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3"/>
  </p:notesMasterIdLst>
  <p:sldIdLst>
    <p:sldId id="607" r:id="rId2"/>
    <p:sldId id="655" r:id="rId3"/>
    <p:sldId id="795" r:id="rId4"/>
    <p:sldId id="763" r:id="rId5"/>
    <p:sldId id="656" r:id="rId6"/>
    <p:sldId id="349" r:id="rId7"/>
    <p:sldId id="353" r:id="rId8"/>
    <p:sldId id="285" r:id="rId9"/>
    <p:sldId id="328" r:id="rId10"/>
    <p:sldId id="287" r:id="rId11"/>
    <p:sldId id="286" r:id="rId12"/>
    <p:sldId id="288" r:id="rId13"/>
    <p:sldId id="319" r:id="rId14"/>
    <p:sldId id="330" r:id="rId15"/>
    <p:sldId id="329" r:id="rId16"/>
    <p:sldId id="331" r:id="rId17"/>
    <p:sldId id="332" r:id="rId18"/>
    <p:sldId id="333" r:id="rId19"/>
    <p:sldId id="334" r:id="rId20"/>
    <p:sldId id="335" r:id="rId21"/>
    <p:sldId id="336" r:id="rId22"/>
    <p:sldId id="355" r:id="rId23"/>
    <p:sldId id="337" r:id="rId24"/>
    <p:sldId id="338" r:id="rId25"/>
    <p:sldId id="378" r:id="rId26"/>
    <p:sldId id="379" r:id="rId27"/>
    <p:sldId id="381" r:id="rId28"/>
    <p:sldId id="380" r:id="rId29"/>
    <p:sldId id="798" r:id="rId30"/>
    <p:sldId id="796" r:id="rId31"/>
    <p:sldId id="797" r:id="rId3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00FF"/>
    <a:srgbClr val="FF0000"/>
    <a:srgbClr val="9999FF"/>
    <a:srgbClr val="66FFFF"/>
    <a:srgbClr val="FF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14B8BE-FF47-488A-A2C7-A5CAD93985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06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06A2E-1E75-438C-9DE4-F4B38B39FA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700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1F911-5173-4CE0-955B-EC3A5243A4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669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9A1A9-3EF7-4EDB-8F60-FA418431DD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29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SmartArt プレースホルダー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065C-90BC-475F-ADB2-EF2581CA4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35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D9FF-4463-414B-B32A-942A2B460F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0115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6D278-3EDD-439E-A151-ED60859177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717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C763-F8EB-4145-8CEB-FB4B2BDE0A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960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DC98-FE17-48C1-9BE4-00468654C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170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351-D8C8-40AE-BFA5-2D81A0328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93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1FD38-BF7E-45C9-94AA-812B497397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18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6B600-B041-4333-9602-DC86BCCD0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56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1B97-BAA6-4E82-AFC2-A6B7855BB4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62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E603C-2609-4F76-B56F-16483B137F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490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2640A-83A3-439A-86F7-F9CC1DA03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37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35CF3B3-0F9B-4494-8C04-D44C2A8226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.ics.keio.ac.jp/arc/mpiex.ta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&#65300;&#12398;&#23455;&#34892;&#26178;&#38291;&#12434;hunga4125@gmail.co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6900" y="1295400"/>
            <a:ext cx="7359650" cy="1125538"/>
          </a:xfrm>
        </p:spPr>
        <p:txBody>
          <a:bodyPr anchor="ctr"/>
          <a:lstStyle/>
          <a:p>
            <a:pPr eaLnBrk="1" hangingPunct="1"/>
            <a:r>
              <a:rPr lang="ja-JP" altLang="en-US" sz="4400" dirty="0"/>
              <a:t>クラスタとメッセージ</a:t>
            </a:r>
            <a:br>
              <a:rPr lang="en-US" altLang="ja-JP" sz="4400" dirty="0"/>
            </a:br>
            <a:r>
              <a:rPr lang="ja-JP" altLang="en-US" sz="4400" dirty="0"/>
              <a:t>パッシング型プログラム　</a:t>
            </a:r>
            <a:br>
              <a:rPr lang="ja-JP" altLang="en-US" sz="4400" dirty="0"/>
            </a:br>
            <a:endParaRPr lang="ja-JP" altLang="en-US" sz="4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慶應義塾大学理工学部</a:t>
            </a:r>
          </a:p>
          <a:p>
            <a:pPr eaLnBrk="1" hangingPunct="1"/>
            <a:r>
              <a:rPr lang="ja-JP" altLang="en-US" sz="3200"/>
              <a:t>天野英晴</a:t>
            </a:r>
          </a:p>
          <a:p>
            <a:pPr eaLnBrk="1" hangingPunct="1"/>
            <a:r>
              <a:rPr lang="en-US" altLang="ja-JP" sz="3200"/>
              <a:t>hunga@am</a:t>
            </a:r>
            <a:r>
              <a:rPr lang="ja-JP" altLang="en-US" sz="3200"/>
              <a:t>．</a:t>
            </a:r>
            <a:r>
              <a:rPr lang="en-US" altLang="ja-JP" sz="3200"/>
              <a:t>ics</a:t>
            </a:r>
            <a:r>
              <a:rPr lang="ja-JP" altLang="en-US" sz="3200"/>
              <a:t>．</a:t>
            </a:r>
            <a:r>
              <a:rPr lang="en-US" altLang="ja-JP" sz="3200"/>
              <a:t>keio</a:t>
            </a:r>
            <a:r>
              <a:rPr lang="ja-JP" altLang="en-US" sz="3200"/>
              <a:t>．</a:t>
            </a:r>
            <a:r>
              <a:rPr lang="en-US" altLang="ja-JP" sz="3200"/>
              <a:t>ac</a:t>
            </a:r>
            <a:r>
              <a:rPr lang="ja-JP" altLang="en-US" sz="3200"/>
              <a:t>．</a:t>
            </a:r>
            <a:r>
              <a:rPr lang="en-US" altLang="ja-JP" sz="3200"/>
              <a:t>jp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ノンブロッキングのメッセージ通信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389438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713038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2000" name="Group 16"/>
          <p:cNvGrpSpPr>
            <a:grpSpLocks/>
          </p:cNvGrpSpPr>
          <p:nvPr/>
        </p:nvGrpSpPr>
        <p:grpSpPr bwMode="auto">
          <a:xfrm>
            <a:off x="2484438" y="1752600"/>
            <a:ext cx="628650" cy="2127250"/>
            <a:chOff x="3216" y="1104"/>
            <a:chExt cx="396" cy="1340"/>
          </a:xfrm>
        </p:grpSpPr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42003" name="Group 19"/>
          <p:cNvGrpSpPr>
            <a:grpSpLocks/>
          </p:cNvGrpSpPr>
          <p:nvPr/>
        </p:nvGrpSpPr>
        <p:grpSpPr bwMode="auto">
          <a:xfrm>
            <a:off x="4084638" y="1752600"/>
            <a:ext cx="715962" cy="2065338"/>
            <a:chOff x="4224" y="1104"/>
            <a:chExt cx="451" cy="1301"/>
          </a:xfrm>
        </p:grpSpPr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3170238" y="3505200"/>
            <a:ext cx="914400" cy="304800"/>
            <a:chOff x="1344" y="2208"/>
            <a:chExt cx="576" cy="192"/>
          </a:xfrm>
        </p:grpSpPr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11" name="Rectangle 27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2013" name="Oval 29"/>
          <p:cNvSpPr>
            <a:spLocks noChangeArrowheads="1"/>
          </p:cNvSpPr>
          <p:nvPr/>
        </p:nvSpPr>
        <p:spPr bwMode="auto">
          <a:xfrm>
            <a:off x="3856038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3967163" y="3213100"/>
            <a:ext cx="1368425" cy="720725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/>
              <a:t>Other Job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 animBg="1"/>
      <p:bldP spid="41999" grpId="0" animBg="1"/>
      <p:bldP spid="42013" grpId="0" animBg="1"/>
      <p:bldP spid="42014" grpId="0" animBg="1"/>
      <p:bldP spid="420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PVM (Parallel</a:t>
            </a:r>
            <a:r>
              <a:rPr lang="ja-JP" altLang="en-US"/>
              <a:t>　</a:t>
            </a:r>
            <a:r>
              <a:rPr lang="en-US" altLang="ja-JP"/>
              <a:t>Virtual</a:t>
            </a:r>
            <a:r>
              <a:rPr lang="ja-JP" altLang="en-US"/>
              <a:t>　</a:t>
            </a:r>
            <a:r>
              <a:rPr lang="en-US" altLang="ja-JP"/>
              <a:t>Machine)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送り側にはバッファが一つ存在</a:t>
            </a:r>
            <a:endParaRPr lang="en-US" altLang="ja-JP" dirty="0"/>
          </a:p>
          <a:p>
            <a:r>
              <a:rPr lang="ja-JP" altLang="en-US" dirty="0"/>
              <a:t>受信側にはブロッキング・ノンブロッキングの両方が可能。</a:t>
            </a:r>
            <a:endParaRPr lang="en-US" altLang="ja-JP" dirty="0"/>
          </a:p>
          <a:p>
            <a:r>
              <a:rPr lang="ja-JP" altLang="en-US" dirty="0"/>
              <a:t>バリア同期を利用</a:t>
            </a:r>
            <a:endParaRPr lang="en-US" altLang="ja-JP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MPI</a:t>
            </a:r>
            <a:br>
              <a:rPr lang="en-US" altLang="ja-JP"/>
            </a:br>
            <a:r>
              <a:rPr lang="en-US" altLang="ja-JP"/>
              <a:t>(Message</a:t>
            </a:r>
            <a:r>
              <a:rPr lang="ja-JP" altLang="en-US"/>
              <a:t>　</a:t>
            </a:r>
            <a:r>
              <a:rPr lang="en-US" altLang="ja-JP"/>
              <a:t>Passing</a:t>
            </a:r>
            <a:r>
              <a:rPr lang="ja-JP" altLang="en-US"/>
              <a:t>　</a:t>
            </a:r>
            <a:r>
              <a:rPr lang="en-US" altLang="ja-JP"/>
              <a:t>Interface)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30725"/>
          </a:xfrm>
        </p:spPr>
        <p:txBody>
          <a:bodyPr/>
          <a:lstStyle/>
          <a:p>
            <a:r>
              <a:rPr lang="en-US" altLang="ja-JP" dirty="0"/>
              <a:t>1</a:t>
            </a:r>
            <a:r>
              <a:rPr lang="ja-JP" altLang="en-US" dirty="0"/>
              <a:t>対</a:t>
            </a:r>
            <a:r>
              <a:rPr lang="en-US" altLang="ja-JP" dirty="0"/>
              <a:t>1</a:t>
            </a:r>
            <a:r>
              <a:rPr lang="ja-JP" altLang="en-US" dirty="0"/>
              <a:t>の通信では</a:t>
            </a:r>
            <a:r>
              <a:rPr lang="en-US" altLang="ja-JP" dirty="0" err="1"/>
              <a:t>PVM</a:t>
            </a:r>
            <a:r>
              <a:rPr lang="ja-JP" altLang="en-US" dirty="0"/>
              <a:t>のスーパーセット</a:t>
            </a:r>
            <a:endParaRPr lang="en-US" altLang="ja-JP" dirty="0"/>
          </a:p>
          <a:p>
            <a:r>
              <a:rPr lang="ja-JP" altLang="en-US" dirty="0"/>
              <a:t>グループ通信</a:t>
            </a:r>
            <a:endParaRPr lang="en-US" altLang="ja-JP" dirty="0"/>
          </a:p>
          <a:p>
            <a:r>
              <a:rPr lang="ja-JP" altLang="en-US" dirty="0"/>
              <a:t>多様な通信をサポート</a:t>
            </a:r>
            <a:endParaRPr lang="en-US" altLang="ja-JP" dirty="0"/>
          </a:p>
          <a:p>
            <a:r>
              <a:rPr lang="en-US" altLang="ja-JP" dirty="0"/>
              <a:t>Communication tag</a:t>
            </a:r>
            <a:r>
              <a:rPr lang="ja-JP" altLang="en-US" dirty="0"/>
              <a:t>でエラーチェック</a:t>
            </a:r>
            <a:endParaRPr lang="en-US" altLang="ja-JP" dirty="0"/>
          </a:p>
          <a:p>
            <a:pPr marL="0" indent="0">
              <a:buNone/>
            </a:pPr>
            <a:endParaRPr lang="en-US" altLang="ja-JP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800" b="1" dirty="0" err="1"/>
              <a:t>MPI</a:t>
            </a:r>
            <a:r>
              <a:rPr lang="ja-JP" altLang="en-US" sz="3800" b="1" dirty="0"/>
              <a:t>のプログラミングモデル</a:t>
            </a:r>
            <a:br>
              <a:rPr lang="en-US" altLang="ja-JP" sz="3800" b="1" dirty="0"/>
            </a:br>
            <a:endParaRPr lang="en-US" altLang="ja-JP" sz="3800" b="1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基本的には、</a:t>
            </a:r>
            <a:r>
              <a:rPr lang="en-US" altLang="ja-JP" dirty="0" err="1"/>
              <a:t>SPMD</a:t>
            </a:r>
            <a:r>
              <a:rPr lang="en-US" altLang="ja-JP" dirty="0"/>
              <a:t> (Single Program Multiple Data Streams) </a:t>
            </a:r>
          </a:p>
          <a:p>
            <a:pPr lvl="1"/>
            <a:r>
              <a:rPr lang="ja-JP" altLang="en-US" dirty="0"/>
              <a:t>同じプログラムが複数プロセスで実行</a:t>
            </a:r>
            <a:endParaRPr lang="en-US" altLang="ja-JP" dirty="0"/>
          </a:p>
          <a:p>
            <a:pPr lvl="1"/>
            <a:r>
              <a:rPr lang="ja-JP" altLang="en-US" dirty="0"/>
              <a:t>プロセス番号を識別すれば個別のプログラムが走る。</a:t>
            </a:r>
            <a:endParaRPr lang="en-US" altLang="ja-JP" dirty="0"/>
          </a:p>
          <a:p>
            <a:r>
              <a:rPr lang="en-US" altLang="ja-JP" dirty="0" err="1"/>
              <a:t>MPI</a:t>
            </a:r>
            <a:r>
              <a:rPr lang="ja-JP" altLang="en-US" dirty="0"/>
              <a:t>を用いたプログラム</a:t>
            </a:r>
            <a:endParaRPr lang="en-US" altLang="ja-JP" dirty="0"/>
          </a:p>
          <a:p>
            <a:pPr lvl="1"/>
            <a:r>
              <a:rPr lang="ja-JP" altLang="en-US" dirty="0"/>
              <a:t>指定した数のプロセスが生成される</a:t>
            </a:r>
            <a:endParaRPr lang="en-US" altLang="ja-JP" dirty="0"/>
          </a:p>
          <a:p>
            <a:pPr lvl="1"/>
            <a:r>
              <a:rPr lang="en-US" altLang="ja-JP" dirty="0"/>
              <a:t>NORA</a:t>
            </a:r>
            <a:r>
              <a:rPr lang="ja-JP" altLang="en-US" dirty="0"/>
              <a:t>マシンまたは</a:t>
            </a:r>
            <a:r>
              <a:rPr lang="en-US" altLang="ja-JP" dirty="0"/>
              <a:t>PC</a:t>
            </a:r>
            <a:r>
              <a:rPr lang="ja-JP" altLang="en-US" dirty="0"/>
              <a:t>クラスタの各ノードに分散される</a:t>
            </a:r>
            <a:endParaRPr lang="en-US" altLang="ja-JP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交信の種類</a:t>
            </a:r>
            <a:endParaRPr lang="en-US" altLang="ja-JP" b="1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/>
              <a:t>1</a:t>
            </a:r>
            <a:r>
              <a:rPr lang="ja-JP" altLang="en-US" dirty="0"/>
              <a:t>対</a:t>
            </a:r>
            <a:r>
              <a:rPr lang="en-US" altLang="ja-JP" dirty="0"/>
              <a:t>1</a:t>
            </a:r>
            <a:r>
              <a:rPr lang="ja-JP" altLang="en-US" dirty="0"/>
              <a:t>転送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/>
              <a:t>送信側と受信側が対応する関数を実行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/>
              <a:t>きちんと対応していないとダメ</a:t>
            </a:r>
            <a:endParaRPr lang="en-US" altLang="ja-JP" dirty="0"/>
          </a:p>
          <a:p>
            <a:pPr>
              <a:lnSpc>
                <a:spcPct val="90000"/>
              </a:lnSpc>
            </a:pPr>
            <a:r>
              <a:rPr lang="ja-JP" altLang="en-US" dirty="0"/>
              <a:t>集合的な通信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/>
              <a:t>複数のプロセス間での通信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/>
              <a:t>共通の関数を実行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ja-JP" dirty="0"/>
              <a:t>1</a:t>
            </a:r>
            <a:r>
              <a:rPr lang="ja-JP" altLang="en-US" dirty="0"/>
              <a:t>対</a:t>
            </a:r>
            <a:r>
              <a:rPr lang="en-US" altLang="ja-JP" dirty="0"/>
              <a:t>1</a:t>
            </a:r>
            <a:r>
              <a:rPr lang="ja-JP" altLang="en-US" dirty="0"/>
              <a:t>転送で置き換え可能だが、効率がやや向上する場合がある</a:t>
            </a:r>
            <a:endParaRPr lang="en-US" altLang="ja-JP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基本的な</a:t>
            </a:r>
            <a:r>
              <a:rPr lang="en-US" altLang="ja-JP" b="1" dirty="0" err="1"/>
              <a:t>MPI</a:t>
            </a:r>
            <a:r>
              <a:rPr lang="ja-JP" altLang="en-US" b="1" dirty="0"/>
              <a:t>関数</a:t>
            </a:r>
            <a:endParaRPr lang="en-US" altLang="ja-JP" b="1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この</a:t>
            </a:r>
            <a:r>
              <a:rPr lang="en-US" altLang="ja-JP" dirty="0"/>
              <a:t>6</a:t>
            </a:r>
            <a:r>
              <a:rPr lang="ja-JP" altLang="en-US" dirty="0"/>
              <a:t>つが使えれば多くのプログラムが書ける！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MPI_Init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</a:t>
            </a:r>
            <a:r>
              <a:rPr lang="en-US" altLang="ja-JP" dirty="0" err="1"/>
              <a:t>MPI</a:t>
            </a:r>
            <a:r>
              <a:rPr lang="en-US" altLang="ja-JP" dirty="0"/>
              <a:t> Initialization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MPI_Comm_rank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Get the process #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MPI_Comm_size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Get the total process #</a:t>
            </a:r>
            <a:endParaRPr lang="en-US" altLang="ja-JP" b="1" dirty="0">
              <a:latin typeface="Courier New" panose="02070309020205020404" pitchFamily="49" charset="0"/>
            </a:endParaRP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MPI_Send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Message send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MPI_Recv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Message receive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MPI_Finalize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</a:t>
            </a:r>
            <a:r>
              <a:rPr lang="en-US" altLang="ja-JP" dirty="0" err="1"/>
              <a:t>MPI</a:t>
            </a:r>
            <a:r>
              <a:rPr lang="en-US" altLang="ja-JP" dirty="0"/>
              <a:t> termination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その他の</a:t>
            </a:r>
            <a:r>
              <a:rPr lang="en-US" altLang="ja-JP" b="1" dirty="0" err="1"/>
              <a:t>MPI</a:t>
            </a:r>
            <a:r>
              <a:rPr lang="en-US" altLang="ja-JP" b="1" dirty="0"/>
              <a:t> </a:t>
            </a:r>
            <a:r>
              <a:rPr lang="ja-JP" altLang="en-US" b="1" dirty="0"/>
              <a:t>関数</a:t>
            </a:r>
            <a:endParaRPr lang="en-US" altLang="ja-JP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同期、計測用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MPI_Barrier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… </a:t>
            </a:r>
            <a:r>
              <a:rPr lang="ja-JP" altLang="en-US" dirty="0"/>
              <a:t>バリア同期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MPI_Wtime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… </a:t>
            </a:r>
            <a:r>
              <a:rPr lang="ja-JP" altLang="en-US" dirty="0"/>
              <a:t>時刻を持ってくる</a:t>
            </a:r>
            <a:endParaRPr lang="en-US" altLang="ja-JP" dirty="0"/>
          </a:p>
          <a:p>
            <a:r>
              <a:rPr lang="ja-JP" altLang="en-US" dirty="0"/>
              <a:t>ノンブロッキング転送</a:t>
            </a:r>
            <a:endParaRPr lang="en-US" altLang="ja-JP" dirty="0"/>
          </a:p>
          <a:p>
            <a:pPr lvl="1"/>
            <a:r>
              <a:rPr lang="ja-JP" altLang="en-US" dirty="0"/>
              <a:t>転送要求とチェックにより構成される。</a:t>
            </a:r>
            <a:endParaRPr lang="en-US" altLang="ja-JP" dirty="0"/>
          </a:p>
          <a:p>
            <a:pPr lvl="1"/>
            <a:r>
              <a:rPr lang="ja-JP" altLang="en-US" dirty="0"/>
              <a:t>待ち時間中に別の関数を実行可能</a:t>
            </a:r>
            <a:endParaRPr lang="en-US" altLang="ja-JP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dirty="0"/>
              <a:t>例題１　</a:t>
            </a:r>
            <a:r>
              <a:rPr lang="en-US" altLang="ja-JP" sz="2400" b="1" dirty="0"/>
              <a:t>Hello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world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435975" cy="6165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1: #include &lt;</a:t>
            </a:r>
            <a:r>
              <a:rPr lang="en-US" altLang="ja-JP" sz="1300" b="1" dirty="0" err="1"/>
              <a:t>stdio.h</a:t>
            </a:r>
            <a:r>
              <a:rPr lang="en-US" altLang="ja-JP" sz="1300" b="1" dirty="0"/>
              <a:t>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2: #include &lt;</a:t>
            </a:r>
            <a:r>
              <a:rPr lang="en-US" altLang="ja-JP" sz="1300" b="1" dirty="0" err="1"/>
              <a:t>mpi.h</a:t>
            </a:r>
            <a:r>
              <a:rPr lang="en-US" altLang="ja-JP" sz="1300" b="1" dirty="0"/>
              <a:t>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3: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4: #define MSIZE 64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6: int main(int </a:t>
            </a:r>
            <a:r>
              <a:rPr lang="en-US" altLang="ja-JP" sz="1300" b="1" dirty="0" err="1"/>
              <a:t>argc</a:t>
            </a:r>
            <a:r>
              <a:rPr lang="en-US" altLang="ja-JP" sz="1300" b="1" dirty="0"/>
              <a:t>, char **</a:t>
            </a:r>
            <a:r>
              <a:rPr lang="en-US" altLang="ja-JP" sz="1300" b="1" dirty="0" err="1"/>
              <a:t>argv</a:t>
            </a:r>
            <a:r>
              <a:rPr lang="en-US" altLang="ja-JP" sz="1300" b="1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7: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8: </a:t>
            </a:r>
            <a:r>
              <a:rPr lang="ja-JP" altLang="en-US" sz="1300" b="1" dirty="0"/>
              <a:t>　　</a:t>
            </a:r>
            <a:r>
              <a:rPr lang="en-US" altLang="ja-JP" sz="1300" b="1" dirty="0"/>
              <a:t>char msg[MSIZE];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9: </a:t>
            </a:r>
            <a:r>
              <a:rPr lang="ja-JP" altLang="en-US" sz="1300" b="1" dirty="0"/>
              <a:t>　　</a:t>
            </a:r>
            <a:r>
              <a:rPr lang="en-US" altLang="ja-JP" sz="1300" b="1" dirty="0"/>
              <a:t>int </a:t>
            </a:r>
            <a:r>
              <a:rPr lang="en-US" altLang="ja-JP" sz="1300" b="1" dirty="0" err="1"/>
              <a:t>pid</a:t>
            </a:r>
            <a:r>
              <a:rPr lang="en-US" altLang="ja-JP" sz="1300" b="1" dirty="0"/>
              <a:t>, </a:t>
            </a:r>
            <a:r>
              <a:rPr lang="en-US" altLang="ja-JP" sz="1300" b="1" dirty="0" err="1"/>
              <a:t>nprocs</a:t>
            </a:r>
            <a:r>
              <a:rPr lang="en-US" altLang="ja-JP" sz="1300" b="1" dirty="0"/>
              <a:t>, </a:t>
            </a:r>
            <a:r>
              <a:rPr lang="en-US" altLang="ja-JP" sz="1300" b="1" dirty="0" err="1"/>
              <a:t>i</a:t>
            </a:r>
            <a:r>
              <a:rPr lang="en-US" altLang="ja-JP" sz="1300" b="1" dirty="0"/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10:</a:t>
            </a:r>
            <a:r>
              <a:rPr lang="ja-JP" altLang="en-US" sz="1300" b="1" dirty="0"/>
              <a:t>　 </a:t>
            </a:r>
            <a:r>
              <a:rPr lang="en-US" altLang="ja-JP" sz="1300" b="1" dirty="0" err="1"/>
              <a:t>MPI_Status</a:t>
            </a:r>
            <a:r>
              <a:rPr lang="en-US" altLang="ja-JP" sz="1300" b="1" dirty="0"/>
              <a:t> status;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11: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12:</a:t>
            </a:r>
            <a:r>
              <a:rPr lang="ja-JP" altLang="en-US" sz="1300" b="1" dirty="0"/>
              <a:t>　 </a:t>
            </a:r>
            <a:r>
              <a:rPr lang="en-US" altLang="ja-JP" sz="1300" b="1" dirty="0" err="1"/>
              <a:t>MPI_Init</a:t>
            </a:r>
            <a:r>
              <a:rPr lang="en-US" altLang="ja-JP" sz="1300" b="1" dirty="0"/>
              <a:t>(&amp;</a:t>
            </a:r>
            <a:r>
              <a:rPr lang="en-US" altLang="ja-JP" sz="1300" b="1" dirty="0" err="1"/>
              <a:t>argc</a:t>
            </a:r>
            <a:r>
              <a:rPr lang="en-US" altLang="ja-JP" sz="1300" b="1" dirty="0"/>
              <a:t>, &amp;</a:t>
            </a:r>
            <a:r>
              <a:rPr lang="en-US" altLang="ja-JP" sz="1300" b="1" dirty="0" err="1"/>
              <a:t>argv</a:t>
            </a:r>
            <a:r>
              <a:rPr lang="en-US" altLang="ja-JP" sz="13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13: </a:t>
            </a:r>
            <a:r>
              <a:rPr lang="ja-JP" altLang="en-US" sz="1300" b="1" dirty="0"/>
              <a:t>　</a:t>
            </a:r>
            <a:r>
              <a:rPr lang="en-US" altLang="ja-JP" sz="1300" b="1" dirty="0" err="1"/>
              <a:t>MPI_Comm_rank</a:t>
            </a:r>
            <a:r>
              <a:rPr lang="en-US" altLang="ja-JP" sz="1300" b="1" dirty="0"/>
              <a:t>(MPI_COMM_WORLD, &amp;</a:t>
            </a:r>
            <a:r>
              <a:rPr lang="en-US" altLang="ja-JP" sz="1300" b="1" dirty="0" err="1"/>
              <a:t>pid</a:t>
            </a:r>
            <a:r>
              <a:rPr lang="en-US" altLang="ja-JP" sz="13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14:</a:t>
            </a:r>
            <a:r>
              <a:rPr lang="ja-JP" altLang="en-US" sz="1300" b="1" dirty="0"/>
              <a:t>　　</a:t>
            </a:r>
            <a:r>
              <a:rPr lang="en-US" altLang="ja-JP" sz="1300" b="1" dirty="0" err="1"/>
              <a:t>MPI_Comm_size</a:t>
            </a:r>
            <a:r>
              <a:rPr lang="en-US" altLang="ja-JP" sz="1300" b="1" dirty="0"/>
              <a:t>(MPI_COMM_WORLD, &amp;</a:t>
            </a:r>
            <a:r>
              <a:rPr lang="en-US" altLang="ja-JP" sz="1300" b="1" dirty="0" err="1"/>
              <a:t>nprocs</a:t>
            </a:r>
            <a:r>
              <a:rPr lang="en-US" altLang="ja-JP" sz="13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16: if (</a:t>
            </a:r>
            <a:r>
              <a:rPr lang="en-US" altLang="ja-JP" sz="1300" b="1" dirty="0" err="1"/>
              <a:t>pid</a:t>
            </a:r>
            <a:r>
              <a:rPr lang="en-US" altLang="ja-JP" sz="1300" b="1" dirty="0"/>
              <a:t> == 0)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17: </a:t>
            </a:r>
            <a:r>
              <a:rPr lang="ja-JP" altLang="en-US" sz="1300" b="1" dirty="0"/>
              <a:t>　</a:t>
            </a:r>
            <a:r>
              <a:rPr lang="en-US" altLang="ja-JP" sz="1300" b="1" dirty="0"/>
              <a:t>for (</a:t>
            </a:r>
            <a:r>
              <a:rPr lang="en-US" altLang="ja-JP" sz="1300" b="1" dirty="0" err="1"/>
              <a:t>i</a:t>
            </a:r>
            <a:r>
              <a:rPr lang="en-US" altLang="ja-JP" sz="1300" b="1" dirty="0"/>
              <a:t> = 1; </a:t>
            </a:r>
            <a:r>
              <a:rPr lang="en-US" altLang="ja-JP" sz="1300" b="1" dirty="0" err="1"/>
              <a:t>i</a:t>
            </a:r>
            <a:r>
              <a:rPr lang="en-US" altLang="ja-JP" sz="1300" b="1" dirty="0"/>
              <a:t> &lt; </a:t>
            </a:r>
            <a:r>
              <a:rPr lang="en-US" altLang="ja-JP" sz="1300" b="1" dirty="0" err="1"/>
              <a:t>nprocs</a:t>
            </a:r>
            <a:r>
              <a:rPr lang="en-US" altLang="ja-JP" sz="1300" b="1" dirty="0"/>
              <a:t>; </a:t>
            </a:r>
            <a:r>
              <a:rPr lang="en-US" altLang="ja-JP" sz="1300" b="1" dirty="0" err="1"/>
              <a:t>i</a:t>
            </a:r>
            <a:r>
              <a:rPr lang="en-US" altLang="ja-JP" sz="1300" b="1" dirty="0"/>
              <a:t>++)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18: </a:t>
            </a:r>
            <a:r>
              <a:rPr lang="ja-JP" altLang="en-US" sz="1300" b="1" dirty="0"/>
              <a:t>　　</a:t>
            </a:r>
            <a:r>
              <a:rPr lang="en-US" altLang="ja-JP" sz="1300" b="1" dirty="0" err="1"/>
              <a:t>MPI_Recv</a:t>
            </a:r>
            <a:r>
              <a:rPr lang="en-US" altLang="ja-JP" sz="1300" b="1" dirty="0"/>
              <a:t>(msg, MSIZE, MPI_CHAR, </a:t>
            </a:r>
            <a:r>
              <a:rPr lang="en-US" altLang="ja-JP" sz="1300" b="1" dirty="0" err="1"/>
              <a:t>i</a:t>
            </a:r>
            <a:r>
              <a:rPr lang="en-US" altLang="ja-JP" sz="1300" b="1" dirty="0"/>
              <a:t>, 0, MPI_COMM_WORLD, &amp;status);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19:</a:t>
            </a:r>
            <a:r>
              <a:rPr lang="ja-JP" altLang="en-US" sz="1300" b="1" dirty="0"/>
              <a:t>　　 </a:t>
            </a:r>
            <a:r>
              <a:rPr lang="en-US" altLang="ja-JP" sz="1300" b="1" dirty="0" err="1"/>
              <a:t>fputs</a:t>
            </a:r>
            <a:r>
              <a:rPr lang="en-US" altLang="ja-JP" sz="1300" b="1" dirty="0"/>
              <a:t>(msg, </a:t>
            </a:r>
            <a:r>
              <a:rPr lang="en-US" altLang="ja-JP" sz="1300" b="1" dirty="0" err="1"/>
              <a:t>stdout</a:t>
            </a:r>
            <a:r>
              <a:rPr lang="en-US" altLang="ja-JP" sz="13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20:</a:t>
            </a:r>
            <a:r>
              <a:rPr lang="ja-JP" altLang="en-US" sz="1300" b="1" dirty="0"/>
              <a:t>　　 </a:t>
            </a:r>
            <a:r>
              <a:rPr lang="en-US" altLang="ja-JP" sz="1300" b="1" dirty="0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21:</a:t>
            </a:r>
            <a:r>
              <a:rPr lang="ja-JP" altLang="en-US" sz="1300" b="1" dirty="0"/>
              <a:t>　 </a:t>
            </a:r>
            <a:r>
              <a:rPr lang="en-US" altLang="ja-JP" sz="1300" b="1" dirty="0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22:</a:t>
            </a:r>
            <a:r>
              <a:rPr lang="ja-JP" altLang="en-US" sz="1300" b="1" dirty="0"/>
              <a:t>　 </a:t>
            </a:r>
            <a:r>
              <a:rPr lang="en-US" altLang="ja-JP" sz="1300" b="1" dirty="0"/>
              <a:t>else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23: </a:t>
            </a:r>
            <a:r>
              <a:rPr lang="ja-JP" altLang="en-US" sz="1300" b="1" dirty="0"/>
              <a:t>　　</a:t>
            </a:r>
            <a:r>
              <a:rPr lang="en-US" altLang="ja-JP" sz="1300" b="1" dirty="0" err="1"/>
              <a:t>sprintf</a:t>
            </a:r>
            <a:r>
              <a:rPr lang="en-US" altLang="ja-JP" sz="1300" b="1" dirty="0"/>
              <a:t>(msg, "Hello, world! (from process #%d)\n", </a:t>
            </a:r>
            <a:r>
              <a:rPr lang="en-US" altLang="ja-JP" sz="1300" b="1" dirty="0" err="1"/>
              <a:t>pid</a:t>
            </a:r>
            <a:r>
              <a:rPr lang="en-US" altLang="ja-JP" sz="13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24:</a:t>
            </a:r>
            <a:r>
              <a:rPr lang="ja-JP" altLang="en-US" sz="1300" b="1" dirty="0"/>
              <a:t>　　 </a:t>
            </a:r>
            <a:r>
              <a:rPr lang="en-US" altLang="ja-JP" sz="1300" b="1" dirty="0" err="1"/>
              <a:t>MPI_Send</a:t>
            </a:r>
            <a:r>
              <a:rPr lang="en-US" altLang="ja-JP" sz="1300" b="1" dirty="0"/>
              <a:t>(msg, MSIZE, MPI_CHAR, 0,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25: </a:t>
            </a:r>
            <a:r>
              <a:rPr lang="ja-JP" altLang="en-US" sz="1300" b="1" dirty="0"/>
              <a:t>　</a:t>
            </a:r>
            <a:r>
              <a:rPr lang="en-US" altLang="ja-JP" sz="1300" b="1" dirty="0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26: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27: </a:t>
            </a:r>
            <a:r>
              <a:rPr lang="ja-JP" altLang="en-US" sz="1300" b="1" dirty="0"/>
              <a:t>　</a:t>
            </a:r>
            <a:r>
              <a:rPr lang="en-US" altLang="ja-JP" sz="1300" b="1" dirty="0" err="1"/>
              <a:t>MPI_Finalize</a:t>
            </a:r>
            <a:r>
              <a:rPr lang="en-US" altLang="ja-JP" sz="1300" b="1" dirty="0"/>
              <a:t>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28: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29: </a:t>
            </a:r>
            <a:r>
              <a:rPr lang="ja-JP" altLang="en-US" sz="1300" b="1" dirty="0"/>
              <a:t>　</a:t>
            </a:r>
            <a:r>
              <a:rPr lang="en-US" altLang="ja-JP" sz="1300" b="1" dirty="0"/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 dirty="0"/>
              <a:t>30: 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初期化と終結</a:t>
            </a:r>
            <a:endParaRPr lang="en-US" altLang="ja-JP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MPI_Init</a:t>
            </a:r>
            <a:r>
              <a:rPr lang="en-US" altLang="ja-JP" sz="1800" dirty="0"/>
              <a:t>(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 /* pointer to 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 */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char ***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 /* pointer to 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 */ 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argc</a:t>
            </a:r>
            <a:r>
              <a:rPr lang="en-US" altLang="ja-JP" sz="1800" dirty="0"/>
              <a:t> </a:t>
            </a:r>
            <a:r>
              <a:rPr lang="ja-JP" altLang="en-US" sz="1800" dirty="0"/>
              <a:t>と</a:t>
            </a:r>
            <a:r>
              <a:rPr lang="en-US" altLang="ja-JP" sz="1800" dirty="0"/>
              <a:t> </a:t>
            </a:r>
            <a:r>
              <a:rPr lang="en-US" altLang="ja-JP" sz="1800" dirty="0" err="1"/>
              <a:t>argv</a:t>
            </a:r>
            <a:r>
              <a:rPr lang="ja-JP" altLang="en-US" sz="1800" dirty="0"/>
              <a:t>はコマンドラインからの引数</a:t>
            </a:r>
            <a:r>
              <a:rPr lang="en-US" altLang="ja-JP" sz="18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MPI_Finalize</a:t>
            </a:r>
            <a:r>
              <a:rPr lang="en-US" altLang="ja-JP" sz="1800" dirty="0"/>
              <a:t>();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/>
              <a:t>例　</a:t>
            </a: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MPI_Init</a:t>
            </a:r>
            <a:r>
              <a:rPr lang="ja-JP" altLang="en-US" sz="1800" dirty="0"/>
              <a:t> </a:t>
            </a:r>
            <a:r>
              <a:rPr lang="en-US" altLang="ja-JP" sz="1800" dirty="0"/>
              <a:t>(&amp;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</a:t>
            </a:r>
            <a:r>
              <a:rPr lang="ja-JP" altLang="en-US" sz="1800" dirty="0"/>
              <a:t> </a:t>
            </a:r>
            <a:r>
              <a:rPr lang="en-US" altLang="ja-JP" sz="1800" dirty="0"/>
              <a:t>&amp;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/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MPI_Finalize</a:t>
            </a:r>
            <a:r>
              <a:rPr lang="en-US" altLang="ja-JP" sz="1800" dirty="0"/>
              <a:t>();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472" y="620688"/>
            <a:ext cx="8229600" cy="1143000"/>
          </a:xfrm>
        </p:spPr>
        <p:txBody>
          <a:bodyPr/>
          <a:lstStyle/>
          <a:p>
            <a:r>
              <a:rPr lang="ja-JP" altLang="en-US" sz="2400" b="1" dirty="0"/>
              <a:t>コミュニケータ制御用の関数</a:t>
            </a:r>
            <a:br>
              <a:rPr lang="en-US" altLang="ja-JP" sz="2400" b="1" dirty="0"/>
            </a:br>
            <a:r>
              <a:rPr lang="ja-JP" altLang="en-US" sz="2000" b="1" dirty="0"/>
              <a:t>コミュニケータは通信用の空間</a:t>
            </a: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en-US" altLang="ja-JP" sz="2000" b="1" dirty="0" err="1"/>
              <a:t>MPI_COMM_WORLD</a:t>
            </a:r>
            <a:r>
              <a:rPr lang="ja-JP" altLang="en-US" sz="2000" b="1" dirty="0"/>
              <a:t>は、全プロセス用のコミュニケータ</a:t>
            </a:r>
            <a:br>
              <a:rPr lang="en-US" altLang="ja-JP" sz="2000" b="1" dirty="0"/>
            </a:br>
            <a:r>
              <a:rPr lang="ja-JP" altLang="en-US" sz="2000" b="1" dirty="0"/>
              <a:t>ー＞今回はこれを使う</a:t>
            </a:r>
            <a:br>
              <a:rPr lang="en-US" altLang="ja-JP" sz="2000" b="1" dirty="0"/>
            </a:br>
            <a:endParaRPr lang="en-US" altLang="ja-JP" sz="2000" b="1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229600" cy="50053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MPI_Comm_rank</a:t>
            </a:r>
            <a:r>
              <a:rPr lang="en-US" altLang="ja-JP" sz="18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MPI_Comm</a:t>
            </a:r>
            <a:r>
              <a:rPr lang="en-US" altLang="ja-JP" sz="1800" dirty="0"/>
              <a:t> </a:t>
            </a:r>
            <a:r>
              <a:rPr lang="en-US" altLang="ja-JP" sz="1800" dirty="0" err="1"/>
              <a:t>comm</a:t>
            </a:r>
            <a:r>
              <a:rPr lang="en-US" altLang="ja-JP" sz="1800" dirty="0"/>
              <a:t>,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*rank /* process ID (output) */ );</a:t>
            </a:r>
            <a:r>
              <a:rPr lang="ja-JP" altLang="en-US" sz="1800" dirty="0"/>
              <a:t>　　　　　　　プロセス</a:t>
            </a:r>
            <a:r>
              <a:rPr lang="en-US" altLang="ja-JP" sz="1800" dirty="0"/>
              <a:t>ID</a:t>
            </a:r>
            <a:r>
              <a:rPr lang="ja-JP" altLang="en-US" sz="1800" dirty="0"/>
              <a:t>（ランク）を返す</a:t>
            </a: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lnSpc>
                <a:spcPct val="80000"/>
              </a:lnSpc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MPI_Comm_size</a:t>
            </a:r>
            <a:r>
              <a:rPr lang="en-US" altLang="ja-JP" sz="1800" dirty="0"/>
              <a:t>(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MPI_Comm</a:t>
            </a:r>
            <a:r>
              <a:rPr lang="en-US" altLang="ja-JP" sz="1800" dirty="0"/>
              <a:t> </a:t>
            </a:r>
            <a:r>
              <a:rPr lang="en-US" altLang="ja-JP" sz="1800" dirty="0" err="1"/>
              <a:t>comm</a:t>
            </a:r>
            <a:r>
              <a:rPr lang="en-US" altLang="ja-JP" sz="1800" dirty="0"/>
              <a:t>, /* communicator */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*size /* number of process (output) */ );</a:t>
            </a:r>
            <a:r>
              <a:rPr lang="ja-JP" altLang="en-US" sz="1800" dirty="0"/>
              <a:t>　　　全プロセス数を返す</a:t>
            </a: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/>
              <a:t>例：</a:t>
            </a: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pid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/>
              <a:t>MPI_Comm_rank</a:t>
            </a:r>
            <a:r>
              <a:rPr lang="en-US" altLang="ja-JP" sz="1800" dirty="0"/>
              <a:t>(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, &amp;</a:t>
            </a:r>
            <a:r>
              <a:rPr lang="en-US" altLang="ja-JP" sz="1800" dirty="0" err="1"/>
              <a:t>pid</a:t>
            </a:r>
            <a:r>
              <a:rPr lang="en-US" altLang="ja-JP" sz="1800" dirty="0"/>
              <a:t>);     </a:t>
            </a:r>
            <a:r>
              <a:rPr lang="ja-JP" altLang="en-US" sz="1800" dirty="0"/>
              <a:t>自分のプロセス</a:t>
            </a:r>
            <a:r>
              <a:rPr lang="en-US" altLang="ja-JP" sz="1800" dirty="0"/>
              <a:t>ID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/>
              <a:t>MPI_Comm_rank</a:t>
            </a:r>
            <a:r>
              <a:rPr lang="en-US" altLang="ja-JP" sz="1800" dirty="0"/>
              <a:t>(MPI_COMM_WORLD,&amp;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);</a:t>
            </a:r>
            <a:r>
              <a:rPr lang="ja-JP" altLang="en-US" sz="1800" dirty="0"/>
              <a:t>　全プロセス数</a:t>
            </a:r>
            <a:endParaRPr lang="en-US" altLang="ja-JP" sz="1800" dirty="0"/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NORA/NORMA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eaLnBrk="1" hangingPunct="1"/>
            <a:r>
              <a:rPr lang="ja-JP" altLang="en-US" sz="2800"/>
              <a:t>共有メモリを持たない</a:t>
            </a:r>
          </a:p>
          <a:p>
            <a:pPr eaLnBrk="1" hangingPunct="1"/>
            <a:r>
              <a:rPr lang="ja-JP" altLang="en-US" sz="2800"/>
              <a:t>交信はメッセージのやりとりで行う</a:t>
            </a:r>
            <a:endParaRPr lang="en-US" altLang="ja-JP" sz="2800"/>
          </a:p>
          <a:p>
            <a:pPr lvl="1" eaLnBrk="1" hangingPunct="1"/>
            <a:r>
              <a:rPr lang="en-US" altLang="ja-JP" sz="2400"/>
              <a:t>MPI</a:t>
            </a:r>
            <a:r>
              <a:rPr lang="ja-JP" altLang="en-US" sz="2400"/>
              <a:t>が主に使われる</a:t>
            </a:r>
          </a:p>
          <a:p>
            <a:pPr eaLnBrk="1" hangingPunct="1"/>
            <a:r>
              <a:rPr lang="ja-JP" altLang="en-US" sz="2800"/>
              <a:t>接続は</a:t>
            </a:r>
            <a:r>
              <a:rPr lang="en-US" altLang="ja-JP" sz="2800"/>
              <a:t>Gigabit</a:t>
            </a:r>
            <a:r>
              <a:rPr lang="ja-JP" altLang="en-US" sz="2800"/>
              <a:t> </a:t>
            </a:r>
            <a:r>
              <a:rPr lang="en-US" altLang="ja-JP" sz="2800"/>
              <a:t>Ethernet</a:t>
            </a:r>
            <a:r>
              <a:rPr lang="ja-JP" altLang="en-US" sz="2800"/>
              <a:t>や</a:t>
            </a:r>
            <a:r>
              <a:rPr lang="en-US" altLang="ja-JP" sz="2800"/>
              <a:t>Infiniband</a:t>
            </a:r>
          </a:p>
          <a:p>
            <a:pPr eaLnBrk="1" hangingPunct="1"/>
            <a:r>
              <a:rPr lang="ja-JP" altLang="en-US" sz="2800"/>
              <a:t>最近は多出力のスイッチを用いる</a:t>
            </a:r>
            <a:endParaRPr lang="en-US" altLang="ja-JP" sz="2800"/>
          </a:p>
          <a:p>
            <a:pPr lvl="1" eaLnBrk="1" hangingPunct="1"/>
            <a:r>
              <a:rPr lang="ja-JP" altLang="en-US" sz="2400"/>
              <a:t>ハイラディックスネットワーク</a:t>
            </a:r>
          </a:p>
        </p:txBody>
      </p:sp>
      <p:grpSp>
        <p:nvGrpSpPr>
          <p:cNvPr id="561156" name="Group 4"/>
          <p:cNvGrpSpPr>
            <a:grpSpLocks/>
          </p:cNvGrpSpPr>
          <p:nvPr/>
        </p:nvGrpSpPr>
        <p:grpSpPr bwMode="auto">
          <a:xfrm>
            <a:off x="1258888" y="4508500"/>
            <a:ext cx="6345237" cy="1727200"/>
            <a:chOff x="926" y="2653"/>
            <a:chExt cx="3997" cy="1087"/>
          </a:xfrm>
        </p:grpSpPr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>
              <a:off x="2332" y="2653"/>
              <a:ext cx="384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39942" name="Text Box 6"/>
            <p:cNvSpPr txBox="1">
              <a:spLocks noChangeArrowheads="1"/>
            </p:cNvSpPr>
            <p:nvPr/>
          </p:nvSpPr>
          <p:spPr bwMode="auto">
            <a:xfrm>
              <a:off x="971" y="2949"/>
              <a:ext cx="39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>
                  <a:solidFill>
                    <a:schemeClr val="tx2"/>
                  </a:solidFill>
                  <a:latin typeface="Times New Roman" panose="02020603050405020304" pitchFamily="18" charset="0"/>
                </a:rPr>
                <a:t>データセンターなどで要求レベル並列性を処理</a:t>
              </a:r>
              <a:endParaRPr lang="en-US" altLang="ja-JP" sz="2400">
                <a:latin typeface="Times New Roman" panose="02020603050405020304" pitchFamily="18" charset="0"/>
              </a:endParaRPr>
            </a:p>
          </p:txBody>
        </p:sp>
        <p:sp>
          <p:nvSpPr>
            <p:cNvPr id="39943" name="Text Box 6"/>
            <p:cNvSpPr txBox="1">
              <a:spLocks noChangeArrowheads="1"/>
            </p:cNvSpPr>
            <p:nvPr/>
          </p:nvSpPr>
          <p:spPr bwMode="auto">
            <a:xfrm>
              <a:off x="926" y="3449"/>
              <a:ext cx="23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>
                  <a:solidFill>
                    <a:schemeClr val="tx2"/>
                  </a:solidFill>
                  <a:latin typeface="Times New Roman" panose="02020603050405020304" pitchFamily="18" charset="0"/>
                </a:rPr>
                <a:t>クラスタコンピューティング</a:t>
              </a:r>
              <a:endParaRPr lang="en-US" altLang="ja-JP" sz="2400">
                <a:latin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MPI_Send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1</a:t>
            </a:r>
            <a:r>
              <a:rPr lang="ja-JP" altLang="en-US" sz="1900" dirty="0"/>
              <a:t>対</a:t>
            </a:r>
            <a:r>
              <a:rPr lang="en-US" altLang="ja-JP" sz="1900" dirty="0"/>
              <a:t>1</a:t>
            </a:r>
            <a:r>
              <a:rPr lang="ja-JP" altLang="en-US" sz="1900" dirty="0"/>
              <a:t>のメッセージ送信</a:t>
            </a: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MPI_Send</a:t>
            </a:r>
            <a:r>
              <a:rPr lang="en-US" altLang="ja-JP" sz="19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void *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MPI_Datatype</a:t>
            </a:r>
            <a:r>
              <a:rPr lang="en-US" altLang="ja-JP" sz="1900" dirty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, /* destination (receiver)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tag,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MPI_Comm</a:t>
            </a:r>
            <a:r>
              <a:rPr lang="en-US" altLang="ja-JP" sz="1900" dirty="0"/>
              <a:t> </a:t>
            </a:r>
            <a:r>
              <a:rPr lang="en-US" altLang="ja-JP" sz="1900" dirty="0" err="1"/>
              <a:t>comm</a:t>
            </a:r>
            <a:r>
              <a:rPr lang="en-US" altLang="ja-JP" sz="1900" dirty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MPI_Send</a:t>
            </a:r>
            <a:r>
              <a:rPr lang="en-US" altLang="ja-JP" sz="1900" dirty="0"/>
              <a:t>(</a:t>
            </a:r>
            <a:r>
              <a:rPr lang="en-US" altLang="ja-JP" sz="1900" dirty="0" err="1"/>
              <a:t>msg</a:t>
            </a:r>
            <a:r>
              <a:rPr lang="en-US" altLang="ja-JP" sz="1900" dirty="0"/>
              <a:t>, </a:t>
            </a:r>
            <a:r>
              <a:rPr lang="en-US" altLang="ja-JP" sz="1900" dirty="0" err="1"/>
              <a:t>MSIZE</a:t>
            </a:r>
            <a:r>
              <a:rPr lang="en-US" altLang="ja-JP" sz="1900" dirty="0"/>
              <a:t>, </a:t>
            </a:r>
            <a:r>
              <a:rPr lang="en-US" altLang="ja-JP" sz="1900" dirty="0" err="1"/>
              <a:t>MPI_CHAR</a:t>
            </a:r>
            <a:r>
              <a:rPr lang="en-US" altLang="ja-JP" sz="1900" dirty="0"/>
              <a:t>, 0,0, </a:t>
            </a:r>
            <a:r>
              <a:rPr lang="en-US" altLang="ja-JP" sz="1900" dirty="0" err="1"/>
              <a:t>MPI_COMM_WORLD</a:t>
            </a:r>
            <a:r>
              <a:rPr lang="en-US" altLang="ja-JP" sz="1900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/>
              <a:t>メッセージ用文字列配列</a:t>
            </a:r>
            <a:r>
              <a:rPr lang="en-US" altLang="ja-JP" sz="1900" dirty="0" err="1"/>
              <a:t>msg</a:t>
            </a:r>
            <a:r>
              <a:rPr lang="ja-JP" altLang="en-US" sz="1900" dirty="0"/>
              <a:t>の中の文字を</a:t>
            </a:r>
            <a:r>
              <a:rPr lang="en-US" altLang="ja-JP" sz="1900" dirty="0" err="1"/>
              <a:t>MSIZE</a:t>
            </a:r>
            <a:r>
              <a:rPr lang="ja-JP" altLang="en-US" sz="1900" dirty="0"/>
              <a:t>分プロセス</a:t>
            </a:r>
            <a:r>
              <a:rPr lang="en-US" altLang="ja-JP" sz="1900" dirty="0"/>
              <a:t>0</a:t>
            </a:r>
            <a:r>
              <a:rPr lang="ja-JP" altLang="en-US" sz="1900" dirty="0"/>
              <a:t>（タグも</a:t>
            </a:r>
            <a:r>
              <a:rPr lang="en-US" altLang="ja-JP" sz="1900" dirty="0"/>
              <a:t>0</a:t>
            </a:r>
            <a:r>
              <a:rPr lang="ja-JP" altLang="en-US" sz="1900" dirty="0"/>
              <a:t>）で送る</a:t>
            </a: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/>
              <a:t>タグが一致した</a:t>
            </a:r>
            <a:r>
              <a:rPr lang="en-US" altLang="ja-JP" sz="1900" dirty="0" err="1"/>
              <a:t>MPI_Recv</a:t>
            </a:r>
            <a:r>
              <a:rPr lang="ja-JP" altLang="en-US" sz="1900" dirty="0"/>
              <a:t>でのみ受け取ることが可能</a:t>
            </a:r>
            <a:endParaRPr lang="en-US" altLang="ja-JP" sz="19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MPI_Recv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1</a:t>
            </a:r>
            <a:r>
              <a:rPr lang="ja-JP" altLang="en-US" sz="1600" b="1" dirty="0"/>
              <a:t>対</a:t>
            </a:r>
            <a:r>
              <a:rPr lang="en-US" altLang="ja-JP" sz="1600" b="1" dirty="0"/>
              <a:t>1</a:t>
            </a:r>
            <a:r>
              <a:rPr lang="ja-JP" altLang="en-US" sz="1600" b="1" dirty="0"/>
              <a:t>のメッセージ受信</a:t>
            </a: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MPI_Recv</a:t>
            </a:r>
            <a:r>
              <a:rPr lang="en-US" altLang="ja-JP" sz="1600" b="1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void        *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                       /* receiver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count,                    /* # of elements to receive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MPI_Datatype</a:t>
            </a:r>
            <a:r>
              <a:rPr lang="en-US" altLang="ja-JP" sz="1600" b="1" dirty="0"/>
              <a:t> datatype,     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source,                 /* source (sender)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tag,                      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MPI_Comm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comm</a:t>
            </a:r>
            <a:r>
              <a:rPr lang="en-US" altLang="ja-JP" sz="1600" b="1" dirty="0"/>
              <a:t>,            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MPI_Status</a:t>
            </a:r>
            <a:r>
              <a:rPr lang="en-US" altLang="ja-JP" sz="1600" b="1" dirty="0"/>
              <a:t>                         /* status (output)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char </a:t>
            </a:r>
            <a:r>
              <a:rPr lang="en-US" altLang="ja-JP" sz="1600" b="1" dirty="0" err="1"/>
              <a:t>msg</a:t>
            </a:r>
            <a:r>
              <a:rPr lang="en-US" altLang="ja-JP" sz="1600" b="1" dirty="0"/>
              <a:t>[</a:t>
            </a:r>
            <a:r>
              <a:rPr lang="en-US" altLang="ja-JP" sz="1600" b="1" dirty="0" err="1"/>
              <a:t>MSIZE</a:t>
            </a:r>
            <a:r>
              <a:rPr lang="en-US" altLang="ja-JP" sz="1600" b="1" dirty="0"/>
              <a:t>]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/>
              <a:t>MPI_Status</a:t>
            </a:r>
            <a:r>
              <a:rPr lang="en-US" altLang="ja-JP" sz="1600" b="1" dirty="0"/>
              <a:t> status;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/>
              <a:t>MPI_Recv</a:t>
            </a:r>
            <a:r>
              <a:rPr lang="en-US" altLang="ja-JP" sz="1600" b="1" dirty="0"/>
              <a:t>(</a:t>
            </a:r>
            <a:r>
              <a:rPr lang="en-US" altLang="ja-JP" sz="1600" b="1" dirty="0" err="1"/>
              <a:t>msg</a:t>
            </a:r>
            <a:r>
              <a:rPr lang="en-US" altLang="ja-JP" sz="1600" b="1" dirty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err="1"/>
              <a:t>MSIZE</a:t>
            </a:r>
            <a:r>
              <a:rPr lang="en-US" altLang="ja-JP" sz="1600" b="1" dirty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err="1"/>
              <a:t>MPI_CHAR</a:t>
            </a:r>
            <a:r>
              <a:rPr lang="en-US" altLang="ja-JP" sz="1600" b="1" dirty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1,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0,</a:t>
            </a:r>
            <a:r>
              <a:rPr lang="ja-JP" altLang="en-US" sz="1600" b="1" dirty="0"/>
              <a:t> </a:t>
            </a:r>
            <a:r>
              <a:rPr lang="en-US" altLang="ja-JP" sz="1600" b="1" dirty="0" err="1"/>
              <a:t>MPI_COMM_WORLD</a:t>
            </a:r>
            <a:r>
              <a:rPr lang="en-US" altLang="ja-JP" sz="1600" b="1" dirty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&amp;status);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/>
              <a:t>fputs</a:t>
            </a:r>
            <a:r>
              <a:rPr lang="en-US" altLang="ja-JP" sz="1600" b="1" dirty="0"/>
              <a:t>(</a:t>
            </a:r>
            <a:r>
              <a:rPr lang="en-US" altLang="ja-JP" sz="1600" b="1" dirty="0" err="1"/>
              <a:t>msg</a:t>
            </a:r>
            <a:r>
              <a:rPr lang="en-US" altLang="ja-JP" sz="1600" b="1" dirty="0"/>
              <a:t>, </a:t>
            </a:r>
            <a:r>
              <a:rPr lang="en-US" altLang="ja-JP" sz="1600" b="1" dirty="0" err="1"/>
              <a:t>stdout</a:t>
            </a:r>
            <a:r>
              <a:rPr lang="en-US" altLang="ja-JP" sz="1600" b="1" dirty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600" b="1" dirty="0"/>
              <a:t>プロセス１からのタグ</a:t>
            </a:r>
            <a:r>
              <a:rPr lang="en-US" altLang="ja-JP" sz="1600" b="1" dirty="0"/>
              <a:t>0</a:t>
            </a:r>
            <a:r>
              <a:rPr lang="ja-JP" altLang="en-US" sz="1600" b="1" dirty="0"/>
              <a:t>で送って来たサイズ</a:t>
            </a:r>
            <a:r>
              <a:rPr lang="en-US" altLang="ja-JP" sz="1600" b="1" dirty="0" err="1"/>
              <a:t>MSIZE</a:t>
            </a:r>
            <a:r>
              <a:rPr lang="ja-JP" altLang="en-US" sz="1600" b="1" dirty="0"/>
              <a:t>の文字列を受信し、</a:t>
            </a:r>
            <a:r>
              <a:rPr lang="en-US" altLang="ja-JP" sz="1600" b="1" dirty="0" err="1"/>
              <a:t>msg</a:t>
            </a:r>
            <a:r>
              <a:rPr lang="ja-JP" altLang="en-US" sz="1600" b="1" dirty="0"/>
              <a:t>に入れる。</a:t>
            </a:r>
            <a:endParaRPr lang="en-US" altLang="ja-JP" sz="1600" b="1" dirty="0"/>
          </a:p>
          <a:p>
            <a:pPr>
              <a:lnSpc>
                <a:spcPct val="80000"/>
              </a:lnSpc>
            </a:pPr>
            <a:r>
              <a:rPr lang="en-US" altLang="ja-JP" sz="1600" b="1" dirty="0"/>
              <a:t>status</a:t>
            </a:r>
            <a:r>
              <a:rPr lang="ja-JP" altLang="en-US" sz="1600" b="1" dirty="0"/>
              <a:t>は受信したメッセージの状態を示す。</a:t>
            </a: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MPI_Bcast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8313" y="1196975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/>
              <a:t>全プロセスに対してメッセージを転送</a:t>
            </a: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MPI_Bcast</a:t>
            </a:r>
            <a:r>
              <a:rPr lang="en-US" altLang="ja-JP" sz="19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void *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MPI_Datatype</a:t>
            </a:r>
            <a:r>
              <a:rPr lang="en-US" altLang="ja-JP" sz="1900" dirty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root, /* Root processor number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MPI_Comm</a:t>
            </a:r>
            <a:r>
              <a:rPr lang="en-US" altLang="ja-JP" sz="1900" dirty="0"/>
              <a:t> </a:t>
            </a:r>
            <a:r>
              <a:rPr lang="en-US" altLang="ja-JP" sz="1900" dirty="0" err="1"/>
              <a:t>comm</a:t>
            </a:r>
            <a:r>
              <a:rPr lang="en-US" altLang="ja-JP" sz="1900" dirty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if (</a:t>
            </a:r>
            <a:r>
              <a:rPr lang="en-US" altLang="ja-JP" sz="1900" dirty="0" err="1"/>
              <a:t>pid</a:t>
            </a:r>
            <a:r>
              <a:rPr lang="en-US" altLang="ja-JP" sz="1900" dirty="0"/>
              <a:t> ==0)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a=1.0;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MPI_Bcast</a:t>
            </a:r>
            <a:r>
              <a:rPr lang="en-US" altLang="ja-JP" sz="1900" dirty="0"/>
              <a:t>(&amp;a,1,MPI_DOUBLE,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pid</a:t>
            </a:r>
            <a:r>
              <a:rPr lang="en-US" altLang="ja-JP" sz="1900" dirty="0"/>
              <a:t> 0</a:t>
            </a:r>
            <a:r>
              <a:rPr lang="ja-JP" altLang="en-US" sz="1900" dirty="0"/>
              <a:t>が他の全てに対して</a:t>
            </a:r>
            <a:r>
              <a:rPr lang="en-US" altLang="ja-JP" sz="1900" dirty="0"/>
              <a:t>a=1.0</a:t>
            </a:r>
            <a:r>
              <a:rPr lang="ja-JP" altLang="en-US" sz="1900" dirty="0"/>
              <a:t>を転送する。</a:t>
            </a:r>
            <a:endParaRPr lang="en-US" altLang="ja-JP" sz="1900" dirty="0"/>
          </a:p>
        </p:txBody>
      </p:sp>
    </p:spTree>
    <p:extLst>
      <p:ext uri="{BB962C8B-B14F-4D97-AF65-F5344CB8AC3E}">
        <p14:creationId xmlns:p14="http://schemas.microsoft.com/office/powerpoint/2010/main" val="1686826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メッセージのデータタイプ</a:t>
            </a:r>
            <a:r>
              <a:rPr lang="en-US" altLang="ja-JP" dirty="0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通常のデータサイズに対応する</a:t>
            </a:r>
            <a:r>
              <a:rPr lang="en-US" altLang="ja-JP" dirty="0" err="1"/>
              <a:t>MPI</a:t>
            </a:r>
            <a:r>
              <a:rPr lang="ja-JP" altLang="en-US" dirty="0"/>
              <a:t>のデータサイズを指定</a:t>
            </a:r>
            <a:endParaRPr lang="en-US" altLang="ja-JP" dirty="0"/>
          </a:p>
          <a:p>
            <a:pPr lvl="1"/>
            <a:r>
              <a:rPr lang="en-US" altLang="ja-JP" dirty="0" err="1"/>
              <a:t>MPI_CHAR</a:t>
            </a:r>
            <a:r>
              <a:rPr lang="en-US" altLang="ja-JP" dirty="0"/>
              <a:t>  char</a:t>
            </a:r>
          </a:p>
          <a:p>
            <a:pPr lvl="1"/>
            <a:r>
              <a:rPr lang="en-US" altLang="ja-JP" dirty="0" err="1"/>
              <a:t>MPI_INT</a:t>
            </a:r>
            <a:r>
              <a:rPr lang="en-US" altLang="ja-JP" dirty="0"/>
              <a:t>       </a:t>
            </a:r>
            <a:r>
              <a:rPr lang="en-US" altLang="ja-JP" dirty="0" err="1"/>
              <a:t>int</a:t>
            </a:r>
            <a:endParaRPr lang="en-US" altLang="ja-JP" dirty="0"/>
          </a:p>
          <a:p>
            <a:pPr lvl="1"/>
            <a:r>
              <a:rPr lang="en-US" altLang="ja-JP" dirty="0" err="1"/>
              <a:t>MPI_FLOAT</a:t>
            </a:r>
            <a:r>
              <a:rPr lang="en-US" altLang="ja-JP" dirty="0"/>
              <a:t> float</a:t>
            </a:r>
          </a:p>
          <a:p>
            <a:pPr lvl="1"/>
            <a:r>
              <a:rPr lang="en-US" altLang="ja-JP" dirty="0" err="1"/>
              <a:t>MPI_DOUBLE</a:t>
            </a:r>
            <a:r>
              <a:rPr lang="en-US" altLang="ja-JP" dirty="0"/>
              <a:t> double … etc.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コンパイルと実行</a:t>
            </a:r>
            <a:endParaRPr lang="en-US" altLang="ja-JP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2400" dirty="0" err="1"/>
              <a:t>wget</a:t>
            </a:r>
            <a:r>
              <a:rPr lang="en-US" altLang="ja-JP" sz="2400" dirty="0"/>
              <a:t> </a:t>
            </a:r>
            <a:r>
              <a:rPr lang="en-US" altLang="ja-JP" sz="2400" dirty="0">
                <a:hlinkClick r:id="rId2"/>
              </a:rPr>
              <a:t>http://www.am.ics.keio.ac.jp/arc/mpiex.tar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により</a:t>
            </a:r>
            <a:r>
              <a:rPr lang="en-US" altLang="ja-JP" sz="2400" dirty="0" err="1"/>
              <a:t>mpiex</a:t>
            </a:r>
            <a:r>
              <a:rPr lang="ja-JP" altLang="en-US" sz="2400" dirty="0"/>
              <a:t>をダウンロード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tar </a:t>
            </a:r>
            <a:r>
              <a:rPr lang="en-US" altLang="ja-JP" sz="2400" dirty="0" err="1"/>
              <a:t>xvf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mpiex.tar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cd </a:t>
            </a:r>
            <a:r>
              <a:rPr lang="en-US" altLang="ja-JP" sz="2400" dirty="0" err="1"/>
              <a:t>mpiex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% </a:t>
            </a:r>
            <a:r>
              <a:rPr lang="en-US" altLang="ja-JP" sz="2400" dirty="0" err="1"/>
              <a:t>mpicc</a:t>
            </a:r>
            <a:r>
              <a:rPr lang="en-US" altLang="ja-JP" sz="2400" dirty="0"/>
              <a:t> –o hello </a:t>
            </a:r>
            <a:r>
              <a:rPr lang="en-US" altLang="ja-JP" sz="2400" dirty="0" err="1"/>
              <a:t>hello.c</a:t>
            </a:r>
            <a:r>
              <a:rPr lang="en-US" altLang="ja-JP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% </a:t>
            </a:r>
            <a:r>
              <a:rPr lang="en-US" altLang="ja-JP" sz="2400" dirty="0" err="1"/>
              <a:t>mpirun</a:t>
            </a:r>
            <a:r>
              <a:rPr lang="en-US" altLang="ja-JP" sz="2400" dirty="0"/>
              <a:t> –np 4 ./hello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#1)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#2)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</a:t>
            </a:r>
            <a:r>
              <a:rPr lang="en-US" altLang="ja-JP" sz="2400"/>
              <a:t>3)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4</a:t>
            </a:r>
            <a:r>
              <a:rPr lang="ja-JP" altLang="en-US" sz="2400" dirty="0"/>
              <a:t>を色々変えてみよう！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コア数が</a:t>
            </a:r>
            <a:r>
              <a:rPr lang="en-US" altLang="ja-JP" sz="2400" dirty="0"/>
              <a:t>4</a:t>
            </a:r>
            <a:r>
              <a:rPr lang="ja-JP" altLang="en-US" sz="2400" dirty="0"/>
              <a:t>なので、これより大きくするとエラーで落ちる→</a:t>
            </a:r>
            <a:r>
              <a:rPr lang="en-US" altLang="ja-JP" sz="2400" dirty="0"/>
              <a:t>OpenMP</a:t>
            </a:r>
            <a:r>
              <a:rPr lang="ja-JP" altLang="en-US" sz="2400" dirty="0"/>
              <a:t>との違い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例題</a:t>
            </a:r>
            <a:r>
              <a:rPr kumimoji="1" lang="en-US" altLang="ja-JP" dirty="0"/>
              <a:t>2 </a:t>
            </a:r>
            <a:r>
              <a:rPr kumimoji="1" lang="en-US" altLang="ja-JP" dirty="0" err="1"/>
              <a:t>reduct.c</a:t>
            </a:r>
            <a:r>
              <a:rPr kumimoji="1" lang="en-US" altLang="ja-JP" dirty="0"/>
              <a:t>: </a:t>
            </a:r>
            <a:r>
              <a:rPr kumimoji="1" lang="ja-JP" altLang="en-US" dirty="0"/>
              <a:t>初期化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pid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;</a:t>
            </a:r>
          </a:p>
          <a:p>
            <a:pPr marL="0" indent="0">
              <a:buNone/>
            </a:pPr>
            <a:r>
              <a:rPr lang="en-US" altLang="ja-JP" sz="1800" dirty="0"/>
              <a:t>  FILE *fin;</a:t>
            </a:r>
          </a:p>
          <a:p>
            <a:pPr marL="0" indent="0">
              <a:buNone/>
            </a:pPr>
            <a:r>
              <a:rPr lang="en-US" altLang="ja-JP" sz="1800" dirty="0"/>
              <a:t>  double mat[N];</a:t>
            </a:r>
          </a:p>
          <a:p>
            <a:pPr marL="0" indent="0">
              <a:buNone/>
            </a:pPr>
            <a:r>
              <a:rPr lang="en-US" altLang="ja-JP" sz="1800" dirty="0"/>
              <a:t>  double sum, </a:t>
            </a:r>
            <a:r>
              <a:rPr lang="en-US" altLang="ja-JP" sz="1800" dirty="0" err="1"/>
              <a:t>psum</a:t>
            </a:r>
            <a:r>
              <a:rPr lang="en-US" altLang="ja-JP" sz="1800" dirty="0"/>
              <a:t>;</a:t>
            </a:r>
          </a:p>
          <a:p>
            <a:pPr marL="0" indent="0">
              <a:buNone/>
            </a:pPr>
            <a:r>
              <a:rPr lang="en-US" altLang="ja-JP" sz="1800" dirty="0"/>
              <a:t>  double start, </a:t>
            </a:r>
            <a:r>
              <a:rPr lang="en-US" altLang="ja-JP" sz="1800" dirty="0" err="1"/>
              <a:t>startcomp</a:t>
            </a:r>
            <a:r>
              <a:rPr lang="en-US" altLang="ja-JP" sz="1800" dirty="0"/>
              <a:t>, end;</a:t>
            </a:r>
          </a:p>
          <a:p>
            <a:pPr marL="0" indent="0"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MPI_Status</a:t>
            </a:r>
            <a:r>
              <a:rPr lang="en-US" altLang="ja-JP" sz="1800" dirty="0"/>
              <a:t> status;</a:t>
            </a:r>
          </a:p>
          <a:p>
            <a:pPr marL="0" indent="0">
              <a:buNone/>
            </a:pPr>
            <a:r>
              <a:rPr lang="en-US" altLang="ja-JP" sz="1800" dirty="0"/>
              <a:t>	if((fin = </a:t>
            </a:r>
            <a:r>
              <a:rPr lang="en-US" altLang="ja-JP" sz="1800" dirty="0" err="1"/>
              <a:t>fopen</a:t>
            </a:r>
            <a:r>
              <a:rPr lang="en-US" altLang="ja-JP" sz="1800" dirty="0"/>
              <a:t>("</a:t>
            </a:r>
            <a:r>
              <a:rPr lang="en-US" altLang="ja-JP" sz="1800" dirty="0" err="1"/>
              <a:t>mat4k.dat</a:t>
            </a:r>
            <a:r>
              <a:rPr lang="en-US" altLang="ja-JP" sz="1800" dirty="0"/>
              <a:t>", "r"))==NULL) {</a:t>
            </a:r>
          </a:p>
          <a:p>
            <a:pPr marL="0" indent="0">
              <a:buNone/>
            </a:pPr>
            <a:r>
              <a:rPr lang="en-US" altLang="ja-JP" sz="1800" dirty="0"/>
              <a:t>		</a:t>
            </a:r>
            <a:r>
              <a:rPr lang="en-US" altLang="ja-JP" sz="1800" dirty="0" err="1"/>
              <a:t>fprintf</a:t>
            </a:r>
            <a:r>
              <a:rPr lang="en-US" altLang="ja-JP" sz="1800" dirty="0"/>
              <a:t>(</a:t>
            </a:r>
            <a:r>
              <a:rPr lang="en-US" altLang="ja-JP" sz="1800" dirty="0" err="1"/>
              <a:t>stderr</a:t>
            </a:r>
            <a:r>
              <a:rPr lang="en-US" altLang="ja-JP" sz="1800" dirty="0"/>
              <a:t>, "</a:t>
            </a:r>
            <a:r>
              <a:rPr lang="en-US" altLang="ja-JP" sz="1800" dirty="0" err="1"/>
              <a:t>mat.dat</a:t>
            </a:r>
            <a:r>
              <a:rPr lang="en-US" altLang="ja-JP" sz="1800" dirty="0"/>
              <a:t> is not existing\n");</a:t>
            </a:r>
          </a:p>
          <a:p>
            <a:pPr marL="0" indent="0">
              <a:buNone/>
            </a:pPr>
            <a:r>
              <a:rPr lang="en-US" altLang="ja-JP" sz="1800" dirty="0"/>
              <a:t>		exit(1);</a:t>
            </a:r>
          </a:p>
          <a:p>
            <a:pPr marL="0" indent="0">
              <a:buNone/>
            </a:pPr>
            <a:r>
              <a:rPr lang="en-US" altLang="ja-JP" sz="1800" dirty="0"/>
              <a:t>	}</a:t>
            </a:r>
          </a:p>
          <a:p>
            <a:pPr marL="0" indent="0"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MPI_Init</a:t>
            </a:r>
            <a:r>
              <a:rPr lang="en-US" altLang="ja-JP" sz="1800" dirty="0"/>
              <a:t>(&amp;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 &amp;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MPI_Comm_rank</a:t>
            </a:r>
            <a:r>
              <a:rPr lang="en-US" altLang="ja-JP" sz="1800" dirty="0"/>
              <a:t>(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, &amp;</a:t>
            </a:r>
            <a:r>
              <a:rPr lang="en-US" altLang="ja-JP" sz="1800" dirty="0" err="1"/>
              <a:t>pid</a:t>
            </a:r>
            <a:r>
              <a:rPr lang="en-US" altLang="ja-JP" sz="1800" dirty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MPI_Comm_size</a:t>
            </a:r>
            <a:r>
              <a:rPr lang="en-US" altLang="ja-JP" sz="1800" dirty="0"/>
              <a:t>(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, &amp;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);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292080" y="2348880"/>
            <a:ext cx="3168352" cy="792088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mat4k.dat</a:t>
            </a:r>
            <a:r>
              <a:rPr lang="ja-JP" altLang="en-US" dirty="0"/>
              <a:t>にデータが入っている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5652120" y="4725144"/>
            <a:ext cx="3168352" cy="792088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/>
              <a:t>MPI</a:t>
            </a:r>
            <a:r>
              <a:rPr lang="ja-JP" altLang="en-US" dirty="0"/>
              <a:t> </a:t>
            </a:r>
            <a:r>
              <a:rPr lang="en-US" altLang="ja-JP" dirty="0"/>
              <a:t>Initialize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5726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reduct.c</a:t>
            </a:r>
            <a:r>
              <a:rPr kumimoji="1" lang="en-US" altLang="ja-JP" dirty="0"/>
              <a:t>: host (</a:t>
            </a:r>
            <a:r>
              <a:rPr kumimoji="1" lang="en-US" altLang="ja-JP" dirty="0" err="1"/>
              <a:t>pid</a:t>
            </a:r>
            <a:r>
              <a:rPr kumimoji="1" lang="en-US" altLang="ja-JP" dirty="0"/>
              <a:t>=0)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3381" y="836712"/>
            <a:ext cx="8928992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sum=0.0;</a:t>
            </a:r>
          </a:p>
          <a:p>
            <a:pPr marL="0" indent="0">
              <a:buNone/>
            </a:pPr>
            <a:r>
              <a:rPr lang="en-US" altLang="ja-JP" sz="1800" dirty="0"/>
              <a:t>  if (</a:t>
            </a:r>
            <a:r>
              <a:rPr lang="en-US" altLang="ja-JP" sz="1800" dirty="0" err="1"/>
              <a:t>pid</a:t>
            </a:r>
            <a:r>
              <a:rPr lang="en-US" altLang="ja-JP" sz="1800" dirty="0"/>
              <a:t> == 0) {</a:t>
            </a:r>
          </a:p>
          <a:p>
            <a:pPr marL="0" indent="0">
              <a:buNone/>
            </a:pPr>
            <a:r>
              <a:rPr lang="nn-NO" altLang="ja-JP" sz="1800" dirty="0"/>
              <a:t>    for (i = 0; i&lt;N; i++)  {  </a:t>
            </a:r>
            <a:r>
              <a:rPr lang="en-US" altLang="ja-JP" sz="1800" dirty="0" err="1"/>
              <a:t>fscanf</a:t>
            </a:r>
            <a:r>
              <a:rPr lang="en-US" altLang="ja-JP" sz="1800" dirty="0"/>
              <a:t>(</a:t>
            </a:r>
            <a:r>
              <a:rPr lang="en-US" altLang="ja-JP" sz="1800" dirty="0" err="1"/>
              <a:t>fin,"%lf</a:t>
            </a:r>
            <a:r>
              <a:rPr lang="en-US" altLang="ja-JP" sz="1800" dirty="0"/>
              <a:t>", &amp;mat[</a:t>
            </a:r>
            <a:r>
              <a:rPr lang="en-US" altLang="ja-JP" sz="1800" dirty="0" err="1"/>
              <a:t>i</a:t>
            </a:r>
            <a:r>
              <a:rPr lang="en-US" altLang="ja-JP" sz="1800" dirty="0"/>
              <a:t>]);    }</a:t>
            </a:r>
          </a:p>
          <a:p>
            <a:pPr marL="0" indent="0">
              <a:buNone/>
            </a:pPr>
            <a:r>
              <a:rPr lang="en-US" altLang="ja-JP" sz="1800" dirty="0"/>
              <a:t>	start = </a:t>
            </a:r>
            <a:r>
              <a:rPr lang="en-US" altLang="ja-JP" sz="1800" dirty="0" err="1"/>
              <a:t>MPI_Wtime</a:t>
            </a:r>
            <a:r>
              <a:rPr lang="en-US" altLang="ja-JP" sz="1800" dirty="0"/>
              <a:t>();</a:t>
            </a:r>
          </a:p>
          <a:p>
            <a:pPr marL="0" indent="0">
              <a:buNone/>
            </a:pPr>
            <a:r>
              <a:rPr lang="nn-NO" altLang="ja-JP" sz="1800" dirty="0"/>
              <a:t>    for (i = 1; i &lt; nproc; i++) </a:t>
            </a:r>
          </a:p>
          <a:p>
            <a:pPr marL="0" indent="0">
              <a:buNone/>
            </a:pPr>
            <a:r>
              <a:rPr lang="en-US" altLang="ja-JP" sz="1800" dirty="0"/>
              <a:t>      </a:t>
            </a:r>
            <a:r>
              <a:rPr lang="en-US" altLang="ja-JP" sz="1800" dirty="0" err="1"/>
              <a:t>MPI_Send</a:t>
            </a:r>
            <a:r>
              <a:rPr lang="en-US" altLang="ja-JP" sz="1800" dirty="0"/>
              <a:t>(&amp;mat[</a:t>
            </a:r>
            <a:r>
              <a:rPr lang="en-US" altLang="ja-JP" sz="1800" dirty="0" err="1"/>
              <a:t>i</a:t>
            </a:r>
            <a:r>
              <a:rPr lang="en-US" altLang="ja-JP" sz="1800" dirty="0"/>
              <a:t>*N/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], N/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MPI_DOUBLE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0, 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	</a:t>
            </a:r>
            <a:r>
              <a:rPr lang="en-US" altLang="ja-JP" sz="1800" dirty="0" err="1"/>
              <a:t>startcomp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MPI_Wtime</a:t>
            </a:r>
            <a:r>
              <a:rPr lang="en-US" altLang="ja-JP" sz="1800" dirty="0"/>
              <a:t>();</a:t>
            </a:r>
          </a:p>
          <a:p>
            <a:pPr marL="0" indent="0">
              <a:buNone/>
            </a:pPr>
            <a:r>
              <a:rPr lang="nn-NO" altLang="ja-JP" sz="1800" dirty="0"/>
              <a:t>	for(i = 0; i &lt; N/nproc; i++) sum += mat[i];</a:t>
            </a:r>
          </a:p>
          <a:p>
            <a:pPr marL="0" indent="0">
              <a:buNone/>
            </a:pPr>
            <a:r>
              <a:rPr lang="nn-NO" altLang="ja-JP" sz="1800" dirty="0"/>
              <a:t>    for (i = 1; i &lt; nproc; i++) {</a:t>
            </a:r>
          </a:p>
          <a:p>
            <a:pPr marL="0" indent="0">
              <a:buNone/>
            </a:pPr>
            <a:r>
              <a:rPr lang="en-US" altLang="ja-JP" sz="1800" dirty="0"/>
              <a:t>      </a:t>
            </a:r>
            <a:r>
              <a:rPr lang="en-US" altLang="ja-JP" sz="1800" dirty="0" err="1"/>
              <a:t>MPI_Recv</a:t>
            </a:r>
            <a:r>
              <a:rPr lang="en-US" altLang="ja-JP" sz="1800" dirty="0"/>
              <a:t>(&amp;</a:t>
            </a:r>
            <a:r>
              <a:rPr lang="en-US" altLang="ja-JP" sz="1800" dirty="0" err="1"/>
              <a:t>psum</a:t>
            </a:r>
            <a:r>
              <a:rPr lang="en-US" altLang="ja-JP" sz="1800" dirty="0"/>
              <a:t>, 1, </a:t>
            </a:r>
            <a:r>
              <a:rPr lang="en-US" altLang="ja-JP" sz="1800" dirty="0" err="1"/>
              <a:t>MPI_DOUBLE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0, 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, &amp;status);</a:t>
            </a:r>
          </a:p>
          <a:p>
            <a:pPr marL="0" indent="0">
              <a:buNone/>
            </a:pPr>
            <a:r>
              <a:rPr lang="en-US" altLang="ja-JP" sz="1800" dirty="0"/>
              <a:t>	  sum += </a:t>
            </a:r>
            <a:r>
              <a:rPr lang="en-US" altLang="ja-JP" sz="1800" dirty="0" err="1"/>
              <a:t>psum</a:t>
            </a:r>
            <a:r>
              <a:rPr lang="en-US" altLang="ja-JP" sz="1800" dirty="0"/>
              <a:t>;</a:t>
            </a:r>
          </a:p>
          <a:p>
            <a:pPr marL="0" indent="0">
              <a:buNone/>
            </a:pPr>
            <a:r>
              <a:rPr lang="en-US" altLang="ja-JP" sz="1800" dirty="0"/>
              <a:t>    }</a:t>
            </a:r>
          </a:p>
          <a:p>
            <a:pPr marL="0" indent="0">
              <a:buNone/>
            </a:pPr>
            <a:r>
              <a:rPr lang="en-US" altLang="ja-JP" sz="1800" dirty="0"/>
              <a:t>	end = </a:t>
            </a:r>
            <a:r>
              <a:rPr lang="en-US" altLang="ja-JP" sz="1800" dirty="0" err="1"/>
              <a:t>MPI_Wtime</a:t>
            </a:r>
            <a:r>
              <a:rPr lang="en-US" altLang="ja-JP" sz="1800" dirty="0"/>
              <a:t>();</a:t>
            </a:r>
          </a:p>
          <a:p>
            <a:pPr marL="0" indent="0">
              <a:buNone/>
            </a:pPr>
            <a:r>
              <a:rPr lang="en-US" altLang="ja-JP" sz="1800" dirty="0"/>
              <a:t>	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("%lf\n", sum);</a:t>
            </a:r>
          </a:p>
          <a:p>
            <a:pPr marL="0" indent="0">
              <a:buNone/>
            </a:pPr>
            <a:r>
              <a:rPr lang="en-US" altLang="ja-JP" sz="1800" dirty="0"/>
              <a:t>	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("Total time = %lf </a:t>
            </a:r>
            <a:r>
              <a:rPr lang="en-US" altLang="ja-JP" sz="1800" dirty="0" err="1"/>
              <a:t>Exect</a:t>
            </a:r>
            <a:r>
              <a:rPr lang="en-US" altLang="ja-JP" sz="1800" dirty="0"/>
              <a:t> time= %lf [sec]\n", end-start, end-</a:t>
            </a:r>
            <a:r>
              <a:rPr lang="en-US" altLang="ja-JP" sz="1800" dirty="0" err="1"/>
              <a:t>startcomp</a:t>
            </a:r>
            <a:r>
              <a:rPr lang="en-US" altLang="ja-JP" sz="1800" dirty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  }</a:t>
            </a:r>
          </a:p>
          <a:p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868144" y="1052736"/>
            <a:ext cx="3024336" cy="576064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ファイルからデータ読み出し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5868144" y="1916832"/>
            <a:ext cx="3024336" cy="576064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/>
              <a:t>MPI</a:t>
            </a:r>
            <a:r>
              <a:rPr lang="en-US" altLang="ja-JP" dirty="0"/>
              <a:t> send</a:t>
            </a:r>
            <a:endParaRPr kumimoji="1" lang="ja-JP" altLang="en-US" dirty="0"/>
          </a:p>
        </p:txBody>
      </p:sp>
      <p:sp>
        <p:nvSpPr>
          <p:cNvPr id="6" name="円形吹き出し 5"/>
          <p:cNvSpPr/>
          <p:nvPr/>
        </p:nvSpPr>
        <p:spPr>
          <a:xfrm>
            <a:off x="5796136" y="2996952"/>
            <a:ext cx="3024336" cy="576064"/>
          </a:xfrm>
          <a:prstGeom prst="wedgeEllipseCallout">
            <a:avLst>
              <a:gd name="adj1" fmla="val -70894"/>
              <a:gd name="adj2" fmla="val 1566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自分の分担の計算</a:t>
            </a:r>
          </a:p>
        </p:txBody>
      </p:sp>
    </p:spTree>
    <p:extLst>
      <p:ext uri="{BB962C8B-B14F-4D97-AF65-F5344CB8AC3E}">
        <p14:creationId xmlns:p14="http://schemas.microsoft.com/office/powerpoint/2010/main" val="980682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配列要素の分散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195736" y="2132856"/>
            <a:ext cx="1296144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419872" y="2132856"/>
            <a:ext cx="1296144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44008" y="2132856"/>
            <a:ext cx="1296144" cy="288032"/>
          </a:xfrm>
          <a:prstGeom prst="rect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868144" y="2132856"/>
            <a:ext cx="1296144" cy="28803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060848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host </a:t>
            </a:r>
            <a:r>
              <a:rPr kumimoji="1" lang="en-US" altLang="ja-JP" dirty="0" err="1"/>
              <a:t>pid</a:t>
            </a:r>
            <a:r>
              <a:rPr kumimoji="1" lang="en-US" altLang="ja-JP" dirty="0"/>
              <a:t>=0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195736" y="3429000"/>
            <a:ext cx="1296144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195736" y="4149080"/>
            <a:ext cx="1296144" cy="288032"/>
          </a:xfrm>
          <a:prstGeom prst="rect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95736" y="4869160"/>
            <a:ext cx="1296144" cy="28803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3568" y="3356992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pid</a:t>
            </a:r>
            <a:r>
              <a:rPr kumimoji="1" lang="en-US" altLang="ja-JP" dirty="0"/>
              <a:t>=1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568" y="414908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pid</a:t>
            </a:r>
            <a:r>
              <a:rPr kumimoji="1" lang="en-US" altLang="ja-JP" dirty="0"/>
              <a:t>=2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568" y="49411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pid</a:t>
            </a:r>
            <a:r>
              <a:rPr kumimoji="1" lang="en-US" altLang="ja-JP" dirty="0"/>
              <a:t>=3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5736" y="249289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reduction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>
            <a:stCxn id="5" idx="2"/>
          </p:cNvCxnSpPr>
          <p:nvPr/>
        </p:nvCxnSpPr>
        <p:spPr>
          <a:xfrm flipH="1">
            <a:off x="3563888" y="2420888"/>
            <a:ext cx="504056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3491880" y="2492896"/>
            <a:ext cx="2952328" cy="2520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endCxn id="10" idx="3"/>
          </p:cNvCxnSpPr>
          <p:nvPr/>
        </p:nvCxnSpPr>
        <p:spPr>
          <a:xfrm flipH="1">
            <a:off x="3491880" y="2276872"/>
            <a:ext cx="1728192" cy="201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267744" y="364502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reduction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67744" y="443711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reduction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67744" y="52292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reduction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48A21A-113B-4DFD-A5E5-55AEB36E2E30}"/>
              </a:ext>
            </a:extLst>
          </p:cNvPr>
          <p:cNvSpPr txBox="1"/>
          <p:nvPr/>
        </p:nvSpPr>
        <p:spPr>
          <a:xfrm>
            <a:off x="2123728" y="17948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2FECEA-F22D-45C0-A0E9-527A2CAC92CE}"/>
              </a:ext>
            </a:extLst>
          </p:cNvPr>
          <p:cNvSpPr txBox="1"/>
          <p:nvPr/>
        </p:nvSpPr>
        <p:spPr>
          <a:xfrm>
            <a:off x="3296457" y="17948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N/</a:t>
            </a:r>
            <a:r>
              <a:rPr lang="en-US" altLang="ja-JP" dirty="0" err="1"/>
              <a:t>nproc</a:t>
            </a:r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AD70CE9-24CB-4A7D-B466-2A3C9BB915CC}"/>
              </a:ext>
            </a:extLst>
          </p:cNvPr>
          <p:cNvSpPr txBox="1"/>
          <p:nvPr/>
        </p:nvSpPr>
        <p:spPr>
          <a:xfrm>
            <a:off x="4560913" y="176956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2*N/</a:t>
            </a:r>
            <a:r>
              <a:rPr lang="en-US" altLang="ja-JP" dirty="0" err="1"/>
              <a:t>nproc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7D740F6-9224-40A0-A5DD-2345A1E32208}"/>
              </a:ext>
            </a:extLst>
          </p:cNvPr>
          <p:cNvSpPr txBox="1"/>
          <p:nvPr/>
        </p:nvSpPr>
        <p:spPr>
          <a:xfrm>
            <a:off x="5819388" y="179488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3*N/</a:t>
            </a:r>
            <a:r>
              <a:rPr lang="en-US" altLang="ja-JP" dirty="0" err="1"/>
              <a:t>nproc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2136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reduct.c</a:t>
            </a:r>
            <a:r>
              <a:rPr lang="en-US" altLang="ja-JP" dirty="0"/>
              <a:t>: </a:t>
            </a:r>
            <a:r>
              <a:rPr lang="en-US" altLang="ja-JP" dirty="0" err="1"/>
              <a:t>pid</a:t>
            </a:r>
            <a:r>
              <a:rPr lang="ja-JP" altLang="en-US" dirty="0"/>
              <a:t>≠</a:t>
            </a:r>
            <a:r>
              <a:rPr lang="en-US" altLang="ja-JP" dirty="0"/>
              <a:t>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1800" dirty="0"/>
              <a:t>else {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=0;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MPI_Recv</a:t>
            </a:r>
            <a:r>
              <a:rPr lang="en-US" altLang="ja-JP" sz="1800" dirty="0"/>
              <a:t>(&amp;mat[</a:t>
            </a:r>
            <a:r>
              <a:rPr lang="en-US" altLang="ja-JP" sz="1800" dirty="0" err="1"/>
              <a:t>i</a:t>
            </a:r>
            <a:r>
              <a:rPr lang="en-US" altLang="ja-JP" sz="1800" dirty="0"/>
              <a:t>], N/</a:t>
            </a:r>
            <a:r>
              <a:rPr lang="en-US" altLang="ja-JP" sz="1800" dirty="0" err="1"/>
              <a:t>nproc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MPI_DOUBLE</a:t>
            </a:r>
            <a:r>
              <a:rPr lang="en-US" altLang="ja-JP" sz="1800" dirty="0"/>
              <a:t>, 0, 0, 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, &amp;status);</a:t>
            </a:r>
          </a:p>
          <a:p>
            <a:pPr marL="0" indent="0">
              <a:buNone/>
            </a:pPr>
            <a:r>
              <a:rPr lang="nn-NO" altLang="ja-JP" sz="1800" dirty="0"/>
              <a:t>	for(i = 0; i&lt; N/nproc; i++) sum += mat[i];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MPI_Send</a:t>
            </a:r>
            <a:r>
              <a:rPr lang="en-US" altLang="ja-JP" sz="1800" dirty="0"/>
              <a:t>(&amp;sum, 1, </a:t>
            </a:r>
            <a:r>
              <a:rPr lang="en-US" altLang="ja-JP" sz="1800" dirty="0" err="1"/>
              <a:t>MPI_DOUBLE</a:t>
            </a:r>
            <a:r>
              <a:rPr lang="en-US" altLang="ja-JP" sz="1800" dirty="0"/>
              <a:t>, 0, 0, </a:t>
            </a:r>
            <a:r>
              <a:rPr lang="en-US" altLang="ja-JP" sz="1800" dirty="0" err="1"/>
              <a:t>MPI_COMM_WORLD</a:t>
            </a:r>
            <a:r>
              <a:rPr lang="en-US" altLang="ja-JP" sz="1800" dirty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  }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MPI_Finalize</a:t>
            </a:r>
            <a:r>
              <a:rPr lang="en-US" altLang="ja-JP" sz="1800" dirty="0"/>
              <a:t>();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  return 0;</a:t>
            </a:r>
          </a:p>
          <a:p>
            <a:pPr marL="0" indent="0">
              <a:buNone/>
            </a:pPr>
            <a:r>
              <a:rPr lang="en-US" altLang="ja-JP" sz="1800" dirty="0"/>
              <a:t>}</a:t>
            </a:r>
          </a:p>
          <a:p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796136" y="1268760"/>
            <a:ext cx="2016224" cy="792088"/>
          </a:xfrm>
          <a:prstGeom prst="wedgeEllipse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データ受信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7162908" y="2780928"/>
            <a:ext cx="2016224" cy="432048"/>
          </a:xfrm>
          <a:prstGeom prst="wedgeEllipseCallout">
            <a:avLst>
              <a:gd name="adj1" fmla="val -93694"/>
              <a:gd name="adj2" fmla="val -3401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部分和</a:t>
            </a:r>
          </a:p>
        </p:txBody>
      </p:sp>
      <p:sp>
        <p:nvSpPr>
          <p:cNvPr id="6" name="円形吹き出し 5"/>
          <p:cNvSpPr/>
          <p:nvPr/>
        </p:nvSpPr>
        <p:spPr>
          <a:xfrm>
            <a:off x="6804248" y="3717032"/>
            <a:ext cx="2016224" cy="1152128"/>
          </a:xfrm>
          <a:prstGeom prst="wedgeEllipseCallout">
            <a:avLst>
              <a:gd name="adj1" fmla="val -91388"/>
              <a:gd name="adj2" fmla="val -5419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結果をホストに転送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726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DD15AC-FFE9-4F8F-B713-65BCE98F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実行してみよう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71EFE8-C09B-4559-9006-0F30895D4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mpicc</a:t>
            </a:r>
            <a:r>
              <a:rPr kumimoji="1" lang="en-US" altLang="ja-JP" dirty="0"/>
              <a:t> –o </a:t>
            </a:r>
            <a:r>
              <a:rPr kumimoji="1" lang="en-US" altLang="ja-JP" dirty="0" err="1"/>
              <a:t>reduct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reduct.c</a:t>
            </a:r>
            <a:endParaRPr kumimoji="1" lang="en-US" altLang="ja-JP" dirty="0"/>
          </a:p>
          <a:p>
            <a:r>
              <a:rPr kumimoji="1" lang="en-US" altLang="ja-JP" dirty="0" err="1"/>
              <a:t>mpirun</a:t>
            </a:r>
            <a:r>
              <a:rPr kumimoji="1" lang="en-US" altLang="ja-JP" dirty="0"/>
              <a:t> –np 4 </a:t>
            </a:r>
            <a:r>
              <a:rPr kumimoji="1" lang="en-US" altLang="ja-JP" dirty="0" err="1"/>
              <a:t>reduct</a:t>
            </a:r>
            <a:endParaRPr kumimoji="1" lang="en-US" altLang="ja-JP" dirty="0"/>
          </a:p>
          <a:p>
            <a:r>
              <a:rPr lang="ja-JP" altLang="en-US" dirty="0"/>
              <a:t>残念なことに実行時間が全然減らない（増えたりする）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155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Beowulf</a:t>
            </a:r>
            <a:r>
              <a:rPr kumimoji="1" lang="ja-JP" altLang="en-US" dirty="0"/>
              <a:t> クラスタ</a:t>
            </a:r>
            <a:br>
              <a:rPr kumimoji="1" lang="en-US" altLang="ja-JP" dirty="0"/>
            </a:br>
            <a:r>
              <a:rPr lang="en-US" altLang="ja-JP" sz="2000" dirty="0"/>
              <a:t>1994</a:t>
            </a:r>
            <a:r>
              <a:rPr lang="ja-JP" altLang="en-US" sz="2000" dirty="0"/>
              <a:t>年</a:t>
            </a:r>
            <a:r>
              <a:rPr lang="en-US" altLang="ja-JP" sz="2000" dirty="0"/>
              <a:t>NASA </a:t>
            </a:r>
            <a:r>
              <a:rPr lang="en-US" altLang="ja-JP" sz="2000" dirty="0" err="1"/>
              <a:t>T.Sterling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安価で簡単に大規模並列計算環境を作ろう</a:t>
            </a:r>
            <a:endParaRPr kumimoji="1" lang="en-US" altLang="ja-JP" dirty="0"/>
          </a:p>
          <a:p>
            <a:pPr lvl="1"/>
            <a:r>
              <a:rPr lang="ja-JP" altLang="en-US" dirty="0"/>
              <a:t>コモディティの</a:t>
            </a:r>
            <a:r>
              <a:rPr lang="en-US" altLang="ja-JP" dirty="0"/>
              <a:t>PC</a:t>
            </a:r>
            <a:r>
              <a:rPr lang="ja-JP" altLang="en-US" dirty="0"/>
              <a:t>を利用</a:t>
            </a:r>
            <a:endParaRPr lang="en-US" altLang="ja-JP" dirty="0"/>
          </a:p>
          <a:p>
            <a:pPr lvl="1"/>
            <a:r>
              <a:rPr kumimoji="1" lang="ja-JP" altLang="en-US" dirty="0"/>
              <a:t>コモディティのネットワーク（</a:t>
            </a:r>
            <a:r>
              <a:rPr kumimoji="1" lang="en-US" altLang="ja-JP" dirty="0"/>
              <a:t>Ethernet</a:t>
            </a:r>
            <a:r>
              <a:rPr kumimoji="1" lang="ja-JP" altLang="en-US" dirty="0"/>
              <a:t>）を利用</a:t>
            </a:r>
            <a:endParaRPr kumimoji="1" lang="en-US" altLang="ja-JP" dirty="0"/>
          </a:p>
          <a:p>
            <a:pPr lvl="1"/>
            <a:r>
              <a:rPr lang="ja-JP" altLang="en-US" dirty="0"/>
              <a:t>コモディティのソフトウェア（</a:t>
            </a:r>
            <a:r>
              <a:rPr lang="en-US" altLang="ja-JP" dirty="0"/>
              <a:t>Linux)</a:t>
            </a:r>
            <a:r>
              <a:rPr lang="ja-JP" altLang="en-US" dirty="0"/>
              <a:t>を利用</a:t>
            </a:r>
            <a:endParaRPr lang="en-US" altLang="ja-JP" dirty="0"/>
          </a:p>
          <a:p>
            <a:pPr lvl="1"/>
            <a:r>
              <a:rPr kumimoji="1" lang="en-US" altLang="ja-JP" dirty="0" err="1"/>
              <a:t>PVM</a:t>
            </a:r>
            <a:r>
              <a:rPr kumimoji="1" lang="ja-JP" altLang="en-US" dirty="0"/>
              <a:t>や</a:t>
            </a:r>
            <a:r>
              <a:rPr kumimoji="1" lang="en-US" altLang="ja-JP" dirty="0" err="1"/>
              <a:t>MPI</a:t>
            </a:r>
            <a:r>
              <a:rPr kumimoji="1" lang="ja-JP" altLang="en-US" dirty="0"/>
              <a:t>などのメッセージパッシング型ライブラリでプログラム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→現在の</a:t>
            </a:r>
            <a:r>
              <a:rPr lang="en-US" altLang="ja-JP" dirty="0"/>
              <a:t>Cluster</a:t>
            </a:r>
            <a:r>
              <a:rPr lang="ja-JP" altLang="en-US" dirty="0"/>
              <a:t>の元祖となった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現在の</a:t>
            </a:r>
            <a:r>
              <a:rPr kumimoji="1" lang="en-US" altLang="ja-JP" dirty="0"/>
              <a:t>Cluster</a:t>
            </a:r>
            <a:r>
              <a:rPr lang="ja-JP" altLang="en-US" dirty="0"/>
              <a:t>は、</a:t>
            </a:r>
            <a:r>
              <a:rPr kumimoji="1" lang="en-US" altLang="ja-JP" dirty="0" err="1"/>
              <a:t>Infiniband</a:t>
            </a:r>
            <a:r>
              <a:rPr kumimoji="1" lang="ja-JP" altLang="en-US" dirty="0"/>
              <a:t>などの</a:t>
            </a:r>
            <a:r>
              <a:rPr kumimoji="1" lang="en-US" altLang="ja-JP" dirty="0"/>
              <a:t>SAN</a:t>
            </a:r>
            <a:r>
              <a:rPr kumimoji="1" lang="ja-JP" altLang="en-US" dirty="0"/>
              <a:t>を使うものも多いが、基本的に上記の原則を守っている</a:t>
            </a:r>
          </a:p>
        </p:txBody>
      </p:sp>
    </p:spTree>
    <p:extLst>
      <p:ext uri="{BB962C8B-B14F-4D97-AF65-F5344CB8AC3E}">
        <p14:creationId xmlns:p14="http://schemas.microsoft.com/office/powerpoint/2010/main" val="32922188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演習</a:t>
            </a:r>
            <a:r>
              <a:rPr lang="en-US" altLang="ja-JP" b="1" dirty="0"/>
              <a:t>5: </a:t>
            </a:r>
            <a:r>
              <a:rPr lang="en-US" altLang="ja-JP" b="1" dirty="0" err="1"/>
              <a:t>ssum.c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b="1" dirty="0"/>
              <a:t>行列</a:t>
            </a:r>
            <a:r>
              <a:rPr lang="en-US" altLang="ja-JP" b="1" dirty="0"/>
              <a:t> x[4096]</a:t>
            </a:r>
            <a:r>
              <a:rPr lang="ja-JP" altLang="en-US" b="1" dirty="0"/>
              <a:t>に対して以下の演算を行う</a:t>
            </a:r>
            <a:r>
              <a:rPr lang="en-US" altLang="ja-JP" b="1" dirty="0"/>
              <a:t>MPI</a:t>
            </a:r>
            <a:r>
              <a:rPr lang="ja-JP" altLang="en-US" b="1" dirty="0"/>
              <a:t>のコードを書け</a:t>
            </a:r>
            <a:r>
              <a:rPr lang="en-US" altLang="ja-JP" b="1" dirty="0"/>
              <a:t> </a:t>
            </a:r>
          </a:p>
          <a:p>
            <a:pPr marL="0" indent="0">
              <a:buNone/>
            </a:pPr>
            <a:r>
              <a:rPr lang="en-US" altLang="ja-JP" b="1" dirty="0"/>
              <a:t>sum = 0.0;</a:t>
            </a:r>
          </a:p>
          <a:p>
            <a:pPr marL="0" indent="0">
              <a:buNone/>
            </a:pPr>
            <a:r>
              <a:rPr lang="en-US" altLang="ja-JP" b="1" dirty="0"/>
              <a:t>for (</a:t>
            </a:r>
            <a:r>
              <a:rPr lang="en-US" altLang="ja-JP" b="1" dirty="0" err="1"/>
              <a:t>i</a:t>
            </a:r>
            <a:r>
              <a:rPr lang="en-US" altLang="ja-JP" b="1" dirty="0"/>
              <a:t>=0; </a:t>
            </a:r>
            <a:r>
              <a:rPr lang="en-US" altLang="ja-JP" b="1" dirty="0" err="1"/>
              <a:t>i</a:t>
            </a:r>
            <a:r>
              <a:rPr lang="en-US" altLang="ja-JP" b="1" dirty="0"/>
              <a:t>&lt;N; </a:t>
            </a:r>
            <a:r>
              <a:rPr lang="en-US" altLang="ja-JP" b="1" dirty="0" err="1"/>
              <a:t>i</a:t>
            </a:r>
            <a:r>
              <a:rPr lang="en-US" altLang="ja-JP" b="1" dirty="0"/>
              <a:t>++) </a:t>
            </a:r>
          </a:p>
          <a:p>
            <a:pPr marL="0" indent="0">
              <a:buNone/>
            </a:pPr>
            <a:r>
              <a:rPr lang="en-US" altLang="ja-JP" b="1" dirty="0"/>
              <a:t>      for(j=0; j&lt;N; j++)</a:t>
            </a:r>
          </a:p>
          <a:p>
            <a:pPr marL="0" indent="0">
              <a:buNone/>
            </a:pPr>
            <a:r>
              <a:rPr lang="en-US" altLang="ja-JP" b="1" dirty="0"/>
              <a:t>     sum += (x[</a:t>
            </a:r>
            <a:r>
              <a:rPr lang="en-US" altLang="ja-JP" b="1" dirty="0" err="1"/>
              <a:t>i</a:t>
            </a:r>
            <a:r>
              <a:rPr lang="en-US" altLang="ja-JP" b="1" dirty="0"/>
              <a:t>]-x[j])*(x[</a:t>
            </a:r>
            <a:r>
              <a:rPr lang="en-US" altLang="ja-JP" b="1" dirty="0" err="1"/>
              <a:t>i</a:t>
            </a:r>
            <a:r>
              <a:rPr lang="en-US" altLang="ja-JP" b="1" dirty="0"/>
              <a:t>]-x[j]);</a:t>
            </a:r>
          </a:p>
          <a:p>
            <a:pPr marL="0" indent="0">
              <a:buNone/>
            </a:pPr>
            <a:r>
              <a:rPr lang="ja-JP" altLang="en-US" b="1"/>
              <a:t>ソースコードとコア数１，２，４</a:t>
            </a:r>
            <a:r>
              <a:rPr lang="ja-JP" altLang="en-US" b="1">
                <a:hlinkClick r:id="rId2"/>
              </a:rPr>
              <a:t>の</a:t>
            </a:r>
            <a:r>
              <a:rPr lang="ja-JP" altLang="en-US" b="1" dirty="0">
                <a:hlinkClick r:id="rId2"/>
              </a:rPr>
              <a:t>実行時間を</a:t>
            </a:r>
            <a:r>
              <a:rPr lang="en-US" altLang="ja-JP" b="1" dirty="0">
                <a:hlinkClick r:id="rId2"/>
              </a:rPr>
              <a:t>hunga4125@gmail.com</a:t>
            </a:r>
            <a:r>
              <a:rPr lang="ja-JP" altLang="en-US" b="1" dirty="0"/>
              <a:t>に提出</a:t>
            </a:r>
            <a:endParaRPr lang="en-US" altLang="ja-JP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ja-JP" altLang="en-US" b="1" dirty="0"/>
              <a:t>ヒント：データ分散の方針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645" y="1093847"/>
            <a:ext cx="8229600" cy="4530725"/>
          </a:xfrm>
        </p:spPr>
        <p:txBody>
          <a:bodyPr/>
          <a:lstStyle/>
          <a:p>
            <a:r>
              <a:rPr lang="ja-JP" altLang="en-US" sz="2400" b="1" dirty="0"/>
              <a:t>ｘは全てのプロセッサに転送</a:t>
            </a:r>
            <a:endParaRPr lang="en-US" altLang="ja-JP" sz="2400" b="1" dirty="0"/>
          </a:p>
          <a:p>
            <a:pPr lvl="1"/>
            <a:r>
              <a:rPr lang="ja-JP" altLang="en-US" sz="2000" b="1" dirty="0"/>
              <a:t>それぞれで部分和を計算</a:t>
            </a:r>
            <a:endParaRPr lang="en-US" altLang="ja-JP" sz="2000" b="1" dirty="0"/>
          </a:p>
          <a:p>
            <a:pPr marL="784225" lvl="1" indent="-457200"/>
            <a:r>
              <a:rPr lang="ja-JP" altLang="en-US" sz="2400" b="1" dirty="0"/>
              <a:t>答えをホストに転送</a:t>
            </a:r>
            <a:endParaRPr lang="en-US" altLang="ja-JP" sz="2400" b="1" dirty="0"/>
          </a:p>
          <a:p>
            <a:pPr marL="457200" indent="-457200"/>
            <a:r>
              <a:rPr lang="ja-JP" altLang="en-US" sz="2400" b="1" dirty="0"/>
              <a:t>演算の順番が変わるため答えは、プロセッサ数を変えると若干変わる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9A7F5D9-BE3B-4536-B927-DE95B053FCE4}"/>
              </a:ext>
            </a:extLst>
          </p:cNvPr>
          <p:cNvGrpSpPr/>
          <p:nvPr/>
        </p:nvGrpSpPr>
        <p:grpSpPr>
          <a:xfrm>
            <a:off x="1835696" y="2926899"/>
            <a:ext cx="6480720" cy="3825716"/>
            <a:chOff x="683568" y="1484784"/>
            <a:chExt cx="6480720" cy="382571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E4FD0A8-E3E5-4E91-A6E7-FAB21FEF73CD}"/>
                </a:ext>
              </a:extLst>
            </p:cNvPr>
            <p:cNvSpPr/>
            <p:nvPr/>
          </p:nvSpPr>
          <p:spPr>
            <a:xfrm>
              <a:off x="2195736" y="2132856"/>
              <a:ext cx="1296144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E722A94-C739-4760-B6C7-DBB9C65D2F8F}"/>
                </a:ext>
              </a:extLst>
            </p:cNvPr>
            <p:cNvSpPr/>
            <p:nvPr/>
          </p:nvSpPr>
          <p:spPr>
            <a:xfrm>
              <a:off x="3419872" y="2132856"/>
              <a:ext cx="129614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1818CEC-EA09-4F8F-BB16-F28C3F2A71F9}"/>
                </a:ext>
              </a:extLst>
            </p:cNvPr>
            <p:cNvSpPr/>
            <p:nvPr/>
          </p:nvSpPr>
          <p:spPr>
            <a:xfrm>
              <a:off x="4644008" y="2132856"/>
              <a:ext cx="1296144" cy="288032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AD45D09B-541F-4C5F-892A-FCE2E76320DB}"/>
                </a:ext>
              </a:extLst>
            </p:cNvPr>
            <p:cNvSpPr/>
            <p:nvPr/>
          </p:nvSpPr>
          <p:spPr>
            <a:xfrm>
              <a:off x="5868144" y="2132856"/>
              <a:ext cx="1296144" cy="28803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09B103-4585-4D09-97D2-CB9B356E67DE}"/>
                </a:ext>
              </a:extLst>
            </p:cNvPr>
            <p:cNvSpPr txBox="1"/>
            <p:nvPr/>
          </p:nvSpPr>
          <p:spPr>
            <a:xfrm>
              <a:off x="683568" y="2060848"/>
              <a:ext cx="125547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host </a:t>
              </a:r>
              <a:r>
                <a:rPr kumimoji="1" lang="en-US" altLang="ja-JP" dirty="0" err="1"/>
                <a:t>pid</a:t>
              </a:r>
              <a:r>
                <a:rPr kumimoji="1" lang="en-US" altLang="ja-JP" dirty="0"/>
                <a:t>=0</a:t>
              </a:r>
              <a:endParaRPr kumimoji="1" lang="ja-JP" altLang="en-US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0448552B-9379-4124-BB8C-F6AAF1DF8FF2}"/>
                </a:ext>
              </a:extLst>
            </p:cNvPr>
            <p:cNvSpPr txBox="1"/>
            <p:nvPr/>
          </p:nvSpPr>
          <p:spPr>
            <a:xfrm>
              <a:off x="683568" y="3356992"/>
              <a:ext cx="75533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pid</a:t>
              </a:r>
              <a:r>
                <a:rPr kumimoji="1" lang="en-US" altLang="ja-JP" dirty="0"/>
                <a:t>=1</a:t>
              </a:r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EB72F27D-B935-46F4-A6EC-8D9AAE2863D0}"/>
                </a:ext>
              </a:extLst>
            </p:cNvPr>
            <p:cNvSpPr txBox="1"/>
            <p:nvPr/>
          </p:nvSpPr>
          <p:spPr>
            <a:xfrm>
              <a:off x="683568" y="4149080"/>
              <a:ext cx="75533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pid</a:t>
              </a:r>
              <a:r>
                <a:rPr kumimoji="1" lang="en-US" altLang="ja-JP" dirty="0"/>
                <a:t>=2</a:t>
              </a:r>
              <a:endParaRPr kumimoji="1" lang="ja-JP" altLang="en-US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ED84CE5-E917-47EB-AE48-9605F0BC3E66}"/>
                </a:ext>
              </a:extLst>
            </p:cNvPr>
            <p:cNvSpPr txBox="1"/>
            <p:nvPr/>
          </p:nvSpPr>
          <p:spPr>
            <a:xfrm>
              <a:off x="683568" y="4941168"/>
              <a:ext cx="75533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pid</a:t>
              </a:r>
              <a:r>
                <a:rPr kumimoji="1" lang="en-US" altLang="ja-JP" dirty="0"/>
                <a:t>=3</a:t>
              </a:r>
              <a:endParaRPr kumimoji="1" lang="ja-JP" altLang="en-US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465FCC8C-82DA-4BD0-B41A-952F837E0DE7}"/>
                </a:ext>
              </a:extLst>
            </p:cNvPr>
            <p:cNvSpPr txBox="1"/>
            <p:nvPr/>
          </p:nvSpPr>
          <p:spPr>
            <a:xfrm>
              <a:off x="2195736" y="2060848"/>
              <a:ext cx="64633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計算</a:t>
              </a:r>
              <a:endParaRPr kumimoji="1" lang="ja-JP" altLang="en-US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A291DE05-55D7-4006-95F4-B82E9FC23482}"/>
                </a:ext>
              </a:extLst>
            </p:cNvPr>
            <p:cNvSpPr/>
            <p:nvPr/>
          </p:nvSpPr>
          <p:spPr>
            <a:xfrm>
              <a:off x="2195736" y="3356992"/>
              <a:ext cx="1296144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33885C9-8D59-4BAE-AE66-9BCC661872B6}"/>
                </a:ext>
              </a:extLst>
            </p:cNvPr>
            <p:cNvSpPr/>
            <p:nvPr/>
          </p:nvSpPr>
          <p:spPr>
            <a:xfrm>
              <a:off x="3419872" y="3356992"/>
              <a:ext cx="129614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675848A-65E0-495C-B2E8-48C923ABA29C}"/>
                </a:ext>
              </a:extLst>
            </p:cNvPr>
            <p:cNvSpPr/>
            <p:nvPr/>
          </p:nvSpPr>
          <p:spPr>
            <a:xfrm>
              <a:off x="4644008" y="3356992"/>
              <a:ext cx="1296144" cy="288032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A8ACC722-DF01-490A-9B01-A2C6AF25E75A}"/>
                </a:ext>
              </a:extLst>
            </p:cNvPr>
            <p:cNvSpPr/>
            <p:nvPr/>
          </p:nvSpPr>
          <p:spPr>
            <a:xfrm>
              <a:off x="5868144" y="3356992"/>
              <a:ext cx="1296144" cy="28803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E58FCD43-B489-45A4-AC6A-ADD3FF41D685}"/>
                </a:ext>
              </a:extLst>
            </p:cNvPr>
            <p:cNvSpPr/>
            <p:nvPr/>
          </p:nvSpPr>
          <p:spPr>
            <a:xfrm>
              <a:off x="2195736" y="4149080"/>
              <a:ext cx="1296144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92C9C4F-630B-4E13-948E-6E0D0F1F40DC}"/>
                </a:ext>
              </a:extLst>
            </p:cNvPr>
            <p:cNvSpPr/>
            <p:nvPr/>
          </p:nvSpPr>
          <p:spPr>
            <a:xfrm>
              <a:off x="3419872" y="4149080"/>
              <a:ext cx="129614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28AFFD0-1B35-4397-B508-B4EC77E0E99E}"/>
                </a:ext>
              </a:extLst>
            </p:cNvPr>
            <p:cNvSpPr/>
            <p:nvPr/>
          </p:nvSpPr>
          <p:spPr>
            <a:xfrm>
              <a:off x="4644008" y="4149080"/>
              <a:ext cx="1296144" cy="288032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EED77AE1-FBCF-4E58-B96C-987A5ED6D7CB}"/>
                </a:ext>
              </a:extLst>
            </p:cNvPr>
            <p:cNvSpPr/>
            <p:nvPr/>
          </p:nvSpPr>
          <p:spPr>
            <a:xfrm>
              <a:off x="5868144" y="4149080"/>
              <a:ext cx="1296144" cy="28803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28CA721-63C3-4790-B27E-CFD3645CE2C0}"/>
                </a:ext>
              </a:extLst>
            </p:cNvPr>
            <p:cNvSpPr/>
            <p:nvPr/>
          </p:nvSpPr>
          <p:spPr>
            <a:xfrm>
              <a:off x="2195736" y="4941168"/>
              <a:ext cx="1296144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CFE42BD-D6BF-474F-BC36-2AEF9E965F37}"/>
                </a:ext>
              </a:extLst>
            </p:cNvPr>
            <p:cNvSpPr/>
            <p:nvPr/>
          </p:nvSpPr>
          <p:spPr>
            <a:xfrm>
              <a:off x="3419872" y="4941168"/>
              <a:ext cx="129614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1D2DF67-41D1-4112-9321-B52C15E6C87E}"/>
                </a:ext>
              </a:extLst>
            </p:cNvPr>
            <p:cNvSpPr/>
            <p:nvPr/>
          </p:nvSpPr>
          <p:spPr>
            <a:xfrm>
              <a:off x="4644008" y="4941168"/>
              <a:ext cx="1296144" cy="288032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DF8CDA76-D58D-4227-899B-A1ACA91F874D}"/>
                </a:ext>
              </a:extLst>
            </p:cNvPr>
            <p:cNvSpPr/>
            <p:nvPr/>
          </p:nvSpPr>
          <p:spPr>
            <a:xfrm>
              <a:off x="5868144" y="4941168"/>
              <a:ext cx="1296144" cy="28803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ADF2634-4DBC-4AE3-AF5B-518BD91E061E}"/>
                </a:ext>
              </a:extLst>
            </p:cNvPr>
            <p:cNvSpPr txBox="1"/>
            <p:nvPr/>
          </p:nvSpPr>
          <p:spPr>
            <a:xfrm>
              <a:off x="3491880" y="3284984"/>
              <a:ext cx="64633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計算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38218FA5-0D34-47A2-9E5C-D0A0DED18741}"/>
                </a:ext>
              </a:extLst>
            </p:cNvPr>
            <p:cNvSpPr txBox="1"/>
            <p:nvPr/>
          </p:nvSpPr>
          <p:spPr>
            <a:xfrm>
              <a:off x="4716016" y="4149080"/>
              <a:ext cx="64633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計算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AF947DC-5FE0-4658-B4B3-1D591700FBBD}"/>
                </a:ext>
              </a:extLst>
            </p:cNvPr>
            <p:cNvSpPr txBox="1"/>
            <p:nvPr/>
          </p:nvSpPr>
          <p:spPr>
            <a:xfrm>
              <a:off x="6012160" y="4941168"/>
              <a:ext cx="64633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計算</a:t>
              </a:r>
            </a:p>
          </p:txBody>
        </p:sp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4D5157E4-C1A6-410C-9523-8FA03D105872}"/>
                </a:ext>
              </a:extLst>
            </p:cNvPr>
            <p:cNvCxnSpPr/>
            <p:nvPr/>
          </p:nvCxnSpPr>
          <p:spPr>
            <a:xfrm>
              <a:off x="2195736" y="1916832"/>
              <a:ext cx="48965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4155C54E-B316-45F0-AC8F-599D4262FA0F}"/>
                </a:ext>
              </a:extLst>
            </p:cNvPr>
            <p:cNvCxnSpPr/>
            <p:nvPr/>
          </p:nvCxnSpPr>
          <p:spPr>
            <a:xfrm>
              <a:off x="2195736" y="3212976"/>
              <a:ext cx="48965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E051DF01-27AA-4C2D-A94F-1276925835A5}"/>
                </a:ext>
              </a:extLst>
            </p:cNvPr>
            <p:cNvCxnSpPr/>
            <p:nvPr/>
          </p:nvCxnSpPr>
          <p:spPr>
            <a:xfrm>
              <a:off x="2195736" y="4005064"/>
              <a:ext cx="48965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92BAB9E1-ADDE-4202-BA3C-B8AB4E569A84}"/>
                </a:ext>
              </a:extLst>
            </p:cNvPr>
            <p:cNvCxnSpPr/>
            <p:nvPr/>
          </p:nvCxnSpPr>
          <p:spPr>
            <a:xfrm>
              <a:off x="2195736" y="4797152"/>
              <a:ext cx="48965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F9F71661-0A06-4E47-AF2C-1C927202C5E1}"/>
                </a:ext>
              </a:extLst>
            </p:cNvPr>
            <p:cNvCxnSpPr/>
            <p:nvPr/>
          </p:nvCxnSpPr>
          <p:spPr>
            <a:xfrm>
              <a:off x="2123728" y="2348880"/>
              <a:ext cx="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F68E196E-BAF9-48C0-9A14-FF58AC6F6A6F}"/>
                </a:ext>
              </a:extLst>
            </p:cNvPr>
            <p:cNvCxnSpPr/>
            <p:nvPr/>
          </p:nvCxnSpPr>
          <p:spPr>
            <a:xfrm flipH="1">
              <a:off x="2267744" y="2501280"/>
              <a:ext cx="8384" cy="15037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6836A6C7-21D9-4160-A3DC-A7A374577DDA}"/>
                </a:ext>
              </a:extLst>
            </p:cNvPr>
            <p:cNvCxnSpPr/>
            <p:nvPr/>
          </p:nvCxnSpPr>
          <p:spPr>
            <a:xfrm>
              <a:off x="2411760" y="2564904"/>
              <a:ext cx="0" cy="23762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98D2FC7-9822-4365-A20F-1E015C14EBF0}"/>
                </a:ext>
              </a:extLst>
            </p:cNvPr>
            <p:cNvSpPr txBox="1"/>
            <p:nvPr/>
          </p:nvSpPr>
          <p:spPr>
            <a:xfrm>
              <a:off x="2276128" y="2434939"/>
              <a:ext cx="431720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配列全体を転送して、自分の持ち分を計算</a:t>
              </a:r>
              <a:endParaRPr lang="en-US" altLang="ja-JP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76595A2-FF2E-40E0-825B-B29EC3579BF5}"/>
                </a:ext>
              </a:extLst>
            </p:cNvPr>
            <p:cNvSpPr txBox="1"/>
            <p:nvPr/>
          </p:nvSpPr>
          <p:spPr>
            <a:xfrm>
              <a:off x="2123728" y="1510105"/>
              <a:ext cx="3129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0</a:t>
              </a:r>
              <a:endParaRPr kumimoji="1" lang="ja-JP" altLang="en-US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C473889-5983-4F92-B8CC-6F4167BB883D}"/>
                </a:ext>
              </a:extLst>
            </p:cNvPr>
            <p:cNvSpPr txBox="1"/>
            <p:nvPr/>
          </p:nvSpPr>
          <p:spPr>
            <a:xfrm>
              <a:off x="3296457" y="1510105"/>
              <a:ext cx="99257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N/</a:t>
              </a:r>
              <a:r>
                <a:rPr lang="en-US" altLang="ja-JP" dirty="0" err="1"/>
                <a:t>nproc</a:t>
              </a:r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901C841-7EEA-45F7-89EA-08CE99D7F4BB}"/>
                </a:ext>
              </a:extLst>
            </p:cNvPr>
            <p:cNvSpPr txBox="1"/>
            <p:nvPr/>
          </p:nvSpPr>
          <p:spPr>
            <a:xfrm>
              <a:off x="4560913" y="1484784"/>
              <a:ext cx="121058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2*N/</a:t>
              </a:r>
              <a:r>
                <a:rPr lang="en-US" altLang="ja-JP" dirty="0" err="1"/>
                <a:t>nproc</a:t>
              </a:r>
              <a:endParaRPr kumimoji="1" lang="ja-JP" altLang="en-US" dirty="0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97476D56-597B-4CAE-A3E7-87A602BF4A70}"/>
                </a:ext>
              </a:extLst>
            </p:cNvPr>
            <p:cNvSpPr txBox="1"/>
            <p:nvPr/>
          </p:nvSpPr>
          <p:spPr>
            <a:xfrm>
              <a:off x="5819388" y="1510105"/>
              <a:ext cx="121058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3*N/</a:t>
              </a:r>
              <a:r>
                <a:rPr lang="en-US" altLang="ja-JP" dirty="0" err="1"/>
                <a:t>nproc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9984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err="1"/>
              <a:t>Infiniband</a:t>
            </a: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2375" y="1403755"/>
            <a:ext cx="8075613" cy="5078412"/>
          </a:xfrm>
        </p:spPr>
        <p:txBody>
          <a:bodyPr/>
          <a:lstStyle/>
          <a:p>
            <a:pPr eaLnBrk="1" hangingPunct="1"/>
            <a:r>
              <a:rPr lang="en-US" altLang="ja-JP" sz="2800" dirty="0"/>
              <a:t>System (Storage)</a:t>
            </a:r>
            <a:r>
              <a:rPr lang="ja-JP" altLang="en-US" sz="2800" dirty="0"/>
              <a:t> </a:t>
            </a:r>
            <a:r>
              <a:rPr lang="en-US" altLang="ja-JP" sz="2800" dirty="0"/>
              <a:t>Area</a:t>
            </a:r>
            <a:r>
              <a:rPr lang="ja-JP" altLang="en-US" sz="2800" dirty="0"/>
              <a:t> </a:t>
            </a:r>
            <a:r>
              <a:rPr lang="en-US" altLang="ja-JP" sz="2800" dirty="0"/>
              <a:t>Network</a:t>
            </a:r>
            <a:r>
              <a:rPr lang="ja-JP" altLang="en-US" sz="2800" dirty="0"/>
              <a:t> </a:t>
            </a:r>
            <a:r>
              <a:rPr lang="en-US" altLang="ja-JP" sz="2800" dirty="0"/>
              <a:t>(SAN)</a:t>
            </a:r>
            <a:r>
              <a:rPr lang="ja-JP" altLang="en-US" sz="2800" dirty="0"/>
              <a:t>用</a:t>
            </a:r>
            <a:r>
              <a:rPr lang="en-US" altLang="ja-JP" sz="2800" dirty="0"/>
              <a:t>.</a:t>
            </a:r>
          </a:p>
          <a:p>
            <a:pPr eaLnBrk="1" hangingPunct="1"/>
            <a:r>
              <a:rPr lang="en-US" altLang="ja-JP" sz="2800" dirty="0" err="1"/>
              <a:t>8b</a:t>
            </a:r>
            <a:r>
              <a:rPr lang="en-US" altLang="ja-JP" sz="2800" dirty="0"/>
              <a:t>/</a:t>
            </a:r>
            <a:r>
              <a:rPr lang="en-US" altLang="ja-JP" sz="2800" dirty="0" err="1"/>
              <a:t>10b</a:t>
            </a:r>
            <a:r>
              <a:rPr lang="en-US" altLang="ja-JP" sz="2800" dirty="0"/>
              <a:t> </a:t>
            </a:r>
            <a:r>
              <a:rPr lang="ja-JP" altLang="en-US" sz="2800" dirty="0"/>
              <a:t>コードを利用</a:t>
            </a:r>
            <a:r>
              <a:rPr lang="en-US" altLang="ja-JP" sz="2800" dirty="0"/>
              <a:t>.</a:t>
            </a:r>
          </a:p>
          <a:p>
            <a:pPr eaLnBrk="1" hangingPunct="1"/>
            <a:r>
              <a:rPr lang="ja-JP" altLang="en-US" sz="2800" dirty="0"/>
              <a:t>様々な接続形態に対応</a:t>
            </a:r>
            <a:r>
              <a:rPr lang="en-US" altLang="ja-JP" sz="2800" dirty="0"/>
              <a:t>.</a:t>
            </a:r>
          </a:p>
          <a:p>
            <a:pPr eaLnBrk="1" hangingPunct="1"/>
            <a:r>
              <a:rPr lang="ja-JP" altLang="en-US" sz="2800" dirty="0"/>
              <a:t>マルチキャスト可能</a:t>
            </a:r>
            <a:r>
              <a:rPr lang="en-US" altLang="ja-JP" sz="2800" dirty="0"/>
              <a:t>.</a:t>
            </a:r>
          </a:p>
          <a:p>
            <a:pPr eaLnBrk="1" hangingPunct="1"/>
            <a:endParaRPr lang="en-US" altLang="ja-JP" sz="2800" dirty="0"/>
          </a:p>
          <a:p>
            <a:pPr eaLnBrk="1" hangingPunct="1"/>
            <a:endParaRPr lang="en-US" altLang="ja-JP" sz="2800" dirty="0"/>
          </a:p>
          <a:p>
            <a:pPr eaLnBrk="1" hangingPunct="1"/>
            <a:endParaRPr lang="en-US" altLang="ja-JP" sz="2800" dirty="0"/>
          </a:p>
          <a:p>
            <a:pPr eaLnBrk="1" hangingPunct="1"/>
            <a:endParaRPr lang="en-US" altLang="ja-JP" sz="2800" dirty="0"/>
          </a:p>
          <a:p>
            <a:pPr eaLnBrk="1" hangingPunct="1"/>
            <a:endParaRPr lang="en-US" altLang="ja-JP" sz="2800" dirty="0"/>
          </a:p>
          <a:p>
            <a:pPr eaLnBrk="1" hangingPunct="1"/>
            <a:endParaRPr lang="en-US" altLang="ja-JP" sz="2800" dirty="0"/>
          </a:p>
          <a:p>
            <a:pPr eaLnBrk="1" hangingPunct="1">
              <a:buFontTx/>
              <a:buNone/>
            </a:pPr>
            <a:endParaRPr lang="en-US" altLang="ja-JP" sz="2800" dirty="0"/>
          </a:p>
        </p:txBody>
      </p:sp>
      <p:graphicFrame>
        <p:nvGraphicFramePr>
          <p:cNvPr id="96290" name="Group 34"/>
          <p:cNvGraphicFramePr>
            <a:graphicFrameLocks noGrp="1"/>
          </p:cNvGraphicFramePr>
          <p:nvPr>
            <p:ph sz="half" idx="2"/>
          </p:nvPr>
        </p:nvGraphicFramePr>
        <p:xfrm>
          <a:off x="1547813" y="3951288"/>
          <a:ext cx="6264275" cy="2073276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SDR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DDR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QDR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16Gbit/s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32Gbit/s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12X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24Gbit/s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48Gbit/s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344488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671513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0239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1341438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96Gbit/s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82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rhinet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2179" name="AutoShape 3"/>
          <p:cNvSpPr>
            <a:spLocks noChangeArrowheads="1"/>
          </p:cNvSpPr>
          <p:nvPr/>
        </p:nvSpPr>
        <p:spPr bwMode="auto">
          <a:xfrm>
            <a:off x="3276600" y="404813"/>
            <a:ext cx="5399088" cy="863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RHiNET-2 cluster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2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2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dirty="0"/>
              <a:t>共有メモリ　対　メッセージパッシング</a:t>
            </a:r>
            <a:endParaRPr lang="en-US" altLang="ja-JP" sz="2400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772400" cy="4114800"/>
          </a:xfrm>
        </p:spPr>
        <p:txBody>
          <a:bodyPr/>
          <a:lstStyle/>
          <a:p>
            <a:r>
              <a:rPr lang="ja-JP" altLang="en-US" dirty="0"/>
              <a:t>共有メモリモデル</a:t>
            </a:r>
            <a:endParaRPr lang="en-US" altLang="ja-JP" dirty="0"/>
          </a:p>
          <a:p>
            <a:pPr lvl="1"/>
            <a:r>
              <a:rPr lang="ja-JP" altLang="en-US" dirty="0"/>
              <a:t>共有変数を用いた単純な記述</a:t>
            </a:r>
            <a:endParaRPr lang="en-US" altLang="ja-JP" dirty="0"/>
          </a:p>
          <a:p>
            <a:pPr lvl="1"/>
            <a:r>
              <a:rPr lang="ja-JP" altLang="en-US" dirty="0"/>
              <a:t>自動並列化コンパイラ</a:t>
            </a:r>
            <a:endParaRPr lang="en-US" altLang="ja-JP" dirty="0"/>
          </a:p>
          <a:p>
            <a:pPr lvl="1"/>
            <a:r>
              <a:rPr lang="ja-JP" altLang="en-US" dirty="0"/>
              <a:t>簡単なディレクティブによる並列化：</a:t>
            </a:r>
            <a:r>
              <a:rPr lang="en-US" altLang="ja-JP" dirty="0" err="1"/>
              <a:t>OpenMP</a:t>
            </a:r>
            <a:endParaRPr lang="en-US" altLang="ja-JP" dirty="0"/>
          </a:p>
          <a:p>
            <a:r>
              <a:rPr lang="ja-JP" altLang="en-US" dirty="0"/>
              <a:t>メッセージパッシング</a:t>
            </a:r>
            <a:endParaRPr lang="en-US" altLang="ja-JP" dirty="0"/>
          </a:p>
          <a:p>
            <a:pPr lvl="1"/>
            <a:r>
              <a:rPr lang="ja-JP" altLang="en-US" dirty="0"/>
              <a:t>形式検証が可能</a:t>
            </a:r>
            <a:r>
              <a:rPr lang="en-US" altLang="ja-JP" dirty="0"/>
              <a:t> (</a:t>
            </a:r>
            <a:r>
              <a:rPr lang="ja-JP" altLang="en-US" dirty="0"/>
              <a:t>ブロッキング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副作用がない</a:t>
            </a:r>
            <a:r>
              <a:rPr lang="en-US" altLang="ja-JP" dirty="0"/>
              <a:t>(</a:t>
            </a:r>
            <a:r>
              <a:rPr lang="ja-JP" altLang="en-US" dirty="0"/>
              <a:t>共有変数は副作用そのもの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コストが小さい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068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メッセージパッシングモデル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共有変数は使わない</a:t>
            </a:r>
            <a:endParaRPr kumimoji="1" lang="en-US" altLang="ja-JP" dirty="0"/>
          </a:p>
          <a:p>
            <a:r>
              <a:rPr lang="ja-JP" altLang="en-US" dirty="0"/>
              <a:t>共有メモリがないマシンでも実装可能</a:t>
            </a:r>
            <a:endParaRPr lang="en-US" altLang="ja-JP" dirty="0"/>
          </a:p>
          <a:p>
            <a:r>
              <a:rPr lang="ja-JP" altLang="en-US" dirty="0"/>
              <a:t>クラスタ、大規模マシンで利用可能</a:t>
            </a:r>
            <a:endParaRPr kumimoji="1" lang="en-US" altLang="ja-JP" dirty="0"/>
          </a:p>
          <a:p>
            <a:r>
              <a:rPr lang="ja-JP" altLang="en-US" dirty="0"/>
              <a:t>ここでは</a:t>
            </a:r>
            <a:r>
              <a:rPr lang="en-US" altLang="ja-JP" dirty="0" err="1"/>
              <a:t>MPI</a:t>
            </a:r>
            <a:r>
              <a:rPr lang="ja-JP" altLang="en-US" dirty="0" err="1"/>
              <a:t>を紹</a:t>
            </a:r>
            <a:r>
              <a:rPr lang="ja-JP" altLang="en-US" dirty="0"/>
              <a:t>介する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9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ブロッキング通信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Blocking: </a:t>
            </a:r>
            <a:r>
              <a:rPr lang="ja-JP" altLang="en-US" dirty="0"/>
              <a:t>ランデブ）</a:t>
            </a:r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1752600" y="3810000"/>
            <a:ext cx="1676400" cy="1828800"/>
            <a:chOff x="1104" y="2400"/>
            <a:chExt cx="1056" cy="1152"/>
          </a:xfrm>
        </p:grpSpPr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2160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>
              <a:off x="1104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7" name="Group 21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5" name="Text Box 9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58" name="Group 22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21336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9962" name="Group 26"/>
          <p:cNvGrpSpPr>
            <a:grpSpLocks/>
          </p:cNvGrpSpPr>
          <p:nvPr/>
        </p:nvGrpSpPr>
        <p:grpSpPr bwMode="auto">
          <a:xfrm>
            <a:off x="5334000" y="3810000"/>
            <a:ext cx="1676400" cy="1828800"/>
            <a:chOff x="3360" y="2400"/>
            <a:chExt cx="1056" cy="1152"/>
          </a:xfrm>
        </p:grpSpPr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4416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3360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9" name="Group 2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7150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 animBg="1"/>
      <p:bldP spid="399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バッファ付き通信</a:t>
            </a: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34290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17526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89" name="Group 5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93190" name="Line 6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1" name="Text Box 7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192" name="Group 8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70104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53340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97" name="Group 1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9" name="Text Box 15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2133600" y="3505200"/>
            <a:ext cx="914400" cy="304800"/>
            <a:chOff x="1344" y="2208"/>
            <a:chExt cx="576" cy="192"/>
          </a:xfrm>
        </p:grpSpPr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5" name="Rectangle 21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5791200" y="3505200"/>
            <a:ext cx="914400" cy="304800"/>
            <a:chOff x="1344" y="2208"/>
            <a:chExt cx="576" cy="192"/>
          </a:xfrm>
        </p:grpSpPr>
        <p:sp>
          <p:nvSpPr>
            <p:cNvPr id="93207" name="Line 23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8" name="Rectangle 24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auto">
          <a:xfrm>
            <a:off x="64770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nimBg="1"/>
      <p:bldP spid="93188" grpId="0" animBg="1"/>
      <p:bldP spid="93195" grpId="0" animBg="1"/>
      <p:bldP spid="93196" grpId="0" animBg="1"/>
      <p:bldP spid="93209" grpId="0" animBg="1"/>
      <p:bldP spid="932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19.5|7|2|13.9|5.6|3.5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3.1|1.4|1.1|10.4|11.7|10.3|3.5|1.9|1.2|1.7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6.1|6.5|3.1|1.2|1.1|1.2|1.8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2276</Words>
  <Application>Microsoft Office PowerPoint</Application>
  <PresentationFormat>画面に合わせる (4:3)</PresentationFormat>
  <Paragraphs>332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7" baseType="lpstr">
      <vt:lpstr>Arial</vt:lpstr>
      <vt:lpstr>Courier New</vt:lpstr>
      <vt:lpstr>Times New Roman</vt:lpstr>
      <vt:lpstr>Verdana</vt:lpstr>
      <vt:lpstr>Wingdings</vt:lpstr>
      <vt:lpstr>標準デザイン</vt:lpstr>
      <vt:lpstr>クラスタとメッセージ パッシング型プログラム　 </vt:lpstr>
      <vt:lpstr>NORA/NORMA</vt:lpstr>
      <vt:lpstr>Beowulf クラスタ 1994年NASA T.Sterling</vt:lpstr>
      <vt:lpstr>Infiniband</vt:lpstr>
      <vt:lpstr>PowerPoint プレゼンテーション</vt:lpstr>
      <vt:lpstr>共有メモリ　対　メッセージパッシング</vt:lpstr>
      <vt:lpstr>メッセージパッシングモデル</vt:lpstr>
      <vt:lpstr>ブロッキング通信 （Blocking: ランデブ）</vt:lpstr>
      <vt:lpstr>バッファ付き通信</vt:lpstr>
      <vt:lpstr>ノンブロッキングのメッセージ通信</vt:lpstr>
      <vt:lpstr>PVM (Parallel　Virtual　Machine)</vt:lpstr>
      <vt:lpstr>MPI (Message　Passing　Interface)</vt:lpstr>
      <vt:lpstr>MPIのプログラミングモデル </vt:lpstr>
      <vt:lpstr>交信の種類</vt:lpstr>
      <vt:lpstr>基本的なMPI関数</vt:lpstr>
      <vt:lpstr>その他のMPI 関数</vt:lpstr>
      <vt:lpstr>例題１　Hello world</vt:lpstr>
      <vt:lpstr>初期化と終結</vt:lpstr>
      <vt:lpstr>コミュニケータ制御用の関数 コミュニケータは通信用の空間  MPI_COMM_WORLDは、全プロセス用のコミュニケータ ー＞今回はこれを使う </vt:lpstr>
      <vt:lpstr>MPI_Send</vt:lpstr>
      <vt:lpstr>MPI_Recv</vt:lpstr>
      <vt:lpstr>MPI_Bcast</vt:lpstr>
      <vt:lpstr>メッセージのデータタイプ </vt:lpstr>
      <vt:lpstr>コンパイルと実行</vt:lpstr>
      <vt:lpstr>例題2 reduct.c: 初期化</vt:lpstr>
      <vt:lpstr>reduct.c: host (pid=0)</vt:lpstr>
      <vt:lpstr>配列要素の分散 </vt:lpstr>
      <vt:lpstr>reduct.c: pid≠0</vt:lpstr>
      <vt:lpstr>実行してみよう</vt:lpstr>
      <vt:lpstr>演習5: ssum.c</vt:lpstr>
      <vt:lpstr>ヒント：データ分散の方針</vt:lpstr>
    </vt:vector>
  </TitlesOfParts>
  <Company>慶應義塾大学理工学部情報工学科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計算機構成： トップダウンの解説</dc:title>
  <dc:creator>hunga</dc:creator>
  <cp:lastModifiedBy>hunga</cp:lastModifiedBy>
  <cp:revision>95</cp:revision>
  <dcterms:created xsi:type="dcterms:W3CDTF">2003-01-11T21:22:28Z</dcterms:created>
  <dcterms:modified xsi:type="dcterms:W3CDTF">2020-05-18T23:36:57Z</dcterms:modified>
</cp:coreProperties>
</file>