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8" r:id="rId3"/>
    <p:sldId id="548" r:id="rId4"/>
    <p:sldId id="397" r:id="rId5"/>
    <p:sldId id="398" r:id="rId6"/>
    <p:sldId id="399" r:id="rId7"/>
    <p:sldId id="416" r:id="rId8"/>
    <p:sldId id="417" r:id="rId9"/>
    <p:sldId id="418" r:id="rId10"/>
    <p:sldId id="351" r:id="rId11"/>
    <p:sldId id="420" r:id="rId12"/>
    <p:sldId id="406" r:id="rId13"/>
    <p:sldId id="355" r:id="rId14"/>
    <p:sldId id="356" r:id="rId15"/>
    <p:sldId id="365" r:id="rId16"/>
    <p:sldId id="419" r:id="rId17"/>
    <p:sldId id="366" r:id="rId18"/>
    <p:sldId id="367" r:id="rId19"/>
    <p:sldId id="369" r:id="rId20"/>
    <p:sldId id="368" r:id="rId21"/>
    <p:sldId id="360" r:id="rId22"/>
    <p:sldId id="362" r:id="rId23"/>
    <p:sldId id="370" r:id="rId24"/>
    <p:sldId id="371" r:id="rId25"/>
    <p:sldId id="372" r:id="rId26"/>
    <p:sldId id="549" r:id="rId2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CCFF"/>
    <a:srgbClr val="CCFFCC"/>
    <a:srgbClr val="FF00FF"/>
    <a:srgbClr val="FF6600"/>
    <a:srgbClr val="FFCC00"/>
    <a:srgbClr val="99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>
      <p:cViewPr varScale="1">
        <p:scale>
          <a:sx n="114" d="100"/>
          <a:sy n="114" d="100"/>
        </p:scale>
        <p:origin x="1446" y="108"/>
      </p:cViewPr>
      <p:guideLst>
        <p:guide orient="horz" pos="2160"/>
        <p:guide pos="27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fld id="{239FD380-548C-448E-82C4-DA444CA0546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1937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4100" name="Rectangle 1028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fld id="{E3AEED8A-BB74-4D7C-8EC1-4700418309C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7011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E72FBE1-36F6-4603-B2E1-16CB6F0B33F7}" type="slidenum">
              <a:rPr lang="en-US" altLang="ja-JP" smtClean="0"/>
              <a:pPr/>
              <a:t>4</a:t>
            </a:fld>
            <a:endParaRPr lang="en-US" altLang="ja-JP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B2EFDEFA-8050-4A2A-AC10-92F14007D38F}" type="slidenum">
              <a:rPr kumimoji="0" lang="de-DE" altLang="ja-JP" sz="1200">
                <a:cs typeface="Arial" panose="020B0604020202020204" pitchFamily="34" charset="0"/>
              </a:rPr>
              <a:pPr algn="r" eaLnBrk="1" hangingPunct="1"/>
              <a:t>4</a:t>
            </a:fld>
            <a:endParaRPr kumimoji="0" lang="de-DE" altLang="ja-JP" sz="1200">
              <a:cs typeface="Arial" panose="020B0604020202020204" pitchFamily="34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4" tIns="45717" rIns="91434" bIns="45717"/>
          <a:lstStyle/>
          <a:p>
            <a:pPr eaLnBrk="1" hangingPunct="1"/>
            <a:r>
              <a:rPr lang="ja-JP" altLang="en-US" noProof="1">
                <a:ea typeface="ＭＳ Ｐゴシック" panose="020B0600070205080204" pitchFamily="50" charset="-128"/>
              </a:rPr>
              <a:t>近年、</a:t>
            </a:r>
            <a:r>
              <a:rPr lang="en-US" altLang="ja-JP" noProof="1">
                <a:ea typeface="ＭＳ Ｐゴシック" panose="020B0600070205080204" pitchFamily="50" charset="-128"/>
              </a:rPr>
              <a:t>CPU</a:t>
            </a:r>
            <a:r>
              <a:rPr lang="ja-JP" altLang="en-US" noProof="1">
                <a:ea typeface="ＭＳ Ｐゴシック" panose="020B0600070205080204" pitchFamily="50" charset="-128"/>
              </a:rPr>
              <a:t>と</a:t>
            </a:r>
            <a:r>
              <a:rPr lang="en-US" altLang="ja-JP" noProof="1">
                <a:ea typeface="ＭＳ Ｐゴシック" panose="020B0600070205080204" pitchFamily="50" charset="-128"/>
              </a:rPr>
              <a:t>GPU</a:t>
            </a:r>
            <a:r>
              <a:rPr lang="ja-JP" altLang="en-US" noProof="1">
                <a:ea typeface="ＭＳ Ｐゴシック" panose="020B0600070205080204" pitchFamily="50" charset="-128"/>
              </a:rPr>
              <a:t>や</a:t>
            </a:r>
            <a:r>
              <a:rPr lang="en-US" altLang="ja-JP" noProof="1">
                <a:ea typeface="ＭＳ Ｐゴシック" panose="020B0600070205080204" pitchFamily="50" charset="-128"/>
              </a:rPr>
              <a:t>CELL</a:t>
            </a:r>
            <a:r>
              <a:rPr lang="ja-JP" altLang="en-US" noProof="1">
                <a:ea typeface="ＭＳ Ｐゴシック" panose="020B0600070205080204" pitchFamily="50" charset="-128"/>
              </a:rPr>
              <a:t>といったマルチコアアクセラレータを組み合わせて使うハイブリッドの計算環境が普及しています。</a:t>
            </a:r>
            <a:endParaRPr lang="ja-JP" altLang="ja-JP" noProof="1">
              <a:ea typeface="ＭＳ Ｐゴシック" panose="020B0600070205080204" pitchFamily="50" charset="-128"/>
            </a:endParaRPr>
          </a:p>
          <a:p>
            <a:pPr eaLnBrk="1" hangingPunct="1"/>
            <a:r>
              <a:rPr lang="ja-JP" altLang="en-US" noProof="1">
                <a:ea typeface="ＭＳ Ｐゴシック" panose="020B0600070205080204" pitchFamily="50" charset="-128"/>
              </a:rPr>
              <a:t>例えば</a:t>
            </a:r>
            <a:r>
              <a:rPr lang="en-US" altLang="ja-JP" noProof="1">
                <a:ea typeface="ＭＳ Ｐゴシック" panose="020B0600070205080204" pitchFamily="50" charset="-128"/>
              </a:rPr>
              <a:t>TOP500</a:t>
            </a:r>
            <a:r>
              <a:rPr lang="ja-JP" altLang="en-US" noProof="1">
                <a:ea typeface="ＭＳ Ｐゴシック" panose="020B0600070205080204" pitchFamily="50" charset="-128"/>
              </a:rPr>
              <a:t>を見ると、</a:t>
            </a:r>
            <a:r>
              <a:rPr lang="en-US" altLang="ja-JP" noProof="1">
                <a:ea typeface="ＭＳ Ｐゴシック" panose="020B0600070205080204" pitchFamily="50" charset="-128"/>
              </a:rPr>
              <a:t>TSUBAME</a:t>
            </a:r>
            <a:r>
              <a:rPr lang="ja-JP" altLang="en-US" noProof="1">
                <a:ea typeface="ＭＳ Ｐゴシック" panose="020B0600070205080204" pitchFamily="50" charset="-128"/>
              </a:rPr>
              <a:t>の</a:t>
            </a:r>
            <a:r>
              <a:rPr lang="en-US" altLang="ja-JP" noProof="1">
                <a:ea typeface="ＭＳ Ｐゴシック" panose="020B0600070205080204" pitchFamily="50" charset="-128"/>
              </a:rPr>
              <a:t>NVIDIA GPU</a:t>
            </a:r>
            <a:r>
              <a:rPr lang="ja-JP" altLang="en-US" noProof="1">
                <a:ea typeface="ＭＳ Ｐゴシック" panose="020B0600070205080204" pitchFamily="50" charset="-128"/>
              </a:rPr>
              <a:t>はもちろんですが、↑こういった</a:t>
            </a:r>
            <a:r>
              <a:rPr lang="en-US" altLang="ja-JP" noProof="1">
                <a:ea typeface="ＭＳ Ｐゴシック" panose="020B0600070205080204" pitchFamily="50" charset="-128"/>
              </a:rPr>
              <a:t>ATI</a:t>
            </a:r>
            <a:r>
              <a:rPr lang="ja-JP" altLang="en-US" noProof="1">
                <a:ea typeface="ＭＳ Ｐゴシック" panose="020B0600070205080204" pitchFamily="50" charset="-128"/>
              </a:rPr>
              <a:t>の</a:t>
            </a:r>
            <a:r>
              <a:rPr lang="en-US" altLang="ja-JP" noProof="1">
                <a:ea typeface="ＭＳ Ｐゴシック" panose="020B0600070205080204" pitchFamily="50" charset="-128"/>
              </a:rPr>
              <a:t>GPU</a:t>
            </a:r>
            <a:r>
              <a:rPr lang="ja-JP" altLang="en-US" noProof="1">
                <a:ea typeface="ＭＳ Ｐゴシック" panose="020B0600070205080204" pitchFamily="50" charset="-128"/>
              </a:rPr>
              <a:t>を使ったスパコンも存在します。</a:t>
            </a:r>
            <a:endParaRPr lang="ja-JP" altLang="ja-JP" noProof="1">
              <a:ea typeface="ＭＳ Ｐゴシック" panose="020B0600070205080204" pitchFamily="50" charset="-128"/>
            </a:endParaRPr>
          </a:p>
          <a:p>
            <a:pPr eaLnBrk="1" hangingPunct="1"/>
            <a:r>
              <a:rPr lang="ja-JP" altLang="en-US" noProof="1">
                <a:ea typeface="ＭＳ Ｐゴシック" panose="020B0600070205080204" pitchFamily="50" charset="-128"/>
              </a:rPr>
              <a:t>また</a:t>
            </a:r>
            <a:r>
              <a:rPr lang="en-US" altLang="ja-JP" noProof="1">
                <a:ea typeface="ＭＳ Ｐゴシック" panose="020B0600070205080204" pitchFamily="50" charset="-128"/>
              </a:rPr>
              <a:t>Cell B.E.</a:t>
            </a:r>
            <a:r>
              <a:rPr lang="ja-JP" altLang="en-US" noProof="1">
                <a:ea typeface="ＭＳ Ｐゴシック" panose="020B0600070205080204" pitchFamily="50" charset="-128"/>
              </a:rPr>
              <a:t>を搭載したアクセラレータもあります。</a:t>
            </a:r>
            <a:endParaRPr lang="ja-JP" altLang="ja-JP" noProof="1">
              <a:ea typeface="ＭＳ Ｐゴシック" panose="020B0600070205080204" pitchFamily="50" charset="-128"/>
            </a:endParaRPr>
          </a:p>
          <a:p>
            <a:pPr eaLnBrk="1" hangingPunct="1"/>
            <a:r>
              <a:rPr lang="ja-JP" altLang="en-US" noProof="1">
                <a:ea typeface="ＭＳ Ｐゴシック" panose="020B0600070205080204" pitchFamily="50" charset="-128"/>
              </a:rPr>
              <a:t>これらのアクセラレータを使って高い性能が得られるのですが、アクセラレータごとに異なる環境を用いなければなりませんでした。</a:t>
            </a:r>
            <a:endParaRPr lang="ja-JP" altLang="ja-JP" noProof="1">
              <a:ea typeface="ＭＳ Ｐゴシック" panose="020B0600070205080204" pitchFamily="50" charset="-128"/>
            </a:endParaRPr>
          </a:p>
          <a:p>
            <a:pPr eaLnBrk="1" hangingPunct="1"/>
            <a:r>
              <a:rPr lang="ja-JP" altLang="en-US" noProof="1">
                <a:ea typeface="ＭＳ Ｐゴシック" panose="020B0600070205080204" pitchFamily="50" charset="-128"/>
              </a:rPr>
              <a:t>そこで、</a:t>
            </a:r>
            <a:r>
              <a:rPr lang="en-US" altLang="ja-JP" noProof="1">
                <a:ea typeface="ＭＳ Ｐゴシック" panose="020B0600070205080204" pitchFamily="50" charset="-128"/>
              </a:rPr>
              <a:t>Open CL</a:t>
            </a:r>
            <a:r>
              <a:rPr lang="ja-JP" altLang="en-US" noProof="1">
                <a:ea typeface="ＭＳ Ｐゴシック" panose="020B0600070205080204" pitchFamily="50" charset="-128"/>
              </a:rPr>
              <a:t>という開発環境が登場しました。</a:t>
            </a:r>
            <a:endParaRPr lang="ja-JP" altLang="ja-JP" noProof="1">
              <a:ea typeface="ＭＳ Ｐゴシック" panose="020B0600070205080204" pitchFamily="50" charset="-128"/>
            </a:endParaRPr>
          </a:p>
          <a:p>
            <a:pPr eaLnBrk="1" hangingPunct="1"/>
            <a:r>
              <a:rPr lang="en-US" altLang="ja-JP" noProof="1">
                <a:ea typeface="ＭＳ Ｐゴシック" panose="020B0600070205080204" pitchFamily="50" charset="-128"/>
              </a:rPr>
              <a:t>OpenCL</a:t>
            </a:r>
            <a:r>
              <a:rPr lang="ja-JP" altLang="en-US" noProof="1">
                <a:ea typeface="ＭＳ Ｐゴシック" panose="020B0600070205080204" pitchFamily="50" charset="-128"/>
              </a:rPr>
              <a:t>は、マルチコアプロセッサ向けの共通プログラミング環境で、</a:t>
            </a:r>
            <a:r>
              <a:rPr lang="en-US" altLang="ja-JP" noProof="1">
                <a:ea typeface="ＭＳ Ｐゴシック" panose="020B0600070205080204" pitchFamily="50" charset="-128"/>
              </a:rPr>
              <a:t>Open CL</a:t>
            </a:r>
            <a:r>
              <a:rPr lang="ja-JP" altLang="en-US" noProof="1">
                <a:ea typeface="ＭＳ Ｐゴシック" panose="020B0600070205080204" pitchFamily="50" charset="-128"/>
              </a:rPr>
              <a:t>により、</a:t>
            </a:r>
            <a:endParaRPr lang="ja-JP" altLang="ja-JP" noProof="1">
              <a:ea typeface="ＭＳ Ｐゴシック" panose="020B0600070205080204" pitchFamily="50" charset="-128"/>
            </a:endParaRPr>
          </a:p>
          <a:p>
            <a:pPr eaLnBrk="1" hangingPunct="1"/>
            <a:r>
              <a:rPr lang="ja-JP" altLang="en-US" noProof="1">
                <a:ea typeface="ＭＳ Ｐゴシック" panose="020B0600070205080204" pitchFamily="50" charset="-128"/>
              </a:rPr>
              <a:t>異なるアーキテクチャでも</a:t>
            </a:r>
            <a:r>
              <a:rPr lang="en-US" altLang="ja-JP" noProof="1">
                <a:ea typeface="ＭＳ Ｐゴシック" panose="020B0600070205080204" pitchFamily="50" charset="-128"/>
              </a:rPr>
              <a:t>C</a:t>
            </a:r>
            <a:r>
              <a:rPr lang="ja-JP" altLang="en-US" noProof="1">
                <a:ea typeface="ＭＳ Ｐゴシック" panose="020B0600070205080204" pitchFamily="50" charset="-128"/>
              </a:rPr>
              <a:t>ライクの同一ソースコードで開発が可能になりました。</a:t>
            </a:r>
            <a:endParaRPr lang="ja-JP" altLang="ja-JP" noProof="1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398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212274-E890-49DA-96B3-76DA3E240D11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7066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C2720-CD1B-4FFF-BDC6-A04C67C00BA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116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5235E-1E93-4430-AE5C-9B3CAD8D5E2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44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9638F-7603-43F6-8A24-C549C6AE219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320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F8E56-C58B-4530-8423-EB26F40412A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970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5C29D-3FE2-46EE-9F6A-90269B51212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327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E1FC8-35B3-4DF1-BBE5-F9F73A077A1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36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22277-3882-4A5A-9651-92C82078318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083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F829C-46E3-4C07-9097-8D8BC436E7D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203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78487-579C-40E1-9D51-2D17F3F6D73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52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90F61-B08B-4224-9703-9D428CE3014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637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j-lt"/>
              </a:defRPr>
            </a:lvl1pPr>
          </a:lstStyle>
          <a:p>
            <a:endParaRPr lang="en-US" altLang="ja-JP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j-lt"/>
              </a:defRPr>
            </a:lvl1pPr>
          </a:lstStyle>
          <a:p>
            <a:endParaRPr lang="en-US" altLang="ja-JP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j-lt"/>
              </a:defRPr>
            </a:lvl1pPr>
          </a:lstStyle>
          <a:p>
            <a:fld id="{2516E965-743A-40D4-8933-3EFAF87C767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963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anose="02020404030301010803" pitchFamily="18" charset="0"/>
          <a:ea typeface="ＭＳ Ｐゴシック" panose="020B0600070205080204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anose="02020404030301010803" pitchFamily="18" charset="0"/>
          <a:ea typeface="ＭＳ Ｐゴシック" panose="020B0600070205080204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anose="02020404030301010803" pitchFamily="18" charset="0"/>
          <a:ea typeface="ＭＳ Ｐゴシック" panose="020B0600070205080204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anose="02020404030301010803" pitchFamily="18" charset="0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anose="02020404030301010803" pitchFamily="18" charset="0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anose="02020404030301010803" pitchFamily="18" charset="0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anose="02020404030301010803" pitchFamily="18" charset="0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anose="02020404030301010803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ttp.download.nvidia.com/developer/cuda/jp/CUDA_Programming_Basics_PartII_jp.pdf" TargetMode="External"/><Relationship Id="rId2" Type="http://schemas.openxmlformats.org/officeDocument/2006/relationships/hyperlink" Target="https://http.download.nvidia.com/developer/cuda/jp/CUDA_Programming_Basics_PartI_jp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eio.box.com/s/zd3i2rhx0254bkqms7ky5lq5jbojy2yu" TargetMode="External"/><Relationship Id="rId2" Type="http://schemas.openxmlformats.org/officeDocument/2006/relationships/hyperlink" Target="mailto:login_name@XXXX.educ.cc.keio.ac.j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x20XX@comparc01.am.ics.keio.ac.jp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とそのプログラム</a:t>
            </a:r>
            <a:endParaRPr lang="en-US" altLang="ja-JP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天野</a:t>
            </a:r>
            <a:endParaRPr lang="en-US" altLang="ja-JP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CUDA/OpenCL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3637"/>
            <a:ext cx="8229600" cy="4530725"/>
          </a:xfrm>
        </p:spPr>
        <p:txBody>
          <a:bodyPr/>
          <a:lstStyle/>
          <a:p>
            <a:r>
              <a:rPr lang="en-US" altLang="ja-JP" dirty="0"/>
              <a:t>CUDA </a:t>
            </a:r>
            <a:r>
              <a:rPr lang="ja-JP" altLang="en-US" dirty="0"/>
              <a:t>は</a:t>
            </a:r>
            <a:r>
              <a:rPr lang="en-US" altLang="ja-JP" dirty="0"/>
              <a:t>NVIDEA</a:t>
            </a:r>
            <a:r>
              <a:rPr lang="ja-JP" altLang="en-US" dirty="0"/>
              <a:t>の</a:t>
            </a:r>
            <a:r>
              <a:rPr lang="en-US" altLang="ja-JP" dirty="0"/>
              <a:t>GPU</a:t>
            </a:r>
            <a:r>
              <a:rPr lang="ja-JP" altLang="en-US" dirty="0"/>
              <a:t>プログラム用の言語</a:t>
            </a:r>
            <a:endParaRPr lang="en-US" altLang="ja-JP" dirty="0"/>
          </a:p>
          <a:p>
            <a:r>
              <a:rPr lang="ja-JP" altLang="en-US" dirty="0"/>
              <a:t>ホストプログラムとデバイス（</a:t>
            </a:r>
            <a:r>
              <a:rPr lang="en-US" altLang="ja-JP" dirty="0"/>
              <a:t>GPU</a:t>
            </a:r>
            <a:r>
              <a:rPr lang="ja-JP" altLang="en-US" dirty="0"/>
              <a:t>）側のプログラムに分離</a:t>
            </a:r>
            <a:endParaRPr lang="en-US" altLang="ja-JP" dirty="0"/>
          </a:p>
          <a:p>
            <a:r>
              <a:rPr lang="ja-JP" altLang="en-US" dirty="0"/>
              <a:t>データに</a:t>
            </a:r>
            <a:r>
              <a:rPr lang="en-US" altLang="ja-JP" dirty="0"/>
              <a:t>3</a:t>
            </a:r>
            <a:r>
              <a:rPr lang="ja-JP" altLang="en-US" dirty="0"/>
              <a:t>次元的なスレッドを割り当てる</a:t>
            </a:r>
            <a:endParaRPr lang="en-US" altLang="ja-JP" dirty="0"/>
          </a:p>
          <a:p>
            <a:pPr lvl="1"/>
            <a:r>
              <a:rPr lang="en-US" altLang="ja-JP" dirty="0"/>
              <a:t>32</a:t>
            </a:r>
            <a:r>
              <a:rPr lang="ja-JP" altLang="en-US" dirty="0"/>
              <a:t>スレッド＝</a:t>
            </a:r>
            <a:r>
              <a:rPr lang="en-US" altLang="ja-JP" dirty="0"/>
              <a:t>Warp</a:t>
            </a:r>
          </a:p>
          <a:p>
            <a:pPr lvl="1"/>
            <a:r>
              <a:rPr lang="en-US" altLang="ja-JP" dirty="0"/>
              <a:t>SIMD</a:t>
            </a:r>
            <a:r>
              <a:rPr lang="ja-JP" altLang="en-US" dirty="0"/>
              <a:t>プログラミング</a:t>
            </a:r>
            <a:endParaRPr lang="en-US" altLang="ja-JP" dirty="0"/>
          </a:p>
          <a:p>
            <a:r>
              <a:rPr lang="ja-JP" altLang="en-US" dirty="0"/>
              <a:t>プログラマがメモリのレベルを考える</a:t>
            </a:r>
            <a:endParaRPr lang="en-US" altLang="ja-JP" dirty="0"/>
          </a:p>
          <a:p>
            <a:r>
              <a:rPr lang="en-US" altLang="ja-JP" dirty="0"/>
              <a:t>OpenCL</a:t>
            </a:r>
            <a:r>
              <a:rPr lang="ja-JP" altLang="en-US" dirty="0"/>
              <a:t>は、ベンダに依存しない標準言語</a:t>
            </a:r>
            <a:endParaRPr lang="en-US" altLang="ja-JP" dirty="0"/>
          </a:p>
          <a:p>
            <a:pPr lvl="1"/>
            <a:r>
              <a:rPr lang="ja-JP" altLang="en-US" dirty="0"/>
              <a:t>考え方は</a:t>
            </a:r>
            <a:r>
              <a:rPr lang="en-US" altLang="ja-JP" dirty="0"/>
              <a:t>CUDA</a:t>
            </a:r>
            <a:r>
              <a:rPr lang="ja-JP" altLang="en-US" dirty="0"/>
              <a:t>に似ている</a:t>
            </a:r>
            <a:endParaRPr lang="en-US" altLang="ja-JP" dirty="0"/>
          </a:p>
          <a:p>
            <a:pPr lvl="1"/>
            <a:r>
              <a:rPr lang="en-US" altLang="ja-JP" dirty="0"/>
              <a:t>FPGA</a:t>
            </a:r>
            <a:r>
              <a:rPr lang="ja-JP" altLang="en-US" dirty="0"/>
              <a:t>でも使える</a:t>
            </a:r>
            <a:endParaRPr lang="en-US" altLang="ja-JP" dirty="0"/>
          </a:p>
          <a:p>
            <a:endParaRPr lang="en-US" altLang="ja-JP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D3310F-2B80-4EDB-A8C7-BFA35DD9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なんといっても本家を見よう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08A893-D69E-47D8-B3EF-B9D05C443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hlinkClick r:id="rId2"/>
              </a:rPr>
              <a:t>https://http.download.nvidia.com/developer/cuda/jp/CUDA_Programming_Basics_PartI_jp.pdf</a:t>
            </a:r>
            <a:endParaRPr lang="en-US" altLang="ja-JP" dirty="0"/>
          </a:p>
          <a:p>
            <a:r>
              <a:rPr lang="en-US" altLang="ja-JP" dirty="0">
                <a:hlinkClick r:id="rId3"/>
              </a:rPr>
              <a:t>https://http.download.nvidia.com/developer/cuda/jp/CUDA_Programming_Basics_PartII_jp.pdf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207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886700" cy="1325563"/>
          </a:xfrm>
        </p:spPr>
        <p:txBody>
          <a:bodyPr/>
          <a:lstStyle/>
          <a:p>
            <a:r>
              <a:rPr lang="ja-JP" altLang="en-US" sz="3800" dirty="0"/>
              <a:t>アクセラレータのプログラム</a:t>
            </a:r>
            <a:endParaRPr lang="en-US" altLang="ja-JP" sz="3800" dirty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986088" y="1268413"/>
            <a:ext cx="5041900" cy="720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2913063" y="2205038"/>
            <a:ext cx="5257800" cy="10795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3849688" y="2420938"/>
            <a:ext cx="863600" cy="649287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6983" name="Line 7"/>
          <p:cNvSpPr>
            <a:spLocks noChangeShapeType="1"/>
          </p:cNvSpPr>
          <p:nvPr/>
        </p:nvSpPr>
        <p:spPr bwMode="auto">
          <a:xfrm>
            <a:off x="3994150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4497388" y="25654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 flipH="1">
            <a:off x="3994150" y="27098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3994150" y="27098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3994150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988" name="Line 12"/>
          <p:cNvSpPr>
            <a:spLocks noChangeShapeType="1"/>
          </p:cNvSpPr>
          <p:nvPr/>
        </p:nvSpPr>
        <p:spPr bwMode="auto">
          <a:xfrm>
            <a:off x="4497388" y="28527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989" name="Line 13"/>
          <p:cNvSpPr>
            <a:spLocks noChangeShapeType="1"/>
          </p:cNvSpPr>
          <p:nvPr/>
        </p:nvSpPr>
        <p:spPr bwMode="auto">
          <a:xfrm flipH="1">
            <a:off x="3994150" y="29972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990" name="Line 14"/>
          <p:cNvSpPr>
            <a:spLocks noChangeShapeType="1"/>
          </p:cNvSpPr>
          <p:nvPr/>
        </p:nvSpPr>
        <p:spPr bwMode="auto">
          <a:xfrm>
            <a:off x="4065588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991" name="Line 15"/>
          <p:cNvSpPr>
            <a:spLocks noChangeShapeType="1"/>
          </p:cNvSpPr>
          <p:nvPr/>
        </p:nvSpPr>
        <p:spPr bwMode="auto">
          <a:xfrm>
            <a:off x="4137025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992" name="Line 16"/>
          <p:cNvSpPr>
            <a:spLocks noChangeShapeType="1"/>
          </p:cNvSpPr>
          <p:nvPr/>
        </p:nvSpPr>
        <p:spPr bwMode="auto">
          <a:xfrm>
            <a:off x="4208463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993" name="Line 17"/>
          <p:cNvSpPr>
            <a:spLocks noChangeShapeType="1"/>
          </p:cNvSpPr>
          <p:nvPr/>
        </p:nvSpPr>
        <p:spPr bwMode="auto">
          <a:xfrm>
            <a:off x="4279900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994" name="Line 18"/>
          <p:cNvSpPr>
            <a:spLocks noChangeShapeType="1"/>
          </p:cNvSpPr>
          <p:nvPr/>
        </p:nvSpPr>
        <p:spPr bwMode="auto">
          <a:xfrm>
            <a:off x="4351338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995" name="Line 19"/>
          <p:cNvSpPr>
            <a:spLocks noChangeShapeType="1"/>
          </p:cNvSpPr>
          <p:nvPr/>
        </p:nvSpPr>
        <p:spPr bwMode="auto">
          <a:xfrm>
            <a:off x="4422775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996" name="Line 20"/>
          <p:cNvSpPr>
            <a:spLocks noChangeShapeType="1"/>
          </p:cNvSpPr>
          <p:nvPr/>
        </p:nvSpPr>
        <p:spPr bwMode="auto">
          <a:xfrm>
            <a:off x="4494213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997" name="Line 21"/>
          <p:cNvSpPr>
            <a:spLocks noChangeShapeType="1"/>
          </p:cNvSpPr>
          <p:nvPr/>
        </p:nvSpPr>
        <p:spPr bwMode="auto">
          <a:xfrm>
            <a:off x="5362575" y="13414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998" name="Rectangle 22"/>
          <p:cNvSpPr>
            <a:spLocks noChangeArrowheads="1"/>
          </p:cNvSpPr>
          <p:nvPr/>
        </p:nvSpPr>
        <p:spPr bwMode="auto">
          <a:xfrm>
            <a:off x="4786313" y="2420938"/>
            <a:ext cx="863600" cy="649287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6999" name="Line 23"/>
          <p:cNvSpPr>
            <a:spLocks noChangeShapeType="1"/>
          </p:cNvSpPr>
          <p:nvPr/>
        </p:nvSpPr>
        <p:spPr bwMode="auto">
          <a:xfrm>
            <a:off x="49307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00" name="Line 24"/>
          <p:cNvSpPr>
            <a:spLocks noChangeShapeType="1"/>
          </p:cNvSpPr>
          <p:nvPr/>
        </p:nvSpPr>
        <p:spPr bwMode="auto">
          <a:xfrm>
            <a:off x="5434013" y="25654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01" name="Line 25"/>
          <p:cNvSpPr>
            <a:spLocks noChangeShapeType="1"/>
          </p:cNvSpPr>
          <p:nvPr/>
        </p:nvSpPr>
        <p:spPr bwMode="auto">
          <a:xfrm flipH="1">
            <a:off x="4930775" y="27098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02" name="Line 26"/>
          <p:cNvSpPr>
            <a:spLocks noChangeShapeType="1"/>
          </p:cNvSpPr>
          <p:nvPr/>
        </p:nvSpPr>
        <p:spPr bwMode="auto">
          <a:xfrm>
            <a:off x="4930775" y="27098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03" name="Line 27"/>
          <p:cNvSpPr>
            <a:spLocks noChangeShapeType="1"/>
          </p:cNvSpPr>
          <p:nvPr/>
        </p:nvSpPr>
        <p:spPr bwMode="auto">
          <a:xfrm>
            <a:off x="4930775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04" name="Line 28"/>
          <p:cNvSpPr>
            <a:spLocks noChangeShapeType="1"/>
          </p:cNvSpPr>
          <p:nvPr/>
        </p:nvSpPr>
        <p:spPr bwMode="auto">
          <a:xfrm>
            <a:off x="5434013" y="28527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05" name="Line 29"/>
          <p:cNvSpPr>
            <a:spLocks noChangeShapeType="1"/>
          </p:cNvSpPr>
          <p:nvPr/>
        </p:nvSpPr>
        <p:spPr bwMode="auto">
          <a:xfrm flipH="1">
            <a:off x="4930775" y="29972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06" name="Line 30"/>
          <p:cNvSpPr>
            <a:spLocks noChangeShapeType="1"/>
          </p:cNvSpPr>
          <p:nvPr/>
        </p:nvSpPr>
        <p:spPr bwMode="auto">
          <a:xfrm>
            <a:off x="5002213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07" name="Line 31"/>
          <p:cNvSpPr>
            <a:spLocks noChangeShapeType="1"/>
          </p:cNvSpPr>
          <p:nvPr/>
        </p:nvSpPr>
        <p:spPr bwMode="auto">
          <a:xfrm>
            <a:off x="5073650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08" name="Line 32"/>
          <p:cNvSpPr>
            <a:spLocks noChangeShapeType="1"/>
          </p:cNvSpPr>
          <p:nvPr/>
        </p:nvSpPr>
        <p:spPr bwMode="auto">
          <a:xfrm>
            <a:off x="5145088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09" name="Line 33"/>
          <p:cNvSpPr>
            <a:spLocks noChangeShapeType="1"/>
          </p:cNvSpPr>
          <p:nvPr/>
        </p:nvSpPr>
        <p:spPr bwMode="auto">
          <a:xfrm>
            <a:off x="5216525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10" name="Line 34"/>
          <p:cNvSpPr>
            <a:spLocks noChangeShapeType="1"/>
          </p:cNvSpPr>
          <p:nvPr/>
        </p:nvSpPr>
        <p:spPr bwMode="auto">
          <a:xfrm>
            <a:off x="5287963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11" name="Line 35"/>
          <p:cNvSpPr>
            <a:spLocks noChangeShapeType="1"/>
          </p:cNvSpPr>
          <p:nvPr/>
        </p:nvSpPr>
        <p:spPr bwMode="auto">
          <a:xfrm>
            <a:off x="5359400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12" name="Line 36"/>
          <p:cNvSpPr>
            <a:spLocks noChangeShapeType="1"/>
          </p:cNvSpPr>
          <p:nvPr/>
        </p:nvSpPr>
        <p:spPr bwMode="auto">
          <a:xfrm>
            <a:off x="5430838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13" name="Rectangle 37"/>
          <p:cNvSpPr>
            <a:spLocks noChangeArrowheads="1"/>
          </p:cNvSpPr>
          <p:nvPr/>
        </p:nvSpPr>
        <p:spPr bwMode="auto">
          <a:xfrm>
            <a:off x="5722938" y="2420938"/>
            <a:ext cx="863600" cy="649287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7014" name="Line 38"/>
          <p:cNvSpPr>
            <a:spLocks noChangeShapeType="1"/>
          </p:cNvSpPr>
          <p:nvPr/>
        </p:nvSpPr>
        <p:spPr bwMode="auto">
          <a:xfrm>
            <a:off x="5867400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15" name="Line 39"/>
          <p:cNvSpPr>
            <a:spLocks noChangeShapeType="1"/>
          </p:cNvSpPr>
          <p:nvPr/>
        </p:nvSpPr>
        <p:spPr bwMode="auto">
          <a:xfrm>
            <a:off x="6370638" y="25654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16" name="Line 40"/>
          <p:cNvSpPr>
            <a:spLocks noChangeShapeType="1"/>
          </p:cNvSpPr>
          <p:nvPr/>
        </p:nvSpPr>
        <p:spPr bwMode="auto">
          <a:xfrm flipH="1">
            <a:off x="5867400" y="27098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17" name="Line 41"/>
          <p:cNvSpPr>
            <a:spLocks noChangeShapeType="1"/>
          </p:cNvSpPr>
          <p:nvPr/>
        </p:nvSpPr>
        <p:spPr bwMode="auto">
          <a:xfrm>
            <a:off x="5867400" y="27098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18" name="Line 42"/>
          <p:cNvSpPr>
            <a:spLocks noChangeShapeType="1"/>
          </p:cNvSpPr>
          <p:nvPr/>
        </p:nvSpPr>
        <p:spPr bwMode="auto">
          <a:xfrm>
            <a:off x="5867400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19" name="Line 43"/>
          <p:cNvSpPr>
            <a:spLocks noChangeShapeType="1"/>
          </p:cNvSpPr>
          <p:nvPr/>
        </p:nvSpPr>
        <p:spPr bwMode="auto">
          <a:xfrm>
            <a:off x="6370638" y="28527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20" name="Line 44"/>
          <p:cNvSpPr>
            <a:spLocks noChangeShapeType="1"/>
          </p:cNvSpPr>
          <p:nvPr/>
        </p:nvSpPr>
        <p:spPr bwMode="auto">
          <a:xfrm flipH="1">
            <a:off x="5867400" y="29972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21" name="Line 45"/>
          <p:cNvSpPr>
            <a:spLocks noChangeShapeType="1"/>
          </p:cNvSpPr>
          <p:nvPr/>
        </p:nvSpPr>
        <p:spPr bwMode="auto">
          <a:xfrm>
            <a:off x="5938838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22" name="Line 46"/>
          <p:cNvSpPr>
            <a:spLocks noChangeShapeType="1"/>
          </p:cNvSpPr>
          <p:nvPr/>
        </p:nvSpPr>
        <p:spPr bwMode="auto">
          <a:xfrm>
            <a:off x="6010275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23" name="Line 47"/>
          <p:cNvSpPr>
            <a:spLocks noChangeShapeType="1"/>
          </p:cNvSpPr>
          <p:nvPr/>
        </p:nvSpPr>
        <p:spPr bwMode="auto">
          <a:xfrm>
            <a:off x="6081713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24" name="Line 48"/>
          <p:cNvSpPr>
            <a:spLocks noChangeShapeType="1"/>
          </p:cNvSpPr>
          <p:nvPr/>
        </p:nvSpPr>
        <p:spPr bwMode="auto">
          <a:xfrm>
            <a:off x="6153150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25" name="Line 49"/>
          <p:cNvSpPr>
            <a:spLocks noChangeShapeType="1"/>
          </p:cNvSpPr>
          <p:nvPr/>
        </p:nvSpPr>
        <p:spPr bwMode="auto">
          <a:xfrm>
            <a:off x="6224588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26" name="Line 50"/>
          <p:cNvSpPr>
            <a:spLocks noChangeShapeType="1"/>
          </p:cNvSpPr>
          <p:nvPr/>
        </p:nvSpPr>
        <p:spPr bwMode="auto">
          <a:xfrm>
            <a:off x="6296025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27" name="Line 51"/>
          <p:cNvSpPr>
            <a:spLocks noChangeShapeType="1"/>
          </p:cNvSpPr>
          <p:nvPr/>
        </p:nvSpPr>
        <p:spPr bwMode="auto">
          <a:xfrm>
            <a:off x="6367463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28" name="Rectangle 52"/>
          <p:cNvSpPr>
            <a:spLocks noChangeArrowheads="1"/>
          </p:cNvSpPr>
          <p:nvPr/>
        </p:nvSpPr>
        <p:spPr bwMode="auto">
          <a:xfrm>
            <a:off x="7089775" y="2420938"/>
            <a:ext cx="863600" cy="649287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7029" name="Line 53"/>
          <p:cNvSpPr>
            <a:spLocks noChangeShapeType="1"/>
          </p:cNvSpPr>
          <p:nvPr/>
        </p:nvSpPr>
        <p:spPr bwMode="auto">
          <a:xfrm>
            <a:off x="7234238" y="25654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30" name="Line 54"/>
          <p:cNvSpPr>
            <a:spLocks noChangeShapeType="1"/>
          </p:cNvSpPr>
          <p:nvPr/>
        </p:nvSpPr>
        <p:spPr bwMode="auto">
          <a:xfrm>
            <a:off x="7737475" y="25654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31" name="Line 55"/>
          <p:cNvSpPr>
            <a:spLocks noChangeShapeType="1"/>
          </p:cNvSpPr>
          <p:nvPr/>
        </p:nvSpPr>
        <p:spPr bwMode="auto">
          <a:xfrm flipH="1">
            <a:off x="7234238" y="27098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32" name="Line 56"/>
          <p:cNvSpPr>
            <a:spLocks noChangeShapeType="1"/>
          </p:cNvSpPr>
          <p:nvPr/>
        </p:nvSpPr>
        <p:spPr bwMode="auto">
          <a:xfrm>
            <a:off x="7234238" y="27098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33" name="Line 57"/>
          <p:cNvSpPr>
            <a:spLocks noChangeShapeType="1"/>
          </p:cNvSpPr>
          <p:nvPr/>
        </p:nvSpPr>
        <p:spPr bwMode="auto">
          <a:xfrm>
            <a:off x="7234238" y="28527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34" name="Line 58"/>
          <p:cNvSpPr>
            <a:spLocks noChangeShapeType="1"/>
          </p:cNvSpPr>
          <p:nvPr/>
        </p:nvSpPr>
        <p:spPr bwMode="auto">
          <a:xfrm>
            <a:off x="7737475" y="28527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35" name="Line 59"/>
          <p:cNvSpPr>
            <a:spLocks noChangeShapeType="1"/>
          </p:cNvSpPr>
          <p:nvPr/>
        </p:nvSpPr>
        <p:spPr bwMode="auto">
          <a:xfrm flipH="1">
            <a:off x="7234238" y="29972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36" name="Line 60"/>
          <p:cNvSpPr>
            <a:spLocks noChangeShapeType="1"/>
          </p:cNvSpPr>
          <p:nvPr/>
        </p:nvSpPr>
        <p:spPr bwMode="auto">
          <a:xfrm>
            <a:off x="7305675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37" name="Line 61"/>
          <p:cNvSpPr>
            <a:spLocks noChangeShapeType="1"/>
          </p:cNvSpPr>
          <p:nvPr/>
        </p:nvSpPr>
        <p:spPr bwMode="auto">
          <a:xfrm>
            <a:off x="7377113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38" name="Line 62"/>
          <p:cNvSpPr>
            <a:spLocks noChangeShapeType="1"/>
          </p:cNvSpPr>
          <p:nvPr/>
        </p:nvSpPr>
        <p:spPr bwMode="auto">
          <a:xfrm>
            <a:off x="7448550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39" name="Line 63"/>
          <p:cNvSpPr>
            <a:spLocks noChangeShapeType="1"/>
          </p:cNvSpPr>
          <p:nvPr/>
        </p:nvSpPr>
        <p:spPr bwMode="auto">
          <a:xfrm>
            <a:off x="7519988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40" name="Line 64"/>
          <p:cNvSpPr>
            <a:spLocks noChangeShapeType="1"/>
          </p:cNvSpPr>
          <p:nvPr/>
        </p:nvSpPr>
        <p:spPr bwMode="auto">
          <a:xfrm>
            <a:off x="7591425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41" name="Line 65"/>
          <p:cNvSpPr>
            <a:spLocks noChangeShapeType="1"/>
          </p:cNvSpPr>
          <p:nvPr/>
        </p:nvSpPr>
        <p:spPr bwMode="auto">
          <a:xfrm>
            <a:off x="7662863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42" name="Line 66"/>
          <p:cNvSpPr>
            <a:spLocks noChangeShapeType="1"/>
          </p:cNvSpPr>
          <p:nvPr/>
        </p:nvSpPr>
        <p:spPr bwMode="auto">
          <a:xfrm>
            <a:off x="7734300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44" name="Text Box 68"/>
          <p:cNvSpPr txBox="1">
            <a:spLocks noChangeArrowheads="1"/>
          </p:cNvSpPr>
          <p:nvPr/>
        </p:nvSpPr>
        <p:spPr bwMode="auto">
          <a:xfrm>
            <a:off x="6586538" y="25654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 b="1"/>
              <a:t>…</a:t>
            </a:r>
          </a:p>
        </p:txBody>
      </p:sp>
      <p:sp>
        <p:nvSpPr>
          <p:cNvPr id="127045" name="Rectangle 69"/>
          <p:cNvSpPr>
            <a:spLocks noChangeArrowheads="1"/>
          </p:cNvSpPr>
          <p:nvPr/>
        </p:nvSpPr>
        <p:spPr bwMode="auto">
          <a:xfrm>
            <a:off x="3705225" y="2349500"/>
            <a:ext cx="4392613" cy="792163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7046" name="Text Box 70"/>
          <p:cNvSpPr txBox="1">
            <a:spLocks noChangeArrowheads="1"/>
          </p:cNvSpPr>
          <p:nvPr/>
        </p:nvSpPr>
        <p:spPr bwMode="auto">
          <a:xfrm>
            <a:off x="3109913" y="1360488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ホストのプログラム</a:t>
            </a:r>
            <a:endParaRPr lang="en-US" altLang="ja-JP" dirty="0"/>
          </a:p>
        </p:txBody>
      </p:sp>
      <p:sp>
        <p:nvSpPr>
          <p:cNvPr id="127047" name="Text Box 71"/>
          <p:cNvSpPr txBox="1">
            <a:spLocks noChangeArrowheads="1"/>
          </p:cNvSpPr>
          <p:nvPr/>
        </p:nvSpPr>
        <p:spPr bwMode="auto">
          <a:xfrm>
            <a:off x="2913063" y="243998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Device</a:t>
            </a:r>
          </a:p>
        </p:txBody>
      </p:sp>
      <p:sp>
        <p:nvSpPr>
          <p:cNvPr id="127048" name="Rectangle 72"/>
          <p:cNvSpPr>
            <a:spLocks noChangeArrowheads="1"/>
          </p:cNvSpPr>
          <p:nvPr/>
        </p:nvSpPr>
        <p:spPr bwMode="auto">
          <a:xfrm>
            <a:off x="2987675" y="3429000"/>
            <a:ext cx="5041900" cy="720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7049" name="Rectangle 73"/>
          <p:cNvSpPr>
            <a:spLocks noChangeArrowheads="1"/>
          </p:cNvSpPr>
          <p:nvPr/>
        </p:nvSpPr>
        <p:spPr bwMode="auto">
          <a:xfrm>
            <a:off x="2914650" y="4365625"/>
            <a:ext cx="5257800" cy="10795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7050" name="Rectangle 74"/>
          <p:cNvSpPr>
            <a:spLocks noChangeArrowheads="1"/>
          </p:cNvSpPr>
          <p:nvPr/>
        </p:nvSpPr>
        <p:spPr bwMode="auto">
          <a:xfrm>
            <a:off x="3851275" y="4581525"/>
            <a:ext cx="863600" cy="64928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7051" name="Line 75"/>
          <p:cNvSpPr>
            <a:spLocks noChangeShapeType="1"/>
          </p:cNvSpPr>
          <p:nvPr/>
        </p:nvSpPr>
        <p:spPr bwMode="auto">
          <a:xfrm>
            <a:off x="3995738" y="472598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52" name="Line 76"/>
          <p:cNvSpPr>
            <a:spLocks noChangeShapeType="1"/>
          </p:cNvSpPr>
          <p:nvPr/>
        </p:nvSpPr>
        <p:spPr bwMode="auto">
          <a:xfrm>
            <a:off x="4498975" y="47259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53" name="Line 77"/>
          <p:cNvSpPr>
            <a:spLocks noChangeShapeType="1"/>
          </p:cNvSpPr>
          <p:nvPr/>
        </p:nvSpPr>
        <p:spPr bwMode="auto">
          <a:xfrm flipH="1">
            <a:off x="3995738" y="487045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54" name="Line 78"/>
          <p:cNvSpPr>
            <a:spLocks noChangeShapeType="1"/>
          </p:cNvSpPr>
          <p:nvPr/>
        </p:nvSpPr>
        <p:spPr bwMode="auto">
          <a:xfrm>
            <a:off x="3995738" y="48704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55" name="Line 79"/>
          <p:cNvSpPr>
            <a:spLocks noChangeShapeType="1"/>
          </p:cNvSpPr>
          <p:nvPr/>
        </p:nvSpPr>
        <p:spPr bwMode="auto">
          <a:xfrm>
            <a:off x="3995738" y="50133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56" name="Line 80"/>
          <p:cNvSpPr>
            <a:spLocks noChangeShapeType="1"/>
          </p:cNvSpPr>
          <p:nvPr/>
        </p:nvSpPr>
        <p:spPr bwMode="auto">
          <a:xfrm>
            <a:off x="4498975" y="50133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57" name="Line 81"/>
          <p:cNvSpPr>
            <a:spLocks noChangeShapeType="1"/>
          </p:cNvSpPr>
          <p:nvPr/>
        </p:nvSpPr>
        <p:spPr bwMode="auto">
          <a:xfrm flipH="1">
            <a:off x="3995738" y="515778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58" name="Line 82"/>
          <p:cNvSpPr>
            <a:spLocks noChangeShapeType="1"/>
          </p:cNvSpPr>
          <p:nvPr/>
        </p:nvSpPr>
        <p:spPr bwMode="auto">
          <a:xfrm>
            <a:off x="4067175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59" name="Line 83"/>
          <p:cNvSpPr>
            <a:spLocks noChangeShapeType="1"/>
          </p:cNvSpPr>
          <p:nvPr/>
        </p:nvSpPr>
        <p:spPr bwMode="auto">
          <a:xfrm>
            <a:off x="4138613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60" name="Line 84"/>
          <p:cNvSpPr>
            <a:spLocks noChangeShapeType="1"/>
          </p:cNvSpPr>
          <p:nvPr/>
        </p:nvSpPr>
        <p:spPr bwMode="auto">
          <a:xfrm>
            <a:off x="4210050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61" name="Line 85"/>
          <p:cNvSpPr>
            <a:spLocks noChangeShapeType="1"/>
          </p:cNvSpPr>
          <p:nvPr/>
        </p:nvSpPr>
        <p:spPr bwMode="auto">
          <a:xfrm>
            <a:off x="4281488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62" name="Line 86"/>
          <p:cNvSpPr>
            <a:spLocks noChangeShapeType="1"/>
          </p:cNvSpPr>
          <p:nvPr/>
        </p:nvSpPr>
        <p:spPr bwMode="auto">
          <a:xfrm>
            <a:off x="4352925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63" name="Line 87"/>
          <p:cNvSpPr>
            <a:spLocks noChangeShapeType="1"/>
          </p:cNvSpPr>
          <p:nvPr/>
        </p:nvSpPr>
        <p:spPr bwMode="auto">
          <a:xfrm>
            <a:off x="4424363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64" name="Line 88"/>
          <p:cNvSpPr>
            <a:spLocks noChangeShapeType="1"/>
          </p:cNvSpPr>
          <p:nvPr/>
        </p:nvSpPr>
        <p:spPr bwMode="auto">
          <a:xfrm>
            <a:off x="4495800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65" name="Line 89"/>
          <p:cNvSpPr>
            <a:spLocks noChangeShapeType="1"/>
          </p:cNvSpPr>
          <p:nvPr/>
        </p:nvSpPr>
        <p:spPr bwMode="auto">
          <a:xfrm>
            <a:off x="5364163" y="35020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66" name="Rectangle 90"/>
          <p:cNvSpPr>
            <a:spLocks noChangeArrowheads="1"/>
          </p:cNvSpPr>
          <p:nvPr/>
        </p:nvSpPr>
        <p:spPr bwMode="auto">
          <a:xfrm>
            <a:off x="4787900" y="4581525"/>
            <a:ext cx="863600" cy="64928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7067" name="Line 91"/>
          <p:cNvSpPr>
            <a:spLocks noChangeShapeType="1"/>
          </p:cNvSpPr>
          <p:nvPr/>
        </p:nvSpPr>
        <p:spPr bwMode="auto">
          <a:xfrm>
            <a:off x="4932363" y="472598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68" name="Line 92"/>
          <p:cNvSpPr>
            <a:spLocks noChangeShapeType="1"/>
          </p:cNvSpPr>
          <p:nvPr/>
        </p:nvSpPr>
        <p:spPr bwMode="auto">
          <a:xfrm>
            <a:off x="5435600" y="47259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69" name="Line 93"/>
          <p:cNvSpPr>
            <a:spLocks noChangeShapeType="1"/>
          </p:cNvSpPr>
          <p:nvPr/>
        </p:nvSpPr>
        <p:spPr bwMode="auto">
          <a:xfrm flipH="1">
            <a:off x="4932363" y="487045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70" name="Line 94"/>
          <p:cNvSpPr>
            <a:spLocks noChangeShapeType="1"/>
          </p:cNvSpPr>
          <p:nvPr/>
        </p:nvSpPr>
        <p:spPr bwMode="auto">
          <a:xfrm>
            <a:off x="4932363" y="48704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71" name="Line 95"/>
          <p:cNvSpPr>
            <a:spLocks noChangeShapeType="1"/>
          </p:cNvSpPr>
          <p:nvPr/>
        </p:nvSpPr>
        <p:spPr bwMode="auto">
          <a:xfrm>
            <a:off x="4932363" y="50133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72" name="Line 96"/>
          <p:cNvSpPr>
            <a:spLocks noChangeShapeType="1"/>
          </p:cNvSpPr>
          <p:nvPr/>
        </p:nvSpPr>
        <p:spPr bwMode="auto">
          <a:xfrm>
            <a:off x="5435600" y="50133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73" name="Line 97"/>
          <p:cNvSpPr>
            <a:spLocks noChangeShapeType="1"/>
          </p:cNvSpPr>
          <p:nvPr/>
        </p:nvSpPr>
        <p:spPr bwMode="auto">
          <a:xfrm flipH="1">
            <a:off x="4932363" y="515778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74" name="Line 98"/>
          <p:cNvSpPr>
            <a:spLocks noChangeShapeType="1"/>
          </p:cNvSpPr>
          <p:nvPr/>
        </p:nvSpPr>
        <p:spPr bwMode="auto">
          <a:xfrm>
            <a:off x="5003800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75" name="Line 99"/>
          <p:cNvSpPr>
            <a:spLocks noChangeShapeType="1"/>
          </p:cNvSpPr>
          <p:nvPr/>
        </p:nvSpPr>
        <p:spPr bwMode="auto">
          <a:xfrm>
            <a:off x="5075238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76" name="Line 100"/>
          <p:cNvSpPr>
            <a:spLocks noChangeShapeType="1"/>
          </p:cNvSpPr>
          <p:nvPr/>
        </p:nvSpPr>
        <p:spPr bwMode="auto">
          <a:xfrm>
            <a:off x="5146675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77" name="Line 101"/>
          <p:cNvSpPr>
            <a:spLocks noChangeShapeType="1"/>
          </p:cNvSpPr>
          <p:nvPr/>
        </p:nvSpPr>
        <p:spPr bwMode="auto">
          <a:xfrm>
            <a:off x="5218113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78" name="Line 102"/>
          <p:cNvSpPr>
            <a:spLocks noChangeShapeType="1"/>
          </p:cNvSpPr>
          <p:nvPr/>
        </p:nvSpPr>
        <p:spPr bwMode="auto">
          <a:xfrm>
            <a:off x="5289550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79" name="Line 103"/>
          <p:cNvSpPr>
            <a:spLocks noChangeShapeType="1"/>
          </p:cNvSpPr>
          <p:nvPr/>
        </p:nvSpPr>
        <p:spPr bwMode="auto">
          <a:xfrm>
            <a:off x="5360988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80" name="Line 104"/>
          <p:cNvSpPr>
            <a:spLocks noChangeShapeType="1"/>
          </p:cNvSpPr>
          <p:nvPr/>
        </p:nvSpPr>
        <p:spPr bwMode="auto">
          <a:xfrm>
            <a:off x="5432425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81" name="Rectangle 105"/>
          <p:cNvSpPr>
            <a:spLocks noChangeArrowheads="1"/>
          </p:cNvSpPr>
          <p:nvPr/>
        </p:nvSpPr>
        <p:spPr bwMode="auto">
          <a:xfrm>
            <a:off x="5724525" y="4581525"/>
            <a:ext cx="863600" cy="64928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7082" name="Line 106"/>
          <p:cNvSpPr>
            <a:spLocks noChangeShapeType="1"/>
          </p:cNvSpPr>
          <p:nvPr/>
        </p:nvSpPr>
        <p:spPr bwMode="auto">
          <a:xfrm>
            <a:off x="5868988" y="472598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83" name="Line 107"/>
          <p:cNvSpPr>
            <a:spLocks noChangeShapeType="1"/>
          </p:cNvSpPr>
          <p:nvPr/>
        </p:nvSpPr>
        <p:spPr bwMode="auto">
          <a:xfrm>
            <a:off x="6372225" y="47259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84" name="Line 108"/>
          <p:cNvSpPr>
            <a:spLocks noChangeShapeType="1"/>
          </p:cNvSpPr>
          <p:nvPr/>
        </p:nvSpPr>
        <p:spPr bwMode="auto">
          <a:xfrm flipH="1">
            <a:off x="5868988" y="487045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85" name="Line 109"/>
          <p:cNvSpPr>
            <a:spLocks noChangeShapeType="1"/>
          </p:cNvSpPr>
          <p:nvPr/>
        </p:nvSpPr>
        <p:spPr bwMode="auto">
          <a:xfrm>
            <a:off x="5868988" y="48704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86" name="Line 110"/>
          <p:cNvSpPr>
            <a:spLocks noChangeShapeType="1"/>
          </p:cNvSpPr>
          <p:nvPr/>
        </p:nvSpPr>
        <p:spPr bwMode="auto">
          <a:xfrm>
            <a:off x="5868988" y="50133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87" name="Line 111"/>
          <p:cNvSpPr>
            <a:spLocks noChangeShapeType="1"/>
          </p:cNvSpPr>
          <p:nvPr/>
        </p:nvSpPr>
        <p:spPr bwMode="auto">
          <a:xfrm>
            <a:off x="6372225" y="50133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88" name="Line 112"/>
          <p:cNvSpPr>
            <a:spLocks noChangeShapeType="1"/>
          </p:cNvSpPr>
          <p:nvPr/>
        </p:nvSpPr>
        <p:spPr bwMode="auto">
          <a:xfrm flipH="1">
            <a:off x="5868988" y="515778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89" name="Line 113"/>
          <p:cNvSpPr>
            <a:spLocks noChangeShapeType="1"/>
          </p:cNvSpPr>
          <p:nvPr/>
        </p:nvSpPr>
        <p:spPr bwMode="auto">
          <a:xfrm>
            <a:off x="5940425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90" name="Line 114"/>
          <p:cNvSpPr>
            <a:spLocks noChangeShapeType="1"/>
          </p:cNvSpPr>
          <p:nvPr/>
        </p:nvSpPr>
        <p:spPr bwMode="auto">
          <a:xfrm>
            <a:off x="6011863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91" name="Line 115"/>
          <p:cNvSpPr>
            <a:spLocks noChangeShapeType="1"/>
          </p:cNvSpPr>
          <p:nvPr/>
        </p:nvSpPr>
        <p:spPr bwMode="auto">
          <a:xfrm>
            <a:off x="6083300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92" name="Line 116"/>
          <p:cNvSpPr>
            <a:spLocks noChangeShapeType="1"/>
          </p:cNvSpPr>
          <p:nvPr/>
        </p:nvSpPr>
        <p:spPr bwMode="auto">
          <a:xfrm>
            <a:off x="6154738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93" name="Line 117"/>
          <p:cNvSpPr>
            <a:spLocks noChangeShapeType="1"/>
          </p:cNvSpPr>
          <p:nvPr/>
        </p:nvSpPr>
        <p:spPr bwMode="auto">
          <a:xfrm>
            <a:off x="6226175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94" name="Line 118"/>
          <p:cNvSpPr>
            <a:spLocks noChangeShapeType="1"/>
          </p:cNvSpPr>
          <p:nvPr/>
        </p:nvSpPr>
        <p:spPr bwMode="auto">
          <a:xfrm>
            <a:off x="6297613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95" name="Line 119"/>
          <p:cNvSpPr>
            <a:spLocks noChangeShapeType="1"/>
          </p:cNvSpPr>
          <p:nvPr/>
        </p:nvSpPr>
        <p:spPr bwMode="auto">
          <a:xfrm>
            <a:off x="6369050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96" name="Rectangle 120"/>
          <p:cNvSpPr>
            <a:spLocks noChangeArrowheads="1"/>
          </p:cNvSpPr>
          <p:nvPr/>
        </p:nvSpPr>
        <p:spPr bwMode="auto">
          <a:xfrm>
            <a:off x="7091363" y="4581525"/>
            <a:ext cx="863600" cy="64928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7097" name="Line 121"/>
          <p:cNvSpPr>
            <a:spLocks noChangeShapeType="1"/>
          </p:cNvSpPr>
          <p:nvPr/>
        </p:nvSpPr>
        <p:spPr bwMode="auto">
          <a:xfrm>
            <a:off x="7235825" y="47259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98" name="Line 122"/>
          <p:cNvSpPr>
            <a:spLocks noChangeShapeType="1"/>
          </p:cNvSpPr>
          <p:nvPr/>
        </p:nvSpPr>
        <p:spPr bwMode="auto">
          <a:xfrm>
            <a:off x="7739063" y="47259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099" name="Line 123"/>
          <p:cNvSpPr>
            <a:spLocks noChangeShapeType="1"/>
          </p:cNvSpPr>
          <p:nvPr/>
        </p:nvSpPr>
        <p:spPr bwMode="auto">
          <a:xfrm flipH="1">
            <a:off x="7235825" y="487045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100" name="Line 124"/>
          <p:cNvSpPr>
            <a:spLocks noChangeShapeType="1"/>
          </p:cNvSpPr>
          <p:nvPr/>
        </p:nvSpPr>
        <p:spPr bwMode="auto">
          <a:xfrm>
            <a:off x="7235825" y="48704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101" name="Line 125"/>
          <p:cNvSpPr>
            <a:spLocks noChangeShapeType="1"/>
          </p:cNvSpPr>
          <p:nvPr/>
        </p:nvSpPr>
        <p:spPr bwMode="auto">
          <a:xfrm>
            <a:off x="7235825" y="50133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102" name="Line 126"/>
          <p:cNvSpPr>
            <a:spLocks noChangeShapeType="1"/>
          </p:cNvSpPr>
          <p:nvPr/>
        </p:nvSpPr>
        <p:spPr bwMode="auto">
          <a:xfrm>
            <a:off x="7739063" y="50133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103" name="Line 127"/>
          <p:cNvSpPr>
            <a:spLocks noChangeShapeType="1"/>
          </p:cNvSpPr>
          <p:nvPr/>
        </p:nvSpPr>
        <p:spPr bwMode="auto">
          <a:xfrm flipH="1">
            <a:off x="7235825" y="51577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104" name="Line 128"/>
          <p:cNvSpPr>
            <a:spLocks noChangeShapeType="1"/>
          </p:cNvSpPr>
          <p:nvPr/>
        </p:nvSpPr>
        <p:spPr bwMode="auto">
          <a:xfrm>
            <a:off x="7307263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105" name="Line 129"/>
          <p:cNvSpPr>
            <a:spLocks noChangeShapeType="1"/>
          </p:cNvSpPr>
          <p:nvPr/>
        </p:nvSpPr>
        <p:spPr bwMode="auto">
          <a:xfrm>
            <a:off x="7378700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106" name="Line 130"/>
          <p:cNvSpPr>
            <a:spLocks noChangeShapeType="1"/>
          </p:cNvSpPr>
          <p:nvPr/>
        </p:nvSpPr>
        <p:spPr bwMode="auto">
          <a:xfrm>
            <a:off x="7450138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107" name="Line 131"/>
          <p:cNvSpPr>
            <a:spLocks noChangeShapeType="1"/>
          </p:cNvSpPr>
          <p:nvPr/>
        </p:nvSpPr>
        <p:spPr bwMode="auto">
          <a:xfrm>
            <a:off x="7521575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108" name="Line 132"/>
          <p:cNvSpPr>
            <a:spLocks noChangeShapeType="1"/>
          </p:cNvSpPr>
          <p:nvPr/>
        </p:nvSpPr>
        <p:spPr bwMode="auto">
          <a:xfrm>
            <a:off x="7593013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109" name="Line 133"/>
          <p:cNvSpPr>
            <a:spLocks noChangeShapeType="1"/>
          </p:cNvSpPr>
          <p:nvPr/>
        </p:nvSpPr>
        <p:spPr bwMode="auto">
          <a:xfrm>
            <a:off x="7664450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110" name="Line 134"/>
          <p:cNvSpPr>
            <a:spLocks noChangeShapeType="1"/>
          </p:cNvSpPr>
          <p:nvPr/>
        </p:nvSpPr>
        <p:spPr bwMode="auto">
          <a:xfrm>
            <a:off x="7735888" y="4654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111" name="Text Box 135"/>
          <p:cNvSpPr txBox="1">
            <a:spLocks noChangeArrowheads="1"/>
          </p:cNvSpPr>
          <p:nvPr/>
        </p:nvSpPr>
        <p:spPr bwMode="auto">
          <a:xfrm>
            <a:off x="6588125" y="472598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 b="1"/>
              <a:t>…</a:t>
            </a:r>
          </a:p>
        </p:txBody>
      </p:sp>
      <p:sp>
        <p:nvSpPr>
          <p:cNvPr id="127112" name="Rectangle 136"/>
          <p:cNvSpPr>
            <a:spLocks noChangeArrowheads="1"/>
          </p:cNvSpPr>
          <p:nvPr/>
        </p:nvSpPr>
        <p:spPr bwMode="auto">
          <a:xfrm>
            <a:off x="3706813" y="4510088"/>
            <a:ext cx="4392612" cy="792162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7113" name="Text Box 137"/>
          <p:cNvSpPr txBox="1">
            <a:spLocks noChangeArrowheads="1"/>
          </p:cNvSpPr>
          <p:nvPr/>
        </p:nvSpPr>
        <p:spPr bwMode="auto">
          <a:xfrm>
            <a:off x="3111500" y="3521075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ホストのプログラム</a:t>
            </a:r>
            <a:endParaRPr lang="en-US" altLang="ja-JP" dirty="0"/>
          </a:p>
        </p:txBody>
      </p:sp>
      <p:sp>
        <p:nvSpPr>
          <p:cNvPr id="127114" name="Text Box 138"/>
          <p:cNvSpPr txBox="1">
            <a:spLocks noChangeArrowheads="1"/>
          </p:cNvSpPr>
          <p:nvPr/>
        </p:nvSpPr>
        <p:spPr bwMode="auto">
          <a:xfrm>
            <a:off x="2914650" y="4600575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Device</a:t>
            </a:r>
          </a:p>
        </p:txBody>
      </p:sp>
      <p:sp>
        <p:nvSpPr>
          <p:cNvPr id="127115" name="Text Box 139"/>
          <p:cNvSpPr txBox="1">
            <a:spLocks noChangeArrowheads="1"/>
          </p:cNvSpPr>
          <p:nvPr/>
        </p:nvSpPr>
        <p:spPr bwMode="auto">
          <a:xfrm>
            <a:off x="899592" y="1556792"/>
            <a:ext cx="19415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err="1"/>
              <a:t>CPU:Serial</a:t>
            </a:r>
            <a:r>
              <a:rPr lang="en-US" altLang="ja-JP" dirty="0"/>
              <a:t> Code</a:t>
            </a:r>
          </a:p>
        </p:txBody>
      </p:sp>
      <p:sp>
        <p:nvSpPr>
          <p:cNvPr id="127116" name="Text Box 140"/>
          <p:cNvSpPr txBox="1">
            <a:spLocks noChangeArrowheads="1"/>
          </p:cNvSpPr>
          <p:nvPr/>
        </p:nvSpPr>
        <p:spPr bwMode="auto">
          <a:xfrm>
            <a:off x="899592" y="2348880"/>
            <a:ext cx="180049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/>
              <a:t>Parallel Kernel</a:t>
            </a:r>
          </a:p>
          <a:p>
            <a:r>
              <a:rPr lang="en-US" altLang="ja-JP" dirty="0" err="1"/>
              <a:t>KernelA</a:t>
            </a:r>
            <a:r>
              <a:rPr lang="en-US" altLang="ja-JP" dirty="0"/>
              <a:t>(</a:t>
            </a:r>
            <a:r>
              <a:rPr lang="en-US" altLang="ja-JP" dirty="0" err="1"/>
              <a:t>args</a:t>
            </a:r>
            <a:r>
              <a:rPr lang="en-US" altLang="ja-JP" dirty="0"/>
              <a:t>);</a:t>
            </a:r>
          </a:p>
          <a:p>
            <a:r>
              <a:rPr lang="ja-JP" altLang="en-US" dirty="0"/>
              <a:t>アクセラレータ</a:t>
            </a:r>
            <a:endParaRPr lang="en-US" altLang="ja-JP" dirty="0"/>
          </a:p>
        </p:txBody>
      </p:sp>
      <p:sp>
        <p:nvSpPr>
          <p:cNvPr id="127117" name="Text Box 141"/>
          <p:cNvSpPr txBox="1">
            <a:spLocks noChangeArrowheads="1"/>
          </p:cNvSpPr>
          <p:nvPr/>
        </p:nvSpPr>
        <p:spPr bwMode="auto">
          <a:xfrm>
            <a:off x="1042988" y="3751263"/>
            <a:ext cx="19415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err="1"/>
              <a:t>CPU:Serial</a:t>
            </a:r>
            <a:r>
              <a:rPr lang="en-US" altLang="ja-JP" dirty="0"/>
              <a:t> Code</a:t>
            </a:r>
          </a:p>
        </p:txBody>
      </p:sp>
      <p:sp>
        <p:nvSpPr>
          <p:cNvPr id="127118" name="Text Box 142"/>
          <p:cNvSpPr txBox="1">
            <a:spLocks noChangeArrowheads="1"/>
          </p:cNvSpPr>
          <p:nvPr/>
        </p:nvSpPr>
        <p:spPr bwMode="auto">
          <a:xfrm>
            <a:off x="1043608" y="4509120"/>
            <a:ext cx="180049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/>
              <a:t>Parallel Kernel</a:t>
            </a:r>
          </a:p>
          <a:p>
            <a:r>
              <a:rPr lang="en-US" altLang="ja-JP" dirty="0" err="1"/>
              <a:t>KernelB</a:t>
            </a:r>
            <a:r>
              <a:rPr lang="en-US" altLang="ja-JP" dirty="0"/>
              <a:t>(</a:t>
            </a:r>
            <a:r>
              <a:rPr lang="en-US" altLang="ja-JP" dirty="0" err="1"/>
              <a:t>args</a:t>
            </a:r>
            <a:r>
              <a:rPr lang="en-US" altLang="ja-JP" dirty="0"/>
              <a:t>);</a:t>
            </a:r>
          </a:p>
          <a:p>
            <a:r>
              <a:rPr lang="ja-JP" altLang="en-US" dirty="0"/>
              <a:t>アクセラレータ</a:t>
            </a:r>
            <a:endParaRPr lang="en-US" altLang="ja-JP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661248"/>
            <a:ext cx="7229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ホストのプログラムが準備してアクセラレータのプログラムにデータを渡す</a:t>
            </a:r>
            <a:endParaRPr lang="en-US" altLang="ja-JP" dirty="0"/>
          </a:p>
          <a:p>
            <a:r>
              <a:rPr kumimoji="1" lang="ja-JP" altLang="en-US" dirty="0"/>
              <a:t>処理が終わったら回収</a:t>
            </a:r>
            <a:endParaRPr kumimoji="1" lang="en-US" altLang="ja-JP" dirty="0"/>
          </a:p>
          <a:p>
            <a:r>
              <a:rPr kumimoji="1" lang="en-US" altLang="ja-JP" dirty="0"/>
              <a:t>CUDA</a:t>
            </a:r>
            <a:r>
              <a:rPr kumimoji="1" lang="ja-JP" altLang="en-US" dirty="0" err="1"/>
              <a:t>、</a:t>
            </a:r>
            <a:r>
              <a:rPr kumimoji="1" lang="en-US" altLang="ja-JP" dirty="0" err="1"/>
              <a:t>OpenCL</a:t>
            </a:r>
            <a:r>
              <a:rPr kumimoji="1" lang="ja-JP" altLang="en-US" dirty="0"/>
              <a:t>はこの考え方を取る</a:t>
            </a:r>
          </a:p>
        </p:txBody>
      </p:sp>
    </p:spTree>
    <p:extLst>
      <p:ext uri="{BB962C8B-B14F-4D97-AF65-F5344CB8AC3E}">
        <p14:creationId xmlns:p14="http://schemas.microsoft.com/office/powerpoint/2010/main" val="250874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スレッドとスレッドブロック</a:t>
            </a:r>
            <a:endParaRPr lang="en-US" altLang="ja-JP" dirty="0"/>
          </a:p>
        </p:txBody>
      </p:sp>
      <p:sp>
        <p:nvSpPr>
          <p:cNvPr id="128021" name="Rectangle 21"/>
          <p:cNvSpPr>
            <a:spLocks noChangeArrowheads="1"/>
          </p:cNvSpPr>
          <p:nvPr/>
        </p:nvSpPr>
        <p:spPr bwMode="auto">
          <a:xfrm>
            <a:off x="1000125" y="191611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0</a:t>
            </a:r>
          </a:p>
        </p:txBody>
      </p:sp>
      <p:sp>
        <p:nvSpPr>
          <p:cNvPr id="128023" name="Rectangle 23"/>
          <p:cNvSpPr>
            <a:spLocks noChangeArrowheads="1"/>
          </p:cNvSpPr>
          <p:nvPr/>
        </p:nvSpPr>
        <p:spPr bwMode="auto">
          <a:xfrm>
            <a:off x="1216025" y="191611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1</a:t>
            </a:r>
          </a:p>
        </p:txBody>
      </p:sp>
      <p:sp>
        <p:nvSpPr>
          <p:cNvPr id="128024" name="Rectangle 24"/>
          <p:cNvSpPr>
            <a:spLocks noChangeArrowheads="1"/>
          </p:cNvSpPr>
          <p:nvPr/>
        </p:nvSpPr>
        <p:spPr bwMode="auto">
          <a:xfrm>
            <a:off x="1431925" y="191611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2</a:t>
            </a:r>
          </a:p>
        </p:txBody>
      </p:sp>
      <p:sp>
        <p:nvSpPr>
          <p:cNvPr id="128025" name="Rectangle 25"/>
          <p:cNvSpPr>
            <a:spLocks noChangeArrowheads="1"/>
          </p:cNvSpPr>
          <p:nvPr/>
        </p:nvSpPr>
        <p:spPr bwMode="auto">
          <a:xfrm>
            <a:off x="1647825" y="191611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3</a:t>
            </a:r>
          </a:p>
        </p:txBody>
      </p:sp>
      <p:sp>
        <p:nvSpPr>
          <p:cNvPr id="128026" name="Rectangle 26"/>
          <p:cNvSpPr>
            <a:spLocks noChangeArrowheads="1"/>
          </p:cNvSpPr>
          <p:nvPr/>
        </p:nvSpPr>
        <p:spPr bwMode="auto">
          <a:xfrm>
            <a:off x="1863725" y="191611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4</a:t>
            </a:r>
          </a:p>
        </p:txBody>
      </p:sp>
      <p:sp>
        <p:nvSpPr>
          <p:cNvPr id="128027" name="Rectangle 27"/>
          <p:cNvSpPr>
            <a:spLocks noChangeArrowheads="1"/>
          </p:cNvSpPr>
          <p:nvPr/>
        </p:nvSpPr>
        <p:spPr bwMode="auto">
          <a:xfrm>
            <a:off x="2079625" y="191611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5</a:t>
            </a:r>
          </a:p>
        </p:txBody>
      </p:sp>
      <p:sp>
        <p:nvSpPr>
          <p:cNvPr id="128028" name="Rectangle 28"/>
          <p:cNvSpPr>
            <a:spLocks noChangeArrowheads="1"/>
          </p:cNvSpPr>
          <p:nvPr/>
        </p:nvSpPr>
        <p:spPr bwMode="auto">
          <a:xfrm>
            <a:off x="2295525" y="191611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6</a:t>
            </a:r>
          </a:p>
        </p:txBody>
      </p:sp>
      <p:sp>
        <p:nvSpPr>
          <p:cNvPr id="128029" name="Rectangle 29"/>
          <p:cNvSpPr>
            <a:spLocks noChangeArrowheads="1"/>
          </p:cNvSpPr>
          <p:nvPr/>
        </p:nvSpPr>
        <p:spPr bwMode="auto">
          <a:xfrm>
            <a:off x="2511425" y="191611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7</a:t>
            </a:r>
          </a:p>
        </p:txBody>
      </p:sp>
      <p:sp>
        <p:nvSpPr>
          <p:cNvPr id="128030" name="Text Box 30"/>
          <p:cNvSpPr txBox="1">
            <a:spLocks noChangeArrowheads="1"/>
          </p:cNvSpPr>
          <p:nvPr/>
        </p:nvSpPr>
        <p:spPr bwMode="auto">
          <a:xfrm>
            <a:off x="1050925" y="157638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Thread Block 0</a:t>
            </a:r>
          </a:p>
        </p:txBody>
      </p:sp>
      <p:sp>
        <p:nvSpPr>
          <p:cNvPr id="128031" name="Text Box 31"/>
          <p:cNvSpPr txBox="1">
            <a:spLocks noChangeArrowheads="1"/>
          </p:cNvSpPr>
          <p:nvPr/>
        </p:nvSpPr>
        <p:spPr bwMode="auto">
          <a:xfrm>
            <a:off x="-17463" y="1838325"/>
            <a:ext cx="106045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threadID</a:t>
            </a:r>
          </a:p>
        </p:txBody>
      </p:sp>
      <p:sp>
        <p:nvSpPr>
          <p:cNvPr id="128034" name="Line 34"/>
          <p:cNvSpPr>
            <a:spLocks noChangeShapeType="1"/>
          </p:cNvSpPr>
          <p:nvPr/>
        </p:nvSpPr>
        <p:spPr bwMode="auto">
          <a:xfrm>
            <a:off x="1116013" y="21336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35" name="Line 35"/>
          <p:cNvSpPr>
            <a:spLocks noChangeShapeType="1"/>
          </p:cNvSpPr>
          <p:nvPr/>
        </p:nvSpPr>
        <p:spPr bwMode="auto">
          <a:xfrm>
            <a:off x="1331913" y="21336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36" name="Line 36"/>
          <p:cNvSpPr>
            <a:spLocks noChangeShapeType="1"/>
          </p:cNvSpPr>
          <p:nvPr/>
        </p:nvSpPr>
        <p:spPr bwMode="auto">
          <a:xfrm>
            <a:off x="1547813" y="21336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37" name="Line 37"/>
          <p:cNvSpPr>
            <a:spLocks noChangeShapeType="1"/>
          </p:cNvSpPr>
          <p:nvPr/>
        </p:nvSpPr>
        <p:spPr bwMode="auto">
          <a:xfrm>
            <a:off x="1763713" y="21336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38" name="Line 38"/>
          <p:cNvSpPr>
            <a:spLocks noChangeShapeType="1"/>
          </p:cNvSpPr>
          <p:nvPr/>
        </p:nvSpPr>
        <p:spPr bwMode="auto">
          <a:xfrm>
            <a:off x="1979613" y="21336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39" name="Line 39"/>
          <p:cNvSpPr>
            <a:spLocks noChangeShapeType="1"/>
          </p:cNvSpPr>
          <p:nvPr/>
        </p:nvSpPr>
        <p:spPr bwMode="auto">
          <a:xfrm>
            <a:off x="2195513" y="21336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40" name="Line 40"/>
          <p:cNvSpPr>
            <a:spLocks noChangeShapeType="1"/>
          </p:cNvSpPr>
          <p:nvPr/>
        </p:nvSpPr>
        <p:spPr bwMode="auto">
          <a:xfrm>
            <a:off x="2411413" y="21336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41" name="Line 41"/>
          <p:cNvSpPr>
            <a:spLocks noChangeShapeType="1"/>
          </p:cNvSpPr>
          <p:nvPr/>
        </p:nvSpPr>
        <p:spPr bwMode="auto">
          <a:xfrm>
            <a:off x="2627313" y="21336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32" name="Rectangle 32"/>
          <p:cNvSpPr>
            <a:spLocks noChangeArrowheads="1"/>
          </p:cNvSpPr>
          <p:nvPr/>
        </p:nvSpPr>
        <p:spPr bwMode="auto">
          <a:xfrm>
            <a:off x="755650" y="2276475"/>
            <a:ext cx="2447925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8033" name="Text Box 33"/>
          <p:cNvSpPr txBox="1">
            <a:spLocks noChangeArrowheads="1"/>
          </p:cNvSpPr>
          <p:nvPr/>
        </p:nvSpPr>
        <p:spPr bwMode="auto">
          <a:xfrm>
            <a:off x="806450" y="2297113"/>
            <a:ext cx="21336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…</a:t>
            </a:r>
          </a:p>
          <a:p>
            <a:r>
              <a:rPr lang="en-US" altLang="ja-JP"/>
              <a:t>float x =</a:t>
            </a:r>
          </a:p>
          <a:p>
            <a:r>
              <a:rPr lang="en-US" altLang="ja-JP"/>
              <a:t>input[threadID];</a:t>
            </a:r>
          </a:p>
          <a:p>
            <a:r>
              <a:rPr lang="en-US" altLang="ja-JP"/>
              <a:t>float y=func(x);</a:t>
            </a:r>
          </a:p>
          <a:p>
            <a:r>
              <a:rPr lang="en-US" altLang="ja-JP"/>
              <a:t>output[threadID]=y;</a:t>
            </a:r>
          </a:p>
          <a:p>
            <a:r>
              <a:rPr lang="en-US" altLang="ja-JP"/>
              <a:t>…</a:t>
            </a:r>
          </a:p>
        </p:txBody>
      </p:sp>
      <p:sp>
        <p:nvSpPr>
          <p:cNvPr id="128042" name="Rectangle 42"/>
          <p:cNvSpPr>
            <a:spLocks noChangeArrowheads="1"/>
          </p:cNvSpPr>
          <p:nvPr/>
        </p:nvSpPr>
        <p:spPr bwMode="auto">
          <a:xfrm>
            <a:off x="3644900" y="189706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0</a:t>
            </a:r>
          </a:p>
        </p:txBody>
      </p:sp>
      <p:sp>
        <p:nvSpPr>
          <p:cNvPr id="128043" name="Rectangle 43"/>
          <p:cNvSpPr>
            <a:spLocks noChangeArrowheads="1"/>
          </p:cNvSpPr>
          <p:nvPr/>
        </p:nvSpPr>
        <p:spPr bwMode="auto">
          <a:xfrm>
            <a:off x="3860800" y="189706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1</a:t>
            </a:r>
          </a:p>
        </p:txBody>
      </p:sp>
      <p:sp>
        <p:nvSpPr>
          <p:cNvPr id="128044" name="Rectangle 44"/>
          <p:cNvSpPr>
            <a:spLocks noChangeArrowheads="1"/>
          </p:cNvSpPr>
          <p:nvPr/>
        </p:nvSpPr>
        <p:spPr bwMode="auto">
          <a:xfrm>
            <a:off x="4076700" y="189706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2</a:t>
            </a:r>
          </a:p>
        </p:txBody>
      </p:sp>
      <p:sp>
        <p:nvSpPr>
          <p:cNvPr id="128045" name="Rectangle 45"/>
          <p:cNvSpPr>
            <a:spLocks noChangeArrowheads="1"/>
          </p:cNvSpPr>
          <p:nvPr/>
        </p:nvSpPr>
        <p:spPr bwMode="auto">
          <a:xfrm>
            <a:off x="4292600" y="189706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3</a:t>
            </a:r>
          </a:p>
        </p:txBody>
      </p:sp>
      <p:sp>
        <p:nvSpPr>
          <p:cNvPr id="128046" name="Rectangle 46"/>
          <p:cNvSpPr>
            <a:spLocks noChangeArrowheads="1"/>
          </p:cNvSpPr>
          <p:nvPr/>
        </p:nvSpPr>
        <p:spPr bwMode="auto">
          <a:xfrm>
            <a:off x="4508500" y="189706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4</a:t>
            </a:r>
          </a:p>
        </p:txBody>
      </p:sp>
      <p:sp>
        <p:nvSpPr>
          <p:cNvPr id="128047" name="Rectangle 47"/>
          <p:cNvSpPr>
            <a:spLocks noChangeArrowheads="1"/>
          </p:cNvSpPr>
          <p:nvPr/>
        </p:nvSpPr>
        <p:spPr bwMode="auto">
          <a:xfrm>
            <a:off x="4724400" y="189706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5</a:t>
            </a:r>
          </a:p>
        </p:txBody>
      </p:sp>
      <p:sp>
        <p:nvSpPr>
          <p:cNvPr id="128048" name="Rectangle 48"/>
          <p:cNvSpPr>
            <a:spLocks noChangeArrowheads="1"/>
          </p:cNvSpPr>
          <p:nvPr/>
        </p:nvSpPr>
        <p:spPr bwMode="auto">
          <a:xfrm>
            <a:off x="4940300" y="189706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6</a:t>
            </a:r>
          </a:p>
        </p:txBody>
      </p:sp>
      <p:sp>
        <p:nvSpPr>
          <p:cNvPr id="128049" name="Rectangle 49"/>
          <p:cNvSpPr>
            <a:spLocks noChangeArrowheads="1"/>
          </p:cNvSpPr>
          <p:nvPr/>
        </p:nvSpPr>
        <p:spPr bwMode="auto">
          <a:xfrm>
            <a:off x="5156200" y="189706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7</a:t>
            </a:r>
          </a:p>
        </p:txBody>
      </p:sp>
      <p:sp>
        <p:nvSpPr>
          <p:cNvPr id="128050" name="Text Box 50"/>
          <p:cNvSpPr txBox="1">
            <a:spLocks noChangeArrowheads="1"/>
          </p:cNvSpPr>
          <p:nvPr/>
        </p:nvSpPr>
        <p:spPr bwMode="auto">
          <a:xfrm>
            <a:off x="3695700" y="155733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Thread Block 1</a:t>
            </a:r>
          </a:p>
        </p:txBody>
      </p:sp>
      <p:sp>
        <p:nvSpPr>
          <p:cNvPr id="128052" name="Line 52"/>
          <p:cNvSpPr>
            <a:spLocks noChangeShapeType="1"/>
          </p:cNvSpPr>
          <p:nvPr/>
        </p:nvSpPr>
        <p:spPr bwMode="auto">
          <a:xfrm>
            <a:off x="3760788" y="21145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53" name="Line 53"/>
          <p:cNvSpPr>
            <a:spLocks noChangeShapeType="1"/>
          </p:cNvSpPr>
          <p:nvPr/>
        </p:nvSpPr>
        <p:spPr bwMode="auto">
          <a:xfrm>
            <a:off x="3976688" y="21145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54" name="Line 54"/>
          <p:cNvSpPr>
            <a:spLocks noChangeShapeType="1"/>
          </p:cNvSpPr>
          <p:nvPr/>
        </p:nvSpPr>
        <p:spPr bwMode="auto">
          <a:xfrm>
            <a:off x="4192588" y="21145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55" name="Line 55"/>
          <p:cNvSpPr>
            <a:spLocks noChangeShapeType="1"/>
          </p:cNvSpPr>
          <p:nvPr/>
        </p:nvSpPr>
        <p:spPr bwMode="auto">
          <a:xfrm>
            <a:off x="4408488" y="21145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56" name="Line 56"/>
          <p:cNvSpPr>
            <a:spLocks noChangeShapeType="1"/>
          </p:cNvSpPr>
          <p:nvPr/>
        </p:nvSpPr>
        <p:spPr bwMode="auto">
          <a:xfrm>
            <a:off x="4624388" y="21145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57" name="Line 57"/>
          <p:cNvSpPr>
            <a:spLocks noChangeShapeType="1"/>
          </p:cNvSpPr>
          <p:nvPr/>
        </p:nvSpPr>
        <p:spPr bwMode="auto">
          <a:xfrm>
            <a:off x="4840288" y="21145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58" name="Line 58"/>
          <p:cNvSpPr>
            <a:spLocks noChangeShapeType="1"/>
          </p:cNvSpPr>
          <p:nvPr/>
        </p:nvSpPr>
        <p:spPr bwMode="auto">
          <a:xfrm>
            <a:off x="5056188" y="21145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59" name="Line 59"/>
          <p:cNvSpPr>
            <a:spLocks noChangeShapeType="1"/>
          </p:cNvSpPr>
          <p:nvPr/>
        </p:nvSpPr>
        <p:spPr bwMode="auto">
          <a:xfrm>
            <a:off x="5272088" y="21145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60" name="Rectangle 60"/>
          <p:cNvSpPr>
            <a:spLocks noChangeArrowheads="1"/>
          </p:cNvSpPr>
          <p:nvPr/>
        </p:nvSpPr>
        <p:spPr bwMode="auto">
          <a:xfrm>
            <a:off x="3400425" y="2257425"/>
            <a:ext cx="2447925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8061" name="Text Box 61"/>
          <p:cNvSpPr txBox="1">
            <a:spLocks noChangeArrowheads="1"/>
          </p:cNvSpPr>
          <p:nvPr/>
        </p:nvSpPr>
        <p:spPr bwMode="auto">
          <a:xfrm>
            <a:off x="3451225" y="2278063"/>
            <a:ext cx="21336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/>
              <a:t>…</a:t>
            </a:r>
          </a:p>
          <a:p>
            <a:r>
              <a:rPr lang="en-US" altLang="ja-JP" dirty="0"/>
              <a:t>float x =</a:t>
            </a:r>
          </a:p>
          <a:p>
            <a:r>
              <a:rPr lang="en-US" altLang="ja-JP" dirty="0"/>
              <a:t>input[</a:t>
            </a:r>
            <a:r>
              <a:rPr lang="en-US" altLang="ja-JP" dirty="0" err="1"/>
              <a:t>threadID</a:t>
            </a:r>
            <a:r>
              <a:rPr lang="en-US" altLang="ja-JP" dirty="0"/>
              <a:t>];</a:t>
            </a:r>
          </a:p>
          <a:p>
            <a:r>
              <a:rPr lang="en-US" altLang="ja-JP" dirty="0"/>
              <a:t>float y=</a:t>
            </a:r>
            <a:r>
              <a:rPr lang="en-US" altLang="ja-JP" dirty="0" err="1"/>
              <a:t>func</a:t>
            </a:r>
            <a:r>
              <a:rPr lang="en-US" altLang="ja-JP" dirty="0"/>
              <a:t>(x);</a:t>
            </a:r>
          </a:p>
          <a:p>
            <a:r>
              <a:rPr lang="en-US" altLang="ja-JP" dirty="0"/>
              <a:t>output[</a:t>
            </a:r>
            <a:r>
              <a:rPr lang="en-US" altLang="ja-JP" dirty="0" err="1"/>
              <a:t>threadID</a:t>
            </a:r>
            <a:r>
              <a:rPr lang="en-US" altLang="ja-JP" dirty="0"/>
              <a:t>]=y;</a:t>
            </a:r>
          </a:p>
          <a:p>
            <a:r>
              <a:rPr lang="en-US" altLang="ja-JP" dirty="0"/>
              <a:t>…</a:t>
            </a:r>
          </a:p>
        </p:txBody>
      </p:sp>
      <p:sp>
        <p:nvSpPr>
          <p:cNvPr id="128062" name="Rectangle 62"/>
          <p:cNvSpPr>
            <a:spLocks noChangeArrowheads="1"/>
          </p:cNvSpPr>
          <p:nvPr/>
        </p:nvSpPr>
        <p:spPr bwMode="auto">
          <a:xfrm>
            <a:off x="6832600" y="187801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0</a:t>
            </a:r>
          </a:p>
        </p:txBody>
      </p:sp>
      <p:sp>
        <p:nvSpPr>
          <p:cNvPr id="128063" name="Rectangle 63"/>
          <p:cNvSpPr>
            <a:spLocks noChangeArrowheads="1"/>
          </p:cNvSpPr>
          <p:nvPr/>
        </p:nvSpPr>
        <p:spPr bwMode="auto">
          <a:xfrm>
            <a:off x="7048500" y="187801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1</a:t>
            </a:r>
          </a:p>
        </p:txBody>
      </p:sp>
      <p:sp>
        <p:nvSpPr>
          <p:cNvPr id="128064" name="Rectangle 64"/>
          <p:cNvSpPr>
            <a:spLocks noChangeArrowheads="1"/>
          </p:cNvSpPr>
          <p:nvPr/>
        </p:nvSpPr>
        <p:spPr bwMode="auto">
          <a:xfrm>
            <a:off x="7264400" y="187801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2</a:t>
            </a:r>
          </a:p>
        </p:txBody>
      </p:sp>
      <p:sp>
        <p:nvSpPr>
          <p:cNvPr id="128065" name="Rectangle 65"/>
          <p:cNvSpPr>
            <a:spLocks noChangeArrowheads="1"/>
          </p:cNvSpPr>
          <p:nvPr/>
        </p:nvSpPr>
        <p:spPr bwMode="auto">
          <a:xfrm>
            <a:off x="7480300" y="187801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3</a:t>
            </a:r>
          </a:p>
        </p:txBody>
      </p:sp>
      <p:sp>
        <p:nvSpPr>
          <p:cNvPr id="128066" name="Rectangle 66"/>
          <p:cNvSpPr>
            <a:spLocks noChangeArrowheads="1"/>
          </p:cNvSpPr>
          <p:nvPr/>
        </p:nvSpPr>
        <p:spPr bwMode="auto">
          <a:xfrm>
            <a:off x="7696200" y="187801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4</a:t>
            </a:r>
          </a:p>
        </p:txBody>
      </p:sp>
      <p:sp>
        <p:nvSpPr>
          <p:cNvPr id="128067" name="Rectangle 67"/>
          <p:cNvSpPr>
            <a:spLocks noChangeArrowheads="1"/>
          </p:cNvSpPr>
          <p:nvPr/>
        </p:nvSpPr>
        <p:spPr bwMode="auto">
          <a:xfrm>
            <a:off x="7912100" y="187801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5</a:t>
            </a:r>
          </a:p>
        </p:txBody>
      </p:sp>
      <p:sp>
        <p:nvSpPr>
          <p:cNvPr id="128068" name="Rectangle 68"/>
          <p:cNvSpPr>
            <a:spLocks noChangeArrowheads="1"/>
          </p:cNvSpPr>
          <p:nvPr/>
        </p:nvSpPr>
        <p:spPr bwMode="auto">
          <a:xfrm>
            <a:off x="8128000" y="187801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6</a:t>
            </a:r>
          </a:p>
        </p:txBody>
      </p:sp>
      <p:sp>
        <p:nvSpPr>
          <p:cNvPr id="128069" name="Rectangle 69"/>
          <p:cNvSpPr>
            <a:spLocks noChangeArrowheads="1"/>
          </p:cNvSpPr>
          <p:nvPr/>
        </p:nvSpPr>
        <p:spPr bwMode="auto">
          <a:xfrm>
            <a:off x="8343900" y="1878013"/>
            <a:ext cx="21590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7</a:t>
            </a:r>
          </a:p>
        </p:txBody>
      </p:sp>
      <p:sp>
        <p:nvSpPr>
          <p:cNvPr id="128070" name="Text Box 70"/>
          <p:cNvSpPr txBox="1">
            <a:spLocks noChangeArrowheads="1"/>
          </p:cNvSpPr>
          <p:nvPr/>
        </p:nvSpPr>
        <p:spPr bwMode="auto">
          <a:xfrm>
            <a:off x="6883400" y="15382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Thread Block N-1</a:t>
            </a:r>
          </a:p>
        </p:txBody>
      </p:sp>
      <p:sp>
        <p:nvSpPr>
          <p:cNvPr id="128072" name="Line 72"/>
          <p:cNvSpPr>
            <a:spLocks noChangeShapeType="1"/>
          </p:cNvSpPr>
          <p:nvPr/>
        </p:nvSpPr>
        <p:spPr bwMode="auto">
          <a:xfrm>
            <a:off x="6948488" y="20955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73" name="Line 73"/>
          <p:cNvSpPr>
            <a:spLocks noChangeShapeType="1"/>
          </p:cNvSpPr>
          <p:nvPr/>
        </p:nvSpPr>
        <p:spPr bwMode="auto">
          <a:xfrm>
            <a:off x="7164388" y="20955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74" name="Line 74"/>
          <p:cNvSpPr>
            <a:spLocks noChangeShapeType="1"/>
          </p:cNvSpPr>
          <p:nvPr/>
        </p:nvSpPr>
        <p:spPr bwMode="auto">
          <a:xfrm>
            <a:off x="7380288" y="20955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75" name="Line 75"/>
          <p:cNvSpPr>
            <a:spLocks noChangeShapeType="1"/>
          </p:cNvSpPr>
          <p:nvPr/>
        </p:nvSpPr>
        <p:spPr bwMode="auto">
          <a:xfrm>
            <a:off x="7596188" y="20955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76" name="Line 76"/>
          <p:cNvSpPr>
            <a:spLocks noChangeShapeType="1"/>
          </p:cNvSpPr>
          <p:nvPr/>
        </p:nvSpPr>
        <p:spPr bwMode="auto">
          <a:xfrm>
            <a:off x="7812088" y="20955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77" name="Line 77"/>
          <p:cNvSpPr>
            <a:spLocks noChangeShapeType="1"/>
          </p:cNvSpPr>
          <p:nvPr/>
        </p:nvSpPr>
        <p:spPr bwMode="auto">
          <a:xfrm>
            <a:off x="8027988" y="20955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78" name="Line 78"/>
          <p:cNvSpPr>
            <a:spLocks noChangeShapeType="1"/>
          </p:cNvSpPr>
          <p:nvPr/>
        </p:nvSpPr>
        <p:spPr bwMode="auto">
          <a:xfrm>
            <a:off x="8243888" y="20955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79" name="Line 79"/>
          <p:cNvSpPr>
            <a:spLocks noChangeShapeType="1"/>
          </p:cNvSpPr>
          <p:nvPr/>
        </p:nvSpPr>
        <p:spPr bwMode="auto">
          <a:xfrm>
            <a:off x="8459788" y="20955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80" name="Rectangle 80"/>
          <p:cNvSpPr>
            <a:spLocks noChangeArrowheads="1"/>
          </p:cNvSpPr>
          <p:nvPr/>
        </p:nvSpPr>
        <p:spPr bwMode="auto">
          <a:xfrm>
            <a:off x="6588125" y="2238375"/>
            <a:ext cx="2447925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8081" name="Text Box 81"/>
          <p:cNvSpPr txBox="1">
            <a:spLocks noChangeArrowheads="1"/>
          </p:cNvSpPr>
          <p:nvPr/>
        </p:nvSpPr>
        <p:spPr bwMode="auto">
          <a:xfrm>
            <a:off x="6638925" y="2259013"/>
            <a:ext cx="21336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…</a:t>
            </a:r>
          </a:p>
          <a:p>
            <a:r>
              <a:rPr lang="en-US" altLang="ja-JP"/>
              <a:t>float x =</a:t>
            </a:r>
          </a:p>
          <a:p>
            <a:r>
              <a:rPr lang="en-US" altLang="ja-JP"/>
              <a:t>input[threadID];</a:t>
            </a:r>
          </a:p>
          <a:p>
            <a:r>
              <a:rPr lang="en-US" altLang="ja-JP"/>
              <a:t>float y=func(x);</a:t>
            </a:r>
          </a:p>
          <a:p>
            <a:r>
              <a:rPr lang="en-US" altLang="ja-JP"/>
              <a:t>output[threadID]=y;</a:t>
            </a:r>
          </a:p>
          <a:p>
            <a:r>
              <a:rPr lang="en-US" altLang="ja-JP"/>
              <a:t>…</a:t>
            </a:r>
          </a:p>
        </p:txBody>
      </p:sp>
      <p:sp>
        <p:nvSpPr>
          <p:cNvPr id="128082" name="Text Box 82"/>
          <p:cNvSpPr txBox="1">
            <a:spLocks noChangeArrowheads="1"/>
          </p:cNvSpPr>
          <p:nvPr/>
        </p:nvSpPr>
        <p:spPr bwMode="auto">
          <a:xfrm>
            <a:off x="5940425" y="32845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 b="1"/>
              <a:t>…</a:t>
            </a:r>
          </a:p>
        </p:txBody>
      </p:sp>
      <p:sp>
        <p:nvSpPr>
          <p:cNvPr id="128084" name="Text Box 84"/>
          <p:cNvSpPr txBox="1">
            <a:spLocks noChangeArrowheads="1"/>
          </p:cNvSpPr>
          <p:nvPr/>
        </p:nvSpPr>
        <p:spPr bwMode="auto">
          <a:xfrm>
            <a:off x="5223509" y="1183760"/>
            <a:ext cx="30203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各スレッドは同じコードを実行</a:t>
            </a:r>
            <a:endParaRPr lang="en-US" altLang="ja-JP" dirty="0"/>
          </a:p>
        </p:txBody>
      </p:sp>
      <p:sp>
        <p:nvSpPr>
          <p:cNvPr id="128085" name="Line 85"/>
          <p:cNvSpPr>
            <a:spLocks noChangeShapeType="1"/>
          </p:cNvSpPr>
          <p:nvPr/>
        </p:nvSpPr>
        <p:spPr bwMode="auto">
          <a:xfrm flipH="1">
            <a:off x="5076825" y="1844675"/>
            <a:ext cx="8636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8086" name="Text Box 86"/>
          <p:cNvSpPr txBox="1">
            <a:spLocks noChangeArrowheads="1"/>
          </p:cNvSpPr>
          <p:nvPr/>
        </p:nvSpPr>
        <p:spPr bwMode="auto">
          <a:xfrm>
            <a:off x="900113" y="4652963"/>
            <a:ext cx="4645824" cy="92333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同一スレッドブロック内のスレッドはバリア同期</a:t>
            </a:r>
            <a:endParaRPr lang="en-US" altLang="ja-JP" dirty="0"/>
          </a:p>
          <a:p>
            <a:r>
              <a:rPr lang="en-US" altLang="ja-JP" dirty="0">
                <a:solidFill>
                  <a:srgbClr val="0000FF"/>
                </a:solidFill>
              </a:rPr>
              <a:t>_</a:t>
            </a:r>
            <a:r>
              <a:rPr lang="en-US" altLang="ja-JP" dirty="0" err="1">
                <a:solidFill>
                  <a:srgbClr val="0000FF"/>
                </a:solidFill>
              </a:rPr>
              <a:t>syncthreads</a:t>
            </a:r>
            <a:r>
              <a:rPr lang="en-US" altLang="ja-JP" dirty="0">
                <a:solidFill>
                  <a:srgbClr val="0000FF"/>
                </a:solidFill>
              </a:rPr>
              <a:t>();</a:t>
            </a:r>
          </a:p>
          <a:p>
            <a:r>
              <a:rPr lang="ja-JP" altLang="en-US" dirty="0"/>
              <a:t>スレッドブロック間では同期されない。</a:t>
            </a:r>
            <a:endParaRPr lang="en-US" altLang="ja-JP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71805" y="5790551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CUDA thread</a:t>
            </a:r>
            <a:r>
              <a:rPr kumimoji="1" lang="ja-JP" altLang="en-US" dirty="0"/>
              <a:t>はスレッド</a:t>
            </a:r>
            <a:r>
              <a:rPr kumimoji="1" lang="en-US" altLang="ja-JP" dirty="0"/>
              <a:t>ID</a:t>
            </a:r>
            <a:r>
              <a:rPr kumimoji="1" lang="ja-JP" altLang="en-US" dirty="0"/>
              <a:t>を使って各データへ割り付ける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メモリ階層</a:t>
            </a:r>
            <a:endParaRPr lang="en-US" altLang="ja-JP" dirty="0"/>
          </a:p>
        </p:txBody>
      </p:sp>
      <p:sp>
        <p:nvSpPr>
          <p:cNvPr id="129028" name="Freeform 4"/>
          <p:cNvSpPr>
            <a:spLocks/>
          </p:cNvSpPr>
          <p:nvPr/>
        </p:nvSpPr>
        <p:spPr bwMode="auto">
          <a:xfrm>
            <a:off x="3563938" y="1341438"/>
            <a:ext cx="71437" cy="719137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3159125" y="9017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Thread</a:t>
            </a: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4138613" y="1341438"/>
            <a:ext cx="1657350" cy="5762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Per-thread</a:t>
            </a:r>
          </a:p>
          <a:p>
            <a:pPr algn="ctr"/>
            <a:r>
              <a:rPr lang="en-US" altLang="ja-JP"/>
              <a:t>Local memory</a:t>
            </a: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3779838" y="16287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34" name="Freeform 10"/>
          <p:cNvSpPr>
            <a:spLocks/>
          </p:cNvSpPr>
          <p:nvPr/>
        </p:nvSpPr>
        <p:spPr bwMode="auto">
          <a:xfrm>
            <a:off x="3282950" y="2419350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35" name="Freeform 11"/>
          <p:cNvSpPr>
            <a:spLocks/>
          </p:cNvSpPr>
          <p:nvPr/>
        </p:nvSpPr>
        <p:spPr bwMode="auto">
          <a:xfrm>
            <a:off x="3354388" y="2419350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36" name="Freeform 12"/>
          <p:cNvSpPr>
            <a:spLocks/>
          </p:cNvSpPr>
          <p:nvPr/>
        </p:nvSpPr>
        <p:spPr bwMode="auto">
          <a:xfrm>
            <a:off x="3425825" y="2419350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37" name="Freeform 13"/>
          <p:cNvSpPr>
            <a:spLocks/>
          </p:cNvSpPr>
          <p:nvPr/>
        </p:nvSpPr>
        <p:spPr bwMode="auto">
          <a:xfrm>
            <a:off x="3497263" y="2419350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38" name="Freeform 14"/>
          <p:cNvSpPr>
            <a:spLocks/>
          </p:cNvSpPr>
          <p:nvPr/>
        </p:nvSpPr>
        <p:spPr bwMode="auto">
          <a:xfrm>
            <a:off x="3568700" y="2419350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39" name="Freeform 15"/>
          <p:cNvSpPr>
            <a:spLocks/>
          </p:cNvSpPr>
          <p:nvPr/>
        </p:nvSpPr>
        <p:spPr bwMode="auto">
          <a:xfrm>
            <a:off x="3640138" y="2419350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40" name="Freeform 16"/>
          <p:cNvSpPr>
            <a:spLocks/>
          </p:cNvSpPr>
          <p:nvPr/>
        </p:nvSpPr>
        <p:spPr bwMode="auto">
          <a:xfrm>
            <a:off x="3711575" y="2419350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41" name="Freeform 17"/>
          <p:cNvSpPr>
            <a:spLocks/>
          </p:cNvSpPr>
          <p:nvPr/>
        </p:nvSpPr>
        <p:spPr bwMode="auto">
          <a:xfrm>
            <a:off x="3783013" y="2419350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42" name="Freeform 18"/>
          <p:cNvSpPr>
            <a:spLocks/>
          </p:cNvSpPr>
          <p:nvPr/>
        </p:nvSpPr>
        <p:spPr bwMode="auto">
          <a:xfrm>
            <a:off x="3854450" y="2419350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43" name="Freeform 19"/>
          <p:cNvSpPr>
            <a:spLocks/>
          </p:cNvSpPr>
          <p:nvPr/>
        </p:nvSpPr>
        <p:spPr bwMode="auto">
          <a:xfrm>
            <a:off x="3925888" y="2419350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44" name="Rectangle 20"/>
          <p:cNvSpPr>
            <a:spLocks noChangeArrowheads="1"/>
          </p:cNvSpPr>
          <p:nvPr/>
        </p:nvSpPr>
        <p:spPr bwMode="auto">
          <a:xfrm>
            <a:off x="3132138" y="2347913"/>
            <a:ext cx="1008062" cy="9366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3203575" y="205422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Block</a:t>
            </a:r>
          </a:p>
        </p:txBody>
      </p:sp>
      <p:sp>
        <p:nvSpPr>
          <p:cNvPr id="129046" name="Rectangle 22"/>
          <p:cNvSpPr>
            <a:spLocks noChangeArrowheads="1"/>
          </p:cNvSpPr>
          <p:nvPr/>
        </p:nvSpPr>
        <p:spPr bwMode="auto">
          <a:xfrm>
            <a:off x="4570413" y="2349500"/>
            <a:ext cx="1730375" cy="863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Per-block</a:t>
            </a:r>
          </a:p>
          <a:p>
            <a:pPr algn="ctr"/>
            <a:r>
              <a:rPr lang="en-US" altLang="ja-JP"/>
              <a:t>Shared</a:t>
            </a:r>
          </a:p>
          <a:p>
            <a:pPr algn="ctr"/>
            <a:r>
              <a:rPr lang="en-US" altLang="ja-JP"/>
              <a:t>Memory</a:t>
            </a:r>
          </a:p>
        </p:txBody>
      </p:sp>
      <p:sp>
        <p:nvSpPr>
          <p:cNvPr id="129047" name="Line 23"/>
          <p:cNvSpPr>
            <a:spLocks noChangeShapeType="1"/>
          </p:cNvSpPr>
          <p:nvPr/>
        </p:nvSpPr>
        <p:spPr bwMode="auto">
          <a:xfrm>
            <a:off x="4140200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48" name="Line 24"/>
          <p:cNvSpPr>
            <a:spLocks noChangeShapeType="1"/>
          </p:cNvSpPr>
          <p:nvPr/>
        </p:nvSpPr>
        <p:spPr bwMode="auto">
          <a:xfrm>
            <a:off x="4140200" y="25654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49" name="Line 25"/>
          <p:cNvSpPr>
            <a:spLocks noChangeShapeType="1"/>
          </p:cNvSpPr>
          <p:nvPr/>
        </p:nvSpPr>
        <p:spPr bwMode="auto">
          <a:xfrm>
            <a:off x="4140200" y="26384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50" name="Line 26"/>
          <p:cNvSpPr>
            <a:spLocks noChangeShapeType="1"/>
          </p:cNvSpPr>
          <p:nvPr/>
        </p:nvSpPr>
        <p:spPr bwMode="auto">
          <a:xfrm>
            <a:off x="4140200" y="27114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51" name="Line 27"/>
          <p:cNvSpPr>
            <a:spLocks noChangeShapeType="1"/>
          </p:cNvSpPr>
          <p:nvPr/>
        </p:nvSpPr>
        <p:spPr bwMode="auto">
          <a:xfrm>
            <a:off x="4140200" y="27844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52" name="Line 28"/>
          <p:cNvSpPr>
            <a:spLocks noChangeShapeType="1"/>
          </p:cNvSpPr>
          <p:nvPr/>
        </p:nvSpPr>
        <p:spPr bwMode="auto">
          <a:xfrm>
            <a:off x="4140200" y="28575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53" name="Line 29"/>
          <p:cNvSpPr>
            <a:spLocks noChangeShapeType="1"/>
          </p:cNvSpPr>
          <p:nvPr/>
        </p:nvSpPr>
        <p:spPr bwMode="auto">
          <a:xfrm>
            <a:off x="4140200" y="29305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54" name="Line 30"/>
          <p:cNvSpPr>
            <a:spLocks noChangeShapeType="1"/>
          </p:cNvSpPr>
          <p:nvPr/>
        </p:nvSpPr>
        <p:spPr bwMode="auto">
          <a:xfrm>
            <a:off x="4140200" y="30035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55" name="Freeform 31"/>
          <p:cNvSpPr>
            <a:spLocks/>
          </p:cNvSpPr>
          <p:nvPr/>
        </p:nvSpPr>
        <p:spPr bwMode="auto">
          <a:xfrm>
            <a:off x="1771650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56" name="Freeform 32"/>
          <p:cNvSpPr>
            <a:spLocks/>
          </p:cNvSpPr>
          <p:nvPr/>
        </p:nvSpPr>
        <p:spPr bwMode="auto">
          <a:xfrm>
            <a:off x="1843088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57" name="Freeform 33"/>
          <p:cNvSpPr>
            <a:spLocks/>
          </p:cNvSpPr>
          <p:nvPr/>
        </p:nvSpPr>
        <p:spPr bwMode="auto">
          <a:xfrm>
            <a:off x="1914525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58" name="Freeform 34"/>
          <p:cNvSpPr>
            <a:spLocks/>
          </p:cNvSpPr>
          <p:nvPr/>
        </p:nvSpPr>
        <p:spPr bwMode="auto">
          <a:xfrm>
            <a:off x="1985963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59" name="Freeform 35"/>
          <p:cNvSpPr>
            <a:spLocks/>
          </p:cNvSpPr>
          <p:nvPr/>
        </p:nvSpPr>
        <p:spPr bwMode="auto">
          <a:xfrm>
            <a:off x="2057400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60" name="Freeform 36"/>
          <p:cNvSpPr>
            <a:spLocks/>
          </p:cNvSpPr>
          <p:nvPr/>
        </p:nvSpPr>
        <p:spPr bwMode="auto">
          <a:xfrm>
            <a:off x="2128838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61" name="Freeform 37"/>
          <p:cNvSpPr>
            <a:spLocks/>
          </p:cNvSpPr>
          <p:nvPr/>
        </p:nvSpPr>
        <p:spPr bwMode="auto">
          <a:xfrm>
            <a:off x="2200275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62" name="Freeform 38"/>
          <p:cNvSpPr>
            <a:spLocks/>
          </p:cNvSpPr>
          <p:nvPr/>
        </p:nvSpPr>
        <p:spPr bwMode="auto">
          <a:xfrm>
            <a:off x="2271713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63" name="Freeform 39"/>
          <p:cNvSpPr>
            <a:spLocks/>
          </p:cNvSpPr>
          <p:nvPr/>
        </p:nvSpPr>
        <p:spPr bwMode="auto">
          <a:xfrm>
            <a:off x="2343150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64" name="Freeform 40"/>
          <p:cNvSpPr>
            <a:spLocks/>
          </p:cNvSpPr>
          <p:nvPr/>
        </p:nvSpPr>
        <p:spPr bwMode="auto">
          <a:xfrm>
            <a:off x="2414588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65" name="Rectangle 41"/>
          <p:cNvSpPr>
            <a:spLocks noChangeArrowheads="1"/>
          </p:cNvSpPr>
          <p:nvPr/>
        </p:nvSpPr>
        <p:spPr bwMode="auto">
          <a:xfrm>
            <a:off x="1620838" y="3716338"/>
            <a:ext cx="1008062" cy="9366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66" name="Freeform 42"/>
          <p:cNvSpPr>
            <a:spLocks/>
          </p:cNvSpPr>
          <p:nvPr/>
        </p:nvSpPr>
        <p:spPr bwMode="auto">
          <a:xfrm>
            <a:off x="2851150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67" name="Freeform 43"/>
          <p:cNvSpPr>
            <a:spLocks/>
          </p:cNvSpPr>
          <p:nvPr/>
        </p:nvSpPr>
        <p:spPr bwMode="auto">
          <a:xfrm>
            <a:off x="2922588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68" name="Freeform 44"/>
          <p:cNvSpPr>
            <a:spLocks/>
          </p:cNvSpPr>
          <p:nvPr/>
        </p:nvSpPr>
        <p:spPr bwMode="auto">
          <a:xfrm>
            <a:off x="2994025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69" name="Freeform 45"/>
          <p:cNvSpPr>
            <a:spLocks/>
          </p:cNvSpPr>
          <p:nvPr/>
        </p:nvSpPr>
        <p:spPr bwMode="auto">
          <a:xfrm>
            <a:off x="3065463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70" name="Freeform 46"/>
          <p:cNvSpPr>
            <a:spLocks/>
          </p:cNvSpPr>
          <p:nvPr/>
        </p:nvSpPr>
        <p:spPr bwMode="auto">
          <a:xfrm>
            <a:off x="3136900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71" name="Freeform 47"/>
          <p:cNvSpPr>
            <a:spLocks/>
          </p:cNvSpPr>
          <p:nvPr/>
        </p:nvSpPr>
        <p:spPr bwMode="auto">
          <a:xfrm>
            <a:off x="3208338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72" name="Freeform 48"/>
          <p:cNvSpPr>
            <a:spLocks/>
          </p:cNvSpPr>
          <p:nvPr/>
        </p:nvSpPr>
        <p:spPr bwMode="auto">
          <a:xfrm>
            <a:off x="3279775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73" name="Freeform 49"/>
          <p:cNvSpPr>
            <a:spLocks/>
          </p:cNvSpPr>
          <p:nvPr/>
        </p:nvSpPr>
        <p:spPr bwMode="auto">
          <a:xfrm>
            <a:off x="3351213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74" name="Freeform 50"/>
          <p:cNvSpPr>
            <a:spLocks/>
          </p:cNvSpPr>
          <p:nvPr/>
        </p:nvSpPr>
        <p:spPr bwMode="auto">
          <a:xfrm>
            <a:off x="3422650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75" name="Freeform 51"/>
          <p:cNvSpPr>
            <a:spLocks/>
          </p:cNvSpPr>
          <p:nvPr/>
        </p:nvSpPr>
        <p:spPr bwMode="auto">
          <a:xfrm>
            <a:off x="3494088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76" name="Rectangle 52"/>
          <p:cNvSpPr>
            <a:spLocks noChangeArrowheads="1"/>
          </p:cNvSpPr>
          <p:nvPr/>
        </p:nvSpPr>
        <p:spPr bwMode="auto">
          <a:xfrm>
            <a:off x="2700338" y="3716338"/>
            <a:ext cx="1008062" cy="9366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77" name="Freeform 53"/>
          <p:cNvSpPr>
            <a:spLocks/>
          </p:cNvSpPr>
          <p:nvPr/>
        </p:nvSpPr>
        <p:spPr bwMode="auto">
          <a:xfrm>
            <a:off x="3930650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78" name="Freeform 54"/>
          <p:cNvSpPr>
            <a:spLocks/>
          </p:cNvSpPr>
          <p:nvPr/>
        </p:nvSpPr>
        <p:spPr bwMode="auto">
          <a:xfrm>
            <a:off x="4002088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79" name="Freeform 55"/>
          <p:cNvSpPr>
            <a:spLocks/>
          </p:cNvSpPr>
          <p:nvPr/>
        </p:nvSpPr>
        <p:spPr bwMode="auto">
          <a:xfrm>
            <a:off x="4073525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80" name="Freeform 56"/>
          <p:cNvSpPr>
            <a:spLocks/>
          </p:cNvSpPr>
          <p:nvPr/>
        </p:nvSpPr>
        <p:spPr bwMode="auto">
          <a:xfrm>
            <a:off x="4144963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81" name="Freeform 57"/>
          <p:cNvSpPr>
            <a:spLocks/>
          </p:cNvSpPr>
          <p:nvPr/>
        </p:nvSpPr>
        <p:spPr bwMode="auto">
          <a:xfrm>
            <a:off x="4216400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82" name="Freeform 58"/>
          <p:cNvSpPr>
            <a:spLocks/>
          </p:cNvSpPr>
          <p:nvPr/>
        </p:nvSpPr>
        <p:spPr bwMode="auto">
          <a:xfrm>
            <a:off x="4287838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83" name="Freeform 59"/>
          <p:cNvSpPr>
            <a:spLocks/>
          </p:cNvSpPr>
          <p:nvPr/>
        </p:nvSpPr>
        <p:spPr bwMode="auto">
          <a:xfrm>
            <a:off x="4359275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84" name="Freeform 60"/>
          <p:cNvSpPr>
            <a:spLocks/>
          </p:cNvSpPr>
          <p:nvPr/>
        </p:nvSpPr>
        <p:spPr bwMode="auto">
          <a:xfrm>
            <a:off x="4430713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85" name="Freeform 61"/>
          <p:cNvSpPr>
            <a:spLocks/>
          </p:cNvSpPr>
          <p:nvPr/>
        </p:nvSpPr>
        <p:spPr bwMode="auto">
          <a:xfrm>
            <a:off x="4502150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86" name="Freeform 62"/>
          <p:cNvSpPr>
            <a:spLocks/>
          </p:cNvSpPr>
          <p:nvPr/>
        </p:nvSpPr>
        <p:spPr bwMode="auto">
          <a:xfrm>
            <a:off x="4573588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87" name="Rectangle 63"/>
          <p:cNvSpPr>
            <a:spLocks noChangeArrowheads="1"/>
          </p:cNvSpPr>
          <p:nvPr/>
        </p:nvSpPr>
        <p:spPr bwMode="auto">
          <a:xfrm>
            <a:off x="3779838" y="3716338"/>
            <a:ext cx="1008062" cy="9366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88" name="Freeform 64"/>
          <p:cNvSpPr>
            <a:spLocks/>
          </p:cNvSpPr>
          <p:nvPr/>
        </p:nvSpPr>
        <p:spPr bwMode="auto">
          <a:xfrm>
            <a:off x="5875338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89" name="Freeform 65"/>
          <p:cNvSpPr>
            <a:spLocks/>
          </p:cNvSpPr>
          <p:nvPr/>
        </p:nvSpPr>
        <p:spPr bwMode="auto">
          <a:xfrm>
            <a:off x="5946775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90" name="Freeform 66"/>
          <p:cNvSpPr>
            <a:spLocks/>
          </p:cNvSpPr>
          <p:nvPr/>
        </p:nvSpPr>
        <p:spPr bwMode="auto">
          <a:xfrm>
            <a:off x="6018213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91" name="Freeform 67"/>
          <p:cNvSpPr>
            <a:spLocks/>
          </p:cNvSpPr>
          <p:nvPr/>
        </p:nvSpPr>
        <p:spPr bwMode="auto">
          <a:xfrm>
            <a:off x="6089650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92" name="Freeform 68"/>
          <p:cNvSpPr>
            <a:spLocks/>
          </p:cNvSpPr>
          <p:nvPr/>
        </p:nvSpPr>
        <p:spPr bwMode="auto">
          <a:xfrm>
            <a:off x="6161088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93" name="Freeform 69"/>
          <p:cNvSpPr>
            <a:spLocks/>
          </p:cNvSpPr>
          <p:nvPr/>
        </p:nvSpPr>
        <p:spPr bwMode="auto">
          <a:xfrm>
            <a:off x="6232525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94" name="Freeform 70"/>
          <p:cNvSpPr>
            <a:spLocks/>
          </p:cNvSpPr>
          <p:nvPr/>
        </p:nvSpPr>
        <p:spPr bwMode="auto">
          <a:xfrm>
            <a:off x="6303963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95" name="Freeform 71"/>
          <p:cNvSpPr>
            <a:spLocks/>
          </p:cNvSpPr>
          <p:nvPr/>
        </p:nvSpPr>
        <p:spPr bwMode="auto">
          <a:xfrm>
            <a:off x="6375400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96" name="Freeform 72"/>
          <p:cNvSpPr>
            <a:spLocks/>
          </p:cNvSpPr>
          <p:nvPr/>
        </p:nvSpPr>
        <p:spPr bwMode="auto">
          <a:xfrm>
            <a:off x="6446838" y="378777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97" name="Freeform 73"/>
          <p:cNvSpPr>
            <a:spLocks/>
          </p:cNvSpPr>
          <p:nvPr/>
        </p:nvSpPr>
        <p:spPr bwMode="auto">
          <a:xfrm>
            <a:off x="6518275" y="378777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98" name="Rectangle 74"/>
          <p:cNvSpPr>
            <a:spLocks noChangeArrowheads="1"/>
          </p:cNvSpPr>
          <p:nvPr/>
        </p:nvSpPr>
        <p:spPr bwMode="auto">
          <a:xfrm>
            <a:off x="5724525" y="3716338"/>
            <a:ext cx="1008063" cy="9366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99" name="Text Box 75"/>
          <p:cNvSpPr txBox="1">
            <a:spLocks noChangeArrowheads="1"/>
          </p:cNvSpPr>
          <p:nvPr/>
        </p:nvSpPr>
        <p:spPr bwMode="auto">
          <a:xfrm>
            <a:off x="4932363" y="40513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 b="1"/>
              <a:t>…</a:t>
            </a:r>
          </a:p>
        </p:txBody>
      </p:sp>
      <p:sp>
        <p:nvSpPr>
          <p:cNvPr id="129100" name="Rectangle 76"/>
          <p:cNvSpPr>
            <a:spLocks noChangeArrowheads="1"/>
          </p:cNvSpPr>
          <p:nvPr/>
        </p:nvSpPr>
        <p:spPr bwMode="auto">
          <a:xfrm>
            <a:off x="1547813" y="3644900"/>
            <a:ext cx="5329237" cy="10795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101" name="Freeform 77"/>
          <p:cNvSpPr>
            <a:spLocks/>
          </p:cNvSpPr>
          <p:nvPr/>
        </p:nvSpPr>
        <p:spPr bwMode="auto">
          <a:xfrm>
            <a:off x="1771650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02" name="Freeform 78"/>
          <p:cNvSpPr>
            <a:spLocks/>
          </p:cNvSpPr>
          <p:nvPr/>
        </p:nvSpPr>
        <p:spPr bwMode="auto">
          <a:xfrm>
            <a:off x="1843088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03" name="Freeform 79"/>
          <p:cNvSpPr>
            <a:spLocks/>
          </p:cNvSpPr>
          <p:nvPr/>
        </p:nvSpPr>
        <p:spPr bwMode="auto">
          <a:xfrm>
            <a:off x="1914525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04" name="Freeform 80"/>
          <p:cNvSpPr>
            <a:spLocks/>
          </p:cNvSpPr>
          <p:nvPr/>
        </p:nvSpPr>
        <p:spPr bwMode="auto">
          <a:xfrm>
            <a:off x="1985963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05" name="Freeform 81"/>
          <p:cNvSpPr>
            <a:spLocks/>
          </p:cNvSpPr>
          <p:nvPr/>
        </p:nvSpPr>
        <p:spPr bwMode="auto">
          <a:xfrm>
            <a:off x="2057400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06" name="Freeform 82"/>
          <p:cNvSpPr>
            <a:spLocks/>
          </p:cNvSpPr>
          <p:nvPr/>
        </p:nvSpPr>
        <p:spPr bwMode="auto">
          <a:xfrm>
            <a:off x="2128838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07" name="Freeform 83"/>
          <p:cNvSpPr>
            <a:spLocks/>
          </p:cNvSpPr>
          <p:nvPr/>
        </p:nvSpPr>
        <p:spPr bwMode="auto">
          <a:xfrm>
            <a:off x="2200275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08" name="Freeform 84"/>
          <p:cNvSpPr>
            <a:spLocks/>
          </p:cNvSpPr>
          <p:nvPr/>
        </p:nvSpPr>
        <p:spPr bwMode="auto">
          <a:xfrm>
            <a:off x="2271713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09" name="Freeform 85"/>
          <p:cNvSpPr>
            <a:spLocks/>
          </p:cNvSpPr>
          <p:nvPr/>
        </p:nvSpPr>
        <p:spPr bwMode="auto">
          <a:xfrm>
            <a:off x="2343150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10" name="Freeform 86"/>
          <p:cNvSpPr>
            <a:spLocks/>
          </p:cNvSpPr>
          <p:nvPr/>
        </p:nvSpPr>
        <p:spPr bwMode="auto">
          <a:xfrm>
            <a:off x="2414588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11" name="Rectangle 87"/>
          <p:cNvSpPr>
            <a:spLocks noChangeArrowheads="1"/>
          </p:cNvSpPr>
          <p:nvPr/>
        </p:nvSpPr>
        <p:spPr bwMode="auto">
          <a:xfrm>
            <a:off x="1620838" y="5157788"/>
            <a:ext cx="1008062" cy="9366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112" name="Freeform 88"/>
          <p:cNvSpPr>
            <a:spLocks/>
          </p:cNvSpPr>
          <p:nvPr/>
        </p:nvSpPr>
        <p:spPr bwMode="auto">
          <a:xfrm>
            <a:off x="2851150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13" name="Freeform 89"/>
          <p:cNvSpPr>
            <a:spLocks/>
          </p:cNvSpPr>
          <p:nvPr/>
        </p:nvSpPr>
        <p:spPr bwMode="auto">
          <a:xfrm>
            <a:off x="2922588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14" name="Freeform 90"/>
          <p:cNvSpPr>
            <a:spLocks/>
          </p:cNvSpPr>
          <p:nvPr/>
        </p:nvSpPr>
        <p:spPr bwMode="auto">
          <a:xfrm>
            <a:off x="2994025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15" name="Freeform 91"/>
          <p:cNvSpPr>
            <a:spLocks/>
          </p:cNvSpPr>
          <p:nvPr/>
        </p:nvSpPr>
        <p:spPr bwMode="auto">
          <a:xfrm>
            <a:off x="3065463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16" name="Freeform 92"/>
          <p:cNvSpPr>
            <a:spLocks/>
          </p:cNvSpPr>
          <p:nvPr/>
        </p:nvSpPr>
        <p:spPr bwMode="auto">
          <a:xfrm>
            <a:off x="3136900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17" name="Freeform 93"/>
          <p:cNvSpPr>
            <a:spLocks/>
          </p:cNvSpPr>
          <p:nvPr/>
        </p:nvSpPr>
        <p:spPr bwMode="auto">
          <a:xfrm>
            <a:off x="3208338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18" name="Freeform 94"/>
          <p:cNvSpPr>
            <a:spLocks/>
          </p:cNvSpPr>
          <p:nvPr/>
        </p:nvSpPr>
        <p:spPr bwMode="auto">
          <a:xfrm>
            <a:off x="3279775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19" name="Freeform 95"/>
          <p:cNvSpPr>
            <a:spLocks/>
          </p:cNvSpPr>
          <p:nvPr/>
        </p:nvSpPr>
        <p:spPr bwMode="auto">
          <a:xfrm>
            <a:off x="3351213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20" name="Freeform 96"/>
          <p:cNvSpPr>
            <a:spLocks/>
          </p:cNvSpPr>
          <p:nvPr/>
        </p:nvSpPr>
        <p:spPr bwMode="auto">
          <a:xfrm>
            <a:off x="3422650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21" name="Freeform 97"/>
          <p:cNvSpPr>
            <a:spLocks/>
          </p:cNvSpPr>
          <p:nvPr/>
        </p:nvSpPr>
        <p:spPr bwMode="auto">
          <a:xfrm>
            <a:off x="3494088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22" name="Rectangle 98"/>
          <p:cNvSpPr>
            <a:spLocks noChangeArrowheads="1"/>
          </p:cNvSpPr>
          <p:nvPr/>
        </p:nvSpPr>
        <p:spPr bwMode="auto">
          <a:xfrm>
            <a:off x="2700338" y="5157788"/>
            <a:ext cx="1008062" cy="9366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123" name="Freeform 99"/>
          <p:cNvSpPr>
            <a:spLocks/>
          </p:cNvSpPr>
          <p:nvPr/>
        </p:nvSpPr>
        <p:spPr bwMode="auto">
          <a:xfrm>
            <a:off x="3930650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24" name="Freeform 100"/>
          <p:cNvSpPr>
            <a:spLocks/>
          </p:cNvSpPr>
          <p:nvPr/>
        </p:nvSpPr>
        <p:spPr bwMode="auto">
          <a:xfrm>
            <a:off x="4002088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25" name="Freeform 101"/>
          <p:cNvSpPr>
            <a:spLocks/>
          </p:cNvSpPr>
          <p:nvPr/>
        </p:nvSpPr>
        <p:spPr bwMode="auto">
          <a:xfrm>
            <a:off x="4073525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26" name="Freeform 102"/>
          <p:cNvSpPr>
            <a:spLocks/>
          </p:cNvSpPr>
          <p:nvPr/>
        </p:nvSpPr>
        <p:spPr bwMode="auto">
          <a:xfrm>
            <a:off x="4144963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27" name="Freeform 103"/>
          <p:cNvSpPr>
            <a:spLocks/>
          </p:cNvSpPr>
          <p:nvPr/>
        </p:nvSpPr>
        <p:spPr bwMode="auto">
          <a:xfrm>
            <a:off x="4216400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28" name="Freeform 104"/>
          <p:cNvSpPr>
            <a:spLocks/>
          </p:cNvSpPr>
          <p:nvPr/>
        </p:nvSpPr>
        <p:spPr bwMode="auto">
          <a:xfrm>
            <a:off x="4287838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29" name="Freeform 105"/>
          <p:cNvSpPr>
            <a:spLocks/>
          </p:cNvSpPr>
          <p:nvPr/>
        </p:nvSpPr>
        <p:spPr bwMode="auto">
          <a:xfrm>
            <a:off x="4359275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30" name="Freeform 106"/>
          <p:cNvSpPr>
            <a:spLocks/>
          </p:cNvSpPr>
          <p:nvPr/>
        </p:nvSpPr>
        <p:spPr bwMode="auto">
          <a:xfrm>
            <a:off x="4430713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31" name="Freeform 107"/>
          <p:cNvSpPr>
            <a:spLocks/>
          </p:cNvSpPr>
          <p:nvPr/>
        </p:nvSpPr>
        <p:spPr bwMode="auto">
          <a:xfrm>
            <a:off x="4502150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32" name="Freeform 108"/>
          <p:cNvSpPr>
            <a:spLocks/>
          </p:cNvSpPr>
          <p:nvPr/>
        </p:nvSpPr>
        <p:spPr bwMode="auto">
          <a:xfrm>
            <a:off x="4573588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33" name="Rectangle 109"/>
          <p:cNvSpPr>
            <a:spLocks noChangeArrowheads="1"/>
          </p:cNvSpPr>
          <p:nvPr/>
        </p:nvSpPr>
        <p:spPr bwMode="auto">
          <a:xfrm>
            <a:off x="3779838" y="5157788"/>
            <a:ext cx="1008062" cy="9366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134" name="Freeform 110"/>
          <p:cNvSpPr>
            <a:spLocks/>
          </p:cNvSpPr>
          <p:nvPr/>
        </p:nvSpPr>
        <p:spPr bwMode="auto">
          <a:xfrm>
            <a:off x="5875338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35" name="Freeform 111"/>
          <p:cNvSpPr>
            <a:spLocks/>
          </p:cNvSpPr>
          <p:nvPr/>
        </p:nvSpPr>
        <p:spPr bwMode="auto">
          <a:xfrm>
            <a:off x="5946775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36" name="Freeform 112"/>
          <p:cNvSpPr>
            <a:spLocks/>
          </p:cNvSpPr>
          <p:nvPr/>
        </p:nvSpPr>
        <p:spPr bwMode="auto">
          <a:xfrm>
            <a:off x="6018213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37" name="Freeform 113"/>
          <p:cNvSpPr>
            <a:spLocks/>
          </p:cNvSpPr>
          <p:nvPr/>
        </p:nvSpPr>
        <p:spPr bwMode="auto">
          <a:xfrm>
            <a:off x="6089650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38" name="Freeform 114"/>
          <p:cNvSpPr>
            <a:spLocks/>
          </p:cNvSpPr>
          <p:nvPr/>
        </p:nvSpPr>
        <p:spPr bwMode="auto">
          <a:xfrm>
            <a:off x="6161088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39" name="Freeform 115"/>
          <p:cNvSpPr>
            <a:spLocks/>
          </p:cNvSpPr>
          <p:nvPr/>
        </p:nvSpPr>
        <p:spPr bwMode="auto">
          <a:xfrm>
            <a:off x="6232525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40" name="Freeform 116"/>
          <p:cNvSpPr>
            <a:spLocks/>
          </p:cNvSpPr>
          <p:nvPr/>
        </p:nvSpPr>
        <p:spPr bwMode="auto">
          <a:xfrm>
            <a:off x="6303963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41" name="Freeform 117"/>
          <p:cNvSpPr>
            <a:spLocks/>
          </p:cNvSpPr>
          <p:nvPr/>
        </p:nvSpPr>
        <p:spPr bwMode="auto">
          <a:xfrm>
            <a:off x="6375400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42" name="Freeform 118"/>
          <p:cNvSpPr>
            <a:spLocks/>
          </p:cNvSpPr>
          <p:nvPr/>
        </p:nvSpPr>
        <p:spPr bwMode="auto">
          <a:xfrm>
            <a:off x="6446838" y="5229225"/>
            <a:ext cx="71437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43" name="Freeform 119"/>
          <p:cNvSpPr>
            <a:spLocks/>
          </p:cNvSpPr>
          <p:nvPr/>
        </p:nvSpPr>
        <p:spPr bwMode="auto">
          <a:xfrm>
            <a:off x="6518275" y="5229225"/>
            <a:ext cx="71438" cy="719138"/>
          </a:xfrm>
          <a:custGeom>
            <a:avLst/>
            <a:gdLst>
              <a:gd name="T0" fmla="*/ 0 w 99"/>
              <a:gd name="T1" fmla="*/ 8 h 462"/>
              <a:gd name="T2" fmla="*/ 91 w 99"/>
              <a:gd name="T3" fmla="*/ 8 h 462"/>
              <a:gd name="T4" fmla="*/ 46 w 99"/>
              <a:gd name="T5" fmla="*/ 54 h 462"/>
              <a:gd name="T6" fmla="*/ 91 w 99"/>
              <a:gd name="T7" fmla="*/ 99 h 462"/>
              <a:gd name="T8" fmla="*/ 0 w 99"/>
              <a:gd name="T9" fmla="*/ 144 h 462"/>
              <a:gd name="T10" fmla="*/ 91 w 99"/>
              <a:gd name="T11" fmla="*/ 190 h 462"/>
              <a:gd name="T12" fmla="*/ 0 w 99"/>
              <a:gd name="T13" fmla="*/ 280 h 462"/>
              <a:gd name="T14" fmla="*/ 91 w 99"/>
              <a:gd name="T15" fmla="*/ 371 h 462"/>
              <a:gd name="T16" fmla="*/ 46 w 99"/>
              <a:gd name="T17" fmla="*/ 416 h 462"/>
              <a:gd name="T18" fmla="*/ 91 w 99"/>
              <a:gd name="T1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62">
                <a:moveTo>
                  <a:pt x="0" y="8"/>
                </a:moveTo>
                <a:cubicBezTo>
                  <a:pt x="41" y="4"/>
                  <a:pt x="83" y="0"/>
                  <a:pt x="91" y="8"/>
                </a:cubicBezTo>
                <a:cubicBezTo>
                  <a:pt x="99" y="16"/>
                  <a:pt x="46" y="39"/>
                  <a:pt x="46" y="54"/>
                </a:cubicBezTo>
                <a:cubicBezTo>
                  <a:pt x="46" y="69"/>
                  <a:pt x="99" y="84"/>
                  <a:pt x="91" y="99"/>
                </a:cubicBezTo>
                <a:cubicBezTo>
                  <a:pt x="83" y="114"/>
                  <a:pt x="0" y="129"/>
                  <a:pt x="0" y="144"/>
                </a:cubicBezTo>
                <a:cubicBezTo>
                  <a:pt x="0" y="159"/>
                  <a:pt x="91" y="167"/>
                  <a:pt x="91" y="190"/>
                </a:cubicBezTo>
                <a:cubicBezTo>
                  <a:pt x="91" y="213"/>
                  <a:pt x="0" y="250"/>
                  <a:pt x="0" y="280"/>
                </a:cubicBezTo>
                <a:cubicBezTo>
                  <a:pt x="0" y="310"/>
                  <a:pt x="83" y="348"/>
                  <a:pt x="91" y="371"/>
                </a:cubicBezTo>
                <a:cubicBezTo>
                  <a:pt x="99" y="394"/>
                  <a:pt x="46" y="401"/>
                  <a:pt x="46" y="416"/>
                </a:cubicBezTo>
                <a:cubicBezTo>
                  <a:pt x="46" y="431"/>
                  <a:pt x="84" y="447"/>
                  <a:pt x="91" y="46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44" name="Rectangle 120"/>
          <p:cNvSpPr>
            <a:spLocks noChangeArrowheads="1"/>
          </p:cNvSpPr>
          <p:nvPr/>
        </p:nvSpPr>
        <p:spPr bwMode="auto">
          <a:xfrm>
            <a:off x="5724525" y="5157788"/>
            <a:ext cx="1008063" cy="9366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145" name="Text Box 121"/>
          <p:cNvSpPr txBox="1">
            <a:spLocks noChangeArrowheads="1"/>
          </p:cNvSpPr>
          <p:nvPr/>
        </p:nvSpPr>
        <p:spPr bwMode="auto">
          <a:xfrm>
            <a:off x="4932363" y="549275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 b="1"/>
              <a:t>…</a:t>
            </a:r>
          </a:p>
        </p:txBody>
      </p:sp>
      <p:sp>
        <p:nvSpPr>
          <p:cNvPr id="129146" name="Rectangle 122"/>
          <p:cNvSpPr>
            <a:spLocks noChangeArrowheads="1"/>
          </p:cNvSpPr>
          <p:nvPr/>
        </p:nvSpPr>
        <p:spPr bwMode="auto">
          <a:xfrm>
            <a:off x="1547813" y="5086350"/>
            <a:ext cx="5329237" cy="10795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147" name="Rectangle 123"/>
          <p:cNvSpPr>
            <a:spLocks noChangeArrowheads="1"/>
          </p:cNvSpPr>
          <p:nvPr/>
        </p:nvSpPr>
        <p:spPr bwMode="auto">
          <a:xfrm>
            <a:off x="7235825" y="4221163"/>
            <a:ext cx="1658938" cy="12239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Per-device</a:t>
            </a:r>
          </a:p>
          <a:p>
            <a:pPr algn="ctr"/>
            <a:r>
              <a:rPr lang="en-US" altLang="ja-JP"/>
              <a:t>Global</a:t>
            </a:r>
          </a:p>
          <a:p>
            <a:pPr algn="ctr"/>
            <a:r>
              <a:rPr lang="en-US" altLang="ja-JP"/>
              <a:t>Memory</a:t>
            </a:r>
          </a:p>
        </p:txBody>
      </p:sp>
      <p:sp>
        <p:nvSpPr>
          <p:cNvPr id="129148" name="Line 124"/>
          <p:cNvSpPr>
            <a:spLocks noChangeShapeType="1"/>
          </p:cNvSpPr>
          <p:nvPr/>
        </p:nvSpPr>
        <p:spPr bwMode="auto">
          <a:xfrm>
            <a:off x="6877050" y="44370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49" name="Line 125"/>
          <p:cNvSpPr>
            <a:spLocks noChangeShapeType="1"/>
          </p:cNvSpPr>
          <p:nvPr/>
        </p:nvSpPr>
        <p:spPr bwMode="auto">
          <a:xfrm>
            <a:off x="6877050" y="53006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50" name="Text Box 126"/>
          <p:cNvSpPr txBox="1">
            <a:spLocks noChangeArrowheads="1"/>
          </p:cNvSpPr>
          <p:nvPr/>
        </p:nvSpPr>
        <p:spPr bwMode="auto">
          <a:xfrm>
            <a:off x="1887538" y="323215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Kernel 0</a:t>
            </a:r>
          </a:p>
        </p:txBody>
      </p:sp>
      <p:sp>
        <p:nvSpPr>
          <p:cNvPr id="129151" name="Text Box 127"/>
          <p:cNvSpPr txBox="1">
            <a:spLocks noChangeArrowheads="1"/>
          </p:cNvSpPr>
          <p:nvPr/>
        </p:nvSpPr>
        <p:spPr bwMode="auto">
          <a:xfrm>
            <a:off x="1835150" y="471805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Kernel 1</a:t>
            </a:r>
          </a:p>
        </p:txBody>
      </p:sp>
      <p:sp>
        <p:nvSpPr>
          <p:cNvPr id="129152" name="Line 128"/>
          <p:cNvSpPr>
            <a:spLocks noChangeShapeType="1"/>
          </p:cNvSpPr>
          <p:nvPr/>
        </p:nvSpPr>
        <p:spPr bwMode="auto">
          <a:xfrm>
            <a:off x="1403350" y="3644900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153" name="Text Box 129"/>
          <p:cNvSpPr txBox="1">
            <a:spLocks noChangeArrowheads="1"/>
          </p:cNvSpPr>
          <p:nvPr/>
        </p:nvSpPr>
        <p:spPr bwMode="auto">
          <a:xfrm>
            <a:off x="107950" y="3808413"/>
            <a:ext cx="13260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/>
              <a:t>Kernel</a:t>
            </a:r>
            <a:r>
              <a:rPr lang="ja-JP" altLang="en-US" dirty="0"/>
              <a:t>は</a:t>
            </a:r>
            <a:endParaRPr lang="en-US" altLang="ja-JP" dirty="0"/>
          </a:p>
          <a:p>
            <a:r>
              <a:rPr lang="ja-JP" altLang="en-US" dirty="0"/>
              <a:t>順番に実行</a:t>
            </a:r>
            <a:endParaRPr lang="en-US" altLang="ja-JP" dirty="0"/>
          </a:p>
        </p:txBody>
      </p:sp>
      <p:sp>
        <p:nvSpPr>
          <p:cNvPr id="129154" name="Text Box 130"/>
          <p:cNvSpPr txBox="1">
            <a:spLocks noChangeArrowheads="1"/>
          </p:cNvSpPr>
          <p:nvPr/>
        </p:nvSpPr>
        <p:spPr bwMode="auto">
          <a:xfrm>
            <a:off x="6471444" y="923926"/>
            <a:ext cx="2608406" cy="92333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ホストのメモリとの間では</a:t>
            </a:r>
            <a:endParaRPr lang="en-US" altLang="ja-JP" dirty="0"/>
          </a:p>
          <a:p>
            <a:r>
              <a:rPr lang="en-US" altLang="ja-JP" dirty="0" err="1">
                <a:solidFill>
                  <a:srgbClr val="0000FF"/>
                </a:solidFill>
              </a:rPr>
              <a:t>cudaMemcpy</a:t>
            </a:r>
            <a:r>
              <a:rPr lang="en-US" altLang="ja-JP" dirty="0">
                <a:solidFill>
                  <a:srgbClr val="0000FF"/>
                </a:solidFill>
              </a:rPr>
              <a:t>();</a:t>
            </a:r>
          </a:p>
          <a:p>
            <a:r>
              <a:rPr lang="ja-JP" altLang="en-US" dirty="0"/>
              <a:t>を用いて転送</a:t>
            </a:r>
            <a:endParaRPr lang="en-US" altLang="ja-JP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427" y="188640"/>
            <a:ext cx="8507288" cy="1139825"/>
          </a:xfrm>
        </p:spPr>
        <p:txBody>
          <a:bodyPr/>
          <a:lstStyle/>
          <a:p>
            <a:r>
              <a:rPr lang="ja-JP" altLang="en-US" sz="2800" b="1" dirty="0"/>
              <a:t>ログインとサンプルプログラムの実行</a:t>
            </a:r>
            <a:endParaRPr kumimoji="1" lang="ja-JP" altLang="en-US" sz="28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971" y="758552"/>
            <a:ext cx="8857119" cy="4530725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まず</a:t>
            </a:r>
            <a:r>
              <a:rPr lang="en-US" altLang="ja-JP" sz="2400" dirty="0"/>
              <a:t>ITC</a:t>
            </a:r>
            <a:r>
              <a:rPr lang="ja-JP" altLang="en-US" sz="2400" dirty="0"/>
              <a:t>にログイン</a:t>
            </a:r>
            <a:endParaRPr lang="en-US" altLang="ja-JP" sz="2400" dirty="0"/>
          </a:p>
          <a:p>
            <a:pPr marL="857250" lvl="1" indent="-457200"/>
            <a:r>
              <a:rPr lang="en-US" altLang="ja-JP" dirty="0" err="1"/>
              <a:t>ssh</a:t>
            </a:r>
            <a:r>
              <a:rPr lang="en-US" altLang="ja-JP" dirty="0"/>
              <a:t>  </a:t>
            </a:r>
            <a:r>
              <a:rPr lang="en-US" altLang="ja-JP" dirty="0">
                <a:hlinkClick r:id="rId2"/>
              </a:rPr>
              <a:t>login_name@XXXX.educ.cc.keio.ac.jp</a:t>
            </a:r>
            <a:endParaRPr lang="ja-JP" altLang="en-US" dirty="0"/>
          </a:p>
          <a:p>
            <a:pPr marL="800100" lvl="2" indent="0">
              <a:buNone/>
            </a:pPr>
            <a:r>
              <a:rPr lang="en-US" altLang="ja-JP" dirty="0">
                <a:hlinkClick r:id="rId3"/>
              </a:rPr>
              <a:t>https://keio.box.com/s/zd3i2rhx0254bkqms7ky5lq5jbojy2yu</a:t>
            </a:r>
            <a:endParaRPr lang="en-US" altLang="ja-JP" dirty="0"/>
          </a:p>
          <a:p>
            <a:pPr marL="120650" indent="0">
              <a:buNone/>
            </a:pPr>
            <a:r>
              <a:rPr lang="ja-JP" altLang="en-US" sz="2400" dirty="0"/>
              <a:t>次に</a:t>
            </a:r>
            <a:r>
              <a:rPr lang="en-US" altLang="ja-JP" sz="2400" dirty="0"/>
              <a:t>GPU</a:t>
            </a:r>
            <a:r>
              <a:rPr lang="ja-JP" altLang="en-US" sz="2400" dirty="0"/>
              <a:t>が使えるマシンにログイン</a:t>
            </a:r>
          </a:p>
          <a:p>
            <a:pPr lvl="1"/>
            <a:r>
              <a:rPr kumimoji="1" lang="en-US" altLang="ja-JP" sz="2400" dirty="0" err="1"/>
              <a:t>ssh</a:t>
            </a:r>
            <a:r>
              <a:rPr kumimoji="1" lang="en-US" altLang="ja-JP" sz="2400" dirty="0"/>
              <a:t> </a:t>
            </a:r>
            <a:r>
              <a:rPr kumimoji="1" lang="en-US" altLang="ja-JP" sz="2400" dirty="0">
                <a:hlinkClick r:id="rId4"/>
              </a:rPr>
              <a:t>ex20XX@comparc01.am.ics.keio.ac.jp</a:t>
            </a:r>
            <a:endParaRPr kumimoji="1" lang="en-US" altLang="ja-JP" sz="2400" dirty="0"/>
          </a:p>
          <a:p>
            <a:pPr lvl="1"/>
            <a:r>
              <a:rPr lang="ja-JP" altLang="en-US" sz="2400" dirty="0"/>
              <a:t>ログインアカウントはメールで配布された　</a:t>
            </a:r>
            <a:r>
              <a:rPr lang="ja-JP" altLang="en-US" sz="2400" dirty="0">
                <a:solidFill>
                  <a:srgbClr val="FF0000"/>
                </a:solidFill>
              </a:rPr>
              <a:t>はず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/>
              <a:t>ファイルの転送</a:t>
            </a:r>
            <a:endParaRPr lang="en-US" altLang="ja-JP" sz="2400" dirty="0"/>
          </a:p>
          <a:p>
            <a:pPr lvl="1"/>
            <a:r>
              <a:rPr lang="en-US" altLang="ja-JP" sz="2000" dirty="0" err="1"/>
              <a:t>wget</a:t>
            </a:r>
            <a:r>
              <a:rPr lang="en-US" altLang="ja-JP" sz="2000" dirty="0"/>
              <a:t> http://www.am.ics.keio.ac.jp/arc/cuda_ex1.tar</a:t>
            </a:r>
          </a:p>
          <a:p>
            <a:r>
              <a:rPr lang="en-US" altLang="ja-JP" sz="2400" dirty="0"/>
              <a:t>tar </a:t>
            </a:r>
            <a:r>
              <a:rPr lang="en-US" altLang="ja-JP" sz="2400" dirty="0" err="1"/>
              <a:t>xvf</a:t>
            </a:r>
            <a:r>
              <a:rPr lang="en-US" altLang="ja-JP" sz="2400" dirty="0"/>
              <a:t> </a:t>
            </a:r>
            <a:r>
              <a:rPr lang="en-US" altLang="ja-JP" sz="2400" dirty="0" err="1"/>
              <a:t>cuda_ex1.tar</a:t>
            </a:r>
            <a:endParaRPr lang="en-US" altLang="ja-JP" sz="2400" dirty="0"/>
          </a:p>
          <a:p>
            <a:r>
              <a:rPr lang="en-US" altLang="ja-JP" sz="2400" dirty="0"/>
              <a:t>cd </a:t>
            </a:r>
            <a:r>
              <a:rPr lang="en-US" altLang="ja-JP" sz="2400" dirty="0" err="1"/>
              <a:t>ex1</a:t>
            </a:r>
            <a:endParaRPr lang="en-US" altLang="ja-JP" sz="2400" dirty="0"/>
          </a:p>
          <a:p>
            <a:r>
              <a:rPr lang="en-US" altLang="ja-JP" sz="2400" dirty="0"/>
              <a:t>make </a:t>
            </a:r>
            <a:r>
              <a:rPr lang="en-US" altLang="ja-JP" sz="2400" dirty="0" err="1"/>
              <a:t>sample1</a:t>
            </a:r>
            <a:endParaRPr lang="en-US" altLang="ja-JP" sz="2400" dirty="0"/>
          </a:p>
          <a:p>
            <a:pPr lvl="1"/>
            <a:r>
              <a:rPr lang="en-US" altLang="ja-JP" sz="2400" dirty="0" err="1"/>
              <a:t>nvcc</a:t>
            </a:r>
            <a:r>
              <a:rPr lang="en-US" altLang="ja-JP" sz="2400" dirty="0"/>
              <a:t> </a:t>
            </a:r>
            <a:r>
              <a:rPr lang="en-US" altLang="ja-JP" sz="2400" dirty="0" err="1"/>
              <a:t>sample1.cu</a:t>
            </a:r>
            <a:r>
              <a:rPr lang="en-US" altLang="ja-JP" sz="2400" dirty="0"/>
              <a:t> </a:t>
            </a:r>
            <a:r>
              <a:rPr lang="en-US" altLang="ja-JP" sz="2400" dirty="0" err="1"/>
              <a:t>sample1_kernel.cu</a:t>
            </a:r>
            <a:r>
              <a:rPr lang="en-US" altLang="ja-JP" sz="2400" dirty="0"/>
              <a:t> –o </a:t>
            </a:r>
            <a:r>
              <a:rPr lang="en-US" altLang="ja-JP" sz="2400" dirty="0" err="1"/>
              <a:t>sample1</a:t>
            </a:r>
            <a:endParaRPr lang="en-US" altLang="ja-JP" sz="2400" dirty="0"/>
          </a:p>
          <a:p>
            <a:r>
              <a:rPr lang="en-US" altLang="ja-JP" sz="2400" dirty="0"/>
              <a:t>./</a:t>
            </a:r>
            <a:r>
              <a:rPr lang="en-US" altLang="ja-JP" sz="2400" dirty="0" err="1"/>
              <a:t>sample1</a:t>
            </a:r>
            <a:endParaRPr lang="en-US" altLang="ja-JP" sz="2400" dirty="0"/>
          </a:p>
          <a:p>
            <a:r>
              <a:rPr lang="ja-JP" altLang="en-US" sz="2400" dirty="0"/>
              <a:t>時間計測付きは</a:t>
            </a:r>
            <a:r>
              <a:rPr lang="en-US" altLang="ja-JP" sz="2400" dirty="0"/>
              <a:t>make </a:t>
            </a:r>
            <a:r>
              <a:rPr lang="en-US" altLang="ja-JP" sz="2400" dirty="0" err="1"/>
              <a:t>sample1_time</a:t>
            </a:r>
            <a:r>
              <a:rPr lang="ja-JP" altLang="en-US" sz="2400" dirty="0"/>
              <a:t>を実行</a:t>
            </a:r>
            <a:endParaRPr lang="en-US" altLang="ja-JP" sz="2400" dirty="0"/>
          </a:p>
          <a:p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606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08CCF7-0A8B-4614-8B9A-DE9A0520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今回使う</a:t>
            </a:r>
            <a:r>
              <a:rPr kumimoji="1" lang="en-US" altLang="ja-JP" dirty="0"/>
              <a:t>GPU</a:t>
            </a:r>
            <a:r>
              <a:rPr kumimoji="1" lang="ja-JP" altLang="en-US" dirty="0"/>
              <a:t>：</a:t>
            </a:r>
            <a:r>
              <a:rPr kumimoji="1" lang="en-US" altLang="ja-JP" dirty="0"/>
              <a:t>NVIDIA</a:t>
            </a:r>
            <a:r>
              <a:rPr kumimoji="1" lang="ja-JP" altLang="en-US" dirty="0"/>
              <a:t> </a:t>
            </a:r>
            <a:r>
              <a:rPr kumimoji="1" lang="en-US" altLang="ja-JP" dirty="0"/>
              <a:t>Pascal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83AC8A-DE9C-4963-A794-3D33AE6BB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62" y="1389460"/>
            <a:ext cx="8229600" cy="4530725"/>
          </a:xfrm>
        </p:spPr>
        <p:txBody>
          <a:bodyPr/>
          <a:lstStyle/>
          <a:p>
            <a:r>
              <a:rPr lang="ja-JP" altLang="en-US" sz="2400" dirty="0"/>
              <a:t>グラフィックスプロセッサ	</a:t>
            </a:r>
            <a:r>
              <a:rPr lang="en-US" altLang="ja-JP" sz="2400" dirty="0"/>
              <a:t>NVIDIA® GP100</a:t>
            </a:r>
          </a:p>
          <a:p>
            <a:r>
              <a:rPr lang="en-US" altLang="ja-JP" sz="2400" dirty="0"/>
              <a:t>CUDA</a:t>
            </a:r>
            <a:r>
              <a:rPr lang="ja-JP" altLang="en-US" sz="2400" dirty="0"/>
              <a:t>コアプロセッサ数	</a:t>
            </a:r>
            <a:r>
              <a:rPr lang="en-US" altLang="ja-JP" sz="2400" dirty="0"/>
              <a:t>3584 </a:t>
            </a:r>
            <a:r>
              <a:rPr lang="ja-JP" altLang="en-US" sz="2400" dirty="0"/>
              <a:t>コア</a:t>
            </a:r>
          </a:p>
          <a:p>
            <a:r>
              <a:rPr lang="ja-JP" altLang="en-US" sz="2400" dirty="0"/>
              <a:t>ベースクロック	</a:t>
            </a:r>
            <a:r>
              <a:rPr lang="en-US" altLang="ja-JP" sz="2400" dirty="0"/>
              <a:t>1189 MHz</a:t>
            </a:r>
          </a:p>
          <a:p>
            <a:r>
              <a:rPr lang="ja-JP" altLang="en-US" sz="2400" dirty="0"/>
              <a:t>ブーストクロック	</a:t>
            </a:r>
            <a:r>
              <a:rPr lang="en-US" altLang="ja-JP" sz="2400" dirty="0"/>
              <a:t>1328 MHz</a:t>
            </a:r>
          </a:p>
          <a:p>
            <a:r>
              <a:rPr lang="ja-JP" altLang="en-US" sz="2400" dirty="0"/>
              <a:t>半精度浮動小数点性能	</a:t>
            </a:r>
            <a:r>
              <a:rPr lang="en-US" altLang="ja-JP" sz="2400" dirty="0"/>
              <a:t>18.7 TFLOPS(</a:t>
            </a:r>
            <a:r>
              <a:rPr lang="ja-JP" altLang="en-US" sz="2400" dirty="0"/>
              <a:t>最大ブースト</a:t>
            </a:r>
            <a:r>
              <a:rPr lang="en-US" altLang="ja-JP" sz="2400" dirty="0"/>
              <a:t>)</a:t>
            </a:r>
          </a:p>
          <a:p>
            <a:r>
              <a:rPr lang="ja-JP" altLang="en-US" sz="2400" dirty="0"/>
              <a:t>単精度浮動小数点性能	</a:t>
            </a:r>
            <a:r>
              <a:rPr lang="en-US" altLang="ja-JP" sz="2400" dirty="0"/>
              <a:t>9.3 TFLOPS(</a:t>
            </a:r>
            <a:r>
              <a:rPr lang="ja-JP" altLang="en-US" sz="2400" dirty="0"/>
              <a:t>最大ブースト</a:t>
            </a:r>
            <a:r>
              <a:rPr lang="en-US" altLang="ja-JP" sz="2400" dirty="0"/>
              <a:t>)</a:t>
            </a:r>
          </a:p>
          <a:p>
            <a:r>
              <a:rPr lang="ja-JP" altLang="en-US" sz="2400" dirty="0"/>
              <a:t>倍精度浮動小数点性能	</a:t>
            </a:r>
            <a:r>
              <a:rPr lang="en-US" altLang="ja-JP" sz="2400" dirty="0"/>
              <a:t>4.7 TFLOPS(</a:t>
            </a:r>
            <a:r>
              <a:rPr lang="ja-JP" altLang="en-US" sz="2400" dirty="0"/>
              <a:t>最大ブースト</a:t>
            </a:r>
            <a:r>
              <a:rPr lang="en-US" altLang="ja-JP" sz="2400" dirty="0"/>
              <a:t>)</a:t>
            </a:r>
          </a:p>
          <a:p>
            <a:r>
              <a:rPr lang="ja-JP" altLang="en-US" sz="2400" dirty="0"/>
              <a:t>メモリ	</a:t>
            </a:r>
            <a:r>
              <a:rPr lang="en-US" altLang="ja-JP" sz="2400" dirty="0"/>
              <a:t>16 GB HBM2(</a:t>
            </a:r>
            <a:r>
              <a:rPr lang="ja-JP" altLang="en-US" sz="2400" dirty="0"/>
              <a:t>バンド帯域幅 </a:t>
            </a:r>
            <a:r>
              <a:rPr lang="en-US" altLang="ja-JP" sz="2400" dirty="0"/>
              <a:t>720 GB/s) or 12GB HBM2 (</a:t>
            </a:r>
            <a:r>
              <a:rPr lang="ja-JP" altLang="en-US" sz="2400" dirty="0"/>
              <a:t>バンド帯域幅 </a:t>
            </a:r>
            <a:r>
              <a:rPr lang="en-US" altLang="ja-JP" dirty="0"/>
              <a:t>540GB/s)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158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9011344" cy="774923"/>
          </a:xfrm>
        </p:spPr>
        <p:txBody>
          <a:bodyPr/>
          <a:lstStyle/>
          <a:p>
            <a:r>
              <a:rPr lang="ja-JP" altLang="en-US" sz="3200" dirty="0"/>
              <a:t>サンプルプログラム</a:t>
            </a:r>
            <a:r>
              <a:rPr lang="en-US" altLang="ja-JP" sz="3200" dirty="0"/>
              <a:t> (sample1.cu, sample_kernel1.cu)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30725"/>
          </a:xfrm>
        </p:spPr>
        <p:txBody>
          <a:bodyPr/>
          <a:lstStyle/>
          <a:p>
            <a:r>
              <a:rPr lang="ja-JP" altLang="en-US" dirty="0"/>
              <a:t>浮動小数の二つの配列の和を求める</a:t>
            </a:r>
            <a:endParaRPr kumimoji="1" lang="en-US" altLang="ja-JP" dirty="0"/>
          </a:p>
          <a:p>
            <a:r>
              <a:rPr lang="ja-JP" altLang="en-US" dirty="0"/>
              <a:t>プログラムの流れ</a:t>
            </a:r>
            <a:r>
              <a:rPr lang="en-US" altLang="ja-JP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ホストでの前処理</a:t>
            </a:r>
            <a:endParaRPr kumimoji="1" lang="en-US" altLang="ja-JP" dirty="0"/>
          </a:p>
          <a:p>
            <a:pPr marL="841375" lvl="1" indent="-514350">
              <a:buFont typeface="+mj-lt"/>
              <a:buAutoNum type="arabicPeriod"/>
            </a:pPr>
            <a:r>
              <a:rPr lang="ja-JP" altLang="en-US" dirty="0"/>
              <a:t>デバイス（</a:t>
            </a:r>
            <a:r>
              <a:rPr lang="en-US" altLang="ja-JP" dirty="0"/>
              <a:t>GPU)</a:t>
            </a:r>
            <a:r>
              <a:rPr lang="ja-JP" altLang="en-US" dirty="0" err="1"/>
              <a:t>での</a:t>
            </a:r>
            <a:r>
              <a:rPr lang="ja-JP" altLang="en-US" dirty="0"/>
              <a:t>メモリ割り付け</a:t>
            </a:r>
            <a:endParaRPr lang="en-US" altLang="ja-JP" dirty="0"/>
          </a:p>
          <a:p>
            <a:pPr marL="841375" lvl="1" indent="-514350">
              <a:buFont typeface="+mj-lt"/>
              <a:buAutoNum type="arabicPeriod"/>
            </a:pPr>
            <a:r>
              <a:rPr lang="ja-JP" altLang="en-US" dirty="0"/>
              <a:t>ホストからデータ転送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Kernel </a:t>
            </a:r>
            <a:r>
              <a:rPr lang="ja-JP" altLang="en-US" dirty="0"/>
              <a:t>呼び出し→ここで</a:t>
            </a:r>
            <a:r>
              <a:rPr lang="en-US" altLang="ja-JP" dirty="0"/>
              <a:t>GPU</a:t>
            </a:r>
            <a:r>
              <a:rPr lang="ja-JP" altLang="en-US" dirty="0"/>
              <a:t>で実行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ホストでの後処理</a:t>
            </a:r>
            <a:endParaRPr lang="en-US" altLang="ja-JP" dirty="0"/>
          </a:p>
          <a:p>
            <a:pPr marL="841375" lvl="1" indent="-514350">
              <a:buFont typeface="+mj-lt"/>
              <a:buAutoNum type="arabicPeriod"/>
            </a:pPr>
            <a:r>
              <a:rPr lang="ja-JP" altLang="en-US" dirty="0"/>
              <a:t>デバイスからデータ転送</a:t>
            </a:r>
            <a:endParaRPr kumimoji="1" lang="en-US" altLang="ja-JP" dirty="0"/>
          </a:p>
          <a:p>
            <a:pPr marL="841375" lvl="1" indent="-514350">
              <a:buFont typeface="+mj-lt"/>
              <a:buAutoNum type="arabicPeriod"/>
            </a:pPr>
            <a:r>
              <a:rPr lang="ja-JP" altLang="en-US" dirty="0"/>
              <a:t>ホストでの処理</a:t>
            </a:r>
            <a:endParaRPr kumimoji="1" lang="en-US" altLang="ja-JP" dirty="0"/>
          </a:p>
          <a:p>
            <a:pPr marL="841375" lvl="1" indent="-514350">
              <a:buFont typeface="+mj-lt"/>
              <a:buAutoNum type="arabicPeriod"/>
            </a:pPr>
            <a:r>
              <a:rPr lang="ja-JP" altLang="en-US" dirty="0"/>
              <a:t>デバイスのメモリの解放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154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88640"/>
            <a:ext cx="8867328" cy="470912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#include &lt;</a:t>
            </a:r>
            <a:r>
              <a:rPr lang="en-US" altLang="ja-JP" sz="2400" dirty="0" err="1"/>
              <a:t>stdio.h</a:t>
            </a:r>
            <a:r>
              <a:rPr lang="en-US" altLang="ja-JP" sz="2400" dirty="0"/>
              <a:t>&gt;</a:t>
            </a:r>
          </a:p>
          <a:p>
            <a:pPr marL="0" indent="0">
              <a:buNone/>
            </a:pPr>
            <a:r>
              <a:rPr lang="en-US" altLang="ja-JP" sz="2400" dirty="0"/>
              <a:t>#include &lt;</a:t>
            </a:r>
            <a:r>
              <a:rPr lang="en-US" altLang="ja-JP" sz="2400" dirty="0" err="1"/>
              <a:t>stdlib.h</a:t>
            </a:r>
            <a:r>
              <a:rPr lang="en-US" altLang="ja-JP" sz="2400" dirty="0"/>
              <a:t>&gt;</a:t>
            </a:r>
          </a:p>
          <a:p>
            <a:pPr marL="0" indent="0">
              <a:buNone/>
            </a:pPr>
            <a:r>
              <a:rPr lang="en-US" altLang="ja-JP" sz="2400" dirty="0"/>
              <a:t>#include "</a:t>
            </a:r>
            <a:r>
              <a:rPr lang="en-US" altLang="ja-JP" sz="2400" dirty="0" err="1"/>
              <a:t>header.h</a:t>
            </a:r>
            <a:r>
              <a:rPr lang="en-US" altLang="ja-JP" sz="2400" dirty="0"/>
              <a:t>"  // Library files</a:t>
            </a:r>
            <a:endParaRPr lang="ja-JP" altLang="en-US" sz="2400" dirty="0"/>
          </a:p>
          <a:p>
            <a:pPr marL="0" indent="0">
              <a:buNone/>
            </a:pPr>
            <a:r>
              <a:rPr lang="en-US" altLang="ja-JP" sz="2400" dirty="0" err="1"/>
              <a:t>int</a:t>
            </a:r>
            <a:r>
              <a:rPr lang="en-US" altLang="ja-JP" sz="2400" dirty="0"/>
              <a:t> main(</a:t>
            </a:r>
            <a:r>
              <a:rPr lang="en-US" altLang="ja-JP" sz="2400" dirty="0" err="1"/>
              <a:t>int</a:t>
            </a:r>
            <a:r>
              <a:rPr lang="en-US" altLang="ja-JP" sz="2400" dirty="0"/>
              <a:t> </a:t>
            </a:r>
            <a:r>
              <a:rPr lang="en-US" altLang="ja-JP" sz="2400" dirty="0" err="1"/>
              <a:t>argc</a:t>
            </a:r>
            <a:r>
              <a:rPr lang="en-US" altLang="ja-JP" sz="2400" dirty="0"/>
              <a:t>, char **</a:t>
            </a:r>
            <a:r>
              <a:rPr lang="en-US" altLang="ja-JP" sz="2400" dirty="0" err="1"/>
              <a:t>argv</a:t>
            </a:r>
            <a:r>
              <a:rPr lang="en-US" altLang="ja-JP" sz="2400" dirty="0"/>
              <a:t>) {</a:t>
            </a:r>
          </a:p>
          <a:p>
            <a:pPr marL="0" indent="0">
              <a:buNone/>
            </a:pPr>
            <a:r>
              <a:rPr lang="en-US" altLang="ja-JP" sz="2400" dirty="0"/>
              <a:t>float *</a:t>
            </a:r>
            <a:r>
              <a:rPr lang="en-US" altLang="ja-JP" sz="2400" dirty="0" err="1"/>
              <a:t>h_A</a:t>
            </a:r>
            <a:r>
              <a:rPr lang="en-US" altLang="ja-JP" sz="2400" dirty="0"/>
              <a:t>, *</a:t>
            </a:r>
            <a:r>
              <a:rPr lang="en-US" altLang="ja-JP" sz="2400" dirty="0" err="1"/>
              <a:t>h_B</a:t>
            </a:r>
            <a:r>
              <a:rPr lang="en-US" altLang="ja-JP" sz="2400" dirty="0"/>
              <a:t>, *</a:t>
            </a:r>
            <a:r>
              <a:rPr lang="en-US" altLang="ja-JP" sz="2400" dirty="0" err="1"/>
              <a:t>h_C</a:t>
            </a:r>
            <a:r>
              <a:rPr lang="en-US" altLang="ja-JP" sz="2400" dirty="0"/>
              <a:t>; // variables in the host</a:t>
            </a:r>
            <a:endParaRPr lang="ja-JP" altLang="en-US" sz="2400" dirty="0"/>
          </a:p>
          <a:p>
            <a:pPr marL="0" indent="0">
              <a:buNone/>
            </a:pPr>
            <a:r>
              <a:rPr lang="en-US" altLang="ja-JP" sz="2400" dirty="0"/>
              <a:t>float *</a:t>
            </a:r>
            <a:r>
              <a:rPr lang="en-US" altLang="ja-JP" sz="2400" dirty="0" err="1"/>
              <a:t>d_A</a:t>
            </a:r>
            <a:r>
              <a:rPr lang="en-US" altLang="ja-JP" sz="2400" dirty="0"/>
              <a:t>, *</a:t>
            </a:r>
            <a:r>
              <a:rPr lang="en-US" altLang="ja-JP" sz="2400" dirty="0" err="1"/>
              <a:t>d_B</a:t>
            </a:r>
            <a:r>
              <a:rPr lang="en-US" altLang="ja-JP" sz="2400" dirty="0"/>
              <a:t>, *</a:t>
            </a:r>
            <a:r>
              <a:rPr lang="en-US" altLang="ja-JP" sz="2400" dirty="0" err="1"/>
              <a:t>d_C</a:t>
            </a:r>
            <a:r>
              <a:rPr lang="en-US" altLang="ja-JP" sz="2400" dirty="0"/>
              <a:t>; // variables in the device</a:t>
            </a:r>
            <a:endParaRPr lang="ja-JP" altLang="en-US" sz="2400" dirty="0"/>
          </a:p>
          <a:p>
            <a:pPr marL="0" indent="0">
              <a:buNone/>
            </a:pPr>
            <a:r>
              <a:rPr lang="en-US" altLang="ja-JP" sz="2400" dirty="0"/>
              <a:t>float result = 0.0f; // results</a:t>
            </a:r>
            <a:endParaRPr lang="ja-JP" altLang="en-US" sz="2400" dirty="0"/>
          </a:p>
          <a:p>
            <a:pPr marL="0" indent="0"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dim3 </a:t>
            </a:r>
            <a:r>
              <a:rPr lang="en-US" altLang="ja-JP" sz="2400" dirty="0" err="1">
                <a:solidFill>
                  <a:srgbClr val="0000FF"/>
                </a:solidFill>
              </a:rPr>
              <a:t>dim_grid</a:t>
            </a:r>
            <a:r>
              <a:rPr lang="en-US" altLang="ja-JP" sz="2400" dirty="0">
                <a:solidFill>
                  <a:srgbClr val="0000FF"/>
                </a:solidFill>
              </a:rPr>
              <a:t>(LENGTH/BLOCK_SIZE,  1); // For kernel call</a:t>
            </a:r>
            <a:endParaRPr lang="ja-JP" altLang="en-US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dim3 </a:t>
            </a:r>
            <a:r>
              <a:rPr lang="en-US" altLang="ja-JP" sz="2400" dirty="0" err="1">
                <a:solidFill>
                  <a:srgbClr val="0000FF"/>
                </a:solidFill>
              </a:rPr>
              <a:t>dim_block</a:t>
            </a:r>
            <a:r>
              <a:rPr lang="en-US" altLang="ja-JP" sz="2400" dirty="0">
                <a:solidFill>
                  <a:srgbClr val="0000FF"/>
                </a:solidFill>
              </a:rPr>
              <a:t>(BLOCK_SIZE, 1, 1); //</a:t>
            </a:r>
          </a:p>
          <a:p>
            <a:pPr marL="0" indent="0">
              <a:buNone/>
            </a:pPr>
            <a:r>
              <a:rPr lang="en-US" altLang="ja-JP" sz="2400" dirty="0"/>
              <a:t>//  Allocation in the host memory and Generation of array </a:t>
            </a:r>
            <a:endParaRPr lang="ja-JP" altLang="en-US" sz="2400" dirty="0"/>
          </a:p>
          <a:p>
            <a:pPr marL="0" indent="0">
              <a:buNone/>
            </a:pPr>
            <a:r>
              <a:rPr lang="en-US" altLang="ja-JP" sz="2400" dirty="0" err="1"/>
              <a:t>h_A</a:t>
            </a:r>
            <a:r>
              <a:rPr lang="en-US" altLang="ja-JP" sz="2400" dirty="0"/>
              <a:t> = (float *)</a:t>
            </a:r>
            <a:r>
              <a:rPr lang="en-US" altLang="ja-JP" sz="2400" dirty="0" err="1"/>
              <a:t>malloc</a:t>
            </a:r>
            <a:r>
              <a:rPr lang="en-US" altLang="ja-JP" sz="2400" dirty="0"/>
              <a:t>(</a:t>
            </a:r>
            <a:r>
              <a:rPr lang="en-US" altLang="ja-JP" sz="2400" dirty="0" err="1"/>
              <a:t>sizeof</a:t>
            </a:r>
            <a:r>
              <a:rPr lang="en-US" altLang="ja-JP" sz="2400" dirty="0"/>
              <a:t>(float) * LENGTH);</a:t>
            </a:r>
          </a:p>
          <a:p>
            <a:pPr marL="0" indent="0">
              <a:buNone/>
            </a:pPr>
            <a:r>
              <a:rPr lang="en-US" altLang="ja-JP" sz="2400" dirty="0" err="1"/>
              <a:t>h_B</a:t>
            </a:r>
            <a:r>
              <a:rPr lang="en-US" altLang="ja-JP" sz="2400" dirty="0"/>
              <a:t> = (float *)</a:t>
            </a:r>
            <a:r>
              <a:rPr lang="en-US" altLang="ja-JP" sz="2400" dirty="0" err="1"/>
              <a:t>malloc</a:t>
            </a:r>
            <a:r>
              <a:rPr lang="en-US" altLang="ja-JP" sz="2400" dirty="0"/>
              <a:t>(</a:t>
            </a:r>
            <a:r>
              <a:rPr lang="en-US" altLang="ja-JP" sz="2400" dirty="0" err="1"/>
              <a:t>sizeof</a:t>
            </a:r>
            <a:r>
              <a:rPr lang="en-US" altLang="ja-JP" sz="2400" dirty="0"/>
              <a:t>(float) * LENGTH);</a:t>
            </a:r>
          </a:p>
          <a:p>
            <a:pPr marL="0" indent="0">
              <a:buNone/>
            </a:pPr>
            <a:r>
              <a:rPr lang="en-US" altLang="ja-JP" sz="2400" dirty="0" err="1"/>
              <a:t>h_C</a:t>
            </a:r>
            <a:r>
              <a:rPr lang="en-US" altLang="ja-JP" sz="2400" dirty="0"/>
              <a:t> = (float *)</a:t>
            </a:r>
            <a:r>
              <a:rPr lang="en-US" altLang="ja-JP" sz="2400" dirty="0" err="1"/>
              <a:t>malloc</a:t>
            </a:r>
            <a:r>
              <a:rPr lang="en-US" altLang="ja-JP" sz="2400" dirty="0"/>
              <a:t>(</a:t>
            </a:r>
            <a:r>
              <a:rPr lang="en-US" altLang="ja-JP" sz="2400" dirty="0" err="1"/>
              <a:t>sizeof</a:t>
            </a:r>
            <a:r>
              <a:rPr lang="en-US" altLang="ja-JP" sz="2400" dirty="0"/>
              <a:t>(float) * LENGTH);</a:t>
            </a:r>
          </a:p>
          <a:p>
            <a:pPr marL="0" indent="0">
              <a:buNone/>
            </a:pPr>
            <a:r>
              <a:rPr lang="en-US" altLang="ja-JP" sz="2400" dirty="0"/>
              <a:t>for (</a:t>
            </a:r>
            <a:r>
              <a:rPr lang="en-US" altLang="ja-JP" sz="2400" dirty="0" err="1"/>
              <a:t>int</a:t>
            </a:r>
            <a:r>
              <a:rPr lang="en-US" altLang="ja-JP" sz="2400" dirty="0"/>
              <a:t> </a:t>
            </a:r>
            <a:r>
              <a:rPr lang="en-US" altLang="ja-JP" sz="2400" dirty="0" err="1"/>
              <a:t>i</a:t>
            </a:r>
            <a:r>
              <a:rPr lang="en-US" altLang="ja-JP" sz="2400" dirty="0"/>
              <a:t> = 0; </a:t>
            </a:r>
            <a:r>
              <a:rPr lang="en-US" altLang="ja-JP" sz="2400" dirty="0" err="1"/>
              <a:t>i</a:t>
            </a:r>
            <a:r>
              <a:rPr lang="en-US" altLang="ja-JP" sz="2400" dirty="0"/>
              <a:t> &lt; LENGTH; ++</a:t>
            </a:r>
            <a:r>
              <a:rPr lang="en-US" altLang="ja-JP" sz="2400" dirty="0" err="1"/>
              <a:t>i</a:t>
            </a:r>
            <a:r>
              <a:rPr lang="en-US" altLang="ja-JP" sz="2400" dirty="0"/>
              <a:t>) {</a:t>
            </a:r>
          </a:p>
          <a:p>
            <a:pPr marL="0" indent="0">
              <a:buNone/>
            </a:pPr>
            <a:r>
              <a:rPr lang="pt-BR" altLang="ja-JP" sz="2400" dirty="0"/>
              <a:t>h_A[i] = 1.0f; h_B[i] = 2.0f; h_C[i] = 0.0f;  </a:t>
            </a:r>
            <a:r>
              <a:rPr lang="en-US" altLang="ja-JP" sz="2400" dirty="0"/>
              <a:t>}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16016" y="116632"/>
            <a:ext cx="32111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host: sample.cu</a:t>
            </a:r>
          </a:p>
          <a:p>
            <a:r>
              <a:rPr lang="ja-JP" altLang="en-US" sz="3200" dirty="0"/>
              <a:t>ホストでの初期化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77797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074440"/>
            <a:ext cx="8867328" cy="470912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dim3 </a:t>
            </a:r>
            <a:r>
              <a:rPr lang="en-US" altLang="ja-JP" sz="2400" dirty="0" err="1"/>
              <a:t>dim_grid</a:t>
            </a:r>
            <a:r>
              <a:rPr lang="en-US" altLang="ja-JP" sz="2400" dirty="0"/>
              <a:t>(LENGTH/BLOCK_SIZE, 1); // For kernel call</a:t>
            </a:r>
          </a:p>
          <a:p>
            <a:pPr marL="327025" lvl="1" indent="0">
              <a:buNone/>
            </a:pPr>
            <a:r>
              <a:rPr lang="ja-JP" altLang="en-US" sz="2000" dirty="0"/>
              <a:t>ブロックによるグリッドの次元　（</a:t>
            </a:r>
            <a:r>
              <a:rPr lang="en-US" altLang="ja-JP" sz="2000" dirty="0"/>
              <a:t>2</a:t>
            </a:r>
            <a:r>
              <a:rPr lang="ja-JP" altLang="en-US" sz="2000" dirty="0"/>
              <a:t>次元</a:t>
            </a:r>
            <a:r>
              <a:rPr lang="en-US" altLang="ja-JP" sz="2000" dirty="0"/>
              <a:t>(3</a:t>
            </a:r>
            <a:r>
              <a:rPr lang="ja-JP" altLang="en-US" sz="2000" dirty="0"/>
              <a:t>次元の定義も</a:t>
            </a:r>
            <a:r>
              <a:rPr lang="en-US" altLang="ja-JP" sz="2000" dirty="0"/>
              <a:t>OK)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marL="327025" lvl="1" indent="0">
              <a:buNone/>
            </a:pPr>
            <a:r>
              <a:rPr lang="ja-JP" altLang="en-US" sz="2000" dirty="0"/>
              <a:t>ブロック数　</a:t>
            </a:r>
            <a:r>
              <a:rPr lang="en-US" altLang="ja-JP" sz="2000" dirty="0" err="1"/>
              <a:t>dim_grid.x</a:t>
            </a:r>
            <a:r>
              <a:rPr lang="en-US" altLang="ja-JP" sz="2000" dirty="0"/>
              <a:t> * </a:t>
            </a:r>
            <a:r>
              <a:rPr lang="en-US" altLang="ja-JP" sz="2000" dirty="0" err="1"/>
              <a:t>dim_grid.y</a:t>
            </a:r>
            <a:endParaRPr lang="ja-JP" altLang="en-US" sz="2000" dirty="0"/>
          </a:p>
          <a:p>
            <a:pPr marL="0" indent="0">
              <a:buNone/>
            </a:pPr>
            <a:r>
              <a:rPr lang="en-US" altLang="ja-JP" sz="2400" dirty="0"/>
              <a:t>dim3 </a:t>
            </a:r>
            <a:r>
              <a:rPr lang="en-US" altLang="ja-JP" sz="2400" dirty="0" err="1"/>
              <a:t>dim_block</a:t>
            </a:r>
            <a:r>
              <a:rPr lang="en-US" altLang="ja-JP" sz="2400" dirty="0"/>
              <a:t>(BLOCK_SIZE, 1, 1); //</a:t>
            </a:r>
          </a:p>
          <a:p>
            <a:pPr marL="327025" lvl="1" indent="0">
              <a:buNone/>
            </a:pPr>
            <a:r>
              <a:rPr lang="ja-JP" altLang="en-US" sz="2000" dirty="0"/>
              <a:t>スレッドによるブロックの次元　（</a:t>
            </a:r>
            <a:r>
              <a:rPr lang="en-US" altLang="ja-JP" sz="2000" dirty="0"/>
              <a:t>3</a:t>
            </a:r>
            <a:r>
              <a:rPr lang="ja-JP" altLang="en-US" sz="2000" dirty="0"/>
              <a:t>次元）</a:t>
            </a:r>
            <a:endParaRPr lang="en-US" altLang="ja-JP" sz="2000" dirty="0"/>
          </a:p>
          <a:p>
            <a:pPr marL="327025" lvl="1" indent="0">
              <a:buNone/>
            </a:pPr>
            <a:r>
              <a:rPr lang="ja-JP" altLang="en-US" sz="2000" dirty="0"/>
              <a:t>スレッド数 </a:t>
            </a:r>
            <a:r>
              <a:rPr lang="en-US" altLang="ja-JP" sz="2000" dirty="0" err="1"/>
              <a:t>dim_block.x</a:t>
            </a:r>
            <a:r>
              <a:rPr lang="en-US" altLang="ja-JP" sz="2000" dirty="0"/>
              <a:t> * </a:t>
            </a:r>
            <a:r>
              <a:rPr lang="en-US" altLang="ja-JP" sz="2000" dirty="0" err="1"/>
              <a:t>dim_block.y</a:t>
            </a:r>
            <a:r>
              <a:rPr lang="en-US" altLang="ja-JP" sz="2000" dirty="0"/>
              <a:t>* </a:t>
            </a:r>
            <a:r>
              <a:rPr lang="en-US" altLang="ja-JP" sz="2000" dirty="0" err="1"/>
              <a:t>dim_block.z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…..</a:t>
            </a:r>
          </a:p>
          <a:p>
            <a:pPr marL="0" indent="0">
              <a:buNone/>
            </a:pPr>
            <a:r>
              <a:rPr lang="en-US" altLang="ja-JP" sz="2400" dirty="0"/>
              <a:t>Sample1Kernel&lt;&lt;&lt;</a:t>
            </a:r>
            <a:r>
              <a:rPr lang="en-US" altLang="ja-JP" sz="2400" dirty="0" err="1"/>
              <a:t>dim_grid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dim_block</a:t>
            </a:r>
            <a:r>
              <a:rPr lang="en-US" altLang="ja-JP" sz="2400" dirty="0"/>
              <a:t>&gt;&gt;&gt;(</a:t>
            </a:r>
            <a:r>
              <a:rPr lang="en-US" altLang="ja-JP" sz="2400" dirty="0" err="1"/>
              <a:t>d_A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d_B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d_C</a:t>
            </a:r>
            <a:r>
              <a:rPr lang="en-US" altLang="ja-JP" sz="2400" dirty="0"/>
              <a:t>);</a:t>
            </a:r>
          </a:p>
          <a:p>
            <a:pPr marL="0" indent="0">
              <a:buNone/>
            </a:pPr>
            <a:r>
              <a:rPr lang="en-US" altLang="ja-JP" sz="2400" dirty="0"/>
              <a:t>dim3:</a:t>
            </a:r>
            <a:r>
              <a:rPr lang="ja-JP" altLang="en-US" sz="2400" dirty="0"/>
              <a:t> 組み込みデバイス変数</a:t>
            </a:r>
            <a:r>
              <a:rPr lang="en-US" altLang="ja-JP" sz="2400" dirty="0"/>
              <a:t>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&lt;&lt;&lt;… &gt;&gt;&gt; </a:t>
            </a:r>
            <a:r>
              <a:rPr lang="ja-JP" altLang="en-US" sz="2400" dirty="0"/>
              <a:t>が</a:t>
            </a:r>
            <a:r>
              <a:rPr lang="en-US" altLang="ja-JP" sz="2400" dirty="0" err="1"/>
              <a:t>CUDA</a:t>
            </a:r>
            <a:r>
              <a:rPr lang="ja-JP" altLang="en-US" sz="2400" dirty="0"/>
              <a:t>独特の記法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9335" y="188640"/>
            <a:ext cx="6495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Kernel </a:t>
            </a:r>
            <a:r>
              <a:rPr lang="ja-JP" altLang="en-US" sz="3200" dirty="0"/>
              <a:t>呼び出し</a:t>
            </a:r>
            <a:r>
              <a:rPr lang="en-US" altLang="ja-JP" sz="3200" dirty="0"/>
              <a:t> (host: sample1.cu)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1550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アクセラレータとは？</a:t>
            </a:r>
            <a:endParaRPr lang="en-US" altLang="ja-JP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01788"/>
            <a:ext cx="8229600" cy="5256212"/>
          </a:xfrm>
        </p:spPr>
        <p:txBody>
          <a:bodyPr/>
          <a:lstStyle/>
          <a:p>
            <a:r>
              <a:rPr lang="ja-JP" altLang="en-US" dirty="0"/>
              <a:t>特定の性質のプログラムを高速化するプロセッサ</a:t>
            </a:r>
            <a:endParaRPr lang="en-US" altLang="ja-JP" dirty="0"/>
          </a:p>
          <a:p>
            <a:r>
              <a:rPr lang="ja-JP" altLang="en-US" dirty="0"/>
              <a:t>典型的なアクセラレータ</a:t>
            </a:r>
            <a:endParaRPr lang="en-US" altLang="ja-JP" dirty="0"/>
          </a:p>
          <a:p>
            <a:pPr lvl="1"/>
            <a:r>
              <a:rPr lang="en-US" altLang="ja-JP" dirty="0"/>
              <a:t>GPU(Graphics Processing Unit)</a:t>
            </a:r>
          </a:p>
          <a:p>
            <a:pPr lvl="1"/>
            <a:r>
              <a:rPr lang="en-US" altLang="ja-JP" dirty="0"/>
              <a:t>Xeon Phi</a:t>
            </a:r>
          </a:p>
          <a:p>
            <a:pPr lvl="1"/>
            <a:r>
              <a:rPr lang="en-US" altLang="ja-JP" dirty="0" err="1"/>
              <a:t>FPGA</a:t>
            </a:r>
            <a:r>
              <a:rPr lang="en-US" altLang="ja-JP" dirty="0"/>
              <a:t>(Field Programmable Gate Array)</a:t>
            </a:r>
          </a:p>
          <a:p>
            <a:pPr lvl="1"/>
            <a:r>
              <a:rPr lang="ja-JP" altLang="en-US" dirty="0"/>
              <a:t>最近出て来た</a:t>
            </a:r>
            <a:r>
              <a:rPr lang="en-US" altLang="ja-JP" dirty="0"/>
              <a:t>Deep</a:t>
            </a:r>
            <a:r>
              <a:rPr lang="ja-JP" altLang="en-US" dirty="0"/>
              <a:t> </a:t>
            </a:r>
            <a:r>
              <a:rPr lang="en-US" altLang="ja-JP" dirty="0"/>
              <a:t>Learning</a:t>
            </a:r>
            <a:r>
              <a:rPr lang="ja-JP" altLang="en-US" dirty="0"/>
              <a:t>用ニューロチップなど</a:t>
            </a:r>
            <a:r>
              <a:rPr lang="en-US" altLang="ja-JP" dirty="0"/>
              <a:t>Domain Specific Architecture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836712"/>
            <a:ext cx="8867328" cy="470912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//</a:t>
            </a:r>
            <a:r>
              <a:rPr lang="ja-JP" altLang="en-US" sz="2400" dirty="0"/>
              <a:t>デバイスのメモリ割り当て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/>
              <a:t>cudaMalloc</a:t>
            </a:r>
            <a:r>
              <a:rPr lang="en-US" altLang="ja-JP" sz="2400" dirty="0"/>
              <a:t>((void **)&amp;</a:t>
            </a:r>
            <a:r>
              <a:rPr lang="en-US" altLang="ja-JP" sz="2400" dirty="0" err="1"/>
              <a:t>d_A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sizeof</a:t>
            </a:r>
            <a:r>
              <a:rPr lang="en-US" altLang="ja-JP" sz="2400" dirty="0"/>
              <a:t>(float) * LENGTH);</a:t>
            </a:r>
          </a:p>
          <a:p>
            <a:pPr marL="0" indent="0">
              <a:buNone/>
            </a:pPr>
            <a:r>
              <a:rPr lang="en-US" altLang="ja-JP" sz="2400" dirty="0" err="1"/>
              <a:t>cudaMalloc</a:t>
            </a:r>
            <a:r>
              <a:rPr lang="en-US" altLang="ja-JP" sz="2400" dirty="0"/>
              <a:t>((void **)&amp;</a:t>
            </a:r>
            <a:r>
              <a:rPr lang="en-US" altLang="ja-JP" sz="2400" dirty="0" err="1"/>
              <a:t>d_B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sizeof</a:t>
            </a:r>
            <a:r>
              <a:rPr lang="en-US" altLang="ja-JP" sz="2400" dirty="0"/>
              <a:t>(float) * LENGTH);</a:t>
            </a:r>
          </a:p>
          <a:p>
            <a:pPr marL="0" indent="0">
              <a:buNone/>
            </a:pPr>
            <a:r>
              <a:rPr lang="en-US" altLang="ja-JP" sz="2400" dirty="0" err="1"/>
              <a:t>cudaMalloc</a:t>
            </a:r>
            <a:r>
              <a:rPr lang="en-US" altLang="ja-JP" sz="2400" dirty="0"/>
              <a:t>((void **)&amp;</a:t>
            </a:r>
            <a:r>
              <a:rPr lang="en-US" altLang="ja-JP" sz="2400" dirty="0" err="1"/>
              <a:t>d_C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sizeof</a:t>
            </a:r>
            <a:r>
              <a:rPr lang="en-US" altLang="ja-JP" sz="2400" dirty="0"/>
              <a:t>(float) * LENGTH);</a:t>
            </a:r>
          </a:p>
          <a:p>
            <a:pPr marL="0" indent="0">
              <a:buNone/>
            </a:pPr>
            <a:r>
              <a:rPr lang="en-US" altLang="ja-JP" sz="2400" dirty="0"/>
              <a:t>// </a:t>
            </a:r>
            <a:r>
              <a:rPr lang="ja-JP" altLang="en-US" sz="2400" dirty="0"/>
              <a:t>デバイスへのデータコピー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/>
              <a:t>cudaMemcpy</a:t>
            </a:r>
            <a:r>
              <a:rPr lang="en-US" altLang="ja-JP" sz="2400" dirty="0"/>
              <a:t>(</a:t>
            </a:r>
            <a:r>
              <a:rPr lang="en-US" altLang="ja-JP" sz="2400" dirty="0" err="1"/>
              <a:t>d_A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h_A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sizeof</a:t>
            </a:r>
            <a:r>
              <a:rPr lang="en-US" altLang="ja-JP" sz="2400" dirty="0"/>
              <a:t>(float) * LENGTH, </a:t>
            </a:r>
          </a:p>
          <a:p>
            <a:pPr marL="0" indent="0">
              <a:buNone/>
            </a:pPr>
            <a:r>
              <a:rPr lang="en-US" altLang="ja-JP" sz="2400" dirty="0"/>
              <a:t>                   </a:t>
            </a:r>
            <a:r>
              <a:rPr lang="en-US" altLang="ja-JP" sz="2400" dirty="0" err="1"/>
              <a:t>cudaMemcpyHostToDevice</a:t>
            </a:r>
            <a:r>
              <a:rPr lang="en-US" altLang="ja-JP" sz="2400" dirty="0"/>
              <a:t>);</a:t>
            </a:r>
          </a:p>
          <a:p>
            <a:pPr marL="0" indent="0">
              <a:buNone/>
            </a:pPr>
            <a:r>
              <a:rPr lang="en-US" altLang="ja-JP" sz="2400" dirty="0" err="1"/>
              <a:t>cudaMemcpy</a:t>
            </a:r>
            <a:r>
              <a:rPr lang="en-US" altLang="ja-JP" sz="2400" dirty="0"/>
              <a:t>(</a:t>
            </a:r>
            <a:r>
              <a:rPr lang="en-US" altLang="ja-JP" sz="2400" dirty="0" err="1"/>
              <a:t>d_B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h_B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sizeof</a:t>
            </a:r>
            <a:r>
              <a:rPr lang="en-US" altLang="ja-JP" sz="2400" dirty="0"/>
              <a:t>(float) * LENGTH, </a:t>
            </a:r>
          </a:p>
          <a:p>
            <a:pPr marL="0" indent="0">
              <a:buNone/>
            </a:pPr>
            <a:r>
              <a:rPr lang="en-US" altLang="ja-JP" sz="2400" dirty="0"/>
              <a:t>                     </a:t>
            </a:r>
            <a:r>
              <a:rPr lang="en-US" altLang="ja-JP" sz="2400" dirty="0" err="1"/>
              <a:t>cudaMemcpyHostToDevice</a:t>
            </a:r>
            <a:r>
              <a:rPr lang="en-US" altLang="ja-JP" sz="2400" dirty="0"/>
              <a:t>);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Sample1Kernel&lt;&lt;&lt;</a:t>
            </a:r>
            <a:r>
              <a:rPr lang="en-US" altLang="ja-JP" sz="2400" dirty="0" err="1">
                <a:solidFill>
                  <a:srgbClr val="0000FF"/>
                </a:solidFill>
              </a:rPr>
              <a:t>dim_grid</a:t>
            </a:r>
            <a:r>
              <a:rPr lang="en-US" altLang="ja-JP" sz="2400" dirty="0">
                <a:solidFill>
                  <a:srgbClr val="0000FF"/>
                </a:solidFill>
              </a:rPr>
              <a:t>, </a:t>
            </a:r>
            <a:r>
              <a:rPr lang="en-US" altLang="ja-JP" sz="2400" dirty="0" err="1">
                <a:solidFill>
                  <a:srgbClr val="0000FF"/>
                </a:solidFill>
              </a:rPr>
              <a:t>dim_block</a:t>
            </a:r>
            <a:r>
              <a:rPr lang="en-US" altLang="ja-JP" sz="2400" dirty="0">
                <a:solidFill>
                  <a:srgbClr val="0000FF"/>
                </a:solidFill>
              </a:rPr>
              <a:t>&gt;&gt;&gt;(</a:t>
            </a:r>
            <a:r>
              <a:rPr lang="en-US" altLang="ja-JP" sz="2400" dirty="0" err="1">
                <a:solidFill>
                  <a:srgbClr val="0000FF"/>
                </a:solidFill>
              </a:rPr>
              <a:t>d_A</a:t>
            </a:r>
            <a:r>
              <a:rPr lang="en-US" altLang="ja-JP" sz="2400" dirty="0">
                <a:solidFill>
                  <a:srgbClr val="0000FF"/>
                </a:solidFill>
              </a:rPr>
              <a:t>, </a:t>
            </a:r>
            <a:r>
              <a:rPr lang="en-US" altLang="ja-JP" sz="2400" dirty="0" err="1">
                <a:solidFill>
                  <a:srgbClr val="0000FF"/>
                </a:solidFill>
              </a:rPr>
              <a:t>d_B</a:t>
            </a:r>
            <a:r>
              <a:rPr lang="en-US" altLang="ja-JP" sz="2400" dirty="0">
                <a:solidFill>
                  <a:srgbClr val="0000FF"/>
                </a:solidFill>
              </a:rPr>
              <a:t>, </a:t>
            </a:r>
            <a:r>
              <a:rPr lang="en-US" altLang="ja-JP" sz="2400" dirty="0" err="1">
                <a:solidFill>
                  <a:srgbClr val="0000FF"/>
                </a:solidFill>
              </a:rPr>
              <a:t>d_C</a:t>
            </a:r>
            <a:r>
              <a:rPr lang="en-US" altLang="ja-JP" sz="2400" dirty="0">
                <a:solidFill>
                  <a:srgbClr val="0000FF"/>
                </a:solidFill>
              </a:rPr>
              <a:t>);</a:t>
            </a:r>
          </a:p>
          <a:p>
            <a:pPr marL="0" indent="0">
              <a:buNone/>
            </a:pPr>
            <a:endParaRPr lang="en-US" altLang="ja-JP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9904" y="260648"/>
            <a:ext cx="5594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メモリ割り当てとデータのコピー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40513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カーネル呼び出しの例</a:t>
            </a:r>
            <a:endParaRPr lang="en-US" altLang="ja-JP" dirty="0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2486025" y="20605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2701925" y="20605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2917825" y="20605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3133725" y="20605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3349625" y="20605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3565525" y="20605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3781425" y="20605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3997325" y="20605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4213225" y="20605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4429125" y="20605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4645025" y="20605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6" name="Rectangle 16"/>
          <p:cNvSpPr>
            <a:spLocks noChangeArrowheads="1"/>
          </p:cNvSpPr>
          <p:nvPr/>
        </p:nvSpPr>
        <p:spPr bwMode="auto">
          <a:xfrm>
            <a:off x="4860925" y="20605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7" name="Rectangle 17"/>
          <p:cNvSpPr>
            <a:spLocks noChangeArrowheads="1"/>
          </p:cNvSpPr>
          <p:nvPr/>
        </p:nvSpPr>
        <p:spPr bwMode="auto">
          <a:xfrm>
            <a:off x="5076825" y="20605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5292725" y="20605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5508625" y="20605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5724525" y="20605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1187450" y="31416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1403350" y="31416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3" name="Rectangle 23"/>
          <p:cNvSpPr>
            <a:spLocks noChangeArrowheads="1"/>
          </p:cNvSpPr>
          <p:nvPr/>
        </p:nvSpPr>
        <p:spPr bwMode="auto">
          <a:xfrm>
            <a:off x="1619250" y="31416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4" name="Rectangle 24"/>
          <p:cNvSpPr>
            <a:spLocks noChangeArrowheads="1"/>
          </p:cNvSpPr>
          <p:nvPr/>
        </p:nvSpPr>
        <p:spPr bwMode="auto">
          <a:xfrm>
            <a:off x="1835150" y="31416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5" name="Rectangle 25"/>
          <p:cNvSpPr>
            <a:spLocks noChangeArrowheads="1"/>
          </p:cNvSpPr>
          <p:nvPr/>
        </p:nvSpPr>
        <p:spPr bwMode="auto">
          <a:xfrm>
            <a:off x="3276600" y="31416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6" name="Rectangle 26"/>
          <p:cNvSpPr>
            <a:spLocks noChangeArrowheads="1"/>
          </p:cNvSpPr>
          <p:nvPr/>
        </p:nvSpPr>
        <p:spPr bwMode="auto">
          <a:xfrm>
            <a:off x="3492500" y="31416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3708400" y="31416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8" name="Rectangle 28"/>
          <p:cNvSpPr>
            <a:spLocks noChangeArrowheads="1"/>
          </p:cNvSpPr>
          <p:nvPr/>
        </p:nvSpPr>
        <p:spPr bwMode="auto">
          <a:xfrm>
            <a:off x="3924300" y="31416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5364163" y="31416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0" name="Rectangle 30"/>
          <p:cNvSpPr>
            <a:spLocks noChangeArrowheads="1"/>
          </p:cNvSpPr>
          <p:nvPr/>
        </p:nvSpPr>
        <p:spPr bwMode="auto">
          <a:xfrm>
            <a:off x="5580063" y="31416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5795963" y="31416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2" name="Rectangle 32"/>
          <p:cNvSpPr>
            <a:spLocks noChangeArrowheads="1"/>
          </p:cNvSpPr>
          <p:nvPr/>
        </p:nvSpPr>
        <p:spPr bwMode="auto">
          <a:xfrm>
            <a:off x="6011863" y="31416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3" name="Rectangle 33"/>
          <p:cNvSpPr>
            <a:spLocks noChangeArrowheads="1"/>
          </p:cNvSpPr>
          <p:nvPr/>
        </p:nvSpPr>
        <p:spPr bwMode="auto">
          <a:xfrm>
            <a:off x="7164388" y="31416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4" name="Rectangle 34"/>
          <p:cNvSpPr>
            <a:spLocks noChangeArrowheads="1"/>
          </p:cNvSpPr>
          <p:nvPr/>
        </p:nvSpPr>
        <p:spPr bwMode="auto">
          <a:xfrm>
            <a:off x="7380288" y="31416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5" name="Rectangle 35"/>
          <p:cNvSpPr>
            <a:spLocks noChangeArrowheads="1"/>
          </p:cNvSpPr>
          <p:nvPr/>
        </p:nvSpPr>
        <p:spPr bwMode="auto">
          <a:xfrm>
            <a:off x="7596188" y="31416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7812088" y="31416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7" name="Text Box 37"/>
          <p:cNvSpPr txBox="1">
            <a:spLocks noChangeArrowheads="1"/>
          </p:cNvSpPr>
          <p:nvPr/>
        </p:nvSpPr>
        <p:spPr bwMode="auto">
          <a:xfrm>
            <a:off x="539750" y="3736975"/>
            <a:ext cx="2146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blockIdx.x=0</a:t>
            </a:r>
          </a:p>
          <a:p>
            <a:r>
              <a:rPr lang="en-US" altLang="ja-JP"/>
              <a:t>blockDim.x=4</a:t>
            </a:r>
          </a:p>
          <a:p>
            <a:r>
              <a:rPr lang="en-US" altLang="ja-JP"/>
              <a:t>threadIdx.x=0,1,2,3</a:t>
            </a:r>
          </a:p>
          <a:p>
            <a:r>
              <a:rPr lang="en-US" altLang="ja-JP"/>
              <a:t>idx=0,1,2,3</a:t>
            </a:r>
          </a:p>
        </p:txBody>
      </p:sp>
      <p:sp>
        <p:nvSpPr>
          <p:cNvPr id="133158" name="Text Box 38"/>
          <p:cNvSpPr txBox="1">
            <a:spLocks noChangeArrowheads="1"/>
          </p:cNvSpPr>
          <p:nvPr/>
        </p:nvSpPr>
        <p:spPr bwMode="auto">
          <a:xfrm>
            <a:off x="2627313" y="3716338"/>
            <a:ext cx="2146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blockIdx.x=1</a:t>
            </a:r>
          </a:p>
          <a:p>
            <a:r>
              <a:rPr lang="en-US" altLang="ja-JP"/>
              <a:t>blockDim.x=4</a:t>
            </a:r>
          </a:p>
          <a:p>
            <a:r>
              <a:rPr lang="en-US" altLang="ja-JP"/>
              <a:t>threadIdx.x=0,1,2,3</a:t>
            </a:r>
          </a:p>
          <a:p>
            <a:r>
              <a:rPr lang="en-US" altLang="ja-JP"/>
              <a:t>idx=4,5,6,7</a:t>
            </a:r>
          </a:p>
        </p:txBody>
      </p:sp>
      <p:sp>
        <p:nvSpPr>
          <p:cNvPr id="133159" name="Text Box 39"/>
          <p:cNvSpPr txBox="1">
            <a:spLocks noChangeArrowheads="1"/>
          </p:cNvSpPr>
          <p:nvPr/>
        </p:nvSpPr>
        <p:spPr bwMode="auto">
          <a:xfrm>
            <a:off x="4787900" y="3695700"/>
            <a:ext cx="2146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blockIdx.x=2</a:t>
            </a:r>
          </a:p>
          <a:p>
            <a:r>
              <a:rPr lang="en-US" altLang="ja-JP"/>
              <a:t>blockDim.x=4</a:t>
            </a:r>
          </a:p>
          <a:p>
            <a:r>
              <a:rPr lang="en-US" altLang="ja-JP"/>
              <a:t>threadIdx.x=0,1,2,3</a:t>
            </a:r>
          </a:p>
          <a:p>
            <a:r>
              <a:rPr lang="en-US" altLang="ja-JP"/>
              <a:t>idx=8,9,10,11</a:t>
            </a:r>
          </a:p>
        </p:txBody>
      </p:sp>
      <p:sp>
        <p:nvSpPr>
          <p:cNvPr id="133160" name="Text Box 40"/>
          <p:cNvSpPr txBox="1">
            <a:spLocks noChangeArrowheads="1"/>
          </p:cNvSpPr>
          <p:nvPr/>
        </p:nvSpPr>
        <p:spPr bwMode="auto">
          <a:xfrm>
            <a:off x="7019925" y="3675063"/>
            <a:ext cx="2146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blockIdx.x=3</a:t>
            </a:r>
          </a:p>
          <a:p>
            <a:r>
              <a:rPr lang="en-US" altLang="ja-JP"/>
              <a:t>blockDim.x=4</a:t>
            </a:r>
          </a:p>
          <a:p>
            <a:r>
              <a:rPr lang="en-US" altLang="ja-JP"/>
              <a:t>threadIdx.x=0,1,2,3</a:t>
            </a:r>
          </a:p>
          <a:p>
            <a:r>
              <a:rPr lang="en-US" altLang="ja-JP"/>
              <a:t>idx=12,13,14,15</a:t>
            </a:r>
          </a:p>
        </p:txBody>
      </p:sp>
      <p:sp>
        <p:nvSpPr>
          <p:cNvPr id="133161" name="Text Box 41"/>
          <p:cNvSpPr txBox="1">
            <a:spLocks noChangeArrowheads="1"/>
          </p:cNvSpPr>
          <p:nvPr/>
        </p:nvSpPr>
        <p:spPr bwMode="auto">
          <a:xfrm>
            <a:off x="2403475" y="1431925"/>
            <a:ext cx="4083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/>
              <a:t>LENGTH=16, </a:t>
            </a:r>
            <a:r>
              <a:rPr lang="en-US" altLang="ja-JP" dirty="0" err="1"/>
              <a:t>BLOCK_SIZE</a:t>
            </a:r>
            <a:r>
              <a:rPr lang="en-US" altLang="ja-JP" dirty="0"/>
              <a:t>=4</a:t>
            </a:r>
            <a:r>
              <a:rPr lang="ja-JP" altLang="en-US" dirty="0"/>
              <a:t>の場合</a:t>
            </a:r>
            <a:r>
              <a:rPr lang="en-US" altLang="ja-JP" dirty="0"/>
              <a:t> </a:t>
            </a:r>
          </a:p>
        </p:txBody>
      </p:sp>
      <p:sp>
        <p:nvSpPr>
          <p:cNvPr id="133162" name="Line 42"/>
          <p:cNvSpPr>
            <a:spLocks noChangeShapeType="1"/>
          </p:cNvSpPr>
          <p:nvPr/>
        </p:nvSpPr>
        <p:spPr bwMode="auto">
          <a:xfrm flipH="1">
            <a:off x="1692275" y="2349500"/>
            <a:ext cx="10795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163" name="Line 43"/>
          <p:cNvSpPr>
            <a:spLocks noChangeShapeType="1"/>
          </p:cNvSpPr>
          <p:nvPr/>
        </p:nvSpPr>
        <p:spPr bwMode="auto">
          <a:xfrm flipH="1">
            <a:off x="3635375" y="2420938"/>
            <a:ext cx="730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164" name="Line 44"/>
          <p:cNvSpPr>
            <a:spLocks noChangeShapeType="1"/>
          </p:cNvSpPr>
          <p:nvPr/>
        </p:nvSpPr>
        <p:spPr bwMode="auto">
          <a:xfrm>
            <a:off x="4643438" y="2420938"/>
            <a:ext cx="9366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165" name="Line 45"/>
          <p:cNvSpPr>
            <a:spLocks noChangeShapeType="1"/>
          </p:cNvSpPr>
          <p:nvPr/>
        </p:nvSpPr>
        <p:spPr bwMode="auto">
          <a:xfrm>
            <a:off x="5580063" y="2349500"/>
            <a:ext cx="18716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166" name="Text Box 46"/>
          <p:cNvSpPr txBox="1">
            <a:spLocks noChangeArrowheads="1"/>
          </p:cNvSpPr>
          <p:nvPr/>
        </p:nvSpPr>
        <p:spPr bwMode="auto">
          <a:xfrm>
            <a:off x="1115616" y="5229200"/>
            <a:ext cx="72955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idx</a:t>
            </a:r>
            <a:r>
              <a:rPr lang="en-US" altLang="ja-JP" dirty="0"/>
              <a:t> = </a:t>
            </a:r>
            <a:r>
              <a:rPr lang="en-US" altLang="ja-JP" dirty="0" err="1"/>
              <a:t>blockDim.x</a:t>
            </a:r>
            <a:r>
              <a:rPr lang="en-US" altLang="ja-JP" dirty="0"/>
              <a:t> * </a:t>
            </a:r>
            <a:r>
              <a:rPr lang="en-US" altLang="ja-JP" dirty="0" err="1"/>
              <a:t>blockId.x</a:t>
            </a:r>
            <a:r>
              <a:rPr lang="en-US" altLang="ja-JP" dirty="0"/>
              <a:t> + </a:t>
            </a:r>
            <a:r>
              <a:rPr lang="en-US" altLang="ja-JP" dirty="0" err="1"/>
              <a:t>threadldx.x</a:t>
            </a:r>
            <a:r>
              <a:rPr lang="en-US" altLang="ja-JP" dirty="0"/>
              <a:t>;</a:t>
            </a:r>
          </a:p>
          <a:p>
            <a:r>
              <a:rPr lang="ja-JP" altLang="en-US" dirty="0"/>
              <a:t>により、ローカル</a:t>
            </a:r>
            <a:r>
              <a:rPr lang="en-US" altLang="ja-JP" dirty="0"/>
              <a:t>index</a:t>
            </a:r>
            <a:r>
              <a:rPr lang="ja-JP" altLang="en-US" dirty="0"/>
              <a:t>である</a:t>
            </a:r>
            <a:r>
              <a:rPr lang="en-US" altLang="ja-JP" dirty="0" err="1"/>
              <a:t>threadldx</a:t>
            </a:r>
            <a:r>
              <a:rPr lang="ja-JP" altLang="en-US" dirty="0"/>
              <a:t>をグローバルな</a:t>
            </a:r>
            <a:r>
              <a:rPr lang="en-US" altLang="ja-JP" dirty="0" err="1"/>
              <a:t>idx</a:t>
            </a:r>
            <a:r>
              <a:rPr lang="ja-JP" altLang="en-US" dirty="0"/>
              <a:t>にマップしている</a:t>
            </a:r>
            <a:endParaRPr lang="en-US" altLang="ja-JP" dirty="0"/>
          </a:p>
        </p:txBody>
      </p:sp>
      <p:sp>
        <p:nvSpPr>
          <p:cNvPr id="133167" name="Text Box 47"/>
          <p:cNvSpPr txBox="1">
            <a:spLocks noChangeArrowheads="1"/>
          </p:cNvSpPr>
          <p:nvPr/>
        </p:nvSpPr>
        <p:spPr bwMode="auto">
          <a:xfrm>
            <a:off x="1476375" y="6216650"/>
            <a:ext cx="66207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 err="1"/>
              <a:t>blockDim</a:t>
            </a:r>
            <a:r>
              <a:rPr lang="en-US" altLang="ja-JP" b="1" dirty="0"/>
              <a:t> </a:t>
            </a:r>
            <a:r>
              <a:rPr lang="ja-JP" altLang="en-US" b="1" dirty="0"/>
              <a:t>は実際のコードでは</a:t>
            </a:r>
            <a:r>
              <a:rPr lang="en-US" altLang="ja-JP" b="1" dirty="0"/>
              <a:t> 32 </a:t>
            </a:r>
            <a:r>
              <a:rPr lang="ja-JP" altLang="en-US" b="1" dirty="0"/>
              <a:t>以上でないとまずい</a:t>
            </a:r>
            <a:endParaRPr lang="en-US" altLang="ja-JP" b="1" dirty="0"/>
          </a:p>
          <a:p>
            <a:r>
              <a:rPr lang="ja-JP" altLang="en-US" b="1" dirty="0"/>
              <a:t>多い分はメモリアクセス遅延の隠蔽に使われ、有効な場合もある</a:t>
            </a:r>
            <a:endParaRPr lang="en-US" altLang="ja-JP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 dirty="0"/>
              <a:t>実行モデル</a:t>
            </a:r>
            <a:endParaRPr lang="en-US" altLang="ja-JP" sz="2400" dirty="0"/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403350" y="908050"/>
            <a:ext cx="1873250" cy="46799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635375" y="908050"/>
            <a:ext cx="4465638" cy="46799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1763713" y="1339850"/>
            <a:ext cx="1152525" cy="720725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Kernel</a:t>
            </a:r>
          </a:p>
          <a:p>
            <a:pPr algn="ctr"/>
            <a:r>
              <a:rPr lang="en-US" altLang="ja-JP"/>
              <a:t>1</a:t>
            </a: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3995738" y="1339850"/>
            <a:ext cx="3743325" cy="1944688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4138613" y="1700213"/>
            <a:ext cx="865187" cy="5762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Block</a:t>
            </a:r>
          </a:p>
          <a:p>
            <a:pPr algn="ctr"/>
            <a:r>
              <a:rPr lang="en-US" altLang="ja-JP"/>
              <a:t>(0,0)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5289550" y="1700213"/>
            <a:ext cx="865188" cy="5762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Block</a:t>
            </a:r>
          </a:p>
          <a:p>
            <a:pPr algn="ctr"/>
            <a:r>
              <a:rPr lang="en-US" altLang="ja-JP"/>
              <a:t>(1,0)</a:t>
            </a: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6440488" y="1700213"/>
            <a:ext cx="865187" cy="5762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Block</a:t>
            </a:r>
          </a:p>
          <a:p>
            <a:pPr algn="ctr"/>
            <a:r>
              <a:rPr lang="en-US" altLang="ja-JP"/>
              <a:t>(2,0)</a:t>
            </a:r>
          </a:p>
        </p:txBody>
      </p:sp>
      <p:sp>
        <p:nvSpPr>
          <p:cNvPr id="135180" name="Rectangle 12"/>
          <p:cNvSpPr>
            <a:spLocks noChangeArrowheads="1"/>
          </p:cNvSpPr>
          <p:nvPr/>
        </p:nvSpPr>
        <p:spPr bwMode="auto">
          <a:xfrm>
            <a:off x="4138613" y="2420938"/>
            <a:ext cx="865187" cy="5762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Block</a:t>
            </a:r>
          </a:p>
          <a:p>
            <a:pPr algn="ctr"/>
            <a:r>
              <a:rPr lang="en-US" altLang="ja-JP"/>
              <a:t>(0,1)</a:t>
            </a:r>
          </a:p>
        </p:txBody>
      </p:sp>
      <p:sp>
        <p:nvSpPr>
          <p:cNvPr id="135181" name="Rectangle 13"/>
          <p:cNvSpPr>
            <a:spLocks noChangeArrowheads="1"/>
          </p:cNvSpPr>
          <p:nvPr/>
        </p:nvSpPr>
        <p:spPr bwMode="auto">
          <a:xfrm>
            <a:off x="5289550" y="2420938"/>
            <a:ext cx="865188" cy="5762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Block</a:t>
            </a:r>
          </a:p>
          <a:p>
            <a:pPr algn="ctr"/>
            <a:r>
              <a:rPr lang="en-US" altLang="ja-JP"/>
              <a:t>(1,1)</a:t>
            </a:r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6440488" y="2420938"/>
            <a:ext cx="865187" cy="5762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Block</a:t>
            </a:r>
          </a:p>
          <a:p>
            <a:pPr algn="ctr"/>
            <a:r>
              <a:rPr lang="en-US" altLang="ja-JP"/>
              <a:t>(2,1)</a:t>
            </a:r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>
            <a:off x="2916238" y="170021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5184" name="Line 16"/>
          <p:cNvSpPr>
            <a:spLocks noChangeShapeType="1"/>
          </p:cNvSpPr>
          <p:nvPr/>
        </p:nvSpPr>
        <p:spPr bwMode="auto">
          <a:xfrm>
            <a:off x="1476375" y="11969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4068763" y="133985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Grid1</a:t>
            </a:r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3852863" y="90805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Device</a:t>
            </a:r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1619250" y="90805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Host</a:t>
            </a:r>
          </a:p>
        </p:txBody>
      </p:sp>
      <p:sp>
        <p:nvSpPr>
          <p:cNvPr id="135189" name="Rectangle 21"/>
          <p:cNvSpPr>
            <a:spLocks noChangeArrowheads="1"/>
          </p:cNvSpPr>
          <p:nvPr/>
        </p:nvSpPr>
        <p:spPr bwMode="auto">
          <a:xfrm>
            <a:off x="1765300" y="3355975"/>
            <a:ext cx="1152525" cy="720725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Kernel</a:t>
            </a:r>
          </a:p>
          <a:p>
            <a:pPr algn="ctr"/>
            <a:r>
              <a:rPr lang="en-US" altLang="ja-JP"/>
              <a:t>2</a:t>
            </a:r>
          </a:p>
        </p:txBody>
      </p:sp>
      <p:sp>
        <p:nvSpPr>
          <p:cNvPr id="135190" name="Rectangle 22"/>
          <p:cNvSpPr>
            <a:spLocks noChangeArrowheads="1"/>
          </p:cNvSpPr>
          <p:nvPr/>
        </p:nvSpPr>
        <p:spPr bwMode="auto">
          <a:xfrm>
            <a:off x="3997325" y="3355975"/>
            <a:ext cx="3743325" cy="1944688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35191" name="Rectangle 23"/>
          <p:cNvSpPr>
            <a:spLocks noChangeArrowheads="1"/>
          </p:cNvSpPr>
          <p:nvPr/>
        </p:nvSpPr>
        <p:spPr bwMode="auto">
          <a:xfrm>
            <a:off x="4140200" y="3716338"/>
            <a:ext cx="865188" cy="5762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Block</a:t>
            </a:r>
          </a:p>
          <a:p>
            <a:pPr algn="ctr"/>
            <a:r>
              <a:rPr lang="en-US" altLang="ja-JP"/>
              <a:t>(0,0)</a:t>
            </a:r>
          </a:p>
        </p:txBody>
      </p:sp>
      <p:sp>
        <p:nvSpPr>
          <p:cNvPr id="135192" name="Rectangle 24"/>
          <p:cNvSpPr>
            <a:spLocks noChangeArrowheads="1"/>
          </p:cNvSpPr>
          <p:nvPr/>
        </p:nvSpPr>
        <p:spPr bwMode="auto">
          <a:xfrm>
            <a:off x="5291138" y="3716338"/>
            <a:ext cx="865187" cy="5762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Block</a:t>
            </a:r>
          </a:p>
          <a:p>
            <a:pPr algn="ctr"/>
            <a:r>
              <a:rPr lang="en-US" altLang="ja-JP"/>
              <a:t>(1,0)</a:t>
            </a:r>
          </a:p>
        </p:txBody>
      </p:sp>
      <p:sp>
        <p:nvSpPr>
          <p:cNvPr id="135193" name="Rectangle 25"/>
          <p:cNvSpPr>
            <a:spLocks noChangeArrowheads="1"/>
          </p:cNvSpPr>
          <p:nvPr/>
        </p:nvSpPr>
        <p:spPr bwMode="auto">
          <a:xfrm>
            <a:off x="6442075" y="3716338"/>
            <a:ext cx="865188" cy="5762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Block</a:t>
            </a:r>
          </a:p>
          <a:p>
            <a:pPr algn="ctr"/>
            <a:r>
              <a:rPr lang="en-US" altLang="ja-JP"/>
              <a:t>(2,0)</a:t>
            </a:r>
          </a:p>
        </p:txBody>
      </p:sp>
      <p:sp>
        <p:nvSpPr>
          <p:cNvPr id="135194" name="Rectangle 26"/>
          <p:cNvSpPr>
            <a:spLocks noChangeArrowheads="1"/>
          </p:cNvSpPr>
          <p:nvPr/>
        </p:nvSpPr>
        <p:spPr bwMode="auto">
          <a:xfrm>
            <a:off x="4140200" y="4437063"/>
            <a:ext cx="865188" cy="5762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Block</a:t>
            </a:r>
          </a:p>
          <a:p>
            <a:pPr algn="ctr"/>
            <a:r>
              <a:rPr lang="en-US" altLang="ja-JP"/>
              <a:t>(0,1)</a:t>
            </a:r>
          </a:p>
        </p:txBody>
      </p:sp>
      <p:sp>
        <p:nvSpPr>
          <p:cNvPr id="135195" name="Rectangle 27"/>
          <p:cNvSpPr>
            <a:spLocks noChangeArrowheads="1"/>
          </p:cNvSpPr>
          <p:nvPr/>
        </p:nvSpPr>
        <p:spPr bwMode="auto">
          <a:xfrm>
            <a:off x="5291138" y="4437063"/>
            <a:ext cx="865187" cy="5762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Block</a:t>
            </a:r>
          </a:p>
          <a:p>
            <a:pPr algn="ctr"/>
            <a:r>
              <a:rPr lang="en-US" altLang="ja-JP"/>
              <a:t>(1,1)</a:t>
            </a:r>
          </a:p>
        </p:txBody>
      </p:sp>
      <p:sp>
        <p:nvSpPr>
          <p:cNvPr id="135196" name="Rectangle 28"/>
          <p:cNvSpPr>
            <a:spLocks noChangeArrowheads="1"/>
          </p:cNvSpPr>
          <p:nvPr/>
        </p:nvSpPr>
        <p:spPr bwMode="auto">
          <a:xfrm>
            <a:off x="6442075" y="4437063"/>
            <a:ext cx="865188" cy="5762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Block</a:t>
            </a:r>
          </a:p>
          <a:p>
            <a:pPr algn="ctr"/>
            <a:r>
              <a:rPr lang="en-US" altLang="ja-JP"/>
              <a:t>(2,1)</a:t>
            </a:r>
          </a:p>
        </p:txBody>
      </p:sp>
      <p:sp>
        <p:nvSpPr>
          <p:cNvPr id="135197" name="Line 29"/>
          <p:cNvSpPr>
            <a:spLocks noChangeShapeType="1"/>
          </p:cNvSpPr>
          <p:nvPr/>
        </p:nvSpPr>
        <p:spPr bwMode="auto">
          <a:xfrm>
            <a:off x="2917825" y="3716338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5198" name="Text Box 30"/>
          <p:cNvSpPr txBox="1">
            <a:spLocks noChangeArrowheads="1"/>
          </p:cNvSpPr>
          <p:nvPr/>
        </p:nvSpPr>
        <p:spPr bwMode="auto">
          <a:xfrm>
            <a:off x="4070350" y="335597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Grid2</a:t>
            </a:r>
          </a:p>
        </p:txBody>
      </p:sp>
      <p:sp>
        <p:nvSpPr>
          <p:cNvPr id="135199" name="Rectangle 31"/>
          <p:cNvSpPr>
            <a:spLocks noChangeArrowheads="1"/>
          </p:cNvSpPr>
          <p:nvPr/>
        </p:nvSpPr>
        <p:spPr bwMode="auto">
          <a:xfrm>
            <a:off x="3348038" y="3716338"/>
            <a:ext cx="5400675" cy="29527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35200" name="Rectangle 32"/>
          <p:cNvSpPr>
            <a:spLocks noChangeArrowheads="1"/>
          </p:cNvSpPr>
          <p:nvPr/>
        </p:nvSpPr>
        <p:spPr bwMode="auto">
          <a:xfrm>
            <a:off x="3998913" y="41497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Thread</a:t>
            </a:r>
          </a:p>
          <a:p>
            <a:pPr algn="ctr"/>
            <a:r>
              <a:rPr lang="en-US" altLang="ja-JP" sz="1600"/>
              <a:t>(0,0)</a:t>
            </a:r>
          </a:p>
        </p:txBody>
      </p:sp>
      <p:sp>
        <p:nvSpPr>
          <p:cNvPr id="135201" name="Rectangle 33"/>
          <p:cNvSpPr>
            <a:spLocks noChangeArrowheads="1"/>
          </p:cNvSpPr>
          <p:nvPr/>
        </p:nvSpPr>
        <p:spPr bwMode="auto">
          <a:xfrm>
            <a:off x="4646613" y="41497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…</a:t>
            </a:r>
          </a:p>
        </p:txBody>
      </p:sp>
      <p:sp>
        <p:nvSpPr>
          <p:cNvPr id="135202" name="Rectangle 34"/>
          <p:cNvSpPr>
            <a:spLocks noChangeArrowheads="1"/>
          </p:cNvSpPr>
          <p:nvPr/>
        </p:nvSpPr>
        <p:spPr bwMode="auto">
          <a:xfrm>
            <a:off x="5294313" y="41497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Thread</a:t>
            </a:r>
          </a:p>
          <a:p>
            <a:pPr algn="ctr"/>
            <a:r>
              <a:rPr lang="en-US" altLang="ja-JP" sz="1600"/>
              <a:t>(31,0)</a:t>
            </a:r>
          </a:p>
        </p:txBody>
      </p:sp>
      <p:sp>
        <p:nvSpPr>
          <p:cNvPr id="135203" name="Rectangle 35"/>
          <p:cNvSpPr>
            <a:spLocks noChangeArrowheads="1"/>
          </p:cNvSpPr>
          <p:nvPr/>
        </p:nvSpPr>
        <p:spPr bwMode="auto">
          <a:xfrm>
            <a:off x="5942013" y="41497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400"/>
              <a:t>Thread</a:t>
            </a:r>
          </a:p>
          <a:p>
            <a:pPr algn="ctr"/>
            <a:r>
              <a:rPr lang="en-US" altLang="ja-JP" sz="1400"/>
              <a:t>(32,0)</a:t>
            </a:r>
          </a:p>
        </p:txBody>
      </p:sp>
      <p:sp>
        <p:nvSpPr>
          <p:cNvPr id="135204" name="Rectangle 36"/>
          <p:cNvSpPr>
            <a:spLocks noChangeArrowheads="1"/>
          </p:cNvSpPr>
          <p:nvPr/>
        </p:nvSpPr>
        <p:spPr bwMode="auto">
          <a:xfrm>
            <a:off x="6589713" y="41497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…</a:t>
            </a:r>
          </a:p>
        </p:txBody>
      </p:sp>
      <p:sp>
        <p:nvSpPr>
          <p:cNvPr id="135205" name="Rectangle 37"/>
          <p:cNvSpPr>
            <a:spLocks noChangeArrowheads="1"/>
          </p:cNvSpPr>
          <p:nvPr/>
        </p:nvSpPr>
        <p:spPr bwMode="auto">
          <a:xfrm>
            <a:off x="7237413" y="41497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Thread</a:t>
            </a:r>
          </a:p>
          <a:p>
            <a:pPr algn="ctr"/>
            <a:r>
              <a:rPr lang="en-US" altLang="ja-JP" sz="1600"/>
              <a:t>(63,0)</a:t>
            </a:r>
          </a:p>
        </p:txBody>
      </p:sp>
      <p:sp>
        <p:nvSpPr>
          <p:cNvPr id="135209" name="Rectangle 41"/>
          <p:cNvSpPr>
            <a:spLocks noChangeArrowheads="1"/>
          </p:cNvSpPr>
          <p:nvPr/>
        </p:nvSpPr>
        <p:spPr bwMode="auto">
          <a:xfrm>
            <a:off x="3995738" y="4221163"/>
            <a:ext cx="1871662" cy="5032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35211" name="Text Box 43"/>
          <p:cNvSpPr txBox="1">
            <a:spLocks noChangeArrowheads="1"/>
          </p:cNvSpPr>
          <p:nvPr/>
        </p:nvSpPr>
        <p:spPr bwMode="auto">
          <a:xfrm>
            <a:off x="4572000" y="41497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Warp 0</a:t>
            </a:r>
          </a:p>
        </p:txBody>
      </p:sp>
      <p:sp>
        <p:nvSpPr>
          <p:cNvPr id="135212" name="Rectangle 44"/>
          <p:cNvSpPr>
            <a:spLocks noChangeArrowheads="1"/>
          </p:cNvSpPr>
          <p:nvPr/>
        </p:nvSpPr>
        <p:spPr bwMode="auto">
          <a:xfrm>
            <a:off x="6013450" y="4221163"/>
            <a:ext cx="1871663" cy="5032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35213" name="Text Box 45"/>
          <p:cNvSpPr txBox="1">
            <a:spLocks noChangeArrowheads="1"/>
          </p:cNvSpPr>
          <p:nvPr/>
        </p:nvSpPr>
        <p:spPr bwMode="auto">
          <a:xfrm>
            <a:off x="6589713" y="41497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Warp 1</a:t>
            </a:r>
          </a:p>
        </p:txBody>
      </p:sp>
      <p:sp>
        <p:nvSpPr>
          <p:cNvPr id="135214" name="Rectangle 46"/>
          <p:cNvSpPr>
            <a:spLocks noChangeArrowheads="1"/>
          </p:cNvSpPr>
          <p:nvPr/>
        </p:nvSpPr>
        <p:spPr bwMode="auto">
          <a:xfrm>
            <a:off x="3998913" y="47974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Thread</a:t>
            </a:r>
          </a:p>
          <a:p>
            <a:pPr algn="ctr"/>
            <a:r>
              <a:rPr lang="en-US" altLang="ja-JP" sz="1600"/>
              <a:t>(0,1)</a:t>
            </a:r>
          </a:p>
        </p:txBody>
      </p:sp>
      <p:sp>
        <p:nvSpPr>
          <p:cNvPr id="135215" name="Rectangle 47"/>
          <p:cNvSpPr>
            <a:spLocks noChangeArrowheads="1"/>
          </p:cNvSpPr>
          <p:nvPr/>
        </p:nvSpPr>
        <p:spPr bwMode="auto">
          <a:xfrm>
            <a:off x="4646613" y="47974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…</a:t>
            </a:r>
          </a:p>
        </p:txBody>
      </p:sp>
      <p:sp>
        <p:nvSpPr>
          <p:cNvPr id="135216" name="Rectangle 48"/>
          <p:cNvSpPr>
            <a:spLocks noChangeArrowheads="1"/>
          </p:cNvSpPr>
          <p:nvPr/>
        </p:nvSpPr>
        <p:spPr bwMode="auto">
          <a:xfrm>
            <a:off x="5294313" y="47974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Thread</a:t>
            </a:r>
          </a:p>
          <a:p>
            <a:pPr algn="ctr"/>
            <a:r>
              <a:rPr lang="en-US" altLang="ja-JP" sz="1600"/>
              <a:t>(31,1)</a:t>
            </a:r>
          </a:p>
        </p:txBody>
      </p:sp>
      <p:sp>
        <p:nvSpPr>
          <p:cNvPr id="135217" name="Rectangle 49"/>
          <p:cNvSpPr>
            <a:spLocks noChangeArrowheads="1"/>
          </p:cNvSpPr>
          <p:nvPr/>
        </p:nvSpPr>
        <p:spPr bwMode="auto">
          <a:xfrm>
            <a:off x="5942013" y="47974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400"/>
              <a:t>Thread</a:t>
            </a:r>
          </a:p>
          <a:p>
            <a:pPr algn="ctr"/>
            <a:r>
              <a:rPr lang="en-US" altLang="ja-JP" sz="1400"/>
              <a:t>(32,1)</a:t>
            </a:r>
          </a:p>
        </p:txBody>
      </p:sp>
      <p:sp>
        <p:nvSpPr>
          <p:cNvPr id="135218" name="Rectangle 50"/>
          <p:cNvSpPr>
            <a:spLocks noChangeArrowheads="1"/>
          </p:cNvSpPr>
          <p:nvPr/>
        </p:nvSpPr>
        <p:spPr bwMode="auto">
          <a:xfrm>
            <a:off x="6589713" y="47974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…</a:t>
            </a:r>
          </a:p>
        </p:txBody>
      </p:sp>
      <p:sp>
        <p:nvSpPr>
          <p:cNvPr id="135219" name="Rectangle 51"/>
          <p:cNvSpPr>
            <a:spLocks noChangeArrowheads="1"/>
          </p:cNvSpPr>
          <p:nvPr/>
        </p:nvSpPr>
        <p:spPr bwMode="auto">
          <a:xfrm>
            <a:off x="7237413" y="47974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Thread</a:t>
            </a:r>
          </a:p>
          <a:p>
            <a:pPr algn="ctr"/>
            <a:r>
              <a:rPr lang="en-US" altLang="ja-JP" sz="1600"/>
              <a:t>(63,1)</a:t>
            </a:r>
          </a:p>
        </p:txBody>
      </p:sp>
      <p:sp>
        <p:nvSpPr>
          <p:cNvPr id="135220" name="Rectangle 52"/>
          <p:cNvSpPr>
            <a:spLocks noChangeArrowheads="1"/>
          </p:cNvSpPr>
          <p:nvPr/>
        </p:nvSpPr>
        <p:spPr bwMode="auto">
          <a:xfrm>
            <a:off x="3995738" y="4868863"/>
            <a:ext cx="1871662" cy="5032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35221" name="Text Box 53"/>
          <p:cNvSpPr txBox="1">
            <a:spLocks noChangeArrowheads="1"/>
          </p:cNvSpPr>
          <p:nvPr/>
        </p:nvSpPr>
        <p:spPr bwMode="auto">
          <a:xfrm>
            <a:off x="4572000" y="47974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Warp 2</a:t>
            </a:r>
          </a:p>
        </p:txBody>
      </p:sp>
      <p:sp>
        <p:nvSpPr>
          <p:cNvPr id="135222" name="Rectangle 54"/>
          <p:cNvSpPr>
            <a:spLocks noChangeArrowheads="1"/>
          </p:cNvSpPr>
          <p:nvPr/>
        </p:nvSpPr>
        <p:spPr bwMode="auto">
          <a:xfrm>
            <a:off x="6013450" y="4868863"/>
            <a:ext cx="1871663" cy="5032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35223" name="Text Box 55"/>
          <p:cNvSpPr txBox="1">
            <a:spLocks noChangeArrowheads="1"/>
          </p:cNvSpPr>
          <p:nvPr/>
        </p:nvSpPr>
        <p:spPr bwMode="auto">
          <a:xfrm>
            <a:off x="6589713" y="47974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Warp 3</a:t>
            </a:r>
          </a:p>
        </p:txBody>
      </p:sp>
      <p:sp>
        <p:nvSpPr>
          <p:cNvPr id="135224" name="Rectangle 56"/>
          <p:cNvSpPr>
            <a:spLocks noChangeArrowheads="1"/>
          </p:cNvSpPr>
          <p:nvPr/>
        </p:nvSpPr>
        <p:spPr bwMode="auto">
          <a:xfrm>
            <a:off x="3998913" y="54451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Thread</a:t>
            </a:r>
          </a:p>
          <a:p>
            <a:pPr algn="ctr"/>
            <a:r>
              <a:rPr lang="en-US" altLang="ja-JP" sz="1600"/>
              <a:t>(0,2)</a:t>
            </a:r>
          </a:p>
        </p:txBody>
      </p:sp>
      <p:sp>
        <p:nvSpPr>
          <p:cNvPr id="135225" name="Rectangle 57"/>
          <p:cNvSpPr>
            <a:spLocks noChangeArrowheads="1"/>
          </p:cNvSpPr>
          <p:nvPr/>
        </p:nvSpPr>
        <p:spPr bwMode="auto">
          <a:xfrm>
            <a:off x="4646613" y="54451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…</a:t>
            </a:r>
          </a:p>
        </p:txBody>
      </p:sp>
      <p:sp>
        <p:nvSpPr>
          <p:cNvPr id="135226" name="Rectangle 58"/>
          <p:cNvSpPr>
            <a:spLocks noChangeArrowheads="1"/>
          </p:cNvSpPr>
          <p:nvPr/>
        </p:nvSpPr>
        <p:spPr bwMode="auto">
          <a:xfrm>
            <a:off x="5294313" y="54451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Thread</a:t>
            </a:r>
          </a:p>
          <a:p>
            <a:pPr algn="ctr"/>
            <a:r>
              <a:rPr lang="en-US" altLang="ja-JP" sz="1600"/>
              <a:t>(31,2)</a:t>
            </a:r>
          </a:p>
        </p:txBody>
      </p:sp>
      <p:sp>
        <p:nvSpPr>
          <p:cNvPr id="135227" name="Rectangle 59"/>
          <p:cNvSpPr>
            <a:spLocks noChangeArrowheads="1"/>
          </p:cNvSpPr>
          <p:nvPr/>
        </p:nvSpPr>
        <p:spPr bwMode="auto">
          <a:xfrm>
            <a:off x="5942013" y="54451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400"/>
              <a:t>Thread</a:t>
            </a:r>
          </a:p>
          <a:p>
            <a:pPr algn="ctr"/>
            <a:r>
              <a:rPr lang="en-US" altLang="ja-JP" sz="1400"/>
              <a:t>(32,2)</a:t>
            </a:r>
          </a:p>
        </p:txBody>
      </p:sp>
      <p:sp>
        <p:nvSpPr>
          <p:cNvPr id="135228" name="Rectangle 60"/>
          <p:cNvSpPr>
            <a:spLocks noChangeArrowheads="1"/>
          </p:cNvSpPr>
          <p:nvPr/>
        </p:nvSpPr>
        <p:spPr bwMode="auto">
          <a:xfrm>
            <a:off x="6589713" y="54451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…</a:t>
            </a:r>
          </a:p>
        </p:txBody>
      </p:sp>
      <p:sp>
        <p:nvSpPr>
          <p:cNvPr id="135229" name="Rectangle 61"/>
          <p:cNvSpPr>
            <a:spLocks noChangeArrowheads="1"/>
          </p:cNvSpPr>
          <p:nvPr/>
        </p:nvSpPr>
        <p:spPr bwMode="auto">
          <a:xfrm>
            <a:off x="7237413" y="5445125"/>
            <a:ext cx="647700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Thread</a:t>
            </a:r>
          </a:p>
          <a:p>
            <a:pPr algn="ctr"/>
            <a:r>
              <a:rPr lang="en-US" altLang="ja-JP" sz="1600"/>
              <a:t>(63,2)</a:t>
            </a:r>
          </a:p>
        </p:txBody>
      </p:sp>
      <p:sp>
        <p:nvSpPr>
          <p:cNvPr id="135230" name="Rectangle 62"/>
          <p:cNvSpPr>
            <a:spLocks noChangeArrowheads="1"/>
          </p:cNvSpPr>
          <p:nvPr/>
        </p:nvSpPr>
        <p:spPr bwMode="auto">
          <a:xfrm>
            <a:off x="3995738" y="5516563"/>
            <a:ext cx="1871662" cy="5032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35231" name="Text Box 63"/>
          <p:cNvSpPr txBox="1">
            <a:spLocks noChangeArrowheads="1"/>
          </p:cNvSpPr>
          <p:nvPr/>
        </p:nvSpPr>
        <p:spPr bwMode="auto">
          <a:xfrm>
            <a:off x="4572000" y="54451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Warp 4</a:t>
            </a:r>
          </a:p>
        </p:txBody>
      </p:sp>
      <p:sp>
        <p:nvSpPr>
          <p:cNvPr id="135232" name="Rectangle 64"/>
          <p:cNvSpPr>
            <a:spLocks noChangeArrowheads="1"/>
          </p:cNvSpPr>
          <p:nvPr/>
        </p:nvSpPr>
        <p:spPr bwMode="auto">
          <a:xfrm>
            <a:off x="6013450" y="5516563"/>
            <a:ext cx="1871663" cy="5032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35233" name="Text Box 65"/>
          <p:cNvSpPr txBox="1">
            <a:spLocks noChangeArrowheads="1"/>
          </p:cNvSpPr>
          <p:nvPr/>
        </p:nvSpPr>
        <p:spPr bwMode="auto">
          <a:xfrm>
            <a:off x="6589713" y="54451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Warp 5</a:t>
            </a:r>
          </a:p>
        </p:txBody>
      </p:sp>
      <p:sp>
        <p:nvSpPr>
          <p:cNvPr id="135234" name="Text Box 66"/>
          <p:cNvSpPr txBox="1">
            <a:spLocks noChangeArrowheads="1"/>
          </p:cNvSpPr>
          <p:nvPr/>
        </p:nvSpPr>
        <p:spPr bwMode="auto">
          <a:xfrm>
            <a:off x="3492500" y="3789363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Block (1,1)</a:t>
            </a:r>
          </a:p>
        </p:txBody>
      </p:sp>
      <p:sp>
        <p:nvSpPr>
          <p:cNvPr id="135235" name="Line 67"/>
          <p:cNvSpPr>
            <a:spLocks noChangeShapeType="1"/>
          </p:cNvSpPr>
          <p:nvPr/>
        </p:nvSpPr>
        <p:spPr bwMode="auto">
          <a:xfrm flipH="1">
            <a:off x="3348038" y="2420938"/>
            <a:ext cx="194468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5236" name="Line 68"/>
          <p:cNvSpPr>
            <a:spLocks noChangeShapeType="1"/>
          </p:cNvSpPr>
          <p:nvPr/>
        </p:nvSpPr>
        <p:spPr bwMode="auto">
          <a:xfrm>
            <a:off x="6084888" y="2420938"/>
            <a:ext cx="26638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5237" name="Text Box 69"/>
          <p:cNvSpPr txBox="1">
            <a:spLocks noChangeArrowheads="1"/>
          </p:cNvSpPr>
          <p:nvPr/>
        </p:nvSpPr>
        <p:spPr bwMode="auto">
          <a:xfrm>
            <a:off x="179512" y="5589240"/>
            <a:ext cx="318170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/>
              <a:t>Block</a:t>
            </a:r>
            <a:r>
              <a:rPr lang="ja-JP" altLang="en-US" dirty="0"/>
              <a:t>内の</a:t>
            </a:r>
            <a:endParaRPr lang="en-US" altLang="ja-JP" dirty="0"/>
          </a:p>
          <a:p>
            <a:r>
              <a:rPr lang="en-US" altLang="ja-JP" dirty="0"/>
              <a:t>32</a:t>
            </a:r>
            <a:r>
              <a:rPr lang="ja-JP" altLang="en-US" dirty="0"/>
              <a:t>スレッドは</a:t>
            </a:r>
            <a:r>
              <a:rPr lang="en-US" altLang="ja-JP" dirty="0"/>
              <a:t>Warp</a:t>
            </a:r>
            <a:r>
              <a:rPr lang="ja-JP" altLang="en-US" dirty="0"/>
              <a:t>という単位で</a:t>
            </a:r>
            <a:endParaRPr lang="en-US" altLang="ja-JP" dirty="0"/>
          </a:p>
          <a:p>
            <a:r>
              <a:rPr lang="ja-JP" altLang="en-US" dirty="0"/>
              <a:t>並列実行される</a:t>
            </a:r>
            <a:endParaRPr lang="en-US" altLang="ja-JP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Kernel: sample1_kernel.cu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400" dirty="0"/>
              <a:t>__global__ void Sample1Kernel(float *</a:t>
            </a:r>
            <a:r>
              <a:rPr lang="en-US" altLang="ja-JP" sz="2400" dirty="0" err="1"/>
              <a:t>d_A</a:t>
            </a:r>
            <a:r>
              <a:rPr lang="en-US" altLang="ja-JP" sz="2400" dirty="0"/>
              <a:t>, float *</a:t>
            </a:r>
            <a:r>
              <a:rPr lang="en-US" altLang="ja-JP" sz="2400" dirty="0" err="1"/>
              <a:t>d_B</a:t>
            </a:r>
            <a:r>
              <a:rPr lang="en-US" altLang="ja-JP" sz="2400" dirty="0"/>
              <a:t>,</a:t>
            </a:r>
          </a:p>
          <a:p>
            <a:pPr marL="0" indent="0">
              <a:buNone/>
            </a:pPr>
            <a:r>
              <a:rPr lang="en-US" altLang="ja-JP" sz="2400" dirty="0"/>
              <a:t>                                                        float *</a:t>
            </a:r>
            <a:r>
              <a:rPr lang="en-US" altLang="ja-JP" sz="2400" dirty="0" err="1"/>
              <a:t>d_C</a:t>
            </a:r>
            <a:r>
              <a:rPr lang="en-US" altLang="ja-JP" sz="2400" dirty="0"/>
              <a:t>) {</a:t>
            </a:r>
          </a:p>
          <a:p>
            <a:pPr marL="0" indent="0">
              <a:buNone/>
            </a:pPr>
            <a:r>
              <a:rPr lang="en-US" altLang="ja-JP" sz="2400" dirty="0"/>
              <a:t>// Getting its thread id</a:t>
            </a:r>
            <a:endParaRPr lang="ja-JP" altLang="en-US" sz="2400" dirty="0"/>
          </a:p>
          <a:p>
            <a:pPr marL="0" indent="0">
              <a:buNone/>
            </a:pPr>
            <a:r>
              <a:rPr lang="en-US" altLang="ja-JP" sz="2400" dirty="0" err="1"/>
              <a:t>int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thread_id</a:t>
            </a:r>
            <a:r>
              <a:rPr lang="en-US" altLang="ja-JP" sz="2400" dirty="0"/>
              <a:t> = </a:t>
            </a:r>
            <a:r>
              <a:rPr lang="en-US" altLang="ja-JP" sz="2400" dirty="0" err="1"/>
              <a:t>blockDim.x</a:t>
            </a:r>
            <a:r>
              <a:rPr lang="en-US" altLang="ja-JP" sz="2400" dirty="0"/>
              <a:t> * </a:t>
            </a:r>
            <a:r>
              <a:rPr lang="en-US" altLang="ja-JP" sz="2400" dirty="0" err="1"/>
              <a:t>blockIdx.x</a:t>
            </a:r>
            <a:r>
              <a:rPr lang="en-US" altLang="ja-JP" sz="2400" dirty="0"/>
              <a:t> + </a:t>
            </a:r>
            <a:r>
              <a:rPr lang="en-US" altLang="ja-JP" sz="2400" dirty="0" err="1"/>
              <a:t>threadIdx.x</a:t>
            </a:r>
            <a:r>
              <a:rPr lang="en-US" altLang="ja-JP" sz="2400" dirty="0"/>
              <a:t>;</a:t>
            </a:r>
          </a:p>
          <a:p>
            <a:pPr marL="0" indent="0">
              <a:buNone/>
            </a:pPr>
            <a:r>
              <a:rPr lang="en-US" altLang="ja-JP" sz="2400" dirty="0"/>
              <a:t>// Compute sum of array</a:t>
            </a:r>
            <a:endParaRPr lang="ja-JP" altLang="en-US" sz="2400" dirty="0"/>
          </a:p>
          <a:p>
            <a:pPr marL="0" indent="0">
              <a:buNone/>
            </a:pPr>
            <a:r>
              <a:rPr lang="en-US" altLang="ja-JP" sz="2400" dirty="0" err="1"/>
              <a:t>d_C</a:t>
            </a:r>
            <a:r>
              <a:rPr lang="en-US" altLang="ja-JP" sz="2400" dirty="0"/>
              <a:t>[</a:t>
            </a:r>
            <a:r>
              <a:rPr lang="en-US" altLang="ja-JP" sz="2400" dirty="0" err="1"/>
              <a:t>thread_id</a:t>
            </a:r>
            <a:r>
              <a:rPr lang="en-US" altLang="ja-JP" sz="2400" dirty="0"/>
              <a:t>] = </a:t>
            </a:r>
            <a:r>
              <a:rPr lang="en-US" altLang="ja-JP" sz="2400" dirty="0" err="1"/>
              <a:t>d_A</a:t>
            </a:r>
            <a:r>
              <a:rPr lang="en-US" altLang="ja-JP" sz="2400" dirty="0"/>
              <a:t>[</a:t>
            </a:r>
            <a:r>
              <a:rPr lang="en-US" altLang="ja-JP" sz="2400" dirty="0" err="1"/>
              <a:t>thread_id</a:t>
            </a:r>
            <a:r>
              <a:rPr lang="en-US" altLang="ja-JP" sz="2400" dirty="0"/>
              <a:t>] + </a:t>
            </a:r>
            <a:r>
              <a:rPr lang="en-US" altLang="ja-JP" sz="2400" dirty="0" err="1"/>
              <a:t>d_B</a:t>
            </a:r>
            <a:r>
              <a:rPr lang="en-US" altLang="ja-JP" sz="2400" dirty="0"/>
              <a:t>[</a:t>
            </a:r>
            <a:r>
              <a:rPr lang="en-US" altLang="ja-JP" sz="2400" dirty="0" err="1"/>
              <a:t>thread_id</a:t>
            </a:r>
            <a:r>
              <a:rPr lang="en-US" altLang="ja-JP" sz="2400" dirty="0"/>
              <a:t>];</a:t>
            </a:r>
          </a:p>
          <a:p>
            <a:pPr marL="0" indent="0">
              <a:buNone/>
            </a:pPr>
            <a:r>
              <a:rPr lang="en-US" altLang="ja-JP" sz="2400" dirty="0"/>
              <a:t>}</a:t>
            </a:r>
          </a:p>
          <a:p>
            <a:pPr marL="0" indent="0">
              <a:buNone/>
            </a:pPr>
            <a:r>
              <a:rPr kumimoji="1" lang="en-US" altLang="ja-JP" sz="2400" dirty="0" err="1"/>
              <a:t>thread_id</a:t>
            </a:r>
            <a:r>
              <a:rPr kumimoji="1" lang="ja-JP" altLang="en-US" sz="2400" dirty="0"/>
              <a:t>を使うことで、一重分ループを並列実行することができる</a:t>
            </a:r>
          </a:p>
        </p:txBody>
      </p:sp>
    </p:spTree>
    <p:extLst>
      <p:ext uri="{BB962C8B-B14F-4D97-AF65-F5344CB8AC3E}">
        <p14:creationId xmlns:p14="http://schemas.microsoft.com/office/powerpoint/2010/main" val="2300206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052736"/>
            <a:ext cx="8867328" cy="470912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// </a:t>
            </a:r>
            <a:r>
              <a:rPr lang="ja-JP" altLang="en-US" sz="2400" dirty="0"/>
              <a:t>結果のホストへのコピー</a:t>
            </a:r>
          </a:p>
          <a:p>
            <a:pPr marL="0" indent="0">
              <a:buNone/>
            </a:pPr>
            <a:r>
              <a:rPr lang="en-US" altLang="ja-JP" sz="2400" dirty="0" err="1"/>
              <a:t>cudaMemcpy</a:t>
            </a:r>
            <a:r>
              <a:rPr lang="en-US" altLang="ja-JP" sz="2400" dirty="0"/>
              <a:t>(</a:t>
            </a:r>
            <a:r>
              <a:rPr lang="en-US" altLang="ja-JP" sz="2400" dirty="0" err="1"/>
              <a:t>h_C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d_C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sizeof</a:t>
            </a:r>
            <a:r>
              <a:rPr lang="en-US" altLang="ja-JP" sz="2400" dirty="0"/>
              <a:t>(float) * LENGTH, </a:t>
            </a:r>
            <a:r>
              <a:rPr lang="en-US" altLang="ja-JP" sz="2400" dirty="0" err="1"/>
              <a:t>cudaMemcpyDeviceToHost</a:t>
            </a:r>
            <a:r>
              <a:rPr lang="en-US" altLang="ja-JP" sz="2400" dirty="0"/>
              <a:t>);</a:t>
            </a:r>
          </a:p>
          <a:p>
            <a:pPr marL="0" indent="0">
              <a:buNone/>
            </a:pPr>
            <a:r>
              <a:rPr lang="en-US" altLang="ja-JP" sz="2400" dirty="0"/>
              <a:t>// </a:t>
            </a:r>
            <a:r>
              <a:rPr lang="ja-JP" altLang="en-US" sz="2400" dirty="0"/>
              <a:t>デバイスメモリの解放</a:t>
            </a:r>
          </a:p>
          <a:p>
            <a:pPr marL="0" indent="0">
              <a:buNone/>
            </a:pPr>
            <a:r>
              <a:rPr lang="en-US" altLang="ja-JP" sz="2400" dirty="0" err="1"/>
              <a:t>cudaFree</a:t>
            </a:r>
            <a:r>
              <a:rPr lang="en-US" altLang="ja-JP" sz="2400" dirty="0"/>
              <a:t>(</a:t>
            </a:r>
            <a:r>
              <a:rPr lang="en-US" altLang="ja-JP" sz="2400" dirty="0" err="1"/>
              <a:t>d_A</a:t>
            </a:r>
            <a:r>
              <a:rPr lang="en-US" altLang="ja-JP" sz="2400" dirty="0"/>
              <a:t>); </a:t>
            </a:r>
            <a:r>
              <a:rPr lang="en-US" altLang="ja-JP" sz="2400" dirty="0" err="1"/>
              <a:t>cudaFree</a:t>
            </a:r>
            <a:r>
              <a:rPr lang="en-US" altLang="ja-JP" sz="2400" dirty="0"/>
              <a:t>(</a:t>
            </a:r>
            <a:r>
              <a:rPr lang="en-US" altLang="ja-JP" sz="2400" dirty="0" err="1"/>
              <a:t>d_B</a:t>
            </a:r>
            <a:r>
              <a:rPr lang="en-US" altLang="ja-JP" sz="2400" dirty="0"/>
              <a:t>); </a:t>
            </a:r>
            <a:r>
              <a:rPr lang="en-US" altLang="ja-JP" sz="2400" dirty="0" err="1"/>
              <a:t>cudaFree</a:t>
            </a:r>
            <a:r>
              <a:rPr lang="en-US" altLang="ja-JP" sz="2400" dirty="0"/>
              <a:t>(</a:t>
            </a:r>
            <a:r>
              <a:rPr lang="en-US" altLang="ja-JP" sz="2400" dirty="0" err="1"/>
              <a:t>d_C</a:t>
            </a:r>
            <a:r>
              <a:rPr lang="en-US" altLang="ja-JP" sz="2400" dirty="0"/>
              <a:t>);</a:t>
            </a:r>
          </a:p>
          <a:p>
            <a:pPr marL="0" indent="0">
              <a:buNone/>
            </a:pPr>
            <a:r>
              <a:rPr lang="en-US" altLang="ja-JP" sz="2400" dirty="0"/>
              <a:t>// </a:t>
            </a:r>
            <a:r>
              <a:rPr lang="ja-JP" altLang="en-US" sz="2400" dirty="0"/>
              <a:t>結果のプリント</a:t>
            </a:r>
          </a:p>
          <a:p>
            <a:pPr marL="0" indent="0">
              <a:buNone/>
            </a:pPr>
            <a:r>
              <a:rPr lang="en-US" altLang="ja-JP" sz="2400" dirty="0"/>
              <a:t>for (</a:t>
            </a:r>
            <a:r>
              <a:rPr lang="en-US" altLang="ja-JP" sz="2400" dirty="0" err="1"/>
              <a:t>int</a:t>
            </a:r>
            <a:r>
              <a:rPr lang="en-US" altLang="ja-JP" sz="2400" dirty="0"/>
              <a:t> </a:t>
            </a:r>
            <a:r>
              <a:rPr lang="en-US" altLang="ja-JP" sz="2400" dirty="0" err="1"/>
              <a:t>i</a:t>
            </a:r>
            <a:r>
              <a:rPr lang="en-US" altLang="ja-JP" sz="2400" dirty="0"/>
              <a:t> = 0; </a:t>
            </a:r>
            <a:r>
              <a:rPr lang="en-US" altLang="ja-JP" sz="2400" dirty="0" err="1"/>
              <a:t>i</a:t>
            </a:r>
            <a:r>
              <a:rPr lang="en-US" altLang="ja-JP" sz="2400" dirty="0"/>
              <a:t> &lt; LENGTH; ++</a:t>
            </a:r>
            <a:r>
              <a:rPr lang="en-US" altLang="ja-JP" sz="2400" dirty="0" err="1"/>
              <a:t>i</a:t>
            </a:r>
            <a:r>
              <a:rPr lang="en-US" altLang="ja-JP" sz="2400" dirty="0"/>
              <a:t>) result += </a:t>
            </a:r>
            <a:r>
              <a:rPr lang="en-US" altLang="ja-JP" sz="2400" dirty="0" err="1"/>
              <a:t>h_C</a:t>
            </a:r>
            <a:r>
              <a:rPr lang="en-US" altLang="ja-JP" sz="2400" dirty="0"/>
              <a:t>[</a:t>
            </a:r>
            <a:r>
              <a:rPr lang="en-US" altLang="ja-JP" sz="2400" dirty="0" err="1"/>
              <a:t>i</a:t>
            </a:r>
            <a:r>
              <a:rPr lang="en-US" altLang="ja-JP" sz="2400" dirty="0"/>
              <a:t>];</a:t>
            </a:r>
          </a:p>
          <a:p>
            <a:pPr marL="0" indent="0">
              <a:buNone/>
            </a:pPr>
            <a:r>
              <a:rPr lang="en-US" altLang="ja-JP" sz="2400" dirty="0"/>
              <a:t>result /= (float)LENGTH;</a:t>
            </a:r>
          </a:p>
          <a:p>
            <a:pPr marL="0" indent="0">
              <a:buNone/>
            </a:pPr>
            <a:r>
              <a:rPr lang="en-US" altLang="ja-JP" sz="2400" dirty="0" err="1"/>
              <a:t>printf</a:t>
            </a:r>
            <a:r>
              <a:rPr lang="en-US" altLang="ja-JP" sz="2400" dirty="0"/>
              <a:t>("result = %f\n", result);</a:t>
            </a:r>
          </a:p>
          <a:p>
            <a:pPr marL="0" indent="0">
              <a:buNone/>
            </a:pPr>
            <a:r>
              <a:rPr lang="en-US" altLang="ja-JP" sz="2400" dirty="0"/>
              <a:t>// </a:t>
            </a:r>
            <a:r>
              <a:rPr lang="ja-JP" altLang="en-US" sz="2400" dirty="0"/>
              <a:t>終了</a:t>
            </a:r>
          </a:p>
          <a:p>
            <a:pPr marL="0" indent="0">
              <a:buNone/>
            </a:pPr>
            <a:r>
              <a:rPr lang="en-US" altLang="ja-JP" sz="2400" dirty="0"/>
              <a:t>free(</a:t>
            </a:r>
            <a:r>
              <a:rPr lang="en-US" altLang="ja-JP" sz="2400" dirty="0" err="1"/>
              <a:t>h_A</a:t>
            </a:r>
            <a:r>
              <a:rPr lang="en-US" altLang="ja-JP" sz="2400" dirty="0"/>
              <a:t>); free(</a:t>
            </a:r>
            <a:r>
              <a:rPr lang="en-US" altLang="ja-JP" sz="2400" dirty="0" err="1"/>
              <a:t>h_B</a:t>
            </a:r>
            <a:r>
              <a:rPr lang="en-US" altLang="ja-JP" sz="2400" dirty="0"/>
              <a:t>); free(</a:t>
            </a:r>
            <a:r>
              <a:rPr lang="en-US" altLang="ja-JP" sz="2400" dirty="0" err="1"/>
              <a:t>h_C</a:t>
            </a:r>
            <a:r>
              <a:rPr lang="en-US" altLang="ja-JP" sz="2400" dirty="0"/>
              <a:t>);</a:t>
            </a:r>
          </a:p>
          <a:p>
            <a:pPr marL="0" indent="0">
              <a:buNone/>
            </a:pPr>
            <a:r>
              <a:rPr lang="en-US" altLang="ja-JP" sz="2400" dirty="0"/>
              <a:t>return 0;</a:t>
            </a:r>
          </a:p>
          <a:p>
            <a:pPr marL="0" indent="0">
              <a:buNone/>
            </a:pPr>
            <a:r>
              <a:rPr lang="en-US" altLang="ja-JP" sz="2400" dirty="0"/>
              <a:t>}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9335" y="188640"/>
            <a:ext cx="6583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Post processing (host: sample1.cu)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50091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/>
              <a:t>演習</a:t>
            </a:r>
            <a:r>
              <a:rPr lang="en-US" altLang="ja-JP" b="1"/>
              <a:t> </a:t>
            </a:r>
            <a:r>
              <a:rPr lang="en-US" altLang="ja-JP" b="1" dirty="0" err="1"/>
              <a:t>ex1</a:t>
            </a:r>
            <a:endParaRPr lang="en-US" altLang="ja-JP" b="1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80728"/>
            <a:ext cx="8229600" cy="4530725"/>
          </a:xfrm>
        </p:spPr>
        <p:txBody>
          <a:bodyPr/>
          <a:lstStyle/>
          <a:p>
            <a:r>
              <a:rPr lang="en-US" altLang="ja-JP" b="1" dirty="0"/>
              <a:t>A[</a:t>
            </a:r>
            <a:r>
              <a:rPr lang="en-US" altLang="ja-JP" b="1" dirty="0" err="1"/>
              <a:t>i</a:t>
            </a:r>
            <a:r>
              <a:rPr lang="en-US" altLang="ja-JP" b="1" dirty="0"/>
              <a:t>] </a:t>
            </a:r>
            <a:r>
              <a:rPr lang="ja-JP" altLang="en-US" b="1" dirty="0" err="1"/>
              <a:t>、</a:t>
            </a:r>
            <a:r>
              <a:rPr lang="en-US" altLang="ja-JP" b="1" dirty="0"/>
              <a:t> B[</a:t>
            </a:r>
            <a:r>
              <a:rPr lang="en-US" altLang="ja-JP" b="1" dirty="0" err="1"/>
              <a:t>i</a:t>
            </a:r>
            <a:r>
              <a:rPr lang="en-US" altLang="ja-JP" b="1" dirty="0"/>
              <a:t>] </a:t>
            </a:r>
            <a:r>
              <a:rPr lang="ja-JP" altLang="en-US" b="1" dirty="0"/>
              <a:t>はサイズ</a:t>
            </a:r>
            <a:r>
              <a:rPr lang="en-US" altLang="ja-JP" b="1" dirty="0"/>
              <a:t>65536</a:t>
            </a:r>
            <a:r>
              <a:rPr lang="ja-JP" altLang="en-US" b="1" dirty="0"/>
              <a:t>（</a:t>
            </a:r>
            <a:r>
              <a:rPr lang="en-US" altLang="ja-JP" b="1" dirty="0"/>
              <a:t>256×256</a:t>
            </a:r>
            <a:r>
              <a:rPr lang="ja-JP" altLang="en-US" b="1" dirty="0"/>
              <a:t>）の配列</a:t>
            </a:r>
            <a:endParaRPr lang="en-US" altLang="ja-JP" b="1" dirty="0"/>
          </a:p>
          <a:p>
            <a:r>
              <a:rPr lang="ja-JP" altLang="en-US" b="1" dirty="0"/>
              <a:t>以下のコードを実行するカーネル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b="1" dirty="0" err="1"/>
              <a:t>ex1_kernel.cu</a:t>
            </a:r>
            <a:r>
              <a:rPr lang="ja-JP" altLang="en-US" b="1" dirty="0"/>
              <a:t>　を記述せよ。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for (</a:t>
            </a:r>
            <a:r>
              <a:rPr lang="en-US" altLang="ja-JP" b="1" dirty="0" err="1"/>
              <a:t>i</a:t>
            </a:r>
            <a:r>
              <a:rPr lang="en-US" altLang="ja-JP" b="1" dirty="0"/>
              <a:t>=0; </a:t>
            </a:r>
            <a:r>
              <a:rPr lang="en-US" altLang="ja-JP" b="1" dirty="0" err="1"/>
              <a:t>i</a:t>
            </a:r>
            <a:r>
              <a:rPr lang="en-US" altLang="ja-JP" b="1" dirty="0"/>
              <a:t>&lt;LENGTH; </a:t>
            </a:r>
            <a:r>
              <a:rPr lang="en-US" altLang="ja-JP" b="1" dirty="0" err="1"/>
              <a:t>i</a:t>
            </a:r>
            <a:r>
              <a:rPr lang="en-US" altLang="ja-JP" b="1" dirty="0"/>
              <a:t>++)</a:t>
            </a:r>
          </a:p>
          <a:p>
            <a:pPr marL="0" indent="0">
              <a:buNone/>
            </a:pPr>
            <a:r>
              <a:rPr lang="en-US" altLang="ja-JP" b="1" dirty="0"/>
              <a:t>	C[</a:t>
            </a:r>
            <a:r>
              <a:rPr lang="en-US" altLang="ja-JP" b="1" dirty="0" err="1"/>
              <a:t>i</a:t>
            </a:r>
            <a:r>
              <a:rPr lang="en-US" altLang="ja-JP" b="1" dirty="0"/>
              <a:t>] = 0.0; </a:t>
            </a:r>
          </a:p>
          <a:p>
            <a:pPr marL="0" indent="0">
              <a:buNone/>
            </a:pPr>
            <a:r>
              <a:rPr lang="en-US" altLang="ja-JP" b="1" dirty="0"/>
              <a:t>      for(j=0; j&lt;LENGTH; j++)</a:t>
            </a:r>
          </a:p>
          <a:p>
            <a:pPr marL="0" indent="0">
              <a:buNone/>
            </a:pPr>
            <a:r>
              <a:rPr lang="en-US" altLang="ja-JP" b="1" dirty="0"/>
              <a:t>        C[</a:t>
            </a:r>
            <a:r>
              <a:rPr lang="en-US" altLang="ja-JP" b="1" dirty="0" err="1"/>
              <a:t>i</a:t>
            </a:r>
            <a:r>
              <a:rPr lang="en-US" altLang="ja-JP" b="1" dirty="0"/>
              <a:t>] += (A[</a:t>
            </a:r>
            <a:r>
              <a:rPr lang="en-US" altLang="ja-JP" b="1" dirty="0" err="1"/>
              <a:t>i</a:t>
            </a:r>
            <a:r>
              <a:rPr lang="en-US" altLang="ja-JP" b="1" dirty="0"/>
              <a:t>]-B[j])*(A[</a:t>
            </a:r>
            <a:r>
              <a:rPr lang="en-US" altLang="ja-JP" b="1" dirty="0" err="1"/>
              <a:t>i</a:t>
            </a:r>
            <a:r>
              <a:rPr lang="en-US" altLang="ja-JP" b="1" dirty="0"/>
              <a:t>]-B[j]);</a:t>
            </a:r>
          </a:p>
          <a:p>
            <a:pPr marL="0" indent="0">
              <a:buNone/>
            </a:pPr>
            <a:r>
              <a:rPr lang="en-US" altLang="ja-JP" b="1" dirty="0" err="1"/>
              <a:t>ex1.cu</a:t>
            </a:r>
            <a:r>
              <a:rPr lang="ja-JP" altLang="en-US" b="1" dirty="0"/>
              <a:t>の</a:t>
            </a:r>
            <a:r>
              <a:rPr lang="en-US" altLang="ja-JP" b="1" dirty="0" err="1"/>
              <a:t>ex1Kernel</a:t>
            </a:r>
            <a:r>
              <a:rPr lang="ja-JP" altLang="en-US" b="1" dirty="0"/>
              <a:t>のコメントをはずして実行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CPU</a:t>
            </a:r>
            <a:r>
              <a:rPr lang="ja-JP" altLang="en-US" b="1" dirty="0"/>
              <a:t>と</a:t>
            </a:r>
            <a:r>
              <a:rPr lang="en-US" altLang="ja-JP" b="1" dirty="0"/>
              <a:t>GPU</a:t>
            </a:r>
            <a:r>
              <a:rPr lang="ja-JP" altLang="en-US" b="1" dirty="0"/>
              <a:t>の答が一致するはず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提出：</a:t>
            </a:r>
            <a:r>
              <a:rPr lang="en-US" altLang="ja-JP" b="1" dirty="0"/>
              <a:t>ex1_kernel.cu</a:t>
            </a:r>
            <a:r>
              <a:rPr lang="ja-JP" altLang="en-US" b="1" dirty="0"/>
              <a:t>を</a:t>
            </a:r>
            <a:r>
              <a:rPr lang="en-US" altLang="ja-JP" b="1" dirty="0"/>
              <a:t>keio.jp</a:t>
            </a:r>
            <a:r>
              <a:rPr lang="ja-JP" altLang="en-US" b="1" dirty="0"/>
              <a:t>に提出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442876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FB38A1-0EF8-45C1-BAB1-EBC4C039D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最終レポートと授業の成績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886C2F-E8A7-4292-9FF0-5B9D95157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3637"/>
            <a:ext cx="8229600" cy="4530725"/>
          </a:xfrm>
        </p:spPr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/>
              <a:t>回、</a:t>
            </a:r>
            <a:r>
              <a:rPr lang="en-US" altLang="ja-JP" dirty="0"/>
              <a:t>2</a:t>
            </a:r>
            <a:r>
              <a:rPr lang="ja-JP" altLang="en-US" dirty="0"/>
              <a:t>回、</a:t>
            </a:r>
            <a:r>
              <a:rPr lang="en-US" altLang="ja-JP" dirty="0"/>
              <a:t>4</a:t>
            </a:r>
            <a:r>
              <a:rPr lang="ja-JP" altLang="en-US" dirty="0"/>
              <a:t>回の演習の結果　</a:t>
            </a:r>
            <a:r>
              <a:rPr lang="en-US" altLang="ja-JP" dirty="0"/>
              <a:t>5</a:t>
            </a:r>
            <a:r>
              <a:rPr lang="ja-JP" altLang="en-US" dirty="0"/>
              <a:t>点</a:t>
            </a:r>
            <a:r>
              <a:rPr lang="en-US" altLang="ja-JP" dirty="0"/>
              <a:t>×</a:t>
            </a:r>
            <a:r>
              <a:rPr lang="ja-JP" altLang="en-US" dirty="0"/>
              <a:t>３</a:t>
            </a:r>
            <a:endParaRPr lang="en-US" altLang="ja-JP" dirty="0"/>
          </a:p>
          <a:p>
            <a:r>
              <a:rPr kumimoji="1" lang="en-US" altLang="ja-JP" dirty="0"/>
              <a:t>3</a:t>
            </a:r>
            <a:r>
              <a:rPr kumimoji="1" lang="ja-JP" altLang="en-US" dirty="0"/>
              <a:t>回、</a:t>
            </a:r>
            <a:r>
              <a:rPr kumimoji="1" lang="en-US" altLang="ja-JP" dirty="0"/>
              <a:t>5</a:t>
            </a:r>
            <a:r>
              <a:rPr kumimoji="1" lang="ja-JP" altLang="en-US" dirty="0"/>
              <a:t>回、</a:t>
            </a:r>
            <a:r>
              <a:rPr kumimoji="1" lang="en-US" altLang="ja-JP" dirty="0"/>
              <a:t>6</a:t>
            </a:r>
            <a:r>
              <a:rPr kumimoji="1" lang="ja-JP" altLang="en-US" dirty="0"/>
              <a:t>回の実習の結果　</a:t>
            </a:r>
            <a:r>
              <a:rPr kumimoji="1" lang="en-US" altLang="ja-JP" dirty="0"/>
              <a:t>10</a:t>
            </a:r>
            <a:r>
              <a:rPr kumimoji="1" lang="ja-JP" altLang="en-US" dirty="0"/>
              <a:t>点</a:t>
            </a:r>
            <a:r>
              <a:rPr kumimoji="1" lang="en-US" altLang="ja-JP" dirty="0"/>
              <a:t>×3</a:t>
            </a:r>
          </a:p>
          <a:p>
            <a:r>
              <a:rPr lang="ja-JP" altLang="en-US" dirty="0"/>
              <a:t>最終レポート　</a:t>
            </a:r>
            <a:r>
              <a:rPr lang="en-US" altLang="ja-JP" dirty="0"/>
              <a:t>15</a:t>
            </a:r>
            <a:r>
              <a:rPr lang="ja-JP" altLang="en-US" dirty="0"/>
              <a:t>点</a:t>
            </a:r>
            <a:endParaRPr lang="en-US" altLang="ja-JP" dirty="0"/>
          </a:p>
          <a:p>
            <a:r>
              <a:rPr kumimoji="1" lang="en-US" altLang="ja-JP" dirty="0"/>
              <a:t>60</a:t>
            </a:r>
            <a:r>
              <a:rPr kumimoji="1" lang="ja-JP" altLang="en-US" dirty="0"/>
              <a:t>点を</a:t>
            </a:r>
            <a:r>
              <a:rPr kumimoji="1" lang="en-US" altLang="ja-JP" dirty="0"/>
              <a:t>4</a:t>
            </a:r>
            <a:r>
              <a:rPr kumimoji="1" lang="ja-JP" altLang="en-US" dirty="0"/>
              <a:t>つに分けて</a:t>
            </a:r>
            <a:r>
              <a:rPr kumimoji="1" lang="en-US" altLang="ja-JP" dirty="0"/>
              <a:t>A,B,C,D</a:t>
            </a:r>
            <a:r>
              <a:rPr kumimoji="1" lang="ja-JP" altLang="en-US" dirty="0"/>
              <a:t>を付ける。</a:t>
            </a:r>
            <a:r>
              <a:rPr kumimoji="1" lang="en-US" altLang="ja-JP" dirty="0"/>
              <a:t>S</a:t>
            </a:r>
            <a:r>
              <a:rPr lang="ja-JP" altLang="en-US" dirty="0"/>
              <a:t>は特に凄いのがあれば例外的に付ける</a:t>
            </a:r>
            <a:endParaRPr lang="en-US" altLang="ja-JP" dirty="0"/>
          </a:p>
          <a:p>
            <a:r>
              <a:rPr kumimoji="1" lang="ja-JP" altLang="en-US" dirty="0"/>
              <a:t>最終レポート</a:t>
            </a:r>
            <a:endParaRPr kumimoji="1" lang="en-US" altLang="ja-JP" dirty="0"/>
          </a:p>
          <a:p>
            <a:pPr lvl="1"/>
            <a:r>
              <a:rPr lang="en-US" altLang="ja-JP" dirty="0" err="1"/>
              <a:t>OpenMP,MPI,Cuda</a:t>
            </a:r>
            <a:r>
              <a:rPr lang="ja-JP" altLang="en-US" dirty="0"/>
              <a:t>のプログラムモデルを比較し、対象とするアーキテクチャとの関連を論ぜよ。</a:t>
            </a:r>
            <a:r>
              <a:rPr lang="en-US" altLang="ja-JP" dirty="0"/>
              <a:t>A4</a:t>
            </a:r>
            <a:r>
              <a:rPr lang="ja-JP" altLang="en-US" dirty="0"/>
              <a:t>　</a:t>
            </a:r>
            <a:r>
              <a:rPr lang="en-US" altLang="ja-JP" dirty="0"/>
              <a:t>2</a:t>
            </a:r>
            <a:r>
              <a:rPr lang="ja-JP" altLang="en-US" dirty="0"/>
              <a:t>ページ以内とする。</a:t>
            </a:r>
            <a:endParaRPr lang="en-US" altLang="ja-JP" dirty="0"/>
          </a:p>
          <a:p>
            <a:r>
              <a:rPr lang="ja-JP" altLang="en-US" dirty="0"/>
              <a:t>全ての結果の締め切りは</a:t>
            </a:r>
            <a:r>
              <a:rPr lang="en-US" altLang="ja-JP" dirty="0"/>
              <a:t>6</a:t>
            </a:r>
            <a:r>
              <a:rPr lang="ja-JP" altLang="en-US" dirty="0"/>
              <a:t>月</a:t>
            </a:r>
            <a:r>
              <a:rPr lang="en-US" altLang="ja-JP" dirty="0"/>
              <a:t>2</a:t>
            </a:r>
            <a:r>
              <a:rPr lang="ja-JP" altLang="en-US" dirty="0"/>
              <a:t>日→</a:t>
            </a:r>
            <a:r>
              <a:rPr lang="en-US" altLang="ja-JP" dirty="0"/>
              <a:t>6</a:t>
            </a:r>
            <a:r>
              <a:rPr lang="ja-JP" altLang="en-US" dirty="0"/>
              <a:t>月</a:t>
            </a:r>
            <a:r>
              <a:rPr lang="en-US" altLang="ja-JP" dirty="0"/>
              <a:t>9</a:t>
            </a:r>
            <a:r>
              <a:rPr lang="ja-JP" altLang="en-US" dirty="0"/>
              <a:t>日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1865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62B6E1-FA06-4B55-8D68-D892E179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2" y="549713"/>
            <a:ext cx="7886700" cy="994172"/>
          </a:xfrm>
        </p:spPr>
        <p:txBody>
          <a:bodyPr/>
          <a:lstStyle/>
          <a:p>
            <a:r>
              <a:rPr kumimoji="1" lang="en-US" altLang="ja-JP" sz="3200" dirty="0"/>
              <a:t>AI</a:t>
            </a:r>
            <a:r>
              <a:rPr kumimoji="1" lang="ja-JP" altLang="en-US" sz="3200" dirty="0"/>
              <a:t>用</a:t>
            </a:r>
            <a:r>
              <a:rPr kumimoji="1" lang="en-US" altLang="ja-JP" sz="3200" dirty="0"/>
              <a:t>DSA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Domain Specific Architecture)</a:t>
            </a:r>
            <a:endParaRPr kumimoji="1" lang="ja-JP" altLang="en-US" sz="3200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3660E91-8FB1-4848-AB26-B52CBA8F89BA}"/>
              </a:ext>
            </a:extLst>
          </p:cNvPr>
          <p:cNvGraphicFramePr>
            <a:graphicFrameLocks noGrp="1"/>
          </p:cNvGraphicFramePr>
          <p:nvPr/>
        </p:nvGraphicFramePr>
        <p:xfrm>
          <a:off x="134816" y="2343150"/>
          <a:ext cx="4045268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566">
                  <a:extLst>
                    <a:ext uri="{9D8B030D-6E8A-4147-A177-3AD203B41FA5}">
                      <a16:colId xmlns:a16="http://schemas.microsoft.com/office/drawing/2014/main" val="2312433778"/>
                    </a:ext>
                  </a:extLst>
                </a:gridCol>
                <a:gridCol w="1243965">
                  <a:extLst>
                    <a:ext uri="{9D8B030D-6E8A-4147-A177-3AD203B41FA5}">
                      <a16:colId xmlns:a16="http://schemas.microsoft.com/office/drawing/2014/main" val="2843620472"/>
                    </a:ext>
                  </a:extLst>
                </a:gridCol>
                <a:gridCol w="936308">
                  <a:extLst>
                    <a:ext uri="{9D8B030D-6E8A-4147-A177-3AD203B41FA5}">
                      <a16:colId xmlns:a16="http://schemas.microsoft.com/office/drawing/2014/main" val="3256349119"/>
                    </a:ext>
                  </a:extLst>
                </a:gridCol>
                <a:gridCol w="1144429">
                  <a:extLst>
                    <a:ext uri="{9D8B030D-6E8A-4147-A177-3AD203B41FA5}">
                      <a16:colId xmlns:a16="http://schemas.microsoft.com/office/drawing/2014/main" val="362970871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開発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名称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構成方式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用途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8279873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Google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TPU(Tensor Processing Unit)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シストリックアレイ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ver.3</a:t>
                      </a:r>
                      <a:r>
                        <a:rPr lang="ja-JP" sz="1200" kern="100">
                          <a:effectLst/>
                        </a:rPr>
                        <a:t>は推論、学習共に可能。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5220735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Intel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Spring Crest/Lake Crest</a:t>
                      </a:r>
                      <a:endParaRPr 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専用プロセッサの</a:t>
                      </a:r>
                      <a:r>
                        <a:rPr lang="en-US" sz="1200" kern="100">
                          <a:effectLst/>
                        </a:rPr>
                        <a:t>MIMD/NORMA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学習に特化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0627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Intel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Spring Hill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専用プロセッサの</a:t>
                      </a:r>
                      <a:r>
                        <a:rPr lang="en-US" sz="1200" kern="100">
                          <a:effectLst/>
                        </a:rPr>
                        <a:t>CC-NUMA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推論に特化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30432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Microsoft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BrainWave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Intel</a:t>
                      </a:r>
                      <a:r>
                        <a:rPr lang="ja-JP" sz="1200" kern="100">
                          <a:effectLst/>
                        </a:rPr>
                        <a:t>社の</a:t>
                      </a:r>
                      <a:r>
                        <a:rPr lang="en-US" sz="1200" kern="100">
                          <a:effectLst/>
                        </a:rPr>
                        <a:t>FPGA</a:t>
                      </a:r>
                      <a:r>
                        <a:rPr lang="ja-JP" sz="1200" kern="100">
                          <a:effectLst/>
                        </a:rPr>
                        <a:t>（</a:t>
                      </a:r>
                      <a:r>
                        <a:rPr lang="en-US" sz="1200" kern="100">
                          <a:effectLst/>
                        </a:rPr>
                        <a:t>7.6</a:t>
                      </a:r>
                      <a:r>
                        <a:rPr lang="ja-JP" sz="1200" kern="100">
                          <a:effectLst/>
                        </a:rPr>
                        <a:t>参照）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FPGA</a:t>
                      </a:r>
                      <a:r>
                        <a:rPr lang="ja-JP" sz="1200" kern="100">
                          <a:effectLst/>
                        </a:rPr>
                        <a:t>内のロジックによりどちらも可能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266122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Amazon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AWS Inferentia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不明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推論中心だが学習も可能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484745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Baidu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Kunlun</a:t>
                      </a:r>
                      <a:r>
                        <a:rPr lang="ja-JP" sz="1200" kern="100">
                          <a:effectLst/>
                        </a:rPr>
                        <a:t>（崑崙）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不明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推論用と学習用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0088499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アリババ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HanGuang</a:t>
                      </a:r>
                      <a:r>
                        <a:rPr lang="ja-JP" sz="1200" kern="100">
                          <a:effectLst/>
                        </a:rPr>
                        <a:t>（含光）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</a:rPr>
                        <a:t>不明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推論用</a:t>
                      </a:r>
                      <a:endParaRPr 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10141254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7C37D1FF-395B-494A-B131-1CE6B0A84FD6}"/>
              </a:ext>
            </a:extLst>
          </p:cNvPr>
          <p:cNvGraphicFramePr>
            <a:graphicFrameLocks noGrp="1"/>
          </p:cNvGraphicFramePr>
          <p:nvPr/>
        </p:nvGraphicFramePr>
        <p:xfrm>
          <a:off x="4470082" y="2302884"/>
          <a:ext cx="4045268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079">
                  <a:extLst>
                    <a:ext uri="{9D8B030D-6E8A-4147-A177-3AD203B41FA5}">
                      <a16:colId xmlns:a16="http://schemas.microsoft.com/office/drawing/2014/main" val="135441746"/>
                    </a:ext>
                  </a:extLst>
                </a:gridCol>
                <a:gridCol w="1011079">
                  <a:extLst>
                    <a:ext uri="{9D8B030D-6E8A-4147-A177-3AD203B41FA5}">
                      <a16:colId xmlns:a16="http://schemas.microsoft.com/office/drawing/2014/main" val="4059528979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4124093621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55037853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ja-JP" sz="1200" kern="100">
                          <a:effectLst/>
                        </a:rPr>
                        <a:t>開発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ja-JP" sz="1200" kern="100" dirty="0">
                          <a:effectLst/>
                        </a:rPr>
                        <a:t>製品名</a:t>
                      </a:r>
                      <a:endParaRPr 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ja-JP" sz="1200" kern="100">
                          <a:effectLst/>
                        </a:rPr>
                        <a:t>構成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ja-JP" sz="1200" kern="100">
                          <a:effectLst/>
                        </a:rPr>
                        <a:t>用途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2152589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en-US" sz="1200" kern="100">
                          <a:effectLst/>
                        </a:rPr>
                        <a:t>Intel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en-US" sz="1200" kern="100">
                          <a:effectLst/>
                        </a:rPr>
                        <a:t>NCS2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en-US" sz="1200" kern="100">
                          <a:effectLst/>
                        </a:rPr>
                        <a:t>VLIW</a:t>
                      </a:r>
                      <a:r>
                        <a:rPr lang="ja-JP" sz="1200" kern="100">
                          <a:effectLst/>
                        </a:rPr>
                        <a:t>型のプロセッサの</a:t>
                      </a:r>
                      <a:r>
                        <a:rPr lang="en-US" sz="1200" kern="100">
                          <a:effectLst/>
                        </a:rPr>
                        <a:t>UMA</a:t>
                      </a:r>
                      <a:r>
                        <a:rPr lang="ja-JP" sz="1200" kern="100">
                          <a:effectLst/>
                        </a:rPr>
                        <a:t>＋画像処理用アレイ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ja-JP" sz="1200" kern="100">
                          <a:effectLst/>
                        </a:rPr>
                        <a:t>推論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7807686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en-US" sz="1200" kern="100">
                          <a:effectLst/>
                        </a:rPr>
                        <a:t>Google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en-US" sz="1200" kern="100">
                          <a:effectLst/>
                        </a:rPr>
                        <a:t>Edge TPU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en-US" sz="1200" kern="100">
                          <a:effectLst/>
                        </a:rPr>
                        <a:t>TPU</a:t>
                      </a:r>
                      <a:r>
                        <a:rPr lang="ja-JP" sz="1200" kern="100">
                          <a:effectLst/>
                        </a:rPr>
                        <a:t>の下方展開ならばシストリックアレイ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ja-JP" sz="1200" kern="100">
                          <a:effectLst/>
                        </a:rPr>
                        <a:t>推論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8275479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en-US" sz="1200" kern="100">
                          <a:effectLst/>
                        </a:rPr>
                        <a:t>Xilinx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en-US" sz="1200" kern="100">
                          <a:effectLst/>
                        </a:rPr>
                        <a:t>VERSAL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en-US" sz="1200" kern="100">
                          <a:effectLst/>
                        </a:rPr>
                        <a:t>MIMD/NORMA</a:t>
                      </a:r>
                      <a:r>
                        <a:rPr lang="ja-JP" sz="1200" kern="100">
                          <a:effectLst/>
                        </a:rPr>
                        <a:t>の</a:t>
                      </a:r>
                      <a:r>
                        <a:rPr lang="en-US" sz="1200" kern="100">
                          <a:effectLst/>
                        </a:rPr>
                        <a:t>AI</a:t>
                      </a:r>
                      <a:r>
                        <a:rPr lang="ja-JP" sz="1200" kern="100">
                          <a:effectLst/>
                        </a:rPr>
                        <a:t>用アレイ＋</a:t>
                      </a:r>
                      <a:r>
                        <a:rPr lang="en-US" sz="1200" kern="100">
                          <a:effectLst/>
                        </a:rPr>
                        <a:t>FPGA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ja-JP" sz="1200" kern="100">
                          <a:effectLst/>
                        </a:rPr>
                        <a:t>推論を中心に広い範囲をカバー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830133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en-US" sz="1200" kern="100">
                          <a:effectLst/>
                        </a:rPr>
                        <a:t>Gyrfalcon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en-US" sz="1200" kern="100">
                          <a:effectLst/>
                        </a:rPr>
                        <a:t>Lightspeeur 5801/2803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ja-JP" sz="1200" kern="100">
                          <a:effectLst/>
                        </a:rPr>
                        <a:t>ロジックインメモリ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ja-JP" sz="1200" kern="100">
                          <a:effectLst/>
                        </a:rPr>
                        <a:t>推論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9887101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en-US" sz="1200" kern="100">
                          <a:effectLst/>
                        </a:rPr>
                        <a:t>Mythic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en-US" sz="1200" kern="100">
                          <a:effectLst/>
                        </a:rPr>
                        <a:t>IPU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ja-JP" sz="1200" kern="100">
                          <a:effectLst/>
                        </a:rPr>
                        <a:t>フローティングゲートを用いたアナログ計算アレイ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8350" algn="l"/>
                        </a:tabLst>
                      </a:pPr>
                      <a:r>
                        <a:rPr lang="ja-JP" sz="1200" kern="100" dirty="0">
                          <a:effectLst/>
                        </a:rPr>
                        <a:t>推論</a:t>
                      </a:r>
                      <a:endParaRPr 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47805100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91E7E7-0567-4D06-8410-097FA41B4FB3}"/>
              </a:ext>
            </a:extLst>
          </p:cNvPr>
          <p:cNvSpPr txBox="1"/>
          <p:nvPr/>
        </p:nvSpPr>
        <p:spPr>
          <a:xfrm>
            <a:off x="1570703" y="1956635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クラウド用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89B92F-B665-473B-B867-640D8947A4AF}"/>
              </a:ext>
            </a:extLst>
          </p:cNvPr>
          <p:cNvSpPr txBox="1"/>
          <p:nvPr/>
        </p:nvSpPr>
        <p:spPr>
          <a:xfrm>
            <a:off x="5961802" y="194989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エッジ用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9F9FE5-C9A0-4603-8BD0-5F5D6E2D7C56}"/>
              </a:ext>
            </a:extLst>
          </p:cNvPr>
          <p:cNvSpPr txBox="1"/>
          <p:nvPr/>
        </p:nvSpPr>
        <p:spPr>
          <a:xfrm>
            <a:off x="214313" y="1570121"/>
            <a:ext cx="462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巨大</a:t>
            </a:r>
            <a:r>
              <a:rPr lang="en-US" altLang="ja-JP" dirty="0"/>
              <a:t>IT</a:t>
            </a:r>
            <a:r>
              <a:rPr lang="ja-JP" altLang="en-US" dirty="0"/>
              <a:t>企業が直接</a:t>
            </a:r>
            <a:r>
              <a:rPr lang="en-US" altLang="ja-JP" dirty="0"/>
              <a:t>DSA</a:t>
            </a:r>
            <a:r>
              <a:rPr lang="ja-JP" altLang="en-US" dirty="0"/>
              <a:t>を作る時代になった！</a:t>
            </a:r>
          </a:p>
        </p:txBody>
      </p:sp>
    </p:spTree>
    <p:extLst>
      <p:ext uri="{BB962C8B-B14F-4D97-AF65-F5344CB8AC3E}">
        <p14:creationId xmlns:p14="http://schemas.microsoft.com/office/powerpoint/2010/main" val="410812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844824"/>
            <a:ext cx="8848725" cy="1168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0" tIns="0" rIns="0" bIns="0"/>
          <a:lstStyle/>
          <a:p>
            <a:pPr marL="444500" lvl="1" indent="-261938" eaLnBrk="1" hangingPunct="1"/>
            <a:r>
              <a:rPr lang="en-US" altLang="ja-JP" sz="1800" noProof="1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TSUBAME2.0(Xeon+Tesla,Top500 2010/11</a:t>
            </a:r>
            <a:r>
              <a:rPr lang="en-US" altLang="en-US" sz="1800" noProof="1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</a:t>
            </a:r>
            <a:r>
              <a:rPr lang="en-US" altLang="ja-JP" sz="1800" noProof="1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4</a:t>
            </a:r>
            <a:r>
              <a:rPr lang="en-US" altLang="ja-JP" sz="1800" baseline="30000" dirty="0" err="1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th</a:t>
            </a:r>
            <a:r>
              <a:rPr lang="en-US" altLang="ja-JP" sz="18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</a:t>
            </a:r>
            <a:r>
              <a:rPr lang="en-US" altLang="ja-JP" sz="1800" noProof="1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)</a:t>
            </a:r>
          </a:p>
          <a:p>
            <a:pPr marL="444500" lvl="1" indent="-261938" eaLnBrk="1" hangingPunct="1"/>
            <a:r>
              <a:rPr lang="ja-JP" altLang="en-US" sz="1800" noProof="1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天河一号</a:t>
            </a:r>
            <a:r>
              <a:rPr lang="en-US" altLang="ja-JP" sz="1800" noProof="1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(Xeon+FireStream,2009/11 5</a:t>
            </a:r>
            <a:r>
              <a:rPr lang="en-US" altLang="ja-JP" sz="1800" baseline="30000" dirty="0" err="1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th</a:t>
            </a:r>
            <a:r>
              <a:rPr lang="en-US" altLang="ja-JP" sz="18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</a:t>
            </a:r>
            <a:r>
              <a:rPr lang="en-US" altLang="ja-JP" sz="1800" noProof="1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)</a:t>
            </a:r>
          </a:p>
          <a:p>
            <a:pPr marL="444500" lvl="1" indent="-261938" eaLnBrk="1" hangingPunct="1"/>
            <a:endParaRPr lang="en-US" altLang="ja-JP" sz="1800" b="1" noProof="1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180975" indent="-180975" eaLnBrk="1" hangingPunct="1"/>
            <a:endParaRPr lang="en-US" altLang="ja-JP" sz="2800" b="1" noProof="1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180975" indent="-180975" eaLnBrk="1" hangingPunct="1"/>
            <a:endParaRPr lang="en-US" altLang="ja-JP" sz="2800" b="1" noProof="1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180975" indent="-180975" eaLnBrk="1" hangingPunct="1"/>
            <a:endParaRPr lang="en-US" altLang="ja-JP" sz="2800" b="1" noProof="1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180975" indent="-180975" eaLnBrk="1" hangingPunct="1"/>
            <a:endParaRPr lang="en-US" altLang="en-US" sz="2000" noProof="1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50179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201613"/>
            <a:ext cx="8229600" cy="1139825"/>
          </a:xfrm>
        </p:spPr>
        <p:txBody>
          <a:bodyPr lIns="0" rIns="0" anchor="t">
            <a:normAutofit fontScale="90000"/>
          </a:bodyPr>
          <a:lstStyle/>
          <a:p>
            <a:pPr eaLnBrk="1" hangingPunct="1"/>
            <a:r>
              <a:rPr lang="ja-JP" altLang="en-US" sz="4000" dirty="0"/>
              <a:t>①</a:t>
            </a:r>
            <a:r>
              <a:rPr lang="de-DE" altLang="ja-JP" sz="4000" dirty="0"/>
              <a:t>GPGPU</a:t>
            </a:r>
            <a:r>
              <a:rPr lang="ja-JP" altLang="de-DE" sz="4000" dirty="0"/>
              <a:t>：</a:t>
            </a:r>
            <a:r>
              <a:rPr lang="en-US" altLang="ja-JP" sz="4000" dirty="0"/>
              <a:t>General</a:t>
            </a:r>
            <a:r>
              <a:rPr lang="ja-JP" altLang="en-US" sz="4000" dirty="0"/>
              <a:t> </a:t>
            </a:r>
            <a:r>
              <a:rPr lang="en-US" altLang="ja-JP" sz="4000" dirty="0"/>
              <a:t>Purpose</a:t>
            </a:r>
            <a:r>
              <a:rPr lang="ja-JP" altLang="en-US" sz="4000" dirty="0"/>
              <a:t> </a:t>
            </a:r>
            <a:r>
              <a:rPr lang="en-US" altLang="ja-JP" sz="4000" dirty="0"/>
              <a:t>Computing</a:t>
            </a:r>
            <a:r>
              <a:rPr lang="ja-JP" altLang="en-US" sz="4000" dirty="0"/>
              <a:t> </a:t>
            </a:r>
            <a:r>
              <a:rPr lang="en-US" altLang="ja-JP" sz="4000" dirty="0"/>
              <a:t>with</a:t>
            </a:r>
            <a:r>
              <a:rPr lang="ja-JP" altLang="en-US" sz="4000" dirty="0"/>
              <a:t> </a:t>
            </a:r>
            <a:r>
              <a:rPr lang="en-US" altLang="ja-JP" sz="4000" dirty="0"/>
              <a:t>GPU</a:t>
            </a:r>
            <a:r>
              <a:rPr lang="ja-JP" altLang="de-DE" sz="4000" dirty="0"/>
              <a:t>グラフィックプロセッサ</a:t>
            </a:r>
            <a:r>
              <a:rPr lang="ja-JP" altLang="en-US" sz="4000" dirty="0"/>
              <a:t>をアクセラレータとして使う</a:t>
            </a:r>
            <a:endParaRPr lang="ja-JP" altLang="de-DE" sz="4000" dirty="0"/>
          </a:p>
        </p:txBody>
      </p:sp>
      <p:pic>
        <p:nvPicPr>
          <p:cNvPr id="50180" name="図表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924175"/>
            <a:ext cx="8734425" cy="37306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テキスト ボックス 4"/>
          <p:cNvSpPr txBox="1">
            <a:spLocks noChangeArrowheads="1"/>
          </p:cNvSpPr>
          <p:nvPr/>
        </p:nvSpPr>
        <p:spPr bwMode="auto">
          <a:xfrm>
            <a:off x="6994525" y="5049838"/>
            <a:ext cx="214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bg1"/>
                </a:solidFill>
                <a:cs typeface="Arial" panose="020B0604020202020204" pitchFamily="34" charset="0"/>
              </a:rPr>
              <a:t>※()</a:t>
            </a:r>
            <a:r>
              <a:rPr lang="ja-JP" altLang="en-US" sz="2000">
                <a:solidFill>
                  <a:schemeClr val="bg1"/>
                </a:solidFill>
                <a:cs typeface="Arial" panose="020B0604020202020204" pitchFamily="34" charset="0"/>
              </a:rPr>
              <a:t>内は開発環境</a:t>
            </a:r>
          </a:p>
        </p:txBody>
      </p:sp>
    </p:spTree>
    <p:extLst>
      <p:ext uri="{BB962C8B-B14F-4D97-AF65-F5344CB8AC3E}">
        <p14:creationId xmlns:p14="http://schemas.microsoft.com/office/powerpoint/2010/main" val="810907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68313" y="2708275"/>
            <a:ext cx="1511300" cy="23764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39750" y="3068638"/>
            <a:ext cx="647700" cy="18732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11188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11188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11188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11188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900113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900113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900113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900113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611188" y="4365625"/>
            <a:ext cx="504825" cy="4318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PBSM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1260475" y="3068638"/>
            <a:ext cx="647700" cy="18732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1331913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1331913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1331913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1331913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1620838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620838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1620838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1620838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1331913" y="4365625"/>
            <a:ext cx="504825" cy="4318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PBSM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468313" y="2755900"/>
            <a:ext cx="156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/>
              <a:t>Thread Processors</a:t>
            </a: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2073275" y="2708275"/>
            <a:ext cx="1511300" cy="23764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2144713" y="3068638"/>
            <a:ext cx="647700" cy="18732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2216150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2216150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2216150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2216150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2505075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2505075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2505075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2505075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58" name="Rectangle 34"/>
          <p:cNvSpPr>
            <a:spLocks noChangeArrowheads="1"/>
          </p:cNvSpPr>
          <p:nvPr/>
        </p:nvSpPr>
        <p:spPr bwMode="auto">
          <a:xfrm>
            <a:off x="2216150" y="4365625"/>
            <a:ext cx="504825" cy="4318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PBSM</a:t>
            </a:r>
          </a:p>
        </p:txBody>
      </p:sp>
      <p:sp>
        <p:nvSpPr>
          <p:cNvPr id="52259" name="Rectangle 35"/>
          <p:cNvSpPr>
            <a:spLocks noChangeArrowheads="1"/>
          </p:cNvSpPr>
          <p:nvPr/>
        </p:nvSpPr>
        <p:spPr bwMode="auto">
          <a:xfrm>
            <a:off x="2865438" y="3068638"/>
            <a:ext cx="647700" cy="18732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2936875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61" name="Rectangle 37"/>
          <p:cNvSpPr>
            <a:spLocks noChangeArrowheads="1"/>
          </p:cNvSpPr>
          <p:nvPr/>
        </p:nvSpPr>
        <p:spPr bwMode="auto">
          <a:xfrm>
            <a:off x="2936875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62" name="Rectangle 38"/>
          <p:cNvSpPr>
            <a:spLocks noChangeArrowheads="1"/>
          </p:cNvSpPr>
          <p:nvPr/>
        </p:nvSpPr>
        <p:spPr bwMode="auto">
          <a:xfrm>
            <a:off x="2936875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63" name="Rectangle 39"/>
          <p:cNvSpPr>
            <a:spLocks noChangeArrowheads="1"/>
          </p:cNvSpPr>
          <p:nvPr/>
        </p:nvSpPr>
        <p:spPr bwMode="auto">
          <a:xfrm>
            <a:off x="2936875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64" name="Rectangle 40"/>
          <p:cNvSpPr>
            <a:spLocks noChangeArrowheads="1"/>
          </p:cNvSpPr>
          <p:nvPr/>
        </p:nvSpPr>
        <p:spPr bwMode="auto">
          <a:xfrm>
            <a:off x="3225800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65" name="Rectangle 41"/>
          <p:cNvSpPr>
            <a:spLocks noChangeArrowheads="1"/>
          </p:cNvSpPr>
          <p:nvPr/>
        </p:nvSpPr>
        <p:spPr bwMode="auto">
          <a:xfrm>
            <a:off x="3225800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66" name="Rectangle 42"/>
          <p:cNvSpPr>
            <a:spLocks noChangeArrowheads="1"/>
          </p:cNvSpPr>
          <p:nvPr/>
        </p:nvSpPr>
        <p:spPr bwMode="auto">
          <a:xfrm>
            <a:off x="3225800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67" name="Rectangle 43"/>
          <p:cNvSpPr>
            <a:spLocks noChangeArrowheads="1"/>
          </p:cNvSpPr>
          <p:nvPr/>
        </p:nvSpPr>
        <p:spPr bwMode="auto">
          <a:xfrm>
            <a:off x="3225800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68" name="Rectangle 44"/>
          <p:cNvSpPr>
            <a:spLocks noChangeArrowheads="1"/>
          </p:cNvSpPr>
          <p:nvPr/>
        </p:nvSpPr>
        <p:spPr bwMode="auto">
          <a:xfrm>
            <a:off x="2936875" y="4365625"/>
            <a:ext cx="504825" cy="4318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PBSM</a:t>
            </a:r>
          </a:p>
        </p:txBody>
      </p:sp>
      <p:sp>
        <p:nvSpPr>
          <p:cNvPr id="52269" name="Text Box 45"/>
          <p:cNvSpPr txBox="1">
            <a:spLocks noChangeArrowheads="1"/>
          </p:cNvSpPr>
          <p:nvPr/>
        </p:nvSpPr>
        <p:spPr bwMode="auto">
          <a:xfrm>
            <a:off x="2073275" y="2755900"/>
            <a:ext cx="156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/>
              <a:t>Thread Processors</a:t>
            </a:r>
          </a:p>
        </p:txBody>
      </p:sp>
      <p:sp>
        <p:nvSpPr>
          <p:cNvPr id="52270" name="Rectangle 46"/>
          <p:cNvSpPr>
            <a:spLocks noChangeArrowheads="1"/>
          </p:cNvSpPr>
          <p:nvPr/>
        </p:nvSpPr>
        <p:spPr bwMode="auto">
          <a:xfrm>
            <a:off x="3678238" y="2708275"/>
            <a:ext cx="1511300" cy="23764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71" name="Rectangle 47"/>
          <p:cNvSpPr>
            <a:spLocks noChangeArrowheads="1"/>
          </p:cNvSpPr>
          <p:nvPr/>
        </p:nvSpPr>
        <p:spPr bwMode="auto">
          <a:xfrm>
            <a:off x="3749675" y="3068638"/>
            <a:ext cx="647700" cy="18732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72" name="Rectangle 48"/>
          <p:cNvSpPr>
            <a:spLocks noChangeArrowheads="1"/>
          </p:cNvSpPr>
          <p:nvPr/>
        </p:nvSpPr>
        <p:spPr bwMode="auto">
          <a:xfrm>
            <a:off x="3821113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73" name="Rectangle 49"/>
          <p:cNvSpPr>
            <a:spLocks noChangeArrowheads="1"/>
          </p:cNvSpPr>
          <p:nvPr/>
        </p:nvSpPr>
        <p:spPr bwMode="auto">
          <a:xfrm>
            <a:off x="3821113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74" name="Rectangle 50"/>
          <p:cNvSpPr>
            <a:spLocks noChangeArrowheads="1"/>
          </p:cNvSpPr>
          <p:nvPr/>
        </p:nvSpPr>
        <p:spPr bwMode="auto">
          <a:xfrm>
            <a:off x="3821113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75" name="Rectangle 51"/>
          <p:cNvSpPr>
            <a:spLocks noChangeArrowheads="1"/>
          </p:cNvSpPr>
          <p:nvPr/>
        </p:nvSpPr>
        <p:spPr bwMode="auto">
          <a:xfrm>
            <a:off x="3821113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76" name="Rectangle 52"/>
          <p:cNvSpPr>
            <a:spLocks noChangeArrowheads="1"/>
          </p:cNvSpPr>
          <p:nvPr/>
        </p:nvSpPr>
        <p:spPr bwMode="auto">
          <a:xfrm>
            <a:off x="4110038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77" name="Rectangle 53"/>
          <p:cNvSpPr>
            <a:spLocks noChangeArrowheads="1"/>
          </p:cNvSpPr>
          <p:nvPr/>
        </p:nvSpPr>
        <p:spPr bwMode="auto">
          <a:xfrm>
            <a:off x="4110038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78" name="Rectangle 54"/>
          <p:cNvSpPr>
            <a:spLocks noChangeArrowheads="1"/>
          </p:cNvSpPr>
          <p:nvPr/>
        </p:nvSpPr>
        <p:spPr bwMode="auto">
          <a:xfrm>
            <a:off x="4110038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79" name="Rectangle 55"/>
          <p:cNvSpPr>
            <a:spLocks noChangeArrowheads="1"/>
          </p:cNvSpPr>
          <p:nvPr/>
        </p:nvSpPr>
        <p:spPr bwMode="auto">
          <a:xfrm>
            <a:off x="4110038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80" name="Rectangle 56"/>
          <p:cNvSpPr>
            <a:spLocks noChangeArrowheads="1"/>
          </p:cNvSpPr>
          <p:nvPr/>
        </p:nvSpPr>
        <p:spPr bwMode="auto">
          <a:xfrm>
            <a:off x="3821113" y="4365625"/>
            <a:ext cx="504825" cy="4318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PBSM</a:t>
            </a:r>
          </a:p>
        </p:txBody>
      </p:sp>
      <p:sp>
        <p:nvSpPr>
          <p:cNvPr id="52281" name="Rectangle 57"/>
          <p:cNvSpPr>
            <a:spLocks noChangeArrowheads="1"/>
          </p:cNvSpPr>
          <p:nvPr/>
        </p:nvSpPr>
        <p:spPr bwMode="auto">
          <a:xfrm>
            <a:off x="4470400" y="3068638"/>
            <a:ext cx="647700" cy="18732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82" name="Rectangle 58"/>
          <p:cNvSpPr>
            <a:spLocks noChangeArrowheads="1"/>
          </p:cNvSpPr>
          <p:nvPr/>
        </p:nvSpPr>
        <p:spPr bwMode="auto">
          <a:xfrm>
            <a:off x="4541838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83" name="Rectangle 59"/>
          <p:cNvSpPr>
            <a:spLocks noChangeArrowheads="1"/>
          </p:cNvSpPr>
          <p:nvPr/>
        </p:nvSpPr>
        <p:spPr bwMode="auto">
          <a:xfrm>
            <a:off x="4541838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84" name="Rectangle 60"/>
          <p:cNvSpPr>
            <a:spLocks noChangeArrowheads="1"/>
          </p:cNvSpPr>
          <p:nvPr/>
        </p:nvSpPr>
        <p:spPr bwMode="auto">
          <a:xfrm>
            <a:off x="4541838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85" name="Rectangle 61"/>
          <p:cNvSpPr>
            <a:spLocks noChangeArrowheads="1"/>
          </p:cNvSpPr>
          <p:nvPr/>
        </p:nvSpPr>
        <p:spPr bwMode="auto">
          <a:xfrm>
            <a:off x="4541838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86" name="Rectangle 62"/>
          <p:cNvSpPr>
            <a:spLocks noChangeArrowheads="1"/>
          </p:cNvSpPr>
          <p:nvPr/>
        </p:nvSpPr>
        <p:spPr bwMode="auto">
          <a:xfrm>
            <a:off x="4830763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87" name="Rectangle 63"/>
          <p:cNvSpPr>
            <a:spLocks noChangeArrowheads="1"/>
          </p:cNvSpPr>
          <p:nvPr/>
        </p:nvSpPr>
        <p:spPr bwMode="auto">
          <a:xfrm>
            <a:off x="4830763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88" name="Rectangle 64"/>
          <p:cNvSpPr>
            <a:spLocks noChangeArrowheads="1"/>
          </p:cNvSpPr>
          <p:nvPr/>
        </p:nvSpPr>
        <p:spPr bwMode="auto">
          <a:xfrm>
            <a:off x="4830763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89" name="Rectangle 65"/>
          <p:cNvSpPr>
            <a:spLocks noChangeArrowheads="1"/>
          </p:cNvSpPr>
          <p:nvPr/>
        </p:nvSpPr>
        <p:spPr bwMode="auto">
          <a:xfrm>
            <a:off x="4830763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90" name="Rectangle 66"/>
          <p:cNvSpPr>
            <a:spLocks noChangeArrowheads="1"/>
          </p:cNvSpPr>
          <p:nvPr/>
        </p:nvSpPr>
        <p:spPr bwMode="auto">
          <a:xfrm>
            <a:off x="4541838" y="4365625"/>
            <a:ext cx="504825" cy="4318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PBSM</a:t>
            </a:r>
          </a:p>
        </p:txBody>
      </p:sp>
      <p:sp>
        <p:nvSpPr>
          <p:cNvPr id="52291" name="Text Box 67"/>
          <p:cNvSpPr txBox="1">
            <a:spLocks noChangeArrowheads="1"/>
          </p:cNvSpPr>
          <p:nvPr/>
        </p:nvSpPr>
        <p:spPr bwMode="auto">
          <a:xfrm>
            <a:off x="3678238" y="2755900"/>
            <a:ext cx="156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/>
              <a:t>Thread Processors</a:t>
            </a:r>
          </a:p>
        </p:txBody>
      </p:sp>
      <p:sp>
        <p:nvSpPr>
          <p:cNvPr id="52292" name="Rectangle 68"/>
          <p:cNvSpPr>
            <a:spLocks noChangeArrowheads="1"/>
          </p:cNvSpPr>
          <p:nvPr/>
        </p:nvSpPr>
        <p:spPr bwMode="auto">
          <a:xfrm>
            <a:off x="5283200" y="2708275"/>
            <a:ext cx="1511300" cy="23764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93" name="Rectangle 69"/>
          <p:cNvSpPr>
            <a:spLocks noChangeArrowheads="1"/>
          </p:cNvSpPr>
          <p:nvPr/>
        </p:nvSpPr>
        <p:spPr bwMode="auto">
          <a:xfrm>
            <a:off x="5354638" y="3068638"/>
            <a:ext cx="647700" cy="18732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94" name="Rectangle 70"/>
          <p:cNvSpPr>
            <a:spLocks noChangeArrowheads="1"/>
          </p:cNvSpPr>
          <p:nvPr/>
        </p:nvSpPr>
        <p:spPr bwMode="auto">
          <a:xfrm>
            <a:off x="5426075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95" name="Rectangle 71"/>
          <p:cNvSpPr>
            <a:spLocks noChangeArrowheads="1"/>
          </p:cNvSpPr>
          <p:nvPr/>
        </p:nvSpPr>
        <p:spPr bwMode="auto">
          <a:xfrm>
            <a:off x="5426075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96" name="Rectangle 72"/>
          <p:cNvSpPr>
            <a:spLocks noChangeArrowheads="1"/>
          </p:cNvSpPr>
          <p:nvPr/>
        </p:nvSpPr>
        <p:spPr bwMode="auto">
          <a:xfrm>
            <a:off x="5426075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97" name="Rectangle 73"/>
          <p:cNvSpPr>
            <a:spLocks noChangeArrowheads="1"/>
          </p:cNvSpPr>
          <p:nvPr/>
        </p:nvSpPr>
        <p:spPr bwMode="auto">
          <a:xfrm>
            <a:off x="5426075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98" name="Rectangle 74"/>
          <p:cNvSpPr>
            <a:spLocks noChangeArrowheads="1"/>
          </p:cNvSpPr>
          <p:nvPr/>
        </p:nvSpPr>
        <p:spPr bwMode="auto">
          <a:xfrm>
            <a:off x="5715000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299" name="Rectangle 75"/>
          <p:cNvSpPr>
            <a:spLocks noChangeArrowheads="1"/>
          </p:cNvSpPr>
          <p:nvPr/>
        </p:nvSpPr>
        <p:spPr bwMode="auto">
          <a:xfrm>
            <a:off x="5715000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00" name="Rectangle 76"/>
          <p:cNvSpPr>
            <a:spLocks noChangeArrowheads="1"/>
          </p:cNvSpPr>
          <p:nvPr/>
        </p:nvSpPr>
        <p:spPr bwMode="auto">
          <a:xfrm>
            <a:off x="5715000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01" name="Rectangle 77"/>
          <p:cNvSpPr>
            <a:spLocks noChangeArrowheads="1"/>
          </p:cNvSpPr>
          <p:nvPr/>
        </p:nvSpPr>
        <p:spPr bwMode="auto">
          <a:xfrm>
            <a:off x="5715000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02" name="Rectangle 78"/>
          <p:cNvSpPr>
            <a:spLocks noChangeArrowheads="1"/>
          </p:cNvSpPr>
          <p:nvPr/>
        </p:nvSpPr>
        <p:spPr bwMode="auto">
          <a:xfrm>
            <a:off x="5426075" y="4365625"/>
            <a:ext cx="504825" cy="4318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PBSM</a:t>
            </a:r>
          </a:p>
        </p:txBody>
      </p:sp>
      <p:sp>
        <p:nvSpPr>
          <p:cNvPr id="52303" name="Rectangle 79"/>
          <p:cNvSpPr>
            <a:spLocks noChangeArrowheads="1"/>
          </p:cNvSpPr>
          <p:nvPr/>
        </p:nvSpPr>
        <p:spPr bwMode="auto">
          <a:xfrm>
            <a:off x="6075363" y="3068638"/>
            <a:ext cx="647700" cy="18732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04" name="Rectangle 80"/>
          <p:cNvSpPr>
            <a:spLocks noChangeArrowheads="1"/>
          </p:cNvSpPr>
          <p:nvPr/>
        </p:nvSpPr>
        <p:spPr bwMode="auto">
          <a:xfrm>
            <a:off x="6146800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05" name="Rectangle 81"/>
          <p:cNvSpPr>
            <a:spLocks noChangeArrowheads="1"/>
          </p:cNvSpPr>
          <p:nvPr/>
        </p:nvSpPr>
        <p:spPr bwMode="auto">
          <a:xfrm>
            <a:off x="6146800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06" name="Rectangle 82"/>
          <p:cNvSpPr>
            <a:spLocks noChangeArrowheads="1"/>
          </p:cNvSpPr>
          <p:nvPr/>
        </p:nvSpPr>
        <p:spPr bwMode="auto">
          <a:xfrm>
            <a:off x="6146800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07" name="Rectangle 83"/>
          <p:cNvSpPr>
            <a:spLocks noChangeArrowheads="1"/>
          </p:cNvSpPr>
          <p:nvPr/>
        </p:nvSpPr>
        <p:spPr bwMode="auto">
          <a:xfrm>
            <a:off x="6146800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08" name="Rectangle 84"/>
          <p:cNvSpPr>
            <a:spLocks noChangeArrowheads="1"/>
          </p:cNvSpPr>
          <p:nvPr/>
        </p:nvSpPr>
        <p:spPr bwMode="auto">
          <a:xfrm>
            <a:off x="6435725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09" name="Rectangle 85"/>
          <p:cNvSpPr>
            <a:spLocks noChangeArrowheads="1"/>
          </p:cNvSpPr>
          <p:nvPr/>
        </p:nvSpPr>
        <p:spPr bwMode="auto">
          <a:xfrm>
            <a:off x="6435725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10" name="Rectangle 86"/>
          <p:cNvSpPr>
            <a:spLocks noChangeArrowheads="1"/>
          </p:cNvSpPr>
          <p:nvPr/>
        </p:nvSpPr>
        <p:spPr bwMode="auto">
          <a:xfrm>
            <a:off x="6435725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11" name="Rectangle 87"/>
          <p:cNvSpPr>
            <a:spLocks noChangeArrowheads="1"/>
          </p:cNvSpPr>
          <p:nvPr/>
        </p:nvSpPr>
        <p:spPr bwMode="auto">
          <a:xfrm>
            <a:off x="6435725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12" name="Rectangle 88"/>
          <p:cNvSpPr>
            <a:spLocks noChangeArrowheads="1"/>
          </p:cNvSpPr>
          <p:nvPr/>
        </p:nvSpPr>
        <p:spPr bwMode="auto">
          <a:xfrm>
            <a:off x="6146800" y="4365625"/>
            <a:ext cx="504825" cy="4318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PBSM</a:t>
            </a:r>
          </a:p>
        </p:txBody>
      </p:sp>
      <p:sp>
        <p:nvSpPr>
          <p:cNvPr id="52313" name="Text Box 89"/>
          <p:cNvSpPr txBox="1">
            <a:spLocks noChangeArrowheads="1"/>
          </p:cNvSpPr>
          <p:nvPr/>
        </p:nvSpPr>
        <p:spPr bwMode="auto">
          <a:xfrm>
            <a:off x="5283200" y="2755900"/>
            <a:ext cx="156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/>
              <a:t>Thread Processors</a:t>
            </a:r>
          </a:p>
        </p:txBody>
      </p:sp>
      <p:sp>
        <p:nvSpPr>
          <p:cNvPr id="52314" name="Rectangle 90"/>
          <p:cNvSpPr>
            <a:spLocks noChangeArrowheads="1"/>
          </p:cNvSpPr>
          <p:nvPr/>
        </p:nvSpPr>
        <p:spPr bwMode="auto">
          <a:xfrm>
            <a:off x="7258050" y="2708275"/>
            <a:ext cx="1511300" cy="23764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15" name="Rectangle 91"/>
          <p:cNvSpPr>
            <a:spLocks noChangeArrowheads="1"/>
          </p:cNvSpPr>
          <p:nvPr/>
        </p:nvSpPr>
        <p:spPr bwMode="auto">
          <a:xfrm>
            <a:off x="7329488" y="3068638"/>
            <a:ext cx="647700" cy="18732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16" name="Rectangle 92"/>
          <p:cNvSpPr>
            <a:spLocks noChangeArrowheads="1"/>
          </p:cNvSpPr>
          <p:nvPr/>
        </p:nvSpPr>
        <p:spPr bwMode="auto">
          <a:xfrm>
            <a:off x="7400925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17" name="Rectangle 93"/>
          <p:cNvSpPr>
            <a:spLocks noChangeArrowheads="1"/>
          </p:cNvSpPr>
          <p:nvPr/>
        </p:nvSpPr>
        <p:spPr bwMode="auto">
          <a:xfrm>
            <a:off x="7400925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18" name="Rectangle 94"/>
          <p:cNvSpPr>
            <a:spLocks noChangeArrowheads="1"/>
          </p:cNvSpPr>
          <p:nvPr/>
        </p:nvSpPr>
        <p:spPr bwMode="auto">
          <a:xfrm>
            <a:off x="7400925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19" name="Rectangle 95"/>
          <p:cNvSpPr>
            <a:spLocks noChangeArrowheads="1"/>
          </p:cNvSpPr>
          <p:nvPr/>
        </p:nvSpPr>
        <p:spPr bwMode="auto">
          <a:xfrm>
            <a:off x="7400925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20" name="Rectangle 96"/>
          <p:cNvSpPr>
            <a:spLocks noChangeArrowheads="1"/>
          </p:cNvSpPr>
          <p:nvPr/>
        </p:nvSpPr>
        <p:spPr bwMode="auto">
          <a:xfrm>
            <a:off x="7689850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21" name="Rectangle 97"/>
          <p:cNvSpPr>
            <a:spLocks noChangeArrowheads="1"/>
          </p:cNvSpPr>
          <p:nvPr/>
        </p:nvSpPr>
        <p:spPr bwMode="auto">
          <a:xfrm>
            <a:off x="7689850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22" name="Rectangle 98"/>
          <p:cNvSpPr>
            <a:spLocks noChangeArrowheads="1"/>
          </p:cNvSpPr>
          <p:nvPr/>
        </p:nvSpPr>
        <p:spPr bwMode="auto">
          <a:xfrm>
            <a:off x="7689850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23" name="Rectangle 99"/>
          <p:cNvSpPr>
            <a:spLocks noChangeArrowheads="1"/>
          </p:cNvSpPr>
          <p:nvPr/>
        </p:nvSpPr>
        <p:spPr bwMode="auto">
          <a:xfrm>
            <a:off x="7689850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24" name="Rectangle 100"/>
          <p:cNvSpPr>
            <a:spLocks noChangeArrowheads="1"/>
          </p:cNvSpPr>
          <p:nvPr/>
        </p:nvSpPr>
        <p:spPr bwMode="auto">
          <a:xfrm>
            <a:off x="7400925" y="4365625"/>
            <a:ext cx="504825" cy="4318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PBSM</a:t>
            </a:r>
          </a:p>
        </p:txBody>
      </p:sp>
      <p:sp>
        <p:nvSpPr>
          <p:cNvPr id="52325" name="Rectangle 101"/>
          <p:cNvSpPr>
            <a:spLocks noChangeArrowheads="1"/>
          </p:cNvSpPr>
          <p:nvPr/>
        </p:nvSpPr>
        <p:spPr bwMode="auto">
          <a:xfrm>
            <a:off x="8050213" y="3068638"/>
            <a:ext cx="647700" cy="18732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26" name="Rectangle 102"/>
          <p:cNvSpPr>
            <a:spLocks noChangeArrowheads="1"/>
          </p:cNvSpPr>
          <p:nvPr/>
        </p:nvSpPr>
        <p:spPr bwMode="auto">
          <a:xfrm>
            <a:off x="8121650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27" name="Rectangle 103"/>
          <p:cNvSpPr>
            <a:spLocks noChangeArrowheads="1"/>
          </p:cNvSpPr>
          <p:nvPr/>
        </p:nvSpPr>
        <p:spPr bwMode="auto">
          <a:xfrm>
            <a:off x="8121650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28" name="Rectangle 104"/>
          <p:cNvSpPr>
            <a:spLocks noChangeArrowheads="1"/>
          </p:cNvSpPr>
          <p:nvPr/>
        </p:nvSpPr>
        <p:spPr bwMode="auto">
          <a:xfrm>
            <a:off x="8121650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29" name="Rectangle 105"/>
          <p:cNvSpPr>
            <a:spLocks noChangeArrowheads="1"/>
          </p:cNvSpPr>
          <p:nvPr/>
        </p:nvSpPr>
        <p:spPr bwMode="auto">
          <a:xfrm>
            <a:off x="8121650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30" name="Rectangle 106"/>
          <p:cNvSpPr>
            <a:spLocks noChangeArrowheads="1"/>
          </p:cNvSpPr>
          <p:nvPr/>
        </p:nvSpPr>
        <p:spPr bwMode="auto">
          <a:xfrm>
            <a:off x="8410575" y="3213100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31" name="Rectangle 107"/>
          <p:cNvSpPr>
            <a:spLocks noChangeArrowheads="1"/>
          </p:cNvSpPr>
          <p:nvPr/>
        </p:nvSpPr>
        <p:spPr bwMode="auto">
          <a:xfrm>
            <a:off x="8410575" y="3500438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32" name="Rectangle 108"/>
          <p:cNvSpPr>
            <a:spLocks noChangeArrowheads="1"/>
          </p:cNvSpPr>
          <p:nvPr/>
        </p:nvSpPr>
        <p:spPr bwMode="auto">
          <a:xfrm>
            <a:off x="8410575" y="3787775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33" name="Rectangle 109"/>
          <p:cNvSpPr>
            <a:spLocks noChangeArrowheads="1"/>
          </p:cNvSpPr>
          <p:nvPr/>
        </p:nvSpPr>
        <p:spPr bwMode="auto">
          <a:xfrm>
            <a:off x="8410575" y="4075113"/>
            <a:ext cx="215900" cy="2159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2334" name="Rectangle 110"/>
          <p:cNvSpPr>
            <a:spLocks noChangeArrowheads="1"/>
          </p:cNvSpPr>
          <p:nvPr/>
        </p:nvSpPr>
        <p:spPr bwMode="auto">
          <a:xfrm>
            <a:off x="8121650" y="4365625"/>
            <a:ext cx="504825" cy="4318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PBSM</a:t>
            </a:r>
          </a:p>
        </p:txBody>
      </p:sp>
      <p:sp>
        <p:nvSpPr>
          <p:cNvPr id="52335" name="Text Box 111"/>
          <p:cNvSpPr txBox="1">
            <a:spLocks noChangeArrowheads="1"/>
          </p:cNvSpPr>
          <p:nvPr/>
        </p:nvSpPr>
        <p:spPr bwMode="auto">
          <a:xfrm>
            <a:off x="7258050" y="2755900"/>
            <a:ext cx="156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/>
              <a:t>Thread Processors</a:t>
            </a:r>
          </a:p>
        </p:txBody>
      </p:sp>
      <p:sp>
        <p:nvSpPr>
          <p:cNvPr id="52336" name="Text Box 112"/>
          <p:cNvSpPr txBox="1">
            <a:spLocks noChangeArrowheads="1"/>
          </p:cNvSpPr>
          <p:nvPr/>
        </p:nvSpPr>
        <p:spPr bwMode="auto">
          <a:xfrm>
            <a:off x="6784975" y="39512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/>
              <a:t>…</a:t>
            </a:r>
          </a:p>
        </p:txBody>
      </p:sp>
      <p:sp>
        <p:nvSpPr>
          <p:cNvPr id="52337" name="Rectangle 113"/>
          <p:cNvSpPr>
            <a:spLocks noChangeArrowheads="1"/>
          </p:cNvSpPr>
          <p:nvPr/>
        </p:nvSpPr>
        <p:spPr bwMode="auto">
          <a:xfrm>
            <a:off x="2195513" y="1989138"/>
            <a:ext cx="4464050" cy="431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Thread Execution Manager</a:t>
            </a:r>
          </a:p>
        </p:txBody>
      </p:sp>
      <p:sp>
        <p:nvSpPr>
          <p:cNvPr id="52338" name="Rectangle 114"/>
          <p:cNvSpPr>
            <a:spLocks noChangeArrowheads="1"/>
          </p:cNvSpPr>
          <p:nvPr/>
        </p:nvSpPr>
        <p:spPr bwMode="auto">
          <a:xfrm>
            <a:off x="2916238" y="1341438"/>
            <a:ext cx="3024187" cy="4318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Input Assembler</a:t>
            </a:r>
          </a:p>
        </p:txBody>
      </p:sp>
      <p:sp>
        <p:nvSpPr>
          <p:cNvPr id="52339" name="Rectangle 115"/>
          <p:cNvSpPr>
            <a:spLocks noChangeArrowheads="1"/>
          </p:cNvSpPr>
          <p:nvPr/>
        </p:nvSpPr>
        <p:spPr bwMode="auto">
          <a:xfrm>
            <a:off x="2195513" y="693738"/>
            <a:ext cx="4464050" cy="431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Host</a:t>
            </a:r>
          </a:p>
        </p:txBody>
      </p:sp>
      <p:sp>
        <p:nvSpPr>
          <p:cNvPr id="52340" name="Rectangle 116"/>
          <p:cNvSpPr>
            <a:spLocks noChangeArrowheads="1"/>
          </p:cNvSpPr>
          <p:nvPr/>
        </p:nvSpPr>
        <p:spPr bwMode="auto">
          <a:xfrm>
            <a:off x="2843213" y="5589588"/>
            <a:ext cx="3024187" cy="4318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Load/Store</a:t>
            </a:r>
          </a:p>
        </p:txBody>
      </p:sp>
      <p:sp>
        <p:nvSpPr>
          <p:cNvPr id="52341" name="Rectangle 117"/>
          <p:cNvSpPr>
            <a:spLocks noChangeArrowheads="1"/>
          </p:cNvSpPr>
          <p:nvPr/>
        </p:nvSpPr>
        <p:spPr bwMode="auto">
          <a:xfrm>
            <a:off x="2843213" y="6237288"/>
            <a:ext cx="3024187" cy="4318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Global Memory</a:t>
            </a:r>
          </a:p>
        </p:txBody>
      </p:sp>
      <p:sp>
        <p:nvSpPr>
          <p:cNvPr id="52342" name="Line 118"/>
          <p:cNvSpPr>
            <a:spLocks noChangeShapeType="1"/>
          </p:cNvSpPr>
          <p:nvPr/>
        </p:nvSpPr>
        <p:spPr bwMode="auto">
          <a:xfrm flipV="1">
            <a:off x="1258888" y="5157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43" name="Line 119"/>
          <p:cNvSpPr>
            <a:spLocks noChangeShapeType="1"/>
          </p:cNvSpPr>
          <p:nvPr/>
        </p:nvSpPr>
        <p:spPr bwMode="auto">
          <a:xfrm flipV="1">
            <a:off x="2843213" y="5157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44" name="Line 120"/>
          <p:cNvSpPr>
            <a:spLocks noChangeShapeType="1"/>
          </p:cNvSpPr>
          <p:nvPr/>
        </p:nvSpPr>
        <p:spPr bwMode="auto">
          <a:xfrm flipV="1">
            <a:off x="4427538" y="5157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45" name="Line 121"/>
          <p:cNvSpPr>
            <a:spLocks noChangeShapeType="1"/>
          </p:cNvSpPr>
          <p:nvPr/>
        </p:nvSpPr>
        <p:spPr bwMode="auto">
          <a:xfrm flipV="1">
            <a:off x="6011863" y="5157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46" name="Line 122"/>
          <p:cNvSpPr>
            <a:spLocks noChangeShapeType="1"/>
          </p:cNvSpPr>
          <p:nvPr/>
        </p:nvSpPr>
        <p:spPr bwMode="auto">
          <a:xfrm flipV="1">
            <a:off x="8027988" y="5157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47" name="Line 123"/>
          <p:cNvSpPr>
            <a:spLocks noChangeShapeType="1"/>
          </p:cNvSpPr>
          <p:nvPr/>
        </p:nvSpPr>
        <p:spPr bwMode="auto">
          <a:xfrm>
            <a:off x="1258888" y="5373688"/>
            <a:ext cx="676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48" name="Line 124"/>
          <p:cNvSpPr>
            <a:spLocks noChangeShapeType="1"/>
          </p:cNvSpPr>
          <p:nvPr/>
        </p:nvSpPr>
        <p:spPr bwMode="auto">
          <a:xfrm flipV="1">
            <a:off x="4427538" y="5373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49" name="Line 125"/>
          <p:cNvSpPr>
            <a:spLocks noChangeShapeType="1"/>
          </p:cNvSpPr>
          <p:nvPr/>
        </p:nvSpPr>
        <p:spPr bwMode="auto">
          <a:xfrm flipV="1">
            <a:off x="4427538" y="60213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50" name="Line 126"/>
          <p:cNvSpPr>
            <a:spLocks noChangeShapeType="1"/>
          </p:cNvSpPr>
          <p:nvPr/>
        </p:nvSpPr>
        <p:spPr bwMode="auto">
          <a:xfrm>
            <a:off x="4356100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51" name="Line 127"/>
          <p:cNvSpPr>
            <a:spLocks noChangeShapeType="1"/>
          </p:cNvSpPr>
          <p:nvPr/>
        </p:nvSpPr>
        <p:spPr bwMode="auto">
          <a:xfrm>
            <a:off x="4356100" y="17732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52" name="Line 128"/>
          <p:cNvSpPr>
            <a:spLocks noChangeShapeType="1"/>
          </p:cNvSpPr>
          <p:nvPr/>
        </p:nvSpPr>
        <p:spPr bwMode="auto">
          <a:xfrm>
            <a:off x="4356100" y="24209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53" name="Line 129"/>
          <p:cNvSpPr>
            <a:spLocks noChangeShapeType="1"/>
          </p:cNvSpPr>
          <p:nvPr/>
        </p:nvSpPr>
        <p:spPr bwMode="auto">
          <a:xfrm>
            <a:off x="1258888" y="25654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54" name="Line 130"/>
          <p:cNvSpPr>
            <a:spLocks noChangeShapeType="1"/>
          </p:cNvSpPr>
          <p:nvPr/>
        </p:nvSpPr>
        <p:spPr bwMode="auto">
          <a:xfrm>
            <a:off x="2843213" y="25654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55" name="Line 131"/>
          <p:cNvSpPr>
            <a:spLocks noChangeShapeType="1"/>
          </p:cNvSpPr>
          <p:nvPr/>
        </p:nvSpPr>
        <p:spPr bwMode="auto">
          <a:xfrm>
            <a:off x="4427538" y="25654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56" name="Line 132"/>
          <p:cNvSpPr>
            <a:spLocks noChangeShapeType="1"/>
          </p:cNvSpPr>
          <p:nvPr/>
        </p:nvSpPr>
        <p:spPr bwMode="auto">
          <a:xfrm>
            <a:off x="6011863" y="25654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57" name="Line 133"/>
          <p:cNvSpPr>
            <a:spLocks noChangeShapeType="1"/>
          </p:cNvSpPr>
          <p:nvPr/>
        </p:nvSpPr>
        <p:spPr bwMode="auto">
          <a:xfrm>
            <a:off x="8027988" y="25654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58" name="Line 134"/>
          <p:cNvSpPr>
            <a:spLocks noChangeShapeType="1"/>
          </p:cNvSpPr>
          <p:nvPr/>
        </p:nvSpPr>
        <p:spPr bwMode="auto">
          <a:xfrm>
            <a:off x="1258888" y="2565400"/>
            <a:ext cx="676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59" name="Line 135"/>
          <p:cNvSpPr>
            <a:spLocks noChangeShapeType="1"/>
          </p:cNvSpPr>
          <p:nvPr/>
        </p:nvSpPr>
        <p:spPr bwMode="auto">
          <a:xfrm>
            <a:off x="1692275" y="50847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60" name="Line 136"/>
          <p:cNvSpPr>
            <a:spLocks noChangeShapeType="1"/>
          </p:cNvSpPr>
          <p:nvPr/>
        </p:nvSpPr>
        <p:spPr bwMode="auto">
          <a:xfrm>
            <a:off x="3203575" y="50847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61" name="Line 137"/>
          <p:cNvSpPr>
            <a:spLocks noChangeShapeType="1"/>
          </p:cNvSpPr>
          <p:nvPr/>
        </p:nvSpPr>
        <p:spPr bwMode="auto">
          <a:xfrm>
            <a:off x="4714875" y="50847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62" name="Line 138"/>
          <p:cNvSpPr>
            <a:spLocks noChangeShapeType="1"/>
          </p:cNvSpPr>
          <p:nvPr/>
        </p:nvSpPr>
        <p:spPr bwMode="auto">
          <a:xfrm>
            <a:off x="6242050" y="50847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63" name="Line 139"/>
          <p:cNvSpPr>
            <a:spLocks noChangeShapeType="1"/>
          </p:cNvSpPr>
          <p:nvPr/>
        </p:nvSpPr>
        <p:spPr bwMode="auto">
          <a:xfrm>
            <a:off x="8459788" y="50847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64" name="Line 140"/>
          <p:cNvSpPr>
            <a:spLocks noChangeShapeType="1"/>
          </p:cNvSpPr>
          <p:nvPr/>
        </p:nvSpPr>
        <p:spPr bwMode="auto">
          <a:xfrm>
            <a:off x="1692275" y="5300663"/>
            <a:ext cx="7272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65" name="Line 141"/>
          <p:cNvSpPr>
            <a:spLocks noChangeShapeType="1"/>
          </p:cNvSpPr>
          <p:nvPr/>
        </p:nvSpPr>
        <p:spPr bwMode="auto">
          <a:xfrm flipV="1">
            <a:off x="8964613" y="2276475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66" name="Line 142"/>
          <p:cNvSpPr>
            <a:spLocks noChangeShapeType="1"/>
          </p:cNvSpPr>
          <p:nvPr/>
        </p:nvSpPr>
        <p:spPr bwMode="auto">
          <a:xfrm flipH="1">
            <a:off x="6659563" y="2276475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67" name="Text Box 143"/>
          <p:cNvSpPr txBox="1">
            <a:spLocks noChangeArrowheads="1"/>
          </p:cNvSpPr>
          <p:nvPr/>
        </p:nvSpPr>
        <p:spPr bwMode="auto">
          <a:xfrm>
            <a:off x="581025" y="476250"/>
            <a:ext cx="1238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/>
              <a:t>GeForce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/>
              <a:t>GTX280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/>
              <a:t>240 cores</a:t>
            </a:r>
          </a:p>
        </p:txBody>
      </p:sp>
    </p:spTree>
    <p:extLst>
      <p:ext uri="{BB962C8B-B14F-4D97-AF65-F5344CB8AC3E}">
        <p14:creationId xmlns:p14="http://schemas.microsoft.com/office/powerpoint/2010/main" val="113390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400"/>
              <a:t>GPU</a:t>
            </a:r>
            <a:r>
              <a:rPr lang="ja-JP" altLang="en-US" sz="3400"/>
              <a:t>　</a:t>
            </a:r>
            <a:r>
              <a:rPr lang="en-US" altLang="ja-JP" sz="3400"/>
              <a:t>(NVIDIA’s GTX580)</a:t>
            </a:r>
          </a:p>
        </p:txBody>
      </p:sp>
      <p:sp>
        <p:nvSpPr>
          <p:cNvPr id="53251" name="テキスト ボックス 7"/>
          <p:cNvSpPr txBox="1">
            <a:spLocks noChangeArrowheads="1"/>
          </p:cNvSpPr>
          <p:nvPr/>
        </p:nvSpPr>
        <p:spPr bwMode="auto">
          <a:xfrm>
            <a:off x="5092700" y="4926013"/>
            <a:ext cx="3784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  <a:latin typeface="Calibri" panose="020F0502020204030204" pitchFamily="34" charset="0"/>
              </a:rPr>
              <a:t>512 GPU cores ( 128 X 4 )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  <a:latin typeface="Calibri" panose="020F0502020204030204" pitchFamily="34" charset="0"/>
              </a:rPr>
              <a:t>768 KB L2 cache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Calibri" panose="020F0502020204030204" pitchFamily="34" charset="0"/>
              </a:rPr>
              <a:t>40nm CMOS    550 mm^2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779463" y="1192213"/>
            <a:ext cx="5232400" cy="3965575"/>
            <a:chOff x="491" y="751"/>
            <a:chExt cx="2616" cy="2135"/>
          </a:xfrm>
        </p:grpSpPr>
        <p:pic>
          <p:nvPicPr>
            <p:cNvPr id="53255" name="図 4" descr="GTX58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" y="751"/>
              <a:ext cx="2616" cy="2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正方形/長方形 21"/>
            <p:cNvSpPr/>
            <p:nvPr/>
          </p:nvSpPr>
          <p:spPr>
            <a:xfrm>
              <a:off x="718" y="1216"/>
              <a:ext cx="1044" cy="384"/>
            </a:xfrm>
            <a:prstGeom prst="rect">
              <a:avLst/>
            </a:prstGeom>
            <a:solidFill>
              <a:srgbClr val="008000">
                <a:alpha val="4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>
                  <a:solidFill>
                    <a:srgbClr val="FFFFFF"/>
                  </a:solidFill>
                  <a:latin typeface="Calibri" panose="020F0502020204030204" pitchFamily="34" charset="0"/>
                </a:rPr>
                <a:t>128 Cores</a:t>
              </a: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874" y="1216"/>
              <a:ext cx="1044" cy="384"/>
            </a:xfrm>
            <a:prstGeom prst="rect">
              <a:avLst/>
            </a:prstGeom>
            <a:solidFill>
              <a:srgbClr val="008000">
                <a:alpha val="4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>
                  <a:solidFill>
                    <a:srgbClr val="FFFFFF"/>
                  </a:solidFill>
                  <a:latin typeface="Calibri" panose="020F0502020204030204" pitchFamily="34" charset="0"/>
                </a:rPr>
                <a:t>128 Cores</a:t>
              </a: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714" y="2212"/>
              <a:ext cx="1044" cy="385"/>
            </a:xfrm>
            <a:prstGeom prst="rect">
              <a:avLst/>
            </a:prstGeom>
            <a:solidFill>
              <a:srgbClr val="008000">
                <a:alpha val="4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>
                  <a:solidFill>
                    <a:srgbClr val="FFFFFF"/>
                  </a:solidFill>
                  <a:latin typeface="Calibri" panose="020F0502020204030204" pitchFamily="34" charset="0"/>
                </a:rPr>
                <a:t>128 Cores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870" y="2212"/>
              <a:ext cx="1044" cy="385"/>
            </a:xfrm>
            <a:prstGeom prst="rect">
              <a:avLst/>
            </a:prstGeom>
            <a:solidFill>
              <a:srgbClr val="008000">
                <a:alpha val="4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>
                  <a:solidFill>
                    <a:srgbClr val="FFFFFF"/>
                  </a:solidFill>
                  <a:latin typeface="Calibri" panose="020F0502020204030204" pitchFamily="34" charset="0"/>
                </a:rPr>
                <a:t>128 Cores</a:t>
              </a: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70" y="1792"/>
              <a:ext cx="2295" cy="208"/>
            </a:xfrm>
            <a:prstGeom prst="rect">
              <a:avLst/>
            </a:prstGeom>
            <a:solidFill>
              <a:schemeClr val="accent2">
                <a:alpha val="41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2800">
                  <a:solidFill>
                    <a:srgbClr val="FFFFFF"/>
                  </a:solidFill>
                  <a:latin typeface="Calibri" panose="020F0502020204030204" pitchFamily="34" charset="0"/>
                </a:rPr>
                <a:t>L2 Cache</a:t>
              </a:r>
            </a:p>
          </p:txBody>
        </p:sp>
      </p:grpSp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6856413" y="2081213"/>
            <a:ext cx="1824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128</a:t>
            </a:r>
            <a:r>
              <a:rPr lang="ja-JP" altLang="en-US" sz="1800"/>
              <a:t>個のコアは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SIMD</a:t>
            </a:r>
            <a:r>
              <a:rPr lang="ja-JP" altLang="en-US" sz="1800"/>
              <a:t>動作をする</a:t>
            </a:r>
          </a:p>
        </p:txBody>
      </p:sp>
      <p:sp>
        <p:nvSpPr>
          <p:cNvPr id="53254" name="Text Box 12"/>
          <p:cNvSpPr txBox="1">
            <a:spLocks noChangeArrowheads="1"/>
          </p:cNvSpPr>
          <p:nvPr/>
        </p:nvSpPr>
        <p:spPr bwMode="auto">
          <a:xfrm>
            <a:off x="6877050" y="3198813"/>
            <a:ext cx="23145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４つのグループは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独立動作をする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もちろん、このチップを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たくさん使う</a:t>
            </a:r>
          </a:p>
        </p:txBody>
      </p:sp>
    </p:spTree>
    <p:extLst>
      <p:ext uri="{BB962C8B-B14F-4D97-AF65-F5344CB8AC3E}">
        <p14:creationId xmlns:p14="http://schemas.microsoft.com/office/powerpoint/2010/main" val="93928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84131"/>
            <a:ext cx="7886700" cy="1325563"/>
          </a:xfrm>
        </p:spPr>
        <p:txBody>
          <a:bodyPr/>
          <a:lstStyle/>
          <a:p>
            <a:r>
              <a:rPr kumimoji="1" lang="en-US" altLang="ja-JP" sz="2800" dirty="0"/>
              <a:t>NVIDIA</a:t>
            </a:r>
            <a:r>
              <a:rPr kumimoji="1" lang="ja-JP" altLang="en-US" sz="2800" dirty="0"/>
              <a:t>の</a:t>
            </a:r>
            <a:r>
              <a:rPr kumimoji="1" lang="en-US" altLang="ja-JP" sz="2800" dirty="0"/>
              <a:t>GPU</a:t>
            </a:r>
            <a:r>
              <a:rPr kumimoji="1" lang="ja-JP" altLang="en-US" sz="2800" dirty="0"/>
              <a:t>の名前が訳が分からん問題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46913"/>
            <a:ext cx="7886700" cy="5877272"/>
          </a:xfrm>
        </p:spPr>
        <p:txBody>
          <a:bodyPr>
            <a:normAutofit fontScale="70000" lnSpcReduction="20000"/>
          </a:bodyPr>
          <a:lstStyle/>
          <a:p>
            <a:r>
              <a:rPr kumimoji="1" lang="ja-JP" altLang="en-US" dirty="0"/>
              <a:t>目的用途別の名前とアーキテクチャの名前が混乱しがち</a:t>
            </a:r>
            <a:endParaRPr kumimoji="1" lang="en-US" altLang="ja-JP" dirty="0"/>
          </a:p>
          <a:p>
            <a:r>
              <a:rPr lang="ja-JP" altLang="en-US" dirty="0"/>
              <a:t>目的別製品シリーズの名前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デスクトップ用、ゲーム用：</a:t>
            </a:r>
            <a:r>
              <a:rPr kumimoji="1" lang="en-US" altLang="ja-JP" dirty="0"/>
              <a:t>GeForce</a:t>
            </a:r>
            <a:r>
              <a:rPr kumimoji="1" lang="ja-JP" altLang="en-US" dirty="0"/>
              <a:t>（ジーフォース）</a:t>
            </a:r>
            <a:endParaRPr kumimoji="1" lang="en-US" altLang="ja-JP" dirty="0"/>
          </a:p>
          <a:p>
            <a:pPr lvl="2"/>
            <a:r>
              <a:rPr lang="en-US" altLang="ja-JP" dirty="0"/>
              <a:t>GeForce </a:t>
            </a:r>
            <a:r>
              <a:rPr lang="en-US" altLang="ja-JP" dirty="0" err="1"/>
              <a:t>GTX</a:t>
            </a:r>
            <a:r>
              <a:rPr lang="ja-JP" altLang="en-US" dirty="0"/>
              <a:t>＞</a:t>
            </a:r>
            <a:r>
              <a:rPr lang="en-US" altLang="ja-JP" dirty="0"/>
              <a:t>GeForce GT</a:t>
            </a:r>
            <a:r>
              <a:rPr lang="ja-JP" altLang="en-US" dirty="0"/>
              <a:t>＞</a:t>
            </a:r>
            <a:r>
              <a:rPr lang="en-US" altLang="ja-JP" dirty="0"/>
              <a:t>GeForce</a:t>
            </a:r>
            <a:r>
              <a:rPr lang="ja-JP" altLang="en-US" dirty="0"/>
              <a:t>で高性能</a:t>
            </a:r>
            <a:endParaRPr lang="en-US" altLang="ja-JP" dirty="0"/>
          </a:p>
          <a:p>
            <a:pPr lvl="2"/>
            <a:r>
              <a:rPr lang="en-US" altLang="ja-JP" dirty="0"/>
              <a:t>TITAN</a:t>
            </a:r>
            <a:r>
              <a:rPr lang="ja-JP" altLang="en-US" dirty="0"/>
              <a:t> </a:t>
            </a:r>
            <a:r>
              <a:rPr lang="en-US" altLang="ja-JP" dirty="0"/>
              <a:t>X</a:t>
            </a:r>
            <a:r>
              <a:rPr lang="ja-JP" altLang="en-US" dirty="0"/>
              <a:t>というグラフィック用のカードがあるがこれは</a:t>
            </a:r>
            <a:r>
              <a:rPr lang="en-US" altLang="ja-JP" dirty="0"/>
              <a:t>Pascal</a:t>
            </a:r>
            <a:r>
              <a:rPr lang="ja-JP" altLang="en-US" dirty="0"/>
              <a:t>アーキテクチャを使っている。</a:t>
            </a:r>
            <a:endParaRPr lang="en-US" altLang="ja-JP" dirty="0"/>
          </a:p>
          <a:p>
            <a:pPr lvl="2"/>
            <a:r>
              <a:rPr kumimoji="1" lang="ja-JP" altLang="en-US" dirty="0"/>
              <a:t>コスト性能比が高い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プロ用：</a:t>
            </a:r>
            <a:r>
              <a:rPr kumimoji="1" lang="en-US" altLang="ja-JP" dirty="0" err="1"/>
              <a:t>Quadro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使ったことがないので良く分からないが凄そう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モバイル用：</a:t>
            </a:r>
            <a:r>
              <a:rPr kumimoji="1" lang="en-US" altLang="ja-JP" dirty="0" err="1"/>
              <a:t>Tegra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車載などの用途のための低電力</a:t>
            </a:r>
            <a:endParaRPr kumimoji="1" lang="en-US" altLang="ja-JP" dirty="0"/>
          </a:p>
          <a:p>
            <a:pPr lvl="2"/>
            <a:r>
              <a:rPr lang="en-US" altLang="ja-JP" dirty="0" err="1"/>
              <a:t>Tegra</a:t>
            </a:r>
            <a:r>
              <a:rPr lang="en-US" altLang="ja-JP" dirty="0"/>
              <a:t> </a:t>
            </a:r>
            <a:r>
              <a:rPr lang="en-US" altLang="ja-JP" dirty="0" err="1"/>
              <a:t>X1:Maxwell</a:t>
            </a:r>
            <a:r>
              <a:rPr lang="ja-JP" altLang="en-US" dirty="0"/>
              <a:t> アーキテクチャを使っている</a:t>
            </a:r>
            <a:endParaRPr lang="en-US" altLang="ja-JP" dirty="0"/>
          </a:p>
          <a:p>
            <a:pPr lvl="2"/>
            <a:r>
              <a:rPr lang="en-US" altLang="ja-JP" dirty="0" err="1"/>
              <a:t>Tegra</a:t>
            </a:r>
            <a:r>
              <a:rPr lang="en-US" altLang="ja-JP" dirty="0"/>
              <a:t> </a:t>
            </a:r>
            <a:r>
              <a:rPr lang="en-US" altLang="ja-JP" dirty="0" err="1"/>
              <a:t>K1:Keplar</a:t>
            </a:r>
            <a:r>
              <a:rPr lang="ja-JP" altLang="en-US" dirty="0"/>
              <a:t>アーキテクチャを使っている</a:t>
            </a:r>
            <a:endParaRPr lang="en-US" altLang="ja-JP" dirty="0"/>
          </a:p>
          <a:p>
            <a:pPr lvl="2"/>
            <a:r>
              <a:rPr lang="en-US" altLang="ja-JP" dirty="0" err="1"/>
              <a:t>Tegra</a:t>
            </a:r>
            <a:r>
              <a:rPr lang="ja-JP" altLang="en-US" dirty="0"/>
              <a:t> </a:t>
            </a:r>
            <a:r>
              <a:rPr lang="en-US" altLang="ja-JP" dirty="0"/>
              <a:t>3,2</a:t>
            </a:r>
            <a:r>
              <a:rPr lang="ja-JP" altLang="en-US" dirty="0"/>
              <a:t>は</a:t>
            </a:r>
            <a:r>
              <a:rPr lang="en-US" altLang="ja-JP" dirty="0"/>
              <a:t>GPU</a:t>
            </a:r>
            <a:r>
              <a:rPr lang="ja-JP" altLang="en-US" dirty="0"/>
              <a:t>が付いていない</a:t>
            </a:r>
            <a:r>
              <a:rPr lang="en-US" altLang="ja-JP" dirty="0"/>
              <a:t>ARM</a:t>
            </a:r>
            <a:r>
              <a:rPr lang="ja-JP" altLang="en-US" dirty="0"/>
              <a:t>だけ</a:t>
            </a:r>
            <a:endParaRPr lang="en-US" altLang="ja-JP" dirty="0"/>
          </a:p>
          <a:p>
            <a:pPr lvl="1"/>
            <a:r>
              <a:rPr lang="ja-JP" altLang="en-US" dirty="0"/>
              <a:t>高性能用（</a:t>
            </a:r>
            <a:r>
              <a:rPr lang="en-US" altLang="ja-JP" dirty="0"/>
              <a:t>AI</a:t>
            </a:r>
            <a:r>
              <a:rPr lang="ja-JP" altLang="en-US" dirty="0"/>
              <a:t>用）：</a:t>
            </a:r>
            <a:r>
              <a:rPr lang="en-US" altLang="ja-JP" dirty="0"/>
              <a:t>Tesla</a:t>
            </a:r>
          </a:p>
          <a:p>
            <a:pPr lvl="2"/>
            <a:r>
              <a:rPr lang="ja-JP" altLang="en-US" dirty="0"/>
              <a:t>以前は</a:t>
            </a:r>
            <a:r>
              <a:rPr lang="en-US" altLang="ja-JP" dirty="0" err="1"/>
              <a:t>GPGPU</a:t>
            </a:r>
            <a:r>
              <a:rPr lang="ja-JP" altLang="en-US" dirty="0"/>
              <a:t>用の</a:t>
            </a:r>
            <a:r>
              <a:rPr lang="ja-JP" altLang="en-US" dirty="0" err="1"/>
              <a:t>を</a:t>
            </a:r>
            <a:r>
              <a:rPr lang="en-US" altLang="ja-JP" dirty="0"/>
              <a:t>Tesla</a:t>
            </a:r>
            <a:r>
              <a:rPr lang="ja-JP" altLang="en-US" dirty="0"/>
              <a:t>と呼んでいたが最近は大きく</a:t>
            </a:r>
            <a:r>
              <a:rPr lang="en-US" altLang="ja-JP" dirty="0"/>
              <a:t>AI</a:t>
            </a:r>
            <a:r>
              <a:rPr lang="ja-JP" altLang="en-US" dirty="0"/>
              <a:t>用にシフトした</a:t>
            </a:r>
            <a:endParaRPr lang="en-US" altLang="ja-JP" dirty="0"/>
          </a:p>
          <a:p>
            <a:pPr lvl="2"/>
            <a:r>
              <a:rPr lang="en-US" altLang="ja-JP" dirty="0"/>
              <a:t>Tesla</a:t>
            </a:r>
            <a:r>
              <a:rPr lang="ja-JP" altLang="en-US" dirty="0"/>
              <a:t> </a:t>
            </a:r>
            <a:r>
              <a:rPr lang="en-US" altLang="ja-JP" dirty="0" err="1"/>
              <a:t>P100</a:t>
            </a:r>
            <a:r>
              <a:rPr lang="ja-JP" altLang="en-US" dirty="0"/>
              <a:t>：</a:t>
            </a:r>
            <a:r>
              <a:rPr lang="en-US" altLang="ja-JP" dirty="0"/>
              <a:t>Pascal</a:t>
            </a:r>
            <a:r>
              <a:rPr lang="ja-JP" altLang="en-US" dirty="0"/>
              <a:t>アーキテクチャ</a:t>
            </a:r>
            <a:endParaRPr lang="en-US" altLang="ja-JP" dirty="0"/>
          </a:p>
          <a:p>
            <a:pPr lvl="2"/>
            <a:r>
              <a:rPr lang="en-US" altLang="ja-JP" dirty="0"/>
              <a:t>Tesla</a:t>
            </a:r>
            <a:r>
              <a:rPr lang="ja-JP" altLang="en-US" dirty="0"/>
              <a:t> </a:t>
            </a:r>
            <a:r>
              <a:rPr lang="en-US" altLang="ja-JP" dirty="0" err="1"/>
              <a:t>V100</a:t>
            </a:r>
            <a:r>
              <a:rPr lang="ja-JP" altLang="en-US" dirty="0"/>
              <a:t>： </a:t>
            </a:r>
            <a:r>
              <a:rPr lang="en-US" altLang="ja-JP" dirty="0"/>
              <a:t>Volta</a:t>
            </a:r>
            <a:r>
              <a:rPr lang="ja-JP" altLang="en-US" dirty="0"/>
              <a:t>アーキテクチャ</a:t>
            </a:r>
            <a:endParaRPr lang="en-US" altLang="ja-JP" dirty="0"/>
          </a:p>
          <a:p>
            <a:r>
              <a:rPr lang="ja-JP" altLang="en-US" dirty="0"/>
              <a:t>アーキテクチャの名前</a:t>
            </a:r>
            <a:endParaRPr lang="en-US" altLang="ja-JP" dirty="0"/>
          </a:p>
          <a:p>
            <a:pPr lvl="1"/>
            <a:r>
              <a:rPr lang="en-US" altLang="ja-JP" dirty="0"/>
              <a:t>Fermi,</a:t>
            </a:r>
            <a:r>
              <a:rPr lang="ja-JP" altLang="en-US" dirty="0"/>
              <a:t> </a:t>
            </a:r>
            <a:r>
              <a:rPr lang="en-US" altLang="ja-JP" dirty="0"/>
              <a:t>Maxwell,</a:t>
            </a:r>
            <a:r>
              <a:rPr lang="ja-JP" altLang="en-US" dirty="0"/>
              <a:t> </a:t>
            </a:r>
            <a:r>
              <a:rPr lang="en-US" altLang="ja-JP" dirty="0"/>
              <a:t>Kepler,</a:t>
            </a:r>
            <a:r>
              <a:rPr lang="ja-JP" altLang="en-US" dirty="0"/>
              <a:t> </a:t>
            </a:r>
            <a:r>
              <a:rPr lang="en-US" altLang="ja-JP" dirty="0"/>
              <a:t>Pascal,</a:t>
            </a:r>
            <a:r>
              <a:rPr lang="ja-JP" altLang="en-US" dirty="0"/>
              <a:t> </a:t>
            </a:r>
            <a:r>
              <a:rPr lang="en-US" altLang="ja-JP" dirty="0"/>
              <a:t>Volta</a:t>
            </a:r>
          </a:p>
          <a:p>
            <a:pPr lvl="1"/>
            <a:r>
              <a:rPr lang="ja-JP" altLang="en-US" dirty="0"/>
              <a:t>プロセッサの構造を示す</a:t>
            </a:r>
            <a:endParaRPr lang="en-US" altLang="ja-JP" dirty="0"/>
          </a:p>
          <a:p>
            <a:pPr lvl="1"/>
            <a:r>
              <a:rPr lang="ja-JP" altLang="en-US" dirty="0"/>
              <a:t>どんどん新しいのが出てきて追従できない</a:t>
            </a:r>
            <a:r>
              <a:rPr lang="ja-JP" altLang="en-US" dirty="0" err="1"/>
              <a:t>。。。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751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6289CE-A0A7-4ECC-ABD2-BDDE5CF35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82F72F82-93FC-4F34-AE0A-3624E3D0D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2" y="404664"/>
            <a:ext cx="8988733" cy="561662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60E812-052B-43A8-B5E2-25CAC1886E41}"/>
              </a:ext>
            </a:extLst>
          </p:cNvPr>
          <p:cNvSpPr txBox="1"/>
          <p:nvPr/>
        </p:nvSpPr>
        <p:spPr>
          <a:xfrm>
            <a:off x="2915816" y="6268670"/>
            <a:ext cx="480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CoolChips</a:t>
            </a:r>
            <a:r>
              <a:rPr kumimoji="1" lang="ja-JP" altLang="en-US" dirty="0"/>
              <a:t>　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の</a:t>
            </a:r>
            <a:r>
              <a:rPr kumimoji="1" lang="en-US" altLang="ja-JP" dirty="0"/>
              <a:t>Keynote</a:t>
            </a:r>
            <a:r>
              <a:rPr kumimoji="1" lang="ja-JP" altLang="en-US" dirty="0"/>
              <a:t>のスライドより引用</a:t>
            </a:r>
          </a:p>
        </p:txBody>
      </p:sp>
    </p:spTree>
    <p:extLst>
      <p:ext uri="{BB962C8B-B14F-4D97-AF65-F5344CB8AC3E}">
        <p14:creationId xmlns:p14="http://schemas.microsoft.com/office/powerpoint/2010/main" val="146750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23010E-6FFD-46BA-88D5-AFE37B617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7004A1-41F3-4749-B437-C8A77AA86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18CD1A7-476B-4435-BE43-E40023337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813"/>
            <a:ext cx="9144000" cy="572293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9A3B3D-F753-4008-8AEF-ADD59B4639D0}"/>
              </a:ext>
            </a:extLst>
          </p:cNvPr>
          <p:cNvSpPr txBox="1"/>
          <p:nvPr/>
        </p:nvSpPr>
        <p:spPr>
          <a:xfrm>
            <a:off x="2915816" y="6268670"/>
            <a:ext cx="480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CoolChips</a:t>
            </a:r>
            <a:r>
              <a:rPr kumimoji="1" lang="ja-JP" altLang="en-US" dirty="0"/>
              <a:t>　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の</a:t>
            </a:r>
            <a:r>
              <a:rPr kumimoji="1" lang="en-US" altLang="ja-JP" dirty="0"/>
              <a:t>Keynote</a:t>
            </a:r>
            <a:r>
              <a:rPr kumimoji="1" lang="ja-JP" altLang="en-US" dirty="0"/>
              <a:t>のスライドより引用</a:t>
            </a:r>
          </a:p>
        </p:txBody>
      </p:sp>
    </p:spTree>
    <p:extLst>
      <p:ext uri="{BB962C8B-B14F-4D97-AF65-F5344CB8AC3E}">
        <p14:creationId xmlns:p14="http://schemas.microsoft.com/office/powerpoint/2010/main" val="2640562408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2269</TotalTime>
  <Words>2549</Words>
  <Application>Microsoft Office PowerPoint</Application>
  <PresentationFormat>画面に合わせる (4:3)</PresentationFormat>
  <Paragraphs>465</Paragraphs>
  <Slides>26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HGｺﾞｼｯｸM</vt:lpstr>
      <vt:lpstr>游明朝</vt:lpstr>
      <vt:lpstr>Arial</vt:lpstr>
      <vt:lpstr>Calibri</vt:lpstr>
      <vt:lpstr>Garamond</vt:lpstr>
      <vt:lpstr>Times New Roman</vt:lpstr>
      <vt:lpstr>Wingdings</vt:lpstr>
      <vt:lpstr>Edge</vt:lpstr>
      <vt:lpstr>GPUとそのプログラム</vt:lpstr>
      <vt:lpstr>アクセラレータとは？</vt:lpstr>
      <vt:lpstr>AI用DSA（Domain Specific Architecture)</vt:lpstr>
      <vt:lpstr>①GPGPU：General Purpose Computing with GPUグラフィックプロセッサをアクセラレータとして使う</vt:lpstr>
      <vt:lpstr>PowerPoint プレゼンテーション</vt:lpstr>
      <vt:lpstr>GPU　(NVIDIA’s GTX580)</vt:lpstr>
      <vt:lpstr>NVIDIAのGPUの名前が訳が分からん問題</vt:lpstr>
      <vt:lpstr>PowerPoint プレゼンテーション</vt:lpstr>
      <vt:lpstr>PowerPoint プレゼンテーション</vt:lpstr>
      <vt:lpstr>CUDA/OpenCL</vt:lpstr>
      <vt:lpstr>なんといっても本家を見よう</vt:lpstr>
      <vt:lpstr>アクセラレータのプログラム</vt:lpstr>
      <vt:lpstr>スレッドとスレッドブロック</vt:lpstr>
      <vt:lpstr>メモリ階層</vt:lpstr>
      <vt:lpstr>ログインとサンプルプログラムの実行</vt:lpstr>
      <vt:lpstr>今回使うGPU：NVIDIA Pascal</vt:lpstr>
      <vt:lpstr>サンプルプログラム (sample1.cu, sample_kernel1.cu)</vt:lpstr>
      <vt:lpstr>PowerPoint プレゼンテーション</vt:lpstr>
      <vt:lpstr>PowerPoint プレゼンテーション</vt:lpstr>
      <vt:lpstr>PowerPoint プレゼンテーション</vt:lpstr>
      <vt:lpstr>カーネル呼び出しの例</vt:lpstr>
      <vt:lpstr>実行モデル</vt:lpstr>
      <vt:lpstr>Kernel: sample1_kernel.cu</vt:lpstr>
      <vt:lpstr>PowerPoint プレゼンテーション</vt:lpstr>
      <vt:lpstr>演習 ex1</vt:lpstr>
      <vt:lpstr>最終レポートと授業の成績</vt:lpstr>
    </vt:vector>
  </TitlesOfParts>
  <Company>慶應義塾大学理工学部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NUMAの構成</dc:title>
  <dc:creator>情報工学科</dc:creator>
  <cp:lastModifiedBy>hunga</cp:lastModifiedBy>
  <cp:revision>111</cp:revision>
  <dcterms:created xsi:type="dcterms:W3CDTF">1998-11-10T14:23:07Z</dcterms:created>
  <dcterms:modified xsi:type="dcterms:W3CDTF">2020-05-25T23:33:36Z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hunga@aa.cs.keio.ac.jp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\\SIRIUS\hunga\</vt:lpwstr>
  </property>
</Properties>
</file>