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8"/>
  </p:notesMasterIdLst>
  <p:sldIdLst>
    <p:sldId id="256" r:id="rId2"/>
    <p:sldId id="495" r:id="rId3"/>
    <p:sldId id="472" r:id="rId4"/>
    <p:sldId id="491" r:id="rId5"/>
    <p:sldId id="494" r:id="rId6"/>
    <p:sldId id="492" r:id="rId7"/>
    <p:sldId id="413" r:id="rId8"/>
    <p:sldId id="493" r:id="rId9"/>
    <p:sldId id="474" r:id="rId10"/>
    <p:sldId id="332" r:id="rId11"/>
    <p:sldId id="460" r:id="rId12"/>
    <p:sldId id="461" r:id="rId13"/>
    <p:sldId id="473" r:id="rId14"/>
    <p:sldId id="463" r:id="rId15"/>
    <p:sldId id="464" r:id="rId16"/>
    <p:sldId id="465" r:id="rId17"/>
    <p:sldId id="283" r:id="rId18"/>
    <p:sldId id="286" r:id="rId19"/>
    <p:sldId id="417" r:id="rId20"/>
    <p:sldId id="484" r:id="rId21"/>
    <p:sldId id="485" r:id="rId22"/>
    <p:sldId id="466" r:id="rId23"/>
    <p:sldId id="467" r:id="rId24"/>
    <p:sldId id="471" r:id="rId25"/>
    <p:sldId id="475" r:id="rId26"/>
    <p:sldId id="476" r:id="rId27"/>
    <p:sldId id="477" r:id="rId28"/>
    <p:sldId id="478" r:id="rId29"/>
    <p:sldId id="487" r:id="rId30"/>
    <p:sldId id="482" r:id="rId31"/>
    <p:sldId id="480" r:id="rId32"/>
    <p:sldId id="486" r:id="rId33"/>
    <p:sldId id="462" r:id="rId34"/>
    <p:sldId id="364" r:id="rId35"/>
    <p:sldId id="468" r:id="rId36"/>
    <p:sldId id="490" r:id="rId37"/>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99CCFF"/>
    <a:srgbClr val="D60093"/>
    <a:srgbClr val="FF3399"/>
    <a:srgbClr val="6666FF"/>
    <a:srgbClr val="FF66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6" autoAdjust="0"/>
    <p:restoredTop sz="94709" autoAdjust="0"/>
  </p:normalViewPr>
  <p:slideViewPr>
    <p:cSldViewPr>
      <p:cViewPr varScale="1">
        <p:scale>
          <a:sx n="67" d="100"/>
          <a:sy n="67" d="100"/>
        </p:scale>
        <p:origin x="1388"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4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ja-JP"/>
          </a:p>
        </p:txBody>
      </p:sp>
      <p:sp>
        <p:nvSpPr>
          <p:cNvPr id="2560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ja-JP"/>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F737757D-2614-4409-9D52-5CC74374C261}" type="slidenum">
              <a:rPr lang="en-US" altLang="ja-JP"/>
              <a:pPr>
                <a:defRPr/>
              </a:pPr>
              <a:t>‹#›</a:t>
            </a:fld>
            <a:endParaRPr lang="en-US" altLang="ja-JP"/>
          </a:p>
        </p:txBody>
      </p:sp>
    </p:spTree>
    <p:extLst>
      <p:ext uri="{BB962C8B-B14F-4D97-AF65-F5344CB8AC3E}">
        <p14:creationId xmlns:p14="http://schemas.microsoft.com/office/powerpoint/2010/main" val="318653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66E0E2C-5DAB-4C5D-9EE0-93945FDF863C}" type="slidenum">
              <a:rPr lang="en-US" altLang="ja-JP" smtClean="0">
                <a:latin typeface="Times New Roman" panose="02020603050405020304" pitchFamily="18" charset="0"/>
              </a:rPr>
              <a:pPr/>
              <a:t>28</a:t>
            </a:fld>
            <a:endParaRPr lang="en-US" altLang="ja-JP">
              <a:latin typeface="Times New Roman" panose="02020603050405020304" pitchFamily="18" charset="0"/>
            </a:endParaRPr>
          </a:p>
        </p:txBody>
      </p:sp>
      <p:sp>
        <p:nvSpPr>
          <p:cNvPr id="31747"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28" tIns="44614" rIns="89228" bIns="44614"/>
          <a:lstStyle>
            <a:lvl1pPr defTabSz="892175">
              <a:defRPr kumimoji="1">
                <a:solidFill>
                  <a:schemeClr val="tx1"/>
                </a:solidFill>
                <a:latin typeface="Arial" panose="020B0604020202020204" pitchFamily="34" charset="0"/>
                <a:ea typeface="ＭＳ Ｐゴシック" panose="020B0600070205080204" pitchFamily="50" charset="-128"/>
              </a:defRPr>
            </a:lvl1pPr>
            <a:lvl2pPr marL="685800" indent="-263525" defTabSz="892175">
              <a:defRPr kumimoji="1">
                <a:solidFill>
                  <a:schemeClr val="tx1"/>
                </a:solidFill>
                <a:latin typeface="Arial" panose="020B0604020202020204" pitchFamily="34" charset="0"/>
                <a:ea typeface="ＭＳ Ｐゴシック" panose="020B0600070205080204" pitchFamily="50" charset="-128"/>
              </a:defRPr>
            </a:lvl2pPr>
            <a:lvl3pPr marL="1055688" indent="-211138" defTabSz="892175">
              <a:defRPr kumimoji="1">
                <a:solidFill>
                  <a:schemeClr val="tx1"/>
                </a:solidFill>
                <a:latin typeface="Arial" panose="020B0604020202020204" pitchFamily="34" charset="0"/>
                <a:ea typeface="ＭＳ Ｐゴシック" panose="020B0600070205080204" pitchFamily="50" charset="-128"/>
              </a:defRPr>
            </a:lvl3pPr>
            <a:lvl4pPr marL="1476375" indent="-209550" defTabSz="892175">
              <a:defRPr kumimoji="1">
                <a:solidFill>
                  <a:schemeClr val="tx1"/>
                </a:solidFill>
                <a:latin typeface="Arial" panose="020B0604020202020204" pitchFamily="34" charset="0"/>
                <a:ea typeface="ＭＳ Ｐゴシック" panose="020B0600070205080204" pitchFamily="50" charset="-128"/>
              </a:defRPr>
            </a:lvl4pPr>
            <a:lvl5pPr marL="1898650" indent="-211138" defTabSz="892175">
              <a:defRPr kumimoji="1">
                <a:solidFill>
                  <a:schemeClr val="tx1"/>
                </a:solidFill>
                <a:latin typeface="Arial" panose="020B0604020202020204" pitchFamily="34" charset="0"/>
                <a:ea typeface="ＭＳ Ｐゴシック" panose="020B0600070205080204" pitchFamily="50" charset="-128"/>
              </a:defRPr>
            </a:lvl5pPr>
            <a:lvl6pPr marL="23558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130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702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274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200">
                <a:latin typeface="Times New Roman" panose="02020603050405020304" pitchFamily="18" charset="0"/>
              </a:rPr>
              <a:t>The University of Adelaide, School of Computer Science</a:t>
            </a:r>
          </a:p>
        </p:txBody>
      </p:sp>
      <p:sp>
        <p:nvSpPr>
          <p:cNvPr id="31748"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28" tIns="44614" rIns="89228" bIns="44614"/>
          <a:lstStyle>
            <a:lvl1pPr defTabSz="892175">
              <a:defRPr kumimoji="1">
                <a:solidFill>
                  <a:schemeClr val="tx1"/>
                </a:solidFill>
                <a:latin typeface="Arial" panose="020B0604020202020204" pitchFamily="34" charset="0"/>
                <a:ea typeface="ＭＳ Ｐゴシック" panose="020B0600070205080204" pitchFamily="50" charset="-128"/>
              </a:defRPr>
            </a:lvl1pPr>
            <a:lvl2pPr marL="685800" indent="-263525" defTabSz="892175">
              <a:defRPr kumimoji="1">
                <a:solidFill>
                  <a:schemeClr val="tx1"/>
                </a:solidFill>
                <a:latin typeface="Arial" panose="020B0604020202020204" pitchFamily="34" charset="0"/>
                <a:ea typeface="ＭＳ Ｐゴシック" panose="020B0600070205080204" pitchFamily="50" charset="-128"/>
              </a:defRPr>
            </a:lvl2pPr>
            <a:lvl3pPr marL="1055688" indent="-211138" defTabSz="892175">
              <a:defRPr kumimoji="1">
                <a:solidFill>
                  <a:schemeClr val="tx1"/>
                </a:solidFill>
                <a:latin typeface="Arial" panose="020B0604020202020204" pitchFamily="34" charset="0"/>
                <a:ea typeface="ＭＳ Ｐゴシック" panose="020B0600070205080204" pitchFamily="50" charset="-128"/>
              </a:defRPr>
            </a:lvl3pPr>
            <a:lvl4pPr marL="1476375" indent="-209550" defTabSz="892175">
              <a:defRPr kumimoji="1">
                <a:solidFill>
                  <a:schemeClr val="tx1"/>
                </a:solidFill>
                <a:latin typeface="Arial" panose="020B0604020202020204" pitchFamily="34" charset="0"/>
                <a:ea typeface="ＭＳ Ｐゴシック" panose="020B0600070205080204" pitchFamily="50" charset="-128"/>
              </a:defRPr>
            </a:lvl4pPr>
            <a:lvl5pPr marL="1898650" indent="-211138" defTabSz="892175">
              <a:defRPr kumimoji="1">
                <a:solidFill>
                  <a:schemeClr val="tx1"/>
                </a:solidFill>
                <a:latin typeface="Arial" panose="020B0604020202020204" pitchFamily="34" charset="0"/>
                <a:ea typeface="ＭＳ Ｐゴシック" panose="020B0600070205080204" pitchFamily="50" charset="-128"/>
              </a:defRPr>
            </a:lvl5pPr>
            <a:lvl6pPr marL="23558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130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702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274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DFCA2D8-3AEE-4D56-9B49-1F78BA5A3F99}" type="datetime3">
              <a:rPr kumimoji="0" lang="ja-JP" altLang="en-US" sz="1200">
                <a:latin typeface="Times New Roman" panose="02020603050405020304" pitchFamily="18" charset="0"/>
              </a:rPr>
              <a:pPr algn="r" eaLnBrk="1" hangingPunct="1"/>
              <a:t>令和2年4月12日</a:t>
            </a:fld>
            <a:endParaRPr kumimoji="0" lang="en-US" altLang="ja-JP" sz="1200">
              <a:latin typeface="Times New Roman" panose="02020603050405020304" pitchFamily="18" charset="0"/>
            </a:endParaRPr>
          </a:p>
        </p:txBody>
      </p:sp>
      <p:sp>
        <p:nvSpPr>
          <p:cNvPr id="31749"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28" tIns="44614" rIns="89228" bIns="44614" anchor="b"/>
          <a:lstStyle>
            <a:lvl1pPr defTabSz="892175">
              <a:defRPr kumimoji="1">
                <a:solidFill>
                  <a:schemeClr val="tx1"/>
                </a:solidFill>
                <a:latin typeface="Arial" panose="020B0604020202020204" pitchFamily="34" charset="0"/>
                <a:ea typeface="ＭＳ Ｐゴシック" panose="020B0600070205080204" pitchFamily="50" charset="-128"/>
              </a:defRPr>
            </a:lvl1pPr>
            <a:lvl2pPr marL="685800" indent="-263525" defTabSz="892175">
              <a:defRPr kumimoji="1">
                <a:solidFill>
                  <a:schemeClr val="tx1"/>
                </a:solidFill>
                <a:latin typeface="Arial" panose="020B0604020202020204" pitchFamily="34" charset="0"/>
                <a:ea typeface="ＭＳ Ｐゴシック" panose="020B0600070205080204" pitchFamily="50" charset="-128"/>
              </a:defRPr>
            </a:lvl2pPr>
            <a:lvl3pPr marL="1055688" indent="-211138" defTabSz="892175">
              <a:defRPr kumimoji="1">
                <a:solidFill>
                  <a:schemeClr val="tx1"/>
                </a:solidFill>
                <a:latin typeface="Arial" panose="020B0604020202020204" pitchFamily="34" charset="0"/>
                <a:ea typeface="ＭＳ Ｐゴシック" panose="020B0600070205080204" pitchFamily="50" charset="-128"/>
              </a:defRPr>
            </a:lvl3pPr>
            <a:lvl4pPr marL="1476375" indent="-209550" defTabSz="892175">
              <a:defRPr kumimoji="1">
                <a:solidFill>
                  <a:schemeClr val="tx1"/>
                </a:solidFill>
                <a:latin typeface="Arial" panose="020B0604020202020204" pitchFamily="34" charset="0"/>
                <a:ea typeface="ＭＳ Ｐゴシック" panose="020B0600070205080204" pitchFamily="50" charset="-128"/>
              </a:defRPr>
            </a:lvl4pPr>
            <a:lvl5pPr marL="1898650" indent="-211138" defTabSz="892175">
              <a:defRPr kumimoji="1">
                <a:solidFill>
                  <a:schemeClr val="tx1"/>
                </a:solidFill>
                <a:latin typeface="Arial" panose="020B0604020202020204" pitchFamily="34" charset="0"/>
                <a:ea typeface="ＭＳ Ｐゴシック" panose="020B0600070205080204" pitchFamily="50" charset="-128"/>
              </a:defRPr>
            </a:lvl5pPr>
            <a:lvl6pPr marL="23558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130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702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274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200">
                <a:latin typeface="Times New Roman" panose="02020603050405020304" pitchFamily="18" charset="0"/>
              </a:rPr>
              <a:t>Chapter 2 — Instructions: Language of the Computer</a:t>
            </a:r>
          </a:p>
        </p:txBody>
      </p:sp>
      <p:sp>
        <p:nvSpPr>
          <p:cNvPr id="317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28" tIns="44614" rIns="89228" bIns="44614" anchor="b"/>
          <a:lstStyle>
            <a:lvl1pPr defTabSz="892175">
              <a:defRPr kumimoji="1">
                <a:solidFill>
                  <a:schemeClr val="tx1"/>
                </a:solidFill>
                <a:latin typeface="Arial" panose="020B0604020202020204" pitchFamily="34" charset="0"/>
                <a:ea typeface="ＭＳ Ｐゴシック" panose="020B0600070205080204" pitchFamily="50" charset="-128"/>
              </a:defRPr>
            </a:lvl1pPr>
            <a:lvl2pPr marL="685800" indent="-263525" defTabSz="892175">
              <a:defRPr kumimoji="1">
                <a:solidFill>
                  <a:schemeClr val="tx1"/>
                </a:solidFill>
                <a:latin typeface="Arial" panose="020B0604020202020204" pitchFamily="34" charset="0"/>
                <a:ea typeface="ＭＳ Ｐゴシック" panose="020B0600070205080204" pitchFamily="50" charset="-128"/>
              </a:defRPr>
            </a:lvl2pPr>
            <a:lvl3pPr marL="1055688" indent="-211138" defTabSz="892175">
              <a:defRPr kumimoji="1">
                <a:solidFill>
                  <a:schemeClr val="tx1"/>
                </a:solidFill>
                <a:latin typeface="Arial" panose="020B0604020202020204" pitchFamily="34" charset="0"/>
                <a:ea typeface="ＭＳ Ｐゴシック" panose="020B0600070205080204" pitchFamily="50" charset="-128"/>
              </a:defRPr>
            </a:lvl3pPr>
            <a:lvl4pPr marL="1476375" indent="-209550" defTabSz="892175">
              <a:defRPr kumimoji="1">
                <a:solidFill>
                  <a:schemeClr val="tx1"/>
                </a:solidFill>
                <a:latin typeface="Arial" panose="020B0604020202020204" pitchFamily="34" charset="0"/>
                <a:ea typeface="ＭＳ Ｐゴシック" panose="020B0600070205080204" pitchFamily="50" charset="-128"/>
              </a:defRPr>
            </a:lvl4pPr>
            <a:lvl5pPr marL="1898650" indent="-211138" defTabSz="892175">
              <a:defRPr kumimoji="1">
                <a:solidFill>
                  <a:schemeClr val="tx1"/>
                </a:solidFill>
                <a:latin typeface="Arial" panose="020B0604020202020204" pitchFamily="34" charset="0"/>
                <a:ea typeface="ＭＳ Ｐゴシック" panose="020B0600070205080204" pitchFamily="50" charset="-128"/>
              </a:defRPr>
            </a:lvl5pPr>
            <a:lvl6pPr marL="23558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130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702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27450" indent="-211138" defTabSz="89217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B4D033D-9EB7-40BB-8840-355D322A9464}" type="slidenum">
              <a:rPr kumimoji="0" lang="en-US" altLang="ja-JP" sz="1200">
                <a:latin typeface="Times New Roman" panose="02020603050405020304" pitchFamily="18" charset="0"/>
              </a:rPr>
              <a:pPr algn="r" eaLnBrk="1" hangingPunct="1"/>
              <a:t>28</a:t>
            </a:fld>
            <a:endParaRPr kumimoji="0" lang="en-US" altLang="ja-JP" sz="1200">
              <a:latin typeface="Times New Roman" panose="02020603050405020304" pitchFamily="18" charset="0"/>
            </a:endParaRPr>
          </a:p>
        </p:txBody>
      </p:sp>
      <p:sp>
        <p:nvSpPr>
          <p:cNvPr id="31751" name="Rectangle 2"/>
          <p:cNvSpPr>
            <a:spLocks noGrp="1" noRot="1" noChangeAspect="1" noChangeArrowheads="1" noTextEdit="1"/>
          </p:cNvSpPr>
          <p:nvPr>
            <p:ph type="sldImg"/>
          </p:nvPr>
        </p:nvSpPr>
        <p:spPr>
          <a:xfrm>
            <a:off x="1143000" y="685800"/>
            <a:ext cx="4573588" cy="3430588"/>
          </a:xfrm>
          <a:ln/>
        </p:spPr>
      </p:sp>
      <p:sp>
        <p:nvSpPr>
          <p:cNvPr id="31752" name="Rectangle 3"/>
          <p:cNvSpPr>
            <a:spLocks noGrp="1" noChangeArrowheads="1"/>
          </p:cNvSpPr>
          <p:nvPr>
            <p:ph type="body" idx="1"/>
          </p:nvPr>
        </p:nvSpPr>
        <p:spPr>
          <a:xfrm>
            <a:off x="914400" y="4344988"/>
            <a:ext cx="5029200" cy="4113212"/>
          </a:xfrm>
          <a:noFill/>
        </p:spPr>
        <p:txBody>
          <a:bodyPr lIns="89228" tIns="44614" rIns="89228" bIns="44614"/>
          <a:lstStyle/>
          <a:p>
            <a:pPr eaLnBrk="1" hangingPunct="1"/>
            <a:endParaRPr lang="en-AU" altLang="ja-JP">
              <a:ea typeface="ＭＳ Ｐゴシック" panose="020B0600070205080204" pitchFamily="50" charset="-128"/>
            </a:endParaRPr>
          </a:p>
        </p:txBody>
      </p:sp>
    </p:spTree>
    <p:extLst>
      <p:ext uri="{BB962C8B-B14F-4D97-AF65-F5344CB8AC3E}">
        <p14:creationId xmlns:p14="http://schemas.microsoft.com/office/powerpoint/2010/main" val="125310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AD94815-085B-4F9A-B834-223D9341D7C6}" type="slidenum">
              <a:rPr lang="en-US" altLang="ja-JP"/>
              <a:pPr/>
              <a:t>32</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ltLang="ja-JP">
              <a:ea typeface="ＭＳ Ｐゴシック" panose="020B0600070205080204" pitchFamily="50" charset="-128"/>
            </a:endParaRPr>
          </a:p>
        </p:txBody>
      </p:sp>
    </p:spTree>
    <p:extLst>
      <p:ext uri="{BB962C8B-B14F-4D97-AF65-F5344CB8AC3E}">
        <p14:creationId xmlns:p14="http://schemas.microsoft.com/office/powerpoint/2010/main" val="155152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domain specific architectures are active especially in the field of deep learning of the AI application. For example, in the edge TPU by Google uses a systolic algorithm, a type of parallel hardware algorithm.</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F737757D-2614-4409-9D52-5CC74374C261}" type="slidenum">
              <a:rPr lang="en-US" altLang="ja-JP" smtClean="0"/>
              <a:pPr>
                <a:defRPr/>
              </a:pPr>
              <a:t>33</a:t>
            </a:fld>
            <a:endParaRPr lang="en-US" altLang="ja-JP"/>
          </a:p>
        </p:txBody>
      </p:sp>
    </p:spTree>
    <p:extLst>
      <p:ext uri="{BB962C8B-B14F-4D97-AF65-F5344CB8AC3E}">
        <p14:creationId xmlns:p14="http://schemas.microsoft.com/office/powerpoint/2010/main" val="360482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482" name="Rectangle 2"/>
          <p:cNvSpPr>
            <a:spLocks noGrp="1" noChangeArrowheads="1"/>
          </p:cNvSpPr>
          <p:nvPr>
            <p:ph type="ctrTitle"/>
          </p:nvPr>
        </p:nvSpPr>
        <p:spPr>
          <a:xfrm>
            <a:off x="914400" y="1524000"/>
            <a:ext cx="7623175" cy="1752600"/>
          </a:xfrm>
        </p:spPr>
        <p:txBody>
          <a:bodyPr/>
          <a:lstStyle>
            <a:lvl1pPr>
              <a:defRPr sz="5000"/>
            </a:lvl1pPr>
          </a:lstStyle>
          <a:p>
            <a:pPr lvl="0"/>
            <a:r>
              <a:rPr lang="ja-JP" altLang="en-US" noProof="0"/>
              <a:t>マスタ タイトルの書式設定</a:t>
            </a:r>
          </a:p>
        </p:txBody>
      </p:sp>
      <p:sp>
        <p:nvSpPr>
          <p:cNvPr id="148483"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ja-JP" altLang="en-US" noProof="0"/>
              <a:t>マスタ サブタイトルの書式設定</a:t>
            </a:r>
          </a:p>
        </p:txBody>
      </p:sp>
      <p:sp>
        <p:nvSpPr>
          <p:cNvPr id="6" name="Rectangle 4"/>
          <p:cNvSpPr>
            <a:spLocks noGrp="1" noChangeArrowheads="1"/>
          </p:cNvSpPr>
          <p:nvPr>
            <p:ph type="dt" sz="half" idx="10"/>
          </p:nvPr>
        </p:nvSpPr>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lvl1pPr>
          </a:lstStyle>
          <a:p>
            <a:pPr>
              <a:defRPr/>
            </a:pPr>
            <a:fld id="{F311DF13-97CA-4BC2-B431-73175873FA6A}" type="slidenum">
              <a:rPr lang="en-US" altLang="ja-JP"/>
              <a:pPr>
                <a:defRPr/>
              </a:pPr>
              <a:t>‹#›</a:t>
            </a:fld>
            <a:endParaRPr lang="en-US" altLang="ja-JP"/>
          </a:p>
        </p:txBody>
      </p:sp>
    </p:spTree>
    <p:extLst>
      <p:ext uri="{BB962C8B-B14F-4D97-AF65-F5344CB8AC3E}">
        <p14:creationId xmlns:p14="http://schemas.microsoft.com/office/powerpoint/2010/main" val="309227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138A4F-5716-4696-91BF-7B95CA516858}" type="slidenum">
              <a:rPr lang="en-US" altLang="ja-JP"/>
              <a:pPr>
                <a:defRPr/>
              </a:pPr>
              <a:t>‹#›</a:t>
            </a:fld>
            <a:endParaRPr lang="en-US" altLang="ja-JP"/>
          </a:p>
        </p:txBody>
      </p:sp>
    </p:spTree>
    <p:extLst>
      <p:ext uri="{BB962C8B-B14F-4D97-AF65-F5344CB8AC3E}">
        <p14:creationId xmlns:p14="http://schemas.microsoft.com/office/powerpoint/2010/main" val="59982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7813"/>
            <a:ext cx="6019800" cy="58531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C9F206-7F57-412B-89C2-7C9994BFCA89}" type="slidenum">
              <a:rPr lang="en-US" altLang="ja-JP"/>
              <a:pPr>
                <a:defRPr/>
              </a:pPr>
              <a:t>‹#›</a:t>
            </a:fld>
            <a:endParaRPr lang="en-US" altLang="ja-JP"/>
          </a:p>
        </p:txBody>
      </p:sp>
    </p:spTree>
    <p:extLst>
      <p:ext uri="{BB962C8B-B14F-4D97-AF65-F5344CB8AC3E}">
        <p14:creationId xmlns:p14="http://schemas.microsoft.com/office/powerpoint/2010/main" val="93499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a:t>マスター タイトルの書式設定</a:t>
            </a:r>
          </a:p>
        </p:txBody>
      </p:sp>
      <p:sp>
        <p:nvSpPr>
          <p:cNvPr id="3" name="SmartArt プレースホルダー 2"/>
          <p:cNvSpPr>
            <a:spLocks noGrp="1"/>
          </p:cNvSpPr>
          <p:nvPr>
            <p:ph type="dgm" idx="1"/>
          </p:nvPr>
        </p:nvSpPr>
        <p:spPr>
          <a:xfrm>
            <a:off x="457200" y="1600200"/>
            <a:ext cx="8229600" cy="4530725"/>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1DC8E4B-617B-4CB5-9A7F-4D86C20A8654}" type="slidenum">
              <a:rPr lang="en-US" altLang="ja-JP"/>
              <a:pPr>
                <a:defRPr/>
              </a:pPr>
              <a:t>‹#›</a:t>
            </a:fld>
            <a:endParaRPr lang="en-US" altLang="ja-JP"/>
          </a:p>
        </p:txBody>
      </p:sp>
    </p:spTree>
    <p:extLst>
      <p:ext uri="{BB962C8B-B14F-4D97-AF65-F5344CB8AC3E}">
        <p14:creationId xmlns:p14="http://schemas.microsoft.com/office/powerpoint/2010/main" val="243192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C934BC-367D-4781-9CD0-FFB8CE4374A6}" type="slidenum">
              <a:rPr lang="en-US" altLang="ja-JP"/>
              <a:pPr>
                <a:defRPr/>
              </a:pPr>
              <a:t>‹#›</a:t>
            </a:fld>
            <a:endParaRPr lang="en-US" altLang="ja-JP"/>
          </a:p>
        </p:txBody>
      </p:sp>
    </p:spTree>
    <p:extLst>
      <p:ext uri="{BB962C8B-B14F-4D97-AF65-F5344CB8AC3E}">
        <p14:creationId xmlns:p14="http://schemas.microsoft.com/office/powerpoint/2010/main" val="365956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95649E4-CA58-40D2-8BE7-70208B186CF8}" type="slidenum">
              <a:rPr lang="en-US" altLang="ja-JP"/>
              <a:pPr>
                <a:defRPr/>
              </a:pPr>
              <a:t>‹#›</a:t>
            </a:fld>
            <a:endParaRPr lang="en-US" altLang="ja-JP"/>
          </a:p>
        </p:txBody>
      </p:sp>
    </p:spTree>
    <p:extLst>
      <p:ext uri="{BB962C8B-B14F-4D97-AF65-F5344CB8AC3E}">
        <p14:creationId xmlns:p14="http://schemas.microsoft.com/office/powerpoint/2010/main" val="149787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6C9134D-C144-41C1-B00B-68DC9DD3AC6C}" type="slidenum">
              <a:rPr lang="en-US" altLang="ja-JP"/>
              <a:pPr>
                <a:defRPr/>
              </a:pPr>
              <a:t>‹#›</a:t>
            </a:fld>
            <a:endParaRPr lang="en-US" altLang="ja-JP"/>
          </a:p>
        </p:txBody>
      </p:sp>
    </p:spTree>
    <p:extLst>
      <p:ext uri="{BB962C8B-B14F-4D97-AF65-F5344CB8AC3E}">
        <p14:creationId xmlns:p14="http://schemas.microsoft.com/office/powerpoint/2010/main" val="49876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91789A4-C3CE-4767-B140-8F108A3C742C}" type="slidenum">
              <a:rPr lang="en-US" altLang="ja-JP"/>
              <a:pPr>
                <a:defRPr/>
              </a:pPr>
              <a:t>‹#›</a:t>
            </a:fld>
            <a:endParaRPr lang="en-US" altLang="ja-JP"/>
          </a:p>
        </p:txBody>
      </p:sp>
    </p:spTree>
    <p:extLst>
      <p:ext uri="{BB962C8B-B14F-4D97-AF65-F5344CB8AC3E}">
        <p14:creationId xmlns:p14="http://schemas.microsoft.com/office/powerpoint/2010/main" val="9427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7BAA6AD-2D2B-4128-972C-B5E61F27F986}" type="slidenum">
              <a:rPr lang="en-US" altLang="ja-JP"/>
              <a:pPr>
                <a:defRPr/>
              </a:pPr>
              <a:t>‹#›</a:t>
            </a:fld>
            <a:endParaRPr lang="en-US" altLang="ja-JP"/>
          </a:p>
        </p:txBody>
      </p:sp>
    </p:spTree>
    <p:extLst>
      <p:ext uri="{BB962C8B-B14F-4D97-AF65-F5344CB8AC3E}">
        <p14:creationId xmlns:p14="http://schemas.microsoft.com/office/powerpoint/2010/main" val="341871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39E6DD6-B1EB-4C74-AFF5-F79BDE2BFAE1}" type="slidenum">
              <a:rPr lang="en-US" altLang="ja-JP"/>
              <a:pPr>
                <a:defRPr/>
              </a:pPr>
              <a:t>‹#›</a:t>
            </a:fld>
            <a:endParaRPr lang="en-US" altLang="ja-JP"/>
          </a:p>
        </p:txBody>
      </p:sp>
    </p:spTree>
    <p:extLst>
      <p:ext uri="{BB962C8B-B14F-4D97-AF65-F5344CB8AC3E}">
        <p14:creationId xmlns:p14="http://schemas.microsoft.com/office/powerpoint/2010/main" val="18336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19C3565-6E94-4ACA-A158-2D10240070B4}" type="slidenum">
              <a:rPr lang="en-US" altLang="ja-JP"/>
              <a:pPr>
                <a:defRPr/>
              </a:pPr>
              <a:t>‹#›</a:t>
            </a:fld>
            <a:endParaRPr lang="en-US" altLang="ja-JP"/>
          </a:p>
        </p:txBody>
      </p:sp>
    </p:spTree>
    <p:extLst>
      <p:ext uri="{BB962C8B-B14F-4D97-AF65-F5344CB8AC3E}">
        <p14:creationId xmlns:p14="http://schemas.microsoft.com/office/powerpoint/2010/main" val="13236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58CAEB3-9811-48FD-A551-BAD2608DE0C7}" type="slidenum">
              <a:rPr lang="en-US" altLang="ja-JP"/>
              <a:pPr>
                <a:defRPr/>
              </a:pPr>
              <a:t>‹#›</a:t>
            </a:fld>
            <a:endParaRPr lang="en-US" altLang="ja-JP"/>
          </a:p>
        </p:txBody>
      </p:sp>
    </p:spTree>
    <p:extLst>
      <p:ext uri="{BB962C8B-B14F-4D97-AF65-F5344CB8AC3E}">
        <p14:creationId xmlns:p14="http://schemas.microsoft.com/office/powerpoint/2010/main" val="134787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746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200">
                <a:latin typeface="+mj-lt"/>
              </a:defRPr>
            </a:lvl1pPr>
          </a:lstStyle>
          <a:p>
            <a:pPr>
              <a:defRPr/>
            </a:pPr>
            <a:endParaRPr lang="en-US" altLang="ja-JP"/>
          </a:p>
        </p:txBody>
      </p:sp>
      <p:sp>
        <p:nvSpPr>
          <p:cNvPr id="1474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sz="1200">
                <a:latin typeface="+mj-lt"/>
              </a:defRPr>
            </a:lvl1pPr>
          </a:lstStyle>
          <a:p>
            <a:pPr>
              <a:defRPr/>
            </a:pPr>
            <a:endParaRPr lang="en-US" altLang="ja-JP"/>
          </a:p>
        </p:txBody>
      </p:sp>
      <p:sp>
        <p:nvSpPr>
          <p:cNvPr id="14746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200">
                <a:latin typeface="+mj-lt"/>
              </a:defRPr>
            </a:lvl1pPr>
          </a:lstStyle>
          <a:p>
            <a:pPr>
              <a:defRPr/>
            </a:pPr>
            <a:fld id="{33E84B7A-4C47-463F-AC84-A1E0E25E3F12}" type="slidenum">
              <a:rPr lang="en-US" altLang="ja-JP"/>
              <a:pPr>
                <a:defRPr/>
              </a:pPr>
              <a:t>‹#›</a:t>
            </a:fld>
            <a:endParaRPr lang="en-US" altLang="ja-JP"/>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rtl="0" eaLnBrk="0" fontAlgn="base" hangingPunct="0">
        <a:spcBef>
          <a:spcPct val="0"/>
        </a:spcBef>
        <a:spcAft>
          <a:spcPct val="0"/>
        </a:spcAft>
        <a:defRPr kumimoji="1" sz="4200" kern="1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2pPr>
      <a:lvl3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3pPr>
      <a:lvl4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4pPr>
      <a:lvl5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5pPr>
      <a:lvl6pPr marL="4572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6pPr>
      <a:lvl7pPr marL="9144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7pPr>
      <a:lvl8pPr marL="13716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8pPr>
      <a:lvl9pPr marL="18288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kumimoji="1"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kumimoji="1"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kumimoji="1"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kumimoji="1"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unga4125@gmail.com" TargetMode="External"/><Relationship Id="rId2" Type="http://schemas.openxmlformats.org/officeDocument/2006/relationships/hyperlink" Target="http://www.am.ics.keio.ac.jp/ar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5.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hunga4125@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1412875"/>
            <a:ext cx="8534400" cy="990600"/>
          </a:xfrm>
        </p:spPr>
        <p:txBody>
          <a:bodyPr/>
          <a:lstStyle/>
          <a:p>
            <a:pPr eaLnBrk="1" hangingPunct="1"/>
            <a:r>
              <a:rPr lang="ja-JP" altLang="en-US" sz="4000" dirty="0">
                <a:solidFill>
                  <a:srgbClr val="6666FF"/>
                </a:solidFill>
              </a:rPr>
              <a:t>コンピュータアーキテクチャ</a:t>
            </a:r>
            <a:r>
              <a:rPr lang="en-US" altLang="ja-JP" sz="4000" dirty="0">
                <a:solidFill>
                  <a:srgbClr val="6666FF"/>
                </a:solidFill>
              </a:rPr>
              <a:t>A</a:t>
            </a:r>
            <a:br>
              <a:rPr lang="ja-JP" altLang="en-US" dirty="0">
                <a:solidFill>
                  <a:srgbClr val="6666FF"/>
                </a:solidFill>
              </a:rPr>
            </a:br>
            <a:br>
              <a:rPr lang="en-US" altLang="ja-JP" dirty="0"/>
            </a:br>
            <a:endParaRPr lang="en-US" altLang="ja-JP" dirty="0"/>
          </a:p>
        </p:txBody>
      </p:sp>
      <p:sp>
        <p:nvSpPr>
          <p:cNvPr id="4099" name="Rectangle 3"/>
          <p:cNvSpPr>
            <a:spLocks noGrp="1" noChangeArrowheads="1"/>
          </p:cNvSpPr>
          <p:nvPr>
            <p:ph type="subTitle" idx="1"/>
          </p:nvPr>
        </p:nvSpPr>
        <p:spPr/>
        <p:txBody>
          <a:bodyPr/>
          <a:lstStyle/>
          <a:p>
            <a:pPr eaLnBrk="1" hangingPunct="1"/>
            <a:r>
              <a:rPr lang="ja-JP" altLang="en-US" dirty="0"/>
              <a:t>天野英晴</a:t>
            </a:r>
            <a:endParaRPr lang="en-US" altLang="ja-JP" dirty="0"/>
          </a:p>
          <a:p>
            <a:pPr eaLnBrk="1" hangingPunct="1"/>
            <a:r>
              <a:rPr lang="en-US" altLang="ja-JP" dirty="0"/>
              <a:t>hunga4125</a:t>
            </a:r>
            <a:r>
              <a:rPr lang="ja-JP" altLang="en-US" dirty="0"/>
              <a:t>＠</a:t>
            </a:r>
            <a:r>
              <a:rPr lang="en-US" altLang="ja-JP" dirty="0"/>
              <a:t>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42AEA-0A65-462F-A8AB-1E046EBCC5B3}"/>
              </a:ext>
            </a:extLst>
          </p:cNvPr>
          <p:cNvSpPr>
            <a:spLocks noGrp="1"/>
          </p:cNvSpPr>
          <p:nvPr>
            <p:ph type="title"/>
          </p:nvPr>
        </p:nvSpPr>
        <p:spPr/>
        <p:txBody>
          <a:bodyPr/>
          <a:lstStyle/>
          <a:p>
            <a:r>
              <a:rPr lang="ja-JP" altLang="en-US" dirty="0"/>
              <a:t>単一プロセッサの性能向上</a:t>
            </a:r>
            <a:endParaRPr kumimoji="1" lang="ja-JP" altLang="en-US" dirty="0"/>
          </a:p>
        </p:txBody>
      </p:sp>
      <p:sp>
        <p:nvSpPr>
          <p:cNvPr id="3" name="SmartArt プレースホルダー 2">
            <a:extLst>
              <a:ext uri="{FF2B5EF4-FFF2-40B4-BE49-F238E27FC236}">
                <a16:creationId xmlns:a16="http://schemas.microsoft.com/office/drawing/2014/main" id="{D274DD81-D864-4F41-8AEA-504D84C4DDB9}"/>
              </a:ext>
            </a:extLst>
          </p:cNvPr>
          <p:cNvSpPr>
            <a:spLocks noGrp="1"/>
          </p:cNvSpPr>
          <p:nvPr>
            <p:ph type="dgm" idx="1"/>
          </p:nvPr>
        </p:nvSpPr>
        <p:spPr/>
      </p:sp>
      <p:pic>
        <p:nvPicPr>
          <p:cNvPr id="4" name="図 3">
            <a:extLst>
              <a:ext uri="{FF2B5EF4-FFF2-40B4-BE49-F238E27FC236}">
                <a16:creationId xmlns:a16="http://schemas.microsoft.com/office/drawing/2014/main" id="{6922D227-8AEA-4DCD-B2AC-3767A8801A92}"/>
              </a:ext>
            </a:extLst>
          </p:cNvPr>
          <p:cNvPicPr>
            <a:picLocks noChangeAspect="1"/>
          </p:cNvPicPr>
          <p:nvPr/>
        </p:nvPicPr>
        <p:blipFill>
          <a:blip r:embed="rId2"/>
          <a:stretch>
            <a:fillRect/>
          </a:stretch>
        </p:blipFill>
        <p:spPr>
          <a:xfrm>
            <a:off x="0" y="857250"/>
            <a:ext cx="9144000" cy="5143500"/>
          </a:xfrm>
          <a:prstGeom prst="rect">
            <a:avLst/>
          </a:prstGeom>
        </p:spPr>
      </p:pic>
      <p:cxnSp>
        <p:nvCxnSpPr>
          <p:cNvPr id="7" name="直線矢印コネクタ 6">
            <a:extLst>
              <a:ext uri="{FF2B5EF4-FFF2-40B4-BE49-F238E27FC236}">
                <a16:creationId xmlns:a16="http://schemas.microsoft.com/office/drawing/2014/main" id="{F533161C-932C-4FAF-B7FB-A6E899340FAA}"/>
              </a:ext>
            </a:extLst>
          </p:cNvPr>
          <p:cNvCxnSpPr/>
          <p:nvPr/>
        </p:nvCxnSpPr>
        <p:spPr>
          <a:xfrm>
            <a:off x="5152768" y="1626459"/>
            <a:ext cx="389238" cy="5560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4DEC04E8-172B-4820-B7EE-2FEC0BD022AC}"/>
              </a:ext>
            </a:extLst>
          </p:cNvPr>
          <p:cNvCxnSpPr/>
          <p:nvPr/>
        </p:nvCxnSpPr>
        <p:spPr>
          <a:xfrm>
            <a:off x="2551670" y="3618310"/>
            <a:ext cx="389238" cy="5560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8">
            <a:extLst>
              <a:ext uri="{FF2B5EF4-FFF2-40B4-BE49-F238E27FC236}">
                <a16:creationId xmlns:a16="http://schemas.microsoft.com/office/drawing/2014/main" id="{706FB115-DEB6-4533-B0B2-F986C8D8A8B8}"/>
              </a:ext>
            </a:extLst>
          </p:cNvPr>
          <p:cNvSpPr txBox="1">
            <a:spLocks noChangeArrowheads="1"/>
          </p:cNvSpPr>
          <p:nvPr/>
        </p:nvSpPr>
        <p:spPr bwMode="auto">
          <a:xfrm>
            <a:off x="1957226" y="3049923"/>
            <a:ext cx="863204" cy="553998"/>
          </a:xfrm>
          <a:prstGeom prst="rect">
            <a:avLst/>
          </a:prstGeom>
          <a:noFill/>
          <a:ln w="9525" algn="ctr">
            <a:noFill/>
            <a:miter lim="800000"/>
            <a:headEnd/>
            <a:tailEnd/>
          </a:ln>
        </p:spPr>
        <p:txBody>
          <a:bodyPr>
            <a:spAutoFit/>
          </a:bodyPr>
          <a:lstStyle/>
          <a:p>
            <a:pPr algn="ctr">
              <a:spcBef>
                <a:spcPct val="20000"/>
              </a:spcBef>
              <a:buClr>
                <a:schemeClr val="tx1"/>
              </a:buClr>
              <a:buSzPct val="60000"/>
              <a:buFont typeface="Wingdings" pitchFamily="2" charset="2"/>
              <a:buNone/>
            </a:pPr>
            <a:r>
              <a:rPr kumimoji="0" lang="en-US" altLang="ja-JP" sz="1500" dirty="0">
                <a:solidFill>
                  <a:srgbClr val="FF0000"/>
                </a:solidFill>
                <a:latin typeface="Arial" charset="0"/>
              </a:rPr>
              <a:t>RISC</a:t>
            </a:r>
            <a:r>
              <a:rPr kumimoji="0" lang="ja-JP" altLang="en-US" sz="1500" dirty="0">
                <a:solidFill>
                  <a:srgbClr val="FF0000"/>
                </a:solidFill>
                <a:latin typeface="Arial" charset="0"/>
              </a:rPr>
              <a:t>の登場</a:t>
            </a:r>
            <a:endParaRPr kumimoji="0" lang="en-GB" altLang="ja-JP" sz="1500" dirty="0">
              <a:solidFill>
                <a:srgbClr val="FF0000"/>
              </a:solidFill>
              <a:latin typeface="Arial" charset="0"/>
            </a:endParaRPr>
          </a:p>
        </p:txBody>
      </p:sp>
      <p:sp>
        <p:nvSpPr>
          <p:cNvPr id="11" name="Text Box 8">
            <a:extLst>
              <a:ext uri="{FF2B5EF4-FFF2-40B4-BE49-F238E27FC236}">
                <a16:creationId xmlns:a16="http://schemas.microsoft.com/office/drawing/2014/main" id="{C33FE7EB-E3F4-4D1A-BF66-EC20D9A1FBB7}"/>
              </a:ext>
            </a:extLst>
          </p:cNvPr>
          <p:cNvSpPr txBox="1">
            <a:spLocks noChangeArrowheads="1"/>
          </p:cNvSpPr>
          <p:nvPr/>
        </p:nvSpPr>
        <p:spPr bwMode="auto">
          <a:xfrm>
            <a:off x="4468737" y="1160924"/>
            <a:ext cx="1221550" cy="553998"/>
          </a:xfrm>
          <a:prstGeom prst="rect">
            <a:avLst/>
          </a:prstGeom>
          <a:noFill/>
          <a:ln w="9525" algn="ctr">
            <a:noFill/>
            <a:miter lim="800000"/>
            <a:headEnd/>
            <a:tailEnd/>
          </a:ln>
        </p:spPr>
        <p:txBody>
          <a:bodyPr wrap="square">
            <a:spAutoFit/>
          </a:bodyPr>
          <a:lstStyle/>
          <a:p>
            <a:pPr algn="ctr">
              <a:spcBef>
                <a:spcPct val="20000"/>
              </a:spcBef>
              <a:buClr>
                <a:schemeClr val="tx1"/>
              </a:buClr>
              <a:buSzPct val="60000"/>
              <a:buFont typeface="Wingdings" pitchFamily="2" charset="2"/>
              <a:buNone/>
            </a:pPr>
            <a:r>
              <a:rPr kumimoji="0" lang="ja-JP" altLang="en-US" sz="1500" dirty="0">
                <a:solidFill>
                  <a:srgbClr val="FF0000"/>
                </a:solidFill>
                <a:latin typeface="Arial" charset="0"/>
              </a:rPr>
              <a:t>マルチプロセッサ化</a:t>
            </a:r>
            <a:endParaRPr kumimoji="0" lang="en-GB" altLang="ja-JP" sz="1500" dirty="0">
              <a:solidFill>
                <a:srgbClr val="FF0000"/>
              </a:solidFill>
              <a:latin typeface="Arial" charset="0"/>
            </a:endParaRPr>
          </a:p>
        </p:txBody>
      </p:sp>
      <p:sp>
        <p:nvSpPr>
          <p:cNvPr id="5" name="テキスト ボックス 4">
            <a:extLst>
              <a:ext uri="{FF2B5EF4-FFF2-40B4-BE49-F238E27FC236}">
                <a16:creationId xmlns:a16="http://schemas.microsoft.com/office/drawing/2014/main" id="{2E782BD4-3C60-470B-B5A7-0DD61FA452A1}"/>
              </a:ext>
            </a:extLst>
          </p:cNvPr>
          <p:cNvSpPr txBox="1"/>
          <p:nvPr/>
        </p:nvSpPr>
        <p:spPr>
          <a:xfrm>
            <a:off x="971600" y="6241633"/>
            <a:ext cx="7624075" cy="338554"/>
          </a:xfrm>
          <a:prstGeom prst="rect">
            <a:avLst/>
          </a:prstGeom>
          <a:noFill/>
        </p:spPr>
        <p:txBody>
          <a:bodyPr wrap="none" rtlCol="0">
            <a:spAutoFit/>
          </a:bodyPr>
          <a:lstStyle/>
          <a:p>
            <a:r>
              <a:rPr lang="en-US" altLang="ja-JP" sz="1600" dirty="0"/>
              <a:t>Hennessy</a:t>
            </a:r>
            <a:r>
              <a:rPr lang="ja-JP" altLang="en-US" sz="1600" dirty="0"/>
              <a:t> </a:t>
            </a:r>
            <a:r>
              <a:rPr lang="en-US" altLang="ja-JP" sz="1600" dirty="0"/>
              <a:t>&amp;</a:t>
            </a:r>
            <a:r>
              <a:rPr lang="ja-JP" altLang="en-US" sz="1600" dirty="0"/>
              <a:t> </a:t>
            </a:r>
            <a:r>
              <a:rPr lang="en-US" altLang="ja-JP" sz="1600" dirty="0"/>
              <a:t>Patterson</a:t>
            </a:r>
            <a:r>
              <a:rPr lang="ja-JP" altLang="en-US" sz="1600" dirty="0"/>
              <a:t> </a:t>
            </a:r>
            <a:r>
              <a:rPr lang="en-US" altLang="ja-JP" sz="1600" dirty="0"/>
              <a:t>“Computer</a:t>
            </a:r>
            <a:r>
              <a:rPr lang="ja-JP" altLang="en-US" sz="1600" dirty="0"/>
              <a:t> </a:t>
            </a:r>
            <a:r>
              <a:rPr lang="en-US" altLang="ja-JP" sz="1600" dirty="0"/>
              <a:t>Architecture</a:t>
            </a:r>
            <a:r>
              <a:rPr lang="ja-JP" altLang="en-US" sz="1600" dirty="0"/>
              <a:t> </a:t>
            </a:r>
            <a:r>
              <a:rPr lang="en-US" altLang="ja-JP" sz="1600" dirty="0"/>
              <a:t>a</a:t>
            </a:r>
            <a:r>
              <a:rPr lang="ja-JP" altLang="en-US" sz="1600" dirty="0"/>
              <a:t> </a:t>
            </a:r>
            <a:r>
              <a:rPr lang="en-US" altLang="ja-JP" sz="1600" dirty="0"/>
              <a:t>quantitative approach 6</a:t>
            </a:r>
            <a:r>
              <a:rPr lang="en-US" altLang="ja-JP" sz="1600" baseline="30000" dirty="0"/>
              <a:t>th</a:t>
            </a:r>
            <a:r>
              <a:rPr lang="en-US" altLang="ja-JP" sz="1600" dirty="0"/>
              <a:t> Edition"</a:t>
            </a:r>
            <a:endParaRPr lang="ja-JP" altLang="en-US" sz="1600" dirty="0"/>
          </a:p>
        </p:txBody>
      </p:sp>
    </p:spTree>
    <p:extLst>
      <p:ext uri="{BB962C8B-B14F-4D97-AF65-F5344CB8AC3E}">
        <p14:creationId xmlns:p14="http://schemas.microsoft.com/office/powerpoint/2010/main" val="125794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a:t>クロック周波数の向上</a:t>
            </a:r>
          </a:p>
        </p:txBody>
      </p:sp>
      <p:sp>
        <p:nvSpPr>
          <p:cNvPr id="5123" name="Line 3"/>
          <p:cNvSpPr>
            <a:spLocks noChangeShapeType="1"/>
          </p:cNvSpPr>
          <p:nvPr/>
        </p:nvSpPr>
        <p:spPr bwMode="auto">
          <a:xfrm>
            <a:off x="827088" y="6021388"/>
            <a:ext cx="7705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4" name="Line 4"/>
          <p:cNvSpPr>
            <a:spLocks noChangeShapeType="1"/>
          </p:cNvSpPr>
          <p:nvPr/>
        </p:nvSpPr>
        <p:spPr bwMode="auto">
          <a:xfrm flipV="1">
            <a:off x="1116013" y="2349500"/>
            <a:ext cx="0" cy="4103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5" name="Line 5"/>
          <p:cNvSpPr>
            <a:spLocks noChangeShapeType="1"/>
          </p:cNvSpPr>
          <p:nvPr/>
        </p:nvSpPr>
        <p:spPr bwMode="auto">
          <a:xfrm>
            <a:off x="1042988" y="551656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6" name="Line 6"/>
          <p:cNvSpPr>
            <a:spLocks noChangeShapeType="1"/>
          </p:cNvSpPr>
          <p:nvPr/>
        </p:nvSpPr>
        <p:spPr bwMode="auto">
          <a:xfrm>
            <a:off x="1042988" y="357346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7" name="Text Box 7"/>
          <p:cNvSpPr txBox="1">
            <a:spLocks noChangeArrowheads="1"/>
          </p:cNvSpPr>
          <p:nvPr/>
        </p:nvSpPr>
        <p:spPr bwMode="auto">
          <a:xfrm>
            <a:off x="34925" y="5300663"/>
            <a:ext cx="1036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100MH</a:t>
            </a:r>
            <a:r>
              <a:rPr lang="ja-JP" altLang="en-US" sz="1800" b="1"/>
              <a:t>ｚ</a:t>
            </a:r>
          </a:p>
        </p:txBody>
      </p:sp>
      <p:sp>
        <p:nvSpPr>
          <p:cNvPr id="5128" name="Text Box 8"/>
          <p:cNvSpPr txBox="1">
            <a:spLocks noChangeArrowheads="1"/>
          </p:cNvSpPr>
          <p:nvPr/>
        </p:nvSpPr>
        <p:spPr bwMode="auto">
          <a:xfrm>
            <a:off x="201613" y="3357563"/>
            <a:ext cx="769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1GH</a:t>
            </a:r>
            <a:r>
              <a:rPr lang="ja-JP" altLang="en-US" sz="1800" b="1"/>
              <a:t>ｚ</a:t>
            </a:r>
          </a:p>
        </p:txBody>
      </p:sp>
      <p:sp>
        <p:nvSpPr>
          <p:cNvPr id="5129" name="Line 9"/>
          <p:cNvSpPr>
            <a:spLocks noChangeShapeType="1"/>
          </p:cNvSpPr>
          <p:nvPr/>
        </p:nvSpPr>
        <p:spPr bwMode="auto">
          <a:xfrm>
            <a:off x="1763713" y="59499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0" name="Line 10"/>
          <p:cNvSpPr>
            <a:spLocks noChangeShapeType="1"/>
          </p:cNvSpPr>
          <p:nvPr/>
        </p:nvSpPr>
        <p:spPr bwMode="auto">
          <a:xfrm>
            <a:off x="2700338" y="59499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1" name="Line 11"/>
          <p:cNvSpPr>
            <a:spLocks noChangeShapeType="1"/>
          </p:cNvSpPr>
          <p:nvPr/>
        </p:nvSpPr>
        <p:spPr bwMode="auto">
          <a:xfrm>
            <a:off x="3636963" y="59499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2" name="Line 12"/>
          <p:cNvSpPr>
            <a:spLocks noChangeShapeType="1"/>
          </p:cNvSpPr>
          <p:nvPr/>
        </p:nvSpPr>
        <p:spPr bwMode="auto">
          <a:xfrm>
            <a:off x="4573588" y="59499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3" name="Line 13"/>
          <p:cNvSpPr>
            <a:spLocks noChangeShapeType="1"/>
          </p:cNvSpPr>
          <p:nvPr/>
        </p:nvSpPr>
        <p:spPr bwMode="auto">
          <a:xfrm>
            <a:off x="5510213" y="59499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4" name="Line 14"/>
          <p:cNvSpPr>
            <a:spLocks noChangeShapeType="1"/>
          </p:cNvSpPr>
          <p:nvPr/>
        </p:nvSpPr>
        <p:spPr bwMode="auto">
          <a:xfrm>
            <a:off x="6446838" y="59499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5" name="Line 15"/>
          <p:cNvSpPr>
            <a:spLocks noChangeShapeType="1"/>
          </p:cNvSpPr>
          <p:nvPr/>
        </p:nvSpPr>
        <p:spPr bwMode="auto">
          <a:xfrm>
            <a:off x="7383463" y="59499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6" name="Line 16"/>
          <p:cNvSpPr>
            <a:spLocks noChangeShapeType="1"/>
          </p:cNvSpPr>
          <p:nvPr/>
        </p:nvSpPr>
        <p:spPr bwMode="auto">
          <a:xfrm>
            <a:off x="8320088" y="59499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7" name="Text Box 17"/>
          <p:cNvSpPr txBox="1">
            <a:spLocks noChangeArrowheads="1"/>
          </p:cNvSpPr>
          <p:nvPr/>
        </p:nvSpPr>
        <p:spPr bwMode="auto">
          <a:xfrm>
            <a:off x="1384300" y="61849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1992</a:t>
            </a:r>
          </a:p>
        </p:txBody>
      </p:sp>
      <p:sp>
        <p:nvSpPr>
          <p:cNvPr id="5138" name="Line 18"/>
          <p:cNvSpPr>
            <a:spLocks noChangeShapeType="1"/>
          </p:cNvSpPr>
          <p:nvPr/>
        </p:nvSpPr>
        <p:spPr bwMode="auto">
          <a:xfrm flipV="1">
            <a:off x="1692275" y="2708275"/>
            <a:ext cx="4824413" cy="273685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9" name="Text Box 19"/>
          <p:cNvSpPr txBox="1">
            <a:spLocks noChangeArrowheads="1"/>
          </p:cNvSpPr>
          <p:nvPr/>
        </p:nvSpPr>
        <p:spPr bwMode="auto">
          <a:xfrm>
            <a:off x="5175250" y="62372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2000</a:t>
            </a:r>
          </a:p>
        </p:txBody>
      </p:sp>
      <p:sp>
        <p:nvSpPr>
          <p:cNvPr id="5140" name="Text Box 20"/>
          <p:cNvSpPr txBox="1">
            <a:spLocks noChangeArrowheads="1"/>
          </p:cNvSpPr>
          <p:nvPr/>
        </p:nvSpPr>
        <p:spPr bwMode="auto">
          <a:xfrm>
            <a:off x="7912100" y="616585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2008</a:t>
            </a:r>
          </a:p>
        </p:txBody>
      </p:sp>
      <p:sp>
        <p:nvSpPr>
          <p:cNvPr id="5141" name="Line 21"/>
          <p:cNvSpPr>
            <a:spLocks noChangeShapeType="1"/>
          </p:cNvSpPr>
          <p:nvPr/>
        </p:nvSpPr>
        <p:spPr bwMode="auto">
          <a:xfrm>
            <a:off x="6516688" y="2708275"/>
            <a:ext cx="2159000"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2" name="Text Box 22"/>
          <p:cNvSpPr txBox="1">
            <a:spLocks noChangeArrowheads="1"/>
          </p:cNvSpPr>
          <p:nvPr/>
        </p:nvSpPr>
        <p:spPr bwMode="auto">
          <a:xfrm>
            <a:off x="5992813" y="2060575"/>
            <a:ext cx="114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Pentium4</a:t>
            </a:r>
          </a:p>
          <a:p>
            <a:pPr eaLnBrk="1" hangingPunct="1">
              <a:spcBef>
                <a:spcPct val="0"/>
              </a:spcBef>
              <a:buFontTx/>
              <a:buNone/>
            </a:pPr>
            <a:r>
              <a:rPr lang="en-US" altLang="ja-JP" sz="1800"/>
              <a:t>3.2GHz</a:t>
            </a:r>
          </a:p>
        </p:txBody>
      </p:sp>
      <p:sp>
        <p:nvSpPr>
          <p:cNvPr id="5143" name="Text Box 23"/>
          <p:cNvSpPr txBox="1">
            <a:spLocks noChangeArrowheads="1"/>
          </p:cNvSpPr>
          <p:nvPr/>
        </p:nvSpPr>
        <p:spPr bwMode="auto">
          <a:xfrm>
            <a:off x="8031163" y="2060575"/>
            <a:ext cx="109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Nehalem</a:t>
            </a:r>
          </a:p>
          <a:p>
            <a:pPr eaLnBrk="1" hangingPunct="1">
              <a:spcBef>
                <a:spcPct val="0"/>
              </a:spcBef>
              <a:buFontTx/>
              <a:buNone/>
            </a:pPr>
            <a:r>
              <a:rPr lang="en-US" altLang="ja-JP" sz="1800"/>
              <a:t>3.3GHz</a:t>
            </a:r>
          </a:p>
        </p:txBody>
      </p:sp>
      <p:sp>
        <p:nvSpPr>
          <p:cNvPr id="5144" name="Text Box 24"/>
          <p:cNvSpPr txBox="1">
            <a:spLocks noChangeArrowheads="1"/>
          </p:cNvSpPr>
          <p:nvPr/>
        </p:nvSpPr>
        <p:spPr bwMode="auto">
          <a:xfrm>
            <a:off x="1258888" y="4581525"/>
            <a:ext cx="140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Alpha21064</a:t>
            </a:r>
          </a:p>
          <a:p>
            <a:pPr eaLnBrk="1" hangingPunct="1">
              <a:spcBef>
                <a:spcPct val="0"/>
              </a:spcBef>
              <a:buFontTx/>
              <a:buNone/>
            </a:pPr>
            <a:r>
              <a:rPr lang="en-US" altLang="ja-JP" sz="1800"/>
              <a:t>150MHz</a:t>
            </a:r>
          </a:p>
        </p:txBody>
      </p:sp>
      <p:sp>
        <p:nvSpPr>
          <p:cNvPr id="571417" name="AutoShape 25"/>
          <p:cNvSpPr>
            <a:spLocks noChangeArrowheads="1"/>
          </p:cNvSpPr>
          <p:nvPr/>
        </p:nvSpPr>
        <p:spPr bwMode="auto">
          <a:xfrm>
            <a:off x="4932363" y="3933825"/>
            <a:ext cx="3311525" cy="1008063"/>
          </a:xfrm>
          <a:prstGeom prst="wedgeRoundRectCallout">
            <a:avLst>
              <a:gd name="adj1" fmla="val -44153"/>
              <a:gd name="adj2" fmla="val 18347"/>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プロセッサの動作周波数は</a:t>
            </a:r>
            <a:r>
              <a:rPr lang="en-US" altLang="ja-JP" sz="1800" b="1"/>
              <a:t>2003</a:t>
            </a:r>
            <a:r>
              <a:rPr lang="ja-JP" altLang="en-US" sz="1800" b="1"/>
              <a:t>年で限界に達した</a:t>
            </a:r>
          </a:p>
          <a:p>
            <a:pPr algn="ctr" eaLnBrk="1" hangingPunct="1">
              <a:spcBef>
                <a:spcPct val="0"/>
              </a:spcBef>
              <a:buFontTx/>
              <a:buNone/>
            </a:pPr>
            <a:r>
              <a:rPr lang="ja-JP" altLang="en-US" sz="1800" b="1"/>
              <a:t>消費電力、発熱が限界に</a:t>
            </a:r>
          </a:p>
        </p:txBody>
      </p:sp>
      <p:sp>
        <p:nvSpPr>
          <p:cNvPr id="5146" name="Text Box 26"/>
          <p:cNvSpPr txBox="1">
            <a:spLocks noChangeArrowheads="1"/>
          </p:cNvSpPr>
          <p:nvPr/>
        </p:nvSpPr>
        <p:spPr bwMode="auto">
          <a:xfrm>
            <a:off x="3184525" y="3665538"/>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年間</a:t>
            </a:r>
            <a:r>
              <a:rPr lang="en-US" altLang="ja-JP" sz="1800"/>
              <a:t>40</a:t>
            </a:r>
            <a:r>
              <a:rPr lang="ja-JP" altLang="en-US" sz="1800"/>
              <a:t>％</a:t>
            </a:r>
          </a:p>
        </p:txBody>
      </p:sp>
      <p:sp>
        <p:nvSpPr>
          <p:cNvPr id="5147" name="Text Box 27"/>
          <p:cNvSpPr txBox="1">
            <a:spLocks noChangeArrowheads="1"/>
          </p:cNvSpPr>
          <p:nvPr/>
        </p:nvSpPr>
        <p:spPr bwMode="auto">
          <a:xfrm>
            <a:off x="1476375" y="2349500"/>
            <a:ext cx="3294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高速プロセッサのクロック周波数</a:t>
            </a:r>
          </a:p>
        </p:txBody>
      </p:sp>
      <p:sp>
        <p:nvSpPr>
          <p:cNvPr id="5148" name="Text Box 28"/>
          <p:cNvSpPr txBox="1">
            <a:spLocks noChangeArrowheads="1"/>
          </p:cNvSpPr>
          <p:nvPr/>
        </p:nvSpPr>
        <p:spPr bwMode="auto">
          <a:xfrm>
            <a:off x="8551863" y="63817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年</a:t>
            </a:r>
          </a:p>
        </p:txBody>
      </p:sp>
      <p:sp>
        <p:nvSpPr>
          <p:cNvPr id="5149" name="Text Box 29"/>
          <p:cNvSpPr txBox="1">
            <a:spLocks noChangeArrowheads="1"/>
          </p:cNvSpPr>
          <p:nvPr/>
        </p:nvSpPr>
        <p:spPr bwMode="auto">
          <a:xfrm>
            <a:off x="107950" y="242093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周波数</a:t>
            </a:r>
          </a:p>
        </p:txBody>
      </p:sp>
    </p:spTree>
    <p:custDataLst>
      <p:tags r:id="rId1"/>
    </p:custDataLst>
    <p:extLst>
      <p:ext uri="{BB962C8B-B14F-4D97-AF65-F5344CB8AC3E}">
        <p14:creationId xmlns:p14="http://schemas.microsoft.com/office/powerpoint/2010/main" val="3247925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pPr eaLnBrk="1" hangingPunct="1"/>
            <a:r>
              <a:rPr lang="ja-JP" altLang="en-US" sz="3200"/>
              <a:t>なぜマルチコア、メニーコアになったのか？</a:t>
            </a:r>
          </a:p>
        </p:txBody>
      </p:sp>
      <p:sp>
        <p:nvSpPr>
          <p:cNvPr id="3" name="コンテンツ プレースホルダー 2"/>
          <p:cNvSpPr>
            <a:spLocks noGrp="1"/>
          </p:cNvSpPr>
          <p:nvPr>
            <p:ph idx="1"/>
          </p:nvPr>
        </p:nvSpPr>
        <p:spPr>
          <a:xfrm>
            <a:off x="457200" y="1196752"/>
            <a:ext cx="8229600" cy="4525963"/>
          </a:xfrm>
        </p:spPr>
        <p:txBody>
          <a:bodyPr/>
          <a:lstStyle/>
          <a:p>
            <a:pPr eaLnBrk="1" hangingPunct="1">
              <a:defRPr/>
            </a:pPr>
            <a:r>
              <a:rPr lang="ja-JP" altLang="en-US" dirty="0"/>
              <a:t>電力の壁</a:t>
            </a:r>
            <a:endParaRPr lang="en-US" altLang="ja-JP" dirty="0"/>
          </a:p>
          <a:p>
            <a:pPr lvl="1" eaLnBrk="1" hangingPunct="1">
              <a:defRPr/>
            </a:pPr>
            <a:r>
              <a:rPr lang="ja-JP" altLang="en-US" dirty="0"/>
              <a:t>チップに供給し、放熱する電力がクロック周波数の向上で限界を超えた</a:t>
            </a:r>
            <a:endParaRPr lang="en-US" altLang="ja-JP" dirty="0"/>
          </a:p>
          <a:p>
            <a:pPr eaLnBrk="1" hangingPunct="1">
              <a:defRPr/>
            </a:pPr>
            <a:r>
              <a:rPr lang="ja-JP" altLang="en-US" dirty="0"/>
              <a:t>メモリの壁</a:t>
            </a:r>
            <a:endParaRPr lang="en-US" altLang="ja-JP" dirty="0"/>
          </a:p>
          <a:p>
            <a:pPr lvl="1" eaLnBrk="1" hangingPunct="1">
              <a:defRPr/>
            </a:pPr>
            <a:r>
              <a:rPr lang="en-US" altLang="ja-JP" dirty="0"/>
              <a:t>CPU</a:t>
            </a:r>
            <a:r>
              <a:rPr lang="ja-JP" altLang="en-US" dirty="0"/>
              <a:t>のクロックが速くなってもメモリが付いていけず性能が上がらない</a:t>
            </a:r>
            <a:endParaRPr lang="en-US" altLang="ja-JP" dirty="0"/>
          </a:p>
          <a:p>
            <a:pPr eaLnBrk="1" hangingPunct="1">
              <a:defRPr/>
            </a:pPr>
            <a:r>
              <a:rPr lang="ja-JP" altLang="en-US" dirty="0"/>
              <a:t>細かいレベル並列性を生かすことが限界に達した</a:t>
            </a:r>
            <a:endParaRPr lang="en-US" altLang="ja-JP" dirty="0"/>
          </a:p>
          <a:p>
            <a:pPr marL="457200" lvl="1" indent="0" eaLnBrk="1" hangingPunct="1">
              <a:buFontTx/>
              <a:buNone/>
              <a:defRPr/>
            </a:pPr>
            <a:endParaRPr lang="en-US" altLang="ja-JP" dirty="0"/>
          </a:p>
          <a:p>
            <a:pPr marL="457200" lvl="1" indent="0" eaLnBrk="1" hangingPunct="1">
              <a:buFontTx/>
              <a:buNone/>
              <a:defRPr/>
            </a:pPr>
            <a:endParaRPr lang="en-US" altLang="ja-JP" dirty="0"/>
          </a:p>
          <a:p>
            <a:pPr lvl="1" eaLnBrk="1" hangingPunct="1">
              <a:defRPr/>
            </a:pPr>
            <a:endParaRPr lang="en-US" altLang="ja-JP" dirty="0"/>
          </a:p>
          <a:p>
            <a:pPr eaLnBrk="1" hangingPunct="1">
              <a:defRPr/>
            </a:pPr>
            <a:endParaRPr lang="ja-JP" altLang="en-US" dirty="0"/>
          </a:p>
        </p:txBody>
      </p:sp>
    </p:spTree>
    <p:extLst>
      <p:ext uri="{BB962C8B-B14F-4D97-AF65-F5344CB8AC3E}">
        <p14:creationId xmlns:p14="http://schemas.microsoft.com/office/powerpoint/2010/main" val="124651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t>というか、何で</a:t>
            </a:r>
            <a:r>
              <a:rPr kumimoji="1" lang="en-US" altLang="ja-JP" sz="3600" dirty="0"/>
              <a:t>2003</a:t>
            </a:r>
            <a:r>
              <a:rPr kumimoji="1" lang="ja-JP" altLang="en-US" sz="3600" dirty="0"/>
              <a:t>年まで並列化されてなかったのか？</a:t>
            </a:r>
          </a:p>
        </p:txBody>
      </p:sp>
      <p:sp>
        <p:nvSpPr>
          <p:cNvPr id="3" name="コンテンツ プレースホルダー 2"/>
          <p:cNvSpPr>
            <a:spLocks noGrp="1"/>
          </p:cNvSpPr>
          <p:nvPr>
            <p:ph idx="1"/>
          </p:nvPr>
        </p:nvSpPr>
        <p:spPr>
          <a:xfrm>
            <a:off x="179512" y="1411425"/>
            <a:ext cx="9145016" cy="4530725"/>
          </a:xfrm>
        </p:spPr>
        <p:txBody>
          <a:bodyPr/>
          <a:lstStyle/>
          <a:p>
            <a:r>
              <a:rPr kumimoji="1" lang="ja-JP" altLang="en-US" dirty="0"/>
              <a:t>コンピュータを楽に高速にする方法が他にあった</a:t>
            </a:r>
            <a:r>
              <a:rPr lang="ja-JP" altLang="en-US" dirty="0"/>
              <a:t>から</a:t>
            </a:r>
            <a:endParaRPr lang="en-US" altLang="ja-JP" dirty="0"/>
          </a:p>
          <a:p>
            <a:pPr lvl="1"/>
            <a:r>
              <a:rPr kumimoji="1" lang="ja-JP" altLang="en-US" dirty="0"/>
              <a:t>パイプライン処理</a:t>
            </a:r>
            <a:endParaRPr kumimoji="1" lang="en-US" altLang="ja-JP" dirty="0"/>
          </a:p>
          <a:p>
            <a:pPr lvl="1"/>
            <a:r>
              <a:rPr lang="ja-JP" altLang="en-US" dirty="0"/>
              <a:t>命令レベル並列処理</a:t>
            </a:r>
            <a:endParaRPr lang="en-US" altLang="ja-JP" dirty="0"/>
          </a:p>
          <a:p>
            <a:pPr lvl="1"/>
            <a:r>
              <a:rPr kumimoji="1" lang="ja-JP" altLang="en-US" dirty="0"/>
              <a:t>プロセスが進めば動作周波数が上がる、電力も下がる→</a:t>
            </a:r>
            <a:endParaRPr kumimoji="1" lang="en-US" altLang="ja-JP" dirty="0"/>
          </a:p>
          <a:p>
            <a:pPr marL="344487" lvl="1" indent="0">
              <a:buNone/>
            </a:pPr>
            <a:r>
              <a:rPr lang="ja-JP" altLang="en-US" dirty="0"/>
              <a:t>　　　</a:t>
            </a:r>
            <a:r>
              <a:rPr kumimoji="1" lang="ja-JP" altLang="en-US" dirty="0"/>
              <a:t>スケーリング則</a:t>
            </a:r>
            <a:endParaRPr kumimoji="1" lang="en-US" altLang="ja-JP" dirty="0"/>
          </a:p>
          <a:p>
            <a:r>
              <a:rPr lang="ja-JP" altLang="en-US" dirty="0"/>
              <a:t>コンピュータのビジネスモデル</a:t>
            </a:r>
            <a:endParaRPr lang="en-US" altLang="ja-JP" dirty="0"/>
          </a:p>
          <a:p>
            <a:pPr lvl="1"/>
            <a:r>
              <a:rPr lang="ja-JP" altLang="en-US" dirty="0"/>
              <a:t>今まで配布されたバイナリ（機械語）レベルのプログラムを高速化できなきゃダメ</a:t>
            </a:r>
            <a:endParaRPr lang="en-US" altLang="ja-JP" dirty="0"/>
          </a:p>
          <a:p>
            <a:pPr lvl="1"/>
            <a:r>
              <a:rPr kumimoji="1" lang="ja-JP" altLang="en-US" dirty="0"/>
              <a:t>互換性が命</a:t>
            </a:r>
            <a:endParaRPr kumimoji="1" lang="en-US" altLang="ja-JP" dirty="0"/>
          </a:p>
          <a:p>
            <a:pPr lvl="1"/>
            <a:r>
              <a:rPr lang="ja-JP" altLang="en-US" dirty="0"/>
              <a:t>並列化は互換性と矛盾はしないが、そのままで速くなるわけではない</a:t>
            </a:r>
            <a:endParaRPr kumimoji="1" lang="en-US" altLang="ja-JP" dirty="0"/>
          </a:p>
          <a:p>
            <a:pPr lvl="1"/>
            <a:endParaRPr kumimoji="1" lang="en-US" altLang="ja-JP" dirty="0"/>
          </a:p>
        </p:txBody>
      </p:sp>
    </p:spTree>
    <p:extLst>
      <p:ext uri="{BB962C8B-B14F-4D97-AF65-F5344CB8AC3E}">
        <p14:creationId xmlns:p14="http://schemas.microsoft.com/office/powerpoint/2010/main" val="2182527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ja-JP"/>
              <a:t>Flynn</a:t>
            </a:r>
            <a:r>
              <a:rPr lang="ja-JP" altLang="en-US"/>
              <a:t>の分類</a:t>
            </a:r>
          </a:p>
        </p:txBody>
      </p:sp>
      <p:sp>
        <p:nvSpPr>
          <p:cNvPr id="8195" name="Rectangle 3"/>
          <p:cNvSpPr>
            <a:spLocks noGrp="1" noChangeArrowheads="1"/>
          </p:cNvSpPr>
          <p:nvPr>
            <p:ph type="body" idx="1"/>
          </p:nvPr>
        </p:nvSpPr>
        <p:spPr>
          <a:xfrm>
            <a:off x="323528" y="1052736"/>
            <a:ext cx="8229600" cy="4530725"/>
          </a:xfrm>
        </p:spPr>
        <p:txBody>
          <a:bodyPr/>
          <a:lstStyle/>
          <a:p>
            <a:pPr eaLnBrk="1" hangingPunct="1"/>
            <a:r>
              <a:rPr lang="ja-JP" altLang="en-US" dirty="0"/>
              <a:t>命令流</a:t>
            </a:r>
            <a:r>
              <a:rPr lang="en-US" altLang="ja-JP" dirty="0"/>
              <a:t>(Instruction</a:t>
            </a:r>
            <a:r>
              <a:rPr lang="ja-JP" altLang="en-US" dirty="0"/>
              <a:t>　</a:t>
            </a:r>
            <a:r>
              <a:rPr lang="en-US" altLang="ja-JP" dirty="0"/>
              <a:t>Stream)</a:t>
            </a:r>
            <a:r>
              <a:rPr lang="ja-JP" altLang="en-US" dirty="0"/>
              <a:t>の数：　</a:t>
            </a:r>
            <a:r>
              <a:rPr lang="en-US" altLang="ja-JP" dirty="0"/>
              <a:t>M(Multiple)/S(Single)</a:t>
            </a:r>
          </a:p>
          <a:p>
            <a:pPr eaLnBrk="1" hangingPunct="1"/>
            <a:r>
              <a:rPr lang="ja-JP" altLang="en-US" dirty="0"/>
              <a:t>データ流（</a:t>
            </a:r>
            <a:r>
              <a:rPr lang="en-US" altLang="ja-JP" dirty="0"/>
              <a:t>Data</a:t>
            </a:r>
            <a:r>
              <a:rPr lang="ja-JP" altLang="en-US" dirty="0"/>
              <a:t>　</a:t>
            </a:r>
            <a:r>
              <a:rPr lang="en-US" altLang="ja-JP" dirty="0" err="1"/>
              <a:t>Strea</a:t>
            </a:r>
            <a:r>
              <a:rPr lang="ja-JP" altLang="en-US" dirty="0"/>
              <a:t>ｍ）の数：</a:t>
            </a:r>
            <a:r>
              <a:rPr lang="en-US" altLang="ja-JP" dirty="0"/>
              <a:t>M/S</a:t>
            </a:r>
          </a:p>
          <a:p>
            <a:pPr lvl="1" eaLnBrk="1" hangingPunct="1"/>
            <a:r>
              <a:rPr lang="en-US" altLang="ja-JP" dirty="0" err="1"/>
              <a:t>SISD</a:t>
            </a:r>
            <a:endParaRPr lang="en-US" altLang="ja-JP" dirty="0"/>
          </a:p>
          <a:p>
            <a:pPr lvl="2" eaLnBrk="1" hangingPunct="1"/>
            <a:r>
              <a:rPr lang="ja-JP" altLang="en-US" dirty="0"/>
              <a:t>ユニプロセッサ（スーパスカラ、</a:t>
            </a:r>
            <a:r>
              <a:rPr lang="en-US" altLang="ja-JP" dirty="0" err="1"/>
              <a:t>VLIW</a:t>
            </a:r>
            <a:r>
              <a:rPr lang="ja-JP" altLang="en-US" dirty="0"/>
              <a:t>も入る）</a:t>
            </a:r>
          </a:p>
          <a:p>
            <a:pPr lvl="1" eaLnBrk="1" hangingPunct="1"/>
            <a:r>
              <a:rPr lang="en-US" altLang="ja-JP" dirty="0" err="1"/>
              <a:t>MISD</a:t>
            </a:r>
            <a:r>
              <a:rPr lang="ja-JP" altLang="en-US" dirty="0"/>
              <a:t>：存在しない（</a:t>
            </a:r>
            <a:r>
              <a:rPr lang="en-US" altLang="ja-JP" dirty="0"/>
              <a:t>Analog</a:t>
            </a:r>
            <a:r>
              <a:rPr lang="ja-JP" altLang="en-US" dirty="0"/>
              <a:t>　</a:t>
            </a:r>
            <a:r>
              <a:rPr lang="en-US" altLang="ja-JP" dirty="0"/>
              <a:t>Computer</a:t>
            </a:r>
            <a:r>
              <a:rPr lang="ja-JP" altLang="en-US" dirty="0"/>
              <a:t>）</a:t>
            </a:r>
          </a:p>
          <a:p>
            <a:pPr lvl="1" eaLnBrk="1" hangingPunct="1"/>
            <a:r>
              <a:rPr lang="en-US" altLang="ja-JP" dirty="0" err="1">
                <a:solidFill>
                  <a:srgbClr val="FF0000"/>
                </a:solidFill>
              </a:rPr>
              <a:t>SIMD</a:t>
            </a:r>
            <a:endParaRPr lang="en-US" altLang="ja-JP" dirty="0">
              <a:solidFill>
                <a:srgbClr val="FF0000"/>
              </a:solidFill>
            </a:endParaRPr>
          </a:p>
          <a:p>
            <a:pPr lvl="1" eaLnBrk="1" hangingPunct="1"/>
            <a:r>
              <a:rPr lang="en-US" altLang="ja-JP" dirty="0" err="1">
                <a:solidFill>
                  <a:srgbClr val="FF0000"/>
                </a:solidFill>
              </a:rPr>
              <a:t>MIMD</a:t>
            </a:r>
            <a:endParaRPr lang="en-US" altLang="ja-JP"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4858215" y="3861048"/>
            <a:ext cx="3829032" cy="2871774"/>
          </a:xfrm>
          <a:prstGeom prst="rect">
            <a:avLst/>
          </a:prstGeom>
        </p:spPr>
      </p:pic>
    </p:spTree>
    <p:extLst>
      <p:ext uri="{BB962C8B-B14F-4D97-AF65-F5344CB8AC3E}">
        <p14:creationId xmlns:p14="http://schemas.microsoft.com/office/powerpoint/2010/main" val="356425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ja-JP" sz="3600"/>
              <a:t>SIMD(Single Instruction stream/Multiple Data streams)</a:t>
            </a:r>
            <a:r>
              <a:rPr lang="ja-JP" altLang="en-US" sz="3600"/>
              <a:t>の利用</a:t>
            </a:r>
          </a:p>
        </p:txBody>
      </p:sp>
      <p:sp>
        <p:nvSpPr>
          <p:cNvPr id="9219" name="Rectangle 3"/>
          <p:cNvSpPr>
            <a:spLocks noGrp="1" noChangeArrowheads="1"/>
          </p:cNvSpPr>
          <p:nvPr>
            <p:ph type="body" idx="1"/>
          </p:nvPr>
        </p:nvSpPr>
        <p:spPr/>
        <p:txBody>
          <a:bodyPr/>
          <a:lstStyle/>
          <a:p>
            <a:pPr eaLnBrk="1" hangingPunct="1">
              <a:lnSpc>
                <a:spcPct val="90000"/>
              </a:lnSpc>
            </a:pPr>
            <a:r>
              <a:rPr lang="en-US" altLang="ja-JP" dirty="0" err="1"/>
              <a:t>SIMD</a:t>
            </a:r>
            <a:r>
              <a:rPr lang="ja-JP" altLang="en-US" dirty="0"/>
              <a:t>命令</a:t>
            </a:r>
          </a:p>
          <a:p>
            <a:pPr lvl="1" eaLnBrk="1" hangingPunct="1">
              <a:lnSpc>
                <a:spcPct val="90000"/>
              </a:lnSpc>
            </a:pPr>
            <a:r>
              <a:rPr lang="en-US" altLang="ja-JP" dirty="0"/>
              <a:t>64</a:t>
            </a:r>
            <a:r>
              <a:rPr lang="ja-JP" altLang="en-US" dirty="0"/>
              <a:t>ビット演算器を</a:t>
            </a:r>
            <a:r>
              <a:rPr lang="en-US" altLang="ja-JP" dirty="0"/>
              <a:t>8</a:t>
            </a:r>
            <a:r>
              <a:rPr lang="ja-JP" altLang="en-US" dirty="0"/>
              <a:t>ビット</a:t>
            </a:r>
            <a:r>
              <a:rPr lang="en-US" altLang="ja-JP" dirty="0"/>
              <a:t>×8</a:t>
            </a:r>
            <a:r>
              <a:rPr lang="ja-JP" altLang="en-US" dirty="0" err="1"/>
              <a:t>、</a:t>
            </a:r>
            <a:r>
              <a:rPr lang="en-US" altLang="ja-JP" dirty="0"/>
              <a:t>16</a:t>
            </a:r>
            <a:r>
              <a:rPr lang="ja-JP" altLang="en-US" dirty="0"/>
              <a:t>ビット</a:t>
            </a:r>
            <a:r>
              <a:rPr lang="en-US" altLang="ja-JP" dirty="0"/>
              <a:t>×4</a:t>
            </a:r>
            <a:r>
              <a:rPr lang="ja-JP" altLang="en-US" dirty="0"/>
              <a:t>などビット方向に切り、同じ演算を実行する</a:t>
            </a:r>
          </a:p>
          <a:p>
            <a:pPr lvl="1" eaLnBrk="1" hangingPunct="1">
              <a:lnSpc>
                <a:spcPct val="90000"/>
              </a:lnSpc>
            </a:pPr>
            <a:r>
              <a:rPr lang="ja-JP" altLang="en-US" dirty="0"/>
              <a:t>ビット単位に切ったロード・ストア命令が必要</a:t>
            </a:r>
          </a:p>
          <a:p>
            <a:pPr marL="457200" lvl="1" indent="0" eaLnBrk="1" hangingPunct="1">
              <a:lnSpc>
                <a:spcPct val="90000"/>
              </a:lnSpc>
              <a:buNone/>
            </a:pPr>
            <a:r>
              <a:rPr lang="en-US" altLang="ja-JP" dirty="0"/>
              <a:t>Intel</a:t>
            </a:r>
            <a:r>
              <a:rPr lang="ja-JP" altLang="en-US" dirty="0"/>
              <a:t>系の</a:t>
            </a:r>
            <a:r>
              <a:rPr lang="en-US" altLang="ja-JP" dirty="0"/>
              <a:t>CPU</a:t>
            </a:r>
            <a:r>
              <a:rPr lang="ja-JP" altLang="en-US" dirty="0"/>
              <a:t>が利用している</a:t>
            </a:r>
          </a:p>
          <a:p>
            <a:pPr eaLnBrk="1" hangingPunct="1">
              <a:lnSpc>
                <a:spcPct val="90000"/>
              </a:lnSpc>
            </a:pPr>
            <a:r>
              <a:rPr lang="en-US" altLang="ja-JP" dirty="0" err="1"/>
              <a:t>SIMD</a:t>
            </a:r>
            <a:r>
              <a:rPr lang="ja-JP" altLang="en-US" dirty="0"/>
              <a:t>アクセラレータ</a:t>
            </a:r>
          </a:p>
          <a:p>
            <a:pPr lvl="1" eaLnBrk="1" hangingPunct="1">
              <a:lnSpc>
                <a:spcPct val="90000"/>
              </a:lnSpc>
            </a:pPr>
            <a:r>
              <a:rPr lang="en-US" altLang="ja-JP" dirty="0"/>
              <a:t>CPU</a:t>
            </a:r>
            <a:r>
              <a:rPr lang="ja-JP" altLang="en-US" dirty="0"/>
              <a:t>とは独立に一定の処理のみを高速化する専用プロセッサを設ける</a:t>
            </a:r>
            <a:endParaRPr lang="en-US" altLang="ja-JP" dirty="0"/>
          </a:p>
          <a:p>
            <a:pPr lvl="1" eaLnBrk="1" hangingPunct="1">
              <a:lnSpc>
                <a:spcPct val="90000"/>
              </a:lnSpc>
            </a:pPr>
            <a:r>
              <a:rPr lang="en-US" altLang="ja-JP" dirty="0"/>
              <a:t>GPU</a:t>
            </a:r>
            <a:r>
              <a:rPr lang="ja-JP" altLang="en-US" dirty="0"/>
              <a:t>（</a:t>
            </a:r>
            <a:r>
              <a:rPr lang="en-US" altLang="ja-JP" dirty="0" err="1"/>
              <a:t>SIMD</a:t>
            </a:r>
            <a:r>
              <a:rPr lang="ja-JP" altLang="en-US" dirty="0" err="1"/>
              <a:t>だけ</a:t>
            </a:r>
            <a:r>
              <a:rPr lang="ja-JP" altLang="en-US" dirty="0"/>
              <a:t>ではないが、、）</a:t>
            </a:r>
          </a:p>
          <a:p>
            <a:pPr marL="457200" lvl="1" indent="0" eaLnBrk="1" hangingPunct="1">
              <a:lnSpc>
                <a:spcPct val="90000"/>
              </a:lnSpc>
              <a:buNone/>
            </a:pPr>
            <a:endParaRPr lang="ja-JP" altLang="en-US" dirty="0"/>
          </a:p>
        </p:txBody>
      </p:sp>
    </p:spTree>
    <p:extLst>
      <p:ext uri="{BB962C8B-B14F-4D97-AF65-F5344CB8AC3E}">
        <p14:creationId xmlns:p14="http://schemas.microsoft.com/office/powerpoint/2010/main" val="200551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z="4000"/>
              <a:t>一人の命令で皆同じことをする</a:t>
            </a:r>
            <a:br>
              <a:rPr lang="ja-JP" altLang="en-US" sz="4000"/>
            </a:br>
            <a:r>
              <a:rPr lang="en-US" altLang="ja-JP" sz="4000"/>
              <a:t>SIMD</a:t>
            </a:r>
          </a:p>
        </p:txBody>
      </p:sp>
      <p:sp>
        <p:nvSpPr>
          <p:cNvPr id="10243" name="Oval 3"/>
          <p:cNvSpPr>
            <a:spLocks noChangeArrowheads="1"/>
          </p:cNvSpPr>
          <p:nvPr/>
        </p:nvSpPr>
        <p:spPr bwMode="auto">
          <a:xfrm>
            <a:off x="2268538" y="2133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44" name="Oval 4"/>
          <p:cNvSpPr>
            <a:spLocks noChangeArrowheads="1"/>
          </p:cNvSpPr>
          <p:nvPr/>
        </p:nvSpPr>
        <p:spPr bwMode="auto">
          <a:xfrm>
            <a:off x="873125" y="38862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45" name="Rectangle 5"/>
          <p:cNvSpPr>
            <a:spLocks noChangeArrowheads="1"/>
          </p:cNvSpPr>
          <p:nvPr/>
        </p:nvSpPr>
        <p:spPr bwMode="auto">
          <a:xfrm>
            <a:off x="873125" y="50292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46" name="Line 6"/>
          <p:cNvSpPr>
            <a:spLocks noChangeShapeType="1"/>
          </p:cNvSpPr>
          <p:nvPr/>
        </p:nvSpPr>
        <p:spPr bwMode="auto">
          <a:xfrm>
            <a:off x="1177925" y="4495800"/>
            <a:ext cx="0" cy="53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47" name="Oval 7"/>
          <p:cNvSpPr>
            <a:spLocks noChangeArrowheads="1"/>
          </p:cNvSpPr>
          <p:nvPr/>
        </p:nvSpPr>
        <p:spPr bwMode="auto">
          <a:xfrm>
            <a:off x="1863725" y="38862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48" name="Rectangle 8"/>
          <p:cNvSpPr>
            <a:spLocks noChangeArrowheads="1"/>
          </p:cNvSpPr>
          <p:nvPr/>
        </p:nvSpPr>
        <p:spPr bwMode="auto">
          <a:xfrm>
            <a:off x="1863725" y="50292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49" name="Line 9"/>
          <p:cNvSpPr>
            <a:spLocks noChangeShapeType="1"/>
          </p:cNvSpPr>
          <p:nvPr/>
        </p:nvSpPr>
        <p:spPr bwMode="auto">
          <a:xfrm>
            <a:off x="2168525" y="4495800"/>
            <a:ext cx="0" cy="53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50" name="Oval 10"/>
          <p:cNvSpPr>
            <a:spLocks noChangeArrowheads="1"/>
          </p:cNvSpPr>
          <p:nvPr/>
        </p:nvSpPr>
        <p:spPr bwMode="auto">
          <a:xfrm>
            <a:off x="2854325" y="38862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51" name="Rectangle 11"/>
          <p:cNvSpPr>
            <a:spLocks noChangeArrowheads="1"/>
          </p:cNvSpPr>
          <p:nvPr/>
        </p:nvSpPr>
        <p:spPr bwMode="auto">
          <a:xfrm>
            <a:off x="2854325" y="50292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52" name="Line 12"/>
          <p:cNvSpPr>
            <a:spLocks noChangeShapeType="1"/>
          </p:cNvSpPr>
          <p:nvPr/>
        </p:nvSpPr>
        <p:spPr bwMode="auto">
          <a:xfrm>
            <a:off x="3159125" y="4495800"/>
            <a:ext cx="0" cy="53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53" name="Oval 13"/>
          <p:cNvSpPr>
            <a:spLocks noChangeArrowheads="1"/>
          </p:cNvSpPr>
          <p:nvPr/>
        </p:nvSpPr>
        <p:spPr bwMode="auto">
          <a:xfrm>
            <a:off x="3768725" y="38862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54" name="Rectangle 14"/>
          <p:cNvSpPr>
            <a:spLocks noChangeArrowheads="1"/>
          </p:cNvSpPr>
          <p:nvPr/>
        </p:nvSpPr>
        <p:spPr bwMode="auto">
          <a:xfrm>
            <a:off x="3768725" y="50292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55" name="Line 15"/>
          <p:cNvSpPr>
            <a:spLocks noChangeShapeType="1"/>
          </p:cNvSpPr>
          <p:nvPr/>
        </p:nvSpPr>
        <p:spPr bwMode="auto">
          <a:xfrm>
            <a:off x="4073525" y="4495800"/>
            <a:ext cx="0" cy="53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56" name="Oval 16"/>
          <p:cNvSpPr>
            <a:spLocks noChangeArrowheads="1"/>
          </p:cNvSpPr>
          <p:nvPr/>
        </p:nvSpPr>
        <p:spPr bwMode="auto">
          <a:xfrm>
            <a:off x="4683125" y="38862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57" name="Rectangle 17"/>
          <p:cNvSpPr>
            <a:spLocks noChangeArrowheads="1"/>
          </p:cNvSpPr>
          <p:nvPr/>
        </p:nvSpPr>
        <p:spPr bwMode="auto">
          <a:xfrm>
            <a:off x="4683125" y="50292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58" name="Line 18"/>
          <p:cNvSpPr>
            <a:spLocks noChangeShapeType="1"/>
          </p:cNvSpPr>
          <p:nvPr/>
        </p:nvSpPr>
        <p:spPr bwMode="auto">
          <a:xfrm>
            <a:off x="4987925" y="4495800"/>
            <a:ext cx="0" cy="53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59" name="Rectangle 19"/>
          <p:cNvSpPr>
            <a:spLocks noChangeArrowheads="1"/>
          </p:cNvSpPr>
          <p:nvPr/>
        </p:nvSpPr>
        <p:spPr bwMode="auto">
          <a:xfrm>
            <a:off x="3182938" y="2133600"/>
            <a:ext cx="533400" cy="533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60" name="Line 20"/>
          <p:cNvSpPr>
            <a:spLocks noChangeShapeType="1"/>
          </p:cNvSpPr>
          <p:nvPr/>
        </p:nvSpPr>
        <p:spPr bwMode="auto">
          <a:xfrm>
            <a:off x="2801938" y="2438400"/>
            <a:ext cx="381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70389" name="Group 21"/>
          <p:cNvGrpSpPr>
            <a:grpSpLocks/>
          </p:cNvGrpSpPr>
          <p:nvPr/>
        </p:nvGrpSpPr>
        <p:grpSpPr bwMode="auto">
          <a:xfrm>
            <a:off x="1330325" y="4572000"/>
            <a:ext cx="3810000" cy="381000"/>
            <a:chOff x="1440" y="2880"/>
            <a:chExt cx="2400" cy="240"/>
          </a:xfrm>
        </p:grpSpPr>
        <p:sp>
          <p:nvSpPr>
            <p:cNvPr id="10269" name="Line 22"/>
            <p:cNvSpPr>
              <a:spLocks noChangeShapeType="1"/>
            </p:cNvSpPr>
            <p:nvPr/>
          </p:nvSpPr>
          <p:spPr bwMode="auto">
            <a:xfrm flipV="1">
              <a:off x="1440" y="2880"/>
              <a:ext cx="0"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70" name="Line 23"/>
            <p:cNvSpPr>
              <a:spLocks noChangeShapeType="1"/>
            </p:cNvSpPr>
            <p:nvPr/>
          </p:nvSpPr>
          <p:spPr bwMode="auto">
            <a:xfrm flipV="1">
              <a:off x="3264" y="2880"/>
              <a:ext cx="0"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71" name="Line 24"/>
            <p:cNvSpPr>
              <a:spLocks noChangeShapeType="1"/>
            </p:cNvSpPr>
            <p:nvPr/>
          </p:nvSpPr>
          <p:spPr bwMode="auto">
            <a:xfrm flipV="1">
              <a:off x="2688" y="2880"/>
              <a:ext cx="0"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72" name="Line 25"/>
            <p:cNvSpPr>
              <a:spLocks noChangeShapeType="1"/>
            </p:cNvSpPr>
            <p:nvPr/>
          </p:nvSpPr>
          <p:spPr bwMode="auto">
            <a:xfrm flipV="1">
              <a:off x="2064" y="2880"/>
              <a:ext cx="0"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73" name="Line 26"/>
            <p:cNvSpPr>
              <a:spLocks noChangeShapeType="1"/>
            </p:cNvSpPr>
            <p:nvPr/>
          </p:nvSpPr>
          <p:spPr bwMode="auto">
            <a:xfrm flipV="1">
              <a:off x="3840" y="2880"/>
              <a:ext cx="0"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70395" name="Group 27"/>
          <p:cNvGrpSpPr>
            <a:grpSpLocks/>
          </p:cNvGrpSpPr>
          <p:nvPr/>
        </p:nvGrpSpPr>
        <p:grpSpPr bwMode="auto">
          <a:xfrm>
            <a:off x="2184400" y="2879725"/>
            <a:ext cx="1235075" cy="477838"/>
            <a:chOff x="2352" y="1872"/>
            <a:chExt cx="778" cy="301"/>
          </a:xfrm>
        </p:grpSpPr>
        <p:sp>
          <p:nvSpPr>
            <p:cNvPr id="10267" name="AutoShape 28"/>
            <p:cNvSpPr>
              <a:spLocks noChangeArrowheads="1"/>
            </p:cNvSpPr>
            <p:nvPr/>
          </p:nvSpPr>
          <p:spPr bwMode="auto">
            <a:xfrm>
              <a:off x="2352" y="1872"/>
              <a:ext cx="288" cy="240"/>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68" name="Text Box 29"/>
            <p:cNvSpPr txBox="1">
              <a:spLocks noChangeArrowheads="1"/>
            </p:cNvSpPr>
            <p:nvPr/>
          </p:nvSpPr>
          <p:spPr bwMode="auto">
            <a:xfrm>
              <a:off x="2630" y="1885"/>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命令</a:t>
              </a:r>
            </a:p>
          </p:txBody>
        </p:sp>
      </p:grpSp>
      <p:sp>
        <p:nvSpPr>
          <p:cNvPr id="10263" name="Text Box 30"/>
          <p:cNvSpPr txBox="1">
            <a:spLocks noChangeArrowheads="1"/>
          </p:cNvSpPr>
          <p:nvPr/>
        </p:nvSpPr>
        <p:spPr bwMode="auto">
          <a:xfrm>
            <a:off x="3419475" y="1603375"/>
            <a:ext cx="151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a:latin typeface="Times New Roman" panose="02020603050405020304" pitchFamily="18" charset="0"/>
              </a:rPr>
              <a:t>命令メモリ</a:t>
            </a:r>
          </a:p>
        </p:txBody>
      </p:sp>
      <p:sp>
        <p:nvSpPr>
          <p:cNvPr id="10264" name="Text Box 31"/>
          <p:cNvSpPr txBox="1">
            <a:spLocks noChangeArrowheads="1"/>
          </p:cNvSpPr>
          <p:nvPr/>
        </p:nvSpPr>
        <p:spPr bwMode="auto">
          <a:xfrm>
            <a:off x="400050" y="3373438"/>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演算装置</a:t>
            </a:r>
          </a:p>
        </p:txBody>
      </p:sp>
      <p:sp>
        <p:nvSpPr>
          <p:cNvPr id="10265" name="Text Box 32"/>
          <p:cNvSpPr txBox="1">
            <a:spLocks noChangeArrowheads="1"/>
          </p:cNvSpPr>
          <p:nvPr/>
        </p:nvSpPr>
        <p:spPr bwMode="auto">
          <a:xfrm>
            <a:off x="323850" y="5680075"/>
            <a:ext cx="184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rPr>
              <a:t>Data memory</a:t>
            </a:r>
          </a:p>
        </p:txBody>
      </p:sp>
      <p:sp>
        <p:nvSpPr>
          <p:cNvPr id="10266" name="Text Box 33"/>
          <p:cNvSpPr txBox="1">
            <a:spLocks noChangeArrowheads="1"/>
          </p:cNvSpPr>
          <p:nvPr/>
        </p:nvSpPr>
        <p:spPr bwMode="auto">
          <a:xfrm>
            <a:off x="5268913" y="1700213"/>
            <a:ext cx="3894137"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a:latin typeface="Times New Roman" panose="02020603050405020304" pitchFamily="18" charset="0"/>
              </a:rPr>
              <a:t>半導体チップ内でたくさんの</a:t>
            </a:r>
          </a:p>
          <a:p>
            <a:pPr eaLnBrk="1" hangingPunct="1">
              <a:spcBef>
                <a:spcPct val="0"/>
              </a:spcBef>
              <a:buFontTx/>
              <a:buNone/>
            </a:pPr>
            <a:r>
              <a:rPr lang="ja-JP" altLang="en-US" sz="2400" b="1">
                <a:latin typeface="Times New Roman" panose="02020603050405020304" pitchFamily="18" charset="0"/>
              </a:rPr>
              <a:t>演算装置を動かすには良い</a:t>
            </a:r>
          </a:p>
          <a:p>
            <a:pPr eaLnBrk="1" hangingPunct="1">
              <a:spcBef>
                <a:spcPct val="0"/>
              </a:spcBef>
              <a:buFontTx/>
              <a:buNone/>
            </a:pPr>
            <a:r>
              <a:rPr lang="ja-JP" altLang="en-US" sz="2400" b="1">
                <a:latin typeface="Times New Roman" panose="02020603050405020304" pitchFamily="18" charset="0"/>
              </a:rPr>
              <a:t>方法</a:t>
            </a:r>
          </a:p>
          <a:p>
            <a:pPr eaLnBrk="1" hangingPunct="1">
              <a:spcBef>
                <a:spcPct val="0"/>
              </a:spcBef>
              <a:buFontTx/>
              <a:buNone/>
            </a:pPr>
            <a:endParaRPr lang="ja-JP" altLang="en-US" sz="2400" b="1">
              <a:latin typeface="Times New Roman" panose="02020603050405020304" pitchFamily="18" charset="0"/>
            </a:endParaRPr>
          </a:p>
          <a:p>
            <a:pPr eaLnBrk="1" hangingPunct="1">
              <a:spcBef>
                <a:spcPct val="0"/>
              </a:spcBef>
              <a:buFontTx/>
              <a:buNone/>
            </a:pPr>
            <a:r>
              <a:rPr lang="ja-JP" altLang="en-US" sz="2400" b="1">
                <a:latin typeface="Times New Roman" panose="02020603050405020304" pitchFamily="18" charset="0"/>
              </a:rPr>
              <a:t>アクセラレータ（普通の</a:t>
            </a:r>
            <a:r>
              <a:rPr lang="en-US" altLang="ja-JP" sz="2400" b="1">
                <a:latin typeface="Times New Roman" panose="02020603050405020304" pitchFamily="18" charset="0"/>
              </a:rPr>
              <a:t>CPU</a:t>
            </a:r>
          </a:p>
          <a:p>
            <a:pPr eaLnBrk="1" hangingPunct="1">
              <a:spcBef>
                <a:spcPct val="0"/>
              </a:spcBef>
              <a:buFontTx/>
              <a:buNone/>
            </a:pPr>
            <a:r>
              <a:rPr lang="ja-JP" altLang="en-US" sz="2400" b="1">
                <a:latin typeface="Times New Roman" panose="02020603050405020304" pitchFamily="18" charset="0"/>
              </a:rPr>
              <a:t>にくっつけて計算能力を加速</a:t>
            </a:r>
          </a:p>
          <a:p>
            <a:pPr eaLnBrk="1" hangingPunct="1">
              <a:spcBef>
                <a:spcPct val="0"/>
              </a:spcBef>
              <a:buFontTx/>
              <a:buNone/>
            </a:pPr>
            <a:r>
              <a:rPr lang="ja-JP" altLang="en-US" sz="2400" b="1">
                <a:latin typeface="Times New Roman" panose="02020603050405020304" pitchFamily="18" charset="0"/>
              </a:rPr>
              <a:t>する加速装置）の多くは</a:t>
            </a:r>
          </a:p>
          <a:p>
            <a:pPr eaLnBrk="1" hangingPunct="1">
              <a:spcBef>
                <a:spcPct val="0"/>
              </a:spcBef>
              <a:buFontTx/>
              <a:buNone/>
            </a:pPr>
            <a:r>
              <a:rPr lang="ja-JP" altLang="en-US" sz="2400" b="1">
                <a:latin typeface="Times New Roman" panose="02020603050405020304" pitchFamily="18" charset="0"/>
              </a:rPr>
              <a:t>この方式</a:t>
            </a:r>
          </a:p>
          <a:p>
            <a:pPr eaLnBrk="1" hangingPunct="1">
              <a:spcBef>
                <a:spcPct val="0"/>
              </a:spcBef>
              <a:buFontTx/>
              <a:buNone/>
            </a:pPr>
            <a:endParaRPr lang="ja-JP" altLang="en-US" sz="2400" b="1">
              <a:latin typeface="Times New Roman" panose="02020603050405020304" pitchFamily="18" charset="0"/>
            </a:endParaRPr>
          </a:p>
          <a:p>
            <a:pPr eaLnBrk="1" hangingPunct="1">
              <a:spcBef>
                <a:spcPct val="0"/>
              </a:spcBef>
              <a:buFontTx/>
              <a:buNone/>
            </a:pPr>
            <a:r>
              <a:rPr lang="ja-JP" altLang="en-US" sz="2400" b="1">
                <a:latin typeface="Times New Roman" panose="02020603050405020304" pitchFamily="18" charset="0"/>
              </a:rPr>
              <a:t>安くて高いピーク性能が</a:t>
            </a:r>
          </a:p>
          <a:p>
            <a:pPr eaLnBrk="1" hangingPunct="1">
              <a:spcBef>
                <a:spcPct val="0"/>
              </a:spcBef>
              <a:buFontTx/>
              <a:buNone/>
            </a:pPr>
            <a:r>
              <a:rPr lang="ja-JP" altLang="en-US" sz="2400" b="1">
                <a:latin typeface="Times New Roman" panose="02020603050405020304" pitchFamily="18" charset="0"/>
              </a:rPr>
              <a:t>得られる</a:t>
            </a:r>
          </a:p>
        </p:txBody>
      </p:sp>
    </p:spTree>
    <p:custDataLst>
      <p:tags r:id="rId1"/>
    </p:custDataLst>
    <p:extLst>
      <p:ext uri="{BB962C8B-B14F-4D97-AF65-F5344CB8AC3E}">
        <p14:creationId xmlns:p14="http://schemas.microsoft.com/office/powerpoint/2010/main" val="2704973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0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5808C085-16E5-4042-8699-0A1D25A6846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996142" y="619897"/>
            <a:ext cx="4333875" cy="5778500"/>
          </a:xfrm>
        </p:spPr>
      </p:pic>
      <p:sp>
        <p:nvSpPr>
          <p:cNvPr id="6" name="テキスト ボックス 5">
            <a:extLst>
              <a:ext uri="{FF2B5EF4-FFF2-40B4-BE49-F238E27FC236}">
                <a16:creationId xmlns:a16="http://schemas.microsoft.com/office/drawing/2014/main" id="{B3BE313D-3E78-4E32-903B-AF01AEFB12B0}"/>
              </a:ext>
            </a:extLst>
          </p:cNvPr>
          <p:cNvSpPr txBox="1"/>
          <p:nvPr/>
        </p:nvSpPr>
        <p:spPr>
          <a:xfrm>
            <a:off x="6307931" y="1221581"/>
            <a:ext cx="2486578" cy="738664"/>
          </a:xfrm>
          <a:prstGeom prst="rect">
            <a:avLst/>
          </a:prstGeom>
          <a:noFill/>
        </p:spPr>
        <p:txBody>
          <a:bodyPr wrap="none" rtlCol="0">
            <a:spAutoFit/>
          </a:bodyPr>
          <a:lstStyle/>
          <a:p>
            <a:r>
              <a:rPr lang="en-US" altLang="ja-JP" sz="2100" dirty="0"/>
              <a:t>PC</a:t>
            </a:r>
            <a:r>
              <a:rPr lang="ja-JP" altLang="en-US" sz="2100" dirty="0"/>
              <a:t>のシャーシを取り</a:t>
            </a:r>
            <a:endParaRPr lang="en-US" altLang="ja-JP" sz="2100" dirty="0"/>
          </a:p>
          <a:p>
            <a:r>
              <a:rPr lang="ja-JP" altLang="en-US" sz="2100" dirty="0"/>
              <a:t>はずした様子</a:t>
            </a:r>
          </a:p>
        </p:txBody>
      </p:sp>
      <p:sp>
        <p:nvSpPr>
          <p:cNvPr id="7" name="テキスト ボックス 6">
            <a:extLst>
              <a:ext uri="{FF2B5EF4-FFF2-40B4-BE49-F238E27FC236}">
                <a16:creationId xmlns:a16="http://schemas.microsoft.com/office/drawing/2014/main" id="{6E2244CD-A2F5-4D8B-A60B-5951EC765BB3}"/>
              </a:ext>
            </a:extLst>
          </p:cNvPr>
          <p:cNvSpPr txBox="1"/>
          <p:nvPr/>
        </p:nvSpPr>
        <p:spPr>
          <a:xfrm>
            <a:off x="3839766" y="1546934"/>
            <a:ext cx="560785" cy="646331"/>
          </a:xfrm>
          <a:prstGeom prst="rect">
            <a:avLst/>
          </a:prstGeom>
          <a:solidFill>
            <a:schemeClr val="bg1"/>
          </a:solidFill>
          <a:ln>
            <a:solidFill>
              <a:srgbClr val="FF0000"/>
            </a:solidFill>
          </a:ln>
        </p:spPr>
        <p:txBody>
          <a:bodyPr wrap="square" rtlCol="0">
            <a:spAutoFit/>
          </a:bodyPr>
          <a:lstStyle/>
          <a:p>
            <a:r>
              <a:rPr kumimoji="1" lang="ja-JP" altLang="en-US" dirty="0"/>
              <a:t>電源</a:t>
            </a:r>
          </a:p>
        </p:txBody>
      </p:sp>
      <p:sp>
        <p:nvSpPr>
          <p:cNvPr id="8" name="テキスト ボックス 7">
            <a:extLst>
              <a:ext uri="{FF2B5EF4-FFF2-40B4-BE49-F238E27FC236}">
                <a16:creationId xmlns:a16="http://schemas.microsoft.com/office/drawing/2014/main" id="{8588F714-E2CD-46D9-87AF-4BE450450550}"/>
              </a:ext>
            </a:extLst>
          </p:cNvPr>
          <p:cNvSpPr txBox="1"/>
          <p:nvPr/>
        </p:nvSpPr>
        <p:spPr>
          <a:xfrm>
            <a:off x="1599604" y="1417789"/>
            <a:ext cx="844551" cy="646331"/>
          </a:xfrm>
          <a:prstGeom prst="rect">
            <a:avLst/>
          </a:prstGeom>
          <a:solidFill>
            <a:schemeClr val="bg1"/>
          </a:solidFill>
          <a:ln>
            <a:solidFill>
              <a:srgbClr val="FF0000"/>
            </a:solidFill>
          </a:ln>
        </p:spPr>
        <p:txBody>
          <a:bodyPr wrap="square" rtlCol="0">
            <a:spAutoFit/>
          </a:bodyPr>
          <a:lstStyle/>
          <a:p>
            <a:r>
              <a:rPr lang="en-US" altLang="ja-JP" dirty="0"/>
              <a:t>DVD</a:t>
            </a:r>
            <a:r>
              <a:rPr lang="ja-JP" altLang="en-US" dirty="0"/>
              <a:t>ドライバ</a:t>
            </a:r>
            <a:endParaRPr kumimoji="1" lang="ja-JP" altLang="en-US" dirty="0"/>
          </a:p>
        </p:txBody>
      </p:sp>
      <p:sp>
        <p:nvSpPr>
          <p:cNvPr id="9" name="テキスト ボックス 8">
            <a:extLst>
              <a:ext uri="{FF2B5EF4-FFF2-40B4-BE49-F238E27FC236}">
                <a16:creationId xmlns:a16="http://schemas.microsoft.com/office/drawing/2014/main" id="{291F616F-5FD1-4AEC-BB57-AFA08D652682}"/>
              </a:ext>
            </a:extLst>
          </p:cNvPr>
          <p:cNvSpPr txBox="1"/>
          <p:nvPr/>
        </p:nvSpPr>
        <p:spPr>
          <a:xfrm>
            <a:off x="5260180" y="4896238"/>
            <a:ext cx="844551" cy="369332"/>
          </a:xfrm>
          <a:prstGeom prst="rect">
            <a:avLst/>
          </a:prstGeom>
          <a:solidFill>
            <a:schemeClr val="bg1"/>
          </a:solidFill>
          <a:ln>
            <a:solidFill>
              <a:srgbClr val="FF0000"/>
            </a:solidFill>
          </a:ln>
        </p:spPr>
        <p:txBody>
          <a:bodyPr wrap="square" rtlCol="0">
            <a:spAutoFit/>
          </a:bodyPr>
          <a:lstStyle/>
          <a:p>
            <a:r>
              <a:rPr kumimoji="1" lang="ja-JP" altLang="en-US" dirty="0"/>
              <a:t>メモリ</a:t>
            </a:r>
          </a:p>
        </p:txBody>
      </p:sp>
      <p:sp>
        <p:nvSpPr>
          <p:cNvPr id="10" name="テキスト ボックス 9">
            <a:extLst>
              <a:ext uri="{FF2B5EF4-FFF2-40B4-BE49-F238E27FC236}">
                <a16:creationId xmlns:a16="http://schemas.microsoft.com/office/drawing/2014/main" id="{AD75FE66-8F01-456C-B1E4-C62A153C1F63}"/>
              </a:ext>
            </a:extLst>
          </p:cNvPr>
          <p:cNvSpPr txBox="1"/>
          <p:nvPr/>
        </p:nvSpPr>
        <p:spPr>
          <a:xfrm>
            <a:off x="5141912" y="3824118"/>
            <a:ext cx="844551" cy="369332"/>
          </a:xfrm>
          <a:prstGeom prst="rect">
            <a:avLst/>
          </a:prstGeom>
          <a:solidFill>
            <a:schemeClr val="bg1"/>
          </a:solidFill>
          <a:ln>
            <a:solidFill>
              <a:srgbClr val="FF0000"/>
            </a:solidFill>
          </a:ln>
        </p:spPr>
        <p:txBody>
          <a:bodyPr wrap="square" rtlCol="0">
            <a:spAutoFit/>
          </a:bodyPr>
          <a:lstStyle/>
          <a:p>
            <a:r>
              <a:rPr lang="en-US" altLang="ja-JP" dirty="0"/>
              <a:t>CPU</a:t>
            </a:r>
            <a:endParaRPr kumimoji="1" lang="ja-JP" altLang="en-US" dirty="0"/>
          </a:p>
        </p:txBody>
      </p:sp>
      <p:sp>
        <p:nvSpPr>
          <p:cNvPr id="11" name="テキスト ボックス 10">
            <a:extLst>
              <a:ext uri="{FF2B5EF4-FFF2-40B4-BE49-F238E27FC236}">
                <a16:creationId xmlns:a16="http://schemas.microsoft.com/office/drawing/2014/main" id="{2C53B410-0E09-4352-BF68-D641655686A7}"/>
              </a:ext>
            </a:extLst>
          </p:cNvPr>
          <p:cNvSpPr txBox="1"/>
          <p:nvPr/>
        </p:nvSpPr>
        <p:spPr>
          <a:xfrm>
            <a:off x="1729977" y="3509147"/>
            <a:ext cx="844551" cy="369332"/>
          </a:xfrm>
          <a:prstGeom prst="rect">
            <a:avLst/>
          </a:prstGeom>
          <a:solidFill>
            <a:schemeClr val="bg1"/>
          </a:solidFill>
          <a:ln>
            <a:solidFill>
              <a:srgbClr val="FF0000"/>
            </a:solidFill>
          </a:ln>
        </p:spPr>
        <p:txBody>
          <a:bodyPr wrap="square" rtlCol="0">
            <a:spAutoFit/>
          </a:bodyPr>
          <a:lstStyle/>
          <a:p>
            <a:r>
              <a:rPr kumimoji="1" lang="en-US" altLang="ja-JP" dirty="0"/>
              <a:t>GPU</a:t>
            </a:r>
            <a:endParaRPr kumimoji="1" lang="ja-JP" altLang="en-US" dirty="0"/>
          </a:p>
        </p:txBody>
      </p:sp>
      <p:sp>
        <p:nvSpPr>
          <p:cNvPr id="12" name="テキスト ボックス 11">
            <a:extLst>
              <a:ext uri="{FF2B5EF4-FFF2-40B4-BE49-F238E27FC236}">
                <a16:creationId xmlns:a16="http://schemas.microsoft.com/office/drawing/2014/main" id="{DDEB2807-FFF1-422D-9A59-C2175BE26CEC}"/>
              </a:ext>
            </a:extLst>
          </p:cNvPr>
          <p:cNvSpPr txBox="1"/>
          <p:nvPr/>
        </p:nvSpPr>
        <p:spPr>
          <a:xfrm>
            <a:off x="1423689" y="5377292"/>
            <a:ext cx="1226642" cy="646331"/>
          </a:xfrm>
          <a:prstGeom prst="rect">
            <a:avLst/>
          </a:prstGeom>
          <a:solidFill>
            <a:schemeClr val="bg1"/>
          </a:solidFill>
          <a:ln>
            <a:solidFill>
              <a:srgbClr val="FF0000"/>
            </a:solidFill>
          </a:ln>
        </p:spPr>
        <p:txBody>
          <a:bodyPr wrap="square" rtlCol="0">
            <a:spAutoFit/>
          </a:bodyPr>
          <a:lstStyle/>
          <a:p>
            <a:r>
              <a:rPr kumimoji="1" lang="ja-JP" altLang="en-US" dirty="0"/>
              <a:t>マザーボード</a:t>
            </a:r>
          </a:p>
        </p:txBody>
      </p:sp>
      <p:sp>
        <p:nvSpPr>
          <p:cNvPr id="3" name="正方形/長方形 2">
            <a:extLst>
              <a:ext uri="{FF2B5EF4-FFF2-40B4-BE49-F238E27FC236}">
                <a16:creationId xmlns:a16="http://schemas.microsoft.com/office/drawing/2014/main" id="{11B663B7-0818-4FB1-9D74-F0759E94DA8F}"/>
              </a:ext>
            </a:extLst>
          </p:cNvPr>
          <p:cNvSpPr/>
          <p:nvPr/>
        </p:nvSpPr>
        <p:spPr>
          <a:xfrm>
            <a:off x="971600" y="3509147"/>
            <a:ext cx="2232248" cy="1288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593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109053-31FA-4CA8-8FBE-7F6B9E74CA56}"/>
              </a:ext>
            </a:extLst>
          </p:cNvPr>
          <p:cNvSpPr>
            <a:spLocks noGrp="1"/>
          </p:cNvSpPr>
          <p:nvPr>
            <p:ph type="title"/>
          </p:nvPr>
        </p:nvSpPr>
        <p:spPr/>
        <p:txBody>
          <a:bodyPr/>
          <a:lstStyle/>
          <a:p>
            <a:r>
              <a:rPr kumimoji="1" lang="en-US" altLang="ja-JP" dirty="0"/>
              <a:t>GPU(Graphics</a:t>
            </a:r>
            <a:r>
              <a:rPr kumimoji="1" lang="ja-JP" altLang="en-US" dirty="0"/>
              <a:t> </a:t>
            </a:r>
            <a:r>
              <a:rPr kumimoji="1" lang="en-US" altLang="ja-JP" dirty="0"/>
              <a:t>Processing</a:t>
            </a:r>
            <a:r>
              <a:rPr kumimoji="1" lang="ja-JP" altLang="en-US" dirty="0"/>
              <a:t> </a:t>
            </a:r>
            <a:r>
              <a:rPr kumimoji="1" lang="en-US" altLang="ja-JP" dirty="0"/>
              <a:t>Unit)</a:t>
            </a:r>
            <a:endParaRPr kumimoji="1" lang="ja-JP" altLang="en-US" dirty="0"/>
          </a:p>
        </p:txBody>
      </p:sp>
      <p:pic>
        <p:nvPicPr>
          <p:cNvPr id="5" name="コンテンツ プレースホルダー 4">
            <a:extLst>
              <a:ext uri="{FF2B5EF4-FFF2-40B4-BE49-F238E27FC236}">
                <a16:creationId xmlns:a16="http://schemas.microsoft.com/office/drawing/2014/main" id="{A223DCBF-AD8C-4AD9-A64F-B6301E6845B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627063" y="1267495"/>
            <a:ext cx="3822353" cy="5096471"/>
          </a:xfrm>
        </p:spPr>
      </p:pic>
      <p:sp>
        <p:nvSpPr>
          <p:cNvPr id="6" name="テキスト ボックス 5">
            <a:extLst>
              <a:ext uri="{FF2B5EF4-FFF2-40B4-BE49-F238E27FC236}">
                <a16:creationId xmlns:a16="http://schemas.microsoft.com/office/drawing/2014/main" id="{82D6D812-007D-4023-AE0F-5EB998737527}"/>
              </a:ext>
            </a:extLst>
          </p:cNvPr>
          <p:cNvSpPr txBox="1"/>
          <p:nvPr/>
        </p:nvSpPr>
        <p:spPr>
          <a:xfrm>
            <a:off x="6322219" y="2125266"/>
            <a:ext cx="2378869" cy="1200329"/>
          </a:xfrm>
          <a:prstGeom prst="rect">
            <a:avLst/>
          </a:prstGeom>
          <a:noFill/>
        </p:spPr>
        <p:txBody>
          <a:bodyPr wrap="square" rtlCol="0">
            <a:spAutoFit/>
          </a:bodyPr>
          <a:lstStyle/>
          <a:p>
            <a:r>
              <a:rPr lang="ja-JP" altLang="en-US" dirty="0"/>
              <a:t>グラフィックスの描画を高速に行う専用アクセラレータ</a:t>
            </a:r>
            <a:endParaRPr lang="en-US" altLang="ja-JP" dirty="0"/>
          </a:p>
          <a:p>
            <a:r>
              <a:rPr lang="en-US" altLang="ja-JP" dirty="0"/>
              <a:t>NVIDA Quadro</a:t>
            </a:r>
            <a:r>
              <a:rPr lang="ja-JP" altLang="en-US" dirty="0"/>
              <a:t>を利用</a:t>
            </a:r>
          </a:p>
        </p:txBody>
      </p:sp>
    </p:spTree>
    <p:extLst>
      <p:ext uri="{BB962C8B-B14F-4D97-AF65-F5344CB8AC3E}">
        <p14:creationId xmlns:p14="http://schemas.microsoft.com/office/powerpoint/2010/main" val="183682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289CE-A0A7-4ECC-ABD2-BDDE5CF353C4}"/>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82F72F82-93FC-4F34-AE0A-3624E3D0DA21}"/>
              </a:ext>
            </a:extLst>
          </p:cNvPr>
          <p:cNvPicPr>
            <a:picLocks noGrp="1" noChangeAspect="1"/>
          </p:cNvPicPr>
          <p:nvPr>
            <p:ph idx="1"/>
          </p:nvPr>
        </p:nvPicPr>
        <p:blipFill>
          <a:blip r:embed="rId2"/>
          <a:stretch>
            <a:fillRect/>
          </a:stretch>
        </p:blipFill>
        <p:spPr>
          <a:xfrm>
            <a:off x="8002" y="404664"/>
            <a:ext cx="8988733" cy="5616624"/>
          </a:xfrm>
          <a:prstGeom prst="rect">
            <a:avLst/>
          </a:prstGeom>
        </p:spPr>
      </p:pic>
      <p:sp>
        <p:nvSpPr>
          <p:cNvPr id="5" name="テキスト ボックス 4">
            <a:extLst>
              <a:ext uri="{FF2B5EF4-FFF2-40B4-BE49-F238E27FC236}">
                <a16:creationId xmlns:a16="http://schemas.microsoft.com/office/drawing/2014/main" id="{E860E812-052B-43A8-B5E2-25CAC1886E41}"/>
              </a:ext>
            </a:extLst>
          </p:cNvPr>
          <p:cNvSpPr txBox="1"/>
          <p:nvPr/>
        </p:nvSpPr>
        <p:spPr>
          <a:xfrm>
            <a:off x="2915816" y="6268670"/>
            <a:ext cx="5984395" cy="369332"/>
          </a:xfrm>
          <a:prstGeom prst="rect">
            <a:avLst/>
          </a:prstGeom>
          <a:noFill/>
        </p:spPr>
        <p:txBody>
          <a:bodyPr wrap="none" rtlCol="0">
            <a:spAutoFit/>
          </a:bodyPr>
          <a:lstStyle/>
          <a:p>
            <a:r>
              <a:rPr kumimoji="1" lang="en-US" altLang="ja-JP" dirty="0" err="1"/>
              <a:t>T.Baji</a:t>
            </a:r>
            <a:r>
              <a:rPr kumimoji="1" lang="ja-JP" altLang="en-US" dirty="0"/>
              <a:t>による</a:t>
            </a:r>
            <a:r>
              <a:rPr kumimoji="1" lang="en-US" altLang="ja-JP" dirty="0" err="1"/>
              <a:t>CoolChips</a:t>
            </a:r>
            <a:r>
              <a:rPr kumimoji="1" lang="ja-JP" altLang="en-US" dirty="0"/>
              <a:t>　</a:t>
            </a:r>
            <a:r>
              <a:rPr kumimoji="1" lang="en-US" altLang="ja-JP" dirty="0"/>
              <a:t>2019</a:t>
            </a:r>
            <a:r>
              <a:rPr kumimoji="1" lang="ja-JP" altLang="en-US" dirty="0"/>
              <a:t>の</a:t>
            </a:r>
            <a:r>
              <a:rPr kumimoji="1" lang="en-US" altLang="ja-JP" dirty="0"/>
              <a:t>Keynote</a:t>
            </a:r>
            <a:r>
              <a:rPr kumimoji="1" lang="ja-JP" altLang="en-US" dirty="0"/>
              <a:t>のスライドより引用</a:t>
            </a:r>
          </a:p>
        </p:txBody>
      </p:sp>
    </p:spTree>
    <p:extLst>
      <p:ext uri="{BB962C8B-B14F-4D97-AF65-F5344CB8AC3E}">
        <p14:creationId xmlns:p14="http://schemas.microsoft.com/office/powerpoint/2010/main" val="146750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6EF3FD-4504-47B7-88EE-81BB15D78A6F}"/>
              </a:ext>
            </a:extLst>
          </p:cNvPr>
          <p:cNvSpPr>
            <a:spLocks noGrp="1"/>
          </p:cNvSpPr>
          <p:nvPr>
            <p:ph type="title"/>
          </p:nvPr>
        </p:nvSpPr>
        <p:spPr/>
        <p:txBody>
          <a:bodyPr/>
          <a:lstStyle/>
          <a:p>
            <a:r>
              <a:rPr kumimoji="1" lang="en-US" altLang="ja-JP" dirty="0"/>
              <a:t>Web</a:t>
            </a:r>
            <a:r>
              <a:rPr kumimoji="1" lang="ja-JP" altLang="en-US" dirty="0"/>
              <a:t>上にも資料があります</a:t>
            </a:r>
          </a:p>
        </p:txBody>
      </p:sp>
      <p:sp>
        <p:nvSpPr>
          <p:cNvPr id="3" name="コンテンツ プレースホルダー 2">
            <a:extLst>
              <a:ext uri="{FF2B5EF4-FFF2-40B4-BE49-F238E27FC236}">
                <a16:creationId xmlns:a16="http://schemas.microsoft.com/office/drawing/2014/main" id="{646C9497-57AA-4208-B655-193B958BE50C}"/>
              </a:ext>
            </a:extLst>
          </p:cNvPr>
          <p:cNvSpPr>
            <a:spLocks noGrp="1"/>
          </p:cNvSpPr>
          <p:nvPr>
            <p:ph idx="1"/>
          </p:nvPr>
        </p:nvSpPr>
        <p:spPr>
          <a:xfrm>
            <a:off x="442714" y="1163637"/>
            <a:ext cx="8229600" cy="4530725"/>
          </a:xfrm>
        </p:spPr>
        <p:txBody>
          <a:bodyPr/>
          <a:lstStyle/>
          <a:p>
            <a:r>
              <a:rPr kumimoji="1" lang="en-US" altLang="ja-JP" sz="2400" dirty="0">
                <a:hlinkClick r:id="rId2"/>
              </a:rPr>
              <a:t>http://www.am.ics.keio.ac.jp/arc/</a:t>
            </a:r>
            <a:endParaRPr kumimoji="1" lang="en-US" altLang="ja-JP" sz="2400" dirty="0"/>
          </a:p>
          <a:p>
            <a:r>
              <a:rPr lang="ja-JP" altLang="en-US" sz="2400" dirty="0"/>
              <a:t>レポートは</a:t>
            </a:r>
            <a:endParaRPr lang="en-US" altLang="ja-JP" sz="2400" dirty="0"/>
          </a:p>
          <a:p>
            <a:pPr marL="0" indent="0">
              <a:buNone/>
            </a:pPr>
            <a:r>
              <a:rPr lang="ja-JP" altLang="en-US" sz="2400" dirty="0"/>
              <a:t>件名に演習１：学籍番号：名前を付けて</a:t>
            </a:r>
            <a:endParaRPr lang="en-US" altLang="ja-JP" sz="2400" dirty="0"/>
          </a:p>
          <a:p>
            <a:pPr marL="0" indent="0">
              <a:buNone/>
            </a:pPr>
            <a:r>
              <a:rPr lang="en-US" altLang="ja-JP" sz="2400" dirty="0"/>
              <a:t>   </a:t>
            </a:r>
            <a:r>
              <a:rPr lang="en-US" altLang="ja-JP" sz="2400" dirty="0">
                <a:hlinkClick r:id="rId3"/>
              </a:rPr>
              <a:t>hunga4125@gmail.com</a:t>
            </a:r>
            <a:r>
              <a:rPr lang="ja-JP" altLang="en-US" sz="2400" dirty="0"/>
              <a:t>まで提出のこと</a:t>
            </a:r>
            <a:endParaRPr lang="en-US" altLang="ja-JP" sz="2400" dirty="0"/>
          </a:p>
          <a:p>
            <a:pPr marL="0" indent="0">
              <a:buNone/>
            </a:pPr>
            <a:r>
              <a:rPr lang="en-US" altLang="ja-JP" sz="2400" dirty="0"/>
              <a:t>1</a:t>
            </a:r>
            <a:r>
              <a:rPr lang="ja-JP" altLang="en-US" sz="2400" dirty="0"/>
              <a:t>週間が原則だが、、、、</a:t>
            </a:r>
            <a:endParaRPr lang="en-US" altLang="ja-JP" sz="2400" dirty="0"/>
          </a:p>
          <a:p>
            <a:pPr marL="857250" lvl="1" indent="-457200"/>
            <a:r>
              <a:rPr lang="ja-JP" altLang="en-US" sz="2400" dirty="0"/>
              <a:t>紙に書いて写メ</a:t>
            </a:r>
            <a:endParaRPr lang="en-US" altLang="ja-JP" sz="2400" dirty="0"/>
          </a:p>
          <a:p>
            <a:pPr marL="857250" lvl="1" indent="-457200"/>
            <a:r>
              <a:rPr lang="ja-JP" altLang="en-US" sz="2400" dirty="0"/>
              <a:t>パワポ（この授業のが公開されている）に書き込む</a:t>
            </a:r>
            <a:endParaRPr lang="en-US" altLang="ja-JP" sz="2400" dirty="0"/>
          </a:p>
          <a:p>
            <a:pPr marL="857250" lvl="1" indent="-457200"/>
            <a:r>
              <a:rPr lang="ja-JP" altLang="en-US" sz="2400" dirty="0"/>
              <a:t>ワードや他のエディタで作る</a:t>
            </a:r>
            <a:r>
              <a:rPr lang="en-US" altLang="ja-JP" sz="2400" dirty="0"/>
              <a:t>…</a:t>
            </a:r>
            <a:r>
              <a:rPr lang="en-US" altLang="ja-JP" sz="2400" dirty="0" err="1"/>
              <a:t>etc</a:t>
            </a:r>
            <a:endParaRPr lang="en-US" altLang="ja-JP" sz="2400" dirty="0"/>
          </a:p>
          <a:p>
            <a:pPr marL="857250" lvl="1" indent="-457200"/>
            <a:r>
              <a:rPr lang="ja-JP" altLang="en-US" sz="2400" dirty="0"/>
              <a:t>なんでも良いか</a:t>
            </a:r>
            <a:r>
              <a:rPr lang="en-US" altLang="ja-JP" sz="2400" dirty="0"/>
              <a:t>pdf, jpeg</a:t>
            </a:r>
            <a:r>
              <a:rPr lang="ja-JP" altLang="en-US" sz="2400" dirty="0"/>
              <a:t>形式でメールに添付</a:t>
            </a:r>
            <a:endParaRPr lang="en-US" altLang="ja-JP" sz="2400" dirty="0"/>
          </a:p>
          <a:p>
            <a:r>
              <a:rPr lang="ja-JP" altLang="en-US" sz="2400" dirty="0"/>
              <a:t>この授業は何回か</a:t>
            </a:r>
            <a:r>
              <a:rPr lang="en-US" altLang="ja-JP" sz="2400" dirty="0"/>
              <a:t>ITC</a:t>
            </a:r>
            <a:r>
              <a:rPr lang="ja-JP" altLang="en-US" sz="2400" dirty="0"/>
              <a:t>にログインしての演習があります。</a:t>
            </a:r>
            <a:endParaRPr lang="en-US" altLang="ja-JP" sz="2400" dirty="0"/>
          </a:p>
          <a:p>
            <a:r>
              <a:rPr lang="en-US" altLang="ja-JP" sz="2400" dirty="0"/>
              <a:t>PC</a:t>
            </a:r>
            <a:r>
              <a:rPr lang="ja-JP" altLang="en-US" sz="2400" dirty="0"/>
              <a:t>を用意してください。環境はなるべく簡単なものにします。</a:t>
            </a:r>
            <a:endParaRPr lang="en-US" altLang="ja-JP" sz="2400" dirty="0"/>
          </a:p>
          <a:p>
            <a:endParaRPr kumimoji="1" lang="ja-JP" altLang="en-US" dirty="0"/>
          </a:p>
        </p:txBody>
      </p:sp>
    </p:spTree>
    <p:extLst>
      <p:ext uri="{BB962C8B-B14F-4D97-AF65-F5344CB8AC3E}">
        <p14:creationId xmlns:p14="http://schemas.microsoft.com/office/powerpoint/2010/main" val="125376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68313" y="2708275"/>
            <a:ext cx="1511300" cy="237648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27" name="Rectangle 3"/>
          <p:cNvSpPr>
            <a:spLocks noChangeArrowheads="1"/>
          </p:cNvSpPr>
          <p:nvPr/>
        </p:nvSpPr>
        <p:spPr bwMode="auto">
          <a:xfrm>
            <a:off x="539750"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28" name="Rectangle 4"/>
          <p:cNvSpPr>
            <a:spLocks noChangeArrowheads="1"/>
          </p:cNvSpPr>
          <p:nvPr/>
        </p:nvSpPr>
        <p:spPr bwMode="auto">
          <a:xfrm>
            <a:off x="611188"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29" name="Rectangle 5"/>
          <p:cNvSpPr>
            <a:spLocks noChangeArrowheads="1"/>
          </p:cNvSpPr>
          <p:nvPr/>
        </p:nvSpPr>
        <p:spPr bwMode="auto">
          <a:xfrm>
            <a:off x="611188"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0" name="Rectangle 6"/>
          <p:cNvSpPr>
            <a:spLocks noChangeArrowheads="1"/>
          </p:cNvSpPr>
          <p:nvPr/>
        </p:nvSpPr>
        <p:spPr bwMode="auto">
          <a:xfrm>
            <a:off x="611188"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1" name="Rectangle 7"/>
          <p:cNvSpPr>
            <a:spLocks noChangeArrowheads="1"/>
          </p:cNvSpPr>
          <p:nvPr/>
        </p:nvSpPr>
        <p:spPr bwMode="auto">
          <a:xfrm>
            <a:off x="611188"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2" name="Rectangle 8"/>
          <p:cNvSpPr>
            <a:spLocks noChangeArrowheads="1"/>
          </p:cNvSpPr>
          <p:nvPr/>
        </p:nvSpPr>
        <p:spPr bwMode="auto">
          <a:xfrm>
            <a:off x="900113"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3" name="Rectangle 9"/>
          <p:cNvSpPr>
            <a:spLocks noChangeArrowheads="1"/>
          </p:cNvSpPr>
          <p:nvPr/>
        </p:nvSpPr>
        <p:spPr bwMode="auto">
          <a:xfrm>
            <a:off x="900113"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4" name="Rectangle 10"/>
          <p:cNvSpPr>
            <a:spLocks noChangeArrowheads="1"/>
          </p:cNvSpPr>
          <p:nvPr/>
        </p:nvSpPr>
        <p:spPr bwMode="auto">
          <a:xfrm>
            <a:off x="900113"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5" name="Rectangle 11"/>
          <p:cNvSpPr>
            <a:spLocks noChangeArrowheads="1"/>
          </p:cNvSpPr>
          <p:nvPr/>
        </p:nvSpPr>
        <p:spPr bwMode="auto">
          <a:xfrm>
            <a:off x="900113"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6" name="Rectangle 12"/>
          <p:cNvSpPr>
            <a:spLocks noChangeArrowheads="1"/>
          </p:cNvSpPr>
          <p:nvPr/>
        </p:nvSpPr>
        <p:spPr bwMode="auto">
          <a:xfrm>
            <a:off x="611188"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a:t>PBSM</a:t>
            </a:r>
          </a:p>
        </p:txBody>
      </p:sp>
      <p:sp>
        <p:nvSpPr>
          <p:cNvPr id="52237" name="Rectangle 13"/>
          <p:cNvSpPr>
            <a:spLocks noChangeArrowheads="1"/>
          </p:cNvSpPr>
          <p:nvPr/>
        </p:nvSpPr>
        <p:spPr bwMode="auto">
          <a:xfrm>
            <a:off x="1260475"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8" name="Rectangle 14"/>
          <p:cNvSpPr>
            <a:spLocks noChangeArrowheads="1"/>
          </p:cNvSpPr>
          <p:nvPr/>
        </p:nvSpPr>
        <p:spPr bwMode="auto">
          <a:xfrm>
            <a:off x="1331913"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39" name="Rectangle 15"/>
          <p:cNvSpPr>
            <a:spLocks noChangeArrowheads="1"/>
          </p:cNvSpPr>
          <p:nvPr/>
        </p:nvSpPr>
        <p:spPr bwMode="auto">
          <a:xfrm>
            <a:off x="1331913"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40" name="Rectangle 16"/>
          <p:cNvSpPr>
            <a:spLocks noChangeArrowheads="1"/>
          </p:cNvSpPr>
          <p:nvPr/>
        </p:nvSpPr>
        <p:spPr bwMode="auto">
          <a:xfrm>
            <a:off x="1331913"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41" name="Rectangle 17"/>
          <p:cNvSpPr>
            <a:spLocks noChangeArrowheads="1"/>
          </p:cNvSpPr>
          <p:nvPr/>
        </p:nvSpPr>
        <p:spPr bwMode="auto">
          <a:xfrm>
            <a:off x="1331913"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42" name="Rectangle 18"/>
          <p:cNvSpPr>
            <a:spLocks noChangeArrowheads="1"/>
          </p:cNvSpPr>
          <p:nvPr/>
        </p:nvSpPr>
        <p:spPr bwMode="auto">
          <a:xfrm>
            <a:off x="1620838"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43" name="Rectangle 19"/>
          <p:cNvSpPr>
            <a:spLocks noChangeArrowheads="1"/>
          </p:cNvSpPr>
          <p:nvPr/>
        </p:nvSpPr>
        <p:spPr bwMode="auto">
          <a:xfrm>
            <a:off x="1620838"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44" name="Rectangle 20"/>
          <p:cNvSpPr>
            <a:spLocks noChangeArrowheads="1"/>
          </p:cNvSpPr>
          <p:nvPr/>
        </p:nvSpPr>
        <p:spPr bwMode="auto">
          <a:xfrm>
            <a:off x="1620838"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45" name="Rectangle 21"/>
          <p:cNvSpPr>
            <a:spLocks noChangeArrowheads="1"/>
          </p:cNvSpPr>
          <p:nvPr/>
        </p:nvSpPr>
        <p:spPr bwMode="auto">
          <a:xfrm>
            <a:off x="1620838"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46" name="Rectangle 22"/>
          <p:cNvSpPr>
            <a:spLocks noChangeArrowheads="1"/>
          </p:cNvSpPr>
          <p:nvPr/>
        </p:nvSpPr>
        <p:spPr bwMode="auto">
          <a:xfrm>
            <a:off x="1331913"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a:t>PBSM</a:t>
            </a:r>
          </a:p>
        </p:txBody>
      </p:sp>
      <p:sp>
        <p:nvSpPr>
          <p:cNvPr id="52247" name="Text Box 23"/>
          <p:cNvSpPr txBox="1">
            <a:spLocks noChangeArrowheads="1"/>
          </p:cNvSpPr>
          <p:nvPr/>
        </p:nvSpPr>
        <p:spPr bwMode="auto">
          <a:xfrm>
            <a:off x="468313" y="2755900"/>
            <a:ext cx="1562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Thread Processors</a:t>
            </a:r>
          </a:p>
        </p:txBody>
      </p:sp>
      <p:sp>
        <p:nvSpPr>
          <p:cNvPr id="52248" name="Rectangle 24"/>
          <p:cNvSpPr>
            <a:spLocks noChangeArrowheads="1"/>
          </p:cNvSpPr>
          <p:nvPr/>
        </p:nvSpPr>
        <p:spPr bwMode="auto">
          <a:xfrm>
            <a:off x="2073275" y="2708275"/>
            <a:ext cx="1511300" cy="237648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49" name="Rectangle 25"/>
          <p:cNvSpPr>
            <a:spLocks noChangeArrowheads="1"/>
          </p:cNvSpPr>
          <p:nvPr/>
        </p:nvSpPr>
        <p:spPr bwMode="auto">
          <a:xfrm>
            <a:off x="2144713"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50" name="Rectangle 26"/>
          <p:cNvSpPr>
            <a:spLocks noChangeArrowheads="1"/>
          </p:cNvSpPr>
          <p:nvPr/>
        </p:nvSpPr>
        <p:spPr bwMode="auto">
          <a:xfrm>
            <a:off x="221615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51" name="Rectangle 27"/>
          <p:cNvSpPr>
            <a:spLocks noChangeArrowheads="1"/>
          </p:cNvSpPr>
          <p:nvPr/>
        </p:nvSpPr>
        <p:spPr bwMode="auto">
          <a:xfrm>
            <a:off x="221615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52" name="Rectangle 28"/>
          <p:cNvSpPr>
            <a:spLocks noChangeArrowheads="1"/>
          </p:cNvSpPr>
          <p:nvPr/>
        </p:nvSpPr>
        <p:spPr bwMode="auto">
          <a:xfrm>
            <a:off x="221615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53" name="Rectangle 29"/>
          <p:cNvSpPr>
            <a:spLocks noChangeArrowheads="1"/>
          </p:cNvSpPr>
          <p:nvPr/>
        </p:nvSpPr>
        <p:spPr bwMode="auto">
          <a:xfrm>
            <a:off x="221615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54" name="Rectangle 30"/>
          <p:cNvSpPr>
            <a:spLocks noChangeArrowheads="1"/>
          </p:cNvSpPr>
          <p:nvPr/>
        </p:nvSpPr>
        <p:spPr bwMode="auto">
          <a:xfrm>
            <a:off x="250507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55" name="Rectangle 31"/>
          <p:cNvSpPr>
            <a:spLocks noChangeArrowheads="1"/>
          </p:cNvSpPr>
          <p:nvPr/>
        </p:nvSpPr>
        <p:spPr bwMode="auto">
          <a:xfrm>
            <a:off x="250507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56" name="Rectangle 32"/>
          <p:cNvSpPr>
            <a:spLocks noChangeArrowheads="1"/>
          </p:cNvSpPr>
          <p:nvPr/>
        </p:nvSpPr>
        <p:spPr bwMode="auto">
          <a:xfrm>
            <a:off x="250507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57" name="Rectangle 33"/>
          <p:cNvSpPr>
            <a:spLocks noChangeArrowheads="1"/>
          </p:cNvSpPr>
          <p:nvPr/>
        </p:nvSpPr>
        <p:spPr bwMode="auto">
          <a:xfrm>
            <a:off x="250507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58" name="Rectangle 34"/>
          <p:cNvSpPr>
            <a:spLocks noChangeArrowheads="1"/>
          </p:cNvSpPr>
          <p:nvPr/>
        </p:nvSpPr>
        <p:spPr bwMode="auto">
          <a:xfrm>
            <a:off x="2216150"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a:t>PBSM</a:t>
            </a:r>
          </a:p>
        </p:txBody>
      </p:sp>
      <p:sp>
        <p:nvSpPr>
          <p:cNvPr id="52259" name="Rectangle 35"/>
          <p:cNvSpPr>
            <a:spLocks noChangeArrowheads="1"/>
          </p:cNvSpPr>
          <p:nvPr/>
        </p:nvSpPr>
        <p:spPr bwMode="auto">
          <a:xfrm>
            <a:off x="2865438"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60" name="Rectangle 36"/>
          <p:cNvSpPr>
            <a:spLocks noChangeArrowheads="1"/>
          </p:cNvSpPr>
          <p:nvPr/>
        </p:nvSpPr>
        <p:spPr bwMode="auto">
          <a:xfrm>
            <a:off x="293687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61" name="Rectangle 37"/>
          <p:cNvSpPr>
            <a:spLocks noChangeArrowheads="1"/>
          </p:cNvSpPr>
          <p:nvPr/>
        </p:nvSpPr>
        <p:spPr bwMode="auto">
          <a:xfrm>
            <a:off x="293687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62" name="Rectangle 38"/>
          <p:cNvSpPr>
            <a:spLocks noChangeArrowheads="1"/>
          </p:cNvSpPr>
          <p:nvPr/>
        </p:nvSpPr>
        <p:spPr bwMode="auto">
          <a:xfrm>
            <a:off x="293687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63" name="Rectangle 39"/>
          <p:cNvSpPr>
            <a:spLocks noChangeArrowheads="1"/>
          </p:cNvSpPr>
          <p:nvPr/>
        </p:nvSpPr>
        <p:spPr bwMode="auto">
          <a:xfrm>
            <a:off x="293687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64" name="Rectangle 40"/>
          <p:cNvSpPr>
            <a:spLocks noChangeArrowheads="1"/>
          </p:cNvSpPr>
          <p:nvPr/>
        </p:nvSpPr>
        <p:spPr bwMode="auto">
          <a:xfrm>
            <a:off x="322580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65" name="Rectangle 41"/>
          <p:cNvSpPr>
            <a:spLocks noChangeArrowheads="1"/>
          </p:cNvSpPr>
          <p:nvPr/>
        </p:nvSpPr>
        <p:spPr bwMode="auto">
          <a:xfrm>
            <a:off x="322580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66" name="Rectangle 42"/>
          <p:cNvSpPr>
            <a:spLocks noChangeArrowheads="1"/>
          </p:cNvSpPr>
          <p:nvPr/>
        </p:nvSpPr>
        <p:spPr bwMode="auto">
          <a:xfrm>
            <a:off x="322580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67" name="Rectangle 43"/>
          <p:cNvSpPr>
            <a:spLocks noChangeArrowheads="1"/>
          </p:cNvSpPr>
          <p:nvPr/>
        </p:nvSpPr>
        <p:spPr bwMode="auto">
          <a:xfrm>
            <a:off x="322580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68" name="Rectangle 44"/>
          <p:cNvSpPr>
            <a:spLocks noChangeArrowheads="1"/>
          </p:cNvSpPr>
          <p:nvPr/>
        </p:nvSpPr>
        <p:spPr bwMode="auto">
          <a:xfrm>
            <a:off x="2936875"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a:t>PBSM</a:t>
            </a:r>
          </a:p>
        </p:txBody>
      </p:sp>
      <p:sp>
        <p:nvSpPr>
          <p:cNvPr id="52269" name="Text Box 45"/>
          <p:cNvSpPr txBox="1">
            <a:spLocks noChangeArrowheads="1"/>
          </p:cNvSpPr>
          <p:nvPr/>
        </p:nvSpPr>
        <p:spPr bwMode="auto">
          <a:xfrm>
            <a:off x="2073275" y="2755900"/>
            <a:ext cx="1562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Thread Processors</a:t>
            </a:r>
          </a:p>
        </p:txBody>
      </p:sp>
      <p:sp>
        <p:nvSpPr>
          <p:cNvPr id="52270" name="Rectangle 46"/>
          <p:cNvSpPr>
            <a:spLocks noChangeArrowheads="1"/>
          </p:cNvSpPr>
          <p:nvPr/>
        </p:nvSpPr>
        <p:spPr bwMode="auto">
          <a:xfrm>
            <a:off x="3678238" y="2708275"/>
            <a:ext cx="1511300" cy="237648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71" name="Rectangle 47"/>
          <p:cNvSpPr>
            <a:spLocks noChangeArrowheads="1"/>
          </p:cNvSpPr>
          <p:nvPr/>
        </p:nvSpPr>
        <p:spPr bwMode="auto">
          <a:xfrm>
            <a:off x="3749675"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72" name="Rectangle 48"/>
          <p:cNvSpPr>
            <a:spLocks noChangeArrowheads="1"/>
          </p:cNvSpPr>
          <p:nvPr/>
        </p:nvSpPr>
        <p:spPr bwMode="auto">
          <a:xfrm>
            <a:off x="3821113"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73" name="Rectangle 49"/>
          <p:cNvSpPr>
            <a:spLocks noChangeArrowheads="1"/>
          </p:cNvSpPr>
          <p:nvPr/>
        </p:nvSpPr>
        <p:spPr bwMode="auto">
          <a:xfrm>
            <a:off x="3821113"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74" name="Rectangle 50"/>
          <p:cNvSpPr>
            <a:spLocks noChangeArrowheads="1"/>
          </p:cNvSpPr>
          <p:nvPr/>
        </p:nvSpPr>
        <p:spPr bwMode="auto">
          <a:xfrm>
            <a:off x="3821113"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75" name="Rectangle 51"/>
          <p:cNvSpPr>
            <a:spLocks noChangeArrowheads="1"/>
          </p:cNvSpPr>
          <p:nvPr/>
        </p:nvSpPr>
        <p:spPr bwMode="auto">
          <a:xfrm>
            <a:off x="3821113"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76" name="Rectangle 52"/>
          <p:cNvSpPr>
            <a:spLocks noChangeArrowheads="1"/>
          </p:cNvSpPr>
          <p:nvPr/>
        </p:nvSpPr>
        <p:spPr bwMode="auto">
          <a:xfrm>
            <a:off x="4110038"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77" name="Rectangle 53"/>
          <p:cNvSpPr>
            <a:spLocks noChangeArrowheads="1"/>
          </p:cNvSpPr>
          <p:nvPr/>
        </p:nvSpPr>
        <p:spPr bwMode="auto">
          <a:xfrm>
            <a:off x="4110038"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78" name="Rectangle 54"/>
          <p:cNvSpPr>
            <a:spLocks noChangeArrowheads="1"/>
          </p:cNvSpPr>
          <p:nvPr/>
        </p:nvSpPr>
        <p:spPr bwMode="auto">
          <a:xfrm>
            <a:off x="4110038"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79" name="Rectangle 55"/>
          <p:cNvSpPr>
            <a:spLocks noChangeArrowheads="1"/>
          </p:cNvSpPr>
          <p:nvPr/>
        </p:nvSpPr>
        <p:spPr bwMode="auto">
          <a:xfrm>
            <a:off x="4110038"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80" name="Rectangle 56"/>
          <p:cNvSpPr>
            <a:spLocks noChangeArrowheads="1"/>
          </p:cNvSpPr>
          <p:nvPr/>
        </p:nvSpPr>
        <p:spPr bwMode="auto">
          <a:xfrm>
            <a:off x="3821113"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a:t>PBSM</a:t>
            </a:r>
          </a:p>
        </p:txBody>
      </p:sp>
      <p:sp>
        <p:nvSpPr>
          <p:cNvPr id="52281" name="Rectangle 57"/>
          <p:cNvSpPr>
            <a:spLocks noChangeArrowheads="1"/>
          </p:cNvSpPr>
          <p:nvPr/>
        </p:nvSpPr>
        <p:spPr bwMode="auto">
          <a:xfrm>
            <a:off x="4470400"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82" name="Rectangle 58"/>
          <p:cNvSpPr>
            <a:spLocks noChangeArrowheads="1"/>
          </p:cNvSpPr>
          <p:nvPr/>
        </p:nvSpPr>
        <p:spPr bwMode="auto">
          <a:xfrm>
            <a:off x="4541838"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83" name="Rectangle 59"/>
          <p:cNvSpPr>
            <a:spLocks noChangeArrowheads="1"/>
          </p:cNvSpPr>
          <p:nvPr/>
        </p:nvSpPr>
        <p:spPr bwMode="auto">
          <a:xfrm>
            <a:off x="4541838"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84" name="Rectangle 60"/>
          <p:cNvSpPr>
            <a:spLocks noChangeArrowheads="1"/>
          </p:cNvSpPr>
          <p:nvPr/>
        </p:nvSpPr>
        <p:spPr bwMode="auto">
          <a:xfrm>
            <a:off x="4541838"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85" name="Rectangle 61"/>
          <p:cNvSpPr>
            <a:spLocks noChangeArrowheads="1"/>
          </p:cNvSpPr>
          <p:nvPr/>
        </p:nvSpPr>
        <p:spPr bwMode="auto">
          <a:xfrm>
            <a:off x="4541838"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86" name="Rectangle 62"/>
          <p:cNvSpPr>
            <a:spLocks noChangeArrowheads="1"/>
          </p:cNvSpPr>
          <p:nvPr/>
        </p:nvSpPr>
        <p:spPr bwMode="auto">
          <a:xfrm>
            <a:off x="4830763"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87" name="Rectangle 63"/>
          <p:cNvSpPr>
            <a:spLocks noChangeArrowheads="1"/>
          </p:cNvSpPr>
          <p:nvPr/>
        </p:nvSpPr>
        <p:spPr bwMode="auto">
          <a:xfrm>
            <a:off x="4830763"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88" name="Rectangle 64"/>
          <p:cNvSpPr>
            <a:spLocks noChangeArrowheads="1"/>
          </p:cNvSpPr>
          <p:nvPr/>
        </p:nvSpPr>
        <p:spPr bwMode="auto">
          <a:xfrm>
            <a:off x="4830763"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89" name="Rectangle 65"/>
          <p:cNvSpPr>
            <a:spLocks noChangeArrowheads="1"/>
          </p:cNvSpPr>
          <p:nvPr/>
        </p:nvSpPr>
        <p:spPr bwMode="auto">
          <a:xfrm>
            <a:off x="4830763"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90" name="Rectangle 66"/>
          <p:cNvSpPr>
            <a:spLocks noChangeArrowheads="1"/>
          </p:cNvSpPr>
          <p:nvPr/>
        </p:nvSpPr>
        <p:spPr bwMode="auto">
          <a:xfrm>
            <a:off x="4541838"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a:t>PBSM</a:t>
            </a:r>
          </a:p>
        </p:txBody>
      </p:sp>
      <p:sp>
        <p:nvSpPr>
          <p:cNvPr id="52291" name="Text Box 67"/>
          <p:cNvSpPr txBox="1">
            <a:spLocks noChangeArrowheads="1"/>
          </p:cNvSpPr>
          <p:nvPr/>
        </p:nvSpPr>
        <p:spPr bwMode="auto">
          <a:xfrm>
            <a:off x="3678238" y="2755900"/>
            <a:ext cx="1562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Thread Processors</a:t>
            </a:r>
          </a:p>
        </p:txBody>
      </p:sp>
      <p:sp>
        <p:nvSpPr>
          <p:cNvPr id="52292" name="Rectangle 68"/>
          <p:cNvSpPr>
            <a:spLocks noChangeArrowheads="1"/>
          </p:cNvSpPr>
          <p:nvPr/>
        </p:nvSpPr>
        <p:spPr bwMode="auto">
          <a:xfrm>
            <a:off x="5283200" y="2708275"/>
            <a:ext cx="1511300" cy="237648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93" name="Rectangle 69"/>
          <p:cNvSpPr>
            <a:spLocks noChangeArrowheads="1"/>
          </p:cNvSpPr>
          <p:nvPr/>
        </p:nvSpPr>
        <p:spPr bwMode="auto">
          <a:xfrm>
            <a:off x="5354638"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94" name="Rectangle 70"/>
          <p:cNvSpPr>
            <a:spLocks noChangeArrowheads="1"/>
          </p:cNvSpPr>
          <p:nvPr/>
        </p:nvSpPr>
        <p:spPr bwMode="auto">
          <a:xfrm>
            <a:off x="542607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95" name="Rectangle 71"/>
          <p:cNvSpPr>
            <a:spLocks noChangeArrowheads="1"/>
          </p:cNvSpPr>
          <p:nvPr/>
        </p:nvSpPr>
        <p:spPr bwMode="auto">
          <a:xfrm>
            <a:off x="542607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96" name="Rectangle 72"/>
          <p:cNvSpPr>
            <a:spLocks noChangeArrowheads="1"/>
          </p:cNvSpPr>
          <p:nvPr/>
        </p:nvSpPr>
        <p:spPr bwMode="auto">
          <a:xfrm>
            <a:off x="542607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97" name="Rectangle 73"/>
          <p:cNvSpPr>
            <a:spLocks noChangeArrowheads="1"/>
          </p:cNvSpPr>
          <p:nvPr/>
        </p:nvSpPr>
        <p:spPr bwMode="auto">
          <a:xfrm>
            <a:off x="542607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98" name="Rectangle 74"/>
          <p:cNvSpPr>
            <a:spLocks noChangeArrowheads="1"/>
          </p:cNvSpPr>
          <p:nvPr/>
        </p:nvSpPr>
        <p:spPr bwMode="auto">
          <a:xfrm>
            <a:off x="571500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99" name="Rectangle 75"/>
          <p:cNvSpPr>
            <a:spLocks noChangeArrowheads="1"/>
          </p:cNvSpPr>
          <p:nvPr/>
        </p:nvSpPr>
        <p:spPr bwMode="auto">
          <a:xfrm>
            <a:off x="571500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00" name="Rectangle 76"/>
          <p:cNvSpPr>
            <a:spLocks noChangeArrowheads="1"/>
          </p:cNvSpPr>
          <p:nvPr/>
        </p:nvSpPr>
        <p:spPr bwMode="auto">
          <a:xfrm>
            <a:off x="571500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01" name="Rectangle 77"/>
          <p:cNvSpPr>
            <a:spLocks noChangeArrowheads="1"/>
          </p:cNvSpPr>
          <p:nvPr/>
        </p:nvSpPr>
        <p:spPr bwMode="auto">
          <a:xfrm>
            <a:off x="571500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02" name="Rectangle 78"/>
          <p:cNvSpPr>
            <a:spLocks noChangeArrowheads="1"/>
          </p:cNvSpPr>
          <p:nvPr/>
        </p:nvSpPr>
        <p:spPr bwMode="auto">
          <a:xfrm>
            <a:off x="5426075"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a:t>PBSM</a:t>
            </a:r>
          </a:p>
        </p:txBody>
      </p:sp>
      <p:sp>
        <p:nvSpPr>
          <p:cNvPr id="52303" name="Rectangle 79"/>
          <p:cNvSpPr>
            <a:spLocks noChangeArrowheads="1"/>
          </p:cNvSpPr>
          <p:nvPr/>
        </p:nvSpPr>
        <p:spPr bwMode="auto">
          <a:xfrm>
            <a:off x="6075363"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04" name="Rectangle 80"/>
          <p:cNvSpPr>
            <a:spLocks noChangeArrowheads="1"/>
          </p:cNvSpPr>
          <p:nvPr/>
        </p:nvSpPr>
        <p:spPr bwMode="auto">
          <a:xfrm>
            <a:off x="614680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05" name="Rectangle 81"/>
          <p:cNvSpPr>
            <a:spLocks noChangeArrowheads="1"/>
          </p:cNvSpPr>
          <p:nvPr/>
        </p:nvSpPr>
        <p:spPr bwMode="auto">
          <a:xfrm>
            <a:off x="614680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06" name="Rectangle 82"/>
          <p:cNvSpPr>
            <a:spLocks noChangeArrowheads="1"/>
          </p:cNvSpPr>
          <p:nvPr/>
        </p:nvSpPr>
        <p:spPr bwMode="auto">
          <a:xfrm>
            <a:off x="614680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07" name="Rectangle 83"/>
          <p:cNvSpPr>
            <a:spLocks noChangeArrowheads="1"/>
          </p:cNvSpPr>
          <p:nvPr/>
        </p:nvSpPr>
        <p:spPr bwMode="auto">
          <a:xfrm>
            <a:off x="614680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08" name="Rectangle 84"/>
          <p:cNvSpPr>
            <a:spLocks noChangeArrowheads="1"/>
          </p:cNvSpPr>
          <p:nvPr/>
        </p:nvSpPr>
        <p:spPr bwMode="auto">
          <a:xfrm>
            <a:off x="643572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09" name="Rectangle 85"/>
          <p:cNvSpPr>
            <a:spLocks noChangeArrowheads="1"/>
          </p:cNvSpPr>
          <p:nvPr/>
        </p:nvSpPr>
        <p:spPr bwMode="auto">
          <a:xfrm>
            <a:off x="643572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10" name="Rectangle 86"/>
          <p:cNvSpPr>
            <a:spLocks noChangeArrowheads="1"/>
          </p:cNvSpPr>
          <p:nvPr/>
        </p:nvSpPr>
        <p:spPr bwMode="auto">
          <a:xfrm>
            <a:off x="643572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11" name="Rectangle 87"/>
          <p:cNvSpPr>
            <a:spLocks noChangeArrowheads="1"/>
          </p:cNvSpPr>
          <p:nvPr/>
        </p:nvSpPr>
        <p:spPr bwMode="auto">
          <a:xfrm>
            <a:off x="643572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12" name="Rectangle 88"/>
          <p:cNvSpPr>
            <a:spLocks noChangeArrowheads="1"/>
          </p:cNvSpPr>
          <p:nvPr/>
        </p:nvSpPr>
        <p:spPr bwMode="auto">
          <a:xfrm>
            <a:off x="6146800"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a:t>PBSM</a:t>
            </a:r>
          </a:p>
        </p:txBody>
      </p:sp>
      <p:sp>
        <p:nvSpPr>
          <p:cNvPr id="52313" name="Text Box 89"/>
          <p:cNvSpPr txBox="1">
            <a:spLocks noChangeArrowheads="1"/>
          </p:cNvSpPr>
          <p:nvPr/>
        </p:nvSpPr>
        <p:spPr bwMode="auto">
          <a:xfrm>
            <a:off x="5283200" y="2755900"/>
            <a:ext cx="1562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Thread Processors</a:t>
            </a:r>
          </a:p>
        </p:txBody>
      </p:sp>
      <p:sp>
        <p:nvSpPr>
          <p:cNvPr id="52314" name="Rectangle 90"/>
          <p:cNvSpPr>
            <a:spLocks noChangeArrowheads="1"/>
          </p:cNvSpPr>
          <p:nvPr/>
        </p:nvSpPr>
        <p:spPr bwMode="auto">
          <a:xfrm>
            <a:off x="7258050" y="2708275"/>
            <a:ext cx="1511300" cy="237648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15" name="Rectangle 91"/>
          <p:cNvSpPr>
            <a:spLocks noChangeArrowheads="1"/>
          </p:cNvSpPr>
          <p:nvPr/>
        </p:nvSpPr>
        <p:spPr bwMode="auto">
          <a:xfrm>
            <a:off x="7329488"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16" name="Rectangle 92"/>
          <p:cNvSpPr>
            <a:spLocks noChangeArrowheads="1"/>
          </p:cNvSpPr>
          <p:nvPr/>
        </p:nvSpPr>
        <p:spPr bwMode="auto">
          <a:xfrm>
            <a:off x="740092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17" name="Rectangle 93"/>
          <p:cNvSpPr>
            <a:spLocks noChangeArrowheads="1"/>
          </p:cNvSpPr>
          <p:nvPr/>
        </p:nvSpPr>
        <p:spPr bwMode="auto">
          <a:xfrm>
            <a:off x="740092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18" name="Rectangle 94"/>
          <p:cNvSpPr>
            <a:spLocks noChangeArrowheads="1"/>
          </p:cNvSpPr>
          <p:nvPr/>
        </p:nvSpPr>
        <p:spPr bwMode="auto">
          <a:xfrm>
            <a:off x="740092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19" name="Rectangle 95"/>
          <p:cNvSpPr>
            <a:spLocks noChangeArrowheads="1"/>
          </p:cNvSpPr>
          <p:nvPr/>
        </p:nvSpPr>
        <p:spPr bwMode="auto">
          <a:xfrm>
            <a:off x="740092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20" name="Rectangle 96"/>
          <p:cNvSpPr>
            <a:spLocks noChangeArrowheads="1"/>
          </p:cNvSpPr>
          <p:nvPr/>
        </p:nvSpPr>
        <p:spPr bwMode="auto">
          <a:xfrm>
            <a:off x="768985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21" name="Rectangle 97"/>
          <p:cNvSpPr>
            <a:spLocks noChangeArrowheads="1"/>
          </p:cNvSpPr>
          <p:nvPr/>
        </p:nvSpPr>
        <p:spPr bwMode="auto">
          <a:xfrm>
            <a:off x="768985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22" name="Rectangle 98"/>
          <p:cNvSpPr>
            <a:spLocks noChangeArrowheads="1"/>
          </p:cNvSpPr>
          <p:nvPr/>
        </p:nvSpPr>
        <p:spPr bwMode="auto">
          <a:xfrm>
            <a:off x="768985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23" name="Rectangle 99"/>
          <p:cNvSpPr>
            <a:spLocks noChangeArrowheads="1"/>
          </p:cNvSpPr>
          <p:nvPr/>
        </p:nvSpPr>
        <p:spPr bwMode="auto">
          <a:xfrm>
            <a:off x="768985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24" name="Rectangle 100"/>
          <p:cNvSpPr>
            <a:spLocks noChangeArrowheads="1"/>
          </p:cNvSpPr>
          <p:nvPr/>
        </p:nvSpPr>
        <p:spPr bwMode="auto">
          <a:xfrm>
            <a:off x="7400925"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a:t>PBSM</a:t>
            </a:r>
          </a:p>
        </p:txBody>
      </p:sp>
      <p:sp>
        <p:nvSpPr>
          <p:cNvPr id="52325" name="Rectangle 101"/>
          <p:cNvSpPr>
            <a:spLocks noChangeArrowheads="1"/>
          </p:cNvSpPr>
          <p:nvPr/>
        </p:nvSpPr>
        <p:spPr bwMode="auto">
          <a:xfrm>
            <a:off x="8050213"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26" name="Rectangle 102"/>
          <p:cNvSpPr>
            <a:spLocks noChangeArrowheads="1"/>
          </p:cNvSpPr>
          <p:nvPr/>
        </p:nvSpPr>
        <p:spPr bwMode="auto">
          <a:xfrm>
            <a:off x="812165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27" name="Rectangle 103"/>
          <p:cNvSpPr>
            <a:spLocks noChangeArrowheads="1"/>
          </p:cNvSpPr>
          <p:nvPr/>
        </p:nvSpPr>
        <p:spPr bwMode="auto">
          <a:xfrm>
            <a:off x="812165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28" name="Rectangle 104"/>
          <p:cNvSpPr>
            <a:spLocks noChangeArrowheads="1"/>
          </p:cNvSpPr>
          <p:nvPr/>
        </p:nvSpPr>
        <p:spPr bwMode="auto">
          <a:xfrm>
            <a:off x="812165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29" name="Rectangle 105"/>
          <p:cNvSpPr>
            <a:spLocks noChangeArrowheads="1"/>
          </p:cNvSpPr>
          <p:nvPr/>
        </p:nvSpPr>
        <p:spPr bwMode="auto">
          <a:xfrm>
            <a:off x="812165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30" name="Rectangle 106"/>
          <p:cNvSpPr>
            <a:spLocks noChangeArrowheads="1"/>
          </p:cNvSpPr>
          <p:nvPr/>
        </p:nvSpPr>
        <p:spPr bwMode="auto">
          <a:xfrm>
            <a:off x="841057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31" name="Rectangle 107"/>
          <p:cNvSpPr>
            <a:spLocks noChangeArrowheads="1"/>
          </p:cNvSpPr>
          <p:nvPr/>
        </p:nvSpPr>
        <p:spPr bwMode="auto">
          <a:xfrm>
            <a:off x="841057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32" name="Rectangle 108"/>
          <p:cNvSpPr>
            <a:spLocks noChangeArrowheads="1"/>
          </p:cNvSpPr>
          <p:nvPr/>
        </p:nvSpPr>
        <p:spPr bwMode="auto">
          <a:xfrm>
            <a:off x="841057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33" name="Rectangle 109"/>
          <p:cNvSpPr>
            <a:spLocks noChangeArrowheads="1"/>
          </p:cNvSpPr>
          <p:nvPr/>
        </p:nvSpPr>
        <p:spPr bwMode="auto">
          <a:xfrm>
            <a:off x="841057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334" name="Rectangle 110"/>
          <p:cNvSpPr>
            <a:spLocks noChangeArrowheads="1"/>
          </p:cNvSpPr>
          <p:nvPr/>
        </p:nvSpPr>
        <p:spPr bwMode="auto">
          <a:xfrm>
            <a:off x="8121650"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a:t>PBSM</a:t>
            </a:r>
          </a:p>
        </p:txBody>
      </p:sp>
      <p:sp>
        <p:nvSpPr>
          <p:cNvPr id="52335" name="Text Box 111"/>
          <p:cNvSpPr txBox="1">
            <a:spLocks noChangeArrowheads="1"/>
          </p:cNvSpPr>
          <p:nvPr/>
        </p:nvSpPr>
        <p:spPr bwMode="auto">
          <a:xfrm>
            <a:off x="7258050" y="2755900"/>
            <a:ext cx="1562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Thread Processors</a:t>
            </a:r>
          </a:p>
        </p:txBody>
      </p:sp>
      <p:sp>
        <p:nvSpPr>
          <p:cNvPr id="52336" name="Text Box 112"/>
          <p:cNvSpPr txBox="1">
            <a:spLocks noChangeArrowheads="1"/>
          </p:cNvSpPr>
          <p:nvPr/>
        </p:nvSpPr>
        <p:spPr bwMode="auto">
          <a:xfrm>
            <a:off x="6784975" y="39512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t>…</a:t>
            </a:r>
          </a:p>
        </p:txBody>
      </p:sp>
      <p:sp>
        <p:nvSpPr>
          <p:cNvPr id="52337" name="Rectangle 113"/>
          <p:cNvSpPr>
            <a:spLocks noChangeArrowheads="1"/>
          </p:cNvSpPr>
          <p:nvPr/>
        </p:nvSpPr>
        <p:spPr bwMode="auto">
          <a:xfrm>
            <a:off x="2195513" y="1989138"/>
            <a:ext cx="4464050" cy="4318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t>Thread Execution Manager</a:t>
            </a:r>
          </a:p>
        </p:txBody>
      </p:sp>
      <p:sp>
        <p:nvSpPr>
          <p:cNvPr id="52338" name="Rectangle 114"/>
          <p:cNvSpPr>
            <a:spLocks noChangeArrowheads="1"/>
          </p:cNvSpPr>
          <p:nvPr/>
        </p:nvSpPr>
        <p:spPr bwMode="auto">
          <a:xfrm>
            <a:off x="2916238" y="1341438"/>
            <a:ext cx="3024187" cy="4318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t>Input Assembler</a:t>
            </a:r>
          </a:p>
        </p:txBody>
      </p:sp>
      <p:sp>
        <p:nvSpPr>
          <p:cNvPr id="52339" name="Rectangle 115"/>
          <p:cNvSpPr>
            <a:spLocks noChangeArrowheads="1"/>
          </p:cNvSpPr>
          <p:nvPr/>
        </p:nvSpPr>
        <p:spPr bwMode="auto">
          <a:xfrm>
            <a:off x="2195513" y="693738"/>
            <a:ext cx="4464050" cy="431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t>Host</a:t>
            </a:r>
          </a:p>
        </p:txBody>
      </p:sp>
      <p:sp>
        <p:nvSpPr>
          <p:cNvPr id="52340" name="Rectangle 116"/>
          <p:cNvSpPr>
            <a:spLocks noChangeArrowheads="1"/>
          </p:cNvSpPr>
          <p:nvPr/>
        </p:nvSpPr>
        <p:spPr bwMode="auto">
          <a:xfrm>
            <a:off x="2843213" y="5589588"/>
            <a:ext cx="3024187" cy="4318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t>Load/Store</a:t>
            </a:r>
          </a:p>
        </p:txBody>
      </p:sp>
      <p:sp>
        <p:nvSpPr>
          <p:cNvPr id="52341" name="Rectangle 117"/>
          <p:cNvSpPr>
            <a:spLocks noChangeArrowheads="1"/>
          </p:cNvSpPr>
          <p:nvPr/>
        </p:nvSpPr>
        <p:spPr bwMode="auto">
          <a:xfrm>
            <a:off x="2843213" y="6237288"/>
            <a:ext cx="3024187" cy="4318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t>Global Memory</a:t>
            </a:r>
          </a:p>
        </p:txBody>
      </p:sp>
      <p:sp>
        <p:nvSpPr>
          <p:cNvPr id="52342" name="Line 118"/>
          <p:cNvSpPr>
            <a:spLocks noChangeShapeType="1"/>
          </p:cNvSpPr>
          <p:nvPr/>
        </p:nvSpPr>
        <p:spPr bwMode="auto">
          <a:xfrm flipV="1">
            <a:off x="1258888" y="51577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43" name="Line 119"/>
          <p:cNvSpPr>
            <a:spLocks noChangeShapeType="1"/>
          </p:cNvSpPr>
          <p:nvPr/>
        </p:nvSpPr>
        <p:spPr bwMode="auto">
          <a:xfrm flipV="1">
            <a:off x="2843213" y="51577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44" name="Line 120"/>
          <p:cNvSpPr>
            <a:spLocks noChangeShapeType="1"/>
          </p:cNvSpPr>
          <p:nvPr/>
        </p:nvSpPr>
        <p:spPr bwMode="auto">
          <a:xfrm flipV="1">
            <a:off x="4427538" y="51577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45" name="Line 121"/>
          <p:cNvSpPr>
            <a:spLocks noChangeShapeType="1"/>
          </p:cNvSpPr>
          <p:nvPr/>
        </p:nvSpPr>
        <p:spPr bwMode="auto">
          <a:xfrm flipV="1">
            <a:off x="6011863" y="51577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46" name="Line 122"/>
          <p:cNvSpPr>
            <a:spLocks noChangeShapeType="1"/>
          </p:cNvSpPr>
          <p:nvPr/>
        </p:nvSpPr>
        <p:spPr bwMode="auto">
          <a:xfrm flipV="1">
            <a:off x="8027988" y="51577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47" name="Line 123"/>
          <p:cNvSpPr>
            <a:spLocks noChangeShapeType="1"/>
          </p:cNvSpPr>
          <p:nvPr/>
        </p:nvSpPr>
        <p:spPr bwMode="auto">
          <a:xfrm>
            <a:off x="1258888" y="5373688"/>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48" name="Line 124"/>
          <p:cNvSpPr>
            <a:spLocks noChangeShapeType="1"/>
          </p:cNvSpPr>
          <p:nvPr/>
        </p:nvSpPr>
        <p:spPr bwMode="auto">
          <a:xfrm flipV="1">
            <a:off x="4427538" y="53736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49" name="Line 125"/>
          <p:cNvSpPr>
            <a:spLocks noChangeShapeType="1"/>
          </p:cNvSpPr>
          <p:nvPr/>
        </p:nvSpPr>
        <p:spPr bwMode="auto">
          <a:xfrm flipV="1">
            <a:off x="4427538" y="60213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50" name="Line 126"/>
          <p:cNvSpPr>
            <a:spLocks noChangeShapeType="1"/>
          </p:cNvSpPr>
          <p:nvPr/>
        </p:nvSpPr>
        <p:spPr bwMode="auto">
          <a:xfrm>
            <a:off x="4356100" y="11255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51" name="Line 127"/>
          <p:cNvSpPr>
            <a:spLocks noChangeShapeType="1"/>
          </p:cNvSpPr>
          <p:nvPr/>
        </p:nvSpPr>
        <p:spPr bwMode="auto">
          <a:xfrm>
            <a:off x="4356100" y="17732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52" name="Line 128"/>
          <p:cNvSpPr>
            <a:spLocks noChangeShapeType="1"/>
          </p:cNvSpPr>
          <p:nvPr/>
        </p:nvSpPr>
        <p:spPr bwMode="auto">
          <a:xfrm>
            <a:off x="4356100" y="24209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53" name="Line 129"/>
          <p:cNvSpPr>
            <a:spLocks noChangeShapeType="1"/>
          </p:cNvSpPr>
          <p:nvPr/>
        </p:nvSpPr>
        <p:spPr bwMode="auto">
          <a:xfrm>
            <a:off x="1258888" y="25654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54" name="Line 130"/>
          <p:cNvSpPr>
            <a:spLocks noChangeShapeType="1"/>
          </p:cNvSpPr>
          <p:nvPr/>
        </p:nvSpPr>
        <p:spPr bwMode="auto">
          <a:xfrm>
            <a:off x="2843213" y="25654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55" name="Line 131"/>
          <p:cNvSpPr>
            <a:spLocks noChangeShapeType="1"/>
          </p:cNvSpPr>
          <p:nvPr/>
        </p:nvSpPr>
        <p:spPr bwMode="auto">
          <a:xfrm>
            <a:off x="4427538" y="25654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56" name="Line 132"/>
          <p:cNvSpPr>
            <a:spLocks noChangeShapeType="1"/>
          </p:cNvSpPr>
          <p:nvPr/>
        </p:nvSpPr>
        <p:spPr bwMode="auto">
          <a:xfrm>
            <a:off x="6011863" y="25654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57" name="Line 133"/>
          <p:cNvSpPr>
            <a:spLocks noChangeShapeType="1"/>
          </p:cNvSpPr>
          <p:nvPr/>
        </p:nvSpPr>
        <p:spPr bwMode="auto">
          <a:xfrm>
            <a:off x="8027988" y="25654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58" name="Line 134"/>
          <p:cNvSpPr>
            <a:spLocks noChangeShapeType="1"/>
          </p:cNvSpPr>
          <p:nvPr/>
        </p:nvSpPr>
        <p:spPr bwMode="auto">
          <a:xfrm>
            <a:off x="1258888" y="2565400"/>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59" name="Line 135"/>
          <p:cNvSpPr>
            <a:spLocks noChangeShapeType="1"/>
          </p:cNvSpPr>
          <p:nvPr/>
        </p:nvSpPr>
        <p:spPr bwMode="auto">
          <a:xfrm>
            <a:off x="1692275" y="50847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60" name="Line 136"/>
          <p:cNvSpPr>
            <a:spLocks noChangeShapeType="1"/>
          </p:cNvSpPr>
          <p:nvPr/>
        </p:nvSpPr>
        <p:spPr bwMode="auto">
          <a:xfrm>
            <a:off x="3203575" y="50847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61" name="Line 137"/>
          <p:cNvSpPr>
            <a:spLocks noChangeShapeType="1"/>
          </p:cNvSpPr>
          <p:nvPr/>
        </p:nvSpPr>
        <p:spPr bwMode="auto">
          <a:xfrm>
            <a:off x="4714875" y="50847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62" name="Line 138"/>
          <p:cNvSpPr>
            <a:spLocks noChangeShapeType="1"/>
          </p:cNvSpPr>
          <p:nvPr/>
        </p:nvSpPr>
        <p:spPr bwMode="auto">
          <a:xfrm>
            <a:off x="6242050" y="50847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63" name="Line 139"/>
          <p:cNvSpPr>
            <a:spLocks noChangeShapeType="1"/>
          </p:cNvSpPr>
          <p:nvPr/>
        </p:nvSpPr>
        <p:spPr bwMode="auto">
          <a:xfrm>
            <a:off x="8459788" y="50847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64" name="Line 140"/>
          <p:cNvSpPr>
            <a:spLocks noChangeShapeType="1"/>
          </p:cNvSpPr>
          <p:nvPr/>
        </p:nvSpPr>
        <p:spPr bwMode="auto">
          <a:xfrm>
            <a:off x="1692275" y="5300663"/>
            <a:ext cx="7272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65" name="Line 141"/>
          <p:cNvSpPr>
            <a:spLocks noChangeShapeType="1"/>
          </p:cNvSpPr>
          <p:nvPr/>
        </p:nvSpPr>
        <p:spPr bwMode="auto">
          <a:xfrm flipV="1">
            <a:off x="8964613" y="2276475"/>
            <a:ext cx="0" cy="3024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66" name="Line 142"/>
          <p:cNvSpPr>
            <a:spLocks noChangeShapeType="1"/>
          </p:cNvSpPr>
          <p:nvPr/>
        </p:nvSpPr>
        <p:spPr bwMode="auto">
          <a:xfrm flipH="1">
            <a:off x="6659563" y="2276475"/>
            <a:ext cx="2305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367" name="Text Box 143"/>
          <p:cNvSpPr txBox="1">
            <a:spLocks noChangeArrowheads="1"/>
          </p:cNvSpPr>
          <p:nvPr/>
        </p:nvSpPr>
        <p:spPr bwMode="auto">
          <a:xfrm>
            <a:off x="581025" y="476250"/>
            <a:ext cx="1238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GeForce</a:t>
            </a:r>
          </a:p>
          <a:p>
            <a:pPr eaLnBrk="1" hangingPunct="1">
              <a:spcBef>
                <a:spcPct val="0"/>
              </a:spcBef>
              <a:buFontTx/>
              <a:buNone/>
            </a:pPr>
            <a:r>
              <a:rPr lang="en-US" altLang="ja-JP" sz="1800" b="1"/>
              <a:t>GTX280</a:t>
            </a:r>
          </a:p>
          <a:p>
            <a:pPr eaLnBrk="1" hangingPunct="1">
              <a:spcBef>
                <a:spcPct val="0"/>
              </a:spcBef>
              <a:buFontTx/>
              <a:buNone/>
            </a:pPr>
            <a:r>
              <a:rPr lang="en-US" altLang="ja-JP" sz="1800" b="1"/>
              <a:t>240 cores</a:t>
            </a:r>
          </a:p>
        </p:txBody>
      </p:sp>
    </p:spTree>
    <p:extLst>
      <p:ext uri="{BB962C8B-B14F-4D97-AF65-F5344CB8AC3E}">
        <p14:creationId xmlns:p14="http://schemas.microsoft.com/office/powerpoint/2010/main" val="424742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idx="4294967295"/>
          </p:nvPr>
        </p:nvSpPr>
        <p:spPr>
          <a:xfrm>
            <a:off x="457200" y="71438"/>
            <a:ext cx="8229600" cy="1143000"/>
          </a:xfrm>
        </p:spPr>
        <p:txBody>
          <a:bodyPr/>
          <a:lstStyle/>
          <a:p>
            <a:pPr eaLnBrk="1" hangingPunct="1"/>
            <a:r>
              <a:rPr lang="en-US" altLang="ja-JP" sz="3400"/>
              <a:t>GPU</a:t>
            </a:r>
            <a:r>
              <a:rPr lang="ja-JP" altLang="en-US" sz="3400"/>
              <a:t>　</a:t>
            </a:r>
            <a:r>
              <a:rPr lang="en-US" altLang="ja-JP" sz="3400"/>
              <a:t>(NVIDIA’s GTX580)</a:t>
            </a:r>
          </a:p>
        </p:txBody>
      </p:sp>
      <p:sp>
        <p:nvSpPr>
          <p:cNvPr id="53251" name="テキスト ボックス 7"/>
          <p:cNvSpPr txBox="1">
            <a:spLocks noChangeArrowheads="1"/>
          </p:cNvSpPr>
          <p:nvPr/>
        </p:nvSpPr>
        <p:spPr bwMode="auto">
          <a:xfrm>
            <a:off x="5092700" y="4926013"/>
            <a:ext cx="378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000">
              <a:latin typeface="Calibri" panose="020F0502020204030204" pitchFamily="34" charset="0"/>
            </a:endParaRPr>
          </a:p>
          <a:p>
            <a:pPr eaLnBrk="1" hangingPunct="1">
              <a:spcBef>
                <a:spcPct val="0"/>
              </a:spcBef>
              <a:buFontTx/>
              <a:buNone/>
            </a:pPr>
            <a:r>
              <a:rPr lang="en-US" altLang="ja-JP" sz="2000" b="1">
                <a:solidFill>
                  <a:srgbClr val="0000FF"/>
                </a:solidFill>
                <a:latin typeface="Calibri" panose="020F0502020204030204" pitchFamily="34" charset="0"/>
              </a:rPr>
              <a:t>512 GPU cores ( 128 X 4 )</a:t>
            </a:r>
          </a:p>
          <a:p>
            <a:pPr eaLnBrk="1" hangingPunct="1">
              <a:spcBef>
                <a:spcPct val="0"/>
              </a:spcBef>
              <a:buFontTx/>
              <a:buNone/>
            </a:pPr>
            <a:r>
              <a:rPr lang="en-US" altLang="ja-JP" sz="2000" b="1">
                <a:solidFill>
                  <a:srgbClr val="0000FF"/>
                </a:solidFill>
                <a:latin typeface="Calibri" panose="020F0502020204030204" pitchFamily="34" charset="0"/>
              </a:rPr>
              <a:t>768 KB L2 cache</a:t>
            </a:r>
          </a:p>
          <a:p>
            <a:pPr eaLnBrk="1" hangingPunct="1">
              <a:spcBef>
                <a:spcPct val="0"/>
              </a:spcBef>
              <a:buFontTx/>
              <a:buNone/>
            </a:pPr>
            <a:r>
              <a:rPr lang="en-US" altLang="ja-JP" sz="2000">
                <a:latin typeface="Calibri" panose="020F0502020204030204" pitchFamily="34" charset="0"/>
              </a:rPr>
              <a:t>40nm CMOS    550 mm^2</a:t>
            </a:r>
          </a:p>
        </p:txBody>
      </p:sp>
      <p:grpSp>
        <p:nvGrpSpPr>
          <p:cNvPr id="53252" name="Group 4"/>
          <p:cNvGrpSpPr>
            <a:grpSpLocks/>
          </p:cNvGrpSpPr>
          <p:nvPr/>
        </p:nvGrpSpPr>
        <p:grpSpPr bwMode="auto">
          <a:xfrm>
            <a:off x="779463" y="1192213"/>
            <a:ext cx="5232400" cy="3965575"/>
            <a:chOff x="491" y="751"/>
            <a:chExt cx="2616" cy="2135"/>
          </a:xfrm>
        </p:grpSpPr>
        <p:pic>
          <p:nvPicPr>
            <p:cNvPr id="53255" name="図 4" descr="GTX58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 y="751"/>
              <a:ext cx="2616" cy="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p:cNvSpPr/>
            <p:nvPr/>
          </p:nvSpPr>
          <p:spPr>
            <a:xfrm>
              <a:off x="718" y="1216"/>
              <a:ext cx="1044" cy="384"/>
            </a:xfrm>
            <a:prstGeom prst="rect">
              <a:avLst/>
            </a:prstGeom>
            <a:solidFill>
              <a:srgbClr val="008000">
                <a:alpha val="41000"/>
              </a:srgb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128 Cores</a:t>
              </a:r>
            </a:p>
          </p:txBody>
        </p:sp>
        <p:sp>
          <p:nvSpPr>
            <p:cNvPr id="23" name="正方形/長方形 22"/>
            <p:cNvSpPr/>
            <p:nvPr/>
          </p:nvSpPr>
          <p:spPr>
            <a:xfrm>
              <a:off x="1874" y="1216"/>
              <a:ext cx="1044" cy="384"/>
            </a:xfrm>
            <a:prstGeom prst="rect">
              <a:avLst/>
            </a:prstGeom>
            <a:solidFill>
              <a:srgbClr val="008000">
                <a:alpha val="41000"/>
              </a:srgb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128 Cores</a:t>
              </a:r>
            </a:p>
          </p:txBody>
        </p:sp>
        <p:sp>
          <p:nvSpPr>
            <p:cNvPr id="24" name="正方形/長方形 23"/>
            <p:cNvSpPr/>
            <p:nvPr/>
          </p:nvSpPr>
          <p:spPr>
            <a:xfrm>
              <a:off x="714" y="2212"/>
              <a:ext cx="1044" cy="385"/>
            </a:xfrm>
            <a:prstGeom prst="rect">
              <a:avLst/>
            </a:prstGeom>
            <a:solidFill>
              <a:srgbClr val="008000">
                <a:alpha val="41000"/>
              </a:srgb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128 Cores</a:t>
              </a:r>
            </a:p>
          </p:txBody>
        </p:sp>
        <p:sp>
          <p:nvSpPr>
            <p:cNvPr id="25" name="正方形/長方形 24"/>
            <p:cNvSpPr/>
            <p:nvPr/>
          </p:nvSpPr>
          <p:spPr>
            <a:xfrm>
              <a:off x="1870" y="2212"/>
              <a:ext cx="1044" cy="385"/>
            </a:xfrm>
            <a:prstGeom prst="rect">
              <a:avLst/>
            </a:prstGeom>
            <a:solidFill>
              <a:srgbClr val="008000">
                <a:alpha val="41000"/>
              </a:srgb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128 Cores</a:t>
              </a:r>
            </a:p>
          </p:txBody>
        </p:sp>
        <p:sp>
          <p:nvSpPr>
            <p:cNvPr id="26" name="正方形/長方形 25"/>
            <p:cNvSpPr/>
            <p:nvPr/>
          </p:nvSpPr>
          <p:spPr>
            <a:xfrm>
              <a:off x="670" y="1792"/>
              <a:ext cx="2295" cy="208"/>
            </a:xfrm>
            <a:prstGeom prst="rect">
              <a:avLst/>
            </a:prstGeom>
            <a:solidFill>
              <a:schemeClr val="accent2">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2800">
                  <a:solidFill>
                    <a:srgbClr val="FFFFFF"/>
                  </a:solidFill>
                  <a:latin typeface="Calibri" panose="020F0502020204030204" pitchFamily="34" charset="0"/>
                </a:rPr>
                <a:t>L2 Cache</a:t>
              </a:r>
            </a:p>
          </p:txBody>
        </p:sp>
      </p:grpSp>
      <p:sp>
        <p:nvSpPr>
          <p:cNvPr id="53253" name="Text Box 11"/>
          <p:cNvSpPr txBox="1">
            <a:spLocks noChangeArrowheads="1"/>
          </p:cNvSpPr>
          <p:nvPr/>
        </p:nvSpPr>
        <p:spPr bwMode="auto">
          <a:xfrm>
            <a:off x="6856413" y="2081213"/>
            <a:ext cx="1824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128</a:t>
            </a:r>
            <a:r>
              <a:rPr lang="ja-JP" altLang="en-US" sz="1800"/>
              <a:t>個のコアは</a:t>
            </a:r>
          </a:p>
          <a:p>
            <a:pPr eaLnBrk="1" hangingPunct="1">
              <a:spcBef>
                <a:spcPct val="0"/>
              </a:spcBef>
              <a:buFontTx/>
              <a:buNone/>
            </a:pPr>
            <a:r>
              <a:rPr lang="en-US" altLang="ja-JP" sz="1800"/>
              <a:t>SIMD</a:t>
            </a:r>
            <a:r>
              <a:rPr lang="ja-JP" altLang="en-US" sz="1800"/>
              <a:t>動作をする</a:t>
            </a:r>
          </a:p>
        </p:txBody>
      </p:sp>
      <p:sp>
        <p:nvSpPr>
          <p:cNvPr id="53254" name="Text Box 12"/>
          <p:cNvSpPr txBox="1">
            <a:spLocks noChangeArrowheads="1"/>
          </p:cNvSpPr>
          <p:nvPr/>
        </p:nvSpPr>
        <p:spPr bwMode="auto">
          <a:xfrm>
            <a:off x="6877050" y="3198813"/>
            <a:ext cx="18966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４つのグループは</a:t>
            </a:r>
          </a:p>
          <a:p>
            <a:pPr eaLnBrk="1" hangingPunct="1">
              <a:spcBef>
                <a:spcPct val="0"/>
              </a:spcBef>
              <a:buFontTx/>
              <a:buNone/>
            </a:pPr>
            <a:r>
              <a:rPr lang="ja-JP" altLang="en-US" sz="1800" dirty="0"/>
              <a:t>独立動作をする</a:t>
            </a:r>
          </a:p>
        </p:txBody>
      </p:sp>
    </p:spTree>
    <p:extLst>
      <p:ext uri="{BB962C8B-B14F-4D97-AF65-F5344CB8AC3E}">
        <p14:creationId xmlns:p14="http://schemas.microsoft.com/office/powerpoint/2010/main" val="207331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450222"/>
            <a:ext cx="8229600" cy="1143000"/>
          </a:xfrm>
        </p:spPr>
        <p:txBody>
          <a:bodyPr/>
          <a:lstStyle/>
          <a:p>
            <a:pPr eaLnBrk="1" hangingPunct="1"/>
            <a:r>
              <a:rPr lang="en-US" altLang="ja-JP" dirty="0" err="1"/>
              <a:t>MIMD</a:t>
            </a:r>
            <a:endParaRPr lang="en-US" altLang="ja-JP" dirty="0"/>
          </a:p>
        </p:txBody>
      </p:sp>
      <p:grpSp>
        <p:nvGrpSpPr>
          <p:cNvPr id="11267" name="Group 3"/>
          <p:cNvGrpSpPr>
            <a:grpSpLocks/>
          </p:cNvGrpSpPr>
          <p:nvPr/>
        </p:nvGrpSpPr>
        <p:grpSpPr bwMode="auto">
          <a:xfrm>
            <a:off x="2133600" y="3962400"/>
            <a:ext cx="609600" cy="1143000"/>
            <a:chOff x="1200" y="2784"/>
            <a:chExt cx="384" cy="720"/>
          </a:xfrm>
        </p:grpSpPr>
        <p:sp>
          <p:nvSpPr>
            <p:cNvPr id="11301" name="Rectangle 4"/>
            <p:cNvSpPr>
              <a:spLocks noChangeArrowheads="1"/>
            </p:cNvSpPr>
            <p:nvPr/>
          </p:nvSpPr>
          <p:spPr bwMode="auto">
            <a:xfrm>
              <a:off x="1200" y="3120"/>
              <a:ext cx="384" cy="384"/>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02" name="Line 5"/>
            <p:cNvSpPr>
              <a:spLocks noChangeShapeType="1"/>
            </p:cNvSpPr>
            <p:nvPr/>
          </p:nvSpPr>
          <p:spPr bwMode="auto">
            <a:xfrm>
              <a:off x="1392" y="2784"/>
              <a:ext cx="0" cy="3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1268" name="Text Box 6"/>
          <p:cNvSpPr txBox="1">
            <a:spLocks noChangeArrowheads="1"/>
          </p:cNvSpPr>
          <p:nvPr/>
        </p:nvSpPr>
        <p:spPr bwMode="auto">
          <a:xfrm>
            <a:off x="1752600" y="2057400"/>
            <a:ext cx="152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プロセッサ</a:t>
            </a:r>
          </a:p>
        </p:txBody>
      </p:sp>
      <p:sp>
        <p:nvSpPr>
          <p:cNvPr id="11269" name="Text Box 7"/>
          <p:cNvSpPr txBox="1">
            <a:spLocks noChangeArrowheads="1"/>
          </p:cNvSpPr>
          <p:nvPr/>
        </p:nvSpPr>
        <p:spPr bwMode="auto">
          <a:xfrm>
            <a:off x="3200400" y="5430838"/>
            <a:ext cx="2741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latin typeface="Times New Roman" panose="02020603050405020304" pitchFamily="18" charset="0"/>
              </a:rPr>
              <a:t>メモリ</a:t>
            </a:r>
            <a:r>
              <a:rPr lang="en-US" altLang="ja-JP" sz="2400">
                <a:latin typeface="Times New Roman" panose="02020603050405020304" pitchFamily="18" charset="0"/>
              </a:rPr>
              <a:t>(</a:t>
            </a:r>
            <a:r>
              <a:rPr lang="ja-JP" altLang="en-US" sz="2400">
                <a:latin typeface="Times New Roman" panose="02020603050405020304" pitchFamily="18" charset="0"/>
              </a:rPr>
              <a:t>命令・データ）</a:t>
            </a:r>
          </a:p>
        </p:txBody>
      </p:sp>
      <p:sp>
        <p:nvSpPr>
          <p:cNvPr id="11270" name="Text Box 8"/>
          <p:cNvSpPr txBox="1">
            <a:spLocks noChangeArrowheads="1"/>
          </p:cNvSpPr>
          <p:nvPr/>
        </p:nvSpPr>
        <p:spPr bwMode="auto">
          <a:xfrm>
            <a:off x="5181600" y="188913"/>
            <a:ext cx="3962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pPr>
            <a:r>
              <a:rPr lang="ja-JP" altLang="en-US" sz="2400">
                <a:latin typeface="Times New Roman" panose="02020603050405020304" pitchFamily="18" charset="0"/>
              </a:rPr>
              <a:t>全プロセッサが自分の命令を独立に実行</a:t>
            </a:r>
          </a:p>
          <a:p>
            <a:pPr eaLnBrk="1" hangingPunct="1">
              <a:spcBef>
                <a:spcPct val="0"/>
              </a:spcBef>
            </a:pPr>
            <a:r>
              <a:rPr lang="ja-JP" altLang="en-US" sz="2400">
                <a:latin typeface="Times New Roman" panose="02020603050405020304" pitchFamily="18" charset="0"/>
              </a:rPr>
              <a:t>同期が必要</a:t>
            </a:r>
          </a:p>
          <a:p>
            <a:pPr eaLnBrk="1" hangingPunct="1">
              <a:spcBef>
                <a:spcPct val="0"/>
              </a:spcBef>
            </a:pPr>
            <a:r>
              <a:rPr lang="ja-JP" altLang="en-US" sz="2400">
                <a:latin typeface="Times New Roman" panose="02020603050405020304" pitchFamily="18" charset="0"/>
              </a:rPr>
              <a:t>汎用性が高い</a:t>
            </a:r>
          </a:p>
          <a:p>
            <a:pPr eaLnBrk="1" hangingPunct="1">
              <a:spcBef>
                <a:spcPct val="0"/>
              </a:spcBef>
            </a:pPr>
            <a:r>
              <a:rPr lang="ja-JP" altLang="en-US" sz="2400">
                <a:latin typeface="Times New Roman" panose="02020603050405020304" pitchFamily="18" charset="0"/>
              </a:rPr>
              <a:t>様々な構成法が存在</a:t>
            </a:r>
          </a:p>
          <a:p>
            <a:pPr eaLnBrk="1" hangingPunct="1">
              <a:spcBef>
                <a:spcPct val="0"/>
              </a:spcBef>
              <a:buFontTx/>
              <a:buNone/>
            </a:pPr>
            <a:endParaRPr lang="en-US" altLang="ja-JP" sz="2400">
              <a:latin typeface="Times New Roman" panose="02020603050405020304" pitchFamily="18" charset="0"/>
            </a:endParaRPr>
          </a:p>
        </p:txBody>
      </p:sp>
      <p:grpSp>
        <p:nvGrpSpPr>
          <p:cNvPr id="11271" name="Group 9"/>
          <p:cNvGrpSpPr>
            <a:grpSpLocks/>
          </p:cNvGrpSpPr>
          <p:nvPr/>
        </p:nvGrpSpPr>
        <p:grpSpPr bwMode="auto">
          <a:xfrm>
            <a:off x="2286000" y="2590800"/>
            <a:ext cx="533400" cy="762000"/>
            <a:chOff x="1344" y="1200"/>
            <a:chExt cx="336" cy="480"/>
          </a:xfrm>
        </p:grpSpPr>
        <p:sp>
          <p:nvSpPr>
            <p:cNvPr id="11299" name="Oval 10"/>
            <p:cNvSpPr>
              <a:spLocks noChangeArrowheads="1"/>
            </p:cNvSpPr>
            <p:nvPr/>
          </p:nvSpPr>
          <p:spPr bwMode="auto">
            <a:xfrm>
              <a:off x="1344" y="1200"/>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300" name="Line 11"/>
            <p:cNvSpPr>
              <a:spLocks noChangeShapeType="1"/>
            </p:cNvSpPr>
            <p:nvPr/>
          </p:nvSpPr>
          <p:spPr bwMode="auto">
            <a:xfrm>
              <a:off x="1536"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1272" name="Oval 12"/>
          <p:cNvSpPr>
            <a:spLocks noChangeArrowheads="1"/>
          </p:cNvSpPr>
          <p:nvPr/>
        </p:nvSpPr>
        <p:spPr bwMode="auto">
          <a:xfrm>
            <a:off x="1981200" y="3124200"/>
            <a:ext cx="5029200" cy="10668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結合網</a:t>
            </a:r>
          </a:p>
        </p:txBody>
      </p:sp>
      <p:grpSp>
        <p:nvGrpSpPr>
          <p:cNvPr id="11273" name="Group 13"/>
          <p:cNvGrpSpPr>
            <a:grpSpLocks/>
          </p:cNvGrpSpPr>
          <p:nvPr/>
        </p:nvGrpSpPr>
        <p:grpSpPr bwMode="auto">
          <a:xfrm>
            <a:off x="3200400" y="4114800"/>
            <a:ext cx="609600" cy="1143000"/>
            <a:chOff x="1200" y="2784"/>
            <a:chExt cx="384" cy="720"/>
          </a:xfrm>
        </p:grpSpPr>
        <p:sp>
          <p:nvSpPr>
            <p:cNvPr id="11297" name="Rectangle 14"/>
            <p:cNvSpPr>
              <a:spLocks noChangeArrowheads="1"/>
            </p:cNvSpPr>
            <p:nvPr/>
          </p:nvSpPr>
          <p:spPr bwMode="auto">
            <a:xfrm>
              <a:off x="1200" y="3120"/>
              <a:ext cx="384" cy="38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298" name="Line 15"/>
            <p:cNvSpPr>
              <a:spLocks noChangeShapeType="1"/>
            </p:cNvSpPr>
            <p:nvPr/>
          </p:nvSpPr>
          <p:spPr bwMode="auto">
            <a:xfrm>
              <a:off x="1392" y="2784"/>
              <a:ext cx="0" cy="33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274" name="Group 16"/>
          <p:cNvGrpSpPr>
            <a:grpSpLocks/>
          </p:cNvGrpSpPr>
          <p:nvPr/>
        </p:nvGrpSpPr>
        <p:grpSpPr bwMode="auto">
          <a:xfrm>
            <a:off x="4267200" y="4191000"/>
            <a:ext cx="609600" cy="1143000"/>
            <a:chOff x="1200" y="2784"/>
            <a:chExt cx="384" cy="720"/>
          </a:xfrm>
        </p:grpSpPr>
        <p:sp>
          <p:nvSpPr>
            <p:cNvPr id="11295" name="Rectangle 17"/>
            <p:cNvSpPr>
              <a:spLocks noChangeArrowheads="1"/>
            </p:cNvSpPr>
            <p:nvPr/>
          </p:nvSpPr>
          <p:spPr bwMode="auto">
            <a:xfrm>
              <a:off x="1200" y="3120"/>
              <a:ext cx="384" cy="384"/>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296" name="Line 18"/>
            <p:cNvSpPr>
              <a:spLocks noChangeShapeType="1"/>
            </p:cNvSpPr>
            <p:nvPr/>
          </p:nvSpPr>
          <p:spPr bwMode="auto">
            <a:xfrm>
              <a:off x="1392" y="2784"/>
              <a:ext cx="0" cy="3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275" name="Group 19"/>
          <p:cNvGrpSpPr>
            <a:grpSpLocks/>
          </p:cNvGrpSpPr>
          <p:nvPr/>
        </p:nvGrpSpPr>
        <p:grpSpPr bwMode="auto">
          <a:xfrm>
            <a:off x="5562600" y="4114800"/>
            <a:ext cx="609600" cy="1143000"/>
            <a:chOff x="1200" y="2784"/>
            <a:chExt cx="384" cy="720"/>
          </a:xfrm>
        </p:grpSpPr>
        <p:sp>
          <p:nvSpPr>
            <p:cNvPr id="11293" name="Rectangle 20"/>
            <p:cNvSpPr>
              <a:spLocks noChangeArrowheads="1"/>
            </p:cNvSpPr>
            <p:nvPr/>
          </p:nvSpPr>
          <p:spPr bwMode="auto">
            <a:xfrm>
              <a:off x="1200" y="3120"/>
              <a:ext cx="384" cy="38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294" name="Line 21"/>
            <p:cNvSpPr>
              <a:spLocks noChangeShapeType="1"/>
            </p:cNvSpPr>
            <p:nvPr/>
          </p:nvSpPr>
          <p:spPr bwMode="auto">
            <a:xfrm>
              <a:off x="1392" y="2784"/>
              <a:ext cx="0" cy="33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276" name="Group 22"/>
          <p:cNvGrpSpPr>
            <a:grpSpLocks/>
          </p:cNvGrpSpPr>
          <p:nvPr/>
        </p:nvGrpSpPr>
        <p:grpSpPr bwMode="auto">
          <a:xfrm>
            <a:off x="3200400" y="2438400"/>
            <a:ext cx="533400" cy="762000"/>
            <a:chOff x="1344" y="1200"/>
            <a:chExt cx="336" cy="480"/>
          </a:xfrm>
        </p:grpSpPr>
        <p:sp>
          <p:nvSpPr>
            <p:cNvPr id="11291" name="Oval 23"/>
            <p:cNvSpPr>
              <a:spLocks noChangeArrowheads="1"/>
            </p:cNvSpPr>
            <p:nvPr/>
          </p:nvSpPr>
          <p:spPr bwMode="auto">
            <a:xfrm>
              <a:off x="1344" y="1200"/>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292" name="Line 24"/>
            <p:cNvSpPr>
              <a:spLocks noChangeShapeType="1"/>
            </p:cNvSpPr>
            <p:nvPr/>
          </p:nvSpPr>
          <p:spPr bwMode="auto">
            <a:xfrm>
              <a:off x="1536"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277" name="Group 25"/>
          <p:cNvGrpSpPr>
            <a:grpSpLocks/>
          </p:cNvGrpSpPr>
          <p:nvPr/>
        </p:nvGrpSpPr>
        <p:grpSpPr bwMode="auto">
          <a:xfrm>
            <a:off x="4114800" y="2362200"/>
            <a:ext cx="533400" cy="762000"/>
            <a:chOff x="1344" y="1200"/>
            <a:chExt cx="336" cy="480"/>
          </a:xfrm>
        </p:grpSpPr>
        <p:sp>
          <p:nvSpPr>
            <p:cNvPr id="11289" name="Oval 26"/>
            <p:cNvSpPr>
              <a:spLocks noChangeArrowheads="1"/>
            </p:cNvSpPr>
            <p:nvPr/>
          </p:nvSpPr>
          <p:spPr bwMode="auto">
            <a:xfrm>
              <a:off x="1344" y="1200"/>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290" name="Line 27"/>
            <p:cNvSpPr>
              <a:spLocks noChangeShapeType="1"/>
            </p:cNvSpPr>
            <p:nvPr/>
          </p:nvSpPr>
          <p:spPr bwMode="auto">
            <a:xfrm>
              <a:off x="1536"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278" name="Group 28"/>
          <p:cNvGrpSpPr>
            <a:grpSpLocks/>
          </p:cNvGrpSpPr>
          <p:nvPr/>
        </p:nvGrpSpPr>
        <p:grpSpPr bwMode="auto">
          <a:xfrm>
            <a:off x="4953000" y="2438400"/>
            <a:ext cx="533400" cy="762000"/>
            <a:chOff x="1344" y="1200"/>
            <a:chExt cx="336" cy="480"/>
          </a:xfrm>
        </p:grpSpPr>
        <p:sp>
          <p:nvSpPr>
            <p:cNvPr id="11287" name="Oval 29"/>
            <p:cNvSpPr>
              <a:spLocks noChangeArrowheads="1"/>
            </p:cNvSpPr>
            <p:nvPr/>
          </p:nvSpPr>
          <p:spPr bwMode="auto">
            <a:xfrm>
              <a:off x="1344" y="1200"/>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288" name="Line 30"/>
            <p:cNvSpPr>
              <a:spLocks noChangeShapeType="1"/>
            </p:cNvSpPr>
            <p:nvPr/>
          </p:nvSpPr>
          <p:spPr bwMode="auto">
            <a:xfrm>
              <a:off x="1536"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279" name="Group 31"/>
          <p:cNvGrpSpPr>
            <a:grpSpLocks/>
          </p:cNvGrpSpPr>
          <p:nvPr/>
        </p:nvGrpSpPr>
        <p:grpSpPr bwMode="auto">
          <a:xfrm>
            <a:off x="5867400" y="2514600"/>
            <a:ext cx="533400" cy="762000"/>
            <a:chOff x="1344" y="1200"/>
            <a:chExt cx="336" cy="480"/>
          </a:xfrm>
        </p:grpSpPr>
        <p:sp>
          <p:nvSpPr>
            <p:cNvPr id="11285" name="Oval 32"/>
            <p:cNvSpPr>
              <a:spLocks noChangeArrowheads="1"/>
            </p:cNvSpPr>
            <p:nvPr/>
          </p:nvSpPr>
          <p:spPr bwMode="auto">
            <a:xfrm>
              <a:off x="1344" y="1200"/>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286" name="Line 33"/>
            <p:cNvSpPr>
              <a:spLocks noChangeShapeType="1"/>
            </p:cNvSpPr>
            <p:nvPr/>
          </p:nvSpPr>
          <p:spPr bwMode="auto">
            <a:xfrm>
              <a:off x="1536"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29442" name="Group 34"/>
          <p:cNvGrpSpPr>
            <a:grpSpLocks/>
          </p:cNvGrpSpPr>
          <p:nvPr/>
        </p:nvGrpSpPr>
        <p:grpSpPr bwMode="auto">
          <a:xfrm>
            <a:off x="2514600" y="3276600"/>
            <a:ext cx="3276600" cy="838200"/>
            <a:chOff x="1584" y="2064"/>
            <a:chExt cx="2064" cy="528"/>
          </a:xfrm>
        </p:grpSpPr>
        <p:sp>
          <p:nvSpPr>
            <p:cNvPr id="11281" name="Line 35"/>
            <p:cNvSpPr>
              <a:spLocks noChangeShapeType="1"/>
            </p:cNvSpPr>
            <p:nvPr/>
          </p:nvSpPr>
          <p:spPr bwMode="auto">
            <a:xfrm flipV="1">
              <a:off x="1584" y="2112"/>
              <a:ext cx="576" cy="48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82" name="Line 36"/>
            <p:cNvSpPr>
              <a:spLocks noChangeShapeType="1"/>
            </p:cNvSpPr>
            <p:nvPr/>
          </p:nvSpPr>
          <p:spPr bwMode="auto">
            <a:xfrm flipH="1" flipV="1">
              <a:off x="3312" y="2064"/>
              <a:ext cx="336" cy="43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83" name="Line 37"/>
            <p:cNvSpPr>
              <a:spLocks noChangeShapeType="1"/>
            </p:cNvSpPr>
            <p:nvPr/>
          </p:nvSpPr>
          <p:spPr bwMode="auto">
            <a:xfrm flipH="1">
              <a:off x="2208" y="2064"/>
              <a:ext cx="576" cy="48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84" name="Line 38"/>
            <p:cNvSpPr>
              <a:spLocks noChangeShapeType="1"/>
            </p:cNvSpPr>
            <p:nvPr/>
          </p:nvSpPr>
          <p:spPr bwMode="auto">
            <a:xfrm flipH="1" flipV="1">
              <a:off x="1776" y="2160"/>
              <a:ext cx="1056" cy="38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ustDataLst>
      <p:tags r:id="rId1"/>
    </p:custDataLst>
    <p:extLst>
      <p:ext uri="{BB962C8B-B14F-4D97-AF65-F5344CB8AC3E}">
        <p14:creationId xmlns:p14="http://schemas.microsoft.com/office/powerpoint/2010/main" val="3074864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9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15925" y="123825"/>
            <a:ext cx="8229600" cy="1143000"/>
          </a:xfrm>
        </p:spPr>
        <p:txBody>
          <a:bodyPr/>
          <a:lstStyle/>
          <a:p>
            <a:pPr eaLnBrk="1" hangingPunct="1"/>
            <a:r>
              <a:rPr lang="ja-JP" altLang="en-US"/>
              <a:t>共有メモリの形態による分類</a:t>
            </a:r>
          </a:p>
        </p:txBody>
      </p:sp>
      <p:sp>
        <p:nvSpPr>
          <p:cNvPr id="12291" name="Rectangle 3"/>
          <p:cNvSpPr>
            <a:spLocks noGrp="1" noChangeArrowheads="1"/>
          </p:cNvSpPr>
          <p:nvPr>
            <p:ph type="body" idx="1"/>
          </p:nvPr>
        </p:nvSpPr>
        <p:spPr>
          <a:xfrm>
            <a:off x="895350" y="1268413"/>
            <a:ext cx="7772400" cy="4114800"/>
          </a:xfrm>
        </p:spPr>
        <p:txBody>
          <a:bodyPr/>
          <a:lstStyle/>
          <a:p>
            <a:pPr eaLnBrk="1" hangingPunct="1"/>
            <a:r>
              <a:rPr lang="en-US" altLang="ja-JP" sz="2400"/>
              <a:t>UMA(Uniform</a:t>
            </a:r>
            <a:r>
              <a:rPr lang="ja-JP" altLang="en-US" sz="2400"/>
              <a:t>　</a:t>
            </a:r>
            <a:r>
              <a:rPr lang="en-US" altLang="ja-JP" sz="2400"/>
              <a:t>Memory</a:t>
            </a:r>
            <a:r>
              <a:rPr lang="ja-JP" altLang="en-US" sz="2400"/>
              <a:t>　</a:t>
            </a:r>
            <a:r>
              <a:rPr lang="en-US" altLang="ja-JP" sz="2400"/>
              <a:t>Access</a:t>
            </a:r>
            <a:r>
              <a:rPr lang="ja-JP" altLang="en-US" sz="2400"/>
              <a:t>　</a:t>
            </a:r>
            <a:r>
              <a:rPr lang="en-US" altLang="ja-JP" sz="2400"/>
              <a:t>Model</a:t>
            </a:r>
            <a:r>
              <a:rPr lang="ja-JP" altLang="en-US" sz="2400"/>
              <a:t>）</a:t>
            </a:r>
          </a:p>
          <a:p>
            <a:pPr lvl="1" eaLnBrk="1" hangingPunct="1"/>
            <a:r>
              <a:rPr lang="ja-JP" altLang="en-US" sz="2400"/>
              <a:t>どのプロセッサからでも同様にアクセスすることができる共有メモリを持つ</a:t>
            </a:r>
          </a:p>
          <a:p>
            <a:pPr eaLnBrk="1" hangingPunct="1"/>
            <a:r>
              <a:rPr lang="en-US" altLang="ja-JP" sz="2400"/>
              <a:t>NUMA(Non-Uniform</a:t>
            </a:r>
            <a:r>
              <a:rPr lang="ja-JP" altLang="en-US" sz="2400"/>
              <a:t>　</a:t>
            </a:r>
            <a:r>
              <a:rPr lang="en-US" altLang="ja-JP" sz="2400"/>
              <a:t>Memory</a:t>
            </a:r>
            <a:r>
              <a:rPr lang="ja-JP" altLang="en-US" sz="2400"/>
              <a:t>　</a:t>
            </a:r>
            <a:r>
              <a:rPr lang="en-US" altLang="ja-JP" sz="2400"/>
              <a:t>Access</a:t>
            </a:r>
            <a:r>
              <a:rPr lang="ja-JP" altLang="en-US" sz="2400"/>
              <a:t>　Ｍｏｄｅｌ）</a:t>
            </a:r>
          </a:p>
          <a:p>
            <a:pPr lvl="1" eaLnBrk="1" hangingPunct="1"/>
            <a:r>
              <a:rPr lang="ja-JP" altLang="en-US" sz="2400"/>
              <a:t>共有メモリは持つがレイテンシが異なる</a:t>
            </a:r>
          </a:p>
          <a:p>
            <a:pPr eaLnBrk="1" hangingPunct="1"/>
            <a:r>
              <a:rPr lang="en-US" altLang="ja-JP" sz="2400"/>
              <a:t>NORA/NORMA</a:t>
            </a:r>
            <a:r>
              <a:rPr lang="ja-JP" altLang="en-US" sz="2400"/>
              <a:t>（</a:t>
            </a:r>
            <a:r>
              <a:rPr lang="en-US" altLang="ja-JP" sz="2400"/>
              <a:t>No</a:t>
            </a:r>
            <a:r>
              <a:rPr lang="ja-JP" altLang="en-US" sz="2400"/>
              <a:t>　</a:t>
            </a:r>
            <a:r>
              <a:rPr lang="en-US" altLang="ja-JP" sz="2400"/>
              <a:t>Remote</a:t>
            </a:r>
            <a:r>
              <a:rPr lang="ja-JP" altLang="en-US" sz="2400"/>
              <a:t>　</a:t>
            </a:r>
            <a:r>
              <a:rPr lang="en-US" altLang="ja-JP" sz="2400"/>
              <a:t>Memory</a:t>
            </a:r>
            <a:r>
              <a:rPr lang="ja-JP" altLang="en-US" sz="2400"/>
              <a:t>　</a:t>
            </a:r>
            <a:r>
              <a:rPr lang="en-US" altLang="ja-JP" sz="2400"/>
              <a:t>Access</a:t>
            </a:r>
            <a:r>
              <a:rPr lang="ja-JP" altLang="en-US" sz="2400"/>
              <a:t>　</a:t>
            </a:r>
            <a:r>
              <a:rPr lang="en-US" altLang="ja-JP" sz="2400"/>
              <a:t>Model</a:t>
            </a:r>
            <a:r>
              <a:rPr lang="ja-JP" altLang="en-US" sz="2400"/>
              <a:t>）</a:t>
            </a:r>
          </a:p>
          <a:p>
            <a:pPr lvl="1" eaLnBrk="1" hangingPunct="1"/>
            <a:r>
              <a:rPr lang="ja-JP" altLang="en-US" sz="2400"/>
              <a:t>共有メモリを持たずメッセージ交換で処理を行う</a:t>
            </a:r>
          </a:p>
        </p:txBody>
      </p:sp>
    </p:spTree>
    <p:extLst>
      <p:ext uri="{BB962C8B-B14F-4D97-AF65-F5344CB8AC3E}">
        <p14:creationId xmlns:p14="http://schemas.microsoft.com/office/powerpoint/2010/main" val="1644163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r>
              <a:rPr lang="en-US" altLang="ja-JP" dirty="0"/>
              <a:t>UMA</a:t>
            </a:r>
            <a:r>
              <a:rPr lang="ja-JP" altLang="en-US" dirty="0"/>
              <a:t>：マルチコア、集中メモリ型</a:t>
            </a:r>
          </a:p>
        </p:txBody>
      </p:sp>
      <p:pic>
        <p:nvPicPr>
          <p:cNvPr id="16387" name="Picture 17" descr="f05-01-97801238387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22475" y="1600200"/>
            <a:ext cx="5099050" cy="45259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691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idx="4294967295"/>
          </p:nvPr>
        </p:nvSpPr>
        <p:spPr>
          <a:xfrm>
            <a:off x="457200" y="71438"/>
            <a:ext cx="8229600" cy="1143000"/>
          </a:xfrm>
        </p:spPr>
        <p:txBody>
          <a:bodyPr/>
          <a:lstStyle/>
          <a:p>
            <a:pPr eaLnBrk="1" hangingPunct="1"/>
            <a:r>
              <a:rPr lang="en-US" altLang="ja-JP"/>
              <a:t>Multi-Core (Intel’s Nehalem-EX) </a:t>
            </a:r>
            <a:endParaRPr lang="en-US" altLang="ja-JP" sz="3500"/>
          </a:p>
        </p:txBody>
      </p:sp>
      <p:sp>
        <p:nvSpPr>
          <p:cNvPr id="27651" name="テキスト ボックス 6"/>
          <p:cNvSpPr txBox="1">
            <a:spLocks noChangeArrowheads="1"/>
          </p:cNvSpPr>
          <p:nvPr/>
        </p:nvSpPr>
        <p:spPr bwMode="auto">
          <a:xfrm>
            <a:off x="4716463" y="4868863"/>
            <a:ext cx="411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000">
              <a:latin typeface="Calibri" panose="020F0502020204030204" pitchFamily="34" charset="0"/>
            </a:endParaRPr>
          </a:p>
          <a:p>
            <a:pPr eaLnBrk="1" hangingPunct="1">
              <a:spcBef>
                <a:spcPct val="0"/>
              </a:spcBef>
              <a:buFontTx/>
              <a:buNone/>
            </a:pPr>
            <a:r>
              <a:rPr lang="en-US" altLang="ja-JP" sz="2000" b="1">
                <a:solidFill>
                  <a:srgbClr val="0000FF"/>
                </a:solidFill>
                <a:latin typeface="Calibri" panose="020F0502020204030204" pitchFamily="34" charset="0"/>
              </a:rPr>
              <a:t>8 CPU cores</a:t>
            </a:r>
          </a:p>
          <a:p>
            <a:pPr eaLnBrk="1" hangingPunct="1">
              <a:spcBef>
                <a:spcPct val="0"/>
              </a:spcBef>
              <a:buFontTx/>
              <a:buNone/>
            </a:pPr>
            <a:r>
              <a:rPr lang="en-US" altLang="ja-JP" sz="2000" b="1">
                <a:solidFill>
                  <a:srgbClr val="0000FF"/>
                </a:solidFill>
                <a:latin typeface="Calibri" panose="020F0502020204030204" pitchFamily="34" charset="0"/>
              </a:rPr>
              <a:t>24MB L3 cache</a:t>
            </a:r>
          </a:p>
          <a:p>
            <a:pPr eaLnBrk="1" hangingPunct="1">
              <a:spcBef>
                <a:spcPct val="0"/>
              </a:spcBef>
              <a:buFontTx/>
              <a:buNone/>
            </a:pPr>
            <a:r>
              <a:rPr lang="en-US" altLang="ja-JP" sz="2000">
                <a:latin typeface="Calibri" panose="020F0502020204030204" pitchFamily="34" charset="0"/>
              </a:rPr>
              <a:t>45nm CMOS 600 mm^2</a:t>
            </a:r>
          </a:p>
        </p:txBody>
      </p:sp>
      <p:grpSp>
        <p:nvGrpSpPr>
          <p:cNvPr id="27652" name="Group 4"/>
          <p:cNvGrpSpPr>
            <a:grpSpLocks/>
          </p:cNvGrpSpPr>
          <p:nvPr/>
        </p:nvGrpSpPr>
        <p:grpSpPr bwMode="auto">
          <a:xfrm>
            <a:off x="71438" y="1065213"/>
            <a:ext cx="6372225" cy="4092575"/>
            <a:chOff x="45" y="671"/>
            <a:chExt cx="2995" cy="2135"/>
          </a:xfrm>
        </p:grpSpPr>
        <p:pic>
          <p:nvPicPr>
            <p:cNvPr id="27653" name="図 3" descr="chip.jpeg"/>
            <p:cNvPicPr>
              <a:picLocks noChangeAspect="1"/>
            </p:cNvPicPr>
            <p:nvPr/>
          </p:nvPicPr>
          <p:blipFill>
            <a:blip r:embed="rId2">
              <a:extLst>
                <a:ext uri="{28A0092B-C50C-407E-A947-70E740481C1C}">
                  <a14:useLocalDpi xmlns:a14="http://schemas.microsoft.com/office/drawing/2010/main" val="0"/>
                </a:ext>
              </a:extLst>
            </a:blip>
            <a:srcRect t="2423" r="20378" b="71480"/>
            <a:stretch>
              <a:fillRect/>
            </a:stretch>
          </p:blipFill>
          <p:spPr bwMode="auto">
            <a:xfrm>
              <a:off x="45" y="671"/>
              <a:ext cx="2995" cy="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4" name="Group 6"/>
            <p:cNvGrpSpPr>
              <a:grpSpLocks/>
            </p:cNvGrpSpPr>
            <p:nvPr/>
          </p:nvGrpSpPr>
          <p:grpSpPr bwMode="auto">
            <a:xfrm>
              <a:off x="252" y="968"/>
              <a:ext cx="2748" cy="1632"/>
              <a:chOff x="252" y="968"/>
              <a:chExt cx="2748" cy="1632"/>
            </a:xfrm>
          </p:grpSpPr>
          <p:sp>
            <p:nvSpPr>
              <p:cNvPr id="12" name="正方形/長方形 11"/>
              <p:cNvSpPr/>
              <p:nvPr/>
            </p:nvSpPr>
            <p:spPr>
              <a:xfrm>
                <a:off x="252" y="1916"/>
                <a:ext cx="648" cy="336"/>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CPU</a:t>
                </a:r>
              </a:p>
            </p:txBody>
          </p:sp>
          <p:sp>
            <p:nvSpPr>
              <p:cNvPr id="13" name="正方形/長方形 12"/>
              <p:cNvSpPr/>
              <p:nvPr/>
            </p:nvSpPr>
            <p:spPr>
              <a:xfrm>
                <a:off x="252" y="2260"/>
                <a:ext cx="648" cy="335"/>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CPU</a:t>
                </a:r>
              </a:p>
            </p:txBody>
          </p:sp>
          <p:sp>
            <p:nvSpPr>
              <p:cNvPr id="14" name="正方形/長方形 13"/>
              <p:cNvSpPr/>
              <p:nvPr/>
            </p:nvSpPr>
            <p:spPr>
              <a:xfrm>
                <a:off x="252" y="972"/>
                <a:ext cx="648" cy="335"/>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CPU</a:t>
                </a:r>
              </a:p>
            </p:txBody>
          </p:sp>
          <p:sp>
            <p:nvSpPr>
              <p:cNvPr id="15" name="正方形/長方形 14"/>
              <p:cNvSpPr/>
              <p:nvPr/>
            </p:nvSpPr>
            <p:spPr>
              <a:xfrm>
                <a:off x="252" y="1316"/>
                <a:ext cx="648" cy="336"/>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CPU</a:t>
                </a:r>
              </a:p>
            </p:txBody>
          </p:sp>
          <p:sp>
            <p:nvSpPr>
              <p:cNvPr id="16" name="正方形/長方形 15"/>
              <p:cNvSpPr/>
              <p:nvPr/>
            </p:nvSpPr>
            <p:spPr>
              <a:xfrm>
                <a:off x="2352" y="1912"/>
                <a:ext cx="648" cy="335"/>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CPU</a:t>
                </a:r>
              </a:p>
            </p:txBody>
          </p:sp>
          <p:sp>
            <p:nvSpPr>
              <p:cNvPr id="17" name="正方形/長方形 16"/>
              <p:cNvSpPr/>
              <p:nvPr/>
            </p:nvSpPr>
            <p:spPr>
              <a:xfrm>
                <a:off x="2344" y="2256"/>
                <a:ext cx="648" cy="335"/>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CPU</a:t>
                </a:r>
              </a:p>
            </p:txBody>
          </p:sp>
          <p:sp>
            <p:nvSpPr>
              <p:cNvPr id="18" name="正方形/長方形 17"/>
              <p:cNvSpPr/>
              <p:nvPr/>
            </p:nvSpPr>
            <p:spPr>
              <a:xfrm>
                <a:off x="2352" y="968"/>
                <a:ext cx="648" cy="336"/>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CPU</a:t>
                </a:r>
              </a:p>
            </p:txBody>
          </p:sp>
          <p:sp>
            <p:nvSpPr>
              <p:cNvPr id="19" name="正方形/長方形 18"/>
              <p:cNvSpPr/>
              <p:nvPr/>
            </p:nvSpPr>
            <p:spPr>
              <a:xfrm>
                <a:off x="2344" y="1312"/>
                <a:ext cx="648" cy="336"/>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a:solidFill>
                      <a:srgbClr val="FFFFFF"/>
                    </a:solidFill>
                    <a:latin typeface="Calibri" panose="020F0502020204030204" pitchFamily="34" charset="0"/>
                  </a:rPr>
                  <a:t>CPU</a:t>
                </a:r>
              </a:p>
            </p:txBody>
          </p:sp>
          <p:sp>
            <p:nvSpPr>
              <p:cNvPr id="20" name="正方形/長方形 19"/>
              <p:cNvSpPr/>
              <p:nvPr/>
            </p:nvSpPr>
            <p:spPr>
              <a:xfrm>
                <a:off x="899" y="968"/>
                <a:ext cx="1445" cy="680"/>
              </a:xfrm>
              <a:prstGeom prst="rect">
                <a:avLst/>
              </a:prstGeom>
              <a:solidFill>
                <a:schemeClr val="accent2">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2800">
                    <a:solidFill>
                      <a:srgbClr val="FFFFFF"/>
                    </a:solidFill>
                    <a:latin typeface="Calibri" panose="020F0502020204030204" pitchFamily="34" charset="0"/>
                  </a:rPr>
                  <a:t>L3 Cache</a:t>
                </a:r>
              </a:p>
            </p:txBody>
          </p:sp>
          <p:sp>
            <p:nvSpPr>
              <p:cNvPr id="21" name="正方形/長方形 20"/>
              <p:cNvSpPr/>
              <p:nvPr/>
            </p:nvSpPr>
            <p:spPr>
              <a:xfrm>
                <a:off x="904" y="1920"/>
                <a:ext cx="1444" cy="680"/>
              </a:xfrm>
              <a:prstGeom prst="rect">
                <a:avLst/>
              </a:prstGeom>
              <a:solidFill>
                <a:schemeClr val="accent2">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2800">
                    <a:solidFill>
                      <a:srgbClr val="FFFFFF"/>
                    </a:solidFill>
                    <a:latin typeface="Calibri" panose="020F0502020204030204" pitchFamily="34" charset="0"/>
                  </a:rPr>
                  <a:t>L3 Cache</a:t>
                </a:r>
              </a:p>
            </p:txBody>
          </p:sp>
        </p:grpSp>
      </p:grpSp>
    </p:spTree>
    <p:extLst>
      <p:ext uri="{BB962C8B-B14F-4D97-AF65-F5344CB8AC3E}">
        <p14:creationId xmlns:p14="http://schemas.microsoft.com/office/powerpoint/2010/main" val="709646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ja-JP" dirty="0"/>
              <a:t>NUMA</a:t>
            </a:r>
            <a:r>
              <a:rPr lang="ja-JP" altLang="en-US" dirty="0"/>
              <a:t>：分散メモリ型</a:t>
            </a:r>
            <a:endParaRPr lang="en-US" altLang="ja-JP" dirty="0"/>
          </a:p>
        </p:txBody>
      </p:sp>
      <p:sp>
        <p:nvSpPr>
          <p:cNvPr id="28675" name="Rectangle 3"/>
          <p:cNvSpPr>
            <a:spLocks noGrp="1" noChangeArrowheads="1"/>
          </p:cNvSpPr>
          <p:nvPr>
            <p:ph type="body" idx="1"/>
          </p:nvPr>
        </p:nvSpPr>
        <p:spPr>
          <a:xfrm>
            <a:off x="611560" y="1052736"/>
            <a:ext cx="7772400" cy="4114800"/>
          </a:xfrm>
        </p:spPr>
        <p:txBody>
          <a:bodyPr/>
          <a:lstStyle/>
          <a:p>
            <a:pPr eaLnBrk="1" hangingPunct="1"/>
            <a:r>
              <a:rPr lang="ja-JP" altLang="en-US" dirty="0"/>
              <a:t>マルチコア＋メモリでノードを形成</a:t>
            </a:r>
            <a:endParaRPr lang="en-US" altLang="ja-JP" dirty="0"/>
          </a:p>
          <a:p>
            <a:pPr eaLnBrk="1" hangingPunct="1"/>
            <a:r>
              <a:rPr lang="ja-JP" altLang="en-US" dirty="0"/>
              <a:t>他のノードのメモリをネットワーク経由でアクセスする</a:t>
            </a:r>
          </a:p>
          <a:p>
            <a:pPr eaLnBrk="1" hangingPunct="1"/>
            <a:r>
              <a:rPr lang="ja-JP" altLang="en-US" dirty="0"/>
              <a:t>アドレス変換、キャッシュ制御が必要でハードウェア制御が複雑</a:t>
            </a:r>
          </a:p>
          <a:p>
            <a:pPr eaLnBrk="1" hangingPunct="1"/>
            <a:r>
              <a:rPr lang="ja-JP" altLang="en-US" dirty="0"/>
              <a:t>スケーラブル：</a:t>
            </a:r>
          </a:p>
          <a:p>
            <a:pPr lvl="1" eaLnBrk="1" hangingPunct="1"/>
            <a:r>
              <a:rPr lang="en-US" altLang="ja-JP" dirty="0"/>
              <a:t>UMA</a:t>
            </a:r>
            <a:r>
              <a:rPr lang="ja-JP" altLang="en-US" dirty="0"/>
              <a:t>のプログラムがそのまま移植可能</a:t>
            </a:r>
          </a:p>
          <a:p>
            <a:pPr lvl="1" eaLnBrk="1" hangingPunct="1"/>
            <a:r>
              <a:rPr lang="ja-JP" altLang="en-US" dirty="0"/>
              <a:t>プロセッサ数を大きくした分の性能向上が得られる</a:t>
            </a:r>
            <a:endParaRPr lang="en-US" altLang="ja-JP" dirty="0"/>
          </a:p>
          <a:p>
            <a:pPr eaLnBrk="1" hangingPunct="1"/>
            <a:r>
              <a:rPr lang="ja-JP" altLang="en-US" dirty="0"/>
              <a:t>最近のサーバーはこの構成を取る</a:t>
            </a:r>
            <a:endParaRPr lang="en-US" altLang="ja-JP" dirty="0"/>
          </a:p>
          <a:p>
            <a:pPr eaLnBrk="1" hangingPunct="1"/>
            <a:endParaRPr lang="ja-JP" altLang="en-US" dirty="0"/>
          </a:p>
        </p:txBody>
      </p:sp>
    </p:spTree>
    <p:extLst>
      <p:ext uri="{BB962C8B-B14F-4D97-AF65-F5344CB8AC3E}">
        <p14:creationId xmlns:p14="http://schemas.microsoft.com/office/powerpoint/2010/main" val="3826856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ja-JP" altLang="en-US"/>
              <a:t>典型的な構成</a:t>
            </a:r>
          </a:p>
        </p:txBody>
      </p:sp>
      <p:grpSp>
        <p:nvGrpSpPr>
          <p:cNvPr id="29699" name="Group 3"/>
          <p:cNvGrpSpPr>
            <a:grpSpLocks/>
          </p:cNvGrpSpPr>
          <p:nvPr/>
        </p:nvGrpSpPr>
        <p:grpSpPr bwMode="auto">
          <a:xfrm>
            <a:off x="1295400" y="2133600"/>
            <a:ext cx="457200" cy="1295400"/>
            <a:chOff x="480" y="1248"/>
            <a:chExt cx="288" cy="816"/>
          </a:xfrm>
        </p:grpSpPr>
        <p:sp>
          <p:nvSpPr>
            <p:cNvPr id="29739" name="Oval 4"/>
            <p:cNvSpPr>
              <a:spLocks noChangeArrowheads="1"/>
            </p:cNvSpPr>
            <p:nvPr/>
          </p:nvSpPr>
          <p:spPr bwMode="auto">
            <a:xfrm>
              <a:off x="480" y="1248"/>
              <a:ext cx="288" cy="28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40" name="Rectangle 5"/>
            <p:cNvSpPr>
              <a:spLocks noChangeArrowheads="1"/>
            </p:cNvSpPr>
            <p:nvPr/>
          </p:nvSpPr>
          <p:spPr bwMode="auto">
            <a:xfrm>
              <a:off x="480" y="1776"/>
              <a:ext cx="288" cy="2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41" name="Line 6"/>
            <p:cNvSpPr>
              <a:spLocks noChangeShapeType="1"/>
            </p:cNvSpPr>
            <p:nvPr/>
          </p:nvSpPr>
          <p:spPr bwMode="auto">
            <a:xfrm>
              <a:off x="624"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29700" name="Group 7"/>
          <p:cNvGrpSpPr>
            <a:grpSpLocks/>
          </p:cNvGrpSpPr>
          <p:nvPr/>
        </p:nvGrpSpPr>
        <p:grpSpPr bwMode="auto">
          <a:xfrm>
            <a:off x="2743200" y="4648200"/>
            <a:ext cx="457200" cy="1295400"/>
            <a:chOff x="480" y="1248"/>
            <a:chExt cx="288" cy="816"/>
          </a:xfrm>
        </p:grpSpPr>
        <p:sp>
          <p:nvSpPr>
            <p:cNvPr id="29736" name="Oval 8"/>
            <p:cNvSpPr>
              <a:spLocks noChangeArrowheads="1"/>
            </p:cNvSpPr>
            <p:nvPr/>
          </p:nvSpPr>
          <p:spPr bwMode="auto">
            <a:xfrm>
              <a:off x="480" y="1248"/>
              <a:ext cx="288" cy="28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37" name="Rectangle 9"/>
            <p:cNvSpPr>
              <a:spLocks noChangeArrowheads="1"/>
            </p:cNvSpPr>
            <p:nvPr/>
          </p:nvSpPr>
          <p:spPr bwMode="auto">
            <a:xfrm>
              <a:off x="480" y="1776"/>
              <a:ext cx="288" cy="2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38" name="Line 10"/>
            <p:cNvSpPr>
              <a:spLocks noChangeShapeType="1"/>
            </p:cNvSpPr>
            <p:nvPr/>
          </p:nvSpPr>
          <p:spPr bwMode="auto">
            <a:xfrm>
              <a:off x="624"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29701" name="Group 11"/>
          <p:cNvGrpSpPr>
            <a:grpSpLocks/>
          </p:cNvGrpSpPr>
          <p:nvPr/>
        </p:nvGrpSpPr>
        <p:grpSpPr bwMode="auto">
          <a:xfrm>
            <a:off x="2590800" y="1676400"/>
            <a:ext cx="457200" cy="1295400"/>
            <a:chOff x="480" y="1248"/>
            <a:chExt cx="288" cy="816"/>
          </a:xfrm>
        </p:grpSpPr>
        <p:sp>
          <p:nvSpPr>
            <p:cNvPr id="29733" name="Oval 12"/>
            <p:cNvSpPr>
              <a:spLocks noChangeArrowheads="1"/>
            </p:cNvSpPr>
            <p:nvPr/>
          </p:nvSpPr>
          <p:spPr bwMode="auto">
            <a:xfrm>
              <a:off x="480" y="1248"/>
              <a:ext cx="288" cy="28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34" name="Rectangle 13"/>
            <p:cNvSpPr>
              <a:spLocks noChangeArrowheads="1"/>
            </p:cNvSpPr>
            <p:nvPr/>
          </p:nvSpPr>
          <p:spPr bwMode="auto">
            <a:xfrm>
              <a:off x="480" y="1776"/>
              <a:ext cx="288" cy="2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35" name="Line 14"/>
            <p:cNvSpPr>
              <a:spLocks noChangeShapeType="1"/>
            </p:cNvSpPr>
            <p:nvPr/>
          </p:nvSpPr>
          <p:spPr bwMode="auto">
            <a:xfrm>
              <a:off x="624"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29702" name="Group 15"/>
          <p:cNvGrpSpPr>
            <a:grpSpLocks/>
          </p:cNvGrpSpPr>
          <p:nvPr/>
        </p:nvGrpSpPr>
        <p:grpSpPr bwMode="auto">
          <a:xfrm>
            <a:off x="1295400" y="3733800"/>
            <a:ext cx="457200" cy="1295400"/>
            <a:chOff x="480" y="1248"/>
            <a:chExt cx="288" cy="816"/>
          </a:xfrm>
        </p:grpSpPr>
        <p:sp>
          <p:nvSpPr>
            <p:cNvPr id="29730" name="Oval 16"/>
            <p:cNvSpPr>
              <a:spLocks noChangeArrowheads="1"/>
            </p:cNvSpPr>
            <p:nvPr/>
          </p:nvSpPr>
          <p:spPr bwMode="auto">
            <a:xfrm>
              <a:off x="480" y="1248"/>
              <a:ext cx="288" cy="28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31" name="Rectangle 17"/>
            <p:cNvSpPr>
              <a:spLocks noChangeArrowheads="1"/>
            </p:cNvSpPr>
            <p:nvPr/>
          </p:nvSpPr>
          <p:spPr bwMode="auto">
            <a:xfrm>
              <a:off x="480" y="1776"/>
              <a:ext cx="288" cy="2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32" name="Line 18"/>
            <p:cNvSpPr>
              <a:spLocks noChangeShapeType="1"/>
            </p:cNvSpPr>
            <p:nvPr/>
          </p:nvSpPr>
          <p:spPr bwMode="auto">
            <a:xfrm>
              <a:off x="624"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29703" name="Text Box 19"/>
          <p:cNvSpPr txBox="1">
            <a:spLocks noChangeArrowheads="1"/>
          </p:cNvSpPr>
          <p:nvPr/>
        </p:nvSpPr>
        <p:spPr bwMode="auto">
          <a:xfrm>
            <a:off x="533400" y="2438400"/>
            <a:ext cx="72072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latin typeface="Times New Roman" panose="02020603050405020304" pitchFamily="18" charset="0"/>
              </a:rPr>
              <a:t>Node</a:t>
            </a:r>
            <a:r>
              <a:rPr lang="ja-JP" altLang="en-US" sz="1200">
                <a:latin typeface="Times New Roman" panose="02020603050405020304" pitchFamily="18" charset="0"/>
              </a:rPr>
              <a:t>　１</a:t>
            </a:r>
          </a:p>
        </p:txBody>
      </p:sp>
      <p:sp>
        <p:nvSpPr>
          <p:cNvPr id="29704" name="Text Box 20"/>
          <p:cNvSpPr txBox="1">
            <a:spLocks noChangeArrowheads="1"/>
          </p:cNvSpPr>
          <p:nvPr/>
        </p:nvSpPr>
        <p:spPr bwMode="auto">
          <a:xfrm>
            <a:off x="609600" y="4038600"/>
            <a:ext cx="6921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latin typeface="Times New Roman" panose="02020603050405020304" pitchFamily="18" charset="0"/>
              </a:rPr>
              <a:t>Node</a:t>
            </a:r>
            <a:r>
              <a:rPr lang="ja-JP" altLang="en-US" sz="1200">
                <a:latin typeface="Times New Roman" panose="02020603050405020304" pitchFamily="18" charset="0"/>
              </a:rPr>
              <a:t>　</a:t>
            </a:r>
            <a:r>
              <a:rPr lang="en-US" altLang="ja-JP" sz="1200">
                <a:latin typeface="Times New Roman" panose="02020603050405020304" pitchFamily="18" charset="0"/>
              </a:rPr>
              <a:t>2</a:t>
            </a:r>
          </a:p>
        </p:txBody>
      </p:sp>
      <p:sp>
        <p:nvSpPr>
          <p:cNvPr id="29705" name="Text Box 21"/>
          <p:cNvSpPr txBox="1">
            <a:spLocks noChangeArrowheads="1"/>
          </p:cNvSpPr>
          <p:nvPr/>
        </p:nvSpPr>
        <p:spPr bwMode="auto">
          <a:xfrm>
            <a:off x="1981200" y="4876800"/>
            <a:ext cx="72072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latin typeface="Times New Roman" panose="02020603050405020304" pitchFamily="18" charset="0"/>
              </a:rPr>
              <a:t>Node</a:t>
            </a:r>
            <a:r>
              <a:rPr lang="ja-JP" altLang="en-US" sz="1200">
                <a:latin typeface="Times New Roman" panose="02020603050405020304" pitchFamily="18" charset="0"/>
              </a:rPr>
              <a:t>　３</a:t>
            </a:r>
          </a:p>
        </p:txBody>
      </p:sp>
      <p:sp>
        <p:nvSpPr>
          <p:cNvPr id="29706" name="Text Box 22"/>
          <p:cNvSpPr txBox="1">
            <a:spLocks noChangeArrowheads="1"/>
          </p:cNvSpPr>
          <p:nvPr/>
        </p:nvSpPr>
        <p:spPr bwMode="auto">
          <a:xfrm>
            <a:off x="1905000" y="2209800"/>
            <a:ext cx="72072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a:latin typeface="Times New Roman" panose="02020603050405020304" pitchFamily="18" charset="0"/>
              </a:rPr>
              <a:t>Node</a:t>
            </a:r>
            <a:r>
              <a:rPr lang="ja-JP" altLang="en-US" sz="1200">
                <a:latin typeface="Times New Roman" panose="02020603050405020304" pitchFamily="18" charset="0"/>
              </a:rPr>
              <a:t>　０</a:t>
            </a:r>
          </a:p>
        </p:txBody>
      </p:sp>
      <p:sp>
        <p:nvSpPr>
          <p:cNvPr id="29707" name="Rectangle 23"/>
          <p:cNvSpPr>
            <a:spLocks noChangeArrowheads="1"/>
          </p:cNvSpPr>
          <p:nvPr/>
        </p:nvSpPr>
        <p:spPr bwMode="auto">
          <a:xfrm>
            <a:off x="4572000" y="1981200"/>
            <a:ext cx="1066800" cy="2819400"/>
          </a:xfrm>
          <a:prstGeom prst="rect">
            <a:avLst/>
          </a:prstGeom>
          <a:solidFill>
            <a:srgbClr val="CCFF33"/>
          </a:solid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200">
              <a:latin typeface="Times New Roman" panose="02020603050405020304" pitchFamily="18" charset="0"/>
            </a:endParaRPr>
          </a:p>
        </p:txBody>
      </p:sp>
      <p:sp>
        <p:nvSpPr>
          <p:cNvPr id="29708" name="Line 24"/>
          <p:cNvSpPr>
            <a:spLocks noChangeShapeType="1"/>
          </p:cNvSpPr>
          <p:nvPr/>
        </p:nvSpPr>
        <p:spPr bwMode="auto">
          <a:xfrm>
            <a:off x="4572000" y="34290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09" name="Line 25"/>
          <p:cNvSpPr>
            <a:spLocks noChangeShapeType="1"/>
          </p:cNvSpPr>
          <p:nvPr/>
        </p:nvSpPr>
        <p:spPr bwMode="auto">
          <a:xfrm>
            <a:off x="4572000" y="41148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0" name="Line 26"/>
          <p:cNvSpPr>
            <a:spLocks noChangeShapeType="1"/>
          </p:cNvSpPr>
          <p:nvPr/>
        </p:nvSpPr>
        <p:spPr bwMode="auto">
          <a:xfrm>
            <a:off x="4572000" y="27432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1" name="Line 27"/>
          <p:cNvSpPr>
            <a:spLocks noChangeShapeType="1"/>
          </p:cNvSpPr>
          <p:nvPr/>
        </p:nvSpPr>
        <p:spPr bwMode="auto">
          <a:xfrm flipV="1">
            <a:off x="3048000" y="1981200"/>
            <a:ext cx="1524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2" name="Line 28"/>
          <p:cNvSpPr>
            <a:spLocks noChangeShapeType="1"/>
          </p:cNvSpPr>
          <p:nvPr/>
        </p:nvSpPr>
        <p:spPr bwMode="auto">
          <a:xfrm flipV="1">
            <a:off x="3048000" y="2743200"/>
            <a:ext cx="1524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3" name="Line 29"/>
          <p:cNvSpPr>
            <a:spLocks noChangeShapeType="1"/>
          </p:cNvSpPr>
          <p:nvPr/>
        </p:nvSpPr>
        <p:spPr bwMode="auto">
          <a:xfrm flipV="1">
            <a:off x="1752600" y="2743200"/>
            <a:ext cx="2819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4" name="Line 30"/>
          <p:cNvSpPr>
            <a:spLocks noChangeShapeType="1"/>
          </p:cNvSpPr>
          <p:nvPr/>
        </p:nvSpPr>
        <p:spPr bwMode="auto">
          <a:xfrm>
            <a:off x="1752600" y="34290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5" name="Line 31"/>
          <p:cNvSpPr>
            <a:spLocks noChangeShapeType="1"/>
          </p:cNvSpPr>
          <p:nvPr/>
        </p:nvSpPr>
        <p:spPr bwMode="auto">
          <a:xfrm flipV="1">
            <a:off x="1752600" y="3429000"/>
            <a:ext cx="28194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6" name="Line 32"/>
          <p:cNvSpPr>
            <a:spLocks noChangeShapeType="1"/>
          </p:cNvSpPr>
          <p:nvPr/>
        </p:nvSpPr>
        <p:spPr bwMode="auto">
          <a:xfrm flipV="1">
            <a:off x="1752600" y="4114800"/>
            <a:ext cx="28194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7" name="Line 33"/>
          <p:cNvSpPr>
            <a:spLocks noChangeShapeType="1"/>
          </p:cNvSpPr>
          <p:nvPr/>
        </p:nvSpPr>
        <p:spPr bwMode="auto">
          <a:xfrm flipV="1">
            <a:off x="3200400" y="4114800"/>
            <a:ext cx="13716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8" name="Line 34"/>
          <p:cNvSpPr>
            <a:spLocks noChangeShapeType="1"/>
          </p:cNvSpPr>
          <p:nvPr/>
        </p:nvSpPr>
        <p:spPr bwMode="auto">
          <a:xfrm flipV="1">
            <a:off x="3200400" y="4800600"/>
            <a:ext cx="1371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9" name="Text Box 35"/>
          <p:cNvSpPr txBox="1">
            <a:spLocks noChangeArrowheads="1"/>
          </p:cNvSpPr>
          <p:nvPr/>
        </p:nvSpPr>
        <p:spPr bwMode="auto">
          <a:xfrm>
            <a:off x="4876800" y="2209800"/>
            <a:ext cx="28892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Times New Roman" panose="02020603050405020304" pitchFamily="18" charset="0"/>
              </a:rPr>
              <a:t>０</a:t>
            </a:r>
          </a:p>
        </p:txBody>
      </p:sp>
      <p:sp>
        <p:nvSpPr>
          <p:cNvPr id="29720" name="Text Box 36"/>
          <p:cNvSpPr txBox="1">
            <a:spLocks noChangeArrowheads="1"/>
          </p:cNvSpPr>
          <p:nvPr/>
        </p:nvSpPr>
        <p:spPr bwMode="auto">
          <a:xfrm>
            <a:off x="4876800" y="2895600"/>
            <a:ext cx="32067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Times New Roman" panose="02020603050405020304" pitchFamily="18" charset="0"/>
              </a:rPr>
              <a:t>１</a:t>
            </a:r>
          </a:p>
        </p:txBody>
      </p:sp>
      <p:sp>
        <p:nvSpPr>
          <p:cNvPr id="29721" name="Text Box 37"/>
          <p:cNvSpPr txBox="1">
            <a:spLocks noChangeArrowheads="1"/>
          </p:cNvSpPr>
          <p:nvPr/>
        </p:nvSpPr>
        <p:spPr bwMode="auto">
          <a:xfrm>
            <a:off x="4876800" y="3657600"/>
            <a:ext cx="28892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Times New Roman" panose="02020603050405020304" pitchFamily="18" charset="0"/>
              </a:rPr>
              <a:t>２</a:t>
            </a:r>
          </a:p>
        </p:txBody>
      </p:sp>
      <p:sp>
        <p:nvSpPr>
          <p:cNvPr id="29722" name="Text Box 38"/>
          <p:cNvSpPr txBox="1">
            <a:spLocks noChangeArrowheads="1"/>
          </p:cNvSpPr>
          <p:nvPr/>
        </p:nvSpPr>
        <p:spPr bwMode="auto">
          <a:xfrm>
            <a:off x="4860925" y="4370388"/>
            <a:ext cx="288925"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Times New Roman" panose="02020603050405020304" pitchFamily="18" charset="0"/>
              </a:rPr>
              <a:t>３</a:t>
            </a:r>
          </a:p>
        </p:txBody>
      </p:sp>
      <p:sp>
        <p:nvSpPr>
          <p:cNvPr id="29723" name="Oval 39"/>
          <p:cNvSpPr>
            <a:spLocks noChangeArrowheads="1"/>
          </p:cNvSpPr>
          <p:nvPr/>
        </p:nvSpPr>
        <p:spPr bwMode="auto">
          <a:xfrm>
            <a:off x="2590800" y="3200400"/>
            <a:ext cx="685800" cy="1066800"/>
          </a:xfrm>
          <a:prstGeom prst="ellipse">
            <a:avLst/>
          </a:prstGeom>
          <a:solidFill>
            <a:srgbClr val="FF5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24" name="Line 40"/>
          <p:cNvSpPr>
            <a:spLocks noChangeShapeType="1"/>
          </p:cNvSpPr>
          <p:nvPr/>
        </p:nvSpPr>
        <p:spPr bwMode="auto">
          <a:xfrm>
            <a:off x="2819400" y="29718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25" name="Line 41"/>
          <p:cNvSpPr>
            <a:spLocks noChangeShapeType="1"/>
          </p:cNvSpPr>
          <p:nvPr/>
        </p:nvSpPr>
        <p:spPr bwMode="auto">
          <a:xfrm>
            <a:off x="1752600" y="3276600"/>
            <a:ext cx="838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26" name="Line 42"/>
          <p:cNvSpPr>
            <a:spLocks noChangeShapeType="1"/>
          </p:cNvSpPr>
          <p:nvPr/>
        </p:nvSpPr>
        <p:spPr bwMode="auto">
          <a:xfrm flipV="1">
            <a:off x="1752600" y="3886200"/>
            <a:ext cx="8382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27" name="Line 43"/>
          <p:cNvSpPr>
            <a:spLocks noChangeShapeType="1"/>
          </p:cNvSpPr>
          <p:nvPr/>
        </p:nvSpPr>
        <p:spPr bwMode="auto">
          <a:xfrm flipH="1" flipV="1">
            <a:off x="2667000" y="4114800"/>
            <a:ext cx="762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28" name="Text Box 44"/>
          <p:cNvSpPr txBox="1">
            <a:spLocks noChangeArrowheads="1"/>
          </p:cNvSpPr>
          <p:nvPr/>
        </p:nvSpPr>
        <p:spPr bwMode="auto">
          <a:xfrm>
            <a:off x="3184525" y="3227388"/>
            <a:ext cx="12922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Times New Roman" panose="02020603050405020304" pitchFamily="18" charset="0"/>
              </a:rPr>
              <a:t>Ｉｎｔｅｒｃｏｎｎｅｃｔｏｎ</a:t>
            </a:r>
          </a:p>
          <a:p>
            <a:pPr eaLnBrk="1" hangingPunct="1">
              <a:spcBef>
                <a:spcPct val="0"/>
              </a:spcBef>
              <a:buFontTx/>
              <a:buNone/>
            </a:pPr>
            <a:r>
              <a:rPr lang="ja-JP" altLang="en-US" sz="1200">
                <a:latin typeface="Times New Roman" panose="02020603050405020304" pitchFamily="18" charset="0"/>
              </a:rPr>
              <a:t>Ｎｅｔｗｏｒｋ</a:t>
            </a:r>
          </a:p>
        </p:txBody>
      </p:sp>
      <p:sp>
        <p:nvSpPr>
          <p:cNvPr id="29729" name="Text Box 45"/>
          <p:cNvSpPr txBox="1">
            <a:spLocks noChangeArrowheads="1"/>
          </p:cNvSpPr>
          <p:nvPr/>
        </p:nvSpPr>
        <p:spPr bwMode="auto">
          <a:xfrm>
            <a:off x="4632325" y="4797425"/>
            <a:ext cx="205263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latin typeface="Times New Roman" panose="02020603050405020304" pitchFamily="18" charset="0"/>
              </a:rPr>
              <a:t>論理アドレス空間</a:t>
            </a:r>
          </a:p>
        </p:txBody>
      </p:sp>
    </p:spTree>
    <p:extLst>
      <p:ext uri="{BB962C8B-B14F-4D97-AF65-F5344CB8AC3E}">
        <p14:creationId xmlns:p14="http://schemas.microsoft.com/office/powerpoint/2010/main" val="2830818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636838"/>
            <a:ext cx="663416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txBox="1">
            <a:spLocks noGrp="1"/>
          </p:cNvSpPr>
          <p:nvPr/>
        </p:nvSpPr>
        <p:spPr bwMode="auto">
          <a:xfrm>
            <a:off x="1042988" y="6381750"/>
            <a:ext cx="7272337" cy="358775"/>
          </a:xfrm>
          <a:prstGeom prst="rect">
            <a:avLst/>
          </a:prstGeom>
          <a:noFill/>
          <a:ln>
            <a:miter lim="800000"/>
            <a:headEnd/>
            <a:tailEnd/>
          </a:ln>
        </p:spPr>
        <p:txBody>
          <a:bodyPr anchor="b"/>
          <a:lstStyle/>
          <a:p>
            <a:pPr algn="ctr" eaLnBrk="1" hangingPunct="1">
              <a:defRPr/>
            </a:pPr>
            <a:r>
              <a:rPr kumimoji="0" lang="en-US" sz="1200" b="1" dirty="0">
                <a:latin typeface="+mn-lt"/>
                <a:ea typeface="+mn-ea"/>
              </a:rPr>
              <a:t>Copyright © 2012, Elsevier Inc. All rights reserved.</a:t>
            </a:r>
            <a:endParaRPr kumimoji="0" lang="en-AU" sz="1200" b="1" dirty="0">
              <a:latin typeface="+mn-lt"/>
              <a:ea typeface="+mn-ea"/>
            </a:endParaRPr>
          </a:p>
        </p:txBody>
      </p:sp>
      <p:sp>
        <p:nvSpPr>
          <p:cNvPr id="30724" name="Rectangle 2"/>
          <p:cNvSpPr>
            <a:spLocks noGrp="1" noChangeArrowheads="1"/>
          </p:cNvSpPr>
          <p:nvPr>
            <p:ph type="title" idx="4294967295"/>
          </p:nvPr>
        </p:nvSpPr>
        <p:spPr>
          <a:xfrm>
            <a:off x="457200" y="222250"/>
            <a:ext cx="8229600" cy="769938"/>
          </a:xfrm>
        </p:spPr>
        <p:txBody>
          <a:bodyPr anchor="b">
            <a:spAutoFit/>
          </a:bodyPr>
          <a:lstStyle/>
          <a:p>
            <a:pPr eaLnBrk="1" hangingPunct="1"/>
            <a:r>
              <a:rPr lang="en-US" altLang="ja-JP"/>
              <a:t>NUMA</a:t>
            </a:r>
            <a:r>
              <a:rPr lang="ja-JP" altLang="en-US"/>
              <a:t>のシステム例</a:t>
            </a:r>
            <a:endParaRPr lang="en-AU" altLang="ja-JP"/>
          </a:p>
        </p:txBody>
      </p:sp>
      <p:sp>
        <p:nvSpPr>
          <p:cNvPr id="30725" name="Rectangle 3"/>
          <p:cNvSpPr>
            <a:spLocks noGrp="1" noChangeArrowheads="1"/>
          </p:cNvSpPr>
          <p:nvPr>
            <p:ph type="body" idx="4294967295"/>
          </p:nvPr>
        </p:nvSpPr>
        <p:spPr>
          <a:xfrm>
            <a:off x="0" y="765175"/>
            <a:ext cx="8229600" cy="4530725"/>
          </a:xfrm>
        </p:spPr>
        <p:txBody>
          <a:bodyPr/>
          <a:lstStyle/>
          <a:p>
            <a:pPr eaLnBrk="1" hangingPunct="1">
              <a:lnSpc>
                <a:spcPct val="90000"/>
              </a:lnSpc>
              <a:buFont typeface="Wingdings" panose="05000000000000000000" pitchFamily="2" charset="2"/>
              <a:buNone/>
            </a:pPr>
            <a:endParaRPr lang="en-US" altLang="ja-JP" sz="2600"/>
          </a:p>
          <a:p>
            <a:pPr eaLnBrk="1" hangingPunct="1">
              <a:lnSpc>
                <a:spcPct val="90000"/>
              </a:lnSpc>
            </a:pPr>
            <a:r>
              <a:rPr lang="en-US" altLang="ja-JP" sz="2600"/>
              <a:t>L3</a:t>
            </a:r>
            <a:r>
              <a:rPr lang="ja-JP" altLang="en-US" sz="2600"/>
              <a:t>キャッシュをディレクトリ方式で構成</a:t>
            </a:r>
            <a:endParaRPr lang="en-US" altLang="ja-JP" sz="2600"/>
          </a:p>
          <a:p>
            <a:pPr marL="457200" lvl="1" indent="0" eaLnBrk="1" hangingPunct="1">
              <a:lnSpc>
                <a:spcPct val="90000"/>
              </a:lnSpc>
              <a:buFontTx/>
              <a:buNone/>
            </a:pPr>
            <a:endParaRPr lang="en-US" altLang="ja-JP" sz="2200"/>
          </a:p>
        </p:txBody>
      </p:sp>
      <p:sp>
        <p:nvSpPr>
          <p:cNvPr id="30726" name="Text Box 5"/>
          <p:cNvSpPr txBox="1">
            <a:spLocks noChangeArrowheads="1"/>
          </p:cNvSpPr>
          <p:nvPr/>
        </p:nvSpPr>
        <p:spPr bwMode="auto">
          <a:xfrm rot="5400000">
            <a:off x="5782469" y="2993232"/>
            <a:ext cx="635317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1800">
                <a:solidFill>
                  <a:srgbClr val="0066FF"/>
                </a:solidFill>
              </a:rPr>
              <a:t>Distributed Shared Memory and Directory-Based Coherence</a:t>
            </a:r>
          </a:p>
        </p:txBody>
      </p:sp>
      <p:sp>
        <p:nvSpPr>
          <p:cNvPr id="30727" name="Text Box 7"/>
          <p:cNvSpPr txBox="1">
            <a:spLocks noChangeArrowheads="1"/>
          </p:cNvSpPr>
          <p:nvPr/>
        </p:nvSpPr>
        <p:spPr bwMode="auto">
          <a:xfrm>
            <a:off x="5559425" y="2060575"/>
            <a:ext cx="252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rial Black" panose="020B0A04020102020204" pitchFamily="34" charset="0"/>
                <a:ea typeface="ＭＳ Ｐ明朝" panose="02020600040205080304" pitchFamily="18" charset="-128"/>
              </a:rPr>
              <a:t>IBM Power 7</a:t>
            </a:r>
          </a:p>
          <a:p>
            <a:pPr eaLnBrk="1" hangingPunct="1">
              <a:spcBef>
                <a:spcPct val="0"/>
              </a:spcBef>
              <a:buFontTx/>
              <a:buNone/>
            </a:pPr>
            <a:r>
              <a:rPr lang="en-US" altLang="ja-JP" sz="1800">
                <a:latin typeface="Arial Black" panose="020B0A04020102020204" pitchFamily="34" charset="0"/>
                <a:ea typeface="ＭＳ Ｐ明朝" panose="02020600040205080304" pitchFamily="18" charset="-128"/>
              </a:rPr>
              <a:t>AMD Opteron 8430</a:t>
            </a:r>
          </a:p>
        </p:txBody>
      </p:sp>
    </p:spTree>
    <p:extLst>
      <p:ext uri="{BB962C8B-B14F-4D97-AF65-F5344CB8AC3E}">
        <p14:creationId xmlns:p14="http://schemas.microsoft.com/office/powerpoint/2010/main" val="2172504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IMG_13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1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6"/>
          <p:cNvSpPr txBox="1">
            <a:spLocks noChangeArrowheads="1"/>
          </p:cNvSpPr>
          <p:nvPr/>
        </p:nvSpPr>
        <p:spPr bwMode="auto">
          <a:xfrm>
            <a:off x="5514975" y="661640"/>
            <a:ext cx="34916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t>スーパーコンピュータ京も</a:t>
            </a:r>
            <a:endParaRPr lang="en-US" altLang="ja-JP" sz="2400" b="1" dirty="0"/>
          </a:p>
          <a:p>
            <a:pPr eaLnBrk="1" hangingPunct="1"/>
            <a:r>
              <a:rPr lang="en-US" altLang="ja-JP" sz="2400" b="1" dirty="0" err="1"/>
              <a:t>NUMA</a:t>
            </a:r>
            <a:r>
              <a:rPr lang="ja-JP" altLang="en-US" sz="2400" b="1" dirty="0"/>
              <a:t>に分類できる</a:t>
            </a:r>
            <a:endParaRPr lang="en-US" altLang="ja-JP" sz="2400" b="1" dirty="0"/>
          </a:p>
        </p:txBody>
      </p:sp>
      <p:pic>
        <p:nvPicPr>
          <p:cNvPr id="66564" name="Picture 7" descr="IMG_13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2708275"/>
            <a:ext cx="475138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75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並列コンピュータって何？</a:t>
            </a:r>
          </a:p>
        </p:txBody>
      </p:sp>
      <p:sp>
        <p:nvSpPr>
          <p:cNvPr id="3" name="コンテンツ プレースホルダー 2"/>
          <p:cNvSpPr>
            <a:spLocks noGrp="1"/>
          </p:cNvSpPr>
          <p:nvPr>
            <p:ph idx="1"/>
          </p:nvPr>
        </p:nvSpPr>
        <p:spPr>
          <a:xfrm>
            <a:off x="339065" y="1052736"/>
            <a:ext cx="8784976" cy="5184576"/>
          </a:xfrm>
        </p:spPr>
        <p:txBody>
          <a:bodyPr/>
          <a:lstStyle/>
          <a:p>
            <a:r>
              <a:rPr kumimoji="1" lang="en-US" altLang="ja-JP" dirty="0"/>
              <a:t>CPU</a:t>
            </a:r>
            <a:r>
              <a:rPr kumimoji="1" lang="ja-JP" altLang="en-US" dirty="0"/>
              <a:t>＋キャッシュ（あるいはメモリ）＝コアを複数持つコンピュータ</a:t>
            </a:r>
            <a:endParaRPr kumimoji="1" lang="en-US" altLang="ja-JP" dirty="0"/>
          </a:p>
          <a:p>
            <a:r>
              <a:rPr lang="ja-JP" altLang="en-US" dirty="0"/>
              <a:t>同時に処理をすれば、その分速くなる</a:t>
            </a:r>
            <a:endParaRPr lang="en-US" altLang="ja-JP" dirty="0"/>
          </a:p>
          <a:p>
            <a:pPr lvl="1"/>
            <a:r>
              <a:rPr lang="ja-JP" altLang="en-US" dirty="0"/>
              <a:t>これは当たり前だよね→並列性の問題が</a:t>
            </a:r>
            <a:r>
              <a:rPr lang="ja-JP" altLang="en-US" dirty="0" err="1"/>
              <a:t>、、</a:t>
            </a:r>
            <a:endParaRPr lang="en-US" altLang="ja-JP" dirty="0"/>
          </a:p>
          <a:p>
            <a:r>
              <a:rPr kumimoji="1" lang="ja-JP" altLang="en-US" dirty="0"/>
              <a:t>同時に処理すると電力が小さくなる</a:t>
            </a:r>
            <a:endParaRPr kumimoji="1" lang="en-US" altLang="ja-JP" dirty="0"/>
          </a:p>
          <a:p>
            <a:pPr lvl="1"/>
            <a:r>
              <a:rPr lang="ja-JP" altLang="en-US" dirty="0"/>
              <a:t>これはちょっと分かりにくいかも→後に解説</a:t>
            </a:r>
            <a:endParaRPr lang="en-US" altLang="ja-JP" dirty="0"/>
          </a:p>
          <a:p>
            <a:r>
              <a:rPr kumimoji="1" lang="en-US" altLang="ja-JP" dirty="0"/>
              <a:t>2003</a:t>
            </a:r>
            <a:r>
              <a:rPr kumimoji="1" lang="ja-JP" altLang="en-US" dirty="0"/>
              <a:t>年以降急速に発達</a:t>
            </a:r>
            <a:endParaRPr kumimoji="1" lang="en-US" altLang="ja-JP" dirty="0"/>
          </a:p>
          <a:p>
            <a:pPr lvl="1"/>
            <a:r>
              <a:rPr lang="ja-JP" altLang="en-US" dirty="0"/>
              <a:t>スマフォも</a:t>
            </a:r>
            <a:r>
              <a:rPr lang="en-US" altLang="ja-JP" dirty="0"/>
              <a:t>2-4</a:t>
            </a:r>
            <a:r>
              <a:rPr lang="ja-JP" altLang="en-US" dirty="0"/>
              <a:t>コア、</a:t>
            </a:r>
            <a:r>
              <a:rPr lang="en-US" altLang="ja-JP" dirty="0"/>
              <a:t>PC</a:t>
            </a:r>
            <a:r>
              <a:rPr lang="ja-JP" altLang="en-US" dirty="0"/>
              <a:t>は</a:t>
            </a:r>
            <a:r>
              <a:rPr lang="en-US" altLang="ja-JP" dirty="0"/>
              <a:t>4-8</a:t>
            </a:r>
            <a:r>
              <a:rPr lang="ja-JP" altLang="en-US" dirty="0"/>
              <a:t>コア</a:t>
            </a:r>
            <a:endParaRPr lang="en-US" altLang="ja-JP" dirty="0"/>
          </a:p>
          <a:p>
            <a:pPr lvl="1"/>
            <a:r>
              <a:rPr lang="ja-JP" altLang="en-US" dirty="0"/>
              <a:t>サーバー、データセンター、スパコンはもちろん</a:t>
            </a:r>
            <a:endParaRPr lang="en-US" altLang="ja-JP" dirty="0"/>
          </a:p>
          <a:p>
            <a:r>
              <a:rPr lang="ja-JP" altLang="en-US" dirty="0">
                <a:solidFill>
                  <a:srgbClr val="FF0000"/>
                </a:solidFill>
              </a:rPr>
              <a:t>現在ほとんどのコンピュータは並列化されている</a:t>
            </a:r>
            <a:endParaRPr lang="en-US" altLang="ja-JP" dirty="0">
              <a:solidFill>
                <a:srgbClr val="FF0000"/>
              </a:solidFill>
            </a:endParaRPr>
          </a:p>
          <a:p>
            <a:pPr lvl="1"/>
            <a:endParaRPr kumimoji="1" lang="en-US" altLang="ja-JP" dirty="0"/>
          </a:p>
          <a:p>
            <a:endParaRPr kumimoji="1" lang="ja-JP" altLang="en-US" dirty="0"/>
          </a:p>
        </p:txBody>
      </p:sp>
    </p:spTree>
    <p:extLst>
      <p:ext uri="{BB962C8B-B14F-4D97-AF65-F5344CB8AC3E}">
        <p14:creationId xmlns:p14="http://schemas.microsoft.com/office/powerpoint/2010/main" val="242646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ja-JP"/>
              <a:t>NORA/NORMA</a:t>
            </a:r>
          </a:p>
        </p:txBody>
      </p:sp>
      <p:sp>
        <p:nvSpPr>
          <p:cNvPr id="39939" name="Rectangle 3"/>
          <p:cNvSpPr>
            <a:spLocks noGrp="1" noChangeArrowheads="1"/>
          </p:cNvSpPr>
          <p:nvPr>
            <p:ph type="body" idx="1"/>
          </p:nvPr>
        </p:nvSpPr>
        <p:spPr>
          <a:xfrm>
            <a:off x="457200" y="1417638"/>
            <a:ext cx="8229600" cy="4525962"/>
          </a:xfrm>
        </p:spPr>
        <p:txBody>
          <a:bodyPr/>
          <a:lstStyle/>
          <a:p>
            <a:pPr eaLnBrk="1" hangingPunct="1"/>
            <a:r>
              <a:rPr lang="ja-JP" altLang="en-US" sz="2800"/>
              <a:t>共有メモリを持たない</a:t>
            </a:r>
          </a:p>
          <a:p>
            <a:pPr eaLnBrk="1" hangingPunct="1"/>
            <a:r>
              <a:rPr lang="ja-JP" altLang="en-US" sz="2800"/>
              <a:t>交信はメッセージのやりとりで行う</a:t>
            </a:r>
            <a:endParaRPr lang="en-US" altLang="ja-JP" sz="2800"/>
          </a:p>
          <a:p>
            <a:pPr lvl="1" eaLnBrk="1" hangingPunct="1"/>
            <a:r>
              <a:rPr lang="en-US" altLang="ja-JP" sz="2400"/>
              <a:t>MPI</a:t>
            </a:r>
            <a:r>
              <a:rPr lang="ja-JP" altLang="en-US" sz="2400"/>
              <a:t>が主に使われる</a:t>
            </a:r>
          </a:p>
          <a:p>
            <a:pPr eaLnBrk="1" hangingPunct="1"/>
            <a:r>
              <a:rPr lang="ja-JP" altLang="en-US" sz="2800"/>
              <a:t>接続は</a:t>
            </a:r>
            <a:r>
              <a:rPr lang="en-US" altLang="ja-JP" sz="2800"/>
              <a:t>Gigabit</a:t>
            </a:r>
            <a:r>
              <a:rPr lang="ja-JP" altLang="en-US" sz="2800"/>
              <a:t> </a:t>
            </a:r>
            <a:r>
              <a:rPr lang="en-US" altLang="ja-JP" sz="2800"/>
              <a:t>Ethernet</a:t>
            </a:r>
            <a:r>
              <a:rPr lang="ja-JP" altLang="en-US" sz="2800"/>
              <a:t>や</a:t>
            </a:r>
            <a:r>
              <a:rPr lang="en-US" altLang="ja-JP" sz="2800"/>
              <a:t>Infiniband</a:t>
            </a:r>
          </a:p>
          <a:p>
            <a:pPr eaLnBrk="1" hangingPunct="1"/>
            <a:r>
              <a:rPr lang="ja-JP" altLang="en-US" sz="2800"/>
              <a:t>最近は多出力のスイッチを用いる</a:t>
            </a:r>
            <a:endParaRPr lang="en-US" altLang="ja-JP" sz="2800"/>
          </a:p>
          <a:p>
            <a:pPr lvl="1" eaLnBrk="1" hangingPunct="1"/>
            <a:r>
              <a:rPr lang="ja-JP" altLang="en-US" sz="2400"/>
              <a:t>ハイラディックスネットワーク</a:t>
            </a:r>
          </a:p>
        </p:txBody>
      </p:sp>
      <p:grpSp>
        <p:nvGrpSpPr>
          <p:cNvPr id="561156" name="Group 4"/>
          <p:cNvGrpSpPr>
            <a:grpSpLocks/>
          </p:cNvGrpSpPr>
          <p:nvPr/>
        </p:nvGrpSpPr>
        <p:grpSpPr bwMode="auto">
          <a:xfrm>
            <a:off x="1330325" y="4508501"/>
            <a:ext cx="6273798" cy="1539703"/>
            <a:chOff x="971" y="2653"/>
            <a:chExt cx="3952" cy="969"/>
          </a:xfrm>
        </p:grpSpPr>
        <p:sp>
          <p:nvSpPr>
            <p:cNvPr id="39941" name="AutoShape 5"/>
            <p:cNvSpPr>
              <a:spLocks noChangeArrowheads="1"/>
            </p:cNvSpPr>
            <p:nvPr/>
          </p:nvSpPr>
          <p:spPr bwMode="auto">
            <a:xfrm>
              <a:off x="2332" y="2653"/>
              <a:ext cx="384" cy="19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9942" name="Text Box 6"/>
            <p:cNvSpPr txBox="1">
              <a:spLocks noChangeArrowheads="1"/>
            </p:cNvSpPr>
            <p:nvPr/>
          </p:nvSpPr>
          <p:spPr bwMode="auto">
            <a:xfrm>
              <a:off x="971" y="2949"/>
              <a:ext cx="39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tx2"/>
                  </a:solidFill>
                  <a:latin typeface="Times New Roman" panose="02020603050405020304" pitchFamily="18" charset="0"/>
                </a:rPr>
                <a:t>データセンターなどで要求レベル並列性を処理</a:t>
              </a:r>
              <a:endParaRPr lang="en-US" altLang="ja-JP" sz="2400">
                <a:latin typeface="Times New Roman" panose="02020603050405020304" pitchFamily="18" charset="0"/>
              </a:endParaRPr>
            </a:p>
          </p:txBody>
        </p:sp>
        <p:sp>
          <p:nvSpPr>
            <p:cNvPr id="39943" name="Text Box 6"/>
            <p:cNvSpPr txBox="1">
              <a:spLocks noChangeArrowheads="1"/>
            </p:cNvSpPr>
            <p:nvPr/>
          </p:nvSpPr>
          <p:spPr bwMode="auto">
            <a:xfrm>
              <a:off x="1969" y="3331"/>
              <a:ext cx="99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chemeClr val="tx2"/>
                  </a:solidFill>
                  <a:latin typeface="Times New Roman" panose="02020603050405020304" pitchFamily="18" charset="0"/>
                </a:rPr>
                <a:t>PC</a:t>
              </a:r>
              <a:r>
                <a:rPr lang="ja-JP" altLang="en-US" sz="2400" dirty="0">
                  <a:solidFill>
                    <a:schemeClr val="tx2"/>
                  </a:solidFill>
                  <a:latin typeface="Times New Roman" panose="02020603050405020304" pitchFamily="18" charset="0"/>
                </a:rPr>
                <a:t>クラスタ</a:t>
              </a:r>
              <a:endParaRPr lang="en-US" altLang="ja-JP" sz="2400" dirty="0">
                <a:solidFill>
                  <a:schemeClr val="tx2"/>
                </a:solidFill>
                <a:latin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88558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1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hinet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2179" name="AutoShape 3"/>
          <p:cNvSpPr>
            <a:spLocks noChangeArrowheads="1"/>
          </p:cNvSpPr>
          <p:nvPr/>
        </p:nvSpPr>
        <p:spPr bwMode="auto">
          <a:xfrm>
            <a:off x="3276600" y="404813"/>
            <a:ext cx="5399088" cy="863600"/>
          </a:xfrm>
          <a:prstGeom prst="wedgeRoundRectCallout">
            <a:avLst>
              <a:gd name="adj1" fmla="val -43750"/>
              <a:gd name="adj2" fmla="val 70000"/>
              <a:gd name="adj3" fmla="val 16667"/>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RHiNET-2 cluster</a:t>
            </a:r>
          </a:p>
        </p:txBody>
      </p:sp>
    </p:spTree>
    <p:custDataLst>
      <p:tags r:id="rId1"/>
    </p:custDataLst>
    <p:extLst>
      <p:ext uri="{BB962C8B-B14F-4D97-AF65-F5344CB8AC3E}">
        <p14:creationId xmlns:p14="http://schemas.microsoft.com/office/powerpoint/2010/main" val="26847903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2179"/>
                                        </p:tgtEl>
                                        <p:attrNameLst>
                                          <p:attrName>style.visibility</p:attrName>
                                        </p:attrNameLst>
                                      </p:cBhvr>
                                      <p:to>
                                        <p:strVal val="visible"/>
                                      </p:to>
                                    </p:set>
                                    <p:anim calcmode="lin" valueType="num">
                                      <p:cBhvr additive="base">
                                        <p:cTn id="7" dur="500" fill="hold"/>
                                        <p:tgtEl>
                                          <p:spTgt spid="562179"/>
                                        </p:tgtEl>
                                        <p:attrNameLst>
                                          <p:attrName>ppt_x</p:attrName>
                                        </p:attrNameLst>
                                      </p:cBhvr>
                                      <p:tavLst>
                                        <p:tav tm="0">
                                          <p:val>
                                            <p:strVal val="0-#ppt_w/2"/>
                                          </p:val>
                                        </p:tav>
                                        <p:tav tm="100000">
                                          <p:val>
                                            <p:strVal val="#ppt_x"/>
                                          </p:val>
                                        </p:tav>
                                      </p:tavLst>
                                    </p:anim>
                                    <p:anim calcmode="lin" valueType="num">
                                      <p:cBhvr additive="base">
                                        <p:cTn id="8" dur="500" fill="hold"/>
                                        <p:tgtEl>
                                          <p:spTgt spid="562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06-19-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
            <a:ext cx="60960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3"/>
          <p:cNvSpPr>
            <a:spLocks noChangeArrowheads="1"/>
          </p:cNvSpPr>
          <p:nvPr/>
        </p:nvSpPr>
        <p:spPr bwMode="auto">
          <a:xfrm>
            <a:off x="411163" y="4529138"/>
            <a:ext cx="8275637"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200" b="1">
                <a:latin typeface="Times New Roman" panose="02020603050405020304" pitchFamily="18" charset="0"/>
              </a:rPr>
              <a:t>Figure 6.19 Google customizes a standard 1AAA container: 40 x 8 x 9.5 feet (12.2 x 2.4 x 2.9 meters). </a:t>
            </a:r>
            <a:r>
              <a:rPr kumimoji="0" lang="en-US" altLang="ja-JP" sz="1200">
                <a:latin typeface="Times New Roman" panose="02020603050405020304" pitchFamily="18" charset="0"/>
              </a:rPr>
              <a:t>The servers are stacked up to 20 high in racks that form two long rows of 29 racks each, with one row on each side of the container. The cool aisle goes down the middle of the container, with the hot air return being on the outside. The hanging rack structure makes it easier to repair the cooling system without removing the servers. To allow people inside the container to repair components, it contains safety systems for fire detection and mist-based suppression, emergency egress and lighting, and emergency power shut-off. Containers also have many sensors: temperature, airflow pressure, air leak detection, and motion-sensing lighting. A video tour of the datacenter can be found at </a:t>
            </a:r>
            <a:r>
              <a:rPr kumimoji="0" lang="en-US" altLang="ja-JP" sz="1200" i="1">
                <a:latin typeface="Times New Roman" panose="02020603050405020304" pitchFamily="18" charset="0"/>
              </a:rPr>
              <a:t>http://www.google.com/corporate/green/datacenters/summit.html</a:t>
            </a:r>
            <a:r>
              <a:rPr kumimoji="0" lang="en-US" altLang="ja-JP" sz="1200">
                <a:latin typeface="Times New Roman" panose="02020603050405020304" pitchFamily="18" charset="0"/>
              </a:rPr>
              <a:t>. Microsoft, Yahoo!, and many others are now building modular datacenters based upon these ideas but they have stopped using ISO standard containers since the size is inconvenient.</a:t>
            </a:r>
          </a:p>
        </p:txBody>
      </p:sp>
    </p:spTree>
    <p:extLst>
      <p:ext uri="{BB962C8B-B14F-4D97-AF65-F5344CB8AC3E}">
        <p14:creationId xmlns:p14="http://schemas.microsoft.com/office/powerpoint/2010/main" val="1150281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ED41107-E216-4FA8-8CD7-6C7B9627B8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556792"/>
            <a:ext cx="2592288" cy="3456384"/>
          </a:xfrm>
          <a:prstGeom prst="rect">
            <a:avLst/>
          </a:prstGeom>
        </p:spPr>
      </p:pic>
      <p:pic>
        <p:nvPicPr>
          <p:cNvPr id="3" name="図 2">
            <a:extLst>
              <a:ext uri="{FF2B5EF4-FFF2-40B4-BE49-F238E27FC236}">
                <a16:creationId xmlns:a16="http://schemas.microsoft.com/office/drawing/2014/main" id="{00EC337E-C083-4510-BADC-CEBBFB9D15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1556792"/>
            <a:ext cx="2592288" cy="3456384"/>
          </a:xfrm>
          <a:prstGeom prst="rect">
            <a:avLst/>
          </a:prstGeom>
        </p:spPr>
      </p:pic>
      <p:sp>
        <p:nvSpPr>
          <p:cNvPr id="4" name="タイトル 1">
            <a:extLst>
              <a:ext uri="{FF2B5EF4-FFF2-40B4-BE49-F238E27FC236}">
                <a16:creationId xmlns:a16="http://schemas.microsoft.com/office/drawing/2014/main" id="{6E55B005-3C00-46E5-B920-75BD033BCC71}"/>
              </a:ext>
            </a:extLst>
          </p:cNvPr>
          <p:cNvSpPr txBox="1">
            <a:spLocks/>
          </p:cNvSpPr>
          <p:nvPr/>
        </p:nvSpPr>
        <p:spPr bwMode="auto">
          <a:xfrm>
            <a:off x="457200" y="266324"/>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200" kern="1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2pPr>
            <a:lvl3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3pPr>
            <a:lvl4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4pPr>
            <a:lvl5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5pPr>
            <a:lvl6pPr marL="4572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6pPr>
            <a:lvl7pPr marL="9144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7pPr>
            <a:lvl8pPr marL="13716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8pPr>
            <a:lvl9pPr marL="18288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9pPr>
          </a:lstStyle>
          <a:p>
            <a:pPr eaLnBrk="1" hangingPunct="1"/>
            <a:r>
              <a:rPr lang="ja-JP" altLang="en-US" sz="3200" dirty="0"/>
              <a:t>領域特化型アーキテクチャ</a:t>
            </a:r>
            <a:endParaRPr lang="en-US" altLang="ja-JP" sz="3200" dirty="0"/>
          </a:p>
          <a:p>
            <a:pPr eaLnBrk="1" hangingPunct="1"/>
            <a:r>
              <a:rPr lang="en-US" altLang="ja-JP" sz="3200" dirty="0"/>
              <a:t>Domain Specific Architectures (DSAs)</a:t>
            </a:r>
          </a:p>
        </p:txBody>
      </p:sp>
      <p:sp>
        <p:nvSpPr>
          <p:cNvPr id="5" name="テキスト ボックス 4">
            <a:extLst>
              <a:ext uri="{FF2B5EF4-FFF2-40B4-BE49-F238E27FC236}">
                <a16:creationId xmlns:a16="http://schemas.microsoft.com/office/drawing/2014/main" id="{74300BFD-812B-4073-A4E6-B3AB40CE7B65}"/>
              </a:ext>
            </a:extLst>
          </p:cNvPr>
          <p:cNvSpPr txBox="1"/>
          <p:nvPr/>
        </p:nvSpPr>
        <p:spPr>
          <a:xfrm>
            <a:off x="4988024" y="5301208"/>
            <a:ext cx="2711063" cy="646331"/>
          </a:xfrm>
          <a:prstGeom prst="rect">
            <a:avLst/>
          </a:prstGeom>
          <a:noFill/>
        </p:spPr>
        <p:txBody>
          <a:bodyPr wrap="none" rtlCol="0">
            <a:spAutoFit/>
          </a:bodyPr>
          <a:lstStyle/>
          <a:p>
            <a:r>
              <a:rPr lang="en-US" altLang="ja-JP" dirty="0"/>
              <a:t>Google’</a:t>
            </a:r>
            <a:r>
              <a:rPr kumimoji="1" lang="en-US" altLang="ja-JP" dirty="0"/>
              <a:t>s edge TPU</a:t>
            </a:r>
          </a:p>
          <a:p>
            <a:r>
              <a:rPr kumimoji="1" lang="en-US" altLang="ja-JP" dirty="0"/>
              <a:t>(Tensor Processing Unit)</a:t>
            </a:r>
            <a:endParaRPr kumimoji="1" lang="ja-JP" altLang="en-US" dirty="0"/>
          </a:p>
        </p:txBody>
      </p:sp>
      <p:sp>
        <p:nvSpPr>
          <p:cNvPr id="6" name="テキスト ボックス 5">
            <a:extLst>
              <a:ext uri="{FF2B5EF4-FFF2-40B4-BE49-F238E27FC236}">
                <a16:creationId xmlns:a16="http://schemas.microsoft.com/office/drawing/2014/main" id="{B3687AB8-8497-493D-87A3-23354AB469C6}"/>
              </a:ext>
            </a:extLst>
          </p:cNvPr>
          <p:cNvSpPr txBox="1"/>
          <p:nvPr/>
        </p:nvSpPr>
        <p:spPr>
          <a:xfrm>
            <a:off x="841812" y="5301208"/>
            <a:ext cx="3283912" cy="369332"/>
          </a:xfrm>
          <a:prstGeom prst="rect">
            <a:avLst/>
          </a:prstGeom>
          <a:noFill/>
        </p:spPr>
        <p:txBody>
          <a:bodyPr wrap="none" rtlCol="0">
            <a:spAutoFit/>
          </a:bodyPr>
          <a:lstStyle/>
          <a:p>
            <a:r>
              <a:rPr kumimoji="1" lang="en-US" altLang="ja-JP" dirty="0"/>
              <a:t>Intel’s Neural Compute Stick 2</a:t>
            </a:r>
            <a:endParaRPr kumimoji="1" lang="ja-JP" altLang="en-US" dirty="0"/>
          </a:p>
        </p:txBody>
      </p:sp>
      <p:sp>
        <p:nvSpPr>
          <p:cNvPr id="7" name="テキスト ボックス 6">
            <a:extLst>
              <a:ext uri="{FF2B5EF4-FFF2-40B4-BE49-F238E27FC236}">
                <a16:creationId xmlns:a16="http://schemas.microsoft.com/office/drawing/2014/main" id="{4CAD6124-3397-4591-9114-BFC4731685DA}"/>
              </a:ext>
            </a:extLst>
          </p:cNvPr>
          <p:cNvSpPr txBox="1"/>
          <p:nvPr/>
        </p:nvSpPr>
        <p:spPr>
          <a:xfrm>
            <a:off x="843350" y="6235571"/>
            <a:ext cx="4839786" cy="369332"/>
          </a:xfrm>
          <a:prstGeom prst="rect">
            <a:avLst/>
          </a:prstGeom>
          <a:noFill/>
        </p:spPr>
        <p:txBody>
          <a:bodyPr wrap="none" rtlCol="0">
            <a:spAutoFit/>
          </a:bodyPr>
          <a:lstStyle/>
          <a:p>
            <a:r>
              <a:rPr kumimoji="1" lang="ja-JP" altLang="en-US" dirty="0"/>
              <a:t>人工知能分野（深層学習向け）のアクセラレータ</a:t>
            </a:r>
          </a:p>
        </p:txBody>
      </p:sp>
    </p:spTree>
    <p:custDataLst>
      <p:tags r:id="rId1"/>
    </p:custDataLst>
    <p:extLst>
      <p:ext uri="{BB962C8B-B14F-4D97-AF65-F5344CB8AC3E}">
        <p14:creationId xmlns:p14="http://schemas.microsoft.com/office/powerpoint/2010/main" val="250577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1133475" y="2078038"/>
            <a:ext cx="18415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Stored </a:t>
            </a:r>
          </a:p>
          <a:p>
            <a:pPr eaLnBrk="1" hangingPunct="1"/>
            <a:r>
              <a:rPr lang="en-US" altLang="ja-JP" sz="2400">
                <a:latin typeface="Times New Roman" panose="02020603050405020304" pitchFamily="18" charset="0"/>
              </a:rPr>
              <a:t>programming</a:t>
            </a:r>
          </a:p>
          <a:p>
            <a:pPr eaLnBrk="1" hangingPunct="1"/>
            <a:r>
              <a:rPr lang="en-US" altLang="ja-JP" sz="2400">
                <a:latin typeface="Times New Roman" panose="02020603050405020304" pitchFamily="18" charset="0"/>
              </a:rPr>
              <a:t>based</a:t>
            </a:r>
          </a:p>
        </p:txBody>
      </p:sp>
      <p:sp>
        <p:nvSpPr>
          <p:cNvPr id="71683" name="Text Box 5"/>
          <p:cNvSpPr txBox="1">
            <a:spLocks noChangeArrowheads="1"/>
          </p:cNvSpPr>
          <p:nvPr/>
        </p:nvSpPr>
        <p:spPr bwMode="auto">
          <a:xfrm>
            <a:off x="1514475" y="5583238"/>
            <a:ext cx="99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Others</a:t>
            </a:r>
          </a:p>
        </p:txBody>
      </p:sp>
      <p:sp>
        <p:nvSpPr>
          <p:cNvPr id="71684" name="Text Box 6"/>
          <p:cNvSpPr txBox="1">
            <a:spLocks noChangeArrowheads="1"/>
          </p:cNvSpPr>
          <p:nvPr/>
        </p:nvSpPr>
        <p:spPr bwMode="auto">
          <a:xfrm>
            <a:off x="3479800" y="935038"/>
            <a:ext cx="1011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ＳＩＭＤ</a:t>
            </a:r>
          </a:p>
        </p:txBody>
      </p:sp>
      <p:sp>
        <p:nvSpPr>
          <p:cNvPr id="71685" name="Text Box 7"/>
          <p:cNvSpPr txBox="1">
            <a:spLocks noChangeArrowheads="1"/>
          </p:cNvSpPr>
          <p:nvPr/>
        </p:nvSpPr>
        <p:spPr bwMode="auto">
          <a:xfrm>
            <a:off x="4486275" y="741363"/>
            <a:ext cx="1952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Ｆｉｎｅ　ｇｒａｉｎ　</a:t>
            </a:r>
          </a:p>
        </p:txBody>
      </p:sp>
      <p:sp>
        <p:nvSpPr>
          <p:cNvPr id="71686" name="Text Box 9"/>
          <p:cNvSpPr txBox="1">
            <a:spLocks noChangeArrowheads="1"/>
          </p:cNvSpPr>
          <p:nvPr/>
        </p:nvSpPr>
        <p:spPr bwMode="auto">
          <a:xfrm>
            <a:off x="4491038" y="1198563"/>
            <a:ext cx="2370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Ｃｏａｒｓｅ　ｇｒａｉｎ　</a:t>
            </a:r>
          </a:p>
        </p:txBody>
      </p:sp>
      <p:sp>
        <p:nvSpPr>
          <p:cNvPr id="71687" name="Text Box 10"/>
          <p:cNvSpPr txBox="1">
            <a:spLocks noChangeArrowheads="1"/>
          </p:cNvSpPr>
          <p:nvPr/>
        </p:nvSpPr>
        <p:spPr bwMode="auto">
          <a:xfrm>
            <a:off x="3419475" y="3200400"/>
            <a:ext cx="106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ＭＩＭＤ</a:t>
            </a:r>
          </a:p>
        </p:txBody>
      </p:sp>
      <p:sp>
        <p:nvSpPr>
          <p:cNvPr id="71688" name="Text Box 11"/>
          <p:cNvSpPr txBox="1">
            <a:spLocks noChangeArrowheads="1"/>
          </p:cNvSpPr>
          <p:nvPr/>
        </p:nvSpPr>
        <p:spPr bwMode="auto">
          <a:xfrm>
            <a:off x="4851400" y="2098675"/>
            <a:ext cx="3128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Bus connected UMA</a:t>
            </a:r>
          </a:p>
          <a:p>
            <a:pPr eaLnBrk="1" hangingPunct="1"/>
            <a:r>
              <a:rPr lang="en-US" altLang="ja-JP" sz="2400">
                <a:latin typeface="Times New Roman" panose="02020603050405020304" pitchFamily="18" charset="0"/>
              </a:rPr>
              <a:t>Switch connected UMA</a:t>
            </a:r>
          </a:p>
        </p:txBody>
      </p:sp>
      <p:sp>
        <p:nvSpPr>
          <p:cNvPr id="71689" name="Text Box 12"/>
          <p:cNvSpPr txBox="1">
            <a:spLocks noChangeArrowheads="1"/>
          </p:cNvSpPr>
          <p:nvPr/>
        </p:nvSpPr>
        <p:spPr bwMode="auto">
          <a:xfrm>
            <a:off x="4791075" y="3276600"/>
            <a:ext cx="1155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ＮＵＭＡ</a:t>
            </a:r>
          </a:p>
        </p:txBody>
      </p:sp>
      <p:sp>
        <p:nvSpPr>
          <p:cNvPr id="71690" name="Text Box 13"/>
          <p:cNvSpPr txBox="1">
            <a:spLocks noChangeArrowheads="1"/>
          </p:cNvSpPr>
          <p:nvPr/>
        </p:nvSpPr>
        <p:spPr bwMode="auto">
          <a:xfrm>
            <a:off x="5994400" y="2916238"/>
            <a:ext cx="23796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Ｓｉｍｐｌｅ　ＮＵＭＡ</a:t>
            </a:r>
          </a:p>
          <a:p>
            <a:pPr eaLnBrk="1" hangingPunct="1"/>
            <a:r>
              <a:rPr lang="ja-JP" altLang="en-US" sz="2400">
                <a:latin typeface="Times New Roman" panose="02020603050405020304" pitchFamily="18" charset="0"/>
              </a:rPr>
              <a:t>ＣＣ－ＮＵＭＡ</a:t>
            </a:r>
          </a:p>
          <a:p>
            <a:pPr eaLnBrk="1" hangingPunct="1"/>
            <a:r>
              <a:rPr lang="ja-JP" altLang="en-US" sz="2400">
                <a:latin typeface="Times New Roman" panose="02020603050405020304" pitchFamily="18" charset="0"/>
              </a:rPr>
              <a:t>ＣＯＭＡ</a:t>
            </a:r>
          </a:p>
        </p:txBody>
      </p:sp>
      <p:sp>
        <p:nvSpPr>
          <p:cNvPr id="71691" name="Text Box 14"/>
          <p:cNvSpPr txBox="1">
            <a:spLocks noChangeArrowheads="1"/>
          </p:cNvSpPr>
          <p:nvPr/>
        </p:nvSpPr>
        <p:spPr bwMode="auto">
          <a:xfrm>
            <a:off x="4867275" y="426720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ＮＯＲＡ</a:t>
            </a:r>
          </a:p>
        </p:txBody>
      </p:sp>
      <p:sp>
        <p:nvSpPr>
          <p:cNvPr id="71692" name="Text Box 15"/>
          <p:cNvSpPr txBox="1">
            <a:spLocks noChangeArrowheads="1"/>
          </p:cNvSpPr>
          <p:nvPr/>
        </p:nvSpPr>
        <p:spPr bwMode="auto">
          <a:xfrm>
            <a:off x="2657475" y="5126038"/>
            <a:ext cx="3581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Systolic architecture</a:t>
            </a:r>
          </a:p>
          <a:p>
            <a:pPr eaLnBrk="1" hangingPunct="1"/>
            <a:r>
              <a:rPr lang="en-US" altLang="ja-JP" sz="2400">
                <a:latin typeface="Times New Roman" panose="02020603050405020304" pitchFamily="18" charset="0"/>
              </a:rPr>
              <a:t>Data flow architecture</a:t>
            </a:r>
          </a:p>
          <a:p>
            <a:pPr eaLnBrk="1" hangingPunct="1"/>
            <a:r>
              <a:rPr lang="en-US" altLang="ja-JP" sz="2400">
                <a:latin typeface="Times New Roman" panose="02020603050405020304" pitchFamily="18" charset="0"/>
              </a:rPr>
              <a:t>Mixed control</a:t>
            </a:r>
          </a:p>
          <a:p>
            <a:pPr eaLnBrk="1" hangingPunct="1"/>
            <a:r>
              <a:rPr lang="en-US" altLang="ja-JP" sz="2400">
                <a:latin typeface="Times New Roman" panose="02020603050405020304" pitchFamily="18" charset="0"/>
              </a:rPr>
              <a:t>Demand driven architecture</a:t>
            </a:r>
          </a:p>
        </p:txBody>
      </p:sp>
      <p:sp>
        <p:nvSpPr>
          <p:cNvPr id="71693" name="Rectangle 16"/>
          <p:cNvSpPr>
            <a:spLocks noChangeArrowheads="1"/>
          </p:cNvSpPr>
          <p:nvPr/>
        </p:nvSpPr>
        <p:spPr bwMode="auto">
          <a:xfrm>
            <a:off x="4638675" y="2057400"/>
            <a:ext cx="3733800" cy="2133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694" name="Text Box 17"/>
          <p:cNvSpPr txBox="1">
            <a:spLocks noChangeArrowheads="1"/>
          </p:cNvSpPr>
          <p:nvPr/>
        </p:nvSpPr>
        <p:spPr bwMode="auto">
          <a:xfrm>
            <a:off x="6391275" y="1697038"/>
            <a:ext cx="214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FF0000"/>
                </a:solidFill>
                <a:latin typeface="Times New Roman" panose="02020603050405020304" pitchFamily="18" charset="0"/>
              </a:rPr>
              <a:t>Multiprocessors</a:t>
            </a:r>
            <a:endParaRPr lang="en-US" altLang="ja-JP" sz="2400">
              <a:latin typeface="Times New Roman" panose="02020603050405020304" pitchFamily="18" charset="0"/>
            </a:endParaRPr>
          </a:p>
        </p:txBody>
      </p:sp>
      <p:sp>
        <p:nvSpPr>
          <p:cNvPr id="71695" name="Text Box 18"/>
          <p:cNvSpPr txBox="1">
            <a:spLocks noChangeArrowheads="1"/>
          </p:cNvSpPr>
          <p:nvPr/>
        </p:nvSpPr>
        <p:spPr bwMode="auto">
          <a:xfrm>
            <a:off x="5934075" y="4364038"/>
            <a:ext cx="2128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6666FF"/>
                </a:solidFill>
                <a:latin typeface="Times New Roman" panose="02020603050405020304" pitchFamily="18" charset="0"/>
              </a:rPr>
              <a:t>Multicomputers</a:t>
            </a:r>
          </a:p>
        </p:txBody>
      </p:sp>
      <p:sp>
        <p:nvSpPr>
          <p:cNvPr id="71696" name="Rectangle 19"/>
          <p:cNvSpPr>
            <a:spLocks noChangeArrowheads="1"/>
          </p:cNvSpPr>
          <p:nvPr/>
        </p:nvSpPr>
        <p:spPr bwMode="auto">
          <a:xfrm>
            <a:off x="3267075" y="1676400"/>
            <a:ext cx="5486400" cy="3352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697" name="Rectangle 20"/>
          <p:cNvSpPr>
            <a:spLocks noChangeArrowheads="1"/>
          </p:cNvSpPr>
          <p:nvPr/>
        </p:nvSpPr>
        <p:spPr bwMode="auto">
          <a:xfrm>
            <a:off x="3267075" y="838200"/>
            <a:ext cx="35052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698" name="Rectangle 22"/>
          <p:cNvSpPr>
            <a:spLocks noChangeArrowheads="1"/>
          </p:cNvSpPr>
          <p:nvPr/>
        </p:nvSpPr>
        <p:spPr bwMode="auto">
          <a:xfrm>
            <a:off x="1057275" y="5181600"/>
            <a:ext cx="5243513"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699" name="Rectangle 23"/>
          <p:cNvSpPr>
            <a:spLocks noChangeArrowheads="1"/>
          </p:cNvSpPr>
          <p:nvPr/>
        </p:nvSpPr>
        <p:spPr bwMode="auto">
          <a:xfrm>
            <a:off x="1057275" y="762000"/>
            <a:ext cx="7772400"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700" name="Rectangle 24"/>
          <p:cNvSpPr>
            <a:spLocks noChangeArrowheads="1"/>
          </p:cNvSpPr>
          <p:nvPr/>
        </p:nvSpPr>
        <p:spPr bwMode="auto">
          <a:xfrm>
            <a:off x="4572000" y="4292600"/>
            <a:ext cx="3960813" cy="649288"/>
          </a:xfrm>
          <a:prstGeom prst="rect">
            <a:avLst/>
          </a:prstGeom>
          <a:noFill/>
          <a:ln w="9525">
            <a:solidFill>
              <a:srgbClr val="66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701" name="Rectangle 25"/>
          <p:cNvSpPr>
            <a:spLocks noChangeArrowheads="1"/>
          </p:cNvSpPr>
          <p:nvPr/>
        </p:nvSpPr>
        <p:spPr bwMode="auto">
          <a:xfrm>
            <a:off x="2700338" y="5157788"/>
            <a:ext cx="3527425" cy="719137"/>
          </a:xfrm>
          <a:prstGeom prst="rect">
            <a:avLst/>
          </a:prstGeom>
          <a:noFill/>
          <a:ln w="9525">
            <a:solidFill>
              <a:srgbClr val="FF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702" name="Text Box 26"/>
          <p:cNvSpPr txBox="1">
            <a:spLocks noChangeArrowheads="1"/>
          </p:cNvSpPr>
          <p:nvPr/>
        </p:nvSpPr>
        <p:spPr bwMode="auto">
          <a:xfrm>
            <a:off x="519113" y="280988"/>
            <a:ext cx="649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dirty="0"/>
              <a:t>分類</a:t>
            </a:r>
            <a:endParaRPr lang="en-US" altLang="ja-JP"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323528" y="260648"/>
            <a:ext cx="8229600" cy="1143000"/>
          </a:xfrm>
        </p:spPr>
        <p:txBody>
          <a:bodyPr/>
          <a:lstStyle/>
          <a:p>
            <a:pPr eaLnBrk="1" hangingPunct="1"/>
            <a:r>
              <a:rPr lang="ja-JP" altLang="en-US" sz="2400" dirty="0"/>
              <a:t>マルチコア、メニーコア</a:t>
            </a:r>
          </a:p>
        </p:txBody>
      </p:sp>
      <p:sp>
        <p:nvSpPr>
          <p:cNvPr id="3" name="コンテンツ プレースホルダー 2"/>
          <p:cNvSpPr>
            <a:spLocks noGrp="1"/>
          </p:cNvSpPr>
          <p:nvPr>
            <p:ph idx="1"/>
          </p:nvPr>
        </p:nvSpPr>
        <p:spPr>
          <a:xfrm>
            <a:off x="100013" y="620713"/>
            <a:ext cx="8964612" cy="5257800"/>
          </a:xfrm>
        </p:spPr>
        <p:txBody>
          <a:bodyPr/>
          <a:lstStyle/>
          <a:p>
            <a:pPr eaLnBrk="1" hangingPunct="1">
              <a:defRPr/>
            </a:pPr>
            <a:r>
              <a:rPr lang="ja-JP" altLang="en-US" sz="2400" dirty="0"/>
              <a:t>単純にチップ内のコア数による視点で</a:t>
            </a:r>
            <a:r>
              <a:rPr lang="en-US" altLang="ja-JP" sz="2400" dirty="0"/>
              <a:t>Flynn</a:t>
            </a:r>
            <a:r>
              <a:rPr lang="ja-JP" altLang="en-US" sz="2400" dirty="0"/>
              <a:t>の分類とは関係ない</a:t>
            </a:r>
            <a:endParaRPr lang="en-US" altLang="ja-JP" sz="2400" dirty="0"/>
          </a:p>
          <a:p>
            <a:pPr eaLnBrk="1" hangingPunct="1">
              <a:defRPr/>
            </a:pPr>
            <a:r>
              <a:rPr lang="ja-JP" altLang="en-US" sz="2400" dirty="0"/>
              <a:t>マルチコア</a:t>
            </a:r>
            <a:endParaRPr lang="en-US" altLang="ja-JP" sz="2400" dirty="0"/>
          </a:p>
          <a:p>
            <a:pPr lvl="1" eaLnBrk="1" hangingPunct="1">
              <a:defRPr/>
            </a:pPr>
            <a:r>
              <a:rPr lang="en-US" altLang="ja-JP" sz="2000" dirty="0"/>
              <a:t>2-16</a:t>
            </a:r>
            <a:r>
              <a:rPr lang="ja-JP" altLang="en-US" sz="2000" dirty="0"/>
              <a:t>くらいまでの数</a:t>
            </a:r>
            <a:endParaRPr lang="en-US" altLang="ja-JP" sz="2000" dirty="0"/>
          </a:p>
          <a:p>
            <a:pPr lvl="1" eaLnBrk="1" hangingPunct="1">
              <a:defRPr/>
            </a:pPr>
            <a:r>
              <a:rPr lang="en-US" altLang="ja-JP" sz="2000" dirty="0"/>
              <a:t>PC</a:t>
            </a:r>
            <a:r>
              <a:rPr lang="ja-JP" altLang="en-US" sz="2000" dirty="0" err="1"/>
              <a:t>、</a:t>
            </a:r>
            <a:r>
              <a:rPr lang="ja-JP" altLang="en-US" sz="2000" dirty="0"/>
              <a:t>サーバー、スマホのホスト</a:t>
            </a:r>
            <a:endParaRPr lang="en-US" altLang="ja-JP" sz="2000" dirty="0"/>
          </a:p>
          <a:p>
            <a:pPr lvl="1" eaLnBrk="1" hangingPunct="1">
              <a:defRPr/>
            </a:pPr>
            <a:r>
              <a:rPr lang="ja-JP" altLang="en-US" sz="2000" dirty="0"/>
              <a:t>ほとんどの高性能コンピュータはマルチコア</a:t>
            </a:r>
            <a:endParaRPr lang="en-US" altLang="ja-JP" sz="2000" dirty="0"/>
          </a:p>
          <a:p>
            <a:pPr lvl="1" eaLnBrk="1" hangingPunct="1">
              <a:defRPr/>
            </a:pPr>
            <a:r>
              <a:rPr lang="en-US" altLang="ja-JP" sz="2000" dirty="0"/>
              <a:t>MIMD</a:t>
            </a:r>
            <a:r>
              <a:rPr lang="ja-JP" altLang="en-US" sz="2000" dirty="0"/>
              <a:t>の</a:t>
            </a:r>
            <a:r>
              <a:rPr lang="en-US" altLang="ja-JP" sz="2000" dirty="0"/>
              <a:t>UMA</a:t>
            </a:r>
            <a:r>
              <a:rPr lang="ja-JP" altLang="en-US" sz="2000" dirty="0"/>
              <a:t>が多い</a:t>
            </a:r>
            <a:endParaRPr lang="en-US" altLang="ja-JP" sz="2000" dirty="0"/>
          </a:p>
          <a:p>
            <a:pPr eaLnBrk="1" hangingPunct="1">
              <a:defRPr/>
            </a:pPr>
            <a:r>
              <a:rPr lang="ja-JP" altLang="en-US" sz="2400" dirty="0"/>
              <a:t>メニーコア</a:t>
            </a:r>
            <a:endParaRPr lang="en-US" altLang="ja-JP" sz="2400" dirty="0"/>
          </a:p>
          <a:p>
            <a:pPr lvl="1" eaLnBrk="1" hangingPunct="1">
              <a:defRPr/>
            </a:pPr>
            <a:r>
              <a:rPr lang="en-US" altLang="ja-JP" sz="2000" dirty="0"/>
              <a:t>64</a:t>
            </a:r>
            <a:r>
              <a:rPr lang="ja-JP" altLang="en-US" sz="2000" dirty="0"/>
              <a:t>～数千コア</a:t>
            </a:r>
            <a:endParaRPr lang="en-US" altLang="ja-JP" sz="2000" dirty="0"/>
          </a:p>
          <a:p>
            <a:pPr lvl="1" eaLnBrk="1" hangingPunct="1">
              <a:defRPr/>
            </a:pPr>
            <a:r>
              <a:rPr lang="ja-JP" altLang="en-US" sz="2000" dirty="0"/>
              <a:t>アクセラレータとしてホストと共に使われる</a:t>
            </a:r>
            <a:endParaRPr lang="en-US" altLang="ja-JP" sz="2000" dirty="0"/>
          </a:p>
          <a:p>
            <a:pPr lvl="1" eaLnBrk="1" hangingPunct="1">
              <a:defRPr/>
            </a:pPr>
            <a:r>
              <a:rPr lang="en-US" altLang="ja-JP" sz="2000" dirty="0"/>
              <a:t>SIMD</a:t>
            </a:r>
            <a:r>
              <a:rPr lang="ja-JP" altLang="en-US" sz="2000" dirty="0" err="1"/>
              <a:t>、</a:t>
            </a:r>
            <a:r>
              <a:rPr lang="en-US" altLang="ja-JP" sz="2000" dirty="0"/>
              <a:t>MIMD</a:t>
            </a:r>
            <a:r>
              <a:rPr lang="ja-JP" altLang="en-US" sz="2000" dirty="0"/>
              <a:t>の</a:t>
            </a:r>
            <a:r>
              <a:rPr lang="en-US" altLang="ja-JP" sz="2000" dirty="0"/>
              <a:t>NUMA</a:t>
            </a:r>
            <a:r>
              <a:rPr lang="ja-JP" altLang="en-US" sz="2000" dirty="0"/>
              <a:t>や</a:t>
            </a:r>
            <a:r>
              <a:rPr lang="en-US" altLang="ja-JP" sz="2000" dirty="0"/>
              <a:t>NORA</a:t>
            </a:r>
            <a:r>
              <a:rPr lang="ja-JP" altLang="en-US" sz="2000" dirty="0"/>
              <a:t>が多い</a:t>
            </a:r>
            <a:endParaRPr lang="en-US" altLang="ja-JP" sz="2000" dirty="0"/>
          </a:p>
          <a:p>
            <a:pPr eaLnBrk="1" hangingPunct="1">
              <a:defRPr/>
            </a:pPr>
            <a:r>
              <a:rPr lang="ja-JP" altLang="en-US" sz="2400" dirty="0"/>
              <a:t>アーキテクチャの方式による分類は崩壊している</a:t>
            </a:r>
            <a:endParaRPr lang="en-US" altLang="ja-JP" sz="2400" dirty="0"/>
          </a:p>
          <a:p>
            <a:pPr lvl="1" eaLnBrk="1" hangingPunct="1">
              <a:defRPr/>
            </a:pPr>
            <a:r>
              <a:rPr lang="en-US" altLang="ja-JP" sz="2000" dirty="0"/>
              <a:t>GPGPU</a:t>
            </a:r>
            <a:r>
              <a:rPr lang="ja-JP" altLang="en-US" sz="2000" dirty="0"/>
              <a:t>は</a:t>
            </a:r>
            <a:r>
              <a:rPr lang="en-US" altLang="ja-JP" sz="2000" dirty="0"/>
              <a:t>SIMD</a:t>
            </a:r>
            <a:r>
              <a:rPr lang="ja-JP" altLang="en-US" sz="2000" dirty="0"/>
              <a:t>の面が強いが、</a:t>
            </a:r>
            <a:r>
              <a:rPr lang="en-US" altLang="ja-JP" sz="2000" dirty="0"/>
              <a:t>MIMD</a:t>
            </a:r>
            <a:r>
              <a:rPr lang="ja-JP" altLang="en-US" sz="2000" dirty="0" err="1"/>
              <a:t>、</a:t>
            </a:r>
            <a:r>
              <a:rPr lang="ja-JP" altLang="en-US" sz="2000" dirty="0"/>
              <a:t>マルチスレッドの技術も使っている</a:t>
            </a:r>
            <a:endParaRPr lang="en-US" altLang="ja-JP" sz="2000" dirty="0"/>
          </a:p>
          <a:p>
            <a:pPr lvl="1" eaLnBrk="1" hangingPunct="1">
              <a:defRPr/>
            </a:pPr>
            <a:r>
              <a:rPr lang="ja-JP" altLang="en-US" sz="2000" dirty="0"/>
              <a:t>色々な技術を総合的に使うのが最近のアーキテクチャ</a:t>
            </a:r>
            <a:endParaRPr lang="en-US" altLang="ja-JP" sz="2000" dirty="0"/>
          </a:p>
          <a:p>
            <a:pPr lvl="1" eaLnBrk="1" hangingPunct="1">
              <a:defRPr/>
            </a:pPr>
            <a:r>
              <a:rPr lang="ja-JP" altLang="en-US" sz="2000" dirty="0"/>
              <a:t>とはいえ、分類は理解に役に立つ</a:t>
            </a:r>
            <a:endParaRPr lang="en-US" altLang="ja-JP" sz="2000" dirty="0"/>
          </a:p>
          <a:p>
            <a:pPr eaLnBrk="1" hangingPunct="1">
              <a:defRPr/>
            </a:pPr>
            <a:r>
              <a:rPr lang="ja-JP" altLang="en-US" sz="2400" dirty="0"/>
              <a:t>マルチコアのチップを複数用いる</a:t>
            </a:r>
            <a:endParaRPr lang="en-US" altLang="ja-JP" sz="2400" dirty="0"/>
          </a:p>
          <a:p>
            <a:pPr marL="400050" lvl="1" indent="0" eaLnBrk="1" hangingPunct="1">
              <a:buFontTx/>
              <a:buNone/>
              <a:defRPr/>
            </a:pPr>
            <a:r>
              <a:rPr lang="ja-JP" altLang="en-US" sz="2000" dirty="0"/>
              <a:t>　　→マルチプロセッサ（古典的な言い方）</a:t>
            </a:r>
            <a:endParaRPr lang="en-US" altLang="ja-JP" sz="2000" dirty="0"/>
          </a:p>
          <a:p>
            <a:pPr lvl="1" eaLnBrk="1" hangingPunct="1">
              <a:defRPr/>
            </a:pPr>
            <a:endParaRPr lang="en-US" altLang="ja-JP" sz="2000" dirty="0"/>
          </a:p>
          <a:p>
            <a:pPr marL="0" indent="0" eaLnBrk="1" hangingPunct="1">
              <a:buFontTx/>
              <a:buNone/>
              <a:defRPr/>
            </a:pPr>
            <a:endParaRPr lang="en-US" altLang="ja-JP" sz="2400" dirty="0"/>
          </a:p>
          <a:p>
            <a:pPr lvl="1" eaLnBrk="1" hangingPunct="1">
              <a:defRPr/>
            </a:pPr>
            <a:endParaRPr lang="en-US" altLang="ja-JP" sz="2000" dirty="0"/>
          </a:p>
          <a:p>
            <a:pPr lvl="1" eaLnBrk="1" hangingPunct="1">
              <a:defRPr/>
            </a:pPr>
            <a:endParaRPr lang="en-US" altLang="ja-JP" dirty="0"/>
          </a:p>
        </p:txBody>
      </p:sp>
    </p:spTree>
    <p:extLst>
      <p:ext uri="{BB962C8B-B14F-4D97-AF65-F5344CB8AC3E}">
        <p14:creationId xmlns:p14="http://schemas.microsoft.com/office/powerpoint/2010/main" val="2474414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演習１</a:t>
            </a:r>
            <a:endParaRPr kumimoji="1" lang="ja-JP" altLang="en-US" dirty="0"/>
          </a:p>
        </p:txBody>
      </p:sp>
      <p:sp>
        <p:nvSpPr>
          <p:cNvPr id="3" name="コンテンツ プレースホルダー 2"/>
          <p:cNvSpPr>
            <a:spLocks noGrp="1"/>
          </p:cNvSpPr>
          <p:nvPr>
            <p:ph idx="1"/>
          </p:nvPr>
        </p:nvSpPr>
        <p:spPr>
          <a:xfrm>
            <a:off x="457200" y="1052736"/>
            <a:ext cx="8229600" cy="4530725"/>
          </a:xfrm>
        </p:spPr>
        <p:txBody>
          <a:bodyPr/>
          <a:lstStyle/>
          <a:p>
            <a:r>
              <a:rPr kumimoji="1" lang="ja-JP" altLang="en-US" dirty="0"/>
              <a:t>あるコアが最大動作周波数３</a:t>
            </a:r>
            <a:r>
              <a:rPr kumimoji="1" lang="en-US" altLang="ja-JP" dirty="0" err="1"/>
              <a:t>GH</a:t>
            </a:r>
            <a:r>
              <a:rPr kumimoji="1" lang="ja-JP" altLang="en-US" dirty="0" err="1"/>
              <a:t>ｚ</a:t>
            </a:r>
            <a:r>
              <a:rPr lang="ja-JP" altLang="en-US" dirty="0"/>
              <a:t>、電源電圧</a:t>
            </a:r>
            <a:r>
              <a:rPr lang="en-US" altLang="ja-JP" dirty="0" err="1"/>
              <a:t>1.8V</a:t>
            </a:r>
            <a:r>
              <a:rPr lang="ja-JP" altLang="en-US" dirty="0"/>
              <a:t>で</a:t>
            </a:r>
            <a:r>
              <a:rPr kumimoji="1" lang="en-US" altLang="ja-JP" dirty="0" err="1"/>
              <a:t>10W</a:t>
            </a:r>
            <a:r>
              <a:rPr kumimoji="1" lang="ja-JP" altLang="en-US" dirty="0"/>
              <a:t>消費する。このコア</a:t>
            </a:r>
            <a:r>
              <a:rPr lang="ja-JP" altLang="en-US" dirty="0"/>
              <a:t>を</a:t>
            </a:r>
            <a:r>
              <a:rPr kumimoji="1" lang="en-US" altLang="ja-JP" dirty="0"/>
              <a:t>10</a:t>
            </a:r>
            <a:r>
              <a:rPr lang="ja-JP" altLang="en-US" dirty="0"/>
              <a:t>個使って並列処理すると性能が</a:t>
            </a:r>
            <a:r>
              <a:rPr lang="en-US" altLang="ja-JP" dirty="0"/>
              <a:t>10</a:t>
            </a:r>
            <a:r>
              <a:rPr lang="ja-JP" altLang="en-US" dirty="0"/>
              <a:t>倍になるので、周波数を</a:t>
            </a:r>
            <a:r>
              <a:rPr lang="en-US" altLang="ja-JP" dirty="0" err="1"/>
              <a:t>300MH</a:t>
            </a:r>
            <a:r>
              <a:rPr lang="ja-JP" altLang="en-US" dirty="0" err="1"/>
              <a:t>ｚ</a:t>
            </a:r>
            <a:r>
              <a:rPr lang="ja-JP" altLang="en-US" dirty="0"/>
              <a:t>で動作させて同じ性能が得られる。この時、必要な電源電圧が</a:t>
            </a:r>
            <a:r>
              <a:rPr lang="en-US" altLang="ja-JP" dirty="0" err="1"/>
              <a:t>0.8V</a:t>
            </a:r>
            <a:r>
              <a:rPr lang="ja-JP" altLang="en-US" dirty="0"/>
              <a:t>である場合、電力をどの程度にすることができるか？</a:t>
            </a:r>
            <a:endParaRPr lang="en-US" altLang="ja-JP" dirty="0"/>
          </a:p>
          <a:p>
            <a:r>
              <a:rPr kumimoji="1" lang="ja-JP" altLang="en-US" dirty="0"/>
              <a:t>件名に演習１：学籍番号：名前を付けて</a:t>
            </a:r>
            <a:endParaRPr kumimoji="1" lang="en-US" altLang="ja-JP" dirty="0"/>
          </a:p>
          <a:p>
            <a:pPr marL="0" indent="0">
              <a:buNone/>
            </a:pPr>
            <a:r>
              <a:rPr lang="en-US" altLang="ja-JP" dirty="0"/>
              <a:t>   </a:t>
            </a:r>
            <a:r>
              <a:rPr lang="en-US" altLang="ja-JP" dirty="0">
                <a:hlinkClick r:id="rId2"/>
              </a:rPr>
              <a:t>hunga4125@gmail.com</a:t>
            </a:r>
            <a:endParaRPr lang="en-US" altLang="ja-JP" dirty="0"/>
          </a:p>
          <a:p>
            <a:pPr marL="0" indent="0">
              <a:buNone/>
            </a:pPr>
            <a:r>
              <a:rPr kumimoji="1" lang="ja-JP" altLang="en-US" dirty="0"/>
              <a:t>まで提出のこと</a:t>
            </a:r>
            <a:endParaRPr kumimoji="1" lang="en-US" altLang="ja-JP" dirty="0"/>
          </a:p>
          <a:p>
            <a:pPr marL="0" indent="0">
              <a:buNone/>
            </a:pPr>
            <a:r>
              <a:rPr lang="ja-JP" altLang="en-US" dirty="0"/>
              <a:t>提出期限は来週だが、、、</a:t>
            </a:r>
            <a:endParaRPr kumimoji="1" lang="ja-JP" altLang="en-US" dirty="0"/>
          </a:p>
        </p:txBody>
      </p:sp>
    </p:spTree>
    <p:extLst>
      <p:ext uri="{BB962C8B-B14F-4D97-AF65-F5344CB8AC3E}">
        <p14:creationId xmlns:p14="http://schemas.microsoft.com/office/powerpoint/2010/main" val="289205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E9BED-20A5-4929-888E-D1F217E3A161}"/>
              </a:ext>
            </a:extLst>
          </p:cNvPr>
          <p:cNvSpPr>
            <a:spLocks noGrp="1"/>
          </p:cNvSpPr>
          <p:nvPr>
            <p:ph type="title"/>
          </p:nvPr>
        </p:nvSpPr>
        <p:spPr/>
        <p:txBody>
          <a:bodyPr/>
          <a:lstStyle/>
          <a:p>
            <a:r>
              <a:rPr kumimoji="1" lang="ja-JP" altLang="en-US" sz="2800" dirty="0"/>
              <a:t>並列性とは？　</a:t>
            </a:r>
            <a:br>
              <a:rPr kumimoji="1" lang="en-US" altLang="ja-JP" sz="2800" dirty="0"/>
            </a:br>
            <a:r>
              <a:rPr kumimoji="1" lang="ja-JP" altLang="en-US" sz="2800" dirty="0"/>
              <a:t>並列に処理できる性質、度合い</a:t>
            </a:r>
          </a:p>
        </p:txBody>
      </p:sp>
      <p:sp>
        <p:nvSpPr>
          <p:cNvPr id="3" name="コンテンツ プレースホルダー 2">
            <a:extLst>
              <a:ext uri="{FF2B5EF4-FFF2-40B4-BE49-F238E27FC236}">
                <a16:creationId xmlns:a16="http://schemas.microsoft.com/office/drawing/2014/main" id="{59E5F75A-E1B0-4240-AC09-C7B3DA53D739}"/>
              </a:ext>
            </a:extLst>
          </p:cNvPr>
          <p:cNvSpPr>
            <a:spLocks noGrp="1"/>
          </p:cNvSpPr>
          <p:nvPr>
            <p:ph idx="1"/>
          </p:nvPr>
        </p:nvSpPr>
        <p:spPr>
          <a:xfrm>
            <a:off x="457200" y="1163637"/>
            <a:ext cx="8229600" cy="4530725"/>
          </a:xfrm>
        </p:spPr>
        <p:txBody>
          <a:bodyPr/>
          <a:lstStyle/>
          <a:p>
            <a:r>
              <a:rPr kumimoji="1" lang="ja-JP" altLang="en-US" dirty="0"/>
              <a:t>命令レベル並列性</a:t>
            </a:r>
            <a:endParaRPr kumimoji="1" lang="en-US" altLang="ja-JP" dirty="0"/>
          </a:p>
          <a:p>
            <a:pPr lvl="1"/>
            <a:r>
              <a:rPr kumimoji="1" lang="en-US" altLang="ja-JP" dirty="0"/>
              <a:t>Instruction Level Parallelism(ILP)</a:t>
            </a:r>
          </a:p>
          <a:p>
            <a:pPr lvl="1"/>
            <a:r>
              <a:rPr kumimoji="1" lang="ja-JP" altLang="en-US" dirty="0"/>
              <a:t>これは単一プロセッサで利用する並列性</a:t>
            </a:r>
            <a:endParaRPr kumimoji="1" lang="en-US" altLang="ja-JP" dirty="0"/>
          </a:p>
          <a:p>
            <a:r>
              <a:rPr kumimoji="1" lang="ja-JP" altLang="en-US" dirty="0"/>
              <a:t>単一のジョブを並列処理する場合</a:t>
            </a:r>
            <a:endParaRPr kumimoji="1" lang="en-US" altLang="ja-JP" dirty="0"/>
          </a:p>
          <a:p>
            <a:pPr lvl="1"/>
            <a:r>
              <a:rPr lang="ja-JP" altLang="en-US" dirty="0"/>
              <a:t>コンパイラやプログラマが同時に処理できるタスク（スレッド）を抽出</a:t>
            </a:r>
            <a:endParaRPr lang="en-US" altLang="ja-JP" dirty="0"/>
          </a:p>
          <a:p>
            <a:pPr lvl="2"/>
            <a:r>
              <a:rPr lang="ja-JP" altLang="en-US" dirty="0"/>
              <a:t>タスクレベル並列性　</a:t>
            </a:r>
            <a:r>
              <a:rPr lang="en-US" altLang="ja-JP" dirty="0"/>
              <a:t>Task</a:t>
            </a:r>
            <a:r>
              <a:rPr lang="ja-JP" altLang="en-US" dirty="0"/>
              <a:t> </a:t>
            </a:r>
            <a:r>
              <a:rPr lang="en-US" altLang="ja-JP" dirty="0"/>
              <a:t>Level</a:t>
            </a:r>
            <a:r>
              <a:rPr lang="ja-JP" altLang="en-US" dirty="0"/>
              <a:t> </a:t>
            </a:r>
            <a:r>
              <a:rPr lang="en-US" altLang="ja-JP" dirty="0"/>
              <a:t>Parallelism</a:t>
            </a:r>
            <a:r>
              <a:rPr lang="ja-JP" altLang="en-US" dirty="0"/>
              <a:t>（</a:t>
            </a:r>
            <a:r>
              <a:rPr lang="en-US" altLang="ja-JP" dirty="0"/>
              <a:t>TLP)</a:t>
            </a:r>
          </a:p>
          <a:p>
            <a:pPr lvl="2"/>
            <a:r>
              <a:rPr lang="ja-JP" altLang="en-US" dirty="0"/>
              <a:t>スレッドレベル並列性　</a:t>
            </a:r>
            <a:r>
              <a:rPr lang="en-US" altLang="ja-JP" dirty="0"/>
              <a:t>Thread</a:t>
            </a:r>
            <a:r>
              <a:rPr lang="ja-JP" altLang="en-US" dirty="0"/>
              <a:t> </a:t>
            </a:r>
            <a:r>
              <a:rPr lang="en-US" altLang="ja-JP" dirty="0"/>
              <a:t>Level</a:t>
            </a:r>
            <a:r>
              <a:rPr lang="ja-JP" altLang="en-US" dirty="0"/>
              <a:t> </a:t>
            </a:r>
            <a:r>
              <a:rPr lang="en-US" altLang="ja-JP" dirty="0"/>
              <a:t>Parallelism</a:t>
            </a:r>
            <a:r>
              <a:rPr lang="ja-JP" altLang="en-US" dirty="0"/>
              <a:t>とも言う</a:t>
            </a:r>
            <a:endParaRPr lang="en-US" altLang="ja-JP" dirty="0"/>
          </a:p>
          <a:p>
            <a:pPr lvl="1"/>
            <a:r>
              <a:rPr kumimoji="1" lang="ja-JP" altLang="en-US" dirty="0"/>
              <a:t>多量のデータに対して類似の処理を同時に行う</a:t>
            </a:r>
            <a:endParaRPr lang="en-US" altLang="ja-JP" dirty="0"/>
          </a:p>
          <a:p>
            <a:pPr lvl="2"/>
            <a:r>
              <a:rPr kumimoji="1" lang="ja-JP" altLang="en-US" dirty="0"/>
              <a:t>データレベル並列性　</a:t>
            </a:r>
            <a:r>
              <a:rPr kumimoji="1" lang="en-US" altLang="ja-JP" dirty="0"/>
              <a:t>Data</a:t>
            </a:r>
            <a:r>
              <a:rPr kumimoji="1" lang="ja-JP" altLang="en-US" dirty="0"/>
              <a:t> </a:t>
            </a:r>
            <a:r>
              <a:rPr kumimoji="1" lang="en-US" altLang="ja-JP" dirty="0"/>
              <a:t>Level</a:t>
            </a:r>
            <a:r>
              <a:rPr kumimoji="1" lang="ja-JP" altLang="en-US" dirty="0"/>
              <a:t> </a:t>
            </a:r>
            <a:r>
              <a:rPr kumimoji="1" lang="en-US" altLang="ja-JP" dirty="0"/>
              <a:t>Parallelism(DLP)</a:t>
            </a:r>
          </a:p>
        </p:txBody>
      </p:sp>
    </p:spTree>
    <p:extLst>
      <p:ext uri="{BB962C8B-B14F-4D97-AF65-F5344CB8AC3E}">
        <p14:creationId xmlns:p14="http://schemas.microsoft.com/office/powerpoint/2010/main" val="159669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E9BED-20A5-4929-888E-D1F217E3A161}"/>
              </a:ext>
            </a:extLst>
          </p:cNvPr>
          <p:cNvSpPr>
            <a:spLocks noGrp="1"/>
          </p:cNvSpPr>
          <p:nvPr>
            <p:ph type="title"/>
          </p:nvPr>
        </p:nvSpPr>
        <p:spPr/>
        <p:txBody>
          <a:bodyPr/>
          <a:lstStyle/>
          <a:p>
            <a:r>
              <a:rPr kumimoji="1" lang="ja-JP" altLang="en-US" sz="2800" dirty="0"/>
              <a:t>要求レベル並列性（</a:t>
            </a:r>
            <a:r>
              <a:rPr kumimoji="1" lang="en-US" altLang="ja-JP" sz="2800" dirty="0"/>
              <a:t>Request</a:t>
            </a:r>
            <a:r>
              <a:rPr kumimoji="1" lang="ja-JP" altLang="en-US" sz="2800" dirty="0"/>
              <a:t> </a:t>
            </a:r>
            <a:r>
              <a:rPr kumimoji="1" lang="en-US" altLang="ja-JP" sz="2800" dirty="0"/>
              <a:t>Level</a:t>
            </a:r>
            <a:r>
              <a:rPr kumimoji="1" lang="ja-JP" altLang="en-US" sz="2800" dirty="0"/>
              <a:t> </a:t>
            </a:r>
            <a:r>
              <a:rPr kumimoji="1" lang="en-US" altLang="ja-JP" sz="2800" dirty="0"/>
              <a:t>Parallelism:</a:t>
            </a:r>
            <a:r>
              <a:rPr kumimoji="1" lang="ja-JP" altLang="en-US" sz="2800" dirty="0"/>
              <a:t> </a:t>
            </a:r>
            <a:r>
              <a:rPr kumimoji="1" lang="en-US" altLang="ja-JP" sz="2800" dirty="0"/>
              <a:t>RLP)</a:t>
            </a:r>
            <a:endParaRPr kumimoji="1" lang="ja-JP" altLang="en-US" sz="2800" dirty="0"/>
          </a:p>
        </p:txBody>
      </p:sp>
      <p:sp>
        <p:nvSpPr>
          <p:cNvPr id="3" name="コンテンツ プレースホルダー 2">
            <a:extLst>
              <a:ext uri="{FF2B5EF4-FFF2-40B4-BE49-F238E27FC236}">
                <a16:creationId xmlns:a16="http://schemas.microsoft.com/office/drawing/2014/main" id="{59E5F75A-E1B0-4240-AC09-C7B3DA53D739}"/>
              </a:ext>
            </a:extLst>
          </p:cNvPr>
          <p:cNvSpPr>
            <a:spLocks noGrp="1"/>
          </p:cNvSpPr>
          <p:nvPr>
            <p:ph idx="1"/>
          </p:nvPr>
        </p:nvSpPr>
        <p:spPr>
          <a:xfrm>
            <a:off x="457200" y="1163637"/>
            <a:ext cx="8229600" cy="4530725"/>
          </a:xfrm>
        </p:spPr>
        <p:txBody>
          <a:bodyPr/>
          <a:lstStyle/>
          <a:p>
            <a:r>
              <a:rPr lang="ja-JP" altLang="en-US" dirty="0"/>
              <a:t>独立した複数のジョブを処理する場合の並列性</a:t>
            </a:r>
            <a:endParaRPr lang="en-US" altLang="ja-JP" dirty="0"/>
          </a:p>
          <a:p>
            <a:pPr lvl="1"/>
            <a:r>
              <a:rPr kumimoji="1" lang="ja-JP" altLang="en-US" dirty="0"/>
              <a:t>データセンター、サーバー</a:t>
            </a:r>
            <a:endParaRPr kumimoji="1" lang="en-US" altLang="ja-JP" dirty="0"/>
          </a:p>
          <a:p>
            <a:pPr lvl="1"/>
            <a:r>
              <a:rPr kumimoji="1" lang="ja-JP" altLang="en-US" dirty="0"/>
              <a:t>並列性は湯水のごとくある</a:t>
            </a:r>
            <a:endParaRPr kumimoji="1" lang="en-US" altLang="ja-JP" dirty="0"/>
          </a:p>
          <a:p>
            <a:pPr lvl="1"/>
            <a:r>
              <a:rPr lang="ja-JP" altLang="en-US" dirty="0"/>
              <a:t>資源、データベースの共用、信頼性が重要</a:t>
            </a:r>
            <a:endParaRPr lang="en-US" altLang="ja-JP" dirty="0"/>
          </a:p>
          <a:p>
            <a:pPr lvl="1"/>
            <a:r>
              <a:rPr kumimoji="1" lang="ja-JP" altLang="en-US" dirty="0"/>
              <a:t>単一ジョブの高速化とちょっと性質が違う</a:t>
            </a:r>
          </a:p>
        </p:txBody>
      </p:sp>
    </p:spTree>
    <p:extLst>
      <p:ext uri="{BB962C8B-B14F-4D97-AF65-F5344CB8AC3E}">
        <p14:creationId xmlns:p14="http://schemas.microsoft.com/office/powerpoint/2010/main" val="2750578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22A593-96EC-4806-A3F9-0ED1048D19A6}"/>
              </a:ext>
            </a:extLst>
          </p:cNvPr>
          <p:cNvSpPr>
            <a:spLocks noGrp="1"/>
          </p:cNvSpPr>
          <p:nvPr>
            <p:ph type="title"/>
          </p:nvPr>
        </p:nvSpPr>
        <p:spPr/>
        <p:txBody>
          <a:bodyPr/>
          <a:lstStyle/>
          <a:p>
            <a:r>
              <a:rPr lang="ja-JP" altLang="en-US" dirty="0"/>
              <a:t>単一ジョブの並列処理</a:t>
            </a:r>
            <a:endParaRPr kumimoji="1" lang="ja-JP" altLang="en-US" dirty="0"/>
          </a:p>
        </p:txBody>
      </p:sp>
      <p:sp>
        <p:nvSpPr>
          <p:cNvPr id="3" name="コンテンツ プレースホルダー 2">
            <a:extLst>
              <a:ext uri="{FF2B5EF4-FFF2-40B4-BE49-F238E27FC236}">
                <a16:creationId xmlns:a16="http://schemas.microsoft.com/office/drawing/2014/main" id="{81AAC377-BBCD-4431-9295-6BAEA9E1C9B7}"/>
              </a:ext>
            </a:extLst>
          </p:cNvPr>
          <p:cNvSpPr>
            <a:spLocks noGrp="1"/>
          </p:cNvSpPr>
          <p:nvPr>
            <p:ph idx="1"/>
          </p:nvPr>
        </p:nvSpPr>
        <p:spPr>
          <a:xfrm>
            <a:off x="457200" y="1124744"/>
            <a:ext cx="8229600" cy="4530725"/>
          </a:xfrm>
        </p:spPr>
        <p:txBody>
          <a:bodyPr/>
          <a:lstStyle/>
          <a:p>
            <a:r>
              <a:rPr kumimoji="1" lang="ja-JP" altLang="en-US" dirty="0"/>
              <a:t>必ず損失がある</a:t>
            </a:r>
            <a:endParaRPr kumimoji="1" lang="en-US" altLang="ja-JP" dirty="0"/>
          </a:p>
          <a:p>
            <a:pPr lvl="1"/>
            <a:r>
              <a:rPr lang="ja-JP" altLang="en-US" dirty="0"/>
              <a:t>並列性の不足</a:t>
            </a:r>
            <a:endParaRPr lang="en-US" altLang="ja-JP" dirty="0"/>
          </a:p>
          <a:p>
            <a:pPr lvl="2"/>
            <a:r>
              <a:rPr lang="ja-JP" altLang="en-US" dirty="0"/>
              <a:t>普通、</a:t>
            </a:r>
            <a:r>
              <a:rPr kumimoji="1" lang="ja-JP" altLang="en-US" dirty="0"/>
              <a:t>逐次的に処理しなければならない（あるいは並列性が落ちる）部分がある</a:t>
            </a:r>
            <a:endParaRPr kumimoji="1" lang="en-US" altLang="ja-JP" dirty="0"/>
          </a:p>
          <a:p>
            <a:pPr lvl="2"/>
            <a:r>
              <a:rPr lang="ja-JP" altLang="en-US" dirty="0"/>
              <a:t>アムダールの法則によりプロセッサを増やしても性能が上がらない</a:t>
            </a:r>
            <a:endParaRPr lang="en-US" altLang="ja-JP" dirty="0"/>
          </a:p>
          <a:p>
            <a:pPr lvl="2"/>
            <a:r>
              <a:rPr kumimoji="1" lang="ja-JP" altLang="en-US" dirty="0"/>
              <a:t>ストロングスケーリングとウィークスケーリング</a:t>
            </a:r>
            <a:endParaRPr kumimoji="1" lang="en-US" altLang="ja-JP" dirty="0"/>
          </a:p>
          <a:p>
            <a:pPr lvl="1"/>
            <a:r>
              <a:rPr lang="ja-JP" altLang="en-US" dirty="0"/>
              <a:t>負荷の分散</a:t>
            </a:r>
            <a:endParaRPr lang="en-US" altLang="ja-JP" dirty="0"/>
          </a:p>
          <a:p>
            <a:pPr lvl="2"/>
            <a:r>
              <a:rPr kumimoji="1" lang="ja-JP" altLang="en-US" dirty="0"/>
              <a:t>均等に分散できないと、一番重い仕事をする人に律速される</a:t>
            </a:r>
            <a:endParaRPr kumimoji="1" lang="en-US" altLang="ja-JP" dirty="0"/>
          </a:p>
          <a:p>
            <a:pPr lvl="1"/>
            <a:r>
              <a:rPr lang="ja-JP" altLang="en-US" dirty="0"/>
              <a:t>同期、データ交換の損失</a:t>
            </a:r>
            <a:endParaRPr lang="en-US" altLang="ja-JP" dirty="0"/>
          </a:p>
          <a:p>
            <a:pPr lvl="2"/>
            <a:r>
              <a:rPr lang="ja-JP" altLang="en-US" dirty="0"/>
              <a:t>待ち合わせをして、データを交換しないと処理ができない</a:t>
            </a:r>
            <a:endParaRPr lang="en-US" altLang="ja-JP" dirty="0"/>
          </a:p>
          <a:p>
            <a:pPr lvl="1"/>
            <a:endParaRPr kumimoji="1" lang="ja-JP" altLang="en-US" dirty="0"/>
          </a:p>
        </p:txBody>
      </p:sp>
    </p:spTree>
    <p:extLst>
      <p:ext uri="{BB962C8B-B14F-4D97-AF65-F5344CB8AC3E}">
        <p14:creationId xmlns:p14="http://schemas.microsoft.com/office/powerpoint/2010/main" val="107405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ja-JP"/>
              <a:t>Amdahl</a:t>
            </a:r>
            <a:r>
              <a:rPr lang="ja-JP" altLang="en-US"/>
              <a:t>の法則</a:t>
            </a:r>
          </a:p>
        </p:txBody>
      </p:sp>
      <p:sp>
        <p:nvSpPr>
          <p:cNvPr id="46083" name="Rectangle 3"/>
          <p:cNvSpPr>
            <a:spLocks noChangeArrowheads="1"/>
          </p:cNvSpPr>
          <p:nvPr/>
        </p:nvSpPr>
        <p:spPr bwMode="auto">
          <a:xfrm>
            <a:off x="1258888" y="2133600"/>
            <a:ext cx="144462" cy="647700"/>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46084" name="Rectangle 4"/>
          <p:cNvSpPr>
            <a:spLocks noChangeArrowheads="1"/>
          </p:cNvSpPr>
          <p:nvPr/>
        </p:nvSpPr>
        <p:spPr bwMode="auto">
          <a:xfrm>
            <a:off x="1403350" y="2133600"/>
            <a:ext cx="734536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6085" name="Text Box 5"/>
          <p:cNvSpPr txBox="1">
            <a:spLocks noChangeArrowheads="1"/>
          </p:cNvSpPr>
          <p:nvPr/>
        </p:nvSpPr>
        <p:spPr bwMode="auto">
          <a:xfrm>
            <a:off x="447675" y="1360488"/>
            <a:ext cx="2092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シリアルな部分</a:t>
            </a:r>
            <a:r>
              <a:rPr lang="en-US" altLang="ja-JP" b="1"/>
              <a:t>part</a:t>
            </a:r>
          </a:p>
          <a:p>
            <a:pPr eaLnBrk="1" hangingPunct="1"/>
            <a:r>
              <a:rPr lang="ja-JP" altLang="en-US" b="1"/>
              <a:t>１％</a:t>
            </a:r>
          </a:p>
        </p:txBody>
      </p:sp>
      <p:sp>
        <p:nvSpPr>
          <p:cNvPr id="46086" name="Text Box 6"/>
          <p:cNvSpPr txBox="1">
            <a:spLocks noChangeArrowheads="1"/>
          </p:cNvSpPr>
          <p:nvPr/>
        </p:nvSpPr>
        <p:spPr bwMode="auto">
          <a:xfrm>
            <a:off x="4270375" y="1427163"/>
            <a:ext cx="299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並列処理が可能な部分 </a:t>
            </a:r>
            <a:r>
              <a:rPr lang="en-US" altLang="ja-JP" b="1"/>
              <a:t>99</a:t>
            </a:r>
            <a:r>
              <a:rPr lang="ja-JP" altLang="en-US" b="1"/>
              <a:t>％</a:t>
            </a:r>
          </a:p>
        </p:txBody>
      </p:sp>
      <p:sp>
        <p:nvSpPr>
          <p:cNvPr id="46087" name="Rectangle 7"/>
          <p:cNvSpPr>
            <a:spLocks noChangeArrowheads="1"/>
          </p:cNvSpPr>
          <p:nvPr/>
        </p:nvSpPr>
        <p:spPr bwMode="auto">
          <a:xfrm>
            <a:off x="1258888" y="3789363"/>
            <a:ext cx="144462" cy="647700"/>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46088" name="Rectangle 8"/>
          <p:cNvSpPr>
            <a:spLocks noChangeArrowheads="1"/>
          </p:cNvSpPr>
          <p:nvPr/>
        </p:nvSpPr>
        <p:spPr bwMode="auto">
          <a:xfrm flipH="1">
            <a:off x="1404938" y="3789363"/>
            <a:ext cx="71437"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46089" name="Line 9"/>
          <p:cNvSpPr>
            <a:spLocks noChangeShapeType="1"/>
          </p:cNvSpPr>
          <p:nvPr/>
        </p:nvSpPr>
        <p:spPr bwMode="auto">
          <a:xfrm>
            <a:off x="1331913" y="2781300"/>
            <a:ext cx="0"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090" name="Line 10"/>
          <p:cNvSpPr>
            <a:spLocks noChangeShapeType="1"/>
          </p:cNvSpPr>
          <p:nvPr/>
        </p:nvSpPr>
        <p:spPr bwMode="auto">
          <a:xfrm flipH="1">
            <a:off x="1476375" y="2781300"/>
            <a:ext cx="2232025"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091" name="Text Box 11"/>
          <p:cNvSpPr txBox="1">
            <a:spLocks noChangeArrowheads="1"/>
          </p:cNvSpPr>
          <p:nvPr/>
        </p:nvSpPr>
        <p:spPr bwMode="auto">
          <a:xfrm>
            <a:off x="3553618" y="3041502"/>
            <a:ext cx="304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並列処理で高速化できる部分</a:t>
            </a:r>
          </a:p>
        </p:txBody>
      </p:sp>
      <p:sp>
        <p:nvSpPr>
          <p:cNvPr id="46092" name="Text Box 12"/>
          <p:cNvSpPr txBox="1">
            <a:spLocks noChangeArrowheads="1"/>
          </p:cNvSpPr>
          <p:nvPr/>
        </p:nvSpPr>
        <p:spPr bwMode="auto">
          <a:xfrm>
            <a:off x="2950834" y="3571548"/>
            <a:ext cx="52597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t>0.01 + 0.99/p</a:t>
            </a:r>
            <a:r>
              <a:rPr lang="ja-JP" altLang="en-US" b="1" dirty="0"/>
              <a:t>　</a:t>
            </a:r>
            <a:r>
              <a:rPr lang="en-US" altLang="ja-JP" b="1" dirty="0"/>
              <a:t>p=10: 9.17  p=100: 50.3</a:t>
            </a:r>
          </a:p>
          <a:p>
            <a:pPr eaLnBrk="1" hangingPunct="1"/>
            <a:r>
              <a:rPr lang="en-US" altLang="ja-JP" b="1" dirty="0"/>
              <a:t>                        p=10000: 99</a:t>
            </a:r>
          </a:p>
          <a:p>
            <a:pPr eaLnBrk="1" hangingPunct="1"/>
            <a:endParaRPr lang="en-US" altLang="ja-JP" b="1" dirty="0"/>
          </a:p>
          <a:p>
            <a:pPr eaLnBrk="1" hangingPunct="1"/>
            <a:r>
              <a:rPr lang="ja-JP" altLang="en-US" b="1" dirty="0"/>
              <a:t>いくら</a:t>
            </a:r>
            <a:r>
              <a:rPr lang="en-US" altLang="ja-JP" b="1" dirty="0"/>
              <a:t>p</a:t>
            </a:r>
            <a:r>
              <a:rPr lang="ja-JP" altLang="en-US" b="1" dirty="0"/>
              <a:t>を増やしても</a:t>
            </a:r>
            <a:r>
              <a:rPr lang="en-US" altLang="ja-JP" b="1" dirty="0"/>
              <a:t>100</a:t>
            </a:r>
            <a:r>
              <a:rPr lang="ja-JP" altLang="en-US" b="1" dirty="0"/>
              <a:t>倍以上にすることはできない</a:t>
            </a:r>
          </a:p>
        </p:txBody>
      </p:sp>
      <p:sp>
        <p:nvSpPr>
          <p:cNvPr id="46093" name="Text Box 13"/>
          <p:cNvSpPr txBox="1">
            <a:spLocks noChangeArrowheads="1"/>
          </p:cNvSpPr>
          <p:nvPr/>
        </p:nvSpPr>
        <p:spPr bwMode="auto">
          <a:xfrm>
            <a:off x="877829" y="4771877"/>
            <a:ext cx="621676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dirty="0"/>
              <a:t>高速化の効果はそれが可能な部分の割合によって制限される</a:t>
            </a:r>
          </a:p>
          <a:p>
            <a:pPr eaLnBrk="1" hangingPunct="1"/>
            <a:endParaRPr lang="ja-JP" altLang="en-US" b="1" dirty="0"/>
          </a:p>
          <a:p>
            <a:pPr eaLnBrk="1" hangingPunct="1"/>
            <a:r>
              <a:rPr lang="ja-JP" altLang="en-US" b="1" dirty="0"/>
              <a:t>多くの並列処理にとっては限界になる</a:t>
            </a:r>
            <a:endParaRPr lang="en-US" altLang="ja-JP" b="1" dirty="0"/>
          </a:p>
          <a:p>
            <a:pPr eaLnBrk="1" hangingPunct="1"/>
            <a:endParaRPr lang="en-US" altLang="ja-JP" b="1" dirty="0"/>
          </a:p>
          <a:p>
            <a:pPr eaLnBrk="1" hangingPunct="1"/>
            <a:r>
              <a:rPr lang="ja-JP" altLang="en-US" b="1" dirty="0"/>
              <a:t>全体の処理量が一定→ストロングスケーリング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9A7C88-9679-434B-AD7A-0A7BF990C398}"/>
              </a:ext>
            </a:extLst>
          </p:cNvPr>
          <p:cNvSpPr>
            <a:spLocks noGrp="1"/>
          </p:cNvSpPr>
          <p:nvPr>
            <p:ph type="title"/>
          </p:nvPr>
        </p:nvSpPr>
        <p:spPr/>
        <p:txBody>
          <a:bodyPr/>
          <a:lstStyle/>
          <a:p>
            <a:r>
              <a:rPr kumimoji="1" lang="ja-JP" altLang="en-US" dirty="0"/>
              <a:t>ウィークスケーリング</a:t>
            </a:r>
          </a:p>
        </p:txBody>
      </p:sp>
      <p:sp>
        <p:nvSpPr>
          <p:cNvPr id="3" name="コンテンツ プレースホルダー 2">
            <a:extLst>
              <a:ext uri="{FF2B5EF4-FFF2-40B4-BE49-F238E27FC236}">
                <a16:creationId xmlns:a16="http://schemas.microsoft.com/office/drawing/2014/main" id="{D67C5A1A-8772-4C0D-ACEC-979FB5C37803}"/>
              </a:ext>
            </a:extLst>
          </p:cNvPr>
          <p:cNvSpPr>
            <a:spLocks noGrp="1"/>
          </p:cNvSpPr>
          <p:nvPr>
            <p:ph idx="1"/>
          </p:nvPr>
        </p:nvSpPr>
        <p:spPr>
          <a:xfrm>
            <a:off x="323528" y="1052736"/>
            <a:ext cx="8229600" cy="4530725"/>
          </a:xfrm>
        </p:spPr>
        <p:txBody>
          <a:bodyPr/>
          <a:lstStyle/>
          <a:p>
            <a:r>
              <a:rPr kumimoji="1" lang="ja-JP" altLang="en-US" dirty="0"/>
              <a:t>大規模な並列コンピュータは大規模な問題を解くもんだ！</a:t>
            </a:r>
            <a:endParaRPr kumimoji="1" lang="en-US" altLang="ja-JP" dirty="0"/>
          </a:p>
          <a:p>
            <a:r>
              <a:rPr kumimoji="1" lang="ja-JP" altLang="en-US" dirty="0"/>
              <a:t>プロセッサ数に応じたサイズの問題を解く</a:t>
            </a:r>
            <a:endParaRPr kumimoji="1" lang="en-US" altLang="ja-JP" dirty="0"/>
          </a:p>
          <a:p>
            <a:pPr lvl="1"/>
            <a:r>
              <a:rPr kumimoji="1" lang="ja-JP" altLang="en-US" dirty="0"/>
              <a:t>例えば逐次的な割合（１％）が</a:t>
            </a:r>
            <a:r>
              <a:rPr lang="ja-JP" altLang="en-US" dirty="0"/>
              <a:t>１</a:t>
            </a:r>
            <a:r>
              <a:rPr lang="en-US" altLang="ja-JP" dirty="0"/>
              <a:t>/</a:t>
            </a:r>
            <a:r>
              <a:rPr lang="ja-JP" altLang="en-US" dirty="0" err="1"/>
              <a:t>ｐ</a:t>
            </a:r>
            <a:r>
              <a:rPr lang="ja-JP" altLang="en-US" dirty="0"/>
              <a:t>になる。</a:t>
            </a:r>
            <a:endParaRPr lang="en-US" altLang="ja-JP" dirty="0"/>
          </a:p>
          <a:p>
            <a:pPr lvl="1"/>
            <a:r>
              <a:rPr kumimoji="1" lang="ja-JP" altLang="en-US" dirty="0"/>
              <a:t>それぞれのプロセッサが実行する仕事が同じ</a:t>
            </a:r>
            <a:endParaRPr kumimoji="1" lang="en-US" altLang="ja-JP" dirty="0"/>
          </a:p>
          <a:p>
            <a:pPr marL="344487" lvl="1" indent="0">
              <a:buNone/>
            </a:pPr>
            <a:r>
              <a:rPr lang="ja-JP" altLang="en-US" dirty="0"/>
              <a:t>→ウィークスケーリング</a:t>
            </a:r>
            <a:endParaRPr lang="en-US" altLang="ja-JP" dirty="0"/>
          </a:p>
          <a:p>
            <a:pPr marL="344487" lvl="1" indent="0">
              <a:buNone/>
            </a:pPr>
            <a:r>
              <a:rPr kumimoji="1" lang="en-US" altLang="ja-JP" dirty="0"/>
              <a:t>10</a:t>
            </a:r>
            <a:r>
              <a:rPr kumimoji="1" lang="ja-JP" altLang="en-US" dirty="0"/>
              <a:t>プロセッサで１％、</a:t>
            </a:r>
            <a:r>
              <a:rPr kumimoji="1" lang="en-US" altLang="ja-JP" dirty="0"/>
              <a:t>100</a:t>
            </a:r>
            <a:r>
              <a:rPr kumimoji="1" lang="ja-JP" altLang="en-US" dirty="0"/>
              <a:t>プロセッサで</a:t>
            </a:r>
            <a:r>
              <a:rPr kumimoji="1" lang="en-US" altLang="ja-JP" dirty="0"/>
              <a:t>0.1</a:t>
            </a:r>
            <a:r>
              <a:rPr kumimoji="1" lang="ja-JP" altLang="en-US" dirty="0"/>
              <a:t>％、</a:t>
            </a:r>
            <a:r>
              <a:rPr kumimoji="1" lang="en-US" altLang="ja-JP" dirty="0"/>
              <a:t>10000</a:t>
            </a:r>
            <a:r>
              <a:rPr kumimoji="1" lang="ja-JP" altLang="en-US" dirty="0"/>
              <a:t>プロセッサで</a:t>
            </a:r>
            <a:r>
              <a:rPr kumimoji="1" lang="en-US" altLang="ja-JP" dirty="0"/>
              <a:t>0.001</a:t>
            </a:r>
            <a:r>
              <a:rPr lang="ja-JP" altLang="en-US" dirty="0"/>
              <a:t>％</a:t>
            </a:r>
            <a:r>
              <a:rPr kumimoji="1" lang="ja-JP" altLang="en-US" dirty="0"/>
              <a:t>になるならば、</a:t>
            </a:r>
            <a:r>
              <a:rPr kumimoji="1" lang="en-US" altLang="ja-JP" dirty="0"/>
              <a:t>9.17</a:t>
            </a:r>
            <a:r>
              <a:rPr kumimoji="1" lang="ja-JP" altLang="en-US" dirty="0"/>
              <a:t>倍、</a:t>
            </a:r>
            <a:r>
              <a:rPr kumimoji="1" lang="en-US" altLang="ja-JP" dirty="0"/>
              <a:t>90</a:t>
            </a:r>
            <a:r>
              <a:rPr kumimoji="1" lang="ja-JP" altLang="en-US" dirty="0" err="1"/>
              <a:t>．</a:t>
            </a:r>
            <a:r>
              <a:rPr kumimoji="1" lang="en-US" altLang="ja-JP" dirty="0"/>
              <a:t>91</a:t>
            </a:r>
            <a:r>
              <a:rPr kumimoji="1" lang="ja-JP" altLang="en-US" dirty="0"/>
              <a:t>倍、</a:t>
            </a:r>
            <a:r>
              <a:rPr kumimoji="1" lang="en-US" altLang="ja-JP" dirty="0"/>
              <a:t>9090</a:t>
            </a:r>
            <a:r>
              <a:rPr kumimoji="1" lang="ja-JP" altLang="en-US" dirty="0" err="1"/>
              <a:t>．</a:t>
            </a:r>
            <a:r>
              <a:rPr kumimoji="1" lang="en-US" altLang="ja-JP" dirty="0"/>
              <a:t>9</a:t>
            </a:r>
            <a:r>
              <a:rPr kumimoji="1" lang="ja-JP" altLang="en-US" dirty="0"/>
              <a:t>倍になる。</a:t>
            </a:r>
            <a:endParaRPr kumimoji="1" lang="en-US" altLang="ja-JP" dirty="0"/>
          </a:p>
          <a:p>
            <a:pPr marL="344487" lvl="1" indent="0">
              <a:buNone/>
            </a:pPr>
            <a:r>
              <a:rPr lang="ja-JP" altLang="en-US" dirty="0"/>
              <a:t>ウィークスケーリングはずるいと言う人もいる</a:t>
            </a:r>
            <a:endParaRPr lang="en-US" altLang="ja-JP" dirty="0"/>
          </a:p>
          <a:p>
            <a:pPr marL="344487" lvl="1" indent="0">
              <a:buNone/>
            </a:pPr>
            <a:r>
              <a:rPr kumimoji="1" lang="ja-JP" altLang="en-US" dirty="0"/>
              <a:t>しかしスパコンの評価では現実的</a:t>
            </a:r>
          </a:p>
        </p:txBody>
      </p:sp>
    </p:spTree>
    <p:extLst>
      <p:ext uri="{BB962C8B-B14F-4D97-AF65-F5344CB8AC3E}">
        <p14:creationId xmlns:p14="http://schemas.microsoft.com/office/powerpoint/2010/main" val="2959192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電力の削減</a:t>
            </a:r>
          </a:p>
        </p:txBody>
      </p:sp>
      <p:sp>
        <p:nvSpPr>
          <p:cNvPr id="3" name="コンテンツ プレースホルダー 2"/>
          <p:cNvSpPr>
            <a:spLocks noGrp="1"/>
          </p:cNvSpPr>
          <p:nvPr>
            <p:ph idx="1"/>
          </p:nvPr>
        </p:nvSpPr>
        <p:spPr>
          <a:xfrm>
            <a:off x="251520" y="1196752"/>
            <a:ext cx="8867328" cy="4530725"/>
          </a:xfrm>
        </p:spPr>
        <p:txBody>
          <a:bodyPr/>
          <a:lstStyle/>
          <a:p>
            <a:r>
              <a:rPr lang="en-US" altLang="ja-JP" sz="2400" dirty="0"/>
              <a:t>n</a:t>
            </a:r>
            <a:r>
              <a:rPr lang="ja-JP" altLang="en-US" sz="2400" dirty="0"/>
              <a:t>プロセッサで並列処理すれば</a:t>
            </a:r>
            <a:r>
              <a:rPr lang="en-US" altLang="ja-JP" sz="2400" dirty="0"/>
              <a:t>n</a:t>
            </a:r>
            <a:r>
              <a:rPr lang="ja-JP" altLang="en-US" sz="2400" dirty="0"/>
              <a:t>倍速くなる（理想的には</a:t>
            </a:r>
            <a:r>
              <a:rPr lang="ja-JP" altLang="en-US" sz="2400" dirty="0" err="1"/>
              <a:t>、、</a:t>
            </a:r>
            <a:r>
              <a:rPr lang="ja-JP" altLang="en-US" sz="2400" dirty="0"/>
              <a:t>）</a:t>
            </a:r>
            <a:endParaRPr lang="en-US" altLang="ja-JP" sz="2400" dirty="0"/>
          </a:p>
          <a:p>
            <a:r>
              <a:rPr lang="ja-JP" altLang="en-US" sz="2400" dirty="0"/>
              <a:t>しかし、</a:t>
            </a:r>
            <a:r>
              <a:rPr lang="en-US" altLang="ja-JP" sz="2400" dirty="0"/>
              <a:t>n</a:t>
            </a:r>
            <a:r>
              <a:rPr lang="ja-JP" altLang="en-US" sz="2400" dirty="0"/>
              <a:t>プロセッサを動かすと電力は</a:t>
            </a:r>
            <a:r>
              <a:rPr lang="en-US" altLang="ja-JP" sz="2400" dirty="0"/>
              <a:t>n</a:t>
            </a:r>
            <a:r>
              <a:rPr lang="ja-JP" altLang="en-US" sz="2400" dirty="0"/>
              <a:t>倍に！</a:t>
            </a:r>
            <a:endParaRPr lang="en-US" altLang="ja-JP" sz="2400" dirty="0"/>
          </a:p>
          <a:p>
            <a:pPr marL="0" indent="0">
              <a:buNone/>
            </a:pPr>
            <a:r>
              <a:rPr kumimoji="1" lang="ja-JP" altLang="en-US" sz="2400" dirty="0"/>
              <a:t>→これではちっとも電力が減らない（むしろ増えるかも</a:t>
            </a:r>
            <a:r>
              <a:rPr kumimoji="1" lang="ja-JP" altLang="en-US" sz="2400" dirty="0" err="1"/>
              <a:t>、、</a:t>
            </a:r>
            <a:r>
              <a:rPr kumimoji="1" lang="ja-JP" altLang="en-US" sz="2400" dirty="0"/>
              <a:t>）</a:t>
            </a:r>
            <a:endParaRPr kumimoji="1" lang="en-US" altLang="ja-JP" sz="2400" dirty="0"/>
          </a:p>
          <a:p>
            <a:pPr marL="0" indent="0">
              <a:buNone/>
            </a:pPr>
            <a:r>
              <a:rPr lang="ja-JP" altLang="en-US" sz="2400" dirty="0"/>
              <a:t>しかし</a:t>
            </a:r>
            <a:endParaRPr kumimoji="1" lang="en-US" altLang="ja-JP" sz="2400" dirty="0"/>
          </a:p>
          <a:p>
            <a:pPr lvl="1"/>
            <a:r>
              <a:rPr kumimoji="1" lang="ja-JP" altLang="en-US" sz="2400" dirty="0"/>
              <a:t>動的電力　∝　電源電圧の</a:t>
            </a:r>
            <a:r>
              <a:rPr kumimoji="1" lang="en-US" altLang="ja-JP" sz="2400" dirty="0"/>
              <a:t>2</a:t>
            </a:r>
            <a:r>
              <a:rPr kumimoji="1" lang="ja-JP" altLang="en-US" sz="2400" dirty="0"/>
              <a:t>乗</a:t>
            </a:r>
            <a:r>
              <a:rPr kumimoji="1" lang="en-US" altLang="ja-JP" sz="2400" dirty="0"/>
              <a:t>×</a:t>
            </a:r>
            <a:r>
              <a:rPr kumimoji="1" lang="ja-JP" altLang="en-US" sz="2400" dirty="0"/>
              <a:t>動作周波数</a:t>
            </a:r>
            <a:endParaRPr kumimoji="1" lang="en-US" altLang="ja-JP" sz="2400" dirty="0"/>
          </a:p>
          <a:p>
            <a:pPr lvl="1"/>
            <a:r>
              <a:rPr lang="ja-JP" altLang="en-US" sz="2400" dirty="0"/>
              <a:t>動作可能な周波数　∝　電源電圧</a:t>
            </a:r>
            <a:endParaRPr lang="en-US" altLang="ja-JP" sz="2400" dirty="0"/>
          </a:p>
          <a:p>
            <a:r>
              <a:rPr kumimoji="1" lang="ja-JP" altLang="en-US" sz="2400" dirty="0"/>
              <a:t>動作周波数を</a:t>
            </a:r>
            <a:r>
              <a:rPr lang="en-US" altLang="ja-JP" sz="2400" dirty="0"/>
              <a:t>1/n</a:t>
            </a:r>
            <a:r>
              <a:rPr lang="ja-JP" altLang="en-US" sz="2400" dirty="0"/>
              <a:t>にすれば</a:t>
            </a:r>
            <a:r>
              <a:rPr lang="en-US" altLang="ja-JP" sz="2400" dirty="0"/>
              <a:t>1/n</a:t>
            </a:r>
            <a:r>
              <a:rPr lang="ja-JP" altLang="en-US" sz="2400" dirty="0"/>
              <a:t>の電源電圧で動作する（もちろん一定の範囲だが</a:t>
            </a:r>
            <a:r>
              <a:rPr lang="ja-JP" altLang="en-US" sz="2400" dirty="0" err="1"/>
              <a:t>、、、</a:t>
            </a:r>
            <a:r>
              <a:rPr lang="ja-JP" altLang="en-US" sz="2400" dirty="0"/>
              <a:t>）</a:t>
            </a:r>
            <a:endParaRPr lang="en-US" altLang="ja-JP" sz="2400" dirty="0"/>
          </a:p>
          <a:p>
            <a:r>
              <a:rPr kumimoji="1" lang="en-US" altLang="ja-JP" sz="2400" dirty="0"/>
              <a:t>n</a:t>
            </a:r>
            <a:r>
              <a:rPr kumimoji="1" lang="ja-JP" altLang="en-US" sz="2400" dirty="0"/>
              <a:t>プロセッサを使</a:t>
            </a:r>
            <a:r>
              <a:rPr lang="ja-JP" altLang="en-US" sz="2400" dirty="0"/>
              <a:t>って性能を</a:t>
            </a:r>
            <a:r>
              <a:rPr lang="en-US" altLang="ja-JP" sz="2400" dirty="0"/>
              <a:t>n</a:t>
            </a:r>
            <a:r>
              <a:rPr lang="ja-JP" altLang="en-US" sz="2400" dirty="0"/>
              <a:t>倍にする代わりに、周波数を</a:t>
            </a:r>
            <a:r>
              <a:rPr lang="en-US" altLang="ja-JP" sz="2400" dirty="0"/>
              <a:t>1/n</a:t>
            </a:r>
            <a:r>
              <a:rPr lang="ja-JP" altLang="en-US" sz="2400" dirty="0"/>
              <a:t>にする→電源電圧も</a:t>
            </a:r>
            <a:r>
              <a:rPr lang="en-US" altLang="ja-JP" sz="2400" dirty="0"/>
              <a:t>1/n</a:t>
            </a:r>
            <a:r>
              <a:rPr lang="ja-JP" altLang="en-US" sz="2400" dirty="0"/>
              <a:t>にできるので電力は</a:t>
            </a:r>
            <a:r>
              <a:rPr lang="en-US" altLang="ja-JP" sz="2400" dirty="0"/>
              <a:t>2</a:t>
            </a:r>
            <a:r>
              <a:rPr lang="ja-JP" altLang="en-US" sz="2400" dirty="0"/>
              <a:t>乗で減る→同じ性能で電力が減る！</a:t>
            </a:r>
            <a:endParaRPr kumimoji="1" lang="en-US" altLang="ja-JP" sz="2400" dirty="0"/>
          </a:p>
        </p:txBody>
      </p:sp>
    </p:spTree>
    <p:extLst>
      <p:ext uri="{BB962C8B-B14F-4D97-AF65-F5344CB8AC3E}">
        <p14:creationId xmlns:p14="http://schemas.microsoft.com/office/powerpoint/2010/main" val="1811896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1.5"/>
</p:tagLst>
</file>

<file path=ppt/tags/tag2.xml><?xml version="1.0" encoding="utf-8"?>
<p:tagLst xmlns:a="http://schemas.openxmlformats.org/drawingml/2006/main" xmlns:r="http://schemas.openxmlformats.org/officeDocument/2006/relationships" xmlns:p="http://schemas.openxmlformats.org/presentationml/2006/main">
  <p:tag name="TIMING" val="|12.6|18.7"/>
</p:tagLst>
</file>

<file path=ppt/tags/tag3.xml><?xml version="1.0" encoding="utf-8"?>
<p:tagLst xmlns:a="http://schemas.openxmlformats.org/drawingml/2006/main" xmlns:r="http://schemas.openxmlformats.org/officeDocument/2006/relationships" xmlns:p="http://schemas.openxmlformats.org/presentationml/2006/main">
  <p:tag name="TIMING" val="|20.2"/>
</p:tagLst>
</file>

<file path=ppt/tags/tag4.xml><?xml version="1.0" encoding="utf-8"?>
<p:tagLst xmlns:a="http://schemas.openxmlformats.org/drawingml/2006/main" xmlns:r="http://schemas.openxmlformats.org/officeDocument/2006/relationships" xmlns:p="http://schemas.openxmlformats.org/presentationml/2006/main">
  <p:tag name="TIMING" val="|61.4"/>
</p:tagLst>
</file>

<file path=ppt/tags/tag5.xml><?xml version="1.0" encoding="utf-8"?>
<p:tagLst xmlns:a="http://schemas.openxmlformats.org/drawingml/2006/main" xmlns:r="http://schemas.openxmlformats.org/officeDocument/2006/relationships" xmlns:p="http://schemas.openxmlformats.org/presentationml/2006/main">
  <p:tag name="TIMING" val="|2.4"/>
</p:tagLst>
</file>

<file path=ppt/tags/tag6.xml><?xml version="1.0" encoding="utf-8"?>
<p:tagLst xmlns:a="http://schemas.openxmlformats.org/drawingml/2006/main" xmlns:r="http://schemas.openxmlformats.org/officeDocument/2006/relationships" xmlns:p="http://schemas.openxmlformats.org/presentationml/2006/main">
  <p:tag name="TIMING" val="|1.9|1.2"/>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1977</TotalTime>
  <Words>2157</Words>
  <Application>Microsoft Office PowerPoint</Application>
  <PresentationFormat>画面に合わせる (4:3)</PresentationFormat>
  <Paragraphs>337</Paragraphs>
  <Slides>36</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36</vt:i4>
      </vt:variant>
    </vt:vector>
  </HeadingPairs>
  <TitlesOfParts>
    <vt:vector size="43" baseType="lpstr">
      <vt:lpstr>Arial</vt:lpstr>
      <vt:lpstr>Arial Black</vt:lpstr>
      <vt:lpstr>Calibri</vt:lpstr>
      <vt:lpstr>Garamond</vt:lpstr>
      <vt:lpstr>Times New Roman</vt:lpstr>
      <vt:lpstr>Wingdings</vt:lpstr>
      <vt:lpstr>Edge</vt:lpstr>
      <vt:lpstr>コンピュータアーキテクチャA  </vt:lpstr>
      <vt:lpstr>Web上にも資料があります</vt:lpstr>
      <vt:lpstr>並列コンピュータって何？</vt:lpstr>
      <vt:lpstr>並列性とは？　 並列に処理できる性質、度合い</vt:lpstr>
      <vt:lpstr>要求レベル並列性（Request Level Parallelism: RLP)</vt:lpstr>
      <vt:lpstr>単一ジョブの並列処理</vt:lpstr>
      <vt:lpstr>Amdahlの法則</vt:lpstr>
      <vt:lpstr>ウィークスケーリング</vt:lpstr>
      <vt:lpstr>電力の削減</vt:lpstr>
      <vt:lpstr>単一プロセッサの性能向上</vt:lpstr>
      <vt:lpstr>クロック周波数の向上</vt:lpstr>
      <vt:lpstr>なぜマルチコア、メニーコアになったのか？</vt:lpstr>
      <vt:lpstr>というか、何で2003年まで並列化されてなかったのか？</vt:lpstr>
      <vt:lpstr>Flynnの分類</vt:lpstr>
      <vt:lpstr>SIMD(Single Instruction stream/Multiple Data streams)の利用</vt:lpstr>
      <vt:lpstr>一人の命令で皆同じことをする SIMD</vt:lpstr>
      <vt:lpstr>PowerPoint プレゼンテーション</vt:lpstr>
      <vt:lpstr>GPU(Graphics Processing Unit)</vt:lpstr>
      <vt:lpstr>PowerPoint プレゼンテーション</vt:lpstr>
      <vt:lpstr>PowerPoint プレゼンテーション</vt:lpstr>
      <vt:lpstr>GPU　(NVIDIA’s GTX580)</vt:lpstr>
      <vt:lpstr>MIMD</vt:lpstr>
      <vt:lpstr>共有メモリの形態による分類</vt:lpstr>
      <vt:lpstr>UMA：マルチコア、集中メモリ型</vt:lpstr>
      <vt:lpstr>Multi-Core (Intel’s Nehalem-EX) </vt:lpstr>
      <vt:lpstr>NUMA：分散メモリ型</vt:lpstr>
      <vt:lpstr>典型的な構成</vt:lpstr>
      <vt:lpstr>NUMAのシステム例</vt:lpstr>
      <vt:lpstr>PowerPoint プレゼンテーション</vt:lpstr>
      <vt:lpstr>NORA/NORMA</vt:lpstr>
      <vt:lpstr>PowerPoint プレゼンテーション</vt:lpstr>
      <vt:lpstr>PowerPoint プレゼンテーション</vt:lpstr>
      <vt:lpstr>PowerPoint プレゼンテーション</vt:lpstr>
      <vt:lpstr>PowerPoint プレゼンテーション</vt:lpstr>
      <vt:lpstr>マルチコア、メニーコア</vt:lpstr>
      <vt:lpstr>演習１</vt:lpstr>
    </vt:vector>
  </TitlesOfParts>
  <Company>慶應義塾大学理工学部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システムLSIとアーキテクチャ 技術</dc:title>
  <dc:creator>情報工学科</dc:creator>
  <cp:lastModifiedBy>hunga</cp:lastModifiedBy>
  <cp:revision>118</cp:revision>
  <dcterms:created xsi:type="dcterms:W3CDTF">1999-01-27T02:03:37Z</dcterms:created>
  <dcterms:modified xsi:type="dcterms:W3CDTF">2020-04-12T03:16:17Z</dcterms:modified>
</cp:coreProperties>
</file>