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4"/>
  </p:notesMasterIdLst>
  <p:handoutMasterIdLst>
    <p:handoutMasterId r:id="rId25"/>
  </p:handoutMasterIdLst>
  <p:sldIdLst>
    <p:sldId id="256" r:id="rId2"/>
    <p:sldId id="349" r:id="rId3"/>
    <p:sldId id="353" r:id="rId4"/>
    <p:sldId id="285" r:id="rId5"/>
    <p:sldId id="328" r:id="rId6"/>
    <p:sldId id="287" r:id="rId7"/>
    <p:sldId id="286" r:id="rId8"/>
    <p:sldId id="288" r:id="rId9"/>
    <p:sldId id="319" r:id="rId10"/>
    <p:sldId id="330" r:id="rId11"/>
    <p:sldId id="329" r:id="rId12"/>
    <p:sldId id="331" r:id="rId13"/>
    <p:sldId id="332" r:id="rId14"/>
    <p:sldId id="333" r:id="rId15"/>
    <p:sldId id="334" r:id="rId16"/>
    <p:sldId id="335" r:id="rId17"/>
    <p:sldId id="336" r:id="rId18"/>
    <p:sldId id="355" r:id="rId19"/>
    <p:sldId id="337" r:id="rId20"/>
    <p:sldId id="338" r:id="rId21"/>
    <p:sldId id="324" r:id="rId22"/>
    <p:sldId id="356" r:id="rId2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9900"/>
    <a:srgbClr val="0000FF"/>
    <a:srgbClr val="FF0000"/>
    <a:srgbClr val="FF505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69" autoAdjust="0"/>
    <p:restoredTop sz="94660"/>
  </p:normalViewPr>
  <p:slideViewPr>
    <p:cSldViewPr>
      <p:cViewPr varScale="1">
        <p:scale>
          <a:sx n="63" d="100"/>
          <a:sy n="63" d="100"/>
        </p:scale>
        <p:origin x="570" y="78"/>
      </p:cViewPr>
      <p:guideLst>
        <p:guide orient="horz" pos="2160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E6037B41-0159-4765-846C-BB473CC8FB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389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100" name="Rectangle 1028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10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10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4B80E803-227D-45C6-8ECA-2770CDA4A6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49914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68513B2-683D-42B6-AB4D-21B2ECEA844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7066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66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E7167-769C-4AC2-9A75-9990CC297B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382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79748-6805-4133-9EBF-2416F8A7CC8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3442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4CD9C7B-F57B-4121-AD4C-D2497D90F1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289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6D32D-D4E1-4FCE-B5C8-DBF452C6BE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751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0E338-D4AE-44E0-913F-1DDF114074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645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34350-89D2-4A35-A681-FF0E0492EE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359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3FB3C-DBCC-4F5E-95AB-B419323E184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12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3950C-CDAF-469C-B0D7-B52B99030C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99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80F51-1217-4397-9ABE-F41847A36F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883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BB13A-945B-4D0C-95D4-D990CFE86E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8350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A02011-E400-4CEA-B49A-B856A99DC0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720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j-lt"/>
              </a:defRPr>
            </a:lvl1pPr>
          </a:lstStyle>
          <a:p>
            <a:endParaRPr lang="en-US" altLang="ja-JP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j-lt"/>
              </a:defRPr>
            </a:lvl1pPr>
          </a:lstStyle>
          <a:p>
            <a:endParaRPr lang="en-US" altLang="ja-JP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j-lt"/>
              </a:defRPr>
            </a:lvl1pPr>
          </a:lstStyle>
          <a:p>
            <a:fld id="{42CB9A5B-9D45-49DE-9C8A-56C9C5FFDC40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6963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メッセージパッシング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プログラミング</a:t>
            </a:r>
            <a:endParaRPr lang="en-US" altLang="ja-JP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天野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/>
              <a:t>交信の種類</a:t>
            </a:r>
            <a:endParaRPr lang="en-US" altLang="ja-JP" b="1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dirty="0" smtClean="0"/>
              <a:t>1</a:t>
            </a:r>
            <a:r>
              <a:rPr lang="ja-JP" altLang="en-US" dirty="0" smtClean="0"/>
              <a:t>対</a:t>
            </a:r>
            <a:r>
              <a:rPr lang="en-US" altLang="ja-JP" dirty="0" smtClean="0"/>
              <a:t>1</a:t>
            </a:r>
            <a:r>
              <a:rPr lang="ja-JP" altLang="en-US" dirty="0" smtClean="0"/>
              <a:t>転送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ja-JP" altLang="en-US" dirty="0" smtClean="0"/>
              <a:t>送信側と受信側が対応する関数を実行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ja-JP" altLang="en-US" dirty="0" smtClean="0"/>
              <a:t>きちんと対応していないとダメ</a:t>
            </a:r>
            <a:endParaRPr lang="en-US" altLang="ja-JP" dirty="0"/>
          </a:p>
          <a:p>
            <a:pPr>
              <a:lnSpc>
                <a:spcPct val="90000"/>
              </a:lnSpc>
            </a:pPr>
            <a:r>
              <a:rPr lang="ja-JP" altLang="en-US" dirty="0" smtClean="0"/>
              <a:t>集合的な通信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ja-JP" altLang="en-US" dirty="0" smtClean="0"/>
              <a:t>複数のプロセス間での通信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ja-JP" altLang="en-US" dirty="0" smtClean="0"/>
              <a:t>共通の関数を実行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en-US" altLang="ja-JP" dirty="0"/>
              <a:t>1</a:t>
            </a:r>
            <a:r>
              <a:rPr lang="ja-JP" altLang="en-US" dirty="0" smtClean="0"/>
              <a:t>対</a:t>
            </a:r>
            <a:r>
              <a:rPr lang="en-US" altLang="ja-JP" dirty="0" smtClean="0"/>
              <a:t>1</a:t>
            </a:r>
            <a:r>
              <a:rPr lang="ja-JP" altLang="en-US" dirty="0" smtClean="0"/>
              <a:t>転送で置き換え可能だが、効率がやや向上する場合がある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/>
              <a:t>基本的</a:t>
            </a:r>
            <a:r>
              <a:rPr lang="ja-JP" altLang="en-US" b="1" dirty="0"/>
              <a:t>な</a:t>
            </a:r>
            <a:r>
              <a:rPr lang="en-US" altLang="ja-JP" b="1" dirty="0" err="1" smtClean="0"/>
              <a:t>MPI</a:t>
            </a:r>
            <a:r>
              <a:rPr lang="ja-JP" altLang="en-US" b="1" dirty="0"/>
              <a:t>関数</a:t>
            </a:r>
            <a:endParaRPr lang="en-US" altLang="ja-JP" b="1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この</a:t>
            </a:r>
            <a:r>
              <a:rPr lang="en-US" altLang="ja-JP" dirty="0" smtClean="0"/>
              <a:t>6</a:t>
            </a:r>
            <a:r>
              <a:rPr lang="ja-JP" altLang="en-US" dirty="0" smtClean="0"/>
              <a:t>つが使えれば多くのプログラムが書ける！</a:t>
            </a:r>
            <a:endParaRPr lang="en-US" altLang="ja-JP" dirty="0"/>
          </a:p>
          <a:p>
            <a:pPr lvl="1"/>
            <a:r>
              <a:rPr lang="en-US" altLang="ja-JP" b="1" dirty="0" err="1">
                <a:latin typeface="Courier New" panose="02070309020205020404" pitchFamily="49" charset="0"/>
              </a:rPr>
              <a:t>MPI_Init</a:t>
            </a:r>
            <a:r>
              <a:rPr lang="en-US" altLang="ja-JP" b="1" dirty="0">
                <a:latin typeface="Courier New" panose="02070309020205020404" pitchFamily="49" charset="0"/>
              </a:rPr>
              <a:t>()</a:t>
            </a:r>
            <a:r>
              <a:rPr lang="en-US" altLang="ja-JP" dirty="0"/>
              <a:t> </a:t>
            </a:r>
            <a:r>
              <a:rPr lang="en-US" altLang="ja-JP" dirty="0">
                <a:latin typeface="Verdana" panose="020B0604030504040204" pitchFamily="34" charset="0"/>
              </a:rPr>
              <a:t>…</a:t>
            </a:r>
            <a:r>
              <a:rPr lang="en-US" altLang="ja-JP" dirty="0"/>
              <a:t> </a:t>
            </a:r>
            <a:r>
              <a:rPr lang="en-US" altLang="ja-JP" dirty="0" err="1"/>
              <a:t>MPI</a:t>
            </a:r>
            <a:r>
              <a:rPr lang="en-US" altLang="ja-JP" dirty="0"/>
              <a:t> Initialization</a:t>
            </a:r>
          </a:p>
          <a:p>
            <a:pPr lvl="1"/>
            <a:r>
              <a:rPr lang="en-US" altLang="ja-JP" b="1" dirty="0" err="1">
                <a:latin typeface="Courier New" panose="02070309020205020404" pitchFamily="49" charset="0"/>
              </a:rPr>
              <a:t>MPI_Comm_rank</a:t>
            </a:r>
            <a:r>
              <a:rPr lang="en-US" altLang="ja-JP" b="1" dirty="0">
                <a:latin typeface="Courier New" panose="02070309020205020404" pitchFamily="49" charset="0"/>
              </a:rPr>
              <a:t>()</a:t>
            </a:r>
            <a:r>
              <a:rPr lang="en-US" altLang="ja-JP" dirty="0"/>
              <a:t> </a:t>
            </a:r>
            <a:r>
              <a:rPr lang="en-US" altLang="ja-JP" dirty="0">
                <a:latin typeface="Verdana" panose="020B0604030504040204" pitchFamily="34" charset="0"/>
              </a:rPr>
              <a:t>…</a:t>
            </a:r>
            <a:r>
              <a:rPr lang="en-US" altLang="ja-JP" dirty="0"/>
              <a:t> Get the process #</a:t>
            </a:r>
          </a:p>
          <a:p>
            <a:pPr lvl="1"/>
            <a:r>
              <a:rPr lang="en-US" altLang="ja-JP" b="1" dirty="0" err="1">
                <a:latin typeface="Courier New" panose="02070309020205020404" pitchFamily="49" charset="0"/>
              </a:rPr>
              <a:t>MPI_Comm_size</a:t>
            </a:r>
            <a:r>
              <a:rPr lang="en-US" altLang="ja-JP" b="1" dirty="0">
                <a:latin typeface="Courier New" panose="02070309020205020404" pitchFamily="49" charset="0"/>
              </a:rPr>
              <a:t>()</a:t>
            </a:r>
            <a:r>
              <a:rPr lang="en-US" altLang="ja-JP" dirty="0"/>
              <a:t> </a:t>
            </a:r>
            <a:r>
              <a:rPr lang="en-US" altLang="ja-JP" dirty="0">
                <a:latin typeface="Verdana" panose="020B0604030504040204" pitchFamily="34" charset="0"/>
              </a:rPr>
              <a:t>…</a:t>
            </a:r>
            <a:r>
              <a:rPr lang="en-US" altLang="ja-JP" dirty="0"/>
              <a:t> Get the total process #</a:t>
            </a:r>
            <a:endParaRPr lang="en-US" altLang="ja-JP" b="1" dirty="0">
              <a:latin typeface="Courier New" panose="02070309020205020404" pitchFamily="49" charset="0"/>
            </a:endParaRPr>
          </a:p>
          <a:p>
            <a:pPr lvl="1"/>
            <a:r>
              <a:rPr lang="en-US" altLang="ja-JP" b="1" dirty="0" err="1">
                <a:latin typeface="Courier New" panose="02070309020205020404" pitchFamily="49" charset="0"/>
              </a:rPr>
              <a:t>MPI_Send</a:t>
            </a:r>
            <a:r>
              <a:rPr lang="en-US" altLang="ja-JP" b="1" dirty="0">
                <a:latin typeface="Courier New" panose="02070309020205020404" pitchFamily="49" charset="0"/>
              </a:rPr>
              <a:t>()</a:t>
            </a:r>
            <a:r>
              <a:rPr lang="en-US" altLang="ja-JP" dirty="0"/>
              <a:t> </a:t>
            </a:r>
            <a:r>
              <a:rPr lang="en-US" altLang="ja-JP" dirty="0">
                <a:latin typeface="Verdana" panose="020B0604030504040204" pitchFamily="34" charset="0"/>
              </a:rPr>
              <a:t>…</a:t>
            </a:r>
            <a:r>
              <a:rPr lang="en-US" altLang="ja-JP" dirty="0"/>
              <a:t> Message send</a:t>
            </a:r>
          </a:p>
          <a:p>
            <a:pPr lvl="1"/>
            <a:r>
              <a:rPr lang="en-US" altLang="ja-JP" b="1" dirty="0" err="1">
                <a:latin typeface="Courier New" panose="02070309020205020404" pitchFamily="49" charset="0"/>
              </a:rPr>
              <a:t>MPI_Recv</a:t>
            </a:r>
            <a:r>
              <a:rPr lang="en-US" altLang="ja-JP" b="1" dirty="0">
                <a:latin typeface="Courier New" panose="02070309020205020404" pitchFamily="49" charset="0"/>
              </a:rPr>
              <a:t>()</a:t>
            </a:r>
            <a:r>
              <a:rPr lang="en-US" altLang="ja-JP" dirty="0"/>
              <a:t> </a:t>
            </a:r>
            <a:r>
              <a:rPr lang="en-US" altLang="ja-JP" dirty="0">
                <a:latin typeface="Verdana" panose="020B0604030504040204" pitchFamily="34" charset="0"/>
              </a:rPr>
              <a:t>…</a:t>
            </a:r>
            <a:r>
              <a:rPr lang="en-US" altLang="ja-JP" dirty="0"/>
              <a:t> Message receive</a:t>
            </a:r>
          </a:p>
          <a:p>
            <a:pPr lvl="1"/>
            <a:r>
              <a:rPr lang="en-US" altLang="ja-JP" b="1" dirty="0" err="1">
                <a:latin typeface="Courier New" panose="02070309020205020404" pitchFamily="49" charset="0"/>
              </a:rPr>
              <a:t>MPI_Finalize</a:t>
            </a:r>
            <a:r>
              <a:rPr lang="en-US" altLang="ja-JP" b="1" dirty="0">
                <a:latin typeface="Courier New" panose="02070309020205020404" pitchFamily="49" charset="0"/>
              </a:rPr>
              <a:t>()</a:t>
            </a:r>
            <a:r>
              <a:rPr lang="en-US" altLang="ja-JP" dirty="0"/>
              <a:t> </a:t>
            </a:r>
            <a:r>
              <a:rPr lang="en-US" altLang="ja-JP" dirty="0">
                <a:latin typeface="Verdana" panose="020B0604030504040204" pitchFamily="34" charset="0"/>
              </a:rPr>
              <a:t>…</a:t>
            </a:r>
            <a:r>
              <a:rPr lang="en-US" altLang="ja-JP" dirty="0"/>
              <a:t> </a:t>
            </a:r>
            <a:r>
              <a:rPr lang="en-US" altLang="ja-JP" dirty="0" err="1"/>
              <a:t>MPI</a:t>
            </a:r>
            <a:r>
              <a:rPr lang="en-US" altLang="ja-JP" dirty="0"/>
              <a:t> termination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/>
              <a:t>その他の</a:t>
            </a:r>
            <a:r>
              <a:rPr lang="en-US" altLang="ja-JP" b="1" dirty="0" err="1" smtClean="0"/>
              <a:t>MPI</a:t>
            </a:r>
            <a:r>
              <a:rPr lang="en-US" altLang="ja-JP" b="1" dirty="0" smtClean="0"/>
              <a:t> </a:t>
            </a:r>
            <a:r>
              <a:rPr lang="ja-JP" altLang="en-US" b="1" dirty="0" smtClean="0"/>
              <a:t>関数</a:t>
            </a:r>
            <a:endParaRPr lang="en-US" altLang="ja-JP" b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同期、計測用</a:t>
            </a:r>
            <a:endParaRPr lang="en-US" altLang="ja-JP" dirty="0"/>
          </a:p>
          <a:p>
            <a:pPr lvl="1"/>
            <a:r>
              <a:rPr lang="en-US" altLang="ja-JP" b="1" dirty="0" err="1">
                <a:latin typeface="Courier New" panose="02070309020205020404" pitchFamily="49" charset="0"/>
              </a:rPr>
              <a:t>MPI_Barrier</a:t>
            </a:r>
            <a:r>
              <a:rPr lang="en-US" altLang="ja-JP" b="1" dirty="0">
                <a:latin typeface="Courier New" panose="02070309020205020404" pitchFamily="49" charset="0"/>
              </a:rPr>
              <a:t>()</a:t>
            </a:r>
            <a:r>
              <a:rPr lang="en-US" altLang="ja-JP" dirty="0"/>
              <a:t> … </a:t>
            </a:r>
            <a:r>
              <a:rPr lang="ja-JP" altLang="en-US" dirty="0" smtClean="0"/>
              <a:t>バリア</a:t>
            </a:r>
            <a:r>
              <a:rPr lang="ja-JP" altLang="en-US" dirty="0"/>
              <a:t>同期</a:t>
            </a:r>
            <a:endParaRPr lang="en-US" altLang="ja-JP" dirty="0"/>
          </a:p>
          <a:p>
            <a:pPr lvl="1"/>
            <a:r>
              <a:rPr lang="en-US" altLang="ja-JP" b="1" dirty="0" err="1">
                <a:latin typeface="Courier New" panose="02070309020205020404" pitchFamily="49" charset="0"/>
              </a:rPr>
              <a:t>MPI_Wtime</a:t>
            </a:r>
            <a:r>
              <a:rPr lang="en-US" altLang="ja-JP" b="1" dirty="0">
                <a:latin typeface="Courier New" panose="02070309020205020404" pitchFamily="49" charset="0"/>
              </a:rPr>
              <a:t>()</a:t>
            </a:r>
            <a:r>
              <a:rPr lang="en-US" altLang="ja-JP" dirty="0"/>
              <a:t> … </a:t>
            </a:r>
            <a:r>
              <a:rPr lang="ja-JP" altLang="en-US" dirty="0" smtClean="0"/>
              <a:t>時刻を持ってくる</a:t>
            </a:r>
            <a:endParaRPr lang="en-US" altLang="ja-JP" dirty="0"/>
          </a:p>
          <a:p>
            <a:r>
              <a:rPr lang="ja-JP" altLang="en-US" dirty="0" smtClean="0"/>
              <a:t>ノンブロッキング</a:t>
            </a:r>
            <a:r>
              <a:rPr lang="ja-JP" altLang="en-US" dirty="0"/>
              <a:t>転送</a:t>
            </a:r>
            <a:endParaRPr lang="en-US" altLang="ja-JP" dirty="0"/>
          </a:p>
          <a:p>
            <a:pPr lvl="1"/>
            <a:r>
              <a:rPr lang="ja-JP" altLang="en-US" dirty="0" smtClean="0"/>
              <a:t>転送要求とチェックにより構成される。</a:t>
            </a:r>
            <a:endParaRPr lang="en-US" altLang="ja-JP" dirty="0"/>
          </a:p>
          <a:p>
            <a:pPr lvl="1"/>
            <a:r>
              <a:rPr lang="ja-JP" altLang="en-US" dirty="0" smtClean="0"/>
              <a:t>待ち時間中に別の関数を実行可能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400" b="1" dirty="0"/>
              <a:t>例題</a:t>
            </a:r>
            <a:endParaRPr lang="en-US" altLang="ja-JP" sz="2400" b="1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435975" cy="61658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1: #include &lt;stdio.h&gt;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2: #include &lt;mpi.h&gt;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3: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4: #define MSIZE 64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5: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6: int main(int argc, char **argv)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7: 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8: </a:t>
            </a:r>
            <a:r>
              <a:rPr lang="ja-JP" altLang="en-US" sz="1300" b="1"/>
              <a:t>　　</a:t>
            </a:r>
            <a:r>
              <a:rPr lang="en-US" altLang="ja-JP" sz="1300" b="1"/>
              <a:t>char msg[MSIZE];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9: </a:t>
            </a:r>
            <a:r>
              <a:rPr lang="ja-JP" altLang="en-US" sz="1300" b="1"/>
              <a:t>　　</a:t>
            </a:r>
            <a:r>
              <a:rPr lang="en-US" altLang="ja-JP" sz="1300" b="1"/>
              <a:t>int pid, nprocs, i;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10:</a:t>
            </a:r>
            <a:r>
              <a:rPr lang="ja-JP" altLang="en-US" sz="1300" b="1"/>
              <a:t>　 </a:t>
            </a:r>
            <a:r>
              <a:rPr lang="en-US" altLang="ja-JP" sz="1300" b="1"/>
              <a:t>MPI_Status status;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11: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12:</a:t>
            </a:r>
            <a:r>
              <a:rPr lang="ja-JP" altLang="en-US" sz="1300" b="1"/>
              <a:t>　 </a:t>
            </a:r>
            <a:r>
              <a:rPr lang="en-US" altLang="ja-JP" sz="1300" b="1"/>
              <a:t>MPI_Init(&amp;argc, &amp;argv);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13: </a:t>
            </a:r>
            <a:r>
              <a:rPr lang="ja-JP" altLang="en-US" sz="1300" b="1"/>
              <a:t>　</a:t>
            </a:r>
            <a:r>
              <a:rPr lang="en-US" altLang="ja-JP" sz="1300" b="1"/>
              <a:t>MPI_Comm_rank(MPI_COMM_WORLD, &amp;pid);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14:</a:t>
            </a:r>
            <a:r>
              <a:rPr lang="ja-JP" altLang="en-US" sz="1300" b="1"/>
              <a:t>　　</a:t>
            </a:r>
            <a:r>
              <a:rPr lang="en-US" altLang="ja-JP" sz="1300" b="1"/>
              <a:t>MPI_Comm_size(MPI_COMM_WORLD, &amp;nprocs);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15: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16: if (pid == 0) 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17: </a:t>
            </a:r>
            <a:r>
              <a:rPr lang="ja-JP" altLang="en-US" sz="1300" b="1"/>
              <a:t>　</a:t>
            </a:r>
            <a:r>
              <a:rPr lang="en-US" altLang="ja-JP" sz="1300" b="1"/>
              <a:t>for (i = 1; i &lt; nprocs; i++) 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18: </a:t>
            </a:r>
            <a:r>
              <a:rPr lang="ja-JP" altLang="en-US" sz="1300" b="1"/>
              <a:t>　　</a:t>
            </a:r>
            <a:r>
              <a:rPr lang="en-US" altLang="ja-JP" sz="1300" b="1"/>
              <a:t>MPI_Recv(msg, MSIZE, MPI_CHAR, i, 0, MPI_COMM_WORLD, &amp;status);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19:</a:t>
            </a:r>
            <a:r>
              <a:rPr lang="ja-JP" altLang="en-US" sz="1300" b="1"/>
              <a:t>　　 </a:t>
            </a:r>
            <a:r>
              <a:rPr lang="en-US" altLang="ja-JP" sz="1300" b="1"/>
              <a:t>fputs(msg, stdout);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20:</a:t>
            </a:r>
            <a:r>
              <a:rPr lang="ja-JP" altLang="en-US" sz="1300" b="1"/>
              <a:t>　　 </a:t>
            </a:r>
            <a:r>
              <a:rPr lang="en-US" altLang="ja-JP" sz="1300" b="1"/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21:</a:t>
            </a:r>
            <a:r>
              <a:rPr lang="ja-JP" altLang="en-US" sz="1300" b="1"/>
              <a:t>　 </a:t>
            </a:r>
            <a:r>
              <a:rPr lang="en-US" altLang="ja-JP" sz="1300" b="1"/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22:</a:t>
            </a:r>
            <a:r>
              <a:rPr lang="ja-JP" altLang="en-US" sz="1300" b="1"/>
              <a:t>　 </a:t>
            </a:r>
            <a:r>
              <a:rPr lang="en-US" altLang="ja-JP" sz="1300" b="1"/>
              <a:t>else 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23: </a:t>
            </a:r>
            <a:r>
              <a:rPr lang="ja-JP" altLang="en-US" sz="1300" b="1"/>
              <a:t>　　</a:t>
            </a:r>
            <a:r>
              <a:rPr lang="en-US" altLang="ja-JP" sz="1300" b="1"/>
              <a:t>sprintf(msg, "Hello, world! (from process #%d)\n", pid);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24:</a:t>
            </a:r>
            <a:r>
              <a:rPr lang="ja-JP" altLang="en-US" sz="1300" b="1"/>
              <a:t>　　 </a:t>
            </a:r>
            <a:r>
              <a:rPr lang="en-US" altLang="ja-JP" sz="1300" b="1"/>
              <a:t>MPI_Send(msg, MSIZE, MPI_CHAR, 0, 0, MPI_COMM_WORLD);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25: </a:t>
            </a:r>
            <a:r>
              <a:rPr lang="ja-JP" altLang="en-US" sz="1300" b="1"/>
              <a:t>　</a:t>
            </a:r>
            <a:r>
              <a:rPr lang="en-US" altLang="ja-JP" sz="1300" b="1"/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26: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27: </a:t>
            </a:r>
            <a:r>
              <a:rPr lang="ja-JP" altLang="en-US" sz="1300" b="1"/>
              <a:t>　</a:t>
            </a:r>
            <a:r>
              <a:rPr lang="en-US" altLang="ja-JP" sz="1300" b="1"/>
              <a:t>MPI_Finalize();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28: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29: </a:t>
            </a:r>
            <a:r>
              <a:rPr lang="ja-JP" altLang="en-US" sz="1300" b="1"/>
              <a:t>　</a:t>
            </a:r>
            <a:r>
              <a:rPr lang="en-US" altLang="ja-JP" sz="1300" b="1"/>
              <a:t>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30: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初期化と終結</a:t>
            </a:r>
            <a:endParaRPr lang="en-US" altLang="ja-JP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ja-JP" sz="1800" dirty="0" err="1"/>
              <a:t>int</a:t>
            </a:r>
            <a:r>
              <a:rPr lang="en-US" altLang="ja-JP" sz="1800" dirty="0"/>
              <a:t> </a:t>
            </a:r>
            <a:r>
              <a:rPr lang="en-US" altLang="ja-JP" sz="1800" dirty="0" err="1"/>
              <a:t>MPI_Init</a:t>
            </a:r>
            <a:r>
              <a:rPr lang="en-US" altLang="ja-JP" sz="1800" dirty="0"/>
              <a:t>(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sz="1800" dirty="0"/>
              <a:t>　　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*</a:t>
            </a:r>
            <a:r>
              <a:rPr lang="en-US" altLang="ja-JP" sz="1800" dirty="0" err="1"/>
              <a:t>argc</a:t>
            </a:r>
            <a:r>
              <a:rPr lang="en-US" altLang="ja-JP" sz="1800" dirty="0"/>
              <a:t>, /* pointer to </a:t>
            </a:r>
            <a:r>
              <a:rPr lang="en-US" altLang="ja-JP" sz="1800" dirty="0" err="1"/>
              <a:t>argc</a:t>
            </a:r>
            <a:r>
              <a:rPr lang="en-US" altLang="ja-JP" sz="1800" dirty="0"/>
              <a:t> */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char ***</a:t>
            </a:r>
            <a:r>
              <a:rPr lang="en-US" altLang="ja-JP" sz="1800" dirty="0" err="1"/>
              <a:t>argv</a:t>
            </a:r>
            <a:r>
              <a:rPr lang="en-US" altLang="ja-JP" sz="1800" dirty="0"/>
              <a:t> /* pointer to </a:t>
            </a:r>
            <a:r>
              <a:rPr lang="en-US" altLang="ja-JP" sz="1800" dirty="0" err="1"/>
              <a:t>argv</a:t>
            </a:r>
            <a:r>
              <a:rPr lang="en-US" altLang="ja-JP" sz="1800" dirty="0"/>
              <a:t> */ </a:t>
            </a:r>
            <a:r>
              <a:rPr lang="en-US" altLang="ja-JP" sz="1800" dirty="0" smtClean="0"/>
              <a:t>);</a:t>
            </a:r>
            <a:endParaRPr lang="en-US" altLang="ja-JP" sz="18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1800" dirty="0" err="1" smtClean="0"/>
              <a:t>argc</a:t>
            </a:r>
            <a:r>
              <a:rPr lang="en-US" altLang="ja-JP" sz="1800" dirty="0" smtClean="0"/>
              <a:t> </a:t>
            </a:r>
            <a:r>
              <a:rPr lang="ja-JP" altLang="en-US" sz="1800" dirty="0" smtClean="0"/>
              <a:t>と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argv</a:t>
            </a:r>
            <a:r>
              <a:rPr lang="ja-JP" altLang="en-US" sz="1800" dirty="0" smtClean="0"/>
              <a:t>はコマンドラインからの引数</a:t>
            </a:r>
            <a:r>
              <a:rPr lang="en-US" altLang="ja-JP" sz="1800" dirty="0" smtClean="0"/>
              <a:t>.</a:t>
            </a:r>
            <a:endParaRPr lang="en-US" altLang="ja-JP" sz="1800" dirty="0"/>
          </a:p>
          <a:p>
            <a:pPr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1800" dirty="0" err="1"/>
              <a:t>int</a:t>
            </a:r>
            <a:r>
              <a:rPr lang="en-US" altLang="ja-JP" sz="1800" dirty="0"/>
              <a:t> </a:t>
            </a:r>
            <a:r>
              <a:rPr lang="en-US" altLang="ja-JP" sz="1800" dirty="0" err="1"/>
              <a:t>MPI_Finalize</a:t>
            </a:r>
            <a:r>
              <a:rPr lang="en-US" altLang="ja-JP" sz="1800" dirty="0"/>
              <a:t>();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sz="1800" dirty="0" smtClean="0"/>
              <a:t>例　</a:t>
            </a:r>
            <a:endParaRPr lang="en-US" altLang="ja-JP" sz="18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1800" dirty="0" err="1" smtClean="0"/>
              <a:t>MPI_Init</a:t>
            </a:r>
            <a:r>
              <a:rPr lang="ja-JP" altLang="en-US" sz="1800" dirty="0"/>
              <a:t> </a:t>
            </a:r>
            <a:r>
              <a:rPr lang="en-US" altLang="ja-JP" sz="1800" dirty="0" smtClean="0"/>
              <a:t>(&amp;</a:t>
            </a:r>
            <a:r>
              <a:rPr lang="en-US" altLang="ja-JP" sz="1800" dirty="0" err="1" smtClean="0"/>
              <a:t>argc</a:t>
            </a:r>
            <a:r>
              <a:rPr lang="en-US" altLang="ja-JP" sz="1800" dirty="0" smtClean="0"/>
              <a:t>,</a:t>
            </a:r>
            <a:r>
              <a:rPr lang="ja-JP" altLang="en-US" sz="1800" dirty="0"/>
              <a:t> </a:t>
            </a:r>
            <a:r>
              <a:rPr lang="en-US" altLang="ja-JP" sz="1800" dirty="0" smtClean="0"/>
              <a:t>&amp;</a:t>
            </a:r>
            <a:r>
              <a:rPr lang="en-US" altLang="ja-JP" sz="1800" dirty="0" err="1" smtClean="0"/>
              <a:t>argv</a:t>
            </a:r>
            <a:r>
              <a:rPr lang="en-US" altLang="ja-JP" sz="1800" dirty="0" smtClean="0"/>
              <a:t>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1800" dirty="0" smtClean="0"/>
              <a:t>…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1800" dirty="0" err="1" smtClean="0"/>
              <a:t>MPI_Finalize</a:t>
            </a:r>
            <a:r>
              <a:rPr lang="en-US" altLang="ja-JP" sz="1800" dirty="0" smtClean="0"/>
              <a:t>();</a:t>
            </a:r>
            <a:endParaRPr lang="en-US" altLang="ja-JP" sz="1800" dirty="0"/>
          </a:p>
          <a:p>
            <a:pPr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>
              <a:buFont typeface="Wingdings" panose="05000000000000000000" pitchFamily="2" charset="2"/>
              <a:buNone/>
            </a:pPr>
            <a:endParaRPr lang="en-US" altLang="ja-JP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400" b="1" dirty="0" smtClean="0"/>
              <a:t>コミュニケータ制御用の関数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2000" b="1" dirty="0" smtClean="0"/>
              <a:t>コミュニケータは通信用の空間</a:t>
            </a:r>
            <a:r>
              <a:rPr lang="en-US" altLang="ja-JP" sz="2000" b="1" dirty="0" smtClean="0"/>
              <a:t/>
            </a:r>
            <a:br>
              <a:rPr lang="en-US" altLang="ja-JP" sz="2000" b="1" dirty="0" smtClean="0"/>
            </a:br>
            <a:r>
              <a:rPr lang="en-US" altLang="ja-JP" sz="2000" b="1" dirty="0" smtClean="0"/>
              <a:t/>
            </a:r>
            <a:br>
              <a:rPr lang="en-US" altLang="ja-JP" sz="2000" b="1" dirty="0" smtClean="0"/>
            </a:br>
            <a:r>
              <a:rPr lang="en-US" altLang="ja-JP" sz="2000" b="1" dirty="0" err="1" smtClean="0"/>
              <a:t>MPI_COMM_WORLD</a:t>
            </a:r>
            <a:r>
              <a:rPr lang="ja-JP" altLang="en-US" sz="2000" b="1" dirty="0" smtClean="0"/>
              <a:t>は、全プロセス用のコミュニケーター＞今回はこれを使う</a:t>
            </a:r>
            <a:r>
              <a:rPr lang="en-US" altLang="ja-JP" sz="2000" b="1" dirty="0" smtClean="0"/>
              <a:t/>
            </a:r>
            <a:br>
              <a:rPr lang="en-US" altLang="ja-JP" sz="2000" b="1" dirty="0" smtClean="0"/>
            </a:br>
            <a:endParaRPr lang="en-US" altLang="ja-JP" sz="2000" b="1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060848"/>
            <a:ext cx="8229600" cy="5005388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 dirty="0" err="1" smtClean="0"/>
              <a:t>int</a:t>
            </a:r>
            <a:r>
              <a:rPr lang="en-US" altLang="ja-JP" sz="1800" dirty="0" smtClean="0"/>
              <a:t> </a:t>
            </a:r>
            <a:r>
              <a:rPr lang="en-US" altLang="ja-JP" sz="1800" dirty="0" err="1"/>
              <a:t>MPI_Comm_rank</a:t>
            </a:r>
            <a:r>
              <a:rPr lang="en-US" altLang="ja-JP" sz="1800" dirty="0"/>
              <a:t>(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800" dirty="0"/>
              <a:t>　　</a:t>
            </a:r>
            <a:r>
              <a:rPr lang="en-US" altLang="ja-JP" sz="1800" dirty="0" err="1"/>
              <a:t>MPI_Comm</a:t>
            </a:r>
            <a:r>
              <a:rPr lang="en-US" altLang="ja-JP" sz="1800" dirty="0"/>
              <a:t> </a:t>
            </a:r>
            <a:r>
              <a:rPr lang="en-US" altLang="ja-JP" sz="1800" dirty="0" err="1"/>
              <a:t>comm</a:t>
            </a:r>
            <a:r>
              <a:rPr lang="en-US" altLang="ja-JP" sz="1800" dirty="0"/>
              <a:t>, /* communicator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800" dirty="0"/>
              <a:t>　　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*rank /* process ID (output) */ </a:t>
            </a:r>
            <a:r>
              <a:rPr lang="en-US" altLang="ja-JP" sz="1800" dirty="0" smtClean="0"/>
              <a:t>);</a:t>
            </a:r>
            <a:r>
              <a:rPr lang="ja-JP" altLang="en-US" sz="1800" dirty="0" smtClean="0"/>
              <a:t>　　　　　　　プロセス</a:t>
            </a:r>
            <a:r>
              <a:rPr lang="en-US" altLang="ja-JP" sz="1800" dirty="0" smtClean="0"/>
              <a:t>ID</a:t>
            </a:r>
            <a:r>
              <a:rPr lang="ja-JP" altLang="en-US" sz="1800" dirty="0" smtClean="0"/>
              <a:t>（ランク）を返す</a:t>
            </a:r>
            <a:endParaRPr lang="en-US" altLang="ja-JP" sz="1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800" dirty="0" smtClean="0"/>
          </a:p>
          <a:p>
            <a:pPr>
              <a:lnSpc>
                <a:spcPct val="80000"/>
              </a:lnSpc>
              <a:buNone/>
            </a:pPr>
            <a:r>
              <a:rPr lang="en-US" altLang="ja-JP" sz="1800" dirty="0" err="1"/>
              <a:t>int</a:t>
            </a:r>
            <a:r>
              <a:rPr lang="en-US" altLang="ja-JP" sz="1800" dirty="0"/>
              <a:t> </a:t>
            </a:r>
            <a:r>
              <a:rPr lang="en-US" altLang="ja-JP" sz="1800" dirty="0" err="1"/>
              <a:t>MPI_Comm_size</a:t>
            </a:r>
            <a:r>
              <a:rPr lang="en-US" altLang="ja-JP" sz="1800" dirty="0"/>
              <a:t>(</a:t>
            </a:r>
          </a:p>
          <a:p>
            <a:pPr>
              <a:lnSpc>
                <a:spcPct val="80000"/>
              </a:lnSpc>
              <a:buNone/>
            </a:pPr>
            <a:r>
              <a:rPr lang="ja-JP" altLang="en-US" sz="1800" dirty="0"/>
              <a:t>　　</a:t>
            </a:r>
            <a:r>
              <a:rPr lang="en-US" altLang="ja-JP" sz="1800" dirty="0" err="1"/>
              <a:t>MPI_Comm</a:t>
            </a:r>
            <a:r>
              <a:rPr lang="en-US" altLang="ja-JP" sz="1800" dirty="0"/>
              <a:t> </a:t>
            </a:r>
            <a:r>
              <a:rPr lang="en-US" altLang="ja-JP" sz="1800" dirty="0" err="1"/>
              <a:t>comm</a:t>
            </a:r>
            <a:r>
              <a:rPr lang="en-US" altLang="ja-JP" sz="1800" dirty="0"/>
              <a:t>, /* communicator */</a:t>
            </a:r>
          </a:p>
          <a:p>
            <a:pPr>
              <a:lnSpc>
                <a:spcPct val="80000"/>
              </a:lnSpc>
              <a:buNone/>
            </a:pPr>
            <a:r>
              <a:rPr lang="ja-JP" altLang="en-US" sz="1800" dirty="0"/>
              <a:t>　　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*size /* number of process (output) */ </a:t>
            </a:r>
            <a:r>
              <a:rPr lang="en-US" altLang="ja-JP" sz="1800" dirty="0" smtClean="0"/>
              <a:t>);</a:t>
            </a:r>
            <a:r>
              <a:rPr lang="ja-JP" altLang="en-US" sz="1800" dirty="0" smtClean="0"/>
              <a:t>　　　全プロセス数を返す</a:t>
            </a:r>
            <a:endParaRPr lang="en-US" altLang="ja-JP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800" dirty="0" smtClean="0"/>
              <a:t>例：</a:t>
            </a:r>
            <a:endParaRPr lang="en-US" altLang="ja-JP" sz="1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 dirty="0" err="1" smtClean="0"/>
              <a:t>int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pid</a:t>
            </a:r>
            <a:r>
              <a:rPr lang="en-US" altLang="ja-JP" sz="1800" dirty="0" smtClean="0"/>
              <a:t>, </a:t>
            </a:r>
            <a:r>
              <a:rPr lang="en-US" altLang="ja-JP" sz="1800" dirty="0" err="1" smtClean="0"/>
              <a:t>nproc</a:t>
            </a:r>
            <a:r>
              <a:rPr lang="en-US" altLang="ja-JP" sz="1800" dirty="0" smtClean="0"/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 dirty="0" err="1" smtClean="0"/>
              <a:t>MPI_Comm_rank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MPI_COMM</a:t>
            </a:r>
            <a:r>
              <a:rPr lang="en-US" altLang="ja-JP" sz="1800" dirty="0" err="1"/>
              <a:t>_</a:t>
            </a:r>
            <a:r>
              <a:rPr lang="en-US" altLang="ja-JP" sz="1800" dirty="0" err="1" smtClean="0"/>
              <a:t>WORLD</a:t>
            </a:r>
            <a:r>
              <a:rPr lang="en-US" altLang="ja-JP" sz="1800" dirty="0" smtClean="0"/>
              <a:t>, &amp;</a:t>
            </a:r>
            <a:r>
              <a:rPr lang="en-US" altLang="ja-JP" sz="1800" dirty="0" err="1" smtClean="0"/>
              <a:t>pid</a:t>
            </a:r>
            <a:r>
              <a:rPr lang="en-US" altLang="ja-JP" sz="1800" dirty="0" smtClean="0"/>
              <a:t>);     </a:t>
            </a:r>
            <a:r>
              <a:rPr lang="ja-JP" altLang="en-US" sz="1800" dirty="0" smtClean="0"/>
              <a:t>自分のプロセス</a:t>
            </a:r>
            <a:r>
              <a:rPr lang="en-US" altLang="ja-JP" sz="1800" dirty="0" smtClean="0"/>
              <a:t>ID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 dirty="0" err="1" smtClean="0"/>
              <a:t>MPI_Comm_rank</a:t>
            </a:r>
            <a:r>
              <a:rPr lang="en-US" altLang="ja-JP" sz="1800" dirty="0" smtClean="0"/>
              <a:t>(MPI_COMM_WORLD,&amp;</a:t>
            </a:r>
            <a:r>
              <a:rPr lang="en-US" altLang="ja-JP" sz="1800" dirty="0" err="1" smtClean="0"/>
              <a:t>nproc</a:t>
            </a:r>
            <a:r>
              <a:rPr lang="en-US" altLang="ja-JP" sz="1800" dirty="0" smtClean="0"/>
              <a:t>);</a:t>
            </a:r>
            <a:r>
              <a:rPr lang="ja-JP" altLang="en-US" sz="1800" dirty="0" smtClean="0"/>
              <a:t>　全プロセス数</a:t>
            </a:r>
            <a:endParaRPr lang="en-US" altLang="ja-JP" sz="1800" dirty="0"/>
          </a:p>
          <a:p>
            <a:pPr marL="0" indent="0">
              <a:lnSpc>
                <a:spcPct val="80000"/>
              </a:lnSpc>
              <a:buNone/>
            </a:pPr>
            <a:endParaRPr lang="en-US" altLang="ja-JP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b="1"/>
              <a:t>MPI_Send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smtClean="0"/>
              <a:t>1</a:t>
            </a:r>
            <a:r>
              <a:rPr lang="ja-JP" altLang="en-US" sz="1900" dirty="0" smtClean="0"/>
              <a:t>対</a:t>
            </a:r>
            <a:r>
              <a:rPr lang="en-US" altLang="ja-JP" sz="1900" dirty="0" smtClean="0"/>
              <a:t>1</a:t>
            </a:r>
            <a:r>
              <a:rPr lang="ja-JP" altLang="en-US" sz="1900" dirty="0"/>
              <a:t>の</a:t>
            </a:r>
            <a:r>
              <a:rPr lang="ja-JP" altLang="en-US" sz="1900" dirty="0" smtClean="0"/>
              <a:t>メッセージ送信</a:t>
            </a:r>
            <a:endParaRPr lang="en-US" altLang="ja-JP" sz="19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err="1"/>
              <a:t>int</a:t>
            </a:r>
            <a:r>
              <a:rPr lang="en-US" altLang="ja-JP" sz="1900" dirty="0"/>
              <a:t> </a:t>
            </a:r>
            <a:r>
              <a:rPr lang="en-US" altLang="ja-JP" sz="1900" dirty="0" err="1"/>
              <a:t>MPI_Send</a:t>
            </a:r>
            <a:r>
              <a:rPr lang="en-US" altLang="ja-JP" sz="1900" dirty="0"/>
              <a:t>(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void *</a:t>
            </a:r>
            <a:r>
              <a:rPr lang="en-US" altLang="ja-JP" sz="1900" dirty="0" err="1"/>
              <a:t>buf</a:t>
            </a:r>
            <a:r>
              <a:rPr lang="en-US" altLang="ja-JP" sz="1900" dirty="0"/>
              <a:t>, /* send buffer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int</a:t>
            </a:r>
            <a:r>
              <a:rPr lang="en-US" altLang="ja-JP" sz="1900" dirty="0"/>
              <a:t> count, /* # of elements to send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MPI_Datatype</a:t>
            </a:r>
            <a:r>
              <a:rPr lang="en-US" altLang="ja-JP" sz="1900" dirty="0"/>
              <a:t> datatype, /* datatype of elements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int</a:t>
            </a:r>
            <a:r>
              <a:rPr lang="en-US" altLang="ja-JP" sz="1900" dirty="0"/>
              <a:t> </a:t>
            </a:r>
            <a:r>
              <a:rPr lang="en-US" altLang="ja-JP" sz="1900" dirty="0" err="1"/>
              <a:t>dest</a:t>
            </a:r>
            <a:r>
              <a:rPr lang="en-US" altLang="ja-JP" sz="1900" dirty="0"/>
              <a:t>, /* destination (receiver) process ID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int</a:t>
            </a:r>
            <a:r>
              <a:rPr lang="en-US" altLang="ja-JP" sz="1900" dirty="0"/>
              <a:t> tag, /* tag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MPI_Comm</a:t>
            </a:r>
            <a:r>
              <a:rPr lang="en-US" altLang="ja-JP" sz="1900" dirty="0"/>
              <a:t> </a:t>
            </a:r>
            <a:r>
              <a:rPr lang="en-US" altLang="ja-JP" sz="1900" dirty="0" err="1"/>
              <a:t>comm</a:t>
            </a:r>
            <a:r>
              <a:rPr lang="en-US" altLang="ja-JP" sz="1900" dirty="0"/>
              <a:t> /* communicator */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err="1" smtClean="0"/>
              <a:t>MPI_Send</a:t>
            </a:r>
            <a:r>
              <a:rPr lang="en-US" altLang="ja-JP" sz="1900" dirty="0" smtClean="0"/>
              <a:t>(</a:t>
            </a:r>
            <a:r>
              <a:rPr lang="en-US" altLang="ja-JP" sz="1900" dirty="0" err="1" smtClean="0"/>
              <a:t>msg</a:t>
            </a:r>
            <a:r>
              <a:rPr lang="en-US" altLang="ja-JP" sz="1900" dirty="0" smtClean="0"/>
              <a:t>, </a:t>
            </a:r>
            <a:r>
              <a:rPr lang="en-US" altLang="ja-JP" sz="1900" dirty="0" err="1" smtClean="0"/>
              <a:t>MSIZE</a:t>
            </a:r>
            <a:r>
              <a:rPr lang="en-US" altLang="ja-JP" sz="1900" dirty="0" smtClean="0"/>
              <a:t>, </a:t>
            </a:r>
            <a:r>
              <a:rPr lang="en-US" altLang="ja-JP" sz="1900" dirty="0" err="1" smtClean="0"/>
              <a:t>MPI_CHAR</a:t>
            </a:r>
            <a:r>
              <a:rPr lang="en-US" altLang="ja-JP" sz="1900" dirty="0" smtClean="0"/>
              <a:t>, 0,0, </a:t>
            </a:r>
            <a:r>
              <a:rPr lang="en-US" altLang="ja-JP" sz="1900" dirty="0" err="1" smtClean="0"/>
              <a:t>MPI_COMM_WORLD</a:t>
            </a:r>
            <a:r>
              <a:rPr lang="en-US" altLang="ja-JP" sz="1900" dirty="0" smtClean="0"/>
              <a:t>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900" dirty="0" smtClean="0"/>
              <a:t>メッセージ用文字列配列</a:t>
            </a:r>
            <a:r>
              <a:rPr lang="en-US" altLang="ja-JP" sz="1900" dirty="0" err="1" smtClean="0"/>
              <a:t>msg</a:t>
            </a:r>
            <a:r>
              <a:rPr lang="ja-JP" altLang="en-US" sz="1900" dirty="0" smtClean="0"/>
              <a:t>の中の文字を</a:t>
            </a:r>
            <a:r>
              <a:rPr lang="en-US" altLang="ja-JP" sz="1900" dirty="0" err="1" smtClean="0"/>
              <a:t>MSIZE</a:t>
            </a:r>
            <a:r>
              <a:rPr lang="ja-JP" altLang="en-US" sz="1900" dirty="0" smtClean="0"/>
              <a:t>分プロセス</a:t>
            </a:r>
            <a:r>
              <a:rPr lang="en-US" altLang="ja-JP" sz="1900" dirty="0" smtClean="0"/>
              <a:t>0</a:t>
            </a:r>
            <a:r>
              <a:rPr lang="ja-JP" altLang="en-US" sz="1900" dirty="0" smtClean="0"/>
              <a:t>（タグも</a:t>
            </a:r>
            <a:r>
              <a:rPr lang="en-US" altLang="ja-JP" sz="1900" dirty="0" smtClean="0"/>
              <a:t>0</a:t>
            </a:r>
            <a:r>
              <a:rPr lang="ja-JP" altLang="en-US" sz="1900" dirty="0" smtClean="0"/>
              <a:t>）で送る</a:t>
            </a:r>
            <a:endParaRPr lang="en-US" altLang="ja-JP" sz="19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900" dirty="0" smtClean="0"/>
              <a:t>タグが一致した</a:t>
            </a:r>
            <a:r>
              <a:rPr lang="en-US" altLang="ja-JP" sz="1900" dirty="0" err="1" smtClean="0"/>
              <a:t>MPI_Recv</a:t>
            </a:r>
            <a:r>
              <a:rPr lang="ja-JP" altLang="en-US" sz="1900" dirty="0" smtClean="0"/>
              <a:t>でのみ受け取ることが可能</a:t>
            </a:r>
            <a:endParaRPr lang="en-US" altLang="ja-JP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b="1"/>
              <a:t>MPI_Recv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 smtClean="0"/>
              <a:t>1</a:t>
            </a:r>
            <a:r>
              <a:rPr lang="ja-JP" altLang="en-US" sz="1600" b="1" dirty="0" smtClean="0"/>
              <a:t>対</a:t>
            </a:r>
            <a:r>
              <a:rPr lang="en-US" altLang="ja-JP" sz="1600" b="1" dirty="0" smtClean="0"/>
              <a:t>1</a:t>
            </a:r>
            <a:r>
              <a:rPr lang="ja-JP" altLang="en-US" sz="1600" b="1" dirty="0" smtClean="0"/>
              <a:t>のメッセージ受信</a:t>
            </a:r>
            <a:endParaRPr lang="en-US" altLang="ja-JP" sz="16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6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 err="1" smtClean="0"/>
              <a:t>int</a:t>
            </a:r>
            <a:r>
              <a:rPr lang="en-US" altLang="ja-JP" sz="1600" b="1" dirty="0" smtClean="0"/>
              <a:t> </a:t>
            </a:r>
            <a:r>
              <a:rPr lang="en-US" altLang="ja-JP" sz="1600" b="1" dirty="0" err="1"/>
              <a:t>MPI_Recv</a:t>
            </a:r>
            <a:r>
              <a:rPr lang="en-US" altLang="ja-JP" sz="1600" b="1" dirty="0"/>
              <a:t>(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/>
              <a:t>        void        *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                       /* receiver buffer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           count,                    /* # of elements to receive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MPI_Datatype</a:t>
            </a:r>
            <a:r>
              <a:rPr lang="en-US" altLang="ja-JP" sz="1600" b="1" dirty="0"/>
              <a:t> datatype,      /* datatype of elements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           source,                 /* source (sender) process ID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           tag,                       /* tag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MPI_Comm</a:t>
            </a:r>
            <a:r>
              <a:rPr lang="en-US" altLang="ja-JP" sz="1600" b="1" dirty="0"/>
              <a:t> </a:t>
            </a:r>
            <a:r>
              <a:rPr lang="en-US" altLang="ja-JP" sz="1600" b="1" dirty="0" err="1"/>
              <a:t>comm</a:t>
            </a:r>
            <a:r>
              <a:rPr lang="en-US" altLang="ja-JP" sz="1600" b="1" dirty="0"/>
              <a:t>,             /* communicator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MPI_Status</a:t>
            </a:r>
            <a:r>
              <a:rPr lang="en-US" altLang="ja-JP" sz="1600" b="1" dirty="0"/>
              <a:t>                         /* status (output) */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6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 smtClean="0"/>
              <a:t>char </a:t>
            </a:r>
            <a:r>
              <a:rPr lang="en-US" altLang="ja-JP" sz="1600" b="1" dirty="0" err="1" smtClean="0"/>
              <a:t>msg</a:t>
            </a:r>
            <a:r>
              <a:rPr lang="en-US" altLang="ja-JP" sz="1600" b="1" dirty="0" smtClean="0"/>
              <a:t>[</a:t>
            </a:r>
            <a:r>
              <a:rPr lang="en-US" altLang="ja-JP" sz="1600" b="1" dirty="0" err="1" smtClean="0"/>
              <a:t>MSIZE</a:t>
            </a:r>
            <a:r>
              <a:rPr lang="en-US" altLang="ja-JP" sz="1600" b="1" dirty="0" smtClean="0"/>
              <a:t>]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 err="1" smtClean="0"/>
              <a:t>MPI_Status</a:t>
            </a:r>
            <a:r>
              <a:rPr lang="en-US" altLang="ja-JP" sz="1600" b="1" dirty="0" smtClean="0"/>
              <a:t> status;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600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 err="1" smtClean="0"/>
              <a:t>MPI_Recv</a:t>
            </a:r>
            <a:r>
              <a:rPr lang="en-US" altLang="ja-JP" sz="1600" b="1" dirty="0" smtClean="0"/>
              <a:t>(</a:t>
            </a:r>
            <a:r>
              <a:rPr lang="en-US" altLang="ja-JP" sz="1600" b="1" dirty="0" err="1" smtClean="0"/>
              <a:t>msg</a:t>
            </a:r>
            <a:r>
              <a:rPr lang="en-US" altLang="ja-JP" sz="1600" b="1" dirty="0" smtClean="0"/>
              <a:t>,</a:t>
            </a:r>
            <a:r>
              <a:rPr lang="ja-JP" altLang="en-US" sz="1600" b="1" dirty="0"/>
              <a:t> </a:t>
            </a:r>
            <a:r>
              <a:rPr lang="en-US" altLang="ja-JP" sz="1600" b="1" dirty="0" err="1" smtClean="0"/>
              <a:t>MSIZE</a:t>
            </a:r>
            <a:r>
              <a:rPr lang="en-US" altLang="ja-JP" sz="1600" b="1" dirty="0" smtClean="0"/>
              <a:t>,</a:t>
            </a:r>
            <a:r>
              <a:rPr lang="ja-JP" altLang="en-US" sz="1600" b="1" dirty="0"/>
              <a:t> </a:t>
            </a:r>
            <a:r>
              <a:rPr lang="en-US" altLang="ja-JP" sz="1600" b="1" dirty="0" err="1" smtClean="0"/>
              <a:t>MPI_CHAR</a:t>
            </a:r>
            <a:r>
              <a:rPr lang="en-US" altLang="ja-JP" sz="1600" b="1" dirty="0" smtClean="0"/>
              <a:t>,</a:t>
            </a:r>
            <a:r>
              <a:rPr lang="ja-JP" altLang="en-US" sz="1600" b="1" dirty="0"/>
              <a:t> </a:t>
            </a:r>
            <a:r>
              <a:rPr lang="en-US" altLang="ja-JP" sz="1600" b="1" dirty="0" smtClean="0"/>
              <a:t>1,</a:t>
            </a:r>
            <a:r>
              <a:rPr lang="ja-JP" altLang="en-US" sz="1600" b="1" dirty="0" smtClean="0"/>
              <a:t> </a:t>
            </a:r>
            <a:r>
              <a:rPr lang="en-US" altLang="ja-JP" sz="1600" b="1" dirty="0" smtClean="0"/>
              <a:t>0,</a:t>
            </a:r>
            <a:r>
              <a:rPr lang="ja-JP" altLang="en-US" sz="1600" b="1" dirty="0"/>
              <a:t> </a:t>
            </a:r>
            <a:r>
              <a:rPr lang="en-US" altLang="ja-JP" sz="1600" b="1" dirty="0" err="1" smtClean="0"/>
              <a:t>MPI_COMM_WORLD</a:t>
            </a:r>
            <a:r>
              <a:rPr lang="en-US" altLang="ja-JP" sz="1600" b="1" dirty="0" smtClean="0"/>
              <a:t>,</a:t>
            </a:r>
            <a:r>
              <a:rPr lang="ja-JP" altLang="en-US" sz="1600" b="1" dirty="0"/>
              <a:t> </a:t>
            </a:r>
            <a:r>
              <a:rPr lang="en-US" altLang="ja-JP" sz="1600" b="1" dirty="0" smtClean="0"/>
              <a:t>&amp;status);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 dirty="0" err="1" smtClean="0"/>
              <a:t>fputs</a:t>
            </a:r>
            <a:r>
              <a:rPr lang="en-US" altLang="ja-JP" sz="1600" b="1" dirty="0" smtClean="0"/>
              <a:t>(</a:t>
            </a:r>
            <a:r>
              <a:rPr lang="en-US" altLang="ja-JP" sz="1600" b="1" dirty="0" err="1" smtClean="0"/>
              <a:t>msg</a:t>
            </a:r>
            <a:r>
              <a:rPr lang="en-US" altLang="ja-JP" sz="1600" b="1" dirty="0" smtClean="0"/>
              <a:t>, </a:t>
            </a:r>
            <a:r>
              <a:rPr lang="en-US" altLang="ja-JP" sz="1600" b="1" dirty="0" err="1" smtClean="0"/>
              <a:t>stdout</a:t>
            </a:r>
            <a:r>
              <a:rPr lang="en-US" altLang="ja-JP" sz="1600" b="1" dirty="0" smtClean="0"/>
              <a:t>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600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600" b="1" dirty="0" smtClean="0"/>
              <a:t>プロセス１からのタグ</a:t>
            </a:r>
            <a:r>
              <a:rPr lang="en-US" altLang="ja-JP" sz="1600" b="1" dirty="0" smtClean="0"/>
              <a:t>0</a:t>
            </a:r>
            <a:r>
              <a:rPr lang="ja-JP" altLang="en-US" sz="1600" b="1" dirty="0" smtClean="0"/>
              <a:t>で送って来たサイズ</a:t>
            </a:r>
            <a:r>
              <a:rPr lang="en-US" altLang="ja-JP" sz="1600" b="1" dirty="0" err="1" smtClean="0"/>
              <a:t>MSIZE</a:t>
            </a:r>
            <a:r>
              <a:rPr lang="ja-JP" altLang="en-US" sz="1600" b="1" dirty="0" smtClean="0"/>
              <a:t>の文字列を受信し、</a:t>
            </a:r>
            <a:r>
              <a:rPr lang="en-US" altLang="ja-JP" sz="1600" b="1" dirty="0" err="1" smtClean="0"/>
              <a:t>msg</a:t>
            </a:r>
            <a:r>
              <a:rPr lang="ja-JP" altLang="en-US" sz="1600" b="1" dirty="0" smtClean="0"/>
              <a:t>に入れる。</a:t>
            </a:r>
            <a:endParaRPr lang="en-US" altLang="ja-JP" sz="1600" b="1" dirty="0"/>
          </a:p>
          <a:p>
            <a:pPr>
              <a:lnSpc>
                <a:spcPct val="80000"/>
              </a:lnSpc>
            </a:pPr>
            <a:r>
              <a:rPr lang="en-US" altLang="ja-JP" sz="1600" b="1" dirty="0" smtClean="0"/>
              <a:t>status</a:t>
            </a:r>
            <a:r>
              <a:rPr lang="ja-JP" altLang="en-US" sz="1600" b="1" dirty="0" smtClean="0"/>
              <a:t>は受信したメッセージの状態を示す。</a:t>
            </a:r>
            <a:endParaRPr lang="en-US" altLang="ja-JP" sz="1600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MPI_Bcast</a:t>
            </a:r>
            <a:endParaRPr kumimoji="1" lang="ja-JP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68313" y="1196975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900" dirty="0" smtClean="0"/>
              <a:t>全プロセスに対してメッセージを転送</a:t>
            </a:r>
            <a:endParaRPr lang="en-US" altLang="ja-JP" sz="19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err="1" smtClean="0"/>
              <a:t>int</a:t>
            </a:r>
            <a:r>
              <a:rPr lang="en-US" altLang="ja-JP" sz="1900" dirty="0" smtClean="0"/>
              <a:t> </a:t>
            </a:r>
            <a:r>
              <a:rPr lang="en-US" altLang="ja-JP" sz="1900" dirty="0" err="1" smtClean="0"/>
              <a:t>MPI_Bcast</a:t>
            </a:r>
            <a:r>
              <a:rPr lang="en-US" altLang="ja-JP" sz="1900" dirty="0" smtClean="0"/>
              <a:t>(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smtClean="0"/>
              <a:t>   void *</a:t>
            </a:r>
            <a:r>
              <a:rPr lang="en-US" altLang="ja-JP" sz="1900" dirty="0" err="1" smtClean="0"/>
              <a:t>buf</a:t>
            </a:r>
            <a:r>
              <a:rPr lang="en-US" altLang="ja-JP" sz="1900" dirty="0" smtClean="0"/>
              <a:t>, /* send buffer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smtClean="0"/>
              <a:t>   </a:t>
            </a:r>
            <a:r>
              <a:rPr lang="en-US" altLang="ja-JP" sz="1900" dirty="0" err="1" smtClean="0"/>
              <a:t>int</a:t>
            </a:r>
            <a:r>
              <a:rPr lang="en-US" altLang="ja-JP" sz="1900" dirty="0" smtClean="0"/>
              <a:t> count, /* # of elements to send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smtClean="0"/>
              <a:t>   </a:t>
            </a:r>
            <a:r>
              <a:rPr lang="en-US" altLang="ja-JP" sz="1900" dirty="0" err="1" smtClean="0"/>
              <a:t>MPI_Datatype</a:t>
            </a:r>
            <a:r>
              <a:rPr lang="en-US" altLang="ja-JP" sz="1900" dirty="0" smtClean="0"/>
              <a:t> datatype, /* datatype of elements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smtClean="0"/>
              <a:t>   </a:t>
            </a:r>
            <a:r>
              <a:rPr lang="en-US" altLang="ja-JP" sz="1900" dirty="0" err="1" smtClean="0"/>
              <a:t>int</a:t>
            </a:r>
            <a:r>
              <a:rPr lang="en-US" altLang="ja-JP" sz="1900" dirty="0" smtClean="0"/>
              <a:t> root, /* Root processor number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smtClean="0"/>
              <a:t>   </a:t>
            </a:r>
            <a:r>
              <a:rPr lang="en-US" altLang="ja-JP" sz="1900" dirty="0" err="1" smtClean="0"/>
              <a:t>MPI_Comm</a:t>
            </a:r>
            <a:r>
              <a:rPr lang="en-US" altLang="ja-JP" sz="1900" dirty="0" smtClean="0"/>
              <a:t> </a:t>
            </a:r>
            <a:r>
              <a:rPr lang="en-US" altLang="ja-JP" sz="1900" dirty="0" err="1" smtClean="0"/>
              <a:t>comm</a:t>
            </a:r>
            <a:r>
              <a:rPr lang="en-US" altLang="ja-JP" sz="1900" dirty="0" smtClean="0"/>
              <a:t> /* communicator */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smtClean="0"/>
              <a:t>if (</a:t>
            </a:r>
            <a:r>
              <a:rPr lang="en-US" altLang="ja-JP" sz="1900" dirty="0" err="1" smtClean="0"/>
              <a:t>pid</a:t>
            </a:r>
            <a:r>
              <a:rPr lang="en-US" altLang="ja-JP" sz="1900" dirty="0" smtClean="0"/>
              <a:t> ==0)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</a:t>
            </a:r>
            <a:r>
              <a:rPr lang="en-US" altLang="ja-JP" sz="1900" dirty="0" smtClean="0"/>
              <a:t> a=1.0;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err="1" smtClean="0"/>
              <a:t>MPI_Bcast</a:t>
            </a:r>
            <a:r>
              <a:rPr lang="en-US" altLang="ja-JP" sz="1900" dirty="0" smtClean="0"/>
              <a:t>(&amp;a,1,MPI_DOUBLE, 0, MPI_COMM_WORLD);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err="1" smtClean="0"/>
              <a:t>pid</a:t>
            </a:r>
            <a:r>
              <a:rPr lang="en-US" altLang="ja-JP" sz="1900" dirty="0" smtClean="0"/>
              <a:t> 0</a:t>
            </a:r>
            <a:r>
              <a:rPr lang="ja-JP" altLang="en-US" sz="1900" dirty="0" smtClean="0"/>
              <a:t>が他の全てに対して</a:t>
            </a:r>
            <a:r>
              <a:rPr lang="en-US" altLang="ja-JP" sz="1900" dirty="0" smtClean="0"/>
              <a:t>a=1.0</a:t>
            </a:r>
            <a:r>
              <a:rPr lang="ja-JP" altLang="en-US" sz="1900" dirty="0" smtClean="0"/>
              <a:t>を転送する。</a:t>
            </a:r>
            <a:endParaRPr lang="en-US" altLang="ja-JP" sz="1900" dirty="0" smtClean="0"/>
          </a:p>
        </p:txBody>
      </p:sp>
    </p:spTree>
    <p:extLst>
      <p:ext uri="{BB962C8B-B14F-4D97-AF65-F5344CB8AC3E}">
        <p14:creationId xmlns:p14="http://schemas.microsoft.com/office/powerpoint/2010/main" val="168682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メッセージのデータタイプ</a:t>
            </a:r>
            <a:r>
              <a:rPr lang="en-US" altLang="ja-JP" dirty="0" smtClean="0"/>
              <a:t> </a:t>
            </a:r>
            <a:endParaRPr lang="en-US" altLang="ja-JP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通常のデータサイズに対応する</a:t>
            </a:r>
            <a:r>
              <a:rPr lang="en-US" altLang="ja-JP" dirty="0" err="1" smtClean="0"/>
              <a:t>MPI</a:t>
            </a:r>
            <a:r>
              <a:rPr lang="ja-JP" altLang="en-US" dirty="0" smtClean="0"/>
              <a:t>のデータサイズを指定</a:t>
            </a:r>
            <a:endParaRPr lang="en-US" altLang="ja-JP" dirty="0"/>
          </a:p>
          <a:p>
            <a:pPr lvl="1"/>
            <a:r>
              <a:rPr lang="en-US" altLang="ja-JP" dirty="0" err="1"/>
              <a:t>MPI_CHAR</a:t>
            </a:r>
            <a:r>
              <a:rPr lang="en-US" altLang="ja-JP" dirty="0"/>
              <a:t>  char</a:t>
            </a:r>
          </a:p>
          <a:p>
            <a:pPr lvl="1"/>
            <a:r>
              <a:rPr lang="en-US" altLang="ja-JP" dirty="0" err="1"/>
              <a:t>MPI_INT</a:t>
            </a:r>
            <a:r>
              <a:rPr lang="en-US" altLang="ja-JP" dirty="0"/>
              <a:t>       </a:t>
            </a:r>
            <a:r>
              <a:rPr lang="en-US" altLang="ja-JP" dirty="0" err="1"/>
              <a:t>int</a:t>
            </a:r>
            <a:endParaRPr lang="en-US" altLang="ja-JP" dirty="0"/>
          </a:p>
          <a:p>
            <a:pPr lvl="1"/>
            <a:r>
              <a:rPr lang="en-US" altLang="ja-JP" dirty="0" err="1"/>
              <a:t>MPI_FLOAT</a:t>
            </a:r>
            <a:r>
              <a:rPr lang="en-US" altLang="ja-JP" dirty="0"/>
              <a:t> float</a:t>
            </a:r>
          </a:p>
          <a:p>
            <a:pPr lvl="1"/>
            <a:r>
              <a:rPr lang="en-US" altLang="ja-JP" dirty="0" err="1"/>
              <a:t>MPI_DOUBLE</a:t>
            </a:r>
            <a:r>
              <a:rPr lang="en-US" altLang="ja-JP" dirty="0"/>
              <a:t> double …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400" b="1" dirty="0" smtClean="0"/>
              <a:t>共有メモリ　対　メッセージパッシング</a:t>
            </a:r>
            <a:endParaRPr lang="en-US" altLang="ja-JP" sz="2400" b="1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052513"/>
            <a:ext cx="7772400" cy="4114800"/>
          </a:xfrm>
        </p:spPr>
        <p:txBody>
          <a:bodyPr/>
          <a:lstStyle/>
          <a:p>
            <a:r>
              <a:rPr lang="ja-JP" altLang="en-US" dirty="0" smtClean="0"/>
              <a:t>共有メモリ</a:t>
            </a:r>
            <a:r>
              <a:rPr lang="ja-JP" altLang="en-US" dirty="0"/>
              <a:t>モデル</a:t>
            </a:r>
            <a:endParaRPr lang="en-US" altLang="ja-JP" dirty="0"/>
          </a:p>
          <a:p>
            <a:pPr lvl="1"/>
            <a:r>
              <a:rPr lang="ja-JP" altLang="en-US" dirty="0" smtClean="0"/>
              <a:t>共有変数を用いた単純な記述</a:t>
            </a:r>
            <a:endParaRPr lang="en-US" altLang="ja-JP" dirty="0"/>
          </a:p>
          <a:p>
            <a:pPr lvl="1"/>
            <a:r>
              <a:rPr lang="ja-JP" altLang="en-US" dirty="0" smtClean="0"/>
              <a:t>自動並列化</a:t>
            </a:r>
            <a:r>
              <a:rPr lang="ja-JP" altLang="en-US" dirty="0"/>
              <a:t>コンパイラ</a:t>
            </a:r>
            <a:endParaRPr lang="en-US" altLang="ja-JP" dirty="0"/>
          </a:p>
          <a:p>
            <a:pPr lvl="1"/>
            <a:r>
              <a:rPr lang="ja-JP" altLang="en-US" dirty="0" smtClean="0"/>
              <a:t>簡単</a:t>
            </a:r>
            <a:r>
              <a:rPr lang="ja-JP" altLang="en-US" dirty="0" smtClean="0"/>
              <a:t>な</a:t>
            </a:r>
            <a:r>
              <a:rPr lang="ja-JP" altLang="en-US" dirty="0"/>
              <a:t>ディレクティブ</a:t>
            </a:r>
            <a:r>
              <a:rPr lang="ja-JP" altLang="en-US" dirty="0" smtClean="0"/>
              <a:t>に</a:t>
            </a:r>
            <a:r>
              <a:rPr lang="ja-JP" altLang="en-US" dirty="0" smtClean="0"/>
              <a:t>よる並列化：</a:t>
            </a:r>
            <a:r>
              <a:rPr lang="en-US" altLang="ja-JP" dirty="0" err="1" smtClean="0"/>
              <a:t>OpenMP</a:t>
            </a:r>
            <a:endParaRPr lang="en-US" altLang="ja-JP" dirty="0"/>
          </a:p>
          <a:p>
            <a:r>
              <a:rPr lang="ja-JP" altLang="en-US" dirty="0" smtClean="0"/>
              <a:t>メッセージ</a:t>
            </a:r>
            <a:r>
              <a:rPr lang="ja-JP" altLang="en-US" dirty="0"/>
              <a:t>パッシング</a:t>
            </a:r>
            <a:endParaRPr lang="en-US" altLang="ja-JP" dirty="0"/>
          </a:p>
          <a:p>
            <a:pPr lvl="1"/>
            <a:r>
              <a:rPr lang="ja-JP" altLang="en-US" dirty="0" smtClean="0"/>
              <a:t>形式検証が可能</a:t>
            </a:r>
            <a:r>
              <a:rPr lang="en-US" altLang="ja-JP" dirty="0" smtClean="0"/>
              <a:t> (</a:t>
            </a:r>
            <a:r>
              <a:rPr lang="ja-JP" altLang="en-US" dirty="0" smtClean="0"/>
              <a:t>ブロッキング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 lvl="1"/>
            <a:r>
              <a:rPr lang="ja-JP" altLang="en-US" dirty="0" smtClean="0"/>
              <a:t>副作用がない</a:t>
            </a:r>
            <a:r>
              <a:rPr lang="en-US" altLang="ja-JP" dirty="0" smtClean="0"/>
              <a:t>(</a:t>
            </a:r>
            <a:r>
              <a:rPr lang="ja-JP" altLang="en-US" dirty="0" smtClean="0"/>
              <a:t>共有変数は副作用そのもの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 lvl="1"/>
            <a:r>
              <a:rPr lang="ja-JP" altLang="en-US" dirty="0" smtClean="0"/>
              <a:t>コストが小さい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1068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コンパイルと実行</a:t>
            </a:r>
            <a:endParaRPr lang="en-US" altLang="ja-JP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ja-JP" sz="2400" dirty="0" smtClean="0"/>
              <a:t>Web</a:t>
            </a:r>
            <a:r>
              <a:rPr lang="ja-JP" altLang="en-US" sz="2400" dirty="0" smtClean="0"/>
              <a:t>から</a:t>
            </a:r>
            <a:r>
              <a:rPr lang="en-US" altLang="ja-JP" sz="2400" dirty="0" err="1" smtClean="0"/>
              <a:t>mpiex.tar</a:t>
            </a:r>
            <a:r>
              <a:rPr lang="ja-JP" altLang="en-US" sz="2400" dirty="0" smtClean="0"/>
              <a:t>をダウンロード</a:t>
            </a:r>
            <a:endParaRPr lang="en-US" altLang="ja-JP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 smtClean="0"/>
              <a:t>tar </a:t>
            </a:r>
            <a:r>
              <a:rPr lang="en-US" altLang="ja-JP" sz="2400" dirty="0" err="1" smtClean="0"/>
              <a:t>xvf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mpiex.tar</a:t>
            </a:r>
            <a:endParaRPr lang="en-US" altLang="ja-JP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 smtClean="0"/>
              <a:t>cd </a:t>
            </a:r>
            <a:r>
              <a:rPr lang="en-US" altLang="ja-JP" sz="2400" dirty="0" err="1" smtClean="0"/>
              <a:t>mpiex</a:t>
            </a:r>
            <a:endParaRPr lang="en-US" altLang="ja-JP" sz="2400" dirty="0" smtClean="0"/>
          </a:p>
          <a:p>
            <a:pPr>
              <a:buFont typeface="Wingdings" panose="05000000000000000000" pitchFamily="2" charset="2"/>
              <a:buNone/>
            </a:pPr>
            <a:endParaRPr lang="en-US" altLang="ja-JP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 smtClean="0"/>
              <a:t>% </a:t>
            </a:r>
            <a:r>
              <a:rPr lang="en-US" altLang="ja-JP" sz="2400" dirty="0" err="1" smtClean="0"/>
              <a:t>mpicc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–o hello </a:t>
            </a:r>
            <a:r>
              <a:rPr lang="en-US" altLang="ja-JP" sz="2400" dirty="0" err="1"/>
              <a:t>hello.c</a:t>
            </a:r>
            <a:r>
              <a:rPr lang="en-US" altLang="ja-JP" sz="2400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% </a:t>
            </a:r>
            <a:r>
              <a:rPr lang="en-US" altLang="ja-JP" sz="2400" dirty="0" err="1"/>
              <a:t>mpirun</a:t>
            </a:r>
            <a:r>
              <a:rPr lang="en-US" altLang="ja-JP" sz="2400" dirty="0"/>
              <a:t> –np </a:t>
            </a:r>
            <a:r>
              <a:rPr lang="en-US" altLang="ja-JP" sz="2400" dirty="0" smtClean="0"/>
              <a:t>4 </a:t>
            </a:r>
            <a:r>
              <a:rPr lang="en-US" altLang="ja-JP" sz="2400" dirty="0"/>
              <a:t>./hello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Hello, world! (from process #1)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Hello, world! (from process #2)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Hello, world! (from process #3</a:t>
            </a:r>
            <a:r>
              <a:rPr lang="en-US" altLang="ja-JP" sz="2400" dirty="0" smtClean="0"/>
              <a:t>)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endParaRPr lang="en-US" altLang="ja-JP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/>
              <a:t>演習</a:t>
            </a:r>
            <a:r>
              <a:rPr lang="ja-JP" altLang="en-US" b="1" dirty="0"/>
              <a:t>問題</a:t>
            </a:r>
            <a:endParaRPr lang="en-US" altLang="ja-JP" b="1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b="1" dirty="0"/>
              <a:t>配列</a:t>
            </a:r>
            <a:r>
              <a:rPr lang="en-US" altLang="ja-JP" b="1" dirty="0" smtClean="0"/>
              <a:t>x[4096]</a:t>
            </a:r>
            <a:r>
              <a:rPr lang="ja-JP" altLang="en-US" b="1" dirty="0" smtClean="0"/>
              <a:t>がある</a:t>
            </a:r>
            <a:r>
              <a:rPr lang="en-US" altLang="ja-JP" b="1" dirty="0" smtClean="0"/>
              <a:t>. </a:t>
            </a:r>
          </a:p>
          <a:p>
            <a:r>
              <a:rPr lang="ja-JP" altLang="en-US" b="1" dirty="0" smtClean="0"/>
              <a:t>この</a:t>
            </a:r>
            <a:r>
              <a:rPr lang="en-US" altLang="ja-JP" b="1" dirty="0" smtClean="0"/>
              <a:t>2</a:t>
            </a:r>
            <a:r>
              <a:rPr lang="ja-JP" altLang="en-US" b="1" dirty="0" smtClean="0"/>
              <a:t>乗和を取る計算を</a:t>
            </a:r>
            <a:r>
              <a:rPr lang="en-US" altLang="ja-JP" b="1" dirty="0" err="1" smtClean="0"/>
              <a:t>MPI</a:t>
            </a:r>
            <a:r>
              <a:rPr lang="ja-JP" altLang="en-US" b="1" dirty="0" smtClean="0"/>
              <a:t>ライブラリで並列化せよ。</a:t>
            </a:r>
            <a:endParaRPr lang="en-US" altLang="ja-JP" b="1" dirty="0" smtClean="0"/>
          </a:p>
          <a:p>
            <a:pPr marL="0" indent="0">
              <a:buNone/>
            </a:pPr>
            <a:r>
              <a:rPr lang="en-US" altLang="ja-JP" b="1" dirty="0" smtClean="0"/>
              <a:t>sum = 0.0;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b="1" dirty="0" smtClean="0"/>
              <a:t>for (</a:t>
            </a:r>
            <a:r>
              <a:rPr lang="en-US" altLang="ja-JP" b="1" dirty="0" err="1" smtClean="0"/>
              <a:t>i</a:t>
            </a:r>
            <a:r>
              <a:rPr lang="en-US" altLang="ja-JP" b="1" dirty="0" smtClean="0"/>
              <a:t>=0; </a:t>
            </a:r>
            <a:r>
              <a:rPr lang="en-US" altLang="ja-JP" b="1" dirty="0" err="1" smtClean="0"/>
              <a:t>i</a:t>
            </a:r>
            <a:r>
              <a:rPr lang="en-US" altLang="ja-JP" b="1" dirty="0" smtClean="0"/>
              <a:t>&lt;N; </a:t>
            </a:r>
            <a:r>
              <a:rPr lang="en-US" altLang="ja-JP" b="1" dirty="0" err="1" smtClean="0"/>
              <a:t>i</a:t>
            </a:r>
            <a:r>
              <a:rPr lang="en-US" altLang="ja-JP" b="1" dirty="0" smtClean="0"/>
              <a:t>++) </a:t>
            </a:r>
          </a:p>
          <a:p>
            <a:pPr marL="0" indent="0">
              <a:buNone/>
            </a:pPr>
            <a:r>
              <a:rPr lang="en-US" altLang="ja-JP" b="1" dirty="0"/>
              <a:t> </a:t>
            </a:r>
            <a:r>
              <a:rPr lang="en-US" altLang="ja-JP" b="1" dirty="0" smtClean="0"/>
              <a:t>     for(j=0; j&lt;N; j++)</a:t>
            </a:r>
          </a:p>
          <a:p>
            <a:pPr marL="0" indent="0">
              <a:buNone/>
            </a:pPr>
            <a:r>
              <a:rPr lang="en-US" altLang="ja-JP" b="1" dirty="0"/>
              <a:t> </a:t>
            </a:r>
            <a:r>
              <a:rPr lang="en-US" altLang="ja-JP" b="1" dirty="0" smtClean="0"/>
              <a:t>    sum </a:t>
            </a:r>
            <a:r>
              <a:rPr lang="en-US" altLang="ja-JP" b="1" dirty="0"/>
              <a:t>+= (x[</a:t>
            </a:r>
            <a:r>
              <a:rPr lang="en-US" altLang="ja-JP" b="1" dirty="0" err="1"/>
              <a:t>i</a:t>
            </a:r>
            <a:r>
              <a:rPr lang="en-US" altLang="ja-JP" b="1" dirty="0"/>
              <a:t>]-x[j])*(x[</a:t>
            </a:r>
            <a:r>
              <a:rPr lang="en-US" altLang="ja-JP" b="1" dirty="0" err="1"/>
              <a:t>i</a:t>
            </a:r>
            <a:r>
              <a:rPr lang="en-US" altLang="ja-JP" b="1" dirty="0"/>
              <a:t>]-x[j</a:t>
            </a:r>
            <a:r>
              <a:rPr lang="en-US" altLang="ja-JP" b="1" dirty="0" smtClean="0"/>
              <a:t>]);</a:t>
            </a:r>
            <a:endParaRPr lang="en-US" altLang="ja-JP" b="1" dirty="0"/>
          </a:p>
          <a:p>
            <a:pPr marL="0" indent="0">
              <a:buNone/>
            </a:pPr>
            <a:endParaRPr lang="en-US" altLang="ja-JP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解説</a:t>
            </a:r>
            <a:endParaRPr lang="en-US" altLang="ja-JP" b="1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4530725"/>
          </a:xfrm>
        </p:spPr>
        <p:txBody>
          <a:bodyPr/>
          <a:lstStyle/>
          <a:p>
            <a:r>
              <a:rPr lang="en-US" altLang="ja-JP" sz="2400" b="1" dirty="0" err="1" smtClean="0"/>
              <a:t>reduct.c</a:t>
            </a:r>
            <a:r>
              <a:rPr lang="ja-JP" altLang="en-US" sz="2400" b="1" dirty="0" smtClean="0"/>
              <a:t>を元にする</a:t>
            </a:r>
            <a:endParaRPr lang="en-US" altLang="ja-JP" sz="2400" b="1" dirty="0" smtClean="0"/>
          </a:p>
          <a:p>
            <a:r>
              <a:rPr lang="en-US" altLang="ja-JP" sz="2400" b="1" dirty="0" smtClean="0"/>
              <a:t>x</a:t>
            </a:r>
            <a:r>
              <a:rPr lang="ja-JP" altLang="en-US" sz="2400" b="1" dirty="0" smtClean="0"/>
              <a:t>を全プロセスに転送</a:t>
            </a:r>
            <a:endParaRPr lang="en-US" altLang="ja-JP" sz="2400" b="1" dirty="0" smtClean="0"/>
          </a:p>
          <a:p>
            <a:r>
              <a:rPr lang="ja-JP" altLang="en-US" sz="2400" b="1" dirty="0" smtClean="0"/>
              <a:t>各プロセスでは部分和を計算</a:t>
            </a:r>
            <a:endParaRPr lang="en-US" altLang="ja-JP" sz="2400" b="1" dirty="0" smtClean="0"/>
          </a:p>
          <a:p>
            <a:pPr marL="344487" lvl="1" indent="0">
              <a:buNone/>
            </a:pPr>
            <a:r>
              <a:rPr lang="en-US" altLang="ja-JP" sz="2400" b="1" dirty="0" smtClean="0"/>
              <a:t>sum=0.0;</a:t>
            </a:r>
            <a:endParaRPr lang="en-US" altLang="ja-JP" sz="2400" b="1" dirty="0"/>
          </a:p>
          <a:p>
            <a:pPr marL="327025" lvl="1" indent="0">
              <a:buNone/>
            </a:pPr>
            <a:r>
              <a:rPr lang="en-US" altLang="ja-JP" sz="2400" b="1" dirty="0" smtClean="0"/>
              <a:t>for (</a:t>
            </a:r>
            <a:r>
              <a:rPr lang="en-US" altLang="ja-JP" sz="2400" b="1" dirty="0" err="1" smtClean="0"/>
              <a:t>i</a:t>
            </a:r>
            <a:r>
              <a:rPr lang="en-US" altLang="ja-JP" sz="2400" b="1" dirty="0" smtClean="0"/>
              <a:t>=N/</a:t>
            </a:r>
            <a:r>
              <a:rPr lang="en-US" altLang="ja-JP" sz="2400" b="1" dirty="0" err="1" smtClean="0"/>
              <a:t>nproc</a:t>
            </a:r>
            <a:r>
              <a:rPr lang="en-US" altLang="ja-JP" sz="2400" b="1" dirty="0" smtClean="0"/>
              <a:t>*</a:t>
            </a:r>
            <a:r>
              <a:rPr lang="en-US" altLang="ja-JP" sz="2400" b="1" dirty="0" err="1" smtClean="0"/>
              <a:t>pid</a:t>
            </a:r>
            <a:r>
              <a:rPr lang="en-US" altLang="ja-JP" sz="2400" b="1" dirty="0" smtClean="0"/>
              <a:t>; </a:t>
            </a:r>
            <a:r>
              <a:rPr lang="en-US" altLang="ja-JP" sz="2400" b="1" dirty="0" err="1" smtClean="0"/>
              <a:t>i</a:t>
            </a:r>
            <a:r>
              <a:rPr lang="en-US" altLang="ja-JP" sz="2400" b="1" dirty="0" smtClean="0"/>
              <a:t>&lt;N/</a:t>
            </a:r>
            <a:r>
              <a:rPr lang="en-US" altLang="ja-JP" sz="2400" b="1" dirty="0" err="1" smtClean="0"/>
              <a:t>nproc</a:t>
            </a:r>
            <a:r>
              <a:rPr lang="en-US" altLang="ja-JP" sz="2400" b="1" dirty="0" smtClean="0"/>
              <a:t>*(pid+1); </a:t>
            </a:r>
            <a:r>
              <a:rPr lang="en-US" altLang="ja-JP" sz="2400" b="1" dirty="0" err="1" smtClean="0"/>
              <a:t>i</a:t>
            </a:r>
            <a:r>
              <a:rPr lang="en-US" altLang="ja-JP" sz="2400" b="1" dirty="0" smtClean="0"/>
              <a:t>++) </a:t>
            </a:r>
          </a:p>
          <a:p>
            <a:pPr marL="327025" lvl="1" indent="0">
              <a:buNone/>
            </a:pPr>
            <a:r>
              <a:rPr lang="en-US" altLang="ja-JP" sz="2400" b="1" dirty="0"/>
              <a:t> </a:t>
            </a:r>
            <a:r>
              <a:rPr lang="en-US" altLang="ja-JP" sz="2400" b="1" dirty="0" smtClean="0"/>
              <a:t>     for(j=0; j&lt;N; j++)</a:t>
            </a:r>
          </a:p>
          <a:p>
            <a:pPr marL="327025" lvl="1" indent="0">
              <a:buNone/>
            </a:pPr>
            <a:r>
              <a:rPr lang="en-US" altLang="ja-JP" sz="2400" b="1" dirty="0"/>
              <a:t> </a:t>
            </a:r>
            <a:r>
              <a:rPr lang="en-US" altLang="ja-JP" sz="2400" b="1" dirty="0" smtClean="0"/>
              <a:t>        sum </a:t>
            </a:r>
            <a:r>
              <a:rPr lang="en-US" altLang="ja-JP" sz="2400" b="1" dirty="0"/>
              <a:t>+= (x[</a:t>
            </a:r>
            <a:r>
              <a:rPr lang="en-US" altLang="ja-JP" sz="2400" b="1" dirty="0" err="1"/>
              <a:t>i</a:t>
            </a:r>
            <a:r>
              <a:rPr lang="en-US" altLang="ja-JP" sz="2400" b="1" dirty="0"/>
              <a:t>]-x[j])*(x[</a:t>
            </a:r>
            <a:r>
              <a:rPr lang="en-US" altLang="ja-JP" sz="2400" b="1" dirty="0" err="1"/>
              <a:t>i</a:t>
            </a:r>
            <a:r>
              <a:rPr lang="en-US" altLang="ja-JP" sz="2400" b="1" dirty="0"/>
              <a:t>]-x[j</a:t>
            </a:r>
            <a:r>
              <a:rPr lang="en-US" altLang="ja-JP" sz="2400" b="1" dirty="0" smtClean="0"/>
              <a:t>]);</a:t>
            </a:r>
          </a:p>
          <a:p>
            <a:pPr marL="784225" lvl="1" indent="-457200"/>
            <a:r>
              <a:rPr lang="ja-JP" altLang="en-US" sz="2400" b="1" dirty="0" smtClean="0"/>
              <a:t>部分和を</a:t>
            </a:r>
            <a:r>
              <a:rPr lang="en-US" altLang="ja-JP" sz="2400" b="1" dirty="0" smtClean="0"/>
              <a:t>0</a:t>
            </a:r>
            <a:r>
              <a:rPr lang="ja-JP" altLang="en-US" sz="2400" b="1" dirty="0" smtClean="0"/>
              <a:t>に転送、</a:t>
            </a:r>
            <a:r>
              <a:rPr lang="en-US" altLang="ja-JP" sz="2400" b="1" dirty="0" smtClean="0"/>
              <a:t>0</a:t>
            </a:r>
            <a:r>
              <a:rPr lang="ja-JP" altLang="en-US" sz="2400" b="1" dirty="0" smtClean="0"/>
              <a:t>で総和を取る</a:t>
            </a:r>
            <a:endParaRPr lang="en-US" altLang="ja-JP" sz="2400" b="1" dirty="0" smtClean="0"/>
          </a:p>
          <a:p>
            <a:pPr marL="457200" indent="-457200"/>
            <a:r>
              <a:rPr lang="en-US" altLang="ja-JP" sz="2400" b="1" dirty="0"/>
              <a:t>1</a:t>
            </a:r>
            <a:r>
              <a:rPr lang="ja-JP" altLang="en-US" sz="2400" b="1" dirty="0" smtClean="0"/>
              <a:t>－</a:t>
            </a:r>
            <a:r>
              <a:rPr lang="en-US" altLang="ja-JP" sz="2400" b="1" dirty="0" smtClean="0"/>
              <a:t>4</a:t>
            </a:r>
            <a:r>
              <a:rPr lang="ja-JP" altLang="en-US" sz="2400" b="1" dirty="0" smtClean="0"/>
              <a:t>プロセスで実行してみて、実行時間を測定せよ</a:t>
            </a:r>
            <a:endParaRPr lang="en-US" altLang="ja-JP" sz="2400" b="1" dirty="0" smtClean="0"/>
          </a:p>
          <a:p>
            <a:pPr marL="457200" indent="-457200"/>
            <a:r>
              <a:rPr lang="ja-JP" altLang="en-US" sz="2400" b="1" dirty="0" smtClean="0"/>
              <a:t>あんまり早くならないと思う。</a:t>
            </a:r>
            <a:endParaRPr lang="en-US" altLang="ja-JP" sz="2400" b="1" dirty="0" smtClean="0"/>
          </a:p>
          <a:p>
            <a:pPr marL="457200" indent="-457200"/>
            <a:r>
              <a:rPr lang="ja-JP" altLang="en-US" sz="2400" b="1" dirty="0" smtClean="0"/>
              <a:t>結果が微妙に違うかも（加算の順番が狂うので</a:t>
            </a:r>
            <a:r>
              <a:rPr lang="ja-JP" altLang="en-US" sz="2400" b="1" dirty="0" err="1" smtClean="0"/>
              <a:t>。。。</a:t>
            </a:r>
            <a:r>
              <a:rPr lang="ja-JP" altLang="en-US" sz="2400" b="1" dirty="0" smtClean="0"/>
              <a:t>）</a:t>
            </a:r>
            <a:endParaRPr lang="en-US" altLang="ja-JP" sz="2400" b="1" dirty="0" smtClean="0"/>
          </a:p>
          <a:p>
            <a:pPr marL="457200" indent="-457200"/>
            <a:endParaRPr lang="en-US" altLang="ja-JP" sz="2400" b="1" dirty="0"/>
          </a:p>
          <a:p>
            <a:pPr marL="0" indent="0">
              <a:buNone/>
            </a:pPr>
            <a:endParaRPr lang="en-US" altLang="ja-JP" sz="2400" b="1" dirty="0"/>
          </a:p>
        </p:txBody>
      </p:sp>
    </p:spTree>
    <p:extLst>
      <p:ext uri="{BB962C8B-B14F-4D97-AF65-F5344CB8AC3E}">
        <p14:creationId xmlns:p14="http://schemas.microsoft.com/office/powerpoint/2010/main" val="301633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メッセージパッシング</a:t>
            </a:r>
            <a:r>
              <a:rPr lang="ja-JP" altLang="en-US" dirty="0"/>
              <a:t>モデル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共有変数は使わない</a:t>
            </a:r>
            <a:endParaRPr kumimoji="1" lang="en-US" altLang="ja-JP" dirty="0" smtClean="0"/>
          </a:p>
          <a:p>
            <a:r>
              <a:rPr lang="ja-JP" altLang="en-US" dirty="0" smtClean="0"/>
              <a:t>共有メモリがないマシンでも実装可能</a:t>
            </a:r>
            <a:endParaRPr lang="en-US" altLang="ja-JP" dirty="0" smtClean="0"/>
          </a:p>
          <a:p>
            <a:r>
              <a:rPr lang="ja-JP" altLang="en-US" dirty="0" smtClean="0"/>
              <a:t>クラスタ、大規模マシンで利用可能</a:t>
            </a:r>
            <a:endParaRPr kumimoji="1" lang="en-US" altLang="ja-JP" dirty="0" smtClean="0"/>
          </a:p>
          <a:p>
            <a:r>
              <a:rPr lang="ja-JP" altLang="en-US" dirty="0" smtClean="0"/>
              <a:t>ここでは</a:t>
            </a:r>
            <a:r>
              <a:rPr lang="en-US" altLang="ja-JP" dirty="0" err="1" smtClean="0"/>
              <a:t>MPI</a:t>
            </a:r>
            <a:r>
              <a:rPr lang="ja-JP" altLang="en-US" dirty="0" err="1" smtClean="0"/>
              <a:t>を紹</a:t>
            </a:r>
            <a:r>
              <a:rPr lang="ja-JP" altLang="en-US" dirty="0" smtClean="0"/>
              <a:t>介する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429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ブロッキング</a:t>
            </a:r>
            <a:r>
              <a:rPr lang="ja-JP" altLang="en-US" dirty="0"/>
              <a:t>通信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（</a:t>
            </a:r>
            <a:r>
              <a:rPr lang="en-US" altLang="ja-JP" dirty="0"/>
              <a:t>Blocking: </a:t>
            </a:r>
            <a:r>
              <a:rPr lang="ja-JP" altLang="en-US" dirty="0" smtClean="0"/>
              <a:t>ランデ</a:t>
            </a:r>
            <a:r>
              <a:rPr lang="ja-JP" altLang="en-US" dirty="0"/>
              <a:t>ブ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grpSp>
        <p:nvGrpSpPr>
          <p:cNvPr id="39961" name="Group 25"/>
          <p:cNvGrpSpPr>
            <a:grpSpLocks/>
          </p:cNvGrpSpPr>
          <p:nvPr/>
        </p:nvGrpSpPr>
        <p:grpSpPr bwMode="auto">
          <a:xfrm>
            <a:off x="1752600" y="3810000"/>
            <a:ext cx="1676400" cy="1828800"/>
            <a:chOff x="1104" y="2400"/>
            <a:chExt cx="1056" cy="1152"/>
          </a:xfrm>
        </p:grpSpPr>
        <p:sp>
          <p:nvSpPr>
            <p:cNvPr id="39942" name="Line 6"/>
            <p:cNvSpPr>
              <a:spLocks noChangeShapeType="1"/>
            </p:cNvSpPr>
            <p:nvPr/>
          </p:nvSpPr>
          <p:spPr bwMode="auto">
            <a:xfrm>
              <a:off x="2160" y="2400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43" name="Line 7"/>
            <p:cNvSpPr>
              <a:spLocks noChangeShapeType="1"/>
            </p:cNvSpPr>
            <p:nvPr/>
          </p:nvSpPr>
          <p:spPr bwMode="auto">
            <a:xfrm>
              <a:off x="1104" y="2448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9957" name="Group 21"/>
          <p:cNvGrpSpPr>
            <a:grpSpLocks/>
          </p:cNvGrpSpPr>
          <p:nvPr/>
        </p:nvGrpSpPr>
        <p:grpSpPr bwMode="auto">
          <a:xfrm>
            <a:off x="1524000" y="1752600"/>
            <a:ext cx="628650" cy="2127250"/>
            <a:chOff x="960" y="1104"/>
            <a:chExt cx="396" cy="1340"/>
          </a:xfrm>
        </p:grpSpPr>
        <p:sp>
          <p:nvSpPr>
            <p:cNvPr id="39941" name="Line 5"/>
            <p:cNvSpPr>
              <a:spLocks noChangeShapeType="1"/>
            </p:cNvSpPr>
            <p:nvPr/>
          </p:nvSpPr>
          <p:spPr bwMode="auto">
            <a:xfrm>
              <a:off x="1104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45" name="Text Box 9"/>
            <p:cNvSpPr txBox="1">
              <a:spLocks noChangeArrowheads="1"/>
            </p:cNvSpPr>
            <p:nvPr/>
          </p:nvSpPr>
          <p:spPr bwMode="auto">
            <a:xfrm>
              <a:off x="960" y="2208"/>
              <a:ext cx="396" cy="2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600">
                  <a:latin typeface="Times New Roman" panose="02020603050405020304" pitchFamily="18" charset="0"/>
                </a:rPr>
                <a:t>Send</a:t>
              </a:r>
            </a:p>
          </p:txBody>
        </p:sp>
      </p:grpSp>
      <p:grpSp>
        <p:nvGrpSpPr>
          <p:cNvPr id="39958" name="Group 22"/>
          <p:cNvGrpSpPr>
            <a:grpSpLocks/>
          </p:cNvGrpSpPr>
          <p:nvPr/>
        </p:nvGrpSpPr>
        <p:grpSpPr bwMode="auto">
          <a:xfrm>
            <a:off x="3124200" y="1752600"/>
            <a:ext cx="715963" cy="2065338"/>
            <a:chOff x="1968" y="1104"/>
            <a:chExt cx="451" cy="1301"/>
          </a:xfrm>
        </p:grpSpPr>
        <p:sp>
          <p:nvSpPr>
            <p:cNvPr id="39944" name="Line 8"/>
            <p:cNvSpPr>
              <a:spLocks noChangeShapeType="1"/>
            </p:cNvSpPr>
            <p:nvPr/>
          </p:nvSpPr>
          <p:spPr bwMode="auto">
            <a:xfrm>
              <a:off x="2160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46" name="Text Box 10"/>
            <p:cNvSpPr txBox="1">
              <a:spLocks noChangeArrowheads="1"/>
            </p:cNvSpPr>
            <p:nvPr/>
          </p:nvSpPr>
          <p:spPr bwMode="auto">
            <a:xfrm>
              <a:off x="1968" y="2208"/>
              <a:ext cx="451" cy="1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200">
                  <a:latin typeface="Times New Roman" panose="02020603050405020304" pitchFamily="18" charset="0"/>
                </a:rPr>
                <a:t>Receive</a:t>
              </a:r>
            </a:p>
          </p:txBody>
        </p:sp>
      </p:grpSp>
      <p:sp>
        <p:nvSpPr>
          <p:cNvPr id="39947" name="Line 11"/>
          <p:cNvSpPr>
            <a:spLocks noChangeShapeType="1"/>
          </p:cNvSpPr>
          <p:nvPr/>
        </p:nvSpPr>
        <p:spPr bwMode="auto">
          <a:xfrm>
            <a:off x="2133600" y="36576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9962" name="Group 26"/>
          <p:cNvGrpSpPr>
            <a:grpSpLocks/>
          </p:cNvGrpSpPr>
          <p:nvPr/>
        </p:nvGrpSpPr>
        <p:grpSpPr bwMode="auto">
          <a:xfrm>
            <a:off x="5334000" y="3810000"/>
            <a:ext cx="1676400" cy="1828800"/>
            <a:chOff x="3360" y="2400"/>
            <a:chExt cx="1056" cy="1152"/>
          </a:xfrm>
        </p:grpSpPr>
        <p:sp>
          <p:nvSpPr>
            <p:cNvPr id="39951" name="Line 15"/>
            <p:cNvSpPr>
              <a:spLocks noChangeShapeType="1"/>
            </p:cNvSpPr>
            <p:nvPr/>
          </p:nvSpPr>
          <p:spPr bwMode="auto">
            <a:xfrm>
              <a:off x="4416" y="2400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52" name="Line 16"/>
            <p:cNvSpPr>
              <a:spLocks noChangeShapeType="1"/>
            </p:cNvSpPr>
            <p:nvPr/>
          </p:nvSpPr>
          <p:spPr bwMode="auto">
            <a:xfrm>
              <a:off x="3360" y="2448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9959" name="Group 23"/>
          <p:cNvGrpSpPr>
            <a:grpSpLocks/>
          </p:cNvGrpSpPr>
          <p:nvPr/>
        </p:nvGrpSpPr>
        <p:grpSpPr bwMode="auto">
          <a:xfrm>
            <a:off x="5105400" y="1752600"/>
            <a:ext cx="628650" cy="2127250"/>
            <a:chOff x="3216" y="1104"/>
            <a:chExt cx="396" cy="1340"/>
          </a:xfrm>
        </p:grpSpPr>
        <p:sp>
          <p:nvSpPr>
            <p:cNvPr id="39950" name="Line 14"/>
            <p:cNvSpPr>
              <a:spLocks noChangeShapeType="1"/>
            </p:cNvSpPr>
            <p:nvPr/>
          </p:nvSpPr>
          <p:spPr bwMode="auto">
            <a:xfrm>
              <a:off x="3360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54" name="Text Box 18"/>
            <p:cNvSpPr txBox="1">
              <a:spLocks noChangeArrowheads="1"/>
            </p:cNvSpPr>
            <p:nvPr/>
          </p:nvSpPr>
          <p:spPr bwMode="auto">
            <a:xfrm>
              <a:off x="3216" y="2208"/>
              <a:ext cx="396" cy="2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600">
                  <a:latin typeface="Times New Roman" panose="02020603050405020304" pitchFamily="18" charset="0"/>
                </a:rPr>
                <a:t>Send</a:t>
              </a:r>
            </a:p>
          </p:txBody>
        </p:sp>
      </p:grpSp>
      <p:grpSp>
        <p:nvGrpSpPr>
          <p:cNvPr id="39960" name="Group 24"/>
          <p:cNvGrpSpPr>
            <a:grpSpLocks/>
          </p:cNvGrpSpPr>
          <p:nvPr/>
        </p:nvGrpSpPr>
        <p:grpSpPr bwMode="auto">
          <a:xfrm>
            <a:off x="6705600" y="1752600"/>
            <a:ext cx="715963" cy="2065338"/>
            <a:chOff x="4224" y="1104"/>
            <a:chExt cx="451" cy="1301"/>
          </a:xfrm>
        </p:grpSpPr>
        <p:sp>
          <p:nvSpPr>
            <p:cNvPr id="39953" name="Line 17"/>
            <p:cNvSpPr>
              <a:spLocks noChangeShapeType="1"/>
            </p:cNvSpPr>
            <p:nvPr/>
          </p:nvSpPr>
          <p:spPr bwMode="auto">
            <a:xfrm>
              <a:off x="4416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55" name="Text Box 19"/>
            <p:cNvSpPr txBox="1">
              <a:spLocks noChangeArrowheads="1"/>
            </p:cNvSpPr>
            <p:nvPr/>
          </p:nvSpPr>
          <p:spPr bwMode="auto">
            <a:xfrm>
              <a:off x="4224" y="2208"/>
              <a:ext cx="451" cy="1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200">
                  <a:latin typeface="Times New Roman" panose="02020603050405020304" pitchFamily="18" charset="0"/>
                </a:rPr>
                <a:t>Receive</a:t>
              </a:r>
            </a:p>
          </p:txBody>
        </p:sp>
      </p:grpSp>
      <p:sp>
        <p:nvSpPr>
          <p:cNvPr id="39956" name="Line 20"/>
          <p:cNvSpPr>
            <a:spLocks noChangeShapeType="1"/>
          </p:cNvSpPr>
          <p:nvPr/>
        </p:nvSpPr>
        <p:spPr bwMode="auto">
          <a:xfrm>
            <a:off x="5715000" y="36576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7" grpId="0" animBg="1"/>
      <p:bldP spid="399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バッファ付き通信</a:t>
            </a:r>
            <a:endParaRPr lang="ja-JP" altLang="en-US" dirty="0"/>
          </a:p>
        </p:txBody>
      </p:sp>
      <p:sp>
        <p:nvSpPr>
          <p:cNvPr id="93187" name="Line 3"/>
          <p:cNvSpPr>
            <a:spLocks noChangeShapeType="1"/>
          </p:cNvSpPr>
          <p:nvPr/>
        </p:nvSpPr>
        <p:spPr bwMode="auto">
          <a:xfrm>
            <a:off x="3429000" y="38100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1752600" y="38862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93189" name="Group 5"/>
          <p:cNvGrpSpPr>
            <a:grpSpLocks/>
          </p:cNvGrpSpPr>
          <p:nvPr/>
        </p:nvGrpSpPr>
        <p:grpSpPr bwMode="auto">
          <a:xfrm>
            <a:off x="1524000" y="1752600"/>
            <a:ext cx="628650" cy="2127250"/>
            <a:chOff x="960" y="1104"/>
            <a:chExt cx="396" cy="1340"/>
          </a:xfrm>
        </p:grpSpPr>
        <p:sp>
          <p:nvSpPr>
            <p:cNvPr id="93190" name="Line 6"/>
            <p:cNvSpPr>
              <a:spLocks noChangeShapeType="1"/>
            </p:cNvSpPr>
            <p:nvPr/>
          </p:nvSpPr>
          <p:spPr bwMode="auto">
            <a:xfrm>
              <a:off x="1104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91" name="Text Box 7"/>
            <p:cNvSpPr txBox="1">
              <a:spLocks noChangeArrowheads="1"/>
            </p:cNvSpPr>
            <p:nvPr/>
          </p:nvSpPr>
          <p:spPr bwMode="auto">
            <a:xfrm>
              <a:off x="960" y="2208"/>
              <a:ext cx="396" cy="2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600">
                  <a:latin typeface="Times New Roman" panose="02020603050405020304" pitchFamily="18" charset="0"/>
                </a:rPr>
                <a:t>Send</a:t>
              </a:r>
            </a:p>
          </p:txBody>
        </p:sp>
      </p:grpSp>
      <p:grpSp>
        <p:nvGrpSpPr>
          <p:cNvPr id="93192" name="Group 8"/>
          <p:cNvGrpSpPr>
            <a:grpSpLocks/>
          </p:cNvGrpSpPr>
          <p:nvPr/>
        </p:nvGrpSpPr>
        <p:grpSpPr bwMode="auto">
          <a:xfrm>
            <a:off x="3124200" y="1752600"/>
            <a:ext cx="715963" cy="2065338"/>
            <a:chOff x="1968" y="1104"/>
            <a:chExt cx="451" cy="1301"/>
          </a:xfrm>
        </p:grpSpPr>
        <p:sp>
          <p:nvSpPr>
            <p:cNvPr id="93193" name="Line 9"/>
            <p:cNvSpPr>
              <a:spLocks noChangeShapeType="1"/>
            </p:cNvSpPr>
            <p:nvPr/>
          </p:nvSpPr>
          <p:spPr bwMode="auto">
            <a:xfrm>
              <a:off x="2160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94" name="Text Box 10"/>
            <p:cNvSpPr txBox="1">
              <a:spLocks noChangeArrowheads="1"/>
            </p:cNvSpPr>
            <p:nvPr/>
          </p:nvSpPr>
          <p:spPr bwMode="auto">
            <a:xfrm>
              <a:off x="1968" y="2208"/>
              <a:ext cx="451" cy="1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200">
                  <a:latin typeface="Times New Roman" panose="02020603050405020304" pitchFamily="18" charset="0"/>
                </a:rPr>
                <a:t>Receive</a:t>
              </a:r>
            </a:p>
          </p:txBody>
        </p:sp>
      </p:grpSp>
      <p:sp>
        <p:nvSpPr>
          <p:cNvPr id="93195" name="Line 11"/>
          <p:cNvSpPr>
            <a:spLocks noChangeShapeType="1"/>
          </p:cNvSpPr>
          <p:nvPr/>
        </p:nvSpPr>
        <p:spPr bwMode="auto">
          <a:xfrm>
            <a:off x="7010400" y="38100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196" name="Line 12"/>
          <p:cNvSpPr>
            <a:spLocks noChangeShapeType="1"/>
          </p:cNvSpPr>
          <p:nvPr/>
        </p:nvSpPr>
        <p:spPr bwMode="auto">
          <a:xfrm>
            <a:off x="5334000" y="38862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93197" name="Group 13"/>
          <p:cNvGrpSpPr>
            <a:grpSpLocks/>
          </p:cNvGrpSpPr>
          <p:nvPr/>
        </p:nvGrpSpPr>
        <p:grpSpPr bwMode="auto">
          <a:xfrm>
            <a:off x="5105400" y="1752600"/>
            <a:ext cx="628650" cy="2127250"/>
            <a:chOff x="3216" y="1104"/>
            <a:chExt cx="396" cy="1340"/>
          </a:xfrm>
        </p:grpSpPr>
        <p:sp>
          <p:nvSpPr>
            <p:cNvPr id="93198" name="Line 14"/>
            <p:cNvSpPr>
              <a:spLocks noChangeShapeType="1"/>
            </p:cNvSpPr>
            <p:nvPr/>
          </p:nvSpPr>
          <p:spPr bwMode="auto">
            <a:xfrm>
              <a:off x="3360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99" name="Text Box 15"/>
            <p:cNvSpPr txBox="1">
              <a:spLocks noChangeArrowheads="1"/>
            </p:cNvSpPr>
            <p:nvPr/>
          </p:nvSpPr>
          <p:spPr bwMode="auto">
            <a:xfrm>
              <a:off x="3216" y="2208"/>
              <a:ext cx="396" cy="2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600">
                  <a:latin typeface="Times New Roman" panose="02020603050405020304" pitchFamily="18" charset="0"/>
                </a:rPr>
                <a:t>Send</a:t>
              </a:r>
            </a:p>
          </p:txBody>
        </p:sp>
      </p:grpSp>
      <p:grpSp>
        <p:nvGrpSpPr>
          <p:cNvPr id="93200" name="Group 16"/>
          <p:cNvGrpSpPr>
            <a:grpSpLocks/>
          </p:cNvGrpSpPr>
          <p:nvPr/>
        </p:nvGrpSpPr>
        <p:grpSpPr bwMode="auto">
          <a:xfrm>
            <a:off x="6705600" y="1752600"/>
            <a:ext cx="715963" cy="2065338"/>
            <a:chOff x="4224" y="1104"/>
            <a:chExt cx="451" cy="1301"/>
          </a:xfrm>
        </p:grpSpPr>
        <p:sp>
          <p:nvSpPr>
            <p:cNvPr id="93201" name="Line 17"/>
            <p:cNvSpPr>
              <a:spLocks noChangeShapeType="1"/>
            </p:cNvSpPr>
            <p:nvPr/>
          </p:nvSpPr>
          <p:spPr bwMode="auto">
            <a:xfrm>
              <a:off x="4416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02" name="Text Box 18"/>
            <p:cNvSpPr txBox="1">
              <a:spLocks noChangeArrowheads="1"/>
            </p:cNvSpPr>
            <p:nvPr/>
          </p:nvSpPr>
          <p:spPr bwMode="auto">
            <a:xfrm>
              <a:off x="4224" y="2208"/>
              <a:ext cx="451" cy="1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200">
                  <a:latin typeface="Times New Roman" panose="02020603050405020304" pitchFamily="18" charset="0"/>
                </a:rPr>
                <a:t>Receive</a:t>
              </a:r>
            </a:p>
          </p:txBody>
        </p:sp>
      </p:grpSp>
      <p:grpSp>
        <p:nvGrpSpPr>
          <p:cNvPr id="93203" name="Group 19"/>
          <p:cNvGrpSpPr>
            <a:grpSpLocks/>
          </p:cNvGrpSpPr>
          <p:nvPr/>
        </p:nvGrpSpPr>
        <p:grpSpPr bwMode="auto">
          <a:xfrm>
            <a:off x="2133600" y="3505200"/>
            <a:ext cx="914400" cy="304800"/>
            <a:chOff x="1344" y="2208"/>
            <a:chExt cx="576" cy="192"/>
          </a:xfrm>
        </p:grpSpPr>
        <p:sp>
          <p:nvSpPr>
            <p:cNvPr id="93204" name="Line 20"/>
            <p:cNvSpPr>
              <a:spLocks noChangeShapeType="1"/>
            </p:cNvSpPr>
            <p:nvPr/>
          </p:nvSpPr>
          <p:spPr bwMode="auto">
            <a:xfrm>
              <a:off x="1344" y="230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05" name="Rectangle 21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5791200" y="3505200"/>
            <a:ext cx="914400" cy="304800"/>
            <a:chOff x="1344" y="2208"/>
            <a:chExt cx="576" cy="192"/>
          </a:xfrm>
        </p:grpSpPr>
        <p:sp>
          <p:nvSpPr>
            <p:cNvPr id="93207" name="Line 23"/>
            <p:cNvSpPr>
              <a:spLocks noChangeShapeType="1"/>
            </p:cNvSpPr>
            <p:nvPr/>
          </p:nvSpPr>
          <p:spPr bwMode="auto">
            <a:xfrm>
              <a:off x="1344" y="230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08" name="Rectangle 24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3209" name="Oval 25"/>
          <p:cNvSpPr>
            <a:spLocks noChangeArrowheads="1"/>
          </p:cNvSpPr>
          <p:nvPr/>
        </p:nvSpPr>
        <p:spPr bwMode="auto">
          <a:xfrm>
            <a:off x="2819400" y="3581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10" name="Oval 26"/>
          <p:cNvSpPr>
            <a:spLocks noChangeArrowheads="1"/>
          </p:cNvSpPr>
          <p:nvPr/>
        </p:nvSpPr>
        <p:spPr bwMode="auto">
          <a:xfrm>
            <a:off x="6477000" y="3581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animBg="1"/>
      <p:bldP spid="93188" grpId="0" animBg="1"/>
      <p:bldP spid="93195" grpId="0" animBg="1"/>
      <p:bldP spid="93196" grpId="0" animBg="1"/>
      <p:bldP spid="93209" grpId="0" animBg="1"/>
      <p:bldP spid="932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ノンブロッキングのメッセージ通信</a:t>
            </a:r>
            <a:endParaRPr lang="ja-JP" altLang="en-US" dirty="0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>
            <a:off x="4389438" y="38100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2713038" y="38862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42000" name="Group 16"/>
          <p:cNvGrpSpPr>
            <a:grpSpLocks/>
          </p:cNvGrpSpPr>
          <p:nvPr/>
        </p:nvGrpSpPr>
        <p:grpSpPr bwMode="auto">
          <a:xfrm>
            <a:off x="2484438" y="1752600"/>
            <a:ext cx="628650" cy="2127250"/>
            <a:chOff x="3216" y="1104"/>
            <a:chExt cx="396" cy="1340"/>
          </a:xfrm>
        </p:grpSpPr>
        <p:sp>
          <p:nvSpPr>
            <p:cNvPr id="42001" name="Line 17"/>
            <p:cNvSpPr>
              <a:spLocks noChangeShapeType="1"/>
            </p:cNvSpPr>
            <p:nvPr/>
          </p:nvSpPr>
          <p:spPr bwMode="auto">
            <a:xfrm>
              <a:off x="3360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02" name="Text Box 18"/>
            <p:cNvSpPr txBox="1">
              <a:spLocks noChangeArrowheads="1"/>
            </p:cNvSpPr>
            <p:nvPr/>
          </p:nvSpPr>
          <p:spPr bwMode="auto">
            <a:xfrm>
              <a:off x="3216" y="2208"/>
              <a:ext cx="396" cy="2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600">
                  <a:latin typeface="Times New Roman" panose="02020603050405020304" pitchFamily="18" charset="0"/>
                </a:rPr>
                <a:t>Send</a:t>
              </a:r>
            </a:p>
          </p:txBody>
        </p:sp>
      </p:grpSp>
      <p:grpSp>
        <p:nvGrpSpPr>
          <p:cNvPr id="42003" name="Group 19"/>
          <p:cNvGrpSpPr>
            <a:grpSpLocks/>
          </p:cNvGrpSpPr>
          <p:nvPr/>
        </p:nvGrpSpPr>
        <p:grpSpPr bwMode="auto">
          <a:xfrm>
            <a:off x="4084638" y="1752600"/>
            <a:ext cx="715962" cy="2065338"/>
            <a:chOff x="4224" y="1104"/>
            <a:chExt cx="451" cy="1301"/>
          </a:xfrm>
        </p:grpSpPr>
        <p:sp>
          <p:nvSpPr>
            <p:cNvPr id="42004" name="Line 20"/>
            <p:cNvSpPr>
              <a:spLocks noChangeShapeType="1"/>
            </p:cNvSpPr>
            <p:nvPr/>
          </p:nvSpPr>
          <p:spPr bwMode="auto">
            <a:xfrm>
              <a:off x="4416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05" name="Text Box 21"/>
            <p:cNvSpPr txBox="1">
              <a:spLocks noChangeArrowheads="1"/>
            </p:cNvSpPr>
            <p:nvPr/>
          </p:nvSpPr>
          <p:spPr bwMode="auto">
            <a:xfrm>
              <a:off x="4224" y="2208"/>
              <a:ext cx="451" cy="1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200">
                  <a:latin typeface="Times New Roman" panose="02020603050405020304" pitchFamily="18" charset="0"/>
                </a:rPr>
                <a:t>Receive</a:t>
              </a:r>
            </a:p>
          </p:txBody>
        </p:sp>
      </p:grpSp>
      <p:grpSp>
        <p:nvGrpSpPr>
          <p:cNvPr id="42009" name="Group 25"/>
          <p:cNvGrpSpPr>
            <a:grpSpLocks/>
          </p:cNvGrpSpPr>
          <p:nvPr/>
        </p:nvGrpSpPr>
        <p:grpSpPr bwMode="auto">
          <a:xfrm>
            <a:off x="3170238" y="3505200"/>
            <a:ext cx="914400" cy="304800"/>
            <a:chOff x="1344" y="2208"/>
            <a:chExt cx="576" cy="192"/>
          </a:xfrm>
        </p:grpSpPr>
        <p:sp>
          <p:nvSpPr>
            <p:cNvPr id="42010" name="Line 26"/>
            <p:cNvSpPr>
              <a:spLocks noChangeShapeType="1"/>
            </p:cNvSpPr>
            <p:nvPr/>
          </p:nvSpPr>
          <p:spPr bwMode="auto">
            <a:xfrm>
              <a:off x="1344" y="230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11" name="Rectangle 27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2013" name="Oval 29"/>
          <p:cNvSpPr>
            <a:spLocks noChangeArrowheads="1"/>
          </p:cNvSpPr>
          <p:nvPr/>
        </p:nvSpPr>
        <p:spPr bwMode="auto">
          <a:xfrm>
            <a:off x="3856038" y="3581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4" name="AutoShape 30"/>
          <p:cNvSpPr>
            <a:spLocks noChangeArrowheads="1"/>
          </p:cNvSpPr>
          <p:nvPr/>
        </p:nvSpPr>
        <p:spPr bwMode="auto">
          <a:xfrm>
            <a:off x="3967163" y="3213100"/>
            <a:ext cx="1368425" cy="720725"/>
          </a:xfrm>
          <a:prstGeom prst="roundRect">
            <a:avLst>
              <a:gd name="adj" fmla="val 16667"/>
            </a:avLst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/>
              <a:t>Other Job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8" grpId="0" animBg="1"/>
      <p:bldP spid="41999" grpId="0" animBg="1"/>
      <p:bldP spid="42013" grpId="0" animBg="1"/>
      <p:bldP spid="42014" grpId="0" animBg="1"/>
      <p:bldP spid="4201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PVM (Parallel</a:t>
            </a:r>
            <a:r>
              <a:rPr lang="ja-JP" altLang="en-US"/>
              <a:t>　</a:t>
            </a:r>
            <a:r>
              <a:rPr lang="en-US" altLang="ja-JP"/>
              <a:t>Virtual</a:t>
            </a:r>
            <a:r>
              <a:rPr lang="ja-JP" altLang="en-US"/>
              <a:t>　</a:t>
            </a:r>
            <a:r>
              <a:rPr lang="en-US" altLang="ja-JP"/>
              <a:t>Machine)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送り側にはバッファが一つ存在</a:t>
            </a:r>
            <a:endParaRPr lang="en-US" altLang="ja-JP" dirty="0"/>
          </a:p>
          <a:p>
            <a:r>
              <a:rPr lang="ja-JP" altLang="en-US" dirty="0" smtClean="0"/>
              <a:t>受信側にはブロッキング・ノンブロッキングの両方が可能。</a:t>
            </a:r>
            <a:endParaRPr lang="en-US" altLang="ja-JP" dirty="0"/>
          </a:p>
          <a:p>
            <a:r>
              <a:rPr lang="ja-JP" altLang="en-US" dirty="0" smtClean="0"/>
              <a:t>バリア</a:t>
            </a:r>
            <a:r>
              <a:rPr lang="ja-JP" altLang="en-US" dirty="0" smtClean="0"/>
              <a:t>同期を利用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MPI</a:t>
            </a:r>
            <a:br>
              <a:rPr lang="en-US" altLang="ja-JP"/>
            </a:br>
            <a:r>
              <a:rPr lang="en-US" altLang="ja-JP"/>
              <a:t>(Message</a:t>
            </a:r>
            <a:r>
              <a:rPr lang="ja-JP" altLang="en-US"/>
              <a:t>　</a:t>
            </a:r>
            <a:r>
              <a:rPr lang="en-US" altLang="ja-JP"/>
              <a:t>Passing</a:t>
            </a:r>
            <a:r>
              <a:rPr lang="ja-JP" altLang="en-US"/>
              <a:t>　</a:t>
            </a:r>
            <a:r>
              <a:rPr lang="en-US" altLang="ja-JP"/>
              <a:t>Interface)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30725"/>
          </a:xfrm>
        </p:spPr>
        <p:txBody>
          <a:bodyPr/>
          <a:lstStyle/>
          <a:p>
            <a:r>
              <a:rPr lang="en-US" altLang="ja-JP" dirty="0" smtClean="0"/>
              <a:t>1</a:t>
            </a:r>
            <a:r>
              <a:rPr lang="ja-JP" altLang="en-US" dirty="0" smtClean="0"/>
              <a:t>対</a:t>
            </a:r>
            <a:r>
              <a:rPr lang="en-US" altLang="ja-JP" dirty="0" smtClean="0"/>
              <a:t>1</a:t>
            </a:r>
            <a:r>
              <a:rPr lang="ja-JP" altLang="en-US" dirty="0" smtClean="0"/>
              <a:t>の通信では</a:t>
            </a:r>
            <a:r>
              <a:rPr lang="en-US" altLang="ja-JP" dirty="0" err="1" smtClean="0"/>
              <a:t>PVM</a:t>
            </a:r>
            <a:r>
              <a:rPr lang="ja-JP" altLang="en-US" dirty="0" smtClean="0"/>
              <a:t>のスーパーセット</a:t>
            </a:r>
            <a:endParaRPr lang="en-US" altLang="ja-JP" dirty="0"/>
          </a:p>
          <a:p>
            <a:r>
              <a:rPr lang="ja-JP" altLang="en-US" dirty="0" smtClean="0"/>
              <a:t>グループ通信</a:t>
            </a:r>
            <a:endParaRPr lang="en-US" altLang="ja-JP" dirty="0"/>
          </a:p>
          <a:p>
            <a:r>
              <a:rPr lang="ja-JP" altLang="en-US" dirty="0" smtClean="0"/>
              <a:t>多様な通信をサポート</a:t>
            </a:r>
            <a:endParaRPr lang="en-US" altLang="ja-JP" dirty="0"/>
          </a:p>
          <a:p>
            <a:r>
              <a:rPr lang="en-US" altLang="ja-JP" dirty="0"/>
              <a:t>C</a:t>
            </a:r>
            <a:r>
              <a:rPr lang="en-US" altLang="ja-JP" dirty="0" smtClean="0"/>
              <a:t>ommunication tag</a:t>
            </a:r>
            <a:r>
              <a:rPr lang="ja-JP" altLang="en-US" dirty="0" smtClean="0"/>
              <a:t>でエラーチェック</a:t>
            </a:r>
            <a:endParaRPr lang="en-US" altLang="ja-JP" dirty="0"/>
          </a:p>
          <a:p>
            <a:pPr marL="0" indent="0">
              <a:buNone/>
            </a:pPr>
            <a:endParaRPr lang="en-US" altLang="ja-JP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800" b="1" dirty="0" err="1" smtClean="0"/>
              <a:t>MPI</a:t>
            </a:r>
            <a:r>
              <a:rPr lang="ja-JP" altLang="en-US" sz="3800" b="1" dirty="0" smtClean="0"/>
              <a:t>のプログラミングモデル</a:t>
            </a:r>
            <a:r>
              <a:rPr lang="en-US" altLang="ja-JP" sz="3800" b="1" dirty="0"/>
              <a:t/>
            </a:r>
            <a:br>
              <a:rPr lang="en-US" altLang="ja-JP" sz="3800" b="1" dirty="0"/>
            </a:br>
            <a:endParaRPr lang="en-US" altLang="ja-JP" sz="3800" b="1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基本的には、</a:t>
            </a:r>
            <a:r>
              <a:rPr lang="en-US" altLang="ja-JP" dirty="0" err="1" smtClean="0"/>
              <a:t>SPMD</a:t>
            </a:r>
            <a:r>
              <a:rPr lang="en-US" altLang="ja-JP" dirty="0" smtClean="0"/>
              <a:t> </a:t>
            </a:r>
            <a:r>
              <a:rPr lang="en-US" altLang="ja-JP" dirty="0"/>
              <a:t>(Single Program Multiple Data Streams) </a:t>
            </a:r>
          </a:p>
          <a:p>
            <a:pPr lvl="1"/>
            <a:r>
              <a:rPr lang="ja-JP" altLang="en-US" dirty="0" smtClean="0"/>
              <a:t>同じプログラムが複数プロセスで実行</a:t>
            </a:r>
            <a:endParaRPr lang="en-US" altLang="ja-JP" dirty="0"/>
          </a:p>
          <a:p>
            <a:pPr lvl="1"/>
            <a:r>
              <a:rPr lang="ja-JP" altLang="en-US" dirty="0" smtClean="0"/>
              <a:t>プロセス番号を識別すれば個別のプログラムが走る。</a:t>
            </a:r>
            <a:endParaRPr lang="en-US" altLang="ja-JP" dirty="0"/>
          </a:p>
          <a:p>
            <a:r>
              <a:rPr lang="en-US" altLang="ja-JP" dirty="0" err="1" smtClean="0"/>
              <a:t>MPI</a:t>
            </a:r>
            <a:r>
              <a:rPr lang="ja-JP" altLang="en-US" dirty="0" smtClean="0"/>
              <a:t>を用いたプログラム</a:t>
            </a:r>
            <a:endParaRPr lang="en-US" altLang="ja-JP" dirty="0"/>
          </a:p>
          <a:p>
            <a:pPr lvl="1"/>
            <a:r>
              <a:rPr lang="ja-JP" altLang="en-US" dirty="0" smtClean="0"/>
              <a:t>指定した数のプロセスが生成される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NORA</a:t>
            </a:r>
            <a:r>
              <a:rPr lang="ja-JP" altLang="en-US" dirty="0" smtClean="0"/>
              <a:t>マシンまたは</a:t>
            </a:r>
            <a:r>
              <a:rPr lang="en-US" altLang="ja-JP" dirty="0" smtClean="0"/>
              <a:t>PC</a:t>
            </a:r>
            <a:r>
              <a:rPr lang="ja-JP" altLang="en-US" dirty="0" smtClean="0"/>
              <a:t>クラスタの各ノードに分散される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2306</TotalTime>
  <Words>939</Words>
  <Application>Microsoft Office PowerPoint</Application>
  <PresentationFormat>画面に合わせる (4:3)</PresentationFormat>
  <Paragraphs>211</Paragraphs>
  <Slides>22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31" baseType="lpstr">
      <vt:lpstr>ＭＳ Ｐゴシック</vt:lpstr>
      <vt:lpstr>ＭＳ Ｐ明朝</vt:lpstr>
      <vt:lpstr>Arial</vt:lpstr>
      <vt:lpstr>Courier New</vt:lpstr>
      <vt:lpstr>Garamond</vt:lpstr>
      <vt:lpstr>Times New Roman</vt:lpstr>
      <vt:lpstr>Verdana</vt:lpstr>
      <vt:lpstr>Wingdings</vt:lpstr>
      <vt:lpstr>Edge</vt:lpstr>
      <vt:lpstr>メッセージパッシング プログラミング</vt:lpstr>
      <vt:lpstr>共有メモリ　対　メッセージパッシング</vt:lpstr>
      <vt:lpstr>メッセージパッシングモデル</vt:lpstr>
      <vt:lpstr>ブロッキング通信 （Blocking: ランデブ）</vt:lpstr>
      <vt:lpstr>バッファ付き通信</vt:lpstr>
      <vt:lpstr>ノンブロッキングのメッセージ通信</vt:lpstr>
      <vt:lpstr>PVM (Parallel　Virtual　Machine)</vt:lpstr>
      <vt:lpstr>MPI (Message　Passing　Interface)</vt:lpstr>
      <vt:lpstr>MPIのプログラミングモデル </vt:lpstr>
      <vt:lpstr>交信の種類</vt:lpstr>
      <vt:lpstr>基本的なMPI関数</vt:lpstr>
      <vt:lpstr>その他のMPI 関数</vt:lpstr>
      <vt:lpstr>例題</vt:lpstr>
      <vt:lpstr>初期化と終結</vt:lpstr>
      <vt:lpstr>コミュニケータ制御用の関数 コミュニケータは通信用の空間  MPI_COMM_WORLDは、全プロセス用のコミュニケーター＞今回はこれを使う </vt:lpstr>
      <vt:lpstr>MPI_Send</vt:lpstr>
      <vt:lpstr>MPI_Recv</vt:lpstr>
      <vt:lpstr>MPI_Bcast</vt:lpstr>
      <vt:lpstr>メッセージのデータタイプ </vt:lpstr>
      <vt:lpstr>コンパイルと実行</vt:lpstr>
      <vt:lpstr>演習問題</vt:lpstr>
      <vt:lpstr>解説</vt:lpstr>
    </vt:vector>
  </TitlesOfParts>
  <Company>慶應義塾大学理工学部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NUMAの構成</dc:title>
  <dc:creator>情報工学科</dc:creator>
  <cp:lastModifiedBy>hunga</cp:lastModifiedBy>
  <cp:revision>70</cp:revision>
  <dcterms:created xsi:type="dcterms:W3CDTF">1998-11-10T14:23:07Z</dcterms:created>
  <dcterms:modified xsi:type="dcterms:W3CDTF">2018-05-02T11:39:16Z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hunga@aa.cs.keio.ac.jp</vt:lpwstr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\\SIRIUS\hunga\</vt:lpwstr>
  </property>
</Properties>
</file>