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6"/>
  </p:notesMasterIdLst>
  <p:sldIdLst>
    <p:sldId id="607" r:id="rId2"/>
    <p:sldId id="736" r:id="rId3"/>
    <p:sldId id="796" r:id="rId4"/>
    <p:sldId id="684" r:id="rId5"/>
    <p:sldId id="685" r:id="rId6"/>
    <p:sldId id="686" r:id="rId7"/>
    <p:sldId id="687" r:id="rId8"/>
    <p:sldId id="688" r:id="rId9"/>
    <p:sldId id="689" r:id="rId10"/>
    <p:sldId id="690" r:id="rId11"/>
    <p:sldId id="691" r:id="rId12"/>
    <p:sldId id="319" r:id="rId13"/>
    <p:sldId id="292" r:id="rId14"/>
    <p:sldId id="294" r:id="rId15"/>
    <p:sldId id="295" r:id="rId16"/>
    <p:sldId id="296" r:id="rId17"/>
    <p:sldId id="747" r:id="rId18"/>
    <p:sldId id="746" r:id="rId19"/>
    <p:sldId id="797" r:id="rId20"/>
    <p:sldId id="343" r:id="rId21"/>
    <p:sldId id="344" r:id="rId22"/>
    <p:sldId id="289" r:id="rId23"/>
    <p:sldId id="799" r:id="rId24"/>
    <p:sldId id="798" r:id="rId25"/>
    <p:sldId id="259" r:id="rId26"/>
    <p:sldId id="800" r:id="rId27"/>
    <p:sldId id="321" r:id="rId28"/>
    <p:sldId id="263" r:id="rId29"/>
    <p:sldId id="265" r:id="rId30"/>
    <p:sldId id="801" r:id="rId31"/>
    <p:sldId id="802" r:id="rId32"/>
    <p:sldId id="287" r:id="rId33"/>
    <p:sldId id="803" r:id="rId34"/>
    <p:sldId id="324" r:id="rId35"/>
  </p:sldIdLst>
  <p:sldSz cx="9144000" cy="6858000" type="screen4x3"/>
  <p:notesSz cx="6858000" cy="91440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0000FF"/>
    <a:srgbClr val="FF0000"/>
    <a:srgbClr val="9999FF"/>
    <a:srgbClr val="66FFFF"/>
    <a:srgbClr val="FF99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714B8BE-FF47-488A-A2C7-A5CAD939856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406513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166E0E2C-5DAB-4C5D-9EE0-93945FDF863C}" type="slidenum">
              <a:rPr lang="en-US" altLang="ja-JP" smtClean="0">
                <a:latin typeface="Times New Roman" panose="02020603050405020304" pitchFamily="18" charset="0"/>
              </a:rPr>
              <a:pPr/>
              <a:t>4</a:t>
            </a:fld>
            <a:endParaRPr lang="en-US" altLang="ja-JP">
              <a:latin typeface="Times New Roman" panose="02020603050405020304" pitchFamily="18" charset="0"/>
            </a:endParaRPr>
          </a:p>
        </p:txBody>
      </p:sp>
      <p:sp>
        <p:nvSpPr>
          <p:cNvPr id="31747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28" tIns="44614" rIns="89228" bIns="44614"/>
          <a:lstStyle>
            <a:lvl1pPr defTabSz="8921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685800" indent="-263525" defTabSz="8921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055688" indent="-211138" defTabSz="8921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76375" indent="-209550" defTabSz="8921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898650" indent="-211138" defTabSz="8921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355850" indent="-211138" defTabSz="8921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813050" indent="-211138" defTabSz="8921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270250" indent="-211138" defTabSz="8921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727450" indent="-211138" defTabSz="8921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kumimoji="0" lang="en-US" altLang="ja-JP" sz="1200">
                <a:latin typeface="Times New Roman" panose="02020603050405020304" pitchFamily="18" charset="0"/>
              </a:rPr>
              <a:t>The University of Adelaide, School of Computer Science</a:t>
            </a:r>
          </a:p>
        </p:txBody>
      </p:sp>
      <p:sp>
        <p:nvSpPr>
          <p:cNvPr id="31748" name="Rectangle 3"/>
          <p:cNvSpPr txBox="1">
            <a:spLocks noGrp="1"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28" tIns="44614" rIns="89228" bIns="44614"/>
          <a:lstStyle>
            <a:lvl1pPr defTabSz="8921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685800" indent="-263525" defTabSz="8921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055688" indent="-211138" defTabSz="8921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76375" indent="-209550" defTabSz="8921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898650" indent="-211138" defTabSz="8921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355850" indent="-211138" defTabSz="8921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813050" indent="-211138" defTabSz="8921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270250" indent="-211138" defTabSz="8921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727450" indent="-211138" defTabSz="8921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fld id="{EDFCA2D8-3AEE-4D56-9B49-1F78BA5A3F99}" type="datetime3">
              <a:rPr kumimoji="0" lang="ja-JP" altLang="en-US" sz="1200">
                <a:latin typeface="Times New Roman" panose="02020603050405020304" pitchFamily="18" charset="0"/>
              </a:rPr>
              <a:pPr algn="r" eaLnBrk="1" hangingPunct="1"/>
              <a:t>令和2年5月12日</a:t>
            </a:fld>
            <a:endParaRPr kumimoji="0" lang="en-US" altLang="ja-JP" sz="1200">
              <a:latin typeface="Times New Roman" panose="02020603050405020304" pitchFamily="18" charset="0"/>
            </a:endParaRPr>
          </a:p>
        </p:txBody>
      </p:sp>
      <p:sp>
        <p:nvSpPr>
          <p:cNvPr id="31749" name="Rectangle 6"/>
          <p:cNvSpPr txBox="1">
            <a:spLocks noGrp="1"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28" tIns="44614" rIns="89228" bIns="44614" anchor="b"/>
          <a:lstStyle>
            <a:lvl1pPr defTabSz="8921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685800" indent="-263525" defTabSz="8921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055688" indent="-211138" defTabSz="8921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76375" indent="-209550" defTabSz="8921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898650" indent="-211138" defTabSz="8921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355850" indent="-211138" defTabSz="8921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813050" indent="-211138" defTabSz="8921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270250" indent="-211138" defTabSz="8921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727450" indent="-211138" defTabSz="8921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kumimoji="0" lang="en-US" altLang="ja-JP" sz="1200">
                <a:latin typeface="Times New Roman" panose="02020603050405020304" pitchFamily="18" charset="0"/>
              </a:rPr>
              <a:t>Chapter 2 — Instructions: Language of the Computer</a:t>
            </a:r>
          </a:p>
        </p:txBody>
      </p:sp>
      <p:sp>
        <p:nvSpPr>
          <p:cNvPr id="317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28" tIns="44614" rIns="89228" bIns="44614" anchor="b"/>
          <a:lstStyle>
            <a:lvl1pPr defTabSz="8921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685800" indent="-263525" defTabSz="8921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055688" indent="-211138" defTabSz="8921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76375" indent="-209550" defTabSz="8921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898650" indent="-211138" defTabSz="8921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355850" indent="-211138" defTabSz="8921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813050" indent="-211138" defTabSz="8921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270250" indent="-211138" defTabSz="8921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727450" indent="-211138" defTabSz="8921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fld id="{CB4D033D-9EB7-40BB-8840-355D322A9464}" type="slidenum">
              <a:rPr kumimoji="0" lang="en-US" altLang="ja-JP" sz="1200">
                <a:latin typeface="Times New Roman" panose="02020603050405020304" pitchFamily="18" charset="0"/>
              </a:rPr>
              <a:pPr algn="r" eaLnBrk="1" hangingPunct="1"/>
              <a:t>4</a:t>
            </a:fld>
            <a:endParaRPr kumimoji="0" lang="en-US" altLang="ja-JP" sz="1200">
              <a:latin typeface="Times New Roman" panose="02020603050405020304" pitchFamily="18" charset="0"/>
            </a:endParaRPr>
          </a:p>
        </p:txBody>
      </p:sp>
      <p:sp>
        <p:nvSpPr>
          <p:cNvPr id="317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17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89228" tIns="44614" rIns="89228" bIns="44614"/>
          <a:lstStyle/>
          <a:p>
            <a:pPr eaLnBrk="1" hangingPunct="1"/>
            <a:endParaRPr lang="en-AU" altLang="ja-JP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4343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06A2E-1E75-438C-9DE4-F4B38B39FAE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4700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1F911-5173-4CE0-955B-EC3A5243A42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36697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9A1A9-3EF7-4EDB-8F60-FA418431DD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97297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タイトルと、図表または組織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SmartArt プレースホルダー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C065C-90BC-475F-ADB2-EF2581CA46D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7535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7D9FF-4463-414B-B32A-942A2B460F2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5011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1C763-F8EB-4145-8CEB-FB4B2BDE0AC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6960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4DC98-FE17-48C1-9BE4-00468654CB4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91703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7A351-D8C8-40AE-BFA5-2D81A03281A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32935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1FD38-BF7E-45C9-94AA-812B497397D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4182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6B600-B041-4333-9602-DC86BCCD066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6256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71B97-BAA6-4E82-AFC2-A6B7855BB48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2623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E603C-2609-4F76-B56F-16483B137F5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14901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2640A-83A3-439A-86F7-F9CC1DA03E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5137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73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73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35CF3B3-0F9B-4494-8C04-D44C2A82265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500.org/lists/2019/11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6900" y="1295400"/>
            <a:ext cx="7359650" cy="1125538"/>
          </a:xfrm>
        </p:spPr>
        <p:txBody>
          <a:bodyPr anchor="ctr"/>
          <a:lstStyle/>
          <a:p>
            <a:pPr eaLnBrk="1" hangingPunct="1"/>
            <a:r>
              <a:rPr lang="ja-JP" altLang="en-US" sz="4400" dirty="0"/>
              <a:t>分散共有メモリ型計算機　</a:t>
            </a:r>
            <a:br>
              <a:rPr lang="ja-JP" altLang="en-US" sz="4400" dirty="0"/>
            </a:br>
            <a:endParaRPr lang="ja-JP" altLang="en-US" sz="44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r>
              <a:rPr lang="ja-JP" altLang="en-US" sz="3200"/>
              <a:t>慶應義塾大学理工学部</a:t>
            </a:r>
          </a:p>
          <a:p>
            <a:pPr eaLnBrk="1" hangingPunct="1"/>
            <a:r>
              <a:rPr lang="ja-JP" altLang="en-US" sz="3200"/>
              <a:t>天野英晴</a:t>
            </a:r>
          </a:p>
          <a:p>
            <a:pPr eaLnBrk="1" hangingPunct="1"/>
            <a:r>
              <a:rPr lang="en-US" altLang="ja-JP" sz="3200"/>
              <a:t>hunga@am</a:t>
            </a:r>
            <a:r>
              <a:rPr lang="ja-JP" altLang="en-US" sz="3200"/>
              <a:t>．</a:t>
            </a:r>
            <a:r>
              <a:rPr lang="en-US" altLang="ja-JP" sz="3200"/>
              <a:t>ics</a:t>
            </a:r>
            <a:r>
              <a:rPr lang="ja-JP" altLang="en-US" sz="3200"/>
              <a:t>．</a:t>
            </a:r>
            <a:r>
              <a:rPr lang="en-US" altLang="ja-JP" sz="3200"/>
              <a:t>keio</a:t>
            </a:r>
            <a:r>
              <a:rPr lang="ja-JP" altLang="en-US" sz="3200"/>
              <a:t>．</a:t>
            </a:r>
            <a:r>
              <a:rPr lang="en-US" altLang="ja-JP" sz="3200"/>
              <a:t>ac</a:t>
            </a:r>
            <a:r>
              <a:rPr lang="ja-JP" altLang="en-US" sz="3200"/>
              <a:t>．</a:t>
            </a:r>
            <a:r>
              <a:rPr lang="en-US" altLang="ja-JP" sz="3200"/>
              <a:t>jp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-30163" y="349250"/>
            <a:ext cx="8778876" cy="1143000"/>
          </a:xfrm>
        </p:spPr>
        <p:txBody>
          <a:bodyPr/>
          <a:lstStyle/>
          <a:p>
            <a:pPr eaLnBrk="1" hangingPunct="1"/>
            <a:r>
              <a:rPr lang="ja-JP" altLang="en-US"/>
              <a:t>キャッシュの制御（</a:t>
            </a:r>
            <a:r>
              <a:rPr lang="en-US" altLang="ja-JP"/>
              <a:t>Node 2</a:t>
            </a:r>
            <a:r>
              <a:rPr lang="ja-JP" altLang="en-US"/>
              <a:t>読み出し） 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524000" y="4648200"/>
            <a:ext cx="8874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>
                <a:latin typeface="Times New Roman" panose="02020603050405020304" pitchFamily="18" charset="0"/>
              </a:rPr>
              <a:t>Node</a:t>
            </a:r>
            <a:r>
              <a:rPr lang="ja-JP" altLang="en-US" sz="1400" b="1">
                <a:latin typeface="Times New Roman" panose="02020603050405020304" pitchFamily="18" charset="0"/>
              </a:rPr>
              <a:t>　１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876800" y="4470400"/>
            <a:ext cx="785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>
                <a:latin typeface="Times New Roman" panose="02020603050405020304" pitchFamily="18" charset="0"/>
              </a:rPr>
              <a:t>Node</a:t>
            </a:r>
            <a:r>
              <a:rPr lang="ja-JP" altLang="en-US" sz="1400" b="1">
                <a:latin typeface="Times New Roman" panose="02020603050405020304" pitchFamily="18" charset="0"/>
              </a:rPr>
              <a:t>　</a:t>
            </a:r>
            <a:r>
              <a:rPr lang="en-US" altLang="ja-JP" sz="14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5562600" y="2286000"/>
            <a:ext cx="9540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>
                <a:latin typeface="Times New Roman" panose="02020603050405020304" pitchFamily="18" charset="0"/>
              </a:rPr>
              <a:t>Node</a:t>
            </a:r>
            <a:r>
              <a:rPr lang="ja-JP" altLang="en-US" sz="1400" b="1">
                <a:latin typeface="Times New Roman" panose="02020603050405020304" pitchFamily="18" charset="0"/>
              </a:rPr>
              <a:t>　３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905000" y="2184400"/>
            <a:ext cx="819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>
                <a:latin typeface="Times New Roman" panose="02020603050405020304" pitchFamily="18" charset="0"/>
              </a:rPr>
              <a:t>Node</a:t>
            </a:r>
            <a:r>
              <a:rPr lang="ja-JP" altLang="en-US" sz="1400" b="1">
                <a:latin typeface="Times New Roman" panose="02020603050405020304" pitchFamily="18" charset="0"/>
              </a:rPr>
              <a:t>　０</a:t>
            </a:r>
          </a:p>
        </p:txBody>
      </p:sp>
      <p:grpSp>
        <p:nvGrpSpPr>
          <p:cNvPr id="37895" name="Group 7"/>
          <p:cNvGrpSpPr>
            <a:grpSpLocks/>
          </p:cNvGrpSpPr>
          <p:nvPr/>
        </p:nvGrpSpPr>
        <p:grpSpPr bwMode="auto">
          <a:xfrm>
            <a:off x="2590800" y="1676400"/>
            <a:ext cx="457200" cy="1524000"/>
            <a:chOff x="1632" y="1056"/>
            <a:chExt cx="288" cy="960"/>
          </a:xfrm>
        </p:grpSpPr>
        <p:sp>
          <p:nvSpPr>
            <p:cNvPr id="37940" name="Oval 8"/>
            <p:cNvSpPr>
              <a:spLocks noChangeArrowheads="1"/>
            </p:cNvSpPr>
            <p:nvPr/>
          </p:nvSpPr>
          <p:spPr bwMode="auto">
            <a:xfrm>
              <a:off x="1632" y="105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7941" name="Rectangle 9"/>
            <p:cNvSpPr>
              <a:spLocks noChangeArrowheads="1"/>
            </p:cNvSpPr>
            <p:nvPr/>
          </p:nvSpPr>
          <p:spPr bwMode="auto">
            <a:xfrm>
              <a:off x="1632" y="17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7942" name="Line 10"/>
            <p:cNvSpPr>
              <a:spLocks noChangeShapeType="1"/>
            </p:cNvSpPr>
            <p:nvPr/>
          </p:nvSpPr>
          <p:spPr bwMode="auto">
            <a:xfrm>
              <a:off x="1776" y="13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7943" name="Rectangle 11"/>
            <p:cNvSpPr>
              <a:spLocks noChangeArrowheads="1"/>
            </p:cNvSpPr>
            <p:nvPr/>
          </p:nvSpPr>
          <p:spPr bwMode="auto">
            <a:xfrm>
              <a:off x="1680" y="1488"/>
              <a:ext cx="192" cy="144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7944" name="Line 12"/>
            <p:cNvSpPr>
              <a:spLocks noChangeShapeType="1"/>
            </p:cNvSpPr>
            <p:nvPr/>
          </p:nvSpPr>
          <p:spPr bwMode="auto">
            <a:xfrm>
              <a:off x="1776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7896" name="Group 13"/>
          <p:cNvGrpSpPr>
            <a:grpSpLocks/>
          </p:cNvGrpSpPr>
          <p:nvPr/>
        </p:nvGrpSpPr>
        <p:grpSpPr bwMode="auto">
          <a:xfrm>
            <a:off x="2362200" y="3962400"/>
            <a:ext cx="457200" cy="1524000"/>
            <a:chOff x="1632" y="1056"/>
            <a:chExt cx="288" cy="960"/>
          </a:xfrm>
        </p:grpSpPr>
        <p:sp>
          <p:nvSpPr>
            <p:cNvPr id="37935" name="Oval 14"/>
            <p:cNvSpPr>
              <a:spLocks noChangeArrowheads="1"/>
            </p:cNvSpPr>
            <p:nvPr/>
          </p:nvSpPr>
          <p:spPr bwMode="auto">
            <a:xfrm>
              <a:off x="1632" y="105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7936" name="Rectangle 15"/>
            <p:cNvSpPr>
              <a:spLocks noChangeArrowheads="1"/>
            </p:cNvSpPr>
            <p:nvPr/>
          </p:nvSpPr>
          <p:spPr bwMode="auto">
            <a:xfrm>
              <a:off x="1632" y="17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7937" name="Line 16"/>
            <p:cNvSpPr>
              <a:spLocks noChangeShapeType="1"/>
            </p:cNvSpPr>
            <p:nvPr/>
          </p:nvSpPr>
          <p:spPr bwMode="auto">
            <a:xfrm>
              <a:off x="1776" y="13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7938" name="Rectangle 17"/>
            <p:cNvSpPr>
              <a:spLocks noChangeArrowheads="1"/>
            </p:cNvSpPr>
            <p:nvPr/>
          </p:nvSpPr>
          <p:spPr bwMode="auto">
            <a:xfrm>
              <a:off x="1680" y="1488"/>
              <a:ext cx="192" cy="144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7939" name="Line 18"/>
            <p:cNvSpPr>
              <a:spLocks noChangeShapeType="1"/>
            </p:cNvSpPr>
            <p:nvPr/>
          </p:nvSpPr>
          <p:spPr bwMode="auto">
            <a:xfrm>
              <a:off x="1776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7897" name="Group 19"/>
          <p:cNvGrpSpPr>
            <a:grpSpLocks/>
          </p:cNvGrpSpPr>
          <p:nvPr/>
        </p:nvGrpSpPr>
        <p:grpSpPr bwMode="auto">
          <a:xfrm>
            <a:off x="4572000" y="3886200"/>
            <a:ext cx="457200" cy="1524000"/>
            <a:chOff x="1632" y="1056"/>
            <a:chExt cx="288" cy="960"/>
          </a:xfrm>
        </p:grpSpPr>
        <p:sp>
          <p:nvSpPr>
            <p:cNvPr id="37930" name="Oval 20"/>
            <p:cNvSpPr>
              <a:spLocks noChangeArrowheads="1"/>
            </p:cNvSpPr>
            <p:nvPr/>
          </p:nvSpPr>
          <p:spPr bwMode="auto">
            <a:xfrm>
              <a:off x="1632" y="105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7931" name="Rectangle 21"/>
            <p:cNvSpPr>
              <a:spLocks noChangeArrowheads="1"/>
            </p:cNvSpPr>
            <p:nvPr/>
          </p:nvSpPr>
          <p:spPr bwMode="auto">
            <a:xfrm>
              <a:off x="1632" y="17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7932" name="Line 22"/>
            <p:cNvSpPr>
              <a:spLocks noChangeShapeType="1"/>
            </p:cNvSpPr>
            <p:nvPr/>
          </p:nvSpPr>
          <p:spPr bwMode="auto">
            <a:xfrm>
              <a:off x="1776" y="13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7933" name="Rectangle 23"/>
            <p:cNvSpPr>
              <a:spLocks noChangeArrowheads="1"/>
            </p:cNvSpPr>
            <p:nvPr/>
          </p:nvSpPr>
          <p:spPr bwMode="auto">
            <a:xfrm>
              <a:off x="1680" y="1488"/>
              <a:ext cx="192" cy="144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7934" name="Line 24"/>
            <p:cNvSpPr>
              <a:spLocks noChangeShapeType="1"/>
            </p:cNvSpPr>
            <p:nvPr/>
          </p:nvSpPr>
          <p:spPr bwMode="auto">
            <a:xfrm>
              <a:off x="1776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7898" name="Group 25"/>
          <p:cNvGrpSpPr>
            <a:grpSpLocks/>
          </p:cNvGrpSpPr>
          <p:nvPr/>
        </p:nvGrpSpPr>
        <p:grpSpPr bwMode="auto">
          <a:xfrm>
            <a:off x="5181600" y="1752600"/>
            <a:ext cx="457200" cy="1524000"/>
            <a:chOff x="1632" y="1056"/>
            <a:chExt cx="288" cy="960"/>
          </a:xfrm>
        </p:grpSpPr>
        <p:sp>
          <p:nvSpPr>
            <p:cNvPr id="37925" name="Oval 26"/>
            <p:cNvSpPr>
              <a:spLocks noChangeArrowheads="1"/>
            </p:cNvSpPr>
            <p:nvPr/>
          </p:nvSpPr>
          <p:spPr bwMode="auto">
            <a:xfrm>
              <a:off x="1632" y="105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7926" name="Rectangle 27"/>
            <p:cNvSpPr>
              <a:spLocks noChangeArrowheads="1"/>
            </p:cNvSpPr>
            <p:nvPr/>
          </p:nvSpPr>
          <p:spPr bwMode="auto">
            <a:xfrm>
              <a:off x="1632" y="17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7927" name="Line 28"/>
            <p:cNvSpPr>
              <a:spLocks noChangeShapeType="1"/>
            </p:cNvSpPr>
            <p:nvPr/>
          </p:nvSpPr>
          <p:spPr bwMode="auto">
            <a:xfrm>
              <a:off x="1776" y="13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7928" name="Rectangle 29"/>
            <p:cNvSpPr>
              <a:spLocks noChangeArrowheads="1"/>
            </p:cNvSpPr>
            <p:nvPr/>
          </p:nvSpPr>
          <p:spPr bwMode="auto">
            <a:xfrm>
              <a:off x="1680" y="1488"/>
              <a:ext cx="192" cy="144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7929" name="Line 30"/>
            <p:cNvSpPr>
              <a:spLocks noChangeShapeType="1"/>
            </p:cNvSpPr>
            <p:nvPr/>
          </p:nvSpPr>
          <p:spPr bwMode="auto">
            <a:xfrm>
              <a:off x="1776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7899" name="Rectangle 31"/>
          <p:cNvSpPr>
            <a:spLocks noChangeArrowheads="1"/>
          </p:cNvSpPr>
          <p:nvPr/>
        </p:nvSpPr>
        <p:spPr bwMode="auto">
          <a:xfrm>
            <a:off x="3200400" y="2819400"/>
            <a:ext cx="990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1200">
              <a:latin typeface="Times New Roman" panose="02020603050405020304" pitchFamily="18" charset="0"/>
            </a:endParaRPr>
          </a:p>
        </p:txBody>
      </p:sp>
      <p:sp>
        <p:nvSpPr>
          <p:cNvPr id="37900" name="Line 32"/>
          <p:cNvSpPr>
            <a:spLocks noChangeShapeType="1"/>
          </p:cNvSpPr>
          <p:nvPr/>
        </p:nvSpPr>
        <p:spPr bwMode="auto">
          <a:xfrm>
            <a:off x="3657600" y="2819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901" name="Line 33"/>
          <p:cNvSpPr>
            <a:spLocks noChangeShapeType="1"/>
          </p:cNvSpPr>
          <p:nvPr/>
        </p:nvSpPr>
        <p:spPr bwMode="auto">
          <a:xfrm>
            <a:off x="3886200" y="2819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902" name="Line 34"/>
          <p:cNvSpPr>
            <a:spLocks noChangeShapeType="1"/>
          </p:cNvSpPr>
          <p:nvPr/>
        </p:nvSpPr>
        <p:spPr bwMode="auto">
          <a:xfrm>
            <a:off x="3429000" y="2819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903" name="Rectangle 35"/>
          <p:cNvSpPr>
            <a:spLocks noChangeArrowheads="1"/>
          </p:cNvSpPr>
          <p:nvPr/>
        </p:nvSpPr>
        <p:spPr bwMode="auto">
          <a:xfrm>
            <a:off x="4191000" y="2819400"/>
            <a:ext cx="228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 Black" panose="020B0A04020102020204" pitchFamily="34" charset="0"/>
              <a:ea typeface="ＭＳ Ｐ明朝" panose="02020600040205080304" pitchFamily="18" charset="-128"/>
            </a:endParaRPr>
          </a:p>
        </p:txBody>
      </p:sp>
      <p:sp>
        <p:nvSpPr>
          <p:cNvPr id="49188" name="Text Box 36"/>
          <p:cNvSpPr txBox="1">
            <a:spLocks noChangeArrowheads="1"/>
          </p:cNvSpPr>
          <p:nvPr/>
        </p:nvSpPr>
        <p:spPr bwMode="auto">
          <a:xfrm>
            <a:off x="3132138" y="2781300"/>
            <a:ext cx="293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Times New Roman" panose="02020603050405020304" pitchFamily="18" charset="0"/>
              </a:rPr>
              <a:t>D</a:t>
            </a:r>
            <a:endParaRPr lang="en-US" altLang="ja-JP" sz="1200">
              <a:latin typeface="Times New Roman" panose="02020603050405020304" pitchFamily="18" charset="0"/>
            </a:endParaRPr>
          </a:p>
        </p:txBody>
      </p:sp>
      <p:sp>
        <p:nvSpPr>
          <p:cNvPr id="37905" name="Text Box 37"/>
          <p:cNvSpPr txBox="1">
            <a:spLocks noChangeArrowheads="1"/>
          </p:cNvSpPr>
          <p:nvPr/>
        </p:nvSpPr>
        <p:spPr bwMode="auto">
          <a:xfrm>
            <a:off x="5715000" y="26670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>
                <a:latin typeface="Times New Roman" panose="02020603050405020304" pitchFamily="18" charset="0"/>
              </a:rPr>
              <a:t>Ｄ</a:t>
            </a:r>
            <a:endParaRPr lang="ja-JP" altLang="en-US" sz="1800">
              <a:latin typeface="Times New Roman" panose="02020603050405020304" pitchFamily="18" charset="0"/>
            </a:endParaRPr>
          </a:p>
        </p:txBody>
      </p:sp>
      <p:grpSp>
        <p:nvGrpSpPr>
          <p:cNvPr id="49190" name="Group 38"/>
          <p:cNvGrpSpPr>
            <a:grpSpLocks/>
          </p:cNvGrpSpPr>
          <p:nvPr/>
        </p:nvGrpSpPr>
        <p:grpSpPr bwMode="auto">
          <a:xfrm>
            <a:off x="3048000" y="3429000"/>
            <a:ext cx="1524000" cy="685800"/>
            <a:chOff x="1920" y="2160"/>
            <a:chExt cx="960" cy="432"/>
          </a:xfrm>
        </p:grpSpPr>
        <p:sp>
          <p:nvSpPr>
            <p:cNvPr id="37923" name="Line 39"/>
            <p:cNvSpPr>
              <a:spLocks noChangeShapeType="1"/>
            </p:cNvSpPr>
            <p:nvPr/>
          </p:nvSpPr>
          <p:spPr bwMode="auto">
            <a:xfrm flipH="1" flipV="1">
              <a:off x="1920" y="2160"/>
              <a:ext cx="96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7924" name="Text Box 40"/>
            <p:cNvSpPr txBox="1">
              <a:spLocks noChangeArrowheads="1"/>
            </p:cNvSpPr>
            <p:nvPr/>
          </p:nvSpPr>
          <p:spPr bwMode="auto">
            <a:xfrm>
              <a:off x="2294" y="2174"/>
              <a:ext cx="3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800" b="1">
                  <a:latin typeface="Times New Roman" panose="02020603050405020304" pitchFamily="18" charset="0"/>
                </a:rPr>
                <a:t>ｒｅｑ</a:t>
              </a:r>
              <a:endParaRPr lang="ja-JP" altLang="en-US" sz="12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9193" name="Group 41"/>
          <p:cNvGrpSpPr>
            <a:grpSpLocks/>
          </p:cNvGrpSpPr>
          <p:nvPr/>
        </p:nvGrpSpPr>
        <p:grpSpPr bwMode="auto">
          <a:xfrm>
            <a:off x="3124200" y="2363788"/>
            <a:ext cx="2178050" cy="366712"/>
            <a:chOff x="1968" y="1489"/>
            <a:chExt cx="1372" cy="231"/>
          </a:xfrm>
        </p:grpSpPr>
        <p:sp>
          <p:nvSpPr>
            <p:cNvPr id="37921" name="Line 42"/>
            <p:cNvSpPr>
              <a:spLocks noChangeShapeType="1"/>
            </p:cNvSpPr>
            <p:nvPr/>
          </p:nvSpPr>
          <p:spPr bwMode="auto">
            <a:xfrm>
              <a:off x="1968" y="1680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7922" name="Text Box 43"/>
            <p:cNvSpPr txBox="1">
              <a:spLocks noChangeArrowheads="1"/>
            </p:cNvSpPr>
            <p:nvPr/>
          </p:nvSpPr>
          <p:spPr bwMode="auto">
            <a:xfrm>
              <a:off x="2112" y="1489"/>
              <a:ext cx="1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Write</a:t>
              </a:r>
              <a:r>
                <a:rPr lang="ja-JP" altLang="en-US" sz="18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　</a:t>
              </a:r>
              <a:r>
                <a:rPr lang="en-US" altLang="ja-JP" sz="18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Back</a:t>
              </a:r>
              <a:r>
                <a:rPr lang="ja-JP" altLang="en-US" sz="18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　</a:t>
              </a:r>
              <a:r>
                <a:rPr lang="en-US" altLang="ja-JP" sz="18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Req</a:t>
              </a:r>
              <a:endParaRPr lang="en-US" altLang="ja-JP" sz="12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9196" name="Group 44"/>
          <p:cNvGrpSpPr>
            <a:grpSpLocks/>
          </p:cNvGrpSpPr>
          <p:nvPr/>
        </p:nvGrpSpPr>
        <p:grpSpPr bwMode="auto">
          <a:xfrm>
            <a:off x="3276600" y="3276600"/>
            <a:ext cx="1819275" cy="647700"/>
            <a:chOff x="2112" y="1992"/>
            <a:chExt cx="1146" cy="408"/>
          </a:xfrm>
        </p:grpSpPr>
        <p:sp>
          <p:nvSpPr>
            <p:cNvPr id="37919" name="Line 45"/>
            <p:cNvSpPr>
              <a:spLocks noChangeShapeType="1"/>
            </p:cNvSpPr>
            <p:nvPr/>
          </p:nvSpPr>
          <p:spPr bwMode="auto">
            <a:xfrm>
              <a:off x="2112" y="2064"/>
              <a:ext cx="76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7920" name="Text Box 46"/>
            <p:cNvSpPr txBox="1">
              <a:spLocks noChangeArrowheads="1"/>
            </p:cNvSpPr>
            <p:nvPr/>
          </p:nvSpPr>
          <p:spPr bwMode="auto">
            <a:xfrm>
              <a:off x="2438" y="1992"/>
              <a:ext cx="8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b="1">
                  <a:latin typeface="Times New Roman" panose="02020603050405020304" pitchFamily="18" charset="0"/>
                </a:rPr>
                <a:t>Cache</a:t>
              </a:r>
              <a:r>
                <a:rPr lang="ja-JP" altLang="en-US" sz="1800" b="1">
                  <a:latin typeface="Times New Roman" panose="02020603050405020304" pitchFamily="18" charset="0"/>
                </a:rPr>
                <a:t>　</a:t>
              </a:r>
              <a:r>
                <a:rPr lang="en-US" altLang="ja-JP" sz="1800" b="1">
                  <a:latin typeface="Times New Roman" panose="02020603050405020304" pitchFamily="18" charset="0"/>
                </a:rPr>
                <a:t>line</a:t>
              </a:r>
            </a:p>
          </p:txBody>
        </p:sp>
      </p:grpSp>
      <p:grpSp>
        <p:nvGrpSpPr>
          <p:cNvPr id="49199" name="Group 47"/>
          <p:cNvGrpSpPr>
            <a:grpSpLocks/>
          </p:cNvGrpSpPr>
          <p:nvPr/>
        </p:nvGrpSpPr>
        <p:grpSpPr bwMode="auto">
          <a:xfrm>
            <a:off x="3200400" y="1790700"/>
            <a:ext cx="3514725" cy="1243013"/>
            <a:chOff x="2016" y="1128"/>
            <a:chExt cx="2214" cy="783"/>
          </a:xfrm>
        </p:grpSpPr>
        <p:grpSp>
          <p:nvGrpSpPr>
            <p:cNvPr id="37915" name="Group 48"/>
            <p:cNvGrpSpPr>
              <a:grpSpLocks/>
            </p:cNvGrpSpPr>
            <p:nvPr/>
          </p:nvGrpSpPr>
          <p:grpSpPr bwMode="auto">
            <a:xfrm>
              <a:off x="2016" y="1128"/>
              <a:ext cx="1152" cy="264"/>
              <a:chOff x="2016" y="1128"/>
              <a:chExt cx="1152" cy="264"/>
            </a:xfrm>
          </p:grpSpPr>
          <p:sp>
            <p:nvSpPr>
              <p:cNvPr id="37917" name="Line 49"/>
              <p:cNvSpPr>
                <a:spLocks noChangeShapeType="1"/>
              </p:cNvSpPr>
              <p:nvPr/>
            </p:nvSpPr>
            <p:spPr bwMode="auto">
              <a:xfrm flipH="1">
                <a:off x="2016" y="1392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918" name="Text Box 50"/>
              <p:cNvSpPr txBox="1">
                <a:spLocks noChangeArrowheads="1"/>
              </p:cNvSpPr>
              <p:nvPr/>
            </p:nvSpPr>
            <p:spPr bwMode="auto">
              <a:xfrm>
                <a:off x="2246" y="1128"/>
                <a:ext cx="8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800" b="1">
                    <a:latin typeface="Times New Roman" panose="02020603050405020304" pitchFamily="18" charset="0"/>
                  </a:rPr>
                  <a:t>Write</a:t>
                </a:r>
                <a:r>
                  <a:rPr lang="ja-JP" altLang="en-US" sz="1800" b="1">
                    <a:latin typeface="Times New Roman" panose="02020603050405020304" pitchFamily="18" charset="0"/>
                  </a:rPr>
                  <a:t>　</a:t>
                </a:r>
                <a:r>
                  <a:rPr lang="en-US" altLang="ja-JP" sz="1800" b="1">
                    <a:latin typeface="Times New Roman" panose="02020603050405020304" pitchFamily="18" charset="0"/>
                  </a:rPr>
                  <a:t>Back</a:t>
                </a:r>
                <a:endParaRPr lang="en-US" altLang="ja-JP" sz="1200" b="1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7916" name="Text Box 51"/>
            <p:cNvSpPr txBox="1">
              <a:spLocks noChangeArrowheads="1"/>
            </p:cNvSpPr>
            <p:nvPr/>
          </p:nvSpPr>
          <p:spPr bwMode="auto">
            <a:xfrm>
              <a:off x="3792" y="1680"/>
              <a:ext cx="43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b="1">
                  <a:latin typeface="Times New Roman" panose="02020603050405020304" pitchFamily="18" charset="0"/>
                </a:rPr>
                <a:t>→</a:t>
              </a:r>
              <a:r>
                <a:rPr lang="ja-JP" altLang="en-US" sz="1800" b="1">
                  <a:latin typeface="Times New Roman" panose="02020603050405020304" pitchFamily="18" charset="0"/>
                </a:rPr>
                <a:t>　</a:t>
              </a:r>
              <a:r>
                <a:rPr lang="en-US" altLang="ja-JP" sz="1800" b="1">
                  <a:latin typeface="Times New Roman" panose="02020603050405020304" pitchFamily="18" charset="0"/>
                </a:rPr>
                <a:t>S</a:t>
              </a:r>
            </a:p>
          </p:txBody>
        </p:sp>
      </p:grpSp>
      <p:sp>
        <p:nvSpPr>
          <p:cNvPr id="49206" name="Text Box 54"/>
          <p:cNvSpPr txBox="1">
            <a:spLocks noChangeArrowheads="1"/>
          </p:cNvSpPr>
          <p:nvPr/>
        </p:nvSpPr>
        <p:spPr bwMode="auto">
          <a:xfrm>
            <a:off x="5622925" y="4229100"/>
            <a:ext cx="790575" cy="376238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>
                <a:latin typeface="Times New Roman" panose="02020603050405020304" pitchFamily="18" charset="0"/>
              </a:rPr>
              <a:t>Reads</a:t>
            </a:r>
          </a:p>
        </p:txBody>
      </p:sp>
      <p:sp>
        <p:nvSpPr>
          <p:cNvPr id="49207" name="Text Box 55"/>
          <p:cNvSpPr txBox="1">
            <a:spLocks noChangeArrowheads="1"/>
          </p:cNvSpPr>
          <p:nvPr/>
        </p:nvSpPr>
        <p:spPr bwMode="auto">
          <a:xfrm>
            <a:off x="3851275" y="2781300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/>
              <a:t>１</a:t>
            </a:r>
          </a:p>
        </p:txBody>
      </p:sp>
      <p:sp>
        <p:nvSpPr>
          <p:cNvPr id="37912" name="Text Box 56"/>
          <p:cNvSpPr txBox="1">
            <a:spLocks noChangeArrowheads="1"/>
          </p:cNvSpPr>
          <p:nvPr/>
        </p:nvSpPr>
        <p:spPr bwMode="auto">
          <a:xfrm>
            <a:off x="4140200" y="2781300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/>
              <a:t>１</a:t>
            </a:r>
          </a:p>
        </p:txBody>
      </p:sp>
      <p:sp>
        <p:nvSpPr>
          <p:cNvPr id="49209" name="Text Box 57"/>
          <p:cNvSpPr txBox="1">
            <a:spLocks noChangeArrowheads="1"/>
          </p:cNvSpPr>
          <p:nvPr/>
        </p:nvSpPr>
        <p:spPr bwMode="auto">
          <a:xfrm>
            <a:off x="3132138" y="27813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/>
              <a:t>S</a:t>
            </a:r>
          </a:p>
        </p:txBody>
      </p:sp>
      <p:sp>
        <p:nvSpPr>
          <p:cNvPr id="49210" name="Text Box 58"/>
          <p:cNvSpPr txBox="1">
            <a:spLocks noChangeArrowheads="1"/>
          </p:cNvSpPr>
          <p:nvPr/>
        </p:nvSpPr>
        <p:spPr bwMode="auto">
          <a:xfrm>
            <a:off x="5200650" y="468153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Arial Black" panose="020B0A04020102020204" pitchFamily="34" charset="0"/>
              </a:rPr>
              <a:t>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88" grpId="0"/>
      <p:bldP spid="49206" grpId="0" animBg="1"/>
      <p:bldP spid="49207" grpId="0"/>
      <p:bldP spid="49209" grpId="0"/>
      <p:bldP spid="492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28600"/>
            <a:ext cx="8523287" cy="1143000"/>
          </a:xfrm>
        </p:spPr>
        <p:txBody>
          <a:bodyPr/>
          <a:lstStyle/>
          <a:p>
            <a:pPr eaLnBrk="1" hangingPunct="1"/>
            <a:r>
              <a:rPr lang="ja-JP" altLang="en-US"/>
              <a:t>キャッシュの制御（</a:t>
            </a:r>
            <a:r>
              <a:rPr lang="en-US" altLang="ja-JP"/>
              <a:t>Node 2</a:t>
            </a:r>
            <a:r>
              <a:rPr lang="ja-JP" altLang="en-US"/>
              <a:t>書込み） 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524000" y="4648200"/>
            <a:ext cx="8874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>
                <a:latin typeface="Times New Roman" panose="02020603050405020304" pitchFamily="18" charset="0"/>
              </a:rPr>
              <a:t>Node</a:t>
            </a:r>
            <a:r>
              <a:rPr lang="ja-JP" altLang="en-US" sz="1400" b="1">
                <a:latin typeface="Times New Roman" panose="02020603050405020304" pitchFamily="18" charset="0"/>
              </a:rPr>
              <a:t>　１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876800" y="4470400"/>
            <a:ext cx="785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>
                <a:latin typeface="Times New Roman" panose="02020603050405020304" pitchFamily="18" charset="0"/>
              </a:rPr>
              <a:t>Node</a:t>
            </a:r>
            <a:r>
              <a:rPr lang="ja-JP" altLang="en-US" sz="1400" b="1">
                <a:latin typeface="Times New Roman" panose="02020603050405020304" pitchFamily="18" charset="0"/>
              </a:rPr>
              <a:t>　</a:t>
            </a:r>
            <a:r>
              <a:rPr lang="en-US" altLang="ja-JP" sz="14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5562600" y="2286000"/>
            <a:ext cx="9540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>
                <a:latin typeface="Times New Roman" panose="02020603050405020304" pitchFamily="18" charset="0"/>
              </a:rPr>
              <a:t>Node</a:t>
            </a:r>
            <a:r>
              <a:rPr lang="ja-JP" altLang="en-US" sz="1400" b="1">
                <a:latin typeface="Times New Roman" panose="02020603050405020304" pitchFamily="18" charset="0"/>
              </a:rPr>
              <a:t>　３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905000" y="2184400"/>
            <a:ext cx="819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>
                <a:latin typeface="Times New Roman" panose="02020603050405020304" pitchFamily="18" charset="0"/>
              </a:rPr>
              <a:t>Node</a:t>
            </a:r>
            <a:r>
              <a:rPr lang="ja-JP" altLang="en-US" sz="1400" b="1">
                <a:latin typeface="Times New Roman" panose="02020603050405020304" pitchFamily="18" charset="0"/>
              </a:rPr>
              <a:t>　０</a:t>
            </a:r>
          </a:p>
        </p:txBody>
      </p:sp>
      <p:grpSp>
        <p:nvGrpSpPr>
          <p:cNvPr id="38919" name="Group 7"/>
          <p:cNvGrpSpPr>
            <a:grpSpLocks/>
          </p:cNvGrpSpPr>
          <p:nvPr/>
        </p:nvGrpSpPr>
        <p:grpSpPr bwMode="auto">
          <a:xfrm>
            <a:off x="2590800" y="1676400"/>
            <a:ext cx="457200" cy="1524000"/>
            <a:chOff x="1632" y="1056"/>
            <a:chExt cx="288" cy="960"/>
          </a:xfrm>
        </p:grpSpPr>
        <p:sp>
          <p:nvSpPr>
            <p:cNvPr id="38963" name="Oval 8"/>
            <p:cNvSpPr>
              <a:spLocks noChangeArrowheads="1"/>
            </p:cNvSpPr>
            <p:nvPr/>
          </p:nvSpPr>
          <p:spPr bwMode="auto">
            <a:xfrm>
              <a:off x="1632" y="105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8964" name="Rectangle 9"/>
            <p:cNvSpPr>
              <a:spLocks noChangeArrowheads="1"/>
            </p:cNvSpPr>
            <p:nvPr/>
          </p:nvSpPr>
          <p:spPr bwMode="auto">
            <a:xfrm>
              <a:off x="1632" y="17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8965" name="Line 10"/>
            <p:cNvSpPr>
              <a:spLocks noChangeShapeType="1"/>
            </p:cNvSpPr>
            <p:nvPr/>
          </p:nvSpPr>
          <p:spPr bwMode="auto">
            <a:xfrm>
              <a:off x="1776" y="13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8966" name="Rectangle 11"/>
            <p:cNvSpPr>
              <a:spLocks noChangeArrowheads="1"/>
            </p:cNvSpPr>
            <p:nvPr/>
          </p:nvSpPr>
          <p:spPr bwMode="auto">
            <a:xfrm>
              <a:off x="1680" y="1488"/>
              <a:ext cx="192" cy="144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8967" name="Line 12"/>
            <p:cNvSpPr>
              <a:spLocks noChangeShapeType="1"/>
            </p:cNvSpPr>
            <p:nvPr/>
          </p:nvSpPr>
          <p:spPr bwMode="auto">
            <a:xfrm>
              <a:off x="1776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8920" name="Group 13"/>
          <p:cNvGrpSpPr>
            <a:grpSpLocks/>
          </p:cNvGrpSpPr>
          <p:nvPr/>
        </p:nvGrpSpPr>
        <p:grpSpPr bwMode="auto">
          <a:xfrm>
            <a:off x="2362200" y="3962400"/>
            <a:ext cx="457200" cy="1524000"/>
            <a:chOff x="1632" y="1056"/>
            <a:chExt cx="288" cy="960"/>
          </a:xfrm>
        </p:grpSpPr>
        <p:sp>
          <p:nvSpPr>
            <p:cNvPr id="38958" name="Oval 14"/>
            <p:cNvSpPr>
              <a:spLocks noChangeArrowheads="1"/>
            </p:cNvSpPr>
            <p:nvPr/>
          </p:nvSpPr>
          <p:spPr bwMode="auto">
            <a:xfrm>
              <a:off x="1632" y="105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8959" name="Rectangle 15"/>
            <p:cNvSpPr>
              <a:spLocks noChangeArrowheads="1"/>
            </p:cNvSpPr>
            <p:nvPr/>
          </p:nvSpPr>
          <p:spPr bwMode="auto">
            <a:xfrm>
              <a:off x="1632" y="17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8960" name="Line 16"/>
            <p:cNvSpPr>
              <a:spLocks noChangeShapeType="1"/>
            </p:cNvSpPr>
            <p:nvPr/>
          </p:nvSpPr>
          <p:spPr bwMode="auto">
            <a:xfrm>
              <a:off x="1776" y="13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8961" name="Rectangle 17"/>
            <p:cNvSpPr>
              <a:spLocks noChangeArrowheads="1"/>
            </p:cNvSpPr>
            <p:nvPr/>
          </p:nvSpPr>
          <p:spPr bwMode="auto">
            <a:xfrm>
              <a:off x="1680" y="1488"/>
              <a:ext cx="192" cy="144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8962" name="Line 18"/>
            <p:cNvSpPr>
              <a:spLocks noChangeShapeType="1"/>
            </p:cNvSpPr>
            <p:nvPr/>
          </p:nvSpPr>
          <p:spPr bwMode="auto">
            <a:xfrm>
              <a:off x="1776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8921" name="Group 19"/>
          <p:cNvGrpSpPr>
            <a:grpSpLocks/>
          </p:cNvGrpSpPr>
          <p:nvPr/>
        </p:nvGrpSpPr>
        <p:grpSpPr bwMode="auto">
          <a:xfrm>
            <a:off x="4572000" y="3886200"/>
            <a:ext cx="457200" cy="1524000"/>
            <a:chOff x="1632" y="1056"/>
            <a:chExt cx="288" cy="960"/>
          </a:xfrm>
        </p:grpSpPr>
        <p:sp>
          <p:nvSpPr>
            <p:cNvPr id="38953" name="Oval 20"/>
            <p:cNvSpPr>
              <a:spLocks noChangeArrowheads="1"/>
            </p:cNvSpPr>
            <p:nvPr/>
          </p:nvSpPr>
          <p:spPr bwMode="auto">
            <a:xfrm>
              <a:off x="1632" y="105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8954" name="Rectangle 21"/>
            <p:cNvSpPr>
              <a:spLocks noChangeArrowheads="1"/>
            </p:cNvSpPr>
            <p:nvPr/>
          </p:nvSpPr>
          <p:spPr bwMode="auto">
            <a:xfrm>
              <a:off x="1632" y="17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8955" name="Line 22"/>
            <p:cNvSpPr>
              <a:spLocks noChangeShapeType="1"/>
            </p:cNvSpPr>
            <p:nvPr/>
          </p:nvSpPr>
          <p:spPr bwMode="auto">
            <a:xfrm>
              <a:off x="1776" y="13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8956" name="Rectangle 23"/>
            <p:cNvSpPr>
              <a:spLocks noChangeArrowheads="1"/>
            </p:cNvSpPr>
            <p:nvPr/>
          </p:nvSpPr>
          <p:spPr bwMode="auto">
            <a:xfrm>
              <a:off x="1680" y="1488"/>
              <a:ext cx="192" cy="144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8957" name="Line 24"/>
            <p:cNvSpPr>
              <a:spLocks noChangeShapeType="1"/>
            </p:cNvSpPr>
            <p:nvPr/>
          </p:nvSpPr>
          <p:spPr bwMode="auto">
            <a:xfrm>
              <a:off x="1776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8922" name="Group 25"/>
          <p:cNvGrpSpPr>
            <a:grpSpLocks/>
          </p:cNvGrpSpPr>
          <p:nvPr/>
        </p:nvGrpSpPr>
        <p:grpSpPr bwMode="auto">
          <a:xfrm>
            <a:off x="5181600" y="1752600"/>
            <a:ext cx="457200" cy="1524000"/>
            <a:chOff x="1632" y="1056"/>
            <a:chExt cx="288" cy="960"/>
          </a:xfrm>
        </p:grpSpPr>
        <p:sp>
          <p:nvSpPr>
            <p:cNvPr id="38948" name="Oval 26"/>
            <p:cNvSpPr>
              <a:spLocks noChangeArrowheads="1"/>
            </p:cNvSpPr>
            <p:nvPr/>
          </p:nvSpPr>
          <p:spPr bwMode="auto">
            <a:xfrm>
              <a:off x="1632" y="105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8949" name="Rectangle 27"/>
            <p:cNvSpPr>
              <a:spLocks noChangeArrowheads="1"/>
            </p:cNvSpPr>
            <p:nvPr/>
          </p:nvSpPr>
          <p:spPr bwMode="auto">
            <a:xfrm>
              <a:off x="1632" y="17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8950" name="Line 28"/>
            <p:cNvSpPr>
              <a:spLocks noChangeShapeType="1"/>
            </p:cNvSpPr>
            <p:nvPr/>
          </p:nvSpPr>
          <p:spPr bwMode="auto">
            <a:xfrm>
              <a:off x="1776" y="13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8951" name="Rectangle 29"/>
            <p:cNvSpPr>
              <a:spLocks noChangeArrowheads="1"/>
            </p:cNvSpPr>
            <p:nvPr/>
          </p:nvSpPr>
          <p:spPr bwMode="auto">
            <a:xfrm>
              <a:off x="1680" y="1488"/>
              <a:ext cx="192" cy="144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8952" name="Line 30"/>
            <p:cNvSpPr>
              <a:spLocks noChangeShapeType="1"/>
            </p:cNvSpPr>
            <p:nvPr/>
          </p:nvSpPr>
          <p:spPr bwMode="auto">
            <a:xfrm>
              <a:off x="1776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8923" name="Rectangle 31"/>
          <p:cNvSpPr>
            <a:spLocks noChangeArrowheads="1"/>
          </p:cNvSpPr>
          <p:nvPr/>
        </p:nvSpPr>
        <p:spPr bwMode="auto">
          <a:xfrm>
            <a:off x="3200400" y="2819400"/>
            <a:ext cx="990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1200">
              <a:latin typeface="Times New Roman" panose="02020603050405020304" pitchFamily="18" charset="0"/>
            </a:endParaRPr>
          </a:p>
        </p:txBody>
      </p:sp>
      <p:sp>
        <p:nvSpPr>
          <p:cNvPr id="38924" name="Line 32"/>
          <p:cNvSpPr>
            <a:spLocks noChangeShapeType="1"/>
          </p:cNvSpPr>
          <p:nvPr/>
        </p:nvSpPr>
        <p:spPr bwMode="auto">
          <a:xfrm>
            <a:off x="3657600" y="2819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25" name="Line 33"/>
          <p:cNvSpPr>
            <a:spLocks noChangeShapeType="1"/>
          </p:cNvSpPr>
          <p:nvPr/>
        </p:nvSpPr>
        <p:spPr bwMode="auto">
          <a:xfrm>
            <a:off x="3886200" y="2819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26" name="Line 34"/>
          <p:cNvSpPr>
            <a:spLocks noChangeShapeType="1"/>
          </p:cNvSpPr>
          <p:nvPr/>
        </p:nvSpPr>
        <p:spPr bwMode="auto">
          <a:xfrm>
            <a:off x="3429000" y="2819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27" name="Rectangle 35"/>
          <p:cNvSpPr>
            <a:spLocks noChangeArrowheads="1"/>
          </p:cNvSpPr>
          <p:nvPr/>
        </p:nvSpPr>
        <p:spPr bwMode="auto">
          <a:xfrm>
            <a:off x="4191000" y="2819400"/>
            <a:ext cx="228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 Black" panose="020B0A04020102020204" pitchFamily="34" charset="0"/>
              <a:ea typeface="ＭＳ Ｐ明朝" panose="02020600040205080304" pitchFamily="18" charset="-128"/>
            </a:endParaRPr>
          </a:p>
        </p:txBody>
      </p:sp>
      <p:sp>
        <p:nvSpPr>
          <p:cNvPr id="38928" name="Text Box 36"/>
          <p:cNvSpPr txBox="1">
            <a:spLocks noChangeArrowheads="1"/>
          </p:cNvSpPr>
          <p:nvPr/>
        </p:nvSpPr>
        <p:spPr bwMode="auto">
          <a:xfrm>
            <a:off x="3132138" y="2781300"/>
            <a:ext cx="293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Times New Roman" panose="02020603050405020304" pitchFamily="18" charset="0"/>
              </a:rPr>
              <a:t>D</a:t>
            </a:r>
            <a:endParaRPr lang="en-US" altLang="ja-JP" sz="1200">
              <a:latin typeface="Times New Roman" panose="02020603050405020304" pitchFamily="18" charset="0"/>
            </a:endParaRPr>
          </a:p>
        </p:txBody>
      </p:sp>
      <p:sp>
        <p:nvSpPr>
          <p:cNvPr id="38929" name="Text Box 37"/>
          <p:cNvSpPr txBox="1">
            <a:spLocks noChangeArrowheads="1"/>
          </p:cNvSpPr>
          <p:nvPr/>
        </p:nvSpPr>
        <p:spPr bwMode="auto">
          <a:xfrm>
            <a:off x="5715000" y="26670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>
                <a:latin typeface="Times New Roman" panose="02020603050405020304" pitchFamily="18" charset="0"/>
              </a:rPr>
              <a:t>Ｄ</a:t>
            </a:r>
            <a:endParaRPr lang="ja-JP" altLang="en-US" sz="1800">
              <a:latin typeface="Times New Roman" panose="02020603050405020304" pitchFamily="18" charset="0"/>
            </a:endParaRPr>
          </a:p>
        </p:txBody>
      </p:sp>
      <p:grpSp>
        <p:nvGrpSpPr>
          <p:cNvPr id="71718" name="Group 38"/>
          <p:cNvGrpSpPr>
            <a:grpSpLocks/>
          </p:cNvGrpSpPr>
          <p:nvPr/>
        </p:nvGrpSpPr>
        <p:grpSpPr bwMode="auto">
          <a:xfrm>
            <a:off x="3048000" y="3429000"/>
            <a:ext cx="1524000" cy="685800"/>
            <a:chOff x="1920" y="2160"/>
            <a:chExt cx="960" cy="432"/>
          </a:xfrm>
        </p:grpSpPr>
        <p:sp>
          <p:nvSpPr>
            <p:cNvPr id="38946" name="Line 39"/>
            <p:cNvSpPr>
              <a:spLocks noChangeShapeType="1"/>
            </p:cNvSpPr>
            <p:nvPr/>
          </p:nvSpPr>
          <p:spPr bwMode="auto">
            <a:xfrm flipH="1" flipV="1">
              <a:off x="1920" y="2160"/>
              <a:ext cx="96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8947" name="Text Box 40"/>
            <p:cNvSpPr txBox="1">
              <a:spLocks noChangeArrowheads="1"/>
            </p:cNvSpPr>
            <p:nvPr/>
          </p:nvSpPr>
          <p:spPr bwMode="auto">
            <a:xfrm>
              <a:off x="2294" y="2174"/>
              <a:ext cx="3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800" b="1">
                  <a:latin typeface="Times New Roman" panose="02020603050405020304" pitchFamily="18" charset="0"/>
                </a:rPr>
                <a:t>ｒｅｑ</a:t>
              </a:r>
              <a:endParaRPr lang="ja-JP" altLang="en-US" sz="12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1721" name="Group 41"/>
          <p:cNvGrpSpPr>
            <a:grpSpLocks/>
          </p:cNvGrpSpPr>
          <p:nvPr/>
        </p:nvGrpSpPr>
        <p:grpSpPr bwMode="auto">
          <a:xfrm>
            <a:off x="3124200" y="2363788"/>
            <a:ext cx="2178050" cy="366712"/>
            <a:chOff x="1968" y="1489"/>
            <a:chExt cx="1372" cy="231"/>
          </a:xfrm>
        </p:grpSpPr>
        <p:sp>
          <p:nvSpPr>
            <p:cNvPr id="38944" name="Line 42"/>
            <p:cNvSpPr>
              <a:spLocks noChangeShapeType="1"/>
            </p:cNvSpPr>
            <p:nvPr/>
          </p:nvSpPr>
          <p:spPr bwMode="auto">
            <a:xfrm>
              <a:off x="1968" y="1680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8945" name="Text Box 43"/>
            <p:cNvSpPr txBox="1">
              <a:spLocks noChangeArrowheads="1"/>
            </p:cNvSpPr>
            <p:nvPr/>
          </p:nvSpPr>
          <p:spPr bwMode="auto">
            <a:xfrm>
              <a:off x="2112" y="1489"/>
              <a:ext cx="1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Write</a:t>
              </a:r>
              <a:r>
                <a:rPr lang="ja-JP" altLang="en-US" sz="18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　</a:t>
              </a:r>
              <a:r>
                <a:rPr lang="en-US" altLang="ja-JP" sz="18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Back</a:t>
              </a:r>
              <a:r>
                <a:rPr lang="ja-JP" altLang="en-US" sz="18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　</a:t>
              </a:r>
              <a:r>
                <a:rPr lang="en-US" altLang="ja-JP" sz="18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Req</a:t>
              </a:r>
              <a:endParaRPr lang="en-US" altLang="ja-JP" sz="12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1724" name="Group 44"/>
          <p:cNvGrpSpPr>
            <a:grpSpLocks/>
          </p:cNvGrpSpPr>
          <p:nvPr/>
        </p:nvGrpSpPr>
        <p:grpSpPr bwMode="auto">
          <a:xfrm>
            <a:off x="3276600" y="3276600"/>
            <a:ext cx="1819275" cy="647700"/>
            <a:chOff x="2112" y="1992"/>
            <a:chExt cx="1146" cy="408"/>
          </a:xfrm>
        </p:grpSpPr>
        <p:sp>
          <p:nvSpPr>
            <p:cNvPr id="38942" name="Line 45"/>
            <p:cNvSpPr>
              <a:spLocks noChangeShapeType="1"/>
            </p:cNvSpPr>
            <p:nvPr/>
          </p:nvSpPr>
          <p:spPr bwMode="auto">
            <a:xfrm>
              <a:off x="2112" y="2064"/>
              <a:ext cx="76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8943" name="Text Box 46"/>
            <p:cNvSpPr txBox="1">
              <a:spLocks noChangeArrowheads="1"/>
            </p:cNvSpPr>
            <p:nvPr/>
          </p:nvSpPr>
          <p:spPr bwMode="auto">
            <a:xfrm>
              <a:off x="2438" y="1992"/>
              <a:ext cx="8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b="1">
                  <a:latin typeface="Times New Roman" panose="02020603050405020304" pitchFamily="18" charset="0"/>
                </a:rPr>
                <a:t>Cache</a:t>
              </a:r>
              <a:r>
                <a:rPr lang="ja-JP" altLang="en-US" sz="1800" b="1">
                  <a:latin typeface="Times New Roman" panose="02020603050405020304" pitchFamily="18" charset="0"/>
                </a:rPr>
                <a:t>　</a:t>
              </a:r>
              <a:r>
                <a:rPr lang="en-US" altLang="ja-JP" sz="1800" b="1">
                  <a:latin typeface="Times New Roman" panose="02020603050405020304" pitchFamily="18" charset="0"/>
                </a:rPr>
                <a:t>line</a:t>
              </a:r>
            </a:p>
          </p:txBody>
        </p:sp>
      </p:grpSp>
      <p:grpSp>
        <p:nvGrpSpPr>
          <p:cNvPr id="71727" name="Group 47"/>
          <p:cNvGrpSpPr>
            <a:grpSpLocks/>
          </p:cNvGrpSpPr>
          <p:nvPr/>
        </p:nvGrpSpPr>
        <p:grpSpPr bwMode="auto">
          <a:xfrm>
            <a:off x="3200400" y="1790700"/>
            <a:ext cx="3473450" cy="1243013"/>
            <a:chOff x="2016" y="1128"/>
            <a:chExt cx="2188" cy="783"/>
          </a:xfrm>
        </p:grpSpPr>
        <p:grpSp>
          <p:nvGrpSpPr>
            <p:cNvPr id="38938" name="Group 48"/>
            <p:cNvGrpSpPr>
              <a:grpSpLocks/>
            </p:cNvGrpSpPr>
            <p:nvPr/>
          </p:nvGrpSpPr>
          <p:grpSpPr bwMode="auto">
            <a:xfrm>
              <a:off x="2016" y="1128"/>
              <a:ext cx="1152" cy="264"/>
              <a:chOff x="2016" y="1128"/>
              <a:chExt cx="1152" cy="264"/>
            </a:xfrm>
          </p:grpSpPr>
          <p:sp>
            <p:nvSpPr>
              <p:cNvPr id="38940" name="Line 49"/>
              <p:cNvSpPr>
                <a:spLocks noChangeShapeType="1"/>
              </p:cNvSpPr>
              <p:nvPr/>
            </p:nvSpPr>
            <p:spPr bwMode="auto">
              <a:xfrm flipH="1">
                <a:off x="2016" y="1392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8941" name="Text Box 50"/>
              <p:cNvSpPr txBox="1">
                <a:spLocks noChangeArrowheads="1"/>
              </p:cNvSpPr>
              <p:nvPr/>
            </p:nvSpPr>
            <p:spPr bwMode="auto">
              <a:xfrm>
                <a:off x="2246" y="1128"/>
                <a:ext cx="8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800" b="1">
                    <a:latin typeface="Times New Roman" panose="02020603050405020304" pitchFamily="18" charset="0"/>
                  </a:rPr>
                  <a:t>Write</a:t>
                </a:r>
                <a:r>
                  <a:rPr lang="ja-JP" altLang="en-US" sz="1800" b="1">
                    <a:latin typeface="Times New Roman" panose="02020603050405020304" pitchFamily="18" charset="0"/>
                  </a:rPr>
                  <a:t>　</a:t>
                </a:r>
                <a:r>
                  <a:rPr lang="en-US" altLang="ja-JP" sz="1800" b="1">
                    <a:latin typeface="Times New Roman" panose="02020603050405020304" pitchFamily="18" charset="0"/>
                  </a:rPr>
                  <a:t>Back</a:t>
                </a:r>
                <a:endParaRPr lang="en-US" altLang="ja-JP" sz="1200" b="1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8939" name="Text Box 51"/>
            <p:cNvSpPr txBox="1">
              <a:spLocks noChangeArrowheads="1"/>
            </p:cNvSpPr>
            <p:nvPr/>
          </p:nvSpPr>
          <p:spPr bwMode="auto">
            <a:xfrm>
              <a:off x="3792" y="1680"/>
              <a:ext cx="4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b="1">
                  <a:latin typeface="Times New Roman" panose="02020603050405020304" pitchFamily="18" charset="0"/>
                </a:rPr>
                <a:t>→</a:t>
              </a:r>
              <a:r>
                <a:rPr lang="ja-JP" altLang="en-US" sz="1800" b="1">
                  <a:latin typeface="Times New Roman" panose="02020603050405020304" pitchFamily="18" charset="0"/>
                </a:rPr>
                <a:t>　</a:t>
              </a:r>
              <a:r>
                <a:rPr lang="en-US" altLang="ja-JP" sz="1800" b="1">
                  <a:latin typeface="Times New Roman" panose="02020603050405020304" pitchFamily="18" charset="0"/>
                </a:rPr>
                <a:t>I</a:t>
              </a:r>
            </a:p>
          </p:txBody>
        </p:sp>
      </p:grpSp>
      <p:sp>
        <p:nvSpPr>
          <p:cNvPr id="71732" name="Text Box 52"/>
          <p:cNvSpPr txBox="1">
            <a:spLocks noChangeArrowheads="1"/>
          </p:cNvSpPr>
          <p:nvPr/>
        </p:nvSpPr>
        <p:spPr bwMode="auto">
          <a:xfrm>
            <a:off x="5622925" y="4229100"/>
            <a:ext cx="854075" cy="376238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>
                <a:latin typeface="Times New Roman" panose="02020603050405020304" pitchFamily="18" charset="0"/>
              </a:rPr>
              <a:t>Writes</a:t>
            </a:r>
          </a:p>
        </p:txBody>
      </p:sp>
      <p:sp>
        <p:nvSpPr>
          <p:cNvPr id="71733" name="Text Box 53"/>
          <p:cNvSpPr txBox="1">
            <a:spLocks noChangeArrowheads="1"/>
          </p:cNvSpPr>
          <p:nvPr/>
        </p:nvSpPr>
        <p:spPr bwMode="auto">
          <a:xfrm>
            <a:off x="3851275" y="2781300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/>
              <a:t>１</a:t>
            </a:r>
          </a:p>
        </p:txBody>
      </p:sp>
      <p:sp>
        <p:nvSpPr>
          <p:cNvPr id="71734" name="Text Box 54"/>
          <p:cNvSpPr txBox="1">
            <a:spLocks noChangeArrowheads="1"/>
          </p:cNvSpPr>
          <p:nvPr/>
        </p:nvSpPr>
        <p:spPr bwMode="auto">
          <a:xfrm>
            <a:off x="4140200" y="2781300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/>
              <a:t>１</a:t>
            </a:r>
          </a:p>
        </p:txBody>
      </p:sp>
      <p:sp>
        <p:nvSpPr>
          <p:cNvPr id="71737" name="Text Box 57"/>
          <p:cNvSpPr txBox="1">
            <a:spLocks noChangeArrowheads="1"/>
          </p:cNvSpPr>
          <p:nvPr/>
        </p:nvSpPr>
        <p:spPr bwMode="auto">
          <a:xfrm>
            <a:off x="5416550" y="4824413"/>
            <a:ext cx="36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Arial Black" panose="020B0A04020102020204" pitchFamily="34" charset="0"/>
              </a:rPr>
              <a:t>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2" grpId="0" animBg="1"/>
      <p:bldP spid="71733" grpId="0"/>
      <p:bldP spid="71734" grpId="0"/>
      <p:bldP spid="717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dirty="0"/>
              <a:t>三角データ交換</a:t>
            </a:r>
            <a:endParaRPr lang="en-US" altLang="ja-JP" dirty="0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524000" y="4648200"/>
            <a:ext cx="8874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9pPr>
          </a:lstStyle>
          <a:p>
            <a:pPr eaLnBrk="1" hangingPunct="1"/>
            <a:r>
              <a:rPr lang="en-US" altLang="ja-JP" sz="1400" b="1">
                <a:latin typeface="Times New Roman" panose="02020603050405020304" pitchFamily="18" charset="0"/>
                <a:ea typeface="ＭＳ Ｐゴシック" panose="020B0600070205080204" pitchFamily="50" charset="-128"/>
              </a:rPr>
              <a:t>Node</a:t>
            </a:r>
            <a:r>
              <a:rPr lang="ja-JP" altLang="en-US" sz="1400" b="1">
                <a:latin typeface="Times New Roman" panose="02020603050405020304" pitchFamily="18" charset="0"/>
                <a:ea typeface="ＭＳ Ｐゴシック" panose="020B0600070205080204" pitchFamily="50" charset="-128"/>
              </a:rPr>
              <a:t>　１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4876800" y="4470400"/>
            <a:ext cx="785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9pPr>
          </a:lstStyle>
          <a:p>
            <a:pPr eaLnBrk="1" hangingPunct="1"/>
            <a:r>
              <a:rPr lang="en-US" altLang="ja-JP" sz="1400" b="1">
                <a:latin typeface="Times New Roman" panose="02020603050405020304" pitchFamily="18" charset="0"/>
                <a:ea typeface="ＭＳ Ｐゴシック" panose="020B0600070205080204" pitchFamily="50" charset="-128"/>
              </a:rPr>
              <a:t>Node</a:t>
            </a:r>
            <a:r>
              <a:rPr lang="ja-JP" altLang="en-US" sz="1400" b="1">
                <a:latin typeface="Times New Roman" panose="02020603050405020304" pitchFamily="18" charset="0"/>
                <a:ea typeface="ＭＳ Ｐゴシック" panose="020B0600070205080204" pitchFamily="50" charset="-128"/>
              </a:rPr>
              <a:t>　</a:t>
            </a:r>
            <a:r>
              <a:rPr lang="en-US" altLang="ja-JP" sz="1400" b="1">
                <a:latin typeface="Times New Roman" panose="02020603050405020304" pitchFamily="18" charset="0"/>
                <a:ea typeface="ＭＳ Ｐゴシック" panose="020B0600070205080204" pitchFamily="50" charset="-128"/>
              </a:rPr>
              <a:t>2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562600" y="2286000"/>
            <a:ext cx="9540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9pPr>
          </a:lstStyle>
          <a:p>
            <a:pPr eaLnBrk="1" hangingPunct="1"/>
            <a:r>
              <a:rPr lang="en-US" altLang="ja-JP" sz="1400" b="1">
                <a:latin typeface="Times New Roman" panose="02020603050405020304" pitchFamily="18" charset="0"/>
                <a:ea typeface="ＭＳ Ｐゴシック" panose="020B0600070205080204" pitchFamily="50" charset="-128"/>
              </a:rPr>
              <a:t>Node</a:t>
            </a:r>
            <a:r>
              <a:rPr lang="ja-JP" altLang="en-US" sz="1400" b="1">
                <a:latin typeface="Times New Roman" panose="02020603050405020304" pitchFamily="18" charset="0"/>
                <a:ea typeface="ＭＳ Ｐゴシック" panose="020B0600070205080204" pitchFamily="50" charset="-128"/>
              </a:rPr>
              <a:t>　３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905000" y="2184400"/>
            <a:ext cx="819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9pPr>
          </a:lstStyle>
          <a:p>
            <a:pPr eaLnBrk="1" hangingPunct="1"/>
            <a:r>
              <a:rPr lang="en-US" altLang="ja-JP" sz="1400" b="1">
                <a:latin typeface="Times New Roman" panose="02020603050405020304" pitchFamily="18" charset="0"/>
                <a:ea typeface="ＭＳ Ｐゴシック" panose="020B0600070205080204" pitchFamily="50" charset="-128"/>
              </a:rPr>
              <a:t>Node</a:t>
            </a:r>
            <a:r>
              <a:rPr lang="ja-JP" altLang="en-US" sz="1400" b="1">
                <a:latin typeface="Times New Roman" panose="02020603050405020304" pitchFamily="18" charset="0"/>
                <a:ea typeface="ＭＳ Ｐゴシック" panose="020B0600070205080204" pitchFamily="50" charset="-128"/>
              </a:rPr>
              <a:t>　０</a:t>
            </a:r>
          </a:p>
        </p:txBody>
      </p:sp>
      <p:grpSp>
        <p:nvGrpSpPr>
          <p:cNvPr id="39943" name="Group 7"/>
          <p:cNvGrpSpPr>
            <a:grpSpLocks/>
          </p:cNvGrpSpPr>
          <p:nvPr/>
        </p:nvGrpSpPr>
        <p:grpSpPr bwMode="auto">
          <a:xfrm>
            <a:off x="2590800" y="1676400"/>
            <a:ext cx="457200" cy="1524000"/>
            <a:chOff x="1632" y="1056"/>
            <a:chExt cx="288" cy="960"/>
          </a:xfrm>
        </p:grpSpPr>
        <p:sp>
          <p:nvSpPr>
            <p:cNvPr id="39983" name="Oval 8"/>
            <p:cNvSpPr>
              <a:spLocks noChangeArrowheads="1"/>
            </p:cNvSpPr>
            <p:nvPr/>
          </p:nvSpPr>
          <p:spPr bwMode="auto">
            <a:xfrm>
              <a:off x="1632" y="105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9984" name="Rectangle 9"/>
            <p:cNvSpPr>
              <a:spLocks noChangeArrowheads="1"/>
            </p:cNvSpPr>
            <p:nvPr/>
          </p:nvSpPr>
          <p:spPr bwMode="auto">
            <a:xfrm>
              <a:off x="1632" y="17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9985" name="Line 10"/>
            <p:cNvSpPr>
              <a:spLocks noChangeShapeType="1"/>
            </p:cNvSpPr>
            <p:nvPr/>
          </p:nvSpPr>
          <p:spPr bwMode="auto">
            <a:xfrm>
              <a:off x="1776" y="13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9986" name="Rectangle 11"/>
            <p:cNvSpPr>
              <a:spLocks noChangeArrowheads="1"/>
            </p:cNvSpPr>
            <p:nvPr/>
          </p:nvSpPr>
          <p:spPr bwMode="auto">
            <a:xfrm>
              <a:off x="1680" y="1488"/>
              <a:ext cx="192" cy="144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9987" name="Line 12"/>
            <p:cNvSpPr>
              <a:spLocks noChangeShapeType="1"/>
            </p:cNvSpPr>
            <p:nvPr/>
          </p:nvSpPr>
          <p:spPr bwMode="auto">
            <a:xfrm>
              <a:off x="1776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9944" name="Group 13"/>
          <p:cNvGrpSpPr>
            <a:grpSpLocks/>
          </p:cNvGrpSpPr>
          <p:nvPr/>
        </p:nvGrpSpPr>
        <p:grpSpPr bwMode="auto">
          <a:xfrm>
            <a:off x="2362200" y="3962400"/>
            <a:ext cx="457200" cy="1524000"/>
            <a:chOff x="1632" y="1056"/>
            <a:chExt cx="288" cy="960"/>
          </a:xfrm>
        </p:grpSpPr>
        <p:sp>
          <p:nvSpPr>
            <p:cNvPr id="39978" name="Oval 14"/>
            <p:cNvSpPr>
              <a:spLocks noChangeArrowheads="1"/>
            </p:cNvSpPr>
            <p:nvPr/>
          </p:nvSpPr>
          <p:spPr bwMode="auto">
            <a:xfrm>
              <a:off x="1632" y="105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9979" name="Rectangle 15"/>
            <p:cNvSpPr>
              <a:spLocks noChangeArrowheads="1"/>
            </p:cNvSpPr>
            <p:nvPr/>
          </p:nvSpPr>
          <p:spPr bwMode="auto">
            <a:xfrm>
              <a:off x="1632" y="17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9980" name="Line 16"/>
            <p:cNvSpPr>
              <a:spLocks noChangeShapeType="1"/>
            </p:cNvSpPr>
            <p:nvPr/>
          </p:nvSpPr>
          <p:spPr bwMode="auto">
            <a:xfrm>
              <a:off x="1776" y="13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9981" name="Rectangle 17"/>
            <p:cNvSpPr>
              <a:spLocks noChangeArrowheads="1"/>
            </p:cNvSpPr>
            <p:nvPr/>
          </p:nvSpPr>
          <p:spPr bwMode="auto">
            <a:xfrm>
              <a:off x="1680" y="1488"/>
              <a:ext cx="192" cy="144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9982" name="Line 18"/>
            <p:cNvSpPr>
              <a:spLocks noChangeShapeType="1"/>
            </p:cNvSpPr>
            <p:nvPr/>
          </p:nvSpPr>
          <p:spPr bwMode="auto">
            <a:xfrm>
              <a:off x="1776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9945" name="Group 19"/>
          <p:cNvGrpSpPr>
            <a:grpSpLocks/>
          </p:cNvGrpSpPr>
          <p:nvPr/>
        </p:nvGrpSpPr>
        <p:grpSpPr bwMode="auto">
          <a:xfrm>
            <a:off x="4572000" y="3886200"/>
            <a:ext cx="457200" cy="1524000"/>
            <a:chOff x="1632" y="1056"/>
            <a:chExt cx="288" cy="960"/>
          </a:xfrm>
        </p:grpSpPr>
        <p:sp>
          <p:nvSpPr>
            <p:cNvPr id="39973" name="Oval 20"/>
            <p:cNvSpPr>
              <a:spLocks noChangeArrowheads="1"/>
            </p:cNvSpPr>
            <p:nvPr/>
          </p:nvSpPr>
          <p:spPr bwMode="auto">
            <a:xfrm>
              <a:off x="1632" y="105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9974" name="Rectangle 21"/>
            <p:cNvSpPr>
              <a:spLocks noChangeArrowheads="1"/>
            </p:cNvSpPr>
            <p:nvPr/>
          </p:nvSpPr>
          <p:spPr bwMode="auto">
            <a:xfrm>
              <a:off x="1632" y="17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9975" name="Line 22"/>
            <p:cNvSpPr>
              <a:spLocks noChangeShapeType="1"/>
            </p:cNvSpPr>
            <p:nvPr/>
          </p:nvSpPr>
          <p:spPr bwMode="auto">
            <a:xfrm>
              <a:off x="1776" y="13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9976" name="Rectangle 23"/>
            <p:cNvSpPr>
              <a:spLocks noChangeArrowheads="1"/>
            </p:cNvSpPr>
            <p:nvPr/>
          </p:nvSpPr>
          <p:spPr bwMode="auto">
            <a:xfrm>
              <a:off x="1680" y="1488"/>
              <a:ext cx="192" cy="144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9977" name="Line 24"/>
            <p:cNvSpPr>
              <a:spLocks noChangeShapeType="1"/>
            </p:cNvSpPr>
            <p:nvPr/>
          </p:nvSpPr>
          <p:spPr bwMode="auto">
            <a:xfrm>
              <a:off x="1776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9946" name="Group 25"/>
          <p:cNvGrpSpPr>
            <a:grpSpLocks/>
          </p:cNvGrpSpPr>
          <p:nvPr/>
        </p:nvGrpSpPr>
        <p:grpSpPr bwMode="auto">
          <a:xfrm>
            <a:off x="5181600" y="1752600"/>
            <a:ext cx="457200" cy="1524000"/>
            <a:chOff x="1632" y="1056"/>
            <a:chExt cx="288" cy="960"/>
          </a:xfrm>
        </p:grpSpPr>
        <p:sp>
          <p:nvSpPr>
            <p:cNvPr id="39968" name="Oval 26"/>
            <p:cNvSpPr>
              <a:spLocks noChangeArrowheads="1"/>
            </p:cNvSpPr>
            <p:nvPr/>
          </p:nvSpPr>
          <p:spPr bwMode="auto">
            <a:xfrm>
              <a:off x="1632" y="105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9969" name="Rectangle 27"/>
            <p:cNvSpPr>
              <a:spLocks noChangeArrowheads="1"/>
            </p:cNvSpPr>
            <p:nvPr/>
          </p:nvSpPr>
          <p:spPr bwMode="auto">
            <a:xfrm>
              <a:off x="1632" y="17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9970" name="Line 28"/>
            <p:cNvSpPr>
              <a:spLocks noChangeShapeType="1"/>
            </p:cNvSpPr>
            <p:nvPr/>
          </p:nvSpPr>
          <p:spPr bwMode="auto">
            <a:xfrm>
              <a:off x="1776" y="13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9971" name="Rectangle 29"/>
            <p:cNvSpPr>
              <a:spLocks noChangeArrowheads="1"/>
            </p:cNvSpPr>
            <p:nvPr/>
          </p:nvSpPr>
          <p:spPr bwMode="auto">
            <a:xfrm>
              <a:off x="1680" y="1488"/>
              <a:ext cx="192" cy="144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9972" name="Line 30"/>
            <p:cNvSpPr>
              <a:spLocks noChangeShapeType="1"/>
            </p:cNvSpPr>
            <p:nvPr/>
          </p:nvSpPr>
          <p:spPr bwMode="auto">
            <a:xfrm>
              <a:off x="1776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9947" name="Rectangle 31"/>
          <p:cNvSpPr>
            <a:spLocks noChangeArrowheads="1"/>
          </p:cNvSpPr>
          <p:nvPr/>
        </p:nvSpPr>
        <p:spPr bwMode="auto">
          <a:xfrm>
            <a:off x="3200400" y="2819400"/>
            <a:ext cx="990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9pPr>
          </a:lstStyle>
          <a:p>
            <a:pPr algn="ctr" eaLnBrk="1" hangingPunct="1"/>
            <a:endParaRPr lang="ja-JP" altLang="ja-JP" sz="12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39948" name="Line 32"/>
          <p:cNvSpPr>
            <a:spLocks noChangeShapeType="1"/>
          </p:cNvSpPr>
          <p:nvPr/>
        </p:nvSpPr>
        <p:spPr bwMode="auto">
          <a:xfrm>
            <a:off x="3657600" y="2819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949" name="Line 33"/>
          <p:cNvSpPr>
            <a:spLocks noChangeShapeType="1"/>
          </p:cNvSpPr>
          <p:nvPr/>
        </p:nvSpPr>
        <p:spPr bwMode="auto">
          <a:xfrm>
            <a:off x="3886200" y="2819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950" name="Line 34"/>
          <p:cNvSpPr>
            <a:spLocks noChangeShapeType="1"/>
          </p:cNvSpPr>
          <p:nvPr/>
        </p:nvSpPr>
        <p:spPr bwMode="auto">
          <a:xfrm>
            <a:off x="3429000" y="2819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951" name="Rectangle 35"/>
          <p:cNvSpPr>
            <a:spLocks noChangeArrowheads="1"/>
          </p:cNvSpPr>
          <p:nvPr/>
        </p:nvSpPr>
        <p:spPr bwMode="auto">
          <a:xfrm>
            <a:off x="4191000" y="2819400"/>
            <a:ext cx="228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39952" name="Text Box 36"/>
          <p:cNvSpPr txBox="1">
            <a:spLocks noChangeArrowheads="1"/>
          </p:cNvSpPr>
          <p:nvPr/>
        </p:nvSpPr>
        <p:spPr bwMode="auto">
          <a:xfrm>
            <a:off x="3132138" y="2781300"/>
            <a:ext cx="293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9pPr>
          </a:lstStyle>
          <a:p>
            <a:pPr eaLnBrk="1" hangingPunct="1"/>
            <a:r>
              <a:rPr lang="en-US" altLang="ja-JP">
                <a:latin typeface="Times New Roman" panose="02020603050405020304" pitchFamily="18" charset="0"/>
                <a:ea typeface="ＭＳ Ｐゴシック" panose="020B0600070205080204" pitchFamily="50" charset="-128"/>
              </a:rPr>
              <a:t>D</a:t>
            </a:r>
            <a:endParaRPr lang="en-US" altLang="ja-JP" sz="12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39953" name="Text Box 37"/>
          <p:cNvSpPr txBox="1">
            <a:spLocks noChangeArrowheads="1"/>
          </p:cNvSpPr>
          <p:nvPr/>
        </p:nvSpPr>
        <p:spPr bwMode="auto">
          <a:xfrm>
            <a:off x="5715000" y="26670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9pPr>
          </a:lstStyle>
          <a:p>
            <a:pPr eaLnBrk="1" hangingPunct="1"/>
            <a:r>
              <a:rPr lang="ja-JP" altLang="en-US" b="1">
                <a:latin typeface="Times New Roman" panose="02020603050405020304" pitchFamily="18" charset="0"/>
                <a:ea typeface="ＭＳ Ｐゴシック" panose="020B0600070205080204" pitchFamily="50" charset="-128"/>
              </a:rPr>
              <a:t>Ｄ</a:t>
            </a:r>
            <a:endParaRPr lang="ja-JP" altLang="en-US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grpSp>
        <p:nvGrpSpPr>
          <p:cNvPr id="81958" name="Group 38"/>
          <p:cNvGrpSpPr>
            <a:grpSpLocks/>
          </p:cNvGrpSpPr>
          <p:nvPr/>
        </p:nvGrpSpPr>
        <p:grpSpPr bwMode="auto">
          <a:xfrm>
            <a:off x="3048000" y="3429000"/>
            <a:ext cx="1524000" cy="685800"/>
            <a:chOff x="1920" y="2160"/>
            <a:chExt cx="960" cy="432"/>
          </a:xfrm>
        </p:grpSpPr>
        <p:sp>
          <p:nvSpPr>
            <p:cNvPr id="39966" name="Line 39"/>
            <p:cNvSpPr>
              <a:spLocks noChangeShapeType="1"/>
            </p:cNvSpPr>
            <p:nvPr/>
          </p:nvSpPr>
          <p:spPr bwMode="auto">
            <a:xfrm flipH="1" flipV="1">
              <a:off x="1920" y="2160"/>
              <a:ext cx="96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9967" name="Text Box 40"/>
            <p:cNvSpPr txBox="1">
              <a:spLocks noChangeArrowheads="1"/>
            </p:cNvSpPr>
            <p:nvPr/>
          </p:nvSpPr>
          <p:spPr bwMode="auto">
            <a:xfrm>
              <a:off x="2294" y="2174"/>
              <a:ext cx="3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9pPr>
            </a:lstStyle>
            <a:p>
              <a:pPr eaLnBrk="1" hangingPunct="1"/>
              <a:r>
                <a:rPr lang="ja-JP" altLang="en-US" b="1">
                  <a:latin typeface="Times New Roman" panose="02020603050405020304" pitchFamily="18" charset="0"/>
                  <a:ea typeface="ＭＳ Ｐゴシック" panose="020B0600070205080204" pitchFamily="50" charset="-128"/>
                </a:rPr>
                <a:t>ｒｅｑ</a:t>
              </a:r>
              <a:endParaRPr lang="ja-JP" altLang="en-US" sz="1200"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81961" name="Group 41"/>
          <p:cNvGrpSpPr>
            <a:grpSpLocks/>
          </p:cNvGrpSpPr>
          <p:nvPr/>
        </p:nvGrpSpPr>
        <p:grpSpPr bwMode="auto">
          <a:xfrm>
            <a:off x="2916238" y="2125663"/>
            <a:ext cx="2520950" cy="641350"/>
            <a:chOff x="1968" y="1489"/>
            <a:chExt cx="1588" cy="404"/>
          </a:xfrm>
        </p:grpSpPr>
        <p:sp>
          <p:nvSpPr>
            <p:cNvPr id="39964" name="Line 42"/>
            <p:cNvSpPr>
              <a:spLocks noChangeShapeType="1"/>
            </p:cNvSpPr>
            <p:nvPr/>
          </p:nvSpPr>
          <p:spPr bwMode="auto">
            <a:xfrm>
              <a:off x="1968" y="1680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9965" name="Text Box 43"/>
            <p:cNvSpPr txBox="1">
              <a:spLocks noChangeArrowheads="1"/>
            </p:cNvSpPr>
            <p:nvPr/>
          </p:nvSpPr>
          <p:spPr bwMode="auto">
            <a:xfrm>
              <a:off x="2112" y="1489"/>
              <a:ext cx="14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9pPr>
            </a:lstStyle>
            <a:p>
              <a:pPr eaLnBrk="1" hangingPunct="1"/>
              <a:r>
                <a:rPr lang="en-US" altLang="ja-JP" b="1">
                  <a:solidFill>
                    <a:schemeClr val="accent2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rPr>
                <a:t>Write</a:t>
              </a:r>
              <a:r>
                <a:rPr lang="ja-JP" altLang="en-US" b="1">
                  <a:solidFill>
                    <a:schemeClr val="accent2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rPr>
                <a:t>　</a:t>
              </a:r>
              <a:r>
                <a:rPr lang="en-US" altLang="ja-JP" b="1">
                  <a:solidFill>
                    <a:schemeClr val="accent2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rPr>
                <a:t>Back</a:t>
              </a:r>
              <a:r>
                <a:rPr lang="ja-JP" altLang="en-US" b="1">
                  <a:solidFill>
                    <a:schemeClr val="accent2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rPr>
                <a:t>　</a:t>
              </a:r>
              <a:r>
                <a:rPr lang="en-US" altLang="ja-JP" b="1">
                  <a:solidFill>
                    <a:schemeClr val="accent2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rPr>
                <a:t>Req</a:t>
              </a:r>
              <a:r>
                <a:rPr lang="ja-JP" altLang="en-US" b="1">
                  <a:solidFill>
                    <a:schemeClr val="accent2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rPr>
                <a:t>　</a:t>
              </a:r>
              <a:r>
                <a:rPr lang="en-US" altLang="ja-JP" b="1">
                  <a:solidFill>
                    <a:schemeClr val="accent2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rPr>
                <a:t>to</a:t>
              </a:r>
            </a:p>
            <a:p>
              <a:pPr eaLnBrk="1" hangingPunct="1"/>
              <a:r>
                <a:rPr lang="en-US" altLang="ja-JP" b="1">
                  <a:solidFill>
                    <a:schemeClr val="accent2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rPr>
                <a:t>Node2</a:t>
              </a:r>
              <a:endParaRPr lang="en-US" altLang="ja-JP" sz="1200" b="1"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81969" name="Line 49"/>
          <p:cNvSpPr>
            <a:spLocks noChangeShapeType="1"/>
          </p:cNvSpPr>
          <p:nvPr/>
        </p:nvSpPr>
        <p:spPr bwMode="auto">
          <a:xfrm flipH="1">
            <a:off x="4932363" y="2636838"/>
            <a:ext cx="2159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1970" name="Text Box 50"/>
          <p:cNvSpPr txBox="1">
            <a:spLocks noChangeArrowheads="1"/>
          </p:cNvSpPr>
          <p:nvPr/>
        </p:nvSpPr>
        <p:spPr bwMode="auto">
          <a:xfrm>
            <a:off x="5219700" y="3429000"/>
            <a:ext cx="1403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9pPr>
          </a:lstStyle>
          <a:p>
            <a:pPr eaLnBrk="1" hangingPunct="1"/>
            <a:r>
              <a:rPr lang="en-US" altLang="ja-JP" b="1">
                <a:latin typeface="Times New Roman" panose="02020603050405020304" pitchFamily="18" charset="0"/>
                <a:ea typeface="ＭＳ Ｐゴシック" panose="020B0600070205080204" pitchFamily="50" charset="-128"/>
              </a:rPr>
              <a:t>Write</a:t>
            </a:r>
            <a:r>
              <a:rPr lang="ja-JP" altLang="en-US" b="1">
                <a:latin typeface="Times New Roman" panose="02020603050405020304" pitchFamily="18" charset="0"/>
                <a:ea typeface="ＭＳ Ｐゴシック" panose="020B0600070205080204" pitchFamily="50" charset="-128"/>
              </a:rPr>
              <a:t>　</a:t>
            </a:r>
            <a:r>
              <a:rPr lang="en-US" altLang="ja-JP" b="1">
                <a:latin typeface="Times New Roman" panose="02020603050405020304" pitchFamily="18" charset="0"/>
                <a:ea typeface="ＭＳ Ｐゴシック" panose="020B0600070205080204" pitchFamily="50" charset="-128"/>
              </a:rPr>
              <a:t>Back</a:t>
            </a:r>
            <a:endParaRPr lang="en-US" altLang="ja-JP" sz="1200" b="1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81971" name="Text Box 51"/>
          <p:cNvSpPr txBox="1">
            <a:spLocks noChangeArrowheads="1"/>
          </p:cNvSpPr>
          <p:nvPr/>
        </p:nvSpPr>
        <p:spPr bwMode="auto">
          <a:xfrm>
            <a:off x="6019800" y="2667000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9pPr>
          </a:lstStyle>
          <a:p>
            <a:pPr eaLnBrk="1" hangingPunct="1"/>
            <a:r>
              <a:rPr lang="en-US" altLang="ja-JP" b="1">
                <a:latin typeface="Times New Roman" panose="02020603050405020304" pitchFamily="18" charset="0"/>
                <a:ea typeface="ＭＳ Ｐゴシック" panose="020B0600070205080204" pitchFamily="50" charset="-128"/>
              </a:rPr>
              <a:t>→</a:t>
            </a:r>
            <a:r>
              <a:rPr lang="ja-JP" altLang="en-US" b="1">
                <a:latin typeface="Times New Roman" panose="02020603050405020304" pitchFamily="18" charset="0"/>
                <a:ea typeface="ＭＳ Ｐゴシック" panose="020B0600070205080204" pitchFamily="50" charset="-128"/>
              </a:rPr>
              <a:t>　</a:t>
            </a:r>
            <a:r>
              <a:rPr lang="en-US" altLang="ja-JP" b="1">
                <a:latin typeface="Times New Roman" panose="02020603050405020304" pitchFamily="18" charset="0"/>
                <a:ea typeface="ＭＳ Ｐゴシック" panose="020B0600070205080204" pitchFamily="50" charset="-128"/>
              </a:rPr>
              <a:t>I</a:t>
            </a:r>
          </a:p>
        </p:txBody>
      </p:sp>
      <p:sp>
        <p:nvSpPr>
          <p:cNvPr id="81972" name="Text Box 52"/>
          <p:cNvSpPr txBox="1">
            <a:spLocks noChangeArrowheads="1"/>
          </p:cNvSpPr>
          <p:nvPr/>
        </p:nvSpPr>
        <p:spPr bwMode="auto">
          <a:xfrm>
            <a:off x="5622925" y="4229100"/>
            <a:ext cx="854075" cy="376238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9pPr>
          </a:lstStyle>
          <a:p>
            <a:pPr eaLnBrk="1" hangingPunct="1"/>
            <a:r>
              <a:rPr lang="en-US" altLang="ja-JP" b="1">
                <a:latin typeface="Times New Roman" panose="02020603050405020304" pitchFamily="18" charset="0"/>
                <a:ea typeface="ＭＳ Ｐゴシック" panose="020B0600070205080204" pitchFamily="50" charset="-128"/>
              </a:rPr>
              <a:t>Writes</a:t>
            </a:r>
          </a:p>
        </p:txBody>
      </p:sp>
      <p:sp>
        <p:nvSpPr>
          <p:cNvPr id="81973" name="Text Box 53"/>
          <p:cNvSpPr txBox="1">
            <a:spLocks noChangeArrowheads="1"/>
          </p:cNvSpPr>
          <p:nvPr/>
        </p:nvSpPr>
        <p:spPr bwMode="auto">
          <a:xfrm>
            <a:off x="3851275" y="2781300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9pPr>
          </a:lstStyle>
          <a:p>
            <a:pPr eaLnBrk="1" hangingPunct="1"/>
            <a:r>
              <a:rPr lang="ja-JP" altLang="en-US" b="1">
                <a:latin typeface="Arial" panose="020B0604020202020204" pitchFamily="34" charset="0"/>
                <a:ea typeface="ＭＳ Ｐゴシック" panose="020B0600070205080204" pitchFamily="50" charset="-128"/>
              </a:rPr>
              <a:t>１</a:t>
            </a:r>
          </a:p>
        </p:txBody>
      </p:sp>
      <p:sp>
        <p:nvSpPr>
          <p:cNvPr id="81974" name="Text Box 54"/>
          <p:cNvSpPr txBox="1">
            <a:spLocks noChangeArrowheads="1"/>
          </p:cNvSpPr>
          <p:nvPr/>
        </p:nvSpPr>
        <p:spPr bwMode="auto">
          <a:xfrm>
            <a:off x="4140200" y="2781300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9pPr>
          </a:lstStyle>
          <a:p>
            <a:pPr eaLnBrk="1" hangingPunct="1"/>
            <a:r>
              <a:rPr lang="ja-JP" altLang="en-US" b="1">
                <a:latin typeface="Arial" panose="020B0604020202020204" pitchFamily="34" charset="0"/>
                <a:ea typeface="ＭＳ Ｐゴシック" panose="020B0600070205080204" pitchFamily="50" charset="-128"/>
              </a:rPr>
              <a:t>１</a:t>
            </a:r>
          </a:p>
        </p:txBody>
      </p:sp>
      <p:sp>
        <p:nvSpPr>
          <p:cNvPr id="81975" name="Text Box 55"/>
          <p:cNvSpPr txBox="1">
            <a:spLocks noChangeArrowheads="1"/>
          </p:cNvSpPr>
          <p:nvPr/>
        </p:nvSpPr>
        <p:spPr bwMode="auto">
          <a:xfrm>
            <a:off x="5416550" y="4824413"/>
            <a:ext cx="36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9pPr>
          </a:lstStyle>
          <a:p>
            <a:pPr eaLnBrk="1" hangingPunct="1"/>
            <a:r>
              <a:rPr lang="en-US" altLang="ja-JP">
                <a:ea typeface="ＭＳ Ｐゴシック" panose="020B0600070205080204" pitchFamily="50" charset="-128"/>
              </a:rPr>
              <a:t>D</a:t>
            </a:r>
          </a:p>
        </p:txBody>
      </p:sp>
      <p:sp>
        <p:nvSpPr>
          <p:cNvPr id="81976" name="Text Box 56"/>
          <p:cNvSpPr txBox="1">
            <a:spLocks noChangeArrowheads="1"/>
          </p:cNvSpPr>
          <p:nvPr/>
        </p:nvSpPr>
        <p:spPr bwMode="auto">
          <a:xfrm>
            <a:off x="2608263" y="5761038"/>
            <a:ext cx="58320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9pPr>
          </a:lstStyle>
          <a:p>
            <a:pPr eaLnBrk="1" hangingPunct="1"/>
            <a:r>
              <a:rPr lang="en-US" altLang="ja-JP" sz="2400" dirty="0">
                <a:ea typeface="ＭＳ Ｐゴシック" panose="020B0600070205080204" pitchFamily="50" charset="-128"/>
              </a:rPr>
              <a:t>D</a:t>
            </a:r>
            <a:r>
              <a:rPr lang="ja-JP" altLang="en-US" sz="2400" dirty="0">
                <a:ea typeface="ＭＳ Ｐゴシック" panose="020B0600070205080204" pitchFamily="50" charset="-128"/>
              </a:rPr>
              <a:t>のキャッシュが要求元に直接データを送る</a:t>
            </a:r>
            <a:endParaRPr lang="en-US" altLang="ja-JP" sz="2400" dirty="0">
              <a:ea typeface="ＭＳ Ｐゴシック" panose="020B0600070205080204" pitchFamily="50" charset="-128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9" grpId="0" animBg="1"/>
      <p:bldP spid="81970" grpId="0"/>
      <p:bldP spid="81971" grpId="0"/>
      <p:bldP spid="81972" grpId="0" animBg="1"/>
      <p:bldP spid="81973" grpId="0"/>
      <p:bldP spid="81974" grpId="0"/>
      <p:bldP spid="81975" grpId="0"/>
      <p:bldP spid="819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/>
              <a:t>フルマップ方式</a:t>
            </a:r>
            <a:endParaRPr lang="en-US" altLang="ja-JP" dirty="0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524000" y="4648200"/>
            <a:ext cx="1031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9pPr>
          </a:lstStyle>
          <a:p>
            <a:pPr eaLnBrk="1" hangingPunct="1"/>
            <a:r>
              <a:rPr lang="en-US" altLang="ja-JP" sz="1400" b="1">
                <a:latin typeface="Times New Roman" panose="02020603050405020304" pitchFamily="18" charset="0"/>
                <a:ea typeface="ＭＳ Ｐゴシック" panose="020B0600070205080204" pitchFamily="50" charset="-128"/>
              </a:rPr>
              <a:t>Node</a:t>
            </a:r>
            <a:r>
              <a:rPr lang="ja-JP" altLang="en-US" sz="1400" b="1">
                <a:latin typeface="Times New Roman" panose="02020603050405020304" pitchFamily="18" charset="0"/>
                <a:ea typeface="ＭＳ Ｐゴシック" panose="020B0600070205080204" pitchFamily="50" charset="-128"/>
              </a:rPr>
              <a:t>　１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4876800" y="4470400"/>
            <a:ext cx="785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9pPr>
          </a:lstStyle>
          <a:p>
            <a:pPr eaLnBrk="1" hangingPunct="1"/>
            <a:r>
              <a:rPr lang="en-US" altLang="ja-JP" sz="1400" b="1">
                <a:latin typeface="Times New Roman" panose="02020603050405020304" pitchFamily="18" charset="0"/>
                <a:ea typeface="ＭＳ Ｐゴシック" panose="020B0600070205080204" pitchFamily="50" charset="-128"/>
              </a:rPr>
              <a:t>Node</a:t>
            </a:r>
            <a:r>
              <a:rPr lang="ja-JP" altLang="en-US" sz="1400" b="1">
                <a:latin typeface="Times New Roman" panose="02020603050405020304" pitchFamily="18" charset="0"/>
                <a:ea typeface="ＭＳ Ｐゴシック" panose="020B0600070205080204" pitchFamily="50" charset="-128"/>
              </a:rPr>
              <a:t>　</a:t>
            </a:r>
            <a:r>
              <a:rPr lang="en-US" altLang="ja-JP" sz="1400" b="1">
                <a:latin typeface="Times New Roman" panose="02020603050405020304" pitchFamily="18" charset="0"/>
                <a:ea typeface="ＭＳ Ｐゴシック" panose="020B0600070205080204" pitchFamily="50" charset="-128"/>
              </a:rPr>
              <a:t>2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5562600" y="2286000"/>
            <a:ext cx="9540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9pPr>
          </a:lstStyle>
          <a:p>
            <a:pPr eaLnBrk="1" hangingPunct="1"/>
            <a:r>
              <a:rPr lang="en-US" altLang="ja-JP" sz="1400" b="1">
                <a:latin typeface="Times New Roman" panose="02020603050405020304" pitchFamily="18" charset="0"/>
                <a:ea typeface="ＭＳ Ｐゴシック" panose="020B0600070205080204" pitchFamily="50" charset="-128"/>
              </a:rPr>
              <a:t>Node</a:t>
            </a:r>
            <a:r>
              <a:rPr lang="ja-JP" altLang="en-US" sz="1400" b="1">
                <a:latin typeface="Times New Roman" panose="02020603050405020304" pitchFamily="18" charset="0"/>
                <a:ea typeface="ＭＳ Ｐゴシック" panose="020B0600070205080204" pitchFamily="50" charset="-128"/>
              </a:rPr>
              <a:t>　３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905000" y="2184400"/>
            <a:ext cx="819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9pPr>
          </a:lstStyle>
          <a:p>
            <a:pPr eaLnBrk="1" hangingPunct="1"/>
            <a:r>
              <a:rPr lang="en-US" altLang="ja-JP" sz="1400" b="1">
                <a:latin typeface="Times New Roman" panose="02020603050405020304" pitchFamily="18" charset="0"/>
                <a:ea typeface="ＭＳ Ｐゴシック" panose="020B0600070205080204" pitchFamily="50" charset="-128"/>
              </a:rPr>
              <a:t>Node</a:t>
            </a:r>
            <a:r>
              <a:rPr lang="ja-JP" altLang="en-US" sz="1400" b="1">
                <a:latin typeface="Times New Roman" panose="02020603050405020304" pitchFamily="18" charset="0"/>
                <a:ea typeface="ＭＳ Ｐゴシック" panose="020B0600070205080204" pitchFamily="50" charset="-128"/>
              </a:rPr>
              <a:t>　０</a:t>
            </a:r>
          </a:p>
        </p:txBody>
      </p:sp>
      <p:grpSp>
        <p:nvGrpSpPr>
          <p:cNvPr id="48135" name="Group 7"/>
          <p:cNvGrpSpPr>
            <a:grpSpLocks/>
          </p:cNvGrpSpPr>
          <p:nvPr/>
        </p:nvGrpSpPr>
        <p:grpSpPr bwMode="auto">
          <a:xfrm>
            <a:off x="2590800" y="1676400"/>
            <a:ext cx="457200" cy="1524000"/>
            <a:chOff x="1632" y="1056"/>
            <a:chExt cx="288" cy="960"/>
          </a:xfrm>
        </p:grpSpPr>
        <p:sp>
          <p:nvSpPr>
            <p:cNvPr id="48168" name="Oval 8"/>
            <p:cNvSpPr>
              <a:spLocks noChangeArrowheads="1"/>
            </p:cNvSpPr>
            <p:nvPr/>
          </p:nvSpPr>
          <p:spPr bwMode="auto">
            <a:xfrm>
              <a:off x="1632" y="105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8169" name="Rectangle 9"/>
            <p:cNvSpPr>
              <a:spLocks noChangeArrowheads="1"/>
            </p:cNvSpPr>
            <p:nvPr/>
          </p:nvSpPr>
          <p:spPr bwMode="auto">
            <a:xfrm>
              <a:off x="1632" y="17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8170" name="Line 10"/>
            <p:cNvSpPr>
              <a:spLocks noChangeShapeType="1"/>
            </p:cNvSpPr>
            <p:nvPr/>
          </p:nvSpPr>
          <p:spPr bwMode="auto">
            <a:xfrm>
              <a:off x="1776" y="13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71" name="Rectangle 11"/>
            <p:cNvSpPr>
              <a:spLocks noChangeArrowheads="1"/>
            </p:cNvSpPr>
            <p:nvPr/>
          </p:nvSpPr>
          <p:spPr bwMode="auto">
            <a:xfrm>
              <a:off x="1680" y="1488"/>
              <a:ext cx="192" cy="144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8172" name="Line 12"/>
            <p:cNvSpPr>
              <a:spLocks noChangeShapeType="1"/>
            </p:cNvSpPr>
            <p:nvPr/>
          </p:nvSpPr>
          <p:spPr bwMode="auto">
            <a:xfrm>
              <a:off x="1776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48136" name="Group 13"/>
          <p:cNvGrpSpPr>
            <a:grpSpLocks/>
          </p:cNvGrpSpPr>
          <p:nvPr/>
        </p:nvGrpSpPr>
        <p:grpSpPr bwMode="auto">
          <a:xfrm>
            <a:off x="2362200" y="3962400"/>
            <a:ext cx="457200" cy="1524000"/>
            <a:chOff x="1632" y="1056"/>
            <a:chExt cx="288" cy="960"/>
          </a:xfrm>
        </p:grpSpPr>
        <p:sp>
          <p:nvSpPr>
            <p:cNvPr id="48163" name="Oval 14"/>
            <p:cNvSpPr>
              <a:spLocks noChangeArrowheads="1"/>
            </p:cNvSpPr>
            <p:nvPr/>
          </p:nvSpPr>
          <p:spPr bwMode="auto">
            <a:xfrm>
              <a:off x="1632" y="105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8164" name="Rectangle 15"/>
            <p:cNvSpPr>
              <a:spLocks noChangeArrowheads="1"/>
            </p:cNvSpPr>
            <p:nvPr/>
          </p:nvSpPr>
          <p:spPr bwMode="auto">
            <a:xfrm>
              <a:off x="1632" y="17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8165" name="Line 16"/>
            <p:cNvSpPr>
              <a:spLocks noChangeShapeType="1"/>
            </p:cNvSpPr>
            <p:nvPr/>
          </p:nvSpPr>
          <p:spPr bwMode="auto">
            <a:xfrm>
              <a:off x="1776" y="13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66" name="Rectangle 17"/>
            <p:cNvSpPr>
              <a:spLocks noChangeArrowheads="1"/>
            </p:cNvSpPr>
            <p:nvPr/>
          </p:nvSpPr>
          <p:spPr bwMode="auto">
            <a:xfrm>
              <a:off x="1680" y="1488"/>
              <a:ext cx="192" cy="144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8167" name="Line 18"/>
            <p:cNvSpPr>
              <a:spLocks noChangeShapeType="1"/>
            </p:cNvSpPr>
            <p:nvPr/>
          </p:nvSpPr>
          <p:spPr bwMode="auto">
            <a:xfrm>
              <a:off x="1776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48137" name="Group 19"/>
          <p:cNvGrpSpPr>
            <a:grpSpLocks/>
          </p:cNvGrpSpPr>
          <p:nvPr/>
        </p:nvGrpSpPr>
        <p:grpSpPr bwMode="auto">
          <a:xfrm>
            <a:off x="4572000" y="3886200"/>
            <a:ext cx="457200" cy="1524000"/>
            <a:chOff x="1632" y="1056"/>
            <a:chExt cx="288" cy="960"/>
          </a:xfrm>
        </p:grpSpPr>
        <p:sp>
          <p:nvSpPr>
            <p:cNvPr id="48158" name="Oval 20"/>
            <p:cNvSpPr>
              <a:spLocks noChangeArrowheads="1"/>
            </p:cNvSpPr>
            <p:nvPr/>
          </p:nvSpPr>
          <p:spPr bwMode="auto">
            <a:xfrm>
              <a:off x="1632" y="105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8159" name="Rectangle 21"/>
            <p:cNvSpPr>
              <a:spLocks noChangeArrowheads="1"/>
            </p:cNvSpPr>
            <p:nvPr/>
          </p:nvSpPr>
          <p:spPr bwMode="auto">
            <a:xfrm>
              <a:off x="1632" y="17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8160" name="Line 22"/>
            <p:cNvSpPr>
              <a:spLocks noChangeShapeType="1"/>
            </p:cNvSpPr>
            <p:nvPr/>
          </p:nvSpPr>
          <p:spPr bwMode="auto">
            <a:xfrm>
              <a:off x="1776" y="13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61" name="Rectangle 23"/>
            <p:cNvSpPr>
              <a:spLocks noChangeArrowheads="1"/>
            </p:cNvSpPr>
            <p:nvPr/>
          </p:nvSpPr>
          <p:spPr bwMode="auto">
            <a:xfrm>
              <a:off x="1680" y="1488"/>
              <a:ext cx="192" cy="144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8162" name="Line 24"/>
            <p:cNvSpPr>
              <a:spLocks noChangeShapeType="1"/>
            </p:cNvSpPr>
            <p:nvPr/>
          </p:nvSpPr>
          <p:spPr bwMode="auto">
            <a:xfrm>
              <a:off x="1776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48138" name="Group 25"/>
          <p:cNvGrpSpPr>
            <a:grpSpLocks/>
          </p:cNvGrpSpPr>
          <p:nvPr/>
        </p:nvGrpSpPr>
        <p:grpSpPr bwMode="auto">
          <a:xfrm>
            <a:off x="5181600" y="1752600"/>
            <a:ext cx="457200" cy="1524000"/>
            <a:chOff x="1632" y="1056"/>
            <a:chExt cx="288" cy="960"/>
          </a:xfrm>
        </p:grpSpPr>
        <p:sp>
          <p:nvSpPr>
            <p:cNvPr id="48153" name="Oval 26"/>
            <p:cNvSpPr>
              <a:spLocks noChangeArrowheads="1"/>
            </p:cNvSpPr>
            <p:nvPr/>
          </p:nvSpPr>
          <p:spPr bwMode="auto">
            <a:xfrm>
              <a:off x="1632" y="105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8154" name="Rectangle 27"/>
            <p:cNvSpPr>
              <a:spLocks noChangeArrowheads="1"/>
            </p:cNvSpPr>
            <p:nvPr/>
          </p:nvSpPr>
          <p:spPr bwMode="auto">
            <a:xfrm>
              <a:off x="1632" y="17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8155" name="Line 28"/>
            <p:cNvSpPr>
              <a:spLocks noChangeShapeType="1"/>
            </p:cNvSpPr>
            <p:nvPr/>
          </p:nvSpPr>
          <p:spPr bwMode="auto">
            <a:xfrm>
              <a:off x="1776" y="13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56" name="Rectangle 29"/>
            <p:cNvSpPr>
              <a:spLocks noChangeArrowheads="1"/>
            </p:cNvSpPr>
            <p:nvPr/>
          </p:nvSpPr>
          <p:spPr bwMode="auto">
            <a:xfrm>
              <a:off x="1680" y="1488"/>
              <a:ext cx="192" cy="144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8157" name="Line 30"/>
            <p:cNvSpPr>
              <a:spLocks noChangeShapeType="1"/>
            </p:cNvSpPr>
            <p:nvPr/>
          </p:nvSpPr>
          <p:spPr bwMode="auto">
            <a:xfrm>
              <a:off x="1776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48139" name="Rectangle 31"/>
          <p:cNvSpPr>
            <a:spLocks noChangeArrowheads="1"/>
          </p:cNvSpPr>
          <p:nvPr/>
        </p:nvSpPr>
        <p:spPr bwMode="auto">
          <a:xfrm>
            <a:off x="3200400" y="2819400"/>
            <a:ext cx="990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9pPr>
          </a:lstStyle>
          <a:p>
            <a:pPr algn="ctr" eaLnBrk="1" hangingPunct="1"/>
            <a:endParaRPr lang="ja-JP" altLang="ja-JP" sz="12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48140" name="Line 32"/>
          <p:cNvSpPr>
            <a:spLocks noChangeShapeType="1"/>
          </p:cNvSpPr>
          <p:nvPr/>
        </p:nvSpPr>
        <p:spPr bwMode="auto">
          <a:xfrm>
            <a:off x="3657600" y="2819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41" name="Line 33"/>
          <p:cNvSpPr>
            <a:spLocks noChangeShapeType="1"/>
          </p:cNvSpPr>
          <p:nvPr/>
        </p:nvSpPr>
        <p:spPr bwMode="auto">
          <a:xfrm>
            <a:off x="3886200" y="2819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42" name="Line 34"/>
          <p:cNvSpPr>
            <a:spLocks noChangeShapeType="1"/>
          </p:cNvSpPr>
          <p:nvPr/>
        </p:nvSpPr>
        <p:spPr bwMode="auto">
          <a:xfrm>
            <a:off x="3429000" y="2819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43" name="Rectangle 35"/>
          <p:cNvSpPr>
            <a:spLocks noChangeArrowheads="1"/>
          </p:cNvSpPr>
          <p:nvPr/>
        </p:nvSpPr>
        <p:spPr bwMode="auto">
          <a:xfrm>
            <a:off x="4191000" y="2819400"/>
            <a:ext cx="228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48144" name="Text Box 36"/>
          <p:cNvSpPr txBox="1">
            <a:spLocks noChangeArrowheads="1"/>
          </p:cNvSpPr>
          <p:nvPr/>
        </p:nvSpPr>
        <p:spPr bwMode="auto">
          <a:xfrm>
            <a:off x="3200400" y="2819400"/>
            <a:ext cx="293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9pPr>
          </a:lstStyle>
          <a:p>
            <a:pPr eaLnBrk="1" hangingPunct="1"/>
            <a:r>
              <a:rPr lang="en-US" altLang="ja-JP" sz="1400" b="1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S</a:t>
            </a:r>
          </a:p>
        </p:txBody>
      </p:sp>
      <p:grpSp>
        <p:nvGrpSpPr>
          <p:cNvPr id="51237" name="Group 37"/>
          <p:cNvGrpSpPr>
            <a:grpSpLocks/>
          </p:cNvGrpSpPr>
          <p:nvPr/>
        </p:nvGrpSpPr>
        <p:grpSpPr bwMode="auto">
          <a:xfrm>
            <a:off x="2682875" y="2792413"/>
            <a:ext cx="1204913" cy="1066800"/>
            <a:chOff x="1690" y="1759"/>
            <a:chExt cx="759" cy="672"/>
          </a:xfrm>
        </p:grpSpPr>
        <p:sp>
          <p:nvSpPr>
            <p:cNvPr id="48151" name="Line 38"/>
            <p:cNvSpPr>
              <a:spLocks noChangeShapeType="1"/>
            </p:cNvSpPr>
            <p:nvPr/>
          </p:nvSpPr>
          <p:spPr bwMode="auto">
            <a:xfrm flipV="1">
              <a:off x="1690" y="2143"/>
              <a:ext cx="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52" name="Text Box 39"/>
            <p:cNvSpPr txBox="1">
              <a:spLocks noChangeArrowheads="1"/>
            </p:cNvSpPr>
            <p:nvPr/>
          </p:nvSpPr>
          <p:spPr bwMode="auto">
            <a:xfrm>
              <a:off x="2256" y="1759"/>
              <a:ext cx="1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9pPr>
            </a:lstStyle>
            <a:p>
              <a:pPr eaLnBrk="1" hangingPunct="1"/>
              <a:r>
                <a:rPr lang="ja-JP" altLang="en-US" sz="1400" b="1">
                  <a:latin typeface="Times New Roman" panose="02020603050405020304" pitchFamily="18" charset="0"/>
                  <a:ea typeface="ＭＳ Ｐゴシック" panose="020B0600070205080204" pitchFamily="50" charset="-128"/>
                </a:rPr>
                <a:t>１</a:t>
              </a:r>
            </a:p>
          </p:txBody>
        </p:sp>
      </p:grpSp>
      <p:grpSp>
        <p:nvGrpSpPr>
          <p:cNvPr id="51240" name="Group 40"/>
          <p:cNvGrpSpPr>
            <a:grpSpLocks/>
          </p:cNvGrpSpPr>
          <p:nvPr/>
        </p:nvGrpSpPr>
        <p:grpSpPr bwMode="auto">
          <a:xfrm>
            <a:off x="3429000" y="2590800"/>
            <a:ext cx="1447800" cy="533400"/>
            <a:chOff x="2160" y="1632"/>
            <a:chExt cx="912" cy="336"/>
          </a:xfrm>
        </p:grpSpPr>
        <p:sp>
          <p:nvSpPr>
            <p:cNvPr id="48149" name="Line 41"/>
            <p:cNvSpPr>
              <a:spLocks noChangeShapeType="1"/>
            </p:cNvSpPr>
            <p:nvPr/>
          </p:nvSpPr>
          <p:spPr bwMode="auto">
            <a:xfrm flipH="1">
              <a:off x="2160" y="1632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50" name="Text Box 42"/>
            <p:cNvSpPr txBox="1">
              <a:spLocks noChangeArrowheads="1"/>
            </p:cNvSpPr>
            <p:nvPr/>
          </p:nvSpPr>
          <p:spPr bwMode="auto">
            <a:xfrm>
              <a:off x="2630" y="1776"/>
              <a:ext cx="1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9pPr>
            </a:lstStyle>
            <a:p>
              <a:pPr eaLnBrk="1" hangingPunct="1"/>
              <a:r>
                <a:rPr lang="ja-JP" altLang="en-US" sz="1400" b="1">
                  <a:latin typeface="Times New Roman" panose="02020603050405020304" pitchFamily="18" charset="0"/>
                  <a:ea typeface="ＭＳ Ｐゴシック" panose="020B0600070205080204" pitchFamily="50" charset="-128"/>
                </a:rPr>
                <a:t>１</a:t>
              </a:r>
            </a:p>
          </p:txBody>
        </p:sp>
      </p:grpSp>
      <p:sp>
        <p:nvSpPr>
          <p:cNvPr id="48147" name="Text Box 43"/>
          <p:cNvSpPr txBox="1">
            <a:spLocks noChangeArrowheads="1"/>
          </p:cNvSpPr>
          <p:nvPr/>
        </p:nvSpPr>
        <p:spPr bwMode="auto">
          <a:xfrm>
            <a:off x="6156325" y="2924175"/>
            <a:ext cx="26479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9pPr>
          </a:lstStyle>
          <a:p>
            <a:pPr eaLnBrk="1" hangingPunct="1"/>
            <a:r>
              <a:rPr lang="en-US" altLang="ja-JP" sz="24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Bit = Nodes</a:t>
            </a:r>
          </a:p>
          <a:p>
            <a:pPr eaLnBrk="1" hangingPunct="1"/>
            <a:r>
              <a:rPr lang="ja-JP" altLang="en-US" sz="24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サイズが大きいと</a:t>
            </a:r>
            <a:endParaRPr lang="en-US" altLang="ja-JP" sz="240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pPr eaLnBrk="1" hangingPunct="1"/>
            <a:r>
              <a:rPr lang="ja-JP" altLang="en-US" sz="24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ビット数が増大</a:t>
            </a:r>
            <a:endParaRPr lang="en-US" altLang="ja-JP" sz="240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8148" name="Text Box 44"/>
          <p:cNvSpPr txBox="1">
            <a:spLocks noChangeArrowheads="1"/>
          </p:cNvSpPr>
          <p:nvPr/>
        </p:nvSpPr>
        <p:spPr bwMode="auto">
          <a:xfrm>
            <a:off x="5940425" y="4581525"/>
            <a:ext cx="22320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4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小規模向き</a:t>
            </a:r>
            <a:endParaRPr lang="en-US" altLang="ja-JP" sz="240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/>
              <a:t>リミテッドポインタ</a:t>
            </a:r>
            <a:endParaRPr lang="en-US" altLang="ja-JP" dirty="0"/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524000" y="4648200"/>
            <a:ext cx="960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9pPr>
          </a:lstStyle>
          <a:p>
            <a:pPr eaLnBrk="1" hangingPunct="1"/>
            <a:r>
              <a:rPr lang="en-US" altLang="ja-JP" sz="1400" b="1">
                <a:latin typeface="Times New Roman" panose="02020603050405020304" pitchFamily="18" charset="0"/>
                <a:ea typeface="ＭＳ Ｐゴシック" panose="020B0600070205080204" pitchFamily="50" charset="-128"/>
              </a:rPr>
              <a:t>Node</a:t>
            </a:r>
            <a:r>
              <a:rPr lang="ja-JP" altLang="en-US" sz="1400" b="1">
                <a:latin typeface="Times New Roman" panose="02020603050405020304" pitchFamily="18" charset="0"/>
                <a:ea typeface="ＭＳ Ｐゴシック" panose="020B0600070205080204" pitchFamily="50" charset="-128"/>
              </a:rPr>
              <a:t>　１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4876800" y="4470400"/>
            <a:ext cx="78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9pPr>
          </a:lstStyle>
          <a:p>
            <a:pPr eaLnBrk="1" hangingPunct="1"/>
            <a:r>
              <a:rPr lang="en-US" altLang="ja-JP" sz="1400" b="1">
                <a:latin typeface="Times New Roman" panose="02020603050405020304" pitchFamily="18" charset="0"/>
                <a:ea typeface="ＭＳ Ｐゴシック" panose="020B0600070205080204" pitchFamily="50" charset="-128"/>
              </a:rPr>
              <a:t>Node</a:t>
            </a:r>
            <a:r>
              <a:rPr lang="ja-JP" altLang="en-US" sz="1400" b="1">
                <a:latin typeface="Times New Roman" panose="02020603050405020304" pitchFamily="18" charset="0"/>
                <a:ea typeface="ＭＳ Ｐゴシック" panose="020B0600070205080204" pitchFamily="50" charset="-128"/>
              </a:rPr>
              <a:t>　</a:t>
            </a:r>
            <a:r>
              <a:rPr lang="en-US" altLang="ja-JP" sz="1400" b="1">
                <a:latin typeface="Times New Roman" panose="02020603050405020304" pitchFamily="18" charset="0"/>
                <a:ea typeface="ＭＳ Ｐゴシック" panose="020B0600070205080204" pitchFamily="50" charset="-128"/>
              </a:rPr>
              <a:t>2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5562600" y="2286000"/>
            <a:ext cx="762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9pPr>
          </a:lstStyle>
          <a:p>
            <a:pPr eaLnBrk="1" hangingPunct="1"/>
            <a:r>
              <a:rPr lang="en-US" altLang="ja-JP" sz="1400" b="1">
                <a:latin typeface="Times New Roman" panose="02020603050405020304" pitchFamily="18" charset="0"/>
                <a:ea typeface="ＭＳ Ｐゴシック" panose="020B0600070205080204" pitchFamily="50" charset="-128"/>
              </a:rPr>
              <a:t>Node</a:t>
            </a:r>
            <a:r>
              <a:rPr lang="ja-JP" altLang="en-US" sz="1400" b="1">
                <a:latin typeface="Times New Roman" panose="02020603050405020304" pitchFamily="18" charset="0"/>
                <a:ea typeface="ＭＳ Ｐゴシック" panose="020B0600070205080204" pitchFamily="50" charset="-128"/>
              </a:rPr>
              <a:t>　３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1905000" y="2184400"/>
            <a:ext cx="820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9pPr>
          </a:lstStyle>
          <a:p>
            <a:pPr eaLnBrk="1" hangingPunct="1"/>
            <a:r>
              <a:rPr lang="en-US" altLang="ja-JP" sz="1400" b="1">
                <a:latin typeface="Times New Roman" panose="02020603050405020304" pitchFamily="18" charset="0"/>
                <a:ea typeface="ＭＳ Ｐゴシック" panose="020B0600070205080204" pitchFamily="50" charset="-128"/>
              </a:rPr>
              <a:t>Node</a:t>
            </a:r>
            <a:r>
              <a:rPr lang="ja-JP" altLang="en-US" sz="1400" b="1">
                <a:latin typeface="Times New Roman" panose="02020603050405020304" pitchFamily="18" charset="0"/>
                <a:ea typeface="ＭＳ Ｐゴシック" panose="020B0600070205080204" pitchFamily="50" charset="-128"/>
              </a:rPr>
              <a:t>　０</a:t>
            </a:r>
          </a:p>
        </p:txBody>
      </p:sp>
      <p:grpSp>
        <p:nvGrpSpPr>
          <p:cNvPr id="49159" name="Group 7"/>
          <p:cNvGrpSpPr>
            <a:grpSpLocks/>
          </p:cNvGrpSpPr>
          <p:nvPr/>
        </p:nvGrpSpPr>
        <p:grpSpPr bwMode="auto">
          <a:xfrm>
            <a:off x="2590800" y="1676400"/>
            <a:ext cx="457200" cy="1524000"/>
            <a:chOff x="1632" y="1056"/>
            <a:chExt cx="288" cy="960"/>
          </a:xfrm>
        </p:grpSpPr>
        <p:sp>
          <p:nvSpPr>
            <p:cNvPr id="49188" name="Oval 8"/>
            <p:cNvSpPr>
              <a:spLocks noChangeArrowheads="1"/>
            </p:cNvSpPr>
            <p:nvPr/>
          </p:nvSpPr>
          <p:spPr bwMode="auto">
            <a:xfrm>
              <a:off x="1632" y="105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9189" name="Rectangle 9"/>
            <p:cNvSpPr>
              <a:spLocks noChangeArrowheads="1"/>
            </p:cNvSpPr>
            <p:nvPr/>
          </p:nvSpPr>
          <p:spPr bwMode="auto">
            <a:xfrm>
              <a:off x="1632" y="17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9190" name="Line 10"/>
            <p:cNvSpPr>
              <a:spLocks noChangeShapeType="1"/>
            </p:cNvSpPr>
            <p:nvPr/>
          </p:nvSpPr>
          <p:spPr bwMode="auto">
            <a:xfrm>
              <a:off x="1776" y="13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191" name="Rectangle 11"/>
            <p:cNvSpPr>
              <a:spLocks noChangeArrowheads="1"/>
            </p:cNvSpPr>
            <p:nvPr/>
          </p:nvSpPr>
          <p:spPr bwMode="auto">
            <a:xfrm>
              <a:off x="1680" y="1488"/>
              <a:ext cx="192" cy="144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9192" name="Line 12"/>
            <p:cNvSpPr>
              <a:spLocks noChangeShapeType="1"/>
            </p:cNvSpPr>
            <p:nvPr/>
          </p:nvSpPr>
          <p:spPr bwMode="auto">
            <a:xfrm>
              <a:off x="1776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49160" name="Group 13"/>
          <p:cNvGrpSpPr>
            <a:grpSpLocks/>
          </p:cNvGrpSpPr>
          <p:nvPr/>
        </p:nvGrpSpPr>
        <p:grpSpPr bwMode="auto">
          <a:xfrm>
            <a:off x="2362200" y="3962400"/>
            <a:ext cx="457200" cy="1524000"/>
            <a:chOff x="1632" y="1056"/>
            <a:chExt cx="288" cy="960"/>
          </a:xfrm>
        </p:grpSpPr>
        <p:sp>
          <p:nvSpPr>
            <p:cNvPr id="49183" name="Oval 14"/>
            <p:cNvSpPr>
              <a:spLocks noChangeArrowheads="1"/>
            </p:cNvSpPr>
            <p:nvPr/>
          </p:nvSpPr>
          <p:spPr bwMode="auto">
            <a:xfrm>
              <a:off x="1632" y="105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9184" name="Rectangle 15"/>
            <p:cNvSpPr>
              <a:spLocks noChangeArrowheads="1"/>
            </p:cNvSpPr>
            <p:nvPr/>
          </p:nvSpPr>
          <p:spPr bwMode="auto">
            <a:xfrm>
              <a:off x="1632" y="17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9185" name="Line 16"/>
            <p:cNvSpPr>
              <a:spLocks noChangeShapeType="1"/>
            </p:cNvSpPr>
            <p:nvPr/>
          </p:nvSpPr>
          <p:spPr bwMode="auto">
            <a:xfrm>
              <a:off x="1776" y="13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186" name="Rectangle 17"/>
            <p:cNvSpPr>
              <a:spLocks noChangeArrowheads="1"/>
            </p:cNvSpPr>
            <p:nvPr/>
          </p:nvSpPr>
          <p:spPr bwMode="auto">
            <a:xfrm>
              <a:off x="1680" y="1488"/>
              <a:ext cx="192" cy="144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9187" name="Line 18"/>
            <p:cNvSpPr>
              <a:spLocks noChangeShapeType="1"/>
            </p:cNvSpPr>
            <p:nvPr/>
          </p:nvSpPr>
          <p:spPr bwMode="auto">
            <a:xfrm>
              <a:off x="1776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49161" name="Group 19"/>
          <p:cNvGrpSpPr>
            <a:grpSpLocks/>
          </p:cNvGrpSpPr>
          <p:nvPr/>
        </p:nvGrpSpPr>
        <p:grpSpPr bwMode="auto">
          <a:xfrm>
            <a:off x="4572000" y="3886200"/>
            <a:ext cx="457200" cy="1524000"/>
            <a:chOff x="1632" y="1056"/>
            <a:chExt cx="288" cy="960"/>
          </a:xfrm>
        </p:grpSpPr>
        <p:sp>
          <p:nvSpPr>
            <p:cNvPr id="49178" name="Oval 20"/>
            <p:cNvSpPr>
              <a:spLocks noChangeArrowheads="1"/>
            </p:cNvSpPr>
            <p:nvPr/>
          </p:nvSpPr>
          <p:spPr bwMode="auto">
            <a:xfrm>
              <a:off x="1632" y="105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9179" name="Rectangle 21"/>
            <p:cNvSpPr>
              <a:spLocks noChangeArrowheads="1"/>
            </p:cNvSpPr>
            <p:nvPr/>
          </p:nvSpPr>
          <p:spPr bwMode="auto">
            <a:xfrm>
              <a:off x="1632" y="17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9180" name="Line 22"/>
            <p:cNvSpPr>
              <a:spLocks noChangeShapeType="1"/>
            </p:cNvSpPr>
            <p:nvPr/>
          </p:nvSpPr>
          <p:spPr bwMode="auto">
            <a:xfrm>
              <a:off x="1776" y="13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181" name="Rectangle 23"/>
            <p:cNvSpPr>
              <a:spLocks noChangeArrowheads="1"/>
            </p:cNvSpPr>
            <p:nvPr/>
          </p:nvSpPr>
          <p:spPr bwMode="auto">
            <a:xfrm>
              <a:off x="1680" y="1488"/>
              <a:ext cx="192" cy="144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9182" name="Line 24"/>
            <p:cNvSpPr>
              <a:spLocks noChangeShapeType="1"/>
            </p:cNvSpPr>
            <p:nvPr/>
          </p:nvSpPr>
          <p:spPr bwMode="auto">
            <a:xfrm>
              <a:off x="1776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49162" name="Group 25"/>
          <p:cNvGrpSpPr>
            <a:grpSpLocks/>
          </p:cNvGrpSpPr>
          <p:nvPr/>
        </p:nvGrpSpPr>
        <p:grpSpPr bwMode="auto">
          <a:xfrm>
            <a:off x="5181600" y="1752600"/>
            <a:ext cx="457200" cy="1524000"/>
            <a:chOff x="1632" y="1056"/>
            <a:chExt cx="288" cy="960"/>
          </a:xfrm>
        </p:grpSpPr>
        <p:sp>
          <p:nvSpPr>
            <p:cNvPr id="49173" name="Oval 26"/>
            <p:cNvSpPr>
              <a:spLocks noChangeArrowheads="1"/>
            </p:cNvSpPr>
            <p:nvPr/>
          </p:nvSpPr>
          <p:spPr bwMode="auto">
            <a:xfrm>
              <a:off x="1632" y="105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9174" name="Rectangle 27"/>
            <p:cNvSpPr>
              <a:spLocks noChangeArrowheads="1"/>
            </p:cNvSpPr>
            <p:nvPr/>
          </p:nvSpPr>
          <p:spPr bwMode="auto">
            <a:xfrm>
              <a:off x="1632" y="17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9175" name="Line 28"/>
            <p:cNvSpPr>
              <a:spLocks noChangeShapeType="1"/>
            </p:cNvSpPr>
            <p:nvPr/>
          </p:nvSpPr>
          <p:spPr bwMode="auto">
            <a:xfrm>
              <a:off x="1776" y="13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176" name="Rectangle 29"/>
            <p:cNvSpPr>
              <a:spLocks noChangeArrowheads="1"/>
            </p:cNvSpPr>
            <p:nvPr/>
          </p:nvSpPr>
          <p:spPr bwMode="auto">
            <a:xfrm>
              <a:off x="1680" y="1488"/>
              <a:ext cx="192" cy="144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9177" name="Line 30"/>
            <p:cNvSpPr>
              <a:spLocks noChangeShapeType="1"/>
            </p:cNvSpPr>
            <p:nvPr/>
          </p:nvSpPr>
          <p:spPr bwMode="auto">
            <a:xfrm>
              <a:off x="1776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49163" name="Rectangle 31"/>
          <p:cNvSpPr>
            <a:spLocks noChangeArrowheads="1"/>
          </p:cNvSpPr>
          <p:nvPr/>
        </p:nvSpPr>
        <p:spPr bwMode="auto">
          <a:xfrm>
            <a:off x="3200400" y="2971800"/>
            <a:ext cx="228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9pPr>
          </a:lstStyle>
          <a:p>
            <a:pPr algn="ctr" eaLnBrk="1" hangingPunct="1"/>
            <a:r>
              <a:rPr lang="en-US" altLang="ja-JP" sz="1400" b="1">
                <a:latin typeface="Times New Roman" panose="02020603050405020304" pitchFamily="18" charset="0"/>
                <a:ea typeface="ＭＳ Ｐゴシック" panose="020B0600070205080204" pitchFamily="50" charset="-128"/>
              </a:rPr>
              <a:t>S</a:t>
            </a:r>
          </a:p>
        </p:txBody>
      </p:sp>
      <p:sp>
        <p:nvSpPr>
          <p:cNvPr id="49164" name="Rectangle 32"/>
          <p:cNvSpPr>
            <a:spLocks noChangeArrowheads="1"/>
          </p:cNvSpPr>
          <p:nvPr/>
        </p:nvSpPr>
        <p:spPr bwMode="auto">
          <a:xfrm>
            <a:off x="3657600" y="2895600"/>
            <a:ext cx="3810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49165" name="Rectangle 33"/>
          <p:cNvSpPr>
            <a:spLocks noChangeArrowheads="1"/>
          </p:cNvSpPr>
          <p:nvPr/>
        </p:nvSpPr>
        <p:spPr bwMode="auto">
          <a:xfrm>
            <a:off x="3657600" y="31242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9pPr>
          </a:lstStyle>
          <a:p>
            <a:pPr eaLnBrk="1" hangingPunct="1"/>
            <a:endParaRPr lang="ja-JP" altLang="en-US"/>
          </a:p>
        </p:txBody>
      </p:sp>
      <p:grpSp>
        <p:nvGrpSpPr>
          <p:cNvPr id="53282" name="Group 34"/>
          <p:cNvGrpSpPr>
            <a:grpSpLocks/>
          </p:cNvGrpSpPr>
          <p:nvPr/>
        </p:nvGrpSpPr>
        <p:grpSpPr bwMode="auto">
          <a:xfrm>
            <a:off x="2667000" y="3429000"/>
            <a:ext cx="1143000" cy="533400"/>
            <a:chOff x="1680" y="2160"/>
            <a:chExt cx="720" cy="336"/>
          </a:xfrm>
        </p:grpSpPr>
        <p:sp>
          <p:nvSpPr>
            <p:cNvPr id="49171" name="Line 35"/>
            <p:cNvSpPr>
              <a:spLocks noChangeShapeType="1"/>
            </p:cNvSpPr>
            <p:nvPr/>
          </p:nvSpPr>
          <p:spPr bwMode="auto">
            <a:xfrm flipV="1">
              <a:off x="1680" y="2160"/>
              <a:ext cx="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172" name="Line 36"/>
            <p:cNvSpPr>
              <a:spLocks noChangeShapeType="1"/>
            </p:cNvSpPr>
            <p:nvPr/>
          </p:nvSpPr>
          <p:spPr bwMode="auto">
            <a:xfrm flipH="1">
              <a:off x="1824" y="2160"/>
              <a:ext cx="57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53285" name="Group 37"/>
          <p:cNvGrpSpPr>
            <a:grpSpLocks/>
          </p:cNvGrpSpPr>
          <p:nvPr/>
        </p:nvGrpSpPr>
        <p:grpSpPr bwMode="auto">
          <a:xfrm>
            <a:off x="3429000" y="2590800"/>
            <a:ext cx="1600200" cy="381000"/>
            <a:chOff x="2160" y="1632"/>
            <a:chExt cx="1008" cy="240"/>
          </a:xfrm>
        </p:grpSpPr>
        <p:sp>
          <p:nvSpPr>
            <p:cNvPr id="49169" name="Line 38"/>
            <p:cNvSpPr>
              <a:spLocks noChangeShapeType="1"/>
            </p:cNvSpPr>
            <p:nvPr/>
          </p:nvSpPr>
          <p:spPr bwMode="auto">
            <a:xfrm flipH="1">
              <a:off x="2160" y="1632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170" name="Line 39"/>
            <p:cNvSpPr>
              <a:spLocks noChangeShapeType="1"/>
            </p:cNvSpPr>
            <p:nvPr/>
          </p:nvSpPr>
          <p:spPr bwMode="auto">
            <a:xfrm flipV="1">
              <a:off x="2448" y="1776"/>
              <a:ext cx="72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49168" name="Text Box 40"/>
          <p:cNvSpPr txBox="1">
            <a:spLocks noChangeArrowheads="1"/>
          </p:cNvSpPr>
          <p:nvPr/>
        </p:nvSpPr>
        <p:spPr bwMode="auto">
          <a:xfrm>
            <a:off x="5703888" y="3592513"/>
            <a:ext cx="28248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9pPr>
          </a:lstStyle>
          <a:p>
            <a:pPr eaLnBrk="1" hangingPunct="1"/>
            <a:r>
              <a:rPr lang="ja-JP" altLang="en-US" sz="32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ポインタの利用</a:t>
            </a:r>
            <a:endParaRPr lang="en-US" altLang="ja-JP" sz="32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/>
              <a:t>リミテッドポインタ</a:t>
            </a:r>
            <a:endParaRPr lang="en-US" altLang="ja-JP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dirty="0"/>
              <a:t>少数のポインタで共有関係を保持する</a:t>
            </a:r>
            <a:endParaRPr lang="en-US" altLang="ja-JP" dirty="0"/>
          </a:p>
          <a:p>
            <a:pPr lvl="1" eaLnBrk="1" hangingPunct="1"/>
            <a:r>
              <a:rPr lang="ja-JP" altLang="en-US" dirty="0"/>
              <a:t>実際に多数のノードで共有されるブロックはさほど多くない</a:t>
            </a:r>
            <a:endParaRPr lang="en-US" altLang="ja-JP" dirty="0"/>
          </a:p>
          <a:p>
            <a:pPr eaLnBrk="1" hangingPunct="1"/>
            <a:r>
              <a:rPr lang="ja-JP" altLang="en-US" dirty="0"/>
              <a:t>溢れたらどうするか？</a:t>
            </a:r>
            <a:endParaRPr lang="en-US" altLang="ja-JP" dirty="0"/>
          </a:p>
          <a:p>
            <a:pPr lvl="1" eaLnBrk="1" hangingPunct="1"/>
            <a:r>
              <a:rPr lang="ja-JP" altLang="en-US" dirty="0"/>
              <a:t>無効化する</a:t>
            </a:r>
            <a:r>
              <a:rPr lang="en-US" altLang="ja-JP" dirty="0"/>
              <a:t> </a:t>
            </a:r>
            <a:r>
              <a:rPr lang="ja-JP" altLang="en-US" dirty="0"/>
              <a:t>（追い出す）</a:t>
            </a:r>
          </a:p>
          <a:p>
            <a:pPr lvl="1" eaLnBrk="1" hangingPunct="1"/>
            <a:r>
              <a:rPr lang="ja-JP" altLang="en-US" dirty="0"/>
              <a:t>メッセージをブロードキャストに切り替える</a:t>
            </a:r>
            <a:endParaRPr lang="en-US" altLang="ja-JP" dirty="0"/>
          </a:p>
          <a:p>
            <a:pPr lvl="2" eaLnBrk="1" hangingPunct="1"/>
            <a:r>
              <a:rPr lang="ja-JP" altLang="en-US" dirty="0"/>
              <a:t>不要なメッセージは単に捨てれば良い</a:t>
            </a:r>
            <a:endParaRPr lang="en-US" altLang="ja-JP" dirty="0"/>
          </a:p>
          <a:p>
            <a:pPr lvl="1" eaLnBrk="1" hangingPunct="1"/>
            <a:r>
              <a:rPr lang="ja-JP" altLang="en-US" dirty="0"/>
              <a:t>ソフトウェアを呼び出して何とかしてもらう</a:t>
            </a:r>
            <a:endParaRPr lang="en-US" altLang="ja-JP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/>
              <a:t>キャッシュ間のリンクを構築</a:t>
            </a:r>
            <a:endParaRPr lang="en-US" altLang="ja-JP" dirty="0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524000" y="4648200"/>
            <a:ext cx="8874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9pPr>
          </a:lstStyle>
          <a:p>
            <a:pPr eaLnBrk="1" hangingPunct="1"/>
            <a:r>
              <a:rPr lang="en-US" altLang="ja-JP" sz="1400" b="1">
                <a:latin typeface="Times New Roman" panose="02020603050405020304" pitchFamily="18" charset="0"/>
                <a:ea typeface="ＭＳ Ｐゴシック" panose="020B0600070205080204" pitchFamily="50" charset="-128"/>
              </a:rPr>
              <a:t>Node</a:t>
            </a:r>
            <a:r>
              <a:rPr lang="ja-JP" altLang="en-US" sz="1400" b="1">
                <a:latin typeface="Times New Roman" panose="02020603050405020304" pitchFamily="18" charset="0"/>
                <a:ea typeface="ＭＳ Ｐゴシック" panose="020B0600070205080204" pitchFamily="50" charset="-128"/>
              </a:rPr>
              <a:t>　１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876800" y="4470400"/>
            <a:ext cx="78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9pPr>
          </a:lstStyle>
          <a:p>
            <a:pPr eaLnBrk="1" hangingPunct="1"/>
            <a:r>
              <a:rPr lang="en-US" altLang="ja-JP" sz="1400" b="1">
                <a:latin typeface="Times New Roman" panose="02020603050405020304" pitchFamily="18" charset="0"/>
                <a:ea typeface="ＭＳ Ｐゴシック" panose="020B0600070205080204" pitchFamily="50" charset="-128"/>
              </a:rPr>
              <a:t>Node</a:t>
            </a:r>
            <a:r>
              <a:rPr lang="ja-JP" altLang="en-US" sz="1400" b="1">
                <a:latin typeface="Times New Roman" panose="02020603050405020304" pitchFamily="18" charset="0"/>
                <a:ea typeface="ＭＳ Ｐゴシック" panose="020B0600070205080204" pitchFamily="50" charset="-128"/>
              </a:rPr>
              <a:t>　</a:t>
            </a:r>
            <a:r>
              <a:rPr lang="en-US" altLang="ja-JP" sz="1400" b="1">
                <a:latin typeface="Times New Roman" panose="02020603050405020304" pitchFamily="18" charset="0"/>
                <a:ea typeface="ＭＳ Ｐゴシック" panose="020B0600070205080204" pitchFamily="50" charset="-128"/>
              </a:rPr>
              <a:t>2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5562600" y="2286000"/>
            <a:ext cx="1025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9pPr>
          </a:lstStyle>
          <a:p>
            <a:pPr eaLnBrk="1" hangingPunct="1"/>
            <a:r>
              <a:rPr lang="en-US" altLang="ja-JP" sz="1400" b="1">
                <a:latin typeface="Times New Roman" panose="02020603050405020304" pitchFamily="18" charset="0"/>
                <a:ea typeface="ＭＳ Ｐゴシック" panose="020B0600070205080204" pitchFamily="50" charset="-128"/>
              </a:rPr>
              <a:t>Node</a:t>
            </a:r>
            <a:r>
              <a:rPr lang="ja-JP" altLang="en-US" sz="1400" b="1">
                <a:latin typeface="Times New Roman" panose="02020603050405020304" pitchFamily="18" charset="0"/>
                <a:ea typeface="ＭＳ Ｐゴシック" panose="020B0600070205080204" pitchFamily="50" charset="-128"/>
              </a:rPr>
              <a:t>　３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905000" y="2184400"/>
            <a:ext cx="820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9pPr>
          </a:lstStyle>
          <a:p>
            <a:pPr eaLnBrk="1" hangingPunct="1"/>
            <a:r>
              <a:rPr lang="en-US" altLang="ja-JP" sz="1400" b="1">
                <a:latin typeface="Times New Roman" panose="02020603050405020304" pitchFamily="18" charset="0"/>
                <a:ea typeface="ＭＳ Ｐゴシック" panose="020B0600070205080204" pitchFamily="50" charset="-128"/>
              </a:rPr>
              <a:t>Node</a:t>
            </a:r>
            <a:r>
              <a:rPr lang="ja-JP" altLang="en-US" sz="1400" b="1">
                <a:latin typeface="Times New Roman" panose="02020603050405020304" pitchFamily="18" charset="0"/>
                <a:ea typeface="ＭＳ Ｐゴシック" panose="020B0600070205080204" pitchFamily="50" charset="-128"/>
              </a:rPr>
              <a:t>　０</a:t>
            </a:r>
          </a:p>
        </p:txBody>
      </p:sp>
      <p:grpSp>
        <p:nvGrpSpPr>
          <p:cNvPr id="51207" name="Group 7"/>
          <p:cNvGrpSpPr>
            <a:grpSpLocks/>
          </p:cNvGrpSpPr>
          <p:nvPr/>
        </p:nvGrpSpPr>
        <p:grpSpPr bwMode="auto">
          <a:xfrm>
            <a:off x="2590800" y="1676400"/>
            <a:ext cx="457200" cy="1524000"/>
            <a:chOff x="1632" y="1056"/>
            <a:chExt cx="288" cy="960"/>
          </a:xfrm>
        </p:grpSpPr>
        <p:sp>
          <p:nvSpPr>
            <p:cNvPr id="51237" name="Oval 8"/>
            <p:cNvSpPr>
              <a:spLocks noChangeArrowheads="1"/>
            </p:cNvSpPr>
            <p:nvPr/>
          </p:nvSpPr>
          <p:spPr bwMode="auto">
            <a:xfrm>
              <a:off x="1632" y="105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1238" name="Rectangle 9"/>
            <p:cNvSpPr>
              <a:spLocks noChangeArrowheads="1"/>
            </p:cNvSpPr>
            <p:nvPr/>
          </p:nvSpPr>
          <p:spPr bwMode="auto">
            <a:xfrm>
              <a:off x="1632" y="17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1239" name="Line 10"/>
            <p:cNvSpPr>
              <a:spLocks noChangeShapeType="1"/>
            </p:cNvSpPr>
            <p:nvPr/>
          </p:nvSpPr>
          <p:spPr bwMode="auto">
            <a:xfrm>
              <a:off x="1776" y="13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240" name="Rectangle 11"/>
            <p:cNvSpPr>
              <a:spLocks noChangeArrowheads="1"/>
            </p:cNvSpPr>
            <p:nvPr/>
          </p:nvSpPr>
          <p:spPr bwMode="auto">
            <a:xfrm>
              <a:off x="1680" y="1488"/>
              <a:ext cx="192" cy="144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1241" name="Line 12"/>
            <p:cNvSpPr>
              <a:spLocks noChangeShapeType="1"/>
            </p:cNvSpPr>
            <p:nvPr/>
          </p:nvSpPr>
          <p:spPr bwMode="auto">
            <a:xfrm>
              <a:off x="1776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51208" name="Group 13"/>
          <p:cNvGrpSpPr>
            <a:grpSpLocks/>
          </p:cNvGrpSpPr>
          <p:nvPr/>
        </p:nvGrpSpPr>
        <p:grpSpPr bwMode="auto">
          <a:xfrm>
            <a:off x="2362200" y="3962400"/>
            <a:ext cx="457200" cy="1524000"/>
            <a:chOff x="1632" y="1056"/>
            <a:chExt cx="288" cy="960"/>
          </a:xfrm>
        </p:grpSpPr>
        <p:sp>
          <p:nvSpPr>
            <p:cNvPr id="51232" name="Oval 14"/>
            <p:cNvSpPr>
              <a:spLocks noChangeArrowheads="1"/>
            </p:cNvSpPr>
            <p:nvPr/>
          </p:nvSpPr>
          <p:spPr bwMode="auto">
            <a:xfrm>
              <a:off x="1632" y="105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1233" name="Rectangle 15"/>
            <p:cNvSpPr>
              <a:spLocks noChangeArrowheads="1"/>
            </p:cNvSpPr>
            <p:nvPr/>
          </p:nvSpPr>
          <p:spPr bwMode="auto">
            <a:xfrm>
              <a:off x="1632" y="17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1234" name="Line 16"/>
            <p:cNvSpPr>
              <a:spLocks noChangeShapeType="1"/>
            </p:cNvSpPr>
            <p:nvPr/>
          </p:nvSpPr>
          <p:spPr bwMode="auto">
            <a:xfrm>
              <a:off x="1776" y="13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235" name="Rectangle 17"/>
            <p:cNvSpPr>
              <a:spLocks noChangeArrowheads="1"/>
            </p:cNvSpPr>
            <p:nvPr/>
          </p:nvSpPr>
          <p:spPr bwMode="auto">
            <a:xfrm>
              <a:off x="1680" y="1488"/>
              <a:ext cx="192" cy="144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1236" name="Line 18"/>
            <p:cNvSpPr>
              <a:spLocks noChangeShapeType="1"/>
            </p:cNvSpPr>
            <p:nvPr/>
          </p:nvSpPr>
          <p:spPr bwMode="auto">
            <a:xfrm>
              <a:off x="1776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51209" name="Group 19"/>
          <p:cNvGrpSpPr>
            <a:grpSpLocks/>
          </p:cNvGrpSpPr>
          <p:nvPr/>
        </p:nvGrpSpPr>
        <p:grpSpPr bwMode="auto">
          <a:xfrm>
            <a:off x="4572000" y="3886200"/>
            <a:ext cx="457200" cy="1524000"/>
            <a:chOff x="1632" y="1056"/>
            <a:chExt cx="288" cy="960"/>
          </a:xfrm>
        </p:grpSpPr>
        <p:sp>
          <p:nvSpPr>
            <p:cNvPr id="51227" name="Oval 20"/>
            <p:cNvSpPr>
              <a:spLocks noChangeArrowheads="1"/>
            </p:cNvSpPr>
            <p:nvPr/>
          </p:nvSpPr>
          <p:spPr bwMode="auto">
            <a:xfrm>
              <a:off x="1632" y="105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1228" name="Rectangle 21"/>
            <p:cNvSpPr>
              <a:spLocks noChangeArrowheads="1"/>
            </p:cNvSpPr>
            <p:nvPr/>
          </p:nvSpPr>
          <p:spPr bwMode="auto">
            <a:xfrm>
              <a:off x="1632" y="17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1229" name="Line 22"/>
            <p:cNvSpPr>
              <a:spLocks noChangeShapeType="1"/>
            </p:cNvSpPr>
            <p:nvPr/>
          </p:nvSpPr>
          <p:spPr bwMode="auto">
            <a:xfrm>
              <a:off x="1776" y="13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230" name="Rectangle 23"/>
            <p:cNvSpPr>
              <a:spLocks noChangeArrowheads="1"/>
            </p:cNvSpPr>
            <p:nvPr/>
          </p:nvSpPr>
          <p:spPr bwMode="auto">
            <a:xfrm>
              <a:off x="1680" y="1488"/>
              <a:ext cx="192" cy="144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1231" name="Line 24"/>
            <p:cNvSpPr>
              <a:spLocks noChangeShapeType="1"/>
            </p:cNvSpPr>
            <p:nvPr/>
          </p:nvSpPr>
          <p:spPr bwMode="auto">
            <a:xfrm>
              <a:off x="1776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51210" name="Group 25"/>
          <p:cNvGrpSpPr>
            <a:grpSpLocks/>
          </p:cNvGrpSpPr>
          <p:nvPr/>
        </p:nvGrpSpPr>
        <p:grpSpPr bwMode="auto">
          <a:xfrm>
            <a:off x="5181600" y="1752600"/>
            <a:ext cx="457200" cy="1524000"/>
            <a:chOff x="1632" y="1056"/>
            <a:chExt cx="288" cy="960"/>
          </a:xfrm>
        </p:grpSpPr>
        <p:sp>
          <p:nvSpPr>
            <p:cNvPr id="51222" name="Oval 26"/>
            <p:cNvSpPr>
              <a:spLocks noChangeArrowheads="1"/>
            </p:cNvSpPr>
            <p:nvPr/>
          </p:nvSpPr>
          <p:spPr bwMode="auto">
            <a:xfrm>
              <a:off x="1632" y="105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1223" name="Rectangle 27"/>
            <p:cNvSpPr>
              <a:spLocks noChangeArrowheads="1"/>
            </p:cNvSpPr>
            <p:nvPr/>
          </p:nvSpPr>
          <p:spPr bwMode="auto">
            <a:xfrm>
              <a:off x="1632" y="17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1224" name="Line 28"/>
            <p:cNvSpPr>
              <a:spLocks noChangeShapeType="1"/>
            </p:cNvSpPr>
            <p:nvPr/>
          </p:nvSpPr>
          <p:spPr bwMode="auto">
            <a:xfrm>
              <a:off x="1776" y="13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225" name="Rectangle 29"/>
            <p:cNvSpPr>
              <a:spLocks noChangeArrowheads="1"/>
            </p:cNvSpPr>
            <p:nvPr/>
          </p:nvSpPr>
          <p:spPr bwMode="auto">
            <a:xfrm>
              <a:off x="1680" y="1488"/>
              <a:ext cx="192" cy="144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1226" name="Line 30"/>
            <p:cNvSpPr>
              <a:spLocks noChangeShapeType="1"/>
            </p:cNvSpPr>
            <p:nvPr/>
          </p:nvSpPr>
          <p:spPr bwMode="auto">
            <a:xfrm>
              <a:off x="1776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51211" name="Rectangle 31"/>
          <p:cNvSpPr>
            <a:spLocks noChangeArrowheads="1"/>
          </p:cNvSpPr>
          <p:nvPr/>
        </p:nvSpPr>
        <p:spPr bwMode="auto">
          <a:xfrm>
            <a:off x="3200400" y="2971800"/>
            <a:ext cx="228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9pPr>
          </a:lstStyle>
          <a:p>
            <a:pPr algn="ctr" eaLnBrk="1" hangingPunct="1"/>
            <a:r>
              <a:rPr lang="en-US" altLang="ja-JP" sz="1400" b="1">
                <a:latin typeface="Times New Roman" panose="02020603050405020304" pitchFamily="18" charset="0"/>
                <a:ea typeface="ＭＳ Ｐゴシック" panose="020B0600070205080204" pitchFamily="50" charset="-128"/>
              </a:rPr>
              <a:t>S</a:t>
            </a:r>
          </a:p>
        </p:txBody>
      </p:sp>
      <p:grpSp>
        <p:nvGrpSpPr>
          <p:cNvPr id="55328" name="Group 32"/>
          <p:cNvGrpSpPr>
            <a:grpSpLocks/>
          </p:cNvGrpSpPr>
          <p:nvPr/>
        </p:nvGrpSpPr>
        <p:grpSpPr bwMode="auto">
          <a:xfrm>
            <a:off x="3505200" y="2286000"/>
            <a:ext cx="1447800" cy="838200"/>
            <a:chOff x="2208" y="1440"/>
            <a:chExt cx="912" cy="528"/>
          </a:xfrm>
        </p:grpSpPr>
        <p:sp>
          <p:nvSpPr>
            <p:cNvPr id="51219" name="Line 33"/>
            <p:cNvSpPr>
              <a:spLocks noChangeShapeType="1"/>
            </p:cNvSpPr>
            <p:nvPr/>
          </p:nvSpPr>
          <p:spPr bwMode="auto">
            <a:xfrm flipH="1">
              <a:off x="2208" y="1440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220" name="Rectangle 34"/>
            <p:cNvSpPr>
              <a:spLocks noChangeArrowheads="1"/>
            </p:cNvSpPr>
            <p:nvPr/>
          </p:nvSpPr>
          <p:spPr bwMode="auto">
            <a:xfrm>
              <a:off x="2304" y="1824"/>
              <a:ext cx="240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1221" name="Line 35"/>
            <p:cNvSpPr>
              <a:spLocks noChangeShapeType="1"/>
            </p:cNvSpPr>
            <p:nvPr/>
          </p:nvSpPr>
          <p:spPr bwMode="auto">
            <a:xfrm flipV="1">
              <a:off x="2400" y="1632"/>
              <a:ext cx="72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55332" name="Group 36"/>
          <p:cNvGrpSpPr>
            <a:grpSpLocks/>
          </p:cNvGrpSpPr>
          <p:nvPr/>
        </p:nvGrpSpPr>
        <p:grpSpPr bwMode="auto">
          <a:xfrm>
            <a:off x="2667000" y="2438400"/>
            <a:ext cx="2514600" cy="2438400"/>
            <a:chOff x="1680" y="1536"/>
            <a:chExt cx="1584" cy="1536"/>
          </a:xfrm>
        </p:grpSpPr>
        <p:sp>
          <p:nvSpPr>
            <p:cNvPr id="51215" name="Line 37"/>
            <p:cNvSpPr>
              <a:spLocks noChangeShapeType="1"/>
            </p:cNvSpPr>
            <p:nvPr/>
          </p:nvSpPr>
          <p:spPr bwMode="auto">
            <a:xfrm flipV="1">
              <a:off x="1680" y="2160"/>
              <a:ext cx="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216" name="Rectangle 38"/>
            <p:cNvSpPr>
              <a:spLocks noChangeArrowheads="1"/>
            </p:cNvSpPr>
            <p:nvPr/>
          </p:nvSpPr>
          <p:spPr bwMode="auto">
            <a:xfrm>
              <a:off x="3120" y="153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1217" name="Rectangle 39"/>
            <p:cNvSpPr>
              <a:spLocks noChangeArrowheads="1"/>
            </p:cNvSpPr>
            <p:nvPr/>
          </p:nvSpPr>
          <p:spPr bwMode="auto">
            <a:xfrm>
              <a:off x="1776" y="292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 Black" panose="020B0A04020102020204" pitchFamily="34" charset="0"/>
                  <a:ea typeface="ＭＳ Ｐ明朝" panose="02020600040205080304" pitchFamily="18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1218" name="Line 40"/>
            <p:cNvSpPr>
              <a:spLocks noChangeShapeType="1"/>
            </p:cNvSpPr>
            <p:nvPr/>
          </p:nvSpPr>
          <p:spPr bwMode="auto">
            <a:xfrm flipH="1">
              <a:off x="1920" y="1680"/>
              <a:ext cx="120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51214" name="Text Box 41"/>
          <p:cNvSpPr txBox="1">
            <a:spLocks noChangeArrowheads="1"/>
          </p:cNvSpPr>
          <p:nvPr/>
        </p:nvSpPr>
        <p:spPr bwMode="auto">
          <a:xfrm>
            <a:off x="5775325" y="3376613"/>
            <a:ext cx="297338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ＭＳ Ｐ明朝" panose="02020600040205080304" pitchFamily="18" charset="-128"/>
              </a:defRPr>
            </a:lvl9pPr>
          </a:lstStyle>
          <a:p>
            <a:pPr eaLnBrk="1" hangingPunct="1"/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ポインタをキャッシュ上の置ける</a:t>
            </a:r>
            <a:endParaRPr lang="en-US" altLang="ja-JP" sz="280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pPr eaLnBrk="1" hangingPunct="1"/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→効率が良い</a:t>
            </a:r>
            <a:endParaRPr lang="en-US" altLang="ja-JP" sz="280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pPr eaLnBrk="1" hangingPunct="1"/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時間が掛かる</a:t>
            </a:r>
            <a:endParaRPr lang="en-US" altLang="ja-JP" sz="280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DE7AE8-A328-4437-9BF5-8B6B21FE3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kumimoji="1" lang="ja-JP" altLang="en-US" dirty="0"/>
              <a:t>ディレクトリをキャッシュに持たせる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0062A5-6932-4813-84E5-31327A043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どこかのノードでキャッシュされているブロックは必ずホームメモリのキャッシュにも置く</a:t>
            </a:r>
            <a:endParaRPr kumimoji="1" lang="en-US" altLang="ja-JP" dirty="0"/>
          </a:p>
          <a:p>
            <a:pPr marL="457200" lvl="1" indent="0">
              <a:buNone/>
            </a:pPr>
            <a:r>
              <a:rPr lang="ja-JP" altLang="en-US" dirty="0"/>
              <a:t>→ホームメモリの代わりをキャッシュがする</a:t>
            </a:r>
            <a:endParaRPr lang="en-US" altLang="ja-JP" dirty="0"/>
          </a:p>
          <a:p>
            <a:pPr marL="57150" indent="0">
              <a:buNone/>
            </a:pPr>
            <a:r>
              <a:rPr kumimoji="1" lang="ja-JP" altLang="en-US" dirty="0"/>
              <a:t>〇高速なアクセスが可能</a:t>
            </a:r>
            <a:endParaRPr kumimoji="1" lang="en-US" altLang="ja-JP" dirty="0"/>
          </a:p>
          <a:p>
            <a:pPr marL="57150" indent="0">
              <a:buNone/>
            </a:pPr>
            <a:r>
              <a:rPr lang="ja-JP" altLang="en-US" dirty="0"/>
              <a:t>〇全体のメモリ要求量が小さい</a:t>
            </a:r>
            <a:endParaRPr lang="en-US" altLang="ja-JP" dirty="0"/>
          </a:p>
          <a:p>
            <a:pPr marL="57150" indent="0">
              <a:buNone/>
            </a:pPr>
            <a:r>
              <a:rPr lang="en-US" altLang="ja-JP" dirty="0"/>
              <a:t>×</a:t>
            </a:r>
            <a:r>
              <a:rPr lang="ja-JP" altLang="en-US" dirty="0"/>
              <a:t>キャッシュのコントローラが混雑</a:t>
            </a:r>
            <a:endParaRPr lang="en-US" altLang="ja-JP" dirty="0"/>
          </a:p>
          <a:p>
            <a:pPr marL="57150" indent="0">
              <a:buNone/>
            </a:pPr>
            <a:r>
              <a:rPr lang="en-US" altLang="ja-JP" dirty="0"/>
              <a:t>×</a:t>
            </a:r>
            <a:r>
              <a:rPr lang="ja-JP" altLang="en-US" dirty="0"/>
              <a:t>キャッシュの利用効率が悪化</a:t>
            </a:r>
            <a:endParaRPr lang="en-US" altLang="ja-JP" dirty="0"/>
          </a:p>
          <a:p>
            <a:pPr marL="514350" indent="-45720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7997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600" dirty="0"/>
              <a:t>スヌープキャッシュとディレクトリキャッシュ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r>
              <a:rPr kumimoji="1" lang="ja-JP" altLang="en-US" dirty="0"/>
              <a:t>スヌープキャッシュは共有バスのように皆が見る（スヌープ）ことのできる通信路が必要</a:t>
            </a:r>
            <a:endParaRPr kumimoji="1" lang="en-US" altLang="ja-JP" dirty="0"/>
          </a:p>
          <a:p>
            <a:pPr lvl="1"/>
            <a:r>
              <a:rPr lang="ja-JP" altLang="en-US" dirty="0"/>
              <a:t>転送、キャッシュブロックの状態制御は分散的に行われる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集中メモリシステムに向いている</a:t>
            </a:r>
            <a:endParaRPr kumimoji="1" lang="en-US" altLang="ja-JP" dirty="0"/>
          </a:p>
          <a:p>
            <a:r>
              <a:rPr lang="ja-JP" altLang="en-US" dirty="0"/>
              <a:t>ディレクトリキャッシュは、ホームメモリのディレクトリが共有バスの代わりに管理センターの役割を果たす</a:t>
            </a:r>
            <a:endParaRPr lang="en-US" altLang="ja-JP" dirty="0"/>
          </a:p>
          <a:p>
            <a:pPr lvl="1"/>
            <a:r>
              <a:rPr kumimoji="1" lang="ja-JP" altLang="en-US" dirty="0"/>
              <a:t>メッセージを交換してブロックの状態制御を行う</a:t>
            </a:r>
            <a:endParaRPr kumimoji="1" lang="en-US" altLang="ja-JP" dirty="0"/>
          </a:p>
          <a:p>
            <a:pPr lvl="1"/>
            <a:r>
              <a:rPr lang="ja-JP" altLang="en-US" dirty="0"/>
              <a:t>汎用性が高いが、メッセージ交換のコストは大きい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7054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44F3D7-5852-47F4-9DDD-86896BFAA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/>
          <a:lstStyle/>
          <a:p>
            <a:r>
              <a:rPr kumimoji="1" lang="ja-JP" altLang="en-US" sz="3200" dirty="0"/>
              <a:t>共有メモリの一貫性を常にとる必要があるのか？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9C2131-7B6C-44BC-A50F-EB70B75C1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共有メモリを更新したかどうかは、同期を取らなければわからない。</a:t>
            </a:r>
            <a:endParaRPr lang="en-US" altLang="ja-JP" dirty="0"/>
          </a:p>
          <a:p>
            <a:r>
              <a:rPr kumimoji="1" lang="ja-JP" altLang="en-US" dirty="0"/>
              <a:t>共有メモリを使ったデータ交換は同期が必要</a:t>
            </a:r>
            <a:endParaRPr kumimoji="1" lang="en-US" altLang="ja-JP" dirty="0"/>
          </a:p>
          <a:p>
            <a:r>
              <a:rPr lang="ja-JP" altLang="en-US" dirty="0"/>
              <a:t>ならば、同期の前後だけでつじつまが合っていれば良いのでは？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→　</a:t>
            </a:r>
            <a:r>
              <a:rPr kumimoji="1" lang="en-US" altLang="ja-JP" dirty="0"/>
              <a:t>Weak</a:t>
            </a:r>
            <a:r>
              <a:rPr kumimoji="1" lang="ja-JP" altLang="en-US" dirty="0"/>
              <a:t> </a:t>
            </a:r>
            <a:r>
              <a:rPr kumimoji="1" lang="en-US" altLang="ja-JP" dirty="0"/>
              <a:t>Consistency</a:t>
            </a:r>
            <a:r>
              <a:rPr kumimoji="1" lang="ja-JP" altLang="en-US" dirty="0"/>
              <a:t>（弱い一貫性）</a:t>
            </a:r>
          </a:p>
        </p:txBody>
      </p:sp>
    </p:spTree>
    <p:extLst>
      <p:ext uri="{BB962C8B-B14F-4D97-AF65-F5344CB8AC3E}">
        <p14:creationId xmlns:p14="http://schemas.microsoft.com/office/powerpoint/2010/main" val="179586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集中メモリ型と分散メモリ型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724872" y="2218184"/>
            <a:ext cx="457200" cy="1295400"/>
            <a:chOff x="480" y="1248"/>
            <a:chExt cx="288" cy="816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480" y="1248"/>
              <a:ext cx="288" cy="2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80" y="177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624" y="153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8391872" y="2765491"/>
            <a:ext cx="467413" cy="1295400"/>
            <a:chOff x="480" y="1248"/>
            <a:chExt cx="288" cy="81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80" y="1248"/>
              <a:ext cx="288" cy="2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80" y="177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624" y="153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7020272" y="1760984"/>
            <a:ext cx="457200" cy="1295400"/>
            <a:chOff x="480" y="1248"/>
            <a:chExt cx="288" cy="816"/>
          </a:xfrm>
        </p:grpSpPr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480" y="1248"/>
              <a:ext cx="288" cy="2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80" y="177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624" y="153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5724872" y="3818384"/>
            <a:ext cx="457200" cy="1295400"/>
            <a:chOff x="480" y="1248"/>
            <a:chExt cx="288" cy="816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480" y="1248"/>
              <a:ext cx="288" cy="2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480" y="177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624" y="153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4962872" y="2522984"/>
            <a:ext cx="720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>
                <a:latin typeface="Times New Roman" panose="02020603050405020304" pitchFamily="18" charset="0"/>
              </a:rPr>
              <a:t>Node</a:t>
            </a:r>
            <a:r>
              <a:rPr lang="ja-JP" altLang="en-US" sz="1200">
                <a:latin typeface="Times New Roman" panose="02020603050405020304" pitchFamily="18" charset="0"/>
              </a:rPr>
              <a:t>　１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5039072" y="4123184"/>
            <a:ext cx="692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>
                <a:latin typeface="Times New Roman" panose="02020603050405020304" pitchFamily="18" charset="0"/>
              </a:rPr>
              <a:t>Node</a:t>
            </a:r>
            <a:r>
              <a:rPr lang="ja-JP" altLang="en-US" sz="1200">
                <a:latin typeface="Times New Roman" panose="02020603050405020304" pitchFamily="18" charset="0"/>
              </a:rPr>
              <a:t>　</a:t>
            </a:r>
            <a:r>
              <a:rPr lang="en-US" altLang="ja-JP" sz="12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8332812" y="2384491"/>
            <a:ext cx="720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>
                <a:latin typeface="Times New Roman" panose="02020603050405020304" pitchFamily="18" charset="0"/>
              </a:rPr>
              <a:t>Node</a:t>
            </a:r>
            <a:r>
              <a:rPr lang="ja-JP" altLang="en-US" sz="1200">
                <a:latin typeface="Times New Roman" panose="02020603050405020304" pitchFamily="18" charset="0"/>
              </a:rPr>
              <a:t>　３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6334472" y="2294384"/>
            <a:ext cx="720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>
                <a:latin typeface="Times New Roman" panose="02020603050405020304" pitchFamily="18" charset="0"/>
              </a:rPr>
              <a:t>Node</a:t>
            </a:r>
            <a:r>
              <a:rPr lang="ja-JP" altLang="en-US" sz="1200">
                <a:latin typeface="Times New Roman" panose="02020603050405020304" pitchFamily="18" charset="0"/>
              </a:rPr>
              <a:t>　０</a:t>
            </a:r>
          </a:p>
        </p:txBody>
      </p:sp>
      <p:sp>
        <p:nvSpPr>
          <p:cNvPr id="32" name="Oval 39"/>
          <p:cNvSpPr>
            <a:spLocks noChangeArrowheads="1"/>
          </p:cNvSpPr>
          <p:nvPr/>
        </p:nvSpPr>
        <p:spPr bwMode="auto">
          <a:xfrm>
            <a:off x="7020272" y="3284984"/>
            <a:ext cx="685800" cy="10668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33" name="Line 40"/>
          <p:cNvSpPr>
            <a:spLocks noChangeShapeType="1"/>
          </p:cNvSpPr>
          <p:nvPr/>
        </p:nvSpPr>
        <p:spPr bwMode="auto">
          <a:xfrm>
            <a:off x="7248872" y="3056384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" name="Line 41"/>
          <p:cNvSpPr>
            <a:spLocks noChangeShapeType="1"/>
          </p:cNvSpPr>
          <p:nvPr/>
        </p:nvSpPr>
        <p:spPr bwMode="auto">
          <a:xfrm>
            <a:off x="6182072" y="3361184"/>
            <a:ext cx="838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" name="Line 42"/>
          <p:cNvSpPr>
            <a:spLocks noChangeShapeType="1"/>
          </p:cNvSpPr>
          <p:nvPr/>
        </p:nvSpPr>
        <p:spPr bwMode="auto">
          <a:xfrm flipV="1">
            <a:off x="6182072" y="3970784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" name="Text Box 44"/>
          <p:cNvSpPr txBox="1">
            <a:spLocks noChangeArrowheads="1"/>
          </p:cNvSpPr>
          <p:nvPr/>
        </p:nvSpPr>
        <p:spPr bwMode="auto">
          <a:xfrm>
            <a:off x="6930217" y="4381946"/>
            <a:ext cx="1292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Times New Roman" panose="02020603050405020304" pitchFamily="18" charset="0"/>
              </a:rPr>
              <a:t>Ｉｎｔｅｒｃｏｎｎｅｃｔｏｎ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Times New Roman" panose="02020603050405020304" pitchFamily="18" charset="0"/>
              </a:rPr>
              <a:t>Ｎｅｔｗｏｒｋ</a:t>
            </a:r>
          </a:p>
        </p:txBody>
      </p:sp>
      <p:sp>
        <p:nvSpPr>
          <p:cNvPr id="38" name="Line 41"/>
          <p:cNvSpPr>
            <a:spLocks noChangeShapeType="1"/>
          </p:cNvSpPr>
          <p:nvPr/>
        </p:nvSpPr>
        <p:spPr bwMode="auto">
          <a:xfrm>
            <a:off x="7680185" y="3794191"/>
            <a:ext cx="711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" name="Oval 4"/>
          <p:cNvSpPr>
            <a:spLocks noChangeArrowheads="1"/>
          </p:cNvSpPr>
          <p:nvPr/>
        </p:nvSpPr>
        <p:spPr bwMode="auto">
          <a:xfrm>
            <a:off x="2343770" y="2762845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2343769" y="3601045"/>
            <a:ext cx="481937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42" name="Line 6"/>
          <p:cNvSpPr>
            <a:spLocks noChangeShapeType="1"/>
          </p:cNvSpPr>
          <p:nvPr/>
        </p:nvSpPr>
        <p:spPr bwMode="auto">
          <a:xfrm>
            <a:off x="2572370" y="322004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3" name="Oval 4"/>
          <p:cNvSpPr>
            <a:spLocks noChangeArrowheads="1"/>
          </p:cNvSpPr>
          <p:nvPr/>
        </p:nvSpPr>
        <p:spPr bwMode="auto">
          <a:xfrm>
            <a:off x="1331640" y="3619872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44" name="Oval 4"/>
          <p:cNvSpPr>
            <a:spLocks noChangeArrowheads="1"/>
          </p:cNvSpPr>
          <p:nvPr/>
        </p:nvSpPr>
        <p:spPr bwMode="auto">
          <a:xfrm>
            <a:off x="3396095" y="3565591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45" name="Oval 4"/>
          <p:cNvSpPr>
            <a:spLocks noChangeArrowheads="1"/>
          </p:cNvSpPr>
          <p:nvPr/>
        </p:nvSpPr>
        <p:spPr bwMode="auto">
          <a:xfrm>
            <a:off x="2343770" y="4462761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46" name="Line 6"/>
          <p:cNvSpPr>
            <a:spLocks noChangeShapeType="1"/>
          </p:cNvSpPr>
          <p:nvPr/>
        </p:nvSpPr>
        <p:spPr bwMode="auto">
          <a:xfrm>
            <a:off x="2553940" y="407000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" name="Line 6"/>
          <p:cNvSpPr>
            <a:spLocks noChangeShapeType="1"/>
          </p:cNvSpPr>
          <p:nvPr/>
        </p:nvSpPr>
        <p:spPr bwMode="auto">
          <a:xfrm flipV="1">
            <a:off x="1798118" y="3818384"/>
            <a:ext cx="545651" cy="112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" name="Line 6"/>
          <p:cNvSpPr>
            <a:spLocks noChangeShapeType="1"/>
          </p:cNvSpPr>
          <p:nvPr/>
        </p:nvSpPr>
        <p:spPr bwMode="auto">
          <a:xfrm>
            <a:off x="2825707" y="3818383"/>
            <a:ext cx="570388" cy="112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9" name="Oval 4"/>
          <p:cNvSpPr>
            <a:spLocks noChangeArrowheads="1"/>
          </p:cNvSpPr>
          <p:nvPr/>
        </p:nvSpPr>
        <p:spPr bwMode="auto">
          <a:xfrm>
            <a:off x="874440" y="1805814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874440" y="2384491"/>
            <a:ext cx="481937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324406" y="1883132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プロセッサ</a:t>
            </a: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349764" y="2428290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メモリ</a:t>
            </a:r>
            <a:endParaRPr kumimoji="1" lang="ja-JP" altLang="en-US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57200" y="5242436"/>
            <a:ext cx="4031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メモリが一か所に集中</a:t>
            </a:r>
            <a:endParaRPr kumimoji="1" lang="en-US" altLang="ja-JP" dirty="0"/>
          </a:p>
          <a:p>
            <a:r>
              <a:rPr lang="en-US" altLang="ja-JP" dirty="0"/>
              <a:t>UMA(Uniform memory access model)</a:t>
            </a:r>
          </a:p>
          <a:p>
            <a:r>
              <a:rPr lang="ja-JP" altLang="en-US" dirty="0"/>
              <a:t>いわゆるマルチコア</a:t>
            </a:r>
            <a:endParaRPr kumimoji="1" lang="ja-JP" altLang="en-US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4540308" y="5300265"/>
            <a:ext cx="46987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メモリが分散</a:t>
            </a:r>
            <a:endParaRPr kumimoji="1" lang="en-US" altLang="ja-JP" dirty="0"/>
          </a:p>
          <a:p>
            <a:r>
              <a:rPr lang="en-US" altLang="ja-JP" dirty="0" err="1"/>
              <a:t>NUMA</a:t>
            </a:r>
            <a:r>
              <a:rPr lang="en-US" altLang="ja-JP" dirty="0"/>
              <a:t>(Non-Uniform memory access model)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936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シーケンシャルコンシステンシィ</a:t>
            </a:r>
            <a:endParaRPr lang="en-US" altLang="ja-JP" dirty="0"/>
          </a:p>
        </p:txBody>
      </p:sp>
      <p:sp>
        <p:nvSpPr>
          <p:cNvPr id="128005" name="Line 5"/>
          <p:cNvSpPr>
            <a:spLocks noChangeShapeType="1"/>
          </p:cNvSpPr>
          <p:nvPr/>
        </p:nvSpPr>
        <p:spPr bwMode="auto">
          <a:xfrm>
            <a:off x="2759075" y="1890713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8006" name="Line 6"/>
          <p:cNvSpPr>
            <a:spLocks noChangeShapeType="1"/>
          </p:cNvSpPr>
          <p:nvPr/>
        </p:nvSpPr>
        <p:spPr bwMode="auto">
          <a:xfrm>
            <a:off x="2759075" y="3338513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8009" name="Line 9"/>
          <p:cNvSpPr>
            <a:spLocks noChangeShapeType="1"/>
          </p:cNvSpPr>
          <p:nvPr/>
        </p:nvSpPr>
        <p:spPr bwMode="auto">
          <a:xfrm flipH="1" flipV="1">
            <a:off x="2911475" y="3109913"/>
            <a:ext cx="3429000" cy="8382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8010" name="Line 10"/>
          <p:cNvSpPr>
            <a:spLocks noChangeShapeType="1"/>
          </p:cNvSpPr>
          <p:nvPr/>
        </p:nvSpPr>
        <p:spPr bwMode="auto">
          <a:xfrm flipV="1">
            <a:off x="3063875" y="3262313"/>
            <a:ext cx="3886200" cy="4572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8011" name="Text Box 11"/>
          <p:cNvSpPr txBox="1">
            <a:spLocks noChangeArrowheads="1"/>
          </p:cNvSpPr>
          <p:nvPr/>
        </p:nvSpPr>
        <p:spPr bwMode="auto">
          <a:xfrm>
            <a:off x="684213" y="4652963"/>
            <a:ext cx="777488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Times New Roman" panose="02020603050405020304" pitchFamily="18" charset="0"/>
              </a:rPr>
              <a:t>L1 </a:t>
            </a:r>
            <a:r>
              <a:rPr lang="ja-JP" altLang="en-US" sz="2400" dirty="0">
                <a:latin typeface="Times New Roman" panose="02020603050405020304" pitchFamily="18" charset="0"/>
              </a:rPr>
              <a:t>と</a:t>
            </a:r>
            <a:r>
              <a:rPr lang="en-US" altLang="ja-JP" sz="2400" dirty="0">
                <a:latin typeface="Times New Roman" panose="02020603050405020304" pitchFamily="18" charset="0"/>
              </a:rPr>
              <a:t>L2 </a:t>
            </a:r>
            <a:r>
              <a:rPr lang="ja-JP" altLang="en-US" sz="2400" dirty="0">
                <a:latin typeface="Times New Roman" panose="02020603050405020304" pitchFamily="18" charset="0"/>
              </a:rPr>
              <a:t>が同時に実行され</a:t>
            </a:r>
            <a:r>
              <a:rPr lang="ja-JP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ないこと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ja-JP" sz="2400" dirty="0">
              <a:latin typeface="Times New Roman" panose="02020603050405020304" pitchFamily="18" charset="0"/>
            </a:endParaRPr>
          </a:p>
          <a:p>
            <a:r>
              <a:rPr lang="ja-JP" altLang="en-US" sz="2400" dirty="0">
                <a:latin typeface="Times New Roman" panose="02020603050405020304" pitchFamily="18" charset="0"/>
              </a:rPr>
              <a:t>これを実現するためには書いた値が即座に読み出すことが</a:t>
            </a:r>
            <a:endParaRPr lang="en-US" altLang="ja-JP" sz="2400" dirty="0">
              <a:latin typeface="Times New Roman" panose="02020603050405020304" pitchFamily="18" charset="0"/>
            </a:endParaRPr>
          </a:p>
          <a:p>
            <a:r>
              <a:rPr lang="ja-JP" altLang="en-US" sz="2400" dirty="0">
                <a:latin typeface="Times New Roman" panose="02020603050405020304" pitchFamily="18" charset="0"/>
              </a:rPr>
              <a:t>できなければならない</a:t>
            </a:r>
            <a:endParaRPr lang="en-US" altLang="ja-JP" sz="2400" dirty="0">
              <a:latin typeface="Times New Roman" panose="02020603050405020304" pitchFamily="18" charset="0"/>
            </a:endParaRPr>
          </a:p>
        </p:txBody>
      </p:sp>
      <p:sp>
        <p:nvSpPr>
          <p:cNvPr id="128012" name="Rectangle 12"/>
          <p:cNvSpPr>
            <a:spLocks noChangeArrowheads="1"/>
          </p:cNvSpPr>
          <p:nvPr/>
        </p:nvSpPr>
        <p:spPr bwMode="auto">
          <a:xfrm>
            <a:off x="1331913" y="1700213"/>
            <a:ext cx="1871662" cy="2592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8013" name="Text Box 13"/>
          <p:cNvSpPr txBox="1">
            <a:spLocks noChangeArrowheads="1"/>
          </p:cNvSpPr>
          <p:nvPr/>
        </p:nvSpPr>
        <p:spPr bwMode="auto">
          <a:xfrm>
            <a:off x="1547813" y="1720850"/>
            <a:ext cx="1003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P1:A=0;</a:t>
            </a:r>
          </a:p>
        </p:txBody>
      </p:sp>
      <p:sp>
        <p:nvSpPr>
          <p:cNvPr id="128014" name="Text Box 14"/>
          <p:cNvSpPr txBox="1">
            <a:spLocks noChangeArrowheads="1"/>
          </p:cNvSpPr>
          <p:nvPr/>
        </p:nvSpPr>
        <p:spPr bwMode="auto">
          <a:xfrm>
            <a:off x="1908175" y="3062288"/>
            <a:ext cx="66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A=1;</a:t>
            </a:r>
          </a:p>
        </p:txBody>
      </p:sp>
      <p:sp>
        <p:nvSpPr>
          <p:cNvPr id="128015" name="Text Box 15"/>
          <p:cNvSpPr txBox="1">
            <a:spLocks noChangeArrowheads="1"/>
          </p:cNvSpPr>
          <p:nvPr/>
        </p:nvSpPr>
        <p:spPr bwMode="auto">
          <a:xfrm>
            <a:off x="1547813" y="3783013"/>
            <a:ext cx="1670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L1: if(B==0) …</a:t>
            </a:r>
          </a:p>
        </p:txBody>
      </p:sp>
      <p:sp>
        <p:nvSpPr>
          <p:cNvPr id="128016" name="Line 16"/>
          <p:cNvSpPr>
            <a:spLocks noChangeShapeType="1"/>
          </p:cNvSpPr>
          <p:nvPr/>
        </p:nvSpPr>
        <p:spPr bwMode="auto">
          <a:xfrm>
            <a:off x="7785100" y="1890713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8017" name="Line 17"/>
          <p:cNvSpPr>
            <a:spLocks noChangeShapeType="1"/>
          </p:cNvSpPr>
          <p:nvPr/>
        </p:nvSpPr>
        <p:spPr bwMode="auto">
          <a:xfrm>
            <a:off x="7785100" y="3338513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8018" name="Rectangle 18"/>
          <p:cNvSpPr>
            <a:spLocks noChangeArrowheads="1"/>
          </p:cNvSpPr>
          <p:nvPr/>
        </p:nvSpPr>
        <p:spPr bwMode="auto">
          <a:xfrm>
            <a:off x="6357938" y="1700213"/>
            <a:ext cx="1871662" cy="2592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8019" name="Text Box 19"/>
          <p:cNvSpPr txBox="1">
            <a:spLocks noChangeArrowheads="1"/>
          </p:cNvSpPr>
          <p:nvPr/>
        </p:nvSpPr>
        <p:spPr bwMode="auto">
          <a:xfrm>
            <a:off x="6573838" y="1720850"/>
            <a:ext cx="1003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P2:B=0;</a:t>
            </a:r>
          </a:p>
        </p:txBody>
      </p:sp>
      <p:sp>
        <p:nvSpPr>
          <p:cNvPr id="128020" name="Text Box 20"/>
          <p:cNvSpPr txBox="1">
            <a:spLocks noChangeArrowheads="1"/>
          </p:cNvSpPr>
          <p:nvPr/>
        </p:nvSpPr>
        <p:spPr bwMode="auto">
          <a:xfrm>
            <a:off x="6934200" y="3062288"/>
            <a:ext cx="66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B=1;</a:t>
            </a:r>
          </a:p>
        </p:txBody>
      </p:sp>
      <p:sp>
        <p:nvSpPr>
          <p:cNvPr id="128021" name="Text Box 21"/>
          <p:cNvSpPr txBox="1">
            <a:spLocks noChangeArrowheads="1"/>
          </p:cNvSpPr>
          <p:nvPr/>
        </p:nvSpPr>
        <p:spPr bwMode="auto">
          <a:xfrm>
            <a:off x="6573838" y="3783013"/>
            <a:ext cx="1670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L2: if(A==0) …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800" dirty="0"/>
              <a:t>遅延があるとシーケンシャル</a:t>
            </a:r>
            <a:br>
              <a:rPr lang="en-US" altLang="ja-JP" sz="3800" dirty="0"/>
            </a:br>
            <a:r>
              <a:rPr lang="ja-JP" altLang="en-US" sz="3800" dirty="0"/>
              <a:t>コンシステンシィは実現できない</a:t>
            </a:r>
            <a:endParaRPr lang="en-US" altLang="ja-JP" sz="3800" dirty="0"/>
          </a:p>
        </p:txBody>
      </p:sp>
      <p:sp>
        <p:nvSpPr>
          <p:cNvPr id="129027" name="Line 3"/>
          <p:cNvSpPr>
            <a:spLocks noChangeShapeType="1"/>
          </p:cNvSpPr>
          <p:nvPr/>
        </p:nvSpPr>
        <p:spPr bwMode="auto">
          <a:xfrm>
            <a:off x="2759075" y="1890713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9028" name="Line 4"/>
          <p:cNvSpPr>
            <a:spLocks noChangeShapeType="1"/>
          </p:cNvSpPr>
          <p:nvPr/>
        </p:nvSpPr>
        <p:spPr bwMode="auto">
          <a:xfrm>
            <a:off x="2759075" y="3338513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1331913" y="4724400"/>
            <a:ext cx="770755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Times New Roman" panose="02020603050405020304" pitchFamily="18" charset="0"/>
              </a:rPr>
              <a:t>全てのアクセスを全てのコピーの状態が決定するまで</a:t>
            </a:r>
            <a:endParaRPr lang="en-US" altLang="ja-JP" sz="2400" dirty="0">
              <a:latin typeface="Times New Roman" panose="02020603050405020304" pitchFamily="18" charset="0"/>
            </a:endParaRPr>
          </a:p>
          <a:p>
            <a:r>
              <a:rPr lang="ja-JP" altLang="en-US" sz="2400" dirty="0">
                <a:latin typeface="Times New Roman" panose="02020603050405020304" pitchFamily="18" charset="0"/>
              </a:rPr>
              <a:t>保留にしておく→全コピーから</a:t>
            </a:r>
            <a:r>
              <a:rPr lang="en-US" altLang="ja-JP" sz="2400" dirty="0">
                <a:latin typeface="Times New Roman" panose="02020603050405020304" pitchFamily="18" charset="0"/>
              </a:rPr>
              <a:t>ACK</a:t>
            </a:r>
            <a:r>
              <a:rPr lang="ja-JP" altLang="en-US" sz="2400" dirty="0">
                <a:latin typeface="Times New Roman" panose="02020603050405020304" pitchFamily="18" charset="0"/>
              </a:rPr>
              <a:t>を収集してホームメモリ</a:t>
            </a:r>
            <a:endParaRPr lang="en-US" altLang="ja-JP" sz="2400" dirty="0">
              <a:latin typeface="Times New Roman" panose="02020603050405020304" pitchFamily="18" charset="0"/>
            </a:endParaRPr>
          </a:p>
          <a:p>
            <a:r>
              <a:rPr lang="ja-JP" altLang="en-US" sz="2400" dirty="0">
                <a:latin typeface="Times New Roman" panose="02020603050405020304" pitchFamily="18" charset="0"/>
              </a:rPr>
              <a:t>で管理する→オーバーヘッドが大きい</a:t>
            </a:r>
            <a:endParaRPr lang="en-US" altLang="ja-JP" sz="2400" dirty="0">
              <a:latin typeface="Times New Roman" panose="02020603050405020304" pitchFamily="18" charset="0"/>
            </a:endParaRPr>
          </a:p>
        </p:txBody>
      </p:sp>
      <p:sp>
        <p:nvSpPr>
          <p:cNvPr id="129032" name="Rectangle 8"/>
          <p:cNvSpPr>
            <a:spLocks noChangeArrowheads="1"/>
          </p:cNvSpPr>
          <p:nvPr/>
        </p:nvSpPr>
        <p:spPr bwMode="auto">
          <a:xfrm>
            <a:off x="1331913" y="1700213"/>
            <a:ext cx="1871662" cy="2592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9033" name="Text Box 9"/>
          <p:cNvSpPr txBox="1">
            <a:spLocks noChangeArrowheads="1"/>
          </p:cNvSpPr>
          <p:nvPr/>
        </p:nvSpPr>
        <p:spPr bwMode="auto">
          <a:xfrm>
            <a:off x="1547813" y="1720850"/>
            <a:ext cx="1003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P1:A=0;</a:t>
            </a:r>
          </a:p>
        </p:txBody>
      </p:sp>
      <p:sp>
        <p:nvSpPr>
          <p:cNvPr id="129034" name="Text Box 10"/>
          <p:cNvSpPr txBox="1">
            <a:spLocks noChangeArrowheads="1"/>
          </p:cNvSpPr>
          <p:nvPr/>
        </p:nvSpPr>
        <p:spPr bwMode="auto">
          <a:xfrm>
            <a:off x="1908175" y="3062288"/>
            <a:ext cx="66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A=1;</a:t>
            </a:r>
          </a:p>
        </p:txBody>
      </p:sp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1547813" y="3783013"/>
            <a:ext cx="1670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L1: if(B==0) …</a:t>
            </a:r>
          </a:p>
        </p:txBody>
      </p:sp>
      <p:sp>
        <p:nvSpPr>
          <p:cNvPr id="129036" name="Line 12"/>
          <p:cNvSpPr>
            <a:spLocks noChangeShapeType="1"/>
          </p:cNvSpPr>
          <p:nvPr/>
        </p:nvSpPr>
        <p:spPr bwMode="auto">
          <a:xfrm>
            <a:off x="7785100" y="1890713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9037" name="Line 13"/>
          <p:cNvSpPr>
            <a:spLocks noChangeShapeType="1"/>
          </p:cNvSpPr>
          <p:nvPr/>
        </p:nvSpPr>
        <p:spPr bwMode="auto">
          <a:xfrm>
            <a:off x="7785100" y="3338513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9038" name="Rectangle 14"/>
          <p:cNvSpPr>
            <a:spLocks noChangeArrowheads="1"/>
          </p:cNvSpPr>
          <p:nvPr/>
        </p:nvSpPr>
        <p:spPr bwMode="auto">
          <a:xfrm>
            <a:off x="6357938" y="1700213"/>
            <a:ext cx="1871662" cy="2592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9039" name="Text Box 15"/>
          <p:cNvSpPr txBox="1">
            <a:spLocks noChangeArrowheads="1"/>
          </p:cNvSpPr>
          <p:nvPr/>
        </p:nvSpPr>
        <p:spPr bwMode="auto">
          <a:xfrm>
            <a:off x="6573838" y="1720850"/>
            <a:ext cx="1003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P2:B=0;</a:t>
            </a:r>
          </a:p>
        </p:txBody>
      </p:sp>
      <p:sp>
        <p:nvSpPr>
          <p:cNvPr id="129040" name="Text Box 16"/>
          <p:cNvSpPr txBox="1">
            <a:spLocks noChangeArrowheads="1"/>
          </p:cNvSpPr>
          <p:nvPr/>
        </p:nvSpPr>
        <p:spPr bwMode="auto">
          <a:xfrm>
            <a:off x="6934200" y="3062288"/>
            <a:ext cx="66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B=1;</a:t>
            </a:r>
          </a:p>
        </p:txBody>
      </p:sp>
      <p:sp>
        <p:nvSpPr>
          <p:cNvPr id="129041" name="Text Box 17"/>
          <p:cNvSpPr txBox="1">
            <a:spLocks noChangeArrowheads="1"/>
          </p:cNvSpPr>
          <p:nvPr/>
        </p:nvSpPr>
        <p:spPr bwMode="auto">
          <a:xfrm>
            <a:off x="6573838" y="3783013"/>
            <a:ext cx="1670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L2: if(A==0) …</a:t>
            </a:r>
          </a:p>
        </p:txBody>
      </p:sp>
      <p:sp>
        <p:nvSpPr>
          <p:cNvPr id="129042" name="Line 18"/>
          <p:cNvSpPr>
            <a:spLocks noChangeShapeType="1"/>
          </p:cNvSpPr>
          <p:nvPr/>
        </p:nvSpPr>
        <p:spPr bwMode="auto">
          <a:xfrm>
            <a:off x="2484438" y="3284538"/>
            <a:ext cx="4751387" cy="576262"/>
          </a:xfrm>
          <a:prstGeom prst="line">
            <a:avLst/>
          </a:prstGeom>
          <a:noFill/>
          <a:ln w="19050" cap="rnd">
            <a:solidFill>
              <a:srgbClr val="0000FF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129043" name="Line 19"/>
          <p:cNvSpPr>
            <a:spLocks noChangeShapeType="1"/>
          </p:cNvSpPr>
          <p:nvPr/>
        </p:nvSpPr>
        <p:spPr bwMode="auto">
          <a:xfrm flipH="1">
            <a:off x="2339975" y="3284538"/>
            <a:ext cx="4679950" cy="576262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9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29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animBg="1"/>
      <p:bldP spid="129028" grpId="0" animBg="1"/>
      <p:bldP spid="129034" grpId="0"/>
      <p:bldP spid="129035" grpId="0"/>
      <p:bldP spid="129036" grpId="0" animBg="1"/>
      <p:bldP spid="129037" grpId="0" animBg="1"/>
      <p:bldP spid="129040" grpId="0"/>
      <p:bldP spid="129041" grpId="0"/>
      <p:bldP spid="129042" grpId="0" animBg="1"/>
      <p:bldP spid="1290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51521" y="0"/>
            <a:ext cx="8282879" cy="1143000"/>
          </a:xfrm>
        </p:spPr>
        <p:txBody>
          <a:bodyPr/>
          <a:lstStyle/>
          <a:p>
            <a:r>
              <a:rPr lang="ja-JP" altLang="en-US" sz="2400" dirty="0"/>
              <a:t>シーケンシャルコンシステンシィは全てのアクセスの順序を守る</a:t>
            </a:r>
            <a:endParaRPr lang="en-US" altLang="ja-JP" sz="2400" dirty="0"/>
          </a:p>
        </p:txBody>
      </p:sp>
      <p:sp>
        <p:nvSpPr>
          <p:cNvPr id="41988" name="Text Box 1028"/>
          <p:cNvSpPr txBox="1">
            <a:spLocks noChangeArrowheads="1"/>
          </p:cNvSpPr>
          <p:nvPr/>
        </p:nvSpPr>
        <p:spPr bwMode="auto">
          <a:xfrm>
            <a:off x="3657600" y="1066800"/>
            <a:ext cx="1379538" cy="55975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latin typeface="Times New Roman" panose="02020603050405020304" pitchFamily="18" charset="0"/>
              </a:rPr>
              <a:t>Write(A)</a:t>
            </a:r>
          </a:p>
          <a:p>
            <a:endParaRPr lang="en-US" altLang="ja-JP" sz="2400">
              <a:latin typeface="Times New Roman" panose="02020603050405020304" pitchFamily="18" charset="0"/>
            </a:endParaRPr>
          </a:p>
          <a:p>
            <a:r>
              <a:rPr lang="en-US" altLang="ja-JP" sz="2400">
                <a:latin typeface="Times New Roman" panose="02020603050405020304" pitchFamily="18" charset="0"/>
              </a:rPr>
              <a:t>Read</a:t>
            </a:r>
            <a:r>
              <a:rPr lang="ja-JP" altLang="en-US" sz="2400">
                <a:latin typeface="Times New Roman" panose="02020603050405020304" pitchFamily="18" charset="0"/>
              </a:rPr>
              <a:t>（Ｂ）</a:t>
            </a:r>
          </a:p>
          <a:p>
            <a:endParaRPr lang="ja-JP" altLang="en-US" sz="2400">
              <a:latin typeface="Times New Roman" panose="02020603050405020304" pitchFamily="18" charset="0"/>
            </a:endParaRPr>
          </a:p>
          <a:p>
            <a:r>
              <a:rPr lang="ja-JP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ＳＹＮＣ</a:t>
            </a:r>
          </a:p>
          <a:p>
            <a:endParaRPr lang="ja-JP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lang="en-US" altLang="ja-JP" sz="2400">
                <a:latin typeface="Times New Roman" panose="02020603050405020304" pitchFamily="18" charset="0"/>
              </a:rPr>
              <a:t>Write(C)</a:t>
            </a:r>
          </a:p>
          <a:p>
            <a:endParaRPr lang="en-US" altLang="ja-JP" sz="2400">
              <a:latin typeface="Times New Roman" panose="02020603050405020304" pitchFamily="18" charset="0"/>
            </a:endParaRPr>
          </a:p>
          <a:p>
            <a:r>
              <a:rPr lang="en-US" altLang="ja-JP" sz="2400">
                <a:latin typeface="Times New Roman" panose="02020603050405020304" pitchFamily="18" charset="0"/>
              </a:rPr>
              <a:t>Read(D)</a:t>
            </a:r>
          </a:p>
          <a:p>
            <a:endParaRPr lang="en-US" altLang="ja-JP" sz="2400">
              <a:latin typeface="Times New Roman" panose="02020603050405020304" pitchFamily="18" charset="0"/>
            </a:endParaRPr>
          </a:p>
          <a:p>
            <a:r>
              <a:rPr lang="ja-JP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ＳＹＮＣ</a:t>
            </a:r>
          </a:p>
          <a:p>
            <a:endParaRPr lang="ja-JP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lang="en-US" altLang="ja-JP" sz="2400">
                <a:latin typeface="Times New Roman" panose="02020603050405020304" pitchFamily="18" charset="0"/>
              </a:rPr>
              <a:t>Write(E)</a:t>
            </a:r>
          </a:p>
          <a:p>
            <a:endParaRPr lang="en-US" altLang="ja-JP" sz="2400">
              <a:latin typeface="Times New Roman" panose="02020603050405020304" pitchFamily="18" charset="0"/>
            </a:endParaRPr>
          </a:p>
          <a:p>
            <a:r>
              <a:rPr lang="en-US" altLang="ja-JP" sz="2400">
                <a:latin typeface="Times New Roman" panose="02020603050405020304" pitchFamily="18" charset="0"/>
              </a:rPr>
              <a:t>Write(F)</a:t>
            </a:r>
          </a:p>
        </p:txBody>
      </p:sp>
      <p:grpSp>
        <p:nvGrpSpPr>
          <p:cNvPr id="41996" name="Group 1036"/>
          <p:cNvGrpSpPr>
            <a:grpSpLocks/>
          </p:cNvGrpSpPr>
          <p:nvPr/>
        </p:nvGrpSpPr>
        <p:grpSpPr bwMode="auto">
          <a:xfrm flipV="1">
            <a:off x="4191000" y="1524000"/>
            <a:ext cx="76200" cy="4724400"/>
            <a:chOff x="2640" y="960"/>
            <a:chExt cx="48" cy="2976"/>
          </a:xfrm>
        </p:grpSpPr>
        <p:sp>
          <p:nvSpPr>
            <p:cNvPr id="41989" name="Line 1029"/>
            <p:cNvSpPr>
              <a:spLocks noChangeShapeType="1"/>
            </p:cNvSpPr>
            <p:nvPr/>
          </p:nvSpPr>
          <p:spPr bwMode="auto">
            <a:xfrm>
              <a:off x="2640" y="960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990" name="Line 1030"/>
            <p:cNvSpPr>
              <a:spLocks noChangeShapeType="1"/>
            </p:cNvSpPr>
            <p:nvPr/>
          </p:nvSpPr>
          <p:spPr bwMode="auto">
            <a:xfrm>
              <a:off x="2688" y="1872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991" name="Line 1031"/>
            <p:cNvSpPr>
              <a:spLocks noChangeShapeType="1"/>
            </p:cNvSpPr>
            <p:nvPr/>
          </p:nvSpPr>
          <p:spPr bwMode="auto">
            <a:xfrm>
              <a:off x="2688" y="2352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992" name="Line 1032"/>
            <p:cNvSpPr>
              <a:spLocks noChangeShapeType="1"/>
            </p:cNvSpPr>
            <p:nvPr/>
          </p:nvSpPr>
          <p:spPr bwMode="auto">
            <a:xfrm>
              <a:off x="2688" y="2784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993" name="Line 1033"/>
            <p:cNvSpPr>
              <a:spLocks noChangeShapeType="1"/>
            </p:cNvSpPr>
            <p:nvPr/>
          </p:nvSpPr>
          <p:spPr bwMode="auto">
            <a:xfrm>
              <a:off x="2688" y="3264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994" name="Line 1034"/>
            <p:cNvSpPr>
              <a:spLocks noChangeShapeType="1"/>
            </p:cNvSpPr>
            <p:nvPr/>
          </p:nvSpPr>
          <p:spPr bwMode="auto">
            <a:xfrm>
              <a:off x="2688" y="3744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995" name="Line 1035"/>
            <p:cNvSpPr>
              <a:spLocks noChangeShapeType="1"/>
            </p:cNvSpPr>
            <p:nvPr/>
          </p:nvSpPr>
          <p:spPr bwMode="auto">
            <a:xfrm>
              <a:off x="2640" y="1440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0D5C31E-08DC-4CC6-86DE-000A9D0DCAC3}"/>
              </a:ext>
            </a:extLst>
          </p:cNvPr>
          <p:cNvSpPr txBox="1"/>
          <p:nvPr/>
        </p:nvSpPr>
        <p:spPr>
          <a:xfrm>
            <a:off x="5436096" y="1700808"/>
            <a:ext cx="352872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これは実はユニプロセッサでも</a:t>
            </a:r>
            <a:endParaRPr kumimoji="1" lang="en-US" altLang="ja-JP" sz="2000" dirty="0"/>
          </a:p>
          <a:p>
            <a:r>
              <a:rPr lang="ja-JP" altLang="en-US" sz="2000" dirty="0"/>
              <a:t>困難</a:t>
            </a:r>
            <a:endParaRPr lang="en-US" altLang="ja-JP" sz="2000" dirty="0"/>
          </a:p>
          <a:p>
            <a:endParaRPr lang="en-US" altLang="ja-JP" sz="2000" dirty="0"/>
          </a:p>
          <a:p>
            <a:r>
              <a:rPr kumimoji="1" lang="en-US" altLang="ja-JP" sz="2000" dirty="0"/>
              <a:t>Read</a:t>
            </a:r>
            <a:r>
              <a:rPr lang="ja-JP" altLang="en-US" sz="2000" dirty="0"/>
              <a:t>が</a:t>
            </a:r>
            <a:r>
              <a:rPr kumimoji="1" lang="ja-JP" altLang="en-US" sz="2000" dirty="0"/>
              <a:t>違ったアドレスならば</a:t>
            </a:r>
            <a:endParaRPr kumimoji="1" lang="en-US" altLang="ja-JP" sz="2000" dirty="0"/>
          </a:p>
          <a:p>
            <a:r>
              <a:rPr lang="en-US" altLang="ja-JP" sz="2000" dirty="0"/>
              <a:t>Write</a:t>
            </a:r>
            <a:r>
              <a:rPr lang="ja-JP" altLang="en-US" sz="2000" dirty="0"/>
              <a:t>を追い越すことは良くある</a:t>
            </a:r>
            <a:endParaRPr kumimoji="1" lang="ja-JP" altLang="en-US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195456-5BC7-4273-8C7F-01975172A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ウィークオーダリング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F5A6EF-CF68-45FC-9DA8-3D909F0B0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同期命令間ではシーケンシャルコンシステンシィを守る</a:t>
            </a:r>
            <a:endParaRPr kumimoji="1" lang="en-US" altLang="ja-JP" dirty="0"/>
          </a:p>
          <a:p>
            <a:r>
              <a:rPr kumimoji="1" lang="ja-JP" altLang="en-US" dirty="0"/>
              <a:t>読み書きアクセスは同期命令を追い越すことはできない</a:t>
            </a:r>
            <a:endParaRPr kumimoji="1" lang="en-US" altLang="ja-JP" dirty="0"/>
          </a:p>
          <a:p>
            <a:r>
              <a:rPr lang="ja-JP" altLang="en-US" dirty="0"/>
              <a:t>同期命令が終わるまでは次の読み書きアクセスは始まらない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→これを守れば通常の場合は問題ない</a:t>
            </a:r>
          </a:p>
        </p:txBody>
      </p:sp>
    </p:spTree>
    <p:extLst>
      <p:ext uri="{BB962C8B-B14F-4D97-AF65-F5344CB8AC3E}">
        <p14:creationId xmlns:p14="http://schemas.microsoft.com/office/powerpoint/2010/main" val="973549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-27803"/>
            <a:ext cx="7772400" cy="1143000"/>
          </a:xfrm>
        </p:spPr>
        <p:txBody>
          <a:bodyPr/>
          <a:lstStyle/>
          <a:p>
            <a:r>
              <a:rPr lang="ja-JP" altLang="en-US" dirty="0"/>
              <a:t>ウィークオーダリング</a:t>
            </a:r>
            <a:endParaRPr lang="en-US" altLang="ja-JP" dirty="0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657600" y="1066800"/>
            <a:ext cx="1379538" cy="55975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latin typeface="Times New Roman" panose="02020603050405020304" pitchFamily="18" charset="0"/>
              </a:rPr>
              <a:t>Write(A)</a:t>
            </a:r>
          </a:p>
          <a:p>
            <a:endParaRPr lang="en-US" altLang="ja-JP" sz="2400">
              <a:latin typeface="Times New Roman" panose="02020603050405020304" pitchFamily="18" charset="0"/>
            </a:endParaRPr>
          </a:p>
          <a:p>
            <a:r>
              <a:rPr lang="en-US" altLang="ja-JP" sz="2400">
                <a:latin typeface="Times New Roman" panose="02020603050405020304" pitchFamily="18" charset="0"/>
              </a:rPr>
              <a:t>Read</a:t>
            </a:r>
            <a:r>
              <a:rPr lang="ja-JP" altLang="en-US" sz="2400">
                <a:latin typeface="Times New Roman" panose="02020603050405020304" pitchFamily="18" charset="0"/>
              </a:rPr>
              <a:t>（Ｂ）</a:t>
            </a:r>
          </a:p>
          <a:p>
            <a:endParaRPr lang="ja-JP" altLang="en-US" sz="2400">
              <a:latin typeface="Times New Roman" panose="02020603050405020304" pitchFamily="18" charset="0"/>
            </a:endParaRPr>
          </a:p>
          <a:p>
            <a:r>
              <a:rPr lang="ja-JP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ＳＹＮＣ</a:t>
            </a:r>
          </a:p>
          <a:p>
            <a:endParaRPr lang="ja-JP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lang="en-US" altLang="ja-JP" sz="2400">
                <a:latin typeface="Times New Roman" panose="02020603050405020304" pitchFamily="18" charset="0"/>
              </a:rPr>
              <a:t>Read(C)</a:t>
            </a:r>
          </a:p>
          <a:p>
            <a:endParaRPr lang="en-US" altLang="ja-JP" sz="2400">
              <a:latin typeface="Times New Roman" panose="02020603050405020304" pitchFamily="18" charset="0"/>
            </a:endParaRPr>
          </a:p>
          <a:p>
            <a:r>
              <a:rPr lang="en-US" altLang="ja-JP" sz="2400">
                <a:latin typeface="Times New Roman" panose="02020603050405020304" pitchFamily="18" charset="0"/>
              </a:rPr>
              <a:t>Write(D)</a:t>
            </a:r>
          </a:p>
          <a:p>
            <a:endParaRPr lang="en-US" altLang="ja-JP" sz="2400">
              <a:latin typeface="Times New Roman" panose="02020603050405020304" pitchFamily="18" charset="0"/>
            </a:endParaRPr>
          </a:p>
          <a:p>
            <a:r>
              <a:rPr lang="ja-JP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ＳＹＮＣ</a:t>
            </a:r>
          </a:p>
          <a:p>
            <a:endParaRPr lang="ja-JP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lang="en-US" altLang="ja-JP" sz="2400">
                <a:latin typeface="Times New Roman" panose="02020603050405020304" pitchFamily="18" charset="0"/>
              </a:rPr>
              <a:t>Write(E)</a:t>
            </a:r>
          </a:p>
          <a:p>
            <a:endParaRPr lang="en-US" altLang="ja-JP" sz="2400">
              <a:latin typeface="Times New Roman" panose="02020603050405020304" pitchFamily="18" charset="0"/>
            </a:endParaRPr>
          </a:p>
          <a:p>
            <a:r>
              <a:rPr lang="en-US" altLang="ja-JP" sz="2400">
                <a:latin typeface="Times New Roman" panose="02020603050405020304" pitchFamily="18" charset="0"/>
              </a:rPr>
              <a:t>Write(F)</a:t>
            </a:r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 flipV="1">
            <a:off x="4267200" y="2971800"/>
            <a:ext cx="0" cy="304800"/>
          </a:xfrm>
          <a:prstGeom prst="line">
            <a:avLst/>
          </a:prstGeom>
          <a:noFill/>
          <a:ln w="28575">
            <a:solidFill>
              <a:schemeClr val="tx2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flipV="1">
            <a:off x="4267200" y="4419600"/>
            <a:ext cx="0" cy="304800"/>
          </a:xfrm>
          <a:prstGeom prst="line">
            <a:avLst/>
          </a:prstGeom>
          <a:noFill/>
          <a:ln w="28575">
            <a:solidFill>
              <a:schemeClr val="tx2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 flipV="1">
            <a:off x="4267200" y="5181600"/>
            <a:ext cx="0" cy="304800"/>
          </a:xfrm>
          <a:prstGeom prst="line">
            <a:avLst/>
          </a:prstGeom>
          <a:noFill/>
          <a:ln w="28575">
            <a:solidFill>
              <a:schemeClr val="tx2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 flipV="1">
            <a:off x="4191000" y="2286000"/>
            <a:ext cx="0" cy="304800"/>
          </a:xfrm>
          <a:prstGeom prst="line">
            <a:avLst/>
          </a:prstGeom>
          <a:noFill/>
          <a:ln w="28575">
            <a:solidFill>
              <a:schemeClr val="tx2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 flipV="1">
            <a:off x="3962400" y="3733800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 flipV="1">
            <a:off x="4419600" y="3048000"/>
            <a:ext cx="0" cy="990600"/>
          </a:xfrm>
          <a:prstGeom prst="line">
            <a:avLst/>
          </a:prstGeom>
          <a:noFill/>
          <a:ln w="28575">
            <a:solidFill>
              <a:schemeClr val="tx2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 flipV="1">
            <a:off x="3962400" y="5257800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 flipV="1">
            <a:off x="3962400" y="1600200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ECDB667-76BA-4FAC-8F74-9FE048247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980" y="1274211"/>
            <a:ext cx="9144000" cy="51435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A76FB52-43E7-4B8C-9398-2E58237F2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9980" y="579120"/>
            <a:ext cx="9144000" cy="102155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ja-JP" sz="2800" dirty="0"/>
              <a:t>NUMA</a:t>
            </a:r>
            <a:r>
              <a:rPr lang="ja-JP" altLang="en-US" sz="2800" dirty="0"/>
              <a:t>型スーパーコンピュータ</a:t>
            </a:r>
            <a:br>
              <a:rPr lang="en-US" altLang="ja-JP" sz="1500" dirty="0"/>
            </a:br>
            <a:endParaRPr lang="ja-JP" altLang="en-US" sz="1500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38333FC-821A-48AE-AE32-76EC5501D53C}"/>
              </a:ext>
            </a:extLst>
          </p:cNvPr>
          <p:cNvSpPr/>
          <p:nvPr/>
        </p:nvSpPr>
        <p:spPr>
          <a:xfrm>
            <a:off x="68148" y="1384093"/>
            <a:ext cx="393787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>
                <a:hlinkClick r:id="rId3"/>
              </a:rPr>
              <a:t>https://www.top500.org/lists/2019/11/</a:t>
            </a:r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CF69176-7E1A-4042-A984-350C697D1ACB}"/>
              </a:ext>
            </a:extLst>
          </p:cNvPr>
          <p:cNvSpPr txBox="1"/>
          <p:nvPr/>
        </p:nvSpPr>
        <p:spPr>
          <a:xfrm>
            <a:off x="7103612" y="1274211"/>
            <a:ext cx="19604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500" dirty="0"/>
              <a:t>Top500</a:t>
            </a:r>
            <a:r>
              <a:rPr lang="ja-JP" altLang="en-US" sz="1500" dirty="0"/>
              <a:t>　</a:t>
            </a:r>
            <a:r>
              <a:rPr lang="en-US" altLang="ja-JP" sz="1500" dirty="0"/>
              <a:t>2019</a:t>
            </a:r>
            <a:r>
              <a:rPr lang="ja-JP" altLang="en-US" sz="1500" dirty="0"/>
              <a:t>年</a:t>
            </a:r>
            <a:r>
              <a:rPr lang="en-US" altLang="ja-JP" sz="1500" dirty="0"/>
              <a:t>11</a:t>
            </a:r>
            <a:r>
              <a:rPr lang="ja-JP" altLang="en-US" sz="1500" dirty="0"/>
              <a:t>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E4ADAA-ADFE-478F-A81B-D4274308E104}"/>
              </a:ext>
            </a:extLst>
          </p:cNvPr>
          <p:cNvSpPr txBox="1"/>
          <p:nvPr/>
        </p:nvSpPr>
        <p:spPr>
          <a:xfrm>
            <a:off x="6822282" y="2275507"/>
            <a:ext cx="217399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500" dirty="0"/>
              <a:t>毎年、</a:t>
            </a:r>
            <a:r>
              <a:rPr lang="en-US" altLang="ja-JP" sz="1500" dirty="0"/>
              <a:t>6</a:t>
            </a:r>
            <a:r>
              <a:rPr lang="ja-JP" altLang="en-US" sz="1500" dirty="0"/>
              <a:t>月と</a:t>
            </a:r>
            <a:r>
              <a:rPr lang="en-US" altLang="ja-JP" sz="1500" dirty="0"/>
              <a:t>11</a:t>
            </a:r>
            <a:r>
              <a:rPr lang="ja-JP" altLang="en-US" sz="1500" dirty="0"/>
              <a:t>月の国際</a:t>
            </a:r>
            <a:endParaRPr lang="en-US" altLang="ja-JP" sz="1500" dirty="0"/>
          </a:p>
          <a:p>
            <a:r>
              <a:rPr lang="ja-JP" altLang="en-US" sz="1500" dirty="0"/>
              <a:t>会議でランキングが発表</a:t>
            </a:r>
            <a:endParaRPr lang="en-US" altLang="ja-JP" sz="1500" dirty="0"/>
          </a:p>
          <a:p>
            <a:r>
              <a:rPr lang="ja-JP" altLang="en-US" sz="1500" dirty="0"/>
              <a:t>される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0AD7FE8-AE7F-4FA1-8F2F-D0C12217692C}"/>
              </a:ext>
            </a:extLst>
          </p:cNvPr>
          <p:cNvSpPr txBox="1"/>
          <p:nvPr/>
        </p:nvSpPr>
        <p:spPr>
          <a:xfrm>
            <a:off x="6822281" y="3089962"/>
            <a:ext cx="18309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500" dirty="0"/>
              <a:t>数百万の数のコアを</a:t>
            </a:r>
            <a:endParaRPr lang="en-US" altLang="ja-JP" sz="1500" dirty="0"/>
          </a:p>
          <a:p>
            <a:r>
              <a:rPr lang="ja-JP" altLang="en-US" sz="1500" dirty="0"/>
              <a:t>使っている</a:t>
            </a:r>
            <a:endParaRPr lang="en-US" altLang="ja-JP" sz="15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06FB486-B479-46F9-B6B4-677DC9CF026B}"/>
              </a:ext>
            </a:extLst>
          </p:cNvPr>
          <p:cNvSpPr txBox="1"/>
          <p:nvPr/>
        </p:nvSpPr>
        <p:spPr>
          <a:xfrm>
            <a:off x="6822282" y="3713555"/>
            <a:ext cx="201369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500" dirty="0"/>
              <a:t>現在の日本のトップは</a:t>
            </a:r>
            <a:endParaRPr lang="en-US" altLang="ja-JP" sz="1500" dirty="0"/>
          </a:p>
          <a:p>
            <a:r>
              <a:rPr lang="ja-JP" altLang="en-US" sz="1500" dirty="0"/>
              <a:t>産総研</a:t>
            </a:r>
            <a:r>
              <a:rPr lang="en-US" altLang="ja-JP" sz="1500" dirty="0"/>
              <a:t>/</a:t>
            </a:r>
            <a:r>
              <a:rPr lang="ja-JP" altLang="en-US" sz="1500" dirty="0"/>
              <a:t>東大の</a:t>
            </a:r>
            <a:r>
              <a:rPr lang="en-US" altLang="ja-JP" sz="1500" dirty="0"/>
              <a:t>ABCI</a:t>
            </a:r>
            <a:r>
              <a:rPr lang="ja-JP" altLang="en-US" sz="1500" dirty="0"/>
              <a:t>で</a:t>
            </a:r>
            <a:endParaRPr lang="en-US" altLang="ja-JP" sz="1500" dirty="0"/>
          </a:p>
          <a:p>
            <a:r>
              <a:rPr lang="en-US" altLang="ja-JP" sz="1500" dirty="0"/>
              <a:t>8</a:t>
            </a:r>
            <a:r>
              <a:rPr lang="ja-JP" altLang="en-US" sz="1500" dirty="0"/>
              <a:t>位</a:t>
            </a:r>
            <a:endParaRPr lang="en-US" altLang="ja-JP" sz="15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259F2DA-1DC2-4DCD-B189-67DE7CA84315}"/>
              </a:ext>
            </a:extLst>
          </p:cNvPr>
          <p:cNvSpPr txBox="1"/>
          <p:nvPr/>
        </p:nvSpPr>
        <p:spPr>
          <a:xfrm>
            <a:off x="6867585" y="4651094"/>
            <a:ext cx="185339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500" dirty="0">
                <a:solidFill>
                  <a:srgbClr val="FF0000"/>
                </a:solidFill>
              </a:rPr>
              <a:t>赤色　</a:t>
            </a:r>
            <a:r>
              <a:rPr lang="en-US" altLang="ja-JP" sz="1500" dirty="0">
                <a:solidFill>
                  <a:srgbClr val="FF0000"/>
                </a:solidFill>
              </a:rPr>
              <a:t>NUMA</a:t>
            </a:r>
            <a:r>
              <a:rPr lang="ja-JP" altLang="en-US" sz="1500" dirty="0">
                <a:solidFill>
                  <a:srgbClr val="FF0000"/>
                </a:solidFill>
              </a:rPr>
              <a:t>型</a:t>
            </a:r>
            <a:endParaRPr lang="en-US" altLang="ja-JP" sz="1500" dirty="0">
              <a:solidFill>
                <a:srgbClr val="FF0000"/>
              </a:solidFill>
            </a:endParaRPr>
          </a:p>
          <a:p>
            <a:r>
              <a:rPr lang="ja-JP" altLang="en-US" sz="1500" dirty="0">
                <a:solidFill>
                  <a:srgbClr val="0070C0"/>
                </a:solidFill>
              </a:rPr>
              <a:t>青色　アクセラレータ</a:t>
            </a:r>
            <a:endParaRPr lang="en-US" altLang="ja-JP" sz="1500" dirty="0">
              <a:solidFill>
                <a:srgbClr val="0070C0"/>
              </a:solidFill>
            </a:endParaRPr>
          </a:p>
          <a:p>
            <a:r>
              <a:rPr lang="ja-JP" altLang="en-US" sz="1500" dirty="0">
                <a:solidFill>
                  <a:srgbClr val="00B050"/>
                </a:solidFill>
              </a:rPr>
              <a:t>緑色　</a:t>
            </a:r>
            <a:r>
              <a:rPr lang="en-US" altLang="ja-JP" sz="1500" dirty="0">
                <a:solidFill>
                  <a:srgbClr val="00B050"/>
                </a:solidFill>
              </a:rPr>
              <a:t>NORMA</a:t>
            </a:r>
            <a:r>
              <a:rPr lang="ja-JP" altLang="en-US" sz="1500" dirty="0">
                <a:solidFill>
                  <a:srgbClr val="00B050"/>
                </a:solidFill>
              </a:rPr>
              <a:t>型</a:t>
            </a:r>
            <a:endParaRPr lang="en-US" altLang="ja-JP" sz="1500" dirty="0">
              <a:solidFill>
                <a:srgbClr val="00B050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88BD5E8-DA4F-4D72-A80B-5E2B890AD26B}"/>
              </a:ext>
            </a:extLst>
          </p:cNvPr>
          <p:cNvSpPr/>
          <p:nvPr/>
        </p:nvSpPr>
        <p:spPr>
          <a:xfrm>
            <a:off x="683568" y="3643960"/>
            <a:ext cx="6048672" cy="6532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10AE8A8-5B1B-4CC8-B7F0-86E3F01B64F4}"/>
              </a:ext>
            </a:extLst>
          </p:cNvPr>
          <p:cNvSpPr/>
          <p:nvPr/>
        </p:nvSpPr>
        <p:spPr>
          <a:xfrm>
            <a:off x="539552" y="2275507"/>
            <a:ext cx="6192688" cy="130265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FD511DB-C5A6-4FB3-B293-B49C7C208CB7}"/>
              </a:ext>
            </a:extLst>
          </p:cNvPr>
          <p:cNvSpPr/>
          <p:nvPr/>
        </p:nvSpPr>
        <p:spPr>
          <a:xfrm>
            <a:off x="539552" y="4317186"/>
            <a:ext cx="6192688" cy="65321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2657DAB-B3EE-4131-B95B-E56DDE7FA956}"/>
              </a:ext>
            </a:extLst>
          </p:cNvPr>
          <p:cNvSpPr/>
          <p:nvPr/>
        </p:nvSpPr>
        <p:spPr>
          <a:xfrm>
            <a:off x="467544" y="5617645"/>
            <a:ext cx="6192688" cy="47565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17C403D-BA42-4CA1-8C32-6B21945BE4A7}"/>
              </a:ext>
            </a:extLst>
          </p:cNvPr>
          <p:cNvSpPr/>
          <p:nvPr/>
        </p:nvSpPr>
        <p:spPr>
          <a:xfrm>
            <a:off x="467544" y="5031439"/>
            <a:ext cx="6192688" cy="47565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8728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ja-JP" altLang="ja-JP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ja-JP" altLang="ja-JP"/>
          </a:p>
        </p:txBody>
      </p:sp>
      <p:pic>
        <p:nvPicPr>
          <p:cNvPr id="61444" name="Picture 4" descr="K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650413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5343525" y="6329363"/>
            <a:ext cx="310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SACSIS2012 Invited Speech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CC9C22-5774-410A-BB80-60B142654D4A}"/>
              </a:ext>
            </a:extLst>
          </p:cNvPr>
          <p:cNvSpPr txBox="1"/>
          <p:nvPr/>
        </p:nvSpPr>
        <p:spPr>
          <a:xfrm>
            <a:off x="457200" y="274638"/>
            <a:ext cx="330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日本のスパコンはほぼ</a:t>
            </a:r>
            <a:r>
              <a:rPr kumimoji="1" lang="en-US" altLang="ja-JP" dirty="0"/>
              <a:t>NUMA</a:t>
            </a:r>
            <a:r>
              <a:rPr kumimoji="1" lang="ja-JP" altLang="en-US" dirty="0"/>
              <a:t>型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-2124075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z="2700" b="1"/>
              <a:t>The Earth simulator</a:t>
            </a:r>
            <a:br>
              <a:rPr lang="en-US" altLang="ja-JP" sz="2700" b="1"/>
            </a:br>
            <a:r>
              <a:rPr lang="en-US" altLang="ja-JP" sz="2700" b="1"/>
              <a:t>(2002)</a:t>
            </a:r>
            <a:r>
              <a:rPr lang="ja-JP" altLang="en-US" sz="2700" b="1"/>
              <a:t>　</a:t>
            </a:r>
            <a:r>
              <a:rPr lang="en-US" altLang="ja-JP" sz="2700" b="1"/>
              <a:t>Simple NUMA</a:t>
            </a:r>
          </a:p>
        </p:txBody>
      </p:sp>
      <p:pic>
        <p:nvPicPr>
          <p:cNvPr id="73731" name="Picture 3" descr="simul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1288"/>
            <a:ext cx="9144000" cy="544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4" descr="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0"/>
            <a:ext cx="2514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5" descr="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2514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-254793" y="101581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dirty="0"/>
              <a:t>地球シミュレータ</a:t>
            </a:r>
            <a:endParaRPr lang="en-US" altLang="ja-JP" dirty="0"/>
          </a:p>
        </p:txBody>
      </p:sp>
      <p:grpSp>
        <p:nvGrpSpPr>
          <p:cNvPr id="72707" name="Group 3"/>
          <p:cNvGrpSpPr>
            <a:grpSpLocks/>
          </p:cNvGrpSpPr>
          <p:nvPr/>
        </p:nvGrpSpPr>
        <p:grpSpPr bwMode="auto">
          <a:xfrm>
            <a:off x="1042988" y="2565400"/>
            <a:ext cx="2089150" cy="3894138"/>
            <a:chOff x="657" y="1616"/>
            <a:chExt cx="1316" cy="2453"/>
          </a:xfrm>
        </p:grpSpPr>
        <p:grpSp>
          <p:nvGrpSpPr>
            <p:cNvPr id="72747" name="Group 4"/>
            <p:cNvGrpSpPr>
              <a:grpSpLocks/>
            </p:cNvGrpSpPr>
            <p:nvPr/>
          </p:nvGrpSpPr>
          <p:grpSpPr bwMode="auto">
            <a:xfrm>
              <a:off x="657" y="2160"/>
              <a:ext cx="318" cy="1633"/>
              <a:chOff x="657" y="1797"/>
              <a:chExt cx="318" cy="1633"/>
            </a:xfrm>
          </p:grpSpPr>
          <p:sp>
            <p:nvSpPr>
              <p:cNvPr id="72759" name="Rectangle 5"/>
              <p:cNvSpPr>
                <a:spLocks noChangeArrowheads="1"/>
              </p:cNvSpPr>
              <p:nvPr/>
            </p:nvSpPr>
            <p:spPr bwMode="auto">
              <a:xfrm>
                <a:off x="657" y="1797"/>
                <a:ext cx="318" cy="1633"/>
              </a:xfrm>
              <a:prstGeom prst="rect">
                <a:avLst/>
              </a:prstGeom>
              <a:solidFill>
                <a:srgbClr val="CC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/>
                <a:endParaRPr lang="ja-JP" altLang="ja-JP"/>
              </a:p>
            </p:txBody>
          </p:sp>
          <p:sp>
            <p:nvSpPr>
              <p:cNvPr id="72760" name="Text Box 6"/>
              <p:cNvSpPr txBox="1">
                <a:spLocks noChangeArrowheads="1"/>
              </p:cNvSpPr>
              <p:nvPr/>
            </p:nvSpPr>
            <p:spPr bwMode="auto">
              <a:xfrm rot="-5400000">
                <a:off x="77" y="2514"/>
                <a:ext cx="14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/>
                <a:r>
                  <a:rPr lang="en-US" altLang="ja-JP">
                    <a:latin typeface="Arial Black" panose="020B0A04020102020204" pitchFamily="34" charset="0"/>
                  </a:rPr>
                  <a:t>Vector Processor</a:t>
                </a:r>
              </a:p>
            </p:txBody>
          </p:sp>
        </p:grpSp>
        <p:grpSp>
          <p:nvGrpSpPr>
            <p:cNvPr id="72748" name="Group 7"/>
            <p:cNvGrpSpPr>
              <a:grpSpLocks/>
            </p:cNvGrpSpPr>
            <p:nvPr/>
          </p:nvGrpSpPr>
          <p:grpSpPr bwMode="auto">
            <a:xfrm>
              <a:off x="974" y="2160"/>
              <a:ext cx="318" cy="1633"/>
              <a:chOff x="657" y="1797"/>
              <a:chExt cx="318" cy="1633"/>
            </a:xfrm>
          </p:grpSpPr>
          <p:sp>
            <p:nvSpPr>
              <p:cNvPr id="72757" name="Rectangle 8"/>
              <p:cNvSpPr>
                <a:spLocks noChangeArrowheads="1"/>
              </p:cNvSpPr>
              <p:nvPr/>
            </p:nvSpPr>
            <p:spPr bwMode="auto">
              <a:xfrm>
                <a:off x="657" y="1797"/>
                <a:ext cx="318" cy="1633"/>
              </a:xfrm>
              <a:prstGeom prst="rect">
                <a:avLst/>
              </a:prstGeom>
              <a:solidFill>
                <a:srgbClr val="CC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/>
                <a:endParaRPr lang="ja-JP" altLang="ja-JP"/>
              </a:p>
            </p:txBody>
          </p:sp>
          <p:sp>
            <p:nvSpPr>
              <p:cNvPr id="72758" name="Text Box 9"/>
              <p:cNvSpPr txBox="1">
                <a:spLocks noChangeArrowheads="1"/>
              </p:cNvSpPr>
              <p:nvPr/>
            </p:nvSpPr>
            <p:spPr bwMode="auto">
              <a:xfrm rot="-5400000">
                <a:off x="77" y="2514"/>
                <a:ext cx="14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/>
                <a:r>
                  <a:rPr lang="en-US" altLang="ja-JP">
                    <a:latin typeface="Arial Black" panose="020B0A04020102020204" pitchFamily="34" charset="0"/>
                  </a:rPr>
                  <a:t>Vector Processor</a:t>
                </a:r>
              </a:p>
            </p:txBody>
          </p:sp>
        </p:grpSp>
        <p:sp>
          <p:nvSpPr>
            <p:cNvPr id="72749" name="Text Box 10"/>
            <p:cNvSpPr txBox="1">
              <a:spLocks noChangeArrowheads="1"/>
            </p:cNvSpPr>
            <p:nvPr/>
          </p:nvSpPr>
          <p:spPr bwMode="auto">
            <a:xfrm>
              <a:off x="1371" y="2717"/>
              <a:ext cx="2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/>
                <a:t>…</a:t>
              </a:r>
            </a:p>
          </p:txBody>
        </p:sp>
        <p:grpSp>
          <p:nvGrpSpPr>
            <p:cNvPr id="72750" name="Group 11"/>
            <p:cNvGrpSpPr>
              <a:grpSpLocks/>
            </p:cNvGrpSpPr>
            <p:nvPr/>
          </p:nvGrpSpPr>
          <p:grpSpPr bwMode="auto">
            <a:xfrm>
              <a:off x="1655" y="2160"/>
              <a:ext cx="318" cy="1633"/>
              <a:chOff x="657" y="1797"/>
              <a:chExt cx="318" cy="1633"/>
            </a:xfrm>
          </p:grpSpPr>
          <p:sp>
            <p:nvSpPr>
              <p:cNvPr id="72755" name="Rectangle 12"/>
              <p:cNvSpPr>
                <a:spLocks noChangeArrowheads="1"/>
              </p:cNvSpPr>
              <p:nvPr/>
            </p:nvSpPr>
            <p:spPr bwMode="auto">
              <a:xfrm>
                <a:off x="657" y="1797"/>
                <a:ext cx="318" cy="1633"/>
              </a:xfrm>
              <a:prstGeom prst="rect">
                <a:avLst/>
              </a:prstGeom>
              <a:solidFill>
                <a:srgbClr val="CC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/>
                <a:endParaRPr lang="ja-JP" altLang="ja-JP"/>
              </a:p>
            </p:txBody>
          </p:sp>
          <p:sp>
            <p:nvSpPr>
              <p:cNvPr id="72756" name="Text Box 13"/>
              <p:cNvSpPr txBox="1">
                <a:spLocks noChangeArrowheads="1"/>
              </p:cNvSpPr>
              <p:nvPr/>
            </p:nvSpPr>
            <p:spPr bwMode="auto">
              <a:xfrm rot="-5400000">
                <a:off x="77" y="2514"/>
                <a:ext cx="14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/>
                <a:r>
                  <a:rPr lang="en-US" altLang="ja-JP">
                    <a:latin typeface="Arial Black" panose="020B0A04020102020204" pitchFamily="34" charset="0"/>
                  </a:rPr>
                  <a:t>Vector Processor</a:t>
                </a:r>
              </a:p>
            </p:txBody>
          </p:sp>
        </p:grpSp>
        <p:sp>
          <p:nvSpPr>
            <p:cNvPr id="72751" name="Text Box 14"/>
            <p:cNvSpPr txBox="1">
              <a:spLocks noChangeArrowheads="1"/>
            </p:cNvSpPr>
            <p:nvPr/>
          </p:nvSpPr>
          <p:spPr bwMode="auto">
            <a:xfrm>
              <a:off x="703" y="3838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>
                  <a:latin typeface="Arial Black" panose="020B0A04020102020204" pitchFamily="34" charset="0"/>
                </a:rPr>
                <a:t>0</a:t>
              </a:r>
            </a:p>
          </p:txBody>
        </p:sp>
        <p:sp>
          <p:nvSpPr>
            <p:cNvPr id="72752" name="Text Box 15"/>
            <p:cNvSpPr txBox="1">
              <a:spLocks noChangeArrowheads="1"/>
            </p:cNvSpPr>
            <p:nvPr/>
          </p:nvSpPr>
          <p:spPr bwMode="auto">
            <a:xfrm>
              <a:off x="1020" y="3838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72753" name="Text Box 16"/>
            <p:cNvSpPr txBox="1">
              <a:spLocks noChangeArrowheads="1"/>
            </p:cNvSpPr>
            <p:nvPr/>
          </p:nvSpPr>
          <p:spPr bwMode="auto">
            <a:xfrm>
              <a:off x="1701" y="3838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>
                  <a:latin typeface="Arial Black" panose="020B0A04020102020204" pitchFamily="34" charset="0"/>
                </a:rPr>
                <a:t>7</a:t>
              </a:r>
            </a:p>
          </p:txBody>
        </p:sp>
        <p:sp>
          <p:nvSpPr>
            <p:cNvPr id="72754" name="Rectangle 17"/>
            <p:cNvSpPr>
              <a:spLocks noChangeArrowheads="1"/>
            </p:cNvSpPr>
            <p:nvPr/>
          </p:nvSpPr>
          <p:spPr bwMode="auto">
            <a:xfrm>
              <a:off x="657" y="1616"/>
              <a:ext cx="1316" cy="54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/>
              <a:r>
                <a:rPr lang="en-US" altLang="ja-JP">
                  <a:latin typeface="Arial Black" panose="020B0A04020102020204" pitchFamily="34" charset="0"/>
                </a:rPr>
                <a:t>Shared Memory</a:t>
              </a:r>
            </a:p>
            <a:p>
              <a:pPr algn="ctr" eaLnBrk="1" hangingPunct="1"/>
              <a:r>
                <a:rPr lang="en-US" altLang="ja-JP">
                  <a:latin typeface="Arial Black" panose="020B0A04020102020204" pitchFamily="34" charset="0"/>
                </a:rPr>
                <a:t>16GB</a:t>
              </a:r>
            </a:p>
          </p:txBody>
        </p:sp>
      </p:grpSp>
      <p:grpSp>
        <p:nvGrpSpPr>
          <p:cNvPr id="72708" name="Group 18"/>
          <p:cNvGrpSpPr>
            <a:grpSpLocks/>
          </p:cNvGrpSpPr>
          <p:nvPr/>
        </p:nvGrpSpPr>
        <p:grpSpPr bwMode="auto">
          <a:xfrm>
            <a:off x="3419475" y="2565400"/>
            <a:ext cx="2089150" cy="3894138"/>
            <a:chOff x="657" y="1616"/>
            <a:chExt cx="1316" cy="2453"/>
          </a:xfrm>
        </p:grpSpPr>
        <p:grpSp>
          <p:nvGrpSpPr>
            <p:cNvPr id="72733" name="Group 19"/>
            <p:cNvGrpSpPr>
              <a:grpSpLocks/>
            </p:cNvGrpSpPr>
            <p:nvPr/>
          </p:nvGrpSpPr>
          <p:grpSpPr bwMode="auto">
            <a:xfrm>
              <a:off x="657" y="2160"/>
              <a:ext cx="318" cy="1633"/>
              <a:chOff x="657" y="1797"/>
              <a:chExt cx="318" cy="1633"/>
            </a:xfrm>
          </p:grpSpPr>
          <p:sp>
            <p:nvSpPr>
              <p:cNvPr id="72745" name="Rectangle 20"/>
              <p:cNvSpPr>
                <a:spLocks noChangeArrowheads="1"/>
              </p:cNvSpPr>
              <p:nvPr/>
            </p:nvSpPr>
            <p:spPr bwMode="auto">
              <a:xfrm>
                <a:off x="657" y="1797"/>
                <a:ext cx="318" cy="1633"/>
              </a:xfrm>
              <a:prstGeom prst="rect">
                <a:avLst/>
              </a:prstGeom>
              <a:solidFill>
                <a:srgbClr val="CC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/>
                <a:endParaRPr lang="ja-JP" altLang="ja-JP"/>
              </a:p>
            </p:txBody>
          </p:sp>
          <p:sp>
            <p:nvSpPr>
              <p:cNvPr id="72746" name="Text Box 21"/>
              <p:cNvSpPr txBox="1">
                <a:spLocks noChangeArrowheads="1"/>
              </p:cNvSpPr>
              <p:nvPr/>
            </p:nvSpPr>
            <p:spPr bwMode="auto">
              <a:xfrm rot="-5400000">
                <a:off x="77" y="2514"/>
                <a:ext cx="14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/>
                <a:r>
                  <a:rPr lang="en-US" altLang="ja-JP">
                    <a:latin typeface="Arial Black" panose="020B0A04020102020204" pitchFamily="34" charset="0"/>
                  </a:rPr>
                  <a:t>Vector Processor</a:t>
                </a:r>
              </a:p>
            </p:txBody>
          </p:sp>
        </p:grpSp>
        <p:grpSp>
          <p:nvGrpSpPr>
            <p:cNvPr id="72734" name="Group 22"/>
            <p:cNvGrpSpPr>
              <a:grpSpLocks/>
            </p:cNvGrpSpPr>
            <p:nvPr/>
          </p:nvGrpSpPr>
          <p:grpSpPr bwMode="auto">
            <a:xfrm>
              <a:off x="974" y="2160"/>
              <a:ext cx="318" cy="1633"/>
              <a:chOff x="657" y="1797"/>
              <a:chExt cx="318" cy="1633"/>
            </a:xfrm>
          </p:grpSpPr>
          <p:sp>
            <p:nvSpPr>
              <p:cNvPr id="72743" name="Rectangle 23"/>
              <p:cNvSpPr>
                <a:spLocks noChangeArrowheads="1"/>
              </p:cNvSpPr>
              <p:nvPr/>
            </p:nvSpPr>
            <p:spPr bwMode="auto">
              <a:xfrm>
                <a:off x="657" y="1797"/>
                <a:ext cx="318" cy="1633"/>
              </a:xfrm>
              <a:prstGeom prst="rect">
                <a:avLst/>
              </a:prstGeom>
              <a:solidFill>
                <a:srgbClr val="CC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/>
                <a:endParaRPr lang="ja-JP" altLang="ja-JP"/>
              </a:p>
            </p:txBody>
          </p:sp>
          <p:sp>
            <p:nvSpPr>
              <p:cNvPr id="72744" name="Text Box 24"/>
              <p:cNvSpPr txBox="1">
                <a:spLocks noChangeArrowheads="1"/>
              </p:cNvSpPr>
              <p:nvPr/>
            </p:nvSpPr>
            <p:spPr bwMode="auto">
              <a:xfrm rot="-5400000">
                <a:off x="77" y="2514"/>
                <a:ext cx="14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/>
                <a:r>
                  <a:rPr lang="en-US" altLang="ja-JP">
                    <a:latin typeface="Arial Black" panose="020B0A04020102020204" pitchFamily="34" charset="0"/>
                  </a:rPr>
                  <a:t>Vector Processor</a:t>
                </a:r>
              </a:p>
            </p:txBody>
          </p:sp>
        </p:grpSp>
        <p:sp>
          <p:nvSpPr>
            <p:cNvPr id="72735" name="Text Box 25"/>
            <p:cNvSpPr txBox="1">
              <a:spLocks noChangeArrowheads="1"/>
            </p:cNvSpPr>
            <p:nvPr/>
          </p:nvSpPr>
          <p:spPr bwMode="auto">
            <a:xfrm>
              <a:off x="1371" y="2717"/>
              <a:ext cx="2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/>
                <a:t>…</a:t>
              </a:r>
            </a:p>
          </p:txBody>
        </p:sp>
        <p:grpSp>
          <p:nvGrpSpPr>
            <p:cNvPr id="72736" name="Group 26"/>
            <p:cNvGrpSpPr>
              <a:grpSpLocks/>
            </p:cNvGrpSpPr>
            <p:nvPr/>
          </p:nvGrpSpPr>
          <p:grpSpPr bwMode="auto">
            <a:xfrm>
              <a:off x="1655" y="2160"/>
              <a:ext cx="318" cy="1633"/>
              <a:chOff x="657" y="1797"/>
              <a:chExt cx="318" cy="1633"/>
            </a:xfrm>
          </p:grpSpPr>
          <p:sp>
            <p:nvSpPr>
              <p:cNvPr id="72741" name="Rectangle 27"/>
              <p:cNvSpPr>
                <a:spLocks noChangeArrowheads="1"/>
              </p:cNvSpPr>
              <p:nvPr/>
            </p:nvSpPr>
            <p:spPr bwMode="auto">
              <a:xfrm>
                <a:off x="657" y="1797"/>
                <a:ext cx="318" cy="1633"/>
              </a:xfrm>
              <a:prstGeom prst="rect">
                <a:avLst/>
              </a:prstGeom>
              <a:solidFill>
                <a:srgbClr val="CC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/>
                <a:endParaRPr lang="ja-JP" altLang="ja-JP"/>
              </a:p>
            </p:txBody>
          </p:sp>
          <p:sp>
            <p:nvSpPr>
              <p:cNvPr id="72742" name="Text Box 28"/>
              <p:cNvSpPr txBox="1">
                <a:spLocks noChangeArrowheads="1"/>
              </p:cNvSpPr>
              <p:nvPr/>
            </p:nvSpPr>
            <p:spPr bwMode="auto">
              <a:xfrm rot="-5400000">
                <a:off x="77" y="2514"/>
                <a:ext cx="14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/>
                <a:r>
                  <a:rPr lang="en-US" altLang="ja-JP">
                    <a:latin typeface="Arial Black" panose="020B0A04020102020204" pitchFamily="34" charset="0"/>
                  </a:rPr>
                  <a:t>Vector Processor</a:t>
                </a:r>
              </a:p>
            </p:txBody>
          </p:sp>
        </p:grpSp>
        <p:sp>
          <p:nvSpPr>
            <p:cNvPr id="72737" name="Text Box 29"/>
            <p:cNvSpPr txBox="1">
              <a:spLocks noChangeArrowheads="1"/>
            </p:cNvSpPr>
            <p:nvPr/>
          </p:nvSpPr>
          <p:spPr bwMode="auto">
            <a:xfrm>
              <a:off x="703" y="3838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>
                  <a:latin typeface="Arial Black" panose="020B0A04020102020204" pitchFamily="34" charset="0"/>
                </a:rPr>
                <a:t>0</a:t>
              </a:r>
            </a:p>
          </p:txBody>
        </p:sp>
        <p:sp>
          <p:nvSpPr>
            <p:cNvPr id="72738" name="Text Box 30"/>
            <p:cNvSpPr txBox="1">
              <a:spLocks noChangeArrowheads="1"/>
            </p:cNvSpPr>
            <p:nvPr/>
          </p:nvSpPr>
          <p:spPr bwMode="auto">
            <a:xfrm>
              <a:off x="1020" y="3838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72739" name="Text Box 31"/>
            <p:cNvSpPr txBox="1">
              <a:spLocks noChangeArrowheads="1"/>
            </p:cNvSpPr>
            <p:nvPr/>
          </p:nvSpPr>
          <p:spPr bwMode="auto">
            <a:xfrm>
              <a:off x="1701" y="3838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>
                  <a:latin typeface="Arial Black" panose="020B0A04020102020204" pitchFamily="34" charset="0"/>
                </a:rPr>
                <a:t>7</a:t>
              </a:r>
            </a:p>
          </p:txBody>
        </p:sp>
        <p:sp>
          <p:nvSpPr>
            <p:cNvPr id="72740" name="Rectangle 32"/>
            <p:cNvSpPr>
              <a:spLocks noChangeArrowheads="1"/>
            </p:cNvSpPr>
            <p:nvPr/>
          </p:nvSpPr>
          <p:spPr bwMode="auto">
            <a:xfrm>
              <a:off x="657" y="1616"/>
              <a:ext cx="1316" cy="54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/>
              <a:r>
                <a:rPr lang="en-US" altLang="ja-JP">
                  <a:latin typeface="Arial Black" panose="020B0A04020102020204" pitchFamily="34" charset="0"/>
                </a:rPr>
                <a:t>Shared Memory</a:t>
              </a:r>
            </a:p>
            <a:p>
              <a:pPr algn="ctr" eaLnBrk="1" hangingPunct="1"/>
              <a:r>
                <a:rPr lang="en-US" altLang="ja-JP">
                  <a:latin typeface="Arial Black" panose="020B0A04020102020204" pitchFamily="34" charset="0"/>
                </a:rPr>
                <a:t>16GB</a:t>
              </a:r>
            </a:p>
          </p:txBody>
        </p:sp>
      </p:grpSp>
      <p:grpSp>
        <p:nvGrpSpPr>
          <p:cNvPr id="72709" name="Group 33"/>
          <p:cNvGrpSpPr>
            <a:grpSpLocks/>
          </p:cNvGrpSpPr>
          <p:nvPr/>
        </p:nvGrpSpPr>
        <p:grpSpPr bwMode="auto">
          <a:xfrm>
            <a:off x="6732588" y="2565400"/>
            <a:ext cx="2089150" cy="3894138"/>
            <a:chOff x="657" y="1616"/>
            <a:chExt cx="1316" cy="2453"/>
          </a:xfrm>
        </p:grpSpPr>
        <p:grpSp>
          <p:nvGrpSpPr>
            <p:cNvPr id="72719" name="Group 34"/>
            <p:cNvGrpSpPr>
              <a:grpSpLocks/>
            </p:cNvGrpSpPr>
            <p:nvPr/>
          </p:nvGrpSpPr>
          <p:grpSpPr bwMode="auto">
            <a:xfrm>
              <a:off x="657" y="2160"/>
              <a:ext cx="318" cy="1633"/>
              <a:chOff x="657" y="1797"/>
              <a:chExt cx="318" cy="1633"/>
            </a:xfrm>
          </p:grpSpPr>
          <p:sp>
            <p:nvSpPr>
              <p:cNvPr id="72731" name="Rectangle 35"/>
              <p:cNvSpPr>
                <a:spLocks noChangeArrowheads="1"/>
              </p:cNvSpPr>
              <p:nvPr/>
            </p:nvSpPr>
            <p:spPr bwMode="auto">
              <a:xfrm>
                <a:off x="657" y="1797"/>
                <a:ext cx="318" cy="1633"/>
              </a:xfrm>
              <a:prstGeom prst="rect">
                <a:avLst/>
              </a:prstGeom>
              <a:solidFill>
                <a:srgbClr val="CC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/>
                <a:endParaRPr lang="ja-JP" altLang="ja-JP"/>
              </a:p>
            </p:txBody>
          </p:sp>
          <p:sp>
            <p:nvSpPr>
              <p:cNvPr id="72732" name="Text Box 36"/>
              <p:cNvSpPr txBox="1">
                <a:spLocks noChangeArrowheads="1"/>
              </p:cNvSpPr>
              <p:nvPr/>
            </p:nvSpPr>
            <p:spPr bwMode="auto">
              <a:xfrm rot="-5400000">
                <a:off x="77" y="2514"/>
                <a:ext cx="14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/>
                <a:r>
                  <a:rPr lang="en-US" altLang="ja-JP">
                    <a:latin typeface="Arial Black" panose="020B0A04020102020204" pitchFamily="34" charset="0"/>
                  </a:rPr>
                  <a:t>Vector Processor</a:t>
                </a:r>
              </a:p>
            </p:txBody>
          </p:sp>
        </p:grpSp>
        <p:grpSp>
          <p:nvGrpSpPr>
            <p:cNvPr id="72720" name="Group 37"/>
            <p:cNvGrpSpPr>
              <a:grpSpLocks/>
            </p:cNvGrpSpPr>
            <p:nvPr/>
          </p:nvGrpSpPr>
          <p:grpSpPr bwMode="auto">
            <a:xfrm>
              <a:off x="974" y="2160"/>
              <a:ext cx="318" cy="1633"/>
              <a:chOff x="657" y="1797"/>
              <a:chExt cx="318" cy="1633"/>
            </a:xfrm>
          </p:grpSpPr>
          <p:sp>
            <p:nvSpPr>
              <p:cNvPr id="72729" name="Rectangle 38"/>
              <p:cNvSpPr>
                <a:spLocks noChangeArrowheads="1"/>
              </p:cNvSpPr>
              <p:nvPr/>
            </p:nvSpPr>
            <p:spPr bwMode="auto">
              <a:xfrm>
                <a:off x="657" y="1797"/>
                <a:ext cx="318" cy="1633"/>
              </a:xfrm>
              <a:prstGeom prst="rect">
                <a:avLst/>
              </a:prstGeom>
              <a:solidFill>
                <a:srgbClr val="CC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/>
                <a:endParaRPr lang="ja-JP" altLang="ja-JP"/>
              </a:p>
            </p:txBody>
          </p:sp>
          <p:sp>
            <p:nvSpPr>
              <p:cNvPr id="72730" name="Text Box 39"/>
              <p:cNvSpPr txBox="1">
                <a:spLocks noChangeArrowheads="1"/>
              </p:cNvSpPr>
              <p:nvPr/>
            </p:nvSpPr>
            <p:spPr bwMode="auto">
              <a:xfrm rot="-5400000">
                <a:off x="77" y="2514"/>
                <a:ext cx="14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/>
                <a:r>
                  <a:rPr lang="en-US" altLang="ja-JP">
                    <a:latin typeface="Arial Black" panose="020B0A04020102020204" pitchFamily="34" charset="0"/>
                  </a:rPr>
                  <a:t>Vector Processor</a:t>
                </a:r>
              </a:p>
            </p:txBody>
          </p:sp>
        </p:grpSp>
        <p:sp>
          <p:nvSpPr>
            <p:cNvPr id="72721" name="Text Box 40"/>
            <p:cNvSpPr txBox="1">
              <a:spLocks noChangeArrowheads="1"/>
            </p:cNvSpPr>
            <p:nvPr/>
          </p:nvSpPr>
          <p:spPr bwMode="auto">
            <a:xfrm>
              <a:off x="1371" y="2717"/>
              <a:ext cx="2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/>
                <a:t>…</a:t>
              </a:r>
            </a:p>
          </p:txBody>
        </p:sp>
        <p:grpSp>
          <p:nvGrpSpPr>
            <p:cNvPr id="72722" name="Group 41"/>
            <p:cNvGrpSpPr>
              <a:grpSpLocks/>
            </p:cNvGrpSpPr>
            <p:nvPr/>
          </p:nvGrpSpPr>
          <p:grpSpPr bwMode="auto">
            <a:xfrm>
              <a:off x="1655" y="2160"/>
              <a:ext cx="318" cy="1633"/>
              <a:chOff x="657" y="1797"/>
              <a:chExt cx="318" cy="1633"/>
            </a:xfrm>
          </p:grpSpPr>
          <p:sp>
            <p:nvSpPr>
              <p:cNvPr id="72727" name="Rectangle 42"/>
              <p:cNvSpPr>
                <a:spLocks noChangeArrowheads="1"/>
              </p:cNvSpPr>
              <p:nvPr/>
            </p:nvSpPr>
            <p:spPr bwMode="auto">
              <a:xfrm>
                <a:off x="657" y="1797"/>
                <a:ext cx="318" cy="1633"/>
              </a:xfrm>
              <a:prstGeom prst="rect">
                <a:avLst/>
              </a:prstGeom>
              <a:solidFill>
                <a:srgbClr val="CC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/>
                <a:endParaRPr lang="ja-JP" altLang="ja-JP"/>
              </a:p>
            </p:txBody>
          </p:sp>
          <p:sp>
            <p:nvSpPr>
              <p:cNvPr id="72728" name="Text Box 43"/>
              <p:cNvSpPr txBox="1">
                <a:spLocks noChangeArrowheads="1"/>
              </p:cNvSpPr>
              <p:nvPr/>
            </p:nvSpPr>
            <p:spPr bwMode="auto">
              <a:xfrm rot="-5400000">
                <a:off x="77" y="2514"/>
                <a:ext cx="14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/>
                <a:r>
                  <a:rPr lang="en-US" altLang="ja-JP">
                    <a:latin typeface="Arial Black" panose="020B0A04020102020204" pitchFamily="34" charset="0"/>
                  </a:rPr>
                  <a:t>Vector Processor</a:t>
                </a:r>
              </a:p>
            </p:txBody>
          </p:sp>
        </p:grpSp>
        <p:sp>
          <p:nvSpPr>
            <p:cNvPr id="72723" name="Text Box 44"/>
            <p:cNvSpPr txBox="1">
              <a:spLocks noChangeArrowheads="1"/>
            </p:cNvSpPr>
            <p:nvPr/>
          </p:nvSpPr>
          <p:spPr bwMode="auto">
            <a:xfrm>
              <a:off x="703" y="3838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>
                  <a:latin typeface="Arial Black" panose="020B0A04020102020204" pitchFamily="34" charset="0"/>
                </a:rPr>
                <a:t>0</a:t>
              </a:r>
            </a:p>
          </p:txBody>
        </p:sp>
        <p:sp>
          <p:nvSpPr>
            <p:cNvPr id="72724" name="Text Box 45"/>
            <p:cNvSpPr txBox="1">
              <a:spLocks noChangeArrowheads="1"/>
            </p:cNvSpPr>
            <p:nvPr/>
          </p:nvSpPr>
          <p:spPr bwMode="auto">
            <a:xfrm>
              <a:off x="1020" y="3838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72725" name="Text Box 46"/>
            <p:cNvSpPr txBox="1">
              <a:spLocks noChangeArrowheads="1"/>
            </p:cNvSpPr>
            <p:nvPr/>
          </p:nvSpPr>
          <p:spPr bwMode="auto">
            <a:xfrm>
              <a:off x="1701" y="3838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>
                  <a:latin typeface="Arial Black" panose="020B0A04020102020204" pitchFamily="34" charset="0"/>
                </a:rPr>
                <a:t>7</a:t>
              </a:r>
            </a:p>
          </p:txBody>
        </p:sp>
        <p:sp>
          <p:nvSpPr>
            <p:cNvPr id="72726" name="Rectangle 47"/>
            <p:cNvSpPr>
              <a:spLocks noChangeArrowheads="1"/>
            </p:cNvSpPr>
            <p:nvPr/>
          </p:nvSpPr>
          <p:spPr bwMode="auto">
            <a:xfrm>
              <a:off x="657" y="1616"/>
              <a:ext cx="1316" cy="54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/>
              <a:r>
                <a:rPr lang="en-US" altLang="ja-JP">
                  <a:latin typeface="Arial Black" panose="020B0A04020102020204" pitchFamily="34" charset="0"/>
                </a:rPr>
                <a:t>Shared Memory</a:t>
              </a:r>
            </a:p>
            <a:p>
              <a:pPr algn="ctr" eaLnBrk="1" hangingPunct="1"/>
              <a:r>
                <a:rPr lang="en-US" altLang="ja-JP">
                  <a:latin typeface="Arial Black" panose="020B0A04020102020204" pitchFamily="34" charset="0"/>
                </a:rPr>
                <a:t>16GB</a:t>
              </a:r>
            </a:p>
          </p:txBody>
        </p:sp>
      </p:grpSp>
      <p:sp>
        <p:nvSpPr>
          <p:cNvPr id="72710" name="Text Box 48"/>
          <p:cNvSpPr txBox="1">
            <a:spLocks noChangeArrowheads="1"/>
          </p:cNvSpPr>
          <p:nvPr/>
        </p:nvSpPr>
        <p:spPr bwMode="auto">
          <a:xfrm>
            <a:off x="5703888" y="4105275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Arial Black" panose="020B0A04020102020204" pitchFamily="34" charset="0"/>
              </a:rPr>
              <a:t>….</a:t>
            </a:r>
          </a:p>
        </p:txBody>
      </p:sp>
      <p:sp>
        <p:nvSpPr>
          <p:cNvPr id="72711" name="AutoShape 49"/>
          <p:cNvSpPr>
            <a:spLocks noChangeArrowheads="1"/>
          </p:cNvSpPr>
          <p:nvPr/>
        </p:nvSpPr>
        <p:spPr bwMode="auto">
          <a:xfrm>
            <a:off x="1042988" y="1268413"/>
            <a:ext cx="77057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>
                <a:latin typeface="Arial Black" panose="020B0A04020102020204" pitchFamily="34" charset="0"/>
              </a:rPr>
              <a:t>Interconnection Network (16GB/s x 2)</a:t>
            </a:r>
          </a:p>
        </p:txBody>
      </p:sp>
      <p:sp>
        <p:nvSpPr>
          <p:cNvPr id="72712" name="AutoShape 50"/>
          <p:cNvSpPr>
            <a:spLocks noChangeArrowheads="1"/>
          </p:cNvSpPr>
          <p:nvPr/>
        </p:nvSpPr>
        <p:spPr bwMode="auto">
          <a:xfrm>
            <a:off x="2051050" y="2060575"/>
            <a:ext cx="217488" cy="360363"/>
          </a:xfrm>
          <a:prstGeom prst="upDownArrow">
            <a:avLst>
              <a:gd name="adj1" fmla="val 50000"/>
              <a:gd name="adj2" fmla="val 33139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72713" name="AutoShape 51"/>
          <p:cNvSpPr>
            <a:spLocks noChangeArrowheads="1"/>
          </p:cNvSpPr>
          <p:nvPr/>
        </p:nvSpPr>
        <p:spPr bwMode="auto">
          <a:xfrm>
            <a:off x="4284663" y="2060575"/>
            <a:ext cx="217487" cy="360363"/>
          </a:xfrm>
          <a:prstGeom prst="upDownArrow">
            <a:avLst>
              <a:gd name="adj1" fmla="val 50000"/>
              <a:gd name="adj2" fmla="val 33139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72714" name="AutoShape 52"/>
          <p:cNvSpPr>
            <a:spLocks noChangeArrowheads="1"/>
          </p:cNvSpPr>
          <p:nvPr/>
        </p:nvSpPr>
        <p:spPr bwMode="auto">
          <a:xfrm>
            <a:off x="7667625" y="2060575"/>
            <a:ext cx="217488" cy="360363"/>
          </a:xfrm>
          <a:prstGeom prst="upDownArrow">
            <a:avLst>
              <a:gd name="adj1" fmla="val 50000"/>
              <a:gd name="adj2" fmla="val 33139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72715" name="Text Box 53"/>
          <p:cNvSpPr txBox="1">
            <a:spLocks noChangeArrowheads="1"/>
          </p:cNvSpPr>
          <p:nvPr/>
        </p:nvSpPr>
        <p:spPr bwMode="auto">
          <a:xfrm>
            <a:off x="1743075" y="6408738"/>
            <a:ext cx="106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Arial Black" panose="020B0A04020102020204" pitchFamily="34" charset="0"/>
              </a:rPr>
              <a:t>Node 0</a:t>
            </a:r>
          </a:p>
        </p:txBody>
      </p:sp>
      <p:sp>
        <p:nvSpPr>
          <p:cNvPr id="72716" name="Text Box 54"/>
          <p:cNvSpPr txBox="1">
            <a:spLocks noChangeArrowheads="1"/>
          </p:cNvSpPr>
          <p:nvPr/>
        </p:nvSpPr>
        <p:spPr bwMode="auto">
          <a:xfrm>
            <a:off x="3995738" y="6491288"/>
            <a:ext cx="106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Arial Black" panose="020B0A04020102020204" pitchFamily="34" charset="0"/>
              </a:rPr>
              <a:t>Node 1</a:t>
            </a:r>
          </a:p>
        </p:txBody>
      </p:sp>
      <p:sp>
        <p:nvSpPr>
          <p:cNvPr id="72717" name="Text Box 55"/>
          <p:cNvSpPr txBox="1">
            <a:spLocks noChangeArrowheads="1"/>
          </p:cNvSpPr>
          <p:nvPr/>
        </p:nvSpPr>
        <p:spPr bwMode="auto">
          <a:xfrm>
            <a:off x="7380288" y="6491288"/>
            <a:ext cx="1365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Arial Black" panose="020B0A04020102020204" pitchFamily="34" charset="0"/>
              </a:rPr>
              <a:t>Node 639</a:t>
            </a:r>
          </a:p>
        </p:txBody>
      </p:sp>
      <p:sp>
        <p:nvSpPr>
          <p:cNvPr id="72718" name="Text Box 56"/>
          <p:cNvSpPr txBox="1">
            <a:spLocks noChangeArrowheads="1"/>
          </p:cNvSpPr>
          <p:nvPr/>
        </p:nvSpPr>
        <p:spPr bwMode="auto">
          <a:xfrm>
            <a:off x="6673850" y="476250"/>
            <a:ext cx="247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Arial Black" panose="020B0A04020102020204" pitchFamily="34" charset="0"/>
              </a:rPr>
              <a:t>Peak performance</a:t>
            </a:r>
          </a:p>
          <a:p>
            <a:pPr eaLnBrk="1" hangingPunct="1"/>
            <a:r>
              <a:rPr lang="en-US" altLang="ja-JP">
                <a:latin typeface="Arial Black" panose="020B0A04020102020204" pitchFamily="34" charset="0"/>
              </a:rPr>
              <a:t>40TFLOPS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827088" y="1550988"/>
            <a:ext cx="2592387" cy="288131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/>
              <a:t>Supercomputer </a:t>
            </a:r>
            <a:r>
              <a:rPr lang="ja-JP" altLang="en-US"/>
              <a:t>「</a:t>
            </a:r>
            <a:r>
              <a:rPr lang="en-US" altLang="ja-JP"/>
              <a:t>K</a:t>
            </a:r>
            <a:r>
              <a:rPr lang="ja-JP" altLang="en-US"/>
              <a:t>」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258888" y="2487613"/>
            <a:ext cx="576262" cy="4318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>
                <a:latin typeface="Arial Black" panose="020B0A04020102020204" pitchFamily="34" charset="0"/>
              </a:rPr>
              <a:t>Core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1258888" y="2919413"/>
            <a:ext cx="576262" cy="4318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>
                <a:latin typeface="Arial Black" panose="020B0A04020102020204" pitchFamily="34" charset="0"/>
              </a:rPr>
              <a:t>Core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1258888" y="3351213"/>
            <a:ext cx="576262" cy="4318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>
                <a:latin typeface="Arial Black" panose="020B0A04020102020204" pitchFamily="34" charset="0"/>
              </a:rPr>
              <a:t>Core</a:t>
            </a: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1258888" y="3783013"/>
            <a:ext cx="576262" cy="4318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>
                <a:latin typeface="Arial Black" panose="020B0A04020102020204" pitchFamily="34" charset="0"/>
              </a:rPr>
              <a:t>Core</a:t>
            </a: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2555875" y="2487613"/>
            <a:ext cx="576263" cy="4318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>
                <a:latin typeface="Arial Black" panose="020B0A04020102020204" pitchFamily="34" charset="0"/>
              </a:rPr>
              <a:t>Core</a:t>
            </a: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2555875" y="2919413"/>
            <a:ext cx="576263" cy="4318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>
                <a:latin typeface="Arial Black" panose="020B0A04020102020204" pitchFamily="34" charset="0"/>
              </a:rPr>
              <a:t>Core</a:t>
            </a: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2555875" y="3351213"/>
            <a:ext cx="576263" cy="4318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>
                <a:latin typeface="Arial Black" panose="020B0A04020102020204" pitchFamily="34" charset="0"/>
              </a:rPr>
              <a:t>Core</a:t>
            </a: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2555875" y="3783013"/>
            <a:ext cx="576263" cy="4318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>
                <a:latin typeface="Arial Black" panose="020B0A04020102020204" pitchFamily="34" charset="0"/>
              </a:rPr>
              <a:t>Core</a:t>
            </a: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1692275" y="1766888"/>
            <a:ext cx="1008063" cy="5048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>
                <a:latin typeface="Arial Black" panose="020B0A04020102020204" pitchFamily="34" charset="0"/>
              </a:rPr>
              <a:t>L2 C</a:t>
            </a: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2051050" y="2487613"/>
            <a:ext cx="288925" cy="17272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62478" name="Line 14"/>
          <p:cNvSpPr>
            <a:spLocks noChangeShapeType="1"/>
          </p:cNvSpPr>
          <p:nvPr/>
        </p:nvSpPr>
        <p:spPr bwMode="auto">
          <a:xfrm>
            <a:off x="1835150" y="270351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2479" name="Line 15"/>
          <p:cNvSpPr>
            <a:spLocks noChangeShapeType="1"/>
          </p:cNvSpPr>
          <p:nvPr/>
        </p:nvSpPr>
        <p:spPr bwMode="auto">
          <a:xfrm>
            <a:off x="2339975" y="270351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2480" name="Line 16"/>
          <p:cNvSpPr>
            <a:spLocks noChangeShapeType="1"/>
          </p:cNvSpPr>
          <p:nvPr/>
        </p:nvSpPr>
        <p:spPr bwMode="auto">
          <a:xfrm>
            <a:off x="2339975" y="30638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2481" name="Line 17"/>
          <p:cNvSpPr>
            <a:spLocks noChangeShapeType="1"/>
          </p:cNvSpPr>
          <p:nvPr/>
        </p:nvSpPr>
        <p:spPr bwMode="auto">
          <a:xfrm>
            <a:off x="2339975" y="34956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2482" name="Line 18"/>
          <p:cNvSpPr>
            <a:spLocks noChangeShapeType="1"/>
          </p:cNvSpPr>
          <p:nvPr/>
        </p:nvSpPr>
        <p:spPr bwMode="auto">
          <a:xfrm>
            <a:off x="2339975" y="39274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2483" name="Line 19"/>
          <p:cNvSpPr>
            <a:spLocks noChangeShapeType="1"/>
          </p:cNvSpPr>
          <p:nvPr/>
        </p:nvSpPr>
        <p:spPr bwMode="auto">
          <a:xfrm>
            <a:off x="1835150" y="30638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2484" name="Line 20"/>
          <p:cNvSpPr>
            <a:spLocks noChangeShapeType="1"/>
          </p:cNvSpPr>
          <p:nvPr/>
        </p:nvSpPr>
        <p:spPr bwMode="auto">
          <a:xfrm>
            <a:off x="1835150" y="34956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2485" name="Line 21"/>
          <p:cNvSpPr>
            <a:spLocks noChangeShapeType="1"/>
          </p:cNvSpPr>
          <p:nvPr/>
        </p:nvSpPr>
        <p:spPr bwMode="auto">
          <a:xfrm>
            <a:off x="1835150" y="39274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2486" name="Line 22"/>
          <p:cNvSpPr>
            <a:spLocks noChangeShapeType="1"/>
          </p:cNvSpPr>
          <p:nvPr/>
        </p:nvSpPr>
        <p:spPr bwMode="auto">
          <a:xfrm>
            <a:off x="2195513" y="22717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2487" name="Rectangle 23"/>
          <p:cNvSpPr>
            <a:spLocks noChangeArrowheads="1"/>
          </p:cNvSpPr>
          <p:nvPr/>
        </p:nvSpPr>
        <p:spPr bwMode="auto">
          <a:xfrm>
            <a:off x="2843213" y="1695450"/>
            <a:ext cx="215900" cy="6477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62488" name="Line 24"/>
          <p:cNvSpPr>
            <a:spLocks noChangeShapeType="1"/>
          </p:cNvSpPr>
          <p:nvPr/>
        </p:nvSpPr>
        <p:spPr bwMode="auto">
          <a:xfrm>
            <a:off x="2700338" y="1982788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2489" name="AutoShape 25"/>
          <p:cNvSpPr>
            <a:spLocks noChangeArrowheads="1"/>
          </p:cNvSpPr>
          <p:nvPr/>
        </p:nvSpPr>
        <p:spPr bwMode="auto">
          <a:xfrm>
            <a:off x="3059113" y="1911350"/>
            <a:ext cx="865187" cy="215900"/>
          </a:xfrm>
          <a:prstGeom prst="leftRightArrow">
            <a:avLst>
              <a:gd name="adj1" fmla="val 50000"/>
              <a:gd name="adj2" fmla="val 801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62490" name="AutoShape 26"/>
          <p:cNvSpPr>
            <a:spLocks noChangeArrowheads="1"/>
          </p:cNvSpPr>
          <p:nvPr/>
        </p:nvSpPr>
        <p:spPr bwMode="auto">
          <a:xfrm>
            <a:off x="3203575" y="3495675"/>
            <a:ext cx="936625" cy="287338"/>
          </a:xfrm>
          <a:prstGeom prst="leftRightArrow">
            <a:avLst>
              <a:gd name="adj1" fmla="val 50000"/>
              <a:gd name="adj2" fmla="val 6519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62491" name="Rectangle 27"/>
          <p:cNvSpPr>
            <a:spLocks noChangeArrowheads="1"/>
          </p:cNvSpPr>
          <p:nvPr/>
        </p:nvSpPr>
        <p:spPr bwMode="auto">
          <a:xfrm>
            <a:off x="4211638" y="2919413"/>
            <a:ext cx="1081087" cy="1512887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1400">
                <a:latin typeface="Arial Black" panose="020B0A04020102020204" pitchFamily="34" charset="0"/>
              </a:rPr>
              <a:t>Inter</a:t>
            </a:r>
          </a:p>
          <a:p>
            <a:pPr algn="ctr" eaLnBrk="1" hangingPunct="1"/>
            <a:r>
              <a:rPr lang="en-US" altLang="ja-JP" sz="1400">
                <a:latin typeface="Arial Black" panose="020B0A04020102020204" pitchFamily="34" charset="0"/>
              </a:rPr>
              <a:t>Connect</a:t>
            </a:r>
          </a:p>
          <a:p>
            <a:pPr algn="ctr" eaLnBrk="1" hangingPunct="1"/>
            <a:r>
              <a:rPr lang="en-US" altLang="ja-JP" sz="1400">
                <a:latin typeface="Arial Black" panose="020B0A04020102020204" pitchFamily="34" charset="0"/>
              </a:rPr>
              <a:t>Controller</a:t>
            </a:r>
          </a:p>
        </p:txBody>
      </p:sp>
      <p:sp>
        <p:nvSpPr>
          <p:cNvPr id="62492" name="Line 28"/>
          <p:cNvSpPr>
            <a:spLocks noChangeShapeType="1"/>
          </p:cNvSpPr>
          <p:nvPr/>
        </p:nvSpPr>
        <p:spPr bwMode="auto">
          <a:xfrm>
            <a:off x="5292725" y="3135313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2493" name="Line 29"/>
          <p:cNvSpPr>
            <a:spLocks noChangeShapeType="1"/>
          </p:cNvSpPr>
          <p:nvPr/>
        </p:nvSpPr>
        <p:spPr bwMode="auto">
          <a:xfrm>
            <a:off x="5292725" y="3351213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2494" name="Line 30"/>
          <p:cNvSpPr>
            <a:spLocks noChangeShapeType="1"/>
          </p:cNvSpPr>
          <p:nvPr/>
        </p:nvSpPr>
        <p:spPr bwMode="auto">
          <a:xfrm>
            <a:off x="5292725" y="3567113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2495" name="Line 31"/>
          <p:cNvSpPr>
            <a:spLocks noChangeShapeType="1"/>
          </p:cNvSpPr>
          <p:nvPr/>
        </p:nvSpPr>
        <p:spPr bwMode="auto">
          <a:xfrm>
            <a:off x="5292725" y="3783013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2496" name="Line 32"/>
          <p:cNvSpPr>
            <a:spLocks noChangeShapeType="1"/>
          </p:cNvSpPr>
          <p:nvPr/>
        </p:nvSpPr>
        <p:spPr bwMode="auto">
          <a:xfrm>
            <a:off x="5292725" y="3998913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2497" name="Line 33"/>
          <p:cNvSpPr>
            <a:spLocks noChangeShapeType="1"/>
          </p:cNvSpPr>
          <p:nvPr/>
        </p:nvSpPr>
        <p:spPr bwMode="auto">
          <a:xfrm>
            <a:off x="5292725" y="4214813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2498" name="Text Box 34"/>
          <p:cNvSpPr txBox="1">
            <a:spLocks noChangeArrowheads="1"/>
          </p:cNvSpPr>
          <p:nvPr/>
        </p:nvSpPr>
        <p:spPr bwMode="auto">
          <a:xfrm>
            <a:off x="5703888" y="2730500"/>
            <a:ext cx="3016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Arial Black" panose="020B0A04020102020204" pitchFamily="34" charset="0"/>
              </a:rPr>
              <a:t>Tofu Interconnect</a:t>
            </a:r>
          </a:p>
          <a:p>
            <a:pPr eaLnBrk="1" hangingPunct="1"/>
            <a:r>
              <a:rPr lang="ja-JP" altLang="en-US">
                <a:latin typeface="Arial Black" panose="020B0A04020102020204" pitchFamily="34" charset="0"/>
              </a:rPr>
              <a:t>　　　　　　</a:t>
            </a:r>
            <a:r>
              <a:rPr lang="en-US" altLang="ja-JP">
                <a:latin typeface="Arial Black" panose="020B0A04020102020204" pitchFamily="34" charset="0"/>
              </a:rPr>
              <a:t>6-D Torus/Mesh</a:t>
            </a:r>
          </a:p>
        </p:txBody>
      </p:sp>
      <p:sp>
        <p:nvSpPr>
          <p:cNvPr id="62499" name="Text Box 35"/>
          <p:cNvSpPr txBox="1">
            <a:spLocks noChangeArrowheads="1"/>
          </p:cNvSpPr>
          <p:nvPr/>
        </p:nvSpPr>
        <p:spPr bwMode="auto">
          <a:xfrm>
            <a:off x="950913" y="4603750"/>
            <a:ext cx="2749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Arial Black" panose="020B0A04020102020204" pitchFamily="34" charset="0"/>
              </a:rPr>
              <a:t>SPARC64 VIIIfx Chip</a:t>
            </a:r>
          </a:p>
        </p:txBody>
      </p:sp>
      <p:sp>
        <p:nvSpPr>
          <p:cNvPr id="62500" name="Text Box 36"/>
          <p:cNvSpPr txBox="1">
            <a:spLocks noChangeArrowheads="1"/>
          </p:cNvSpPr>
          <p:nvPr/>
        </p:nvSpPr>
        <p:spPr bwMode="auto">
          <a:xfrm>
            <a:off x="1239838" y="5289550"/>
            <a:ext cx="170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ea typeface="ＭＳ Ｐ明朝" panose="02020600040205080304" pitchFamily="18" charset="-128"/>
              </a:rPr>
              <a:t>4 nodes/board </a:t>
            </a:r>
          </a:p>
        </p:txBody>
      </p:sp>
      <p:sp>
        <p:nvSpPr>
          <p:cNvPr id="62501" name="Text Box 37"/>
          <p:cNvSpPr txBox="1">
            <a:spLocks noChangeArrowheads="1"/>
          </p:cNvSpPr>
          <p:nvPr/>
        </p:nvSpPr>
        <p:spPr bwMode="auto">
          <a:xfrm>
            <a:off x="1233488" y="6015038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ea typeface="ＭＳ Ｐ明朝" panose="02020600040205080304" pitchFamily="18" charset="-128"/>
              </a:rPr>
              <a:t>24boards/Lack</a:t>
            </a:r>
          </a:p>
        </p:txBody>
      </p:sp>
      <p:sp>
        <p:nvSpPr>
          <p:cNvPr id="62502" name="Line 38"/>
          <p:cNvSpPr>
            <a:spLocks noChangeShapeType="1"/>
          </p:cNvSpPr>
          <p:nvPr/>
        </p:nvSpPr>
        <p:spPr bwMode="auto">
          <a:xfrm>
            <a:off x="2124075" y="50069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2503" name="Line 39"/>
          <p:cNvSpPr>
            <a:spLocks noChangeShapeType="1"/>
          </p:cNvSpPr>
          <p:nvPr/>
        </p:nvSpPr>
        <p:spPr bwMode="auto">
          <a:xfrm>
            <a:off x="2124075" y="56546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2504" name="Text Box 40"/>
          <p:cNvSpPr txBox="1">
            <a:spLocks noChangeArrowheads="1"/>
          </p:cNvSpPr>
          <p:nvPr/>
        </p:nvSpPr>
        <p:spPr bwMode="auto">
          <a:xfrm>
            <a:off x="2895600" y="5683250"/>
            <a:ext cx="191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Arial Black" panose="020B0A04020102020204" pitchFamily="34" charset="0"/>
                <a:ea typeface="ＭＳ Ｐ明朝" panose="02020600040205080304" pitchFamily="18" charset="-128"/>
              </a:rPr>
              <a:t>96nodes/Lack</a:t>
            </a:r>
          </a:p>
        </p:txBody>
      </p:sp>
      <p:sp>
        <p:nvSpPr>
          <p:cNvPr id="62505" name="Text Box 41"/>
          <p:cNvSpPr txBox="1">
            <a:spLocks noChangeArrowheads="1"/>
          </p:cNvSpPr>
          <p:nvPr/>
        </p:nvSpPr>
        <p:spPr bwMode="auto">
          <a:xfrm>
            <a:off x="5487988" y="4746625"/>
            <a:ext cx="30527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Arial Black" panose="020B0A04020102020204" pitchFamily="34" charset="0"/>
                <a:ea typeface="ＭＳ Ｐ明朝" panose="02020600040205080304" pitchFamily="18" charset="-128"/>
              </a:rPr>
              <a:t>RDMA mechanism</a:t>
            </a:r>
          </a:p>
          <a:p>
            <a:pPr eaLnBrk="1" hangingPunct="1"/>
            <a:r>
              <a:rPr lang="en-US" altLang="ja-JP">
                <a:latin typeface="Arial Black" panose="020B0A04020102020204" pitchFamily="34" charset="0"/>
                <a:ea typeface="ＭＳ Ｐ明朝" panose="02020600040205080304" pitchFamily="18" charset="-128"/>
              </a:rPr>
              <a:t>NUMA or UMA+NORMA</a:t>
            </a:r>
          </a:p>
        </p:txBody>
      </p:sp>
      <p:sp>
        <p:nvSpPr>
          <p:cNvPr id="62506" name="Rectangle 42"/>
          <p:cNvSpPr>
            <a:spLocks noChangeArrowheads="1"/>
          </p:cNvSpPr>
          <p:nvPr/>
        </p:nvSpPr>
        <p:spPr bwMode="auto">
          <a:xfrm>
            <a:off x="3995738" y="1477963"/>
            <a:ext cx="1152525" cy="129698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1400">
                <a:latin typeface="Arial Black" panose="020B0A04020102020204" pitchFamily="34" charset="0"/>
              </a:rPr>
              <a:t>Memory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1316CA-0F56-42F2-9E14-C07B9F2B6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NUMA</a:t>
            </a:r>
            <a:r>
              <a:rPr kumimoji="1" lang="ja-JP" altLang="en-US" dirty="0"/>
              <a:t>の分類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C9ED39-05D6-4853-BD60-C655CFB35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単純な</a:t>
            </a:r>
            <a:r>
              <a:rPr kumimoji="1" lang="en-US" altLang="ja-JP" dirty="0"/>
              <a:t>NUMA</a:t>
            </a:r>
          </a:p>
          <a:p>
            <a:pPr lvl="1"/>
            <a:r>
              <a:rPr kumimoji="1" lang="ja-JP" altLang="en-US" dirty="0"/>
              <a:t>単一なアドレスでメモリをアクセスできるが、キャッシュはできない</a:t>
            </a:r>
            <a:endParaRPr kumimoji="1" lang="en-US" altLang="ja-JP" dirty="0"/>
          </a:p>
          <a:p>
            <a:pPr lvl="1"/>
            <a:r>
              <a:rPr lang="ja-JP" altLang="en-US" dirty="0"/>
              <a:t>できても一貫性は保持してくれない</a:t>
            </a:r>
            <a:endParaRPr lang="en-US" altLang="ja-JP" dirty="0"/>
          </a:p>
          <a:p>
            <a:r>
              <a:rPr kumimoji="1" lang="en-US" altLang="ja-JP" dirty="0"/>
              <a:t>CC-NUMA (Cache Coherent) NUMA</a:t>
            </a:r>
          </a:p>
          <a:p>
            <a:pPr lvl="1"/>
            <a:r>
              <a:rPr kumimoji="1" lang="ja-JP" altLang="en-US" dirty="0"/>
              <a:t>キャッシュの一貫性を保持してくれる</a:t>
            </a:r>
            <a:endParaRPr kumimoji="1" lang="en-US" altLang="ja-JP" dirty="0"/>
          </a:p>
          <a:p>
            <a:r>
              <a:rPr kumimoji="1" lang="ja-JP" altLang="en-US" dirty="0"/>
              <a:t>大規模な</a:t>
            </a:r>
            <a:r>
              <a:rPr kumimoji="1" lang="en-US" altLang="ja-JP" dirty="0"/>
              <a:t>NUMA</a:t>
            </a:r>
            <a:r>
              <a:rPr lang="ja-JP" altLang="en-US" dirty="0"/>
              <a:t>は、部分的に</a:t>
            </a:r>
            <a:r>
              <a:rPr lang="en-US" altLang="ja-JP" dirty="0"/>
              <a:t>CC-NUMA</a:t>
            </a:r>
            <a:r>
              <a:rPr lang="ja-JP" altLang="en-US" dirty="0"/>
              <a:t>になっているものが多い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14892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ja-JP" altLang="ja-JP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ja-JP" altLang="ja-JP"/>
          </a:p>
        </p:txBody>
      </p:sp>
      <p:pic>
        <p:nvPicPr>
          <p:cNvPr id="63492" name="Picture 4" descr="K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91440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343525" y="6329363"/>
            <a:ext cx="306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SACSIS2012 Invited speech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ja-JP" altLang="ja-JP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ja-JP" altLang="ja-JP"/>
          </a:p>
        </p:txBody>
      </p:sp>
      <p:pic>
        <p:nvPicPr>
          <p:cNvPr id="64516" name="Picture 4" descr="K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238" y="-315913"/>
            <a:ext cx="10440988" cy="744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5343525" y="6329363"/>
            <a:ext cx="305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SACSIS2012 invited speech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ja-JP" altLang="ja-JP"/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ja-JP" altLang="ja-JP"/>
          </a:p>
        </p:txBody>
      </p:sp>
      <p:pic>
        <p:nvPicPr>
          <p:cNvPr id="65540" name="Picture 4" descr="IMG_13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94238" y="-3519488"/>
            <a:ext cx="18532476" cy="138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AutoShape 5"/>
          <p:cNvSpPr>
            <a:spLocks noChangeArrowheads="1"/>
          </p:cNvSpPr>
          <p:nvPr/>
        </p:nvSpPr>
        <p:spPr bwMode="auto">
          <a:xfrm>
            <a:off x="5724525" y="-26988"/>
            <a:ext cx="3743325" cy="647701"/>
          </a:xfrm>
          <a:prstGeom prst="wedgeRoundRectCallout">
            <a:avLst>
              <a:gd name="adj1" fmla="val -44273"/>
              <a:gd name="adj2" fmla="val 76718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2400" b="1"/>
              <a:t>water cooling system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EBD9F7-06D1-446B-B35B-600B588F0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日本のフラグシップスパコンは</a:t>
            </a:r>
            <a:r>
              <a:rPr kumimoji="1" lang="en-US" altLang="ja-JP" dirty="0"/>
              <a:t>NUMA</a:t>
            </a:r>
            <a:r>
              <a:rPr kumimoji="1" lang="ja-JP" altLang="en-US" dirty="0"/>
              <a:t>型が多い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5D3E6B-5E79-482E-8756-BBA84BE60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kumimoji="1" lang="ja-JP" altLang="en-US" dirty="0"/>
              <a:t>国家プロジェクトなので様々な研究者が利用できるものが良い</a:t>
            </a:r>
            <a:endParaRPr kumimoji="1" lang="en-US" altLang="ja-JP" dirty="0"/>
          </a:p>
          <a:p>
            <a:r>
              <a:rPr lang="ja-JP" altLang="en-US" dirty="0"/>
              <a:t>アクセラレータ型は別に作っている</a:t>
            </a:r>
            <a:endParaRPr lang="en-US" altLang="ja-JP" dirty="0"/>
          </a:p>
          <a:p>
            <a:pPr lvl="1"/>
            <a:r>
              <a:rPr kumimoji="1" lang="en-US" altLang="ja-JP" dirty="0"/>
              <a:t>ABCI</a:t>
            </a:r>
            <a:r>
              <a:rPr kumimoji="1" lang="ja-JP" altLang="en-US" dirty="0"/>
              <a:t>や</a:t>
            </a:r>
            <a:r>
              <a:rPr kumimoji="1" lang="en-US" altLang="ja-JP" dirty="0"/>
              <a:t>TSUBAME</a:t>
            </a:r>
            <a:r>
              <a:rPr kumimoji="1" lang="ja-JP" altLang="en-US" dirty="0"/>
              <a:t>は</a:t>
            </a:r>
            <a:r>
              <a:rPr kumimoji="1" lang="en-US" altLang="ja-JP" dirty="0"/>
              <a:t>GPU</a:t>
            </a:r>
            <a:r>
              <a:rPr kumimoji="1" lang="ja-JP" altLang="en-US" dirty="0"/>
              <a:t>を使っている</a:t>
            </a:r>
            <a:endParaRPr kumimoji="1" lang="en-US" altLang="ja-JP" dirty="0"/>
          </a:p>
          <a:p>
            <a:pPr lvl="1"/>
            <a:r>
              <a:rPr lang="ja-JP" altLang="en-US" dirty="0"/>
              <a:t>使える人が限定される</a:t>
            </a:r>
            <a:endParaRPr lang="en-US" altLang="ja-JP" dirty="0"/>
          </a:p>
          <a:p>
            <a:r>
              <a:rPr kumimoji="1" lang="ja-JP" altLang="en-US" dirty="0"/>
              <a:t>現在開発中の富岳も</a:t>
            </a:r>
            <a:r>
              <a:rPr kumimoji="1" lang="en-US" altLang="ja-JP" dirty="0"/>
              <a:t>NUMA</a:t>
            </a:r>
            <a:r>
              <a:rPr kumimoji="1" lang="ja-JP" altLang="en-US" dirty="0"/>
              <a:t>型で独自</a:t>
            </a:r>
            <a:r>
              <a:rPr kumimoji="1" lang="en-US" altLang="ja-JP" dirty="0"/>
              <a:t>CPU</a:t>
            </a:r>
            <a:r>
              <a:rPr kumimoji="1" lang="ja-JP" altLang="en-US" dirty="0"/>
              <a:t>を開発している</a:t>
            </a:r>
            <a:endParaRPr kumimoji="1" lang="en-US" altLang="ja-JP" dirty="0"/>
          </a:p>
          <a:p>
            <a:pPr lvl="1"/>
            <a:r>
              <a:rPr lang="ja-JP" altLang="en-US" dirty="0"/>
              <a:t>広い範囲で高い性能を発揮することが期待される</a:t>
            </a:r>
            <a:endParaRPr lang="en-US" altLang="ja-JP" dirty="0"/>
          </a:p>
          <a:p>
            <a:pPr lvl="1"/>
            <a:r>
              <a:rPr kumimoji="1" lang="ja-JP" altLang="en-US" dirty="0"/>
              <a:t>開発費は巨大なものになる</a:t>
            </a:r>
          </a:p>
        </p:txBody>
      </p:sp>
    </p:spTree>
    <p:extLst>
      <p:ext uri="{BB962C8B-B14F-4D97-AF65-F5344CB8AC3E}">
        <p14:creationId xmlns:p14="http://schemas.microsoft.com/office/powerpoint/2010/main" val="3467898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/>
              <a:t>演習</a:t>
            </a:r>
            <a:endParaRPr lang="en-US" altLang="ja-JP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ja-JP" dirty="0"/>
              <a:t>CC-NUMA</a:t>
            </a:r>
            <a:r>
              <a:rPr lang="ja-JP" altLang="en-US" dirty="0"/>
              <a:t>において、</a:t>
            </a:r>
            <a:r>
              <a:rPr lang="en-US" altLang="ja-JP" dirty="0"/>
              <a:t>home memory</a:t>
            </a:r>
            <a:r>
              <a:rPr lang="ja-JP" altLang="en-US" dirty="0"/>
              <a:t>のディレクトリ＋状態とキャッシュの状態を示せ</a:t>
            </a:r>
            <a:r>
              <a:rPr lang="en-US" altLang="ja-JP" dirty="0"/>
              <a:t>  </a:t>
            </a:r>
          </a:p>
          <a:p>
            <a:pPr eaLnBrk="1" hangingPunct="1"/>
            <a:r>
              <a:rPr lang="en-US" altLang="ja-JP" dirty="0"/>
              <a:t> </a:t>
            </a:r>
            <a:r>
              <a:rPr lang="ja-JP" altLang="en-US" dirty="0"/>
              <a:t>ノード</a:t>
            </a:r>
            <a:r>
              <a:rPr lang="en-US" altLang="ja-JP" dirty="0"/>
              <a:t>0</a:t>
            </a:r>
            <a:r>
              <a:rPr lang="ja-JP" altLang="en-US" dirty="0"/>
              <a:t>のホームメモリに対して以下のアクセスが順にあったとする</a:t>
            </a:r>
            <a:r>
              <a:rPr lang="en-US" altLang="ja-JP" dirty="0"/>
              <a:t>:</a:t>
            </a:r>
          </a:p>
          <a:p>
            <a:pPr eaLnBrk="1" hangingPunct="1"/>
            <a:r>
              <a:rPr lang="ja-JP" altLang="en-US" dirty="0"/>
              <a:t>　　　　　　　　　　</a:t>
            </a:r>
            <a:r>
              <a:rPr lang="en-US" altLang="ja-JP" dirty="0"/>
              <a:t>U 000     -    -    -</a:t>
            </a:r>
          </a:p>
          <a:p>
            <a:pPr lvl="1" eaLnBrk="1" hangingPunct="1"/>
            <a:r>
              <a:rPr lang="en-US" altLang="ja-JP" dirty="0"/>
              <a:t>Node </a:t>
            </a:r>
            <a:r>
              <a:rPr lang="en-US" altLang="ja-JP"/>
              <a:t>1 reads </a:t>
            </a:r>
            <a:endParaRPr lang="en-US" altLang="ja-JP" dirty="0"/>
          </a:p>
          <a:p>
            <a:pPr lvl="1" eaLnBrk="1" hangingPunct="1"/>
            <a:r>
              <a:rPr lang="en-US" altLang="ja-JP" dirty="0"/>
              <a:t>Node 2 reads</a:t>
            </a:r>
          </a:p>
          <a:p>
            <a:pPr lvl="1" eaLnBrk="1" hangingPunct="1"/>
            <a:r>
              <a:rPr lang="en-US" altLang="ja-JP" dirty="0"/>
              <a:t>Node 1 writes</a:t>
            </a:r>
          </a:p>
          <a:p>
            <a:pPr lvl="1" eaLnBrk="1" hangingPunct="1"/>
            <a:r>
              <a:rPr lang="en-US" altLang="ja-JP" dirty="0"/>
              <a:t>Node 2 writes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636838"/>
            <a:ext cx="6634162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3"/>
          <p:cNvSpPr txBox="1">
            <a:spLocks noGrp="1"/>
          </p:cNvSpPr>
          <p:nvPr/>
        </p:nvSpPr>
        <p:spPr bwMode="auto">
          <a:xfrm>
            <a:off x="1042988" y="6381750"/>
            <a:ext cx="7272337" cy="358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defRPr/>
            </a:pPr>
            <a:r>
              <a:rPr kumimoji="0" lang="en-US" sz="1200" b="1" dirty="0">
                <a:latin typeface="+mn-lt"/>
                <a:ea typeface="+mn-ea"/>
              </a:rPr>
              <a:t>Copyright © 2012, Elsevier Inc. All rights reserved.</a:t>
            </a:r>
            <a:endParaRPr kumimoji="0" lang="en-AU" sz="1200" b="1" dirty="0">
              <a:latin typeface="+mn-lt"/>
              <a:ea typeface="+mn-ea"/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2250"/>
            <a:ext cx="8229600" cy="769938"/>
          </a:xfrm>
        </p:spPr>
        <p:txBody>
          <a:bodyPr anchor="b">
            <a:spAutoFit/>
          </a:bodyPr>
          <a:lstStyle/>
          <a:p>
            <a:pPr eaLnBrk="1" hangingPunct="1"/>
            <a:r>
              <a:rPr lang="ja-JP" altLang="en-US" dirty="0"/>
              <a:t>典型的な分散メモリ型</a:t>
            </a:r>
            <a:endParaRPr lang="en-AU" altLang="ja-JP" dirty="0"/>
          </a:p>
        </p:txBody>
      </p:sp>
      <p:sp>
        <p:nvSpPr>
          <p:cNvPr id="30726" name="Text Box 5"/>
          <p:cNvSpPr txBox="1">
            <a:spLocks noChangeArrowheads="1"/>
          </p:cNvSpPr>
          <p:nvPr/>
        </p:nvSpPr>
        <p:spPr bwMode="auto">
          <a:xfrm rot="5400000">
            <a:off x="5782469" y="2993232"/>
            <a:ext cx="6353175" cy="36988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800">
                <a:solidFill>
                  <a:srgbClr val="0066FF"/>
                </a:solidFill>
              </a:rPr>
              <a:t>Distributed Shared Memory and Directory-Based Coherence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559425" y="2060575"/>
            <a:ext cx="252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Arial Black" panose="020B0A04020102020204" pitchFamily="34" charset="0"/>
                <a:ea typeface="ＭＳ Ｐ明朝" panose="02020600040205080304" pitchFamily="18" charset="-128"/>
              </a:rPr>
              <a:t>IBM Power 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Arial Black" panose="020B0A04020102020204" pitchFamily="34" charset="0"/>
                <a:ea typeface="ＭＳ Ｐ明朝" panose="02020600040205080304" pitchFamily="18" charset="-128"/>
              </a:rPr>
              <a:t>AMD Opteron 8430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3800"/>
              <a:t>ディレクトリ方式のキャッシュ</a:t>
            </a:r>
            <a:endParaRPr lang="en-US" altLang="ja-JP" sz="380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ホームメモリが共有情報をディレクトリで管理</a:t>
            </a:r>
            <a:endParaRPr lang="en-US" altLang="ja-JP"/>
          </a:p>
          <a:p>
            <a:pPr eaLnBrk="1" hangingPunct="1"/>
            <a:r>
              <a:rPr lang="ja-JP" altLang="en-US"/>
              <a:t>ノード間のメッセージ交換でキャッシュの一致を制御</a:t>
            </a:r>
            <a:endParaRPr lang="en-US" altLang="ja-JP"/>
          </a:p>
          <a:p>
            <a:pPr eaLnBrk="1" hangingPunct="1"/>
            <a:r>
              <a:rPr lang="ja-JP" altLang="en-US"/>
              <a:t>プロトコル自体はスヌープ方式と似ている</a:t>
            </a:r>
            <a:endParaRPr lang="en-US" altLang="ja-JP"/>
          </a:p>
          <a:p>
            <a:pPr eaLnBrk="1" hangingPunct="1"/>
            <a:r>
              <a:rPr lang="ja-JP" altLang="en-US"/>
              <a:t>バスがないので常にディレクトリをメッセージでアクセスする</a:t>
            </a:r>
            <a:endParaRPr lang="en-US" altLang="ja-JP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3800"/>
              <a:t>キャッシュの制御（</a:t>
            </a:r>
            <a:r>
              <a:rPr lang="en-US" altLang="ja-JP" sz="3800"/>
              <a:t>Node 3</a:t>
            </a:r>
            <a:r>
              <a:rPr lang="ja-JP" altLang="en-US" sz="3800"/>
              <a:t>読み出し）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524000" y="4648200"/>
            <a:ext cx="960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>
                <a:latin typeface="Times New Roman" panose="02020603050405020304" pitchFamily="18" charset="0"/>
              </a:rPr>
              <a:t>Node</a:t>
            </a:r>
            <a:r>
              <a:rPr lang="ja-JP" altLang="en-US" sz="1400" b="1">
                <a:latin typeface="Times New Roman" panose="02020603050405020304" pitchFamily="18" charset="0"/>
              </a:rPr>
              <a:t>　１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938713" y="4470400"/>
            <a:ext cx="785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>
                <a:latin typeface="Times New Roman" panose="02020603050405020304" pitchFamily="18" charset="0"/>
              </a:rPr>
              <a:t>Node</a:t>
            </a:r>
            <a:r>
              <a:rPr lang="ja-JP" altLang="en-US" sz="1400" b="1">
                <a:latin typeface="Times New Roman" panose="02020603050405020304" pitchFamily="18" charset="0"/>
              </a:rPr>
              <a:t>　</a:t>
            </a:r>
            <a:r>
              <a:rPr lang="en-US" altLang="ja-JP" sz="14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724525" y="1989138"/>
            <a:ext cx="1169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>
                <a:latin typeface="Times New Roman" panose="02020603050405020304" pitchFamily="18" charset="0"/>
              </a:rPr>
              <a:t>Node</a:t>
            </a:r>
            <a:r>
              <a:rPr lang="ja-JP" altLang="en-US" sz="1400" b="1">
                <a:latin typeface="Times New Roman" panose="02020603050405020304" pitchFamily="18" charset="0"/>
              </a:rPr>
              <a:t>　３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692275" y="1916113"/>
            <a:ext cx="819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>
                <a:latin typeface="Times New Roman" panose="02020603050405020304" pitchFamily="18" charset="0"/>
              </a:rPr>
              <a:t>Node</a:t>
            </a:r>
            <a:r>
              <a:rPr lang="ja-JP" altLang="en-US" sz="1400" b="1">
                <a:latin typeface="Times New Roman" panose="02020603050405020304" pitchFamily="18" charset="0"/>
              </a:rPr>
              <a:t>　０</a:t>
            </a:r>
          </a:p>
        </p:txBody>
      </p:sp>
      <p:grpSp>
        <p:nvGrpSpPr>
          <p:cNvPr id="33799" name="Group 7"/>
          <p:cNvGrpSpPr>
            <a:grpSpLocks/>
          </p:cNvGrpSpPr>
          <p:nvPr/>
        </p:nvGrpSpPr>
        <p:grpSpPr bwMode="auto">
          <a:xfrm>
            <a:off x="2590800" y="1676400"/>
            <a:ext cx="457200" cy="1524000"/>
            <a:chOff x="1632" y="1056"/>
            <a:chExt cx="288" cy="960"/>
          </a:xfrm>
        </p:grpSpPr>
        <p:sp>
          <p:nvSpPr>
            <p:cNvPr id="33829" name="Oval 8"/>
            <p:cNvSpPr>
              <a:spLocks noChangeArrowheads="1"/>
            </p:cNvSpPr>
            <p:nvPr/>
          </p:nvSpPr>
          <p:spPr bwMode="auto">
            <a:xfrm>
              <a:off x="1632" y="105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3830" name="Rectangle 9"/>
            <p:cNvSpPr>
              <a:spLocks noChangeArrowheads="1"/>
            </p:cNvSpPr>
            <p:nvPr/>
          </p:nvSpPr>
          <p:spPr bwMode="auto">
            <a:xfrm>
              <a:off x="1632" y="17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3831" name="Line 10"/>
            <p:cNvSpPr>
              <a:spLocks noChangeShapeType="1"/>
            </p:cNvSpPr>
            <p:nvPr/>
          </p:nvSpPr>
          <p:spPr bwMode="auto">
            <a:xfrm>
              <a:off x="1776" y="13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832" name="Rectangle 11"/>
            <p:cNvSpPr>
              <a:spLocks noChangeArrowheads="1"/>
            </p:cNvSpPr>
            <p:nvPr/>
          </p:nvSpPr>
          <p:spPr bwMode="auto">
            <a:xfrm>
              <a:off x="1680" y="1488"/>
              <a:ext cx="192" cy="144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3833" name="Line 12"/>
            <p:cNvSpPr>
              <a:spLocks noChangeShapeType="1"/>
            </p:cNvSpPr>
            <p:nvPr/>
          </p:nvSpPr>
          <p:spPr bwMode="auto">
            <a:xfrm>
              <a:off x="1776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3800" name="Group 13"/>
          <p:cNvGrpSpPr>
            <a:grpSpLocks/>
          </p:cNvGrpSpPr>
          <p:nvPr/>
        </p:nvGrpSpPr>
        <p:grpSpPr bwMode="auto">
          <a:xfrm>
            <a:off x="2362200" y="3962400"/>
            <a:ext cx="457200" cy="1524000"/>
            <a:chOff x="1632" y="1056"/>
            <a:chExt cx="288" cy="960"/>
          </a:xfrm>
        </p:grpSpPr>
        <p:sp>
          <p:nvSpPr>
            <p:cNvPr id="33824" name="Oval 14"/>
            <p:cNvSpPr>
              <a:spLocks noChangeArrowheads="1"/>
            </p:cNvSpPr>
            <p:nvPr/>
          </p:nvSpPr>
          <p:spPr bwMode="auto">
            <a:xfrm>
              <a:off x="1632" y="105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3825" name="Rectangle 15"/>
            <p:cNvSpPr>
              <a:spLocks noChangeArrowheads="1"/>
            </p:cNvSpPr>
            <p:nvPr/>
          </p:nvSpPr>
          <p:spPr bwMode="auto">
            <a:xfrm>
              <a:off x="1632" y="17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3826" name="Line 16"/>
            <p:cNvSpPr>
              <a:spLocks noChangeShapeType="1"/>
            </p:cNvSpPr>
            <p:nvPr/>
          </p:nvSpPr>
          <p:spPr bwMode="auto">
            <a:xfrm>
              <a:off x="1776" y="13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827" name="Rectangle 17"/>
            <p:cNvSpPr>
              <a:spLocks noChangeArrowheads="1"/>
            </p:cNvSpPr>
            <p:nvPr/>
          </p:nvSpPr>
          <p:spPr bwMode="auto">
            <a:xfrm>
              <a:off x="1680" y="1488"/>
              <a:ext cx="192" cy="144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3828" name="Line 18"/>
            <p:cNvSpPr>
              <a:spLocks noChangeShapeType="1"/>
            </p:cNvSpPr>
            <p:nvPr/>
          </p:nvSpPr>
          <p:spPr bwMode="auto">
            <a:xfrm>
              <a:off x="1776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3801" name="Group 19"/>
          <p:cNvGrpSpPr>
            <a:grpSpLocks/>
          </p:cNvGrpSpPr>
          <p:nvPr/>
        </p:nvGrpSpPr>
        <p:grpSpPr bwMode="auto">
          <a:xfrm>
            <a:off x="4572000" y="3886200"/>
            <a:ext cx="457200" cy="1524000"/>
            <a:chOff x="1632" y="1056"/>
            <a:chExt cx="288" cy="960"/>
          </a:xfrm>
        </p:grpSpPr>
        <p:sp>
          <p:nvSpPr>
            <p:cNvPr id="33819" name="Oval 20"/>
            <p:cNvSpPr>
              <a:spLocks noChangeArrowheads="1"/>
            </p:cNvSpPr>
            <p:nvPr/>
          </p:nvSpPr>
          <p:spPr bwMode="auto">
            <a:xfrm>
              <a:off x="1632" y="105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3820" name="Rectangle 21"/>
            <p:cNvSpPr>
              <a:spLocks noChangeArrowheads="1"/>
            </p:cNvSpPr>
            <p:nvPr/>
          </p:nvSpPr>
          <p:spPr bwMode="auto">
            <a:xfrm>
              <a:off x="1632" y="17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3821" name="Line 22"/>
            <p:cNvSpPr>
              <a:spLocks noChangeShapeType="1"/>
            </p:cNvSpPr>
            <p:nvPr/>
          </p:nvSpPr>
          <p:spPr bwMode="auto">
            <a:xfrm>
              <a:off x="1776" y="13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822" name="Rectangle 23"/>
            <p:cNvSpPr>
              <a:spLocks noChangeArrowheads="1"/>
            </p:cNvSpPr>
            <p:nvPr/>
          </p:nvSpPr>
          <p:spPr bwMode="auto">
            <a:xfrm>
              <a:off x="1680" y="1488"/>
              <a:ext cx="192" cy="144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3823" name="Line 24"/>
            <p:cNvSpPr>
              <a:spLocks noChangeShapeType="1"/>
            </p:cNvSpPr>
            <p:nvPr/>
          </p:nvSpPr>
          <p:spPr bwMode="auto">
            <a:xfrm>
              <a:off x="1776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3802" name="Group 25"/>
          <p:cNvGrpSpPr>
            <a:grpSpLocks/>
          </p:cNvGrpSpPr>
          <p:nvPr/>
        </p:nvGrpSpPr>
        <p:grpSpPr bwMode="auto">
          <a:xfrm>
            <a:off x="5181600" y="1752600"/>
            <a:ext cx="457200" cy="1524000"/>
            <a:chOff x="1632" y="1056"/>
            <a:chExt cx="288" cy="960"/>
          </a:xfrm>
        </p:grpSpPr>
        <p:sp>
          <p:nvSpPr>
            <p:cNvPr id="33814" name="Oval 26"/>
            <p:cNvSpPr>
              <a:spLocks noChangeArrowheads="1"/>
            </p:cNvSpPr>
            <p:nvPr/>
          </p:nvSpPr>
          <p:spPr bwMode="auto">
            <a:xfrm>
              <a:off x="1632" y="105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3815" name="Rectangle 27"/>
            <p:cNvSpPr>
              <a:spLocks noChangeArrowheads="1"/>
            </p:cNvSpPr>
            <p:nvPr/>
          </p:nvSpPr>
          <p:spPr bwMode="auto">
            <a:xfrm>
              <a:off x="1632" y="17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3816" name="Line 28"/>
            <p:cNvSpPr>
              <a:spLocks noChangeShapeType="1"/>
            </p:cNvSpPr>
            <p:nvPr/>
          </p:nvSpPr>
          <p:spPr bwMode="auto">
            <a:xfrm>
              <a:off x="1776" y="13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817" name="Rectangle 29"/>
            <p:cNvSpPr>
              <a:spLocks noChangeArrowheads="1"/>
            </p:cNvSpPr>
            <p:nvPr/>
          </p:nvSpPr>
          <p:spPr bwMode="auto">
            <a:xfrm>
              <a:off x="1680" y="1488"/>
              <a:ext cx="192" cy="144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3818" name="Line 30"/>
            <p:cNvSpPr>
              <a:spLocks noChangeShapeType="1"/>
            </p:cNvSpPr>
            <p:nvPr/>
          </p:nvSpPr>
          <p:spPr bwMode="auto">
            <a:xfrm>
              <a:off x="1776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3803" name="Rectangle 31"/>
          <p:cNvSpPr>
            <a:spLocks noChangeArrowheads="1"/>
          </p:cNvSpPr>
          <p:nvPr/>
        </p:nvSpPr>
        <p:spPr bwMode="auto">
          <a:xfrm>
            <a:off x="3200400" y="2819400"/>
            <a:ext cx="990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1200">
              <a:latin typeface="Times New Roman" panose="02020603050405020304" pitchFamily="18" charset="0"/>
            </a:endParaRPr>
          </a:p>
        </p:txBody>
      </p:sp>
      <p:sp>
        <p:nvSpPr>
          <p:cNvPr id="33804" name="Line 32"/>
          <p:cNvSpPr>
            <a:spLocks noChangeShapeType="1"/>
          </p:cNvSpPr>
          <p:nvPr/>
        </p:nvSpPr>
        <p:spPr bwMode="auto">
          <a:xfrm>
            <a:off x="3657600" y="2819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805" name="Line 33"/>
          <p:cNvSpPr>
            <a:spLocks noChangeShapeType="1"/>
          </p:cNvSpPr>
          <p:nvPr/>
        </p:nvSpPr>
        <p:spPr bwMode="auto">
          <a:xfrm>
            <a:off x="3886200" y="2819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806" name="Line 34"/>
          <p:cNvSpPr>
            <a:spLocks noChangeShapeType="1"/>
          </p:cNvSpPr>
          <p:nvPr/>
        </p:nvSpPr>
        <p:spPr bwMode="auto">
          <a:xfrm>
            <a:off x="3429000" y="2819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807" name="Rectangle 35"/>
          <p:cNvSpPr>
            <a:spLocks noChangeArrowheads="1"/>
          </p:cNvSpPr>
          <p:nvPr/>
        </p:nvSpPr>
        <p:spPr bwMode="auto">
          <a:xfrm>
            <a:off x="4191000" y="2819400"/>
            <a:ext cx="228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 Black" panose="020B0A04020102020204" pitchFamily="34" charset="0"/>
              <a:ea typeface="ＭＳ Ｐ明朝" panose="02020600040205080304" pitchFamily="18" charset="-128"/>
            </a:endParaRPr>
          </a:p>
        </p:txBody>
      </p:sp>
      <p:sp>
        <p:nvSpPr>
          <p:cNvPr id="33808" name="Text Box 36"/>
          <p:cNvSpPr txBox="1">
            <a:spLocks noChangeArrowheads="1"/>
          </p:cNvSpPr>
          <p:nvPr/>
        </p:nvSpPr>
        <p:spPr bwMode="auto">
          <a:xfrm>
            <a:off x="3200400" y="2819400"/>
            <a:ext cx="293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>
                <a:latin typeface="Times New Roman" panose="02020603050405020304" pitchFamily="18" charset="0"/>
              </a:rPr>
              <a:t>U</a:t>
            </a:r>
          </a:p>
        </p:txBody>
      </p:sp>
      <p:grpSp>
        <p:nvGrpSpPr>
          <p:cNvPr id="45093" name="Group 37"/>
          <p:cNvGrpSpPr>
            <a:grpSpLocks/>
          </p:cNvGrpSpPr>
          <p:nvPr/>
        </p:nvGrpSpPr>
        <p:grpSpPr bwMode="auto">
          <a:xfrm>
            <a:off x="3124200" y="1954213"/>
            <a:ext cx="1828800" cy="712787"/>
            <a:chOff x="1968" y="1231"/>
            <a:chExt cx="1152" cy="449"/>
          </a:xfrm>
        </p:grpSpPr>
        <p:sp>
          <p:nvSpPr>
            <p:cNvPr id="33812" name="Line 38"/>
            <p:cNvSpPr>
              <a:spLocks noChangeShapeType="1"/>
            </p:cNvSpPr>
            <p:nvPr/>
          </p:nvSpPr>
          <p:spPr bwMode="auto">
            <a:xfrm flipH="1">
              <a:off x="1968" y="1392"/>
              <a:ext cx="115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813" name="Text Box 39"/>
            <p:cNvSpPr txBox="1">
              <a:spLocks noChangeArrowheads="1"/>
            </p:cNvSpPr>
            <p:nvPr/>
          </p:nvSpPr>
          <p:spPr bwMode="auto">
            <a:xfrm>
              <a:off x="2150" y="1231"/>
              <a:ext cx="31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600" b="1">
                  <a:latin typeface="Times New Roman" panose="02020603050405020304" pitchFamily="18" charset="0"/>
                </a:rPr>
                <a:t>ｒｅｑ</a:t>
              </a:r>
            </a:p>
          </p:txBody>
        </p:sp>
      </p:grpSp>
      <p:sp>
        <p:nvSpPr>
          <p:cNvPr id="33810" name="Text Box 40"/>
          <p:cNvSpPr txBox="1">
            <a:spLocks noChangeArrowheads="1"/>
          </p:cNvSpPr>
          <p:nvPr/>
        </p:nvSpPr>
        <p:spPr bwMode="auto">
          <a:xfrm>
            <a:off x="3108325" y="3451225"/>
            <a:ext cx="16081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>
                <a:latin typeface="Times New Roman" panose="02020603050405020304" pitchFamily="18" charset="0"/>
              </a:rPr>
              <a:t>Ｕ：Ｕｎｃａｃｈｅｄ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>
                <a:latin typeface="Times New Roman" panose="02020603050405020304" pitchFamily="18" charset="0"/>
              </a:rPr>
              <a:t>Ｓ：Ｓｈａｒｅｄ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>
                <a:latin typeface="Times New Roman" panose="02020603050405020304" pitchFamily="18" charset="0"/>
              </a:rPr>
              <a:t>Ｄ：Ｄｉｒｔｙ</a:t>
            </a:r>
          </a:p>
        </p:txBody>
      </p:sp>
      <p:sp>
        <p:nvSpPr>
          <p:cNvPr id="33811" name="Text Box 41"/>
          <p:cNvSpPr txBox="1">
            <a:spLocks noChangeArrowheads="1"/>
          </p:cNvSpPr>
          <p:nvPr/>
        </p:nvSpPr>
        <p:spPr bwMode="auto">
          <a:xfrm>
            <a:off x="5851525" y="2460625"/>
            <a:ext cx="15668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>
                <a:latin typeface="Times New Roman" panose="02020603050405020304" pitchFamily="18" charset="0"/>
              </a:rPr>
              <a:t>Ｉ：Ｉｎｖａｌｉｄａｔｅｄ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>
                <a:latin typeface="Times New Roman" panose="02020603050405020304" pitchFamily="18" charset="0"/>
              </a:rPr>
              <a:t>Ｓ：Ｓｈａｒｅｄ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>
                <a:latin typeface="Times New Roman" panose="02020603050405020304" pitchFamily="18" charset="0"/>
              </a:rPr>
              <a:t>Ｄ：Ｄｉｒｔｙ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3800"/>
              <a:t>キャッシュの制御（</a:t>
            </a:r>
            <a:r>
              <a:rPr lang="en-US" altLang="ja-JP" sz="3800"/>
              <a:t>Node 3</a:t>
            </a:r>
            <a:r>
              <a:rPr lang="ja-JP" altLang="en-US" sz="3800"/>
              <a:t>読み出し） 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524000" y="4648200"/>
            <a:ext cx="8874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>
                <a:latin typeface="Times New Roman" panose="02020603050405020304" pitchFamily="18" charset="0"/>
              </a:rPr>
              <a:t>Node</a:t>
            </a:r>
            <a:r>
              <a:rPr lang="ja-JP" altLang="en-US" sz="1400" b="1">
                <a:latin typeface="Times New Roman" panose="02020603050405020304" pitchFamily="18" charset="0"/>
              </a:rPr>
              <a:t>　１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876800" y="4470400"/>
            <a:ext cx="919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>
                <a:latin typeface="Times New Roman" panose="02020603050405020304" pitchFamily="18" charset="0"/>
              </a:rPr>
              <a:t>Node</a:t>
            </a:r>
            <a:r>
              <a:rPr lang="ja-JP" altLang="en-US" sz="1400" b="1">
                <a:latin typeface="Times New Roman" panose="02020603050405020304" pitchFamily="18" charset="0"/>
              </a:rPr>
              <a:t>　</a:t>
            </a:r>
            <a:r>
              <a:rPr lang="en-US" altLang="ja-JP" sz="14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5562600" y="2286000"/>
            <a:ext cx="762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b="1">
                <a:latin typeface="Times New Roman" panose="02020603050405020304" pitchFamily="18" charset="0"/>
              </a:rPr>
              <a:t>Node</a:t>
            </a:r>
            <a:r>
              <a:rPr lang="ja-JP" altLang="en-US" sz="1200" b="1">
                <a:latin typeface="Times New Roman" panose="02020603050405020304" pitchFamily="18" charset="0"/>
              </a:rPr>
              <a:t>　３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905000" y="2184400"/>
            <a:ext cx="819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>
                <a:latin typeface="Times New Roman" panose="02020603050405020304" pitchFamily="18" charset="0"/>
              </a:rPr>
              <a:t>Node</a:t>
            </a:r>
            <a:r>
              <a:rPr lang="ja-JP" altLang="en-US" sz="1400" b="1">
                <a:latin typeface="Times New Roman" panose="02020603050405020304" pitchFamily="18" charset="0"/>
              </a:rPr>
              <a:t>　０</a:t>
            </a:r>
          </a:p>
        </p:txBody>
      </p:sp>
      <p:grpSp>
        <p:nvGrpSpPr>
          <p:cNvPr id="34823" name="Group 7"/>
          <p:cNvGrpSpPr>
            <a:grpSpLocks/>
          </p:cNvGrpSpPr>
          <p:nvPr/>
        </p:nvGrpSpPr>
        <p:grpSpPr bwMode="auto">
          <a:xfrm>
            <a:off x="2590800" y="1676400"/>
            <a:ext cx="457200" cy="1524000"/>
            <a:chOff x="1632" y="1056"/>
            <a:chExt cx="288" cy="960"/>
          </a:xfrm>
        </p:grpSpPr>
        <p:sp>
          <p:nvSpPr>
            <p:cNvPr id="34853" name="Oval 8"/>
            <p:cNvSpPr>
              <a:spLocks noChangeArrowheads="1"/>
            </p:cNvSpPr>
            <p:nvPr/>
          </p:nvSpPr>
          <p:spPr bwMode="auto">
            <a:xfrm>
              <a:off x="1632" y="105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4854" name="Rectangle 9"/>
            <p:cNvSpPr>
              <a:spLocks noChangeArrowheads="1"/>
            </p:cNvSpPr>
            <p:nvPr/>
          </p:nvSpPr>
          <p:spPr bwMode="auto">
            <a:xfrm>
              <a:off x="1632" y="17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4855" name="Line 10"/>
            <p:cNvSpPr>
              <a:spLocks noChangeShapeType="1"/>
            </p:cNvSpPr>
            <p:nvPr/>
          </p:nvSpPr>
          <p:spPr bwMode="auto">
            <a:xfrm>
              <a:off x="1776" y="13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856" name="Rectangle 11"/>
            <p:cNvSpPr>
              <a:spLocks noChangeArrowheads="1"/>
            </p:cNvSpPr>
            <p:nvPr/>
          </p:nvSpPr>
          <p:spPr bwMode="auto">
            <a:xfrm>
              <a:off x="1680" y="1488"/>
              <a:ext cx="192" cy="144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4857" name="Line 12"/>
            <p:cNvSpPr>
              <a:spLocks noChangeShapeType="1"/>
            </p:cNvSpPr>
            <p:nvPr/>
          </p:nvSpPr>
          <p:spPr bwMode="auto">
            <a:xfrm>
              <a:off x="1776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4824" name="Group 13"/>
          <p:cNvGrpSpPr>
            <a:grpSpLocks/>
          </p:cNvGrpSpPr>
          <p:nvPr/>
        </p:nvGrpSpPr>
        <p:grpSpPr bwMode="auto">
          <a:xfrm>
            <a:off x="2362200" y="3962400"/>
            <a:ext cx="457200" cy="1524000"/>
            <a:chOff x="1632" y="1056"/>
            <a:chExt cx="288" cy="960"/>
          </a:xfrm>
        </p:grpSpPr>
        <p:sp>
          <p:nvSpPr>
            <p:cNvPr id="34848" name="Oval 14"/>
            <p:cNvSpPr>
              <a:spLocks noChangeArrowheads="1"/>
            </p:cNvSpPr>
            <p:nvPr/>
          </p:nvSpPr>
          <p:spPr bwMode="auto">
            <a:xfrm>
              <a:off x="1632" y="105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4849" name="Rectangle 15"/>
            <p:cNvSpPr>
              <a:spLocks noChangeArrowheads="1"/>
            </p:cNvSpPr>
            <p:nvPr/>
          </p:nvSpPr>
          <p:spPr bwMode="auto">
            <a:xfrm>
              <a:off x="1632" y="17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4850" name="Line 16"/>
            <p:cNvSpPr>
              <a:spLocks noChangeShapeType="1"/>
            </p:cNvSpPr>
            <p:nvPr/>
          </p:nvSpPr>
          <p:spPr bwMode="auto">
            <a:xfrm>
              <a:off x="1776" y="13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851" name="Rectangle 17"/>
            <p:cNvSpPr>
              <a:spLocks noChangeArrowheads="1"/>
            </p:cNvSpPr>
            <p:nvPr/>
          </p:nvSpPr>
          <p:spPr bwMode="auto">
            <a:xfrm>
              <a:off x="1680" y="1488"/>
              <a:ext cx="192" cy="144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4852" name="Line 18"/>
            <p:cNvSpPr>
              <a:spLocks noChangeShapeType="1"/>
            </p:cNvSpPr>
            <p:nvPr/>
          </p:nvSpPr>
          <p:spPr bwMode="auto">
            <a:xfrm>
              <a:off x="1776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4825" name="Group 19"/>
          <p:cNvGrpSpPr>
            <a:grpSpLocks/>
          </p:cNvGrpSpPr>
          <p:nvPr/>
        </p:nvGrpSpPr>
        <p:grpSpPr bwMode="auto">
          <a:xfrm>
            <a:off x="4572000" y="3886200"/>
            <a:ext cx="457200" cy="1524000"/>
            <a:chOff x="1632" y="1056"/>
            <a:chExt cx="288" cy="960"/>
          </a:xfrm>
        </p:grpSpPr>
        <p:sp>
          <p:nvSpPr>
            <p:cNvPr id="34843" name="Oval 20"/>
            <p:cNvSpPr>
              <a:spLocks noChangeArrowheads="1"/>
            </p:cNvSpPr>
            <p:nvPr/>
          </p:nvSpPr>
          <p:spPr bwMode="auto">
            <a:xfrm>
              <a:off x="1632" y="105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4844" name="Rectangle 21"/>
            <p:cNvSpPr>
              <a:spLocks noChangeArrowheads="1"/>
            </p:cNvSpPr>
            <p:nvPr/>
          </p:nvSpPr>
          <p:spPr bwMode="auto">
            <a:xfrm>
              <a:off x="1632" y="17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4845" name="Line 22"/>
            <p:cNvSpPr>
              <a:spLocks noChangeShapeType="1"/>
            </p:cNvSpPr>
            <p:nvPr/>
          </p:nvSpPr>
          <p:spPr bwMode="auto">
            <a:xfrm>
              <a:off x="1776" y="13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846" name="Rectangle 23"/>
            <p:cNvSpPr>
              <a:spLocks noChangeArrowheads="1"/>
            </p:cNvSpPr>
            <p:nvPr/>
          </p:nvSpPr>
          <p:spPr bwMode="auto">
            <a:xfrm>
              <a:off x="1680" y="1488"/>
              <a:ext cx="192" cy="144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4847" name="Line 24"/>
            <p:cNvSpPr>
              <a:spLocks noChangeShapeType="1"/>
            </p:cNvSpPr>
            <p:nvPr/>
          </p:nvSpPr>
          <p:spPr bwMode="auto">
            <a:xfrm>
              <a:off x="1776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4826" name="Group 25"/>
          <p:cNvGrpSpPr>
            <a:grpSpLocks/>
          </p:cNvGrpSpPr>
          <p:nvPr/>
        </p:nvGrpSpPr>
        <p:grpSpPr bwMode="auto">
          <a:xfrm>
            <a:off x="5181600" y="1752600"/>
            <a:ext cx="457200" cy="1524000"/>
            <a:chOff x="1632" y="1056"/>
            <a:chExt cx="288" cy="960"/>
          </a:xfrm>
        </p:grpSpPr>
        <p:sp>
          <p:nvSpPr>
            <p:cNvPr id="34838" name="Oval 26"/>
            <p:cNvSpPr>
              <a:spLocks noChangeArrowheads="1"/>
            </p:cNvSpPr>
            <p:nvPr/>
          </p:nvSpPr>
          <p:spPr bwMode="auto">
            <a:xfrm>
              <a:off x="1632" y="105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4839" name="Rectangle 27"/>
            <p:cNvSpPr>
              <a:spLocks noChangeArrowheads="1"/>
            </p:cNvSpPr>
            <p:nvPr/>
          </p:nvSpPr>
          <p:spPr bwMode="auto">
            <a:xfrm>
              <a:off x="1632" y="17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4840" name="Line 28"/>
            <p:cNvSpPr>
              <a:spLocks noChangeShapeType="1"/>
            </p:cNvSpPr>
            <p:nvPr/>
          </p:nvSpPr>
          <p:spPr bwMode="auto">
            <a:xfrm>
              <a:off x="1776" y="13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841" name="Rectangle 29"/>
            <p:cNvSpPr>
              <a:spLocks noChangeArrowheads="1"/>
            </p:cNvSpPr>
            <p:nvPr/>
          </p:nvSpPr>
          <p:spPr bwMode="auto">
            <a:xfrm>
              <a:off x="1680" y="1488"/>
              <a:ext cx="192" cy="144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4842" name="Line 30"/>
            <p:cNvSpPr>
              <a:spLocks noChangeShapeType="1"/>
            </p:cNvSpPr>
            <p:nvPr/>
          </p:nvSpPr>
          <p:spPr bwMode="auto">
            <a:xfrm>
              <a:off x="1776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4827" name="Rectangle 31"/>
          <p:cNvSpPr>
            <a:spLocks noChangeArrowheads="1"/>
          </p:cNvSpPr>
          <p:nvPr/>
        </p:nvSpPr>
        <p:spPr bwMode="auto">
          <a:xfrm>
            <a:off x="3200400" y="2819400"/>
            <a:ext cx="990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1200">
              <a:latin typeface="Times New Roman" panose="02020603050405020304" pitchFamily="18" charset="0"/>
            </a:endParaRPr>
          </a:p>
        </p:txBody>
      </p:sp>
      <p:sp>
        <p:nvSpPr>
          <p:cNvPr id="34828" name="Line 32"/>
          <p:cNvSpPr>
            <a:spLocks noChangeShapeType="1"/>
          </p:cNvSpPr>
          <p:nvPr/>
        </p:nvSpPr>
        <p:spPr bwMode="auto">
          <a:xfrm>
            <a:off x="3657600" y="2819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829" name="Line 33"/>
          <p:cNvSpPr>
            <a:spLocks noChangeShapeType="1"/>
          </p:cNvSpPr>
          <p:nvPr/>
        </p:nvSpPr>
        <p:spPr bwMode="auto">
          <a:xfrm>
            <a:off x="3886200" y="2819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830" name="Line 34"/>
          <p:cNvSpPr>
            <a:spLocks noChangeShapeType="1"/>
          </p:cNvSpPr>
          <p:nvPr/>
        </p:nvSpPr>
        <p:spPr bwMode="auto">
          <a:xfrm>
            <a:off x="3429000" y="2819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831" name="Rectangle 35"/>
          <p:cNvSpPr>
            <a:spLocks noChangeArrowheads="1"/>
          </p:cNvSpPr>
          <p:nvPr/>
        </p:nvSpPr>
        <p:spPr bwMode="auto">
          <a:xfrm>
            <a:off x="4191000" y="2819400"/>
            <a:ext cx="228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 Black" panose="020B0A04020102020204" pitchFamily="34" charset="0"/>
              <a:ea typeface="ＭＳ Ｐ明朝" panose="02020600040205080304" pitchFamily="18" charset="-128"/>
            </a:endParaRPr>
          </a:p>
        </p:txBody>
      </p:sp>
      <p:sp>
        <p:nvSpPr>
          <p:cNvPr id="34832" name="Text Box 36"/>
          <p:cNvSpPr txBox="1">
            <a:spLocks noChangeArrowheads="1"/>
          </p:cNvSpPr>
          <p:nvPr/>
        </p:nvSpPr>
        <p:spPr bwMode="auto">
          <a:xfrm>
            <a:off x="3200400" y="2819400"/>
            <a:ext cx="293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1">
                <a:latin typeface="Times New Roman" panose="02020603050405020304" pitchFamily="18" charset="0"/>
              </a:rPr>
              <a:t>Ｓ</a:t>
            </a:r>
          </a:p>
        </p:txBody>
      </p:sp>
      <p:sp>
        <p:nvSpPr>
          <p:cNvPr id="46117" name="Text Box 37"/>
          <p:cNvSpPr txBox="1">
            <a:spLocks noChangeArrowheads="1"/>
          </p:cNvSpPr>
          <p:nvPr/>
        </p:nvSpPr>
        <p:spPr bwMode="auto">
          <a:xfrm>
            <a:off x="4175125" y="2819400"/>
            <a:ext cx="3063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1">
                <a:latin typeface="Times New Roman" panose="02020603050405020304" pitchFamily="18" charset="0"/>
              </a:rPr>
              <a:t>１</a:t>
            </a:r>
          </a:p>
        </p:txBody>
      </p:sp>
      <p:sp>
        <p:nvSpPr>
          <p:cNvPr id="46118" name="Text Box 38"/>
          <p:cNvSpPr txBox="1">
            <a:spLocks noChangeArrowheads="1"/>
          </p:cNvSpPr>
          <p:nvPr/>
        </p:nvSpPr>
        <p:spPr bwMode="auto">
          <a:xfrm>
            <a:off x="5622925" y="2438400"/>
            <a:ext cx="315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1">
                <a:latin typeface="Times New Roman" panose="02020603050405020304" pitchFamily="18" charset="0"/>
              </a:rPr>
              <a:t>Ｓ</a:t>
            </a:r>
          </a:p>
        </p:txBody>
      </p:sp>
      <p:grpSp>
        <p:nvGrpSpPr>
          <p:cNvPr id="46119" name="Group 39"/>
          <p:cNvGrpSpPr>
            <a:grpSpLocks/>
          </p:cNvGrpSpPr>
          <p:nvPr/>
        </p:nvGrpSpPr>
        <p:grpSpPr bwMode="auto">
          <a:xfrm>
            <a:off x="3124200" y="2220913"/>
            <a:ext cx="2057400" cy="522287"/>
            <a:chOff x="1968" y="1399"/>
            <a:chExt cx="1296" cy="329"/>
          </a:xfrm>
        </p:grpSpPr>
        <p:sp>
          <p:nvSpPr>
            <p:cNvPr id="34836" name="Line 40"/>
            <p:cNvSpPr>
              <a:spLocks noChangeShapeType="1"/>
            </p:cNvSpPr>
            <p:nvPr/>
          </p:nvSpPr>
          <p:spPr bwMode="auto">
            <a:xfrm flipV="1">
              <a:off x="1968" y="1584"/>
              <a:ext cx="12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837" name="Text Box 41"/>
            <p:cNvSpPr txBox="1">
              <a:spLocks noChangeArrowheads="1"/>
            </p:cNvSpPr>
            <p:nvPr/>
          </p:nvSpPr>
          <p:spPr bwMode="auto">
            <a:xfrm>
              <a:off x="2054" y="1399"/>
              <a:ext cx="663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>
                  <a:latin typeface="Times New Roman" panose="02020603050405020304" pitchFamily="18" charset="0"/>
                </a:rPr>
                <a:t>Cache</a:t>
              </a:r>
              <a:r>
                <a:rPr lang="ja-JP" altLang="en-US" sz="1400" b="1">
                  <a:latin typeface="Times New Roman" panose="02020603050405020304" pitchFamily="18" charset="0"/>
                </a:rPr>
                <a:t>　</a:t>
              </a:r>
              <a:r>
                <a:rPr lang="en-US" altLang="ja-JP" sz="1400" b="1">
                  <a:latin typeface="Times New Roman" panose="02020603050405020304" pitchFamily="18" charset="0"/>
                </a:rPr>
                <a:t>line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ja-JP" sz="1400" b="1">
                <a:latin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17" grpId="0" autoUpdateAnimBg="0"/>
      <p:bldP spid="461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3800"/>
              <a:t>キャッシュの制御（</a:t>
            </a:r>
            <a:r>
              <a:rPr lang="en-US" altLang="ja-JP" sz="3800"/>
              <a:t>Node 1</a:t>
            </a:r>
            <a:r>
              <a:rPr lang="ja-JP" altLang="en-US" sz="3800"/>
              <a:t>読み出し）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524000" y="4648200"/>
            <a:ext cx="1103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>
                <a:latin typeface="Times New Roman" panose="02020603050405020304" pitchFamily="18" charset="0"/>
              </a:rPr>
              <a:t>Node</a:t>
            </a:r>
            <a:r>
              <a:rPr lang="ja-JP" altLang="en-US" sz="1400" b="1">
                <a:latin typeface="Times New Roman" panose="02020603050405020304" pitchFamily="18" charset="0"/>
              </a:rPr>
              <a:t>　１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876800" y="4470400"/>
            <a:ext cx="785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>
                <a:latin typeface="Times New Roman" panose="02020603050405020304" pitchFamily="18" charset="0"/>
              </a:rPr>
              <a:t>Node</a:t>
            </a:r>
            <a:r>
              <a:rPr lang="ja-JP" altLang="en-US" sz="1400" b="1">
                <a:latin typeface="Times New Roman" panose="02020603050405020304" pitchFamily="18" charset="0"/>
              </a:rPr>
              <a:t>　</a:t>
            </a:r>
            <a:r>
              <a:rPr lang="en-US" altLang="ja-JP" sz="14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562600" y="2286000"/>
            <a:ext cx="1025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>
                <a:latin typeface="Times New Roman" panose="02020603050405020304" pitchFamily="18" charset="0"/>
              </a:rPr>
              <a:t>Node</a:t>
            </a:r>
            <a:r>
              <a:rPr lang="ja-JP" altLang="en-US" sz="1400" b="1">
                <a:latin typeface="Times New Roman" panose="02020603050405020304" pitchFamily="18" charset="0"/>
              </a:rPr>
              <a:t>　３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905000" y="2184400"/>
            <a:ext cx="819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>
                <a:latin typeface="Times New Roman" panose="02020603050405020304" pitchFamily="18" charset="0"/>
              </a:rPr>
              <a:t>Node</a:t>
            </a:r>
            <a:r>
              <a:rPr lang="ja-JP" altLang="en-US" sz="1400" b="1">
                <a:latin typeface="Times New Roman" panose="02020603050405020304" pitchFamily="18" charset="0"/>
              </a:rPr>
              <a:t>　０</a:t>
            </a:r>
          </a:p>
        </p:txBody>
      </p:sp>
      <p:grpSp>
        <p:nvGrpSpPr>
          <p:cNvPr id="35847" name="Group 7"/>
          <p:cNvGrpSpPr>
            <a:grpSpLocks/>
          </p:cNvGrpSpPr>
          <p:nvPr/>
        </p:nvGrpSpPr>
        <p:grpSpPr bwMode="auto">
          <a:xfrm>
            <a:off x="2590800" y="1676400"/>
            <a:ext cx="457200" cy="1524000"/>
            <a:chOff x="1632" y="1056"/>
            <a:chExt cx="288" cy="960"/>
          </a:xfrm>
        </p:grpSpPr>
        <p:sp>
          <p:nvSpPr>
            <p:cNvPr id="35883" name="Oval 8"/>
            <p:cNvSpPr>
              <a:spLocks noChangeArrowheads="1"/>
            </p:cNvSpPr>
            <p:nvPr/>
          </p:nvSpPr>
          <p:spPr bwMode="auto">
            <a:xfrm>
              <a:off x="1632" y="105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5884" name="Rectangle 9"/>
            <p:cNvSpPr>
              <a:spLocks noChangeArrowheads="1"/>
            </p:cNvSpPr>
            <p:nvPr/>
          </p:nvSpPr>
          <p:spPr bwMode="auto">
            <a:xfrm>
              <a:off x="1632" y="17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5885" name="Line 10"/>
            <p:cNvSpPr>
              <a:spLocks noChangeShapeType="1"/>
            </p:cNvSpPr>
            <p:nvPr/>
          </p:nvSpPr>
          <p:spPr bwMode="auto">
            <a:xfrm>
              <a:off x="1776" y="13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86" name="Rectangle 11"/>
            <p:cNvSpPr>
              <a:spLocks noChangeArrowheads="1"/>
            </p:cNvSpPr>
            <p:nvPr/>
          </p:nvSpPr>
          <p:spPr bwMode="auto">
            <a:xfrm>
              <a:off x="1680" y="1488"/>
              <a:ext cx="192" cy="144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5887" name="Line 12"/>
            <p:cNvSpPr>
              <a:spLocks noChangeShapeType="1"/>
            </p:cNvSpPr>
            <p:nvPr/>
          </p:nvSpPr>
          <p:spPr bwMode="auto">
            <a:xfrm>
              <a:off x="1776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5848" name="Group 13"/>
          <p:cNvGrpSpPr>
            <a:grpSpLocks/>
          </p:cNvGrpSpPr>
          <p:nvPr/>
        </p:nvGrpSpPr>
        <p:grpSpPr bwMode="auto">
          <a:xfrm>
            <a:off x="2362200" y="3962400"/>
            <a:ext cx="457200" cy="1524000"/>
            <a:chOff x="1632" y="1056"/>
            <a:chExt cx="288" cy="960"/>
          </a:xfrm>
        </p:grpSpPr>
        <p:sp>
          <p:nvSpPr>
            <p:cNvPr id="35878" name="Oval 14"/>
            <p:cNvSpPr>
              <a:spLocks noChangeArrowheads="1"/>
            </p:cNvSpPr>
            <p:nvPr/>
          </p:nvSpPr>
          <p:spPr bwMode="auto">
            <a:xfrm>
              <a:off x="1632" y="105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5879" name="Rectangle 15"/>
            <p:cNvSpPr>
              <a:spLocks noChangeArrowheads="1"/>
            </p:cNvSpPr>
            <p:nvPr/>
          </p:nvSpPr>
          <p:spPr bwMode="auto">
            <a:xfrm>
              <a:off x="1632" y="17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5880" name="Line 16"/>
            <p:cNvSpPr>
              <a:spLocks noChangeShapeType="1"/>
            </p:cNvSpPr>
            <p:nvPr/>
          </p:nvSpPr>
          <p:spPr bwMode="auto">
            <a:xfrm>
              <a:off x="1776" y="13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81" name="Rectangle 17"/>
            <p:cNvSpPr>
              <a:spLocks noChangeArrowheads="1"/>
            </p:cNvSpPr>
            <p:nvPr/>
          </p:nvSpPr>
          <p:spPr bwMode="auto">
            <a:xfrm>
              <a:off x="1680" y="1488"/>
              <a:ext cx="192" cy="144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5882" name="Line 18"/>
            <p:cNvSpPr>
              <a:spLocks noChangeShapeType="1"/>
            </p:cNvSpPr>
            <p:nvPr/>
          </p:nvSpPr>
          <p:spPr bwMode="auto">
            <a:xfrm>
              <a:off x="1776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5849" name="Group 19"/>
          <p:cNvGrpSpPr>
            <a:grpSpLocks/>
          </p:cNvGrpSpPr>
          <p:nvPr/>
        </p:nvGrpSpPr>
        <p:grpSpPr bwMode="auto">
          <a:xfrm>
            <a:off x="4572000" y="3886200"/>
            <a:ext cx="457200" cy="1524000"/>
            <a:chOff x="1632" y="1056"/>
            <a:chExt cx="288" cy="960"/>
          </a:xfrm>
        </p:grpSpPr>
        <p:sp>
          <p:nvSpPr>
            <p:cNvPr id="35873" name="Oval 20"/>
            <p:cNvSpPr>
              <a:spLocks noChangeArrowheads="1"/>
            </p:cNvSpPr>
            <p:nvPr/>
          </p:nvSpPr>
          <p:spPr bwMode="auto">
            <a:xfrm>
              <a:off x="1632" y="105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5874" name="Rectangle 21"/>
            <p:cNvSpPr>
              <a:spLocks noChangeArrowheads="1"/>
            </p:cNvSpPr>
            <p:nvPr/>
          </p:nvSpPr>
          <p:spPr bwMode="auto">
            <a:xfrm>
              <a:off x="1632" y="17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5875" name="Line 22"/>
            <p:cNvSpPr>
              <a:spLocks noChangeShapeType="1"/>
            </p:cNvSpPr>
            <p:nvPr/>
          </p:nvSpPr>
          <p:spPr bwMode="auto">
            <a:xfrm>
              <a:off x="1776" y="13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76" name="Rectangle 23"/>
            <p:cNvSpPr>
              <a:spLocks noChangeArrowheads="1"/>
            </p:cNvSpPr>
            <p:nvPr/>
          </p:nvSpPr>
          <p:spPr bwMode="auto">
            <a:xfrm>
              <a:off x="1680" y="1488"/>
              <a:ext cx="192" cy="144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5877" name="Line 24"/>
            <p:cNvSpPr>
              <a:spLocks noChangeShapeType="1"/>
            </p:cNvSpPr>
            <p:nvPr/>
          </p:nvSpPr>
          <p:spPr bwMode="auto">
            <a:xfrm>
              <a:off x="1776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5850" name="Group 25"/>
          <p:cNvGrpSpPr>
            <a:grpSpLocks/>
          </p:cNvGrpSpPr>
          <p:nvPr/>
        </p:nvGrpSpPr>
        <p:grpSpPr bwMode="auto">
          <a:xfrm>
            <a:off x="5181600" y="1752600"/>
            <a:ext cx="457200" cy="1524000"/>
            <a:chOff x="1632" y="1056"/>
            <a:chExt cx="288" cy="960"/>
          </a:xfrm>
        </p:grpSpPr>
        <p:sp>
          <p:nvSpPr>
            <p:cNvPr id="35868" name="Oval 26"/>
            <p:cNvSpPr>
              <a:spLocks noChangeArrowheads="1"/>
            </p:cNvSpPr>
            <p:nvPr/>
          </p:nvSpPr>
          <p:spPr bwMode="auto">
            <a:xfrm>
              <a:off x="1632" y="105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5869" name="Rectangle 27"/>
            <p:cNvSpPr>
              <a:spLocks noChangeArrowheads="1"/>
            </p:cNvSpPr>
            <p:nvPr/>
          </p:nvSpPr>
          <p:spPr bwMode="auto">
            <a:xfrm>
              <a:off x="1632" y="17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5870" name="Line 28"/>
            <p:cNvSpPr>
              <a:spLocks noChangeShapeType="1"/>
            </p:cNvSpPr>
            <p:nvPr/>
          </p:nvSpPr>
          <p:spPr bwMode="auto">
            <a:xfrm>
              <a:off x="1776" y="13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71" name="Rectangle 29"/>
            <p:cNvSpPr>
              <a:spLocks noChangeArrowheads="1"/>
            </p:cNvSpPr>
            <p:nvPr/>
          </p:nvSpPr>
          <p:spPr bwMode="auto">
            <a:xfrm>
              <a:off x="1680" y="1488"/>
              <a:ext cx="192" cy="144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5872" name="Line 30"/>
            <p:cNvSpPr>
              <a:spLocks noChangeShapeType="1"/>
            </p:cNvSpPr>
            <p:nvPr/>
          </p:nvSpPr>
          <p:spPr bwMode="auto">
            <a:xfrm>
              <a:off x="1776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5851" name="Rectangle 31"/>
          <p:cNvSpPr>
            <a:spLocks noChangeArrowheads="1"/>
          </p:cNvSpPr>
          <p:nvPr/>
        </p:nvSpPr>
        <p:spPr bwMode="auto">
          <a:xfrm>
            <a:off x="3200400" y="2819400"/>
            <a:ext cx="990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1200">
              <a:latin typeface="Times New Roman" panose="02020603050405020304" pitchFamily="18" charset="0"/>
            </a:endParaRPr>
          </a:p>
        </p:txBody>
      </p:sp>
      <p:sp>
        <p:nvSpPr>
          <p:cNvPr id="35852" name="Line 32"/>
          <p:cNvSpPr>
            <a:spLocks noChangeShapeType="1"/>
          </p:cNvSpPr>
          <p:nvPr/>
        </p:nvSpPr>
        <p:spPr bwMode="auto">
          <a:xfrm>
            <a:off x="3657600" y="2819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853" name="Line 33"/>
          <p:cNvSpPr>
            <a:spLocks noChangeShapeType="1"/>
          </p:cNvSpPr>
          <p:nvPr/>
        </p:nvSpPr>
        <p:spPr bwMode="auto">
          <a:xfrm>
            <a:off x="3886200" y="2819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854" name="Line 34"/>
          <p:cNvSpPr>
            <a:spLocks noChangeShapeType="1"/>
          </p:cNvSpPr>
          <p:nvPr/>
        </p:nvSpPr>
        <p:spPr bwMode="auto">
          <a:xfrm>
            <a:off x="3429000" y="2819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855" name="Rectangle 35"/>
          <p:cNvSpPr>
            <a:spLocks noChangeArrowheads="1"/>
          </p:cNvSpPr>
          <p:nvPr/>
        </p:nvSpPr>
        <p:spPr bwMode="auto">
          <a:xfrm>
            <a:off x="4191000" y="2819400"/>
            <a:ext cx="228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 Black" panose="020B0A04020102020204" pitchFamily="34" charset="0"/>
              <a:ea typeface="ＭＳ Ｐ明朝" panose="02020600040205080304" pitchFamily="18" charset="-128"/>
            </a:endParaRPr>
          </a:p>
        </p:txBody>
      </p:sp>
      <p:sp>
        <p:nvSpPr>
          <p:cNvPr id="35856" name="Text Box 36"/>
          <p:cNvSpPr txBox="1">
            <a:spLocks noChangeArrowheads="1"/>
          </p:cNvSpPr>
          <p:nvPr/>
        </p:nvSpPr>
        <p:spPr bwMode="auto">
          <a:xfrm>
            <a:off x="3132138" y="2819400"/>
            <a:ext cx="2936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1">
                <a:latin typeface="Times New Roman" panose="02020603050405020304" pitchFamily="18" charset="0"/>
              </a:rPr>
              <a:t>Ｓ</a:t>
            </a:r>
          </a:p>
        </p:txBody>
      </p:sp>
      <p:sp>
        <p:nvSpPr>
          <p:cNvPr id="35857" name="Text Box 37"/>
          <p:cNvSpPr txBox="1">
            <a:spLocks noChangeArrowheads="1"/>
          </p:cNvSpPr>
          <p:nvPr/>
        </p:nvSpPr>
        <p:spPr bwMode="auto">
          <a:xfrm>
            <a:off x="4175125" y="2819400"/>
            <a:ext cx="3063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1">
                <a:latin typeface="Times New Roman" panose="02020603050405020304" pitchFamily="18" charset="0"/>
              </a:rPr>
              <a:t>１</a:t>
            </a:r>
          </a:p>
        </p:txBody>
      </p:sp>
      <p:sp>
        <p:nvSpPr>
          <p:cNvPr id="35858" name="Text Box 38"/>
          <p:cNvSpPr txBox="1">
            <a:spLocks noChangeArrowheads="1"/>
          </p:cNvSpPr>
          <p:nvPr/>
        </p:nvSpPr>
        <p:spPr bwMode="auto">
          <a:xfrm>
            <a:off x="5651500" y="2492375"/>
            <a:ext cx="354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>
                <a:latin typeface="Times New Roman" panose="02020603050405020304" pitchFamily="18" charset="0"/>
              </a:rPr>
              <a:t>Ｓ</a:t>
            </a:r>
          </a:p>
        </p:txBody>
      </p:sp>
      <p:grpSp>
        <p:nvGrpSpPr>
          <p:cNvPr id="47143" name="Group 39"/>
          <p:cNvGrpSpPr>
            <a:grpSpLocks/>
          </p:cNvGrpSpPr>
          <p:nvPr/>
        </p:nvGrpSpPr>
        <p:grpSpPr bwMode="auto">
          <a:xfrm>
            <a:off x="2041525" y="3276600"/>
            <a:ext cx="701675" cy="609600"/>
            <a:chOff x="1286" y="2064"/>
            <a:chExt cx="442" cy="384"/>
          </a:xfrm>
        </p:grpSpPr>
        <p:sp>
          <p:nvSpPr>
            <p:cNvPr id="35866" name="Line 40"/>
            <p:cNvSpPr>
              <a:spLocks noChangeShapeType="1"/>
            </p:cNvSpPr>
            <p:nvPr/>
          </p:nvSpPr>
          <p:spPr bwMode="auto">
            <a:xfrm flipV="1">
              <a:off x="1584" y="2064"/>
              <a:ext cx="14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67" name="Text Box 41"/>
            <p:cNvSpPr txBox="1">
              <a:spLocks noChangeArrowheads="1"/>
            </p:cNvSpPr>
            <p:nvPr/>
          </p:nvSpPr>
          <p:spPr bwMode="auto">
            <a:xfrm>
              <a:off x="1286" y="2151"/>
              <a:ext cx="3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b="1">
                  <a:latin typeface="Times New Roman" panose="02020603050405020304" pitchFamily="18" charset="0"/>
                </a:rPr>
                <a:t>req</a:t>
              </a:r>
            </a:p>
          </p:txBody>
        </p:sp>
      </p:grpSp>
      <p:grpSp>
        <p:nvGrpSpPr>
          <p:cNvPr id="47146" name="Group 42"/>
          <p:cNvGrpSpPr>
            <a:grpSpLocks/>
          </p:cNvGrpSpPr>
          <p:nvPr/>
        </p:nvGrpSpPr>
        <p:grpSpPr bwMode="auto">
          <a:xfrm>
            <a:off x="2843213" y="2792413"/>
            <a:ext cx="1112837" cy="1627187"/>
            <a:chOff x="1824" y="1759"/>
            <a:chExt cx="701" cy="1025"/>
          </a:xfrm>
        </p:grpSpPr>
        <p:grpSp>
          <p:nvGrpSpPr>
            <p:cNvPr id="35862" name="Group 43"/>
            <p:cNvGrpSpPr>
              <a:grpSpLocks/>
            </p:cNvGrpSpPr>
            <p:nvPr/>
          </p:nvGrpSpPr>
          <p:grpSpPr bwMode="auto">
            <a:xfrm>
              <a:off x="1824" y="2160"/>
              <a:ext cx="701" cy="624"/>
              <a:chOff x="1824" y="2160"/>
              <a:chExt cx="701" cy="624"/>
            </a:xfrm>
          </p:grpSpPr>
          <p:sp>
            <p:nvSpPr>
              <p:cNvPr id="35864" name="Line 44"/>
              <p:cNvSpPr>
                <a:spLocks noChangeShapeType="1"/>
              </p:cNvSpPr>
              <p:nvPr/>
            </p:nvSpPr>
            <p:spPr bwMode="auto">
              <a:xfrm flipH="1">
                <a:off x="1824" y="2160"/>
                <a:ext cx="9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865" name="Text Box 45"/>
              <p:cNvSpPr txBox="1">
                <a:spLocks noChangeArrowheads="1"/>
              </p:cNvSpPr>
              <p:nvPr/>
            </p:nvSpPr>
            <p:spPr bwMode="auto">
              <a:xfrm>
                <a:off x="1862" y="2407"/>
                <a:ext cx="66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400" b="1">
                    <a:latin typeface="Times New Roman" panose="02020603050405020304" pitchFamily="18" charset="0"/>
                  </a:rPr>
                  <a:t>Cache</a:t>
                </a:r>
                <a:r>
                  <a:rPr lang="ja-JP" altLang="en-US" sz="1400" b="1">
                    <a:latin typeface="Times New Roman" panose="02020603050405020304" pitchFamily="18" charset="0"/>
                  </a:rPr>
                  <a:t>　</a:t>
                </a:r>
                <a:r>
                  <a:rPr lang="en-US" altLang="ja-JP" sz="1400" b="1">
                    <a:latin typeface="Times New Roman" panose="02020603050405020304" pitchFamily="18" charset="0"/>
                  </a:rPr>
                  <a:t>line</a:t>
                </a:r>
              </a:p>
            </p:txBody>
          </p:sp>
        </p:grpSp>
        <p:sp>
          <p:nvSpPr>
            <p:cNvPr id="35863" name="Text Box 46"/>
            <p:cNvSpPr txBox="1">
              <a:spLocks noChangeArrowheads="1"/>
            </p:cNvSpPr>
            <p:nvPr/>
          </p:nvSpPr>
          <p:spPr bwMode="auto">
            <a:xfrm>
              <a:off x="2304" y="1759"/>
              <a:ext cx="1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b="1">
                  <a:latin typeface="Times New Roman" panose="02020603050405020304" pitchFamily="18" charset="0"/>
                </a:rPr>
                <a:t>１</a:t>
              </a:r>
            </a:p>
          </p:txBody>
        </p:sp>
      </p:grpSp>
      <p:sp>
        <p:nvSpPr>
          <p:cNvPr id="47151" name="Text Box 47"/>
          <p:cNvSpPr txBox="1">
            <a:spLocks noChangeArrowheads="1"/>
          </p:cNvSpPr>
          <p:nvPr/>
        </p:nvSpPr>
        <p:spPr bwMode="auto">
          <a:xfrm>
            <a:off x="2771775" y="4572000"/>
            <a:ext cx="354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>
                <a:latin typeface="Times New Roman" panose="02020603050405020304" pitchFamily="18" charset="0"/>
              </a:rPr>
              <a:t>Ｓ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28600"/>
            <a:ext cx="8667750" cy="1143000"/>
          </a:xfrm>
        </p:spPr>
        <p:txBody>
          <a:bodyPr/>
          <a:lstStyle/>
          <a:p>
            <a:pPr eaLnBrk="1" hangingPunct="1"/>
            <a:r>
              <a:rPr lang="ja-JP" altLang="en-US"/>
              <a:t>キャッシュの制御（</a:t>
            </a:r>
            <a:r>
              <a:rPr lang="en-US" altLang="ja-JP"/>
              <a:t>Node 3</a:t>
            </a:r>
            <a:r>
              <a:rPr lang="ja-JP" altLang="en-US"/>
              <a:t>書込み） 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524000" y="4648200"/>
            <a:ext cx="1031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>
                <a:latin typeface="Times New Roman" panose="02020603050405020304" pitchFamily="18" charset="0"/>
              </a:rPr>
              <a:t>Node</a:t>
            </a:r>
            <a:r>
              <a:rPr lang="ja-JP" altLang="en-US" sz="1400" b="1">
                <a:latin typeface="Times New Roman" panose="02020603050405020304" pitchFamily="18" charset="0"/>
              </a:rPr>
              <a:t>　１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148263" y="4483100"/>
            <a:ext cx="785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>
                <a:latin typeface="Times New Roman" panose="02020603050405020304" pitchFamily="18" charset="0"/>
              </a:rPr>
              <a:t>Node</a:t>
            </a:r>
            <a:r>
              <a:rPr lang="ja-JP" altLang="en-US" sz="1400" b="1">
                <a:latin typeface="Times New Roman" panose="02020603050405020304" pitchFamily="18" charset="0"/>
              </a:rPr>
              <a:t>　</a:t>
            </a:r>
            <a:r>
              <a:rPr lang="en-US" altLang="ja-JP" sz="14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562600" y="2286000"/>
            <a:ext cx="1096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>
                <a:latin typeface="Times New Roman" panose="02020603050405020304" pitchFamily="18" charset="0"/>
              </a:rPr>
              <a:t>Node</a:t>
            </a:r>
            <a:r>
              <a:rPr lang="ja-JP" altLang="en-US" sz="1400" b="1">
                <a:latin typeface="Times New Roman" panose="02020603050405020304" pitchFamily="18" charset="0"/>
              </a:rPr>
              <a:t>　３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905000" y="2184400"/>
            <a:ext cx="819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>
                <a:latin typeface="Times New Roman" panose="02020603050405020304" pitchFamily="18" charset="0"/>
              </a:rPr>
              <a:t>Node</a:t>
            </a:r>
            <a:r>
              <a:rPr lang="ja-JP" altLang="en-US" sz="1400" b="1">
                <a:latin typeface="Times New Roman" panose="02020603050405020304" pitchFamily="18" charset="0"/>
              </a:rPr>
              <a:t>　０</a:t>
            </a:r>
          </a:p>
        </p:txBody>
      </p:sp>
      <p:grpSp>
        <p:nvGrpSpPr>
          <p:cNvPr id="36871" name="Group 7"/>
          <p:cNvGrpSpPr>
            <a:grpSpLocks/>
          </p:cNvGrpSpPr>
          <p:nvPr/>
        </p:nvGrpSpPr>
        <p:grpSpPr bwMode="auto">
          <a:xfrm>
            <a:off x="2590800" y="1676400"/>
            <a:ext cx="457200" cy="1524000"/>
            <a:chOff x="1632" y="1056"/>
            <a:chExt cx="288" cy="960"/>
          </a:xfrm>
        </p:grpSpPr>
        <p:sp>
          <p:nvSpPr>
            <p:cNvPr id="36918" name="Oval 8"/>
            <p:cNvSpPr>
              <a:spLocks noChangeArrowheads="1"/>
            </p:cNvSpPr>
            <p:nvPr/>
          </p:nvSpPr>
          <p:spPr bwMode="auto">
            <a:xfrm>
              <a:off x="1632" y="105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6919" name="Rectangle 9"/>
            <p:cNvSpPr>
              <a:spLocks noChangeArrowheads="1"/>
            </p:cNvSpPr>
            <p:nvPr/>
          </p:nvSpPr>
          <p:spPr bwMode="auto">
            <a:xfrm>
              <a:off x="1632" y="17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6920" name="Line 10"/>
            <p:cNvSpPr>
              <a:spLocks noChangeShapeType="1"/>
            </p:cNvSpPr>
            <p:nvPr/>
          </p:nvSpPr>
          <p:spPr bwMode="auto">
            <a:xfrm>
              <a:off x="1776" y="13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921" name="Rectangle 11"/>
            <p:cNvSpPr>
              <a:spLocks noChangeArrowheads="1"/>
            </p:cNvSpPr>
            <p:nvPr/>
          </p:nvSpPr>
          <p:spPr bwMode="auto">
            <a:xfrm>
              <a:off x="1680" y="1488"/>
              <a:ext cx="192" cy="144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6922" name="Line 12"/>
            <p:cNvSpPr>
              <a:spLocks noChangeShapeType="1"/>
            </p:cNvSpPr>
            <p:nvPr/>
          </p:nvSpPr>
          <p:spPr bwMode="auto">
            <a:xfrm>
              <a:off x="1776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6872" name="Group 13"/>
          <p:cNvGrpSpPr>
            <a:grpSpLocks/>
          </p:cNvGrpSpPr>
          <p:nvPr/>
        </p:nvGrpSpPr>
        <p:grpSpPr bwMode="auto">
          <a:xfrm>
            <a:off x="2362200" y="3962400"/>
            <a:ext cx="457200" cy="1524000"/>
            <a:chOff x="1632" y="1056"/>
            <a:chExt cx="288" cy="960"/>
          </a:xfrm>
        </p:grpSpPr>
        <p:sp>
          <p:nvSpPr>
            <p:cNvPr id="36913" name="Oval 14"/>
            <p:cNvSpPr>
              <a:spLocks noChangeArrowheads="1"/>
            </p:cNvSpPr>
            <p:nvPr/>
          </p:nvSpPr>
          <p:spPr bwMode="auto">
            <a:xfrm>
              <a:off x="1632" y="105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6914" name="Rectangle 15"/>
            <p:cNvSpPr>
              <a:spLocks noChangeArrowheads="1"/>
            </p:cNvSpPr>
            <p:nvPr/>
          </p:nvSpPr>
          <p:spPr bwMode="auto">
            <a:xfrm>
              <a:off x="1632" y="17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6915" name="Line 16"/>
            <p:cNvSpPr>
              <a:spLocks noChangeShapeType="1"/>
            </p:cNvSpPr>
            <p:nvPr/>
          </p:nvSpPr>
          <p:spPr bwMode="auto">
            <a:xfrm>
              <a:off x="1776" y="13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916" name="Rectangle 17"/>
            <p:cNvSpPr>
              <a:spLocks noChangeArrowheads="1"/>
            </p:cNvSpPr>
            <p:nvPr/>
          </p:nvSpPr>
          <p:spPr bwMode="auto">
            <a:xfrm>
              <a:off x="1680" y="1488"/>
              <a:ext cx="192" cy="144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6917" name="Line 18"/>
            <p:cNvSpPr>
              <a:spLocks noChangeShapeType="1"/>
            </p:cNvSpPr>
            <p:nvPr/>
          </p:nvSpPr>
          <p:spPr bwMode="auto">
            <a:xfrm>
              <a:off x="1776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6873" name="Group 19"/>
          <p:cNvGrpSpPr>
            <a:grpSpLocks/>
          </p:cNvGrpSpPr>
          <p:nvPr/>
        </p:nvGrpSpPr>
        <p:grpSpPr bwMode="auto">
          <a:xfrm>
            <a:off x="4572000" y="3886200"/>
            <a:ext cx="457200" cy="1524000"/>
            <a:chOff x="1632" y="1056"/>
            <a:chExt cx="288" cy="960"/>
          </a:xfrm>
        </p:grpSpPr>
        <p:sp>
          <p:nvSpPr>
            <p:cNvPr id="36908" name="Oval 20"/>
            <p:cNvSpPr>
              <a:spLocks noChangeArrowheads="1"/>
            </p:cNvSpPr>
            <p:nvPr/>
          </p:nvSpPr>
          <p:spPr bwMode="auto">
            <a:xfrm>
              <a:off x="1632" y="105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6909" name="Rectangle 21"/>
            <p:cNvSpPr>
              <a:spLocks noChangeArrowheads="1"/>
            </p:cNvSpPr>
            <p:nvPr/>
          </p:nvSpPr>
          <p:spPr bwMode="auto">
            <a:xfrm>
              <a:off x="1632" y="17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6910" name="Line 22"/>
            <p:cNvSpPr>
              <a:spLocks noChangeShapeType="1"/>
            </p:cNvSpPr>
            <p:nvPr/>
          </p:nvSpPr>
          <p:spPr bwMode="auto">
            <a:xfrm>
              <a:off x="1776" y="13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911" name="Rectangle 23"/>
            <p:cNvSpPr>
              <a:spLocks noChangeArrowheads="1"/>
            </p:cNvSpPr>
            <p:nvPr/>
          </p:nvSpPr>
          <p:spPr bwMode="auto">
            <a:xfrm>
              <a:off x="1680" y="1488"/>
              <a:ext cx="192" cy="144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6912" name="Line 24"/>
            <p:cNvSpPr>
              <a:spLocks noChangeShapeType="1"/>
            </p:cNvSpPr>
            <p:nvPr/>
          </p:nvSpPr>
          <p:spPr bwMode="auto">
            <a:xfrm>
              <a:off x="1776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6874" name="Group 25"/>
          <p:cNvGrpSpPr>
            <a:grpSpLocks/>
          </p:cNvGrpSpPr>
          <p:nvPr/>
        </p:nvGrpSpPr>
        <p:grpSpPr bwMode="auto">
          <a:xfrm>
            <a:off x="5181600" y="1752600"/>
            <a:ext cx="457200" cy="1524000"/>
            <a:chOff x="1632" y="1056"/>
            <a:chExt cx="288" cy="960"/>
          </a:xfrm>
        </p:grpSpPr>
        <p:sp>
          <p:nvSpPr>
            <p:cNvPr id="36903" name="Oval 26"/>
            <p:cNvSpPr>
              <a:spLocks noChangeArrowheads="1"/>
            </p:cNvSpPr>
            <p:nvPr/>
          </p:nvSpPr>
          <p:spPr bwMode="auto">
            <a:xfrm>
              <a:off x="1632" y="105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6904" name="Rectangle 27"/>
            <p:cNvSpPr>
              <a:spLocks noChangeArrowheads="1"/>
            </p:cNvSpPr>
            <p:nvPr/>
          </p:nvSpPr>
          <p:spPr bwMode="auto">
            <a:xfrm>
              <a:off x="1632" y="17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6905" name="Line 28"/>
            <p:cNvSpPr>
              <a:spLocks noChangeShapeType="1"/>
            </p:cNvSpPr>
            <p:nvPr/>
          </p:nvSpPr>
          <p:spPr bwMode="auto">
            <a:xfrm>
              <a:off x="1776" y="13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906" name="Rectangle 29"/>
            <p:cNvSpPr>
              <a:spLocks noChangeArrowheads="1"/>
            </p:cNvSpPr>
            <p:nvPr/>
          </p:nvSpPr>
          <p:spPr bwMode="auto">
            <a:xfrm>
              <a:off x="1680" y="1488"/>
              <a:ext cx="192" cy="144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 Black" panose="020B0A04020102020204" pitchFamily="34" charset="0"/>
                <a:ea typeface="ＭＳ Ｐ明朝" panose="02020600040205080304" pitchFamily="18" charset="-128"/>
              </a:endParaRPr>
            </a:p>
          </p:txBody>
        </p:sp>
        <p:sp>
          <p:nvSpPr>
            <p:cNvPr id="36907" name="Line 30"/>
            <p:cNvSpPr>
              <a:spLocks noChangeShapeType="1"/>
            </p:cNvSpPr>
            <p:nvPr/>
          </p:nvSpPr>
          <p:spPr bwMode="auto">
            <a:xfrm>
              <a:off x="1776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6875" name="Rectangle 31"/>
          <p:cNvSpPr>
            <a:spLocks noChangeArrowheads="1"/>
          </p:cNvSpPr>
          <p:nvPr/>
        </p:nvSpPr>
        <p:spPr bwMode="auto">
          <a:xfrm>
            <a:off x="3200400" y="2819400"/>
            <a:ext cx="990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1200">
              <a:latin typeface="Times New Roman" panose="02020603050405020304" pitchFamily="18" charset="0"/>
            </a:endParaRPr>
          </a:p>
        </p:txBody>
      </p:sp>
      <p:sp>
        <p:nvSpPr>
          <p:cNvPr id="36876" name="Line 32"/>
          <p:cNvSpPr>
            <a:spLocks noChangeShapeType="1"/>
          </p:cNvSpPr>
          <p:nvPr/>
        </p:nvSpPr>
        <p:spPr bwMode="auto">
          <a:xfrm>
            <a:off x="3657600" y="2819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877" name="Line 33"/>
          <p:cNvSpPr>
            <a:spLocks noChangeShapeType="1"/>
          </p:cNvSpPr>
          <p:nvPr/>
        </p:nvSpPr>
        <p:spPr bwMode="auto">
          <a:xfrm>
            <a:off x="3886200" y="2819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878" name="Line 34"/>
          <p:cNvSpPr>
            <a:spLocks noChangeShapeType="1"/>
          </p:cNvSpPr>
          <p:nvPr/>
        </p:nvSpPr>
        <p:spPr bwMode="auto">
          <a:xfrm>
            <a:off x="3429000" y="2819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879" name="Rectangle 35"/>
          <p:cNvSpPr>
            <a:spLocks noChangeArrowheads="1"/>
          </p:cNvSpPr>
          <p:nvPr/>
        </p:nvSpPr>
        <p:spPr bwMode="auto">
          <a:xfrm>
            <a:off x="4191000" y="2819400"/>
            <a:ext cx="228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 Black" panose="020B0A04020102020204" pitchFamily="34" charset="0"/>
              <a:ea typeface="ＭＳ Ｐ明朝" panose="02020600040205080304" pitchFamily="18" charset="-128"/>
            </a:endParaRPr>
          </a:p>
        </p:txBody>
      </p:sp>
      <p:sp>
        <p:nvSpPr>
          <p:cNvPr id="48164" name="Text Box 36"/>
          <p:cNvSpPr txBox="1">
            <a:spLocks noChangeArrowheads="1"/>
          </p:cNvSpPr>
          <p:nvPr/>
        </p:nvSpPr>
        <p:spPr bwMode="auto">
          <a:xfrm>
            <a:off x="3132138" y="27813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>
                <a:latin typeface="Times New Roman" panose="02020603050405020304" pitchFamily="18" charset="0"/>
              </a:rPr>
              <a:t>Ｓ</a:t>
            </a:r>
          </a:p>
        </p:txBody>
      </p:sp>
      <p:sp>
        <p:nvSpPr>
          <p:cNvPr id="36881" name="Text Box 37"/>
          <p:cNvSpPr txBox="1">
            <a:spLocks noChangeArrowheads="1"/>
          </p:cNvSpPr>
          <p:nvPr/>
        </p:nvSpPr>
        <p:spPr bwMode="auto">
          <a:xfrm>
            <a:off x="2803525" y="4646613"/>
            <a:ext cx="396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>
                <a:latin typeface="Times New Roman" panose="02020603050405020304" pitchFamily="18" charset="0"/>
              </a:rPr>
              <a:t>Ｓ</a:t>
            </a:r>
          </a:p>
        </p:txBody>
      </p:sp>
      <p:grpSp>
        <p:nvGrpSpPr>
          <p:cNvPr id="48166" name="Group 38"/>
          <p:cNvGrpSpPr>
            <a:grpSpLocks/>
          </p:cNvGrpSpPr>
          <p:nvPr/>
        </p:nvGrpSpPr>
        <p:grpSpPr bwMode="auto">
          <a:xfrm>
            <a:off x="3276600" y="2171700"/>
            <a:ext cx="1844675" cy="495300"/>
            <a:chOff x="2064" y="1368"/>
            <a:chExt cx="1162" cy="312"/>
          </a:xfrm>
        </p:grpSpPr>
        <p:sp>
          <p:nvSpPr>
            <p:cNvPr id="36901" name="Line 39"/>
            <p:cNvSpPr>
              <a:spLocks noChangeShapeType="1"/>
            </p:cNvSpPr>
            <p:nvPr/>
          </p:nvSpPr>
          <p:spPr bwMode="auto">
            <a:xfrm flipH="1">
              <a:off x="2064" y="1680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902" name="Text Box 40"/>
            <p:cNvSpPr txBox="1">
              <a:spLocks noChangeArrowheads="1"/>
            </p:cNvSpPr>
            <p:nvPr/>
          </p:nvSpPr>
          <p:spPr bwMode="auto">
            <a:xfrm>
              <a:off x="2198" y="1368"/>
              <a:ext cx="10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b="1">
                  <a:latin typeface="Times New Roman" panose="02020603050405020304" pitchFamily="18" charset="0"/>
                </a:rPr>
                <a:t>Write</a:t>
              </a:r>
              <a:r>
                <a:rPr lang="ja-JP" altLang="en-US" sz="1800" b="1">
                  <a:latin typeface="Times New Roman" panose="02020603050405020304" pitchFamily="18" charset="0"/>
                </a:rPr>
                <a:t>　</a:t>
              </a:r>
              <a:r>
                <a:rPr lang="en-US" altLang="ja-JP" sz="1800" b="1">
                  <a:latin typeface="Times New Roman" panose="02020603050405020304" pitchFamily="18" charset="0"/>
                </a:rPr>
                <a:t>request</a:t>
              </a:r>
              <a:endParaRPr lang="en-US" altLang="ja-JP" sz="12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8169" name="Group 41"/>
          <p:cNvGrpSpPr>
            <a:grpSpLocks/>
          </p:cNvGrpSpPr>
          <p:nvPr/>
        </p:nvGrpSpPr>
        <p:grpSpPr bwMode="auto">
          <a:xfrm>
            <a:off x="2819400" y="3429000"/>
            <a:ext cx="1187450" cy="660400"/>
            <a:chOff x="1776" y="2160"/>
            <a:chExt cx="748" cy="416"/>
          </a:xfrm>
        </p:grpSpPr>
        <p:sp>
          <p:nvSpPr>
            <p:cNvPr id="36899" name="Line 42"/>
            <p:cNvSpPr>
              <a:spLocks noChangeShapeType="1"/>
            </p:cNvSpPr>
            <p:nvPr/>
          </p:nvSpPr>
          <p:spPr bwMode="auto">
            <a:xfrm flipH="1">
              <a:off x="1776" y="2160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900" name="Text Box 43"/>
            <p:cNvSpPr txBox="1">
              <a:spLocks noChangeArrowheads="1"/>
            </p:cNvSpPr>
            <p:nvPr/>
          </p:nvSpPr>
          <p:spPr bwMode="auto">
            <a:xfrm>
              <a:off x="1824" y="2384"/>
              <a:ext cx="7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>
                  <a:latin typeface="Times New Roman" panose="02020603050405020304" pitchFamily="18" charset="0"/>
                </a:rPr>
                <a:t>Invalidation</a:t>
              </a:r>
            </a:p>
          </p:txBody>
        </p:sp>
      </p:grpSp>
      <p:grpSp>
        <p:nvGrpSpPr>
          <p:cNvPr id="48172" name="Group 44"/>
          <p:cNvGrpSpPr>
            <a:grpSpLocks/>
          </p:cNvGrpSpPr>
          <p:nvPr/>
        </p:nvGrpSpPr>
        <p:grpSpPr bwMode="auto">
          <a:xfrm>
            <a:off x="3352800" y="1774825"/>
            <a:ext cx="1600200" cy="366713"/>
            <a:chOff x="2112" y="1118"/>
            <a:chExt cx="1008" cy="231"/>
          </a:xfrm>
        </p:grpSpPr>
        <p:sp>
          <p:nvSpPr>
            <p:cNvPr id="36897" name="Line 45"/>
            <p:cNvSpPr>
              <a:spLocks noChangeShapeType="1"/>
            </p:cNvSpPr>
            <p:nvPr/>
          </p:nvSpPr>
          <p:spPr bwMode="auto">
            <a:xfrm>
              <a:off x="2112" y="1344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898" name="Text Box 46"/>
            <p:cNvSpPr txBox="1">
              <a:spLocks noChangeArrowheads="1"/>
            </p:cNvSpPr>
            <p:nvPr/>
          </p:nvSpPr>
          <p:spPr bwMode="auto">
            <a:xfrm>
              <a:off x="2390" y="1118"/>
              <a:ext cx="38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800" b="1">
                  <a:latin typeface="Times New Roman" panose="02020603050405020304" pitchFamily="18" charset="0"/>
                </a:rPr>
                <a:t>Ａｃｋ</a:t>
              </a:r>
              <a:endParaRPr lang="ja-JP" altLang="en-US" sz="12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48175" name="Text Box 47"/>
          <p:cNvSpPr txBox="1">
            <a:spLocks noChangeArrowheads="1"/>
          </p:cNvSpPr>
          <p:nvPr/>
        </p:nvSpPr>
        <p:spPr bwMode="auto">
          <a:xfrm>
            <a:off x="3132138" y="3350418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48176" name="Text Box 48"/>
          <p:cNvSpPr txBox="1">
            <a:spLocks noChangeArrowheads="1"/>
          </p:cNvSpPr>
          <p:nvPr/>
        </p:nvSpPr>
        <p:spPr bwMode="auto">
          <a:xfrm>
            <a:off x="5867400" y="24384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>
                <a:latin typeface="Times New Roman" panose="02020603050405020304" pitchFamily="18" charset="0"/>
              </a:rPr>
              <a:t>Ｓ</a:t>
            </a:r>
          </a:p>
        </p:txBody>
      </p:sp>
      <p:sp>
        <p:nvSpPr>
          <p:cNvPr id="48179" name="Text Box 51"/>
          <p:cNvSpPr txBox="1">
            <a:spLocks noChangeArrowheads="1"/>
          </p:cNvSpPr>
          <p:nvPr/>
        </p:nvSpPr>
        <p:spPr bwMode="auto">
          <a:xfrm>
            <a:off x="6003925" y="2765425"/>
            <a:ext cx="768350" cy="376238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>
                <a:latin typeface="Times New Roman" panose="02020603050405020304" pitchFamily="18" charset="0"/>
              </a:rPr>
              <a:t>Ｗｒｉｔｅ</a:t>
            </a:r>
            <a:endParaRPr lang="ja-JP" altLang="en-US" sz="1800">
              <a:latin typeface="Times New Roman" panose="02020603050405020304" pitchFamily="18" charset="0"/>
            </a:endParaRPr>
          </a:p>
        </p:txBody>
      </p:sp>
      <p:sp>
        <p:nvSpPr>
          <p:cNvPr id="48180" name="Text Box 52"/>
          <p:cNvSpPr txBox="1">
            <a:spLocks noChangeArrowheads="1"/>
          </p:cNvSpPr>
          <p:nvPr/>
        </p:nvSpPr>
        <p:spPr bwMode="auto">
          <a:xfrm>
            <a:off x="5867400" y="242093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>
                <a:latin typeface="Times New Roman" panose="02020603050405020304" pitchFamily="18" charset="0"/>
              </a:rPr>
              <a:t>D</a:t>
            </a:r>
          </a:p>
        </p:txBody>
      </p:sp>
      <p:grpSp>
        <p:nvGrpSpPr>
          <p:cNvPr id="48181" name="Group 53"/>
          <p:cNvGrpSpPr>
            <a:grpSpLocks/>
          </p:cNvGrpSpPr>
          <p:nvPr/>
        </p:nvGrpSpPr>
        <p:grpSpPr bwMode="auto">
          <a:xfrm>
            <a:off x="1812925" y="3200400"/>
            <a:ext cx="1965325" cy="1814513"/>
            <a:chOff x="1142" y="2016"/>
            <a:chExt cx="1238" cy="1143"/>
          </a:xfrm>
        </p:grpSpPr>
        <p:grpSp>
          <p:nvGrpSpPr>
            <p:cNvPr id="36893" name="Group 54"/>
            <p:cNvGrpSpPr>
              <a:grpSpLocks/>
            </p:cNvGrpSpPr>
            <p:nvPr/>
          </p:nvGrpSpPr>
          <p:grpSpPr bwMode="auto">
            <a:xfrm>
              <a:off x="1142" y="2016"/>
              <a:ext cx="442" cy="432"/>
              <a:chOff x="1142" y="2016"/>
              <a:chExt cx="442" cy="432"/>
            </a:xfrm>
          </p:grpSpPr>
          <p:sp>
            <p:nvSpPr>
              <p:cNvPr id="36895" name="Line 55"/>
              <p:cNvSpPr>
                <a:spLocks noChangeShapeType="1"/>
              </p:cNvSpPr>
              <p:nvPr/>
            </p:nvSpPr>
            <p:spPr bwMode="auto">
              <a:xfrm flipV="1">
                <a:off x="1488" y="2016"/>
                <a:ext cx="9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896" name="Text Box 56"/>
              <p:cNvSpPr txBox="1">
                <a:spLocks noChangeArrowheads="1"/>
              </p:cNvSpPr>
              <p:nvPr/>
            </p:nvSpPr>
            <p:spPr bwMode="auto">
              <a:xfrm>
                <a:off x="1142" y="2167"/>
                <a:ext cx="30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400" b="1">
                    <a:latin typeface="Times New Roman" panose="02020603050405020304" pitchFamily="18" charset="0"/>
                  </a:rPr>
                  <a:t>Ack</a:t>
                </a:r>
              </a:p>
            </p:txBody>
          </p:sp>
        </p:grpSp>
        <p:sp>
          <p:nvSpPr>
            <p:cNvPr id="36894" name="Text Box 57"/>
            <p:cNvSpPr txBox="1">
              <a:spLocks noChangeArrowheads="1"/>
            </p:cNvSpPr>
            <p:nvPr/>
          </p:nvSpPr>
          <p:spPr bwMode="auto">
            <a:xfrm>
              <a:off x="1968" y="2928"/>
              <a:ext cx="4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b="1">
                  <a:latin typeface="Times New Roman" panose="02020603050405020304" pitchFamily="18" charset="0"/>
                </a:rPr>
                <a:t>→</a:t>
              </a:r>
              <a:r>
                <a:rPr lang="ja-JP" altLang="en-US" sz="1800" b="1">
                  <a:latin typeface="Times New Roman" panose="02020603050405020304" pitchFamily="18" charset="0"/>
                </a:rPr>
                <a:t>　</a:t>
              </a:r>
              <a:r>
                <a:rPr lang="en-US" altLang="ja-JP" sz="1800" b="1">
                  <a:latin typeface="Times New Roman" panose="02020603050405020304" pitchFamily="18" charset="0"/>
                </a:rPr>
                <a:t>I</a:t>
              </a:r>
            </a:p>
          </p:txBody>
        </p:sp>
      </p:grpSp>
      <p:sp>
        <p:nvSpPr>
          <p:cNvPr id="36890" name="Text Box 58"/>
          <p:cNvSpPr txBox="1">
            <a:spLocks noChangeArrowheads="1"/>
          </p:cNvSpPr>
          <p:nvPr/>
        </p:nvSpPr>
        <p:spPr bwMode="auto">
          <a:xfrm>
            <a:off x="4140200" y="2781300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/>
              <a:t>１</a:t>
            </a:r>
          </a:p>
        </p:txBody>
      </p:sp>
      <p:sp>
        <p:nvSpPr>
          <p:cNvPr id="48187" name="Text Box 59"/>
          <p:cNvSpPr txBox="1">
            <a:spLocks noChangeArrowheads="1"/>
          </p:cNvSpPr>
          <p:nvPr/>
        </p:nvSpPr>
        <p:spPr bwMode="auto">
          <a:xfrm>
            <a:off x="3563938" y="2781300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/>
              <a:t>１</a:t>
            </a:r>
          </a:p>
        </p:txBody>
      </p:sp>
      <p:sp>
        <p:nvSpPr>
          <p:cNvPr id="48188" name="Text Box 60"/>
          <p:cNvSpPr txBox="1">
            <a:spLocks noChangeArrowheads="1"/>
          </p:cNvSpPr>
          <p:nvPr/>
        </p:nvSpPr>
        <p:spPr bwMode="auto">
          <a:xfrm>
            <a:off x="3562136" y="333851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/>
              <a:t>0</a:t>
            </a:r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5DB8102B-2E16-4B21-BB86-228DCCD0533D}"/>
              </a:ext>
            </a:extLst>
          </p:cNvPr>
          <p:cNvCxnSpPr>
            <a:stCxn id="48164" idx="2"/>
            <a:endCxn id="48175" idx="0"/>
          </p:cNvCxnSpPr>
          <p:nvPr/>
        </p:nvCxnSpPr>
        <p:spPr>
          <a:xfrm flipH="1">
            <a:off x="3306763" y="3178175"/>
            <a:ext cx="15875" cy="172243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5A9E7DAD-F681-490B-8312-ECEF5F279763}"/>
              </a:ext>
            </a:extLst>
          </p:cNvPr>
          <p:cNvCxnSpPr/>
          <p:nvPr/>
        </p:nvCxnSpPr>
        <p:spPr>
          <a:xfrm flipH="1">
            <a:off x="3707904" y="3212976"/>
            <a:ext cx="15875" cy="172243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4" grpId="0"/>
      <p:bldP spid="48175" grpId="0"/>
      <p:bldP spid="48176" grpId="0"/>
      <p:bldP spid="48179" grpId="0" animBg="1"/>
      <p:bldP spid="48180" grpId="0"/>
      <p:bldP spid="48187" grpId="0"/>
      <p:bldP spid="4818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7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14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9|0.7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5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6.2|32.5|14.7|10.3|58.5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6.6|23|6.6|9|10|6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1|5.2|12.2|8.8|10.5|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.1|2.6|11.1|1|0.8|13.5|66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7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8|5.9"/>
</p:tagLst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1670</TotalTime>
  <Words>1334</Words>
  <Application>Microsoft Office PowerPoint</Application>
  <PresentationFormat>画面に合わせる (4:3)</PresentationFormat>
  <Paragraphs>353</Paragraphs>
  <Slides>34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39" baseType="lpstr">
      <vt:lpstr>HGｺﾞｼｯｸE</vt:lpstr>
      <vt:lpstr>Arial</vt:lpstr>
      <vt:lpstr>Arial Black</vt:lpstr>
      <vt:lpstr>Times New Roman</vt:lpstr>
      <vt:lpstr>標準デザイン</vt:lpstr>
      <vt:lpstr>分散共有メモリ型計算機　 </vt:lpstr>
      <vt:lpstr>集中メモリ型と分散メモリ型</vt:lpstr>
      <vt:lpstr>NUMAの分類</vt:lpstr>
      <vt:lpstr>典型的な分散メモリ型</vt:lpstr>
      <vt:lpstr>ディレクトリ方式のキャッシュ</vt:lpstr>
      <vt:lpstr>キャッシュの制御（Node 3読み出し）</vt:lpstr>
      <vt:lpstr>キャッシュの制御（Node 3読み出し） </vt:lpstr>
      <vt:lpstr>キャッシュの制御（Node 1読み出し）</vt:lpstr>
      <vt:lpstr>キャッシュの制御（Node 3書込み） </vt:lpstr>
      <vt:lpstr>キャッシュの制御（Node 2読み出し） </vt:lpstr>
      <vt:lpstr>キャッシュの制御（Node 2書込み） </vt:lpstr>
      <vt:lpstr>三角データ交換</vt:lpstr>
      <vt:lpstr>フルマップ方式</vt:lpstr>
      <vt:lpstr>リミテッドポインタ</vt:lpstr>
      <vt:lpstr>リミテッドポインタ</vt:lpstr>
      <vt:lpstr>キャッシュ間のリンクを構築</vt:lpstr>
      <vt:lpstr>ディレクトリをキャッシュに持たせる</vt:lpstr>
      <vt:lpstr>スヌープキャッシュとディレクトリキャッシュ</vt:lpstr>
      <vt:lpstr>共有メモリの一貫性を常にとる必要があるのか？</vt:lpstr>
      <vt:lpstr>シーケンシャルコンシステンシィ</vt:lpstr>
      <vt:lpstr>遅延があるとシーケンシャル コンシステンシィは実現できない</vt:lpstr>
      <vt:lpstr>シーケンシャルコンシステンシィは全てのアクセスの順序を守る</vt:lpstr>
      <vt:lpstr>ウィークオーダリング</vt:lpstr>
      <vt:lpstr>ウィークオーダリング</vt:lpstr>
      <vt:lpstr>NUMA型スーパーコンピュータ </vt:lpstr>
      <vt:lpstr>PowerPoint プレゼンテーション</vt:lpstr>
      <vt:lpstr>The Earth simulator (2002)　Simple NUMA</vt:lpstr>
      <vt:lpstr>地球シミュレータ</vt:lpstr>
      <vt:lpstr>Supercomputer 「K」</vt:lpstr>
      <vt:lpstr>PowerPoint プレゼンテーション</vt:lpstr>
      <vt:lpstr>PowerPoint プレゼンテーション</vt:lpstr>
      <vt:lpstr>PowerPoint プレゼンテーション</vt:lpstr>
      <vt:lpstr>日本のフラグシップスパコンはNUMA型が多い</vt:lpstr>
      <vt:lpstr>演習</vt:lpstr>
    </vt:vector>
  </TitlesOfParts>
  <Company>慶應義塾大学理工学部情報工学科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計算機構成： トップダウンの解説</dc:title>
  <dc:creator>hunga</dc:creator>
  <cp:lastModifiedBy>hunga</cp:lastModifiedBy>
  <cp:revision>112</cp:revision>
  <dcterms:created xsi:type="dcterms:W3CDTF">2003-01-11T21:22:28Z</dcterms:created>
  <dcterms:modified xsi:type="dcterms:W3CDTF">2020-05-12T01:09:16Z</dcterms:modified>
</cp:coreProperties>
</file>