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8"/>
  </p:notesMasterIdLst>
  <p:handoutMasterIdLst>
    <p:handoutMasterId r:id="rId19"/>
  </p:handoutMasterIdLst>
  <p:sldIdLst>
    <p:sldId id="256" r:id="rId2"/>
    <p:sldId id="359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1" r:id="rId14"/>
    <p:sldId id="338" r:id="rId15"/>
    <p:sldId id="370" r:id="rId16"/>
    <p:sldId id="324" r:id="rId1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9900"/>
    <a:srgbClr val="0000FF"/>
    <a:srgbClr val="FF0000"/>
    <a:srgbClr val="FF505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20" y="-138"/>
      </p:cViewPr>
      <p:guideLst>
        <p:guide orient="horz" pos="2160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E6037B41-0159-4765-846C-BB473CC8FB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389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100" name="Rectangle 1028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10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10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4B80E803-227D-45C6-8ECA-2770CDA4A6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49914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68513B2-683D-42B6-AB4D-21B2ECEA844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066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E7167-769C-4AC2-9A75-9990CC297B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382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79748-6805-4133-9EBF-2416F8A7CC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3442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4CD9C7B-F57B-4121-AD4C-D2497D90F1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289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6D32D-D4E1-4FCE-B5C8-DBF452C6BE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751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0E338-D4AE-44E0-913F-1DDF114074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645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34350-89D2-4A35-A681-FF0E0492EE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359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3FB3C-DBCC-4F5E-95AB-B419323E18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12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3950C-CDAF-469C-B0D7-B52B99030C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99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80F51-1217-4397-9ABE-F41847A36F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883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BB13A-945B-4D0C-95D4-D990CFE86E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835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02011-E400-4CEA-B49A-B856A99DC0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720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j-lt"/>
              </a:defRPr>
            </a:lvl1pPr>
          </a:lstStyle>
          <a:p>
            <a:endParaRPr lang="en-US" altLang="ja-JP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j-lt"/>
              </a:defRPr>
            </a:lvl1pPr>
          </a:lstStyle>
          <a:p>
            <a:endParaRPr lang="en-US" altLang="ja-JP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j-lt"/>
              </a:defRPr>
            </a:lvl1pPr>
          </a:lstStyle>
          <a:p>
            <a:fld id="{42CB9A5B-9D45-49DE-9C8A-56C9C5FFDC40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963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.ics.keio.ac.jp/arc&#12363;&#12425;OpenMP&#12398;&#28436;&#32722;&#36039;&#26009;ex18.ta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err="1" smtClean="0"/>
              <a:t>OpenMP</a:t>
            </a:r>
            <a:r>
              <a:rPr lang="ja-JP" altLang="en-US" dirty="0" smtClean="0"/>
              <a:t>を使ってみる </a:t>
            </a:r>
            <a:endParaRPr lang="en-US" altLang="ja-JP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mtClean="0"/>
              <a:t>天野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組み込み</a:t>
            </a:r>
            <a:r>
              <a:rPr lang="ja-JP" altLang="en-US" dirty="0"/>
              <a:t>関数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1052736"/>
            <a:ext cx="8229600" cy="4530725"/>
          </a:xfrm>
        </p:spPr>
        <p:txBody>
          <a:bodyPr/>
          <a:lstStyle/>
          <a:p>
            <a:r>
              <a:rPr kumimoji="1" lang="en-US" altLang="ja-JP" dirty="0" err="1"/>
              <a:t>omp_get_num_threads</a:t>
            </a:r>
            <a:r>
              <a:rPr kumimoji="1" lang="en-US" altLang="ja-JP" dirty="0"/>
              <a:t>();</a:t>
            </a:r>
          </a:p>
          <a:p>
            <a:pPr lvl="1"/>
            <a:r>
              <a:rPr lang="ja-JP" altLang="en-US" dirty="0" smtClean="0"/>
              <a:t>並列実行されるスレッド数を返す。</a:t>
            </a:r>
            <a:endParaRPr lang="en-US" altLang="ja-JP" dirty="0"/>
          </a:p>
          <a:p>
            <a:r>
              <a:rPr kumimoji="1" lang="en-US" altLang="ja-JP" dirty="0" err="1"/>
              <a:t>omp_get_thread_num</a:t>
            </a:r>
            <a:r>
              <a:rPr kumimoji="1" lang="en-US" altLang="ja-JP" dirty="0"/>
              <a:t>();</a:t>
            </a:r>
          </a:p>
          <a:p>
            <a:pPr lvl="1"/>
            <a:r>
              <a:rPr lang="ja-JP" altLang="en-US" dirty="0" smtClean="0"/>
              <a:t>自分のスレッド番号を返す。</a:t>
            </a:r>
            <a:endParaRPr lang="en-US" altLang="ja-JP" dirty="0" smtClean="0"/>
          </a:p>
          <a:p>
            <a:r>
              <a:rPr lang="en-US" altLang="ja-JP" dirty="0" err="1" smtClean="0"/>
              <a:t>omp_get_max_threads</a:t>
            </a:r>
            <a:r>
              <a:rPr lang="en-US" altLang="ja-JP" dirty="0" smtClean="0"/>
              <a:t>();</a:t>
            </a:r>
          </a:p>
          <a:p>
            <a:pPr lvl="1"/>
            <a:r>
              <a:rPr lang="ja-JP" altLang="en-US" dirty="0" smtClean="0"/>
              <a:t>並列実行可能な最大スレッド数を返す</a:t>
            </a:r>
            <a:endParaRPr lang="en-US" altLang="ja-JP" dirty="0"/>
          </a:p>
          <a:p>
            <a:r>
              <a:rPr lang="ja-JP" altLang="en-US" dirty="0"/>
              <a:t>使い方</a:t>
            </a:r>
            <a:endParaRPr kumimoji="1" lang="en-US" altLang="ja-JP" dirty="0"/>
          </a:p>
          <a:p>
            <a:pPr marL="344487" lvl="1" indent="0">
              <a:buNone/>
            </a:pPr>
            <a:r>
              <a:rPr lang="en-US" altLang="ja-JP" dirty="0"/>
              <a:t>#include &lt;</a:t>
            </a:r>
            <a:r>
              <a:rPr lang="en-US" altLang="ja-JP" dirty="0" err="1"/>
              <a:t>omp.h</a:t>
            </a:r>
            <a:r>
              <a:rPr lang="en-US" altLang="ja-JP" dirty="0"/>
              <a:t>&gt;</a:t>
            </a:r>
          </a:p>
          <a:p>
            <a:pPr marL="344487" lvl="1" indent="0">
              <a:buNone/>
            </a:pPr>
            <a:r>
              <a:rPr kumimoji="1" lang="en-US" altLang="ja-JP" dirty="0" err="1"/>
              <a:t>int</a:t>
            </a:r>
            <a:r>
              <a:rPr kumimoji="1" lang="en-US" altLang="ja-JP" dirty="0"/>
              <a:t> nth, </a:t>
            </a:r>
            <a:r>
              <a:rPr kumimoji="1" lang="en-US" altLang="ja-JP" dirty="0" err="1"/>
              <a:t>myid</a:t>
            </a:r>
            <a:r>
              <a:rPr kumimoji="1" lang="en-US" altLang="ja-JP" dirty="0"/>
              <a:t>;</a:t>
            </a:r>
          </a:p>
          <a:p>
            <a:pPr marL="344487" lvl="1" indent="0">
              <a:buNone/>
            </a:pPr>
            <a:r>
              <a:rPr lang="en-US" altLang="ja-JP" dirty="0"/>
              <a:t>nth = </a:t>
            </a:r>
            <a:r>
              <a:rPr lang="en-US" altLang="ja-JP" dirty="0" err="1"/>
              <a:t>omp_get_num_threads</a:t>
            </a:r>
            <a:r>
              <a:rPr lang="en-US" altLang="ja-JP" dirty="0"/>
              <a:t>();</a:t>
            </a:r>
          </a:p>
          <a:p>
            <a:pPr marL="344487" lvl="1" indent="0">
              <a:buNone/>
            </a:pPr>
            <a:r>
              <a:rPr kumimoji="1" lang="en-US" altLang="ja-JP" dirty="0" err="1"/>
              <a:t>myid</a:t>
            </a:r>
            <a:r>
              <a:rPr kumimoji="1" lang="en-US" altLang="ja-JP" dirty="0"/>
              <a:t> = </a:t>
            </a:r>
            <a:r>
              <a:rPr lang="en-US" altLang="ja-JP" dirty="0" err="1"/>
              <a:t>omp_get_thread_num</a:t>
            </a:r>
            <a:r>
              <a:rPr lang="en-US" altLang="ja-JP" dirty="0"/>
              <a:t>();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0797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時間を計る</a:t>
            </a:r>
            <a:r>
              <a:rPr kumimoji="1" lang="en-US" altLang="ja-JP" dirty="0" smtClean="0"/>
              <a:t>: </a:t>
            </a:r>
            <a:r>
              <a:rPr kumimoji="1" lang="en-US" altLang="ja-JP" dirty="0" err="1"/>
              <a:t>omp_get_wtime</a:t>
            </a:r>
            <a:r>
              <a:rPr kumimoji="1" lang="en-US" altLang="ja-JP" dirty="0"/>
              <a:t>();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0804" y="1124744"/>
            <a:ext cx="8229600" cy="4530725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#include &lt;</a:t>
            </a:r>
            <a:r>
              <a:rPr kumimoji="1" lang="en-US" altLang="ja-JP" dirty="0" err="1"/>
              <a:t>omp.h</a:t>
            </a:r>
            <a:r>
              <a:rPr kumimoji="1" lang="en-US" altLang="ja-JP" dirty="0"/>
              <a:t>&gt;</a:t>
            </a:r>
          </a:p>
          <a:p>
            <a:pPr marL="0" indent="0">
              <a:buNone/>
            </a:pPr>
            <a:r>
              <a:rPr lang="en-US" altLang="ja-JP" dirty="0"/>
              <a:t>double </a:t>
            </a:r>
            <a:r>
              <a:rPr lang="en-US" altLang="ja-JP" dirty="0" err="1"/>
              <a:t>ts</a:t>
            </a:r>
            <a:r>
              <a:rPr lang="en-US" altLang="ja-JP" dirty="0"/>
              <a:t>, </a:t>
            </a:r>
            <a:r>
              <a:rPr lang="en-US" altLang="ja-JP" dirty="0" err="1"/>
              <a:t>te</a:t>
            </a:r>
            <a:r>
              <a:rPr lang="en-US" altLang="ja-JP" dirty="0"/>
              <a:t>;</a:t>
            </a:r>
          </a:p>
          <a:p>
            <a:pPr marL="0" indent="0">
              <a:buNone/>
            </a:pPr>
            <a:r>
              <a:rPr kumimoji="1" lang="en-US" altLang="ja-JP" dirty="0" err="1"/>
              <a:t>ts</a:t>
            </a:r>
            <a:r>
              <a:rPr kumimoji="1" lang="en-US" altLang="ja-JP" dirty="0"/>
              <a:t> = </a:t>
            </a:r>
            <a:r>
              <a:rPr kumimoji="1" lang="en-US" altLang="ja-JP" dirty="0" err="1"/>
              <a:t>omp_get_w</a:t>
            </a:r>
            <a:r>
              <a:rPr lang="en-US" altLang="ja-JP" dirty="0" err="1"/>
              <a:t>time</a:t>
            </a:r>
            <a:r>
              <a:rPr lang="en-US" altLang="ja-JP" dirty="0"/>
              <a:t>();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   </a:t>
            </a:r>
            <a:r>
              <a:rPr lang="ja-JP" altLang="en-US" dirty="0"/>
              <a:t>実行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 err="1"/>
              <a:t>te</a:t>
            </a:r>
            <a:r>
              <a:rPr lang="en-US" altLang="ja-JP" dirty="0"/>
              <a:t> = </a:t>
            </a:r>
            <a:r>
              <a:rPr lang="en-US" altLang="ja-JP" dirty="0" err="1"/>
              <a:t>omp_get_wtime</a:t>
            </a:r>
            <a:r>
              <a:rPr lang="en-US" altLang="ja-JP" dirty="0"/>
              <a:t>();</a:t>
            </a:r>
          </a:p>
          <a:p>
            <a:pPr marL="0" indent="0">
              <a:buNone/>
            </a:pPr>
            <a:r>
              <a:rPr kumimoji="1" lang="en-US" altLang="ja-JP" dirty="0" err="1"/>
              <a:t>printf</a:t>
            </a:r>
            <a:r>
              <a:rPr kumimoji="1" lang="en-US" altLang="ja-JP" dirty="0"/>
              <a:t>(“time[sec]:%</a:t>
            </a:r>
            <a:r>
              <a:rPr kumimoji="1" lang="en-US" altLang="ja-JP" dirty="0" err="1"/>
              <a:t>lf</a:t>
            </a:r>
            <a:r>
              <a:rPr kumimoji="1" lang="en-US" altLang="ja-JP" dirty="0"/>
              <a:t>\n”,</a:t>
            </a:r>
            <a:r>
              <a:rPr kumimoji="1" lang="en-US" altLang="ja-JP" dirty="0" err="1"/>
              <a:t>te-ts</a:t>
            </a:r>
            <a:r>
              <a:rPr kumimoji="1" lang="en-US" altLang="ja-JP" dirty="0"/>
              <a:t>);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837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他</a:t>
            </a:r>
            <a:r>
              <a:rPr lang="ja-JP" altLang="en-US" dirty="0" smtClean="0"/>
              <a:t>の</a:t>
            </a:r>
            <a:r>
              <a:rPr lang="en-US" altLang="ja-JP" dirty="0" smtClean="0"/>
              <a:t>pragma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single:</a:t>
            </a:r>
          </a:p>
          <a:p>
            <a:pPr marL="344487" lvl="1" indent="0">
              <a:buNone/>
            </a:pPr>
            <a:r>
              <a:rPr kumimoji="1" lang="en-US" altLang="ja-JP" dirty="0"/>
              <a:t>#pragma </a:t>
            </a:r>
            <a:r>
              <a:rPr kumimoji="1" lang="en-US" altLang="ja-JP" dirty="0" err="1"/>
              <a:t>omp</a:t>
            </a:r>
            <a:r>
              <a:rPr kumimoji="1" lang="en-US" altLang="ja-JP" dirty="0"/>
              <a:t> single</a:t>
            </a:r>
          </a:p>
          <a:p>
            <a:pPr marL="344487" lvl="1" indent="0">
              <a:buNone/>
            </a:pPr>
            <a:r>
              <a:rPr lang="en-US" altLang="ja-JP" dirty="0"/>
              <a:t>{  </a:t>
            </a:r>
            <a:r>
              <a:rPr lang="en-US" altLang="ja-JP" dirty="0" smtClean="0"/>
              <a:t>blocks…..   </a:t>
            </a:r>
            <a:r>
              <a:rPr lang="en-US" altLang="ja-JP" dirty="0"/>
              <a:t>}</a:t>
            </a:r>
          </a:p>
          <a:p>
            <a:pPr marL="344487" lvl="1" indent="0">
              <a:buNone/>
            </a:pPr>
            <a:r>
              <a:rPr lang="ja-JP" altLang="en-US" dirty="0" smtClean="0"/>
              <a:t>指定されたブロック内の文を単一スレッドに割り当てる</a:t>
            </a:r>
            <a:endParaRPr kumimoji="1" lang="en-US" altLang="ja-JP" dirty="0"/>
          </a:p>
          <a:p>
            <a:r>
              <a:rPr lang="en-US" altLang="ja-JP" dirty="0"/>
              <a:t>master:</a:t>
            </a:r>
          </a:p>
          <a:p>
            <a:pPr marL="344487" lvl="1" indent="0">
              <a:buNone/>
            </a:pPr>
            <a:r>
              <a:rPr lang="en-US" altLang="ja-JP" dirty="0"/>
              <a:t>#pragma </a:t>
            </a:r>
            <a:r>
              <a:rPr lang="en-US" altLang="ja-JP" dirty="0" err="1"/>
              <a:t>omp</a:t>
            </a:r>
            <a:r>
              <a:rPr lang="en-US" altLang="ja-JP" dirty="0"/>
              <a:t> master</a:t>
            </a:r>
          </a:p>
          <a:p>
            <a:pPr marL="344487" lvl="1" indent="0">
              <a:buNone/>
            </a:pPr>
            <a:r>
              <a:rPr lang="en-US" altLang="ja-JP" dirty="0"/>
              <a:t>{  blocks.....   }</a:t>
            </a:r>
          </a:p>
          <a:p>
            <a:pPr marL="344487" lvl="1" indent="0">
              <a:buNone/>
            </a:pPr>
            <a:r>
              <a:rPr lang="ja-JP" altLang="en-US" dirty="0" smtClean="0"/>
              <a:t>指定されたブロック内の文をマスタースレッドに割り当てる。</a:t>
            </a:r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930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テスト環境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hlinkClick r:id="rId2"/>
              </a:rPr>
              <a:t>http://</a:t>
            </a:r>
            <a:r>
              <a:rPr kumimoji="1" lang="en-US" altLang="ja-JP" dirty="0" err="1" smtClean="0">
                <a:hlinkClick r:id="rId2"/>
              </a:rPr>
              <a:t>www.am.ics.keio</a:t>
            </a:r>
            <a:r>
              <a:rPr lang="en-US" altLang="ja-JP" dirty="0" err="1" smtClean="0">
                <a:hlinkClick r:id="rId2"/>
              </a:rPr>
              <a:t>.ac.jp</a:t>
            </a:r>
            <a:r>
              <a:rPr lang="en-US" altLang="ja-JP" dirty="0" smtClean="0">
                <a:hlinkClick r:id="rId2"/>
              </a:rPr>
              <a:t>/arc</a:t>
            </a:r>
          </a:p>
          <a:p>
            <a:pPr marL="0" indent="0">
              <a:buNone/>
            </a:pPr>
            <a:r>
              <a:rPr lang="ja-JP" altLang="en-US" dirty="0">
                <a:hlinkClick r:id="rId2"/>
              </a:rPr>
              <a:t>　</a:t>
            </a:r>
            <a:r>
              <a:rPr lang="ja-JP" altLang="en-US" dirty="0" smtClean="0">
                <a:hlinkClick r:id="rId2"/>
              </a:rPr>
              <a:t>から</a:t>
            </a:r>
            <a:r>
              <a:rPr lang="en-US" altLang="ja-JP" dirty="0" err="1" smtClean="0">
                <a:hlinkClick r:id="rId2"/>
              </a:rPr>
              <a:t>OpenMP</a:t>
            </a:r>
            <a:r>
              <a:rPr lang="ja-JP" altLang="en-US" dirty="0" smtClean="0">
                <a:hlinkClick r:id="rId2"/>
              </a:rPr>
              <a:t>の演習資料</a:t>
            </a:r>
            <a:r>
              <a:rPr lang="en-US" altLang="ja-JP" dirty="0" err="1" smtClean="0">
                <a:hlinkClick r:id="rId2"/>
              </a:rPr>
              <a:t>ex18.tar</a:t>
            </a:r>
            <a:r>
              <a:rPr lang="ja-JP" altLang="en-US" dirty="0" smtClean="0"/>
              <a:t>をダウンロード</a:t>
            </a:r>
            <a:endParaRPr lang="en-US" altLang="ja-JP" dirty="0" smtClean="0"/>
          </a:p>
          <a:p>
            <a:r>
              <a:rPr lang="en-US" altLang="ja-JP" dirty="0" smtClean="0"/>
              <a:t>tar </a:t>
            </a:r>
            <a:r>
              <a:rPr lang="en-US" altLang="ja-JP" dirty="0" err="1" smtClean="0"/>
              <a:t>xvf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ex18.tar</a:t>
            </a:r>
            <a:r>
              <a:rPr lang="ja-JP" altLang="en-US" dirty="0" smtClean="0"/>
              <a:t>で解凍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568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コンパイルと実行</a:t>
            </a:r>
            <a:endParaRPr lang="en-US" altLang="ja-JP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gcc</a:t>
            </a:r>
            <a:r>
              <a:rPr lang="en-US" altLang="ja-JP" sz="2400" dirty="0" smtClean="0"/>
              <a:t> –</a:t>
            </a:r>
            <a:r>
              <a:rPr lang="en-US" altLang="ja-JP" sz="2400" dirty="0" err="1" smtClean="0"/>
              <a:t>fopenmp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hello.c</a:t>
            </a:r>
            <a:r>
              <a:rPr lang="en-US" altLang="ja-JP" sz="2400" dirty="0" smtClean="0"/>
              <a:t> –o hello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 smtClean="0"/>
              <a:t>./hello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 smtClean="0"/>
              <a:t>Hello</a:t>
            </a:r>
            <a:r>
              <a:rPr lang="en-US" altLang="ja-JP" sz="2400" dirty="0"/>
              <a:t> </a:t>
            </a:r>
            <a:r>
              <a:rPr lang="en-US" altLang="ja-JP" sz="2400" dirty="0" err="1" smtClean="0"/>
              <a:t>OpenMP</a:t>
            </a:r>
            <a:r>
              <a:rPr lang="en-US" altLang="ja-JP" sz="2400" dirty="0" smtClean="0"/>
              <a:t> world from 2 of 8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 smtClean="0"/>
              <a:t>….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z="2400" dirty="0" smtClean="0"/>
              <a:t>ここではスレッド数は</a:t>
            </a:r>
            <a:r>
              <a:rPr lang="en-US" altLang="ja-JP" sz="2400" dirty="0" smtClean="0"/>
              <a:t>8</a:t>
            </a:r>
            <a:r>
              <a:rPr lang="ja-JP" altLang="en-US" sz="2400" dirty="0" smtClean="0"/>
              <a:t>に設定されている。</a:t>
            </a:r>
            <a:endParaRPr lang="en-US" altLang="ja-JP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z="2400" dirty="0" smtClean="0"/>
              <a:t>これは、環境変数</a:t>
            </a:r>
            <a:r>
              <a:rPr lang="en-US" altLang="ja-JP" sz="2400" dirty="0" err="1" smtClean="0"/>
              <a:t>OMP_NUM_THREADS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をコマンドラインで設定することで変更できる。</a:t>
            </a:r>
            <a:endParaRPr lang="en-US" altLang="ja-JP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z="2400" dirty="0"/>
              <a:t>例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 smtClean="0"/>
              <a:t>export </a:t>
            </a:r>
            <a:r>
              <a:rPr lang="en-US" altLang="ja-JP" sz="2400" dirty="0" err="1" smtClean="0"/>
              <a:t>OMP_NUM_THREADS</a:t>
            </a:r>
            <a:r>
              <a:rPr lang="en-US" altLang="ja-JP" sz="2400" dirty="0" smtClean="0"/>
              <a:t>=6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 smtClean="0"/>
              <a:t>./</a:t>
            </a:r>
            <a:r>
              <a:rPr lang="en-US" altLang="ja-JP" sz="2400" dirty="0" err="1" smtClean="0"/>
              <a:t>reduct</a:t>
            </a:r>
            <a:endParaRPr lang="en-US" altLang="ja-JP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z="2400" dirty="0" smtClean="0"/>
              <a:t>じっさいのコア数を超える設定も可能だが速くならない</a:t>
            </a:r>
            <a:endParaRPr lang="en-US" altLang="ja-JP" sz="2400" dirty="0" smtClean="0"/>
          </a:p>
          <a:p>
            <a:pPr>
              <a:buFont typeface="Wingdings" panose="05000000000000000000" pitchFamily="2" charset="2"/>
              <a:buNone/>
            </a:pP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例題プログラム</a:t>
            </a:r>
            <a:r>
              <a:rPr kumimoji="1" lang="en-US" altLang="ja-JP" dirty="0" err="1" smtClean="0"/>
              <a:t>reduct4k.c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30725"/>
          </a:xfrm>
        </p:spPr>
        <p:txBody>
          <a:bodyPr/>
          <a:lstStyle/>
          <a:p>
            <a:r>
              <a:rPr lang="ja-JP" altLang="en-US" dirty="0" smtClean="0"/>
              <a:t>乱数で作った配列</a:t>
            </a:r>
            <a:r>
              <a:rPr lang="en-US" altLang="ja-JP" dirty="0" smtClean="0"/>
              <a:t>a</a:t>
            </a:r>
            <a:r>
              <a:rPr lang="ja-JP" altLang="en-US" dirty="0" smtClean="0"/>
              <a:t>と</a:t>
            </a:r>
            <a:r>
              <a:rPr lang="en-US" altLang="ja-JP" dirty="0" smtClean="0"/>
              <a:t>b</a:t>
            </a:r>
            <a:r>
              <a:rPr lang="ja-JP" altLang="en-US" dirty="0" smtClean="0"/>
              <a:t>の積を計算して</a:t>
            </a:r>
            <a:r>
              <a:rPr lang="ja-JP" altLang="en-US" dirty="0" err="1" smtClean="0"/>
              <a:t>ｃ</a:t>
            </a:r>
            <a:r>
              <a:rPr lang="ja-JP" altLang="en-US" dirty="0" smtClean="0"/>
              <a:t>に入れる</a:t>
            </a:r>
            <a:endParaRPr lang="en-US" altLang="ja-JP" dirty="0" smtClean="0"/>
          </a:p>
          <a:p>
            <a:r>
              <a:rPr lang="ja-JP" altLang="en-US" dirty="0" smtClean="0"/>
              <a:t>この</a:t>
            </a:r>
            <a:r>
              <a:rPr lang="ja-JP" altLang="en-US" dirty="0" err="1" smtClean="0"/>
              <a:t>ｃ</a:t>
            </a:r>
            <a:r>
              <a:rPr lang="ja-JP" altLang="en-US" dirty="0" smtClean="0"/>
              <a:t>の要素の全てを足して</a:t>
            </a:r>
            <a:r>
              <a:rPr lang="en-US" altLang="ja-JP" dirty="0" smtClean="0"/>
              <a:t>sum</a:t>
            </a:r>
            <a:r>
              <a:rPr lang="ja-JP" altLang="en-US" dirty="0" smtClean="0"/>
              <a:t>に入れる（リダクション演算）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err="1" smtClean="0"/>
              <a:t>extport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OMP_NUM_THREADS</a:t>
            </a:r>
            <a:r>
              <a:rPr lang="en-US" altLang="ja-JP" dirty="0" smtClean="0"/>
              <a:t>=x</a:t>
            </a:r>
            <a:r>
              <a:rPr lang="ja-JP" altLang="en-US" dirty="0" smtClean="0"/>
              <a:t>により、スレッド数を</a:t>
            </a:r>
            <a:r>
              <a:rPr lang="en-US" altLang="ja-JP" dirty="0" smtClean="0"/>
              <a:t>1</a:t>
            </a:r>
            <a:r>
              <a:rPr lang="ja-JP" altLang="en-US" dirty="0" err="1" smtClean="0"/>
              <a:t>，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，</a:t>
            </a:r>
            <a:r>
              <a:rPr lang="en-US" altLang="ja-JP" dirty="0" smtClean="0"/>
              <a:t>3</a:t>
            </a:r>
            <a:r>
              <a:rPr lang="ja-JP" altLang="en-US" dirty="0" err="1" smtClean="0"/>
              <a:t>，</a:t>
            </a:r>
            <a:r>
              <a:rPr lang="en-US" altLang="ja-JP" dirty="0" smtClean="0"/>
              <a:t>4</a:t>
            </a:r>
            <a:r>
              <a:rPr lang="ja-JP" altLang="en-US" dirty="0" err="1" smtClean="0"/>
              <a:t>，</a:t>
            </a:r>
            <a:r>
              <a:rPr lang="en-US" altLang="ja-JP" dirty="0" smtClean="0"/>
              <a:t>6</a:t>
            </a:r>
            <a:r>
              <a:rPr lang="ja-JP" altLang="en-US" dirty="0" err="1" smtClean="0"/>
              <a:t>，</a:t>
            </a:r>
            <a:r>
              <a:rPr lang="en-US" altLang="ja-JP" dirty="0" smtClean="0"/>
              <a:t>8</a:t>
            </a:r>
            <a:r>
              <a:rPr lang="ja-JP" altLang="en-US" dirty="0" smtClean="0"/>
              <a:t>に設定して実行し、実行時間を計測してみよ。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65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/>
              <a:t>演習e</a:t>
            </a:r>
            <a:r>
              <a:rPr lang="en-US" altLang="ja-JP" b="1" dirty="0" err="1" smtClean="0"/>
              <a:t>x1s.c</a:t>
            </a:r>
            <a:endParaRPr lang="en-US" altLang="ja-JP" b="1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360" y="980728"/>
            <a:ext cx="8435280" cy="4853136"/>
          </a:xfrm>
        </p:spPr>
        <p:txBody>
          <a:bodyPr/>
          <a:lstStyle/>
          <a:p>
            <a:r>
              <a:rPr lang="ja-JP" altLang="en-US" b="1" dirty="0" smtClean="0"/>
              <a:t>下のプログラム</a:t>
            </a:r>
            <a:r>
              <a:rPr lang="en-US" altLang="ja-JP" b="1" dirty="0" err="1" smtClean="0"/>
              <a:t>ex1s</a:t>
            </a:r>
            <a:r>
              <a:rPr lang="ja-JP" altLang="en-US" b="1" dirty="0" smtClean="0"/>
              <a:t>を</a:t>
            </a:r>
            <a:r>
              <a:rPr lang="en-US" altLang="ja-JP" b="1" dirty="0" smtClean="0"/>
              <a:t>pragma</a:t>
            </a:r>
            <a:r>
              <a:rPr lang="ja-JP" altLang="en-US" b="1" dirty="0" smtClean="0"/>
              <a:t>を入れて高速化せよ。スレッド数を</a:t>
            </a:r>
            <a:r>
              <a:rPr lang="en-US" altLang="ja-JP" b="1" dirty="0" smtClean="0"/>
              <a:t>1</a:t>
            </a:r>
            <a:r>
              <a:rPr lang="ja-JP" altLang="en-US" b="1" dirty="0" err="1" smtClean="0"/>
              <a:t>，</a:t>
            </a:r>
            <a:r>
              <a:rPr lang="en-US" altLang="ja-JP" b="1" dirty="0" smtClean="0"/>
              <a:t>2</a:t>
            </a:r>
            <a:r>
              <a:rPr lang="ja-JP" altLang="en-US" b="1" dirty="0" err="1" smtClean="0"/>
              <a:t>，</a:t>
            </a:r>
            <a:r>
              <a:rPr lang="en-US" altLang="ja-JP" b="1" dirty="0" smtClean="0"/>
              <a:t>4</a:t>
            </a:r>
            <a:r>
              <a:rPr lang="ja-JP" altLang="en-US" b="1" dirty="0" smtClean="0"/>
              <a:t>と変えて実行時間を測定して高速化されていることを確認せよ。</a:t>
            </a:r>
            <a:endParaRPr lang="en-US" altLang="ja-JP" b="1" dirty="0" smtClean="0"/>
          </a:p>
          <a:p>
            <a:r>
              <a:rPr lang="ja-JP" altLang="en-US" b="1" dirty="0" smtClean="0"/>
              <a:t>提出物は</a:t>
            </a:r>
            <a:r>
              <a:rPr lang="en-US" altLang="ja-JP" b="1" dirty="0" smtClean="0"/>
              <a:t>pragma</a:t>
            </a:r>
            <a:r>
              <a:rPr lang="ja-JP" altLang="en-US" b="1" dirty="0" smtClean="0"/>
              <a:t>の入ったプログラム</a:t>
            </a:r>
            <a:endParaRPr lang="en-US" altLang="ja-JP" b="1" dirty="0" smtClean="0"/>
          </a:p>
          <a:p>
            <a:pPr marL="0" indent="0">
              <a:buNone/>
            </a:pPr>
            <a:r>
              <a:rPr lang="en-US" altLang="ja-JP" b="1" dirty="0" smtClean="0"/>
              <a:t> sum </a:t>
            </a:r>
            <a:r>
              <a:rPr lang="en-US" altLang="ja-JP" b="1" dirty="0"/>
              <a:t>= 0.0;</a:t>
            </a:r>
          </a:p>
          <a:p>
            <a:pPr marL="0" indent="0">
              <a:buNone/>
            </a:pPr>
            <a:r>
              <a:rPr lang="en-US" altLang="ja-JP" b="1" dirty="0"/>
              <a:t>for (</a:t>
            </a:r>
            <a:r>
              <a:rPr lang="en-US" altLang="ja-JP" b="1" dirty="0" err="1"/>
              <a:t>i</a:t>
            </a:r>
            <a:r>
              <a:rPr lang="en-US" altLang="ja-JP" b="1" dirty="0"/>
              <a:t>=0; </a:t>
            </a:r>
            <a:r>
              <a:rPr lang="en-US" altLang="ja-JP" b="1" dirty="0" err="1"/>
              <a:t>i</a:t>
            </a:r>
            <a:r>
              <a:rPr lang="en-US" altLang="ja-JP" b="1" dirty="0"/>
              <a:t>&lt;N; </a:t>
            </a:r>
            <a:r>
              <a:rPr lang="en-US" altLang="ja-JP" b="1" dirty="0" err="1"/>
              <a:t>i</a:t>
            </a:r>
            <a:r>
              <a:rPr lang="en-US" altLang="ja-JP" b="1" dirty="0"/>
              <a:t>++) </a:t>
            </a:r>
            <a:r>
              <a:rPr lang="ja-JP" altLang="en-US" b="1" dirty="0" smtClean="0"/>
              <a:t>｛</a:t>
            </a:r>
            <a:endParaRPr lang="en-US" altLang="ja-JP" b="1" dirty="0" smtClean="0"/>
          </a:p>
          <a:p>
            <a:pPr marL="0" indent="0">
              <a:buNone/>
            </a:pPr>
            <a:r>
              <a:rPr lang="ja-JP" altLang="en-US" b="1" dirty="0" smtClean="0"/>
              <a:t>　　　</a:t>
            </a:r>
            <a:r>
              <a:rPr lang="en-US" altLang="ja-JP" b="1" dirty="0" smtClean="0"/>
              <a:t>c[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]=0.0;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b="1" dirty="0"/>
              <a:t>      for(j=0; j&lt;N; j++)</a:t>
            </a:r>
          </a:p>
          <a:p>
            <a:pPr marL="0" indent="0">
              <a:buNone/>
            </a:pPr>
            <a:r>
              <a:rPr lang="en-US" altLang="ja-JP" b="1" dirty="0"/>
              <a:t>     </a:t>
            </a:r>
            <a:r>
              <a:rPr lang="en-US" altLang="ja-JP" b="1" dirty="0" smtClean="0"/>
              <a:t> </a:t>
            </a:r>
            <a:r>
              <a:rPr lang="en-US" altLang="ja-JP" b="1" dirty="0"/>
              <a:t> </a:t>
            </a:r>
            <a:r>
              <a:rPr lang="en-US" altLang="ja-JP" b="1" dirty="0" smtClean="0"/>
              <a:t>c[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] += (a[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]-b[j])*(a[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]-b[j]); }</a:t>
            </a:r>
          </a:p>
          <a:p>
            <a:pPr marL="0" indent="0">
              <a:buNone/>
            </a:pPr>
            <a:r>
              <a:rPr lang="en-US" altLang="ja-JP" b="1" dirty="0" smtClean="0"/>
              <a:t>for (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=0; 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&lt;N; 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++) sum+=c[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];</a:t>
            </a:r>
          </a:p>
          <a:p>
            <a:pPr marL="0" indent="0">
              <a:buNone/>
            </a:pPr>
            <a:r>
              <a:rPr lang="ja-JP" altLang="en-US" b="1" dirty="0" smtClean="0"/>
              <a:t>この例題プログラムはダメだ。</a:t>
            </a:r>
            <a:r>
              <a:rPr lang="en-US" altLang="ja-JP" b="1" dirty="0" err="1" smtClean="0"/>
              <a:t>tnum</a:t>
            </a:r>
            <a:r>
              <a:rPr lang="ja-JP" altLang="en-US" b="1" smtClean="0"/>
              <a:t>の場所も変えろ！</a:t>
            </a:r>
            <a:endParaRPr lang="en-US" altLang="ja-JP" b="1" dirty="0" smtClean="0"/>
          </a:p>
          <a:p>
            <a:pPr marL="0" indent="0">
              <a:buNone/>
            </a:pPr>
            <a:endParaRPr lang="en-US" altLang="ja-JP" b="1" dirty="0" smtClean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endParaRPr lang="en-US" altLang="ja-JP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OpenMP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30725"/>
          </a:xfrm>
        </p:spPr>
        <p:txBody>
          <a:bodyPr/>
          <a:lstStyle/>
          <a:p>
            <a:r>
              <a:rPr lang="ja-JP" altLang="en-US" dirty="0" smtClean="0"/>
              <a:t>プログラムを並列化するためのプラグマ（プログラムに対する指示文</a:t>
            </a:r>
            <a:r>
              <a:rPr lang="en-US" altLang="ja-JP" dirty="0" smtClean="0"/>
              <a:t>:directive</a:t>
            </a:r>
            <a:r>
              <a:rPr lang="ja-JP" altLang="en-US" dirty="0" smtClean="0"/>
              <a:t>）、ライブラリ、環境変数からできている並列プログラム環境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#pragma…</a:t>
            </a:r>
            <a:r>
              <a:rPr lang="ja-JP" altLang="en-US" dirty="0" smtClean="0"/>
              <a:t>を</a:t>
            </a:r>
            <a:r>
              <a:rPr lang="en-US" altLang="ja-JP" dirty="0" smtClean="0"/>
              <a:t>directive</a:t>
            </a:r>
            <a:r>
              <a:rPr lang="ja-JP" altLang="en-US" dirty="0" smtClean="0"/>
              <a:t>と呼び、この中で用いる特殊な構文を</a:t>
            </a:r>
            <a:r>
              <a:rPr lang="en-US" altLang="ja-JP" dirty="0" smtClean="0"/>
              <a:t>sub-directive</a:t>
            </a:r>
            <a:r>
              <a:rPr lang="ja-JP" altLang="en-US" dirty="0" smtClean="0"/>
              <a:t>と呼ぶ</a:t>
            </a:r>
            <a:endParaRPr kumimoji="1" lang="en-US" altLang="ja-JP" dirty="0"/>
          </a:p>
          <a:p>
            <a:r>
              <a:rPr lang="ja-JP" altLang="en-US" dirty="0" smtClean="0"/>
              <a:t>共有メモリを使うため、データを分散しなくて良い</a:t>
            </a:r>
            <a:r>
              <a:rPr lang="en-US" altLang="ja-JP" dirty="0" smtClean="0"/>
              <a:t> </a:t>
            </a:r>
            <a:r>
              <a:rPr lang="ja-JP" altLang="en-US" dirty="0"/>
              <a:t>↔　</a:t>
            </a:r>
            <a:r>
              <a:rPr lang="en-US" altLang="ja-JP" dirty="0" err="1"/>
              <a:t>MPI</a:t>
            </a:r>
            <a:endParaRPr lang="en-US" altLang="ja-JP" dirty="0"/>
          </a:p>
          <a:p>
            <a:r>
              <a:rPr lang="ja-JP" altLang="en-US" dirty="0" smtClean="0"/>
              <a:t>比較的小規模のマルチコアシステム向き</a:t>
            </a:r>
            <a:endParaRPr lang="en-US" altLang="ja-JP" dirty="0"/>
          </a:p>
          <a:p>
            <a:r>
              <a:rPr lang="ja-JP" altLang="en-US" dirty="0" smtClean="0"/>
              <a:t>大規模なシステムでは高度の最適化が必要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7703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OpenMP</a:t>
            </a:r>
            <a:r>
              <a:rPr kumimoji="1" lang="ja-JP" altLang="en-US" dirty="0" smtClean="0"/>
              <a:t>の実行モデル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2345" y="1586321"/>
            <a:ext cx="4186808" cy="3484984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Block A</a:t>
            </a:r>
          </a:p>
          <a:p>
            <a:pPr marL="0" indent="0">
              <a:buNone/>
            </a:pPr>
            <a:r>
              <a:rPr lang="en-US" altLang="ja-JP" dirty="0"/>
              <a:t>#pragma </a:t>
            </a:r>
            <a:r>
              <a:rPr lang="en-US" altLang="ja-JP" dirty="0" err="1"/>
              <a:t>omp</a:t>
            </a:r>
            <a:r>
              <a:rPr lang="en-US" altLang="ja-JP" dirty="0"/>
              <a:t> parallel</a:t>
            </a:r>
          </a:p>
          <a:p>
            <a:pPr marL="0" indent="0">
              <a:buNone/>
            </a:pPr>
            <a:r>
              <a:rPr kumimoji="1" lang="en-US" altLang="ja-JP" dirty="0"/>
              <a:t>{</a:t>
            </a:r>
          </a:p>
          <a:p>
            <a:pPr marL="0" indent="0">
              <a:buNone/>
            </a:pPr>
            <a:r>
              <a:rPr lang="en-US" altLang="ja-JP" dirty="0"/>
              <a:t>	Block B</a:t>
            </a:r>
          </a:p>
          <a:p>
            <a:pPr marL="0" indent="0">
              <a:buNone/>
            </a:pPr>
            <a:r>
              <a:rPr kumimoji="1" lang="en-US" altLang="ja-JP" dirty="0"/>
              <a:t>{</a:t>
            </a:r>
          </a:p>
          <a:p>
            <a:pPr marL="0" indent="0">
              <a:buNone/>
            </a:pPr>
            <a:r>
              <a:rPr lang="en-US" altLang="ja-JP" dirty="0"/>
              <a:t>Block C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842049" y="1586321"/>
            <a:ext cx="1728192" cy="57606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Block A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067944" y="3054661"/>
            <a:ext cx="1224136" cy="5760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Block B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472100" y="3054661"/>
            <a:ext cx="1224136" cy="5760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Block B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7642684" y="3054661"/>
            <a:ext cx="1224136" cy="5760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Block B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76256" y="314096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…</a:t>
            </a:r>
            <a:endParaRPr kumimoji="1" lang="ja-JP" altLang="en-US" sz="24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3842049" y="4403652"/>
            <a:ext cx="1728192" cy="57606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Block C</a:t>
            </a:r>
            <a:endParaRPr kumimoji="1" lang="ja-JP" altLang="en-US" dirty="0"/>
          </a:p>
        </p:txBody>
      </p:sp>
      <p:cxnSp>
        <p:nvCxnSpPr>
          <p:cNvPr id="12" name="直線コネクタ 11"/>
          <p:cNvCxnSpPr>
            <a:endCxn id="5" idx="0"/>
          </p:cNvCxnSpPr>
          <p:nvPr/>
        </p:nvCxnSpPr>
        <p:spPr>
          <a:xfrm>
            <a:off x="4680012" y="2172767"/>
            <a:ext cx="0" cy="8818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706145" y="3657815"/>
            <a:ext cx="0" cy="8818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6084168" y="2613714"/>
            <a:ext cx="0" cy="527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8238095" y="2613714"/>
            <a:ext cx="0" cy="527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254752" y="3602633"/>
            <a:ext cx="0" cy="527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084168" y="3602633"/>
            <a:ext cx="0" cy="527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H="1" flipV="1">
            <a:off x="4680012" y="4098762"/>
            <a:ext cx="3574740" cy="311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 flipV="1">
            <a:off x="4663355" y="2592960"/>
            <a:ext cx="3574740" cy="311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6004223" y="2177462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Thread fork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971458" y="412370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Thread join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015761" y="2702895"/>
            <a:ext cx="1680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Master Thread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76366" y="5517232"/>
            <a:ext cx="6009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環境</a:t>
            </a:r>
            <a:r>
              <a:rPr lang="ja-JP" altLang="en-US" dirty="0"/>
              <a:t>変数</a:t>
            </a:r>
            <a:r>
              <a:rPr lang="en-US" altLang="ja-JP" dirty="0" smtClean="0"/>
              <a:t>: </a:t>
            </a:r>
            <a:r>
              <a:rPr lang="en-US" altLang="ja-JP" dirty="0" err="1" smtClean="0"/>
              <a:t>OMP_NUM_THREADS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で実行スレッド数を設定</a:t>
            </a:r>
            <a:endParaRPr lang="en-US" altLang="ja-JP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287585" y="2658552"/>
            <a:ext cx="2710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Parallel Region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95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並列化の単位となる構文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#pragma </a:t>
            </a:r>
            <a:r>
              <a:rPr lang="en-US" altLang="ja-JP" dirty="0" err="1" smtClean="0"/>
              <a:t>omp</a:t>
            </a:r>
            <a:r>
              <a:rPr lang="en-US" altLang="ja-JP" dirty="0" smtClean="0"/>
              <a:t> parallel</a:t>
            </a:r>
            <a:r>
              <a:rPr lang="ja-JP" altLang="en-US" dirty="0" smtClean="0"/>
              <a:t>内で並列処理を記述</a:t>
            </a:r>
            <a:endParaRPr lang="en-US" altLang="ja-JP" dirty="0"/>
          </a:p>
          <a:p>
            <a:pPr lvl="1"/>
            <a:r>
              <a:rPr kumimoji="1" lang="en-US" altLang="ja-JP" dirty="0"/>
              <a:t>for (do)</a:t>
            </a:r>
          </a:p>
          <a:p>
            <a:pPr lvl="1"/>
            <a:r>
              <a:rPr lang="en-US" altLang="ja-JP" dirty="0"/>
              <a:t>sections</a:t>
            </a:r>
          </a:p>
          <a:p>
            <a:pPr lvl="1"/>
            <a:r>
              <a:rPr kumimoji="1" lang="en-US" altLang="ja-JP" dirty="0"/>
              <a:t>single (master)</a:t>
            </a:r>
          </a:p>
          <a:p>
            <a:r>
              <a:rPr lang="ja-JP" altLang="en-US" dirty="0" smtClean="0"/>
              <a:t>一文で実行と制御を兼ねる</a:t>
            </a:r>
            <a:endParaRPr lang="en-US" altLang="ja-JP" dirty="0"/>
          </a:p>
          <a:p>
            <a:pPr lvl="1"/>
            <a:r>
              <a:rPr kumimoji="1" lang="en-US" altLang="ja-JP" dirty="0"/>
              <a:t>parallel for </a:t>
            </a:r>
          </a:p>
          <a:p>
            <a:pPr lvl="1"/>
            <a:r>
              <a:rPr lang="en-US" altLang="ja-JP" dirty="0"/>
              <a:t>parallel section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088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704999"/>
            <a:ext cx="8229600" cy="1139825"/>
          </a:xfrm>
        </p:spPr>
        <p:txBody>
          <a:bodyPr/>
          <a:lstStyle/>
          <a:p>
            <a:r>
              <a:rPr lang="en-US" altLang="ja-JP" dirty="0"/>
              <a:t>for </a:t>
            </a:r>
            <a:r>
              <a:rPr lang="ja-JP" altLang="en-US" dirty="0"/>
              <a:t>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51920" y="404664"/>
            <a:ext cx="4911427" cy="3816423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# pragma </a:t>
            </a:r>
            <a:r>
              <a:rPr kumimoji="1" lang="en-US" altLang="ja-JP" dirty="0" err="1"/>
              <a:t>omp</a:t>
            </a:r>
            <a:r>
              <a:rPr kumimoji="1" lang="en-US" altLang="ja-JP" dirty="0"/>
              <a:t> parallel</a:t>
            </a:r>
          </a:p>
          <a:p>
            <a:pPr marL="0" indent="0">
              <a:buNone/>
            </a:pPr>
            <a:r>
              <a:rPr lang="en-US" altLang="ja-JP" dirty="0"/>
              <a:t>{</a:t>
            </a:r>
          </a:p>
          <a:p>
            <a:pPr marL="0" indent="0">
              <a:buNone/>
            </a:pPr>
            <a:r>
              <a:rPr lang="en-US" altLang="ja-JP" dirty="0"/>
              <a:t>#pragma </a:t>
            </a:r>
            <a:r>
              <a:rPr lang="en-US" altLang="ja-JP" dirty="0" err="1"/>
              <a:t>omp</a:t>
            </a:r>
            <a:r>
              <a:rPr lang="en-US" altLang="ja-JP" dirty="0"/>
              <a:t> for</a:t>
            </a:r>
          </a:p>
          <a:p>
            <a:pPr marL="0" indent="0">
              <a:buNone/>
            </a:pPr>
            <a:r>
              <a:rPr kumimoji="1" lang="en-US" altLang="ja-JP" dirty="0"/>
              <a:t>	for(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=0;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&lt;1000;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++) {</a:t>
            </a:r>
          </a:p>
          <a:p>
            <a:pPr marL="0" indent="0">
              <a:buNone/>
            </a:pPr>
            <a:r>
              <a:rPr lang="en-US" altLang="ja-JP" dirty="0"/>
              <a:t>		c[</a:t>
            </a:r>
            <a:r>
              <a:rPr lang="en-US" altLang="ja-JP" dirty="0" err="1"/>
              <a:t>i</a:t>
            </a:r>
            <a:r>
              <a:rPr lang="en-US" altLang="ja-JP" dirty="0"/>
              <a:t>]=a[</a:t>
            </a:r>
            <a:r>
              <a:rPr lang="en-US" altLang="ja-JP" dirty="0" err="1"/>
              <a:t>i</a:t>
            </a:r>
            <a:r>
              <a:rPr lang="en-US" altLang="ja-JP" dirty="0"/>
              <a:t>]+b[</a:t>
            </a:r>
            <a:r>
              <a:rPr lang="en-US" altLang="ja-JP" dirty="0" err="1"/>
              <a:t>i</a:t>
            </a:r>
            <a:r>
              <a:rPr lang="en-US" altLang="ja-JP" dirty="0"/>
              <a:t>];</a:t>
            </a:r>
          </a:p>
          <a:p>
            <a:pPr marL="0" indent="0">
              <a:buNone/>
            </a:pPr>
            <a:r>
              <a:rPr kumimoji="1" lang="en-US" altLang="ja-JP" dirty="0"/>
              <a:t>	}</a:t>
            </a:r>
          </a:p>
          <a:p>
            <a:pPr marL="0" indent="0">
              <a:buNone/>
            </a:pPr>
            <a:r>
              <a:rPr lang="en-US" altLang="ja-JP" dirty="0"/>
              <a:t>}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3866991" y="4217088"/>
            <a:ext cx="4767411" cy="23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# pragma </a:t>
            </a:r>
            <a:r>
              <a:rPr lang="en-US" altLang="ja-JP" dirty="0" err="1"/>
              <a:t>omp</a:t>
            </a:r>
            <a:r>
              <a:rPr lang="en-US" altLang="ja-JP" dirty="0"/>
              <a:t> parallel for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for(</a:t>
            </a:r>
            <a:r>
              <a:rPr lang="en-US" altLang="ja-JP" dirty="0" err="1"/>
              <a:t>i</a:t>
            </a:r>
            <a:r>
              <a:rPr lang="en-US" altLang="ja-JP" dirty="0"/>
              <a:t>=0; </a:t>
            </a:r>
            <a:r>
              <a:rPr lang="en-US" altLang="ja-JP" dirty="0" err="1"/>
              <a:t>i</a:t>
            </a:r>
            <a:r>
              <a:rPr lang="en-US" altLang="ja-JP" dirty="0"/>
              <a:t>&lt;1000; </a:t>
            </a:r>
            <a:r>
              <a:rPr lang="en-US" altLang="ja-JP" dirty="0" err="1"/>
              <a:t>i</a:t>
            </a:r>
            <a:r>
              <a:rPr lang="en-US" altLang="ja-JP" dirty="0"/>
              <a:t>++)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	c[</a:t>
            </a:r>
            <a:r>
              <a:rPr lang="en-US" altLang="ja-JP" dirty="0" err="1"/>
              <a:t>i</a:t>
            </a:r>
            <a:r>
              <a:rPr lang="en-US" altLang="ja-JP" dirty="0"/>
              <a:t>]=a[</a:t>
            </a:r>
            <a:r>
              <a:rPr lang="en-US" altLang="ja-JP" dirty="0" err="1"/>
              <a:t>i</a:t>
            </a:r>
            <a:r>
              <a:rPr lang="en-US" altLang="ja-JP" dirty="0"/>
              <a:t>]+b[</a:t>
            </a:r>
            <a:r>
              <a:rPr lang="en-US" altLang="ja-JP" dirty="0" err="1"/>
              <a:t>i</a:t>
            </a:r>
            <a:r>
              <a:rPr lang="en-US" altLang="ja-JP" dirty="0"/>
              <a:t>];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}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1830626"/>
            <a:ext cx="35958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反復は各スレッドに等分に</a:t>
            </a:r>
            <a:endParaRPr lang="en-US" altLang="ja-JP" sz="2400" dirty="0" smtClean="0"/>
          </a:p>
          <a:p>
            <a:r>
              <a:rPr lang="ja-JP" altLang="en-US" sz="2400" dirty="0"/>
              <a:t>割り当</a:t>
            </a:r>
            <a:r>
              <a:rPr lang="ja-JP" altLang="en-US" sz="2400" dirty="0" smtClean="0"/>
              <a:t>てられる</a:t>
            </a:r>
            <a:endParaRPr lang="en-US" altLang="ja-JP" sz="2400" dirty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3050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sections </a:t>
            </a:r>
            <a:r>
              <a:rPr lang="ja-JP" altLang="en-US" dirty="0"/>
              <a:t>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72817"/>
            <a:ext cx="4618856" cy="4032448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kumimoji="1" lang="en-US" altLang="ja-JP" sz="2400" dirty="0"/>
              <a:t>#pragma </a:t>
            </a:r>
            <a:r>
              <a:rPr kumimoji="1" lang="en-US" altLang="ja-JP" sz="2400" dirty="0" err="1"/>
              <a:t>omp</a:t>
            </a:r>
            <a:r>
              <a:rPr kumimoji="1" lang="en-US" altLang="ja-JP" sz="2400" dirty="0"/>
              <a:t> parallel sections</a:t>
            </a:r>
          </a:p>
          <a:p>
            <a:pPr marL="0" indent="0">
              <a:buNone/>
            </a:pPr>
            <a:r>
              <a:rPr lang="en-US" altLang="ja-JP" sz="2400" dirty="0"/>
              <a:t>{</a:t>
            </a:r>
          </a:p>
          <a:p>
            <a:pPr marL="0" indent="0">
              <a:buNone/>
            </a:pPr>
            <a:r>
              <a:rPr kumimoji="1" lang="en-US" altLang="ja-JP" sz="2400" dirty="0"/>
              <a:t>#pragma </a:t>
            </a:r>
            <a:r>
              <a:rPr kumimoji="1" lang="en-US" altLang="ja-JP" sz="2400" dirty="0" err="1"/>
              <a:t>omp</a:t>
            </a:r>
            <a:r>
              <a:rPr kumimoji="1" lang="en-US" altLang="ja-JP" sz="2400" dirty="0"/>
              <a:t> section</a:t>
            </a:r>
          </a:p>
          <a:p>
            <a:pPr marL="0" indent="0">
              <a:buNone/>
            </a:pPr>
            <a:r>
              <a:rPr lang="en-US" altLang="ja-JP" sz="2400" dirty="0"/>
              <a:t>    sub1();</a:t>
            </a:r>
          </a:p>
          <a:p>
            <a:pPr marL="0" indent="0">
              <a:buNone/>
            </a:pPr>
            <a:r>
              <a:rPr kumimoji="1" lang="en-US" altLang="ja-JP" sz="2400" dirty="0"/>
              <a:t>#pragma </a:t>
            </a:r>
            <a:r>
              <a:rPr kumimoji="1" lang="en-US" altLang="ja-JP" sz="2400" dirty="0" err="1"/>
              <a:t>omp</a:t>
            </a:r>
            <a:r>
              <a:rPr kumimoji="1" lang="en-US" altLang="ja-JP" sz="2400" dirty="0"/>
              <a:t> section</a:t>
            </a:r>
          </a:p>
          <a:p>
            <a:pPr marL="0" indent="0">
              <a:buNone/>
            </a:pPr>
            <a:r>
              <a:rPr lang="en-US" altLang="ja-JP" sz="2400" dirty="0"/>
              <a:t>    sub2();</a:t>
            </a:r>
          </a:p>
          <a:p>
            <a:pPr marL="0" indent="0">
              <a:buNone/>
            </a:pPr>
            <a:r>
              <a:rPr kumimoji="1" lang="en-US" altLang="ja-JP" sz="2400" dirty="0"/>
              <a:t>#pragma </a:t>
            </a:r>
            <a:r>
              <a:rPr kumimoji="1" lang="en-US" altLang="ja-JP" sz="2400" dirty="0" err="1"/>
              <a:t>omp</a:t>
            </a:r>
            <a:r>
              <a:rPr kumimoji="1" lang="en-US" altLang="ja-JP" sz="2400" dirty="0"/>
              <a:t> section</a:t>
            </a:r>
          </a:p>
          <a:p>
            <a:pPr marL="0" indent="0">
              <a:buNone/>
            </a:pPr>
            <a:r>
              <a:rPr lang="en-US" altLang="ja-JP" sz="2400" dirty="0"/>
              <a:t>    sub3();</a:t>
            </a:r>
          </a:p>
          <a:p>
            <a:pPr marL="0" indent="0">
              <a:buNone/>
            </a:pPr>
            <a:r>
              <a:rPr kumimoji="1" lang="en-US" altLang="ja-JP" sz="2400" dirty="0"/>
              <a:t>}</a:t>
            </a:r>
            <a:endParaRPr kumimoji="1" lang="ja-JP" altLang="en-US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4067944" y="3054661"/>
            <a:ext cx="1224136" cy="5760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sub1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472100" y="3054661"/>
            <a:ext cx="1224136" cy="5760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sub2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876256" y="3054661"/>
            <a:ext cx="1224136" cy="5760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sub3</a:t>
            </a:r>
            <a:endParaRPr kumimoji="1" lang="ja-JP" altLang="en-US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4706145" y="3657815"/>
            <a:ext cx="0" cy="8818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6084168" y="2541706"/>
            <a:ext cx="0" cy="5272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cxnSpLocks/>
          </p:cNvCxnSpPr>
          <p:nvPr/>
        </p:nvCxnSpPr>
        <p:spPr>
          <a:xfrm>
            <a:off x="7471667" y="2541706"/>
            <a:ext cx="0" cy="5272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7488324" y="3602633"/>
            <a:ext cx="0" cy="527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6084168" y="3602633"/>
            <a:ext cx="0" cy="527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</p:cNvCxnSpPr>
          <p:nvPr/>
        </p:nvCxnSpPr>
        <p:spPr>
          <a:xfrm flipH="1">
            <a:off x="4680012" y="4098762"/>
            <a:ext cx="279165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994942" y="43004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Thread join</a:t>
            </a:r>
            <a:endParaRPr kumimoji="1" lang="ja-JP" altLang="en-US" dirty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4732413" y="2527407"/>
            <a:ext cx="0" cy="5272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680012" y="5229200"/>
            <a:ext cx="3890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三つの違った処理が並列に実行され、</a:t>
            </a:r>
            <a:endParaRPr kumimoji="1" lang="en-US" altLang="ja-JP" dirty="0" smtClean="0"/>
          </a:p>
          <a:p>
            <a:r>
              <a:rPr lang="ja-JP" altLang="en-US" dirty="0"/>
              <a:t>終了</a:t>
            </a:r>
            <a:r>
              <a:rPr lang="ja-JP" altLang="en-US" dirty="0" smtClean="0"/>
              <a:t>時に同期される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504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private sub-directive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971600" y="1667235"/>
            <a:ext cx="6347048" cy="23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# pragma </a:t>
            </a:r>
            <a:r>
              <a:rPr lang="en-US" altLang="ja-JP" dirty="0" err="1"/>
              <a:t>omp</a:t>
            </a:r>
            <a:r>
              <a:rPr lang="en-US" altLang="ja-JP" dirty="0"/>
              <a:t> parallel for</a:t>
            </a:r>
            <a:r>
              <a:rPr lang="ja-JP" altLang="en-US" dirty="0"/>
              <a:t> </a:t>
            </a:r>
            <a:r>
              <a:rPr lang="en-US" altLang="ja-JP" dirty="0"/>
              <a:t>private(c)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for(</a:t>
            </a:r>
            <a:r>
              <a:rPr lang="en-US" altLang="ja-JP" dirty="0" err="1"/>
              <a:t>i</a:t>
            </a:r>
            <a:r>
              <a:rPr lang="en-US" altLang="ja-JP" dirty="0"/>
              <a:t>=0; </a:t>
            </a:r>
            <a:r>
              <a:rPr lang="en-US" altLang="ja-JP" dirty="0" err="1"/>
              <a:t>i</a:t>
            </a:r>
            <a:r>
              <a:rPr lang="en-US" altLang="ja-JP" dirty="0"/>
              <a:t>&lt;1000; </a:t>
            </a:r>
            <a:r>
              <a:rPr lang="en-US" altLang="ja-JP" dirty="0" err="1"/>
              <a:t>i</a:t>
            </a:r>
            <a:r>
              <a:rPr lang="en-US" altLang="ja-JP" dirty="0"/>
              <a:t>++)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	d</a:t>
            </a:r>
            <a:r>
              <a:rPr lang="en-US" altLang="ja-JP" dirty="0" smtClean="0"/>
              <a:t>[</a:t>
            </a:r>
            <a:r>
              <a:rPr lang="en-US" altLang="ja-JP" dirty="0" err="1" smtClean="0"/>
              <a:t>i</a:t>
            </a:r>
            <a:r>
              <a:rPr lang="en-US" altLang="ja-JP" dirty="0"/>
              <a:t>]=a[</a:t>
            </a:r>
            <a:r>
              <a:rPr lang="en-US" altLang="ja-JP" dirty="0" err="1"/>
              <a:t>i</a:t>
            </a:r>
            <a:r>
              <a:rPr lang="en-US" altLang="ja-JP" dirty="0"/>
              <a:t>]+c*b[</a:t>
            </a:r>
            <a:r>
              <a:rPr lang="en-US" altLang="ja-JP" dirty="0" err="1"/>
              <a:t>i</a:t>
            </a:r>
            <a:r>
              <a:rPr lang="en-US" altLang="ja-JP" dirty="0"/>
              <a:t>];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}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4293096"/>
            <a:ext cx="6901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c </a:t>
            </a:r>
            <a:r>
              <a:rPr lang="ja-JP" altLang="en-US" sz="2400" dirty="0" smtClean="0"/>
              <a:t>は各スレッドにコピーされる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→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高速実行が可能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3388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private</a:t>
            </a:r>
            <a:r>
              <a:rPr lang="ja-JP" altLang="en-US" dirty="0"/>
              <a:t> </a:t>
            </a:r>
            <a:r>
              <a:rPr lang="en-US" altLang="ja-JP" dirty="0" smtClean="0"/>
              <a:t>sub-directive</a:t>
            </a:r>
            <a:r>
              <a:rPr kumimoji="1" lang="ja-JP" altLang="en-US" dirty="0" smtClean="0"/>
              <a:t>の利用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971600" y="1667235"/>
            <a:ext cx="6347048" cy="27698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# pragma </a:t>
            </a:r>
            <a:r>
              <a:rPr lang="en-US" altLang="ja-JP" dirty="0" err="1"/>
              <a:t>omp</a:t>
            </a:r>
            <a:r>
              <a:rPr lang="en-US" altLang="ja-JP" dirty="0"/>
              <a:t> parallel for</a:t>
            </a:r>
            <a:r>
              <a:rPr lang="ja-JP" altLang="en-US" dirty="0"/>
              <a:t> </a:t>
            </a:r>
            <a:r>
              <a:rPr lang="en-US" altLang="ja-JP" dirty="0"/>
              <a:t>private(</a:t>
            </a:r>
            <a:r>
              <a:rPr lang="ja-JP" altLang="en-US" dirty="0" err="1"/>
              <a:t>ｊ</a:t>
            </a:r>
            <a:r>
              <a:rPr lang="en-US" altLang="ja-JP" dirty="0"/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for(</a:t>
            </a:r>
            <a:r>
              <a:rPr lang="en-US" altLang="ja-JP" dirty="0" err="1"/>
              <a:t>i</a:t>
            </a:r>
            <a:r>
              <a:rPr lang="en-US" altLang="ja-JP" dirty="0"/>
              <a:t>=0; </a:t>
            </a:r>
            <a:r>
              <a:rPr lang="en-US" altLang="ja-JP" dirty="0" err="1"/>
              <a:t>i</a:t>
            </a:r>
            <a:r>
              <a:rPr lang="en-US" altLang="ja-JP" dirty="0"/>
              <a:t>&lt;100; </a:t>
            </a:r>
            <a:r>
              <a:rPr lang="en-US" altLang="ja-JP" dirty="0" err="1"/>
              <a:t>i</a:t>
            </a:r>
            <a:r>
              <a:rPr lang="en-US" altLang="ja-JP" dirty="0"/>
              <a:t>++)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ja-JP" altLang="en-US" dirty="0"/>
              <a:t>　　　　　　　</a:t>
            </a:r>
            <a:r>
              <a:rPr lang="en-US" altLang="ja-JP" dirty="0"/>
              <a:t>for(j=0; j&lt;100; </a:t>
            </a:r>
            <a:r>
              <a:rPr lang="en-US" altLang="ja-JP" dirty="0" err="1"/>
              <a:t>j++</a:t>
            </a:r>
            <a:r>
              <a:rPr lang="en-US" altLang="ja-JP" dirty="0"/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	     a[</a:t>
            </a:r>
            <a:r>
              <a:rPr lang="en-US" altLang="ja-JP" dirty="0" err="1"/>
              <a:t>i</a:t>
            </a:r>
            <a:r>
              <a:rPr lang="en-US" altLang="ja-JP" dirty="0"/>
              <a:t>]=a[</a:t>
            </a:r>
            <a:r>
              <a:rPr lang="en-US" altLang="ja-JP" dirty="0" err="1"/>
              <a:t>i</a:t>
            </a:r>
            <a:r>
              <a:rPr lang="en-US" altLang="ja-JP" dirty="0"/>
              <a:t>]+</a:t>
            </a:r>
            <a:r>
              <a:rPr lang="en-US" altLang="ja-JP" dirty="0" err="1"/>
              <a:t>amat</a:t>
            </a:r>
            <a:r>
              <a:rPr lang="en-US" altLang="ja-JP" dirty="0"/>
              <a:t>[</a:t>
            </a:r>
            <a:r>
              <a:rPr lang="en-US" altLang="ja-JP" dirty="0" err="1"/>
              <a:t>i</a:t>
            </a:r>
            <a:r>
              <a:rPr lang="en-US" altLang="ja-JP" dirty="0"/>
              <a:t>][j]*b[j];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}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3606" y="4869160"/>
            <a:ext cx="71048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この文を</a:t>
            </a:r>
            <a:r>
              <a:rPr lang="en-US" altLang="ja-JP" sz="2400" dirty="0" smtClean="0"/>
              <a:t>private(j)</a:t>
            </a:r>
            <a:r>
              <a:rPr lang="ja-JP" altLang="en-US" sz="2400" dirty="0" smtClean="0"/>
              <a:t>なしに実行したらどうなるだろう？→</a:t>
            </a:r>
            <a:endParaRPr lang="en-US" altLang="ja-JP" sz="2400" dirty="0"/>
          </a:p>
          <a:p>
            <a:r>
              <a:rPr kumimoji="1" lang="ja-JP" altLang="en-US" sz="2400" dirty="0"/>
              <a:t>全</a:t>
            </a:r>
            <a:r>
              <a:rPr kumimoji="1" lang="ja-JP" altLang="en-US" sz="2400" dirty="0" smtClean="0"/>
              <a:t>てのスレッドで</a:t>
            </a:r>
            <a:r>
              <a:rPr kumimoji="1" lang="en-US" altLang="ja-JP" sz="2400" dirty="0" smtClean="0"/>
              <a:t>j</a:t>
            </a:r>
            <a:r>
              <a:rPr kumimoji="1" lang="ja-JP" altLang="en-US" sz="2400" dirty="0" smtClean="0"/>
              <a:t>が更新される→エラー！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580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reduction sub-directive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575556" y="1556792"/>
            <a:ext cx="7992888" cy="23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# pragma </a:t>
            </a:r>
            <a:r>
              <a:rPr lang="en-US" altLang="ja-JP" dirty="0" err="1"/>
              <a:t>omp</a:t>
            </a:r>
            <a:r>
              <a:rPr lang="en-US" altLang="ja-JP" dirty="0"/>
              <a:t> parallel for</a:t>
            </a:r>
            <a:r>
              <a:rPr lang="ja-JP" altLang="en-US" dirty="0"/>
              <a:t> </a:t>
            </a:r>
            <a:r>
              <a:rPr lang="en-US" altLang="ja-JP" dirty="0"/>
              <a:t>reduction</a:t>
            </a:r>
            <a:r>
              <a:rPr lang="en-US" altLang="ja-JP" dirty="0" smtClean="0"/>
              <a:t>(+:</a:t>
            </a:r>
            <a:r>
              <a:rPr lang="en-US" altLang="ja-JP" dirty="0" err="1" smtClean="0"/>
              <a:t>ddot</a:t>
            </a:r>
            <a:r>
              <a:rPr lang="en-US" altLang="ja-JP" dirty="0"/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for(</a:t>
            </a:r>
            <a:r>
              <a:rPr lang="en-US" altLang="ja-JP" dirty="0" err="1"/>
              <a:t>i</a:t>
            </a:r>
            <a:r>
              <a:rPr lang="en-US" altLang="ja-JP" dirty="0"/>
              <a:t>=0; </a:t>
            </a:r>
            <a:r>
              <a:rPr lang="en-US" altLang="ja-JP" dirty="0" err="1"/>
              <a:t>i</a:t>
            </a:r>
            <a:r>
              <a:rPr lang="en-US" altLang="ja-JP" dirty="0"/>
              <a:t>&lt;100; </a:t>
            </a:r>
            <a:r>
              <a:rPr lang="en-US" altLang="ja-JP" dirty="0" err="1"/>
              <a:t>i</a:t>
            </a:r>
            <a:r>
              <a:rPr lang="en-US" altLang="ja-JP" dirty="0"/>
              <a:t>++)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     </a:t>
            </a:r>
            <a:r>
              <a:rPr lang="en-US" altLang="ja-JP" dirty="0" err="1"/>
              <a:t>ddot</a:t>
            </a:r>
            <a:r>
              <a:rPr lang="en-US" altLang="ja-JP" dirty="0"/>
              <a:t>+= a[</a:t>
            </a:r>
            <a:r>
              <a:rPr lang="en-US" altLang="ja-JP" dirty="0" err="1"/>
              <a:t>i</a:t>
            </a:r>
            <a:r>
              <a:rPr lang="en-US" altLang="ja-JP" dirty="0"/>
              <a:t>]*b[</a:t>
            </a:r>
            <a:r>
              <a:rPr lang="en-US" altLang="ja-JP" dirty="0" err="1"/>
              <a:t>i</a:t>
            </a:r>
            <a:r>
              <a:rPr lang="en-US" altLang="ja-JP" dirty="0"/>
              <a:t>];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}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2157" y="4365104"/>
            <a:ext cx="83359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リダクション演算は、データを足し込んでいく演算。</a:t>
            </a:r>
            <a:endParaRPr lang="en-US" altLang="ja-JP" sz="2400" dirty="0" smtClean="0"/>
          </a:p>
          <a:p>
            <a:r>
              <a:rPr lang="ja-JP" altLang="en-US" sz="2400" dirty="0" smtClean="0"/>
              <a:t>良く用いられるが、並列実行は、</a:t>
            </a:r>
            <a:r>
              <a:rPr kumimoji="1" lang="ja-JP" altLang="en-US" sz="2400" dirty="0" smtClean="0"/>
              <a:t>この</a:t>
            </a:r>
            <a:r>
              <a:rPr lang="en-US" altLang="ja-JP" sz="2400" dirty="0" smtClean="0"/>
              <a:t>sub-directive</a:t>
            </a:r>
            <a:r>
              <a:rPr lang="ja-JP" altLang="en-US" sz="2400" dirty="0" smtClean="0"/>
              <a:t>を使わないと</a:t>
            </a:r>
            <a:endParaRPr lang="en-US" altLang="ja-JP" sz="2400" dirty="0" smtClean="0"/>
          </a:p>
          <a:p>
            <a:r>
              <a:rPr lang="ja-JP" altLang="en-US" sz="2400" dirty="0" smtClean="0"/>
              <a:t>難しい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323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2290</TotalTime>
  <Words>616</Words>
  <Application>Microsoft Office PowerPoint</Application>
  <PresentationFormat>画面に合わせる (4:3)</PresentationFormat>
  <Paragraphs>148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ＭＳ Ｐゴシック</vt:lpstr>
      <vt:lpstr>ＭＳ Ｐ明朝</vt:lpstr>
      <vt:lpstr>Arial</vt:lpstr>
      <vt:lpstr>Garamond</vt:lpstr>
      <vt:lpstr>Times New Roman</vt:lpstr>
      <vt:lpstr>Wingdings</vt:lpstr>
      <vt:lpstr>Edge</vt:lpstr>
      <vt:lpstr>OpenMPを使ってみる </vt:lpstr>
      <vt:lpstr>OpenMP</vt:lpstr>
      <vt:lpstr>OpenMPの実行モデル</vt:lpstr>
      <vt:lpstr>並列化の単位となる構文</vt:lpstr>
      <vt:lpstr>for 文</vt:lpstr>
      <vt:lpstr>sections 文</vt:lpstr>
      <vt:lpstr>private sub-directive</vt:lpstr>
      <vt:lpstr>private sub-directiveの利用</vt:lpstr>
      <vt:lpstr>reduction sub-directive</vt:lpstr>
      <vt:lpstr>組み込み関数</vt:lpstr>
      <vt:lpstr>時間を計る: omp_get_wtime();</vt:lpstr>
      <vt:lpstr>他のpragma</vt:lpstr>
      <vt:lpstr>テスト環境</vt:lpstr>
      <vt:lpstr>コンパイルと実行</vt:lpstr>
      <vt:lpstr>例題プログラムreduct4k.c</vt:lpstr>
      <vt:lpstr>演習ex1s.c</vt:lpstr>
    </vt:vector>
  </TitlesOfParts>
  <Company>慶應義塾大学理工学部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NUMAの構成</dc:title>
  <dc:creator>情報工学科</dc:creator>
  <cp:lastModifiedBy>hunga</cp:lastModifiedBy>
  <cp:revision>83</cp:revision>
  <dcterms:created xsi:type="dcterms:W3CDTF">1998-11-10T14:23:07Z</dcterms:created>
  <dcterms:modified xsi:type="dcterms:W3CDTF">2018-04-24T03:09:13Z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hunga@aa.cs.keio.ac.jp</vt:lpwstr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\\SIRIUS\hunga\</vt:lpwstr>
  </property>
</Properties>
</file>