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7"/>
  </p:notesMasterIdLst>
  <p:sldIdLst>
    <p:sldId id="751" r:id="rId2"/>
    <p:sldId id="738" r:id="rId3"/>
    <p:sldId id="288" r:id="rId4"/>
    <p:sldId id="739" r:id="rId5"/>
    <p:sldId id="740" r:id="rId6"/>
    <p:sldId id="741" r:id="rId7"/>
    <p:sldId id="742" r:id="rId8"/>
    <p:sldId id="743" r:id="rId9"/>
    <p:sldId id="753" r:id="rId10"/>
    <p:sldId id="752" r:id="rId11"/>
    <p:sldId id="362" r:id="rId12"/>
    <p:sldId id="363" r:id="rId13"/>
    <p:sldId id="364" r:id="rId14"/>
    <p:sldId id="365" r:id="rId15"/>
    <p:sldId id="366" r:id="rId16"/>
    <p:sldId id="367" r:id="rId17"/>
    <p:sldId id="368" r:id="rId18"/>
    <p:sldId id="369" r:id="rId19"/>
    <p:sldId id="755" r:id="rId20"/>
    <p:sldId id="338" r:id="rId21"/>
    <p:sldId id="370" r:id="rId22"/>
    <p:sldId id="756" r:id="rId23"/>
    <p:sldId id="757" r:id="rId24"/>
    <p:sldId id="758" r:id="rId25"/>
    <p:sldId id="754" r:id="rId26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0000FF"/>
    <a:srgbClr val="FF0000"/>
    <a:srgbClr val="9999FF"/>
    <a:srgbClr val="66FFFF"/>
    <a:srgbClr val="FF99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714B8BE-FF47-488A-A2C7-A5CAD939856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06513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06A2E-1E75-438C-9DE4-F4B38B39FAE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47005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41F911-5173-4CE0-955B-EC3A5243A42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36697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A9A1A9-3EF7-4EDB-8F60-FA418431DDE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97297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タイトルと、図表または組織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SmartArt プレースホルダー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C065C-90BC-475F-ADB2-EF2581CA46D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75356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表プレースホルダー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7D9FF-4463-414B-B32A-942A2B460F2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50115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1C763-F8EB-4145-8CEB-FB4B2BDE0AC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69603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4DC98-FE17-48C1-9BE4-00468654CB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91703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7A351-D8C8-40AE-BFA5-2D81A03281A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32935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21FD38-BF7E-45C9-94AA-812B497397D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4182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D6B600-B041-4333-9602-DC86BCCD066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6256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71B97-BAA6-4E82-AFC2-A6B7855BB4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82623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9E603C-2609-4F76-B56F-16483B137F5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14901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12640A-83A3-439A-86F7-F9CC1DA03E0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1373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734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734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734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735CF3B3-0F9B-4494-8C04-D44C2A8226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.ics.keio.ac.jp/arc/open20.tar" TargetMode="External"/><Relationship Id="rId2" Type="http://schemas.openxmlformats.org/officeDocument/2006/relationships/hyperlink" Target="mailto:login_name@XXXX.educ.cc.keio.ac.j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.itc.keio.ac.jp/ja/com_remote_st.html" TargetMode="External"/><Relationship Id="rId7" Type="http://schemas.openxmlformats.org/officeDocument/2006/relationships/hyperlink" Target="https://www.st.itc.keio.ac.jp/ja/com_remote_winscp_st.html" TargetMode="External"/><Relationship Id="rId2" Type="http://schemas.openxmlformats.org/officeDocument/2006/relationships/hyperlink" Target="https://id-info.itc.keio.ac.jp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guisu.skr.jp/Windows/emacs.html" TargetMode="External"/><Relationship Id="rId5" Type="http://schemas.openxmlformats.org/officeDocument/2006/relationships/hyperlink" Target="https://uguisu.skr.jp/Windows/vi.html" TargetMode="External"/><Relationship Id="rId4" Type="http://schemas.openxmlformats.org/officeDocument/2006/relationships/hyperlink" Target="http://www.am.ics.keio.ac.jp/arc/open20.tar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keio.box.com/s/zd3i2rhx0254bkqms7ky5lq5jbojy2yu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96900" y="1295400"/>
            <a:ext cx="7359650" cy="1125538"/>
          </a:xfrm>
        </p:spPr>
        <p:txBody>
          <a:bodyPr anchor="ctr"/>
          <a:lstStyle/>
          <a:p>
            <a:pPr eaLnBrk="1" hangingPunct="1"/>
            <a:r>
              <a:rPr lang="ja-JP" altLang="en-US" sz="4400" dirty="0"/>
              <a:t>共有メモリを使ったデータ交換と同期　</a:t>
            </a:r>
            <a:br>
              <a:rPr lang="ja-JP" altLang="en-US" sz="4400" dirty="0"/>
            </a:br>
            <a:endParaRPr lang="ja-JP" altLang="en-US" sz="4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eaLnBrk="1" hangingPunct="1"/>
            <a:r>
              <a:rPr lang="ja-JP" altLang="en-US" sz="3200"/>
              <a:t>慶應義塾大学理工学部</a:t>
            </a:r>
          </a:p>
          <a:p>
            <a:pPr eaLnBrk="1" hangingPunct="1"/>
            <a:r>
              <a:rPr lang="ja-JP" altLang="en-US" sz="3200"/>
              <a:t>天野英晴</a:t>
            </a:r>
          </a:p>
          <a:p>
            <a:pPr eaLnBrk="1" hangingPunct="1"/>
            <a:r>
              <a:rPr lang="en-US" altLang="ja-JP" sz="3200"/>
              <a:t>hunga@am</a:t>
            </a:r>
            <a:r>
              <a:rPr lang="ja-JP" altLang="en-US" sz="3200"/>
              <a:t>．</a:t>
            </a:r>
            <a:r>
              <a:rPr lang="en-US" altLang="ja-JP" sz="3200"/>
              <a:t>ics</a:t>
            </a:r>
            <a:r>
              <a:rPr lang="ja-JP" altLang="en-US" sz="3200"/>
              <a:t>．</a:t>
            </a:r>
            <a:r>
              <a:rPr lang="en-US" altLang="ja-JP" sz="3200"/>
              <a:t>keio</a:t>
            </a:r>
            <a:r>
              <a:rPr lang="ja-JP" altLang="en-US" sz="3200"/>
              <a:t>．</a:t>
            </a:r>
            <a:r>
              <a:rPr lang="en-US" altLang="ja-JP" sz="3200"/>
              <a:t>ac</a:t>
            </a:r>
            <a:r>
              <a:rPr lang="ja-JP" altLang="en-US" sz="3200"/>
              <a:t>．</a:t>
            </a:r>
            <a:r>
              <a:rPr lang="en-US" altLang="ja-JP" sz="3200"/>
              <a:t>jp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OpenMP</a:t>
            </a:r>
            <a:r>
              <a:rPr kumimoji="1" lang="ja-JP" altLang="en-US" dirty="0"/>
              <a:t>の実行モデル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2345" y="1586321"/>
            <a:ext cx="4186808" cy="3484984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dirty="0"/>
              <a:t>Block A</a:t>
            </a:r>
          </a:p>
          <a:p>
            <a:pPr marL="0" indent="0">
              <a:buNone/>
            </a:pPr>
            <a:r>
              <a:rPr lang="en-US" altLang="ja-JP" dirty="0"/>
              <a:t>#pragma </a:t>
            </a:r>
            <a:r>
              <a:rPr lang="en-US" altLang="ja-JP" dirty="0" err="1"/>
              <a:t>omp</a:t>
            </a:r>
            <a:r>
              <a:rPr lang="en-US" altLang="ja-JP" dirty="0"/>
              <a:t> parallel</a:t>
            </a:r>
          </a:p>
          <a:p>
            <a:pPr marL="0" indent="0">
              <a:buNone/>
            </a:pPr>
            <a:r>
              <a:rPr kumimoji="1" lang="en-US" altLang="ja-JP" dirty="0"/>
              <a:t>{</a:t>
            </a:r>
          </a:p>
          <a:p>
            <a:pPr marL="0" indent="0">
              <a:buNone/>
            </a:pPr>
            <a:r>
              <a:rPr lang="en-US" altLang="ja-JP" dirty="0"/>
              <a:t>	Block B</a:t>
            </a:r>
          </a:p>
          <a:p>
            <a:pPr marL="0" indent="0">
              <a:buNone/>
            </a:pPr>
            <a:r>
              <a:rPr lang="ja-JP" altLang="en-US" dirty="0"/>
              <a:t>｝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Block C</a:t>
            </a:r>
            <a:endParaRPr kumimoji="1"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3842049" y="1586321"/>
            <a:ext cx="1728192" cy="576064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Block A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4067944" y="3054661"/>
            <a:ext cx="1224136" cy="57606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Block B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5472100" y="3054661"/>
            <a:ext cx="1224136" cy="57606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Block B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7642684" y="3054661"/>
            <a:ext cx="1224136" cy="57606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Block B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76256" y="314096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/>
              <a:t>…</a:t>
            </a:r>
            <a:endParaRPr kumimoji="1" lang="ja-JP" altLang="en-US" sz="2400" b="1" dirty="0"/>
          </a:p>
        </p:txBody>
      </p:sp>
      <p:sp>
        <p:nvSpPr>
          <p:cNvPr id="10" name="正方形/長方形 9"/>
          <p:cNvSpPr/>
          <p:nvPr/>
        </p:nvSpPr>
        <p:spPr>
          <a:xfrm>
            <a:off x="3842049" y="4403652"/>
            <a:ext cx="1728192" cy="576064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Block C</a:t>
            </a:r>
            <a:endParaRPr kumimoji="1" lang="ja-JP" altLang="en-US" dirty="0"/>
          </a:p>
        </p:txBody>
      </p:sp>
      <p:cxnSp>
        <p:nvCxnSpPr>
          <p:cNvPr id="12" name="直線コネクタ 11"/>
          <p:cNvCxnSpPr>
            <a:endCxn id="5" idx="0"/>
          </p:cNvCxnSpPr>
          <p:nvPr/>
        </p:nvCxnSpPr>
        <p:spPr>
          <a:xfrm>
            <a:off x="4680012" y="2172767"/>
            <a:ext cx="0" cy="8818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4706145" y="3657815"/>
            <a:ext cx="0" cy="8818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6084168" y="2613714"/>
            <a:ext cx="0" cy="52725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8238095" y="2613714"/>
            <a:ext cx="0" cy="52725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8254752" y="3602633"/>
            <a:ext cx="0" cy="52725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6084168" y="3602633"/>
            <a:ext cx="0" cy="52725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 flipH="1" flipV="1">
            <a:off x="4680012" y="4098762"/>
            <a:ext cx="3574740" cy="311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 flipH="1" flipV="1">
            <a:off x="4663355" y="2592960"/>
            <a:ext cx="3574740" cy="311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6004223" y="2177462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Thread fork</a:t>
            </a:r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971458" y="4123704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Thread join</a:t>
            </a:r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015761" y="2702895"/>
            <a:ext cx="1680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Master Thread</a:t>
            </a:r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176366" y="5517232"/>
            <a:ext cx="6009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環境変数</a:t>
            </a:r>
            <a:r>
              <a:rPr lang="en-US" altLang="ja-JP" dirty="0"/>
              <a:t>: </a:t>
            </a:r>
            <a:r>
              <a:rPr lang="en-US" altLang="ja-JP" dirty="0" err="1"/>
              <a:t>OMP_NUM_THREADS</a:t>
            </a:r>
            <a:r>
              <a:rPr lang="en-US" altLang="ja-JP" dirty="0"/>
              <a:t> </a:t>
            </a:r>
            <a:r>
              <a:rPr lang="ja-JP" altLang="en-US" dirty="0"/>
              <a:t>で実行スレッド数を設定</a:t>
            </a:r>
            <a:endParaRPr lang="en-US" altLang="ja-JP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287585" y="2658552"/>
            <a:ext cx="2710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Parallel Region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0950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978904" y="225378"/>
            <a:ext cx="8229600" cy="1139825"/>
          </a:xfrm>
        </p:spPr>
        <p:txBody>
          <a:bodyPr/>
          <a:lstStyle/>
          <a:p>
            <a:r>
              <a:rPr lang="en-US" altLang="ja-JP" dirty="0"/>
              <a:t>for </a:t>
            </a:r>
            <a:r>
              <a:rPr lang="ja-JP" altLang="en-US" dirty="0"/>
              <a:t>文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51920" y="404664"/>
            <a:ext cx="4911427" cy="3816423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kumimoji="1" lang="en-US" altLang="ja-JP" dirty="0"/>
              <a:t># pragma </a:t>
            </a:r>
            <a:r>
              <a:rPr kumimoji="1" lang="en-US" altLang="ja-JP" dirty="0" err="1"/>
              <a:t>omp</a:t>
            </a:r>
            <a:r>
              <a:rPr kumimoji="1" lang="en-US" altLang="ja-JP" dirty="0"/>
              <a:t> parallel</a:t>
            </a:r>
          </a:p>
          <a:p>
            <a:pPr marL="0" indent="0">
              <a:buNone/>
            </a:pPr>
            <a:r>
              <a:rPr lang="en-US" altLang="ja-JP" dirty="0"/>
              <a:t>{</a:t>
            </a:r>
          </a:p>
          <a:p>
            <a:pPr marL="0" indent="0">
              <a:buNone/>
            </a:pPr>
            <a:r>
              <a:rPr lang="en-US" altLang="ja-JP" dirty="0"/>
              <a:t>#pragma </a:t>
            </a:r>
            <a:r>
              <a:rPr lang="en-US" altLang="ja-JP" dirty="0" err="1"/>
              <a:t>omp</a:t>
            </a:r>
            <a:r>
              <a:rPr lang="en-US" altLang="ja-JP" dirty="0"/>
              <a:t> for</a:t>
            </a:r>
          </a:p>
          <a:p>
            <a:pPr marL="0" indent="0">
              <a:buNone/>
            </a:pPr>
            <a:r>
              <a:rPr kumimoji="1" lang="en-US" altLang="ja-JP" dirty="0"/>
              <a:t>	for(</a:t>
            </a:r>
            <a:r>
              <a:rPr kumimoji="1" lang="en-US" altLang="ja-JP" dirty="0" err="1"/>
              <a:t>i</a:t>
            </a:r>
            <a:r>
              <a:rPr kumimoji="1" lang="en-US" altLang="ja-JP" dirty="0"/>
              <a:t>=0; </a:t>
            </a:r>
            <a:r>
              <a:rPr kumimoji="1" lang="en-US" altLang="ja-JP" dirty="0" err="1"/>
              <a:t>i</a:t>
            </a:r>
            <a:r>
              <a:rPr kumimoji="1" lang="en-US" altLang="ja-JP" dirty="0"/>
              <a:t>&lt;1000; </a:t>
            </a:r>
            <a:r>
              <a:rPr kumimoji="1" lang="en-US" altLang="ja-JP" dirty="0" err="1"/>
              <a:t>i</a:t>
            </a:r>
            <a:r>
              <a:rPr kumimoji="1" lang="en-US" altLang="ja-JP" dirty="0"/>
              <a:t>++) {</a:t>
            </a:r>
          </a:p>
          <a:p>
            <a:pPr marL="0" indent="0">
              <a:buNone/>
            </a:pPr>
            <a:r>
              <a:rPr lang="en-US" altLang="ja-JP" dirty="0"/>
              <a:t>		c[</a:t>
            </a:r>
            <a:r>
              <a:rPr lang="en-US" altLang="ja-JP" dirty="0" err="1"/>
              <a:t>i</a:t>
            </a:r>
            <a:r>
              <a:rPr lang="en-US" altLang="ja-JP" dirty="0"/>
              <a:t>]=a[</a:t>
            </a:r>
            <a:r>
              <a:rPr lang="en-US" altLang="ja-JP" dirty="0" err="1"/>
              <a:t>i</a:t>
            </a:r>
            <a:r>
              <a:rPr lang="en-US" altLang="ja-JP" dirty="0"/>
              <a:t>]+b[</a:t>
            </a:r>
            <a:r>
              <a:rPr lang="en-US" altLang="ja-JP" dirty="0" err="1"/>
              <a:t>i</a:t>
            </a:r>
            <a:r>
              <a:rPr lang="en-US" altLang="ja-JP" dirty="0"/>
              <a:t>];</a:t>
            </a:r>
          </a:p>
          <a:p>
            <a:pPr marL="0" indent="0">
              <a:buNone/>
            </a:pPr>
            <a:r>
              <a:rPr kumimoji="1" lang="en-US" altLang="ja-JP" dirty="0"/>
              <a:t>	}</a:t>
            </a:r>
          </a:p>
          <a:p>
            <a:pPr marL="0" indent="0">
              <a:buNone/>
            </a:pPr>
            <a:r>
              <a:rPr lang="en-US" altLang="ja-JP" dirty="0"/>
              <a:t>}</a:t>
            </a:r>
            <a:endParaRPr kumimoji="1" lang="ja-JP" altLang="en-US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3866991" y="4217088"/>
            <a:ext cx="4767411" cy="2376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2350" indent="-350838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39850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811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US" altLang="ja-JP" dirty="0"/>
              <a:t># pragma </a:t>
            </a:r>
            <a:r>
              <a:rPr lang="en-US" altLang="ja-JP" dirty="0" err="1"/>
              <a:t>omp</a:t>
            </a:r>
            <a:r>
              <a:rPr lang="en-US" altLang="ja-JP" dirty="0"/>
              <a:t> parallel for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ja-JP" dirty="0"/>
              <a:t>	for(</a:t>
            </a:r>
            <a:r>
              <a:rPr lang="en-US" altLang="ja-JP" dirty="0" err="1"/>
              <a:t>i</a:t>
            </a:r>
            <a:r>
              <a:rPr lang="en-US" altLang="ja-JP" dirty="0"/>
              <a:t>=0; </a:t>
            </a:r>
            <a:r>
              <a:rPr lang="en-US" altLang="ja-JP" dirty="0" err="1"/>
              <a:t>i</a:t>
            </a:r>
            <a:r>
              <a:rPr lang="en-US" altLang="ja-JP" dirty="0"/>
              <a:t>&lt;1000; </a:t>
            </a:r>
            <a:r>
              <a:rPr lang="en-US" altLang="ja-JP" dirty="0" err="1"/>
              <a:t>i</a:t>
            </a:r>
            <a:r>
              <a:rPr lang="en-US" altLang="ja-JP" dirty="0"/>
              <a:t>++) {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ja-JP" dirty="0"/>
              <a:t>		c[</a:t>
            </a:r>
            <a:r>
              <a:rPr lang="en-US" altLang="ja-JP" dirty="0" err="1"/>
              <a:t>i</a:t>
            </a:r>
            <a:r>
              <a:rPr lang="en-US" altLang="ja-JP" dirty="0"/>
              <a:t>]=a[</a:t>
            </a:r>
            <a:r>
              <a:rPr lang="en-US" altLang="ja-JP" dirty="0" err="1"/>
              <a:t>i</a:t>
            </a:r>
            <a:r>
              <a:rPr lang="en-US" altLang="ja-JP" dirty="0"/>
              <a:t>]+b[</a:t>
            </a:r>
            <a:r>
              <a:rPr lang="en-US" altLang="ja-JP" dirty="0" err="1"/>
              <a:t>i</a:t>
            </a:r>
            <a:r>
              <a:rPr lang="en-US" altLang="ja-JP" dirty="0"/>
              <a:t>];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ja-JP" dirty="0"/>
              <a:t>	}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1520" y="1830626"/>
            <a:ext cx="35958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/>
              <a:t>反復は各スレッドに等分に</a:t>
            </a:r>
            <a:endParaRPr lang="en-US" altLang="ja-JP" sz="2400" dirty="0"/>
          </a:p>
          <a:p>
            <a:r>
              <a:rPr lang="ja-JP" altLang="en-US" sz="2400" dirty="0"/>
              <a:t>割り当てられる</a:t>
            </a:r>
            <a:endParaRPr lang="en-US" altLang="ja-JP" sz="2400" dirty="0"/>
          </a:p>
          <a:p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5305035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</a:t>
            </a:r>
            <a:r>
              <a:rPr kumimoji="1" lang="en-US" altLang="ja-JP" dirty="0"/>
              <a:t>sections </a:t>
            </a:r>
            <a:r>
              <a:rPr lang="ja-JP" altLang="en-US" dirty="0"/>
              <a:t>文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772817"/>
            <a:ext cx="4618856" cy="4032448"/>
          </a:xfrm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kumimoji="1" lang="en-US" altLang="ja-JP" sz="2400" dirty="0"/>
              <a:t>#pragma </a:t>
            </a:r>
            <a:r>
              <a:rPr kumimoji="1" lang="en-US" altLang="ja-JP" sz="2400" dirty="0" err="1"/>
              <a:t>omp</a:t>
            </a:r>
            <a:r>
              <a:rPr kumimoji="1" lang="en-US" altLang="ja-JP" sz="2400" dirty="0"/>
              <a:t> parallel sections</a:t>
            </a:r>
          </a:p>
          <a:p>
            <a:pPr marL="0" indent="0">
              <a:buNone/>
            </a:pPr>
            <a:r>
              <a:rPr lang="en-US" altLang="ja-JP" sz="2400" dirty="0"/>
              <a:t>{</a:t>
            </a:r>
          </a:p>
          <a:p>
            <a:pPr marL="0" indent="0">
              <a:buNone/>
            </a:pPr>
            <a:r>
              <a:rPr kumimoji="1" lang="en-US" altLang="ja-JP" sz="2400" dirty="0"/>
              <a:t>#pragma </a:t>
            </a:r>
            <a:r>
              <a:rPr kumimoji="1" lang="en-US" altLang="ja-JP" sz="2400" dirty="0" err="1"/>
              <a:t>omp</a:t>
            </a:r>
            <a:r>
              <a:rPr kumimoji="1" lang="en-US" altLang="ja-JP" sz="2400" dirty="0"/>
              <a:t> section</a:t>
            </a:r>
          </a:p>
          <a:p>
            <a:pPr marL="0" indent="0">
              <a:buNone/>
            </a:pPr>
            <a:r>
              <a:rPr lang="en-US" altLang="ja-JP" sz="2400" dirty="0"/>
              <a:t>    sub1();</a:t>
            </a:r>
          </a:p>
          <a:p>
            <a:pPr marL="0" indent="0">
              <a:buNone/>
            </a:pPr>
            <a:r>
              <a:rPr kumimoji="1" lang="en-US" altLang="ja-JP" sz="2400" dirty="0"/>
              <a:t>#pragma </a:t>
            </a:r>
            <a:r>
              <a:rPr kumimoji="1" lang="en-US" altLang="ja-JP" sz="2400" dirty="0" err="1"/>
              <a:t>omp</a:t>
            </a:r>
            <a:r>
              <a:rPr kumimoji="1" lang="en-US" altLang="ja-JP" sz="2400" dirty="0"/>
              <a:t> section</a:t>
            </a:r>
          </a:p>
          <a:p>
            <a:pPr marL="0" indent="0">
              <a:buNone/>
            </a:pPr>
            <a:r>
              <a:rPr lang="en-US" altLang="ja-JP" sz="2400" dirty="0"/>
              <a:t>    sub2();</a:t>
            </a:r>
          </a:p>
          <a:p>
            <a:pPr marL="0" indent="0">
              <a:buNone/>
            </a:pPr>
            <a:r>
              <a:rPr kumimoji="1" lang="en-US" altLang="ja-JP" sz="2400" dirty="0"/>
              <a:t>#pragma </a:t>
            </a:r>
            <a:r>
              <a:rPr kumimoji="1" lang="en-US" altLang="ja-JP" sz="2400" dirty="0" err="1"/>
              <a:t>omp</a:t>
            </a:r>
            <a:r>
              <a:rPr kumimoji="1" lang="en-US" altLang="ja-JP" sz="2400" dirty="0"/>
              <a:t> section</a:t>
            </a:r>
          </a:p>
          <a:p>
            <a:pPr marL="0" indent="0">
              <a:buNone/>
            </a:pPr>
            <a:r>
              <a:rPr lang="en-US" altLang="ja-JP" sz="2400" dirty="0"/>
              <a:t>    sub3();</a:t>
            </a:r>
          </a:p>
          <a:p>
            <a:pPr marL="0" indent="0">
              <a:buNone/>
            </a:pPr>
            <a:r>
              <a:rPr kumimoji="1" lang="en-US" altLang="ja-JP" sz="2400" dirty="0"/>
              <a:t>}</a:t>
            </a:r>
            <a:endParaRPr kumimoji="1" lang="ja-JP" altLang="en-US" sz="2400" dirty="0"/>
          </a:p>
        </p:txBody>
      </p:sp>
      <p:sp>
        <p:nvSpPr>
          <p:cNvPr id="4" name="正方形/長方形 3"/>
          <p:cNvSpPr/>
          <p:nvPr/>
        </p:nvSpPr>
        <p:spPr>
          <a:xfrm>
            <a:off x="4067944" y="3054661"/>
            <a:ext cx="1224136" cy="57606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sub1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5472100" y="3054661"/>
            <a:ext cx="1224136" cy="57606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sub2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6876256" y="3054661"/>
            <a:ext cx="1224136" cy="57606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sub3</a:t>
            </a:r>
            <a:endParaRPr kumimoji="1" lang="ja-JP" altLang="en-US" dirty="0"/>
          </a:p>
        </p:txBody>
      </p:sp>
      <p:cxnSp>
        <p:nvCxnSpPr>
          <p:cNvPr id="8" name="直線コネクタ 7"/>
          <p:cNvCxnSpPr/>
          <p:nvPr/>
        </p:nvCxnSpPr>
        <p:spPr>
          <a:xfrm>
            <a:off x="4706145" y="3657815"/>
            <a:ext cx="0" cy="8818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6084168" y="2541706"/>
            <a:ext cx="0" cy="527254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>
            <a:cxnSpLocks/>
          </p:cNvCxnSpPr>
          <p:nvPr/>
        </p:nvCxnSpPr>
        <p:spPr>
          <a:xfrm>
            <a:off x="7471667" y="2541706"/>
            <a:ext cx="0" cy="527254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7488324" y="3602633"/>
            <a:ext cx="0" cy="52725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6084168" y="3602633"/>
            <a:ext cx="0" cy="52725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>
            <a:cxnSpLocks/>
          </p:cNvCxnSpPr>
          <p:nvPr/>
        </p:nvCxnSpPr>
        <p:spPr>
          <a:xfrm flipH="1">
            <a:off x="4680012" y="4098762"/>
            <a:ext cx="2791655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4994942" y="4300400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Thread join</a:t>
            </a:r>
            <a:endParaRPr kumimoji="1" lang="ja-JP" altLang="en-US" dirty="0"/>
          </a:p>
        </p:txBody>
      </p:sp>
      <p:cxnSp>
        <p:nvCxnSpPr>
          <p:cNvPr id="17" name="直線コネクタ 16"/>
          <p:cNvCxnSpPr/>
          <p:nvPr/>
        </p:nvCxnSpPr>
        <p:spPr>
          <a:xfrm>
            <a:off x="4732413" y="2527407"/>
            <a:ext cx="0" cy="527254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4680012" y="5229200"/>
            <a:ext cx="38908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三つの違った処理が並列に実行され、</a:t>
            </a:r>
            <a:endParaRPr kumimoji="1" lang="en-US" altLang="ja-JP" dirty="0"/>
          </a:p>
          <a:p>
            <a:r>
              <a:rPr lang="ja-JP" altLang="en-US" dirty="0"/>
              <a:t>終了時に同期される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350475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</a:t>
            </a:r>
            <a:r>
              <a:rPr kumimoji="1" lang="en-US" altLang="ja-JP" dirty="0"/>
              <a:t>private sub-directive</a:t>
            </a:r>
            <a:endParaRPr kumimoji="1" lang="ja-JP" altLang="en-US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971600" y="1667235"/>
            <a:ext cx="6901248" cy="2376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2350" indent="-350838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39850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811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US" altLang="ja-JP" dirty="0"/>
              <a:t># pragma </a:t>
            </a:r>
            <a:r>
              <a:rPr lang="en-US" altLang="ja-JP" dirty="0" err="1"/>
              <a:t>omp</a:t>
            </a:r>
            <a:r>
              <a:rPr lang="en-US" altLang="ja-JP" dirty="0"/>
              <a:t> parallel for</a:t>
            </a:r>
            <a:r>
              <a:rPr lang="ja-JP" altLang="en-US" dirty="0"/>
              <a:t> </a:t>
            </a:r>
            <a:r>
              <a:rPr lang="en-US" altLang="ja-JP" dirty="0" err="1"/>
              <a:t>firsptrivate</a:t>
            </a:r>
            <a:r>
              <a:rPr lang="en-US" altLang="ja-JP" dirty="0"/>
              <a:t>(c)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ja-JP" dirty="0"/>
              <a:t>	for(</a:t>
            </a:r>
            <a:r>
              <a:rPr lang="en-US" altLang="ja-JP" dirty="0" err="1"/>
              <a:t>i</a:t>
            </a:r>
            <a:r>
              <a:rPr lang="en-US" altLang="ja-JP" dirty="0"/>
              <a:t>=0; </a:t>
            </a:r>
            <a:r>
              <a:rPr lang="en-US" altLang="ja-JP" dirty="0" err="1"/>
              <a:t>i</a:t>
            </a:r>
            <a:r>
              <a:rPr lang="en-US" altLang="ja-JP" dirty="0"/>
              <a:t>&lt;1000; </a:t>
            </a:r>
            <a:r>
              <a:rPr lang="en-US" altLang="ja-JP" dirty="0" err="1"/>
              <a:t>i</a:t>
            </a:r>
            <a:r>
              <a:rPr lang="en-US" altLang="ja-JP" dirty="0"/>
              <a:t>++) {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ja-JP" dirty="0"/>
              <a:t>		d[</a:t>
            </a:r>
            <a:r>
              <a:rPr lang="en-US" altLang="ja-JP" dirty="0" err="1"/>
              <a:t>i</a:t>
            </a:r>
            <a:r>
              <a:rPr lang="en-US" altLang="ja-JP" dirty="0"/>
              <a:t>]=a[</a:t>
            </a:r>
            <a:r>
              <a:rPr lang="en-US" altLang="ja-JP" dirty="0" err="1"/>
              <a:t>i</a:t>
            </a:r>
            <a:r>
              <a:rPr lang="en-US" altLang="ja-JP" dirty="0"/>
              <a:t>]+c*b[</a:t>
            </a:r>
            <a:r>
              <a:rPr lang="en-US" altLang="ja-JP" dirty="0" err="1"/>
              <a:t>i</a:t>
            </a:r>
            <a:r>
              <a:rPr lang="en-US" altLang="ja-JP" dirty="0"/>
              <a:t>];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ja-JP" dirty="0"/>
              <a:t>	}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23528" y="4293096"/>
            <a:ext cx="66832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c </a:t>
            </a:r>
            <a:r>
              <a:rPr lang="ja-JP" altLang="en-US" sz="2400" dirty="0"/>
              <a:t>は各スレッドにコピーされる</a:t>
            </a:r>
            <a:r>
              <a:rPr lang="en-US" altLang="ja-JP" sz="2400" dirty="0"/>
              <a:t> </a:t>
            </a:r>
            <a:r>
              <a:rPr lang="ja-JP" altLang="en-US" sz="2400" dirty="0"/>
              <a:t>→　高速実行が可能</a:t>
            </a:r>
            <a:endParaRPr lang="en-US" altLang="ja-JP" sz="2400" dirty="0"/>
          </a:p>
          <a:p>
            <a:r>
              <a:rPr kumimoji="1" lang="en-US" altLang="ja-JP" sz="2400" dirty="0" err="1"/>
              <a:t>firstpriv</a:t>
            </a:r>
            <a:r>
              <a:rPr lang="en-US" altLang="ja-JP" sz="2400" dirty="0" err="1"/>
              <a:t>ate</a:t>
            </a:r>
            <a:r>
              <a:rPr lang="ja-JP" altLang="en-US" sz="2400" dirty="0"/>
              <a:t>で初期化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5338873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private</a:t>
            </a:r>
            <a:r>
              <a:rPr lang="ja-JP" altLang="en-US" dirty="0"/>
              <a:t> </a:t>
            </a:r>
            <a:r>
              <a:rPr lang="en-US" altLang="ja-JP" dirty="0"/>
              <a:t>sub-directive</a:t>
            </a:r>
            <a:r>
              <a:rPr kumimoji="1" lang="ja-JP" altLang="en-US" dirty="0"/>
              <a:t>の利用</a:t>
            </a: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971600" y="1667235"/>
            <a:ext cx="6736836" cy="27698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2350" indent="-350838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39850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811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US" altLang="ja-JP" dirty="0"/>
              <a:t># pragma </a:t>
            </a:r>
            <a:r>
              <a:rPr lang="en-US" altLang="ja-JP" dirty="0" err="1"/>
              <a:t>omp</a:t>
            </a:r>
            <a:r>
              <a:rPr lang="en-US" altLang="ja-JP" dirty="0"/>
              <a:t> parallel for</a:t>
            </a:r>
            <a:r>
              <a:rPr lang="ja-JP" altLang="en-US" dirty="0"/>
              <a:t> </a:t>
            </a:r>
            <a:r>
              <a:rPr lang="en-US" altLang="ja-JP" dirty="0"/>
              <a:t>private(</a:t>
            </a:r>
            <a:r>
              <a:rPr lang="ja-JP" altLang="en-US" dirty="0" err="1"/>
              <a:t>ｊ</a:t>
            </a:r>
            <a:r>
              <a:rPr lang="en-US" altLang="ja-JP" dirty="0"/>
              <a:t>)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ja-JP" dirty="0"/>
              <a:t>	for(</a:t>
            </a:r>
            <a:r>
              <a:rPr lang="en-US" altLang="ja-JP" dirty="0" err="1"/>
              <a:t>i</a:t>
            </a:r>
            <a:r>
              <a:rPr lang="en-US" altLang="ja-JP" dirty="0"/>
              <a:t>=0; </a:t>
            </a:r>
            <a:r>
              <a:rPr lang="en-US" altLang="ja-JP" dirty="0" err="1"/>
              <a:t>i</a:t>
            </a:r>
            <a:r>
              <a:rPr lang="en-US" altLang="ja-JP" dirty="0"/>
              <a:t>&lt;100; </a:t>
            </a:r>
            <a:r>
              <a:rPr lang="en-US" altLang="ja-JP" dirty="0" err="1"/>
              <a:t>i</a:t>
            </a:r>
            <a:r>
              <a:rPr lang="en-US" altLang="ja-JP" dirty="0"/>
              <a:t>++) {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ja-JP" altLang="en-US" dirty="0"/>
              <a:t>　　　　　　　</a:t>
            </a:r>
            <a:r>
              <a:rPr lang="en-US" altLang="ja-JP" dirty="0"/>
              <a:t>for(j=0; j&lt;100; </a:t>
            </a:r>
            <a:r>
              <a:rPr lang="en-US" altLang="ja-JP" dirty="0" err="1"/>
              <a:t>j++</a:t>
            </a:r>
            <a:r>
              <a:rPr lang="en-US" altLang="ja-JP" dirty="0"/>
              <a:t>)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ja-JP" dirty="0"/>
              <a:t>		     a[</a:t>
            </a:r>
            <a:r>
              <a:rPr lang="en-US" altLang="ja-JP" dirty="0" err="1"/>
              <a:t>i</a:t>
            </a:r>
            <a:r>
              <a:rPr lang="en-US" altLang="ja-JP" dirty="0"/>
              <a:t>]=a[</a:t>
            </a:r>
            <a:r>
              <a:rPr lang="en-US" altLang="ja-JP" dirty="0" err="1"/>
              <a:t>i</a:t>
            </a:r>
            <a:r>
              <a:rPr lang="en-US" altLang="ja-JP" dirty="0"/>
              <a:t>]+</a:t>
            </a:r>
            <a:r>
              <a:rPr lang="en-US" altLang="ja-JP" dirty="0" err="1"/>
              <a:t>amat</a:t>
            </a:r>
            <a:r>
              <a:rPr lang="en-US" altLang="ja-JP" dirty="0"/>
              <a:t>[</a:t>
            </a:r>
            <a:r>
              <a:rPr lang="en-US" altLang="ja-JP" dirty="0" err="1"/>
              <a:t>i</a:t>
            </a:r>
            <a:r>
              <a:rPr lang="en-US" altLang="ja-JP" dirty="0"/>
              <a:t>][j]*b[j];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ja-JP" dirty="0"/>
              <a:t>	}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11560" y="4658749"/>
            <a:ext cx="725871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shared: </a:t>
            </a:r>
            <a:r>
              <a:rPr lang="ja-JP" altLang="en-US" sz="2400" dirty="0"/>
              <a:t>全スレッドで共有</a:t>
            </a:r>
            <a:endParaRPr lang="en-US" altLang="ja-JP" sz="2400" dirty="0"/>
          </a:p>
          <a:p>
            <a:r>
              <a:rPr lang="en-US" altLang="ja-JP" sz="2400" dirty="0"/>
              <a:t>private:</a:t>
            </a:r>
            <a:r>
              <a:rPr lang="ja-JP" altLang="en-US" sz="2400" dirty="0"/>
              <a:t>各スレッドで用意、初期化はしない</a:t>
            </a:r>
            <a:endParaRPr lang="en-US" altLang="ja-JP" sz="2400" dirty="0"/>
          </a:p>
          <a:p>
            <a:r>
              <a:rPr lang="en-US" altLang="ja-JP" sz="2400" dirty="0" err="1"/>
              <a:t>firstprivate</a:t>
            </a:r>
            <a:r>
              <a:rPr lang="en-US" altLang="ja-JP" sz="2400" dirty="0"/>
              <a:t>: </a:t>
            </a:r>
            <a:r>
              <a:rPr lang="ja-JP" altLang="en-US" sz="2400" dirty="0"/>
              <a:t>各スレッドで用意、初期化される</a:t>
            </a:r>
            <a:endParaRPr lang="en-US" altLang="ja-JP" sz="2400" dirty="0"/>
          </a:p>
          <a:p>
            <a:r>
              <a:rPr lang="ja-JP" altLang="en-US" sz="2400" dirty="0"/>
              <a:t>この文を</a:t>
            </a:r>
            <a:r>
              <a:rPr lang="en-US" altLang="ja-JP" sz="2400" dirty="0"/>
              <a:t>private(j)</a:t>
            </a:r>
            <a:r>
              <a:rPr lang="ja-JP" altLang="en-US" sz="2400" dirty="0"/>
              <a:t>なしに実行したらどうなるだろう？→</a:t>
            </a:r>
            <a:endParaRPr lang="en-US" altLang="ja-JP" sz="2400" dirty="0"/>
          </a:p>
          <a:p>
            <a:r>
              <a:rPr kumimoji="1" lang="ja-JP" altLang="en-US" sz="2400" dirty="0"/>
              <a:t>全てのスレッドで</a:t>
            </a:r>
            <a:r>
              <a:rPr kumimoji="1" lang="en-US" altLang="ja-JP" sz="2400" dirty="0"/>
              <a:t>j</a:t>
            </a:r>
            <a:r>
              <a:rPr kumimoji="1" lang="ja-JP" altLang="en-US" sz="2400" dirty="0"/>
              <a:t>が更新される→エラー！</a:t>
            </a:r>
          </a:p>
        </p:txBody>
      </p:sp>
    </p:spTree>
    <p:extLst>
      <p:ext uri="{BB962C8B-B14F-4D97-AF65-F5344CB8AC3E}">
        <p14:creationId xmlns:p14="http://schemas.microsoft.com/office/powerpoint/2010/main" val="858078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reduction sub-directive</a:t>
            </a:r>
            <a:endParaRPr kumimoji="1" lang="ja-JP" altLang="en-US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575556" y="1556792"/>
            <a:ext cx="7992888" cy="2376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2350" indent="-350838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39850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811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US" altLang="ja-JP" dirty="0"/>
              <a:t># pragma </a:t>
            </a:r>
            <a:r>
              <a:rPr lang="en-US" altLang="ja-JP" dirty="0" err="1"/>
              <a:t>omp</a:t>
            </a:r>
            <a:r>
              <a:rPr lang="en-US" altLang="ja-JP" dirty="0"/>
              <a:t> parallel for</a:t>
            </a:r>
            <a:r>
              <a:rPr lang="ja-JP" altLang="en-US" dirty="0"/>
              <a:t> </a:t>
            </a:r>
            <a:r>
              <a:rPr lang="en-US" altLang="ja-JP" dirty="0"/>
              <a:t>reduction(+:</a:t>
            </a:r>
            <a:r>
              <a:rPr lang="en-US" altLang="ja-JP" dirty="0" err="1"/>
              <a:t>ddot</a:t>
            </a:r>
            <a:r>
              <a:rPr lang="en-US" altLang="ja-JP" dirty="0"/>
              <a:t>)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ja-JP" dirty="0"/>
              <a:t>	for(</a:t>
            </a:r>
            <a:r>
              <a:rPr lang="en-US" altLang="ja-JP" dirty="0" err="1"/>
              <a:t>i</a:t>
            </a:r>
            <a:r>
              <a:rPr lang="en-US" altLang="ja-JP" dirty="0"/>
              <a:t>=0; </a:t>
            </a:r>
            <a:r>
              <a:rPr lang="en-US" altLang="ja-JP" dirty="0" err="1"/>
              <a:t>i</a:t>
            </a:r>
            <a:r>
              <a:rPr lang="en-US" altLang="ja-JP" dirty="0"/>
              <a:t>&lt;100; </a:t>
            </a:r>
            <a:r>
              <a:rPr lang="en-US" altLang="ja-JP" dirty="0" err="1"/>
              <a:t>i</a:t>
            </a:r>
            <a:r>
              <a:rPr lang="en-US" altLang="ja-JP" dirty="0"/>
              <a:t>++) {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ja-JP" dirty="0"/>
              <a:t>	     </a:t>
            </a:r>
            <a:r>
              <a:rPr lang="en-US" altLang="ja-JP" dirty="0" err="1"/>
              <a:t>ddot</a:t>
            </a:r>
            <a:r>
              <a:rPr lang="en-US" altLang="ja-JP" dirty="0"/>
              <a:t>+= a[</a:t>
            </a:r>
            <a:r>
              <a:rPr lang="en-US" altLang="ja-JP" dirty="0" err="1"/>
              <a:t>i</a:t>
            </a:r>
            <a:r>
              <a:rPr lang="en-US" altLang="ja-JP" dirty="0"/>
              <a:t>]*b[</a:t>
            </a:r>
            <a:r>
              <a:rPr lang="en-US" altLang="ja-JP" dirty="0" err="1"/>
              <a:t>i</a:t>
            </a:r>
            <a:r>
              <a:rPr lang="en-US" altLang="ja-JP" dirty="0"/>
              <a:t>];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ja-JP" dirty="0"/>
              <a:t>	}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92157" y="4365104"/>
            <a:ext cx="833593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/>
              <a:t>リダクション演算は、データを足し込んでいく演算。</a:t>
            </a:r>
            <a:endParaRPr lang="en-US" altLang="ja-JP" sz="2400" dirty="0"/>
          </a:p>
          <a:p>
            <a:r>
              <a:rPr lang="ja-JP" altLang="en-US" sz="2400" dirty="0"/>
              <a:t>良く用いられるが、並列実行は、</a:t>
            </a:r>
            <a:r>
              <a:rPr kumimoji="1" lang="ja-JP" altLang="en-US" sz="2400" dirty="0"/>
              <a:t>この</a:t>
            </a:r>
            <a:r>
              <a:rPr lang="en-US" altLang="ja-JP" sz="2400" dirty="0"/>
              <a:t>sub-directive</a:t>
            </a:r>
            <a:r>
              <a:rPr lang="ja-JP" altLang="en-US" sz="2400" dirty="0"/>
              <a:t>を使わないと</a:t>
            </a:r>
            <a:endParaRPr lang="en-US" altLang="ja-JP" sz="2400" dirty="0"/>
          </a:p>
          <a:p>
            <a:r>
              <a:rPr lang="ja-JP" altLang="en-US" sz="2400" dirty="0"/>
              <a:t>難しい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6323670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組み込み関数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3568" y="1052736"/>
            <a:ext cx="8229600" cy="4530725"/>
          </a:xfrm>
        </p:spPr>
        <p:txBody>
          <a:bodyPr/>
          <a:lstStyle/>
          <a:p>
            <a:r>
              <a:rPr kumimoji="1" lang="en-US" altLang="ja-JP" dirty="0" err="1"/>
              <a:t>omp_get_num_threads</a:t>
            </a:r>
            <a:r>
              <a:rPr kumimoji="1" lang="en-US" altLang="ja-JP" dirty="0"/>
              <a:t>();</a:t>
            </a:r>
          </a:p>
          <a:p>
            <a:pPr lvl="1"/>
            <a:r>
              <a:rPr lang="ja-JP" altLang="en-US" dirty="0"/>
              <a:t>並列実行されるスレッド数を返す。</a:t>
            </a:r>
            <a:endParaRPr lang="en-US" altLang="ja-JP" dirty="0"/>
          </a:p>
          <a:p>
            <a:r>
              <a:rPr kumimoji="1" lang="en-US" altLang="ja-JP" dirty="0" err="1"/>
              <a:t>omp_get_thread_num</a:t>
            </a:r>
            <a:r>
              <a:rPr kumimoji="1" lang="en-US" altLang="ja-JP" dirty="0"/>
              <a:t>();</a:t>
            </a:r>
          </a:p>
          <a:p>
            <a:pPr lvl="1"/>
            <a:r>
              <a:rPr lang="ja-JP" altLang="en-US" dirty="0"/>
              <a:t>自分のスレッド番号を返す。</a:t>
            </a:r>
            <a:endParaRPr lang="en-US" altLang="ja-JP" dirty="0"/>
          </a:p>
          <a:p>
            <a:r>
              <a:rPr lang="en-US" altLang="ja-JP" dirty="0" err="1"/>
              <a:t>omp_get_max_threads</a:t>
            </a:r>
            <a:r>
              <a:rPr lang="en-US" altLang="ja-JP" dirty="0"/>
              <a:t>();</a:t>
            </a:r>
          </a:p>
          <a:p>
            <a:pPr lvl="1"/>
            <a:r>
              <a:rPr lang="ja-JP" altLang="en-US" dirty="0"/>
              <a:t>並列実行可能な最大スレッド数を返す</a:t>
            </a:r>
            <a:endParaRPr lang="en-US" altLang="ja-JP" dirty="0"/>
          </a:p>
          <a:p>
            <a:r>
              <a:rPr lang="ja-JP" altLang="en-US" dirty="0"/>
              <a:t>使い方</a:t>
            </a:r>
            <a:endParaRPr kumimoji="1" lang="en-US" altLang="ja-JP" dirty="0"/>
          </a:p>
          <a:p>
            <a:pPr marL="344487" lvl="1" indent="0">
              <a:buNone/>
            </a:pPr>
            <a:r>
              <a:rPr lang="en-US" altLang="ja-JP" dirty="0"/>
              <a:t>#include &lt;</a:t>
            </a:r>
            <a:r>
              <a:rPr lang="en-US" altLang="ja-JP" dirty="0" err="1"/>
              <a:t>omp.h</a:t>
            </a:r>
            <a:r>
              <a:rPr lang="en-US" altLang="ja-JP" dirty="0"/>
              <a:t>&gt;</a:t>
            </a:r>
          </a:p>
          <a:p>
            <a:pPr marL="344487" lvl="1" indent="0">
              <a:buNone/>
            </a:pPr>
            <a:r>
              <a:rPr kumimoji="1" lang="en-US" altLang="ja-JP" dirty="0" err="1"/>
              <a:t>int</a:t>
            </a:r>
            <a:r>
              <a:rPr kumimoji="1" lang="en-US" altLang="ja-JP" dirty="0"/>
              <a:t> nth, </a:t>
            </a:r>
            <a:r>
              <a:rPr kumimoji="1" lang="en-US" altLang="ja-JP" dirty="0" err="1"/>
              <a:t>myid</a:t>
            </a:r>
            <a:r>
              <a:rPr kumimoji="1" lang="en-US" altLang="ja-JP" dirty="0"/>
              <a:t>;</a:t>
            </a:r>
          </a:p>
          <a:p>
            <a:pPr marL="344487" lvl="1" indent="0">
              <a:buNone/>
            </a:pPr>
            <a:r>
              <a:rPr lang="en-US" altLang="ja-JP" dirty="0"/>
              <a:t>nth = </a:t>
            </a:r>
            <a:r>
              <a:rPr lang="en-US" altLang="ja-JP" dirty="0" err="1"/>
              <a:t>omp_get_num_threads</a:t>
            </a:r>
            <a:r>
              <a:rPr lang="en-US" altLang="ja-JP" dirty="0"/>
              <a:t>();</a:t>
            </a:r>
          </a:p>
          <a:p>
            <a:pPr marL="344487" lvl="1" indent="0">
              <a:buNone/>
            </a:pPr>
            <a:r>
              <a:rPr kumimoji="1" lang="en-US" altLang="ja-JP" dirty="0" err="1"/>
              <a:t>myid</a:t>
            </a:r>
            <a:r>
              <a:rPr kumimoji="1" lang="en-US" altLang="ja-JP" dirty="0"/>
              <a:t> = </a:t>
            </a:r>
            <a:r>
              <a:rPr lang="en-US" altLang="ja-JP" dirty="0" err="1"/>
              <a:t>omp_get_thread_num</a:t>
            </a:r>
            <a:r>
              <a:rPr lang="en-US" altLang="ja-JP" dirty="0"/>
              <a:t>();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079766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時間を計る</a:t>
            </a:r>
            <a:r>
              <a:rPr kumimoji="1" lang="en-US" altLang="ja-JP" dirty="0"/>
              <a:t>: </a:t>
            </a:r>
            <a:r>
              <a:rPr kumimoji="1" lang="en-US" altLang="ja-JP" dirty="0" err="1"/>
              <a:t>omp_get_wtime</a:t>
            </a:r>
            <a:r>
              <a:rPr kumimoji="1" lang="en-US" altLang="ja-JP" dirty="0"/>
              <a:t>();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40804" y="1124744"/>
            <a:ext cx="8229600" cy="4530725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dirty="0"/>
              <a:t>#include &lt;</a:t>
            </a:r>
            <a:r>
              <a:rPr kumimoji="1" lang="en-US" altLang="ja-JP" dirty="0" err="1"/>
              <a:t>omp.h</a:t>
            </a:r>
            <a:r>
              <a:rPr kumimoji="1" lang="en-US" altLang="ja-JP" dirty="0"/>
              <a:t>&gt;</a:t>
            </a:r>
          </a:p>
          <a:p>
            <a:pPr marL="0" indent="0">
              <a:buNone/>
            </a:pPr>
            <a:r>
              <a:rPr lang="en-US" altLang="ja-JP" dirty="0"/>
              <a:t>double </a:t>
            </a:r>
            <a:r>
              <a:rPr lang="en-US" altLang="ja-JP" dirty="0" err="1"/>
              <a:t>ts</a:t>
            </a:r>
            <a:r>
              <a:rPr lang="en-US" altLang="ja-JP" dirty="0"/>
              <a:t>, </a:t>
            </a:r>
            <a:r>
              <a:rPr lang="en-US" altLang="ja-JP" dirty="0" err="1"/>
              <a:t>te</a:t>
            </a:r>
            <a:r>
              <a:rPr lang="en-US" altLang="ja-JP" dirty="0"/>
              <a:t>;</a:t>
            </a:r>
          </a:p>
          <a:p>
            <a:pPr marL="0" indent="0">
              <a:buNone/>
            </a:pPr>
            <a:r>
              <a:rPr kumimoji="1" lang="en-US" altLang="ja-JP" dirty="0" err="1"/>
              <a:t>ts</a:t>
            </a:r>
            <a:r>
              <a:rPr kumimoji="1" lang="en-US" altLang="ja-JP" dirty="0"/>
              <a:t> = </a:t>
            </a:r>
            <a:r>
              <a:rPr kumimoji="1" lang="en-US" altLang="ja-JP" dirty="0" err="1"/>
              <a:t>omp_get_w</a:t>
            </a:r>
            <a:r>
              <a:rPr lang="en-US" altLang="ja-JP" dirty="0" err="1"/>
              <a:t>time</a:t>
            </a:r>
            <a:r>
              <a:rPr lang="en-US" altLang="ja-JP" dirty="0"/>
              <a:t>();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/>
              <a:t>   </a:t>
            </a:r>
            <a:r>
              <a:rPr lang="ja-JP" altLang="en-US" dirty="0"/>
              <a:t>実行</a:t>
            </a: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 err="1"/>
              <a:t>te</a:t>
            </a:r>
            <a:r>
              <a:rPr lang="en-US" altLang="ja-JP" dirty="0"/>
              <a:t> = </a:t>
            </a:r>
            <a:r>
              <a:rPr lang="en-US" altLang="ja-JP" dirty="0" err="1"/>
              <a:t>omp_get_wtime</a:t>
            </a:r>
            <a:r>
              <a:rPr lang="en-US" altLang="ja-JP" dirty="0"/>
              <a:t>();</a:t>
            </a:r>
          </a:p>
          <a:p>
            <a:pPr marL="0" indent="0">
              <a:buNone/>
            </a:pPr>
            <a:r>
              <a:rPr kumimoji="1" lang="en-US" altLang="ja-JP" dirty="0" err="1"/>
              <a:t>printf</a:t>
            </a:r>
            <a:r>
              <a:rPr kumimoji="1" lang="en-US" altLang="ja-JP" dirty="0"/>
              <a:t>(“time[sec]:%</a:t>
            </a:r>
            <a:r>
              <a:rPr kumimoji="1" lang="en-US" altLang="ja-JP" dirty="0" err="1"/>
              <a:t>lf</a:t>
            </a:r>
            <a:r>
              <a:rPr kumimoji="1" lang="en-US" altLang="ja-JP" dirty="0"/>
              <a:t>\n”,</a:t>
            </a:r>
            <a:r>
              <a:rPr kumimoji="1" lang="en-US" altLang="ja-JP" dirty="0" err="1"/>
              <a:t>te-ts</a:t>
            </a:r>
            <a:r>
              <a:rPr kumimoji="1" lang="en-US" altLang="ja-JP" dirty="0"/>
              <a:t>);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183700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他の</a:t>
            </a:r>
            <a:r>
              <a:rPr lang="en-US" altLang="ja-JP" dirty="0"/>
              <a:t>pragma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single:</a:t>
            </a:r>
          </a:p>
          <a:p>
            <a:pPr marL="344487" lvl="1" indent="0">
              <a:buNone/>
            </a:pPr>
            <a:r>
              <a:rPr kumimoji="1" lang="en-US" altLang="ja-JP" dirty="0"/>
              <a:t>#pragma </a:t>
            </a:r>
            <a:r>
              <a:rPr kumimoji="1" lang="en-US" altLang="ja-JP" dirty="0" err="1"/>
              <a:t>omp</a:t>
            </a:r>
            <a:r>
              <a:rPr kumimoji="1" lang="en-US" altLang="ja-JP" dirty="0"/>
              <a:t> single</a:t>
            </a:r>
          </a:p>
          <a:p>
            <a:pPr marL="344487" lvl="1" indent="0">
              <a:buNone/>
            </a:pPr>
            <a:r>
              <a:rPr lang="en-US" altLang="ja-JP" dirty="0"/>
              <a:t>{  blocks…..   }</a:t>
            </a:r>
          </a:p>
          <a:p>
            <a:pPr marL="344487" lvl="1" indent="0">
              <a:buNone/>
            </a:pPr>
            <a:r>
              <a:rPr lang="ja-JP" altLang="en-US" dirty="0"/>
              <a:t>指定されたブロック内の文を単一スレッドに割り当てる</a:t>
            </a:r>
            <a:endParaRPr kumimoji="1" lang="en-US" altLang="ja-JP" dirty="0"/>
          </a:p>
          <a:p>
            <a:r>
              <a:rPr lang="en-US" altLang="ja-JP" dirty="0"/>
              <a:t>master:</a:t>
            </a:r>
          </a:p>
          <a:p>
            <a:pPr marL="344487" lvl="1" indent="0">
              <a:buNone/>
            </a:pPr>
            <a:r>
              <a:rPr lang="en-US" altLang="ja-JP" dirty="0"/>
              <a:t>#pragma </a:t>
            </a:r>
            <a:r>
              <a:rPr lang="en-US" altLang="ja-JP" dirty="0" err="1"/>
              <a:t>omp</a:t>
            </a:r>
            <a:r>
              <a:rPr lang="en-US" altLang="ja-JP" dirty="0"/>
              <a:t> master</a:t>
            </a:r>
          </a:p>
          <a:p>
            <a:pPr marL="344487" lvl="1" indent="0">
              <a:buNone/>
            </a:pPr>
            <a:r>
              <a:rPr lang="en-US" altLang="ja-JP" dirty="0"/>
              <a:t>{  blocks.....   }</a:t>
            </a:r>
          </a:p>
          <a:p>
            <a:pPr marL="344487" lvl="1" indent="0">
              <a:buNone/>
            </a:pPr>
            <a:r>
              <a:rPr lang="ja-JP" altLang="en-US" dirty="0"/>
              <a:t>指定されたブロック内の文をマスタースレッドに割り当てる。</a:t>
            </a:r>
            <a:endParaRPr lang="en-US" altLang="ja-JP" dirty="0"/>
          </a:p>
          <a:p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393061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5D2D77-BEC3-4E54-8CA6-CE7EA7DEC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OpenMP</a:t>
            </a:r>
            <a:r>
              <a:rPr kumimoji="1" lang="ja-JP" altLang="en-US" dirty="0"/>
              <a:t>を使ってみる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370B499-811E-4223-AF6F-9CD908AA54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32" y="1340768"/>
            <a:ext cx="9073008" cy="4525963"/>
          </a:xfrm>
        </p:spPr>
        <p:txBody>
          <a:bodyPr/>
          <a:lstStyle/>
          <a:p>
            <a:r>
              <a:rPr kumimoji="1" lang="en-US" altLang="ja-JP" dirty="0"/>
              <a:t>ITC</a:t>
            </a:r>
            <a:r>
              <a:rPr kumimoji="1" lang="ja-JP" altLang="en-US" dirty="0"/>
              <a:t>にログインする</a:t>
            </a:r>
            <a:endParaRPr kumimoji="1" lang="en-US" altLang="ja-JP" dirty="0"/>
          </a:p>
          <a:p>
            <a:pPr lvl="1"/>
            <a:r>
              <a:rPr lang="en-US" altLang="ja-JP" dirty="0"/>
              <a:t>windows 10</a:t>
            </a:r>
            <a:r>
              <a:rPr lang="ja-JP" altLang="en-US" dirty="0"/>
              <a:t>を使っている場合</a:t>
            </a:r>
            <a:endParaRPr lang="en-US" altLang="ja-JP" dirty="0"/>
          </a:p>
          <a:p>
            <a:pPr lvl="1"/>
            <a:r>
              <a:rPr kumimoji="1" lang="ja-JP" altLang="en-US" dirty="0"/>
              <a:t>コマンドプロンプトをオープン</a:t>
            </a:r>
            <a:endParaRPr kumimoji="1" lang="en-US" altLang="ja-JP" dirty="0"/>
          </a:p>
          <a:p>
            <a:pPr marL="400050" lvl="1" indent="0">
              <a:buNone/>
            </a:pPr>
            <a:r>
              <a:rPr kumimoji="1" lang="en-US" altLang="ja-JP" dirty="0"/>
              <a:t>    </a:t>
            </a:r>
            <a:r>
              <a:rPr kumimoji="1" lang="en-US" altLang="ja-JP" dirty="0" err="1"/>
              <a:t>ssh</a:t>
            </a:r>
            <a:r>
              <a:rPr kumimoji="1" lang="en-US" altLang="ja-JP" dirty="0"/>
              <a:t>  </a:t>
            </a:r>
            <a:r>
              <a:rPr kumimoji="1" lang="en-US" altLang="ja-JP" dirty="0">
                <a:hlinkClick r:id="rId2"/>
              </a:rPr>
              <a:t>login_name@</a:t>
            </a:r>
            <a:r>
              <a:rPr lang="en-US" altLang="ja-JP" dirty="0">
                <a:hlinkClick r:id="rId2"/>
              </a:rPr>
              <a:t>XXXX</a:t>
            </a:r>
            <a:r>
              <a:rPr kumimoji="1" lang="en-US" altLang="ja-JP" dirty="0">
                <a:hlinkClick r:id="rId2"/>
              </a:rPr>
              <a:t>.educ.cc.keio.ac.jp</a:t>
            </a:r>
            <a:endParaRPr lang="ja-JP" altLang="en-US" dirty="0"/>
          </a:p>
          <a:p>
            <a:pPr marL="800100" lvl="2" indent="0">
              <a:buNone/>
            </a:pPr>
            <a:r>
              <a:rPr lang="en-US" altLang="ja-JP" dirty="0"/>
              <a:t>https://keio.box.com/s/zd3i2rhx0254bkqms7ky5lq5jbojy2yu</a:t>
            </a:r>
          </a:p>
          <a:p>
            <a:pPr marL="800100" lvl="2" indent="0">
              <a:buNone/>
            </a:pPr>
            <a:r>
              <a:rPr lang="ja-JP" altLang="en-US" dirty="0"/>
              <a:t>自分の学籍番号に割り当てられたマシンにログインしてください</a:t>
            </a:r>
            <a:endParaRPr lang="en-US" altLang="ja-JP" dirty="0"/>
          </a:p>
          <a:p>
            <a:pPr marL="457200" indent="-457200"/>
            <a:r>
              <a:rPr kumimoji="1" lang="ja-JP" altLang="en-US" dirty="0"/>
              <a:t>演習資料を取ってくる</a:t>
            </a:r>
            <a:endParaRPr kumimoji="1" lang="en-US" altLang="ja-JP" dirty="0"/>
          </a:p>
          <a:p>
            <a:pPr marL="857250" lvl="1" indent="-457200"/>
            <a:r>
              <a:rPr lang="en-US" altLang="ja-JP" dirty="0" err="1"/>
              <a:t>wget</a:t>
            </a:r>
            <a:r>
              <a:rPr lang="en-US" altLang="ja-JP" dirty="0"/>
              <a:t> </a:t>
            </a:r>
            <a:r>
              <a:rPr lang="en-US" altLang="ja-JP" dirty="0">
                <a:hlinkClick r:id="rId3"/>
              </a:rPr>
              <a:t>http://www.am.ics.keio.ac.jp/arc/open20.tar</a:t>
            </a:r>
            <a:endParaRPr lang="en-US" altLang="ja-JP" dirty="0"/>
          </a:p>
          <a:p>
            <a:pPr marL="857250" lvl="1" indent="-457200"/>
            <a:r>
              <a:rPr kumimoji="1" lang="en-US" altLang="ja-JP" dirty="0"/>
              <a:t>tar </a:t>
            </a:r>
            <a:r>
              <a:rPr kumimoji="1" lang="en-US" altLang="ja-JP" dirty="0" err="1"/>
              <a:t>xvf</a:t>
            </a:r>
            <a:r>
              <a:rPr kumimoji="1" lang="en-US" altLang="ja-JP" dirty="0"/>
              <a:t> open20.tar</a:t>
            </a:r>
          </a:p>
          <a:p>
            <a:pPr marL="857250" lvl="1" indent="-457200"/>
            <a:r>
              <a:rPr lang="en-US" altLang="ja-JP" dirty="0"/>
              <a:t>cd open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16431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同期の必要性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r>
              <a:rPr kumimoji="1" lang="ja-JP" altLang="en-US" dirty="0"/>
              <a:t>あるプロセッサが共有メモリに書いても、別のプロセッサにはそのことが分からない。</a:t>
            </a:r>
            <a:endParaRPr kumimoji="1" lang="en-US" altLang="ja-JP" dirty="0"/>
          </a:p>
          <a:p>
            <a:r>
              <a:rPr lang="ja-JP" altLang="en-US" dirty="0"/>
              <a:t>同時に同じ共有変数に書き込みすると、結果がどうなるか分からない。</a:t>
            </a:r>
            <a:endParaRPr lang="en-US" altLang="ja-JP" dirty="0"/>
          </a:p>
          <a:p>
            <a:r>
              <a:rPr kumimoji="1" lang="ja-JP" altLang="en-US" dirty="0"/>
              <a:t>そもそも共有メモリって結構危険な代物</a:t>
            </a:r>
            <a:endParaRPr kumimoji="1" lang="en-US" altLang="ja-JP" dirty="0"/>
          </a:p>
          <a:p>
            <a:r>
              <a:rPr lang="ja-JP" altLang="en-US" dirty="0"/>
              <a:t>多くのプロセッサが並列に動くには何かの制御機構が要る</a:t>
            </a:r>
            <a:endParaRPr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不可分命令、同期用メモリ、バリア同期機構</a:t>
            </a:r>
            <a:endParaRPr lang="en-US" altLang="ja-JP" dirty="0"/>
          </a:p>
        </p:txBody>
      </p:sp>
      <p:sp>
        <p:nvSpPr>
          <p:cNvPr id="4" name="下矢印 3"/>
          <p:cNvSpPr/>
          <p:nvPr/>
        </p:nvSpPr>
        <p:spPr>
          <a:xfrm>
            <a:off x="4067944" y="5229200"/>
            <a:ext cx="1008112" cy="50405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91564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コンパイルと実行</a:t>
            </a:r>
            <a:endParaRPr lang="en-US" altLang="ja-JP" dirty="0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229600" cy="45307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ja-JP" sz="2400" dirty="0"/>
              <a:t> </a:t>
            </a:r>
            <a:r>
              <a:rPr lang="en-US" altLang="ja-JP" sz="2400" dirty="0" err="1"/>
              <a:t>gcc</a:t>
            </a:r>
            <a:r>
              <a:rPr lang="en-US" altLang="ja-JP" sz="2400" dirty="0"/>
              <a:t> –</a:t>
            </a:r>
            <a:r>
              <a:rPr lang="en-US" altLang="ja-JP" sz="2400" dirty="0" err="1"/>
              <a:t>fopenmp</a:t>
            </a:r>
            <a:r>
              <a:rPr lang="en-US" altLang="ja-JP" sz="2400" dirty="0"/>
              <a:t> </a:t>
            </a:r>
            <a:r>
              <a:rPr lang="en-US" altLang="ja-JP" sz="2400" dirty="0" err="1"/>
              <a:t>hello.c</a:t>
            </a:r>
            <a:r>
              <a:rPr lang="en-US" altLang="ja-JP" sz="2400" dirty="0"/>
              <a:t> –o hello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ja-JP" sz="2400" dirty="0"/>
              <a:t>./hello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ja-JP" sz="2400" dirty="0"/>
              <a:t>Hello </a:t>
            </a:r>
            <a:r>
              <a:rPr lang="en-US" altLang="ja-JP" sz="2400" dirty="0" err="1"/>
              <a:t>OpenMP</a:t>
            </a:r>
            <a:r>
              <a:rPr lang="en-US" altLang="ja-JP" sz="2400" dirty="0"/>
              <a:t> world from 2 of 8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ja-JP" sz="2400" dirty="0"/>
              <a:t>….</a:t>
            </a:r>
          </a:p>
          <a:p>
            <a:pPr>
              <a:buFont typeface="Wingdings" panose="05000000000000000000" pitchFamily="2" charset="2"/>
              <a:buNone/>
            </a:pPr>
            <a:r>
              <a:rPr lang="ja-JP" altLang="en-US" sz="2400" dirty="0"/>
              <a:t>ここではスレッド数は</a:t>
            </a:r>
            <a:r>
              <a:rPr lang="en-US" altLang="ja-JP" sz="2400" dirty="0"/>
              <a:t>8</a:t>
            </a:r>
            <a:r>
              <a:rPr lang="ja-JP" altLang="en-US" sz="2400" dirty="0"/>
              <a:t>に設定されている。</a:t>
            </a:r>
            <a:endParaRPr lang="en-US" altLang="ja-JP" sz="2400" dirty="0"/>
          </a:p>
          <a:p>
            <a:pPr>
              <a:buFont typeface="Wingdings" panose="05000000000000000000" pitchFamily="2" charset="2"/>
              <a:buNone/>
            </a:pPr>
            <a:r>
              <a:rPr lang="ja-JP" altLang="en-US" sz="2400" dirty="0"/>
              <a:t>これは、環境変数</a:t>
            </a:r>
            <a:r>
              <a:rPr lang="en-US" altLang="ja-JP" sz="2400" dirty="0" err="1"/>
              <a:t>OMP_NUM_THREADS</a:t>
            </a:r>
            <a:r>
              <a:rPr lang="en-US" altLang="ja-JP" sz="2400" dirty="0"/>
              <a:t> </a:t>
            </a:r>
            <a:r>
              <a:rPr lang="ja-JP" altLang="en-US" sz="2400" dirty="0"/>
              <a:t>をコマンドラインで設定することで変更できる。</a:t>
            </a:r>
            <a:endParaRPr lang="en-US" altLang="ja-JP" sz="2400" dirty="0"/>
          </a:p>
          <a:p>
            <a:pPr>
              <a:buFont typeface="Wingdings" panose="05000000000000000000" pitchFamily="2" charset="2"/>
              <a:buNone/>
            </a:pPr>
            <a:r>
              <a:rPr lang="ja-JP" altLang="en-US" sz="2400" dirty="0"/>
              <a:t>例</a:t>
            </a:r>
            <a:endParaRPr lang="en-US" altLang="ja-JP" sz="2400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ja-JP" sz="2400" dirty="0"/>
              <a:t>export </a:t>
            </a:r>
            <a:r>
              <a:rPr lang="en-US" altLang="ja-JP" sz="2400" dirty="0" err="1"/>
              <a:t>OMP_NUM_THREADS</a:t>
            </a:r>
            <a:r>
              <a:rPr lang="en-US" altLang="ja-JP" sz="2400" dirty="0"/>
              <a:t>=6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ja-JP" sz="2400" dirty="0"/>
              <a:t>./</a:t>
            </a:r>
            <a:r>
              <a:rPr lang="en-US" altLang="ja-JP" sz="2400" dirty="0" err="1"/>
              <a:t>reduct</a:t>
            </a:r>
            <a:endParaRPr lang="en-US" altLang="ja-JP" sz="2400" dirty="0"/>
          </a:p>
          <a:p>
            <a:pPr>
              <a:buFont typeface="Wingdings" panose="05000000000000000000" pitchFamily="2" charset="2"/>
              <a:buNone/>
            </a:pPr>
            <a:r>
              <a:rPr lang="ja-JP" altLang="en-US" sz="2400" dirty="0"/>
              <a:t>じっさいのコア数を超える設定も可能だが速くならない</a:t>
            </a:r>
            <a:endParaRPr lang="en-US" altLang="ja-JP" sz="2400" dirty="0"/>
          </a:p>
          <a:p>
            <a:pPr>
              <a:buFont typeface="Wingdings" panose="05000000000000000000" pitchFamily="2" charset="2"/>
              <a:buNone/>
            </a:pPr>
            <a:endParaRPr lang="en-US" altLang="ja-JP" sz="2400" dirty="0"/>
          </a:p>
          <a:p>
            <a:pPr>
              <a:buFont typeface="Wingdings" panose="05000000000000000000" pitchFamily="2" charset="2"/>
              <a:buNone/>
            </a:pPr>
            <a:endParaRPr lang="en-US" altLang="ja-JP" sz="2400" dirty="0"/>
          </a:p>
          <a:p>
            <a:pPr>
              <a:buFont typeface="Wingdings" panose="05000000000000000000" pitchFamily="2" charset="2"/>
              <a:buNone/>
            </a:pPr>
            <a:endParaRPr lang="en-US" altLang="ja-JP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例題プログラム</a:t>
            </a:r>
            <a:r>
              <a:rPr kumimoji="1" lang="en-US" altLang="ja-JP" dirty="0" err="1"/>
              <a:t>reduct4k.c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530725"/>
          </a:xfrm>
        </p:spPr>
        <p:txBody>
          <a:bodyPr/>
          <a:lstStyle/>
          <a:p>
            <a:r>
              <a:rPr lang="ja-JP" altLang="en-US" dirty="0"/>
              <a:t>乱数で作った配列</a:t>
            </a:r>
            <a:r>
              <a:rPr lang="en-US" altLang="ja-JP" dirty="0"/>
              <a:t>a</a:t>
            </a:r>
            <a:r>
              <a:rPr lang="ja-JP" altLang="en-US" dirty="0"/>
              <a:t>と</a:t>
            </a:r>
            <a:r>
              <a:rPr lang="en-US" altLang="ja-JP" dirty="0"/>
              <a:t>b</a:t>
            </a:r>
            <a:r>
              <a:rPr lang="ja-JP" altLang="en-US" dirty="0"/>
              <a:t>の積を計算して</a:t>
            </a:r>
            <a:r>
              <a:rPr lang="ja-JP" altLang="en-US" dirty="0" err="1"/>
              <a:t>ｃ</a:t>
            </a:r>
            <a:r>
              <a:rPr lang="ja-JP" altLang="en-US" dirty="0"/>
              <a:t>に入れる</a:t>
            </a:r>
            <a:endParaRPr lang="en-US" altLang="ja-JP" dirty="0"/>
          </a:p>
          <a:p>
            <a:r>
              <a:rPr lang="ja-JP" altLang="en-US" dirty="0"/>
              <a:t>この</a:t>
            </a:r>
            <a:r>
              <a:rPr lang="ja-JP" altLang="en-US" dirty="0" err="1"/>
              <a:t>ｃ</a:t>
            </a:r>
            <a:r>
              <a:rPr lang="ja-JP" altLang="en-US" dirty="0"/>
              <a:t>の要素の全てを足して</a:t>
            </a:r>
            <a:r>
              <a:rPr lang="en-US" altLang="ja-JP" dirty="0"/>
              <a:t>sum</a:t>
            </a:r>
            <a:r>
              <a:rPr lang="ja-JP" altLang="en-US" dirty="0"/>
              <a:t>に入れる（リダクション演算）</a:t>
            </a:r>
            <a:endParaRPr lang="en-US" altLang="ja-JP" dirty="0"/>
          </a:p>
          <a:p>
            <a:endParaRPr kumimoji="1" lang="en-US" altLang="ja-JP" dirty="0"/>
          </a:p>
          <a:p>
            <a:r>
              <a:rPr lang="en-US" altLang="ja-JP" dirty="0" err="1"/>
              <a:t>extport</a:t>
            </a:r>
            <a:r>
              <a:rPr lang="en-US" altLang="ja-JP" dirty="0"/>
              <a:t> </a:t>
            </a:r>
            <a:r>
              <a:rPr lang="en-US" altLang="ja-JP" dirty="0" err="1"/>
              <a:t>OMP_NUM_THREADS</a:t>
            </a:r>
            <a:r>
              <a:rPr lang="en-US" altLang="ja-JP" dirty="0"/>
              <a:t>=x</a:t>
            </a:r>
            <a:r>
              <a:rPr lang="ja-JP" altLang="en-US" dirty="0"/>
              <a:t>により、スレッド数を</a:t>
            </a:r>
            <a:r>
              <a:rPr lang="en-US" altLang="ja-JP" dirty="0"/>
              <a:t>1</a:t>
            </a:r>
            <a:r>
              <a:rPr lang="ja-JP" altLang="en-US" dirty="0" err="1"/>
              <a:t>，</a:t>
            </a:r>
            <a:r>
              <a:rPr lang="en-US" altLang="ja-JP" dirty="0"/>
              <a:t>2</a:t>
            </a:r>
            <a:r>
              <a:rPr lang="ja-JP" altLang="en-US" dirty="0" err="1"/>
              <a:t>，</a:t>
            </a:r>
            <a:r>
              <a:rPr lang="en-US" altLang="ja-JP" dirty="0"/>
              <a:t>3</a:t>
            </a:r>
            <a:r>
              <a:rPr lang="ja-JP" altLang="en-US" dirty="0" err="1"/>
              <a:t>，</a:t>
            </a:r>
            <a:r>
              <a:rPr lang="en-US" altLang="ja-JP" dirty="0"/>
              <a:t>4</a:t>
            </a:r>
            <a:r>
              <a:rPr lang="ja-JP" altLang="en-US" dirty="0" err="1"/>
              <a:t>，</a:t>
            </a:r>
            <a:r>
              <a:rPr lang="en-US" altLang="ja-JP" dirty="0"/>
              <a:t>6</a:t>
            </a:r>
            <a:r>
              <a:rPr lang="ja-JP" altLang="en-US" dirty="0" err="1"/>
              <a:t>，</a:t>
            </a:r>
            <a:r>
              <a:rPr lang="en-US" altLang="ja-JP" dirty="0"/>
              <a:t>8</a:t>
            </a:r>
            <a:r>
              <a:rPr lang="ja-JP" altLang="en-US" dirty="0"/>
              <a:t>に設定して実行し、実行時間を計測してみよ。</a:t>
            </a:r>
            <a:endParaRPr kumimoji="1"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765300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D3055B-DF57-45A9-B509-5C4595F77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演習　</a:t>
            </a:r>
            <a:r>
              <a:rPr kumimoji="1" lang="en-US" altLang="ja-JP" dirty="0"/>
              <a:t>CG</a:t>
            </a:r>
            <a:r>
              <a:rPr kumimoji="1" lang="ja-JP" altLang="en-US" dirty="0"/>
              <a:t>法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215F61C-95F5-41E1-A2C4-5D981B928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776" y="1052736"/>
            <a:ext cx="8403704" cy="5314602"/>
          </a:xfrm>
        </p:spPr>
        <p:txBody>
          <a:bodyPr/>
          <a:lstStyle/>
          <a:p>
            <a:r>
              <a:rPr lang="ja-JP" altLang="en-US" dirty="0"/>
              <a:t>共役勾配法は、大規模な連立一次方程式の反復 解法 </a:t>
            </a:r>
            <a:endParaRPr lang="en-US" altLang="ja-JP" dirty="0"/>
          </a:p>
          <a:p>
            <a:r>
              <a:rPr lang="ja-JP" altLang="en-US" dirty="0"/>
              <a:t> 行列は正定値対称でないと解けないが、一定回数の反復で収束するという特徴がある</a:t>
            </a:r>
            <a:endParaRPr lang="en-US" altLang="ja-JP" dirty="0"/>
          </a:p>
          <a:p>
            <a:r>
              <a:rPr lang="ja-JP" altLang="en-US" dirty="0"/>
              <a:t> </a:t>
            </a:r>
            <a:r>
              <a:rPr lang="en-US" altLang="ja-JP" dirty="0" err="1"/>
              <a:t>cg.c</a:t>
            </a:r>
            <a:r>
              <a:rPr lang="ja-JP" altLang="en-US" dirty="0"/>
              <a:t>に</a:t>
            </a:r>
            <a:r>
              <a:rPr lang="en-US" altLang="ja-JP" dirty="0"/>
              <a:t>pragma</a:t>
            </a:r>
            <a:r>
              <a:rPr lang="ja-JP" altLang="en-US" dirty="0"/>
              <a:t>を挿入し、スレッド数を１，２，４に 変化させて時間を計測せよ </a:t>
            </a:r>
            <a:endParaRPr lang="en-US" altLang="ja-JP" dirty="0"/>
          </a:p>
          <a:p>
            <a:r>
              <a:rPr lang="ja-JP" altLang="en-US" dirty="0"/>
              <a:t> 提出物は、</a:t>
            </a:r>
            <a:r>
              <a:rPr lang="en-US" altLang="ja-JP" dirty="0"/>
              <a:t>pragma</a:t>
            </a:r>
            <a:r>
              <a:rPr lang="ja-JP" altLang="en-US" dirty="0"/>
              <a:t>を挿入したプログラムと実行時間</a:t>
            </a:r>
            <a:endParaRPr lang="en-US" altLang="ja-JP" dirty="0"/>
          </a:p>
          <a:p>
            <a:pPr lvl="0">
              <a:buClr>
                <a:srgbClr val="CC9900"/>
              </a:buClr>
              <a:buSzPct val="65000"/>
              <a:buFont typeface="Wingdings" panose="05000000000000000000" pitchFamily="2" charset="2"/>
              <a:buChar char="n"/>
            </a:pPr>
            <a:r>
              <a:rPr lang="ja-JP" altLang="en-US" sz="3000" dirty="0">
                <a:solidFill>
                  <a:srgbClr val="000000"/>
                </a:solidFill>
              </a:rPr>
              <a:t>締め切りは</a:t>
            </a:r>
            <a:r>
              <a:rPr lang="en-US" altLang="ja-JP" sz="3000" dirty="0">
                <a:solidFill>
                  <a:srgbClr val="000000"/>
                </a:solidFill>
              </a:rPr>
              <a:t>6</a:t>
            </a:r>
            <a:r>
              <a:rPr lang="ja-JP" altLang="en-US" sz="3000" dirty="0">
                <a:solidFill>
                  <a:srgbClr val="000000"/>
                </a:solidFill>
              </a:rPr>
              <a:t>月</a:t>
            </a:r>
            <a:r>
              <a:rPr lang="en-US" altLang="ja-JP" sz="3000" dirty="0">
                <a:solidFill>
                  <a:srgbClr val="000000"/>
                </a:solidFill>
              </a:rPr>
              <a:t>2</a:t>
            </a:r>
            <a:r>
              <a:rPr lang="ja-JP" altLang="en-US" sz="3000" dirty="0">
                <a:solidFill>
                  <a:srgbClr val="000000"/>
                </a:solidFill>
              </a:rPr>
              <a:t>日、</a:t>
            </a:r>
            <a:r>
              <a:rPr lang="en-US" altLang="ja-JP" sz="3000" dirty="0">
                <a:solidFill>
                  <a:srgbClr val="000000"/>
                </a:solidFill>
              </a:rPr>
              <a:t>keio.jp</a:t>
            </a:r>
            <a:r>
              <a:rPr lang="ja-JP" altLang="en-US" sz="3000" dirty="0">
                <a:solidFill>
                  <a:srgbClr val="000000"/>
                </a:solidFill>
              </a:rPr>
              <a:t>まで</a:t>
            </a:r>
            <a:endParaRPr lang="en-US" altLang="ja-JP" sz="3000">
              <a:solidFill>
                <a:srgbClr val="000000"/>
              </a:solidFill>
            </a:endParaRPr>
          </a:p>
          <a:p>
            <a:pPr lvl="0">
              <a:buClr>
                <a:srgbClr val="CC9900"/>
              </a:buClr>
              <a:buSzPct val="65000"/>
              <a:buFont typeface="Wingdings" panose="05000000000000000000" pitchFamily="2" charset="2"/>
              <a:buChar char="n"/>
            </a:pPr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312197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6CE042-991B-4FC2-B603-E3D285697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演習で困ったら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BBCCCB-C041-407A-83BA-47F622FA7D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166018"/>
            <a:ext cx="8686800" cy="4999286"/>
          </a:xfrm>
        </p:spPr>
        <p:txBody>
          <a:bodyPr/>
          <a:lstStyle/>
          <a:p>
            <a:r>
              <a:rPr kumimoji="1" lang="en-US" altLang="ja-JP" sz="2000" dirty="0"/>
              <a:t>ITC</a:t>
            </a:r>
            <a:r>
              <a:rPr kumimoji="1" lang="ja-JP" altLang="en-US" sz="2000" dirty="0"/>
              <a:t>にアカウントがない</a:t>
            </a:r>
            <a:endParaRPr kumimoji="1" lang="en-US" altLang="ja-JP" sz="2000" dirty="0"/>
          </a:p>
          <a:p>
            <a:pPr lvl="1"/>
            <a:r>
              <a:rPr lang="en-US" altLang="ja-JP" sz="2000">
                <a:hlinkClick r:id="rId2"/>
              </a:rPr>
              <a:t>https://</a:t>
            </a:r>
            <a:r>
              <a:rPr lang="en-US" altLang="ja-JP" sz="2000" dirty="0">
                <a:hlinkClick r:id="rId2"/>
              </a:rPr>
              <a:t>id-info.itc.keio.ac.jp</a:t>
            </a:r>
            <a:endParaRPr lang="en-US" altLang="ja-JP" sz="2000" dirty="0"/>
          </a:p>
          <a:p>
            <a:pPr lvl="1"/>
            <a:r>
              <a:rPr kumimoji="1" lang="ja-JP" altLang="en-US" sz="2000" dirty="0"/>
              <a:t>アクティベイトには時間が掛かるので注意！</a:t>
            </a:r>
            <a:endParaRPr kumimoji="1" lang="en-US" altLang="ja-JP" sz="2000" dirty="0"/>
          </a:p>
          <a:p>
            <a:r>
              <a:rPr kumimoji="1" lang="en-US" altLang="ja-JP" sz="2000" dirty="0"/>
              <a:t>ITC</a:t>
            </a:r>
            <a:r>
              <a:rPr kumimoji="1" lang="ja-JP" altLang="en-US" sz="2000" dirty="0"/>
              <a:t>にログインできない</a:t>
            </a:r>
            <a:endParaRPr kumimoji="1" lang="en-US" altLang="ja-JP" sz="2000" dirty="0"/>
          </a:p>
          <a:p>
            <a:pPr lvl="1"/>
            <a:r>
              <a:rPr lang="en-US" altLang="ja-JP" sz="2000" dirty="0">
                <a:hlinkClick r:id="rId3"/>
              </a:rPr>
              <a:t>https://www.st.itc.keio.ac.jp/ja/com_remote_st.html</a:t>
            </a:r>
            <a:endParaRPr lang="en-US" altLang="ja-JP" sz="2000" dirty="0"/>
          </a:p>
          <a:p>
            <a:r>
              <a:rPr kumimoji="1" lang="ja-JP" altLang="en-US" sz="2000" dirty="0"/>
              <a:t>演習資料が取ってこれない</a:t>
            </a:r>
            <a:endParaRPr kumimoji="1" lang="en-US" altLang="ja-JP" sz="2000" dirty="0"/>
          </a:p>
          <a:p>
            <a:pPr lvl="1"/>
            <a:r>
              <a:rPr lang="en-US" altLang="ja-JP" sz="2000" dirty="0" err="1"/>
              <a:t>wget</a:t>
            </a:r>
            <a:r>
              <a:rPr lang="en-US" altLang="ja-JP" sz="2000" dirty="0"/>
              <a:t> </a:t>
            </a:r>
            <a:r>
              <a:rPr lang="en-US" altLang="ja-JP" sz="2000" dirty="0">
                <a:hlinkClick r:id="rId4"/>
              </a:rPr>
              <a:t>http://www.am.ics.keio.ac.jp/arc/open20.tar</a:t>
            </a:r>
            <a:endParaRPr lang="en-US" altLang="ja-JP" sz="2000" dirty="0"/>
          </a:p>
          <a:p>
            <a:r>
              <a:rPr lang="ja-JP" altLang="en-US" sz="2000" dirty="0"/>
              <a:t>エディタが使えない</a:t>
            </a:r>
            <a:endParaRPr lang="en-US" altLang="ja-JP" sz="2000" dirty="0"/>
          </a:p>
          <a:p>
            <a:pPr lvl="1"/>
            <a:r>
              <a:rPr lang="en-US" altLang="ja-JP" sz="1600" dirty="0"/>
              <a:t>vim</a:t>
            </a:r>
          </a:p>
          <a:p>
            <a:pPr marL="514350" lvl="1" indent="0">
              <a:buNone/>
            </a:pPr>
            <a:r>
              <a:rPr lang="en-US" altLang="ja-JP" sz="1600" dirty="0">
                <a:hlinkClick r:id="rId5"/>
              </a:rPr>
              <a:t>https://uguisu.skr.jp/Windows/vi.html</a:t>
            </a:r>
            <a:r>
              <a:rPr lang="en-US" altLang="ja-JP" sz="1600" dirty="0"/>
              <a:t> </a:t>
            </a:r>
            <a:r>
              <a:rPr lang="ja-JP" altLang="en-US" sz="1600" dirty="0"/>
              <a:t>など</a:t>
            </a:r>
            <a:endParaRPr lang="en-US" altLang="ja-JP" sz="1600" dirty="0"/>
          </a:p>
          <a:p>
            <a:pPr lvl="1"/>
            <a:r>
              <a:rPr lang="en-US" altLang="ja-JP" sz="1600" dirty="0"/>
              <a:t>emacs</a:t>
            </a:r>
          </a:p>
          <a:p>
            <a:pPr marL="457200" lvl="1" indent="0">
              <a:buNone/>
            </a:pPr>
            <a:r>
              <a:rPr lang="en-US" altLang="ja-JP" sz="1600" dirty="0"/>
              <a:t>window</a:t>
            </a:r>
            <a:r>
              <a:rPr lang="ja-JP" altLang="en-US" sz="1600" dirty="0"/>
              <a:t>は開かないが同様に使える</a:t>
            </a:r>
            <a:endParaRPr lang="en-US" altLang="ja-JP" sz="1600" dirty="0"/>
          </a:p>
          <a:p>
            <a:pPr marL="457200" lvl="1" indent="0">
              <a:buNone/>
            </a:pPr>
            <a:r>
              <a:rPr lang="en-US" altLang="ja-JP" sz="1600" dirty="0">
                <a:hlinkClick r:id="rId6"/>
              </a:rPr>
              <a:t>https://uguisu.skr.jp/Windows/emacs.html</a:t>
            </a:r>
            <a:r>
              <a:rPr lang="ja-JP" altLang="en-US" sz="1600" dirty="0"/>
              <a:t>など</a:t>
            </a:r>
            <a:endParaRPr lang="en-US" altLang="ja-JP" sz="1600" dirty="0"/>
          </a:p>
          <a:p>
            <a:pPr marL="400050"/>
            <a:r>
              <a:rPr lang="en-US" altLang="ja-JP" sz="2000" dirty="0"/>
              <a:t>ITC</a:t>
            </a:r>
            <a:r>
              <a:rPr lang="ja-JP" altLang="en-US" sz="2000" dirty="0"/>
              <a:t>からのデータの転送</a:t>
            </a:r>
            <a:endParaRPr lang="en-US" altLang="ja-JP" sz="2000" dirty="0"/>
          </a:p>
          <a:p>
            <a:pPr marL="514350" lvl="1" indent="0">
              <a:buNone/>
            </a:pPr>
            <a:r>
              <a:rPr lang="en-US" altLang="ja-JP" sz="1600" dirty="0">
                <a:hlinkClick r:id="rId7"/>
              </a:rPr>
              <a:t>https://www.st.itc.keio.ac.jp/ja/com_remote_winscp_st.html</a:t>
            </a:r>
            <a:endParaRPr lang="en-US" altLang="ja-JP" sz="1600" dirty="0"/>
          </a:p>
          <a:p>
            <a:pPr marL="800100" lvl="1"/>
            <a:endParaRPr lang="en-US" altLang="ja-JP" sz="1600" dirty="0"/>
          </a:p>
          <a:p>
            <a:pPr lvl="1"/>
            <a:endParaRPr kumimoji="1" lang="en-US" altLang="ja-JP" dirty="0"/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047521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10E73D-BD72-4D07-AE83-D7A1DB88C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マシンの割り当て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484BA70-735C-49AC-BF87-399DB4818FFD}"/>
              </a:ext>
            </a:extLst>
          </p:cNvPr>
          <p:cNvSpPr/>
          <p:nvPr/>
        </p:nvSpPr>
        <p:spPr>
          <a:xfrm>
            <a:off x="611560" y="1628800"/>
            <a:ext cx="6400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/>
              <a:t>J</a:t>
            </a:r>
            <a:r>
              <a:rPr lang="ja-JP" altLang="en-US" dirty="0"/>
              <a:t>科</a:t>
            </a:r>
            <a:r>
              <a:rPr lang="en-US" altLang="ja-JP" dirty="0"/>
              <a:t>3</a:t>
            </a:r>
            <a:r>
              <a:rPr lang="ja-JP" altLang="en-US" dirty="0"/>
              <a:t>年</a:t>
            </a:r>
          </a:p>
          <a:p>
            <a:r>
              <a:rPr lang="en-US" altLang="ja-JP" dirty="0">
                <a:hlinkClick r:id="rId2"/>
              </a:rPr>
              <a:t>https://keio.box.com/s/zd3i2rhx0254bkqms7ky5lq5jbojy2yu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自分の学籍番号に割り当てられたマシンにログインしてください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47348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37CE91-29B1-4B54-9F2D-9F05B101F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まとめ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8850BF5-2C9A-4914-BA8F-4A5F468B1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共有メモリを用いた同期、データ交換は本当は結構難しい</a:t>
            </a:r>
            <a:endParaRPr lang="en-US" altLang="ja-JP" dirty="0"/>
          </a:p>
          <a:p>
            <a:r>
              <a:rPr lang="ja-JP" altLang="en-US"/>
              <a:t>不可分命令、バリア同期を用いる</a:t>
            </a:r>
            <a:endParaRPr lang="en-US" altLang="ja-JP" dirty="0"/>
          </a:p>
          <a:p>
            <a:r>
              <a:rPr kumimoji="1" lang="en-US" altLang="ja-JP" dirty="0"/>
              <a:t>OpenMP</a:t>
            </a:r>
            <a:r>
              <a:rPr kumimoji="1" lang="ja-JP" altLang="en-US" dirty="0"/>
              <a:t>で簡単に並列化が可能</a:t>
            </a:r>
          </a:p>
        </p:txBody>
      </p:sp>
    </p:spTree>
    <p:extLst>
      <p:ext uri="{BB962C8B-B14F-4D97-AF65-F5344CB8AC3E}">
        <p14:creationId xmlns:p14="http://schemas.microsoft.com/office/powerpoint/2010/main" val="219159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z="3800" dirty="0"/>
              <a:t>Fork-join: </a:t>
            </a:r>
            <a:r>
              <a:rPr lang="ja-JP" altLang="en-US" sz="3800" dirty="0"/>
              <a:t>並列プロセスの開始と終了</a:t>
            </a:r>
            <a:endParaRPr lang="en-US" altLang="ja-JP" sz="3800" dirty="0"/>
          </a:p>
        </p:txBody>
      </p:sp>
      <p:sp>
        <p:nvSpPr>
          <p:cNvPr id="4099" name="Line 4"/>
          <p:cNvSpPr>
            <a:spLocks noChangeShapeType="1"/>
          </p:cNvSpPr>
          <p:nvPr/>
        </p:nvSpPr>
        <p:spPr bwMode="auto">
          <a:xfrm>
            <a:off x="3490913" y="1125538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3235325" y="1412875"/>
            <a:ext cx="625475" cy="376238"/>
          </a:xfrm>
          <a:prstGeom prst="rect">
            <a:avLst/>
          </a:prstGeom>
          <a:noFill/>
          <a:ln w="9525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1800" b="1">
                <a:solidFill>
                  <a:srgbClr val="0066FF"/>
                </a:solidFill>
              </a:rPr>
              <a:t>fork</a:t>
            </a:r>
          </a:p>
        </p:txBody>
      </p:sp>
      <p:sp>
        <p:nvSpPr>
          <p:cNvPr id="4101" name="Line 6"/>
          <p:cNvSpPr>
            <a:spLocks noChangeShapeType="1"/>
          </p:cNvSpPr>
          <p:nvPr/>
        </p:nvSpPr>
        <p:spPr bwMode="auto">
          <a:xfrm flipH="1">
            <a:off x="2411413" y="1773238"/>
            <a:ext cx="86360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02" name="Line 7"/>
          <p:cNvSpPr>
            <a:spLocks noChangeShapeType="1"/>
          </p:cNvSpPr>
          <p:nvPr/>
        </p:nvSpPr>
        <p:spPr bwMode="auto">
          <a:xfrm>
            <a:off x="3419475" y="177323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03" name="Line 8"/>
          <p:cNvSpPr>
            <a:spLocks noChangeShapeType="1"/>
          </p:cNvSpPr>
          <p:nvPr/>
        </p:nvSpPr>
        <p:spPr bwMode="auto">
          <a:xfrm>
            <a:off x="3563938" y="1773238"/>
            <a:ext cx="360362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04" name="Line 9"/>
          <p:cNvSpPr>
            <a:spLocks noChangeShapeType="1"/>
          </p:cNvSpPr>
          <p:nvPr/>
        </p:nvSpPr>
        <p:spPr bwMode="auto">
          <a:xfrm>
            <a:off x="3851275" y="1773238"/>
            <a:ext cx="7921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05" name="Text Box 10"/>
          <p:cNvSpPr txBox="1">
            <a:spLocks noChangeArrowheads="1"/>
          </p:cNvSpPr>
          <p:nvPr/>
        </p:nvSpPr>
        <p:spPr bwMode="auto">
          <a:xfrm>
            <a:off x="5219700" y="1377778"/>
            <a:ext cx="3982180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1800" b="1" dirty="0">
                <a:solidFill>
                  <a:srgbClr val="0066FF"/>
                </a:solidFill>
              </a:rPr>
              <a:t>fork</a:t>
            </a:r>
            <a:r>
              <a:rPr lang="ja-JP" altLang="en-US" sz="1800" b="1" dirty="0">
                <a:solidFill>
                  <a:srgbClr val="0066FF"/>
                </a:solidFill>
              </a:rPr>
              <a:t>で生まれたプロセス（スレッド）間は</a:t>
            </a:r>
            <a:endParaRPr lang="en-US" altLang="ja-JP" sz="1800" b="1" dirty="0">
              <a:solidFill>
                <a:srgbClr val="0066FF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800" b="1" dirty="0">
                <a:solidFill>
                  <a:srgbClr val="0066FF"/>
                </a:solidFill>
              </a:rPr>
              <a:t>メモリを共有</a:t>
            </a:r>
            <a:endParaRPr lang="en-US" altLang="ja-JP" sz="1800" b="1" dirty="0">
              <a:solidFill>
                <a:srgbClr val="0066FF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ja-JP" sz="1800" b="1" dirty="0">
              <a:solidFill>
                <a:srgbClr val="0066FF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1800" b="1" dirty="0">
                <a:solidFill>
                  <a:srgbClr val="0066FF"/>
                </a:solidFill>
              </a:rPr>
              <a:t>join</a:t>
            </a:r>
            <a:r>
              <a:rPr lang="ja-JP" altLang="en-US" sz="1800" b="1" dirty="0">
                <a:solidFill>
                  <a:srgbClr val="0066FF"/>
                </a:solidFill>
              </a:rPr>
              <a:t>で全プロセスの待ち合わせをする</a:t>
            </a:r>
            <a:endParaRPr lang="en-US" altLang="ja-JP" sz="1800" b="1" dirty="0">
              <a:solidFill>
                <a:srgbClr val="0066FF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800" b="1" dirty="0">
                <a:solidFill>
                  <a:srgbClr val="0066FF"/>
                </a:solidFill>
              </a:rPr>
              <a:t>→同期を取っている</a:t>
            </a:r>
            <a:endParaRPr lang="en-US" altLang="ja-JP" sz="1800" b="1" dirty="0">
              <a:solidFill>
                <a:srgbClr val="0066FF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ja-JP" sz="1800" b="1" dirty="0">
              <a:solidFill>
                <a:srgbClr val="0066FF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800" b="1" dirty="0">
                <a:solidFill>
                  <a:srgbClr val="0066FF"/>
                </a:solidFill>
              </a:rPr>
              <a:t>簡単な並列プログラムは</a:t>
            </a:r>
            <a:r>
              <a:rPr lang="en-US" altLang="ja-JP" sz="1800" b="1" dirty="0">
                <a:solidFill>
                  <a:srgbClr val="0066FF"/>
                </a:solidFill>
              </a:rPr>
              <a:t>fork/join</a:t>
            </a:r>
            <a:r>
              <a:rPr lang="ja-JP" altLang="en-US" sz="1800" b="1" dirty="0">
                <a:solidFill>
                  <a:srgbClr val="0066FF"/>
                </a:solidFill>
              </a:rPr>
              <a:t>のみ</a:t>
            </a:r>
            <a:endParaRPr lang="en-US" altLang="ja-JP" sz="1800" b="1" dirty="0">
              <a:solidFill>
                <a:srgbClr val="0066FF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800" b="1" dirty="0">
                <a:solidFill>
                  <a:srgbClr val="0066FF"/>
                </a:solidFill>
              </a:rPr>
              <a:t>で制御できる→</a:t>
            </a:r>
            <a:r>
              <a:rPr lang="en-US" altLang="ja-JP" sz="1800" b="1" dirty="0">
                <a:solidFill>
                  <a:srgbClr val="0066FF"/>
                </a:solidFill>
              </a:rPr>
              <a:t>OpenMP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ja-JP" sz="1800" b="1" dirty="0">
              <a:solidFill>
                <a:srgbClr val="0066FF"/>
              </a:solidFill>
            </a:endParaRPr>
          </a:p>
        </p:txBody>
      </p:sp>
      <p:sp>
        <p:nvSpPr>
          <p:cNvPr id="4106" name="Line 11"/>
          <p:cNvSpPr>
            <a:spLocks noChangeShapeType="1"/>
          </p:cNvSpPr>
          <p:nvPr/>
        </p:nvSpPr>
        <p:spPr bwMode="auto">
          <a:xfrm>
            <a:off x="4643438" y="220503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07" name="Line 12"/>
          <p:cNvSpPr>
            <a:spLocks noChangeShapeType="1"/>
          </p:cNvSpPr>
          <p:nvPr/>
        </p:nvSpPr>
        <p:spPr bwMode="auto">
          <a:xfrm flipH="1">
            <a:off x="4140200" y="2997200"/>
            <a:ext cx="503238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08" name="Line 15"/>
          <p:cNvSpPr>
            <a:spLocks noChangeShapeType="1"/>
          </p:cNvSpPr>
          <p:nvPr/>
        </p:nvSpPr>
        <p:spPr bwMode="auto">
          <a:xfrm>
            <a:off x="4643438" y="2997200"/>
            <a:ext cx="5762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09" name="Line 16"/>
          <p:cNvSpPr>
            <a:spLocks noChangeShapeType="1"/>
          </p:cNvSpPr>
          <p:nvPr/>
        </p:nvSpPr>
        <p:spPr bwMode="auto">
          <a:xfrm>
            <a:off x="4643438" y="299720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10" name="Text Box 17"/>
          <p:cNvSpPr txBox="1">
            <a:spLocks noChangeArrowheads="1"/>
          </p:cNvSpPr>
          <p:nvPr/>
        </p:nvSpPr>
        <p:spPr bwMode="auto">
          <a:xfrm>
            <a:off x="4356100" y="2620963"/>
            <a:ext cx="625475" cy="376237"/>
          </a:xfrm>
          <a:prstGeom prst="rect">
            <a:avLst/>
          </a:prstGeom>
          <a:noFill/>
          <a:ln w="9525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1800" b="1">
                <a:solidFill>
                  <a:srgbClr val="0066FF"/>
                </a:solidFill>
              </a:rPr>
              <a:t>fork</a:t>
            </a:r>
          </a:p>
        </p:txBody>
      </p:sp>
      <p:sp>
        <p:nvSpPr>
          <p:cNvPr id="4111" name="Line 18"/>
          <p:cNvSpPr>
            <a:spLocks noChangeShapeType="1"/>
          </p:cNvSpPr>
          <p:nvPr/>
        </p:nvSpPr>
        <p:spPr bwMode="auto">
          <a:xfrm>
            <a:off x="4140200" y="32845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12" name="Line 19"/>
          <p:cNvSpPr>
            <a:spLocks noChangeShapeType="1"/>
          </p:cNvSpPr>
          <p:nvPr/>
        </p:nvSpPr>
        <p:spPr bwMode="auto">
          <a:xfrm>
            <a:off x="4643438" y="32845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13" name="Line 20"/>
          <p:cNvSpPr>
            <a:spLocks noChangeShapeType="1"/>
          </p:cNvSpPr>
          <p:nvPr/>
        </p:nvSpPr>
        <p:spPr bwMode="auto">
          <a:xfrm>
            <a:off x="5219700" y="32131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14" name="Line 21"/>
          <p:cNvSpPr>
            <a:spLocks noChangeShapeType="1"/>
          </p:cNvSpPr>
          <p:nvPr/>
        </p:nvSpPr>
        <p:spPr bwMode="auto">
          <a:xfrm>
            <a:off x="4140200" y="3860800"/>
            <a:ext cx="503238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15" name="Line 22"/>
          <p:cNvSpPr>
            <a:spLocks noChangeShapeType="1"/>
          </p:cNvSpPr>
          <p:nvPr/>
        </p:nvSpPr>
        <p:spPr bwMode="auto">
          <a:xfrm>
            <a:off x="4643438" y="38608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16" name="Line 23"/>
          <p:cNvSpPr>
            <a:spLocks noChangeShapeType="1"/>
          </p:cNvSpPr>
          <p:nvPr/>
        </p:nvSpPr>
        <p:spPr bwMode="auto">
          <a:xfrm flipH="1">
            <a:off x="4716463" y="3789363"/>
            <a:ext cx="50323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17" name="Text Box 24"/>
          <p:cNvSpPr txBox="1">
            <a:spLocks noChangeArrowheads="1"/>
          </p:cNvSpPr>
          <p:nvPr/>
        </p:nvSpPr>
        <p:spPr bwMode="auto">
          <a:xfrm>
            <a:off x="4356100" y="4205288"/>
            <a:ext cx="600075" cy="37623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1800" b="1">
                <a:solidFill>
                  <a:schemeClr val="tx2"/>
                </a:solidFill>
              </a:rPr>
              <a:t>join</a:t>
            </a:r>
          </a:p>
        </p:txBody>
      </p:sp>
      <p:sp>
        <p:nvSpPr>
          <p:cNvPr id="4118" name="Line 25"/>
          <p:cNvSpPr>
            <a:spLocks noChangeShapeType="1"/>
          </p:cNvSpPr>
          <p:nvPr/>
        </p:nvSpPr>
        <p:spPr bwMode="auto">
          <a:xfrm>
            <a:off x="3924300" y="2205038"/>
            <a:ext cx="0" cy="2879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19" name="Line 26"/>
          <p:cNvSpPr>
            <a:spLocks noChangeShapeType="1"/>
          </p:cNvSpPr>
          <p:nvPr/>
        </p:nvSpPr>
        <p:spPr bwMode="auto">
          <a:xfrm>
            <a:off x="3419475" y="2205038"/>
            <a:ext cx="0" cy="2879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20" name="Line 27"/>
          <p:cNvSpPr>
            <a:spLocks noChangeShapeType="1"/>
          </p:cNvSpPr>
          <p:nvPr/>
        </p:nvSpPr>
        <p:spPr bwMode="auto">
          <a:xfrm>
            <a:off x="2411413" y="2276475"/>
            <a:ext cx="0" cy="2808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21" name="Line 28"/>
          <p:cNvSpPr>
            <a:spLocks noChangeShapeType="1"/>
          </p:cNvSpPr>
          <p:nvPr/>
        </p:nvSpPr>
        <p:spPr bwMode="auto">
          <a:xfrm>
            <a:off x="4643438" y="4581525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22" name="Text Box 29"/>
          <p:cNvSpPr txBox="1">
            <a:spLocks noChangeArrowheads="1"/>
          </p:cNvSpPr>
          <p:nvPr/>
        </p:nvSpPr>
        <p:spPr bwMode="auto">
          <a:xfrm>
            <a:off x="3203575" y="5573713"/>
            <a:ext cx="600075" cy="37623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1800" b="1">
                <a:solidFill>
                  <a:schemeClr val="tx2"/>
                </a:solidFill>
              </a:rPr>
              <a:t>join</a:t>
            </a:r>
          </a:p>
        </p:txBody>
      </p:sp>
      <p:sp>
        <p:nvSpPr>
          <p:cNvPr id="4123" name="Line 30"/>
          <p:cNvSpPr>
            <a:spLocks noChangeShapeType="1"/>
          </p:cNvSpPr>
          <p:nvPr/>
        </p:nvSpPr>
        <p:spPr bwMode="auto">
          <a:xfrm>
            <a:off x="2411413" y="5084763"/>
            <a:ext cx="8636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24" name="Line 31"/>
          <p:cNvSpPr>
            <a:spLocks noChangeShapeType="1"/>
          </p:cNvSpPr>
          <p:nvPr/>
        </p:nvSpPr>
        <p:spPr bwMode="auto">
          <a:xfrm>
            <a:off x="3419475" y="5084763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25" name="Line 32"/>
          <p:cNvSpPr>
            <a:spLocks noChangeShapeType="1"/>
          </p:cNvSpPr>
          <p:nvPr/>
        </p:nvSpPr>
        <p:spPr bwMode="auto">
          <a:xfrm flipH="1">
            <a:off x="3635375" y="5084763"/>
            <a:ext cx="2889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26" name="Line 33"/>
          <p:cNvSpPr>
            <a:spLocks noChangeShapeType="1"/>
          </p:cNvSpPr>
          <p:nvPr/>
        </p:nvSpPr>
        <p:spPr bwMode="auto">
          <a:xfrm flipH="1">
            <a:off x="3708400" y="5084763"/>
            <a:ext cx="93503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27" name="Line 34"/>
          <p:cNvSpPr>
            <a:spLocks noChangeShapeType="1"/>
          </p:cNvSpPr>
          <p:nvPr/>
        </p:nvSpPr>
        <p:spPr bwMode="auto">
          <a:xfrm>
            <a:off x="3490913" y="594995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排他制御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53165"/>
            <a:ext cx="8507288" cy="4525963"/>
          </a:xfrm>
        </p:spPr>
        <p:txBody>
          <a:bodyPr/>
          <a:lstStyle/>
          <a:p>
            <a:r>
              <a:rPr lang="ja-JP" altLang="en-US" dirty="0"/>
              <a:t>プリンタがあり、一度に一つのプロセッサしか使えない。同時に要求があった場合に</a:t>
            </a:r>
            <a:r>
              <a:rPr kumimoji="1" lang="ja-JP" altLang="en-US" dirty="0"/>
              <a:t>一人を選びたい。</a:t>
            </a:r>
            <a:endParaRPr kumimoji="1" lang="en-US" altLang="ja-JP" dirty="0"/>
          </a:p>
          <a:p>
            <a:r>
              <a:rPr lang="ja-JP" altLang="en-US" dirty="0"/>
              <a:t>アイディア：</a:t>
            </a:r>
            <a:endParaRPr lang="en-US" altLang="ja-JP" dirty="0"/>
          </a:p>
          <a:p>
            <a:pPr marL="857250" lvl="1" indent="-457200"/>
            <a:r>
              <a:rPr lang="ja-JP" altLang="en-US" dirty="0"/>
              <a:t>変数</a:t>
            </a:r>
            <a:r>
              <a:rPr lang="ja-JP" altLang="en-US" dirty="0" err="1"/>
              <a:t>ｘ</a:t>
            </a:r>
            <a:r>
              <a:rPr lang="ja-JP" altLang="en-US" dirty="0"/>
              <a:t>を</a:t>
            </a:r>
            <a:r>
              <a:rPr lang="en-US" altLang="ja-JP" dirty="0"/>
              <a:t>0</a:t>
            </a:r>
            <a:r>
              <a:rPr lang="ja-JP" altLang="en-US" dirty="0"/>
              <a:t>に初期化しておく。</a:t>
            </a:r>
            <a:endParaRPr lang="en-US" altLang="ja-JP" dirty="0"/>
          </a:p>
          <a:p>
            <a:pPr marL="857250" lvl="1" indent="-457200"/>
            <a:r>
              <a:rPr kumimoji="1" lang="ja-JP" altLang="en-US" dirty="0" err="1"/>
              <a:t>ｘ</a:t>
            </a:r>
            <a:r>
              <a:rPr kumimoji="1" lang="ja-JP" altLang="en-US" dirty="0"/>
              <a:t>を読んだプロセッサは、</a:t>
            </a:r>
            <a:r>
              <a:rPr kumimoji="1" lang="en-US" altLang="ja-JP" dirty="0"/>
              <a:t>0</a:t>
            </a:r>
            <a:r>
              <a:rPr lang="ja-JP" altLang="en-US" dirty="0"/>
              <a:t>ならば</a:t>
            </a:r>
            <a:r>
              <a:rPr kumimoji="1" lang="ja-JP" altLang="en-US" dirty="0"/>
              <a:t>素早く</a:t>
            </a:r>
            <a:r>
              <a:rPr kumimoji="1" lang="en-US" altLang="ja-JP" dirty="0"/>
              <a:t>1</a:t>
            </a:r>
            <a:r>
              <a:rPr kumimoji="1" lang="ja-JP" altLang="en-US" dirty="0"/>
              <a:t>を書き込み、プリンタを利用。</a:t>
            </a:r>
            <a:r>
              <a:rPr lang="ja-JP" altLang="en-US" dirty="0"/>
              <a:t>終わったら</a:t>
            </a:r>
            <a:r>
              <a:rPr lang="en-US" altLang="ja-JP" dirty="0"/>
              <a:t>0</a:t>
            </a:r>
            <a:r>
              <a:rPr lang="ja-JP" altLang="en-US" dirty="0"/>
              <a:t>を書き込む。</a:t>
            </a:r>
            <a:endParaRPr lang="en-US" altLang="ja-JP" dirty="0"/>
          </a:p>
          <a:p>
            <a:pPr marL="857250" lvl="1" indent="-457200"/>
            <a:r>
              <a:rPr lang="en-US" altLang="ja-JP" dirty="0"/>
              <a:t>1</a:t>
            </a:r>
            <a:r>
              <a:rPr lang="ja-JP" altLang="en-US" dirty="0"/>
              <a:t>を読み込んだプロセッサは</a:t>
            </a:r>
            <a:r>
              <a:rPr lang="en-US" altLang="ja-JP" dirty="0"/>
              <a:t>0</a:t>
            </a:r>
            <a:r>
              <a:rPr lang="ja-JP" altLang="en-US" dirty="0"/>
              <a:t>を読み込めるまで繰り返し読み続ける（</a:t>
            </a:r>
            <a:r>
              <a:rPr lang="en-US" altLang="ja-JP" dirty="0"/>
              <a:t>Busy</a:t>
            </a:r>
            <a:r>
              <a:rPr lang="ja-JP" altLang="en-US" dirty="0"/>
              <a:t> </a:t>
            </a:r>
            <a:r>
              <a:rPr lang="en-US" altLang="ja-JP" dirty="0"/>
              <a:t>Waiting)</a:t>
            </a:r>
          </a:p>
          <a:p>
            <a:pPr marL="400050" lvl="1" indent="0">
              <a:buNone/>
            </a:pPr>
            <a:r>
              <a:rPr lang="ja-JP" altLang="en-US" dirty="0"/>
              <a:t>→しかしこれはうまく行かない。なぜか？</a:t>
            </a:r>
            <a:endParaRPr lang="en-US" altLang="ja-JP" dirty="0"/>
          </a:p>
          <a:p>
            <a:pPr marL="400050" lvl="1" indent="0">
              <a:buNone/>
            </a:pP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516649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r>
              <a:rPr kumimoji="1" lang="en-US" altLang="ja-JP" dirty="0" err="1"/>
              <a:t>P1</a:t>
            </a:r>
            <a:r>
              <a:rPr kumimoji="1" lang="ja-JP" altLang="en-US" dirty="0"/>
              <a:t>と</a:t>
            </a:r>
            <a:r>
              <a:rPr kumimoji="1" lang="en-US" altLang="ja-JP" dirty="0" err="1"/>
              <a:t>P2</a:t>
            </a:r>
            <a:r>
              <a:rPr kumimoji="1" lang="ja-JP" altLang="en-US" dirty="0"/>
              <a:t>が同時に変数を読んだら？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3779912" y="1988840"/>
            <a:ext cx="93610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0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" name="楕円 4"/>
          <p:cNvSpPr/>
          <p:nvPr/>
        </p:nvSpPr>
        <p:spPr>
          <a:xfrm>
            <a:off x="5580112" y="3928194"/>
            <a:ext cx="864096" cy="79208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>
                <a:solidFill>
                  <a:schemeClr val="tx1"/>
                </a:solidFill>
              </a:rPr>
              <a:t>P1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7" name="直線矢印コネクタ 6"/>
          <p:cNvCxnSpPr>
            <a:stCxn id="4" idx="3"/>
          </p:cNvCxnSpPr>
          <p:nvPr/>
        </p:nvCxnSpPr>
        <p:spPr>
          <a:xfrm>
            <a:off x="4716016" y="2420888"/>
            <a:ext cx="1224136" cy="122413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5436096" y="2492896"/>
            <a:ext cx="1693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1</a:t>
            </a:r>
            <a:r>
              <a:rPr kumimoji="1" lang="ja-JP" altLang="en-US" dirty="0" err="1"/>
              <a:t>．</a:t>
            </a:r>
            <a:r>
              <a:rPr kumimoji="1" lang="en-US" altLang="ja-JP" dirty="0"/>
              <a:t>x</a:t>
            </a:r>
            <a:r>
              <a:rPr kumimoji="1" lang="ja-JP" altLang="en-US" dirty="0"/>
              <a:t>を読み出す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282642" y="3632448"/>
            <a:ext cx="2358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2</a:t>
            </a:r>
            <a:r>
              <a:rPr kumimoji="1" lang="ja-JP" altLang="en-US" dirty="0" err="1"/>
              <a:t>．</a:t>
            </a:r>
            <a:r>
              <a:rPr lang="en-US" altLang="ja-JP" dirty="0"/>
              <a:t>0</a:t>
            </a:r>
            <a:r>
              <a:rPr lang="ja-JP" altLang="en-US" dirty="0"/>
              <a:t>かどうかをチェック</a:t>
            </a:r>
            <a:endParaRPr kumimoji="1" lang="ja-JP" altLang="en-US" dirty="0"/>
          </a:p>
        </p:txBody>
      </p:sp>
      <p:cxnSp>
        <p:nvCxnSpPr>
          <p:cNvPr id="11" name="直線矢印コネクタ 10"/>
          <p:cNvCxnSpPr/>
          <p:nvPr/>
        </p:nvCxnSpPr>
        <p:spPr>
          <a:xfrm flipH="1" flipV="1">
            <a:off x="4716016" y="2934236"/>
            <a:ext cx="864096" cy="85480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3960758" y="3743528"/>
            <a:ext cx="16193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3</a:t>
            </a:r>
            <a:r>
              <a:rPr kumimoji="1" lang="ja-JP" altLang="en-US" dirty="0" err="1"/>
              <a:t>．</a:t>
            </a:r>
            <a:r>
              <a:rPr lang="en-US" altLang="ja-JP" dirty="0"/>
              <a:t>1</a:t>
            </a:r>
            <a:r>
              <a:rPr lang="ja-JP" altLang="en-US" dirty="0"/>
              <a:t>を書きこむ</a:t>
            </a:r>
            <a:endParaRPr kumimoji="1" lang="ja-JP" altLang="en-US" dirty="0"/>
          </a:p>
        </p:txBody>
      </p:sp>
      <p:sp>
        <p:nvSpPr>
          <p:cNvPr id="13" name="楕円 12"/>
          <p:cNvSpPr/>
          <p:nvPr/>
        </p:nvSpPr>
        <p:spPr>
          <a:xfrm>
            <a:off x="1151269" y="4112860"/>
            <a:ext cx="864096" cy="79208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>
                <a:solidFill>
                  <a:schemeClr val="tx1"/>
                </a:solidFill>
              </a:rPr>
              <a:t>P2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14" name="直線矢印コネクタ 13"/>
          <p:cNvCxnSpPr/>
          <p:nvPr/>
        </p:nvCxnSpPr>
        <p:spPr>
          <a:xfrm flipH="1">
            <a:off x="2075011" y="2906162"/>
            <a:ext cx="1560885" cy="103460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2560811" y="3522186"/>
            <a:ext cx="1693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1</a:t>
            </a:r>
            <a:r>
              <a:rPr kumimoji="1" lang="ja-JP" altLang="en-US" dirty="0" err="1"/>
              <a:t>．</a:t>
            </a:r>
            <a:r>
              <a:rPr kumimoji="1" lang="en-US" altLang="ja-JP" dirty="0"/>
              <a:t>x</a:t>
            </a:r>
            <a:r>
              <a:rPr kumimoji="1" lang="ja-JP" altLang="en-US" dirty="0"/>
              <a:t>を読み出す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831946" y="3940770"/>
            <a:ext cx="2358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2</a:t>
            </a:r>
            <a:r>
              <a:rPr kumimoji="1" lang="ja-JP" altLang="en-US" dirty="0" err="1"/>
              <a:t>．</a:t>
            </a:r>
            <a:r>
              <a:rPr lang="en-US" altLang="ja-JP" dirty="0"/>
              <a:t>0</a:t>
            </a:r>
            <a:r>
              <a:rPr lang="ja-JP" altLang="en-US" dirty="0"/>
              <a:t>かどうかをチェック</a:t>
            </a:r>
            <a:endParaRPr kumimoji="1" lang="ja-JP" altLang="en-US" dirty="0"/>
          </a:p>
        </p:txBody>
      </p:sp>
      <p:cxnSp>
        <p:nvCxnSpPr>
          <p:cNvPr id="17" name="直線矢印コネクタ 16"/>
          <p:cNvCxnSpPr/>
          <p:nvPr/>
        </p:nvCxnSpPr>
        <p:spPr>
          <a:xfrm flipV="1">
            <a:off x="1583317" y="2492896"/>
            <a:ext cx="2017401" cy="14352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994891" y="2832335"/>
            <a:ext cx="16193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3</a:t>
            </a:r>
            <a:r>
              <a:rPr kumimoji="1" lang="ja-JP" altLang="en-US" dirty="0" err="1"/>
              <a:t>．</a:t>
            </a:r>
            <a:r>
              <a:rPr lang="en-US" altLang="ja-JP" dirty="0"/>
              <a:t>1</a:t>
            </a:r>
            <a:r>
              <a:rPr lang="ja-JP" altLang="en-US" dirty="0"/>
              <a:t>を書きこむ</a:t>
            </a:r>
            <a:endParaRPr kumimoji="1"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583317" y="5037249"/>
            <a:ext cx="712246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/>
              <a:t>P1</a:t>
            </a:r>
            <a:r>
              <a:rPr kumimoji="1" lang="ja-JP" altLang="en-US" dirty="0"/>
              <a:t>が</a:t>
            </a:r>
            <a:r>
              <a:rPr kumimoji="1" lang="en-US" altLang="ja-JP" dirty="0"/>
              <a:t>x</a:t>
            </a:r>
            <a:r>
              <a:rPr kumimoji="1" lang="ja-JP" altLang="en-US" dirty="0"/>
              <a:t>を読んで</a:t>
            </a:r>
            <a:r>
              <a:rPr kumimoji="1" lang="en-US" altLang="ja-JP" dirty="0"/>
              <a:t>0</a:t>
            </a:r>
            <a:r>
              <a:rPr kumimoji="1" lang="ja-JP" altLang="en-US" dirty="0"/>
              <a:t>かどうかをチェックしている間に、</a:t>
            </a:r>
            <a:r>
              <a:rPr kumimoji="1" lang="en-US" altLang="ja-JP" dirty="0" err="1"/>
              <a:t>P2</a:t>
            </a:r>
            <a:r>
              <a:rPr lang="ja-JP" altLang="en-US" dirty="0"/>
              <a:t>が</a:t>
            </a:r>
            <a:r>
              <a:rPr lang="en-US" altLang="ja-JP" dirty="0"/>
              <a:t>x</a:t>
            </a:r>
            <a:r>
              <a:rPr lang="ja-JP" altLang="en-US" dirty="0"/>
              <a:t>を読み出すかも</a:t>
            </a:r>
            <a:endParaRPr lang="en-US" altLang="ja-JP" dirty="0"/>
          </a:p>
          <a:p>
            <a:r>
              <a:rPr kumimoji="1" lang="ja-JP" altLang="en-US" dirty="0"/>
              <a:t>しれない→</a:t>
            </a:r>
            <a:r>
              <a:rPr kumimoji="1" lang="en-US" altLang="ja-JP" dirty="0" err="1"/>
              <a:t>P1,P2</a:t>
            </a:r>
            <a:r>
              <a:rPr kumimoji="1" lang="ja-JP" altLang="en-US" dirty="0"/>
              <a:t>共に</a:t>
            </a:r>
            <a:r>
              <a:rPr kumimoji="1" lang="en-US" altLang="ja-JP" dirty="0"/>
              <a:t>0</a:t>
            </a:r>
            <a:r>
              <a:rPr kumimoji="1" lang="ja-JP" altLang="en-US" dirty="0"/>
              <a:t>を取ることができる。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読む操作と書く操作を不可分（</a:t>
            </a:r>
            <a:r>
              <a:rPr kumimoji="1" lang="en-US" altLang="ja-JP" dirty="0"/>
              <a:t>Atomic</a:t>
            </a:r>
            <a:r>
              <a:rPr kumimoji="1" lang="ja-JP" altLang="en-US" dirty="0"/>
              <a:t>／</a:t>
            </a:r>
            <a:r>
              <a:rPr kumimoji="1" lang="en-US" altLang="ja-JP" dirty="0"/>
              <a:t>Indivisible)</a:t>
            </a:r>
            <a:r>
              <a:rPr kumimoji="1" lang="ja-JP" altLang="en-US" dirty="0"/>
              <a:t>に行う命令が必要</a:t>
            </a:r>
            <a:endParaRPr kumimoji="1" lang="en-US" altLang="ja-JP" dirty="0"/>
          </a:p>
          <a:p>
            <a:r>
              <a:rPr lang="ja-JP" altLang="en-US" dirty="0"/>
              <a:t>→不可分命令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57948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Test</a:t>
            </a:r>
            <a:r>
              <a:rPr kumimoji="1" lang="ja-JP" altLang="en-US" dirty="0"/>
              <a:t> </a:t>
            </a:r>
            <a:r>
              <a:rPr kumimoji="1" lang="en-US" altLang="ja-JP" dirty="0"/>
              <a:t>&amp;</a:t>
            </a:r>
            <a:r>
              <a:rPr kumimoji="1" lang="ja-JP" altLang="en-US" dirty="0"/>
              <a:t> </a:t>
            </a:r>
            <a:r>
              <a:rPr kumimoji="1" lang="en-US" altLang="ja-JP" dirty="0"/>
              <a:t>Set (x)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3779912" y="1988840"/>
            <a:ext cx="93610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0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" name="楕円 4"/>
          <p:cNvSpPr/>
          <p:nvPr/>
        </p:nvSpPr>
        <p:spPr>
          <a:xfrm>
            <a:off x="5580112" y="3928194"/>
            <a:ext cx="864096" cy="79208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>
                <a:solidFill>
                  <a:schemeClr val="tx1"/>
                </a:solidFill>
              </a:rPr>
              <a:t>P1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6" name="直線矢印コネクタ 5"/>
          <p:cNvCxnSpPr/>
          <p:nvPr/>
        </p:nvCxnSpPr>
        <p:spPr>
          <a:xfrm>
            <a:off x="4685672" y="2704058"/>
            <a:ext cx="1224136" cy="1224136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1637250" y="4937257"/>
            <a:ext cx="663515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同時に命令が実行されても、必ず一つだけ</a:t>
            </a:r>
            <a:r>
              <a:rPr lang="en-US" altLang="ja-JP" dirty="0"/>
              <a:t>0</a:t>
            </a:r>
            <a:r>
              <a:rPr lang="ja-JP" altLang="en-US" dirty="0"/>
              <a:t>を読み、他は</a:t>
            </a:r>
            <a:r>
              <a:rPr lang="en-US" altLang="ja-JP" dirty="0"/>
              <a:t>1</a:t>
            </a:r>
            <a:r>
              <a:rPr lang="ja-JP" altLang="en-US" dirty="0"/>
              <a:t>にする。</a:t>
            </a:r>
            <a:endParaRPr lang="en-US" altLang="ja-JP" dirty="0"/>
          </a:p>
          <a:p>
            <a:r>
              <a:rPr lang="ja-JP" altLang="en-US" dirty="0"/>
              <a:t>→ハードウェアの支援が必要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他にも</a:t>
            </a:r>
            <a:r>
              <a:rPr lang="en-US" altLang="ja-JP" dirty="0"/>
              <a:t>Swap, </a:t>
            </a:r>
            <a:r>
              <a:rPr lang="en-US" altLang="ja-JP" dirty="0" err="1"/>
              <a:t>Compare&amp;Swap</a:t>
            </a:r>
            <a:r>
              <a:rPr lang="en-US" altLang="ja-JP" dirty="0"/>
              <a:t>, </a:t>
            </a:r>
            <a:r>
              <a:rPr lang="en-US" altLang="ja-JP" dirty="0" err="1"/>
              <a:t>Fetch&amp;Dec</a:t>
            </a:r>
            <a:r>
              <a:rPr lang="en-US" altLang="ja-JP" dirty="0"/>
              <a:t>, </a:t>
            </a:r>
            <a:r>
              <a:rPr lang="en-US" altLang="ja-JP" dirty="0" err="1"/>
              <a:t>Fetch&amp;Add</a:t>
            </a:r>
            <a:r>
              <a:rPr lang="ja-JP" altLang="en-US" dirty="0"/>
              <a:t>など色々</a:t>
            </a:r>
            <a:endParaRPr lang="en-US" altLang="ja-JP" dirty="0"/>
          </a:p>
          <a:p>
            <a:r>
              <a:rPr lang="ja-JP" altLang="en-US" dirty="0"/>
              <a:t>あるが、原理は同じ</a:t>
            </a:r>
            <a:endParaRPr lang="en-US" altLang="ja-JP" dirty="0"/>
          </a:p>
        </p:txBody>
      </p:sp>
      <p:sp>
        <p:nvSpPr>
          <p:cNvPr id="11" name="楕円 10"/>
          <p:cNvSpPr/>
          <p:nvPr/>
        </p:nvSpPr>
        <p:spPr>
          <a:xfrm>
            <a:off x="1151269" y="4112860"/>
            <a:ext cx="864096" cy="79208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>
                <a:solidFill>
                  <a:schemeClr val="tx1"/>
                </a:solidFill>
              </a:rPr>
              <a:t>P2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15" name="直線矢印コネクタ 14"/>
          <p:cNvCxnSpPr/>
          <p:nvPr/>
        </p:nvCxnSpPr>
        <p:spPr>
          <a:xfrm flipV="1">
            <a:off x="1791904" y="2627817"/>
            <a:ext cx="2017401" cy="1435298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1637250" y="2852936"/>
            <a:ext cx="1377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/>
              <a:t>Test&amp;Set</a:t>
            </a:r>
            <a:r>
              <a:rPr lang="en-US" altLang="ja-JP" dirty="0"/>
              <a:t>(x)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297740" y="2976134"/>
            <a:ext cx="1377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/>
              <a:t>Test&amp;Set</a:t>
            </a:r>
            <a:r>
              <a:rPr lang="en-US" altLang="ja-JP" dirty="0"/>
              <a:t>(x)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579599" y="1528008"/>
            <a:ext cx="272702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x</a:t>
            </a:r>
            <a:r>
              <a:rPr kumimoji="1" lang="ja-JP" altLang="en-US" dirty="0"/>
              <a:t>を読み出す</a:t>
            </a:r>
            <a:r>
              <a:rPr lang="ja-JP" altLang="en-US" dirty="0"/>
              <a:t>。</a:t>
            </a:r>
            <a:endParaRPr lang="en-US" altLang="ja-JP" dirty="0"/>
          </a:p>
          <a:p>
            <a:r>
              <a:rPr kumimoji="1" lang="en-US" altLang="ja-JP" dirty="0"/>
              <a:t>1</a:t>
            </a:r>
            <a:r>
              <a:rPr kumimoji="1" lang="ja-JP" altLang="en-US" dirty="0"/>
              <a:t>を書きこむ</a:t>
            </a:r>
            <a:endParaRPr kumimoji="1" lang="en-US" altLang="ja-JP" dirty="0"/>
          </a:p>
          <a:p>
            <a:r>
              <a:rPr lang="en-US" altLang="ja-JP" dirty="0"/>
              <a:t>2</a:t>
            </a:r>
            <a:r>
              <a:rPr lang="ja-JP" altLang="en-US" dirty="0" err="1"/>
              <a:t>つの</a:t>
            </a:r>
            <a:r>
              <a:rPr lang="ja-JP" altLang="en-US" dirty="0"/>
              <a:t>操作を不可分に行う</a:t>
            </a:r>
            <a:endParaRPr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この間共有メモリを占有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86764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Critical</a:t>
            </a:r>
            <a:r>
              <a:rPr lang="ja-JP" altLang="en-US" dirty="0"/>
              <a:t> </a:t>
            </a:r>
            <a:r>
              <a:rPr lang="en-US" altLang="ja-JP" dirty="0"/>
              <a:t>Section</a:t>
            </a:r>
            <a:r>
              <a:rPr lang="ja-JP" altLang="en-US" dirty="0"/>
              <a:t>の実行</a:t>
            </a:r>
            <a:endParaRPr kumimoji="1" lang="ja-JP" altLang="en-US" dirty="0"/>
          </a:p>
        </p:txBody>
      </p:sp>
      <p:sp>
        <p:nvSpPr>
          <p:cNvPr id="4" name="ひし形 3"/>
          <p:cNvSpPr/>
          <p:nvPr/>
        </p:nvSpPr>
        <p:spPr>
          <a:xfrm>
            <a:off x="3167844" y="2060848"/>
            <a:ext cx="2808312" cy="100811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>
                <a:solidFill>
                  <a:schemeClr val="tx1"/>
                </a:solidFill>
              </a:rPr>
              <a:t>Test&amp;Set</a:t>
            </a:r>
            <a:r>
              <a:rPr kumimoji="1" lang="en-US" altLang="ja-JP" dirty="0">
                <a:solidFill>
                  <a:schemeClr val="tx1"/>
                </a:solidFill>
              </a:rPr>
              <a:t>(x)=0?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" name="楕円 4"/>
          <p:cNvSpPr/>
          <p:nvPr/>
        </p:nvSpPr>
        <p:spPr>
          <a:xfrm>
            <a:off x="4427984" y="1196752"/>
            <a:ext cx="288032" cy="2208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矢印コネクタ 6"/>
          <p:cNvCxnSpPr>
            <a:stCxn id="5" idx="4"/>
            <a:endCxn id="4" idx="0"/>
          </p:cNvCxnSpPr>
          <p:nvPr/>
        </p:nvCxnSpPr>
        <p:spPr>
          <a:xfrm>
            <a:off x="4572000" y="1417638"/>
            <a:ext cx="0" cy="64321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3"/>
          </p:cNvCxnSpPr>
          <p:nvPr/>
        </p:nvCxnSpPr>
        <p:spPr>
          <a:xfrm>
            <a:off x="5976156" y="2564904"/>
            <a:ext cx="5400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 flipV="1">
            <a:off x="6516216" y="1739243"/>
            <a:ext cx="0" cy="8256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 flipH="1">
            <a:off x="4572000" y="1739243"/>
            <a:ext cx="194421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6660232" y="2152073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No.</a:t>
            </a:r>
            <a:endParaRPr kumimoji="1" lang="ja-JP" altLang="en-US" dirty="0"/>
          </a:p>
        </p:txBody>
      </p:sp>
      <p:cxnSp>
        <p:nvCxnSpPr>
          <p:cNvPr id="15" name="直線矢印コネクタ 14"/>
          <p:cNvCxnSpPr/>
          <p:nvPr/>
        </p:nvCxnSpPr>
        <p:spPr>
          <a:xfrm>
            <a:off x="4585855" y="3068960"/>
            <a:ext cx="0" cy="3600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正方形/長方形 16"/>
          <p:cNvSpPr/>
          <p:nvPr/>
        </p:nvSpPr>
        <p:spPr>
          <a:xfrm>
            <a:off x="3167844" y="3429000"/>
            <a:ext cx="2988332" cy="10081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647763" y="3021232"/>
            <a:ext cx="6251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Yes</a:t>
            </a:r>
            <a:r>
              <a:rPr kumimoji="1" lang="en-US" altLang="ja-JP" dirty="0"/>
              <a:t>.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328102" y="3605822"/>
            <a:ext cx="26116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Critical</a:t>
            </a:r>
            <a:r>
              <a:rPr lang="ja-JP" altLang="en-US" dirty="0"/>
              <a:t> </a:t>
            </a:r>
            <a:r>
              <a:rPr lang="en-US" altLang="ja-JP" dirty="0"/>
              <a:t>Section</a:t>
            </a:r>
          </a:p>
          <a:p>
            <a:r>
              <a:rPr lang="ja-JP" altLang="en-US" dirty="0"/>
              <a:t>この例ではプリンタを使う</a:t>
            </a:r>
            <a:endParaRPr kumimoji="1" lang="ja-JP" altLang="en-US" dirty="0"/>
          </a:p>
        </p:txBody>
      </p:sp>
      <p:cxnSp>
        <p:nvCxnSpPr>
          <p:cNvPr id="20" name="直線矢印コネクタ 19"/>
          <p:cNvCxnSpPr/>
          <p:nvPr/>
        </p:nvCxnSpPr>
        <p:spPr>
          <a:xfrm>
            <a:off x="4633908" y="5131065"/>
            <a:ext cx="0" cy="3600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正方形/長方形 20"/>
          <p:cNvSpPr/>
          <p:nvPr/>
        </p:nvSpPr>
        <p:spPr>
          <a:xfrm>
            <a:off x="3401872" y="4807029"/>
            <a:ext cx="2464073" cy="32403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2" name="直線矢印コネクタ 21"/>
          <p:cNvCxnSpPr/>
          <p:nvPr/>
        </p:nvCxnSpPr>
        <p:spPr>
          <a:xfrm>
            <a:off x="4633908" y="4437112"/>
            <a:ext cx="0" cy="3600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4302155" y="4815569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x = 0</a:t>
            </a:r>
            <a:endParaRPr kumimoji="1" lang="ja-JP" altLang="en-US" dirty="0"/>
          </a:p>
        </p:txBody>
      </p:sp>
      <p:sp>
        <p:nvSpPr>
          <p:cNvPr id="24" name="楕円 23"/>
          <p:cNvSpPr/>
          <p:nvPr/>
        </p:nvSpPr>
        <p:spPr>
          <a:xfrm>
            <a:off x="4489892" y="5500397"/>
            <a:ext cx="288032" cy="2208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972477" y="4761733"/>
            <a:ext cx="2587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忘れずに</a:t>
            </a:r>
            <a:r>
              <a:rPr lang="en-US" altLang="ja-JP" dirty="0"/>
              <a:t>x</a:t>
            </a:r>
            <a:r>
              <a:rPr lang="ja-JP" altLang="en-US" dirty="0"/>
              <a:t>＝</a:t>
            </a:r>
            <a:r>
              <a:rPr lang="en-US" altLang="ja-JP" dirty="0"/>
              <a:t>0</a:t>
            </a:r>
            <a:r>
              <a:rPr lang="ja-JP" altLang="en-US" dirty="0"/>
              <a:t>にしておく</a:t>
            </a:r>
            <a:r>
              <a:rPr kumimoji="1" lang="en-US" altLang="ja-JP" dirty="0"/>
              <a:t>.</a:t>
            </a:r>
            <a:endParaRPr kumimoji="1" lang="ja-JP" altLang="en-US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156176" y="3559655"/>
            <a:ext cx="28232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一つだけが実行できる領域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457839" y="6093296"/>
            <a:ext cx="65678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不可分命令があれば</a:t>
            </a:r>
            <a:r>
              <a:rPr lang="en-US" altLang="ja-JP" dirty="0"/>
              <a:t>Critical</a:t>
            </a:r>
            <a:r>
              <a:rPr lang="ja-JP" altLang="en-US" dirty="0"/>
              <a:t> </a:t>
            </a:r>
            <a:r>
              <a:rPr lang="en-US" altLang="ja-JP" dirty="0"/>
              <a:t>Section</a:t>
            </a:r>
            <a:r>
              <a:rPr lang="ja-JP" altLang="en-US" dirty="0"/>
              <a:t>が作れる→なんでもできる！</a:t>
            </a:r>
            <a:endParaRPr lang="en-US" altLang="ja-JP" dirty="0"/>
          </a:p>
          <a:p>
            <a:r>
              <a:rPr lang="ja-JP" altLang="en-US" dirty="0"/>
              <a:t>でもちょっと使いにくい</a:t>
            </a:r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75900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54138" y="-294481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dirty="0"/>
              <a:t>バリア同期</a:t>
            </a:r>
            <a:endParaRPr lang="en-US" altLang="ja-JP" dirty="0"/>
          </a:p>
        </p:txBody>
      </p:sp>
      <p:sp>
        <p:nvSpPr>
          <p:cNvPr id="40963" name="Line 3"/>
          <p:cNvSpPr>
            <a:spLocks noChangeShapeType="1"/>
          </p:cNvSpPr>
          <p:nvPr/>
        </p:nvSpPr>
        <p:spPr bwMode="auto">
          <a:xfrm>
            <a:off x="2819400" y="17526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2346325" y="3165475"/>
            <a:ext cx="11985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400">
                <a:latin typeface="Times New Roman" panose="02020603050405020304" pitchFamily="18" charset="0"/>
              </a:rPr>
              <a:t>Barrier</a:t>
            </a:r>
            <a:r>
              <a:rPr lang="ja-JP" altLang="en-US" sz="2400">
                <a:latin typeface="Times New Roman" panose="02020603050405020304" pitchFamily="18" charset="0"/>
              </a:rPr>
              <a:t>；</a:t>
            </a:r>
          </a:p>
        </p:txBody>
      </p:sp>
      <p:sp>
        <p:nvSpPr>
          <p:cNvPr id="40965" name="Line 5"/>
          <p:cNvSpPr>
            <a:spLocks noChangeShapeType="1"/>
          </p:cNvSpPr>
          <p:nvPr/>
        </p:nvSpPr>
        <p:spPr bwMode="auto">
          <a:xfrm>
            <a:off x="2819400" y="3733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66" name="Line 6"/>
          <p:cNvSpPr>
            <a:spLocks noChangeShapeType="1"/>
          </p:cNvSpPr>
          <p:nvPr/>
        </p:nvSpPr>
        <p:spPr bwMode="auto">
          <a:xfrm>
            <a:off x="4343400" y="1752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3810000" y="2438400"/>
            <a:ext cx="11985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400">
                <a:latin typeface="Times New Roman" panose="02020603050405020304" pitchFamily="18" charset="0"/>
              </a:rPr>
              <a:t>Barrier</a:t>
            </a:r>
            <a:r>
              <a:rPr lang="ja-JP" altLang="en-US" sz="2400">
                <a:latin typeface="Times New Roman" panose="02020603050405020304" pitchFamily="18" charset="0"/>
              </a:rPr>
              <a:t>；</a:t>
            </a:r>
          </a:p>
        </p:txBody>
      </p:sp>
      <p:sp>
        <p:nvSpPr>
          <p:cNvPr id="40968" name="Line 8"/>
          <p:cNvSpPr>
            <a:spLocks noChangeShapeType="1"/>
          </p:cNvSpPr>
          <p:nvPr/>
        </p:nvSpPr>
        <p:spPr bwMode="auto">
          <a:xfrm>
            <a:off x="4343400" y="2895600"/>
            <a:ext cx="0" cy="14478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69" name="Text Box 9"/>
          <p:cNvSpPr txBox="1">
            <a:spLocks noChangeArrowheads="1"/>
          </p:cNvSpPr>
          <p:nvPr/>
        </p:nvSpPr>
        <p:spPr bwMode="auto">
          <a:xfrm>
            <a:off x="5562600" y="4038600"/>
            <a:ext cx="11985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400">
                <a:latin typeface="Times New Roman" panose="02020603050405020304" pitchFamily="18" charset="0"/>
              </a:rPr>
              <a:t>Barrier</a:t>
            </a:r>
            <a:r>
              <a:rPr lang="ja-JP" altLang="en-US" sz="2400">
                <a:latin typeface="Times New Roman" panose="02020603050405020304" pitchFamily="18" charset="0"/>
              </a:rPr>
              <a:t>；</a:t>
            </a:r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>
            <a:off x="5943600" y="1752600"/>
            <a:ext cx="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>
            <a:off x="2057400" y="4495800"/>
            <a:ext cx="60198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>
            <a:off x="2819400" y="44958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73" name="Line 13"/>
          <p:cNvSpPr>
            <a:spLocks noChangeShapeType="1"/>
          </p:cNvSpPr>
          <p:nvPr/>
        </p:nvSpPr>
        <p:spPr bwMode="auto">
          <a:xfrm>
            <a:off x="4343400" y="44958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74" name="Line 14"/>
          <p:cNvSpPr>
            <a:spLocks noChangeShapeType="1"/>
          </p:cNvSpPr>
          <p:nvPr/>
        </p:nvSpPr>
        <p:spPr bwMode="auto">
          <a:xfrm>
            <a:off x="5943600" y="44958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7166677" y="4003675"/>
            <a:ext cx="16273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dirty="0">
                <a:latin typeface="Times New Roman" panose="02020603050405020304" pitchFamily="18" charset="0"/>
              </a:rPr>
              <a:t>バリア成立</a:t>
            </a:r>
            <a:endParaRPr lang="en-US" altLang="ja-JP" sz="2400" dirty="0">
              <a:latin typeface="Times New Roman" panose="02020603050405020304" pitchFamily="18" charset="0"/>
            </a:endParaRPr>
          </a:p>
        </p:txBody>
      </p:sp>
      <p:sp>
        <p:nvSpPr>
          <p:cNvPr id="40976" name="Text Box 16"/>
          <p:cNvSpPr txBox="1">
            <a:spLocks noChangeArrowheads="1"/>
          </p:cNvSpPr>
          <p:nvPr/>
        </p:nvSpPr>
        <p:spPr bwMode="auto">
          <a:xfrm>
            <a:off x="5943600" y="2708276"/>
            <a:ext cx="3276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400" dirty="0">
                <a:solidFill>
                  <a:schemeClr val="accent2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40977" name="Line 17"/>
          <p:cNvSpPr>
            <a:spLocks noChangeShapeType="1"/>
          </p:cNvSpPr>
          <p:nvPr/>
        </p:nvSpPr>
        <p:spPr bwMode="auto">
          <a:xfrm flipH="1">
            <a:off x="2895600" y="838200"/>
            <a:ext cx="289560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78" name="Line 18"/>
          <p:cNvSpPr>
            <a:spLocks noChangeShapeType="1"/>
          </p:cNvSpPr>
          <p:nvPr/>
        </p:nvSpPr>
        <p:spPr bwMode="auto">
          <a:xfrm flipH="1">
            <a:off x="4419600" y="838200"/>
            <a:ext cx="1371600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80" name="Text Box 20"/>
          <p:cNvSpPr txBox="1">
            <a:spLocks noChangeArrowheads="1"/>
          </p:cNvSpPr>
          <p:nvPr/>
        </p:nvSpPr>
        <p:spPr bwMode="auto">
          <a:xfrm>
            <a:off x="1295400" y="5791200"/>
            <a:ext cx="699262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dirty="0">
                <a:latin typeface="Times New Roman" panose="02020603050405020304" pitchFamily="18" charset="0"/>
              </a:rPr>
              <a:t>バリア同期は不可分命令があれば作れるが、専用の</a:t>
            </a:r>
            <a:endParaRPr lang="en-US" altLang="ja-JP" sz="24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dirty="0">
                <a:latin typeface="Times New Roman" panose="02020603050405020304" pitchFamily="18" charset="0"/>
              </a:rPr>
              <a:t>ハードウェアを使う場合もある</a:t>
            </a:r>
            <a:endParaRPr lang="en-US" altLang="ja-JP" sz="2400" dirty="0">
              <a:latin typeface="Times New Roman" panose="02020603050405020304" pitchFamily="18" charset="0"/>
            </a:endParaRPr>
          </a:p>
        </p:txBody>
      </p:sp>
      <p:sp>
        <p:nvSpPr>
          <p:cNvPr id="21" name="Text Box 15"/>
          <p:cNvSpPr txBox="1">
            <a:spLocks noChangeArrowheads="1"/>
          </p:cNvSpPr>
          <p:nvPr/>
        </p:nvSpPr>
        <p:spPr bwMode="auto">
          <a:xfrm>
            <a:off x="5867399" y="764816"/>
            <a:ext cx="24785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dirty="0">
                <a:latin typeface="Times New Roman" panose="02020603050405020304" pitchFamily="18" charset="0"/>
              </a:rPr>
              <a:t>バリア成立を待つ</a:t>
            </a:r>
            <a:endParaRPr lang="en-US" altLang="ja-JP" sz="2400" dirty="0">
              <a:latin typeface="Times New Roman" panose="02020603050405020304" pitchFamily="18" charset="0"/>
            </a:endParaRPr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2602463" y="1179796"/>
            <a:ext cx="5100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400">
                <a:latin typeface="Times New Roman" panose="02020603050405020304" pitchFamily="18" charset="0"/>
              </a:rPr>
              <a:t>P1</a:t>
            </a:r>
            <a:endParaRPr lang="en-US" altLang="ja-JP" sz="2400" dirty="0">
              <a:latin typeface="Times New Roman" panose="02020603050405020304" pitchFamily="18" charset="0"/>
            </a:endParaRPr>
          </a:p>
        </p:txBody>
      </p:sp>
      <p:sp>
        <p:nvSpPr>
          <p:cNvPr id="23" name="Text Box 15"/>
          <p:cNvSpPr txBox="1">
            <a:spLocks noChangeArrowheads="1"/>
          </p:cNvSpPr>
          <p:nvPr/>
        </p:nvSpPr>
        <p:spPr bwMode="auto">
          <a:xfrm>
            <a:off x="4083987" y="1219200"/>
            <a:ext cx="5100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400" dirty="0" err="1">
                <a:latin typeface="Times New Roman" panose="02020603050405020304" pitchFamily="18" charset="0"/>
              </a:rPr>
              <a:t>P2</a:t>
            </a:r>
            <a:endParaRPr lang="en-US" altLang="ja-JP" sz="2400" dirty="0">
              <a:latin typeface="Times New Roman" panose="02020603050405020304" pitchFamily="18" charset="0"/>
            </a:endParaRPr>
          </a:p>
        </p:txBody>
      </p:sp>
      <p:sp>
        <p:nvSpPr>
          <p:cNvPr id="24" name="Text Box 15"/>
          <p:cNvSpPr txBox="1">
            <a:spLocks noChangeArrowheads="1"/>
          </p:cNvSpPr>
          <p:nvPr/>
        </p:nvSpPr>
        <p:spPr bwMode="auto">
          <a:xfrm>
            <a:off x="5688562" y="1199145"/>
            <a:ext cx="5100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400" dirty="0" err="1">
                <a:latin typeface="Times New Roman" panose="02020603050405020304" pitchFamily="18" charset="0"/>
              </a:rPr>
              <a:t>P3</a:t>
            </a:r>
            <a:endParaRPr lang="en-US" altLang="ja-JP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409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B01ED1-FC6E-4362-BE23-BF893C240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OpenMP</a:t>
            </a:r>
            <a:r>
              <a:rPr kumimoji="1" lang="ja-JP" altLang="en-US" dirty="0"/>
              <a:t>：</a:t>
            </a:r>
            <a:br>
              <a:rPr kumimoji="1" lang="en-US" altLang="ja-JP" dirty="0"/>
            </a:br>
            <a:r>
              <a:rPr kumimoji="1" lang="ja-JP" altLang="en-US" dirty="0"/>
              <a:t>最も簡単なマルチコア利用法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C20E0C9-A06B-44F8-845A-32FBFC725E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共有メモリをベースにして、</a:t>
            </a:r>
            <a:r>
              <a:rPr lang="ja-JP" altLang="en-US" dirty="0"/>
              <a:t>普通の</a:t>
            </a:r>
            <a:r>
              <a:rPr lang="en-US" altLang="ja-JP" dirty="0"/>
              <a:t>C,C++</a:t>
            </a:r>
            <a:r>
              <a:rPr lang="ja-JP" altLang="en-US" dirty="0"/>
              <a:t>プログラムを言語の構造単位に並列化</a:t>
            </a:r>
            <a:endParaRPr lang="en-US" altLang="ja-JP" dirty="0"/>
          </a:p>
          <a:p>
            <a:r>
              <a:rPr lang="en-US" altLang="ja-JP" dirty="0"/>
              <a:t>directive (pragma)</a:t>
            </a:r>
            <a:r>
              <a:rPr lang="ja-JP" altLang="en-US" dirty="0"/>
              <a:t>と呼ぶ指示子を使う</a:t>
            </a:r>
            <a:endParaRPr lang="en-US" altLang="ja-JP" dirty="0"/>
          </a:p>
          <a:p>
            <a:r>
              <a:rPr lang="en-US" altLang="ja-JP" dirty="0" err="1"/>
              <a:t>gcc</a:t>
            </a:r>
            <a:r>
              <a:rPr lang="ja-JP" altLang="en-US" dirty="0"/>
              <a:t>に環境が組み込まれているので簡単に利用できる</a:t>
            </a:r>
            <a:endParaRPr lang="en-US" altLang="ja-JP" dirty="0"/>
          </a:p>
          <a:p>
            <a:r>
              <a:rPr lang="ja-JP" altLang="en-US" dirty="0"/>
              <a:t>効果が得られるコアは比較的少数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52740168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2085</TotalTime>
  <Words>1704</Words>
  <Application>Microsoft Office PowerPoint</Application>
  <PresentationFormat>画面に合わせる (4:3)</PresentationFormat>
  <Paragraphs>254</Paragraphs>
  <Slides>25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25</vt:i4>
      </vt:variant>
    </vt:vector>
  </HeadingPairs>
  <TitlesOfParts>
    <vt:vector size="29" baseType="lpstr">
      <vt:lpstr>Arial</vt:lpstr>
      <vt:lpstr>Times New Roman</vt:lpstr>
      <vt:lpstr>Wingdings</vt:lpstr>
      <vt:lpstr>標準デザイン</vt:lpstr>
      <vt:lpstr>共有メモリを使ったデータ交換と同期　 </vt:lpstr>
      <vt:lpstr>同期の必要性</vt:lpstr>
      <vt:lpstr>Fork-join: 並列プロセスの開始と終了</vt:lpstr>
      <vt:lpstr>排他制御</vt:lpstr>
      <vt:lpstr>P1とP2が同時に変数を読んだら？</vt:lpstr>
      <vt:lpstr>Test &amp; Set (x)</vt:lpstr>
      <vt:lpstr>Critical Sectionの実行</vt:lpstr>
      <vt:lpstr>バリア同期</vt:lpstr>
      <vt:lpstr>OpenMP： 最も簡単なマルチコア利用法</vt:lpstr>
      <vt:lpstr>OpenMPの実行モデル</vt:lpstr>
      <vt:lpstr>for 文</vt:lpstr>
      <vt:lpstr>　sections 文</vt:lpstr>
      <vt:lpstr>　private sub-directive</vt:lpstr>
      <vt:lpstr>private sub-directiveの利用</vt:lpstr>
      <vt:lpstr>reduction sub-directive</vt:lpstr>
      <vt:lpstr>組み込み関数</vt:lpstr>
      <vt:lpstr>時間を計る: omp_get_wtime();</vt:lpstr>
      <vt:lpstr>他のpragma</vt:lpstr>
      <vt:lpstr>OpenMPを使ってみる</vt:lpstr>
      <vt:lpstr>コンパイルと実行</vt:lpstr>
      <vt:lpstr>例題プログラムreduct4k.c</vt:lpstr>
      <vt:lpstr>演習　CG法</vt:lpstr>
      <vt:lpstr>演習で困ったら</vt:lpstr>
      <vt:lpstr>マシンの割り当て</vt:lpstr>
      <vt:lpstr>まとめ</vt:lpstr>
    </vt:vector>
  </TitlesOfParts>
  <Company>慶應義塾大学理工学部情報工学科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計算機構成： トップダウンの解説</dc:title>
  <dc:creator>hunga</dc:creator>
  <cp:lastModifiedBy>hunga</cp:lastModifiedBy>
  <cp:revision>130</cp:revision>
  <dcterms:created xsi:type="dcterms:W3CDTF">2003-01-11T21:22:28Z</dcterms:created>
  <dcterms:modified xsi:type="dcterms:W3CDTF">2020-05-04T23:19:48Z</dcterms:modified>
</cp:coreProperties>
</file>