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3"/>
  </p:notesMasterIdLst>
  <p:sldIdLst>
    <p:sldId id="607" r:id="rId2"/>
    <p:sldId id="681" r:id="rId3"/>
    <p:sldId id="736" r:id="rId4"/>
    <p:sldId id="694" r:id="rId5"/>
    <p:sldId id="538" r:id="rId6"/>
    <p:sldId id="543" r:id="rId7"/>
    <p:sldId id="540" r:id="rId8"/>
    <p:sldId id="542" r:id="rId9"/>
    <p:sldId id="748" r:id="rId10"/>
    <p:sldId id="750" r:id="rId11"/>
    <p:sldId id="349" r:id="rId12"/>
    <p:sldId id="350" r:id="rId13"/>
    <p:sldId id="413" r:id="rId14"/>
    <p:sldId id="390" r:id="rId15"/>
    <p:sldId id="359" r:id="rId16"/>
    <p:sldId id="360" r:id="rId17"/>
    <p:sldId id="361" r:id="rId18"/>
    <p:sldId id="749" r:id="rId19"/>
    <p:sldId id="401" r:id="rId20"/>
    <p:sldId id="402" r:id="rId21"/>
    <p:sldId id="403" r:id="rId22"/>
    <p:sldId id="409" r:id="rId23"/>
    <p:sldId id="410" r:id="rId24"/>
    <p:sldId id="519" r:id="rId25"/>
    <p:sldId id="737" r:id="rId26"/>
    <p:sldId id="581" r:id="rId27"/>
    <p:sldId id="582" r:id="rId28"/>
    <p:sldId id="583" r:id="rId29"/>
    <p:sldId id="744" r:id="rId30"/>
    <p:sldId id="745" r:id="rId31"/>
    <p:sldId id="523" r:id="rId32"/>
    <p:sldId id="524" r:id="rId33"/>
    <p:sldId id="575" r:id="rId34"/>
    <p:sldId id="576" r:id="rId35"/>
    <p:sldId id="577" r:id="rId36"/>
    <p:sldId id="578" r:id="rId37"/>
    <p:sldId id="534" r:id="rId38"/>
    <p:sldId id="573" r:id="rId39"/>
    <p:sldId id="485" r:id="rId40"/>
    <p:sldId id="550" r:id="rId41"/>
    <p:sldId id="486" r:id="rId42"/>
    <p:sldId id="551" r:id="rId43"/>
    <p:sldId id="487" r:id="rId44"/>
    <p:sldId id="488" r:id="rId45"/>
    <p:sldId id="552" r:id="rId46"/>
    <p:sldId id="489" r:id="rId47"/>
    <p:sldId id="497" r:id="rId48"/>
    <p:sldId id="697" r:id="rId49"/>
    <p:sldId id="747" r:id="rId50"/>
    <p:sldId id="752" r:id="rId51"/>
    <p:sldId id="751" r:id="rId52"/>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000FF"/>
    <a:srgbClr val="FF0000"/>
    <a:srgbClr val="9999FF"/>
    <a:srgbClr val="66FFFF"/>
    <a:srgbClr val="FF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ja-JP"/>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ja-JP"/>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714B8BE-FF47-488A-A2C7-A5CAD9398565}" type="slidenum">
              <a:rPr lang="en-US" altLang="ja-JP"/>
              <a:pPr>
                <a:defRPr/>
              </a:pPr>
              <a:t>‹#›</a:t>
            </a:fld>
            <a:endParaRPr lang="en-US" altLang="ja-JP"/>
          </a:p>
        </p:txBody>
      </p:sp>
    </p:spTree>
    <p:extLst>
      <p:ext uri="{BB962C8B-B14F-4D97-AF65-F5344CB8AC3E}">
        <p14:creationId xmlns:p14="http://schemas.microsoft.com/office/powerpoint/2010/main" val="840651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時間的、空間的な局所性がある場合、頻繁にアクセスされるデータは近くのアドレスに固まっているはずです。これを利用して、高速小容量のメモリであるほど、</a:t>
            </a:r>
            <a:r>
              <a:rPr kumimoji="1" lang="en-US" altLang="ja-JP" dirty="0"/>
              <a:t>CPU</a:t>
            </a:r>
            <a:r>
              <a:rPr kumimoji="1" lang="ja-JP" altLang="en-US" dirty="0"/>
              <a:t>の近くに置き、低速大容量のメモリであるほど、</a:t>
            </a:r>
            <a:r>
              <a:rPr kumimoji="1" lang="en-US" altLang="ja-JP" dirty="0"/>
              <a:t>CPU</a:t>
            </a:r>
            <a:r>
              <a:rPr kumimoji="1" lang="ja-JP" altLang="en-US" dirty="0"/>
              <a:t>の遠くに置き、階層構造を作ります。良く使うデータ（命令も）を入れておく高速小容量のメモリのことをキャッシュと呼びます。キャッシュ上にあれば、</a:t>
            </a:r>
            <a:r>
              <a:rPr kumimoji="1" lang="en-US" altLang="ja-JP" dirty="0"/>
              <a:t>CPU</a:t>
            </a:r>
            <a:r>
              <a:rPr kumimoji="1" lang="ja-JP" altLang="en-US" dirty="0"/>
              <a:t>は高速にデータを読み書きできます。キャッシュ上になければ、次のレベルのメモリに取りに行きます。最も</a:t>
            </a:r>
            <a:r>
              <a:rPr kumimoji="1" lang="en-US" altLang="ja-JP" dirty="0"/>
              <a:t>CPU</a:t>
            </a:r>
            <a:r>
              <a:rPr kumimoji="1" lang="ja-JP" altLang="en-US" dirty="0"/>
              <a:t>に近いキャッシュは</a:t>
            </a:r>
            <a:r>
              <a:rPr kumimoji="1" lang="en-US" altLang="ja-JP" dirty="0"/>
              <a:t>CPU</a:t>
            </a:r>
            <a:r>
              <a:rPr kumimoji="1" lang="ja-JP" altLang="en-US" dirty="0"/>
              <a:t>と同じチップ内に置かれており、</a:t>
            </a:r>
            <a:r>
              <a:rPr kumimoji="1" lang="en-US" altLang="ja-JP" dirty="0"/>
              <a:t>L1</a:t>
            </a:r>
            <a:r>
              <a:rPr kumimoji="1" lang="ja-JP" altLang="en-US" dirty="0"/>
              <a:t>キャッシュと呼びます。</a:t>
            </a:r>
            <a:r>
              <a:rPr kumimoji="1" lang="en-US" altLang="ja-JP" dirty="0"/>
              <a:t>CPU</a:t>
            </a:r>
            <a:r>
              <a:rPr kumimoji="1" lang="ja-JP" altLang="en-US" dirty="0"/>
              <a:t>はできれば</a:t>
            </a:r>
            <a:r>
              <a:rPr kumimoji="1" lang="en-US" altLang="ja-JP" dirty="0"/>
              <a:t>1</a:t>
            </a:r>
            <a:r>
              <a:rPr kumimoji="1" lang="ja-JP" altLang="en-US" dirty="0"/>
              <a:t>クロックで、ダメでも数クロックで</a:t>
            </a:r>
            <a:r>
              <a:rPr kumimoji="1" lang="en-US" altLang="ja-JP" dirty="0"/>
              <a:t>L1</a:t>
            </a:r>
            <a:r>
              <a:rPr kumimoji="1" lang="ja-JP" altLang="en-US" dirty="0"/>
              <a:t>キャッシュにアクセスします。これにはずれたら、次のレベルである</a:t>
            </a:r>
            <a:r>
              <a:rPr kumimoji="1" lang="en-US" altLang="ja-JP" dirty="0"/>
              <a:t>L2</a:t>
            </a:r>
            <a:r>
              <a:rPr kumimoji="1" lang="ja-JP" altLang="en-US" dirty="0"/>
              <a:t>キャッシュに取りに行きます。最近の</a:t>
            </a:r>
            <a:r>
              <a:rPr kumimoji="1" lang="en-US" altLang="ja-JP" dirty="0"/>
              <a:t>CPU</a:t>
            </a:r>
            <a:r>
              <a:rPr kumimoji="1" lang="ja-JP" altLang="en-US" dirty="0"/>
              <a:t>は</a:t>
            </a:r>
            <a:r>
              <a:rPr kumimoji="1" lang="en-US" altLang="ja-JP" dirty="0"/>
              <a:t>L2,L3</a:t>
            </a:r>
            <a:r>
              <a:rPr kumimoji="1" lang="ja-JP" altLang="en-US" dirty="0" err="1"/>
              <a:t>まで</a:t>
            </a:r>
            <a:r>
              <a:rPr kumimoji="1" lang="ja-JP" altLang="en-US" dirty="0"/>
              <a:t>チップ内に入れておく場合が多いです。これにはずれると次のレベルはオンボードキャッシュです。これはボード上の</a:t>
            </a:r>
            <a:r>
              <a:rPr kumimoji="1" lang="en-US" altLang="ja-JP" dirty="0"/>
              <a:t>SRAM</a:t>
            </a:r>
            <a:r>
              <a:rPr kumimoji="1" lang="ja-JP" altLang="en-US" dirty="0"/>
              <a:t>（</a:t>
            </a:r>
            <a:r>
              <a:rPr kumimoji="1" lang="en-US" altLang="ja-JP" dirty="0"/>
              <a:t>Static</a:t>
            </a:r>
            <a:r>
              <a:rPr kumimoji="1" lang="ja-JP" altLang="en-US" dirty="0"/>
              <a:t> </a:t>
            </a:r>
            <a:r>
              <a:rPr kumimoji="1" lang="en-US" altLang="ja-JP" dirty="0"/>
              <a:t>RAM)</a:t>
            </a:r>
            <a:r>
              <a:rPr kumimoji="1" lang="ja-JP" altLang="en-US" dirty="0"/>
              <a:t>を使います。これにはずれると、主記憶にデータを取りに行きます。主記憶には</a:t>
            </a:r>
            <a:r>
              <a:rPr kumimoji="1" lang="en-US" altLang="ja-JP" dirty="0"/>
              <a:t>DRAM(Dynamic</a:t>
            </a:r>
            <a:r>
              <a:rPr kumimoji="1" lang="ja-JP" altLang="en-US" dirty="0"/>
              <a:t> </a:t>
            </a:r>
            <a:r>
              <a:rPr kumimoji="1" lang="en-US" altLang="ja-JP" dirty="0"/>
              <a:t>RAM)</a:t>
            </a:r>
            <a:r>
              <a:rPr kumimoji="1" lang="ja-JP" altLang="en-US" dirty="0"/>
              <a:t>が使われます。ここまでは、ソフトウェアには見えない（トランスペアレント）構造になっています。主記憶中にデータがない場合、補助記憶に取りに行きますが、これは</a:t>
            </a:r>
            <a:r>
              <a:rPr kumimoji="1" lang="en-US" altLang="ja-JP" dirty="0"/>
              <a:t>OS</a:t>
            </a:r>
            <a:r>
              <a:rPr kumimoji="1" lang="ja-JP" altLang="en-US" dirty="0"/>
              <a:t>が管理するのが普通です。補助記憶は伝統的にディスクが使われていますが、最近は</a:t>
            </a:r>
            <a:r>
              <a:rPr kumimoji="1" lang="en-US" altLang="ja-JP" dirty="0"/>
              <a:t>NAND</a:t>
            </a:r>
            <a:r>
              <a:rPr kumimoji="1" lang="ja-JP" altLang="en-US" dirty="0"/>
              <a:t>型のフラッシュメモリも増えています。</a:t>
            </a:r>
          </a:p>
        </p:txBody>
      </p:sp>
      <p:sp>
        <p:nvSpPr>
          <p:cNvPr id="4" name="スライド番号プレースホルダー 3"/>
          <p:cNvSpPr>
            <a:spLocks noGrp="1"/>
          </p:cNvSpPr>
          <p:nvPr>
            <p:ph type="sldNum" sz="quarter" idx="10"/>
          </p:nvPr>
        </p:nvSpPr>
        <p:spPr/>
        <p:txBody>
          <a:bodyPr/>
          <a:lstStyle/>
          <a:p>
            <a:fld id="{2987AA2A-6C43-49E9-A54D-981E862D90CF}" type="slidenum">
              <a:rPr lang="en-US" altLang="ja-JP" smtClean="0"/>
              <a:pPr/>
              <a:t>4</a:t>
            </a:fld>
            <a:endParaRPr lang="en-US" altLang="ja-JP"/>
          </a:p>
        </p:txBody>
      </p:sp>
    </p:spTree>
    <p:extLst>
      <p:ext uri="{BB962C8B-B14F-4D97-AF65-F5344CB8AC3E}">
        <p14:creationId xmlns:p14="http://schemas.microsoft.com/office/powerpoint/2010/main" val="267686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ライトスルーキャッシュは、図に示すようにヒットした場合は、キャッシュに書いたデータをそのまま主記憶に串刺しで書き込みます。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26</a:t>
            </a:fld>
            <a:endParaRPr lang="en-US" altLang="ja-JP"/>
          </a:p>
        </p:txBody>
      </p:sp>
    </p:spTree>
    <p:extLst>
      <p:ext uri="{BB962C8B-B14F-4D97-AF65-F5344CB8AC3E}">
        <p14:creationId xmlns:p14="http://schemas.microsoft.com/office/powerpoint/2010/main" val="1255611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ミスした場合はどうなるでしょう？この時の処理によりライトスルーキャッシュは二つの方法に分かれます。一つはダイレクトライトと呼び、ミスした場合、キャッシュをすっとばしてデータを直接主記憶に書いてしまう方法です。キャッシュへの書き込み信号をストップするだけなので、実装が簡単な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27</a:t>
            </a:fld>
            <a:endParaRPr lang="en-US" altLang="ja-JP"/>
          </a:p>
        </p:txBody>
      </p:sp>
    </p:spTree>
    <p:extLst>
      <p:ext uri="{BB962C8B-B14F-4D97-AF65-F5344CB8AC3E}">
        <p14:creationId xmlns:p14="http://schemas.microsoft.com/office/powerpoint/2010/main" val="2893058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もう一つの方法では、書き込みミスの場合も、読み出しミス同様、まず主記憶からブロックを取ってきてキャッシュに入れ（リプレイス）てやり、それから書き込みヒットと同様にキャッシュと主記憶に同時にデータを書き込みます。これをフェッチオンライトと呼びます。フェッチオンライトは、ダイレクトライトに比べて実装がやや複雑（リードミスとライトヒットを順に行えばよいのでそんなに複雑というほどではない）ですが、局所性の原則により書いたブロックには次には読み出しが予想されるので、この際にヒットする可能性が高く、ヒット率が若干改善されるという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28</a:t>
            </a:fld>
            <a:endParaRPr lang="en-US" altLang="ja-JP"/>
          </a:p>
        </p:txBody>
      </p:sp>
    </p:spTree>
    <p:extLst>
      <p:ext uri="{BB962C8B-B14F-4D97-AF65-F5344CB8AC3E}">
        <p14:creationId xmlns:p14="http://schemas.microsoft.com/office/powerpoint/2010/main" val="3983468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ライトバックキャッシュでは、キャッシュにだけデータを書き込み、主記憶には書き込みません。このため、キャッシュの内容と主記憶の内容が違ってしまいます。この状態をダーティ（汚れちゃった）と呼び、主記憶と一致している状態をクリーンと呼びます。キャッシュディレクトリにこの状態を示すダーティビットを付けておき、最初に書いたときにこのビットをセット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29</a:t>
            </a:fld>
            <a:endParaRPr lang="en-US" altLang="ja-JP"/>
          </a:p>
        </p:txBody>
      </p:sp>
    </p:spTree>
    <p:extLst>
      <p:ext uri="{BB962C8B-B14F-4D97-AF65-F5344CB8AC3E}">
        <p14:creationId xmlns:p14="http://schemas.microsoft.com/office/powerpoint/2010/main" val="2793582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バックキャッシュはキャッシュにヒットしつづける限り、そこに書いて読めばよいので問題ないです。問題はこのキャッシュブロックがキャッシュから追い出されるときに生じます。今、キャッシュがミスしてブロックのリプレイスが起きる際に、今までのように単純に主記憶からブロックを持ってきて上書きすると、書いたデータが消えてしまいます。そこで、まず、ダーティなブロックを主記憶に書き戻し</a:t>
            </a:r>
            <a:r>
              <a:rPr kumimoji="1" lang="en-US" altLang="ja-JP" dirty="0"/>
              <a:t>(</a:t>
            </a:r>
            <a:r>
              <a:rPr kumimoji="1" lang="ja-JP" altLang="en-US" dirty="0"/>
              <a:t>ライトバックし）、それから新しいキャッシュブロックを取って来ます。ディレクトリを更新するとともにダーティビットを</a:t>
            </a:r>
            <a:r>
              <a:rPr kumimoji="1" lang="en-US" altLang="ja-JP" dirty="0"/>
              <a:t>0</a:t>
            </a:r>
            <a:r>
              <a:rPr kumimoji="1" lang="ja-JP" altLang="en-US" dirty="0"/>
              <a:t>にします。この書き戻しはダーティビットがセットされているブロックだけに必要です。クリーンなキャッシュに対しては今まで同様、単にキャッシュブロックを取ってくれば良いです。ダーティビットの存在によりこの部分で効率化を行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30</a:t>
            </a:fld>
            <a:endParaRPr lang="en-US" altLang="ja-JP"/>
          </a:p>
        </p:txBody>
      </p:sp>
    </p:spTree>
    <p:extLst>
      <p:ext uri="{BB962C8B-B14F-4D97-AF65-F5344CB8AC3E}">
        <p14:creationId xmlns:p14="http://schemas.microsoft.com/office/powerpoint/2010/main" val="30303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CB06A2E-1E75-438C-9DE4-F4B38B39FAE3}" type="slidenum">
              <a:rPr lang="en-US" altLang="ja-JP"/>
              <a:pPr>
                <a:defRPr/>
              </a:pPr>
              <a:t>‹#›</a:t>
            </a:fld>
            <a:endParaRPr lang="en-US" altLang="ja-JP"/>
          </a:p>
        </p:txBody>
      </p:sp>
    </p:spTree>
    <p:extLst>
      <p:ext uri="{BB962C8B-B14F-4D97-AF65-F5344CB8AC3E}">
        <p14:creationId xmlns:p14="http://schemas.microsoft.com/office/powerpoint/2010/main" val="154700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41F911-5173-4CE0-955B-EC3A5243A42F}" type="slidenum">
              <a:rPr lang="en-US" altLang="ja-JP"/>
              <a:pPr>
                <a:defRPr/>
              </a:pPr>
              <a:t>‹#›</a:t>
            </a:fld>
            <a:endParaRPr lang="en-US" altLang="ja-JP"/>
          </a:p>
        </p:txBody>
      </p:sp>
    </p:spTree>
    <p:extLst>
      <p:ext uri="{BB962C8B-B14F-4D97-AF65-F5344CB8AC3E}">
        <p14:creationId xmlns:p14="http://schemas.microsoft.com/office/powerpoint/2010/main" val="73669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4A9A1A9-3EF7-4EDB-8F60-FA418431DDE4}" type="slidenum">
              <a:rPr lang="en-US" altLang="ja-JP"/>
              <a:pPr>
                <a:defRPr/>
              </a:pPr>
              <a:t>‹#›</a:t>
            </a:fld>
            <a:endParaRPr lang="en-US" altLang="ja-JP"/>
          </a:p>
        </p:txBody>
      </p:sp>
    </p:spTree>
    <p:extLst>
      <p:ext uri="{BB962C8B-B14F-4D97-AF65-F5344CB8AC3E}">
        <p14:creationId xmlns:p14="http://schemas.microsoft.com/office/powerpoint/2010/main" val="3697297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FC065C-90BC-475F-ADB2-EF2581CA46DF}" type="slidenum">
              <a:rPr lang="en-US" altLang="ja-JP"/>
              <a:pPr>
                <a:defRPr/>
              </a:pPr>
              <a:t>‹#›</a:t>
            </a:fld>
            <a:endParaRPr lang="en-US" altLang="ja-JP"/>
          </a:p>
        </p:txBody>
      </p:sp>
    </p:spTree>
    <p:extLst>
      <p:ext uri="{BB962C8B-B14F-4D97-AF65-F5344CB8AC3E}">
        <p14:creationId xmlns:p14="http://schemas.microsoft.com/office/powerpoint/2010/main" val="197535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867D9FF-4463-414B-B32A-942A2B460F27}" type="slidenum">
              <a:rPr lang="en-US" altLang="ja-JP"/>
              <a:pPr>
                <a:defRPr/>
              </a:pPr>
              <a:t>‹#›</a:t>
            </a:fld>
            <a:endParaRPr lang="en-US" altLang="ja-JP"/>
          </a:p>
        </p:txBody>
      </p:sp>
    </p:spTree>
    <p:extLst>
      <p:ext uri="{BB962C8B-B14F-4D97-AF65-F5344CB8AC3E}">
        <p14:creationId xmlns:p14="http://schemas.microsoft.com/office/powerpoint/2010/main" val="1650115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B1C763-F8EB-4145-8CEB-FB4B2BDE0AC6}" type="slidenum">
              <a:rPr lang="en-US" altLang="ja-JP"/>
              <a:pPr>
                <a:defRPr/>
              </a:pPr>
              <a:t>‹#›</a:t>
            </a:fld>
            <a:endParaRPr lang="en-US" altLang="ja-JP"/>
          </a:p>
        </p:txBody>
      </p:sp>
    </p:spTree>
    <p:extLst>
      <p:ext uri="{BB962C8B-B14F-4D97-AF65-F5344CB8AC3E}">
        <p14:creationId xmlns:p14="http://schemas.microsoft.com/office/powerpoint/2010/main" val="3469603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554DC98-FE17-48C1-9BE4-00468654CB45}" type="slidenum">
              <a:rPr lang="en-US" altLang="ja-JP"/>
              <a:pPr>
                <a:defRPr/>
              </a:pPr>
              <a:t>‹#›</a:t>
            </a:fld>
            <a:endParaRPr lang="en-US" altLang="ja-JP"/>
          </a:p>
        </p:txBody>
      </p:sp>
    </p:spTree>
    <p:extLst>
      <p:ext uri="{BB962C8B-B14F-4D97-AF65-F5344CB8AC3E}">
        <p14:creationId xmlns:p14="http://schemas.microsoft.com/office/powerpoint/2010/main" val="2991703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E7A351-D8C8-40AE-BFA5-2D81A03281A0}" type="slidenum">
              <a:rPr lang="en-US" altLang="ja-JP"/>
              <a:pPr>
                <a:defRPr/>
              </a:pPr>
              <a:t>‹#›</a:t>
            </a:fld>
            <a:endParaRPr lang="en-US" altLang="ja-JP"/>
          </a:p>
        </p:txBody>
      </p:sp>
    </p:spTree>
    <p:extLst>
      <p:ext uri="{BB962C8B-B14F-4D97-AF65-F5344CB8AC3E}">
        <p14:creationId xmlns:p14="http://schemas.microsoft.com/office/powerpoint/2010/main" val="193293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E21FD38-BF7E-45C9-94AA-812B497397DC}" type="slidenum">
              <a:rPr lang="en-US" altLang="ja-JP"/>
              <a:pPr>
                <a:defRPr/>
              </a:pPr>
              <a:t>‹#›</a:t>
            </a:fld>
            <a:endParaRPr lang="en-US" altLang="ja-JP"/>
          </a:p>
        </p:txBody>
      </p:sp>
    </p:spTree>
    <p:extLst>
      <p:ext uri="{BB962C8B-B14F-4D97-AF65-F5344CB8AC3E}">
        <p14:creationId xmlns:p14="http://schemas.microsoft.com/office/powerpoint/2010/main" val="384182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D6B600-B041-4333-9602-DC86BCCD066E}" type="slidenum">
              <a:rPr lang="en-US" altLang="ja-JP"/>
              <a:pPr>
                <a:defRPr/>
              </a:pPr>
              <a:t>‹#›</a:t>
            </a:fld>
            <a:endParaRPr lang="en-US" altLang="ja-JP"/>
          </a:p>
        </p:txBody>
      </p:sp>
    </p:spTree>
    <p:extLst>
      <p:ext uri="{BB962C8B-B14F-4D97-AF65-F5344CB8AC3E}">
        <p14:creationId xmlns:p14="http://schemas.microsoft.com/office/powerpoint/2010/main" val="96256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4971B97-BAA6-4E82-AFC2-A6B7855BB481}" type="slidenum">
              <a:rPr lang="en-US" altLang="ja-JP"/>
              <a:pPr>
                <a:defRPr/>
              </a:pPr>
              <a:t>‹#›</a:t>
            </a:fld>
            <a:endParaRPr lang="en-US" altLang="ja-JP"/>
          </a:p>
        </p:txBody>
      </p:sp>
    </p:spTree>
    <p:extLst>
      <p:ext uri="{BB962C8B-B14F-4D97-AF65-F5344CB8AC3E}">
        <p14:creationId xmlns:p14="http://schemas.microsoft.com/office/powerpoint/2010/main" val="368262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9E603C-2609-4F76-B56F-16483B137F50}" type="slidenum">
              <a:rPr lang="en-US" altLang="ja-JP"/>
              <a:pPr>
                <a:defRPr/>
              </a:pPr>
              <a:t>‹#›</a:t>
            </a:fld>
            <a:endParaRPr lang="en-US" altLang="ja-JP"/>
          </a:p>
        </p:txBody>
      </p:sp>
    </p:spTree>
    <p:extLst>
      <p:ext uri="{BB962C8B-B14F-4D97-AF65-F5344CB8AC3E}">
        <p14:creationId xmlns:p14="http://schemas.microsoft.com/office/powerpoint/2010/main" val="251490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B12640A-83A3-439A-86F7-F9CC1DA03E05}" type="slidenum">
              <a:rPr lang="en-US" altLang="ja-JP"/>
              <a:pPr>
                <a:defRPr/>
              </a:pPr>
              <a:t>‹#›</a:t>
            </a:fld>
            <a:endParaRPr lang="en-US" altLang="ja-JP"/>
          </a:p>
        </p:txBody>
      </p:sp>
    </p:spTree>
    <p:extLst>
      <p:ext uri="{BB962C8B-B14F-4D97-AF65-F5344CB8AC3E}">
        <p14:creationId xmlns:p14="http://schemas.microsoft.com/office/powerpoint/2010/main" val="235137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34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2734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2734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35CF3B3-0F9B-4494-8C04-D44C2A82265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hunga4125@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st.itc.keio.ac.jp/ja/com_remote_st.html" TargetMode="External"/><Relationship Id="rId2" Type="http://schemas.openxmlformats.org/officeDocument/2006/relationships/hyperlink" Target="https://id-info.itc.keio.ac.jp/" TargetMode="External"/><Relationship Id="rId1" Type="http://schemas.openxmlformats.org/officeDocument/2006/relationships/slideLayout" Target="../slideLayouts/slideLayout2.xml"/><Relationship Id="rId5" Type="http://schemas.openxmlformats.org/officeDocument/2006/relationships/hyperlink" Target="https://keio.box.com/s/zd3i2rhx0254bkqms7ky5lq5jbojy2yu" TargetMode="External"/><Relationship Id="rId4" Type="http://schemas.openxmlformats.org/officeDocument/2006/relationships/hyperlink" Target="mailto:login_name@XXXX.educ.cc.keio.ac.jp"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96900" y="1295400"/>
            <a:ext cx="7359650" cy="1125538"/>
          </a:xfrm>
        </p:spPr>
        <p:txBody>
          <a:bodyPr anchor="ctr"/>
          <a:lstStyle/>
          <a:p>
            <a:pPr eaLnBrk="1" hangingPunct="1"/>
            <a:r>
              <a:rPr lang="ja-JP" altLang="en-US" sz="4400" dirty="0"/>
              <a:t>集中共有メモリ型並列計算機　</a:t>
            </a:r>
            <a:br>
              <a:rPr lang="ja-JP" altLang="en-US" sz="4400" dirty="0"/>
            </a:br>
            <a:endParaRPr lang="ja-JP" altLang="en-US" sz="4400" dirty="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r>
              <a:rPr lang="ja-JP" altLang="en-US" sz="3200" dirty="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549275"/>
            <a:ext cx="8229600" cy="1139825"/>
          </a:xfrm>
        </p:spPr>
        <p:txBody>
          <a:bodyPr/>
          <a:lstStyle/>
          <a:p>
            <a:pPr eaLnBrk="1" hangingPunct="1"/>
            <a:r>
              <a:rPr lang="ja-JP" altLang="en-US" dirty="0"/>
              <a:t>共有バスの構造</a:t>
            </a:r>
            <a:endParaRPr lang="en-US" altLang="ja-JP" dirty="0"/>
          </a:p>
        </p:txBody>
      </p:sp>
      <p:sp>
        <p:nvSpPr>
          <p:cNvPr id="7171" name="Oval 3"/>
          <p:cNvSpPr>
            <a:spLocks noChangeArrowheads="1"/>
          </p:cNvSpPr>
          <p:nvPr/>
        </p:nvSpPr>
        <p:spPr bwMode="auto">
          <a:xfrm>
            <a:off x="1908175"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2" name="Oval 4"/>
          <p:cNvSpPr>
            <a:spLocks noChangeArrowheads="1"/>
          </p:cNvSpPr>
          <p:nvPr/>
        </p:nvSpPr>
        <p:spPr bwMode="auto">
          <a:xfrm>
            <a:off x="2843213"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3" name="Oval 5"/>
          <p:cNvSpPr>
            <a:spLocks noChangeArrowheads="1"/>
          </p:cNvSpPr>
          <p:nvPr/>
        </p:nvSpPr>
        <p:spPr bwMode="auto">
          <a:xfrm>
            <a:off x="3779838"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4" name="Oval 6"/>
          <p:cNvSpPr>
            <a:spLocks noChangeArrowheads="1"/>
          </p:cNvSpPr>
          <p:nvPr/>
        </p:nvSpPr>
        <p:spPr bwMode="auto">
          <a:xfrm>
            <a:off x="4787900"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5" name="Line 7"/>
          <p:cNvSpPr>
            <a:spLocks noChangeShapeType="1"/>
          </p:cNvSpPr>
          <p:nvPr/>
        </p:nvSpPr>
        <p:spPr bwMode="auto">
          <a:xfrm>
            <a:off x="1331913" y="2420938"/>
            <a:ext cx="48244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176" name="Group 8"/>
          <p:cNvGrpSpPr>
            <a:grpSpLocks/>
          </p:cNvGrpSpPr>
          <p:nvPr/>
        </p:nvGrpSpPr>
        <p:grpSpPr bwMode="auto">
          <a:xfrm>
            <a:off x="5867400" y="1916113"/>
            <a:ext cx="217488" cy="504825"/>
            <a:chOff x="3696" y="1207"/>
            <a:chExt cx="137" cy="318"/>
          </a:xfrm>
        </p:grpSpPr>
        <p:sp>
          <p:nvSpPr>
            <p:cNvPr id="7209" name="Line 9"/>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0" name="Line 10"/>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1" name="Line 11"/>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2" name="Line 12"/>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3" name="Line 13"/>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4" name="Line 14"/>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177" name="Group 15"/>
          <p:cNvGrpSpPr>
            <a:grpSpLocks/>
          </p:cNvGrpSpPr>
          <p:nvPr/>
        </p:nvGrpSpPr>
        <p:grpSpPr bwMode="auto">
          <a:xfrm>
            <a:off x="1331913" y="1916113"/>
            <a:ext cx="217487" cy="504825"/>
            <a:chOff x="3696" y="1207"/>
            <a:chExt cx="137" cy="318"/>
          </a:xfrm>
        </p:grpSpPr>
        <p:sp>
          <p:nvSpPr>
            <p:cNvPr id="7203" name="Line 16"/>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4" name="Line 17"/>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5" name="Line 18"/>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6" name="Line 19"/>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7" name="Line 20"/>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8" name="Line 21"/>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78" name="Line 22"/>
          <p:cNvSpPr>
            <a:spLocks noChangeShapeType="1"/>
          </p:cNvSpPr>
          <p:nvPr/>
        </p:nvSpPr>
        <p:spPr bwMode="auto">
          <a:xfrm flipV="1">
            <a:off x="2124075"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9" name="Line 23"/>
          <p:cNvSpPr>
            <a:spLocks noChangeShapeType="1"/>
          </p:cNvSpPr>
          <p:nvPr/>
        </p:nvSpPr>
        <p:spPr bwMode="auto">
          <a:xfrm flipV="1">
            <a:off x="3059113"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0" name="Line 24"/>
          <p:cNvSpPr>
            <a:spLocks noChangeShapeType="1"/>
          </p:cNvSpPr>
          <p:nvPr/>
        </p:nvSpPr>
        <p:spPr bwMode="auto">
          <a:xfrm flipV="1">
            <a:off x="3995738"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1" name="Line 25"/>
          <p:cNvSpPr>
            <a:spLocks noChangeShapeType="1"/>
          </p:cNvSpPr>
          <p:nvPr/>
        </p:nvSpPr>
        <p:spPr bwMode="auto">
          <a:xfrm flipV="1">
            <a:off x="5003800"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Oval 26"/>
          <p:cNvSpPr>
            <a:spLocks noChangeArrowheads="1"/>
          </p:cNvSpPr>
          <p:nvPr/>
        </p:nvSpPr>
        <p:spPr bwMode="auto">
          <a:xfrm>
            <a:off x="219392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3" name="Line 27"/>
          <p:cNvSpPr>
            <a:spLocks noChangeShapeType="1"/>
          </p:cNvSpPr>
          <p:nvPr/>
        </p:nvSpPr>
        <p:spPr bwMode="auto">
          <a:xfrm flipV="1">
            <a:off x="240982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Oval 28"/>
          <p:cNvSpPr>
            <a:spLocks noChangeArrowheads="1"/>
          </p:cNvSpPr>
          <p:nvPr/>
        </p:nvSpPr>
        <p:spPr bwMode="auto">
          <a:xfrm>
            <a:off x="298767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5" name="Line 29"/>
          <p:cNvSpPr>
            <a:spLocks noChangeShapeType="1"/>
          </p:cNvSpPr>
          <p:nvPr/>
        </p:nvSpPr>
        <p:spPr bwMode="auto">
          <a:xfrm flipV="1">
            <a:off x="320357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6" name="Oval 30"/>
          <p:cNvSpPr>
            <a:spLocks noChangeArrowheads="1"/>
          </p:cNvSpPr>
          <p:nvPr/>
        </p:nvSpPr>
        <p:spPr bwMode="auto">
          <a:xfrm>
            <a:off x="37798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7" name="Line 31"/>
          <p:cNvSpPr>
            <a:spLocks noChangeShapeType="1"/>
          </p:cNvSpPr>
          <p:nvPr/>
        </p:nvSpPr>
        <p:spPr bwMode="auto">
          <a:xfrm flipV="1">
            <a:off x="39957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8" name="Oval 32"/>
          <p:cNvSpPr>
            <a:spLocks noChangeArrowheads="1"/>
          </p:cNvSpPr>
          <p:nvPr/>
        </p:nvSpPr>
        <p:spPr bwMode="auto">
          <a:xfrm>
            <a:off x="46434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9" name="Line 33"/>
          <p:cNvSpPr>
            <a:spLocks noChangeShapeType="1"/>
          </p:cNvSpPr>
          <p:nvPr/>
        </p:nvSpPr>
        <p:spPr bwMode="auto">
          <a:xfrm flipV="1">
            <a:off x="48593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AutoShape 34"/>
          <p:cNvSpPr>
            <a:spLocks noChangeArrowheads="1"/>
          </p:cNvSpPr>
          <p:nvPr/>
        </p:nvSpPr>
        <p:spPr bwMode="auto">
          <a:xfrm flipV="1">
            <a:off x="2124075" y="4365625"/>
            <a:ext cx="3024188" cy="503238"/>
          </a:xfrm>
          <a:prstGeom prst="flowChartManualOpe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latin typeface="Verdana" panose="020B0604030504040204" pitchFamily="34" charset="0"/>
            </a:endParaRPr>
          </a:p>
        </p:txBody>
      </p:sp>
      <p:sp>
        <p:nvSpPr>
          <p:cNvPr id="7191" name="Line 35"/>
          <p:cNvSpPr>
            <a:spLocks noChangeShapeType="1"/>
          </p:cNvSpPr>
          <p:nvPr/>
        </p:nvSpPr>
        <p:spPr bwMode="auto">
          <a:xfrm flipV="1">
            <a:off x="3563938" y="39338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Line 36"/>
          <p:cNvSpPr>
            <a:spLocks noChangeShapeType="1"/>
          </p:cNvSpPr>
          <p:nvPr/>
        </p:nvSpPr>
        <p:spPr bwMode="auto">
          <a:xfrm>
            <a:off x="3563938" y="39338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Line 37"/>
          <p:cNvSpPr>
            <a:spLocks noChangeShapeType="1"/>
          </p:cNvSpPr>
          <p:nvPr/>
        </p:nvSpPr>
        <p:spPr bwMode="auto">
          <a:xfrm>
            <a:off x="5651500" y="39338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4" name="Line 38"/>
          <p:cNvSpPr>
            <a:spLocks noChangeShapeType="1"/>
          </p:cNvSpPr>
          <p:nvPr/>
        </p:nvSpPr>
        <p:spPr bwMode="auto">
          <a:xfrm flipH="1">
            <a:off x="2484438" y="5013325"/>
            <a:ext cx="3167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9"/>
          <p:cNvSpPr>
            <a:spLocks noChangeShapeType="1"/>
          </p:cNvSpPr>
          <p:nvPr/>
        </p:nvSpPr>
        <p:spPr bwMode="auto">
          <a:xfrm>
            <a:off x="2484438"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Line 40"/>
          <p:cNvSpPr>
            <a:spLocks noChangeShapeType="1"/>
          </p:cNvSpPr>
          <p:nvPr/>
        </p:nvSpPr>
        <p:spPr bwMode="auto">
          <a:xfrm>
            <a:off x="3276600"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Line 41"/>
          <p:cNvSpPr>
            <a:spLocks noChangeShapeType="1"/>
          </p:cNvSpPr>
          <p:nvPr/>
        </p:nvSpPr>
        <p:spPr bwMode="auto">
          <a:xfrm>
            <a:off x="4067175"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Line 42"/>
          <p:cNvSpPr>
            <a:spLocks noChangeShapeType="1"/>
          </p:cNvSpPr>
          <p:nvPr/>
        </p:nvSpPr>
        <p:spPr bwMode="auto">
          <a:xfrm>
            <a:off x="4932363"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Text Box 43"/>
          <p:cNvSpPr txBox="1">
            <a:spLocks noChangeArrowheads="1"/>
          </p:cNvSpPr>
          <p:nvPr/>
        </p:nvSpPr>
        <p:spPr bwMode="auto">
          <a:xfrm>
            <a:off x="2843213" y="4446588"/>
            <a:ext cx="1449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Multiplexer</a:t>
            </a:r>
          </a:p>
        </p:txBody>
      </p:sp>
      <p:sp>
        <p:nvSpPr>
          <p:cNvPr id="7200" name="Text Box 44"/>
          <p:cNvSpPr txBox="1">
            <a:spLocks noChangeArrowheads="1"/>
          </p:cNvSpPr>
          <p:nvPr/>
        </p:nvSpPr>
        <p:spPr bwMode="auto">
          <a:xfrm>
            <a:off x="6711950" y="2147888"/>
            <a:ext cx="240161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latin typeface="Verdana" panose="020B0604030504040204" pitchFamily="34" charset="0"/>
              </a:rPr>
              <a:t>バスの基本は共通の</a:t>
            </a:r>
            <a:endParaRPr lang="en-US" altLang="ja-JP" dirty="0">
              <a:latin typeface="Verdana" panose="020B0604030504040204" pitchFamily="34" charset="0"/>
            </a:endParaRPr>
          </a:p>
          <a:p>
            <a:pPr eaLnBrk="1" hangingPunct="1"/>
            <a:r>
              <a:rPr lang="ja-JP" altLang="en-US" dirty="0">
                <a:latin typeface="Verdana" panose="020B0604030504040204" pitchFamily="34" charset="0"/>
              </a:rPr>
              <a:t>信号線、しかしこれは</a:t>
            </a:r>
            <a:endParaRPr lang="en-US" altLang="ja-JP" dirty="0">
              <a:latin typeface="Verdana" panose="020B0604030504040204" pitchFamily="34" charset="0"/>
            </a:endParaRPr>
          </a:p>
          <a:p>
            <a:pPr eaLnBrk="1" hangingPunct="1"/>
            <a:r>
              <a:rPr lang="ja-JP" altLang="en-US" dirty="0">
                <a:latin typeface="Verdana" panose="020B0604030504040204" pitchFamily="34" charset="0"/>
              </a:rPr>
              <a:t>もうあまり使われない。</a:t>
            </a:r>
          </a:p>
        </p:txBody>
      </p:sp>
      <p:sp>
        <p:nvSpPr>
          <p:cNvPr id="7201" name="Text Box 45"/>
          <p:cNvSpPr txBox="1">
            <a:spLocks noChangeArrowheads="1"/>
          </p:cNvSpPr>
          <p:nvPr/>
        </p:nvSpPr>
        <p:spPr bwMode="auto">
          <a:xfrm>
            <a:off x="6567488" y="4164013"/>
            <a:ext cx="22526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latin typeface="Verdana" panose="020B0604030504040204" pitchFamily="34" charset="0"/>
              </a:rPr>
              <a:t>バスの本質は、唯一のモジュールがデータを送信できること</a:t>
            </a:r>
            <a:endParaRPr lang="en-US" altLang="ja-JP" dirty="0">
              <a:latin typeface="Verdana" panose="020B0604030504040204" pitchFamily="34" charset="0"/>
            </a:endParaRPr>
          </a:p>
        </p:txBody>
      </p:sp>
      <p:sp>
        <p:nvSpPr>
          <p:cNvPr id="7202" name="Text Box 46"/>
          <p:cNvSpPr txBox="1">
            <a:spLocks noChangeArrowheads="1"/>
          </p:cNvSpPr>
          <p:nvPr/>
        </p:nvSpPr>
        <p:spPr bwMode="auto">
          <a:xfrm>
            <a:off x="2220476" y="6092824"/>
            <a:ext cx="36086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solidFill>
                  <a:srgbClr val="FF6699"/>
                </a:solidFill>
                <a:latin typeface="Verdana" panose="020B0604030504040204" pitchFamily="34" charset="0"/>
              </a:rPr>
              <a:t>色々な形の共有バスがあり得る</a:t>
            </a:r>
            <a:endParaRPr lang="en-US" altLang="ja-JP" sz="2000" dirty="0">
              <a:solidFill>
                <a:srgbClr val="FF6699"/>
              </a:solidFill>
              <a:latin typeface="Verdana" panose="020B0604030504040204" pitchFamily="34" charset="0"/>
            </a:endParaRPr>
          </a:p>
        </p:txBody>
      </p:sp>
    </p:spTree>
    <p:extLst>
      <p:ext uri="{BB962C8B-B14F-4D97-AF65-F5344CB8AC3E}">
        <p14:creationId xmlns:p14="http://schemas.microsoft.com/office/powerpoint/2010/main" val="3371175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z="3800" dirty="0"/>
              <a:t>バス上のデータ転送</a:t>
            </a:r>
            <a:endParaRPr lang="en-US" altLang="ja-JP" sz="3800" dirty="0"/>
          </a:p>
        </p:txBody>
      </p:sp>
      <p:sp>
        <p:nvSpPr>
          <p:cNvPr id="13315" name="Rectangle 3"/>
          <p:cNvSpPr>
            <a:spLocks noGrp="1" noChangeArrowheads="1"/>
          </p:cNvSpPr>
          <p:nvPr>
            <p:ph type="body" idx="1"/>
          </p:nvPr>
        </p:nvSpPr>
        <p:spPr/>
        <p:txBody>
          <a:bodyPr/>
          <a:lstStyle/>
          <a:p>
            <a:pPr eaLnBrk="1" hangingPunct="1"/>
            <a:r>
              <a:rPr lang="ja-JP" altLang="en-US" dirty="0"/>
              <a:t>アービトレーションを行ってバスマスタを選ぶ</a:t>
            </a:r>
            <a:endParaRPr lang="en-US" altLang="ja-JP" dirty="0"/>
          </a:p>
          <a:p>
            <a:pPr eaLnBrk="1" hangingPunct="1"/>
            <a:r>
              <a:rPr lang="ja-JP" altLang="en-US" dirty="0"/>
              <a:t>バストランザクション</a:t>
            </a:r>
            <a:endParaRPr lang="en-US" altLang="ja-JP" dirty="0"/>
          </a:p>
          <a:p>
            <a:pPr lvl="1" eaLnBrk="1" hangingPunct="1"/>
            <a:r>
              <a:rPr lang="ja-JP" altLang="en-US" dirty="0"/>
              <a:t>アドレス転送</a:t>
            </a:r>
            <a:endParaRPr lang="en-US" altLang="ja-JP" dirty="0"/>
          </a:p>
          <a:p>
            <a:pPr lvl="1" eaLnBrk="1" hangingPunct="1"/>
            <a:r>
              <a:rPr lang="ja-JP" altLang="en-US" dirty="0"/>
              <a:t>データ転送　</a:t>
            </a:r>
            <a:r>
              <a:rPr lang="en-US" altLang="ja-JP" dirty="0"/>
              <a:t>(</a:t>
            </a:r>
            <a:r>
              <a:rPr lang="ja-JP" altLang="en-US" dirty="0"/>
              <a:t>必要回反復</a:t>
            </a:r>
            <a:r>
              <a:rPr lang="en-US" altLang="ja-JP" dirty="0"/>
              <a:t>)</a:t>
            </a:r>
          </a:p>
          <a:p>
            <a:pPr lvl="1" eaLnBrk="1" hangingPunct="1"/>
            <a:r>
              <a:rPr lang="ja-JP" altLang="en-US" dirty="0"/>
              <a:t>終了操作</a:t>
            </a:r>
            <a:endParaRPr lang="en-US" altLang="ja-JP" dirty="0"/>
          </a:p>
          <a:p>
            <a:pPr eaLnBrk="1" hangingPunct="1"/>
            <a:r>
              <a:rPr lang="ja-JP" altLang="en-US" dirty="0"/>
              <a:t>バスマスタ権の解放</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dirty="0"/>
              <a:t>アービタ（調停装置）</a:t>
            </a:r>
            <a:endParaRPr lang="en-US" altLang="ja-JP" dirty="0"/>
          </a:p>
        </p:txBody>
      </p:sp>
      <p:sp>
        <p:nvSpPr>
          <p:cNvPr id="14339" name="Oval 3"/>
          <p:cNvSpPr>
            <a:spLocks noChangeArrowheads="1"/>
          </p:cNvSpPr>
          <p:nvPr/>
        </p:nvSpPr>
        <p:spPr bwMode="auto">
          <a:xfrm>
            <a:off x="14478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0" name="Oval 4"/>
          <p:cNvSpPr>
            <a:spLocks noChangeArrowheads="1"/>
          </p:cNvSpPr>
          <p:nvPr/>
        </p:nvSpPr>
        <p:spPr bwMode="auto">
          <a:xfrm>
            <a:off x="20574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1" name="Oval 5"/>
          <p:cNvSpPr>
            <a:spLocks noChangeArrowheads="1"/>
          </p:cNvSpPr>
          <p:nvPr/>
        </p:nvSpPr>
        <p:spPr bwMode="auto">
          <a:xfrm>
            <a:off x="2971800" y="39624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42" name="Text Box 6"/>
          <p:cNvSpPr txBox="1">
            <a:spLocks noChangeArrowheads="1"/>
          </p:cNvSpPr>
          <p:nvPr/>
        </p:nvSpPr>
        <p:spPr bwMode="auto">
          <a:xfrm>
            <a:off x="2498725" y="3906838"/>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a:t>
            </a:r>
          </a:p>
        </p:txBody>
      </p:sp>
      <p:sp>
        <p:nvSpPr>
          <p:cNvPr id="14343" name="Rectangle 7"/>
          <p:cNvSpPr>
            <a:spLocks noChangeArrowheads="1"/>
          </p:cNvSpPr>
          <p:nvPr/>
        </p:nvSpPr>
        <p:spPr bwMode="auto">
          <a:xfrm>
            <a:off x="1295400" y="2971800"/>
            <a:ext cx="2133600" cy="4572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Priority Encoder</a:t>
            </a:r>
          </a:p>
        </p:txBody>
      </p:sp>
      <p:sp>
        <p:nvSpPr>
          <p:cNvPr id="14344" name="Line 8"/>
          <p:cNvSpPr>
            <a:spLocks noChangeShapeType="1"/>
          </p:cNvSpPr>
          <p:nvPr/>
        </p:nvSpPr>
        <p:spPr bwMode="auto">
          <a:xfrm flipV="1">
            <a:off x="16002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5" name="Line 9"/>
          <p:cNvSpPr>
            <a:spLocks noChangeShapeType="1"/>
          </p:cNvSpPr>
          <p:nvPr/>
        </p:nvSpPr>
        <p:spPr bwMode="auto">
          <a:xfrm flipV="1">
            <a:off x="22098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6" name="Line 10"/>
          <p:cNvSpPr>
            <a:spLocks noChangeShapeType="1"/>
          </p:cNvSpPr>
          <p:nvPr/>
        </p:nvSpPr>
        <p:spPr bwMode="auto">
          <a:xfrm flipV="1">
            <a:off x="3124200" y="3429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7" name="Line 14"/>
          <p:cNvSpPr>
            <a:spLocks noChangeShapeType="1"/>
          </p:cNvSpPr>
          <p:nvPr/>
        </p:nvSpPr>
        <p:spPr bwMode="auto">
          <a:xfrm flipV="1">
            <a:off x="16002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8" name="Line 15"/>
          <p:cNvSpPr>
            <a:spLocks noChangeShapeType="1"/>
          </p:cNvSpPr>
          <p:nvPr/>
        </p:nvSpPr>
        <p:spPr bwMode="auto">
          <a:xfrm flipV="1">
            <a:off x="22098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9" name="Line 16"/>
          <p:cNvSpPr>
            <a:spLocks noChangeShapeType="1"/>
          </p:cNvSpPr>
          <p:nvPr/>
        </p:nvSpPr>
        <p:spPr bwMode="auto">
          <a:xfrm flipV="1">
            <a:off x="31242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0" name="Text Box 17"/>
          <p:cNvSpPr txBox="1">
            <a:spLocks noChangeArrowheads="1"/>
          </p:cNvSpPr>
          <p:nvPr/>
        </p:nvSpPr>
        <p:spPr bwMode="auto">
          <a:xfrm>
            <a:off x="1736725" y="2479675"/>
            <a:ext cx="106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Arbiter</a:t>
            </a:r>
          </a:p>
        </p:txBody>
      </p:sp>
      <p:sp>
        <p:nvSpPr>
          <p:cNvPr id="14351" name="Text Box 18"/>
          <p:cNvSpPr txBox="1">
            <a:spLocks noChangeArrowheads="1"/>
          </p:cNvSpPr>
          <p:nvPr/>
        </p:nvSpPr>
        <p:spPr bwMode="auto">
          <a:xfrm>
            <a:off x="1736725" y="5222875"/>
            <a:ext cx="18758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集中アービタ</a:t>
            </a:r>
            <a:endParaRPr lang="en-US" altLang="ja-JP" sz="2400" dirty="0">
              <a:latin typeface="Times New Roman" panose="02020603050405020304" pitchFamily="18" charset="0"/>
            </a:endParaRPr>
          </a:p>
        </p:txBody>
      </p:sp>
      <p:sp>
        <p:nvSpPr>
          <p:cNvPr id="14352" name="Rectangle 19"/>
          <p:cNvSpPr>
            <a:spLocks noChangeArrowheads="1"/>
          </p:cNvSpPr>
          <p:nvPr/>
        </p:nvSpPr>
        <p:spPr bwMode="auto">
          <a:xfrm>
            <a:off x="49530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3" name="Rectangle 20"/>
          <p:cNvSpPr>
            <a:spLocks noChangeArrowheads="1"/>
          </p:cNvSpPr>
          <p:nvPr/>
        </p:nvSpPr>
        <p:spPr bwMode="auto">
          <a:xfrm>
            <a:off x="57912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4" name="Rectangle 21"/>
          <p:cNvSpPr>
            <a:spLocks noChangeArrowheads="1"/>
          </p:cNvSpPr>
          <p:nvPr/>
        </p:nvSpPr>
        <p:spPr bwMode="auto">
          <a:xfrm>
            <a:off x="7315200" y="1752600"/>
            <a:ext cx="533400" cy="5334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55" name="Line 22"/>
          <p:cNvSpPr>
            <a:spLocks noChangeShapeType="1"/>
          </p:cNvSpPr>
          <p:nvPr/>
        </p:nvSpPr>
        <p:spPr bwMode="auto">
          <a:xfrm>
            <a:off x="46482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6" name="Line 23"/>
          <p:cNvSpPr>
            <a:spLocks noChangeShapeType="1"/>
          </p:cNvSpPr>
          <p:nvPr/>
        </p:nvSpPr>
        <p:spPr bwMode="auto">
          <a:xfrm>
            <a:off x="54864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7" name="Line 24"/>
          <p:cNvSpPr>
            <a:spLocks noChangeShapeType="1"/>
          </p:cNvSpPr>
          <p:nvPr/>
        </p:nvSpPr>
        <p:spPr bwMode="auto">
          <a:xfrm>
            <a:off x="63246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8" name="Line 25"/>
          <p:cNvSpPr>
            <a:spLocks noChangeShapeType="1"/>
          </p:cNvSpPr>
          <p:nvPr/>
        </p:nvSpPr>
        <p:spPr bwMode="auto">
          <a:xfrm>
            <a:off x="7010400" y="2057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9" name="Text Box 26"/>
          <p:cNvSpPr txBox="1">
            <a:spLocks noChangeArrowheads="1"/>
          </p:cNvSpPr>
          <p:nvPr/>
        </p:nvSpPr>
        <p:spPr bwMode="auto">
          <a:xfrm>
            <a:off x="4022725" y="1717675"/>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H</a:t>
            </a:r>
          </a:p>
        </p:txBody>
      </p:sp>
      <p:sp>
        <p:nvSpPr>
          <p:cNvPr id="14360" name="Line 27"/>
          <p:cNvSpPr>
            <a:spLocks noChangeShapeType="1"/>
          </p:cNvSpPr>
          <p:nvPr/>
        </p:nvSpPr>
        <p:spPr bwMode="auto">
          <a:xfrm>
            <a:off x="4876800" y="34290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1" name="Line 28"/>
          <p:cNvSpPr>
            <a:spLocks noChangeShapeType="1"/>
          </p:cNvSpPr>
          <p:nvPr/>
        </p:nvSpPr>
        <p:spPr bwMode="auto">
          <a:xfrm>
            <a:off x="4876800" y="36576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2" name="Line 29"/>
          <p:cNvSpPr>
            <a:spLocks noChangeShapeType="1"/>
          </p:cNvSpPr>
          <p:nvPr/>
        </p:nvSpPr>
        <p:spPr bwMode="auto">
          <a:xfrm>
            <a:off x="4876800" y="3886200"/>
            <a:ext cx="320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4363" name="Group 30"/>
          <p:cNvGrpSpPr>
            <a:grpSpLocks/>
          </p:cNvGrpSpPr>
          <p:nvPr/>
        </p:nvGrpSpPr>
        <p:grpSpPr bwMode="auto">
          <a:xfrm>
            <a:off x="5257800" y="3352800"/>
            <a:ext cx="152400" cy="990600"/>
            <a:chOff x="3312" y="2112"/>
            <a:chExt cx="96" cy="624"/>
          </a:xfrm>
        </p:grpSpPr>
        <p:sp>
          <p:nvSpPr>
            <p:cNvPr id="14392" name="Line 31"/>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93" name="Oval 32"/>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4" name="Group 33"/>
          <p:cNvGrpSpPr>
            <a:grpSpLocks/>
          </p:cNvGrpSpPr>
          <p:nvPr/>
        </p:nvGrpSpPr>
        <p:grpSpPr bwMode="auto">
          <a:xfrm>
            <a:off x="5562600" y="3352800"/>
            <a:ext cx="152400" cy="990600"/>
            <a:chOff x="3312" y="2112"/>
            <a:chExt cx="96" cy="624"/>
          </a:xfrm>
        </p:grpSpPr>
        <p:sp>
          <p:nvSpPr>
            <p:cNvPr id="14390" name="Line 34"/>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91" name="Oval 35"/>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5" name="Group 36"/>
          <p:cNvGrpSpPr>
            <a:grpSpLocks/>
          </p:cNvGrpSpPr>
          <p:nvPr/>
        </p:nvGrpSpPr>
        <p:grpSpPr bwMode="auto">
          <a:xfrm>
            <a:off x="5867400" y="3352800"/>
            <a:ext cx="152400" cy="990600"/>
            <a:chOff x="3312" y="2112"/>
            <a:chExt cx="96" cy="624"/>
          </a:xfrm>
        </p:grpSpPr>
        <p:sp>
          <p:nvSpPr>
            <p:cNvPr id="14388" name="Line 37"/>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9" name="Oval 38"/>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6" name="Group 39"/>
          <p:cNvGrpSpPr>
            <a:grpSpLocks/>
          </p:cNvGrpSpPr>
          <p:nvPr/>
        </p:nvGrpSpPr>
        <p:grpSpPr bwMode="auto">
          <a:xfrm>
            <a:off x="6172200" y="3352800"/>
            <a:ext cx="152400" cy="990600"/>
            <a:chOff x="3312" y="2112"/>
            <a:chExt cx="96" cy="624"/>
          </a:xfrm>
        </p:grpSpPr>
        <p:sp>
          <p:nvSpPr>
            <p:cNvPr id="14386" name="Line 40"/>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7" name="Oval 41"/>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7" name="Group 42"/>
          <p:cNvGrpSpPr>
            <a:grpSpLocks/>
          </p:cNvGrpSpPr>
          <p:nvPr/>
        </p:nvGrpSpPr>
        <p:grpSpPr bwMode="auto">
          <a:xfrm>
            <a:off x="6477000" y="3352800"/>
            <a:ext cx="152400" cy="990600"/>
            <a:chOff x="3312" y="2112"/>
            <a:chExt cx="96" cy="624"/>
          </a:xfrm>
        </p:grpSpPr>
        <p:sp>
          <p:nvSpPr>
            <p:cNvPr id="14384" name="Line 43"/>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5" name="Oval 44"/>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8" name="Group 45"/>
          <p:cNvGrpSpPr>
            <a:grpSpLocks/>
          </p:cNvGrpSpPr>
          <p:nvPr/>
        </p:nvGrpSpPr>
        <p:grpSpPr bwMode="auto">
          <a:xfrm>
            <a:off x="6705600" y="3352800"/>
            <a:ext cx="152400" cy="990600"/>
            <a:chOff x="3312" y="2112"/>
            <a:chExt cx="96" cy="624"/>
          </a:xfrm>
        </p:grpSpPr>
        <p:sp>
          <p:nvSpPr>
            <p:cNvPr id="14382" name="Line 46"/>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3" name="Oval 47"/>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69" name="Group 48"/>
          <p:cNvGrpSpPr>
            <a:grpSpLocks/>
          </p:cNvGrpSpPr>
          <p:nvPr/>
        </p:nvGrpSpPr>
        <p:grpSpPr bwMode="auto">
          <a:xfrm>
            <a:off x="7162800" y="3352800"/>
            <a:ext cx="152400" cy="990600"/>
            <a:chOff x="3312" y="2112"/>
            <a:chExt cx="96" cy="624"/>
          </a:xfrm>
        </p:grpSpPr>
        <p:sp>
          <p:nvSpPr>
            <p:cNvPr id="14380" name="Line 49"/>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81" name="Oval 50"/>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70" name="Group 51"/>
          <p:cNvGrpSpPr>
            <a:grpSpLocks/>
          </p:cNvGrpSpPr>
          <p:nvPr/>
        </p:nvGrpSpPr>
        <p:grpSpPr bwMode="auto">
          <a:xfrm>
            <a:off x="6934200" y="3352800"/>
            <a:ext cx="152400" cy="990600"/>
            <a:chOff x="3312" y="2112"/>
            <a:chExt cx="96" cy="624"/>
          </a:xfrm>
        </p:grpSpPr>
        <p:sp>
          <p:nvSpPr>
            <p:cNvPr id="14378" name="Line 52"/>
            <p:cNvSpPr>
              <a:spLocks noChangeShapeType="1"/>
            </p:cNvSpPr>
            <p:nvPr/>
          </p:nvSpPr>
          <p:spPr bwMode="auto">
            <a:xfrm>
              <a:off x="3360" y="2112"/>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79" name="Oval 53"/>
            <p:cNvSpPr>
              <a:spLocks noChangeArrowheads="1"/>
            </p:cNvSpPr>
            <p:nvPr/>
          </p:nvSpPr>
          <p:spPr bwMode="auto">
            <a:xfrm>
              <a:off x="3312" y="2640"/>
              <a:ext cx="96" cy="9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4371" name="Text Box 54"/>
          <p:cNvSpPr txBox="1">
            <a:spLocks noChangeArrowheads="1"/>
          </p:cNvSpPr>
          <p:nvPr/>
        </p:nvSpPr>
        <p:spPr bwMode="auto">
          <a:xfrm>
            <a:off x="5394325" y="4613275"/>
            <a:ext cx="2054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Distributed bus</a:t>
            </a:r>
          </a:p>
        </p:txBody>
      </p:sp>
      <p:sp>
        <p:nvSpPr>
          <p:cNvPr id="14372" name="Text Box 55"/>
          <p:cNvSpPr txBox="1">
            <a:spLocks noChangeArrowheads="1"/>
          </p:cNvSpPr>
          <p:nvPr/>
        </p:nvSpPr>
        <p:spPr bwMode="auto">
          <a:xfrm>
            <a:off x="5241925" y="2327275"/>
            <a:ext cx="169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Daisy Chain</a:t>
            </a:r>
          </a:p>
        </p:txBody>
      </p:sp>
      <p:sp>
        <p:nvSpPr>
          <p:cNvPr id="14373" name="Text Box 56"/>
          <p:cNvSpPr txBox="1">
            <a:spLocks noChangeArrowheads="1"/>
          </p:cNvSpPr>
          <p:nvPr/>
        </p:nvSpPr>
        <p:spPr bwMode="auto">
          <a:xfrm>
            <a:off x="5470525" y="5451475"/>
            <a:ext cx="18758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分散アービタ</a:t>
            </a:r>
            <a:endParaRPr lang="en-US" altLang="ja-JP" sz="2400" dirty="0">
              <a:latin typeface="Times New Roman" panose="02020603050405020304" pitchFamily="18" charset="0"/>
            </a:endParaRPr>
          </a:p>
        </p:txBody>
      </p:sp>
      <p:sp>
        <p:nvSpPr>
          <p:cNvPr id="14374" name="Text Box 57"/>
          <p:cNvSpPr txBox="1">
            <a:spLocks noChangeArrowheads="1"/>
          </p:cNvSpPr>
          <p:nvPr/>
        </p:nvSpPr>
        <p:spPr bwMode="auto">
          <a:xfrm>
            <a:off x="1976420" y="6053564"/>
            <a:ext cx="47291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solidFill>
                  <a:srgbClr val="FF6699"/>
                </a:solidFill>
                <a:latin typeface="Verdana" panose="020B0604030504040204" pitchFamily="34" charset="0"/>
              </a:rPr>
              <a:t>オンチップでは集中アービタを主として使う</a:t>
            </a:r>
            <a:endParaRPr lang="en-US" altLang="ja-JP" sz="2000" dirty="0">
              <a:solidFill>
                <a:srgbClr val="FF6699"/>
              </a:solidFill>
              <a:latin typeface="Verdana" panose="020B0604030504040204" pitchFamily="34" charset="0"/>
            </a:endParaRPr>
          </a:p>
        </p:txBody>
      </p:sp>
      <p:sp>
        <p:nvSpPr>
          <p:cNvPr id="14375" name="Line 58"/>
          <p:cNvSpPr>
            <a:spLocks noChangeShapeType="1"/>
          </p:cNvSpPr>
          <p:nvPr/>
        </p:nvSpPr>
        <p:spPr bwMode="auto">
          <a:xfrm>
            <a:off x="3276600"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59"/>
          <p:cNvSpPr>
            <a:spLocks noChangeShapeType="1"/>
          </p:cNvSpPr>
          <p:nvPr/>
        </p:nvSpPr>
        <p:spPr bwMode="auto">
          <a:xfrm>
            <a:off x="2339975"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7" name="Line 60"/>
          <p:cNvSpPr>
            <a:spLocks noChangeShapeType="1"/>
          </p:cNvSpPr>
          <p:nvPr/>
        </p:nvSpPr>
        <p:spPr bwMode="auto">
          <a:xfrm>
            <a:off x="1763713" y="3429000"/>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51750"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5"/>
          <p:cNvSpPr txBox="1">
            <a:spLocks noChangeArrowheads="1"/>
          </p:cNvSpPr>
          <p:nvPr/>
        </p:nvSpPr>
        <p:spPr bwMode="auto">
          <a:xfrm>
            <a:off x="5148263" y="5876925"/>
            <a:ext cx="2254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From</a:t>
            </a:r>
          </a:p>
          <a:p>
            <a:pPr eaLnBrk="1" hangingPunct="1"/>
            <a:r>
              <a:rPr lang="en-US" altLang="ja-JP"/>
              <a:t>CMOS VLSI Design</a:t>
            </a:r>
          </a:p>
          <a:p>
            <a:pPr eaLnBrk="1" hangingPunct="1"/>
            <a:r>
              <a:rPr lang="en-US" altLang="ja-JP"/>
              <a:t>by Weste and Harris</a:t>
            </a:r>
          </a:p>
        </p:txBody>
      </p:sp>
      <p:sp>
        <p:nvSpPr>
          <p:cNvPr id="15364" name="Text Box 6"/>
          <p:cNvSpPr txBox="1">
            <a:spLocks noChangeArrowheads="1"/>
          </p:cNvSpPr>
          <p:nvPr/>
        </p:nvSpPr>
        <p:spPr bwMode="auto">
          <a:xfrm>
            <a:off x="7720013" y="568325"/>
            <a:ext cx="151515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集中</a:t>
            </a:r>
            <a:endParaRPr lang="en-US" altLang="ja-JP" b="1" dirty="0"/>
          </a:p>
          <a:p>
            <a:pPr eaLnBrk="1" hangingPunct="1"/>
            <a:r>
              <a:rPr lang="ja-JP" altLang="en-US" b="1" dirty="0"/>
              <a:t>アービタ</a:t>
            </a:r>
            <a:endParaRPr lang="en-US" altLang="ja-JP" b="1" dirty="0"/>
          </a:p>
          <a:p>
            <a:pPr eaLnBrk="1" hangingPunct="1"/>
            <a:r>
              <a:rPr lang="en-US" altLang="ja-JP" b="1" dirty="0"/>
              <a:t>=</a:t>
            </a:r>
          </a:p>
          <a:p>
            <a:pPr eaLnBrk="1" hangingPunct="1"/>
            <a:r>
              <a:rPr lang="ja-JP" altLang="en-US" b="1" dirty="0"/>
              <a:t>プライオリティ</a:t>
            </a:r>
            <a:endParaRPr lang="en-US" altLang="ja-JP" b="1" dirty="0"/>
          </a:p>
          <a:p>
            <a:pPr eaLnBrk="1" hangingPunct="1"/>
            <a:r>
              <a:rPr lang="ja-JP" altLang="en-US" b="1" dirty="0"/>
              <a:t>エンコーダ</a:t>
            </a:r>
            <a:endParaRPr lang="en-US" altLang="ja-JP"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686800" cy="1143000"/>
          </a:xfrm>
        </p:spPr>
        <p:txBody>
          <a:bodyPr/>
          <a:lstStyle/>
          <a:p>
            <a:pPr eaLnBrk="1" hangingPunct="1"/>
            <a:r>
              <a:rPr lang="ja-JP" altLang="en-US" sz="3800" dirty="0"/>
              <a:t>バス上のデータ転送とアービトレーション</a:t>
            </a:r>
            <a:endParaRPr lang="en-US" altLang="ja-JP" sz="3800" dirty="0"/>
          </a:p>
        </p:txBody>
      </p:sp>
      <p:sp>
        <p:nvSpPr>
          <p:cNvPr id="23555" name="Line 4"/>
          <p:cNvSpPr>
            <a:spLocks noChangeShapeType="1"/>
          </p:cNvSpPr>
          <p:nvPr/>
        </p:nvSpPr>
        <p:spPr bwMode="auto">
          <a:xfrm>
            <a:off x="827088" y="2349500"/>
            <a:ext cx="7200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6" name="Line 5"/>
          <p:cNvSpPr>
            <a:spLocks noChangeShapeType="1"/>
          </p:cNvSpPr>
          <p:nvPr/>
        </p:nvSpPr>
        <p:spPr bwMode="auto">
          <a:xfrm>
            <a:off x="827088" y="4365625"/>
            <a:ext cx="7200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7" name="Text Box 6"/>
          <p:cNvSpPr txBox="1">
            <a:spLocks noChangeArrowheads="1"/>
          </p:cNvSpPr>
          <p:nvPr/>
        </p:nvSpPr>
        <p:spPr bwMode="auto">
          <a:xfrm>
            <a:off x="447675" y="1865313"/>
            <a:ext cx="19607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アービトレーション</a:t>
            </a:r>
            <a:endParaRPr lang="en-US" altLang="ja-JP" dirty="0"/>
          </a:p>
        </p:txBody>
      </p:sp>
      <p:sp>
        <p:nvSpPr>
          <p:cNvPr id="23558" name="Text Box 7"/>
          <p:cNvSpPr txBox="1">
            <a:spLocks noChangeArrowheads="1"/>
          </p:cNvSpPr>
          <p:nvPr/>
        </p:nvSpPr>
        <p:spPr bwMode="auto">
          <a:xfrm>
            <a:off x="468313" y="3860800"/>
            <a:ext cx="12650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データ転送</a:t>
            </a:r>
            <a:endParaRPr lang="en-US" altLang="ja-JP" dirty="0"/>
          </a:p>
        </p:txBody>
      </p:sp>
      <p:sp>
        <p:nvSpPr>
          <p:cNvPr id="23559" name="Rectangle 8"/>
          <p:cNvSpPr>
            <a:spLocks noChangeArrowheads="1"/>
          </p:cNvSpPr>
          <p:nvPr/>
        </p:nvSpPr>
        <p:spPr bwMode="auto">
          <a:xfrm>
            <a:off x="1331913"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a:t>
            </a:r>
          </a:p>
        </p:txBody>
      </p:sp>
      <p:sp>
        <p:nvSpPr>
          <p:cNvPr id="23560" name="Rectangle 10"/>
          <p:cNvSpPr>
            <a:spLocks noChangeArrowheads="1"/>
          </p:cNvSpPr>
          <p:nvPr/>
        </p:nvSpPr>
        <p:spPr bwMode="auto">
          <a:xfrm>
            <a:off x="900113" y="4221163"/>
            <a:ext cx="17272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1" name="Line 12"/>
          <p:cNvSpPr>
            <a:spLocks noChangeShapeType="1"/>
          </p:cNvSpPr>
          <p:nvPr/>
        </p:nvSpPr>
        <p:spPr bwMode="auto">
          <a:xfrm>
            <a:off x="2268538" y="2492375"/>
            <a:ext cx="574675"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2" name="Text Box 13"/>
          <p:cNvSpPr txBox="1">
            <a:spLocks noChangeArrowheads="1"/>
          </p:cNvSpPr>
          <p:nvPr/>
        </p:nvSpPr>
        <p:spPr bwMode="auto">
          <a:xfrm>
            <a:off x="2555875" y="2997200"/>
            <a:ext cx="175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n-th transaction</a:t>
            </a:r>
          </a:p>
        </p:txBody>
      </p:sp>
      <p:sp>
        <p:nvSpPr>
          <p:cNvPr id="23563" name="Rectangle 14"/>
          <p:cNvSpPr>
            <a:spLocks noChangeArrowheads="1"/>
          </p:cNvSpPr>
          <p:nvPr/>
        </p:nvSpPr>
        <p:spPr bwMode="auto">
          <a:xfrm>
            <a:off x="2844800" y="4221163"/>
            <a:ext cx="17272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a:t>
            </a:r>
          </a:p>
        </p:txBody>
      </p:sp>
      <p:sp>
        <p:nvSpPr>
          <p:cNvPr id="23564" name="Rectangle 15"/>
          <p:cNvSpPr>
            <a:spLocks noChangeArrowheads="1"/>
          </p:cNvSpPr>
          <p:nvPr/>
        </p:nvSpPr>
        <p:spPr bwMode="auto">
          <a:xfrm>
            <a:off x="2987675"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5" name="Rectangle 16"/>
          <p:cNvSpPr>
            <a:spLocks noChangeArrowheads="1"/>
          </p:cNvSpPr>
          <p:nvPr/>
        </p:nvSpPr>
        <p:spPr bwMode="auto">
          <a:xfrm>
            <a:off x="4789488" y="4221163"/>
            <a:ext cx="1295400"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66" name="Line 17"/>
          <p:cNvSpPr>
            <a:spLocks noChangeShapeType="1"/>
          </p:cNvSpPr>
          <p:nvPr/>
        </p:nvSpPr>
        <p:spPr bwMode="auto">
          <a:xfrm>
            <a:off x="3924300" y="2492375"/>
            <a:ext cx="863600"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7" name="Text Box 18"/>
          <p:cNvSpPr txBox="1">
            <a:spLocks noChangeArrowheads="1"/>
          </p:cNvSpPr>
          <p:nvPr/>
        </p:nvSpPr>
        <p:spPr bwMode="auto">
          <a:xfrm>
            <a:off x="4427538" y="2997200"/>
            <a:ext cx="2019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n+1-th transaction</a:t>
            </a:r>
          </a:p>
        </p:txBody>
      </p:sp>
      <p:sp>
        <p:nvSpPr>
          <p:cNvPr id="23568" name="Rectangle 19"/>
          <p:cNvSpPr>
            <a:spLocks noChangeArrowheads="1"/>
          </p:cNvSpPr>
          <p:nvPr/>
        </p:nvSpPr>
        <p:spPr bwMode="auto">
          <a:xfrm>
            <a:off x="4787900"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n+2</a:t>
            </a:r>
          </a:p>
        </p:txBody>
      </p:sp>
      <p:sp>
        <p:nvSpPr>
          <p:cNvPr id="23569" name="Rectangle 20"/>
          <p:cNvSpPr>
            <a:spLocks noChangeArrowheads="1"/>
          </p:cNvSpPr>
          <p:nvPr/>
        </p:nvSpPr>
        <p:spPr bwMode="auto">
          <a:xfrm>
            <a:off x="6229350" y="4221163"/>
            <a:ext cx="1871663" cy="2873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n+1</a:t>
            </a:r>
          </a:p>
        </p:txBody>
      </p:sp>
      <p:sp>
        <p:nvSpPr>
          <p:cNvPr id="23570" name="Line 21"/>
          <p:cNvSpPr>
            <a:spLocks noChangeShapeType="1"/>
          </p:cNvSpPr>
          <p:nvPr/>
        </p:nvSpPr>
        <p:spPr bwMode="auto">
          <a:xfrm>
            <a:off x="5724525" y="2492375"/>
            <a:ext cx="503238"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1" name="Text Box 22"/>
          <p:cNvSpPr txBox="1">
            <a:spLocks noChangeArrowheads="1"/>
          </p:cNvSpPr>
          <p:nvPr/>
        </p:nvSpPr>
        <p:spPr bwMode="auto">
          <a:xfrm>
            <a:off x="6011863" y="2565400"/>
            <a:ext cx="2019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bus master for</a:t>
            </a:r>
          </a:p>
          <a:p>
            <a:pPr eaLnBrk="1" hangingPunct="1"/>
            <a:r>
              <a:rPr lang="en-US" altLang="ja-JP"/>
              <a:t>n+2-th transaction</a:t>
            </a:r>
          </a:p>
        </p:txBody>
      </p:sp>
      <p:sp>
        <p:nvSpPr>
          <p:cNvPr id="23572" name="Rectangle 23"/>
          <p:cNvSpPr>
            <a:spLocks noChangeArrowheads="1"/>
          </p:cNvSpPr>
          <p:nvPr/>
        </p:nvSpPr>
        <p:spPr bwMode="auto">
          <a:xfrm>
            <a:off x="6227763" y="2205038"/>
            <a:ext cx="936625" cy="287337"/>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n+3</a:t>
            </a:r>
          </a:p>
        </p:txBody>
      </p:sp>
      <p:sp>
        <p:nvSpPr>
          <p:cNvPr id="23573" name="Line 24"/>
          <p:cNvSpPr>
            <a:spLocks noChangeShapeType="1"/>
          </p:cNvSpPr>
          <p:nvPr/>
        </p:nvSpPr>
        <p:spPr bwMode="auto">
          <a:xfrm>
            <a:off x="7164388" y="2492375"/>
            <a:ext cx="1439862" cy="1657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4" name="Text Box 25"/>
          <p:cNvSpPr txBox="1">
            <a:spLocks noChangeArrowheads="1"/>
          </p:cNvSpPr>
          <p:nvPr/>
        </p:nvSpPr>
        <p:spPr bwMode="auto">
          <a:xfrm>
            <a:off x="107504" y="5224462"/>
            <a:ext cx="82076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t>アービトレーションはバス上のデータ転送とオーバーラップする</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sz="3800" dirty="0"/>
              <a:t>バス上のデータ転送</a:t>
            </a:r>
            <a:endParaRPr lang="en-US" altLang="ja-JP" sz="3800" dirty="0"/>
          </a:p>
        </p:txBody>
      </p:sp>
      <p:sp>
        <p:nvSpPr>
          <p:cNvPr id="32771" name="Text Box 3"/>
          <p:cNvSpPr txBox="1">
            <a:spLocks noChangeArrowheads="1"/>
          </p:cNvSpPr>
          <p:nvPr/>
        </p:nvSpPr>
        <p:spPr bwMode="auto">
          <a:xfrm>
            <a:off x="1127125" y="2759075"/>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32772" name="Line 4"/>
          <p:cNvSpPr>
            <a:spLocks noChangeShapeType="1"/>
          </p:cNvSpPr>
          <p:nvPr/>
        </p:nvSpPr>
        <p:spPr bwMode="auto">
          <a:xfrm>
            <a:off x="2438400" y="2667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3" name="Line 5"/>
          <p:cNvSpPr>
            <a:spLocks noChangeShapeType="1"/>
          </p:cNvSpPr>
          <p:nvPr/>
        </p:nvSpPr>
        <p:spPr bwMode="auto">
          <a:xfrm>
            <a:off x="36576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4" name="Line 6"/>
          <p:cNvSpPr>
            <a:spLocks noChangeShapeType="1"/>
          </p:cNvSpPr>
          <p:nvPr/>
        </p:nvSpPr>
        <p:spPr bwMode="auto">
          <a:xfrm>
            <a:off x="3657600" y="3214688"/>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5" name="Line 7"/>
          <p:cNvSpPr>
            <a:spLocks noChangeShapeType="1"/>
          </p:cNvSpPr>
          <p:nvPr/>
        </p:nvSpPr>
        <p:spPr bwMode="auto">
          <a:xfrm flipV="1">
            <a:off x="60960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6" name="Line 8"/>
          <p:cNvSpPr>
            <a:spLocks noChangeShapeType="1"/>
          </p:cNvSpPr>
          <p:nvPr/>
        </p:nvSpPr>
        <p:spPr bwMode="auto">
          <a:xfrm>
            <a:off x="6096000" y="2667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7" name="Text Box 9"/>
          <p:cNvSpPr txBox="1">
            <a:spLocks noChangeArrowheads="1"/>
          </p:cNvSpPr>
          <p:nvPr/>
        </p:nvSpPr>
        <p:spPr bwMode="auto">
          <a:xfrm>
            <a:off x="990600" y="3760788"/>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32778" name="Group 10"/>
          <p:cNvGrpSpPr>
            <a:grpSpLocks/>
          </p:cNvGrpSpPr>
          <p:nvPr/>
        </p:nvGrpSpPr>
        <p:grpSpPr bwMode="auto">
          <a:xfrm>
            <a:off x="2209800" y="3838575"/>
            <a:ext cx="762000" cy="625475"/>
            <a:chOff x="1344" y="1920"/>
            <a:chExt cx="480" cy="384"/>
          </a:xfrm>
        </p:grpSpPr>
        <p:sp>
          <p:nvSpPr>
            <p:cNvPr id="32859"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60"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79" name="Group 13"/>
          <p:cNvGrpSpPr>
            <a:grpSpLocks/>
          </p:cNvGrpSpPr>
          <p:nvPr/>
        </p:nvGrpSpPr>
        <p:grpSpPr bwMode="auto">
          <a:xfrm>
            <a:off x="2971800" y="3838575"/>
            <a:ext cx="457200" cy="625475"/>
            <a:chOff x="1872" y="2418"/>
            <a:chExt cx="288" cy="394"/>
          </a:xfrm>
        </p:grpSpPr>
        <p:sp>
          <p:nvSpPr>
            <p:cNvPr id="32857" name="Line 14"/>
            <p:cNvSpPr>
              <a:spLocks noChangeShapeType="1"/>
            </p:cNvSpPr>
            <p:nvPr/>
          </p:nvSpPr>
          <p:spPr bwMode="auto">
            <a:xfrm>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8" name="Line 15"/>
            <p:cNvSpPr>
              <a:spLocks noChangeShapeType="1"/>
            </p:cNvSpPr>
            <p:nvPr/>
          </p:nvSpPr>
          <p:spPr bwMode="auto">
            <a:xfrm flipV="1">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0" name="Group 16"/>
          <p:cNvGrpSpPr>
            <a:grpSpLocks/>
          </p:cNvGrpSpPr>
          <p:nvPr/>
        </p:nvGrpSpPr>
        <p:grpSpPr bwMode="auto">
          <a:xfrm>
            <a:off x="3429000" y="3810000"/>
            <a:ext cx="1295400" cy="657225"/>
            <a:chOff x="1344" y="1920"/>
            <a:chExt cx="480" cy="384"/>
          </a:xfrm>
        </p:grpSpPr>
        <p:sp>
          <p:nvSpPr>
            <p:cNvPr id="32855"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6"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781" name="Line 19"/>
          <p:cNvSpPr>
            <a:spLocks noChangeShapeType="1"/>
          </p:cNvSpPr>
          <p:nvPr/>
        </p:nvSpPr>
        <p:spPr bwMode="auto">
          <a:xfrm>
            <a:off x="2362200" y="57150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2" name="Line 20"/>
          <p:cNvSpPr>
            <a:spLocks noChangeShapeType="1"/>
          </p:cNvSpPr>
          <p:nvPr/>
        </p:nvSpPr>
        <p:spPr bwMode="auto">
          <a:xfrm>
            <a:off x="44958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3" name="Line 21"/>
          <p:cNvSpPr>
            <a:spLocks noChangeShapeType="1"/>
          </p:cNvSpPr>
          <p:nvPr/>
        </p:nvSpPr>
        <p:spPr bwMode="auto">
          <a:xfrm>
            <a:off x="4495800" y="5167313"/>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4" name="Line 22"/>
          <p:cNvSpPr>
            <a:spLocks noChangeShapeType="1"/>
          </p:cNvSpPr>
          <p:nvPr/>
        </p:nvSpPr>
        <p:spPr bwMode="auto">
          <a:xfrm flipV="1">
            <a:off x="69342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5" name="Line 23"/>
          <p:cNvSpPr>
            <a:spLocks noChangeShapeType="1"/>
          </p:cNvSpPr>
          <p:nvPr/>
        </p:nvSpPr>
        <p:spPr bwMode="auto">
          <a:xfrm>
            <a:off x="6934200" y="571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6" name="Text Box 24"/>
          <p:cNvSpPr txBox="1">
            <a:spLocks noChangeArrowheads="1"/>
          </p:cNvSpPr>
          <p:nvPr/>
        </p:nvSpPr>
        <p:spPr bwMode="auto">
          <a:xfrm>
            <a:off x="1050925" y="5338763"/>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p>
        </p:txBody>
      </p:sp>
      <p:grpSp>
        <p:nvGrpSpPr>
          <p:cNvPr id="32787" name="Group 25"/>
          <p:cNvGrpSpPr>
            <a:grpSpLocks/>
          </p:cNvGrpSpPr>
          <p:nvPr/>
        </p:nvGrpSpPr>
        <p:grpSpPr bwMode="auto">
          <a:xfrm>
            <a:off x="2286000" y="1828800"/>
            <a:ext cx="609600" cy="457200"/>
            <a:chOff x="1440" y="1152"/>
            <a:chExt cx="384" cy="288"/>
          </a:xfrm>
        </p:grpSpPr>
        <p:sp>
          <p:nvSpPr>
            <p:cNvPr id="32851" name="Line 2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2" name="Line 2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3" name="Line 2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4" name="Line 2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8" name="Group 30"/>
          <p:cNvGrpSpPr>
            <a:grpSpLocks/>
          </p:cNvGrpSpPr>
          <p:nvPr/>
        </p:nvGrpSpPr>
        <p:grpSpPr bwMode="auto">
          <a:xfrm>
            <a:off x="2895600" y="1828800"/>
            <a:ext cx="609600" cy="457200"/>
            <a:chOff x="1440" y="1152"/>
            <a:chExt cx="384" cy="288"/>
          </a:xfrm>
        </p:grpSpPr>
        <p:sp>
          <p:nvSpPr>
            <p:cNvPr id="32847" name="Line 3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8" name="Line 3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9" name="Line 3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0" name="Line 3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9" name="Group 35"/>
          <p:cNvGrpSpPr>
            <a:grpSpLocks/>
          </p:cNvGrpSpPr>
          <p:nvPr/>
        </p:nvGrpSpPr>
        <p:grpSpPr bwMode="auto">
          <a:xfrm>
            <a:off x="3505200" y="1828800"/>
            <a:ext cx="609600" cy="457200"/>
            <a:chOff x="1440" y="1152"/>
            <a:chExt cx="384" cy="288"/>
          </a:xfrm>
        </p:grpSpPr>
        <p:sp>
          <p:nvSpPr>
            <p:cNvPr id="32843" name="Line 3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4" name="Line 3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5" name="Line 3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6" name="Line 3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0" name="Group 40"/>
          <p:cNvGrpSpPr>
            <a:grpSpLocks/>
          </p:cNvGrpSpPr>
          <p:nvPr/>
        </p:nvGrpSpPr>
        <p:grpSpPr bwMode="auto">
          <a:xfrm>
            <a:off x="4114800" y="1828800"/>
            <a:ext cx="609600" cy="457200"/>
            <a:chOff x="1440" y="1152"/>
            <a:chExt cx="384" cy="288"/>
          </a:xfrm>
        </p:grpSpPr>
        <p:sp>
          <p:nvSpPr>
            <p:cNvPr id="32839" name="Line 4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0" name="Line 4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1" name="Line 4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2" name="Line 4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1" name="Group 45"/>
          <p:cNvGrpSpPr>
            <a:grpSpLocks/>
          </p:cNvGrpSpPr>
          <p:nvPr/>
        </p:nvGrpSpPr>
        <p:grpSpPr bwMode="auto">
          <a:xfrm>
            <a:off x="4724400" y="1828800"/>
            <a:ext cx="609600" cy="457200"/>
            <a:chOff x="1440" y="1152"/>
            <a:chExt cx="384" cy="288"/>
          </a:xfrm>
        </p:grpSpPr>
        <p:sp>
          <p:nvSpPr>
            <p:cNvPr id="32835" name="Line 4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6" name="Line 4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7" name="Line 4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8" name="Line 4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2" name="Group 50"/>
          <p:cNvGrpSpPr>
            <a:grpSpLocks/>
          </p:cNvGrpSpPr>
          <p:nvPr/>
        </p:nvGrpSpPr>
        <p:grpSpPr bwMode="auto">
          <a:xfrm>
            <a:off x="5334000" y="1828800"/>
            <a:ext cx="609600" cy="457200"/>
            <a:chOff x="1440" y="1152"/>
            <a:chExt cx="384" cy="288"/>
          </a:xfrm>
        </p:grpSpPr>
        <p:sp>
          <p:nvSpPr>
            <p:cNvPr id="32831" name="Line 5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2" name="Line 5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3" name="Line 5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4" name="Line 5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3" name="Group 55"/>
          <p:cNvGrpSpPr>
            <a:grpSpLocks/>
          </p:cNvGrpSpPr>
          <p:nvPr/>
        </p:nvGrpSpPr>
        <p:grpSpPr bwMode="auto">
          <a:xfrm>
            <a:off x="5943600" y="1828800"/>
            <a:ext cx="609600" cy="457200"/>
            <a:chOff x="1440" y="1152"/>
            <a:chExt cx="384" cy="288"/>
          </a:xfrm>
        </p:grpSpPr>
        <p:sp>
          <p:nvSpPr>
            <p:cNvPr id="32827" name="Line 5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8" name="Line 5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9" name="Line 5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0" name="Line 5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4" name="Group 60"/>
          <p:cNvGrpSpPr>
            <a:grpSpLocks/>
          </p:cNvGrpSpPr>
          <p:nvPr/>
        </p:nvGrpSpPr>
        <p:grpSpPr bwMode="auto">
          <a:xfrm>
            <a:off x="6553200" y="1828800"/>
            <a:ext cx="609600" cy="457200"/>
            <a:chOff x="1440" y="1152"/>
            <a:chExt cx="384" cy="288"/>
          </a:xfrm>
        </p:grpSpPr>
        <p:sp>
          <p:nvSpPr>
            <p:cNvPr id="32823" name="Line 6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4" name="Line 6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5" name="Line 6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6" name="Line 6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5" name="Group 65"/>
          <p:cNvGrpSpPr>
            <a:grpSpLocks/>
          </p:cNvGrpSpPr>
          <p:nvPr/>
        </p:nvGrpSpPr>
        <p:grpSpPr bwMode="auto">
          <a:xfrm>
            <a:off x="4724400" y="3810000"/>
            <a:ext cx="228600" cy="685800"/>
            <a:chOff x="2976" y="2400"/>
            <a:chExt cx="144" cy="432"/>
          </a:xfrm>
        </p:grpSpPr>
        <p:sp>
          <p:nvSpPr>
            <p:cNvPr id="32821" name="Line 66"/>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2" name="Line 67"/>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6" name="Group 68"/>
          <p:cNvGrpSpPr>
            <a:grpSpLocks/>
          </p:cNvGrpSpPr>
          <p:nvPr/>
        </p:nvGrpSpPr>
        <p:grpSpPr bwMode="auto">
          <a:xfrm>
            <a:off x="4953000" y="3810000"/>
            <a:ext cx="381000" cy="657225"/>
            <a:chOff x="1344" y="1920"/>
            <a:chExt cx="480" cy="384"/>
          </a:xfrm>
        </p:grpSpPr>
        <p:sp>
          <p:nvSpPr>
            <p:cNvPr id="32819" name="Line 69"/>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0" name="Line 70"/>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7" name="Group 71"/>
          <p:cNvGrpSpPr>
            <a:grpSpLocks/>
          </p:cNvGrpSpPr>
          <p:nvPr/>
        </p:nvGrpSpPr>
        <p:grpSpPr bwMode="auto">
          <a:xfrm>
            <a:off x="5334000" y="3810000"/>
            <a:ext cx="228600" cy="685800"/>
            <a:chOff x="2976" y="2400"/>
            <a:chExt cx="144" cy="432"/>
          </a:xfrm>
        </p:grpSpPr>
        <p:sp>
          <p:nvSpPr>
            <p:cNvPr id="32817" name="Line 72"/>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8" name="Line 73"/>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8" name="Group 74"/>
          <p:cNvGrpSpPr>
            <a:grpSpLocks/>
          </p:cNvGrpSpPr>
          <p:nvPr/>
        </p:nvGrpSpPr>
        <p:grpSpPr bwMode="auto">
          <a:xfrm>
            <a:off x="5562600" y="3810000"/>
            <a:ext cx="381000" cy="657225"/>
            <a:chOff x="1344" y="1920"/>
            <a:chExt cx="480" cy="384"/>
          </a:xfrm>
        </p:grpSpPr>
        <p:sp>
          <p:nvSpPr>
            <p:cNvPr id="32815" name="Line 75"/>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6" name="Line 76"/>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9" name="Group 77"/>
          <p:cNvGrpSpPr>
            <a:grpSpLocks/>
          </p:cNvGrpSpPr>
          <p:nvPr/>
        </p:nvGrpSpPr>
        <p:grpSpPr bwMode="auto">
          <a:xfrm>
            <a:off x="5943600" y="3810000"/>
            <a:ext cx="228600" cy="685800"/>
            <a:chOff x="2976" y="2400"/>
            <a:chExt cx="144" cy="432"/>
          </a:xfrm>
        </p:grpSpPr>
        <p:sp>
          <p:nvSpPr>
            <p:cNvPr id="32813" name="Line 78"/>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4" name="Line 79"/>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800" name="Group 80"/>
          <p:cNvGrpSpPr>
            <a:grpSpLocks/>
          </p:cNvGrpSpPr>
          <p:nvPr/>
        </p:nvGrpSpPr>
        <p:grpSpPr bwMode="auto">
          <a:xfrm>
            <a:off x="6172200" y="3810000"/>
            <a:ext cx="1295400" cy="657225"/>
            <a:chOff x="1344" y="1920"/>
            <a:chExt cx="480" cy="384"/>
          </a:xfrm>
        </p:grpSpPr>
        <p:sp>
          <p:nvSpPr>
            <p:cNvPr id="32811" name="Line 8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2" name="Line 8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801" name="Text Box 83"/>
          <p:cNvSpPr txBox="1">
            <a:spLocks noChangeArrowheads="1"/>
          </p:cNvSpPr>
          <p:nvPr/>
        </p:nvSpPr>
        <p:spPr bwMode="auto">
          <a:xfrm>
            <a:off x="974725" y="1843088"/>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Clock</a:t>
            </a:r>
          </a:p>
        </p:txBody>
      </p:sp>
      <p:sp>
        <p:nvSpPr>
          <p:cNvPr id="125012" name="Line 84"/>
          <p:cNvSpPr>
            <a:spLocks noChangeShapeType="1"/>
          </p:cNvSpPr>
          <p:nvPr/>
        </p:nvSpPr>
        <p:spPr bwMode="auto">
          <a:xfrm>
            <a:off x="6172200" y="3048000"/>
            <a:ext cx="762000" cy="19812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3" name="Rectangle 85"/>
          <p:cNvSpPr>
            <a:spLocks noChangeArrowheads="1"/>
          </p:cNvSpPr>
          <p:nvPr/>
        </p:nvSpPr>
        <p:spPr bwMode="auto">
          <a:xfrm>
            <a:off x="3490913" y="3789363"/>
            <a:ext cx="936625" cy="6477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4" name="Line 86"/>
          <p:cNvSpPr>
            <a:spLocks noChangeShapeType="1"/>
          </p:cNvSpPr>
          <p:nvPr/>
        </p:nvSpPr>
        <p:spPr bwMode="auto">
          <a:xfrm>
            <a:off x="3657600" y="3292475"/>
            <a:ext cx="685800" cy="179705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5" name="Line 87"/>
          <p:cNvSpPr>
            <a:spLocks noChangeShapeType="1"/>
          </p:cNvSpPr>
          <p:nvPr/>
        </p:nvSpPr>
        <p:spPr bwMode="auto">
          <a:xfrm flipV="1">
            <a:off x="4572000" y="3141663"/>
            <a:ext cx="144463" cy="2087562"/>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6" name="Rectangle 88"/>
          <p:cNvSpPr>
            <a:spLocks noChangeArrowheads="1"/>
          </p:cNvSpPr>
          <p:nvPr/>
        </p:nvSpPr>
        <p:spPr bwMode="auto">
          <a:xfrm>
            <a:off x="4932363"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7" name="Rectangle 89"/>
          <p:cNvSpPr>
            <a:spLocks noChangeArrowheads="1"/>
          </p:cNvSpPr>
          <p:nvPr/>
        </p:nvSpPr>
        <p:spPr bwMode="auto">
          <a:xfrm>
            <a:off x="5508625"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8" name="Line 90"/>
          <p:cNvSpPr>
            <a:spLocks noChangeShapeType="1"/>
          </p:cNvSpPr>
          <p:nvPr/>
        </p:nvSpPr>
        <p:spPr bwMode="auto">
          <a:xfrm flipV="1">
            <a:off x="7019925" y="3068638"/>
            <a:ext cx="431800" cy="2232025"/>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9" name="Text Box 91"/>
          <p:cNvSpPr txBox="1">
            <a:spLocks noChangeArrowheads="1"/>
          </p:cNvSpPr>
          <p:nvPr/>
        </p:nvSpPr>
        <p:spPr bwMode="auto">
          <a:xfrm>
            <a:off x="1908175" y="5805488"/>
            <a:ext cx="52133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ea typeface="HGS創英角ｺﾞｼｯｸUB" panose="020B0900000000000000" pitchFamily="50" charset="-128"/>
              </a:rPr>
              <a:t>最初と最後にハンドシェークを取る。その間はクロックに同期して連続転送</a:t>
            </a:r>
            <a:endParaRPr lang="en-US" altLang="ja-JP" dirty="0">
              <a:ea typeface="HGS創英角ｺﾞｼｯｸUB" panose="020B0900000000000000" pitchFamily="50" charset="-128"/>
            </a:endParaRPr>
          </a:p>
        </p:txBody>
      </p:sp>
      <p:sp>
        <p:nvSpPr>
          <p:cNvPr id="125020" name="Text Box 92"/>
          <p:cNvSpPr txBox="1">
            <a:spLocks noChangeArrowheads="1"/>
          </p:cNvSpPr>
          <p:nvPr/>
        </p:nvSpPr>
        <p:spPr bwMode="auto">
          <a:xfrm>
            <a:off x="1979613"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ea typeface="HGS創英角ｺﾞｼｯｸUB" panose="020B0900000000000000" pitchFamily="50" charset="-128"/>
            </a:endParaRPr>
          </a:p>
        </p:txBody>
      </p:sp>
      <p:sp>
        <p:nvSpPr>
          <p:cNvPr id="2" name="テキスト ボックス 1">
            <a:extLst>
              <a:ext uri="{FF2B5EF4-FFF2-40B4-BE49-F238E27FC236}">
                <a16:creationId xmlns:a16="http://schemas.microsoft.com/office/drawing/2014/main" id="{1749DB08-7002-4987-9603-60945CBB4D28}"/>
              </a:ext>
            </a:extLst>
          </p:cNvPr>
          <p:cNvSpPr txBox="1"/>
          <p:nvPr/>
        </p:nvSpPr>
        <p:spPr>
          <a:xfrm>
            <a:off x="1765300" y="4756503"/>
            <a:ext cx="2462534" cy="369332"/>
          </a:xfrm>
          <a:prstGeom prst="rect">
            <a:avLst/>
          </a:prstGeom>
          <a:noFill/>
        </p:spPr>
        <p:txBody>
          <a:bodyPr wrap="none" rtlCol="0">
            <a:spAutoFit/>
          </a:bodyPr>
          <a:lstStyle/>
          <a:p>
            <a:r>
              <a:rPr kumimoji="1" lang="ja-JP" altLang="en-US" dirty="0"/>
              <a:t>アドレストランザクション</a:t>
            </a:r>
          </a:p>
        </p:txBody>
      </p:sp>
      <p:sp>
        <p:nvSpPr>
          <p:cNvPr id="94" name="テキスト ボックス 93">
            <a:extLst>
              <a:ext uri="{FF2B5EF4-FFF2-40B4-BE49-F238E27FC236}">
                <a16:creationId xmlns:a16="http://schemas.microsoft.com/office/drawing/2014/main" id="{396BEE84-E200-456E-9282-D4F10552B02C}"/>
              </a:ext>
            </a:extLst>
          </p:cNvPr>
          <p:cNvSpPr txBox="1"/>
          <p:nvPr/>
        </p:nvSpPr>
        <p:spPr>
          <a:xfrm>
            <a:off x="4644242" y="4661177"/>
            <a:ext cx="2329484" cy="369332"/>
          </a:xfrm>
          <a:prstGeom prst="rect">
            <a:avLst/>
          </a:prstGeom>
          <a:noFill/>
        </p:spPr>
        <p:txBody>
          <a:bodyPr wrap="none" rtlCol="0">
            <a:spAutoFit/>
          </a:bodyPr>
          <a:lstStyle/>
          <a:p>
            <a:r>
              <a:rPr lang="ja-JP" altLang="en-US" dirty="0"/>
              <a:t>データ</a:t>
            </a:r>
            <a:r>
              <a:rPr kumimoji="1" lang="ja-JP" altLang="en-US" dirty="0"/>
              <a:t>トランザクション</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0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0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50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50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501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50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0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50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nodePh="1">
                                  <p:stCondLst>
                                    <p:cond delay="0"/>
                                  </p:stCondLst>
                                  <p:endCondLst>
                                    <p:cond evt="begin" delay="0">
                                      <p:tn val="37"/>
                                    </p:cond>
                                  </p:endCondLst>
                                  <p:childTnLst>
                                    <p:set>
                                      <p:cBhvr>
                                        <p:cTn id="38" dur="1" fill="hold">
                                          <p:stCondLst>
                                            <p:cond delay="0"/>
                                          </p:stCondLst>
                                        </p:cTn>
                                        <p:tgtEl>
                                          <p:spTgt spid="125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12" grpId="0" animBg="1"/>
      <p:bldP spid="125013" grpId="0" animBg="1"/>
      <p:bldP spid="125014" grpId="0" animBg="1"/>
      <p:bldP spid="125015" grpId="0" animBg="1"/>
      <p:bldP spid="125016" grpId="0" animBg="1"/>
      <p:bldP spid="125017" grpId="0" animBg="1"/>
      <p:bldP spid="125018" grpId="0" animBg="1"/>
      <p:bldP spid="125019" grpId="0"/>
      <p:bldP spid="1250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dirty="0"/>
              <a:t>通常のデータ転送</a:t>
            </a:r>
            <a:endParaRPr lang="en-US" altLang="ja-JP" dirty="0"/>
          </a:p>
        </p:txBody>
      </p:sp>
      <p:sp>
        <p:nvSpPr>
          <p:cNvPr id="33795" name="Line 3"/>
          <p:cNvSpPr>
            <a:spLocks noChangeShapeType="1"/>
          </p:cNvSpPr>
          <p:nvPr/>
        </p:nvSpPr>
        <p:spPr bwMode="auto">
          <a:xfrm>
            <a:off x="2133600" y="2566988"/>
            <a:ext cx="647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6" name="Line 4"/>
          <p:cNvSpPr>
            <a:spLocks noChangeShapeType="1"/>
          </p:cNvSpPr>
          <p:nvPr/>
        </p:nvSpPr>
        <p:spPr bwMode="auto">
          <a:xfrm>
            <a:off x="2057400" y="4548188"/>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5957" name="Group 5"/>
          <p:cNvGrpSpPr>
            <a:grpSpLocks/>
          </p:cNvGrpSpPr>
          <p:nvPr/>
        </p:nvGrpSpPr>
        <p:grpSpPr bwMode="auto">
          <a:xfrm>
            <a:off x="2362200" y="2566988"/>
            <a:ext cx="1981200" cy="1981200"/>
            <a:chOff x="1488" y="1617"/>
            <a:chExt cx="1248" cy="1248"/>
          </a:xfrm>
        </p:grpSpPr>
        <p:sp>
          <p:nvSpPr>
            <p:cNvPr id="33809" name="Line 6"/>
            <p:cNvSpPr>
              <a:spLocks noChangeShapeType="1"/>
            </p:cNvSpPr>
            <p:nvPr/>
          </p:nvSpPr>
          <p:spPr bwMode="auto">
            <a:xfrm>
              <a:off x="1488" y="1617"/>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0" name="Text Box 7"/>
            <p:cNvSpPr txBox="1">
              <a:spLocks noChangeArrowheads="1"/>
            </p:cNvSpPr>
            <p:nvPr/>
          </p:nvSpPr>
          <p:spPr bwMode="auto">
            <a:xfrm>
              <a:off x="1632" y="195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grpSp>
      <p:sp>
        <p:nvSpPr>
          <p:cNvPr id="125960" name="Text Box 8"/>
          <p:cNvSpPr txBox="1">
            <a:spLocks noChangeArrowheads="1"/>
          </p:cNvSpPr>
          <p:nvPr/>
        </p:nvSpPr>
        <p:spPr bwMode="auto">
          <a:xfrm>
            <a:off x="2843213" y="4652963"/>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2400" dirty="0">
                <a:solidFill>
                  <a:srgbClr val="FF6699"/>
                </a:solidFill>
                <a:latin typeface="Times New Roman" panose="02020603050405020304" pitchFamily="18" charset="0"/>
              </a:rPr>
              <a:t>メモリの読み出し</a:t>
            </a:r>
            <a:endParaRPr lang="en-US" altLang="ja-JP" sz="2400" dirty="0">
              <a:solidFill>
                <a:srgbClr val="FF6699"/>
              </a:solidFill>
              <a:latin typeface="Times New Roman" panose="02020603050405020304" pitchFamily="18" charset="0"/>
            </a:endParaRPr>
          </a:p>
        </p:txBody>
      </p:sp>
      <p:grpSp>
        <p:nvGrpSpPr>
          <p:cNvPr id="125961" name="Group 9"/>
          <p:cNvGrpSpPr>
            <a:grpSpLocks/>
          </p:cNvGrpSpPr>
          <p:nvPr/>
        </p:nvGrpSpPr>
        <p:grpSpPr bwMode="auto">
          <a:xfrm>
            <a:off x="4644008" y="2566988"/>
            <a:ext cx="1863157" cy="1941512"/>
            <a:chOff x="3120" y="1617"/>
            <a:chExt cx="1056" cy="1248"/>
          </a:xfrm>
        </p:grpSpPr>
        <p:sp>
          <p:nvSpPr>
            <p:cNvPr id="33805" name="AutoShape 10"/>
            <p:cNvSpPr>
              <a:spLocks noChangeArrowheads="1"/>
            </p:cNvSpPr>
            <p:nvPr/>
          </p:nvSpPr>
          <p:spPr bwMode="auto">
            <a:xfrm>
              <a:off x="3120" y="1617"/>
              <a:ext cx="1056" cy="1248"/>
            </a:xfrm>
            <a:prstGeom prst="flowChartInputOutpu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06" name="Line 11"/>
            <p:cNvSpPr>
              <a:spLocks noChangeShapeType="1"/>
            </p:cNvSpPr>
            <p:nvPr/>
          </p:nvSpPr>
          <p:spPr bwMode="auto">
            <a:xfrm flipV="1">
              <a:off x="3120" y="1617"/>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7" name="Line 12"/>
            <p:cNvSpPr>
              <a:spLocks noChangeShapeType="1"/>
            </p:cNvSpPr>
            <p:nvPr/>
          </p:nvSpPr>
          <p:spPr bwMode="auto">
            <a:xfrm flipV="1">
              <a:off x="3984" y="1617"/>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8" name="Text Box 13"/>
            <p:cNvSpPr txBox="1">
              <a:spLocks noChangeArrowheads="1"/>
            </p:cNvSpPr>
            <p:nvPr/>
          </p:nvSpPr>
          <p:spPr bwMode="auto">
            <a:xfrm>
              <a:off x="3312" y="1953"/>
              <a:ext cx="672" cy="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Data transfer</a:t>
              </a:r>
            </a:p>
          </p:txBody>
        </p:sp>
      </p:grpSp>
      <p:sp>
        <p:nvSpPr>
          <p:cNvPr id="33800" name="Text Box 14"/>
          <p:cNvSpPr txBox="1">
            <a:spLocks noChangeArrowheads="1"/>
          </p:cNvSpPr>
          <p:nvPr/>
        </p:nvSpPr>
        <p:spPr bwMode="auto">
          <a:xfrm>
            <a:off x="1219200" y="18811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A</a:t>
            </a:r>
          </a:p>
        </p:txBody>
      </p:sp>
      <p:sp>
        <p:nvSpPr>
          <p:cNvPr id="33801" name="Text Box 15"/>
          <p:cNvSpPr txBox="1">
            <a:spLocks noChangeArrowheads="1"/>
          </p:cNvSpPr>
          <p:nvPr/>
        </p:nvSpPr>
        <p:spPr bwMode="auto">
          <a:xfrm>
            <a:off x="914400" y="46243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B</a:t>
            </a:r>
          </a:p>
        </p:txBody>
      </p:sp>
      <p:grpSp>
        <p:nvGrpSpPr>
          <p:cNvPr id="125968" name="Group 16"/>
          <p:cNvGrpSpPr>
            <a:grpSpLocks/>
          </p:cNvGrpSpPr>
          <p:nvPr/>
        </p:nvGrpSpPr>
        <p:grpSpPr bwMode="auto">
          <a:xfrm>
            <a:off x="2362200" y="1804989"/>
            <a:ext cx="5334000" cy="830263"/>
            <a:chOff x="1488" y="1137"/>
            <a:chExt cx="3360" cy="523"/>
          </a:xfrm>
        </p:grpSpPr>
        <p:sp>
          <p:nvSpPr>
            <p:cNvPr id="33803" name="Line 17"/>
            <p:cNvSpPr>
              <a:spLocks noChangeShapeType="1"/>
            </p:cNvSpPr>
            <p:nvPr/>
          </p:nvSpPr>
          <p:spPr bwMode="auto">
            <a:xfrm>
              <a:off x="1488" y="1617"/>
              <a:ext cx="2688" cy="0"/>
            </a:xfrm>
            <a:prstGeom prst="line">
              <a:avLst/>
            </a:prstGeom>
            <a:noFill/>
            <a:ln w="381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4" name="Text Box 18"/>
            <p:cNvSpPr txBox="1">
              <a:spLocks noChangeArrowheads="1"/>
            </p:cNvSpPr>
            <p:nvPr/>
          </p:nvSpPr>
          <p:spPr bwMode="auto">
            <a:xfrm>
              <a:off x="2208" y="1137"/>
              <a:ext cx="264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2400" dirty="0">
                  <a:latin typeface="Times New Roman" panose="02020603050405020304" pitchFamily="18" charset="0"/>
                </a:rPr>
                <a:t>バスが転送時間よりも長く占有される</a:t>
              </a:r>
              <a:endParaRPr lang="en-US" altLang="ja-JP" sz="2400" dirty="0">
                <a:latin typeface="Times New Roman" panose="02020603050405020304" pitchFamily="18" charset="0"/>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59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96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59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59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ja-JP" altLang="en-US" dirty="0"/>
              <a:t>スプリットトランザクション</a:t>
            </a:r>
            <a:endParaRPr lang="en-US" altLang="ja-JP" dirty="0"/>
          </a:p>
        </p:txBody>
      </p:sp>
      <p:sp>
        <p:nvSpPr>
          <p:cNvPr id="34819" name="Line 3"/>
          <p:cNvSpPr>
            <a:spLocks noChangeShapeType="1"/>
          </p:cNvSpPr>
          <p:nvPr/>
        </p:nvSpPr>
        <p:spPr bwMode="auto">
          <a:xfrm>
            <a:off x="2133600" y="2133600"/>
            <a:ext cx="647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20" name="Line 4"/>
          <p:cNvSpPr>
            <a:spLocks noChangeShapeType="1"/>
          </p:cNvSpPr>
          <p:nvPr/>
        </p:nvSpPr>
        <p:spPr bwMode="auto">
          <a:xfrm>
            <a:off x="2057400" y="4114800"/>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6981" name="Group 5"/>
          <p:cNvGrpSpPr>
            <a:grpSpLocks/>
          </p:cNvGrpSpPr>
          <p:nvPr/>
        </p:nvGrpSpPr>
        <p:grpSpPr bwMode="auto">
          <a:xfrm>
            <a:off x="4787900" y="2133600"/>
            <a:ext cx="1676400" cy="1981200"/>
            <a:chOff x="3120" y="1344"/>
            <a:chExt cx="1056" cy="1248"/>
          </a:xfrm>
        </p:grpSpPr>
        <p:sp>
          <p:nvSpPr>
            <p:cNvPr id="34837" name="AutoShape 6"/>
            <p:cNvSpPr>
              <a:spLocks noChangeArrowheads="1"/>
            </p:cNvSpPr>
            <p:nvPr/>
          </p:nvSpPr>
          <p:spPr bwMode="auto">
            <a:xfrm>
              <a:off x="3120" y="1344"/>
              <a:ext cx="1056" cy="1248"/>
            </a:xfrm>
            <a:prstGeom prst="flowChartInputOutpu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データ転送</a:t>
              </a:r>
            </a:p>
            <a:p>
              <a:pPr algn="ctr" eaLnBrk="1" hangingPunct="1"/>
              <a:r>
                <a:rPr lang="en-US" altLang="ja-JP"/>
                <a:t>B→A</a:t>
              </a:r>
            </a:p>
          </p:txBody>
        </p:sp>
        <p:sp>
          <p:nvSpPr>
            <p:cNvPr id="34838" name="Line 7"/>
            <p:cNvSpPr>
              <a:spLocks noChangeShapeType="1"/>
            </p:cNvSpPr>
            <p:nvPr/>
          </p:nvSpPr>
          <p:spPr bwMode="auto">
            <a:xfrm flipV="1">
              <a:off x="3120"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9" name="Line 8"/>
            <p:cNvSpPr>
              <a:spLocks noChangeShapeType="1"/>
            </p:cNvSpPr>
            <p:nvPr/>
          </p:nvSpPr>
          <p:spPr bwMode="auto">
            <a:xfrm flipV="1">
              <a:off x="3984"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40" name="Text Box 9"/>
            <p:cNvSpPr txBox="1">
              <a:spLocks noChangeArrowheads="1"/>
            </p:cNvSpPr>
            <p:nvPr/>
          </p:nvSpPr>
          <p:spPr bwMode="auto">
            <a:xfrm>
              <a:off x="3312" y="1680"/>
              <a:ext cx="672" cy="28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endParaRPr lang="ja-JP" altLang="ja-JP" sz="2400">
                <a:latin typeface="Times New Roman" panose="02020603050405020304" pitchFamily="18" charset="0"/>
              </a:endParaRPr>
            </a:p>
          </p:txBody>
        </p:sp>
      </p:grpSp>
      <p:grpSp>
        <p:nvGrpSpPr>
          <p:cNvPr id="126986" name="Group 10"/>
          <p:cNvGrpSpPr>
            <a:grpSpLocks/>
          </p:cNvGrpSpPr>
          <p:nvPr/>
        </p:nvGrpSpPr>
        <p:grpSpPr bwMode="auto">
          <a:xfrm>
            <a:off x="1447800" y="1752600"/>
            <a:ext cx="1909763" cy="2362200"/>
            <a:chOff x="912" y="1104"/>
            <a:chExt cx="1203" cy="1488"/>
          </a:xfrm>
        </p:grpSpPr>
        <p:sp>
          <p:nvSpPr>
            <p:cNvPr id="34834" name="Line 11"/>
            <p:cNvSpPr>
              <a:spLocks noChangeShapeType="1"/>
            </p:cNvSpPr>
            <p:nvPr/>
          </p:nvSpPr>
          <p:spPr bwMode="auto">
            <a:xfrm>
              <a:off x="1701" y="1344"/>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5" name="Text Box 12"/>
            <p:cNvSpPr txBox="1">
              <a:spLocks noChangeArrowheads="1"/>
            </p:cNvSpPr>
            <p:nvPr/>
          </p:nvSpPr>
          <p:spPr bwMode="auto">
            <a:xfrm>
              <a:off x="1011" y="1730"/>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sp>
          <p:nvSpPr>
            <p:cNvPr id="34836" name="Text Box 13"/>
            <p:cNvSpPr txBox="1">
              <a:spLocks noChangeArrowheads="1"/>
            </p:cNvSpPr>
            <p:nvPr/>
          </p:nvSpPr>
          <p:spPr bwMode="auto">
            <a:xfrm>
              <a:off x="912" y="1104"/>
              <a:ext cx="12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A</a:t>
              </a:r>
            </a:p>
          </p:txBody>
        </p:sp>
      </p:grpSp>
      <p:sp>
        <p:nvSpPr>
          <p:cNvPr id="126990" name="Text Box 14"/>
          <p:cNvSpPr txBox="1">
            <a:spLocks noChangeArrowheads="1"/>
          </p:cNvSpPr>
          <p:nvPr/>
        </p:nvSpPr>
        <p:spPr bwMode="auto">
          <a:xfrm>
            <a:off x="1835150" y="4149725"/>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B</a:t>
            </a:r>
          </a:p>
        </p:txBody>
      </p:sp>
      <p:sp>
        <p:nvSpPr>
          <p:cNvPr id="126991" name="Text Box 15"/>
          <p:cNvSpPr txBox="1">
            <a:spLocks noChangeArrowheads="1"/>
          </p:cNvSpPr>
          <p:nvPr/>
        </p:nvSpPr>
        <p:spPr bwMode="auto">
          <a:xfrm>
            <a:off x="3851275" y="4149725"/>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D</a:t>
            </a:r>
          </a:p>
        </p:txBody>
      </p:sp>
      <p:grpSp>
        <p:nvGrpSpPr>
          <p:cNvPr id="126992" name="Group 16"/>
          <p:cNvGrpSpPr>
            <a:grpSpLocks/>
          </p:cNvGrpSpPr>
          <p:nvPr/>
        </p:nvGrpSpPr>
        <p:grpSpPr bwMode="auto">
          <a:xfrm>
            <a:off x="3563938" y="1700213"/>
            <a:ext cx="2057400" cy="2414587"/>
            <a:chOff x="2245" y="1071"/>
            <a:chExt cx="1296" cy="1521"/>
          </a:xfrm>
        </p:grpSpPr>
        <p:sp>
          <p:nvSpPr>
            <p:cNvPr id="34831" name="Line 17"/>
            <p:cNvSpPr>
              <a:spLocks noChangeShapeType="1"/>
            </p:cNvSpPr>
            <p:nvPr/>
          </p:nvSpPr>
          <p:spPr bwMode="auto">
            <a:xfrm>
              <a:off x="2290" y="1344"/>
              <a:ext cx="144"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2" name="Text Box 18"/>
            <p:cNvSpPr txBox="1">
              <a:spLocks noChangeArrowheads="1"/>
            </p:cNvSpPr>
            <p:nvPr/>
          </p:nvSpPr>
          <p:spPr bwMode="auto">
            <a:xfrm>
              <a:off x="2336" y="1661"/>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Address</a:t>
              </a:r>
            </a:p>
          </p:txBody>
        </p:sp>
        <p:sp>
          <p:nvSpPr>
            <p:cNvPr id="34833" name="Text Box 19"/>
            <p:cNvSpPr txBox="1">
              <a:spLocks noChangeArrowheads="1"/>
            </p:cNvSpPr>
            <p:nvPr/>
          </p:nvSpPr>
          <p:spPr bwMode="auto">
            <a:xfrm>
              <a:off x="2245" y="1071"/>
              <a:ext cx="12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a:latin typeface="Times New Roman" panose="02020603050405020304" pitchFamily="18" charset="0"/>
                </a:rPr>
                <a:t>Module C</a:t>
              </a:r>
            </a:p>
          </p:txBody>
        </p:sp>
      </p:grpSp>
      <p:sp>
        <p:nvSpPr>
          <p:cNvPr id="34826" name="Text Box 20"/>
          <p:cNvSpPr txBox="1">
            <a:spLocks noChangeArrowheads="1"/>
          </p:cNvSpPr>
          <p:nvPr/>
        </p:nvSpPr>
        <p:spPr bwMode="auto">
          <a:xfrm>
            <a:off x="1600200" y="5105400"/>
            <a:ext cx="6629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400" dirty="0">
                <a:latin typeface="Times New Roman" panose="02020603050405020304" pitchFamily="18" charset="0"/>
              </a:rPr>
              <a:t> A→B</a:t>
            </a:r>
            <a:r>
              <a:rPr lang="ja-JP" altLang="en-US" sz="2400" dirty="0">
                <a:latin typeface="Times New Roman" panose="02020603050405020304" pitchFamily="18" charset="0"/>
              </a:rPr>
              <a:t>のトランザクションの間に</a:t>
            </a:r>
            <a:endParaRPr lang="en-US" altLang="ja-JP" sz="2400" dirty="0">
              <a:latin typeface="Times New Roman" panose="02020603050405020304" pitchFamily="18" charset="0"/>
            </a:endParaRPr>
          </a:p>
          <a:p>
            <a:pPr eaLnBrk="1" hangingPunct="1">
              <a:spcBef>
                <a:spcPct val="50000"/>
              </a:spcBef>
            </a:pPr>
            <a:r>
              <a:rPr lang="en-US" altLang="ja-JP" sz="2400" dirty="0">
                <a:latin typeface="Times New Roman" panose="02020603050405020304" pitchFamily="18" charset="0"/>
              </a:rPr>
              <a:t>C→D</a:t>
            </a:r>
            <a:r>
              <a:rPr lang="ja-JP" altLang="en-US" sz="2400" dirty="0">
                <a:latin typeface="Times New Roman" panose="02020603050405020304" pitchFamily="18" charset="0"/>
              </a:rPr>
              <a:t>のトランザクションを実行→転送効率アップ</a:t>
            </a:r>
            <a:endParaRPr lang="en-US" altLang="ja-JP" sz="2400" dirty="0">
              <a:latin typeface="Times New Roman" panose="02020603050405020304" pitchFamily="18" charset="0"/>
            </a:endParaRPr>
          </a:p>
        </p:txBody>
      </p:sp>
      <p:grpSp>
        <p:nvGrpSpPr>
          <p:cNvPr id="126997" name="Group 21"/>
          <p:cNvGrpSpPr>
            <a:grpSpLocks/>
          </p:cNvGrpSpPr>
          <p:nvPr/>
        </p:nvGrpSpPr>
        <p:grpSpPr bwMode="auto">
          <a:xfrm>
            <a:off x="6443663" y="2133600"/>
            <a:ext cx="1676400" cy="1981200"/>
            <a:chOff x="4059" y="1344"/>
            <a:chExt cx="1056" cy="1248"/>
          </a:xfrm>
        </p:grpSpPr>
        <p:sp>
          <p:nvSpPr>
            <p:cNvPr id="34828" name="AutoShape 22"/>
            <p:cNvSpPr>
              <a:spLocks noChangeArrowheads="1"/>
            </p:cNvSpPr>
            <p:nvPr/>
          </p:nvSpPr>
          <p:spPr bwMode="auto">
            <a:xfrm>
              <a:off x="4059" y="1344"/>
              <a:ext cx="1056" cy="1248"/>
            </a:xfrm>
            <a:prstGeom prst="flowChartInputOutput">
              <a:avLst/>
            </a:prstGeom>
            <a:solidFill>
              <a:srgbClr val="FF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C→D</a:t>
              </a:r>
            </a:p>
          </p:txBody>
        </p:sp>
        <p:sp>
          <p:nvSpPr>
            <p:cNvPr id="34829" name="Line 23"/>
            <p:cNvSpPr>
              <a:spLocks noChangeShapeType="1"/>
            </p:cNvSpPr>
            <p:nvPr/>
          </p:nvSpPr>
          <p:spPr bwMode="auto">
            <a:xfrm flipV="1">
              <a:off x="4059"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30" name="Line 24"/>
            <p:cNvSpPr>
              <a:spLocks noChangeShapeType="1"/>
            </p:cNvSpPr>
            <p:nvPr/>
          </p:nvSpPr>
          <p:spPr bwMode="auto">
            <a:xfrm flipV="1">
              <a:off x="4923" y="1344"/>
              <a:ext cx="192" cy="124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69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69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699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699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69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69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0" grpId="0"/>
      <p:bldP spid="12699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1" y="190500"/>
            <a:ext cx="8229600" cy="1143000"/>
          </a:xfrm>
        </p:spPr>
        <p:txBody>
          <a:bodyPr/>
          <a:lstStyle/>
          <a:p>
            <a:pPr eaLnBrk="1" hangingPunct="1"/>
            <a:r>
              <a:rPr lang="ja-JP" altLang="en-US" dirty="0"/>
              <a:t>クロスバスイッチ</a:t>
            </a:r>
            <a:endParaRPr lang="en-US" altLang="ja-JP" dirty="0"/>
          </a:p>
        </p:txBody>
      </p:sp>
      <p:sp>
        <p:nvSpPr>
          <p:cNvPr id="44035"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4036" name="Group 4"/>
          <p:cNvGrpSpPr>
            <a:grpSpLocks/>
          </p:cNvGrpSpPr>
          <p:nvPr/>
        </p:nvGrpSpPr>
        <p:grpSpPr bwMode="auto">
          <a:xfrm>
            <a:off x="2667000" y="2362200"/>
            <a:ext cx="3429000" cy="1828800"/>
            <a:chOff x="1440" y="1488"/>
            <a:chExt cx="2400" cy="1152"/>
          </a:xfrm>
        </p:grpSpPr>
        <p:sp>
          <p:nvSpPr>
            <p:cNvPr id="44060" name="Line 5"/>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1" name="Line 6"/>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2" name="Line 7"/>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3" name="Line 8"/>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4" name="Line 9"/>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4037" name="Group 10"/>
          <p:cNvGrpSpPr>
            <a:grpSpLocks/>
          </p:cNvGrpSpPr>
          <p:nvPr/>
        </p:nvGrpSpPr>
        <p:grpSpPr bwMode="auto">
          <a:xfrm rot="-5400000">
            <a:off x="2781300" y="2552700"/>
            <a:ext cx="3429000" cy="1828800"/>
            <a:chOff x="1440" y="1488"/>
            <a:chExt cx="2400" cy="1152"/>
          </a:xfrm>
        </p:grpSpPr>
        <p:sp>
          <p:nvSpPr>
            <p:cNvPr id="44055" name="Line 11"/>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6" name="Line 12"/>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7" name="Line 13"/>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8" name="Line 14"/>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9" name="Line 15"/>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4038" name="Oval 16"/>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39" name="Oval 17"/>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0" name="Oval 18"/>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1" name="Oval 19"/>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2" name="Oval 20"/>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3" name="Rectangle 21"/>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4" name="Rectangle 22"/>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5" name="Rectangle 23"/>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6" name="Rectangle 24"/>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7" name="Rectangle 25"/>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8" name="Text Box 26"/>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4049" name="Text Box 27"/>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sp>
        <p:nvSpPr>
          <p:cNvPr id="44050" name="Text Box 28"/>
          <p:cNvSpPr txBox="1">
            <a:spLocks noChangeArrowheads="1"/>
          </p:cNvSpPr>
          <p:nvPr/>
        </p:nvSpPr>
        <p:spPr bwMode="auto">
          <a:xfrm>
            <a:off x="6080125" y="1031875"/>
            <a:ext cx="198323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バスの交点に</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スイッチを置く</a:t>
            </a:r>
            <a:endParaRPr lang="en-US" altLang="ja-JP" sz="2400" dirty="0">
              <a:latin typeface="Times New Roman" panose="02020603050405020304" pitchFamily="18" charset="0"/>
            </a:endParaRPr>
          </a:p>
        </p:txBody>
      </p:sp>
      <p:sp>
        <p:nvSpPr>
          <p:cNvPr id="44051" name="Line 29"/>
          <p:cNvSpPr>
            <a:spLocks noChangeShapeType="1"/>
          </p:cNvSpPr>
          <p:nvPr/>
        </p:nvSpPr>
        <p:spPr bwMode="auto">
          <a:xfrm>
            <a:off x="3581400" y="2133600"/>
            <a:ext cx="152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2" name="Line 30"/>
          <p:cNvSpPr>
            <a:spLocks noChangeShapeType="1"/>
          </p:cNvSpPr>
          <p:nvPr/>
        </p:nvSpPr>
        <p:spPr bwMode="auto">
          <a:xfrm flipH="1">
            <a:off x="3733800" y="1295400"/>
            <a:ext cx="2286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3" name="Text Box 31"/>
          <p:cNvSpPr txBox="1">
            <a:spLocks noChangeArrowheads="1"/>
          </p:cNvSpPr>
          <p:nvPr/>
        </p:nvSpPr>
        <p:spPr bwMode="auto">
          <a:xfrm>
            <a:off x="6257925" y="2225675"/>
            <a:ext cx="22974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クロスポイント数</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ｎｘｍ</a:t>
            </a:r>
          </a:p>
        </p:txBody>
      </p:sp>
      <p:sp>
        <p:nvSpPr>
          <p:cNvPr id="44054" name="Text Box 32"/>
          <p:cNvSpPr txBox="1">
            <a:spLocks noChangeArrowheads="1"/>
          </p:cNvSpPr>
          <p:nvPr/>
        </p:nvSpPr>
        <p:spPr bwMode="auto">
          <a:xfrm>
            <a:off x="316992" y="4749871"/>
            <a:ext cx="257153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バスの拡張として考える</a:t>
            </a:r>
            <a:endParaRPr lang="en-US" altLang="ja-JP" dirty="0"/>
          </a:p>
          <a:p>
            <a:pPr eaLnBrk="1" hangingPunct="1"/>
            <a:r>
              <a:rPr lang="ja-JP" altLang="en-US" dirty="0"/>
              <a:t>ことができる</a:t>
            </a:r>
            <a:endParaRPr lang="en-US" altLang="ja-JP" dirty="0"/>
          </a:p>
          <a:p>
            <a:pPr eaLnBrk="1" hangingPunct="1"/>
            <a:endParaRPr lang="en-US" altLang="ja-JP" dirty="0"/>
          </a:p>
          <a:p>
            <a:pPr eaLnBrk="1" hangingPunct="1"/>
            <a:r>
              <a:rPr lang="ja-JP" altLang="en-US" dirty="0"/>
              <a:t>同時に複数のプロセッサ</a:t>
            </a:r>
            <a:endParaRPr lang="en-US" altLang="ja-JP" dirty="0"/>
          </a:p>
          <a:p>
            <a:pPr eaLnBrk="1" hangingPunct="1"/>
            <a:r>
              <a:rPr lang="ja-JP" altLang="en-US" dirty="0"/>
              <a:t>メモリ間が交信できる</a:t>
            </a:r>
            <a:endParaRPr lang="en-US" altLang="ja-JP" dirty="0"/>
          </a:p>
        </p:txBody>
      </p:sp>
    </p:spTree>
    <p:extLst>
      <p:ext uri="{BB962C8B-B14F-4D97-AF65-F5344CB8AC3E}">
        <p14:creationId xmlns:p14="http://schemas.microsoft.com/office/powerpoint/2010/main" val="2171083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ja-JP" altLang="en-US" dirty="0"/>
              <a:t>ノンブロッキング</a:t>
            </a:r>
            <a:endParaRPr lang="en-US" altLang="ja-JP" dirty="0"/>
          </a:p>
        </p:txBody>
      </p:sp>
      <p:sp>
        <p:nvSpPr>
          <p:cNvPr id="45059"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60" name="Line 4"/>
          <p:cNvSpPr>
            <a:spLocks noChangeShapeType="1"/>
          </p:cNvSpPr>
          <p:nvPr/>
        </p:nvSpPr>
        <p:spPr bwMode="auto">
          <a:xfrm>
            <a:off x="2743200" y="23622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1" name="Line 5"/>
          <p:cNvSpPr>
            <a:spLocks noChangeShapeType="1"/>
          </p:cNvSpPr>
          <p:nvPr/>
        </p:nvSpPr>
        <p:spPr bwMode="auto">
          <a:xfrm>
            <a:off x="2743200" y="28194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2" name="Line 6"/>
          <p:cNvSpPr>
            <a:spLocks noChangeShapeType="1"/>
          </p:cNvSpPr>
          <p:nvPr/>
        </p:nvSpPr>
        <p:spPr bwMode="auto">
          <a:xfrm>
            <a:off x="2743200" y="32766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3" name="Line 7"/>
          <p:cNvSpPr>
            <a:spLocks noChangeShapeType="1"/>
          </p:cNvSpPr>
          <p:nvPr/>
        </p:nvSpPr>
        <p:spPr bwMode="auto">
          <a:xfrm>
            <a:off x="2743200" y="3733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4" name="Line 8"/>
          <p:cNvSpPr>
            <a:spLocks noChangeShapeType="1"/>
          </p:cNvSpPr>
          <p:nvPr/>
        </p:nvSpPr>
        <p:spPr bwMode="auto">
          <a:xfrm>
            <a:off x="2743200" y="41910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5" name="Line 9"/>
          <p:cNvSpPr>
            <a:spLocks noChangeShapeType="1"/>
          </p:cNvSpPr>
          <p:nvPr/>
        </p:nvSpPr>
        <p:spPr bwMode="auto">
          <a:xfrm rot="-5400000">
            <a:off x="18653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6" name="Line 10"/>
          <p:cNvSpPr>
            <a:spLocks noChangeShapeType="1"/>
          </p:cNvSpPr>
          <p:nvPr/>
        </p:nvSpPr>
        <p:spPr bwMode="auto">
          <a:xfrm rot="-5400000">
            <a:off x="23225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7" name="Line 11"/>
          <p:cNvSpPr>
            <a:spLocks noChangeShapeType="1"/>
          </p:cNvSpPr>
          <p:nvPr/>
        </p:nvSpPr>
        <p:spPr bwMode="auto">
          <a:xfrm rot="-5400000">
            <a:off x="2781300" y="34671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8" name="Line 12"/>
          <p:cNvSpPr>
            <a:spLocks noChangeShapeType="1"/>
          </p:cNvSpPr>
          <p:nvPr/>
        </p:nvSpPr>
        <p:spPr bwMode="auto">
          <a:xfrm rot="-5400000">
            <a:off x="32369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9" name="Line 13"/>
          <p:cNvSpPr>
            <a:spLocks noChangeShapeType="1"/>
          </p:cNvSpPr>
          <p:nvPr/>
        </p:nvSpPr>
        <p:spPr bwMode="auto">
          <a:xfrm rot="-5400000">
            <a:off x="3694113" y="3465513"/>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70" name="Group 14"/>
          <p:cNvGrpSpPr>
            <a:grpSpLocks/>
          </p:cNvGrpSpPr>
          <p:nvPr/>
        </p:nvGrpSpPr>
        <p:grpSpPr bwMode="auto">
          <a:xfrm>
            <a:off x="2438400" y="2209800"/>
            <a:ext cx="304800" cy="2133600"/>
            <a:chOff x="1488" y="1392"/>
            <a:chExt cx="192" cy="1344"/>
          </a:xfrm>
        </p:grpSpPr>
        <p:sp>
          <p:nvSpPr>
            <p:cNvPr id="45098" name="Oval 15"/>
            <p:cNvSpPr>
              <a:spLocks noChangeArrowheads="1"/>
            </p:cNvSpPr>
            <p:nvPr/>
          </p:nvSpPr>
          <p:spPr bwMode="auto">
            <a:xfrm>
              <a:off x="1488" y="1392"/>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99" name="Oval 16"/>
            <p:cNvSpPr>
              <a:spLocks noChangeArrowheads="1"/>
            </p:cNvSpPr>
            <p:nvPr/>
          </p:nvSpPr>
          <p:spPr bwMode="auto">
            <a:xfrm>
              <a:off x="1488" y="1680"/>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0" name="Oval 17"/>
            <p:cNvSpPr>
              <a:spLocks noChangeArrowheads="1"/>
            </p:cNvSpPr>
            <p:nvPr/>
          </p:nvSpPr>
          <p:spPr bwMode="auto">
            <a:xfrm>
              <a:off x="1488" y="1968"/>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1" name="Oval 18"/>
            <p:cNvSpPr>
              <a:spLocks noChangeArrowheads="1"/>
            </p:cNvSpPr>
            <p:nvPr/>
          </p:nvSpPr>
          <p:spPr bwMode="auto">
            <a:xfrm>
              <a:off x="1488" y="2256"/>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102" name="Oval 19"/>
            <p:cNvSpPr>
              <a:spLocks noChangeArrowheads="1"/>
            </p:cNvSpPr>
            <p:nvPr/>
          </p:nvSpPr>
          <p:spPr bwMode="auto">
            <a:xfrm>
              <a:off x="1488" y="2544"/>
              <a:ext cx="192" cy="192"/>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5071" name="Rectangle 20"/>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2" name="Rectangle 21"/>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3" name="Rectangle 22"/>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4" name="Rectangle 23"/>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5" name="Rectangle 24"/>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5076" name="Text Box 25"/>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5077" name="Text Box 26"/>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170011" name="Group 27"/>
          <p:cNvGrpSpPr>
            <a:grpSpLocks/>
          </p:cNvGrpSpPr>
          <p:nvPr/>
        </p:nvGrpSpPr>
        <p:grpSpPr bwMode="auto">
          <a:xfrm>
            <a:off x="2743200" y="2133600"/>
            <a:ext cx="2667000" cy="3048000"/>
            <a:chOff x="1728" y="1344"/>
            <a:chExt cx="1680" cy="1920"/>
          </a:xfrm>
        </p:grpSpPr>
        <p:sp>
          <p:nvSpPr>
            <p:cNvPr id="45080" name="Line 28"/>
            <p:cNvSpPr>
              <a:spLocks noChangeShapeType="1"/>
            </p:cNvSpPr>
            <p:nvPr/>
          </p:nvSpPr>
          <p:spPr bwMode="auto">
            <a:xfrm flipV="1">
              <a:off x="2400" y="1344"/>
              <a:ext cx="144" cy="144"/>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1" name="Line 29"/>
            <p:cNvSpPr>
              <a:spLocks noChangeShapeType="1"/>
            </p:cNvSpPr>
            <p:nvPr/>
          </p:nvSpPr>
          <p:spPr bwMode="auto">
            <a:xfrm flipV="1">
              <a:off x="2976" y="1920"/>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2" name="Line 30"/>
            <p:cNvSpPr>
              <a:spLocks noChangeShapeType="1"/>
            </p:cNvSpPr>
            <p:nvPr/>
          </p:nvSpPr>
          <p:spPr bwMode="auto">
            <a:xfrm flipV="1">
              <a:off x="2688" y="2496"/>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83" name="Group 31"/>
            <p:cNvGrpSpPr>
              <a:grpSpLocks/>
            </p:cNvGrpSpPr>
            <p:nvPr/>
          </p:nvGrpSpPr>
          <p:grpSpPr bwMode="auto">
            <a:xfrm>
              <a:off x="1728" y="1344"/>
              <a:ext cx="816" cy="1920"/>
              <a:chOff x="1728" y="1344"/>
              <a:chExt cx="816" cy="1920"/>
            </a:xfrm>
          </p:grpSpPr>
          <p:sp>
            <p:nvSpPr>
              <p:cNvPr id="45096" name="Line 32"/>
              <p:cNvSpPr>
                <a:spLocks noChangeShapeType="1"/>
              </p:cNvSpPr>
              <p:nvPr/>
            </p:nvSpPr>
            <p:spPr bwMode="auto">
              <a:xfrm>
                <a:off x="1728" y="1488"/>
                <a:ext cx="672" cy="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7" name="Line 33"/>
              <p:cNvSpPr>
                <a:spLocks noChangeShapeType="1"/>
              </p:cNvSpPr>
              <p:nvPr/>
            </p:nvSpPr>
            <p:spPr bwMode="auto">
              <a:xfrm>
                <a:off x="2544" y="1344"/>
                <a:ext cx="0" cy="1920"/>
              </a:xfrm>
              <a:prstGeom prst="line">
                <a:avLst/>
              </a:prstGeom>
              <a:noFill/>
              <a:ln w="190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5084" name="Group 34"/>
            <p:cNvGrpSpPr>
              <a:grpSpLocks/>
            </p:cNvGrpSpPr>
            <p:nvPr/>
          </p:nvGrpSpPr>
          <p:grpSpPr bwMode="auto">
            <a:xfrm>
              <a:off x="1728" y="1632"/>
              <a:ext cx="528" cy="1632"/>
              <a:chOff x="1728" y="1632"/>
              <a:chExt cx="528" cy="1632"/>
            </a:xfrm>
          </p:grpSpPr>
          <p:sp>
            <p:nvSpPr>
              <p:cNvPr id="45093" name="Line 35"/>
              <p:cNvSpPr>
                <a:spLocks noChangeShapeType="1"/>
              </p:cNvSpPr>
              <p:nvPr/>
            </p:nvSpPr>
            <p:spPr bwMode="auto">
              <a:xfrm flipV="1">
                <a:off x="2112" y="1632"/>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4" name="Line 36"/>
              <p:cNvSpPr>
                <a:spLocks noChangeShapeType="1"/>
              </p:cNvSpPr>
              <p:nvPr/>
            </p:nvSpPr>
            <p:spPr bwMode="auto">
              <a:xfrm>
                <a:off x="1728" y="1776"/>
                <a:ext cx="384"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5" name="Line 37"/>
              <p:cNvSpPr>
                <a:spLocks noChangeShapeType="1"/>
              </p:cNvSpPr>
              <p:nvPr/>
            </p:nvSpPr>
            <p:spPr bwMode="auto">
              <a:xfrm>
                <a:off x="2256" y="1632"/>
                <a:ext cx="0" cy="1632"/>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85" name="Line 38"/>
            <p:cNvSpPr>
              <a:spLocks noChangeShapeType="1"/>
            </p:cNvSpPr>
            <p:nvPr/>
          </p:nvSpPr>
          <p:spPr bwMode="auto">
            <a:xfrm>
              <a:off x="1728" y="2064"/>
              <a:ext cx="1248"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6" name="Line 39"/>
            <p:cNvSpPr>
              <a:spLocks noChangeShapeType="1"/>
            </p:cNvSpPr>
            <p:nvPr/>
          </p:nvSpPr>
          <p:spPr bwMode="auto">
            <a:xfrm>
              <a:off x="3120" y="1920"/>
              <a:ext cx="0" cy="13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5087" name="Group 40"/>
            <p:cNvGrpSpPr>
              <a:grpSpLocks/>
            </p:cNvGrpSpPr>
            <p:nvPr/>
          </p:nvGrpSpPr>
          <p:grpSpPr bwMode="auto">
            <a:xfrm>
              <a:off x="1728" y="2208"/>
              <a:ext cx="1680" cy="1056"/>
              <a:chOff x="1728" y="2208"/>
              <a:chExt cx="1680" cy="1056"/>
            </a:xfrm>
          </p:grpSpPr>
          <p:sp>
            <p:nvSpPr>
              <p:cNvPr id="45090" name="Line 41"/>
              <p:cNvSpPr>
                <a:spLocks noChangeShapeType="1"/>
              </p:cNvSpPr>
              <p:nvPr/>
            </p:nvSpPr>
            <p:spPr bwMode="auto">
              <a:xfrm flipV="1">
                <a:off x="3264" y="2208"/>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1" name="Line 42"/>
              <p:cNvSpPr>
                <a:spLocks noChangeShapeType="1"/>
              </p:cNvSpPr>
              <p:nvPr/>
            </p:nvSpPr>
            <p:spPr bwMode="auto">
              <a:xfrm>
                <a:off x="3408" y="2208"/>
                <a:ext cx="0" cy="1056"/>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92" name="Line 43"/>
              <p:cNvSpPr>
                <a:spLocks noChangeShapeType="1"/>
              </p:cNvSpPr>
              <p:nvPr/>
            </p:nvSpPr>
            <p:spPr bwMode="auto">
              <a:xfrm>
                <a:off x="1728" y="2352"/>
                <a:ext cx="1536"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88" name="Line 44"/>
            <p:cNvSpPr>
              <a:spLocks noChangeShapeType="1"/>
            </p:cNvSpPr>
            <p:nvPr/>
          </p:nvSpPr>
          <p:spPr bwMode="auto">
            <a:xfrm>
              <a:off x="1728" y="2640"/>
              <a:ext cx="960"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89" name="Line 45"/>
            <p:cNvSpPr>
              <a:spLocks noChangeShapeType="1"/>
            </p:cNvSpPr>
            <p:nvPr/>
          </p:nvSpPr>
          <p:spPr bwMode="auto">
            <a:xfrm>
              <a:off x="2832" y="2544"/>
              <a:ext cx="0" cy="7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5079" name="Text Box 46"/>
          <p:cNvSpPr txBox="1">
            <a:spLocks noChangeArrowheads="1"/>
          </p:cNvSpPr>
          <p:nvPr/>
        </p:nvSpPr>
        <p:spPr bwMode="auto">
          <a:xfrm>
            <a:off x="6613525" y="1336675"/>
            <a:ext cx="200086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宛先が違えば</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ぶつからない</a:t>
            </a:r>
            <a:endParaRPr lang="en-US" altLang="ja-JP" sz="2400" dirty="0">
              <a:latin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00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50241" y="116632"/>
            <a:ext cx="8229600" cy="1143000"/>
          </a:xfrm>
        </p:spPr>
        <p:txBody>
          <a:bodyPr/>
          <a:lstStyle/>
          <a:p>
            <a:pPr eaLnBrk="1" hangingPunct="1"/>
            <a:r>
              <a:rPr lang="ja-JP" altLang="en-US" dirty="0"/>
              <a:t>共有メモリ型計算機</a:t>
            </a:r>
          </a:p>
        </p:txBody>
      </p:sp>
      <p:sp>
        <p:nvSpPr>
          <p:cNvPr id="15363" name="コンテンツ プレースホルダー 2"/>
          <p:cNvSpPr>
            <a:spLocks noGrp="1"/>
          </p:cNvSpPr>
          <p:nvPr>
            <p:ph idx="1"/>
          </p:nvPr>
        </p:nvSpPr>
        <p:spPr>
          <a:xfrm>
            <a:off x="450241" y="1124744"/>
            <a:ext cx="8229600" cy="5328592"/>
          </a:xfrm>
        </p:spPr>
        <p:txBody>
          <a:bodyPr/>
          <a:lstStyle/>
          <a:p>
            <a:pPr eaLnBrk="1" hangingPunct="1"/>
            <a:r>
              <a:rPr lang="ja-JP" altLang="en-US" dirty="0"/>
              <a:t>共有するメモリに対する読み書きでデータ交換を行う</a:t>
            </a:r>
            <a:endParaRPr lang="en-US" altLang="ja-JP" dirty="0"/>
          </a:p>
          <a:p>
            <a:pPr eaLnBrk="1" hangingPunct="1"/>
            <a:r>
              <a:rPr lang="ja-JP" altLang="en-US" dirty="0"/>
              <a:t>並列</a:t>
            </a:r>
            <a:r>
              <a:rPr lang="en-US" altLang="ja-JP" dirty="0"/>
              <a:t>OS</a:t>
            </a:r>
            <a:r>
              <a:rPr lang="ja-JP" altLang="en-US" dirty="0"/>
              <a:t>が動作する→従来のコンピュータと同じに見える</a:t>
            </a:r>
            <a:endParaRPr lang="en-US" altLang="ja-JP" dirty="0"/>
          </a:p>
          <a:p>
            <a:pPr lvl="1" eaLnBrk="1" hangingPunct="1"/>
            <a:r>
              <a:rPr lang="ja-JP" altLang="en-US" dirty="0"/>
              <a:t>プログラムを高速化するには並列化が必要</a:t>
            </a:r>
            <a:endParaRPr lang="en-US" altLang="ja-JP" dirty="0"/>
          </a:p>
          <a:p>
            <a:pPr lvl="2" eaLnBrk="1" hangingPunct="1"/>
            <a:r>
              <a:rPr lang="ja-JP" altLang="en-US" dirty="0"/>
              <a:t>プログラマによる明示的並列化（</a:t>
            </a:r>
            <a:r>
              <a:rPr lang="en-US" altLang="ja-JP" dirty="0" err="1"/>
              <a:t>OpenMP</a:t>
            </a:r>
            <a:r>
              <a:rPr lang="ja-JP" altLang="en-US" dirty="0"/>
              <a:t>など）</a:t>
            </a:r>
            <a:endParaRPr lang="en-US" altLang="ja-JP" dirty="0"/>
          </a:p>
          <a:p>
            <a:pPr lvl="2" eaLnBrk="1" hangingPunct="1"/>
            <a:r>
              <a:rPr lang="ja-JP" altLang="en-US" dirty="0"/>
              <a:t>並列化コンパイラ</a:t>
            </a:r>
            <a:endParaRPr lang="en-US" altLang="ja-JP" dirty="0"/>
          </a:p>
          <a:p>
            <a:pPr eaLnBrk="1" hangingPunct="1"/>
            <a:r>
              <a:rPr lang="ja-JP" altLang="en-US" dirty="0"/>
              <a:t>理解のポイント</a:t>
            </a:r>
            <a:endParaRPr lang="en-US" altLang="ja-JP" dirty="0"/>
          </a:p>
          <a:p>
            <a:pPr lvl="1" eaLnBrk="1" hangingPunct="1"/>
            <a:r>
              <a:rPr lang="ja-JP" altLang="en-US" dirty="0"/>
              <a:t>メモリの構造をどうするか？</a:t>
            </a:r>
            <a:endParaRPr lang="en-US" altLang="ja-JP" dirty="0"/>
          </a:p>
          <a:p>
            <a:pPr lvl="1" eaLnBrk="1" hangingPunct="1"/>
            <a:r>
              <a:rPr lang="ja-JP" altLang="en-US" dirty="0"/>
              <a:t>同期をどうするか？</a:t>
            </a:r>
            <a:endParaRPr lang="en-US" altLang="ja-JP" dirty="0"/>
          </a:p>
          <a:p>
            <a:pPr lvl="1" eaLnBrk="1" hangingPunct="1"/>
            <a:r>
              <a:rPr lang="ja-JP" altLang="en-US" dirty="0"/>
              <a:t>キャッシュの一貫性をどうするか？</a:t>
            </a:r>
            <a:endParaRPr lang="en-US" altLang="ja-JP" dirty="0"/>
          </a:p>
          <a:p>
            <a:pPr marL="0" indent="0" eaLnBrk="1" hangingPunct="1">
              <a:buNone/>
            </a:pP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69057"/>
            <a:ext cx="8229600" cy="1143000"/>
          </a:xfrm>
        </p:spPr>
        <p:txBody>
          <a:bodyPr/>
          <a:lstStyle/>
          <a:p>
            <a:pPr eaLnBrk="1" hangingPunct="1"/>
            <a:r>
              <a:rPr lang="ja-JP" altLang="en-US" sz="3200" dirty="0"/>
              <a:t>宛先が同じだとぶつかる</a:t>
            </a:r>
            <a:br>
              <a:rPr lang="en-US" altLang="ja-JP" sz="3200" dirty="0"/>
            </a:br>
            <a:r>
              <a:rPr lang="en-US" altLang="ja-JP" sz="3200" dirty="0"/>
              <a:t>Head Of Line (HOL) conflict</a:t>
            </a:r>
          </a:p>
        </p:txBody>
      </p:sp>
      <p:sp>
        <p:nvSpPr>
          <p:cNvPr id="46083"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84" name="Line 4"/>
          <p:cNvSpPr>
            <a:spLocks noChangeShapeType="1"/>
          </p:cNvSpPr>
          <p:nvPr/>
        </p:nvSpPr>
        <p:spPr bwMode="auto">
          <a:xfrm>
            <a:off x="2667000" y="23622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5" name="Line 5"/>
          <p:cNvSpPr>
            <a:spLocks noChangeShapeType="1"/>
          </p:cNvSpPr>
          <p:nvPr/>
        </p:nvSpPr>
        <p:spPr bwMode="auto">
          <a:xfrm>
            <a:off x="2667000" y="28194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6" name="Line 6"/>
          <p:cNvSpPr>
            <a:spLocks noChangeShapeType="1"/>
          </p:cNvSpPr>
          <p:nvPr/>
        </p:nvSpPr>
        <p:spPr bwMode="auto">
          <a:xfrm>
            <a:off x="2667000" y="32766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7" name="Line 7"/>
          <p:cNvSpPr>
            <a:spLocks noChangeShapeType="1"/>
          </p:cNvSpPr>
          <p:nvPr/>
        </p:nvSpPr>
        <p:spPr bwMode="auto">
          <a:xfrm>
            <a:off x="2667000" y="37338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8" name="Line 8"/>
          <p:cNvSpPr>
            <a:spLocks noChangeShapeType="1"/>
          </p:cNvSpPr>
          <p:nvPr/>
        </p:nvSpPr>
        <p:spPr bwMode="auto">
          <a:xfrm>
            <a:off x="2667000" y="4191000"/>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6089" name="Group 9"/>
          <p:cNvGrpSpPr>
            <a:grpSpLocks/>
          </p:cNvGrpSpPr>
          <p:nvPr/>
        </p:nvGrpSpPr>
        <p:grpSpPr bwMode="auto">
          <a:xfrm rot="-5400000">
            <a:off x="2781300" y="2552700"/>
            <a:ext cx="3429000" cy="1828800"/>
            <a:chOff x="1440" y="1488"/>
            <a:chExt cx="2400" cy="1152"/>
          </a:xfrm>
        </p:grpSpPr>
        <p:sp>
          <p:nvSpPr>
            <p:cNvPr id="46117" name="Line 10"/>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8" name="Line 11"/>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9" name="Line 12"/>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20" name="Line 13"/>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21" name="Line 14"/>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6090" name="Oval 15"/>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1" name="Oval 16"/>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2" name="Oval 17"/>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3" name="Oval 18"/>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4" name="Oval 19"/>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5" name="Rectangle 20"/>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6" name="Rectangle 21"/>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7" name="Rectangle 22"/>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8" name="Rectangle 23"/>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9" name="Rectangle 24"/>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100" name="Text Box 25"/>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6101" name="Text Box 26"/>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46102" name="Group 27"/>
          <p:cNvGrpSpPr>
            <a:grpSpLocks/>
          </p:cNvGrpSpPr>
          <p:nvPr/>
        </p:nvGrpSpPr>
        <p:grpSpPr bwMode="auto">
          <a:xfrm>
            <a:off x="2667000" y="2133600"/>
            <a:ext cx="914400" cy="3048000"/>
            <a:chOff x="1680" y="1344"/>
            <a:chExt cx="576" cy="1920"/>
          </a:xfrm>
        </p:grpSpPr>
        <p:sp>
          <p:nvSpPr>
            <p:cNvPr id="46114" name="Line 28"/>
            <p:cNvSpPr>
              <a:spLocks noChangeShapeType="1"/>
            </p:cNvSpPr>
            <p:nvPr/>
          </p:nvSpPr>
          <p:spPr bwMode="auto">
            <a:xfrm flipV="1">
              <a:off x="2112" y="1344"/>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5" name="Line 29"/>
            <p:cNvSpPr>
              <a:spLocks noChangeShapeType="1"/>
            </p:cNvSpPr>
            <p:nvPr/>
          </p:nvSpPr>
          <p:spPr bwMode="auto">
            <a:xfrm>
              <a:off x="1680" y="1488"/>
              <a:ext cx="432"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6" name="Line 30"/>
            <p:cNvSpPr>
              <a:spLocks noChangeShapeType="1"/>
            </p:cNvSpPr>
            <p:nvPr/>
          </p:nvSpPr>
          <p:spPr bwMode="auto">
            <a:xfrm>
              <a:off x="2256" y="1344"/>
              <a:ext cx="0" cy="19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71039" name="Group 31"/>
          <p:cNvGrpSpPr>
            <a:grpSpLocks/>
          </p:cNvGrpSpPr>
          <p:nvPr/>
        </p:nvGrpSpPr>
        <p:grpSpPr bwMode="auto">
          <a:xfrm>
            <a:off x="2667000" y="3013075"/>
            <a:ext cx="914400" cy="457200"/>
            <a:chOff x="1680" y="1898"/>
            <a:chExt cx="576" cy="288"/>
          </a:xfrm>
        </p:grpSpPr>
        <p:grpSp>
          <p:nvGrpSpPr>
            <p:cNvPr id="46110" name="Group 32"/>
            <p:cNvGrpSpPr>
              <a:grpSpLocks/>
            </p:cNvGrpSpPr>
            <p:nvPr/>
          </p:nvGrpSpPr>
          <p:grpSpPr bwMode="auto">
            <a:xfrm>
              <a:off x="1680" y="1920"/>
              <a:ext cx="576" cy="144"/>
              <a:chOff x="1680" y="1920"/>
              <a:chExt cx="576" cy="144"/>
            </a:xfrm>
          </p:grpSpPr>
          <p:sp>
            <p:nvSpPr>
              <p:cNvPr id="46112" name="Line 33"/>
              <p:cNvSpPr>
                <a:spLocks noChangeShapeType="1"/>
              </p:cNvSpPr>
              <p:nvPr/>
            </p:nvSpPr>
            <p:spPr bwMode="auto">
              <a:xfrm flipV="1">
                <a:off x="2112" y="1920"/>
                <a:ext cx="144" cy="14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13" name="Line 34"/>
              <p:cNvSpPr>
                <a:spLocks noChangeShapeType="1"/>
              </p:cNvSpPr>
              <p:nvPr/>
            </p:nvSpPr>
            <p:spPr bwMode="auto">
              <a:xfrm>
                <a:off x="1680" y="2064"/>
                <a:ext cx="432"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6111" name="Text Box 35"/>
            <p:cNvSpPr txBox="1">
              <a:spLocks noChangeArrowheads="1"/>
            </p:cNvSpPr>
            <p:nvPr/>
          </p:nvSpPr>
          <p:spPr bwMode="auto">
            <a:xfrm>
              <a:off x="1718" y="1898"/>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X</a:t>
              </a:r>
            </a:p>
          </p:txBody>
        </p:sp>
      </p:grpSp>
      <p:sp>
        <p:nvSpPr>
          <p:cNvPr id="46104" name="Text Box 36"/>
          <p:cNvSpPr txBox="1">
            <a:spLocks noChangeArrowheads="1"/>
          </p:cNvSpPr>
          <p:nvPr/>
        </p:nvSpPr>
        <p:spPr bwMode="auto">
          <a:xfrm>
            <a:off x="4251325" y="1031875"/>
            <a:ext cx="33666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各バスにアービタが必要</a:t>
            </a:r>
            <a:endParaRPr lang="en-US" altLang="ja-JP" sz="2400" dirty="0">
              <a:latin typeface="Times New Roman" panose="02020603050405020304" pitchFamily="18" charset="0"/>
            </a:endParaRPr>
          </a:p>
        </p:txBody>
      </p:sp>
      <p:sp>
        <p:nvSpPr>
          <p:cNvPr id="46105" name="Line 37"/>
          <p:cNvSpPr>
            <a:spLocks noChangeShapeType="1"/>
          </p:cNvSpPr>
          <p:nvPr/>
        </p:nvSpPr>
        <p:spPr bwMode="auto">
          <a:xfrm flipH="1">
            <a:off x="3657600" y="1447800"/>
            <a:ext cx="533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6" name="Text Box 38"/>
          <p:cNvSpPr txBox="1">
            <a:spLocks noChangeArrowheads="1"/>
          </p:cNvSpPr>
          <p:nvPr/>
        </p:nvSpPr>
        <p:spPr bwMode="auto">
          <a:xfrm>
            <a:off x="6702425" y="2238375"/>
            <a:ext cx="20649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バッファも必要</a:t>
            </a:r>
            <a:endParaRPr lang="en-US" altLang="ja-JP" sz="2400" dirty="0">
              <a:latin typeface="Times New Roman" panose="02020603050405020304" pitchFamily="18" charset="0"/>
            </a:endParaRPr>
          </a:p>
        </p:txBody>
      </p:sp>
      <p:grpSp>
        <p:nvGrpSpPr>
          <p:cNvPr id="171047" name="Group 39"/>
          <p:cNvGrpSpPr>
            <a:grpSpLocks/>
          </p:cNvGrpSpPr>
          <p:nvPr/>
        </p:nvGrpSpPr>
        <p:grpSpPr bwMode="auto">
          <a:xfrm>
            <a:off x="5962653" y="2895602"/>
            <a:ext cx="2727327" cy="1168401"/>
            <a:chOff x="3756" y="1824"/>
            <a:chExt cx="1718" cy="736"/>
          </a:xfrm>
        </p:grpSpPr>
        <p:sp>
          <p:nvSpPr>
            <p:cNvPr id="46108" name="AutoShape 40"/>
            <p:cNvSpPr>
              <a:spLocks noChangeArrowheads="1"/>
            </p:cNvSpPr>
            <p:nvPr/>
          </p:nvSpPr>
          <p:spPr bwMode="auto">
            <a:xfrm>
              <a:off x="4656" y="1824"/>
              <a:ext cx="240" cy="24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109" name="Text Box 41"/>
            <p:cNvSpPr txBox="1">
              <a:spLocks noChangeArrowheads="1"/>
            </p:cNvSpPr>
            <p:nvPr/>
          </p:nvSpPr>
          <p:spPr bwMode="auto">
            <a:xfrm>
              <a:off x="3756" y="2269"/>
              <a:ext cx="171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ハードウェアの増加</a:t>
              </a:r>
              <a:endParaRPr lang="en-US" altLang="ja-JP" sz="2400" dirty="0">
                <a:latin typeface="Times New Roman" panose="02020603050405020304" pitchFamily="18" charset="0"/>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ja-JP" altLang="en-US" dirty="0"/>
              <a:t>入力バッファ方式</a:t>
            </a:r>
            <a:endParaRPr lang="en-US" altLang="ja-JP" dirty="0"/>
          </a:p>
        </p:txBody>
      </p:sp>
      <p:sp>
        <p:nvSpPr>
          <p:cNvPr id="47107" name="Rectangle 3"/>
          <p:cNvSpPr>
            <a:spLocks noChangeArrowheads="1"/>
          </p:cNvSpPr>
          <p:nvPr/>
        </p:nvSpPr>
        <p:spPr bwMode="auto">
          <a:xfrm>
            <a:off x="4427538" y="1844675"/>
            <a:ext cx="2592387" cy="2663825"/>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Crossbar</a:t>
            </a:r>
          </a:p>
        </p:txBody>
      </p:sp>
      <p:sp>
        <p:nvSpPr>
          <p:cNvPr id="47108" name="Rectangle 4"/>
          <p:cNvSpPr>
            <a:spLocks noChangeArrowheads="1"/>
          </p:cNvSpPr>
          <p:nvPr/>
        </p:nvSpPr>
        <p:spPr bwMode="auto">
          <a:xfrm>
            <a:off x="2411413"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09" name="Rectangle 5"/>
          <p:cNvSpPr>
            <a:spLocks noChangeArrowheads="1"/>
          </p:cNvSpPr>
          <p:nvPr/>
        </p:nvSpPr>
        <p:spPr bwMode="auto">
          <a:xfrm>
            <a:off x="2555875"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0" name="Rectangle 6"/>
          <p:cNvSpPr>
            <a:spLocks noChangeArrowheads="1"/>
          </p:cNvSpPr>
          <p:nvPr/>
        </p:nvSpPr>
        <p:spPr bwMode="auto">
          <a:xfrm>
            <a:off x="2700338"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1" name="Rectangle 7"/>
          <p:cNvSpPr>
            <a:spLocks noChangeArrowheads="1"/>
          </p:cNvSpPr>
          <p:nvPr/>
        </p:nvSpPr>
        <p:spPr bwMode="auto">
          <a:xfrm>
            <a:off x="2844800"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2" name="Rectangle 8"/>
          <p:cNvSpPr>
            <a:spLocks noChangeArrowheads="1"/>
          </p:cNvSpPr>
          <p:nvPr/>
        </p:nvSpPr>
        <p:spPr bwMode="auto">
          <a:xfrm>
            <a:off x="2989263"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3" name="Rectangle 9"/>
          <p:cNvSpPr>
            <a:spLocks noChangeArrowheads="1"/>
          </p:cNvSpPr>
          <p:nvPr/>
        </p:nvSpPr>
        <p:spPr bwMode="auto">
          <a:xfrm>
            <a:off x="3133725" y="19161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4" name="Rectangle 10"/>
          <p:cNvSpPr>
            <a:spLocks noChangeArrowheads="1"/>
          </p:cNvSpPr>
          <p:nvPr/>
        </p:nvSpPr>
        <p:spPr bwMode="auto">
          <a:xfrm>
            <a:off x="3278188" y="19161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15" name="Line 11"/>
          <p:cNvSpPr>
            <a:spLocks noChangeShapeType="1"/>
          </p:cNvSpPr>
          <p:nvPr/>
        </p:nvSpPr>
        <p:spPr bwMode="auto">
          <a:xfrm>
            <a:off x="1692275" y="206057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6" name="Line 12"/>
          <p:cNvSpPr>
            <a:spLocks noChangeShapeType="1"/>
          </p:cNvSpPr>
          <p:nvPr/>
        </p:nvSpPr>
        <p:spPr bwMode="auto">
          <a:xfrm>
            <a:off x="3419475" y="20605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7" name="Line 13"/>
          <p:cNvSpPr>
            <a:spLocks noChangeShapeType="1"/>
          </p:cNvSpPr>
          <p:nvPr/>
        </p:nvSpPr>
        <p:spPr bwMode="auto">
          <a:xfrm>
            <a:off x="7019925" y="20605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18" name="Text Box 14"/>
          <p:cNvSpPr txBox="1">
            <a:spLocks noChangeArrowheads="1"/>
          </p:cNvSpPr>
          <p:nvPr/>
        </p:nvSpPr>
        <p:spPr bwMode="auto">
          <a:xfrm>
            <a:off x="2339975" y="1549400"/>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Input buffer</a:t>
            </a:r>
          </a:p>
        </p:txBody>
      </p:sp>
      <p:sp>
        <p:nvSpPr>
          <p:cNvPr id="47119" name="Rectangle 15"/>
          <p:cNvSpPr>
            <a:spLocks noChangeArrowheads="1"/>
          </p:cNvSpPr>
          <p:nvPr/>
        </p:nvSpPr>
        <p:spPr bwMode="auto">
          <a:xfrm>
            <a:off x="2411413"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0" name="Rectangle 16"/>
          <p:cNvSpPr>
            <a:spLocks noChangeArrowheads="1"/>
          </p:cNvSpPr>
          <p:nvPr/>
        </p:nvSpPr>
        <p:spPr bwMode="auto">
          <a:xfrm>
            <a:off x="2555875"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1" name="Rectangle 17"/>
          <p:cNvSpPr>
            <a:spLocks noChangeArrowheads="1"/>
          </p:cNvSpPr>
          <p:nvPr/>
        </p:nvSpPr>
        <p:spPr bwMode="auto">
          <a:xfrm>
            <a:off x="2700338"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2" name="Rectangle 18"/>
          <p:cNvSpPr>
            <a:spLocks noChangeArrowheads="1"/>
          </p:cNvSpPr>
          <p:nvPr/>
        </p:nvSpPr>
        <p:spPr bwMode="auto">
          <a:xfrm>
            <a:off x="2844800"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3" name="Rectangle 19"/>
          <p:cNvSpPr>
            <a:spLocks noChangeArrowheads="1"/>
          </p:cNvSpPr>
          <p:nvPr/>
        </p:nvSpPr>
        <p:spPr bwMode="auto">
          <a:xfrm>
            <a:off x="2989263"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4" name="Rectangle 20"/>
          <p:cNvSpPr>
            <a:spLocks noChangeArrowheads="1"/>
          </p:cNvSpPr>
          <p:nvPr/>
        </p:nvSpPr>
        <p:spPr bwMode="auto">
          <a:xfrm>
            <a:off x="3133725" y="256381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5" name="Rectangle 21"/>
          <p:cNvSpPr>
            <a:spLocks noChangeArrowheads="1"/>
          </p:cNvSpPr>
          <p:nvPr/>
        </p:nvSpPr>
        <p:spPr bwMode="auto">
          <a:xfrm>
            <a:off x="3278188" y="256381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26" name="Line 22"/>
          <p:cNvSpPr>
            <a:spLocks noChangeShapeType="1"/>
          </p:cNvSpPr>
          <p:nvPr/>
        </p:nvSpPr>
        <p:spPr bwMode="auto">
          <a:xfrm>
            <a:off x="1692275" y="270827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7" name="Line 23"/>
          <p:cNvSpPr>
            <a:spLocks noChangeShapeType="1"/>
          </p:cNvSpPr>
          <p:nvPr/>
        </p:nvSpPr>
        <p:spPr bwMode="auto">
          <a:xfrm>
            <a:off x="3419475" y="27082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8" name="Line 24"/>
          <p:cNvSpPr>
            <a:spLocks noChangeShapeType="1"/>
          </p:cNvSpPr>
          <p:nvPr/>
        </p:nvSpPr>
        <p:spPr bwMode="auto">
          <a:xfrm>
            <a:off x="7019925" y="27082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29" name="Rectangle 25"/>
          <p:cNvSpPr>
            <a:spLocks noChangeArrowheads="1"/>
          </p:cNvSpPr>
          <p:nvPr/>
        </p:nvSpPr>
        <p:spPr bwMode="auto">
          <a:xfrm>
            <a:off x="2411413"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0" name="Rectangle 26"/>
          <p:cNvSpPr>
            <a:spLocks noChangeArrowheads="1"/>
          </p:cNvSpPr>
          <p:nvPr/>
        </p:nvSpPr>
        <p:spPr bwMode="auto">
          <a:xfrm>
            <a:off x="2555875"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1" name="Rectangle 27"/>
          <p:cNvSpPr>
            <a:spLocks noChangeArrowheads="1"/>
          </p:cNvSpPr>
          <p:nvPr/>
        </p:nvSpPr>
        <p:spPr bwMode="auto">
          <a:xfrm>
            <a:off x="2700338"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2" name="Rectangle 28"/>
          <p:cNvSpPr>
            <a:spLocks noChangeArrowheads="1"/>
          </p:cNvSpPr>
          <p:nvPr/>
        </p:nvSpPr>
        <p:spPr bwMode="auto">
          <a:xfrm>
            <a:off x="2844800"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3" name="Rectangle 29"/>
          <p:cNvSpPr>
            <a:spLocks noChangeArrowheads="1"/>
          </p:cNvSpPr>
          <p:nvPr/>
        </p:nvSpPr>
        <p:spPr bwMode="auto">
          <a:xfrm>
            <a:off x="2989263"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4" name="Rectangle 30"/>
          <p:cNvSpPr>
            <a:spLocks noChangeArrowheads="1"/>
          </p:cNvSpPr>
          <p:nvPr/>
        </p:nvSpPr>
        <p:spPr bwMode="auto">
          <a:xfrm>
            <a:off x="3133725" y="3284538"/>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5" name="Rectangle 31"/>
          <p:cNvSpPr>
            <a:spLocks noChangeArrowheads="1"/>
          </p:cNvSpPr>
          <p:nvPr/>
        </p:nvSpPr>
        <p:spPr bwMode="auto">
          <a:xfrm>
            <a:off x="3278188" y="3284538"/>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36" name="Line 32"/>
          <p:cNvSpPr>
            <a:spLocks noChangeShapeType="1"/>
          </p:cNvSpPr>
          <p:nvPr/>
        </p:nvSpPr>
        <p:spPr bwMode="auto">
          <a:xfrm>
            <a:off x="1692275" y="3429000"/>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7" name="Line 33"/>
          <p:cNvSpPr>
            <a:spLocks noChangeShapeType="1"/>
          </p:cNvSpPr>
          <p:nvPr/>
        </p:nvSpPr>
        <p:spPr bwMode="auto">
          <a:xfrm>
            <a:off x="3419475" y="3429000"/>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8" name="Line 34"/>
          <p:cNvSpPr>
            <a:spLocks noChangeShapeType="1"/>
          </p:cNvSpPr>
          <p:nvPr/>
        </p:nvSpPr>
        <p:spPr bwMode="auto">
          <a:xfrm>
            <a:off x="7019925" y="3429000"/>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39" name="Rectangle 35"/>
          <p:cNvSpPr>
            <a:spLocks noChangeArrowheads="1"/>
          </p:cNvSpPr>
          <p:nvPr/>
        </p:nvSpPr>
        <p:spPr bwMode="auto">
          <a:xfrm>
            <a:off x="2411413"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0" name="Rectangle 36"/>
          <p:cNvSpPr>
            <a:spLocks noChangeArrowheads="1"/>
          </p:cNvSpPr>
          <p:nvPr/>
        </p:nvSpPr>
        <p:spPr bwMode="auto">
          <a:xfrm>
            <a:off x="2555875"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1" name="Rectangle 37"/>
          <p:cNvSpPr>
            <a:spLocks noChangeArrowheads="1"/>
          </p:cNvSpPr>
          <p:nvPr/>
        </p:nvSpPr>
        <p:spPr bwMode="auto">
          <a:xfrm>
            <a:off x="2700338"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2" name="Rectangle 38"/>
          <p:cNvSpPr>
            <a:spLocks noChangeArrowheads="1"/>
          </p:cNvSpPr>
          <p:nvPr/>
        </p:nvSpPr>
        <p:spPr bwMode="auto">
          <a:xfrm>
            <a:off x="2844800"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3" name="Rectangle 39"/>
          <p:cNvSpPr>
            <a:spLocks noChangeArrowheads="1"/>
          </p:cNvSpPr>
          <p:nvPr/>
        </p:nvSpPr>
        <p:spPr bwMode="auto">
          <a:xfrm>
            <a:off x="2989263"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4" name="Rectangle 40"/>
          <p:cNvSpPr>
            <a:spLocks noChangeArrowheads="1"/>
          </p:cNvSpPr>
          <p:nvPr/>
        </p:nvSpPr>
        <p:spPr bwMode="auto">
          <a:xfrm>
            <a:off x="3133725" y="4005263"/>
            <a:ext cx="144463"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5" name="Rectangle 41"/>
          <p:cNvSpPr>
            <a:spLocks noChangeArrowheads="1"/>
          </p:cNvSpPr>
          <p:nvPr/>
        </p:nvSpPr>
        <p:spPr bwMode="auto">
          <a:xfrm>
            <a:off x="3278188" y="4005263"/>
            <a:ext cx="1444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7146" name="Line 42"/>
          <p:cNvSpPr>
            <a:spLocks noChangeShapeType="1"/>
          </p:cNvSpPr>
          <p:nvPr/>
        </p:nvSpPr>
        <p:spPr bwMode="auto">
          <a:xfrm>
            <a:off x="1692275" y="4149725"/>
            <a:ext cx="719138"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47" name="Line 43"/>
          <p:cNvSpPr>
            <a:spLocks noChangeShapeType="1"/>
          </p:cNvSpPr>
          <p:nvPr/>
        </p:nvSpPr>
        <p:spPr bwMode="auto">
          <a:xfrm>
            <a:off x="3419475" y="414972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48" name="Line 44"/>
          <p:cNvSpPr>
            <a:spLocks noChangeShapeType="1"/>
          </p:cNvSpPr>
          <p:nvPr/>
        </p:nvSpPr>
        <p:spPr bwMode="auto">
          <a:xfrm>
            <a:off x="7019925" y="414972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7" name="Line 45"/>
          <p:cNvSpPr>
            <a:spLocks noChangeShapeType="1"/>
          </p:cNvSpPr>
          <p:nvPr/>
        </p:nvSpPr>
        <p:spPr bwMode="auto">
          <a:xfrm>
            <a:off x="4500563" y="2060575"/>
            <a:ext cx="2447925" cy="576263"/>
          </a:xfrm>
          <a:prstGeom prst="line">
            <a:avLst/>
          </a:prstGeom>
          <a:noFill/>
          <a:ln w="28575">
            <a:solidFill>
              <a:srgbClr val="FF5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8" name="Line 46"/>
          <p:cNvSpPr>
            <a:spLocks noChangeShapeType="1"/>
          </p:cNvSpPr>
          <p:nvPr/>
        </p:nvSpPr>
        <p:spPr bwMode="auto">
          <a:xfrm flipV="1">
            <a:off x="4427538" y="2708275"/>
            <a:ext cx="2449512" cy="720725"/>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72079" name="AutoShape 47"/>
          <p:cNvSpPr>
            <a:spLocks noChangeArrowheads="1"/>
          </p:cNvSpPr>
          <p:nvPr/>
        </p:nvSpPr>
        <p:spPr bwMode="auto">
          <a:xfrm>
            <a:off x="6516688" y="2492375"/>
            <a:ext cx="647700" cy="360363"/>
          </a:xfrm>
          <a:prstGeom prst="irregularSeal2">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080" name="Oval 48"/>
          <p:cNvSpPr>
            <a:spLocks noChangeArrowheads="1"/>
          </p:cNvSpPr>
          <p:nvPr/>
        </p:nvSpPr>
        <p:spPr bwMode="auto">
          <a:xfrm>
            <a:off x="3276600" y="1989138"/>
            <a:ext cx="142875" cy="144462"/>
          </a:xfrm>
          <a:prstGeom prst="ellipse">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081" name="Line 49"/>
          <p:cNvSpPr>
            <a:spLocks noChangeShapeType="1"/>
          </p:cNvSpPr>
          <p:nvPr/>
        </p:nvSpPr>
        <p:spPr bwMode="auto">
          <a:xfrm>
            <a:off x="7019925" y="2708275"/>
            <a:ext cx="936625" cy="0"/>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54" name="Text Box 50"/>
          <p:cNvSpPr txBox="1">
            <a:spLocks noChangeArrowheads="1"/>
          </p:cNvSpPr>
          <p:nvPr/>
        </p:nvSpPr>
        <p:spPr bwMode="auto">
          <a:xfrm>
            <a:off x="1887538" y="5105400"/>
            <a:ext cx="53896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アービタにより一つを選んで出力→最も一般的な方法</a:t>
            </a:r>
            <a:endParaRPr lang="en-US" altLang="ja-JP"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0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207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72079"/>
                                        </p:tgtEl>
                                        <p:attrNameLst>
                                          <p:attrName>style.visibility</p:attrName>
                                        </p:attrNameLst>
                                      </p:cBhvr>
                                      <p:to>
                                        <p:strVal val="visible"/>
                                      </p:to>
                                    </p:set>
                                    <p:animEffect transition="in" filter="checkerboard(across)">
                                      <p:cBhvr>
                                        <p:cTn id="13" dur="500"/>
                                        <p:tgtEl>
                                          <p:spTgt spid="17207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72077"/>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72079"/>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17208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720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77" grpId="0" animBg="1"/>
      <p:bldP spid="172077" grpId="1" animBg="1"/>
      <p:bldP spid="172078" grpId="0" animBg="1"/>
      <p:bldP spid="172079" grpId="0" animBg="1"/>
      <p:bldP spid="172079" grpId="1" animBg="1"/>
      <p:bldP spid="172080" grpId="0" animBg="1"/>
      <p:bldP spid="17208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50940"/>
            <a:ext cx="8229600" cy="1143000"/>
          </a:xfrm>
        </p:spPr>
        <p:txBody>
          <a:bodyPr/>
          <a:lstStyle/>
          <a:p>
            <a:pPr eaLnBrk="1" hangingPunct="1"/>
            <a:r>
              <a:rPr lang="ja-JP" altLang="en-US" dirty="0"/>
              <a:t>出力バッファ方式</a:t>
            </a:r>
            <a:endParaRPr lang="en-US" altLang="ja-JP" dirty="0"/>
          </a:p>
        </p:txBody>
      </p:sp>
      <p:sp>
        <p:nvSpPr>
          <p:cNvPr id="48131" name="Rectangle 3"/>
          <p:cNvSpPr>
            <a:spLocks noChangeArrowheads="1"/>
          </p:cNvSpPr>
          <p:nvPr/>
        </p:nvSpPr>
        <p:spPr bwMode="auto">
          <a:xfrm>
            <a:off x="3059113" y="1844675"/>
            <a:ext cx="2592387" cy="2663825"/>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Crossbar</a:t>
            </a:r>
          </a:p>
        </p:txBody>
      </p:sp>
      <p:sp>
        <p:nvSpPr>
          <p:cNvPr id="48132" name="Line 12"/>
          <p:cNvSpPr>
            <a:spLocks noChangeShapeType="1"/>
          </p:cNvSpPr>
          <p:nvPr/>
        </p:nvSpPr>
        <p:spPr bwMode="auto">
          <a:xfrm>
            <a:off x="2051050" y="20605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3" name="Line 13"/>
          <p:cNvSpPr>
            <a:spLocks noChangeShapeType="1"/>
          </p:cNvSpPr>
          <p:nvPr/>
        </p:nvSpPr>
        <p:spPr bwMode="auto">
          <a:xfrm>
            <a:off x="5651500" y="20605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4" name="Line 23"/>
          <p:cNvSpPr>
            <a:spLocks noChangeShapeType="1"/>
          </p:cNvSpPr>
          <p:nvPr/>
        </p:nvSpPr>
        <p:spPr bwMode="auto">
          <a:xfrm>
            <a:off x="2051050" y="270827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5" name="Line 24"/>
          <p:cNvSpPr>
            <a:spLocks noChangeShapeType="1"/>
          </p:cNvSpPr>
          <p:nvPr/>
        </p:nvSpPr>
        <p:spPr bwMode="auto">
          <a:xfrm>
            <a:off x="5651500" y="270827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6" name="Line 33"/>
          <p:cNvSpPr>
            <a:spLocks noChangeShapeType="1"/>
          </p:cNvSpPr>
          <p:nvPr/>
        </p:nvSpPr>
        <p:spPr bwMode="auto">
          <a:xfrm>
            <a:off x="2051050" y="3429000"/>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7" name="Line 34"/>
          <p:cNvSpPr>
            <a:spLocks noChangeShapeType="1"/>
          </p:cNvSpPr>
          <p:nvPr/>
        </p:nvSpPr>
        <p:spPr bwMode="auto">
          <a:xfrm>
            <a:off x="5651500" y="3429000"/>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8" name="Line 43"/>
          <p:cNvSpPr>
            <a:spLocks noChangeShapeType="1"/>
          </p:cNvSpPr>
          <p:nvPr/>
        </p:nvSpPr>
        <p:spPr bwMode="auto">
          <a:xfrm>
            <a:off x="2051050" y="4149725"/>
            <a:ext cx="10080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39" name="Line 44"/>
          <p:cNvSpPr>
            <a:spLocks noChangeShapeType="1"/>
          </p:cNvSpPr>
          <p:nvPr/>
        </p:nvSpPr>
        <p:spPr bwMode="auto">
          <a:xfrm>
            <a:off x="5651500" y="4149725"/>
            <a:ext cx="9366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69" name="Line 45"/>
          <p:cNvSpPr>
            <a:spLocks noChangeShapeType="1"/>
          </p:cNvSpPr>
          <p:nvPr/>
        </p:nvSpPr>
        <p:spPr bwMode="auto">
          <a:xfrm>
            <a:off x="3132138" y="2060575"/>
            <a:ext cx="2447925" cy="576263"/>
          </a:xfrm>
          <a:prstGeom prst="line">
            <a:avLst/>
          </a:prstGeom>
          <a:noFill/>
          <a:ln w="28575">
            <a:solidFill>
              <a:srgbClr val="FF505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70" name="Line 46"/>
          <p:cNvSpPr>
            <a:spLocks noChangeShapeType="1"/>
          </p:cNvSpPr>
          <p:nvPr/>
        </p:nvSpPr>
        <p:spPr bwMode="auto">
          <a:xfrm flipV="1">
            <a:off x="3059113" y="2708275"/>
            <a:ext cx="2449512" cy="720725"/>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180273" name="Line 49"/>
          <p:cNvSpPr>
            <a:spLocks noChangeShapeType="1"/>
          </p:cNvSpPr>
          <p:nvPr/>
        </p:nvSpPr>
        <p:spPr bwMode="auto">
          <a:xfrm>
            <a:off x="5651500" y="2708275"/>
            <a:ext cx="936625" cy="0"/>
          </a:xfrm>
          <a:prstGeom prst="line">
            <a:avLst/>
          </a:prstGeom>
          <a:noFill/>
          <a:ln w="28575">
            <a:solidFill>
              <a:srgbClr val="0000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8143" name="Text Box 50"/>
          <p:cNvSpPr txBox="1">
            <a:spLocks noChangeArrowheads="1"/>
          </p:cNvSpPr>
          <p:nvPr/>
        </p:nvSpPr>
        <p:spPr bwMode="auto">
          <a:xfrm>
            <a:off x="1187450" y="5013325"/>
            <a:ext cx="57246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動作速度を</a:t>
            </a:r>
            <a:r>
              <a:rPr lang="en-US" altLang="ja-JP" b="1" dirty="0"/>
              <a:t>n</a:t>
            </a:r>
            <a:r>
              <a:rPr lang="ja-JP" altLang="en-US" b="1" dirty="0"/>
              <a:t>倍にしなければならないため、実装は難しい</a:t>
            </a:r>
            <a:endParaRPr lang="en-US" altLang="ja-JP" b="1" dirty="0"/>
          </a:p>
        </p:txBody>
      </p:sp>
      <p:sp>
        <p:nvSpPr>
          <p:cNvPr id="48144" name="Rectangle 51"/>
          <p:cNvSpPr>
            <a:spLocks noChangeArrowheads="1"/>
          </p:cNvSpPr>
          <p:nvPr/>
        </p:nvSpPr>
        <p:spPr bwMode="auto">
          <a:xfrm>
            <a:off x="6573838"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5" name="Rectangle 52"/>
          <p:cNvSpPr>
            <a:spLocks noChangeArrowheads="1"/>
          </p:cNvSpPr>
          <p:nvPr/>
        </p:nvSpPr>
        <p:spPr bwMode="auto">
          <a:xfrm>
            <a:off x="6718300"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6" name="Rectangle 53"/>
          <p:cNvSpPr>
            <a:spLocks noChangeArrowheads="1"/>
          </p:cNvSpPr>
          <p:nvPr/>
        </p:nvSpPr>
        <p:spPr bwMode="auto">
          <a:xfrm>
            <a:off x="6862763"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7" name="Rectangle 54"/>
          <p:cNvSpPr>
            <a:spLocks noChangeArrowheads="1"/>
          </p:cNvSpPr>
          <p:nvPr/>
        </p:nvSpPr>
        <p:spPr bwMode="auto">
          <a:xfrm>
            <a:off x="7007225"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8" name="Rectangle 55"/>
          <p:cNvSpPr>
            <a:spLocks noChangeArrowheads="1"/>
          </p:cNvSpPr>
          <p:nvPr/>
        </p:nvSpPr>
        <p:spPr bwMode="auto">
          <a:xfrm>
            <a:off x="7151688"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9" name="Rectangle 56"/>
          <p:cNvSpPr>
            <a:spLocks noChangeArrowheads="1"/>
          </p:cNvSpPr>
          <p:nvPr/>
        </p:nvSpPr>
        <p:spPr bwMode="auto">
          <a:xfrm>
            <a:off x="7296150" y="24923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0" name="Rectangle 57"/>
          <p:cNvSpPr>
            <a:spLocks noChangeArrowheads="1"/>
          </p:cNvSpPr>
          <p:nvPr/>
        </p:nvSpPr>
        <p:spPr bwMode="auto">
          <a:xfrm>
            <a:off x="7440613" y="24923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1" name="Text Box 58"/>
          <p:cNvSpPr txBox="1">
            <a:spLocks noChangeArrowheads="1"/>
          </p:cNvSpPr>
          <p:nvPr/>
        </p:nvSpPr>
        <p:spPr bwMode="auto">
          <a:xfrm>
            <a:off x="6296697" y="841019"/>
            <a:ext cx="245451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n</a:t>
            </a:r>
            <a:r>
              <a:rPr lang="ja-JP" altLang="en-US" b="1" dirty="0"/>
              <a:t>倍の速度で動作する</a:t>
            </a:r>
            <a:endParaRPr lang="en-US" altLang="ja-JP" b="1" dirty="0"/>
          </a:p>
          <a:p>
            <a:pPr eaLnBrk="1" hangingPunct="1"/>
            <a:r>
              <a:rPr lang="ja-JP" altLang="en-US" b="1" dirty="0"/>
              <a:t>出力バッファにデータを</a:t>
            </a:r>
            <a:endParaRPr lang="en-US" altLang="ja-JP" b="1" dirty="0"/>
          </a:p>
          <a:p>
            <a:pPr eaLnBrk="1" hangingPunct="1"/>
            <a:r>
              <a:rPr lang="ja-JP" altLang="en-US" b="1" dirty="0"/>
              <a:t>格納</a:t>
            </a:r>
            <a:r>
              <a:rPr lang="en-US" altLang="ja-JP" b="1" dirty="0"/>
              <a:t> </a:t>
            </a:r>
          </a:p>
        </p:txBody>
      </p:sp>
      <p:sp>
        <p:nvSpPr>
          <p:cNvPr id="180283" name="Oval 59"/>
          <p:cNvSpPr>
            <a:spLocks noChangeArrowheads="1"/>
          </p:cNvSpPr>
          <p:nvPr/>
        </p:nvSpPr>
        <p:spPr bwMode="auto">
          <a:xfrm>
            <a:off x="7439025" y="2565400"/>
            <a:ext cx="142875" cy="144463"/>
          </a:xfrm>
          <a:prstGeom prst="ellipse">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3" name="Rectangle 60"/>
          <p:cNvSpPr>
            <a:spLocks noChangeArrowheads="1"/>
          </p:cNvSpPr>
          <p:nvPr/>
        </p:nvSpPr>
        <p:spPr bwMode="auto">
          <a:xfrm>
            <a:off x="6584950"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4" name="Rectangle 61"/>
          <p:cNvSpPr>
            <a:spLocks noChangeArrowheads="1"/>
          </p:cNvSpPr>
          <p:nvPr/>
        </p:nvSpPr>
        <p:spPr bwMode="auto">
          <a:xfrm>
            <a:off x="6729413"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5" name="Rectangle 62"/>
          <p:cNvSpPr>
            <a:spLocks noChangeArrowheads="1"/>
          </p:cNvSpPr>
          <p:nvPr/>
        </p:nvSpPr>
        <p:spPr bwMode="auto">
          <a:xfrm>
            <a:off x="6873875"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6" name="Rectangle 63"/>
          <p:cNvSpPr>
            <a:spLocks noChangeArrowheads="1"/>
          </p:cNvSpPr>
          <p:nvPr/>
        </p:nvSpPr>
        <p:spPr bwMode="auto">
          <a:xfrm>
            <a:off x="7018338"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7" name="Rectangle 64"/>
          <p:cNvSpPr>
            <a:spLocks noChangeArrowheads="1"/>
          </p:cNvSpPr>
          <p:nvPr/>
        </p:nvSpPr>
        <p:spPr bwMode="auto">
          <a:xfrm>
            <a:off x="7162800"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8" name="Rectangle 65"/>
          <p:cNvSpPr>
            <a:spLocks noChangeArrowheads="1"/>
          </p:cNvSpPr>
          <p:nvPr/>
        </p:nvSpPr>
        <p:spPr bwMode="auto">
          <a:xfrm>
            <a:off x="7307263" y="3213100"/>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59" name="Rectangle 66"/>
          <p:cNvSpPr>
            <a:spLocks noChangeArrowheads="1"/>
          </p:cNvSpPr>
          <p:nvPr/>
        </p:nvSpPr>
        <p:spPr bwMode="auto">
          <a:xfrm>
            <a:off x="7451725" y="3213100"/>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0" name="Rectangle 67"/>
          <p:cNvSpPr>
            <a:spLocks noChangeArrowheads="1"/>
          </p:cNvSpPr>
          <p:nvPr/>
        </p:nvSpPr>
        <p:spPr bwMode="auto">
          <a:xfrm>
            <a:off x="6584950"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1" name="Rectangle 68"/>
          <p:cNvSpPr>
            <a:spLocks noChangeArrowheads="1"/>
          </p:cNvSpPr>
          <p:nvPr/>
        </p:nvSpPr>
        <p:spPr bwMode="auto">
          <a:xfrm>
            <a:off x="6729413"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2" name="Rectangle 69"/>
          <p:cNvSpPr>
            <a:spLocks noChangeArrowheads="1"/>
          </p:cNvSpPr>
          <p:nvPr/>
        </p:nvSpPr>
        <p:spPr bwMode="auto">
          <a:xfrm>
            <a:off x="6873875"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3" name="Rectangle 70"/>
          <p:cNvSpPr>
            <a:spLocks noChangeArrowheads="1"/>
          </p:cNvSpPr>
          <p:nvPr/>
        </p:nvSpPr>
        <p:spPr bwMode="auto">
          <a:xfrm>
            <a:off x="7018338"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4" name="Rectangle 71"/>
          <p:cNvSpPr>
            <a:spLocks noChangeArrowheads="1"/>
          </p:cNvSpPr>
          <p:nvPr/>
        </p:nvSpPr>
        <p:spPr bwMode="auto">
          <a:xfrm>
            <a:off x="7162800"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5" name="Rectangle 72"/>
          <p:cNvSpPr>
            <a:spLocks noChangeArrowheads="1"/>
          </p:cNvSpPr>
          <p:nvPr/>
        </p:nvSpPr>
        <p:spPr bwMode="auto">
          <a:xfrm>
            <a:off x="7307263" y="393382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6" name="Rectangle 73"/>
          <p:cNvSpPr>
            <a:spLocks noChangeArrowheads="1"/>
          </p:cNvSpPr>
          <p:nvPr/>
        </p:nvSpPr>
        <p:spPr bwMode="auto">
          <a:xfrm>
            <a:off x="7451725" y="393382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7" name="Rectangle 74"/>
          <p:cNvSpPr>
            <a:spLocks noChangeArrowheads="1"/>
          </p:cNvSpPr>
          <p:nvPr/>
        </p:nvSpPr>
        <p:spPr bwMode="auto">
          <a:xfrm>
            <a:off x="6584950"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8" name="Rectangle 75"/>
          <p:cNvSpPr>
            <a:spLocks noChangeArrowheads="1"/>
          </p:cNvSpPr>
          <p:nvPr/>
        </p:nvSpPr>
        <p:spPr bwMode="auto">
          <a:xfrm>
            <a:off x="6729413"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69" name="Rectangle 76"/>
          <p:cNvSpPr>
            <a:spLocks noChangeArrowheads="1"/>
          </p:cNvSpPr>
          <p:nvPr/>
        </p:nvSpPr>
        <p:spPr bwMode="auto">
          <a:xfrm>
            <a:off x="6873875"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0" name="Rectangle 77"/>
          <p:cNvSpPr>
            <a:spLocks noChangeArrowheads="1"/>
          </p:cNvSpPr>
          <p:nvPr/>
        </p:nvSpPr>
        <p:spPr bwMode="auto">
          <a:xfrm>
            <a:off x="7018338"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1" name="Rectangle 78"/>
          <p:cNvSpPr>
            <a:spLocks noChangeArrowheads="1"/>
          </p:cNvSpPr>
          <p:nvPr/>
        </p:nvSpPr>
        <p:spPr bwMode="auto">
          <a:xfrm>
            <a:off x="7162800"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2" name="Rectangle 79"/>
          <p:cNvSpPr>
            <a:spLocks noChangeArrowheads="1"/>
          </p:cNvSpPr>
          <p:nvPr/>
        </p:nvSpPr>
        <p:spPr bwMode="auto">
          <a:xfrm>
            <a:off x="7307263" y="1844675"/>
            <a:ext cx="144462"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73" name="Rectangle 80"/>
          <p:cNvSpPr>
            <a:spLocks noChangeArrowheads="1"/>
          </p:cNvSpPr>
          <p:nvPr/>
        </p:nvSpPr>
        <p:spPr bwMode="auto">
          <a:xfrm>
            <a:off x="7451725" y="1844675"/>
            <a:ext cx="144463"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0305" name="Oval 81"/>
          <p:cNvSpPr>
            <a:spLocks noChangeArrowheads="1"/>
          </p:cNvSpPr>
          <p:nvPr/>
        </p:nvSpPr>
        <p:spPr bwMode="auto">
          <a:xfrm>
            <a:off x="7235825" y="2565400"/>
            <a:ext cx="142875" cy="144463"/>
          </a:xfrm>
          <a:prstGeom prst="ellipse">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02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02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02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02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03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69" grpId="0" animBg="1"/>
      <p:bldP spid="180270" grpId="0" animBg="1"/>
      <p:bldP spid="180273" grpId="0" animBg="1"/>
      <p:bldP spid="180283" grpId="0" animBg="1"/>
      <p:bldP spid="18030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61517"/>
            <a:ext cx="8229600" cy="1143000"/>
          </a:xfrm>
        </p:spPr>
        <p:txBody>
          <a:bodyPr/>
          <a:lstStyle/>
          <a:p>
            <a:pPr eaLnBrk="1" hangingPunct="1"/>
            <a:r>
              <a:rPr lang="ja-JP" altLang="en-US" dirty="0"/>
              <a:t>クロスポイントバッファ方式</a:t>
            </a:r>
            <a:endParaRPr lang="en-US" altLang="ja-JP" dirty="0"/>
          </a:p>
        </p:txBody>
      </p:sp>
      <p:sp>
        <p:nvSpPr>
          <p:cNvPr id="49155" name="Rectangle 3"/>
          <p:cNvSpPr>
            <a:spLocks noChangeArrowheads="1"/>
          </p:cNvSpPr>
          <p:nvPr/>
        </p:nvSpPr>
        <p:spPr bwMode="auto">
          <a:xfrm>
            <a:off x="3124200" y="1489298"/>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56" name="Line 4"/>
          <p:cNvSpPr>
            <a:spLocks noChangeShapeType="1"/>
          </p:cNvSpPr>
          <p:nvPr/>
        </p:nvSpPr>
        <p:spPr bwMode="auto">
          <a:xfrm>
            <a:off x="2667000" y="1870298"/>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7" name="Line 5"/>
          <p:cNvSpPr>
            <a:spLocks noChangeShapeType="1"/>
          </p:cNvSpPr>
          <p:nvPr/>
        </p:nvSpPr>
        <p:spPr bwMode="auto">
          <a:xfrm>
            <a:off x="2667000" y="2327498"/>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8" name="Line 6"/>
          <p:cNvSpPr>
            <a:spLocks noChangeShapeType="1"/>
          </p:cNvSpPr>
          <p:nvPr/>
        </p:nvSpPr>
        <p:spPr bwMode="auto">
          <a:xfrm>
            <a:off x="2667000" y="2784698"/>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9" name="Line 7"/>
          <p:cNvSpPr>
            <a:spLocks noChangeShapeType="1"/>
          </p:cNvSpPr>
          <p:nvPr/>
        </p:nvSpPr>
        <p:spPr bwMode="auto">
          <a:xfrm>
            <a:off x="2667000" y="3241898"/>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0" name="Line 8"/>
          <p:cNvSpPr>
            <a:spLocks noChangeShapeType="1"/>
          </p:cNvSpPr>
          <p:nvPr/>
        </p:nvSpPr>
        <p:spPr bwMode="auto">
          <a:xfrm>
            <a:off x="2667000" y="3699098"/>
            <a:ext cx="342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9161" name="Group 9"/>
          <p:cNvGrpSpPr>
            <a:grpSpLocks/>
          </p:cNvGrpSpPr>
          <p:nvPr/>
        </p:nvGrpSpPr>
        <p:grpSpPr bwMode="auto">
          <a:xfrm rot="-5400000">
            <a:off x="2781300" y="2060798"/>
            <a:ext cx="3429000" cy="1828800"/>
            <a:chOff x="1440" y="1488"/>
            <a:chExt cx="2400" cy="1152"/>
          </a:xfrm>
        </p:grpSpPr>
        <p:sp>
          <p:nvSpPr>
            <p:cNvPr id="49210" name="Line 10"/>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1" name="Line 11"/>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2" name="Line 12"/>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3" name="Line 13"/>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14" name="Line 14"/>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162" name="Oval 15"/>
          <p:cNvSpPr>
            <a:spLocks noChangeArrowheads="1"/>
          </p:cNvSpPr>
          <p:nvPr/>
        </p:nvSpPr>
        <p:spPr bwMode="auto">
          <a:xfrm>
            <a:off x="2362200" y="1717898"/>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3" name="Oval 16"/>
          <p:cNvSpPr>
            <a:spLocks noChangeArrowheads="1"/>
          </p:cNvSpPr>
          <p:nvPr/>
        </p:nvSpPr>
        <p:spPr bwMode="auto">
          <a:xfrm>
            <a:off x="2362200" y="2175098"/>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4" name="Oval 17"/>
          <p:cNvSpPr>
            <a:spLocks noChangeArrowheads="1"/>
          </p:cNvSpPr>
          <p:nvPr/>
        </p:nvSpPr>
        <p:spPr bwMode="auto">
          <a:xfrm>
            <a:off x="2362200" y="2632298"/>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5" name="Oval 18"/>
          <p:cNvSpPr>
            <a:spLocks noChangeArrowheads="1"/>
          </p:cNvSpPr>
          <p:nvPr/>
        </p:nvSpPr>
        <p:spPr bwMode="auto">
          <a:xfrm>
            <a:off x="2362200" y="3089498"/>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6" name="Oval 19"/>
          <p:cNvSpPr>
            <a:spLocks noChangeArrowheads="1"/>
          </p:cNvSpPr>
          <p:nvPr/>
        </p:nvSpPr>
        <p:spPr bwMode="auto">
          <a:xfrm>
            <a:off x="2362200" y="3546698"/>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7" name="Rectangle 20"/>
          <p:cNvSpPr>
            <a:spLocks noChangeArrowheads="1"/>
          </p:cNvSpPr>
          <p:nvPr/>
        </p:nvSpPr>
        <p:spPr bwMode="auto">
          <a:xfrm>
            <a:off x="3429000" y="4689698"/>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8" name="Rectangle 21"/>
          <p:cNvSpPr>
            <a:spLocks noChangeArrowheads="1"/>
          </p:cNvSpPr>
          <p:nvPr/>
        </p:nvSpPr>
        <p:spPr bwMode="auto">
          <a:xfrm>
            <a:off x="3886200" y="4689698"/>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69" name="Rectangle 22"/>
          <p:cNvSpPr>
            <a:spLocks noChangeArrowheads="1"/>
          </p:cNvSpPr>
          <p:nvPr/>
        </p:nvSpPr>
        <p:spPr bwMode="auto">
          <a:xfrm>
            <a:off x="4800600" y="4689698"/>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0" name="Rectangle 23"/>
          <p:cNvSpPr>
            <a:spLocks noChangeArrowheads="1"/>
          </p:cNvSpPr>
          <p:nvPr/>
        </p:nvSpPr>
        <p:spPr bwMode="auto">
          <a:xfrm>
            <a:off x="5257800" y="4689698"/>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1" name="Rectangle 24"/>
          <p:cNvSpPr>
            <a:spLocks noChangeArrowheads="1"/>
          </p:cNvSpPr>
          <p:nvPr/>
        </p:nvSpPr>
        <p:spPr bwMode="auto">
          <a:xfrm>
            <a:off x="4343400" y="4689698"/>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2" name="Text Box 25"/>
          <p:cNvSpPr txBox="1">
            <a:spLocks noChangeArrowheads="1"/>
          </p:cNvSpPr>
          <p:nvPr/>
        </p:nvSpPr>
        <p:spPr bwMode="auto">
          <a:xfrm>
            <a:off x="2041525" y="1052736"/>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9173" name="Text Box 26"/>
          <p:cNvSpPr txBox="1">
            <a:spLocks noChangeArrowheads="1"/>
          </p:cNvSpPr>
          <p:nvPr/>
        </p:nvSpPr>
        <p:spPr bwMode="auto">
          <a:xfrm>
            <a:off x="6232525" y="4481736"/>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grpSp>
        <p:nvGrpSpPr>
          <p:cNvPr id="49174" name="Group 27"/>
          <p:cNvGrpSpPr>
            <a:grpSpLocks/>
          </p:cNvGrpSpPr>
          <p:nvPr/>
        </p:nvGrpSpPr>
        <p:grpSpPr bwMode="auto">
          <a:xfrm>
            <a:off x="2667000" y="1641698"/>
            <a:ext cx="914400" cy="3048000"/>
            <a:chOff x="1680" y="1344"/>
            <a:chExt cx="576" cy="1920"/>
          </a:xfrm>
        </p:grpSpPr>
        <p:sp>
          <p:nvSpPr>
            <p:cNvPr id="49207" name="Line 28"/>
            <p:cNvSpPr>
              <a:spLocks noChangeShapeType="1"/>
            </p:cNvSpPr>
            <p:nvPr/>
          </p:nvSpPr>
          <p:spPr bwMode="auto">
            <a:xfrm flipV="1">
              <a:off x="2112" y="1344"/>
              <a:ext cx="144" cy="144"/>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8" name="Line 29"/>
            <p:cNvSpPr>
              <a:spLocks noChangeShapeType="1"/>
            </p:cNvSpPr>
            <p:nvPr/>
          </p:nvSpPr>
          <p:spPr bwMode="auto">
            <a:xfrm>
              <a:off x="1680" y="1488"/>
              <a:ext cx="432" cy="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9" name="Line 30"/>
            <p:cNvSpPr>
              <a:spLocks noChangeShapeType="1"/>
            </p:cNvSpPr>
            <p:nvPr/>
          </p:nvSpPr>
          <p:spPr bwMode="auto">
            <a:xfrm>
              <a:off x="2256" y="1344"/>
              <a:ext cx="0" cy="1920"/>
            </a:xfrm>
            <a:prstGeom prst="line">
              <a:avLst/>
            </a:prstGeom>
            <a:noFill/>
            <a:ln w="28575">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81279" name="Group 31"/>
          <p:cNvGrpSpPr>
            <a:grpSpLocks/>
          </p:cNvGrpSpPr>
          <p:nvPr/>
        </p:nvGrpSpPr>
        <p:grpSpPr bwMode="auto">
          <a:xfrm>
            <a:off x="2667000" y="2500536"/>
            <a:ext cx="914400" cy="457200"/>
            <a:chOff x="1680" y="1885"/>
            <a:chExt cx="576" cy="288"/>
          </a:xfrm>
        </p:grpSpPr>
        <p:grpSp>
          <p:nvGrpSpPr>
            <p:cNvPr id="49203" name="Group 32"/>
            <p:cNvGrpSpPr>
              <a:grpSpLocks/>
            </p:cNvGrpSpPr>
            <p:nvPr/>
          </p:nvGrpSpPr>
          <p:grpSpPr bwMode="auto">
            <a:xfrm>
              <a:off x="1680" y="1920"/>
              <a:ext cx="576" cy="144"/>
              <a:chOff x="1680" y="1920"/>
              <a:chExt cx="576" cy="144"/>
            </a:xfrm>
          </p:grpSpPr>
          <p:sp>
            <p:nvSpPr>
              <p:cNvPr id="49205" name="Line 33"/>
              <p:cNvSpPr>
                <a:spLocks noChangeShapeType="1"/>
              </p:cNvSpPr>
              <p:nvPr/>
            </p:nvSpPr>
            <p:spPr bwMode="auto">
              <a:xfrm flipV="1">
                <a:off x="2112" y="1920"/>
                <a:ext cx="144" cy="14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206" name="Line 34"/>
              <p:cNvSpPr>
                <a:spLocks noChangeShapeType="1"/>
              </p:cNvSpPr>
              <p:nvPr/>
            </p:nvSpPr>
            <p:spPr bwMode="auto">
              <a:xfrm>
                <a:off x="1680" y="2064"/>
                <a:ext cx="432"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204" name="Text Box 35"/>
            <p:cNvSpPr txBox="1">
              <a:spLocks noChangeArrowheads="1"/>
            </p:cNvSpPr>
            <p:nvPr/>
          </p:nvSpPr>
          <p:spPr bwMode="auto">
            <a:xfrm>
              <a:off x="1718" y="1885"/>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sz="2400">
                <a:latin typeface="Times New Roman" panose="02020603050405020304" pitchFamily="18" charset="0"/>
              </a:endParaRPr>
            </a:p>
          </p:txBody>
        </p:sp>
      </p:grpSp>
      <p:sp>
        <p:nvSpPr>
          <p:cNvPr id="49176" name="Text Box 38"/>
          <p:cNvSpPr txBox="1">
            <a:spLocks noChangeArrowheads="1"/>
          </p:cNvSpPr>
          <p:nvPr/>
        </p:nvSpPr>
        <p:spPr bwMode="auto">
          <a:xfrm>
            <a:off x="4381500" y="5277088"/>
            <a:ext cx="460220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rPr>
              <a:t>バッファをクロスポイント</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に置く方式。</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性能は良いがハードウェア</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量が大きい</a:t>
            </a:r>
            <a:endParaRPr lang="en-US" altLang="ja-JP" sz="2400" dirty="0">
              <a:latin typeface="Times New Roman" panose="02020603050405020304" pitchFamily="18" charset="0"/>
            </a:endParaRPr>
          </a:p>
        </p:txBody>
      </p:sp>
      <p:sp>
        <p:nvSpPr>
          <p:cNvPr id="49177" name="Rectangle 42"/>
          <p:cNvSpPr>
            <a:spLocks noChangeArrowheads="1"/>
          </p:cNvSpPr>
          <p:nvPr/>
        </p:nvSpPr>
        <p:spPr bwMode="auto">
          <a:xfrm>
            <a:off x="3348038" y="1713136"/>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8" name="Rectangle 43"/>
          <p:cNvSpPr>
            <a:spLocks noChangeArrowheads="1"/>
          </p:cNvSpPr>
          <p:nvPr/>
        </p:nvSpPr>
        <p:spPr bwMode="auto">
          <a:xfrm>
            <a:off x="3851275" y="1713136"/>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79" name="Rectangle 44"/>
          <p:cNvSpPr>
            <a:spLocks noChangeArrowheads="1"/>
          </p:cNvSpPr>
          <p:nvPr/>
        </p:nvSpPr>
        <p:spPr bwMode="auto">
          <a:xfrm>
            <a:off x="4354513" y="1713136"/>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0" name="Rectangle 45"/>
          <p:cNvSpPr>
            <a:spLocks noChangeArrowheads="1"/>
          </p:cNvSpPr>
          <p:nvPr/>
        </p:nvSpPr>
        <p:spPr bwMode="auto">
          <a:xfrm>
            <a:off x="4786313" y="1713136"/>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1" name="Rectangle 46"/>
          <p:cNvSpPr>
            <a:spLocks noChangeArrowheads="1"/>
          </p:cNvSpPr>
          <p:nvPr/>
        </p:nvSpPr>
        <p:spPr bwMode="auto">
          <a:xfrm>
            <a:off x="5291138" y="1713136"/>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2" name="Rectangle 47"/>
          <p:cNvSpPr>
            <a:spLocks noChangeArrowheads="1"/>
          </p:cNvSpPr>
          <p:nvPr/>
        </p:nvSpPr>
        <p:spPr bwMode="auto">
          <a:xfrm>
            <a:off x="3349625" y="21433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3" name="Rectangle 48"/>
          <p:cNvSpPr>
            <a:spLocks noChangeArrowheads="1"/>
          </p:cNvSpPr>
          <p:nvPr/>
        </p:nvSpPr>
        <p:spPr bwMode="auto">
          <a:xfrm>
            <a:off x="3852863" y="214334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4" name="Rectangle 49"/>
          <p:cNvSpPr>
            <a:spLocks noChangeArrowheads="1"/>
          </p:cNvSpPr>
          <p:nvPr/>
        </p:nvSpPr>
        <p:spPr bwMode="auto">
          <a:xfrm>
            <a:off x="4356100" y="21433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5" name="Rectangle 50"/>
          <p:cNvSpPr>
            <a:spLocks noChangeArrowheads="1"/>
          </p:cNvSpPr>
          <p:nvPr/>
        </p:nvSpPr>
        <p:spPr bwMode="auto">
          <a:xfrm>
            <a:off x="4787900" y="21433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6" name="Rectangle 51"/>
          <p:cNvSpPr>
            <a:spLocks noChangeArrowheads="1"/>
          </p:cNvSpPr>
          <p:nvPr/>
        </p:nvSpPr>
        <p:spPr bwMode="auto">
          <a:xfrm>
            <a:off x="5292725" y="21433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7" name="Rectangle 52"/>
          <p:cNvSpPr>
            <a:spLocks noChangeArrowheads="1"/>
          </p:cNvSpPr>
          <p:nvPr/>
        </p:nvSpPr>
        <p:spPr bwMode="auto">
          <a:xfrm>
            <a:off x="3348038" y="264817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8" name="Rectangle 53"/>
          <p:cNvSpPr>
            <a:spLocks noChangeArrowheads="1"/>
          </p:cNvSpPr>
          <p:nvPr/>
        </p:nvSpPr>
        <p:spPr bwMode="auto">
          <a:xfrm>
            <a:off x="3851275" y="2648173"/>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89" name="Rectangle 54"/>
          <p:cNvSpPr>
            <a:spLocks noChangeArrowheads="1"/>
          </p:cNvSpPr>
          <p:nvPr/>
        </p:nvSpPr>
        <p:spPr bwMode="auto">
          <a:xfrm>
            <a:off x="4354513" y="264817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0" name="Rectangle 55"/>
          <p:cNvSpPr>
            <a:spLocks noChangeArrowheads="1"/>
          </p:cNvSpPr>
          <p:nvPr/>
        </p:nvSpPr>
        <p:spPr bwMode="auto">
          <a:xfrm>
            <a:off x="4786313" y="264817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1" name="Rectangle 56"/>
          <p:cNvSpPr>
            <a:spLocks noChangeArrowheads="1"/>
          </p:cNvSpPr>
          <p:nvPr/>
        </p:nvSpPr>
        <p:spPr bwMode="auto">
          <a:xfrm>
            <a:off x="5291138" y="2648173"/>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2" name="Rectangle 57"/>
          <p:cNvSpPr>
            <a:spLocks noChangeArrowheads="1"/>
          </p:cNvSpPr>
          <p:nvPr/>
        </p:nvSpPr>
        <p:spPr bwMode="auto">
          <a:xfrm>
            <a:off x="3348038" y="3081561"/>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3" name="Rectangle 58"/>
          <p:cNvSpPr>
            <a:spLocks noChangeArrowheads="1"/>
          </p:cNvSpPr>
          <p:nvPr/>
        </p:nvSpPr>
        <p:spPr bwMode="auto">
          <a:xfrm>
            <a:off x="3851275" y="3081561"/>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4" name="Rectangle 59"/>
          <p:cNvSpPr>
            <a:spLocks noChangeArrowheads="1"/>
          </p:cNvSpPr>
          <p:nvPr/>
        </p:nvSpPr>
        <p:spPr bwMode="auto">
          <a:xfrm>
            <a:off x="4354513" y="3081561"/>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5" name="Rectangle 60"/>
          <p:cNvSpPr>
            <a:spLocks noChangeArrowheads="1"/>
          </p:cNvSpPr>
          <p:nvPr/>
        </p:nvSpPr>
        <p:spPr bwMode="auto">
          <a:xfrm>
            <a:off x="4786313" y="3081561"/>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6" name="Rectangle 61"/>
          <p:cNvSpPr>
            <a:spLocks noChangeArrowheads="1"/>
          </p:cNvSpPr>
          <p:nvPr/>
        </p:nvSpPr>
        <p:spPr bwMode="auto">
          <a:xfrm>
            <a:off x="5291138" y="3081561"/>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7" name="Rectangle 62"/>
          <p:cNvSpPr>
            <a:spLocks noChangeArrowheads="1"/>
          </p:cNvSpPr>
          <p:nvPr/>
        </p:nvSpPr>
        <p:spPr bwMode="auto">
          <a:xfrm>
            <a:off x="3349625" y="35149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8" name="Rectangle 63"/>
          <p:cNvSpPr>
            <a:spLocks noChangeArrowheads="1"/>
          </p:cNvSpPr>
          <p:nvPr/>
        </p:nvSpPr>
        <p:spPr bwMode="auto">
          <a:xfrm>
            <a:off x="3852863" y="3514948"/>
            <a:ext cx="287337"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199" name="Rectangle 64"/>
          <p:cNvSpPr>
            <a:spLocks noChangeArrowheads="1"/>
          </p:cNvSpPr>
          <p:nvPr/>
        </p:nvSpPr>
        <p:spPr bwMode="auto">
          <a:xfrm>
            <a:off x="4356100" y="35149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200" name="Rectangle 65"/>
          <p:cNvSpPr>
            <a:spLocks noChangeArrowheads="1"/>
          </p:cNvSpPr>
          <p:nvPr/>
        </p:nvSpPr>
        <p:spPr bwMode="auto">
          <a:xfrm>
            <a:off x="4787900" y="35149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9201" name="Rectangle 66"/>
          <p:cNvSpPr>
            <a:spLocks noChangeArrowheads="1"/>
          </p:cNvSpPr>
          <p:nvPr/>
        </p:nvSpPr>
        <p:spPr bwMode="auto">
          <a:xfrm>
            <a:off x="5292725" y="3514948"/>
            <a:ext cx="287338" cy="288925"/>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1315" name="Oval 67"/>
          <p:cNvSpPr>
            <a:spLocks noChangeArrowheads="1"/>
          </p:cNvSpPr>
          <p:nvPr/>
        </p:nvSpPr>
        <p:spPr bwMode="auto">
          <a:xfrm>
            <a:off x="3419475" y="2721198"/>
            <a:ext cx="144463"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12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1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3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chor="t"/>
          <a:lstStyle/>
          <a:p>
            <a:pPr eaLnBrk="1" hangingPunct="1"/>
            <a:r>
              <a:rPr lang="ja-JP" altLang="en-US" dirty="0"/>
              <a:t>キャッシュの一貫性問題</a:t>
            </a:r>
          </a:p>
        </p:txBody>
      </p:sp>
      <p:sp>
        <p:nvSpPr>
          <p:cNvPr id="1843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Times New Roman" panose="02020603050405020304" pitchFamily="18" charset="0"/>
              </a:rPr>
              <a:t>P</a:t>
            </a:r>
          </a:p>
        </p:txBody>
      </p:sp>
      <p:sp>
        <p:nvSpPr>
          <p:cNvPr id="1843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3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3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3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FFC0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grpSp>
        <p:nvGrpSpPr>
          <p:cNvPr id="18440" name="Group 8"/>
          <p:cNvGrpSpPr>
            <a:grpSpLocks/>
          </p:cNvGrpSpPr>
          <p:nvPr/>
        </p:nvGrpSpPr>
        <p:grpSpPr bwMode="auto">
          <a:xfrm>
            <a:off x="4876800" y="3048000"/>
            <a:ext cx="762000" cy="2514600"/>
            <a:chOff x="672" y="2208"/>
            <a:chExt cx="480" cy="1584"/>
          </a:xfrm>
        </p:grpSpPr>
        <p:sp>
          <p:nvSpPr>
            <p:cNvPr id="1846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Times New Roman" panose="02020603050405020304" pitchFamily="18" charset="0"/>
                </a:rPr>
                <a:t>P</a:t>
              </a:r>
            </a:p>
          </p:txBody>
        </p:sp>
        <p:sp>
          <p:nvSpPr>
            <p:cNvPr id="1846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41" name="Group 13"/>
          <p:cNvGrpSpPr>
            <a:grpSpLocks/>
          </p:cNvGrpSpPr>
          <p:nvPr/>
        </p:nvGrpSpPr>
        <p:grpSpPr bwMode="auto">
          <a:xfrm>
            <a:off x="3429000" y="3048000"/>
            <a:ext cx="762000" cy="2514600"/>
            <a:chOff x="672" y="2208"/>
            <a:chExt cx="480" cy="1584"/>
          </a:xfrm>
        </p:grpSpPr>
        <p:sp>
          <p:nvSpPr>
            <p:cNvPr id="1846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Times New Roman" panose="02020603050405020304" pitchFamily="18" charset="0"/>
                </a:rPr>
                <a:t>P</a:t>
              </a:r>
            </a:p>
          </p:txBody>
        </p:sp>
        <p:sp>
          <p:nvSpPr>
            <p:cNvPr id="1846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42" name="Group 18"/>
          <p:cNvGrpSpPr>
            <a:grpSpLocks/>
          </p:cNvGrpSpPr>
          <p:nvPr/>
        </p:nvGrpSpPr>
        <p:grpSpPr bwMode="auto">
          <a:xfrm>
            <a:off x="6324600" y="3048000"/>
            <a:ext cx="762000" cy="2514600"/>
            <a:chOff x="672" y="2208"/>
            <a:chExt cx="480" cy="1584"/>
          </a:xfrm>
        </p:grpSpPr>
        <p:sp>
          <p:nvSpPr>
            <p:cNvPr id="1845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Times New Roman" panose="02020603050405020304" pitchFamily="18" charset="0"/>
                </a:rPr>
                <a:t>P</a:t>
              </a:r>
            </a:p>
          </p:txBody>
        </p:sp>
        <p:sp>
          <p:nvSpPr>
            <p:cNvPr id="1845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844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18444" name="Text Box 24"/>
          <p:cNvSpPr txBox="1">
            <a:spLocks noChangeArrowheads="1"/>
          </p:cNvSpPr>
          <p:nvPr/>
        </p:nvSpPr>
        <p:spPr bwMode="auto">
          <a:xfrm>
            <a:off x="4313238" y="2556668"/>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latin typeface="Times New Roman" panose="02020603050405020304" pitchFamily="18" charset="0"/>
              </a:rPr>
              <a:t>Interconnection</a:t>
            </a:r>
          </a:p>
        </p:txBody>
      </p:sp>
      <p:sp>
        <p:nvSpPr>
          <p:cNvPr id="1844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8446" name="Group 26"/>
          <p:cNvGrpSpPr>
            <a:grpSpLocks/>
          </p:cNvGrpSpPr>
          <p:nvPr/>
        </p:nvGrpSpPr>
        <p:grpSpPr bwMode="auto">
          <a:xfrm>
            <a:off x="1219200" y="3336925"/>
            <a:ext cx="962025" cy="633413"/>
            <a:chOff x="806" y="2078"/>
            <a:chExt cx="606" cy="399"/>
          </a:xfrm>
        </p:grpSpPr>
        <p:sp>
          <p:nvSpPr>
            <p:cNvPr id="1845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rgbClr val="0000CC"/>
                </a:solidFill>
                <a:latin typeface="Times New Roman" panose="02020603050405020304" pitchFamily="18" charset="0"/>
              </a:endParaRPr>
            </a:p>
          </p:txBody>
        </p:sp>
        <p:sp>
          <p:nvSpPr>
            <p:cNvPr id="1845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rgbClr val="0000CC"/>
                </a:solidFill>
                <a:latin typeface="Times New Roman" panose="02020603050405020304" pitchFamily="18" charset="0"/>
              </a:endParaRPr>
            </a:p>
          </p:txBody>
        </p:sp>
      </p:grpSp>
      <p:sp>
        <p:nvSpPr>
          <p:cNvPr id="302109" name="Line 29"/>
          <p:cNvSpPr>
            <a:spLocks noChangeShapeType="1"/>
          </p:cNvSpPr>
          <p:nvPr/>
        </p:nvSpPr>
        <p:spPr bwMode="auto">
          <a:xfrm>
            <a:off x="3886200" y="2057400"/>
            <a:ext cx="1295400" cy="1828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0" name="Line 30"/>
          <p:cNvSpPr>
            <a:spLocks noChangeShapeType="1"/>
          </p:cNvSpPr>
          <p:nvPr/>
        </p:nvSpPr>
        <p:spPr bwMode="auto">
          <a:xfrm flipV="1">
            <a:off x="5334000" y="4191000"/>
            <a:ext cx="0" cy="609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1" name="Text Box 31"/>
          <p:cNvSpPr txBox="1">
            <a:spLocks noChangeArrowheads="1"/>
          </p:cNvSpPr>
          <p:nvPr/>
        </p:nvSpPr>
        <p:spPr bwMode="auto">
          <a:xfrm>
            <a:off x="1193157" y="5867400"/>
            <a:ext cx="717375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a:latin typeface="Times New Roman" panose="02020603050405020304" pitchFamily="18" charset="0"/>
              </a:rPr>
              <a:t>キャッシュを分散すれば、当然それぞれのキャッシュで</a:t>
            </a:r>
            <a:endParaRPr lang="en-US" altLang="ja-JP" sz="2400" dirty="0">
              <a:latin typeface="Times New Roman" panose="02020603050405020304" pitchFamily="18" charset="0"/>
            </a:endParaRPr>
          </a:p>
          <a:p>
            <a:pPr eaLnBrk="1" hangingPunct="1">
              <a:spcBef>
                <a:spcPct val="0"/>
              </a:spcBef>
              <a:buFontTx/>
              <a:buNone/>
            </a:pPr>
            <a:r>
              <a:rPr lang="ja-JP" altLang="en-US" sz="2400" dirty="0">
                <a:latin typeface="Times New Roman" panose="02020603050405020304" pitchFamily="18" charset="0"/>
              </a:rPr>
              <a:t>データの不一致が生じる</a:t>
            </a:r>
          </a:p>
        </p:txBody>
      </p:sp>
      <p:sp>
        <p:nvSpPr>
          <p:cNvPr id="302112" name="Text Box 32"/>
          <p:cNvSpPr txBox="1">
            <a:spLocks noChangeArrowheads="1"/>
          </p:cNvSpPr>
          <p:nvPr/>
        </p:nvSpPr>
        <p:spPr bwMode="auto">
          <a:xfrm>
            <a:off x="5076825" y="3789363"/>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3" name="Line 33"/>
          <p:cNvSpPr>
            <a:spLocks noChangeShapeType="1"/>
          </p:cNvSpPr>
          <p:nvPr/>
        </p:nvSpPr>
        <p:spPr bwMode="auto">
          <a:xfrm flipH="1">
            <a:off x="2484438" y="2060575"/>
            <a:ext cx="1371600" cy="16764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4" name="Text Box 34"/>
          <p:cNvSpPr txBox="1">
            <a:spLocks noChangeArrowheads="1"/>
          </p:cNvSpPr>
          <p:nvPr/>
        </p:nvSpPr>
        <p:spPr bwMode="auto">
          <a:xfrm>
            <a:off x="2124075" y="3716338"/>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5" name="Line 35"/>
          <p:cNvSpPr>
            <a:spLocks noChangeShapeType="1"/>
          </p:cNvSpPr>
          <p:nvPr/>
        </p:nvSpPr>
        <p:spPr bwMode="auto">
          <a:xfrm>
            <a:off x="2195513" y="4437063"/>
            <a:ext cx="0" cy="360362"/>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2116" name="Line 36"/>
          <p:cNvSpPr>
            <a:spLocks noChangeShapeType="1"/>
          </p:cNvSpPr>
          <p:nvPr/>
        </p:nvSpPr>
        <p:spPr bwMode="auto">
          <a:xfrm>
            <a:off x="5076825" y="4437063"/>
            <a:ext cx="0" cy="287337"/>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2117" name="Text Box 37"/>
          <p:cNvSpPr txBox="1">
            <a:spLocks noChangeArrowheads="1"/>
          </p:cNvSpPr>
          <p:nvPr/>
        </p:nvSpPr>
        <p:spPr bwMode="auto">
          <a:xfrm>
            <a:off x="5228907" y="3789362"/>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solidFill>
                  <a:srgbClr val="CC0000"/>
                </a:solidFill>
                <a:latin typeface="HGP創英角ｺﾞｼｯｸUB" panose="020B0900000000000000" pitchFamily="50" charset="-128"/>
                <a:ea typeface="HGP創英角ｺﾞｼｯｸUB" panose="020B0900000000000000" pitchFamily="50" charset="-128"/>
              </a:rPr>
              <a:t>A’</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21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21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211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02113"/>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21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210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211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302109"/>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21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02112"/>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21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2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109" grpId="0" animBg="1"/>
      <p:bldP spid="302109" grpId="1" animBg="1"/>
      <p:bldP spid="302110" grpId="0" animBg="1"/>
      <p:bldP spid="302111" grpId="0"/>
      <p:bldP spid="302112" grpId="0"/>
      <p:bldP spid="302112" grpId="1"/>
      <p:bldP spid="302113" grpId="0" animBg="1"/>
      <p:bldP spid="302113" grpId="1" animBg="1"/>
      <p:bldP spid="302114" grpId="0"/>
      <p:bldP spid="302115" grpId="0" animBg="1"/>
      <p:bldP spid="302116" grpId="0" animBg="1"/>
      <p:bldP spid="3021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キャッシュ一貫性問題の解決</a:t>
            </a:r>
          </a:p>
        </p:txBody>
      </p:sp>
      <p:sp>
        <p:nvSpPr>
          <p:cNvPr id="3" name="コンテンツ プレースホルダー 2"/>
          <p:cNvSpPr>
            <a:spLocks noGrp="1"/>
          </p:cNvSpPr>
          <p:nvPr>
            <p:ph idx="1"/>
          </p:nvPr>
        </p:nvSpPr>
        <p:spPr/>
        <p:txBody>
          <a:bodyPr/>
          <a:lstStyle/>
          <a:p>
            <a:r>
              <a:rPr lang="ja-JP" altLang="en-US" dirty="0"/>
              <a:t>キャッシュを分散する限り不一致は起きる</a:t>
            </a:r>
            <a:endParaRPr lang="en-US" altLang="ja-JP" dirty="0"/>
          </a:p>
          <a:p>
            <a:r>
              <a:rPr lang="ja-JP" altLang="en-US" dirty="0"/>
              <a:t>いつでも一致させる</a:t>
            </a:r>
            <a:endParaRPr lang="en-US" altLang="ja-JP" dirty="0"/>
          </a:p>
          <a:p>
            <a:pPr lvl="1"/>
            <a:r>
              <a:rPr kumimoji="1" lang="ja-JP" altLang="en-US" dirty="0"/>
              <a:t>コスト</a:t>
            </a:r>
            <a:r>
              <a:rPr lang="ja-JP" altLang="en-US" dirty="0"/>
              <a:t>は高いが共有メモリとして完全なモデルが実現できる→　</a:t>
            </a:r>
            <a:r>
              <a:rPr lang="en-US" altLang="ja-JP" dirty="0"/>
              <a:t>Sequential</a:t>
            </a:r>
            <a:r>
              <a:rPr lang="ja-JP" altLang="en-US" dirty="0"/>
              <a:t> </a:t>
            </a:r>
            <a:r>
              <a:rPr lang="en-US" altLang="ja-JP" dirty="0"/>
              <a:t>Consistency</a:t>
            </a:r>
          </a:p>
          <a:p>
            <a:pPr lvl="1"/>
            <a:r>
              <a:rPr lang="ja-JP" altLang="en-US" dirty="0"/>
              <a:t>共有バスなどの「皆が見れる通信路」があれば</a:t>
            </a:r>
            <a:r>
              <a:rPr lang="en-US" altLang="ja-JP" dirty="0"/>
              <a:t>Snoop</a:t>
            </a:r>
            <a:r>
              <a:rPr lang="ja-JP" altLang="en-US" dirty="0"/>
              <a:t> </a:t>
            </a:r>
            <a:r>
              <a:rPr lang="en-US" altLang="ja-JP" dirty="0"/>
              <a:t>Cache</a:t>
            </a:r>
          </a:p>
          <a:p>
            <a:pPr lvl="1"/>
            <a:r>
              <a:rPr lang="ja-JP" altLang="en-US" dirty="0"/>
              <a:t>分散メモリ型では</a:t>
            </a:r>
            <a:r>
              <a:rPr lang="en-US" altLang="ja-JP" dirty="0"/>
              <a:t>Directory</a:t>
            </a:r>
            <a:r>
              <a:rPr lang="ja-JP" altLang="en-US" dirty="0"/>
              <a:t>方式が使われる</a:t>
            </a:r>
            <a:endParaRPr lang="en-US" altLang="ja-JP" dirty="0"/>
          </a:p>
          <a:p>
            <a:r>
              <a:rPr lang="ja-JP" altLang="en-US" dirty="0"/>
              <a:t>同期の時だけ一致を取る：緩いモデルも使われる。</a:t>
            </a:r>
            <a:endParaRPr lang="en-US" altLang="ja-JP" dirty="0"/>
          </a:p>
          <a:p>
            <a:pPr lvl="1"/>
            <a:endParaRPr kumimoji="1" lang="ja-JP" altLang="en-US" dirty="0"/>
          </a:p>
        </p:txBody>
      </p:sp>
    </p:spTree>
    <p:extLst>
      <p:ext uri="{BB962C8B-B14F-4D97-AF65-F5344CB8AC3E}">
        <p14:creationId xmlns:p14="http://schemas.microsoft.com/office/powerpoint/2010/main" val="2699532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sz="3800" dirty="0"/>
              <a:t>復習：</a:t>
            </a:r>
            <a:r>
              <a:rPr lang="en-US" altLang="ja-JP" sz="3800" dirty="0"/>
              <a:t>Write</a:t>
            </a:r>
            <a:r>
              <a:rPr lang="ja-JP" altLang="en-US" sz="3800" dirty="0"/>
              <a:t>　</a:t>
            </a:r>
            <a:r>
              <a:rPr lang="en-US" altLang="ja-JP" sz="3800" dirty="0"/>
              <a:t>Through</a:t>
            </a:r>
            <a:r>
              <a:rPr lang="ja-JP" altLang="en-US" sz="3800" dirty="0"/>
              <a:t>　（</a:t>
            </a:r>
            <a:r>
              <a:rPr lang="en-US" altLang="ja-JP" sz="3800" dirty="0"/>
              <a:t>Hit</a:t>
            </a:r>
            <a:r>
              <a:rPr lang="ja-JP" altLang="en-US" sz="3800" dirty="0"/>
              <a:t>）</a:t>
            </a:r>
          </a:p>
        </p:txBody>
      </p:sp>
      <p:sp>
        <p:nvSpPr>
          <p:cNvPr id="33795"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6"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7"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8"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9"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0"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1"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02"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03"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4"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5"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6"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7"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8"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9"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0"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1"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2"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3"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4"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5"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6"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7"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8"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19"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20"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3821"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6622" name="Group 30"/>
          <p:cNvGrpSpPr>
            <a:grpSpLocks/>
          </p:cNvGrpSpPr>
          <p:nvPr/>
        </p:nvGrpSpPr>
        <p:grpSpPr bwMode="auto">
          <a:xfrm>
            <a:off x="2771775" y="4070350"/>
            <a:ext cx="1368425" cy="366713"/>
            <a:chOff x="1746" y="2564"/>
            <a:chExt cx="862" cy="231"/>
          </a:xfrm>
        </p:grpSpPr>
        <p:sp>
          <p:nvSpPr>
            <p:cNvPr id="33836"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7" name="Text Box 32"/>
            <p:cNvSpPr txBox="1">
              <a:spLocks noChangeArrowheads="1"/>
            </p:cNvSpPr>
            <p:nvPr/>
          </p:nvSpPr>
          <p:spPr bwMode="auto">
            <a:xfrm>
              <a:off x="2070" y="2564"/>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3823"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3824"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6627"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8"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9" name="Line 37"/>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0" name="Line 38"/>
          <p:cNvSpPr>
            <a:spLocks noChangeShapeType="1"/>
          </p:cNvSpPr>
          <p:nvPr/>
        </p:nvSpPr>
        <p:spPr bwMode="auto">
          <a:xfrm flipH="1" flipV="1">
            <a:off x="4787900" y="2060575"/>
            <a:ext cx="576263" cy="2016125"/>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1" name="Text Box 39"/>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6632" name="Text Box 40"/>
          <p:cNvSpPr txBox="1">
            <a:spLocks noChangeArrowheads="1"/>
          </p:cNvSpPr>
          <p:nvPr/>
        </p:nvSpPr>
        <p:spPr bwMode="auto">
          <a:xfrm>
            <a:off x="5219700" y="3133725"/>
            <a:ext cx="218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主記憶も同時に更新</a:t>
            </a:r>
          </a:p>
        </p:txBody>
      </p:sp>
      <p:sp>
        <p:nvSpPr>
          <p:cNvPr id="366633" name="Text Box 41"/>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6634" name="Group 42"/>
          <p:cNvGrpSpPr>
            <a:grpSpLocks/>
          </p:cNvGrpSpPr>
          <p:nvPr/>
        </p:nvGrpSpPr>
        <p:grpSpPr bwMode="auto">
          <a:xfrm>
            <a:off x="323850" y="2492375"/>
            <a:ext cx="1728788" cy="360363"/>
            <a:chOff x="567" y="1026"/>
            <a:chExt cx="1089" cy="227"/>
          </a:xfrm>
        </p:grpSpPr>
        <p:sp>
          <p:nvSpPr>
            <p:cNvPr id="33833" name="Rectangle 43"/>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34" name="Rectangle 44"/>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3835" name="Rectangle 45"/>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66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663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66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66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66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662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66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66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627" grpId="0" animBg="1"/>
      <p:bldP spid="366628" grpId="0" animBg="1"/>
      <p:bldP spid="366629" grpId="0" animBg="1"/>
      <p:bldP spid="366630" grpId="0" animBg="1"/>
      <p:bldP spid="366631" grpId="0"/>
      <p:bldP spid="366632" grpId="0"/>
      <p:bldP spid="36663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3800" dirty="0"/>
              <a:t>Write</a:t>
            </a:r>
            <a:r>
              <a:rPr lang="ja-JP" altLang="en-US" sz="3800" dirty="0"/>
              <a:t>　</a:t>
            </a:r>
            <a:r>
              <a:rPr lang="en-US" altLang="ja-JP" sz="3800" dirty="0"/>
              <a:t>Through</a:t>
            </a:r>
            <a:r>
              <a:rPr lang="ja-JP" altLang="en-US" sz="3800" dirty="0"/>
              <a:t>　</a:t>
            </a:r>
            <a:r>
              <a:rPr lang="ja-JP" altLang="en-US" sz="2800" dirty="0"/>
              <a:t>（</a:t>
            </a:r>
            <a:r>
              <a:rPr lang="en-US" altLang="ja-JP" sz="2800" dirty="0"/>
              <a:t>Miss</a:t>
            </a:r>
            <a:r>
              <a:rPr lang="ja-JP" altLang="en-US" sz="2800" dirty="0"/>
              <a:t>：</a:t>
            </a:r>
            <a:r>
              <a:rPr lang="en-US" altLang="ja-JP" sz="2800" dirty="0"/>
              <a:t>Write Non-allocate</a:t>
            </a:r>
            <a:r>
              <a:rPr lang="ja-JP" altLang="en-US" sz="2800" dirty="0"/>
              <a:t>）</a:t>
            </a:r>
          </a:p>
        </p:txBody>
      </p:sp>
      <p:sp>
        <p:nvSpPr>
          <p:cNvPr id="34819"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0"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1"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2"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3"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4"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5"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826"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4827"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8"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9"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0"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1"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2"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3"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4"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5"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6"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7"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8"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9"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0"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1"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2"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3"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4"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4845"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7646" name="Group 30"/>
          <p:cNvGrpSpPr>
            <a:grpSpLocks/>
          </p:cNvGrpSpPr>
          <p:nvPr/>
        </p:nvGrpSpPr>
        <p:grpSpPr bwMode="auto">
          <a:xfrm>
            <a:off x="2771775" y="4070350"/>
            <a:ext cx="1368425" cy="366713"/>
            <a:chOff x="1746" y="2564"/>
            <a:chExt cx="862" cy="231"/>
          </a:xfrm>
        </p:grpSpPr>
        <p:sp>
          <p:nvSpPr>
            <p:cNvPr id="34860"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61"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4847"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4848"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7651"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7652" name="Text Box 36"/>
          <p:cNvSpPr txBox="1">
            <a:spLocks noChangeArrowheads="1"/>
          </p:cNvSpPr>
          <p:nvPr/>
        </p:nvSpPr>
        <p:spPr bwMode="auto">
          <a:xfrm>
            <a:off x="4187825" y="29908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主記憶のみ更新</a:t>
            </a:r>
          </a:p>
        </p:txBody>
      </p:sp>
      <p:sp>
        <p:nvSpPr>
          <p:cNvPr id="367653" name="Text Box 3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7654" name="Group 38"/>
          <p:cNvGrpSpPr>
            <a:grpSpLocks/>
          </p:cNvGrpSpPr>
          <p:nvPr/>
        </p:nvGrpSpPr>
        <p:grpSpPr bwMode="auto">
          <a:xfrm>
            <a:off x="323850" y="2492375"/>
            <a:ext cx="1728788" cy="360363"/>
            <a:chOff x="567" y="1026"/>
            <a:chExt cx="1089" cy="227"/>
          </a:xfrm>
        </p:grpSpPr>
        <p:sp>
          <p:nvSpPr>
            <p:cNvPr id="34857" name="Rectangle 3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4858" name="Rectangle 4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4859" name="Rectangle 4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4853" name="Rectangle 4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54" name="Text Box 4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7660" name="Rectangle 44"/>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7661" name="Line 45"/>
          <p:cNvSpPr>
            <a:spLocks noChangeShapeType="1"/>
          </p:cNvSpPr>
          <p:nvPr/>
        </p:nvSpPr>
        <p:spPr bwMode="auto">
          <a:xfrm flipH="1" flipV="1">
            <a:off x="3276600" y="1989138"/>
            <a:ext cx="2159000" cy="30241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76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765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764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76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76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76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76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51" grpId="0"/>
      <p:bldP spid="367652" grpId="0"/>
      <p:bldP spid="367653" grpId="0"/>
      <p:bldP spid="367660" grpId="0" animBg="1"/>
      <p:bldP spid="36766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sz="3800" dirty="0"/>
              <a:t>Write</a:t>
            </a:r>
            <a:r>
              <a:rPr lang="ja-JP" altLang="en-US" sz="3800" dirty="0"/>
              <a:t>　</a:t>
            </a:r>
            <a:r>
              <a:rPr lang="en-US" altLang="ja-JP" sz="3800" dirty="0"/>
              <a:t>Through</a:t>
            </a:r>
            <a:r>
              <a:rPr lang="ja-JP" altLang="en-US" sz="3800" dirty="0"/>
              <a:t>　</a:t>
            </a:r>
            <a:r>
              <a:rPr lang="ja-JP" altLang="en-US" sz="2400" dirty="0"/>
              <a:t>（</a:t>
            </a:r>
            <a:r>
              <a:rPr lang="en-US" altLang="ja-JP" sz="2400" dirty="0" err="1"/>
              <a:t>Miss:Write</a:t>
            </a:r>
            <a:r>
              <a:rPr lang="en-US" altLang="ja-JP" sz="2400" dirty="0"/>
              <a:t> Allocate</a:t>
            </a:r>
            <a:r>
              <a:rPr lang="ja-JP" altLang="en-US" sz="2400" dirty="0"/>
              <a:t>）</a:t>
            </a:r>
          </a:p>
        </p:txBody>
      </p:sp>
      <p:sp>
        <p:nvSpPr>
          <p:cNvPr id="35843"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4"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5"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6"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7"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8"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9"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850"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5851"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2"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3"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4"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5"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6"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7"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8"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9"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0"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1"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2"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3"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4"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5"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6"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7"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8"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5869"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8670" name="Group 30"/>
          <p:cNvGrpSpPr>
            <a:grpSpLocks/>
          </p:cNvGrpSpPr>
          <p:nvPr/>
        </p:nvGrpSpPr>
        <p:grpSpPr bwMode="auto">
          <a:xfrm>
            <a:off x="2771775" y="4070350"/>
            <a:ext cx="1368425" cy="366713"/>
            <a:chOff x="1746" y="2564"/>
            <a:chExt cx="862" cy="231"/>
          </a:xfrm>
        </p:grpSpPr>
        <p:sp>
          <p:nvSpPr>
            <p:cNvPr id="35888"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9"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5871"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5872"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8675"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8676" name="Text Box 36"/>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8677" name="Group 37"/>
          <p:cNvGrpSpPr>
            <a:grpSpLocks/>
          </p:cNvGrpSpPr>
          <p:nvPr/>
        </p:nvGrpSpPr>
        <p:grpSpPr bwMode="auto">
          <a:xfrm>
            <a:off x="323850" y="2492375"/>
            <a:ext cx="1728788" cy="360363"/>
            <a:chOff x="567" y="1026"/>
            <a:chExt cx="1089" cy="227"/>
          </a:xfrm>
        </p:grpSpPr>
        <p:sp>
          <p:nvSpPr>
            <p:cNvPr id="35885" name="Rectangle 38"/>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5886" name="Rectangle 39"/>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5887" name="Rectangle 40"/>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5876" name="Rectangle 41"/>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77" name="Text Box 42"/>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8683" name="Rectangle 43"/>
          <p:cNvSpPr>
            <a:spLocks noChangeArrowheads="1"/>
          </p:cNvSpPr>
          <p:nvPr/>
        </p:nvSpPr>
        <p:spPr bwMode="auto">
          <a:xfrm>
            <a:off x="5148263" y="3787775"/>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4" name="Line 4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5" name="Rectangle 45"/>
          <p:cNvSpPr>
            <a:spLocks noChangeArrowheads="1"/>
          </p:cNvSpPr>
          <p:nvPr/>
        </p:nvSpPr>
        <p:spPr bwMode="auto">
          <a:xfrm>
            <a:off x="5148263" y="400526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6" name="Line 46"/>
          <p:cNvSpPr>
            <a:spLocks noChangeShapeType="1"/>
          </p:cNvSpPr>
          <p:nvPr/>
        </p:nvSpPr>
        <p:spPr bwMode="auto">
          <a:xfrm flipV="1">
            <a:off x="5364163" y="4076700"/>
            <a:ext cx="0" cy="792163"/>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7" name="Rectangle 47"/>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8" name="Line 48"/>
          <p:cNvSpPr>
            <a:spLocks noChangeShapeType="1"/>
          </p:cNvSpPr>
          <p:nvPr/>
        </p:nvSpPr>
        <p:spPr bwMode="auto">
          <a:xfrm flipH="1" flipV="1">
            <a:off x="3348038" y="1989138"/>
            <a:ext cx="2016125" cy="19446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9" name="Text Box 49"/>
          <p:cNvSpPr txBox="1">
            <a:spLocks noChangeArrowheads="1"/>
          </p:cNvSpPr>
          <p:nvPr/>
        </p:nvSpPr>
        <p:spPr bwMode="auto">
          <a:xfrm>
            <a:off x="2051050" y="3860800"/>
            <a:ext cx="69215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867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867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868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868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868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68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868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86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868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8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5" grpId="0"/>
      <p:bldP spid="368676" grpId="0"/>
      <p:bldP spid="368683" grpId="0" animBg="1"/>
      <p:bldP spid="368684" grpId="0" animBg="1"/>
      <p:bldP spid="368684" grpId="1" animBg="1"/>
      <p:bldP spid="368685" grpId="0" animBg="1"/>
      <p:bldP spid="368686" grpId="0" animBg="1"/>
      <p:bldP spid="368687" grpId="0" animBg="1"/>
      <p:bldP spid="368688" grpId="0" animBg="1"/>
      <p:bldP spid="36868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ja-JP" altLang="en-US" sz="3800" dirty="0"/>
              <a:t>復習：</a:t>
            </a:r>
            <a:r>
              <a:rPr lang="en-US" altLang="ja-JP" sz="3800" dirty="0"/>
              <a:t>Write Back</a:t>
            </a:r>
            <a:r>
              <a:rPr lang="ja-JP" altLang="en-US" sz="3800" dirty="0"/>
              <a:t>　（</a:t>
            </a:r>
            <a:r>
              <a:rPr lang="en-US" altLang="ja-JP" sz="3800" dirty="0"/>
              <a:t>Hit</a:t>
            </a:r>
            <a:r>
              <a:rPr lang="ja-JP" altLang="en-US" sz="3800" dirty="0"/>
              <a:t>）</a:t>
            </a:r>
          </a:p>
        </p:txBody>
      </p:sp>
      <p:sp>
        <p:nvSpPr>
          <p:cNvPr id="36867"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9"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0"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1"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2"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3"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4" name="Rectangle 10"/>
          <p:cNvSpPr>
            <a:spLocks noChangeArrowheads="1"/>
          </p:cNvSpPr>
          <p:nvPr/>
        </p:nvSpPr>
        <p:spPr bwMode="auto">
          <a:xfrm>
            <a:off x="1981200"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875" name="Rectangle 11"/>
          <p:cNvSpPr>
            <a:spLocks noChangeArrowheads="1"/>
          </p:cNvSpPr>
          <p:nvPr/>
        </p:nvSpPr>
        <p:spPr bwMode="auto">
          <a:xfrm>
            <a:off x="1979613"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6" name="Rectangle 12"/>
          <p:cNvSpPr>
            <a:spLocks noChangeArrowheads="1"/>
          </p:cNvSpPr>
          <p:nvPr/>
        </p:nvSpPr>
        <p:spPr bwMode="auto">
          <a:xfrm>
            <a:off x="1979613"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7" name="Rectangle 13"/>
          <p:cNvSpPr>
            <a:spLocks noChangeArrowheads="1"/>
          </p:cNvSpPr>
          <p:nvPr/>
        </p:nvSpPr>
        <p:spPr bwMode="auto">
          <a:xfrm>
            <a:off x="1979613"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8" name="Rectangle 14"/>
          <p:cNvSpPr>
            <a:spLocks noChangeArrowheads="1"/>
          </p:cNvSpPr>
          <p:nvPr/>
        </p:nvSpPr>
        <p:spPr bwMode="auto">
          <a:xfrm>
            <a:off x="1979613"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9" name="Rectangle 15"/>
          <p:cNvSpPr>
            <a:spLocks noChangeArrowheads="1"/>
          </p:cNvSpPr>
          <p:nvPr/>
        </p:nvSpPr>
        <p:spPr bwMode="auto">
          <a:xfrm>
            <a:off x="1979613"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0" name="Rectangle 16"/>
          <p:cNvSpPr>
            <a:spLocks noChangeArrowheads="1"/>
          </p:cNvSpPr>
          <p:nvPr/>
        </p:nvSpPr>
        <p:spPr bwMode="auto">
          <a:xfrm>
            <a:off x="1979613"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1" name="Rectangle 17"/>
          <p:cNvSpPr>
            <a:spLocks noChangeArrowheads="1"/>
          </p:cNvSpPr>
          <p:nvPr/>
        </p:nvSpPr>
        <p:spPr bwMode="auto">
          <a:xfrm>
            <a:off x="1979613"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2"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3"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4"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5"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6"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7"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8"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9"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90"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1"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2"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6893" name="Text Box 29"/>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69694" name="Group 30"/>
          <p:cNvGrpSpPr>
            <a:grpSpLocks/>
          </p:cNvGrpSpPr>
          <p:nvPr/>
        </p:nvGrpSpPr>
        <p:grpSpPr bwMode="auto">
          <a:xfrm>
            <a:off x="2987675" y="4076700"/>
            <a:ext cx="1152525" cy="366713"/>
            <a:chOff x="1746" y="2564"/>
            <a:chExt cx="862" cy="235"/>
          </a:xfrm>
        </p:grpSpPr>
        <p:sp>
          <p:nvSpPr>
            <p:cNvPr id="36917"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8" name="Text Box 32"/>
            <p:cNvSpPr txBox="1">
              <a:spLocks noChangeArrowheads="1"/>
            </p:cNvSpPr>
            <p:nvPr/>
          </p:nvSpPr>
          <p:spPr bwMode="auto">
            <a:xfrm>
              <a:off x="2070" y="2564"/>
              <a:ext cx="366"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6895"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a:t>
            </a:r>
          </a:p>
          <a:p>
            <a:pPr eaLnBrk="1" hangingPunct="1"/>
            <a:r>
              <a:rPr lang="en-US" altLang="ja-JP" b="1">
                <a:solidFill>
                  <a:srgbClr val="6666FF"/>
                </a:solidFill>
              </a:rPr>
              <a:t>(64B=8Lines)</a:t>
            </a:r>
          </a:p>
        </p:txBody>
      </p:sp>
      <p:sp>
        <p:nvSpPr>
          <p:cNvPr id="36896"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Main Memory</a:t>
            </a:r>
          </a:p>
          <a:p>
            <a:pPr eaLnBrk="1" hangingPunct="1"/>
            <a:r>
              <a:rPr lang="en-US" altLang="ja-JP" b="1">
                <a:solidFill>
                  <a:srgbClr val="6666FF"/>
                </a:solidFill>
              </a:rPr>
              <a:t>(1KB=128Lines)</a:t>
            </a:r>
          </a:p>
          <a:p>
            <a:pPr eaLnBrk="1" hangingPunct="1"/>
            <a:endParaRPr lang="en-US" altLang="ja-JP" b="1">
              <a:solidFill>
                <a:srgbClr val="6666FF"/>
              </a:solidFill>
            </a:endParaRPr>
          </a:p>
        </p:txBody>
      </p:sp>
      <p:sp>
        <p:nvSpPr>
          <p:cNvPr id="369699"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00" name="Line 36"/>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1" name="Text Box 37"/>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9702" name="Text Box 38"/>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9703" name="Group 39"/>
          <p:cNvGrpSpPr>
            <a:grpSpLocks/>
          </p:cNvGrpSpPr>
          <p:nvPr/>
        </p:nvGrpSpPr>
        <p:grpSpPr bwMode="auto">
          <a:xfrm>
            <a:off x="323850" y="2492375"/>
            <a:ext cx="1728788" cy="360363"/>
            <a:chOff x="567" y="1026"/>
            <a:chExt cx="1089" cy="227"/>
          </a:xfrm>
        </p:grpSpPr>
        <p:sp>
          <p:nvSpPr>
            <p:cNvPr id="36914" name="Rectangle 40"/>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915" name="Rectangle 41"/>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6916" name="Rectangle 42"/>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69707" name="Line 43"/>
          <p:cNvSpPr>
            <a:spLocks noChangeShapeType="1"/>
          </p:cNvSpPr>
          <p:nvPr/>
        </p:nvSpPr>
        <p:spPr bwMode="auto">
          <a:xfrm flipV="1">
            <a:off x="5508625" y="4005263"/>
            <a:ext cx="0" cy="1008062"/>
          </a:xfrm>
          <a:prstGeom prst="line">
            <a:avLst/>
          </a:prstGeom>
          <a:noFill/>
          <a:ln w="38100">
            <a:solidFill>
              <a:srgbClr val="CC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8" name="Rectangle 44"/>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4" name="Rectangle 45"/>
          <p:cNvSpPr>
            <a:spLocks noChangeArrowheads="1"/>
          </p:cNvSpPr>
          <p:nvPr/>
        </p:nvSpPr>
        <p:spPr bwMode="auto">
          <a:xfrm>
            <a:off x="2700338"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10" name="Text Box 46"/>
          <p:cNvSpPr txBox="1">
            <a:spLocks noChangeArrowheads="1"/>
          </p:cNvSpPr>
          <p:nvPr/>
        </p:nvSpPr>
        <p:spPr bwMode="auto">
          <a:xfrm>
            <a:off x="2627313"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6906" name="Rectangle 47"/>
          <p:cNvSpPr>
            <a:spLocks noChangeArrowheads="1"/>
          </p:cNvSpPr>
          <p:nvPr/>
        </p:nvSpPr>
        <p:spPr bwMode="auto">
          <a:xfrm>
            <a:off x="2700338"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7" name="Rectangle 48"/>
          <p:cNvSpPr>
            <a:spLocks noChangeArrowheads="1"/>
          </p:cNvSpPr>
          <p:nvPr/>
        </p:nvSpPr>
        <p:spPr bwMode="auto">
          <a:xfrm>
            <a:off x="2700338"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8" name="Rectangle 49"/>
          <p:cNvSpPr>
            <a:spLocks noChangeArrowheads="1"/>
          </p:cNvSpPr>
          <p:nvPr/>
        </p:nvSpPr>
        <p:spPr bwMode="auto">
          <a:xfrm>
            <a:off x="2700338"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9" name="Rectangle 50"/>
          <p:cNvSpPr>
            <a:spLocks noChangeArrowheads="1"/>
          </p:cNvSpPr>
          <p:nvPr/>
        </p:nvSpPr>
        <p:spPr bwMode="auto">
          <a:xfrm>
            <a:off x="2700338"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0" name="Rectangle 51"/>
          <p:cNvSpPr>
            <a:spLocks noChangeArrowheads="1"/>
          </p:cNvSpPr>
          <p:nvPr/>
        </p:nvSpPr>
        <p:spPr bwMode="auto">
          <a:xfrm>
            <a:off x="2700338"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1" name="Rectangle 52"/>
          <p:cNvSpPr>
            <a:spLocks noChangeArrowheads="1"/>
          </p:cNvSpPr>
          <p:nvPr/>
        </p:nvSpPr>
        <p:spPr bwMode="auto">
          <a:xfrm>
            <a:off x="2700338"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2" name="Rectangle 53"/>
          <p:cNvSpPr>
            <a:spLocks noChangeArrowheads="1"/>
          </p:cNvSpPr>
          <p:nvPr/>
        </p:nvSpPr>
        <p:spPr bwMode="auto">
          <a:xfrm>
            <a:off x="2700338"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3" name="Text Box 54"/>
          <p:cNvSpPr txBox="1">
            <a:spLocks noChangeArrowheads="1"/>
          </p:cNvSpPr>
          <p:nvPr/>
        </p:nvSpPr>
        <p:spPr bwMode="auto">
          <a:xfrm>
            <a:off x="253523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Tree>
    <p:custDataLst>
      <p:tags r:id="rId1"/>
    </p:custDataLst>
    <p:extLst>
      <p:ext uri="{BB962C8B-B14F-4D97-AF65-F5344CB8AC3E}">
        <p14:creationId xmlns:p14="http://schemas.microsoft.com/office/powerpoint/2010/main" val="1571796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97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970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969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97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96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97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9700"/>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97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970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697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99" grpId="0" animBg="1"/>
      <p:bldP spid="369700" grpId="0" animBg="1"/>
      <p:bldP spid="369700" grpId="1" animBg="1"/>
      <p:bldP spid="369701" grpId="0"/>
      <p:bldP spid="369702" grpId="0"/>
      <p:bldP spid="369707" grpId="0" animBg="1"/>
      <p:bldP spid="369707" grpId="1" animBg="1"/>
      <p:bldP spid="369708" grpId="0" animBg="1"/>
      <p:bldP spid="3697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１．メモリの構造をどうするか？</a:t>
            </a:r>
            <a:br>
              <a:rPr kumimoji="1" lang="en-US" altLang="ja-JP" dirty="0"/>
            </a:br>
            <a:r>
              <a:rPr kumimoji="1" lang="ja-JP" altLang="en-US" dirty="0"/>
              <a:t>集中メモリ型と分散メモリ型</a:t>
            </a:r>
          </a:p>
        </p:txBody>
      </p:sp>
      <p:grpSp>
        <p:nvGrpSpPr>
          <p:cNvPr id="4" name="Group 3"/>
          <p:cNvGrpSpPr>
            <a:grpSpLocks/>
          </p:cNvGrpSpPr>
          <p:nvPr/>
        </p:nvGrpSpPr>
        <p:grpSpPr bwMode="auto">
          <a:xfrm>
            <a:off x="5724872" y="2218184"/>
            <a:ext cx="457200" cy="1295400"/>
            <a:chOff x="480" y="1248"/>
            <a:chExt cx="288" cy="816"/>
          </a:xfrm>
        </p:grpSpPr>
        <p:sp>
          <p:nvSpPr>
            <p:cNvPr id="5" name="Oval 4"/>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 name="Rectangle 5"/>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7" name="Line 6"/>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8" name="Group 7"/>
          <p:cNvGrpSpPr>
            <a:grpSpLocks/>
          </p:cNvGrpSpPr>
          <p:nvPr/>
        </p:nvGrpSpPr>
        <p:grpSpPr bwMode="auto">
          <a:xfrm>
            <a:off x="8391872" y="2765491"/>
            <a:ext cx="467413" cy="1295400"/>
            <a:chOff x="480" y="1248"/>
            <a:chExt cx="288" cy="816"/>
          </a:xfrm>
        </p:grpSpPr>
        <p:sp>
          <p:nvSpPr>
            <p:cNvPr id="9" name="Oval 8"/>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 name="Rectangle 9"/>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 name="Line 10"/>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2" name="Group 11"/>
          <p:cNvGrpSpPr>
            <a:grpSpLocks/>
          </p:cNvGrpSpPr>
          <p:nvPr/>
        </p:nvGrpSpPr>
        <p:grpSpPr bwMode="auto">
          <a:xfrm>
            <a:off x="7020272" y="1760984"/>
            <a:ext cx="457200" cy="1295400"/>
            <a:chOff x="480" y="1248"/>
            <a:chExt cx="288" cy="816"/>
          </a:xfrm>
        </p:grpSpPr>
        <p:sp>
          <p:nvSpPr>
            <p:cNvPr id="13" name="Oval 12"/>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 name="Rectangle 13"/>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 name="Line 14"/>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6" name="Group 15"/>
          <p:cNvGrpSpPr>
            <a:grpSpLocks/>
          </p:cNvGrpSpPr>
          <p:nvPr/>
        </p:nvGrpSpPr>
        <p:grpSpPr bwMode="auto">
          <a:xfrm>
            <a:off x="5724872" y="3818384"/>
            <a:ext cx="457200" cy="1295400"/>
            <a:chOff x="480" y="1248"/>
            <a:chExt cx="288" cy="816"/>
          </a:xfrm>
        </p:grpSpPr>
        <p:sp>
          <p:nvSpPr>
            <p:cNvPr id="17" name="Oval 16"/>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 name="Rectangle 17"/>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 name="Line 18"/>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 name="Text Box 19"/>
          <p:cNvSpPr txBox="1">
            <a:spLocks noChangeArrowheads="1"/>
          </p:cNvSpPr>
          <p:nvPr/>
        </p:nvSpPr>
        <p:spPr bwMode="auto">
          <a:xfrm>
            <a:off x="4962872" y="2522984"/>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１</a:t>
            </a:r>
          </a:p>
        </p:txBody>
      </p:sp>
      <p:sp>
        <p:nvSpPr>
          <p:cNvPr id="21" name="Text Box 20"/>
          <p:cNvSpPr txBox="1">
            <a:spLocks noChangeArrowheads="1"/>
          </p:cNvSpPr>
          <p:nvPr/>
        </p:nvSpPr>
        <p:spPr bwMode="auto">
          <a:xfrm>
            <a:off x="5039072" y="4123184"/>
            <a:ext cx="69215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a:t>
            </a:r>
            <a:r>
              <a:rPr lang="en-US" altLang="ja-JP" sz="1200">
                <a:latin typeface="Times New Roman" panose="02020603050405020304" pitchFamily="18" charset="0"/>
              </a:rPr>
              <a:t>2</a:t>
            </a:r>
          </a:p>
        </p:txBody>
      </p:sp>
      <p:sp>
        <p:nvSpPr>
          <p:cNvPr id="22" name="Text Box 21"/>
          <p:cNvSpPr txBox="1">
            <a:spLocks noChangeArrowheads="1"/>
          </p:cNvSpPr>
          <p:nvPr/>
        </p:nvSpPr>
        <p:spPr bwMode="auto">
          <a:xfrm>
            <a:off x="8332812" y="2384491"/>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３</a:t>
            </a:r>
          </a:p>
        </p:txBody>
      </p:sp>
      <p:sp>
        <p:nvSpPr>
          <p:cNvPr id="23" name="Text Box 22"/>
          <p:cNvSpPr txBox="1">
            <a:spLocks noChangeArrowheads="1"/>
          </p:cNvSpPr>
          <p:nvPr/>
        </p:nvSpPr>
        <p:spPr bwMode="auto">
          <a:xfrm>
            <a:off x="6334472" y="2294384"/>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０</a:t>
            </a:r>
          </a:p>
        </p:txBody>
      </p:sp>
      <p:sp>
        <p:nvSpPr>
          <p:cNvPr id="32" name="Oval 39"/>
          <p:cNvSpPr>
            <a:spLocks noChangeArrowheads="1"/>
          </p:cNvSpPr>
          <p:nvPr/>
        </p:nvSpPr>
        <p:spPr bwMode="auto">
          <a:xfrm>
            <a:off x="7020272" y="3284984"/>
            <a:ext cx="685800" cy="1066800"/>
          </a:xfrm>
          <a:prstGeom prst="ellipse">
            <a:avLst/>
          </a:prstGeom>
          <a:solidFill>
            <a:srgbClr val="FF505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3" name="Line 40"/>
          <p:cNvSpPr>
            <a:spLocks noChangeShapeType="1"/>
          </p:cNvSpPr>
          <p:nvPr/>
        </p:nvSpPr>
        <p:spPr bwMode="auto">
          <a:xfrm>
            <a:off x="7248872" y="3056384"/>
            <a:ext cx="762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 name="Line 41"/>
          <p:cNvSpPr>
            <a:spLocks noChangeShapeType="1"/>
          </p:cNvSpPr>
          <p:nvPr/>
        </p:nvSpPr>
        <p:spPr bwMode="auto">
          <a:xfrm>
            <a:off x="6182072" y="3361184"/>
            <a:ext cx="8382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 name="Line 42"/>
          <p:cNvSpPr>
            <a:spLocks noChangeShapeType="1"/>
          </p:cNvSpPr>
          <p:nvPr/>
        </p:nvSpPr>
        <p:spPr bwMode="auto">
          <a:xfrm flipV="1">
            <a:off x="6182072" y="3970784"/>
            <a:ext cx="8382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 name="Text Box 44"/>
          <p:cNvSpPr txBox="1">
            <a:spLocks noChangeArrowheads="1"/>
          </p:cNvSpPr>
          <p:nvPr/>
        </p:nvSpPr>
        <p:spPr bwMode="auto">
          <a:xfrm>
            <a:off x="6930217" y="4381946"/>
            <a:ext cx="1292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Times New Roman" panose="02020603050405020304" pitchFamily="18" charset="0"/>
              </a:rPr>
              <a:t>Ｉｎｔｅｒｃｏｎｎｅｃｔｏｎ</a:t>
            </a:r>
          </a:p>
          <a:p>
            <a:pPr eaLnBrk="1" hangingPunct="1">
              <a:spcBef>
                <a:spcPct val="0"/>
              </a:spcBef>
              <a:buFontTx/>
              <a:buNone/>
            </a:pPr>
            <a:r>
              <a:rPr lang="ja-JP" altLang="en-US" sz="1200" dirty="0">
                <a:latin typeface="Times New Roman" panose="02020603050405020304" pitchFamily="18" charset="0"/>
              </a:rPr>
              <a:t>Ｎｅｔｗｏｒｋ</a:t>
            </a:r>
          </a:p>
        </p:txBody>
      </p:sp>
      <p:sp>
        <p:nvSpPr>
          <p:cNvPr id="38" name="Line 41"/>
          <p:cNvSpPr>
            <a:spLocks noChangeShapeType="1"/>
          </p:cNvSpPr>
          <p:nvPr/>
        </p:nvSpPr>
        <p:spPr bwMode="auto">
          <a:xfrm>
            <a:off x="7680185" y="3794191"/>
            <a:ext cx="7116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 name="Oval 4"/>
          <p:cNvSpPr>
            <a:spLocks noChangeArrowheads="1"/>
          </p:cNvSpPr>
          <p:nvPr/>
        </p:nvSpPr>
        <p:spPr bwMode="auto">
          <a:xfrm>
            <a:off x="2343770" y="2762845"/>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 name="Rectangle 5"/>
          <p:cNvSpPr>
            <a:spLocks noChangeArrowheads="1"/>
          </p:cNvSpPr>
          <p:nvPr/>
        </p:nvSpPr>
        <p:spPr bwMode="auto">
          <a:xfrm>
            <a:off x="2343769" y="3601045"/>
            <a:ext cx="481937"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2" name="Line 6"/>
          <p:cNvSpPr>
            <a:spLocks noChangeShapeType="1"/>
          </p:cNvSpPr>
          <p:nvPr/>
        </p:nvSpPr>
        <p:spPr bwMode="auto">
          <a:xfrm>
            <a:off x="2572370" y="3220045"/>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 name="Oval 4"/>
          <p:cNvSpPr>
            <a:spLocks noChangeArrowheads="1"/>
          </p:cNvSpPr>
          <p:nvPr/>
        </p:nvSpPr>
        <p:spPr bwMode="auto">
          <a:xfrm>
            <a:off x="1331640" y="3619872"/>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4" name="Oval 4"/>
          <p:cNvSpPr>
            <a:spLocks noChangeArrowheads="1"/>
          </p:cNvSpPr>
          <p:nvPr/>
        </p:nvSpPr>
        <p:spPr bwMode="auto">
          <a:xfrm>
            <a:off x="3396095" y="3565591"/>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5" name="Oval 4"/>
          <p:cNvSpPr>
            <a:spLocks noChangeArrowheads="1"/>
          </p:cNvSpPr>
          <p:nvPr/>
        </p:nvSpPr>
        <p:spPr bwMode="auto">
          <a:xfrm>
            <a:off x="2343770" y="4462761"/>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6" name="Line 6"/>
          <p:cNvSpPr>
            <a:spLocks noChangeShapeType="1"/>
          </p:cNvSpPr>
          <p:nvPr/>
        </p:nvSpPr>
        <p:spPr bwMode="auto">
          <a:xfrm>
            <a:off x="2553940" y="407000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 name="Line 6"/>
          <p:cNvSpPr>
            <a:spLocks noChangeShapeType="1"/>
          </p:cNvSpPr>
          <p:nvPr/>
        </p:nvSpPr>
        <p:spPr bwMode="auto">
          <a:xfrm flipV="1">
            <a:off x="1798118" y="3818384"/>
            <a:ext cx="545651" cy="1126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 name="Line 6"/>
          <p:cNvSpPr>
            <a:spLocks noChangeShapeType="1"/>
          </p:cNvSpPr>
          <p:nvPr/>
        </p:nvSpPr>
        <p:spPr bwMode="auto">
          <a:xfrm>
            <a:off x="2825707" y="3818383"/>
            <a:ext cx="570388" cy="1126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 name="Oval 4"/>
          <p:cNvSpPr>
            <a:spLocks noChangeArrowheads="1"/>
          </p:cNvSpPr>
          <p:nvPr/>
        </p:nvSpPr>
        <p:spPr bwMode="auto">
          <a:xfrm>
            <a:off x="874440" y="1805814"/>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0" name="Rectangle 5"/>
          <p:cNvSpPr>
            <a:spLocks noChangeArrowheads="1"/>
          </p:cNvSpPr>
          <p:nvPr/>
        </p:nvSpPr>
        <p:spPr bwMode="auto">
          <a:xfrm>
            <a:off x="874440" y="2384491"/>
            <a:ext cx="481937"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 name="テキスト ボックス 50"/>
          <p:cNvSpPr txBox="1"/>
          <p:nvPr/>
        </p:nvSpPr>
        <p:spPr>
          <a:xfrm>
            <a:off x="1324406" y="1883132"/>
            <a:ext cx="1204176" cy="369332"/>
          </a:xfrm>
          <a:prstGeom prst="rect">
            <a:avLst/>
          </a:prstGeom>
          <a:noFill/>
        </p:spPr>
        <p:txBody>
          <a:bodyPr wrap="none" rtlCol="0">
            <a:spAutoFit/>
          </a:bodyPr>
          <a:lstStyle/>
          <a:p>
            <a:r>
              <a:rPr kumimoji="1" lang="ja-JP" altLang="en-US" dirty="0"/>
              <a:t>プロセッサ</a:t>
            </a:r>
          </a:p>
        </p:txBody>
      </p:sp>
      <p:sp>
        <p:nvSpPr>
          <p:cNvPr id="52" name="テキスト ボックス 51"/>
          <p:cNvSpPr txBox="1"/>
          <p:nvPr/>
        </p:nvSpPr>
        <p:spPr>
          <a:xfrm>
            <a:off x="1349764" y="2428290"/>
            <a:ext cx="729687" cy="369332"/>
          </a:xfrm>
          <a:prstGeom prst="rect">
            <a:avLst/>
          </a:prstGeom>
          <a:noFill/>
        </p:spPr>
        <p:txBody>
          <a:bodyPr wrap="none" rtlCol="0">
            <a:spAutoFit/>
          </a:bodyPr>
          <a:lstStyle/>
          <a:p>
            <a:r>
              <a:rPr lang="ja-JP" altLang="en-US" dirty="0"/>
              <a:t>メモリ</a:t>
            </a:r>
            <a:endParaRPr kumimoji="1" lang="ja-JP" altLang="en-US" dirty="0"/>
          </a:p>
        </p:txBody>
      </p:sp>
      <p:sp>
        <p:nvSpPr>
          <p:cNvPr id="53" name="テキスト ボックス 52"/>
          <p:cNvSpPr txBox="1"/>
          <p:nvPr/>
        </p:nvSpPr>
        <p:spPr>
          <a:xfrm>
            <a:off x="457200" y="5242436"/>
            <a:ext cx="4031873" cy="923330"/>
          </a:xfrm>
          <a:prstGeom prst="rect">
            <a:avLst/>
          </a:prstGeom>
          <a:noFill/>
        </p:spPr>
        <p:txBody>
          <a:bodyPr wrap="none" rtlCol="0">
            <a:spAutoFit/>
          </a:bodyPr>
          <a:lstStyle/>
          <a:p>
            <a:r>
              <a:rPr kumimoji="1" lang="ja-JP" altLang="en-US" dirty="0"/>
              <a:t>メモリが一か所に集中</a:t>
            </a:r>
            <a:endParaRPr kumimoji="1" lang="en-US" altLang="ja-JP" dirty="0"/>
          </a:p>
          <a:p>
            <a:r>
              <a:rPr lang="en-US" altLang="ja-JP" dirty="0"/>
              <a:t>UMA(Uniform memory access model)</a:t>
            </a:r>
          </a:p>
          <a:p>
            <a:r>
              <a:rPr lang="ja-JP" altLang="en-US" dirty="0"/>
              <a:t>いわゆるマルチコア</a:t>
            </a:r>
            <a:endParaRPr kumimoji="1" lang="ja-JP" altLang="en-US" dirty="0"/>
          </a:p>
        </p:txBody>
      </p:sp>
      <p:sp>
        <p:nvSpPr>
          <p:cNvPr id="54" name="テキスト ボックス 53"/>
          <p:cNvSpPr txBox="1"/>
          <p:nvPr/>
        </p:nvSpPr>
        <p:spPr>
          <a:xfrm>
            <a:off x="4540308" y="5300265"/>
            <a:ext cx="4698722" cy="923330"/>
          </a:xfrm>
          <a:prstGeom prst="rect">
            <a:avLst/>
          </a:prstGeom>
          <a:noFill/>
        </p:spPr>
        <p:txBody>
          <a:bodyPr wrap="none" rtlCol="0">
            <a:spAutoFit/>
          </a:bodyPr>
          <a:lstStyle/>
          <a:p>
            <a:r>
              <a:rPr kumimoji="1" lang="ja-JP" altLang="en-US" dirty="0"/>
              <a:t>メモリが分散</a:t>
            </a:r>
            <a:endParaRPr kumimoji="1" lang="en-US" altLang="ja-JP" dirty="0"/>
          </a:p>
          <a:p>
            <a:r>
              <a:rPr lang="en-US" altLang="ja-JP" dirty="0" err="1"/>
              <a:t>NUMA</a:t>
            </a:r>
            <a:r>
              <a:rPr lang="en-US" altLang="ja-JP" dirty="0"/>
              <a:t>(Non-Uniform memory access model)</a:t>
            </a:r>
          </a:p>
          <a:p>
            <a:endParaRPr kumimoji="1" lang="ja-JP" altLang="en-US" dirty="0"/>
          </a:p>
        </p:txBody>
      </p:sp>
    </p:spTree>
    <p:extLst>
      <p:ext uri="{BB962C8B-B14F-4D97-AF65-F5344CB8AC3E}">
        <p14:creationId xmlns:p14="http://schemas.microsoft.com/office/powerpoint/2010/main" val="91936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ja-JP" altLang="en-US" sz="3800" dirty="0"/>
              <a:t>復習：</a:t>
            </a:r>
            <a:r>
              <a:rPr lang="en-US" altLang="ja-JP" sz="3800" dirty="0"/>
              <a:t>Write</a:t>
            </a:r>
            <a:r>
              <a:rPr lang="ja-JP" altLang="en-US" sz="3800" dirty="0"/>
              <a:t>　</a:t>
            </a:r>
            <a:r>
              <a:rPr lang="en-US" altLang="ja-JP" sz="3800" dirty="0"/>
              <a:t>Back</a:t>
            </a:r>
            <a:r>
              <a:rPr lang="ja-JP" altLang="en-US" sz="3800" dirty="0"/>
              <a:t>　（</a:t>
            </a:r>
            <a:r>
              <a:rPr lang="en-US" altLang="ja-JP" sz="3800" dirty="0"/>
              <a:t>Replace</a:t>
            </a:r>
            <a:r>
              <a:rPr lang="ja-JP" altLang="en-US" sz="3800" dirty="0"/>
              <a:t>）</a:t>
            </a:r>
          </a:p>
        </p:txBody>
      </p:sp>
      <p:sp>
        <p:nvSpPr>
          <p:cNvPr id="37891"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2"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3"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4"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5"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6"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7"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9"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0"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1"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2"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3"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4"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5"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6" name="Text Box 18"/>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7" name="Text Box 19"/>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8" name="Text Box 20"/>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7909" name="Text Box 21"/>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70710" name="Group 22"/>
          <p:cNvGrpSpPr>
            <a:grpSpLocks/>
          </p:cNvGrpSpPr>
          <p:nvPr/>
        </p:nvGrpSpPr>
        <p:grpSpPr bwMode="auto">
          <a:xfrm>
            <a:off x="2771775" y="4070350"/>
            <a:ext cx="1368425" cy="366713"/>
            <a:chOff x="1746" y="2564"/>
            <a:chExt cx="862" cy="231"/>
          </a:xfrm>
        </p:grpSpPr>
        <p:sp>
          <p:nvSpPr>
            <p:cNvPr id="37949" name="Line 23"/>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0" name="Text Box 24"/>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7911" name="Text Box 25"/>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a:t>
            </a:r>
          </a:p>
          <a:p>
            <a:pPr eaLnBrk="1" hangingPunct="1"/>
            <a:r>
              <a:rPr lang="en-US" altLang="ja-JP" b="1">
                <a:solidFill>
                  <a:srgbClr val="6666FF"/>
                </a:solidFill>
              </a:rPr>
              <a:t>(64B=8Lines)</a:t>
            </a:r>
          </a:p>
        </p:txBody>
      </p:sp>
      <p:sp>
        <p:nvSpPr>
          <p:cNvPr id="37912" name="Text Box 26"/>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Main Memory</a:t>
            </a:r>
          </a:p>
          <a:p>
            <a:pPr eaLnBrk="1" hangingPunct="1"/>
            <a:r>
              <a:rPr lang="en-US" altLang="ja-JP" b="1">
                <a:solidFill>
                  <a:srgbClr val="6666FF"/>
                </a:solidFill>
              </a:rPr>
              <a:t>(1KB=128Lines)</a:t>
            </a:r>
          </a:p>
          <a:p>
            <a:pPr eaLnBrk="1" hangingPunct="1"/>
            <a:endParaRPr lang="en-US" altLang="ja-JP" b="1">
              <a:solidFill>
                <a:srgbClr val="6666FF"/>
              </a:solidFill>
            </a:endParaRPr>
          </a:p>
        </p:txBody>
      </p:sp>
      <p:sp>
        <p:nvSpPr>
          <p:cNvPr id="370715" name="Text Box 2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70716" name="Group 28"/>
          <p:cNvGrpSpPr>
            <a:grpSpLocks/>
          </p:cNvGrpSpPr>
          <p:nvPr/>
        </p:nvGrpSpPr>
        <p:grpSpPr bwMode="auto">
          <a:xfrm>
            <a:off x="323850" y="2492375"/>
            <a:ext cx="1728788" cy="360363"/>
            <a:chOff x="567" y="1026"/>
            <a:chExt cx="1089" cy="227"/>
          </a:xfrm>
        </p:grpSpPr>
        <p:sp>
          <p:nvSpPr>
            <p:cNvPr id="37946"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7947"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7948"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7915"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16" name="Text Box 3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70722" name="Line 3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8"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4"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0"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6"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370727" name="Group 39"/>
          <p:cNvGrpSpPr>
            <a:grpSpLocks/>
          </p:cNvGrpSpPr>
          <p:nvPr/>
        </p:nvGrpSpPr>
        <p:grpSpPr bwMode="auto">
          <a:xfrm>
            <a:off x="4140200" y="2276475"/>
            <a:ext cx="1295400" cy="1512888"/>
            <a:chOff x="2608" y="1434"/>
            <a:chExt cx="816" cy="953"/>
          </a:xfrm>
        </p:grpSpPr>
        <p:sp>
          <p:nvSpPr>
            <p:cNvPr id="37944" name="Line 40"/>
            <p:cNvSpPr>
              <a:spLocks noChangeShapeType="1"/>
            </p:cNvSpPr>
            <p:nvPr/>
          </p:nvSpPr>
          <p:spPr bwMode="auto">
            <a:xfrm flipH="1" flipV="1">
              <a:off x="3016" y="1434"/>
              <a:ext cx="408" cy="95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41"/>
            <p:cNvSpPr txBox="1">
              <a:spLocks noChangeArrowheads="1"/>
            </p:cNvSpPr>
            <p:nvPr/>
          </p:nvSpPr>
          <p:spPr bwMode="auto">
            <a:xfrm>
              <a:off x="2608" y="1434"/>
              <a:ext cx="4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Write</a:t>
              </a:r>
            </a:p>
            <a:p>
              <a:pPr eaLnBrk="1" hangingPunct="1"/>
              <a:r>
                <a:rPr lang="en-US" altLang="ja-JP" b="1">
                  <a:solidFill>
                    <a:srgbClr val="FF0000"/>
                  </a:solidFill>
                </a:rPr>
                <a:t>Back</a:t>
              </a:r>
            </a:p>
          </p:txBody>
        </p:sp>
      </p:grpSp>
      <p:sp>
        <p:nvSpPr>
          <p:cNvPr id="370730" name="Rectangle 42"/>
          <p:cNvSpPr>
            <a:spLocks noChangeArrowheads="1"/>
          </p:cNvSpPr>
          <p:nvPr/>
        </p:nvSpPr>
        <p:spPr bwMode="auto">
          <a:xfrm>
            <a:off x="5148263" y="378936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0731"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7925"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6"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7"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8"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9"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0"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1"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2"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40" name="Text Box 52"/>
          <p:cNvSpPr txBox="1">
            <a:spLocks noChangeArrowheads="1"/>
          </p:cNvSpPr>
          <p:nvPr/>
        </p:nvSpPr>
        <p:spPr bwMode="auto">
          <a:xfrm>
            <a:off x="2482850"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7934"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5"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6"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7"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8"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9"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0"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1" name="Text Box 60"/>
          <p:cNvSpPr txBox="1">
            <a:spLocks noChangeArrowheads="1"/>
          </p:cNvSpPr>
          <p:nvPr/>
        </p:nvSpPr>
        <p:spPr bwMode="auto">
          <a:xfrm>
            <a:off x="242728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
        <p:nvSpPr>
          <p:cNvPr id="370749" name="Text Box 61"/>
          <p:cNvSpPr txBox="1">
            <a:spLocks noChangeArrowheads="1"/>
          </p:cNvSpPr>
          <p:nvPr/>
        </p:nvSpPr>
        <p:spPr bwMode="auto">
          <a:xfrm>
            <a:off x="2495550" y="3860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70750" name="Text Box 62"/>
          <p:cNvSpPr txBox="1">
            <a:spLocks noChangeArrowheads="1"/>
          </p:cNvSpPr>
          <p:nvPr/>
        </p:nvSpPr>
        <p:spPr bwMode="auto">
          <a:xfrm>
            <a:off x="1835150" y="3860800"/>
            <a:ext cx="72072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ustDataLst>
      <p:tags r:id="rId1"/>
    </p:custDataLst>
    <p:extLst>
      <p:ext uri="{BB962C8B-B14F-4D97-AF65-F5344CB8AC3E}">
        <p14:creationId xmlns:p14="http://schemas.microsoft.com/office/powerpoint/2010/main" val="4232655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7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07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707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7072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07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7072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07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07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7074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074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0750"/>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3707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715" grpId="0"/>
      <p:bldP spid="370722" grpId="0" animBg="1"/>
      <p:bldP spid="370724" grpId="0" animBg="1"/>
      <p:bldP spid="370726" grpId="0" animBg="1"/>
      <p:bldP spid="370730" grpId="0" animBg="1"/>
      <p:bldP spid="370731" grpId="0" animBg="1"/>
      <p:bldP spid="370740" grpId="0"/>
      <p:bldP spid="370749" grpId="0"/>
      <p:bldP spid="37075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0"/>
            <a:ext cx="7772400" cy="1143000"/>
          </a:xfrm>
        </p:spPr>
        <p:txBody>
          <a:bodyPr/>
          <a:lstStyle/>
          <a:p>
            <a:pPr eaLnBrk="1" hangingPunct="1"/>
            <a:r>
              <a:rPr lang="en-US" altLang="ja-JP" sz="3600" dirty="0"/>
              <a:t>Write</a:t>
            </a:r>
            <a:r>
              <a:rPr lang="ja-JP" altLang="en-US" sz="3600" dirty="0"/>
              <a:t> </a:t>
            </a:r>
            <a:r>
              <a:rPr lang="en-US" altLang="ja-JP" sz="3600" dirty="0"/>
              <a:t>Through</a:t>
            </a:r>
            <a:r>
              <a:rPr lang="ja-JP" altLang="en-US" sz="3600" dirty="0"/>
              <a:t>のスヌープキャッシュ</a:t>
            </a:r>
          </a:p>
        </p:txBody>
      </p:sp>
      <p:sp>
        <p:nvSpPr>
          <p:cNvPr id="25603" name="Oval 3"/>
          <p:cNvSpPr>
            <a:spLocks noChangeArrowheads="1"/>
          </p:cNvSpPr>
          <p:nvPr/>
        </p:nvSpPr>
        <p:spPr bwMode="auto">
          <a:xfrm>
            <a:off x="1981200" y="5119688"/>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25604" name="Rectangle 4"/>
          <p:cNvSpPr>
            <a:spLocks noChangeArrowheads="1"/>
          </p:cNvSpPr>
          <p:nvPr/>
        </p:nvSpPr>
        <p:spPr bwMode="auto">
          <a:xfrm>
            <a:off x="1981200" y="3671888"/>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05" name="Line 5"/>
          <p:cNvSpPr>
            <a:spLocks noChangeShapeType="1"/>
          </p:cNvSpPr>
          <p:nvPr/>
        </p:nvSpPr>
        <p:spPr bwMode="auto">
          <a:xfrm>
            <a:off x="2362200" y="4662488"/>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6" name="Line 6"/>
          <p:cNvSpPr>
            <a:spLocks noChangeShapeType="1"/>
          </p:cNvSpPr>
          <p:nvPr/>
        </p:nvSpPr>
        <p:spPr bwMode="auto">
          <a:xfrm>
            <a:off x="2362200" y="3290888"/>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7" name="AutoShape 7"/>
          <p:cNvSpPr>
            <a:spLocks noChangeArrowheads="1"/>
          </p:cNvSpPr>
          <p:nvPr/>
        </p:nvSpPr>
        <p:spPr bwMode="auto">
          <a:xfrm>
            <a:off x="304800" y="2528888"/>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5608" name="Group 8"/>
          <p:cNvGrpSpPr>
            <a:grpSpLocks/>
          </p:cNvGrpSpPr>
          <p:nvPr/>
        </p:nvGrpSpPr>
        <p:grpSpPr bwMode="auto">
          <a:xfrm>
            <a:off x="4876800" y="3290888"/>
            <a:ext cx="762000" cy="2514600"/>
            <a:chOff x="672" y="2208"/>
            <a:chExt cx="480" cy="1584"/>
          </a:xfrm>
        </p:grpSpPr>
        <p:sp>
          <p:nvSpPr>
            <p:cNvPr id="2563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2563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5609" name="Group 13"/>
          <p:cNvGrpSpPr>
            <a:grpSpLocks/>
          </p:cNvGrpSpPr>
          <p:nvPr/>
        </p:nvGrpSpPr>
        <p:grpSpPr bwMode="auto">
          <a:xfrm>
            <a:off x="3429000" y="3290888"/>
            <a:ext cx="762000" cy="2514600"/>
            <a:chOff x="672" y="2208"/>
            <a:chExt cx="480" cy="1584"/>
          </a:xfrm>
        </p:grpSpPr>
        <p:sp>
          <p:nvSpPr>
            <p:cNvPr id="2563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2563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5610" name="Group 18"/>
          <p:cNvGrpSpPr>
            <a:grpSpLocks/>
          </p:cNvGrpSpPr>
          <p:nvPr/>
        </p:nvGrpSpPr>
        <p:grpSpPr bwMode="auto">
          <a:xfrm>
            <a:off x="6324600" y="3290888"/>
            <a:ext cx="762000" cy="2514600"/>
            <a:chOff x="672" y="2208"/>
            <a:chExt cx="480" cy="1584"/>
          </a:xfrm>
        </p:grpSpPr>
        <p:sp>
          <p:nvSpPr>
            <p:cNvPr id="2562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2562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5611" name="Rectangle 23"/>
          <p:cNvSpPr>
            <a:spLocks noChangeArrowheads="1"/>
          </p:cNvSpPr>
          <p:nvPr/>
        </p:nvSpPr>
        <p:spPr bwMode="auto">
          <a:xfrm>
            <a:off x="3429000" y="1766888"/>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5612" name="Text Box 24"/>
          <p:cNvSpPr txBox="1">
            <a:spLocks noChangeArrowheads="1"/>
          </p:cNvSpPr>
          <p:nvPr/>
        </p:nvSpPr>
        <p:spPr bwMode="auto">
          <a:xfrm>
            <a:off x="2667000" y="2757488"/>
            <a:ext cx="3962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5613" name="Line 25"/>
          <p:cNvSpPr>
            <a:spLocks noChangeShapeType="1"/>
          </p:cNvSpPr>
          <p:nvPr/>
        </p:nvSpPr>
        <p:spPr bwMode="auto">
          <a:xfrm>
            <a:off x="4572000" y="2376488"/>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5614" name="Group 26"/>
          <p:cNvGrpSpPr>
            <a:grpSpLocks/>
          </p:cNvGrpSpPr>
          <p:nvPr/>
        </p:nvGrpSpPr>
        <p:grpSpPr bwMode="auto">
          <a:xfrm>
            <a:off x="1219200" y="3579813"/>
            <a:ext cx="962025" cy="633412"/>
            <a:chOff x="806" y="2078"/>
            <a:chExt cx="606" cy="399"/>
          </a:xfrm>
        </p:grpSpPr>
        <p:sp>
          <p:nvSpPr>
            <p:cNvPr id="2562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562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5615" name="Text Box 29"/>
          <p:cNvSpPr txBox="1">
            <a:spLocks noChangeArrowheads="1"/>
          </p:cNvSpPr>
          <p:nvPr/>
        </p:nvSpPr>
        <p:spPr bwMode="auto">
          <a:xfrm>
            <a:off x="6400800" y="1635125"/>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304158" name="Text Box 30"/>
          <p:cNvSpPr txBox="1">
            <a:spLocks noChangeArrowheads="1"/>
          </p:cNvSpPr>
          <p:nvPr/>
        </p:nvSpPr>
        <p:spPr bwMode="auto">
          <a:xfrm>
            <a:off x="2195513" y="4262438"/>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6" name="Group 31"/>
          <p:cNvGrpSpPr>
            <a:grpSpLocks/>
          </p:cNvGrpSpPr>
          <p:nvPr/>
        </p:nvGrpSpPr>
        <p:grpSpPr bwMode="auto">
          <a:xfrm>
            <a:off x="2576513" y="2205038"/>
            <a:ext cx="1905000" cy="2057400"/>
            <a:chOff x="1623" y="1389"/>
            <a:chExt cx="1200" cy="1296"/>
          </a:xfrm>
        </p:grpSpPr>
        <p:sp>
          <p:nvSpPr>
            <p:cNvPr id="25624" name="Line 32"/>
            <p:cNvSpPr>
              <a:spLocks noChangeShapeType="1"/>
            </p:cNvSpPr>
            <p:nvPr/>
          </p:nvSpPr>
          <p:spPr bwMode="auto">
            <a:xfrm flipH="1">
              <a:off x="1623" y="1389"/>
              <a:ext cx="1200" cy="1296"/>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5" name="Text Box 33"/>
            <p:cNvSpPr txBox="1">
              <a:spLocks noChangeArrowheads="1"/>
            </p:cNvSpPr>
            <p:nvPr/>
          </p:nvSpPr>
          <p:spPr bwMode="auto">
            <a:xfrm>
              <a:off x="1709" y="2011"/>
              <a:ext cx="5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Ｒｅａｄ</a:t>
              </a:r>
            </a:p>
          </p:txBody>
        </p:sp>
      </p:grpSp>
      <p:sp>
        <p:nvSpPr>
          <p:cNvPr id="304162" name="Text Box 34"/>
          <p:cNvSpPr txBox="1">
            <a:spLocks noChangeArrowheads="1"/>
          </p:cNvSpPr>
          <p:nvPr/>
        </p:nvSpPr>
        <p:spPr bwMode="auto">
          <a:xfrm>
            <a:off x="5105400" y="4281488"/>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7" name="Group 35"/>
          <p:cNvGrpSpPr>
            <a:grpSpLocks/>
          </p:cNvGrpSpPr>
          <p:nvPr/>
        </p:nvGrpSpPr>
        <p:grpSpPr bwMode="auto">
          <a:xfrm>
            <a:off x="4572000" y="2224088"/>
            <a:ext cx="1198563" cy="2133600"/>
            <a:chOff x="2880" y="1401"/>
            <a:chExt cx="755" cy="1344"/>
          </a:xfrm>
        </p:grpSpPr>
        <p:sp>
          <p:nvSpPr>
            <p:cNvPr id="25622" name="Line 36"/>
            <p:cNvSpPr>
              <a:spLocks noChangeShapeType="1"/>
            </p:cNvSpPr>
            <p:nvPr/>
          </p:nvSpPr>
          <p:spPr bwMode="auto">
            <a:xfrm>
              <a:off x="2880" y="1401"/>
              <a:ext cx="432" cy="1344"/>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3" name="Text Box 37"/>
            <p:cNvSpPr txBox="1">
              <a:spLocks noChangeArrowheads="1"/>
            </p:cNvSpPr>
            <p:nvPr/>
          </p:nvSpPr>
          <p:spPr bwMode="auto">
            <a:xfrm>
              <a:off x="3120" y="2073"/>
              <a:ext cx="5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Ｒｅａｄ</a:t>
              </a:r>
            </a:p>
          </p:txBody>
        </p:sp>
      </p:grpSp>
      <p:sp>
        <p:nvSpPr>
          <p:cNvPr id="304166" name="Line 38"/>
          <p:cNvSpPr>
            <a:spLocks noChangeShapeType="1"/>
          </p:cNvSpPr>
          <p:nvPr/>
        </p:nvSpPr>
        <p:spPr bwMode="auto">
          <a:xfrm>
            <a:off x="2195513" y="4724400"/>
            <a:ext cx="0" cy="360363"/>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4167" name="Line 39"/>
          <p:cNvSpPr>
            <a:spLocks noChangeShapeType="1"/>
          </p:cNvSpPr>
          <p:nvPr/>
        </p:nvSpPr>
        <p:spPr bwMode="auto">
          <a:xfrm>
            <a:off x="5076825" y="4724400"/>
            <a:ext cx="0" cy="360363"/>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93135"/>
            <a:ext cx="7772400" cy="1143000"/>
          </a:xfrm>
        </p:spPr>
        <p:txBody>
          <a:bodyPr/>
          <a:lstStyle/>
          <a:p>
            <a:pPr eaLnBrk="1" hangingPunct="1"/>
            <a:r>
              <a:rPr lang="ja-JP" altLang="en-US" sz="3600" dirty="0"/>
              <a:t>ライトスルー時のスヌープによる無効化</a:t>
            </a:r>
          </a:p>
        </p:txBody>
      </p:sp>
      <p:sp>
        <p:nvSpPr>
          <p:cNvPr id="26627" name="Oval 3"/>
          <p:cNvSpPr>
            <a:spLocks noChangeArrowheads="1"/>
          </p:cNvSpPr>
          <p:nvPr/>
        </p:nvSpPr>
        <p:spPr bwMode="auto">
          <a:xfrm>
            <a:off x="1981200" y="548005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26628" name="Rectangle 4"/>
          <p:cNvSpPr>
            <a:spLocks noChangeArrowheads="1"/>
          </p:cNvSpPr>
          <p:nvPr/>
        </p:nvSpPr>
        <p:spPr bwMode="auto">
          <a:xfrm>
            <a:off x="1981200" y="403225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29" name="Line 5"/>
          <p:cNvSpPr>
            <a:spLocks noChangeShapeType="1"/>
          </p:cNvSpPr>
          <p:nvPr/>
        </p:nvSpPr>
        <p:spPr bwMode="auto">
          <a:xfrm>
            <a:off x="2362200" y="502285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0" name="Line 6"/>
          <p:cNvSpPr>
            <a:spLocks noChangeShapeType="1"/>
          </p:cNvSpPr>
          <p:nvPr/>
        </p:nvSpPr>
        <p:spPr bwMode="auto">
          <a:xfrm>
            <a:off x="2362200" y="36512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1" name="AutoShape 7"/>
          <p:cNvSpPr>
            <a:spLocks noChangeArrowheads="1"/>
          </p:cNvSpPr>
          <p:nvPr/>
        </p:nvSpPr>
        <p:spPr bwMode="auto">
          <a:xfrm>
            <a:off x="304800" y="2916238"/>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6632" name="Group 8"/>
          <p:cNvGrpSpPr>
            <a:grpSpLocks/>
          </p:cNvGrpSpPr>
          <p:nvPr/>
        </p:nvGrpSpPr>
        <p:grpSpPr bwMode="auto">
          <a:xfrm>
            <a:off x="4876800" y="3651250"/>
            <a:ext cx="762000" cy="2514600"/>
            <a:chOff x="672" y="2208"/>
            <a:chExt cx="480" cy="1584"/>
          </a:xfrm>
        </p:grpSpPr>
        <p:sp>
          <p:nvSpPr>
            <p:cNvPr id="2665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2665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6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6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6633" name="Group 13"/>
          <p:cNvGrpSpPr>
            <a:grpSpLocks/>
          </p:cNvGrpSpPr>
          <p:nvPr/>
        </p:nvGrpSpPr>
        <p:grpSpPr bwMode="auto">
          <a:xfrm>
            <a:off x="3429000" y="3651250"/>
            <a:ext cx="762000" cy="2514600"/>
            <a:chOff x="672" y="2208"/>
            <a:chExt cx="480" cy="1584"/>
          </a:xfrm>
        </p:grpSpPr>
        <p:sp>
          <p:nvSpPr>
            <p:cNvPr id="2665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2665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5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5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6634" name="Group 18"/>
          <p:cNvGrpSpPr>
            <a:grpSpLocks/>
          </p:cNvGrpSpPr>
          <p:nvPr/>
        </p:nvGrpSpPr>
        <p:grpSpPr bwMode="auto">
          <a:xfrm>
            <a:off x="6324600" y="3651250"/>
            <a:ext cx="762000" cy="2514600"/>
            <a:chOff x="672" y="2208"/>
            <a:chExt cx="480" cy="1584"/>
          </a:xfrm>
        </p:grpSpPr>
        <p:sp>
          <p:nvSpPr>
            <p:cNvPr id="2665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2665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5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5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635" name="Rectangle 23"/>
          <p:cNvSpPr>
            <a:spLocks noChangeArrowheads="1"/>
          </p:cNvSpPr>
          <p:nvPr/>
        </p:nvSpPr>
        <p:spPr bwMode="auto">
          <a:xfrm>
            <a:off x="3429000" y="212725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6636" name="Text Box 24"/>
          <p:cNvSpPr txBox="1">
            <a:spLocks noChangeArrowheads="1"/>
          </p:cNvSpPr>
          <p:nvPr/>
        </p:nvSpPr>
        <p:spPr bwMode="auto">
          <a:xfrm>
            <a:off x="2667000" y="311785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6637" name="Line 25"/>
          <p:cNvSpPr>
            <a:spLocks noChangeShapeType="1"/>
          </p:cNvSpPr>
          <p:nvPr/>
        </p:nvSpPr>
        <p:spPr bwMode="auto">
          <a:xfrm>
            <a:off x="4572000" y="27368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638" name="Group 26"/>
          <p:cNvGrpSpPr>
            <a:grpSpLocks/>
          </p:cNvGrpSpPr>
          <p:nvPr/>
        </p:nvGrpSpPr>
        <p:grpSpPr bwMode="auto">
          <a:xfrm>
            <a:off x="1219200" y="3940175"/>
            <a:ext cx="962025" cy="633413"/>
            <a:chOff x="806" y="2078"/>
            <a:chExt cx="606" cy="399"/>
          </a:xfrm>
        </p:grpSpPr>
        <p:sp>
          <p:nvSpPr>
            <p:cNvPr id="2664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664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39" name="Text Box 29"/>
          <p:cNvSpPr txBox="1">
            <a:spLocks noChangeArrowheads="1"/>
          </p:cNvSpPr>
          <p:nvPr/>
        </p:nvSpPr>
        <p:spPr bwMode="auto">
          <a:xfrm>
            <a:off x="6384925" y="1558925"/>
            <a:ext cx="1636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26640" name="Text Box 30"/>
          <p:cNvSpPr txBox="1">
            <a:spLocks noChangeArrowheads="1"/>
          </p:cNvSpPr>
          <p:nvPr/>
        </p:nvSpPr>
        <p:spPr bwMode="auto">
          <a:xfrm>
            <a:off x="2124075" y="4365625"/>
            <a:ext cx="4175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6" name="Group 31"/>
          <p:cNvGrpSpPr>
            <a:grpSpLocks/>
          </p:cNvGrpSpPr>
          <p:nvPr/>
        </p:nvGrpSpPr>
        <p:grpSpPr bwMode="auto">
          <a:xfrm>
            <a:off x="1279525" y="4870450"/>
            <a:ext cx="930275" cy="622300"/>
            <a:chOff x="806" y="3068"/>
            <a:chExt cx="586" cy="392"/>
          </a:xfrm>
        </p:grpSpPr>
        <p:sp>
          <p:nvSpPr>
            <p:cNvPr id="26646" name="Line 32"/>
            <p:cNvSpPr>
              <a:spLocks noChangeShapeType="1"/>
            </p:cNvSpPr>
            <p:nvPr/>
          </p:nvSpPr>
          <p:spPr bwMode="auto">
            <a:xfrm flipV="1">
              <a:off x="1392" y="306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47" name="Text Box 33"/>
            <p:cNvSpPr txBox="1">
              <a:spLocks noChangeArrowheads="1"/>
            </p:cNvSpPr>
            <p:nvPr/>
          </p:nvSpPr>
          <p:spPr bwMode="auto">
            <a:xfrm>
              <a:off x="806" y="3210"/>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sp>
        <p:nvSpPr>
          <p:cNvPr id="305186" name="Line 34"/>
          <p:cNvSpPr>
            <a:spLocks noChangeShapeType="1"/>
          </p:cNvSpPr>
          <p:nvPr/>
        </p:nvSpPr>
        <p:spPr bwMode="auto">
          <a:xfrm flipV="1">
            <a:off x="2286000" y="2584450"/>
            <a:ext cx="2286000" cy="16002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5187" name="Text Box 35"/>
          <p:cNvSpPr txBox="1">
            <a:spLocks noChangeArrowheads="1"/>
          </p:cNvSpPr>
          <p:nvPr/>
        </p:nvSpPr>
        <p:spPr bwMode="auto">
          <a:xfrm>
            <a:off x="3779838" y="3573463"/>
            <a:ext cx="3019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Monitoring (Snooping)</a:t>
            </a:r>
            <a:endParaRPr lang="en-US" altLang="ja-JP" sz="2000">
              <a:latin typeface="Times New Roman" panose="02020603050405020304" pitchFamily="18" charset="0"/>
            </a:endParaRPr>
          </a:p>
        </p:txBody>
      </p:sp>
      <p:sp>
        <p:nvSpPr>
          <p:cNvPr id="305188" name="Text Box 36"/>
          <p:cNvSpPr txBox="1">
            <a:spLocks noChangeArrowheads="1"/>
          </p:cNvSpPr>
          <p:nvPr/>
        </p:nvSpPr>
        <p:spPr bwMode="auto">
          <a:xfrm>
            <a:off x="4876800" y="4292601"/>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solidFill>
                  <a:schemeClr val="tx2"/>
                </a:solidFill>
                <a:latin typeface="Times New Roman" panose="02020603050405020304" pitchFamily="18" charset="0"/>
                <a:ea typeface="HGS創英角ｺﾞｼｯｸUB" panose="020B0900000000000000" pitchFamily="50" charset="-128"/>
              </a:rPr>
              <a:t>Ｖ→</a:t>
            </a:r>
            <a:endParaRPr lang="ja-JP" altLang="en-US" sz="2000" dirty="0">
              <a:latin typeface="Times New Roman" panose="02020603050405020304" pitchFamily="18" charset="0"/>
              <a:ea typeface="HGS創英角ｺﾞｼｯｸUB" panose="020B0900000000000000" pitchFamily="50" charset="-128"/>
            </a:endParaRPr>
          </a:p>
        </p:txBody>
      </p:sp>
      <p:sp>
        <p:nvSpPr>
          <p:cNvPr id="305189" name="Text Box 37"/>
          <p:cNvSpPr txBox="1">
            <a:spLocks noChangeArrowheads="1"/>
          </p:cNvSpPr>
          <p:nvPr/>
        </p:nvSpPr>
        <p:spPr bwMode="auto">
          <a:xfrm>
            <a:off x="5405438" y="4275478"/>
            <a:ext cx="5762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dirty="0">
                <a:solidFill>
                  <a:srgbClr val="CC0000"/>
                </a:solidFill>
                <a:latin typeface="HGS創英角ｺﾞｼｯｸUB" panose="020B0900000000000000" pitchFamily="50" charset="-128"/>
                <a:ea typeface="HGS創英角ｺﾞｼｯｸUB" panose="020B0900000000000000" pitchFamily="50" charset="-128"/>
              </a:rPr>
              <a:t>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596736" y="263806"/>
            <a:ext cx="8229600" cy="1143000"/>
          </a:xfrm>
        </p:spPr>
        <p:txBody>
          <a:bodyPr anchor="t"/>
          <a:lstStyle/>
          <a:p>
            <a:pPr eaLnBrk="1" hangingPunct="1"/>
            <a:r>
              <a:rPr lang="ja-JP" altLang="en-US" dirty="0"/>
              <a:t>基本プロトコル</a:t>
            </a:r>
          </a:p>
        </p:txBody>
      </p:sp>
      <p:sp>
        <p:nvSpPr>
          <p:cNvPr id="1945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P1</a:t>
            </a:r>
            <a:endParaRPr lang="en-US" altLang="ja-JP" sz="1800" dirty="0">
              <a:latin typeface="Times New Roman" panose="02020603050405020304" pitchFamily="18" charset="0"/>
            </a:endParaRPr>
          </a:p>
        </p:txBody>
      </p:sp>
      <p:sp>
        <p:nvSpPr>
          <p:cNvPr id="1946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6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19464" name="Group 8"/>
          <p:cNvGrpSpPr>
            <a:grpSpLocks/>
          </p:cNvGrpSpPr>
          <p:nvPr/>
        </p:nvGrpSpPr>
        <p:grpSpPr bwMode="auto">
          <a:xfrm>
            <a:off x="4876800" y="3048000"/>
            <a:ext cx="762000" cy="2514600"/>
            <a:chOff x="672" y="2208"/>
            <a:chExt cx="480" cy="1584"/>
          </a:xfrm>
        </p:grpSpPr>
        <p:sp>
          <p:nvSpPr>
            <p:cNvPr id="19493"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P3</a:t>
              </a:r>
              <a:endParaRPr lang="en-US" altLang="ja-JP" sz="1800" dirty="0">
                <a:latin typeface="Times New Roman" panose="02020603050405020304" pitchFamily="18" charset="0"/>
              </a:endParaRPr>
            </a:p>
          </p:txBody>
        </p:sp>
        <p:sp>
          <p:nvSpPr>
            <p:cNvPr id="19494"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95"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96"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5" name="Group 13"/>
          <p:cNvGrpSpPr>
            <a:grpSpLocks/>
          </p:cNvGrpSpPr>
          <p:nvPr/>
        </p:nvGrpSpPr>
        <p:grpSpPr bwMode="auto">
          <a:xfrm>
            <a:off x="3429000" y="3048000"/>
            <a:ext cx="762000" cy="2514600"/>
            <a:chOff x="672" y="2208"/>
            <a:chExt cx="480" cy="1584"/>
          </a:xfrm>
        </p:grpSpPr>
        <p:sp>
          <p:nvSpPr>
            <p:cNvPr id="19489"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P2</a:t>
              </a:r>
              <a:endParaRPr lang="en-US" altLang="ja-JP" sz="1800" dirty="0">
                <a:latin typeface="Times New Roman" panose="02020603050405020304" pitchFamily="18" charset="0"/>
              </a:endParaRPr>
            </a:p>
          </p:txBody>
        </p:sp>
        <p:sp>
          <p:nvSpPr>
            <p:cNvPr id="19490"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91"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92"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6" name="Group 18"/>
          <p:cNvGrpSpPr>
            <a:grpSpLocks/>
          </p:cNvGrpSpPr>
          <p:nvPr/>
        </p:nvGrpSpPr>
        <p:grpSpPr bwMode="auto">
          <a:xfrm>
            <a:off x="6324600" y="3048000"/>
            <a:ext cx="762000" cy="2514600"/>
            <a:chOff x="672" y="2208"/>
            <a:chExt cx="480" cy="1584"/>
          </a:xfrm>
        </p:grpSpPr>
        <p:sp>
          <p:nvSpPr>
            <p:cNvPr id="19485"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P4</a:t>
              </a:r>
              <a:endParaRPr lang="en-US" altLang="ja-JP" sz="1800" dirty="0">
                <a:latin typeface="Times New Roman" panose="02020603050405020304" pitchFamily="18" charset="0"/>
              </a:endParaRPr>
            </a:p>
          </p:txBody>
        </p:sp>
        <p:sp>
          <p:nvSpPr>
            <p:cNvPr id="19486"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87"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8"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46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19468" name="Text Box 24"/>
          <p:cNvSpPr txBox="1">
            <a:spLocks noChangeArrowheads="1"/>
          </p:cNvSpPr>
          <p:nvPr/>
        </p:nvSpPr>
        <p:spPr bwMode="auto">
          <a:xfrm>
            <a:off x="4800600" y="2597944"/>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a:latin typeface="Times New Roman" panose="02020603050405020304" pitchFamily="18" charset="0"/>
              </a:rPr>
              <a:t>共有バス</a:t>
            </a:r>
            <a:endParaRPr lang="en-US" altLang="ja-JP" sz="1800" dirty="0">
              <a:latin typeface="Times New Roman" panose="02020603050405020304" pitchFamily="18" charset="0"/>
            </a:endParaRPr>
          </a:p>
        </p:txBody>
      </p:sp>
      <p:sp>
        <p:nvSpPr>
          <p:cNvPr id="1946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9470" name="Group 26"/>
          <p:cNvGrpSpPr>
            <a:grpSpLocks/>
          </p:cNvGrpSpPr>
          <p:nvPr/>
        </p:nvGrpSpPr>
        <p:grpSpPr bwMode="auto">
          <a:xfrm>
            <a:off x="1219200" y="3336925"/>
            <a:ext cx="962025" cy="633413"/>
            <a:chOff x="806" y="2078"/>
            <a:chExt cx="606" cy="399"/>
          </a:xfrm>
        </p:grpSpPr>
        <p:sp>
          <p:nvSpPr>
            <p:cNvPr id="19483"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19484"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0125" name="Line 29"/>
          <p:cNvSpPr>
            <a:spLocks noChangeShapeType="1"/>
          </p:cNvSpPr>
          <p:nvPr/>
        </p:nvSpPr>
        <p:spPr bwMode="auto">
          <a:xfrm flipH="1">
            <a:off x="2362200" y="2057400"/>
            <a:ext cx="15240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0126" name="Line 30"/>
          <p:cNvSpPr>
            <a:spLocks noChangeShapeType="1"/>
          </p:cNvSpPr>
          <p:nvPr/>
        </p:nvSpPr>
        <p:spPr bwMode="auto">
          <a:xfrm>
            <a:off x="3886200" y="2057400"/>
            <a:ext cx="13716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3" name="Text Box 31"/>
          <p:cNvSpPr txBox="1">
            <a:spLocks noChangeArrowheads="1"/>
          </p:cNvSpPr>
          <p:nvPr/>
        </p:nvSpPr>
        <p:spPr bwMode="auto">
          <a:xfrm>
            <a:off x="5077075" y="194543"/>
            <a:ext cx="40190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400" dirty="0">
                <a:latin typeface="Times New Roman" panose="02020603050405020304" pitchFamily="18" charset="0"/>
              </a:rPr>
              <a:t>キャッシュの各ブロックの状態</a:t>
            </a:r>
          </a:p>
        </p:txBody>
      </p:sp>
      <p:sp>
        <p:nvSpPr>
          <p:cNvPr id="19474" name="Text Box 32"/>
          <p:cNvSpPr txBox="1">
            <a:spLocks noChangeArrowheads="1"/>
          </p:cNvSpPr>
          <p:nvPr/>
        </p:nvSpPr>
        <p:spPr bwMode="auto">
          <a:xfrm>
            <a:off x="5791201" y="836613"/>
            <a:ext cx="33049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dirty="0">
                <a:latin typeface="Times New Roman" panose="02020603050405020304" pitchFamily="18" charset="0"/>
              </a:rPr>
              <a:t>C</a:t>
            </a:r>
            <a:r>
              <a:rPr lang="ja-JP" altLang="en-US" sz="2400" dirty="0">
                <a:latin typeface="Times New Roman" panose="02020603050405020304" pitchFamily="18" charset="0"/>
              </a:rPr>
              <a:t>：</a:t>
            </a:r>
            <a:r>
              <a:rPr lang="en-US" altLang="ja-JP" sz="2400" dirty="0">
                <a:latin typeface="Times New Roman" panose="02020603050405020304" pitchFamily="18" charset="0"/>
              </a:rPr>
              <a:t>Clean (</a:t>
            </a:r>
            <a:r>
              <a:rPr lang="ja-JP" altLang="en-US" sz="2400" dirty="0">
                <a:latin typeface="Times New Roman" panose="02020603050405020304" pitchFamily="18" charset="0"/>
              </a:rPr>
              <a:t>主記憶と一致</a:t>
            </a:r>
            <a:r>
              <a:rPr lang="en-US" altLang="ja-JP" sz="2400" dirty="0">
                <a:latin typeface="Times New Roman" panose="02020603050405020304" pitchFamily="18" charset="0"/>
              </a:rPr>
              <a:t>)</a:t>
            </a:r>
          </a:p>
          <a:p>
            <a:pPr>
              <a:spcBef>
                <a:spcPct val="0"/>
              </a:spcBef>
              <a:buFontTx/>
              <a:buNone/>
            </a:pPr>
            <a:r>
              <a:rPr lang="en-US" altLang="ja-JP" sz="2400" dirty="0">
                <a:latin typeface="Times New Roman" panose="02020603050405020304" pitchFamily="18" charset="0"/>
              </a:rPr>
              <a:t>D: Dirty</a:t>
            </a:r>
          </a:p>
          <a:p>
            <a:pPr>
              <a:spcBef>
                <a:spcPct val="0"/>
              </a:spcBef>
              <a:buFontTx/>
              <a:buNone/>
            </a:pPr>
            <a:r>
              <a:rPr lang="en-US" altLang="ja-JP" sz="2400" dirty="0">
                <a:latin typeface="Times New Roman" panose="02020603050405020304" pitchFamily="18" charset="0"/>
              </a:rPr>
              <a:t>I</a:t>
            </a:r>
            <a:r>
              <a:rPr lang="ja-JP" altLang="en-US" sz="2400" dirty="0">
                <a:latin typeface="Times New Roman" panose="02020603050405020304" pitchFamily="18" charset="0"/>
              </a:rPr>
              <a:t>：</a:t>
            </a:r>
            <a:r>
              <a:rPr lang="en-US" altLang="ja-JP" sz="2400" dirty="0">
                <a:latin typeface="Times New Roman" panose="02020603050405020304" pitchFamily="18" charset="0"/>
              </a:rPr>
              <a:t>Invalidate</a:t>
            </a:r>
            <a:r>
              <a:rPr lang="ja-JP" altLang="en-US" sz="2400" dirty="0">
                <a:latin typeface="Times New Roman" panose="02020603050405020304" pitchFamily="18" charset="0"/>
              </a:rPr>
              <a:t>：無効</a:t>
            </a:r>
            <a:endParaRPr lang="en-US" altLang="ja-JP" sz="2400" dirty="0">
              <a:latin typeface="Times New Roman" panose="02020603050405020304" pitchFamily="18" charset="0"/>
            </a:endParaRPr>
          </a:p>
        </p:txBody>
      </p:sp>
      <p:sp>
        <p:nvSpPr>
          <p:cNvPr id="260129" name="Text Box 33"/>
          <p:cNvSpPr txBox="1">
            <a:spLocks noChangeArrowheads="1"/>
          </p:cNvSpPr>
          <p:nvPr/>
        </p:nvSpPr>
        <p:spPr bwMode="auto">
          <a:xfrm>
            <a:off x="2195513" y="37163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003399"/>
                </a:solidFill>
                <a:latin typeface="HG創英角ｺﾞｼｯｸUB" panose="020B0909000000000000" pitchFamily="49" charset="-128"/>
                <a:ea typeface="HG創英角ｺﾞｼｯｸUB" panose="020B0909000000000000" pitchFamily="49" charset="-128"/>
              </a:rPr>
              <a:t>C</a:t>
            </a:r>
            <a:endParaRPr lang="en-US" altLang="ja-JP" sz="2400">
              <a:latin typeface="HG創英角ｺﾞｼｯｸUB" panose="020B0909000000000000" pitchFamily="49" charset="-128"/>
              <a:ea typeface="HG創英角ｺﾞｼｯｸUB" panose="020B0909000000000000" pitchFamily="49" charset="-128"/>
            </a:endParaRPr>
          </a:p>
        </p:txBody>
      </p:sp>
      <p:sp>
        <p:nvSpPr>
          <p:cNvPr id="260130" name="Text Box 34"/>
          <p:cNvSpPr txBox="1">
            <a:spLocks noChangeArrowheads="1"/>
          </p:cNvSpPr>
          <p:nvPr/>
        </p:nvSpPr>
        <p:spPr bwMode="auto">
          <a:xfrm>
            <a:off x="5003800" y="3692525"/>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003399"/>
                </a:solidFill>
                <a:latin typeface="HGP創英角ｺﾞｼｯｸUB" panose="020B0900000000000000" pitchFamily="50" charset="-128"/>
                <a:ea typeface="HGP創英角ｺﾞｼｯｸUB" panose="020B0900000000000000" pitchFamily="50" charset="-128"/>
              </a:rPr>
              <a:t>C</a:t>
            </a:r>
            <a:endParaRPr lang="en-US" altLang="ja-JP" sz="2400">
              <a:latin typeface="HGP創英角ｺﾞｼｯｸUB" panose="020B0900000000000000" pitchFamily="50" charset="-128"/>
              <a:ea typeface="HGP創英角ｺﾞｼｯｸUB" panose="020B0900000000000000" pitchFamily="50" charset="-128"/>
            </a:endParaRPr>
          </a:p>
        </p:txBody>
      </p:sp>
      <p:grpSp>
        <p:nvGrpSpPr>
          <p:cNvPr id="6" name="Group 35"/>
          <p:cNvGrpSpPr>
            <a:grpSpLocks/>
          </p:cNvGrpSpPr>
          <p:nvPr/>
        </p:nvGrpSpPr>
        <p:grpSpPr bwMode="auto">
          <a:xfrm>
            <a:off x="1384300" y="4365625"/>
            <a:ext cx="739775" cy="457200"/>
            <a:chOff x="872" y="2750"/>
            <a:chExt cx="466" cy="288"/>
          </a:xfrm>
        </p:grpSpPr>
        <p:sp>
          <p:nvSpPr>
            <p:cNvPr id="19481" name="Line 36"/>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482" name="Text Box 37"/>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grpSp>
        <p:nvGrpSpPr>
          <p:cNvPr id="7" name="Group 38"/>
          <p:cNvGrpSpPr>
            <a:grpSpLocks/>
          </p:cNvGrpSpPr>
          <p:nvPr/>
        </p:nvGrpSpPr>
        <p:grpSpPr bwMode="auto">
          <a:xfrm>
            <a:off x="4284663" y="4365625"/>
            <a:ext cx="739775" cy="457200"/>
            <a:chOff x="872" y="2750"/>
            <a:chExt cx="466" cy="288"/>
          </a:xfrm>
        </p:grpSpPr>
        <p:sp>
          <p:nvSpPr>
            <p:cNvPr id="19479" name="Line 39"/>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480" name="Text Box 40"/>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sp>
        <p:nvSpPr>
          <p:cNvPr id="2" name="テキスト ボックス 1"/>
          <p:cNvSpPr txBox="1"/>
          <p:nvPr/>
        </p:nvSpPr>
        <p:spPr>
          <a:xfrm>
            <a:off x="1159197" y="1343991"/>
            <a:ext cx="2177199" cy="923330"/>
          </a:xfrm>
          <a:prstGeom prst="rect">
            <a:avLst/>
          </a:prstGeom>
          <a:noFill/>
        </p:spPr>
        <p:txBody>
          <a:bodyPr wrap="none" rtlCol="0">
            <a:spAutoFit/>
          </a:bodyPr>
          <a:lstStyle/>
          <a:p>
            <a:r>
              <a:rPr kumimoji="1" lang="ja-JP" altLang="en-US" dirty="0"/>
              <a:t>バス上では、一度に</a:t>
            </a:r>
            <a:endParaRPr kumimoji="1" lang="en-US" altLang="ja-JP" dirty="0"/>
          </a:p>
          <a:p>
            <a:r>
              <a:rPr lang="ja-JP" altLang="en-US" dirty="0"/>
              <a:t>一つのデータ転送が</a:t>
            </a:r>
            <a:endParaRPr lang="en-US" altLang="ja-JP" dirty="0"/>
          </a:p>
          <a:p>
            <a:r>
              <a:rPr kumimoji="1" lang="ja-JP" altLang="en-US" dirty="0"/>
              <a:t>行われる</a:t>
            </a:r>
          </a:p>
        </p:txBody>
      </p:sp>
      <p:sp>
        <p:nvSpPr>
          <p:cNvPr id="42" name="テキスト ボックス 41"/>
          <p:cNvSpPr txBox="1"/>
          <p:nvPr/>
        </p:nvSpPr>
        <p:spPr>
          <a:xfrm>
            <a:off x="2247796" y="5715000"/>
            <a:ext cx="5836854" cy="369332"/>
          </a:xfrm>
          <a:prstGeom prst="rect">
            <a:avLst/>
          </a:prstGeom>
          <a:noFill/>
        </p:spPr>
        <p:txBody>
          <a:bodyPr wrap="none" rtlCol="0">
            <a:spAutoFit/>
          </a:bodyPr>
          <a:lstStyle/>
          <a:p>
            <a:r>
              <a:rPr lang="ja-JP" altLang="en-US" dirty="0"/>
              <a:t>同じキャッシュブロックを読み出すと、両方共</a:t>
            </a:r>
            <a:r>
              <a:rPr lang="en-US" altLang="ja-JP" dirty="0"/>
              <a:t>Clean</a:t>
            </a:r>
            <a:r>
              <a:rPr lang="ja-JP" altLang="en-US" dirty="0"/>
              <a:t>になる。</a:t>
            </a:r>
            <a:endParaRPr kumimoji="1" lang="en-US" altLang="ja-JP"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01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012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60125"/>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012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013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26012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25" grpId="0" animBg="1"/>
      <p:bldP spid="260125" grpId="1" animBg="1"/>
      <p:bldP spid="260126" grpId="0" animBg="1"/>
      <p:bldP spid="260126" grpId="1" animBg="1"/>
      <p:bldP spid="260129" grpId="0"/>
      <p:bldP spid="26013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nchor="t"/>
          <a:lstStyle/>
          <a:p>
            <a:pPr eaLnBrk="1" hangingPunct="1"/>
            <a:r>
              <a:rPr lang="en-US" altLang="ja-JP" dirty="0" err="1"/>
              <a:t>P3</a:t>
            </a:r>
            <a:r>
              <a:rPr lang="ja-JP" altLang="en-US" dirty="0"/>
              <a:t>が書き込み無効化</a:t>
            </a:r>
          </a:p>
        </p:txBody>
      </p:sp>
      <p:sp>
        <p:nvSpPr>
          <p:cNvPr id="2048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P1</a:t>
            </a:r>
            <a:endParaRPr lang="en-US" altLang="ja-JP" sz="1800" dirty="0">
              <a:latin typeface="Times New Roman" panose="02020603050405020304" pitchFamily="18" charset="0"/>
            </a:endParaRPr>
          </a:p>
        </p:txBody>
      </p:sp>
      <p:sp>
        <p:nvSpPr>
          <p:cNvPr id="20484"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2000">
              <a:latin typeface="HGS創英角ｺﾞｼｯｸUB" panose="020B0900000000000000" pitchFamily="50" charset="-128"/>
              <a:ea typeface="HGS創英角ｺﾞｼｯｸUB" panose="020B0900000000000000" pitchFamily="50" charset="-128"/>
            </a:endParaRPr>
          </a:p>
        </p:txBody>
      </p:sp>
      <p:sp>
        <p:nvSpPr>
          <p:cNvPr id="2048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8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8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0488" name="Group 8"/>
          <p:cNvGrpSpPr>
            <a:grpSpLocks/>
          </p:cNvGrpSpPr>
          <p:nvPr/>
        </p:nvGrpSpPr>
        <p:grpSpPr bwMode="auto">
          <a:xfrm>
            <a:off x="4876800" y="3048000"/>
            <a:ext cx="762000" cy="2514600"/>
            <a:chOff x="672" y="2208"/>
            <a:chExt cx="480" cy="1584"/>
          </a:xfrm>
        </p:grpSpPr>
        <p:sp>
          <p:nvSpPr>
            <p:cNvPr id="2051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P3</a:t>
              </a:r>
              <a:endParaRPr lang="en-US" altLang="ja-JP" sz="1800" dirty="0">
                <a:latin typeface="Times New Roman" panose="02020603050405020304" pitchFamily="18" charset="0"/>
              </a:endParaRPr>
            </a:p>
          </p:txBody>
        </p:sp>
        <p:sp>
          <p:nvSpPr>
            <p:cNvPr id="2052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2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489" name="Group 13"/>
          <p:cNvGrpSpPr>
            <a:grpSpLocks/>
          </p:cNvGrpSpPr>
          <p:nvPr/>
        </p:nvGrpSpPr>
        <p:grpSpPr bwMode="auto">
          <a:xfrm>
            <a:off x="3429000" y="3048000"/>
            <a:ext cx="762000" cy="2514600"/>
            <a:chOff x="672" y="2208"/>
            <a:chExt cx="480" cy="1584"/>
          </a:xfrm>
        </p:grpSpPr>
        <p:sp>
          <p:nvSpPr>
            <p:cNvPr id="2051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P2</a:t>
              </a:r>
              <a:endParaRPr lang="en-US" altLang="ja-JP" sz="1800" dirty="0">
                <a:latin typeface="Times New Roman" panose="02020603050405020304" pitchFamily="18" charset="0"/>
              </a:endParaRPr>
            </a:p>
          </p:txBody>
        </p:sp>
        <p:sp>
          <p:nvSpPr>
            <p:cNvPr id="2051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1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490" name="Group 18"/>
          <p:cNvGrpSpPr>
            <a:grpSpLocks/>
          </p:cNvGrpSpPr>
          <p:nvPr/>
        </p:nvGrpSpPr>
        <p:grpSpPr bwMode="auto">
          <a:xfrm>
            <a:off x="6324600" y="3048000"/>
            <a:ext cx="762000" cy="2514600"/>
            <a:chOff x="672" y="2208"/>
            <a:chExt cx="480" cy="1584"/>
          </a:xfrm>
        </p:grpSpPr>
        <p:sp>
          <p:nvSpPr>
            <p:cNvPr id="2051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P4</a:t>
              </a:r>
              <a:endParaRPr lang="en-US" altLang="ja-JP" sz="1800" dirty="0">
                <a:latin typeface="Times New Roman" panose="02020603050405020304" pitchFamily="18" charset="0"/>
              </a:endParaRPr>
            </a:p>
          </p:txBody>
        </p:sp>
        <p:sp>
          <p:nvSpPr>
            <p:cNvPr id="2051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1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49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0492" name="Text Box 24"/>
          <p:cNvSpPr txBox="1">
            <a:spLocks noChangeArrowheads="1"/>
          </p:cNvSpPr>
          <p:nvPr/>
        </p:nvSpPr>
        <p:spPr bwMode="auto">
          <a:xfrm>
            <a:off x="4059382" y="2515177"/>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a:latin typeface="Times New Roman" panose="02020603050405020304" pitchFamily="18" charset="0"/>
              </a:rPr>
              <a:t>共有バス</a:t>
            </a:r>
            <a:endParaRPr lang="en-US" altLang="ja-JP" sz="1800" dirty="0">
              <a:latin typeface="Times New Roman" panose="02020603050405020304" pitchFamily="18" charset="0"/>
            </a:endParaRPr>
          </a:p>
        </p:txBody>
      </p:sp>
      <p:sp>
        <p:nvSpPr>
          <p:cNvPr id="2049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0494" name="Group 26"/>
          <p:cNvGrpSpPr>
            <a:grpSpLocks/>
          </p:cNvGrpSpPr>
          <p:nvPr/>
        </p:nvGrpSpPr>
        <p:grpSpPr bwMode="auto">
          <a:xfrm>
            <a:off x="1219200" y="3336925"/>
            <a:ext cx="962025" cy="633413"/>
            <a:chOff x="806" y="2078"/>
            <a:chExt cx="606" cy="399"/>
          </a:xfrm>
        </p:grpSpPr>
        <p:sp>
          <p:nvSpPr>
            <p:cNvPr id="2050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051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1149" name="Text Box 29"/>
          <p:cNvSpPr txBox="1">
            <a:spLocks noChangeArrowheads="1"/>
          </p:cNvSpPr>
          <p:nvPr/>
        </p:nvSpPr>
        <p:spPr bwMode="auto">
          <a:xfrm>
            <a:off x="2500313" y="3789363"/>
            <a:ext cx="258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CC0000"/>
                </a:solidFill>
                <a:latin typeface="HGS創英角ｺﾞｼｯｸUB" panose="020B0900000000000000" pitchFamily="50" charset="-128"/>
                <a:ea typeface="HGS創英角ｺﾞｼｯｸUB" panose="020B0900000000000000" pitchFamily="50" charset="-128"/>
              </a:rPr>
              <a:t>I</a:t>
            </a:r>
          </a:p>
        </p:txBody>
      </p:sp>
      <p:grpSp>
        <p:nvGrpSpPr>
          <p:cNvPr id="6" name="Group 30"/>
          <p:cNvGrpSpPr>
            <a:grpSpLocks/>
          </p:cNvGrpSpPr>
          <p:nvPr/>
        </p:nvGrpSpPr>
        <p:grpSpPr bwMode="auto">
          <a:xfrm>
            <a:off x="2514600" y="2895600"/>
            <a:ext cx="2895600" cy="762000"/>
            <a:chOff x="1584" y="1824"/>
            <a:chExt cx="1824" cy="480"/>
          </a:xfrm>
        </p:grpSpPr>
        <p:grpSp>
          <p:nvGrpSpPr>
            <p:cNvPr id="20504" name="Group 31"/>
            <p:cNvGrpSpPr>
              <a:grpSpLocks/>
            </p:cNvGrpSpPr>
            <p:nvPr/>
          </p:nvGrpSpPr>
          <p:grpSpPr bwMode="auto">
            <a:xfrm>
              <a:off x="1584" y="1824"/>
              <a:ext cx="1824" cy="480"/>
              <a:chOff x="1584" y="1824"/>
              <a:chExt cx="1824" cy="480"/>
            </a:xfrm>
          </p:grpSpPr>
          <p:sp>
            <p:nvSpPr>
              <p:cNvPr id="20506" name="Line 32"/>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7" name="Line 33"/>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8" name="Line 34"/>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505" name="Text Box 35"/>
            <p:cNvSpPr txBox="1">
              <a:spLocks noChangeArrowheads="1"/>
            </p:cNvSpPr>
            <p:nvPr/>
          </p:nvSpPr>
          <p:spPr bwMode="auto">
            <a:xfrm>
              <a:off x="1718" y="1850"/>
              <a:ext cx="108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400" dirty="0">
                  <a:solidFill>
                    <a:srgbClr val="CC0000"/>
                  </a:solidFill>
                  <a:latin typeface="Times New Roman" panose="02020603050405020304" pitchFamily="18" charset="0"/>
                </a:rPr>
                <a:t>無効化信号</a:t>
              </a:r>
              <a:endParaRPr lang="en-US" altLang="ja-JP" sz="2400" dirty="0">
                <a:solidFill>
                  <a:srgbClr val="CC0000"/>
                </a:solidFill>
                <a:latin typeface="Times New Roman" panose="02020603050405020304" pitchFamily="18" charset="0"/>
              </a:endParaRPr>
            </a:p>
          </p:txBody>
        </p:sp>
      </p:grpSp>
      <p:sp>
        <p:nvSpPr>
          <p:cNvPr id="261156" name="Text Box 36"/>
          <p:cNvSpPr txBox="1">
            <a:spLocks noChangeArrowheads="1"/>
          </p:cNvSpPr>
          <p:nvPr/>
        </p:nvSpPr>
        <p:spPr bwMode="auto">
          <a:xfrm>
            <a:off x="2195513" y="3789363"/>
            <a:ext cx="349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dirty="0">
                <a:solidFill>
                  <a:srgbClr val="0066FF"/>
                </a:solidFill>
                <a:latin typeface="HGP創英角ｺﾞｼｯｸUB" panose="020B0900000000000000" pitchFamily="50" charset="-128"/>
                <a:ea typeface="HGP創英角ｺﾞｼｯｸUB" panose="020B0900000000000000" pitchFamily="50" charset="-128"/>
              </a:rPr>
              <a:t>C</a:t>
            </a:r>
          </a:p>
        </p:txBody>
      </p:sp>
      <p:sp>
        <p:nvSpPr>
          <p:cNvPr id="261157" name="Text Box 37"/>
          <p:cNvSpPr txBox="1">
            <a:spLocks noChangeArrowheads="1"/>
          </p:cNvSpPr>
          <p:nvPr/>
        </p:nvSpPr>
        <p:spPr bwMode="auto">
          <a:xfrm>
            <a:off x="5086350" y="3789363"/>
            <a:ext cx="349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solidFill>
                  <a:srgbClr val="0066FF"/>
                </a:solidFill>
                <a:latin typeface="HGP創英角ｺﾞｼｯｸUB" panose="020B0900000000000000" pitchFamily="50" charset="-128"/>
                <a:ea typeface="HGP創英角ｺﾞｼｯｸUB" panose="020B0900000000000000" pitchFamily="50" charset="-128"/>
              </a:rPr>
              <a:t>C</a:t>
            </a:r>
          </a:p>
        </p:txBody>
      </p:sp>
      <p:grpSp>
        <p:nvGrpSpPr>
          <p:cNvPr id="8" name="Group 38"/>
          <p:cNvGrpSpPr>
            <a:grpSpLocks/>
          </p:cNvGrpSpPr>
          <p:nvPr/>
        </p:nvGrpSpPr>
        <p:grpSpPr bwMode="auto">
          <a:xfrm>
            <a:off x="5562600" y="4343400"/>
            <a:ext cx="787400" cy="533400"/>
            <a:chOff x="3504" y="2736"/>
            <a:chExt cx="496" cy="336"/>
          </a:xfrm>
        </p:grpSpPr>
        <p:sp>
          <p:nvSpPr>
            <p:cNvPr id="20502" name="Line 39"/>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3" name="Text Box 40"/>
            <p:cNvSpPr txBox="1">
              <a:spLocks noChangeArrowheads="1"/>
            </p:cNvSpPr>
            <p:nvPr/>
          </p:nvSpPr>
          <p:spPr bwMode="auto">
            <a:xfrm>
              <a:off x="3548" y="280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Write</a:t>
              </a:r>
            </a:p>
          </p:txBody>
        </p:sp>
      </p:grpSp>
      <p:sp>
        <p:nvSpPr>
          <p:cNvPr id="261161" name="Text Box 41"/>
          <p:cNvSpPr txBox="1">
            <a:spLocks noChangeArrowheads="1"/>
          </p:cNvSpPr>
          <p:nvPr/>
        </p:nvSpPr>
        <p:spPr bwMode="auto">
          <a:xfrm>
            <a:off x="5321300" y="3759200"/>
            <a:ext cx="43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400">
                <a:solidFill>
                  <a:srgbClr val="CC0000"/>
                </a:solidFill>
                <a:latin typeface="HGP創英角ｺﾞｼｯｸUB" panose="020B0900000000000000" pitchFamily="50" charset="-128"/>
                <a:ea typeface="HGP創英角ｺﾞｼｯｸUB" panose="020B0900000000000000" pitchFamily="50" charset="-128"/>
              </a:rPr>
              <a:t>D</a:t>
            </a:r>
          </a:p>
        </p:txBody>
      </p:sp>
      <p:sp>
        <p:nvSpPr>
          <p:cNvPr id="2" name="テキスト ボックス 1"/>
          <p:cNvSpPr txBox="1"/>
          <p:nvPr/>
        </p:nvSpPr>
        <p:spPr>
          <a:xfrm>
            <a:off x="4572000" y="5657671"/>
            <a:ext cx="3571812" cy="1200329"/>
          </a:xfrm>
          <a:prstGeom prst="rect">
            <a:avLst/>
          </a:prstGeom>
          <a:noFill/>
        </p:spPr>
        <p:txBody>
          <a:bodyPr wrap="none" rtlCol="0">
            <a:spAutoFit/>
          </a:bodyPr>
          <a:lstStyle/>
          <a:p>
            <a:r>
              <a:rPr kumimoji="1" lang="ja-JP" altLang="en-US" dirty="0"/>
              <a:t>書き込みを行う</a:t>
            </a:r>
            <a:endParaRPr kumimoji="1" lang="en-US" altLang="ja-JP" dirty="0"/>
          </a:p>
          <a:p>
            <a:r>
              <a:rPr lang="en-US" altLang="ja-JP" dirty="0"/>
              <a:t>Clean</a:t>
            </a:r>
            <a:r>
              <a:rPr lang="ja-JP" altLang="en-US" dirty="0"/>
              <a:t>→</a:t>
            </a:r>
            <a:r>
              <a:rPr lang="en-US" altLang="ja-JP" dirty="0"/>
              <a:t>Dirty</a:t>
            </a:r>
            <a:r>
              <a:rPr lang="ja-JP" altLang="en-US" dirty="0"/>
              <a:t>に変化</a:t>
            </a:r>
            <a:endParaRPr lang="en-US" altLang="ja-JP" dirty="0"/>
          </a:p>
          <a:p>
            <a:r>
              <a:rPr lang="ja-JP" altLang="en-US" dirty="0"/>
              <a:t>共有バス上に書いたアドレスを送り</a:t>
            </a:r>
            <a:endParaRPr lang="en-US" altLang="ja-JP" dirty="0"/>
          </a:p>
          <a:p>
            <a:r>
              <a:rPr kumimoji="1" lang="ja-JP" altLang="en-US" dirty="0"/>
              <a:t>コピーを無効化</a:t>
            </a:r>
          </a:p>
        </p:txBody>
      </p:sp>
      <p:sp>
        <p:nvSpPr>
          <p:cNvPr id="44" name="テキスト ボックス 43"/>
          <p:cNvSpPr txBox="1"/>
          <p:nvPr/>
        </p:nvSpPr>
        <p:spPr>
          <a:xfrm>
            <a:off x="758857" y="5648833"/>
            <a:ext cx="3228769" cy="923330"/>
          </a:xfrm>
          <a:prstGeom prst="rect">
            <a:avLst/>
          </a:prstGeom>
          <a:noFill/>
        </p:spPr>
        <p:txBody>
          <a:bodyPr wrap="none" rtlCol="0">
            <a:spAutoFit/>
          </a:bodyPr>
          <a:lstStyle/>
          <a:p>
            <a:r>
              <a:rPr lang="ja-JP" altLang="en-US" dirty="0"/>
              <a:t>全てのキャッシュがバスを</a:t>
            </a:r>
            <a:endParaRPr lang="en-US" altLang="ja-JP" dirty="0"/>
          </a:p>
          <a:p>
            <a:r>
              <a:rPr kumimoji="1" lang="ja-JP" altLang="en-US" dirty="0"/>
              <a:t>見ており（スヌープ）、アドレスが</a:t>
            </a:r>
            <a:endParaRPr kumimoji="1" lang="en-US" altLang="ja-JP" dirty="0"/>
          </a:p>
          <a:p>
            <a:r>
              <a:rPr lang="ja-JP" altLang="en-US" dirty="0"/>
              <a:t>一致すると無効化</a:t>
            </a:r>
            <a:endParaRPr kumimoji="1" lang="en-US" altLang="ja-JP"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1156"/>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61149"/>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61157"/>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61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49" grpId="0"/>
      <p:bldP spid="261156" grpId="0"/>
      <p:bldP spid="261157" grpId="0"/>
      <p:bldP spid="26116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nchor="t"/>
          <a:lstStyle/>
          <a:p>
            <a:pPr eaLnBrk="1" hangingPunct="1"/>
            <a:r>
              <a:rPr lang="en-US" altLang="ja-JP" dirty="0" err="1"/>
              <a:t>P1</a:t>
            </a:r>
            <a:r>
              <a:rPr lang="ja-JP" altLang="en-US" dirty="0"/>
              <a:t>が読み出しをした場合</a:t>
            </a:r>
            <a:endParaRPr lang="en-US" altLang="ja-JP" dirty="0"/>
          </a:p>
        </p:txBody>
      </p:sp>
      <p:sp>
        <p:nvSpPr>
          <p:cNvPr id="2150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P1</a:t>
            </a:r>
            <a:endParaRPr lang="en-US" altLang="ja-JP" sz="1800" dirty="0">
              <a:latin typeface="Times New Roman" panose="02020603050405020304" pitchFamily="18" charset="0"/>
            </a:endParaRPr>
          </a:p>
        </p:txBody>
      </p:sp>
      <p:sp>
        <p:nvSpPr>
          <p:cNvPr id="2150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0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1512" name="Group 8"/>
          <p:cNvGrpSpPr>
            <a:grpSpLocks/>
          </p:cNvGrpSpPr>
          <p:nvPr/>
        </p:nvGrpSpPr>
        <p:grpSpPr bwMode="auto">
          <a:xfrm>
            <a:off x="4823936" y="3053387"/>
            <a:ext cx="762000" cy="2514600"/>
            <a:chOff x="672" y="2208"/>
            <a:chExt cx="480" cy="1584"/>
          </a:xfrm>
        </p:grpSpPr>
        <p:sp>
          <p:nvSpPr>
            <p:cNvPr id="2154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P3</a:t>
              </a:r>
              <a:endParaRPr lang="en-US" altLang="ja-JP" sz="1800" dirty="0">
                <a:latin typeface="Times New Roman" panose="02020603050405020304" pitchFamily="18" charset="0"/>
              </a:endParaRPr>
            </a:p>
          </p:txBody>
        </p:sp>
        <p:sp>
          <p:nvSpPr>
            <p:cNvPr id="2154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4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3" name="Group 13"/>
          <p:cNvGrpSpPr>
            <a:grpSpLocks/>
          </p:cNvGrpSpPr>
          <p:nvPr/>
        </p:nvGrpSpPr>
        <p:grpSpPr bwMode="auto">
          <a:xfrm>
            <a:off x="3429000" y="3048000"/>
            <a:ext cx="762000" cy="2514600"/>
            <a:chOff x="672" y="2208"/>
            <a:chExt cx="480" cy="1584"/>
          </a:xfrm>
        </p:grpSpPr>
        <p:sp>
          <p:nvSpPr>
            <p:cNvPr id="2153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P2</a:t>
              </a:r>
              <a:endParaRPr lang="en-US" altLang="ja-JP" sz="1800" dirty="0">
                <a:latin typeface="Times New Roman" panose="02020603050405020304" pitchFamily="18" charset="0"/>
              </a:endParaRPr>
            </a:p>
          </p:txBody>
        </p:sp>
        <p:sp>
          <p:nvSpPr>
            <p:cNvPr id="2153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3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4" name="Group 18"/>
          <p:cNvGrpSpPr>
            <a:grpSpLocks/>
          </p:cNvGrpSpPr>
          <p:nvPr/>
        </p:nvGrpSpPr>
        <p:grpSpPr bwMode="auto">
          <a:xfrm>
            <a:off x="6324600" y="3048000"/>
            <a:ext cx="762000" cy="2514600"/>
            <a:chOff x="672" y="2208"/>
            <a:chExt cx="480" cy="1584"/>
          </a:xfrm>
        </p:grpSpPr>
        <p:sp>
          <p:nvSpPr>
            <p:cNvPr id="2153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P4</a:t>
              </a:r>
              <a:endParaRPr lang="en-US" altLang="ja-JP" sz="1800" dirty="0">
                <a:latin typeface="Times New Roman" panose="02020603050405020304" pitchFamily="18" charset="0"/>
              </a:endParaRPr>
            </a:p>
          </p:txBody>
        </p:sp>
        <p:sp>
          <p:nvSpPr>
            <p:cNvPr id="2153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3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1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151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a:latin typeface="Times New Roman" panose="02020603050405020304" pitchFamily="18" charset="0"/>
              </a:rPr>
              <a:t>共有バス</a:t>
            </a:r>
            <a:endParaRPr lang="en-US" altLang="ja-JP" sz="1800" dirty="0">
              <a:latin typeface="Times New Roman" panose="02020603050405020304" pitchFamily="18" charset="0"/>
            </a:endParaRPr>
          </a:p>
        </p:txBody>
      </p:sp>
      <p:sp>
        <p:nvSpPr>
          <p:cNvPr id="2151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1518" name="Group 26"/>
          <p:cNvGrpSpPr>
            <a:grpSpLocks/>
          </p:cNvGrpSpPr>
          <p:nvPr/>
        </p:nvGrpSpPr>
        <p:grpSpPr bwMode="auto">
          <a:xfrm>
            <a:off x="1219200" y="3336925"/>
            <a:ext cx="962025" cy="633413"/>
            <a:chOff x="806" y="2078"/>
            <a:chExt cx="606" cy="399"/>
          </a:xfrm>
        </p:grpSpPr>
        <p:sp>
          <p:nvSpPr>
            <p:cNvPr id="2153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153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2173" name="Text Box 29"/>
          <p:cNvSpPr txBox="1">
            <a:spLocks noChangeArrowheads="1"/>
          </p:cNvSpPr>
          <p:nvPr/>
        </p:nvSpPr>
        <p:spPr bwMode="auto">
          <a:xfrm>
            <a:off x="2195513" y="3716338"/>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0066FF"/>
                </a:solidFill>
                <a:latin typeface="HGP創英角ｺﾞｼｯｸUB" panose="020B0900000000000000" pitchFamily="50" charset="-128"/>
                <a:ea typeface="HGP創英角ｺﾞｼｯｸUB" panose="020B0900000000000000" pitchFamily="50" charset="-128"/>
              </a:rPr>
              <a:t>C</a:t>
            </a:r>
          </a:p>
        </p:txBody>
      </p:sp>
      <p:sp>
        <p:nvSpPr>
          <p:cNvPr id="262174" name="Text Box 30"/>
          <p:cNvSpPr txBox="1">
            <a:spLocks noChangeArrowheads="1"/>
          </p:cNvSpPr>
          <p:nvPr/>
        </p:nvSpPr>
        <p:spPr bwMode="auto">
          <a:xfrm>
            <a:off x="5148263" y="3716338"/>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0066FF"/>
                </a:solidFill>
                <a:latin typeface="HGP創英角ｺﾞｼｯｸUB" panose="020B0900000000000000" pitchFamily="50" charset="-128"/>
                <a:ea typeface="HGP創英角ｺﾞｼｯｸUB" panose="020B0900000000000000" pitchFamily="50" charset="-128"/>
              </a:rPr>
              <a:t>C</a:t>
            </a:r>
          </a:p>
        </p:txBody>
      </p:sp>
      <p:grpSp>
        <p:nvGrpSpPr>
          <p:cNvPr id="6" name="Group 31"/>
          <p:cNvGrpSpPr>
            <a:grpSpLocks/>
          </p:cNvGrpSpPr>
          <p:nvPr/>
        </p:nvGrpSpPr>
        <p:grpSpPr bwMode="auto">
          <a:xfrm>
            <a:off x="2133600" y="1981200"/>
            <a:ext cx="3048000" cy="1905000"/>
            <a:chOff x="1344" y="1248"/>
            <a:chExt cx="1920" cy="1200"/>
          </a:xfrm>
        </p:grpSpPr>
        <p:sp>
          <p:nvSpPr>
            <p:cNvPr id="21527" name="Line 32"/>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8" name="Line 33"/>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9" name="Line 34"/>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0" name="Line 35"/>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6"/>
          <p:cNvGrpSpPr>
            <a:grpSpLocks/>
          </p:cNvGrpSpPr>
          <p:nvPr/>
        </p:nvGrpSpPr>
        <p:grpSpPr bwMode="auto">
          <a:xfrm>
            <a:off x="1331913" y="4267200"/>
            <a:ext cx="801687" cy="533400"/>
            <a:chOff x="839" y="2688"/>
            <a:chExt cx="505" cy="336"/>
          </a:xfrm>
        </p:grpSpPr>
        <p:sp>
          <p:nvSpPr>
            <p:cNvPr id="21525" name="Line 37"/>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6" name="Text Box 38"/>
            <p:cNvSpPr txBox="1">
              <a:spLocks noChangeArrowheads="1"/>
            </p:cNvSpPr>
            <p:nvPr/>
          </p:nvSpPr>
          <p:spPr bwMode="auto">
            <a:xfrm>
              <a:off x="839" y="2750"/>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sp>
        <p:nvSpPr>
          <p:cNvPr id="262183" name="Text Box 39"/>
          <p:cNvSpPr txBox="1">
            <a:spLocks noChangeArrowheads="1"/>
          </p:cNvSpPr>
          <p:nvPr/>
        </p:nvSpPr>
        <p:spPr bwMode="auto">
          <a:xfrm>
            <a:off x="1965325" y="3764587"/>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I</a:t>
            </a:r>
          </a:p>
        </p:txBody>
      </p:sp>
      <p:sp>
        <p:nvSpPr>
          <p:cNvPr id="262184" name="Text Box 40"/>
          <p:cNvSpPr txBox="1">
            <a:spLocks noChangeArrowheads="1"/>
          </p:cNvSpPr>
          <p:nvPr/>
        </p:nvSpPr>
        <p:spPr bwMode="auto">
          <a:xfrm>
            <a:off x="4872196" y="3710951"/>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D</a:t>
            </a:r>
          </a:p>
        </p:txBody>
      </p:sp>
      <p:sp>
        <p:nvSpPr>
          <p:cNvPr id="41" name="テキスト ボックス 40"/>
          <p:cNvSpPr txBox="1"/>
          <p:nvPr/>
        </p:nvSpPr>
        <p:spPr>
          <a:xfrm>
            <a:off x="4860985" y="5558135"/>
            <a:ext cx="4376519" cy="1200329"/>
          </a:xfrm>
          <a:prstGeom prst="rect">
            <a:avLst/>
          </a:prstGeom>
          <a:noFill/>
        </p:spPr>
        <p:txBody>
          <a:bodyPr wrap="none" rtlCol="0">
            <a:spAutoFit/>
          </a:bodyPr>
          <a:lstStyle/>
          <a:p>
            <a:r>
              <a:rPr lang="ja-JP" altLang="en-US" dirty="0"/>
              <a:t>共有バス上のアドレスを見て、アドレスが</a:t>
            </a:r>
            <a:endParaRPr lang="en-US" altLang="ja-JP" dirty="0"/>
          </a:p>
          <a:p>
            <a:r>
              <a:rPr lang="ja-JP" altLang="en-US" dirty="0"/>
              <a:t>一致して</a:t>
            </a:r>
            <a:r>
              <a:rPr lang="en-US" altLang="ja-JP" dirty="0"/>
              <a:t>D</a:t>
            </a:r>
            <a:r>
              <a:rPr lang="ja-JP" altLang="en-US" dirty="0"/>
              <a:t>のブロックへの読み出し要求を</a:t>
            </a:r>
            <a:endParaRPr lang="en-US" altLang="ja-JP" dirty="0"/>
          </a:p>
          <a:p>
            <a:r>
              <a:rPr lang="ja-JP" altLang="en-US" dirty="0"/>
              <a:t>検出→共有メモリに書き戻してからデータを</a:t>
            </a:r>
            <a:endParaRPr lang="en-US" altLang="ja-JP" dirty="0"/>
          </a:p>
          <a:p>
            <a:r>
              <a:rPr lang="ja-JP" altLang="en-US" dirty="0"/>
              <a:t>要求元に転送→</a:t>
            </a:r>
            <a:r>
              <a:rPr lang="en-US" altLang="ja-JP" dirty="0"/>
              <a:t>Clean</a:t>
            </a:r>
            <a:r>
              <a:rPr lang="ja-JP" altLang="en-US" dirty="0"/>
              <a:t>になる</a:t>
            </a:r>
            <a:endParaRPr lang="en-US" altLang="ja-JP" dirty="0"/>
          </a:p>
        </p:txBody>
      </p:sp>
      <p:sp>
        <p:nvSpPr>
          <p:cNvPr id="42" name="テキスト ボックス 41"/>
          <p:cNvSpPr txBox="1"/>
          <p:nvPr/>
        </p:nvSpPr>
        <p:spPr>
          <a:xfrm>
            <a:off x="609600" y="5849034"/>
            <a:ext cx="3796232" cy="923330"/>
          </a:xfrm>
          <a:prstGeom prst="rect">
            <a:avLst/>
          </a:prstGeom>
          <a:noFill/>
        </p:spPr>
        <p:txBody>
          <a:bodyPr wrap="none" rtlCol="0">
            <a:spAutoFit/>
          </a:bodyPr>
          <a:lstStyle/>
          <a:p>
            <a:r>
              <a:rPr lang="en-US" altLang="ja-JP" dirty="0" err="1"/>
              <a:t>P1</a:t>
            </a:r>
            <a:r>
              <a:rPr lang="ja-JP" altLang="en-US" dirty="0"/>
              <a:t>が読み出すとミスが起き、</a:t>
            </a:r>
            <a:endParaRPr lang="en-US" altLang="ja-JP" dirty="0"/>
          </a:p>
          <a:p>
            <a:r>
              <a:rPr lang="ja-JP" altLang="en-US" dirty="0"/>
              <a:t>主記憶に共有バスを通して取りに行く</a:t>
            </a:r>
            <a:endParaRPr lang="en-US" altLang="ja-JP" dirty="0"/>
          </a:p>
          <a:p>
            <a:r>
              <a:rPr lang="en-US" altLang="ja-JP" dirty="0"/>
              <a:t>Clean</a:t>
            </a:r>
            <a:r>
              <a:rPr lang="ja-JP" altLang="en-US" dirty="0"/>
              <a:t>になる</a:t>
            </a:r>
            <a:endParaRPr lang="en-US" altLang="ja-JP"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2183"/>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62173"/>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62184"/>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62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73" grpId="0"/>
      <p:bldP spid="262174" grpId="0"/>
      <p:bldP spid="262183" grpId="0"/>
      <p:bldP spid="26218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chor="t"/>
          <a:lstStyle/>
          <a:p>
            <a:pPr eaLnBrk="1" hangingPunct="1"/>
            <a:r>
              <a:rPr lang="en-US" altLang="ja-JP" dirty="0" err="1"/>
              <a:t>P1</a:t>
            </a:r>
            <a:r>
              <a:rPr lang="ja-JP" altLang="en-US" dirty="0"/>
              <a:t>が書き込みをした場合</a:t>
            </a:r>
            <a:endParaRPr lang="en-US" altLang="ja-JP" dirty="0"/>
          </a:p>
        </p:txBody>
      </p:sp>
      <p:sp>
        <p:nvSpPr>
          <p:cNvPr id="22531"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P1</a:t>
            </a:r>
            <a:endParaRPr lang="en-US" altLang="ja-JP" sz="1800" dirty="0">
              <a:latin typeface="Times New Roman" panose="02020603050405020304" pitchFamily="18" charset="0"/>
            </a:endParaRPr>
          </a:p>
        </p:txBody>
      </p:sp>
      <p:sp>
        <p:nvSpPr>
          <p:cNvPr id="22532"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2533"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4"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5"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2536" name="Group 8"/>
          <p:cNvGrpSpPr>
            <a:grpSpLocks/>
          </p:cNvGrpSpPr>
          <p:nvPr/>
        </p:nvGrpSpPr>
        <p:grpSpPr bwMode="auto">
          <a:xfrm>
            <a:off x="4848223" y="3048000"/>
            <a:ext cx="762000" cy="2514600"/>
            <a:chOff x="672" y="2208"/>
            <a:chExt cx="480" cy="1584"/>
          </a:xfrm>
        </p:grpSpPr>
        <p:sp>
          <p:nvSpPr>
            <p:cNvPr id="2256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P3</a:t>
              </a:r>
              <a:endParaRPr lang="en-US" altLang="ja-JP" sz="1800" dirty="0">
                <a:latin typeface="Times New Roman" panose="02020603050405020304" pitchFamily="18" charset="0"/>
              </a:endParaRPr>
            </a:p>
          </p:txBody>
        </p:sp>
        <p:sp>
          <p:nvSpPr>
            <p:cNvPr id="2256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256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37" name="Group 13"/>
          <p:cNvGrpSpPr>
            <a:grpSpLocks/>
          </p:cNvGrpSpPr>
          <p:nvPr/>
        </p:nvGrpSpPr>
        <p:grpSpPr bwMode="auto">
          <a:xfrm>
            <a:off x="3429000" y="3048000"/>
            <a:ext cx="762000" cy="2514600"/>
            <a:chOff x="672" y="2208"/>
            <a:chExt cx="480" cy="1584"/>
          </a:xfrm>
        </p:grpSpPr>
        <p:sp>
          <p:nvSpPr>
            <p:cNvPr id="2256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P2</a:t>
              </a:r>
              <a:endParaRPr lang="en-US" altLang="ja-JP" sz="1800" dirty="0">
                <a:latin typeface="Times New Roman" panose="02020603050405020304" pitchFamily="18" charset="0"/>
              </a:endParaRPr>
            </a:p>
          </p:txBody>
        </p:sp>
        <p:sp>
          <p:nvSpPr>
            <p:cNvPr id="2256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Snoop</a:t>
              </a:r>
            </a:p>
            <a:p>
              <a:pPr algn="ctr">
                <a:spcBef>
                  <a:spcPct val="0"/>
                </a:spcBef>
                <a:buFontTx/>
                <a:buNone/>
              </a:pPr>
              <a:r>
                <a:rPr lang="en-US" altLang="ja-JP" sz="1800">
                  <a:latin typeface="Times New Roman" panose="02020603050405020304" pitchFamily="18" charset="0"/>
                </a:rPr>
                <a:t>Cache</a:t>
              </a:r>
            </a:p>
          </p:txBody>
        </p:sp>
        <p:sp>
          <p:nvSpPr>
            <p:cNvPr id="2256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38" name="Group 18"/>
          <p:cNvGrpSpPr>
            <a:grpSpLocks/>
          </p:cNvGrpSpPr>
          <p:nvPr/>
        </p:nvGrpSpPr>
        <p:grpSpPr bwMode="auto">
          <a:xfrm>
            <a:off x="6324600" y="3048000"/>
            <a:ext cx="762000" cy="2514600"/>
            <a:chOff x="672" y="2208"/>
            <a:chExt cx="480" cy="1584"/>
          </a:xfrm>
        </p:grpSpPr>
        <p:sp>
          <p:nvSpPr>
            <p:cNvPr id="2255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a:latin typeface="Times New Roman" panose="02020603050405020304" pitchFamily="18" charset="0"/>
                </a:rPr>
                <a:t>P4</a:t>
              </a:r>
              <a:endParaRPr lang="en-US" altLang="ja-JP" sz="1800" dirty="0">
                <a:latin typeface="Times New Roman" panose="02020603050405020304" pitchFamily="18" charset="0"/>
              </a:endParaRPr>
            </a:p>
          </p:txBody>
        </p:sp>
        <p:sp>
          <p:nvSpPr>
            <p:cNvPr id="2255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Snoop</a:t>
              </a:r>
            </a:p>
            <a:p>
              <a:pPr algn="ctr">
                <a:spcBef>
                  <a:spcPct val="0"/>
                </a:spcBef>
                <a:buFontTx/>
                <a:buNone/>
              </a:pPr>
              <a:r>
                <a:rPr lang="en-US" altLang="ja-JP" sz="1800">
                  <a:latin typeface="Times New Roman" panose="02020603050405020304" pitchFamily="18" charset="0"/>
                </a:rPr>
                <a:t>Cache</a:t>
              </a:r>
            </a:p>
          </p:txBody>
        </p:sp>
        <p:sp>
          <p:nvSpPr>
            <p:cNvPr id="2255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2539"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2540"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a:latin typeface="Times New Roman" panose="02020603050405020304" pitchFamily="18" charset="0"/>
              </a:rPr>
              <a:t>共有バス</a:t>
            </a:r>
            <a:endParaRPr lang="en-US" altLang="ja-JP" sz="1800" dirty="0">
              <a:latin typeface="Times New Roman" panose="02020603050405020304" pitchFamily="18" charset="0"/>
            </a:endParaRPr>
          </a:p>
        </p:txBody>
      </p:sp>
      <p:sp>
        <p:nvSpPr>
          <p:cNvPr id="22541"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2542" name="Group 26"/>
          <p:cNvGrpSpPr>
            <a:grpSpLocks/>
          </p:cNvGrpSpPr>
          <p:nvPr/>
        </p:nvGrpSpPr>
        <p:grpSpPr bwMode="auto">
          <a:xfrm>
            <a:off x="1219200" y="3336925"/>
            <a:ext cx="962025" cy="633413"/>
            <a:chOff x="806" y="2078"/>
            <a:chExt cx="606" cy="399"/>
          </a:xfrm>
        </p:grpSpPr>
        <p:sp>
          <p:nvSpPr>
            <p:cNvPr id="2255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255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3197" name="Text Box 29"/>
          <p:cNvSpPr txBox="1">
            <a:spLocks noChangeArrowheads="1"/>
          </p:cNvSpPr>
          <p:nvPr/>
        </p:nvSpPr>
        <p:spPr bwMode="auto">
          <a:xfrm>
            <a:off x="5076825" y="3716338"/>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latin typeface="Times New Roman" panose="02020603050405020304" pitchFamily="18" charset="0"/>
              </a:rPr>
              <a:t>I</a:t>
            </a:r>
          </a:p>
        </p:txBody>
      </p:sp>
      <p:grpSp>
        <p:nvGrpSpPr>
          <p:cNvPr id="6" name="Group 30"/>
          <p:cNvGrpSpPr>
            <a:grpSpLocks/>
          </p:cNvGrpSpPr>
          <p:nvPr/>
        </p:nvGrpSpPr>
        <p:grpSpPr bwMode="auto">
          <a:xfrm>
            <a:off x="2133600" y="1981200"/>
            <a:ext cx="3048000" cy="1905000"/>
            <a:chOff x="1344" y="1248"/>
            <a:chExt cx="1920" cy="1200"/>
          </a:xfrm>
        </p:grpSpPr>
        <p:sp>
          <p:nvSpPr>
            <p:cNvPr id="22551" name="Line 31"/>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2" name="Line 32"/>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3" name="Line 33"/>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4" name="Line 34"/>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5"/>
          <p:cNvGrpSpPr>
            <a:grpSpLocks/>
          </p:cNvGrpSpPr>
          <p:nvPr/>
        </p:nvGrpSpPr>
        <p:grpSpPr bwMode="auto">
          <a:xfrm>
            <a:off x="1508125" y="4267200"/>
            <a:ext cx="549275" cy="650875"/>
            <a:chOff x="950" y="2688"/>
            <a:chExt cx="346" cy="410"/>
          </a:xfrm>
        </p:grpSpPr>
        <p:sp>
          <p:nvSpPr>
            <p:cNvPr id="22549" name="Line 36"/>
            <p:cNvSpPr>
              <a:spLocks noChangeShapeType="1"/>
            </p:cNvSpPr>
            <p:nvPr/>
          </p:nvSpPr>
          <p:spPr bwMode="auto">
            <a:xfrm flipV="1">
              <a:off x="1296" y="268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0" name="Text Box 37"/>
            <p:cNvSpPr txBox="1">
              <a:spLocks noChangeArrowheads="1"/>
            </p:cNvSpPr>
            <p:nvPr/>
          </p:nvSpPr>
          <p:spPr bwMode="auto">
            <a:xfrm>
              <a:off x="950" y="2810"/>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63206" name="Text Box 38"/>
          <p:cNvSpPr txBox="1">
            <a:spLocks noChangeArrowheads="1"/>
          </p:cNvSpPr>
          <p:nvPr/>
        </p:nvSpPr>
        <p:spPr bwMode="auto">
          <a:xfrm>
            <a:off x="2195513" y="3716338"/>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Times New Roman" panose="02020603050405020304" pitchFamily="18" charset="0"/>
              </a:rPr>
              <a:t>D</a:t>
            </a:r>
          </a:p>
        </p:txBody>
      </p:sp>
      <p:sp>
        <p:nvSpPr>
          <p:cNvPr id="263207" name="Text Box 39"/>
          <p:cNvSpPr txBox="1">
            <a:spLocks noChangeArrowheads="1"/>
          </p:cNvSpPr>
          <p:nvPr/>
        </p:nvSpPr>
        <p:spPr bwMode="auto">
          <a:xfrm>
            <a:off x="1930400" y="3816350"/>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000"/>
              <a:t>I</a:t>
            </a:r>
          </a:p>
        </p:txBody>
      </p:sp>
      <p:sp>
        <p:nvSpPr>
          <p:cNvPr id="263208" name="Text Box 40"/>
          <p:cNvSpPr txBox="1">
            <a:spLocks noChangeArrowheads="1"/>
          </p:cNvSpPr>
          <p:nvPr/>
        </p:nvSpPr>
        <p:spPr bwMode="auto">
          <a:xfrm>
            <a:off x="4829177" y="3759497"/>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000" dirty="0"/>
              <a:t>D</a:t>
            </a:r>
          </a:p>
        </p:txBody>
      </p:sp>
      <p:sp>
        <p:nvSpPr>
          <p:cNvPr id="41" name="テキスト ボックス 40"/>
          <p:cNvSpPr txBox="1"/>
          <p:nvPr/>
        </p:nvSpPr>
        <p:spPr>
          <a:xfrm>
            <a:off x="609600" y="5849034"/>
            <a:ext cx="3796232" cy="923330"/>
          </a:xfrm>
          <a:prstGeom prst="rect">
            <a:avLst/>
          </a:prstGeom>
          <a:noFill/>
        </p:spPr>
        <p:txBody>
          <a:bodyPr wrap="none" rtlCol="0">
            <a:spAutoFit/>
          </a:bodyPr>
          <a:lstStyle/>
          <a:p>
            <a:r>
              <a:rPr lang="en-US" altLang="ja-JP" dirty="0" err="1"/>
              <a:t>P1</a:t>
            </a:r>
            <a:r>
              <a:rPr lang="ja-JP" altLang="en-US" dirty="0"/>
              <a:t>が読み出すとミスが起き、</a:t>
            </a:r>
            <a:endParaRPr lang="en-US" altLang="ja-JP" dirty="0"/>
          </a:p>
          <a:p>
            <a:r>
              <a:rPr lang="ja-JP" altLang="en-US" dirty="0"/>
              <a:t>主記憶に共有バスを通して取りに行く</a:t>
            </a:r>
            <a:endParaRPr lang="en-US" altLang="ja-JP" dirty="0"/>
          </a:p>
          <a:p>
            <a:r>
              <a:rPr lang="ja-JP" altLang="en-US" dirty="0"/>
              <a:t>書き込みを行って</a:t>
            </a:r>
            <a:r>
              <a:rPr lang="en-US" altLang="ja-JP" dirty="0"/>
              <a:t>Dirty</a:t>
            </a:r>
            <a:r>
              <a:rPr lang="ja-JP" altLang="en-US" dirty="0"/>
              <a:t>になる</a:t>
            </a:r>
            <a:endParaRPr lang="en-US" altLang="ja-JP" dirty="0"/>
          </a:p>
        </p:txBody>
      </p:sp>
      <p:sp>
        <p:nvSpPr>
          <p:cNvPr id="42" name="テキスト ボックス 41"/>
          <p:cNvSpPr txBox="1"/>
          <p:nvPr/>
        </p:nvSpPr>
        <p:spPr>
          <a:xfrm>
            <a:off x="4860985" y="5558135"/>
            <a:ext cx="4376519" cy="1200329"/>
          </a:xfrm>
          <a:prstGeom prst="rect">
            <a:avLst/>
          </a:prstGeom>
          <a:noFill/>
        </p:spPr>
        <p:txBody>
          <a:bodyPr wrap="none" rtlCol="0">
            <a:spAutoFit/>
          </a:bodyPr>
          <a:lstStyle/>
          <a:p>
            <a:r>
              <a:rPr lang="ja-JP" altLang="en-US" dirty="0"/>
              <a:t>共有バス上のアドレスを見て、アドレスが</a:t>
            </a:r>
            <a:endParaRPr lang="en-US" altLang="ja-JP" dirty="0"/>
          </a:p>
          <a:p>
            <a:r>
              <a:rPr lang="ja-JP" altLang="en-US" dirty="0"/>
              <a:t>一致して</a:t>
            </a:r>
            <a:r>
              <a:rPr lang="en-US" altLang="ja-JP" dirty="0"/>
              <a:t>D</a:t>
            </a:r>
            <a:r>
              <a:rPr lang="ja-JP" altLang="en-US" dirty="0"/>
              <a:t>のブロックへの書き込み要求を</a:t>
            </a:r>
            <a:endParaRPr lang="en-US" altLang="ja-JP" dirty="0"/>
          </a:p>
          <a:p>
            <a:r>
              <a:rPr lang="ja-JP" altLang="en-US" dirty="0"/>
              <a:t>検出→共有メモリに書き戻してからデータを</a:t>
            </a:r>
            <a:endParaRPr lang="en-US" altLang="ja-JP" dirty="0"/>
          </a:p>
          <a:p>
            <a:r>
              <a:rPr lang="ja-JP" altLang="en-US" dirty="0"/>
              <a:t>要求元に転送→</a:t>
            </a:r>
            <a:r>
              <a:rPr lang="en-US" altLang="ja-JP" dirty="0"/>
              <a:t>I</a:t>
            </a:r>
            <a:r>
              <a:rPr lang="ja-JP" altLang="en-US" dirty="0"/>
              <a:t>（無効）になる</a:t>
            </a:r>
            <a:endParaRPr lang="en-US" altLang="ja-JP"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3207"/>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26320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26320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6319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2631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97" grpId="0" autoUpdateAnimBg="0"/>
      <p:bldP spid="263197" grpId="1"/>
      <p:bldP spid="263206" grpId="0" autoUpdateAnimBg="0"/>
      <p:bldP spid="263207" grpId="0"/>
      <p:bldP spid="26320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2"/>
          <p:cNvSpPr>
            <a:spLocks noChangeArrowheads="1"/>
          </p:cNvSpPr>
          <p:nvPr/>
        </p:nvSpPr>
        <p:spPr bwMode="auto">
          <a:xfrm>
            <a:off x="684213" y="1196975"/>
            <a:ext cx="792162" cy="792163"/>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I</a:t>
            </a:r>
          </a:p>
        </p:txBody>
      </p:sp>
      <p:sp>
        <p:nvSpPr>
          <p:cNvPr id="37891" name="Oval 3"/>
          <p:cNvSpPr>
            <a:spLocks noChangeArrowheads="1"/>
          </p:cNvSpPr>
          <p:nvPr/>
        </p:nvSpPr>
        <p:spPr bwMode="auto">
          <a:xfrm>
            <a:off x="755650" y="3860800"/>
            <a:ext cx="792163" cy="792163"/>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a:t>
            </a:r>
          </a:p>
        </p:txBody>
      </p:sp>
      <p:sp>
        <p:nvSpPr>
          <p:cNvPr id="37892" name="Oval 4"/>
          <p:cNvSpPr>
            <a:spLocks noChangeArrowheads="1"/>
          </p:cNvSpPr>
          <p:nvPr/>
        </p:nvSpPr>
        <p:spPr bwMode="auto">
          <a:xfrm>
            <a:off x="3708400" y="3429000"/>
            <a:ext cx="792163" cy="792163"/>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a:t>
            </a:r>
          </a:p>
        </p:txBody>
      </p:sp>
      <p:sp>
        <p:nvSpPr>
          <p:cNvPr id="37893" name="Line 5"/>
          <p:cNvSpPr>
            <a:spLocks noChangeShapeType="1"/>
          </p:cNvSpPr>
          <p:nvPr/>
        </p:nvSpPr>
        <p:spPr bwMode="auto">
          <a:xfrm>
            <a:off x="1042988" y="1989138"/>
            <a:ext cx="73025" cy="18716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4" name="Text Box 6"/>
          <p:cNvSpPr txBox="1">
            <a:spLocks noChangeArrowheads="1"/>
          </p:cNvSpPr>
          <p:nvPr/>
        </p:nvSpPr>
        <p:spPr bwMode="auto">
          <a:xfrm>
            <a:off x="107950" y="1700213"/>
            <a:ext cx="66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a:t>
            </a:r>
          </a:p>
        </p:txBody>
      </p:sp>
      <p:sp>
        <p:nvSpPr>
          <p:cNvPr id="37895" name="Text Box 7"/>
          <p:cNvSpPr txBox="1">
            <a:spLocks noChangeArrowheads="1"/>
          </p:cNvSpPr>
          <p:nvPr/>
        </p:nvSpPr>
        <p:spPr bwMode="auto">
          <a:xfrm>
            <a:off x="34925" y="2565400"/>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896" name="Line 8"/>
          <p:cNvSpPr>
            <a:spLocks noChangeShapeType="1"/>
          </p:cNvSpPr>
          <p:nvPr/>
        </p:nvSpPr>
        <p:spPr bwMode="auto">
          <a:xfrm flipV="1">
            <a:off x="1476375" y="3789363"/>
            <a:ext cx="22320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7" name="Text Box 9"/>
          <p:cNvSpPr txBox="1">
            <a:spLocks noChangeArrowheads="1"/>
          </p:cNvSpPr>
          <p:nvPr/>
        </p:nvSpPr>
        <p:spPr bwMode="auto">
          <a:xfrm>
            <a:off x="1187450" y="2708275"/>
            <a:ext cx="106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hit</a:t>
            </a:r>
          </a:p>
        </p:txBody>
      </p:sp>
      <p:sp>
        <p:nvSpPr>
          <p:cNvPr id="37898" name="Text Box 10"/>
          <p:cNvSpPr txBox="1">
            <a:spLocks noChangeArrowheads="1"/>
          </p:cNvSpPr>
          <p:nvPr/>
        </p:nvSpPr>
        <p:spPr bwMode="auto">
          <a:xfrm>
            <a:off x="2339975" y="2990850"/>
            <a:ext cx="123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Invalidate</a:t>
            </a:r>
          </a:p>
        </p:txBody>
      </p:sp>
      <p:sp>
        <p:nvSpPr>
          <p:cNvPr id="37899" name="Text Box 12"/>
          <p:cNvSpPr txBox="1">
            <a:spLocks noChangeArrowheads="1"/>
          </p:cNvSpPr>
          <p:nvPr/>
        </p:nvSpPr>
        <p:spPr bwMode="auto">
          <a:xfrm>
            <a:off x="1187450" y="3068638"/>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a:t>
            </a:r>
          </a:p>
        </p:txBody>
      </p:sp>
      <p:sp>
        <p:nvSpPr>
          <p:cNvPr id="37900" name="Text Box 13"/>
          <p:cNvSpPr txBox="1">
            <a:spLocks noChangeArrowheads="1"/>
          </p:cNvSpPr>
          <p:nvPr/>
        </p:nvSpPr>
        <p:spPr bwMode="auto">
          <a:xfrm>
            <a:off x="2417763" y="3363913"/>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01" name="Line 14"/>
          <p:cNvSpPr>
            <a:spLocks noChangeShapeType="1"/>
          </p:cNvSpPr>
          <p:nvPr/>
        </p:nvSpPr>
        <p:spPr bwMode="auto">
          <a:xfrm>
            <a:off x="1187450" y="4652963"/>
            <a:ext cx="144463"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2" name="Line 15"/>
          <p:cNvSpPr>
            <a:spLocks noChangeShapeType="1"/>
          </p:cNvSpPr>
          <p:nvPr/>
        </p:nvSpPr>
        <p:spPr bwMode="auto">
          <a:xfrm flipH="1">
            <a:off x="468313" y="53006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3" name="Line 16"/>
          <p:cNvSpPr>
            <a:spLocks noChangeShapeType="1"/>
          </p:cNvSpPr>
          <p:nvPr/>
        </p:nvSpPr>
        <p:spPr bwMode="auto">
          <a:xfrm flipV="1">
            <a:off x="468313" y="4581525"/>
            <a:ext cx="431800"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4" name="Text Box 17"/>
          <p:cNvSpPr txBox="1">
            <a:spLocks noChangeArrowheads="1"/>
          </p:cNvSpPr>
          <p:nvPr/>
        </p:nvSpPr>
        <p:spPr bwMode="auto">
          <a:xfrm>
            <a:off x="250825" y="5300663"/>
            <a:ext cx="125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a:t>
            </a:r>
          </a:p>
        </p:txBody>
      </p:sp>
      <p:sp>
        <p:nvSpPr>
          <p:cNvPr id="37905" name="Text Box 18"/>
          <p:cNvSpPr txBox="1">
            <a:spLocks noChangeArrowheads="1"/>
          </p:cNvSpPr>
          <p:nvPr/>
        </p:nvSpPr>
        <p:spPr bwMode="auto">
          <a:xfrm>
            <a:off x="1476375" y="558323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06" name="Line 19"/>
          <p:cNvSpPr>
            <a:spLocks noChangeShapeType="1"/>
          </p:cNvSpPr>
          <p:nvPr/>
        </p:nvSpPr>
        <p:spPr bwMode="auto">
          <a:xfrm flipH="1">
            <a:off x="1619250" y="4076700"/>
            <a:ext cx="2160588"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7" name="Text Box 20"/>
          <p:cNvSpPr txBox="1">
            <a:spLocks noChangeArrowheads="1"/>
          </p:cNvSpPr>
          <p:nvPr/>
        </p:nvSpPr>
        <p:spPr bwMode="auto">
          <a:xfrm>
            <a:off x="1565275" y="4149725"/>
            <a:ext cx="125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a:t>
            </a:r>
          </a:p>
        </p:txBody>
      </p:sp>
      <p:sp>
        <p:nvSpPr>
          <p:cNvPr id="37908" name="Text Box 21"/>
          <p:cNvSpPr txBox="1">
            <a:spLocks noChangeArrowheads="1"/>
          </p:cNvSpPr>
          <p:nvPr/>
        </p:nvSpPr>
        <p:spPr bwMode="auto">
          <a:xfrm>
            <a:off x="2790825" y="4432300"/>
            <a:ext cx="1339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Write back</a:t>
            </a:r>
          </a:p>
          <a:p>
            <a:pPr eaLnBrk="1" hangingPunct="1"/>
            <a:r>
              <a:rPr lang="en-US" altLang="ja-JP" b="1">
                <a:solidFill>
                  <a:srgbClr val="003399"/>
                </a:solidFill>
              </a:rPr>
              <a:t>&amp; Replace</a:t>
            </a:r>
          </a:p>
        </p:txBody>
      </p:sp>
      <p:sp>
        <p:nvSpPr>
          <p:cNvPr id="37909" name="Line 22"/>
          <p:cNvSpPr>
            <a:spLocks noChangeShapeType="1"/>
          </p:cNvSpPr>
          <p:nvPr/>
        </p:nvSpPr>
        <p:spPr bwMode="auto">
          <a:xfrm flipV="1">
            <a:off x="4427538" y="2636838"/>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0" name="Line 23"/>
          <p:cNvSpPr>
            <a:spLocks noChangeShapeType="1"/>
          </p:cNvSpPr>
          <p:nvPr/>
        </p:nvSpPr>
        <p:spPr bwMode="auto">
          <a:xfrm flipH="1">
            <a:off x="3635375" y="270827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1" name="Line 24"/>
          <p:cNvSpPr>
            <a:spLocks noChangeShapeType="1"/>
          </p:cNvSpPr>
          <p:nvPr/>
        </p:nvSpPr>
        <p:spPr bwMode="auto">
          <a:xfrm>
            <a:off x="3635375" y="2708275"/>
            <a:ext cx="2889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2" name="Text Box 25"/>
          <p:cNvSpPr txBox="1">
            <a:spLocks noChangeArrowheads="1"/>
          </p:cNvSpPr>
          <p:nvPr/>
        </p:nvSpPr>
        <p:spPr bwMode="auto">
          <a:xfrm>
            <a:off x="3635375" y="1341438"/>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a:t>
            </a:r>
          </a:p>
        </p:txBody>
      </p:sp>
      <p:sp>
        <p:nvSpPr>
          <p:cNvPr id="37913" name="Text Box 26"/>
          <p:cNvSpPr txBox="1">
            <a:spLocks noChangeArrowheads="1"/>
          </p:cNvSpPr>
          <p:nvPr/>
        </p:nvSpPr>
        <p:spPr bwMode="auto">
          <a:xfrm>
            <a:off x="3779838" y="1989138"/>
            <a:ext cx="1339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Write back</a:t>
            </a:r>
          </a:p>
          <a:p>
            <a:pPr eaLnBrk="1" hangingPunct="1"/>
            <a:r>
              <a:rPr lang="en-US" altLang="ja-JP" b="1">
                <a:solidFill>
                  <a:srgbClr val="003399"/>
                </a:solidFill>
              </a:rPr>
              <a:t>&amp; Replace</a:t>
            </a:r>
          </a:p>
        </p:txBody>
      </p:sp>
      <p:sp>
        <p:nvSpPr>
          <p:cNvPr id="37914" name="Line 27"/>
          <p:cNvSpPr>
            <a:spLocks noChangeShapeType="1"/>
          </p:cNvSpPr>
          <p:nvPr/>
        </p:nvSpPr>
        <p:spPr bwMode="auto">
          <a:xfrm>
            <a:off x="1476375" y="1700213"/>
            <a:ext cx="165576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5" name="Line 28"/>
          <p:cNvSpPr>
            <a:spLocks noChangeShapeType="1"/>
          </p:cNvSpPr>
          <p:nvPr/>
        </p:nvSpPr>
        <p:spPr bwMode="auto">
          <a:xfrm>
            <a:off x="3132138" y="1916113"/>
            <a:ext cx="647700"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6" name="Text Box 29"/>
          <p:cNvSpPr txBox="1">
            <a:spLocks noChangeArrowheads="1"/>
          </p:cNvSpPr>
          <p:nvPr/>
        </p:nvSpPr>
        <p:spPr bwMode="auto">
          <a:xfrm>
            <a:off x="1692275" y="1125538"/>
            <a:ext cx="9350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a:t>
            </a:r>
          </a:p>
        </p:txBody>
      </p:sp>
      <p:sp>
        <p:nvSpPr>
          <p:cNvPr id="37917" name="Text Box 30"/>
          <p:cNvSpPr txBox="1">
            <a:spLocks noChangeArrowheads="1"/>
          </p:cNvSpPr>
          <p:nvPr/>
        </p:nvSpPr>
        <p:spPr bwMode="auto">
          <a:xfrm>
            <a:off x="1782763" y="1838325"/>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18" name="Text Box 31"/>
          <p:cNvSpPr txBox="1">
            <a:spLocks noChangeArrowheads="1"/>
          </p:cNvSpPr>
          <p:nvPr/>
        </p:nvSpPr>
        <p:spPr bwMode="auto">
          <a:xfrm>
            <a:off x="1381919" y="6276022"/>
            <a:ext cx="13692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CPU</a:t>
            </a:r>
            <a:r>
              <a:rPr lang="ja-JP" altLang="en-US" b="1" dirty="0"/>
              <a:t>の要求</a:t>
            </a:r>
            <a:endParaRPr lang="en-US" altLang="ja-JP" b="1" dirty="0"/>
          </a:p>
        </p:txBody>
      </p:sp>
      <p:sp>
        <p:nvSpPr>
          <p:cNvPr id="37919" name="Oval 32"/>
          <p:cNvSpPr>
            <a:spLocks noChangeArrowheads="1"/>
          </p:cNvSpPr>
          <p:nvPr/>
        </p:nvSpPr>
        <p:spPr bwMode="auto">
          <a:xfrm>
            <a:off x="5580063" y="1268413"/>
            <a:ext cx="792162" cy="792162"/>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I</a:t>
            </a:r>
          </a:p>
        </p:txBody>
      </p:sp>
      <p:sp>
        <p:nvSpPr>
          <p:cNvPr id="37920" name="Oval 33"/>
          <p:cNvSpPr>
            <a:spLocks noChangeArrowheads="1"/>
          </p:cNvSpPr>
          <p:nvPr/>
        </p:nvSpPr>
        <p:spPr bwMode="auto">
          <a:xfrm>
            <a:off x="5651500" y="3860800"/>
            <a:ext cx="792163" cy="792163"/>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a:t>
            </a:r>
          </a:p>
        </p:txBody>
      </p:sp>
      <p:sp>
        <p:nvSpPr>
          <p:cNvPr id="37921" name="Oval 34"/>
          <p:cNvSpPr>
            <a:spLocks noChangeArrowheads="1"/>
          </p:cNvSpPr>
          <p:nvPr/>
        </p:nvSpPr>
        <p:spPr bwMode="auto">
          <a:xfrm>
            <a:off x="7740650" y="2708275"/>
            <a:ext cx="792163" cy="792163"/>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a:t>
            </a:r>
          </a:p>
        </p:txBody>
      </p:sp>
      <p:sp>
        <p:nvSpPr>
          <p:cNvPr id="37922" name="Line 35"/>
          <p:cNvSpPr>
            <a:spLocks noChangeShapeType="1"/>
          </p:cNvSpPr>
          <p:nvPr/>
        </p:nvSpPr>
        <p:spPr bwMode="auto">
          <a:xfrm flipH="1" flipV="1">
            <a:off x="5940425" y="2060575"/>
            <a:ext cx="71438" cy="1800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3" name="Line 36"/>
          <p:cNvSpPr>
            <a:spLocks noChangeShapeType="1"/>
          </p:cNvSpPr>
          <p:nvPr/>
        </p:nvSpPr>
        <p:spPr bwMode="auto">
          <a:xfrm flipH="1" flipV="1">
            <a:off x="6372225" y="1916113"/>
            <a:ext cx="1439863"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4" name="Text Box 40"/>
          <p:cNvSpPr txBox="1">
            <a:spLocks noChangeArrowheads="1"/>
          </p:cNvSpPr>
          <p:nvPr/>
        </p:nvSpPr>
        <p:spPr bwMode="auto">
          <a:xfrm>
            <a:off x="7164388" y="981075"/>
            <a:ext cx="935037"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 for the block</a:t>
            </a:r>
          </a:p>
        </p:txBody>
      </p:sp>
      <p:sp>
        <p:nvSpPr>
          <p:cNvPr id="37925" name="Text Box 41"/>
          <p:cNvSpPr txBox="1">
            <a:spLocks noChangeArrowheads="1"/>
          </p:cNvSpPr>
          <p:nvPr/>
        </p:nvSpPr>
        <p:spPr bwMode="auto">
          <a:xfrm>
            <a:off x="6011863" y="2997200"/>
            <a:ext cx="13668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Invalidate</a:t>
            </a:r>
          </a:p>
        </p:txBody>
      </p:sp>
      <p:sp>
        <p:nvSpPr>
          <p:cNvPr id="37926" name="Line 42"/>
          <p:cNvSpPr>
            <a:spLocks noChangeShapeType="1"/>
          </p:cNvSpPr>
          <p:nvPr/>
        </p:nvSpPr>
        <p:spPr bwMode="auto">
          <a:xfrm flipH="1">
            <a:off x="6443663" y="3429000"/>
            <a:ext cx="151288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7" name="Text Box 43"/>
          <p:cNvSpPr txBox="1">
            <a:spLocks noChangeArrowheads="1"/>
          </p:cNvSpPr>
          <p:nvPr/>
        </p:nvSpPr>
        <p:spPr bwMode="auto">
          <a:xfrm>
            <a:off x="7380288" y="3332163"/>
            <a:ext cx="935037"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 for the block</a:t>
            </a:r>
          </a:p>
        </p:txBody>
      </p:sp>
      <p:sp>
        <p:nvSpPr>
          <p:cNvPr id="37928" name="Text Box 44"/>
          <p:cNvSpPr txBox="1">
            <a:spLocks noChangeArrowheads="1"/>
          </p:cNvSpPr>
          <p:nvPr/>
        </p:nvSpPr>
        <p:spPr bwMode="auto">
          <a:xfrm>
            <a:off x="5824538" y="6165850"/>
            <a:ext cx="25394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バススヌープによる遷移</a:t>
            </a:r>
            <a:endParaRPr lang="en-US" altLang="ja-JP" b="1" dirty="0"/>
          </a:p>
        </p:txBody>
      </p:sp>
      <p:sp>
        <p:nvSpPr>
          <p:cNvPr id="37929" name="Text Box 45"/>
          <p:cNvSpPr txBox="1">
            <a:spLocks noChangeArrowheads="1"/>
          </p:cNvSpPr>
          <p:nvPr/>
        </p:nvSpPr>
        <p:spPr bwMode="auto">
          <a:xfrm>
            <a:off x="1447800" y="230188"/>
            <a:ext cx="51796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200" dirty="0"/>
              <a:t>基本プロトコルの状態遷移図</a:t>
            </a:r>
            <a:endParaRPr lang="en-US" altLang="ja-JP"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a:t>スヌープキャッシュの構造</a:t>
            </a:r>
          </a:p>
        </p:txBody>
      </p:sp>
      <p:sp>
        <p:nvSpPr>
          <p:cNvPr id="23555" name="Rectangle 3"/>
          <p:cNvSpPr>
            <a:spLocks noChangeArrowheads="1"/>
          </p:cNvSpPr>
          <p:nvPr/>
        </p:nvSpPr>
        <p:spPr bwMode="auto">
          <a:xfrm>
            <a:off x="3962400" y="3429000"/>
            <a:ext cx="2209800" cy="1600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2000">
                <a:latin typeface="Times New Roman" panose="02020603050405020304" pitchFamily="18" charset="0"/>
              </a:rPr>
              <a:t>Cache</a:t>
            </a:r>
            <a:r>
              <a:rPr lang="ja-JP" altLang="en-US" sz="2000">
                <a:latin typeface="Times New Roman" panose="02020603050405020304" pitchFamily="18" charset="0"/>
              </a:rPr>
              <a:t>　</a:t>
            </a:r>
            <a:r>
              <a:rPr lang="en-US" altLang="ja-JP" sz="2000">
                <a:latin typeface="Times New Roman" panose="02020603050405020304" pitchFamily="18" charset="0"/>
              </a:rPr>
              <a:t>Memory</a:t>
            </a:r>
          </a:p>
          <a:p>
            <a:pPr algn="ctr">
              <a:spcBef>
                <a:spcPct val="0"/>
              </a:spcBef>
              <a:buFontTx/>
              <a:buNone/>
            </a:pPr>
            <a:r>
              <a:rPr lang="ja-JP" altLang="en-US" sz="2000">
                <a:latin typeface="Times New Roman" panose="02020603050405020304" pitchFamily="18" charset="0"/>
              </a:rPr>
              <a:t>実体</a:t>
            </a:r>
          </a:p>
        </p:txBody>
      </p:sp>
      <p:sp>
        <p:nvSpPr>
          <p:cNvPr id="23556" name="Rectangle 4"/>
          <p:cNvSpPr>
            <a:spLocks noChangeArrowheads="1"/>
          </p:cNvSpPr>
          <p:nvPr/>
        </p:nvSpPr>
        <p:spPr bwMode="auto">
          <a:xfrm>
            <a:off x="2819400" y="2514600"/>
            <a:ext cx="533400" cy="9906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7" name="Rectangle 5"/>
          <p:cNvSpPr>
            <a:spLocks noChangeArrowheads="1"/>
          </p:cNvSpPr>
          <p:nvPr/>
        </p:nvSpPr>
        <p:spPr bwMode="auto">
          <a:xfrm>
            <a:off x="2819400" y="4800600"/>
            <a:ext cx="533400" cy="9906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8" name="AutoShape 6"/>
          <p:cNvSpPr>
            <a:spLocks noChangeArrowheads="1"/>
          </p:cNvSpPr>
          <p:nvPr/>
        </p:nvSpPr>
        <p:spPr bwMode="auto">
          <a:xfrm>
            <a:off x="2971800" y="3810000"/>
            <a:ext cx="228600" cy="762000"/>
          </a:xfrm>
          <a:prstGeom prst="upDownArrow">
            <a:avLst>
              <a:gd name="adj1" fmla="val 50000"/>
              <a:gd name="adj2" fmla="val 66667"/>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9" name="Oval 7"/>
          <p:cNvSpPr>
            <a:spLocks noChangeArrowheads="1"/>
          </p:cNvSpPr>
          <p:nvPr/>
        </p:nvSpPr>
        <p:spPr bwMode="auto">
          <a:xfrm>
            <a:off x="3124200" y="6248400"/>
            <a:ext cx="5334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0" name="AutoShape 8"/>
          <p:cNvSpPr>
            <a:spLocks noChangeArrowheads="1"/>
          </p:cNvSpPr>
          <p:nvPr/>
        </p:nvSpPr>
        <p:spPr bwMode="auto">
          <a:xfrm>
            <a:off x="3048000" y="5867400"/>
            <a:ext cx="228600" cy="381000"/>
          </a:xfrm>
          <a:prstGeom prst="upDownArrow">
            <a:avLst>
              <a:gd name="adj1" fmla="val 50000"/>
              <a:gd name="adj2"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1" name="AutoShape 9"/>
          <p:cNvSpPr>
            <a:spLocks noChangeArrowheads="1"/>
          </p:cNvSpPr>
          <p:nvPr/>
        </p:nvSpPr>
        <p:spPr bwMode="auto">
          <a:xfrm>
            <a:off x="1981200" y="1447800"/>
            <a:ext cx="4038600" cy="457200"/>
          </a:xfrm>
          <a:prstGeom prst="leftRightArrow">
            <a:avLst>
              <a:gd name="adj1" fmla="val 50000"/>
              <a:gd name="adj2" fmla="val 176667"/>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2" name="AutoShape 10"/>
          <p:cNvSpPr>
            <a:spLocks noChangeArrowheads="1"/>
          </p:cNvSpPr>
          <p:nvPr/>
        </p:nvSpPr>
        <p:spPr bwMode="auto">
          <a:xfrm>
            <a:off x="2971800" y="1981200"/>
            <a:ext cx="228600" cy="381000"/>
          </a:xfrm>
          <a:prstGeom prst="upDownArrow">
            <a:avLst>
              <a:gd name="adj1" fmla="val 50000"/>
              <a:gd name="adj2" fmla="val 33333"/>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3" name="Text Box 11"/>
          <p:cNvSpPr txBox="1">
            <a:spLocks noChangeArrowheads="1"/>
          </p:cNvSpPr>
          <p:nvPr/>
        </p:nvSpPr>
        <p:spPr bwMode="auto">
          <a:xfrm>
            <a:off x="1660525" y="2757488"/>
            <a:ext cx="1155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p>
        </p:txBody>
      </p:sp>
      <p:sp>
        <p:nvSpPr>
          <p:cNvPr id="23564" name="Text Box 12"/>
          <p:cNvSpPr txBox="1">
            <a:spLocks noChangeArrowheads="1"/>
          </p:cNvSpPr>
          <p:nvPr/>
        </p:nvSpPr>
        <p:spPr bwMode="auto">
          <a:xfrm>
            <a:off x="1660525" y="5119688"/>
            <a:ext cx="1155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p>
        </p:txBody>
      </p:sp>
      <p:sp>
        <p:nvSpPr>
          <p:cNvPr id="23565" name="Text Box 13"/>
          <p:cNvSpPr txBox="1">
            <a:spLocks noChangeArrowheads="1"/>
          </p:cNvSpPr>
          <p:nvPr/>
        </p:nvSpPr>
        <p:spPr bwMode="auto">
          <a:xfrm>
            <a:off x="1355725" y="3883025"/>
            <a:ext cx="13827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000">
                <a:latin typeface="Times New Roman" panose="02020603050405020304" pitchFamily="18" charset="0"/>
              </a:rPr>
              <a:t>一致を取る</a:t>
            </a:r>
          </a:p>
          <a:p>
            <a:pPr>
              <a:spcBef>
                <a:spcPct val="0"/>
              </a:spcBef>
              <a:buFontTx/>
              <a:buNone/>
            </a:pPr>
            <a:r>
              <a:rPr lang="en-US" altLang="ja-JP" sz="2000">
                <a:latin typeface="Times New Roman" panose="02020603050405020304" pitchFamily="18" charset="0"/>
              </a:rPr>
              <a:t>Dual</a:t>
            </a:r>
            <a:r>
              <a:rPr lang="ja-JP" altLang="en-US" sz="2000">
                <a:latin typeface="Times New Roman" panose="02020603050405020304" pitchFamily="18" charset="0"/>
              </a:rPr>
              <a:t>　</a:t>
            </a:r>
            <a:r>
              <a:rPr lang="en-US" altLang="ja-JP" sz="2000">
                <a:latin typeface="Times New Roman" panose="02020603050405020304" pitchFamily="18" charset="0"/>
              </a:rPr>
              <a:t>Port</a:t>
            </a:r>
          </a:p>
        </p:txBody>
      </p:sp>
      <p:sp>
        <p:nvSpPr>
          <p:cNvPr id="23566" name="Text Box 14"/>
          <p:cNvSpPr txBox="1">
            <a:spLocks noChangeArrowheads="1"/>
          </p:cNvSpPr>
          <p:nvPr/>
        </p:nvSpPr>
        <p:spPr bwMode="auto">
          <a:xfrm>
            <a:off x="3717925" y="6186488"/>
            <a:ext cx="679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CPU</a:t>
            </a:r>
          </a:p>
        </p:txBody>
      </p:sp>
      <p:sp>
        <p:nvSpPr>
          <p:cNvPr id="23567" name="Text Box 15"/>
          <p:cNvSpPr txBox="1">
            <a:spLocks noChangeArrowheads="1"/>
          </p:cNvSpPr>
          <p:nvPr/>
        </p:nvSpPr>
        <p:spPr bwMode="auto">
          <a:xfrm>
            <a:off x="3489325" y="1825625"/>
            <a:ext cx="1174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000">
                <a:latin typeface="Times New Roman" panose="02020603050405020304" pitchFamily="18" charset="0"/>
              </a:rPr>
              <a:t>共有バス</a:t>
            </a:r>
          </a:p>
        </p:txBody>
      </p:sp>
      <p:sp>
        <p:nvSpPr>
          <p:cNvPr id="23568" name="Line 16"/>
          <p:cNvSpPr>
            <a:spLocks noChangeShapeType="1"/>
          </p:cNvSpPr>
          <p:nvPr/>
        </p:nvSpPr>
        <p:spPr bwMode="auto">
          <a:xfrm flipV="1">
            <a:off x="3886200" y="5257800"/>
            <a:ext cx="762000" cy="7620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69" name="Line 17"/>
          <p:cNvSpPr>
            <a:spLocks noChangeShapeType="1"/>
          </p:cNvSpPr>
          <p:nvPr/>
        </p:nvSpPr>
        <p:spPr bwMode="auto">
          <a:xfrm>
            <a:off x="4800600" y="2209800"/>
            <a:ext cx="0" cy="9144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0" name="Text Box 18"/>
          <p:cNvSpPr txBox="1">
            <a:spLocks noChangeArrowheads="1"/>
          </p:cNvSpPr>
          <p:nvPr/>
        </p:nvSpPr>
        <p:spPr bwMode="auto">
          <a:xfrm>
            <a:off x="6461125" y="2300288"/>
            <a:ext cx="21177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r>
              <a:rPr lang="ja-JP" altLang="en-US" sz="2000">
                <a:latin typeface="Times New Roman" panose="02020603050405020304" pitchFamily="18" charset="0"/>
              </a:rPr>
              <a:t>は、</a:t>
            </a:r>
          </a:p>
          <a:p>
            <a:pPr>
              <a:spcBef>
                <a:spcPct val="0"/>
              </a:spcBef>
              <a:buFontTx/>
              <a:buNone/>
            </a:pPr>
            <a:r>
              <a:rPr lang="ja-JP" altLang="en-US" sz="2000">
                <a:latin typeface="Times New Roman" panose="02020603050405020304" pitchFamily="18" charset="0"/>
              </a:rPr>
              <a:t>両側からアクセス</a:t>
            </a:r>
          </a:p>
          <a:p>
            <a:pPr>
              <a:spcBef>
                <a:spcPct val="0"/>
              </a:spcBef>
              <a:buFontTx/>
              <a:buNone/>
            </a:pPr>
            <a:r>
              <a:rPr lang="ja-JP" altLang="en-US" sz="2000">
                <a:latin typeface="Times New Roman" panose="02020603050405020304" pitchFamily="18" charset="0"/>
              </a:rPr>
              <a:t>可能</a:t>
            </a:r>
          </a:p>
          <a:p>
            <a:pPr>
              <a:spcBef>
                <a:spcPct val="0"/>
              </a:spcBef>
              <a:buFontTx/>
              <a:buNone/>
            </a:pPr>
            <a:endParaRPr lang="ja-JP" altLang="en-US" sz="2000">
              <a:latin typeface="Times New Roman" panose="02020603050405020304" pitchFamily="18" charset="0"/>
            </a:endParaRPr>
          </a:p>
          <a:p>
            <a:pPr>
              <a:spcBef>
                <a:spcPct val="0"/>
              </a:spcBef>
              <a:buFontTx/>
              <a:buNone/>
            </a:pPr>
            <a:r>
              <a:rPr lang="en-US" altLang="ja-JP" sz="2000">
                <a:latin typeface="Times New Roman" panose="02020603050405020304" pitchFamily="18" charset="0"/>
              </a:rPr>
              <a:t>CPU</a:t>
            </a:r>
            <a:r>
              <a:rPr lang="ja-JP" altLang="en-US" sz="2000">
                <a:latin typeface="Times New Roman" panose="02020603050405020304" pitchFamily="18" charset="0"/>
              </a:rPr>
              <a:t>とは関係なく</a:t>
            </a:r>
          </a:p>
          <a:p>
            <a:pPr>
              <a:spcBef>
                <a:spcPct val="0"/>
              </a:spcBef>
              <a:buFontTx/>
              <a:buNone/>
            </a:pPr>
            <a:r>
              <a:rPr lang="ja-JP" altLang="en-US" sz="2000">
                <a:latin typeface="Times New Roman" panose="02020603050405020304" pitchFamily="18" charset="0"/>
              </a:rPr>
              <a:t>バスの</a:t>
            </a:r>
            <a:r>
              <a:rPr lang="en-US" altLang="ja-JP" sz="2000">
                <a:latin typeface="Times New Roman" panose="02020603050405020304" pitchFamily="18" charset="0"/>
              </a:rPr>
              <a:t>Transaction</a:t>
            </a:r>
          </a:p>
          <a:p>
            <a:pPr>
              <a:spcBef>
                <a:spcPct val="0"/>
              </a:spcBef>
              <a:buFontTx/>
              <a:buNone/>
            </a:pPr>
            <a:r>
              <a:rPr lang="ja-JP" altLang="en-US" sz="2000">
                <a:latin typeface="Times New Roman" panose="02020603050405020304" pitchFamily="18" charset="0"/>
              </a:rPr>
              <a:t>をチェックすること</a:t>
            </a:r>
          </a:p>
          <a:p>
            <a:pPr>
              <a:spcBef>
                <a:spcPct val="0"/>
              </a:spcBef>
              <a:buFontTx/>
              <a:buNone/>
            </a:pPr>
            <a:r>
              <a:rPr lang="ja-JP" altLang="en-US" sz="2000">
                <a:latin typeface="Times New Roman" panose="02020603050405020304" pitchFamily="18" charset="0"/>
              </a:rPr>
              <a:t>ができる</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914400" y="243345"/>
            <a:ext cx="8229600" cy="1143000"/>
          </a:xfrm>
        </p:spPr>
        <p:txBody>
          <a:bodyPr/>
          <a:lstStyle/>
          <a:p>
            <a:pPr eaLnBrk="1" hangingPunct="1"/>
            <a:r>
              <a:rPr lang="en-US" altLang="ja-JP" sz="3200" dirty="0"/>
              <a:t>Exclusive</a:t>
            </a:r>
            <a:r>
              <a:rPr lang="ja-JP" altLang="en-US" sz="3200" dirty="0"/>
              <a:t>状態の導入</a:t>
            </a:r>
            <a:br>
              <a:rPr lang="en-US" altLang="ja-JP" sz="3200" dirty="0"/>
            </a:br>
            <a:r>
              <a:rPr lang="ja-JP" altLang="en-US" sz="3200" dirty="0"/>
              <a:t>（</a:t>
            </a:r>
            <a:r>
              <a:rPr lang="en-US" altLang="ja-JP" sz="3200" dirty="0"/>
              <a:t>MESI</a:t>
            </a:r>
            <a:r>
              <a:rPr lang="ja-JP" altLang="en-US" sz="3200" dirty="0"/>
              <a:t>プロトコル）</a:t>
            </a:r>
            <a:endParaRPr lang="en-US" altLang="ja-JP" sz="3200" dirty="0"/>
          </a:p>
        </p:txBody>
      </p:sp>
      <p:sp>
        <p:nvSpPr>
          <p:cNvPr id="3891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3891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891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8920" name="Group 8"/>
          <p:cNvGrpSpPr>
            <a:grpSpLocks/>
          </p:cNvGrpSpPr>
          <p:nvPr/>
        </p:nvGrpSpPr>
        <p:grpSpPr bwMode="auto">
          <a:xfrm>
            <a:off x="4876800" y="3048000"/>
            <a:ext cx="762000" cy="2514600"/>
            <a:chOff x="672" y="2208"/>
            <a:chExt cx="480" cy="1584"/>
          </a:xfrm>
        </p:grpSpPr>
        <p:sp>
          <p:nvSpPr>
            <p:cNvPr id="3894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3894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en-US" altLang="ja-JP" sz="1800">
                <a:latin typeface="Times New Roman" panose="02020603050405020304" pitchFamily="18" charset="0"/>
              </a:endParaRPr>
            </a:p>
            <a:p>
              <a:pPr algn="ctr">
                <a:spcBef>
                  <a:spcPct val="0"/>
                </a:spcBef>
                <a:buClrTx/>
                <a:buSzTx/>
                <a:buFontTx/>
                <a:buNone/>
              </a:pPr>
              <a:endParaRPr lang="en-US" altLang="ja-JP" sz="1800">
                <a:latin typeface="Times New Roman" panose="02020603050405020304" pitchFamily="18" charset="0"/>
              </a:endParaRPr>
            </a:p>
          </p:txBody>
        </p:sp>
        <p:sp>
          <p:nvSpPr>
            <p:cNvPr id="3894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3"/>
          <p:cNvGrpSpPr>
            <a:grpSpLocks/>
          </p:cNvGrpSpPr>
          <p:nvPr/>
        </p:nvGrpSpPr>
        <p:grpSpPr bwMode="auto">
          <a:xfrm>
            <a:off x="3429000" y="3048000"/>
            <a:ext cx="762000" cy="2514600"/>
            <a:chOff x="672" y="2208"/>
            <a:chExt cx="480" cy="1584"/>
          </a:xfrm>
        </p:grpSpPr>
        <p:sp>
          <p:nvSpPr>
            <p:cNvPr id="3894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3894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18"/>
          <p:cNvGrpSpPr>
            <a:grpSpLocks/>
          </p:cNvGrpSpPr>
          <p:nvPr/>
        </p:nvGrpSpPr>
        <p:grpSpPr bwMode="auto">
          <a:xfrm>
            <a:off x="6324600" y="3048000"/>
            <a:ext cx="762000" cy="2514600"/>
            <a:chOff x="672" y="2208"/>
            <a:chExt cx="480" cy="1584"/>
          </a:xfrm>
        </p:grpSpPr>
        <p:sp>
          <p:nvSpPr>
            <p:cNvPr id="3893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3893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892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892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8926" name="Group 26"/>
          <p:cNvGrpSpPr>
            <a:grpSpLocks/>
          </p:cNvGrpSpPr>
          <p:nvPr/>
        </p:nvGrpSpPr>
        <p:grpSpPr bwMode="auto">
          <a:xfrm>
            <a:off x="1219200" y="3336925"/>
            <a:ext cx="962025" cy="633413"/>
            <a:chOff x="806" y="2078"/>
            <a:chExt cx="606" cy="399"/>
          </a:xfrm>
        </p:grpSpPr>
        <p:sp>
          <p:nvSpPr>
            <p:cNvPr id="3893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893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8928" name="Text Box 30"/>
          <p:cNvSpPr txBox="1">
            <a:spLocks noChangeArrowheads="1"/>
          </p:cNvSpPr>
          <p:nvPr/>
        </p:nvSpPr>
        <p:spPr bwMode="auto">
          <a:xfrm>
            <a:off x="5638800" y="256203"/>
            <a:ext cx="2428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dirty="0">
                <a:latin typeface="Times New Roman" panose="02020603050405020304" pitchFamily="18" charset="0"/>
              </a:rPr>
              <a:t>各ブロックの状態</a:t>
            </a:r>
            <a:endParaRPr lang="en-US" altLang="ja-JP" sz="2400" dirty="0">
              <a:latin typeface="Times New Roman" panose="02020603050405020304" pitchFamily="18" charset="0"/>
            </a:endParaRPr>
          </a:p>
        </p:txBody>
      </p:sp>
      <p:sp>
        <p:nvSpPr>
          <p:cNvPr id="38929" name="Text Box 31"/>
          <p:cNvSpPr txBox="1">
            <a:spLocks noChangeArrowheads="1"/>
          </p:cNvSpPr>
          <p:nvPr/>
        </p:nvSpPr>
        <p:spPr bwMode="auto">
          <a:xfrm>
            <a:off x="5943600" y="76200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grpSp>
        <p:nvGrpSpPr>
          <p:cNvPr id="6" name="Group 32"/>
          <p:cNvGrpSpPr>
            <a:grpSpLocks/>
          </p:cNvGrpSpPr>
          <p:nvPr/>
        </p:nvGrpSpPr>
        <p:grpSpPr bwMode="auto">
          <a:xfrm>
            <a:off x="2124075" y="3789366"/>
            <a:ext cx="3063875" cy="649288"/>
            <a:chOff x="1248" y="2426"/>
            <a:chExt cx="1930" cy="409"/>
          </a:xfrm>
        </p:grpSpPr>
        <p:sp>
          <p:nvSpPr>
            <p:cNvPr id="38934" name="Text Box 33"/>
            <p:cNvSpPr txBox="1">
              <a:spLocks noChangeArrowheads="1"/>
            </p:cNvSpPr>
            <p:nvPr/>
          </p:nvSpPr>
          <p:spPr bwMode="auto">
            <a:xfrm>
              <a:off x="1248" y="2544"/>
              <a:ext cx="1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en-US" altLang="ja-JP" sz="2400" dirty="0">
                <a:latin typeface="Times New Roman" panose="02020603050405020304" pitchFamily="18" charset="0"/>
              </a:endParaRPr>
            </a:p>
          </p:txBody>
        </p:sp>
        <p:sp>
          <p:nvSpPr>
            <p:cNvPr id="38935" name="Text Box 34"/>
            <p:cNvSpPr txBox="1">
              <a:spLocks noChangeArrowheads="1"/>
            </p:cNvSpPr>
            <p:nvPr/>
          </p:nvSpPr>
          <p:spPr bwMode="auto">
            <a:xfrm>
              <a:off x="3062" y="2426"/>
              <a:ext cx="1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en-US" altLang="ja-JP" sz="2400" dirty="0">
                <a:latin typeface="Times New Roman" panose="02020603050405020304" pitchFamily="18" charset="0"/>
              </a:endParaRPr>
            </a:p>
          </p:txBody>
        </p:sp>
      </p:grpSp>
      <p:grpSp>
        <p:nvGrpSpPr>
          <p:cNvPr id="7" name="Group 35"/>
          <p:cNvGrpSpPr>
            <a:grpSpLocks/>
          </p:cNvGrpSpPr>
          <p:nvPr/>
        </p:nvGrpSpPr>
        <p:grpSpPr bwMode="auto">
          <a:xfrm>
            <a:off x="1965325" y="2057400"/>
            <a:ext cx="1920875" cy="1946275"/>
            <a:chOff x="1238" y="1296"/>
            <a:chExt cx="1210" cy="1226"/>
          </a:xfrm>
        </p:grpSpPr>
        <p:sp>
          <p:nvSpPr>
            <p:cNvPr id="38932" name="Line 36"/>
            <p:cNvSpPr>
              <a:spLocks noChangeShapeType="1"/>
            </p:cNvSpPr>
            <p:nvPr/>
          </p:nvSpPr>
          <p:spPr bwMode="auto">
            <a:xfrm flipH="1">
              <a:off x="1584" y="1296"/>
              <a:ext cx="864" cy="105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33" name="Text Box 37"/>
            <p:cNvSpPr txBox="1">
              <a:spLocks noChangeArrowheads="1"/>
            </p:cNvSpPr>
            <p:nvPr/>
          </p:nvSpPr>
          <p:spPr bwMode="auto">
            <a:xfrm>
              <a:off x="1238" y="2234"/>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cxnSp>
        <p:nvCxnSpPr>
          <p:cNvPr id="3" name="直線矢印コネクタ 2"/>
          <p:cNvCxnSpPr/>
          <p:nvPr/>
        </p:nvCxnSpPr>
        <p:spPr>
          <a:xfrm>
            <a:off x="2124075" y="4433888"/>
            <a:ext cx="0" cy="442912"/>
          </a:xfrm>
          <a:prstGeom prst="straightConnector1">
            <a:avLst/>
          </a:prstGeom>
          <a:ln w="38100">
            <a:solidFill>
              <a:srgbClr val="003399"/>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19200" y="5877272"/>
            <a:ext cx="2342308" cy="369332"/>
          </a:xfrm>
          <a:prstGeom prst="rect">
            <a:avLst/>
          </a:prstGeom>
          <a:noFill/>
        </p:spPr>
        <p:txBody>
          <a:bodyPr wrap="none" rtlCol="0">
            <a:spAutoFit/>
          </a:bodyPr>
          <a:lstStyle/>
          <a:p>
            <a:r>
              <a:rPr lang="ja-JP" altLang="en-US" dirty="0"/>
              <a:t>最初の</a:t>
            </a:r>
            <a:r>
              <a:rPr lang="en-US" altLang="ja-JP" dirty="0"/>
              <a:t>PU</a:t>
            </a:r>
            <a:r>
              <a:rPr lang="ja-JP" altLang="en-US" dirty="0"/>
              <a:t>が読み出す</a:t>
            </a:r>
            <a:endParaRPr kumimoji="1" lang="ja-JP" altLang="en-US" dirty="0"/>
          </a:p>
        </p:txBody>
      </p:sp>
      <p:sp>
        <p:nvSpPr>
          <p:cNvPr id="4" name="テキスト ボックス 3">
            <a:extLst>
              <a:ext uri="{FF2B5EF4-FFF2-40B4-BE49-F238E27FC236}">
                <a16:creationId xmlns:a16="http://schemas.microsoft.com/office/drawing/2014/main" id="{F34CEB3A-A899-4D7C-9021-3992E27F8A56}"/>
              </a:ext>
            </a:extLst>
          </p:cNvPr>
          <p:cNvSpPr txBox="1"/>
          <p:nvPr/>
        </p:nvSpPr>
        <p:spPr>
          <a:xfrm>
            <a:off x="4114800" y="6019800"/>
            <a:ext cx="3820277" cy="646331"/>
          </a:xfrm>
          <a:prstGeom prst="rect">
            <a:avLst/>
          </a:prstGeom>
          <a:noFill/>
        </p:spPr>
        <p:txBody>
          <a:bodyPr wrap="none" rtlCol="0">
            <a:spAutoFit/>
          </a:bodyPr>
          <a:lstStyle/>
          <a:p>
            <a:r>
              <a:rPr kumimoji="1" lang="en-US" altLang="ja-JP" dirty="0"/>
              <a:t>Exclusive:</a:t>
            </a:r>
            <a:r>
              <a:rPr kumimoji="1" lang="ja-JP" altLang="en-US" dirty="0"/>
              <a:t>それが唯一のコピーである</a:t>
            </a:r>
            <a:endParaRPr kumimoji="1" lang="en-US" altLang="ja-JP" dirty="0"/>
          </a:p>
          <a:p>
            <a:r>
              <a:rPr lang="en-US" altLang="ja-JP" dirty="0"/>
              <a:t>CE</a:t>
            </a:r>
            <a:r>
              <a:rPr lang="ja-JP" altLang="en-US" dirty="0"/>
              <a:t>になる</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Line 2"/>
          <p:cNvSpPr>
            <a:spLocks noChangeShapeType="1"/>
          </p:cNvSpPr>
          <p:nvPr/>
        </p:nvSpPr>
        <p:spPr bwMode="auto">
          <a:xfrm>
            <a:off x="4211638" y="1052513"/>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59" name="Oval 3"/>
          <p:cNvSpPr>
            <a:spLocks noChangeArrowheads="1"/>
          </p:cNvSpPr>
          <p:nvPr/>
        </p:nvSpPr>
        <p:spPr bwMode="auto">
          <a:xfrm>
            <a:off x="3708400" y="404813"/>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CPU </a:t>
            </a:r>
          </a:p>
        </p:txBody>
      </p:sp>
      <p:sp>
        <p:nvSpPr>
          <p:cNvPr id="173060" name="Rectangle 4"/>
          <p:cNvSpPr>
            <a:spLocks noChangeArrowheads="1"/>
          </p:cNvSpPr>
          <p:nvPr/>
        </p:nvSpPr>
        <p:spPr bwMode="auto">
          <a:xfrm>
            <a:off x="3635375" y="1412875"/>
            <a:ext cx="1441450"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a:t>L1</a:t>
            </a:r>
            <a:r>
              <a:rPr lang="ja-JP" altLang="en-US"/>
              <a:t>キャッシュ</a:t>
            </a:r>
          </a:p>
        </p:txBody>
      </p:sp>
      <p:sp>
        <p:nvSpPr>
          <p:cNvPr id="173061" name="Rectangle 5"/>
          <p:cNvSpPr>
            <a:spLocks noChangeArrowheads="1"/>
          </p:cNvSpPr>
          <p:nvPr/>
        </p:nvSpPr>
        <p:spPr bwMode="auto">
          <a:xfrm>
            <a:off x="3348038" y="2133600"/>
            <a:ext cx="1944687"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L2</a:t>
            </a:r>
            <a:r>
              <a:rPr lang="ja-JP" altLang="en-US"/>
              <a:t>キャッシュ</a:t>
            </a:r>
          </a:p>
        </p:txBody>
      </p:sp>
      <p:sp>
        <p:nvSpPr>
          <p:cNvPr id="173062" name="Rectangle 6"/>
          <p:cNvSpPr>
            <a:spLocks noChangeArrowheads="1"/>
          </p:cNvSpPr>
          <p:nvPr/>
        </p:nvSpPr>
        <p:spPr bwMode="auto">
          <a:xfrm>
            <a:off x="3060700" y="3213100"/>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L3</a:t>
            </a:r>
            <a:r>
              <a:rPr lang="ja-JP" altLang="en-US"/>
              <a:t>キャッシュ</a:t>
            </a:r>
          </a:p>
          <a:p>
            <a:pPr algn="ctr"/>
            <a:r>
              <a:rPr lang="en-US" altLang="ja-JP"/>
              <a:t>SRAM</a:t>
            </a:r>
          </a:p>
        </p:txBody>
      </p:sp>
      <p:sp>
        <p:nvSpPr>
          <p:cNvPr id="173063" name="Rectangle 7"/>
          <p:cNvSpPr>
            <a:spLocks noChangeArrowheads="1"/>
          </p:cNvSpPr>
          <p:nvPr/>
        </p:nvSpPr>
        <p:spPr bwMode="auto">
          <a:xfrm>
            <a:off x="2555875" y="4365625"/>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主記憶</a:t>
            </a:r>
          </a:p>
          <a:p>
            <a:pPr algn="ctr"/>
            <a:r>
              <a:rPr lang="en-US" altLang="ja-JP"/>
              <a:t>DRAM</a:t>
            </a:r>
          </a:p>
        </p:txBody>
      </p:sp>
      <p:sp>
        <p:nvSpPr>
          <p:cNvPr id="173064" name="Text Box 8"/>
          <p:cNvSpPr txBox="1">
            <a:spLocks noChangeArrowheads="1"/>
          </p:cNvSpPr>
          <p:nvPr/>
        </p:nvSpPr>
        <p:spPr bwMode="auto">
          <a:xfrm>
            <a:off x="5632450" y="1431925"/>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64KB</a:t>
            </a:r>
            <a:r>
              <a:rPr lang="ja-JP" altLang="en-US"/>
              <a:t>　</a:t>
            </a:r>
            <a:r>
              <a:rPr lang="en-US" altLang="ja-JP"/>
              <a:t>1-2clock</a:t>
            </a:r>
          </a:p>
        </p:txBody>
      </p:sp>
      <p:sp>
        <p:nvSpPr>
          <p:cNvPr id="173065" name="Text Box 9"/>
          <p:cNvSpPr txBox="1">
            <a:spLocks noChangeArrowheads="1"/>
          </p:cNvSpPr>
          <p:nvPr/>
        </p:nvSpPr>
        <p:spPr bwMode="auto">
          <a:xfrm>
            <a:off x="5724525" y="2198688"/>
            <a:ext cx="213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256KB 3-10clock</a:t>
            </a:r>
          </a:p>
        </p:txBody>
      </p:sp>
      <p:sp>
        <p:nvSpPr>
          <p:cNvPr id="173066" name="Text Box 10"/>
          <p:cNvSpPr txBox="1">
            <a:spLocks noChangeArrowheads="1"/>
          </p:cNvSpPr>
          <p:nvPr/>
        </p:nvSpPr>
        <p:spPr bwMode="auto">
          <a:xfrm>
            <a:off x="5724525" y="3278188"/>
            <a:ext cx="2576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2M</a:t>
            </a:r>
            <a:r>
              <a:rPr lang="ja-JP" altLang="en-US" dirty="0"/>
              <a:t>～</a:t>
            </a:r>
            <a:r>
              <a:rPr lang="en-US" altLang="ja-JP" dirty="0"/>
              <a:t>16MB 10-20clock</a:t>
            </a:r>
          </a:p>
        </p:txBody>
      </p:sp>
      <p:sp>
        <p:nvSpPr>
          <p:cNvPr id="173067" name="Text Box 11"/>
          <p:cNvSpPr txBox="1">
            <a:spLocks noChangeArrowheads="1"/>
          </p:cNvSpPr>
          <p:nvPr/>
        </p:nvSpPr>
        <p:spPr bwMode="auto">
          <a:xfrm>
            <a:off x="6035675" y="4868863"/>
            <a:ext cx="27847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16</a:t>
            </a:r>
            <a:r>
              <a:rPr lang="ja-JP" altLang="en-US" dirty="0"/>
              <a:t>～</a:t>
            </a:r>
            <a:r>
              <a:rPr lang="en-US" altLang="ja-JP" dirty="0"/>
              <a:t>256GB 50-100clock</a:t>
            </a:r>
          </a:p>
        </p:txBody>
      </p:sp>
      <p:sp>
        <p:nvSpPr>
          <p:cNvPr id="173068" name="Rectangle 12"/>
          <p:cNvSpPr>
            <a:spLocks noChangeArrowheads="1"/>
          </p:cNvSpPr>
          <p:nvPr/>
        </p:nvSpPr>
        <p:spPr bwMode="auto">
          <a:xfrm>
            <a:off x="2843213" y="260350"/>
            <a:ext cx="2736850" cy="27368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69" name="Text Box 13"/>
          <p:cNvSpPr txBox="1">
            <a:spLocks noChangeArrowheads="1"/>
          </p:cNvSpPr>
          <p:nvPr/>
        </p:nvSpPr>
        <p:spPr bwMode="auto">
          <a:xfrm>
            <a:off x="107950" y="836613"/>
            <a:ext cx="2452688"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記憶の階層</a:t>
            </a:r>
          </a:p>
          <a:p>
            <a:endParaRPr lang="ja-JP" altLang="en-US" sz="2400">
              <a:latin typeface="Times New Roman" panose="02020603050405020304" pitchFamily="18" charset="0"/>
            </a:endParaRPr>
          </a:p>
          <a:p>
            <a:r>
              <a:rPr lang="ja-JP" altLang="en-US" sz="1600">
                <a:latin typeface="Times New Roman" panose="02020603050405020304" pitchFamily="18" charset="0"/>
              </a:rPr>
              <a:t>高速小容量の</a:t>
            </a:r>
          </a:p>
          <a:p>
            <a:r>
              <a:rPr lang="en-US" altLang="ja-JP" sz="1600">
                <a:latin typeface="Times New Roman" panose="02020603050405020304" pitchFamily="18" charset="0"/>
              </a:rPr>
              <a:t>CPU</a:t>
            </a:r>
            <a:r>
              <a:rPr lang="ja-JP" altLang="en-US" sz="1600">
                <a:latin typeface="Times New Roman" panose="02020603050405020304" pitchFamily="18" charset="0"/>
              </a:rPr>
              <a:t>の近くに置き</a:t>
            </a:r>
          </a:p>
          <a:p>
            <a:r>
              <a:rPr lang="ja-JP" altLang="en-US" sz="1600">
                <a:latin typeface="Times New Roman" panose="02020603050405020304" pitchFamily="18" charset="0"/>
              </a:rPr>
              <a:t>よく使うデータを入れておく</a:t>
            </a:r>
          </a:p>
          <a:p>
            <a:endParaRPr lang="ja-JP" altLang="en-US" sz="1600">
              <a:latin typeface="Times New Roman" panose="02020603050405020304" pitchFamily="18" charset="0"/>
            </a:endParaRPr>
          </a:p>
          <a:p>
            <a:r>
              <a:rPr lang="ja-JP" altLang="en-US" sz="1600">
                <a:latin typeface="Times New Roman" panose="02020603050405020304" pitchFamily="18" charset="0"/>
              </a:rPr>
              <a:t>そこになければより遅い</a:t>
            </a:r>
          </a:p>
          <a:p>
            <a:r>
              <a:rPr lang="ja-JP" altLang="en-US" sz="1600">
                <a:latin typeface="Times New Roman" panose="02020603050405020304" pitchFamily="18" charset="0"/>
              </a:rPr>
              <a:t>大容量メモリに取りに行く</a:t>
            </a:r>
          </a:p>
        </p:txBody>
      </p:sp>
      <p:sp>
        <p:nvSpPr>
          <p:cNvPr id="173070" name="AutoShape 14"/>
          <p:cNvSpPr>
            <a:spLocks noChangeArrowheads="1"/>
          </p:cNvSpPr>
          <p:nvPr/>
        </p:nvSpPr>
        <p:spPr bwMode="auto">
          <a:xfrm>
            <a:off x="1763713" y="609282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1" name="AutoShape 15"/>
          <p:cNvSpPr>
            <a:spLocks noChangeArrowheads="1"/>
          </p:cNvSpPr>
          <p:nvPr/>
        </p:nvSpPr>
        <p:spPr bwMode="auto">
          <a:xfrm>
            <a:off x="2700338" y="6065838"/>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2" name="AutoShape 16"/>
          <p:cNvSpPr>
            <a:spLocks noChangeArrowheads="1"/>
          </p:cNvSpPr>
          <p:nvPr/>
        </p:nvSpPr>
        <p:spPr bwMode="auto">
          <a:xfrm>
            <a:off x="3636963" y="6038850"/>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3" name="AutoShape 17"/>
          <p:cNvSpPr>
            <a:spLocks noChangeArrowheads="1"/>
          </p:cNvSpPr>
          <p:nvPr/>
        </p:nvSpPr>
        <p:spPr bwMode="auto">
          <a:xfrm>
            <a:off x="4573588" y="6011863"/>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4" name="AutoShape 18"/>
          <p:cNvSpPr>
            <a:spLocks noChangeArrowheads="1"/>
          </p:cNvSpPr>
          <p:nvPr/>
        </p:nvSpPr>
        <p:spPr bwMode="auto">
          <a:xfrm>
            <a:off x="5510213" y="598487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5" name="Text Box 19"/>
          <p:cNvSpPr txBox="1">
            <a:spLocks noChangeArrowheads="1"/>
          </p:cNvSpPr>
          <p:nvPr/>
        </p:nvSpPr>
        <p:spPr bwMode="auto">
          <a:xfrm>
            <a:off x="6443663" y="5805488"/>
            <a:ext cx="22923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補助記憶　（</a:t>
            </a:r>
            <a:r>
              <a:rPr lang="en-US" altLang="ja-JP" dirty="0"/>
              <a:t>2</a:t>
            </a:r>
            <a:r>
              <a:rPr lang="ja-JP" altLang="en-US" dirty="0"/>
              <a:t>次記憶）</a:t>
            </a:r>
          </a:p>
          <a:p>
            <a:r>
              <a:rPr lang="ja-JP" altLang="en-US" dirty="0"/>
              <a:t> </a:t>
            </a:r>
            <a:r>
              <a:rPr lang="en-US" altLang="ja-JP" dirty="0"/>
              <a:t>μ-</a:t>
            </a:r>
            <a:r>
              <a:rPr lang="en-US" altLang="ja-JP" dirty="0" err="1"/>
              <a:t>msec</a:t>
            </a:r>
            <a:r>
              <a:rPr lang="ja-JP" altLang="en-US" dirty="0"/>
              <a:t>オーダー</a:t>
            </a:r>
          </a:p>
          <a:p>
            <a:r>
              <a:rPr lang="ja-JP" altLang="en-US" dirty="0"/>
              <a:t>数</a:t>
            </a:r>
            <a:r>
              <a:rPr lang="en-US" altLang="ja-JP" dirty="0"/>
              <a:t>TB</a:t>
            </a:r>
          </a:p>
        </p:txBody>
      </p:sp>
      <p:sp>
        <p:nvSpPr>
          <p:cNvPr id="173076" name="Text Box 20"/>
          <p:cNvSpPr txBox="1">
            <a:spLocks noChangeArrowheads="1"/>
          </p:cNvSpPr>
          <p:nvPr/>
        </p:nvSpPr>
        <p:spPr bwMode="auto">
          <a:xfrm>
            <a:off x="5508625" y="1117600"/>
            <a:ext cx="1530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チップ内メモリ</a:t>
            </a:r>
          </a:p>
        </p:txBody>
      </p:sp>
      <p:sp>
        <p:nvSpPr>
          <p:cNvPr id="173077" name="Line 21"/>
          <p:cNvSpPr>
            <a:spLocks noChangeShapeType="1"/>
          </p:cNvSpPr>
          <p:nvPr/>
        </p:nvSpPr>
        <p:spPr bwMode="auto">
          <a:xfrm>
            <a:off x="898525" y="5734050"/>
            <a:ext cx="80660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8" name="Line 22"/>
          <p:cNvSpPr>
            <a:spLocks noChangeShapeType="1"/>
          </p:cNvSpPr>
          <p:nvPr/>
        </p:nvSpPr>
        <p:spPr bwMode="auto">
          <a:xfrm>
            <a:off x="8675688" y="1196975"/>
            <a:ext cx="0" cy="4464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9" name="Text Box 23"/>
          <p:cNvSpPr txBox="1">
            <a:spLocks noChangeArrowheads="1"/>
          </p:cNvSpPr>
          <p:nvPr/>
        </p:nvSpPr>
        <p:spPr bwMode="auto">
          <a:xfrm>
            <a:off x="6372225" y="188913"/>
            <a:ext cx="21082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ソフトウェアから</a:t>
            </a:r>
          </a:p>
          <a:p>
            <a:r>
              <a:rPr lang="ja-JP" altLang="en-US"/>
              <a:t>は透過</a:t>
            </a:r>
          </a:p>
          <a:p>
            <a:r>
              <a:rPr lang="ja-JP" altLang="en-US"/>
              <a:t>（トランスペアレント）</a:t>
            </a:r>
          </a:p>
        </p:txBody>
      </p:sp>
      <p:sp>
        <p:nvSpPr>
          <p:cNvPr id="173080" name="Text Box 24"/>
          <p:cNvSpPr txBox="1">
            <a:spLocks noChangeArrowheads="1"/>
          </p:cNvSpPr>
          <p:nvPr/>
        </p:nvSpPr>
        <p:spPr bwMode="auto">
          <a:xfrm>
            <a:off x="347663" y="57991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OS</a:t>
            </a:r>
            <a:r>
              <a:rPr lang="ja-JP" altLang="en-US"/>
              <a:t>が管理</a:t>
            </a:r>
          </a:p>
        </p:txBody>
      </p:sp>
    </p:spTree>
    <p:extLst>
      <p:ext uri="{BB962C8B-B14F-4D97-AF65-F5344CB8AC3E}">
        <p14:creationId xmlns:p14="http://schemas.microsoft.com/office/powerpoint/2010/main" val="42908227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972616" y="282147"/>
            <a:ext cx="8229600" cy="1143000"/>
          </a:xfrm>
        </p:spPr>
        <p:txBody>
          <a:bodyPr/>
          <a:lstStyle/>
          <a:p>
            <a:pPr eaLnBrk="1" hangingPunct="1"/>
            <a:r>
              <a:rPr lang="en-US" altLang="ja-JP" sz="3200" dirty="0"/>
              <a:t>MESI</a:t>
            </a:r>
            <a:r>
              <a:rPr lang="ja-JP" altLang="en-US" sz="3200" dirty="0"/>
              <a:t>プロトコル</a:t>
            </a:r>
            <a:endParaRPr lang="en-US" altLang="ja-JP" sz="3200" dirty="0"/>
          </a:p>
        </p:txBody>
      </p:sp>
      <p:sp>
        <p:nvSpPr>
          <p:cNvPr id="3891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3891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891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9" name="AutoShape 7"/>
          <p:cNvSpPr>
            <a:spLocks noChangeArrowheads="1"/>
          </p:cNvSpPr>
          <p:nvPr/>
        </p:nvSpPr>
        <p:spPr bwMode="auto">
          <a:xfrm>
            <a:off x="94943" y="2257043"/>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8920" name="Group 8"/>
          <p:cNvGrpSpPr>
            <a:grpSpLocks/>
          </p:cNvGrpSpPr>
          <p:nvPr/>
        </p:nvGrpSpPr>
        <p:grpSpPr bwMode="auto">
          <a:xfrm>
            <a:off x="4876800" y="3048000"/>
            <a:ext cx="762000" cy="2514600"/>
            <a:chOff x="672" y="2208"/>
            <a:chExt cx="480" cy="1584"/>
          </a:xfrm>
        </p:grpSpPr>
        <p:sp>
          <p:nvSpPr>
            <p:cNvPr id="3894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3894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en-US" altLang="ja-JP" sz="1800">
                <a:latin typeface="Times New Roman" panose="02020603050405020304" pitchFamily="18" charset="0"/>
              </a:endParaRPr>
            </a:p>
            <a:p>
              <a:pPr algn="ctr">
                <a:spcBef>
                  <a:spcPct val="0"/>
                </a:spcBef>
                <a:buClrTx/>
                <a:buSzTx/>
                <a:buFontTx/>
                <a:buNone/>
              </a:pPr>
              <a:endParaRPr lang="en-US" altLang="ja-JP" sz="1800">
                <a:latin typeface="Times New Roman" panose="02020603050405020304" pitchFamily="18" charset="0"/>
              </a:endParaRPr>
            </a:p>
          </p:txBody>
        </p:sp>
        <p:sp>
          <p:nvSpPr>
            <p:cNvPr id="3894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3"/>
          <p:cNvGrpSpPr>
            <a:grpSpLocks/>
          </p:cNvGrpSpPr>
          <p:nvPr/>
        </p:nvGrpSpPr>
        <p:grpSpPr bwMode="auto">
          <a:xfrm>
            <a:off x="3429000" y="3048000"/>
            <a:ext cx="762000" cy="2514600"/>
            <a:chOff x="672" y="2208"/>
            <a:chExt cx="480" cy="1584"/>
          </a:xfrm>
        </p:grpSpPr>
        <p:sp>
          <p:nvSpPr>
            <p:cNvPr id="3894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3894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18"/>
          <p:cNvGrpSpPr>
            <a:grpSpLocks/>
          </p:cNvGrpSpPr>
          <p:nvPr/>
        </p:nvGrpSpPr>
        <p:grpSpPr bwMode="auto">
          <a:xfrm>
            <a:off x="6324600" y="3048000"/>
            <a:ext cx="762000" cy="2514600"/>
            <a:chOff x="672" y="2208"/>
            <a:chExt cx="480" cy="1584"/>
          </a:xfrm>
        </p:grpSpPr>
        <p:sp>
          <p:nvSpPr>
            <p:cNvPr id="3893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3893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892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892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8926" name="Group 26"/>
          <p:cNvGrpSpPr>
            <a:grpSpLocks/>
          </p:cNvGrpSpPr>
          <p:nvPr/>
        </p:nvGrpSpPr>
        <p:grpSpPr bwMode="auto">
          <a:xfrm>
            <a:off x="1219200" y="3336925"/>
            <a:ext cx="962025" cy="633413"/>
            <a:chOff x="806" y="2078"/>
            <a:chExt cx="606" cy="399"/>
          </a:xfrm>
        </p:grpSpPr>
        <p:sp>
          <p:nvSpPr>
            <p:cNvPr id="3893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893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4221" name="Line 29"/>
          <p:cNvSpPr>
            <a:spLocks noChangeShapeType="1"/>
          </p:cNvSpPr>
          <p:nvPr/>
        </p:nvSpPr>
        <p:spPr bwMode="auto">
          <a:xfrm>
            <a:off x="3886200" y="2057400"/>
            <a:ext cx="1295400" cy="1828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9" name="Text Box 31"/>
          <p:cNvSpPr txBox="1">
            <a:spLocks noChangeArrowheads="1"/>
          </p:cNvSpPr>
          <p:nvPr/>
        </p:nvSpPr>
        <p:spPr bwMode="auto">
          <a:xfrm>
            <a:off x="5943600" y="76200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grpSp>
        <p:nvGrpSpPr>
          <p:cNvPr id="6" name="Group 32"/>
          <p:cNvGrpSpPr>
            <a:grpSpLocks/>
          </p:cNvGrpSpPr>
          <p:nvPr/>
        </p:nvGrpSpPr>
        <p:grpSpPr bwMode="auto">
          <a:xfrm>
            <a:off x="1995488" y="3579812"/>
            <a:ext cx="3565526" cy="830263"/>
            <a:chOff x="1167" y="2297"/>
            <a:chExt cx="2246" cy="523"/>
          </a:xfrm>
        </p:grpSpPr>
        <p:sp>
          <p:nvSpPr>
            <p:cNvPr id="38934" name="Text Box 33"/>
            <p:cNvSpPr txBox="1">
              <a:spLocks noChangeArrowheads="1"/>
            </p:cNvSpPr>
            <p:nvPr/>
          </p:nvSpPr>
          <p:spPr bwMode="auto">
            <a:xfrm>
              <a:off x="1167" y="2297"/>
              <a:ext cx="547"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CE</a:t>
              </a:r>
            </a:p>
            <a:p>
              <a:pPr>
                <a:spcBef>
                  <a:spcPct val="0"/>
                </a:spcBef>
                <a:buClrTx/>
                <a:buSzTx/>
                <a:buFontTx/>
                <a:buNone/>
              </a:pPr>
              <a:r>
                <a:rPr lang="ja-JP" altLang="en-US" sz="2400" dirty="0">
                  <a:latin typeface="Times New Roman" panose="02020603050405020304" pitchFamily="18" charset="0"/>
                </a:rPr>
                <a:t>→</a:t>
              </a:r>
              <a:r>
                <a:rPr lang="en-US" altLang="ja-JP" sz="2400" dirty="0">
                  <a:latin typeface="Times New Roman" panose="02020603050405020304" pitchFamily="18" charset="0"/>
                </a:rPr>
                <a:t>CS</a:t>
              </a:r>
            </a:p>
          </p:txBody>
        </p:sp>
        <p:sp>
          <p:nvSpPr>
            <p:cNvPr id="38935" name="Text Box 34"/>
            <p:cNvSpPr txBox="1">
              <a:spLocks noChangeArrowheads="1"/>
            </p:cNvSpPr>
            <p:nvPr/>
          </p:nvSpPr>
          <p:spPr bwMode="auto">
            <a:xfrm>
              <a:off x="3062" y="2426"/>
              <a:ext cx="3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CS</a:t>
              </a:r>
            </a:p>
          </p:txBody>
        </p:sp>
      </p:grpSp>
      <p:cxnSp>
        <p:nvCxnSpPr>
          <p:cNvPr id="40" name="直線矢印コネクタ 39"/>
          <p:cNvCxnSpPr/>
          <p:nvPr/>
        </p:nvCxnSpPr>
        <p:spPr>
          <a:xfrm>
            <a:off x="5181600" y="4433888"/>
            <a:ext cx="0" cy="442912"/>
          </a:xfrm>
          <a:prstGeom prst="straightConnector1">
            <a:avLst/>
          </a:prstGeom>
          <a:ln w="38100">
            <a:solidFill>
              <a:srgbClr val="003399"/>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237828" y="3037505"/>
            <a:ext cx="851515" cy="369332"/>
          </a:xfrm>
          <a:prstGeom prst="rect">
            <a:avLst/>
          </a:prstGeom>
          <a:noFill/>
        </p:spPr>
        <p:txBody>
          <a:bodyPr wrap="none" rtlCol="0">
            <a:spAutoFit/>
          </a:bodyPr>
          <a:lstStyle/>
          <a:p>
            <a:r>
              <a:rPr lang="en-US" altLang="ja-JP" dirty="0"/>
              <a:t>Snoop</a:t>
            </a:r>
            <a:endParaRPr kumimoji="1" lang="ja-JP" altLang="en-US" dirty="0"/>
          </a:p>
        </p:txBody>
      </p:sp>
      <p:sp>
        <p:nvSpPr>
          <p:cNvPr id="42" name="テキスト ボックス 41"/>
          <p:cNvSpPr txBox="1"/>
          <p:nvPr/>
        </p:nvSpPr>
        <p:spPr>
          <a:xfrm>
            <a:off x="2539385" y="3073400"/>
            <a:ext cx="851515" cy="369332"/>
          </a:xfrm>
          <a:prstGeom prst="rect">
            <a:avLst/>
          </a:prstGeom>
          <a:noFill/>
        </p:spPr>
        <p:txBody>
          <a:bodyPr wrap="none" rtlCol="0">
            <a:spAutoFit/>
          </a:bodyPr>
          <a:lstStyle/>
          <a:p>
            <a:r>
              <a:rPr lang="en-US" altLang="ja-JP" dirty="0"/>
              <a:t>Snoop</a:t>
            </a:r>
            <a:endParaRPr kumimoji="1" lang="ja-JP" altLang="en-US" dirty="0"/>
          </a:p>
        </p:txBody>
      </p:sp>
      <p:sp>
        <p:nvSpPr>
          <p:cNvPr id="2" name="テキスト ボックス 1"/>
          <p:cNvSpPr txBox="1"/>
          <p:nvPr/>
        </p:nvSpPr>
        <p:spPr>
          <a:xfrm>
            <a:off x="4594355" y="5820846"/>
            <a:ext cx="3475631" cy="369332"/>
          </a:xfrm>
          <a:prstGeom prst="rect">
            <a:avLst/>
          </a:prstGeom>
          <a:noFill/>
        </p:spPr>
        <p:txBody>
          <a:bodyPr wrap="none" rtlCol="0">
            <a:spAutoFit/>
          </a:bodyPr>
          <a:lstStyle/>
          <a:p>
            <a:r>
              <a:rPr lang="en-US" altLang="ja-JP" dirty="0"/>
              <a:t>2</a:t>
            </a:r>
            <a:r>
              <a:rPr lang="ja-JP" altLang="en-US" dirty="0"/>
              <a:t>つ目の</a:t>
            </a:r>
            <a:r>
              <a:rPr lang="en-US" altLang="ja-JP" dirty="0"/>
              <a:t>PU</a:t>
            </a:r>
            <a:r>
              <a:rPr lang="ja-JP" altLang="en-US" dirty="0"/>
              <a:t>が読み出し：</a:t>
            </a:r>
            <a:r>
              <a:rPr lang="en-US" altLang="ja-JP" dirty="0"/>
              <a:t>CS</a:t>
            </a:r>
            <a:r>
              <a:rPr lang="ja-JP" altLang="en-US" dirty="0"/>
              <a:t>になる</a:t>
            </a:r>
            <a:endParaRPr kumimoji="1" lang="ja-JP" altLang="en-US" dirty="0"/>
          </a:p>
        </p:txBody>
      </p:sp>
    </p:spTree>
    <p:extLst>
      <p:ext uri="{BB962C8B-B14F-4D97-AF65-F5344CB8AC3E}">
        <p14:creationId xmlns:p14="http://schemas.microsoft.com/office/powerpoint/2010/main" val="4112218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 y="140370"/>
            <a:ext cx="8229600" cy="1143000"/>
          </a:xfrm>
        </p:spPr>
        <p:txBody>
          <a:bodyPr/>
          <a:lstStyle/>
          <a:p>
            <a:pPr eaLnBrk="1" hangingPunct="1"/>
            <a:r>
              <a:rPr lang="en-US" altLang="ja-JP" sz="3200" dirty="0"/>
              <a:t>CE</a:t>
            </a:r>
            <a:r>
              <a:rPr lang="ja-JP" altLang="en-US" sz="3200" dirty="0"/>
              <a:t>の効果</a:t>
            </a:r>
            <a:endParaRPr lang="en-US" altLang="ja-JP" sz="3200" dirty="0"/>
          </a:p>
        </p:txBody>
      </p:sp>
      <p:sp>
        <p:nvSpPr>
          <p:cNvPr id="3993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4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994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9944" name="Group 8"/>
          <p:cNvGrpSpPr>
            <a:grpSpLocks/>
          </p:cNvGrpSpPr>
          <p:nvPr/>
        </p:nvGrpSpPr>
        <p:grpSpPr bwMode="auto">
          <a:xfrm>
            <a:off x="4876800" y="3048000"/>
            <a:ext cx="762000" cy="2514600"/>
            <a:chOff x="672" y="2208"/>
            <a:chExt cx="480" cy="1584"/>
          </a:xfrm>
        </p:grpSpPr>
        <p:sp>
          <p:nvSpPr>
            <p:cNvPr id="3996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7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7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7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5" name="Group 13"/>
          <p:cNvGrpSpPr>
            <a:grpSpLocks/>
          </p:cNvGrpSpPr>
          <p:nvPr/>
        </p:nvGrpSpPr>
        <p:grpSpPr bwMode="auto">
          <a:xfrm>
            <a:off x="3429000" y="3048000"/>
            <a:ext cx="762000" cy="2514600"/>
            <a:chOff x="672" y="2208"/>
            <a:chExt cx="480" cy="1584"/>
          </a:xfrm>
        </p:grpSpPr>
        <p:sp>
          <p:nvSpPr>
            <p:cNvPr id="3996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6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6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6" name="Group 18"/>
          <p:cNvGrpSpPr>
            <a:grpSpLocks/>
          </p:cNvGrpSpPr>
          <p:nvPr/>
        </p:nvGrpSpPr>
        <p:grpSpPr bwMode="auto">
          <a:xfrm>
            <a:off x="6324600" y="3048000"/>
            <a:ext cx="762000" cy="2514600"/>
            <a:chOff x="672" y="2208"/>
            <a:chExt cx="480" cy="1584"/>
          </a:xfrm>
        </p:grpSpPr>
        <p:sp>
          <p:nvSpPr>
            <p:cNvPr id="3996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6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6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994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994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994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9950" name="Group 26"/>
          <p:cNvGrpSpPr>
            <a:grpSpLocks/>
          </p:cNvGrpSpPr>
          <p:nvPr/>
        </p:nvGrpSpPr>
        <p:grpSpPr bwMode="auto">
          <a:xfrm>
            <a:off x="1219200" y="3336925"/>
            <a:ext cx="962025" cy="633413"/>
            <a:chOff x="806" y="2078"/>
            <a:chExt cx="606" cy="399"/>
          </a:xfrm>
        </p:grpSpPr>
        <p:sp>
          <p:nvSpPr>
            <p:cNvPr id="3995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996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9951" name="Text Box 30"/>
          <p:cNvSpPr txBox="1">
            <a:spLocks noChangeArrowheads="1"/>
          </p:cNvSpPr>
          <p:nvPr/>
        </p:nvSpPr>
        <p:spPr bwMode="auto">
          <a:xfrm>
            <a:off x="5940425" y="90805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sp>
        <p:nvSpPr>
          <p:cNvPr id="265247" name="Text Box 31"/>
          <p:cNvSpPr txBox="1">
            <a:spLocks noChangeArrowheads="1"/>
          </p:cNvSpPr>
          <p:nvPr/>
        </p:nvSpPr>
        <p:spPr bwMode="auto">
          <a:xfrm>
            <a:off x="1981200" y="4038600"/>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→DE</a:t>
            </a:r>
          </a:p>
        </p:txBody>
      </p:sp>
      <p:grpSp>
        <p:nvGrpSpPr>
          <p:cNvPr id="6" name="Group 32"/>
          <p:cNvGrpSpPr>
            <a:grpSpLocks/>
          </p:cNvGrpSpPr>
          <p:nvPr/>
        </p:nvGrpSpPr>
        <p:grpSpPr bwMode="auto">
          <a:xfrm>
            <a:off x="1447800" y="4419600"/>
            <a:ext cx="488950" cy="533400"/>
            <a:chOff x="912" y="2784"/>
            <a:chExt cx="308" cy="336"/>
          </a:xfrm>
        </p:grpSpPr>
        <p:sp>
          <p:nvSpPr>
            <p:cNvPr id="39957" name="Line 33"/>
            <p:cNvSpPr>
              <a:spLocks noChangeShapeType="1"/>
            </p:cNvSpPr>
            <p:nvPr/>
          </p:nvSpPr>
          <p:spPr bwMode="auto">
            <a:xfrm flipV="1">
              <a:off x="1200" y="2784"/>
              <a:ext cx="0" cy="28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8" name="Text Box 34"/>
            <p:cNvSpPr txBox="1">
              <a:spLocks noChangeArrowheads="1"/>
            </p:cNvSpPr>
            <p:nvPr/>
          </p:nvSpPr>
          <p:spPr bwMode="auto">
            <a:xfrm>
              <a:off x="912" y="283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b="1">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grpSp>
        <p:nvGrpSpPr>
          <p:cNvPr id="7" name="Group 35"/>
          <p:cNvGrpSpPr>
            <a:grpSpLocks/>
          </p:cNvGrpSpPr>
          <p:nvPr/>
        </p:nvGrpSpPr>
        <p:grpSpPr bwMode="auto">
          <a:xfrm>
            <a:off x="1965325" y="2057400"/>
            <a:ext cx="1920875" cy="1946275"/>
            <a:chOff x="1238" y="1296"/>
            <a:chExt cx="1210" cy="1226"/>
          </a:xfrm>
        </p:grpSpPr>
        <p:sp>
          <p:nvSpPr>
            <p:cNvPr id="39955" name="Line 36"/>
            <p:cNvSpPr>
              <a:spLocks noChangeShapeType="1"/>
            </p:cNvSpPr>
            <p:nvPr/>
          </p:nvSpPr>
          <p:spPr bwMode="auto">
            <a:xfrm flipH="1">
              <a:off x="1584" y="1296"/>
              <a:ext cx="864" cy="105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6" name="Text Box 37"/>
            <p:cNvSpPr txBox="1">
              <a:spLocks noChangeArrowheads="1"/>
            </p:cNvSpPr>
            <p:nvPr/>
          </p:nvSpPr>
          <p:spPr bwMode="auto">
            <a:xfrm>
              <a:off x="1238" y="2234"/>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sp>
        <p:nvSpPr>
          <p:cNvPr id="2" name="テキスト ボックス 1"/>
          <p:cNvSpPr txBox="1"/>
          <p:nvPr/>
        </p:nvSpPr>
        <p:spPr>
          <a:xfrm>
            <a:off x="2508203" y="5682734"/>
            <a:ext cx="4634602" cy="1015663"/>
          </a:xfrm>
          <a:prstGeom prst="rect">
            <a:avLst/>
          </a:prstGeom>
          <a:noFill/>
        </p:spPr>
        <p:txBody>
          <a:bodyPr wrap="none" rtlCol="0">
            <a:spAutoFit/>
          </a:bodyPr>
          <a:lstStyle/>
          <a:p>
            <a:r>
              <a:rPr lang="en-US" altLang="ja-JP" sz="2000" dirty="0"/>
              <a:t>CE</a:t>
            </a:r>
            <a:r>
              <a:rPr lang="ja-JP" altLang="en-US" sz="2000" dirty="0"/>
              <a:t>→</a:t>
            </a:r>
            <a:r>
              <a:rPr lang="en-US" altLang="ja-JP" sz="2000" dirty="0"/>
              <a:t>DE</a:t>
            </a:r>
            <a:r>
              <a:rPr lang="ja-JP" altLang="en-US" sz="2000" dirty="0"/>
              <a:t>は、無効化信号を必要としない。</a:t>
            </a:r>
            <a:endParaRPr lang="en-US" altLang="ja-JP" sz="2000" dirty="0"/>
          </a:p>
          <a:p>
            <a:r>
              <a:rPr kumimoji="1" lang="ja-JP" altLang="en-US" sz="2000" dirty="0"/>
              <a:t>たったこれだけ？？？？</a:t>
            </a:r>
            <a:endParaRPr kumimoji="1" lang="en-US" altLang="ja-JP" sz="2000" dirty="0"/>
          </a:p>
          <a:p>
            <a:r>
              <a:rPr lang="ja-JP" altLang="en-US" sz="2000" dirty="0"/>
              <a:t>でも結構大きい</a:t>
            </a:r>
            <a:endParaRPr kumimoji="1" lang="ja-JP" altLang="en-US"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219200" y="152400"/>
            <a:ext cx="7772400" cy="1143000"/>
          </a:xfrm>
        </p:spPr>
        <p:txBody>
          <a:bodyPr/>
          <a:lstStyle/>
          <a:p>
            <a:pPr eaLnBrk="1" hangingPunct="1"/>
            <a:r>
              <a:rPr lang="en-US" altLang="ja-JP" sz="3200" dirty="0"/>
              <a:t>Ownership</a:t>
            </a:r>
            <a:r>
              <a:rPr lang="ja-JP" altLang="en-US" sz="3200" dirty="0"/>
              <a:t>の概念</a:t>
            </a:r>
            <a:endParaRPr lang="en-US" altLang="ja-JP" sz="3200" dirty="0"/>
          </a:p>
        </p:txBody>
      </p:sp>
      <p:sp>
        <p:nvSpPr>
          <p:cNvPr id="40963" name="Text Box 3"/>
          <p:cNvSpPr txBox="1">
            <a:spLocks noChangeArrowheads="1"/>
          </p:cNvSpPr>
          <p:nvPr/>
        </p:nvSpPr>
        <p:spPr bwMode="auto">
          <a:xfrm>
            <a:off x="1524000" y="5257800"/>
            <a:ext cx="584166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Ownership→</a:t>
            </a:r>
            <a:r>
              <a:rPr lang="ja-JP" altLang="en-US" sz="2400" dirty="0">
                <a:latin typeface="Times New Roman" panose="02020603050405020304" pitchFamily="18" charset="0"/>
              </a:rPr>
              <a:t>書き戻しに責任を持つ</a:t>
            </a:r>
            <a:endParaRPr lang="en-US" altLang="ja-JP" sz="2400" dirty="0">
              <a:latin typeface="Times New Roman" panose="02020603050405020304" pitchFamily="18" charset="0"/>
            </a:endParaRPr>
          </a:p>
          <a:p>
            <a:pPr>
              <a:spcBef>
                <a:spcPct val="0"/>
              </a:spcBef>
              <a:buClrTx/>
              <a:buSzTx/>
              <a:buFontTx/>
              <a:buNone/>
            </a:pPr>
            <a:r>
              <a:rPr lang="en-US" altLang="ja-JP" sz="2400" dirty="0" err="1">
                <a:latin typeface="Times New Roman" panose="02020603050405020304" pitchFamily="18" charset="0"/>
              </a:rPr>
              <a:t>OS:Owned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Sharable</a:t>
            </a:r>
            <a:r>
              <a:rPr lang="ja-JP" altLang="en-US" sz="2400" dirty="0">
                <a:latin typeface="Times New Roman" panose="02020603050405020304" pitchFamily="18" charset="0"/>
              </a:rPr>
              <a:t>　</a:t>
            </a:r>
            <a:r>
              <a:rPr lang="en-US" altLang="ja-JP" sz="2400" dirty="0" err="1">
                <a:latin typeface="Times New Roman" panose="02020603050405020304" pitchFamily="18" charset="0"/>
              </a:rPr>
              <a:t>OE:Owned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Exclusive</a:t>
            </a:r>
          </a:p>
          <a:p>
            <a:pPr>
              <a:spcBef>
                <a:spcPct val="0"/>
              </a:spcBef>
              <a:buClrTx/>
              <a:buSzTx/>
              <a:buFontTx/>
              <a:buNone/>
            </a:pPr>
            <a:r>
              <a:rPr lang="en-US" altLang="ja-JP" sz="2400" dirty="0" err="1">
                <a:latin typeface="Times New Roman" panose="02020603050405020304" pitchFamily="18" charset="0"/>
              </a:rPr>
              <a:t>US:Unowned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Sharable</a:t>
            </a:r>
            <a:r>
              <a:rPr lang="ja-JP" altLang="en-US" sz="2400" dirty="0">
                <a:latin typeface="Times New Roman" panose="02020603050405020304" pitchFamily="18" charset="0"/>
              </a:rPr>
              <a:t>　</a:t>
            </a:r>
            <a:r>
              <a:rPr lang="en-US" altLang="ja-JP" sz="2400" dirty="0">
                <a:latin typeface="Times New Roman" panose="02020603050405020304" pitchFamily="18" charset="0"/>
              </a:rPr>
              <a:t>I</a:t>
            </a:r>
            <a:r>
              <a:rPr lang="ja-JP" altLang="en-US" sz="2400" dirty="0">
                <a:latin typeface="Times New Roman" panose="02020603050405020304" pitchFamily="18" charset="0"/>
              </a:rPr>
              <a:t>：</a:t>
            </a:r>
            <a:r>
              <a:rPr lang="en-US" altLang="ja-JP" sz="2400" dirty="0">
                <a:latin typeface="Times New Roman" panose="02020603050405020304" pitchFamily="18" charset="0"/>
              </a:rPr>
              <a:t>Invalidated</a:t>
            </a:r>
          </a:p>
        </p:txBody>
      </p:sp>
      <p:sp>
        <p:nvSpPr>
          <p:cNvPr id="40964"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40965"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66"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8"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0969" name="Group 9"/>
          <p:cNvGrpSpPr>
            <a:grpSpLocks/>
          </p:cNvGrpSpPr>
          <p:nvPr/>
        </p:nvGrpSpPr>
        <p:grpSpPr bwMode="auto">
          <a:xfrm>
            <a:off x="4953000" y="2743200"/>
            <a:ext cx="762000" cy="2514600"/>
            <a:chOff x="672" y="2208"/>
            <a:chExt cx="480" cy="1584"/>
          </a:xfrm>
        </p:grpSpPr>
        <p:sp>
          <p:nvSpPr>
            <p:cNvPr id="40996"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40997"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98"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9"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0" name="Group 14"/>
          <p:cNvGrpSpPr>
            <a:grpSpLocks/>
          </p:cNvGrpSpPr>
          <p:nvPr/>
        </p:nvGrpSpPr>
        <p:grpSpPr bwMode="auto">
          <a:xfrm>
            <a:off x="3505200" y="2743200"/>
            <a:ext cx="762000" cy="2514600"/>
            <a:chOff x="672" y="2208"/>
            <a:chExt cx="480" cy="1584"/>
          </a:xfrm>
        </p:grpSpPr>
        <p:sp>
          <p:nvSpPr>
            <p:cNvPr id="40992"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40993"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4"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5"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1" name="Group 19"/>
          <p:cNvGrpSpPr>
            <a:grpSpLocks/>
          </p:cNvGrpSpPr>
          <p:nvPr/>
        </p:nvGrpSpPr>
        <p:grpSpPr bwMode="auto">
          <a:xfrm>
            <a:off x="6400800" y="2743200"/>
            <a:ext cx="762000" cy="2514600"/>
            <a:chOff x="672" y="2208"/>
            <a:chExt cx="480" cy="1584"/>
          </a:xfrm>
        </p:grpSpPr>
        <p:sp>
          <p:nvSpPr>
            <p:cNvPr id="40988"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40989"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0"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1"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0972"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0973"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0974"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0975" name="Group 27"/>
          <p:cNvGrpSpPr>
            <a:grpSpLocks/>
          </p:cNvGrpSpPr>
          <p:nvPr/>
        </p:nvGrpSpPr>
        <p:grpSpPr bwMode="auto">
          <a:xfrm>
            <a:off x="1295400" y="3032125"/>
            <a:ext cx="962025" cy="633413"/>
            <a:chOff x="806" y="2078"/>
            <a:chExt cx="606" cy="399"/>
          </a:xfrm>
        </p:grpSpPr>
        <p:sp>
          <p:nvSpPr>
            <p:cNvPr id="40986"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0987"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270" name="Line 30"/>
          <p:cNvSpPr>
            <a:spLocks noChangeShapeType="1"/>
          </p:cNvSpPr>
          <p:nvPr/>
        </p:nvSpPr>
        <p:spPr bwMode="auto">
          <a:xfrm flipH="1">
            <a:off x="2590800" y="1676400"/>
            <a:ext cx="1752600" cy="1752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272" name="Text Box 32"/>
          <p:cNvSpPr txBox="1">
            <a:spLocks noChangeArrowheads="1"/>
          </p:cNvSpPr>
          <p:nvPr/>
        </p:nvSpPr>
        <p:spPr bwMode="auto">
          <a:xfrm>
            <a:off x="21336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6" name="Group 34"/>
          <p:cNvGrpSpPr>
            <a:grpSpLocks/>
          </p:cNvGrpSpPr>
          <p:nvPr/>
        </p:nvGrpSpPr>
        <p:grpSpPr bwMode="auto">
          <a:xfrm>
            <a:off x="1752600" y="4114800"/>
            <a:ext cx="457200" cy="457200"/>
            <a:chOff x="864" y="2592"/>
            <a:chExt cx="288" cy="288"/>
          </a:xfrm>
        </p:grpSpPr>
        <p:sp>
          <p:nvSpPr>
            <p:cNvPr id="40984" name="Line 35"/>
            <p:cNvSpPr>
              <a:spLocks noChangeShapeType="1"/>
            </p:cNvSpPr>
            <p:nvPr/>
          </p:nvSpPr>
          <p:spPr bwMode="auto">
            <a:xfrm>
              <a:off x="1152"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85" name="Text Box 36"/>
            <p:cNvSpPr txBox="1">
              <a:spLocks noChangeArrowheads="1"/>
            </p:cNvSpPr>
            <p:nvPr/>
          </p:nvSpPr>
          <p:spPr bwMode="auto">
            <a:xfrm>
              <a:off x="864" y="2592"/>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 name="テキスト ボックス 1">
            <a:extLst>
              <a:ext uri="{FF2B5EF4-FFF2-40B4-BE49-F238E27FC236}">
                <a16:creationId xmlns:a16="http://schemas.microsoft.com/office/drawing/2014/main" id="{417BA3D5-2131-432B-9632-09DEE690F864}"/>
              </a:ext>
            </a:extLst>
          </p:cNvPr>
          <p:cNvSpPr txBox="1"/>
          <p:nvPr/>
        </p:nvSpPr>
        <p:spPr>
          <a:xfrm>
            <a:off x="469217" y="3203873"/>
            <a:ext cx="1515158" cy="923330"/>
          </a:xfrm>
          <a:prstGeom prst="rect">
            <a:avLst/>
          </a:prstGeom>
          <a:noFill/>
        </p:spPr>
        <p:txBody>
          <a:bodyPr wrap="none" rtlCol="0">
            <a:spAutoFit/>
          </a:bodyPr>
          <a:lstStyle/>
          <a:p>
            <a:r>
              <a:rPr kumimoji="1" lang="ja-JP" altLang="en-US" dirty="0"/>
              <a:t>主記憶と一致</a:t>
            </a:r>
            <a:endParaRPr kumimoji="1" lang="en-US" altLang="ja-JP" dirty="0"/>
          </a:p>
          <a:p>
            <a:r>
              <a:rPr lang="ja-JP" altLang="en-US" dirty="0"/>
              <a:t>しているので</a:t>
            </a:r>
            <a:endParaRPr lang="en-US" altLang="ja-JP" dirty="0"/>
          </a:p>
          <a:p>
            <a:r>
              <a:rPr kumimoji="1" lang="en-US" altLang="ja-JP" dirty="0"/>
              <a:t>US</a:t>
            </a:r>
            <a:endParaRPr kumimoji="1" lang="ja-JP" altLang="en-US" dirty="0"/>
          </a:p>
        </p:txBody>
      </p:sp>
    </p:spTree>
    <p:extLst>
      <p:ext uri="{BB962C8B-B14F-4D97-AF65-F5344CB8AC3E}">
        <p14:creationId xmlns:p14="http://schemas.microsoft.com/office/powerpoint/2010/main" val="23876494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219200" y="152400"/>
            <a:ext cx="7772400" cy="1143000"/>
          </a:xfrm>
        </p:spPr>
        <p:txBody>
          <a:bodyPr/>
          <a:lstStyle/>
          <a:p>
            <a:pPr eaLnBrk="1" hangingPunct="1"/>
            <a:r>
              <a:rPr lang="en-US" altLang="ja-JP" sz="3600" dirty="0"/>
              <a:t>MOSI</a:t>
            </a:r>
            <a:r>
              <a:rPr lang="ja-JP" altLang="en-US" sz="3600" dirty="0"/>
              <a:t>プロトコル</a:t>
            </a:r>
            <a:endParaRPr lang="en-US" altLang="ja-JP" sz="3600" dirty="0"/>
          </a:p>
        </p:txBody>
      </p:sp>
      <p:sp>
        <p:nvSpPr>
          <p:cNvPr id="40963" name="Text Box 3"/>
          <p:cNvSpPr txBox="1">
            <a:spLocks noChangeArrowheads="1"/>
          </p:cNvSpPr>
          <p:nvPr/>
        </p:nvSpPr>
        <p:spPr bwMode="auto">
          <a:xfrm>
            <a:off x="1524000" y="5257800"/>
            <a:ext cx="57864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err="1">
                <a:latin typeface="Times New Roman" panose="02020603050405020304" pitchFamily="18" charset="0"/>
              </a:rPr>
              <a:t>Ownership→responsibility</a:t>
            </a:r>
            <a:r>
              <a:rPr lang="en-US" altLang="ja-JP" sz="2400" dirty="0">
                <a:latin typeface="Times New Roman" panose="02020603050405020304" pitchFamily="18" charset="0"/>
              </a:rPr>
              <a:t> of write back</a:t>
            </a:r>
          </a:p>
          <a:p>
            <a:pPr>
              <a:spcBef>
                <a:spcPct val="0"/>
              </a:spcBef>
              <a:buClrTx/>
              <a:buSzTx/>
              <a:buFontTx/>
              <a:buNone/>
            </a:pPr>
            <a:r>
              <a:rPr lang="en-US" altLang="ja-JP" sz="2400" dirty="0" err="1">
                <a:latin typeface="Times New Roman" panose="02020603050405020304" pitchFamily="18" charset="0"/>
              </a:rPr>
              <a:t>OS:Owned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Sharable</a:t>
            </a:r>
            <a:r>
              <a:rPr lang="ja-JP" altLang="en-US" sz="2400" dirty="0">
                <a:latin typeface="Times New Roman" panose="02020603050405020304" pitchFamily="18" charset="0"/>
              </a:rPr>
              <a:t>　</a:t>
            </a:r>
            <a:r>
              <a:rPr lang="en-US" altLang="ja-JP" sz="2400" dirty="0" err="1">
                <a:latin typeface="Times New Roman" panose="02020603050405020304" pitchFamily="18" charset="0"/>
              </a:rPr>
              <a:t>OE:Owned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Exclusive</a:t>
            </a:r>
          </a:p>
          <a:p>
            <a:pPr>
              <a:spcBef>
                <a:spcPct val="0"/>
              </a:spcBef>
              <a:buClrTx/>
              <a:buSzTx/>
              <a:buFontTx/>
              <a:buNone/>
            </a:pPr>
            <a:r>
              <a:rPr lang="en-US" altLang="ja-JP" sz="2400" dirty="0" err="1">
                <a:latin typeface="Times New Roman" panose="02020603050405020304" pitchFamily="18" charset="0"/>
              </a:rPr>
              <a:t>US:Unowned</a:t>
            </a:r>
            <a:r>
              <a:rPr lang="ja-JP" altLang="en-US" sz="2400" dirty="0">
                <a:latin typeface="Times New Roman" panose="02020603050405020304" pitchFamily="18" charset="0"/>
              </a:rPr>
              <a:t>　</a:t>
            </a:r>
            <a:r>
              <a:rPr lang="en-US" altLang="ja-JP" sz="2400" dirty="0">
                <a:latin typeface="Times New Roman" panose="02020603050405020304" pitchFamily="18" charset="0"/>
              </a:rPr>
              <a:t>Sharable</a:t>
            </a:r>
            <a:r>
              <a:rPr lang="ja-JP" altLang="en-US" sz="2400" dirty="0">
                <a:latin typeface="Times New Roman" panose="02020603050405020304" pitchFamily="18" charset="0"/>
              </a:rPr>
              <a:t>　</a:t>
            </a:r>
            <a:r>
              <a:rPr lang="en-US" altLang="ja-JP" sz="2400" dirty="0">
                <a:latin typeface="Times New Roman" panose="02020603050405020304" pitchFamily="18" charset="0"/>
              </a:rPr>
              <a:t>I</a:t>
            </a:r>
            <a:r>
              <a:rPr lang="ja-JP" altLang="en-US" sz="2400" dirty="0">
                <a:latin typeface="Times New Roman" panose="02020603050405020304" pitchFamily="18" charset="0"/>
              </a:rPr>
              <a:t>：</a:t>
            </a:r>
            <a:r>
              <a:rPr lang="en-US" altLang="ja-JP" sz="2400" dirty="0">
                <a:latin typeface="Times New Roman" panose="02020603050405020304" pitchFamily="18" charset="0"/>
              </a:rPr>
              <a:t>Invalidated</a:t>
            </a:r>
          </a:p>
        </p:txBody>
      </p:sp>
      <p:sp>
        <p:nvSpPr>
          <p:cNvPr id="40964"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40965"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66"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8"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0969" name="Group 9"/>
          <p:cNvGrpSpPr>
            <a:grpSpLocks/>
          </p:cNvGrpSpPr>
          <p:nvPr/>
        </p:nvGrpSpPr>
        <p:grpSpPr bwMode="auto">
          <a:xfrm>
            <a:off x="4953000" y="2743200"/>
            <a:ext cx="762000" cy="2514600"/>
            <a:chOff x="672" y="2208"/>
            <a:chExt cx="480" cy="1584"/>
          </a:xfrm>
        </p:grpSpPr>
        <p:sp>
          <p:nvSpPr>
            <p:cNvPr id="40996"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40997"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98"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9"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0" name="Group 14"/>
          <p:cNvGrpSpPr>
            <a:grpSpLocks/>
          </p:cNvGrpSpPr>
          <p:nvPr/>
        </p:nvGrpSpPr>
        <p:grpSpPr bwMode="auto">
          <a:xfrm>
            <a:off x="3505200" y="2743200"/>
            <a:ext cx="762000" cy="2514600"/>
            <a:chOff x="672" y="2208"/>
            <a:chExt cx="480" cy="1584"/>
          </a:xfrm>
        </p:grpSpPr>
        <p:sp>
          <p:nvSpPr>
            <p:cNvPr id="40992"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40993"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4"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5"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1" name="Group 19"/>
          <p:cNvGrpSpPr>
            <a:grpSpLocks/>
          </p:cNvGrpSpPr>
          <p:nvPr/>
        </p:nvGrpSpPr>
        <p:grpSpPr bwMode="auto">
          <a:xfrm>
            <a:off x="6400800" y="2743200"/>
            <a:ext cx="762000" cy="2514600"/>
            <a:chOff x="672" y="2208"/>
            <a:chExt cx="480" cy="1584"/>
          </a:xfrm>
        </p:grpSpPr>
        <p:sp>
          <p:nvSpPr>
            <p:cNvPr id="40988"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40989"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0"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1"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0972"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0973"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0974"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0975" name="Group 27"/>
          <p:cNvGrpSpPr>
            <a:grpSpLocks/>
          </p:cNvGrpSpPr>
          <p:nvPr/>
        </p:nvGrpSpPr>
        <p:grpSpPr bwMode="auto">
          <a:xfrm>
            <a:off x="1295400" y="3032125"/>
            <a:ext cx="962025" cy="633413"/>
            <a:chOff x="806" y="2078"/>
            <a:chExt cx="606" cy="399"/>
          </a:xfrm>
        </p:grpSpPr>
        <p:sp>
          <p:nvSpPr>
            <p:cNvPr id="40986"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0987"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271" name="Line 31"/>
          <p:cNvSpPr>
            <a:spLocks noChangeShapeType="1"/>
          </p:cNvSpPr>
          <p:nvPr/>
        </p:nvSpPr>
        <p:spPr bwMode="auto">
          <a:xfrm>
            <a:off x="4343400" y="1676400"/>
            <a:ext cx="914400" cy="17526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272" name="Text Box 32"/>
          <p:cNvSpPr txBox="1">
            <a:spLocks noChangeArrowheads="1"/>
          </p:cNvSpPr>
          <p:nvPr/>
        </p:nvSpPr>
        <p:spPr bwMode="auto">
          <a:xfrm>
            <a:off x="21336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sp>
        <p:nvSpPr>
          <p:cNvPr id="266273" name="Text Box 33"/>
          <p:cNvSpPr txBox="1">
            <a:spLocks noChangeArrowheads="1"/>
          </p:cNvSpPr>
          <p:nvPr/>
        </p:nvSpPr>
        <p:spPr bwMode="auto">
          <a:xfrm>
            <a:off x="50292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7" name="Group 37"/>
          <p:cNvGrpSpPr>
            <a:grpSpLocks/>
          </p:cNvGrpSpPr>
          <p:nvPr/>
        </p:nvGrpSpPr>
        <p:grpSpPr bwMode="auto">
          <a:xfrm>
            <a:off x="4800600" y="4114800"/>
            <a:ext cx="457200" cy="457200"/>
            <a:chOff x="864" y="2592"/>
            <a:chExt cx="288" cy="288"/>
          </a:xfrm>
        </p:grpSpPr>
        <p:sp>
          <p:nvSpPr>
            <p:cNvPr id="40982" name="Line 38"/>
            <p:cNvSpPr>
              <a:spLocks noChangeShapeType="1"/>
            </p:cNvSpPr>
            <p:nvPr/>
          </p:nvSpPr>
          <p:spPr bwMode="auto">
            <a:xfrm>
              <a:off x="1152"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83" name="Text Box 39"/>
            <p:cNvSpPr txBox="1">
              <a:spLocks noChangeArrowheads="1"/>
            </p:cNvSpPr>
            <p:nvPr/>
          </p:nvSpPr>
          <p:spPr bwMode="auto">
            <a:xfrm>
              <a:off x="864" y="2592"/>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19200" y="152400"/>
            <a:ext cx="7772400" cy="1143000"/>
          </a:xfrm>
        </p:spPr>
        <p:txBody>
          <a:bodyPr/>
          <a:lstStyle/>
          <a:p>
            <a:pPr eaLnBrk="1" hangingPunct="1"/>
            <a:r>
              <a:rPr lang="en-US" altLang="ja-JP" sz="3800" dirty="0"/>
              <a:t>MOSI</a:t>
            </a:r>
            <a:r>
              <a:rPr lang="ja-JP" altLang="en-US" sz="3800" dirty="0"/>
              <a:t>プロトコル（</a:t>
            </a:r>
            <a:r>
              <a:rPr lang="en-US" altLang="ja-JP" sz="3800" dirty="0"/>
              <a:t>PU</a:t>
            </a:r>
            <a:r>
              <a:rPr lang="ja-JP" altLang="en-US" sz="3800" dirty="0"/>
              <a:t>の書き込み）</a:t>
            </a:r>
            <a:endParaRPr lang="en-US" altLang="ja-JP" sz="3800" dirty="0"/>
          </a:p>
        </p:txBody>
      </p:sp>
      <p:sp>
        <p:nvSpPr>
          <p:cNvPr id="41987"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1988"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1989"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0"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1"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1992" name="Group 8"/>
          <p:cNvGrpSpPr>
            <a:grpSpLocks/>
          </p:cNvGrpSpPr>
          <p:nvPr/>
        </p:nvGrpSpPr>
        <p:grpSpPr bwMode="auto">
          <a:xfrm>
            <a:off x="4953000" y="2743200"/>
            <a:ext cx="762000" cy="2514600"/>
            <a:chOff x="672" y="2208"/>
            <a:chExt cx="480" cy="1584"/>
          </a:xfrm>
        </p:grpSpPr>
        <p:sp>
          <p:nvSpPr>
            <p:cNvPr id="4201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2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202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2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3" name="Group 13"/>
          <p:cNvGrpSpPr>
            <a:grpSpLocks/>
          </p:cNvGrpSpPr>
          <p:nvPr/>
        </p:nvGrpSpPr>
        <p:grpSpPr bwMode="auto">
          <a:xfrm>
            <a:off x="3505200" y="2743200"/>
            <a:ext cx="762000" cy="2514600"/>
            <a:chOff x="672" y="2208"/>
            <a:chExt cx="480" cy="1584"/>
          </a:xfrm>
        </p:grpSpPr>
        <p:sp>
          <p:nvSpPr>
            <p:cNvPr id="4201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1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201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4" name="Group 18"/>
          <p:cNvGrpSpPr>
            <a:grpSpLocks/>
          </p:cNvGrpSpPr>
          <p:nvPr/>
        </p:nvGrpSpPr>
        <p:grpSpPr bwMode="auto">
          <a:xfrm>
            <a:off x="6400800" y="2743200"/>
            <a:ext cx="762000" cy="2514600"/>
            <a:chOff x="672" y="2208"/>
            <a:chExt cx="480" cy="1584"/>
          </a:xfrm>
        </p:grpSpPr>
        <p:sp>
          <p:nvSpPr>
            <p:cNvPr id="4201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1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201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995"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1996"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1997"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1998" name="Group 26"/>
          <p:cNvGrpSpPr>
            <a:grpSpLocks/>
          </p:cNvGrpSpPr>
          <p:nvPr/>
        </p:nvGrpSpPr>
        <p:grpSpPr bwMode="auto">
          <a:xfrm>
            <a:off x="1295400" y="3032125"/>
            <a:ext cx="962025" cy="633413"/>
            <a:chOff x="806" y="2078"/>
            <a:chExt cx="606" cy="399"/>
          </a:xfrm>
        </p:grpSpPr>
        <p:sp>
          <p:nvSpPr>
            <p:cNvPr id="4200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201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1660525" y="4114800"/>
            <a:ext cx="549275" cy="498475"/>
            <a:chOff x="1046" y="2592"/>
            <a:chExt cx="346" cy="314"/>
          </a:xfrm>
        </p:grpSpPr>
        <p:sp>
          <p:nvSpPr>
            <p:cNvPr id="42007" name="Line 30"/>
            <p:cNvSpPr>
              <a:spLocks noChangeShapeType="1"/>
            </p:cNvSpPr>
            <p:nvPr/>
          </p:nvSpPr>
          <p:spPr bwMode="auto">
            <a:xfrm flipV="1">
              <a:off x="1392" y="2592"/>
              <a:ext cx="0" cy="24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8" name="Text Box 31"/>
            <p:cNvSpPr txBox="1">
              <a:spLocks noChangeArrowheads="1"/>
            </p:cNvSpPr>
            <p:nvPr/>
          </p:nvSpPr>
          <p:spPr bwMode="auto">
            <a:xfrm>
              <a:off x="1046" y="2618"/>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67296" name="Text Box 32"/>
          <p:cNvSpPr txBox="1">
            <a:spLocks noChangeArrowheads="1"/>
          </p:cNvSpPr>
          <p:nvPr/>
        </p:nvSpPr>
        <p:spPr bwMode="auto">
          <a:xfrm>
            <a:off x="2193925" y="3698875"/>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→OE</a:t>
            </a:r>
          </a:p>
        </p:txBody>
      </p:sp>
      <p:grpSp>
        <p:nvGrpSpPr>
          <p:cNvPr id="7" name="Group 33"/>
          <p:cNvGrpSpPr>
            <a:grpSpLocks/>
          </p:cNvGrpSpPr>
          <p:nvPr/>
        </p:nvGrpSpPr>
        <p:grpSpPr bwMode="auto">
          <a:xfrm>
            <a:off x="2209800" y="2590800"/>
            <a:ext cx="2971800" cy="762000"/>
            <a:chOff x="1392" y="1632"/>
            <a:chExt cx="1872" cy="480"/>
          </a:xfrm>
        </p:grpSpPr>
        <p:sp>
          <p:nvSpPr>
            <p:cNvPr id="42004" name="Line 34"/>
            <p:cNvSpPr>
              <a:spLocks noChangeShapeType="1"/>
            </p:cNvSpPr>
            <p:nvPr/>
          </p:nvSpPr>
          <p:spPr bwMode="auto">
            <a:xfrm flipV="1">
              <a:off x="1392" y="1632"/>
              <a:ext cx="0" cy="48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5" name="Line 35"/>
            <p:cNvSpPr>
              <a:spLocks noChangeShapeType="1"/>
            </p:cNvSpPr>
            <p:nvPr/>
          </p:nvSpPr>
          <p:spPr bwMode="auto">
            <a:xfrm>
              <a:off x="1392" y="1632"/>
              <a:ext cx="1872"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6" name="Line 36"/>
            <p:cNvSpPr>
              <a:spLocks noChangeShapeType="1"/>
            </p:cNvSpPr>
            <p:nvPr/>
          </p:nvSpPr>
          <p:spPr bwMode="auto">
            <a:xfrm>
              <a:off x="3264" y="1632"/>
              <a:ext cx="0" cy="480"/>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7301" name="Text Box 37"/>
          <p:cNvSpPr txBox="1">
            <a:spLocks noChangeArrowheads="1"/>
          </p:cNvSpPr>
          <p:nvPr/>
        </p:nvSpPr>
        <p:spPr bwMode="auto">
          <a:xfrm>
            <a:off x="5181600" y="37338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p>
        </p:txBody>
      </p:sp>
      <p:sp>
        <p:nvSpPr>
          <p:cNvPr id="42003" name="Text Box 38"/>
          <p:cNvSpPr txBox="1">
            <a:spLocks noChangeArrowheads="1"/>
          </p:cNvSpPr>
          <p:nvPr/>
        </p:nvSpPr>
        <p:spPr bwMode="auto">
          <a:xfrm>
            <a:off x="2819400" y="5867459"/>
            <a:ext cx="60736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dirty="0">
                <a:latin typeface="Times New Roman" panose="02020603050405020304" pitchFamily="18" charset="0"/>
              </a:rPr>
              <a:t>無効化信号がバスを流れる</a:t>
            </a:r>
            <a:endParaRPr lang="en-US" altLang="ja-JP" sz="2400" dirty="0">
              <a:latin typeface="Times New Roman" panose="02020603050405020304" pitchFamily="18" charset="0"/>
            </a:endParaRPr>
          </a:p>
          <a:p>
            <a:pPr>
              <a:spcBef>
                <a:spcPct val="0"/>
              </a:spcBef>
              <a:buClrTx/>
              <a:buSzTx/>
              <a:buFontTx/>
              <a:buNone/>
            </a:pPr>
            <a:r>
              <a:rPr lang="ja-JP" altLang="en-US" sz="2400" dirty="0">
                <a:latin typeface="Times New Roman" panose="02020603050405020304" pitchFamily="18" charset="0"/>
              </a:rPr>
              <a:t>コピーは無効（</a:t>
            </a:r>
            <a:r>
              <a:rPr lang="en-US" altLang="ja-JP" sz="2400" dirty="0">
                <a:latin typeface="Times New Roman" panose="02020603050405020304" pitchFamily="18" charset="0"/>
              </a:rPr>
              <a:t>I)</a:t>
            </a:r>
            <a:r>
              <a:rPr lang="ja-JP" altLang="en-US" sz="2400" dirty="0">
                <a:latin typeface="Times New Roman" panose="02020603050405020304" pitchFamily="18" charset="0"/>
              </a:rPr>
              <a:t>になる→基本プロトコルと同じ</a:t>
            </a:r>
            <a:endParaRPr lang="en-US" altLang="ja-JP" sz="2400" dirty="0">
              <a:latin typeface="Times New Roman" panose="02020603050405020304" pitchFamily="18" charset="0"/>
            </a:endParaRPr>
          </a:p>
        </p:txBody>
      </p:sp>
      <p:sp>
        <p:nvSpPr>
          <p:cNvPr id="2" name="テキスト ボックス 1"/>
          <p:cNvSpPr txBox="1"/>
          <p:nvPr/>
        </p:nvSpPr>
        <p:spPr>
          <a:xfrm>
            <a:off x="4304936" y="2739799"/>
            <a:ext cx="813043" cy="369332"/>
          </a:xfrm>
          <a:prstGeom prst="rect">
            <a:avLst/>
          </a:prstGeom>
          <a:noFill/>
        </p:spPr>
        <p:txBody>
          <a:bodyPr wrap="none" rtlCol="0">
            <a:spAutoFit/>
          </a:bodyPr>
          <a:lstStyle/>
          <a:p>
            <a:r>
              <a:rPr kumimoji="1" lang="en-US" altLang="ja-JP" dirty="0"/>
              <a:t>snoop</a:t>
            </a:r>
            <a:endParaRPr kumimoji="1" lang="ja-JP" altLang="en-US" dirty="0"/>
          </a:p>
        </p:txBody>
      </p:sp>
      <p:sp>
        <p:nvSpPr>
          <p:cNvPr id="3" name="テキスト ボックス 2">
            <a:extLst>
              <a:ext uri="{FF2B5EF4-FFF2-40B4-BE49-F238E27FC236}">
                <a16:creationId xmlns:a16="http://schemas.microsoft.com/office/drawing/2014/main" id="{9A07D27B-4255-40C1-A342-3852F702302C}"/>
              </a:ext>
            </a:extLst>
          </p:cNvPr>
          <p:cNvSpPr txBox="1"/>
          <p:nvPr/>
        </p:nvSpPr>
        <p:spPr>
          <a:xfrm>
            <a:off x="482072" y="3397935"/>
            <a:ext cx="1499128" cy="646331"/>
          </a:xfrm>
          <a:prstGeom prst="rect">
            <a:avLst/>
          </a:prstGeom>
          <a:noFill/>
        </p:spPr>
        <p:txBody>
          <a:bodyPr wrap="none" rtlCol="0">
            <a:spAutoFit/>
          </a:bodyPr>
          <a:lstStyle/>
          <a:p>
            <a:r>
              <a:rPr kumimoji="1" lang="ja-JP" altLang="en-US" dirty="0"/>
              <a:t>しかし、ここで</a:t>
            </a:r>
            <a:endParaRPr kumimoji="1" lang="en-US" altLang="ja-JP" dirty="0"/>
          </a:p>
          <a:p>
            <a:r>
              <a:rPr lang="en-US" altLang="ja-JP" dirty="0"/>
              <a:t>Owner</a:t>
            </a:r>
            <a:r>
              <a:rPr lang="ja-JP" altLang="en-US" dirty="0"/>
              <a:t>になる</a:t>
            </a:r>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93328" y="38100"/>
            <a:ext cx="7772400" cy="1143000"/>
          </a:xfrm>
        </p:spPr>
        <p:txBody>
          <a:bodyPr/>
          <a:lstStyle/>
          <a:p>
            <a:pPr eaLnBrk="1" hangingPunct="1"/>
            <a:r>
              <a:rPr lang="en-US" altLang="ja-JP" dirty="0"/>
              <a:t>MOSI</a:t>
            </a:r>
            <a:r>
              <a:rPr lang="ja-JP" altLang="en-US" dirty="0"/>
              <a:t>プロトコル</a:t>
            </a:r>
            <a:endParaRPr lang="en-US" altLang="ja-JP" dirty="0"/>
          </a:p>
        </p:txBody>
      </p:sp>
      <p:sp>
        <p:nvSpPr>
          <p:cNvPr id="4301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1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301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3016" name="Group 8"/>
          <p:cNvGrpSpPr>
            <a:grpSpLocks/>
          </p:cNvGrpSpPr>
          <p:nvPr/>
        </p:nvGrpSpPr>
        <p:grpSpPr bwMode="auto">
          <a:xfrm>
            <a:off x="4953000" y="2743200"/>
            <a:ext cx="762000" cy="2514600"/>
            <a:chOff x="672" y="2208"/>
            <a:chExt cx="480" cy="1584"/>
          </a:xfrm>
        </p:grpSpPr>
        <p:sp>
          <p:nvSpPr>
            <p:cNvPr id="4304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4304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13"/>
          <p:cNvGrpSpPr>
            <a:grpSpLocks/>
          </p:cNvGrpSpPr>
          <p:nvPr/>
        </p:nvGrpSpPr>
        <p:grpSpPr bwMode="auto">
          <a:xfrm>
            <a:off x="3505200" y="2743200"/>
            <a:ext cx="762000" cy="2514600"/>
            <a:chOff x="672" y="2208"/>
            <a:chExt cx="480" cy="1584"/>
          </a:xfrm>
        </p:grpSpPr>
        <p:sp>
          <p:nvSpPr>
            <p:cNvPr id="4304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4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18"/>
          <p:cNvGrpSpPr>
            <a:grpSpLocks/>
          </p:cNvGrpSpPr>
          <p:nvPr/>
        </p:nvGrpSpPr>
        <p:grpSpPr bwMode="auto">
          <a:xfrm>
            <a:off x="6400800" y="2743200"/>
            <a:ext cx="762000" cy="2514600"/>
            <a:chOff x="672" y="2208"/>
            <a:chExt cx="480" cy="1584"/>
          </a:xfrm>
        </p:grpSpPr>
        <p:sp>
          <p:nvSpPr>
            <p:cNvPr id="4303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3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3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301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302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302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3022" name="Group 26"/>
          <p:cNvGrpSpPr>
            <a:grpSpLocks/>
          </p:cNvGrpSpPr>
          <p:nvPr/>
        </p:nvGrpSpPr>
        <p:grpSpPr bwMode="auto">
          <a:xfrm>
            <a:off x="1295400" y="3032125"/>
            <a:ext cx="962025" cy="633413"/>
            <a:chOff x="806" y="2078"/>
            <a:chExt cx="606" cy="399"/>
          </a:xfrm>
        </p:grpSpPr>
        <p:sp>
          <p:nvSpPr>
            <p:cNvPr id="4303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303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7" name="Group 34"/>
          <p:cNvGrpSpPr>
            <a:grpSpLocks/>
          </p:cNvGrpSpPr>
          <p:nvPr/>
        </p:nvGrpSpPr>
        <p:grpSpPr bwMode="auto">
          <a:xfrm>
            <a:off x="4419600" y="4114800"/>
            <a:ext cx="457200" cy="609600"/>
            <a:chOff x="2784" y="2592"/>
            <a:chExt cx="288" cy="384"/>
          </a:xfrm>
        </p:grpSpPr>
        <p:sp>
          <p:nvSpPr>
            <p:cNvPr id="43030"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1"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43026" name="Text Box 38"/>
          <p:cNvSpPr txBox="1">
            <a:spLocks noChangeArrowheads="1"/>
          </p:cNvSpPr>
          <p:nvPr/>
        </p:nvSpPr>
        <p:spPr bwMode="auto">
          <a:xfrm>
            <a:off x="3810000" y="5562600"/>
            <a:ext cx="327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PU</a:t>
            </a:r>
            <a:r>
              <a:rPr lang="ja-JP" altLang="en-US" sz="2400" dirty="0">
                <a:latin typeface="Times New Roman" panose="02020603050405020304" pitchFamily="18" charset="0"/>
              </a:rPr>
              <a:t>が</a:t>
            </a:r>
            <a:r>
              <a:rPr lang="en-US" altLang="ja-JP" sz="2400" dirty="0">
                <a:latin typeface="Times New Roman" panose="02020603050405020304" pitchFamily="18" charset="0"/>
              </a:rPr>
              <a:t>Owner</a:t>
            </a:r>
            <a:r>
              <a:rPr lang="ja-JP" altLang="en-US" sz="2400" dirty="0">
                <a:latin typeface="Times New Roman" panose="02020603050405020304" pitchFamily="18" charset="0"/>
              </a:rPr>
              <a:t>が居るブロックに読み出しを要求</a:t>
            </a:r>
            <a:endParaRPr lang="en-US" altLang="ja-JP" sz="2400" dirty="0">
              <a:latin typeface="Times New Roman" panose="02020603050405020304" pitchFamily="18" charset="0"/>
            </a:endParaRPr>
          </a:p>
        </p:txBody>
      </p:sp>
      <p:cxnSp>
        <p:nvCxnSpPr>
          <p:cNvPr id="3" name="直線矢印コネクタ 2"/>
          <p:cNvCxnSpPr/>
          <p:nvPr/>
        </p:nvCxnSpPr>
        <p:spPr>
          <a:xfrm flipH="1" flipV="1">
            <a:off x="4419600" y="1828800"/>
            <a:ext cx="728464" cy="1470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4149150" y="2759115"/>
            <a:ext cx="813043" cy="369332"/>
          </a:xfrm>
          <a:prstGeom prst="rect">
            <a:avLst/>
          </a:prstGeom>
          <a:noFill/>
        </p:spPr>
        <p:txBody>
          <a:bodyPr wrap="none" rtlCol="0">
            <a:spAutoFit/>
          </a:bodyPr>
          <a:lstStyle/>
          <a:p>
            <a:r>
              <a:rPr kumimoji="1" lang="en-US" altLang="ja-JP" dirty="0"/>
              <a:t>snoop</a:t>
            </a:r>
            <a:endParaRPr kumimoji="1" lang="ja-JP" altLang="en-US" dirty="0"/>
          </a:p>
        </p:txBody>
      </p:sp>
    </p:spTree>
    <p:extLst>
      <p:ext uri="{BB962C8B-B14F-4D97-AF65-F5344CB8AC3E}">
        <p14:creationId xmlns:p14="http://schemas.microsoft.com/office/powerpoint/2010/main" val="19843913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599" y="91708"/>
            <a:ext cx="7772400" cy="1143000"/>
          </a:xfrm>
        </p:spPr>
        <p:txBody>
          <a:bodyPr/>
          <a:lstStyle/>
          <a:p>
            <a:pPr eaLnBrk="1" hangingPunct="1"/>
            <a:r>
              <a:rPr lang="en-US" altLang="ja-JP" dirty="0"/>
              <a:t>MOSI</a:t>
            </a:r>
            <a:r>
              <a:rPr lang="ja-JP" altLang="en-US" dirty="0"/>
              <a:t>プロトコル</a:t>
            </a:r>
            <a:endParaRPr lang="en-US" altLang="ja-JP" dirty="0"/>
          </a:p>
        </p:txBody>
      </p:sp>
      <p:sp>
        <p:nvSpPr>
          <p:cNvPr id="4301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１</a:t>
            </a:r>
            <a:endParaRPr lang="en-US" altLang="ja-JP" sz="1800" dirty="0">
              <a:latin typeface="Times New Roman" panose="02020603050405020304" pitchFamily="18" charset="0"/>
            </a:endParaRPr>
          </a:p>
        </p:txBody>
      </p:sp>
      <p:sp>
        <p:nvSpPr>
          <p:cNvPr id="4301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301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3016" name="Group 8"/>
          <p:cNvGrpSpPr>
            <a:grpSpLocks/>
          </p:cNvGrpSpPr>
          <p:nvPr/>
        </p:nvGrpSpPr>
        <p:grpSpPr bwMode="auto">
          <a:xfrm>
            <a:off x="4953000" y="2743200"/>
            <a:ext cx="762000" cy="2514600"/>
            <a:chOff x="672" y="2208"/>
            <a:chExt cx="480" cy="1584"/>
          </a:xfrm>
        </p:grpSpPr>
        <p:sp>
          <p:nvSpPr>
            <p:cNvPr id="4304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３</a:t>
              </a:r>
              <a:endParaRPr lang="en-US" altLang="ja-JP" sz="1800" dirty="0">
                <a:latin typeface="Times New Roman" panose="02020603050405020304" pitchFamily="18" charset="0"/>
              </a:endParaRPr>
            </a:p>
          </p:txBody>
        </p:sp>
        <p:sp>
          <p:nvSpPr>
            <p:cNvPr id="4304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4304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13"/>
          <p:cNvGrpSpPr>
            <a:grpSpLocks/>
          </p:cNvGrpSpPr>
          <p:nvPr/>
        </p:nvGrpSpPr>
        <p:grpSpPr bwMode="auto">
          <a:xfrm>
            <a:off x="3505200" y="2743200"/>
            <a:ext cx="762000" cy="2514600"/>
            <a:chOff x="672" y="2208"/>
            <a:chExt cx="480" cy="1584"/>
          </a:xfrm>
        </p:grpSpPr>
        <p:sp>
          <p:nvSpPr>
            <p:cNvPr id="4304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２</a:t>
              </a:r>
              <a:endParaRPr lang="en-US" altLang="ja-JP" sz="1800" dirty="0">
                <a:latin typeface="Times New Roman" panose="02020603050405020304" pitchFamily="18" charset="0"/>
              </a:endParaRPr>
            </a:p>
          </p:txBody>
        </p:sp>
        <p:sp>
          <p:nvSpPr>
            <p:cNvPr id="4304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4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18"/>
          <p:cNvGrpSpPr>
            <a:grpSpLocks/>
          </p:cNvGrpSpPr>
          <p:nvPr/>
        </p:nvGrpSpPr>
        <p:grpSpPr bwMode="auto">
          <a:xfrm>
            <a:off x="6400800" y="2743200"/>
            <a:ext cx="762000" cy="2514600"/>
            <a:chOff x="672" y="2208"/>
            <a:chExt cx="480" cy="1584"/>
          </a:xfrm>
        </p:grpSpPr>
        <p:sp>
          <p:nvSpPr>
            <p:cNvPr id="4303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dirty="0">
                  <a:latin typeface="Times New Roman" panose="02020603050405020304" pitchFamily="18" charset="0"/>
                </a:rPr>
                <a:t>P</a:t>
              </a:r>
              <a:r>
                <a:rPr lang="ja-JP" altLang="en-US" sz="1800" dirty="0">
                  <a:latin typeface="Times New Roman" panose="02020603050405020304" pitchFamily="18" charset="0"/>
                </a:rPr>
                <a:t>４</a:t>
              </a:r>
              <a:endParaRPr lang="en-US" altLang="ja-JP" sz="1800" dirty="0">
                <a:latin typeface="Times New Roman" panose="02020603050405020304" pitchFamily="18" charset="0"/>
              </a:endParaRPr>
            </a:p>
          </p:txBody>
        </p:sp>
        <p:sp>
          <p:nvSpPr>
            <p:cNvPr id="4303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3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301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302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302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3022" name="Group 26"/>
          <p:cNvGrpSpPr>
            <a:grpSpLocks/>
          </p:cNvGrpSpPr>
          <p:nvPr/>
        </p:nvGrpSpPr>
        <p:grpSpPr bwMode="auto">
          <a:xfrm>
            <a:off x="1295400" y="3032125"/>
            <a:ext cx="962025" cy="633413"/>
            <a:chOff x="806" y="2078"/>
            <a:chExt cx="606" cy="399"/>
          </a:xfrm>
        </p:grpSpPr>
        <p:sp>
          <p:nvSpPr>
            <p:cNvPr id="4303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303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209800" y="2590800"/>
            <a:ext cx="2971800" cy="762000"/>
            <a:chOff x="1392" y="1632"/>
            <a:chExt cx="1872" cy="480"/>
          </a:xfrm>
        </p:grpSpPr>
        <p:sp>
          <p:nvSpPr>
            <p:cNvPr id="43032" name="Line 30"/>
            <p:cNvSpPr>
              <a:spLocks noChangeShapeType="1"/>
            </p:cNvSpPr>
            <p:nvPr/>
          </p:nvSpPr>
          <p:spPr bwMode="auto">
            <a:xfrm flipV="1">
              <a:off x="1392" y="1632"/>
              <a:ext cx="0" cy="48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3" name="Line 31"/>
            <p:cNvSpPr>
              <a:spLocks noChangeShapeType="1"/>
            </p:cNvSpPr>
            <p:nvPr/>
          </p:nvSpPr>
          <p:spPr bwMode="auto">
            <a:xfrm>
              <a:off x="1392" y="1632"/>
              <a:ext cx="1872"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4" name="Line 32"/>
            <p:cNvSpPr>
              <a:spLocks noChangeShapeType="1"/>
            </p:cNvSpPr>
            <p:nvPr/>
          </p:nvSpPr>
          <p:spPr bwMode="auto">
            <a:xfrm>
              <a:off x="3264" y="1632"/>
              <a:ext cx="0" cy="480"/>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4"/>
          <p:cNvGrpSpPr>
            <a:grpSpLocks/>
          </p:cNvGrpSpPr>
          <p:nvPr/>
        </p:nvGrpSpPr>
        <p:grpSpPr bwMode="auto">
          <a:xfrm>
            <a:off x="4419600" y="4114800"/>
            <a:ext cx="457200" cy="609600"/>
            <a:chOff x="2784" y="2592"/>
            <a:chExt cx="288" cy="384"/>
          </a:xfrm>
        </p:grpSpPr>
        <p:sp>
          <p:nvSpPr>
            <p:cNvPr id="43030"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1"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68325" name="Text Box 37"/>
          <p:cNvSpPr txBox="1">
            <a:spLocks noChangeArrowheads="1"/>
          </p:cNvSpPr>
          <p:nvPr/>
        </p:nvSpPr>
        <p:spPr bwMode="auto">
          <a:xfrm>
            <a:off x="21177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→OS</a:t>
            </a:r>
          </a:p>
        </p:txBody>
      </p:sp>
      <p:sp>
        <p:nvSpPr>
          <p:cNvPr id="43026" name="Text Box 38"/>
          <p:cNvSpPr txBox="1">
            <a:spLocks noChangeArrowheads="1"/>
          </p:cNvSpPr>
          <p:nvPr/>
        </p:nvSpPr>
        <p:spPr bwMode="auto">
          <a:xfrm>
            <a:off x="5867400" y="533400"/>
            <a:ext cx="3276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dirty="0">
                <a:latin typeface="Times New Roman" panose="02020603050405020304" pitchFamily="18" charset="0"/>
              </a:rPr>
              <a:t>書き戻しは行わない</a:t>
            </a:r>
            <a:endParaRPr lang="en-US" altLang="ja-JP" sz="2400" dirty="0">
              <a:latin typeface="Times New Roman" panose="02020603050405020304" pitchFamily="18" charset="0"/>
            </a:endParaRPr>
          </a:p>
        </p:txBody>
      </p:sp>
      <p:sp>
        <p:nvSpPr>
          <p:cNvPr id="43027" name="Text Box 39"/>
          <p:cNvSpPr txBox="1">
            <a:spLocks noChangeArrowheads="1"/>
          </p:cNvSpPr>
          <p:nvPr/>
        </p:nvSpPr>
        <p:spPr bwMode="auto">
          <a:xfrm>
            <a:off x="395287" y="5373688"/>
            <a:ext cx="51128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ja-JP" altLang="en-US" sz="2000" dirty="0"/>
              <a:t>メモリでなく、</a:t>
            </a:r>
            <a:r>
              <a:rPr lang="en-US" altLang="ja-JP" sz="2000" dirty="0"/>
              <a:t>Owner</a:t>
            </a:r>
            <a:r>
              <a:rPr lang="ja-JP" altLang="en-US" sz="2000" dirty="0"/>
              <a:t>がブロックを供給</a:t>
            </a:r>
            <a:endParaRPr lang="en-US" altLang="ja-JP" sz="2000" dirty="0"/>
          </a:p>
        </p:txBody>
      </p:sp>
      <p:sp>
        <p:nvSpPr>
          <p:cNvPr id="43028" name="Text Box 40"/>
          <p:cNvSpPr txBox="1">
            <a:spLocks noChangeArrowheads="1"/>
          </p:cNvSpPr>
          <p:nvPr/>
        </p:nvSpPr>
        <p:spPr bwMode="auto">
          <a:xfrm>
            <a:off x="365919" y="5910263"/>
            <a:ext cx="660309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t>キャッシュ間転送が起きる。</a:t>
            </a:r>
            <a:r>
              <a:rPr lang="en-US" altLang="ja-JP" sz="2000" dirty="0"/>
              <a:t>US,OS</a:t>
            </a:r>
            <a:r>
              <a:rPr lang="ja-JP" altLang="en-US" sz="2000" dirty="0"/>
              <a:t>共に主記憶と一致しない</a:t>
            </a:r>
            <a:endParaRPr lang="en-US" altLang="ja-JP" sz="2000" dirty="0"/>
          </a:p>
          <a:p>
            <a:pPr eaLnBrk="1" hangingPunct="1">
              <a:spcBef>
                <a:spcPct val="0"/>
              </a:spcBef>
              <a:buClrTx/>
              <a:buSzTx/>
              <a:buFontTx/>
              <a:buNone/>
            </a:pPr>
            <a:r>
              <a:rPr lang="ja-JP" altLang="en-US" sz="2000" dirty="0"/>
              <a:t>書き戻しは</a:t>
            </a:r>
            <a:r>
              <a:rPr lang="en-US" altLang="ja-JP" sz="2000" dirty="0"/>
              <a:t>Owner</a:t>
            </a:r>
            <a:r>
              <a:rPr lang="ja-JP" altLang="en-US" sz="2000" dirty="0"/>
              <a:t>がリプレイスされる時だけ！</a:t>
            </a:r>
            <a:endParaRPr lang="en-US" altLang="ja-JP" sz="2000" dirty="0"/>
          </a:p>
        </p:txBody>
      </p:sp>
      <p:sp>
        <p:nvSpPr>
          <p:cNvPr id="268329" name="Text Box 41"/>
          <p:cNvSpPr txBox="1">
            <a:spLocks noChangeArrowheads="1"/>
          </p:cNvSpPr>
          <p:nvPr/>
        </p:nvSpPr>
        <p:spPr bwMode="auto">
          <a:xfrm>
            <a:off x="4911725" y="3736975"/>
            <a:ext cx="882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a:t>
            </a:r>
            <a:r>
              <a:rPr lang="ja-JP" altLang="en-US" sz="1800" b="1" dirty="0"/>
              <a:t>　</a:t>
            </a:r>
            <a:r>
              <a:rPr lang="en-US" altLang="ja-JP" sz="1800" b="1" dirty="0"/>
              <a:t>US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dirty="0"/>
              <a:t>MOESI</a:t>
            </a:r>
            <a:r>
              <a:rPr lang="ja-JP" altLang="en-US" dirty="0"/>
              <a:t>プロトコルクラス</a:t>
            </a:r>
            <a:endParaRPr lang="en-US" altLang="ja-JP" dirty="0"/>
          </a:p>
        </p:txBody>
      </p:sp>
      <p:sp>
        <p:nvSpPr>
          <p:cNvPr id="51203" name="Oval 3"/>
          <p:cNvSpPr>
            <a:spLocks noChangeArrowheads="1"/>
          </p:cNvSpPr>
          <p:nvPr/>
        </p:nvSpPr>
        <p:spPr bwMode="auto">
          <a:xfrm>
            <a:off x="2286000" y="2286000"/>
            <a:ext cx="2667000" cy="3124200"/>
          </a:xfrm>
          <a:prstGeom prst="ellipse">
            <a:avLst/>
          </a:prstGeom>
          <a:noFill/>
          <a:ln w="1905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04" name="Oval 4"/>
          <p:cNvSpPr>
            <a:spLocks noChangeArrowheads="1"/>
          </p:cNvSpPr>
          <p:nvPr/>
        </p:nvSpPr>
        <p:spPr bwMode="auto">
          <a:xfrm>
            <a:off x="4267200" y="2286000"/>
            <a:ext cx="2590800" cy="3124200"/>
          </a:xfrm>
          <a:prstGeom prst="ellipse">
            <a:avLst/>
          </a:prstGeom>
          <a:noFill/>
          <a:ln w="1905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05" name="Text Box 5"/>
          <p:cNvSpPr txBox="1">
            <a:spLocks noChangeArrowheads="1"/>
          </p:cNvSpPr>
          <p:nvPr/>
        </p:nvSpPr>
        <p:spPr bwMode="auto">
          <a:xfrm>
            <a:off x="2651125" y="1793875"/>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Owned</a:t>
            </a:r>
            <a:endParaRPr lang="en-US" altLang="ja-JP" sz="2400">
              <a:latin typeface="Times New Roman" panose="02020603050405020304" pitchFamily="18" charset="0"/>
            </a:endParaRPr>
          </a:p>
        </p:txBody>
      </p:sp>
      <p:sp>
        <p:nvSpPr>
          <p:cNvPr id="51206" name="Text Box 6"/>
          <p:cNvSpPr txBox="1">
            <a:spLocks noChangeArrowheads="1"/>
          </p:cNvSpPr>
          <p:nvPr/>
        </p:nvSpPr>
        <p:spPr bwMode="auto">
          <a:xfrm>
            <a:off x="5486400" y="18288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Exclusive</a:t>
            </a:r>
            <a:endParaRPr lang="en-US" altLang="ja-JP" sz="2400">
              <a:latin typeface="Times New Roman" panose="02020603050405020304" pitchFamily="18" charset="0"/>
            </a:endParaRPr>
          </a:p>
        </p:txBody>
      </p:sp>
      <p:sp>
        <p:nvSpPr>
          <p:cNvPr id="51207" name="Text Box 7"/>
          <p:cNvSpPr txBox="1">
            <a:spLocks noChangeArrowheads="1"/>
          </p:cNvSpPr>
          <p:nvPr/>
        </p:nvSpPr>
        <p:spPr bwMode="auto">
          <a:xfrm>
            <a:off x="2955925" y="3546475"/>
            <a:ext cx="1074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Owned</a:t>
            </a:r>
          </a:p>
        </p:txBody>
      </p:sp>
      <p:sp>
        <p:nvSpPr>
          <p:cNvPr id="51208" name="Text Box 8"/>
          <p:cNvSpPr txBox="1">
            <a:spLocks noChangeArrowheads="1"/>
          </p:cNvSpPr>
          <p:nvPr/>
        </p:nvSpPr>
        <p:spPr bwMode="auto">
          <a:xfrm>
            <a:off x="4191000" y="3124200"/>
            <a:ext cx="1328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M:</a:t>
            </a:r>
          </a:p>
          <a:p>
            <a:pPr>
              <a:spcBef>
                <a:spcPct val="0"/>
              </a:spcBef>
              <a:buClrTx/>
              <a:buSzTx/>
              <a:buFontTx/>
              <a:buNone/>
            </a:pPr>
            <a:r>
              <a:rPr lang="en-US" altLang="ja-JP" sz="2400">
                <a:latin typeface="Times New Roman" panose="02020603050405020304" pitchFamily="18" charset="0"/>
              </a:rPr>
              <a:t>Modified</a:t>
            </a:r>
          </a:p>
        </p:txBody>
      </p:sp>
      <p:sp>
        <p:nvSpPr>
          <p:cNvPr id="51209" name="Text Box 9"/>
          <p:cNvSpPr txBox="1">
            <a:spLocks noChangeArrowheads="1"/>
          </p:cNvSpPr>
          <p:nvPr/>
        </p:nvSpPr>
        <p:spPr bwMode="auto">
          <a:xfrm>
            <a:off x="5470525" y="3470275"/>
            <a:ext cx="13843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E</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Exclusive</a:t>
            </a:r>
          </a:p>
        </p:txBody>
      </p:sp>
      <p:sp>
        <p:nvSpPr>
          <p:cNvPr id="51210" name="Rectangle 10"/>
          <p:cNvSpPr>
            <a:spLocks noChangeArrowheads="1"/>
          </p:cNvSpPr>
          <p:nvPr/>
        </p:nvSpPr>
        <p:spPr bwMode="auto">
          <a:xfrm>
            <a:off x="1828800" y="1600200"/>
            <a:ext cx="5638800" cy="411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11" name="Text Box 11"/>
          <p:cNvSpPr txBox="1">
            <a:spLocks noChangeArrowheads="1"/>
          </p:cNvSpPr>
          <p:nvPr/>
        </p:nvSpPr>
        <p:spPr bwMode="auto">
          <a:xfrm>
            <a:off x="7146925" y="1031875"/>
            <a:ext cx="86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Valid</a:t>
            </a:r>
          </a:p>
        </p:txBody>
      </p:sp>
      <p:sp>
        <p:nvSpPr>
          <p:cNvPr id="51212" name="Text Box 12"/>
          <p:cNvSpPr txBox="1">
            <a:spLocks noChangeArrowheads="1"/>
          </p:cNvSpPr>
          <p:nvPr/>
        </p:nvSpPr>
        <p:spPr bwMode="auto">
          <a:xfrm>
            <a:off x="4022725" y="1870075"/>
            <a:ext cx="1571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S</a:t>
            </a:r>
            <a:r>
              <a:rPr lang="ja-JP" altLang="en-US" sz="2400">
                <a:latin typeface="Times New Roman" panose="02020603050405020304" pitchFamily="18" charset="0"/>
              </a:rPr>
              <a:t>：</a:t>
            </a:r>
            <a:r>
              <a:rPr lang="en-US" altLang="ja-JP" sz="2400">
                <a:latin typeface="Times New Roman" panose="02020603050405020304" pitchFamily="18" charset="0"/>
              </a:rPr>
              <a:t>Sharable</a:t>
            </a:r>
          </a:p>
        </p:txBody>
      </p:sp>
      <p:sp>
        <p:nvSpPr>
          <p:cNvPr id="51213" name="Text Box 13"/>
          <p:cNvSpPr txBox="1">
            <a:spLocks noChangeArrowheads="1"/>
          </p:cNvSpPr>
          <p:nvPr/>
        </p:nvSpPr>
        <p:spPr bwMode="auto">
          <a:xfrm>
            <a:off x="8061325" y="3089275"/>
            <a:ext cx="10461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Invalid</a:t>
            </a:r>
          </a:p>
        </p:txBody>
      </p:sp>
      <p:sp>
        <p:nvSpPr>
          <p:cNvPr id="2" name="テキスト ボックス 1">
            <a:extLst>
              <a:ext uri="{FF2B5EF4-FFF2-40B4-BE49-F238E27FC236}">
                <a16:creationId xmlns:a16="http://schemas.microsoft.com/office/drawing/2014/main" id="{F0FA5A9C-7EB2-4FB8-A989-4DA320B54D14}"/>
              </a:ext>
            </a:extLst>
          </p:cNvPr>
          <p:cNvSpPr txBox="1"/>
          <p:nvPr/>
        </p:nvSpPr>
        <p:spPr>
          <a:xfrm>
            <a:off x="2051720" y="5949315"/>
            <a:ext cx="4886274" cy="646331"/>
          </a:xfrm>
          <a:prstGeom prst="rect">
            <a:avLst/>
          </a:prstGeom>
          <a:noFill/>
        </p:spPr>
        <p:txBody>
          <a:bodyPr wrap="none" rtlCol="0">
            <a:spAutoFit/>
          </a:bodyPr>
          <a:lstStyle/>
          <a:p>
            <a:r>
              <a:rPr kumimoji="1" lang="en-US" altLang="ja-JP" dirty="0"/>
              <a:t>E</a:t>
            </a:r>
            <a:r>
              <a:rPr kumimoji="1" lang="ja-JP" altLang="en-US" dirty="0"/>
              <a:t>も</a:t>
            </a:r>
            <a:r>
              <a:rPr kumimoji="1" lang="en-US" altLang="ja-JP" dirty="0"/>
              <a:t>O</a:t>
            </a:r>
            <a:r>
              <a:rPr kumimoji="1" lang="ja-JP" altLang="en-US" dirty="0"/>
              <a:t>も含めた</a:t>
            </a:r>
            <a:r>
              <a:rPr kumimoji="1" lang="en-US" altLang="ja-JP" dirty="0"/>
              <a:t>5</a:t>
            </a:r>
            <a:r>
              <a:rPr kumimoji="1" lang="ja-JP" altLang="en-US" dirty="0" err="1"/>
              <a:t>つの</a:t>
            </a:r>
            <a:r>
              <a:rPr kumimoji="1" lang="ja-JP" altLang="en-US" dirty="0"/>
              <a:t>状態を持つことができる</a:t>
            </a:r>
            <a:endParaRPr kumimoji="1" lang="en-US" altLang="ja-JP" dirty="0"/>
          </a:p>
          <a:p>
            <a:r>
              <a:rPr lang="en-US" altLang="ja-JP" dirty="0"/>
              <a:t>O:</a:t>
            </a:r>
            <a:r>
              <a:rPr lang="ja-JP" altLang="en-US" dirty="0"/>
              <a:t> </a:t>
            </a:r>
            <a:r>
              <a:rPr lang="en-US" altLang="ja-JP" dirty="0"/>
              <a:t>OS</a:t>
            </a:r>
            <a:r>
              <a:rPr lang="ja-JP" altLang="en-US" dirty="0"/>
              <a:t>　</a:t>
            </a:r>
            <a:r>
              <a:rPr lang="en-US" altLang="ja-JP" dirty="0"/>
              <a:t>M:OE</a:t>
            </a:r>
            <a:r>
              <a:rPr lang="ja-JP" altLang="en-US" dirty="0"/>
              <a:t>　</a:t>
            </a:r>
            <a:r>
              <a:rPr lang="en-US" altLang="ja-JP" dirty="0"/>
              <a:t>E:UE</a:t>
            </a:r>
            <a:r>
              <a:rPr lang="ja-JP" altLang="en-US" dirty="0"/>
              <a:t>　</a:t>
            </a:r>
            <a:r>
              <a:rPr lang="en-US" altLang="ja-JP" dirty="0"/>
              <a:t>S:US</a:t>
            </a:r>
            <a:r>
              <a:rPr lang="ja-JP" altLang="en-US" dirty="0"/>
              <a:t>のことなので注意！</a:t>
            </a:r>
            <a:endParaRPr kumimoji="1" lang="ja-JP"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p:txBody>
          <a:bodyPr/>
          <a:lstStyle/>
          <a:p>
            <a:r>
              <a:rPr lang="ja-JP" altLang="en-US"/>
              <a:t>まとめ</a:t>
            </a:r>
          </a:p>
        </p:txBody>
      </p:sp>
      <p:sp>
        <p:nvSpPr>
          <p:cNvPr id="67587" name="コンテンツ プレースホルダー 2"/>
          <p:cNvSpPr>
            <a:spLocks noGrp="1"/>
          </p:cNvSpPr>
          <p:nvPr>
            <p:ph idx="1"/>
          </p:nvPr>
        </p:nvSpPr>
        <p:spPr>
          <a:xfrm>
            <a:off x="423308" y="1425456"/>
            <a:ext cx="8578850" cy="4525963"/>
          </a:xfrm>
        </p:spPr>
        <p:txBody>
          <a:bodyPr/>
          <a:lstStyle/>
          <a:p>
            <a:r>
              <a:rPr lang="ja-JP" altLang="en-US" sz="2400" dirty="0"/>
              <a:t>スマフォ、ノート</a:t>
            </a:r>
            <a:r>
              <a:rPr lang="en-US" altLang="ja-JP" sz="2400" dirty="0"/>
              <a:t>PC</a:t>
            </a:r>
            <a:r>
              <a:rPr lang="ja-JP" altLang="en-US" sz="2400" dirty="0"/>
              <a:t>の全て、サーバー、スーパーコンピュータの多くが共有メモリ型計算機</a:t>
            </a:r>
            <a:endParaRPr lang="en-US" altLang="ja-JP" sz="2400" dirty="0"/>
          </a:p>
          <a:p>
            <a:r>
              <a:rPr lang="ja-JP" altLang="en-US" sz="2400" dirty="0"/>
              <a:t>ポイント</a:t>
            </a:r>
            <a:endParaRPr lang="en-US" altLang="ja-JP" sz="2400" dirty="0"/>
          </a:p>
          <a:p>
            <a:pPr lvl="1"/>
            <a:r>
              <a:rPr lang="ja-JP" altLang="en-US" sz="2400" dirty="0"/>
              <a:t>高速化のためには並列化が必要</a:t>
            </a:r>
            <a:endParaRPr lang="en-US" altLang="ja-JP" sz="2400" dirty="0"/>
          </a:p>
          <a:p>
            <a:pPr lvl="2"/>
            <a:r>
              <a:rPr lang="ja-JP" altLang="en-US" sz="2000" dirty="0"/>
              <a:t>プログラマによる並列化→来週</a:t>
            </a:r>
            <a:r>
              <a:rPr lang="en-US" altLang="ja-JP" sz="2000" dirty="0" err="1"/>
              <a:t>OpenMP</a:t>
            </a:r>
            <a:r>
              <a:rPr lang="ja-JP" altLang="en-US" sz="2000" dirty="0"/>
              <a:t>の演習を行う</a:t>
            </a:r>
            <a:endParaRPr lang="en-US" altLang="ja-JP" sz="2000" dirty="0"/>
          </a:p>
          <a:p>
            <a:pPr lvl="2"/>
            <a:r>
              <a:rPr lang="ja-JP" altLang="en-US" sz="2000" dirty="0"/>
              <a:t>コンパイラによる自動並列化</a:t>
            </a:r>
            <a:endParaRPr lang="en-US" altLang="ja-JP" sz="2000" dirty="0"/>
          </a:p>
          <a:p>
            <a:pPr lvl="1"/>
            <a:r>
              <a:rPr lang="ja-JP" altLang="en-US" sz="2400" dirty="0"/>
              <a:t>共有メモリを使ったデータ交換には同期が必要</a:t>
            </a:r>
            <a:endParaRPr lang="en-US" altLang="ja-JP" sz="2400" dirty="0"/>
          </a:p>
          <a:p>
            <a:pPr lvl="2"/>
            <a:r>
              <a:rPr lang="ja-JP" altLang="en-US" sz="2000" dirty="0"/>
              <a:t>不可分命令</a:t>
            </a:r>
            <a:endParaRPr lang="en-US" altLang="ja-JP" sz="2000" dirty="0"/>
          </a:p>
          <a:p>
            <a:pPr lvl="2"/>
            <a:r>
              <a:rPr lang="ja-JP" altLang="en-US" sz="2000" dirty="0"/>
              <a:t>バリア同期</a:t>
            </a:r>
            <a:endParaRPr lang="en-US" altLang="ja-JP" sz="2000" dirty="0"/>
          </a:p>
          <a:p>
            <a:pPr lvl="1"/>
            <a:r>
              <a:rPr lang="ja-JP" altLang="en-US" sz="2400" dirty="0"/>
              <a:t>分散したキャッシュの一貫性制御</a:t>
            </a:r>
            <a:endParaRPr lang="en-US" altLang="ja-JP" sz="2400" dirty="0"/>
          </a:p>
          <a:p>
            <a:pPr lvl="2"/>
            <a:r>
              <a:rPr lang="ja-JP" altLang="en-US" sz="2000" dirty="0"/>
              <a:t>スヌープキャッシュ</a:t>
            </a:r>
            <a:endParaRPr lang="en-US" altLang="ja-JP" sz="2000" dirty="0"/>
          </a:p>
          <a:p>
            <a:pPr lvl="2"/>
            <a:r>
              <a:rPr lang="ja-JP" altLang="en-US" sz="2000" dirty="0"/>
              <a:t>ディレクトリキャッシュ</a:t>
            </a:r>
            <a:endParaRPr lang="en-US" altLang="ja-JP"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2</a:t>
            </a:r>
            <a:endParaRPr kumimoji="1" lang="ja-JP" altLang="en-US" dirty="0"/>
          </a:p>
        </p:txBody>
      </p:sp>
      <p:sp>
        <p:nvSpPr>
          <p:cNvPr id="3" name="コンテンツ プレースホルダー 2"/>
          <p:cNvSpPr>
            <a:spLocks noGrp="1"/>
          </p:cNvSpPr>
          <p:nvPr>
            <p:ph idx="1"/>
          </p:nvPr>
        </p:nvSpPr>
        <p:spPr>
          <a:xfrm>
            <a:off x="489560" y="1166018"/>
            <a:ext cx="8229600" cy="4525963"/>
          </a:xfrm>
        </p:spPr>
        <p:txBody>
          <a:bodyPr/>
          <a:lstStyle/>
          <a:p>
            <a:r>
              <a:rPr kumimoji="1" lang="en-US" altLang="ja-JP" sz="2400" dirty="0" err="1"/>
              <a:t>P1,P2,P3</a:t>
            </a:r>
            <a:r>
              <a:rPr kumimoji="1" lang="ja-JP" altLang="en-US" sz="2400" dirty="0"/>
              <a:t>が同じキャッシュブロックについて以下の操作を行った際の各キャッシュの状態を求めよ。ただし、基本プロトコルを利用する。無効化信号がバス上に流れるのはどのタイミングか？初期状態は全て</a:t>
            </a:r>
            <a:r>
              <a:rPr lang="ja-JP" altLang="en-US" sz="2400" dirty="0"/>
              <a:t>ー</a:t>
            </a:r>
            <a:r>
              <a:rPr kumimoji="1" lang="ja-JP" altLang="en-US" sz="2400" dirty="0"/>
              <a:t>とする。</a:t>
            </a:r>
            <a:endParaRPr kumimoji="1" lang="en-US" altLang="ja-JP" sz="2400" dirty="0"/>
          </a:p>
          <a:p>
            <a:pPr marL="457200" indent="-457200">
              <a:buFont typeface="+mj-lt"/>
              <a:buAutoNum type="arabicPeriod"/>
            </a:pPr>
            <a:r>
              <a:rPr lang="en-US" altLang="ja-JP" sz="2400" dirty="0" err="1"/>
              <a:t>P1</a:t>
            </a:r>
            <a:r>
              <a:rPr lang="ja-JP" altLang="en-US" sz="2400" dirty="0"/>
              <a:t>が読み出し</a:t>
            </a:r>
            <a:endParaRPr lang="en-US" altLang="ja-JP" sz="2400" dirty="0"/>
          </a:p>
          <a:p>
            <a:pPr marL="457200" indent="-457200">
              <a:buFont typeface="+mj-lt"/>
              <a:buAutoNum type="arabicPeriod"/>
            </a:pPr>
            <a:r>
              <a:rPr kumimoji="1" lang="en-US" altLang="ja-JP" sz="2400" dirty="0" err="1"/>
              <a:t>P2</a:t>
            </a:r>
            <a:r>
              <a:rPr kumimoji="1" lang="ja-JP" altLang="en-US" sz="2400" dirty="0"/>
              <a:t>が読み出し</a:t>
            </a:r>
            <a:endParaRPr kumimoji="1" lang="en-US" altLang="ja-JP" sz="2400" dirty="0"/>
          </a:p>
          <a:p>
            <a:pPr marL="457200" indent="-457200">
              <a:buFont typeface="+mj-lt"/>
              <a:buAutoNum type="arabicPeriod"/>
            </a:pPr>
            <a:r>
              <a:rPr lang="en-US" altLang="ja-JP" sz="2400" dirty="0" err="1"/>
              <a:t>P1</a:t>
            </a:r>
            <a:r>
              <a:rPr lang="ja-JP" altLang="en-US" sz="2400" dirty="0"/>
              <a:t>が書き込み</a:t>
            </a:r>
            <a:endParaRPr lang="en-US" altLang="ja-JP" sz="2400" dirty="0"/>
          </a:p>
          <a:p>
            <a:pPr marL="457200" indent="-457200">
              <a:buFont typeface="+mj-lt"/>
              <a:buAutoNum type="arabicPeriod"/>
            </a:pPr>
            <a:r>
              <a:rPr kumimoji="1" lang="en-US" altLang="ja-JP" sz="2400" dirty="0" err="1"/>
              <a:t>P3</a:t>
            </a:r>
            <a:r>
              <a:rPr kumimoji="1" lang="ja-JP" altLang="en-US" sz="2400" dirty="0"/>
              <a:t>が読み出し</a:t>
            </a:r>
            <a:endParaRPr kumimoji="1" lang="en-US" altLang="ja-JP" sz="2400" dirty="0"/>
          </a:p>
          <a:p>
            <a:pPr marL="457200" indent="-457200">
              <a:buFont typeface="+mj-lt"/>
              <a:buAutoNum type="arabicPeriod"/>
            </a:pPr>
            <a:r>
              <a:rPr lang="en-US" altLang="ja-JP" sz="2400" dirty="0" err="1"/>
              <a:t>P2</a:t>
            </a:r>
            <a:r>
              <a:rPr lang="ja-JP" altLang="en-US" sz="2400" dirty="0"/>
              <a:t>が書き込み</a:t>
            </a:r>
            <a:endParaRPr lang="en-US" altLang="ja-JP" sz="2400" dirty="0"/>
          </a:p>
          <a:p>
            <a:pPr marL="457200" indent="-457200">
              <a:buFont typeface="+mj-lt"/>
              <a:buAutoNum type="arabicPeriod"/>
            </a:pPr>
            <a:r>
              <a:rPr kumimoji="1" lang="en-US" altLang="ja-JP" sz="2400" dirty="0" err="1"/>
              <a:t>P1</a:t>
            </a:r>
            <a:r>
              <a:rPr kumimoji="1" lang="ja-JP" altLang="en-US" sz="2400" dirty="0"/>
              <a:t>が読み出し</a:t>
            </a:r>
            <a:endParaRPr kumimoji="1" lang="en-US" altLang="ja-JP" sz="2400" dirty="0"/>
          </a:p>
          <a:p>
            <a:r>
              <a:rPr lang="ja-JP" altLang="en-US" sz="2400" dirty="0"/>
              <a:t>件名に演習２：学籍番号：名前を付けて</a:t>
            </a:r>
            <a:endParaRPr lang="en-US" altLang="ja-JP" sz="2400" dirty="0"/>
          </a:p>
          <a:p>
            <a:pPr marL="0" indent="0">
              <a:buNone/>
            </a:pPr>
            <a:r>
              <a:rPr lang="en-US" altLang="ja-JP" sz="2400" dirty="0"/>
              <a:t>   </a:t>
            </a:r>
            <a:r>
              <a:rPr lang="en-US" altLang="ja-JP" sz="2400" dirty="0">
                <a:hlinkClick r:id="rId2"/>
              </a:rPr>
              <a:t>hunga4125@gmail.com</a:t>
            </a:r>
            <a:endParaRPr lang="en-US" altLang="ja-JP" sz="2400" dirty="0"/>
          </a:p>
          <a:p>
            <a:pPr marL="0" indent="0">
              <a:buNone/>
            </a:pPr>
            <a:r>
              <a:rPr lang="ja-JP" altLang="en-US" sz="2400" dirty="0"/>
              <a:t>まで提出のこと</a:t>
            </a:r>
            <a:endParaRPr lang="en-US" altLang="ja-JP" sz="2400" dirty="0"/>
          </a:p>
          <a:p>
            <a:pPr marL="0" indent="0">
              <a:buNone/>
            </a:pPr>
            <a:endParaRPr kumimoji="1" lang="en-US" altLang="ja-JP" sz="2400" dirty="0"/>
          </a:p>
          <a:p>
            <a:pPr marL="0" indent="0">
              <a:buNone/>
            </a:pP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288530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57200" y="31668"/>
            <a:ext cx="8229600" cy="1143000"/>
          </a:xfrm>
        </p:spPr>
        <p:txBody>
          <a:bodyPr/>
          <a:lstStyle/>
          <a:p>
            <a:pPr eaLnBrk="1" hangingPunct="1"/>
            <a:r>
              <a:rPr lang="ja-JP" altLang="en-US" dirty="0"/>
              <a:t>実際はどうなっているか？</a:t>
            </a:r>
          </a:p>
        </p:txBody>
      </p:sp>
      <p:sp>
        <p:nvSpPr>
          <p:cNvPr id="4" name="円/楕円 3"/>
          <p:cNvSpPr/>
          <p:nvPr/>
        </p:nvSpPr>
        <p:spPr>
          <a:xfrm>
            <a:off x="3600238" y="1160411"/>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3960440" y="1829462"/>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2" name="正方形/長方形 21">
            <a:extLst>
              <a:ext uri="{FF2B5EF4-FFF2-40B4-BE49-F238E27FC236}">
                <a16:creationId xmlns:a16="http://schemas.microsoft.com/office/drawing/2014/main" id="{7793E9E6-9407-4C90-85DE-278D6117FCE9}"/>
              </a:ext>
            </a:extLst>
          </p:cNvPr>
          <p:cNvSpPr/>
          <p:nvPr/>
        </p:nvSpPr>
        <p:spPr>
          <a:xfrm>
            <a:off x="3743908" y="205571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7084" y="2452891"/>
            <a:ext cx="2089374" cy="5715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3" name="正方形/長方形 2">
            <a:extLst>
              <a:ext uri="{FF2B5EF4-FFF2-40B4-BE49-F238E27FC236}">
                <a16:creationId xmlns:a16="http://schemas.microsoft.com/office/drawing/2014/main" id="{5FFE26B8-724D-4AA4-8E10-38810C8EFE3B}"/>
              </a:ext>
            </a:extLst>
          </p:cNvPr>
          <p:cNvSpPr/>
          <p:nvPr/>
        </p:nvSpPr>
        <p:spPr>
          <a:xfrm>
            <a:off x="2843163" y="973089"/>
            <a:ext cx="3168997" cy="1479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CEF0645-58D7-4A7C-936D-D3CA04573C04}"/>
              </a:ext>
            </a:extLst>
          </p:cNvPr>
          <p:cNvSpPr txBox="1"/>
          <p:nvPr/>
        </p:nvSpPr>
        <p:spPr>
          <a:xfrm>
            <a:off x="6228184" y="1700808"/>
            <a:ext cx="768159" cy="369332"/>
          </a:xfrm>
          <a:prstGeom prst="rect">
            <a:avLst/>
          </a:prstGeom>
          <a:noFill/>
        </p:spPr>
        <p:txBody>
          <a:bodyPr wrap="none" rtlCol="0">
            <a:spAutoFit/>
          </a:bodyPr>
          <a:lstStyle/>
          <a:p>
            <a:r>
              <a:rPr kumimoji="1" lang="ja-JP" altLang="en-US" dirty="0"/>
              <a:t>チップ</a:t>
            </a:r>
          </a:p>
        </p:txBody>
      </p:sp>
    </p:spTree>
    <p:extLst>
      <p:ext uri="{BB962C8B-B14F-4D97-AF65-F5344CB8AC3E}">
        <p14:creationId xmlns:p14="http://schemas.microsoft.com/office/powerpoint/2010/main" val="3777779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演習ヒント</a:t>
            </a:r>
          </a:p>
        </p:txBody>
      </p:sp>
      <p:sp>
        <p:nvSpPr>
          <p:cNvPr id="3" name="コンテンツ プレースホルダー 2"/>
          <p:cNvSpPr>
            <a:spLocks noGrp="1"/>
          </p:cNvSpPr>
          <p:nvPr>
            <p:ph idx="1"/>
          </p:nvPr>
        </p:nvSpPr>
        <p:spPr>
          <a:xfrm>
            <a:off x="489560" y="1166018"/>
            <a:ext cx="8229600" cy="4525963"/>
          </a:xfrm>
        </p:spPr>
        <p:txBody>
          <a:bodyPr/>
          <a:lstStyle/>
          <a:p>
            <a:r>
              <a:rPr kumimoji="1" lang="en-US" altLang="ja-JP" sz="2400" dirty="0" err="1"/>
              <a:t>P1,P2,P3</a:t>
            </a:r>
            <a:r>
              <a:rPr kumimoji="1" lang="ja-JP" altLang="en-US" sz="2400" dirty="0"/>
              <a:t>が同じキャッシュブロックについて以下の操作を行った際の各キャッシュの状態を求めよ。ただし、基本プロトコルを利用する。無効化信号がバス上に流れるのはどのタイミングか？初期状態は全て</a:t>
            </a:r>
            <a:r>
              <a:rPr lang="ja-JP" altLang="en-US" sz="2400" dirty="0"/>
              <a:t>ー</a:t>
            </a:r>
            <a:r>
              <a:rPr kumimoji="1" lang="ja-JP" altLang="en-US" sz="2400" dirty="0"/>
              <a:t>とする。</a:t>
            </a:r>
            <a:endParaRPr kumimoji="1" lang="en-US" altLang="ja-JP" sz="2400" dirty="0"/>
          </a:p>
          <a:p>
            <a:r>
              <a:rPr lang="ja-JP" altLang="en-US" sz="2400" dirty="0"/>
              <a:t>　　　　　　　　　　　　　</a:t>
            </a:r>
            <a:r>
              <a:rPr lang="en-US" altLang="ja-JP" sz="2400" dirty="0"/>
              <a:t>P1</a:t>
            </a:r>
            <a:r>
              <a:rPr lang="ja-JP" altLang="en-US" sz="2400" dirty="0"/>
              <a:t>　　　</a:t>
            </a:r>
            <a:r>
              <a:rPr lang="en-US" altLang="ja-JP" sz="2400" dirty="0"/>
              <a:t>P2</a:t>
            </a:r>
            <a:r>
              <a:rPr lang="ja-JP" altLang="en-US" sz="2400" dirty="0"/>
              <a:t>　　　</a:t>
            </a:r>
            <a:r>
              <a:rPr lang="en-US" altLang="ja-JP" sz="2400" dirty="0"/>
              <a:t>P3</a:t>
            </a:r>
          </a:p>
          <a:p>
            <a:r>
              <a:rPr kumimoji="1" lang="ja-JP" altLang="en-US" sz="2400" dirty="0"/>
              <a:t>　　　　　　　　　　　　　－　　　ー　　　　－</a:t>
            </a:r>
            <a:endParaRPr kumimoji="1" lang="en-US" altLang="ja-JP" sz="2400" dirty="0"/>
          </a:p>
          <a:p>
            <a:pPr marL="457200" indent="-457200">
              <a:buFont typeface="+mj-lt"/>
              <a:buAutoNum type="arabicPeriod"/>
            </a:pPr>
            <a:r>
              <a:rPr lang="en-US" altLang="ja-JP" sz="2400" dirty="0" err="1"/>
              <a:t>P1</a:t>
            </a:r>
            <a:r>
              <a:rPr lang="ja-JP" altLang="en-US" sz="2400" dirty="0"/>
              <a:t>が読み出し　　　　</a:t>
            </a:r>
            <a:r>
              <a:rPr lang="en-US" altLang="ja-JP" sz="2400" dirty="0"/>
              <a:t>C</a:t>
            </a:r>
          </a:p>
          <a:p>
            <a:pPr marL="457200" indent="-457200">
              <a:buFont typeface="+mj-lt"/>
              <a:buAutoNum type="arabicPeriod"/>
            </a:pPr>
            <a:r>
              <a:rPr kumimoji="1" lang="en-US" altLang="ja-JP" sz="2400" dirty="0" err="1"/>
              <a:t>P2</a:t>
            </a:r>
            <a:r>
              <a:rPr kumimoji="1" lang="ja-JP" altLang="en-US" sz="2400" dirty="0"/>
              <a:t>が読み出し</a:t>
            </a:r>
            <a:endParaRPr kumimoji="1" lang="en-US" altLang="ja-JP" sz="2400" dirty="0"/>
          </a:p>
          <a:p>
            <a:pPr marL="457200" indent="-457200">
              <a:buFont typeface="+mj-lt"/>
              <a:buAutoNum type="arabicPeriod"/>
            </a:pPr>
            <a:r>
              <a:rPr lang="en-US" altLang="ja-JP" sz="2400" dirty="0" err="1"/>
              <a:t>P1</a:t>
            </a:r>
            <a:r>
              <a:rPr lang="ja-JP" altLang="en-US" sz="2400" dirty="0"/>
              <a:t>が書き込み</a:t>
            </a:r>
            <a:endParaRPr lang="en-US" altLang="ja-JP" sz="2400" dirty="0"/>
          </a:p>
          <a:p>
            <a:pPr marL="457200" indent="-457200">
              <a:buFont typeface="+mj-lt"/>
              <a:buAutoNum type="arabicPeriod"/>
            </a:pPr>
            <a:r>
              <a:rPr kumimoji="1" lang="en-US" altLang="ja-JP" sz="2400" dirty="0" err="1"/>
              <a:t>P3</a:t>
            </a:r>
            <a:r>
              <a:rPr kumimoji="1" lang="ja-JP" altLang="en-US" sz="2400" dirty="0"/>
              <a:t>が読み出し</a:t>
            </a:r>
            <a:endParaRPr kumimoji="1" lang="en-US" altLang="ja-JP" sz="2400" dirty="0"/>
          </a:p>
          <a:p>
            <a:pPr marL="457200" indent="-457200">
              <a:buFont typeface="+mj-lt"/>
              <a:buAutoNum type="arabicPeriod"/>
            </a:pPr>
            <a:r>
              <a:rPr lang="en-US" altLang="ja-JP" sz="2400" dirty="0" err="1"/>
              <a:t>P2</a:t>
            </a:r>
            <a:r>
              <a:rPr lang="ja-JP" altLang="en-US" sz="2400" dirty="0"/>
              <a:t>が書き込み</a:t>
            </a:r>
            <a:endParaRPr lang="en-US" altLang="ja-JP" sz="2400" dirty="0"/>
          </a:p>
          <a:p>
            <a:pPr marL="457200" indent="-457200">
              <a:buFont typeface="+mj-lt"/>
              <a:buAutoNum type="arabicPeriod"/>
            </a:pPr>
            <a:r>
              <a:rPr kumimoji="1" lang="en-US" altLang="ja-JP" sz="2400" dirty="0" err="1"/>
              <a:t>P1</a:t>
            </a:r>
            <a:r>
              <a:rPr kumimoji="1" lang="ja-JP" altLang="en-US" sz="2400" dirty="0"/>
              <a:t>が読み出し</a:t>
            </a:r>
            <a:endParaRPr kumimoji="1" lang="en-US" altLang="ja-JP" sz="2400" dirty="0"/>
          </a:p>
          <a:p>
            <a:pPr marL="0" indent="0">
              <a:buNone/>
            </a:pPr>
            <a:endParaRPr lang="en-US" altLang="ja-JP" sz="2400" dirty="0"/>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30501002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319AF-BD04-4955-8D46-18FDDE7ACC34}"/>
              </a:ext>
            </a:extLst>
          </p:cNvPr>
          <p:cNvSpPr>
            <a:spLocks noGrp="1"/>
          </p:cNvSpPr>
          <p:nvPr>
            <p:ph type="title"/>
          </p:nvPr>
        </p:nvSpPr>
        <p:spPr>
          <a:xfrm>
            <a:off x="457200" y="0"/>
            <a:ext cx="8229600" cy="1143000"/>
          </a:xfrm>
        </p:spPr>
        <p:txBody>
          <a:bodyPr/>
          <a:lstStyle/>
          <a:p>
            <a:r>
              <a:rPr kumimoji="1" lang="ja-JP" altLang="en-US" dirty="0"/>
              <a:t>次回の演習のために</a:t>
            </a:r>
          </a:p>
        </p:txBody>
      </p:sp>
      <p:sp>
        <p:nvSpPr>
          <p:cNvPr id="3" name="コンテンツ プレースホルダー 2">
            <a:extLst>
              <a:ext uri="{FF2B5EF4-FFF2-40B4-BE49-F238E27FC236}">
                <a16:creationId xmlns:a16="http://schemas.microsoft.com/office/drawing/2014/main" id="{48250DB9-4D68-4CC5-A08E-0DB652244BDC}"/>
              </a:ext>
            </a:extLst>
          </p:cNvPr>
          <p:cNvSpPr>
            <a:spLocks noGrp="1"/>
          </p:cNvSpPr>
          <p:nvPr>
            <p:ph idx="1"/>
          </p:nvPr>
        </p:nvSpPr>
        <p:spPr>
          <a:xfrm>
            <a:off x="-85848" y="980728"/>
            <a:ext cx="9206680" cy="4525963"/>
          </a:xfrm>
        </p:spPr>
        <p:txBody>
          <a:bodyPr/>
          <a:lstStyle/>
          <a:p>
            <a:r>
              <a:rPr kumimoji="1" lang="en-US" altLang="ja-JP" sz="2400" dirty="0"/>
              <a:t>ITC</a:t>
            </a:r>
            <a:r>
              <a:rPr kumimoji="1" lang="ja-JP" altLang="en-US" sz="2400" dirty="0"/>
              <a:t>にリモートログインして</a:t>
            </a:r>
            <a:r>
              <a:rPr kumimoji="1" lang="en-US" altLang="ja-JP" sz="2400" dirty="0"/>
              <a:t>Linux</a:t>
            </a:r>
            <a:r>
              <a:rPr kumimoji="1" lang="ja-JP" altLang="en-US" sz="2400" dirty="0"/>
              <a:t>マシンを使います。</a:t>
            </a:r>
            <a:endParaRPr kumimoji="1" lang="en-US" altLang="ja-JP" sz="2400" dirty="0"/>
          </a:p>
          <a:p>
            <a:r>
              <a:rPr lang="en-US" altLang="ja-JP" sz="2400" dirty="0"/>
              <a:t>Linux</a:t>
            </a:r>
            <a:r>
              <a:rPr lang="ja-JP" altLang="en-US" sz="2400" dirty="0"/>
              <a:t>アカウントを下記のページからアクティベイトしてください（時間が掛かるので来週やるのでは間に合わない）</a:t>
            </a:r>
            <a:endParaRPr kumimoji="1" lang="en-US" altLang="ja-JP" sz="2400" dirty="0"/>
          </a:p>
          <a:p>
            <a:pPr lvl="1"/>
            <a:r>
              <a:rPr lang="en-US" altLang="ja-JP" sz="2400" dirty="0">
                <a:hlinkClick r:id="rId2"/>
              </a:rPr>
              <a:t>https://id-info.itc.keio.ac.jp</a:t>
            </a:r>
            <a:endParaRPr lang="en-US" altLang="ja-JP" sz="2400" dirty="0"/>
          </a:p>
          <a:p>
            <a:r>
              <a:rPr lang="ja-JP" altLang="en-US" sz="2400" dirty="0"/>
              <a:t>下記のページを見てリモートログインを試してください</a:t>
            </a:r>
            <a:endParaRPr lang="en-US" altLang="ja-JP" sz="2400" dirty="0"/>
          </a:p>
          <a:p>
            <a:pPr lvl="1"/>
            <a:r>
              <a:rPr lang="en-US" altLang="ja-JP" sz="2400" dirty="0">
                <a:hlinkClick r:id="rId3"/>
              </a:rPr>
              <a:t>https://www.st.itc.keio.ac.jp/ja/com_remote_st.html</a:t>
            </a:r>
            <a:endParaRPr lang="en-US" altLang="ja-JP" sz="2400" dirty="0"/>
          </a:p>
          <a:p>
            <a:pPr lvl="1"/>
            <a:r>
              <a:rPr lang="ja-JP" altLang="en-US" sz="2400" dirty="0"/>
              <a:t>コマンドプロンプトをオープン</a:t>
            </a:r>
            <a:endParaRPr lang="en-US" altLang="ja-JP" sz="2400" dirty="0"/>
          </a:p>
          <a:p>
            <a:pPr marL="400050" lvl="1" indent="0">
              <a:buNone/>
            </a:pPr>
            <a:r>
              <a:rPr lang="en-US" altLang="ja-JP" sz="2400" dirty="0"/>
              <a:t>    </a:t>
            </a:r>
            <a:r>
              <a:rPr lang="en-US" altLang="ja-JP" sz="2400" dirty="0" err="1"/>
              <a:t>ssh</a:t>
            </a:r>
            <a:r>
              <a:rPr lang="en-US" altLang="ja-JP" sz="2400" dirty="0"/>
              <a:t>  </a:t>
            </a:r>
            <a:r>
              <a:rPr lang="en-US" altLang="ja-JP" sz="2400" dirty="0">
                <a:hlinkClick r:id="rId4"/>
              </a:rPr>
              <a:t>login_name@XXXX.educ.cc.keio.ac.jp</a:t>
            </a:r>
            <a:endParaRPr lang="en-US" altLang="ja-JP" sz="2400" dirty="0"/>
          </a:p>
          <a:p>
            <a:pPr marL="800100" lvl="2" indent="0">
              <a:buNone/>
            </a:pPr>
            <a:r>
              <a:rPr lang="ja-JP" altLang="en-US" dirty="0"/>
              <a:t>マシンは割り当て表に従って</a:t>
            </a:r>
            <a:endParaRPr lang="en-US" altLang="ja-JP" dirty="0"/>
          </a:p>
          <a:p>
            <a:r>
              <a:rPr lang="en-US" altLang="ja-JP" sz="2400" dirty="0">
                <a:hlinkClick r:id="rId5"/>
              </a:rPr>
              <a:t>https://keio.box.com/s/zd3i2rhx0254bkqms7ky5lq5jbojy2yu</a:t>
            </a:r>
            <a:endParaRPr lang="en-US" altLang="ja-JP" sz="2400" dirty="0"/>
          </a:p>
          <a:p>
            <a:pPr marL="800100" lvl="2" indent="0">
              <a:buNone/>
            </a:pPr>
            <a:r>
              <a:rPr lang="ja-JP" altLang="en-US" dirty="0"/>
              <a:t>パスワードを打ち込む</a:t>
            </a:r>
            <a:endParaRPr lang="en-US" altLang="ja-JP" dirty="0"/>
          </a:p>
          <a:p>
            <a:pPr lvl="1"/>
            <a:r>
              <a:rPr kumimoji="1" lang="ja-JP" altLang="en-US" sz="2400" dirty="0"/>
              <a:t>今回は</a:t>
            </a:r>
            <a:r>
              <a:rPr kumimoji="1" lang="en-US" altLang="ja-JP" sz="2400" dirty="0" err="1"/>
              <a:t>Xwindow</a:t>
            </a:r>
            <a:r>
              <a:rPr kumimoji="1" lang="ja-JP" altLang="en-US" sz="2400" dirty="0"/>
              <a:t>は使いません。</a:t>
            </a:r>
            <a:r>
              <a:rPr kumimoji="1" lang="en-US" altLang="ja-JP" sz="2400" dirty="0"/>
              <a:t>Windows</a:t>
            </a:r>
            <a:r>
              <a:rPr kumimoji="1" lang="ja-JP" altLang="en-US" sz="2400" dirty="0"/>
              <a:t>ならばコマンドプロンプトから</a:t>
            </a:r>
            <a:r>
              <a:rPr kumimoji="1" lang="en-US" altLang="ja-JP" sz="2400" dirty="0" err="1"/>
              <a:t>ssh</a:t>
            </a:r>
            <a:r>
              <a:rPr kumimoji="1" lang="en-US" altLang="ja-JP" sz="2400" dirty="0"/>
              <a:t> </a:t>
            </a:r>
            <a:r>
              <a:rPr kumimoji="1" lang="ja-JP" altLang="en-US" sz="2400" dirty="0"/>
              <a:t>でログイン可能です。</a:t>
            </a:r>
          </a:p>
        </p:txBody>
      </p:sp>
    </p:spTree>
    <p:extLst>
      <p:ext uri="{BB962C8B-B14F-4D97-AF65-F5344CB8AC3E}">
        <p14:creationId xmlns:p14="http://schemas.microsoft.com/office/powerpoint/2010/main" val="163989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57200" y="86862"/>
            <a:ext cx="8229600" cy="1139825"/>
          </a:xfrm>
        </p:spPr>
        <p:txBody>
          <a:bodyPr/>
          <a:lstStyle/>
          <a:p>
            <a:pPr eaLnBrk="1" hangingPunct="1"/>
            <a:r>
              <a:rPr lang="ja-JP" altLang="en-US" sz="3200" dirty="0"/>
              <a:t>単純に</a:t>
            </a:r>
            <a:r>
              <a:rPr lang="en-US" altLang="ja-JP" sz="3200" dirty="0"/>
              <a:t>CPU</a:t>
            </a:r>
            <a:r>
              <a:rPr lang="ja-JP" altLang="en-US" sz="3200" dirty="0"/>
              <a:t>を増やして共有キャッシュ</a:t>
            </a:r>
          </a:p>
        </p:txBody>
      </p:sp>
      <p:sp>
        <p:nvSpPr>
          <p:cNvPr id="4" name="円/楕円 3"/>
          <p:cNvSpPr/>
          <p:nvPr/>
        </p:nvSpPr>
        <p:spPr>
          <a:xfrm>
            <a:off x="4408546" y="969512"/>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3960440" y="1829462"/>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2" name="正方形/長方形 21">
            <a:extLst>
              <a:ext uri="{FF2B5EF4-FFF2-40B4-BE49-F238E27FC236}">
                <a16:creationId xmlns:a16="http://schemas.microsoft.com/office/drawing/2014/main" id="{7793E9E6-9407-4C90-85DE-278D6117FCE9}"/>
              </a:ext>
            </a:extLst>
          </p:cNvPr>
          <p:cNvSpPr/>
          <p:nvPr/>
        </p:nvSpPr>
        <p:spPr>
          <a:xfrm>
            <a:off x="3743908" y="205571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7084" y="2452891"/>
            <a:ext cx="2089374" cy="5715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24" name="円/楕円 3">
            <a:extLst>
              <a:ext uri="{FF2B5EF4-FFF2-40B4-BE49-F238E27FC236}">
                <a16:creationId xmlns:a16="http://schemas.microsoft.com/office/drawing/2014/main" id="{C0B55B3C-3AF5-408C-A1E1-F1F6F9BDC991}"/>
              </a:ext>
            </a:extLst>
          </p:cNvPr>
          <p:cNvSpPr/>
          <p:nvPr/>
        </p:nvSpPr>
        <p:spPr>
          <a:xfrm>
            <a:off x="2667852" y="986041"/>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5" name="円/楕円 3">
            <a:extLst>
              <a:ext uri="{FF2B5EF4-FFF2-40B4-BE49-F238E27FC236}">
                <a16:creationId xmlns:a16="http://schemas.microsoft.com/office/drawing/2014/main" id="{AB62912D-0063-410C-8A9C-021A601237CF}"/>
              </a:ext>
            </a:extLst>
          </p:cNvPr>
          <p:cNvSpPr/>
          <p:nvPr/>
        </p:nvSpPr>
        <p:spPr>
          <a:xfrm>
            <a:off x="929118" y="969512"/>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6" name="円/楕円 3">
            <a:extLst>
              <a:ext uri="{FF2B5EF4-FFF2-40B4-BE49-F238E27FC236}">
                <a16:creationId xmlns:a16="http://schemas.microsoft.com/office/drawing/2014/main" id="{E22722CA-088A-40D4-A3F6-666B391B936F}"/>
              </a:ext>
            </a:extLst>
          </p:cNvPr>
          <p:cNvSpPr/>
          <p:nvPr/>
        </p:nvSpPr>
        <p:spPr>
          <a:xfrm>
            <a:off x="6156597" y="925284"/>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cxnSp>
        <p:nvCxnSpPr>
          <p:cNvPr id="27" name="直線コネクタ 26">
            <a:extLst>
              <a:ext uri="{FF2B5EF4-FFF2-40B4-BE49-F238E27FC236}">
                <a16:creationId xmlns:a16="http://schemas.microsoft.com/office/drawing/2014/main" id="{EEE6E25B-90AC-4EA1-BF38-57C8B6B453CA}"/>
              </a:ext>
            </a:extLst>
          </p:cNvPr>
          <p:cNvCxnSpPr/>
          <p:nvPr/>
        </p:nvCxnSpPr>
        <p:spPr>
          <a:xfrm>
            <a:off x="2051720" y="1745005"/>
            <a:ext cx="4862916" cy="5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72F4D52-405B-4512-B229-CD3FD625F97C}"/>
              </a:ext>
            </a:extLst>
          </p:cNvPr>
          <p:cNvCxnSpPr>
            <a:cxnSpLocks/>
          </p:cNvCxnSpPr>
          <p:nvPr/>
        </p:nvCxnSpPr>
        <p:spPr>
          <a:xfrm flipV="1">
            <a:off x="6852613" y="1640105"/>
            <a:ext cx="1" cy="1272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45E0766-DBCD-46C4-8355-E4B2DA7C731F}"/>
              </a:ext>
            </a:extLst>
          </p:cNvPr>
          <p:cNvCxnSpPr/>
          <p:nvPr/>
        </p:nvCxnSpPr>
        <p:spPr>
          <a:xfrm>
            <a:off x="5296008" y="1628800"/>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086F042A-FC17-4FD4-8CBC-D0CEB5900880}"/>
              </a:ext>
            </a:extLst>
          </p:cNvPr>
          <p:cNvCxnSpPr/>
          <p:nvPr/>
        </p:nvCxnSpPr>
        <p:spPr>
          <a:xfrm>
            <a:off x="3692156" y="1638192"/>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12B892A0-A3F3-4B75-B585-7EC181FFDE21}"/>
              </a:ext>
            </a:extLst>
          </p:cNvPr>
          <p:cNvCxnSpPr/>
          <p:nvPr/>
        </p:nvCxnSpPr>
        <p:spPr>
          <a:xfrm>
            <a:off x="2088304" y="1647584"/>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爆発: 8 pt 2">
            <a:extLst>
              <a:ext uri="{FF2B5EF4-FFF2-40B4-BE49-F238E27FC236}">
                <a16:creationId xmlns:a16="http://schemas.microsoft.com/office/drawing/2014/main" id="{62036C61-FAD0-4935-B703-FBD5ABFF92FE}"/>
              </a:ext>
            </a:extLst>
          </p:cNvPr>
          <p:cNvSpPr/>
          <p:nvPr/>
        </p:nvSpPr>
        <p:spPr>
          <a:xfrm>
            <a:off x="4160232" y="1556603"/>
            <a:ext cx="596590" cy="344761"/>
          </a:xfrm>
          <a:prstGeom prst="irregularSeal1">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CBE767E-A9B1-4CE9-B5F9-F112115FDB19}"/>
              </a:ext>
            </a:extLst>
          </p:cNvPr>
          <p:cNvSpPr txBox="1"/>
          <p:nvPr/>
        </p:nvSpPr>
        <p:spPr>
          <a:xfrm>
            <a:off x="1990523" y="1850331"/>
            <a:ext cx="1646605" cy="646331"/>
          </a:xfrm>
          <a:prstGeom prst="rect">
            <a:avLst/>
          </a:prstGeom>
          <a:noFill/>
        </p:spPr>
        <p:txBody>
          <a:bodyPr wrap="none" rtlCol="0">
            <a:spAutoFit/>
          </a:bodyPr>
          <a:lstStyle/>
          <a:p>
            <a:r>
              <a:rPr kumimoji="1" lang="ja-JP" altLang="en-US" dirty="0"/>
              <a:t>混雑がひどくて</a:t>
            </a:r>
            <a:endParaRPr kumimoji="1" lang="en-US" altLang="ja-JP" dirty="0"/>
          </a:p>
          <a:p>
            <a:r>
              <a:rPr lang="ja-JP" altLang="en-US" dirty="0" err="1"/>
              <a:t>やっ</a:t>
            </a:r>
            <a:r>
              <a:rPr lang="ja-JP" altLang="en-US" dirty="0"/>
              <a:t>てられない</a:t>
            </a:r>
            <a:endParaRPr kumimoji="1" lang="ja-JP" altLang="en-US" dirty="0"/>
          </a:p>
        </p:txBody>
      </p:sp>
      <p:sp>
        <p:nvSpPr>
          <p:cNvPr id="33" name="正方形/長方形 32">
            <a:extLst>
              <a:ext uri="{FF2B5EF4-FFF2-40B4-BE49-F238E27FC236}">
                <a16:creationId xmlns:a16="http://schemas.microsoft.com/office/drawing/2014/main" id="{83392DEE-9CCD-43FB-A25C-51F4D552BA91}"/>
              </a:ext>
            </a:extLst>
          </p:cNvPr>
          <p:cNvSpPr/>
          <p:nvPr/>
        </p:nvSpPr>
        <p:spPr>
          <a:xfrm>
            <a:off x="798365" y="982639"/>
            <a:ext cx="7128789" cy="1479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704A5705-51EF-438C-99DA-C1C24E840BB1}"/>
              </a:ext>
            </a:extLst>
          </p:cNvPr>
          <p:cNvSpPr txBox="1"/>
          <p:nvPr/>
        </p:nvSpPr>
        <p:spPr>
          <a:xfrm>
            <a:off x="5764945" y="1710358"/>
            <a:ext cx="1728006" cy="369332"/>
          </a:xfrm>
          <a:prstGeom prst="rect">
            <a:avLst/>
          </a:prstGeom>
          <a:noFill/>
        </p:spPr>
        <p:txBody>
          <a:bodyPr wrap="square" rtlCol="0">
            <a:spAutoFit/>
          </a:bodyPr>
          <a:lstStyle/>
          <a:p>
            <a:r>
              <a:rPr kumimoji="1" lang="ja-JP" altLang="en-US" dirty="0"/>
              <a:t>チップ</a:t>
            </a:r>
          </a:p>
        </p:txBody>
      </p:sp>
    </p:spTree>
    <p:extLst>
      <p:ext uri="{BB962C8B-B14F-4D97-AF65-F5344CB8AC3E}">
        <p14:creationId xmlns:p14="http://schemas.microsoft.com/office/powerpoint/2010/main" val="15773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564843" y="143734"/>
            <a:ext cx="8229600" cy="764540"/>
          </a:xfrm>
        </p:spPr>
        <p:txBody>
          <a:bodyPr/>
          <a:lstStyle/>
          <a:p>
            <a:pPr eaLnBrk="1" hangingPunct="1"/>
            <a:r>
              <a:rPr lang="en-US" altLang="ja-JP" dirty="0"/>
              <a:t>Consistency</a:t>
            </a:r>
            <a:r>
              <a:rPr lang="ja-JP" altLang="en-US" dirty="0"/>
              <a:t> </a:t>
            </a:r>
            <a:r>
              <a:rPr lang="en-US" altLang="ja-JP" dirty="0"/>
              <a:t>Problem</a:t>
            </a:r>
            <a:r>
              <a:rPr lang="ja-JP" altLang="en-US" dirty="0"/>
              <a:t> </a:t>
            </a: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br>
              <a:rPr lang="en-US" altLang="ja-JP" dirty="0"/>
            </a:br>
            <a:endParaRPr lang="ja-JP" altLang="en-US" dirty="0"/>
          </a:p>
        </p:txBody>
      </p:sp>
      <p:sp>
        <p:nvSpPr>
          <p:cNvPr id="4" name="円/楕円 3"/>
          <p:cNvSpPr/>
          <p:nvPr/>
        </p:nvSpPr>
        <p:spPr>
          <a:xfrm>
            <a:off x="1187624"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1556733" y="178962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2" name="正方形/長方形 21">
            <a:extLst>
              <a:ext uri="{FF2B5EF4-FFF2-40B4-BE49-F238E27FC236}">
                <a16:creationId xmlns:a16="http://schemas.microsoft.com/office/drawing/2014/main" id="{7793E9E6-9407-4C90-85DE-278D6117FCE9}"/>
              </a:ext>
            </a:extLst>
          </p:cNvPr>
          <p:cNvSpPr/>
          <p:nvPr/>
        </p:nvSpPr>
        <p:spPr>
          <a:xfrm>
            <a:off x="1340201" y="203194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222382" y="2582813"/>
            <a:ext cx="2089374" cy="5048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24" name="円/楕円 3">
            <a:extLst>
              <a:ext uri="{FF2B5EF4-FFF2-40B4-BE49-F238E27FC236}">
                <a16:creationId xmlns:a16="http://schemas.microsoft.com/office/drawing/2014/main" id="{96517869-4384-45F3-9697-9D982C6F782A}"/>
              </a:ext>
            </a:extLst>
          </p:cNvPr>
          <p:cNvSpPr/>
          <p:nvPr/>
        </p:nvSpPr>
        <p:spPr>
          <a:xfrm>
            <a:off x="2808596"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5" name="円/楕円 3">
            <a:extLst>
              <a:ext uri="{FF2B5EF4-FFF2-40B4-BE49-F238E27FC236}">
                <a16:creationId xmlns:a16="http://schemas.microsoft.com/office/drawing/2014/main" id="{AF0F76EF-E8FE-467E-BCD7-EB2DC7848CF4}"/>
              </a:ext>
            </a:extLst>
          </p:cNvPr>
          <p:cNvSpPr/>
          <p:nvPr/>
        </p:nvSpPr>
        <p:spPr>
          <a:xfrm>
            <a:off x="4429568"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6" name="円/楕円 3">
            <a:extLst>
              <a:ext uri="{FF2B5EF4-FFF2-40B4-BE49-F238E27FC236}">
                <a16:creationId xmlns:a16="http://schemas.microsoft.com/office/drawing/2014/main" id="{215F75EC-8608-4864-AD58-2910ADF3824C}"/>
              </a:ext>
            </a:extLst>
          </p:cNvPr>
          <p:cNvSpPr/>
          <p:nvPr/>
        </p:nvSpPr>
        <p:spPr>
          <a:xfrm>
            <a:off x="6050540" y="1053108"/>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cxnSp>
        <p:nvCxnSpPr>
          <p:cNvPr id="9" name="直線コネクタ 8">
            <a:extLst>
              <a:ext uri="{FF2B5EF4-FFF2-40B4-BE49-F238E27FC236}">
                <a16:creationId xmlns:a16="http://schemas.microsoft.com/office/drawing/2014/main" id="{ED5BB9F5-8D29-474D-9BD0-2EDDD88DBCA1}"/>
              </a:ext>
            </a:extLst>
          </p:cNvPr>
          <p:cNvCxnSpPr/>
          <p:nvPr/>
        </p:nvCxnSpPr>
        <p:spPr>
          <a:xfrm>
            <a:off x="2067468" y="2527701"/>
            <a:ext cx="4862916" cy="5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F0CDDB4-2CA9-4CD2-A7CD-45598A1105D5}"/>
              </a:ext>
            </a:extLst>
          </p:cNvPr>
          <p:cNvCxnSpPr>
            <a:cxnSpLocks/>
          </p:cNvCxnSpPr>
          <p:nvPr/>
        </p:nvCxnSpPr>
        <p:spPr>
          <a:xfrm flipV="1">
            <a:off x="6868361" y="2422801"/>
            <a:ext cx="1" cy="1272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66BCC32B-569F-443B-B977-8E9C3F7834F3}"/>
              </a:ext>
            </a:extLst>
          </p:cNvPr>
          <p:cNvCxnSpPr/>
          <p:nvPr/>
        </p:nvCxnSpPr>
        <p:spPr>
          <a:xfrm>
            <a:off x="2015505" y="1714724"/>
            <a:ext cx="0" cy="49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EEE517EF-58C5-4AEF-AF56-555A3AD26654}"/>
              </a:ext>
            </a:extLst>
          </p:cNvPr>
          <p:cNvCxnSpPr/>
          <p:nvPr/>
        </p:nvCxnSpPr>
        <p:spPr>
          <a:xfrm>
            <a:off x="3636477" y="1700436"/>
            <a:ext cx="0" cy="95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BEF224E-D2CC-4F49-A5CE-9B36D106033D}"/>
              </a:ext>
            </a:extLst>
          </p:cNvPr>
          <p:cNvCxnSpPr/>
          <p:nvPr/>
        </p:nvCxnSpPr>
        <p:spPr>
          <a:xfrm>
            <a:off x="5311756" y="2411496"/>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5" name="直線コネクタ 10244">
            <a:extLst>
              <a:ext uri="{FF2B5EF4-FFF2-40B4-BE49-F238E27FC236}">
                <a16:creationId xmlns:a16="http://schemas.microsoft.com/office/drawing/2014/main" id="{4E3D3FF2-C3D6-4478-B9EC-B2951AED8CBD}"/>
              </a:ext>
            </a:extLst>
          </p:cNvPr>
          <p:cNvCxnSpPr>
            <a:endCxn id="2" idx="0"/>
          </p:cNvCxnSpPr>
          <p:nvPr/>
        </p:nvCxnSpPr>
        <p:spPr>
          <a:xfrm flipH="1">
            <a:off x="2024413" y="1663516"/>
            <a:ext cx="1448" cy="126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F1A3ACBC-4872-4855-A8B8-0DA26ECA1DA1}"/>
              </a:ext>
            </a:extLst>
          </p:cNvPr>
          <p:cNvSpPr/>
          <p:nvPr/>
        </p:nvSpPr>
        <p:spPr>
          <a:xfrm>
            <a:off x="3168797" y="178918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3" name="正方形/長方形 32">
            <a:extLst>
              <a:ext uri="{FF2B5EF4-FFF2-40B4-BE49-F238E27FC236}">
                <a16:creationId xmlns:a16="http://schemas.microsoft.com/office/drawing/2014/main" id="{01F0A21C-808A-4C02-8350-39A01775480F}"/>
              </a:ext>
            </a:extLst>
          </p:cNvPr>
          <p:cNvSpPr/>
          <p:nvPr/>
        </p:nvSpPr>
        <p:spPr>
          <a:xfrm>
            <a:off x="2952265" y="2031500"/>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35" name="正方形/長方形 34">
            <a:extLst>
              <a:ext uri="{FF2B5EF4-FFF2-40B4-BE49-F238E27FC236}">
                <a16:creationId xmlns:a16="http://schemas.microsoft.com/office/drawing/2014/main" id="{57600244-E22A-4572-8437-438EB08CE7F2}"/>
              </a:ext>
            </a:extLst>
          </p:cNvPr>
          <p:cNvSpPr/>
          <p:nvPr/>
        </p:nvSpPr>
        <p:spPr>
          <a:xfrm>
            <a:off x="4844076" y="1749867"/>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6" name="正方形/長方形 35">
            <a:extLst>
              <a:ext uri="{FF2B5EF4-FFF2-40B4-BE49-F238E27FC236}">
                <a16:creationId xmlns:a16="http://schemas.microsoft.com/office/drawing/2014/main" id="{EF3508CC-AD81-4DF8-A468-7CC42448E7B6}"/>
              </a:ext>
            </a:extLst>
          </p:cNvPr>
          <p:cNvSpPr/>
          <p:nvPr/>
        </p:nvSpPr>
        <p:spPr>
          <a:xfrm>
            <a:off x="4627544" y="1992179"/>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37" name="正方形/長方形 36">
            <a:extLst>
              <a:ext uri="{FF2B5EF4-FFF2-40B4-BE49-F238E27FC236}">
                <a16:creationId xmlns:a16="http://schemas.microsoft.com/office/drawing/2014/main" id="{660898BD-D9D5-46B2-8CDF-385AFE9D9308}"/>
              </a:ext>
            </a:extLst>
          </p:cNvPr>
          <p:cNvSpPr/>
          <p:nvPr/>
        </p:nvSpPr>
        <p:spPr>
          <a:xfrm>
            <a:off x="6462704" y="1731064"/>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8" name="正方形/長方形 37">
            <a:extLst>
              <a:ext uri="{FF2B5EF4-FFF2-40B4-BE49-F238E27FC236}">
                <a16:creationId xmlns:a16="http://schemas.microsoft.com/office/drawing/2014/main" id="{75738F85-4ABC-4C79-8B1E-0CE90DF19331}"/>
              </a:ext>
            </a:extLst>
          </p:cNvPr>
          <p:cNvSpPr/>
          <p:nvPr/>
        </p:nvSpPr>
        <p:spPr>
          <a:xfrm>
            <a:off x="6246172" y="1973376"/>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cxnSp>
        <p:nvCxnSpPr>
          <p:cNvPr id="39" name="直線コネクタ 38">
            <a:extLst>
              <a:ext uri="{FF2B5EF4-FFF2-40B4-BE49-F238E27FC236}">
                <a16:creationId xmlns:a16="http://schemas.microsoft.com/office/drawing/2014/main" id="{528B6070-07EB-4E1D-BB52-7145FB9947D0}"/>
              </a:ext>
            </a:extLst>
          </p:cNvPr>
          <p:cNvCxnSpPr/>
          <p:nvPr/>
        </p:nvCxnSpPr>
        <p:spPr>
          <a:xfrm>
            <a:off x="3707904" y="242088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0E09656-A459-49F8-848B-FB5C0795ED80}"/>
              </a:ext>
            </a:extLst>
          </p:cNvPr>
          <p:cNvCxnSpPr/>
          <p:nvPr/>
        </p:nvCxnSpPr>
        <p:spPr>
          <a:xfrm>
            <a:off x="2104052" y="2430280"/>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タイトル 1">
            <a:extLst>
              <a:ext uri="{FF2B5EF4-FFF2-40B4-BE49-F238E27FC236}">
                <a16:creationId xmlns:a16="http://schemas.microsoft.com/office/drawing/2014/main" id="{5CB79411-FE2C-469E-88EF-3C9E09305E18}"/>
              </a:ext>
            </a:extLst>
          </p:cNvPr>
          <p:cNvSpPr txBox="1">
            <a:spLocks/>
          </p:cNvSpPr>
          <p:nvPr/>
        </p:nvSpPr>
        <p:spPr bwMode="auto">
          <a:xfrm>
            <a:off x="457200" y="86862"/>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r>
              <a:rPr lang="ja-JP" altLang="en-US" sz="3200" dirty="0"/>
              <a:t>プライベートキャッシュを持つ方法</a:t>
            </a:r>
          </a:p>
        </p:txBody>
      </p:sp>
      <p:sp>
        <p:nvSpPr>
          <p:cNvPr id="3" name="テキスト ボックス 2">
            <a:extLst>
              <a:ext uri="{FF2B5EF4-FFF2-40B4-BE49-F238E27FC236}">
                <a16:creationId xmlns:a16="http://schemas.microsoft.com/office/drawing/2014/main" id="{EB1CEA19-B502-447D-8C00-C857FBA6024C}"/>
              </a:ext>
            </a:extLst>
          </p:cNvPr>
          <p:cNvSpPr txBox="1"/>
          <p:nvPr/>
        </p:nvSpPr>
        <p:spPr>
          <a:xfrm>
            <a:off x="236617" y="2849565"/>
            <a:ext cx="3387466" cy="646331"/>
          </a:xfrm>
          <a:prstGeom prst="rect">
            <a:avLst/>
          </a:prstGeom>
          <a:noFill/>
        </p:spPr>
        <p:txBody>
          <a:bodyPr wrap="none" rtlCol="0">
            <a:spAutoFit/>
          </a:bodyPr>
          <a:lstStyle/>
          <a:p>
            <a:r>
              <a:rPr kumimoji="1" lang="ja-JP" altLang="en-US" dirty="0"/>
              <a:t>データの不一致問題</a:t>
            </a:r>
            <a:endParaRPr kumimoji="1" lang="en-US" altLang="ja-JP" dirty="0"/>
          </a:p>
          <a:p>
            <a:r>
              <a:rPr lang="ja-JP" altLang="en-US" dirty="0"/>
              <a:t>（</a:t>
            </a:r>
            <a:r>
              <a:rPr lang="en-US" altLang="ja-JP" dirty="0"/>
              <a:t>Coherence Problem</a:t>
            </a:r>
            <a:r>
              <a:rPr lang="ja-JP" altLang="en-US" dirty="0"/>
              <a:t>が起きる）</a:t>
            </a:r>
            <a:r>
              <a:rPr lang="en-US" altLang="ja-JP" dirty="0"/>
              <a:t> </a:t>
            </a:r>
            <a:endParaRPr kumimoji="1" lang="ja-JP" altLang="en-US" dirty="0"/>
          </a:p>
        </p:txBody>
      </p:sp>
      <p:sp>
        <p:nvSpPr>
          <p:cNvPr id="42" name="正方形/長方形 41">
            <a:extLst>
              <a:ext uri="{FF2B5EF4-FFF2-40B4-BE49-F238E27FC236}">
                <a16:creationId xmlns:a16="http://schemas.microsoft.com/office/drawing/2014/main" id="{AE43FA62-5D36-4427-926C-340089DBE509}"/>
              </a:ext>
            </a:extLst>
          </p:cNvPr>
          <p:cNvSpPr/>
          <p:nvPr/>
        </p:nvSpPr>
        <p:spPr>
          <a:xfrm>
            <a:off x="798365" y="982639"/>
            <a:ext cx="7128789" cy="1479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C080D253-DA7F-403F-99DE-27793FE7068F}"/>
              </a:ext>
            </a:extLst>
          </p:cNvPr>
          <p:cNvSpPr txBox="1"/>
          <p:nvPr/>
        </p:nvSpPr>
        <p:spPr>
          <a:xfrm>
            <a:off x="5764945" y="1710358"/>
            <a:ext cx="1728006" cy="369332"/>
          </a:xfrm>
          <a:prstGeom prst="rect">
            <a:avLst/>
          </a:prstGeom>
          <a:noFill/>
        </p:spPr>
        <p:txBody>
          <a:bodyPr wrap="square" rtlCol="0">
            <a:spAutoFit/>
          </a:bodyPr>
          <a:lstStyle/>
          <a:p>
            <a:r>
              <a:rPr kumimoji="1" lang="ja-JP" altLang="en-US" dirty="0"/>
              <a:t>チップ</a:t>
            </a:r>
          </a:p>
        </p:txBody>
      </p:sp>
    </p:spTree>
    <p:extLst>
      <p:ext uri="{BB962C8B-B14F-4D97-AF65-F5344CB8AC3E}">
        <p14:creationId xmlns:p14="http://schemas.microsoft.com/office/powerpoint/2010/main" val="2161598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57200" y="1335240"/>
            <a:ext cx="8229600" cy="764540"/>
          </a:xfrm>
        </p:spPr>
        <p:txBody>
          <a:bodyPr/>
          <a:lstStyle/>
          <a:p>
            <a:pPr eaLnBrk="1" hangingPunct="1"/>
            <a:r>
              <a:rPr lang="en-US" altLang="ja-JP" dirty="0"/>
              <a:t>Snoop</a:t>
            </a:r>
            <a:r>
              <a:rPr lang="ja-JP" altLang="en-US" dirty="0"/>
              <a:t> </a:t>
            </a:r>
            <a:r>
              <a:rPr lang="en-US" altLang="ja-JP" dirty="0"/>
              <a:t>Cache</a:t>
            </a:r>
            <a:r>
              <a:rPr lang="ja-JP" altLang="en-US" dirty="0"/>
              <a:t>の装備 </a:t>
            </a:r>
            <a:br>
              <a:rPr lang="en-US" altLang="ja-JP" dirty="0"/>
            </a:br>
            <a:br>
              <a:rPr lang="en-US" altLang="ja-JP" dirty="0"/>
            </a:br>
            <a:br>
              <a:rPr lang="en-US" altLang="ja-JP" dirty="0"/>
            </a:br>
            <a:br>
              <a:rPr lang="en-US" altLang="ja-JP" dirty="0"/>
            </a:br>
            <a:endParaRPr lang="ja-JP" altLang="en-US" dirty="0"/>
          </a:p>
        </p:txBody>
      </p:sp>
      <p:sp>
        <p:nvSpPr>
          <p:cNvPr id="4" name="円/楕円 3"/>
          <p:cNvSpPr/>
          <p:nvPr/>
        </p:nvSpPr>
        <p:spPr>
          <a:xfrm>
            <a:off x="1187624"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5" name="正方形/長方形 4"/>
          <p:cNvSpPr/>
          <p:nvPr/>
        </p:nvSpPr>
        <p:spPr>
          <a:xfrm>
            <a:off x="3706763" y="3573413"/>
            <a:ext cx="1368425" cy="863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North</a:t>
            </a:r>
          </a:p>
          <a:p>
            <a:pPr algn="ctr" eaLnBrk="1" hangingPunct="1">
              <a:defRPr/>
            </a:pPr>
            <a:r>
              <a:rPr lang="en-US" altLang="ja-JP" dirty="0"/>
              <a:t>Bridge</a:t>
            </a:r>
            <a:endParaRPr lang="ja-JP" altLang="en-US" dirty="0"/>
          </a:p>
        </p:txBody>
      </p:sp>
      <p:sp>
        <p:nvSpPr>
          <p:cNvPr id="6" name="上下矢印 5"/>
          <p:cNvSpPr/>
          <p:nvPr/>
        </p:nvSpPr>
        <p:spPr>
          <a:xfrm>
            <a:off x="4211588" y="3068588"/>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上下矢印 6"/>
          <p:cNvSpPr/>
          <p:nvPr/>
        </p:nvSpPr>
        <p:spPr>
          <a:xfrm>
            <a:off x="4211588" y="4451301"/>
            <a:ext cx="287338" cy="504825"/>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正方形/長方形 7"/>
          <p:cNvSpPr/>
          <p:nvPr/>
        </p:nvSpPr>
        <p:spPr>
          <a:xfrm>
            <a:off x="3706763" y="4940251"/>
            <a:ext cx="1368425" cy="86518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South</a:t>
            </a:r>
          </a:p>
          <a:p>
            <a:pPr algn="ctr" eaLnBrk="1" hangingPunct="1">
              <a:defRPr/>
            </a:pPr>
            <a:r>
              <a:rPr lang="en-US" altLang="ja-JP" dirty="0"/>
              <a:t>Bridge</a:t>
            </a:r>
            <a:endParaRPr lang="ja-JP" altLang="en-US" dirty="0"/>
          </a:p>
        </p:txBody>
      </p:sp>
      <p:sp>
        <p:nvSpPr>
          <p:cNvPr id="10" name="左右矢印 9"/>
          <p:cNvSpPr/>
          <p:nvPr/>
        </p:nvSpPr>
        <p:spPr>
          <a:xfrm>
            <a:off x="2914601" y="3860751"/>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 name="左右矢印 10"/>
          <p:cNvSpPr/>
          <p:nvPr/>
        </p:nvSpPr>
        <p:spPr>
          <a:xfrm>
            <a:off x="5075188" y="3843288"/>
            <a:ext cx="792163" cy="2889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左右矢印 11"/>
          <p:cNvSpPr/>
          <p:nvPr/>
        </p:nvSpPr>
        <p:spPr>
          <a:xfrm>
            <a:off x="5075188" y="5211713"/>
            <a:ext cx="792163" cy="2873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左右矢印 12"/>
          <p:cNvSpPr/>
          <p:nvPr/>
        </p:nvSpPr>
        <p:spPr>
          <a:xfrm>
            <a:off x="2914601" y="5229176"/>
            <a:ext cx="792162" cy="2873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 name="正方形/長方形 13"/>
          <p:cNvSpPr/>
          <p:nvPr/>
        </p:nvSpPr>
        <p:spPr>
          <a:xfrm>
            <a:off x="1763663" y="3573413"/>
            <a:ext cx="1150938"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Graphics</a:t>
            </a:r>
            <a:endParaRPr lang="ja-JP" altLang="en-US" dirty="0"/>
          </a:p>
        </p:txBody>
      </p:sp>
      <p:sp>
        <p:nvSpPr>
          <p:cNvPr id="15" name="正方形/長方形 14"/>
          <p:cNvSpPr/>
          <p:nvPr/>
        </p:nvSpPr>
        <p:spPr>
          <a:xfrm>
            <a:off x="5900688" y="3573413"/>
            <a:ext cx="1152525" cy="827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DRAM</a:t>
            </a:r>
            <a:endParaRPr lang="ja-JP" altLang="en-US" dirty="0"/>
          </a:p>
        </p:txBody>
      </p:sp>
      <p:sp>
        <p:nvSpPr>
          <p:cNvPr id="16" name="正方形/長方形 15"/>
          <p:cNvSpPr/>
          <p:nvPr/>
        </p:nvSpPr>
        <p:spPr>
          <a:xfrm>
            <a:off x="5916563" y="4956126"/>
            <a:ext cx="1152525" cy="376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USB</a:t>
            </a:r>
            <a:endParaRPr lang="ja-JP" altLang="en-US" dirty="0"/>
          </a:p>
        </p:txBody>
      </p:sp>
      <p:sp>
        <p:nvSpPr>
          <p:cNvPr id="17" name="正方形/長方形 16"/>
          <p:cNvSpPr/>
          <p:nvPr/>
        </p:nvSpPr>
        <p:spPr>
          <a:xfrm>
            <a:off x="5916563" y="5373638"/>
            <a:ext cx="1152525" cy="374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Ether</a:t>
            </a:r>
            <a:endParaRPr lang="ja-JP" altLang="en-US" dirty="0"/>
          </a:p>
        </p:txBody>
      </p:sp>
      <p:sp>
        <p:nvSpPr>
          <p:cNvPr id="18" name="正方形/長方形 17"/>
          <p:cNvSpPr/>
          <p:nvPr/>
        </p:nvSpPr>
        <p:spPr>
          <a:xfrm>
            <a:off x="5916563" y="5789563"/>
            <a:ext cx="1319213" cy="376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Legacy I/O</a:t>
            </a:r>
            <a:endParaRPr lang="ja-JP" altLang="en-US" dirty="0"/>
          </a:p>
        </p:txBody>
      </p:sp>
      <p:sp>
        <p:nvSpPr>
          <p:cNvPr id="10257" name="テキスト ボックス 19"/>
          <p:cNvSpPr txBox="1">
            <a:spLocks noChangeArrowheads="1"/>
          </p:cNvSpPr>
          <p:nvPr/>
        </p:nvSpPr>
        <p:spPr bwMode="auto">
          <a:xfrm>
            <a:off x="1017538" y="5219651"/>
            <a:ext cx="1825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PCI/PCIexpress</a:t>
            </a:r>
            <a:endParaRPr lang="ja-JP" altLang="en-US"/>
          </a:p>
        </p:txBody>
      </p:sp>
      <p:sp>
        <p:nvSpPr>
          <p:cNvPr id="10259" name="テキスト ボックス 21"/>
          <p:cNvSpPr txBox="1">
            <a:spLocks noChangeArrowheads="1"/>
          </p:cNvSpPr>
          <p:nvPr/>
        </p:nvSpPr>
        <p:spPr bwMode="auto">
          <a:xfrm>
            <a:off x="4859288" y="3197176"/>
            <a:ext cx="2633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Memory Controller HUB</a:t>
            </a:r>
            <a:endParaRPr lang="ja-JP" altLang="en-US"/>
          </a:p>
        </p:txBody>
      </p:sp>
      <p:sp>
        <p:nvSpPr>
          <p:cNvPr id="10260" name="テキスト ボックス 22"/>
          <p:cNvSpPr txBox="1">
            <a:spLocks noChangeArrowheads="1"/>
          </p:cNvSpPr>
          <p:nvPr/>
        </p:nvSpPr>
        <p:spPr bwMode="auto">
          <a:xfrm>
            <a:off x="5003751" y="4537026"/>
            <a:ext cx="210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I/O Controller HUB</a:t>
            </a:r>
            <a:endParaRPr lang="ja-JP" altLang="en-US"/>
          </a:p>
        </p:txBody>
      </p:sp>
      <p:sp>
        <p:nvSpPr>
          <p:cNvPr id="2" name="正方形/長方形 1">
            <a:extLst>
              <a:ext uri="{FF2B5EF4-FFF2-40B4-BE49-F238E27FC236}">
                <a16:creationId xmlns:a16="http://schemas.microsoft.com/office/drawing/2014/main" id="{84D2633F-CAC0-43DF-A6AB-7F04F4B76EB8}"/>
              </a:ext>
            </a:extLst>
          </p:cNvPr>
          <p:cNvSpPr/>
          <p:nvPr/>
        </p:nvSpPr>
        <p:spPr>
          <a:xfrm>
            <a:off x="1556733" y="178962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23" name="正方形/長方形 22">
            <a:extLst>
              <a:ext uri="{FF2B5EF4-FFF2-40B4-BE49-F238E27FC236}">
                <a16:creationId xmlns:a16="http://schemas.microsoft.com/office/drawing/2014/main" id="{3739AD37-5A10-498B-99FB-58C77124AACA}"/>
              </a:ext>
            </a:extLst>
          </p:cNvPr>
          <p:cNvSpPr/>
          <p:nvPr/>
        </p:nvSpPr>
        <p:spPr>
          <a:xfrm>
            <a:off x="3381895" y="2572604"/>
            <a:ext cx="2089374" cy="504825"/>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L3</a:t>
            </a:r>
            <a:endParaRPr kumimoji="1" lang="ja-JP" altLang="en-US" dirty="0"/>
          </a:p>
        </p:txBody>
      </p:sp>
      <p:sp>
        <p:nvSpPr>
          <p:cNvPr id="24" name="円/楕円 3">
            <a:extLst>
              <a:ext uri="{FF2B5EF4-FFF2-40B4-BE49-F238E27FC236}">
                <a16:creationId xmlns:a16="http://schemas.microsoft.com/office/drawing/2014/main" id="{96517869-4384-45F3-9697-9D982C6F782A}"/>
              </a:ext>
            </a:extLst>
          </p:cNvPr>
          <p:cNvSpPr/>
          <p:nvPr/>
        </p:nvSpPr>
        <p:spPr>
          <a:xfrm>
            <a:off x="2808596"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5" name="円/楕円 3">
            <a:extLst>
              <a:ext uri="{FF2B5EF4-FFF2-40B4-BE49-F238E27FC236}">
                <a16:creationId xmlns:a16="http://schemas.microsoft.com/office/drawing/2014/main" id="{AF0F76EF-E8FE-467E-BCD7-EB2DC7848CF4}"/>
              </a:ext>
            </a:extLst>
          </p:cNvPr>
          <p:cNvSpPr/>
          <p:nvPr/>
        </p:nvSpPr>
        <p:spPr>
          <a:xfrm>
            <a:off x="4429568" y="1052736"/>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sp>
        <p:nvSpPr>
          <p:cNvPr id="26" name="円/楕円 3">
            <a:extLst>
              <a:ext uri="{FF2B5EF4-FFF2-40B4-BE49-F238E27FC236}">
                <a16:creationId xmlns:a16="http://schemas.microsoft.com/office/drawing/2014/main" id="{215F75EC-8608-4864-AD58-2910ADF3824C}"/>
              </a:ext>
            </a:extLst>
          </p:cNvPr>
          <p:cNvSpPr/>
          <p:nvPr/>
        </p:nvSpPr>
        <p:spPr>
          <a:xfrm>
            <a:off x="6050540" y="1053108"/>
            <a:ext cx="1655763" cy="6477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ja-JP" dirty="0"/>
              <a:t>CPU</a:t>
            </a:r>
            <a:endParaRPr lang="ja-JP" altLang="en-US" dirty="0"/>
          </a:p>
        </p:txBody>
      </p:sp>
      <p:cxnSp>
        <p:nvCxnSpPr>
          <p:cNvPr id="9" name="直線コネクタ 8">
            <a:extLst>
              <a:ext uri="{FF2B5EF4-FFF2-40B4-BE49-F238E27FC236}">
                <a16:creationId xmlns:a16="http://schemas.microsoft.com/office/drawing/2014/main" id="{ED5BB9F5-8D29-474D-9BD0-2EDDD88DBCA1}"/>
              </a:ext>
            </a:extLst>
          </p:cNvPr>
          <p:cNvCxnSpPr/>
          <p:nvPr/>
        </p:nvCxnSpPr>
        <p:spPr>
          <a:xfrm>
            <a:off x="2085348" y="2109538"/>
            <a:ext cx="4862916" cy="5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F0CDDB4-2CA9-4CD2-A7CD-45598A1105D5}"/>
              </a:ext>
            </a:extLst>
          </p:cNvPr>
          <p:cNvCxnSpPr>
            <a:cxnSpLocks/>
          </p:cNvCxnSpPr>
          <p:nvPr/>
        </p:nvCxnSpPr>
        <p:spPr>
          <a:xfrm flipV="1">
            <a:off x="6948263" y="1988840"/>
            <a:ext cx="1" cy="1272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66BCC32B-569F-443B-B977-8E9C3F7834F3}"/>
              </a:ext>
            </a:extLst>
          </p:cNvPr>
          <p:cNvCxnSpPr/>
          <p:nvPr/>
        </p:nvCxnSpPr>
        <p:spPr>
          <a:xfrm>
            <a:off x="2015505" y="1714724"/>
            <a:ext cx="0" cy="49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EEE517EF-58C5-4AEF-AF56-555A3AD26654}"/>
              </a:ext>
            </a:extLst>
          </p:cNvPr>
          <p:cNvCxnSpPr/>
          <p:nvPr/>
        </p:nvCxnSpPr>
        <p:spPr>
          <a:xfrm>
            <a:off x="3636477" y="1700436"/>
            <a:ext cx="0" cy="95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BEF224E-D2CC-4F49-A5CE-9B36D106033D}"/>
              </a:ext>
            </a:extLst>
          </p:cNvPr>
          <p:cNvCxnSpPr/>
          <p:nvPr/>
        </p:nvCxnSpPr>
        <p:spPr>
          <a:xfrm>
            <a:off x="5311756" y="206084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5" name="直線コネクタ 10244">
            <a:extLst>
              <a:ext uri="{FF2B5EF4-FFF2-40B4-BE49-F238E27FC236}">
                <a16:creationId xmlns:a16="http://schemas.microsoft.com/office/drawing/2014/main" id="{4E3D3FF2-C3D6-4478-B9EC-B2951AED8CBD}"/>
              </a:ext>
            </a:extLst>
          </p:cNvPr>
          <p:cNvCxnSpPr>
            <a:endCxn id="2" idx="0"/>
          </p:cNvCxnSpPr>
          <p:nvPr/>
        </p:nvCxnSpPr>
        <p:spPr>
          <a:xfrm flipH="1">
            <a:off x="2024413" y="1663516"/>
            <a:ext cx="1448" cy="126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F1A3ACBC-4872-4855-A8B8-0DA26ECA1DA1}"/>
              </a:ext>
            </a:extLst>
          </p:cNvPr>
          <p:cNvSpPr/>
          <p:nvPr/>
        </p:nvSpPr>
        <p:spPr>
          <a:xfrm>
            <a:off x="3168797" y="1789188"/>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3" name="正方形/長方形 32">
            <a:extLst>
              <a:ext uri="{FF2B5EF4-FFF2-40B4-BE49-F238E27FC236}">
                <a16:creationId xmlns:a16="http://schemas.microsoft.com/office/drawing/2014/main" id="{01F0A21C-808A-4C02-8350-39A01775480F}"/>
              </a:ext>
            </a:extLst>
          </p:cNvPr>
          <p:cNvSpPr/>
          <p:nvPr/>
        </p:nvSpPr>
        <p:spPr>
          <a:xfrm>
            <a:off x="3706763" y="2185116"/>
            <a:ext cx="1368424" cy="39769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L2</a:t>
            </a:r>
            <a:endParaRPr kumimoji="1" lang="ja-JP" altLang="en-US" dirty="0"/>
          </a:p>
        </p:txBody>
      </p:sp>
      <p:sp>
        <p:nvSpPr>
          <p:cNvPr id="35" name="正方形/長方形 34">
            <a:extLst>
              <a:ext uri="{FF2B5EF4-FFF2-40B4-BE49-F238E27FC236}">
                <a16:creationId xmlns:a16="http://schemas.microsoft.com/office/drawing/2014/main" id="{57600244-E22A-4572-8437-438EB08CE7F2}"/>
              </a:ext>
            </a:extLst>
          </p:cNvPr>
          <p:cNvSpPr/>
          <p:nvPr/>
        </p:nvSpPr>
        <p:spPr>
          <a:xfrm>
            <a:off x="4844076" y="1749867"/>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sp>
        <p:nvSpPr>
          <p:cNvPr id="37" name="正方形/長方形 36">
            <a:extLst>
              <a:ext uri="{FF2B5EF4-FFF2-40B4-BE49-F238E27FC236}">
                <a16:creationId xmlns:a16="http://schemas.microsoft.com/office/drawing/2014/main" id="{660898BD-D9D5-46B2-8CDF-385AFE9D9308}"/>
              </a:ext>
            </a:extLst>
          </p:cNvPr>
          <p:cNvSpPr/>
          <p:nvPr/>
        </p:nvSpPr>
        <p:spPr>
          <a:xfrm>
            <a:off x="6462704" y="1731064"/>
            <a:ext cx="935360" cy="242312"/>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L1</a:t>
            </a:r>
            <a:endParaRPr kumimoji="1" lang="ja-JP" altLang="en-US" dirty="0"/>
          </a:p>
        </p:txBody>
      </p:sp>
      <p:cxnSp>
        <p:nvCxnSpPr>
          <p:cNvPr id="39" name="直線コネクタ 38">
            <a:extLst>
              <a:ext uri="{FF2B5EF4-FFF2-40B4-BE49-F238E27FC236}">
                <a16:creationId xmlns:a16="http://schemas.microsoft.com/office/drawing/2014/main" id="{528B6070-07EB-4E1D-BB52-7145FB9947D0}"/>
              </a:ext>
            </a:extLst>
          </p:cNvPr>
          <p:cNvCxnSpPr/>
          <p:nvPr/>
        </p:nvCxnSpPr>
        <p:spPr>
          <a:xfrm>
            <a:off x="3707904" y="242088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0E09656-A459-49F8-848B-FB5C0795ED80}"/>
              </a:ext>
            </a:extLst>
          </p:cNvPr>
          <p:cNvCxnSpPr/>
          <p:nvPr/>
        </p:nvCxnSpPr>
        <p:spPr>
          <a:xfrm>
            <a:off x="2051720" y="2051456"/>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98EA0D9A-DF0D-4335-B484-E0BE6F00CE1C}"/>
              </a:ext>
            </a:extLst>
          </p:cNvPr>
          <p:cNvCxnSpPr/>
          <p:nvPr/>
        </p:nvCxnSpPr>
        <p:spPr>
          <a:xfrm>
            <a:off x="3707904" y="2060848"/>
            <a:ext cx="0" cy="81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B425A5C-FA99-4215-A8E7-69710F1EBA19}"/>
              </a:ext>
            </a:extLst>
          </p:cNvPr>
          <p:cNvSpPr txBox="1"/>
          <p:nvPr/>
        </p:nvSpPr>
        <p:spPr>
          <a:xfrm>
            <a:off x="6444534" y="2174904"/>
            <a:ext cx="1790875" cy="646331"/>
          </a:xfrm>
          <a:prstGeom prst="rect">
            <a:avLst/>
          </a:prstGeom>
          <a:noFill/>
        </p:spPr>
        <p:txBody>
          <a:bodyPr wrap="none" rtlCol="0">
            <a:spAutoFit/>
          </a:bodyPr>
          <a:lstStyle/>
          <a:p>
            <a:r>
              <a:rPr lang="en-US" altLang="ja-JP" dirty="0"/>
              <a:t>Snoop Cache</a:t>
            </a:r>
            <a:r>
              <a:rPr lang="ja-JP" altLang="en-US" dirty="0"/>
              <a:t>で</a:t>
            </a:r>
            <a:endParaRPr lang="en-US" altLang="ja-JP" dirty="0"/>
          </a:p>
          <a:p>
            <a:r>
              <a:rPr kumimoji="1" lang="ja-JP" altLang="en-US" dirty="0"/>
              <a:t>一致問題を解決</a:t>
            </a:r>
          </a:p>
        </p:txBody>
      </p:sp>
      <p:sp>
        <p:nvSpPr>
          <p:cNvPr id="42" name="テキスト ボックス 41">
            <a:extLst>
              <a:ext uri="{FF2B5EF4-FFF2-40B4-BE49-F238E27FC236}">
                <a16:creationId xmlns:a16="http://schemas.microsoft.com/office/drawing/2014/main" id="{C56B572D-23A2-481D-818A-933E53D3099E}"/>
              </a:ext>
            </a:extLst>
          </p:cNvPr>
          <p:cNvSpPr txBox="1"/>
          <p:nvPr/>
        </p:nvSpPr>
        <p:spPr>
          <a:xfrm>
            <a:off x="1439606" y="2276922"/>
            <a:ext cx="582211" cy="369332"/>
          </a:xfrm>
          <a:prstGeom prst="rect">
            <a:avLst/>
          </a:prstGeom>
          <a:noFill/>
        </p:spPr>
        <p:txBody>
          <a:bodyPr wrap="none" rtlCol="0">
            <a:spAutoFit/>
          </a:bodyPr>
          <a:lstStyle/>
          <a:p>
            <a:r>
              <a:rPr lang="en-US" altLang="ja-JP" dirty="0"/>
              <a:t>Bus</a:t>
            </a:r>
            <a:endParaRPr kumimoji="1" lang="ja-JP" altLang="en-US" dirty="0"/>
          </a:p>
        </p:txBody>
      </p:sp>
      <p:sp>
        <p:nvSpPr>
          <p:cNvPr id="43" name="テキスト ボックス 42">
            <a:extLst>
              <a:ext uri="{FF2B5EF4-FFF2-40B4-BE49-F238E27FC236}">
                <a16:creationId xmlns:a16="http://schemas.microsoft.com/office/drawing/2014/main" id="{0E25BC12-504E-490C-92B2-19940A3C5D66}"/>
              </a:ext>
            </a:extLst>
          </p:cNvPr>
          <p:cNvSpPr txBox="1"/>
          <p:nvPr/>
        </p:nvSpPr>
        <p:spPr>
          <a:xfrm>
            <a:off x="3157890" y="3241770"/>
            <a:ext cx="1120820" cy="369332"/>
          </a:xfrm>
          <a:prstGeom prst="rect">
            <a:avLst/>
          </a:prstGeom>
          <a:noFill/>
        </p:spPr>
        <p:txBody>
          <a:bodyPr wrap="none" rtlCol="0">
            <a:spAutoFit/>
          </a:bodyPr>
          <a:lstStyle/>
          <a:p>
            <a:r>
              <a:rPr kumimoji="1" lang="en-US" altLang="ja-JP" dirty="0"/>
              <a:t>Crossbar</a:t>
            </a:r>
            <a:endParaRPr kumimoji="1" lang="ja-JP" altLang="en-US" dirty="0"/>
          </a:p>
        </p:txBody>
      </p:sp>
      <p:sp>
        <p:nvSpPr>
          <p:cNvPr id="44" name="正方形/長方形 43">
            <a:extLst>
              <a:ext uri="{FF2B5EF4-FFF2-40B4-BE49-F238E27FC236}">
                <a16:creationId xmlns:a16="http://schemas.microsoft.com/office/drawing/2014/main" id="{4B5467ED-8E3A-492D-9B37-E4FD94588802}"/>
              </a:ext>
            </a:extLst>
          </p:cNvPr>
          <p:cNvSpPr/>
          <p:nvPr/>
        </p:nvSpPr>
        <p:spPr>
          <a:xfrm>
            <a:off x="798365" y="982639"/>
            <a:ext cx="7128789" cy="1619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E0BA5C6F-7BD8-44BD-AD56-F0B5D06047DB}"/>
              </a:ext>
            </a:extLst>
          </p:cNvPr>
          <p:cNvSpPr txBox="1"/>
          <p:nvPr/>
        </p:nvSpPr>
        <p:spPr>
          <a:xfrm>
            <a:off x="5764945" y="1710358"/>
            <a:ext cx="1728006" cy="369332"/>
          </a:xfrm>
          <a:prstGeom prst="rect">
            <a:avLst/>
          </a:prstGeom>
          <a:noFill/>
        </p:spPr>
        <p:txBody>
          <a:bodyPr wrap="square" rtlCol="0">
            <a:spAutoFit/>
          </a:bodyPr>
          <a:lstStyle/>
          <a:p>
            <a:r>
              <a:rPr kumimoji="1" lang="ja-JP" altLang="en-US" dirty="0"/>
              <a:t>チップ</a:t>
            </a:r>
          </a:p>
        </p:txBody>
      </p:sp>
    </p:spTree>
    <p:extLst>
      <p:ext uri="{BB962C8B-B14F-4D97-AF65-F5344CB8AC3E}">
        <p14:creationId xmlns:p14="http://schemas.microsoft.com/office/powerpoint/2010/main" val="2595623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集中共有メモリをどう繋ぐか？</a:t>
            </a:r>
          </a:p>
        </p:txBody>
      </p:sp>
      <p:sp>
        <p:nvSpPr>
          <p:cNvPr id="3" name="コンテンツ プレースホルダー 2"/>
          <p:cNvSpPr>
            <a:spLocks noGrp="1"/>
          </p:cNvSpPr>
          <p:nvPr>
            <p:ph idx="1"/>
          </p:nvPr>
        </p:nvSpPr>
        <p:spPr>
          <a:xfrm>
            <a:off x="475278" y="1340768"/>
            <a:ext cx="8229600" cy="5301208"/>
          </a:xfrm>
        </p:spPr>
        <p:txBody>
          <a:bodyPr/>
          <a:lstStyle/>
          <a:p>
            <a:r>
              <a:rPr lang="ja-JP" altLang="en-US" dirty="0"/>
              <a:t>集中メモリ型</a:t>
            </a:r>
            <a:endParaRPr lang="en-US" altLang="ja-JP" dirty="0"/>
          </a:p>
          <a:p>
            <a:pPr lvl="1"/>
            <a:r>
              <a:rPr kumimoji="1" lang="ja-JP" altLang="en-US" dirty="0"/>
              <a:t>共有バス：</a:t>
            </a:r>
            <a:endParaRPr kumimoji="1" lang="en-US" altLang="ja-JP" dirty="0"/>
          </a:p>
          <a:p>
            <a:pPr lvl="2"/>
            <a:r>
              <a:rPr kumimoji="1" lang="ja-JP" altLang="en-US" dirty="0"/>
              <a:t>一度に一つのプロセッサのみ転送可能</a:t>
            </a:r>
            <a:endParaRPr kumimoji="1" lang="en-US" altLang="ja-JP" dirty="0"/>
          </a:p>
          <a:p>
            <a:pPr lvl="2"/>
            <a:r>
              <a:rPr lang="ja-JP" altLang="en-US" dirty="0"/>
              <a:t>ボトルネックになるので小規模なシステムに限られる</a:t>
            </a:r>
            <a:endParaRPr lang="en-US" altLang="ja-JP" dirty="0"/>
          </a:p>
          <a:p>
            <a:pPr lvl="2"/>
            <a:r>
              <a:rPr kumimoji="1" lang="ja-JP" altLang="en-US" dirty="0"/>
              <a:t>スヌープキャッシュに利用できる→後程解説</a:t>
            </a:r>
            <a:endParaRPr kumimoji="1" lang="en-US" altLang="ja-JP" dirty="0"/>
          </a:p>
          <a:p>
            <a:pPr lvl="1"/>
            <a:r>
              <a:rPr lang="ja-JP" altLang="en-US" dirty="0"/>
              <a:t>クロスバスイッチ</a:t>
            </a:r>
            <a:endParaRPr lang="en-US" altLang="ja-JP" dirty="0"/>
          </a:p>
          <a:p>
            <a:pPr lvl="2"/>
            <a:r>
              <a:rPr lang="ja-JP" altLang="en-US" dirty="0"/>
              <a:t>バスの拡張として理解できる</a:t>
            </a:r>
            <a:endParaRPr lang="en-US" altLang="ja-JP" dirty="0"/>
          </a:p>
          <a:p>
            <a:pPr lvl="2"/>
            <a:r>
              <a:rPr lang="ja-JP" altLang="en-US" dirty="0"/>
              <a:t>大容量の転送バンド幅を確保できる</a:t>
            </a:r>
            <a:endParaRPr lang="en-US" altLang="ja-JP" dirty="0"/>
          </a:p>
          <a:p>
            <a:pPr lvl="2"/>
            <a:r>
              <a:rPr lang="ja-JP" altLang="en-US" dirty="0"/>
              <a:t>ハードウェア量が大きい</a:t>
            </a:r>
            <a:endParaRPr kumimoji="1" lang="en-US" altLang="ja-JP" dirty="0"/>
          </a:p>
          <a:p>
            <a:pPr lvl="1"/>
            <a:endParaRPr kumimoji="1" lang="ja-JP" altLang="en-US" dirty="0"/>
          </a:p>
        </p:txBody>
      </p:sp>
    </p:spTree>
    <p:extLst>
      <p:ext uri="{BB962C8B-B14F-4D97-AF65-F5344CB8AC3E}">
        <p14:creationId xmlns:p14="http://schemas.microsoft.com/office/powerpoint/2010/main" val="2770830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77.4|2.2|9.7|10.6|1.5|58.4|11.4|4.4"/>
</p:tagLst>
</file>

<file path=ppt/tags/tag10.xml><?xml version="1.0" encoding="utf-8"?>
<p:tagLst xmlns:a="http://schemas.openxmlformats.org/drawingml/2006/main" xmlns:r="http://schemas.openxmlformats.org/officeDocument/2006/relationships" xmlns:p="http://schemas.openxmlformats.org/presentationml/2006/main">
  <p:tag name="TIMING" val="|37.4|1.5|1.1|0.7"/>
</p:tagLst>
</file>

<file path=ppt/tags/tag11.xml><?xml version="1.0" encoding="utf-8"?>
<p:tagLst xmlns:a="http://schemas.openxmlformats.org/drawingml/2006/main" xmlns:r="http://schemas.openxmlformats.org/officeDocument/2006/relationships" xmlns:p="http://schemas.openxmlformats.org/presentationml/2006/main">
  <p:tag name="TIMING" val="|12.9|1.1|12.7"/>
</p:tagLst>
</file>

<file path=ppt/tags/tag12.xml><?xml version="1.0" encoding="utf-8"?>
<p:tagLst xmlns:a="http://schemas.openxmlformats.org/drawingml/2006/main" xmlns:r="http://schemas.openxmlformats.org/officeDocument/2006/relationships" xmlns:p="http://schemas.openxmlformats.org/presentationml/2006/main">
  <p:tag name="TIMING" val="|2|0.8|0.8|0.8|1.2|0.6|0.8|6.5"/>
</p:tagLst>
</file>

<file path=ppt/tags/tag13.xml><?xml version="1.0" encoding="utf-8"?>
<p:tagLst xmlns:a="http://schemas.openxmlformats.org/drawingml/2006/main" xmlns:r="http://schemas.openxmlformats.org/officeDocument/2006/relationships" xmlns:p="http://schemas.openxmlformats.org/presentationml/2006/main">
  <p:tag name="TIMING" val="|3.8|0.7|0.8|6.5|1|32.2"/>
</p:tagLst>
</file>

<file path=ppt/tags/tag14.xml><?xml version="1.0" encoding="utf-8"?>
<p:tagLst xmlns:a="http://schemas.openxmlformats.org/drawingml/2006/main" xmlns:r="http://schemas.openxmlformats.org/officeDocument/2006/relationships" xmlns:p="http://schemas.openxmlformats.org/presentationml/2006/main">
  <p:tag name="TIMING" val="|2.9|0.7|2.9|4.1|2.1|1|0.9|36.5|8.6"/>
</p:tagLst>
</file>

<file path=ppt/tags/tag15.xml><?xml version="1.0" encoding="utf-8"?>
<p:tagLst xmlns:a="http://schemas.openxmlformats.org/drawingml/2006/main" xmlns:r="http://schemas.openxmlformats.org/officeDocument/2006/relationships" xmlns:p="http://schemas.openxmlformats.org/presentationml/2006/main">
  <p:tag name="TIMING" val="|74.6|4.9|2.3|5.7|0.8|1.9|1.8|6.2"/>
</p:tagLst>
</file>

<file path=ppt/tags/tag16.xml><?xml version="1.0" encoding="utf-8"?>
<p:tagLst xmlns:a="http://schemas.openxmlformats.org/drawingml/2006/main" xmlns:r="http://schemas.openxmlformats.org/officeDocument/2006/relationships" xmlns:p="http://schemas.openxmlformats.org/presentationml/2006/main">
  <p:tag name="TIMING" val="|1.9|42.8|18.3"/>
</p:tagLst>
</file>

<file path=ppt/tags/tag17.xml><?xml version="1.0" encoding="utf-8"?>
<p:tagLst xmlns:a="http://schemas.openxmlformats.org/drawingml/2006/main" xmlns:r="http://schemas.openxmlformats.org/officeDocument/2006/relationships" xmlns:p="http://schemas.openxmlformats.org/presentationml/2006/main">
  <p:tag name="TIMING" val="|21.6|2.8|89.7"/>
</p:tagLst>
</file>

<file path=ppt/tags/tag18.xml><?xml version="1.0" encoding="utf-8"?>
<p:tagLst xmlns:a="http://schemas.openxmlformats.org/drawingml/2006/main" xmlns:r="http://schemas.openxmlformats.org/officeDocument/2006/relationships" xmlns:p="http://schemas.openxmlformats.org/presentationml/2006/main">
  <p:tag name="TIMING" val="|11.1|18|14.8|27.9|0.7|10.4"/>
</p:tagLst>
</file>

<file path=ppt/tags/tag2.xml><?xml version="1.0" encoding="utf-8"?>
<p:tagLst xmlns:a="http://schemas.openxmlformats.org/drawingml/2006/main" xmlns:r="http://schemas.openxmlformats.org/officeDocument/2006/relationships" xmlns:p="http://schemas.openxmlformats.org/presentationml/2006/main">
  <p:tag name="TIMING" val="|4.5|18.6|1.7|5.8"/>
</p:tagLst>
</file>

<file path=ppt/tags/tag3.xml><?xml version="1.0" encoding="utf-8"?>
<p:tagLst xmlns:a="http://schemas.openxmlformats.org/drawingml/2006/main" xmlns:r="http://schemas.openxmlformats.org/officeDocument/2006/relationships" xmlns:p="http://schemas.openxmlformats.org/presentationml/2006/main">
  <p:tag name="TIMING" val="|4.6|6.1|7.2|1.2|8.1|3.4"/>
</p:tagLst>
</file>

<file path=ppt/tags/tag4.xml><?xml version="1.0" encoding="utf-8"?>
<p:tagLst xmlns:a="http://schemas.openxmlformats.org/drawingml/2006/main" xmlns:r="http://schemas.openxmlformats.org/officeDocument/2006/relationships" xmlns:p="http://schemas.openxmlformats.org/presentationml/2006/main">
  <p:tag name="TIMING" val="|9.9"/>
</p:tagLst>
</file>

<file path=ppt/tags/tag5.xml><?xml version="1.0" encoding="utf-8"?>
<p:tagLst xmlns:a="http://schemas.openxmlformats.org/drawingml/2006/main" xmlns:r="http://schemas.openxmlformats.org/officeDocument/2006/relationships" xmlns:p="http://schemas.openxmlformats.org/presentationml/2006/main">
  <p:tag name="TIMING" val="|4.8|41"/>
</p:tagLst>
</file>

<file path=ppt/tags/tag6.xml><?xml version="1.0" encoding="utf-8"?>
<p:tagLst xmlns:a="http://schemas.openxmlformats.org/drawingml/2006/main" xmlns:r="http://schemas.openxmlformats.org/officeDocument/2006/relationships" xmlns:p="http://schemas.openxmlformats.org/presentationml/2006/main">
  <p:tag name="TIMING" val="|7.1|4.6|1.3"/>
</p:tagLst>
</file>

<file path=ppt/tags/tag7.xml><?xml version="1.0" encoding="utf-8"?>
<p:tagLst xmlns:a="http://schemas.openxmlformats.org/drawingml/2006/main" xmlns:r="http://schemas.openxmlformats.org/officeDocument/2006/relationships" xmlns:p="http://schemas.openxmlformats.org/presentationml/2006/main">
  <p:tag name="TIMING" val="|8.7"/>
</p:tagLst>
</file>

<file path=ppt/tags/tag8.xml><?xml version="1.0" encoding="utf-8"?>
<p:tagLst xmlns:a="http://schemas.openxmlformats.org/drawingml/2006/main" xmlns:r="http://schemas.openxmlformats.org/officeDocument/2006/relationships" xmlns:p="http://schemas.openxmlformats.org/presentationml/2006/main">
  <p:tag name="TIMING" val="|14.1"/>
</p:tagLst>
</file>

<file path=ppt/tags/tag9.xml><?xml version="1.0" encoding="utf-8"?>
<p:tagLst xmlns:a="http://schemas.openxmlformats.org/drawingml/2006/main" xmlns:r="http://schemas.openxmlformats.org/officeDocument/2006/relationships" xmlns:p="http://schemas.openxmlformats.org/presentationml/2006/main">
  <p:tag name="TIMING" val="|13.4|15.1|1.6|5.8|1|2.6|0.9|3.1|6.7|6.4|0.9|36.5"/>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2153</TotalTime>
  <Words>3261</Words>
  <Application>Microsoft Office PowerPoint</Application>
  <PresentationFormat>画面に合わせる (4:3)</PresentationFormat>
  <Paragraphs>799</Paragraphs>
  <Slides>51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51</vt:i4>
      </vt:variant>
    </vt:vector>
  </HeadingPairs>
  <TitlesOfParts>
    <vt:vector size="58" baseType="lpstr">
      <vt:lpstr>HGP創英角ｺﾞｼｯｸUB</vt:lpstr>
      <vt:lpstr>HGS創英角ｺﾞｼｯｸUB</vt:lpstr>
      <vt:lpstr>HG創英角ｺﾞｼｯｸUB</vt:lpstr>
      <vt:lpstr>Arial</vt:lpstr>
      <vt:lpstr>Times New Roman</vt:lpstr>
      <vt:lpstr>Verdana</vt:lpstr>
      <vt:lpstr>標準デザイン</vt:lpstr>
      <vt:lpstr>集中共有メモリ型並列計算機　 </vt:lpstr>
      <vt:lpstr>共有メモリ型計算機</vt:lpstr>
      <vt:lpstr>１．メモリの構造をどうするか？ 集中メモリ型と分散メモリ型</vt:lpstr>
      <vt:lpstr>PowerPoint プレゼンテーション</vt:lpstr>
      <vt:lpstr>実際はどうなっているか？</vt:lpstr>
      <vt:lpstr>単純にCPUを増やして共有キャッシュ</vt:lpstr>
      <vt:lpstr>Consistency Problem                       </vt:lpstr>
      <vt:lpstr>Snoop Cacheの装備     </vt:lpstr>
      <vt:lpstr>集中共有メモリをどう繋ぐか？</vt:lpstr>
      <vt:lpstr>共有バスの構造</vt:lpstr>
      <vt:lpstr>バス上のデータ転送</vt:lpstr>
      <vt:lpstr>アービタ（調停装置）</vt:lpstr>
      <vt:lpstr>PowerPoint プレゼンテーション</vt:lpstr>
      <vt:lpstr>バス上のデータ転送とアービトレーション</vt:lpstr>
      <vt:lpstr>バス上のデータ転送</vt:lpstr>
      <vt:lpstr>通常のデータ転送</vt:lpstr>
      <vt:lpstr>スプリットトランザクション</vt:lpstr>
      <vt:lpstr>クロスバスイッチ</vt:lpstr>
      <vt:lpstr>ノンブロッキング</vt:lpstr>
      <vt:lpstr>宛先が同じだとぶつかる Head Of Line (HOL) conflict</vt:lpstr>
      <vt:lpstr>入力バッファ方式</vt:lpstr>
      <vt:lpstr>出力バッファ方式</vt:lpstr>
      <vt:lpstr>クロスポイントバッファ方式</vt:lpstr>
      <vt:lpstr>キャッシュの一貫性問題</vt:lpstr>
      <vt:lpstr>キャッシュ一貫性問題の解決</vt:lpstr>
      <vt:lpstr>復習：Write　Through　（Hit）</vt:lpstr>
      <vt:lpstr>Write　Through　（Miss：Write Non-allocate）</vt:lpstr>
      <vt:lpstr>Write　Through　（Miss:Write Allocate）</vt:lpstr>
      <vt:lpstr>復習：Write Back　（Hit）</vt:lpstr>
      <vt:lpstr>復習：Write　Back　（Replace）</vt:lpstr>
      <vt:lpstr>Write Throughのスヌープキャッシュ</vt:lpstr>
      <vt:lpstr>ライトスルー時のスヌープによる無効化</vt:lpstr>
      <vt:lpstr>基本プロトコル</vt:lpstr>
      <vt:lpstr>P3が書き込み無効化</vt:lpstr>
      <vt:lpstr>P1が読み出しをした場合</vt:lpstr>
      <vt:lpstr>P1が書き込みをした場合</vt:lpstr>
      <vt:lpstr>PowerPoint プレゼンテーション</vt:lpstr>
      <vt:lpstr>スヌープキャッシュの構造</vt:lpstr>
      <vt:lpstr>Exclusive状態の導入 （MESIプロトコル）</vt:lpstr>
      <vt:lpstr>MESIプロトコル</vt:lpstr>
      <vt:lpstr>CEの効果</vt:lpstr>
      <vt:lpstr>Ownershipの概念</vt:lpstr>
      <vt:lpstr>MOSIプロトコル</vt:lpstr>
      <vt:lpstr>MOSIプロトコル（PUの書き込み）</vt:lpstr>
      <vt:lpstr>MOSIプロトコル</vt:lpstr>
      <vt:lpstr>MOSIプロトコル</vt:lpstr>
      <vt:lpstr>MOESIプロトコルクラス</vt:lpstr>
      <vt:lpstr>まとめ</vt:lpstr>
      <vt:lpstr>演習2</vt:lpstr>
      <vt:lpstr>演習ヒント</vt:lpstr>
      <vt:lpstr>次回の演習のために</vt:lpstr>
    </vt:vector>
  </TitlesOfParts>
  <Company>慶應義塾大学理工学部情報工学科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計算機構成： トップダウンの解説</dc:title>
  <dc:creator>hunga</dc:creator>
  <cp:lastModifiedBy>hunga</cp:lastModifiedBy>
  <cp:revision>121</cp:revision>
  <dcterms:created xsi:type="dcterms:W3CDTF">2003-01-11T21:22:28Z</dcterms:created>
  <dcterms:modified xsi:type="dcterms:W3CDTF">2020-04-28T02:09:36Z</dcterms:modified>
</cp:coreProperties>
</file>