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6"/>
  </p:notesMasterIdLst>
  <p:sldIdLst>
    <p:sldId id="550" r:id="rId2"/>
    <p:sldId id="546" r:id="rId3"/>
    <p:sldId id="434" r:id="rId4"/>
    <p:sldId id="465" r:id="rId5"/>
    <p:sldId id="610" r:id="rId6"/>
    <p:sldId id="612" r:id="rId7"/>
    <p:sldId id="630" r:id="rId8"/>
    <p:sldId id="629" r:id="rId9"/>
    <p:sldId id="475" r:id="rId10"/>
    <p:sldId id="613" r:id="rId11"/>
    <p:sldId id="617" r:id="rId12"/>
    <p:sldId id="615" r:id="rId13"/>
    <p:sldId id="618" r:id="rId14"/>
    <p:sldId id="616" r:id="rId15"/>
    <p:sldId id="443" r:id="rId16"/>
    <p:sldId id="383" r:id="rId17"/>
    <p:sldId id="445" r:id="rId18"/>
    <p:sldId id="436" r:id="rId19"/>
    <p:sldId id="430" r:id="rId20"/>
    <p:sldId id="446" r:id="rId21"/>
    <p:sldId id="624" r:id="rId22"/>
    <p:sldId id="447" r:id="rId23"/>
    <p:sldId id="438" r:id="rId24"/>
    <p:sldId id="448" r:id="rId25"/>
    <p:sldId id="449" r:id="rId26"/>
    <p:sldId id="450" r:id="rId27"/>
    <p:sldId id="625" r:id="rId28"/>
    <p:sldId id="626" r:id="rId29"/>
    <p:sldId id="451" r:id="rId30"/>
    <p:sldId id="627" r:id="rId31"/>
    <p:sldId id="628" r:id="rId32"/>
    <p:sldId id="452" r:id="rId33"/>
    <p:sldId id="480" r:id="rId34"/>
    <p:sldId id="453" r:id="rId3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0000FF"/>
    <a:srgbClr val="FF0000"/>
    <a:srgbClr val="9999FF"/>
    <a:srgbClr val="66FFFF"/>
    <a:srgbClr val="FF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791" autoAdjust="0"/>
  </p:normalViewPr>
  <p:slideViewPr>
    <p:cSldViewPr>
      <p:cViewPr varScale="1">
        <p:scale>
          <a:sx n="57" d="100"/>
          <a:sy n="57" d="100"/>
        </p:scale>
        <p:origin x="1540"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8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ja-JP"/>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ja-JP"/>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B5A40AE-97A0-44E2-9113-99A5C26F3A9C}" type="slidenum">
              <a:rPr lang="en-US" altLang="ja-JP"/>
              <a:pPr/>
              <a:t>‹#›</a:t>
            </a:fld>
            <a:endParaRPr lang="en-US" altLang="ja-JP"/>
          </a:p>
        </p:txBody>
      </p:sp>
    </p:spTree>
    <p:extLst>
      <p:ext uri="{BB962C8B-B14F-4D97-AF65-F5344CB8AC3E}">
        <p14:creationId xmlns:p14="http://schemas.microsoft.com/office/powerpoint/2010/main" val="41243922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a:t>
            </a:r>
            <a:r>
              <a:rPr kumimoji="1" lang="en-US" altLang="ja-JP" dirty="0"/>
              <a:t>CPU</a:t>
            </a:r>
            <a:r>
              <a:rPr kumimoji="1" lang="ja-JP" altLang="en-US" dirty="0"/>
              <a:t>のさらなる高速化の話を紹介します。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1</a:t>
            </a:fld>
            <a:endParaRPr lang="en-US" altLang="ja-JP"/>
          </a:p>
        </p:txBody>
      </p:sp>
    </p:spTree>
    <p:extLst>
      <p:ext uri="{BB962C8B-B14F-4D97-AF65-F5344CB8AC3E}">
        <p14:creationId xmlns:p14="http://schemas.microsoft.com/office/powerpoint/2010/main" val="3337205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RISC-V</a:t>
            </a:r>
            <a:r>
              <a:rPr kumimoji="1" lang="ja-JP" altLang="en-US" dirty="0"/>
              <a:t>の</a:t>
            </a:r>
            <a:r>
              <a:rPr kumimoji="1" lang="en-US" altLang="ja-JP" dirty="0"/>
              <a:t>VLIW</a:t>
            </a:r>
            <a:r>
              <a:rPr kumimoji="1" lang="ja-JP" altLang="en-US" dirty="0"/>
              <a:t>版を紹介します。これは</a:t>
            </a:r>
            <a:r>
              <a:rPr kumimoji="1" lang="en-US" altLang="ja-JP" dirty="0"/>
              <a:t>4</a:t>
            </a:r>
            <a:r>
              <a:rPr kumimoji="1" lang="ja-JP" altLang="en-US" dirty="0"/>
              <a:t>命令分を</a:t>
            </a:r>
            <a:r>
              <a:rPr kumimoji="1" lang="en-US" altLang="ja-JP" dirty="0"/>
              <a:t>1</a:t>
            </a:r>
            <a:r>
              <a:rPr kumimoji="1" lang="ja-JP" altLang="en-US" dirty="0" err="1"/>
              <a:t>つに</a:t>
            </a:r>
            <a:r>
              <a:rPr kumimoji="1" lang="ja-JP" altLang="en-US" dirty="0"/>
              <a:t>パックして実行するため、命令長は</a:t>
            </a:r>
            <a:r>
              <a:rPr kumimoji="1" lang="en-US" altLang="ja-JP" dirty="0" err="1"/>
              <a:t>128bit</a:t>
            </a:r>
            <a:r>
              <a:rPr kumimoji="1" lang="ja-JP" altLang="en-US" dirty="0"/>
              <a:t>になります。それぞれの命令に相当する部分をスロットと呼びます。スロット０・１は</a:t>
            </a:r>
            <a:r>
              <a:rPr kumimoji="1" lang="en-US" altLang="ja-JP" dirty="0" err="1"/>
              <a:t>ALU</a:t>
            </a:r>
            <a:r>
              <a:rPr kumimoji="1" lang="ja-JP" altLang="en-US" dirty="0"/>
              <a:t>命令と分岐命令、</a:t>
            </a:r>
            <a:r>
              <a:rPr kumimoji="1" lang="en-US" altLang="ja-JP" dirty="0"/>
              <a:t>2</a:t>
            </a:r>
            <a:r>
              <a:rPr kumimoji="1" lang="ja-JP" altLang="en-US" dirty="0"/>
              <a:t>・３は、メモリアクセス命令を実行可能です。このため、データメモリは</a:t>
            </a:r>
            <a:r>
              <a:rPr kumimoji="1" lang="en-US" altLang="ja-JP" dirty="0"/>
              <a:t>2</a:t>
            </a:r>
            <a:r>
              <a:rPr kumimoji="1" lang="ja-JP" altLang="en-US" dirty="0"/>
              <a:t>ポートに、レジスタファイルは</a:t>
            </a:r>
            <a:r>
              <a:rPr kumimoji="1" lang="en-US" altLang="ja-JP" dirty="0"/>
              <a:t>8</a:t>
            </a:r>
            <a:r>
              <a:rPr kumimoji="1" lang="ja-JP" altLang="en-US" dirty="0"/>
              <a:t>ポート同時読み出し、</a:t>
            </a:r>
            <a:r>
              <a:rPr kumimoji="1" lang="en-US" altLang="ja-JP" dirty="0"/>
              <a:t>4</a:t>
            </a:r>
            <a:r>
              <a:rPr kumimoji="1" lang="ja-JP" altLang="en-US" dirty="0"/>
              <a:t>ポート書き込みの</a:t>
            </a:r>
            <a:r>
              <a:rPr kumimoji="1" lang="en-US" altLang="ja-JP" dirty="0"/>
              <a:t>12</a:t>
            </a:r>
            <a:r>
              <a:rPr kumimoji="1" lang="ja-JP" altLang="en-US" dirty="0"/>
              <a:t>ポートに拡張しています。このため、書き込みの制御が面倒になっています。今回の実装は手抜きでフォワーディングをやっていません。このため依存関係のある命令間には</a:t>
            </a:r>
            <a:r>
              <a:rPr kumimoji="1" lang="en-US" altLang="ja-JP" dirty="0"/>
              <a:t>2</a:t>
            </a:r>
            <a:r>
              <a:rPr kumimoji="1" lang="ja-JP" altLang="en-US" dirty="0"/>
              <a:t>命令分の間隔が必要になります。普通の</a:t>
            </a:r>
            <a:r>
              <a:rPr kumimoji="1" lang="en-US" altLang="ja-JP" dirty="0" err="1"/>
              <a:t>VLIW</a:t>
            </a:r>
            <a:r>
              <a:rPr kumimoji="1" lang="ja-JP" altLang="en-US" dirty="0"/>
              <a:t>はインターロックが起きないようにスケジュールはしますが、フォワーディングはやっています。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10</a:t>
            </a:fld>
            <a:endParaRPr lang="en-US" altLang="ja-JP"/>
          </a:p>
        </p:txBody>
      </p:sp>
    </p:spTree>
    <p:extLst>
      <p:ext uri="{BB962C8B-B14F-4D97-AF65-F5344CB8AC3E}">
        <p14:creationId xmlns:p14="http://schemas.microsoft.com/office/powerpoint/2010/main" val="1038137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命令中に並んだ数の総和を求める</a:t>
            </a:r>
            <a:r>
              <a:rPr kumimoji="1" lang="en-US" altLang="ja-JP" dirty="0"/>
              <a:t>addarray.asm</a:t>
            </a:r>
            <a:r>
              <a:rPr kumimoji="1" lang="ja-JP" altLang="en-US" dirty="0"/>
              <a:t>を</a:t>
            </a:r>
            <a:r>
              <a:rPr kumimoji="1" lang="en-US" altLang="ja-JP" dirty="0"/>
              <a:t>RISC-</a:t>
            </a:r>
            <a:r>
              <a:rPr kumimoji="1" lang="en-US" altLang="ja-JP" dirty="0" err="1"/>
              <a:t>Vevl</a:t>
            </a:r>
            <a:r>
              <a:rPr kumimoji="1" lang="ja-JP" altLang="en-US" dirty="0"/>
              <a:t>で実行する様子を示します。依存性のある命令の間隔を</a:t>
            </a:r>
            <a:r>
              <a:rPr kumimoji="1" lang="en-US" altLang="ja-JP" dirty="0"/>
              <a:t>2</a:t>
            </a:r>
            <a:r>
              <a:rPr kumimoji="1" lang="ja-JP" altLang="en-US" dirty="0"/>
              <a:t>つ空けなければならないため、スロットはあまり埋まって居ません。</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11</a:t>
            </a:fld>
            <a:endParaRPr lang="en-US" altLang="ja-JP"/>
          </a:p>
        </p:txBody>
      </p:sp>
    </p:spTree>
    <p:extLst>
      <p:ext uri="{BB962C8B-B14F-4D97-AF65-F5344CB8AC3E}">
        <p14:creationId xmlns:p14="http://schemas.microsoft.com/office/powerpoint/2010/main" val="3206600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複数命令を同時発行するプロセッサの性能を上げるためには、あらかじめ細工をして、依存関係を持たないで実行できる命令の数を増やしてやるのが効果的です。このために良く用いられるテクニックがループアンローリングです。このテクニックは通常ループ</a:t>
            </a:r>
            <a:r>
              <a:rPr kumimoji="1" lang="en-US" altLang="ja-JP" dirty="0"/>
              <a:t>1</a:t>
            </a:r>
            <a:r>
              <a:rPr kumimoji="1" lang="ja-JP" altLang="en-US" dirty="0"/>
              <a:t>回で</a:t>
            </a:r>
            <a:r>
              <a:rPr kumimoji="1" lang="en-US" altLang="ja-JP" dirty="0"/>
              <a:t>1</a:t>
            </a:r>
            <a:r>
              <a:rPr kumimoji="1" lang="ja-JP" altLang="en-US" dirty="0"/>
              <a:t>つ実行する処理を、ループを複数個展開して実行することで、依存性のない命令を増やすテクニックです。左が普通の</a:t>
            </a:r>
            <a:r>
              <a:rPr kumimoji="1" lang="en-US" altLang="ja-JP" dirty="0" err="1"/>
              <a:t>addarray</a:t>
            </a:r>
            <a:r>
              <a:rPr kumimoji="1" lang="ja-JP" altLang="en-US" dirty="0"/>
              <a:t>で</a:t>
            </a:r>
            <a:r>
              <a:rPr kumimoji="1" lang="en-US" altLang="ja-JP" dirty="0"/>
              <a:t>1</a:t>
            </a:r>
            <a:r>
              <a:rPr kumimoji="1" lang="ja-JP" altLang="en-US" dirty="0"/>
              <a:t>回のループで配列一個分を足し算します。これをアンロールしたのが右のコードで、</a:t>
            </a:r>
            <a:r>
              <a:rPr kumimoji="1" lang="en-US" altLang="ja-JP" dirty="0"/>
              <a:t>1</a:t>
            </a:r>
            <a:r>
              <a:rPr kumimoji="1" lang="ja-JP" altLang="en-US" dirty="0"/>
              <a:t>回分のループで、二つのデータを持ってきて加算します。積算するレジスタは</a:t>
            </a:r>
            <a:r>
              <a:rPr kumimoji="1" lang="en-US" altLang="ja-JP" dirty="0"/>
              <a:t>2</a:t>
            </a:r>
            <a:r>
              <a:rPr kumimoji="1" lang="ja-JP" altLang="en-US" dirty="0"/>
              <a:t>つ用意し、カウンタは</a:t>
            </a:r>
            <a:r>
              <a:rPr kumimoji="1" lang="en-US" altLang="ja-JP" dirty="0"/>
              <a:t>2</a:t>
            </a:r>
            <a:r>
              <a:rPr kumimoji="1" lang="ja-JP" altLang="en-US" dirty="0"/>
              <a:t>減らし、ポインタは</a:t>
            </a:r>
            <a:r>
              <a:rPr kumimoji="1" lang="en-US" altLang="ja-JP" dirty="0"/>
              <a:t>8</a:t>
            </a:r>
            <a:r>
              <a:rPr kumimoji="1" lang="ja-JP" altLang="en-US" dirty="0"/>
              <a:t>進めます。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12</a:t>
            </a:fld>
            <a:endParaRPr lang="en-US" altLang="ja-JP"/>
          </a:p>
        </p:txBody>
      </p:sp>
    </p:spTree>
    <p:extLst>
      <p:ext uri="{BB962C8B-B14F-4D97-AF65-F5344CB8AC3E}">
        <p14:creationId xmlns:p14="http://schemas.microsoft.com/office/powerpoint/2010/main" val="2379715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では、アンローリングした結果をスケジュールしてみましょう。だいぶ、</a:t>
            </a:r>
            <a:r>
              <a:rPr kumimoji="1" lang="en-US" altLang="ja-JP" dirty="0" err="1"/>
              <a:t>nop</a:t>
            </a:r>
            <a:r>
              <a:rPr kumimoji="1" lang="ja-JP" altLang="en-US" dirty="0"/>
              <a:t>のスロットが減ったことがわかります。今は</a:t>
            </a:r>
            <a:r>
              <a:rPr kumimoji="1" lang="en-US" altLang="ja-JP" dirty="0"/>
              <a:t>2</a:t>
            </a:r>
            <a:r>
              <a:rPr kumimoji="1" lang="ja-JP" altLang="en-US" dirty="0"/>
              <a:t>つ分のアンロールを示しましたが、もっと多くのループをアンロール（展開）することで、依存性のない命令を増やすことができます。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13</a:t>
            </a:fld>
            <a:endParaRPr lang="en-US" altLang="ja-JP"/>
          </a:p>
        </p:txBody>
      </p:sp>
    </p:spTree>
    <p:extLst>
      <p:ext uri="{BB962C8B-B14F-4D97-AF65-F5344CB8AC3E}">
        <p14:creationId xmlns:p14="http://schemas.microsoft.com/office/powerpoint/2010/main" val="332317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ループアンローリングは独立に実行できる命令が増えるため、スーパースカラ、</a:t>
            </a:r>
            <a:r>
              <a:rPr kumimoji="1" lang="en-US" altLang="ja-JP" dirty="0" err="1"/>
              <a:t>VLIW</a:t>
            </a:r>
            <a:r>
              <a:rPr kumimoji="1" lang="ja-JP" altLang="en-US" dirty="0"/>
              <a:t>の両方に効果があります。それだけではなく、カウンタやポインタの制御などスープ制御自体の損失を減らすことができます。しかし、ループ間に依存がある場合には適用が難しいですし、レジスタ数を多く必要となります。アンロール回数でループ回数が割り切れなかったり、そもそもループ回数が動的に決まる場合、面倒な前処理や後処理が必要となる問題もあります。最後にこのテクニックはコンパイルのし直しが必要なので、配布したコードをそのまま速くする、というビジネスモデルにはマッチしないです。とはいえ、ループ構造が単純な信号処理、画像処理などでは非常に有効なので、良く用いられ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14</a:t>
            </a:fld>
            <a:endParaRPr lang="en-US" altLang="ja-JP"/>
          </a:p>
        </p:txBody>
      </p:sp>
    </p:spTree>
    <p:extLst>
      <p:ext uri="{BB962C8B-B14F-4D97-AF65-F5344CB8AC3E}">
        <p14:creationId xmlns:p14="http://schemas.microsoft.com/office/powerpoint/2010/main" val="822053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パイプラインが長くなって、依存性がある命令による損失が大きくなる場合、依存性のない命令が依存性により実行できない命令を追い越して先に実行することができれば性能向上を果たすことができます。このように実行順序を動的に変更して動かす実行方式のことを</a:t>
            </a:r>
            <a:r>
              <a:rPr kumimoji="1" lang="en-US" altLang="ja-JP" dirty="0"/>
              <a:t>Out-of-order</a:t>
            </a:r>
            <a:r>
              <a:rPr kumimoji="1" lang="ja-JP" altLang="en-US" dirty="0"/>
              <a:t>実行と呼び、与えられた順番で命令を実行する</a:t>
            </a:r>
            <a:r>
              <a:rPr kumimoji="1" lang="en-US" altLang="ja-JP" dirty="0"/>
              <a:t>in-order</a:t>
            </a:r>
            <a:r>
              <a:rPr kumimoji="1" lang="ja-JP" altLang="en-US" dirty="0"/>
              <a:t>実行と区別します。</a:t>
            </a:r>
            <a:r>
              <a:rPr kumimoji="1" lang="en-US" altLang="ja-JP" dirty="0"/>
              <a:t>Out</a:t>
            </a:r>
            <a:r>
              <a:rPr kumimoji="1" lang="ja-JP" altLang="en-US" dirty="0"/>
              <a:t> </a:t>
            </a:r>
            <a:r>
              <a:rPr kumimoji="1" lang="en-US" altLang="ja-JP" dirty="0"/>
              <a:t>of</a:t>
            </a:r>
            <a:r>
              <a:rPr kumimoji="1" lang="ja-JP" altLang="en-US" dirty="0"/>
              <a:t> </a:t>
            </a:r>
            <a:r>
              <a:rPr kumimoji="1" lang="en-US" altLang="ja-JP" dirty="0"/>
              <a:t>Order</a:t>
            </a:r>
            <a:r>
              <a:rPr kumimoji="1" lang="ja-JP" altLang="en-US" dirty="0"/>
              <a:t>実行を行うための代表的な方法が</a:t>
            </a:r>
            <a:r>
              <a:rPr kumimoji="1" lang="en-US" altLang="ja-JP" dirty="0" err="1"/>
              <a:t>Tomasulo</a:t>
            </a:r>
            <a:r>
              <a:rPr kumimoji="1" lang="ja-JP" altLang="en-US" dirty="0"/>
              <a:t>のアルゴリズムです。このアルゴリズムはリザベーションステーションを使って独立に依存性の判断を行うことで、様々な命令間の依存を解決します。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15</a:t>
            </a:fld>
            <a:endParaRPr lang="en-US" altLang="ja-JP"/>
          </a:p>
        </p:txBody>
      </p:sp>
    </p:spTree>
    <p:extLst>
      <p:ext uri="{BB962C8B-B14F-4D97-AF65-F5344CB8AC3E}">
        <p14:creationId xmlns:p14="http://schemas.microsoft.com/office/powerpoint/2010/main" val="3564705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へネパタのテキストに載っている</a:t>
            </a:r>
            <a:r>
              <a:rPr kumimoji="1" lang="en-US" altLang="ja-JP" dirty="0" err="1"/>
              <a:t>Tomasulo</a:t>
            </a:r>
            <a:r>
              <a:rPr kumimoji="1" lang="ja-JP" altLang="en-US" dirty="0"/>
              <a:t>のアルゴリズムの図です。浮動小数点加減算器（</a:t>
            </a:r>
            <a:r>
              <a:rPr kumimoji="1" lang="en-US" altLang="ja-JP" dirty="0"/>
              <a:t>FP adder)</a:t>
            </a:r>
            <a:r>
              <a:rPr kumimoji="1" lang="ja-JP" altLang="en-US" dirty="0" err="1"/>
              <a:t>、</a:t>
            </a:r>
            <a:r>
              <a:rPr kumimoji="1" lang="ja-JP" altLang="en-US" dirty="0"/>
              <a:t>浮動小数点乗除算器（</a:t>
            </a:r>
            <a:r>
              <a:rPr kumimoji="1" lang="en-US" altLang="ja-JP" dirty="0"/>
              <a:t>FP</a:t>
            </a:r>
            <a:r>
              <a:rPr kumimoji="1" lang="ja-JP" altLang="en-US" dirty="0"/>
              <a:t> </a:t>
            </a:r>
            <a:r>
              <a:rPr kumimoji="1" lang="en-US" altLang="ja-JP" dirty="0" err="1"/>
              <a:t>mult</a:t>
            </a:r>
            <a:r>
              <a:rPr kumimoji="1" lang="en-US" altLang="ja-JP" dirty="0"/>
              <a:t>)</a:t>
            </a:r>
            <a:r>
              <a:rPr kumimoji="1" lang="ja-JP" altLang="en-US" dirty="0"/>
              <a:t>の前にあるのがリザベーションステーションです。命令キューの中の命令は、リザベーションステーションの中に蓄えられ、</a:t>
            </a:r>
            <a:r>
              <a:rPr kumimoji="1" lang="en-US" altLang="ja-JP" dirty="0" err="1"/>
              <a:t>CDB</a:t>
            </a:r>
            <a:r>
              <a:rPr kumimoji="1" lang="ja-JP" altLang="en-US" dirty="0"/>
              <a:t>（共通データバス）を見て、自分の使うデータが送られていた場合にそれを自分のフィールドに取り込みます。両方のフィールドに有効な値がセットされた時に演算は、実行可能になり、リザベーションステーションの内容は演算器に送られ、演算が実行され、答は</a:t>
            </a:r>
            <a:r>
              <a:rPr kumimoji="1" lang="en-US" altLang="ja-JP" dirty="0" err="1"/>
              <a:t>CDB</a:t>
            </a:r>
            <a:r>
              <a:rPr kumimoji="1" lang="ja-JP" altLang="en-US" dirty="0"/>
              <a:t>に送られます。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16</a:t>
            </a:fld>
            <a:endParaRPr lang="en-US" altLang="ja-JP"/>
          </a:p>
        </p:txBody>
      </p:sp>
    </p:spTree>
    <p:extLst>
      <p:ext uri="{BB962C8B-B14F-4D97-AF65-F5344CB8AC3E}">
        <p14:creationId xmlns:p14="http://schemas.microsoft.com/office/powerpoint/2010/main" val="3050656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Tomasulo</a:t>
            </a:r>
            <a:r>
              <a:rPr kumimoji="1" lang="ja-JP" altLang="en-US" dirty="0"/>
              <a:t>のアルゴリズムは、スーパースカラ方式と組み合わせると、複数の同時に発行される命令をリザベーションステーションに割り当てるように拡張すれば、効率が改善されます。したがって両者の組み合わせは高速プロセッサの定番となっています。一方、</a:t>
            </a:r>
            <a:r>
              <a:rPr kumimoji="1" lang="en-US" altLang="ja-JP" dirty="0" err="1"/>
              <a:t>Tomasulo</a:t>
            </a:r>
            <a:r>
              <a:rPr kumimoji="1" lang="ja-JP" altLang="en-US" dirty="0"/>
              <a:t>のアルゴリズムには限界もあります。実際のプログラムでは分岐命令があってこれが成立するかどうか分からないため、発行できる命令の数が制限されることです。そこで</a:t>
            </a:r>
            <a:r>
              <a:rPr kumimoji="1" lang="en-US" altLang="ja-JP" dirty="0"/>
              <a:t>2</a:t>
            </a:r>
            <a:r>
              <a:rPr kumimoji="1" lang="ja-JP" altLang="en-US" dirty="0" err="1"/>
              <a:t>つの</a:t>
            </a:r>
            <a:r>
              <a:rPr kumimoji="1" lang="ja-JP" altLang="en-US" dirty="0"/>
              <a:t>方法が研究されました。一つは分岐するかどうかをできるだけ正確に分岐する分岐予測であり、もう一つはこの予測に従ってどんどん命令を発行してしまい、予測がはずれたらやり直す投機的実行（</a:t>
            </a:r>
            <a:r>
              <a:rPr kumimoji="1" lang="en-US" altLang="ja-JP" dirty="0"/>
              <a:t>Speculative</a:t>
            </a:r>
            <a:r>
              <a:rPr kumimoji="1" lang="ja-JP" altLang="en-US" dirty="0"/>
              <a:t> </a:t>
            </a:r>
            <a:r>
              <a:rPr kumimoji="1" lang="en-US" altLang="ja-JP" dirty="0"/>
              <a:t>Execution)</a:t>
            </a:r>
            <a:r>
              <a:rPr kumimoji="1" lang="ja-JP" altLang="en-US" dirty="0"/>
              <a:t>です。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17</a:t>
            </a:fld>
            <a:endParaRPr lang="en-US" altLang="ja-JP"/>
          </a:p>
        </p:txBody>
      </p:sp>
    </p:spTree>
    <p:extLst>
      <p:ext uri="{BB962C8B-B14F-4D97-AF65-F5344CB8AC3E}">
        <p14:creationId xmlns:p14="http://schemas.microsoft.com/office/powerpoint/2010/main" val="1825799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投機的実行をサポートするために拡張した</a:t>
            </a:r>
            <a:r>
              <a:rPr kumimoji="1" lang="en-US" altLang="ja-JP" dirty="0" err="1"/>
              <a:t>Tomasulo</a:t>
            </a:r>
            <a:r>
              <a:rPr kumimoji="1" lang="ja-JP" altLang="en-US" dirty="0"/>
              <a:t>のアルゴリズムの図です。実行結果はレジスタに格納される前にリオーダーバッファという所（右上）に一時的にしまわれ、分岐予測の結果が確定すると、レジスタに格納されます。分岐予測がはずれると、その内容はクリアされ、その時点から処理のやり直しになります。この仕組みは実は以前紹介した例外処理の対策にもなることから多くのプロセッサで用いられてい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18</a:t>
            </a:fld>
            <a:endParaRPr lang="en-US" altLang="ja-JP"/>
          </a:p>
        </p:txBody>
      </p:sp>
    </p:spTree>
    <p:extLst>
      <p:ext uri="{BB962C8B-B14F-4D97-AF65-F5344CB8AC3E}">
        <p14:creationId xmlns:p14="http://schemas.microsoft.com/office/powerpoint/2010/main" val="890046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投機的実行を行う場合、分岐予測がはずれると処理のやり直しになり、ダメージが大きいです。したがって正確な予測を行うことは重要です。最も簡単な予測は全てを「飛ぶ」方に賭けるもので、これでも</a:t>
            </a:r>
            <a:r>
              <a:rPr kumimoji="1" lang="en-US" altLang="ja-JP" dirty="0"/>
              <a:t>6-7</a:t>
            </a:r>
            <a:r>
              <a:rPr kumimoji="1" lang="ja-JP" altLang="en-US" dirty="0"/>
              <a:t>割当たります。しかし、分岐予測は</a:t>
            </a:r>
            <a:r>
              <a:rPr kumimoji="1" lang="en-US" altLang="ja-JP" dirty="0"/>
              <a:t>95</a:t>
            </a:r>
            <a:r>
              <a:rPr kumimoji="1" lang="ja-JP" altLang="en-US" dirty="0"/>
              <a:t>％以上は当てたいのでこれでは全然ダメです。分岐予測にはコンパイラによって行う静的なものと動的なものがあります。静的分岐は、プロファイルなどで精度を高めることはできますが、一定の限界があり、動的予測の初期値に使われます。動的予測にはローカルなものグローバルなもの、両者を合わせたものがあり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19</a:t>
            </a:fld>
            <a:endParaRPr lang="en-US" altLang="ja-JP"/>
          </a:p>
        </p:txBody>
      </p:sp>
    </p:spTree>
    <p:extLst>
      <p:ext uri="{BB962C8B-B14F-4D97-AF65-F5344CB8AC3E}">
        <p14:creationId xmlns:p14="http://schemas.microsoft.com/office/powerpoint/2010/main" val="4247908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今まで紹介したパイプライン化は</a:t>
            </a:r>
            <a:r>
              <a:rPr kumimoji="1" lang="en-US" altLang="ja-JP" dirty="0"/>
              <a:t>1980</a:t>
            </a:r>
            <a:r>
              <a:rPr kumimoji="1" lang="ja-JP" altLang="en-US" dirty="0"/>
              <a:t>年代の</a:t>
            </a:r>
            <a:r>
              <a:rPr kumimoji="1" lang="en-US" altLang="ja-JP" dirty="0"/>
              <a:t>CPU</a:t>
            </a:r>
            <a:r>
              <a:rPr kumimoji="1" lang="ja-JP" altLang="en-US" dirty="0"/>
              <a:t>の性能向上を後押ししました。しかし、</a:t>
            </a:r>
            <a:r>
              <a:rPr kumimoji="1" lang="en-US" altLang="ja-JP" dirty="0"/>
              <a:t>90</a:t>
            </a:r>
            <a:r>
              <a:rPr kumimoji="1" lang="ja-JP" altLang="en-US" dirty="0"/>
              <a:t>年代になってこれが限界に達すると、様々な命令レベル高速化技術が発達しました。ポイントは、今のバイナリをそのまま高速化することにありました。</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2</a:t>
            </a:fld>
            <a:endParaRPr lang="en-US" altLang="ja-JP"/>
          </a:p>
        </p:txBody>
      </p:sp>
    </p:spTree>
    <p:extLst>
      <p:ext uri="{BB962C8B-B14F-4D97-AF65-F5344CB8AC3E}">
        <p14:creationId xmlns:p14="http://schemas.microsoft.com/office/powerpoint/2010/main" val="2963375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この図は静的予測の精度を示しています。この程度が限界です。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20</a:t>
            </a:fld>
            <a:endParaRPr lang="en-US" altLang="ja-JP"/>
          </a:p>
        </p:txBody>
      </p:sp>
    </p:spTree>
    <p:extLst>
      <p:ext uri="{BB962C8B-B14F-4D97-AF65-F5344CB8AC3E}">
        <p14:creationId xmlns:p14="http://schemas.microsoft.com/office/powerpoint/2010/main" val="223249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最も簡単な動的分岐予測法は</a:t>
            </a:r>
            <a:r>
              <a:rPr kumimoji="1" lang="en-US" altLang="ja-JP" dirty="0"/>
              <a:t>1</a:t>
            </a:r>
            <a:r>
              <a:rPr kumimoji="1" lang="ja-JP" altLang="en-US" dirty="0"/>
              <a:t>ビット予測法です。これは同じ分岐に関して、それが直前に成立したら、成立と予測し、不成立ならば不成立と予測する方法です。しかし、この方法は、</a:t>
            </a:r>
            <a:r>
              <a:rPr kumimoji="1" lang="en-US" altLang="ja-JP" dirty="0"/>
              <a:t>2</a:t>
            </a:r>
            <a:r>
              <a:rPr kumimoji="1" lang="ja-JP" altLang="en-US" dirty="0"/>
              <a:t>回続けて外す傾向があります。図のような</a:t>
            </a:r>
            <a:r>
              <a:rPr kumimoji="1" lang="en-US" altLang="ja-JP" dirty="0"/>
              <a:t>2</a:t>
            </a:r>
            <a:r>
              <a:rPr kumimoji="1" lang="ja-JP" altLang="en-US" dirty="0"/>
              <a:t>重ループを考えます。内側のループを回っている間、成立と予測して当たり続けますが、ループを飛び出す時は不成立なので、外れることになります。再び内側のループに飛び込んできた際に不成立と予測すると、こんどはループを回るので、再び外してしまいます。</a:t>
            </a:r>
            <a:r>
              <a:rPr kumimoji="1" lang="en-US" altLang="ja-JP" dirty="0" err="1"/>
              <a:t>2bit</a:t>
            </a:r>
            <a:r>
              <a:rPr kumimoji="1" lang="ja-JP" altLang="en-US" dirty="0"/>
              <a:t>予測法はこの改良版で、</a:t>
            </a:r>
            <a:r>
              <a:rPr kumimoji="1" lang="en-US" altLang="ja-JP" dirty="0" err="1"/>
              <a:t>2bit</a:t>
            </a:r>
            <a:r>
              <a:rPr kumimoji="1" lang="ja-JP" altLang="en-US" dirty="0"/>
              <a:t>持たせておいて、</a:t>
            </a:r>
            <a:r>
              <a:rPr kumimoji="1" lang="en-US" altLang="ja-JP" dirty="0"/>
              <a:t>2</a:t>
            </a:r>
            <a:r>
              <a:rPr kumimoji="1" lang="ja-JP" altLang="en-US" dirty="0"/>
              <a:t>回続けて外した時に予測を変えます。これだとループから飛び出す時は外れますが、次に飛び込んだ時には外れません。</a:t>
            </a:r>
            <a:endParaRPr kumimoji="1" lang="en-US" altLang="ja-JP" dirty="0"/>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21</a:t>
            </a:fld>
            <a:endParaRPr lang="en-US" altLang="ja-JP"/>
          </a:p>
        </p:txBody>
      </p:sp>
    </p:spTree>
    <p:extLst>
      <p:ext uri="{BB962C8B-B14F-4D97-AF65-F5344CB8AC3E}">
        <p14:creationId xmlns:p14="http://schemas.microsoft.com/office/powerpoint/2010/main" val="3451816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2bit</a:t>
            </a:r>
            <a:r>
              <a:rPr kumimoji="1" lang="ja-JP" altLang="en-US" dirty="0"/>
              <a:t>予測法は図のような状態遷移で実現します。</a:t>
            </a:r>
            <a:r>
              <a:rPr kumimoji="1" lang="en-US" altLang="ja-JP" dirty="0"/>
              <a:t>2</a:t>
            </a:r>
            <a:r>
              <a:rPr kumimoji="1" lang="ja-JP" altLang="en-US" dirty="0"/>
              <a:t>回連続して予測をはずすと、違った予測に切り替えます。</a:t>
            </a:r>
            <a:r>
              <a:rPr kumimoji="1" lang="en-US" altLang="ja-JP" dirty="0" err="1"/>
              <a:t>3bit</a:t>
            </a:r>
            <a:r>
              <a:rPr kumimoji="1" lang="ja-JP" altLang="en-US" dirty="0"/>
              <a:t>用いることで、</a:t>
            </a:r>
            <a:r>
              <a:rPr kumimoji="1" lang="en-US" altLang="ja-JP" dirty="0"/>
              <a:t>3</a:t>
            </a:r>
            <a:r>
              <a:rPr kumimoji="1" lang="ja-JP" altLang="en-US" dirty="0"/>
              <a:t>回連続してはずすと、違った予測に切り替えるように拡張することができます。より一般的に</a:t>
            </a:r>
            <a:r>
              <a:rPr kumimoji="1" lang="en-US" altLang="ja-JP" dirty="0"/>
              <a:t>n-bit</a:t>
            </a:r>
            <a:r>
              <a:rPr kumimoji="1" lang="ja-JP" altLang="en-US" dirty="0"/>
              <a:t>をカウンタとして用いて、一定の閾値で判断を切り替えるように拡張することもできます。これを</a:t>
            </a:r>
            <a:r>
              <a:rPr kumimoji="1" lang="en-US" altLang="ja-JP" dirty="0"/>
              <a:t>n-bit</a:t>
            </a:r>
            <a:r>
              <a:rPr kumimoji="1" lang="ja-JP" altLang="en-US" dirty="0"/>
              <a:t>予測法と呼びます。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22</a:t>
            </a:fld>
            <a:endParaRPr lang="en-US" altLang="ja-JP"/>
          </a:p>
        </p:txBody>
      </p:sp>
    </p:spTree>
    <p:extLst>
      <p:ext uri="{BB962C8B-B14F-4D97-AF65-F5344CB8AC3E}">
        <p14:creationId xmlns:p14="http://schemas.microsoft.com/office/powerpoint/2010/main" val="2649271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2bit</a:t>
            </a:r>
            <a:r>
              <a:rPr kumimoji="1" lang="ja-JP" altLang="en-US" dirty="0"/>
              <a:t>予測法を使うためには、分岐命令を識別して以前の結果を保存しておく必要があります。これは、分岐予測バッファと呼ぶキャッシュに似た機構で実現します。分岐命令の置かれているアドレスの一部をインデックスとして検索します。この図では分岐予測の予測</a:t>
            </a:r>
            <a:r>
              <a:rPr kumimoji="1" lang="en-US" altLang="ja-JP" dirty="0"/>
              <a:t>bit</a:t>
            </a:r>
            <a:r>
              <a:rPr kumimoji="1" lang="ja-JP" altLang="en-US" dirty="0"/>
              <a:t>に付け加えて、成立した場合の飛び先アドレスも記憶しています。一度計算したら変わらないのでその結果を再利用している点が賢いです。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23</a:t>
            </a:fld>
            <a:endParaRPr lang="en-US" altLang="ja-JP"/>
          </a:p>
        </p:txBody>
      </p:sp>
    </p:spTree>
    <p:extLst>
      <p:ext uri="{BB962C8B-B14F-4D97-AF65-F5344CB8AC3E}">
        <p14:creationId xmlns:p14="http://schemas.microsoft.com/office/powerpoint/2010/main" val="2498293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この図は</a:t>
            </a:r>
            <a:r>
              <a:rPr kumimoji="1" lang="en-US" altLang="ja-JP" dirty="0" err="1"/>
              <a:t>2bit</a:t>
            </a:r>
            <a:r>
              <a:rPr kumimoji="1" lang="ja-JP" altLang="en-US"/>
              <a:t>予測法のミス率、つまり外れた割合を示します。分岐予測バッファの容量が足りないと、分岐命令が競合してしまい間違った分岐の結果で予測をする場合があります。しかし、容量が無限に大きくしてもミス率が減らないことから、この影響はわずかであることがわかります。</a:t>
            </a:r>
            <a:endParaRPr kumimoji="1" lang="ja-JP" altLang="en-US" dirty="0"/>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24</a:t>
            </a:fld>
            <a:endParaRPr lang="en-US" altLang="ja-JP"/>
          </a:p>
        </p:txBody>
      </p:sp>
    </p:spTree>
    <p:extLst>
      <p:ext uri="{BB962C8B-B14F-4D97-AF65-F5344CB8AC3E}">
        <p14:creationId xmlns:p14="http://schemas.microsoft.com/office/powerpoint/2010/main" val="3909864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どうすれば予測正答率を上げることができるでしょう。分岐が単純なループ構造でない場合、成立か不成立かは、その直前の別の分岐が成立したかどうかに影響を受けます。このため、ある分岐が成立したかどうかをその直前、二つ前の分岐の成立、不成立別に記憶しておけば、その影響を考えた予測ができます。これが相関分岐予測で、</a:t>
            </a:r>
            <a:r>
              <a:rPr kumimoji="1" lang="en-US" altLang="ja-JP" dirty="0"/>
              <a:t>2</a:t>
            </a:r>
            <a:r>
              <a:rPr kumimoji="1" lang="ja-JP" altLang="en-US" dirty="0"/>
              <a:t>つ前までの相関を調べるには</a:t>
            </a:r>
            <a:r>
              <a:rPr kumimoji="1" lang="en-US" altLang="ja-JP" dirty="0"/>
              <a:t>4</a:t>
            </a:r>
            <a:r>
              <a:rPr kumimoji="1" lang="ja-JP" altLang="en-US" dirty="0" err="1"/>
              <a:t>つの</a:t>
            </a:r>
            <a:r>
              <a:rPr kumimoji="1" lang="ja-JP" altLang="en-US" dirty="0"/>
              <a:t>ケースについて別々に記憶する必要があります。そのそれぞれに</a:t>
            </a:r>
            <a:r>
              <a:rPr kumimoji="1" lang="en-US" altLang="ja-JP" dirty="0"/>
              <a:t>n-bit</a:t>
            </a:r>
            <a:r>
              <a:rPr kumimoji="1" lang="ja-JP" altLang="en-US" dirty="0"/>
              <a:t>予測法を使うことができるので、いくつ前の分岐まで調べるか（</a:t>
            </a:r>
            <a:r>
              <a:rPr kumimoji="1" lang="en-US" altLang="ja-JP" dirty="0"/>
              <a:t>m)</a:t>
            </a:r>
            <a:r>
              <a:rPr kumimoji="1" lang="ja-JP" altLang="en-US" dirty="0" err="1"/>
              <a:t>、</a:t>
            </a:r>
            <a:r>
              <a:rPr kumimoji="1" lang="ja-JP" altLang="en-US" dirty="0"/>
              <a:t>それぞれ何ビット使うか（ｎ）で、ｍ－ｎ予測法として一般化することができます。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25</a:t>
            </a:fld>
            <a:endParaRPr lang="en-US" altLang="ja-JP"/>
          </a:p>
        </p:txBody>
      </p:sp>
    </p:spTree>
    <p:extLst>
      <p:ext uri="{BB962C8B-B14F-4D97-AF65-F5344CB8AC3E}">
        <p14:creationId xmlns:p14="http://schemas.microsoft.com/office/powerpoint/2010/main" val="380793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相関分岐法によりどの程度分岐予測ミスが改善されるかを示しています。プログラムによってはかなり効果があることがわかります。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26</a:t>
            </a:fld>
            <a:endParaRPr lang="en-US" altLang="ja-JP"/>
          </a:p>
        </p:txBody>
      </p:sp>
    </p:spTree>
    <p:extLst>
      <p:ext uri="{BB962C8B-B14F-4D97-AF65-F5344CB8AC3E}">
        <p14:creationId xmlns:p14="http://schemas.microsoft.com/office/powerpoint/2010/main" val="987012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相関分岐予測の簡単で効果的な実装法として</a:t>
            </a:r>
            <a:r>
              <a:rPr kumimoji="1" lang="en-US" altLang="ja-JP" dirty="0" err="1"/>
              <a:t>gshare</a:t>
            </a:r>
            <a:r>
              <a:rPr kumimoji="1" lang="ja-JP" altLang="en-US" dirty="0"/>
              <a:t>という方式が知られています。この方式は</a:t>
            </a:r>
            <a:r>
              <a:rPr kumimoji="1" lang="en-US" altLang="ja-JP" dirty="0"/>
              <a:t>10</a:t>
            </a:r>
            <a:r>
              <a:rPr kumimoji="1" lang="ja-JP" altLang="en-US" dirty="0"/>
              <a:t>ビットのシフトレジスタで過去の分岐が飛んだかどうかを表したものと、分岐のアドレスの排他的論理和を取ってもので、</a:t>
            </a:r>
            <a:r>
              <a:rPr kumimoji="1" lang="en-US" altLang="ja-JP" dirty="0"/>
              <a:t>2</a:t>
            </a:r>
            <a:r>
              <a:rPr kumimoji="1" lang="ja-JP" altLang="en-US" dirty="0"/>
              <a:t>ビット予測器を索引します。この方法は簡単な割に良く当たります。</a:t>
            </a:r>
          </a:p>
        </p:txBody>
      </p:sp>
      <p:sp>
        <p:nvSpPr>
          <p:cNvPr id="4" name="スライド番号プレースホルダー 3"/>
          <p:cNvSpPr>
            <a:spLocks noGrp="1"/>
          </p:cNvSpPr>
          <p:nvPr>
            <p:ph type="sldNum" sz="quarter" idx="5"/>
          </p:nvPr>
        </p:nvSpPr>
        <p:spPr/>
        <p:txBody>
          <a:bodyPr/>
          <a:lstStyle/>
          <a:p>
            <a:fld id="{AB5A40AE-97A0-44E2-9113-99A5C26F3A9C}" type="slidenum">
              <a:rPr lang="en-US" altLang="ja-JP" smtClean="0"/>
              <a:pPr/>
              <a:t>27</a:t>
            </a:fld>
            <a:endParaRPr lang="en-US" altLang="ja-JP"/>
          </a:p>
        </p:txBody>
      </p:sp>
    </p:spTree>
    <p:extLst>
      <p:ext uri="{BB962C8B-B14F-4D97-AF65-F5344CB8AC3E}">
        <p14:creationId xmlns:p14="http://schemas.microsoft.com/office/powerpoint/2010/main" val="4128103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自分の過去の履歴が影響を及ぼすか、相関を利用するとより効果が高いかは、分岐の使われ方によって決まっています。そこで、どちらの予測を使うかを分岐毎に判断する方が、</a:t>
            </a:r>
            <a:r>
              <a:rPr kumimoji="1" lang="en-US" altLang="ja-JP" dirty="0"/>
              <a:t>m-n</a:t>
            </a:r>
            <a:r>
              <a:rPr kumimoji="1" lang="ja-JP" altLang="en-US" dirty="0"/>
              <a:t>分岐のｍとｎを増やすよりも効果がありそうです。これがトーナメント分岐で、どちらの分岐が当たるかを調べて当たる方を使います。図中の</a:t>
            </a:r>
            <a:r>
              <a:rPr kumimoji="1" lang="en-US" altLang="ja-JP" dirty="0"/>
              <a:t>Selector</a:t>
            </a:r>
            <a:r>
              <a:rPr kumimoji="1" lang="ja-JP" altLang="en-US" dirty="0"/>
              <a:t>のテーブルに過去どちらが当たったかの履歴が格納されています。</a:t>
            </a:r>
          </a:p>
        </p:txBody>
      </p:sp>
      <p:sp>
        <p:nvSpPr>
          <p:cNvPr id="4" name="スライド番号プレースホルダー 3"/>
          <p:cNvSpPr>
            <a:spLocks noGrp="1"/>
          </p:cNvSpPr>
          <p:nvPr>
            <p:ph type="sldNum" sz="quarter" idx="5"/>
          </p:nvPr>
        </p:nvSpPr>
        <p:spPr/>
        <p:txBody>
          <a:bodyPr/>
          <a:lstStyle/>
          <a:p>
            <a:fld id="{AB5A40AE-97A0-44E2-9113-99A5C26F3A9C}" type="slidenum">
              <a:rPr lang="en-US" altLang="ja-JP" smtClean="0"/>
              <a:pPr/>
              <a:t>28</a:t>
            </a:fld>
            <a:endParaRPr lang="en-US" altLang="ja-JP"/>
          </a:p>
        </p:txBody>
      </p:sp>
    </p:spTree>
    <p:extLst>
      <p:ext uri="{BB962C8B-B14F-4D97-AF65-F5344CB8AC3E}">
        <p14:creationId xmlns:p14="http://schemas.microsoft.com/office/powerpoint/2010/main" val="32268117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ローカル履歴だけ、相関を利用する予測、トーナメント予測を比較したものです。予測の合計が</a:t>
            </a:r>
            <a:r>
              <a:rPr kumimoji="1" lang="en-US" altLang="ja-JP" dirty="0"/>
              <a:t>64</a:t>
            </a:r>
            <a:r>
              <a:rPr kumimoji="1" lang="ja-JP" altLang="en-US" dirty="0"/>
              <a:t>を越えれば、その予測ミス率は３％を下回ります。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29</a:t>
            </a:fld>
            <a:endParaRPr lang="en-US" altLang="ja-JP"/>
          </a:p>
        </p:txBody>
      </p:sp>
    </p:spTree>
    <p:extLst>
      <p:ext uri="{BB962C8B-B14F-4D97-AF65-F5344CB8AC3E}">
        <p14:creationId xmlns:p14="http://schemas.microsoft.com/office/powerpoint/2010/main" val="2229785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ここで紹介する手法は、</a:t>
            </a:r>
            <a:r>
              <a:rPr kumimoji="1" lang="en-US" altLang="ja-JP" dirty="0" err="1"/>
              <a:t>VLIW</a:t>
            </a:r>
            <a:r>
              <a:rPr kumimoji="1" lang="ja-JP" altLang="en-US" dirty="0"/>
              <a:t>と静的スケジューリングを除いては、配布されたコードをそのまま高速化するための手法です。現在の高性能の</a:t>
            </a:r>
            <a:r>
              <a:rPr kumimoji="1" lang="en-US" altLang="ja-JP" dirty="0"/>
              <a:t>CPU</a:t>
            </a:r>
            <a:r>
              <a:rPr kumimoji="1" lang="ja-JP" altLang="en-US" dirty="0"/>
              <a:t>はこれらを全て利用し、さらにマルチコア化がなされています。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3</a:t>
            </a:fld>
            <a:endParaRPr lang="en-US" altLang="ja-JP"/>
          </a:p>
        </p:txBody>
      </p:sp>
    </p:spTree>
    <p:extLst>
      <p:ext uri="{BB962C8B-B14F-4D97-AF65-F5344CB8AC3E}">
        <p14:creationId xmlns:p14="http://schemas.microsoft.com/office/powerpoint/2010/main" val="7360147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最近、良く当たることで注目されているのが</a:t>
            </a:r>
            <a:r>
              <a:rPr kumimoji="1" lang="en-US" altLang="ja-JP" dirty="0"/>
              <a:t>TAGE(</a:t>
            </a:r>
            <a:r>
              <a:rPr kumimoji="1" lang="en-US" altLang="ja-JP" dirty="0" err="1"/>
              <a:t>TAgged</a:t>
            </a:r>
            <a:r>
              <a:rPr kumimoji="1" lang="en-US" altLang="ja-JP" dirty="0"/>
              <a:t> </a:t>
            </a:r>
            <a:r>
              <a:rPr kumimoji="1" lang="en-US" altLang="ja-JP" dirty="0" err="1"/>
              <a:t>GEometoric</a:t>
            </a:r>
            <a:r>
              <a:rPr kumimoji="1" lang="en-US" altLang="ja-JP" dirty="0"/>
              <a:t> predictor:</a:t>
            </a:r>
            <a:r>
              <a:rPr kumimoji="1" lang="ja-JP" altLang="en-US" dirty="0"/>
              <a:t>タグ付きハイブリット予測器）で、ハッシュによりテーブルを索引することで容量を減らした複数のテーブルから、一致した最長の分岐履歴に対応する予測器のものを用います。</a:t>
            </a:r>
          </a:p>
        </p:txBody>
      </p:sp>
      <p:sp>
        <p:nvSpPr>
          <p:cNvPr id="4" name="スライド番号プレースホルダー 3"/>
          <p:cNvSpPr>
            <a:spLocks noGrp="1"/>
          </p:cNvSpPr>
          <p:nvPr>
            <p:ph type="sldNum" sz="quarter" idx="5"/>
          </p:nvPr>
        </p:nvSpPr>
        <p:spPr/>
        <p:txBody>
          <a:bodyPr/>
          <a:lstStyle/>
          <a:p>
            <a:fld id="{AB5A40AE-97A0-44E2-9113-99A5C26F3A9C}" type="slidenum">
              <a:rPr lang="en-US" altLang="ja-JP" smtClean="0"/>
              <a:pPr/>
              <a:t>30</a:t>
            </a:fld>
            <a:endParaRPr lang="en-US" altLang="ja-JP"/>
          </a:p>
        </p:txBody>
      </p:sp>
    </p:spTree>
    <p:extLst>
      <p:ext uri="{BB962C8B-B14F-4D97-AF65-F5344CB8AC3E}">
        <p14:creationId xmlns:p14="http://schemas.microsoft.com/office/powerpoint/2010/main" val="497199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図中に</a:t>
            </a:r>
            <a:r>
              <a:rPr kumimoji="1" lang="en-US" altLang="ja-JP" dirty="0" err="1"/>
              <a:t>gshare</a:t>
            </a:r>
            <a:r>
              <a:rPr kumimoji="1" lang="ja-JP" altLang="en-US" dirty="0"/>
              <a:t>と</a:t>
            </a:r>
            <a:r>
              <a:rPr kumimoji="1" lang="en-US" altLang="ja-JP" dirty="0"/>
              <a:t>TAGE</a:t>
            </a:r>
            <a:r>
              <a:rPr kumimoji="1" lang="ja-JP" altLang="en-US" dirty="0"/>
              <a:t>のミス率の差を示します。両方の予測器は同じビット数を使うように評価されています。マルチメディア用、サーバー用のかなり当たり難いアプリケーションでも好成績を達成していることがわかります。</a:t>
            </a:r>
          </a:p>
        </p:txBody>
      </p:sp>
      <p:sp>
        <p:nvSpPr>
          <p:cNvPr id="4" name="スライド番号プレースホルダー 3"/>
          <p:cNvSpPr>
            <a:spLocks noGrp="1"/>
          </p:cNvSpPr>
          <p:nvPr>
            <p:ph type="sldNum" sz="quarter" idx="5"/>
          </p:nvPr>
        </p:nvSpPr>
        <p:spPr/>
        <p:txBody>
          <a:bodyPr/>
          <a:lstStyle/>
          <a:p>
            <a:fld id="{AB5A40AE-97A0-44E2-9113-99A5C26F3A9C}" type="slidenum">
              <a:rPr lang="en-US" altLang="ja-JP" smtClean="0"/>
              <a:pPr/>
              <a:t>31</a:t>
            </a:fld>
            <a:endParaRPr lang="en-US" altLang="ja-JP"/>
          </a:p>
        </p:txBody>
      </p:sp>
    </p:spTree>
    <p:extLst>
      <p:ext uri="{BB962C8B-B14F-4D97-AF65-F5344CB8AC3E}">
        <p14:creationId xmlns:p14="http://schemas.microsoft.com/office/powerpoint/2010/main" val="34522025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分岐予測をまとめます。まだ分岐予測の研究が終わったわけではないですが、最近の</a:t>
            </a:r>
            <a:r>
              <a:rPr kumimoji="1" lang="en-US" altLang="ja-JP" dirty="0"/>
              <a:t>TAGE</a:t>
            </a:r>
            <a:r>
              <a:rPr kumimoji="1" lang="ja-JP" altLang="en-US" dirty="0"/>
              <a:t>の登場により、ほぼ性能向上は限界に達したのではないかと言われています。ニューラルネットワークを使って学習させて、予測率を上げたりする試みもあります。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32</a:t>
            </a:fld>
            <a:endParaRPr lang="en-US" altLang="ja-JP"/>
          </a:p>
        </p:txBody>
      </p:sp>
    </p:spTree>
    <p:extLst>
      <p:ext uri="{BB962C8B-B14F-4D97-AF65-F5344CB8AC3E}">
        <p14:creationId xmlns:p14="http://schemas.microsoft.com/office/powerpoint/2010/main" val="9479267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スーパースカラ型のプロセッサの資源の利用率の低さを改善するために使われるもう一つの方法は空いている時間帯に別のスロットを動かすことです。この場合、スレッドとは別の</a:t>
            </a:r>
            <a:r>
              <a:rPr kumimoji="1" lang="en-US" altLang="ja-JP" dirty="0"/>
              <a:t>PC</a:t>
            </a:r>
            <a:r>
              <a:rPr kumimoji="1" lang="ja-JP" altLang="en-US" dirty="0"/>
              <a:t>を持つ別のプログラムなので、独立に実行することで資源を効率的に利用することができます。</a:t>
            </a:r>
            <a:r>
              <a:rPr kumimoji="1" lang="en-US" altLang="ja-JP" dirty="0"/>
              <a:t>1</a:t>
            </a:r>
            <a:r>
              <a:rPr kumimoji="1" lang="ja-JP" altLang="en-US" dirty="0"/>
              <a:t>クロック（あるいは数クロック）で高速でスレッドを切り替える方法を細粒度（</a:t>
            </a:r>
            <a:r>
              <a:rPr kumimoji="1" lang="en-US" altLang="ja-JP" dirty="0"/>
              <a:t>fine-grained)</a:t>
            </a:r>
            <a:r>
              <a:rPr kumimoji="1" lang="ja-JP" altLang="en-US" dirty="0"/>
              <a:t>マルチスレッディングと呼びます。真ん中の図は、毎クロック</a:t>
            </a:r>
            <a:r>
              <a:rPr kumimoji="1" lang="en-US" altLang="ja-JP" dirty="0"/>
              <a:t>4</a:t>
            </a:r>
            <a:r>
              <a:rPr kumimoji="1" lang="ja-JP" altLang="en-US" dirty="0" err="1"/>
              <a:t>つの</a:t>
            </a:r>
            <a:r>
              <a:rPr kumimoji="1" lang="ja-JP" altLang="en-US" dirty="0"/>
              <a:t>スレッドを順に切り替える方法を示します。自分の番が回ってくる頃には依存関係のある先行命令の実行は終わっているため、利用率は上がります。しかし、この方法では自分の順番が</a:t>
            </a:r>
            <a:r>
              <a:rPr kumimoji="1" lang="en-US" altLang="ja-JP" dirty="0"/>
              <a:t>4</a:t>
            </a:r>
            <a:r>
              <a:rPr kumimoji="1" lang="ja-JP" altLang="en-US" dirty="0"/>
              <a:t>回に</a:t>
            </a:r>
            <a:r>
              <a:rPr kumimoji="1" lang="en-US" altLang="ja-JP" dirty="0"/>
              <a:t>1</a:t>
            </a:r>
            <a:r>
              <a:rPr kumimoji="1" lang="ja-JP" altLang="en-US" dirty="0"/>
              <a:t>回しか回ってこないため、一つのスレッドの実行時間は伸びてしまいます。そこで、順番を気にせずにどのタイミングでもそれぞれのスレッドを動作できるようにしたのが</a:t>
            </a:r>
            <a:r>
              <a:rPr kumimoji="1" lang="en-US" altLang="ja-JP" dirty="0" err="1"/>
              <a:t>SMT</a:t>
            </a:r>
            <a:r>
              <a:rPr kumimoji="1" lang="ja-JP" altLang="en-US" dirty="0"/>
              <a:t>（同時マルチスレッディング）です。この方法では資源の利用率は向上し、一つのスレッドの実行時間もさほど大きくなりません。しかし、制御が複雑で、キャッシュのヒット率が落ちるなどの問題点があります。この方式を</a:t>
            </a:r>
            <a:r>
              <a:rPr kumimoji="1" lang="en-US" altLang="ja-JP" dirty="0"/>
              <a:t>Intel</a:t>
            </a:r>
            <a:r>
              <a:rPr kumimoji="1" lang="ja-JP" altLang="en-US" dirty="0"/>
              <a:t>はハイパースレッディングと呼び、</a:t>
            </a:r>
            <a:r>
              <a:rPr kumimoji="1" lang="en-US" altLang="ja-JP" dirty="0"/>
              <a:t>2</a:t>
            </a:r>
            <a:r>
              <a:rPr kumimoji="1" lang="ja-JP" altLang="en-US" dirty="0"/>
              <a:t>程度の小規模なものを各世代の</a:t>
            </a:r>
            <a:r>
              <a:rPr kumimoji="1" lang="en-US" altLang="ja-JP" dirty="0"/>
              <a:t>CPU</a:t>
            </a:r>
            <a:r>
              <a:rPr kumimoji="1" lang="ja-JP" altLang="en-US" dirty="0"/>
              <a:t>で使っています。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33</a:t>
            </a:fld>
            <a:endParaRPr lang="en-US" altLang="ja-JP"/>
          </a:p>
        </p:txBody>
      </p:sp>
    </p:spTree>
    <p:extLst>
      <p:ext uri="{BB962C8B-B14F-4D97-AF65-F5344CB8AC3E}">
        <p14:creationId xmlns:p14="http://schemas.microsoft.com/office/powerpoint/2010/main" val="10045143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今までに紹介した単一</a:t>
            </a:r>
            <a:r>
              <a:rPr kumimoji="1" lang="en-US" altLang="ja-JP" dirty="0"/>
              <a:t>CPU</a:t>
            </a:r>
            <a:r>
              <a:rPr kumimoji="1" lang="ja-JP" altLang="en-US" dirty="0"/>
              <a:t>の高速化手法をまとめてみましょう。これらはマルチコア化をされたプロセッサにおいても、それぞれのコアで使われています。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34</a:t>
            </a:fld>
            <a:endParaRPr lang="en-US" altLang="ja-JP"/>
          </a:p>
        </p:txBody>
      </p:sp>
    </p:spTree>
    <p:extLst>
      <p:ext uri="{BB962C8B-B14F-4D97-AF65-F5344CB8AC3E}">
        <p14:creationId xmlns:p14="http://schemas.microsoft.com/office/powerpoint/2010/main" val="242328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PC</a:t>
            </a:r>
            <a:r>
              <a:rPr kumimoji="1" lang="ja-JP" altLang="en-US" dirty="0"/>
              <a:t>が指し示す命令だけでなく、その次の命令、</a:t>
            </a:r>
            <a:r>
              <a:rPr kumimoji="1" lang="ja-JP" altLang="en-US" dirty="0" err="1"/>
              <a:t>次の次の</a:t>
            </a:r>
            <a:r>
              <a:rPr kumimoji="1" lang="ja-JP" altLang="en-US" dirty="0"/>
              <a:t>命令を同時に発行させたらばどうでしょう？うまく同時に動くことができれば、高速化が実現できるはずです。ハードウェアの管理でこれを実現する方法をスーパースカラと呼びます。この方法は、命令の依存関係を管理するためのハードウェアが複雑になるので、</a:t>
            </a:r>
            <a:r>
              <a:rPr kumimoji="1" lang="en-US" altLang="ja-JP" dirty="0"/>
              <a:t>4</a:t>
            </a:r>
            <a:r>
              <a:rPr kumimoji="1" lang="ja-JP" altLang="en-US" dirty="0"/>
              <a:t>命令同時発行くらいが多いです。しかし、今までの機械語をコンパイルしなおさないで高速化できるので、ビジネスモデルに良く合うことから、現在のほとんどの高性能</a:t>
            </a:r>
            <a:r>
              <a:rPr kumimoji="1" lang="en-US" altLang="ja-JP" dirty="0"/>
              <a:t>CPU</a:t>
            </a:r>
            <a:r>
              <a:rPr kumimoji="1" lang="ja-JP" altLang="en-US" dirty="0"/>
              <a:t>で使われています。</a:t>
            </a:r>
            <a:endParaRPr kumimoji="1" lang="en-US" altLang="ja-JP" dirty="0"/>
          </a:p>
          <a:p>
            <a:r>
              <a:rPr kumimoji="1" lang="ja-JP" altLang="en-US" dirty="0"/>
              <a:t>一方、複数の命令をひとまとめにして長い命令として扱う方法を</a:t>
            </a:r>
            <a:r>
              <a:rPr kumimoji="1" lang="en-US" altLang="ja-JP" dirty="0" err="1"/>
              <a:t>VLIW</a:t>
            </a:r>
            <a:r>
              <a:rPr kumimoji="1" lang="ja-JP" altLang="en-US" dirty="0"/>
              <a:t>（</a:t>
            </a:r>
            <a:r>
              <a:rPr kumimoji="1" lang="en-US" altLang="ja-JP" dirty="0"/>
              <a:t>Very</a:t>
            </a:r>
            <a:r>
              <a:rPr kumimoji="1" lang="ja-JP" altLang="en-US" dirty="0"/>
              <a:t> </a:t>
            </a:r>
            <a:r>
              <a:rPr kumimoji="1" lang="en-US" altLang="ja-JP" dirty="0"/>
              <a:t>Long</a:t>
            </a:r>
            <a:r>
              <a:rPr kumimoji="1" lang="ja-JP" altLang="en-US" dirty="0"/>
              <a:t> </a:t>
            </a:r>
            <a:r>
              <a:rPr kumimoji="1" lang="en-US" altLang="ja-JP" dirty="0"/>
              <a:t>Instruction</a:t>
            </a:r>
            <a:r>
              <a:rPr kumimoji="1" lang="ja-JP" altLang="en-US" dirty="0"/>
              <a:t> </a:t>
            </a:r>
            <a:r>
              <a:rPr kumimoji="1" lang="en-US" altLang="ja-JP" dirty="0"/>
              <a:t>Word)</a:t>
            </a:r>
            <a:r>
              <a:rPr kumimoji="1" lang="ja-JP" altLang="en-US" dirty="0"/>
              <a:t>方式は、依存性の管理をコンパイラで行うため、制御回路は簡単になり、</a:t>
            </a:r>
            <a:r>
              <a:rPr kumimoji="1" lang="en-US" altLang="ja-JP" dirty="0"/>
              <a:t>8</a:t>
            </a:r>
            <a:r>
              <a:rPr kumimoji="1" lang="ja-JP" altLang="en-US" dirty="0"/>
              <a:t>命令同時発行くらいまで比較的簡単に実装できます。しかし、再コンパイルする必要があることから汎用</a:t>
            </a:r>
            <a:r>
              <a:rPr kumimoji="1" lang="en-US" altLang="ja-JP" dirty="0"/>
              <a:t>CPU</a:t>
            </a:r>
            <a:r>
              <a:rPr kumimoji="1" lang="ja-JP" altLang="en-US" dirty="0"/>
              <a:t>のビジネスモデルに載らず、主として</a:t>
            </a:r>
            <a:r>
              <a:rPr kumimoji="1" lang="en-US" altLang="ja-JP" dirty="0"/>
              <a:t>DSP(</a:t>
            </a:r>
            <a:r>
              <a:rPr kumimoji="1" lang="ja-JP" altLang="en-US" dirty="0"/>
              <a:t>信号処理プロセッサ）で使われます。</a:t>
            </a:r>
            <a:endParaRPr kumimoji="1" lang="en-US" altLang="ja-JP" dirty="0"/>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4</a:t>
            </a:fld>
            <a:endParaRPr lang="en-US" altLang="ja-JP"/>
          </a:p>
        </p:txBody>
      </p:sp>
    </p:spTree>
    <p:extLst>
      <p:ext uri="{BB962C8B-B14F-4D97-AF65-F5344CB8AC3E}">
        <p14:creationId xmlns:p14="http://schemas.microsoft.com/office/powerpoint/2010/main" val="3831042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静的なスーパースカラプロセッサは命令をプログラムの順番通り実行するインオーダー（</a:t>
            </a:r>
            <a:r>
              <a:rPr kumimoji="1" lang="en-US" altLang="ja-JP" dirty="0"/>
              <a:t>in-order)</a:t>
            </a:r>
            <a:r>
              <a:rPr kumimoji="1" lang="ja-JP" altLang="en-US" dirty="0"/>
              <a:t>プロセッサです。ここでは簡単な例を示します。パイプラインを</a:t>
            </a:r>
            <a:r>
              <a:rPr kumimoji="1" lang="en-US" altLang="ja-JP" dirty="0"/>
              <a:t>2</a:t>
            </a:r>
            <a:r>
              <a:rPr kumimoji="1" lang="ja-JP" altLang="en-US" dirty="0"/>
              <a:t>本持ち、それぞれは全ての種類の命令実行が可能です。このため、</a:t>
            </a:r>
            <a:r>
              <a:rPr kumimoji="1" lang="en-US" altLang="ja-JP" dirty="0" err="1"/>
              <a:t>ALU</a:t>
            </a:r>
            <a:r>
              <a:rPr kumimoji="1" lang="ja-JP" altLang="en-US" dirty="0"/>
              <a:t>は</a:t>
            </a:r>
            <a:r>
              <a:rPr kumimoji="1" lang="en-US" altLang="ja-JP" dirty="0"/>
              <a:t>2</a:t>
            </a:r>
            <a:r>
              <a:rPr kumimoji="1" lang="ja-JP" altLang="en-US" dirty="0"/>
              <a:t>セット、レジスタファイルは</a:t>
            </a:r>
            <a:r>
              <a:rPr kumimoji="1" lang="en-US" altLang="ja-JP" dirty="0"/>
              <a:t>4</a:t>
            </a:r>
            <a:r>
              <a:rPr kumimoji="1" lang="ja-JP" altLang="en-US" dirty="0"/>
              <a:t>ポート読み出し、</a:t>
            </a:r>
            <a:r>
              <a:rPr kumimoji="1" lang="en-US" altLang="ja-JP" dirty="0"/>
              <a:t>2</a:t>
            </a:r>
            <a:r>
              <a:rPr kumimoji="1" lang="ja-JP" altLang="en-US" dirty="0"/>
              <a:t>ポート書き込み、データメモリも</a:t>
            </a:r>
            <a:r>
              <a:rPr kumimoji="1" lang="en-US" altLang="ja-JP" dirty="0"/>
              <a:t>2</a:t>
            </a:r>
            <a:r>
              <a:rPr kumimoji="1" lang="ja-JP" altLang="en-US" dirty="0"/>
              <a:t>ポートに拡張してあります。まず</a:t>
            </a:r>
            <a:r>
              <a:rPr kumimoji="1" lang="en-US" altLang="ja-JP" dirty="0"/>
              <a:t>IF</a:t>
            </a:r>
            <a:r>
              <a:rPr kumimoji="1" lang="ja-JP" altLang="en-US" dirty="0"/>
              <a:t>ステージで</a:t>
            </a:r>
            <a:r>
              <a:rPr kumimoji="1" lang="en-US" altLang="ja-JP" dirty="0"/>
              <a:t>PC</a:t>
            </a:r>
            <a:r>
              <a:rPr kumimoji="1" lang="ja-JP" altLang="en-US" dirty="0"/>
              <a:t>の示す番地から</a:t>
            </a:r>
            <a:r>
              <a:rPr kumimoji="1" lang="en-US" altLang="ja-JP" dirty="0"/>
              <a:t>2</a:t>
            </a:r>
            <a:r>
              <a:rPr kumimoji="1" lang="ja-JP" altLang="en-US" dirty="0"/>
              <a:t>命令分（命令０、命令１）取って来て、</a:t>
            </a:r>
            <a:r>
              <a:rPr kumimoji="1" lang="en-US" altLang="ja-JP" dirty="0"/>
              <a:t>2</a:t>
            </a:r>
            <a:r>
              <a:rPr kumimoji="1" lang="ja-JP" altLang="en-US" dirty="0"/>
              <a:t>命令実行可能か、</a:t>
            </a:r>
            <a:r>
              <a:rPr kumimoji="1" lang="en-US" altLang="ja-JP" dirty="0"/>
              <a:t>1</a:t>
            </a:r>
            <a:r>
              <a:rPr kumimoji="1" lang="ja-JP" altLang="en-US" dirty="0"/>
              <a:t>命令だけにするかを判断します。</a:t>
            </a:r>
            <a:r>
              <a:rPr kumimoji="1" lang="en-US" altLang="ja-JP" dirty="0"/>
              <a:t>2</a:t>
            </a:r>
            <a:r>
              <a:rPr kumimoji="1" lang="ja-JP" altLang="en-US" dirty="0"/>
              <a:t>命令同時実行可能なのは命令０と１の間に依存関係がない場合で、この時は命令０をパイプライン０に、命令１をパイプライン１にいれて、</a:t>
            </a:r>
            <a:r>
              <a:rPr kumimoji="1" lang="en-US" altLang="ja-JP" dirty="0"/>
              <a:t>PC</a:t>
            </a:r>
            <a:r>
              <a:rPr kumimoji="1" lang="ja-JP" altLang="en-US" dirty="0"/>
              <a:t>を＋</a:t>
            </a:r>
            <a:r>
              <a:rPr kumimoji="1" lang="ja-JP" altLang="en-US" dirty="0" err="1"/>
              <a:t>８します</a:t>
            </a:r>
            <a:r>
              <a:rPr kumimoji="1" lang="ja-JP" altLang="en-US" dirty="0"/>
              <a:t>。依存があれば、パイプライン</a:t>
            </a:r>
            <a:r>
              <a:rPr kumimoji="1" lang="en-US" altLang="ja-JP" dirty="0"/>
              <a:t>0</a:t>
            </a:r>
            <a:r>
              <a:rPr kumimoji="1" lang="ja-JP" altLang="en-US" dirty="0"/>
              <a:t>に命令</a:t>
            </a:r>
            <a:r>
              <a:rPr kumimoji="1" lang="en-US" altLang="ja-JP" dirty="0"/>
              <a:t>0</a:t>
            </a:r>
            <a:r>
              <a:rPr kumimoji="1" lang="ja-JP" altLang="en-US" dirty="0"/>
              <a:t>を入れて、パイプライン１には</a:t>
            </a:r>
            <a:r>
              <a:rPr kumimoji="1" lang="en-US" altLang="ja-JP" dirty="0" err="1"/>
              <a:t>NOP</a:t>
            </a:r>
            <a:r>
              <a:rPr kumimoji="1" lang="ja-JP" altLang="en-US" dirty="0"/>
              <a:t>を入れ、</a:t>
            </a:r>
            <a:r>
              <a:rPr kumimoji="1" lang="en-US" altLang="ja-JP" dirty="0"/>
              <a:t>PC</a:t>
            </a:r>
            <a:r>
              <a:rPr kumimoji="1" lang="ja-JP" altLang="en-US" dirty="0"/>
              <a:t>を＋</a:t>
            </a:r>
            <a:r>
              <a:rPr kumimoji="1" lang="ja-JP" altLang="en-US" dirty="0" err="1"/>
              <a:t>４します</a:t>
            </a:r>
            <a:r>
              <a:rPr kumimoji="1" lang="ja-JP" altLang="en-US" dirty="0"/>
              <a:t>。本来、命令メモリの遅延が大きく、あまり難しい判断をさせるとクリティカルパスになってしまう</a:t>
            </a:r>
            <a:r>
              <a:rPr kumimoji="1" lang="en-US" altLang="ja-JP" dirty="0"/>
              <a:t>IF</a:t>
            </a:r>
            <a:r>
              <a:rPr kumimoji="1" lang="ja-JP" altLang="en-US" dirty="0"/>
              <a:t>でこんなことをやるのは良くないのですが、この場合、ま、しょうがないでしょう。分岐命令の後は、</a:t>
            </a:r>
            <a:r>
              <a:rPr kumimoji="1" lang="en-US" altLang="ja-JP" dirty="0"/>
              <a:t>2</a:t>
            </a:r>
            <a:r>
              <a:rPr kumimoji="1" lang="ja-JP" altLang="en-US" dirty="0" err="1"/>
              <a:t>つの</a:t>
            </a:r>
            <a:r>
              <a:rPr kumimoji="1" lang="ja-JP" altLang="en-US" dirty="0"/>
              <a:t>パイプラインに同時に</a:t>
            </a:r>
            <a:r>
              <a:rPr kumimoji="1" lang="en-US" altLang="ja-JP" dirty="0" err="1"/>
              <a:t>NOP</a:t>
            </a:r>
            <a:r>
              <a:rPr kumimoji="1" lang="ja-JP" altLang="en-US" dirty="0"/>
              <a:t>が入ります。面倒を避けるため、遅延分岐は使いません。インターロックは</a:t>
            </a:r>
            <a:r>
              <a:rPr kumimoji="1" lang="en-US" altLang="ja-JP" dirty="0"/>
              <a:t>2</a:t>
            </a:r>
            <a:r>
              <a:rPr kumimoji="1" lang="ja-JP" altLang="en-US" dirty="0" err="1"/>
              <a:t>つの</a:t>
            </a:r>
            <a:r>
              <a:rPr kumimoji="1" lang="ja-JP" altLang="en-US" dirty="0"/>
              <a:t>パイプラインを同時にストップし、フォワーディングは全てのケースにおいて行っています。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5</a:t>
            </a:fld>
            <a:endParaRPr lang="en-US" altLang="ja-JP"/>
          </a:p>
        </p:txBody>
      </p:sp>
    </p:spTree>
    <p:extLst>
      <p:ext uri="{BB962C8B-B14F-4D97-AF65-F5344CB8AC3E}">
        <p14:creationId xmlns:p14="http://schemas.microsoft.com/office/powerpoint/2010/main" val="1295370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RISC-V</a:t>
            </a:r>
            <a:r>
              <a:rPr kumimoji="1" lang="ja-JP" altLang="en-US" dirty="0"/>
              <a:t>静的スーパースカラ版のブロック図を示します。パイプライン０，１がレジスタファイル、メモリを共有しています。静的スーパースカラで</a:t>
            </a:r>
            <a:r>
              <a:rPr kumimoji="1" lang="en-US" altLang="ja-JP" dirty="0"/>
              <a:t>2</a:t>
            </a:r>
            <a:r>
              <a:rPr kumimoji="1" lang="ja-JP" altLang="en-US" dirty="0"/>
              <a:t>命令同時発行なので、比較的構造は簡単です。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6</a:t>
            </a:fld>
            <a:endParaRPr lang="en-US" altLang="ja-JP"/>
          </a:p>
        </p:txBody>
      </p:sp>
    </p:spTree>
    <p:extLst>
      <p:ext uri="{BB962C8B-B14F-4D97-AF65-F5344CB8AC3E}">
        <p14:creationId xmlns:p14="http://schemas.microsoft.com/office/powerpoint/2010/main" val="411321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簡単なプログラムがスーパースカラで動作する例を示しましょう。これは、メモリ上に並んでいる</a:t>
            </a:r>
            <a:r>
              <a:rPr kumimoji="1" lang="en-US" altLang="ja-JP" dirty="0"/>
              <a:t>8</a:t>
            </a:r>
            <a:r>
              <a:rPr kumimoji="1" lang="ja-JP" altLang="en-US" dirty="0"/>
              <a:t>つの数の和を計算する大変単純なプログラムです。最初の辺は問題なく</a:t>
            </a:r>
            <a:r>
              <a:rPr kumimoji="1" lang="en-US" altLang="ja-JP" dirty="0"/>
              <a:t>2</a:t>
            </a:r>
            <a:r>
              <a:rPr kumimoji="1" lang="ja-JP" altLang="en-US" dirty="0"/>
              <a:t>命令ずつフェッチが行われます。</a:t>
            </a:r>
          </a:p>
        </p:txBody>
      </p:sp>
      <p:sp>
        <p:nvSpPr>
          <p:cNvPr id="4" name="スライド番号プレースホルダー 3"/>
          <p:cNvSpPr>
            <a:spLocks noGrp="1"/>
          </p:cNvSpPr>
          <p:nvPr>
            <p:ph type="sldNum" sz="quarter" idx="5"/>
          </p:nvPr>
        </p:nvSpPr>
        <p:spPr/>
        <p:txBody>
          <a:bodyPr/>
          <a:lstStyle/>
          <a:p>
            <a:fld id="{AB5A40AE-97A0-44E2-9113-99A5C26F3A9C}" type="slidenum">
              <a:rPr lang="en-US" altLang="ja-JP" smtClean="0"/>
              <a:pPr/>
              <a:t>7</a:t>
            </a:fld>
            <a:endParaRPr lang="en-US" altLang="ja-JP"/>
          </a:p>
        </p:txBody>
      </p:sp>
    </p:spTree>
    <p:extLst>
      <p:ext uri="{BB962C8B-B14F-4D97-AF65-F5344CB8AC3E}">
        <p14:creationId xmlns:p14="http://schemas.microsoft.com/office/powerpoint/2010/main" val="1364355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このプログラムの最初の三命令の動作する様子を示します。この部分は調子良く</a:t>
            </a:r>
            <a:r>
              <a:rPr kumimoji="1" lang="en-US" altLang="ja-JP" dirty="0"/>
              <a:t>2</a:t>
            </a:r>
            <a:r>
              <a:rPr kumimoji="1" lang="ja-JP" altLang="en-US" dirty="0"/>
              <a:t>命令が同時に実行されますが、実は</a:t>
            </a:r>
            <a:r>
              <a:rPr kumimoji="1" lang="en-US" altLang="ja-JP" dirty="0" err="1"/>
              <a:t>lw</a:t>
            </a:r>
            <a:r>
              <a:rPr kumimoji="1" lang="ja-JP" altLang="en-US" dirty="0"/>
              <a:t>が</a:t>
            </a:r>
            <a:r>
              <a:rPr kumimoji="1" lang="en-US" altLang="ja-JP" dirty="0"/>
              <a:t>M</a:t>
            </a:r>
            <a:r>
              <a:rPr kumimoji="1" lang="ja-JP" altLang="en-US" dirty="0"/>
              <a:t>に入る際には全体がストールしますし、分岐命令は片方にしか入れません。</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8</a:t>
            </a:fld>
            <a:endParaRPr lang="en-US" altLang="ja-JP"/>
          </a:p>
        </p:txBody>
      </p:sp>
    </p:spTree>
    <p:extLst>
      <p:ext uri="{BB962C8B-B14F-4D97-AF65-F5344CB8AC3E}">
        <p14:creationId xmlns:p14="http://schemas.microsoft.com/office/powerpoint/2010/main" val="1540425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VLIW</a:t>
            </a:r>
            <a:r>
              <a:rPr kumimoji="1" lang="ja-JP" altLang="en-US" dirty="0"/>
              <a:t>（</a:t>
            </a:r>
            <a:r>
              <a:rPr kumimoji="1" lang="en-US" altLang="ja-JP" dirty="0"/>
              <a:t>Very</a:t>
            </a:r>
            <a:r>
              <a:rPr kumimoji="1" lang="ja-JP" altLang="en-US" dirty="0"/>
              <a:t> </a:t>
            </a:r>
            <a:r>
              <a:rPr kumimoji="1" lang="en-US" altLang="ja-JP" dirty="0"/>
              <a:t>Long</a:t>
            </a:r>
            <a:r>
              <a:rPr kumimoji="1" lang="ja-JP" altLang="en-US" dirty="0"/>
              <a:t> </a:t>
            </a:r>
            <a:r>
              <a:rPr kumimoji="1" lang="en-US" altLang="ja-JP" dirty="0"/>
              <a:t>Instruction</a:t>
            </a:r>
            <a:r>
              <a:rPr kumimoji="1" lang="ja-JP" altLang="en-US" dirty="0"/>
              <a:t> </a:t>
            </a:r>
            <a:r>
              <a:rPr kumimoji="1" lang="en-US" altLang="ja-JP" dirty="0"/>
              <a:t>Word)</a:t>
            </a:r>
            <a:r>
              <a:rPr kumimoji="1" lang="ja-JP" altLang="en-US" dirty="0"/>
              <a:t>型のコンピュータでは、スーパースカラ型における制御回路の複雑さを避けるため、命令の依存性を満足して命令を発行するタイミングをコンパイラが検出して、これらをくっつけた長い命令の形にして実行します。命令のそれぞれのフィールドは、通常の一命令分に相当しますが、これらを独立に動かすことはできません。何もやることがない場合、そのフィールドは</a:t>
            </a:r>
            <a:r>
              <a:rPr kumimoji="1" lang="en-US" altLang="ja-JP" dirty="0" err="1"/>
              <a:t>NOP</a:t>
            </a:r>
            <a:r>
              <a:rPr kumimoji="1" lang="ja-JP" altLang="en-US" dirty="0"/>
              <a:t>で埋めます。</a:t>
            </a:r>
          </a:p>
        </p:txBody>
      </p:sp>
      <p:sp>
        <p:nvSpPr>
          <p:cNvPr id="4" name="スライド番号プレースホルダー 3"/>
          <p:cNvSpPr>
            <a:spLocks noGrp="1"/>
          </p:cNvSpPr>
          <p:nvPr>
            <p:ph type="sldNum" sz="quarter" idx="10"/>
          </p:nvPr>
        </p:nvSpPr>
        <p:spPr/>
        <p:txBody>
          <a:bodyPr/>
          <a:lstStyle/>
          <a:p>
            <a:fld id="{AB5A40AE-97A0-44E2-9113-99A5C26F3A9C}" type="slidenum">
              <a:rPr lang="en-US" altLang="ja-JP" smtClean="0"/>
              <a:pPr/>
              <a:t>9</a:t>
            </a:fld>
            <a:endParaRPr lang="en-US" altLang="ja-JP"/>
          </a:p>
        </p:txBody>
      </p:sp>
    </p:spTree>
    <p:extLst>
      <p:ext uri="{BB962C8B-B14F-4D97-AF65-F5344CB8AC3E}">
        <p14:creationId xmlns:p14="http://schemas.microsoft.com/office/powerpoint/2010/main" val="2928152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9A58D989-338C-4839-8BED-0DA5ACC18F2C}" type="slidenum">
              <a:rPr lang="en-US" altLang="ja-JP" smtClean="0"/>
              <a:pPr/>
              <a:t>‹#›</a:t>
            </a:fld>
            <a:endParaRPr lang="en-US" altLang="ja-JP"/>
          </a:p>
        </p:txBody>
      </p:sp>
    </p:spTree>
    <p:extLst>
      <p:ext uri="{BB962C8B-B14F-4D97-AF65-F5344CB8AC3E}">
        <p14:creationId xmlns:p14="http://schemas.microsoft.com/office/powerpoint/2010/main" val="1114407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75E43566-B02C-433E-B677-68956953F221}" type="slidenum">
              <a:rPr lang="en-US" altLang="ja-JP" smtClean="0"/>
              <a:pPr/>
              <a:t>‹#›</a:t>
            </a:fld>
            <a:endParaRPr lang="en-US" altLang="ja-JP"/>
          </a:p>
        </p:txBody>
      </p:sp>
    </p:spTree>
    <p:extLst>
      <p:ext uri="{BB962C8B-B14F-4D97-AF65-F5344CB8AC3E}">
        <p14:creationId xmlns:p14="http://schemas.microsoft.com/office/powerpoint/2010/main" val="3077500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387E3C97-B75E-49E6-8D69-D92CA3748047}" type="slidenum">
              <a:rPr lang="en-US" altLang="ja-JP" smtClean="0"/>
              <a:pPr/>
              <a:t>‹#›</a:t>
            </a:fld>
            <a:endParaRPr lang="en-US" altLang="ja-JP"/>
          </a:p>
        </p:txBody>
      </p:sp>
    </p:spTree>
    <p:extLst>
      <p:ext uri="{BB962C8B-B14F-4D97-AF65-F5344CB8AC3E}">
        <p14:creationId xmlns:p14="http://schemas.microsoft.com/office/powerpoint/2010/main" val="2658644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88265984-1813-4F4E-8131-483BC9C7DA40}" type="slidenum">
              <a:rPr lang="en-US" altLang="ja-JP" smtClean="0"/>
              <a:pPr/>
              <a:t>‹#›</a:t>
            </a:fld>
            <a:endParaRPr lang="en-US" altLang="ja-JP"/>
          </a:p>
        </p:txBody>
      </p:sp>
    </p:spTree>
    <p:extLst>
      <p:ext uri="{BB962C8B-B14F-4D97-AF65-F5344CB8AC3E}">
        <p14:creationId xmlns:p14="http://schemas.microsoft.com/office/powerpoint/2010/main" val="343617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endParaRPr lang="en-US" altLang="ja-JP"/>
          </a:p>
        </p:txBody>
      </p:sp>
      <p:sp>
        <p:nvSpPr>
          <p:cNvPr id="5" name="フッター プレースホルダー 4"/>
          <p:cNvSpPr>
            <a:spLocks noGrp="1"/>
          </p:cNvSpPr>
          <p:nvPr>
            <p:ph type="ftr" sz="quarter" idx="11"/>
          </p:nvPr>
        </p:nvSpPr>
        <p:spPr/>
        <p:txBody>
          <a:bodyPr/>
          <a:lstStyle/>
          <a:p>
            <a:endParaRPr lang="en-US" altLang="ja-JP"/>
          </a:p>
        </p:txBody>
      </p:sp>
      <p:sp>
        <p:nvSpPr>
          <p:cNvPr id="6" name="スライド番号プレースホルダー 5"/>
          <p:cNvSpPr>
            <a:spLocks noGrp="1"/>
          </p:cNvSpPr>
          <p:nvPr>
            <p:ph type="sldNum" sz="quarter" idx="12"/>
          </p:nvPr>
        </p:nvSpPr>
        <p:spPr/>
        <p:txBody>
          <a:bodyPr/>
          <a:lstStyle/>
          <a:p>
            <a:fld id="{A317515C-B888-4E89-BAB8-2DCFA0B65387}" type="slidenum">
              <a:rPr lang="en-US" altLang="ja-JP" smtClean="0"/>
              <a:pPr/>
              <a:t>‹#›</a:t>
            </a:fld>
            <a:endParaRPr lang="en-US" altLang="ja-JP"/>
          </a:p>
        </p:txBody>
      </p:sp>
    </p:spTree>
    <p:extLst>
      <p:ext uri="{BB962C8B-B14F-4D97-AF65-F5344CB8AC3E}">
        <p14:creationId xmlns:p14="http://schemas.microsoft.com/office/powerpoint/2010/main" val="253125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8DAFB055-22DD-4D5C-A63F-5617D04F93FE}" type="slidenum">
              <a:rPr lang="en-US" altLang="ja-JP" smtClean="0"/>
              <a:pPr/>
              <a:t>‹#›</a:t>
            </a:fld>
            <a:endParaRPr lang="en-US" altLang="ja-JP"/>
          </a:p>
        </p:txBody>
      </p:sp>
    </p:spTree>
    <p:extLst>
      <p:ext uri="{BB962C8B-B14F-4D97-AF65-F5344CB8AC3E}">
        <p14:creationId xmlns:p14="http://schemas.microsoft.com/office/powerpoint/2010/main" val="2071345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endParaRPr lang="en-US" altLang="ja-JP"/>
          </a:p>
        </p:txBody>
      </p:sp>
      <p:sp>
        <p:nvSpPr>
          <p:cNvPr id="8" name="フッター プレースホルダー 7"/>
          <p:cNvSpPr>
            <a:spLocks noGrp="1"/>
          </p:cNvSpPr>
          <p:nvPr>
            <p:ph type="ftr" sz="quarter" idx="11"/>
          </p:nvPr>
        </p:nvSpPr>
        <p:spPr/>
        <p:txBody>
          <a:bodyPr/>
          <a:lstStyle/>
          <a:p>
            <a:endParaRPr lang="en-US" altLang="ja-JP"/>
          </a:p>
        </p:txBody>
      </p:sp>
      <p:sp>
        <p:nvSpPr>
          <p:cNvPr id="9" name="スライド番号プレースホルダー 8"/>
          <p:cNvSpPr>
            <a:spLocks noGrp="1"/>
          </p:cNvSpPr>
          <p:nvPr>
            <p:ph type="sldNum" sz="quarter" idx="12"/>
          </p:nvPr>
        </p:nvSpPr>
        <p:spPr/>
        <p:txBody>
          <a:bodyPr/>
          <a:lstStyle/>
          <a:p>
            <a:fld id="{00C3C586-383A-40E5-9E43-2035865707C8}" type="slidenum">
              <a:rPr lang="en-US" altLang="ja-JP" smtClean="0"/>
              <a:pPr/>
              <a:t>‹#›</a:t>
            </a:fld>
            <a:endParaRPr lang="en-US" altLang="ja-JP"/>
          </a:p>
        </p:txBody>
      </p:sp>
    </p:spTree>
    <p:extLst>
      <p:ext uri="{BB962C8B-B14F-4D97-AF65-F5344CB8AC3E}">
        <p14:creationId xmlns:p14="http://schemas.microsoft.com/office/powerpoint/2010/main" val="315941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endParaRPr lang="en-US" altLang="ja-JP"/>
          </a:p>
        </p:txBody>
      </p:sp>
      <p:sp>
        <p:nvSpPr>
          <p:cNvPr id="4" name="フッター プレースホルダー 3"/>
          <p:cNvSpPr>
            <a:spLocks noGrp="1"/>
          </p:cNvSpPr>
          <p:nvPr>
            <p:ph type="ftr" sz="quarter" idx="11"/>
          </p:nvPr>
        </p:nvSpPr>
        <p:spPr/>
        <p:txBody>
          <a:bodyPr/>
          <a:lstStyle/>
          <a:p>
            <a:endParaRPr lang="en-US" altLang="ja-JP"/>
          </a:p>
        </p:txBody>
      </p:sp>
      <p:sp>
        <p:nvSpPr>
          <p:cNvPr id="5" name="スライド番号プレースホルダー 4"/>
          <p:cNvSpPr>
            <a:spLocks noGrp="1"/>
          </p:cNvSpPr>
          <p:nvPr>
            <p:ph type="sldNum" sz="quarter" idx="12"/>
          </p:nvPr>
        </p:nvSpPr>
        <p:spPr/>
        <p:txBody>
          <a:bodyPr/>
          <a:lstStyle/>
          <a:p>
            <a:fld id="{8870721D-4874-4F18-92C3-6B48B74781A5}" type="slidenum">
              <a:rPr lang="en-US" altLang="ja-JP" smtClean="0"/>
              <a:pPr/>
              <a:t>‹#›</a:t>
            </a:fld>
            <a:endParaRPr lang="en-US" altLang="ja-JP"/>
          </a:p>
        </p:txBody>
      </p:sp>
    </p:spTree>
    <p:extLst>
      <p:ext uri="{BB962C8B-B14F-4D97-AF65-F5344CB8AC3E}">
        <p14:creationId xmlns:p14="http://schemas.microsoft.com/office/powerpoint/2010/main" val="3140795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endParaRPr lang="en-US" altLang="ja-JP"/>
          </a:p>
        </p:txBody>
      </p:sp>
      <p:sp>
        <p:nvSpPr>
          <p:cNvPr id="3" name="フッター プレースホルダー 2"/>
          <p:cNvSpPr>
            <a:spLocks noGrp="1"/>
          </p:cNvSpPr>
          <p:nvPr>
            <p:ph type="ftr" sz="quarter" idx="11"/>
          </p:nvPr>
        </p:nvSpPr>
        <p:spPr/>
        <p:txBody>
          <a:bodyPr/>
          <a:lstStyle/>
          <a:p>
            <a:endParaRPr lang="en-US" altLang="ja-JP"/>
          </a:p>
        </p:txBody>
      </p:sp>
      <p:sp>
        <p:nvSpPr>
          <p:cNvPr id="4" name="スライド番号プレースホルダー 3"/>
          <p:cNvSpPr>
            <a:spLocks noGrp="1"/>
          </p:cNvSpPr>
          <p:nvPr>
            <p:ph type="sldNum" sz="quarter" idx="12"/>
          </p:nvPr>
        </p:nvSpPr>
        <p:spPr/>
        <p:txBody>
          <a:bodyPr/>
          <a:lstStyle/>
          <a:p>
            <a:fld id="{6F51551E-1078-411F-A9B9-9BDDC50D4E91}" type="slidenum">
              <a:rPr lang="en-US" altLang="ja-JP" smtClean="0"/>
              <a:pPr/>
              <a:t>‹#›</a:t>
            </a:fld>
            <a:endParaRPr lang="en-US" altLang="ja-JP"/>
          </a:p>
        </p:txBody>
      </p:sp>
    </p:spTree>
    <p:extLst>
      <p:ext uri="{BB962C8B-B14F-4D97-AF65-F5344CB8AC3E}">
        <p14:creationId xmlns:p14="http://schemas.microsoft.com/office/powerpoint/2010/main" val="298212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BA5C3F5F-A40F-470E-B34B-B173DF3B3127}" type="slidenum">
              <a:rPr lang="en-US" altLang="ja-JP" smtClean="0"/>
              <a:pPr/>
              <a:t>‹#›</a:t>
            </a:fld>
            <a:endParaRPr lang="en-US" altLang="ja-JP"/>
          </a:p>
        </p:txBody>
      </p:sp>
    </p:spTree>
    <p:extLst>
      <p:ext uri="{BB962C8B-B14F-4D97-AF65-F5344CB8AC3E}">
        <p14:creationId xmlns:p14="http://schemas.microsoft.com/office/powerpoint/2010/main" val="4031289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endParaRPr lang="en-US" altLang="ja-JP"/>
          </a:p>
        </p:txBody>
      </p:sp>
      <p:sp>
        <p:nvSpPr>
          <p:cNvPr id="6" name="フッター プレースホルダー 5"/>
          <p:cNvSpPr>
            <a:spLocks noGrp="1"/>
          </p:cNvSpPr>
          <p:nvPr>
            <p:ph type="ftr" sz="quarter" idx="11"/>
          </p:nvPr>
        </p:nvSpPr>
        <p:spPr/>
        <p:txBody>
          <a:bodyPr/>
          <a:lstStyle/>
          <a:p>
            <a:endParaRPr lang="en-US" altLang="ja-JP"/>
          </a:p>
        </p:txBody>
      </p:sp>
      <p:sp>
        <p:nvSpPr>
          <p:cNvPr id="7" name="スライド番号プレースホルダー 6"/>
          <p:cNvSpPr>
            <a:spLocks noGrp="1"/>
          </p:cNvSpPr>
          <p:nvPr>
            <p:ph type="sldNum" sz="quarter" idx="12"/>
          </p:nvPr>
        </p:nvSpPr>
        <p:spPr/>
        <p:txBody>
          <a:bodyPr/>
          <a:lstStyle/>
          <a:p>
            <a:fld id="{846E7BE8-084D-49A8-A0F0-19A19B11B313}" type="slidenum">
              <a:rPr lang="en-US" altLang="ja-JP" smtClean="0"/>
              <a:pPr/>
              <a:t>‹#›</a:t>
            </a:fld>
            <a:endParaRPr lang="en-US" altLang="ja-JP"/>
          </a:p>
        </p:txBody>
      </p:sp>
    </p:spTree>
    <p:extLst>
      <p:ext uri="{BB962C8B-B14F-4D97-AF65-F5344CB8AC3E}">
        <p14:creationId xmlns:p14="http://schemas.microsoft.com/office/powerpoint/2010/main" val="165111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ja-JP"/>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ja-JP"/>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A1F8BE7-72B8-4A2B-AAAB-96878AF9562F}" type="slidenum">
              <a:rPr lang="en-US" altLang="ja-JP" smtClean="0"/>
              <a:pPr/>
              <a:t>‹#›</a:t>
            </a:fld>
            <a:endParaRPr lang="en-US" altLang="ja-JP"/>
          </a:p>
        </p:txBody>
      </p:sp>
    </p:spTree>
    <p:extLst>
      <p:ext uri="{BB962C8B-B14F-4D97-AF65-F5344CB8AC3E}">
        <p14:creationId xmlns:p14="http://schemas.microsoft.com/office/powerpoint/2010/main" val="171533459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pPr eaLnBrk="1" hangingPunct="1"/>
            <a:r>
              <a:rPr lang="ja-JP" altLang="en-US" sz="4000" dirty="0"/>
              <a:t>さらなる高速化</a:t>
            </a:r>
          </a:p>
        </p:txBody>
      </p:sp>
      <p:sp>
        <p:nvSpPr>
          <p:cNvPr id="2051" name="Rectangle 3"/>
          <p:cNvSpPr>
            <a:spLocks noGrp="1" noChangeArrowheads="1"/>
          </p:cNvSpPr>
          <p:nvPr>
            <p:ph type="subTitle" idx="1"/>
          </p:nvPr>
        </p:nvSpPr>
        <p:spPr>
          <a:xfrm>
            <a:off x="1371600" y="3886200"/>
            <a:ext cx="6400800" cy="1752600"/>
          </a:xfrm>
        </p:spPr>
        <p:txBody>
          <a:bodyPr/>
          <a:lstStyle/>
          <a:p>
            <a:pPr eaLnBrk="1" hangingPunct="1"/>
            <a:r>
              <a:rPr lang="ja-JP" altLang="en-US" sz="3200"/>
              <a:t>天野　</a:t>
            </a:r>
            <a:r>
              <a:rPr lang="en-US" altLang="ja-JP" sz="3200"/>
              <a:t>hunga@am.ics.keio.ac.jp</a:t>
            </a:r>
          </a:p>
        </p:txBody>
      </p:sp>
    </p:spTree>
    <p:extLst>
      <p:ext uri="{BB962C8B-B14F-4D97-AF65-F5344CB8AC3E}">
        <p14:creationId xmlns:p14="http://schemas.microsoft.com/office/powerpoint/2010/main" val="3326871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例題の</a:t>
            </a:r>
            <a:r>
              <a:rPr lang="en-US" altLang="ja-JP" dirty="0"/>
              <a:t>VLIW</a:t>
            </a:r>
            <a:r>
              <a:rPr lang="ja-JP" altLang="en-US" dirty="0"/>
              <a:t>マシン</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4</a:t>
            </a:r>
            <a:r>
              <a:rPr kumimoji="1" lang="ja-JP" altLang="en-US" dirty="0"/>
              <a:t>命令分を</a:t>
            </a:r>
            <a:r>
              <a:rPr kumimoji="1" lang="en-US" altLang="ja-JP" dirty="0"/>
              <a:t>1</a:t>
            </a:r>
            <a:r>
              <a:rPr kumimoji="1" lang="ja-JP" altLang="en-US" dirty="0"/>
              <a:t>命令にパックして実行</a:t>
            </a:r>
            <a:endParaRPr kumimoji="1" lang="en-US" altLang="ja-JP" dirty="0"/>
          </a:p>
          <a:p>
            <a:pPr lvl="1"/>
            <a:r>
              <a:rPr lang="ja-JP" altLang="en-US" dirty="0"/>
              <a:t>命令メモリは</a:t>
            </a:r>
            <a:r>
              <a:rPr lang="en-US" altLang="ja-JP" dirty="0"/>
              <a:t>128</a:t>
            </a:r>
            <a:r>
              <a:rPr lang="ja-JP" altLang="en-US" dirty="0"/>
              <a:t>ビット</a:t>
            </a:r>
            <a:endParaRPr kumimoji="1" lang="en-US" altLang="ja-JP" dirty="0"/>
          </a:p>
          <a:p>
            <a:r>
              <a:rPr lang="ja-JP" altLang="en-US" dirty="0"/>
              <a:t>命令</a:t>
            </a:r>
            <a:r>
              <a:rPr lang="en-US" altLang="ja-JP" dirty="0" err="1"/>
              <a:t>slot0</a:t>
            </a:r>
            <a:r>
              <a:rPr lang="en-US" altLang="ja-JP" dirty="0"/>
              <a:t>/</a:t>
            </a:r>
            <a:r>
              <a:rPr lang="ja-JP" altLang="en-US" dirty="0"/>
              <a:t>１は</a:t>
            </a:r>
            <a:r>
              <a:rPr lang="en-US" altLang="ja-JP" dirty="0" err="1"/>
              <a:t>ALU</a:t>
            </a:r>
            <a:r>
              <a:rPr lang="ja-JP" altLang="en-US" dirty="0"/>
              <a:t>命令と分岐命令　</a:t>
            </a:r>
            <a:r>
              <a:rPr lang="en-US" altLang="ja-JP" dirty="0" err="1"/>
              <a:t>ALU</a:t>
            </a:r>
            <a:r>
              <a:rPr lang="ja-JP" altLang="en-US" dirty="0"/>
              <a:t>は</a:t>
            </a:r>
            <a:r>
              <a:rPr lang="en-US" altLang="ja-JP" dirty="0"/>
              <a:t>2</a:t>
            </a:r>
            <a:r>
              <a:rPr lang="ja-JP" altLang="en-US" dirty="0"/>
              <a:t>セット持つ</a:t>
            </a:r>
            <a:endParaRPr lang="en-US" altLang="ja-JP" dirty="0"/>
          </a:p>
          <a:p>
            <a:r>
              <a:rPr kumimoji="1" lang="ja-JP" altLang="en-US" dirty="0"/>
              <a:t>命令</a:t>
            </a:r>
            <a:r>
              <a:rPr kumimoji="1" lang="en-US" altLang="ja-JP" dirty="0" err="1"/>
              <a:t>slot2</a:t>
            </a:r>
            <a:r>
              <a:rPr kumimoji="1" lang="en-US" altLang="ja-JP" dirty="0"/>
              <a:t>/</a:t>
            </a:r>
            <a:r>
              <a:rPr kumimoji="1" lang="ja-JP" altLang="en-US" dirty="0"/>
              <a:t>３はメモリアクセス命令　データメモリは</a:t>
            </a:r>
            <a:r>
              <a:rPr kumimoji="1" lang="en-US" altLang="ja-JP" dirty="0"/>
              <a:t>2</a:t>
            </a:r>
            <a:r>
              <a:rPr kumimoji="1" lang="ja-JP" altLang="en-US" dirty="0"/>
              <a:t>ポート</a:t>
            </a:r>
            <a:endParaRPr kumimoji="1" lang="en-US" altLang="ja-JP" dirty="0"/>
          </a:p>
          <a:p>
            <a:r>
              <a:rPr lang="en-US" altLang="ja-JP" dirty="0" err="1"/>
              <a:t>rfile</a:t>
            </a:r>
            <a:r>
              <a:rPr lang="ja-JP" altLang="en-US" dirty="0"/>
              <a:t>は</a:t>
            </a:r>
            <a:r>
              <a:rPr lang="en-US" altLang="ja-JP" dirty="0"/>
              <a:t>12</a:t>
            </a:r>
            <a:r>
              <a:rPr lang="ja-JP" altLang="en-US" dirty="0"/>
              <a:t>ポート（</a:t>
            </a:r>
            <a:r>
              <a:rPr lang="en-US" altLang="ja-JP" dirty="0"/>
              <a:t>8</a:t>
            </a:r>
            <a:r>
              <a:rPr lang="ja-JP" altLang="en-US" dirty="0"/>
              <a:t>ポート読み出し、</a:t>
            </a:r>
            <a:r>
              <a:rPr lang="en-US" altLang="ja-JP" dirty="0"/>
              <a:t>4</a:t>
            </a:r>
            <a:r>
              <a:rPr lang="ja-JP" altLang="en-US" dirty="0"/>
              <a:t>ポート書き込み）</a:t>
            </a:r>
            <a:endParaRPr lang="en-US" altLang="ja-JP" dirty="0"/>
          </a:p>
          <a:p>
            <a:pPr lvl="1"/>
            <a:r>
              <a:rPr kumimoji="1" lang="ja-JP" altLang="en-US" dirty="0"/>
              <a:t>書き込みの制御が面倒になっている</a:t>
            </a:r>
            <a:endParaRPr kumimoji="1" lang="en-US" altLang="ja-JP" dirty="0"/>
          </a:p>
          <a:p>
            <a:r>
              <a:rPr lang="ja-JP" altLang="en-US" dirty="0"/>
              <a:t>フォワーディングはやっていない</a:t>
            </a:r>
            <a:endParaRPr lang="en-US" altLang="ja-JP" dirty="0"/>
          </a:p>
          <a:p>
            <a:pPr lvl="1"/>
            <a:r>
              <a:rPr lang="ja-JP" altLang="en-US" dirty="0"/>
              <a:t>４</a:t>
            </a:r>
            <a:r>
              <a:rPr lang="en-US" altLang="ja-JP" dirty="0" err="1"/>
              <a:t>X4</a:t>
            </a:r>
            <a:r>
              <a:rPr lang="en-US" altLang="ja-JP" dirty="0"/>
              <a:t>=16</a:t>
            </a:r>
            <a:r>
              <a:rPr lang="ja-JP" altLang="en-US" dirty="0"/>
              <a:t> 通りの組み合わせが必要でハードウェアが巨大化するため</a:t>
            </a:r>
            <a:endParaRPr lang="en-US" altLang="ja-JP" dirty="0"/>
          </a:p>
          <a:p>
            <a:pPr lvl="1"/>
            <a:r>
              <a:rPr kumimoji="1" lang="ja-JP" altLang="en-US" dirty="0"/>
              <a:t>しかし普通の</a:t>
            </a:r>
            <a:r>
              <a:rPr kumimoji="1" lang="en-US" altLang="ja-JP" dirty="0" err="1"/>
              <a:t>VLIW</a:t>
            </a:r>
            <a:r>
              <a:rPr kumimoji="1" lang="ja-JP" altLang="en-US" dirty="0"/>
              <a:t>マシンではこれをやっている</a:t>
            </a:r>
            <a:endParaRPr kumimoji="1" lang="en-US" altLang="ja-JP" dirty="0"/>
          </a:p>
          <a:p>
            <a:pPr lvl="1"/>
            <a:r>
              <a:rPr lang="ja-JP" altLang="en-US" dirty="0"/>
              <a:t>このため、依存関係のある命令間には</a:t>
            </a:r>
            <a:r>
              <a:rPr lang="en-US" altLang="ja-JP" dirty="0"/>
              <a:t>2</a:t>
            </a:r>
            <a:r>
              <a:rPr lang="ja-JP" altLang="en-US" dirty="0"/>
              <a:t>命令分の間隔が必要</a:t>
            </a:r>
            <a:endParaRPr lang="en-US" altLang="ja-JP" dirty="0"/>
          </a:p>
          <a:p>
            <a:pPr lvl="1"/>
            <a:r>
              <a:rPr kumimoji="1" lang="en-US" altLang="ja-JP" dirty="0" err="1"/>
              <a:t>NOP</a:t>
            </a:r>
            <a:r>
              <a:rPr kumimoji="1" lang="ja-JP" altLang="en-US" dirty="0"/>
              <a:t>だらけになってしまう</a:t>
            </a:r>
            <a:endParaRPr kumimoji="1" lang="en-US" altLang="ja-JP" dirty="0"/>
          </a:p>
          <a:p>
            <a:endParaRPr kumimoji="1" lang="ja-JP" altLang="en-US" dirty="0"/>
          </a:p>
        </p:txBody>
      </p:sp>
    </p:spTree>
    <p:extLst>
      <p:ext uri="{BB962C8B-B14F-4D97-AF65-F5344CB8AC3E}">
        <p14:creationId xmlns:p14="http://schemas.microsoft.com/office/powerpoint/2010/main" val="3667259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87610"/>
          </a:xfrm>
        </p:spPr>
        <p:txBody>
          <a:bodyPr/>
          <a:lstStyle/>
          <a:p>
            <a:r>
              <a:rPr lang="en-US" altLang="ja-JP" dirty="0"/>
              <a:t>sum</a:t>
            </a:r>
            <a:r>
              <a:rPr kumimoji="1" lang="en-US" altLang="ja-JP" dirty="0"/>
              <a:t>.asm(</a:t>
            </a:r>
            <a:r>
              <a:rPr kumimoji="1" lang="ja-JP" altLang="en-US" dirty="0"/>
              <a:t>メモリの内容の加算）の実行</a:t>
            </a:r>
          </a:p>
        </p:txBody>
      </p:sp>
      <p:sp>
        <p:nvSpPr>
          <p:cNvPr id="3" name="コンテンツ プレースホルダー 2"/>
          <p:cNvSpPr>
            <a:spLocks noGrp="1"/>
          </p:cNvSpPr>
          <p:nvPr>
            <p:ph idx="1"/>
          </p:nvPr>
        </p:nvSpPr>
        <p:spPr>
          <a:xfrm>
            <a:off x="594899" y="1124744"/>
            <a:ext cx="8316895" cy="5537419"/>
          </a:xfrm>
        </p:spPr>
        <p:txBody>
          <a:bodyPr>
            <a:normAutofit/>
          </a:bodyPr>
          <a:lstStyle/>
          <a:p>
            <a:pPr marL="0" indent="0">
              <a:buNone/>
            </a:pPr>
            <a:r>
              <a:rPr lang="en-US" altLang="ja-JP" dirty="0"/>
              <a:t>	slot0			slot1			slot2			slot3</a:t>
            </a:r>
          </a:p>
          <a:p>
            <a:pPr marL="0" indent="0">
              <a:buNone/>
            </a:pPr>
            <a:endParaRPr lang="en-US" altLang="ja-JP" dirty="0"/>
          </a:p>
          <a:p>
            <a:pPr marL="0" indent="0">
              <a:buNone/>
            </a:pPr>
            <a:r>
              <a:rPr lang="en-US" altLang="ja-JP" dirty="0"/>
              <a:t>	</a:t>
            </a:r>
            <a:r>
              <a:rPr lang="en-US" altLang="ja-JP" dirty="0" err="1"/>
              <a:t>addi</a:t>
            </a:r>
            <a:r>
              <a:rPr lang="en-US" altLang="ja-JP" dirty="0"/>
              <a:t> x1,x0,0	add x2,x0,x0	</a:t>
            </a:r>
            <a:r>
              <a:rPr lang="en-US" altLang="ja-JP" dirty="0" err="1"/>
              <a:t>nop</a:t>
            </a:r>
            <a:r>
              <a:rPr lang="en-US" altLang="ja-JP" dirty="0"/>
              <a:t>			</a:t>
            </a:r>
            <a:r>
              <a:rPr lang="en-US" altLang="ja-JP" dirty="0" err="1"/>
              <a:t>nop</a:t>
            </a:r>
            <a:r>
              <a:rPr lang="en-US" altLang="ja-JP" dirty="0"/>
              <a:t> </a:t>
            </a:r>
          </a:p>
          <a:p>
            <a:pPr marL="0" indent="0">
              <a:buNone/>
            </a:pPr>
            <a:r>
              <a:rPr lang="en-US" altLang="ja-JP" dirty="0"/>
              <a:t>	</a:t>
            </a:r>
            <a:r>
              <a:rPr lang="en-US" altLang="ja-JP" dirty="0" err="1"/>
              <a:t>addi</a:t>
            </a:r>
            <a:r>
              <a:rPr lang="en-US" altLang="ja-JP" dirty="0"/>
              <a:t> x3,x0,8	</a:t>
            </a:r>
            <a:r>
              <a:rPr lang="en-US" altLang="ja-JP" dirty="0" err="1"/>
              <a:t>nop</a:t>
            </a:r>
            <a:r>
              <a:rPr lang="en-US" altLang="ja-JP" dirty="0"/>
              <a:t>			</a:t>
            </a:r>
            <a:r>
              <a:rPr lang="en-US" altLang="ja-JP" dirty="0" err="1"/>
              <a:t>nop</a:t>
            </a:r>
            <a:r>
              <a:rPr lang="en-US" altLang="ja-JP" dirty="0"/>
              <a:t>			</a:t>
            </a:r>
            <a:r>
              <a:rPr lang="en-US" altLang="ja-JP" dirty="0" err="1"/>
              <a:t>nop</a:t>
            </a:r>
            <a:r>
              <a:rPr lang="en-US" altLang="ja-JP" dirty="0"/>
              <a:t>	</a:t>
            </a:r>
          </a:p>
          <a:p>
            <a:pPr marL="0" indent="0">
              <a:buNone/>
            </a:pPr>
            <a:r>
              <a:rPr lang="en-US" altLang="ja-JP" dirty="0"/>
              <a:t>	</a:t>
            </a:r>
            <a:r>
              <a:rPr lang="en-US" altLang="ja-JP" dirty="0" err="1"/>
              <a:t>nop</a:t>
            </a:r>
            <a:r>
              <a:rPr lang="en-US" altLang="ja-JP" dirty="0"/>
              <a:t>			</a:t>
            </a:r>
            <a:r>
              <a:rPr lang="en-US" altLang="ja-JP" dirty="0" err="1"/>
              <a:t>nop</a:t>
            </a:r>
            <a:r>
              <a:rPr lang="en-US" altLang="ja-JP" dirty="0"/>
              <a:t>			</a:t>
            </a:r>
            <a:r>
              <a:rPr lang="en-US" altLang="ja-JP" dirty="0" err="1"/>
              <a:t>nop</a:t>
            </a:r>
            <a:r>
              <a:rPr lang="en-US" altLang="ja-JP" dirty="0"/>
              <a:t>			</a:t>
            </a:r>
            <a:r>
              <a:rPr lang="en-US" altLang="ja-JP" dirty="0" err="1"/>
              <a:t>nop</a:t>
            </a:r>
            <a:r>
              <a:rPr lang="en-US" altLang="ja-JP" dirty="0"/>
              <a:t>             </a:t>
            </a:r>
          </a:p>
          <a:p>
            <a:pPr marL="0" indent="0">
              <a:buNone/>
            </a:pPr>
            <a:r>
              <a:rPr lang="en-US" altLang="ja-JP" dirty="0" err="1"/>
              <a:t>lp</a:t>
            </a:r>
            <a:r>
              <a:rPr lang="en-US" altLang="ja-JP" dirty="0"/>
              <a:t>: 	</a:t>
            </a:r>
            <a:r>
              <a:rPr lang="en-US" altLang="ja-JP" dirty="0" err="1"/>
              <a:t>addi</a:t>
            </a:r>
            <a:r>
              <a:rPr lang="en-US" altLang="ja-JP" dirty="0"/>
              <a:t> x1,x1,4	</a:t>
            </a:r>
            <a:r>
              <a:rPr lang="en-US" altLang="ja-JP" dirty="0" err="1"/>
              <a:t>nop</a:t>
            </a:r>
            <a:r>
              <a:rPr lang="en-US" altLang="ja-JP" dirty="0"/>
              <a:t>			</a:t>
            </a:r>
            <a:r>
              <a:rPr lang="en-US" altLang="ja-JP" dirty="0" err="1"/>
              <a:t>lw</a:t>
            </a:r>
            <a:r>
              <a:rPr lang="en-US" altLang="ja-JP" dirty="0"/>
              <a:t> x4,x1,0	         </a:t>
            </a:r>
            <a:r>
              <a:rPr lang="en-US" altLang="ja-JP" dirty="0" err="1"/>
              <a:t>nop</a:t>
            </a:r>
            <a:r>
              <a:rPr lang="en-US" altLang="ja-JP" dirty="0"/>
              <a:t>     </a:t>
            </a:r>
          </a:p>
          <a:p>
            <a:pPr marL="0" indent="0">
              <a:buNone/>
            </a:pPr>
            <a:r>
              <a:rPr lang="en-US" altLang="ja-JP" dirty="0"/>
              <a:t>	</a:t>
            </a:r>
            <a:r>
              <a:rPr lang="en-US" altLang="ja-JP" dirty="0" err="1"/>
              <a:t>addi</a:t>
            </a:r>
            <a:r>
              <a:rPr lang="en-US" altLang="ja-JP" dirty="0"/>
              <a:t> x3,x3,-1	</a:t>
            </a:r>
            <a:r>
              <a:rPr lang="en-US" altLang="ja-JP" dirty="0" err="1"/>
              <a:t>nop</a:t>
            </a:r>
            <a:r>
              <a:rPr lang="en-US" altLang="ja-JP" dirty="0"/>
              <a:t>			</a:t>
            </a:r>
            <a:r>
              <a:rPr lang="en-US" altLang="ja-JP" dirty="0" err="1"/>
              <a:t>nop</a:t>
            </a:r>
            <a:r>
              <a:rPr lang="en-US" altLang="ja-JP" dirty="0"/>
              <a:t>			</a:t>
            </a:r>
            <a:r>
              <a:rPr lang="en-US" altLang="ja-JP" dirty="0" err="1"/>
              <a:t>nop</a:t>
            </a:r>
            <a:r>
              <a:rPr lang="en-US" altLang="ja-JP" dirty="0"/>
              <a:t>	</a:t>
            </a:r>
          </a:p>
          <a:p>
            <a:pPr marL="0" indent="0">
              <a:buNone/>
            </a:pPr>
            <a:r>
              <a:rPr lang="en-US" altLang="ja-JP" dirty="0"/>
              <a:t>	</a:t>
            </a:r>
            <a:r>
              <a:rPr lang="en-US" altLang="ja-JP" dirty="0" err="1"/>
              <a:t>nop</a:t>
            </a:r>
            <a:r>
              <a:rPr lang="en-US" altLang="ja-JP" dirty="0"/>
              <a:t>			</a:t>
            </a:r>
            <a:r>
              <a:rPr lang="en-US" altLang="ja-JP" dirty="0" err="1"/>
              <a:t>nop</a:t>
            </a:r>
            <a:r>
              <a:rPr lang="en-US" altLang="ja-JP" dirty="0"/>
              <a:t>			</a:t>
            </a:r>
            <a:r>
              <a:rPr lang="en-US" altLang="ja-JP" dirty="0" err="1"/>
              <a:t>nop</a:t>
            </a:r>
            <a:r>
              <a:rPr lang="en-US" altLang="ja-JP" dirty="0"/>
              <a:t>			</a:t>
            </a:r>
            <a:r>
              <a:rPr lang="en-US" altLang="ja-JP" dirty="0" err="1"/>
              <a:t>nop</a:t>
            </a:r>
            <a:endParaRPr lang="en-US" altLang="ja-JP" dirty="0"/>
          </a:p>
          <a:p>
            <a:pPr marL="0" indent="0">
              <a:buNone/>
            </a:pPr>
            <a:r>
              <a:rPr lang="en-US" altLang="ja-JP" dirty="0"/>
              <a:t>	add x2,x2,x4	</a:t>
            </a:r>
            <a:r>
              <a:rPr lang="en-US" altLang="ja-JP" dirty="0" err="1"/>
              <a:t>nop</a:t>
            </a:r>
            <a:r>
              <a:rPr lang="en-US" altLang="ja-JP" dirty="0"/>
              <a:t>			</a:t>
            </a:r>
            <a:r>
              <a:rPr lang="en-US" altLang="ja-JP" dirty="0" err="1"/>
              <a:t>nop</a:t>
            </a:r>
            <a:r>
              <a:rPr lang="en-US" altLang="ja-JP" dirty="0"/>
              <a:t>			</a:t>
            </a:r>
            <a:r>
              <a:rPr lang="en-US" altLang="ja-JP" dirty="0" err="1"/>
              <a:t>nop</a:t>
            </a:r>
            <a:endParaRPr lang="en-US" altLang="ja-JP" dirty="0"/>
          </a:p>
          <a:p>
            <a:pPr marL="0" indent="0">
              <a:buNone/>
            </a:pPr>
            <a:r>
              <a:rPr lang="en-US" altLang="ja-JP" dirty="0"/>
              <a:t>	</a:t>
            </a:r>
            <a:r>
              <a:rPr lang="en-US" altLang="ja-JP" dirty="0" err="1"/>
              <a:t>bne</a:t>
            </a:r>
            <a:r>
              <a:rPr lang="en-US" altLang="ja-JP" dirty="0"/>
              <a:t> x3,x0,lp	</a:t>
            </a:r>
            <a:r>
              <a:rPr lang="en-US" altLang="ja-JP" dirty="0" err="1"/>
              <a:t>nop</a:t>
            </a:r>
            <a:r>
              <a:rPr lang="en-US" altLang="ja-JP" dirty="0"/>
              <a:t>			</a:t>
            </a:r>
            <a:r>
              <a:rPr lang="en-US" altLang="ja-JP" dirty="0" err="1"/>
              <a:t>nop</a:t>
            </a:r>
            <a:r>
              <a:rPr lang="en-US" altLang="ja-JP" dirty="0"/>
              <a:t>			</a:t>
            </a:r>
            <a:r>
              <a:rPr lang="en-US" altLang="ja-JP" dirty="0" err="1"/>
              <a:t>nop</a:t>
            </a:r>
            <a:endParaRPr lang="en-US" altLang="ja-JP" dirty="0"/>
          </a:p>
          <a:p>
            <a:pPr marL="0" indent="0">
              <a:buNone/>
            </a:pPr>
            <a:r>
              <a:rPr lang="en-US" altLang="ja-JP" dirty="0"/>
              <a:t>	</a:t>
            </a:r>
            <a:r>
              <a:rPr lang="en-US" altLang="ja-JP" dirty="0" err="1"/>
              <a:t>nop</a:t>
            </a:r>
            <a:r>
              <a:rPr lang="en-US" altLang="ja-JP" dirty="0"/>
              <a:t>			</a:t>
            </a:r>
            <a:r>
              <a:rPr lang="en-US" altLang="ja-JP" dirty="0" err="1"/>
              <a:t>nop</a:t>
            </a:r>
            <a:r>
              <a:rPr lang="en-US" altLang="ja-JP" dirty="0"/>
              <a:t>			</a:t>
            </a:r>
            <a:r>
              <a:rPr lang="en-US" altLang="ja-JP" dirty="0" err="1"/>
              <a:t>nop</a:t>
            </a:r>
            <a:r>
              <a:rPr lang="en-US" altLang="ja-JP" dirty="0"/>
              <a:t>			</a:t>
            </a:r>
            <a:r>
              <a:rPr lang="en-US" altLang="ja-JP" dirty="0" err="1"/>
              <a:t>nop</a:t>
            </a:r>
            <a:r>
              <a:rPr lang="en-US" altLang="ja-JP" dirty="0"/>
              <a:t>	</a:t>
            </a:r>
          </a:p>
          <a:p>
            <a:pPr marL="0" indent="0">
              <a:buNone/>
            </a:pPr>
            <a:r>
              <a:rPr lang="en-US" altLang="ja-JP" dirty="0"/>
              <a:t>	</a:t>
            </a:r>
            <a:r>
              <a:rPr lang="en-US" altLang="ja-JP" dirty="0" err="1"/>
              <a:t>ecall</a:t>
            </a:r>
            <a:r>
              <a:rPr lang="en-US" altLang="ja-JP" dirty="0"/>
              <a:t>   		</a:t>
            </a:r>
            <a:r>
              <a:rPr lang="en-US" altLang="ja-JP" dirty="0" err="1"/>
              <a:t>nop</a:t>
            </a:r>
            <a:r>
              <a:rPr lang="en-US" altLang="ja-JP" dirty="0"/>
              <a:t>			</a:t>
            </a:r>
            <a:r>
              <a:rPr lang="en-US" altLang="ja-JP" dirty="0" err="1"/>
              <a:t>nop</a:t>
            </a:r>
            <a:r>
              <a:rPr lang="en-US" altLang="ja-JP" dirty="0"/>
              <a:t>            	</a:t>
            </a:r>
            <a:r>
              <a:rPr lang="en-US" altLang="ja-JP" dirty="0" err="1"/>
              <a:t>nop</a:t>
            </a:r>
            <a:endParaRPr lang="en-US" altLang="ja-JP" dirty="0"/>
          </a:p>
          <a:p>
            <a:pPr marL="0" indent="0">
              <a:buNone/>
            </a:pPr>
            <a:r>
              <a:rPr lang="en-US" altLang="ja-JP" dirty="0"/>
              <a:t>	</a:t>
            </a:r>
            <a:r>
              <a:rPr lang="ja-JP" altLang="en-US" dirty="0"/>
              <a:t>ファイル中では</a:t>
            </a:r>
            <a:r>
              <a:rPr lang="en-US" altLang="ja-JP" dirty="0"/>
              <a:t>1</a:t>
            </a:r>
            <a:r>
              <a:rPr lang="ja-JP" altLang="en-US" dirty="0"/>
              <a:t>スロット</a:t>
            </a:r>
            <a:r>
              <a:rPr lang="en-US" altLang="ja-JP" dirty="0"/>
              <a:t>1</a:t>
            </a:r>
            <a:r>
              <a:rPr lang="ja-JP" altLang="en-US" dirty="0"/>
              <a:t>行になっているので注意！</a:t>
            </a:r>
            <a:endParaRPr lang="en-US" altLang="ja-JP" dirty="0"/>
          </a:p>
          <a:p>
            <a:pPr marL="0" indent="0">
              <a:buNone/>
            </a:pPr>
            <a:endParaRPr kumimoji="1" lang="ja-JP" altLang="en-US" dirty="0"/>
          </a:p>
        </p:txBody>
      </p:sp>
    </p:spTree>
    <p:extLst>
      <p:ext uri="{BB962C8B-B14F-4D97-AF65-F5344CB8AC3E}">
        <p14:creationId xmlns:p14="http://schemas.microsoft.com/office/powerpoint/2010/main" val="3308612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188640"/>
            <a:ext cx="7886700" cy="615602"/>
          </a:xfrm>
        </p:spPr>
        <p:txBody>
          <a:bodyPr/>
          <a:lstStyle/>
          <a:p>
            <a:r>
              <a:rPr kumimoji="1" lang="ja-JP" altLang="en-US" dirty="0"/>
              <a:t>ループアンローリング</a:t>
            </a:r>
          </a:p>
        </p:txBody>
      </p:sp>
      <p:sp>
        <p:nvSpPr>
          <p:cNvPr id="3" name="コンテンツ プレースホルダー 2"/>
          <p:cNvSpPr>
            <a:spLocks noGrp="1"/>
          </p:cNvSpPr>
          <p:nvPr>
            <p:ph idx="1"/>
          </p:nvPr>
        </p:nvSpPr>
        <p:spPr>
          <a:xfrm>
            <a:off x="4101802" y="804242"/>
            <a:ext cx="4565948" cy="6053757"/>
          </a:xfrm>
        </p:spPr>
        <p:txBody>
          <a:bodyPr>
            <a:normAutofit fontScale="85000" lnSpcReduction="20000"/>
          </a:bodyPr>
          <a:lstStyle/>
          <a:p>
            <a:r>
              <a:rPr kumimoji="1" lang="en-US" altLang="ja-JP" dirty="0" err="1"/>
              <a:t>addarray_lu.asm</a:t>
            </a:r>
            <a:endParaRPr kumimoji="1" lang="en-US" altLang="ja-JP" dirty="0"/>
          </a:p>
          <a:p>
            <a:pPr marL="0" indent="0">
              <a:buNone/>
            </a:pPr>
            <a:endParaRPr lang="en-US" altLang="ja-JP" dirty="0"/>
          </a:p>
          <a:p>
            <a:pPr marL="0" indent="0">
              <a:buNone/>
            </a:pPr>
            <a:r>
              <a:rPr lang="en-US" altLang="ja-JP" dirty="0"/>
              <a:t>	</a:t>
            </a:r>
            <a:r>
              <a:rPr lang="en-US" altLang="ja-JP" dirty="0" err="1"/>
              <a:t>addi</a:t>
            </a:r>
            <a:r>
              <a:rPr lang="en-US" altLang="ja-JP" dirty="0"/>
              <a:t> x1,x0,0</a:t>
            </a:r>
          </a:p>
          <a:p>
            <a:pPr marL="0" indent="0">
              <a:buNone/>
            </a:pPr>
            <a:r>
              <a:rPr lang="en-US" altLang="ja-JP" dirty="0"/>
              <a:t>	add x2,x0,x0</a:t>
            </a:r>
          </a:p>
          <a:p>
            <a:pPr marL="0" indent="0">
              <a:buNone/>
            </a:pPr>
            <a:r>
              <a:rPr lang="en-US" altLang="ja-JP" dirty="0"/>
              <a:t>	add x6,x0,x0</a:t>
            </a:r>
          </a:p>
          <a:p>
            <a:pPr marL="0" indent="0">
              <a:buNone/>
            </a:pPr>
            <a:r>
              <a:rPr lang="en-US" altLang="ja-JP" dirty="0"/>
              <a:t>	</a:t>
            </a:r>
            <a:r>
              <a:rPr lang="en-US" altLang="ja-JP" dirty="0" err="1"/>
              <a:t>addi</a:t>
            </a:r>
            <a:r>
              <a:rPr lang="en-US" altLang="ja-JP" dirty="0"/>
              <a:t> x3,x0,8</a:t>
            </a:r>
          </a:p>
          <a:p>
            <a:pPr marL="0" indent="0">
              <a:buNone/>
            </a:pPr>
            <a:r>
              <a:rPr lang="en-US" altLang="ja-JP" dirty="0" err="1"/>
              <a:t>lp</a:t>
            </a:r>
            <a:r>
              <a:rPr lang="en-US" altLang="ja-JP" dirty="0"/>
              <a:t>:      </a:t>
            </a:r>
            <a:r>
              <a:rPr lang="en-US" altLang="ja-JP" dirty="0" err="1"/>
              <a:t>lw</a:t>
            </a:r>
            <a:r>
              <a:rPr lang="en-US" altLang="ja-JP" dirty="0"/>
              <a:t> x4,x1,0</a:t>
            </a:r>
          </a:p>
          <a:p>
            <a:pPr marL="0" indent="0">
              <a:buNone/>
            </a:pPr>
            <a:r>
              <a:rPr lang="en-US" altLang="ja-JP" dirty="0"/>
              <a:t>	</a:t>
            </a:r>
            <a:r>
              <a:rPr lang="en-US" altLang="ja-JP" dirty="0" err="1"/>
              <a:t>lw</a:t>
            </a:r>
            <a:r>
              <a:rPr lang="en-US" altLang="ja-JP" dirty="0"/>
              <a:t> x5,x1,4     //2</a:t>
            </a:r>
            <a:r>
              <a:rPr lang="ja-JP" altLang="en-US" dirty="0"/>
              <a:t>つ分</a:t>
            </a:r>
            <a:r>
              <a:rPr lang="en-US" altLang="ja-JP" dirty="0" err="1"/>
              <a:t>lw</a:t>
            </a:r>
            <a:endParaRPr lang="en-US" altLang="ja-JP" dirty="0"/>
          </a:p>
          <a:p>
            <a:pPr marL="0" indent="0">
              <a:buNone/>
            </a:pPr>
            <a:r>
              <a:rPr lang="en-US" altLang="ja-JP" dirty="0"/>
              <a:t>	add x2,x2,x4</a:t>
            </a:r>
          </a:p>
          <a:p>
            <a:pPr marL="0" indent="0">
              <a:buNone/>
            </a:pPr>
            <a:r>
              <a:rPr lang="en-US" altLang="ja-JP" dirty="0"/>
              <a:t>	add x6,x6,x5  //2</a:t>
            </a:r>
            <a:r>
              <a:rPr lang="ja-JP" altLang="en-US" dirty="0"/>
              <a:t>つ分加算</a:t>
            </a:r>
            <a:endParaRPr lang="en-US" altLang="ja-JP" dirty="0"/>
          </a:p>
          <a:p>
            <a:pPr marL="0" indent="0">
              <a:buNone/>
            </a:pPr>
            <a:r>
              <a:rPr lang="en-US" altLang="ja-JP" dirty="0"/>
              <a:t>	</a:t>
            </a:r>
            <a:r>
              <a:rPr lang="en-US" altLang="ja-JP" dirty="0" err="1"/>
              <a:t>addi</a:t>
            </a:r>
            <a:r>
              <a:rPr lang="en-US" altLang="ja-JP" dirty="0"/>
              <a:t> x3,x3,-2</a:t>
            </a:r>
            <a:r>
              <a:rPr lang="ja-JP" altLang="en-US" dirty="0"/>
              <a:t>  </a:t>
            </a:r>
            <a:r>
              <a:rPr lang="en-US" altLang="ja-JP" dirty="0"/>
              <a:t>//</a:t>
            </a:r>
            <a:r>
              <a:rPr lang="ja-JP" altLang="en-US" dirty="0"/>
              <a:t>カウンタは</a:t>
            </a:r>
            <a:r>
              <a:rPr lang="en-US" altLang="ja-JP" dirty="0"/>
              <a:t>2</a:t>
            </a:r>
            <a:r>
              <a:rPr lang="ja-JP" altLang="en-US" dirty="0"/>
              <a:t>減らす</a:t>
            </a:r>
            <a:endParaRPr lang="en-US" altLang="ja-JP" dirty="0"/>
          </a:p>
          <a:p>
            <a:pPr marL="0" indent="0">
              <a:buNone/>
            </a:pPr>
            <a:r>
              <a:rPr lang="en-US" altLang="ja-JP" dirty="0"/>
              <a:t>	</a:t>
            </a:r>
            <a:r>
              <a:rPr lang="en-US" altLang="ja-JP" dirty="0" err="1"/>
              <a:t>addi</a:t>
            </a:r>
            <a:r>
              <a:rPr lang="en-US" altLang="ja-JP" dirty="0"/>
              <a:t> x1,x1,8</a:t>
            </a:r>
            <a:r>
              <a:rPr lang="ja-JP" altLang="en-US" dirty="0"/>
              <a:t>　</a:t>
            </a:r>
            <a:r>
              <a:rPr lang="en-US" altLang="ja-JP" dirty="0"/>
              <a:t>//</a:t>
            </a:r>
            <a:r>
              <a:rPr lang="ja-JP" altLang="en-US" dirty="0"/>
              <a:t>ポインタは</a:t>
            </a:r>
            <a:r>
              <a:rPr lang="en-US" altLang="ja-JP" dirty="0"/>
              <a:t>8</a:t>
            </a:r>
            <a:r>
              <a:rPr lang="ja-JP" altLang="en-US" dirty="0"/>
              <a:t>進める</a:t>
            </a:r>
            <a:endParaRPr lang="en-US" altLang="ja-JP" dirty="0"/>
          </a:p>
          <a:p>
            <a:pPr marL="0" indent="0">
              <a:buNone/>
            </a:pPr>
            <a:r>
              <a:rPr lang="en-US" altLang="ja-JP" dirty="0"/>
              <a:t>	</a:t>
            </a:r>
            <a:r>
              <a:rPr lang="en-US" altLang="ja-JP" dirty="0" err="1"/>
              <a:t>bne</a:t>
            </a:r>
            <a:r>
              <a:rPr lang="en-US" altLang="ja-JP" dirty="0"/>
              <a:t> x3,x0,lp</a:t>
            </a:r>
          </a:p>
          <a:p>
            <a:pPr marL="0" indent="0">
              <a:buNone/>
            </a:pPr>
            <a:r>
              <a:rPr lang="en-US" altLang="ja-JP" dirty="0"/>
              <a:t>	</a:t>
            </a:r>
            <a:r>
              <a:rPr lang="en-US" altLang="ja-JP" dirty="0" err="1"/>
              <a:t>nop</a:t>
            </a:r>
            <a:endParaRPr lang="en-US" altLang="ja-JP" dirty="0"/>
          </a:p>
          <a:p>
            <a:pPr marL="0" indent="0">
              <a:buNone/>
            </a:pPr>
            <a:r>
              <a:rPr lang="en-US" altLang="ja-JP" dirty="0"/>
              <a:t>	</a:t>
            </a:r>
            <a:r>
              <a:rPr lang="en-US" altLang="ja-JP" dirty="0" err="1"/>
              <a:t>nop</a:t>
            </a:r>
            <a:endParaRPr lang="en-US" altLang="ja-JP" dirty="0"/>
          </a:p>
          <a:p>
            <a:pPr marL="0" indent="0">
              <a:buNone/>
            </a:pPr>
            <a:r>
              <a:rPr lang="en-US" altLang="ja-JP" dirty="0"/>
              <a:t>	add x2,x2,x6</a:t>
            </a:r>
            <a:r>
              <a:rPr lang="ja-JP" altLang="en-US" dirty="0"/>
              <a:t>　</a:t>
            </a:r>
            <a:r>
              <a:rPr lang="en-US" altLang="ja-JP" dirty="0"/>
              <a:t>//</a:t>
            </a:r>
            <a:r>
              <a:rPr lang="ja-JP" altLang="en-US" dirty="0"/>
              <a:t>この分は損する</a:t>
            </a:r>
            <a:endParaRPr lang="en-US" altLang="ja-JP" dirty="0"/>
          </a:p>
          <a:p>
            <a:pPr marL="0" indent="0">
              <a:buNone/>
            </a:pPr>
            <a:r>
              <a:rPr lang="en-US" altLang="ja-JP" dirty="0"/>
              <a:t>	</a:t>
            </a:r>
            <a:r>
              <a:rPr lang="en-US" altLang="ja-JP" dirty="0" err="1"/>
              <a:t>sw</a:t>
            </a:r>
            <a:r>
              <a:rPr lang="en-US" altLang="ja-JP" dirty="0"/>
              <a:t> x2,0x7fff(x0)</a:t>
            </a:r>
          </a:p>
          <a:p>
            <a:pPr marL="0" indent="0">
              <a:buNone/>
            </a:pPr>
            <a:r>
              <a:rPr lang="en-US" altLang="ja-JP" dirty="0"/>
              <a:t>end:	</a:t>
            </a:r>
            <a:r>
              <a:rPr lang="en-US" altLang="ja-JP" dirty="0" err="1"/>
              <a:t>beq</a:t>
            </a:r>
            <a:r>
              <a:rPr lang="en-US" altLang="ja-JP" dirty="0"/>
              <a:t> x0,x0,end</a:t>
            </a:r>
          </a:p>
          <a:p>
            <a:pPr marL="0" indent="0">
              <a:buNone/>
            </a:pPr>
            <a:r>
              <a:rPr lang="en-US" altLang="ja-JP" dirty="0"/>
              <a:t>	</a:t>
            </a:r>
            <a:r>
              <a:rPr lang="en-US" altLang="ja-JP" dirty="0" err="1"/>
              <a:t>nop</a:t>
            </a:r>
            <a:endParaRPr lang="en-US" altLang="ja-JP" dirty="0"/>
          </a:p>
          <a:p>
            <a:pPr marL="0" indent="0">
              <a:buNone/>
            </a:pPr>
            <a:r>
              <a:rPr lang="en-US" altLang="ja-JP" dirty="0"/>
              <a:t>	</a:t>
            </a:r>
            <a:r>
              <a:rPr lang="en-US" altLang="ja-JP" dirty="0" err="1"/>
              <a:t>nop</a:t>
            </a:r>
            <a:endParaRPr lang="en-US" altLang="ja-JP" dirty="0"/>
          </a:p>
          <a:p>
            <a:pPr marL="0" indent="0">
              <a:buNone/>
            </a:pPr>
            <a:endParaRPr lang="en-US" altLang="ja-JP" dirty="0"/>
          </a:p>
          <a:p>
            <a:pPr marL="0" indent="0">
              <a:buNone/>
            </a:pPr>
            <a:endParaRPr kumimoji="1" lang="ja-JP" altLang="en-US" dirty="0"/>
          </a:p>
        </p:txBody>
      </p:sp>
      <p:sp>
        <p:nvSpPr>
          <p:cNvPr id="4" name="コンテンツ プレースホルダー 2"/>
          <p:cNvSpPr txBox="1">
            <a:spLocks/>
          </p:cNvSpPr>
          <p:nvPr/>
        </p:nvSpPr>
        <p:spPr>
          <a:xfrm>
            <a:off x="781050" y="804242"/>
            <a:ext cx="3079254" cy="5225431"/>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en-US" altLang="ja-JP" dirty="0" err="1"/>
              <a:t>addarray.asm</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en-US" altLang="ja-JP" dirty="0"/>
              <a:t>	</a:t>
            </a:r>
            <a:r>
              <a:rPr lang="en-US" altLang="ja-JP" dirty="0" err="1"/>
              <a:t>addi</a:t>
            </a:r>
            <a:r>
              <a:rPr lang="en-US" altLang="ja-JP" dirty="0"/>
              <a:t> x1,x0,0</a:t>
            </a:r>
          </a:p>
          <a:p>
            <a:pPr marL="0" indent="0">
              <a:buFont typeface="Arial" panose="020B0604020202020204" pitchFamily="34" charset="0"/>
              <a:buNone/>
            </a:pPr>
            <a:r>
              <a:rPr lang="en-US" altLang="ja-JP" dirty="0"/>
              <a:t>	add x2,x0,x0</a:t>
            </a:r>
          </a:p>
          <a:p>
            <a:pPr marL="0" indent="0">
              <a:buFont typeface="Arial" panose="020B0604020202020204" pitchFamily="34" charset="0"/>
              <a:buNone/>
            </a:pPr>
            <a:r>
              <a:rPr lang="en-US" altLang="ja-JP" dirty="0"/>
              <a:t>	</a:t>
            </a:r>
            <a:r>
              <a:rPr lang="en-US" altLang="ja-JP" dirty="0" err="1"/>
              <a:t>addi</a:t>
            </a:r>
            <a:r>
              <a:rPr lang="en-US" altLang="ja-JP" dirty="0"/>
              <a:t> x3,x0,8</a:t>
            </a:r>
          </a:p>
          <a:p>
            <a:pPr marL="0" indent="0">
              <a:buFont typeface="Arial" panose="020B0604020202020204" pitchFamily="34" charset="0"/>
              <a:buNone/>
            </a:pPr>
            <a:r>
              <a:rPr lang="en-US" altLang="ja-JP" dirty="0" err="1"/>
              <a:t>lp</a:t>
            </a:r>
            <a:r>
              <a:rPr lang="en-US" altLang="ja-JP" dirty="0"/>
              <a:t>: </a:t>
            </a:r>
            <a:r>
              <a:rPr lang="en-US" altLang="ja-JP" dirty="0" err="1"/>
              <a:t>lw</a:t>
            </a:r>
            <a:r>
              <a:rPr lang="en-US" altLang="ja-JP" dirty="0"/>
              <a:t> x4,x1,0</a:t>
            </a:r>
          </a:p>
          <a:p>
            <a:pPr marL="0" indent="0">
              <a:buFont typeface="Arial" panose="020B0604020202020204" pitchFamily="34" charset="0"/>
              <a:buNone/>
            </a:pPr>
            <a:r>
              <a:rPr lang="en-US" altLang="ja-JP" dirty="0"/>
              <a:t>	add x2,x2,x4</a:t>
            </a:r>
          </a:p>
          <a:p>
            <a:pPr marL="0" indent="0">
              <a:buFont typeface="Arial" panose="020B0604020202020204" pitchFamily="34" charset="0"/>
              <a:buNone/>
            </a:pPr>
            <a:r>
              <a:rPr lang="en-US" altLang="ja-JP" dirty="0"/>
              <a:t>	</a:t>
            </a:r>
            <a:r>
              <a:rPr lang="en-US" altLang="ja-JP" dirty="0" err="1"/>
              <a:t>addi</a:t>
            </a:r>
            <a:r>
              <a:rPr lang="en-US" altLang="ja-JP" dirty="0"/>
              <a:t> x1,x1,4</a:t>
            </a:r>
          </a:p>
          <a:p>
            <a:pPr marL="0" indent="0">
              <a:buFont typeface="Arial" panose="020B0604020202020204" pitchFamily="34" charset="0"/>
              <a:buNone/>
            </a:pPr>
            <a:r>
              <a:rPr lang="en-US" altLang="ja-JP" dirty="0"/>
              <a:t>	</a:t>
            </a:r>
            <a:r>
              <a:rPr lang="en-US" altLang="ja-JP" dirty="0" err="1"/>
              <a:t>addi</a:t>
            </a:r>
            <a:r>
              <a:rPr lang="en-US" altLang="ja-JP" dirty="0"/>
              <a:t> x3,x3,-1</a:t>
            </a:r>
          </a:p>
          <a:p>
            <a:pPr marL="0" indent="0">
              <a:buFont typeface="Arial" panose="020B0604020202020204" pitchFamily="34" charset="0"/>
              <a:buNone/>
            </a:pPr>
            <a:r>
              <a:rPr lang="en-US" altLang="ja-JP" dirty="0"/>
              <a:t>	</a:t>
            </a:r>
            <a:r>
              <a:rPr lang="en-US" altLang="ja-JP" dirty="0" err="1"/>
              <a:t>bne</a:t>
            </a:r>
            <a:r>
              <a:rPr lang="en-US" altLang="ja-JP" dirty="0"/>
              <a:t> x3,x0,lp</a:t>
            </a:r>
          </a:p>
          <a:p>
            <a:pPr marL="0" indent="0">
              <a:buFont typeface="Arial" panose="020B0604020202020204" pitchFamily="34" charset="0"/>
              <a:buNone/>
            </a:pPr>
            <a:r>
              <a:rPr lang="en-US" altLang="ja-JP" dirty="0"/>
              <a:t>	</a:t>
            </a:r>
            <a:r>
              <a:rPr lang="en-US" altLang="ja-JP" dirty="0" err="1"/>
              <a:t>nop</a:t>
            </a:r>
            <a:endParaRPr lang="en-US" altLang="ja-JP" dirty="0"/>
          </a:p>
          <a:p>
            <a:pPr marL="0" indent="0">
              <a:buFont typeface="Arial" panose="020B0604020202020204" pitchFamily="34" charset="0"/>
              <a:buNone/>
            </a:pPr>
            <a:r>
              <a:rPr lang="en-US" altLang="ja-JP" dirty="0"/>
              <a:t>	</a:t>
            </a:r>
            <a:r>
              <a:rPr lang="en-US" altLang="ja-JP" dirty="0" err="1"/>
              <a:t>nop</a:t>
            </a:r>
            <a:endParaRPr lang="en-US" altLang="ja-JP" dirty="0"/>
          </a:p>
          <a:p>
            <a:pPr marL="0" indent="0">
              <a:buFont typeface="Arial" panose="020B0604020202020204" pitchFamily="34" charset="0"/>
              <a:buNone/>
            </a:pPr>
            <a:r>
              <a:rPr lang="en-US" altLang="ja-JP" dirty="0"/>
              <a:t>	</a:t>
            </a:r>
            <a:r>
              <a:rPr lang="en-US" altLang="ja-JP" dirty="0" err="1"/>
              <a:t>sw</a:t>
            </a:r>
            <a:r>
              <a:rPr lang="en-US" altLang="ja-JP" dirty="0"/>
              <a:t> x2,0x7fff(x0)</a:t>
            </a:r>
          </a:p>
          <a:p>
            <a:pPr marL="0" indent="0">
              <a:buFont typeface="Arial" panose="020B0604020202020204" pitchFamily="34" charset="0"/>
              <a:buNone/>
            </a:pPr>
            <a:r>
              <a:rPr lang="en-US" altLang="ja-JP" dirty="0"/>
              <a:t>end:	</a:t>
            </a:r>
            <a:r>
              <a:rPr lang="en-US" altLang="ja-JP" dirty="0" err="1"/>
              <a:t>beq</a:t>
            </a:r>
            <a:r>
              <a:rPr lang="en-US" altLang="ja-JP" dirty="0"/>
              <a:t> x0,x0,end</a:t>
            </a:r>
          </a:p>
          <a:p>
            <a:pPr marL="0" indent="0">
              <a:buFont typeface="Arial" panose="020B0604020202020204" pitchFamily="34" charset="0"/>
              <a:buNone/>
            </a:pPr>
            <a:r>
              <a:rPr lang="en-US" altLang="ja-JP" dirty="0"/>
              <a:t>	</a:t>
            </a:r>
            <a:r>
              <a:rPr lang="en-US" altLang="ja-JP" dirty="0" err="1"/>
              <a:t>nop</a:t>
            </a:r>
            <a:endParaRPr lang="en-US" altLang="ja-JP" dirty="0"/>
          </a:p>
          <a:p>
            <a:pPr marL="0" indent="0">
              <a:buFont typeface="Arial" panose="020B0604020202020204" pitchFamily="34" charset="0"/>
              <a:buNone/>
            </a:pPr>
            <a:r>
              <a:rPr lang="en-US" altLang="ja-JP" dirty="0"/>
              <a:t>	</a:t>
            </a:r>
            <a:r>
              <a:rPr lang="en-US" altLang="ja-JP" dirty="0" err="1"/>
              <a:t>nop</a:t>
            </a:r>
            <a:endParaRPr lang="en-US" altLang="ja-JP" dirty="0"/>
          </a:p>
          <a:p>
            <a:pPr marL="0" indent="0">
              <a:buFont typeface="Arial" panose="020B0604020202020204" pitchFamily="34" charset="0"/>
              <a:buNone/>
            </a:pPr>
            <a:endParaRPr lang="ja-JP" altLang="en-US" dirty="0"/>
          </a:p>
        </p:txBody>
      </p:sp>
    </p:spTree>
    <p:extLst>
      <p:ext uri="{BB962C8B-B14F-4D97-AF65-F5344CB8AC3E}">
        <p14:creationId xmlns:p14="http://schemas.microsoft.com/office/powerpoint/2010/main" val="1197334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365127"/>
            <a:ext cx="7886700" cy="687610"/>
          </a:xfrm>
        </p:spPr>
        <p:txBody>
          <a:bodyPr>
            <a:normAutofit/>
          </a:bodyPr>
          <a:lstStyle/>
          <a:p>
            <a:r>
              <a:rPr lang="en-US" altLang="ja-JP" dirty="0"/>
              <a:t>VLIW</a:t>
            </a:r>
            <a:r>
              <a:rPr lang="ja-JP" altLang="en-US" dirty="0"/>
              <a:t>版</a:t>
            </a:r>
            <a:r>
              <a:rPr kumimoji="1" lang="ja-JP" altLang="en-US" dirty="0"/>
              <a:t>での</a:t>
            </a:r>
            <a:r>
              <a:rPr lang="ja-JP" altLang="en-US" dirty="0"/>
              <a:t>ループアンローリング</a:t>
            </a:r>
            <a:endParaRPr kumimoji="1" lang="ja-JP" altLang="en-US" dirty="0"/>
          </a:p>
        </p:txBody>
      </p:sp>
      <p:sp>
        <p:nvSpPr>
          <p:cNvPr id="3" name="コンテンツ プレースホルダー 2"/>
          <p:cNvSpPr>
            <a:spLocks noGrp="1"/>
          </p:cNvSpPr>
          <p:nvPr>
            <p:ph idx="1"/>
          </p:nvPr>
        </p:nvSpPr>
        <p:spPr>
          <a:xfrm>
            <a:off x="467545" y="1124744"/>
            <a:ext cx="8676456" cy="4896544"/>
          </a:xfrm>
        </p:spPr>
        <p:txBody>
          <a:bodyPr>
            <a:normAutofit fontScale="92500" lnSpcReduction="20000"/>
          </a:bodyPr>
          <a:lstStyle/>
          <a:p>
            <a:pPr marL="0" indent="0">
              <a:buNone/>
            </a:pPr>
            <a:r>
              <a:rPr lang="en-US" altLang="ja-JP" dirty="0"/>
              <a:t>	slot0			slot1			slot2			slot3</a:t>
            </a:r>
          </a:p>
          <a:p>
            <a:pPr marL="0" indent="0">
              <a:buNone/>
            </a:pPr>
            <a:endParaRPr lang="en-US" altLang="ja-JP" dirty="0"/>
          </a:p>
          <a:p>
            <a:pPr marL="0" indent="0">
              <a:buNone/>
            </a:pPr>
            <a:r>
              <a:rPr lang="en-US" altLang="ja-JP" dirty="0"/>
              <a:t>	</a:t>
            </a:r>
            <a:r>
              <a:rPr lang="en-US" altLang="ja-JP" dirty="0" err="1"/>
              <a:t>addi</a:t>
            </a:r>
            <a:r>
              <a:rPr lang="en-US" altLang="ja-JP" dirty="0"/>
              <a:t> x1,x0,0		add x2,x0,x0  	</a:t>
            </a:r>
            <a:r>
              <a:rPr lang="en-US" altLang="ja-JP" dirty="0" err="1"/>
              <a:t>nop</a:t>
            </a:r>
            <a:r>
              <a:rPr lang="en-US" altLang="ja-JP" dirty="0"/>
              <a:t>			</a:t>
            </a:r>
            <a:r>
              <a:rPr lang="en-US" altLang="ja-JP" dirty="0" err="1"/>
              <a:t>nop</a:t>
            </a:r>
            <a:r>
              <a:rPr lang="en-US" altLang="ja-JP" dirty="0"/>
              <a:t> </a:t>
            </a:r>
          </a:p>
          <a:p>
            <a:pPr marL="0" indent="0">
              <a:buNone/>
            </a:pPr>
            <a:r>
              <a:rPr lang="en-US" altLang="ja-JP" dirty="0"/>
              <a:t>	</a:t>
            </a:r>
            <a:r>
              <a:rPr lang="en-US" altLang="ja-JP" dirty="0" err="1"/>
              <a:t>addi</a:t>
            </a:r>
            <a:r>
              <a:rPr lang="en-US" altLang="ja-JP" dirty="0"/>
              <a:t> x3,x0,8		add x6,x0,x0	          </a:t>
            </a:r>
            <a:r>
              <a:rPr lang="en-US" altLang="ja-JP" dirty="0" err="1"/>
              <a:t>nop</a:t>
            </a:r>
            <a:r>
              <a:rPr lang="en-US" altLang="ja-JP" dirty="0"/>
              <a:t>			</a:t>
            </a:r>
            <a:r>
              <a:rPr lang="en-US" altLang="ja-JP" dirty="0" err="1"/>
              <a:t>nop</a:t>
            </a:r>
            <a:r>
              <a:rPr lang="en-US" altLang="ja-JP" dirty="0"/>
              <a:t>	</a:t>
            </a:r>
          </a:p>
          <a:p>
            <a:pPr marL="0" indent="0">
              <a:buNone/>
            </a:pPr>
            <a:r>
              <a:rPr lang="en-US" altLang="ja-JP" dirty="0"/>
              <a:t>	</a:t>
            </a:r>
            <a:r>
              <a:rPr lang="en-US" altLang="ja-JP" dirty="0" err="1"/>
              <a:t>nop</a:t>
            </a:r>
            <a:r>
              <a:rPr lang="en-US" altLang="ja-JP" dirty="0"/>
              <a:t>			</a:t>
            </a:r>
            <a:r>
              <a:rPr lang="en-US" altLang="ja-JP" dirty="0" err="1"/>
              <a:t>nop</a:t>
            </a:r>
            <a:r>
              <a:rPr lang="en-US" altLang="ja-JP" dirty="0"/>
              <a:t>			</a:t>
            </a:r>
            <a:r>
              <a:rPr lang="en-US" altLang="ja-JP" dirty="0" err="1"/>
              <a:t>nop</a:t>
            </a:r>
            <a:r>
              <a:rPr lang="en-US" altLang="ja-JP" dirty="0"/>
              <a:t>			</a:t>
            </a:r>
            <a:r>
              <a:rPr lang="en-US" altLang="ja-JP" dirty="0" err="1"/>
              <a:t>nop</a:t>
            </a:r>
            <a:r>
              <a:rPr lang="en-US" altLang="ja-JP" dirty="0"/>
              <a:t>             </a:t>
            </a:r>
          </a:p>
          <a:p>
            <a:pPr marL="0" indent="0">
              <a:buNone/>
            </a:pPr>
            <a:r>
              <a:rPr lang="en-US" altLang="ja-JP" dirty="0" err="1"/>
              <a:t>lp</a:t>
            </a:r>
            <a:r>
              <a:rPr lang="en-US" altLang="ja-JP" dirty="0"/>
              <a:t>: 	</a:t>
            </a:r>
            <a:r>
              <a:rPr lang="en-US" altLang="ja-JP" dirty="0" err="1"/>
              <a:t>addi</a:t>
            </a:r>
            <a:r>
              <a:rPr lang="en-US" altLang="ja-JP" dirty="0"/>
              <a:t> x1,x1,8		</a:t>
            </a:r>
            <a:r>
              <a:rPr lang="en-US" altLang="ja-JP" dirty="0" err="1"/>
              <a:t>nop</a:t>
            </a:r>
            <a:r>
              <a:rPr lang="en-US" altLang="ja-JP" dirty="0"/>
              <a:t>			</a:t>
            </a:r>
            <a:r>
              <a:rPr lang="en-US" altLang="ja-JP" dirty="0" err="1"/>
              <a:t>lw</a:t>
            </a:r>
            <a:r>
              <a:rPr lang="en-US" altLang="ja-JP" dirty="0"/>
              <a:t> x4,x1,0		</a:t>
            </a:r>
            <a:r>
              <a:rPr lang="en-US" altLang="ja-JP" dirty="0" err="1"/>
              <a:t>lw</a:t>
            </a:r>
            <a:r>
              <a:rPr lang="en-US" altLang="ja-JP" dirty="0"/>
              <a:t> x5,x1,4     </a:t>
            </a:r>
          </a:p>
          <a:p>
            <a:pPr marL="0" indent="0">
              <a:buNone/>
            </a:pPr>
            <a:r>
              <a:rPr lang="en-US" altLang="ja-JP" dirty="0"/>
              <a:t>	</a:t>
            </a:r>
            <a:r>
              <a:rPr lang="en-US" altLang="ja-JP" dirty="0" err="1"/>
              <a:t>addi</a:t>
            </a:r>
            <a:r>
              <a:rPr lang="en-US" altLang="ja-JP" dirty="0"/>
              <a:t> x3,x3,-2	</a:t>
            </a:r>
            <a:r>
              <a:rPr lang="en-US" altLang="ja-JP" dirty="0" err="1"/>
              <a:t>nop</a:t>
            </a:r>
            <a:r>
              <a:rPr lang="en-US" altLang="ja-JP" dirty="0"/>
              <a:t>			</a:t>
            </a:r>
            <a:r>
              <a:rPr lang="en-US" altLang="ja-JP" dirty="0" err="1"/>
              <a:t>nop</a:t>
            </a:r>
            <a:r>
              <a:rPr lang="en-US" altLang="ja-JP" dirty="0"/>
              <a:t>			</a:t>
            </a:r>
            <a:r>
              <a:rPr lang="en-US" altLang="ja-JP" dirty="0" err="1"/>
              <a:t>nop</a:t>
            </a:r>
            <a:r>
              <a:rPr lang="en-US" altLang="ja-JP" dirty="0"/>
              <a:t>	</a:t>
            </a:r>
          </a:p>
          <a:p>
            <a:pPr marL="0" indent="0">
              <a:buNone/>
            </a:pPr>
            <a:r>
              <a:rPr lang="en-US" altLang="ja-JP" dirty="0"/>
              <a:t>	</a:t>
            </a:r>
            <a:r>
              <a:rPr lang="en-US" altLang="ja-JP" dirty="0" err="1"/>
              <a:t>nop</a:t>
            </a:r>
            <a:r>
              <a:rPr lang="en-US" altLang="ja-JP" dirty="0"/>
              <a:t>			</a:t>
            </a:r>
            <a:r>
              <a:rPr lang="en-US" altLang="ja-JP" dirty="0" err="1"/>
              <a:t>nop</a:t>
            </a:r>
            <a:r>
              <a:rPr lang="en-US" altLang="ja-JP" dirty="0"/>
              <a:t>			</a:t>
            </a:r>
            <a:r>
              <a:rPr lang="en-US" altLang="ja-JP" dirty="0" err="1"/>
              <a:t>nop</a:t>
            </a:r>
            <a:r>
              <a:rPr lang="en-US" altLang="ja-JP" dirty="0"/>
              <a:t>			</a:t>
            </a:r>
            <a:r>
              <a:rPr lang="en-US" altLang="ja-JP" dirty="0" err="1"/>
              <a:t>nop</a:t>
            </a:r>
            <a:endParaRPr lang="en-US" altLang="ja-JP" dirty="0"/>
          </a:p>
          <a:p>
            <a:pPr marL="0" indent="0">
              <a:buNone/>
            </a:pPr>
            <a:r>
              <a:rPr lang="en-US" altLang="ja-JP" dirty="0"/>
              <a:t>	add x2,x2,x4	     add x6,x6,x5	          </a:t>
            </a:r>
            <a:r>
              <a:rPr lang="en-US" altLang="ja-JP" dirty="0" err="1"/>
              <a:t>nop</a:t>
            </a:r>
            <a:r>
              <a:rPr lang="en-US" altLang="ja-JP" dirty="0"/>
              <a:t>			</a:t>
            </a:r>
            <a:r>
              <a:rPr lang="en-US" altLang="ja-JP" dirty="0" err="1"/>
              <a:t>nop</a:t>
            </a:r>
            <a:endParaRPr lang="en-US" altLang="ja-JP" dirty="0"/>
          </a:p>
          <a:p>
            <a:pPr marL="0" indent="0">
              <a:buNone/>
            </a:pPr>
            <a:r>
              <a:rPr lang="en-US" altLang="ja-JP" dirty="0"/>
              <a:t>	</a:t>
            </a:r>
            <a:r>
              <a:rPr lang="en-US" altLang="ja-JP" dirty="0" err="1"/>
              <a:t>bne</a:t>
            </a:r>
            <a:r>
              <a:rPr lang="en-US" altLang="ja-JP" dirty="0"/>
              <a:t> x3,x0,lp		</a:t>
            </a:r>
            <a:r>
              <a:rPr lang="en-US" altLang="ja-JP" dirty="0" err="1"/>
              <a:t>nop</a:t>
            </a:r>
            <a:r>
              <a:rPr lang="en-US" altLang="ja-JP" dirty="0"/>
              <a:t>			</a:t>
            </a:r>
            <a:r>
              <a:rPr lang="en-US" altLang="ja-JP" dirty="0" err="1"/>
              <a:t>nop</a:t>
            </a:r>
            <a:r>
              <a:rPr lang="en-US" altLang="ja-JP" dirty="0"/>
              <a:t>			</a:t>
            </a:r>
            <a:r>
              <a:rPr lang="en-US" altLang="ja-JP" dirty="0" err="1"/>
              <a:t>nop</a:t>
            </a:r>
            <a:endParaRPr lang="en-US" altLang="ja-JP" dirty="0"/>
          </a:p>
          <a:p>
            <a:pPr marL="0" indent="0">
              <a:buNone/>
            </a:pPr>
            <a:r>
              <a:rPr lang="en-US" altLang="ja-JP" dirty="0"/>
              <a:t>	</a:t>
            </a:r>
            <a:r>
              <a:rPr lang="en-US" altLang="ja-JP" dirty="0" err="1"/>
              <a:t>nop</a:t>
            </a:r>
            <a:r>
              <a:rPr lang="en-US" altLang="ja-JP" dirty="0"/>
              <a:t>			</a:t>
            </a:r>
            <a:r>
              <a:rPr lang="en-US" altLang="ja-JP" dirty="0" err="1"/>
              <a:t>nop</a:t>
            </a:r>
            <a:r>
              <a:rPr lang="en-US" altLang="ja-JP" dirty="0"/>
              <a:t>			</a:t>
            </a:r>
            <a:r>
              <a:rPr lang="en-US" altLang="ja-JP" dirty="0" err="1"/>
              <a:t>nop</a:t>
            </a:r>
            <a:r>
              <a:rPr lang="en-US" altLang="ja-JP" dirty="0"/>
              <a:t>			</a:t>
            </a:r>
            <a:r>
              <a:rPr lang="en-US" altLang="ja-JP" dirty="0" err="1"/>
              <a:t>nop</a:t>
            </a:r>
            <a:endParaRPr lang="en-US" altLang="ja-JP" dirty="0"/>
          </a:p>
          <a:p>
            <a:pPr marL="0" indent="0">
              <a:buNone/>
            </a:pPr>
            <a:r>
              <a:rPr lang="en-US" altLang="ja-JP" dirty="0"/>
              <a:t>	add x2,x2,x6	          </a:t>
            </a:r>
            <a:r>
              <a:rPr lang="en-US" altLang="ja-JP" dirty="0" err="1"/>
              <a:t>nop</a:t>
            </a:r>
            <a:r>
              <a:rPr lang="en-US" altLang="ja-JP" dirty="0"/>
              <a:t>		          </a:t>
            </a:r>
            <a:r>
              <a:rPr lang="en-US" altLang="ja-JP" dirty="0" err="1"/>
              <a:t>nop</a:t>
            </a:r>
            <a:r>
              <a:rPr lang="en-US" altLang="ja-JP" dirty="0"/>
              <a:t>			</a:t>
            </a:r>
            <a:r>
              <a:rPr lang="en-US" altLang="ja-JP" dirty="0" err="1"/>
              <a:t>nop</a:t>
            </a:r>
            <a:endParaRPr lang="en-US" altLang="ja-JP" dirty="0"/>
          </a:p>
          <a:p>
            <a:pPr marL="0" indent="0">
              <a:buNone/>
            </a:pPr>
            <a:r>
              <a:rPr lang="en-US" altLang="ja-JP" dirty="0"/>
              <a:t>	</a:t>
            </a:r>
            <a:r>
              <a:rPr lang="en-US" altLang="ja-JP" dirty="0" err="1"/>
              <a:t>nop</a:t>
            </a:r>
            <a:r>
              <a:rPr lang="en-US" altLang="ja-JP" dirty="0"/>
              <a:t>			</a:t>
            </a:r>
            <a:r>
              <a:rPr lang="en-US" altLang="ja-JP" dirty="0" err="1"/>
              <a:t>nop</a:t>
            </a:r>
            <a:r>
              <a:rPr lang="en-US" altLang="ja-JP" dirty="0"/>
              <a:t>			</a:t>
            </a:r>
            <a:r>
              <a:rPr lang="en-US" altLang="ja-JP" dirty="0" err="1"/>
              <a:t>nop</a:t>
            </a:r>
            <a:r>
              <a:rPr lang="en-US" altLang="ja-JP" dirty="0"/>
              <a:t>			</a:t>
            </a:r>
            <a:r>
              <a:rPr lang="en-US" altLang="ja-JP" dirty="0" err="1"/>
              <a:t>nop</a:t>
            </a:r>
            <a:endParaRPr lang="en-US" altLang="ja-JP" dirty="0"/>
          </a:p>
          <a:p>
            <a:pPr marL="0" indent="0">
              <a:buNone/>
            </a:pPr>
            <a:r>
              <a:rPr lang="en-US" altLang="ja-JP" dirty="0"/>
              <a:t>	</a:t>
            </a:r>
            <a:r>
              <a:rPr lang="en-US" altLang="ja-JP" dirty="0" err="1"/>
              <a:t>ecall</a:t>
            </a:r>
            <a:r>
              <a:rPr lang="en-US" altLang="ja-JP" dirty="0"/>
              <a:t>   		</a:t>
            </a:r>
            <a:r>
              <a:rPr lang="en-US" altLang="ja-JP" dirty="0" err="1"/>
              <a:t>nop</a:t>
            </a:r>
            <a:r>
              <a:rPr lang="en-US" altLang="ja-JP" dirty="0"/>
              <a:t>			</a:t>
            </a:r>
            <a:r>
              <a:rPr lang="en-US" altLang="ja-JP" dirty="0" err="1"/>
              <a:t>nop</a:t>
            </a:r>
            <a:r>
              <a:rPr lang="en-US" altLang="ja-JP" dirty="0"/>
              <a:t>			</a:t>
            </a:r>
            <a:r>
              <a:rPr lang="en-US" altLang="ja-JP" dirty="0" err="1"/>
              <a:t>nop</a:t>
            </a:r>
            <a:r>
              <a:rPr lang="en-US" altLang="ja-JP" dirty="0"/>
              <a:t>	</a:t>
            </a:r>
          </a:p>
          <a:p>
            <a:pPr marL="0" indent="0">
              <a:buNone/>
            </a:pPr>
            <a:r>
              <a:rPr lang="en-US" altLang="ja-JP" dirty="0"/>
              <a:t>	</a:t>
            </a:r>
          </a:p>
        </p:txBody>
      </p:sp>
    </p:spTree>
    <p:extLst>
      <p:ext uri="{BB962C8B-B14F-4D97-AF65-F5344CB8AC3E}">
        <p14:creationId xmlns:p14="http://schemas.microsoft.com/office/powerpoint/2010/main" val="364391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ループアンローリングの利害得失</a:t>
            </a:r>
          </a:p>
        </p:txBody>
      </p:sp>
      <p:sp>
        <p:nvSpPr>
          <p:cNvPr id="3" name="コンテンツ プレースホルダー 2"/>
          <p:cNvSpPr>
            <a:spLocks noGrp="1"/>
          </p:cNvSpPr>
          <p:nvPr>
            <p:ph idx="1"/>
          </p:nvPr>
        </p:nvSpPr>
        <p:spPr/>
        <p:txBody>
          <a:bodyPr/>
          <a:lstStyle/>
          <a:p>
            <a:r>
              <a:rPr lang="ja-JP" altLang="en-US" dirty="0"/>
              <a:t>利点：</a:t>
            </a:r>
            <a:endParaRPr lang="en-US" altLang="ja-JP" dirty="0"/>
          </a:p>
          <a:p>
            <a:pPr lvl="1"/>
            <a:r>
              <a:rPr lang="ja-JP" altLang="en-US" dirty="0"/>
              <a:t>独立</a:t>
            </a:r>
            <a:r>
              <a:rPr kumimoji="1" lang="ja-JP" altLang="en-US" dirty="0"/>
              <a:t>に実行できる処理が増える→スーパースカラ、</a:t>
            </a:r>
            <a:r>
              <a:rPr kumimoji="1" lang="en-US" altLang="ja-JP" dirty="0" err="1"/>
              <a:t>VLIW</a:t>
            </a:r>
            <a:r>
              <a:rPr kumimoji="1" lang="ja-JP" altLang="en-US" dirty="0"/>
              <a:t>に有利</a:t>
            </a:r>
            <a:endParaRPr kumimoji="1" lang="en-US" altLang="ja-JP" dirty="0"/>
          </a:p>
          <a:p>
            <a:pPr lvl="1"/>
            <a:r>
              <a:rPr lang="ja-JP" altLang="en-US" dirty="0"/>
              <a:t>ループ制御の損失（カウンタのダウン、ポインタのインクリメント、分岐命令など）が減る</a:t>
            </a:r>
            <a:endParaRPr lang="en-US" altLang="ja-JP" dirty="0"/>
          </a:p>
          <a:p>
            <a:r>
              <a:rPr lang="ja-JP" altLang="en-US" dirty="0"/>
              <a:t>欠点：</a:t>
            </a:r>
            <a:endParaRPr lang="en-US" altLang="ja-JP" dirty="0"/>
          </a:p>
          <a:p>
            <a:pPr lvl="1"/>
            <a:r>
              <a:rPr lang="ja-JP" altLang="en-US" dirty="0"/>
              <a:t>ループ間に依存がある場合適用が難しい</a:t>
            </a:r>
            <a:endParaRPr lang="en-US" altLang="ja-JP" dirty="0"/>
          </a:p>
          <a:p>
            <a:pPr lvl="1"/>
            <a:r>
              <a:rPr lang="ja-JP" altLang="en-US" dirty="0"/>
              <a:t>レジスタを多数必要とする</a:t>
            </a:r>
            <a:endParaRPr lang="en-US" altLang="ja-JP" dirty="0"/>
          </a:p>
          <a:p>
            <a:pPr lvl="1"/>
            <a:r>
              <a:rPr lang="ja-JP" altLang="en-US" dirty="0"/>
              <a:t>アンロールする回数でループ回数が割り切れないと面倒</a:t>
            </a:r>
            <a:endParaRPr lang="en-US" altLang="ja-JP" dirty="0"/>
          </a:p>
          <a:p>
            <a:pPr lvl="1"/>
            <a:r>
              <a:rPr lang="ja-JP" altLang="en-US" dirty="0"/>
              <a:t>場合によっては後処理が必要になる</a:t>
            </a:r>
            <a:endParaRPr lang="en-US" altLang="ja-JP" dirty="0"/>
          </a:p>
          <a:p>
            <a:pPr marL="0" indent="0">
              <a:buNone/>
            </a:pPr>
            <a:endParaRPr lang="en-US" altLang="ja-JP" dirty="0"/>
          </a:p>
          <a:p>
            <a:pPr lvl="1"/>
            <a:endParaRPr lang="en-US" altLang="ja-JP" dirty="0"/>
          </a:p>
        </p:txBody>
      </p:sp>
    </p:spTree>
    <p:extLst>
      <p:ext uri="{BB962C8B-B14F-4D97-AF65-F5344CB8AC3E}">
        <p14:creationId xmlns:p14="http://schemas.microsoft.com/office/powerpoint/2010/main" val="4115874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r>
              <a:rPr lang="ja-JP" altLang="en-US" dirty="0"/>
              <a:t>命令の動的スケジューリング</a:t>
            </a:r>
            <a:br>
              <a:rPr lang="en-US" altLang="ja-JP" dirty="0"/>
            </a:br>
            <a:r>
              <a:rPr lang="en-US" altLang="ja-JP" dirty="0" err="1"/>
              <a:t>Tomasulo</a:t>
            </a:r>
            <a:r>
              <a:rPr lang="ja-JP" altLang="en-US" dirty="0"/>
              <a:t>のアルゴリズム</a:t>
            </a:r>
          </a:p>
        </p:txBody>
      </p:sp>
      <p:sp>
        <p:nvSpPr>
          <p:cNvPr id="330755" name="Rectangle 3"/>
          <p:cNvSpPr>
            <a:spLocks noGrp="1" noChangeArrowheads="1"/>
          </p:cNvSpPr>
          <p:nvPr>
            <p:ph idx="1"/>
          </p:nvPr>
        </p:nvSpPr>
        <p:spPr>
          <a:xfrm>
            <a:off x="628650" y="1700808"/>
            <a:ext cx="7886700" cy="4476155"/>
          </a:xfrm>
        </p:spPr>
        <p:txBody>
          <a:bodyPr>
            <a:normAutofit fontScale="92500" lnSpcReduction="20000"/>
          </a:bodyPr>
          <a:lstStyle/>
          <a:p>
            <a:pPr>
              <a:lnSpc>
                <a:spcPct val="80000"/>
              </a:lnSpc>
            </a:pPr>
            <a:r>
              <a:rPr lang="ja-JP" altLang="en-US" sz="2000" dirty="0"/>
              <a:t>実行可能な命令が、依存性により実行できない命令を追い越す</a:t>
            </a:r>
            <a:endParaRPr lang="en-US" altLang="ja-JP" sz="2000" dirty="0"/>
          </a:p>
          <a:p>
            <a:pPr marL="0" indent="0">
              <a:lnSpc>
                <a:spcPct val="80000"/>
              </a:lnSpc>
              <a:buNone/>
            </a:pPr>
            <a:r>
              <a:rPr lang="ja-JP" altLang="en-US" sz="2000" dirty="0"/>
              <a:t>→</a:t>
            </a:r>
            <a:r>
              <a:rPr lang="en-US" altLang="ja-JP" sz="2000" dirty="0"/>
              <a:t>Out</a:t>
            </a:r>
            <a:r>
              <a:rPr lang="ja-JP" altLang="en-US" sz="2000" dirty="0"/>
              <a:t> </a:t>
            </a:r>
            <a:r>
              <a:rPr lang="en-US" altLang="ja-JP" sz="2000" dirty="0"/>
              <a:t>of</a:t>
            </a:r>
            <a:r>
              <a:rPr lang="ja-JP" altLang="en-US" sz="2000" dirty="0"/>
              <a:t> </a:t>
            </a:r>
            <a:r>
              <a:rPr lang="en-US" altLang="ja-JP" sz="2000" dirty="0"/>
              <a:t>Order</a:t>
            </a:r>
            <a:r>
              <a:rPr lang="ja-JP" altLang="en-US" sz="2000" dirty="0"/>
              <a:t>実行</a:t>
            </a:r>
            <a:endParaRPr lang="en-US" altLang="ja-JP" sz="2000" dirty="0"/>
          </a:p>
          <a:p>
            <a:pPr>
              <a:lnSpc>
                <a:spcPct val="80000"/>
              </a:lnSpc>
            </a:pPr>
            <a:r>
              <a:rPr lang="ja-JP" altLang="en-US" sz="2000" dirty="0"/>
              <a:t>リザベーションステーションを使って逆依存、名前依存を自動的に解決</a:t>
            </a:r>
          </a:p>
          <a:p>
            <a:pPr>
              <a:lnSpc>
                <a:spcPct val="80000"/>
              </a:lnSpc>
            </a:pPr>
            <a:r>
              <a:rPr lang="ja-JP" altLang="en-US" sz="2000" dirty="0"/>
              <a:t>先に発行した命令を後で発行した命令が追い越して実行することができる</a:t>
            </a:r>
          </a:p>
          <a:p>
            <a:pPr lvl="1">
              <a:lnSpc>
                <a:spcPct val="80000"/>
              </a:lnSpc>
            </a:pPr>
            <a:r>
              <a:rPr lang="en-US" altLang="ja-JP" sz="1800" dirty="0"/>
              <a:t>Out-of-order</a:t>
            </a:r>
            <a:r>
              <a:rPr lang="ja-JP" altLang="en-US" sz="1800" dirty="0"/>
              <a:t>実行</a:t>
            </a:r>
          </a:p>
          <a:p>
            <a:pPr>
              <a:lnSpc>
                <a:spcPct val="80000"/>
              </a:lnSpc>
            </a:pPr>
            <a:r>
              <a:rPr lang="ja-JP" altLang="en-US" sz="2000" dirty="0"/>
              <a:t>命令管理表</a:t>
            </a:r>
          </a:p>
          <a:p>
            <a:pPr lvl="1">
              <a:lnSpc>
                <a:spcPct val="80000"/>
              </a:lnSpc>
            </a:pPr>
            <a:r>
              <a:rPr lang="en-US" altLang="ja-JP" sz="1800" dirty="0"/>
              <a:t>Op: </a:t>
            </a:r>
            <a:r>
              <a:rPr lang="ja-JP" altLang="en-US" sz="1800" dirty="0"/>
              <a:t>実行する演算</a:t>
            </a:r>
          </a:p>
          <a:p>
            <a:pPr lvl="1">
              <a:lnSpc>
                <a:spcPct val="80000"/>
              </a:lnSpc>
            </a:pPr>
            <a:r>
              <a:rPr lang="en-US" altLang="ja-JP" sz="1800" dirty="0" err="1"/>
              <a:t>Qj,Qk</a:t>
            </a:r>
            <a:r>
              <a:rPr lang="en-US" altLang="ja-JP" sz="1800" dirty="0"/>
              <a:t>:</a:t>
            </a:r>
            <a:r>
              <a:rPr lang="ja-JP" altLang="en-US" sz="1800" dirty="0"/>
              <a:t>ソースオペランドを作るリザベーションステーション、</a:t>
            </a:r>
            <a:r>
              <a:rPr lang="en-US" altLang="ja-JP" sz="1800" dirty="0" err="1"/>
              <a:t>Vj,Vk</a:t>
            </a:r>
            <a:r>
              <a:rPr lang="ja-JP" altLang="en-US" sz="1800" dirty="0"/>
              <a:t>に値が入っていれば不要</a:t>
            </a:r>
          </a:p>
          <a:p>
            <a:pPr lvl="1">
              <a:lnSpc>
                <a:spcPct val="80000"/>
              </a:lnSpc>
            </a:pPr>
            <a:r>
              <a:rPr lang="en-US" altLang="ja-JP" sz="1800" dirty="0" err="1"/>
              <a:t>Vj,Vk</a:t>
            </a:r>
            <a:r>
              <a:rPr lang="en-US" altLang="ja-JP" sz="1800" dirty="0"/>
              <a:t>:</a:t>
            </a:r>
            <a:r>
              <a:rPr lang="ja-JP" altLang="en-US" sz="1800" dirty="0"/>
              <a:t>ソースオペランドの値</a:t>
            </a:r>
          </a:p>
          <a:p>
            <a:pPr lvl="1">
              <a:lnSpc>
                <a:spcPct val="80000"/>
              </a:lnSpc>
            </a:pPr>
            <a:r>
              <a:rPr lang="en-US" altLang="ja-JP" sz="1800" dirty="0"/>
              <a:t>A:</a:t>
            </a:r>
            <a:r>
              <a:rPr lang="ja-JP" altLang="en-US" sz="1800" dirty="0"/>
              <a:t>　メモリアドレス、ロード・ストア命令用</a:t>
            </a:r>
          </a:p>
          <a:p>
            <a:pPr lvl="1">
              <a:lnSpc>
                <a:spcPct val="80000"/>
              </a:lnSpc>
            </a:pPr>
            <a:r>
              <a:rPr lang="en-US" altLang="ja-JP" sz="1800" dirty="0"/>
              <a:t>Busy</a:t>
            </a:r>
            <a:r>
              <a:rPr lang="ja-JP" altLang="en-US" sz="1800" dirty="0"/>
              <a:t>：　利用中かどうか？</a:t>
            </a:r>
          </a:p>
          <a:p>
            <a:pPr>
              <a:lnSpc>
                <a:spcPct val="80000"/>
              </a:lnSpc>
            </a:pPr>
            <a:r>
              <a:rPr lang="ja-JP" altLang="en-US" sz="2000" dirty="0"/>
              <a:t>レジスタ管理表</a:t>
            </a:r>
          </a:p>
          <a:p>
            <a:pPr lvl="1">
              <a:lnSpc>
                <a:spcPct val="80000"/>
              </a:lnSpc>
            </a:pPr>
            <a:r>
              <a:rPr lang="en-US" altLang="ja-JP" sz="1800" dirty="0"/>
              <a:t>Qi:</a:t>
            </a:r>
            <a:r>
              <a:rPr lang="ja-JP" altLang="en-US" sz="1800" dirty="0"/>
              <a:t>レジスタに結果をしまう演算を行うリザベーションステーションの番号</a:t>
            </a:r>
          </a:p>
          <a:p>
            <a:pPr>
              <a:lnSpc>
                <a:spcPct val="80000"/>
              </a:lnSpc>
            </a:pPr>
            <a:r>
              <a:rPr lang="ja-JP" altLang="en-US" sz="2000" dirty="0"/>
              <a:t>パイプラインは、</a:t>
            </a:r>
            <a:r>
              <a:rPr lang="en-US" altLang="ja-JP" sz="2000" dirty="0"/>
              <a:t>Issue, Execute, Write result</a:t>
            </a:r>
            <a:r>
              <a:rPr lang="ja-JP" altLang="en-US" sz="2000" dirty="0"/>
              <a:t>の</a:t>
            </a:r>
            <a:r>
              <a:rPr lang="en-US" altLang="ja-JP" sz="2000" dirty="0"/>
              <a:t>3</a:t>
            </a:r>
            <a:r>
              <a:rPr lang="ja-JP" altLang="en-US" sz="2000" dirty="0"/>
              <a:t>段</a:t>
            </a:r>
          </a:p>
          <a:p>
            <a:pPr lvl="1">
              <a:lnSpc>
                <a:spcPct val="80000"/>
              </a:lnSpc>
            </a:pPr>
            <a:r>
              <a:rPr lang="ja-JP" altLang="en-US" sz="1800" dirty="0"/>
              <a:t>その前に命令は</a:t>
            </a:r>
            <a:r>
              <a:rPr lang="en-US" altLang="ja-JP" sz="1800" dirty="0"/>
              <a:t>Fetch</a:t>
            </a:r>
            <a:r>
              <a:rPr lang="ja-JP" altLang="en-US" sz="1800" dirty="0"/>
              <a:t>されて命令キューに入っていると仮定</a:t>
            </a:r>
          </a:p>
          <a:p>
            <a:pPr>
              <a:lnSpc>
                <a:spcPct val="80000"/>
              </a:lnSpc>
            </a:pPr>
            <a:endParaRPr lang="en-US" altLang="ja-JP"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endParaRPr lang="ja-JP" altLang="ja-JP"/>
          </a:p>
        </p:txBody>
      </p:sp>
      <p:sp>
        <p:nvSpPr>
          <p:cNvPr id="245763" name="Rectangle 3"/>
          <p:cNvSpPr>
            <a:spLocks noGrp="1" noChangeArrowheads="1"/>
          </p:cNvSpPr>
          <p:nvPr>
            <p:ph idx="1"/>
          </p:nvPr>
        </p:nvSpPr>
        <p:spPr/>
        <p:txBody>
          <a:bodyPr/>
          <a:lstStyle/>
          <a:p>
            <a:endParaRPr lang="ja-JP" altLang="ja-JP"/>
          </a:p>
        </p:txBody>
      </p:sp>
      <p:pic>
        <p:nvPicPr>
          <p:cNvPr id="2457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0"/>
            <a:ext cx="9753600"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65" name="Text Box 5"/>
          <p:cNvSpPr txBox="1">
            <a:spLocks noChangeArrowheads="1"/>
          </p:cNvSpPr>
          <p:nvPr/>
        </p:nvSpPr>
        <p:spPr bwMode="auto">
          <a:xfrm>
            <a:off x="231775" y="4384675"/>
            <a:ext cx="14160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Hennessy &amp;</a:t>
            </a:r>
          </a:p>
          <a:p>
            <a:r>
              <a:rPr lang="en-US" altLang="ja-JP"/>
              <a:t>Patterson</a:t>
            </a:r>
          </a:p>
          <a:p>
            <a:r>
              <a:rPr lang="en-US" altLang="ja-JP"/>
              <a:t>Computer </a:t>
            </a:r>
          </a:p>
          <a:p>
            <a:r>
              <a:rPr lang="en-US" altLang="ja-JP"/>
              <a:t>Architecture</a:t>
            </a:r>
          </a:p>
          <a:p>
            <a:r>
              <a:rPr lang="ja-JP" altLang="en-US"/>
              <a:t>より</a:t>
            </a:r>
          </a:p>
        </p:txBody>
      </p:sp>
      <p:sp>
        <p:nvSpPr>
          <p:cNvPr id="245766" name="Text Box 6"/>
          <p:cNvSpPr txBox="1">
            <a:spLocks noChangeArrowheads="1"/>
          </p:cNvSpPr>
          <p:nvPr/>
        </p:nvSpPr>
        <p:spPr bwMode="auto">
          <a:xfrm>
            <a:off x="376238" y="1058863"/>
            <a:ext cx="2960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命令のアウトオブオーダ実行</a:t>
            </a:r>
          </a:p>
          <a:p>
            <a:r>
              <a:rPr lang="ja-JP" altLang="en-US" b="1"/>
              <a:t>トーマスローのアルゴリズム</a:t>
            </a:r>
          </a:p>
        </p:txBody>
      </p:sp>
      <p:sp>
        <p:nvSpPr>
          <p:cNvPr id="2" name="テキスト ボックス 1"/>
          <p:cNvSpPr txBox="1"/>
          <p:nvPr/>
        </p:nvSpPr>
        <p:spPr>
          <a:xfrm>
            <a:off x="5796136" y="5733256"/>
            <a:ext cx="1019831" cy="369332"/>
          </a:xfrm>
          <a:prstGeom prst="rect">
            <a:avLst/>
          </a:prstGeom>
          <a:noFill/>
        </p:spPr>
        <p:txBody>
          <a:bodyPr wrap="none" rtlCol="0">
            <a:spAutoFit/>
          </a:bodyPr>
          <a:lstStyle/>
          <a:p>
            <a:r>
              <a:rPr kumimoji="1" lang="en-US" altLang="ja-JP"/>
              <a:t>FP</a:t>
            </a:r>
            <a:r>
              <a:rPr kumimoji="1" lang="ja-JP" altLang="en-US" dirty="0"/>
              <a:t> </a:t>
            </a:r>
            <a:r>
              <a:rPr kumimoji="1" lang="en-US" altLang="ja-JP" dirty="0" err="1"/>
              <a:t>mult</a:t>
            </a:r>
            <a:endParaRPr kumimoji="1" lang="ja-JP"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en-US" altLang="ja-JP" dirty="0" err="1"/>
              <a:t>Tomasulo</a:t>
            </a:r>
            <a:r>
              <a:rPr lang="ja-JP" altLang="en-US" dirty="0"/>
              <a:t>のアルゴリズム</a:t>
            </a:r>
          </a:p>
        </p:txBody>
      </p:sp>
      <p:sp>
        <p:nvSpPr>
          <p:cNvPr id="332803" name="Rectangle 3"/>
          <p:cNvSpPr>
            <a:spLocks noGrp="1" noChangeArrowheads="1"/>
          </p:cNvSpPr>
          <p:nvPr>
            <p:ph idx="1"/>
          </p:nvPr>
        </p:nvSpPr>
        <p:spPr/>
        <p:txBody>
          <a:bodyPr/>
          <a:lstStyle/>
          <a:p>
            <a:r>
              <a:rPr lang="ja-JP" altLang="en-US" dirty="0"/>
              <a:t>スーパースカラと組み合わせると命令数が増えて有効</a:t>
            </a:r>
            <a:endParaRPr lang="en-US" altLang="ja-JP" dirty="0"/>
          </a:p>
          <a:p>
            <a:r>
              <a:rPr lang="ja-JP" altLang="en-US" dirty="0"/>
              <a:t>分岐が成立するかどうかがはっきりするまで次の命令の発行ができない</a:t>
            </a:r>
          </a:p>
          <a:p>
            <a:pPr>
              <a:buFontTx/>
              <a:buNone/>
            </a:pPr>
            <a:r>
              <a:rPr lang="ja-JP" altLang="en-US" dirty="0"/>
              <a:t>→　分岐予測</a:t>
            </a:r>
          </a:p>
          <a:p>
            <a:pPr>
              <a:buFontTx/>
              <a:buNone/>
            </a:pPr>
            <a:r>
              <a:rPr lang="ja-JP" altLang="en-US" dirty="0"/>
              <a:t>→　投機的実行</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586" name="Picture 2" descr="f03-11-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6050" y="374650"/>
            <a:ext cx="5292725" cy="5502275"/>
          </a:xfrm>
          <a:prstGeom prst="rect">
            <a:avLst/>
          </a:prstGeom>
          <a:noFill/>
          <a:extLst>
            <a:ext uri="{909E8E84-426E-40DD-AFC4-6F175D3DCCD1}">
              <a14:hiddenFill xmlns:a14="http://schemas.microsoft.com/office/drawing/2010/main">
                <a:solidFill>
                  <a:srgbClr val="FFFFFF"/>
                </a:solidFill>
              </a14:hiddenFill>
            </a:ext>
          </a:extLst>
        </p:spPr>
      </p:pic>
      <p:sp>
        <p:nvSpPr>
          <p:cNvPr id="323587" name="Rectangle 3"/>
          <p:cNvSpPr>
            <a:spLocks noChangeArrowheads="1"/>
          </p:cNvSpPr>
          <p:nvPr/>
        </p:nvSpPr>
        <p:spPr bwMode="auto">
          <a:xfrm>
            <a:off x="395288" y="6035675"/>
            <a:ext cx="82470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kumimoji="0" lang="en-GB" altLang="ja-JP" sz="1200" b="1">
                <a:latin typeface="Times New Roman" panose="02020603050405020304" pitchFamily="18" charset="0"/>
              </a:rPr>
              <a:t>Figure 3.11 The basic structure of a FP unit using Tomasulo’s algorithm and extended to handle speculation. </a:t>
            </a:r>
            <a:r>
              <a:rPr kumimoji="0" lang="en-GB" altLang="ja-JP" sz="1200">
                <a:latin typeface="Times New Roman" panose="02020603050405020304" pitchFamily="18" charset="0"/>
              </a:rPr>
              <a:t>Comparing this to Figure 3.6 on page 173, which implemented Tomasulo’s algorithm, the major change is the addition of the ROB and the elimination of the store buffer, whose function is integrated into the ROB. This mechanism can be extended to multiple issue by making the CDB wider to allow for multiple completions per clock.</a:t>
            </a:r>
            <a:r>
              <a:rPr kumimoji="0" lang="en-US" altLang="ja-JP" sz="1200" b="1">
                <a:latin typeface="Times New Roman" panose="02020603050405020304" pitchFamily="18" charset="0"/>
              </a:rPr>
              <a:t> </a:t>
            </a:r>
          </a:p>
        </p:txBody>
      </p:sp>
      <p:sp>
        <p:nvSpPr>
          <p:cNvPr id="323588" name="Text Box 4"/>
          <p:cNvSpPr txBox="1">
            <a:spLocks noChangeArrowheads="1"/>
          </p:cNvSpPr>
          <p:nvPr/>
        </p:nvSpPr>
        <p:spPr bwMode="auto">
          <a:xfrm>
            <a:off x="250825" y="1052513"/>
            <a:ext cx="2535238"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投機的実行のための</a:t>
            </a:r>
          </a:p>
          <a:p>
            <a:r>
              <a:rPr lang="ja-JP" altLang="en-US" b="1"/>
              <a:t>改造</a:t>
            </a:r>
          </a:p>
          <a:p>
            <a:r>
              <a:rPr lang="ja-JP" altLang="en-US" b="1"/>
              <a:t>→リオーダバッファを</a:t>
            </a:r>
          </a:p>
          <a:p>
            <a:r>
              <a:rPr lang="ja-JP" altLang="en-US" b="1"/>
              <a:t>付加し、結果を一時格納</a:t>
            </a:r>
          </a:p>
          <a:p>
            <a:endParaRPr lang="ja-JP" altLang="en-US" b="1"/>
          </a:p>
          <a:p>
            <a:r>
              <a:rPr lang="ja-JP" altLang="en-US" b="1"/>
              <a:t>コミットされたときに</a:t>
            </a:r>
          </a:p>
          <a:p>
            <a:r>
              <a:rPr lang="ja-JP" altLang="en-US" b="1"/>
              <a:t>レジスタに書き込み</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ja-JP" altLang="en-US"/>
              <a:t>分岐予測</a:t>
            </a:r>
          </a:p>
        </p:txBody>
      </p:sp>
      <p:sp>
        <p:nvSpPr>
          <p:cNvPr id="316419" name="Rectangle 3"/>
          <p:cNvSpPr>
            <a:spLocks noGrp="1" noChangeArrowheads="1"/>
          </p:cNvSpPr>
          <p:nvPr>
            <p:ph idx="1"/>
          </p:nvPr>
        </p:nvSpPr>
        <p:spPr/>
        <p:txBody>
          <a:bodyPr>
            <a:normAutofit lnSpcReduction="10000"/>
          </a:bodyPr>
          <a:lstStyle/>
          <a:p>
            <a:pPr>
              <a:lnSpc>
                <a:spcPct val="80000"/>
              </a:lnSpc>
            </a:pPr>
            <a:r>
              <a:rPr lang="ja-JP" altLang="en-US" sz="2800" dirty="0"/>
              <a:t>一番簡単な予測</a:t>
            </a:r>
          </a:p>
          <a:p>
            <a:pPr lvl="1">
              <a:lnSpc>
                <a:spcPct val="80000"/>
              </a:lnSpc>
            </a:pPr>
            <a:r>
              <a:rPr lang="ja-JP" altLang="en-US" sz="2400" dirty="0"/>
              <a:t>全ての分岐を飛ぶと予測すること</a:t>
            </a:r>
          </a:p>
          <a:p>
            <a:pPr lvl="1">
              <a:lnSpc>
                <a:spcPct val="80000"/>
              </a:lnSpc>
              <a:buFontTx/>
              <a:buNone/>
            </a:pPr>
            <a:r>
              <a:rPr lang="ja-JP" altLang="en-US" sz="2400" dirty="0"/>
              <a:t>　　→</a:t>
            </a:r>
            <a:r>
              <a:rPr lang="en-US" altLang="ja-JP" sz="2400" dirty="0"/>
              <a:t>6-7</a:t>
            </a:r>
            <a:r>
              <a:rPr lang="ja-JP" altLang="en-US" sz="2400" dirty="0"/>
              <a:t>割位当たる</a:t>
            </a:r>
          </a:p>
          <a:p>
            <a:pPr>
              <a:lnSpc>
                <a:spcPct val="80000"/>
              </a:lnSpc>
            </a:pPr>
            <a:r>
              <a:rPr lang="ja-JP" altLang="en-US" sz="2800" dirty="0"/>
              <a:t>静的予測</a:t>
            </a:r>
          </a:p>
          <a:p>
            <a:pPr lvl="1">
              <a:lnSpc>
                <a:spcPct val="80000"/>
              </a:lnSpc>
            </a:pPr>
            <a:r>
              <a:rPr lang="ja-JP" altLang="en-US" sz="2400" dirty="0"/>
              <a:t>コンパイラによって行う分岐予測</a:t>
            </a:r>
          </a:p>
          <a:p>
            <a:pPr lvl="1">
              <a:lnSpc>
                <a:spcPct val="80000"/>
              </a:lnSpc>
            </a:pPr>
            <a:r>
              <a:rPr lang="ja-JP" altLang="en-US" sz="2400" dirty="0"/>
              <a:t>プロファイル（仮に実行して様子を見る）を用いると一定の精度が得られるが限界がある</a:t>
            </a:r>
          </a:p>
          <a:p>
            <a:pPr>
              <a:lnSpc>
                <a:spcPct val="80000"/>
              </a:lnSpc>
            </a:pPr>
            <a:r>
              <a:rPr lang="ja-JP" altLang="en-US" sz="2800" dirty="0"/>
              <a:t>動的予測</a:t>
            </a:r>
          </a:p>
          <a:p>
            <a:pPr lvl="1">
              <a:lnSpc>
                <a:spcPct val="80000"/>
              </a:lnSpc>
            </a:pPr>
            <a:r>
              <a:rPr lang="ja-JP" altLang="en-US" sz="2400" dirty="0"/>
              <a:t>ローカルなもの（その分岐の過去の結果を使う）</a:t>
            </a:r>
          </a:p>
          <a:p>
            <a:pPr lvl="1">
              <a:lnSpc>
                <a:spcPct val="80000"/>
              </a:lnSpc>
            </a:pPr>
            <a:r>
              <a:rPr lang="ja-JP" altLang="en-US" sz="2400" dirty="0"/>
              <a:t>グローバルなもの（ある分岐の前後の分岐を見る）</a:t>
            </a:r>
          </a:p>
          <a:p>
            <a:pPr lvl="1">
              <a:lnSpc>
                <a:spcPct val="80000"/>
              </a:lnSpc>
            </a:pPr>
            <a:r>
              <a:rPr lang="ja-JP" altLang="en-US" sz="2400" dirty="0"/>
              <a:t>トーナメント法：両方考えて当たる方を使う</a:t>
            </a:r>
            <a:endParaRPr lang="en-US" altLang="ja-JP" sz="2400" dirty="0"/>
          </a:p>
          <a:p>
            <a:pPr lvl="1">
              <a:lnSpc>
                <a:spcPct val="80000"/>
              </a:lnSpc>
            </a:pPr>
            <a:r>
              <a:rPr lang="en-US" altLang="ja-JP" sz="2400" dirty="0"/>
              <a:t>TAGE</a:t>
            </a:r>
            <a:r>
              <a:rPr lang="ja-JP" altLang="en-US" sz="2400" dirty="0"/>
              <a:t>法：最近話題の手法</a:t>
            </a:r>
          </a:p>
          <a:p>
            <a:pPr lvl="1">
              <a:lnSpc>
                <a:spcPct val="80000"/>
              </a:lnSpc>
            </a:pPr>
            <a:endParaRPr lang="ja-JP" altLang="en-US" sz="2400" dirty="0"/>
          </a:p>
          <a:p>
            <a:pPr>
              <a:lnSpc>
                <a:spcPct val="80000"/>
              </a:lnSpc>
            </a:pPr>
            <a:endParaRPr lang="en-US" altLang="ja-JP"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type="title"/>
          </p:nvPr>
        </p:nvSpPr>
        <p:spPr>
          <a:xfrm>
            <a:off x="539750" y="115888"/>
            <a:ext cx="8229600" cy="1143000"/>
          </a:xfrm>
        </p:spPr>
        <p:txBody>
          <a:bodyPr/>
          <a:lstStyle/>
          <a:p>
            <a:r>
              <a:rPr lang="ja-JP" altLang="en-US"/>
              <a:t>高速化の流れ</a:t>
            </a:r>
          </a:p>
        </p:txBody>
      </p:sp>
      <p:sp>
        <p:nvSpPr>
          <p:cNvPr id="569347" name="Line 3"/>
          <p:cNvSpPr>
            <a:spLocks noChangeShapeType="1"/>
          </p:cNvSpPr>
          <p:nvPr/>
        </p:nvSpPr>
        <p:spPr bwMode="auto">
          <a:xfrm>
            <a:off x="755650" y="6165850"/>
            <a:ext cx="784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9348" name="Line 4"/>
          <p:cNvSpPr>
            <a:spLocks noChangeShapeType="1"/>
          </p:cNvSpPr>
          <p:nvPr/>
        </p:nvSpPr>
        <p:spPr bwMode="auto">
          <a:xfrm>
            <a:off x="1476375" y="60928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9349" name="Line 5"/>
          <p:cNvSpPr>
            <a:spLocks noChangeShapeType="1"/>
          </p:cNvSpPr>
          <p:nvPr/>
        </p:nvSpPr>
        <p:spPr bwMode="auto">
          <a:xfrm>
            <a:off x="4140200" y="60928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9350" name="Line 6"/>
          <p:cNvSpPr>
            <a:spLocks noChangeShapeType="1"/>
          </p:cNvSpPr>
          <p:nvPr/>
        </p:nvSpPr>
        <p:spPr bwMode="auto">
          <a:xfrm>
            <a:off x="6877050" y="6092825"/>
            <a:ext cx="0" cy="1444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9351" name="Text Box 7"/>
          <p:cNvSpPr txBox="1">
            <a:spLocks noChangeArrowheads="1"/>
          </p:cNvSpPr>
          <p:nvPr/>
        </p:nvSpPr>
        <p:spPr bwMode="auto">
          <a:xfrm>
            <a:off x="1095375" y="6373813"/>
            <a:ext cx="692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1980</a:t>
            </a:r>
          </a:p>
        </p:txBody>
      </p:sp>
      <p:sp>
        <p:nvSpPr>
          <p:cNvPr id="569352" name="Text Box 8"/>
          <p:cNvSpPr txBox="1">
            <a:spLocks noChangeArrowheads="1"/>
          </p:cNvSpPr>
          <p:nvPr/>
        </p:nvSpPr>
        <p:spPr bwMode="auto">
          <a:xfrm>
            <a:off x="3851275" y="63754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1990</a:t>
            </a:r>
          </a:p>
        </p:txBody>
      </p:sp>
      <p:sp>
        <p:nvSpPr>
          <p:cNvPr id="569353" name="Text Box 9"/>
          <p:cNvSpPr txBox="1">
            <a:spLocks noChangeArrowheads="1"/>
          </p:cNvSpPr>
          <p:nvPr/>
        </p:nvSpPr>
        <p:spPr bwMode="auto">
          <a:xfrm>
            <a:off x="6588125" y="6375400"/>
            <a:ext cx="692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2000</a:t>
            </a:r>
          </a:p>
        </p:txBody>
      </p:sp>
      <p:sp>
        <p:nvSpPr>
          <p:cNvPr id="569354" name="Text Box 10"/>
          <p:cNvSpPr txBox="1">
            <a:spLocks noChangeArrowheads="1"/>
          </p:cNvSpPr>
          <p:nvPr/>
        </p:nvSpPr>
        <p:spPr bwMode="auto">
          <a:xfrm>
            <a:off x="1619250" y="4211638"/>
            <a:ext cx="1612900"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RISC</a:t>
            </a:r>
            <a:r>
              <a:rPr lang="ja-JP" altLang="en-US" b="1"/>
              <a:t>の登場</a:t>
            </a:r>
          </a:p>
          <a:p>
            <a:r>
              <a:rPr lang="ja-JP" altLang="en-US" b="1"/>
              <a:t>パイプライン化</a:t>
            </a:r>
          </a:p>
        </p:txBody>
      </p:sp>
      <p:sp>
        <p:nvSpPr>
          <p:cNvPr id="569355" name="Text Box 11"/>
          <p:cNvSpPr txBox="1">
            <a:spLocks noChangeArrowheads="1"/>
          </p:cNvSpPr>
          <p:nvPr/>
        </p:nvSpPr>
        <p:spPr bwMode="auto">
          <a:xfrm>
            <a:off x="3419475" y="3495675"/>
            <a:ext cx="3024188"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ja-JP" altLang="en-US" b="1"/>
              <a:t>パイプラインを細かく</a:t>
            </a:r>
          </a:p>
          <a:p>
            <a:r>
              <a:rPr lang="ja-JP" altLang="en-US" b="1"/>
              <a:t>（スーパーパイプライン）</a:t>
            </a:r>
          </a:p>
          <a:p>
            <a:r>
              <a:rPr lang="ja-JP" altLang="en-US" b="1"/>
              <a:t>周波数の向上</a:t>
            </a:r>
          </a:p>
        </p:txBody>
      </p:sp>
      <p:sp>
        <p:nvSpPr>
          <p:cNvPr id="569356" name="Text Box 12"/>
          <p:cNvSpPr txBox="1">
            <a:spLocks noChangeArrowheads="1"/>
          </p:cNvSpPr>
          <p:nvPr/>
        </p:nvSpPr>
        <p:spPr bwMode="auto">
          <a:xfrm>
            <a:off x="3846513" y="4637088"/>
            <a:ext cx="259715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命令の動的スケジュール</a:t>
            </a:r>
          </a:p>
        </p:txBody>
      </p:sp>
      <p:sp>
        <p:nvSpPr>
          <p:cNvPr id="569357" name="Text Box 13"/>
          <p:cNvSpPr txBox="1">
            <a:spLocks noChangeArrowheads="1"/>
          </p:cNvSpPr>
          <p:nvPr/>
        </p:nvSpPr>
        <p:spPr bwMode="auto">
          <a:xfrm>
            <a:off x="5003800" y="2349500"/>
            <a:ext cx="22510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複数命令の同時発行</a:t>
            </a:r>
          </a:p>
          <a:p>
            <a:r>
              <a:rPr lang="ja-JP" altLang="en-US" b="1"/>
              <a:t>（スーパースカラ）</a:t>
            </a:r>
          </a:p>
        </p:txBody>
      </p:sp>
      <p:sp>
        <p:nvSpPr>
          <p:cNvPr id="569358" name="Line 14"/>
          <p:cNvSpPr>
            <a:spLocks noChangeShapeType="1"/>
          </p:cNvSpPr>
          <p:nvPr/>
        </p:nvSpPr>
        <p:spPr bwMode="auto">
          <a:xfrm>
            <a:off x="7596188" y="1412875"/>
            <a:ext cx="0" cy="5040313"/>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9359" name="Text Box 15"/>
          <p:cNvSpPr txBox="1">
            <a:spLocks noChangeArrowheads="1"/>
          </p:cNvSpPr>
          <p:nvPr/>
        </p:nvSpPr>
        <p:spPr bwMode="auto">
          <a:xfrm>
            <a:off x="7726363" y="1700213"/>
            <a:ext cx="1454150"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マルチコア化</a:t>
            </a:r>
          </a:p>
        </p:txBody>
      </p:sp>
      <p:sp>
        <p:nvSpPr>
          <p:cNvPr id="569360" name="Line 16"/>
          <p:cNvSpPr>
            <a:spLocks noChangeShapeType="1"/>
          </p:cNvSpPr>
          <p:nvPr/>
        </p:nvSpPr>
        <p:spPr bwMode="auto">
          <a:xfrm>
            <a:off x="3348038" y="2205038"/>
            <a:ext cx="5795962"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69361" name="Text Box 17"/>
          <p:cNvSpPr txBox="1">
            <a:spLocks noChangeArrowheads="1"/>
          </p:cNvSpPr>
          <p:nvPr/>
        </p:nvSpPr>
        <p:spPr bwMode="auto">
          <a:xfrm>
            <a:off x="7596188" y="5018088"/>
            <a:ext cx="12763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マルチコア</a:t>
            </a:r>
          </a:p>
          <a:p>
            <a:r>
              <a:rPr lang="ja-JP" altLang="en-US"/>
              <a:t>革命</a:t>
            </a:r>
          </a:p>
          <a:p>
            <a:r>
              <a:rPr lang="en-US" altLang="ja-JP"/>
              <a:t>2003-2004</a:t>
            </a:r>
          </a:p>
        </p:txBody>
      </p:sp>
      <p:sp>
        <p:nvSpPr>
          <p:cNvPr id="569362" name="Text Box 18"/>
          <p:cNvSpPr txBox="1">
            <a:spLocks noChangeArrowheads="1"/>
          </p:cNvSpPr>
          <p:nvPr/>
        </p:nvSpPr>
        <p:spPr bwMode="auto">
          <a:xfrm>
            <a:off x="1455738" y="2708275"/>
            <a:ext cx="15097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命令レベルの</a:t>
            </a:r>
          </a:p>
          <a:p>
            <a:r>
              <a:rPr lang="ja-JP" altLang="en-US" b="1"/>
              <a:t>高速化</a:t>
            </a:r>
          </a:p>
        </p:txBody>
      </p:sp>
      <p:sp>
        <p:nvSpPr>
          <p:cNvPr id="569363" name="Text Box 19"/>
          <p:cNvSpPr txBox="1">
            <a:spLocks noChangeArrowheads="1"/>
          </p:cNvSpPr>
          <p:nvPr/>
        </p:nvSpPr>
        <p:spPr bwMode="auto">
          <a:xfrm>
            <a:off x="1476375" y="1412875"/>
            <a:ext cx="1784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スレッドレベルの</a:t>
            </a:r>
          </a:p>
          <a:p>
            <a:r>
              <a:rPr lang="ja-JP" altLang="en-US" b="1"/>
              <a:t>高速化</a:t>
            </a:r>
          </a:p>
        </p:txBody>
      </p:sp>
      <p:sp>
        <p:nvSpPr>
          <p:cNvPr id="569364" name="Text Box 20"/>
          <p:cNvSpPr txBox="1">
            <a:spLocks noChangeArrowheads="1"/>
          </p:cNvSpPr>
          <p:nvPr/>
        </p:nvSpPr>
        <p:spPr bwMode="auto">
          <a:xfrm>
            <a:off x="5540375" y="1571625"/>
            <a:ext cx="17684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b="1"/>
              <a:t>Simultaneous </a:t>
            </a:r>
          </a:p>
          <a:p>
            <a:r>
              <a:rPr lang="en-US" altLang="ja-JP" b="1"/>
              <a:t>Multithreading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ja-JP" altLang="en-US"/>
              <a:t>静的予測の限界</a:t>
            </a:r>
          </a:p>
        </p:txBody>
      </p:sp>
      <p:sp>
        <p:nvSpPr>
          <p:cNvPr id="333827" name="Rectangle 3"/>
          <p:cNvSpPr>
            <a:spLocks noGrp="1" noChangeArrowheads="1"/>
          </p:cNvSpPr>
          <p:nvPr>
            <p:ph idx="1"/>
          </p:nvPr>
        </p:nvSpPr>
        <p:spPr/>
        <p:txBody>
          <a:bodyPr/>
          <a:lstStyle/>
          <a:p>
            <a:endParaRPr lang="ja-JP" altLang="ja-JP"/>
          </a:p>
        </p:txBody>
      </p:sp>
      <p:pic>
        <p:nvPicPr>
          <p:cNvPr id="333828" name="Picture 4" descr="sta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1341438"/>
            <a:ext cx="9972675" cy="5627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0"/>
            <a:ext cx="7886700" cy="1325563"/>
          </a:xfrm>
        </p:spPr>
        <p:txBody>
          <a:bodyPr/>
          <a:lstStyle/>
          <a:p>
            <a:r>
              <a:rPr kumimoji="1" lang="en-US" altLang="ja-JP" dirty="0" err="1"/>
              <a:t>1</a:t>
            </a:r>
            <a:r>
              <a:rPr lang="en-US" altLang="ja-JP" dirty="0" err="1"/>
              <a:t>bit</a:t>
            </a:r>
            <a:r>
              <a:rPr kumimoji="1" lang="ja-JP" altLang="en-US" dirty="0"/>
              <a:t>予測法と</a:t>
            </a:r>
            <a:r>
              <a:rPr kumimoji="1" lang="en-US" altLang="ja-JP" dirty="0" err="1"/>
              <a:t>2bit</a:t>
            </a:r>
            <a:r>
              <a:rPr kumimoji="1" lang="ja-JP" altLang="en-US" dirty="0"/>
              <a:t>予測法</a:t>
            </a:r>
          </a:p>
        </p:txBody>
      </p:sp>
      <p:sp>
        <p:nvSpPr>
          <p:cNvPr id="4" name="正方形/長方形 3"/>
          <p:cNvSpPr/>
          <p:nvPr/>
        </p:nvSpPr>
        <p:spPr>
          <a:xfrm>
            <a:off x="1619672" y="1628800"/>
            <a:ext cx="1440160" cy="151216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ループ本体</a:t>
            </a:r>
            <a:endParaRPr kumimoji="1" lang="ja-JP" altLang="en-US" dirty="0">
              <a:solidFill>
                <a:schemeClr val="tx1"/>
              </a:solidFill>
            </a:endParaRPr>
          </a:p>
        </p:txBody>
      </p:sp>
      <p:sp>
        <p:nvSpPr>
          <p:cNvPr id="5" name="フローチャート: 判断 4"/>
          <p:cNvSpPr/>
          <p:nvPr/>
        </p:nvSpPr>
        <p:spPr>
          <a:xfrm>
            <a:off x="1331640" y="3717032"/>
            <a:ext cx="1944216" cy="576064"/>
          </a:xfrm>
          <a:prstGeom prst="flowChartDecision">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分岐</a:t>
            </a:r>
          </a:p>
        </p:txBody>
      </p:sp>
      <p:cxnSp>
        <p:nvCxnSpPr>
          <p:cNvPr id="17" name="直線矢印コネクタ 16"/>
          <p:cNvCxnSpPr/>
          <p:nvPr/>
        </p:nvCxnSpPr>
        <p:spPr>
          <a:xfrm>
            <a:off x="2339752" y="3140968"/>
            <a:ext cx="0" cy="57606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2339752" y="4293096"/>
            <a:ext cx="0" cy="57606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123728" y="4941168"/>
            <a:ext cx="474810" cy="369332"/>
          </a:xfrm>
          <a:prstGeom prst="rect">
            <a:avLst/>
          </a:prstGeom>
          <a:noFill/>
        </p:spPr>
        <p:txBody>
          <a:bodyPr wrap="none" rtlCol="0">
            <a:spAutoFit/>
          </a:bodyPr>
          <a:lstStyle/>
          <a:p>
            <a:r>
              <a:rPr lang="en-US" altLang="ja-JP" dirty="0"/>
              <a:t>….</a:t>
            </a:r>
            <a:endParaRPr kumimoji="1" lang="ja-JP" altLang="en-US" dirty="0"/>
          </a:p>
        </p:txBody>
      </p:sp>
      <p:cxnSp>
        <p:nvCxnSpPr>
          <p:cNvPr id="22" name="直線矢印コネクタ 21"/>
          <p:cNvCxnSpPr/>
          <p:nvPr/>
        </p:nvCxnSpPr>
        <p:spPr>
          <a:xfrm>
            <a:off x="2339752" y="5445224"/>
            <a:ext cx="0" cy="57606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683568" y="1268760"/>
            <a:ext cx="0" cy="4824536"/>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H="1">
            <a:off x="683568" y="6021288"/>
            <a:ext cx="16478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a:off x="683568" y="1268760"/>
            <a:ext cx="1647800"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2339752" y="1268760"/>
            <a:ext cx="0" cy="36004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1043608" y="4005064"/>
            <a:ext cx="279648"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1043608" y="1268760"/>
            <a:ext cx="0" cy="2736304"/>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2267744" y="4365104"/>
            <a:ext cx="2723823" cy="646331"/>
          </a:xfrm>
          <a:prstGeom prst="rect">
            <a:avLst/>
          </a:prstGeom>
          <a:noFill/>
        </p:spPr>
        <p:txBody>
          <a:bodyPr wrap="none" rtlCol="0">
            <a:spAutoFit/>
          </a:bodyPr>
          <a:lstStyle/>
          <a:p>
            <a:r>
              <a:rPr lang="ja-JP" altLang="en-US" dirty="0"/>
              <a:t>成立と予測して外れる</a:t>
            </a:r>
            <a:endParaRPr lang="en-US" altLang="ja-JP" dirty="0"/>
          </a:p>
          <a:p>
            <a:r>
              <a:rPr kumimoji="1" lang="ja-JP" altLang="en-US" dirty="0"/>
              <a:t>不成立と予測して外れる</a:t>
            </a:r>
          </a:p>
        </p:txBody>
      </p:sp>
      <p:sp>
        <p:nvSpPr>
          <p:cNvPr id="38" name="正方形/長方形 37"/>
          <p:cNvSpPr/>
          <p:nvPr/>
        </p:nvSpPr>
        <p:spPr>
          <a:xfrm>
            <a:off x="5868144" y="1556792"/>
            <a:ext cx="1440160" cy="1512168"/>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ループ本体</a:t>
            </a:r>
            <a:endParaRPr kumimoji="1" lang="ja-JP" altLang="en-US" dirty="0">
              <a:solidFill>
                <a:schemeClr val="tx1"/>
              </a:solidFill>
            </a:endParaRPr>
          </a:p>
        </p:txBody>
      </p:sp>
      <p:sp>
        <p:nvSpPr>
          <p:cNvPr id="39" name="フローチャート: 判断 38"/>
          <p:cNvSpPr/>
          <p:nvPr/>
        </p:nvSpPr>
        <p:spPr>
          <a:xfrm>
            <a:off x="5580112" y="3645024"/>
            <a:ext cx="1944216" cy="576064"/>
          </a:xfrm>
          <a:prstGeom prst="flowChartDecision">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分岐</a:t>
            </a:r>
          </a:p>
        </p:txBody>
      </p:sp>
      <p:cxnSp>
        <p:nvCxnSpPr>
          <p:cNvPr id="40" name="直線矢印コネクタ 39"/>
          <p:cNvCxnSpPr/>
          <p:nvPr/>
        </p:nvCxnSpPr>
        <p:spPr>
          <a:xfrm>
            <a:off x="6588224" y="3068960"/>
            <a:ext cx="0" cy="57606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a:off x="6588224" y="4221088"/>
            <a:ext cx="0" cy="57606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6372200" y="4869160"/>
            <a:ext cx="474810" cy="369332"/>
          </a:xfrm>
          <a:prstGeom prst="rect">
            <a:avLst/>
          </a:prstGeom>
          <a:noFill/>
        </p:spPr>
        <p:txBody>
          <a:bodyPr wrap="none" rtlCol="0">
            <a:spAutoFit/>
          </a:bodyPr>
          <a:lstStyle/>
          <a:p>
            <a:r>
              <a:rPr lang="en-US" altLang="ja-JP" dirty="0"/>
              <a:t>….</a:t>
            </a:r>
            <a:endParaRPr kumimoji="1" lang="ja-JP" altLang="en-US" dirty="0"/>
          </a:p>
        </p:txBody>
      </p:sp>
      <p:cxnSp>
        <p:nvCxnSpPr>
          <p:cNvPr id="43" name="直線矢印コネクタ 42"/>
          <p:cNvCxnSpPr/>
          <p:nvPr/>
        </p:nvCxnSpPr>
        <p:spPr>
          <a:xfrm>
            <a:off x="6588224" y="5373216"/>
            <a:ext cx="0" cy="576064"/>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a:off x="4932040" y="1196752"/>
            <a:ext cx="0" cy="4824536"/>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a:off x="4932040" y="5949280"/>
            <a:ext cx="1647800"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a:off x="4932040" y="1196752"/>
            <a:ext cx="1647800"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6588224" y="1196752"/>
            <a:ext cx="0" cy="36004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a:off x="5292080" y="3933056"/>
            <a:ext cx="279648"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5292080" y="1196752"/>
            <a:ext cx="0" cy="2736304"/>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6804248" y="4149080"/>
            <a:ext cx="2492990" cy="646331"/>
          </a:xfrm>
          <a:prstGeom prst="rect">
            <a:avLst/>
          </a:prstGeom>
          <a:noFill/>
        </p:spPr>
        <p:txBody>
          <a:bodyPr wrap="none" rtlCol="0">
            <a:spAutoFit/>
          </a:bodyPr>
          <a:lstStyle/>
          <a:p>
            <a:r>
              <a:rPr lang="ja-JP" altLang="en-US" dirty="0"/>
              <a:t>成立と予測して外れる</a:t>
            </a:r>
            <a:endParaRPr lang="en-US" altLang="ja-JP" dirty="0"/>
          </a:p>
          <a:p>
            <a:r>
              <a:rPr lang="ja-JP" altLang="en-US" dirty="0"/>
              <a:t>成立</a:t>
            </a:r>
            <a:r>
              <a:rPr kumimoji="1" lang="ja-JP" altLang="en-US" dirty="0"/>
              <a:t>と予測して当たる</a:t>
            </a:r>
          </a:p>
        </p:txBody>
      </p:sp>
      <p:sp>
        <p:nvSpPr>
          <p:cNvPr id="51" name="テキスト ボックス 50"/>
          <p:cNvSpPr txBox="1"/>
          <p:nvPr/>
        </p:nvSpPr>
        <p:spPr>
          <a:xfrm>
            <a:off x="683568" y="6309320"/>
            <a:ext cx="3821880" cy="369332"/>
          </a:xfrm>
          <a:prstGeom prst="rect">
            <a:avLst/>
          </a:prstGeom>
          <a:noFill/>
        </p:spPr>
        <p:txBody>
          <a:bodyPr wrap="none" rtlCol="0">
            <a:spAutoFit/>
          </a:bodyPr>
          <a:lstStyle/>
          <a:p>
            <a:r>
              <a:rPr lang="en-US" altLang="ja-JP" dirty="0" err="1"/>
              <a:t>1bit</a:t>
            </a:r>
            <a:r>
              <a:rPr lang="ja-JP" altLang="en-US" dirty="0"/>
              <a:t>予測法：直前と同じ方向に予測</a:t>
            </a:r>
            <a:endParaRPr lang="en-US" altLang="ja-JP" dirty="0"/>
          </a:p>
        </p:txBody>
      </p:sp>
      <p:sp>
        <p:nvSpPr>
          <p:cNvPr id="52" name="テキスト ボックス 51"/>
          <p:cNvSpPr txBox="1"/>
          <p:nvPr/>
        </p:nvSpPr>
        <p:spPr>
          <a:xfrm>
            <a:off x="4860032" y="6237312"/>
            <a:ext cx="3719288" cy="646331"/>
          </a:xfrm>
          <a:prstGeom prst="rect">
            <a:avLst/>
          </a:prstGeom>
          <a:noFill/>
        </p:spPr>
        <p:txBody>
          <a:bodyPr wrap="none" rtlCol="0">
            <a:spAutoFit/>
          </a:bodyPr>
          <a:lstStyle/>
          <a:p>
            <a:r>
              <a:rPr lang="en-US" altLang="ja-JP" dirty="0" err="1"/>
              <a:t>2bit</a:t>
            </a:r>
            <a:r>
              <a:rPr lang="ja-JP" altLang="en-US" dirty="0"/>
              <a:t>予測法：</a:t>
            </a:r>
            <a:r>
              <a:rPr lang="en-US" altLang="ja-JP" dirty="0"/>
              <a:t>2</a:t>
            </a:r>
            <a:r>
              <a:rPr lang="ja-JP" altLang="en-US" dirty="0"/>
              <a:t>回連続して外したら</a:t>
            </a:r>
            <a:endParaRPr lang="en-US" altLang="ja-JP" dirty="0"/>
          </a:p>
          <a:p>
            <a:r>
              <a:rPr lang="ja-JP" altLang="en-US" dirty="0"/>
              <a:t>予測を変える</a:t>
            </a:r>
            <a:endParaRPr lang="en-US" altLang="ja-JP" dirty="0"/>
          </a:p>
        </p:txBody>
      </p:sp>
    </p:spTree>
    <p:extLst>
      <p:ext uri="{BB962C8B-B14F-4D97-AF65-F5344CB8AC3E}">
        <p14:creationId xmlns:p14="http://schemas.microsoft.com/office/powerpoint/2010/main" val="1441406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r>
              <a:rPr lang="ja-JP" altLang="en-US"/>
              <a:t>動的分岐予測</a:t>
            </a:r>
            <a:r>
              <a:rPr lang="en-US" altLang="ja-JP"/>
              <a:t>2</a:t>
            </a:r>
            <a:r>
              <a:rPr lang="ja-JP" altLang="en-US"/>
              <a:t>ビット予測法</a:t>
            </a:r>
          </a:p>
        </p:txBody>
      </p:sp>
      <p:sp>
        <p:nvSpPr>
          <p:cNvPr id="334851" name="Rectangle 3"/>
          <p:cNvSpPr>
            <a:spLocks noGrp="1" noChangeArrowheads="1"/>
          </p:cNvSpPr>
          <p:nvPr>
            <p:ph idx="1"/>
          </p:nvPr>
        </p:nvSpPr>
        <p:spPr/>
        <p:txBody>
          <a:bodyPr/>
          <a:lstStyle/>
          <a:p>
            <a:endParaRPr lang="ja-JP" altLang="ja-JP"/>
          </a:p>
        </p:txBody>
      </p:sp>
      <p:pic>
        <p:nvPicPr>
          <p:cNvPr id="334852" name="Picture 4" descr="2b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3038"/>
            <a:ext cx="9144000" cy="54149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5634" name="Picture 2" descr="f03-21-9780123838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288" y="992188"/>
            <a:ext cx="5845175" cy="4092575"/>
          </a:xfrm>
          <a:prstGeom prst="rect">
            <a:avLst/>
          </a:prstGeom>
          <a:noFill/>
          <a:extLst>
            <a:ext uri="{909E8E84-426E-40DD-AFC4-6F175D3DCCD1}">
              <a14:hiddenFill xmlns:a14="http://schemas.microsoft.com/office/drawing/2010/main">
                <a:solidFill>
                  <a:srgbClr val="FFFFFF"/>
                </a:solidFill>
              </a14:hiddenFill>
            </a:ext>
          </a:extLst>
        </p:spPr>
      </p:pic>
      <p:sp>
        <p:nvSpPr>
          <p:cNvPr id="325635" name="Rectangle 3"/>
          <p:cNvSpPr>
            <a:spLocks noChangeArrowheads="1"/>
          </p:cNvSpPr>
          <p:nvPr/>
        </p:nvSpPr>
        <p:spPr bwMode="auto">
          <a:xfrm>
            <a:off x="411163" y="5099050"/>
            <a:ext cx="81867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kumimoji="0" lang="en-GB" altLang="ja-JP" sz="1200" b="1">
                <a:latin typeface="Times New Roman" panose="02020603050405020304" pitchFamily="18" charset="0"/>
              </a:rPr>
              <a:t>Figure 3.21 A branch-target buffer. </a:t>
            </a:r>
            <a:r>
              <a:rPr kumimoji="0" lang="en-GB" altLang="ja-JP" sz="1200">
                <a:latin typeface="Times New Roman" panose="02020603050405020304" pitchFamily="18" charset="0"/>
              </a:rPr>
              <a:t>The PC of the instruction being fetched is matched against a set of instruction addresses stored in the first column; these represent the addresses of known branches. If the PC matches one of these entries, then the instruction being fetched is a taken branch, and the second field, predicted PC, contains the prediction for the next PC after the branch. Fetching begins immediately at that address. The third field, which is optional, may be used for extra prediction state bits.</a:t>
            </a:r>
            <a:r>
              <a:rPr kumimoji="0" lang="en-GB" altLang="ja-JP" sz="1200" b="1">
                <a:latin typeface="Times New Roman" panose="02020603050405020304" pitchFamily="18" charset="0"/>
              </a:rPr>
              <a:t> </a:t>
            </a:r>
          </a:p>
        </p:txBody>
      </p:sp>
      <p:sp>
        <p:nvSpPr>
          <p:cNvPr id="325636" name="Text Box 4"/>
          <p:cNvSpPr txBox="1">
            <a:spLocks noChangeArrowheads="1"/>
          </p:cNvSpPr>
          <p:nvPr/>
        </p:nvSpPr>
        <p:spPr bwMode="auto">
          <a:xfrm>
            <a:off x="447675" y="193675"/>
            <a:ext cx="3135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予測と共に飛び先も入れておく</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827584" y="31440"/>
            <a:ext cx="7886700" cy="1325563"/>
          </a:xfrm>
        </p:spPr>
        <p:txBody>
          <a:bodyPr/>
          <a:lstStyle/>
          <a:p>
            <a:r>
              <a:rPr lang="en-US" altLang="ja-JP"/>
              <a:t>2</a:t>
            </a:r>
            <a:r>
              <a:rPr lang="ja-JP" altLang="en-US"/>
              <a:t>ビット予測法のミス率</a:t>
            </a:r>
          </a:p>
        </p:txBody>
      </p:sp>
      <p:sp>
        <p:nvSpPr>
          <p:cNvPr id="335875" name="Rectangle 3"/>
          <p:cNvSpPr>
            <a:spLocks noGrp="1" noChangeArrowheads="1"/>
          </p:cNvSpPr>
          <p:nvPr>
            <p:ph idx="1"/>
          </p:nvPr>
        </p:nvSpPr>
        <p:spPr/>
        <p:txBody>
          <a:bodyPr/>
          <a:lstStyle/>
          <a:p>
            <a:endParaRPr lang="ja-JP" altLang="ja-JP"/>
          </a:p>
        </p:txBody>
      </p:sp>
      <p:pic>
        <p:nvPicPr>
          <p:cNvPr id="335876" name="Picture 4" descr="2bitmi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84263"/>
            <a:ext cx="7489825" cy="5773737"/>
          </a:xfrm>
          <a:prstGeom prst="rect">
            <a:avLst/>
          </a:prstGeom>
          <a:noFill/>
          <a:extLst>
            <a:ext uri="{909E8E84-426E-40DD-AFC4-6F175D3DCCD1}">
              <a14:hiddenFill xmlns:a14="http://schemas.microsoft.com/office/drawing/2010/main">
                <a:solidFill>
                  <a:srgbClr val="FFFFFF"/>
                </a:solidFill>
              </a14:hiddenFill>
            </a:ext>
          </a:extLst>
        </p:spPr>
      </p:pic>
      <p:sp>
        <p:nvSpPr>
          <p:cNvPr id="335877" name="Text Box 5"/>
          <p:cNvSpPr txBox="1">
            <a:spLocks noChangeArrowheads="1"/>
          </p:cNvSpPr>
          <p:nvPr/>
        </p:nvSpPr>
        <p:spPr bwMode="auto">
          <a:xfrm>
            <a:off x="539750" y="4948238"/>
            <a:ext cx="2171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エントリ数の</a:t>
            </a:r>
          </a:p>
          <a:p>
            <a:r>
              <a:rPr lang="ja-JP" altLang="en-US"/>
              <a:t>不足のせいではない</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ja-JP" altLang="en-US"/>
              <a:t>相関分岐予測</a:t>
            </a:r>
          </a:p>
        </p:txBody>
      </p:sp>
      <p:sp>
        <p:nvSpPr>
          <p:cNvPr id="336900" name="Text Box 4"/>
          <p:cNvSpPr txBox="1">
            <a:spLocks noChangeArrowheads="1"/>
          </p:cNvSpPr>
          <p:nvPr/>
        </p:nvSpPr>
        <p:spPr bwMode="auto">
          <a:xfrm>
            <a:off x="3765550" y="1993900"/>
            <a:ext cx="806450"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分岐１</a:t>
            </a:r>
          </a:p>
        </p:txBody>
      </p:sp>
      <p:sp>
        <p:nvSpPr>
          <p:cNvPr id="336901" name="Line 5"/>
          <p:cNvSpPr>
            <a:spLocks noChangeShapeType="1"/>
          </p:cNvSpPr>
          <p:nvPr/>
        </p:nvSpPr>
        <p:spPr bwMode="auto">
          <a:xfrm flipH="1">
            <a:off x="2987675" y="2349500"/>
            <a:ext cx="863600"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6902" name="Text Box 6"/>
          <p:cNvSpPr txBox="1">
            <a:spLocks noChangeArrowheads="1"/>
          </p:cNvSpPr>
          <p:nvPr/>
        </p:nvSpPr>
        <p:spPr bwMode="auto">
          <a:xfrm>
            <a:off x="2470150" y="3371850"/>
            <a:ext cx="777875" cy="3762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分岐</a:t>
            </a:r>
            <a:r>
              <a:rPr lang="en-US" altLang="ja-JP"/>
              <a:t>2</a:t>
            </a:r>
          </a:p>
        </p:txBody>
      </p:sp>
      <p:sp>
        <p:nvSpPr>
          <p:cNvPr id="336903" name="Text Box 7"/>
          <p:cNvSpPr txBox="1">
            <a:spLocks noChangeArrowheads="1"/>
          </p:cNvSpPr>
          <p:nvPr/>
        </p:nvSpPr>
        <p:spPr bwMode="auto">
          <a:xfrm>
            <a:off x="4946650" y="3357563"/>
            <a:ext cx="7778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分岐</a:t>
            </a:r>
            <a:r>
              <a:rPr lang="en-US" altLang="ja-JP"/>
              <a:t>2</a:t>
            </a:r>
          </a:p>
        </p:txBody>
      </p:sp>
      <p:sp>
        <p:nvSpPr>
          <p:cNvPr id="336904" name="Line 8"/>
          <p:cNvSpPr>
            <a:spLocks noChangeShapeType="1"/>
          </p:cNvSpPr>
          <p:nvPr/>
        </p:nvSpPr>
        <p:spPr bwMode="auto">
          <a:xfrm>
            <a:off x="4427538" y="2349500"/>
            <a:ext cx="720725"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6905" name="Text Box 9"/>
          <p:cNvSpPr txBox="1">
            <a:spLocks noChangeArrowheads="1"/>
          </p:cNvSpPr>
          <p:nvPr/>
        </p:nvSpPr>
        <p:spPr bwMode="auto">
          <a:xfrm>
            <a:off x="2463800" y="2641600"/>
            <a:ext cx="641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成立</a:t>
            </a:r>
          </a:p>
        </p:txBody>
      </p:sp>
      <p:sp>
        <p:nvSpPr>
          <p:cNvPr id="336906" name="Text Box 10"/>
          <p:cNvSpPr txBox="1">
            <a:spLocks noChangeArrowheads="1"/>
          </p:cNvSpPr>
          <p:nvPr/>
        </p:nvSpPr>
        <p:spPr bwMode="auto">
          <a:xfrm>
            <a:off x="4932363" y="2708275"/>
            <a:ext cx="869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不成立</a:t>
            </a:r>
          </a:p>
        </p:txBody>
      </p:sp>
      <p:sp>
        <p:nvSpPr>
          <p:cNvPr id="336907" name="Text Box 11"/>
          <p:cNvSpPr txBox="1">
            <a:spLocks noChangeArrowheads="1"/>
          </p:cNvSpPr>
          <p:nvPr/>
        </p:nvSpPr>
        <p:spPr bwMode="auto">
          <a:xfrm>
            <a:off x="1116013" y="4797425"/>
            <a:ext cx="1281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2</a:t>
            </a:r>
            <a:r>
              <a:rPr lang="ja-JP" altLang="en-US"/>
              <a:t>ビット予測</a:t>
            </a:r>
          </a:p>
        </p:txBody>
      </p:sp>
      <p:sp>
        <p:nvSpPr>
          <p:cNvPr id="336908" name="Text Box 12"/>
          <p:cNvSpPr txBox="1">
            <a:spLocks noChangeArrowheads="1"/>
          </p:cNvSpPr>
          <p:nvPr/>
        </p:nvSpPr>
        <p:spPr bwMode="auto">
          <a:xfrm>
            <a:off x="5811838" y="4797425"/>
            <a:ext cx="1281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2</a:t>
            </a:r>
            <a:r>
              <a:rPr lang="ja-JP" altLang="en-US"/>
              <a:t>ビット予測</a:t>
            </a:r>
          </a:p>
        </p:txBody>
      </p:sp>
      <p:sp>
        <p:nvSpPr>
          <p:cNvPr id="336909" name="Text Box 13"/>
          <p:cNvSpPr txBox="1">
            <a:spLocks noChangeArrowheads="1"/>
          </p:cNvSpPr>
          <p:nvPr/>
        </p:nvSpPr>
        <p:spPr bwMode="auto">
          <a:xfrm>
            <a:off x="1331913" y="4348163"/>
            <a:ext cx="7778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分岐</a:t>
            </a:r>
            <a:r>
              <a:rPr lang="en-US" altLang="ja-JP"/>
              <a:t>3</a:t>
            </a:r>
          </a:p>
        </p:txBody>
      </p:sp>
      <p:sp>
        <p:nvSpPr>
          <p:cNvPr id="336910" name="Text Box 14"/>
          <p:cNvSpPr txBox="1">
            <a:spLocks noChangeArrowheads="1"/>
          </p:cNvSpPr>
          <p:nvPr/>
        </p:nvSpPr>
        <p:spPr bwMode="auto">
          <a:xfrm>
            <a:off x="3217863" y="4348163"/>
            <a:ext cx="7778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分岐</a:t>
            </a:r>
            <a:r>
              <a:rPr lang="en-US" altLang="ja-JP"/>
              <a:t>3</a:t>
            </a:r>
          </a:p>
        </p:txBody>
      </p:sp>
      <p:sp>
        <p:nvSpPr>
          <p:cNvPr id="336911" name="Text Box 15"/>
          <p:cNvSpPr txBox="1">
            <a:spLocks noChangeArrowheads="1"/>
          </p:cNvSpPr>
          <p:nvPr/>
        </p:nvSpPr>
        <p:spPr bwMode="auto">
          <a:xfrm>
            <a:off x="4356100" y="4348163"/>
            <a:ext cx="7778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分岐</a:t>
            </a:r>
            <a:r>
              <a:rPr lang="en-US" altLang="ja-JP"/>
              <a:t>3</a:t>
            </a:r>
          </a:p>
        </p:txBody>
      </p:sp>
      <p:sp>
        <p:nvSpPr>
          <p:cNvPr id="336912" name="Text Box 16"/>
          <p:cNvSpPr txBox="1">
            <a:spLocks noChangeArrowheads="1"/>
          </p:cNvSpPr>
          <p:nvPr/>
        </p:nvSpPr>
        <p:spPr bwMode="auto">
          <a:xfrm>
            <a:off x="5954713" y="4348163"/>
            <a:ext cx="777875" cy="376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分岐</a:t>
            </a:r>
            <a:r>
              <a:rPr lang="en-US" altLang="ja-JP"/>
              <a:t>3</a:t>
            </a:r>
          </a:p>
        </p:txBody>
      </p:sp>
      <p:sp>
        <p:nvSpPr>
          <p:cNvPr id="336913" name="Text Box 17"/>
          <p:cNvSpPr txBox="1">
            <a:spLocks noChangeArrowheads="1"/>
          </p:cNvSpPr>
          <p:nvPr/>
        </p:nvSpPr>
        <p:spPr bwMode="auto">
          <a:xfrm>
            <a:off x="1476375" y="3716338"/>
            <a:ext cx="64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a:t>成立</a:t>
            </a:r>
          </a:p>
        </p:txBody>
      </p:sp>
      <p:sp>
        <p:nvSpPr>
          <p:cNvPr id="336914" name="Line 18"/>
          <p:cNvSpPr>
            <a:spLocks noChangeShapeType="1"/>
          </p:cNvSpPr>
          <p:nvPr/>
        </p:nvSpPr>
        <p:spPr bwMode="auto">
          <a:xfrm flipH="1">
            <a:off x="1979613" y="3716338"/>
            <a:ext cx="647700"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6915" name="Line 19"/>
          <p:cNvSpPr>
            <a:spLocks noChangeShapeType="1"/>
          </p:cNvSpPr>
          <p:nvPr/>
        </p:nvSpPr>
        <p:spPr bwMode="auto">
          <a:xfrm>
            <a:off x="2987675" y="3716338"/>
            <a:ext cx="504825"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6916" name="Line 20"/>
          <p:cNvSpPr>
            <a:spLocks noChangeShapeType="1"/>
          </p:cNvSpPr>
          <p:nvPr/>
        </p:nvSpPr>
        <p:spPr bwMode="auto">
          <a:xfrm flipH="1">
            <a:off x="4716463" y="3789363"/>
            <a:ext cx="503237" cy="503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6917" name="Line 21"/>
          <p:cNvSpPr>
            <a:spLocks noChangeShapeType="1"/>
          </p:cNvSpPr>
          <p:nvPr/>
        </p:nvSpPr>
        <p:spPr bwMode="auto">
          <a:xfrm>
            <a:off x="5435600" y="3716338"/>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36918" name="Text Box 22"/>
          <p:cNvSpPr txBox="1">
            <a:spLocks noChangeArrowheads="1"/>
          </p:cNvSpPr>
          <p:nvPr/>
        </p:nvSpPr>
        <p:spPr bwMode="auto">
          <a:xfrm>
            <a:off x="2859088" y="4797425"/>
            <a:ext cx="1281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2</a:t>
            </a:r>
            <a:r>
              <a:rPr lang="ja-JP" altLang="en-US"/>
              <a:t>ビット予測</a:t>
            </a:r>
          </a:p>
        </p:txBody>
      </p:sp>
      <p:sp>
        <p:nvSpPr>
          <p:cNvPr id="336919" name="Text Box 23"/>
          <p:cNvSpPr txBox="1">
            <a:spLocks noChangeArrowheads="1"/>
          </p:cNvSpPr>
          <p:nvPr/>
        </p:nvSpPr>
        <p:spPr bwMode="auto">
          <a:xfrm>
            <a:off x="4284663" y="4797425"/>
            <a:ext cx="1281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2</a:t>
            </a:r>
            <a:r>
              <a:rPr lang="ja-JP" altLang="en-US"/>
              <a:t>ビット予測</a:t>
            </a:r>
          </a:p>
        </p:txBody>
      </p:sp>
      <p:sp>
        <p:nvSpPr>
          <p:cNvPr id="336920" name="Text Box 24"/>
          <p:cNvSpPr txBox="1">
            <a:spLocks noChangeArrowheads="1"/>
          </p:cNvSpPr>
          <p:nvPr/>
        </p:nvSpPr>
        <p:spPr bwMode="auto">
          <a:xfrm>
            <a:off x="1958975" y="5681663"/>
            <a:ext cx="41275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a:t>3-2</a:t>
            </a:r>
            <a:r>
              <a:rPr lang="ja-JP" altLang="en-US"/>
              <a:t>予測法　　一般的に</a:t>
            </a:r>
            <a:r>
              <a:rPr lang="en-US" altLang="ja-JP"/>
              <a:t>m-n</a:t>
            </a:r>
            <a:r>
              <a:rPr lang="ja-JP" altLang="en-US"/>
              <a:t>予測法がある</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a:xfrm>
            <a:off x="468313" y="0"/>
            <a:ext cx="8229600" cy="1143000"/>
          </a:xfrm>
        </p:spPr>
        <p:txBody>
          <a:bodyPr/>
          <a:lstStyle/>
          <a:p>
            <a:r>
              <a:rPr lang="ja-JP" altLang="en-US"/>
              <a:t>相関分岐法の効果</a:t>
            </a:r>
          </a:p>
        </p:txBody>
      </p:sp>
      <p:sp>
        <p:nvSpPr>
          <p:cNvPr id="337923" name="Rectangle 3"/>
          <p:cNvSpPr>
            <a:spLocks noGrp="1" noChangeArrowheads="1"/>
          </p:cNvSpPr>
          <p:nvPr>
            <p:ph idx="1"/>
          </p:nvPr>
        </p:nvSpPr>
        <p:spPr/>
        <p:txBody>
          <a:bodyPr/>
          <a:lstStyle/>
          <a:p>
            <a:endParaRPr lang="ja-JP" altLang="ja-JP"/>
          </a:p>
        </p:txBody>
      </p:sp>
      <p:pic>
        <p:nvPicPr>
          <p:cNvPr id="337924" name="Picture 4" descr="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125538"/>
            <a:ext cx="7345362" cy="5848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6DE024-B65A-491D-A604-0580E9A5CCF0}"/>
              </a:ext>
            </a:extLst>
          </p:cNvPr>
          <p:cNvSpPr>
            <a:spLocks noGrp="1"/>
          </p:cNvSpPr>
          <p:nvPr>
            <p:ph type="title"/>
          </p:nvPr>
        </p:nvSpPr>
        <p:spPr/>
        <p:txBody>
          <a:bodyPr/>
          <a:lstStyle/>
          <a:p>
            <a:r>
              <a:rPr lang="en-US" altLang="ja-JP" dirty="0" err="1"/>
              <a:t>gshare</a:t>
            </a:r>
            <a:r>
              <a:rPr lang="en-US" altLang="ja-JP" dirty="0"/>
              <a:t>:</a:t>
            </a:r>
            <a:r>
              <a:rPr lang="ja-JP" altLang="en-US" dirty="0"/>
              <a:t> 相関分岐予測の簡単で効果的な実装法</a:t>
            </a:r>
            <a:endParaRPr kumimoji="1" lang="ja-JP" altLang="en-US" dirty="0"/>
          </a:p>
        </p:txBody>
      </p:sp>
      <p:sp>
        <p:nvSpPr>
          <p:cNvPr id="3" name="コンテンツ プレースホルダー 2">
            <a:extLst>
              <a:ext uri="{FF2B5EF4-FFF2-40B4-BE49-F238E27FC236}">
                <a16:creationId xmlns:a16="http://schemas.microsoft.com/office/drawing/2014/main" id="{28D38E0A-965F-41A0-BFD0-84DBB1E7EFD7}"/>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3FDAE9A7-0F40-44A9-BC1C-0DB038041924}"/>
              </a:ext>
            </a:extLst>
          </p:cNvPr>
          <p:cNvPicPr>
            <a:picLocks noChangeAspect="1"/>
          </p:cNvPicPr>
          <p:nvPr/>
        </p:nvPicPr>
        <p:blipFill>
          <a:blip r:embed="rId3"/>
          <a:stretch>
            <a:fillRect/>
          </a:stretch>
        </p:blipFill>
        <p:spPr>
          <a:xfrm>
            <a:off x="179512" y="1556792"/>
            <a:ext cx="9144000" cy="5143500"/>
          </a:xfrm>
          <a:prstGeom prst="rect">
            <a:avLst/>
          </a:prstGeom>
        </p:spPr>
      </p:pic>
    </p:spTree>
    <p:extLst>
      <p:ext uri="{BB962C8B-B14F-4D97-AF65-F5344CB8AC3E}">
        <p14:creationId xmlns:p14="http://schemas.microsoft.com/office/powerpoint/2010/main" val="3862026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BC49A4-C5DE-4D79-A1EB-1DEC3737E72C}"/>
              </a:ext>
            </a:extLst>
          </p:cNvPr>
          <p:cNvSpPr>
            <a:spLocks noGrp="1"/>
          </p:cNvSpPr>
          <p:nvPr>
            <p:ph type="title"/>
          </p:nvPr>
        </p:nvSpPr>
        <p:spPr/>
        <p:txBody>
          <a:bodyPr/>
          <a:lstStyle/>
          <a:p>
            <a:r>
              <a:rPr kumimoji="1" lang="ja-JP" altLang="en-US" dirty="0"/>
              <a:t>トーナメント方式</a:t>
            </a:r>
          </a:p>
        </p:txBody>
      </p:sp>
      <p:sp>
        <p:nvSpPr>
          <p:cNvPr id="3" name="コンテンツ プレースホルダー 2">
            <a:extLst>
              <a:ext uri="{FF2B5EF4-FFF2-40B4-BE49-F238E27FC236}">
                <a16:creationId xmlns:a16="http://schemas.microsoft.com/office/drawing/2014/main" id="{4B4C5813-A961-44AA-8AD9-9D4E3431ECD0}"/>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946B65AB-E643-4AF8-BA01-74BAE3169662}"/>
              </a:ext>
            </a:extLst>
          </p:cNvPr>
          <p:cNvPicPr>
            <a:picLocks noChangeAspect="1"/>
          </p:cNvPicPr>
          <p:nvPr/>
        </p:nvPicPr>
        <p:blipFill>
          <a:blip r:embed="rId3"/>
          <a:stretch>
            <a:fillRect/>
          </a:stretch>
        </p:blipFill>
        <p:spPr>
          <a:xfrm>
            <a:off x="24137" y="1349374"/>
            <a:ext cx="9144000" cy="5143500"/>
          </a:xfrm>
          <a:prstGeom prst="rect">
            <a:avLst/>
          </a:prstGeom>
        </p:spPr>
      </p:pic>
    </p:spTree>
    <p:extLst>
      <p:ext uri="{BB962C8B-B14F-4D97-AF65-F5344CB8AC3E}">
        <p14:creationId xmlns:p14="http://schemas.microsoft.com/office/powerpoint/2010/main" val="489944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ja-JP" altLang="en-US"/>
              <a:t>トーナメント法</a:t>
            </a:r>
          </a:p>
        </p:txBody>
      </p:sp>
      <p:sp>
        <p:nvSpPr>
          <p:cNvPr id="338947" name="Rectangle 3"/>
          <p:cNvSpPr>
            <a:spLocks noGrp="1" noChangeArrowheads="1"/>
          </p:cNvSpPr>
          <p:nvPr>
            <p:ph idx="1"/>
          </p:nvPr>
        </p:nvSpPr>
        <p:spPr/>
        <p:txBody>
          <a:bodyPr/>
          <a:lstStyle/>
          <a:p>
            <a:endParaRPr lang="ja-JP" altLang="ja-JP"/>
          </a:p>
        </p:txBody>
      </p:sp>
      <p:pic>
        <p:nvPicPr>
          <p:cNvPr id="338948" name="Picture 4" descr="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75" y="1557338"/>
            <a:ext cx="10783888" cy="5607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altLang="ja-JP"/>
              <a:t>CPU</a:t>
            </a:r>
            <a:r>
              <a:rPr lang="ja-JP" altLang="en-US"/>
              <a:t>の高速化手法</a:t>
            </a:r>
          </a:p>
        </p:txBody>
      </p:sp>
      <p:sp>
        <p:nvSpPr>
          <p:cNvPr id="321539" name="Rectangle 3"/>
          <p:cNvSpPr>
            <a:spLocks noGrp="1" noChangeArrowheads="1"/>
          </p:cNvSpPr>
          <p:nvPr>
            <p:ph idx="1"/>
          </p:nvPr>
        </p:nvSpPr>
        <p:spPr>
          <a:xfrm>
            <a:off x="623472" y="1556792"/>
            <a:ext cx="7886700" cy="4351338"/>
          </a:xfrm>
        </p:spPr>
        <p:txBody>
          <a:bodyPr>
            <a:normAutofit fontScale="92500" lnSpcReduction="20000"/>
          </a:bodyPr>
          <a:lstStyle/>
          <a:p>
            <a:r>
              <a:rPr lang="ja-JP" altLang="en-US" sz="2800" dirty="0"/>
              <a:t>パイプラインの段数を増やしていく</a:t>
            </a:r>
          </a:p>
          <a:p>
            <a:pPr lvl="1">
              <a:buFontTx/>
              <a:buNone/>
            </a:pPr>
            <a:r>
              <a:rPr lang="ja-JP" altLang="en-US" sz="2400" dirty="0"/>
              <a:t>　→動作周波数を上げる</a:t>
            </a:r>
          </a:p>
          <a:p>
            <a:pPr lvl="1">
              <a:buFontTx/>
              <a:buNone/>
            </a:pPr>
            <a:r>
              <a:rPr lang="ja-JP" altLang="en-US" sz="2400" dirty="0"/>
              <a:t>スーパーパイプラインと呼ぶ場合もある</a:t>
            </a:r>
            <a:endParaRPr lang="en-US" altLang="ja-JP" sz="2400" dirty="0"/>
          </a:p>
          <a:p>
            <a:pPr lvl="1">
              <a:buFontTx/>
              <a:buNone/>
            </a:pPr>
            <a:r>
              <a:rPr lang="ja-JP" altLang="en-US" sz="2400" dirty="0"/>
              <a:t>メモリの遅延を回避する</a:t>
            </a:r>
          </a:p>
          <a:p>
            <a:r>
              <a:rPr lang="ja-JP" altLang="en-US" sz="2800" dirty="0"/>
              <a:t>複数命令の同時発行</a:t>
            </a:r>
            <a:endParaRPr lang="en-US" altLang="ja-JP" sz="2800" dirty="0"/>
          </a:p>
          <a:p>
            <a:pPr lvl="1"/>
            <a:r>
              <a:rPr lang="ja-JP" altLang="en-US" sz="2500" dirty="0"/>
              <a:t>スーパースカラ</a:t>
            </a:r>
          </a:p>
          <a:p>
            <a:pPr lvl="1"/>
            <a:r>
              <a:rPr lang="en-US" altLang="ja-JP" sz="2400" dirty="0" err="1"/>
              <a:t>VLIW</a:t>
            </a:r>
            <a:endParaRPr lang="ja-JP" altLang="en-US" sz="2400" dirty="0"/>
          </a:p>
          <a:p>
            <a:r>
              <a:rPr lang="ja-JP" altLang="en-US" sz="2800" dirty="0"/>
              <a:t>命令の静的スケジューリング</a:t>
            </a:r>
          </a:p>
          <a:p>
            <a:pPr lvl="1"/>
            <a:r>
              <a:rPr lang="ja-JP" altLang="en-US" sz="2400" dirty="0"/>
              <a:t>ループアンローリング</a:t>
            </a:r>
          </a:p>
          <a:p>
            <a:r>
              <a:rPr lang="ja-JP" altLang="en-US" sz="2800" dirty="0"/>
              <a:t>後は雰囲気のみ</a:t>
            </a:r>
            <a:endParaRPr lang="en-US" altLang="ja-JP" sz="2800" dirty="0"/>
          </a:p>
          <a:p>
            <a:pPr lvl="1"/>
            <a:r>
              <a:rPr lang="ja-JP" altLang="en-US" sz="2500" dirty="0"/>
              <a:t>命令の動的スケジューリング</a:t>
            </a:r>
            <a:endParaRPr lang="en-US" altLang="ja-JP" sz="2500" dirty="0"/>
          </a:p>
          <a:p>
            <a:pPr lvl="1"/>
            <a:r>
              <a:rPr lang="ja-JP" altLang="en-US" sz="2500" dirty="0"/>
              <a:t>投機的実行（</a:t>
            </a:r>
            <a:r>
              <a:rPr lang="en-US" altLang="ja-JP" sz="2500" dirty="0"/>
              <a:t>Speculative Execution)</a:t>
            </a:r>
          </a:p>
          <a:p>
            <a:pPr lvl="1"/>
            <a:r>
              <a:rPr lang="ja-JP" altLang="en-US" sz="2500" dirty="0"/>
              <a:t>分岐予測</a:t>
            </a:r>
          </a:p>
          <a:p>
            <a:endParaRPr lang="en-US" altLang="ja-JP"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2FB596-4DE7-431A-B1FB-454563AF2FEF}"/>
              </a:ext>
            </a:extLst>
          </p:cNvPr>
          <p:cNvSpPr>
            <a:spLocks noGrp="1"/>
          </p:cNvSpPr>
          <p:nvPr>
            <p:ph type="title"/>
          </p:nvPr>
        </p:nvSpPr>
        <p:spPr/>
        <p:txBody>
          <a:bodyPr/>
          <a:lstStyle/>
          <a:p>
            <a:r>
              <a:rPr kumimoji="1" lang="en-US" altLang="ja-JP" dirty="0"/>
              <a:t>TAGE(</a:t>
            </a:r>
            <a:r>
              <a:rPr kumimoji="1" lang="en-US" altLang="ja-JP" dirty="0" err="1"/>
              <a:t>TAgged</a:t>
            </a:r>
            <a:r>
              <a:rPr kumimoji="1" lang="en-US" altLang="ja-JP" dirty="0"/>
              <a:t> </a:t>
            </a:r>
            <a:r>
              <a:rPr kumimoji="1" lang="en-US" altLang="ja-JP" dirty="0" err="1"/>
              <a:t>GEometoric</a:t>
            </a:r>
            <a:r>
              <a:rPr kumimoji="1" lang="en-US" altLang="ja-JP" dirty="0"/>
              <a:t> predictor)</a:t>
            </a:r>
            <a:endParaRPr kumimoji="1" lang="ja-JP" altLang="en-US" dirty="0"/>
          </a:p>
        </p:txBody>
      </p:sp>
      <p:sp>
        <p:nvSpPr>
          <p:cNvPr id="3" name="コンテンツ プレースホルダー 2">
            <a:extLst>
              <a:ext uri="{FF2B5EF4-FFF2-40B4-BE49-F238E27FC236}">
                <a16:creationId xmlns:a16="http://schemas.microsoft.com/office/drawing/2014/main" id="{8EAB3A84-C1CC-4AC6-83B1-A5117168D6D6}"/>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77025895-C78B-4AD9-BADB-F0DCC2A77BD9}"/>
              </a:ext>
            </a:extLst>
          </p:cNvPr>
          <p:cNvPicPr>
            <a:picLocks noChangeAspect="1"/>
          </p:cNvPicPr>
          <p:nvPr/>
        </p:nvPicPr>
        <p:blipFill>
          <a:blip r:embed="rId3"/>
          <a:stretch>
            <a:fillRect/>
          </a:stretch>
        </p:blipFill>
        <p:spPr>
          <a:xfrm>
            <a:off x="0" y="1556792"/>
            <a:ext cx="9144000" cy="5143500"/>
          </a:xfrm>
          <a:prstGeom prst="rect">
            <a:avLst/>
          </a:prstGeom>
        </p:spPr>
      </p:pic>
    </p:spTree>
    <p:extLst>
      <p:ext uri="{BB962C8B-B14F-4D97-AF65-F5344CB8AC3E}">
        <p14:creationId xmlns:p14="http://schemas.microsoft.com/office/powerpoint/2010/main" val="1061875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1C646B-5466-4FE5-BF98-5577591F766E}"/>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1BABF333-82F3-4361-A20C-3FB92E544BAD}"/>
              </a:ext>
            </a:extLst>
          </p:cNvPr>
          <p:cNvSpPr>
            <a:spLocks noGrp="1"/>
          </p:cNvSpPr>
          <p:nvPr>
            <p:ph idx="1"/>
          </p:nvPr>
        </p:nvSpPr>
        <p:spPr/>
        <p:txBody>
          <a:bodyPr/>
          <a:lstStyle/>
          <a:p>
            <a:endParaRPr kumimoji="1" lang="ja-JP" altLang="en-US"/>
          </a:p>
        </p:txBody>
      </p:sp>
      <p:pic>
        <p:nvPicPr>
          <p:cNvPr id="4" name="図 3">
            <a:extLst>
              <a:ext uri="{FF2B5EF4-FFF2-40B4-BE49-F238E27FC236}">
                <a16:creationId xmlns:a16="http://schemas.microsoft.com/office/drawing/2014/main" id="{9046164E-EEEB-496C-9853-7BAE7B506E78}"/>
              </a:ext>
            </a:extLst>
          </p:cNvPr>
          <p:cNvPicPr>
            <a:picLocks noChangeAspect="1"/>
          </p:cNvPicPr>
          <p:nvPr/>
        </p:nvPicPr>
        <p:blipFill>
          <a:blip r:embed="rId3"/>
          <a:stretch>
            <a:fillRect/>
          </a:stretch>
        </p:blipFill>
        <p:spPr>
          <a:xfrm>
            <a:off x="0" y="857250"/>
            <a:ext cx="9144000" cy="5143500"/>
          </a:xfrm>
          <a:prstGeom prst="rect">
            <a:avLst/>
          </a:prstGeom>
        </p:spPr>
      </p:pic>
    </p:spTree>
    <p:extLst>
      <p:ext uri="{BB962C8B-B14F-4D97-AF65-F5344CB8AC3E}">
        <p14:creationId xmlns:p14="http://schemas.microsoft.com/office/powerpoint/2010/main" val="522669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ja-JP" altLang="en-US"/>
              <a:t>分岐予測　まとめ</a:t>
            </a:r>
          </a:p>
        </p:txBody>
      </p:sp>
      <p:sp>
        <p:nvSpPr>
          <p:cNvPr id="339971" name="Rectangle 3"/>
          <p:cNvSpPr>
            <a:spLocks noGrp="1" noChangeArrowheads="1"/>
          </p:cNvSpPr>
          <p:nvPr>
            <p:ph idx="1"/>
          </p:nvPr>
        </p:nvSpPr>
        <p:spPr/>
        <p:txBody>
          <a:bodyPr/>
          <a:lstStyle/>
          <a:p>
            <a:r>
              <a:rPr lang="ja-JP" altLang="en-US" dirty="0"/>
              <a:t>コンパイラによる静的予測は動的分岐予測の初期値として使われる</a:t>
            </a:r>
          </a:p>
          <a:p>
            <a:r>
              <a:rPr lang="ja-JP" altLang="en-US" dirty="0"/>
              <a:t>動的分岐予測は現在の高速プロセッサではトーナメント方式が良く用いられる</a:t>
            </a:r>
          </a:p>
          <a:p>
            <a:r>
              <a:rPr lang="en-US" altLang="ja-JP" dirty="0"/>
              <a:t>TAGE</a:t>
            </a:r>
            <a:r>
              <a:rPr lang="ja-JP" altLang="en-US" dirty="0"/>
              <a:t>の登場により、ほぼ限界に達したか？</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lstStyle/>
          <a:p>
            <a:r>
              <a:rPr lang="ja-JP" altLang="en-US" sz="4000"/>
              <a:t>マルチスレッドとＳＭＴ</a:t>
            </a:r>
            <a:r>
              <a:rPr lang="en-US" altLang="ja-JP" sz="4000"/>
              <a:t>(Simultaneous Multi-Threading)</a:t>
            </a:r>
          </a:p>
        </p:txBody>
      </p:sp>
      <p:sp>
        <p:nvSpPr>
          <p:cNvPr id="369667" name="Rectangle 3"/>
          <p:cNvSpPr>
            <a:spLocks noChangeArrowheads="1"/>
          </p:cNvSpPr>
          <p:nvPr/>
        </p:nvSpPr>
        <p:spPr bwMode="auto">
          <a:xfrm>
            <a:off x="1447800" y="51054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68" name="Rectangle 4"/>
          <p:cNvSpPr>
            <a:spLocks noChangeArrowheads="1"/>
          </p:cNvSpPr>
          <p:nvPr/>
        </p:nvSpPr>
        <p:spPr bwMode="auto">
          <a:xfrm>
            <a:off x="1905000" y="51054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69" name="Rectangle 5"/>
          <p:cNvSpPr>
            <a:spLocks noChangeArrowheads="1"/>
          </p:cNvSpPr>
          <p:nvPr/>
        </p:nvSpPr>
        <p:spPr bwMode="auto">
          <a:xfrm>
            <a:off x="2362200" y="51054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70" name="Rectangle 6"/>
          <p:cNvSpPr>
            <a:spLocks noChangeArrowheads="1"/>
          </p:cNvSpPr>
          <p:nvPr/>
        </p:nvSpPr>
        <p:spPr bwMode="auto">
          <a:xfrm>
            <a:off x="2819400" y="51054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71" name="Rectangle 7"/>
          <p:cNvSpPr>
            <a:spLocks noChangeArrowheads="1"/>
          </p:cNvSpPr>
          <p:nvPr/>
        </p:nvSpPr>
        <p:spPr bwMode="auto">
          <a:xfrm>
            <a:off x="1447800" y="46482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72" name="Rectangle 8"/>
          <p:cNvSpPr>
            <a:spLocks noChangeArrowheads="1"/>
          </p:cNvSpPr>
          <p:nvPr/>
        </p:nvSpPr>
        <p:spPr bwMode="auto">
          <a:xfrm>
            <a:off x="1905000" y="46482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73" name="Rectangle 9"/>
          <p:cNvSpPr>
            <a:spLocks noChangeArrowheads="1"/>
          </p:cNvSpPr>
          <p:nvPr/>
        </p:nvSpPr>
        <p:spPr bwMode="auto">
          <a:xfrm>
            <a:off x="2362200" y="46482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74" name="Rectangle 10"/>
          <p:cNvSpPr>
            <a:spLocks noChangeArrowheads="1"/>
          </p:cNvSpPr>
          <p:nvPr/>
        </p:nvSpPr>
        <p:spPr bwMode="auto">
          <a:xfrm>
            <a:off x="2819400" y="46482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75" name="Rectangle 11"/>
          <p:cNvSpPr>
            <a:spLocks noChangeArrowheads="1"/>
          </p:cNvSpPr>
          <p:nvPr/>
        </p:nvSpPr>
        <p:spPr bwMode="auto">
          <a:xfrm>
            <a:off x="1447800" y="41910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76" name="Rectangle 12"/>
          <p:cNvSpPr>
            <a:spLocks noChangeArrowheads="1"/>
          </p:cNvSpPr>
          <p:nvPr/>
        </p:nvSpPr>
        <p:spPr bwMode="auto">
          <a:xfrm>
            <a:off x="1905000" y="41910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77" name="Rectangle 13"/>
          <p:cNvSpPr>
            <a:spLocks noChangeArrowheads="1"/>
          </p:cNvSpPr>
          <p:nvPr/>
        </p:nvSpPr>
        <p:spPr bwMode="auto">
          <a:xfrm>
            <a:off x="2362200" y="41910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78" name="Rectangle 14"/>
          <p:cNvSpPr>
            <a:spLocks noChangeArrowheads="1"/>
          </p:cNvSpPr>
          <p:nvPr/>
        </p:nvSpPr>
        <p:spPr bwMode="auto">
          <a:xfrm>
            <a:off x="2819400" y="41910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79" name="Rectangle 15"/>
          <p:cNvSpPr>
            <a:spLocks noChangeArrowheads="1"/>
          </p:cNvSpPr>
          <p:nvPr/>
        </p:nvSpPr>
        <p:spPr bwMode="auto">
          <a:xfrm>
            <a:off x="1447800" y="37338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80" name="Rectangle 16"/>
          <p:cNvSpPr>
            <a:spLocks noChangeArrowheads="1"/>
          </p:cNvSpPr>
          <p:nvPr/>
        </p:nvSpPr>
        <p:spPr bwMode="auto">
          <a:xfrm>
            <a:off x="1905000" y="37338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81" name="Rectangle 17"/>
          <p:cNvSpPr>
            <a:spLocks noChangeArrowheads="1"/>
          </p:cNvSpPr>
          <p:nvPr/>
        </p:nvSpPr>
        <p:spPr bwMode="auto">
          <a:xfrm>
            <a:off x="2362200" y="37338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82" name="Rectangle 18"/>
          <p:cNvSpPr>
            <a:spLocks noChangeArrowheads="1"/>
          </p:cNvSpPr>
          <p:nvPr/>
        </p:nvSpPr>
        <p:spPr bwMode="auto">
          <a:xfrm>
            <a:off x="2819400" y="37338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83" name="Rectangle 19"/>
          <p:cNvSpPr>
            <a:spLocks noChangeArrowheads="1"/>
          </p:cNvSpPr>
          <p:nvPr/>
        </p:nvSpPr>
        <p:spPr bwMode="auto">
          <a:xfrm>
            <a:off x="1447800" y="32766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84" name="Rectangle 20"/>
          <p:cNvSpPr>
            <a:spLocks noChangeArrowheads="1"/>
          </p:cNvSpPr>
          <p:nvPr/>
        </p:nvSpPr>
        <p:spPr bwMode="auto">
          <a:xfrm>
            <a:off x="1905000" y="32766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85" name="Rectangle 21"/>
          <p:cNvSpPr>
            <a:spLocks noChangeArrowheads="1"/>
          </p:cNvSpPr>
          <p:nvPr/>
        </p:nvSpPr>
        <p:spPr bwMode="auto">
          <a:xfrm>
            <a:off x="2362200" y="32766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86" name="Rectangle 22"/>
          <p:cNvSpPr>
            <a:spLocks noChangeArrowheads="1"/>
          </p:cNvSpPr>
          <p:nvPr/>
        </p:nvSpPr>
        <p:spPr bwMode="auto">
          <a:xfrm>
            <a:off x="2819400" y="32766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87" name="Rectangle 23"/>
          <p:cNvSpPr>
            <a:spLocks noChangeArrowheads="1"/>
          </p:cNvSpPr>
          <p:nvPr/>
        </p:nvSpPr>
        <p:spPr bwMode="auto">
          <a:xfrm>
            <a:off x="1447800" y="28194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88" name="Rectangle 24"/>
          <p:cNvSpPr>
            <a:spLocks noChangeArrowheads="1"/>
          </p:cNvSpPr>
          <p:nvPr/>
        </p:nvSpPr>
        <p:spPr bwMode="auto">
          <a:xfrm>
            <a:off x="1905000" y="28194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89" name="Rectangle 25"/>
          <p:cNvSpPr>
            <a:spLocks noChangeArrowheads="1"/>
          </p:cNvSpPr>
          <p:nvPr/>
        </p:nvSpPr>
        <p:spPr bwMode="auto">
          <a:xfrm>
            <a:off x="2362200" y="28194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90" name="Rectangle 26"/>
          <p:cNvSpPr>
            <a:spLocks noChangeArrowheads="1"/>
          </p:cNvSpPr>
          <p:nvPr/>
        </p:nvSpPr>
        <p:spPr bwMode="auto">
          <a:xfrm>
            <a:off x="2819400" y="28194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91" name="Rectangle 27"/>
          <p:cNvSpPr>
            <a:spLocks noChangeArrowheads="1"/>
          </p:cNvSpPr>
          <p:nvPr/>
        </p:nvSpPr>
        <p:spPr bwMode="auto">
          <a:xfrm>
            <a:off x="1447800" y="23622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92" name="Rectangle 28"/>
          <p:cNvSpPr>
            <a:spLocks noChangeArrowheads="1"/>
          </p:cNvSpPr>
          <p:nvPr/>
        </p:nvSpPr>
        <p:spPr bwMode="auto">
          <a:xfrm>
            <a:off x="1905000" y="23622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93" name="Rectangle 29"/>
          <p:cNvSpPr>
            <a:spLocks noChangeArrowheads="1"/>
          </p:cNvSpPr>
          <p:nvPr/>
        </p:nvSpPr>
        <p:spPr bwMode="auto">
          <a:xfrm>
            <a:off x="2362200" y="23622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94" name="Rectangle 30"/>
          <p:cNvSpPr>
            <a:spLocks noChangeArrowheads="1"/>
          </p:cNvSpPr>
          <p:nvPr/>
        </p:nvSpPr>
        <p:spPr bwMode="auto">
          <a:xfrm>
            <a:off x="2819400" y="23622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95" name="Rectangle 31"/>
          <p:cNvSpPr>
            <a:spLocks noChangeArrowheads="1"/>
          </p:cNvSpPr>
          <p:nvPr/>
        </p:nvSpPr>
        <p:spPr bwMode="auto">
          <a:xfrm>
            <a:off x="4114800" y="5105400"/>
            <a:ext cx="381000" cy="3810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96" name="Rectangle 32"/>
          <p:cNvSpPr>
            <a:spLocks noChangeArrowheads="1"/>
          </p:cNvSpPr>
          <p:nvPr/>
        </p:nvSpPr>
        <p:spPr bwMode="auto">
          <a:xfrm>
            <a:off x="4572000" y="51054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97" name="Rectangle 33"/>
          <p:cNvSpPr>
            <a:spLocks noChangeArrowheads="1"/>
          </p:cNvSpPr>
          <p:nvPr/>
        </p:nvSpPr>
        <p:spPr bwMode="auto">
          <a:xfrm>
            <a:off x="5029200" y="51054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98" name="Rectangle 34"/>
          <p:cNvSpPr>
            <a:spLocks noChangeArrowheads="1"/>
          </p:cNvSpPr>
          <p:nvPr/>
        </p:nvSpPr>
        <p:spPr bwMode="auto">
          <a:xfrm>
            <a:off x="5486400" y="51054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699" name="Rectangle 35"/>
          <p:cNvSpPr>
            <a:spLocks noChangeArrowheads="1"/>
          </p:cNvSpPr>
          <p:nvPr/>
        </p:nvSpPr>
        <p:spPr bwMode="auto">
          <a:xfrm>
            <a:off x="4114800" y="4648200"/>
            <a:ext cx="381000" cy="3810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00" name="Rectangle 36"/>
          <p:cNvSpPr>
            <a:spLocks noChangeArrowheads="1"/>
          </p:cNvSpPr>
          <p:nvPr/>
        </p:nvSpPr>
        <p:spPr bwMode="auto">
          <a:xfrm>
            <a:off x="4572000" y="4648200"/>
            <a:ext cx="381000" cy="3810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01" name="Rectangle 37"/>
          <p:cNvSpPr>
            <a:spLocks noChangeArrowheads="1"/>
          </p:cNvSpPr>
          <p:nvPr/>
        </p:nvSpPr>
        <p:spPr bwMode="auto">
          <a:xfrm>
            <a:off x="5029200" y="46482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02" name="Rectangle 38"/>
          <p:cNvSpPr>
            <a:spLocks noChangeArrowheads="1"/>
          </p:cNvSpPr>
          <p:nvPr/>
        </p:nvSpPr>
        <p:spPr bwMode="auto">
          <a:xfrm>
            <a:off x="5486400" y="46482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03" name="Rectangle 39"/>
          <p:cNvSpPr>
            <a:spLocks noChangeArrowheads="1"/>
          </p:cNvSpPr>
          <p:nvPr/>
        </p:nvSpPr>
        <p:spPr bwMode="auto">
          <a:xfrm>
            <a:off x="4114800" y="41910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04" name="Rectangle 40"/>
          <p:cNvSpPr>
            <a:spLocks noChangeArrowheads="1"/>
          </p:cNvSpPr>
          <p:nvPr/>
        </p:nvSpPr>
        <p:spPr bwMode="auto">
          <a:xfrm>
            <a:off x="4572000" y="41910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05" name="Rectangle 41"/>
          <p:cNvSpPr>
            <a:spLocks noChangeArrowheads="1"/>
          </p:cNvSpPr>
          <p:nvPr/>
        </p:nvSpPr>
        <p:spPr bwMode="auto">
          <a:xfrm>
            <a:off x="5029200" y="41910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06" name="Rectangle 42"/>
          <p:cNvSpPr>
            <a:spLocks noChangeArrowheads="1"/>
          </p:cNvSpPr>
          <p:nvPr/>
        </p:nvSpPr>
        <p:spPr bwMode="auto">
          <a:xfrm>
            <a:off x="5486400" y="41910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07" name="Rectangle 43"/>
          <p:cNvSpPr>
            <a:spLocks noChangeArrowheads="1"/>
          </p:cNvSpPr>
          <p:nvPr/>
        </p:nvSpPr>
        <p:spPr bwMode="auto">
          <a:xfrm>
            <a:off x="4114800" y="3733800"/>
            <a:ext cx="381000" cy="38100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08" name="Rectangle 44"/>
          <p:cNvSpPr>
            <a:spLocks noChangeArrowheads="1"/>
          </p:cNvSpPr>
          <p:nvPr/>
        </p:nvSpPr>
        <p:spPr bwMode="auto">
          <a:xfrm>
            <a:off x="4572000" y="37338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09" name="Rectangle 45"/>
          <p:cNvSpPr>
            <a:spLocks noChangeArrowheads="1"/>
          </p:cNvSpPr>
          <p:nvPr/>
        </p:nvSpPr>
        <p:spPr bwMode="auto">
          <a:xfrm>
            <a:off x="5029200" y="37338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10" name="Rectangle 46"/>
          <p:cNvSpPr>
            <a:spLocks noChangeArrowheads="1"/>
          </p:cNvSpPr>
          <p:nvPr/>
        </p:nvSpPr>
        <p:spPr bwMode="auto">
          <a:xfrm>
            <a:off x="5486400" y="37338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11" name="Rectangle 47"/>
          <p:cNvSpPr>
            <a:spLocks noChangeArrowheads="1"/>
          </p:cNvSpPr>
          <p:nvPr/>
        </p:nvSpPr>
        <p:spPr bwMode="auto">
          <a:xfrm>
            <a:off x="4114800" y="3276600"/>
            <a:ext cx="381000" cy="3810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12" name="Rectangle 48"/>
          <p:cNvSpPr>
            <a:spLocks noChangeArrowheads="1"/>
          </p:cNvSpPr>
          <p:nvPr/>
        </p:nvSpPr>
        <p:spPr bwMode="auto">
          <a:xfrm>
            <a:off x="4572000" y="3276600"/>
            <a:ext cx="381000" cy="3810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13" name="Rectangle 49"/>
          <p:cNvSpPr>
            <a:spLocks noChangeArrowheads="1"/>
          </p:cNvSpPr>
          <p:nvPr/>
        </p:nvSpPr>
        <p:spPr bwMode="auto">
          <a:xfrm>
            <a:off x="5029200" y="32766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14" name="Rectangle 50"/>
          <p:cNvSpPr>
            <a:spLocks noChangeArrowheads="1"/>
          </p:cNvSpPr>
          <p:nvPr/>
        </p:nvSpPr>
        <p:spPr bwMode="auto">
          <a:xfrm>
            <a:off x="5486400" y="32766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15" name="Rectangle 51"/>
          <p:cNvSpPr>
            <a:spLocks noChangeArrowheads="1"/>
          </p:cNvSpPr>
          <p:nvPr/>
        </p:nvSpPr>
        <p:spPr bwMode="auto">
          <a:xfrm>
            <a:off x="4114800" y="2819400"/>
            <a:ext cx="381000" cy="3810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16" name="Rectangle 52"/>
          <p:cNvSpPr>
            <a:spLocks noChangeArrowheads="1"/>
          </p:cNvSpPr>
          <p:nvPr/>
        </p:nvSpPr>
        <p:spPr bwMode="auto">
          <a:xfrm>
            <a:off x="4572000" y="2819400"/>
            <a:ext cx="381000" cy="3810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17" name="Rectangle 53"/>
          <p:cNvSpPr>
            <a:spLocks noChangeArrowheads="1"/>
          </p:cNvSpPr>
          <p:nvPr/>
        </p:nvSpPr>
        <p:spPr bwMode="auto">
          <a:xfrm>
            <a:off x="5029200" y="28194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18" name="Rectangle 54"/>
          <p:cNvSpPr>
            <a:spLocks noChangeArrowheads="1"/>
          </p:cNvSpPr>
          <p:nvPr/>
        </p:nvSpPr>
        <p:spPr bwMode="auto">
          <a:xfrm>
            <a:off x="5486400" y="28194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19" name="Rectangle 55"/>
          <p:cNvSpPr>
            <a:spLocks noChangeArrowheads="1"/>
          </p:cNvSpPr>
          <p:nvPr/>
        </p:nvSpPr>
        <p:spPr bwMode="auto">
          <a:xfrm>
            <a:off x="4114800" y="23622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20" name="Rectangle 56"/>
          <p:cNvSpPr>
            <a:spLocks noChangeArrowheads="1"/>
          </p:cNvSpPr>
          <p:nvPr/>
        </p:nvSpPr>
        <p:spPr bwMode="auto">
          <a:xfrm>
            <a:off x="4572000" y="23622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21" name="Rectangle 57"/>
          <p:cNvSpPr>
            <a:spLocks noChangeArrowheads="1"/>
          </p:cNvSpPr>
          <p:nvPr/>
        </p:nvSpPr>
        <p:spPr bwMode="auto">
          <a:xfrm>
            <a:off x="5029200" y="23622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22" name="Rectangle 58"/>
          <p:cNvSpPr>
            <a:spLocks noChangeArrowheads="1"/>
          </p:cNvSpPr>
          <p:nvPr/>
        </p:nvSpPr>
        <p:spPr bwMode="auto">
          <a:xfrm>
            <a:off x="5486400" y="23622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23" name="Rectangle 59"/>
          <p:cNvSpPr>
            <a:spLocks noChangeArrowheads="1"/>
          </p:cNvSpPr>
          <p:nvPr/>
        </p:nvSpPr>
        <p:spPr bwMode="auto">
          <a:xfrm>
            <a:off x="6705600" y="51054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24" name="Rectangle 60"/>
          <p:cNvSpPr>
            <a:spLocks noChangeArrowheads="1"/>
          </p:cNvSpPr>
          <p:nvPr/>
        </p:nvSpPr>
        <p:spPr bwMode="auto">
          <a:xfrm>
            <a:off x="7162800" y="5105400"/>
            <a:ext cx="381000" cy="38100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25" name="Rectangle 61"/>
          <p:cNvSpPr>
            <a:spLocks noChangeArrowheads="1"/>
          </p:cNvSpPr>
          <p:nvPr/>
        </p:nvSpPr>
        <p:spPr bwMode="auto">
          <a:xfrm>
            <a:off x="7620000" y="5105400"/>
            <a:ext cx="381000" cy="3810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26" name="Rectangle 62"/>
          <p:cNvSpPr>
            <a:spLocks noChangeArrowheads="1"/>
          </p:cNvSpPr>
          <p:nvPr/>
        </p:nvSpPr>
        <p:spPr bwMode="auto">
          <a:xfrm>
            <a:off x="8077200" y="51054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27" name="Rectangle 63"/>
          <p:cNvSpPr>
            <a:spLocks noChangeArrowheads="1"/>
          </p:cNvSpPr>
          <p:nvPr/>
        </p:nvSpPr>
        <p:spPr bwMode="auto">
          <a:xfrm>
            <a:off x="6705600" y="46482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28" name="Rectangle 64"/>
          <p:cNvSpPr>
            <a:spLocks noChangeArrowheads="1"/>
          </p:cNvSpPr>
          <p:nvPr/>
        </p:nvSpPr>
        <p:spPr bwMode="auto">
          <a:xfrm>
            <a:off x="7162800" y="46482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29" name="Rectangle 65"/>
          <p:cNvSpPr>
            <a:spLocks noChangeArrowheads="1"/>
          </p:cNvSpPr>
          <p:nvPr/>
        </p:nvSpPr>
        <p:spPr bwMode="auto">
          <a:xfrm>
            <a:off x="7620000" y="4648200"/>
            <a:ext cx="381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30" name="Rectangle 66"/>
          <p:cNvSpPr>
            <a:spLocks noChangeArrowheads="1"/>
          </p:cNvSpPr>
          <p:nvPr/>
        </p:nvSpPr>
        <p:spPr bwMode="auto">
          <a:xfrm>
            <a:off x="8077200" y="4648200"/>
            <a:ext cx="381000" cy="3810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31" name="Rectangle 67"/>
          <p:cNvSpPr>
            <a:spLocks noChangeArrowheads="1"/>
          </p:cNvSpPr>
          <p:nvPr/>
        </p:nvSpPr>
        <p:spPr bwMode="auto">
          <a:xfrm>
            <a:off x="6705600" y="4191000"/>
            <a:ext cx="381000" cy="3810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32" name="Rectangle 68"/>
          <p:cNvSpPr>
            <a:spLocks noChangeArrowheads="1"/>
          </p:cNvSpPr>
          <p:nvPr/>
        </p:nvSpPr>
        <p:spPr bwMode="auto">
          <a:xfrm>
            <a:off x="7162800" y="41910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33" name="Rectangle 69"/>
          <p:cNvSpPr>
            <a:spLocks noChangeArrowheads="1"/>
          </p:cNvSpPr>
          <p:nvPr/>
        </p:nvSpPr>
        <p:spPr bwMode="auto">
          <a:xfrm>
            <a:off x="7620000" y="4191000"/>
            <a:ext cx="381000" cy="3810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34" name="Rectangle 70"/>
          <p:cNvSpPr>
            <a:spLocks noChangeArrowheads="1"/>
          </p:cNvSpPr>
          <p:nvPr/>
        </p:nvSpPr>
        <p:spPr bwMode="auto">
          <a:xfrm>
            <a:off x="8077200" y="41910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35" name="Rectangle 71"/>
          <p:cNvSpPr>
            <a:spLocks noChangeArrowheads="1"/>
          </p:cNvSpPr>
          <p:nvPr/>
        </p:nvSpPr>
        <p:spPr bwMode="auto">
          <a:xfrm>
            <a:off x="6705600" y="3733800"/>
            <a:ext cx="381000" cy="38100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36" name="Rectangle 72"/>
          <p:cNvSpPr>
            <a:spLocks noChangeArrowheads="1"/>
          </p:cNvSpPr>
          <p:nvPr/>
        </p:nvSpPr>
        <p:spPr bwMode="auto">
          <a:xfrm>
            <a:off x="7162800" y="3733800"/>
            <a:ext cx="381000" cy="3810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37" name="Rectangle 73"/>
          <p:cNvSpPr>
            <a:spLocks noChangeArrowheads="1"/>
          </p:cNvSpPr>
          <p:nvPr/>
        </p:nvSpPr>
        <p:spPr bwMode="auto">
          <a:xfrm>
            <a:off x="7620000" y="3733800"/>
            <a:ext cx="381000" cy="38100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38" name="Rectangle 74"/>
          <p:cNvSpPr>
            <a:spLocks noChangeArrowheads="1"/>
          </p:cNvSpPr>
          <p:nvPr/>
        </p:nvSpPr>
        <p:spPr bwMode="auto">
          <a:xfrm>
            <a:off x="8077200" y="37338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39" name="Rectangle 75"/>
          <p:cNvSpPr>
            <a:spLocks noChangeArrowheads="1"/>
          </p:cNvSpPr>
          <p:nvPr/>
        </p:nvSpPr>
        <p:spPr bwMode="auto">
          <a:xfrm>
            <a:off x="6705600" y="32766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40" name="Rectangle 76"/>
          <p:cNvSpPr>
            <a:spLocks noChangeArrowheads="1"/>
          </p:cNvSpPr>
          <p:nvPr/>
        </p:nvSpPr>
        <p:spPr bwMode="auto">
          <a:xfrm>
            <a:off x="7162800" y="3276600"/>
            <a:ext cx="381000" cy="38100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41" name="Rectangle 77"/>
          <p:cNvSpPr>
            <a:spLocks noChangeArrowheads="1"/>
          </p:cNvSpPr>
          <p:nvPr/>
        </p:nvSpPr>
        <p:spPr bwMode="auto">
          <a:xfrm>
            <a:off x="7620000" y="3276600"/>
            <a:ext cx="381000" cy="3810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42" name="Rectangle 78"/>
          <p:cNvSpPr>
            <a:spLocks noChangeArrowheads="1"/>
          </p:cNvSpPr>
          <p:nvPr/>
        </p:nvSpPr>
        <p:spPr bwMode="auto">
          <a:xfrm>
            <a:off x="8077200" y="32766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43" name="Rectangle 79"/>
          <p:cNvSpPr>
            <a:spLocks noChangeArrowheads="1"/>
          </p:cNvSpPr>
          <p:nvPr/>
        </p:nvSpPr>
        <p:spPr bwMode="auto">
          <a:xfrm>
            <a:off x="6705600" y="28194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44" name="Rectangle 80"/>
          <p:cNvSpPr>
            <a:spLocks noChangeArrowheads="1"/>
          </p:cNvSpPr>
          <p:nvPr/>
        </p:nvSpPr>
        <p:spPr bwMode="auto">
          <a:xfrm>
            <a:off x="7162800" y="2819400"/>
            <a:ext cx="381000" cy="3810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45" name="Rectangle 81"/>
          <p:cNvSpPr>
            <a:spLocks noChangeArrowheads="1"/>
          </p:cNvSpPr>
          <p:nvPr/>
        </p:nvSpPr>
        <p:spPr bwMode="auto">
          <a:xfrm>
            <a:off x="7620000" y="2819400"/>
            <a:ext cx="381000" cy="3810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46" name="Rectangle 82"/>
          <p:cNvSpPr>
            <a:spLocks noChangeArrowheads="1"/>
          </p:cNvSpPr>
          <p:nvPr/>
        </p:nvSpPr>
        <p:spPr bwMode="auto">
          <a:xfrm>
            <a:off x="8077200" y="28194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47" name="Rectangle 83"/>
          <p:cNvSpPr>
            <a:spLocks noChangeArrowheads="1"/>
          </p:cNvSpPr>
          <p:nvPr/>
        </p:nvSpPr>
        <p:spPr bwMode="auto">
          <a:xfrm>
            <a:off x="6705600" y="23622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48" name="Rectangle 84"/>
          <p:cNvSpPr>
            <a:spLocks noChangeArrowheads="1"/>
          </p:cNvSpPr>
          <p:nvPr/>
        </p:nvSpPr>
        <p:spPr bwMode="auto">
          <a:xfrm>
            <a:off x="7162800" y="2362200"/>
            <a:ext cx="381000" cy="381000"/>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49" name="Rectangle 85"/>
          <p:cNvSpPr>
            <a:spLocks noChangeArrowheads="1"/>
          </p:cNvSpPr>
          <p:nvPr/>
        </p:nvSpPr>
        <p:spPr bwMode="auto">
          <a:xfrm>
            <a:off x="7620000" y="2362200"/>
            <a:ext cx="381000" cy="3810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50" name="Rectangle 86"/>
          <p:cNvSpPr>
            <a:spLocks noChangeArrowheads="1"/>
          </p:cNvSpPr>
          <p:nvPr/>
        </p:nvSpPr>
        <p:spPr bwMode="auto">
          <a:xfrm>
            <a:off x="8077200" y="2362200"/>
            <a:ext cx="381000" cy="3810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9751" name="Text Box 87"/>
          <p:cNvSpPr txBox="1">
            <a:spLocks noChangeArrowheads="1"/>
          </p:cNvSpPr>
          <p:nvPr/>
        </p:nvSpPr>
        <p:spPr bwMode="auto">
          <a:xfrm>
            <a:off x="1600200" y="1905000"/>
            <a:ext cx="1497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Issue Slots</a:t>
            </a:r>
          </a:p>
        </p:txBody>
      </p:sp>
      <p:sp>
        <p:nvSpPr>
          <p:cNvPr id="369752" name="Text Box 88"/>
          <p:cNvSpPr txBox="1">
            <a:spLocks noChangeArrowheads="1"/>
          </p:cNvSpPr>
          <p:nvPr/>
        </p:nvSpPr>
        <p:spPr bwMode="auto">
          <a:xfrm>
            <a:off x="4267200" y="1905000"/>
            <a:ext cx="1497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Issue Slots</a:t>
            </a:r>
          </a:p>
        </p:txBody>
      </p:sp>
      <p:sp>
        <p:nvSpPr>
          <p:cNvPr id="369753" name="Text Box 89"/>
          <p:cNvSpPr txBox="1">
            <a:spLocks noChangeArrowheads="1"/>
          </p:cNvSpPr>
          <p:nvPr/>
        </p:nvSpPr>
        <p:spPr bwMode="auto">
          <a:xfrm>
            <a:off x="6781800" y="1905000"/>
            <a:ext cx="1497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Issue Slots</a:t>
            </a:r>
          </a:p>
        </p:txBody>
      </p:sp>
      <p:sp>
        <p:nvSpPr>
          <p:cNvPr id="369754" name="Line 90"/>
          <p:cNvSpPr>
            <a:spLocks noChangeShapeType="1"/>
          </p:cNvSpPr>
          <p:nvPr/>
        </p:nvSpPr>
        <p:spPr bwMode="auto">
          <a:xfrm>
            <a:off x="1066800" y="2362200"/>
            <a:ext cx="0" cy="3124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69755" name="Text Box 91"/>
          <p:cNvSpPr txBox="1">
            <a:spLocks noChangeArrowheads="1"/>
          </p:cNvSpPr>
          <p:nvPr/>
        </p:nvSpPr>
        <p:spPr bwMode="auto">
          <a:xfrm rot="16200000">
            <a:off x="-69850" y="3727450"/>
            <a:ext cx="1816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Clock Cycles</a:t>
            </a:r>
          </a:p>
        </p:txBody>
      </p:sp>
      <p:sp>
        <p:nvSpPr>
          <p:cNvPr id="369756" name="Text Box 92"/>
          <p:cNvSpPr txBox="1">
            <a:spLocks noChangeArrowheads="1"/>
          </p:cNvSpPr>
          <p:nvPr/>
        </p:nvSpPr>
        <p:spPr bwMode="auto">
          <a:xfrm>
            <a:off x="1600200" y="5638800"/>
            <a:ext cx="1554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superscalar</a:t>
            </a:r>
          </a:p>
        </p:txBody>
      </p:sp>
      <p:sp>
        <p:nvSpPr>
          <p:cNvPr id="369757" name="Text Box 93"/>
          <p:cNvSpPr txBox="1">
            <a:spLocks noChangeArrowheads="1"/>
          </p:cNvSpPr>
          <p:nvPr/>
        </p:nvSpPr>
        <p:spPr bwMode="auto">
          <a:xfrm>
            <a:off x="4267200" y="5562600"/>
            <a:ext cx="1600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000">
                <a:latin typeface="Times New Roman" panose="02020603050405020304" pitchFamily="18" charset="0"/>
              </a:rPr>
              <a:t>fine-grained</a:t>
            </a:r>
          </a:p>
          <a:p>
            <a:r>
              <a:rPr lang="en-US" altLang="ja-JP" sz="2000">
                <a:latin typeface="Times New Roman" panose="02020603050405020304" pitchFamily="18" charset="0"/>
              </a:rPr>
              <a:t>multithreaded </a:t>
            </a:r>
          </a:p>
          <a:p>
            <a:r>
              <a:rPr lang="en-US" altLang="ja-JP" sz="2000">
                <a:latin typeface="Times New Roman" panose="02020603050405020304" pitchFamily="18" charset="0"/>
              </a:rPr>
              <a:t>superscalar</a:t>
            </a:r>
          </a:p>
        </p:txBody>
      </p:sp>
      <p:sp>
        <p:nvSpPr>
          <p:cNvPr id="369758" name="Text Box 94"/>
          <p:cNvSpPr txBox="1">
            <a:spLocks noChangeArrowheads="1"/>
          </p:cNvSpPr>
          <p:nvPr/>
        </p:nvSpPr>
        <p:spPr bwMode="auto">
          <a:xfrm>
            <a:off x="7162800" y="5638800"/>
            <a:ext cx="811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a:latin typeface="Times New Roman" panose="02020603050405020304" pitchFamily="18" charset="0"/>
              </a:rPr>
              <a:t>SMT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ja-JP" altLang="en-US" sz="4000" dirty="0"/>
              <a:t>単一</a:t>
            </a:r>
            <a:r>
              <a:rPr lang="en-US" altLang="ja-JP" sz="4000" dirty="0"/>
              <a:t>CPU</a:t>
            </a:r>
            <a:r>
              <a:rPr lang="ja-JP" altLang="en-US" sz="4000" dirty="0"/>
              <a:t>の高速化手法のまとめ</a:t>
            </a:r>
          </a:p>
        </p:txBody>
      </p:sp>
      <p:sp>
        <p:nvSpPr>
          <p:cNvPr id="340995" name="Rectangle 3"/>
          <p:cNvSpPr>
            <a:spLocks noGrp="1" noChangeArrowheads="1"/>
          </p:cNvSpPr>
          <p:nvPr>
            <p:ph idx="1"/>
          </p:nvPr>
        </p:nvSpPr>
        <p:spPr/>
        <p:txBody>
          <a:bodyPr/>
          <a:lstStyle/>
          <a:p>
            <a:r>
              <a:rPr lang="ja-JP" altLang="en-US" dirty="0"/>
              <a:t>現在の高速プロセッサはパイプラインのステージ数は</a:t>
            </a:r>
            <a:r>
              <a:rPr lang="en-US" altLang="ja-JP" dirty="0"/>
              <a:t>10</a:t>
            </a:r>
            <a:r>
              <a:rPr lang="ja-JP" altLang="en-US" dirty="0"/>
              <a:t>程度が多く、ほぼ限界に達している。</a:t>
            </a:r>
            <a:endParaRPr lang="en-US" altLang="ja-JP" dirty="0"/>
          </a:p>
          <a:p>
            <a:r>
              <a:rPr lang="ja-JP" altLang="en-US" dirty="0"/>
              <a:t>現在の高速プロセッサは命令の動的スケジューリングを複数命令同時発行と組み合わせて用いている</a:t>
            </a:r>
          </a:p>
          <a:p>
            <a:r>
              <a:rPr lang="ja-JP" altLang="en-US" dirty="0"/>
              <a:t>投機実行は、例外処理にも利用できるので、多くのプロセッサが装備している</a:t>
            </a:r>
            <a:endParaRPr lang="en-US" altLang="ja-JP" dirty="0"/>
          </a:p>
          <a:p>
            <a:r>
              <a:rPr lang="ja-JP" altLang="en-US" dirty="0"/>
              <a:t>分岐予測は上記の高速化を支える上で重要であり、現在、ほぼ手法が出尽くしている。</a:t>
            </a:r>
          </a:p>
        </p:txBody>
      </p:sp>
      <p:pic>
        <p:nvPicPr>
          <p:cNvPr id="4" name="コンテンツ プレースホルダー 5">
            <a:extLst>
              <a:ext uri="{FF2B5EF4-FFF2-40B4-BE49-F238E27FC236}">
                <a16:creationId xmlns:a16="http://schemas.microsoft.com/office/drawing/2014/main" id="{FEC56506-6EC4-4E06-B6A0-5D6CD536DB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148624" y="4823498"/>
            <a:ext cx="1995376" cy="203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ja-JP" altLang="en-US"/>
              <a:t>命令レベル並列処理</a:t>
            </a:r>
          </a:p>
        </p:txBody>
      </p:sp>
      <p:sp>
        <p:nvSpPr>
          <p:cNvPr id="354307" name="Rectangle 3"/>
          <p:cNvSpPr>
            <a:spLocks noGrp="1" noChangeArrowheads="1"/>
          </p:cNvSpPr>
          <p:nvPr>
            <p:ph idx="1"/>
          </p:nvPr>
        </p:nvSpPr>
        <p:spPr>
          <a:xfrm>
            <a:off x="457200" y="1341438"/>
            <a:ext cx="8229600" cy="5327650"/>
          </a:xfrm>
        </p:spPr>
        <p:txBody>
          <a:bodyPr>
            <a:normAutofit/>
          </a:bodyPr>
          <a:lstStyle/>
          <a:p>
            <a:pPr marL="0" indent="0">
              <a:lnSpc>
                <a:spcPct val="80000"/>
              </a:lnSpc>
              <a:buNone/>
            </a:pPr>
            <a:endParaRPr lang="ja-JP" altLang="en-US" sz="2000" dirty="0"/>
          </a:p>
          <a:p>
            <a:pPr>
              <a:lnSpc>
                <a:spcPct val="80000"/>
              </a:lnSpc>
            </a:pPr>
            <a:r>
              <a:rPr lang="ja-JP" altLang="en-US" sz="2000" dirty="0"/>
              <a:t>スーパースカラ方式：</a:t>
            </a:r>
          </a:p>
          <a:p>
            <a:pPr lvl="1">
              <a:lnSpc>
                <a:spcPct val="80000"/>
              </a:lnSpc>
            </a:pPr>
            <a:r>
              <a:rPr lang="ja-JP" altLang="en-US" sz="1800" dirty="0"/>
              <a:t>ハードウェア制御により複数の命令を発行可能にする</a:t>
            </a:r>
          </a:p>
          <a:p>
            <a:pPr lvl="1">
              <a:lnSpc>
                <a:spcPct val="80000"/>
              </a:lnSpc>
            </a:pPr>
            <a:r>
              <a:rPr lang="ja-JP" altLang="en-US" sz="1800" dirty="0"/>
              <a:t>コンパイルし直す必要がなく、命令の互換性が守られる。</a:t>
            </a:r>
          </a:p>
          <a:p>
            <a:pPr lvl="1">
              <a:lnSpc>
                <a:spcPct val="80000"/>
              </a:lnSpc>
            </a:pPr>
            <a:r>
              <a:rPr lang="ja-JP" altLang="en-US" sz="1800" dirty="0"/>
              <a:t>依存関係を管理するハードウェアが複雑になる</a:t>
            </a:r>
          </a:p>
          <a:p>
            <a:pPr lvl="1">
              <a:lnSpc>
                <a:spcPct val="80000"/>
              </a:lnSpc>
            </a:pPr>
            <a:r>
              <a:rPr lang="en-US" altLang="ja-JP" sz="1800" dirty="0"/>
              <a:t>4</a:t>
            </a:r>
            <a:r>
              <a:rPr lang="ja-JP" altLang="en-US" sz="1800" dirty="0"/>
              <a:t>命令程度が限度</a:t>
            </a:r>
          </a:p>
          <a:p>
            <a:pPr lvl="1">
              <a:lnSpc>
                <a:spcPct val="80000"/>
              </a:lnSpc>
            </a:pPr>
            <a:r>
              <a:rPr lang="ja-JP" altLang="en-US" dirty="0"/>
              <a:t>命令発行順を守る</a:t>
            </a:r>
            <a:r>
              <a:rPr lang="ja-JP" altLang="en-US" sz="1800" dirty="0"/>
              <a:t>スーパースカラは比較的簡単で、組み込み用に用いられる。</a:t>
            </a:r>
          </a:p>
          <a:p>
            <a:pPr lvl="1">
              <a:lnSpc>
                <a:spcPct val="80000"/>
              </a:lnSpc>
            </a:pPr>
            <a:r>
              <a:rPr lang="ja-JP" altLang="en-US" sz="1800" dirty="0"/>
              <a:t>命令の順序を入れ替える（</a:t>
            </a:r>
            <a:r>
              <a:rPr lang="en-US" altLang="ja-JP" sz="1800" dirty="0"/>
              <a:t>Out-of-order</a:t>
            </a:r>
            <a:r>
              <a:rPr lang="ja-JP" altLang="en-US" sz="1800" dirty="0"/>
              <a:t>の）スーパースカラは命令の動的発行、投機処理と組み合わせて高性能</a:t>
            </a:r>
            <a:r>
              <a:rPr lang="en-US" altLang="ja-JP" sz="1800" dirty="0"/>
              <a:t>CPU</a:t>
            </a:r>
            <a:r>
              <a:rPr lang="ja-JP" altLang="en-US" sz="1800" dirty="0"/>
              <a:t>で用いられる→後で紹介</a:t>
            </a:r>
          </a:p>
          <a:p>
            <a:pPr>
              <a:lnSpc>
                <a:spcPct val="80000"/>
              </a:lnSpc>
            </a:pPr>
            <a:r>
              <a:rPr lang="en-US" altLang="ja-JP" sz="2000" dirty="0" err="1"/>
              <a:t>VLIW</a:t>
            </a:r>
            <a:r>
              <a:rPr lang="ja-JP" altLang="en-US" sz="2000" dirty="0"/>
              <a:t>（</a:t>
            </a:r>
            <a:r>
              <a:rPr lang="en-US" altLang="ja-JP" sz="2000" dirty="0"/>
              <a:t>Very Long Instruction Word)</a:t>
            </a:r>
            <a:r>
              <a:rPr lang="ja-JP" altLang="en-US" sz="2000" dirty="0"/>
              <a:t>方式</a:t>
            </a:r>
            <a:r>
              <a:rPr lang="en-US" altLang="ja-JP" sz="2000" dirty="0"/>
              <a:t>: </a:t>
            </a:r>
            <a:endParaRPr lang="ja-JP" altLang="en-US" sz="2000" dirty="0"/>
          </a:p>
          <a:p>
            <a:pPr lvl="1">
              <a:lnSpc>
                <a:spcPct val="80000"/>
              </a:lnSpc>
            </a:pPr>
            <a:r>
              <a:rPr lang="ja-JP" altLang="en-US" sz="1800" dirty="0"/>
              <a:t>複数の命令をひとまとめにして長い命令にする。</a:t>
            </a:r>
          </a:p>
          <a:p>
            <a:pPr lvl="1">
              <a:lnSpc>
                <a:spcPct val="80000"/>
              </a:lnSpc>
            </a:pPr>
            <a:r>
              <a:rPr lang="ja-JP" altLang="en-US" sz="1800" dirty="0"/>
              <a:t>依存性の制御はコンパイラが行う。再コンパイルの必要があり、命令の互換性がない。</a:t>
            </a:r>
          </a:p>
          <a:p>
            <a:pPr lvl="1">
              <a:lnSpc>
                <a:spcPct val="80000"/>
              </a:lnSpc>
            </a:pPr>
            <a:r>
              <a:rPr lang="en-US" altLang="ja-JP" sz="1800" dirty="0"/>
              <a:t>8</a:t>
            </a:r>
            <a:r>
              <a:rPr lang="ja-JP" altLang="en-US" sz="1800" dirty="0"/>
              <a:t>命令分程度は可能だが、データパスが巨大化する可能性がある</a:t>
            </a:r>
          </a:p>
          <a:p>
            <a:pPr lvl="1">
              <a:lnSpc>
                <a:spcPct val="80000"/>
              </a:lnSpc>
            </a:pPr>
            <a:r>
              <a:rPr lang="en-US" altLang="ja-JP" sz="1800" dirty="0"/>
              <a:t>DSP</a:t>
            </a:r>
            <a:r>
              <a:rPr lang="ja-JP" altLang="en-US" sz="1800" dirty="0"/>
              <a:t>（信号処理用プロセッサ）でよく用いられるが、一般の</a:t>
            </a:r>
            <a:r>
              <a:rPr lang="en-US" altLang="ja-JP" sz="1800" dirty="0"/>
              <a:t>CPU</a:t>
            </a:r>
            <a:r>
              <a:rPr lang="ja-JP" altLang="en-US" sz="1800" dirty="0"/>
              <a:t>では用いられない。</a:t>
            </a:r>
          </a:p>
          <a:p>
            <a:pPr lvl="1">
              <a:lnSpc>
                <a:spcPct val="80000"/>
              </a:lnSpc>
            </a:pPr>
            <a:r>
              <a:rPr lang="ja-JP" altLang="en-US" sz="1800" dirty="0"/>
              <a:t>今回のコンテストにも利用可能かも</a:t>
            </a:r>
          </a:p>
          <a:p>
            <a:pPr lvl="1">
              <a:lnSpc>
                <a:spcPct val="80000"/>
              </a:lnSpc>
            </a:pPr>
            <a:endParaRPr lang="en-US" altLang="ja-JP"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例題の静的スーパースカラ</a:t>
            </a:r>
            <a:endParaRPr kumimoji="1" lang="ja-JP" altLang="en-US" dirty="0"/>
          </a:p>
        </p:txBody>
      </p:sp>
      <p:sp>
        <p:nvSpPr>
          <p:cNvPr id="3" name="コンテンツ プレースホルダー 2"/>
          <p:cNvSpPr>
            <a:spLocks noGrp="1"/>
          </p:cNvSpPr>
          <p:nvPr>
            <p:ph idx="1"/>
          </p:nvPr>
        </p:nvSpPr>
        <p:spPr>
          <a:xfrm>
            <a:off x="618205" y="1412776"/>
            <a:ext cx="7886700" cy="5256584"/>
          </a:xfrm>
        </p:spPr>
        <p:txBody>
          <a:bodyPr>
            <a:normAutofit/>
          </a:bodyPr>
          <a:lstStyle/>
          <a:p>
            <a:r>
              <a:rPr kumimoji="1" lang="en-US" altLang="ja-JP" dirty="0"/>
              <a:t>2</a:t>
            </a:r>
            <a:r>
              <a:rPr kumimoji="1" lang="ja-JP" altLang="en-US" dirty="0"/>
              <a:t>命令同時発行のスーパースカラプロセッサ</a:t>
            </a:r>
            <a:endParaRPr kumimoji="1" lang="en-US" altLang="ja-JP" dirty="0"/>
          </a:p>
          <a:p>
            <a:r>
              <a:rPr lang="en-US" altLang="ja-JP" dirty="0"/>
              <a:t>2</a:t>
            </a:r>
            <a:r>
              <a:rPr lang="ja-JP" altLang="en-US" dirty="0" err="1"/>
              <a:t>つの</a:t>
            </a:r>
            <a:r>
              <a:rPr lang="ja-JP" altLang="en-US" dirty="0"/>
              <a:t>並列パイプラインは、全種類の命令を実行可能</a:t>
            </a:r>
            <a:endParaRPr lang="en-US" altLang="ja-JP" dirty="0"/>
          </a:p>
          <a:p>
            <a:pPr lvl="1"/>
            <a:r>
              <a:rPr lang="en-US" altLang="ja-JP" dirty="0" err="1"/>
              <a:t>ALU</a:t>
            </a:r>
            <a:r>
              <a:rPr lang="ja-JP" altLang="en-US" dirty="0"/>
              <a:t>を</a:t>
            </a:r>
            <a:r>
              <a:rPr lang="en-US" altLang="ja-JP" dirty="0"/>
              <a:t>2</a:t>
            </a:r>
            <a:r>
              <a:rPr lang="ja-JP" altLang="en-US" dirty="0"/>
              <a:t>セット持つ</a:t>
            </a:r>
            <a:endParaRPr lang="en-US" altLang="ja-JP" dirty="0"/>
          </a:p>
          <a:p>
            <a:pPr lvl="1"/>
            <a:r>
              <a:rPr lang="en-US" altLang="ja-JP" dirty="0" err="1"/>
              <a:t>rfile</a:t>
            </a:r>
            <a:r>
              <a:rPr lang="ja-JP" altLang="en-US" dirty="0"/>
              <a:t>は</a:t>
            </a:r>
            <a:r>
              <a:rPr lang="en-US" altLang="ja-JP" dirty="0"/>
              <a:t>6</a:t>
            </a:r>
            <a:r>
              <a:rPr lang="ja-JP" altLang="en-US" dirty="0"/>
              <a:t>ポート（</a:t>
            </a:r>
            <a:r>
              <a:rPr lang="en-US" altLang="ja-JP" dirty="0"/>
              <a:t>4</a:t>
            </a:r>
            <a:r>
              <a:rPr lang="ja-JP" altLang="en-US" dirty="0"/>
              <a:t>ポート読み出し、</a:t>
            </a:r>
            <a:r>
              <a:rPr lang="en-US" altLang="ja-JP" dirty="0"/>
              <a:t>2</a:t>
            </a:r>
            <a:r>
              <a:rPr lang="ja-JP" altLang="en-US" dirty="0"/>
              <a:t>ポート書き込み）</a:t>
            </a:r>
            <a:endParaRPr lang="en-US" altLang="ja-JP" dirty="0"/>
          </a:p>
          <a:p>
            <a:pPr lvl="1"/>
            <a:r>
              <a:rPr lang="ja-JP" altLang="en-US" dirty="0"/>
              <a:t>データメモリも</a:t>
            </a:r>
            <a:r>
              <a:rPr lang="en-US" altLang="ja-JP" dirty="0"/>
              <a:t>2</a:t>
            </a:r>
            <a:r>
              <a:rPr lang="ja-JP" altLang="en-US" dirty="0"/>
              <a:t>ポート</a:t>
            </a:r>
            <a:endParaRPr lang="en-US" altLang="ja-JP" dirty="0"/>
          </a:p>
          <a:p>
            <a:r>
              <a:rPr lang="en-US" altLang="ja-JP" dirty="0"/>
              <a:t>IF</a:t>
            </a:r>
            <a:r>
              <a:rPr lang="ja-JP" altLang="en-US" dirty="0"/>
              <a:t>ステージでは</a:t>
            </a:r>
            <a:r>
              <a:rPr lang="en-US" altLang="ja-JP" dirty="0"/>
              <a:t>pc</a:t>
            </a:r>
            <a:r>
              <a:rPr lang="ja-JP" altLang="en-US" dirty="0"/>
              <a:t>の示す番地から</a:t>
            </a:r>
            <a:r>
              <a:rPr lang="en-US" altLang="ja-JP" dirty="0"/>
              <a:t>2</a:t>
            </a:r>
            <a:r>
              <a:rPr lang="ja-JP" altLang="en-US" dirty="0"/>
              <a:t>命令（命令</a:t>
            </a:r>
            <a:r>
              <a:rPr lang="en-US" altLang="ja-JP" dirty="0"/>
              <a:t>0</a:t>
            </a:r>
            <a:r>
              <a:rPr lang="ja-JP" altLang="en-US" dirty="0"/>
              <a:t>と命令</a:t>
            </a:r>
            <a:r>
              <a:rPr lang="en-US" altLang="ja-JP" dirty="0"/>
              <a:t>1</a:t>
            </a:r>
            <a:r>
              <a:rPr lang="ja-JP" altLang="en-US" dirty="0"/>
              <a:t>）分取ってきて、</a:t>
            </a:r>
            <a:r>
              <a:rPr lang="en-US" altLang="ja-JP" dirty="0"/>
              <a:t>2</a:t>
            </a:r>
            <a:r>
              <a:rPr lang="ja-JP" altLang="en-US" dirty="0"/>
              <a:t>命令実行するか</a:t>
            </a:r>
            <a:r>
              <a:rPr lang="en-US" altLang="ja-JP" dirty="0"/>
              <a:t>1</a:t>
            </a:r>
            <a:r>
              <a:rPr lang="ja-JP" altLang="en-US" dirty="0"/>
              <a:t>命令にするかを決定</a:t>
            </a:r>
            <a:endParaRPr lang="en-US" altLang="ja-JP" dirty="0"/>
          </a:p>
          <a:p>
            <a:pPr lvl="1"/>
            <a:r>
              <a:rPr lang="ja-JP" altLang="en-US" dirty="0"/>
              <a:t>命令</a:t>
            </a:r>
            <a:r>
              <a:rPr lang="en-US" altLang="ja-JP" dirty="0"/>
              <a:t>0</a:t>
            </a:r>
            <a:r>
              <a:rPr lang="ja-JP" altLang="en-US" dirty="0"/>
              <a:t>と命令１に依存がない。</a:t>
            </a:r>
            <a:endParaRPr lang="en-US" altLang="ja-JP" dirty="0"/>
          </a:p>
          <a:p>
            <a:pPr lvl="2"/>
            <a:r>
              <a:rPr lang="en-US" altLang="ja-JP" dirty="0"/>
              <a:t>2</a:t>
            </a:r>
            <a:r>
              <a:rPr lang="ja-JP" altLang="en-US" dirty="0"/>
              <a:t>命令発行：パイプライン</a:t>
            </a:r>
            <a:r>
              <a:rPr lang="en-US" altLang="ja-JP" dirty="0"/>
              <a:t>0</a:t>
            </a:r>
            <a:r>
              <a:rPr lang="ja-JP" altLang="en-US" dirty="0"/>
              <a:t>に命令</a:t>
            </a:r>
            <a:r>
              <a:rPr lang="en-US" altLang="ja-JP" dirty="0"/>
              <a:t>0</a:t>
            </a:r>
            <a:r>
              <a:rPr lang="ja-JP" altLang="en-US" dirty="0" err="1"/>
              <a:t>、</a:t>
            </a:r>
            <a:r>
              <a:rPr lang="ja-JP" altLang="en-US" dirty="0"/>
              <a:t>パイプライン</a:t>
            </a:r>
            <a:r>
              <a:rPr lang="en-US" altLang="ja-JP" dirty="0"/>
              <a:t>1</a:t>
            </a:r>
            <a:r>
              <a:rPr lang="ja-JP" altLang="en-US" dirty="0"/>
              <a:t>に命令</a:t>
            </a:r>
            <a:r>
              <a:rPr lang="en-US" altLang="ja-JP" dirty="0"/>
              <a:t>1</a:t>
            </a:r>
            <a:r>
              <a:rPr lang="ja-JP" altLang="en-US" dirty="0" err="1"/>
              <a:t>、</a:t>
            </a:r>
            <a:r>
              <a:rPr lang="en-US" altLang="ja-JP" dirty="0"/>
              <a:t>pc</a:t>
            </a:r>
            <a:r>
              <a:rPr lang="ja-JP" altLang="en-US" dirty="0"/>
              <a:t>を＋</a:t>
            </a:r>
            <a:r>
              <a:rPr lang="en-US" altLang="ja-JP" dirty="0"/>
              <a:t>8</a:t>
            </a:r>
          </a:p>
          <a:p>
            <a:pPr lvl="1"/>
            <a:r>
              <a:rPr lang="ja-JP" altLang="en-US" dirty="0"/>
              <a:t>依存がある</a:t>
            </a:r>
            <a:endParaRPr lang="en-US" altLang="ja-JP" dirty="0"/>
          </a:p>
          <a:p>
            <a:pPr lvl="2"/>
            <a:r>
              <a:rPr lang="en-US" altLang="ja-JP" dirty="0"/>
              <a:t>1</a:t>
            </a:r>
            <a:r>
              <a:rPr lang="ja-JP" altLang="en-US" dirty="0"/>
              <a:t>命令：パイプライン</a:t>
            </a:r>
            <a:r>
              <a:rPr lang="en-US" altLang="ja-JP" dirty="0"/>
              <a:t>0</a:t>
            </a:r>
            <a:r>
              <a:rPr lang="ja-JP" altLang="en-US" dirty="0"/>
              <a:t>に命令</a:t>
            </a:r>
            <a:r>
              <a:rPr lang="en-US" altLang="ja-JP" dirty="0"/>
              <a:t>0</a:t>
            </a:r>
            <a:r>
              <a:rPr lang="ja-JP" altLang="en-US" dirty="0" err="1"/>
              <a:t>、</a:t>
            </a:r>
            <a:r>
              <a:rPr lang="ja-JP" altLang="en-US" dirty="0"/>
              <a:t>パイプライン</a:t>
            </a:r>
            <a:r>
              <a:rPr lang="en-US" altLang="ja-JP" dirty="0"/>
              <a:t>1</a:t>
            </a:r>
            <a:r>
              <a:rPr lang="ja-JP" altLang="en-US" dirty="0"/>
              <a:t>は</a:t>
            </a:r>
            <a:r>
              <a:rPr lang="en-US" altLang="ja-JP" dirty="0" err="1"/>
              <a:t>NOP</a:t>
            </a:r>
            <a:r>
              <a:rPr lang="ja-JP" altLang="en-US" dirty="0" err="1"/>
              <a:t>、</a:t>
            </a:r>
            <a:r>
              <a:rPr lang="en-US" altLang="ja-JP" dirty="0"/>
              <a:t>pc</a:t>
            </a:r>
            <a:r>
              <a:rPr lang="ja-JP" altLang="en-US" dirty="0"/>
              <a:t>を＋４</a:t>
            </a:r>
            <a:endParaRPr lang="en-US" altLang="ja-JP" dirty="0"/>
          </a:p>
          <a:p>
            <a:pPr lvl="2"/>
            <a:r>
              <a:rPr lang="ja-JP" altLang="en-US" dirty="0"/>
              <a:t>依存があれば、命令１は</a:t>
            </a:r>
            <a:r>
              <a:rPr lang="en-US" altLang="ja-JP" dirty="0"/>
              <a:t>1</a:t>
            </a:r>
            <a:r>
              <a:rPr lang="ja-JP" altLang="en-US" dirty="0"/>
              <a:t>クロック遅延せざるを得ない</a:t>
            </a:r>
            <a:endParaRPr lang="en-US" altLang="ja-JP" dirty="0"/>
          </a:p>
          <a:p>
            <a:pPr lvl="1"/>
            <a:r>
              <a:rPr lang="ja-JP" altLang="en-US" dirty="0"/>
              <a:t>本当はメモリの遅延は大きいのでこの実装は良くない</a:t>
            </a:r>
            <a:endParaRPr kumimoji="1" lang="en-US" altLang="ja-JP" dirty="0"/>
          </a:p>
          <a:p>
            <a:r>
              <a:rPr lang="ja-JP" altLang="en-US" dirty="0"/>
              <a:t>分岐命令の後には</a:t>
            </a:r>
            <a:r>
              <a:rPr lang="en-US" altLang="ja-JP" dirty="0"/>
              <a:t>2</a:t>
            </a:r>
            <a:r>
              <a:rPr lang="ja-JP" altLang="en-US" dirty="0"/>
              <a:t>命令分</a:t>
            </a:r>
            <a:r>
              <a:rPr lang="en-US" altLang="ja-JP" dirty="0" err="1"/>
              <a:t>NOP</a:t>
            </a:r>
            <a:r>
              <a:rPr lang="ja-JP" altLang="en-US" dirty="0"/>
              <a:t>が必要</a:t>
            </a:r>
            <a:endParaRPr lang="en-US" altLang="ja-JP" dirty="0"/>
          </a:p>
          <a:p>
            <a:pPr lvl="1"/>
            <a:r>
              <a:rPr kumimoji="1" lang="ja-JP" altLang="en-US" dirty="0"/>
              <a:t>遅延スロットは利用できない</a:t>
            </a:r>
            <a:endParaRPr kumimoji="1" lang="en-US" altLang="ja-JP" dirty="0"/>
          </a:p>
          <a:p>
            <a:r>
              <a:rPr lang="ja-JP" altLang="en-US" dirty="0"/>
              <a:t>インターロック時は同時に</a:t>
            </a:r>
            <a:r>
              <a:rPr lang="en-US" altLang="ja-JP" dirty="0"/>
              <a:t>2</a:t>
            </a:r>
            <a:r>
              <a:rPr lang="ja-JP" altLang="en-US" dirty="0" err="1"/>
              <a:t>つの</a:t>
            </a:r>
            <a:r>
              <a:rPr lang="ja-JP" altLang="en-US" dirty="0"/>
              <a:t>パイプラインが停止</a:t>
            </a:r>
            <a:endParaRPr lang="en-US" altLang="ja-JP" dirty="0"/>
          </a:p>
          <a:p>
            <a:pPr marL="0" indent="0">
              <a:buNone/>
            </a:pPr>
            <a:endParaRPr kumimoji="1" lang="en-US" altLang="ja-JP" dirty="0"/>
          </a:p>
          <a:p>
            <a:endParaRPr kumimoji="1" lang="ja-JP" altLang="en-US" dirty="0"/>
          </a:p>
        </p:txBody>
      </p:sp>
    </p:spTree>
    <p:extLst>
      <p:ext uri="{BB962C8B-B14F-4D97-AF65-F5344CB8AC3E}">
        <p14:creationId xmlns:p14="http://schemas.microsoft.com/office/powerpoint/2010/main" val="276364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3312" y="142089"/>
            <a:ext cx="3152597" cy="1325563"/>
          </a:xfrm>
        </p:spPr>
        <p:txBody>
          <a:bodyPr>
            <a:normAutofit fontScale="90000"/>
          </a:bodyPr>
          <a:lstStyle/>
          <a:p>
            <a:r>
              <a:rPr lang="en-US" altLang="ja-JP" dirty="0"/>
              <a:t>2</a:t>
            </a:r>
            <a:r>
              <a:rPr lang="ja-JP" altLang="en-US" dirty="0"/>
              <a:t>命令同時発行静的スーパースカラのの例</a:t>
            </a:r>
            <a:endParaRPr kumimoji="1" lang="ja-JP" altLang="en-US" dirty="0"/>
          </a:p>
        </p:txBody>
      </p:sp>
      <p:grpSp>
        <p:nvGrpSpPr>
          <p:cNvPr id="4" name="Group 7"/>
          <p:cNvGrpSpPr>
            <a:grpSpLocks/>
          </p:cNvGrpSpPr>
          <p:nvPr/>
        </p:nvGrpSpPr>
        <p:grpSpPr bwMode="auto">
          <a:xfrm rot="5400000">
            <a:off x="4407291" y="1849910"/>
            <a:ext cx="1439863" cy="709612"/>
            <a:chOff x="3288" y="1299"/>
            <a:chExt cx="1996" cy="953"/>
          </a:xfrm>
        </p:grpSpPr>
        <p:sp>
          <p:nvSpPr>
            <p:cNvPr id="5" name="Line 8"/>
            <p:cNvSpPr>
              <a:spLocks noChangeShapeType="1"/>
            </p:cNvSpPr>
            <p:nvPr/>
          </p:nvSpPr>
          <p:spPr bwMode="auto">
            <a:xfrm>
              <a:off x="3878" y="1299"/>
              <a:ext cx="81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9"/>
            <p:cNvSpPr>
              <a:spLocks noChangeShapeType="1"/>
            </p:cNvSpPr>
            <p:nvPr/>
          </p:nvSpPr>
          <p:spPr bwMode="auto">
            <a:xfrm>
              <a:off x="3288" y="2252"/>
              <a:ext cx="7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10"/>
            <p:cNvSpPr>
              <a:spLocks noChangeShapeType="1"/>
            </p:cNvSpPr>
            <p:nvPr/>
          </p:nvSpPr>
          <p:spPr bwMode="auto">
            <a:xfrm flipV="1">
              <a:off x="4059" y="1934"/>
              <a:ext cx="227" cy="3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11"/>
            <p:cNvSpPr>
              <a:spLocks noChangeShapeType="1"/>
            </p:cNvSpPr>
            <p:nvPr/>
          </p:nvSpPr>
          <p:spPr bwMode="auto">
            <a:xfrm flipV="1">
              <a:off x="3288" y="1299"/>
              <a:ext cx="590" cy="95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12"/>
            <p:cNvSpPr>
              <a:spLocks noChangeShapeType="1"/>
            </p:cNvSpPr>
            <p:nvPr/>
          </p:nvSpPr>
          <p:spPr bwMode="auto">
            <a:xfrm flipH="1" flipV="1">
              <a:off x="4694" y="1299"/>
              <a:ext cx="590" cy="95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13"/>
            <p:cNvSpPr>
              <a:spLocks noChangeShapeType="1"/>
            </p:cNvSpPr>
            <p:nvPr/>
          </p:nvSpPr>
          <p:spPr bwMode="auto">
            <a:xfrm flipH="1" flipV="1">
              <a:off x="4286" y="1934"/>
              <a:ext cx="227" cy="3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14"/>
            <p:cNvSpPr>
              <a:spLocks noChangeShapeType="1"/>
            </p:cNvSpPr>
            <p:nvPr/>
          </p:nvSpPr>
          <p:spPr bwMode="auto">
            <a:xfrm>
              <a:off x="4513" y="2252"/>
              <a:ext cx="7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 name="Group 7"/>
          <p:cNvGrpSpPr>
            <a:grpSpLocks/>
          </p:cNvGrpSpPr>
          <p:nvPr/>
        </p:nvGrpSpPr>
        <p:grpSpPr bwMode="auto">
          <a:xfrm rot="5400000">
            <a:off x="4424323" y="3584094"/>
            <a:ext cx="1439863" cy="709612"/>
            <a:chOff x="3288" y="1299"/>
            <a:chExt cx="1996" cy="953"/>
          </a:xfrm>
        </p:grpSpPr>
        <p:sp>
          <p:nvSpPr>
            <p:cNvPr id="13" name="Line 8"/>
            <p:cNvSpPr>
              <a:spLocks noChangeShapeType="1"/>
            </p:cNvSpPr>
            <p:nvPr/>
          </p:nvSpPr>
          <p:spPr bwMode="auto">
            <a:xfrm>
              <a:off x="3878" y="1299"/>
              <a:ext cx="81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9"/>
            <p:cNvSpPr>
              <a:spLocks noChangeShapeType="1"/>
            </p:cNvSpPr>
            <p:nvPr/>
          </p:nvSpPr>
          <p:spPr bwMode="auto">
            <a:xfrm>
              <a:off x="3288" y="2252"/>
              <a:ext cx="7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10"/>
            <p:cNvSpPr>
              <a:spLocks noChangeShapeType="1"/>
            </p:cNvSpPr>
            <p:nvPr/>
          </p:nvSpPr>
          <p:spPr bwMode="auto">
            <a:xfrm flipV="1">
              <a:off x="4059" y="1934"/>
              <a:ext cx="227" cy="3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11"/>
            <p:cNvSpPr>
              <a:spLocks noChangeShapeType="1"/>
            </p:cNvSpPr>
            <p:nvPr/>
          </p:nvSpPr>
          <p:spPr bwMode="auto">
            <a:xfrm flipV="1">
              <a:off x="3288" y="1299"/>
              <a:ext cx="590" cy="95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12"/>
            <p:cNvSpPr>
              <a:spLocks noChangeShapeType="1"/>
            </p:cNvSpPr>
            <p:nvPr/>
          </p:nvSpPr>
          <p:spPr bwMode="auto">
            <a:xfrm flipH="1" flipV="1">
              <a:off x="4694" y="1299"/>
              <a:ext cx="590" cy="95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13"/>
            <p:cNvSpPr>
              <a:spLocks noChangeShapeType="1"/>
            </p:cNvSpPr>
            <p:nvPr/>
          </p:nvSpPr>
          <p:spPr bwMode="auto">
            <a:xfrm flipH="1" flipV="1">
              <a:off x="4286" y="1934"/>
              <a:ext cx="227" cy="3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14"/>
            <p:cNvSpPr>
              <a:spLocks noChangeShapeType="1"/>
            </p:cNvSpPr>
            <p:nvPr/>
          </p:nvSpPr>
          <p:spPr bwMode="auto">
            <a:xfrm>
              <a:off x="4513" y="2252"/>
              <a:ext cx="7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0" name="正方形/長方形 19"/>
          <p:cNvSpPr/>
          <p:nvPr/>
        </p:nvSpPr>
        <p:spPr>
          <a:xfrm>
            <a:off x="5585705" y="5456722"/>
            <a:ext cx="208823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Data</a:t>
            </a:r>
            <a:r>
              <a:rPr kumimoji="1" lang="ja-JP" altLang="en-US" dirty="0"/>
              <a:t> </a:t>
            </a:r>
            <a:r>
              <a:rPr kumimoji="1" lang="en-US" altLang="ja-JP" dirty="0"/>
              <a:t>Memory</a:t>
            </a:r>
            <a:endParaRPr kumimoji="1" lang="ja-JP" altLang="en-US" dirty="0"/>
          </a:p>
        </p:txBody>
      </p:sp>
      <p:sp>
        <p:nvSpPr>
          <p:cNvPr id="21" name="正方形/長方形 20"/>
          <p:cNvSpPr/>
          <p:nvPr/>
        </p:nvSpPr>
        <p:spPr>
          <a:xfrm>
            <a:off x="2737969" y="2368468"/>
            <a:ext cx="1008112" cy="18160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Reg.</a:t>
            </a:r>
          </a:p>
          <a:p>
            <a:pPr algn="ctr"/>
            <a:r>
              <a:rPr lang="en-US" altLang="ja-JP" dirty="0"/>
              <a:t>File</a:t>
            </a:r>
            <a:endParaRPr kumimoji="1" lang="ja-JP" altLang="en-US" dirty="0"/>
          </a:p>
        </p:txBody>
      </p:sp>
      <p:sp>
        <p:nvSpPr>
          <p:cNvPr id="22" name="正方形/長方形 21"/>
          <p:cNvSpPr/>
          <p:nvPr/>
        </p:nvSpPr>
        <p:spPr>
          <a:xfrm>
            <a:off x="325907" y="3996429"/>
            <a:ext cx="861718" cy="4406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PC</a:t>
            </a:r>
            <a:endParaRPr kumimoji="1" lang="ja-JP" altLang="en-US" dirty="0"/>
          </a:p>
        </p:txBody>
      </p:sp>
      <p:sp>
        <p:nvSpPr>
          <p:cNvPr id="23" name="正方形/長方形 22"/>
          <p:cNvSpPr/>
          <p:nvPr/>
        </p:nvSpPr>
        <p:spPr>
          <a:xfrm>
            <a:off x="2434352" y="1537805"/>
            <a:ext cx="45719" cy="743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2498693" y="4358165"/>
            <a:ext cx="45719" cy="738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p:nvSpPr>
        <p:spPr>
          <a:xfrm>
            <a:off x="395536" y="5116016"/>
            <a:ext cx="208823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Instruction</a:t>
            </a:r>
            <a:r>
              <a:rPr kumimoji="1" lang="ja-JP" altLang="en-US" dirty="0"/>
              <a:t> </a:t>
            </a:r>
            <a:r>
              <a:rPr kumimoji="1" lang="en-US" altLang="ja-JP" dirty="0"/>
              <a:t>Memory</a:t>
            </a:r>
            <a:endParaRPr kumimoji="1" lang="ja-JP" altLang="en-US" dirty="0"/>
          </a:p>
        </p:txBody>
      </p:sp>
      <p:cxnSp>
        <p:nvCxnSpPr>
          <p:cNvPr id="28" name="直線矢印コネクタ 27"/>
          <p:cNvCxnSpPr/>
          <p:nvPr/>
        </p:nvCxnSpPr>
        <p:spPr>
          <a:xfrm>
            <a:off x="755576" y="4437112"/>
            <a:ext cx="0" cy="6789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857538" y="1858855"/>
            <a:ext cx="641522" cy="369332"/>
          </a:xfrm>
          <a:prstGeom prst="rect">
            <a:avLst/>
          </a:prstGeom>
          <a:noFill/>
        </p:spPr>
        <p:txBody>
          <a:bodyPr wrap="none" rtlCol="0">
            <a:spAutoFit/>
          </a:bodyPr>
          <a:lstStyle/>
          <a:p>
            <a:r>
              <a:rPr kumimoji="1" lang="en-US" altLang="ja-JP"/>
              <a:t>ALU</a:t>
            </a:r>
            <a:endParaRPr kumimoji="1" lang="ja-JP" altLang="en-US" dirty="0"/>
          </a:p>
        </p:txBody>
      </p:sp>
      <p:sp>
        <p:nvSpPr>
          <p:cNvPr id="30" name="テキスト ボックス 29"/>
          <p:cNvSpPr txBox="1"/>
          <p:nvPr/>
        </p:nvSpPr>
        <p:spPr>
          <a:xfrm>
            <a:off x="4866582" y="3546097"/>
            <a:ext cx="641522" cy="369332"/>
          </a:xfrm>
          <a:prstGeom prst="rect">
            <a:avLst/>
          </a:prstGeom>
          <a:noFill/>
        </p:spPr>
        <p:txBody>
          <a:bodyPr wrap="none" rtlCol="0">
            <a:spAutoFit/>
          </a:bodyPr>
          <a:lstStyle/>
          <a:p>
            <a:r>
              <a:rPr kumimoji="1" lang="en-US" altLang="ja-JP"/>
              <a:t>ALU</a:t>
            </a:r>
            <a:endParaRPr kumimoji="1" lang="ja-JP" altLang="en-US" dirty="0"/>
          </a:p>
        </p:txBody>
      </p:sp>
      <p:cxnSp>
        <p:nvCxnSpPr>
          <p:cNvPr id="32" name="直線コネクタ 31"/>
          <p:cNvCxnSpPr/>
          <p:nvPr/>
        </p:nvCxnSpPr>
        <p:spPr>
          <a:xfrm flipV="1">
            <a:off x="1849611" y="4727464"/>
            <a:ext cx="0" cy="3885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endCxn id="25" idx="1"/>
          </p:cNvCxnSpPr>
          <p:nvPr/>
        </p:nvCxnSpPr>
        <p:spPr>
          <a:xfrm flipV="1">
            <a:off x="1819387" y="4727465"/>
            <a:ext cx="679306" cy="146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451930" y="3194621"/>
            <a:ext cx="648072" cy="801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a:t>I0</a:t>
            </a:r>
            <a:r>
              <a:rPr lang="en-US" altLang="ja-JP" dirty="0"/>
              <a:t>/1</a:t>
            </a:r>
            <a:endParaRPr kumimoji="1" lang="ja-JP" altLang="en-US" dirty="0"/>
          </a:p>
        </p:txBody>
      </p:sp>
      <p:cxnSp>
        <p:nvCxnSpPr>
          <p:cNvPr id="38" name="直線コネクタ 37"/>
          <p:cNvCxnSpPr/>
          <p:nvPr/>
        </p:nvCxnSpPr>
        <p:spPr>
          <a:xfrm flipV="1">
            <a:off x="1475656" y="1910395"/>
            <a:ext cx="0" cy="32056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51" idx="2"/>
            <a:endCxn id="23" idx="1"/>
          </p:cNvCxnSpPr>
          <p:nvPr/>
        </p:nvCxnSpPr>
        <p:spPr>
          <a:xfrm flipV="1">
            <a:off x="1454311" y="1909507"/>
            <a:ext cx="980041" cy="13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1059010" y="1553784"/>
            <a:ext cx="790601" cy="369332"/>
          </a:xfrm>
          <a:prstGeom prst="rect">
            <a:avLst/>
          </a:prstGeom>
          <a:noFill/>
        </p:spPr>
        <p:txBody>
          <a:bodyPr wrap="none" rtlCol="0">
            <a:spAutoFit/>
          </a:bodyPr>
          <a:lstStyle/>
          <a:p>
            <a:r>
              <a:rPr kumimoji="1" lang="en-US" altLang="ja-JP" dirty="0" err="1"/>
              <a:t>instr0</a:t>
            </a:r>
            <a:endParaRPr kumimoji="1" lang="ja-JP" altLang="en-US" dirty="0"/>
          </a:p>
        </p:txBody>
      </p:sp>
      <p:sp>
        <p:nvSpPr>
          <p:cNvPr id="52" name="テキスト ボックス 51"/>
          <p:cNvSpPr txBox="1"/>
          <p:nvPr/>
        </p:nvSpPr>
        <p:spPr>
          <a:xfrm>
            <a:off x="1520230" y="4184528"/>
            <a:ext cx="790601" cy="646331"/>
          </a:xfrm>
          <a:prstGeom prst="rect">
            <a:avLst/>
          </a:prstGeom>
          <a:noFill/>
        </p:spPr>
        <p:txBody>
          <a:bodyPr wrap="none" rtlCol="0">
            <a:spAutoFit/>
          </a:bodyPr>
          <a:lstStyle/>
          <a:p>
            <a:r>
              <a:rPr kumimoji="1" lang="en-US" altLang="ja-JP" dirty="0" err="1"/>
              <a:t>instr1</a:t>
            </a:r>
            <a:endParaRPr kumimoji="1" lang="en-US" altLang="ja-JP" dirty="0"/>
          </a:p>
          <a:p>
            <a:endParaRPr kumimoji="1" lang="ja-JP" altLang="en-US" dirty="0"/>
          </a:p>
        </p:txBody>
      </p:sp>
      <p:grpSp>
        <p:nvGrpSpPr>
          <p:cNvPr id="100" name="グループ化 99"/>
          <p:cNvGrpSpPr/>
          <p:nvPr/>
        </p:nvGrpSpPr>
        <p:grpSpPr>
          <a:xfrm>
            <a:off x="3746081" y="1858855"/>
            <a:ext cx="536862" cy="787703"/>
            <a:chOff x="3746081" y="1858855"/>
            <a:chExt cx="536862" cy="787703"/>
          </a:xfrm>
        </p:grpSpPr>
        <p:cxnSp>
          <p:nvCxnSpPr>
            <p:cNvPr id="61" name="直線矢印コネクタ 60"/>
            <p:cNvCxnSpPr/>
            <p:nvPr/>
          </p:nvCxnSpPr>
          <p:spPr>
            <a:xfrm>
              <a:off x="3746081" y="2646558"/>
              <a:ext cx="19203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V="1">
              <a:off x="3938117" y="1858855"/>
              <a:ext cx="0" cy="787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3938117" y="1858855"/>
              <a:ext cx="3448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正方形/長方形 67"/>
          <p:cNvSpPr/>
          <p:nvPr/>
        </p:nvSpPr>
        <p:spPr>
          <a:xfrm>
            <a:off x="4283578" y="1519302"/>
            <a:ext cx="156647" cy="3630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7871737" y="1403715"/>
            <a:ext cx="144015" cy="3064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矢印コネクタ 76"/>
          <p:cNvCxnSpPr/>
          <p:nvPr/>
        </p:nvCxnSpPr>
        <p:spPr>
          <a:xfrm>
            <a:off x="2574291" y="4852784"/>
            <a:ext cx="1708652"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a:off x="2480071" y="1738450"/>
            <a:ext cx="1802872"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1" name="グループ化 100"/>
          <p:cNvGrpSpPr/>
          <p:nvPr/>
        </p:nvGrpSpPr>
        <p:grpSpPr>
          <a:xfrm>
            <a:off x="3746081" y="2711843"/>
            <a:ext cx="536862" cy="212806"/>
            <a:chOff x="3746081" y="1858855"/>
            <a:chExt cx="536862" cy="787703"/>
          </a:xfrm>
        </p:grpSpPr>
        <p:cxnSp>
          <p:nvCxnSpPr>
            <p:cNvPr id="102" name="直線矢印コネクタ 101"/>
            <p:cNvCxnSpPr/>
            <p:nvPr/>
          </p:nvCxnSpPr>
          <p:spPr>
            <a:xfrm>
              <a:off x="3746081" y="2646558"/>
              <a:ext cx="19203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V="1">
              <a:off x="3938117" y="1858855"/>
              <a:ext cx="0" cy="787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a:off x="3938117" y="1858855"/>
              <a:ext cx="3448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グループ化 104"/>
          <p:cNvGrpSpPr/>
          <p:nvPr/>
        </p:nvGrpSpPr>
        <p:grpSpPr>
          <a:xfrm flipV="1">
            <a:off x="3747106" y="3793425"/>
            <a:ext cx="536862" cy="787703"/>
            <a:chOff x="3746081" y="1858855"/>
            <a:chExt cx="536862" cy="787703"/>
          </a:xfrm>
        </p:grpSpPr>
        <p:cxnSp>
          <p:nvCxnSpPr>
            <p:cNvPr id="106" name="直線矢印コネクタ 105"/>
            <p:cNvCxnSpPr/>
            <p:nvPr/>
          </p:nvCxnSpPr>
          <p:spPr>
            <a:xfrm>
              <a:off x="3746081" y="2646558"/>
              <a:ext cx="19203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3938117" y="1858855"/>
              <a:ext cx="0" cy="787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3938117" y="1858855"/>
              <a:ext cx="3448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 name="グループ化 108"/>
          <p:cNvGrpSpPr/>
          <p:nvPr/>
        </p:nvGrpSpPr>
        <p:grpSpPr>
          <a:xfrm flipV="1">
            <a:off x="3747106" y="3429000"/>
            <a:ext cx="536862" cy="212806"/>
            <a:chOff x="3746081" y="1858855"/>
            <a:chExt cx="536862" cy="787703"/>
          </a:xfrm>
        </p:grpSpPr>
        <p:cxnSp>
          <p:nvCxnSpPr>
            <p:cNvPr id="110" name="直線矢印コネクタ 109"/>
            <p:cNvCxnSpPr/>
            <p:nvPr/>
          </p:nvCxnSpPr>
          <p:spPr>
            <a:xfrm>
              <a:off x="3746081" y="2646558"/>
              <a:ext cx="19203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V="1">
              <a:off x="3938117" y="1858855"/>
              <a:ext cx="0" cy="787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a:off x="3938117" y="1858855"/>
              <a:ext cx="3448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グループ化 112"/>
          <p:cNvGrpSpPr/>
          <p:nvPr/>
        </p:nvGrpSpPr>
        <p:grpSpPr>
          <a:xfrm flipV="1">
            <a:off x="2507790" y="2075986"/>
            <a:ext cx="229154" cy="787703"/>
            <a:chOff x="3746081" y="1858855"/>
            <a:chExt cx="536862" cy="787703"/>
          </a:xfrm>
        </p:grpSpPr>
        <p:cxnSp>
          <p:nvCxnSpPr>
            <p:cNvPr id="114" name="直線矢印コネクタ 113"/>
            <p:cNvCxnSpPr/>
            <p:nvPr/>
          </p:nvCxnSpPr>
          <p:spPr>
            <a:xfrm>
              <a:off x="3746081" y="2646558"/>
              <a:ext cx="19203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flipV="1">
              <a:off x="3938117" y="1858855"/>
              <a:ext cx="0" cy="787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a:off x="3938117" y="1858855"/>
              <a:ext cx="3448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7" name="グループ化 116"/>
          <p:cNvGrpSpPr/>
          <p:nvPr/>
        </p:nvGrpSpPr>
        <p:grpSpPr>
          <a:xfrm>
            <a:off x="2553642" y="3680269"/>
            <a:ext cx="229154" cy="787703"/>
            <a:chOff x="3746081" y="1858855"/>
            <a:chExt cx="536862" cy="787703"/>
          </a:xfrm>
        </p:grpSpPr>
        <p:cxnSp>
          <p:nvCxnSpPr>
            <p:cNvPr id="118" name="直線矢印コネクタ 117"/>
            <p:cNvCxnSpPr/>
            <p:nvPr/>
          </p:nvCxnSpPr>
          <p:spPr>
            <a:xfrm>
              <a:off x="3746081" y="2646558"/>
              <a:ext cx="19203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3938117" y="1858855"/>
              <a:ext cx="0" cy="787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a:off x="3938117" y="1858855"/>
              <a:ext cx="3448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4" name="直線矢印コネクタ 123"/>
          <p:cNvCxnSpPr/>
          <p:nvPr/>
        </p:nvCxnSpPr>
        <p:spPr>
          <a:xfrm>
            <a:off x="4440225" y="1783495"/>
            <a:ext cx="349223"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a:off x="4423193" y="2711842"/>
            <a:ext cx="349223"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a:off x="4440225" y="3407841"/>
            <a:ext cx="349223"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4440225" y="4407257"/>
            <a:ext cx="349223"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5499060" y="2272424"/>
            <a:ext cx="2372677"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a:off x="6011641" y="2272424"/>
            <a:ext cx="519" cy="3184298"/>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5508104" y="3857024"/>
            <a:ext cx="2363633"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H="1">
            <a:off x="5755092" y="3857024"/>
            <a:ext cx="518" cy="1599698"/>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5" name="グループ化 144"/>
          <p:cNvGrpSpPr/>
          <p:nvPr/>
        </p:nvGrpSpPr>
        <p:grpSpPr>
          <a:xfrm flipV="1">
            <a:off x="4423194" y="4765929"/>
            <a:ext cx="1136120" cy="900319"/>
            <a:chOff x="3746081" y="1858855"/>
            <a:chExt cx="536862" cy="787703"/>
          </a:xfrm>
        </p:grpSpPr>
        <p:cxnSp>
          <p:nvCxnSpPr>
            <p:cNvPr id="146" name="直線矢印コネクタ 145"/>
            <p:cNvCxnSpPr/>
            <p:nvPr/>
          </p:nvCxnSpPr>
          <p:spPr>
            <a:xfrm>
              <a:off x="3746081" y="2646558"/>
              <a:ext cx="19203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flipV="1">
              <a:off x="3938117" y="1858855"/>
              <a:ext cx="0" cy="787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矢印コネクタ 147"/>
            <p:cNvCxnSpPr/>
            <p:nvPr/>
          </p:nvCxnSpPr>
          <p:spPr>
            <a:xfrm>
              <a:off x="3938117" y="1858855"/>
              <a:ext cx="3448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9" name="直線矢印コネクタ 158"/>
          <p:cNvCxnSpPr/>
          <p:nvPr/>
        </p:nvCxnSpPr>
        <p:spPr>
          <a:xfrm>
            <a:off x="4451147" y="5034220"/>
            <a:ext cx="192273"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4643420" y="5034220"/>
            <a:ext cx="0" cy="987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矢印コネクタ 160"/>
          <p:cNvCxnSpPr/>
          <p:nvPr/>
        </p:nvCxnSpPr>
        <p:spPr>
          <a:xfrm>
            <a:off x="4643420" y="6021288"/>
            <a:ext cx="9438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a:off x="7164288" y="4128948"/>
            <a:ext cx="0" cy="1327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p:nvPr/>
        </p:nvCxnSpPr>
        <p:spPr>
          <a:xfrm>
            <a:off x="7164288" y="4128948"/>
            <a:ext cx="7074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直線矢印コネクタ 172"/>
          <p:cNvCxnSpPr/>
          <p:nvPr/>
        </p:nvCxnSpPr>
        <p:spPr>
          <a:xfrm>
            <a:off x="7020272" y="1783495"/>
            <a:ext cx="8514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a:off x="7020272" y="1778890"/>
            <a:ext cx="0" cy="3677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線矢印コネクタ 176"/>
          <p:cNvCxnSpPr/>
          <p:nvPr/>
        </p:nvCxnSpPr>
        <p:spPr>
          <a:xfrm>
            <a:off x="8028384" y="3996429"/>
            <a:ext cx="7074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直線矢印コネクタ 177"/>
          <p:cNvCxnSpPr/>
          <p:nvPr/>
        </p:nvCxnSpPr>
        <p:spPr>
          <a:xfrm>
            <a:off x="8028384" y="2012579"/>
            <a:ext cx="4221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a:off x="3428617" y="1049312"/>
            <a:ext cx="502862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flipH="1">
            <a:off x="8723762" y="818080"/>
            <a:ext cx="519" cy="3184298"/>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flipH="1">
            <a:off x="8457024" y="1049312"/>
            <a:ext cx="216" cy="96326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3428617" y="1049312"/>
            <a:ext cx="0" cy="131915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a:endCxn id="21" idx="0"/>
          </p:cNvCxnSpPr>
          <p:nvPr/>
        </p:nvCxnSpPr>
        <p:spPr>
          <a:xfrm flipH="1">
            <a:off x="3242025" y="818080"/>
            <a:ext cx="3478" cy="1550388"/>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flipV="1">
            <a:off x="3242025" y="818080"/>
            <a:ext cx="5481737" cy="2499"/>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8" name="正方形/長方形 207"/>
          <p:cNvSpPr/>
          <p:nvPr/>
        </p:nvSpPr>
        <p:spPr>
          <a:xfrm>
            <a:off x="5545556" y="1613879"/>
            <a:ext cx="139669" cy="3374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テキスト ボックス 208"/>
          <p:cNvSpPr txBox="1"/>
          <p:nvPr/>
        </p:nvSpPr>
        <p:spPr>
          <a:xfrm>
            <a:off x="709557" y="2515717"/>
            <a:ext cx="274434" cy="461665"/>
          </a:xfrm>
          <a:prstGeom prst="rect">
            <a:avLst/>
          </a:prstGeom>
          <a:noFill/>
        </p:spPr>
        <p:txBody>
          <a:bodyPr wrap="none" rtlCol="0">
            <a:spAutoFit/>
          </a:bodyPr>
          <a:lstStyle/>
          <a:p>
            <a:r>
              <a:rPr lang="en-US" altLang="ja-JP" sz="2400" dirty="0"/>
              <a:t>I</a:t>
            </a:r>
            <a:endParaRPr kumimoji="1" lang="ja-JP" altLang="en-US" sz="2400" dirty="0"/>
          </a:p>
        </p:txBody>
      </p:sp>
      <p:sp>
        <p:nvSpPr>
          <p:cNvPr id="210" name="テキスト ボックス 209"/>
          <p:cNvSpPr txBox="1"/>
          <p:nvPr/>
        </p:nvSpPr>
        <p:spPr>
          <a:xfrm>
            <a:off x="2937501" y="4391119"/>
            <a:ext cx="413896" cy="461665"/>
          </a:xfrm>
          <a:prstGeom prst="rect">
            <a:avLst/>
          </a:prstGeom>
          <a:noFill/>
        </p:spPr>
        <p:txBody>
          <a:bodyPr wrap="none" rtlCol="0">
            <a:spAutoFit/>
          </a:bodyPr>
          <a:lstStyle/>
          <a:p>
            <a:r>
              <a:rPr lang="en-US" altLang="ja-JP" sz="2400" dirty="0"/>
              <a:t>D</a:t>
            </a:r>
            <a:endParaRPr kumimoji="1" lang="ja-JP" altLang="en-US" sz="2400" dirty="0"/>
          </a:p>
        </p:txBody>
      </p:sp>
      <p:sp>
        <p:nvSpPr>
          <p:cNvPr id="211" name="テキスト ボックス 210"/>
          <p:cNvSpPr txBox="1"/>
          <p:nvPr/>
        </p:nvSpPr>
        <p:spPr>
          <a:xfrm>
            <a:off x="5015750" y="4796231"/>
            <a:ext cx="375424" cy="461665"/>
          </a:xfrm>
          <a:prstGeom prst="rect">
            <a:avLst/>
          </a:prstGeom>
          <a:noFill/>
        </p:spPr>
        <p:txBody>
          <a:bodyPr wrap="none" rtlCol="0">
            <a:spAutoFit/>
          </a:bodyPr>
          <a:lstStyle/>
          <a:p>
            <a:r>
              <a:rPr lang="en-US" altLang="ja-JP" sz="2400" dirty="0"/>
              <a:t>E</a:t>
            </a:r>
            <a:endParaRPr kumimoji="1" lang="ja-JP" altLang="en-US" sz="2400" dirty="0"/>
          </a:p>
        </p:txBody>
      </p:sp>
      <p:sp>
        <p:nvSpPr>
          <p:cNvPr id="212" name="テキスト ボックス 211"/>
          <p:cNvSpPr txBox="1"/>
          <p:nvPr/>
        </p:nvSpPr>
        <p:spPr>
          <a:xfrm>
            <a:off x="6300192" y="4551511"/>
            <a:ext cx="466794" cy="461665"/>
          </a:xfrm>
          <a:prstGeom prst="rect">
            <a:avLst/>
          </a:prstGeom>
          <a:noFill/>
        </p:spPr>
        <p:txBody>
          <a:bodyPr wrap="none" rtlCol="0">
            <a:spAutoFit/>
          </a:bodyPr>
          <a:lstStyle/>
          <a:p>
            <a:r>
              <a:rPr lang="en-US" altLang="ja-JP" sz="2400" dirty="0"/>
              <a:t>M</a:t>
            </a:r>
            <a:endParaRPr kumimoji="1" lang="ja-JP" altLang="en-US" sz="2400" dirty="0"/>
          </a:p>
        </p:txBody>
      </p:sp>
      <p:sp>
        <p:nvSpPr>
          <p:cNvPr id="213" name="テキスト ボックス 212"/>
          <p:cNvSpPr txBox="1"/>
          <p:nvPr/>
        </p:nvSpPr>
        <p:spPr>
          <a:xfrm>
            <a:off x="8317750" y="4276860"/>
            <a:ext cx="471604" cy="461665"/>
          </a:xfrm>
          <a:prstGeom prst="rect">
            <a:avLst/>
          </a:prstGeom>
          <a:noFill/>
        </p:spPr>
        <p:txBody>
          <a:bodyPr wrap="none" rtlCol="0">
            <a:spAutoFit/>
          </a:bodyPr>
          <a:lstStyle/>
          <a:p>
            <a:r>
              <a:rPr lang="en-US" altLang="ja-JP" sz="2400" dirty="0"/>
              <a:t>W</a:t>
            </a:r>
            <a:endParaRPr kumimoji="1" lang="ja-JP" altLang="en-US" sz="2400" dirty="0"/>
          </a:p>
        </p:txBody>
      </p:sp>
    </p:spTree>
    <p:extLst>
      <p:ext uri="{BB962C8B-B14F-4D97-AF65-F5344CB8AC3E}">
        <p14:creationId xmlns:p14="http://schemas.microsoft.com/office/powerpoint/2010/main" val="2323459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8D2A9E-2226-452E-8E19-FD749377D8F7}"/>
              </a:ext>
            </a:extLst>
          </p:cNvPr>
          <p:cNvSpPr>
            <a:spLocks noGrp="1"/>
          </p:cNvSpPr>
          <p:nvPr>
            <p:ph type="title"/>
          </p:nvPr>
        </p:nvSpPr>
        <p:spPr/>
        <p:txBody>
          <a:bodyPr/>
          <a:lstStyle/>
          <a:p>
            <a:r>
              <a:rPr kumimoji="1" lang="en-US" altLang="ja-JP" dirty="0"/>
              <a:t>addarray.asm</a:t>
            </a:r>
            <a:r>
              <a:rPr kumimoji="1" lang="ja-JP" altLang="en-US" dirty="0"/>
              <a:t>の実行例</a:t>
            </a:r>
          </a:p>
        </p:txBody>
      </p:sp>
      <p:sp>
        <p:nvSpPr>
          <p:cNvPr id="3" name="コンテンツ プレースホルダー 2">
            <a:extLst>
              <a:ext uri="{FF2B5EF4-FFF2-40B4-BE49-F238E27FC236}">
                <a16:creationId xmlns:a16="http://schemas.microsoft.com/office/drawing/2014/main" id="{A0CC4A37-5AFC-443F-8FD3-9335CD9410A2}"/>
              </a:ext>
            </a:extLst>
          </p:cNvPr>
          <p:cNvSpPr>
            <a:spLocks noGrp="1"/>
          </p:cNvSpPr>
          <p:nvPr>
            <p:ph idx="1"/>
          </p:nvPr>
        </p:nvSpPr>
        <p:spPr/>
        <p:txBody>
          <a:bodyPr>
            <a:normAutofit/>
          </a:bodyPr>
          <a:lstStyle/>
          <a:p>
            <a:pPr marL="0" indent="0">
              <a:buNone/>
            </a:pPr>
            <a:r>
              <a:rPr lang="en-US" altLang="ja-JP" sz="2400" dirty="0"/>
              <a:t> 	</a:t>
            </a:r>
            <a:r>
              <a:rPr lang="en-US" altLang="ja-JP" sz="2400" dirty="0" err="1"/>
              <a:t>addi</a:t>
            </a:r>
            <a:r>
              <a:rPr lang="en-US" altLang="ja-JP" sz="2400" dirty="0"/>
              <a:t> x1,x0,0</a:t>
            </a:r>
          </a:p>
          <a:p>
            <a:pPr marL="0" indent="0">
              <a:buNone/>
            </a:pPr>
            <a:r>
              <a:rPr lang="en-US" altLang="ja-JP" sz="2400" dirty="0"/>
              <a:t>        add x2,x0,x0  </a:t>
            </a:r>
          </a:p>
          <a:p>
            <a:pPr marL="0" indent="0">
              <a:buNone/>
            </a:pPr>
            <a:r>
              <a:rPr lang="en-US" altLang="ja-JP" sz="2400" dirty="0"/>
              <a:t>      	</a:t>
            </a:r>
            <a:r>
              <a:rPr lang="en-US" altLang="ja-JP" sz="2400" dirty="0" err="1"/>
              <a:t>addi</a:t>
            </a:r>
            <a:r>
              <a:rPr lang="en-US" altLang="ja-JP" sz="2400" dirty="0"/>
              <a:t> x3,x0,8</a:t>
            </a:r>
          </a:p>
          <a:p>
            <a:pPr marL="0" indent="0">
              <a:buNone/>
            </a:pPr>
            <a:r>
              <a:rPr lang="en-US" altLang="ja-JP" sz="2400" dirty="0" err="1"/>
              <a:t>lp</a:t>
            </a:r>
            <a:r>
              <a:rPr lang="en-US" altLang="ja-JP" sz="2400" dirty="0"/>
              <a:t>: 	</a:t>
            </a:r>
            <a:r>
              <a:rPr lang="en-US" altLang="ja-JP" sz="2400" dirty="0" err="1"/>
              <a:t>lw</a:t>
            </a:r>
            <a:r>
              <a:rPr lang="en-US" altLang="ja-JP" sz="2400" dirty="0"/>
              <a:t> x4,x1,0  </a:t>
            </a:r>
          </a:p>
          <a:p>
            <a:pPr marL="0" indent="0">
              <a:buNone/>
            </a:pPr>
            <a:r>
              <a:rPr lang="en-US" altLang="ja-JP" sz="2400" dirty="0"/>
              <a:t>      add x2,x2,x4      </a:t>
            </a:r>
          </a:p>
          <a:p>
            <a:pPr marL="0" indent="0">
              <a:buNone/>
            </a:pPr>
            <a:r>
              <a:rPr lang="en-US" altLang="ja-JP" sz="2400" dirty="0"/>
              <a:t>  	</a:t>
            </a:r>
            <a:r>
              <a:rPr lang="en-US" altLang="ja-JP" sz="2400" dirty="0" err="1"/>
              <a:t>addi</a:t>
            </a:r>
            <a:r>
              <a:rPr lang="en-US" altLang="ja-JP" sz="2400" dirty="0"/>
              <a:t> x1,x1,4     </a:t>
            </a:r>
          </a:p>
          <a:p>
            <a:pPr marL="0" indent="0">
              <a:buNone/>
            </a:pPr>
            <a:r>
              <a:rPr lang="en-US" altLang="ja-JP" sz="2400" dirty="0"/>
              <a:t>   	</a:t>
            </a:r>
            <a:r>
              <a:rPr lang="en-US" altLang="ja-JP" sz="2400" dirty="0" err="1"/>
              <a:t>addi</a:t>
            </a:r>
            <a:r>
              <a:rPr lang="en-US" altLang="ja-JP" sz="2400" dirty="0"/>
              <a:t> x3,x3,-1   </a:t>
            </a:r>
          </a:p>
          <a:p>
            <a:pPr marL="0" indent="0">
              <a:buNone/>
            </a:pPr>
            <a:r>
              <a:rPr lang="en-US" altLang="ja-JP" sz="2400" dirty="0"/>
              <a:t>     	</a:t>
            </a:r>
            <a:r>
              <a:rPr lang="en-US" altLang="ja-JP" sz="2400" dirty="0" err="1"/>
              <a:t>bne</a:t>
            </a:r>
            <a:r>
              <a:rPr lang="en-US" altLang="ja-JP" sz="2400" dirty="0"/>
              <a:t> x3,x0,lp     </a:t>
            </a:r>
          </a:p>
          <a:p>
            <a:pPr marL="0" indent="0">
              <a:buNone/>
            </a:pPr>
            <a:r>
              <a:rPr lang="en-US" altLang="ja-JP" sz="2400" dirty="0"/>
              <a:t>   	</a:t>
            </a:r>
            <a:r>
              <a:rPr lang="en-US" altLang="ja-JP" sz="2400" dirty="0" err="1"/>
              <a:t>ecall</a:t>
            </a:r>
            <a:r>
              <a:rPr lang="en-US" altLang="ja-JP" sz="2400" dirty="0"/>
              <a:t> x0,x0,x0</a:t>
            </a:r>
          </a:p>
          <a:p>
            <a:endParaRPr lang="en-US" altLang="ja-JP" dirty="0"/>
          </a:p>
        </p:txBody>
      </p:sp>
      <p:sp>
        <p:nvSpPr>
          <p:cNvPr id="4" name="右中かっこ 3">
            <a:extLst>
              <a:ext uri="{FF2B5EF4-FFF2-40B4-BE49-F238E27FC236}">
                <a16:creationId xmlns:a16="http://schemas.microsoft.com/office/drawing/2014/main" id="{2515D239-50E1-4375-9BD7-4082E040A111}"/>
              </a:ext>
            </a:extLst>
          </p:cNvPr>
          <p:cNvSpPr/>
          <p:nvPr/>
        </p:nvSpPr>
        <p:spPr>
          <a:xfrm>
            <a:off x="3419872" y="1988840"/>
            <a:ext cx="216024" cy="50405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 name="右中かっこ 4">
            <a:extLst>
              <a:ext uri="{FF2B5EF4-FFF2-40B4-BE49-F238E27FC236}">
                <a16:creationId xmlns:a16="http://schemas.microsoft.com/office/drawing/2014/main" id="{74EE5FB6-7960-4C82-A9A5-902FBE004F28}"/>
              </a:ext>
            </a:extLst>
          </p:cNvPr>
          <p:cNvSpPr/>
          <p:nvPr/>
        </p:nvSpPr>
        <p:spPr>
          <a:xfrm>
            <a:off x="3433031" y="2786807"/>
            <a:ext cx="216024" cy="50405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 name="右中かっこ 5">
            <a:extLst>
              <a:ext uri="{FF2B5EF4-FFF2-40B4-BE49-F238E27FC236}">
                <a16:creationId xmlns:a16="http://schemas.microsoft.com/office/drawing/2014/main" id="{FE6EE9F1-60AF-4B86-89BC-E9A1E5CA94E5}"/>
              </a:ext>
            </a:extLst>
          </p:cNvPr>
          <p:cNvSpPr/>
          <p:nvPr/>
        </p:nvSpPr>
        <p:spPr>
          <a:xfrm>
            <a:off x="3433031" y="3584774"/>
            <a:ext cx="216024" cy="504056"/>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7A27C8BC-3EB4-4458-ADEF-E816CB77744B}"/>
              </a:ext>
            </a:extLst>
          </p:cNvPr>
          <p:cNvCxnSpPr/>
          <p:nvPr/>
        </p:nvCxnSpPr>
        <p:spPr>
          <a:xfrm flipH="1">
            <a:off x="3527884" y="4509120"/>
            <a:ext cx="9001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直線矢印コネクタ 8">
            <a:extLst>
              <a:ext uri="{FF2B5EF4-FFF2-40B4-BE49-F238E27FC236}">
                <a16:creationId xmlns:a16="http://schemas.microsoft.com/office/drawing/2014/main" id="{78E64BDF-0633-4B89-80BD-DC1784C778EE}"/>
              </a:ext>
            </a:extLst>
          </p:cNvPr>
          <p:cNvCxnSpPr/>
          <p:nvPr/>
        </p:nvCxnSpPr>
        <p:spPr>
          <a:xfrm flipH="1">
            <a:off x="3527884" y="5013176"/>
            <a:ext cx="9001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テキスト ボックス 9">
            <a:extLst>
              <a:ext uri="{FF2B5EF4-FFF2-40B4-BE49-F238E27FC236}">
                <a16:creationId xmlns:a16="http://schemas.microsoft.com/office/drawing/2014/main" id="{AC55AD6D-F5AA-4C75-900D-B959951F2731}"/>
              </a:ext>
            </a:extLst>
          </p:cNvPr>
          <p:cNvSpPr txBox="1"/>
          <p:nvPr/>
        </p:nvSpPr>
        <p:spPr>
          <a:xfrm>
            <a:off x="3977934" y="2056202"/>
            <a:ext cx="1093569" cy="369332"/>
          </a:xfrm>
          <a:prstGeom prst="rect">
            <a:avLst/>
          </a:prstGeom>
          <a:noFill/>
        </p:spPr>
        <p:txBody>
          <a:bodyPr wrap="none" rtlCol="0">
            <a:spAutoFit/>
          </a:bodyPr>
          <a:lstStyle/>
          <a:p>
            <a:r>
              <a:rPr kumimoji="1" lang="en-US" altLang="ja-JP" dirty="0"/>
              <a:t>1clock</a:t>
            </a:r>
            <a:r>
              <a:rPr kumimoji="1" lang="ja-JP" altLang="en-US" dirty="0"/>
              <a:t>目</a:t>
            </a:r>
          </a:p>
        </p:txBody>
      </p:sp>
      <p:sp>
        <p:nvSpPr>
          <p:cNvPr id="11" name="テキスト ボックス 10">
            <a:extLst>
              <a:ext uri="{FF2B5EF4-FFF2-40B4-BE49-F238E27FC236}">
                <a16:creationId xmlns:a16="http://schemas.microsoft.com/office/drawing/2014/main" id="{361AF71A-BCF0-4B20-9CCC-B58B4E38516B}"/>
              </a:ext>
            </a:extLst>
          </p:cNvPr>
          <p:cNvSpPr txBox="1"/>
          <p:nvPr/>
        </p:nvSpPr>
        <p:spPr>
          <a:xfrm>
            <a:off x="4025215" y="2822761"/>
            <a:ext cx="1093569" cy="369332"/>
          </a:xfrm>
          <a:prstGeom prst="rect">
            <a:avLst/>
          </a:prstGeom>
          <a:noFill/>
        </p:spPr>
        <p:txBody>
          <a:bodyPr wrap="none" rtlCol="0">
            <a:spAutoFit/>
          </a:bodyPr>
          <a:lstStyle/>
          <a:p>
            <a:r>
              <a:rPr lang="en-US" altLang="ja-JP" dirty="0"/>
              <a:t>2</a:t>
            </a:r>
            <a:r>
              <a:rPr kumimoji="1" lang="en-US" altLang="ja-JP" dirty="0"/>
              <a:t>clock</a:t>
            </a:r>
            <a:r>
              <a:rPr kumimoji="1" lang="ja-JP" altLang="en-US" dirty="0"/>
              <a:t>目</a:t>
            </a:r>
          </a:p>
        </p:txBody>
      </p:sp>
      <p:sp>
        <p:nvSpPr>
          <p:cNvPr id="12" name="テキスト ボックス 11">
            <a:extLst>
              <a:ext uri="{FF2B5EF4-FFF2-40B4-BE49-F238E27FC236}">
                <a16:creationId xmlns:a16="http://schemas.microsoft.com/office/drawing/2014/main" id="{01DD2E48-18AB-4580-92F5-14C18B74EC96}"/>
              </a:ext>
            </a:extLst>
          </p:cNvPr>
          <p:cNvSpPr txBox="1"/>
          <p:nvPr/>
        </p:nvSpPr>
        <p:spPr>
          <a:xfrm>
            <a:off x="3926637" y="3634370"/>
            <a:ext cx="1196161" cy="369332"/>
          </a:xfrm>
          <a:prstGeom prst="rect">
            <a:avLst/>
          </a:prstGeom>
          <a:noFill/>
        </p:spPr>
        <p:txBody>
          <a:bodyPr wrap="none" rtlCol="0">
            <a:spAutoFit/>
          </a:bodyPr>
          <a:lstStyle/>
          <a:p>
            <a:r>
              <a:rPr kumimoji="1" lang="ja-JP" altLang="en-US" dirty="0"/>
              <a:t>３</a:t>
            </a:r>
            <a:r>
              <a:rPr kumimoji="1" lang="en-US" altLang="ja-JP" dirty="0"/>
              <a:t>clock</a:t>
            </a:r>
            <a:r>
              <a:rPr kumimoji="1" lang="ja-JP" altLang="en-US" dirty="0"/>
              <a:t>目</a:t>
            </a:r>
          </a:p>
        </p:txBody>
      </p:sp>
      <p:sp>
        <p:nvSpPr>
          <p:cNvPr id="13" name="テキスト ボックス 12">
            <a:extLst>
              <a:ext uri="{FF2B5EF4-FFF2-40B4-BE49-F238E27FC236}">
                <a16:creationId xmlns:a16="http://schemas.microsoft.com/office/drawing/2014/main" id="{BD235BB7-0228-426E-AAA8-A86B9173B244}"/>
              </a:ext>
            </a:extLst>
          </p:cNvPr>
          <p:cNvSpPr txBox="1"/>
          <p:nvPr/>
        </p:nvSpPr>
        <p:spPr>
          <a:xfrm>
            <a:off x="4524717" y="4323773"/>
            <a:ext cx="1093569" cy="369332"/>
          </a:xfrm>
          <a:prstGeom prst="rect">
            <a:avLst/>
          </a:prstGeom>
          <a:noFill/>
        </p:spPr>
        <p:txBody>
          <a:bodyPr wrap="none" rtlCol="0">
            <a:spAutoFit/>
          </a:bodyPr>
          <a:lstStyle/>
          <a:p>
            <a:r>
              <a:rPr lang="en-US" altLang="ja-JP" dirty="0"/>
              <a:t>4</a:t>
            </a:r>
            <a:r>
              <a:rPr kumimoji="1" lang="en-US" altLang="ja-JP" dirty="0"/>
              <a:t>clock</a:t>
            </a:r>
            <a:r>
              <a:rPr kumimoji="1" lang="ja-JP" altLang="en-US" dirty="0"/>
              <a:t>目</a:t>
            </a:r>
          </a:p>
        </p:txBody>
      </p:sp>
      <p:sp>
        <p:nvSpPr>
          <p:cNvPr id="14" name="テキスト ボックス 13">
            <a:extLst>
              <a:ext uri="{FF2B5EF4-FFF2-40B4-BE49-F238E27FC236}">
                <a16:creationId xmlns:a16="http://schemas.microsoft.com/office/drawing/2014/main" id="{3207E563-E388-4E86-964B-74B872EB34F0}"/>
              </a:ext>
            </a:extLst>
          </p:cNvPr>
          <p:cNvSpPr txBox="1"/>
          <p:nvPr/>
        </p:nvSpPr>
        <p:spPr>
          <a:xfrm>
            <a:off x="4526230" y="4881036"/>
            <a:ext cx="1093569" cy="369332"/>
          </a:xfrm>
          <a:prstGeom prst="rect">
            <a:avLst/>
          </a:prstGeom>
          <a:noFill/>
        </p:spPr>
        <p:txBody>
          <a:bodyPr wrap="none" rtlCol="0">
            <a:spAutoFit/>
          </a:bodyPr>
          <a:lstStyle/>
          <a:p>
            <a:r>
              <a:rPr lang="en-US" altLang="ja-JP" dirty="0"/>
              <a:t>5</a:t>
            </a:r>
            <a:r>
              <a:rPr kumimoji="1" lang="en-US" altLang="ja-JP" dirty="0"/>
              <a:t>clock</a:t>
            </a:r>
            <a:r>
              <a:rPr kumimoji="1" lang="ja-JP" altLang="en-US" dirty="0"/>
              <a:t>目</a:t>
            </a:r>
          </a:p>
        </p:txBody>
      </p:sp>
    </p:spTree>
    <p:extLst>
      <p:ext uri="{BB962C8B-B14F-4D97-AF65-F5344CB8AC3E}">
        <p14:creationId xmlns:p14="http://schemas.microsoft.com/office/powerpoint/2010/main" val="14096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4407291" y="1849910"/>
            <a:ext cx="1439863" cy="709612"/>
            <a:chOff x="3288" y="1299"/>
            <a:chExt cx="1996" cy="953"/>
          </a:xfrm>
        </p:grpSpPr>
        <p:sp>
          <p:nvSpPr>
            <p:cNvPr id="5" name="Line 8"/>
            <p:cNvSpPr>
              <a:spLocks noChangeShapeType="1"/>
            </p:cNvSpPr>
            <p:nvPr/>
          </p:nvSpPr>
          <p:spPr bwMode="auto">
            <a:xfrm>
              <a:off x="3878" y="1299"/>
              <a:ext cx="81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6" name="Line 9"/>
            <p:cNvSpPr>
              <a:spLocks noChangeShapeType="1"/>
            </p:cNvSpPr>
            <p:nvPr/>
          </p:nvSpPr>
          <p:spPr bwMode="auto">
            <a:xfrm>
              <a:off x="3288" y="2252"/>
              <a:ext cx="7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 name="Line 10"/>
            <p:cNvSpPr>
              <a:spLocks noChangeShapeType="1"/>
            </p:cNvSpPr>
            <p:nvPr/>
          </p:nvSpPr>
          <p:spPr bwMode="auto">
            <a:xfrm flipV="1">
              <a:off x="4059" y="1934"/>
              <a:ext cx="227" cy="3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11"/>
            <p:cNvSpPr>
              <a:spLocks noChangeShapeType="1"/>
            </p:cNvSpPr>
            <p:nvPr/>
          </p:nvSpPr>
          <p:spPr bwMode="auto">
            <a:xfrm flipV="1">
              <a:off x="3288" y="1299"/>
              <a:ext cx="590" cy="95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12"/>
            <p:cNvSpPr>
              <a:spLocks noChangeShapeType="1"/>
            </p:cNvSpPr>
            <p:nvPr/>
          </p:nvSpPr>
          <p:spPr bwMode="auto">
            <a:xfrm flipH="1" flipV="1">
              <a:off x="4694" y="1299"/>
              <a:ext cx="590" cy="95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13"/>
            <p:cNvSpPr>
              <a:spLocks noChangeShapeType="1"/>
            </p:cNvSpPr>
            <p:nvPr/>
          </p:nvSpPr>
          <p:spPr bwMode="auto">
            <a:xfrm flipH="1" flipV="1">
              <a:off x="4286" y="1934"/>
              <a:ext cx="227" cy="3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14"/>
            <p:cNvSpPr>
              <a:spLocks noChangeShapeType="1"/>
            </p:cNvSpPr>
            <p:nvPr/>
          </p:nvSpPr>
          <p:spPr bwMode="auto">
            <a:xfrm>
              <a:off x="4513" y="2252"/>
              <a:ext cx="7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2" name="Group 7"/>
          <p:cNvGrpSpPr>
            <a:grpSpLocks/>
          </p:cNvGrpSpPr>
          <p:nvPr/>
        </p:nvGrpSpPr>
        <p:grpSpPr bwMode="auto">
          <a:xfrm rot="5400000">
            <a:off x="4424323" y="3584094"/>
            <a:ext cx="1439863" cy="709612"/>
            <a:chOff x="3288" y="1299"/>
            <a:chExt cx="1996" cy="953"/>
          </a:xfrm>
        </p:grpSpPr>
        <p:sp>
          <p:nvSpPr>
            <p:cNvPr id="13" name="Line 8"/>
            <p:cNvSpPr>
              <a:spLocks noChangeShapeType="1"/>
            </p:cNvSpPr>
            <p:nvPr/>
          </p:nvSpPr>
          <p:spPr bwMode="auto">
            <a:xfrm>
              <a:off x="3878" y="1299"/>
              <a:ext cx="81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9"/>
            <p:cNvSpPr>
              <a:spLocks noChangeShapeType="1"/>
            </p:cNvSpPr>
            <p:nvPr/>
          </p:nvSpPr>
          <p:spPr bwMode="auto">
            <a:xfrm>
              <a:off x="3288" y="2252"/>
              <a:ext cx="7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 name="Line 10"/>
            <p:cNvSpPr>
              <a:spLocks noChangeShapeType="1"/>
            </p:cNvSpPr>
            <p:nvPr/>
          </p:nvSpPr>
          <p:spPr bwMode="auto">
            <a:xfrm flipV="1">
              <a:off x="4059" y="1934"/>
              <a:ext cx="227" cy="3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 name="Line 11"/>
            <p:cNvSpPr>
              <a:spLocks noChangeShapeType="1"/>
            </p:cNvSpPr>
            <p:nvPr/>
          </p:nvSpPr>
          <p:spPr bwMode="auto">
            <a:xfrm flipV="1">
              <a:off x="3288" y="1299"/>
              <a:ext cx="590" cy="95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 name="Line 12"/>
            <p:cNvSpPr>
              <a:spLocks noChangeShapeType="1"/>
            </p:cNvSpPr>
            <p:nvPr/>
          </p:nvSpPr>
          <p:spPr bwMode="auto">
            <a:xfrm flipH="1" flipV="1">
              <a:off x="4694" y="1299"/>
              <a:ext cx="590" cy="95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 name="Line 13"/>
            <p:cNvSpPr>
              <a:spLocks noChangeShapeType="1"/>
            </p:cNvSpPr>
            <p:nvPr/>
          </p:nvSpPr>
          <p:spPr bwMode="auto">
            <a:xfrm flipH="1" flipV="1">
              <a:off x="4286" y="1934"/>
              <a:ext cx="227" cy="31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 name="Line 14"/>
            <p:cNvSpPr>
              <a:spLocks noChangeShapeType="1"/>
            </p:cNvSpPr>
            <p:nvPr/>
          </p:nvSpPr>
          <p:spPr bwMode="auto">
            <a:xfrm>
              <a:off x="4513" y="2252"/>
              <a:ext cx="77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0" name="正方形/長方形 19"/>
          <p:cNvSpPr/>
          <p:nvPr/>
        </p:nvSpPr>
        <p:spPr>
          <a:xfrm>
            <a:off x="5585705" y="5456722"/>
            <a:ext cx="208823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Data</a:t>
            </a:r>
            <a:r>
              <a:rPr kumimoji="1" lang="ja-JP" altLang="en-US" dirty="0"/>
              <a:t> </a:t>
            </a:r>
            <a:r>
              <a:rPr kumimoji="1" lang="en-US" altLang="ja-JP" dirty="0"/>
              <a:t>Memory</a:t>
            </a:r>
            <a:endParaRPr kumimoji="1" lang="ja-JP" altLang="en-US" dirty="0"/>
          </a:p>
        </p:txBody>
      </p:sp>
      <p:sp>
        <p:nvSpPr>
          <p:cNvPr id="21" name="正方形/長方形 20"/>
          <p:cNvSpPr/>
          <p:nvPr/>
        </p:nvSpPr>
        <p:spPr>
          <a:xfrm>
            <a:off x="2737969" y="2368468"/>
            <a:ext cx="1008112" cy="181606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Reg.</a:t>
            </a:r>
          </a:p>
          <a:p>
            <a:pPr algn="ctr"/>
            <a:r>
              <a:rPr lang="en-US" altLang="ja-JP" dirty="0"/>
              <a:t>File</a:t>
            </a:r>
            <a:endParaRPr kumimoji="1" lang="ja-JP" altLang="en-US" dirty="0"/>
          </a:p>
        </p:txBody>
      </p:sp>
      <p:sp>
        <p:nvSpPr>
          <p:cNvPr id="22" name="正方形/長方形 21"/>
          <p:cNvSpPr/>
          <p:nvPr/>
        </p:nvSpPr>
        <p:spPr>
          <a:xfrm>
            <a:off x="325907" y="3996429"/>
            <a:ext cx="861718" cy="44068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t>PC</a:t>
            </a:r>
            <a:endParaRPr kumimoji="1" lang="ja-JP" altLang="en-US" dirty="0"/>
          </a:p>
        </p:txBody>
      </p:sp>
      <p:sp>
        <p:nvSpPr>
          <p:cNvPr id="23" name="正方形/長方形 22"/>
          <p:cNvSpPr/>
          <p:nvPr/>
        </p:nvSpPr>
        <p:spPr>
          <a:xfrm>
            <a:off x="2434352" y="1537805"/>
            <a:ext cx="45719" cy="7434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2498693" y="4358165"/>
            <a:ext cx="45719" cy="7385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p:cNvSpPr/>
          <p:nvPr/>
        </p:nvSpPr>
        <p:spPr>
          <a:xfrm>
            <a:off x="395536" y="5116016"/>
            <a:ext cx="208823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Instruction</a:t>
            </a:r>
            <a:r>
              <a:rPr kumimoji="1" lang="ja-JP" altLang="en-US" dirty="0"/>
              <a:t> </a:t>
            </a:r>
            <a:r>
              <a:rPr kumimoji="1" lang="en-US" altLang="ja-JP" dirty="0"/>
              <a:t>Memory</a:t>
            </a:r>
            <a:endParaRPr kumimoji="1" lang="ja-JP" altLang="en-US" dirty="0"/>
          </a:p>
        </p:txBody>
      </p:sp>
      <p:cxnSp>
        <p:nvCxnSpPr>
          <p:cNvPr id="28" name="直線矢印コネクタ 27"/>
          <p:cNvCxnSpPr/>
          <p:nvPr/>
        </p:nvCxnSpPr>
        <p:spPr>
          <a:xfrm>
            <a:off x="755576" y="4437112"/>
            <a:ext cx="0" cy="6789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4857538" y="1858855"/>
            <a:ext cx="641522" cy="369332"/>
          </a:xfrm>
          <a:prstGeom prst="rect">
            <a:avLst/>
          </a:prstGeom>
          <a:noFill/>
        </p:spPr>
        <p:txBody>
          <a:bodyPr wrap="none" rtlCol="0">
            <a:spAutoFit/>
          </a:bodyPr>
          <a:lstStyle/>
          <a:p>
            <a:r>
              <a:rPr kumimoji="1" lang="en-US" altLang="ja-JP"/>
              <a:t>ALU</a:t>
            </a:r>
            <a:endParaRPr kumimoji="1" lang="ja-JP" altLang="en-US" dirty="0"/>
          </a:p>
        </p:txBody>
      </p:sp>
      <p:sp>
        <p:nvSpPr>
          <p:cNvPr id="30" name="テキスト ボックス 29"/>
          <p:cNvSpPr txBox="1"/>
          <p:nvPr/>
        </p:nvSpPr>
        <p:spPr>
          <a:xfrm>
            <a:off x="4866582" y="3546097"/>
            <a:ext cx="641522" cy="369332"/>
          </a:xfrm>
          <a:prstGeom prst="rect">
            <a:avLst/>
          </a:prstGeom>
          <a:noFill/>
        </p:spPr>
        <p:txBody>
          <a:bodyPr wrap="none" rtlCol="0">
            <a:spAutoFit/>
          </a:bodyPr>
          <a:lstStyle/>
          <a:p>
            <a:r>
              <a:rPr kumimoji="1" lang="en-US" altLang="ja-JP"/>
              <a:t>ALU</a:t>
            </a:r>
            <a:endParaRPr kumimoji="1" lang="ja-JP" altLang="en-US" dirty="0"/>
          </a:p>
        </p:txBody>
      </p:sp>
      <p:cxnSp>
        <p:nvCxnSpPr>
          <p:cNvPr id="32" name="直線コネクタ 31"/>
          <p:cNvCxnSpPr/>
          <p:nvPr/>
        </p:nvCxnSpPr>
        <p:spPr>
          <a:xfrm flipV="1">
            <a:off x="1849611" y="4727464"/>
            <a:ext cx="0" cy="3885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endCxn id="25" idx="1"/>
          </p:cNvCxnSpPr>
          <p:nvPr/>
        </p:nvCxnSpPr>
        <p:spPr>
          <a:xfrm flipV="1">
            <a:off x="1819387" y="4727465"/>
            <a:ext cx="679306" cy="146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451930" y="3194621"/>
            <a:ext cx="648072" cy="801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a:t>I0</a:t>
            </a:r>
            <a:r>
              <a:rPr lang="en-US" altLang="ja-JP" dirty="0"/>
              <a:t>/1</a:t>
            </a:r>
            <a:endParaRPr kumimoji="1" lang="ja-JP" altLang="en-US" dirty="0"/>
          </a:p>
        </p:txBody>
      </p:sp>
      <p:cxnSp>
        <p:nvCxnSpPr>
          <p:cNvPr id="38" name="直線コネクタ 37"/>
          <p:cNvCxnSpPr/>
          <p:nvPr/>
        </p:nvCxnSpPr>
        <p:spPr>
          <a:xfrm flipV="1">
            <a:off x="1475656" y="1910395"/>
            <a:ext cx="0" cy="320562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51" idx="2"/>
            <a:endCxn id="23" idx="1"/>
          </p:cNvCxnSpPr>
          <p:nvPr/>
        </p:nvCxnSpPr>
        <p:spPr>
          <a:xfrm flipV="1">
            <a:off x="1454311" y="1909507"/>
            <a:ext cx="980041" cy="136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1059010" y="1553784"/>
            <a:ext cx="790601" cy="369332"/>
          </a:xfrm>
          <a:prstGeom prst="rect">
            <a:avLst/>
          </a:prstGeom>
          <a:noFill/>
        </p:spPr>
        <p:txBody>
          <a:bodyPr wrap="none" rtlCol="0">
            <a:spAutoFit/>
          </a:bodyPr>
          <a:lstStyle/>
          <a:p>
            <a:r>
              <a:rPr kumimoji="1" lang="en-US" altLang="ja-JP" dirty="0" err="1"/>
              <a:t>instr0</a:t>
            </a:r>
            <a:endParaRPr kumimoji="1" lang="ja-JP" altLang="en-US" dirty="0"/>
          </a:p>
        </p:txBody>
      </p:sp>
      <p:sp>
        <p:nvSpPr>
          <p:cNvPr id="52" name="テキスト ボックス 51"/>
          <p:cNvSpPr txBox="1"/>
          <p:nvPr/>
        </p:nvSpPr>
        <p:spPr>
          <a:xfrm>
            <a:off x="1520230" y="4184528"/>
            <a:ext cx="790601" cy="646331"/>
          </a:xfrm>
          <a:prstGeom prst="rect">
            <a:avLst/>
          </a:prstGeom>
          <a:noFill/>
        </p:spPr>
        <p:txBody>
          <a:bodyPr wrap="none" rtlCol="0">
            <a:spAutoFit/>
          </a:bodyPr>
          <a:lstStyle/>
          <a:p>
            <a:r>
              <a:rPr kumimoji="1" lang="en-US" altLang="ja-JP" dirty="0" err="1"/>
              <a:t>instr1</a:t>
            </a:r>
            <a:endParaRPr kumimoji="1" lang="en-US" altLang="ja-JP" dirty="0"/>
          </a:p>
          <a:p>
            <a:endParaRPr kumimoji="1" lang="ja-JP" altLang="en-US" dirty="0"/>
          </a:p>
        </p:txBody>
      </p:sp>
      <p:grpSp>
        <p:nvGrpSpPr>
          <p:cNvPr id="100" name="グループ化 99"/>
          <p:cNvGrpSpPr/>
          <p:nvPr/>
        </p:nvGrpSpPr>
        <p:grpSpPr>
          <a:xfrm>
            <a:off x="3746081" y="1858855"/>
            <a:ext cx="536862" cy="787703"/>
            <a:chOff x="3746081" y="1858855"/>
            <a:chExt cx="536862" cy="787703"/>
          </a:xfrm>
        </p:grpSpPr>
        <p:cxnSp>
          <p:nvCxnSpPr>
            <p:cNvPr id="61" name="直線矢印コネクタ 60"/>
            <p:cNvCxnSpPr/>
            <p:nvPr/>
          </p:nvCxnSpPr>
          <p:spPr>
            <a:xfrm>
              <a:off x="3746081" y="2646558"/>
              <a:ext cx="19203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V="1">
              <a:off x="3938117" y="1858855"/>
              <a:ext cx="0" cy="787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矢印コネクタ 64"/>
            <p:cNvCxnSpPr/>
            <p:nvPr/>
          </p:nvCxnSpPr>
          <p:spPr>
            <a:xfrm>
              <a:off x="3938117" y="1858855"/>
              <a:ext cx="3448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正方形/長方形 67"/>
          <p:cNvSpPr/>
          <p:nvPr/>
        </p:nvSpPr>
        <p:spPr>
          <a:xfrm>
            <a:off x="4283578" y="1519302"/>
            <a:ext cx="156647" cy="3630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7871737" y="1403715"/>
            <a:ext cx="144015" cy="3064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7" name="直線矢印コネクタ 76"/>
          <p:cNvCxnSpPr/>
          <p:nvPr/>
        </p:nvCxnSpPr>
        <p:spPr>
          <a:xfrm>
            <a:off x="2574291" y="4852784"/>
            <a:ext cx="1708652"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直線矢印コネクタ 84"/>
          <p:cNvCxnSpPr/>
          <p:nvPr/>
        </p:nvCxnSpPr>
        <p:spPr>
          <a:xfrm>
            <a:off x="2480071" y="1738450"/>
            <a:ext cx="1802872"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01" name="グループ化 100"/>
          <p:cNvGrpSpPr/>
          <p:nvPr/>
        </p:nvGrpSpPr>
        <p:grpSpPr>
          <a:xfrm>
            <a:off x="3746081" y="2711843"/>
            <a:ext cx="536862" cy="212806"/>
            <a:chOff x="3746081" y="1858855"/>
            <a:chExt cx="536862" cy="787703"/>
          </a:xfrm>
        </p:grpSpPr>
        <p:cxnSp>
          <p:nvCxnSpPr>
            <p:cNvPr id="102" name="直線矢印コネクタ 101"/>
            <p:cNvCxnSpPr/>
            <p:nvPr/>
          </p:nvCxnSpPr>
          <p:spPr>
            <a:xfrm>
              <a:off x="3746081" y="2646558"/>
              <a:ext cx="19203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V="1">
              <a:off x="3938117" y="1858855"/>
              <a:ext cx="0" cy="787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矢印コネクタ 103"/>
            <p:cNvCxnSpPr/>
            <p:nvPr/>
          </p:nvCxnSpPr>
          <p:spPr>
            <a:xfrm>
              <a:off x="3938117" y="1858855"/>
              <a:ext cx="3448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グループ化 104"/>
          <p:cNvGrpSpPr/>
          <p:nvPr/>
        </p:nvGrpSpPr>
        <p:grpSpPr>
          <a:xfrm flipV="1">
            <a:off x="3747106" y="3793425"/>
            <a:ext cx="536862" cy="787703"/>
            <a:chOff x="3746081" y="1858855"/>
            <a:chExt cx="536862" cy="787703"/>
          </a:xfrm>
        </p:grpSpPr>
        <p:cxnSp>
          <p:nvCxnSpPr>
            <p:cNvPr id="106" name="直線矢印コネクタ 105"/>
            <p:cNvCxnSpPr/>
            <p:nvPr/>
          </p:nvCxnSpPr>
          <p:spPr>
            <a:xfrm>
              <a:off x="3746081" y="2646558"/>
              <a:ext cx="19203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3938117" y="1858855"/>
              <a:ext cx="0" cy="787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p:nvPr/>
          </p:nvCxnSpPr>
          <p:spPr>
            <a:xfrm>
              <a:off x="3938117" y="1858855"/>
              <a:ext cx="3448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9" name="グループ化 108"/>
          <p:cNvGrpSpPr/>
          <p:nvPr/>
        </p:nvGrpSpPr>
        <p:grpSpPr>
          <a:xfrm flipV="1">
            <a:off x="3747106" y="3429000"/>
            <a:ext cx="536862" cy="212806"/>
            <a:chOff x="3746081" y="1858855"/>
            <a:chExt cx="536862" cy="787703"/>
          </a:xfrm>
        </p:grpSpPr>
        <p:cxnSp>
          <p:nvCxnSpPr>
            <p:cNvPr id="110" name="直線矢印コネクタ 109"/>
            <p:cNvCxnSpPr/>
            <p:nvPr/>
          </p:nvCxnSpPr>
          <p:spPr>
            <a:xfrm>
              <a:off x="3746081" y="2646558"/>
              <a:ext cx="19203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V="1">
              <a:off x="3938117" y="1858855"/>
              <a:ext cx="0" cy="787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a:off x="3938117" y="1858855"/>
              <a:ext cx="3448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3" name="グループ化 112"/>
          <p:cNvGrpSpPr/>
          <p:nvPr/>
        </p:nvGrpSpPr>
        <p:grpSpPr>
          <a:xfrm flipV="1">
            <a:off x="2507790" y="2075986"/>
            <a:ext cx="229154" cy="787703"/>
            <a:chOff x="3746081" y="1858855"/>
            <a:chExt cx="536862" cy="787703"/>
          </a:xfrm>
        </p:grpSpPr>
        <p:cxnSp>
          <p:nvCxnSpPr>
            <p:cNvPr id="114" name="直線矢印コネクタ 113"/>
            <p:cNvCxnSpPr/>
            <p:nvPr/>
          </p:nvCxnSpPr>
          <p:spPr>
            <a:xfrm>
              <a:off x="3746081" y="2646558"/>
              <a:ext cx="19203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直線コネクタ 114"/>
            <p:cNvCxnSpPr/>
            <p:nvPr/>
          </p:nvCxnSpPr>
          <p:spPr>
            <a:xfrm flipV="1">
              <a:off x="3938117" y="1858855"/>
              <a:ext cx="0" cy="787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矢印コネクタ 115"/>
            <p:cNvCxnSpPr/>
            <p:nvPr/>
          </p:nvCxnSpPr>
          <p:spPr>
            <a:xfrm>
              <a:off x="3938117" y="1858855"/>
              <a:ext cx="3448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7" name="グループ化 116"/>
          <p:cNvGrpSpPr/>
          <p:nvPr/>
        </p:nvGrpSpPr>
        <p:grpSpPr>
          <a:xfrm>
            <a:off x="2553642" y="3680269"/>
            <a:ext cx="229154" cy="787703"/>
            <a:chOff x="3746081" y="1858855"/>
            <a:chExt cx="536862" cy="787703"/>
          </a:xfrm>
        </p:grpSpPr>
        <p:cxnSp>
          <p:nvCxnSpPr>
            <p:cNvPr id="118" name="直線矢印コネクタ 117"/>
            <p:cNvCxnSpPr/>
            <p:nvPr/>
          </p:nvCxnSpPr>
          <p:spPr>
            <a:xfrm>
              <a:off x="3746081" y="2646558"/>
              <a:ext cx="19203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flipV="1">
              <a:off x="3938117" y="1858855"/>
              <a:ext cx="0" cy="787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矢印コネクタ 119"/>
            <p:cNvCxnSpPr/>
            <p:nvPr/>
          </p:nvCxnSpPr>
          <p:spPr>
            <a:xfrm>
              <a:off x="3938117" y="1858855"/>
              <a:ext cx="3448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24" name="直線矢印コネクタ 123"/>
          <p:cNvCxnSpPr/>
          <p:nvPr/>
        </p:nvCxnSpPr>
        <p:spPr>
          <a:xfrm>
            <a:off x="4440225" y="1783495"/>
            <a:ext cx="349223"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a:off x="4423193" y="2711842"/>
            <a:ext cx="349223"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7" name="直線矢印コネクタ 126"/>
          <p:cNvCxnSpPr/>
          <p:nvPr/>
        </p:nvCxnSpPr>
        <p:spPr>
          <a:xfrm>
            <a:off x="4440225" y="3407841"/>
            <a:ext cx="349223"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a:off x="4440225" y="4407257"/>
            <a:ext cx="349223" cy="0"/>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5499060" y="2272424"/>
            <a:ext cx="2372677"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flipH="1">
            <a:off x="6011641" y="2272424"/>
            <a:ext cx="519" cy="3184298"/>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5508104" y="3857024"/>
            <a:ext cx="2363633"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flipH="1">
            <a:off x="5755092" y="3857024"/>
            <a:ext cx="518" cy="1599698"/>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45" name="グループ化 144"/>
          <p:cNvGrpSpPr/>
          <p:nvPr/>
        </p:nvGrpSpPr>
        <p:grpSpPr>
          <a:xfrm flipV="1">
            <a:off x="4423194" y="4765929"/>
            <a:ext cx="1136120" cy="900319"/>
            <a:chOff x="3746081" y="1858855"/>
            <a:chExt cx="536862" cy="787703"/>
          </a:xfrm>
        </p:grpSpPr>
        <p:cxnSp>
          <p:nvCxnSpPr>
            <p:cNvPr id="146" name="直線矢印コネクタ 145"/>
            <p:cNvCxnSpPr/>
            <p:nvPr/>
          </p:nvCxnSpPr>
          <p:spPr>
            <a:xfrm>
              <a:off x="3746081" y="2646558"/>
              <a:ext cx="192036"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7" name="直線コネクタ 146"/>
            <p:cNvCxnSpPr/>
            <p:nvPr/>
          </p:nvCxnSpPr>
          <p:spPr>
            <a:xfrm flipV="1">
              <a:off x="3938117" y="1858855"/>
              <a:ext cx="0" cy="7877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直線矢印コネクタ 147"/>
            <p:cNvCxnSpPr/>
            <p:nvPr/>
          </p:nvCxnSpPr>
          <p:spPr>
            <a:xfrm>
              <a:off x="3938117" y="1858855"/>
              <a:ext cx="34482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59" name="直線矢印コネクタ 158"/>
          <p:cNvCxnSpPr/>
          <p:nvPr/>
        </p:nvCxnSpPr>
        <p:spPr>
          <a:xfrm>
            <a:off x="4451147" y="5034220"/>
            <a:ext cx="192273" cy="0"/>
          </a:xfrm>
          <a:prstGeom prst="straightConnector1">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a:off x="4643420" y="5034220"/>
            <a:ext cx="0" cy="987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矢印コネクタ 160"/>
          <p:cNvCxnSpPr/>
          <p:nvPr/>
        </p:nvCxnSpPr>
        <p:spPr>
          <a:xfrm>
            <a:off x="4643420" y="6021288"/>
            <a:ext cx="9438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直線コネクタ 169"/>
          <p:cNvCxnSpPr/>
          <p:nvPr/>
        </p:nvCxnSpPr>
        <p:spPr>
          <a:xfrm>
            <a:off x="7164288" y="4128948"/>
            <a:ext cx="0" cy="13277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矢印コネクタ 170"/>
          <p:cNvCxnSpPr/>
          <p:nvPr/>
        </p:nvCxnSpPr>
        <p:spPr>
          <a:xfrm>
            <a:off x="7164288" y="4128948"/>
            <a:ext cx="7074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直線矢印コネクタ 172"/>
          <p:cNvCxnSpPr/>
          <p:nvPr/>
        </p:nvCxnSpPr>
        <p:spPr>
          <a:xfrm>
            <a:off x="7020272" y="1783495"/>
            <a:ext cx="8514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直線コネクタ 174"/>
          <p:cNvCxnSpPr/>
          <p:nvPr/>
        </p:nvCxnSpPr>
        <p:spPr>
          <a:xfrm>
            <a:off x="7020272" y="1778890"/>
            <a:ext cx="0" cy="36778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線矢印コネクタ 176"/>
          <p:cNvCxnSpPr/>
          <p:nvPr/>
        </p:nvCxnSpPr>
        <p:spPr>
          <a:xfrm>
            <a:off x="8028384" y="3996429"/>
            <a:ext cx="70744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直線矢印コネクタ 177"/>
          <p:cNvCxnSpPr/>
          <p:nvPr/>
        </p:nvCxnSpPr>
        <p:spPr>
          <a:xfrm>
            <a:off x="8028384" y="2012579"/>
            <a:ext cx="42218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直線コネクタ 186"/>
          <p:cNvCxnSpPr/>
          <p:nvPr/>
        </p:nvCxnSpPr>
        <p:spPr>
          <a:xfrm>
            <a:off x="3428617" y="1049312"/>
            <a:ext cx="5028623" cy="0"/>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flipH="1">
            <a:off x="8723762" y="818080"/>
            <a:ext cx="519" cy="3184298"/>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2" name="直線コネクタ 191"/>
          <p:cNvCxnSpPr/>
          <p:nvPr/>
        </p:nvCxnSpPr>
        <p:spPr>
          <a:xfrm flipH="1">
            <a:off x="8457024" y="1049312"/>
            <a:ext cx="216" cy="963267"/>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7" name="直線コネクタ 196"/>
          <p:cNvCxnSpPr/>
          <p:nvPr/>
        </p:nvCxnSpPr>
        <p:spPr>
          <a:xfrm>
            <a:off x="3428617" y="1049312"/>
            <a:ext cx="0" cy="1319156"/>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9" name="直線コネクタ 198"/>
          <p:cNvCxnSpPr>
            <a:endCxn id="21" idx="0"/>
          </p:cNvCxnSpPr>
          <p:nvPr/>
        </p:nvCxnSpPr>
        <p:spPr>
          <a:xfrm flipH="1">
            <a:off x="3242025" y="818080"/>
            <a:ext cx="3478" cy="1550388"/>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1" name="直線コネクタ 200"/>
          <p:cNvCxnSpPr/>
          <p:nvPr/>
        </p:nvCxnSpPr>
        <p:spPr>
          <a:xfrm flipV="1">
            <a:off x="3242025" y="818080"/>
            <a:ext cx="5481737" cy="2499"/>
          </a:xfrm>
          <a:prstGeom prst="lin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8" name="正方形/長方形 207"/>
          <p:cNvSpPr/>
          <p:nvPr/>
        </p:nvSpPr>
        <p:spPr>
          <a:xfrm>
            <a:off x="5545556" y="1613879"/>
            <a:ext cx="139669" cy="3374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テキスト ボックス 208"/>
          <p:cNvSpPr txBox="1"/>
          <p:nvPr/>
        </p:nvSpPr>
        <p:spPr>
          <a:xfrm>
            <a:off x="709557" y="2515717"/>
            <a:ext cx="274434" cy="461665"/>
          </a:xfrm>
          <a:prstGeom prst="rect">
            <a:avLst/>
          </a:prstGeom>
          <a:noFill/>
        </p:spPr>
        <p:txBody>
          <a:bodyPr wrap="none" rtlCol="0">
            <a:spAutoFit/>
          </a:bodyPr>
          <a:lstStyle/>
          <a:p>
            <a:r>
              <a:rPr lang="en-US" altLang="ja-JP" sz="2400" dirty="0"/>
              <a:t>I</a:t>
            </a:r>
            <a:endParaRPr kumimoji="1" lang="ja-JP" altLang="en-US" sz="2400" dirty="0"/>
          </a:p>
        </p:txBody>
      </p:sp>
      <p:sp>
        <p:nvSpPr>
          <p:cNvPr id="210" name="テキスト ボックス 209"/>
          <p:cNvSpPr txBox="1"/>
          <p:nvPr/>
        </p:nvSpPr>
        <p:spPr>
          <a:xfrm>
            <a:off x="2937501" y="4391119"/>
            <a:ext cx="413896" cy="461665"/>
          </a:xfrm>
          <a:prstGeom prst="rect">
            <a:avLst/>
          </a:prstGeom>
          <a:noFill/>
        </p:spPr>
        <p:txBody>
          <a:bodyPr wrap="none" rtlCol="0">
            <a:spAutoFit/>
          </a:bodyPr>
          <a:lstStyle/>
          <a:p>
            <a:r>
              <a:rPr lang="en-US" altLang="ja-JP" sz="2400" dirty="0"/>
              <a:t>D</a:t>
            </a:r>
            <a:endParaRPr kumimoji="1" lang="ja-JP" altLang="en-US" sz="2400" dirty="0"/>
          </a:p>
        </p:txBody>
      </p:sp>
      <p:sp>
        <p:nvSpPr>
          <p:cNvPr id="211" name="テキスト ボックス 210"/>
          <p:cNvSpPr txBox="1"/>
          <p:nvPr/>
        </p:nvSpPr>
        <p:spPr>
          <a:xfrm>
            <a:off x="5015750" y="4796231"/>
            <a:ext cx="375424" cy="461665"/>
          </a:xfrm>
          <a:prstGeom prst="rect">
            <a:avLst/>
          </a:prstGeom>
          <a:noFill/>
        </p:spPr>
        <p:txBody>
          <a:bodyPr wrap="none" rtlCol="0">
            <a:spAutoFit/>
          </a:bodyPr>
          <a:lstStyle/>
          <a:p>
            <a:r>
              <a:rPr lang="en-US" altLang="ja-JP" sz="2400" dirty="0"/>
              <a:t>E</a:t>
            </a:r>
            <a:endParaRPr kumimoji="1" lang="ja-JP" altLang="en-US" sz="2400" dirty="0"/>
          </a:p>
        </p:txBody>
      </p:sp>
      <p:sp>
        <p:nvSpPr>
          <p:cNvPr id="212" name="テキスト ボックス 211"/>
          <p:cNvSpPr txBox="1"/>
          <p:nvPr/>
        </p:nvSpPr>
        <p:spPr>
          <a:xfrm>
            <a:off x="6300192" y="4551511"/>
            <a:ext cx="466794" cy="461665"/>
          </a:xfrm>
          <a:prstGeom prst="rect">
            <a:avLst/>
          </a:prstGeom>
          <a:noFill/>
        </p:spPr>
        <p:txBody>
          <a:bodyPr wrap="none" rtlCol="0">
            <a:spAutoFit/>
          </a:bodyPr>
          <a:lstStyle/>
          <a:p>
            <a:r>
              <a:rPr lang="en-US" altLang="ja-JP" sz="2400" dirty="0"/>
              <a:t>M</a:t>
            </a:r>
            <a:endParaRPr kumimoji="1" lang="ja-JP" altLang="en-US" sz="2400" dirty="0"/>
          </a:p>
        </p:txBody>
      </p:sp>
      <p:sp>
        <p:nvSpPr>
          <p:cNvPr id="213" name="テキスト ボックス 212"/>
          <p:cNvSpPr txBox="1"/>
          <p:nvPr/>
        </p:nvSpPr>
        <p:spPr>
          <a:xfrm>
            <a:off x="8317750" y="4276860"/>
            <a:ext cx="471604" cy="461665"/>
          </a:xfrm>
          <a:prstGeom prst="rect">
            <a:avLst/>
          </a:prstGeom>
          <a:noFill/>
        </p:spPr>
        <p:txBody>
          <a:bodyPr wrap="none" rtlCol="0">
            <a:spAutoFit/>
          </a:bodyPr>
          <a:lstStyle/>
          <a:p>
            <a:r>
              <a:rPr lang="en-US" altLang="ja-JP" sz="2400" dirty="0"/>
              <a:t>W</a:t>
            </a:r>
            <a:endParaRPr kumimoji="1" lang="ja-JP" altLang="en-US" sz="2400" dirty="0"/>
          </a:p>
        </p:txBody>
      </p:sp>
      <p:sp>
        <p:nvSpPr>
          <p:cNvPr id="24" name="正方形/長方形 23">
            <a:extLst>
              <a:ext uri="{FF2B5EF4-FFF2-40B4-BE49-F238E27FC236}">
                <a16:creationId xmlns:a16="http://schemas.microsoft.com/office/drawing/2014/main" id="{95DD327C-0D07-45B9-B28D-62DD63FA7C62}"/>
              </a:ext>
            </a:extLst>
          </p:cNvPr>
          <p:cNvSpPr/>
          <p:nvPr/>
        </p:nvSpPr>
        <p:spPr>
          <a:xfrm>
            <a:off x="4551226" y="1149808"/>
            <a:ext cx="1433406" cy="369332"/>
          </a:xfrm>
          <a:prstGeom prst="rect">
            <a:avLst/>
          </a:prstGeom>
        </p:spPr>
        <p:txBody>
          <a:bodyPr wrap="none">
            <a:spAutoFit/>
          </a:bodyPr>
          <a:lstStyle/>
          <a:p>
            <a:r>
              <a:rPr lang="en-US" altLang="ja-JP" dirty="0" err="1"/>
              <a:t>addi</a:t>
            </a:r>
            <a:r>
              <a:rPr lang="en-US" altLang="ja-JP" dirty="0"/>
              <a:t> x1,x0,0</a:t>
            </a:r>
            <a:endParaRPr lang="ja-JP" altLang="en-US" dirty="0"/>
          </a:p>
        </p:txBody>
      </p:sp>
      <p:sp>
        <p:nvSpPr>
          <p:cNvPr id="27" name="正方形/長方形 26">
            <a:extLst>
              <a:ext uri="{FF2B5EF4-FFF2-40B4-BE49-F238E27FC236}">
                <a16:creationId xmlns:a16="http://schemas.microsoft.com/office/drawing/2014/main" id="{7479C327-D4E5-4741-B2F1-F67A026F4F01}"/>
              </a:ext>
            </a:extLst>
          </p:cNvPr>
          <p:cNvSpPr/>
          <p:nvPr/>
        </p:nvSpPr>
        <p:spPr>
          <a:xfrm>
            <a:off x="4525766" y="2910331"/>
            <a:ext cx="1550424" cy="369332"/>
          </a:xfrm>
          <a:prstGeom prst="rect">
            <a:avLst/>
          </a:prstGeom>
          <a:solidFill>
            <a:schemeClr val="bg1"/>
          </a:solidFill>
        </p:spPr>
        <p:txBody>
          <a:bodyPr wrap="none">
            <a:spAutoFit/>
          </a:bodyPr>
          <a:lstStyle/>
          <a:p>
            <a:r>
              <a:rPr lang="en-US" altLang="ja-JP" dirty="0"/>
              <a:t>add x2,x0,x0 </a:t>
            </a:r>
            <a:endParaRPr lang="ja-JP" altLang="en-US" dirty="0"/>
          </a:p>
        </p:txBody>
      </p:sp>
      <p:sp>
        <p:nvSpPr>
          <p:cNvPr id="31" name="正方形/長方形 30">
            <a:extLst>
              <a:ext uri="{FF2B5EF4-FFF2-40B4-BE49-F238E27FC236}">
                <a16:creationId xmlns:a16="http://schemas.microsoft.com/office/drawing/2014/main" id="{5C5DEF02-D3AF-4B93-99F2-1348E64EB3A3}"/>
              </a:ext>
            </a:extLst>
          </p:cNvPr>
          <p:cNvSpPr/>
          <p:nvPr/>
        </p:nvSpPr>
        <p:spPr>
          <a:xfrm>
            <a:off x="2589759" y="1225481"/>
            <a:ext cx="1433406" cy="369332"/>
          </a:xfrm>
          <a:prstGeom prst="rect">
            <a:avLst/>
          </a:prstGeom>
          <a:solidFill>
            <a:schemeClr val="bg1"/>
          </a:solidFill>
        </p:spPr>
        <p:txBody>
          <a:bodyPr wrap="none">
            <a:spAutoFit/>
          </a:bodyPr>
          <a:lstStyle/>
          <a:p>
            <a:r>
              <a:rPr lang="en-US" altLang="ja-JP" dirty="0" err="1"/>
              <a:t>addi</a:t>
            </a:r>
            <a:r>
              <a:rPr lang="en-US" altLang="ja-JP" dirty="0"/>
              <a:t> x3,x0,8</a:t>
            </a:r>
            <a:endParaRPr lang="ja-JP" altLang="en-US" dirty="0"/>
          </a:p>
        </p:txBody>
      </p:sp>
      <p:sp>
        <p:nvSpPr>
          <p:cNvPr id="33" name="正方形/長方形 32">
            <a:extLst>
              <a:ext uri="{FF2B5EF4-FFF2-40B4-BE49-F238E27FC236}">
                <a16:creationId xmlns:a16="http://schemas.microsoft.com/office/drawing/2014/main" id="{ECC05C93-C711-4899-8733-347B0E8DB39A}"/>
              </a:ext>
            </a:extLst>
          </p:cNvPr>
          <p:cNvSpPr/>
          <p:nvPr/>
        </p:nvSpPr>
        <p:spPr>
          <a:xfrm>
            <a:off x="2757453" y="4929824"/>
            <a:ext cx="1284326" cy="369332"/>
          </a:xfrm>
          <a:prstGeom prst="rect">
            <a:avLst/>
          </a:prstGeom>
        </p:spPr>
        <p:txBody>
          <a:bodyPr wrap="none">
            <a:spAutoFit/>
          </a:bodyPr>
          <a:lstStyle/>
          <a:p>
            <a:r>
              <a:rPr lang="en-US" altLang="ja-JP" dirty="0" err="1"/>
              <a:t>lw</a:t>
            </a:r>
            <a:r>
              <a:rPr lang="en-US" altLang="ja-JP" dirty="0"/>
              <a:t> x4,x1,0 </a:t>
            </a:r>
            <a:endParaRPr lang="ja-JP" altLang="en-US" dirty="0"/>
          </a:p>
        </p:txBody>
      </p:sp>
      <p:sp>
        <p:nvSpPr>
          <p:cNvPr id="35" name="正方形/長方形 34">
            <a:extLst>
              <a:ext uri="{FF2B5EF4-FFF2-40B4-BE49-F238E27FC236}">
                <a16:creationId xmlns:a16="http://schemas.microsoft.com/office/drawing/2014/main" id="{45D8376D-D115-484F-93FB-3A0FCE7283DF}"/>
              </a:ext>
            </a:extLst>
          </p:cNvPr>
          <p:cNvSpPr/>
          <p:nvPr/>
        </p:nvSpPr>
        <p:spPr>
          <a:xfrm>
            <a:off x="950059" y="1230731"/>
            <a:ext cx="1484702" cy="369332"/>
          </a:xfrm>
          <a:prstGeom prst="rect">
            <a:avLst/>
          </a:prstGeom>
        </p:spPr>
        <p:txBody>
          <a:bodyPr wrap="none">
            <a:spAutoFit/>
          </a:bodyPr>
          <a:lstStyle/>
          <a:p>
            <a:r>
              <a:rPr lang="en-US" altLang="ja-JP" dirty="0"/>
              <a:t>add x2,x2,x4</a:t>
            </a:r>
            <a:endParaRPr lang="ja-JP" altLang="en-US" dirty="0"/>
          </a:p>
        </p:txBody>
      </p:sp>
      <p:sp>
        <p:nvSpPr>
          <p:cNvPr id="36" name="正方形/長方形 35">
            <a:extLst>
              <a:ext uri="{FF2B5EF4-FFF2-40B4-BE49-F238E27FC236}">
                <a16:creationId xmlns:a16="http://schemas.microsoft.com/office/drawing/2014/main" id="{8A6DF0AA-3900-40A5-8E09-F44325ADEE22}"/>
              </a:ext>
            </a:extLst>
          </p:cNvPr>
          <p:cNvSpPr/>
          <p:nvPr/>
        </p:nvSpPr>
        <p:spPr>
          <a:xfrm>
            <a:off x="1099031" y="3815212"/>
            <a:ext cx="1499128" cy="369332"/>
          </a:xfrm>
          <a:prstGeom prst="rect">
            <a:avLst/>
          </a:prstGeom>
          <a:solidFill>
            <a:schemeClr val="bg1"/>
          </a:solidFill>
        </p:spPr>
        <p:txBody>
          <a:bodyPr wrap="none">
            <a:spAutoFit/>
          </a:bodyPr>
          <a:lstStyle/>
          <a:p>
            <a:r>
              <a:rPr lang="en-US" altLang="ja-JP" dirty="0" err="1"/>
              <a:t>addi</a:t>
            </a:r>
            <a:r>
              <a:rPr lang="en-US" altLang="ja-JP" dirty="0"/>
              <a:t> x1,x1,4 </a:t>
            </a:r>
            <a:endParaRPr lang="ja-JP" altLang="en-US" dirty="0"/>
          </a:p>
        </p:txBody>
      </p:sp>
      <p:sp>
        <p:nvSpPr>
          <p:cNvPr id="40" name="テキスト ボックス 39">
            <a:extLst>
              <a:ext uri="{FF2B5EF4-FFF2-40B4-BE49-F238E27FC236}">
                <a16:creationId xmlns:a16="http://schemas.microsoft.com/office/drawing/2014/main" id="{5CC1D8DA-ACAE-40E1-A5A3-E22714F986D8}"/>
              </a:ext>
            </a:extLst>
          </p:cNvPr>
          <p:cNvSpPr txBox="1"/>
          <p:nvPr/>
        </p:nvSpPr>
        <p:spPr>
          <a:xfrm>
            <a:off x="663186" y="291614"/>
            <a:ext cx="4049507" cy="461665"/>
          </a:xfrm>
          <a:prstGeom prst="rect">
            <a:avLst/>
          </a:prstGeom>
          <a:noFill/>
        </p:spPr>
        <p:txBody>
          <a:bodyPr wrap="none" rtlCol="0">
            <a:spAutoFit/>
          </a:bodyPr>
          <a:lstStyle/>
          <a:p>
            <a:r>
              <a:rPr kumimoji="1" lang="ja-JP" altLang="en-US" sz="2400" dirty="0"/>
              <a:t>最初の</a:t>
            </a:r>
            <a:r>
              <a:rPr kumimoji="1" lang="en-US" altLang="ja-JP" sz="2400" dirty="0"/>
              <a:t>3</a:t>
            </a:r>
            <a:r>
              <a:rPr kumimoji="1" lang="ja-JP" altLang="en-US" sz="2400" dirty="0"/>
              <a:t>命令の動作する様子</a:t>
            </a:r>
          </a:p>
        </p:txBody>
      </p:sp>
    </p:spTree>
    <p:extLst>
      <p:ext uri="{BB962C8B-B14F-4D97-AF65-F5344CB8AC3E}">
        <p14:creationId xmlns:p14="http://schemas.microsoft.com/office/powerpoint/2010/main" val="2153159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395536" y="247017"/>
            <a:ext cx="9199934" cy="1325563"/>
          </a:xfrm>
        </p:spPr>
        <p:txBody>
          <a:bodyPr>
            <a:normAutofit/>
          </a:bodyPr>
          <a:lstStyle/>
          <a:p>
            <a:r>
              <a:rPr lang="en-US" altLang="ja-JP" sz="3200" dirty="0" err="1"/>
              <a:t>VLIW</a:t>
            </a:r>
            <a:r>
              <a:rPr lang="ja-JP" altLang="en-US" sz="3200" dirty="0"/>
              <a:t>（</a:t>
            </a:r>
            <a:r>
              <a:rPr lang="en-US" altLang="ja-JP" sz="3200" dirty="0"/>
              <a:t>Very</a:t>
            </a:r>
            <a:r>
              <a:rPr lang="ja-JP" altLang="en-US" sz="3200" dirty="0"/>
              <a:t>　</a:t>
            </a:r>
            <a:r>
              <a:rPr lang="en-US" altLang="ja-JP" sz="3200" dirty="0"/>
              <a:t>Long</a:t>
            </a:r>
            <a:r>
              <a:rPr lang="ja-JP" altLang="en-US" sz="3200" dirty="0"/>
              <a:t>　</a:t>
            </a:r>
            <a:r>
              <a:rPr lang="en-US" altLang="ja-JP" sz="3200" dirty="0"/>
              <a:t>Instruction</a:t>
            </a:r>
            <a:r>
              <a:rPr lang="ja-JP" altLang="en-US" sz="3200" dirty="0"/>
              <a:t>　</a:t>
            </a:r>
            <a:r>
              <a:rPr lang="en-US" altLang="ja-JP" sz="3200" dirty="0"/>
              <a:t>Word</a:t>
            </a:r>
            <a:r>
              <a:rPr lang="ja-JP" altLang="en-US" sz="3200" dirty="0"/>
              <a:t>）方式</a:t>
            </a:r>
          </a:p>
        </p:txBody>
      </p:sp>
      <p:sp>
        <p:nvSpPr>
          <p:cNvPr id="364547" name="Rectangle 3"/>
          <p:cNvSpPr>
            <a:spLocks noChangeArrowheads="1"/>
          </p:cNvSpPr>
          <p:nvPr/>
        </p:nvSpPr>
        <p:spPr bwMode="auto">
          <a:xfrm>
            <a:off x="2051050" y="4221163"/>
            <a:ext cx="1296988" cy="21748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4548" name="Rectangle 4"/>
          <p:cNvSpPr>
            <a:spLocks noChangeArrowheads="1"/>
          </p:cNvSpPr>
          <p:nvPr/>
        </p:nvSpPr>
        <p:spPr bwMode="auto">
          <a:xfrm>
            <a:off x="3346450" y="4221163"/>
            <a:ext cx="1296988" cy="21748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4549" name="Rectangle 5"/>
          <p:cNvSpPr>
            <a:spLocks noChangeArrowheads="1"/>
          </p:cNvSpPr>
          <p:nvPr/>
        </p:nvSpPr>
        <p:spPr bwMode="auto">
          <a:xfrm>
            <a:off x="4641850" y="4221163"/>
            <a:ext cx="1296988" cy="217487"/>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4550" name="Rectangle 6"/>
          <p:cNvSpPr>
            <a:spLocks noChangeArrowheads="1"/>
          </p:cNvSpPr>
          <p:nvPr/>
        </p:nvSpPr>
        <p:spPr bwMode="auto">
          <a:xfrm>
            <a:off x="5937250" y="4221163"/>
            <a:ext cx="1296988" cy="217487"/>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4551" name="Rectangle 7"/>
          <p:cNvSpPr>
            <a:spLocks noChangeArrowheads="1"/>
          </p:cNvSpPr>
          <p:nvPr/>
        </p:nvSpPr>
        <p:spPr bwMode="auto">
          <a:xfrm>
            <a:off x="2051050" y="4437063"/>
            <a:ext cx="1296988" cy="21748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4552" name="Rectangle 8"/>
          <p:cNvSpPr>
            <a:spLocks noChangeArrowheads="1"/>
          </p:cNvSpPr>
          <p:nvPr/>
        </p:nvSpPr>
        <p:spPr bwMode="auto">
          <a:xfrm>
            <a:off x="3346450" y="4437063"/>
            <a:ext cx="1296988" cy="21748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4553" name="Rectangle 9"/>
          <p:cNvSpPr>
            <a:spLocks noChangeArrowheads="1"/>
          </p:cNvSpPr>
          <p:nvPr/>
        </p:nvSpPr>
        <p:spPr bwMode="auto">
          <a:xfrm>
            <a:off x="4641850" y="4437063"/>
            <a:ext cx="1296988" cy="217487"/>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4554" name="Rectangle 10"/>
          <p:cNvSpPr>
            <a:spLocks noChangeArrowheads="1"/>
          </p:cNvSpPr>
          <p:nvPr/>
        </p:nvSpPr>
        <p:spPr bwMode="auto">
          <a:xfrm>
            <a:off x="5937250" y="4437063"/>
            <a:ext cx="1296988" cy="217487"/>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4555" name="Rectangle 11"/>
          <p:cNvSpPr>
            <a:spLocks noChangeArrowheads="1"/>
          </p:cNvSpPr>
          <p:nvPr/>
        </p:nvSpPr>
        <p:spPr bwMode="auto">
          <a:xfrm>
            <a:off x="2051050" y="4652963"/>
            <a:ext cx="1296988" cy="21748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4556" name="Rectangle 12"/>
          <p:cNvSpPr>
            <a:spLocks noChangeArrowheads="1"/>
          </p:cNvSpPr>
          <p:nvPr/>
        </p:nvSpPr>
        <p:spPr bwMode="auto">
          <a:xfrm>
            <a:off x="3346450" y="4652963"/>
            <a:ext cx="1296988" cy="21748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4557" name="Rectangle 13"/>
          <p:cNvSpPr>
            <a:spLocks noChangeArrowheads="1"/>
          </p:cNvSpPr>
          <p:nvPr/>
        </p:nvSpPr>
        <p:spPr bwMode="auto">
          <a:xfrm>
            <a:off x="4641850" y="4652963"/>
            <a:ext cx="1296988" cy="217487"/>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4558" name="Rectangle 14"/>
          <p:cNvSpPr>
            <a:spLocks noChangeArrowheads="1"/>
          </p:cNvSpPr>
          <p:nvPr/>
        </p:nvSpPr>
        <p:spPr bwMode="auto">
          <a:xfrm>
            <a:off x="5937250" y="4652963"/>
            <a:ext cx="1296988" cy="217487"/>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4559" name="Rectangle 15"/>
          <p:cNvSpPr>
            <a:spLocks noChangeArrowheads="1"/>
          </p:cNvSpPr>
          <p:nvPr/>
        </p:nvSpPr>
        <p:spPr bwMode="auto">
          <a:xfrm>
            <a:off x="2051050" y="4868863"/>
            <a:ext cx="1296988" cy="21748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4560" name="Rectangle 16"/>
          <p:cNvSpPr>
            <a:spLocks noChangeArrowheads="1"/>
          </p:cNvSpPr>
          <p:nvPr/>
        </p:nvSpPr>
        <p:spPr bwMode="auto">
          <a:xfrm>
            <a:off x="3346450" y="4868863"/>
            <a:ext cx="1296988" cy="217487"/>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4561" name="Rectangle 17"/>
          <p:cNvSpPr>
            <a:spLocks noChangeArrowheads="1"/>
          </p:cNvSpPr>
          <p:nvPr/>
        </p:nvSpPr>
        <p:spPr bwMode="auto">
          <a:xfrm>
            <a:off x="4641850" y="4868863"/>
            <a:ext cx="1296988" cy="217487"/>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4562" name="Rectangle 18"/>
          <p:cNvSpPr>
            <a:spLocks noChangeArrowheads="1"/>
          </p:cNvSpPr>
          <p:nvPr/>
        </p:nvSpPr>
        <p:spPr bwMode="auto">
          <a:xfrm>
            <a:off x="5937250" y="4868863"/>
            <a:ext cx="1296988" cy="217487"/>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4563" name="Rectangle 19"/>
          <p:cNvSpPr>
            <a:spLocks noChangeArrowheads="1"/>
          </p:cNvSpPr>
          <p:nvPr/>
        </p:nvSpPr>
        <p:spPr bwMode="auto">
          <a:xfrm>
            <a:off x="1476375" y="3933825"/>
            <a:ext cx="6480175" cy="1800225"/>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64564" name="Rectangle 20"/>
          <p:cNvSpPr>
            <a:spLocks noChangeArrowheads="1"/>
          </p:cNvSpPr>
          <p:nvPr/>
        </p:nvSpPr>
        <p:spPr bwMode="auto">
          <a:xfrm>
            <a:off x="2051050" y="3141663"/>
            <a:ext cx="5184775" cy="360362"/>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IF</a:t>
            </a:r>
          </a:p>
        </p:txBody>
      </p:sp>
      <p:sp>
        <p:nvSpPr>
          <p:cNvPr id="364565" name="Rectangle 21"/>
          <p:cNvSpPr>
            <a:spLocks noChangeArrowheads="1"/>
          </p:cNvSpPr>
          <p:nvPr/>
        </p:nvSpPr>
        <p:spPr bwMode="auto">
          <a:xfrm>
            <a:off x="2051050" y="2781300"/>
            <a:ext cx="5184775" cy="360363"/>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RF</a:t>
            </a:r>
          </a:p>
        </p:txBody>
      </p:sp>
      <p:sp>
        <p:nvSpPr>
          <p:cNvPr id="364566" name="Rectangle 22"/>
          <p:cNvSpPr>
            <a:spLocks noChangeArrowheads="1"/>
          </p:cNvSpPr>
          <p:nvPr/>
        </p:nvSpPr>
        <p:spPr bwMode="auto">
          <a:xfrm>
            <a:off x="2051050" y="1630363"/>
            <a:ext cx="5184775" cy="360362"/>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WB</a:t>
            </a:r>
          </a:p>
        </p:txBody>
      </p:sp>
      <p:sp>
        <p:nvSpPr>
          <p:cNvPr id="364567" name="Rectangle 23"/>
          <p:cNvSpPr>
            <a:spLocks noChangeArrowheads="1"/>
          </p:cNvSpPr>
          <p:nvPr/>
        </p:nvSpPr>
        <p:spPr bwMode="auto">
          <a:xfrm>
            <a:off x="2051050" y="1989138"/>
            <a:ext cx="1225550" cy="792162"/>
          </a:xfrm>
          <a:prstGeom prst="rect">
            <a:avLst/>
          </a:prstGeom>
          <a:solidFill>
            <a:srgbClr val="FF99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EX</a:t>
            </a:r>
          </a:p>
        </p:txBody>
      </p:sp>
      <p:sp>
        <p:nvSpPr>
          <p:cNvPr id="364568" name="Rectangle 24"/>
          <p:cNvSpPr>
            <a:spLocks noChangeArrowheads="1"/>
          </p:cNvSpPr>
          <p:nvPr/>
        </p:nvSpPr>
        <p:spPr bwMode="auto">
          <a:xfrm>
            <a:off x="3275013" y="1989138"/>
            <a:ext cx="1225550" cy="792162"/>
          </a:xfrm>
          <a:prstGeom prst="rect">
            <a:avLst/>
          </a:prstGeom>
          <a:solidFill>
            <a:srgbClr val="FF99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EX</a:t>
            </a:r>
          </a:p>
        </p:txBody>
      </p:sp>
      <p:sp>
        <p:nvSpPr>
          <p:cNvPr id="364569" name="Rectangle 25"/>
          <p:cNvSpPr>
            <a:spLocks noChangeArrowheads="1"/>
          </p:cNvSpPr>
          <p:nvPr/>
        </p:nvSpPr>
        <p:spPr bwMode="auto">
          <a:xfrm>
            <a:off x="4498975" y="1989138"/>
            <a:ext cx="1368425" cy="792162"/>
          </a:xfrm>
          <a:prstGeom prst="rect">
            <a:avLst/>
          </a:prstGeom>
          <a:solidFill>
            <a:srgbClr val="66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EX</a:t>
            </a:r>
          </a:p>
        </p:txBody>
      </p:sp>
      <p:sp>
        <p:nvSpPr>
          <p:cNvPr id="364570" name="Rectangle 26"/>
          <p:cNvSpPr>
            <a:spLocks noChangeArrowheads="1"/>
          </p:cNvSpPr>
          <p:nvPr/>
        </p:nvSpPr>
        <p:spPr bwMode="auto">
          <a:xfrm>
            <a:off x="5867400" y="1989138"/>
            <a:ext cx="1370013" cy="792162"/>
          </a:xfrm>
          <a:prstGeom prst="rect">
            <a:avLst/>
          </a:prstGeom>
          <a:solidFill>
            <a:srgbClr val="66FF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b="1"/>
              <a:t>EX</a:t>
            </a:r>
          </a:p>
        </p:txBody>
      </p:sp>
      <p:sp>
        <p:nvSpPr>
          <p:cNvPr id="364571" name="Line 27"/>
          <p:cNvSpPr>
            <a:spLocks noChangeShapeType="1"/>
          </p:cNvSpPr>
          <p:nvPr/>
        </p:nvSpPr>
        <p:spPr bwMode="auto">
          <a:xfrm flipV="1">
            <a:off x="4500563" y="3573463"/>
            <a:ext cx="0" cy="5048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364572" name="Text Box 28"/>
          <p:cNvSpPr txBox="1">
            <a:spLocks noChangeArrowheads="1"/>
          </p:cNvSpPr>
          <p:nvPr/>
        </p:nvSpPr>
        <p:spPr bwMode="auto">
          <a:xfrm>
            <a:off x="3059113" y="5229225"/>
            <a:ext cx="2619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a:t>４つの命令分の長い命令</a:t>
            </a:r>
          </a:p>
        </p:txBody>
      </p:sp>
      <p:sp>
        <p:nvSpPr>
          <p:cNvPr id="364573" name="Text Box 29"/>
          <p:cNvSpPr txBox="1">
            <a:spLocks noChangeArrowheads="1"/>
          </p:cNvSpPr>
          <p:nvPr/>
        </p:nvSpPr>
        <p:spPr bwMode="auto">
          <a:xfrm>
            <a:off x="1800503" y="6136758"/>
            <a:ext cx="38779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b="1" dirty="0">
                <a:solidFill>
                  <a:srgbClr val="0000FF"/>
                </a:solidFill>
              </a:rPr>
              <a:t>４つ分の長い命令を一つにして実行</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1552</TotalTime>
  <Words>5471</Words>
  <Application>Microsoft Office PowerPoint</Application>
  <PresentationFormat>画面に合わせる (4:3)</PresentationFormat>
  <Paragraphs>399</Paragraphs>
  <Slides>34</Slides>
  <Notes>34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34</vt:i4>
      </vt:variant>
    </vt:vector>
  </HeadingPairs>
  <TitlesOfParts>
    <vt:vector size="40" baseType="lpstr">
      <vt:lpstr>游ゴシック</vt:lpstr>
      <vt:lpstr>游ゴシック Light</vt:lpstr>
      <vt:lpstr>Arial</vt:lpstr>
      <vt:lpstr>Calibri</vt:lpstr>
      <vt:lpstr>Times New Roman</vt:lpstr>
      <vt:lpstr>Office テーマ</vt:lpstr>
      <vt:lpstr>さらなる高速化</vt:lpstr>
      <vt:lpstr>高速化の流れ</vt:lpstr>
      <vt:lpstr>CPUの高速化手法</vt:lpstr>
      <vt:lpstr>命令レベル並列処理</vt:lpstr>
      <vt:lpstr>例題の静的スーパースカラ</vt:lpstr>
      <vt:lpstr>2命令同時発行静的スーパースカラのの例</vt:lpstr>
      <vt:lpstr>addarray.asmの実行例</vt:lpstr>
      <vt:lpstr>PowerPoint プレゼンテーション</vt:lpstr>
      <vt:lpstr>VLIW（Very　Long　Instruction　Word）方式</vt:lpstr>
      <vt:lpstr>例題のVLIWマシン</vt:lpstr>
      <vt:lpstr>sum.asm(メモリの内容の加算）の実行</vt:lpstr>
      <vt:lpstr>ループアンローリング</vt:lpstr>
      <vt:lpstr>VLIW版でのループアンローリング</vt:lpstr>
      <vt:lpstr>ループアンローリングの利害得失</vt:lpstr>
      <vt:lpstr>命令の動的スケジューリング Tomasuloのアルゴリズム</vt:lpstr>
      <vt:lpstr>PowerPoint プレゼンテーション</vt:lpstr>
      <vt:lpstr>Tomasuloのアルゴリズム</vt:lpstr>
      <vt:lpstr>PowerPoint プレゼンテーション</vt:lpstr>
      <vt:lpstr>分岐予測</vt:lpstr>
      <vt:lpstr>静的予測の限界</vt:lpstr>
      <vt:lpstr>1bit予測法と2bit予測法</vt:lpstr>
      <vt:lpstr>動的分岐予測2ビット予測法</vt:lpstr>
      <vt:lpstr>PowerPoint プレゼンテーション</vt:lpstr>
      <vt:lpstr>2ビット予測法のミス率</vt:lpstr>
      <vt:lpstr>相関分岐予測</vt:lpstr>
      <vt:lpstr>相関分岐法の効果</vt:lpstr>
      <vt:lpstr>gshare: 相関分岐予測の簡単で効果的な実装法</vt:lpstr>
      <vt:lpstr>トーナメント方式</vt:lpstr>
      <vt:lpstr>トーナメント法</vt:lpstr>
      <vt:lpstr>TAGE(TAgged GEometoric predictor)</vt:lpstr>
      <vt:lpstr>PowerPoint プレゼンテーション</vt:lpstr>
      <vt:lpstr>分岐予測　まとめ</vt:lpstr>
      <vt:lpstr>マルチスレッドとＳＭＴ(Simultaneous Multi-Threading)</vt:lpstr>
      <vt:lpstr>単一CPUの高速化手法のまとめ</vt:lpstr>
    </vt:vector>
  </TitlesOfParts>
  <Company>慶應義塾大学理工学部情報工学科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計算機構成： トップダウンの解説</dc:title>
  <dc:creator>hunga</dc:creator>
  <cp:lastModifiedBy>hunga</cp:lastModifiedBy>
  <cp:revision>108</cp:revision>
  <dcterms:created xsi:type="dcterms:W3CDTF">2003-01-11T21:22:28Z</dcterms:created>
  <dcterms:modified xsi:type="dcterms:W3CDTF">2020-06-07T13:59:42Z</dcterms:modified>
</cp:coreProperties>
</file>