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530" r:id="rId3"/>
    <p:sldId id="531" r:id="rId4"/>
    <p:sldId id="532" r:id="rId5"/>
    <p:sldId id="604" r:id="rId6"/>
    <p:sldId id="605" r:id="rId7"/>
    <p:sldId id="606" r:id="rId8"/>
    <p:sldId id="527" r:id="rId9"/>
    <p:sldId id="411" r:id="rId10"/>
    <p:sldId id="755" r:id="rId11"/>
    <p:sldId id="756" r:id="rId12"/>
    <p:sldId id="611" r:id="rId13"/>
    <p:sldId id="612" r:id="rId14"/>
    <p:sldId id="613" r:id="rId15"/>
    <p:sldId id="614" r:id="rId16"/>
    <p:sldId id="615" r:id="rId17"/>
    <p:sldId id="616" r:id="rId18"/>
    <p:sldId id="617" r:id="rId19"/>
    <p:sldId id="618" r:id="rId20"/>
    <p:sldId id="619" r:id="rId21"/>
    <p:sldId id="620" r:id="rId22"/>
    <p:sldId id="621" r:id="rId23"/>
    <p:sldId id="757" r:id="rId24"/>
    <p:sldId id="622" r:id="rId25"/>
    <p:sldId id="623" r:id="rId26"/>
    <p:sldId id="568" r:id="rId27"/>
    <p:sldId id="453" r:id="rId28"/>
    <p:sldId id="454" r:id="rId29"/>
    <p:sldId id="562" r:id="rId30"/>
    <p:sldId id="564" r:id="rId31"/>
    <p:sldId id="563" r:id="rId32"/>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F9900"/>
    <a:srgbClr val="FFCC00"/>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72186" autoAdjust="0"/>
  </p:normalViewPr>
  <p:slideViewPr>
    <p:cSldViewPr>
      <p:cViewPr varScale="1">
        <p:scale>
          <a:sx n="82" d="100"/>
          <a:sy n="82" d="100"/>
        </p:scale>
        <p:origin x="2070"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56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ja-JP"/>
          </a:p>
        </p:txBody>
      </p:sp>
      <p:sp>
        <p:nvSpPr>
          <p:cNvPr id="993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ja-JP"/>
          </a:p>
        </p:txBody>
      </p:sp>
      <p:sp>
        <p:nvSpPr>
          <p:cNvPr id="993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93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93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ja-JP"/>
          </a:p>
        </p:txBody>
      </p:sp>
      <p:sp>
        <p:nvSpPr>
          <p:cNvPr id="993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BD7BAFC-0F79-4244-8BE9-E1F641B9E18B}" type="slidenum">
              <a:rPr lang="en-US" altLang="ja-JP"/>
              <a:pPr/>
              <a:t>‹#›</a:t>
            </a:fld>
            <a:endParaRPr lang="en-US" altLang="ja-JP"/>
          </a:p>
        </p:txBody>
      </p:sp>
    </p:spTree>
    <p:extLst>
      <p:ext uri="{BB962C8B-B14F-4D97-AF65-F5344CB8AC3E}">
        <p14:creationId xmlns:p14="http://schemas.microsoft.com/office/powerpoint/2010/main" val="429108124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1pPr>
    <a:lvl2pPr marL="4572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2pPr>
    <a:lvl3pPr marL="9144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3pPr>
    <a:lvl4pPr marL="13716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4pPr>
    <a:lvl5pPr marL="1828800" algn="l" rtl="0" fontAlgn="base">
      <a:spcBef>
        <a:spcPct val="30000"/>
      </a:spcBef>
      <a:spcAft>
        <a:spcPct val="0"/>
      </a:spcAft>
      <a:defRPr kumimoji="1" sz="1200" kern="1200">
        <a:solidFill>
          <a:schemeClr val="tx1"/>
        </a:solidFill>
        <a:latin typeface="Arial" panose="020B0604020202020204" pitchFamily="34" charset="0"/>
        <a:ea typeface="ＭＳ Ｐ明朝" panose="02020600040205080304"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今までシングルサイクル、マルチサイクルマイクロアーキテクチャを紹介してきました。</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2</a:t>
            </a:fld>
            <a:endParaRPr lang="en-US" altLang="ja-JP"/>
          </a:p>
        </p:txBody>
      </p:sp>
    </p:spTree>
    <p:extLst>
      <p:ext uri="{BB962C8B-B14F-4D97-AF65-F5344CB8AC3E}">
        <p14:creationId xmlns:p14="http://schemas.microsoft.com/office/powerpoint/2010/main" val="18525182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ja-JP" dirty="0"/>
              <a:t>ptest.asm</a:t>
            </a:r>
            <a:r>
              <a:rPr lang="ja-JP" altLang="en-US" dirty="0"/>
              <a:t>を実行してみましょう。それぞれの命令が順にステージで実行される様子が分かります。最初は答えがレジスタに入って来ませんが、</a:t>
            </a:r>
            <a:r>
              <a:rPr lang="en-US" altLang="ja-JP" dirty="0"/>
              <a:t>5</a:t>
            </a:r>
            <a:r>
              <a:rPr lang="ja-JP" altLang="en-US" dirty="0"/>
              <a:t>クロック目にｘ１に</a:t>
            </a:r>
            <a:r>
              <a:rPr lang="en-US" altLang="ja-JP" dirty="0"/>
              <a:t>100</a:t>
            </a:r>
            <a:r>
              <a:rPr lang="ja-JP" altLang="en-US" dirty="0"/>
              <a:t>が入って以降は、次々に命令の実行結果が格納されます。最初の</a:t>
            </a:r>
            <a:r>
              <a:rPr lang="en-US" altLang="ja-JP" dirty="0"/>
              <a:t>5</a:t>
            </a:r>
            <a:r>
              <a:rPr lang="ja-JP" altLang="en-US" dirty="0"/>
              <a:t>クロックをスタートアップ遅延と呼びます。コンピュータは膨大な数の命令を実行するので、スタートアップ遅延は無視してかまいません。</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11</a:t>
            </a:fld>
            <a:endParaRPr lang="ja-JP" altLang="en-US"/>
          </a:p>
        </p:txBody>
      </p:sp>
    </p:spTree>
    <p:extLst>
      <p:ext uri="{BB962C8B-B14F-4D97-AF65-F5344CB8AC3E}">
        <p14:creationId xmlns:p14="http://schemas.microsoft.com/office/powerpoint/2010/main" val="2643364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パイプライン化の</a:t>
            </a:r>
            <a:r>
              <a:rPr kumimoji="1" lang="en-US" altLang="ja-JP" dirty="0"/>
              <a:t>RV32I</a:t>
            </a:r>
            <a:r>
              <a:rPr kumimoji="1" lang="ja-JP" altLang="en-US" dirty="0"/>
              <a:t>の入出力信号は、シングルサイクル版とほぼ同じで、これは図と一致しています。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12</a:t>
            </a:fld>
            <a:endParaRPr lang="en-US" altLang="ja-JP"/>
          </a:p>
        </p:txBody>
      </p:sp>
    </p:spTree>
    <p:extLst>
      <p:ext uri="{BB962C8B-B14F-4D97-AF65-F5344CB8AC3E}">
        <p14:creationId xmlns:p14="http://schemas.microsoft.com/office/powerpoint/2010/main" val="154518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命令フェッチステージは、命令を取って来て命令レジスタ</a:t>
            </a:r>
            <a:r>
              <a:rPr kumimoji="1" lang="en-US" altLang="ja-JP" dirty="0" err="1"/>
              <a:t>instrD</a:t>
            </a:r>
            <a:r>
              <a:rPr kumimoji="1" lang="ja-JP" altLang="en-US" dirty="0"/>
              <a:t>にしまいます。これはパイプラインレジスタを兼ねます。まだ分岐命令を実装していないため、</a:t>
            </a:r>
            <a:r>
              <a:rPr kumimoji="1" lang="en-US" altLang="ja-JP" dirty="0"/>
              <a:t>PC</a:t>
            </a:r>
            <a:r>
              <a:rPr kumimoji="1" lang="ja-JP" altLang="en-US" dirty="0"/>
              <a:t>は毎回</a:t>
            </a:r>
            <a:r>
              <a:rPr kumimoji="1" lang="en-US" altLang="ja-JP" dirty="0"/>
              <a:t>4</a:t>
            </a:r>
            <a:r>
              <a:rPr kumimoji="1" lang="ja-JP" altLang="en-US" dirty="0"/>
              <a:t>増えます。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13</a:t>
            </a:fld>
            <a:endParaRPr lang="en-US" altLang="ja-JP"/>
          </a:p>
        </p:txBody>
      </p:sp>
    </p:spTree>
    <p:extLst>
      <p:ext uri="{BB962C8B-B14F-4D97-AF65-F5344CB8AC3E}">
        <p14:creationId xmlns:p14="http://schemas.microsoft.com/office/powerpoint/2010/main" val="775990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命令デコードステージでは読んできて</a:t>
            </a:r>
            <a:r>
              <a:rPr kumimoji="1" lang="en-US" altLang="ja-JP" dirty="0" err="1"/>
              <a:t>intr</a:t>
            </a:r>
            <a:r>
              <a:rPr kumimoji="1" lang="ja-JP" altLang="en-US" dirty="0"/>
              <a:t>に入った命令を解読するために様々な信号を必要とします。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14</a:t>
            </a:fld>
            <a:endParaRPr lang="en-US" altLang="ja-JP"/>
          </a:p>
        </p:txBody>
      </p:sp>
    </p:spTree>
    <p:extLst>
      <p:ext uri="{BB962C8B-B14F-4D97-AF65-F5344CB8AC3E}">
        <p14:creationId xmlns:p14="http://schemas.microsoft.com/office/powerpoint/2010/main" val="1537131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コードステージは、フェッチした命令をデコードすると同時に、レジスタファイルからデータを読み出すステージです。命令デコード部分はやや複雑になりますが、この辺の記述はシングルサイクル版と同じです。いくつかの信号は</a:t>
            </a:r>
            <a:r>
              <a:rPr kumimoji="1" lang="en-US" altLang="ja-JP" dirty="0"/>
              <a:t>E</a:t>
            </a:r>
            <a:r>
              <a:rPr kumimoji="1" lang="ja-JP" altLang="en-US" dirty="0"/>
              <a:t>ステージで使われるものを先に定義してあります。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15</a:t>
            </a:fld>
            <a:endParaRPr lang="en-US" altLang="ja-JP"/>
          </a:p>
        </p:txBody>
      </p:sp>
    </p:spTree>
    <p:extLst>
      <p:ext uri="{BB962C8B-B14F-4D97-AF65-F5344CB8AC3E}">
        <p14:creationId xmlns:p14="http://schemas.microsoft.com/office/powerpoint/2010/main" val="2560582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デコーダとイミーディエイトデータの生成は、</a:t>
            </a:r>
            <a:r>
              <a:rPr kumimoji="1" lang="en-US" altLang="ja-JP" dirty="0"/>
              <a:t>RISC-V</a:t>
            </a:r>
            <a:r>
              <a:rPr kumimoji="1" lang="ja-JP" altLang="en-US" dirty="0"/>
              <a:t>はやや面倒な所で、これは</a:t>
            </a:r>
            <a:r>
              <a:rPr kumimoji="1" lang="en-US" altLang="ja-JP" dirty="0"/>
              <a:t>1</a:t>
            </a:r>
            <a:r>
              <a:rPr kumimoji="1" lang="ja-JP" altLang="en-US" dirty="0"/>
              <a:t>サイクル版、マルチサイクル版と共通の記述です。ここでは分岐命令はまだ実装されていないのでご注意ください。それぞれ</a:t>
            </a:r>
            <a:r>
              <a:rPr kumimoji="1" lang="en-US" altLang="ja-JP" dirty="0"/>
              <a:t>_op</a:t>
            </a:r>
            <a:r>
              <a:rPr kumimoji="1" lang="ja-JP" altLang="en-US" dirty="0"/>
              <a:t>のついた信号が命令デコード信号として生成されます。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16</a:t>
            </a:fld>
            <a:endParaRPr lang="en-US" altLang="ja-JP"/>
          </a:p>
        </p:txBody>
      </p:sp>
    </p:spTree>
    <p:extLst>
      <p:ext uri="{BB962C8B-B14F-4D97-AF65-F5344CB8AC3E}">
        <p14:creationId xmlns:p14="http://schemas.microsoft.com/office/powerpoint/2010/main" val="26448314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dirty="0"/>
              <a:t>先のページの</a:t>
            </a:r>
            <a:r>
              <a:rPr lang="en-US" altLang="ja-JP" dirty="0"/>
              <a:t>D</a:t>
            </a:r>
            <a:r>
              <a:rPr lang="ja-JP" altLang="en-US" dirty="0"/>
              <a:t>ステージの記述は、この部分に相当します。ここでは、簡単に記述していますが、イミーディエイトデータを命令コードから生成するのは</a:t>
            </a:r>
            <a:r>
              <a:rPr lang="en-US" altLang="ja-JP" dirty="0"/>
              <a:t>RISC-V</a:t>
            </a:r>
            <a:r>
              <a:rPr lang="ja-JP" altLang="en-US" dirty="0"/>
              <a:t>では面倒で</a:t>
            </a:r>
            <a:r>
              <a:rPr lang="en-US" altLang="ja-JP" dirty="0"/>
              <a:t>Verilog</a:t>
            </a:r>
            <a:r>
              <a:rPr lang="ja-JP" altLang="en-US" dirty="0"/>
              <a:t>記述はやや複雑です。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17</a:t>
            </a:fld>
            <a:endParaRPr lang="ja-JP" altLang="en-US"/>
          </a:p>
        </p:txBody>
      </p:sp>
    </p:spTree>
    <p:extLst>
      <p:ext uri="{BB962C8B-B14F-4D97-AF65-F5344CB8AC3E}">
        <p14:creationId xmlns:p14="http://schemas.microsoft.com/office/powerpoint/2010/main" val="19264036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パイプライン処理では全ての制御信号と中間結果を同期してパイプに流す必要があります。このため、ステージ間にはパイプラインレジスタが必要になります。例えば、</a:t>
            </a:r>
            <a:r>
              <a:rPr kumimoji="1" lang="en-US" altLang="ja-JP" dirty="0"/>
              <a:t>D</a:t>
            </a:r>
            <a:r>
              <a:rPr kumimoji="1" lang="ja-JP" altLang="en-US" dirty="0"/>
              <a:t>ステージで生成された</a:t>
            </a:r>
            <a:r>
              <a:rPr kumimoji="1" lang="en-US" altLang="ja-JP" dirty="0" err="1"/>
              <a:t>rwe</a:t>
            </a:r>
            <a:r>
              <a:rPr kumimoji="1" lang="ja-JP" altLang="en-US" dirty="0"/>
              <a:t>信号は、</a:t>
            </a:r>
            <a:r>
              <a:rPr kumimoji="1" lang="en-US" altLang="ja-JP" dirty="0"/>
              <a:t>E,M,W</a:t>
            </a:r>
            <a:r>
              <a:rPr kumimoji="1" lang="ja-JP" altLang="en-US" dirty="0"/>
              <a:t>ステージを伝わって</a:t>
            </a:r>
            <a:r>
              <a:rPr kumimoji="1" lang="en-US" altLang="ja-JP" dirty="0"/>
              <a:t>D</a:t>
            </a:r>
            <a:r>
              <a:rPr kumimoji="1" lang="ja-JP" altLang="en-US" dirty="0"/>
              <a:t>ステージに戻されます。ここでは、それぞれ利用されるステージの記号を取って</a:t>
            </a:r>
            <a:r>
              <a:rPr kumimoji="1" lang="en-US" altLang="ja-JP" dirty="0" err="1"/>
              <a:t>rweE</a:t>
            </a:r>
            <a:r>
              <a:rPr kumimoji="1" lang="en-US" altLang="ja-JP" dirty="0"/>
              <a:t>, </a:t>
            </a:r>
            <a:r>
              <a:rPr kumimoji="1" lang="en-US" altLang="ja-JP" dirty="0" err="1"/>
              <a:t>rweM</a:t>
            </a:r>
            <a:r>
              <a:rPr kumimoji="1" lang="en-US" altLang="ja-JP" dirty="0"/>
              <a:t>, </a:t>
            </a:r>
            <a:r>
              <a:rPr kumimoji="1" lang="en-US" altLang="ja-JP" dirty="0" err="1"/>
              <a:t>rweW</a:t>
            </a:r>
            <a:r>
              <a:rPr kumimoji="1" lang="ja-JP" altLang="en-US" dirty="0"/>
              <a:t>と記述して区別します。パイプラインレジスタでは必要な信号のみ伝搬すれば良いので、先に行くほど情報は減っていきます。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18</a:t>
            </a:fld>
            <a:endParaRPr lang="en-US" altLang="ja-JP"/>
          </a:p>
        </p:txBody>
      </p:sp>
    </p:spTree>
    <p:extLst>
      <p:ext uri="{BB962C8B-B14F-4D97-AF65-F5344CB8AC3E}">
        <p14:creationId xmlns:p14="http://schemas.microsoft.com/office/powerpoint/2010/main" val="5520671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実行ステージは、</a:t>
            </a:r>
            <a:r>
              <a:rPr kumimoji="1" lang="en-US" altLang="ja-JP" dirty="0"/>
              <a:t>ALU</a:t>
            </a:r>
            <a:r>
              <a:rPr kumimoji="1" lang="ja-JP" altLang="en-US" dirty="0"/>
              <a:t>の入力（</a:t>
            </a:r>
            <a:r>
              <a:rPr kumimoji="1" lang="en-US" altLang="ja-JP" dirty="0" err="1"/>
              <a:t>srca</a:t>
            </a:r>
            <a:r>
              <a:rPr kumimoji="1" lang="en-US" altLang="ja-JP" dirty="0"/>
              <a:t>, </a:t>
            </a:r>
            <a:r>
              <a:rPr kumimoji="1" lang="en-US" altLang="ja-JP" dirty="0" err="1"/>
              <a:t>srcb</a:t>
            </a:r>
            <a:r>
              <a:rPr kumimoji="1" lang="en-US" altLang="ja-JP" dirty="0"/>
              <a:t>)</a:t>
            </a:r>
            <a:r>
              <a:rPr kumimoji="1" lang="ja-JP" altLang="en-US" dirty="0"/>
              <a:t>を選択文で選んで</a:t>
            </a:r>
            <a:r>
              <a:rPr kumimoji="1" lang="en-US" altLang="ja-JP" dirty="0"/>
              <a:t>ALU</a:t>
            </a:r>
            <a:r>
              <a:rPr kumimoji="1" lang="ja-JP" altLang="en-US" dirty="0"/>
              <a:t>に送ります。この出力はすぐにパイプラインレジスタに格納されます。このパイプラインレジスタは</a:t>
            </a:r>
            <a:r>
              <a:rPr kumimoji="1" lang="en-US" altLang="ja-JP" dirty="0"/>
              <a:t>D</a:t>
            </a:r>
            <a:r>
              <a:rPr kumimoji="1" lang="ja-JP" altLang="en-US" dirty="0"/>
              <a:t>ステージと</a:t>
            </a:r>
            <a:r>
              <a:rPr kumimoji="1" lang="en-US" altLang="ja-JP" dirty="0"/>
              <a:t>E</a:t>
            </a:r>
            <a:r>
              <a:rPr kumimoji="1" lang="ja-JP" altLang="en-US" dirty="0"/>
              <a:t>ステージの間と基本的には同じなのでここでは解説を省略します。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19</a:t>
            </a:fld>
            <a:endParaRPr lang="en-US" altLang="ja-JP"/>
          </a:p>
        </p:txBody>
      </p:sp>
    </p:spTree>
    <p:extLst>
      <p:ext uri="{BB962C8B-B14F-4D97-AF65-F5344CB8AC3E}">
        <p14:creationId xmlns:p14="http://schemas.microsoft.com/office/powerpoint/2010/main" val="1693202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dirty="0"/>
              <a:t>実行ステージは、</a:t>
            </a:r>
            <a:r>
              <a:rPr lang="en-US" altLang="ja-JP" dirty="0"/>
              <a:t>ALU</a:t>
            </a:r>
            <a:r>
              <a:rPr lang="ja-JP" altLang="en-US" dirty="0"/>
              <a:t>の入力にマルチプレクサが必要になります。</a:t>
            </a:r>
            <a:r>
              <a:rPr lang="en-US" altLang="ja-JP" dirty="0"/>
              <a:t>ALU</a:t>
            </a:r>
            <a:r>
              <a:rPr lang="ja-JP" altLang="en-US" dirty="0"/>
              <a:t>の出力はそのままパイプラインレジスタに格納されます。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20</a:t>
            </a:fld>
            <a:endParaRPr lang="ja-JP" altLang="en-US"/>
          </a:p>
        </p:txBody>
      </p:sp>
    </p:spTree>
    <p:extLst>
      <p:ext uri="{BB962C8B-B14F-4D97-AF65-F5344CB8AC3E}">
        <p14:creationId xmlns:p14="http://schemas.microsoft.com/office/powerpoint/2010/main" val="949908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ングルサイクルマイクロアーキテクチャは最も単純な構成を持っています。全ての命令は１サイクルで実行され、クリティカルパスが長く、動作周波数は低くなります。しかし、全ての命令は１サイクルで実行されるので案外速いです。一方で資源の共有は不可能で、特に命令メモリとデータメモリの分離はコスト高につなが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3</a:t>
            </a:fld>
            <a:endParaRPr lang="en-US" altLang="ja-JP"/>
          </a:p>
        </p:txBody>
      </p:sp>
    </p:spTree>
    <p:extLst>
      <p:ext uri="{BB962C8B-B14F-4D97-AF65-F5344CB8AC3E}">
        <p14:creationId xmlns:p14="http://schemas.microsoft.com/office/powerpoint/2010/main" val="10653205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M</a:t>
            </a:r>
            <a:r>
              <a:rPr kumimoji="1" lang="ja-JP" altLang="en-US" dirty="0"/>
              <a:t>ステージはメモリの読み書きを行う場所で、それ以外のデータはパイプラインレジスタ間を転送されるだけです。</a:t>
            </a:r>
            <a:r>
              <a:rPr kumimoji="1" lang="en-US" altLang="ja-JP" dirty="0"/>
              <a:t>W</a:t>
            </a:r>
            <a:r>
              <a:rPr kumimoji="1" lang="ja-JP" altLang="en-US" dirty="0"/>
              <a:t>ステージは結果を選んでレジスタファイルに書き込むだけで、非常に記述はシンプルです。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21</a:t>
            </a:fld>
            <a:endParaRPr lang="en-US" altLang="ja-JP"/>
          </a:p>
        </p:txBody>
      </p:sp>
    </p:spTree>
    <p:extLst>
      <p:ext uri="{BB962C8B-B14F-4D97-AF65-F5344CB8AC3E}">
        <p14:creationId xmlns:p14="http://schemas.microsoft.com/office/powerpoint/2010/main" val="31201759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イプラインは様々な要因で流れがスムーズに行かなくなります。パイプラインがうまく流れなくなる危険、障害をパイプラインハザードと呼びます。これには構造ハザード、データハザード、コントロールハザードの</a:t>
            </a:r>
            <a:r>
              <a:rPr kumimoji="1" lang="en-US" altLang="ja-JP" dirty="0"/>
              <a:t>3</a:t>
            </a:r>
            <a:r>
              <a:rPr kumimoji="1" lang="ja-JP" altLang="en-US" dirty="0"/>
              <a:t>つがあります。ハザードによりパイプラインの性能が低下することをパイプラインストールと呼びます。ストールにより</a:t>
            </a:r>
            <a:r>
              <a:rPr kumimoji="1" lang="en-US" altLang="ja-JP" dirty="0"/>
              <a:t>CPI</a:t>
            </a:r>
            <a:r>
              <a:rPr kumimoji="1" lang="ja-JP" altLang="en-US" dirty="0"/>
              <a:t>は</a:t>
            </a:r>
            <a:r>
              <a:rPr kumimoji="1" lang="en-US" altLang="ja-JP" dirty="0"/>
              <a:t>1</a:t>
            </a:r>
            <a:r>
              <a:rPr kumimoji="1" lang="ja-JP" altLang="en-US" dirty="0"/>
              <a:t>よりも大きくなります。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22</a:t>
            </a:fld>
            <a:endParaRPr lang="en-US" altLang="ja-JP"/>
          </a:p>
        </p:txBody>
      </p:sp>
    </p:spTree>
    <p:extLst>
      <p:ext uri="{BB962C8B-B14F-4D97-AF65-F5344CB8AC3E}">
        <p14:creationId xmlns:p14="http://schemas.microsoft.com/office/powerpoint/2010/main" val="9175881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ja-JP" altLang="en-US" dirty="0"/>
              <a:t>この図は命令とデータメモリを共用した場合のパイプラインを示します。メモリアクセス命令が実行されて、</a:t>
            </a:r>
            <a:r>
              <a:rPr lang="en-US" altLang="ja-JP" dirty="0"/>
              <a:t>M</a:t>
            </a:r>
            <a:r>
              <a:rPr lang="ja-JP" altLang="en-US" dirty="0"/>
              <a:t>ステージに入ると、同時に命令のフェッチはできないことから、この命令は</a:t>
            </a:r>
            <a:r>
              <a:rPr lang="en-US" altLang="ja-JP" dirty="0"/>
              <a:t>1</a:t>
            </a:r>
            <a:r>
              <a:rPr lang="ja-JP" altLang="en-US" dirty="0"/>
              <a:t>命令分遅らせれます。これがパイプラインストールです。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23</a:t>
            </a:fld>
            <a:endParaRPr lang="ja-JP" altLang="en-US"/>
          </a:p>
        </p:txBody>
      </p:sp>
    </p:spTree>
    <p:extLst>
      <p:ext uri="{BB962C8B-B14F-4D97-AF65-F5344CB8AC3E}">
        <p14:creationId xmlns:p14="http://schemas.microsoft.com/office/powerpoint/2010/main" val="19900633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イプラインの各ステージは利用する資源を占有する必要があります。片方のステージで資源を使っている間、他のステージで使えない場合、その時間帯パイプラインを待たせてやる必要があります。この例では命令メモリとデータメモリを分けることができず、統合メモリを使った場合を考えます。この場合、先行命令が</a:t>
            </a:r>
            <a:r>
              <a:rPr kumimoji="1" lang="en-US" altLang="ja-JP" dirty="0"/>
              <a:t>M</a:t>
            </a:r>
            <a:r>
              <a:rPr kumimoji="1" lang="ja-JP" altLang="en-US" dirty="0"/>
              <a:t>ステージでメモリをアクセスしている間は命令のフェッチができないので、一クロック遅らせてやります。この分パイプラインは</a:t>
            </a:r>
            <a:r>
              <a:rPr kumimoji="1" lang="en-US" altLang="ja-JP" dirty="0"/>
              <a:t>1</a:t>
            </a:r>
            <a:r>
              <a:rPr kumimoji="1" lang="ja-JP" altLang="en-US" dirty="0"/>
              <a:t>クロック遅れます。この遅れは、パイプを流れる液体中の泡にたとえられ、バブルと呼ばれます。このため、</a:t>
            </a:r>
            <a:r>
              <a:rPr kumimoji="1" lang="en-US" altLang="ja-JP" dirty="0"/>
              <a:t>1</a:t>
            </a:r>
            <a:r>
              <a:rPr kumimoji="1" lang="ja-JP" altLang="en-US" dirty="0"/>
              <a:t>クロック分命令の終了が遅れます。この損失は、</a:t>
            </a:r>
            <a:r>
              <a:rPr kumimoji="1" lang="en-US" altLang="ja-JP" dirty="0"/>
              <a:t>CPI</a:t>
            </a:r>
            <a:r>
              <a:rPr kumimoji="1" lang="ja-JP" altLang="en-US" dirty="0" err="1"/>
              <a:t>の増</a:t>
            </a:r>
            <a:r>
              <a:rPr kumimoji="1" lang="ja-JP" altLang="en-US" dirty="0"/>
              <a:t>大として考えます。理想の</a:t>
            </a:r>
            <a:r>
              <a:rPr kumimoji="1" lang="en-US" altLang="ja-JP" dirty="0"/>
              <a:t>CPI</a:t>
            </a:r>
            <a:r>
              <a:rPr kumimoji="1" lang="ja-JP" altLang="en-US" dirty="0"/>
              <a:t>を</a:t>
            </a:r>
            <a:r>
              <a:rPr kumimoji="1" lang="en-US" altLang="ja-JP" dirty="0"/>
              <a:t>1</a:t>
            </a:r>
            <a:r>
              <a:rPr kumimoji="1" lang="ja-JP" altLang="en-US" dirty="0"/>
              <a:t>とすると、これにストールする確率</a:t>
            </a:r>
            <a:r>
              <a:rPr kumimoji="1" lang="en-US" altLang="ja-JP" dirty="0"/>
              <a:t>×</a:t>
            </a:r>
            <a:r>
              <a:rPr kumimoji="1" lang="ja-JP" altLang="en-US" dirty="0"/>
              <a:t>ストール時のダメージを加えます。例えば</a:t>
            </a:r>
            <a:r>
              <a:rPr kumimoji="1" lang="en-US" altLang="ja-JP" dirty="0" err="1"/>
              <a:t>lw</a:t>
            </a:r>
            <a:r>
              <a:rPr kumimoji="1" lang="en-US" altLang="ja-JP" dirty="0"/>
              <a:t>/</a:t>
            </a:r>
            <a:r>
              <a:rPr kumimoji="1" lang="en-US" altLang="ja-JP" dirty="0" err="1"/>
              <a:t>sw</a:t>
            </a:r>
            <a:r>
              <a:rPr kumimoji="1" lang="ja-JP" altLang="en-US" dirty="0"/>
              <a:t>が合わせて</a:t>
            </a:r>
            <a:r>
              <a:rPr kumimoji="1" lang="en-US" altLang="ja-JP" dirty="0"/>
              <a:t>25</a:t>
            </a:r>
            <a:r>
              <a:rPr kumimoji="1" lang="ja-JP" altLang="en-US" dirty="0"/>
              <a:t>％の生起確率があるとすると、ストール付きの</a:t>
            </a:r>
            <a:r>
              <a:rPr kumimoji="1" lang="en-US" altLang="ja-JP" dirty="0"/>
              <a:t>CPI</a:t>
            </a:r>
            <a:r>
              <a:rPr kumimoji="1" lang="ja-JP" altLang="en-US" dirty="0"/>
              <a:t>は</a:t>
            </a:r>
            <a:r>
              <a:rPr kumimoji="1" lang="en-US" altLang="ja-JP" dirty="0"/>
              <a:t>1.25</a:t>
            </a:r>
            <a:r>
              <a:rPr kumimoji="1" lang="ja-JP" altLang="en-US" dirty="0"/>
              <a:t>となります。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24</a:t>
            </a:fld>
            <a:endParaRPr lang="en-US" altLang="ja-JP"/>
          </a:p>
        </p:txBody>
      </p:sp>
    </p:spTree>
    <p:extLst>
      <p:ext uri="{BB962C8B-B14F-4D97-AF65-F5344CB8AC3E}">
        <p14:creationId xmlns:p14="http://schemas.microsoft.com/office/powerpoint/2010/main" val="26792504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構造ハザードは資源の競合で起きるので、資源を複製してやれば解決できます。しかし、これにはコストが掛かるので、結局のところコストと性能のトレードオフになります。この場合、</a:t>
            </a:r>
            <a:r>
              <a:rPr kumimoji="1" lang="en-US" altLang="ja-JP" dirty="0"/>
              <a:t>1.25</a:t>
            </a:r>
            <a:r>
              <a:rPr kumimoji="1" lang="ja-JP" altLang="en-US" dirty="0"/>
              <a:t>の</a:t>
            </a:r>
            <a:r>
              <a:rPr kumimoji="1" lang="en-US" altLang="ja-JP" dirty="0"/>
              <a:t>CPI</a:t>
            </a:r>
            <a:r>
              <a:rPr kumimoji="1" lang="ja-JP" altLang="en-US" dirty="0"/>
              <a:t>の増大を我慢してメモリを共有化することでコスト減を取るという選択もあり得ます。メモリを分離するのは確かにコストが大きくて現実的ではないのですが、キャッシュの分離は可能なので、実際のプロセッサでは、命令キャッシュとデータキャッシュを独立して設けて、メモリに関する構造ハザードの問題を解決しています。他にも貴重な資源を共有する場合構造ハザードは生じる可能性があるのですが、最近は半導体の面積に余裕があるので、構造ハザードはさほど問題にならなくなってい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25</a:t>
            </a:fld>
            <a:endParaRPr lang="en-US" altLang="ja-JP"/>
          </a:p>
        </p:txBody>
      </p:sp>
    </p:spTree>
    <p:extLst>
      <p:ext uri="{BB962C8B-B14F-4D97-AF65-F5344CB8AC3E}">
        <p14:creationId xmlns:p14="http://schemas.microsoft.com/office/powerpoint/2010/main" val="24431475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では、インフォ丸にパイプライン処理をまとめてもらいましょう。実際はハザードにより性能が低下して理想通りには行かないのですが、それでも相当の改善が実現できます。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26</a:t>
            </a:fld>
            <a:endParaRPr lang="en-US" altLang="ja-JP"/>
          </a:p>
        </p:txBody>
      </p:sp>
    </p:spTree>
    <p:extLst>
      <p:ext uri="{BB962C8B-B14F-4D97-AF65-F5344CB8AC3E}">
        <p14:creationId xmlns:p14="http://schemas.microsoft.com/office/powerpoint/2010/main" val="16853008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このように考えて作ったマルチサイクルのデータパスを図に示します。命令とデータは共用のメモリに入れておきます。取ってきた命令を蓄えておく命令レジスタ（</a:t>
            </a:r>
            <a:r>
              <a:rPr kumimoji="1" lang="en-US" altLang="ja-JP" dirty="0"/>
              <a:t>Instruction</a:t>
            </a:r>
            <a:r>
              <a:rPr kumimoji="1" lang="ja-JP" altLang="en-US" dirty="0"/>
              <a:t> </a:t>
            </a:r>
            <a:r>
              <a:rPr kumimoji="1" lang="en-US" altLang="ja-JP" dirty="0"/>
              <a:t>Register:</a:t>
            </a:r>
            <a:r>
              <a:rPr kumimoji="1" lang="ja-JP" altLang="en-US" dirty="0"/>
              <a:t> </a:t>
            </a:r>
            <a:r>
              <a:rPr kumimoji="1" lang="en-US" altLang="ja-JP" dirty="0" err="1"/>
              <a:t>ir</a:t>
            </a:r>
            <a:r>
              <a:rPr kumimoji="1" lang="en-US" altLang="ja-JP" dirty="0"/>
              <a:t>)</a:t>
            </a:r>
            <a:r>
              <a:rPr kumimoji="1" lang="ja-JP" altLang="en-US" dirty="0"/>
              <a:t>を設けます。次にレジスタファイルから読んできたデータを蓄える</a:t>
            </a:r>
            <a:r>
              <a:rPr kumimoji="1" lang="en-US" altLang="ja-JP" dirty="0"/>
              <a:t>reg1, reg2, </a:t>
            </a:r>
            <a:r>
              <a:rPr kumimoji="1" lang="ja-JP" altLang="en-US" dirty="0"/>
              <a:t>計算結果を蓄える</a:t>
            </a:r>
            <a:r>
              <a:rPr kumimoji="1" lang="en-US" altLang="ja-JP" dirty="0" err="1"/>
              <a:t>regalu</a:t>
            </a:r>
            <a:r>
              <a:rPr kumimoji="1" lang="ja-JP" altLang="en-US" dirty="0"/>
              <a:t>を入れます。メモリの共用のためにアドレスにマルチプレクサを入れます。また、</a:t>
            </a:r>
            <a:r>
              <a:rPr kumimoji="1" lang="en-US" altLang="ja-JP" dirty="0"/>
              <a:t>PC</a:t>
            </a:r>
            <a:r>
              <a:rPr kumimoji="1" lang="ja-JP" altLang="en-US" dirty="0"/>
              <a:t>＋４を計算するために、</a:t>
            </a:r>
            <a:r>
              <a:rPr kumimoji="1" lang="en-US" altLang="ja-JP" dirty="0"/>
              <a:t>ALU</a:t>
            </a:r>
            <a:r>
              <a:rPr kumimoji="1" lang="ja-JP" altLang="en-US" dirty="0"/>
              <a:t>の</a:t>
            </a:r>
            <a:r>
              <a:rPr kumimoji="1" lang="en-US" altLang="ja-JP" dirty="0"/>
              <a:t>B</a:t>
            </a:r>
            <a:r>
              <a:rPr kumimoji="1" lang="ja-JP" altLang="en-US" dirty="0"/>
              <a:t>入力のマルチプレクサを拡張します。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27</a:t>
            </a:fld>
            <a:endParaRPr kumimoji="1" lang="ja-JP" altLang="en-US"/>
          </a:p>
        </p:txBody>
      </p:sp>
    </p:spTree>
    <p:extLst>
      <p:ext uri="{BB962C8B-B14F-4D97-AF65-F5344CB8AC3E}">
        <p14:creationId xmlns:p14="http://schemas.microsoft.com/office/powerpoint/2010/main" val="31525386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シングルサイクルと違って、マルチサイクルはステートマシン（有限状態マシン：</a:t>
            </a:r>
            <a:r>
              <a:rPr kumimoji="1" lang="en-US" altLang="ja-JP" dirty="0"/>
              <a:t>Finite</a:t>
            </a:r>
            <a:r>
              <a:rPr kumimoji="1" lang="ja-JP" altLang="en-US" dirty="0"/>
              <a:t> </a:t>
            </a:r>
            <a:r>
              <a:rPr kumimoji="1" lang="en-US" altLang="ja-JP" dirty="0"/>
              <a:t>State</a:t>
            </a:r>
            <a:r>
              <a:rPr kumimoji="1" lang="ja-JP" altLang="en-US" dirty="0"/>
              <a:t> </a:t>
            </a:r>
            <a:r>
              <a:rPr kumimoji="1" lang="en-US" altLang="ja-JP" dirty="0"/>
              <a:t>Machine:</a:t>
            </a:r>
            <a:r>
              <a:rPr kumimoji="1" lang="ja-JP" altLang="en-US" dirty="0"/>
              <a:t> </a:t>
            </a:r>
            <a:r>
              <a:rPr kumimoji="1" lang="en-US" altLang="ja-JP" dirty="0"/>
              <a:t>FSM)</a:t>
            </a:r>
            <a:r>
              <a:rPr kumimoji="1" lang="ja-JP" altLang="en-US" dirty="0"/>
              <a:t>を用いて制御します。このステートマシンによる制御はディジタル回路の制御の基本で、様々な用途に使います。</a:t>
            </a:r>
          </a:p>
        </p:txBody>
      </p:sp>
      <p:sp>
        <p:nvSpPr>
          <p:cNvPr id="4" name="スライド番号プレースホルダー 3"/>
          <p:cNvSpPr>
            <a:spLocks noGrp="1"/>
          </p:cNvSpPr>
          <p:nvPr>
            <p:ph type="sldNum" sz="quarter" idx="5"/>
          </p:nvPr>
        </p:nvSpPr>
        <p:spPr/>
        <p:txBody>
          <a:bodyPr/>
          <a:lstStyle/>
          <a:p>
            <a:fld id="{119ABCA9-8227-449E-AD11-8E3E0612415B}" type="slidenum">
              <a:rPr kumimoji="1" lang="ja-JP" altLang="en-US" smtClean="0"/>
              <a:t>28</a:t>
            </a:fld>
            <a:endParaRPr kumimoji="1" lang="ja-JP" altLang="en-US"/>
          </a:p>
        </p:txBody>
      </p:sp>
    </p:spTree>
    <p:extLst>
      <p:ext uri="{BB962C8B-B14F-4D97-AF65-F5344CB8AC3E}">
        <p14:creationId xmlns:p14="http://schemas.microsoft.com/office/powerpoint/2010/main" val="42827924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CAD</a:t>
            </a:r>
            <a:r>
              <a:rPr kumimoji="1" lang="ja-JP" altLang="en-US" dirty="0"/>
              <a:t>を利用可能にするためには、設定が必要です。最初の一回のみは</a:t>
            </a:r>
            <a:r>
              <a:rPr kumimoji="1" lang="en-US" altLang="ja-JP" dirty="0"/>
              <a:t>base</a:t>
            </a:r>
            <a:r>
              <a:rPr kumimoji="1" lang="ja-JP" altLang="en-US" dirty="0"/>
              <a:t>のディレクトリ中で</a:t>
            </a:r>
            <a:r>
              <a:rPr kumimoji="1" lang="en-US" altLang="ja-JP" dirty="0"/>
              <a:t>./setup.sh</a:t>
            </a:r>
            <a:r>
              <a:rPr kumimoji="1" lang="ja-JP" altLang="en-US" dirty="0"/>
              <a:t>を実行し、ホームディレクトリで、</a:t>
            </a:r>
            <a:r>
              <a:rPr kumimoji="1" lang="en-US" altLang="ja-JP" dirty="0"/>
              <a:t>./vdec.sh</a:t>
            </a:r>
            <a:r>
              <a:rPr kumimoji="1" lang="ja-JP" altLang="en-US" dirty="0"/>
              <a:t>を実行します。</a:t>
            </a:r>
            <a:r>
              <a:rPr kumimoji="1" lang="en-US" altLang="ja-JP" dirty="0"/>
              <a:t>./setup</a:t>
            </a:r>
            <a:r>
              <a:rPr kumimoji="1" lang="ja-JP" altLang="en-US" dirty="0"/>
              <a:t>は最初の</a:t>
            </a:r>
            <a:r>
              <a:rPr kumimoji="1" lang="en-US" altLang="ja-JP" dirty="0"/>
              <a:t>1</a:t>
            </a:r>
            <a:r>
              <a:rPr kumimoji="1" lang="ja-JP" altLang="en-US"/>
              <a:t>回だけ実行すればいいです。</a:t>
            </a:r>
          </a:p>
        </p:txBody>
      </p:sp>
      <p:sp>
        <p:nvSpPr>
          <p:cNvPr id="4" name="スライド番号プレースホルダー 3"/>
          <p:cNvSpPr>
            <a:spLocks noGrp="1"/>
          </p:cNvSpPr>
          <p:nvPr>
            <p:ph type="sldNum" sz="quarter" idx="5"/>
          </p:nvPr>
        </p:nvSpPr>
        <p:spPr/>
        <p:txBody>
          <a:bodyPr/>
          <a:lstStyle/>
          <a:p>
            <a:fld id="{318AAB51-D267-4CFF-8A3B-FE5BF83CF6EC}" type="slidenum">
              <a:rPr lang="en-US" altLang="ja-JP" smtClean="0"/>
              <a:pPr/>
              <a:t>30</a:t>
            </a:fld>
            <a:endParaRPr lang="en-US" altLang="ja-JP"/>
          </a:p>
        </p:txBody>
      </p:sp>
    </p:spTree>
    <p:extLst>
      <p:ext uri="{BB962C8B-B14F-4D97-AF65-F5344CB8AC3E}">
        <p14:creationId xmlns:p14="http://schemas.microsoft.com/office/powerpoint/2010/main" val="1049064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課題は、パイプライン版を合成して表を埋めてみましょう。ただし、実は</a:t>
            </a:r>
            <a:r>
              <a:rPr kumimoji="1" lang="en-US" altLang="ja-JP" dirty="0"/>
              <a:t>mult.asm</a:t>
            </a:r>
            <a:r>
              <a:rPr kumimoji="1" lang="ja-JP" altLang="en-US" dirty="0"/>
              <a:t>や</a:t>
            </a:r>
            <a:r>
              <a:rPr kumimoji="1" lang="en-US" altLang="ja-JP" dirty="0"/>
              <a:t>sump1.asm</a:t>
            </a:r>
            <a:r>
              <a:rPr kumimoji="1" lang="ja-JP" altLang="en-US" dirty="0"/>
              <a:t>などのプログラムはハザードを解決しないと動かないです。また、分岐命令も付いてません。これは次の週に持ち越しです。</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31</a:t>
            </a:fld>
            <a:endParaRPr lang="en-US" altLang="ja-JP"/>
          </a:p>
        </p:txBody>
      </p:sp>
    </p:spTree>
    <p:extLst>
      <p:ext uri="{BB962C8B-B14F-4D97-AF65-F5344CB8AC3E}">
        <p14:creationId xmlns:p14="http://schemas.microsoft.com/office/powerpoint/2010/main" val="14229630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一方、マルチサイクル版は、資源の再利用は可能で、命令とデータメモリを兼用にできます。</a:t>
            </a:r>
            <a:r>
              <a:rPr kumimoji="1" lang="en-US" altLang="ja-JP" dirty="0"/>
              <a:t>ALU</a:t>
            </a:r>
            <a:r>
              <a:rPr kumimoji="1" lang="ja-JP" altLang="en-US" dirty="0"/>
              <a:t>を使いまわせるので、</a:t>
            </a:r>
            <a:r>
              <a:rPr kumimoji="1" lang="en-US" altLang="ja-JP" dirty="0"/>
              <a:t>PC</a:t>
            </a:r>
            <a:r>
              <a:rPr kumimoji="1" lang="ja-JP" altLang="en-US" dirty="0"/>
              <a:t>演算用、分岐演算用の加算器は不要です。しかし、レジスタやマルチプレクサ分のハードウェア資源が増えます。クリティカルパスは短くなるので動作周波数は高くなりますが、</a:t>
            </a:r>
            <a:r>
              <a:rPr kumimoji="1" lang="en-US" altLang="ja-JP" dirty="0"/>
              <a:t>4</a:t>
            </a:r>
            <a:r>
              <a:rPr kumimoji="1" lang="ja-JP" altLang="en-US" dirty="0"/>
              <a:t>倍にはならないです。一方で</a:t>
            </a:r>
            <a:r>
              <a:rPr kumimoji="1" lang="en-US" altLang="ja-JP" dirty="0"/>
              <a:t>CPI</a:t>
            </a:r>
            <a:r>
              <a:rPr kumimoji="1" lang="ja-JP" altLang="en-US" dirty="0"/>
              <a:t>は</a:t>
            </a:r>
            <a:r>
              <a:rPr kumimoji="1" lang="en-US" altLang="ja-JP" dirty="0"/>
              <a:t>4</a:t>
            </a:r>
            <a:r>
              <a:rPr kumimoji="1" lang="ja-JP" altLang="en-US" dirty="0"/>
              <a:t>を超すので、動作速度はシングルサイクルに比べて不利になります。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4</a:t>
            </a:fld>
            <a:endParaRPr lang="en-US" altLang="ja-JP"/>
          </a:p>
        </p:txBody>
      </p:sp>
    </p:spTree>
    <p:extLst>
      <p:ext uri="{BB962C8B-B14F-4D97-AF65-F5344CB8AC3E}">
        <p14:creationId xmlns:p14="http://schemas.microsoft.com/office/powerpoint/2010/main" val="3211078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性能改善のもっとも簡単な方法はパイプライン処理です。</a:t>
            </a:r>
            <a:r>
              <a:rPr kumimoji="1" lang="en-US" altLang="ja-JP" dirty="0"/>
              <a:t>1</a:t>
            </a:r>
            <a:r>
              <a:rPr kumimoji="1" lang="ja-JP" altLang="en-US" dirty="0"/>
              <a:t>サイクル版のクリティカルパスをなるべく等しく分割します。これはマルチサイクル版の状態遷移が参考になります。状態の進み方を</a:t>
            </a:r>
            <a:r>
              <a:rPr kumimoji="1" lang="en-US" altLang="ja-JP" dirty="0"/>
              <a:t>5</a:t>
            </a:r>
            <a:r>
              <a:rPr kumimoji="1" lang="ja-JP" altLang="en-US" dirty="0" err="1"/>
              <a:t>つに</a:t>
            </a:r>
            <a:r>
              <a:rPr kumimoji="1" lang="ja-JP" altLang="en-US" dirty="0"/>
              <a:t>切り、それぞれをステージと呼びます。ここでは命令呼び出し（</a:t>
            </a:r>
            <a:r>
              <a:rPr kumimoji="1" lang="en-US" altLang="ja-JP" dirty="0"/>
              <a:t>F)</a:t>
            </a:r>
            <a:r>
              <a:rPr kumimoji="1" lang="ja-JP" altLang="en-US" dirty="0" err="1"/>
              <a:t>、</a:t>
            </a:r>
            <a:r>
              <a:rPr kumimoji="1" lang="ja-JP" altLang="en-US" dirty="0"/>
              <a:t>制御信号の生成およびレジスタの読み出し（</a:t>
            </a:r>
            <a:r>
              <a:rPr kumimoji="1" lang="en-US" altLang="ja-JP" dirty="0"/>
              <a:t>D)</a:t>
            </a:r>
            <a:r>
              <a:rPr kumimoji="1" lang="ja-JP" altLang="en-US" dirty="0" err="1"/>
              <a:t>、</a:t>
            </a:r>
            <a:r>
              <a:rPr kumimoji="1" lang="ja-JP" altLang="en-US" dirty="0"/>
              <a:t>演算（</a:t>
            </a:r>
            <a:r>
              <a:rPr kumimoji="1" lang="en-US" altLang="ja-JP" dirty="0"/>
              <a:t>E)</a:t>
            </a:r>
            <a:r>
              <a:rPr kumimoji="1" lang="ja-JP" altLang="en-US" dirty="0" err="1"/>
              <a:t>、</a:t>
            </a:r>
            <a:r>
              <a:rPr kumimoji="1" lang="ja-JP" altLang="en-US" dirty="0"/>
              <a:t>データメモリアクセス（</a:t>
            </a:r>
            <a:r>
              <a:rPr kumimoji="1" lang="en-US" altLang="ja-JP" dirty="0"/>
              <a:t>M)</a:t>
            </a:r>
            <a:r>
              <a:rPr kumimoji="1" lang="ja-JP" altLang="en-US" dirty="0" err="1"/>
              <a:t>、</a:t>
            </a:r>
            <a:r>
              <a:rPr kumimoji="1" lang="ja-JP" altLang="en-US" dirty="0"/>
              <a:t>レジスタ書き戻し（</a:t>
            </a:r>
            <a:r>
              <a:rPr kumimoji="1" lang="en-US" altLang="ja-JP" dirty="0"/>
              <a:t>W)</a:t>
            </a:r>
            <a:r>
              <a:rPr kumimoji="1" lang="ja-JP" altLang="en-US" dirty="0"/>
              <a:t>の</a:t>
            </a:r>
            <a:r>
              <a:rPr kumimoji="1" lang="en-US" altLang="ja-JP" dirty="0"/>
              <a:t>5</a:t>
            </a:r>
            <a:r>
              <a:rPr kumimoji="1" lang="ja-JP" altLang="en-US" dirty="0"/>
              <a:t>ステージに切ります。命令１が</a:t>
            </a:r>
            <a:r>
              <a:rPr kumimoji="1" lang="en-US" altLang="ja-JP" dirty="0"/>
              <a:t>F</a:t>
            </a:r>
            <a:r>
              <a:rPr kumimoji="1" lang="ja-JP" altLang="en-US" dirty="0"/>
              <a:t>を終え、</a:t>
            </a:r>
            <a:r>
              <a:rPr kumimoji="1" lang="en-US" altLang="ja-JP" dirty="0"/>
              <a:t>D</a:t>
            </a:r>
            <a:r>
              <a:rPr kumimoji="1" lang="ja-JP" altLang="en-US" dirty="0"/>
              <a:t>を実行中に次の命令２は</a:t>
            </a:r>
            <a:r>
              <a:rPr kumimoji="1" lang="en-US" altLang="ja-JP" dirty="0"/>
              <a:t>F</a:t>
            </a:r>
            <a:r>
              <a:rPr kumimoji="1" lang="ja-JP" altLang="en-US" dirty="0"/>
              <a:t>を開始します。命令１が</a:t>
            </a:r>
            <a:r>
              <a:rPr kumimoji="1" lang="en-US" altLang="ja-JP" dirty="0"/>
              <a:t>D</a:t>
            </a:r>
            <a:r>
              <a:rPr kumimoji="1" lang="ja-JP" altLang="en-US" dirty="0"/>
              <a:t>を終え、</a:t>
            </a:r>
            <a:r>
              <a:rPr kumimoji="1" lang="en-US" altLang="ja-JP" dirty="0"/>
              <a:t>E</a:t>
            </a:r>
            <a:r>
              <a:rPr kumimoji="1" lang="ja-JP" altLang="en-US" dirty="0"/>
              <a:t>を実行している間に命令２は</a:t>
            </a:r>
            <a:r>
              <a:rPr kumimoji="1" lang="en-US" altLang="ja-JP" dirty="0"/>
              <a:t>D</a:t>
            </a:r>
            <a:r>
              <a:rPr kumimoji="1" lang="ja-JP" altLang="en-US" dirty="0"/>
              <a:t>に入り、命令３が</a:t>
            </a:r>
            <a:r>
              <a:rPr kumimoji="1" lang="en-US" altLang="ja-JP" dirty="0"/>
              <a:t>F</a:t>
            </a:r>
            <a:r>
              <a:rPr kumimoji="1" lang="ja-JP" altLang="en-US" dirty="0"/>
              <a:t>をスタートします。このように</a:t>
            </a:r>
            <a:r>
              <a:rPr kumimoji="1" lang="en-US" altLang="ja-JP" dirty="0"/>
              <a:t>5</a:t>
            </a:r>
            <a:r>
              <a:rPr kumimoji="1" lang="ja-JP" altLang="en-US" dirty="0" err="1"/>
              <a:t>つの</a:t>
            </a:r>
            <a:r>
              <a:rPr kumimoji="1" lang="ja-JP" altLang="en-US" dirty="0"/>
              <a:t>命令が一度に動作します。この方法は工場の流れ作業と同じで、パイプライン処理と呼ばれます。パイプラインは途切れなく流れれば、各命令は</a:t>
            </a:r>
            <a:r>
              <a:rPr kumimoji="1" lang="en-US" altLang="ja-JP" dirty="0"/>
              <a:t>1</a:t>
            </a:r>
            <a:r>
              <a:rPr kumimoji="1" lang="ja-JP" altLang="en-US" dirty="0"/>
              <a:t>クロックに１命令終了します。すなわち</a:t>
            </a:r>
            <a:r>
              <a:rPr kumimoji="1" lang="en-US" altLang="ja-JP" dirty="0"/>
              <a:t>CPI</a:t>
            </a:r>
            <a:r>
              <a:rPr kumimoji="1" lang="ja-JP" altLang="en-US" dirty="0"/>
              <a:t>は１になります。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5</a:t>
            </a:fld>
            <a:endParaRPr lang="en-US" altLang="ja-JP"/>
          </a:p>
        </p:txBody>
      </p:sp>
    </p:spTree>
    <p:extLst>
      <p:ext uri="{BB962C8B-B14F-4D97-AF65-F5344CB8AC3E}">
        <p14:creationId xmlns:p14="http://schemas.microsoft.com/office/powerpoint/2010/main" val="399253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パイプライン処理でステージを分ける際には、なるべく均等に、なるべく数多く分割するのが原則です。まったく均等に</a:t>
            </a:r>
            <a:r>
              <a:rPr kumimoji="1" lang="en-US" altLang="ja-JP" dirty="0"/>
              <a:t>d</a:t>
            </a:r>
            <a:r>
              <a:rPr kumimoji="1" lang="ja-JP" altLang="en-US" dirty="0"/>
              <a:t>ステージに分割することができれば、クリティカルパスは</a:t>
            </a:r>
            <a:r>
              <a:rPr kumimoji="1" lang="en-US" altLang="ja-JP" dirty="0"/>
              <a:t>1</a:t>
            </a:r>
            <a:r>
              <a:rPr kumimoji="1" lang="ja-JP" altLang="en-US" dirty="0"/>
              <a:t>／</a:t>
            </a:r>
            <a:r>
              <a:rPr kumimoji="1" lang="ja-JP" altLang="en-US" dirty="0" err="1"/>
              <a:t>ｄ</a:t>
            </a:r>
            <a:r>
              <a:rPr kumimoji="1" lang="ja-JP" altLang="en-US" dirty="0"/>
              <a:t>になり、</a:t>
            </a:r>
            <a:r>
              <a:rPr kumimoji="1" lang="en-US" altLang="ja-JP" dirty="0"/>
              <a:t>CPI</a:t>
            </a:r>
            <a:r>
              <a:rPr kumimoji="1" lang="ja-JP" altLang="en-US" dirty="0"/>
              <a:t>は</a:t>
            </a:r>
            <a:r>
              <a:rPr kumimoji="1" lang="en-US" altLang="ja-JP" dirty="0"/>
              <a:t>1</a:t>
            </a:r>
            <a:r>
              <a:rPr kumimoji="1" lang="ja-JP" altLang="en-US" dirty="0" err="1"/>
              <a:t>のままですの</a:t>
            </a:r>
            <a:r>
              <a:rPr kumimoji="1" lang="ja-JP" altLang="en-US" dirty="0"/>
              <a:t>で、性能は</a:t>
            </a:r>
            <a:r>
              <a:rPr kumimoji="1" lang="en-US" altLang="ja-JP" dirty="0"/>
              <a:t>d</a:t>
            </a:r>
            <a:r>
              <a:rPr kumimoji="1" lang="ja-JP" altLang="en-US" dirty="0"/>
              <a:t>倍になります。しかし、そうは言っても均等には切れないですし、ステージ間の受け渡しのロスがあります。均等に切れない場合、全体の動作周波数は最も遅いステージに律速されます。最も遅いステージが分割できるならば、できる限りこれをやった方が性能が上がります。</a:t>
            </a:r>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6</a:t>
            </a:fld>
            <a:endParaRPr lang="en-US" altLang="ja-JP"/>
          </a:p>
        </p:txBody>
      </p:sp>
    </p:spTree>
    <p:extLst>
      <p:ext uri="{BB962C8B-B14F-4D97-AF65-F5344CB8AC3E}">
        <p14:creationId xmlns:p14="http://schemas.microsoft.com/office/powerpoint/2010/main" val="33863849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kumimoji="1" lang="ja-JP" altLang="en-US" dirty="0"/>
              <a:t>ではここでパイプライン処理と並列処理を比較しましょう。</a:t>
            </a:r>
            <a:r>
              <a:rPr lang="ja-JP" altLang="en-US" dirty="0"/>
              <a:t>パイプライン処理は</a:t>
            </a:r>
            <a:r>
              <a:rPr lang="en-US" altLang="ja-JP" dirty="0"/>
              <a:t>d</a:t>
            </a:r>
            <a:r>
              <a:rPr lang="ja-JP" altLang="en-US" dirty="0"/>
              <a:t>個の命令をずらして実行することで、理想的には</a:t>
            </a:r>
            <a:r>
              <a:rPr lang="en-US" altLang="ja-JP" dirty="0"/>
              <a:t>d</a:t>
            </a:r>
            <a:r>
              <a:rPr lang="ja-JP" altLang="en-US" dirty="0"/>
              <a:t>倍の性能向上を得られます。一方、プロセッサを</a:t>
            </a:r>
            <a:r>
              <a:rPr lang="en-US" altLang="ja-JP" dirty="0"/>
              <a:t>n</a:t>
            </a:r>
            <a:r>
              <a:rPr lang="ja-JP" altLang="en-US" dirty="0"/>
              <a:t>台同時に実行して性能を上げる並列処理（パイプライン処理も一種の並列処理と言えますが</a:t>
            </a:r>
            <a:r>
              <a:rPr lang="ja-JP" altLang="en-US" dirty="0" err="1"/>
              <a:t>、、</a:t>
            </a:r>
            <a:r>
              <a:rPr lang="ja-JP" altLang="en-US" dirty="0"/>
              <a:t>）も</a:t>
            </a:r>
            <a:r>
              <a:rPr lang="en-US" altLang="ja-JP" dirty="0"/>
              <a:t>n</a:t>
            </a:r>
            <a:r>
              <a:rPr lang="ja-JP" altLang="en-US" dirty="0"/>
              <a:t>個プロセッサがあれば、理想的には</a:t>
            </a:r>
            <a:r>
              <a:rPr lang="en-US" altLang="ja-JP" dirty="0"/>
              <a:t>n</a:t>
            </a:r>
            <a:r>
              <a:rPr lang="ja-JP" altLang="en-US" dirty="0"/>
              <a:t>倍の性能向上が得られます。しかし、パイプライン処理では、各ステージが自分に必要な資源だけを持てばよいのに対して並列処理は全プロセッサが全資源を持つ必要があります。すなわち、パイプライン処理の方がはるかにコストが安いのです。このため、例えば工場でも生産効率を上げようとすればまず流れ作業のベルトコンベアを構築し、生産が追いつかなくなるとラインを複数化します。これが並列処理に当たり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4741547E-7345-4B51-8433-2FC1EF6320BE}" type="slidenum">
              <a:rPr lang="en-US" altLang="ja-JP" smtClean="0"/>
              <a:pPr/>
              <a:t>7</a:t>
            </a:fld>
            <a:endParaRPr lang="en-US" altLang="ja-JP"/>
          </a:p>
        </p:txBody>
      </p:sp>
    </p:spTree>
    <p:extLst>
      <p:ext uri="{BB962C8B-B14F-4D97-AF65-F5344CB8AC3E}">
        <p14:creationId xmlns:p14="http://schemas.microsoft.com/office/powerpoint/2010/main" val="29495114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では具体的なデータパスの上で各ステージの分割を行います。最初命令メモリから命令を読んできて命令レジスタに入れます。ここまでが</a:t>
            </a:r>
            <a:r>
              <a:rPr kumimoji="1" lang="en-US" altLang="ja-JP" dirty="0"/>
              <a:t>F</a:t>
            </a:r>
            <a:r>
              <a:rPr kumimoji="1" lang="ja-JP" altLang="en-US" dirty="0"/>
              <a:t>ステージです。次に読んできた命令を解読して制御信号を生成すると共に、レジスタファイルから読み出しを行います。これが</a:t>
            </a:r>
            <a:r>
              <a:rPr kumimoji="1" lang="en-US" altLang="ja-JP" dirty="0"/>
              <a:t>D</a:t>
            </a:r>
            <a:r>
              <a:rPr kumimoji="1" lang="ja-JP" altLang="en-US" dirty="0"/>
              <a:t>ステージです。このレジスタの値を用いて</a:t>
            </a:r>
            <a:r>
              <a:rPr kumimoji="1" lang="en-US" altLang="ja-JP" dirty="0"/>
              <a:t>ALU</a:t>
            </a:r>
            <a:r>
              <a:rPr kumimoji="1" lang="ja-JP" altLang="en-US" dirty="0"/>
              <a:t>で演算を行います。これが</a:t>
            </a:r>
            <a:r>
              <a:rPr kumimoji="1" lang="en-US" altLang="ja-JP" dirty="0"/>
              <a:t>E</a:t>
            </a:r>
            <a:r>
              <a:rPr kumimoji="1" lang="ja-JP" altLang="en-US" dirty="0"/>
              <a:t>ステージです。</a:t>
            </a:r>
            <a:r>
              <a:rPr kumimoji="1" lang="en-US" altLang="ja-JP" dirty="0"/>
              <a:t>M</a:t>
            </a:r>
            <a:r>
              <a:rPr kumimoji="1" lang="ja-JP" altLang="en-US" dirty="0"/>
              <a:t>ステージはメモリをアクセスする命令のみが有効利用するステージで最終結果を</a:t>
            </a:r>
            <a:r>
              <a:rPr kumimoji="1" lang="en-US" altLang="ja-JP" dirty="0"/>
              <a:t>W</a:t>
            </a:r>
            <a:r>
              <a:rPr kumimoji="1" lang="ja-JP" altLang="en-US" dirty="0"/>
              <a:t>ステージで書き込みます。</a:t>
            </a:r>
            <a:endParaRPr kumimoji="1" lang="en-US" altLang="ja-JP" dirty="0"/>
          </a:p>
        </p:txBody>
      </p:sp>
      <p:sp>
        <p:nvSpPr>
          <p:cNvPr id="4" name="スライド番号プレースホルダー 3"/>
          <p:cNvSpPr>
            <a:spLocks noGrp="1"/>
          </p:cNvSpPr>
          <p:nvPr>
            <p:ph type="sldNum" sz="quarter" idx="10"/>
          </p:nvPr>
        </p:nvSpPr>
        <p:spPr/>
        <p:txBody>
          <a:bodyPr/>
          <a:lstStyle/>
          <a:p>
            <a:fld id="{F11177A2-72F1-4C38-AE58-0B03B989FD7C}" type="slidenum">
              <a:rPr kumimoji="1" lang="ja-JP" altLang="en-US" smtClean="0"/>
              <a:t>8</a:t>
            </a:fld>
            <a:endParaRPr kumimoji="1" lang="ja-JP" altLang="en-US"/>
          </a:p>
        </p:txBody>
      </p:sp>
    </p:spTree>
    <p:extLst>
      <p:ext uri="{BB962C8B-B14F-4D97-AF65-F5344CB8AC3E}">
        <p14:creationId xmlns:p14="http://schemas.microsoft.com/office/powerpoint/2010/main" val="1173252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ja-JP" dirty="0"/>
              <a:t>RV32I</a:t>
            </a:r>
            <a:r>
              <a:rPr lang="ja-JP" altLang="en-US" dirty="0"/>
              <a:t>のパイプラインの基本構成を図に示します。まだ分岐命令は実装されておらず、</a:t>
            </a:r>
            <a:r>
              <a:rPr lang="en-US" altLang="ja-JP" dirty="0"/>
              <a:t>PC</a:t>
            </a:r>
            <a:r>
              <a:rPr lang="ja-JP" altLang="en-US" dirty="0"/>
              <a:t>は毎回</a:t>
            </a:r>
            <a:r>
              <a:rPr lang="en-US" altLang="ja-JP" dirty="0"/>
              <a:t>4</a:t>
            </a:r>
            <a:r>
              <a:rPr lang="ja-JP" altLang="en-US" dirty="0"/>
              <a:t>増えます。演習用のコードの実行の様子をシミュレーションしながら信号線をたどってみましょう。信号線名は</a:t>
            </a:r>
            <a:r>
              <a:rPr lang="en-US" altLang="ja-JP" dirty="0"/>
              <a:t>Verilog</a:t>
            </a:r>
            <a:r>
              <a:rPr lang="ja-JP" altLang="en-US" dirty="0"/>
              <a:t>記述と図がなるべく合うようになっています。しかし長いのは図中で省略しているものもあります。多分分かると思います。</a:t>
            </a:r>
          </a:p>
        </p:txBody>
      </p:sp>
      <p:sp>
        <p:nvSpPr>
          <p:cNvPr id="225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E20F8626-F02F-4ACA-84E9-473C1B5D9230}" type="slidenum">
              <a:rPr lang="ja-JP" altLang="en-US" smtClean="0"/>
              <a:pPr/>
              <a:t>9</a:t>
            </a:fld>
            <a:endParaRPr lang="ja-JP" altLang="en-US"/>
          </a:p>
        </p:txBody>
      </p:sp>
    </p:spTree>
    <p:extLst>
      <p:ext uri="{BB962C8B-B14F-4D97-AF65-F5344CB8AC3E}">
        <p14:creationId xmlns:p14="http://schemas.microsoft.com/office/powerpoint/2010/main" val="4108173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では演習資料を取って来て解凍しましょう。</a:t>
            </a:r>
          </a:p>
        </p:txBody>
      </p:sp>
      <p:sp>
        <p:nvSpPr>
          <p:cNvPr id="4" name="スライド番号プレースホルダー 3"/>
          <p:cNvSpPr>
            <a:spLocks noGrp="1"/>
          </p:cNvSpPr>
          <p:nvPr>
            <p:ph type="sldNum" sz="quarter" idx="5"/>
          </p:nvPr>
        </p:nvSpPr>
        <p:spPr/>
        <p:txBody>
          <a:bodyPr/>
          <a:lstStyle/>
          <a:p>
            <a:fld id="{CBD7BAFC-0F79-4244-8BE9-E1F641B9E18B}" type="slidenum">
              <a:rPr lang="en-US" altLang="ja-JP" smtClean="0"/>
              <a:pPr/>
              <a:t>10</a:t>
            </a:fld>
            <a:endParaRPr lang="en-US" altLang="ja-JP"/>
          </a:p>
        </p:txBody>
      </p:sp>
    </p:spTree>
    <p:extLst>
      <p:ext uri="{BB962C8B-B14F-4D97-AF65-F5344CB8AC3E}">
        <p14:creationId xmlns:p14="http://schemas.microsoft.com/office/powerpoint/2010/main" val="3529867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7C62F7E0-43DD-4C35-87C2-FEEC8A4BF3E5}" type="slidenum">
              <a:rPr lang="en-US" altLang="ja-JP"/>
              <a:pPr/>
              <a:t>‹#›</a:t>
            </a:fld>
            <a:endParaRPr lang="en-US" altLang="ja-JP"/>
          </a:p>
        </p:txBody>
      </p:sp>
    </p:spTree>
    <p:extLst>
      <p:ext uri="{BB962C8B-B14F-4D97-AF65-F5344CB8AC3E}">
        <p14:creationId xmlns:p14="http://schemas.microsoft.com/office/powerpoint/2010/main" val="2772735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5F87AFEA-A8EB-4000-B848-8B726DA95582}" type="slidenum">
              <a:rPr lang="en-US" altLang="ja-JP"/>
              <a:pPr/>
              <a:t>‹#›</a:t>
            </a:fld>
            <a:endParaRPr lang="en-US" altLang="ja-JP"/>
          </a:p>
        </p:txBody>
      </p:sp>
    </p:spTree>
    <p:extLst>
      <p:ext uri="{BB962C8B-B14F-4D97-AF65-F5344CB8AC3E}">
        <p14:creationId xmlns:p14="http://schemas.microsoft.com/office/powerpoint/2010/main" val="3101716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95A2C58F-E03B-48D9-9929-07EBC304221B}" type="slidenum">
              <a:rPr lang="en-US" altLang="ja-JP"/>
              <a:pPr/>
              <a:t>‹#›</a:t>
            </a:fld>
            <a:endParaRPr lang="en-US" altLang="ja-JP"/>
          </a:p>
        </p:txBody>
      </p:sp>
    </p:spTree>
    <p:extLst>
      <p:ext uri="{BB962C8B-B14F-4D97-AF65-F5344CB8AC3E}">
        <p14:creationId xmlns:p14="http://schemas.microsoft.com/office/powerpoint/2010/main" val="1987233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endParaRPr lang="ja-JP" altLang="en-US"/>
          </a:p>
        </p:txBody>
      </p:sp>
      <p:sp>
        <p:nvSpPr>
          <p:cNvPr id="4" name="日付プレースホルダー 3"/>
          <p:cNvSpPr>
            <a:spLocks noGrp="1"/>
          </p:cNvSpPr>
          <p:nvPr>
            <p:ph type="dt" sz="half" idx="10"/>
          </p:nvPr>
        </p:nvSpPr>
        <p:spPr>
          <a:xfrm>
            <a:off x="457200" y="6245225"/>
            <a:ext cx="2133600" cy="476250"/>
          </a:xfrm>
        </p:spPr>
        <p:txBody>
          <a:bodyPr/>
          <a:lstStyle>
            <a:lvl1pPr>
              <a:defRPr/>
            </a:lvl1pPr>
          </a:lstStyle>
          <a:p>
            <a:endParaRPr lang="en-US" altLang="ja-JP"/>
          </a:p>
        </p:txBody>
      </p:sp>
      <p:sp>
        <p:nvSpPr>
          <p:cNvPr id="5" name="フッター プレースホルダー 4"/>
          <p:cNvSpPr>
            <a:spLocks noGrp="1"/>
          </p:cNvSpPr>
          <p:nvPr>
            <p:ph type="ftr" sz="quarter" idx="11"/>
          </p:nvPr>
        </p:nvSpPr>
        <p:spPr>
          <a:xfrm>
            <a:off x="3124200" y="6245225"/>
            <a:ext cx="2895600" cy="476250"/>
          </a:xfrm>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a:xfrm>
            <a:off x="6553200" y="6245225"/>
            <a:ext cx="2133600" cy="476250"/>
          </a:xfrm>
        </p:spPr>
        <p:txBody>
          <a:bodyPr/>
          <a:lstStyle>
            <a:lvl1pPr>
              <a:defRPr/>
            </a:lvl1pPr>
          </a:lstStyle>
          <a:p>
            <a:fld id="{759403D0-0574-4E1F-BBC8-37E217B82A5B}" type="slidenum">
              <a:rPr lang="en-US" altLang="ja-JP"/>
              <a:pPr/>
              <a:t>‹#›</a:t>
            </a:fld>
            <a:endParaRPr lang="en-US" altLang="ja-JP"/>
          </a:p>
        </p:txBody>
      </p:sp>
    </p:spTree>
    <p:extLst>
      <p:ext uri="{BB962C8B-B14F-4D97-AF65-F5344CB8AC3E}">
        <p14:creationId xmlns:p14="http://schemas.microsoft.com/office/powerpoint/2010/main" val="16476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0811DF6E-B593-479F-8C64-064281089DD3}" type="slidenum">
              <a:rPr lang="en-US" altLang="ja-JP"/>
              <a:pPr/>
              <a:t>‹#›</a:t>
            </a:fld>
            <a:endParaRPr lang="en-US" altLang="ja-JP"/>
          </a:p>
        </p:txBody>
      </p:sp>
    </p:spTree>
    <p:extLst>
      <p:ext uri="{BB962C8B-B14F-4D97-AF65-F5344CB8AC3E}">
        <p14:creationId xmlns:p14="http://schemas.microsoft.com/office/powerpoint/2010/main" val="145962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endParaRPr lang="en-US" altLang="ja-JP"/>
          </a:p>
        </p:txBody>
      </p:sp>
      <p:sp>
        <p:nvSpPr>
          <p:cNvPr id="5" name="フッター プレースホルダー 4"/>
          <p:cNvSpPr>
            <a:spLocks noGrp="1"/>
          </p:cNvSpPr>
          <p:nvPr>
            <p:ph type="ftr" sz="quarter" idx="11"/>
          </p:nvPr>
        </p:nvSpPr>
        <p:spPr/>
        <p:txBody>
          <a:bodyPr/>
          <a:lstStyle>
            <a:lvl1pPr>
              <a:defRPr/>
            </a:lvl1pPr>
          </a:lstStyle>
          <a:p>
            <a:endParaRPr lang="en-US" altLang="ja-JP"/>
          </a:p>
        </p:txBody>
      </p:sp>
      <p:sp>
        <p:nvSpPr>
          <p:cNvPr id="6" name="スライド番号プレースホルダー 5"/>
          <p:cNvSpPr>
            <a:spLocks noGrp="1"/>
          </p:cNvSpPr>
          <p:nvPr>
            <p:ph type="sldNum" sz="quarter" idx="12"/>
          </p:nvPr>
        </p:nvSpPr>
        <p:spPr/>
        <p:txBody>
          <a:bodyPr/>
          <a:lstStyle>
            <a:lvl1pPr>
              <a:defRPr/>
            </a:lvl1pPr>
          </a:lstStyle>
          <a:p>
            <a:fld id="{9D51BE0F-4D16-4AAC-BC9F-6E786309B505}" type="slidenum">
              <a:rPr lang="en-US" altLang="ja-JP"/>
              <a:pPr/>
              <a:t>‹#›</a:t>
            </a:fld>
            <a:endParaRPr lang="en-US" altLang="ja-JP"/>
          </a:p>
        </p:txBody>
      </p:sp>
    </p:spTree>
    <p:extLst>
      <p:ext uri="{BB962C8B-B14F-4D97-AF65-F5344CB8AC3E}">
        <p14:creationId xmlns:p14="http://schemas.microsoft.com/office/powerpoint/2010/main" val="300494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B3CD2070-DF73-48C7-AA53-6CB78684A1AD}" type="slidenum">
              <a:rPr lang="en-US" altLang="ja-JP"/>
              <a:pPr/>
              <a:t>‹#›</a:t>
            </a:fld>
            <a:endParaRPr lang="en-US" altLang="ja-JP"/>
          </a:p>
        </p:txBody>
      </p:sp>
    </p:spTree>
    <p:extLst>
      <p:ext uri="{BB962C8B-B14F-4D97-AF65-F5344CB8AC3E}">
        <p14:creationId xmlns:p14="http://schemas.microsoft.com/office/powerpoint/2010/main" val="52872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endParaRPr lang="en-US" altLang="ja-JP"/>
          </a:p>
        </p:txBody>
      </p:sp>
      <p:sp>
        <p:nvSpPr>
          <p:cNvPr id="8" name="フッター プレースホルダー 7"/>
          <p:cNvSpPr>
            <a:spLocks noGrp="1"/>
          </p:cNvSpPr>
          <p:nvPr>
            <p:ph type="ftr" sz="quarter" idx="11"/>
          </p:nvPr>
        </p:nvSpPr>
        <p:spPr/>
        <p:txBody>
          <a:bodyPr/>
          <a:lstStyle>
            <a:lvl1pPr>
              <a:defRPr/>
            </a:lvl1pPr>
          </a:lstStyle>
          <a:p>
            <a:endParaRPr lang="en-US" altLang="ja-JP"/>
          </a:p>
        </p:txBody>
      </p:sp>
      <p:sp>
        <p:nvSpPr>
          <p:cNvPr id="9" name="スライド番号プレースホルダー 8"/>
          <p:cNvSpPr>
            <a:spLocks noGrp="1"/>
          </p:cNvSpPr>
          <p:nvPr>
            <p:ph type="sldNum" sz="quarter" idx="12"/>
          </p:nvPr>
        </p:nvSpPr>
        <p:spPr/>
        <p:txBody>
          <a:bodyPr/>
          <a:lstStyle>
            <a:lvl1pPr>
              <a:defRPr/>
            </a:lvl1pPr>
          </a:lstStyle>
          <a:p>
            <a:fld id="{F893C6CC-052E-4E5C-AF20-0E7A926822BB}" type="slidenum">
              <a:rPr lang="en-US" altLang="ja-JP"/>
              <a:pPr/>
              <a:t>‹#›</a:t>
            </a:fld>
            <a:endParaRPr lang="en-US" altLang="ja-JP"/>
          </a:p>
        </p:txBody>
      </p:sp>
    </p:spTree>
    <p:extLst>
      <p:ext uri="{BB962C8B-B14F-4D97-AF65-F5344CB8AC3E}">
        <p14:creationId xmlns:p14="http://schemas.microsoft.com/office/powerpoint/2010/main" val="64177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endParaRPr lang="en-US" altLang="ja-JP"/>
          </a:p>
        </p:txBody>
      </p:sp>
      <p:sp>
        <p:nvSpPr>
          <p:cNvPr id="4" name="フッター プレースホルダー 3"/>
          <p:cNvSpPr>
            <a:spLocks noGrp="1"/>
          </p:cNvSpPr>
          <p:nvPr>
            <p:ph type="ftr" sz="quarter" idx="11"/>
          </p:nvPr>
        </p:nvSpPr>
        <p:spPr/>
        <p:txBody>
          <a:bodyPr/>
          <a:lstStyle>
            <a:lvl1pPr>
              <a:defRPr/>
            </a:lvl1pPr>
          </a:lstStyle>
          <a:p>
            <a:endParaRPr lang="en-US" altLang="ja-JP"/>
          </a:p>
        </p:txBody>
      </p:sp>
      <p:sp>
        <p:nvSpPr>
          <p:cNvPr id="5" name="スライド番号プレースホルダー 4"/>
          <p:cNvSpPr>
            <a:spLocks noGrp="1"/>
          </p:cNvSpPr>
          <p:nvPr>
            <p:ph type="sldNum" sz="quarter" idx="12"/>
          </p:nvPr>
        </p:nvSpPr>
        <p:spPr/>
        <p:txBody>
          <a:bodyPr/>
          <a:lstStyle>
            <a:lvl1pPr>
              <a:defRPr/>
            </a:lvl1pPr>
          </a:lstStyle>
          <a:p>
            <a:fld id="{A1F23C36-903D-4BB3-8ED1-B2C565298FCC}" type="slidenum">
              <a:rPr lang="en-US" altLang="ja-JP"/>
              <a:pPr/>
              <a:t>‹#›</a:t>
            </a:fld>
            <a:endParaRPr lang="en-US" altLang="ja-JP"/>
          </a:p>
        </p:txBody>
      </p:sp>
    </p:spTree>
    <p:extLst>
      <p:ext uri="{BB962C8B-B14F-4D97-AF65-F5344CB8AC3E}">
        <p14:creationId xmlns:p14="http://schemas.microsoft.com/office/powerpoint/2010/main" val="2866518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endParaRPr lang="en-US" altLang="ja-JP"/>
          </a:p>
        </p:txBody>
      </p:sp>
      <p:sp>
        <p:nvSpPr>
          <p:cNvPr id="3" name="フッター プレースホルダー 2"/>
          <p:cNvSpPr>
            <a:spLocks noGrp="1"/>
          </p:cNvSpPr>
          <p:nvPr>
            <p:ph type="ftr" sz="quarter" idx="11"/>
          </p:nvPr>
        </p:nvSpPr>
        <p:spPr/>
        <p:txBody>
          <a:bodyPr/>
          <a:lstStyle>
            <a:lvl1pPr>
              <a:defRPr/>
            </a:lvl1pPr>
          </a:lstStyle>
          <a:p>
            <a:endParaRPr lang="en-US" altLang="ja-JP"/>
          </a:p>
        </p:txBody>
      </p:sp>
      <p:sp>
        <p:nvSpPr>
          <p:cNvPr id="4" name="スライド番号プレースホルダー 3"/>
          <p:cNvSpPr>
            <a:spLocks noGrp="1"/>
          </p:cNvSpPr>
          <p:nvPr>
            <p:ph type="sldNum" sz="quarter" idx="12"/>
          </p:nvPr>
        </p:nvSpPr>
        <p:spPr/>
        <p:txBody>
          <a:bodyPr/>
          <a:lstStyle>
            <a:lvl1pPr>
              <a:defRPr/>
            </a:lvl1pPr>
          </a:lstStyle>
          <a:p>
            <a:fld id="{87EB7EB7-3ABC-49DE-B3E1-E652D379E903}" type="slidenum">
              <a:rPr lang="en-US" altLang="ja-JP"/>
              <a:pPr/>
              <a:t>‹#›</a:t>
            </a:fld>
            <a:endParaRPr lang="en-US" altLang="ja-JP"/>
          </a:p>
        </p:txBody>
      </p:sp>
    </p:spTree>
    <p:extLst>
      <p:ext uri="{BB962C8B-B14F-4D97-AF65-F5344CB8AC3E}">
        <p14:creationId xmlns:p14="http://schemas.microsoft.com/office/powerpoint/2010/main" val="3693533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25E41E18-A6FB-42FA-90FA-F4062BA3FD05}" type="slidenum">
              <a:rPr lang="en-US" altLang="ja-JP"/>
              <a:pPr/>
              <a:t>‹#›</a:t>
            </a:fld>
            <a:endParaRPr lang="en-US" altLang="ja-JP"/>
          </a:p>
        </p:txBody>
      </p:sp>
    </p:spTree>
    <p:extLst>
      <p:ext uri="{BB962C8B-B14F-4D97-AF65-F5344CB8AC3E}">
        <p14:creationId xmlns:p14="http://schemas.microsoft.com/office/powerpoint/2010/main" val="2654558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endParaRPr lang="en-US" altLang="ja-JP"/>
          </a:p>
        </p:txBody>
      </p:sp>
      <p:sp>
        <p:nvSpPr>
          <p:cNvPr id="6" name="フッター プレースホルダー 5"/>
          <p:cNvSpPr>
            <a:spLocks noGrp="1"/>
          </p:cNvSpPr>
          <p:nvPr>
            <p:ph type="ftr" sz="quarter" idx="11"/>
          </p:nvPr>
        </p:nvSpPr>
        <p:spPr/>
        <p:txBody>
          <a:bodyPr/>
          <a:lstStyle>
            <a:lvl1pPr>
              <a:defRPr/>
            </a:lvl1pPr>
          </a:lstStyle>
          <a:p>
            <a:endParaRPr lang="en-US" altLang="ja-JP"/>
          </a:p>
        </p:txBody>
      </p:sp>
      <p:sp>
        <p:nvSpPr>
          <p:cNvPr id="7" name="スライド番号プレースホルダー 6"/>
          <p:cNvSpPr>
            <a:spLocks noGrp="1"/>
          </p:cNvSpPr>
          <p:nvPr>
            <p:ph type="sldNum" sz="quarter" idx="12"/>
          </p:nvPr>
        </p:nvSpPr>
        <p:spPr/>
        <p:txBody>
          <a:bodyPr/>
          <a:lstStyle>
            <a:lvl1pPr>
              <a:defRPr/>
            </a:lvl1pPr>
          </a:lstStyle>
          <a:p>
            <a:fld id="{D7862F03-3907-4FA0-A688-D942DD858E54}" type="slidenum">
              <a:rPr lang="en-US" altLang="ja-JP"/>
              <a:pPr/>
              <a:t>‹#›</a:t>
            </a:fld>
            <a:endParaRPr lang="en-US" altLang="ja-JP"/>
          </a:p>
        </p:txBody>
      </p:sp>
    </p:spTree>
    <p:extLst>
      <p:ext uri="{BB962C8B-B14F-4D97-AF65-F5344CB8AC3E}">
        <p14:creationId xmlns:p14="http://schemas.microsoft.com/office/powerpoint/2010/main" val="1586573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5C68A93-1CD2-481F-B196-AE1EE0F25489}"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kumimoji="1" sz="4400" kern="1200">
          <a:solidFill>
            <a:schemeClr val="tx2"/>
          </a:solidFill>
          <a:latin typeface="+mj-lt"/>
          <a:ea typeface="+mj-ea"/>
          <a:cs typeface="+mj-cs"/>
        </a:defRPr>
      </a:lvl1pPr>
      <a:lvl2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fontAlgn="base">
        <a:spcBef>
          <a:spcPct val="20000"/>
        </a:spcBef>
        <a:spcAft>
          <a:spcPct val="0"/>
        </a:spcAft>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m.ics.keio.ac.jp/arc/pipe.tar"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r>
              <a:rPr lang="ja-JP" altLang="en-US" sz="4400" dirty="0"/>
              <a:t>パイプラインアーキテクチャ</a:t>
            </a:r>
          </a:p>
        </p:txBody>
      </p:sp>
      <p:sp>
        <p:nvSpPr>
          <p:cNvPr id="2051" name="Rectangle 3"/>
          <p:cNvSpPr>
            <a:spLocks noGrp="1" noChangeArrowheads="1"/>
          </p:cNvSpPr>
          <p:nvPr>
            <p:ph type="subTitle" idx="1"/>
          </p:nvPr>
        </p:nvSpPr>
        <p:spPr>
          <a:xfrm>
            <a:off x="1371600" y="3886200"/>
            <a:ext cx="6400800" cy="1752600"/>
          </a:xfrm>
        </p:spPr>
        <p:txBody>
          <a:bodyPr/>
          <a:lstStyle/>
          <a:p>
            <a:r>
              <a:rPr lang="ja-JP" altLang="en-US" sz="3200"/>
              <a:t>慶應大学</a:t>
            </a:r>
          </a:p>
          <a:p>
            <a:r>
              <a:rPr lang="ja-JP" altLang="en-US" sz="3200"/>
              <a:t>天野英晴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D2D77-BEC3-4E54-8CA6-CE7EA7DEC744}"/>
              </a:ext>
            </a:extLst>
          </p:cNvPr>
          <p:cNvSpPr>
            <a:spLocks noGrp="1"/>
          </p:cNvSpPr>
          <p:nvPr>
            <p:ph type="title"/>
          </p:nvPr>
        </p:nvSpPr>
        <p:spPr>
          <a:xfrm>
            <a:off x="492696" y="-30279"/>
            <a:ext cx="8229600" cy="1143000"/>
          </a:xfrm>
        </p:spPr>
        <p:txBody>
          <a:bodyPr/>
          <a:lstStyle/>
          <a:p>
            <a:r>
              <a:rPr lang="en-US" altLang="ja-JP" dirty="0" err="1"/>
              <a:t>iverilog</a:t>
            </a:r>
            <a:r>
              <a:rPr lang="ja-JP" altLang="en-US" dirty="0"/>
              <a:t>によるシミュレーション</a:t>
            </a:r>
            <a:endParaRPr kumimoji="1" lang="ja-JP" altLang="en-US" dirty="0"/>
          </a:p>
        </p:txBody>
      </p:sp>
      <p:sp>
        <p:nvSpPr>
          <p:cNvPr id="3" name="コンテンツ プレースホルダー 2">
            <a:extLst>
              <a:ext uri="{FF2B5EF4-FFF2-40B4-BE49-F238E27FC236}">
                <a16:creationId xmlns:a16="http://schemas.microsoft.com/office/drawing/2014/main" id="{3370B499-811E-4223-AF6F-9CD908AA54A0}"/>
              </a:ext>
            </a:extLst>
          </p:cNvPr>
          <p:cNvSpPr>
            <a:spLocks noGrp="1"/>
          </p:cNvSpPr>
          <p:nvPr>
            <p:ph idx="1"/>
          </p:nvPr>
        </p:nvSpPr>
        <p:spPr>
          <a:xfrm>
            <a:off x="-18936" y="1268760"/>
            <a:ext cx="9073008" cy="4525963"/>
          </a:xfrm>
        </p:spPr>
        <p:txBody>
          <a:bodyPr/>
          <a:lstStyle/>
          <a:p>
            <a:pPr marL="457200" indent="-457200"/>
            <a:r>
              <a:rPr kumimoji="1" lang="ja-JP" altLang="en-US" dirty="0"/>
              <a:t>演習資料を取ってくる</a:t>
            </a:r>
            <a:endParaRPr kumimoji="1" lang="en-US" altLang="ja-JP" dirty="0"/>
          </a:p>
          <a:p>
            <a:pPr marL="857250" lvl="1" indent="-457200"/>
            <a:r>
              <a:rPr lang="en-US" altLang="ja-JP" dirty="0" err="1"/>
              <a:t>wget</a:t>
            </a:r>
            <a:r>
              <a:rPr lang="en-US" altLang="ja-JP" dirty="0"/>
              <a:t> </a:t>
            </a:r>
            <a:r>
              <a:rPr lang="en-US" altLang="ja-JP" dirty="0">
                <a:hlinkClick r:id="rId3"/>
              </a:rPr>
              <a:t>http://www.am.ics.keio.ac.jp/arc/pipe.tar</a:t>
            </a:r>
            <a:endParaRPr lang="en-US" altLang="ja-JP" dirty="0"/>
          </a:p>
          <a:p>
            <a:pPr marL="857250" lvl="1" indent="-457200"/>
            <a:r>
              <a:rPr kumimoji="1" lang="en-US" altLang="ja-JP" dirty="0"/>
              <a:t>tar </a:t>
            </a:r>
            <a:r>
              <a:rPr kumimoji="1" lang="en-US" altLang="ja-JP" dirty="0" err="1"/>
              <a:t>xvf</a:t>
            </a:r>
            <a:r>
              <a:rPr kumimoji="1" lang="en-US" altLang="ja-JP" dirty="0"/>
              <a:t> pipe.tar</a:t>
            </a:r>
          </a:p>
          <a:p>
            <a:pPr marL="857250" lvl="1" indent="-457200"/>
            <a:r>
              <a:rPr lang="en-US" altLang="ja-JP" dirty="0"/>
              <a:t>cd pipe</a:t>
            </a:r>
          </a:p>
          <a:p>
            <a:pPr marL="857250" lvl="1" indent="-457200"/>
            <a:r>
              <a:rPr kumimoji="1" lang="en-US" altLang="ja-JP" dirty="0"/>
              <a:t>make test (make </a:t>
            </a:r>
            <a:r>
              <a:rPr kumimoji="1" lang="en-US" altLang="ja-JP" dirty="0" err="1"/>
              <a:t>testall</a:t>
            </a:r>
            <a:r>
              <a:rPr kumimoji="1" lang="ja-JP" altLang="en-US" dirty="0"/>
              <a:t>は全レジスタを表示）</a:t>
            </a:r>
            <a:endParaRPr kumimoji="1" lang="en-US" altLang="ja-JP" dirty="0"/>
          </a:p>
          <a:p>
            <a:pPr marL="857250" lvl="1" indent="-457200"/>
            <a:r>
              <a:rPr lang="en-US" altLang="ja-JP" dirty="0"/>
              <a:t>make </a:t>
            </a:r>
            <a:r>
              <a:rPr lang="en-US" altLang="ja-JP" dirty="0" err="1"/>
              <a:t>ptest</a:t>
            </a:r>
            <a:endParaRPr lang="en-US" altLang="ja-JP" dirty="0"/>
          </a:p>
          <a:p>
            <a:pPr marL="857250" lvl="1" indent="-457200"/>
            <a:r>
              <a:rPr lang="en-US" altLang="ja-JP" dirty="0"/>
              <a:t>./test </a:t>
            </a:r>
          </a:p>
          <a:p>
            <a:pPr marL="857250" lvl="1" indent="-457200"/>
            <a:r>
              <a:rPr lang="en-US" altLang="ja-JP" dirty="0"/>
              <a:t>ptest.asm</a:t>
            </a:r>
            <a:r>
              <a:rPr lang="ja-JP" altLang="en-US" dirty="0"/>
              <a:t>を実行してみよう</a:t>
            </a:r>
            <a:endParaRPr lang="en-US" altLang="ja-JP" dirty="0"/>
          </a:p>
          <a:p>
            <a:pPr marL="73025" indent="0">
              <a:buNone/>
            </a:pPr>
            <a:endParaRPr kumimoji="1" lang="en-US" altLang="ja-JP" dirty="0"/>
          </a:p>
          <a:p>
            <a:pPr marL="857250" lvl="1" indent="-457200"/>
            <a:endParaRPr kumimoji="1" lang="ja-JP" altLang="en-US" dirty="0"/>
          </a:p>
        </p:txBody>
      </p:sp>
    </p:spTree>
    <p:extLst>
      <p:ext uri="{BB962C8B-B14F-4D97-AF65-F5344CB8AC3E}">
        <p14:creationId xmlns:p14="http://schemas.microsoft.com/office/powerpoint/2010/main" val="3016431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6517C7BE-2DD2-4193-ABB9-EE47B1FE75F0}"/>
              </a:ext>
            </a:extLst>
          </p:cNvPr>
          <p:cNvGrpSpPr/>
          <p:nvPr/>
        </p:nvGrpSpPr>
        <p:grpSpPr>
          <a:xfrm>
            <a:off x="14489" y="583447"/>
            <a:ext cx="9293143" cy="6274553"/>
            <a:chOff x="179388" y="178635"/>
            <a:chExt cx="9293143" cy="6274553"/>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126933" y="3894542"/>
              <a:ext cx="752549" cy="21590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6" name="Line 22"/>
            <p:cNvSpPr>
              <a:spLocks noChangeShapeType="1"/>
            </p:cNvSpPr>
            <p:nvPr/>
          </p:nvSpPr>
          <p:spPr bwMode="auto">
            <a:xfrm rot="5400000" flipH="1">
              <a:off x="5337621" y="4504292"/>
              <a:ext cx="288925"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23"/>
            <p:cNvSpPr txBox="1">
              <a:spLocks noChangeArrowheads="1"/>
            </p:cNvSpPr>
            <p:nvPr/>
          </p:nvSpPr>
          <p:spPr bwMode="auto">
            <a:xfrm>
              <a:off x="5410646" y="443126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alu_bsel</a:t>
              </a:r>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49067" y="418482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1020168" y="3502025"/>
              <a:ext cx="1873250" cy="142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84213" y="3429000"/>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661026"/>
              <a:ext cx="1225550" cy="7921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68740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27" name="Text Box 72">
              <a:extLst>
                <a:ext uri="{FF2B5EF4-FFF2-40B4-BE49-F238E27FC236}">
                  <a16:creationId xmlns:a16="http://schemas.microsoft.com/office/drawing/2014/main" id="{B508C555-BA47-4B1E-A2B9-29A62340C449}"/>
                </a:ext>
              </a:extLst>
            </p:cNvPr>
            <p:cNvSpPr txBox="1">
              <a:spLocks noChangeArrowheads="1"/>
            </p:cNvSpPr>
            <p:nvPr/>
          </p:nvSpPr>
          <p:spPr bwMode="auto">
            <a:xfrm rot="5400000">
              <a:off x="5276855" y="415524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28" name="Text Box 72">
              <a:extLst>
                <a:ext uri="{FF2B5EF4-FFF2-40B4-BE49-F238E27FC236}">
                  <a16:creationId xmlns:a16="http://schemas.microsoft.com/office/drawing/2014/main" id="{D047CECC-87A6-46D1-83C2-E995B97E9EDC}"/>
                </a:ext>
              </a:extLst>
            </p:cNvPr>
            <p:cNvSpPr txBox="1">
              <a:spLocks noChangeArrowheads="1"/>
            </p:cNvSpPr>
            <p:nvPr/>
          </p:nvSpPr>
          <p:spPr bwMode="auto">
            <a:xfrm rot="5400000">
              <a:off x="5278442" y="3818326"/>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536" name="Rectangle 74"/>
            <p:cNvSpPr>
              <a:spLocks noChangeArrowheads="1"/>
            </p:cNvSpPr>
            <p:nvPr/>
          </p:nvSpPr>
          <p:spPr bwMode="auto">
            <a:xfrm>
              <a:off x="4797444" y="1522400"/>
              <a:ext cx="144463" cy="8266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49418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79388" y="3068638"/>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79388" y="30686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68313" y="3068638"/>
              <a:ext cx="287337"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00113" y="3141663"/>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900113" y="2774950"/>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3"/>
              <a:ext cx="417" cy="19960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flipV="1">
              <a:off x="2289239" y="1928797"/>
              <a:ext cx="2495821" cy="477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4356100" y="2117944"/>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2" y="3831368"/>
              <a:ext cx="4265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41427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95830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793530" y="1644985"/>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  </a:t>
              </a:r>
            </a:p>
          </p:txBody>
        </p:sp>
        <p:sp>
          <p:nvSpPr>
            <p:cNvPr id="21622" name="Text Box 160"/>
            <p:cNvSpPr txBox="1">
              <a:spLocks noChangeArrowheads="1"/>
            </p:cNvSpPr>
            <p:nvPr/>
          </p:nvSpPr>
          <p:spPr bwMode="auto">
            <a:xfrm>
              <a:off x="2664289" y="417830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a:t>
              </a:r>
              <a:r>
                <a:rPr lang="ja-JP" altLang="en-US" sz="1200" b="1" dirty="0"/>
                <a:t> </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3743"/>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readdata</a:t>
              </a:r>
              <a:endParaRPr lang="en-US" altLang="ja-JP" sz="1200" b="1" dirty="0"/>
            </a:p>
          </p:txBody>
        </p:sp>
        <p:sp>
          <p:nvSpPr>
            <p:cNvPr id="21634" name="Text Box 172"/>
            <p:cNvSpPr txBox="1">
              <a:spLocks noChangeArrowheads="1"/>
            </p:cNvSpPr>
            <p:nvPr/>
          </p:nvSpPr>
          <p:spPr bwMode="auto">
            <a:xfrm>
              <a:off x="5227836" y="3035975"/>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srca</a:t>
              </a:r>
              <a:endParaRPr lang="en-US" altLang="ja-JP" sz="1200" b="1" dirty="0"/>
            </a:p>
          </p:txBody>
        </p:sp>
        <p:sp>
          <p:nvSpPr>
            <p:cNvPr id="21635" name="Text Box 173"/>
            <p:cNvSpPr txBox="1">
              <a:spLocks noChangeArrowheads="1"/>
            </p:cNvSpPr>
            <p:nvPr/>
          </p:nvSpPr>
          <p:spPr bwMode="auto">
            <a:xfrm>
              <a:off x="6287094" y="494759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writedata</a:t>
              </a:r>
              <a:endParaRPr lang="en-US" altLang="ja-JP" sz="1200" b="1" dirty="0"/>
            </a:p>
          </p:txBody>
        </p:sp>
        <p:sp>
          <p:nvSpPr>
            <p:cNvPr id="21638" name="Text Box 176"/>
            <p:cNvSpPr txBox="1">
              <a:spLocks noChangeArrowheads="1"/>
            </p:cNvSpPr>
            <p:nvPr/>
          </p:nvSpPr>
          <p:spPr bwMode="auto">
            <a:xfrm>
              <a:off x="3573482" y="1943211"/>
              <a:ext cx="7296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a:t>
              </a:r>
              <a:endParaRPr lang="en-US" altLang="ja-JP" sz="1200" dirty="0"/>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4" name="Rectangle 39">
              <a:extLst>
                <a:ext uri="{FF2B5EF4-FFF2-40B4-BE49-F238E27FC236}">
                  <a16:creationId xmlns:a16="http://schemas.microsoft.com/office/drawing/2014/main" id="{52D9B0CF-C6FF-4276-B5E8-10BC95CC8120}"/>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flipH="1">
              <a:off x="7161015" y="4479925"/>
              <a:ext cx="3273" cy="16827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7" y="616267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4041030"/>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rdataW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56376" y="4135437"/>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H="1" flipV="1">
              <a:off x="2264224" y="1928796"/>
              <a:ext cx="4314" cy="1500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229" name="Line 117">
              <a:extLst>
                <a:ext uri="{FF2B5EF4-FFF2-40B4-BE49-F238E27FC236}">
                  <a16:creationId xmlns:a16="http://schemas.microsoft.com/office/drawing/2014/main" id="{7B8724E2-9AAB-4D77-901A-5060FCD56007}"/>
                </a:ext>
              </a:extLst>
            </p:cNvPr>
            <p:cNvSpPr>
              <a:spLocks noChangeShapeType="1"/>
            </p:cNvSpPr>
            <p:nvPr/>
          </p:nvSpPr>
          <p:spPr bwMode="auto">
            <a:xfrm>
              <a:off x="5611158" y="3881803"/>
              <a:ext cx="32899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2" name="Line 128">
              <a:extLst>
                <a:ext uri="{FF2B5EF4-FFF2-40B4-BE49-F238E27FC236}">
                  <a16:creationId xmlns:a16="http://schemas.microsoft.com/office/drawing/2014/main" id="{342AB486-8B45-46E9-9D4D-A65C9090735F}"/>
                </a:ext>
              </a:extLst>
            </p:cNvPr>
            <p:cNvSpPr>
              <a:spLocks noChangeShapeType="1"/>
            </p:cNvSpPr>
            <p:nvPr/>
          </p:nvSpPr>
          <p:spPr bwMode="auto">
            <a:xfrm>
              <a:off x="4932364" y="2076450"/>
              <a:ext cx="12335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 name="Line 129">
              <a:extLst>
                <a:ext uri="{FF2B5EF4-FFF2-40B4-BE49-F238E27FC236}">
                  <a16:creationId xmlns:a16="http://schemas.microsoft.com/office/drawing/2014/main" id="{4063FA3B-B817-4B05-BFD5-B381010A83F0}"/>
                </a:ext>
              </a:extLst>
            </p:cNvPr>
            <p:cNvSpPr>
              <a:spLocks noChangeShapeType="1"/>
            </p:cNvSpPr>
            <p:nvPr/>
          </p:nvSpPr>
          <p:spPr bwMode="auto">
            <a:xfrm>
              <a:off x="6165869" y="2076450"/>
              <a:ext cx="0" cy="84413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Text Box 157">
              <a:extLst>
                <a:ext uri="{FF2B5EF4-FFF2-40B4-BE49-F238E27FC236}">
                  <a16:creationId xmlns:a16="http://schemas.microsoft.com/office/drawing/2014/main" id="{7606964D-A44B-4EE3-91AB-6CFCD328F70C}"/>
                </a:ext>
              </a:extLst>
            </p:cNvPr>
            <p:cNvSpPr txBox="1">
              <a:spLocks noChangeArrowheads="1"/>
            </p:cNvSpPr>
            <p:nvPr/>
          </p:nvSpPr>
          <p:spPr bwMode="auto">
            <a:xfrm>
              <a:off x="4931036" y="1644550"/>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funct3E</a:t>
              </a:r>
            </a:p>
          </p:txBody>
        </p:sp>
        <p:sp>
          <p:nvSpPr>
            <p:cNvPr id="208" name="Text Box 176">
              <a:extLst>
                <a:ext uri="{FF2B5EF4-FFF2-40B4-BE49-F238E27FC236}">
                  <a16:creationId xmlns:a16="http://schemas.microsoft.com/office/drawing/2014/main" id="{AC3625A7-9E95-4FF0-A386-646E97FCC782}"/>
                </a:ext>
              </a:extLst>
            </p:cNvPr>
            <p:cNvSpPr txBox="1">
              <a:spLocks noChangeArrowheads="1"/>
            </p:cNvSpPr>
            <p:nvPr/>
          </p:nvSpPr>
          <p:spPr bwMode="auto">
            <a:xfrm>
              <a:off x="4946273" y="1992829"/>
              <a:ext cx="83227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addcomE</a:t>
              </a:r>
              <a:endParaRPr lang="en-US" altLang="ja-JP" sz="1200" dirty="0"/>
            </a:p>
          </p:txBody>
        </p:sp>
        <p:sp>
          <p:nvSpPr>
            <p:cNvPr id="212" name="Text Box 172">
              <a:extLst>
                <a:ext uri="{FF2B5EF4-FFF2-40B4-BE49-F238E27FC236}">
                  <a16:creationId xmlns:a16="http://schemas.microsoft.com/office/drawing/2014/main" id="{9E019441-F27F-479E-94C0-E0E9314504E3}"/>
                </a:ext>
              </a:extLst>
            </p:cNvPr>
            <p:cNvSpPr txBox="1">
              <a:spLocks noChangeArrowheads="1"/>
            </p:cNvSpPr>
            <p:nvPr/>
          </p:nvSpPr>
          <p:spPr bwMode="auto">
            <a:xfrm>
              <a:off x="7187011" y="495902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adrdata</a:t>
              </a:r>
              <a:endParaRPr lang="en-US" altLang="ja-JP" sz="1200" b="1" dirty="0"/>
            </a:p>
          </p:txBody>
        </p:sp>
        <p:sp>
          <p:nvSpPr>
            <p:cNvPr id="213" name="Text Box 172">
              <a:extLst>
                <a:ext uri="{FF2B5EF4-FFF2-40B4-BE49-F238E27FC236}">
                  <a16:creationId xmlns:a16="http://schemas.microsoft.com/office/drawing/2014/main" id="{647F6DB7-8400-40DA-8BA4-5F9CEF6FB175}"/>
                </a:ext>
              </a:extLst>
            </p:cNvPr>
            <p:cNvSpPr txBox="1">
              <a:spLocks noChangeArrowheads="1"/>
            </p:cNvSpPr>
            <p:nvPr/>
          </p:nvSpPr>
          <p:spPr bwMode="auto">
            <a:xfrm>
              <a:off x="5398152" y="347214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srcb</a:t>
              </a:r>
              <a:endParaRPr lang="en-US" altLang="ja-JP" sz="1200" b="1" dirty="0"/>
            </a:p>
          </p:txBody>
        </p:sp>
        <p:sp>
          <p:nvSpPr>
            <p:cNvPr id="214" name="Text Box 173">
              <a:extLst>
                <a:ext uri="{FF2B5EF4-FFF2-40B4-BE49-F238E27FC236}">
                  <a16:creationId xmlns:a16="http://schemas.microsoft.com/office/drawing/2014/main" id="{70FF1450-9CEE-421E-91EC-98BB3B985413}"/>
                </a:ext>
              </a:extLst>
            </p:cNvPr>
            <p:cNvSpPr txBox="1">
              <a:spLocks noChangeArrowheads="1"/>
            </p:cNvSpPr>
            <p:nvPr/>
          </p:nvSpPr>
          <p:spPr bwMode="auto">
            <a:xfrm>
              <a:off x="1653901" y="488168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instr</a:t>
              </a:r>
              <a:endParaRPr lang="en-US" altLang="ja-JP" sz="1200" b="1" dirty="0"/>
            </a:p>
          </p:txBody>
        </p:sp>
      </p:grpSp>
      <p:sp>
        <p:nvSpPr>
          <p:cNvPr id="4" name="テキスト ボックス 3">
            <a:extLst>
              <a:ext uri="{FF2B5EF4-FFF2-40B4-BE49-F238E27FC236}">
                <a16:creationId xmlns:a16="http://schemas.microsoft.com/office/drawing/2014/main" id="{BA2CB27C-6E2A-4983-8AAC-66F9B62DD115}"/>
              </a:ext>
            </a:extLst>
          </p:cNvPr>
          <p:cNvSpPr txBox="1"/>
          <p:nvPr/>
        </p:nvSpPr>
        <p:spPr>
          <a:xfrm>
            <a:off x="8235456" y="253317"/>
            <a:ext cx="620683" cy="369332"/>
          </a:xfrm>
          <a:prstGeom prst="rect">
            <a:avLst/>
          </a:prstGeom>
          <a:noFill/>
        </p:spPr>
        <p:txBody>
          <a:bodyPr wrap="none" rtlCol="0">
            <a:spAutoFit/>
          </a:bodyPr>
          <a:lstStyle/>
          <a:p>
            <a:r>
              <a:rPr kumimoji="1" lang="en-US" altLang="ja-JP" dirty="0" err="1"/>
              <a:t>addi</a:t>
            </a:r>
            <a:endParaRPr kumimoji="1" lang="ja-JP" altLang="en-US" dirty="0"/>
          </a:p>
        </p:txBody>
      </p:sp>
      <p:sp>
        <p:nvSpPr>
          <p:cNvPr id="215" name="テキスト ボックス 214">
            <a:extLst>
              <a:ext uri="{FF2B5EF4-FFF2-40B4-BE49-F238E27FC236}">
                <a16:creationId xmlns:a16="http://schemas.microsoft.com/office/drawing/2014/main" id="{F9A23124-DC21-4612-AB23-D20E4E67D863}"/>
              </a:ext>
            </a:extLst>
          </p:cNvPr>
          <p:cNvSpPr txBox="1"/>
          <p:nvPr/>
        </p:nvSpPr>
        <p:spPr>
          <a:xfrm>
            <a:off x="7102610" y="245419"/>
            <a:ext cx="620683" cy="369332"/>
          </a:xfrm>
          <a:prstGeom prst="rect">
            <a:avLst/>
          </a:prstGeom>
          <a:noFill/>
        </p:spPr>
        <p:txBody>
          <a:bodyPr wrap="none" rtlCol="0">
            <a:spAutoFit/>
          </a:bodyPr>
          <a:lstStyle/>
          <a:p>
            <a:r>
              <a:rPr kumimoji="1" lang="en-US" altLang="ja-JP" dirty="0" err="1"/>
              <a:t>addi</a:t>
            </a:r>
            <a:endParaRPr kumimoji="1" lang="ja-JP" altLang="en-US" dirty="0"/>
          </a:p>
        </p:txBody>
      </p:sp>
      <p:sp>
        <p:nvSpPr>
          <p:cNvPr id="230" name="テキスト ボックス 229">
            <a:extLst>
              <a:ext uri="{FF2B5EF4-FFF2-40B4-BE49-F238E27FC236}">
                <a16:creationId xmlns:a16="http://schemas.microsoft.com/office/drawing/2014/main" id="{83EAF70E-5FF9-4B12-82FA-ABC9D2618B91}"/>
              </a:ext>
            </a:extLst>
          </p:cNvPr>
          <p:cNvSpPr txBox="1"/>
          <p:nvPr/>
        </p:nvSpPr>
        <p:spPr>
          <a:xfrm>
            <a:off x="5436096" y="237521"/>
            <a:ext cx="620683" cy="369332"/>
          </a:xfrm>
          <a:prstGeom prst="rect">
            <a:avLst/>
          </a:prstGeom>
          <a:noFill/>
        </p:spPr>
        <p:txBody>
          <a:bodyPr wrap="none" rtlCol="0">
            <a:spAutoFit/>
          </a:bodyPr>
          <a:lstStyle/>
          <a:p>
            <a:r>
              <a:rPr kumimoji="1" lang="en-US" altLang="ja-JP" dirty="0" err="1"/>
              <a:t>addi</a:t>
            </a:r>
            <a:endParaRPr kumimoji="1" lang="ja-JP" altLang="en-US" dirty="0"/>
          </a:p>
        </p:txBody>
      </p:sp>
      <p:sp>
        <p:nvSpPr>
          <p:cNvPr id="231" name="テキスト ボックス 230">
            <a:extLst>
              <a:ext uri="{FF2B5EF4-FFF2-40B4-BE49-F238E27FC236}">
                <a16:creationId xmlns:a16="http://schemas.microsoft.com/office/drawing/2014/main" id="{6606AA35-71DD-407E-9A74-7732A1DBA94E}"/>
              </a:ext>
            </a:extLst>
          </p:cNvPr>
          <p:cNvSpPr txBox="1"/>
          <p:nvPr/>
        </p:nvSpPr>
        <p:spPr>
          <a:xfrm>
            <a:off x="3127773" y="217013"/>
            <a:ext cx="402674" cy="369332"/>
          </a:xfrm>
          <a:prstGeom prst="rect">
            <a:avLst/>
          </a:prstGeom>
          <a:noFill/>
        </p:spPr>
        <p:txBody>
          <a:bodyPr wrap="none" rtlCol="0">
            <a:spAutoFit/>
          </a:bodyPr>
          <a:lstStyle/>
          <a:p>
            <a:r>
              <a:rPr lang="en-US" altLang="ja-JP" dirty="0" err="1"/>
              <a:t>lw</a:t>
            </a:r>
            <a:endParaRPr kumimoji="1" lang="ja-JP" altLang="en-US" dirty="0"/>
          </a:p>
        </p:txBody>
      </p:sp>
      <p:sp>
        <p:nvSpPr>
          <p:cNvPr id="232" name="テキスト ボックス 231">
            <a:extLst>
              <a:ext uri="{FF2B5EF4-FFF2-40B4-BE49-F238E27FC236}">
                <a16:creationId xmlns:a16="http://schemas.microsoft.com/office/drawing/2014/main" id="{52026FA0-2FFD-419E-80C0-9CC7F871F0A0}"/>
              </a:ext>
            </a:extLst>
          </p:cNvPr>
          <p:cNvSpPr txBox="1"/>
          <p:nvPr/>
        </p:nvSpPr>
        <p:spPr>
          <a:xfrm>
            <a:off x="1043608" y="188640"/>
            <a:ext cx="620683" cy="369332"/>
          </a:xfrm>
          <a:prstGeom prst="rect">
            <a:avLst/>
          </a:prstGeom>
          <a:noFill/>
        </p:spPr>
        <p:txBody>
          <a:bodyPr wrap="none" rtlCol="0">
            <a:spAutoFit/>
          </a:bodyPr>
          <a:lstStyle/>
          <a:p>
            <a:r>
              <a:rPr kumimoji="1" lang="en-US" altLang="ja-JP" dirty="0" err="1"/>
              <a:t>addi</a:t>
            </a:r>
            <a:endParaRPr kumimoji="1" lang="ja-JP" altLang="en-US" dirty="0"/>
          </a:p>
        </p:txBody>
      </p:sp>
      <p:sp>
        <p:nvSpPr>
          <p:cNvPr id="5" name="テキスト ボックス 4">
            <a:extLst>
              <a:ext uri="{FF2B5EF4-FFF2-40B4-BE49-F238E27FC236}">
                <a16:creationId xmlns:a16="http://schemas.microsoft.com/office/drawing/2014/main" id="{1F9B301E-8080-4537-B3DA-6AE4B21B95D6}"/>
              </a:ext>
            </a:extLst>
          </p:cNvPr>
          <p:cNvSpPr txBox="1"/>
          <p:nvPr/>
        </p:nvSpPr>
        <p:spPr>
          <a:xfrm>
            <a:off x="3015856" y="6161088"/>
            <a:ext cx="1762021" cy="369332"/>
          </a:xfrm>
          <a:prstGeom prst="rect">
            <a:avLst/>
          </a:prstGeom>
          <a:noFill/>
        </p:spPr>
        <p:txBody>
          <a:bodyPr wrap="none" rtlCol="0">
            <a:spAutoFit/>
          </a:bodyPr>
          <a:lstStyle/>
          <a:p>
            <a:r>
              <a:rPr kumimoji="1" lang="en-US" altLang="ja-JP" dirty="0"/>
              <a:t>5clock</a:t>
            </a:r>
            <a:r>
              <a:rPr lang="ja-JP" altLang="en-US" dirty="0"/>
              <a:t>目の様子</a:t>
            </a:r>
            <a:endParaRPr kumimoji="1" lang="ja-JP" altLang="en-US" dirty="0"/>
          </a:p>
        </p:txBody>
      </p:sp>
    </p:spTree>
    <p:extLst>
      <p:ext uri="{BB962C8B-B14F-4D97-AF65-F5344CB8AC3E}">
        <p14:creationId xmlns:p14="http://schemas.microsoft.com/office/powerpoint/2010/main" val="1300001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468553-7798-47C4-B2FC-52EC2DA360D2}"/>
              </a:ext>
            </a:extLst>
          </p:cNvPr>
          <p:cNvSpPr>
            <a:spLocks noGrp="1"/>
          </p:cNvSpPr>
          <p:nvPr>
            <p:ph type="title"/>
          </p:nvPr>
        </p:nvSpPr>
        <p:spPr/>
        <p:txBody>
          <a:bodyPr/>
          <a:lstStyle/>
          <a:p>
            <a:r>
              <a:rPr kumimoji="1" lang="ja-JP" altLang="en-US" dirty="0"/>
              <a:t>入出力部分の記述</a:t>
            </a:r>
          </a:p>
        </p:txBody>
      </p:sp>
      <p:sp>
        <p:nvSpPr>
          <p:cNvPr id="3" name="コンテンツ プレースホルダー 2">
            <a:extLst>
              <a:ext uri="{FF2B5EF4-FFF2-40B4-BE49-F238E27FC236}">
                <a16:creationId xmlns:a16="http://schemas.microsoft.com/office/drawing/2014/main" id="{5AAA9177-6DB4-46C3-B577-2CF04C95939F}"/>
              </a:ext>
            </a:extLst>
          </p:cNvPr>
          <p:cNvSpPr>
            <a:spLocks noGrp="1"/>
          </p:cNvSpPr>
          <p:nvPr>
            <p:ph idx="1"/>
          </p:nvPr>
        </p:nvSpPr>
        <p:spPr/>
        <p:txBody>
          <a:bodyPr/>
          <a:lstStyle/>
          <a:p>
            <a:pPr marL="0" indent="0">
              <a:buNone/>
            </a:pPr>
            <a:r>
              <a:rPr lang="en-US" altLang="ja-JP" sz="2000" dirty="0"/>
              <a:t>`include "</a:t>
            </a:r>
            <a:r>
              <a:rPr lang="en-US" altLang="ja-JP" sz="2000" dirty="0" err="1"/>
              <a:t>def.h</a:t>
            </a:r>
            <a:r>
              <a:rPr lang="en-US" altLang="ja-JP" sz="2000" dirty="0"/>
              <a:t>"</a:t>
            </a:r>
          </a:p>
          <a:p>
            <a:pPr marL="0" indent="0">
              <a:buNone/>
            </a:pPr>
            <a:r>
              <a:rPr lang="en-US" altLang="ja-JP" sz="2000" dirty="0"/>
              <a:t>module rv32i(</a:t>
            </a:r>
          </a:p>
          <a:p>
            <a:pPr marL="0" indent="0">
              <a:buNone/>
            </a:pPr>
            <a:r>
              <a:rPr lang="en-US" altLang="ja-JP" sz="2000" dirty="0"/>
              <a:t>input </a:t>
            </a:r>
            <a:r>
              <a:rPr lang="en-US" altLang="ja-JP" sz="2000" dirty="0" err="1"/>
              <a:t>clk</a:t>
            </a:r>
            <a:r>
              <a:rPr lang="en-US" altLang="ja-JP" sz="2000" dirty="0"/>
              <a:t>, </a:t>
            </a:r>
            <a:r>
              <a:rPr lang="en-US" altLang="ja-JP" sz="2000" dirty="0" err="1"/>
              <a:t>rst_n</a:t>
            </a:r>
            <a:r>
              <a:rPr lang="en-US" altLang="ja-JP" sz="2000" dirty="0"/>
              <a:t>,</a:t>
            </a:r>
          </a:p>
          <a:p>
            <a:pPr marL="0" indent="0">
              <a:buNone/>
            </a:pPr>
            <a:r>
              <a:rPr lang="en-US" altLang="ja-JP" sz="2000" dirty="0"/>
              <a:t>input [`DATA_W-1:0] </a:t>
            </a:r>
            <a:r>
              <a:rPr lang="en-US" altLang="ja-JP" sz="2000" dirty="0" err="1"/>
              <a:t>instr</a:t>
            </a:r>
            <a:r>
              <a:rPr lang="en-US" altLang="ja-JP" sz="2000" dirty="0"/>
              <a:t>,</a:t>
            </a:r>
          </a:p>
          <a:p>
            <a:pPr marL="0" indent="0">
              <a:buNone/>
            </a:pPr>
            <a:r>
              <a:rPr lang="en-US" altLang="ja-JP" sz="2000" dirty="0"/>
              <a:t>input [`DATA_W-1:0] </a:t>
            </a:r>
            <a:r>
              <a:rPr lang="en-US" altLang="ja-JP" sz="2000" dirty="0" err="1"/>
              <a:t>readdata</a:t>
            </a:r>
            <a:r>
              <a:rPr lang="en-US" altLang="ja-JP" sz="2000" dirty="0"/>
              <a:t>,</a:t>
            </a:r>
          </a:p>
          <a:p>
            <a:pPr marL="0" indent="0">
              <a:buNone/>
            </a:pPr>
            <a:r>
              <a:rPr lang="en-US" altLang="ja-JP" sz="2000" dirty="0"/>
              <a:t>output reg [`DATA_W-1:0] pc, </a:t>
            </a:r>
          </a:p>
          <a:p>
            <a:pPr marL="0" indent="0">
              <a:buNone/>
            </a:pPr>
            <a:r>
              <a:rPr lang="en-US" altLang="ja-JP" sz="2000" dirty="0"/>
              <a:t>output [`DATA_W-1:0] </a:t>
            </a:r>
            <a:r>
              <a:rPr lang="en-US" altLang="ja-JP" sz="2000" dirty="0" err="1"/>
              <a:t>adrdata</a:t>
            </a:r>
            <a:r>
              <a:rPr lang="en-US" altLang="ja-JP" sz="2000" dirty="0"/>
              <a:t>,</a:t>
            </a:r>
          </a:p>
          <a:p>
            <a:pPr marL="0" indent="0">
              <a:buNone/>
            </a:pPr>
            <a:r>
              <a:rPr lang="en-US" altLang="ja-JP" sz="2000" dirty="0"/>
              <a:t>output [`DATA_W-1:0] </a:t>
            </a:r>
            <a:r>
              <a:rPr lang="en-US" altLang="ja-JP" sz="2000" dirty="0" err="1"/>
              <a:t>writedata</a:t>
            </a:r>
            <a:r>
              <a:rPr lang="en-US" altLang="ja-JP" sz="2000" dirty="0"/>
              <a:t>,</a:t>
            </a:r>
          </a:p>
          <a:p>
            <a:pPr marL="0" indent="0">
              <a:buNone/>
            </a:pPr>
            <a:r>
              <a:rPr lang="en-US" altLang="ja-JP" sz="2000" dirty="0"/>
              <a:t>output we,</a:t>
            </a:r>
          </a:p>
          <a:p>
            <a:pPr marL="0" indent="0">
              <a:buNone/>
            </a:pPr>
            <a:r>
              <a:rPr lang="en-US" altLang="ja-JP" sz="2000" dirty="0"/>
              <a:t>output </a:t>
            </a:r>
            <a:r>
              <a:rPr lang="en-US" altLang="ja-JP" sz="2000" dirty="0" err="1"/>
              <a:t>ecall</a:t>
            </a:r>
            <a:r>
              <a:rPr lang="en-US" altLang="ja-JP" sz="2000" dirty="0"/>
              <a:t>);</a:t>
            </a:r>
          </a:p>
          <a:p>
            <a:pPr marL="0" indent="0">
              <a:buNone/>
            </a:pPr>
            <a:endParaRPr lang="en-US" altLang="ja-JP" sz="2000" dirty="0"/>
          </a:p>
          <a:p>
            <a:endParaRPr kumimoji="1" lang="ja-JP" altLang="en-US" dirty="0"/>
          </a:p>
        </p:txBody>
      </p:sp>
      <p:sp>
        <p:nvSpPr>
          <p:cNvPr id="4" name="吹き出し: 角を丸めた四角形 3">
            <a:extLst>
              <a:ext uri="{FF2B5EF4-FFF2-40B4-BE49-F238E27FC236}">
                <a16:creationId xmlns:a16="http://schemas.microsoft.com/office/drawing/2014/main" id="{656AE7B3-B761-46F1-9E0A-7296227D2977}"/>
              </a:ext>
            </a:extLst>
          </p:cNvPr>
          <p:cNvSpPr/>
          <p:nvPr/>
        </p:nvSpPr>
        <p:spPr>
          <a:xfrm>
            <a:off x="5508104" y="1916832"/>
            <a:ext cx="2520280" cy="936104"/>
          </a:xfrm>
          <a:prstGeom prst="wedgeRound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シングルサイクル版と同じ　図と対応</a:t>
            </a:r>
          </a:p>
        </p:txBody>
      </p:sp>
    </p:spTree>
    <p:extLst>
      <p:ext uri="{BB962C8B-B14F-4D97-AF65-F5344CB8AC3E}">
        <p14:creationId xmlns:p14="http://schemas.microsoft.com/office/powerpoint/2010/main" val="7094766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605EB6-24DA-4953-B7B9-1E8AB773F68F}"/>
              </a:ext>
            </a:extLst>
          </p:cNvPr>
          <p:cNvSpPr>
            <a:spLocks noGrp="1"/>
          </p:cNvSpPr>
          <p:nvPr>
            <p:ph type="title"/>
          </p:nvPr>
        </p:nvSpPr>
        <p:spPr/>
        <p:txBody>
          <a:bodyPr/>
          <a:lstStyle/>
          <a:p>
            <a:r>
              <a:rPr kumimoji="1" lang="en-US" altLang="ja-JP" dirty="0"/>
              <a:t>Instruction Fetch Stage</a:t>
            </a:r>
            <a:endParaRPr kumimoji="1" lang="ja-JP" altLang="en-US" dirty="0"/>
          </a:p>
        </p:txBody>
      </p:sp>
      <p:sp>
        <p:nvSpPr>
          <p:cNvPr id="3" name="コンテンツ プレースホルダー 2">
            <a:extLst>
              <a:ext uri="{FF2B5EF4-FFF2-40B4-BE49-F238E27FC236}">
                <a16:creationId xmlns:a16="http://schemas.microsoft.com/office/drawing/2014/main" id="{BAA6AD60-7E58-4DC5-848E-4229A07BAE88}"/>
              </a:ext>
            </a:extLst>
          </p:cNvPr>
          <p:cNvSpPr>
            <a:spLocks noGrp="1"/>
          </p:cNvSpPr>
          <p:nvPr>
            <p:ph idx="1"/>
          </p:nvPr>
        </p:nvSpPr>
        <p:spPr/>
        <p:txBody>
          <a:bodyPr/>
          <a:lstStyle/>
          <a:p>
            <a:pPr marL="0" indent="0">
              <a:buNone/>
            </a:pPr>
            <a:r>
              <a:rPr lang="en-US" altLang="ja-JP" sz="2000" dirty="0"/>
              <a:t>/*  Instruction Fetch Stage */</a:t>
            </a:r>
          </a:p>
          <a:p>
            <a:pPr marL="0" indent="0">
              <a:buNone/>
            </a:pPr>
            <a:r>
              <a:rPr lang="en-US" altLang="ja-JP" sz="2000" dirty="0"/>
              <a:t>reg [`DATA_W-1:0] </a:t>
            </a:r>
            <a:r>
              <a:rPr lang="en-US" altLang="ja-JP" sz="2000" dirty="0" err="1"/>
              <a:t>instrD</a:t>
            </a:r>
            <a:r>
              <a:rPr lang="en-US" altLang="ja-JP" sz="2000" dirty="0"/>
              <a:t> ;</a:t>
            </a:r>
          </a:p>
          <a:p>
            <a:pPr marL="0" indent="0">
              <a:buNone/>
            </a:pPr>
            <a:r>
              <a:rPr lang="en-US" altLang="ja-JP" sz="2000" dirty="0"/>
              <a:t>always @(</a:t>
            </a:r>
            <a:r>
              <a:rPr lang="en-US" altLang="ja-JP" sz="2000" dirty="0" err="1"/>
              <a:t>posedge</a:t>
            </a:r>
            <a:r>
              <a:rPr lang="en-US" altLang="ja-JP" sz="2000" dirty="0"/>
              <a:t> </a:t>
            </a:r>
            <a:r>
              <a:rPr lang="en-US" altLang="ja-JP" sz="2000" dirty="0" err="1"/>
              <a:t>clk</a:t>
            </a:r>
            <a:r>
              <a:rPr lang="en-US" altLang="ja-JP" sz="2000" dirty="0"/>
              <a:t> or </a:t>
            </a:r>
            <a:r>
              <a:rPr lang="en-US" altLang="ja-JP" sz="2000" dirty="0" err="1"/>
              <a:t>negedge</a:t>
            </a:r>
            <a:r>
              <a:rPr lang="en-US" altLang="ja-JP" sz="2000" dirty="0"/>
              <a:t> </a:t>
            </a:r>
            <a:r>
              <a:rPr lang="en-US" altLang="ja-JP" sz="2000" dirty="0" err="1"/>
              <a:t>rst_n</a:t>
            </a:r>
            <a:r>
              <a:rPr lang="en-US" altLang="ja-JP" sz="2000" dirty="0"/>
              <a:t>)</a:t>
            </a:r>
          </a:p>
          <a:p>
            <a:pPr marL="0" indent="0">
              <a:buNone/>
            </a:pPr>
            <a:r>
              <a:rPr lang="en-US" altLang="ja-JP" sz="2000" dirty="0"/>
              <a:t>begin</a:t>
            </a:r>
          </a:p>
          <a:p>
            <a:pPr marL="0" indent="0">
              <a:buNone/>
            </a:pPr>
            <a:r>
              <a:rPr lang="en-US" altLang="ja-JP" sz="2000" dirty="0"/>
              <a:t>   if(!</a:t>
            </a:r>
            <a:r>
              <a:rPr lang="en-US" altLang="ja-JP" sz="2000" dirty="0" err="1"/>
              <a:t>rst_n</a:t>
            </a:r>
            <a:r>
              <a:rPr lang="en-US" altLang="ja-JP" sz="2000" dirty="0"/>
              <a:t>) </a:t>
            </a:r>
            <a:r>
              <a:rPr lang="en-US" altLang="ja-JP" sz="2000" dirty="0" err="1"/>
              <a:t>instrD</a:t>
            </a:r>
            <a:r>
              <a:rPr lang="en-US" altLang="ja-JP" sz="2000" dirty="0"/>
              <a:t> &lt;= 0;</a:t>
            </a:r>
          </a:p>
          <a:p>
            <a:pPr marL="0" indent="0">
              <a:buNone/>
            </a:pPr>
            <a:r>
              <a:rPr lang="en-US" altLang="ja-JP" sz="2000" dirty="0"/>
              <a:t>   else </a:t>
            </a:r>
            <a:r>
              <a:rPr lang="en-US" altLang="ja-JP" sz="2000" dirty="0" err="1"/>
              <a:t>instrD</a:t>
            </a:r>
            <a:r>
              <a:rPr lang="en-US" altLang="ja-JP" sz="2000" dirty="0"/>
              <a:t> &lt;= </a:t>
            </a:r>
            <a:r>
              <a:rPr lang="en-US" altLang="ja-JP" sz="2000" dirty="0" err="1"/>
              <a:t>instr</a:t>
            </a:r>
            <a:r>
              <a:rPr lang="en-US" altLang="ja-JP" sz="2000" dirty="0"/>
              <a:t>;</a:t>
            </a:r>
          </a:p>
          <a:p>
            <a:pPr marL="0" indent="0">
              <a:buNone/>
            </a:pPr>
            <a:r>
              <a:rPr lang="en-US" altLang="ja-JP" sz="2000" dirty="0"/>
              <a:t>end</a:t>
            </a:r>
          </a:p>
          <a:p>
            <a:pPr marL="0" indent="0">
              <a:buNone/>
            </a:pPr>
            <a:r>
              <a:rPr lang="en-US" altLang="ja-JP" sz="2000" dirty="0"/>
              <a:t>always @(</a:t>
            </a:r>
            <a:r>
              <a:rPr lang="en-US" altLang="ja-JP" sz="2000" dirty="0" err="1"/>
              <a:t>posedge</a:t>
            </a:r>
            <a:r>
              <a:rPr lang="en-US" altLang="ja-JP" sz="2000" dirty="0"/>
              <a:t> </a:t>
            </a:r>
            <a:r>
              <a:rPr lang="en-US" altLang="ja-JP" sz="2000" dirty="0" err="1"/>
              <a:t>clk</a:t>
            </a:r>
            <a:r>
              <a:rPr lang="en-US" altLang="ja-JP" sz="2000" dirty="0"/>
              <a:t> or </a:t>
            </a:r>
            <a:r>
              <a:rPr lang="en-US" altLang="ja-JP" sz="2000" dirty="0" err="1"/>
              <a:t>negedge</a:t>
            </a:r>
            <a:r>
              <a:rPr lang="en-US" altLang="ja-JP" sz="2000" dirty="0"/>
              <a:t> </a:t>
            </a:r>
            <a:r>
              <a:rPr lang="en-US" altLang="ja-JP" sz="2000" dirty="0" err="1"/>
              <a:t>rst_n</a:t>
            </a:r>
            <a:r>
              <a:rPr lang="en-US" altLang="ja-JP" sz="2000" dirty="0"/>
              <a:t>)</a:t>
            </a:r>
          </a:p>
          <a:p>
            <a:pPr marL="0" indent="0">
              <a:buNone/>
            </a:pPr>
            <a:r>
              <a:rPr lang="en-US" altLang="ja-JP" sz="2000" dirty="0"/>
              <a:t>begin</a:t>
            </a:r>
          </a:p>
          <a:p>
            <a:pPr marL="0" indent="0">
              <a:buNone/>
            </a:pPr>
            <a:r>
              <a:rPr lang="en-US" altLang="ja-JP" sz="2000" dirty="0"/>
              <a:t>   if(!</a:t>
            </a:r>
            <a:r>
              <a:rPr lang="en-US" altLang="ja-JP" sz="2000" dirty="0" err="1"/>
              <a:t>rst_n</a:t>
            </a:r>
            <a:r>
              <a:rPr lang="en-US" altLang="ja-JP" sz="2000" dirty="0"/>
              <a:t>) pc &lt;= 0;</a:t>
            </a:r>
          </a:p>
          <a:p>
            <a:pPr marL="0" indent="0">
              <a:buNone/>
            </a:pPr>
            <a:r>
              <a:rPr lang="en-US" altLang="ja-JP" sz="2000" dirty="0"/>
              <a:t>   else</a:t>
            </a:r>
          </a:p>
          <a:p>
            <a:pPr marL="0" indent="0">
              <a:buNone/>
            </a:pPr>
            <a:r>
              <a:rPr lang="en-US" altLang="ja-JP" sz="2000" dirty="0"/>
              <a:t>     pc &lt;= pc+4;</a:t>
            </a:r>
          </a:p>
          <a:p>
            <a:pPr marL="0" indent="0">
              <a:buNone/>
            </a:pPr>
            <a:r>
              <a:rPr lang="en-US" altLang="ja-JP" sz="2000" dirty="0"/>
              <a:t>end</a:t>
            </a:r>
          </a:p>
          <a:p>
            <a:endParaRPr kumimoji="1" lang="ja-JP" altLang="en-US" dirty="0"/>
          </a:p>
        </p:txBody>
      </p:sp>
      <p:sp>
        <p:nvSpPr>
          <p:cNvPr id="4" name="吹き出し: 角を丸めた四角形 3">
            <a:extLst>
              <a:ext uri="{FF2B5EF4-FFF2-40B4-BE49-F238E27FC236}">
                <a16:creationId xmlns:a16="http://schemas.microsoft.com/office/drawing/2014/main" id="{B65176D3-98A8-4AA7-A9A4-23D511F50F53}"/>
              </a:ext>
            </a:extLst>
          </p:cNvPr>
          <p:cNvSpPr/>
          <p:nvPr/>
        </p:nvSpPr>
        <p:spPr>
          <a:xfrm>
            <a:off x="6012160" y="2132856"/>
            <a:ext cx="2376264" cy="1080120"/>
          </a:xfrm>
          <a:prstGeom prst="wedgeRound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まだ分岐は実装していないので単純</a:t>
            </a:r>
          </a:p>
        </p:txBody>
      </p:sp>
    </p:spTree>
    <p:extLst>
      <p:ext uri="{BB962C8B-B14F-4D97-AF65-F5344CB8AC3E}">
        <p14:creationId xmlns:p14="http://schemas.microsoft.com/office/powerpoint/2010/main" val="3901401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CADC9A-B10A-44DB-8542-18CD30F5FADD}"/>
              </a:ext>
            </a:extLst>
          </p:cNvPr>
          <p:cNvSpPr>
            <a:spLocks noGrp="1"/>
          </p:cNvSpPr>
          <p:nvPr>
            <p:ph type="title"/>
          </p:nvPr>
        </p:nvSpPr>
        <p:spPr/>
        <p:txBody>
          <a:bodyPr/>
          <a:lstStyle/>
          <a:p>
            <a:r>
              <a:rPr kumimoji="1" lang="en-US" altLang="ja-JP" sz="3200" dirty="0"/>
              <a:t>Instruction</a:t>
            </a:r>
            <a:r>
              <a:rPr kumimoji="1" lang="ja-JP" altLang="en-US" sz="3200" dirty="0"/>
              <a:t> </a:t>
            </a:r>
            <a:r>
              <a:rPr kumimoji="1" lang="en-US" altLang="ja-JP" sz="3200" dirty="0"/>
              <a:t>Decode</a:t>
            </a:r>
            <a:r>
              <a:rPr kumimoji="1" lang="ja-JP" altLang="en-US" sz="3200" dirty="0"/>
              <a:t>の宣言</a:t>
            </a:r>
          </a:p>
        </p:txBody>
      </p:sp>
      <p:sp>
        <p:nvSpPr>
          <p:cNvPr id="3" name="コンテンツ プレースホルダー 2">
            <a:extLst>
              <a:ext uri="{FF2B5EF4-FFF2-40B4-BE49-F238E27FC236}">
                <a16:creationId xmlns:a16="http://schemas.microsoft.com/office/drawing/2014/main" id="{B6EA9E50-0C66-49FF-9942-EE72ECD5113F}"/>
              </a:ext>
            </a:extLst>
          </p:cNvPr>
          <p:cNvSpPr>
            <a:spLocks noGrp="1"/>
          </p:cNvSpPr>
          <p:nvPr>
            <p:ph idx="1"/>
          </p:nvPr>
        </p:nvSpPr>
        <p:spPr>
          <a:xfrm>
            <a:off x="464016" y="1166018"/>
            <a:ext cx="8229600" cy="4525963"/>
          </a:xfrm>
        </p:spPr>
        <p:txBody>
          <a:bodyPr/>
          <a:lstStyle/>
          <a:p>
            <a:pPr marL="0" indent="0">
              <a:buNone/>
            </a:pPr>
            <a:r>
              <a:rPr lang="en-US" altLang="ja-JP" sz="1800" dirty="0"/>
              <a:t>wire </a:t>
            </a:r>
            <a:r>
              <a:rPr lang="en-US" altLang="ja-JP" sz="1800" dirty="0" err="1"/>
              <a:t>addcom</a:t>
            </a:r>
            <a:r>
              <a:rPr lang="en-US" altLang="ja-JP" sz="1800" dirty="0"/>
              <a:t>;</a:t>
            </a:r>
          </a:p>
          <a:p>
            <a:pPr marL="0" indent="0">
              <a:buNone/>
            </a:pPr>
            <a:r>
              <a:rPr lang="en-US" altLang="ja-JP" sz="1800" dirty="0"/>
              <a:t>wire [2:0] funct3;</a:t>
            </a:r>
          </a:p>
          <a:p>
            <a:pPr marL="0" indent="0">
              <a:buNone/>
            </a:pPr>
            <a:r>
              <a:rPr lang="en-US" altLang="ja-JP" sz="1800" dirty="0"/>
              <a:t>wire [6:0] funct7;</a:t>
            </a:r>
          </a:p>
          <a:p>
            <a:pPr marL="0" indent="0">
              <a:buNone/>
            </a:pPr>
            <a:r>
              <a:rPr lang="en-US" altLang="ja-JP" sz="1800" dirty="0"/>
              <a:t>wire [`REG_W-1:0] rs1, rs2, </a:t>
            </a:r>
            <a:r>
              <a:rPr lang="en-US" altLang="ja-JP" sz="1800" dirty="0" err="1"/>
              <a:t>rd</a:t>
            </a:r>
            <a:r>
              <a:rPr lang="en-US" altLang="ja-JP" sz="1800" dirty="0"/>
              <a:t>;</a:t>
            </a:r>
          </a:p>
          <a:p>
            <a:pPr marL="0" indent="0">
              <a:buNone/>
            </a:pPr>
            <a:r>
              <a:rPr lang="nn-NO" altLang="ja-JP" sz="1800" dirty="0"/>
              <a:t>wire [`DATA_W-1:0] reg1, reg2;</a:t>
            </a:r>
          </a:p>
          <a:p>
            <a:pPr marL="0" indent="0">
              <a:buNone/>
            </a:pPr>
            <a:r>
              <a:rPr lang="en-US" altLang="ja-JP" sz="1800" dirty="0"/>
              <a:t>wire [`OPCODE_W-1:0] opcode;</a:t>
            </a:r>
          </a:p>
          <a:p>
            <a:pPr marL="0" indent="0">
              <a:buNone/>
            </a:pPr>
            <a:r>
              <a:rPr lang="en-US" altLang="ja-JP" sz="1800" dirty="0"/>
              <a:t>wire [`SHAMT_W-1:0] </a:t>
            </a:r>
            <a:r>
              <a:rPr lang="en-US" altLang="ja-JP" sz="1800" dirty="0" err="1"/>
              <a:t>shamt</a:t>
            </a:r>
            <a:r>
              <a:rPr lang="en-US" altLang="ja-JP" sz="1800" dirty="0"/>
              <a:t>;</a:t>
            </a:r>
          </a:p>
          <a:p>
            <a:pPr marL="0" indent="0">
              <a:buNone/>
            </a:pPr>
            <a:r>
              <a:rPr lang="en-US" altLang="ja-JP" sz="1800" dirty="0"/>
              <a:t>wire [`OPCODE_W-1:0] </a:t>
            </a:r>
            <a:r>
              <a:rPr lang="en-US" altLang="ja-JP" sz="1800" dirty="0" err="1"/>
              <a:t>func</a:t>
            </a:r>
            <a:r>
              <a:rPr lang="en-US" altLang="ja-JP" sz="1800" dirty="0"/>
              <a:t>;</a:t>
            </a:r>
          </a:p>
          <a:p>
            <a:pPr marL="0" indent="0">
              <a:buNone/>
            </a:pPr>
            <a:r>
              <a:rPr lang="en-US" altLang="ja-JP" sz="1800" dirty="0"/>
              <a:t>wire [`DATA_W-1:0] pcplus4;</a:t>
            </a:r>
          </a:p>
          <a:p>
            <a:pPr marL="0" indent="0">
              <a:buNone/>
            </a:pPr>
            <a:r>
              <a:rPr lang="en-US" altLang="ja-JP" sz="1800" dirty="0"/>
              <a:t>wire [11:0] </a:t>
            </a:r>
            <a:r>
              <a:rPr lang="en-US" altLang="ja-JP" sz="1800" dirty="0" err="1"/>
              <a:t>imm_i</a:t>
            </a:r>
            <a:r>
              <a:rPr lang="en-US" altLang="ja-JP" sz="1800" dirty="0"/>
              <a:t>, </a:t>
            </a:r>
            <a:r>
              <a:rPr lang="en-US" altLang="ja-JP" sz="1800" dirty="0" err="1"/>
              <a:t>imm_s</a:t>
            </a:r>
            <a:r>
              <a:rPr lang="en-US" altLang="ja-JP" sz="1800" dirty="0"/>
              <a:t>;</a:t>
            </a:r>
          </a:p>
          <a:p>
            <a:pPr marL="0" indent="0">
              <a:buNone/>
            </a:pPr>
            <a:r>
              <a:rPr lang="en-US" altLang="ja-JP" sz="1800" dirty="0"/>
              <a:t>wire [12:0] </a:t>
            </a:r>
            <a:r>
              <a:rPr lang="en-US" altLang="ja-JP" sz="1800" dirty="0" err="1"/>
              <a:t>imm_b</a:t>
            </a:r>
            <a:r>
              <a:rPr lang="en-US" altLang="ja-JP" sz="1800" dirty="0"/>
              <a:t>;</a:t>
            </a:r>
          </a:p>
          <a:p>
            <a:pPr marL="0" indent="0">
              <a:buNone/>
            </a:pPr>
            <a:r>
              <a:rPr lang="en-US" altLang="ja-JP" sz="1800" dirty="0"/>
              <a:t>wire [20:0] </a:t>
            </a:r>
            <a:r>
              <a:rPr lang="en-US" altLang="ja-JP" sz="1800" dirty="0" err="1"/>
              <a:t>imm_j</a:t>
            </a:r>
            <a:r>
              <a:rPr lang="en-US" altLang="ja-JP" sz="1800" dirty="0"/>
              <a:t>, </a:t>
            </a:r>
            <a:r>
              <a:rPr lang="en-US" altLang="ja-JP" sz="1800" dirty="0" err="1"/>
              <a:t>imm_u</a:t>
            </a:r>
            <a:r>
              <a:rPr lang="en-US" altLang="ja-JP" sz="1800" dirty="0"/>
              <a:t>;</a:t>
            </a:r>
          </a:p>
          <a:p>
            <a:pPr marL="0" indent="0">
              <a:buNone/>
            </a:pPr>
            <a:r>
              <a:rPr lang="nl-NL" altLang="ja-JP" sz="1800" dirty="0"/>
              <a:t>wire rwe, alu_op, imm_op, sw_op, slt_op, lui_op;</a:t>
            </a:r>
          </a:p>
          <a:p>
            <a:pPr marL="0" indent="0">
              <a:buNone/>
            </a:pPr>
            <a:r>
              <a:rPr lang="en-US" altLang="ja-JP" sz="1800" dirty="0"/>
              <a:t>wire </a:t>
            </a:r>
            <a:r>
              <a:rPr lang="en-US" altLang="ja-JP" sz="1800" dirty="0" err="1"/>
              <a:t>ext</a:t>
            </a:r>
            <a:r>
              <a:rPr lang="en-US" altLang="ja-JP" sz="1800" dirty="0"/>
              <a:t>;</a:t>
            </a:r>
          </a:p>
          <a:p>
            <a:pPr marL="0" indent="0">
              <a:buNone/>
            </a:pPr>
            <a:r>
              <a:rPr lang="nn-NO" altLang="ja-JP" sz="1800" dirty="0"/>
              <a:t>wire signed [31:0] sreg1, sreg2;</a:t>
            </a:r>
          </a:p>
          <a:p>
            <a:pPr marL="0" indent="0">
              <a:buNone/>
            </a:pPr>
            <a:r>
              <a:rPr lang="en-US" altLang="ja-JP" sz="1800" dirty="0"/>
              <a:t>wire [19:0] sext;</a:t>
            </a:r>
          </a:p>
          <a:p>
            <a:pPr marL="0" indent="0">
              <a:buNone/>
            </a:pPr>
            <a:r>
              <a:rPr lang="en-US" altLang="ja-JP" sz="1800" dirty="0"/>
              <a:t>wire [`DATA_W-1:0] </a:t>
            </a:r>
            <a:r>
              <a:rPr lang="en-US" altLang="ja-JP" sz="1800" dirty="0" err="1"/>
              <a:t>imm</a:t>
            </a:r>
            <a:r>
              <a:rPr lang="en-US" altLang="ja-JP" sz="1800" dirty="0"/>
              <a:t>;</a:t>
            </a:r>
          </a:p>
          <a:p>
            <a:endParaRPr kumimoji="1" lang="ja-JP" altLang="en-US" dirty="0"/>
          </a:p>
        </p:txBody>
      </p:sp>
    </p:spTree>
    <p:extLst>
      <p:ext uri="{BB962C8B-B14F-4D97-AF65-F5344CB8AC3E}">
        <p14:creationId xmlns:p14="http://schemas.microsoft.com/office/powerpoint/2010/main" val="3178005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70E004-A2AA-43CB-9AFC-A73D31E4FBB4}"/>
              </a:ext>
            </a:extLst>
          </p:cNvPr>
          <p:cNvSpPr>
            <a:spLocks noGrp="1"/>
          </p:cNvSpPr>
          <p:nvPr>
            <p:ph type="title"/>
          </p:nvPr>
        </p:nvSpPr>
        <p:spPr/>
        <p:txBody>
          <a:bodyPr/>
          <a:lstStyle/>
          <a:p>
            <a:r>
              <a:rPr kumimoji="1" lang="en-US" altLang="ja-JP" sz="3600" dirty="0"/>
              <a:t>Instruction Decoder</a:t>
            </a:r>
            <a:r>
              <a:rPr lang="ja-JP" altLang="en-US" sz="3600" dirty="0"/>
              <a:t>におけるデコード</a:t>
            </a:r>
            <a:endParaRPr kumimoji="1" lang="ja-JP" altLang="en-US" sz="3600" dirty="0"/>
          </a:p>
        </p:txBody>
      </p:sp>
      <p:sp>
        <p:nvSpPr>
          <p:cNvPr id="3" name="コンテンツ プレースホルダー 2">
            <a:extLst>
              <a:ext uri="{FF2B5EF4-FFF2-40B4-BE49-F238E27FC236}">
                <a16:creationId xmlns:a16="http://schemas.microsoft.com/office/drawing/2014/main" id="{FC3A63FE-687B-4F71-8C19-92DA87EEBCC3}"/>
              </a:ext>
            </a:extLst>
          </p:cNvPr>
          <p:cNvSpPr>
            <a:spLocks noGrp="1"/>
          </p:cNvSpPr>
          <p:nvPr>
            <p:ph idx="1"/>
          </p:nvPr>
        </p:nvSpPr>
        <p:spPr>
          <a:xfrm>
            <a:off x="457200" y="1417638"/>
            <a:ext cx="8229600" cy="4525963"/>
          </a:xfrm>
        </p:spPr>
        <p:txBody>
          <a:bodyPr/>
          <a:lstStyle/>
          <a:p>
            <a:pPr marL="0" indent="0">
              <a:buNone/>
            </a:pPr>
            <a:r>
              <a:rPr lang="en-US" altLang="ja-JP" sz="1600" dirty="0"/>
              <a:t>// pipeline registers</a:t>
            </a:r>
          </a:p>
          <a:p>
            <a:pPr marL="0" indent="0">
              <a:buNone/>
            </a:pPr>
            <a:r>
              <a:rPr lang="en-US" altLang="ja-JP" sz="1600" dirty="0"/>
              <a:t>reg [`DATA_W-1:0] </a:t>
            </a:r>
            <a:r>
              <a:rPr lang="en-US" altLang="ja-JP" sz="1600" dirty="0" err="1"/>
              <a:t>immE</a:t>
            </a:r>
            <a:r>
              <a:rPr lang="en-US" altLang="ja-JP" sz="1600" dirty="0"/>
              <a:t>, reg1E, reg2E;</a:t>
            </a:r>
          </a:p>
          <a:p>
            <a:pPr marL="0" indent="0">
              <a:buNone/>
            </a:pPr>
            <a:r>
              <a:rPr lang="en-US" altLang="ja-JP" sz="1600" dirty="0"/>
              <a:t>wire [`DATA_W-1:0] </a:t>
            </a:r>
            <a:r>
              <a:rPr lang="en-US" altLang="ja-JP" sz="1600" dirty="0" err="1"/>
              <a:t>resultdata</a:t>
            </a:r>
            <a:r>
              <a:rPr lang="en-US" altLang="ja-JP" sz="1600" dirty="0"/>
              <a:t>;</a:t>
            </a:r>
          </a:p>
          <a:p>
            <a:pPr marL="0" indent="0">
              <a:buNone/>
            </a:pPr>
            <a:r>
              <a:rPr lang="nn-NO" altLang="ja-JP" sz="1600" dirty="0"/>
              <a:t>reg [`REG_W-1:0] rdE,rdW ;</a:t>
            </a:r>
          </a:p>
          <a:p>
            <a:pPr marL="0" indent="0">
              <a:buNone/>
            </a:pPr>
            <a:r>
              <a:rPr lang="en-US" altLang="ja-JP" sz="1600" dirty="0"/>
              <a:t>reg [2:0] funct3E;</a:t>
            </a:r>
          </a:p>
          <a:p>
            <a:pPr marL="0" indent="0">
              <a:buNone/>
            </a:pPr>
            <a:r>
              <a:rPr lang="en-US" altLang="ja-JP" sz="1600" dirty="0"/>
              <a:t>reg </a:t>
            </a:r>
            <a:r>
              <a:rPr lang="en-US" altLang="ja-JP" sz="1600" dirty="0" err="1"/>
              <a:t>extE</a:t>
            </a:r>
            <a:r>
              <a:rPr lang="en-US" altLang="ja-JP" sz="1600" dirty="0"/>
              <a:t>, </a:t>
            </a:r>
            <a:r>
              <a:rPr lang="en-US" altLang="ja-JP" sz="1600" dirty="0" err="1"/>
              <a:t>sw_opE</a:t>
            </a:r>
            <a:r>
              <a:rPr lang="en-US" altLang="ja-JP" sz="1600" dirty="0"/>
              <a:t>, </a:t>
            </a:r>
            <a:r>
              <a:rPr lang="en-US" altLang="ja-JP" sz="1600" dirty="0" err="1"/>
              <a:t>lw_opE</a:t>
            </a:r>
            <a:r>
              <a:rPr lang="en-US" altLang="ja-JP" sz="1600" dirty="0"/>
              <a:t>, </a:t>
            </a:r>
            <a:r>
              <a:rPr lang="en-US" altLang="ja-JP" sz="1600" dirty="0" err="1"/>
              <a:t>lui_opE</a:t>
            </a:r>
            <a:r>
              <a:rPr lang="en-US" altLang="ja-JP" sz="1600" dirty="0"/>
              <a:t>, </a:t>
            </a:r>
            <a:r>
              <a:rPr lang="en-US" altLang="ja-JP" sz="1600" dirty="0" err="1"/>
              <a:t>ecall_opE</a:t>
            </a:r>
            <a:r>
              <a:rPr lang="en-US" altLang="ja-JP" sz="1600" dirty="0"/>
              <a:t>, </a:t>
            </a:r>
            <a:r>
              <a:rPr lang="en-US" altLang="ja-JP" sz="1600" dirty="0" err="1"/>
              <a:t>rweE</a:t>
            </a:r>
            <a:r>
              <a:rPr lang="en-US" altLang="ja-JP" sz="1600" dirty="0"/>
              <a:t>, </a:t>
            </a:r>
            <a:r>
              <a:rPr lang="en-US" altLang="ja-JP" sz="1600" dirty="0" err="1"/>
              <a:t>addcomE</a:t>
            </a:r>
            <a:r>
              <a:rPr lang="en-US" altLang="ja-JP" sz="1600" dirty="0"/>
              <a:t>;</a:t>
            </a:r>
          </a:p>
          <a:p>
            <a:pPr marL="0" indent="0">
              <a:buNone/>
            </a:pPr>
            <a:r>
              <a:rPr lang="en-US" altLang="ja-JP" sz="1600" dirty="0"/>
              <a:t>reg </a:t>
            </a:r>
            <a:r>
              <a:rPr lang="en-US" altLang="ja-JP" sz="1600" dirty="0" err="1"/>
              <a:t>rweW</a:t>
            </a:r>
            <a:r>
              <a:rPr lang="en-US" altLang="ja-JP" sz="1600" dirty="0"/>
              <a:t>, </a:t>
            </a:r>
            <a:r>
              <a:rPr lang="en-US" altLang="ja-JP" sz="1600" dirty="0" err="1"/>
              <a:t>alu_opE</a:t>
            </a:r>
            <a:r>
              <a:rPr lang="en-US" altLang="ja-JP" sz="1600" dirty="0"/>
              <a:t>;</a:t>
            </a:r>
          </a:p>
          <a:p>
            <a:pPr marL="0" indent="0">
              <a:buNone/>
            </a:pPr>
            <a:endParaRPr lang="en-US" altLang="ja-JP" sz="1600" dirty="0"/>
          </a:p>
          <a:p>
            <a:pPr marL="0" indent="0">
              <a:buNone/>
            </a:pPr>
            <a:r>
              <a:rPr lang="en-US" altLang="ja-JP" sz="1600" dirty="0"/>
              <a:t>assign sreg1 = $signed(reg1);</a:t>
            </a:r>
          </a:p>
          <a:p>
            <a:pPr marL="0" indent="0">
              <a:buNone/>
            </a:pPr>
            <a:r>
              <a:rPr lang="en-US" altLang="ja-JP" sz="1600" dirty="0"/>
              <a:t>assign sreg2 = $signed(reg2);</a:t>
            </a:r>
          </a:p>
          <a:p>
            <a:pPr marL="0" indent="0">
              <a:buNone/>
            </a:pPr>
            <a:r>
              <a:rPr lang="en-US" altLang="ja-JP" sz="1600" dirty="0"/>
              <a:t>assign {funct7, rs2, rs1, funct3, </a:t>
            </a:r>
            <a:r>
              <a:rPr lang="en-US" altLang="ja-JP" sz="1600" dirty="0" err="1"/>
              <a:t>rd</a:t>
            </a:r>
            <a:r>
              <a:rPr lang="en-US" altLang="ja-JP" sz="1600" dirty="0"/>
              <a:t>, opcode} = </a:t>
            </a:r>
            <a:r>
              <a:rPr lang="en-US" altLang="ja-JP" sz="1600" dirty="0" err="1"/>
              <a:t>instrD</a:t>
            </a:r>
            <a:r>
              <a:rPr lang="en-US" altLang="ja-JP" sz="1600" dirty="0"/>
              <a:t>;</a:t>
            </a:r>
          </a:p>
          <a:p>
            <a:pPr marL="0" indent="0">
              <a:buNone/>
            </a:pPr>
            <a:r>
              <a:rPr lang="en-US" altLang="ja-JP" sz="1600" dirty="0"/>
              <a:t>assign sext = {20{</a:t>
            </a:r>
            <a:r>
              <a:rPr lang="en-US" altLang="ja-JP" sz="1600" dirty="0" err="1"/>
              <a:t>instrD</a:t>
            </a:r>
            <a:r>
              <a:rPr lang="en-US" altLang="ja-JP" sz="1600" dirty="0"/>
              <a:t>[31]}};</a:t>
            </a:r>
          </a:p>
          <a:p>
            <a:pPr marL="0" indent="0">
              <a:buNone/>
            </a:pPr>
            <a:r>
              <a:rPr lang="en-US" altLang="ja-JP" sz="1600" dirty="0"/>
              <a:t>assign </a:t>
            </a:r>
            <a:r>
              <a:rPr lang="en-US" altLang="ja-JP" sz="1600" dirty="0" err="1"/>
              <a:t>imm_i</a:t>
            </a:r>
            <a:r>
              <a:rPr lang="en-US" altLang="ja-JP" sz="1600" dirty="0"/>
              <a:t> = {funct7,rs2};</a:t>
            </a:r>
          </a:p>
          <a:p>
            <a:pPr marL="0" indent="0">
              <a:buNone/>
            </a:pPr>
            <a:r>
              <a:rPr lang="en-US" altLang="ja-JP" sz="1600" dirty="0"/>
              <a:t>assign </a:t>
            </a:r>
            <a:r>
              <a:rPr lang="en-US" altLang="ja-JP" sz="1600" dirty="0" err="1"/>
              <a:t>imm_s</a:t>
            </a:r>
            <a:r>
              <a:rPr lang="en-US" altLang="ja-JP" sz="1600" dirty="0"/>
              <a:t> = {funct7,rd};</a:t>
            </a:r>
          </a:p>
          <a:p>
            <a:pPr marL="0" indent="0">
              <a:buNone/>
            </a:pPr>
            <a:r>
              <a:rPr lang="en-US" altLang="ja-JP" sz="1600" dirty="0"/>
              <a:t>assign </a:t>
            </a:r>
            <a:r>
              <a:rPr lang="en-US" altLang="ja-JP" sz="1600" dirty="0" err="1"/>
              <a:t>imm_b</a:t>
            </a:r>
            <a:r>
              <a:rPr lang="en-US" altLang="ja-JP" sz="1600" dirty="0"/>
              <a:t> = {funct7[6],</a:t>
            </a:r>
            <a:r>
              <a:rPr lang="en-US" altLang="ja-JP" sz="1600" dirty="0" err="1"/>
              <a:t>rd</a:t>
            </a:r>
            <a:r>
              <a:rPr lang="en-US" altLang="ja-JP" sz="1600" dirty="0"/>
              <a:t>[0],funct7[5:0],</a:t>
            </a:r>
            <a:r>
              <a:rPr lang="en-US" altLang="ja-JP" sz="1600" dirty="0" err="1"/>
              <a:t>rd</a:t>
            </a:r>
            <a:r>
              <a:rPr lang="en-US" altLang="ja-JP" sz="1600" dirty="0"/>
              <a:t>[4:1],1'b0};</a:t>
            </a:r>
          </a:p>
          <a:p>
            <a:pPr marL="0" indent="0">
              <a:buNone/>
            </a:pPr>
            <a:r>
              <a:rPr lang="en-US" altLang="ja-JP" sz="1600" dirty="0"/>
              <a:t>assign </a:t>
            </a:r>
            <a:r>
              <a:rPr lang="en-US" altLang="ja-JP" sz="1600" dirty="0" err="1"/>
              <a:t>imm_j</a:t>
            </a:r>
            <a:r>
              <a:rPr lang="en-US" altLang="ja-JP" sz="1600" dirty="0"/>
              <a:t> = {</a:t>
            </a:r>
            <a:r>
              <a:rPr lang="en-US" altLang="ja-JP" sz="1600" dirty="0" err="1"/>
              <a:t>instrD</a:t>
            </a:r>
            <a:r>
              <a:rPr lang="en-US" altLang="ja-JP" sz="1600" dirty="0"/>
              <a:t>[31], </a:t>
            </a:r>
            <a:r>
              <a:rPr lang="en-US" altLang="ja-JP" sz="1600" dirty="0" err="1"/>
              <a:t>instrD</a:t>
            </a:r>
            <a:r>
              <a:rPr lang="en-US" altLang="ja-JP" sz="1600" dirty="0"/>
              <a:t>[19:12],</a:t>
            </a:r>
            <a:r>
              <a:rPr lang="en-US" altLang="ja-JP" sz="1600" dirty="0" err="1"/>
              <a:t>instrD</a:t>
            </a:r>
            <a:r>
              <a:rPr lang="en-US" altLang="ja-JP" sz="1600" dirty="0"/>
              <a:t>[20],</a:t>
            </a:r>
            <a:r>
              <a:rPr lang="en-US" altLang="ja-JP" sz="1600" dirty="0" err="1"/>
              <a:t>instrD</a:t>
            </a:r>
            <a:r>
              <a:rPr lang="en-US" altLang="ja-JP" sz="1600" dirty="0"/>
              <a:t>[30:21],1'b0};</a:t>
            </a:r>
          </a:p>
          <a:p>
            <a:pPr marL="0" indent="0">
              <a:buNone/>
            </a:pPr>
            <a:r>
              <a:rPr lang="nl-NL" altLang="ja-JP" sz="1600" dirty="0"/>
              <a:t>assign imm_u = instrD[31:12];</a:t>
            </a:r>
          </a:p>
          <a:p>
            <a:endParaRPr kumimoji="1" lang="ja-JP" altLang="en-US" dirty="0"/>
          </a:p>
        </p:txBody>
      </p:sp>
      <p:sp>
        <p:nvSpPr>
          <p:cNvPr id="4" name="吹き出し: 角を丸めた四角形 3">
            <a:extLst>
              <a:ext uri="{FF2B5EF4-FFF2-40B4-BE49-F238E27FC236}">
                <a16:creationId xmlns:a16="http://schemas.microsoft.com/office/drawing/2014/main" id="{D8246D65-959F-4A57-BEAE-085D12D17E6B}"/>
              </a:ext>
            </a:extLst>
          </p:cNvPr>
          <p:cNvSpPr/>
          <p:nvPr/>
        </p:nvSpPr>
        <p:spPr>
          <a:xfrm>
            <a:off x="6310536" y="1480518"/>
            <a:ext cx="2376264" cy="1080120"/>
          </a:xfrm>
          <a:prstGeom prst="wedgeRound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パイプラインレジスタ</a:t>
            </a:r>
            <a:endParaRPr lang="en-US" altLang="ja-JP" dirty="0"/>
          </a:p>
          <a:p>
            <a:pPr algn="ctr"/>
            <a:r>
              <a:rPr kumimoji="1" lang="en-US" altLang="ja-JP" dirty="0"/>
              <a:t>E</a:t>
            </a:r>
            <a:r>
              <a:rPr kumimoji="1" lang="ja-JP" altLang="en-US" dirty="0"/>
              <a:t>で使われるので</a:t>
            </a:r>
            <a:r>
              <a:rPr kumimoji="1" lang="en-US" altLang="ja-JP" dirty="0"/>
              <a:t>E</a:t>
            </a:r>
            <a:r>
              <a:rPr kumimoji="1" lang="ja-JP" altLang="en-US" dirty="0"/>
              <a:t>が付く</a:t>
            </a:r>
          </a:p>
        </p:txBody>
      </p:sp>
      <p:sp>
        <p:nvSpPr>
          <p:cNvPr id="5" name="吹き出し: 角を丸めた四角形 4">
            <a:extLst>
              <a:ext uri="{FF2B5EF4-FFF2-40B4-BE49-F238E27FC236}">
                <a16:creationId xmlns:a16="http://schemas.microsoft.com/office/drawing/2014/main" id="{03CB7420-B34F-4C6A-AB27-ABA42B0D6BCA}"/>
              </a:ext>
            </a:extLst>
          </p:cNvPr>
          <p:cNvSpPr/>
          <p:nvPr/>
        </p:nvSpPr>
        <p:spPr>
          <a:xfrm>
            <a:off x="6444208" y="3757303"/>
            <a:ext cx="2376264" cy="1080120"/>
          </a:xfrm>
          <a:prstGeom prst="wedgeRound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RISC</a:t>
            </a:r>
            <a:r>
              <a:rPr lang="ja-JP" altLang="en-US" dirty="0"/>
              <a:t> </a:t>
            </a:r>
            <a:r>
              <a:rPr lang="en-US" altLang="ja-JP" dirty="0"/>
              <a:t>V</a:t>
            </a:r>
            <a:r>
              <a:rPr lang="ja-JP" altLang="en-US" dirty="0"/>
              <a:t>はこの辺が複雑だが、これはシングルサイクル版と同じ</a:t>
            </a:r>
            <a:endParaRPr kumimoji="1" lang="ja-JP" altLang="en-US" dirty="0"/>
          </a:p>
        </p:txBody>
      </p:sp>
    </p:spTree>
    <p:extLst>
      <p:ext uri="{BB962C8B-B14F-4D97-AF65-F5344CB8AC3E}">
        <p14:creationId xmlns:p14="http://schemas.microsoft.com/office/powerpoint/2010/main" val="2856976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84D207-4742-4F26-BF0F-CB765D516418}"/>
              </a:ext>
            </a:extLst>
          </p:cNvPr>
          <p:cNvSpPr>
            <a:spLocks noGrp="1"/>
          </p:cNvSpPr>
          <p:nvPr>
            <p:ph type="title"/>
          </p:nvPr>
        </p:nvSpPr>
        <p:spPr/>
        <p:txBody>
          <a:bodyPr/>
          <a:lstStyle/>
          <a:p>
            <a:r>
              <a:rPr kumimoji="1" lang="ja-JP" altLang="en-US" dirty="0"/>
              <a:t>デコーダとイミーディエイトの生成</a:t>
            </a:r>
          </a:p>
        </p:txBody>
      </p:sp>
      <p:sp>
        <p:nvSpPr>
          <p:cNvPr id="3" name="コンテンツ プレースホルダー 2">
            <a:extLst>
              <a:ext uri="{FF2B5EF4-FFF2-40B4-BE49-F238E27FC236}">
                <a16:creationId xmlns:a16="http://schemas.microsoft.com/office/drawing/2014/main" id="{D24FCEA6-E745-47C4-856F-5F2F4329B63B}"/>
              </a:ext>
            </a:extLst>
          </p:cNvPr>
          <p:cNvSpPr>
            <a:spLocks noGrp="1"/>
          </p:cNvSpPr>
          <p:nvPr>
            <p:ph idx="1"/>
          </p:nvPr>
        </p:nvSpPr>
        <p:spPr>
          <a:xfrm>
            <a:off x="179512" y="1441158"/>
            <a:ext cx="8229600" cy="4525963"/>
          </a:xfrm>
        </p:spPr>
        <p:txBody>
          <a:bodyPr/>
          <a:lstStyle/>
          <a:p>
            <a:pPr marL="0" indent="0">
              <a:buNone/>
            </a:pPr>
            <a:r>
              <a:rPr lang="en-US" altLang="ja-JP" sz="1800" dirty="0"/>
              <a:t>// </a:t>
            </a:r>
            <a:r>
              <a:rPr lang="en-US" altLang="ja-JP" sz="1800" dirty="0" err="1"/>
              <a:t>Decorder</a:t>
            </a:r>
            <a:endParaRPr lang="en-US" altLang="ja-JP" sz="1800" dirty="0"/>
          </a:p>
          <a:p>
            <a:pPr marL="0" indent="0">
              <a:buNone/>
            </a:pPr>
            <a:r>
              <a:rPr lang="en-US" altLang="ja-JP" sz="1800" dirty="0"/>
              <a:t>assign </a:t>
            </a:r>
            <a:r>
              <a:rPr lang="en-US" altLang="ja-JP" sz="1800" dirty="0" err="1"/>
              <a:t>sw_op</a:t>
            </a:r>
            <a:r>
              <a:rPr lang="en-US" altLang="ja-JP" sz="1800" dirty="0"/>
              <a:t> = (opcode == `OP_STORE) &amp; (funct3 == 3'b010);</a:t>
            </a:r>
          </a:p>
          <a:p>
            <a:pPr marL="0" indent="0">
              <a:buNone/>
            </a:pPr>
            <a:r>
              <a:rPr lang="nl-NL" altLang="ja-JP" sz="1800" dirty="0"/>
              <a:t>assign lw_op = (opcode == `OP_LOAD) &amp; (funct3 == 3'b010);</a:t>
            </a:r>
          </a:p>
          <a:p>
            <a:pPr marL="0" indent="0">
              <a:buNone/>
            </a:pPr>
            <a:r>
              <a:rPr lang="nl-NL" altLang="ja-JP" sz="1800" dirty="0"/>
              <a:t>assign alu_op = (opcode == `OP_REG) ;</a:t>
            </a:r>
          </a:p>
          <a:p>
            <a:pPr marL="0" indent="0">
              <a:buNone/>
            </a:pPr>
            <a:r>
              <a:rPr lang="nl-NL" altLang="ja-JP" sz="1800" dirty="0"/>
              <a:t>assign imm_op = (opcode == `OP_IMM) ;</a:t>
            </a:r>
          </a:p>
          <a:p>
            <a:pPr marL="0" indent="0">
              <a:buNone/>
            </a:pPr>
            <a:r>
              <a:rPr lang="en-US" altLang="ja-JP" sz="1800" dirty="0"/>
              <a:t>assign </a:t>
            </a:r>
            <a:r>
              <a:rPr lang="en-US" altLang="ja-JP" sz="1800" dirty="0" err="1"/>
              <a:t>lui_op</a:t>
            </a:r>
            <a:r>
              <a:rPr lang="en-US" altLang="ja-JP" sz="1800" dirty="0"/>
              <a:t> = (opcode == `OP_LUI);</a:t>
            </a:r>
          </a:p>
          <a:p>
            <a:pPr marL="0" indent="0">
              <a:buNone/>
            </a:pPr>
            <a:r>
              <a:rPr lang="nl-NL" altLang="ja-JP" sz="1800" dirty="0"/>
              <a:t>assign ecall_op = (opcode == `OP_SPE) &amp; (funct3 == 3'b000);</a:t>
            </a:r>
          </a:p>
          <a:p>
            <a:pPr marL="0" indent="0">
              <a:buNone/>
            </a:pPr>
            <a:r>
              <a:rPr lang="nl-NL" altLang="ja-JP" sz="1800" dirty="0"/>
              <a:t>assign ext = alu_op  &amp; funct7[5];</a:t>
            </a:r>
            <a:endParaRPr lang="en-US" altLang="ja-JP" sz="1800" dirty="0"/>
          </a:p>
          <a:p>
            <a:pPr marL="0" indent="0">
              <a:buNone/>
            </a:pPr>
            <a:r>
              <a:rPr lang="en-US" altLang="ja-JP" sz="1800" dirty="0"/>
              <a:t>assign	</a:t>
            </a:r>
            <a:r>
              <a:rPr lang="en-US" altLang="ja-JP" sz="1800" dirty="0" err="1"/>
              <a:t>imm</a:t>
            </a:r>
            <a:r>
              <a:rPr lang="en-US" altLang="ja-JP" sz="1800" dirty="0"/>
              <a:t> = </a:t>
            </a:r>
            <a:r>
              <a:rPr lang="en-US" altLang="ja-JP" sz="1800" dirty="0" err="1"/>
              <a:t>imm_op</a:t>
            </a:r>
            <a:r>
              <a:rPr lang="en-US" altLang="ja-JP" sz="1800" dirty="0"/>
              <a:t> | </a:t>
            </a:r>
            <a:r>
              <a:rPr lang="en-US" altLang="ja-JP" sz="1800" dirty="0" err="1"/>
              <a:t>lw_op</a:t>
            </a:r>
            <a:r>
              <a:rPr lang="en-US" altLang="ja-JP" sz="1800" dirty="0"/>
              <a:t> ? {sext, </a:t>
            </a:r>
            <a:r>
              <a:rPr lang="en-US" altLang="ja-JP" sz="1800" dirty="0" err="1"/>
              <a:t>imm_i</a:t>
            </a:r>
            <a:r>
              <a:rPr lang="en-US" altLang="ja-JP" sz="1800" dirty="0"/>
              <a:t>}: </a:t>
            </a:r>
          </a:p>
          <a:p>
            <a:pPr marL="0" indent="0">
              <a:buNone/>
            </a:pPr>
            <a:r>
              <a:rPr lang="en-US" altLang="ja-JP" sz="1800" dirty="0"/>
              <a:t>				</a:t>
            </a:r>
            <a:r>
              <a:rPr lang="en-US" altLang="ja-JP" sz="1800" dirty="0" err="1"/>
              <a:t>sw_op</a:t>
            </a:r>
            <a:r>
              <a:rPr lang="en-US" altLang="ja-JP" sz="1800" dirty="0"/>
              <a:t> ? {sext, </a:t>
            </a:r>
            <a:r>
              <a:rPr lang="en-US" altLang="ja-JP" sz="1800" dirty="0" err="1"/>
              <a:t>imm_s</a:t>
            </a:r>
            <a:r>
              <a:rPr lang="en-US" altLang="ja-JP" sz="1800" dirty="0"/>
              <a:t>}: </a:t>
            </a:r>
          </a:p>
          <a:p>
            <a:pPr marL="0" indent="0">
              <a:buNone/>
            </a:pPr>
            <a:r>
              <a:rPr lang="en-US" altLang="ja-JP" sz="1800" dirty="0"/>
              <a:t>				</a:t>
            </a:r>
            <a:r>
              <a:rPr lang="en-US" altLang="ja-JP" sz="1800" dirty="0" err="1"/>
              <a:t>lui_op</a:t>
            </a:r>
            <a:r>
              <a:rPr lang="en-US" altLang="ja-JP" sz="1800" dirty="0"/>
              <a:t> ? {imm_u,12'b0}: {sext[10:0], </a:t>
            </a:r>
            <a:r>
              <a:rPr lang="en-US" altLang="ja-JP" sz="1800" dirty="0" err="1"/>
              <a:t>imm_j</a:t>
            </a:r>
            <a:r>
              <a:rPr lang="en-US" altLang="ja-JP" sz="1800" dirty="0"/>
              <a:t>}; </a:t>
            </a:r>
          </a:p>
          <a:p>
            <a:pPr marL="0" indent="0">
              <a:buNone/>
            </a:pPr>
            <a:r>
              <a:rPr lang="nl-NL" altLang="ja-JP" sz="1800" dirty="0"/>
              <a:t>assign rwe = lw_op | alu_op | imm_op | lui_op ;</a:t>
            </a:r>
          </a:p>
          <a:p>
            <a:pPr marL="0" indent="0">
              <a:buNone/>
            </a:pPr>
            <a:r>
              <a:rPr lang="en-US" altLang="ja-JP" sz="1800" dirty="0"/>
              <a:t>assign </a:t>
            </a:r>
            <a:r>
              <a:rPr lang="en-US" altLang="ja-JP" sz="1800" dirty="0" err="1"/>
              <a:t>addcom</a:t>
            </a:r>
            <a:r>
              <a:rPr lang="en-US" altLang="ja-JP" sz="1800" dirty="0"/>
              <a:t> = (</a:t>
            </a:r>
            <a:r>
              <a:rPr lang="en-US" altLang="ja-JP" sz="1800" dirty="0" err="1"/>
              <a:t>lw_op|sw_op</a:t>
            </a:r>
            <a:r>
              <a:rPr lang="en-US" altLang="ja-JP" sz="1800" dirty="0"/>
              <a:t>);</a:t>
            </a:r>
          </a:p>
          <a:p>
            <a:pPr marL="0" indent="0">
              <a:buNone/>
            </a:pPr>
            <a:endParaRPr lang="en-US" altLang="ja-JP" sz="1800" dirty="0"/>
          </a:p>
          <a:p>
            <a:pPr marL="0" indent="0">
              <a:buNone/>
            </a:pPr>
            <a:r>
              <a:rPr lang="en-US" altLang="ja-JP" sz="1800" dirty="0" err="1"/>
              <a:t>rfile</a:t>
            </a:r>
            <a:r>
              <a:rPr lang="en-US" altLang="ja-JP" sz="1800" dirty="0"/>
              <a:t> rfile_1(.</a:t>
            </a:r>
            <a:r>
              <a:rPr lang="en-US" altLang="ja-JP" sz="1800" dirty="0" err="1"/>
              <a:t>clk</a:t>
            </a:r>
            <a:r>
              <a:rPr lang="en-US" altLang="ja-JP" sz="1800" dirty="0"/>
              <a:t>(</a:t>
            </a:r>
            <a:r>
              <a:rPr lang="en-US" altLang="ja-JP" sz="1800" dirty="0" err="1"/>
              <a:t>clk</a:t>
            </a:r>
            <a:r>
              <a:rPr lang="en-US" altLang="ja-JP" sz="1800" dirty="0"/>
              <a:t>), .rd1(reg1), .a1(rs1), .rd2(reg2), .a2(rs2), </a:t>
            </a:r>
          </a:p>
          <a:p>
            <a:pPr marL="0" indent="0">
              <a:buNone/>
            </a:pPr>
            <a:r>
              <a:rPr lang="en-US" altLang="ja-JP" sz="1800" dirty="0"/>
              <a:t>	.wd3(</a:t>
            </a:r>
            <a:r>
              <a:rPr lang="en-US" altLang="ja-JP" sz="1800" dirty="0" err="1"/>
              <a:t>resultdata</a:t>
            </a:r>
            <a:r>
              <a:rPr lang="en-US" altLang="ja-JP" sz="1800" dirty="0"/>
              <a:t>), .a3(</a:t>
            </a:r>
            <a:r>
              <a:rPr lang="en-US" altLang="ja-JP" sz="1800" dirty="0" err="1"/>
              <a:t>rdW</a:t>
            </a:r>
            <a:r>
              <a:rPr lang="en-US" altLang="ja-JP" sz="1800" dirty="0"/>
              <a:t>), .we3(</a:t>
            </a:r>
            <a:r>
              <a:rPr lang="en-US" altLang="ja-JP" sz="1800" dirty="0" err="1"/>
              <a:t>rweW</a:t>
            </a:r>
            <a:r>
              <a:rPr lang="en-US" altLang="ja-JP" sz="1800" dirty="0"/>
              <a:t>));</a:t>
            </a:r>
          </a:p>
          <a:p>
            <a:endParaRPr kumimoji="1" lang="ja-JP" altLang="en-US" dirty="0"/>
          </a:p>
        </p:txBody>
      </p:sp>
      <p:sp>
        <p:nvSpPr>
          <p:cNvPr id="4" name="吹き出し: 角を丸めた四角形 3">
            <a:extLst>
              <a:ext uri="{FF2B5EF4-FFF2-40B4-BE49-F238E27FC236}">
                <a16:creationId xmlns:a16="http://schemas.microsoft.com/office/drawing/2014/main" id="{69203E05-3279-4DC3-B770-0310AF645D61}"/>
              </a:ext>
            </a:extLst>
          </p:cNvPr>
          <p:cNvSpPr/>
          <p:nvPr/>
        </p:nvSpPr>
        <p:spPr>
          <a:xfrm>
            <a:off x="6767736" y="1441158"/>
            <a:ext cx="2376264" cy="1080120"/>
          </a:xfrm>
          <a:prstGeom prst="wedgeRound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今回は実装した命令は少ない</a:t>
            </a:r>
            <a:endParaRPr lang="en-US" altLang="ja-JP" dirty="0"/>
          </a:p>
        </p:txBody>
      </p:sp>
      <p:sp>
        <p:nvSpPr>
          <p:cNvPr id="5" name="吹き出し: 角を丸めた四角形 4">
            <a:extLst>
              <a:ext uri="{FF2B5EF4-FFF2-40B4-BE49-F238E27FC236}">
                <a16:creationId xmlns:a16="http://schemas.microsoft.com/office/drawing/2014/main" id="{542FD5C2-FDEE-439C-9CFC-CC3C175A9820}"/>
              </a:ext>
            </a:extLst>
          </p:cNvPr>
          <p:cNvSpPr/>
          <p:nvPr/>
        </p:nvSpPr>
        <p:spPr>
          <a:xfrm>
            <a:off x="6767736" y="3429000"/>
            <a:ext cx="2376264" cy="1080120"/>
          </a:xfrm>
          <a:prstGeom prst="wedgeRound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レジスタファイル周辺は次ページと対応</a:t>
            </a:r>
            <a:endParaRPr lang="en-US" altLang="ja-JP" dirty="0"/>
          </a:p>
        </p:txBody>
      </p:sp>
    </p:spTree>
    <p:extLst>
      <p:ext uri="{BB962C8B-B14F-4D97-AF65-F5344CB8AC3E}">
        <p14:creationId xmlns:p14="http://schemas.microsoft.com/office/powerpoint/2010/main" val="828994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126933" y="3894542"/>
            <a:ext cx="752549" cy="21590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6" name="Line 22"/>
          <p:cNvSpPr>
            <a:spLocks noChangeShapeType="1"/>
          </p:cNvSpPr>
          <p:nvPr/>
        </p:nvSpPr>
        <p:spPr bwMode="auto">
          <a:xfrm rot="5400000" flipH="1">
            <a:off x="5337621" y="4504292"/>
            <a:ext cx="288925"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23"/>
          <p:cNvSpPr txBox="1">
            <a:spLocks noChangeArrowheads="1"/>
          </p:cNvSpPr>
          <p:nvPr/>
        </p:nvSpPr>
        <p:spPr bwMode="auto">
          <a:xfrm>
            <a:off x="5410646" y="443126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alu_bsel</a:t>
            </a:r>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49067" y="418482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1020168" y="3502025"/>
            <a:ext cx="1873250" cy="142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84213" y="3429000"/>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661025"/>
            <a:ext cx="1225550" cy="1152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1097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27" name="Text Box 72">
            <a:extLst>
              <a:ext uri="{FF2B5EF4-FFF2-40B4-BE49-F238E27FC236}">
                <a16:creationId xmlns:a16="http://schemas.microsoft.com/office/drawing/2014/main" id="{B508C555-BA47-4B1E-A2B9-29A62340C449}"/>
              </a:ext>
            </a:extLst>
          </p:cNvPr>
          <p:cNvSpPr txBox="1">
            <a:spLocks noChangeArrowheads="1"/>
          </p:cNvSpPr>
          <p:nvPr/>
        </p:nvSpPr>
        <p:spPr bwMode="auto">
          <a:xfrm rot="5400000">
            <a:off x="5276855" y="415524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28" name="Text Box 72">
            <a:extLst>
              <a:ext uri="{FF2B5EF4-FFF2-40B4-BE49-F238E27FC236}">
                <a16:creationId xmlns:a16="http://schemas.microsoft.com/office/drawing/2014/main" id="{D047CECC-87A6-46D1-83C2-E995B97E9EDC}"/>
              </a:ext>
            </a:extLst>
          </p:cNvPr>
          <p:cNvSpPr txBox="1">
            <a:spLocks noChangeArrowheads="1"/>
          </p:cNvSpPr>
          <p:nvPr/>
        </p:nvSpPr>
        <p:spPr bwMode="auto">
          <a:xfrm rot="5400000">
            <a:off x="5278442" y="3818326"/>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536" name="Rectangle 74"/>
          <p:cNvSpPr>
            <a:spLocks noChangeArrowheads="1"/>
          </p:cNvSpPr>
          <p:nvPr/>
        </p:nvSpPr>
        <p:spPr bwMode="auto">
          <a:xfrm>
            <a:off x="4797444" y="1522400"/>
            <a:ext cx="144463" cy="8266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49418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79388" y="3068638"/>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79388" y="30686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68313" y="3068638"/>
            <a:ext cx="287337"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00113" y="3141663"/>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900113" y="2774950"/>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3"/>
            <a:ext cx="417" cy="19960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flipV="1">
            <a:off x="2289239" y="1928797"/>
            <a:ext cx="2495821" cy="477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4356100" y="2117944"/>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2" y="3831368"/>
            <a:ext cx="4265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41427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95830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793530" y="1644985"/>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  </a:t>
            </a:r>
          </a:p>
        </p:txBody>
      </p:sp>
      <p:sp>
        <p:nvSpPr>
          <p:cNvPr id="21622" name="Text Box 160"/>
          <p:cNvSpPr txBox="1">
            <a:spLocks noChangeArrowheads="1"/>
          </p:cNvSpPr>
          <p:nvPr/>
        </p:nvSpPr>
        <p:spPr bwMode="auto">
          <a:xfrm>
            <a:off x="2664289" y="417830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a:t>
            </a:r>
            <a:r>
              <a:rPr lang="ja-JP" altLang="en-US" sz="1200" b="1" dirty="0"/>
              <a:t> </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3743"/>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readdata</a:t>
            </a:r>
            <a:endParaRPr lang="en-US" altLang="ja-JP" sz="1200" b="1" dirty="0"/>
          </a:p>
        </p:txBody>
      </p:sp>
      <p:sp>
        <p:nvSpPr>
          <p:cNvPr id="21634" name="Text Box 172"/>
          <p:cNvSpPr txBox="1">
            <a:spLocks noChangeArrowheads="1"/>
          </p:cNvSpPr>
          <p:nvPr/>
        </p:nvSpPr>
        <p:spPr bwMode="auto">
          <a:xfrm>
            <a:off x="5227836" y="3035975"/>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srca</a:t>
            </a:r>
            <a:endParaRPr lang="en-US" altLang="ja-JP" sz="1200" b="1" dirty="0"/>
          </a:p>
        </p:txBody>
      </p:sp>
      <p:sp>
        <p:nvSpPr>
          <p:cNvPr id="21635" name="Text Box 173"/>
          <p:cNvSpPr txBox="1">
            <a:spLocks noChangeArrowheads="1"/>
          </p:cNvSpPr>
          <p:nvPr/>
        </p:nvSpPr>
        <p:spPr bwMode="auto">
          <a:xfrm>
            <a:off x="6287094" y="494759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writedata</a:t>
            </a:r>
            <a:endParaRPr lang="en-US" altLang="ja-JP" sz="1200" b="1" dirty="0"/>
          </a:p>
        </p:txBody>
      </p:sp>
      <p:sp>
        <p:nvSpPr>
          <p:cNvPr id="21638" name="Text Box 176"/>
          <p:cNvSpPr txBox="1">
            <a:spLocks noChangeArrowheads="1"/>
          </p:cNvSpPr>
          <p:nvPr/>
        </p:nvSpPr>
        <p:spPr bwMode="auto">
          <a:xfrm>
            <a:off x="3573482" y="1943211"/>
            <a:ext cx="7296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a:t>
            </a:r>
            <a:endParaRPr lang="en-US" altLang="ja-JP" sz="1200" dirty="0"/>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4" name="Rectangle 39">
            <a:extLst>
              <a:ext uri="{FF2B5EF4-FFF2-40B4-BE49-F238E27FC236}">
                <a16:creationId xmlns:a16="http://schemas.microsoft.com/office/drawing/2014/main" id="{52D9B0CF-C6FF-4276-B5E8-10BC95CC8120}"/>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a:off x="7164288" y="4479925"/>
            <a:ext cx="0" cy="2118518"/>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6" y="658415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4041030"/>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rdataW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56376" y="4135437"/>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H="1" flipV="1">
            <a:off x="2264224" y="1928796"/>
            <a:ext cx="4314" cy="1500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229" name="Line 117">
            <a:extLst>
              <a:ext uri="{FF2B5EF4-FFF2-40B4-BE49-F238E27FC236}">
                <a16:creationId xmlns:a16="http://schemas.microsoft.com/office/drawing/2014/main" id="{7B8724E2-9AAB-4D77-901A-5060FCD56007}"/>
              </a:ext>
            </a:extLst>
          </p:cNvPr>
          <p:cNvSpPr>
            <a:spLocks noChangeShapeType="1"/>
          </p:cNvSpPr>
          <p:nvPr/>
        </p:nvSpPr>
        <p:spPr bwMode="auto">
          <a:xfrm>
            <a:off x="5611158" y="3881803"/>
            <a:ext cx="32899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2" name="Line 128">
            <a:extLst>
              <a:ext uri="{FF2B5EF4-FFF2-40B4-BE49-F238E27FC236}">
                <a16:creationId xmlns:a16="http://schemas.microsoft.com/office/drawing/2014/main" id="{342AB486-8B45-46E9-9D4D-A65C9090735F}"/>
              </a:ext>
            </a:extLst>
          </p:cNvPr>
          <p:cNvSpPr>
            <a:spLocks noChangeShapeType="1"/>
          </p:cNvSpPr>
          <p:nvPr/>
        </p:nvSpPr>
        <p:spPr bwMode="auto">
          <a:xfrm>
            <a:off x="4932364" y="2076450"/>
            <a:ext cx="12335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 name="Line 129">
            <a:extLst>
              <a:ext uri="{FF2B5EF4-FFF2-40B4-BE49-F238E27FC236}">
                <a16:creationId xmlns:a16="http://schemas.microsoft.com/office/drawing/2014/main" id="{4063FA3B-B817-4B05-BFD5-B381010A83F0}"/>
              </a:ext>
            </a:extLst>
          </p:cNvPr>
          <p:cNvSpPr>
            <a:spLocks noChangeShapeType="1"/>
          </p:cNvSpPr>
          <p:nvPr/>
        </p:nvSpPr>
        <p:spPr bwMode="auto">
          <a:xfrm>
            <a:off x="6165869" y="2076450"/>
            <a:ext cx="0" cy="84413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Text Box 157">
            <a:extLst>
              <a:ext uri="{FF2B5EF4-FFF2-40B4-BE49-F238E27FC236}">
                <a16:creationId xmlns:a16="http://schemas.microsoft.com/office/drawing/2014/main" id="{7606964D-A44B-4EE3-91AB-6CFCD328F70C}"/>
              </a:ext>
            </a:extLst>
          </p:cNvPr>
          <p:cNvSpPr txBox="1">
            <a:spLocks noChangeArrowheads="1"/>
          </p:cNvSpPr>
          <p:nvPr/>
        </p:nvSpPr>
        <p:spPr bwMode="auto">
          <a:xfrm>
            <a:off x="4931036" y="1644550"/>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funct3E</a:t>
            </a:r>
          </a:p>
        </p:txBody>
      </p:sp>
      <p:sp>
        <p:nvSpPr>
          <p:cNvPr id="208" name="Text Box 176">
            <a:extLst>
              <a:ext uri="{FF2B5EF4-FFF2-40B4-BE49-F238E27FC236}">
                <a16:creationId xmlns:a16="http://schemas.microsoft.com/office/drawing/2014/main" id="{AC3625A7-9E95-4FF0-A386-646E97FCC782}"/>
              </a:ext>
            </a:extLst>
          </p:cNvPr>
          <p:cNvSpPr txBox="1">
            <a:spLocks noChangeArrowheads="1"/>
          </p:cNvSpPr>
          <p:nvPr/>
        </p:nvSpPr>
        <p:spPr bwMode="auto">
          <a:xfrm>
            <a:off x="4946273" y="1992829"/>
            <a:ext cx="83227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addcomE</a:t>
            </a:r>
            <a:endParaRPr lang="en-US" altLang="ja-JP" sz="1200" dirty="0"/>
          </a:p>
        </p:txBody>
      </p:sp>
      <p:sp>
        <p:nvSpPr>
          <p:cNvPr id="212" name="Text Box 172">
            <a:extLst>
              <a:ext uri="{FF2B5EF4-FFF2-40B4-BE49-F238E27FC236}">
                <a16:creationId xmlns:a16="http://schemas.microsoft.com/office/drawing/2014/main" id="{9E019441-F27F-479E-94C0-E0E9314504E3}"/>
              </a:ext>
            </a:extLst>
          </p:cNvPr>
          <p:cNvSpPr txBox="1">
            <a:spLocks noChangeArrowheads="1"/>
          </p:cNvSpPr>
          <p:nvPr/>
        </p:nvSpPr>
        <p:spPr bwMode="auto">
          <a:xfrm>
            <a:off x="7187011" y="495902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adrdata</a:t>
            </a:r>
            <a:endParaRPr lang="en-US" altLang="ja-JP" sz="1200" b="1" dirty="0"/>
          </a:p>
        </p:txBody>
      </p:sp>
      <p:sp>
        <p:nvSpPr>
          <p:cNvPr id="213" name="Text Box 172">
            <a:extLst>
              <a:ext uri="{FF2B5EF4-FFF2-40B4-BE49-F238E27FC236}">
                <a16:creationId xmlns:a16="http://schemas.microsoft.com/office/drawing/2014/main" id="{647F6DB7-8400-40DA-8BA4-5F9CEF6FB175}"/>
              </a:ext>
            </a:extLst>
          </p:cNvPr>
          <p:cNvSpPr txBox="1">
            <a:spLocks noChangeArrowheads="1"/>
          </p:cNvSpPr>
          <p:nvPr/>
        </p:nvSpPr>
        <p:spPr bwMode="auto">
          <a:xfrm>
            <a:off x="5398152" y="347214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srcb</a:t>
            </a:r>
            <a:endParaRPr lang="en-US" altLang="ja-JP" sz="1200" b="1" dirty="0"/>
          </a:p>
        </p:txBody>
      </p:sp>
      <p:sp>
        <p:nvSpPr>
          <p:cNvPr id="214" name="Text Box 173">
            <a:extLst>
              <a:ext uri="{FF2B5EF4-FFF2-40B4-BE49-F238E27FC236}">
                <a16:creationId xmlns:a16="http://schemas.microsoft.com/office/drawing/2014/main" id="{70FF1450-9CEE-421E-91EC-98BB3B985413}"/>
              </a:ext>
            </a:extLst>
          </p:cNvPr>
          <p:cNvSpPr txBox="1">
            <a:spLocks noChangeArrowheads="1"/>
          </p:cNvSpPr>
          <p:nvPr/>
        </p:nvSpPr>
        <p:spPr bwMode="auto">
          <a:xfrm>
            <a:off x="1653901" y="488168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instr</a:t>
            </a:r>
            <a:endParaRPr lang="en-US" altLang="ja-JP" sz="1200" b="1" dirty="0"/>
          </a:p>
        </p:txBody>
      </p:sp>
      <p:sp>
        <p:nvSpPr>
          <p:cNvPr id="3" name="楕円 2">
            <a:extLst>
              <a:ext uri="{FF2B5EF4-FFF2-40B4-BE49-F238E27FC236}">
                <a16:creationId xmlns:a16="http://schemas.microsoft.com/office/drawing/2014/main" id="{58A551A6-6466-4525-A889-EC740709DD86}"/>
              </a:ext>
            </a:extLst>
          </p:cNvPr>
          <p:cNvSpPr/>
          <p:nvPr/>
        </p:nvSpPr>
        <p:spPr>
          <a:xfrm>
            <a:off x="2533055" y="2427288"/>
            <a:ext cx="2020032" cy="27290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1246809-D44D-4FE0-8752-08CD542B65DA}"/>
              </a:ext>
            </a:extLst>
          </p:cNvPr>
          <p:cNvSpPr txBox="1"/>
          <p:nvPr/>
        </p:nvSpPr>
        <p:spPr>
          <a:xfrm>
            <a:off x="3128107" y="5271800"/>
            <a:ext cx="3695242" cy="923330"/>
          </a:xfrm>
          <a:prstGeom prst="rect">
            <a:avLst/>
          </a:prstGeom>
          <a:noFill/>
        </p:spPr>
        <p:txBody>
          <a:bodyPr wrap="none" rtlCol="0">
            <a:spAutoFit/>
          </a:bodyPr>
          <a:lstStyle/>
          <a:p>
            <a:r>
              <a:rPr kumimoji="1" lang="ja-JP" altLang="en-US" dirty="0"/>
              <a:t>この部分</a:t>
            </a:r>
            <a:endParaRPr kumimoji="1" lang="en-US" altLang="ja-JP" dirty="0"/>
          </a:p>
          <a:p>
            <a:r>
              <a:rPr lang="ja-JP" altLang="en-US" dirty="0"/>
              <a:t>レジスタファイルの書き込みポートは</a:t>
            </a:r>
            <a:endParaRPr lang="en-US" altLang="ja-JP" dirty="0"/>
          </a:p>
          <a:p>
            <a:r>
              <a:rPr lang="en-US" altLang="ja-JP" dirty="0"/>
              <a:t>W</a:t>
            </a:r>
            <a:r>
              <a:rPr lang="ja-JP" altLang="en-US" dirty="0"/>
              <a:t>ステージから送られる</a:t>
            </a:r>
            <a:endParaRPr lang="en-US" altLang="ja-JP" dirty="0"/>
          </a:p>
        </p:txBody>
      </p:sp>
    </p:spTree>
    <p:extLst>
      <p:ext uri="{BB962C8B-B14F-4D97-AF65-F5344CB8AC3E}">
        <p14:creationId xmlns:p14="http://schemas.microsoft.com/office/powerpoint/2010/main" val="675017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C6544E-04FF-48C0-827C-1CA87B38C09D}"/>
              </a:ext>
            </a:extLst>
          </p:cNvPr>
          <p:cNvSpPr>
            <a:spLocks noGrp="1"/>
          </p:cNvSpPr>
          <p:nvPr>
            <p:ph type="title"/>
          </p:nvPr>
        </p:nvSpPr>
        <p:spPr/>
        <p:txBody>
          <a:bodyPr/>
          <a:lstStyle/>
          <a:p>
            <a:r>
              <a:rPr kumimoji="1" lang="ja-JP" altLang="en-US" dirty="0"/>
              <a:t>パイプラインレジスタ</a:t>
            </a:r>
          </a:p>
        </p:txBody>
      </p:sp>
      <p:sp>
        <p:nvSpPr>
          <p:cNvPr id="3" name="コンテンツ プレースホルダー 2">
            <a:extLst>
              <a:ext uri="{FF2B5EF4-FFF2-40B4-BE49-F238E27FC236}">
                <a16:creationId xmlns:a16="http://schemas.microsoft.com/office/drawing/2014/main" id="{BA49BB24-A1EB-438B-ADDB-B884D2F7F872}"/>
              </a:ext>
            </a:extLst>
          </p:cNvPr>
          <p:cNvSpPr>
            <a:spLocks noGrp="1"/>
          </p:cNvSpPr>
          <p:nvPr>
            <p:ph idx="1"/>
          </p:nvPr>
        </p:nvSpPr>
        <p:spPr/>
        <p:txBody>
          <a:bodyPr/>
          <a:lstStyle/>
          <a:p>
            <a:pPr marL="0" indent="0">
              <a:buNone/>
            </a:pPr>
            <a:r>
              <a:rPr lang="en-US" altLang="ja-JP" sz="1800" dirty="0"/>
              <a:t>always @(</a:t>
            </a:r>
            <a:r>
              <a:rPr lang="en-US" altLang="ja-JP" sz="1800" dirty="0" err="1"/>
              <a:t>posedge</a:t>
            </a:r>
            <a:r>
              <a:rPr lang="en-US" altLang="ja-JP" sz="1800" dirty="0"/>
              <a:t> </a:t>
            </a:r>
            <a:r>
              <a:rPr lang="en-US" altLang="ja-JP" sz="1800" dirty="0" err="1"/>
              <a:t>clk</a:t>
            </a:r>
            <a:r>
              <a:rPr lang="en-US" altLang="ja-JP" sz="1800" dirty="0"/>
              <a:t> or </a:t>
            </a:r>
            <a:r>
              <a:rPr lang="en-US" altLang="ja-JP" sz="1800" dirty="0" err="1"/>
              <a:t>negedge</a:t>
            </a:r>
            <a:r>
              <a:rPr lang="en-US" altLang="ja-JP" sz="1800" dirty="0"/>
              <a:t> </a:t>
            </a:r>
            <a:r>
              <a:rPr lang="en-US" altLang="ja-JP" sz="1800" dirty="0" err="1"/>
              <a:t>rst_n</a:t>
            </a:r>
            <a:r>
              <a:rPr lang="en-US" altLang="ja-JP" sz="1800" dirty="0"/>
              <a:t>) begin</a:t>
            </a:r>
          </a:p>
          <a:p>
            <a:pPr marL="0" indent="0">
              <a:buNone/>
            </a:pPr>
            <a:r>
              <a:rPr lang="en-US" altLang="ja-JP" sz="1800" dirty="0"/>
              <a:t>	if(!</a:t>
            </a:r>
            <a:r>
              <a:rPr lang="en-US" altLang="ja-JP" sz="1800" dirty="0" err="1"/>
              <a:t>rst_n</a:t>
            </a:r>
            <a:r>
              <a:rPr lang="en-US" altLang="ja-JP" sz="1800" dirty="0"/>
              <a:t>) begin</a:t>
            </a:r>
          </a:p>
          <a:p>
            <a:pPr marL="0" indent="0">
              <a:buNone/>
            </a:pPr>
            <a:r>
              <a:rPr lang="en-US" altLang="ja-JP" sz="1800" dirty="0"/>
              <a:t>		reg1E &lt;=0; reg2E &lt;=0;</a:t>
            </a:r>
          </a:p>
          <a:p>
            <a:pPr marL="0" indent="0">
              <a:buNone/>
            </a:pPr>
            <a:r>
              <a:rPr lang="en-US" altLang="ja-JP" sz="1800" dirty="0"/>
              <a:t>		</a:t>
            </a:r>
            <a:r>
              <a:rPr lang="en-US" altLang="ja-JP" sz="1800" dirty="0" err="1"/>
              <a:t>rdE</a:t>
            </a:r>
            <a:r>
              <a:rPr lang="en-US" altLang="ja-JP" sz="1800" dirty="0"/>
              <a:t> &lt;=0; funct3E &lt;=0;</a:t>
            </a:r>
          </a:p>
          <a:p>
            <a:pPr marL="0" indent="0">
              <a:buNone/>
            </a:pPr>
            <a:r>
              <a:rPr lang="pl-PL" altLang="ja-JP" sz="1800" dirty="0"/>
              <a:t>		sw_opE &lt;= 0; lw_opE &lt;= 0; </a:t>
            </a:r>
          </a:p>
          <a:p>
            <a:pPr marL="0" indent="0">
              <a:buNone/>
            </a:pPr>
            <a:r>
              <a:rPr lang="en-US" altLang="ja-JP" sz="1800" dirty="0"/>
              <a:t>		</a:t>
            </a:r>
            <a:r>
              <a:rPr lang="en-US" altLang="ja-JP" sz="1800" dirty="0" err="1"/>
              <a:t>ecall_opE</a:t>
            </a:r>
            <a:r>
              <a:rPr lang="en-US" altLang="ja-JP" sz="1800" dirty="0"/>
              <a:t> &lt;= 0; </a:t>
            </a:r>
            <a:r>
              <a:rPr lang="en-US" altLang="ja-JP" sz="1800" dirty="0" err="1"/>
              <a:t>lui_opE</a:t>
            </a:r>
            <a:r>
              <a:rPr lang="en-US" altLang="ja-JP" sz="1800" dirty="0"/>
              <a:t> &lt;= 0;</a:t>
            </a:r>
            <a:r>
              <a:rPr lang="ja-JP" altLang="en-US" sz="1800" dirty="0"/>
              <a:t>　</a:t>
            </a:r>
            <a:r>
              <a:rPr lang="en-US" altLang="ja-JP" sz="1800" dirty="0" err="1"/>
              <a:t>alu_opE</a:t>
            </a:r>
            <a:r>
              <a:rPr lang="en-US" altLang="ja-JP" sz="1800" dirty="0"/>
              <a:t>&lt;=0; </a:t>
            </a:r>
          </a:p>
          <a:p>
            <a:pPr marL="0" indent="0">
              <a:buNone/>
            </a:pPr>
            <a:r>
              <a:rPr lang="en-US" altLang="ja-JP" sz="1800" dirty="0"/>
              <a:t>		</a:t>
            </a:r>
            <a:r>
              <a:rPr lang="en-US" altLang="ja-JP" sz="1800" dirty="0" err="1"/>
              <a:t>rweE</a:t>
            </a:r>
            <a:r>
              <a:rPr lang="en-US" altLang="ja-JP" sz="1800" dirty="0"/>
              <a:t> &lt;= 0; </a:t>
            </a:r>
            <a:r>
              <a:rPr lang="ja-JP" altLang="en-US" sz="1800" dirty="0"/>
              <a:t>　</a:t>
            </a:r>
            <a:r>
              <a:rPr lang="en-US" altLang="ja-JP" sz="1800" dirty="0" err="1"/>
              <a:t>addcomE</a:t>
            </a:r>
            <a:r>
              <a:rPr lang="en-US" altLang="ja-JP" sz="1800" dirty="0"/>
              <a:t> &lt;= 0; </a:t>
            </a:r>
            <a:r>
              <a:rPr lang="en-US" altLang="ja-JP" sz="1800" dirty="0" err="1"/>
              <a:t>extE</a:t>
            </a:r>
            <a:r>
              <a:rPr lang="en-US" altLang="ja-JP" sz="1800" dirty="0"/>
              <a:t> &lt;= 0;</a:t>
            </a:r>
          </a:p>
          <a:p>
            <a:pPr marL="0" indent="0">
              <a:buNone/>
            </a:pPr>
            <a:r>
              <a:rPr lang="en-US" altLang="ja-JP" sz="1800" dirty="0"/>
              <a:t>		</a:t>
            </a:r>
            <a:r>
              <a:rPr lang="en-US" altLang="ja-JP" sz="1800" dirty="0" err="1"/>
              <a:t>immE</a:t>
            </a:r>
            <a:r>
              <a:rPr lang="en-US" altLang="ja-JP" sz="1800" dirty="0"/>
              <a:t> &lt;=0; end</a:t>
            </a:r>
          </a:p>
          <a:p>
            <a:pPr marL="0" indent="0">
              <a:buNone/>
            </a:pPr>
            <a:r>
              <a:rPr lang="en-US" altLang="ja-JP" sz="1800" dirty="0"/>
              <a:t>	else  begin</a:t>
            </a:r>
          </a:p>
          <a:p>
            <a:pPr marL="0" indent="0">
              <a:buNone/>
            </a:pPr>
            <a:r>
              <a:rPr lang="en-US" altLang="ja-JP" sz="1800" dirty="0"/>
              <a:t>		reg1E &lt;=reg1; reg2E &lt;=reg2;</a:t>
            </a:r>
          </a:p>
          <a:p>
            <a:pPr marL="0" indent="0">
              <a:buNone/>
            </a:pPr>
            <a:r>
              <a:rPr lang="en-US" altLang="ja-JP" sz="1800" dirty="0"/>
              <a:t>		</a:t>
            </a:r>
            <a:r>
              <a:rPr lang="en-US" altLang="ja-JP" sz="1800" dirty="0" err="1"/>
              <a:t>rdE</a:t>
            </a:r>
            <a:r>
              <a:rPr lang="en-US" altLang="ja-JP" sz="1800" dirty="0"/>
              <a:t> &lt;=</a:t>
            </a:r>
            <a:r>
              <a:rPr lang="en-US" altLang="ja-JP" sz="1800" dirty="0" err="1"/>
              <a:t>rd</a:t>
            </a:r>
            <a:r>
              <a:rPr lang="en-US" altLang="ja-JP" sz="1800" dirty="0"/>
              <a:t>; funct3E &lt;=funct3</a:t>
            </a:r>
            <a:r>
              <a:rPr lang="ja-JP" altLang="en-US" sz="1800" dirty="0"/>
              <a:t>　</a:t>
            </a:r>
            <a:r>
              <a:rPr lang="en-US" altLang="ja-JP" sz="1800" dirty="0"/>
              <a:t>;</a:t>
            </a:r>
          </a:p>
          <a:p>
            <a:pPr marL="0" indent="0">
              <a:buNone/>
            </a:pPr>
            <a:r>
              <a:rPr lang="nl-NL" altLang="ja-JP" sz="1800" dirty="0"/>
              <a:t>		sw_opE &lt;= sw_op; lw_opE &lt;= lw_op; </a:t>
            </a:r>
          </a:p>
          <a:p>
            <a:pPr marL="0" indent="0">
              <a:buNone/>
            </a:pPr>
            <a:r>
              <a:rPr lang="en-US" altLang="ja-JP" sz="1800" dirty="0"/>
              <a:t>		</a:t>
            </a:r>
            <a:r>
              <a:rPr lang="en-US" altLang="ja-JP" sz="1800" dirty="0" err="1"/>
              <a:t>ecall_opE</a:t>
            </a:r>
            <a:r>
              <a:rPr lang="en-US" altLang="ja-JP" sz="1800" dirty="0"/>
              <a:t> &lt;= </a:t>
            </a:r>
            <a:r>
              <a:rPr lang="en-US" altLang="ja-JP" sz="1800" dirty="0" err="1"/>
              <a:t>ecall_op</a:t>
            </a:r>
            <a:r>
              <a:rPr lang="en-US" altLang="ja-JP" sz="1800" dirty="0"/>
              <a:t>; </a:t>
            </a:r>
            <a:r>
              <a:rPr lang="en-US" altLang="ja-JP" sz="1800" dirty="0" err="1"/>
              <a:t>lui_opE</a:t>
            </a:r>
            <a:r>
              <a:rPr lang="en-US" altLang="ja-JP" sz="1800" dirty="0"/>
              <a:t> &lt;= </a:t>
            </a:r>
            <a:r>
              <a:rPr lang="en-US" altLang="ja-JP" sz="1800" dirty="0" err="1"/>
              <a:t>lui_op;alu_opE</a:t>
            </a:r>
            <a:r>
              <a:rPr lang="en-US" altLang="ja-JP" sz="1800" dirty="0"/>
              <a:t>&lt;=</a:t>
            </a:r>
            <a:r>
              <a:rPr lang="en-US" altLang="ja-JP" sz="1800" dirty="0" err="1"/>
              <a:t>alu_op</a:t>
            </a:r>
            <a:r>
              <a:rPr lang="en-US" altLang="ja-JP" sz="1800" dirty="0"/>
              <a:t>; </a:t>
            </a:r>
          </a:p>
          <a:p>
            <a:pPr marL="0" indent="0">
              <a:buNone/>
            </a:pPr>
            <a:r>
              <a:rPr lang="en-US" altLang="ja-JP" sz="1800" dirty="0"/>
              <a:t>		</a:t>
            </a:r>
            <a:r>
              <a:rPr lang="en-US" altLang="ja-JP" sz="1800" dirty="0" err="1"/>
              <a:t>rweE</a:t>
            </a:r>
            <a:r>
              <a:rPr lang="en-US" altLang="ja-JP" sz="1800" dirty="0"/>
              <a:t> &lt;= </a:t>
            </a:r>
            <a:r>
              <a:rPr lang="en-US" altLang="ja-JP" sz="1800" dirty="0" err="1"/>
              <a:t>rwe</a:t>
            </a:r>
            <a:r>
              <a:rPr lang="en-US" altLang="ja-JP" sz="1800" dirty="0"/>
              <a:t>; </a:t>
            </a:r>
            <a:r>
              <a:rPr lang="ja-JP" altLang="en-US" sz="1800" dirty="0"/>
              <a:t>　</a:t>
            </a:r>
            <a:r>
              <a:rPr lang="en-US" altLang="ja-JP" sz="1800" dirty="0" err="1"/>
              <a:t>addcomE</a:t>
            </a:r>
            <a:r>
              <a:rPr lang="en-US" altLang="ja-JP" sz="1800" dirty="0"/>
              <a:t> &lt;= </a:t>
            </a:r>
            <a:r>
              <a:rPr lang="en-US" altLang="ja-JP" sz="1800" dirty="0" err="1"/>
              <a:t>addcom</a:t>
            </a:r>
            <a:r>
              <a:rPr lang="en-US" altLang="ja-JP" sz="1800" dirty="0"/>
              <a:t>; </a:t>
            </a:r>
            <a:r>
              <a:rPr lang="en-US" altLang="ja-JP" sz="1800" dirty="0" err="1"/>
              <a:t>extE</a:t>
            </a:r>
            <a:r>
              <a:rPr lang="en-US" altLang="ja-JP" sz="1800" dirty="0"/>
              <a:t> &lt;= </a:t>
            </a:r>
            <a:r>
              <a:rPr lang="en-US" altLang="ja-JP" sz="1800" dirty="0" err="1"/>
              <a:t>ext</a:t>
            </a:r>
            <a:r>
              <a:rPr lang="en-US" altLang="ja-JP" sz="1800" dirty="0"/>
              <a:t>;</a:t>
            </a:r>
          </a:p>
          <a:p>
            <a:pPr marL="0" indent="0">
              <a:buNone/>
            </a:pPr>
            <a:r>
              <a:rPr lang="en-US" altLang="ja-JP" sz="1800" dirty="0"/>
              <a:t>		</a:t>
            </a:r>
            <a:r>
              <a:rPr lang="en-US" altLang="ja-JP" sz="1800" dirty="0" err="1"/>
              <a:t>immE</a:t>
            </a:r>
            <a:r>
              <a:rPr lang="en-US" altLang="ja-JP" sz="1800" dirty="0"/>
              <a:t> &lt;=</a:t>
            </a:r>
            <a:r>
              <a:rPr lang="en-US" altLang="ja-JP" sz="1800" dirty="0" err="1"/>
              <a:t>imm</a:t>
            </a:r>
            <a:r>
              <a:rPr lang="en-US" altLang="ja-JP" sz="1800" dirty="0"/>
              <a:t>; end</a:t>
            </a:r>
          </a:p>
          <a:p>
            <a:pPr marL="0" indent="0">
              <a:buNone/>
            </a:pPr>
            <a:r>
              <a:rPr lang="en-US" altLang="ja-JP" sz="1800" dirty="0"/>
              <a:t>end</a:t>
            </a:r>
          </a:p>
          <a:p>
            <a:endParaRPr kumimoji="1" lang="ja-JP" altLang="en-US" dirty="0"/>
          </a:p>
        </p:txBody>
      </p:sp>
      <p:sp>
        <p:nvSpPr>
          <p:cNvPr id="4" name="吹き出し: 角を丸めた四角形 3">
            <a:extLst>
              <a:ext uri="{FF2B5EF4-FFF2-40B4-BE49-F238E27FC236}">
                <a16:creationId xmlns:a16="http://schemas.microsoft.com/office/drawing/2014/main" id="{B369E3B6-D6C5-431E-95AA-4EA59B032A83}"/>
              </a:ext>
            </a:extLst>
          </p:cNvPr>
          <p:cNvSpPr/>
          <p:nvPr/>
        </p:nvSpPr>
        <p:spPr>
          <a:xfrm>
            <a:off x="6767736" y="1441158"/>
            <a:ext cx="2376264" cy="1080120"/>
          </a:xfrm>
          <a:prstGeom prst="wedgeRound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念のため初期化</a:t>
            </a:r>
            <a:endParaRPr lang="en-US" altLang="ja-JP" dirty="0"/>
          </a:p>
        </p:txBody>
      </p:sp>
      <p:sp>
        <p:nvSpPr>
          <p:cNvPr id="5" name="吹き出し: 角を丸めた四角形 4">
            <a:extLst>
              <a:ext uri="{FF2B5EF4-FFF2-40B4-BE49-F238E27FC236}">
                <a16:creationId xmlns:a16="http://schemas.microsoft.com/office/drawing/2014/main" id="{89D20ED5-24FA-45C9-85EF-A8B11F777E49}"/>
              </a:ext>
            </a:extLst>
          </p:cNvPr>
          <p:cNvSpPr/>
          <p:nvPr/>
        </p:nvSpPr>
        <p:spPr>
          <a:xfrm>
            <a:off x="6660232" y="3933056"/>
            <a:ext cx="2376264" cy="1080120"/>
          </a:xfrm>
          <a:prstGeom prst="wedgeRound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E</a:t>
            </a:r>
            <a:r>
              <a:rPr lang="ja-JP" altLang="en-US" dirty="0"/>
              <a:t>ステージに送る信号は元の信号名に</a:t>
            </a:r>
            <a:r>
              <a:rPr lang="en-US" altLang="ja-JP" dirty="0"/>
              <a:t>E</a:t>
            </a:r>
            <a:r>
              <a:rPr lang="ja-JP" altLang="en-US" dirty="0"/>
              <a:t>を付ける</a:t>
            </a:r>
            <a:endParaRPr lang="en-US" altLang="ja-JP" dirty="0"/>
          </a:p>
        </p:txBody>
      </p:sp>
    </p:spTree>
    <p:extLst>
      <p:ext uri="{BB962C8B-B14F-4D97-AF65-F5344CB8AC3E}">
        <p14:creationId xmlns:p14="http://schemas.microsoft.com/office/powerpoint/2010/main" val="1008423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0ECA16-AF36-427A-99FF-E93E79A3A5ED}"/>
              </a:ext>
            </a:extLst>
          </p:cNvPr>
          <p:cNvSpPr>
            <a:spLocks noGrp="1"/>
          </p:cNvSpPr>
          <p:nvPr>
            <p:ph type="title"/>
          </p:nvPr>
        </p:nvSpPr>
        <p:spPr/>
        <p:txBody>
          <a:bodyPr/>
          <a:lstStyle/>
          <a:p>
            <a:r>
              <a:rPr kumimoji="1" lang="ja-JP" altLang="en-US" dirty="0"/>
              <a:t>実行ステージ</a:t>
            </a:r>
          </a:p>
        </p:txBody>
      </p:sp>
      <p:sp>
        <p:nvSpPr>
          <p:cNvPr id="3" name="コンテンツ プレースホルダー 2">
            <a:extLst>
              <a:ext uri="{FF2B5EF4-FFF2-40B4-BE49-F238E27FC236}">
                <a16:creationId xmlns:a16="http://schemas.microsoft.com/office/drawing/2014/main" id="{AE904C53-DB70-4961-820E-10EE5A243ABF}"/>
              </a:ext>
            </a:extLst>
          </p:cNvPr>
          <p:cNvSpPr>
            <a:spLocks noGrp="1"/>
          </p:cNvSpPr>
          <p:nvPr>
            <p:ph idx="1"/>
          </p:nvPr>
        </p:nvSpPr>
        <p:spPr>
          <a:xfrm>
            <a:off x="457200" y="1600200"/>
            <a:ext cx="8507288" cy="4525963"/>
          </a:xfrm>
        </p:spPr>
        <p:txBody>
          <a:bodyPr/>
          <a:lstStyle/>
          <a:p>
            <a:pPr marL="0" indent="0">
              <a:buNone/>
            </a:pPr>
            <a:r>
              <a:rPr lang="en-US" altLang="ja-JP" sz="1800" dirty="0"/>
              <a:t>/*  Execution Stage */</a:t>
            </a:r>
          </a:p>
          <a:p>
            <a:pPr marL="0" indent="0">
              <a:buNone/>
            </a:pPr>
            <a:r>
              <a:rPr lang="en-US" altLang="ja-JP" sz="1800" dirty="0"/>
              <a:t>wire [`DATA_W-1:0] </a:t>
            </a:r>
            <a:r>
              <a:rPr lang="en-US" altLang="ja-JP" sz="1800" dirty="0" err="1"/>
              <a:t>srca</a:t>
            </a:r>
            <a:r>
              <a:rPr lang="en-US" altLang="ja-JP" sz="1800" dirty="0"/>
              <a:t>, </a:t>
            </a:r>
            <a:r>
              <a:rPr lang="en-US" altLang="ja-JP" sz="1800" dirty="0" err="1"/>
              <a:t>srcb</a:t>
            </a:r>
            <a:r>
              <a:rPr lang="en-US" altLang="ja-JP" sz="1800" dirty="0"/>
              <a:t>, result, </a:t>
            </a:r>
            <a:r>
              <a:rPr lang="en-US" altLang="ja-JP" sz="1800" dirty="0" err="1"/>
              <a:t>aluresult</a:t>
            </a:r>
            <a:r>
              <a:rPr lang="en-US" altLang="ja-JP" sz="1800" dirty="0"/>
              <a:t>;</a:t>
            </a:r>
          </a:p>
          <a:p>
            <a:pPr marL="0" indent="0">
              <a:buNone/>
            </a:pPr>
            <a:r>
              <a:rPr lang="nn-NO" altLang="ja-JP" sz="1800" dirty="0"/>
              <a:t>reg [`DATA_W-1:0] resultM, reg2M;</a:t>
            </a:r>
          </a:p>
          <a:p>
            <a:pPr marL="0" indent="0">
              <a:buNone/>
            </a:pPr>
            <a:r>
              <a:rPr lang="en-US" altLang="ja-JP" sz="1800" dirty="0"/>
              <a:t>reg </a:t>
            </a:r>
            <a:r>
              <a:rPr lang="en-US" altLang="ja-JP" sz="1800" dirty="0" err="1"/>
              <a:t>sw_opM</a:t>
            </a:r>
            <a:r>
              <a:rPr lang="en-US" altLang="ja-JP" sz="1800" dirty="0"/>
              <a:t>, </a:t>
            </a:r>
            <a:r>
              <a:rPr lang="en-US" altLang="ja-JP" sz="1800" dirty="0" err="1"/>
              <a:t>lw_opM</a:t>
            </a:r>
            <a:r>
              <a:rPr lang="en-US" altLang="ja-JP" sz="1800" dirty="0"/>
              <a:t>, </a:t>
            </a:r>
            <a:r>
              <a:rPr lang="en-US" altLang="ja-JP" sz="1800" dirty="0" err="1"/>
              <a:t>ecall_opM</a:t>
            </a:r>
            <a:r>
              <a:rPr lang="en-US" altLang="ja-JP" sz="1800" dirty="0"/>
              <a:t>, </a:t>
            </a:r>
            <a:r>
              <a:rPr lang="en-US" altLang="ja-JP" sz="1800" dirty="0" err="1"/>
              <a:t>rweM</a:t>
            </a:r>
            <a:r>
              <a:rPr lang="en-US" altLang="ja-JP" sz="1800" dirty="0"/>
              <a:t>;</a:t>
            </a:r>
          </a:p>
          <a:p>
            <a:pPr marL="0" indent="0">
              <a:buNone/>
            </a:pPr>
            <a:r>
              <a:rPr lang="en-US" altLang="ja-JP" sz="1800" dirty="0"/>
              <a:t>reg [`REG_W-1:0] </a:t>
            </a:r>
            <a:r>
              <a:rPr lang="en-US" altLang="ja-JP" sz="1800" dirty="0" err="1"/>
              <a:t>rdM</a:t>
            </a:r>
            <a:r>
              <a:rPr lang="en-US" altLang="ja-JP" sz="1800" dirty="0"/>
              <a:t> ;</a:t>
            </a:r>
          </a:p>
          <a:p>
            <a:pPr marL="0" indent="0">
              <a:buNone/>
            </a:pPr>
            <a:r>
              <a:rPr lang="en-US" altLang="ja-JP" sz="1800" dirty="0"/>
              <a:t>assign </a:t>
            </a:r>
            <a:r>
              <a:rPr lang="en-US" altLang="ja-JP" sz="1800" dirty="0" err="1"/>
              <a:t>srca</a:t>
            </a:r>
            <a:r>
              <a:rPr lang="en-US" altLang="ja-JP" sz="1800" dirty="0"/>
              <a:t> = reg1E;</a:t>
            </a:r>
          </a:p>
          <a:p>
            <a:pPr marL="0" indent="0">
              <a:buNone/>
            </a:pPr>
            <a:r>
              <a:rPr lang="en-US" altLang="ja-JP" sz="1800" dirty="0"/>
              <a:t>assign </a:t>
            </a:r>
            <a:r>
              <a:rPr lang="en-US" altLang="ja-JP" sz="1800" dirty="0" err="1"/>
              <a:t>srcb</a:t>
            </a:r>
            <a:r>
              <a:rPr lang="en-US" altLang="ja-JP" sz="1800" dirty="0"/>
              <a:t> = </a:t>
            </a:r>
            <a:r>
              <a:rPr lang="en-US" altLang="ja-JP" sz="1800" dirty="0" err="1"/>
              <a:t>alu_opE</a:t>
            </a:r>
            <a:r>
              <a:rPr lang="en-US" altLang="ja-JP" sz="1800" dirty="0"/>
              <a:t>? reg2E: </a:t>
            </a:r>
            <a:r>
              <a:rPr lang="en-US" altLang="ja-JP" sz="1800" dirty="0" err="1"/>
              <a:t>immE</a:t>
            </a:r>
            <a:r>
              <a:rPr lang="en-US" altLang="ja-JP" sz="1800" dirty="0"/>
              <a:t>;</a:t>
            </a:r>
          </a:p>
          <a:p>
            <a:pPr marL="0" indent="0">
              <a:buNone/>
            </a:pPr>
            <a:endParaRPr lang="en-US" altLang="ja-JP" sz="1800" dirty="0"/>
          </a:p>
          <a:p>
            <a:pPr marL="0" indent="0">
              <a:buNone/>
            </a:pPr>
            <a:r>
              <a:rPr lang="en-US" altLang="ja-JP" sz="1800" dirty="0"/>
              <a:t>assign result = </a:t>
            </a:r>
            <a:r>
              <a:rPr lang="en-US" altLang="ja-JP" sz="1800" dirty="0" err="1"/>
              <a:t>lui_opE</a:t>
            </a:r>
            <a:r>
              <a:rPr lang="en-US" altLang="ja-JP" sz="1800" dirty="0"/>
              <a:t> ? </a:t>
            </a:r>
            <a:r>
              <a:rPr lang="en-US" altLang="ja-JP" sz="1800" dirty="0" err="1"/>
              <a:t>immE</a:t>
            </a:r>
            <a:r>
              <a:rPr lang="en-US" altLang="ja-JP" sz="1800" dirty="0"/>
              <a:t>: </a:t>
            </a:r>
            <a:r>
              <a:rPr lang="en-US" altLang="ja-JP" sz="1800" dirty="0" err="1"/>
              <a:t>aluresult</a:t>
            </a:r>
            <a:r>
              <a:rPr lang="en-US" altLang="ja-JP" sz="1800" dirty="0"/>
              <a:t> ;</a:t>
            </a:r>
          </a:p>
          <a:p>
            <a:pPr marL="0" indent="0">
              <a:buNone/>
            </a:pPr>
            <a:endParaRPr lang="en-US" altLang="ja-JP" sz="1800" dirty="0"/>
          </a:p>
          <a:p>
            <a:pPr marL="0" indent="0">
              <a:buNone/>
            </a:pPr>
            <a:r>
              <a:rPr lang="en-US" altLang="ja-JP" sz="1800" dirty="0" err="1"/>
              <a:t>alu</a:t>
            </a:r>
            <a:r>
              <a:rPr lang="en-US" altLang="ja-JP" sz="1800" dirty="0"/>
              <a:t> alu_1(.a(</a:t>
            </a:r>
            <a:r>
              <a:rPr lang="en-US" altLang="ja-JP" sz="1800" dirty="0" err="1"/>
              <a:t>srca</a:t>
            </a:r>
            <a:r>
              <a:rPr lang="en-US" altLang="ja-JP" sz="1800" dirty="0"/>
              <a:t>), .b(</a:t>
            </a:r>
            <a:r>
              <a:rPr lang="en-US" altLang="ja-JP" sz="1800" dirty="0" err="1"/>
              <a:t>srcb</a:t>
            </a:r>
            <a:r>
              <a:rPr lang="en-US" altLang="ja-JP" sz="1800" dirty="0"/>
              <a:t>), .s(funct3E), .</a:t>
            </a:r>
            <a:r>
              <a:rPr lang="en-US" altLang="ja-JP" sz="1800" dirty="0" err="1"/>
              <a:t>ext</a:t>
            </a:r>
            <a:r>
              <a:rPr lang="en-US" altLang="ja-JP" sz="1800" dirty="0"/>
              <a:t>(</a:t>
            </a:r>
            <a:r>
              <a:rPr lang="en-US" altLang="ja-JP" sz="1800" dirty="0" err="1"/>
              <a:t>extE</a:t>
            </a:r>
            <a:r>
              <a:rPr lang="en-US" altLang="ja-JP" sz="1800" dirty="0"/>
              <a:t>), .</a:t>
            </a:r>
            <a:r>
              <a:rPr lang="en-US" altLang="ja-JP" sz="1800" dirty="0" err="1"/>
              <a:t>addcom</a:t>
            </a:r>
            <a:r>
              <a:rPr lang="en-US" altLang="ja-JP" sz="1800" dirty="0"/>
              <a:t>(</a:t>
            </a:r>
            <a:r>
              <a:rPr lang="en-US" altLang="ja-JP" sz="1800" dirty="0" err="1"/>
              <a:t>addcomE</a:t>
            </a:r>
            <a:r>
              <a:rPr lang="en-US" altLang="ja-JP" sz="1800" dirty="0"/>
              <a:t>),  .y(</a:t>
            </a:r>
            <a:r>
              <a:rPr lang="en-US" altLang="ja-JP" sz="1800" dirty="0" err="1"/>
              <a:t>aluresult</a:t>
            </a:r>
            <a:r>
              <a:rPr lang="en-US" altLang="ja-JP" sz="1800" dirty="0"/>
              <a:t>));</a:t>
            </a:r>
          </a:p>
          <a:p>
            <a:endParaRPr kumimoji="1" lang="ja-JP" altLang="en-US" dirty="0"/>
          </a:p>
        </p:txBody>
      </p:sp>
      <p:sp>
        <p:nvSpPr>
          <p:cNvPr id="4" name="吹き出し: 角を丸めた四角形 3">
            <a:extLst>
              <a:ext uri="{FF2B5EF4-FFF2-40B4-BE49-F238E27FC236}">
                <a16:creationId xmlns:a16="http://schemas.microsoft.com/office/drawing/2014/main" id="{A6726EC4-8B8F-4E4C-B3C3-97E20DB09D68}"/>
              </a:ext>
            </a:extLst>
          </p:cNvPr>
          <p:cNvSpPr/>
          <p:nvPr/>
        </p:nvSpPr>
        <p:spPr>
          <a:xfrm>
            <a:off x="5364088" y="2708920"/>
            <a:ext cx="2376264" cy="1080120"/>
          </a:xfrm>
          <a:prstGeom prst="wedgeRoundRect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次ページに示す部分に対応</a:t>
            </a:r>
            <a:endParaRPr lang="en-US" altLang="ja-JP" dirty="0"/>
          </a:p>
        </p:txBody>
      </p:sp>
      <p:sp>
        <p:nvSpPr>
          <p:cNvPr id="5" name="吹き出し: 角を丸めた四角形 4">
            <a:extLst>
              <a:ext uri="{FF2B5EF4-FFF2-40B4-BE49-F238E27FC236}">
                <a16:creationId xmlns:a16="http://schemas.microsoft.com/office/drawing/2014/main" id="{80713239-E8D4-4E3D-8B3A-DBCE860A3372}"/>
              </a:ext>
            </a:extLst>
          </p:cNvPr>
          <p:cNvSpPr/>
          <p:nvPr/>
        </p:nvSpPr>
        <p:spPr>
          <a:xfrm>
            <a:off x="6310536" y="5586103"/>
            <a:ext cx="2376264" cy="1080120"/>
          </a:xfrm>
          <a:prstGeom prst="wedgeRoundRectCallout">
            <a:avLst>
              <a:gd name="adj1" fmla="val -75133"/>
              <a:gd name="adj2" fmla="val -8988"/>
              <a:gd name="adj3" fmla="val 1666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パイプラインレジスタは省略</a:t>
            </a:r>
            <a:endParaRPr lang="en-US" altLang="ja-JP" dirty="0"/>
          </a:p>
        </p:txBody>
      </p:sp>
    </p:spTree>
    <p:extLst>
      <p:ext uri="{BB962C8B-B14F-4D97-AF65-F5344CB8AC3E}">
        <p14:creationId xmlns:p14="http://schemas.microsoft.com/office/powerpoint/2010/main" val="1607983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ja-JP" altLang="en-US"/>
              <a:t>マイクロアーキテクチャ</a:t>
            </a:r>
          </a:p>
        </p:txBody>
      </p:sp>
      <p:sp>
        <p:nvSpPr>
          <p:cNvPr id="209924" name="Text Box 4"/>
          <p:cNvSpPr txBox="1">
            <a:spLocks noChangeArrowheads="1"/>
          </p:cNvSpPr>
          <p:nvPr/>
        </p:nvSpPr>
        <p:spPr bwMode="auto">
          <a:xfrm>
            <a:off x="323850" y="1778000"/>
            <a:ext cx="2589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命令セットアーキテクチャ</a:t>
            </a:r>
          </a:p>
        </p:txBody>
      </p:sp>
      <p:sp>
        <p:nvSpPr>
          <p:cNvPr id="209925" name="Text Box 5"/>
          <p:cNvSpPr txBox="1">
            <a:spLocks noChangeArrowheads="1"/>
          </p:cNvSpPr>
          <p:nvPr/>
        </p:nvSpPr>
        <p:spPr bwMode="auto">
          <a:xfrm>
            <a:off x="179388" y="3206750"/>
            <a:ext cx="23828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マイクロアーキテクチャ</a:t>
            </a:r>
          </a:p>
        </p:txBody>
      </p:sp>
      <p:sp>
        <p:nvSpPr>
          <p:cNvPr id="209926" name="Text Box 6"/>
          <p:cNvSpPr txBox="1">
            <a:spLocks noChangeArrowheads="1"/>
          </p:cNvSpPr>
          <p:nvPr/>
        </p:nvSpPr>
        <p:spPr bwMode="auto">
          <a:xfrm>
            <a:off x="395288" y="5149850"/>
            <a:ext cx="18415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ハードウェア設計</a:t>
            </a:r>
          </a:p>
        </p:txBody>
      </p:sp>
      <p:sp>
        <p:nvSpPr>
          <p:cNvPr id="209927" name="Text Box 7"/>
          <p:cNvSpPr txBox="1">
            <a:spLocks noChangeArrowheads="1"/>
          </p:cNvSpPr>
          <p:nvPr/>
        </p:nvSpPr>
        <p:spPr bwMode="auto">
          <a:xfrm>
            <a:off x="4284663" y="2003425"/>
            <a:ext cx="2257990"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RV32I</a:t>
            </a:r>
            <a:r>
              <a:rPr lang="ja-JP" altLang="en-US" dirty="0"/>
              <a:t>アーキテクチャ</a:t>
            </a:r>
          </a:p>
        </p:txBody>
      </p:sp>
      <p:sp>
        <p:nvSpPr>
          <p:cNvPr id="209928" name="Text Box 8"/>
          <p:cNvSpPr txBox="1">
            <a:spLocks noChangeArrowheads="1"/>
          </p:cNvSpPr>
          <p:nvPr/>
        </p:nvSpPr>
        <p:spPr bwMode="auto">
          <a:xfrm>
            <a:off x="2987675" y="3146425"/>
            <a:ext cx="18700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シングルサイクル</a:t>
            </a:r>
          </a:p>
        </p:txBody>
      </p:sp>
      <p:sp>
        <p:nvSpPr>
          <p:cNvPr id="209929" name="Text Box 9"/>
          <p:cNvSpPr txBox="1">
            <a:spLocks noChangeArrowheads="1"/>
          </p:cNvSpPr>
          <p:nvPr/>
        </p:nvSpPr>
        <p:spPr bwMode="auto">
          <a:xfrm>
            <a:off x="5003800" y="3213100"/>
            <a:ext cx="1666875"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マルチサイクル</a:t>
            </a:r>
          </a:p>
        </p:txBody>
      </p:sp>
      <p:sp>
        <p:nvSpPr>
          <p:cNvPr id="209930" name="Text Box 10"/>
          <p:cNvSpPr txBox="1">
            <a:spLocks noChangeArrowheads="1"/>
          </p:cNvSpPr>
          <p:nvPr/>
        </p:nvSpPr>
        <p:spPr bwMode="auto">
          <a:xfrm>
            <a:off x="6877050" y="3213100"/>
            <a:ext cx="1382713" cy="37623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パイプライン</a:t>
            </a:r>
          </a:p>
        </p:txBody>
      </p:sp>
      <p:sp>
        <p:nvSpPr>
          <p:cNvPr id="209931" name="Line 11"/>
          <p:cNvSpPr>
            <a:spLocks noChangeShapeType="1"/>
          </p:cNvSpPr>
          <p:nvPr/>
        </p:nvSpPr>
        <p:spPr bwMode="auto">
          <a:xfrm flipH="1">
            <a:off x="4140200" y="2349500"/>
            <a:ext cx="792163"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2" name="Line 12"/>
          <p:cNvSpPr>
            <a:spLocks noChangeShapeType="1"/>
          </p:cNvSpPr>
          <p:nvPr/>
        </p:nvSpPr>
        <p:spPr bwMode="auto">
          <a:xfrm>
            <a:off x="5795963" y="2420938"/>
            <a:ext cx="71437" cy="7921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3" name="Line 13"/>
          <p:cNvSpPr>
            <a:spLocks noChangeShapeType="1"/>
          </p:cNvSpPr>
          <p:nvPr/>
        </p:nvSpPr>
        <p:spPr bwMode="auto">
          <a:xfrm>
            <a:off x="6443663" y="2420938"/>
            <a:ext cx="1008062"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4" name="Line 14"/>
          <p:cNvSpPr>
            <a:spLocks noChangeShapeType="1"/>
          </p:cNvSpPr>
          <p:nvPr/>
        </p:nvSpPr>
        <p:spPr bwMode="auto">
          <a:xfrm flipH="1">
            <a:off x="2843213" y="3500438"/>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5" name="Line 15"/>
          <p:cNvSpPr>
            <a:spLocks noChangeShapeType="1"/>
          </p:cNvSpPr>
          <p:nvPr/>
        </p:nvSpPr>
        <p:spPr bwMode="auto">
          <a:xfrm flipH="1">
            <a:off x="3059113" y="3500438"/>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6" name="Line 16"/>
          <p:cNvSpPr>
            <a:spLocks noChangeShapeType="1"/>
          </p:cNvSpPr>
          <p:nvPr/>
        </p:nvSpPr>
        <p:spPr bwMode="auto">
          <a:xfrm flipH="1">
            <a:off x="3275013" y="3500438"/>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7" name="Line 17"/>
          <p:cNvSpPr>
            <a:spLocks noChangeShapeType="1"/>
          </p:cNvSpPr>
          <p:nvPr/>
        </p:nvSpPr>
        <p:spPr bwMode="auto">
          <a:xfrm>
            <a:off x="4356100" y="3500438"/>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38" name="Text Box 18"/>
          <p:cNvSpPr txBox="1">
            <a:spLocks noChangeArrowheads="1"/>
          </p:cNvSpPr>
          <p:nvPr/>
        </p:nvSpPr>
        <p:spPr bwMode="auto">
          <a:xfrm>
            <a:off x="3759200" y="4168775"/>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
        <p:nvSpPr>
          <p:cNvPr id="209939" name="Text Box 19"/>
          <p:cNvSpPr txBox="1">
            <a:spLocks noChangeArrowheads="1"/>
          </p:cNvSpPr>
          <p:nvPr/>
        </p:nvSpPr>
        <p:spPr bwMode="auto">
          <a:xfrm>
            <a:off x="3941763" y="5162550"/>
            <a:ext cx="33670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それぞれたくさんの実装法がある</a:t>
            </a:r>
          </a:p>
        </p:txBody>
      </p:sp>
      <p:sp>
        <p:nvSpPr>
          <p:cNvPr id="209940" name="Line 20"/>
          <p:cNvSpPr>
            <a:spLocks noChangeShapeType="1"/>
          </p:cNvSpPr>
          <p:nvPr/>
        </p:nvSpPr>
        <p:spPr bwMode="auto">
          <a:xfrm flipH="1">
            <a:off x="485933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1" name="Line 21"/>
          <p:cNvSpPr>
            <a:spLocks noChangeShapeType="1"/>
          </p:cNvSpPr>
          <p:nvPr/>
        </p:nvSpPr>
        <p:spPr bwMode="auto">
          <a:xfrm flipH="1">
            <a:off x="507523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2" name="Line 22"/>
          <p:cNvSpPr>
            <a:spLocks noChangeShapeType="1"/>
          </p:cNvSpPr>
          <p:nvPr/>
        </p:nvSpPr>
        <p:spPr bwMode="auto">
          <a:xfrm flipH="1">
            <a:off x="529113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3" name="Line 23"/>
          <p:cNvSpPr>
            <a:spLocks noChangeShapeType="1"/>
          </p:cNvSpPr>
          <p:nvPr/>
        </p:nvSpPr>
        <p:spPr bwMode="auto">
          <a:xfrm>
            <a:off x="6372225" y="3573463"/>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4" name="Text Box 24"/>
          <p:cNvSpPr txBox="1">
            <a:spLocks noChangeArrowheads="1"/>
          </p:cNvSpPr>
          <p:nvPr/>
        </p:nvSpPr>
        <p:spPr bwMode="auto">
          <a:xfrm>
            <a:off x="5775325" y="42418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
        <p:nvSpPr>
          <p:cNvPr id="209945" name="Line 25"/>
          <p:cNvSpPr>
            <a:spLocks noChangeShapeType="1"/>
          </p:cNvSpPr>
          <p:nvPr/>
        </p:nvSpPr>
        <p:spPr bwMode="auto">
          <a:xfrm flipH="1">
            <a:off x="673258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6" name="Line 26"/>
          <p:cNvSpPr>
            <a:spLocks noChangeShapeType="1"/>
          </p:cNvSpPr>
          <p:nvPr/>
        </p:nvSpPr>
        <p:spPr bwMode="auto">
          <a:xfrm flipH="1">
            <a:off x="694848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7" name="Line 27"/>
          <p:cNvSpPr>
            <a:spLocks noChangeShapeType="1"/>
          </p:cNvSpPr>
          <p:nvPr/>
        </p:nvSpPr>
        <p:spPr bwMode="auto">
          <a:xfrm flipH="1">
            <a:off x="7164388" y="3573463"/>
            <a:ext cx="433387" cy="12969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8" name="Line 28"/>
          <p:cNvSpPr>
            <a:spLocks noChangeShapeType="1"/>
          </p:cNvSpPr>
          <p:nvPr/>
        </p:nvSpPr>
        <p:spPr bwMode="auto">
          <a:xfrm>
            <a:off x="8245475" y="3573463"/>
            <a:ext cx="431800"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949" name="Text Box 29"/>
          <p:cNvSpPr txBox="1">
            <a:spLocks noChangeArrowheads="1"/>
          </p:cNvSpPr>
          <p:nvPr/>
        </p:nvSpPr>
        <p:spPr bwMode="auto">
          <a:xfrm>
            <a:off x="7648575" y="424180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a:t>
            </a:r>
          </a:p>
        </p:txBody>
      </p:sp>
    </p:spTree>
    <p:extLst>
      <p:ext uri="{BB962C8B-B14F-4D97-AF65-F5344CB8AC3E}">
        <p14:creationId xmlns:p14="http://schemas.microsoft.com/office/powerpoint/2010/main" val="2069774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126933" y="3894542"/>
            <a:ext cx="752549" cy="21590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6" name="Line 22"/>
          <p:cNvSpPr>
            <a:spLocks noChangeShapeType="1"/>
          </p:cNvSpPr>
          <p:nvPr/>
        </p:nvSpPr>
        <p:spPr bwMode="auto">
          <a:xfrm rot="5400000" flipH="1">
            <a:off x="5337621" y="4504292"/>
            <a:ext cx="288925"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23"/>
          <p:cNvSpPr txBox="1">
            <a:spLocks noChangeArrowheads="1"/>
          </p:cNvSpPr>
          <p:nvPr/>
        </p:nvSpPr>
        <p:spPr bwMode="auto">
          <a:xfrm>
            <a:off x="5410646" y="443126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alu_bsel</a:t>
            </a:r>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49067" y="418482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1020168" y="3502025"/>
            <a:ext cx="1873250" cy="142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84213" y="3429000"/>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661025"/>
            <a:ext cx="1225550" cy="1152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1097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27" name="Text Box 72">
            <a:extLst>
              <a:ext uri="{FF2B5EF4-FFF2-40B4-BE49-F238E27FC236}">
                <a16:creationId xmlns:a16="http://schemas.microsoft.com/office/drawing/2014/main" id="{B508C555-BA47-4B1E-A2B9-29A62340C449}"/>
              </a:ext>
            </a:extLst>
          </p:cNvPr>
          <p:cNvSpPr txBox="1">
            <a:spLocks noChangeArrowheads="1"/>
          </p:cNvSpPr>
          <p:nvPr/>
        </p:nvSpPr>
        <p:spPr bwMode="auto">
          <a:xfrm rot="5400000">
            <a:off x="5276855" y="415524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28" name="Text Box 72">
            <a:extLst>
              <a:ext uri="{FF2B5EF4-FFF2-40B4-BE49-F238E27FC236}">
                <a16:creationId xmlns:a16="http://schemas.microsoft.com/office/drawing/2014/main" id="{D047CECC-87A6-46D1-83C2-E995B97E9EDC}"/>
              </a:ext>
            </a:extLst>
          </p:cNvPr>
          <p:cNvSpPr txBox="1">
            <a:spLocks noChangeArrowheads="1"/>
          </p:cNvSpPr>
          <p:nvPr/>
        </p:nvSpPr>
        <p:spPr bwMode="auto">
          <a:xfrm rot="5400000">
            <a:off x="5278442" y="3818326"/>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536" name="Rectangle 74"/>
          <p:cNvSpPr>
            <a:spLocks noChangeArrowheads="1"/>
          </p:cNvSpPr>
          <p:nvPr/>
        </p:nvSpPr>
        <p:spPr bwMode="auto">
          <a:xfrm>
            <a:off x="4797444" y="1522400"/>
            <a:ext cx="144463" cy="8266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49418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79388" y="3068638"/>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79388" y="30686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68313" y="3068638"/>
            <a:ext cx="287337"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00113" y="3141663"/>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900113" y="2774950"/>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3"/>
            <a:ext cx="417" cy="19960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flipV="1">
            <a:off x="2289239" y="1928797"/>
            <a:ext cx="2495821" cy="477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4356100" y="2117944"/>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2" y="3831368"/>
            <a:ext cx="4265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41427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95830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793530" y="1644985"/>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  </a:t>
            </a:r>
          </a:p>
        </p:txBody>
      </p:sp>
      <p:sp>
        <p:nvSpPr>
          <p:cNvPr id="21622" name="Text Box 160"/>
          <p:cNvSpPr txBox="1">
            <a:spLocks noChangeArrowheads="1"/>
          </p:cNvSpPr>
          <p:nvPr/>
        </p:nvSpPr>
        <p:spPr bwMode="auto">
          <a:xfrm>
            <a:off x="2664289" y="417830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a:t>
            </a:r>
            <a:r>
              <a:rPr lang="ja-JP" altLang="en-US" sz="1200" b="1" dirty="0"/>
              <a:t> </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3743"/>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readdata</a:t>
            </a:r>
            <a:endParaRPr lang="en-US" altLang="ja-JP" sz="1200" b="1" dirty="0"/>
          </a:p>
        </p:txBody>
      </p:sp>
      <p:sp>
        <p:nvSpPr>
          <p:cNvPr id="21634" name="Text Box 172"/>
          <p:cNvSpPr txBox="1">
            <a:spLocks noChangeArrowheads="1"/>
          </p:cNvSpPr>
          <p:nvPr/>
        </p:nvSpPr>
        <p:spPr bwMode="auto">
          <a:xfrm>
            <a:off x="5227836" y="3035975"/>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srca</a:t>
            </a:r>
            <a:endParaRPr lang="en-US" altLang="ja-JP" sz="1200" b="1" dirty="0"/>
          </a:p>
        </p:txBody>
      </p:sp>
      <p:sp>
        <p:nvSpPr>
          <p:cNvPr id="21635" name="Text Box 173"/>
          <p:cNvSpPr txBox="1">
            <a:spLocks noChangeArrowheads="1"/>
          </p:cNvSpPr>
          <p:nvPr/>
        </p:nvSpPr>
        <p:spPr bwMode="auto">
          <a:xfrm>
            <a:off x="6287094" y="494759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writedata</a:t>
            </a:r>
            <a:endParaRPr lang="en-US" altLang="ja-JP" sz="1200" b="1" dirty="0"/>
          </a:p>
        </p:txBody>
      </p:sp>
      <p:sp>
        <p:nvSpPr>
          <p:cNvPr id="21638" name="Text Box 176"/>
          <p:cNvSpPr txBox="1">
            <a:spLocks noChangeArrowheads="1"/>
          </p:cNvSpPr>
          <p:nvPr/>
        </p:nvSpPr>
        <p:spPr bwMode="auto">
          <a:xfrm>
            <a:off x="3573482" y="1943211"/>
            <a:ext cx="7296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a:t>
            </a:r>
            <a:endParaRPr lang="en-US" altLang="ja-JP" sz="1200" dirty="0"/>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4" name="Rectangle 39">
            <a:extLst>
              <a:ext uri="{FF2B5EF4-FFF2-40B4-BE49-F238E27FC236}">
                <a16:creationId xmlns:a16="http://schemas.microsoft.com/office/drawing/2014/main" id="{52D9B0CF-C6FF-4276-B5E8-10BC95CC8120}"/>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a:off x="7164288" y="4479925"/>
            <a:ext cx="0" cy="2118518"/>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6" y="658415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4041030"/>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rdataW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56376" y="4135437"/>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H="1" flipV="1">
            <a:off x="2264224" y="1928796"/>
            <a:ext cx="4314" cy="1500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229" name="Line 117">
            <a:extLst>
              <a:ext uri="{FF2B5EF4-FFF2-40B4-BE49-F238E27FC236}">
                <a16:creationId xmlns:a16="http://schemas.microsoft.com/office/drawing/2014/main" id="{7B8724E2-9AAB-4D77-901A-5060FCD56007}"/>
              </a:ext>
            </a:extLst>
          </p:cNvPr>
          <p:cNvSpPr>
            <a:spLocks noChangeShapeType="1"/>
          </p:cNvSpPr>
          <p:nvPr/>
        </p:nvSpPr>
        <p:spPr bwMode="auto">
          <a:xfrm>
            <a:off x="5611158" y="3881803"/>
            <a:ext cx="32899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2" name="Line 128">
            <a:extLst>
              <a:ext uri="{FF2B5EF4-FFF2-40B4-BE49-F238E27FC236}">
                <a16:creationId xmlns:a16="http://schemas.microsoft.com/office/drawing/2014/main" id="{342AB486-8B45-46E9-9D4D-A65C9090735F}"/>
              </a:ext>
            </a:extLst>
          </p:cNvPr>
          <p:cNvSpPr>
            <a:spLocks noChangeShapeType="1"/>
          </p:cNvSpPr>
          <p:nvPr/>
        </p:nvSpPr>
        <p:spPr bwMode="auto">
          <a:xfrm>
            <a:off x="4932364" y="2076450"/>
            <a:ext cx="12335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 name="Line 129">
            <a:extLst>
              <a:ext uri="{FF2B5EF4-FFF2-40B4-BE49-F238E27FC236}">
                <a16:creationId xmlns:a16="http://schemas.microsoft.com/office/drawing/2014/main" id="{4063FA3B-B817-4B05-BFD5-B381010A83F0}"/>
              </a:ext>
            </a:extLst>
          </p:cNvPr>
          <p:cNvSpPr>
            <a:spLocks noChangeShapeType="1"/>
          </p:cNvSpPr>
          <p:nvPr/>
        </p:nvSpPr>
        <p:spPr bwMode="auto">
          <a:xfrm>
            <a:off x="6165869" y="2076450"/>
            <a:ext cx="0" cy="84413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Text Box 157">
            <a:extLst>
              <a:ext uri="{FF2B5EF4-FFF2-40B4-BE49-F238E27FC236}">
                <a16:creationId xmlns:a16="http://schemas.microsoft.com/office/drawing/2014/main" id="{7606964D-A44B-4EE3-91AB-6CFCD328F70C}"/>
              </a:ext>
            </a:extLst>
          </p:cNvPr>
          <p:cNvSpPr txBox="1">
            <a:spLocks noChangeArrowheads="1"/>
          </p:cNvSpPr>
          <p:nvPr/>
        </p:nvSpPr>
        <p:spPr bwMode="auto">
          <a:xfrm>
            <a:off x="4931036" y="1644550"/>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funct3E</a:t>
            </a:r>
          </a:p>
        </p:txBody>
      </p:sp>
      <p:sp>
        <p:nvSpPr>
          <p:cNvPr id="208" name="Text Box 176">
            <a:extLst>
              <a:ext uri="{FF2B5EF4-FFF2-40B4-BE49-F238E27FC236}">
                <a16:creationId xmlns:a16="http://schemas.microsoft.com/office/drawing/2014/main" id="{AC3625A7-9E95-4FF0-A386-646E97FCC782}"/>
              </a:ext>
            </a:extLst>
          </p:cNvPr>
          <p:cNvSpPr txBox="1">
            <a:spLocks noChangeArrowheads="1"/>
          </p:cNvSpPr>
          <p:nvPr/>
        </p:nvSpPr>
        <p:spPr bwMode="auto">
          <a:xfrm>
            <a:off x="4946273" y="1992829"/>
            <a:ext cx="83227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addcomE</a:t>
            </a:r>
            <a:endParaRPr lang="en-US" altLang="ja-JP" sz="1200" dirty="0"/>
          </a:p>
        </p:txBody>
      </p:sp>
      <p:sp>
        <p:nvSpPr>
          <p:cNvPr id="212" name="Text Box 172">
            <a:extLst>
              <a:ext uri="{FF2B5EF4-FFF2-40B4-BE49-F238E27FC236}">
                <a16:creationId xmlns:a16="http://schemas.microsoft.com/office/drawing/2014/main" id="{9E019441-F27F-479E-94C0-E0E9314504E3}"/>
              </a:ext>
            </a:extLst>
          </p:cNvPr>
          <p:cNvSpPr txBox="1">
            <a:spLocks noChangeArrowheads="1"/>
          </p:cNvSpPr>
          <p:nvPr/>
        </p:nvSpPr>
        <p:spPr bwMode="auto">
          <a:xfrm>
            <a:off x="7187011" y="495902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adrdata</a:t>
            </a:r>
            <a:endParaRPr lang="en-US" altLang="ja-JP" sz="1200" b="1" dirty="0"/>
          </a:p>
        </p:txBody>
      </p:sp>
      <p:sp>
        <p:nvSpPr>
          <p:cNvPr id="213" name="Text Box 172">
            <a:extLst>
              <a:ext uri="{FF2B5EF4-FFF2-40B4-BE49-F238E27FC236}">
                <a16:creationId xmlns:a16="http://schemas.microsoft.com/office/drawing/2014/main" id="{647F6DB7-8400-40DA-8BA4-5F9CEF6FB175}"/>
              </a:ext>
            </a:extLst>
          </p:cNvPr>
          <p:cNvSpPr txBox="1">
            <a:spLocks noChangeArrowheads="1"/>
          </p:cNvSpPr>
          <p:nvPr/>
        </p:nvSpPr>
        <p:spPr bwMode="auto">
          <a:xfrm>
            <a:off x="5398152" y="347214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srcb</a:t>
            </a:r>
            <a:endParaRPr lang="en-US" altLang="ja-JP" sz="1200" b="1" dirty="0"/>
          </a:p>
        </p:txBody>
      </p:sp>
      <p:sp>
        <p:nvSpPr>
          <p:cNvPr id="214" name="Text Box 173">
            <a:extLst>
              <a:ext uri="{FF2B5EF4-FFF2-40B4-BE49-F238E27FC236}">
                <a16:creationId xmlns:a16="http://schemas.microsoft.com/office/drawing/2014/main" id="{70FF1450-9CEE-421E-91EC-98BB3B985413}"/>
              </a:ext>
            </a:extLst>
          </p:cNvPr>
          <p:cNvSpPr txBox="1">
            <a:spLocks noChangeArrowheads="1"/>
          </p:cNvSpPr>
          <p:nvPr/>
        </p:nvSpPr>
        <p:spPr bwMode="auto">
          <a:xfrm>
            <a:off x="1653901" y="488168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instr</a:t>
            </a:r>
            <a:endParaRPr lang="en-US" altLang="ja-JP" sz="1200" b="1" dirty="0"/>
          </a:p>
        </p:txBody>
      </p:sp>
      <p:sp>
        <p:nvSpPr>
          <p:cNvPr id="3" name="楕円 2">
            <a:extLst>
              <a:ext uri="{FF2B5EF4-FFF2-40B4-BE49-F238E27FC236}">
                <a16:creationId xmlns:a16="http://schemas.microsoft.com/office/drawing/2014/main" id="{58A551A6-6466-4525-A889-EC740709DD86}"/>
              </a:ext>
            </a:extLst>
          </p:cNvPr>
          <p:cNvSpPr/>
          <p:nvPr/>
        </p:nvSpPr>
        <p:spPr>
          <a:xfrm>
            <a:off x="4829781" y="2213059"/>
            <a:ext cx="2020032" cy="272903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1246809-D44D-4FE0-8752-08CD542B65DA}"/>
              </a:ext>
            </a:extLst>
          </p:cNvPr>
          <p:cNvSpPr txBox="1"/>
          <p:nvPr/>
        </p:nvSpPr>
        <p:spPr>
          <a:xfrm>
            <a:off x="3128107" y="5271800"/>
            <a:ext cx="2315057" cy="369332"/>
          </a:xfrm>
          <a:prstGeom prst="rect">
            <a:avLst/>
          </a:prstGeom>
          <a:noFill/>
        </p:spPr>
        <p:txBody>
          <a:bodyPr wrap="none" rtlCol="0">
            <a:spAutoFit/>
          </a:bodyPr>
          <a:lstStyle/>
          <a:p>
            <a:r>
              <a:rPr kumimoji="1" lang="ja-JP" altLang="en-US" dirty="0"/>
              <a:t>この部分に相当する。</a:t>
            </a:r>
            <a:endParaRPr kumimoji="1" lang="en-US" altLang="ja-JP" dirty="0"/>
          </a:p>
        </p:txBody>
      </p:sp>
    </p:spTree>
    <p:extLst>
      <p:ext uri="{BB962C8B-B14F-4D97-AF65-F5344CB8AC3E}">
        <p14:creationId xmlns:p14="http://schemas.microsoft.com/office/powerpoint/2010/main" val="780503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CE8979-12CE-40C0-911D-79F985A7E2DC}"/>
              </a:ext>
            </a:extLst>
          </p:cNvPr>
          <p:cNvSpPr>
            <a:spLocks noGrp="1"/>
          </p:cNvSpPr>
          <p:nvPr>
            <p:ph type="title"/>
          </p:nvPr>
        </p:nvSpPr>
        <p:spPr/>
        <p:txBody>
          <a:bodyPr/>
          <a:lstStyle/>
          <a:p>
            <a:r>
              <a:rPr kumimoji="1" lang="en-US" altLang="ja-JP" dirty="0"/>
              <a:t>M</a:t>
            </a:r>
            <a:r>
              <a:rPr kumimoji="1" lang="ja-JP" altLang="en-US" dirty="0"/>
              <a:t>ステージと</a:t>
            </a:r>
            <a:r>
              <a:rPr kumimoji="1" lang="en-US" altLang="ja-JP" dirty="0"/>
              <a:t>W</a:t>
            </a:r>
            <a:r>
              <a:rPr kumimoji="1" lang="ja-JP" altLang="en-US" dirty="0"/>
              <a:t>ステージ</a:t>
            </a:r>
          </a:p>
        </p:txBody>
      </p:sp>
      <p:sp>
        <p:nvSpPr>
          <p:cNvPr id="3" name="コンテンツ プレースホルダー 2">
            <a:extLst>
              <a:ext uri="{FF2B5EF4-FFF2-40B4-BE49-F238E27FC236}">
                <a16:creationId xmlns:a16="http://schemas.microsoft.com/office/drawing/2014/main" id="{7B92DC18-4FF0-4432-88EF-5C2D41528199}"/>
              </a:ext>
            </a:extLst>
          </p:cNvPr>
          <p:cNvSpPr>
            <a:spLocks noGrp="1"/>
          </p:cNvSpPr>
          <p:nvPr>
            <p:ph idx="1"/>
          </p:nvPr>
        </p:nvSpPr>
        <p:spPr/>
        <p:txBody>
          <a:bodyPr/>
          <a:lstStyle/>
          <a:p>
            <a:pPr marL="0" indent="0">
              <a:buNone/>
            </a:pPr>
            <a:r>
              <a:rPr lang="en-US" altLang="ja-JP" sz="1800" dirty="0"/>
              <a:t>/*  Memory Access Stage */</a:t>
            </a:r>
          </a:p>
          <a:p>
            <a:pPr marL="0" indent="0">
              <a:buNone/>
            </a:pPr>
            <a:r>
              <a:rPr lang="en-US" altLang="ja-JP" sz="1800" dirty="0"/>
              <a:t>reg </a:t>
            </a:r>
            <a:r>
              <a:rPr lang="en-US" altLang="ja-JP" sz="1800" dirty="0" err="1"/>
              <a:t>lw_opW</a:t>
            </a:r>
            <a:r>
              <a:rPr lang="en-US" altLang="ja-JP" sz="1800" dirty="0"/>
              <a:t>, </a:t>
            </a:r>
            <a:r>
              <a:rPr lang="en-US" altLang="ja-JP" sz="1800" dirty="0" err="1"/>
              <a:t>ecall_opW</a:t>
            </a:r>
            <a:r>
              <a:rPr lang="en-US" altLang="ja-JP" sz="1800" dirty="0"/>
              <a:t>;</a:t>
            </a:r>
          </a:p>
          <a:p>
            <a:pPr marL="0" indent="0">
              <a:buNone/>
            </a:pPr>
            <a:r>
              <a:rPr lang="en-US" altLang="ja-JP" sz="1800" dirty="0"/>
              <a:t>reg [`DATA_W-1:0] </a:t>
            </a:r>
            <a:r>
              <a:rPr lang="en-US" altLang="ja-JP" sz="1800" dirty="0" err="1"/>
              <a:t>readdataW</a:t>
            </a:r>
            <a:r>
              <a:rPr lang="en-US" altLang="ja-JP" sz="1800" dirty="0"/>
              <a:t>;</a:t>
            </a:r>
          </a:p>
          <a:p>
            <a:pPr marL="0" indent="0">
              <a:buNone/>
            </a:pPr>
            <a:r>
              <a:rPr lang="en-US" altLang="ja-JP" sz="1800" dirty="0"/>
              <a:t>reg [`DATA_W-1:0] </a:t>
            </a:r>
            <a:r>
              <a:rPr lang="en-US" altLang="ja-JP" sz="1800" dirty="0" err="1"/>
              <a:t>resultW</a:t>
            </a:r>
            <a:r>
              <a:rPr lang="en-US" altLang="ja-JP" sz="1800" dirty="0"/>
              <a:t>;</a:t>
            </a:r>
          </a:p>
          <a:p>
            <a:pPr marL="0" indent="0">
              <a:buNone/>
            </a:pPr>
            <a:r>
              <a:rPr lang="en-US" altLang="ja-JP" sz="1800" dirty="0"/>
              <a:t>assign we = </a:t>
            </a:r>
            <a:r>
              <a:rPr lang="en-US" altLang="ja-JP" sz="1800" dirty="0" err="1"/>
              <a:t>sw_opM</a:t>
            </a:r>
            <a:r>
              <a:rPr lang="en-US" altLang="ja-JP" sz="1800" dirty="0"/>
              <a:t>;</a:t>
            </a:r>
          </a:p>
          <a:p>
            <a:pPr marL="0" indent="0">
              <a:buNone/>
            </a:pPr>
            <a:r>
              <a:rPr lang="en-US" altLang="ja-JP" sz="1800" dirty="0"/>
              <a:t>assign </a:t>
            </a:r>
            <a:r>
              <a:rPr lang="en-US" altLang="ja-JP" sz="1800" dirty="0" err="1"/>
              <a:t>adrdata</a:t>
            </a:r>
            <a:r>
              <a:rPr lang="en-US" altLang="ja-JP" sz="1800" dirty="0"/>
              <a:t> = </a:t>
            </a:r>
            <a:r>
              <a:rPr lang="en-US" altLang="ja-JP" sz="1800" dirty="0" err="1"/>
              <a:t>resultM</a:t>
            </a:r>
            <a:r>
              <a:rPr lang="en-US" altLang="ja-JP" sz="1800" dirty="0"/>
              <a:t>;</a:t>
            </a:r>
          </a:p>
          <a:p>
            <a:pPr marL="0" indent="0">
              <a:buNone/>
            </a:pPr>
            <a:r>
              <a:rPr lang="en-US" altLang="ja-JP" sz="1800" dirty="0"/>
              <a:t>assign </a:t>
            </a:r>
            <a:r>
              <a:rPr lang="en-US" altLang="ja-JP" sz="1800" dirty="0" err="1"/>
              <a:t>writedata</a:t>
            </a:r>
            <a:r>
              <a:rPr lang="en-US" altLang="ja-JP" sz="1800" dirty="0"/>
              <a:t> = reg2M;</a:t>
            </a:r>
          </a:p>
          <a:p>
            <a:pPr marL="0" indent="0">
              <a:buNone/>
            </a:pPr>
            <a:r>
              <a:rPr lang="ja-JP" altLang="en-US" sz="1800" dirty="0"/>
              <a:t>．．．．</a:t>
            </a:r>
            <a:endParaRPr lang="en-US" altLang="ja-JP" sz="1800" dirty="0"/>
          </a:p>
          <a:p>
            <a:pPr marL="0" indent="0">
              <a:buNone/>
            </a:pPr>
            <a:endParaRPr lang="en-US" altLang="ja-JP" sz="1800" dirty="0"/>
          </a:p>
          <a:p>
            <a:pPr marL="0" indent="0">
              <a:buNone/>
            </a:pPr>
            <a:r>
              <a:rPr lang="en-US" altLang="ja-JP" sz="1800" dirty="0"/>
              <a:t>/*  Write back Stage */</a:t>
            </a:r>
          </a:p>
          <a:p>
            <a:pPr marL="0" indent="0">
              <a:buNone/>
            </a:pPr>
            <a:r>
              <a:rPr lang="en-US" altLang="ja-JP" sz="1800" dirty="0"/>
              <a:t>assign </a:t>
            </a:r>
            <a:r>
              <a:rPr lang="en-US" altLang="ja-JP" sz="1800" dirty="0" err="1"/>
              <a:t>ecall</a:t>
            </a:r>
            <a:r>
              <a:rPr lang="en-US" altLang="ja-JP" sz="1800" dirty="0"/>
              <a:t> = </a:t>
            </a:r>
            <a:r>
              <a:rPr lang="en-US" altLang="ja-JP" sz="1800" dirty="0" err="1"/>
              <a:t>ecall_opW</a:t>
            </a:r>
            <a:r>
              <a:rPr lang="en-US" altLang="ja-JP" sz="1800" dirty="0"/>
              <a:t>;	</a:t>
            </a:r>
          </a:p>
          <a:p>
            <a:pPr marL="0" indent="0">
              <a:buNone/>
            </a:pPr>
            <a:r>
              <a:rPr lang="en-US" altLang="ja-JP" sz="1800" dirty="0"/>
              <a:t>assign </a:t>
            </a:r>
            <a:r>
              <a:rPr lang="en-US" altLang="ja-JP" sz="1800" dirty="0" err="1"/>
              <a:t>resultdata</a:t>
            </a:r>
            <a:r>
              <a:rPr lang="en-US" altLang="ja-JP" sz="1800" dirty="0"/>
              <a:t> = </a:t>
            </a:r>
            <a:r>
              <a:rPr lang="en-US" altLang="ja-JP" sz="1800" dirty="0" err="1"/>
              <a:t>lw_opW</a:t>
            </a:r>
            <a:r>
              <a:rPr lang="en-US" altLang="ja-JP" sz="1800" dirty="0"/>
              <a:t> ? </a:t>
            </a:r>
            <a:r>
              <a:rPr lang="en-US" altLang="ja-JP" sz="1800" dirty="0" err="1"/>
              <a:t>readdataW</a:t>
            </a:r>
            <a:r>
              <a:rPr lang="en-US" altLang="ja-JP" sz="1800" dirty="0"/>
              <a:t> : </a:t>
            </a:r>
            <a:r>
              <a:rPr lang="en-US" altLang="ja-JP" sz="1800" dirty="0" err="1"/>
              <a:t>resultW</a:t>
            </a:r>
            <a:r>
              <a:rPr lang="en-US" altLang="ja-JP" sz="1800" dirty="0"/>
              <a:t>;</a:t>
            </a:r>
          </a:p>
          <a:p>
            <a:endParaRPr lang="en-US" altLang="ja-JP" dirty="0"/>
          </a:p>
          <a:p>
            <a:endParaRPr kumimoji="1" lang="ja-JP" altLang="en-US" dirty="0"/>
          </a:p>
        </p:txBody>
      </p:sp>
      <p:sp>
        <p:nvSpPr>
          <p:cNvPr id="4" name="吹き出し: 角を丸めた四角形 3">
            <a:extLst>
              <a:ext uri="{FF2B5EF4-FFF2-40B4-BE49-F238E27FC236}">
                <a16:creationId xmlns:a16="http://schemas.microsoft.com/office/drawing/2014/main" id="{D6C0BCF3-8AA0-4A32-BD05-B8B62CDC9E67}"/>
              </a:ext>
            </a:extLst>
          </p:cNvPr>
          <p:cNvSpPr/>
          <p:nvPr/>
        </p:nvSpPr>
        <p:spPr>
          <a:xfrm>
            <a:off x="6310536" y="3717032"/>
            <a:ext cx="2376264" cy="1080120"/>
          </a:xfrm>
          <a:prstGeom prst="wedgeRoundRectCallout">
            <a:avLst>
              <a:gd name="adj1" fmla="val -75133"/>
              <a:gd name="adj2" fmla="val -8988"/>
              <a:gd name="adj3" fmla="val 1666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パイプラインレジスタは省略</a:t>
            </a:r>
            <a:endParaRPr lang="en-US" altLang="ja-JP" dirty="0"/>
          </a:p>
        </p:txBody>
      </p:sp>
      <p:sp>
        <p:nvSpPr>
          <p:cNvPr id="5" name="吹き出し: 角を丸めた四角形 4">
            <a:extLst>
              <a:ext uri="{FF2B5EF4-FFF2-40B4-BE49-F238E27FC236}">
                <a16:creationId xmlns:a16="http://schemas.microsoft.com/office/drawing/2014/main" id="{54EA26BD-B6F6-4404-B5AB-C7997822F2F5}"/>
              </a:ext>
            </a:extLst>
          </p:cNvPr>
          <p:cNvSpPr/>
          <p:nvPr/>
        </p:nvSpPr>
        <p:spPr>
          <a:xfrm>
            <a:off x="6301864" y="5273402"/>
            <a:ext cx="2376264" cy="1080120"/>
          </a:xfrm>
          <a:prstGeom prst="wedgeRoundRectCallout">
            <a:avLst>
              <a:gd name="adj1" fmla="val -75133"/>
              <a:gd name="adj2" fmla="val -8988"/>
              <a:gd name="adj3" fmla="val 1666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W</a:t>
            </a:r>
            <a:r>
              <a:rPr lang="ja-JP" altLang="en-US" dirty="0"/>
              <a:t>ステージの記述の半分は</a:t>
            </a:r>
            <a:r>
              <a:rPr lang="en-US" altLang="ja-JP" dirty="0"/>
              <a:t>D</a:t>
            </a:r>
            <a:r>
              <a:rPr lang="ja-JP" altLang="en-US" dirty="0"/>
              <a:t>ステージに記述されている</a:t>
            </a:r>
            <a:endParaRPr lang="en-US" altLang="ja-JP" dirty="0"/>
          </a:p>
        </p:txBody>
      </p:sp>
      <p:sp>
        <p:nvSpPr>
          <p:cNvPr id="6" name="吹き出し: 角を丸めた四角形 5">
            <a:extLst>
              <a:ext uri="{FF2B5EF4-FFF2-40B4-BE49-F238E27FC236}">
                <a16:creationId xmlns:a16="http://schemas.microsoft.com/office/drawing/2014/main" id="{E8F50783-7481-439D-94F3-1BC092C6DAF7}"/>
              </a:ext>
            </a:extLst>
          </p:cNvPr>
          <p:cNvSpPr/>
          <p:nvPr/>
        </p:nvSpPr>
        <p:spPr>
          <a:xfrm>
            <a:off x="6228184" y="1788165"/>
            <a:ext cx="2376264" cy="1080120"/>
          </a:xfrm>
          <a:prstGeom prst="wedgeRoundRectCallout">
            <a:avLst>
              <a:gd name="adj1" fmla="val -75133"/>
              <a:gd name="adj2" fmla="val -8988"/>
              <a:gd name="adj3" fmla="val 1666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メモリの読み書きのみ</a:t>
            </a:r>
            <a:endParaRPr lang="en-US" altLang="ja-JP" dirty="0"/>
          </a:p>
        </p:txBody>
      </p:sp>
    </p:spTree>
    <p:extLst>
      <p:ext uri="{BB962C8B-B14F-4D97-AF65-F5344CB8AC3E}">
        <p14:creationId xmlns:p14="http://schemas.microsoft.com/office/powerpoint/2010/main" val="1469090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ja-JP" altLang="en-US" sz="4000"/>
              <a:t>パイプラインハザードとは？</a:t>
            </a:r>
          </a:p>
        </p:txBody>
      </p:sp>
      <p:sp>
        <p:nvSpPr>
          <p:cNvPr id="245763" name="Rectangle 3"/>
          <p:cNvSpPr>
            <a:spLocks noGrp="1" noChangeArrowheads="1"/>
          </p:cNvSpPr>
          <p:nvPr>
            <p:ph type="body" idx="1"/>
          </p:nvPr>
        </p:nvSpPr>
        <p:spPr/>
        <p:txBody>
          <a:bodyPr/>
          <a:lstStyle/>
          <a:p>
            <a:pPr>
              <a:lnSpc>
                <a:spcPct val="80000"/>
              </a:lnSpc>
            </a:pPr>
            <a:r>
              <a:rPr lang="ja-JP" altLang="en-US" sz="2400" dirty="0"/>
              <a:t>パイプラインがうまく流れなくなる危険、障害のこと</a:t>
            </a:r>
          </a:p>
          <a:p>
            <a:pPr lvl="1">
              <a:lnSpc>
                <a:spcPct val="80000"/>
              </a:lnSpc>
            </a:pPr>
            <a:r>
              <a:rPr lang="ja-JP" altLang="en-US" sz="2000" dirty="0"/>
              <a:t>構造ハザード</a:t>
            </a:r>
          </a:p>
          <a:p>
            <a:pPr lvl="2">
              <a:lnSpc>
                <a:spcPct val="80000"/>
              </a:lnSpc>
            </a:pPr>
            <a:r>
              <a:rPr lang="ja-JP" altLang="en-US" sz="1800" dirty="0"/>
              <a:t>資源が競合して片方のステージしか使えない場合に生じる</a:t>
            </a:r>
          </a:p>
          <a:p>
            <a:pPr lvl="1">
              <a:lnSpc>
                <a:spcPct val="80000"/>
              </a:lnSpc>
            </a:pPr>
            <a:r>
              <a:rPr lang="ja-JP" altLang="en-US" sz="2000" dirty="0"/>
              <a:t>データハザード</a:t>
            </a:r>
          </a:p>
          <a:p>
            <a:pPr lvl="2">
              <a:lnSpc>
                <a:spcPct val="80000"/>
              </a:lnSpc>
            </a:pPr>
            <a:r>
              <a:rPr lang="ja-JP" altLang="en-US" sz="1800" dirty="0"/>
              <a:t>データの依存性により生じる</a:t>
            </a:r>
          </a:p>
          <a:p>
            <a:pPr lvl="2">
              <a:lnSpc>
                <a:spcPct val="80000"/>
              </a:lnSpc>
            </a:pPr>
            <a:r>
              <a:rPr lang="ja-JP" altLang="en-US" sz="1800" dirty="0"/>
              <a:t>先に進んだ命令の結果を後の命令が利用するため、その結果がレジスタに書かれるまで、読むことができない</a:t>
            </a:r>
          </a:p>
          <a:p>
            <a:pPr lvl="1">
              <a:lnSpc>
                <a:spcPct val="80000"/>
              </a:lnSpc>
            </a:pPr>
            <a:r>
              <a:rPr lang="ja-JP" altLang="en-US" sz="2000" dirty="0"/>
              <a:t>コントロールハザード</a:t>
            </a:r>
          </a:p>
          <a:p>
            <a:pPr lvl="2">
              <a:lnSpc>
                <a:spcPct val="80000"/>
              </a:lnSpc>
            </a:pPr>
            <a:r>
              <a:rPr lang="ja-JP" altLang="en-US" sz="1800" dirty="0"/>
              <a:t>分岐命令が原因で、次に実行する命令の確定ができない</a:t>
            </a:r>
          </a:p>
          <a:p>
            <a:pPr lvl="2">
              <a:lnSpc>
                <a:spcPct val="80000"/>
              </a:lnSpc>
            </a:pPr>
            <a:endParaRPr lang="ja-JP" altLang="en-US" sz="1800" dirty="0"/>
          </a:p>
          <a:p>
            <a:pPr>
              <a:lnSpc>
                <a:spcPct val="80000"/>
              </a:lnSpc>
            </a:pPr>
            <a:r>
              <a:rPr lang="ja-JP" altLang="en-US" sz="2400" dirty="0"/>
              <a:t>パイプラインストール</a:t>
            </a:r>
          </a:p>
          <a:p>
            <a:pPr lvl="1">
              <a:lnSpc>
                <a:spcPct val="80000"/>
              </a:lnSpc>
            </a:pPr>
            <a:r>
              <a:rPr lang="ja-JP" altLang="en-US" sz="2000" dirty="0"/>
              <a:t>ハザードが原因による性能の低下</a:t>
            </a:r>
          </a:p>
          <a:p>
            <a:pPr lvl="1">
              <a:lnSpc>
                <a:spcPct val="80000"/>
              </a:lnSpc>
            </a:pPr>
            <a:r>
              <a:rPr lang="ja-JP" altLang="en-US" sz="2000" dirty="0"/>
              <a:t>パイプライン処理は理想的に動くと</a:t>
            </a:r>
            <a:r>
              <a:rPr lang="en-US" altLang="ja-JP" sz="2000" dirty="0"/>
              <a:t>CPI</a:t>
            </a:r>
            <a:r>
              <a:rPr lang="ja-JP" altLang="en-US" sz="2000" dirty="0"/>
              <a:t>が</a:t>
            </a:r>
            <a:r>
              <a:rPr lang="en-US" altLang="ja-JP" sz="2000" dirty="0"/>
              <a:t>1</a:t>
            </a:r>
          </a:p>
          <a:p>
            <a:pPr lvl="2">
              <a:lnSpc>
                <a:spcPct val="80000"/>
              </a:lnSpc>
            </a:pPr>
            <a:r>
              <a:rPr lang="ja-JP" altLang="en-US" sz="1800" dirty="0"/>
              <a:t>ストールにより</a:t>
            </a:r>
            <a:r>
              <a:rPr lang="en-US" altLang="ja-JP" sz="1800" dirty="0"/>
              <a:t>CPI</a:t>
            </a:r>
            <a:r>
              <a:rPr lang="ja-JP" altLang="en-US" sz="1800" dirty="0"/>
              <a:t>が大きくなってしまう</a:t>
            </a:r>
          </a:p>
          <a:p>
            <a:pPr lvl="2">
              <a:lnSpc>
                <a:spcPct val="80000"/>
              </a:lnSpc>
            </a:pPr>
            <a:endParaRPr lang="ja-JP" altLang="en-US" sz="1800" dirty="0"/>
          </a:p>
          <a:p>
            <a:pPr>
              <a:lnSpc>
                <a:spcPct val="80000"/>
              </a:lnSpc>
            </a:pPr>
            <a:endParaRPr lang="ja-JP" altLang="en-US" sz="2400" dirty="0"/>
          </a:p>
          <a:p>
            <a:pPr>
              <a:lnSpc>
                <a:spcPct val="80000"/>
              </a:lnSpc>
            </a:pPr>
            <a:endParaRPr lang="en-US" altLang="ja-JP" sz="2400" dirty="0"/>
          </a:p>
        </p:txBody>
      </p:sp>
    </p:spTree>
    <p:extLst>
      <p:ext uri="{BB962C8B-B14F-4D97-AF65-F5344CB8AC3E}">
        <p14:creationId xmlns:p14="http://schemas.microsoft.com/office/powerpoint/2010/main" val="1709750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rot="5400000">
            <a:off x="5720491" y="335501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733401" y="4121569"/>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327416" y="3633950"/>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5993166" y="3800573"/>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5913791" y="344021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5952700" y="4069395"/>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4962034" y="4299354"/>
            <a:ext cx="752549" cy="21590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6" name="Line 22"/>
          <p:cNvSpPr>
            <a:spLocks noChangeShapeType="1"/>
          </p:cNvSpPr>
          <p:nvPr/>
        </p:nvSpPr>
        <p:spPr bwMode="auto">
          <a:xfrm rot="5400000" flipH="1">
            <a:off x="5172722" y="4909104"/>
            <a:ext cx="288925"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23"/>
          <p:cNvSpPr txBox="1">
            <a:spLocks noChangeArrowheads="1"/>
          </p:cNvSpPr>
          <p:nvPr/>
        </p:nvSpPr>
        <p:spPr bwMode="auto">
          <a:xfrm>
            <a:off x="5245747" y="483607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alu_bsel</a:t>
            </a:r>
          </a:p>
        </p:txBody>
      </p:sp>
      <p:grpSp>
        <p:nvGrpSpPr>
          <p:cNvPr id="21518" name="Group 43"/>
          <p:cNvGrpSpPr>
            <a:grpSpLocks/>
          </p:cNvGrpSpPr>
          <p:nvPr/>
        </p:nvGrpSpPr>
        <p:grpSpPr bwMode="auto">
          <a:xfrm>
            <a:off x="8344289" y="3863721"/>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420867" y="3366294"/>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420000" y="410250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436125" y="3869531"/>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alurM</a:t>
            </a:r>
            <a:endParaRPr lang="en-US" altLang="ja-JP" sz="1400" dirty="0"/>
          </a:p>
        </p:txBody>
      </p:sp>
      <p:grpSp>
        <p:nvGrpSpPr>
          <p:cNvPr id="21523" name="Group 44"/>
          <p:cNvGrpSpPr>
            <a:grpSpLocks/>
          </p:cNvGrpSpPr>
          <p:nvPr/>
        </p:nvGrpSpPr>
        <p:grpSpPr bwMode="auto">
          <a:xfrm rot="5400000">
            <a:off x="2548336" y="3439319"/>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484168" y="4589635"/>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855269" y="3906837"/>
            <a:ext cx="1873250" cy="142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158951" y="4632325"/>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158951" y="4776787"/>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158951" y="4848225"/>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374851" y="4625975"/>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519314" y="3833812"/>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4" name="Rectangle 67"/>
          <p:cNvSpPr>
            <a:spLocks noChangeArrowheads="1"/>
          </p:cNvSpPr>
          <p:nvPr/>
        </p:nvSpPr>
        <p:spPr bwMode="auto">
          <a:xfrm>
            <a:off x="7646815" y="5990099"/>
            <a:ext cx="1349449" cy="81131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dirty="0"/>
              <a:t>命令・データ</a:t>
            </a:r>
          </a:p>
          <a:p>
            <a:pPr algn="ctr" eaLnBrk="1" hangingPunct="1">
              <a:spcBef>
                <a:spcPct val="0"/>
              </a:spcBef>
              <a:buFontTx/>
              <a:buNone/>
            </a:pPr>
            <a:r>
              <a:rPr lang="ja-JP" altLang="en-US" sz="1800" dirty="0"/>
              <a:t>メモリ</a:t>
            </a:r>
          </a:p>
        </p:txBody>
      </p:sp>
      <p:sp>
        <p:nvSpPr>
          <p:cNvPr id="227" name="Text Box 72">
            <a:extLst>
              <a:ext uri="{FF2B5EF4-FFF2-40B4-BE49-F238E27FC236}">
                <a16:creationId xmlns:a16="http://schemas.microsoft.com/office/drawing/2014/main" id="{B508C555-BA47-4B1E-A2B9-29A62340C449}"/>
              </a:ext>
            </a:extLst>
          </p:cNvPr>
          <p:cNvSpPr txBox="1">
            <a:spLocks noChangeArrowheads="1"/>
          </p:cNvSpPr>
          <p:nvPr/>
        </p:nvSpPr>
        <p:spPr bwMode="auto">
          <a:xfrm rot="5400000">
            <a:off x="5111956" y="4560056"/>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28" name="Text Box 72">
            <a:extLst>
              <a:ext uri="{FF2B5EF4-FFF2-40B4-BE49-F238E27FC236}">
                <a16:creationId xmlns:a16="http://schemas.microsoft.com/office/drawing/2014/main" id="{D047CECC-87A6-46D1-83C2-E995B97E9EDC}"/>
              </a:ext>
            </a:extLst>
          </p:cNvPr>
          <p:cNvSpPr txBox="1">
            <a:spLocks noChangeArrowheads="1"/>
          </p:cNvSpPr>
          <p:nvPr/>
        </p:nvSpPr>
        <p:spPr bwMode="auto">
          <a:xfrm rot="5400000">
            <a:off x="5113543" y="4223138"/>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536" name="Rectangle 74"/>
          <p:cNvSpPr>
            <a:spLocks noChangeArrowheads="1"/>
          </p:cNvSpPr>
          <p:nvPr/>
        </p:nvSpPr>
        <p:spPr bwMode="auto">
          <a:xfrm>
            <a:off x="4632545" y="1927212"/>
            <a:ext cx="144463" cy="8266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599461" y="2825750"/>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036263" y="2832100"/>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599461" y="1457325"/>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599461" y="1241425"/>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616306" y="1457325"/>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662189" y="4122737"/>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590751" y="4986337"/>
            <a:ext cx="0" cy="14371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590750" y="6381328"/>
            <a:ext cx="585345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4489" y="5346700"/>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4489" y="3473450"/>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4489" y="347345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303414" y="3473450"/>
            <a:ext cx="287337"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735214" y="3546475"/>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735214" y="3179762"/>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490862" y="4069795"/>
            <a:ext cx="0" cy="166663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455937" y="4049836"/>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439593" y="1025525"/>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1863331" y="3978275"/>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152256" y="3978275"/>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152256" y="4481512"/>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231756" y="4338637"/>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1863331" y="3689350"/>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152256" y="2970212"/>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152256" y="2970212"/>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231756" y="2884487"/>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flipV="1">
            <a:off x="2124340" y="2333609"/>
            <a:ext cx="2495821" cy="477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4191201" y="2522756"/>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1863331" y="4625975"/>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520681" y="4626147"/>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447655" y="4125913"/>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447656" y="3475038"/>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3952481" y="4657575"/>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803813" y="4236180"/>
            <a:ext cx="4265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816083" y="4669630"/>
            <a:ext cx="41427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816948" y="3473450"/>
            <a:ext cx="95830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328968" y="3906837"/>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832206" y="3978275"/>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655127" y="4049712"/>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799589" y="4049712"/>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512617" y="5346700"/>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512618" y="3833812"/>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512618" y="3833812"/>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767465" y="2322512"/>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113068" y="2322512"/>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015856" y="2970212"/>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743925" y="2970212"/>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325188" y="2976562"/>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180725" y="2969641"/>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2963208" y="3101404"/>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2944418" y="3114675"/>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160318" y="1601787"/>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743925" y="1601787"/>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160318" y="1385887"/>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740719" y="1385887"/>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4983165" y="1126809"/>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4960543" y="138588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087293" y="138588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087293" y="116998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797974" y="1385887"/>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819127" y="87714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1863331" y="3186112"/>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1936356" y="1385887"/>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1936356" y="1385887"/>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574945" y="1093068"/>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628631" y="2049797"/>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a:t>
            </a:r>
          </a:p>
        </p:txBody>
      </p:sp>
      <p:sp>
        <p:nvSpPr>
          <p:cNvPr id="21620" name="Text Box 158"/>
          <p:cNvSpPr txBox="1">
            <a:spLocks noChangeArrowheads="1"/>
          </p:cNvSpPr>
          <p:nvPr/>
        </p:nvSpPr>
        <p:spPr bwMode="auto">
          <a:xfrm>
            <a:off x="2883700" y="26296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a:t>
            </a:r>
          </a:p>
        </p:txBody>
      </p:sp>
      <p:sp>
        <p:nvSpPr>
          <p:cNvPr id="21621" name="Text Box 159"/>
          <p:cNvSpPr txBox="1">
            <a:spLocks noChangeArrowheads="1"/>
          </p:cNvSpPr>
          <p:nvPr/>
        </p:nvSpPr>
        <p:spPr bwMode="auto">
          <a:xfrm>
            <a:off x="2833491" y="439499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  </a:t>
            </a:r>
          </a:p>
        </p:txBody>
      </p:sp>
      <p:sp>
        <p:nvSpPr>
          <p:cNvPr id="21622" name="Text Box 160"/>
          <p:cNvSpPr txBox="1">
            <a:spLocks noChangeArrowheads="1"/>
          </p:cNvSpPr>
          <p:nvPr/>
        </p:nvSpPr>
        <p:spPr bwMode="auto">
          <a:xfrm>
            <a:off x="2499390" y="458311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a:t>
            </a:r>
            <a:r>
              <a:rPr lang="ja-JP" altLang="en-US" sz="1200" b="1" dirty="0"/>
              <a:t> </a:t>
            </a:r>
            <a:endParaRPr lang="en-US" altLang="ja-JP" sz="1200" b="1" dirty="0"/>
          </a:p>
        </p:txBody>
      </p:sp>
      <p:sp>
        <p:nvSpPr>
          <p:cNvPr id="21623" name="Text Box 161"/>
          <p:cNvSpPr txBox="1">
            <a:spLocks noChangeArrowheads="1"/>
          </p:cNvSpPr>
          <p:nvPr/>
        </p:nvSpPr>
        <p:spPr bwMode="auto">
          <a:xfrm>
            <a:off x="8371007" y="1043906"/>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760767" y="1601787"/>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583094" y="1594643"/>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070554" y="3977481"/>
            <a:ext cx="8904" cy="197080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4924464" y="4248555"/>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360507" y="6191668"/>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051577" y="6023770"/>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712412" y="565770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readdata</a:t>
            </a:r>
            <a:endParaRPr lang="en-US" altLang="ja-JP" sz="1200" b="1" dirty="0"/>
          </a:p>
        </p:txBody>
      </p:sp>
      <p:sp>
        <p:nvSpPr>
          <p:cNvPr id="21634" name="Text Box 172"/>
          <p:cNvSpPr txBox="1">
            <a:spLocks noChangeArrowheads="1"/>
          </p:cNvSpPr>
          <p:nvPr/>
        </p:nvSpPr>
        <p:spPr bwMode="auto">
          <a:xfrm>
            <a:off x="5062937" y="344078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srca</a:t>
            </a:r>
            <a:endParaRPr lang="en-US" altLang="ja-JP" sz="1200" b="1" dirty="0"/>
          </a:p>
        </p:txBody>
      </p:sp>
      <p:sp>
        <p:nvSpPr>
          <p:cNvPr id="21635" name="Text Box 173"/>
          <p:cNvSpPr txBox="1">
            <a:spLocks noChangeArrowheads="1"/>
          </p:cNvSpPr>
          <p:nvPr/>
        </p:nvSpPr>
        <p:spPr bwMode="auto">
          <a:xfrm>
            <a:off x="6122195" y="5352408"/>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writedata</a:t>
            </a:r>
            <a:endParaRPr lang="en-US" altLang="ja-JP" sz="1200" b="1" dirty="0"/>
          </a:p>
        </p:txBody>
      </p:sp>
      <p:sp>
        <p:nvSpPr>
          <p:cNvPr id="21638" name="Text Box 176"/>
          <p:cNvSpPr txBox="1">
            <a:spLocks noChangeArrowheads="1"/>
          </p:cNvSpPr>
          <p:nvPr/>
        </p:nvSpPr>
        <p:spPr bwMode="auto">
          <a:xfrm>
            <a:off x="3408583" y="2348023"/>
            <a:ext cx="7296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a:t>
            </a:r>
            <a:endParaRPr lang="en-US" altLang="ja-JP" sz="1200" dirty="0"/>
          </a:p>
        </p:txBody>
      </p:sp>
      <p:sp>
        <p:nvSpPr>
          <p:cNvPr id="21639" name="Text Box 177"/>
          <p:cNvSpPr txBox="1">
            <a:spLocks noChangeArrowheads="1"/>
          </p:cNvSpPr>
          <p:nvPr/>
        </p:nvSpPr>
        <p:spPr bwMode="auto">
          <a:xfrm>
            <a:off x="5031981" y="2681287"/>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650630" y="264149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368156" y="1190625"/>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1863331" y="593725"/>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600453" y="589806"/>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687743" y="593725"/>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930476" y="612775"/>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294697" y="583447"/>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536806" y="593725"/>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243787" y="619780"/>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526781" y="2681287"/>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4" name="Rectangle 39">
            <a:extLst>
              <a:ext uri="{FF2B5EF4-FFF2-40B4-BE49-F238E27FC236}">
                <a16:creationId xmlns:a16="http://schemas.microsoft.com/office/drawing/2014/main" id="{52D9B0CF-C6FF-4276-B5E8-10BC95CC8120}"/>
              </a:ext>
            </a:extLst>
          </p:cNvPr>
          <p:cNvSpPr>
            <a:spLocks noChangeArrowheads="1"/>
          </p:cNvSpPr>
          <p:nvPr/>
        </p:nvSpPr>
        <p:spPr bwMode="auto">
          <a:xfrm rot="5400000">
            <a:off x="6410327" y="4653105"/>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819083" y="4905116"/>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flipH="1">
            <a:off x="6996116" y="4884737"/>
            <a:ext cx="3273" cy="16827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6976668" y="6567487"/>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4924464" y="4911323"/>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066723" y="15097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7847920" y="378275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7839374" y="444584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rdataW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791477" y="4540249"/>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772600" y="4553892"/>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223525" y="3977828"/>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223525" y="4265612"/>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223773" y="1601564"/>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638903" y="1219199"/>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184779" y="1385887"/>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551117" y="1025624"/>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111974" y="1170086"/>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695580" y="1170086"/>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139865" y="95640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590559" y="100339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759181" y="1133574"/>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160819" y="1115317"/>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2909889" y="1859071"/>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2871393" y="1817687"/>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066723" y="986758"/>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155461" y="617260"/>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449347" y="624715"/>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377679" y="2881148"/>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368156" y="2874962"/>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1866746" y="3551254"/>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553996" y="284977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713441" y="2976562"/>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H="1" flipV="1">
            <a:off x="2099325" y="2333608"/>
            <a:ext cx="4314" cy="1500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1863331" y="3816221"/>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7939990" y="2563078"/>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599995" y="303326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4966330" y="92797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426321" y="470138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229" name="Line 117">
            <a:extLst>
              <a:ext uri="{FF2B5EF4-FFF2-40B4-BE49-F238E27FC236}">
                <a16:creationId xmlns:a16="http://schemas.microsoft.com/office/drawing/2014/main" id="{7B8724E2-9AAB-4D77-901A-5060FCD56007}"/>
              </a:ext>
            </a:extLst>
          </p:cNvPr>
          <p:cNvSpPr>
            <a:spLocks noChangeShapeType="1"/>
          </p:cNvSpPr>
          <p:nvPr/>
        </p:nvSpPr>
        <p:spPr bwMode="auto">
          <a:xfrm>
            <a:off x="5446259" y="4286615"/>
            <a:ext cx="32899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2" name="Line 128">
            <a:extLst>
              <a:ext uri="{FF2B5EF4-FFF2-40B4-BE49-F238E27FC236}">
                <a16:creationId xmlns:a16="http://schemas.microsoft.com/office/drawing/2014/main" id="{342AB486-8B45-46E9-9D4D-A65C9090735F}"/>
              </a:ext>
            </a:extLst>
          </p:cNvPr>
          <p:cNvSpPr>
            <a:spLocks noChangeShapeType="1"/>
          </p:cNvSpPr>
          <p:nvPr/>
        </p:nvSpPr>
        <p:spPr bwMode="auto">
          <a:xfrm>
            <a:off x="4767465" y="2481262"/>
            <a:ext cx="12335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 name="Line 129">
            <a:extLst>
              <a:ext uri="{FF2B5EF4-FFF2-40B4-BE49-F238E27FC236}">
                <a16:creationId xmlns:a16="http://schemas.microsoft.com/office/drawing/2014/main" id="{4063FA3B-B817-4B05-BFD5-B381010A83F0}"/>
              </a:ext>
            </a:extLst>
          </p:cNvPr>
          <p:cNvSpPr>
            <a:spLocks noChangeShapeType="1"/>
          </p:cNvSpPr>
          <p:nvPr/>
        </p:nvSpPr>
        <p:spPr bwMode="auto">
          <a:xfrm>
            <a:off x="6000970" y="2481262"/>
            <a:ext cx="0" cy="84413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Text Box 157">
            <a:extLst>
              <a:ext uri="{FF2B5EF4-FFF2-40B4-BE49-F238E27FC236}">
                <a16:creationId xmlns:a16="http://schemas.microsoft.com/office/drawing/2014/main" id="{7606964D-A44B-4EE3-91AB-6CFCD328F70C}"/>
              </a:ext>
            </a:extLst>
          </p:cNvPr>
          <p:cNvSpPr txBox="1">
            <a:spLocks noChangeArrowheads="1"/>
          </p:cNvSpPr>
          <p:nvPr/>
        </p:nvSpPr>
        <p:spPr bwMode="auto">
          <a:xfrm>
            <a:off x="4766137" y="2049362"/>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funct3E</a:t>
            </a:r>
          </a:p>
        </p:txBody>
      </p:sp>
      <p:sp>
        <p:nvSpPr>
          <p:cNvPr id="208" name="Text Box 176">
            <a:extLst>
              <a:ext uri="{FF2B5EF4-FFF2-40B4-BE49-F238E27FC236}">
                <a16:creationId xmlns:a16="http://schemas.microsoft.com/office/drawing/2014/main" id="{AC3625A7-9E95-4FF0-A386-646E97FCC782}"/>
              </a:ext>
            </a:extLst>
          </p:cNvPr>
          <p:cNvSpPr txBox="1">
            <a:spLocks noChangeArrowheads="1"/>
          </p:cNvSpPr>
          <p:nvPr/>
        </p:nvSpPr>
        <p:spPr bwMode="auto">
          <a:xfrm>
            <a:off x="4781374" y="2397641"/>
            <a:ext cx="83227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addcomE</a:t>
            </a:r>
            <a:endParaRPr lang="en-US" altLang="ja-JP" sz="1200" dirty="0"/>
          </a:p>
        </p:txBody>
      </p:sp>
      <p:sp>
        <p:nvSpPr>
          <p:cNvPr id="212" name="Text Box 172">
            <a:extLst>
              <a:ext uri="{FF2B5EF4-FFF2-40B4-BE49-F238E27FC236}">
                <a16:creationId xmlns:a16="http://schemas.microsoft.com/office/drawing/2014/main" id="{9E019441-F27F-479E-94C0-E0E9314504E3}"/>
              </a:ext>
            </a:extLst>
          </p:cNvPr>
          <p:cNvSpPr txBox="1">
            <a:spLocks noChangeArrowheads="1"/>
          </p:cNvSpPr>
          <p:nvPr/>
        </p:nvSpPr>
        <p:spPr bwMode="auto">
          <a:xfrm>
            <a:off x="7022112" y="536383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adrdata</a:t>
            </a:r>
            <a:endParaRPr lang="en-US" altLang="ja-JP" sz="1200" b="1" dirty="0"/>
          </a:p>
        </p:txBody>
      </p:sp>
      <p:sp>
        <p:nvSpPr>
          <p:cNvPr id="213" name="Text Box 172">
            <a:extLst>
              <a:ext uri="{FF2B5EF4-FFF2-40B4-BE49-F238E27FC236}">
                <a16:creationId xmlns:a16="http://schemas.microsoft.com/office/drawing/2014/main" id="{647F6DB7-8400-40DA-8BA4-5F9CEF6FB175}"/>
              </a:ext>
            </a:extLst>
          </p:cNvPr>
          <p:cNvSpPr txBox="1">
            <a:spLocks noChangeArrowheads="1"/>
          </p:cNvSpPr>
          <p:nvPr/>
        </p:nvSpPr>
        <p:spPr bwMode="auto">
          <a:xfrm>
            <a:off x="5233253" y="387695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srcb</a:t>
            </a:r>
            <a:endParaRPr lang="en-US" altLang="ja-JP" sz="1200" b="1" dirty="0"/>
          </a:p>
        </p:txBody>
      </p:sp>
      <p:sp>
        <p:nvSpPr>
          <p:cNvPr id="214" name="Text Box 173">
            <a:extLst>
              <a:ext uri="{FF2B5EF4-FFF2-40B4-BE49-F238E27FC236}">
                <a16:creationId xmlns:a16="http://schemas.microsoft.com/office/drawing/2014/main" id="{70FF1450-9CEE-421E-91EC-98BB3B985413}"/>
              </a:ext>
            </a:extLst>
          </p:cNvPr>
          <p:cNvSpPr txBox="1">
            <a:spLocks noChangeArrowheads="1"/>
          </p:cNvSpPr>
          <p:nvPr/>
        </p:nvSpPr>
        <p:spPr bwMode="auto">
          <a:xfrm>
            <a:off x="1489002" y="5286498"/>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instr</a:t>
            </a:r>
            <a:endParaRPr lang="en-US" altLang="ja-JP" sz="1200" b="1" dirty="0"/>
          </a:p>
        </p:txBody>
      </p:sp>
      <p:grpSp>
        <p:nvGrpSpPr>
          <p:cNvPr id="233" name="Group 43">
            <a:extLst>
              <a:ext uri="{FF2B5EF4-FFF2-40B4-BE49-F238E27FC236}">
                <a16:creationId xmlns:a16="http://schemas.microsoft.com/office/drawing/2014/main" id="{B7C1695A-4ACE-44B7-A127-4E4BDCD4B1BF}"/>
              </a:ext>
            </a:extLst>
          </p:cNvPr>
          <p:cNvGrpSpPr>
            <a:grpSpLocks/>
          </p:cNvGrpSpPr>
          <p:nvPr/>
        </p:nvGrpSpPr>
        <p:grpSpPr bwMode="auto">
          <a:xfrm>
            <a:off x="6383503" y="6228699"/>
            <a:ext cx="303213" cy="520700"/>
            <a:chOff x="5138" y="1434"/>
            <a:chExt cx="191" cy="328"/>
          </a:xfrm>
        </p:grpSpPr>
        <p:grpSp>
          <p:nvGrpSpPr>
            <p:cNvPr id="234" name="Group 26">
              <a:extLst>
                <a:ext uri="{FF2B5EF4-FFF2-40B4-BE49-F238E27FC236}">
                  <a16:creationId xmlns:a16="http://schemas.microsoft.com/office/drawing/2014/main" id="{1AC85207-AC6E-41E3-8074-A66EA216BCD1}"/>
                </a:ext>
              </a:extLst>
            </p:cNvPr>
            <p:cNvGrpSpPr>
              <a:grpSpLocks/>
            </p:cNvGrpSpPr>
            <p:nvPr/>
          </p:nvGrpSpPr>
          <p:grpSpPr bwMode="auto">
            <a:xfrm>
              <a:off x="5193" y="1434"/>
              <a:ext cx="136" cy="317"/>
              <a:chOff x="3379" y="1888"/>
              <a:chExt cx="136" cy="454"/>
            </a:xfrm>
          </p:grpSpPr>
          <p:sp>
            <p:nvSpPr>
              <p:cNvPr id="237" name="Line 27">
                <a:extLst>
                  <a:ext uri="{FF2B5EF4-FFF2-40B4-BE49-F238E27FC236}">
                    <a16:creationId xmlns:a16="http://schemas.microsoft.com/office/drawing/2014/main" id="{C449B3BB-A56A-447F-8D65-5D4FFEBF65BA}"/>
                  </a:ext>
                </a:extLst>
              </p:cNvPr>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8" name="Line 28">
                <a:extLst>
                  <a:ext uri="{FF2B5EF4-FFF2-40B4-BE49-F238E27FC236}">
                    <a16:creationId xmlns:a16="http://schemas.microsoft.com/office/drawing/2014/main" id="{5AF0925E-42E8-4570-B548-665F01D131A1}"/>
                  </a:ext>
                </a:extLst>
              </p:cNvPr>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9" name="Line 29">
                <a:extLst>
                  <a:ext uri="{FF2B5EF4-FFF2-40B4-BE49-F238E27FC236}">
                    <a16:creationId xmlns:a16="http://schemas.microsoft.com/office/drawing/2014/main" id="{D6557391-9921-479E-8786-CB72847599A5}"/>
                  </a:ext>
                </a:extLst>
              </p:cNvPr>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0" name="Line 30">
                <a:extLst>
                  <a:ext uri="{FF2B5EF4-FFF2-40B4-BE49-F238E27FC236}">
                    <a16:creationId xmlns:a16="http://schemas.microsoft.com/office/drawing/2014/main" id="{8257ADC7-E95C-423E-B632-136EC1B30C93}"/>
                  </a:ext>
                </a:extLst>
              </p:cNvPr>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35" name="Text Box 32">
              <a:extLst>
                <a:ext uri="{FF2B5EF4-FFF2-40B4-BE49-F238E27FC236}">
                  <a16:creationId xmlns:a16="http://schemas.microsoft.com/office/drawing/2014/main" id="{8D981301-2E79-48CB-AA47-555FAA87CBD2}"/>
                </a:ext>
              </a:extLst>
            </p:cNvPr>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36" name="Text Box 33">
              <a:extLst>
                <a:ext uri="{FF2B5EF4-FFF2-40B4-BE49-F238E27FC236}">
                  <a16:creationId xmlns:a16="http://schemas.microsoft.com/office/drawing/2014/main" id="{D84A20DF-69A2-4AD6-A2EE-5FBCD2748DD9}"/>
                </a:ext>
              </a:extLst>
            </p:cNvPr>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41" name="Line 84">
            <a:extLst>
              <a:ext uri="{FF2B5EF4-FFF2-40B4-BE49-F238E27FC236}">
                <a16:creationId xmlns:a16="http://schemas.microsoft.com/office/drawing/2014/main" id="{5B773A97-A879-460A-A93E-A86AA7EC9203}"/>
              </a:ext>
            </a:extLst>
          </p:cNvPr>
          <p:cNvSpPr>
            <a:spLocks noChangeShapeType="1"/>
          </p:cNvSpPr>
          <p:nvPr/>
        </p:nvSpPr>
        <p:spPr bwMode="auto">
          <a:xfrm>
            <a:off x="6156870" y="6597352"/>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2" name="Line 84">
            <a:extLst>
              <a:ext uri="{FF2B5EF4-FFF2-40B4-BE49-F238E27FC236}">
                <a16:creationId xmlns:a16="http://schemas.microsoft.com/office/drawing/2014/main" id="{812E0942-FFA9-438B-8489-C55AB6D8A5BE}"/>
              </a:ext>
            </a:extLst>
          </p:cNvPr>
          <p:cNvSpPr>
            <a:spLocks noChangeShapeType="1"/>
          </p:cNvSpPr>
          <p:nvPr/>
        </p:nvSpPr>
        <p:spPr bwMode="auto">
          <a:xfrm>
            <a:off x="6660231" y="6453336"/>
            <a:ext cx="96058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4" name="Line 124">
            <a:extLst>
              <a:ext uri="{FF2B5EF4-FFF2-40B4-BE49-F238E27FC236}">
                <a16:creationId xmlns:a16="http://schemas.microsoft.com/office/drawing/2014/main" id="{6E68C217-A7D3-4091-AE43-6738F4634A5C}"/>
              </a:ext>
            </a:extLst>
          </p:cNvPr>
          <p:cNvSpPr>
            <a:spLocks noChangeShapeType="1"/>
          </p:cNvSpPr>
          <p:nvPr/>
        </p:nvSpPr>
        <p:spPr bwMode="auto">
          <a:xfrm flipH="1">
            <a:off x="6145611" y="5923918"/>
            <a:ext cx="95035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5" name="Line 164">
            <a:extLst>
              <a:ext uri="{FF2B5EF4-FFF2-40B4-BE49-F238E27FC236}">
                <a16:creationId xmlns:a16="http://schemas.microsoft.com/office/drawing/2014/main" id="{E058098F-0486-4737-84D2-FB991B07BD69}"/>
              </a:ext>
            </a:extLst>
          </p:cNvPr>
          <p:cNvSpPr>
            <a:spLocks noChangeShapeType="1"/>
          </p:cNvSpPr>
          <p:nvPr/>
        </p:nvSpPr>
        <p:spPr bwMode="auto">
          <a:xfrm>
            <a:off x="6131672" y="5923918"/>
            <a:ext cx="0" cy="679214"/>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 name="Line 124">
            <a:extLst>
              <a:ext uri="{FF2B5EF4-FFF2-40B4-BE49-F238E27FC236}">
                <a16:creationId xmlns:a16="http://schemas.microsoft.com/office/drawing/2014/main" id="{4764FA44-0178-47F7-9AB9-BF9CBDF02BA9}"/>
              </a:ext>
            </a:extLst>
          </p:cNvPr>
          <p:cNvSpPr>
            <a:spLocks noChangeShapeType="1"/>
          </p:cNvSpPr>
          <p:nvPr/>
        </p:nvSpPr>
        <p:spPr bwMode="auto">
          <a:xfrm flipH="1">
            <a:off x="1489001" y="5704916"/>
            <a:ext cx="6350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 name="テキスト ボックス 1">
            <a:extLst>
              <a:ext uri="{FF2B5EF4-FFF2-40B4-BE49-F238E27FC236}">
                <a16:creationId xmlns:a16="http://schemas.microsoft.com/office/drawing/2014/main" id="{60994729-29A1-45DB-8ADF-1D34CA75BA2B}"/>
              </a:ext>
            </a:extLst>
          </p:cNvPr>
          <p:cNvSpPr txBox="1"/>
          <p:nvPr/>
        </p:nvSpPr>
        <p:spPr>
          <a:xfrm>
            <a:off x="487345" y="185055"/>
            <a:ext cx="4243469" cy="461665"/>
          </a:xfrm>
          <a:prstGeom prst="rect">
            <a:avLst/>
          </a:prstGeom>
          <a:noFill/>
        </p:spPr>
        <p:txBody>
          <a:bodyPr wrap="none" rtlCol="0">
            <a:spAutoFit/>
          </a:bodyPr>
          <a:lstStyle/>
          <a:p>
            <a:r>
              <a:rPr kumimoji="1" lang="ja-JP" altLang="en-US" sz="2400" dirty="0"/>
              <a:t>命令メモリとデータメモリの共用</a:t>
            </a:r>
          </a:p>
        </p:txBody>
      </p:sp>
    </p:spTree>
    <p:extLst>
      <p:ext uri="{BB962C8B-B14F-4D97-AF65-F5344CB8AC3E}">
        <p14:creationId xmlns:p14="http://schemas.microsoft.com/office/powerpoint/2010/main" val="1651500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323850" y="0"/>
            <a:ext cx="8229600" cy="1143000"/>
          </a:xfrm>
        </p:spPr>
        <p:txBody>
          <a:bodyPr/>
          <a:lstStyle/>
          <a:p>
            <a:r>
              <a:rPr lang="ja-JP" altLang="en-US" sz="4000"/>
              <a:t>メモリの共通化による構造ハザード</a:t>
            </a:r>
          </a:p>
        </p:txBody>
      </p:sp>
      <p:sp>
        <p:nvSpPr>
          <p:cNvPr id="246787" name="Text Box 3"/>
          <p:cNvSpPr txBox="1">
            <a:spLocks noChangeArrowheads="1"/>
          </p:cNvSpPr>
          <p:nvPr/>
        </p:nvSpPr>
        <p:spPr bwMode="auto">
          <a:xfrm>
            <a:off x="254000" y="1693863"/>
            <a:ext cx="86433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err="1"/>
              <a:t>lw</a:t>
            </a:r>
            <a:r>
              <a:rPr lang="ja-JP" altLang="en-US" dirty="0"/>
              <a:t>命令</a:t>
            </a:r>
          </a:p>
        </p:txBody>
      </p:sp>
      <p:sp>
        <p:nvSpPr>
          <p:cNvPr id="246788" name="Rectangle 4"/>
          <p:cNvSpPr>
            <a:spLocks noChangeArrowheads="1"/>
          </p:cNvSpPr>
          <p:nvPr/>
        </p:nvSpPr>
        <p:spPr bwMode="auto">
          <a:xfrm>
            <a:off x="1403350" y="1557338"/>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789" name="Text Box 5"/>
          <p:cNvSpPr txBox="1">
            <a:spLocks noChangeArrowheads="1"/>
          </p:cNvSpPr>
          <p:nvPr/>
        </p:nvSpPr>
        <p:spPr bwMode="auto">
          <a:xfrm>
            <a:off x="319088" y="2276475"/>
            <a:ext cx="796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命令１</a:t>
            </a:r>
          </a:p>
        </p:txBody>
      </p:sp>
      <p:sp>
        <p:nvSpPr>
          <p:cNvPr id="246790" name="Text Box 6"/>
          <p:cNvSpPr txBox="1">
            <a:spLocks noChangeArrowheads="1"/>
          </p:cNvSpPr>
          <p:nvPr/>
        </p:nvSpPr>
        <p:spPr bwMode="auto">
          <a:xfrm>
            <a:off x="323850" y="2852936"/>
            <a:ext cx="24479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dirty="0"/>
              <a:t>命令</a:t>
            </a:r>
            <a:r>
              <a:rPr lang="en-US" altLang="ja-JP" dirty="0"/>
              <a:t>2</a:t>
            </a:r>
            <a:r>
              <a:rPr lang="ja-JP" altLang="en-US" dirty="0"/>
              <a:t>　</a:t>
            </a:r>
          </a:p>
        </p:txBody>
      </p:sp>
      <p:sp>
        <p:nvSpPr>
          <p:cNvPr id="246791" name="Text Box 7"/>
          <p:cNvSpPr txBox="1">
            <a:spLocks noChangeArrowheads="1"/>
          </p:cNvSpPr>
          <p:nvPr/>
        </p:nvSpPr>
        <p:spPr bwMode="auto">
          <a:xfrm>
            <a:off x="323850" y="3501008"/>
            <a:ext cx="323964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ja-JP" altLang="en-US" dirty="0"/>
              <a:t>命令</a:t>
            </a:r>
            <a:r>
              <a:rPr lang="en-US" altLang="ja-JP" dirty="0"/>
              <a:t>3</a:t>
            </a:r>
            <a:r>
              <a:rPr lang="ja-JP" altLang="en-US" dirty="0"/>
              <a:t>　</a:t>
            </a:r>
            <a:r>
              <a:rPr lang="en-US" altLang="ja-JP" dirty="0" err="1"/>
              <a:t>lw</a:t>
            </a:r>
            <a:r>
              <a:rPr lang="ja-JP" altLang="en-US" dirty="0"/>
              <a:t>時にメモリが使えない</a:t>
            </a:r>
            <a:endParaRPr lang="en-US" altLang="ja-JP" dirty="0"/>
          </a:p>
        </p:txBody>
      </p:sp>
      <p:sp>
        <p:nvSpPr>
          <p:cNvPr id="246792" name="Rectangle 8"/>
          <p:cNvSpPr>
            <a:spLocks noChangeArrowheads="1"/>
          </p:cNvSpPr>
          <p:nvPr/>
        </p:nvSpPr>
        <p:spPr bwMode="auto">
          <a:xfrm>
            <a:off x="2195513" y="1557338"/>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3" name="Rectangle 9"/>
          <p:cNvSpPr>
            <a:spLocks noChangeArrowheads="1"/>
          </p:cNvSpPr>
          <p:nvPr/>
        </p:nvSpPr>
        <p:spPr bwMode="auto">
          <a:xfrm>
            <a:off x="2193925" y="1557338"/>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794" name="Rectangle 10"/>
          <p:cNvSpPr>
            <a:spLocks noChangeArrowheads="1"/>
          </p:cNvSpPr>
          <p:nvPr/>
        </p:nvSpPr>
        <p:spPr bwMode="auto">
          <a:xfrm>
            <a:off x="2987675" y="1557338"/>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795" name="Rectangle 11"/>
          <p:cNvSpPr>
            <a:spLocks noChangeArrowheads="1"/>
          </p:cNvSpPr>
          <p:nvPr/>
        </p:nvSpPr>
        <p:spPr bwMode="auto">
          <a:xfrm>
            <a:off x="4572000" y="1557338"/>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6" name="Rectangle 12"/>
          <p:cNvSpPr>
            <a:spLocks noChangeArrowheads="1"/>
          </p:cNvSpPr>
          <p:nvPr/>
        </p:nvSpPr>
        <p:spPr bwMode="auto">
          <a:xfrm>
            <a:off x="4572000" y="1557338"/>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797" name="Rectangle 13"/>
          <p:cNvSpPr>
            <a:spLocks noChangeArrowheads="1"/>
          </p:cNvSpPr>
          <p:nvPr/>
        </p:nvSpPr>
        <p:spPr bwMode="auto">
          <a:xfrm>
            <a:off x="2195513" y="2132013"/>
            <a:ext cx="792162"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798" name="Rectangle 14"/>
          <p:cNvSpPr>
            <a:spLocks noChangeArrowheads="1"/>
          </p:cNvSpPr>
          <p:nvPr/>
        </p:nvSpPr>
        <p:spPr bwMode="auto">
          <a:xfrm>
            <a:off x="2987675" y="2132013"/>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799" name="Rectangle 15"/>
          <p:cNvSpPr>
            <a:spLocks noChangeArrowheads="1"/>
          </p:cNvSpPr>
          <p:nvPr/>
        </p:nvSpPr>
        <p:spPr bwMode="auto">
          <a:xfrm>
            <a:off x="2986088" y="2132013"/>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00" name="Rectangle 16"/>
          <p:cNvSpPr>
            <a:spLocks noChangeArrowheads="1"/>
          </p:cNvSpPr>
          <p:nvPr/>
        </p:nvSpPr>
        <p:spPr bwMode="auto">
          <a:xfrm>
            <a:off x="3779838" y="2132013"/>
            <a:ext cx="792162"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01" name="Rectangle 17"/>
          <p:cNvSpPr>
            <a:spLocks noChangeArrowheads="1"/>
          </p:cNvSpPr>
          <p:nvPr/>
        </p:nvSpPr>
        <p:spPr bwMode="auto">
          <a:xfrm>
            <a:off x="5364163" y="2132013"/>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2" name="Rectangle 18"/>
          <p:cNvSpPr>
            <a:spLocks noChangeArrowheads="1"/>
          </p:cNvSpPr>
          <p:nvPr/>
        </p:nvSpPr>
        <p:spPr bwMode="auto">
          <a:xfrm>
            <a:off x="5364163" y="2132013"/>
            <a:ext cx="360362"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03" name="Rectangle 19"/>
          <p:cNvSpPr>
            <a:spLocks noChangeArrowheads="1"/>
          </p:cNvSpPr>
          <p:nvPr/>
        </p:nvSpPr>
        <p:spPr bwMode="auto">
          <a:xfrm>
            <a:off x="4571553" y="3286571"/>
            <a:ext cx="792162" cy="5762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804" name="Rectangle 20"/>
          <p:cNvSpPr>
            <a:spLocks noChangeArrowheads="1"/>
          </p:cNvSpPr>
          <p:nvPr/>
        </p:nvSpPr>
        <p:spPr bwMode="auto">
          <a:xfrm>
            <a:off x="5363715" y="3286571"/>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5" name="Rectangle 21"/>
          <p:cNvSpPr>
            <a:spLocks noChangeArrowheads="1"/>
          </p:cNvSpPr>
          <p:nvPr/>
        </p:nvSpPr>
        <p:spPr bwMode="auto">
          <a:xfrm>
            <a:off x="5362128" y="3286571"/>
            <a:ext cx="577850"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06" name="Rectangle 22"/>
          <p:cNvSpPr>
            <a:spLocks noChangeArrowheads="1"/>
          </p:cNvSpPr>
          <p:nvPr/>
        </p:nvSpPr>
        <p:spPr bwMode="auto">
          <a:xfrm>
            <a:off x="6155878" y="3286571"/>
            <a:ext cx="792162" cy="576263"/>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07" name="Rectangle 23"/>
          <p:cNvSpPr>
            <a:spLocks noChangeArrowheads="1"/>
          </p:cNvSpPr>
          <p:nvPr/>
        </p:nvSpPr>
        <p:spPr bwMode="auto">
          <a:xfrm>
            <a:off x="7740203" y="3286571"/>
            <a:ext cx="792162"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08" name="Rectangle 24"/>
          <p:cNvSpPr>
            <a:spLocks noChangeArrowheads="1"/>
          </p:cNvSpPr>
          <p:nvPr/>
        </p:nvSpPr>
        <p:spPr bwMode="auto">
          <a:xfrm>
            <a:off x="7740203" y="3286571"/>
            <a:ext cx="360362"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09" name="Rectangle 25"/>
          <p:cNvSpPr>
            <a:spLocks noChangeArrowheads="1"/>
          </p:cNvSpPr>
          <p:nvPr/>
        </p:nvSpPr>
        <p:spPr bwMode="auto">
          <a:xfrm>
            <a:off x="3779390" y="3286571"/>
            <a:ext cx="792163"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0" name="Text Box 26"/>
          <p:cNvSpPr txBox="1">
            <a:spLocks noChangeArrowheads="1"/>
          </p:cNvSpPr>
          <p:nvPr/>
        </p:nvSpPr>
        <p:spPr bwMode="auto">
          <a:xfrm>
            <a:off x="3779390" y="3429446"/>
            <a:ext cx="736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t>Bubble</a:t>
            </a:r>
          </a:p>
        </p:txBody>
      </p:sp>
      <p:sp>
        <p:nvSpPr>
          <p:cNvPr id="246811" name="Rectangle 27"/>
          <p:cNvSpPr>
            <a:spLocks noChangeArrowheads="1"/>
          </p:cNvSpPr>
          <p:nvPr/>
        </p:nvSpPr>
        <p:spPr bwMode="auto">
          <a:xfrm>
            <a:off x="5363715" y="3862834"/>
            <a:ext cx="792163"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246812" name="Rectangle 28"/>
          <p:cNvSpPr>
            <a:spLocks noChangeArrowheads="1"/>
          </p:cNvSpPr>
          <p:nvPr/>
        </p:nvSpPr>
        <p:spPr bwMode="auto">
          <a:xfrm>
            <a:off x="6155878" y="3862834"/>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3" name="Rectangle 29"/>
          <p:cNvSpPr>
            <a:spLocks noChangeArrowheads="1"/>
          </p:cNvSpPr>
          <p:nvPr/>
        </p:nvSpPr>
        <p:spPr bwMode="auto">
          <a:xfrm>
            <a:off x="6154290" y="3862834"/>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246814" name="Rectangle 30"/>
          <p:cNvSpPr>
            <a:spLocks noChangeArrowheads="1"/>
          </p:cNvSpPr>
          <p:nvPr/>
        </p:nvSpPr>
        <p:spPr bwMode="auto">
          <a:xfrm>
            <a:off x="6948040" y="3862834"/>
            <a:ext cx="792163"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246815" name="Rectangle 31"/>
          <p:cNvSpPr>
            <a:spLocks noChangeArrowheads="1"/>
          </p:cNvSpPr>
          <p:nvPr/>
        </p:nvSpPr>
        <p:spPr bwMode="auto">
          <a:xfrm>
            <a:off x="8532365" y="3862834"/>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246816" name="Rectangle 32"/>
          <p:cNvSpPr>
            <a:spLocks noChangeArrowheads="1"/>
          </p:cNvSpPr>
          <p:nvPr/>
        </p:nvSpPr>
        <p:spPr bwMode="auto">
          <a:xfrm>
            <a:off x="8532365" y="3862834"/>
            <a:ext cx="360363"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246817" name="Text Box 33"/>
          <p:cNvSpPr txBox="1">
            <a:spLocks noChangeArrowheads="1"/>
          </p:cNvSpPr>
          <p:nvPr/>
        </p:nvSpPr>
        <p:spPr bwMode="auto">
          <a:xfrm>
            <a:off x="879475" y="4673600"/>
            <a:ext cx="6859588" cy="146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err="1"/>
              <a:t>lw</a:t>
            </a:r>
            <a:r>
              <a:rPr lang="ja-JP" altLang="en-US" dirty="0"/>
              <a:t>命令の</a:t>
            </a:r>
            <a:r>
              <a:rPr lang="ja-JP" altLang="en-US" dirty="0" err="1"/>
              <a:t>次の次の</a:t>
            </a:r>
            <a:r>
              <a:rPr lang="ja-JP" altLang="en-US" dirty="0"/>
              <a:t>命令フェッチを</a:t>
            </a:r>
            <a:r>
              <a:rPr lang="en-US" altLang="ja-JP" dirty="0"/>
              <a:t>1</a:t>
            </a:r>
            <a:r>
              <a:rPr lang="ja-JP" altLang="en-US" dirty="0"/>
              <a:t>クロック遅らせる。</a:t>
            </a:r>
          </a:p>
          <a:p>
            <a:endParaRPr lang="ja-JP" altLang="en-US" dirty="0"/>
          </a:p>
          <a:p>
            <a:r>
              <a:rPr lang="ja-JP" altLang="en-US" dirty="0"/>
              <a:t>ストール付き</a:t>
            </a:r>
            <a:r>
              <a:rPr lang="en-US" altLang="ja-JP" dirty="0"/>
              <a:t>CPI</a:t>
            </a:r>
            <a:r>
              <a:rPr lang="ja-JP" altLang="en-US" dirty="0"/>
              <a:t>＝理想の</a:t>
            </a:r>
            <a:r>
              <a:rPr lang="en-US" altLang="ja-JP" dirty="0"/>
              <a:t>CPI</a:t>
            </a:r>
            <a:r>
              <a:rPr lang="ja-JP" altLang="en-US" dirty="0"/>
              <a:t>＋ストールの確率</a:t>
            </a:r>
            <a:r>
              <a:rPr lang="en-US" altLang="ja-JP" dirty="0"/>
              <a:t>×</a:t>
            </a:r>
            <a:r>
              <a:rPr lang="ja-JP" altLang="en-US" dirty="0"/>
              <a:t>ストールのダメージ</a:t>
            </a:r>
          </a:p>
          <a:p>
            <a:r>
              <a:rPr lang="ja-JP" altLang="en-US" dirty="0"/>
              <a:t>　　　　　　　　　　　　　　　</a:t>
            </a:r>
            <a:r>
              <a:rPr lang="en-US" altLang="ja-JP" dirty="0"/>
              <a:t>1</a:t>
            </a:r>
            <a:r>
              <a:rPr lang="ja-JP" altLang="en-US" dirty="0"/>
              <a:t>　　　＋　</a:t>
            </a:r>
            <a:r>
              <a:rPr lang="en-US" altLang="ja-JP" dirty="0"/>
              <a:t>0.25×1</a:t>
            </a:r>
          </a:p>
          <a:p>
            <a:r>
              <a:rPr lang="ja-JP" altLang="en-US" dirty="0"/>
              <a:t>　　　　　　　　　　　　　（</a:t>
            </a:r>
            <a:r>
              <a:rPr lang="en-US" altLang="ja-JP" dirty="0" err="1"/>
              <a:t>lw</a:t>
            </a:r>
            <a:r>
              <a:rPr lang="en-US" altLang="ja-JP" dirty="0"/>
              <a:t>/</a:t>
            </a:r>
            <a:r>
              <a:rPr lang="en-US" altLang="ja-JP" dirty="0" err="1"/>
              <a:t>sw</a:t>
            </a:r>
            <a:r>
              <a:rPr lang="ja-JP" altLang="en-US" dirty="0"/>
              <a:t>命令が合わせて</a:t>
            </a:r>
            <a:r>
              <a:rPr lang="en-US" altLang="ja-JP" dirty="0"/>
              <a:t>25</a:t>
            </a:r>
            <a:r>
              <a:rPr lang="ja-JP" altLang="en-US" dirty="0"/>
              <a:t>％とする）</a:t>
            </a:r>
          </a:p>
        </p:txBody>
      </p:sp>
      <p:sp>
        <p:nvSpPr>
          <p:cNvPr id="246818" name="Line 34"/>
          <p:cNvSpPr>
            <a:spLocks noChangeShapeType="1"/>
          </p:cNvSpPr>
          <p:nvPr/>
        </p:nvSpPr>
        <p:spPr bwMode="auto">
          <a:xfrm>
            <a:off x="6948115" y="2996952"/>
            <a:ext cx="1584325"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46819" name="Text Box 35"/>
          <p:cNvSpPr txBox="1">
            <a:spLocks noChangeArrowheads="1"/>
          </p:cNvSpPr>
          <p:nvPr/>
        </p:nvSpPr>
        <p:spPr bwMode="auto">
          <a:xfrm>
            <a:off x="7154415" y="2369234"/>
            <a:ext cx="29511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dirty="0"/>
              <a:t>1</a:t>
            </a:r>
            <a:r>
              <a:rPr lang="ja-JP" altLang="en-US" dirty="0"/>
              <a:t>クロック分終了が</a:t>
            </a:r>
            <a:endParaRPr lang="en-US" altLang="ja-JP" dirty="0"/>
          </a:p>
          <a:p>
            <a:r>
              <a:rPr lang="ja-JP" altLang="en-US" dirty="0"/>
              <a:t>遅れる</a:t>
            </a:r>
          </a:p>
        </p:txBody>
      </p:sp>
      <p:sp>
        <p:nvSpPr>
          <p:cNvPr id="246820" name="Rectangle 36"/>
          <p:cNvSpPr>
            <a:spLocks noChangeArrowheads="1"/>
          </p:cNvSpPr>
          <p:nvPr/>
        </p:nvSpPr>
        <p:spPr bwMode="auto">
          <a:xfrm>
            <a:off x="3779838" y="1557338"/>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1" name="Rectangle 37"/>
          <p:cNvSpPr>
            <a:spLocks noChangeArrowheads="1"/>
          </p:cNvSpPr>
          <p:nvPr/>
        </p:nvSpPr>
        <p:spPr bwMode="auto">
          <a:xfrm>
            <a:off x="4572000" y="2132013"/>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2" name="Rectangle 38"/>
          <p:cNvSpPr>
            <a:spLocks noChangeArrowheads="1"/>
          </p:cNvSpPr>
          <p:nvPr/>
        </p:nvSpPr>
        <p:spPr bwMode="auto">
          <a:xfrm>
            <a:off x="6948040" y="3284984"/>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246823" name="Rectangle 39"/>
          <p:cNvSpPr>
            <a:spLocks noChangeArrowheads="1"/>
          </p:cNvSpPr>
          <p:nvPr/>
        </p:nvSpPr>
        <p:spPr bwMode="auto">
          <a:xfrm>
            <a:off x="7740203" y="3859659"/>
            <a:ext cx="792162"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
        <p:nvSpPr>
          <p:cNvPr id="40" name="Rectangle 13"/>
          <p:cNvSpPr>
            <a:spLocks noChangeArrowheads="1"/>
          </p:cNvSpPr>
          <p:nvPr/>
        </p:nvSpPr>
        <p:spPr bwMode="auto">
          <a:xfrm>
            <a:off x="2984277" y="2692400"/>
            <a:ext cx="792162"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F</a:t>
            </a:r>
          </a:p>
        </p:txBody>
      </p:sp>
      <p:sp>
        <p:nvSpPr>
          <p:cNvPr id="41" name="Rectangle 14"/>
          <p:cNvSpPr>
            <a:spLocks noChangeArrowheads="1"/>
          </p:cNvSpPr>
          <p:nvPr/>
        </p:nvSpPr>
        <p:spPr bwMode="auto">
          <a:xfrm>
            <a:off x="3779614" y="2708920"/>
            <a:ext cx="792163"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42" name="Rectangle 15"/>
          <p:cNvSpPr>
            <a:spLocks noChangeArrowheads="1"/>
          </p:cNvSpPr>
          <p:nvPr/>
        </p:nvSpPr>
        <p:spPr bwMode="auto">
          <a:xfrm>
            <a:off x="3778027" y="2708920"/>
            <a:ext cx="577850"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D</a:t>
            </a:r>
          </a:p>
        </p:txBody>
      </p:sp>
      <p:sp>
        <p:nvSpPr>
          <p:cNvPr id="43" name="Rectangle 16"/>
          <p:cNvSpPr>
            <a:spLocks noChangeArrowheads="1"/>
          </p:cNvSpPr>
          <p:nvPr/>
        </p:nvSpPr>
        <p:spPr bwMode="auto">
          <a:xfrm>
            <a:off x="4571777" y="2708920"/>
            <a:ext cx="792162" cy="576262"/>
          </a:xfrm>
          <a:prstGeom prst="rect">
            <a:avLst/>
          </a:prstGeom>
          <a:solidFill>
            <a:srgbClr val="FF99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E</a:t>
            </a:r>
          </a:p>
        </p:txBody>
      </p:sp>
      <p:sp>
        <p:nvSpPr>
          <p:cNvPr id="44" name="Rectangle 17"/>
          <p:cNvSpPr>
            <a:spLocks noChangeArrowheads="1"/>
          </p:cNvSpPr>
          <p:nvPr/>
        </p:nvSpPr>
        <p:spPr bwMode="auto">
          <a:xfrm>
            <a:off x="6156102" y="2708920"/>
            <a:ext cx="792162"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0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400" b="1"/>
          </a:p>
        </p:txBody>
      </p:sp>
      <p:sp>
        <p:nvSpPr>
          <p:cNvPr id="45" name="Rectangle 18"/>
          <p:cNvSpPr>
            <a:spLocks noChangeArrowheads="1"/>
          </p:cNvSpPr>
          <p:nvPr/>
        </p:nvSpPr>
        <p:spPr bwMode="auto">
          <a:xfrm>
            <a:off x="6156102" y="2708920"/>
            <a:ext cx="360362"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W</a:t>
            </a:r>
          </a:p>
        </p:txBody>
      </p:sp>
      <p:sp>
        <p:nvSpPr>
          <p:cNvPr id="46" name="Rectangle 37"/>
          <p:cNvSpPr>
            <a:spLocks noChangeArrowheads="1"/>
          </p:cNvSpPr>
          <p:nvPr/>
        </p:nvSpPr>
        <p:spPr bwMode="auto">
          <a:xfrm>
            <a:off x="5363939" y="2708920"/>
            <a:ext cx="792163" cy="576262"/>
          </a:xfrm>
          <a:prstGeom prst="rect">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400" b="1" dirty="0"/>
              <a:t>M</a:t>
            </a:r>
          </a:p>
        </p:txBody>
      </p:sp>
    </p:spTree>
    <p:extLst>
      <p:ext uri="{BB962C8B-B14F-4D97-AF65-F5344CB8AC3E}">
        <p14:creationId xmlns:p14="http://schemas.microsoft.com/office/powerpoint/2010/main" val="27575042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ja-JP" altLang="en-US"/>
              <a:t>構造ハザード</a:t>
            </a:r>
          </a:p>
        </p:txBody>
      </p:sp>
      <p:sp>
        <p:nvSpPr>
          <p:cNvPr id="247811" name="Rectangle 3"/>
          <p:cNvSpPr>
            <a:spLocks noGrp="1" noChangeArrowheads="1"/>
          </p:cNvSpPr>
          <p:nvPr>
            <p:ph type="body" idx="1"/>
          </p:nvPr>
        </p:nvSpPr>
        <p:spPr/>
        <p:txBody>
          <a:bodyPr/>
          <a:lstStyle/>
          <a:p>
            <a:r>
              <a:rPr lang="ja-JP" altLang="en-US"/>
              <a:t>資源の複製により解決可能</a:t>
            </a:r>
          </a:p>
          <a:p>
            <a:r>
              <a:rPr lang="ja-JP" altLang="en-US"/>
              <a:t>コストと性能のトレードオフを考えて決める</a:t>
            </a:r>
          </a:p>
          <a:p>
            <a:pPr lvl="1"/>
            <a:r>
              <a:rPr lang="ja-JP" altLang="en-US"/>
              <a:t>メモリの共有化→コスト減を取るか？</a:t>
            </a:r>
          </a:p>
          <a:p>
            <a:pPr lvl="1"/>
            <a:r>
              <a:rPr lang="en-US" altLang="ja-JP"/>
              <a:t>CPI</a:t>
            </a:r>
            <a:r>
              <a:rPr lang="ja-JP" altLang="en-US"/>
              <a:t>　１→</a:t>
            </a:r>
            <a:r>
              <a:rPr lang="en-US" altLang="ja-JP"/>
              <a:t>1.25</a:t>
            </a:r>
            <a:r>
              <a:rPr lang="ja-JP" altLang="en-US"/>
              <a:t>の性能低下を取るか？</a:t>
            </a:r>
          </a:p>
        </p:txBody>
      </p:sp>
    </p:spTree>
    <p:extLst>
      <p:ext uri="{BB962C8B-B14F-4D97-AF65-F5344CB8AC3E}">
        <p14:creationId xmlns:p14="http://schemas.microsoft.com/office/powerpoint/2010/main" val="1147873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a:xfrm>
            <a:off x="457200" y="158454"/>
            <a:ext cx="8229600" cy="1143000"/>
          </a:xfrm>
        </p:spPr>
        <p:txBody>
          <a:bodyPr/>
          <a:lstStyle/>
          <a:p>
            <a:r>
              <a:rPr lang="ja-JP" altLang="en-US"/>
              <a:t>パイプラインのまとめ</a:t>
            </a:r>
          </a:p>
        </p:txBody>
      </p:sp>
      <p:sp>
        <p:nvSpPr>
          <p:cNvPr id="292867" name="Rectangle 3"/>
          <p:cNvSpPr>
            <a:spLocks noGrp="1" noChangeArrowheads="1"/>
          </p:cNvSpPr>
          <p:nvPr>
            <p:ph type="body" idx="1"/>
          </p:nvPr>
        </p:nvSpPr>
        <p:spPr>
          <a:xfrm>
            <a:off x="457200" y="1019382"/>
            <a:ext cx="8229600" cy="4525963"/>
          </a:xfrm>
        </p:spPr>
        <p:txBody>
          <a:bodyPr/>
          <a:lstStyle/>
          <a:p>
            <a:r>
              <a:rPr lang="ja-JP" altLang="en-US" dirty="0"/>
              <a:t>全体のクリティカルパスをステージに分割</a:t>
            </a:r>
            <a:endParaRPr lang="en-US" altLang="ja-JP" dirty="0"/>
          </a:p>
          <a:p>
            <a:pPr lvl="1"/>
            <a:r>
              <a:rPr lang="en-US" altLang="ja-JP" dirty="0"/>
              <a:t>F,D,E,M,W</a:t>
            </a:r>
            <a:r>
              <a:rPr lang="ja-JP" altLang="en-US" dirty="0"/>
              <a:t>の</a:t>
            </a:r>
            <a:r>
              <a:rPr lang="en-US" altLang="ja-JP" dirty="0"/>
              <a:t>5</a:t>
            </a:r>
            <a:r>
              <a:rPr lang="ja-JP" altLang="en-US" dirty="0"/>
              <a:t>ステージ</a:t>
            </a:r>
            <a:endParaRPr lang="en-US" altLang="ja-JP" dirty="0"/>
          </a:p>
          <a:p>
            <a:pPr lvl="1"/>
            <a:r>
              <a:rPr lang="ja-JP" altLang="en-US" dirty="0"/>
              <a:t>命令を次々と実行して結果を次に渡していく</a:t>
            </a:r>
            <a:endParaRPr lang="en-US" altLang="ja-JP" dirty="0"/>
          </a:p>
          <a:p>
            <a:pPr lvl="1"/>
            <a:r>
              <a:rPr lang="ja-JP" altLang="en-US" dirty="0"/>
              <a:t>パイプラインレジスタが必要</a:t>
            </a:r>
            <a:endParaRPr lang="en-US" altLang="ja-JP" dirty="0"/>
          </a:p>
          <a:p>
            <a:r>
              <a:rPr lang="ja-JP" altLang="en-US" dirty="0"/>
              <a:t>理想的にはクリティカルパスはステージ分の一、</a:t>
            </a:r>
            <a:r>
              <a:rPr lang="en-US" altLang="ja-JP" dirty="0"/>
              <a:t>CPI</a:t>
            </a:r>
            <a:r>
              <a:rPr lang="ja-JP" altLang="en-US" dirty="0"/>
              <a:t>＝１になる</a:t>
            </a:r>
            <a:endParaRPr lang="en-US" altLang="ja-JP" dirty="0"/>
          </a:p>
          <a:p>
            <a:pPr lvl="1"/>
            <a:r>
              <a:rPr lang="ja-JP" altLang="en-US" dirty="0"/>
              <a:t>実際は均等分割はムリ</a:t>
            </a:r>
            <a:endParaRPr lang="en-US" altLang="ja-JP" dirty="0"/>
          </a:p>
          <a:p>
            <a:r>
              <a:rPr lang="ja-JP" altLang="en-US" dirty="0"/>
              <a:t>現実的にはパイプラインハザードにより性能が制限される</a:t>
            </a:r>
            <a:endParaRPr lang="en-US" altLang="ja-JP" dirty="0"/>
          </a:p>
          <a:p>
            <a:pPr lvl="1"/>
            <a:r>
              <a:rPr lang="ja-JP" altLang="en-US" dirty="0"/>
              <a:t>構造ハザードは資源の競合による</a:t>
            </a:r>
            <a:endParaRPr lang="en-US" altLang="ja-JP" dirty="0"/>
          </a:p>
          <a:p>
            <a:pPr lvl="1"/>
            <a:r>
              <a:rPr lang="ja-JP" altLang="en-US" dirty="0"/>
              <a:t>残りは次週</a:t>
            </a:r>
            <a:endParaRPr lang="en-US" altLang="ja-JP"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6876256" y="5085184"/>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75020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a:extLst>
              <a:ext uri="{FF2B5EF4-FFF2-40B4-BE49-F238E27FC236}">
                <a16:creationId xmlns:a16="http://schemas.microsoft.com/office/drawing/2014/main" id="{0833B7F2-F659-4902-9570-358EB1E099DC}"/>
              </a:ext>
            </a:extLst>
          </p:cNvPr>
          <p:cNvGrpSpPr/>
          <p:nvPr/>
        </p:nvGrpSpPr>
        <p:grpSpPr>
          <a:xfrm>
            <a:off x="-252536" y="836713"/>
            <a:ext cx="9131722" cy="5635049"/>
            <a:chOff x="1183203" y="1212163"/>
            <a:chExt cx="7503434" cy="4800611"/>
          </a:xfrm>
        </p:grpSpPr>
        <p:sp>
          <p:nvSpPr>
            <p:cNvPr id="169" name="正方形/長方形 168">
              <a:extLst>
                <a:ext uri="{FF2B5EF4-FFF2-40B4-BE49-F238E27FC236}">
                  <a16:creationId xmlns:a16="http://schemas.microsoft.com/office/drawing/2014/main" id="{6512D155-BBF3-461A-9ADC-5B8349CC2C32}"/>
                </a:ext>
              </a:extLst>
            </p:cNvPr>
            <p:cNvSpPr/>
            <p:nvPr/>
          </p:nvSpPr>
          <p:spPr>
            <a:xfrm>
              <a:off x="6441726" y="3033071"/>
              <a:ext cx="456603" cy="1287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12716" name="Line 76"/>
            <p:cNvSpPr>
              <a:spLocks noChangeShapeType="1"/>
            </p:cNvSpPr>
            <p:nvPr/>
          </p:nvSpPr>
          <p:spPr bwMode="auto">
            <a:xfrm flipV="1">
              <a:off x="1183203" y="2778219"/>
              <a:ext cx="503635" cy="4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2" name="Line 2"/>
            <p:cNvSpPr>
              <a:spLocks noChangeShapeType="1"/>
            </p:cNvSpPr>
            <p:nvPr/>
          </p:nvSpPr>
          <p:spPr bwMode="auto">
            <a:xfrm flipH="1" flipV="1">
              <a:off x="6049303" y="2402679"/>
              <a:ext cx="0" cy="63554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dirty="0"/>
            </a:p>
          </p:txBody>
        </p:sp>
        <p:sp>
          <p:nvSpPr>
            <p:cNvPr id="112643" name="Line 3"/>
            <p:cNvSpPr>
              <a:spLocks noChangeShapeType="1"/>
            </p:cNvSpPr>
            <p:nvPr/>
          </p:nvSpPr>
          <p:spPr bwMode="auto">
            <a:xfrm flipH="1" flipV="1">
              <a:off x="6677026" y="2132410"/>
              <a:ext cx="1191" cy="10596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4" name="Line 4"/>
            <p:cNvSpPr>
              <a:spLocks noChangeShapeType="1"/>
            </p:cNvSpPr>
            <p:nvPr/>
          </p:nvSpPr>
          <p:spPr bwMode="auto">
            <a:xfrm flipV="1">
              <a:off x="6353176" y="1214437"/>
              <a:ext cx="0" cy="37742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6" name="Line 6"/>
            <p:cNvSpPr>
              <a:spLocks noChangeShapeType="1"/>
            </p:cNvSpPr>
            <p:nvPr/>
          </p:nvSpPr>
          <p:spPr bwMode="auto">
            <a:xfrm flipH="1">
              <a:off x="5435204" y="1214438"/>
              <a:ext cx="91797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7" name="Line 7"/>
            <p:cNvSpPr>
              <a:spLocks noChangeShapeType="1"/>
            </p:cNvSpPr>
            <p:nvPr/>
          </p:nvSpPr>
          <p:spPr bwMode="auto">
            <a:xfrm flipH="1">
              <a:off x="5435205" y="1214438"/>
              <a:ext cx="1190" cy="275510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8" name="Line 8"/>
            <p:cNvSpPr>
              <a:spLocks noChangeShapeType="1"/>
            </p:cNvSpPr>
            <p:nvPr/>
          </p:nvSpPr>
          <p:spPr bwMode="auto">
            <a:xfrm flipV="1">
              <a:off x="5435204" y="4295299"/>
              <a:ext cx="75604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49" name="Line 9"/>
            <p:cNvSpPr>
              <a:spLocks noChangeShapeType="1"/>
            </p:cNvSpPr>
            <p:nvPr/>
          </p:nvSpPr>
          <p:spPr bwMode="auto">
            <a:xfrm flipV="1">
              <a:off x="6191251" y="4133374"/>
              <a:ext cx="0" cy="1619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50" name="Rectangle 10"/>
            <p:cNvSpPr>
              <a:spLocks noChangeArrowheads="1"/>
            </p:cNvSpPr>
            <p:nvPr/>
          </p:nvSpPr>
          <p:spPr bwMode="auto">
            <a:xfrm>
              <a:off x="6225065" y="4725115"/>
              <a:ext cx="1350169" cy="161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51" name="Rectangle 11"/>
            <p:cNvSpPr>
              <a:spLocks noChangeArrowheads="1"/>
            </p:cNvSpPr>
            <p:nvPr/>
          </p:nvSpPr>
          <p:spPr bwMode="auto">
            <a:xfrm>
              <a:off x="6225065" y="4887040"/>
              <a:ext cx="1350169" cy="161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52" name="Rectangle 12"/>
            <p:cNvSpPr>
              <a:spLocks noChangeArrowheads="1"/>
            </p:cNvSpPr>
            <p:nvPr/>
          </p:nvSpPr>
          <p:spPr bwMode="auto">
            <a:xfrm>
              <a:off x="6225065" y="5048965"/>
              <a:ext cx="1350169" cy="161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54" name="Rectangle 14"/>
            <p:cNvSpPr>
              <a:spLocks noChangeArrowheads="1"/>
            </p:cNvSpPr>
            <p:nvPr/>
          </p:nvSpPr>
          <p:spPr bwMode="auto">
            <a:xfrm>
              <a:off x="6225065" y="5544741"/>
              <a:ext cx="1350169" cy="161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55" name="Rectangle 15"/>
            <p:cNvSpPr>
              <a:spLocks noChangeArrowheads="1"/>
            </p:cNvSpPr>
            <p:nvPr/>
          </p:nvSpPr>
          <p:spPr bwMode="auto">
            <a:xfrm>
              <a:off x="6225065" y="5219700"/>
              <a:ext cx="1350169" cy="32504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56" name="Line 16"/>
            <p:cNvSpPr>
              <a:spLocks noChangeShapeType="1"/>
            </p:cNvSpPr>
            <p:nvPr/>
          </p:nvSpPr>
          <p:spPr bwMode="auto">
            <a:xfrm flipV="1">
              <a:off x="7098269" y="5721668"/>
              <a:ext cx="0" cy="161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57" name="Text Box 17"/>
            <p:cNvSpPr txBox="1">
              <a:spLocks noChangeArrowheads="1"/>
            </p:cNvSpPr>
            <p:nvPr/>
          </p:nvSpPr>
          <p:spPr bwMode="auto">
            <a:xfrm>
              <a:off x="5975748" y="1922860"/>
              <a:ext cx="242623"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A</a:t>
              </a:r>
            </a:p>
          </p:txBody>
        </p:sp>
        <p:sp>
          <p:nvSpPr>
            <p:cNvPr id="112658" name="Text Box 18"/>
            <p:cNvSpPr txBox="1">
              <a:spLocks noChangeArrowheads="1"/>
            </p:cNvSpPr>
            <p:nvPr/>
          </p:nvSpPr>
          <p:spPr bwMode="auto">
            <a:xfrm>
              <a:off x="6569869" y="1922860"/>
              <a:ext cx="242623"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B</a:t>
              </a:r>
            </a:p>
          </p:txBody>
        </p:sp>
        <p:grpSp>
          <p:nvGrpSpPr>
            <p:cNvPr id="112659" name="Group 19"/>
            <p:cNvGrpSpPr>
              <a:grpSpLocks/>
            </p:cNvGrpSpPr>
            <p:nvPr/>
          </p:nvGrpSpPr>
          <p:grpSpPr bwMode="auto">
            <a:xfrm>
              <a:off x="5760245" y="1600200"/>
              <a:ext cx="1241822" cy="538163"/>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grpSp>
        <p:sp>
          <p:nvSpPr>
            <p:cNvPr id="112667" name="Text Box 27"/>
            <p:cNvSpPr txBox="1">
              <a:spLocks noChangeArrowheads="1"/>
            </p:cNvSpPr>
            <p:nvPr/>
          </p:nvSpPr>
          <p:spPr bwMode="auto">
            <a:xfrm>
              <a:off x="6246020" y="1593056"/>
              <a:ext cx="236037"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Y</a:t>
              </a:r>
            </a:p>
          </p:txBody>
        </p:sp>
        <p:sp>
          <p:nvSpPr>
            <p:cNvPr id="112668" name="Text Box 28"/>
            <p:cNvSpPr txBox="1">
              <a:spLocks noChangeArrowheads="1"/>
            </p:cNvSpPr>
            <p:nvPr/>
          </p:nvSpPr>
          <p:spPr bwMode="auto">
            <a:xfrm>
              <a:off x="5978129" y="1652588"/>
              <a:ext cx="236037"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S</a:t>
              </a:r>
            </a:p>
          </p:txBody>
        </p:sp>
        <p:sp>
          <p:nvSpPr>
            <p:cNvPr id="112669" name="Text Box 29"/>
            <p:cNvSpPr txBox="1">
              <a:spLocks noChangeArrowheads="1"/>
            </p:cNvSpPr>
            <p:nvPr/>
          </p:nvSpPr>
          <p:spPr bwMode="auto">
            <a:xfrm>
              <a:off x="6533437" y="5235179"/>
              <a:ext cx="278186"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a:t>
              </a:r>
            </a:p>
          </p:txBody>
        </p:sp>
        <p:sp>
          <p:nvSpPr>
            <p:cNvPr id="112670" name="Line 30"/>
            <p:cNvSpPr>
              <a:spLocks noChangeShapeType="1"/>
            </p:cNvSpPr>
            <p:nvPr/>
          </p:nvSpPr>
          <p:spPr bwMode="auto">
            <a:xfrm flipV="1">
              <a:off x="6413183" y="5732977"/>
              <a:ext cx="0" cy="2797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71" name="Line 31"/>
            <p:cNvSpPr>
              <a:spLocks noChangeShapeType="1"/>
            </p:cNvSpPr>
            <p:nvPr/>
          </p:nvSpPr>
          <p:spPr bwMode="auto">
            <a:xfrm flipV="1">
              <a:off x="6385800" y="5598319"/>
              <a:ext cx="54769"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72" name="Line 32"/>
            <p:cNvSpPr>
              <a:spLocks noChangeShapeType="1"/>
            </p:cNvSpPr>
            <p:nvPr/>
          </p:nvSpPr>
          <p:spPr bwMode="auto">
            <a:xfrm>
              <a:off x="6440568" y="5598319"/>
              <a:ext cx="53578"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73" name="Text Box 33"/>
            <p:cNvSpPr txBox="1">
              <a:spLocks noChangeArrowheads="1"/>
            </p:cNvSpPr>
            <p:nvPr/>
          </p:nvSpPr>
          <p:spPr bwMode="auto">
            <a:xfrm flipH="1">
              <a:off x="7127935" y="5732978"/>
              <a:ext cx="532208"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we</a:t>
              </a:r>
            </a:p>
          </p:txBody>
        </p:sp>
        <p:sp>
          <p:nvSpPr>
            <p:cNvPr id="112675" name="Text Box 35"/>
            <p:cNvSpPr txBox="1">
              <a:spLocks noChangeArrowheads="1"/>
            </p:cNvSpPr>
            <p:nvPr/>
          </p:nvSpPr>
          <p:spPr bwMode="auto">
            <a:xfrm>
              <a:off x="6607969" y="1484710"/>
              <a:ext cx="151791"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sz="1200"/>
            </a:p>
          </p:txBody>
        </p:sp>
        <p:grpSp>
          <p:nvGrpSpPr>
            <p:cNvPr id="112678" name="Group 38"/>
            <p:cNvGrpSpPr>
              <a:grpSpLocks/>
            </p:cNvGrpSpPr>
            <p:nvPr/>
          </p:nvGrpSpPr>
          <p:grpSpPr bwMode="auto">
            <a:xfrm>
              <a:off x="5920979" y="3322559"/>
              <a:ext cx="865584" cy="485775"/>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grpSp>
        <p:sp>
          <p:nvSpPr>
            <p:cNvPr id="112688" name="AutoShape 48"/>
            <p:cNvSpPr>
              <a:spLocks noChangeArrowheads="1"/>
            </p:cNvSpPr>
            <p:nvPr/>
          </p:nvSpPr>
          <p:spPr bwMode="auto">
            <a:xfrm flipV="1">
              <a:off x="6029326" y="3970258"/>
              <a:ext cx="540544" cy="16668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689" name="Line 49"/>
            <p:cNvSpPr>
              <a:spLocks noChangeShapeType="1"/>
            </p:cNvSpPr>
            <p:nvPr/>
          </p:nvSpPr>
          <p:spPr bwMode="auto">
            <a:xfrm flipH="1" flipV="1">
              <a:off x="6299599" y="3813096"/>
              <a:ext cx="1190" cy="1571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90" name="Line 50"/>
            <p:cNvSpPr>
              <a:spLocks noChangeShapeType="1"/>
            </p:cNvSpPr>
            <p:nvPr/>
          </p:nvSpPr>
          <p:spPr bwMode="auto">
            <a:xfrm flipH="1" flipV="1">
              <a:off x="6461523" y="4133374"/>
              <a:ext cx="0" cy="592931"/>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92" name="Line 52"/>
            <p:cNvSpPr>
              <a:spLocks noChangeShapeType="1"/>
            </p:cNvSpPr>
            <p:nvPr/>
          </p:nvSpPr>
          <p:spPr bwMode="auto">
            <a:xfrm flipH="1">
              <a:off x="5425677" y="2688276"/>
              <a:ext cx="9527" cy="252904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693" name="Line 53"/>
            <p:cNvSpPr>
              <a:spLocks noChangeShapeType="1"/>
            </p:cNvSpPr>
            <p:nvPr/>
          </p:nvSpPr>
          <p:spPr bwMode="auto">
            <a:xfrm flipV="1">
              <a:off x="6029326" y="3808334"/>
              <a:ext cx="0" cy="161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00" name="Line 60"/>
            <p:cNvSpPr>
              <a:spLocks noChangeShapeType="1"/>
            </p:cNvSpPr>
            <p:nvPr/>
          </p:nvSpPr>
          <p:spPr bwMode="auto">
            <a:xfrm>
              <a:off x="2053240" y="5484718"/>
              <a:ext cx="3741218" cy="726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02" name="Rectangle 62"/>
            <p:cNvSpPr>
              <a:spLocks noChangeArrowheads="1"/>
            </p:cNvSpPr>
            <p:nvPr/>
          </p:nvSpPr>
          <p:spPr bwMode="auto">
            <a:xfrm>
              <a:off x="1686838" y="2621056"/>
              <a:ext cx="756047" cy="27146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703" name="Line 63"/>
            <p:cNvSpPr>
              <a:spLocks noChangeShapeType="1"/>
            </p:cNvSpPr>
            <p:nvPr/>
          </p:nvSpPr>
          <p:spPr bwMode="auto">
            <a:xfrm>
              <a:off x="1686838" y="2729403"/>
              <a:ext cx="108347" cy="5357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04" name="Line 64"/>
            <p:cNvSpPr>
              <a:spLocks noChangeShapeType="1"/>
            </p:cNvSpPr>
            <p:nvPr/>
          </p:nvSpPr>
          <p:spPr bwMode="auto">
            <a:xfrm flipH="1">
              <a:off x="1686838" y="2782982"/>
              <a:ext cx="108347" cy="547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05" name="Text Box 65"/>
            <p:cNvSpPr txBox="1">
              <a:spLocks noChangeArrowheads="1"/>
            </p:cNvSpPr>
            <p:nvPr/>
          </p:nvSpPr>
          <p:spPr bwMode="auto">
            <a:xfrm>
              <a:off x="1848763" y="2616294"/>
              <a:ext cx="3269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a:t>PC</a:t>
              </a:r>
            </a:p>
          </p:txBody>
        </p:sp>
        <p:sp>
          <p:nvSpPr>
            <p:cNvPr id="112706" name="Line 66"/>
            <p:cNvSpPr>
              <a:spLocks noChangeShapeType="1"/>
            </p:cNvSpPr>
            <p:nvPr/>
          </p:nvSpPr>
          <p:spPr bwMode="auto">
            <a:xfrm flipH="1">
              <a:off x="2066926" y="2888457"/>
              <a:ext cx="11156" cy="258514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19" name="Line 79"/>
            <p:cNvSpPr>
              <a:spLocks noChangeShapeType="1"/>
            </p:cNvSpPr>
            <p:nvPr/>
          </p:nvSpPr>
          <p:spPr bwMode="auto">
            <a:xfrm flipV="1">
              <a:off x="3227785" y="3863102"/>
              <a:ext cx="1" cy="800101"/>
            </a:xfrm>
            <a:prstGeom prst="line">
              <a:avLst/>
            </a:prstGeom>
            <a:noFill/>
            <a:ln w="2857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38" name="Text Box 98"/>
            <p:cNvSpPr txBox="1">
              <a:spLocks noChangeArrowheads="1"/>
            </p:cNvSpPr>
            <p:nvPr/>
          </p:nvSpPr>
          <p:spPr bwMode="auto">
            <a:xfrm>
              <a:off x="7624544" y="5729705"/>
              <a:ext cx="703633"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sz="1200" dirty="0"/>
                <a:t>共用メモリ</a:t>
              </a:r>
            </a:p>
          </p:txBody>
        </p:sp>
        <p:sp>
          <p:nvSpPr>
            <p:cNvPr id="112740" name="Line 100"/>
            <p:cNvSpPr>
              <a:spLocks noChangeShapeType="1"/>
            </p:cNvSpPr>
            <p:nvPr/>
          </p:nvSpPr>
          <p:spPr bwMode="auto">
            <a:xfrm>
              <a:off x="3632151" y="3388043"/>
              <a:ext cx="226814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1" name="Line 101"/>
            <p:cNvSpPr>
              <a:spLocks noChangeShapeType="1"/>
            </p:cNvSpPr>
            <p:nvPr/>
          </p:nvSpPr>
          <p:spPr bwMode="auto">
            <a:xfrm>
              <a:off x="5433883" y="5210890"/>
              <a:ext cx="336725"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2" name="Line 102"/>
            <p:cNvSpPr>
              <a:spLocks noChangeShapeType="1"/>
            </p:cNvSpPr>
            <p:nvPr/>
          </p:nvSpPr>
          <p:spPr bwMode="auto">
            <a:xfrm flipV="1">
              <a:off x="3552927" y="3669627"/>
              <a:ext cx="2357239" cy="387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5" name="Line 105"/>
            <p:cNvSpPr>
              <a:spLocks noChangeShapeType="1"/>
            </p:cNvSpPr>
            <p:nvPr/>
          </p:nvSpPr>
          <p:spPr bwMode="auto">
            <a:xfrm flipV="1">
              <a:off x="3705690" y="4348877"/>
              <a:ext cx="345638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6" name="Line 106"/>
            <p:cNvSpPr>
              <a:spLocks noChangeShapeType="1"/>
            </p:cNvSpPr>
            <p:nvPr/>
          </p:nvSpPr>
          <p:spPr bwMode="auto">
            <a:xfrm flipV="1">
              <a:off x="7163992" y="3376136"/>
              <a:ext cx="0" cy="9727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7" name="Line 107"/>
            <p:cNvSpPr>
              <a:spLocks noChangeShapeType="1"/>
            </p:cNvSpPr>
            <p:nvPr/>
          </p:nvSpPr>
          <p:spPr bwMode="auto">
            <a:xfrm flipH="1">
              <a:off x="6786563" y="3376136"/>
              <a:ext cx="37742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48" name="AutoShape 108"/>
            <p:cNvSpPr>
              <a:spLocks noChangeArrowheads="1"/>
            </p:cNvSpPr>
            <p:nvPr/>
          </p:nvSpPr>
          <p:spPr bwMode="auto">
            <a:xfrm flipV="1">
              <a:off x="6246020" y="2240756"/>
              <a:ext cx="1026319" cy="161925"/>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12749" name="Rectangle 109"/>
            <p:cNvSpPr>
              <a:spLocks noChangeArrowheads="1"/>
            </p:cNvSpPr>
            <p:nvPr/>
          </p:nvSpPr>
          <p:spPr bwMode="auto">
            <a:xfrm>
              <a:off x="6624638" y="2585524"/>
              <a:ext cx="592931" cy="15465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200" dirty="0" err="1"/>
                <a:t>ext</a:t>
              </a:r>
              <a:endParaRPr lang="en-US" altLang="ja-JP" sz="1200" dirty="0"/>
            </a:p>
          </p:txBody>
        </p:sp>
        <p:sp>
          <p:nvSpPr>
            <p:cNvPr id="112752" name="Line 112"/>
            <p:cNvSpPr>
              <a:spLocks noChangeShapeType="1"/>
            </p:cNvSpPr>
            <p:nvPr/>
          </p:nvSpPr>
          <p:spPr bwMode="auto">
            <a:xfrm>
              <a:off x="3761186" y="2888456"/>
              <a:ext cx="329565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53" name="Line 113"/>
            <p:cNvSpPr>
              <a:spLocks noChangeShapeType="1"/>
            </p:cNvSpPr>
            <p:nvPr/>
          </p:nvSpPr>
          <p:spPr bwMode="auto">
            <a:xfrm flipV="1">
              <a:off x="7056836" y="2726531"/>
              <a:ext cx="0" cy="1619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56" name="Line 116"/>
            <p:cNvSpPr>
              <a:spLocks noChangeShapeType="1"/>
            </p:cNvSpPr>
            <p:nvPr/>
          </p:nvSpPr>
          <p:spPr bwMode="auto">
            <a:xfrm flipV="1">
              <a:off x="7056836" y="2402681"/>
              <a:ext cx="0" cy="17130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57" name="Line 117"/>
            <p:cNvSpPr>
              <a:spLocks noChangeShapeType="1"/>
            </p:cNvSpPr>
            <p:nvPr/>
          </p:nvSpPr>
          <p:spPr bwMode="auto">
            <a:xfrm flipV="1">
              <a:off x="6522384" y="2402679"/>
              <a:ext cx="1" cy="62157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58" name="Line 118"/>
            <p:cNvSpPr>
              <a:spLocks noChangeShapeType="1"/>
            </p:cNvSpPr>
            <p:nvPr/>
          </p:nvSpPr>
          <p:spPr bwMode="auto">
            <a:xfrm flipV="1">
              <a:off x="6678217" y="3808334"/>
              <a:ext cx="0" cy="161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59" name="Text Box 119"/>
            <p:cNvSpPr txBox="1">
              <a:spLocks noChangeArrowheads="1"/>
            </p:cNvSpPr>
            <p:nvPr/>
          </p:nvSpPr>
          <p:spPr bwMode="auto">
            <a:xfrm>
              <a:off x="6569870" y="3911918"/>
              <a:ext cx="445294"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rwe</a:t>
              </a:r>
            </a:p>
          </p:txBody>
        </p:sp>
        <p:sp>
          <p:nvSpPr>
            <p:cNvPr id="112764" name="Line 124"/>
            <p:cNvSpPr>
              <a:spLocks noChangeShapeType="1"/>
            </p:cNvSpPr>
            <p:nvPr/>
          </p:nvSpPr>
          <p:spPr bwMode="auto">
            <a:xfrm flipV="1">
              <a:off x="6516292" y="2942034"/>
              <a:ext cx="1577127" cy="119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65" name="Line 125"/>
            <p:cNvSpPr>
              <a:spLocks noChangeShapeType="1"/>
            </p:cNvSpPr>
            <p:nvPr/>
          </p:nvSpPr>
          <p:spPr bwMode="auto">
            <a:xfrm flipH="1">
              <a:off x="8098182" y="2961204"/>
              <a:ext cx="2381" cy="238601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66" name="Line 126"/>
            <p:cNvSpPr>
              <a:spLocks noChangeShapeType="1"/>
            </p:cNvSpPr>
            <p:nvPr/>
          </p:nvSpPr>
          <p:spPr bwMode="auto">
            <a:xfrm flipH="1">
              <a:off x="7575233" y="5335787"/>
              <a:ext cx="506730" cy="10239"/>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67" name="Text Box 127"/>
            <p:cNvSpPr txBox="1">
              <a:spLocks noChangeArrowheads="1"/>
            </p:cNvSpPr>
            <p:nvPr/>
          </p:nvSpPr>
          <p:spPr bwMode="auto">
            <a:xfrm>
              <a:off x="6084095" y="3970259"/>
              <a:ext cx="27027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0</a:t>
              </a:r>
            </a:p>
          </p:txBody>
        </p:sp>
        <p:sp>
          <p:nvSpPr>
            <p:cNvPr id="112768" name="Text Box 128"/>
            <p:cNvSpPr txBox="1">
              <a:spLocks noChangeArrowheads="1"/>
            </p:cNvSpPr>
            <p:nvPr/>
          </p:nvSpPr>
          <p:spPr bwMode="auto">
            <a:xfrm>
              <a:off x="6354367" y="3970259"/>
              <a:ext cx="27027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a:t>1</a:t>
              </a:r>
            </a:p>
          </p:txBody>
        </p:sp>
        <p:sp>
          <p:nvSpPr>
            <p:cNvPr id="112771" name="Text Box 131"/>
            <p:cNvSpPr txBox="1">
              <a:spLocks noChangeArrowheads="1"/>
            </p:cNvSpPr>
            <p:nvPr/>
          </p:nvSpPr>
          <p:spPr bwMode="auto">
            <a:xfrm>
              <a:off x="6768754" y="3491588"/>
              <a:ext cx="5941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rs2</a:t>
              </a:r>
            </a:p>
          </p:txBody>
        </p:sp>
        <p:sp>
          <p:nvSpPr>
            <p:cNvPr id="112772" name="Text Box 132"/>
            <p:cNvSpPr txBox="1">
              <a:spLocks noChangeArrowheads="1"/>
            </p:cNvSpPr>
            <p:nvPr/>
          </p:nvSpPr>
          <p:spPr bwMode="auto">
            <a:xfrm>
              <a:off x="5565106" y="3174727"/>
              <a:ext cx="5941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rs1</a:t>
              </a:r>
            </a:p>
          </p:txBody>
        </p:sp>
        <p:sp>
          <p:nvSpPr>
            <p:cNvPr id="112773" name="Text Box 133"/>
            <p:cNvSpPr txBox="1">
              <a:spLocks noChangeArrowheads="1"/>
            </p:cNvSpPr>
            <p:nvPr/>
          </p:nvSpPr>
          <p:spPr bwMode="auto">
            <a:xfrm>
              <a:off x="5557540" y="3670816"/>
              <a:ext cx="5941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rd</a:t>
              </a:r>
              <a:endParaRPr lang="en-US" altLang="ja-JP" sz="1200" b="1" dirty="0"/>
            </a:p>
          </p:txBody>
        </p:sp>
        <p:sp>
          <p:nvSpPr>
            <p:cNvPr id="112774" name="Text Box 134"/>
            <p:cNvSpPr txBox="1">
              <a:spLocks noChangeArrowheads="1"/>
            </p:cNvSpPr>
            <p:nvPr/>
          </p:nvSpPr>
          <p:spPr bwMode="auto">
            <a:xfrm>
              <a:off x="6922076" y="2070498"/>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srcb</a:t>
              </a:r>
              <a:endParaRPr lang="en-US" altLang="ja-JP" sz="1200" b="1" dirty="0"/>
            </a:p>
          </p:txBody>
        </p:sp>
        <p:sp>
          <p:nvSpPr>
            <p:cNvPr id="112775" name="Text Box 135"/>
            <p:cNvSpPr txBox="1">
              <a:spLocks noChangeArrowheads="1"/>
            </p:cNvSpPr>
            <p:nvPr/>
          </p:nvSpPr>
          <p:spPr bwMode="auto">
            <a:xfrm>
              <a:off x="4816080" y="4098323"/>
              <a:ext cx="702469" cy="393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aluresult</a:t>
              </a:r>
              <a:r>
                <a:rPr lang="en-US" altLang="ja-JP" sz="1200" b="1" dirty="0"/>
                <a:t>_</a:t>
              </a:r>
            </a:p>
          </p:txBody>
        </p:sp>
        <p:sp>
          <p:nvSpPr>
            <p:cNvPr id="112776" name="Text Box 136"/>
            <p:cNvSpPr txBox="1">
              <a:spLocks noChangeArrowheads="1"/>
            </p:cNvSpPr>
            <p:nvPr/>
          </p:nvSpPr>
          <p:spPr bwMode="auto">
            <a:xfrm>
              <a:off x="7788116" y="5419725"/>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writedata</a:t>
              </a:r>
              <a:endParaRPr lang="en-US" altLang="ja-JP" sz="1200" b="1" dirty="0"/>
            </a:p>
          </p:txBody>
        </p:sp>
        <p:sp>
          <p:nvSpPr>
            <p:cNvPr id="112777" name="Text Box 137"/>
            <p:cNvSpPr txBox="1">
              <a:spLocks noChangeArrowheads="1"/>
            </p:cNvSpPr>
            <p:nvPr/>
          </p:nvSpPr>
          <p:spPr bwMode="auto">
            <a:xfrm>
              <a:off x="6462714" y="4457224"/>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readdata</a:t>
              </a:r>
              <a:endParaRPr lang="en-US" altLang="ja-JP" sz="1200" b="1" dirty="0"/>
            </a:p>
          </p:txBody>
        </p:sp>
        <p:sp>
          <p:nvSpPr>
            <p:cNvPr id="112780" name="Text Box 140"/>
            <p:cNvSpPr txBox="1">
              <a:spLocks noChangeArrowheads="1"/>
            </p:cNvSpPr>
            <p:nvPr/>
          </p:nvSpPr>
          <p:spPr bwMode="auto">
            <a:xfrm>
              <a:off x="6442968" y="2990425"/>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reg2</a:t>
              </a:r>
            </a:p>
          </p:txBody>
        </p:sp>
        <p:sp>
          <p:nvSpPr>
            <p:cNvPr id="112782" name="Text Box 142"/>
            <p:cNvSpPr txBox="1">
              <a:spLocks noChangeArrowheads="1"/>
            </p:cNvSpPr>
            <p:nvPr/>
          </p:nvSpPr>
          <p:spPr bwMode="auto">
            <a:xfrm>
              <a:off x="4593432" y="2718532"/>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imm</a:t>
              </a:r>
              <a:endParaRPr lang="en-US" altLang="ja-JP" sz="1200" b="1" dirty="0"/>
            </a:p>
          </p:txBody>
        </p:sp>
        <p:sp>
          <p:nvSpPr>
            <p:cNvPr id="112784" name="Line 144"/>
            <p:cNvSpPr>
              <a:spLocks noChangeShapeType="1"/>
            </p:cNvSpPr>
            <p:nvPr/>
          </p:nvSpPr>
          <p:spPr bwMode="auto">
            <a:xfrm>
              <a:off x="5166123" y="1754981"/>
              <a:ext cx="8096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85" name="Line 145"/>
            <p:cNvSpPr>
              <a:spLocks noChangeShapeType="1"/>
            </p:cNvSpPr>
            <p:nvPr/>
          </p:nvSpPr>
          <p:spPr bwMode="auto">
            <a:xfrm>
              <a:off x="5166123" y="1593056"/>
              <a:ext cx="0" cy="323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86" name="Line 146"/>
            <p:cNvSpPr>
              <a:spLocks noChangeShapeType="1"/>
            </p:cNvSpPr>
            <p:nvPr/>
          </p:nvSpPr>
          <p:spPr bwMode="auto">
            <a:xfrm flipH="1" flipV="1">
              <a:off x="5004198" y="1484710"/>
              <a:ext cx="161925"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87" name="Line 147"/>
            <p:cNvSpPr>
              <a:spLocks noChangeShapeType="1"/>
            </p:cNvSpPr>
            <p:nvPr/>
          </p:nvSpPr>
          <p:spPr bwMode="auto">
            <a:xfrm flipH="1">
              <a:off x="5004198" y="1916907"/>
              <a:ext cx="161925"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88" name="Line 148"/>
            <p:cNvSpPr>
              <a:spLocks noChangeShapeType="1"/>
            </p:cNvSpPr>
            <p:nvPr/>
          </p:nvSpPr>
          <p:spPr bwMode="auto">
            <a:xfrm>
              <a:off x="5004198" y="1484710"/>
              <a:ext cx="0" cy="5405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92" name="Line 152"/>
            <p:cNvSpPr>
              <a:spLocks noChangeShapeType="1"/>
            </p:cNvSpPr>
            <p:nvPr/>
          </p:nvSpPr>
          <p:spPr bwMode="auto">
            <a:xfrm flipV="1">
              <a:off x="4463654" y="1593056"/>
              <a:ext cx="0" cy="243006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93" name="Line 153"/>
            <p:cNvSpPr>
              <a:spLocks noChangeShapeType="1"/>
            </p:cNvSpPr>
            <p:nvPr/>
          </p:nvSpPr>
          <p:spPr bwMode="auto">
            <a:xfrm>
              <a:off x="4463655" y="1593056"/>
              <a:ext cx="48696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794" name="Text Box 154"/>
            <p:cNvSpPr txBox="1">
              <a:spLocks noChangeArrowheads="1"/>
            </p:cNvSpPr>
            <p:nvPr/>
          </p:nvSpPr>
          <p:spPr bwMode="auto">
            <a:xfrm>
              <a:off x="4503243" y="1362485"/>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funct3</a:t>
              </a:r>
            </a:p>
          </p:txBody>
        </p:sp>
        <p:sp>
          <p:nvSpPr>
            <p:cNvPr id="112795" name="Text Box 155"/>
            <p:cNvSpPr txBox="1">
              <a:spLocks noChangeArrowheads="1"/>
            </p:cNvSpPr>
            <p:nvPr/>
          </p:nvSpPr>
          <p:spPr bwMode="auto">
            <a:xfrm>
              <a:off x="4461274" y="1818696"/>
              <a:ext cx="69165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ADD</a:t>
              </a:r>
            </a:p>
          </p:txBody>
        </p:sp>
        <p:sp>
          <p:nvSpPr>
            <p:cNvPr id="112798" name="Line 158"/>
            <p:cNvSpPr>
              <a:spLocks noChangeShapeType="1"/>
            </p:cNvSpPr>
            <p:nvPr/>
          </p:nvSpPr>
          <p:spPr bwMode="auto">
            <a:xfrm>
              <a:off x="4787505" y="1916906"/>
              <a:ext cx="21669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12801" name="Text Box 161"/>
            <p:cNvSpPr txBox="1">
              <a:spLocks noChangeArrowheads="1"/>
            </p:cNvSpPr>
            <p:nvPr/>
          </p:nvSpPr>
          <p:spPr bwMode="auto">
            <a:xfrm>
              <a:off x="5892910" y="5068022"/>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adr</a:t>
              </a:r>
              <a:endParaRPr lang="en-US" altLang="ja-JP" sz="1200" b="1" dirty="0"/>
            </a:p>
          </p:txBody>
        </p:sp>
        <p:sp>
          <p:nvSpPr>
            <p:cNvPr id="112802" name="Text Box 162"/>
            <p:cNvSpPr txBox="1">
              <a:spLocks noChangeArrowheads="1"/>
            </p:cNvSpPr>
            <p:nvPr/>
          </p:nvSpPr>
          <p:spPr bwMode="auto">
            <a:xfrm>
              <a:off x="2789636" y="4185047"/>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instr</a:t>
              </a:r>
              <a:endParaRPr lang="en-US" altLang="ja-JP" sz="12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271618" y="3807143"/>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780485" y="3800297"/>
              <a:ext cx="5941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clk</a:t>
              </a:r>
              <a:endParaRPr lang="en-US" altLang="ja-JP" sz="1200" b="1" dirty="0"/>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2053240" y="1212163"/>
              <a:ext cx="3380643" cy="16193"/>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2070042" y="1245954"/>
              <a:ext cx="4922" cy="1396044"/>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3061096" y="2511619"/>
              <a:ext cx="666790" cy="27312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rPr>
                <a:t>&lt;&gt;=</a:t>
              </a:r>
              <a:r>
                <a:rPr lang="ja-JP" altLang="en-US" sz="12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p:cNvCxnSpPr>
            <p:nvPr/>
          </p:nvCxnSpPr>
          <p:spPr>
            <a:xfrm flipH="1">
              <a:off x="2433895" y="2678579"/>
              <a:ext cx="613973"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723046" y="2588882"/>
              <a:ext cx="2316907" cy="115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p:cNvCxnSpPr>
            <p:nvPr/>
          </p:nvCxnSpPr>
          <p:spPr>
            <a:xfrm flipH="1">
              <a:off x="3730797" y="2520967"/>
              <a:ext cx="2796821" cy="2292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590955" y="2246308"/>
              <a:ext cx="639398" cy="117083"/>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200"/>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5947392" y="2137174"/>
              <a:ext cx="1191" cy="10596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399486" y="2079557"/>
              <a:ext cx="702469" cy="393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srca</a:t>
              </a:r>
              <a:endParaRPr lang="en-US" altLang="ja-JP" sz="1200" b="1" dirty="0"/>
            </a:p>
            <a:p>
              <a:r>
                <a:rPr lang="en-US" altLang="ja-JP" sz="1200" b="1" dirty="0" err="1"/>
                <a:t>sel</a:t>
              </a:r>
              <a:endParaRPr lang="en-US" altLang="ja-JP" sz="1200" b="1" dirty="0"/>
            </a:p>
          </p:txBody>
        </p:sp>
        <p:sp>
          <p:nvSpPr>
            <p:cNvPr id="140" name="Text Box 72">
              <a:extLst>
                <a:ext uri="{FF2B5EF4-FFF2-40B4-BE49-F238E27FC236}">
                  <a16:creationId xmlns:a16="http://schemas.microsoft.com/office/drawing/2014/main" id="{4123907B-5A8A-4DE4-9CE4-38D2E5E7F058}"/>
                </a:ext>
              </a:extLst>
            </p:cNvPr>
            <p:cNvSpPr txBox="1">
              <a:spLocks noChangeArrowheads="1"/>
            </p:cNvSpPr>
            <p:nvPr/>
          </p:nvSpPr>
          <p:spPr bwMode="auto">
            <a:xfrm>
              <a:off x="4923705" y="1497813"/>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0</a:t>
              </a:r>
              <a:endParaRPr lang="ja-JP" altLang="en-US" sz="1200" b="1" dirty="0"/>
            </a:p>
          </p:txBody>
        </p:sp>
        <p:sp>
          <p:nvSpPr>
            <p:cNvPr id="141" name="Text Box 72">
              <a:extLst>
                <a:ext uri="{FF2B5EF4-FFF2-40B4-BE49-F238E27FC236}">
                  <a16:creationId xmlns:a16="http://schemas.microsoft.com/office/drawing/2014/main" id="{6E4A58B1-0D90-4760-8DD4-44A5C9D5EFD6}"/>
                </a:ext>
              </a:extLst>
            </p:cNvPr>
            <p:cNvSpPr txBox="1">
              <a:spLocks noChangeArrowheads="1"/>
            </p:cNvSpPr>
            <p:nvPr/>
          </p:nvSpPr>
          <p:spPr bwMode="auto">
            <a:xfrm>
              <a:off x="4933511" y="1746052"/>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1</a:t>
              </a:r>
              <a:endParaRPr lang="ja-JP" altLang="en-US" sz="1200" b="1" dirty="0"/>
            </a:p>
          </p:txBody>
        </p:sp>
        <p:cxnSp>
          <p:nvCxnSpPr>
            <p:cNvPr id="146" name="直線矢印コネクタ 145">
              <a:extLst>
                <a:ext uri="{FF2B5EF4-FFF2-40B4-BE49-F238E27FC236}">
                  <a16:creationId xmlns:a16="http://schemas.microsoft.com/office/drawing/2014/main" id="{C2E55C6B-8631-440B-85E6-15A158A9457B}"/>
                </a:ext>
              </a:extLst>
            </p:cNvPr>
            <p:cNvCxnSpPr>
              <a:cxnSpLocks/>
              <a:endCxn id="141" idx="2"/>
            </p:cNvCxnSpPr>
            <p:nvPr/>
          </p:nvCxnSpPr>
          <p:spPr>
            <a:xfrm flipH="1" flipV="1">
              <a:off x="5044285" y="1982033"/>
              <a:ext cx="12301" cy="3894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7" name="Text Box 155">
              <a:extLst>
                <a:ext uri="{FF2B5EF4-FFF2-40B4-BE49-F238E27FC236}">
                  <a16:creationId xmlns:a16="http://schemas.microsoft.com/office/drawing/2014/main" id="{3A1B0B4F-939A-466B-A9EE-08E28D10844B}"/>
                </a:ext>
              </a:extLst>
            </p:cNvPr>
            <p:cNvSpPr txBox="1">
              <a:spLocks noChangeArrowheads="1"/>
            </p:cNvSpPr>
            <p:nvPr/>
          </p:nvSpPr>
          <p:spPr bwMode="auto">
            <a:xfrm>
              <a:off x="4981303" y="2241068"/>
              <a:ext cx="69165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com</a:t>
              </a:r>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7365853" y="2247368"/>
              <a:ext cx="69165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srcbsel</a:t>
              </a:r>
              <a:endParaRPr lang="en-US" altLang="ja-JP" sz="12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7191971" y="2321719"/>
              <a:ext cx="37742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6849667" y="2206557"/>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1</a:t>
              </a:r>
              <a:endParaRPr lang="ja-JP" altLang="en-US" sz="1200"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6406989" y="2202686"/>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0</a:t>
              </a:r>
              <a:endParaRPr lang="ja-JP" altLang="en-US" sz="1200"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5726907" y="4068713"/>
              <a:ext cx="377429"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5407819" y="4050336"/>
              <a:ext cx="69165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resultsel</a:t>
              </a:r>
              <a:endParaRPr lang="en-US" altLang="ja-JP" sz="12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3718877" y="2743757"/>
              <a:ext cx="3787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4048122" y="2641998"/>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5652083" y="2174970"/>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0</a:t>
              </a:r>
              <a:endParaRPr lang="ja-JP" altLang="en-US" sz="1200"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5925407" y="2168858"/>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1</a:t>
              </a:r>
              <a:endParaRPr lang="ja-JP" altLang="en-US" sz="1200"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7226920" y="2662196"/>
              <a:ext cx="3787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7602735" y="2570559"/>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bra</a:t>
              </a:r>
            </a:p>
          </p:txBody>
        </p:sp>
        <p:sp>
          <p:nvSpPr>
            <p:cNvPr id="164" name="Line 9">
              <a:extLst>
                <a:ext uri="{FF2B5EF4-FFF2-40B4-BE49-F238E27FC236}">
                  <a16:creationId xmlns:a16="http://schemas.microsoft.com/office/drawing/2014/main" id="{9E0A40EE-961B-4C76-AE16-0A41E9AB0AB1}"/>
                </a:ext>
              </a:extLst>
            </p:cNvPr>
            <p:cNvSpPr>
              <a:spLocks noChangeShapeType="1"/>
            </p:cNvSpPr>
            <p:nvPr/>
          </p:nvSpPr>
          <p:spPr bwMode="auto">
            <a:xfrm flipV="1">
              <a:off x="6065488" y="3161111"/>
              <a:ext cx="0" cy="1619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65" name="Line 9">
              <a:extLst>
                <a:ext uri="{FF2B5EF4-FFF2-40B4-BE49-F238E27FC236}">
                  <a16:creationId xmlns:a16="http://schemas.microsoft.com/office/drawing/2014/main" id="{4DD6B293-7CB8-4F36-950C-DECB731FB484}"/>
                </a:ext>
              </a:extLst>
            </p:cNvPr>
            <p:cNvSpPr>
              <a:spLocks noChangeShapeType="1"/>
            </p:cNvSpPr>
            <p:nvPr/>
          </p:nvSpPr>
          <p:spPr bwMode="auto">
            <a:xfrm flipV="1">
              <a:off x="6599332" y="3161110"/>
              <a:ext cx="0" cy="1619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6" name="正方形/長方形 5">
              <a:extLst>
                <a:ext uri="{FF2B5EF4-FFF2-40B4-BE49-F238E27FC236}">
                  <a16:creationId xmlns:a16="http://schemas.microsoft.com/office/drawing/2014/main" id="{C1BA7E58-D6F1-418D-82C3-3548B19EE015}"/>
                </a:ext>
              </a:extLst>
            </p:cNvPr>
            <p:cNvSpPr/>
            <p:nvPr/>
          </p:nvSpPr>
          <p:spPr>
            <a:xfrm>
              <a:off x="3563148" y="2847976"/>
              <a:ext cx="194242" cy="17710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cxnSp>
          <p:nvCxnSpPr>
            <p:cNvPr id="166" name="直線矢印コネクタ 165">
              <a:extLst>
                <a:ext uri="{FF2B5EF4-FFF2-40B4-BE49-F238E27FC236}">
                  <a16:creationId xmlns:a16="http://schemas.microsoft.com/office/drawing/2014/main" id="{D8CDB5D8-02C0-442D-9F95-3F684FD40707}"/>
                </a:ext>
              </a:extLst>
            </p:cNvPr>
            <p:cNvCxnSpPr>
              <a:cxnSpLocks/>
            </p:cNvCxnSpPr>
            <p:nvPr/>
          </p:nvCxnSpPr>
          <p:spPr>
            <a:xfrm flipH="1">
              <a:off x="3215290" y="4655676"/>
              <a:ext cx="3247466" cy="8756"/>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7" name="Line 60">
              <a:extLst>
                <a:ext uri="{FF2B5EF4-FFF2-40B4-BE49-F238E27FC236}">
                  <a16:creationId xmlns:a16="http://schemas.microsoft.com/office/drawing/2014/main" id="{413D1EBA-9208-43BE-AB7B-CBBBA10D27CA}"/>
                </a:ext>
              </a:extLst>
            </p:cNvPr>
            <p:cNvSpPr>
              <a:spLocks noChangeShapeType="1"/>
            </p:cNvSpPr>
            <p:nvPr/>
          </p:nvSpPr>
          <p:spPr bwMode="auto">
            <a:xfrm flipV="1">
              <a:off x="3227785" y="3873222"/>
              <a:ext cx="331562"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68" name="Text Box 132">
              <a:extLst>
                <a:ext uri="{FF2B5EF4-FFF2-40B4-BE49-F238E27FC236}">
                  <a16:creationId xmlns:a16="http://schemas.microsoft.com/office/drawing/2014/main" id="{3436BDFC-FEBD-4260-BDB3-93275AD8FA0F}"/>
                </a:ext>
              </a:extLst>
            </p:cNvPr>
            <p:cNvSpPr txBox="1">
              <a:spLocks noChangeArrowheads="1"/>
            </p:cNvSpPr>
            <p:nvPr/>
          </p:nvSpPr>
          <p:spPr bwMode="auto">
            <a:xfrm>
              <a:off x="3516400" y="3123006"/>
              <a:ext cx="59412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IR</a:t>
              </a:r>
            </a:p>
          </p:txBody>
        </p:sp>
        <p:sp>
          <p:nvSpPr>
            <p:cNvPr id="8" name="正方形/長方形 7">
              <a:extLst>
                <a:ext uri="{FF2B5EF4-FFF2-40B4-BE49-F238E27FC236}">
                  <a16:creationId xmlns:a16="http://schemas.microsoft.com/office/drawing/2014/main" id="{A88217AB-9CEB-459E-B790-6EA9E76CA45A}"/>
                </a:ext>
              </a:extLst>
            </p:cNvPr>
            <p:cNvSpPr/>
            <p:nvPr/>
          </p:nvSpPr>
          <p:spPr>
            <a:xfrm>
              <a:off x="5778701" y="3044025"/>
              <a:ext cx="456603" cy="1287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12779" name="Text Box 139"/>
            <p:cNvSpPr txBox="1">
              <a:spLocks noChangeArrowheads="1"/>
            </p:cNvSpPr>
            <p:nvPr/>
          </p:nvSpPr>
          <p:spPr bwMode="auto">
            <a:xfrm>
              <a:off x="5823664" y="3006931"/>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a:t>reg1</a:t>
              </a:r>
            </a:p>
          </p:txBody>
        </p:sp>
        <p:sp>
          <p:nvSpPr>
            <p:cNvPr id="171" name="正方形/長方形 170">
              <a:extLst>
                <a:ext uri="{FF2B5EF4-FFF2-40B4-BE49-F238E27FC236}">
                  <a16:creationId xmlns:a16="http://schemas.microsoft.com/office/drawing/2014/main" id="{F6E59983-5D74-4222-AB9D-9DF0B668A66A}"/>
                </a:ext>
              </a:extLst>
            </p:cNvPr>
            <p:cNvSpPr/>
            <p:nvPr/>
          </p:nvSpPr>
          <p:spPr>
            <a:xfrm>
              <a:off x="5116102" y="4759481"/>
              <a:ext cx="456603" cy="12877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172" name="Text Box 142">
              <a:extLst>
                <a:ext uri="{FF2B5EF4-FFF2-40B4-BE49-F238E27FC236}">
                  <a16:creationId xmlns:a16="http://schemas.microsoft.com/office/drawing/2014/main" id="{90069E21-E1EB-4EFA-9419-C4D891973514}"/>
                </a:ext>
              </a:extLst>
            </p:cNvPr>
            <p:cNvSpPr txBox="1">
              <a:spLocks noChangeArrowheads="1"/>
            </p:cNvSpPr>
            <p:nvPr/>
          </p:nvSpPr>
          <p:spPr bwMode="auto">
            <a:xfrm>
              <a:off x="5099326" y="4719425"/>
              <a:ext cx="729731"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err="1"/>
                <a:t>regalu</a:t>
              </a:r>
              <a:endParaRPr lang="en-US" altLang="ja-JP" sz="1200" b="1" dirty="0"/>
            </a:p>
          </p:txBody>
        </p:sp>
        <p:sp>
          <p:nvSpPr>
            <p:cNvPr id="173" name="Line 145">
              <a:extLst>
                <a:ext uri="{FF2B5EF4-FFF2-40B4-BE49-F238E27FC236}">
                  <a16:creationId xmlns:a16="http://schemas.microsoft.com/office/drawing/2014/main" id="{C084670E-6DD5-41EA-AEBE-29004CECA91F}"/>
                </a:ext>
              </a:extLst>
            </p:cNvPr>
            <p:cNvSpPr>
              <a:spLocks noChangeShapeType="1"/>
            </p:cNvSpPr>
            <p:nvPr/>
          </p:nvSpPr>
          <p:spPr bwMode="auto">
            <a:xfrm>
              <a:off x="5946577" y="5163265"/>
              <a:ext cx="0" cy="3238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74" name="Line 146">
              <a:extLst>
                <a:ext uri="{FF2B5EF4-FFF2-40B4-BE49-F238E27FC236}">
                  <a16:creationId xmlns:a16="http://schemas.microsoft.com/office/drawing/2014/main" id="{B9F7236C-0EBB-45FF-9958-99F4D64DBECA}"/>
                </a:ext>
              </a:extLst>
            </p:cNvPr>
            <p:cNvSpPr>
              <a:spLocks noChangeShapeType="1"/>
            </p:cNvSpPr>
            <p:nvPr/>
          </p:nvSpPr>
          <p:spPr bwMode="auto">
            <a:xfrm flipH="1" flipV="1">
              <a:off x="5784652" y="5054918"/>
              <a:ext cx="161925"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75" name="Line 147">
              <a:extLst>
                <a:ext uri="{FF2B5EF4-FFF2-40B4-BE49-F238E27FC236}">
                  <a16:creationId xmlns:a16="http://schemas.microsoft.com/office/drawing/2014/main" id="{FD324263-F0A2-4E9B-BCE6-58C77CA21646}"/>
                </a:ext>
              </a:extLst>
            </p:cNvPr>
            <p:cNvSpPr>
              <a:spLocks noChangeShapeType="1"/>
            </p:cNvSpPr>
            <p:nvPr/>
          </p:nvSpPr>
          <p:spPr bwMode="auto">
            <a:xfrm flipH="1">
              <a:off x="5784652" y="5487115"/>
              <a:ext cx="161925" cy="10834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76" name="Line 148">
              <a:extLst>
                <a:ext uri="{FF2B5EF4-FFF2-40B4-BE49-F238E27FC236}">
                  <a16:creationId xmlns:a16="http://schemas.microsoft.com/office/drawing/2014/main" id="{C1FF22A2-7EFD-4107-8B18-6D4CD915EA30}"/>
                </a:ext>
              </a:extLst>
            </p:cNvPr>
            <p:cNvSpPr>
              <a:spLocks noChangeShapeType="1"/>
            </p:cNvSpPr>
            <p:nvPr/>
          </p:nvSpPr>
          <p:spPr bwMode="auto">
            <a:xfrm>
              <a:off x="5784652" y="5054919"/>
              <a:ext cx="0" cy="54054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77" name="Text Box 72">
              <a:extLst>
                <a:ext uri="{FF2B5EF4-FFF2-40B4-BE49-F238E27FC236}">
                  <a16:creationId xmlns:a16="http://schemas.microsoft.com/office/drawing/2014/main" id="{474AAF60-81ED-4695-BA85-7DD210E85683}"/>
                </a:ext>
              </a:extLst>
            </p:cNvPr>
            <p:cNvSpPr txBox="1">
              <a:spLocks noChangeArrowheads="1"/>
            </p:cNvSpPr>
            <p:nvPr/>
          </p:nvSpPr>
          <p:spPr bwMode="auto">
            <a:xfrm>
              <a:off x="5704159" y="5068022"/>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0</a:t>
              </a:r>
              <a:endParaRPr lang="ja-JP" altLang="en-US" sz="1200" b="1" dirty="0"/>
            </a:p>
          </p:txBody>
        </p:sp>
        <p:sp>
          <p:nvSpPr>
            <p:cNvPr id="178" name="Text Box 72">
              <a:extLst>
                <a:ext uri="{FF2B5EF4-FFF2-40B4-BE49-F238E27FC236}">
                  <a16:creationId xmlns:a16="http://schemas.microsoft.com/office/drawing/2014/main" id="{8AEDF59F-63BA-4935-B217-9F49D0030DE0}"/>
                </a:ext>
              </a:extLst>
            </p:cNvPr>
            <p:cNvSpPr txBox="1">
              <a:spLocks noChangeArrowheads="1"/>
            </p:cNvSpPr>
            <p:nvPr/>
          </p:nvSpPr>
          <p:spPr bwMode="auto">
            <a:xfrm>
              <a:off x="5713964" y="5316260"/>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1</a:t>
              </a:r>
              <a:endParaRPr lang="ja-JP" altLang="en-US" sz="1200" b="1" dirty="0"/>
            </a:p>
          </p:txBody>
        </p:sp>
        <p:sp>
          <p:nvSpPr>
            <p:cNvPr id="179" name="Line 101">
              <a:extLst>
                <a:ext uri="{FF2B5EF4-FFF2-40B4-BE49-F238E27FC236}">
                  <a16:creationId xmlns:a16="http://schemas.microsoft.com/office/drawing/2014/main" id="{AE17682A-5476-4373-9F5E-87D84DDB8184}"/>
                </a:ext>
              </a:extLst>
            </p:cNvPr>
            <p:cNvSpPr>
              <a:spLocks noChangeShapeType="1"/>
            </p:cNvSpPr>
            <p:nvPr/>
          </p:nvSpPr>
          <p:spPr bwMode="auto">
            <a:xfrm flipV="1">
              <a:off x="5982321" y="5322297"/>
              <a:ext cx="232939" cy="352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cxnSp>
          <p:nvCxnSpPr>
            <p:cNvPr id="180" name="直線矢印コネクタ 179">
              <a:extLst>
                <a:ext uri="{FF2B5EF4-FFF2-40B4-BE49-F238E27FC236}">
                  <a16:creationId xmlns:a16="http://schemas.microsoft.com/office/drawing/2014/main" id="{7CDE810F-2E15-4A69-88F5-A4313350CBB9}"/>
                </a:ext>
              </a:extLst>
            </p:cNvPr>
            <p:cNvCxnSpPr>
              <a:cxnSpLocks/>
            </p:cNvCxnSpPr>
            <p:nvPr/>
          </p:nvCxnSpPr>
          <p:spPr>
            <a:xfrm flipH="1" flipV="1">
              <a:off x="5861463" y="5532253"/>
              <a:ext cx="3931" cy="3484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1" name="Text Box 155">
              <a:extLst>
                <a:ext uri="{FF2B5EF4-FFF2-40B4-BE49-F238E27FC236}">
                  <a16:creationId xmlns:a16="http://schemas.microsoft.com/office/drawing/2014/main" id="{1C0CE3C5-3C16-4EDA-B8D8-392E390AAF04}"/>
                </a:ext>
              </a:extLst>
            </p:cNvPr>
            <p:cNvSpPr txBox="1">
              <a:spLocks noChangeArrowheads="1"/>
            </p:cNvSpPr>
            <p:nvPr/>
          </p:nvSpPr>
          <p:spPr bwMode="auto">
            <a:xfrm>
              <a:off x="5661524" y="5750270"/>
              <a:ext cx="691652"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 if</a:t>
              </a:r>
            </a:p>
          </p:txBody>
        </p:sp>
        <p:sp>
          <p:nvSpPr>
            <p:cNvPr id="182" name="Line 100">
              <a:extLst>
                <a:ext uri="{FF2B5EF4-FFF2-40B4-BE49-F238E27FC236}">
                  <a16:creationId xmlns:a16="http://schemas.microsoft.com/office/drawing/2014/main" id="{BBEFDBE6-D2E4-4ACA-8CC7-FAC0E02EAE59}"/>
                </a:ext>
              </a:extLst>
            </p:cNvPr>
            <p:cNvSpPr>
              <a:spLocks noChangeShapeType="1"/>
            </p:cNvSpPr>
            <p:nvPr/>
          </p:nvSpPr>
          <p:spPr bwMode="auto">
            <a:xfrm flipV="1">
              <a:off x="3727886" y="4010271"/>
              <a:ext cx="751988" cy="28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84" name="Line 50">
              <a:extLst>
                <a:ext uri="{FF2B5EF4-FFF2-40B4-BE49-F238E27FC236}">
                  <a16:creationId xmlns:a16="http://schemas.microsoft.com/office/drawing/2014/main" id="{FA51A5DB-D316-4E32-AA36-E6974662D421}"/>
                </a:ext>
              </a:extLst>
            </p:cNvPr>
            <p:cNvSpPr>
              <a:spLocks noChangeShapeType="1"/>
            </p:cNvSpPr>
            <p:nvPr/>
          </p:nvSpPr>
          <p:spPr bwMode="auto">
            <a:xfrm flipV="1">
              <a:off x="5631949" y="2374505"/>
              <a:ext cx="338" cy="3099099"/>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85" name="Line 8">
              <a:extLst>
                <a:ext uri="{FF2B5EF4-FFF2-40B4-BE49-F238E27FC236}">
                  <a16:creationId xmlns:a16="http://schemas.microsoft.com/office/drawing/2014/main" id="{55AEC999-E03F-4CE9-B3DC-5397341FDB9D}"/>
                </a:ext>
              </a:extLst>
            </p:cNvPr>
            <p:cNvSpPr>
              <a:spLocks noChangeShapeType="1"/>
            </p:cNvSpPr>
            <p:nvPr/>
          </p:nvSpPr>
          <p:spPr bwMode="auto">
            <a:xfrm flipV="1">
              <a:off x="5643106" y="4506324"/>
              <a:ext cx="664088" cy="700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86" name="Line 50">
              <a:extLst>
                <a:ext uri="{FF2B5EF4-FFF2-40B4-BE49-F238E27FC236}">
                  <a16:creationId xmlns:a16="http://schemas.microsoft.com/office/drawing/2014/main" id="{E1EC33D9-0688-4ACF-A5B9-8AB8FC5806E4}"/>
                </a:ext>
              </a:extLst>
            </p:cNvPr>
            <p:cNvSpPr>
              <a:spLocks noChangeShapeType="1"/>
            </p:cNvSpPr>
            <p:nvPr/>
          </p:nvSpPr>
          <p:spPr bwMode="auto">
            <a:xfrm flipH="1" flipV="1">
              <a:off x="6299598" y="4133374"/>
              <a:ext cx="7598" cy="36790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87" name="Text Box 128">
              <a:extLst>
                <a:ext uri="{FF2B5EF4-FFF2-40B4-BE49-F238E27FC236}">
                  <a16:creationId xmlns:a16="http://schemas.microsoft.com/office/drawing/2014/main" id="{5BC87487-8DE3-4578-B887-E3F472347E6E}"/>
                </a:ext>
              </a:extLst>
            </p:cNvPr>
            <p:cNvSpPr txBox="1">
              <a:spLocks noChangeArrowheads="1"/>
            </p:cNvSpPr>
            <p:nvPr/>
          </p:nvSpPr>
          <p:spPr bwMode="auto">
            <a:xfrm flipH="1">
              <a:off x="6209706" y="3970869"/>
              <a:ext cx="169070"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200" b="1" dirty="0"/>
                <a:t>2</a:t>
              </a:r>
            </a:p>
          </p:txBody>
        </p:sp>
        <p:sp>
          <p:nvSpPr>
            <p:cNvPr id="188" name="Line 116">
              <a:extLst>
                <a:ext uri="{FF2B5EF4-FFF2-40B4-BE49-F238E27FC236}">
                  <a16:creationId xmlns:a16="http://schemas.microsoft.com/office/drawing/2014/main" id="{3F00173C-D933-438C-85D6-70083DAF4E19}"/>
                </a:ext>
              </a:extLst>
            </p:cNvPr>
            <p:cNvSpPr>
              <a:spLocks noChangeShapeType="1"/>
            </p:cNvSpPr>
            <p:nvPr/>
          </p:nvSpPr>
          <p:spPr bwMode="auto">
            <a:xfrm flipH="1" flipV="1">
              <a:off x="6768754" y="2402678"/>
              <a:ext cx="0" cy="11787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200"/>
            </a:p>
          </p:txBody>
        </p:sp>
        <p:sp>
          <p:nvSpPr>
            <p:cNvPr id="189" name="Text Box 72">
              <a:extLst>
                <a:ext uri="{FF2B5EF4-FFF2-40B4-BE49-F238E27FC236}">
                  <a16:creationId xmlns:a16="http://schemas.microsoft.com/office/drawing/2014/main" id="{883ADED0-EFD5-4F34-9D9A-877212A5E4F7}"/>
                </a:ext>
              </a:extLst>
            </p:cNvPr>
            <p:cNvSpPr txBox="1">
              <a:spLocks noChangeArrowheads="1"/>
            </p:cNvSpPr>
            <p:nvPr/>
          </p:nvSpPr>
          <p:spPr bwMode="auto">
            <a:xfrm>
              <a:off x="6652649" y="2201932"/>
              <a:ext cx="22154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200" b="1" dirty="0"/>
                <a:t>2</a:t>
              </a:r>
              <a:endParaRPr lang="ja-JP" altLang="en-US" sz="1200" b="1" dirty="0"/>
            </a:p>
          </p:txBody>
        </p:sp>
        <p:cxnSp>
          <p:nvCxnSpPr>
            <p:cNvPr id="190" name="直線矢印コネクタ 189">
              <a:extLst>
                <a:ext uri="{FF2B5EF4-FFF2-40B4-BE49-F238E27FC236}">
                  <a16:creationId xmlns:a16="http://schemas.microsoft.com/office/drawing/2014/main" id="{42307219-55AC-4FEC-8E38-4BF96FCB46DC}"/>
                </a:ext>
              </a:extLst>
            </p:cNvPr>
            <p:cNvCxnSpPr>
              <a:cxnSpLocks/>
            </p:cNvCxnSpPr>
            <p:nvPr/>
          </p:nvCxnSpPr>
          <p:spPr>
            <a:xfrm flipH="1">
              <a:off x="6753257" y="2517642"/>
              <a:ext cx="1200712" cy="98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1" name="Text Box 142">
              <a:extLst>
                <a:ext uri="{FF2B5EF4-FFF2-40B4-BE49-F238E27FC236}">
                  <a16:creationId xmlns:a16="http://schemas.microsoft.com/office/drawing/2014/main" id="{ACC7D9EB-15A3-40A1-9890-129E55A9ABAD}"/>
                </a:ext>
              </a:extLst>
            </p:cNvPr>
            <p:cNvSpPr txBox="1">
              <a:spLocks noChangeArrowheads="1"/>
            </p:cNvSpPr>
            <p:nvPr/>
          </p:nvSpPr>
          <p:spPr bwMode="auto">
            <a:xfrm>
              <a:off x="7984168" y="2402678"/>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sz="1200" b="1" dirty="0"/>
                <a:t>４</a:t>
              </a:r>
              <a:endParaRPr lang="en-US" altLang="ja-JP" sz="1200" b="1" dirty="0"/>
            </a:p>
          </p:txBody>
        </p:sp>
        <p:cxnSp>
          <p:nvCxnSpPr>
            <p:cNvPr id="12" name="直線矢印コネクタ 11">
              <a:extLst>
                <a:ext uri="{FF2B5EF4-FFF2-40B4-BE49-F238E27FC236}">
                  <a16:creationId xmlns:a16="http://schemas.microsoft.com/office/drawing/2014/main" id="{8F657B38-BA0F-4CCE-9C99-3D5B60F18C05}"/>
                </a:ext>
              </a:extLst>
            </p:cNvPr>
            <p:cNvCxnSpPr/>
            <p:nvPr/>
          </p:nvCxnSpPr>
          <p:spPr>
            <a:xfrm flipH="1">
              <a:off x="3757389" y="4513333"/>
              <a:ext cx="2907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2" name="Text Box 162">
              <a:extLst>
                <a:ext uri="{FF2B5EF4-FFF2-40B4-BE49-F238E27FC236}">
                  <a16:creationId xmlns:a16="http://schemas.microsoft.com/office/drawing/2014/main" id="{480C3100-DA3B-4191-B212-A7801954CCA0}"/>
                </a:ext>
              </a:extLst>
            </p:cNvPr>
            <p:cNvSpPr txBox="1">
              <a:spLocks noChangeArrowheads="1"/>
            </p:cNvSpPr>
            <p:nvPr/>
          </p:nvSpPr>
          <p:spPr bwMode="auto">
            <a:xfrm>
              <a:off x="3975014" y="4370202"/>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irwe</a:t>
              </a:r>
              <a:endParaRPr lang="en-US" altLang="ja-JP" sz="1200" b="1" dirty="0"/>
            </a:p>
          </p:txBody>
        </p:sp>
        <p:cxnSp>
          <p:nvCxnSpPr>
            <p:cNvPr id="15" name="直線矢印コネクタ 14">
              <a:extLst>
                <a:ext uri="{FF2B5EF4-FFF2-40B4-BE49-F238E27FC236}">
                  <a16:creationId xmlns:a16="http://schemas.microsoft.com/office/drawing/2014/main" id="{62C7E00B-63C9-48FE-A2D1-0B2675FCBB2A}"/>
                </a:ext>
              </a:extLst>
            </p:cNvPr>
            <p:cNvCxnSpPr>
              <a:cxnSpLocks/>
            </p:cNvCxnSpPr>
            <p:nvPr/>
          </p:nvCxnSpPr>
          <p:spPr>
            <a:xfrm flipH="1" flipV="1">
              <a:off x="6258510" y="3086909"/>
              <a:ext cx="968410" cy="230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3" name="Text Box 162">
              <a:extLst>
                <a:ext uri="{FF2B5EF4-FFF2-40B4-BE49-F238E27FC236}">
                  <a16:creationId xmlns:a16="http://schemas.microsoft.com/office/drawing/2014/main" id="{4763403F-F395-4F3A-B7BE-BE7CAD6FF534}"/>
                </a:ext>
              </a:extLst>
            </p:cNvPr>
            <p:cNvSpPr txBox="1">
              <a:spLocks noChangeArrowheads="1"/>
            </p:cNvSpPr>
            <p:nvPr/>
          </p:nvSpPr>
          <p:spPr bwMode="auto">
            <a:xfrm>
              <a:off x="7278894" y="3010138"/>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regwe</a:t>
              </a:r>
              <a:endParaRPr lang="en-US" altLang="ja-JP" sz="1200" b="1" dirty="0"/>
            </a:p>
          </p:txBody>
        </p:sp>
        <p:cxnSp>
          <p:nvCxnSpPr>
            <p:cNvPr id="194" name="直線矢印コネクタ 193">
              <a:extLst>
                <a:ext uri="{FF2B5EF4-FFF2-40B4-BE49-F238E27FC236}">
                  <a16:creationId xmlns:a16="http://schemas.microsoft.com/office/drawing/2014/main" id="{8E0F275E-6325-4162-A033-A8C02C40F4C4}"/>
                </a:ext>
              </a:extLst>
            </p:cNvPr>
            <p:cNvCxnSpPr/>
            <p:nvPr/>
          </p:nvCxnSpPr>
          <p:spPr>
            <a:xfrm flipH="1">
              <a:off x="4805253" y="4847500"/>
              <a:ext cx="290733" cy="0"/>
            </a:xfrm>
            <a:prstGeom prst="straightConnector1">
              <a:avLst/>
            </a:prstGeom>
            <a:ln>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5" name="Text Box 162">
              <a:extLst>
                <a:ext uri="{FF2B5EF4-FFF2-40B4-BE49-F238E27FC236}">
                  <a16:creationId xmlns:a16="http://schemas.microsoft.com/office/drawing/2014/main" id="{732D2DD4-D7AC-4FFC-92DF-14F7CFE4200F}"/>
                </a:ext>
              </a:extLst>
            </p:cNvPr>
            <p:cNvSpPr txBox="1">
              <a:spLocks noChangeArrowheads="1"/>
            </p:cNvSpPr>
            <p:nvPr/>
          </p:nvSpPr>
          <p:spPr bwMode="auto">
            <a:xfrm>
              <a:off x="4296815" y="4726199"/>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regaluwe</a:t>
              </a:r>
              <a:endParaRPr lang="en-US" altLang="ja-JP" sz="1200" b="1" dirty="0"/>
            </a:p>
          </p:txBody>
        </p:sp>
        <p:cxnSp>
          <p:nvCxnSpPr>
            <p:cNvPr id="196" name="直線矢印コネクタ 195">
              <a:extLst>
                <a:ext uri="{FF2B5EF4-FFF2-40B4-BE49-F238E27FC236}">
                  <a16:creationId xmlns:a16="http://schemas.microsoft.com/office/drawing/2014/main" id="{1787CF5A-F8B2-4E35-9422-330F25BBEF16}"/>
                </a:ext>
              </a:extLst>
            </p:cNvPr>
            <p:cNvCxnSpPr/>
            <p:nvPr/>
          </p:nvCxnSpPr>
          <p:spPr>
            <a:xfrm flipH="1">
              <a:off x="2422274" y="2820707"/>
              <a:ext cx="29073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 Box 162">
              <a:extLst>
                <a:ext uri="{FF2B5EF4-FFF2-40B4-BE49-F238E27FC236}">
                  <a16:creationId xmlns:a16="http://schemas.microsoft.com/office/drawing/2014/main" id="{96C1F490-695E-4511-8BE4-1147D028FFCC}"/>
                </a:ext>
              </a:extLst>
            </p:cNvPr>
            <p:cNvSpPr txBox="1">
              <a:spLocks noChangeArrowheads="1"/>
            </p:cNvSpPr>
            <p:nvPr/>
          </p:nvSpPr>
          <p:spPr bwMode="auto">
            <a:xfrm>
              <a:off x="2639898" y="2677576"/>
              <a:ext cx="702469" cy="23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1200" b="1" dirty="0" err="1"/>
                <a:t>pcwe</a:t>
              </a:r>
              <a:endParaRPr lang="en-US" altLang="ja-JP" sz="1200" b="1" dirty="0"/>
            </a:p>
          </p:txBody>
        </p:sp>
      </p:grpSp>
      <p:sp>
        <p:nvSpPr>
          <p:cNvPr id="2" name="テキスト ボックス 1">
            <a:extLst>
              <a:ext uri="{FF2B5EF4-FFF2-40B4-BE49-F238E27FC236}">
                <a16:creationId xmlns:a16="http://schemas.microsoft.com/office/drawing/2014/main" id="{D6CF972A-0D65-4304-9BA9-4D008DF83DFF}"/>
              </a:ext>
            </a:extLst>
          </p:cNvPr>
          <p:cNvSpPr txBox="1"/>
          <p:nvPr/>
        </p:nvSpPr>
        <p:spPr>
          <a:xfrm>
            <a:off x="491639" y="281140"/>
            <a:ext cx="3143809" cy="461665"/>
          </a:xfrm>
          <a:prstGeom prst="rect">
            <a:avLst/>
          </a:prstGeom>
          <a:noFill/>
        </p:spPr>
        <p:txBody>
          <a:bodyPr wrap="none" rtlCol="0">
            <a:spAutoFit/>
          </a:bodyPr>
          <a:lstStyle/>
          <a:p>
            <a:r>
              <a:rPr kumimoji="1" lang="ja-JP" altLang="en-US" sz="2400" dirty="0"/>
              <a:t>マルチサイクル版</a:t>
            </a:r>
            <a:r>
              <a:rPr kumimoji="1" lang="en-US" altLang="ja-JP" sz="2400" dirty="0"/>
              <a:t>rv32i</a:t>
            </a:r>
            <a:endParaRPr kumimoji="1" lang="ja-JP" altLang="en-US" sz="2400" dirty="0"/>
          </a:p>
        </p:txBody>
      </p:sp>
    </p:spTree>
    <p:extLst>
      <p:ext uri="{BB962C8B-B14F-4D97-AF65-F5344CB8AC3E}">
        <p14:creationId xmlns:p14="http://schemas.microsoft.com/office/powerpoint/2010/main" val="4068122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8972AE82-22D1-4043-831F-07A691986618}"/>
              </a:ext>
            </a:extLst>
          </p:cNvPr>
          <p:cNvGrpSpPr/>
          <p:nvPr/>
        </p:nvGrpSpPr>
        <p:grpSpPr>
          <a:xfrm>
            <a:off x="611560" y="1519560"/>
            <a:ext cx="5425787" cy="4331972"/>
            <a:chOff x="1594485" y="1165860"/>
            <a:chExt cx="4360545" cy="4331972"/>
          </a:xfrm>
        </p:grpSpPr>
        <p:sp>
          <p:nvSpPr>
            <p:cNvPr id="4" name="楕円 3">
              <a:extLst>
                <a:ext uri="{FF2B5EF4-FFF2-40B4-BE49-F238E27FC236}">
                  <a16:creationId xmlns:a16="http://schemas.microsoft.com/office/drawing/2014/main" id="{7D472872-30EA-4BE7-94E5-2E9889EEA1A7}"/>
                </a:ext>
              </a:extLst>
            </p:cNvPr>
            <p:cNvSpPr/>
            <p:nvPr/>
          </p:nvSpPr>
          <p:spPr>
            <a:xfrm>
              <a:off x="3353276" y="1165860"/>
              <a:ext cx="1080135" cy="73723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FETCH</a:t>
              </a:r>
              <a:endParaRPr kumimoji="1" lang="ja-JP" altLang="en-US" dirty="0">
                <a:solidFill>
                  <a:schemeClr val="tx1"/>
                </a:solidFill>
              </a:endParaRPr>
            </a:p>
          </p:txBody>
        </p:sp>
        <p:sp>
          <p:nvSpPr>
            <p:cNvPr id="5" name="楕円 4">
              <a:extLst>
                <a:ext uri="{FF2B5EF4-FFF2-40B4-BE49-F238E27FC236}">
                  <a16:creationId xmlns:a16="http://schemas.microsoft.com/office/drawing/2014/main" id="{9AD4E3A0-3541-417D-AA89-3AAE46A3F042}"/>
                </a:ext>
              </a:extLst>
            </p:cNvPr>
            <p:cNvSpPr/>
            <p:nvPr/>
          </p:nvSpPr>
          <p:spPr>
            <a:xfrm>
              <a:off x="3294697" y="2297430"/>
              <a:ext cx="1197293" cy="73723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DECODE</a:t>
              </a:r>
              <a:endParaRPr kumimoji="1" lang="ja-JP" altLang="en-US" dirty="0">
                <a:solidFill>
                  <a:schemeClr val="tx1"/>
                </a:solidFill>
              </a:endParaRPr>
            </a:p>
          </p:txBody>
        </p:sp>
        <p:sp>
          <p:nvSpPr>
            <p:cNvPr id="6" name="楕円 5">
              <a:extLst>
                <a:ext uri="{FF2B5EF4-FFF2-40B4-BE49-F238E27FC236}">
                  <a16:creationId xmlns:a16="http://schemas.microsoft.com/office/drawing/2014/main" id="{92B2E271-B0F4-44DA-AB61-B2A9986DABCF}"/>
                </a:ext>
              </a:extLst>
            </p:cNvPr>
            <p:cNvSpPr/>
            <p:nvPr/>
          </p:nvSpPr>
          <p:spPr>
            <a:xfrm>
              <a:off x="2234565" y="3551873"/>
              <a:ext cx="888683" cy="73723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MEMADR</a:t>
              </a:r>
              <a:endParaRPr kumimoji="1" lang="ja-JP" altLang="en-US" dirty="0">
                <a:solidFill>
                  <a:schemeClr val="tx1"/>
                </a:solidFill>
              </a:endParaRPr>
            </a:p>
          </p:txBody>
        </p:sp>
        <p:sp>
          <p:nvSpPr>
            <p:cNvPr id="8" name="楕円 7">
              <a:extLst>
                <a:ext uri="{FF2B5EF4-FFF2-40B4-BE49-F238E27FC236}">
                  <a16:creationId xmlns:a16="http://schemas.microsoft.com/office/drawing/2014/main" id="{5A9BC8E6-4055-4543-A350-0C98611D3D56}"/>
                </a:ext>
              </a:extLst>
            </p:cNvPr>
            <p:cNvSpPr/>
            <p:nvPr/>
          </p:nvSpPr>
          <p:spPr>
            <a:xfrm>
              <a:off x="5066347" y="3551873"/>
              <a:ext cx="888683" cy="73723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EXE</a:t>
              </a:r>
              <a:endParaRPr kumimoji="1" lang="ja-JP" altLang="en-US" dirty="0">
                <a:solidFill>
                  <a:schemeClr val="tx1"/>
                </a:solidFill>
              </a:endParaRPr>
            </a:p>
          </p:txBody>
        </p:sp>
        <p:sp>
          <p:nvSpPr>
            <p:cNvPr id="12" name="楕円 11">
              <a:extLst>
                <a:ext uri="{FF2B5EF4-FFF2-40B4-BE49-F238E27FC236}">
                  <a16:creationId xmlns:a16="http://schemas.microsoft.com/office/drawing/2014/main" id="{967EA1D1-EAAD-49B5-88AB-9D993A555648}"/>
                </a:ext>
              </a:extLst>
            </p:cNvPr>
            <p:cNvSpPr/>
            <p:nvPr/>
          </p:nvSpPr>
          <p:spPr>
            <a:xfrm>
              <a:off x="2234565" y="4760597"/>
              <a:ext cx="888683" cy="737235"/>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MEM</a:t>
              </a:r>
              <a:endParaRPr kumimoji="1" lang="ja-JP" altLang="en-US" dirty="0">
                <a:solidFill>
                  <a:schemeClr val="tx1"/>
                </a:solidFill>
              </a:endParaRPr>
            </a:p>
          </p:txBody>
        </p:sp>
        <p:cxnSp>
          <p:nvCxnSpPr>
            <p:cNvPr id="14" name="直線矢印コネクタ 13">
              <a:extLst>
                <a:ext uri="{FF2B5EF4-FFF2-40B4-BE49-F238E27FC236}">
                  <a16:creationId xmlns:a16="http://schemas.microsoft.com/office/drawing/2014/main" id="{CE9BE25F-5230-484B-A1B3-147A68B1F79D}"/>
                </a:ext>
              </a:extLst>
            </p:cNvPr>
            <p:cNvCxnSpPr>
              <a:stCxn id="4" idx="4"/>
              <a:endCxn id="5" idx="0"/>
            </p:cNvCxnSpPr>
            <p:nvPr/>
          </p:nvCxnSpPr>
          <p:spPr>
            <a:xfrm>
              <a:off x="3893344" y="1903095"/>
              <a:ext cx="0" cy="3943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6E7BC40-5DE3-4B3D-A02E-B252D57171B1}"/>
                </a:ext>
              </a:extLst>
            </p:cNvPr>
            <p:cNvCxnSpPr>
              <a:stCxn id="5" idx="3"/>
              <a:endCxn id="6" idx="7"/>
            </p:cNvCxnSpPr>
            <p:nvPr/>
          </p:nvCxnSpPr>
          <p:spPr>
            <a:xfrm flipH="1">
              <a:off x="2993103" y="2926699"/>
              <a:ext cx="476934" cy="7331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80FFC4C5-9F26-4ED3-87FE-B99939289895}"/>
                </a:ext>
              </a:extLst>
            </p:cNvPr>
            <p:cNvCxnSpPr>
              <a:stCxn id="6" idx="4"/>
              <a:endCxn id="12" idx="0"/>
            </p:cNvCxnSpPr>
            <p:nvPr/>
          </p:nvCxnSpPr>
          <p:spPr>
            <a:xfrm>
              <a:off x="2678906" y="4289108"/>
              <a:ext cx="0" cy="47148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4D0E694D-AC1F-4D9A-AA66-250A14F82140}"/>
                </a:ext>
              </a:extLst>
            </p:cNvPr>
            <p:cNvCxnSpPr>
              <a:stCxn id="12" idx="1"/>
            </p:cNvCxnSpPr>
            <p:nvPr/>
          </p:nvCxnSpPr>
          <p:spPr>
            <a:xfrm flipH="1" flipV="1">
              <a:off x="1603058" y="3034665"/>
              <a:ext cx="761652" cy="183389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2597FA63-F44A-4DE6-9155-DD1DF732CFCD}"/>
                </a:ext>
              </a:extLst>
            </p:cNvPr>
            <p:cNvCxnSpPr>
              <a:endCxn id="4" idx="3"/>
            </p:cNvCxnSpPr>
            <p:nvPr/>
          </p:nvCxnSpPr>
          <p:spPr>
            <a:xfrm flipV="1">
              <a:off x="1594485" y="1795129"/>
              <a:ext cx="1916973" cy="12395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9466D30D-13E1-4CD7-A730-7C54E2C6503E}"/>
                </a:ext>
              </a:extLst>
            </p:cNvPr>
            <p:cNvCxnSpPr>
              <a:stCxn id="5" idx="5"/>
              <a:endCxn id="8" idx="1"/>
            </p:cNvCxnSpPr>
            <p:nvPr/>
          </p:nvCxnSpPr>
          <p:spPr>
            <a:xfrm>
              <a:off x="4316650" y="2926699"/>
              <a:ext cx="879842" cy="73313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DBCDB383-9DB6-49AC-AD82-83C0CDD78101}"/>
                </a:ext>
              </a:extLst>
            </p:cNvPr>
            <p:cNvCxnSpPr>
              <a:stCxn id="8" idx="0"/>
              <a:endCxn id="4" idx="5"/>
            </p:cNvCxnSpPr>
            <p:nvPr/>
          </p:nvCxnSpPr>
          <p:spPr>
            <a:xfrm flipH="1" flipV="1">
              <a:off x="4275230" y="1795130"/>
              <a:ext cx="1235459" cy="175674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7" name="テキスト ボックス 26">
            <a:extLst>
              <a:ext uri="{FF2B5EF4-FFF2-40B4-BE49-F238E27FC236}">
                <a16:creationId xmlns:a16="http://schemas.microsoft.com/office/drawing/2014/main" id="{983473A2-E6CB-4050-8CC4-AB4DC78613B5}"/>
              </a:ext>
            </a:extLst>
          </p:cNvPr>
          <p:cNvSpPr txBox="1"/>
          <p:nvPr/>
        </p:nvSpPr>
        <p:spPr>
          <a:xfrm>
            <a:off x="4696629" y="1057895"/>
            <a:ext cx="4322017" cy="461665"/>
          </a:xfrm>
          <a:prstGeom prst="rect">
            <a:avLst/>
          </a:prstGeom>
          <a:noFill/>
        </p:spPr>
        <p:txBody>
          <a:bodyPr wrap="none" rtlCol="0">
            <a:spAutoFit/>
          </a:bodyPr>
          <a:lstStyle/>
          <a:p>
            <a:r>
              <a:rPr lang="ja-JP" altLang="en-US" sz="2400" dirty="0"/>
              <a:t>マルチサイクル制御の状態遷移</a:t>
            </a:r>
          </a:p>
        </p:txBody>
      </p:sp>
    </p:spTree>
    <p:extLst>
      <p:ext uri="{BB962C8B-B14F-4D97-AF65-F5344CB8AC3E}">
        <p14:creationId xmlns:p14="http://schemas.microsoft.com/office/powerpoint/2010/main" val="21778314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5E95E7-DBA4-4A8B-A917-81AEE59034BF}"/>
              </a:ext>
            </a:extLst>
          </p:cNvPr>
          <p:cNvSpPr>
            <a:spLocks noGrp="1"/>
          </p:cNvSpPr>
          <p:nvPr>
            <p:ph type="title"/>
          </p:nvPr>
        </p:nvSpPr>
        <p:spPr>
          <a:xfrm>
            <a:off x="491699" y="48888"/>
            <a:ext cx="8229600" cy="1143000"/>
          </a:xfrm>
        </p:spPr>
        <p:txBody>
          <a:bodyPr/>
          <a:lstStyle/>
          <a:p>
            <a:r>
              <a:rPr lang="ja-JP" altLang="en-US" dirty="0"/>
              <a:t>演習</a:t>
            </a:r>
            <a:r>
              <a:rPr lang="en-US" altLang="ja-JP" dirty="0"/>
              <a:t>3</a:t>
            </a:r>
            <a:endParaRPr kumimoji="1" lang="ja-JP" altLang="en-US" dirty="0"/>
          </a:p>
        </p:txBody>
      </p:sp>
      <p:sp>
        <p:nvSpPr>
          <p:cNvPr id="3" name="コンテンツ プレースホルダー 2">
            <a:extLst>
              <a:ext uri="{FF2B5EF4-FFF2-40B4-BE49-F238E27FC236}">
                <a16:creationId xmlns:a16="http://schemas.microsoft.com/office/drawing/2014/main" id="{8DF61AEC-A29C-42F6-A8ED-309126D51B59}"/>
              </a:ext>
            </a:extLst>
          </p:cNvPr>
          <p:cNvSpPr>
            <a:spLocks noGrp="1"/>
          </p:cNvSpPr>
          <p:nvPr>
            <p:ph idx="1"/>
          </p:nvPr>
        </p:nvSpPr>
        <p:spPr>
          <a:xfrm>
            <a:off x="457200" y="1166018"/>
            <a:ext cx="8229600" cy="4525963"/>
          </a:xfrm>
        </p:spPr>
        <p:txBody>
          <a:bodyPr/>
          <a:lstStyle/>
          <a:p>
            <a:r>
              <a:rPr kumimoji="1" lang="en-US" altLang="ja-JP" dirty="0"/>
              <a:t>multi.tar</a:t>
            </a:r>
            <a:r>
              <a:rPr kumimoji="1" lang="ja-JP" altLang="en-US" dirty="0"/>
              <a:t>にマルチサイクル版の記述があるので、これを</a:t>
            </a:r>
            <a:r>
              <a:rPr kumimoji="1" lang="en-US" altLang="ja-JP" dirty="0" err="1"/>
              <a:t>wget</a:t>
            </a:r>
            <a:r>
              <a:rPr lang="ja-JP" altLang="en-US" dirty="0"/>
              <a:t>する</a:t>
            </a:r>
            <a:endParaRPr lang="en-US" altLang="ja-JP" dirty="0"/>
          </a:p>
          <a:p>
            <a:r>
              <a:rPr kumimoji="1" lang="ja-JP" altLang="en-US" dirty="0"/>
              <a:t>マルチサイクル版を論理合成し、最大動作周波数、面積、電力を求めよ。</a:t>
            </a:r>
            <a:endParaRPr kumimoji="1" lang="en-US" altLang="ja-JP" dirty="0"/>
          </a:p>
          <a:p>
            <a:r>
              <a:rPr lang="en-US" altLang="ja-JP" dirty="0"/>
              <a:t>mult.asm, sum1p.asm</a:t>
            </a:r>
            <a:r>
              <a:rPr lang="ja-JP" altLang="en-US" dirty="0"/>
              <a:t>の実行時間と動作周波数より、マルチサイクル版を１とした時のシングルサイクル版の相対性能を求めよ。</a:t>
            </a:r>
            <a:endParaRPr lang="en-US" altLang="ja-JP" dirty="0"/>
          </a:p>
          <a:p>
            <a:pPr lvl="1"/>
            <a:r>
              <a:rPr kumimoji="1" lang="ja-JP" altLang="en-US" dirty="0"/>
              <a:t>実行クロックサイクル数</a:t>
            </a:r>
            <a:r>
              <a:rPr lang="ja-JP" altLang="en-US" dirty="0"/>
              <a:t>と周期を掛けて実行時間を求める</a:t>
            </a:r>
            <a:endParaRPr lang="en-US" altLang="ja-JP" dirty="0"/>
          </a:p>
          <a:p>
            <a:pPr lvl="1"/>
            <a:r>
              <a:rPr kumimoji="1" lang="ja-JP" altLang="en-US" dirty="0"/>
              <a:t>相対値を相乗平均する</a:t>
            </a:r>
            <a:endParaRPr kumimoji="1" lang="en-US" altLang="ja-JP" dirty="0"/>
          </a:p>
        </p:txBody>
      </p:sp>
    </p:spTree>
    <p:extLst>
      <p:ext uri="{BB962C8B-B14F-4D97-AF65-F5344CB8AC3E}">
        <p14:creationId xmlns:p14="http://schemas.microsoft.com/office/powerpoint/2010/main" val="397842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r>
              <a:rPr lang="ja-JP" altLang="en-US" sz="4000" dirty="0"/>
              <a:t>シングルサイクル</a:t>
            </a:r>
            <a:br>
              <a:rPr lang="ja-JP" altLang="en-US" sz="4000" dirty="0"/>
            </a:br>
            <a:r>
              <a:rPr lang="ja-JP" altLang="en-US" sz="4000" dirty="0"/>
              <a:t>マイクロアーキテクチャ</a:t>
            </a:r>
          </a:p>
        </p:txBody>
      </p:sp>
      <p:sp>
        <p:nvSpPr>
          <p:cNvPr id="214019" name="Rectangle 3"/>
          <p:cNvSpPr>
            <a:spLocks noGrp="1" noChangeArrowheads="1"/>
          </p:cNvSpPr>
          <p:nvPr>
            <p:ph type="body" idx="1"/>
          </p:nvPr>
        </p:nvSpPr>
        <p:spPr/>
        <p:txBody>
          <a:bodyPr/>
          <a:lstStyle/>
          <a:p>
            <a:r>
              <a:rPr lang="ja-JP" altLang="en-US"/>
              <a:t>最も単純な構成</a:t>
            </a:r>
          </a:p>
          <a:p>
            <a:r>
              <a:rPr lang="ja-JP" altLang="en-US"/>
              <a:t>全ての命令は</a:t>
            </a:r>
            <a:r>
              <a:rPr lang="en-US" altLang="ja-JP"/>
              <a:t>1</a:t>
            </a:r>
            <a:r>
              <a:rPr lang="ja-JP" altLang="en-US"/>
              <a:t>サイクルで実行される</a:t>
            </a:r>
          </a:p>
          <a:p>
            <a:pPr lvl="1"/>
            <a:r>
              <a:rPr lang="en-US" altLang="ja-JP"/>
              <a:t>CPI</a:t>
            </a:r>
            <a:r>
              <a:rPr lang="ja-JP" altLang="en-US"/>
              <a:t>（</a:t>
            </a:r>
            <a:r>
              <a:rPr lang="en-US" altLang="ja-JP"/>
              <a:t>Clock cycles Per Instruction)=1</a:t>
            </a:r>
          </a:p>
          <a:p>
            <a:r>
              <a:rPr lang="ja-JP" altLang="en-US"/>
              <a:t>資源の共有が不可能</a:t>
            </a:r>
          </a:p>
          <a:p>
            <a:pPr lvl="1"/>
            <a:r>
              <a:rPr lang="ja-JP" altLang="en-US"/>
              <a:t>特に命令メモリとデータメモリの分離はコスト高につながる</a:t>
            </a:r>
          </a:p>
          <a:p>
            <a:r>
              <a:rPr lang="ja-JP" altLang="en-US"/>
              <a:t>クリティカルパスが長い</a:t>
            </a:r>
          </a:p>
          <a:p>
            <a:pPr lvl="1"/>
            <a:r>
              <a:rPr lang="ja-JP" altLang="en-US"/>
              <a:t>しかし</a:t>
            </a:r>
            <a:r>
              <a:rPr lang="en-US" altLang="ja-JP"/>
              <a:t>CPI=1</a:t>
            </a:r>
            <a:r>
              <a:rPr lang="ja-JP" altLang="en-US"/>
              <a:t>なので案外速い</a:t>
            </a:r>
          </a:p>
        </p:txBody>
      </p:sp>
    </p:spTree>
    <p:extLst>
      <p:ext uri="{BB962C8B-B14F-4D97-AF65-F5344CB8AC3E}">
        <p14:creationId xmlns:p14="http://schemas.microsoft.com/office/powerpoint/2010/main" val="4280257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1CD937-F57A-4BEF-9AFD-618DF5C33C11}"/>
              </a:ext>
            </a:extLst>
          </p:cNvPr>
          <p:cNvSpPr>
            <a:spLocks noGrp="1"/>
          </p:cNvSpPr>
          <p:nvPr>
            <p:ph type="title"/>
          </p:nvPr>
        </p:nvSpPr>
        <p:spPr/>
        <p:txBody>
          <a:bodyPr/>
          <a:lstStyle/>
          <a:p>
            <a:r>
              <a:rPr kumimoji="1" lang="en-US" altLang="ja-JP" dirty="0"/>
              <a:t>CAD</a:t>
            </a:r>
            <a:r>
              <a:rPr kumimoji="1" lang="ja-JP" altLang="en-US" dirty="0"/>
              <a:t>の設定</a:t>
            </a:r>
          </a:p>
        </p:txBody>
      </p:sp>
      <p:sp>
        <p:nvSpPr>
          <p:cNvPr id="3" name="コンテンツ プレースホルダー 2">
            <a:extLst>
              <a:ext uri="{FF2B5EF4-FFF2-40B4-BE49-F238E27FC236}">
                <a16:creationId xmlns:a16="http://schemas.microsoft.com/office/drawing/2014/main" id="{447D6C57-3BAC-4AFD-96E3-E0CE19025708}"/>
              </a:ext>
            </a:extLst>
          </p:cNvPr>
          <p:cNvSpPr>
            <a:spLocks noGrp="1"/>
          </p:cNvSpPr>
          <p:nvPr>
            <p:ph idx="1"/>
          </p:nvPr>
        </p:nvSpPr>
        <p:spPr/>
        <p:txBody>
          <a:bodyPr/>
          <a:lstStyle/>
          <a:p>
            <a:r>
              <a:rPr lang="en-US" altLang="ja-JP" dirty="0" err="1"/>
              <a:t>sirius</a:t>
            </a:r>
            <a:r>
              <a:rPr lang="ja-JP" altLang="en-US"/>
              <a:t>に</a:t>
            </a:r>
            <a:r>
              <a:rPr kumimoji="1" lang="en-US" altLang="ja-JP"/>
              <a:t>login</a:t>
            </a:r>
            <a:r>
              <a:rPr kumimoji="1" lang="ja-JP" altLang="en-US" dirty="0"/>
              <a:t>直後</a:t>
            </a:r>
            <a:endParaRPr kumimoji="1" lang="en-US" altLang="ja-JP" dirty="0"/>
          </a:p>
          <a:p>
            <a:pPr marL="0" indent="0">
              <a:buNone/>
            </a:pPr>
            <a:r>
              <a:rPr lang="en-US" altLang="ja-JP" dirty="0">
                <a:solidFill>
                  <a:srgbClr val="FF0000"/>
                </a:solidFill>
              </a:rPr>
              <a:t>source ~/.setup_vdec.sh</a:t>
            </a:r>
          </a:p>
          <a:p>
            <a:pPr marL="457200" lvl="1" indent="0">
              <a:buNone/>
            </a:pPr>
            <a:r>
              <a:rPr kumimoji="1" lang="en-US" altLang="ja-JP" dirty="0"/>
              <a:t>CAD</a:t>
            </a:r>
            <a:r>
              <a:rPr kumimoji="1" lang="ja-JP" altLang="en-US" dirty="0"/>
              <a:t>のバージョンが表示されることを確認する</a:t>
            </a:r>
            <a:endParaRPr kumimoji="1" lang="en-US" altLang="ja-JP" dirty="0"/>
          </a:p>
          <a:p>
            <a:r>
              <a:rPr lang="en-US" altLang="ja-JP" dirty="0"/>
              <a:t>base.tar, multi.tar</a:t>
            </a:r>
            <a:r>
              <a:rPr lang="ja-JP" altLang="en-US" dirty="0"/>
              <a:t>は念のため</a:t>
            </a:r>
            <a:r>
              <a:rPr lang="en-US" altLang="ja-JP" dirty="0" err="1"/>
              <a:t>wget</a:t>
            </a:r>
            <a:r>
              <a:rPr lang="ja-JP" altLang="en-US" dirty="0"/>
              <a:t>し直す</a:t>
            </a:r>
            <a:endParaRPr lang="en-US" altLang="ja-JP" dirty="0"/>
          </a:p>
        </p:txBody>
      </p:sp>
      <p:sp>
        <p:nvSpPr>
          <p:cNvPr id="4" name="吹き出し: 円形 3">
            <a:extLst>
              <a:ext uri="{FF2B5EF4-FFF2-40B4-BE49-F238E27FC236}">
                <a16:creationId xmlns:a16="http://schemas.microsoft.com/office/drawing/2014/main" id="{A0EE36DF-B595-4B3B-9D19-55954E49F3B2}"/>
              </a:ext>
            </a:extLst>
          </p:cNvPr>
          <p:cNvSpPr/>
          <p:nvPr/>
        </p:nvSpPr>
        <p:spPr>
          <a:xfrm>
            <a:off x="5220072" y="1600200"/>
            <a:ext cx="3168352" cy="648072"/>
          </a:xfrm>
          <a:prstGeom prst="wedgeEllipseCallout">
            <a:avLst>
              <a:gd name="adj1" fmla="val -54998"/>
              <a:gd name="adj2" fmla="val 76801"/>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これは</a:t>
            </a:r>
            <a:r>
              <a:rPr lang="ja-JP" altLang="en-US" dirty="0"/>
              <a:t>毎回行う</a:t>
            </a:r>
            <a:endParaRPr kumimoji="1" lang="ja-JP" altLang="en-US" dirty="0"/>
          </a:p>
        </p:txBody>
      </p:sp>
    </p:spTree>
    <p:extLst>
      <p:ext uri="{BB962C8B-B14F-4D97-AF65-F5344CB8AC3E}">
        <p14:creationId xmlns:p14="http://schemas.microsoft.com/office/powerpoint/2010/main" val="38276410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91CA0E-DC97-42EC-BAE7-A652C2EA45BD}"/>
              </a:ext>
            </a:extLst>
          </p:cNvPr>
          <p:cNvSpPr>
            <a:spLocks noGrp="1"/>
          </p:cNvSpPr>
          <p:nvPr>
            <p:ph type="title"/>
          </p:nvPr>
        </p:nvSpPr>
        <p:spPr>
          <a:xfrm>
            <a:off x="495300" y="0"/>
            <a:ext cx="8229600" cy="1143000"/>
          </a:xfrm>
        </p:spPr>
        <p:txBody>
          <a:bodyPr/>
          <a:lstStyle/>
          <a:p>
            <a:r>
              <a:rPr lang="ja-JP" altLang="en-US" dirty="0"/>
              <a:t>課題</a:t>
            </a:r>
            <a:r>
              <a:rPr lang="en-US" altLang="ja-JP" dirty="0"/>
              <a:t>3</a:t>
            </a:r>
            <a:r>
              <a:rPr lang="ja-JP" altLang="en-US" dirty="0"/>
              <a:t>・</a:t>
            </a:r>
            <a:r>
              <a:rPr lang="en-US" altLang="ja-JP" dirty="0"/>
              <a:t>4</a:t>
            </a:r>
            <a:endParaRPr kumimoji="1" lang="ja-JP" altLang="en-US" dirty="0"/>
          </a:p>
        </p:txBody>
      </p:sp>
      <p:sp>
        <p:nvSpPr>
          <p:cNvPr id="3" name="コンテンツ プレースホルダー 2">
            <a:extLst>
              <a:ext uri="{FF2B5EF4-FFF2-40B4-BE49-F238E27FC236}">
                <a16:creationId xmlns:a16="http://schemas.microsoft.com/office/drawing/2014/main" id="{4E5C5ED9-DF63-487A-AE60-0C6A1502A914}"/>
              </a:ext>
            </a:extLst>
          </p:cNvPr>
          <p:cNvSpPr>
            <a:spLocks noGrp="1"/>
          </p:cNvSpPr>
          <p:nvPr>
            <p:ph idx="1"/>
          </p:nvPr>
        </p:nvSpPr>
        <p:spPr>
          <a:xfrm>
            <a:off x="323528" y="1166019"/>
            <a:ext cx="8604572" cy="1830933"/>
          </a:xfrm>
        </p:spPr>
        <p:txBody>
          <a:bodyPr/>
          <a:lstStyle/>
          <a:p>
            <a:r>
              <a:rPr lang="ja-JP" altLang="en-US" sz="2400" dirty="0"/>
              <a:t>パイプライン版を</a:t>
            </a:r>
            <a:r>
              <a:rPr lang="en-US" altLang="ja-JP" sz="2400" dirty="0"/>
              <a:t>pipe</a:t>
            </a:r>
            <a:r>
              <a:rPr lang="ja-JP" altLang="en-US" sz="2400" dirty="0"/>
              <a:t>内の</a:t>
            </a:r>
            <a:r>
              <a:rPr lang="en-US" altLang="ja-JP" sz="2400" dirty="0" err="1"/>
              <a:t>tcl</a:t>
            </a:r>
            <a:r>
              <a:rPr lang="ja-JP" altLang="en-US" sz="2400" dirty="0"/>
              <a:t>ファイルを用いて合成せよ</a:t>
            </a:r>
            <a:endParaRPr lang="en-US" altLang="ja-JP" sz="2400" dirty="0"/>
          </a:p>
          <a:p>
            <a:r>
              <a:rPr lang="en-US" altLang="ja-JP" sz="2400" dirty="0"/>
              <a:t>Slack</a:t>
            </a:r>
            <a:r>
              <a:rPr lang="ja-JP" altLang="en-US" sz="2400" dirty="0"/>
              <a:t>が</a:t>
            </a:r>
            <a:r>
              <a:rPr lang="en-US" altLang="ja-JP" sz="2400" dirty="0"/>
              <a:t>0</a:t>
            </a:r>
            <a:r>
              <a:rPr lang="ja-JP" altLang="en-US" sz="2400" dirty="0"/>
              <a:t>になるように動作周波数を調整せよ</a:t>
            </a:r>
            <a:endParaRPr lang="en-US" altLang="ja-JP" sz="2400" dirty="0"/>
          </a:p>
          <a:p>
            <a:r>
              <a:rPr lang="ja-JP" altLang="en-US" sz="2400" dirty="0"/>
              <a:t>パイプライン版が同じシングルサイクル版と同じクロック数でプログラムが終わると仮定して以下の表を埋めて提出せよ</a:t>
            </a:r>
            <a:endParaRPr kumimoji="1" lang="ja-JP" altLang="en-US" sz="2400" dirty="0"/>
          </a:p>
        </p:txBody>
      </p:sp>
      <p:graphicFrame>
        <p:nvGraphicFramePr>
          <p:cNvPr id="4" name="表 4">
            <a:extLst>
              <a:ext uri="{FF2B5EF4-FFF2-40B4-BE49-F238E27FC236}">
                <a16:creationId xmlns:a16="http://schemas.microsoft.com/office/drawing/2014/main" id="{5BE88820-9629-465A-975F-BE702DFCBBE9}"/>
              </a:ext>
            </a:extLst>
          </p:cNvPr>
          <p:cNvGraphicFramePr>
            <a:graphicFrameLocks noGrp="1"/>
          </p:cNvGraphicFramePr>
          <p:nvPr>
            <p:extLst>
              <p:ext uri="{D42A27DB-BD31-4B8C-83A1-F6EECF244321}">
                <p14:modId xmlns:p14="http://schemas.microsoft.com/office/powerpoint/2010/main" val="764649026"/>
              </p:ext>
            </p:extLst>
          </p:nvPr>
        </p:nvGraphicFramePr>
        <p:xfrm>
          <a:off x="323528" y="3252846"/>
          <a:ext cx="8496944" cy="2963527"/>
        </p:xfrm>
        <a:graphic>
          <a:graphicData uri="http://schemas.openxmlformats.org/drawingml/2006/table">
            <a:tbl>
              <a:tblPr firstRow="1" bandRow="1">
                <a:tableStyleId>{00A15C55-8517-42AA-B614-E9B94910E393}</a:tableStyleId>
              </a:tblPr>
              <a:tblGrid>
                <a:gridCol w="2124236">
                  <a:extLst>
                    <a:ext uri="{9D8B030D-6E8A-4147-A177-3AD203B41FA5}">
                      <a16:colId xmlns:a16="http://schemas.microsoft.com/office/drawing/2014/main" val="1576786955"/>
                    </a:ext>
                  </a:extLst>
                </a:gridCol>
                <a:gridCol w="2124236">
                  <a:extLst>
                    <a:ext uri="{9D8B030D-6E8A-4147-A177-3AD203B41FA5}">
                      <a16:colId xmlns:a16="http://schemas.microsoft.com/office/drawing/2014/main" val="3300291573"/>
                    </a:ext>
                  </a:extLst>
                </a:gridCol>
                <a:gridCol w="2124236">
                  <a:extLst>
                    <a:ext uri="{9D8B030D-6E8A-4147-A177-3AD203B41FA5}">
                      <a16:colId xmlns:a16="http://schemas.microsoft.com/office/drawing/2014/main" val="2277799501"/>
                    </a:ext>
                  </a:extLst>
                </a:gridCol>
                <a:gridCol w="2124236">
                  <a:extLst>
                    <a:ext uri="{9D8B030D-6E8A-4147-A177-3AD203B41FA5}">
                      <a16:colId xmlns:a16="http://schemas.microsoft.com/office/drawing/2014/main" val="3114941930"/>
                    </a:ext>
                  </a:extLst>
                </a:gridCol>
              </a:tblGrid>
              <a:tr h="720506">
                <a:tc>
                  <a:txBody>
                    <a:bodyPr/>
                    <a:lstStyle/>
                    <a:p>
                      <a:endParaRPr kumimoji="1" lang="ja-JP" altLang="en-US" dirty="0"/>
                    </a:p>
                  </a:txBody>
                  <a:tcPr/>
                </a:tc>
                <a:tc>
                  <a:txBody>
                    <a:bodyPr/>
                    <a:lstStyle/>
                    <a:p>
                      <a:r>
                        <a:rPr kumimoji="1" lang="ja-JP" altLang="en-US" dirty="0"/>
                        <a:t>相対性能</a:t>
                      </a:r>
                    </a:p>
                  </a:txBody>
                  <a:tcPr/>
                </a:tc>
                <a:tc>
                  <a:txBody>
                    <a:bodyPr/>
                    <a:lstStyle/>
                    <a:p>
                      <a:r>
                        <a:rPr kumimoji="1" lang="ja-JP" altLang="en-US" dirty="0"/>
                        <a:t>面積（</a:t>
                      </a:r>
                      <a:r>
                        <a:rPr kumimoji="1" lang="en-US" altLang="ja-JP" dirty="0"/>
                        <a:t>μm</a:t>
                      </a:r>
                      <a:r>
                        <a:rPr kumimoji="1" lang="en-US" altLang="ja-JP" baseline="30000" dirty="0"/>
                        <a:t>2</a:t>
                      </a:r>
                      <a:r>
                        <a:rPr kumimoji="1" lang="ja-JP" altLang="en-US" dirty="0"/>
                        <a:t>）</a:t>
                      </a:r>
                    </a:p>
                  </a:txBody>
                  <a:tcPr/>
                </a:tc>
                <a:tc>
                  <a:txBody>
                    <a:bodyPr/>
                    <a:lstStyle/>
                    <a:p>
                      <a:r>
                        <a:rPr kumimoji="1" lang="ja-JP" altLang="en-US" dirty="0"/>
                        <a:t>電力（</a:t>
                      </a:r>
                      <a:r>
                        <a:rPr kumimoji="1" lang="en-US" altLang="ja-JP" dirty="0" err="1"/>
                        <a:t>mW</a:t>
                      </a:r>
                      <a:r>
                        <a:rPr kumimoji="1" lang="en-US" altLang="ja-JP" dirty="0"/>
                        <a:t>)</a:t>
                      </a:r>
                      <a:endParaRPr kumimoji="1" lang="ja-JP" altLang="en-US" dirty="0"/>
                    </a:p>
                  </a:txBody>
                  <a:tcPr/>
                </a:tc>
                <a:extLst>
                  <a:ext uri="{0D108BD9-81ED-4DB2-BD59-A6C34878D82A}">
                    <a16:rowId xmlns:a16="http://schemas.microsoft.com/office/drawing/2014/main" val="3754177067"/>
                  </a:ext>
                </a:extLst>
              </a:tr>
              <a:tr h="786961">
                <a:tc>
                  <a:txBody>
                    <a:bodyPr/>
                    <a:lstStyle/>
                    <a:p>
                      <a:r>
                        <a:rPr kumimoji="1" lang="ja-JP" altLang="en-US" dirty="0"/>
                        <a:t>マルチサイクル版</a:t>
                      </a:r>
                    </a:p>
                  </a:txBody>
                  <a:tcPr/>
                </a:tc>
                <a:tc>
                  <a:txBody>
                    <a:bodyPr/>
                    <a:lstStyle/>
                    <a:p>
                      <a:r>
                        <a:rPr kumimoji="1" lang="en-US" altLang="ja-JP" dirty="0"/>
                        <a:t>1</a:t>
                      </a:r>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359658499"/>
                  </a:ext>
                </a:extLst>
              </a:tr>
              <a:tr h="728030">
                <a:tc>
                  <a:txBody>
                    <a:bodyPr/>
                    <a:lstStyle/>
                    <a:p>
                      <a:r>
                        <a:rPr kumimoji="1" lang="ja-JP" altLang="en-US" dirty="0"/>
                        <a:t>シングルサイクル版</a:t>
                      </a:r>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983932065"/>
                  </a:ext>
                </a:extLst>
              </a:tr>
              <a:tr h="728030">
                <a:tc>
                  <a:txBody>
                    <a:bodyPr/>
                    <a:lstStyle/>
                    <a:p>
                      <a:r>
                        <a:rPr kumimoji="1" lang="ja-JP" altLang="en-US" dirty="0"/>
                        <a:t>パイプライン版</a:t>
                      </a:r>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234435242"/>
                  </a:ext>
                </a:extLst>
              </a:tr>
            </a:tbl>
          </a:graphicData>
        </a:graphic>
      </p:graphicFrame>
    </p:spTree>
    <p:extLst>
      <p:ext uri="{BB962C8B-B14F-4D97-AF65-F5344CB8AC3E}">
        <p14:creationId xmlns:p14="http://schemas.microsoft.com/office/powerpoint/2010/main" val="2536468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p:txBody>
          <a:bodyPr/>
          <a:lstStyle/>
          <a:p>
            <a:r>
              <a:rPr lang="ja-JP" altLang="en-US" sz="4000" dirty="0"/>
              <a:t>マルチサイクル</a:t>
            </a:r>
            <a:br>
              <a:rPr lang="ja-JP" altLang="en-US" sz="4000"/>
            </a:br>
            <a:r>
              <a:rPr lang="ja-JP" altLang="en-US" sz="4000"/>
              <a:t>マイクロアーキテクチャ</a:t>
            </a:r>
          </a:p>
        </p:txBody>
      </p:sp>
      <p:sp>
        <p:nvSpPr>
          <p:cNvPr id="220163" name="Rectangle 3"/>
          <p:cNvSpPr>
            <a:spLocks noGrp="1" noChangeArrowheads="1"/>
          </p:cNvSpPr>
          <p:nvPr>
            <p:ph type="body" idx="1"/>
          </p:nvPr>
        </p:nvSpPr>
        <p:spPr/>
        <p:txBody>
          <a:bodyPr/>
          <a:lstStyle/>
          <a:p>
            <a:r>
              <a:rPr lang="ja-JP" altLang="en-US" dirty="0"/>
              <a:t>資源の再利用は可能</a:t>
            </a:r>
          </a:p>
          <a:p>
            <a:pPr lvl="1"/>
            <a:r>
              <a:rPr lang="ja-JP" altLang="en-US" dirty="0"/>
              <a:t>命令・データメモリは兼用</a:t>
            </a:r>
          </a:p>
          <a:p>
            <a:pPr lvl="1"/>
            <a:r>
              <a:rPr lang="en-US" altLang="ja-JP" dirty="0"/>
              <a:t>PC</a:t>
            </a:r>
            <a:r>
              <a:rPr lang="ja-JP" altLang="en-US" dirty="0"/>
              <a:t>演算用、分岐演算用の加算器が不要になる</a:t>
            </a:r>
          </a:p>
          <a:p>
            <a:pPr lvl="1"/>
            <a:r>
              <a:rPr lang="ja-JP" altLang="en-US" dirty="0"/>
              <a:t>しかしレジスタ分の資源は増加する</a:t>
            </a:r>
          </a:p>
          <a:p>
            <a:r>
              <a:rPr lang="ja-JP" altLang="en-US" dirty="0"/>
              <a:t>クリティカルパスは短くなるが、４分の</a:t>
            </a:r>
            <a:r>
              <a:rPr lang="en-US" altLang="ja-JP" dirty="0"/>
              <a:t>1</a:t>
            </a:r>
            <a:r>
              <a:rPr lang="ja-JP" altLang="en-US" dirty="0" err="1"/>
              <a:t>には</a:t>
            </a:r>
            <a:r>
              <a:rPr lang="ja-JP" altLang="en-US" dirty="0"/>
              <a:t>ならない</a:t>
            </a:r>
          </a:p>
          <a:p>
            <a:r>
              <a:rPr lang="ja-JP" altLang="en-US" dirty="0"/>
              <a:t>一方</a:t>
            </a:r>
            <a:r>
              <a:rPr lang="en-US" altLang="ja-JP" dirty="0"/>
              <a:t>CPI</a:t>
            </a:r>
            <a:r>
              <a:rPr lang="ja-JP" altLang="en-US" dirty="0"/>
              <a:t>は</a:t>
            </a:r>
            <a:r>
              <a:rPr lang="en-US" altLang="ja-JP" dirty="0"/>
              <a:t>4</a:t>
            </a:r>
            <a:r>
              <a:rPr lang="ja-JP" altLang="en-US" dirty="0"/>
              <a:t>を越すため、動作速度はシングルサイクルに比べて不利</a:t>
            </a:r>
          </a:p>
          <a:p>
            <a:endParaRPr lang="en-US" altLang="ja-JP" dirty="0"/>
          </a:p>
        </p:txBody>
      </p:sp>
    </p:spTree>
    <p:extLst>
      <p:ext uri="{BB962C8B-B14F-4D97-AF65-F5344CB8AC3E}">
        <p14:creationId xmlns:p14="http://schemas.microsoft.com/office/powerpoint/2010/main" val="157005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ChangeArrowheads="1"/>
          </p:cNvSpPr>
          <p:nvPr>
            <p:ph type="title"/>
          </p:nvPr>
        </p:nvSpPr>
        <p:spPr/>
        <p:txBody>
          <a:bodyPr/>
          <a:lstStyle/>
          <a:p>
            <a:r>
              <a:rPr lang="ja-JP" altLang="en-US"/>
              <a:t>パイプライン処理</a:t>
            </a:r>
          </a:p>
        </p:txBody>
      </p:sp>
      <p:sp>
        <p:nvSpPr>
          <p:cNvPr id="229379" name="Text Box 3"/>
          <p:cNvSpPr txBox="1">
            <a:spLocks noChangeArrowheads="1"/>
          </p:cNvSpPr>
          <p:nvPr/>
        </p:nvSpPr>
        <p:spPr bwMode="auto">
          <a:xfrm>
            <a:off x="0" y="1484313"/>
            <a:ext cx="13985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１サイクル版</a:t>
            </a:r>
          </a:p>
          <a:p>
            <a:r>
              <a:rPr lang="ja-JP" altLang="en-US"/>
              <a:t>の遅延</a:t>
            </a:r>
          </a:p>
        </p:txBody>
      </p:sp>
      <p:sp>
        <p:nvSpPr>
          <p:cNvPr id="229380" name="Rectangle 4"/>
          <p:cNvSpPr>
            <a:spLocks noChangeArrowheads="1"/>
          </p:cNvSpPr>
          <p:nvPr/>
        </p:nvSpPr>
        <p:spPr bwMode="auto">
          <a:xfrm>
            <a:off x="1403350" y="1557338"/>
            <a:ext cx="1295400"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000" b="1"/>
              <a:t>命令読み出し</a:t>
            </a:r>
          </a:p>
        </p:txBody>
      </p:sp>
      <p:sp>
        <p:nvSpPr>
          <p:cNvPr id="229381" name="Rectangle 5"/>
          <p:cNvSpPr>
            <a:spLocks noChangeArrowheads="1"/>
          </p:cNvSpPr>
          <p:nvPr/>
        </p:nvSpPr>
        <p:spPr bwMode="auto">
          <a:xfrm>
            <a:off x="2698750" y="1557338"/>
            <a:ext cx="792163"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制御信号生成</a:t>
            </a:r>
          </a:p>
          <a:p>
            <a:pPr algn="ctr"/>
            <a:r>
              <a:rPr lang="ja-JP" altLang="en-US" sz="900" b="1"/>
              <a:t>レジスタ読み出し</a:t>
            </a:r>
          </a:p>
        </p:txBody>
      </p:sp>
      <p:sp>
        <p:nvSpPr>
          <p:cNvPr id="229382" name="Rectangle 6"/>
          <p:cNvSpPr>
            <a:spLocks noChangeArrowheads="1"/>
          </p:cNvSpPr>
          <p:nvPr/>
        </p:nvSpPr>
        <p:spPr bwMode="auto">
          <a:xfrm>
            <a:off x="3490913" y="1557338"/>
            <a:ext cx="1295400" cy="576262"/>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演算</a:t>
            </a:r>
          </a:p>
          <a:p>
            <a:pPr algn="ctr"/>
            <a:endParaRPr lang="en-US" altLang="ja-JP" sz="1200" b="1"/>
          </a:p>
        </p:txBody>
      </p:sp>
      <p:sp>
        <p:nvSpPr>
          <p:cNvPr id="229383" name="Rectangle 7"/>
          <p:cNvSpPr>
            <a:spLocks noChangeArrowheads="1"/>
          </p:cNvSpPr>
          <p:nvPr/>
        </p:nvSpPr>
        <p:spPr bwMode="auto">
          <a:xfrm>
            <a:off x="6084888" y="1557338"/>
            <a:ext cx="504825"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レジスタ</a:t>
            </a:r>
          </a:p>
          <a:p>
            <a:pPr algn="ctr"/>
            <a:r>
              <a:rPr lang="ja-JP" altLang="en-US" sz="900" b="1"/>
              <a:t>書き込み</a:t>
            </a:r>
          </a:p>
        </p:txBody>
      </p:sp>
      <p:sp>
        <p:nvSpPr>
          <p:cNvPr id="229384" name="Rectangle 8"/>
          <p:cNvSpPr>
            <a:spLocks noChangeArrowheads="1"/>
          </p:cNvSpPr>
          <p:nvPr/>
        </p:nvSpPr>
        <p:spPr bwMode="auto">
          <a:xfrm>
            <a:off x="682625" y="3284538"/>
            <a:ext cx="1295400"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000" b="1"/>
              <a:t>命令読み出し</a:t>
            </a:r>
          </a:p>
        </p:txBody>
      </p:sp>
      <p:sp>
        <p:nvSpPr>
          <p:cNvPr id="229385" name="Rectangle 9"/>
          <p:cNvSpPr>
            <a:spLocks noChangeArrowheads="1"/>
          </p:cNvSpPr>
          <p:nvPr/>
        </p:nvSpPr>
        <p:spPr bwMode="auto">
          <a:xfrm>
            <a:off x="1978025" y="3284538"/>
            <a:ext cx="792163"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制御信号生成</a:t>
            </a:r>
          </a:p>
          <a:p>
            <a:pPr algn="ctr"/>
            <a:r>
              <a:rPr lang="ja-JP" altLang="en-US" sz="900" b="1"/>
              <a:t>レジスタ読み出し</a:t>
            </a:r>
          </a:p>
        </p:txBody>
      </p:sp>
      <p:sp>
        <p:nvSpPr>
          <p:cNvPr id="229386" name="Rectangle 10"/>
          <p:cNvSpPr>
            <a:spLocks noChangeArrowheads="1"/>
          </p:cNvSpPr>
          <p:nvPr/>
        </p:nvSpPr>
        <p:spPr bwMode="auto">
          <a:xfrm>
            <a:off x="1978025" y="3284538"/>
            <a:ext cx="1295400"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66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000" b="1"/>
          </a:p>
        </p:txBody>
      </p:sp>
      <p:sp>
        <p:nvSpPr>
          <p:cNvPr id="229387" name="Rectangle 11"/>
          <p:cNvSpPr>
            <a:spLocks noChangeArrowheads="1"/>
          </p:cNvSpPr>
          <p:nvPr/>
        </p:nvSpPr>
        <p:spPr bwMode="auto">
          <a:xfrm>
            <a:off x="3273425" y="3284538"/>
            <a:ext cx="1295400" cy="576262"/>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演算</a:t>
            </a:r>
          </a:p>
        </p:txBody>
      </p:sp>
      <p:sp>
        <p:nvSpPr>
          <p:cNvPr id="229388" name="Rectangle 12"/>
          <p:cNvSpPr>
            <a:spLocks noChangeArrowheads="1"/>
          </p:cNvSpPr>
          <p:nvPr/>
        </p:nvSpPr>
        <p:spPr bwMode="auto">
          <a:xfrm>
            <a:off x="5868988" y="3284538"/>
            <a:ext cx="504825"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レジスタ</a:t>
            </a:r>
          </a:p>
          <a:p>
            <a:pPr algn="ctr"/>
            <a:r>
              <a:rPr lang="ja-JP" altLang="en-US" sz="900" b="1"/>
              <a:t>書き込み</a:t>
            </a:r>
          </a:p>
        </p:txBody>
      </p:sp>
      <p:sp>
        <p:nvSpPr>
          <p:cNvPr id="229389" name="Rectangle 13"/>
          <p:cNvSpPr>
            <a:spLocks noChangeArrowheads="1"/>
          </p:cNvSpPr>
          <p:nvPr/>
        </p:nvSpPr>
        <p:spPr bwMode="auto">
          <a:xfrm>
            <a:off x="5868988" y="3284538"/>
            <a:ext cx="1295400"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66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000" b="1"/>
          </a:p>
        </p:txBody>
      </p:sp>
      <p:sp>
        <p:nvSpPr>
          <p:cNvPr id="229390" name="Text Box 14"/>
          <p:cNvSpPr txBox="1">
            <a:spLocks noChangeArrowheads="1"/>
          </p:cNvSpPr>
          <p:nvPr/>
        </p:nvSpPr>
        <p:spPr bwMode="auto">
          <a:xfrm>
            <a:off x="-41275" y="3355975"/>
            <a:ext cx="7969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命令１</a:t>
            </a:r>
          </a:p>
        </p:txBody>
      </p:sp>
      <p:sp>
        <p:nvSpPr>
          <p:cNvPr id="229391" name="Rectangle 15"/>
          <p:cNvSpPr>
            <a:spLocks noChangeArrowheads="1"/>
          </p:cNvSpPr>
          <p:nvPr/>
        </p:nvSpPr>
        <p:spPr bwMode="auto">
          <a:xfrm>
            <a:off x="1979613" y="3860800"/>
            <a:ext cx="1295400" cy="5762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000" b="1"/>
              <a:t>命令読み出し</a:t>
            </a:r>
          </a:p>
        </p:txBody>
      </p:sp>
      <p:sp>
        <p:nvSpPr>
          <p:cNvPr id="229392" name="Rectangle 16"/>
          <p:cNvSpPr>
            <a:spLocks noChangeArrowheads="1"/>
          </p:cNvSpPr>
          <p:nvPr/>
        </p:nvSpPr>
        <p:spPr bwMode="auto">
          <a:xfrm>
            <a:off x="3275013" y="3860800"/>
            <a:ext cx="792162"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制御信号生成</a:t>
            </a:r>
          </a:p>
          <a:p>
            <a:pPr algn="ctr"/>
            <a:r>
              <a:rPr lang="ja-JP" altLang="en-US" sz="900" b="1"/>
              <a:t>レジスタ読み出し</a:t>
            </a:r>
          </a:p>
        </p:txBody>
      </p:sp>
      <p:sp>
        <p:nvSpPr>
          <p:cNvPr id="229393" name="Rectangle 17"/>
          <p:cNvSpPr>
            <a:spLocks noChangeArrowheads="1"/>
          </p:cNvSpPr>
          <p:nvPr/>
        </p:nvSpPr>
        <p:spPr bwMode="auto">
          <a:xfrm>
            <a:off x="3275013" y="3860800"/>
            <a:ext cx="1295400"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66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000" b="1"/>
          </a:p>
        </p:txBody>
      </p:sp>
      <p:sp>
        <p:nvSpPr>
          <p:cNvPr id="229394" name="Rectangle 18"/>
          <p:cNvSpPr>
            <a:spLocks noChangeArrowheads="1"/>
          </p:cNvSpPr>
          <p:nvPr/>
        </p:nvSpPr>
        <p:spPr bwMode="auto">
          <a:xfrm>
            <a:off x="4570413" y="3860800"/>
            <a:ext cx="1295400" cy="576263"/>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演算</a:t>
            </a:r>
          </a:p>
        </p:txBody>
      </p:sp>
      <p:sp>
        <p:nvSpPr>
          <p:cNvPr id="229395" name="Rectangle 19"/>
          <p:cNvSpPr>
            <a:spLocks noChangeArrowheads="1"/>
          </p:cNvSpPr>
          <p:nvPr/>
        </p:nvSpPr>
        <p:spPr bwMode="auto">
          <a:xfrm>
            <a:off x="7162800" y="3860800"/>
            <a:ext cx="504825" cy="576263"/>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レジスタ</a:t>
            </a:r>
          </a:p>
          <a:p>
            <a:pPr algn="ctr"/>
            <a:r>
              <a:rPr lang="ja-JP" altLang="en-US" sz="900" b="1"/>
              <a:t>書き込み</a:t>
            </a:r>
          </a:p>
        </p:txBody>
      </p:sp>
      <p:sp>
        <p:nvSpPr>
          <p:cNvPr id="229396" name="Rectangle 20"/>
          <p:cNvSpPr>
            <a:spLocks noChangeArrowheads="1"/>
          </p:cNvSpPr>
          <p:nvPr/>
        </p:nvSpPr>
        <p:spPr bwMode="auto">
          <a:xfrm>
            <a:off x="7164388" y="3860800"/>
            <a:ext cx="1295400"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66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000" b="1"/>
          </a:p>
        </p:txBody>
      </p:sp>
      <p:sp>
        <p:nvSpPr>
          <p:cNvPr id="229397" name="Text Box 21"/>
          <p:cNvSpPr txBox="1">
            <a:spLocks noChangeArrowheads="1"/>
          </p:cNvSpPr>
          <p:nvPr/>
        </p:nvSpPr>
        <p:spPr bwMode="auto">
          <a:xfrm>
            <a:off x="-36513" y="3946525"/>
            <a:ext cx="863601"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t>命令</a:t>
            </a:r>
            <a:r>
              <a:rPr lang="en-US" altLang="ja-JP"/>
              <a:t>2</a:t>
            </a:r>
          </a:p>
        </p:txBody>
      </p:sp>
      <p:sp>
        <p:nvSpPr>
          <p:cNvPr id="229398" name="Rectangle 22"/>
          <p:cNvSpPr>
            <a:spLocks noChangeArrowheads="1"/>
          </p:cNvSpPr>
          <p:nvPr/>
        </p:nvSpPr>
        <p:spPr bwMode="auto">
          <a:xfrm>
            <a:off x="3276600" y="4437063"/>
            <a:ext cx="1295400"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000" b="1"/>
              <a:t>命令読み出し</a:t>
            </a:r>
          </a:p>
        </p:txBody>
      </p:sp>
      <p:sp>
        <p:nvSpPr>
          <p:cNvPr id="229399" name="Rectangle 23"/>
          <p:cNvSpPr>
            <a:spLocks noChangeArrowheads="1"/>
          </p:cNvSpPr>
          <p:nvPr/>
        </p:nvSpPr>
        <p:spPr bwMode="auto">
          <a:xfrm>
            <a:off x="4572000" y="4437063"/>
            <a:ext cx="792163"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制御信号生成</a:t>
            </a:r>
          </a:p>
          <a:p>
            <a:pPr algn="ctr"/>
            <a:r>
              <a:rPr lang="ja-JP" altLang="en-US" sz="900" b="1"/>
              <a:t>レジスタ読み出し</a:t>
            </a:r>
          </a:p>
        </p:txBody>
      </p:sp>
      <p:sp>
        <p:nvSpPr>
          <p:cNvPr id="229400" name="Rectangle 24"/>
          <p:cNvSpPr>
            <a:spLocks noChangeArrowheads="1"/>
          </p:cNvSpPr>
          <p:nvPr/>
        </p:nvSpPr>
        <p:spPr bwMode="auto">
          <a:xfrm>
            <a:off x="4572000" y="4437063"/>
            <a:ext cx="1295400"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66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000" b="1"/>
          </a:p>
        </p:txBody>
      </p:sp>
      <p:sp>
        <p:nvSpPr>
          <p:cNvPr id="229401" name="Rectangle 25"/>
          <p:cNvSpPr>
            <a:spLocks noChangeArrowheads="1"/>
          </p:cNvSpPr>
          <p:nvPr/>
        </p:nvSpPr>
        <p:spPr bwMode="auto">
          <a:xfrm>
            <a:off x="5867400" y="4437063"/>
            <a:ext cx="1295400" cy="576262"/>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演算</a:t>
            </a:r>
          </a:p>
        </p:txBody>
      </p:sp>
      <p:sp>
        <p:nvSpPr>
          <p:cNvPr id="229402" name="Rectangle 26"/>
          <p:cNvSpPr>
            <a:spLocks noChangeArrowheads="1"/>
          </p:cNvSpPr>
          <p:nvPr/>
        </p:nvSpPr>
        <p:spPr bwMode="auto">
          <a:xfrm>
            <a:off x="8459788" y="4437063"/>
            <a:ext cx="504825"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レジスタ</a:t>
            </a:r>
          </a:p>
          <a:p>
            <a:pPr algn="ctr"/>
            <a:r>
              <a:rPr lang="ja-JP" altLang="en-US" sz="900" b="1"/>
              <a:t>書き込み</a:t>
            </a:r>
          </a:p>
        </p:txBody>
      </p:sp>
      <p:sp>
        <p:nvSpPr>
          <p:cNvPr id="229403" name="Rectangle 27"/>
          <p:cNvSpPr>
            <a:spLocks noChangeArrowheads="1"/>
          </p:cNvSpPr>
          <p:nvPr/>
        </p:nvSpPr>
        <p:spPr bwMode="auto">
          <a:xfrm>
            <a:off x="8461375" y="4437063"/>
            <a:ext cx="1295400" cy="5762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66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000" b="1"/>
          </a:p>
        </p:txBody>
      </p:sp>
      <p:sp>
        <p:nvSpPr>
          <p:cNvPr id="229404" name="Rectangle 28"/>
          <p:cNvSpPr>
            <a:spLocks noChangeArrowheads="1"/>
          </p:cNvSpPr>
          <p:nvPr/>
        </p:nvSpPr>
        <p:spPr bwMode="auto">
          <a:xfrm>
            <a:off x="4572000" y="5013325"/>
            <a:ext cx="1295400" cy="576263"/>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000" b="1"/>
              <a:t>命令読み出し</a:t>
            </a:r>
          </a:p>
        </p:txBody>
      </p:sp>
      <p:sp>
        <p:nvSpPr>
          <p:cNvPr id="229405" name="Rectangle 29"/>
          <p:cNvSpPr>
            <a:spLocks noChangeArrowheads="1"/>
          </p:cNvSpPr>
          <p:nvPr/>
        </p:nvSpPr>
        <p:spPr bwMode="auto">
          <a:xfrm>
            <a:off x="5867400" y="5013325"/>
            <a:ext cx="792163" cy="5762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制御信号生成</a:t>
            </a:r>
          </a:p>
          <a:p>
            <a:pPr algn="ctr"/>
            <a:r>
              <a:rPr lang="ja-JP" altLang="en-US" sz="900" b="1"/>
              <a:t>レジスタ読み出し</a:t>
            </a:r>
          </a:p>
        </p:txBody>
      </p:sp>
      <p:sp>
        <p:nvSpPr>
          <p:cNvPr id="229406" name="Rectangle 30"/>
          <p:cNvSpPr>
            <a:spLocks noChangeArrowheads="1"/>
          </p:cNvSpPr>
          <p:nvPr/>
        </p:nvSpPr>
        <p:spPr bwMode="auto">
          <a:xfrm>
            <a:off x="5867400" y="5013325"/>
            <a:ext cx="1295400"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66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000" b="1"/>
          </a:p>
        </p:txBody>
      </p:sp>
      <p:sp>
        <p:nvSpPr>
          <p:cNvPr id="229407" name="Rectangle 31"/>
          <p:cNvSpPr>
            <a:spLocks noChangeArrowheads="1"/>
          </p:cNvSpPr>
          <p:nvPr/>
        </p:nvSpPr>
        <p:spPr bwMode="auto">
          <a:xfrm>
            <a:off x="7162800" y="5013325"/>
            <a:ext cx="1295400" cy="576263"/>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演算</a:t>
            </a:r>
          </a:p>
        </p:txBody>
      </p:sp>
      <p:sp>
        <p:nvSpPr>
          <p:cNvPr id="229410" name="Text Box 34"/>
          <p:cNvSpPr txBox="1">
            <a:spLocks noChangeArrowheads="1"/>
          </p:cNvSpPr>
          <p:nvPr/>
        </p:nvSpPr>
        <p:spPr bwMode="auto">
          <a:xfrm>
            <a:off x="-36513" y="4581525"/>
            <a:ext cx="863601"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t>命令</a:t>
            </a:r>
            <a:r>
              <a:rPr lang="en-US" altLang="ja-JP"/>
              <a:t>3</a:t>
            </a:r>
          </a:p>
        </p:txBody>
      </p:sp>
      <p:sp>
        <p:nvSpPr>
          <p:cNvPr id="229411" name="Text Box 35"/>
          <p:cNvSpPr txBox="1">
            <a:spLocks noChangeArrowheads="1"/>
          </p:cNvSpPr>
          <p:nvPr/>
        </p:nvSpPr>
        <p:spPr bwMode="auto">
          <a:xfrm>
            <a:off x="-36513" y="5149850"/>
            <a:ext cx="863601"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ja-JP" altLang="en-US"/>
              <a:t>命令</a:t>
            </a:r>
            <a:r>
              <a:rPr lang="en-US" altLang="ja-JP"/>
              <a:t>4</a:t>
            </a:r>
          </a:p>
        </p:txBody>
      </p:sp>
      <p:sp>
        <p:nvSpPr>
          <p:cNvPr id="229412" name="Text Box 36"/>
          <p:cNvSpPr txBox="1">
            <a:spLocks noChangeArrowheads="1"/>
          </p:cNvSpPr>
          <p:nvPr/>
        </p:nvSpPr>
        <p:spPr bwMode="auto">
          <a:xfrm>
            <a:off x="2032000" y="2282825"/>
            <a:ext cx="2716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いくつかのステージに分割</a:t>
            </a:r>
          </a:p>
        </p:txBody>
      </p:sp>
      <p:sp>
        <p:nvSpPr>
          <p:cNvPr id="229413" name="Text Box 37"/>
          <p:cNvSpPr txBox="1">
            <a:spLocks noChangeArrowheads="1"/>
          </p:cNvSpPr>
          <p:nvPr/>
        </p:nvSpPr>
        <p:spPr bwMode="auto">
          <a:xfrm>
            <a:off x="1042988" y="6028010"/>
            <a:ext cx="364331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dirty="0"/>
              <a:t>一つのステージの実行が終わったら</a:t>
            </a:r>
          </a:p>
          <a:p>
            <a:r>
              <a:rPr lang="ja-JP" altLang="en-US" dirty="0"/>
              <a:t>すぐに次のステージの実行を開始</a:t>
            </a:r>
          </a:p>
        </p:txBody>
      </p:sp>
      <p:sp>
        <p:nvSpPr>
          <p:cNvPr id="229414" name="Text Box 38"/>
          <p:cNvSpPr txBox="1">
            <a:spLocks noChangeArrowheads="1"/>
          </p:cNvSpPr>
          <p:nvPr/>
        </p:nvSpPr>
        <p:spPr bwMode="auto">
          <a:xfrm>
            <a:off x="5292725" y="6100018"/>
            <a:ext cx="34988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dirty="0"/>
              <a:t>CPI</a:t>
            </a:r>
          </a:p>
          <a:p>
            <a:r>
              <a:rPr lang="en-US" altLang="ja-JP" dirty="0"/>
              <a:t>(Clock cycles Per Instruction)</a:t>
            </a:r>
            <a:r>
              <a:rPr lang="ja-JP" altLang="en-US" dirty="0"/>
              <a:t>は</a:t>
            </a:r>
            <a:r>
              <a:rPr lang="en-US" altLang="ja-JP" dirty="0"/>
              <a:t>1</a:t>
            </a:r>
          </a:p>
        </p:txBody>
      </p:sp>
      <p:sp>
        <p:nvSpPr>
          <p:cNvPr id="229415" name="Rectangle 39"/>
          <p:cNvSpPr>
            <a:spLocks noChangeArrowheads="1"/>
          </p:cNvSpPr>
          <p:nvPr/>
        </p:nvSpPr>
        <p:spPr bwMode="auto">
          <a:xfrm>
            <a:off x="4789488" y="1557338"/>
            <a:ext cx="1295400" cy="576262"/>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データアクセス</a:t>
            </a:r>
          </a:p>
        </p:txBody>
      </p:sp>
      <p:sp>
        <p:nvSpPr>
          <p:cNvPr id="229416" name="Rectangle 40"/>
          <p:cNvSpPr>
            <a:spLocks noChangeArrowheads="1"/>
          </p:cNvSpPr>
          <p:nvPr/>
        </p:nvSpPr>
        <p:spPr bwMode="auto">
          <a:xfrm>
            <a:off x="4572000" y="3284538"/>
            <a:ext cx="1295400" cy="576262"/>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データアクセス</a:t>
            </a:r>
          </a:p>
        </p:txBody>
      </p:sp>
      <p:sp>
        <p:nvSpPr>
          <p:cNvPr id="229417" name="Rectangle 41"/>
          <p:cNvSpPr>
            <a:spLocks noChangeArrowheads="1"/>
          </p:cNvSpPr>
          <p:nvPr/>
        </p:nvSpPr>
        <p:spPr bwMode="auto">
          <a:xfrm>
            <a:off x="5867400" y="3860800"/>
            <a:ext cx="1295400" cy="576263"/>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データアクセス</a:t>
            </a:r>
          </a:p>
        </p:txBody>
      </p:sp>
      <p:sp>
        <p:nvSpPr>
          <p:cNvPr id="229418" name="Rectangle 42"/>
          <p:cNvSpPr>
            <a:spLocks noChangeArrowheads="1"/>
          </p:cNvSpPr>
          <p:nvPr/>
        </p:nvSpPr>
        <p:spPr bwMode="auto">
          <a:xfrm>
            <a:off x="7162800" y="4437063"/>
            <a:ext cx="1295400" cy="576262"/>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データアクセス</a:t>
            </a:r>
          </a:p>
        </p:txBody>
      </p:sp>
    </p:spTree>
    <p:extLst>
      <p:ext uri="{BB962C8B-B14F-4D97-AF65-F5344CB8AC3E}">
        <p14:creationId xmlns:p14="http://schemas.microsoft.com/office/powerpoint/2010/main" val="1842262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r>
              <a:rPr lang="ja-JP" altLang="en-US"/>
              <a:t>パイプライン処理の原則</a:t>
            </a:r>
          </a:p>
        </p:txBody>
      </p:sp>
      <p:sp>
        <p:nvSpPr>
          <p:cNvPr id="230403" name="Text Box 3"/>
          <p:cNvSpPr txBox="1">
            <a:spLocks noChangeArrowheads="1"/>
          </p:cNvSpPr>
          <p:nvPr/>
        </p:nvSpPr>
        <p:spPr bwMode="auto">
          <a:xfrm>
            <a:off x="0" y="1484313"/>
            <a:ext cx="13985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１サイクル版</a:t>
            </a:r>
          </a:p>
          <a:p>
            <a:r>
              <a:rPr lang="ja-JP" altLang="en-US"/>
              <a:t>の遅延</a:t>
            </a:r>
          </a:p>
        </p:txBody>
      </p:sp>
      <p:sp>
        <p:nvSpPr>
          <p:cNvPr id="230404" name="Rectangle 4"/>
          <p:cNvSpPr>
            <a:spLocks noChangeArrowheads="1"/>
          </p:cNvSpPr>
          <p:nvPr/>
        </p:nvSpPr>
        <p:spPr bwMode="auto">
          <a:xfrm>
            <a:off x="1403350" y="1557338"/>
            <a:ext cx="1295400" cy="576262"/>
          </a:xfrm>
          <a:prstGeom prst="rect">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000" b="1"/>
              <a:t>命令読み出し</a:t>
            </a:r>
          </a:p>
        </p:txBody>
      </p:sp>
      <p:sp>
        <p:nvSpPr>
          <p:cNvPr id="230405" name="Rectangle 5"/>
          <p:cNvSpPr>
            <a:spLocks noChangeArrowheads="1"/>
          </p:cNvSpPr>
          <p:nvPr/>
        </p:nvSpPr>
        <p:spPr bwMode="auto">
          <a:xfrm>
            <a:off x="2698750" y="1557338"/>
            <a:ext cx="792163" cy="5762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制御信号生成</a:t>
            </a:r>
          </a:p>
          <a:p>
            <a:pPr algn="ctr"/>
            <a:r>
              <a:rPr lang="ja-JP" altLang="en-US" sz="900" b="1"/>
              <a:t>レジスタ読み出し</a:t>
            </a:r>
          </a:p>
        </p:txBody>
      </p:sp>
      <p:sp>
        <p:nvSpPr>
          <p:cNvPr id="230406" name="Rectangle 6"/>
          <p:cNvSpPr>
            <a:spLocks noChangeArrowheads="1"/>
          </p:cNvSpPr>
          <p:nvPr/>
        </p:nvSpPr>
        <p:spPr bwMode="auto">
          <a:xfrm>
            <a:off x="3490913" y="1557338"/>
            <a:ext cx="1295400" cy="576262"/>
          </a:xfrm>
          <a:prstGeom prst="rect">
            <a:avLst/>
          </a:prstGeom>
          <a:solidFill>
            <a:srgbClr val="FF99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演算</a:t>
            </a:r>
          </a:p>
          <a:p>
            <a:pPr algn="ctr"/>
            <a:r>
              <a:rPr lang="ja-JP" altLang="en-US" sz="1200" b="1"/>
              <a:t>データアクセス</a:t>
            </a:r>
          </a:p>
        </p:txBody>
      </p:sp>
      <p:sp>
        <p:nvSpPr>
          <p:cNvPr id="230407" name="Rectangle 7"/>
          <p:cNvSpPr>
            <a:spLocks noChangeArrowheads="1"/>
          </p:cNvSpPr>
          <p:nvPr/>
        </p:nvSpPr>
        <p:spPr bwMode="auto">
          <a:xfrm>
            <a:off x="6084888" y="1557338"/>
            <a:ext cx="504825" cy="576262"/>
          </a:xfrm>
          <a:prstGeom prst="rect">
            <a:avLst/>
          </a:prstGeom>
          <a:solidFill>
            <a:srgbClr val="66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900" b="1"/>
              <a:t>レジスタ</a:t>
            </a:r>
          </a:p>
          <a:p>
            <a:pPr algn="ctr"/>
            <a:r>
              <a:rPr lang="ja-JP" altLang="en-US" sz="900" b="1"/>
              <a:t>書き込み</a:t>
            </a:r>
          </a:p>
        </p:txBody>
      </p:sp>
      <p:sp>
        <p:nvSpPr>
          <p:cNvPr id="230408" name="Text Box 8"/>
          <p:cNvSpPr txBox="1">
            <a:spLocks noChangeArrowheads="1"/>
          </p:cNvSpPr>
          <p:nvPr/>
        </p:nvSpPr>
        <p:spPr bwMode="auto">
          <a:xfrm>
            <a:off x="107950" y="2355850"/>
            <a:ext cx="124618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最長</a:t>
            </a:r>
          </a:p>
          <a:p>
            <a:r>
              <a:rPr lang="ja-JP" altLang="en-US"/>
              <a:t>ステージの</a:t>
            </a:r>
          </a:p>
          <a:p>
            <a:r>
              <a:rPr lang="ja-JP" altLang="en-US"/>
              <a:t>遅延</a:t>
            </a:r>
          </a:p>
        </p:txBody>
      </p:sp>
      <p:sp>
        <p:nvSpPr>
          <p:cNvPr id="230409" name="Rectangle 9"/>
          <p:cNvSpPr>
            <a:spLocks noChangeArrowheads="1"/>
          </p:cNvSpPr>
          <p:nvPr/>
        </p:nvSpPr>
        <p:spPr bwMode="auto">
          <a:xfrm>
            <a:off x="1403350" y="2565400"/>
            <a:ext cx="1295400" cy="5762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66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1000" b="1"/>
          </a:p>
        </p:txBody>
      </p:sp>
      <p:sp>
        <p:nvSpPr>
          <p:cNvPr id="230410" name="Text Box 10"/>
          <p:cNvSpPr txBox="1">
            <a:spLocks noChangeArrowheads="1"/>
          </p:cNvSpPr>
          <p:nvPr/>
        </p:nvSpPr>
        <p:spPr bwMode="auto">
          <a:xfrm>
            <a:off x="7053263" y="1720850"/>
            <a:ext cx="20558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a:t>1</a:t>
            </a:r>
            <a:r>
              <a:rPr lang="ja-JP" altLang="en-US"/>
              <a:t>サイクル版の周期</a:t>
            </a:r>
          </a:p>
        </p:txBody>
      </p:sp>
      <p:sp>
        <p:nvSpPr>
          <p:cNvPr id="230411" name="Text Box 11"/>
          <p:cNvSpPr txBox="1">
            <a:spLocks noChangeArrowheads="1"/>
          </p:cNvSpPr>
          <p:nvPr/>
        </p:nvSpPr>
        <p:spPr bwMode="auto">
          <a:xfrm>
            <a:off x="5580063" y="2622550"/>
            <a:ext cx="22875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パイプライン版の周期</a:t>
            </a:r>
          </a:p>
        </p:txBody>
      </p:sp>
      <p:sp>
        <p:nvSpPr>
          <p:cNvPr id="230412" name="Text Box 12"/>
          <p:cNvSpPr txBox="1">
            <a:spLocks noChangeArrowheads="1"/>
          </p:cNvSpPr>
          <p:nvPr/>
        </p:nvSpPr>
        <p:spPr bwMode="auto">
          <a:xfrm>
            <a:off x="1187450" y="3357563"/>
            <a:ext cx="6861175"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2400"/>
              <a:t>1</a:t>
            </a:r>
            <a:r>
              <a:rPr lang="ja-JP" altLang="en-US" sz="2400"/>
              <a:t>．なるべく均等に分割</a:t>
            </a:r>
          </a:p>
          <a:p>
            <a:r>
              <a:rPr lang="en-US" altLang="ja-JP" sz="2400"/>
              <a:t>2</a:t>
            </a:r>
            <a:r>
              <a:rPr lang="ja-JP" altLang="en-US" sz="2400"/>
              <a:t>．なるべくたくさんのステージに分割</a:t>
            </a:r>
          </a:p>
          <a:p>
            <a:endParaRPr lang="ja-JP" altLang="en-US" sz="2400"/>
          </a:p>
          <a:p>
            <a:r>
              <a:rPr lang="ja-JP" altLang="en-US" sz="2400"/>
              <a:t>理想の場合、ステージ数（深さ）が</a:t>
            </a:r>
            <a:r>
              <a:rPr lang="en-US" altLang="ja-JP" sz="2400"/>
              <a:t>d</a:t>
            </a:r>
            <a:r>
              <a:rPr lang="ja-JP" altLang="en-US" sz="2400"/>
              <a:t>ならば性能は</a:t>
            </a:r>
            <a:r>
              <a:rPr lang="en-US" altLang="ja-JP" sz="2400"/>
              <a:t>d</a:t>
            </a:r>
            <a:r>
              <a:rPr lang="ja-JP" altLang="en-US" sz="2400"/>
              <a:t>倍</a:t>
            </a:r>
          </a:p>
          <a:p>
            <a:endParaRPr lang="ja-JP" altLang="en-US" sz="2400"/>
          </a:p>
          <a:p>
            <a:r>
              <a:rPr lang="ja-JP" altLang="en-US" sz="2400"/>
              <a:t>しかし、、、</a:t>
            </a:r>
          </a:p>
          <a:p>
            <a:endParaRPr lang="ja-JP" altLang="en-US" sz="2400"/>
          </a:p>
          <a:p>
            <a:r>
              <a:rPr lang="ja-JP" altLang="en-US" sz="2400"/>
              <a:t>そうは言っても均等には切れない</a:t>
            </a:r>
          </a:p>
          <a:p>
            <a:r>
              <a:rPr lang="ja-JP" altLang="en-US" sz="2400"/>
              <a:t>ステージ間の受け渡しのための損失がある</a:t>
            </a:r>
          </a:p>
        </p:txBody>
      </p:sp>
      <p:sp>
        <p:nvSpPr>
          <p:cNvPr id="230413" name="Line 13"/>
          <p:cNvSpPr>
            <a:spLocks noChangeShapeType="1"/>
          </p:cNvSpPr>
          <p:nvPr/>
        </p:nvSpPr>
        <p:spPr bwMode="auto">
          <a:xfrm>
            <a:off x="1403350" y="2133600"/>
            <a:ext cx="0"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414" name="Line 14"/>
          <p:cNvSpPr>
            <a:spLocks noChangeShapeType="1"/>
          </p:cNvSpPr>
          <p:nvPr/>
        </p:nvSpPr>
        <p:spPr bwMode="auto">
          <a:xfrm flipH="1">
            <a:off x="2700338" y="2133600"/>
            <a:ext cx="3887787" cy="43180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30415" name="Rectangle 15"/>
          <p:cNvSpPr>
            <a:spLocks noChangeArrowheads="1"/>
          </p:cNvSpPr>
          <p:nvPr/>
        </p:nvSpPr>
        <p:spPr bwMode="auto">
          <a:xfrm>
            <a:off x="4789488" y="1557338"/>
            <a:ext cx="1295400" cy="576262"/>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200" b="1"/>
              <a:t>データアクセス</a:t>
            </a:r>
          </a:p>
        </p:txBody>
      </p:sp>
    </p:spTree>
    <p:extLst>
      <p:ext uri="{BB962C8B-B14F-4D97-AF65-F5344CB8AC3E}">
        <p14:creationId xmlns:p14="http://schemas.microsoft.com/office/powerpoint/2010/main" val="416755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Rectangle 2"/>
          <p:cNvSpPr>
            <a:spLocks noGrp="1" noChangeArrowheads="1"/>
          </p:cNvSpPr>
          <p:nvPr>
            <p:ph type="title"/>
          </p:nvPr>
        </p:nvSpPr>
        <p:spPr/>
        <p:txBody>
          <a:bodyPr/>
          <a:lstStyle/>
          <a:p>
            <a:r>
              <a:rPr lang="ja-JP" altLang="en-US"/>
              <a:t>パイプライン処理と並列処理</a:t>
            </a:r>
          </a:p>
        </p:txBody>
      </p:sp>
      <p:sp>
        <p:nvSpPr>
          <p:cNvPr id="231427" name="Rectangle 3"/>
          <p:cNvSpPr>
            <a:spLocks noGrp="1" noChangeArrowheads="1"/>
          </p:cNvSpPr>
          <p:nvPr>
            <p:ph type="body" idx="1"/>
          </p:nvPr>
        </p:nvSpPr>
        <p:spPr>
          <a:xfrm>
            <a:off x="179388" y="1600200"/>
            <a:ext cx="8867775" cy="4525963"/>
          </a:xfrm>
        </p:spPr>
        <p:txBody>
          <a:bodyPr/>
          <a:lstStyle/>
          <a:p>
            <a:pPr>
              <a:buFontTx/>
              <a:buNone/>
            </a:pPr>
            <a:r>
              <a:rPr lang="ja-JP" altLang="en-US" sz="2800"/>
              <a:t>パイプライン処理は</a:t>
            </a:r>
            <a:r>
              <a:rPr lang="en-US" altLang="ja-JP" sz="2800"/>
              <a:t>d</a:t>
            </a:r>
            <a:r>
              <a:rPr lang="ja-JP" altLang="en-US" sz="2800"/>
              <a:t>ステージあれば理想は</a:t>
            </a:r>
            <a:r>
              <a:rPr lang="en-US" altLang="ja-JP" sz="2800"/>
              <a:t>d</a:t>
            </a:r>
            <a:r>
              <a:rPr lang="ja-JP" altLang="en-US" sz="2800"/>
              <a:t>倍</a:t>
            </a:r>
          </a:p>
          <a:p>
            <a:pPr>
              <a:buFontTx/>
              <a:buNone/>
            </a:pPr>
            <a:r>
              <a:rPr lang="ja-JP" altLang="en-US" sz="2800"/>
              <a:t>並列処理は</a:t>
            </a:r>
            <a:r>
              <a:rPr lang="en-US" altLang="ja-JP" sz="2800"/>
              <a:t>n</a:t>
            </a:r>
            <a:r>
              <a:rPr lang="ja-JP" altLang="en-US" sz="2800"/>
              <a:t>プロセッサあれば理想は</a:t>
            </a:r>
            <a:r>
              <a:rPr lang="en-US" altLang="ja-JP" sz="2800"/>
              <a:t>n</a:t>
            </a:r>
            <a:r>
              <a:rPr lang="ja-JP" altLang="en-US" sz="2800"/>
              <a:t>倍</a:t>
            </a:r>
          </a:p>
          <a:p>
            <a:pPr>
              <a:buFontTx/>
              <a:buNone/>
            </a:pPr>
            <a:r>
              <a:rPr lang="ja-JP" altLang="en-US" sz="2800"/>
              <a:t>しかし、</a:t>
            </a:r>
          </a:p>
          <a:p>
            <a:pPr lvl="1"/>
            <a:r>
              <a:rPr lang="ja-JP" altLang="en-US" sz="2400"/>
              <a:t>パイプライン処理は各ステージが自分に必要な資源のみを持てば良い（命令メモリ、</a:t>
            </a:r>
            <a:r>
              <a:rPr lang="en-US" altLang="ja-JP" sz="2400"/>
              <a:t>ALU</a:t>
            </a:r>
            <a:r>
              <a:rPr lang="ja-JP" altLang="en-US" sz="2400"/>
              <a:t>、データメモリ</a:t>
            </a:r>
            <a:r>
              <a:rPr lang="en-US" altLang="ja-JP" sz="2400"/>
              <a:t>etc.)</a:t>
            </a:r>
          </a:p>
          <a:p>
            <a:pPr lvl="1"/>
            <a:r>
              <a:rPr lang="ja-JP" altLang="en-US" sz="2400"/>
              <a:t>並列処理は全プロセッサが全資源を持つ必要がある</a:t>
            </a:r>
          </a:p>
          <a:p>
            <a:r>
              <a:rPr lang="ja-JP" altLang="en-US" sz="2800">
                <a:solidFill>
                  <a:srgbClr val="FF0000"/>
                </a:solidFill>
              </a:rPr>
              <a:t>パイプライン処理の方が簡単に性能が向上する</a:t>
            </a:r>
          </a:p>
          <a:p>
            <a:pPr>
              <a:buFontTx/>
              <a:buNone/>
            </a:pPr>
            <a:r>
              <a:rPr lang="ja-JP" altLang="en-US" sz="2800"/>
              <a:t>例）工場ではまずパイプライン処理（流れ作業）</a:t>
            </a:r>
          </a:p>
          <a:p>
            <a:pPr lvl="1"/>
            <a:r>
              <a:rPr lang="ja-JP" altLang="en-US" sz="2400"/>
              <a:t>生産が追いつかなくなると、ラインを複数にする→並列化</a:t>
            </a:r>
          </a:p>
        </p:txBody>
      </p:sp>
    </p:spTree>
    <p:extLst>
      <p:ext uri="{BB962C8B-B14F-4D97-AF65-F5344CB8AC3E}">
        <p14:creationId xmlns:p14="http://schemas.microsoft.com/office/powerpoint/2010/main" val="2592917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7" name="Text Box 37"/>
          <p:cNvSpPr txBox="1">
            <a:spLocks noChangeArrowheads="1"/>
          </p:cNvSpPr>
          <p:nvPr/>
        </p:nvSpPr>
        <p:spPr bwMode="auto">
          <a:xfrm>
            <a:off x="864852" y="348854"/>
            <a:ext cx="44646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b="1" dirty="0"/>
              <a:t>クリティカル・パス：最も長い信号経路を切断</a:t>
            </a:r>
            <a:endParaRPr lang="en-US" altLang="ja-JP" b="1" dirty="0"/>
          </a:p>
        </p:txBody>
      </p:sp>
      <p:sp>
        <p:nvSpPr>
          <p:cNvPr id="112642" name="Line 2"/>
          <p:cNvSpPr>
            <a:spLocks noChangeShapeType="1"/>
          </p:cNvSpPr>
          <p:nvPr/>
        </p:nvSpPr>
        <p:spPr bwMode="auto">
          <a:xfrm flipV="1">
            <a:off x="6115760" y="2229289"/>
            <a:ext cx="4842" cy="65197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3" name="Line 3"/>
          <p:cNvSpPr>
            <a:spLocks noChangeShapeType="1"/>
          </p:cNvSpPr>
          <p:nvPr/>
        </p:nvSpPr>
        <p:spPr bwMode="auto">
          <a:xfrm flipH="1" flipV="1">
            <a:off x="6867773" y="1932701"/>
            <a:ext cx="1385" cy="11628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4" name="Line 4"/>
          <p:cNvSpPr>
            <a:spLocks noChangeShapeType="1"/>
          </p:cNvSpPr>
          <p:nvPr/>
        </p:nvSpPr>
        <p:spPr bwMode="auto">
          <a:xfrm flipV="1">
            <a:off x="6491073" y="925341"/>
            <a:ext cx="0" cy="414181"/>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6" name="Line 6"/>
          <p:cNvSpPr>
            <a:spLocks noChangeShapeType="1"/>
          </p:cNvSpPr>
          <p:nvPr/>
        </p:nvSpPr>
        <p:spPr bwMode="auto">
          <a:xfrm flipH="1">
            <a:off x="5423295" y="925342"/>
            <a:ext cx="1067778" cy="0"/>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7" name="Line 7"/>
          <p:cNvSpPr>
            <a:spLocks noChangeShapeType="1"/>
          </p:cNvSpPr>
          <p:nvPr/>
        </p:nvSpPr>
        <p:spPr bwMode="auto">
          <a:xfrm flipH="1">
            <a:off x="5423298" y="925343"/>
            <a:ext cx="1384" cy="3023382"/>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8" name="Line 8"/>
          <p:cNvSpPr>
            <a:spLocks noChangeShapeType="1"/>
          </p:cNvSpPr>
          <p:nvPr/>
        </p:nvSpPr>
        <p:spPr bwMode="auto">
          <a:xfrm flipV="1">
            <a:off x="5423295" y="3948724"/>
            <a:ext cx="87942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49" name="Line 9"/>
          <p:cNvSpPr>
            <a:spLocks noChangeShapeType="1"/>
          </p:cNvSpPr>
          <p:nvPr/>
        </p:nvSpPr>
        <p:spPr bwMode="auto">
          <a:xfrm flipV="1">
            <a:off x="6302723" y="3771031"/>
            <a:ext cx="0" cy="1776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0" name="Rectangle 10"/>
          <p:cNvSpPr>
            <a:spLocks noChangeArrowheads="1"/>
          </p:cNvSpPr>
          <p:nvPr/>
        </p:nvSpPr>
        <p:spPr bwMode="auto">
          <a:xfrm>
            <a:off x="5673968" y="4420393"/>
            <a:ext cx="1570506" cy="177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1" name="Rectangle 11"/>
          <p:cNvSpPr>
            <a:spLocks noChangeArrowheads="1"/>
          </p:cNvSpPr>
          <p:nvPr/>
        </p:nvSpPr>
        <p:spPr bwMode="auto">
          <a:xfrm>
            <a:off x="5673968" y="4598085"/>
            <a:ext cx="1570506" cy="177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2" name="Rectangle 12"/>
          <p:cNvSpPr>
            <a:spLocks noChangeArrowheads="1"/>
          </p:cNvSpPr>
          <p:nvPr/>
        </p:nvSpPr>
        <p:spPr bwMode="auto">
          <a:xfrm>
            <a:off x="5673968" y="4775777"/>
            <a:ext cx="1570506" cy="177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3" name="Rectangle 13"/>
          <p:cNvSpPr>
            <a:spLocks noChangeArrowheads="1"/>
          </p:cNvSpPr>
          <p:nvPr/>
        </p:nvSpPr>
        <p:spPr bwMode="auto">
          <a:xfrm>
            <a:off x="5673968" y="4953470"/>
            <a:ext cx="1570506" cy="177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4" name="Rectangle 14"/>
          <p:cNvSpPr>
            <a:spLocks noChangeArrowheads="1"/>
          </p:cNvSpPr>
          <p:nvPr/>
        </p:nvSpPr>
        <p:spPr bwMode="auto">
          <a:xfrm>
            <a:off x="5673968" y="5489159"/>
            <a:ext cx="1570506" cy="177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5" name="Rectangle 15"/>
          <p:cNvSpPr>
            <a:spLocks noChangeArrowheads="1"/>
          </p:cNvSpPr>
          <p:nvPr/>
        </p:nvSpPr>
        <p:spPr bwMode="auto">
          <a:xfrm>
            <a:off x="5673968" y="5132468"/>
            <a:ext cx="1570506" cy="356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56" name="Line 16"/>
          <p:cNvSpPr>
            <a:spLocks noChangeShapeType="1"/>
          </p:cNvSpPr>
          <p:nvPr/>
        </p:nvSpPr>
        <p:spPr bwMode="auto">
          <a:xfrm flipV="1">
            <a:off x="7068588" y="5665545"/>
            <a:ext cx="0" cy="1776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57" name="Text Box 17"/>
          <p:cNvSpPr txBox="1">
            <a:spLocks noChangeArrowheads="1"/>
          </p:cNvSpPr>
          <p:nvPr/>
        </p:nvSpPr>
        <p:spPr bwMode="auto">
          <a:xfrm>
            <a:off x="6052052" y="1702746"/>
            <a:ext cx="408720"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a:t>
            </a:r>
          </a:p>
        </p:txBody>
      </p:sp>
      <p:sp>
        <p:nvSpPr>
          <p:cNvPr id="112658" name="Text Box 18"/>
          <p:cNvSpPr txBox="1">
            <a:spLocks noChangeArrowheads="1"/>
          </p:cNvSpPr>
          <p:nvPr/>
        </p:nvSpPr>
        <p:spPr bwMode="auto">
          <a:xfrm>
            <a:off x="6743130" y="1702746"/>
            <a:ext cx="408720"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B</a:t>
            </a:r>
          </a:p>
        </p:txBody>
      </p:sp>
      <p:grpSp>
        <p:nvGrpSpPr>
          <p:cNvPr id="112659" name="Group 19"/>
          <p:cNvGrpSpPr>
            <a:grpSpLocks/>
          </p:cNvGrpSpPr>
          <p:nvPr/>
        </p:nvGrpSpPr>
        <p:grpSpPr bwMode="auto">
          <a:xfrm>
            <a:off x="5801382" y="1348667"/>
            <a:ext cx="1444478" cy="590566"/>
            <a:chOff x="3288" y="1299"/>
            <a:chExt cx="1996" cy="953"/>
          </a:xfrm>
        </p:grpSpPr>
        <p:sp>
          <p:nvSpPr>
            <p:cNvPr id="112660" name="Line 20"/>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1" name="Line 21"/>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2" name="Line 22"/>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3" name="Line 23"/>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4" name="Line 24"/>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5" name="Line 25"/>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66" name="Line 26"/>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67" name="Text Box 27"/>
          <p:cNvSpPr txBox="1">
            <a:spLocks noChangeArrowheads="1"/>
          </p:cNvSpPr>
          <p:nvPr/>
        </p:nvSpPr>
        <p:spPr bwMode="auto">
          <a:xfrm>
            <a:off x="6366430" y="1340827"/>
            <a:ext cx="393803"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Y</a:t>
            </a:r>
          </a:p>
        </p:txBody>
      </p:sp>
      <p:sp>
        <p:nvSpPr>
          <p:cNvPr id="112668" name="Text Box 28"/>
          <p:cNvSpPr txBox="1">
            <a:spLocks noChangeArrowheads="1"/>
          </p:cNvSpPr>
          <p:nvPr/>
        </p:nvSpPr>
        <p:spPr bwMode="auto">
          <a:xfrm>
            <a:off x="6054821" y="1406157"/>
            <a:ext cx="393803"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S</a:t>
            </a:r>
          </a:p>
        </p:txBody>
      </p:sp>
      <p:sp>
        <p:nvSpPr>
          <p:cNvPr id="112669" name="Text Box 29"/>
          <p:cNvSpPr txBox="1">
            <a:spLocks noChangeArrowheads="1"/>
          </p:cNvSpPr>
          <p:nvPr/>
        </p:nvSpPr>
        <p:spPr bwMode="auto">
          <a:xfrm>
            <a:off x="6032663" y="5149454"/>
            <a:ext cx="483304"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670" name="Line 30"/>
          <p:cNvSpPr>
            <a:spLocks noChangeShapeType="1"/>
          </p:cNvSpPr>
          <p:nvPr/>
        </p:nvSpPr>
        <p:spPr bwMode="auto">
          <a:xfrm flipV="1">
            <a:off x="5924639" y="5666852"/>
            <a:ext cx="0" cy="35538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1" name="Line 31"/>
          <p:cNvSpPr>
            <a:spLocks noChangeShapeType="1"/>
          </p:cNvSpPr>
          <p:nvPr/>
        </p:nvSpPr>
        <p:spPr bwMode="auto">
          <a:xfrm flipV="1">
            <a:off x="5860934" y="5547955"/>
            <a:ext cx="63707" cy="1188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2" name="Line 32"/>
          <p:cNvSpPr>
            <a:spLocks noChangeShapeType="1"/>
          </p:cNvSpPr>
          <p:nvPr/>
        </p:nvSpPr>
        <p:spPr bwMode="auto">
          <a:xfrm>
            <a:off x="5924640" y="5547955"/>
            <a:ext cx="62322" cy="11889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73" name="Text Box 33"/>
          <p:cNvSpPr txBox="1">
            <a:spLocks noChangeArrowheads="1"/>
          </p:cNvSpPr>
          <p:nvPr/>
        </p:nvSpPr>
        <p:spPr bwMode="auto">
          <a:xfrm>
            <a:off x="6791604" y="5780523"/>
            <a:ext cx="517963" cy="709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we</a:t>
            </a:r>
          </a:p>
        </p:txBody>
      </p:sp>
      <p:sp>
        <p:nvSpPr>
          <p:cNvPr id="112675" name="Text Box 35"/>
          <p:cNvSpPr txBox="1">
            <a:spLocks noChangeArrowheads="1"/>
          </p:cNvSpPr>
          <p:nvPr/>
        </p:nvSpPr>
        <p:spPr bwMode="auto">
          <a:xfrm>
            <a:off x="6787448" y="1221931"/>
            <a:ext cx="214878"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ja-JP" altLang="ja-JP"/>
          </a:p>
        </p:txBody>
      </p:sp>
      <p:grpSp>
        <p:nvGrpSpPr>
          <p:cNvPr id="112678" name="Group 38"/>
          <p:cNvGrpSpPr>
            <a:grpSpLocks/>
          </p:cNvGrpSpPr>
          <p:nvPr/>
        </p:nvGrpSpPr>
        <p:grpSpPr bwMode="auto">
          <a:xfrm>
            <a:off x="5988346" y="2881264"/>
            <a:ext cx="1006841" cy="533077"/>
            <a:chOff x="1474" y="1752"/>
            <a:chExt cx="635" cy="544"/>
          </a:xfrm>
        </p:grpSpPr>
        <p:sp>
          <p:nvSpPr>
            <p:cNvPr id="112679" name="Rectangle 39"/>
            <p:cNvSpPr>
              <a:spLocks noChangeArrowheads="1"/>
            </p:cNvSpPr>
            <p:nvPr/>
          </p:nvSpPr>
          <p:spPr bwMode="auto">
            <a:xfrm>
              <a:off x="1474" y="175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12680" name="Group 40"/>
            <p:cNvGrpSpPr>
              <a:grpSpLocks/>
            </p:cNvGrpSpPr>
            <p:nvPr/>
          </p:nvGrpSpPr>
          <p:grpSpPr bwMode="auto">
            <a:xfrm rot="-5400000">
              <a:off x="1519" y="2205"/>
              <a:ext cx="91" cy="91"/>
              <a:chOff x="1474" y="1843"/>
              <a:chExt cx="91" cy="91"/>
            </a:xfrm>
          </p:grpSpPr>
          <p:sp>
            <p:nvSpPr>
              <p:cNvPr id="112681" name="Line 41"/>
              <p:cNvSpPr>
                <a:spLocks noChangeShapeType="1"/>
              </p:cNvSpPr>
              <p:nvPr/>
            </p:nvSpPr>
            <p:spPr bwMode="auto">
              <a:xfrm>
                <a:off x="1474" y="1843"/>
                <a:ext cx="91" cy="4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82" name="Line 42"/>
              <p:cNvSpPr>
                <a:spLocks noChangeShapeType="1"/>
              </p:cNvSpPr>
              <p:nvPr/>
            </p:nvSpPr>
            <p:spPr bwMode="auto">
              <a:xfrm flipH="1">
                <a:off x="1474" y="1888"/>
                <a:ext cx="91" cy="4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12683" name="Rectangle 43"/>
            <p:cNvSpPr>
              <a:spLocks noChangeArrowheads="1"/>
            </p:cNvSpPr>
            <p:nvPr/>
          </p:nvSpPr>
          <p:spPr bwMode="auto">
            <a:xfrm>
              <a:off x="1474" y="184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4" name="Rectangle 44"/>
            <p:cNvSpPr>
              <a:spLocks noChangeArrowheads="1"/>
            </p:cNvSpPr>
            <p:nvPr/>
          </p:nvSpPr>
          <p:spPr bwMode="auto">
            <a:xfrm>
              <a:off x="1474" y="193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5" name="Rectangle 45"/>
            <p:cNvSpPr>
              <a:spLocks noChangeArrowheads="1"/>
            </p:cNvSpPr>
            <p:nvPr/>
          </p:nvSpPr>
          <p:spPr bwMode="auto">
            <a:xfrm>
              <a:off x="1474" y="202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6" name="Rectangle 46"/>
            <p:cNvSpPr>
              <a:spLocks noChangeArrowheads="1"/>
            </p:cNvSpPr>
            <p:nvPr/>
          </p:nvSpPr>
          <p:spPr bwMode="auto">
            <a:xfrm>
              <a:off x="1474" y="211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7" name="Rectangle 47"/>
            <p:cNvSpPr>
              <a:spLocks noChangeArrowheads="1"/>
            </p:cNvSpPr>
            <p:nvPr/>
          </p:nvSpPr>
          <p:spPr bwMode="auto">
            <a:xfrm>
              <a:off x="1474" y="2202"/>
              <a:ext cx="635" cy="9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112688" name="AutoShape 48"/>
          <p:cNvSpPr>
            <a:spLocks noChangeArrowheads="1"/>
          </p:cNvSpPr>
          <p:nvPr/>
        </p:nvSpPr>
        <p:spPr bwMode="auto">
          <a:xfrm flipV="1">
            <a:off x="6114375" y="3592032"/>
            <a:ext cx="628757" cy="182919"/>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89" name="Line 49"/>
          <p:cNvSpPr>
            <a:spLocks noChangeShapeType="1"/>
          </p:cNvSpPr>
          <p:nvPr/>
        </p:nvSpPr>
        <p:spPr bwMode="auto">
          <a:xfrm flipH="1" flipV="1">
            <a:off x="6428754" y="3419567"/>
            <a:ext cx="1384" cy="17246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0" name="Line 50"/>
          <p:cNvSpPr>
            <a:spLocks noChangeShapeType="1"/>
          </p:cNvSpPr>
          <p:nvPr/>
        </p:nvSpPr>
        <p:spPr bwMode="auto">
          <a:xfrm flipH="1" flipV="1">
            <a:off x="6617102" y="3771032"/>
            <a:ext cx="0" cy="650667"/>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2" name="Line 52"/>
          <p:cNvSpPr>
            <a:spLocks noChangeShapeType="1"/>
          </p:cNvSpPr>
          <p:nvPr/>
        </p:nvSpPr>
        <p:spPr bwMode="auto">
          <a:xfrm>
            <a:off x="5423295" y="2542693"/>
            <a:ext cx="2770" cy="2606761"/>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3" name="Line 53"/>
          <p:cNvSpPr>
            <a:spLocks noChangeShapeType="1"/>
          </p:cNvSpPr>
          <p:nvPr/>
        </p:nvSpPr>
        <p:spPr bwMode="auto">
          <a:xfrm flipV="1">
            <a:off x="6114373" y="3414341"/>
            <a:ext cx="0" cy="1776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694" name="Rectangle 54"/>
          <p:cNvSpPr>
            <a:spLocks noChangeArrowheads="1"/>
          </p:cNvSpPr>
          <p:nvPr/>
        </p:nvSpPr>
        <p:spPr bwMode="auto">
          <a:xfrm>
            <a:off x="1592592" y="4421698"/>
            <a:ext cx="1570506" cy="177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5" name="Rectangle 55"/>
          <p:cNvSpPr>
            <a:spLocks noChangeArrowheads="1"/>
          </p:cNvSpPr>
          <p:nvPr/>
        </p:nvSpPr>
        <p:spPr bwMode="auto">
          <a:xfrm>
            <a:off x="1592592" y="4599391"/>
            <a:ext cx="1570506" cy="177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6" name="Rectangle 56"/>
          <p:cNvSpPr>
            <a:spLocks noChangeArrowheads="1"/>
          </p:cNvSpPr>
          <p:nvPr/>
        </p:nvSpPr>
        <p:spPr bwMode="auto">
          <a:xfrm>
            <a:off x="1592592" y="4777083"/>
            <a:ext cx="1570506" cy="177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7" name="Rectangle 57"/>
          <p:cNvSpPr>
            <a:spLocks noChangeArrowheads="1"/>
          </p:cNvSpPr>
          <p:nvPr/>
        </p:nvSpPr>
        <p:spPr bwMode="auto">
          <a:xfrm>
            <a:off x="1592592" y="4954775"/>
            <a:ext cx="1570506" cy="177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8" name="Rectangle 58"/>
          <p:cNvSpPr>
            <a:spLocks noChangeArrowheads="1"/>
          </p:cNvSpPr>
          <p:nvPr/>
        </p:nvSpPr>
        <p:spPr bwMode="auto">
          <a:xfrm>
            <a:off x="1592592" y="5490465"/>
            <a:ext cx="1570506" cy="17769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699" name="Rectangle 59"/>
          <p:cNvSpPr>
            <a:spLocks noChangeArrowheads="1"/>
          </p:cNvSpPr>
          <p:nvPr/>
        </p:nvSpPr>
        <p:spPr bwMode="auto">
          <a:xfrm>
            <a:off x="1592592" y="5133776"/>
            <a:ext cx="1570506" cy="35669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0" name="Line 60"/>
          <p:cNvSpPr>
            <a:spLocks noChangeShapeType="1"/>
          </p:cNvSpPr>
          <p:nvPr/>
        </p:nvSpPr>
        <p:spPr bwMode="auto">
          <a:xfrm>
            <a:off x="1278214" y="4956082"/>
            <a:ext cx="252057" cy="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1" name="Text Box 61"/>
          <p:cNvSpPr txBox="1">
            <a:spLocks noChangeArrowheads="1"/>
          </p:cNvSpPr>
          <p:nvPr/>
        </p:nvSpPr>
        <p:spPr bwMode="auto">
          <a:xfrm>
            <a:off x="1951286" y="5150761"/>
            <a:ext cx="483304"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a:t>
            </a:r>
          </a:p>
        </p:txBody>
      </p:sp>
      <p:sp>
        <p:nvSpPr>
          <p:cNvPr id="112702" name="Rectangle 62"/>
          <p:cNvSpPr>
            <a:spLocks noChangeArrowheads="1"/>
          </p:cNvSpPr>
          <p:nvPr/>
        </p:nvSpPr>
        <p:spPr bwMode="auto">
          <a:xfrm>
            <a:off x="1053368" y="3061569"/>
            <a:ext cx="879428" cy="297896"/>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03" name="Line 63"/>
          <p:cNvSpPr>
            <a:spLocks noChangeShapeType="1"/>
          </p:cNvSpPr>
          <p:nvPr/>
        </p:nvSpPr>
        <p:spPr bwMode="auto">
          <a:xfrm>
            <a:off x="1053368" y="3180466"/>
            <a:ext cx="126028" cy="5879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4" name="Line 64"/>
          <p:cNvSpPr>
            <a:spLocks noChangeShapeType="1"/>
          </p:cNvSpPr>
          <p:nvPr/>
        </p:nvSpPr>
        <p:spPr bwMode="auto">
          <a:xfrm flipH="1">
            <a:off x="1053368" y="3239264"/>
            <a:ext cx="126028" cy="6010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5" name="Text Box 65"/>
          <p:cNvSpPr txBox="1">
            <a:spLocks noChangeArrowheads="1"/>
          </p:cNvSpPr>
          <p:nvPr/>
        </p:nvSpPr>
        <p:spPr bwMode="auto">
          <a:xfrm>
            <a:off x="1241717" y="3056343"/>
            <a:ext cx="587723"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a:t>PC</a:t>
            </a:r>
          </a:p>
        </p:txBody>
      </p:sp>
      <p:sp>
        <p:nvSpPr>
          <p:cNvPr id="112706" name="Line 66"/>
          <p:cNvSpPr>
            <a:spLocks noChangeShapeType="1"/>
          </p:cNvSpPr>
          <p:nvPr/>
        </p:nvSpPr>
        <p:spPr bwMode="auto">
          <a:xfrm>
            <a:off x="1278212" y="3355545"/>
            <a:ext cx="0" cy="23648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7" name="Line 67"/>
          <p:cNvSpPr>
            <a:spLocks noChangeShapeType="1"/>
          </p:cNvSpPr>
          <p:nvPr/>
        </p:nvSpPr>
        <p:spPr bwMode="auto">
          <a:xfrm flipH="1">
            <a:off x="713163" y="3592033"/>
            <a:ext cx="56505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8" name="Line 68"/>
          <p:cNvSpPr>
            <a:spLocks noChangeShapeType="1"/>
          </p:cNvSpPr>
          <p:nvPr/>
        </p:nvSpPr>
        <p:spPr bwMode="auto">
          <a:xfrm flipV="1">
            <a:off x="713163" y="2054211"/>
            <a:ext cx="9699" cy="153782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09" name="Line 69"/>
          <p:cNvSpPr>
            <a:spLocks noChangeShapeType="1"/>
          </p:cNvSpPr>
          <p:nvPr/>
        </p:nvSpPr>
        <p:spPr bwMode="auto">
          <a:xfrm>
            <a:off x="724243" y="2058130"/>
            <a:ext cx="25205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0" name="Oval 70"/>
          <p:cNvSpPr>
            <a:spLocks noChangeArrowheads="1"/>
          </p:cNvSpPr>
          <p:nvPr/>
        </p:nvSpPr>
        <p:spPr bwMode="auto">
          <a:xfrm>
            <a:off x="976298" y="2177026"/>
            <a:ext cx="250673" cy="236489"/>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b="1"/>
              <a:t>＋</a:t>
            </a:r>
          </a:p>
        </p:txBody>
      </p:sp>
      <p:sp>
        <p:nvSpPr>
          <p:cNvPr id="112711" name="Line 71"/>
          <p:cNvSpPr>
            <a:spLocks noChangeShapeType="1"/>
          </p:cNvSpPr>
          <p:nvPr/>
        </p:nvSpPr>
        <p:spPr bwMode="auto">
          <a:xfrm>
            <a:off x="976300" y="2058130"/>
            <a:ext cx="124643" cy="118897"/>
          </a:xfrm>
          <a:prstGeom prst="line">
            <a:avLst/>
          </a:prstGeom>
          <a:noFill/>
          <a:ln w="190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2" name="Text Box 72"/>
          <p:cNvSpPr txBox="1">
            <a:spLocks noChangeArrowheads="1"/>
          </p:cNvSpPr>
          <p:nvPr/>
        </p:nvSpPr>
        <p:spPr bwMode="auto">
          <a:xfrm>
            <a:off x="706238" y="2299843"/>
            <a:ext cx="363970"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4</a:t>
            </a:r>
            <a:endParaRPr lang="ja-JP" altLang="en-US" b="1" dirty="0"/>
          </a:p>
        </p:txBody>
      </p:sp>
      <p:sp>
        <p:nvSpPr>
          <p:cNvPr id="112713" name="Line 73"/>
          <p:cNvSpPr>
            <a:spLocks noChangeShapeType="1"/>
          </p:cNvSpPr>
          <p:nvPr/>
        </p:nvSpPr>
        <p:spPr bwMode="auto">
          <a:xfrm flipV="1">
            <a:off x="912593" y="2413516"/>
            <a:ext cx="126028" cy="6010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4" name="Line 74"/>
          <p:cNvSpPr>
            <a:spLocks noChangeShapeType="1"/>
          </p:cNvSpPr>
          <p:nvPr/>
        </p:nvSpPr>
        <p:spPr bwMode="auto">
          <a:xfrm flipV="1">
            <a:off x="1226970" y="2282544"/>
            <a:ext cx="4568871" cy="1338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6" name="Line 76"/>
          <p:cNvSpPr>
            <a:spLocks noChangeShapeType="1"/>
          </p:cNvSpPr>
          <p:nvPr/>
        </p:nvSpPr>
        <p:spPr bwMode="auto">
          <a:xfrm flipV="1">
            <a:off x="467544" y="3234036"/>
            <a:ext cx="585824" cy="522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7" name="Line 77"/>
          <p:cNvSpPr>
            <a:spLocks noChangeShapeType="1"/>
          </p:cNvSpPr>
          <p:nvPr/>
        </p:nvSpPr>
        <p:spPr bwMode="auto">
          <a:xfrm>
            <a:off x="1278212" y="3592032"/>
            <a:ext cx="0" cy="136405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18" name="Text Box 78"/>
          <p:cNvSpPr txBox="1">
            <a:spLocks noChangeArrowheads="1"/>
          </p:cNvSpPr>
          <p:nvPr/>
        </p:nvSpPr>
        <p:spPr bwMode="auto">
          <a:xfrm>
            <a:off x="1762936" y="5670771"/>
            <a:ext cx="1385772"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命令メモリ</a:t>
            </a:r>
          </a:p>
        </p:txBody>
      </p:sp>
      <p:sp>
        <p:nvSpPr>
          <p:cNvPr id="112719" name="Line 79"/>
          <p:cNvSpPr>
            <a:spLocks noChangeShapeType="1"/>
          </p:cNvSpPr>
          <p:nvPr/>
        </p:nvSpPr>
        <p:spPr bwMode="auto">
          <a:xfrm flipV="1">
            <a:off x="2345990" y="3177852"/>
            <a:ext cx="0" cy="1243846"/>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38" name="Text Box 98"/>
          <p:cNvSpPr txBox="1">
            <a:spLocks noChangeArrowheads="1"/>
          </p:cNvSpPr>
          <p:nvPr/>
        </p:nvSpPr>
        <p:spPr bwMode="auto">
          <a:xfrm>
            <a:off x="4823623" y="5780522"/>
            <a:ext cx="1568502"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ja-JP" altLang="en-US"/>
              <a:t>データメモリ</a:t>
            </a:r>
          </a:p>
        </p:txBody>
      </p:sp>
      <p:sp>
        <p:nvSpPr>
          <p:cNvPr id="112739" name="Line 99"/>
          <p:cNvSpPr>
            <a:spLocks noChangeShapeType="1"/>
          </p:cNvSpPr>
          <p:nvPr/>
        </p:nvSpPr>
        <p:spPr bwMode="auto">
          <a:xfrm flipV="1">
            <a:off x="2345992" y="2940059"/>
            <a:ext cx="1005457" cy="23779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0" name="Line 100"/>
          <p:cNvSpPr>
            <a:spLocks noChangeShapeType="1"/>
          </p:cNvSpPr>
          <p:nvPr/>
        </p:nvSpPr>
        <p:spPr bwMode="auto">
          <a:xfrm>
            <a:off x="3351448" y="2940058"/>
            <a:ext cx="263828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1" name="Line 101"/>
          <p:cNvSpPr>
            <a:spLocks noChangeShapeType="1"/>
          </p:cNvSpPr>
          <p:nvPr/>
        </p:nvSpPr>
        <p:spPr bwMode="auto">
          <a:xfrm flipV="1">
            <a:off x="5423298" y="5131162"/>
            <a:ext cx="246517" cy="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2" name="Line 102"/>
          <p:cNvSpPr>
            <a:spLocks noChangeShapeType="1"/>
          </p:cNvSpPr>
          <p:nvPr/>
        </p:nvSpPr>
        <p:spPr bwMode="auto">
          <a:xfrm flipV="1">
            <a:off x="3247809" y="3236649"/>
            <a:ext cx="2741923" cy="424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4" name="Line 104"/>
          <p:cNvSpPr>
            <a:spLocks noChangeShapeType="1"/>
          </p:cNvSpPr>
          <p:nvPr/>
        </p:nvSpPr>
        <p:spPr bwMode="auto">
          <a:xfrm>
            <a:off x="2409699" y="3177853"/>
            <a:ext cx="1004071" cy="829666"/>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5" name="Line 105"/>
          <p:cNvSpPr>
            <a:spLocks noChangeShapeType="1"/>
          </p:cNvSpPr>
          <p:nvPr/>
        </p:nvSpPr>
        <p:spPr bwMode="auto">
          <a:xfrm flipV="1">
            <a:off x="3413769" y="4007519"/>
            <a:ext cx="4020441"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6" name="Line 106"/>
          <p:cNvSpPr>
            <a:spLocks noChangeShapeType="1"/>
          </p:cNvSpPr>
          <p:nvPr/>
        </p:nvSpPr>
        <p:spPr bwMode="auto">
          <a:xfrm flipV="1">
            <a:off x="7434208" y="2940058"/>
            <a:ext cx="0" cy="1067461"/>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7" name="Line 107"/>
          <p:cNvSpPr>
            <a:spLocks noChangeShapeType="1"/>
          </p:cNvSpPr>
          <p:nvPr/>
        </p:nvSpPr>
        <p:spPr bwMode="auto">
          <a:xfrm flipH="1">
            <a:off x="6995186" y="2940058"/>
            <a:ext cx="439023"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48" name="AutoShape 108"/>
          <p:cNvSpPr>
            <a:spLocks noChangeArrowheads="1"/>
          </p:cNvSpPr>
          <p:nvPr/>
        </p:nvSpPr>
        <p:spPr bwMode="auto">
          <a:xfrm flipV="1">
            <a:off x="6366431" y="2051596"/>
            <a:ext cx="1193807" cy="177692"/>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749" name="Rectangle 109"/>
          <p:cNvSpPr>
            <a:spLocks noChangeArrowheads="1"/>
          </p:cNvSpPr>
          <p:nvPr/>
        </p:nvSpPr>
        <p:spPr bwMode="auto">
          <a:xfrm>
            <a:off x="6806836" y="2406982"/>
            <a:ext cx="689693" cy="19267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a:t>ext</a:t>
            </a:r>
          </a:p>
        </p:txBody>
      </p:sp>
      <p:sp>
        <p:nvSpPr>
          <p:cNvPr id="112751" name="Line 111"/>
          <p:cNvSpPr>
            <a:spLocks noChangeShapeType="1"/>
          </p:cNvSpPr>
          <p:nvPr/>
        </p:nvSpPr>
        <p:spPr bwMode="auto">
          <a:xfrm flipV="1">
            <a:off x="2345992" y="2762367"/>
            <a:ext cx="1131484" cy="4154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2" name="Line 112"/>
          <p:cNvSpPr>
            <a:spLocks noChangeShapeType="1"/>
          </p:cNvSpPr>
          <p:nvPr/>
        </p:nvSpPr>
        <p:spPr bwMode="auto">
          <a:xfrm>
            <a:off x="3476090" y="2762366"/>
            <a:ext cx="383347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3" name="Line 113"/>
          <p:cNvSpPr>
            <a:spLocks noChangeShapeType="1"/>
          </p:cNvSpPr>
          <p:nvPr/>
        </p:nvSpPr>
        <p:spPr bwMode="auto">
          <a:xfrm flipV="1">
            <a:off x="7309565" y="2584673"/>
            <a:ext cx="0" cy="177692"/>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6" name="Line 116"/>
          <p:cNvSpPr>
            <a:spLocks noChangeShapeType="1"/>
          </p:cNvSpPr>
          <p:nvPr/>
        </p:nvSpPr>
        <p:spPr bwMode="auto">
          <a:xfrm flipV="1">
            <a:off x="7309565" y="2229289"/>
            <a:ext cx="0" cy="17769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7" name="Line 117"/>
          <p:cNvSpPr>
            <a:spLocks noChangeShapeType="1"/>
          </p:cNvSpPr>
          <p:nvPr/>
        </p:nvSpPr>
        <p:spPr bwMode="auto">
          <a:xfrm flipH="1" flipV="1">
            <a:off x="6680809" y="2229291"/>
            <a:ext cx="0" cy="651974"/>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8" name="Line 118"/>
          <p:cNvSpPr>
            <a:spLocks noChangeShapeType="1"/>
          </p:cNvSpPr>
          <p:nvPr/>
        </p:nvSpPr>
        <p:spPr bwMode="auto">
          <a:xfrm flipV="1">
            <a:off x="6869159" y="3414341"/>
            <a:ext cx="0" cy="1776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59" name="Text Box 119"/>
          <p:cNvSpPr txBox="1">
            <a:spLocks noChangeArrowheads="1"/>
          </p:cNvSpPr>
          <p:nvPr/>
        </p:nvSpPr>
        <p:spPr bwMode="auto">
          <a:xfrm>
            <a:off x="6743131" y="3528012"/>
            <a:ext cx="517963" cy="1013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b="1"/>
              <a:t>rwe</a:t>
            </a:r>
          </a:p>
        </p:txBody>
      </p:sp>
      <p:sp>
        <p:nvSpPr>
          <p:cNvPr id="112764" name="Line 124"/>
          <p:cNvSpPr>
            <a:spLocks noChangeShapeType="1"/>
          </p:cNvSpPr>
          <p:nvPr/>
        </p:nvSpPr>
        <p:spPr bwMode="auto">
          <a:xfrm>
            <a:off x="6680810" y="2822468"/>
            <a:ext cx="100545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5" name="Line 125"/>
          <p:cNvSpPr>
            <a:spLocks noChangeShapeType="1"/>
          </p:cNvSpPr>
          <p:nvPr/>
        </p:nvSpPr>
        <p:spPr bwMode="auto">
          <a:xfrm>
            <a:off x="7686265" y="2822468"/>
            <a:ext cx="0" cy="243020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6" name="Line 126"/>
          <p:cNvSpPr>
            <a:spLocks noChangeShapeType="1"/>
          </p:cNvSpPr>
          <p:nvPr/>
        </p:nvSpPr>
        <p:spPr bwMode="auto">
          <a:xfrm flipH="1">
            <a:off x="7245860" y="5252672"/>
            <a:ext cx="440407"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67" name="Text Box 127"/>
          <p:cNvSpPr txBox="1">
            <a:spLocks noChangeArrowheads="1"/>
          </p:cNvSpPr>
          <p:nvPr/>
        </p:nvSpPr>
        <p:spPr bwMode="auto">
          <a:xfrm>
            <a:off x="6178081" y="3592033"/>
            <a:ext cx="314378"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a:t>0</a:t>
            </a:r>
          </a:p>
        </p:txBody>
      </p:sp>
      <p:sp>
        <p:nvSpPr>
          <p:cNvPr id="112768" name="Text Box 128"/>
          <p:cNvSpPr txBox="1">
            <a:spLocks noChangeArrowheads="1"/>
          </p:cNvSpPr>
          <p:nvPr/>
        </p:nvSpPr>
        <p:spPr bwMode="auto">
          <a:xfrm>
            <a:off x="6492459" y="3592033"/>
            <a:ext cx="314378"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a:t>1</a:t>
            </a:r>
          </a:p>
        </p:txBody>
      </p:sp>
      <p:sp>
        <p:nvSpPr>
          <p:cNvPr id="112771" name="Text Box 131"/>
          <p:cNvSpPr txBox="1">
            <a:spLocks noChangeArrowheads="1"/>
          </p:cNvSpPr>
          <p:nvPr/>
        </p:nvSpPr>
        <p:spPr bwMode="auto">
          <a:xfrm>
            <a:off x="6995188" y="2940058"/>
            <a:ext cx="691078"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rs2</a:t>
            </a:r>
          </a:p>
        </p:txBody>
      </p:sp>
      <p:sp>
        <p:nvSpPr>
          <p:cNvPr id="112772" name="Text Box 132"/>
          <p:cNvSpPr txBox="1">
            <a:spLocks noChangeArrowheads="1"/>
          </p:cNvSpPr>
          <p:nvPr/>
        </p:nvSpPr>
        <p:spPr bwMode="auto">
          <a:xfrm>
            <a:off x="5549325" y="2762366"/>
            <a:ext cx="691078"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rs1</a:t>
            </a:r>
          </a:p>
        </p:txBody>
      </p:sp>
      <p:sp>
        <p:nvSpPr>
          <p:cNvPr id="112773" name="Text Box 133"/>
          <p:cNvSpPr txBox="1">
            <a:spLocks noChangeArrowheads="1"/>
          </p:cNvSpPr>
          <p:nvPr/>
        </p:nvSpPr>
        <p:spPr bwMode="auto">
          <a:xfrm>
            <a:off x="5565946" y="3206270"/>
            <a:ext cx="691078"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rd</a:t>
            </a:r>
            <a:endParaRPr lang="en-US" altLang="ja-JP" sz="900" b="1" dirty="0"/>
          </a:p>
        </p:txBody>
      </p:sp>
      <p:sp>
        <p:nvSpPr>
          <p:cNvPr id="112774" name="Text Box 134"/>
          <p:cNvSpPr txBox="1">
            <a:spLocks noChangeArrowheads="1"/>
          </p:cNvSpPr>
          <p:nvPr/>
        </p:nvSpPr>
        <p:spPr bwMode="auto">
          <a:xfrm>
            <a:off x="7152815" y="1864760"/>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srcb</a:t>
            </a:r>
            <a:endParaRPr lang="en-US" altLang="ja-JP" sz="900" b="1" dirty="0"/>
          </a:p>
        </p:txBody>
      </p:sp>
      <p:sp>
        <p:nvSpPr>
          <p:cNvPr id="112775" name="Text Box 135"/>
          <p:cNvSpPr txBox="1">
            <a:spLocks noChangeArrowheads="1"/>
          </p:cNvSpPr>
          <p:nvPr/>
        </p:nvSpPr>
        <p:spPr bwMode="auto">
          <a:xfrm>
            <a:off x="5025974" y="5202369"/>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aluresult</a:t>
            </a:r>
            <a:endParaRPr lang="en-US" altLang="ja-JP" sz="900" b="1" dirty="0"/>
          </a:p>
        </p:txBody>
      </p:sp>
      <p:sp>
        <p:nvSpPr>
          <p:cNvPr id="112776" name="Text Box 136"/>
          <p:cNvSpPr txBox="1">
            <a:spLocks noChangeArrowheads="1"/>
          </p:cNvSpPr>
          <p:nvPr/>
        </p:nvSpPr>
        <p:spPr bwMode="auto">
          <a:xfrm>
            <a:off x="7244474" y="5275536"/>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writedata</a:t>
            </a:r>
            <a:endParaRPr lang="en-US" altLang="ja-JP" sz="900" b="1" dirty="0"/>
          </a:p>
        </p:txBody>
      </p:sp>
      <p:sp>
        <p:nvSpPr>
          <p:cNvPr id="112777" name="Text Box 137"/>
          <p:cNvSpPr txBox="1">
            <a:spLocks noChangeArrowheads="1"/>
          </p:cNvSpPr>
          <p:nvPr/>
        </p:nvSpPr>
        <p:spPr bwMode="auto">
          <a:xfrm>
            <a:off x="6317330" y="3762129"/>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readdata</a:t>
            </a:r>
            <a:endParaRPr lang="en-US" altLang="ja-JP" sz="900" b="1" dirty="0"/>
          </a:p>
        </p:txBody>
      </p:sp>
      <p:sp>
        <p:nvSpPr>
          <p:cNvPr id="112779" name="Text Box 139"/>
          <p:cNvSpPr txBox="1">
            <a:spLocks noChangeArrowheads="1"/>
          </p:cNvSpPr>
          <p:nvPr/>
        </p:nvSpPr>
        <p:spPr bwMode="auto">
          <a:xfrm>
            <a:off x="5705130" y="2510854"/>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reg1</a:t>
            </a:r>
          </a:p>
        </p:txBody>
      </p:sp>
      <p:sp>
        <p:nvSpPr>
          <p:cNvPr id="112780" name="Text Box 140"/>
          <p:cNvSpPr txBox="1">
            <a:spLocks noChangeArrowheads="1"/>
          </p:cNvSpPr>
          <p:nvPr/>
        </p:nvSpPr>
        <p:spPr bwMode="auto">
          <a:xfrm>
            <a:off x="6271565" y="2269793"/>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reg2</a:t>
            </a:r>
          </a:p>
        </p:txBody>
      </p:sp>
      <p:sp>
        <p:nvSpPr>
          <p:cNvPr id="112782" name="Text Box 142"/>
          <p:cNvSpPr txBox="1">
            <a:spLocks noChangeArrowheads="1"/>
          </p:cNvSpPr>
          <p:nvPr/>
        </p:nvSpPr>
        <p:spPr bwMode="auto">
          <a:xfrm>
            <a:off x="4492823" y="2566172"/>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imm</a:t>
            </a:r>
            <a:endParaRPr lang="en-US" altLang="ja-JP" sz="900" b="1" dirty="0"/>
          </a:p>
        </p:txBody>
      </p:sp>
      <p:sp>
        <p:nvSpPr>
          <p:cNvPr id="112792" name="Line 152"/>
          <p:cNvSpPr>
            <a:spLocks noChangeShapeType="1"/>
          </p:cNvSpPr>
          <p:nvPr/>
        </p:nvSpPr>
        <p:spPr bwMode="auto">
          <a:xfrm flipV="1">
            <a:off x="4293197" y="1424577"/>
            <a:ext cx="0" cy="25829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3" name="Line 153"/>
          <p:cNvSpPr>
            <a:spLocks noChangeShapeType="1"/>
          </p:cNvSpPr>
          <p:nvPr/>
        </p:nvSpPr>
        <p:spPr bwMode="auto">
          <a:xfrm>
            <a:off x="4290428" y="1430060"/>
            <a:ext cx="17899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794" name="Text Box 154"/>
          <p:cNvSpPr txBox="1">
            <a:spLocks noChangeArrowheads="1"/>
          </p:cNvSpPr>
          <p:nvPr/>
        </p:nvSpPr>
        <p:spPr bwMode="auto">
          <a:xfrm>
            <a:off x="4261344" y="1208621"/>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funct3</a:t>
            </a:r>
          </a:p>
        </p:txBody>
      </p:sp>
      <p:sp>
        <p:nvSpPr>
          <p:cNvPr id="112795" name="Text Box 155"/>
          <p:cNvSpPr txBox="1">
            <a:spLocks noChangeArrowheads="1"/>
          </p:cNvSpPr>
          <p:nvPr/>
        </p:nvSpPr>
        <p:spPr bwMode="auto">
          <a:xfrm>
            <a:off x="4290428" y="1588440"/>
            <a:ext cx="804524"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a:t>ADD</a:t>
            </a:r>
          </a:p>
        </p:txBody>
      </p:sp>
      <p:sp>
        <p:nvSpPr>
          <p:cNvPr id="112798" name="Line 158"/>
          <p:cNvSpPr>
            <a:spLocks noChangeShapeType="1"/>
          </p:cNvSpPr>
          <p:nvPr/>
        </p:nvSpPr>
        <p:spPr bwMode="auto">
          <a:xfrm>
            <a:off x="4669898" y="1696212"/>
            <a:ext cx="125474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12801" name="Text Box 161"/>
          <p:cNvSpPr txBox="1">
            <a:spLocks noChangeArrowheads="1"/>
          </p:cNvSpPr>
          <p:nvPr/>
        </p:nvSpPr>
        <p:spPr bwMode="auto">
          <a:xfrm>
            <a:off x="963835" y="4956083"/>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pc</a:t>
            </a:r>
          </a:p>
        </p:txBody>
      </p:sp>
      <p:sp>
        <p:nvSpPr>
          <p:cNvPr id="112802" name="Text Box 162"/>
          <p:cNvSpPr txBox="1">
            <a:spLocks noChangeArrowheads="1"/>
          </p:cNvSpPr>
          <p:nvPr/>
        </p:nvSpPr>
        <p:spPr bwMode="auto">
          <a:xfrm>
            <a:off x="2345992" y="4185212"/>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instr</a:t>
            </a:r>
            <a:endParaRPr lang="en-US" altLang="ja-JP" sz="900" b="1" dirty="0"/>
          </a:p>
        </p:txBody>
      </p:sp>
      <p:sp>
        <p:nvSpPr>
          <p:cNvPr id="142" name="Text Box 135">
            <a:extLst>
              <a:ext uri="{FF2B5EF4-FFF2-40B4-BE49-F238E27FC236}">
                <a16:creationId xmlns:a16="http://schemas.microsoft.com/office/drawing/2014/main" id="{BCE85D71-847F-485E-9B59-EB10ACF7F3DE}"/>
              </a:ext>
            </a:extLst>
          </p:cNvPr>
          <p:cNvSpPr txBox="1">
            <a:spLocks noChangeArrowheads="1"/>
          </p:cNvSpPr>
          <p:nvPr/>
        </p:nvSpPr>
        <p:spPr bwMode="auto">
          <a:xfrm>
            <a:off x="6412854" y="3394741"/>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result</a:t>
            </a:r>
          </a:p>
        </p:txBody>
      </p:sp>
      <p:sp>
        <p:nvSpPr>
          <p:cNvPr id="143" name="Text Box 133">
            <a:extLst>
              <a:ext uri="{FF2B5EF4-FFF2-40B4-BE49-F238E27FC236}">
                <a16:creationId xmlns:a16="http://schemas.microsoft.com/office/drawing/2014/main" id="{D16048D7-80C9-4D02-A923-B9066A80A9D6}"/>
              </a:ext>
            </a:extLst>
          </p:cNvPr>
          <p:cNvSpPr txBox="1">
            <a:spLocks noChangeArrowheads="1"/>
          </p:cNvSpPr>
          <p:nvPr/>
        </p:nvSpPr>
        <p:spPr bwMode="auto">
          <a:xfrm>
            <a:off x="5824925" y="3405521"/>
            <a:ext cx="691078"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clk</a:t>
            </a:r>
            <a:endParaRPr lang="en-US" altLang="ja-JP" sz="900" b="1" dirty="0"/>
          </a:p>
        </p:txBody>
      </p:sp>
      <p:sp>
        <p:nvSpPr>
          <p:cNvPr id="144" name="Line 99">
            <a:extLst>
              <a:ext uri="{FF2B5EF4-FFF2-40B4-BE49-F238E27FC236}">
                <a16:creationId xmlns:a16="http://schemas.microsoft.com/office/drawing/2014/main" id="{F9771F10-C683-4BB0-A2F6-2FD8AABDD6DF}"/>
              </a:ext>
            </a:extLst>
          </p:cNvPr>
          <p:cNvSpPr>
            <a:spLocks noChangeShapeType="1"/>
          </p:cNvSpPr>
          <p:nvPr/>
        </p:nvSpPr>
        <p:spPr bwMode="auto">
          <a:xfrm>
            <a:off x="2445705" y="3180465"/>
            <a:ext cx="834350" cy="5356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8" name="AutoShape 48">
            <a:extLst>
              <a:ext uri="{FF2B5EF4-FFF2-40B4-BE49-F238E27FC236}">
                <a16:creationId xmlns:a16="http://schemas.microsoft.com/office/drawing/2014/main" id="{55B44C58-0763-4853-AD1A-85100CC5A933}"/>
              </a:ext>
            </a:extLst>
          </p:cNvPr>
          <p:cNvSpPr>
            <a:spLocks noChangeArrowheads="1"/>
          </p:cNvSpPr>
          <p:nvPr/>
        </p:nvSpPr>
        <p:spPr bwMode="auto">
          <a:xfrm rot="10800000" flipV="1">
            <a:off x="1363341" y="2484068"/>
            <a:ext cx="628757" cy="182919"/>
          </a:xfrm>
          <a:custGeom>
            <a:avLst/>
            <a:gdLst>
              <a:gd name="T0" fmla="*/ 630634 w 21600"/>
              <a:gd name="T1" fmla="*/ 111125 h 21600"/>
              <a:gd name="T2" fmla="*/ 360362 w 21600"/>
              <a:gd name="T3" fmla="*/ 222250 h 21600"/>
              <a:gd name="T4" fmla="*/ 90091 w 21600"/>
              <a:gd name="T5" fmla="*/ 111125 h 21600"/>
              <a:gd name="T6" fmla="*/ 36036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Line 51">
            <a:extLst>
              <a:ext uri="{FF2B5EF4-FFF2-40B4-BE49-F238E27FC236}">
                <a16:creationId xmlns:a16="http://schemas.microsoft.com/office/drawing/2014/main" id="{52404C21-8C3F-4E12-B145-42AB1A018ED9}"/>
              </a:ext>
            </a:extLst>
          </p:cNvPr>
          <p:cNvSpPr>
            <a:spLocks noChangeShapeType="1"/>
          </p:cNvSpPr>
          <p:nvPr/>
        </p:nvSpPr>
        <p:spPr bwMode="auto">
          <a:xfrm flipH="1">
            <a:off x="1833798" y="922844"/>
            <a:ext cx="3587961" cy="18790"/>
          </a:xfrm>
          <a:prstGeom prst="line">
            <a:avLst/>
          </a:prstGeom>
          <a:noFill/>
          <a:ln w="28575">
            <a:solidFill>
              <a:schemeClr val="tx1"/>
            </a:solidFill>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7" name="Line 79">
            <a:extLst>
              <a:ext uri="{FF2B5EF4-FFF2-40B4-BE49-F238E27FC236}">
                <a16:creationId xmlns:a16="http://schemas.microsoft.com/office/drawing/2014/main" id="{75016423-8278-4661-97D7-8A96B2D1CC60}"/>
              </a:ext>
            </a:extLst>
          </p:cNvPr>
          <p:cNvSpPr>
            <a:spLocks noChangeShapeType="1"/>
          </p:cNvSpPr>
          <p:nvPr/>
        </p:nvSpPr>
        <p:spPr bwMode="auto">
          <a:xfrm flipV="1">
            <a:off x="1839210" y="941634"/>
            <a:ext cx="5725" cy="1531983"/>
          </a:xfrm>
          <a:prstGeom prst="line">
            <a:avLst/>
          </a:prstGeom>
          <a:noFill/>
          <a:ln w="2857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38" name="正方形/長方形 137">
            <a:extLst>
              <a:ext uri="{FF2B5EF4-FFF2-40B4-BE49-F238E27FC236}">
                <a16:creationId xmlns:a16="http://schemas.microsoft.com/office/drawing/2014/main" id="{6599E671-B85D-4863-9D72-2EAACD0568D0}"/>
              </a:ext>
            </a:extLst>
          </p:cNvPr>
          <p:cNvSpPr/>
          <p:nvPr/>
        </p:nvSpPr>
        <p:spPr>
          <a:xfrm>
            <a:off x="2778201" y="2359476"/>
            <a:ext cx="659756" cy="3718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b="1" dirty="0">
                <a:solidFill>
                  <a:schemeClr val="tx1"/>
                </a:solidFill>
              </a:rPr>
              <a:t>&lt;&gt;=</a:t>
            </a:r>
            <a:r>
              <a:rPr lang="ja-JP" altLang="en-US" sz="1200" b="1" dirty="0">
                <a:solidFill>
                  <a:schemeClr val="tx1"/>
                </a:solidFill>
              </a:rPr>
              <a:t>？</a:t>
            </a:r>
          </a:p>
        </p:txBody>
      </p:sp>
      <p:cxnSp>
        <p:nvCxnSpPr>
          <p:cNvPr id="139" name="直線矢印コネクタ 138">
            <a:extLst>
              <a:ext uri="{FF2B5EF4-FFF2-40B4-BE49-F238E27FC236}">
                <a16:creationId xmlns:a16="http://schemas.microsoft.com/office/drawing/2014/main" id="{B9CE613A-5768-402E-B1A3-500EAFC1A468}"/>
              </a:ext>
            </a:extLst>
          </p:cNvPr>
          <p:cNvCxnSpPr>
            <a:cxnSpLocks/>
            <a:stCxn id="138" idx="1"/>
          </p:cNvCxnSpPr>
          <p:nvPr/>
        </p:nvCxnSpPr>
        <p:spPr>
          <a:xfrm flipH="1" flipV="1">
            <a:off x="1932795" y="2542693"/>
            <a:ext cx="845405" cy="26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 name="直線矢印コネクタ 3">
            <a:extLst>
              <a:ext uri="{FF2B5EF4-FFF2-40B4-BE49-F238E27FC236}">
                <a16:creationId xmlns:a16="http://schemas.microsoft.com/office/drawing/2014/main" id="{839570E8-E0AB-442B-951A-7B7E6E60129A}"/>
              </a:ext>
            </a:extLst>
          </p:cNvPr>
          <p:cNvCxnSpPr>
            <a:cxnSpLocks/>
          </p:cNvCxnSpPr>
          <p:nvPr/>
        </p:nvCxnSpPr>
        <p:spPr>
          <a:xfrm flipH="1">
            <a:off x="3431727" y="2435935"/>
            <a:ext cx="2687497" cy="1035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5" name="直線矢印コネクタ 144">
            <a:extLst>
              <a:ext uri="{FF2B5EF4-FFF2-40B4-BE49-F238E27FC236}">
                <a16:creationId xmlns:a16="http://schemas.microsoft.com/office/drawing/2014/main" id="{A358F485-05F8-41B8-BF4D-3195616C1317}"/>
              </a:ext>
            </a:extLst>
          </p:cNvPr>
          <p:cNvCxnSpPr>
            <a:cxnSpLocks/>
            <a:stCxn id="112780" idx="2"/>
          </p:cNvCxnSpPr>
          <p:nvPr/>
        </p:nvCxnSpPr>
        <p:spPr>
          <a:xfrm flipH="1" flipV="1">
            <a:off x="3426878" y="2520978"/>
            <a:ext cx="3253241" cy="212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A331930A-671C-4F13-A2F7-000E350E8917}"/>
              </a:ext>
            </a:extLst>
          </p:cNvPr>
          <p:cNvCxnSpPr/>
          <p:nvPr/>
        </p:nvCxnSpPr>
        <p:spPr>
          <a:xfrm>
            <a:off x="1487278" y="2295925"/>
            <a:ext cx="0" cy="17769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4" name="AutoShape 108">
            <a:extLst>
              <a:ext uri="{FF2B5EF4-FFF2-40B4-BE49-F238E27FC236}">
                <a16:creationId xmlns:a16="http://schemas.microsoft.com/office/drawing/2014/main" id="{6CEB5716-CBEA-46BA-84F2-90D06A00BDFF}"/>
              </a:ext>
            </a:extLst>
          </p:cNvPr>
          <p:cNvSpPr>
            <a:spLocks noChangeArrowheads="1"/>
          </p:cNvSpPr>
          <p:nvPr/>
        </p:nvSpPr>
        <p:spPr bwMode="auto">
          <a:xfrm flipV="1">
            <a:off x="5654323" y="2057690"/>
            <a:ext cx="743743" cy="12848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55" name="Line 3">
            <a:extLst>
              <a:ext uri="{FF2B5EF4-FFF2-40B4-BE49-F238E27FC236}">
                <a16:creationId xmlns:a16="http://schemas.microsoft.com/office/drawing/2014/main" id="{94418F2D-E354-4F46-89C7-8E64E76188D6}"/>
              </a:ext>
            </a:extLst>
          </p:cNvPr>
          <p:cNvSpPr>
            <a:spLocks noChangeShapeType="1"/>
          </p:cNvSpPr>
          <p:nvPr/>
        </p:nvSpPr>
        <p:spPr bwMode="auto">
          <a:xfrm flipH="1" flipV="1">
            <a:off x="6019068" y="1937928"/>
            <a:ext cx="1385" cy="1162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6" name="Line 3">
            <a:extLst>
              <a:ext uri="{FF2B5EF4-FFF2-40B4-BE49-F238E27FC236}">
                <a16:creationId xmlns:a16="http://schemas.microsoft.com/office/drawing/2014/main" id="{52A4CC50-7B20-422B-95C6-5D3AD974101E}"/>
              </a:ext>
            </a:extLst>
          </p:cNvPr>
          <p:cNvSpPr>
            <a:spLocks noChangeShapeType="1"/>
          </p:cNvSpPr>
          <p:nvPr/>
        </p:nvSpPr>
        <p:spPr bwMode="auto">
          <a:xfrm flipH="1" flipV="1">
            <a:off x="5768834" y="2172951"/>
            <a:ext cx="1385" cy="11628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cxnSp>
        <p:nvCxnSpPr>
          <p:cNvPr id="157" name="直線矢印コネクタ 156">
            <a:extLst>
              <a:ext uri="{FF2B5EF4-FFF2-40B4-BE49-F238E27FC236}">
                <a16:creationId xmlns:a16="http://schemas.microsoft.com/office/drawing/2014/main" id="{4632BC9A-2AF9-4DA8-8F40-2AB11EE3EF0A}"/>
              </a:ext>
            </a:extLst>
          </p:cNvPr>
          <p:cNvCxnSpPr>
            <a:cxnSpLocks/>
          </p:cNvCxnSpPr>
          <p:nvPr/>
        </p:nvCxnSpPr>
        <p:spPr>
          <a:xfrm>
            <a:off x="1677911" y="2666987"/>
            <a:ext cx="1444" cy="39458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0" name="Text Box 134">
            <a:extLst>
              <a:ext uri="{FF2B5EF4-FFF2-40B4-BE49-F238E27FC236}">
                <a16:creationId xmlns:a16="http://schemas.microsoft.com/office/drawing/2014/main" id="{6C02B242-E16F-467B-9F91-646902C8192D}"/>
              </a:ext>
            </a:extLst>
          </p:cNvPr>
          <p:cNvSpPr txBox="1">
            <a:spLocks noChangeArrowheads="1"/>
          </p:cNvSpPr>
          <p:nvPr/>
        </p:nvSpPr>
        <p:spPr bwMode="auto">
          <a:xfrm>
            <a:off x="5381749" y="1874702"/>
            <a:ext cx="817107"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err="1"/>
              <a:t>srca</a:t>
            </a:r>
            <a:endParaRPr lang="en-US" altLang="ja-JP" sz="900" b="1" dirty="0"/>
          </a:p>
          <a:p>
            <a:r>
              <a:rPr lang="en-US" altLang="ja-JP" sz="900" b="1" dirty="0" err="1"/>
              <a:t>sel</a:t>
            </a:r>
            <a:endParaRPr lang="en-US" altLang="ja-JP" sz="900" b="1" dirty="0"/>
          </a:p>
        </p:txBody>
      </p:sp>
      <p:sp>
        <p:nvSpPr>
          <p:cNvPr id="148" name="Text Box 155">
            <a:extLst>
              <a:ext uri="{FF2B5EF4-FFF2-40B4-BE49-F238E27FC236}">
                <a16:creationId xmlns:a16="http://schemas.microsoft.com/office/drawing/2014/main" id="{A2AD8FA4-C505-4D1C-B04D-C4071FEFF204}"/>
              </a:ext>
            </a:extLst>
          </p:cNvPr>
          <p:cNvSpPr txBox="1">
            <a:spLocks noChangeArrowheads="1"/>
          </p:cNvSpPr>
          <p:nvPr/>
        </p:nvSpPr>
        <p:spPr bwMode="auto">
          <a:xfrm>
            <a:off x="7669013" y="2058852"/>
            <a:ext cx="804524"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err="1"/>
              <a:t>srcbsel</a:t>
            </a:r>
            <a:endParaRPr lang="en-US" altLang="ja-JP" sz="900" b="1" dirty="0"/>
          </a:p>
        </p:txBody>
      </p:sp>
      <p:sp>
        <p:nvSpPr>
          <p:cNvPr id="149" name="Line 107">
            <a:extLst>
              <a:ext uri="{FF2B5EF4-FFF2-40B4-BE49-F238E27FC236}">
                <a16:creationId xmlns:a16="http://schemas.microsoft.com/office/drawing/2014/main" id="{B9A8DDC3-D2B1-40A9-8501-1A811E21A7D4}"/>
              </a:ext>
            </a:extLst>
          </p:cNvPr>
          <p:cNvSpPr>
            <a:spLocks noChangeShapeType="1"/>
          </p:cNvSpPr>
          <p:nvPr/>
        </p:nvSpPr>
        <p:spPr bwMode="auto">
          <a:xfrm flipH="1">
            <a:off x="7466753" y="2140443"/>
            <a:ext cx="43902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0" name="Text Box 72">
            <a:extLst>
              <a:ext uri="{FF2B5EF4-FFF2-40B4-BE49-F238E27FC236}">
                <a16:creationId xmlns:a16="http://schemas.microsoft.com/office/drawing/2014/main" id="{EBB2E924-B7F6-4314-8F7C-1948F3AFC100}"/>
              </a:ext>
            </a:extLst>
          </p:cNvPr>
          <p:cNvSpPr txBox="1">
            <a:spLocks noChangeArrowheads="1"/>
          </p:cNvSpPr>
          <p:nvPr/>
        </p:nvSpPr>
        <p:spPr bwMode="auto">
          <a:xfrm>
            <a:off x="7068588" y="2014067"/>
            <a:ext cx="363970"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sp>
        <p:nvSpPr>
          <p:cNvPr id="151" name="Text Box 72">
            <a:extLst>
              <a:ext uri="{FF2B5EF4-FFF2-40B4-BE49-F238E27FC236}">
                <a16:creationId xmlns:a16="http://schemas.microsoft.com/office/drawing/2014/main" id="{29DFA907-8D0B-43AA-93C9-3612B08FCB08}"/>
              </a:ext>
            </a:extLst>
          </p:cNvPr>
          <p:cNvSpPr txBox="1">
            <a:spLocks noChangeArrowheads="1"/>
          </p:cNvSpPr>
          <p:nvPr/>
        </p:nvSpPr>
        <p:spPr bwMode="auto">
          <a:xfrm>
            <a:off x="6553668" y="2009819"/>
            <a:ext cx="363970"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52" name="Line 107">
            <a:extLst>
              <a:ext uri="{FF2B5EF4-FFF2-40B4-BE49-F238E27FC236}">
                <a16:creationId xmlns:a16="http://schemas.microsoft.com/office/drawing/2014/main" id="{FAFB61B9-08CE-4C2E-B90C-30F55F3BBE56}"/>
              </a:ext>
            </a:extLst>
          </p:cNvPr>
          <p:cNvSpPr>
            <a:spLocks noChangeShapeType="1"/>
          </p:cNvSpPr>
          <p:nvPr/>
        </p:nvSpPr>
        <p:spPr bwMode="auto">
          <a:xfrm flipH="1">
            <a:off x="5762602" y="3700074"/>
            <a:ext cx="439023" cy="0"/>
          </a:xfrm>
          <a:prstGeom prst="line">
            <a:avLst/>
          </a:prstGeom>
          <a:noFill/>
          <a:ln w="9525">
            <a:solidFill>
              <a:schemeClr val="tx1"/>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3" name="Text Box 155">
            <a:extLst>
              <a:ext uri="{FF2B5EF4-FFF2-40B4-BE49-F238E27FC236}">
                <a16:creationId xmlns:a16="http://schemas.microsoft.com/office/drawing/2014/main" id="{B960514C-4C1B-49C3-9BCA-BF23B3C072A8}"/>
              </a:ext>
            </a:extLst>
          </p:cNvPr>
          <p:cNvSpPr txBox="1">
            <a:spLocks noChangeArrowheads="1"/>
          </p:cNvSpPr>
          <p:nvPr/>
        </p:nvSpPr>
        <p:spPr bwMode="auto">
          <a:xfrm>
            <a:off x="5391442" y="3679909"/>
            <a:ext cx="804524"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900" b="1" dirty="0" err="1"/>
              <a:t>resultsel</a:t>
            </a:r>
            <a:endParaRPr lang="en-US" altLang="ja-JP" sz="900" b="1" dirty="0"/>
          </a:p>
        </p:txBody>
      </p:sp>
      <p:cxnSp>
        <p:nvCxnSpPr>
          <p:cNvPr id="3" name="直線矢印コネクタ 2">
            <a:extLst>
              <a:ext uri="{FF2B5EF4-FFF2-40B4-BE49-F238E27FC236}">
                <a16:creationId xmlns:a16="http://schemas.microsoft.com/office/drawing/2014/main" id="{2BEC1FC0-C781-4BE4-AF2A-C8B58B10B7CE}"/>
              </a:ext>
            </a:extLst>
          </p:cNvPr>
          <p:cNvCxnSpPr/>
          <p:nvPr/>
        </p:nvCxnSpPr>
        <p:spPr>
          <a:xfrm flipH="1">
            <a:off x="3476091" y="2666987"/>
            <a:ext cx="4405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8" name="Text Box 142">
            <a:extLst>
              <a:ext uri="{FF2B5EF4-FFF2-40B4-BE49-F238E27FC236}">
                <a16:creationId xmlns:a16="http://schemas.microsoft.com/office/drawing/2014/main" id="{0E1636DB-5D05-4589-90C1-1D1619AC86AF}"/>
              </a:ext>
            </a:extLst>
          </p:cNvPr>
          <p:cNvSpPr txBox="1">
            <a:spLocks noChangeArrowheads="1"/>
          </p:cNvSpPr>
          <p:nvPr/>
        </p:nvSpPr>
        <p:spPr bwMode="auto">
          <a:xfrm>
            <a:off x="3828034" y="2567082"/>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bra</a:t>
            </a:r>
          </a:p>
        </p:txBody>
      </p:sp>
      <p:sp>
        <p:nvSpPr>
          <p:cNvPr id="159" name="Text Box 72">
            <a:extLst>
              <a:ext uri="{FF2B5EF4-FFF2-40B4-BE49-F238E27FC236}">
                <a16:creationId xmlns:a16="http://schemas.microsoft.com/office/drawing/2014/main" id="{972DDB43-4AA4-4043-BF11-CE70F4EFF357}"/>
              </a:ext>
            </a:extLst>
          </p:cNvPr>
          <p:cNvSpPr txBox="1">
            <a:spLocks noChangeArrowheads="1"/>
          </p:cNvSpPr>
          <p:nvPr/>
        </p:nvSpPr>
        <p:spPr bwMode="auto">
          <a:xfrm>
            <a:off x="5746092" y="1949063"/>
            <a:ext cx="363970"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0</a:t>
            </a:r>
            <a:endParaRPr lang="ja-JP" altLang="en-US" b="1" dirty="0"/>
          </a:p>
        </p:txBody>
      </p:sp>
      <p:sp>
        <p:nvSpPr>
          <p:cNvPr id="161" name="Text Box 72">
            <a:extLst>
              <a:ext uri="{FF2B5EF4-FFF2-40B4-BE49-F238E27FC236}">
                <a16:creationId xmlns:a16="http://schemas.microsoft.com/office/drawing/2014/main" id="{B5FA246F-43F9-4D82-833A-9C55CF33B764}"/>
              </a:ext>
            </a:extLst>
          </p:cNvPr>
          <p:cNvSpPr txBox="1">
            <a:spLocks noChangeArrowheads="1"/>
          </p:cNvSpPr>
          <p:nvPr/>
        </p:nvSpPr>
        <p:spPr bwMode="auto">
          <a:xfrm>
            <a:off x="6032664" y="1974426"/>
            <a:ext cx="363970" cy="405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b="1" dirty="0"/>
              <a:t>1</a:t>
            </a:r>
            <a:endParaRPr lang="ja-JP" altLang="en-US" b="1" dirty="0"/>
          </a:p>
        </p:txBody>
      </p:sp>
      <p:cxnSp>
        <p:nvCxnSpPr>
          <p:cNvPr id="162" name="直線矢印コネクタ 161">
            <a:extLst>
              <a:ext uri="{FF2B5EF4-FFF2-40B4-BE49-F238E27FC236}">
                <a16:creationId xmlns:a16="http://schemas.microsoft.com/office/drawing/2014/main" id="{8471BB5C-A1E3-4BD2-A72A-DC9268FC52A7}"/>
              </a:ext>
            </a:extLst>
          </p:cNvPr>
          <p:cNvCxnSpPr/>
          <p:nvPr/>
        </p:nvCxnSpPr>
        <p:spPr>
          <a:xfrm flipH="1">
            <a:off x="7507407" y="2514074"/>
            <a:ext cx="44057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3" name="Text Box 142">
            <a:extLst>
              <a:ext uri="{FF2B5EF4-FFF2-40B4-BE49-F238E27FC236}">
                <a16:creationId xmlns:a16="http://schemas.microsoft.com/office/drawing/2014/main" id="{D114D1AA-FB61-4ECB-BED1-334774C825FB}"/>
              </a:ext>
            </a:extLst>
          </p:cNvPr>
          <p:cNvSpPr txBox="1">
            <a:spLocks noChangeArrowheads="1"/>
          </p:cNvSpPr>
          <p:nvPr/>
        </p:nvSpPr>
        <p:spPr bwMode="auto">
          <a:xfrm>
            <a:off x="7859349" y="2414168"/>
            <a:ext cx="817107" cy="253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ja-JP" sz="900" b="1" dirty="0"/>
              <a:t>bra</a:t>
            </a:r>
          </a:p>
        </p:txBody>
      </p:sp>
      <p:cxnSp>
        <p:nvCxnSpPr>
          <p:cNvPr id="7" name="直線矢印コネクタ 6">
            <a:extLst>
              <a:ext uri="{FF2B5EF4-FFF2-40B4-BE49-F238E27FC236}">
                <a16:creationId xmlns:a16="http://schemas.microsoft.com/office/drawing/2014/main" id="{ED765B08-8470-4DE1-952F-7CE37C743C92}"/>
              </a:ext>
            </a:extLst>
          </p:cNvPr>
          <p:cNvCxnSpPr/>
          <p:nvPr/>
        </p:nvCxnSpPr>
        <p:spPr>
          <a:xfrm>
            <a:off x="1278212" y="3355546"/>
            <a:ext cx="0" cy="159792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a:extLst>
              <a:ext uri="{FF2B5EF4-FFF2-40B4-BE49-F238E27FC236}">
                <a16:creationId xmlns:a16="http://schemas.microsoft.com/office/drawing/2014/main" id="{D06B479E-D0AA-433A-BA96-3544063DB6FD}"/>
              </a:ext>
            </a:extLst>
          </p:cNvPr>
          <p:cNvCxnSpPr/>
          <p:nvPr/>
        </p:nvCxnSpPr>
        <p:spPr>
          <a:xfrm flipV="1">
            <a:off x="1762938" y="4509238"/>
            <a:ext cx="646761" cy="44423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C93AB940-837B-407A-9742-797AB448D9FB}"/>
              </a:ext>
            </a:extLst>
          </p:cNvPr>
          <p:cNvCxnSpPr/>
          <p:nvPr/>
        </p:nvCxnSpPr>
        <p:spPr>
          <a:xfrm flipV="1">
            <a:off x="6787448" y="2599655"/>
            <a:ext cx="260367" cy="34040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9DB38DC6-0DB9-4453-986B-C73828C4DA0A}"/>
              </a:ext>
            </a:extLst>
          </p:cNvPr>
          <p:cNvCxnSpPr/>
          <p:nvPr/>
        </p:nvCxnSpPr>
        <p:spPr>
          <a:xfrm flipV="1">
            <a:off x="5824923" y="4491273"/>
            <a:ext cx="780835" cy="61081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 name="直線コネクタ 4">
            <a:extLst>
              <a:ext uri="{FF2B5EF4-FFF2-40B4-BE49-F238E27FC236}">
                <a16:creationId xmlns:a16="http://schemas.microsoft.com/office/drawing/2014/main" id="{E2E614D9-C920-4886-851B-06BD43864CCD}"/>
              </a:ext>
            </a:extLst>
          </p:cNvPr>
          <p:cNvCxnSpPr/>
          <p:nvPr/>
        </p:nvCxnSpPr>
        <p:spPr>
          <a:xfrm>
            <a:off x="2601094" y="2822468"/>
            <a:ext cx="0" cy="99560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4ACA8B4C-C8A8-45C4-928F-EB2F4C1C7D51}"/>
              </a:ext>
            </a:extLst>
          </p:cNvPr>
          <p:cNvCxnSpPr>
            <a:cxnSpLocks/>
          </p:cNvCxnSpPr>
          <p:nvPr/>
        </p:nvCxnSpPr>
        <p:spPr>
          <a:xfrm>
            <a:off x="5881261" y="2666987"/>
            <a:ext cx="1978088"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64" name="直線コネクタ 163">
            <a:extLst>
              <a:ext uri="{FF2B5EF4-FFF2-40B4-BE49-F238E27FC236}">
                <a16:creationId xmlns:a16="http://schemas.microsoft.com/office/drawing/2014/main" id="{F4CA46AA-F17F-4589-A92C-DE1463CDF8C3}"/>
              </a:ext>
            </a:extLst>
          </p:cNvPr>
          <p:cNvCxnSpPr>
            <a:cxnSpLocks/>
          </p:cNvCxnSpPr>
          <p:nvPr/>
        </p:nvCxnSpPr>
        <p:spPr>
          <a:xfrm>
            <a:off x="4779746" y="4185212"/>
            <a:ext cx="1171452"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230A15B0-F258-4227-9D93-505FFFE14F94}"/>
              </a:ext>
            </a:extLst>
          </p:cNvPr>
          <p:cNvCxnSpPr>
            <a:endCxn id="142" idx="3"/>
          </p:cNvCxnSpPr>
          <p:nvPr/>
        </p:nvCxnSpPr>
        <p:spPr>
          <a:xfrm flipV="1">
            <a:off x="5795841" y="3521396"/>
            <a:ext cx="1434120" cy="6616"/>
          </a:xfrm>
          <a:prstGeom prst="line">
            <a:avLst/>
          </a:prstGeom>
          <a:ln w="57150">
            <a:solidFill>
              <a:srgbClr val="FF9900"/>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42146BFB-171E-4C28-B5F9-F622EB325551}"/>
              </a:ext>
            </a:extLst>
          </p:cNvPr>
          <p:cNvSpPr txBox="1"/>
          <p:nvPr/>
        </p:nvSpPr>
        <p:spPr>
          <a:xfrm>
            <a:off x="1662676" y="3845195"/>
            <a:ext cx="325730" cy="369332"/>
          </a:xfrm>
          <a:prstGeom prst="rect">
            <a:avLst/>
          </a:prstGeom>
          <a:noFill/>
        </p:spPr>
        <p:txBody>
          <a:bodyPr wrap="none" rtlCol="0">
            <a:spAutoFit/>
          </a:bodyPr>
          <a:lstStyle/>
          <a:p>
            <a:r>
              <a:rPr kumimoji="1" lang="en-US" altLang="ja-JP" b="1" dirty="0"/>
              <a:t>F</a:t>
            </a:r>
            <a:endParaRPr kumimoji="1" lang="ja-JP" altLang="en-US" b="1" dirty="0"/>
          </a:p>
        </p:txBody>
      </p:sp>
      <p:sp>
        <p:nvSpPr>
          <p:cNvPr id="165" name="テキスト ボックス 164">
            <a:extLst>
              <a:ext uri="{FF2B5EF4-FFF2-40B4-BE49-F238E27FC236}">
                <a16:creationId xmlns:a16="http://schemas.microsoft.com/office/drawing/2014/main" id="{BAFF252F-EE84-4FC6-8FDF-10317CE8C27D}"/>
              </a:ext>
            </a:extLst>
          </p:cNvPr>
          <p:cNvSpPr txBox="1"/>
          <p:nvPr/>
        </p:nvSpPr>
        <p:spPr>
          <a:xfrm>
            <a:off x="6218690" y="2982690"/>
            <a:ext cx="351378" cy="369332"/>
          </a:xfrm>
          <a:prstGeom prst="rect">
            <a:avLst/>
          </a:prstGeom>
          <a:solidFill>
            <a:schemeClr val="bg1"/>
          </a:solidFill>
        </p:spPr>
        <p:txBody>
          <a:bodyPr wrap="none" rtlCol="0">
            <a:spAutoFit/>
          </a:bodyPr>
          <a:lstStyle/>
          <a:p>
            <a:r>
              <a:rPr kumimoji="1" lang="en-US" altLang="ja-JP" b="1" dirty="0"/>
              <a:t>D</a:t>
            </a:r>
            <a:endParaRPr kumimoji="1" lang="ja-JP" altLang="en-US" b="1" dirty="0"/>
          </a:p>
        </p:txBody>
      </p:sp>
      <p:sp>
        <p:nvSpPr>
          <p:cNvPr id="166" name="テキスト ボックス 165">
            <a:extLst>
              <a:ext uri="{FF2B5EF4-FFF2-40B4-BE49-F238E27FC236}">
                <a16:creationId xmlns:a16="http://schemas.microsoft.com/office/drawing/2014/main" id="{EE6DCC7E-CD15-496B-B71E-8F790D3A6750}"/>
              </a:ext>
            </a:extLst>
          </p:cNvPr>
          <p:cNvSpPr txBox="1"/>
          <p:nvPr/>
        </p:nvSpPr>
        <p:spPr>
          <a:xfrm>
            <a:off x="7145264" y="1334949"/>
            <a:ext cx="338554" cy="369332"/>
          </a:xfrm>
          <a:prstGeom prst="rect">
            <a:avLst/>
          </a:prstGeom>
          <a:noFill/>
        </p:spPr>
        <p:txBody>
          <a:bodyPr wrap="none" rtlCol="0">
            <a:spAutoFit/>
          </a:bodyPr>
          <a:lstStyle/>
          <a:p>
            <a:r>
              <a:rPr lang="en-US" altLang="ja-JP" b="1" dirty="0"/>
              <a:t>E</a:t>
            </a:r>
            <a:endParaRPr kumimoji="1" lang="ja-JP" altLang="en-US" b="1" dirty="0"/>
          </a:p>
        </p:txBody>
      </p:sp>
      <p:sp>
        <p:nvSpPr>
          <p:cNvPr id="167" name="テキスト ボックス 166">
            <a:extLst>
              <a:ext uri="{FF2B5EF4-FFF2-40B4-BE49-F238E27FC236}">
                <a16:creationId xmlns:a16="http://schemas.microsoft.com/office/drawing/2014/main" id="{CD34EBDB-8AFA-485E-B33A-455C193794BA}"/>
              </a:ext>
            </a:extLst>
          </p:cNvPr>
          <p:cNvSpPr txBox="1"/>
          <p:nvPr/>
        </p:nvSpPr>
        <p:spPr>
          <a:xfrm>
            <a:off x="5692748" y="4228493"/>
            <a:ext cx="377026" cy="369332"/>
          </a:xfrm>
          <a:prstGeom prst="rect">
            <a:avLst/>
          </a:prstGeom>
          <a:solidFill>
            <a:schemeClr val="bg1"/>
          </a:solidFill>
        </p:spPr>
        <p:txBody>
          <a:bodyPr wrap="none" rtlCol="0">
            <a:spAutoFit/>
          </a:bodyPr>
          <a:lstStyle/>
          <a:p>
            <a:r>
              <a:rPr kumimoji="1" lang="en-US" altLang="ja-JP" b="1" dirty="0"/>
              <a:t>M</a:t>
            </a:r>
            <a:endParaRPr kumimoji="1" lang="ja-JP" altLang="en-US" b="1" dirty="0"/>
          </a:p>
        </p:txBody>
      </p:sp>
      <p:sp>
        <p:nvSpPr>
          <p:cNvPr id="168" name="テキスト ボックス 167">
            <a:extLst>
              <a:ext uri="{FF2B5EF4-FFF2-40B4-BE49-F238E27FC236}">
                <a16:creationId xmlns:a16="http://schemas.microsoft.com/office/drawing/2014/main" id="{81B4C31A-50A7-4D06-98C9-1AD7A3E6EB58}"/>
              </a:ext>
            </a:extLst>
          </p:cNvPr>
          <p:cNvSpPr txBox="1"/>
          <p:nvPr/>
        </p:nvSpPr>
        <p:spPr>
          <a:xfrm>
            <a:off x="7149018" y="3174861"/>
            <a:ext cx="408450" cy="369332"/>
          </a:xfrm>
          <a:prstGeom prst="rect">
            <a:avLst/>
          </a:prstGeom>
          <a:solidFill>
            <a:schemeClr val="bg1"/>
          </a:solidFill>
        </p:spPr>
        <p:txBody>
          <a:bodyPr wrap="square" rtlCol="0">
            <a:spAutoFit/>
          </a:bodyPr>
          <a:lstStyle/>
          <a:p>
            <a:r>
              <a:rPr lang="en-US" altLang="ja-JP" b="1" dirty="0"/>
              <a:t>W</a:t>
            </a:r>
            <a:endParaRPr kumimoji="1" lang="ja-JP" altLang="en-US" b="1" dirty="0"/>
          </a:p>
        </p:txBody>
      </p:sp>
    </p:spTree>
    <p:extLst>
      <p:ext uri="{BB962C8B-B14F-4D97-AF65-F5344CB8AC3E}">
        <p14:creationId xmlns:p14="http://schemas.microsoft.com/office/powerpoint/2010/main" val="3077919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rot="5400000">
            <a:off x="5885390" y="2950205"/>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dirty="0"/>
              <a:t>A</a:t>
            </a:r>
          </a:p>
        </p:txBody>
      </p:sp>
      <p:sp>
        <p:nvSpPr>
          <p:cNvPr id="21507" name="Text Box 6"/>
          <p:cNvSpPr txBox="1">
            <a:spLocks noChangeArrowheads="1"/>
          </p:cNvSpPr>
          <p:nvPr/>
        </p:nvSpPr>
        <p:spPr bwMode="auto">
          <a:xfrm rot="5400000">
            <a:off x="5898300" y="3716757"/>
            <a:ext cx="31451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B</a:t>
            </a:r>
          </a:p>
        </p:txBody>
      </p:sp>
      <p:grpSp>
        <p:nvGrpSpPr>
          <p:cNvPr id="21508" name="Group 7"/>
          <p:cNvGrpSpPr>
            <a:grpSpLocks/>
          </p:cNvGrpSpPr>
          <p:nvPr/>
        </p:nvGrpSpPr>
        <p:grpSpPr bwMode="auto">
          <a:xfrm rot="5400000">
            <a:off x="5492315" y="3229138"/>
            <a:ext cx="1439863" cy="544190"/>
            <a:chOff x="3288" y="1299"/>
            <a:chExt cx="1996" cy="953"/>
          </a:xfrm>
        </p:grpSpPr>
        <p:sp>
          <p:nvSpPr>
            <p:cNvPr id="21671" name="Line 8"/>
            <p:cNvSpPr>
              <a:spLocks noChangeShapeType="1"/>
            </p:cNvSpPr>
            <p:nvPr/>
          </p:nvSpPr>
          <p:spPr bwMode="auto">
            <a:xfrm>
              <a:off x="3878" y="1299"/>
              <a:ext cx="817"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2" name="Line 9"/>
            <p:cNvSpPr>
              <a:spLocks noChangeShapeType="1"/>
            </p:cNvSpPr>
            <p:nvPr/>
          </p:nvSpPr>
          <p:spPr bwMode="auto">
            <a:xfrm>
              <a:off x="3288"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3" name="Line 10"/>
            <p:cNvSpPr>
              <a:spLocks noChangeShapeType="1"/>
            </p:cNvSpPr>
            <p:nvPr/>
          </p:nvSpPr>
          <p:spPr bwMode="auto">
            <a:xfrm flipV="1">
              <a:off x="4059"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4" name="Line 11"/>
            <p:cNvSpPr>
              <a:spLocks noChangeShapeType="1"/>
            </p:cNvSpPr>
            <p:nvPr/>
          </p:nvSpPr>
          <p:spPr bwMode="auto">
            <a:xfrm flipV="1">
              <a:off x="3288"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5" name="Line 12"/>
            <p:cNvSpPr>
              <a:spLocks noChangeShapeType="1"/>
            </p:cNvSpPr>
            <p:nvPr/>
          </p:nvSpPr>
          <p:spPr bwMode="auto">
            <a:xfrm flipH="1" flipV="1">
              <a:off x="4694" y="1299"/>
              <a:ext cx="590" cy="95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6" name="Line 13"/>
            <p:cNvSpPr>
              <a:spLocks noChangeShapeType="1"/>
            </p:cNvSpPr>
            <p:nvPr/>
          </p:nvSpPr>
          <p:spPr bwMode="auto">
            <a:xfrm flipH="1" flipV="1">
              <a:off x="4286" y="1934"/>
              <a:ext cx="227" cy="318"/>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7" name="Line 14"/>
            <p:cNvSpPr>
              <a:spLocks noChangeShapeType="1"/>
            </p:cNvSpPr>
            <p:nvPr/>
          </p:nvSpPr>
          <p:spPr bwMode="auto">
            <a:xfrm>
              <a:off x="4513" y="2252"/>
              <a:ext cx="771"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509" name="Text Box 15"/>
          <p:cNvSpPr txBox="1">
            <a:spLocks noChangeArrowheads="1"/>
          </p:cNvSpPr>
          <p:nvPr/>
        </p:nvSpPr>
        <p:spPr bwMode="auto">
          <a:xfrm rot="5400000">
            <a:off x="6158065" y="3395761"/>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Y</a:t>
            </a:r>
          </a:p>
        </p:txBody>
      </p:sp>
      <p:sp>
        <p:nvSpPr>
          <p:cNvPr id="21510" name="Text Box 16"/>
          <p:cNvSpPr txBox="1">
            <a:spLocks noChangeArrowheads="1"/>
          </p:cNvSpPr>
          <p:nvPr/>
        </p:nvSpPr>
        <p:spPr bwMode="auto">
          <a:xfrm rot="5400000">
            <a:off x="6078690" y="3035399"/>
            <a:ext cx="304892"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t>S</a:t>
            </a:r>
          </a:p>
        </p:txBody>
      </p:sp>
      <p:sp>
        <p:nvSpPr>
          <p:cNvPr id="21511" name="Text Box 17"/>
          <p:cNvSpPr txBox="1">
            <a:spLocks noChangeArrowheads="1"/>
          </p:cNvSpPr>
          <p:nvPr/>
        </p:nvSpPr>
        <p:spPr bwMode="auto">
          <a:xfrm rot="5400000">
            <a:off x="6117599" y="3664583"/>
            <a:ext cx="400110" cy="92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400"/>
          </a:p>
        </p:txBody>
      </p:sp>
      <p:sp>
        <p:nvSpPr>
          <p:cNvPr id="21512" name="AutoShape 18"/>
          <p:cNvSpPr>
            <a:spLocks noChangeArrowheads="1"/>
          </p:cNvSpPr>
          <p:nvPr/>
        </p:nvSpPr>
        <p:spPr bwMode="auto">
          <a:xfrm rot="5400000" flipV="1">
            <a:off x="5126933" y="3894542"/>
            <a:ext cx="752549" cy="215900"/>
          </a:xfrm>
          <a:custGeom>
            <a:avLst/>
            <a:gdLst>
              <a:gd name="T0" fmla="*/ 2147483646 w 21600"/>
              <a:gd name="T1" fmla="*/ 1077502115 h 21600"/>
              <a:gd name="T2" fmla="*/ 2147483646 w 21600"/>
              <a:gd name="T3" fmla="*/ 2147483646 h 21600"/>
              <a:gd name="T4" fmla="*/ 2147483646 w 21600"/>
              <a:gd name="T5" fmla="*/ 1077502115 h 21600"/>
              <a:gd name="T6" fmla="*/ 2147483646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1516" name="Line 22"/>
          <p:cNvSpPr>
            <a:spLocks noChangeShapeType="1"/>
          </p:cNvSpPr>
          <p:nvPr/>
        </p:nvSpPr>
        <p:spPr bwMode="auto">
          <a:xfrm rot="5400000" flipH="1">
            <a:off x="5337621" y="4504292"/>
            <a:ext cx="288925"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17" name="Text Box 23"/>
          <p:cNvSpPr txBox="1">
            <a:spLocks noChangeArrowheads="1"/>
          </p:cNvSpPr>
          <p:nvPr/>
        </p:nvSpPr>
        <p:spPr bwMode="auto">
          <a:xfrm>
            <a:off x="5410646" y="443126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alu_bsel</a:t>
            </a:r>
          </a:p>
        </p:txBody>
      </p:sp>
      <p:grpSp>
        <p:nvGrpSpPr>
          <p:cNvPr id="21518" name="Group 43"/>
          <p:cNvGrpSpPr>
            <a:grpSpLocks/>
          </p:cNvGrpSpPr>
          <p:nvPr/>
        </p:nvGrpSpPr>
        <p:grpSpPr bwMode="auto">
          <a:xfrm>
            <a:off x="8509188" y="3458909"/>
            <a:ext cx="303213" cy="520700"/>
            <a:chOff x="5138" y="1434"/>
            <a:chExt cx="191" cy="328"/>
          </a:xfrm>
        </p:grpSpPr>
        <p:grpSp>
          <p:nvGrpSpPr>
            <p:cNvPr id="21664" name="Group 26"/>
            <p:cNvGrpSpPr>
              <a:grpSpLocks/>
            </p:cNvGrpSpPr>
            <p:nvPr/>
          </p:nvGrpSpPr>
          <p:grpSpPr bwMode="auto">
            <a:xfrm>
              <a:off x="5193" y="1434"/>
              <a:ext cx="136" cy="317"/>
              <a:chOff x="3379" y="1888"/>
              <a:chExt cx="136" cy="454"/>
            </a:xfrm>
          </p:grpSpPr>
          <p:sp>
            <p:nvSpPr>
              <p:cNvPr id="21667" name="Line 27"/>
              <p:cNvSpPr>
                <a:spLocks noChangeShapeType="1"/>
              </p:cNvSpPr>
              <p:nvPr/>
            </p:nvSpPr>
            <p:spPr bwMode="auto">
              <a:xfrm>
                <a:off x="3515" y="1979"/>
                <a:ext cx="0" cy="27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8" name="Line 28"/>
              <p:cNvSpPr>
                <a:spLocks noChangeShapeType="1"/>
              </p:cNvSpPr>
              <p:nvPr/>
            </p:nvSpPr>
            <p:spPr bwMode="auto">
              <a:xfrm flipH="1" flipV="1">
                <a:off x="3379" y="1888"/>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9" name="Line 29"/>
              <p:cNvSpPr>
                <a:spLocks noChangeShapeType="1"/>
              </p:cNvSpPr>
              <p:nvPr/>
            </p:nvSpPr>
            <p:spPr bwMode="auto">
              <a:xfrm flipH="1">
                <a:off x="3379" y="2251"/>
                <a:ext cx="136"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70" name="Line 30"/>
              <p:cNvSpPr>
                <a:spLocks noChangeShapeType="1"/>
              </p:cNvSpPr>
              <p:nvPr/>
            </p:nvSpPr>
            <p:spPr bwMode="auto">
              <a:xfrm>
                <a:off x="3379" y="1888"/>
                <a:ext cx="0" cy="45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65" name="Text Box 32"/>
            <p:cNvSpPr txBox="1">
              <a:spLocks noChangeArrowheads="1"/>
            </p:cNvSpPr>
            <p:nvPr/>
          </p:nvSpPr>
          <p:spPr bwMode="auto">
            <a:xfrm>
              <a:off x="5138" y="1434"/>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0</a:t>
              </a:r>
            </a:p>
          </p:txBody>
        </p:sp>
        <p:sp>
          <p:nvSpPr>
            <p:cNvPr id="21666" name="Text Box 33"/>
            <p:cNvSpPr txBox="1">
              <a:spLocks noChangeArrowheads="1"/>
            </p:cNvSpPr>
            <p:nvPr/>
          </p:nvSpPr>
          <p:spPr bwMode="auto">
            <a:xfrm>
              <a:off x="5151" y="1570"/>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t>1</a:t>
              </a:r>
            </a:p>
          </p:txBody>
        </p:sp>
      </p:grpSp>
      <p:sp>
        <p:nvSpPr>
          <p:cNvPr id="21519" name="Rectangle 37"/>
          <p:cNvSpPr>
            <a:spLocks noChangeArrowheads="1"/>
          </p:cNvSpPr>
          <p:nvPr/>
        </p:nvSpPr>
        <p:spPr bwMode="auto">
          <a:xfrm rot="5400000">
            <a:off x="4585766" y="2961482"/>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reg1E</a:t>
            </a:r>
          </a:p>
        </p:txBody>
      </p:sp>
      <p:sp>
        <p:nvSpPr>
          <p:cNvPr id="21520" name="Rectangle 39"/>
          <p:cNvSpPr>
            <a:spLocks noChangeArrowheads="1"/>
          </p:cNvSpPr>
          <p:nvPr/>
        </p:nvSpPr>
        <p:spPr bwMode="auto">
          <a:xfrm rot="5400000">
            <a:off x="4584899" y="3697691"/>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reg2E</a:t>
            </a:r>
          </a:p>
        </p:txBody>
      </p:sp>
      <p:sp>
        <p:nvSpPr>
          <p:cNvPr id="21521" name="Rectangle 40"/>
          <p:cNvSpPr>
            <a:spLocks noChangeArrowheads="1"/>
          </p:cNvSpPr>
          <p:nvPr/>
        </p:nvSpPr>
        <p:spPr bwMode="auto">
          <a:xfrm rot="5400000">
            <a:off x="6601024" y="3464719"/>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alurM</a:t>
            </a:r>
            <a:endParaRPr lang="en-US" altLang="ja-JP" sz="1400" dirty="0"/>
          </a:p>
        </p:txBody>
      </p:sp>
      <p:grpSp>
        <p:nvGrpSpPr>
          <p:cNvPr id="21523" name="Group 44"/>
          <p:cNvGrpSpPr>
            <a:grpSpLocks/>
          </p:cNvGrpSpPr>
          <p:nvPr/>
        </p:nvGrpSpPr>
        <p:grpSpPr bwMode="auto">
          <a:xfrm rot="5400000">
            <a:off x="2713235" y="3034507"/>
            <a:ext cx="1154113" cy="647700"/>
            <a:chOff x="1474" y="1752"/>
            <a:chExt cx="635" cy="544"/>
          </a:xfrm>
        </p:grpSpPr>
        <p:sp>
          <p:nvSpPr>
            <p:cNvPr id="21655" name="Rectangle 45"/>
            <p:cNvSpPr>
              <a:spLocks noChangeArrowheads="1"/>
            </p:cNvSpPr>
            <p:nvPr/>
          </p:nvSpPr>
          <p:spPr bwMode="auto">
            <a:xfrm>
              <a:off x="1474" y="175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nvGrpSpPr>
            <p:cNvPr id="21656" name="Group 46"/>
            <p:cNvGrpSpPr>
              <a:grpSpLocks/>
            </p:cNvGrpSpPr>
            <p:nvPr/>
          </p:nvGrpSpPr>
          <p:grpSpPr bwMode="auto">
            <a:xfrm rot="-5400000">
              <a:off x="1519" y="2205"/>
              <a:ext cx="91" cy="91"/>
              <a:chOff x="1474" y="1843"/>
              <a:chExt cx="91" cy="91"/>
            </a:xfrm>
          </p:grpSpPr>
          <p:sp>
            <p:nvSpPr>
              <p:cNvPr id="21662" name="Line 47"/>
              <p:cNvSpPr>
                <a:spLocks noChangeShapeType="1"/>
              </p:cNvSpPr>
              <p:nvPr/>
            </p:nvSpPr>
            <p:spPr bwMode="auto">
              <a:xfrm>
                <a:off x="1474" y="1843"/>
                <a:ext cx="91" cy="45"/>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63" name="Line 48"/>
              <p:cNvSpPr>
                <a:spLocks noChangeShapeType="1"/>
              </p:cNvSpPr>
              <p:nvPr/>
            </p:nvSpPr>
            <p:spPr bwMode="auto">
              <a:xfrm flipH="1">
                <a:off x="1474" y="1888"/>
                <a:ext cx="91" cy="4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1657" name="Rectangle 49"/>
            <p:cNvSpPr>
              <a:spLocks noChangeArrowheads="1"/>
            </p:cNvSpPr>
            <p:nvPr/>
          </p:nvSpPr>
          <p:spPr bwMode="auto">
            <a:xfrm>
              <a:off x="1474" y="184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8" name="Rectangle 50"/>
            <p:cNvSpPr>
              <a:spLocks noChangeArrowheads="1"/>
            </p:cNvSpPr>
            <p:nvPr/>
          </p:nvSpPr>
          <p:spPr bwMode="auto">
            <a:xfrm>
              <a:off x="1474" y="193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59" name="Rectangle 51"/>
            <p:cNvSpPr>
              <a:spLocks noChangeArrowheads="1"/>
            </p:cNvSpPr>
            <p:nvPr/>
          </p:nvSpPr>
          <p:spPr bwMode="auto">
            <a:xfrm>
              <a:off x="1474" y="202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0" name="Rectangle 52"/>
            <p:cNvSpPr>
              <a:spLocks noChangeArrowheads="1"/>
            </p:cNvSpPr>
            <p:nvPr/>
          </p:nvSpPr>
          <p:spPr bwMode="auto">
            <a:xfrm>
              <a:off x="1474" y="211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661" name="Rectangle 53"/>
            <p:cNvSpPr>
              <a:spLocks noChangeArrowheads="1"/>
            </p:cNvSpPr>
            <p:nvPr/>
          </p:nvSpPr>
          <p:spPr bwMode="auto">
            <a:xfrm>
              <a:off x="1474" y="2202"/>
              <a:ext cx="635" cy="9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grpSp>
      <p:sp>
        <p:nvSpPr>
          <p:cNvPr id="21525" name="AutoShape 57"/>
          <p:cNvSpPr>
            <a:spLocks noChangeArrowheads="1"/>
          </p:cNvSpPr>
          <p:nvPr/>
        </p:nvSpPr>
        <p:spPr bwMode="auto">
          <a:xfrm rot="5400000">
            <a:off x="3649067" y="4184823"/>
            <a:ext cx="720725" cy="215900"/>
          </a:xfrm>
          <a:prstGeom prst="parallelogram">
            <a:avLst>
              <a:gd name="adj" fmla="val 83456"/>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ext</a:t>
            </a:r>
          </a:p>
        </p:txBody>
      </p:sp>
      <p:sp>
        <p:nvSpPr>
          <p:cNvPr id="21527" name="Rectangle 60"/>
          <p:cNvSpPr>
            <a:spLocks noChangeArrowheads="1"/>
          </p:cNvSpPr>
          <p:nvPr/>
        </p:nvSpPr>
        <p:spPr bwMode="auto">
          <a:xfrm rot="5400000">
            <a:off x="1020168" y="3502025"/>
            <a:ext cx="1873250" cy="142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8" name="Rectangle 61"/>
          <p:cNvSpPr>
            <a:spLocks noChangeArrowheads="1"/>
          </p:cNvSpPr>
          <p:nvPr/>
        </p:nvSpPr>
        <p:spPr bwMode="auto">
          <a:xfrm>
            <a:off x="323850" y="4227513"/>
            <a:ext cx="1008063" cy="36195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29" name="Line 62"/>
          <p:cNvSpPr>
            <a:spLocks noChangeShapeType="1"/>
          </p:cNvSpPr>
          <p:nvPr/>
        </p:nvSpPr>
        <p:spPr bwMode="auto">
          <a:xfrm>
            <a:off x="323850" y="4371975"/>
            <a:ext cx="144463"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0" name="Line 63"/>
          <p:cNvSpPr>
            <a:spLocks noChangeShapeType="1"/>
          </p:cNvSpPr>
          <p:nvPr/>
        </p:nvSpPr>
        <p:spPr bwMode="auto">
          <a:xfrm flipH="1">
            <a:off x="323850" y="4443413"/>
            <a:ext cx="144463"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31" name="Text Box 64"/>
          <p:cNvSpPr txBox="1">
            <a:spLocks noChangeArrowheads="1"/>
          </p:cNvSpPr>
          <p:nvPr/>
        </p:nvSpPr>
        <p:spPr bwMode="auto">
          <a:xfrm>
            <a:off x="539750" y="4221163"/>
            <a:ext cx="501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PC</a:t>
            </a:r>
          </a:p>
        </p:txBody>
      </p:sp>
      <p:sp>
        <p:nvSpPr>
          <p:cNvPr id="21532" name="Oval 65"/>
          <p:cNvSpPr>
            <a:spLocks noChangeArrowheads="1"/>
          </p:cNvSpPr>
          <p:nvPr/>
        </p:nvSpPr>
        <p:spPr bwMode="auto">
          <a:xfrm>
            <a:off x="684213" y="3429000"/>
            <a:ext cx="287337" cy="287338"/>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b="1"/>
              <a:t>＋</a:t>
            </a:r>
          </a:p>
        </p:txBody>
      </p:sp>
      <p:sp>
        <p:nvSpPr>
          <p:cNvPr id="21533" name="Rectangle 66"/>
          <p:cNvSpPr>
            <a:spLocks noChangeArrowheads="1"/>
          </p:cNvSpPr>
          <p:nvPr/>
        </p:nvSpPr>
        <p:spPr bwMode="auto">
          <a:xfrm>
            <a:off x="1042988" y="5661025"/>
            <a:ext cx="1225550" cy="11525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命令メモリ</a:t>
            </a:r>
          </a:p>
        </p:txBody>
      </p:sp>
      <p:sp>
        <p:nvSpPr>
          <p:cNvPr id="21534" name="Rectangle 67"/>
          <p:cNvSpPr>
            <a:spLocks noChangeArrowheads="1"/>
          </p:cNvSpPr>
          <p:nvPr/>
        </p:nvSpPr>
        <p:spPr bwMode="auto">
          <a:xfrm>
            <a:off x="7811715" y="5585286"/>
            <a:ext cx="1003868" cy="109728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800"/>
              <a:t>データ</a:t>
            </a:r>
          </a:p>
          <a:p>
            <a:pPr algn="ctr" eaLnBrk="1" hangingPunct="1">
              <a:spcBef>
                <a:spcPct val="0"/>
              </a:spcBef>
              <a:buFontTx/>
              <a:buNone/>
            </a:pPr>
            <a:r>
              <a:rPr lang="ja-JP" altLang="en-US" sz="1800"/>
              <a:t>メモリ</a:t>
            </a:r>
          </a:p>
        </p:txBody>
      </p:sp>
      <p:sp>
        <p:nvSpPr>
          <p:cNvPr id="227" name="Text Box 72">
            <a:extLst>
              <a:ext uri="{FF2B5EF4-FFF2-40B4-BE49-F238E27FC236}">
                <a16:creationId xmlns:a16="http://schemas.microsoft.com/office/drawing/2014/main" id="{B508C555-BA47-4B1E-A2B9-29A62340C449}"/>
              </a:ext>
            </a:extLst>
          </p:cNvPr>
          <p:cNvSpPr txBox="1">
            <a:spLocks noChangeArrowheads="1"/>
          </p:cNvSpPr>
          <p:nvPr/>
        </p:nvSpPr>
        <p:spPr bwMode="auto">
          <a:xfrm rot="5400000">
            <a:off x="5276855" y="4155244"/>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1</a:t>
            </a:r>
          </a:p>
        </p:txBody>
      </p:sp>
      <p:sp>
        <p:nvSpPr>
          <p:cNvPr id="228" name="Text Box 72">
            <a:extLst>
              <a:ext uri="{FF2B5EF4-FFF2-40B4-BE49-F238E27FC236}">
                <a16:creationId xmlns:a16="http://schemas.microsoft.com/office/drawing/2014/main" id="{D047CECC-87A6-46D1-83C2-E995B97E9EDC}"/>
              </a:ext>
            </a:extLst>
          </p:cNvPr>
          <p:cNvSpPr txBox="1">
            <a:spLocks noChangeArrowheads="1"/>
          </p:cNvSpPr>
          <p:nvPr/>
        </p:nvSpPr>
        <p:spPr bwMode="auto">
          <a:xfrm rot="5400000">
            <a:off x="5278442" y="3818326"/>
            <a:ext cx="42426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0</a:t>
            </a:r>
          </a:p>
        </p:txBody>
      </p:sp>
      <p:sp>
        <p:nvSpPr>
          <p:cNvPr id="21536" name="Rectangle 74"/>
          <p:cNvSpPr>
            <a:spLocks noChangeArrowheads="1"/>
          </p:cNvSpPr>
          <p:nvPr/>
        </p:nvSpPr>
        <p:spPr bwMode="auto">
          <a:xfrm>
            <a:off x="4797444" y="1522400"/>
            <a:ext cx="144463" cy="8266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7" name="Rectangle 75"/>
          <p:cNvSpPr>
            <a:spLocks noChangeArrowheads="1"/>
          </p:cNvSpPr>
          <p:nvPr/>
        </p:nvSpPr>
        <p:spPr bwMode="auto">
          <a:xfrm>
            <a:off x="4764360" y="2420938"/>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8" name="Rectangle 76"/>
          <p:cNvSpPr>
            <a:spLocks noChangeArrowheads="1"/>
          </p:cNvSpPr>
          <p:nvPr/>
        </p:nvSpPr>
        <p:spPr bwMode="auto">
          <a:xfrm>
            <a:off x="8201162" y="2427288"/>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39" name="Rectangle 77"/>
          <p:cNvSpPr>
            <a:spLocks noChangeArrowheads="1"/>
          </p:cNvSpPr>
          <p:nvPr/>
        </p:nvSpPr>
        <p:spPr bwMode="auto">
          <a:xfrm>
            <a:off x="4764360" y="10525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0" name="Rectangle 78"/>
          <p:cNvSpPr>
            <a:spLocks noChangeArrowheads="1"/>
          </p:cNvSpPr>
          <p:nvPr/>
        </p:nvSpPr>
        <p:spPr bwMode="auto">
          <a:xfrm>
            <a:off x="4764360" y="836613"/>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2" name="Rectangle 80"/>
          <p:cNvSpPr>
            <a:spLocks noChangeArrowheads="1"/>
          </p:cNvSpPr>
          <p:nvPr/>
        </p:nvSpPr>
        <p:spPr bwMode="auto">
          <a:xfrm>
            <a:off x="6781205" y="1052513"/>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44" name="Line 82"/>
          <p:cNvSpPr>
            <a:spLocks noChangeShapeType="1"/>
          </p:cNvSpPr>
          <p:nvPr/>
        </p:nvSpPr>
        <p:spPr bwMode="auto">
          <a:xfrm>
            <a:off x="827088" y="3717925"/>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5" name="Line 83"/>
          <p:cNvSpPr>
            <a:spLocks noChangeShapeType="1"/>
          </p:cNvSpPr>
          <p:nvPr/>
        </p:nvSpPr>
        <p:spPr bwMode="auto">
          <a:xfrm>
            <a:off x="755650" y="4581525"/>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6" name="Line 84"/>
          <p:cNvSpPr>
            <a:spLocks noChangeShapeType="1"/>
          </p:cNvSpPr>
          <p:nvPr/>
        </p:nvSpPr>
        <p:spPr bwMode="auto">
          <a:xfrm>
            <a:off x="755650" y="6094413"/>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7" name="Line 85"/>
          <p:cNvSpPr>
            <a:spLocks noChangeShapeType="1"/>
          </p:cNvSpPr>
          <p:nvPr/>
        </p:nvSpPr>
        <p:spPr bwMode="auto">
          <a:xfrm flipH="1">
            <a:off x="179388" y="4941888"/>
            <a:ext cx="576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8" name="Line 86"/>
          <p:cNvSpPr>
            <a:spLocks noChangeShapeType="1"/>
          </p:cNvSpPr>
          <p:nvPr/>
        </p:nvSpPr>
        <p:spPr bwMode="auto">
          <a:xfrm flipV="1">
            <a:off x="179388" y="3068638"/>
            <a:ext cx="0"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49" name="Line 87"/>
          <p:cNvSpPr>
            <a:spLocks noChangeShapeType="1"/>
          </p:cNvSpPr>
          <p:nvPr/>
        </p:nvSpPr>
        <p:spPr bwMode="auto">
          <a:xfrm>
            <a:off x="179388" y="30686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0" name="Line 88"/>
          <p:cNvSpPr>
            <a:spLocks noChangeShapeType="1"/>
          </p:cNvSpPr>
          <p:nvPr/>
        </p:nvSpPr>
        <p:spPr bwMode="auto">
          <a:xfrm>
            <a:off x="468313" y="3068638"/>
            <a:ext cx="287337"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1" name="Line 89"/>
          <p:cNvSpPr>
            <a:spLocks noChangeShapeType="1"/>
          </p:cNvSpPr>
          <p:nvPr/>
        </p:nvSpPr>
        <p:spPr bwMode="auto">
          <a:xfrm flipH="1">
            <a:off x="900113" y="3141663"/>
            <a:ext cx="142875"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2" name="Text Box 90"/>
          <p:cNvSpPr txBox="1">
            <a:spLocks noChangeArrowheads="1"/>
          </p:cNvSpPr>
          <p:nvPr/>
        </p:nvSpPr>
        <p:spPr bwMode="auto">
          <a:xfrm>
            <a:off x="900113" y="2774950"/>
            <a:ext cx="47961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dirty="0"/>
              <a:t>‘4</a:t>
            </a:r>
            <a:r>
              <a:rPr lang="ja-JP" altLang="en-US" sz="1800" dirty="0"/>
              <a:t>’</a:t>
            </a:r>
          </a:p>
        </p:txBody>
      </p:sp>
      <p:sp>
        <p:nvSpPr>
          <p:cNvPr id="21553" name="Line 91"/>
          <p:cNvSpPr>
            <a:spLocks noChangeShapeType="1"/>
          </p:cNvSpPr>
          <p:nvPr/>
        </p:nvSpPr>
        <p:spPr bwMode="auto">
          <a:xfrm flipH="1" flipV="1">
            <a:off x="1655761" y="3664983"/>
            <a:ext cx="417" cy="19960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4" name="Line 92"/>
          <p:cNvSpPr>
            <a:spLocks noChangeShapeType="1"/>
          </p:cNvSpPr>
          <p:nvPr/>
        </p:nvSpPr>
        <p:spPr bwMode="auto">
          <a:xfrm flipV="1">
            <a:off x="1620836" y="3645024"/>
            <a:ext cx="28533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5" name="Rectangle 93"/>
          <p:cNvSpPr>
            <a:spLocks noChangeArrowheads="1"/>
          </p:cNvSpPr>
          <p:nvPr/>
        </p:nvSpPr>
        <p:spPr bwMode="auto">
          <a:xfrm>
            <a:off x="2604492" y="620713"/>
            <a:ext cx="720725" cy="647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556" name="Line 94"/>
          <p:cNvSpPr>
            <a:spLocks noChangeShapeType="1"/>
          </p:cNvSpPr>
          <p:nvPr/>
        </p:nvSpPr>
        <p:spPr bwMode="auto">
          <a:xfrm>
            <a:off x="2028230" y="3573463"/>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7" name="Line 95"/>
          <p:cNvSpPr>
            <a:spLocks noChangeShapeType="1"/>
          </p:cNvSpPr>
          <p:nvPr/>
        </p:nvSpPr>
        <p:spPr bwMode="auto">
          <a:xfrm>
            <a:off x="2317155" y="3573463"/>
            <a:ext cx="0"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8" name="Line 96"/>
          <p:cNvSpPr>
            <a:spLocks noChangeShapeType="1"/>
          </p:cNvSpPr>
          <p:nvPr/>
        </p:nvSpPr>
        <p:spPr bwMode="auto">
          <a:xfrm>
            <a:off x="2317155" y="4076700"/>
            <a:ext cx="10795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59" name="Line 97"/>
          <p:cNvSpPr>
            <a:spLocks noChangeShapeType="1"/>
          </p:cNvSpPr>
          <p:nvPr/>
        </p:nvSpPr>
        <p:spPr bwMode="auto">
          <a:xfrm flipV="1">
            <a:off x="3396655" y="3933825"/>
            <a:ext cx="0" cy="1428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0" name="Line 98"/>
          <p:cNvSpPr>
            <a:spLocks noChangeShapeType="1"/>
          </p:cNvSpPr>
          <p:nvPr/>
        </p:nvSpPr>
        <p:spPr bwMode="auto">
          <a:xfrm>
            <a:off x="2028230" y="3284538"/>
            <a:ext cx="288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1" name="Line 99"/>
          <p:cNvSpPr>
            <a:spLocks noChangeShapeType="1"/>
          </p:cNvSpPr>
          <p:nvPr/>
        </p:nvSpPr>
        <p:spPr bwMode="auto">
          <a:xfrm flipV="1">
            <a:off x="2317155" y="256540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2" name="Line 100"/>
          <p:cNvSpPr>
            <a:spLocks noChangeShapeType="1"/>
          </p:cNvSpPr>
          <p:nvPr/>
        </p:nvSpPr>
        <p:spPr bwMode="auto">
          <a:xfrm>
            <a:off x="2317155" y="2565400"/>
            <a:ext cx="86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3" name="Line 101"/>
          <p:cNvSpPr>
            <a:spLocks noChangeShapeType="1"/>
          </p:cNvSpPr>
          <p:nvPr/>
        </p:nvSpPr>
        <p:spPr bwMode="auto">
          <a:xfrm>
            <a:off x="3396655" y="2479675"/>
            <a:ext cx="0" cy="301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6" name="Line 104"/>
          <p:cNvSpPr>
            <a:spLocks noChangeShapeType="1"/>
          </p:cNvSpPr>
          <p:nvPr/>
        </p:nvSpPr>
        <p:spPr bwMode="auto">
          <a:xfrm flipV="1">
            <a:off x="2289239" y="1928797"/>
            <a:ext cx="2495821" cy="477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8" name="Line 106"/>
          <p:cNvSpPr>
            <a:spLocks noChangeShapeType="1"/>
          </p:cNvSpPr>
          <p:nvPr/>
        </p:nvSpPr>
        <p:spPr bwMode="auto">
          <a:xfrm>
            <a:off x="4356100" y="2117944"/>
            <a:ext cx="431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69" name="Line 107"/>
          <p:cNvSpPr>
            <a:spLocks noChangeShapeType="1"/>
          </p:cNvSpPr>
          <p:nvPr/>
        </p:nvSpPr>
        <p:spPr bwMode="auto">
          <a:xfrm>
            <a:off x="2028230" y="4221163"/>
            <a:ext cx="16573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0" name="Line 108"/>
          <p:cNvSpPr>
            <a:spLocks noChangeShapeType="1"/>
          </p:cNvSpPr>
          <p:nvPr/>
        </p:nvSpPr>
        <p:spPr bwMode="auto">
          <a:xfrm>
            <a:off x="3685580" y="4221335"/>
            <a:ext cx="2159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3" name="Line 111"/>
          <p:cNvSpPr>
            <a:spLocks noChangeShapeType="1"/>
          </p:cNvSpPr>
          <p:nvPr/>
        </p:nvSpPr>
        <p:spPr bwMode="auto">
          <a:xfrm>
            <a:off x="3612554" y="3721101"/>
            <a:ext cx="115180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4" name="Line 112"/>
          <p:cNvSpPr>
            <a:spLocks noChangeShapeType="1"/>
          </p:cNvSpPr>
          <p:nvPr/>
        </p:nvSpPr>
        <p:spPr bwMode="auto">
          <a:xfrm>
            <a:off x="3612555" y="3070226"/>
            <a:ext cx="11725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5" name="Line 113"/>
          <p:cNvSpPr>
            <a:spLocks noChangeShapeType="1"/>
          </p:cNvSpPr>
          <p:nvPr/>
        </p:nvSpPr>
        <p:spPr bwMode="auto">
          <a:xfrm>
            <a:off x="4117380" y="4252763"/>
            <a:ext cx="646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6" name="Line 114"/>
          <p:cNvSpPr>
            <a:spLocks noChangeShapeType="1"/>
          </p:cNvSpPr>
          <p:nvPr/>
        </p:nvSpPr>
        <p:spPr bwMode="auto">
          <a:xfrm>
            <a:off x="4968712" y="3831368"/>
            <a:ext cx="42654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7" name="Line 115"/>
          <p:cNvSpPr>
            <a:spLocks noChangeShapeType="1"/>
          </p:cNvSpPr>
          <p:nvPr/>
        </p:nvSpPr>
        <p:spPr bwMode="auto">
          <a:xfrm>
            <a:off x="4980982" y="4264818"/>
            <a:ext cx="414276"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8" name="Line 116"/>
          <p:cNvSpPr>
            <a:spLocks noChangeShapeType="1"/>
          </p:cNvSpPr>
          <p:nvPr/>
        </p:nvSpPr>
        <p:spPr bwMode="auto">
          <a:xfrm>
            <a:off x="4981847" y="3068638"/>
            <a:ext cx="95830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79" name="Line 117"/>
          <p:cNvSpPr>
            <a:spLocks noChangeShapeType="1"/>
          </p:cNvSpPr>
          <p:nvPr/>
        </p:nvSpPr>
        <p:spPr bwMode="auto">
          <a:xfrm>
            <a:off x="6493867" y="3502025"/>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0" name="Line 118"/>
          <p:cNvSpPr>
            <a:spLocks noChangeShapeType="1"/>
          </p:cNvSpPr>
          <p:nvPr/>
        </p:nvSpPr>
        <p:spPr bwMode="auto">
          <a:xfrm>
            <a:off x="6997105" y="3573463"/>
            <a:ext cx="118288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4" name="Line 122"/>
          <p:cNvSpPr>
            <a:spLocks noChangeShapeType="1"/>
          </p:cNvSpPr>
          <p:nvPr/>
        </p:nvSpPr>
        <p:spPr bwMode="auto">
          <a:xfrm>
            <a:off x="8820026" y="3644900"/>
            <a:ext cx="1444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5" name="Line 123"/>
          <p:cNvSpPr>
            <a:spLocks noChangeShapeType="1"/>
          </p:cNvSpPr>
          <p:nvPr/>
        </p:nvSpPr>
        <p:spPr bwMode="auto">
          <a:xfrm>
            <a:off x="8964488" y="3644900"/>
            <a:ext cx="0" cy="12969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6" name="Line 124"/>
          <p:cNvSpPr>
            <a:spLocks noChangeShapeType="1"/>
          </p:cNvSpPr>
          <p:nvPr/>
        </p:nvSpPr>
        <p:spPr bwMode="auto">
          <a:xfrm flipH="1">
            <a:off x="2677516" y="4941888"/>
            <a:ext cx="628697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7" name="Line 125"/>
          <p:cNvSpPr>
            <a:spLocks noChangeShapeType="1"/>
          </p:cNvSpPr>
          <p:nvPr/>
        </p:nvSpPr>
        <p:spPr bwMode="auto">
          <a:xfrm flipV="1">
            <a:off x="2677517" y="3429000"/>
            <a:ext cx="0" cy="15128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88" name="Line 126"/>
          <p:cNvSpPr>
            <a:spLocks noChangeShapeType="1"/>
          </p:cNvSpPr>
          <p:nvPr/>
        </p:nvSpPr>
        <p:spPr bwMode="auto">
          <a:xfrm>
            <a:off x="2677517" y="342900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0" name="Line 128"/>
          <p:cNvSpPr>
            <a:spLocks noChangeShapeType="1"/>
          </p:cNvSpPr>
          <p:nvPr/>
        </p:nvSpPr>
        <p:spPr bwMode="auto">
          <a:xfrm>
            <a:off x="4932364" y="1917700"/>
            <a:ext cx="13699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1" name="Line 129"/>
          <p:cNvSpPr>
            <a:spLocks noChangeShapeType="1"/>
          </p:cNvSpPr>
          <p:nvPr/>
        </p:nvSpPr>
        <p:spPr bwMode="auto">
          <a:xfrm>
            <a:off x="6277967" y="1917700"/>
            <a:ext cx="0"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2" name="Line 130"/>
          <p:cNvSpPr>
            <a:spLocks noChangeShapeType="1"/>
          </p:cNvSpPr>
          <p:nvPr/>
        </p:nvSpPr>
        <p:spPr bwMode="auto">
          <a:xfrm>
            <a:off x="3180755" y="2565400"/>
            <a:ext cx="158360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3" name="Line 131"/>
          <p:cNvSpPr>
            <a:spLocks noChangeShapeType="1"/>
          </p:cNvSpPr>
          <p:nvPr/>
        </p:nvSpPr>
        <p:spPr bwMode="auto">
          <a:xfrm>
            <a:off x="4908824" y="2565400"/>
            <a:ext cx="18100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5" name="Line 133"/>
          <p:cNvSpPr>
            <a:spLocks noChangeShapeType="1"/>
          </p:cNvSpPr>
          <p:nvPr/>
        </p:nvSpPr>
        <p:spPr bwMode="auto">
          <a:xfrm>
            <a:off x="8490087" y="2571750"/>
            <a:ext cx="0" cy="1444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4" name="Line 132"/>
          <p:cNvSpPr>
            <a:spLocks noChangeShapeType="1"/>
          </p:cNvSpPr>
          <p:nvPr/>
        </p:nvSpPr>
        <p:spPr bwMode="auto">
          <a:xfrm>
            <a:off x="8345624" y="2564829"/>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6" name="Line 134"/>
          <p:cNvSpPr>
            <a:spLocks noChangeShapeType="1"/>
          </p:cNvSpPr>
          <p:nvPr/>
        </p:nvSpPr>
        <p:spPr bwMode="auto">
          <a:xfrm flipH="1">
            <a:off x="3128107" y="2696592"/>
            <a:ext cx="5388706" cy="162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7" name="Line 135"/>
          <p:cNvSpPr>
            <a:spLocks noChangeShapeType="1"/>
          </p:cNvSpPr>
          <p:nvPr/>
        </p:nvSpPr>
        <p:spPr bwMode="auto">
          <a:xfrm>
            <a:off x="3109317" y="2709863"/>
            <a:ext cx="0" cy="714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8" name="Line 136"/>
          <p:cNvSpPr>
            <a:spLocks noChangeShapeType="1"/>
          </p:cNvSpPr>
          <p:nvPr/>
        </p:nvSpPr>
        <p:spPr bwMode="auto">
          <a:xfrm>
            <a:off x="3325217" y="1196975"/>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599" name="Line 137"/>
          <p:cNvSpPr>
            <a:spLocks noChangeShapeType="1"/>
          </p:cNvSpPr>
          <p:nvPr/>
        </p:nvSpPr>
        <p:spPr bwMode="auto">
          <a:xfrm>
            <a:off x="4908824" y="1196975"/>
            <a:ext cx="187238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0" name="Line 138"/>
          <p:cNvSpPr>
            <a:spLocks noChangeShapeType="1"/>
          </p:cNvSpPr>
          <p:nvPr/>
        </p:nvSpPr>
        <p:spPr bwMode="auto">
          <a:xfrm>
            <a:off x="3325217" y="981075"/>
            <a:ext cx="140915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3" name="Line 141"/>
          <p:cNvSpPr>
            <a:spLocks noChangeShapeType="1"/>
          </p:cNvSpPr>
          <p:nvPr/>
        </p:nvSpPr>
        <p:spPr bwMode="auto">
          <a:xfrm>
            <a:off x="4905618" y="981075"/>
            <a:ext cx="1898184"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04" name="Text Box 142"/>
          <p:cNvSpPr txBox="1">
            <a:spLocks noChangeArrowheads="1"/>
          </p:cNvSpPr>
          <p:nvPr/>
        </p:nvSpPr>
        <p:spPr bwMode="auto">
          <a:xfrm>
            <a:off x="5148064" y="721997"/>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st_opE</a:t>
            </a:r>
            <a:endParaRPr lang="en-US" altLang="ja-JP" sz="1200" b="1" dirty="0"/>
          </a:p>
        </p:txBody>
      </p:sp>
      <p:sp>
        <p:nvSpPr>
          <p:cNvPr id="21605" name="Text Box 143"/>
          <p:cNvSpPr txBox="1">
            <a:spLocks noChangeArrowheads="1"/>
          </p:cNvSpPr>
          <p:nvPr/>
        </p:nvSpPr>
        <p:spPr bwMode="auto">
          <a:xfrm>
            <a:off x="512544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ld_opE</a:t>
            </a:r>
            <a:endParaRPr lang="en-US" altLang="ja-JP" sz="1200" b="1" dirty="0"/>
          </a:p>
        </p:txBody>
      </p:sp>
      <p:sp>
        <p:nvSpPr>
          <p:cNvPr id="21606" name="Text Box 144"/>
          <p:cNvSpPr txBox="1">
            <a:spLocks noChangeArrowheads="1"/>
          </p:cNvSpPr>
          <p:nvPr/>
        </p:nvSpPr>
        <p:spPr bwMode="auto">
          <a:xfrm>
            <a:off x="3252192" y="9810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ld_op</a:t>
            </a:r>
          </a:p>
        </p:txBody>
      </p:sp>
      <p:sp>
        <p:nvSpPr>
          <p:cNvPr id="21607" name="Text Box 145"/>
          <p:cNvSpPr txBox="1">
            <a:spLocks noChangeArrowheads="1"/>
          </p:cNvSpPr>
          <p:nvPr/>
        </p:nvSpPr>
        <p:spPr bwMode="auto">
          <a:xfrm>
            <a:off x="3252192" y="7651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a:t>st_op</a:t>
            </a:r>
          </a:p>
        </p:txBody>
      </p:sp>
      <p:sp>
        <p:nvSpPr>
          <p:cNvPr id="21610" name="Line 148"/>
          <p:cNvSpPr>
            <a:spLocks noChangeShapeType="1"/>
          </p:cNvSpPr>
          <p:nvPr/>
        </p:nvSpPr>
        <p:spPr bwMode="auto">
          <a:xfrm>
            <a:off x="6962873" y="981075"/>
            <a:ext cx="382266"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1" name="Text Box 149"/>
          <p:cNvSpPr txBox="1">
            <a:spLocks noChangeArrowheads="1"/>
          </p:cNvSpPr>
          <p:nvPr/>
        </p:nvSpPr>
        <p:spPr bwMode="auto">
          <a:xfrm>
            <a:off x="6984026" y="472331"/>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rweM</a:t>
            </a:r>
            <a:endParaRPr lang="en-US" altLang="ja-JP" sz="1200" b="1" dirty="0"/>
          </a:p>
        </p:txBody>
      </p:sp>
      <p:sp>
        <p:nvSpPr>
          <p:cNvPr id="21612" name="Line 150"/>
          <p:cNvSpPr>
            <a:spLocks noChangeShapeType="1"/>
          </p:cNvSpPr>
          <p:nvPr/>
        </p:nvSpPr>
        <p:spPr bwMode="auto">
          <a:xfrm>
            <a:off x="2028230" y="2781300"/>
            <a:ext cx="730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3" name="Line 151"/>
          <p:cNvSpPr>
            <a:spLocks noChangeShapeType="1"/>
          </p:cNvSpPr>
          <p:nvPr/>
        </p:nvSpPr>
        <p:spPr bwMode="auto">
          <a:xfrm flipV="1">
            <a:off x="2101255" y="981075"/>
            <a:ext cx="0"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4" name="Line 152"/>
          <p:cNvSpPr>
            <a:spLocks noChangeShapeType="1"/>
          </p:cNvSpPr>
          <p:nvPr/>
        </p:nvSpPr>
        <p:spPr bwMode="auto">
          <a:xfrm>
            <a:off x="2101255" y="981075"/>
            <a:ext cx="5032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17" name="Text Box 155"/>
          <p:cNvSpPr txBox="1">
            <a:spLocks noChangeArrowheads="1"/>
          </p:cNvSpPr>
          <p:nvPr/>
        </p:nvSpPr>
        <p:spPr bwMode="auto">
          <a:xfrm>
            <a:off x="1739844" y="688256"/>
            <a:ext cx="9366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opcode</a:t>
            </a:r>
          </a:p>
        </p:txBody>
      </p:sp>
      <p:sp>
        <p:nvSpPr>
          <p:cNvPr id="21619" name="Text Box 157"/>
          <p:cNvSpPr txBox="1">
            <a:spLocks noChangeArrowheads="1"/>
          </p:cNvSpPr>
          <p:nvPr/>
        </p:nvSpPr>
        <p:spPr bwMode="auto">
          <a:xfrm>
            <a:off x="3793530" y="1644985"/>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a:t>
            </a:r>
          </a:p>
        </p:txBody>
      </p:sp>
      <p:sp>
        <p:nvSpPr>
          <p:cNvPr id="21620" name="Text Box 158"/>
          <p:cNvSpPr txBox="1">
            <a:spLocks noChangeArrowheads="1"/>
          </p:cNvSpPr>
          <p:nvPr/>
        </p:nvSpPr>
        <p:spPr bwMode="auto">
          <a:xfrm>
            <a:off x="3048599" y="222488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rs1</a:t>
            </a:r>
          </a:p>
        </p:txBody>
      </p:sp>
      <p:sp>
        <p:nvSpPr>
          <p:cNvPr id="21621" name="Text Box 159"/>
          <p:cNvSpPr txBox="1">
            <a:spLocks noChangeArrowheads="1"/>
          </p:cNvSpPr>
          <p:nvPr/>
        </p:nvSpPr>
        <p:spPr bwMode="auto">
          <a:xfrm>
            <a:off x="2998390" y="3990180"/>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rs2  </a:t>
            </a:r>
          </a:p>
        </p:txBody>
      </p:sp>
      <p:sp>
        <p:nvSpPr>
          <p:cNvPr id="21622" name="Text Box 160"/>
          <p:cNvSpPr txBox="1">
            <a:spLocks noChangeArrowheads="1"/>
          </p:cNvSpPr>
          <p:nvPr/>
        </p:nvSpPr>
        <p:spPr bwMode="auto">
          <a:xfrm>
            <a:off x="2664289" y="417830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imm</a:t>
            </a:r>
            <a:r>
              <a:rPr lang="ja-JP" altLang="en-US" sz="1200" b="1" dirty="0"/>
              <a:t> </a:t>
            </a:r>
            <a:endParaRPr lang="en-US" altLang="ja-JP" sz="1200" b="1" dirty="0"/>
          </a:p>
        </p:txBody>
      </p:sp>
      <p:sp>
        <p:nvSpPr>
          <p:cNvPr id="21623" name="Text Box 161"/>
          <p:cNvSpPr txBox="1">
            <a:spLocks noChangeArrowheads="1"/>
          </p:cNvSpPr>
          <p:nvPr/>
        </p:nvSpPr>
        <p:spPr bwMode="auto">
          <a:xfrm>
            <a:off x="8535906" y="639094"/>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rweW</a:t>
            </a:r>
            <a:endParaRPr lang="en-US" altLang="ja-JP" sz="1200" b="1" dirty="0"/>
          </a:p>
        </p:txBody>
      </p:sp>
      <p:sp>
        <p:nvSpPr>
          <p:cNvPr id="21624" name="Line 162"/>
          <p:cNvSpPr>
            <a:spLocks noChangeShapeType="1"/>
          </p:cNvSpPr>
          <p:nvPr/>
        </p:nvSpPr>
        <p:spPr bwMode="auto">
          <a:xfrm>
            <a:off x="6925666" y="1196975"/>
            <a:ext cx="1274957" cy="0"/>
          </a:xfrm>
          <a:prstGeom prst="line">
            <a:avLst/>
          </a:prstGeom>
          <a:noFill/>
          <a:ln w="9525">
            <a:solidFill>
              <a:schemeClr val="tx1"/>
            </a:solidFill>
            <a:prstDash val="dash"/>
            <a:round/>
            <a:headEnd type="non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5" name="Line 163"/>
          <p:cNvSpPr>
            <a:spLocks noChangeShapeType="1"/>
          </p:cNvSpPr>
          <p:nvPr/>
        </p:nvSpPr>
        <p:spPr bwMode="auto">
          <a:xfrm>
            <a:off x="8747993" y="1189831"/>
            <a:ext cx="0" cy="230505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6" name="Line 164"/>
          <p:cNvSpPr>
            <a:spLocks noChangeShapeType="1"/>
          </p:cNvSpPr>
          <p:nvPr/>
        </p:nvSpPr>
        <p:spPr bwMode="auto">
          <a:xfrm>
            <a:off x="7235453" y="3572669"/>
            <a:ext cx="0" cy="252095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27" name="Line 165"/>
          <p:cNvSpPr>
            <a:spLocks noChangeShapeType="1"/>
          </p:cNvSpPr>
          <p:nvPr/>
        </p:nvSpPr>
        <p:spPr bwMode="auto">
          <a:xfrm flipH="1">
            <a:off x="5089363" y="3843743"/>
            <a:ext cx="0" cy="662767"/>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1" name="Line 169"/>
          <p:cNvSpPr>
            <a:spLocks noChangeShapeType="1"/>
          </p:cNvSpPr>
          <p:nvPr/>
        </p:nvSpPr>
        <p:spPr bwMode="auto">
          <a:xfrm>
            <a:off x="7525406" y="5786856"/>
            <a:ext cx="286310"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32" name="Text Box 170"/>
          <p:cNvSpPr txBox="1">
            <a:spLocks noChangeArrowheads="1"/>
          </p:cNvSpPr>
          <p:nvPr/>
        </p:nvSpPr>
        <p:spPr bwMode="auto">
          <a:xfrm>
            <a:off x="7216476" y="5618958"/>
            <a:ext cx="3778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we</a:t>
            </a:r>
          </a:p>
        </p:txBody>
      </p:sp>
      <p:sp>
        <p:nvSpPr>
          <p:cNvPr id="21633" name="Text Box 171"/>
          <p:cNvSpPr txBox="1">
            <a:spLocks noChangeArrowheads="1"/>
          </p:cNvSpPr>
          <p:nvPr/>
        </p:nvSpPr>
        <p:spPr bwMode="auto">
          <a:xfrm>
            <a:off x="7877311" y="525289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readdata</a:t>
            </a:r>
            <a:endParaRPr lang="en-US" altLang="ja-JP" sz="1200" b="1" dirty="0"/>
          </a:p>
        </p:txBody>
      </p:sp>
      <p:sp>
        <p:nvSpPr>
          <p:cNvPr id="21634" name="Text Box 172"/>
          <p:cNvSpPr txBox="1">
            <a:spLocks noChangeArrowheads="1"/>
          </p:cNvSpPr>
          <p:nvPr/>
        </p:nvSpPr>
        <p:spPr bwMode="auto">
          <a:xfrm>
            <a:off x="5227836" y="3035975"/>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srca</a:t>
            </a:r>
            <a:endParaRPr lang="en-US" altLang="ja-JP" sz="1200" b="1" dirty="0"/>
          </a:p>
        </p:txBody>
      </p:sp>
      <p:sp>
        <p:nvSpPr>
          <p:cNvPr id="21635" name="Text Box 173"/>
          <p:cNvSpPr txBox="1">
            <a:spLocks noChangeArrowheads="1"/>
          </p:cNvSpPr>
          <p:nvPr/>
        </p:nvSpPr>
        <p:spPr bwMode="auto">
          <a:xfrm>
            <a:off x="6287094" y="494759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writedata</a:t>
            </a:r>
            <a:endParaRPr lang="en-US" altLang="ja-JP" sz="1200" b="1" dirty="0"/>
          </a:p>
        </p:txBody>
      </p:sp>
      <p:sp>
        <p:nvSpPr>
          <p:cNvPr id="21638" name="Text Box 176"/>
          <p:cNvSpPr txBox="1">
            <a:spLocks noChangeArrowheads="1"/>
          </p:cNvSpPr>
          <p:nvPr/>
        </p:nvSpPr>
        <p:spPr bwMode="auto">
          <a:xfrm>
            <a:off x="3573482" y="1943211"/>
            <a:ext cx="7296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a:t>
            </a:r>
            <a:endParaRPr lang="en-US" altLang="ja-JP" sz="1200" dirty="0"/>
          </a:p>
        </p:txBody>
      </p:sp>
      <p:sp>
        <p:nvSpPr>
          <p:cNvPr id="21639" name="Text Box 177"/>
          <p:cNvSpPr txBox="1">
            <a:spLocks noChangeArrowheads="1"/>
          </p:cNvSpPr>
          <p:nvPr/>
        </p:nvSpPr>
        <p:spPr bwMode="auto">
          <a:xfrm>
            <a:off x="5196880" y="2276475"/>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rdE</a:t>
            </a:r>
            <a:endParaRPr lang="en-US" altLang="ja-JP" sz="1200" b="1" dirty="0"/>
          </a:p>
        </p:txBody>
      </p:sp>
      <p:sp>
        <p:nvSpPr>
          <p:cNvPr id="21640" name="Text Box 178"/>
          <p:cNvSpPr txBox="1">
            <a:spLocks noChangeArrowheads="1"/>
          </p:cNvSpPr>
          <p:nvPr/>
        </p:nvSpPr>
        <p:spPr bwMode="auto">
          <a:xfrm>
            <a:off x="6815529" y="2236684"/>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rdM</a:t>
            </a:r>
            <a:endParaRPr lang="en-US" altLang="ja-JP" sz="1200" b="1" dirty="0"/>
          </a:p>
        </p:txBody>
      </p:sp>
      <p:sp>
        <p:nvSpPr>
          <p:cNvPr id="21641" name="Text Box 179"/>
          <p:cNvSpPr txBox="1">
            <a:spLocks noChangeArrowheads="1"/>
          </p:cNvSpPr>
          <p:nvPr/>
        </p:nvSpPr>
        <p:spPr bwMode="auto">
          <a:xfrm>
            <a:off x="2533055" y="785813"/>
            <a:ext cx="7826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a:t>decorder</a:t>
            </a:r>
          </a:p>
        </p:txBody>
      </p:sp>
      <p:sp>
        <p:nvSpPr>
          <p:cNvPr id="21642" name="Line 180"/>
          <p:cNvSpPr>
            <a:spLocks noChangeShapeType="1"/>
          </p:cNvSpPr>
          <p:nvPr/>
        </p:nvSpPr>
        <p:spPr bwMode="auto">
          <a:xfrm>
            <a:off x="2028230"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3" name="Line 181"/>
          <p:cNvSpPr>
            <a:spLocks noChangeShapeType="1"/>
          </p:cNvSpPr>
          <p:nvPr/>
        </p:nvSpPr>
        <p:spPr bwMode="auto">
          <a:xfrm>
            <a:off x="4765352" y="184994"/>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4" name="Line 182"/>
          <p:cNvSpPr>
            <a:spLocks noChangeShapeType="1"/>
          </p:cNvSpPr>
          <p:nvPr/>
        </p:nvSpPr>
        <p:spPr bwMode="auto">
          <a:xfrm>
            <a:off x="6852642" y="188913"/>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645" name="Text Box 183"/>
          <p:cNvSpPr txBox="1">
            <a:spLocks noChangeArrowheads="1"/>
          </p:cNvSpPr>
          <p:nvPr/>
        </p:nvSpPr>
        <p:spPr bwMode="auto">
          <a:xfrm>
            <a:off x="1095375" y="207963"/>
            <a:ext cx="3257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F</a:t>
            </a:r>
          </a:p>
        </p:txBody>
      </p:sp>
      <p:sp>
        <p:nvSpPr>
          <p:cNvPr id="21646" name="Text Box 184"/>
          <p:cNvSpPr txBox="1">
            <a:spLocks noChangeArrowheads="1"/>
          </p:cNvSpPr>
          <p:nvPr/>
        </p:nvSpPr>
        <p:spPr bwMode="auto">
          <a:xfrm>
            <a:off x="3459596" y="178635"/>
            <a:ext cx="35137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D</a:t>
            </a:r>
          </a:p>
        </p:txBody>
      </p:sp>
      <p:sp>
        <p:nvSpPr>
          <p:cNvPr id="21647" name="Text Box 185"/>
          <p:cNvSpPr txBox="1">
            <a:spLocks noChangeArrowheads="1"/>
          </p:cNvSpPr>
          <p:nvPr/>
        </p:nvSpPr>
        <p:spPr bwMode="auto">
          <a:xfrm>
            <a:off x="5701705" y="188913"/>
            <a:ext cx="33855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E</a:t>
            </a:r>
          </a:p>
        </p:txBody>
      </p:sp>
      <p:sp>
        <p:nvSpPr>
          <p:cNvPr id="21648" name="Text Box 186"/>
          <p:cNvSpPr txBox="1">
            <a:spLocks noChangeArrowheads="1"/>
          </p:cNvSpPr>
          <p:nvPr/>
        </p:nvSpPr>
        <p:spPr bwMode="auto">
          <a:xfrm>
            <a:off x="7408686" y="214968"/>
            <a:ext cx="37702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M</a:t>
            </a:r>
          </a:p>
        </p:txBody>
      </p:sp>
      <p:sp>
        <p:nvSpPr>
          <p:cNvPr id="21649" name="Text Box 187"/>
          <p:cNvSpPr txBox="1">
            <a:spLocks noChangeArrowheads="1"/>
          </p:cNvSpPr>
          <p:nvPr/>
        </p:nvSpPr>
        <p:spPr bwMode="auto">
          <a:xfrm>
            <a:off x="1691680" y="22764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t>ir</a:t>
            </a:r>
          </a:p>
        </p:txBody>
      </p:sp>
      <p:sp>
        <p:nvSpPr>
          <p:cNvPr id="174" name="Rectangle 39">
            <a:extLst>
              <a:ext uri="{FF2B5EF4-FFF2-40B4-BE49-F238E27FC236}">
                <a16:creationId xmlns:a16="http://schemas.microsoft.com/office/drawing/2014/main" id="{52D9B0CF-C6FF-4276-B5E8-10BC95CC8120}"/>
              </a:ext>
            </a:extLst>
          </p:cNvPr>
          <p:cNvSpPr>
            <a:spLocks noChangeArrowheads="1"/>
          </p:cNvSpPr>
          <p:nvPr/>
        </p:nvSpPr>
        <p:spPr bwMode="auto">
          <a:xfrm rot="5400000">
            <a:off x="6575226" y="4248293"/>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a:t>reg2M</a:t>
            </a:r>
          </a:p>
        </p:txBody>
      </p:sp>
      <p:sp>
        <p:nvSpPr>
          <p:cNvPr id="179" name="Line 117">
            <a:extLst>
              <a:ext uri="{FF2B5EF4-FFF2-40B4-BE49-F238E27FC236}">
                <a16:creationId xmlns:a16="http://schemas.microsoft.com/office/drawing/2014/main" id="{85123218-C3B7-41C7-840A-B3E92EBC6C06}"/>
              </a:ext>
            </a:extLst>
          </p:cNvPr>
          <p:cNvSpPr>
            <a:spLocks noChangeShapeType="1"/>
          </p:cNvSpPr>
          <p:nvPr/>
        </p:nvSpPr>
        <p:spPr bwMode="auto">
          <a:xfrm>
            <a:off x="6983982" y="4500304"/>
            <a:ext cx="180306"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0" name="Line 164">
            <a:extLst>
              <a:ext uri="{FF2B5EF4-FFF2-40B4-BE49-F238E27FC236}">
                <a16:creationId xmlns:a16="http://schemas.microsoft.com/office/drawing/2014/main" id="{CB46BDA8-21EE-496C-9EF8-2E8D8F97DE94}"/>
              </a:ext>
            </a:extLst>
          </p:cNvPr>
          <p:cNvSpPr>
            <a:spLocks noChangeShapeType="1"/>
          </p:cNvSpPr>
          <p:nvPr/>
        </p:nvSpPr>
        <p:spPr bwMode="auto">
          <a:xfrm>
            <a:off x="7164288" y="4479925"/>
            <a:ext cx="0" cy="2118518"/>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1" name="Line 118">
            <a:extLst>
              <a:ext uri="{FF2B5EF4-FFF2-40B4-BE49-F238E27FC236}">
                <a16:creationId xmlns:a16="http://schemas.microsoft.com/office/drawing/2014/main" id="{8625AFBE-9AD9-4925-8595-943E359AAFEF}"/>
              </a:ext>
            </a:extLst>
          </p:cNvPr>
          <p:cNvSpPr>
            <a:spLocks noChangeShapeType="1"/>
          </p:cNvSpPr>
          <p:nvPr/>
        </p:nvSpPr>
        <p:spPr bwMode="auto">
          <a:xfrm>
            <a:off x="7141566" y="6584155"/>
            <a:ext cx="644145" cy="206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2" name="Line 118">
            <a:extLst>
              <a:ext uri="{FF2B5EF4-FFF2-40B4-BE49-F238E27FC236}">
                <a16:creationId xmlns:a16="http://schemas.microsoft.com/office/drawing/2014/main" id="{7F8667C9-81AB-40F8-BF59-4935C4275FDC}"/>
              </a:ext>
            </a:extLst>
          </p:cNvPr>
          <p:cNvSpPr>
            <a:spLocks noChangeShapeType="1"/>
          </p:cNvSpPr>
          <p:nvPr/>
        </p:nvSpPr>
        <p:spPr bwMode="auto">
          <a:xfrm>
            <a:off x="7235453" y="6085680"/>
            <a:ext cx="576262" cy="71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3" name="Line 117">
            <a:extLst>
              <a:ext uri="{FF2B5EF4-FFF2-40B4-BE49-F238E27FC236}">
                <a16:creationId xmlns:a16="http://schemas.microsoft.com/office/drawing/2014/main" id="{07FD7EBA-4A1B-43E0-BA87-D83557E01AB4}"/>
              </a:ext>
            </a:extLst>
          </p:cNvPr>
          <p:cNvSpPr>
            <a:spLocks noChangeShapeType="1"/>
          </p:cNvSpPr>
          <p:nvPr/>
        </p:nvSpPr>
        <p:spPr bwMode="auto">
          <a:xfrm>
            <a:off x="5089363" y="4506511"/>
            <a:ext cx="164898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5" name="Rectangle 76">
            <a:extLst>
              <a:ext uri="{FF2B5EF4-FFF2-40B4-BE49-F238E27FC236}">
                <a16:creationId xmlns:a16="http://schemas.microsoft.com/office/drawing/2014/main" id="{C84319A5-C71C-4F9B-AF20-5745299804B3}"/>
              </a:ext>
            </a:extLst>
          </p:cNvPr>
          <p:cNvSpPr>
            <a:spLocks noChangeArrowheads="1"/>
          </p:cNvSpPr>
          <p:nvPr/>
        </p:nvSpPr>
        <p:spPr bwMode="auto">
          <a:xfrm>
            <a:off x="8231622" y="1104901"/>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86" name="Rectangle 40">
            <a:extLst>
              <a:ext uri="{FF2B5EF4-FFF2-40B4-BE49-F238E27FC236}">
                <a16:creationId xmlns:a16="http://schemas.microsoft.com/office/drawing/2014/main" id="{08F656B6-90A8-4186-AF49-344B6ADEF451}"/>
              </a:ext>
            </a:extLst>
          </p:cNvPr>
          <p:cNvSpPr>
            <a:spLocks noChangeArrowheads="1"/>
          </p:cNvSpPr>
          <p:nvPr/>
        </p:nvSpPr>
        <p:spPr bwMode="auto">
          <a:xfrm rot="5400000">
            <a:off x="8012819" y="3377947"/>
            <a:ext cx="5762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alurW</a:t>
            </a:r>
            <a:endParaRPr lang="en-US" altLang="ja-JP" sz="1400" dirty="0"/>
          </a:p>
        </p:txBody>
      </p:sp>
      <p:sp>
        <p:nvSpPr>
          <p:cNvPr id="187" name="Rectangle 39">
            <a:extLst>
              <a:ext uri="{FF2B5EF4-FFF2-40B4-BE49-F238E27FC236}">
                <a16:creationId xmlns:a16="http://schemas.microsoft.com/office/drawing/2014/main" id="{9D676B2B-99E9-414F-AADF-0823C712C312}"/>
              </a:ext>
            </a:extLst>
          </p:cNvPr>
          <p:cNvSpPr>
            <a:spLocks noChangeArrowheads="1"/>
          </p:cNvSpPr>
          <p:nvPr/>
        </p:nvSpPr>
        <p:spPr bwMode="auto">
          <a:xfrm rot="5400000">
            <a:off x="8004273" y="4041030"/>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rdataW</a:t>
            </a:r>
            <a:endParaRPr lang="en-US" altLang="ja-JP" sz="1400" dirty="0"/>
          </a:p>
        </p:txBody>
      </p:sp>
      <p:sp>
        <p:nvSpPr>
          <p:cNvPr id="188" name="Line 164">
            <a:extLst>
              <a:ext uri="{FF2B5EF4-FFF2-40B4-BE49-F238E27FC236}">
                <a16:creationId xmlns:a16="http://schemas.microsoft.com/office/drawing/2014/main" id="{EE94C804-7349-4CD0-BA07-856FF3B2E857}"/>
              </a:ext>
            </a:extLst>
          </p:cNvPr>
          <p:cNvSpPr>
            <a:spLocks noChangeShapeType="1"/>
          </p:cNvSpPr>
          <p:nvPr/>
        </p:nvSpPr>
        <p:spPr bwMode="auto">
          <a:xfrm>
            <a:off x="7956376" y="4135437"/>
            <a:ext cx="0" cy="1413993"/>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9" name="Line 117">
            <a:extLst>
              <a:ext uri="{FF2B5EF4-FFF2-40B4-BE49-F238E27FC236}">
                <a16:creationId xmlns:a16="http://schemas.microsoft.com/office/drawing/2014/main" id="{299532CB-31D4-4AB0-86DA-892266DBCFED}"/>
              </a:ext>
            </a:extLst>
          </p:cNvPr>
          <p:cNvSpPr>
            <a:spLocks noChangeShapeType="1"/>
          </p:cNvSpPr>
          <p:nvPr/>
        </p:nvSpPr>
        <p:spPr bwMode="auto">
          <a:xfrm>
            <a:off x="7937499" y="4149080"/>
            <a:ext cx="2631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0" name="Line 117">
            <a:extLst>
              <a:ext uri="{FF2B5EF4-FFF2-40B4-BE49-F238E27FC236}">
                <a16:creationId xmlns:a16="http://schemas.microsoft.com/office/drawing/2014/main" id="{102FD469-10D9-43D1-8BF8-3433B99098A4}"/>
              </a:ext>
            </a:extLst>
          </p:cNvPr>
          <p:cNvSpPr>
            <a:spLocks noChangeShapeType="1"/>
          </p:cNvSpPr>
          <p:nvPr/>
        </p:nvSpPr>
        <p:spPr bwMode="auto">
          <a:xfrm>
            <a:off x="8388424" y="3573016"/>
            <a:ext cx="247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1" name="Line 117">
            <a:extLst>
              <a:ext uri="{FF2B5EF4-FFF2-40B4-BE49-F238E27FC236}">
                <a16:creationId xmlns:a16="http://schemas.microsoft.com/office/drawing/2014/main" id="{8764E777-C883-4B2B-ADF7-DE04E90093E5}"/>
              </a:ext>
            </a:extLst>
          </p:cNvPr>
          <p:cNvSpPr>
            <a:spLocks noChangeShapeType="1"/>
          </p:cNvSpPr>
          <p:nvPr/>
        </p:nvSpPr>
        <p:spPr bwMode="auto">
          <a:xfrm>
            <a:off x="8388424" y="3860800"/>
            <a:ext cx="215901"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3" name="Line 141">
            <a:extLst>
              <a:ext uri="{FF2B5EF4-FFF2-40B4-BE49-F238E27FC236}">
                <a16:creationId xmlns:a16="http://schemas.microsoft.com/office/drawing/2014/main" id="{117F816D-7BB9-4D86-A08D-0D8BCFD4CC36}"/>
              </a:ext>
            </a:extLst>
          </p:cNvPr>
          <p:cNvSpPr>
            <a:spLocks noChangeShapeType="1"/>
          </p:cNvSpPr>
          <p:nvPr/>
        </p:nvSpPr>
        <p:spPr bwMode="auto">
          <a:xfrm>
            <a:off x="8388672" y="1196752"/>
            <a:ext cx="359321" cy="0"/>
          </a:xfrm>
          <a:prstGeom prst="line">
            <a:avLst/>
          </a:prstGeom>
          <a:noFill/>
          <a:ln w="9525">
            <a:solidFill>
              <a:schemeClr val="tx1"/>
            </a:solidFill>
            <a:prstDash val="dash"/>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 name="Rectangle 81">
            <a:extLst>
              <a:ext uri="{FF2B5EF4-FFF2-40B4-BE49-F238E27FC236}">
                <a16:creationId xmlns:a16="http://schemas.microsoft.com/office/drawing/2014/main" id="{D592B511-E810-4EA4-AFE6-044AB31B5065}"/>
              </a:ext>
            </a:extLst>
          </p:cNvPr>
          <p:cNvSpPr>
            <a:spLocks noChangeArrowheads="1"/>
          </p:cNvSpPr>
          <p:nvPr/>
        </p:nvSpPr>
        <p:spPr bwMode="auto">
          <a:xfrm>
            <a:off x="6803802" y="814387"/>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7" name="Line 129">
            <a:extLst>
              <a:ext uri="{FF2B5EF4-FFF2-40B4-BE49-F238E27FC236}">
                <a16:creationId xmlns:a16="http://schemas.microsoft.com/office/drawing/2014/main" id="{A436A2ED-CF62-4F97-862B-CC3FA9BE4424}"/>
              </a:ext>
            </a:extLst>
          </p:cNvPr>
          <p:cNvSpPr>
            <a:spLocks noChangeShapeType="1"/>
          </p:cNvSpPr>
          <p:nvPr/>
        </p:nvSpPr>
        <p:spPr bwMode="auto">
          <a:xfrm>
            <a:off x="7349678" y="981075"/>
            <a:ext cx="0" cy="64770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8" name="Rectangle 78">
            <a:extLst>
              <a:ext uri="{FF2B5EF4-FFF2-40B4-BE49-F238E27FC236}">
                <a16:creationId xmlns:a16="http://schemas.microsoft.com/office/drawing/2014/main" id="{C0ADF918-409D-4D8B-AE10-EC95BA59F6D8}"/>
              </a:ext>
            </a:extLst>
          </p:cNvPr>
          <p:cNvSpPr>
            <a:spLocks noChangeArrowheads="1"/>
          </p:cNvSpPr>
          <p:nvPr/>
        </p:nvSpPr>
        <p:spPr bwMode="auto">
          <a:xfrm>
            <a:off x="4716016" y="620812"/>
            <a:ext cx="1444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199" name="Line 138">
            <a:extLst>
              <a:ext uri="{FF2B5EF4-FFF2-40B4-BE49-F238E27FC236}">
                <a16:creationId xmlns:a16="http://schemas.microsoft.com/office/drawing/2014/main" id="{4D05CDED-8B2E-4AE5-9372-1D8F7206B3C8}"/>
              </a:ext>
            </a:extLst>
          </p:cNvPr>
          <p:cNvSpPr>
            <a:spLocks noChangeShapeType="1"/>
          </p:cNvSpPr>
          <p:nvPr/>
        </p:nvSpPr>
        <p:spPr bwMode="auto">
          <a:xfrm>
            <a:off x="3276873" y="765274"/>
            <a:ext cx="1439143"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0" name="Line 141">
            <a:extLst>
              <a:ext uri="{FF2B5EF4-FFF2-40B4-BE49-F238E27FC236}">
                <a16:creationId xmlns:a16="http://schemas.microsoft.com/office/drawing/2014/main" id="{BDF55E9A-E7BF-4330-B1DF-8D86EA7C1EAB}"/>
              </a:ext>
            </a:extLst>
          </p:cNvPr>
          <p:cNvSpPr>
            <a:spLocks noChangeShapeType="1"/>
          </p:cNvSpPr>
          <p:nvPr/>
        </p:nvSpPr>
        <p:spPr bwMode="auto">
          <a:xfrm>
            <a:off x="4860479" y="765274"/>
            <a:ext cx="1894979"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1" name="Text Box 145">
            <a:extLst>
              <a:ext uri="{FF2B5EF4-FFF2-40B4-BE49-F238E27FC236}">
                <a16:creationId xmlns:a16="http://schemas.microsoft.com/office/drawing/2014/main" id="{A59CE939-E13F-4A0D-93E2-6C535FDE6271}"/>
              </a:ext>
            </a:extLst>
          </p:cNvPr>
          <p:cNvSpPr txBox="1">
            <a:spLocks noChangeArrowheads="1"/>
          </p:cNvSpPr>
          <p:nvPr/>
        </p:nvSpPr>
        <p:spPr bwMode="auto">
          <a:xfrm>
            <a:off x="3304764" y="551593"/>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a:t>
            </a:r>
            <a:endParaRPr lang="en-US" altLang="ja-JP" sz="1200" b="1" dirty="0"/>
          </a:p>
        </p:txBody>
      </p:sp>
      <p:sp>
        <p:nvSpPr>
          <p:cNvPr id="202" name="Rectangle 81">
            <a:extLst>
              <a:ext uri="{FF2B5EF4-FFF2-40B4-BE49-F238E27FC236}">
                <a16:creationId xmlns:a16="http://schemas.microsoft.com/office/drawing/2014/main" id="{A4B68612-0FB6-4A4E-AEE0-CBC78A170F25}"/>
              </a:ext>
            </a:extLst>
          </p:cNvPr>
          <p:cNvSpPr>
            <a:spLocks noChangeArrowheads="1"/>
          </p:cNvSpPr>
          <p:nvPr/>
        </p:nvSpPr>
        <p:spPr bwMode="auto">
          <a:xfrm>
            <a:off x="6755458" y="59858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4" name="Line 141">
            <a:extLst>
              <a:ext uri="{FF2B5EF4-FFF2-40B4-BE49-F238E27FC236}">
                <a16:creationId xmlns:a16="http://schemas.microsoft.com/office/drawing/2014/main" id="{42D4838B-19C1-4C1F-B440-915F631BC702}"/>
              </a:ext>
            </a:extLst>
          </p:cNvPr>
          <p:cNvSpPr>
            <a:spLocks noChangeShapeType="1"/>
          </p:cNvSpPr>
          <p:nvPr/>
        </p:nvSpPr>
        <p:spPr bwMode="auto">
          <a:xfrm>
            <a:off x="6924080" y="728762"/>
            <a:ext cx="1307542" cy="0"/>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8" name="グループ化 7">
            <a:extLst>
              <a:ext uri="{FF2B5EF4-FFF2-40B4-BE49-F238E27FC236}">
                <a16:creationId xmlns:a16="http://schemas.microsoft.com/office/drawing/2014/main" id="{B1120B67-2F3B-47D4-9388-30B2D963901B}"/>
              </a:ext>
            </a:extLst>
          </p:cNvPr>
          <p:cNvGrpSpPr/>
          <p:nvPr/>
        </p:nvGrpSpPr>
        <p:grpSpPr>
          <a:xfrm>
            <a:off x="8325718" y="710505"/>
            <a:ext cx="234205" cy="743754"/>
            <a:chOff x="8772166" y="2010330"/>
            <a:chExt cx="144462" cy="1296988"/>
          </a:xfrm>
        </p:grpSpPr>
        <p:sp>
          <p:nvSpPr>
            <p:cNvPr id="205" name="Line 122">
              <a:extLst>
                <a:ext uri="{FF2B5EF4-FFF2-40B4-BE49-F238E27FC236}">
                  <a16:creationId xmlns:a16="http://schemas.microsoft.com/office/drawing/2014/main" id="{9BE35FF0-5610-49F2-A67A-F2F004ED73E7}"/>
                </a:ext>
              </a:extLst>
            </p:cNvPr>
            <p:cNvSpPr>
              <a:spLocks noChangeShapeType="1"/>
            </p:cNvSpPr>
            <p:nvPr/>
          </p:nvSpPr>
          <p:spPr bwMode="auto">
            <a:xfrm>
              <a:off x="8772166" y="2010330"/>
              <a:ext cx="144462"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 name="Line 123">
              <a:extLst>
                <a:ext uri="{FF2B5EF4-FFF2-40B4-BE49-F238E27FC236}">
                  <a16:creationId xmlns:a16="http://schemas.microsoft.com/office/drawing/2014/main" id="{65D3A6C8-CD22-4192-BB13-44069307B676}"/>
                </a:ext>
              </a:extLst>
            </p:cNvPr>
            <p:cNvSpPr>
              <a:spLocks noChangeShapeType="1"/>
            </p:cNvSpPr>
            <p:nvPr/>
          </p:nvSpPr>
          <p:spPr bwMode="auto">
            <a:xfrm>
              <a:off x="8916628" y="2010330"/>
              <a:ext cx="0" cy="129698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207" name="Line 124">
            <a:extLst>
              <a:ext uri="{FF2B5EF4-FFF2-40B4-BE49-F238E27FC236}">
                <a16:creationId xmlns:a16="http://schemas.microsoft.com/office/drawing/2014/main" id="{AAF22FE7-F5BD-4D79-91C2-E2FF2D58DCDF}"/>
              </a:ext>
            </a:extLst>
          </p:cNvPr>
          <p:cNvSpPr>
            <a:spLocks noChangeShapeType="1"/>
          </p:cNvSpPr>
          <p:nvPr/>
        </p:nvSpPr>
        <p:spPr bwMode="auto">
          <a:xfrm flipH="1">
            <a:off x="3074788" y="1454259"/>
            <a:ext cx="548513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9" name="Line 129">
            <a:extLst>
              <a:ext uri="{FF2B5EF4-FFF2-40B4-BE49-F238E27FC236}">
                <a16:creationId xmlns:a16="http://schemas.microsoft.com/office/drawing/2014/main" id="{8E12475A-904D-46A4-89A7-9D80CBDEE035}"/>
              </a:ext>
            </a:extLst>
          </p:cNvPr>
          <p:cNvSpPr>
            <a:spLocks noChangeShapeType="1"/>
          </p:cNvSpPr>
          <p:nvPr/>
        </p:nvSpPr>
        <p:spPr bwMode="auto">
          <a:xfrm>
            <a:off x="3036292" y="1412875"/>
            <a:ext cx="0" cy="1373188"/>
          </a:xfrm>
          <a:prstGeom prst="line">
            <a:avLst/>
          </a:prstGeom>
          <a:noFill/>
          <a:ln w="9525">
            <a:solidFill>
              <a:schemeClr val="tx1"/>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3" name="Rectangle 76">
            <a:extLst>
              <a:ext uri="{FF2B5EF4-FFF2-40B4-BE49-F238E27FC236}">
                <a16:creationId xmlns:a16="http://schemas.microsoft.com/office/drawing/2014/main" id="{F739E1DA-F967-486D-97C7-487D9B36855E}"/>
              </a:ext>
            </a:extLst>
          </p:cNvPr>
          <p:cNvSpPr>
            <a:spLocks noChangeArrowheads="1"/>
          </p:cNvSpPr>
          <p:nvPr/>
        </p:nvSpPr>
        <p:spPr bwMode="auto">
          <a:xfrm>
            <a:off x="8231622" y="581946"/>
            <a:ext cx="144462" cy="215900"/>
          </a:xfrm>
          <a:prstGeom prst="rect">
            <a:avLst/>
          </a:prstGeom>
          <a:solidFill>
            <a:schemeClr val="bg1"/>
          </a:solidFill>
          <a:ln w="9525">
            <a:solidFill>
              <a:schemeClr val="tx1"/>
            </a:solidFill>
            <a:miter lim="800000"/>
            <a:headEnd/>
            <a:tailEnd/>
          </a:ln>
          <a:effec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10" name="Line 182">
            <a:extLst>
              <a:ext uri="{FF2B5EF4-FFF2-40B4-BE49-F238E27FC236}">
                <a16:creationId xmlns:a16="http://schemas.microsoft.com/office/drawing/2014/main" id="{ADDC3325-AB86-4D91-AA24-0E079B90439C}"/>
              </a:ext>
            </a:extLst>
          </p:cNvPr>
          <p:cNvSpPr>
            <a:spLocks noChangeShapeType="1"/>
          </p:cNvSpPr>
          <p:nvPr/>
        </p:nvSpPr>
        <p:spPr bwMode="auto">
          <a:xfrm>
            <a:off x="8320360" y="212448"/>
            <a:ext cx="0" cy="360362"/>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1" name="Text Box 186">
            <a:extLst>
              <a:ext uri="{FF2B5EF4-FFF2-40B4-BE49-F238E27FC236}">
                <a16:creationId xmlns:a16="http://schemas.microsoft.com/office/drawing/2014/main" id="{E1D54603-5F02-4A9E-9C46-F4A6C6B2DB70}"/>
              </a:ext>
            </a:extLst>
          </p:cNvPr>
          <p:cNvSpPr txBox="1">
            <a:spLocks noChangeArrowheads="1"/>
          </p:cNvSpPr>
          <p:nvPr/>
        </p:nvSpPr>
        <p:spPr bwMode="auto">
          <a:xfrm>
            <a:off x="8614246" y="219903"/>
            <a:ext cx="40267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dirty="0"/>
              <a:t>W</a:t>
            </a:r>
          </a:p>
        </p:txBody>
      </p:sp>
      <p:sp>
        <p:nvSpPr>
          <p:cNvPr id="216" name="Line 104">
            <a:extLst>
              <a:ext uri="{FF2B5EF4-FFF2-40B4-BE49-F238E27FC236}">
                <a16:creationId xmlns:a16="http://schemas.microsoft.com/office/drawing/2014/main" id="{4A7236F2-2E21-4EB7-B3D5-0365267F4CE9}"/>
              </a:ext>
            </a:extLst>
          </p:cNvPr>
          <p:cNvSpPr>
            <a:spLocks noChangeShapeType="1"/>
          </p:cNvSpPr>
          <p:nvPr/>
        </p:nvSpPr>
        <p:spPr bwMode="auto">
          <a:xfrm flipV="1">
            <a:off x="2542578" y="2476336"/>
            <a:ext cx="854078" cy="0"/>
          </a:xfrm>
          <a:prstGeom prst="line">
            <a:avLst/>
          </a:prstGeom>
          <a:noFill/>
          <a:ln w="9525">
            <a:solidFill>
              <a:schemeClr val="tx1"/>
            </a:solidFill>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7" name="Line 99">
            <a:extLst>
              <a:ext uri="{FF2B5EF4-FFF2-40B4-BE49-F238E27FC236}">
                <a16:creationId xmlns:a16="http://schemas.microsoft.com/office/drawing/2014/main" id="{62CE8743-11E4-434D-814B-E0ABF13D7647}"/>
              </a:ext>
            </a:extLst>
          </p:cNvPr>
          <p:cNvSpPr>
            <a:spLocks noChangeShapeType="1"/>
          </p:cNvSpPr>
          <p:nvPr/>
        </p:nvSpPr>
        <p:spPr bwMode="auto">
          <a:xfrm flipV="1">
            <a:off x="2533055" y="2470150"/>
            <a:ext cx="0" cy="7191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8" name="Line 98">
            <a:extLst>
              <a:ext uri="{FF2B5EF4-FFF2-40B4-BE49-F238E27FC236}">
                <a16:creationId xmlns:a16="http://schemas.microsoft.com/office/drawing/2014/main" id="{A4ACB0A3-241F-418B-81BD-8B3EB30985C0}"/>
              </a:ext>
            </a:extLst>
          </p:cNvPr>
          <p:cNvSpPr>
            <a:spLocks noChangeShapeType="1"/>
          </p:cNvSpPr>
          <p:nvPr/>
        </p:nvSpPr>
        <p:spPr bwMode="auto">
          <a:xfrm flipV="1">
            <a:off x="2031645" y="3146442"/>
            <a:ext cx="50221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19" name="Rectangle 76">
            <a:extLst>
              <a:ext uri="{FF2B5EF4-FFF2-40B4-BE49-F238E27FC236}">
                <a16:creationId xmlns:a16="http://schemas.microsoft.com/office/drawing/2014/main" id="{90C3823E-118D-4BF9-A1D4-64C3B3974CF6}"/>
              </a:ext>
            </a:extLst>
          </p:cNvPr>
          <p:cNvSpPr>
            <a:spLocks noChangeArrowheads="1"/>
          </p:cNvSpPr>
          <p:nvPr/>
        </p:nvSpPr>
        <p:spPr bwMode="auto">
          <a:xfrm>
            <a:off x="6718895" y="2444966"/>
            <a:ext cx="144462"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20" name="Line 131">
            <a:extLst>
              <a:ext uri="{FF2B5EF4-FFF2-40B4-BE49-F238E27FC236}">
                <a16:creationId xmlns:a16="http://schemas.microsoft.com/office/drawing/2014/main" id="{19162AC8-6A1E-4D23-8593-56D1A0E424C7}"/>
              </a:ext>
            </a:extLst>
          </p:cNvPr>
          <p:cNvSpPr>
            <a:spLocks noChangeShapeType="1"/>
          </p:cNvSpPr>
          <p:nvPr/>
        </p:nvSpPr>
        <p:spPr bwMode="auto">
          <a:xfrm>
            <a:off x="6878340" y="2571750"/>
            <a:ext cx="130164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1" name="Line 151">
            <a:extLst>
              <a:ext uri="{FF2B5EF4-FFF2-40B4-BE49-F238E27FC236}">
                <a16:creationId xmlns:a16="http://schemas.microsoft.com/office/drawing/2014/main" id="{BC3854AF-EBF9-47D2-9640-0481DEC1FFA4}"/>
              </a:ext>
            </a:extLst>
          </p:cNvPr>
          <p:cNvSpPr>
            <a:spLocks noChangeShapeType="1"/>
          </p:cNvSpPr>
          <p:nvPr/>
        </p:nvSpPr>
        <p:spPr bwMode="auto">
          <a:xfrm flipH="1" flipV="1">
            <a:off x="2264224" y="1928796"/>
            <a:ext cx="4314" cy="150020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2" name="Line 102">
            <a:extLst>
              <a:ext uri="{FF2B5EF4-FFF2-40B4-BE49-F238E27FC236}">
                <a16:creationId xmlns:a16="http://schemas.microsoft.com/office/drawing/2014/main" id="{437F4BD5-2709-4777-A113-7C8965919023}"/>
              </a:ext>
            </a:extLst>
          </p:cNvPr>
          <p:cNvSpPr>
            <a:spLocks noChangeShapeType="1"/>
          </p:cNvSpPr>
          <p:nvPr/>
        </p:nvSpPr>
        <p:spPr bwMode="auto">
          <a:xfrm>
            <a:off x="2028230" y="3411409"/>
            <a:ext cx="24030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3" name="Text Box 178">
            <a:extLst>
              <a:ext uri="{FF2B5EF4-FFF2-40B4-BE49-F238E27FC236}">
                <a16:creationId xmlns:a16="http://schemas.microsoft.com/office/drawing/2014/main" id="{0D09E902-C135-4BB6-9B6C-F0DBE4519637}"/>
              </a:ext>
            </a:extLst>
          </p:cNvPr>
          <p:cNvSpPr txBox="1">
            <a:spLocks noChangeArrowheads="1"/>
          </p:cNvSpPr>
          <p:nvPr/>
        </p:nvSpPr>
        <p:spPr bwMode="auto">
          <a:xfrm>
            <a:off x="8104889" y="215826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4" name="Text Box 178">
            <a:extLst>
              <a:ext uri="{FF2B5EF4-FFF2-40B4-BE49-F238E27FC236}">
                <a16:creationId xmlns:a16="http://schemas.microsoft.com/office/drawing/2014/main" id="{6957EB28-6A33-4BD0-A7A9-2972EFB59D67}"/>
              </a:ext>
            </a:extLst>
          </p:cNvPr>
          <p:cNvSpPr txBox="1">
            <a:spLocks noChangeArrowheads="1"/>
          </p:cNvSpPr>
          <p:nvPr/>
        </p:nvSpPr>
        <p:spPr bwMode="auto">
          <a:xfrm>
            <a:off x="3764894" y="262845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rdW</a:t>
            </a:r>
            <a:endParaRPr lang="en-US" altLang="ja-JP" sz="1200" b="1" dirty="0"/>
          </a:p>
        </p:txBody>
      </p:sp>
      <p:sp>
        <p:nvSpPr>
          <p:cNvPr id="225" name="Text Box 149">
            <a:extLst>
              <a:ext uri="{FF2B5EF4-FFF2-40B4-BE49-F238E27FC236}">
                <a16:creationId xmlns:a16="http://schemas.microsoft.com/office/drawing/2014/main" id="{B4CD8E87-B446-498A-A98C-56820DB5A5FC}"/>
              </a:ext>
            </a:extLst>
          </p:cNvPr>
          <p:cNvSpPr txBox="1">
            <a:spLocks noChangeArrowheads="1"/>
          </p:cNvSpPr>
          <p:nvPr/>
        </p:nvSpPr>
        <p:spPr bwMode="auto">
          <a:xfrm>
            <a:off x="5131229" y="523162"/>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rweE</a:t>
            </a:r>
            <a:endParaRPr lang="en-US" altLang="ja-JP" sz="1200" b="1" dirty="0"/>
          </a:p>
        </p:txBody>
      </p:sp>
      <p:sp>
        <p:nvSpPr>
          <p:cNvPr id="226" name="Rectangle 39">
            <a:extLst>
              <a:ext uri="{FF2B5EF4-FFF2-40B4-BE49-F238E27FC236}">
                <a16:creationId xmlns:a16="http://schemas.microsoft.com/office/drawing/2014/main" id="{061D798B-8E75-42CF-9E66-374C82C4F1B9}"/>
              </a:ext>
            </a:extLst>
          </p:cNvPr>
          <p:cNvSpPr>
            <a:spLocks noChangeArrowheads="1"/>
          </p:cNvSpPr>
          <p:nvPr/>
        </p:nvSpPr>
        <p:spPr bwMode="auto">
          <a:xfrm rot="5400000">
            <a:off x="4591220" y="4296569"/>
            <a:ext cx="576263" cy="215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400" dirty="0" err="1"/>
              <a:t>immE</a:t>
            </a:r>
            <a:endParaRPr lang="en-US" altLang="ja-JP" sz="1400" dirty="0"/>
          </a:p>
        </p:txBody>
      </p:sp>
      <p:sp>
        <p:nvSpPr>
          <p:cNvPr id="229" name="Line 117">
            <a:extLst>
              <a:ext uri="{FF2B5EF4-FFF2-40B4-BE49-F238E27FC236}">
                <a16:creationId xmlns:a16="http://schemas.microsoft.com/office/drawing/2014/main" id="{7B8724E2-9AAB-4D77-901A-5060FCD56007}"/>
              </a:ext>
            </a:extLst>
          </p:cNvPr>
          <p:cNvSpPr>
            <a:spLocks noChangeShapeType="1"/>
          </p:cNvSpPr>
          <p:nvPr/>
        </p:nvSpPr>
        <p:spPr bwMode="auto">
          <a:xfrm>
            <a:off x="5611158" y="3881803"/>
            <a:ext cx="328993"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2" name="Line 128">
            <a:extLst>
              <a:ext uri="{FF2B5EF4-FFF2-40B4-BE49-F238E27FC236}">
                <a16:creationId xmlns:a16="http://schemas.microsoft.com/office/drawing/2014/main" id="{342AB486-8B45-46E9-9D4D-A65C9090735F}"/>
              </a:ext>
            </a:extLst>
          </p:cNvPr>
          <p:cNvSpPr>
            <a:spLocks noChangeShapeType="1"/>
          </p:cNvSpPr>
          <p:nvPr/>
        </p:nvSpPr>
        <p:spPr bwMode="auto">
          <a:xfrm>
            <a:off x="4932364" y="2076450"/>
            <a:ext cx="123350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 name="Line 129">
            <a:extLst>
              <a:ext uri="{FF2B5EF4-FFF2-40B4-BE49-F238E27FC236}">
                <a16:creationId xmlns:a16="http://schemas.microsoft.com/office/drawing/2014/main" id="{4063FA3B-B817-4B05-BFD5-B381010A83F0}"/>
              </a:ext>
            </a:extLst>
          </p:cNvPr>
          <p:cNvSpPr>
            <a:spLocks noChangeShapeType="1"/>
          </p:cNvSpPr>
          <p:nvPr/>
        </p:nvSpPr>
        <p:spPr bwMode="auto">
          <a:xfrm>
            <a:off x="6165869" y="2076450"/>
            <a:ext cx="0" cy="84413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 name="Text Box 157">
            <a:extLst>
              <a:ext uri="{FF2B5EF4-FFF2-40B4-BE49-F238E27FC236}">
                <a16:creationId xmlns:a16="http://schemas.microsoft.com/office/drawing/2014/main" id="{7606964D-A44B-4EE3-91AB-6CFCD328F70C}"/>
              </a:ext>
            </a:extLst>
          </p:cNvPr>
          <p:cNvSpPr txBox="1">
            <a:spLocks noChangeArrowheads="1"/>
          </p:cNvSpPr>
          <p:nvPr/>
        </p:nvSpPr>
        <p:spPr bwMode="auto">
          <a:xfrm>
            <a:off x="4931036" y="1644550"/>
            <a:ext cx="137947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a:t>funct3E</a:t>
            </a:r>
          </a:p>
        </p:txBody>
      </p:sp>
      <p:sp>
        <p:nvSpPr>
          <p:cNvPr id="208" name="Text Box 176">
            <a:extLst>
              <a:ext uri="{FF2B5EF4-FFF2-40B4-BE49-F238E27FC236}">
                <a16:creationId xmlns:a16="http://schemas.microsoft.com/office/drawing/2014/main" id="{AC3625A7-9E95-4FF0-A386-646E97FCC782}"/>
              </a:ext>
            </a:extLst>
          </p:cNvPr>
          <p:cNvSpPr txBox="1">
            <a:spLocks noChangeArrowheads="1"/>
          </p:cNvSpPr>
          <p:nvPr/>
        </p:nvSpPr>
        <p:spPr bwMode="auto">
          <a:xfrm>
            <a:off x="4946273" y="1992829"/>
            <a:ext cx="83227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dirty="0" err="1"/>
              <a:t>addcomE</a:t>
            </a:r>
            <a:endParaRPr lang="en-US" altLang="ja-JP" sz="1200" dirty="0"/>
          </a:p>
        </p:txBody>
      </p:sp>
      <p:sp>
        <p:nvSpPr>
          <p:cNvPr id="212" name="Text Box 172">
            <a:extLst>
              <a:ext uri="{FF2B5EF4-FFF2-40B4-BE49-F238E27FC236}">
                <a16:creationId xmlns:a16="http://schemas.microsoft.com/office/drawing/2014/main" id="{9E019441-F27F-479E-94C0-E0E9314504E3}"/>
              </a:ext>
            </a:extLst>
          </p:cNvPr>
          <p:cNvSpPr txBox="1">
            <a:spLocks noChangeArrowheads="1"/>
          </p:cNvSpPr>
          <p:nvPr/>
        </p:nvSpPr>
        <p:spPr bwMode="auto">
          <a:xfrm>
            <a:off x="7187011" y="4959022"/>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adrdata</a:t>
            </a:r>
            <a:endParaRPr lang="en-US" altLang="ja-JP" sz="1200" b="1" dirty="0"/>
          </a:p>
        </p:txBody>
      </p:sp>
      <p:sp>
        <p:nvSpPr>
          <p:cNvPr id="213" name="Text Box 172">
            <a:extLst>
              <a:ext uri="{FF2B5EF4-FFF2-40B4-BE49-F238E27FC236}">
                <a16:creationId xmlns:a16="http://schemas.microsoft.com/office/drawing/2014/main" id="{647F6DB7-8400-40DA-8BA4-5F9CEF6FB175}"/>
              </a:ext>
            </a:extLst>
          </p:cNvPr>
          <p:cNvSpPr txBox="1">
            <a:spLocks noChangeArrowheads="1"/>
          </p:cNvSpPr>
          <p:nvPr/>
        </p:nvSpPr>
        <p:spPr bwMode="auto">
          <a:xfrm>
            <a:off x="5398152" y="3472140"/>
            <a:ext cx="9366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srcb</a:t>
            </a:r>
            <a:endParaRPr lang="en-US" altLang="ja-JP" sz="1200" b="1" dirty="0"/>
          </a:p>
        </p:txBody>
      </p:sp>
      <p:sp>
        <p:nvSpPr>
          <p:cNvPr id="2" name="テキスト ボックス 1">
            <a:extLst>
              <a:ext uri="{FF2B5EF4-FFF2-40B4-BE49-F238E27FC236}">
                <a16:creationId xmlns:a16="http://schemas.microsoft.com/office/drawing/2014/main" id="{97EEAE06-291F-4AA9-853E-6C12B6EE73A6}"/>
              </a:ext>
            </a:extLst>
          </p:cNvPr>
          <p:cNvSpPr txBox="1"/>
          <p:nvPr/>
        </p:nvSpPr>
        <p:spPr>
          <a:xfrm>
            <a:off x="2696831" y="5864721"/>
            <a:ext cx="3318537" cy="646331"/>
          </a:xfrm>
          <a:prstGeom prst="rect">
            <a:avLst/>
          </a:prstGeom>
          <a:noFill/>
        </p:spPr>
        <p:txBody>
          <a:bodyPr wrap="none" rtlCol="0">
            <a:spAutoFit/>
          </a:bodyPr>
          <a:lstStyle/>
          <a:p>
            <a:r>
              <a:rPr lang="ja-JP" altLang="en-US" dirty="0"/>
              <a:t>信号線名は</a:t>
            </a:r>
            <a:r>
              <a:rPr lang="en-US" altLang="ja-JP" dirty="0"/>
              <a:t>Verilog</a:t>
            </a:r>
            <a:r>
              <a:rPr lang="ja-JP" altLang="en-US" dirty="0"/>
              <a:t>記述と概ね</a:t>
            </a:r>
            <a:endParaRPr lang="en-US" altLang="ja-JP" dirty="0"/>
          </a:p>
          <a:p>
            <a:r>
              <a:rPr kumimoji="1" lang="ja-JP" altLang="en-US" dirty="0"/>
              <a:t>同じだが省略しているものもある</a:t>
            </a:r>
          </a:p>
        </p:txBody>
      </p:sp>
      <p:sp>
        <p:nvSpPr>
          <p:cNvPr id="214" name="Text Box 173">
            <a:extLst>
              <a:ext uri="{FF2B5EF4-FFF2-40B4-BE49-F238E27FC236}">
                <a16:creationId xmlns:a16="http://schemas.microsoft.com/office/drawing/2014/main" id="{70FF1450-9CEE-421E-91EC-98BB3B985413}"/>
              </a:ext>
            </a:extLst>
          </p:cNvPr>
          <p:cNvSpPr txBox="1">
            <a:spLocks noChangeArrowheads="1"/>
          </p:cNvSpPr>
          <p:nvPr/>
        </p:nvSpPr>
        <p:spPr bwMode="auto">
          <a:xfrm>
            <a:off x="1653901" y="4881686"/>
            <a:ext cx="9366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200" b="1" dirty="0" err="1"/>
              <a:t>instr</a:t>
            </a:r>
            <a:endParaRPr lang="en-US" altLang="ja-JP" sz="1200" b="1" dirty="0"/>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1186</TotalTime>
  <Words>4865</Words>
  <Application>Microsoft Office PowerPoint</Application>
  <PresentationFormat>画面に合わせる (4:3)</PresentationFormat>
  <Paragraphs>809</Paragraphs>
  <Slides>31</Slides>
  <Notes>29</Notes>
  <HiddenSlides>0</HiddenSlides>
  <MMClips>0</MMClips>
  <ScaleCrop>false</ScaleCrop>
  <HeadingPairs>
    <vt:vector size="6" baseType="variant">
      <vt:variant>
        <vt:lpstr>使用されているフォント</vt:lpstr>
      </vt:variant>
      <vt:variant>
        <vt:i4>1</vt:i4>
      </vt:variant>
      <vt:variant>
        <vt:lpstr>テーマ</vt:lpstr>
      </vt:variant>
      <vt:variant>
        <vt:i4>1</vt:i4>
      </vt:variant>
      <vt:variant>
        <vt:lpstr>スライド タイトル</vt:lpstr>
      </vt:variant>
      <vt:variant>
        <vt:i4>31</vt:i4>
      </vt:variant>
    </vt:vector>
  </HeadingPairs>
  <TitlesOfParts>
    <vt:vector size="33" baseType="lpstr">
      <vt:lpstr>Arial</vt:lpstr>
      <vt:lpstr>標準デザイン</vt:lpstr>
      <vt:lpstr>パイプラインアーキテクチャ</vt:lpstr>
      <vt:lpstr>マイクロアーキテクチャ</vt:lpstr>
      <vt:lpstr>シングルサイクル マイクロアーキテクチャ</vt:lpstr>
      <vt:lpstr>マルチサイクル マイクロアーキテクチャ</vt:lpstr>
      <vt:lpstr>パイプライン処理</vt:lpstr>
      <vt:lpstr>パイプライン処理の原則</vt:lpstr>
      <vt:lpstr>パイプライン処理と並列処理</vt:lpstr>
      <vt:lpstr>PowerPoint プレゼンテーション</vt:lpstr>
      <vt:lpstr>PowerPoint プレゼンテーション</vt:lpstr>
      <vt:lpstr>iverilogによるシミュレーション</vt:lpstr>
      <vt:lpstr>PowerPoint プレゼンテーション</vt:lpstr>
      <vt:lpstr>入出力部分の記述</vt:lpstr>
      <vt:lpstr>Instruction Fetch Stage</vt:lpstr>
      <vt:lpstr>Instruction Decodeの宣言</vt:lpstr>
      <vt:lpstr>Instruction Decoderにおけるデコード</vt:lpstr>
      <vt:lpstr>デコーダとイミーディエイトの生成</vt:lpstr>
      <vt:lpstr>PowerPoint プレゼンテーション</vt:lpstr>
      <vt:lpstr>パイプラインレジスタ</vt:lpstr>
      <vt:lpstr>実行ステージ</vt:lpstr>
      <vt:lpstr>PowerPoint プレゼンテーション</vt:lpstr>
      <vt:lpstr>MステージとWステージ</vt:lpstr>
      <vt:lpstr>パイプラインハザードとは？</vt:lpstr>
      <vt:lpstr>PowerPoint プレゼンテーション</vt:lpstr>
      <vt:lpstr>メモリの共通化による構造ハザード</vt:lpstr>
      <vt:lpstr>構造ハザード</vt:lpstr>
      <vt:lpstr>パイプラインのまとめ</vt:lpstr>
      <vt:lpstr>PowerPoint プレゼンテーション</vt:lpstr>
      <vt:lpstr>PowerPoint プレゼンテーション</vt:lpstr>
      <vt:lpstr>演習3</vt:lpstr>
      <vt:lpstr>CADの設定</vt:lpstr>
      <vt:lpstr>課題3・4</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MIPSのマイクロアーキテクチャ</dc:title>
  <dc:creator>hunga</dc:creator>
  <cp:lastModifiedBy>天野 英晴</cp:lastModifiedBy>
  <cp:revision>99</cp:revision>
  <dcterms:created xsi:type="dcterms:W3CDTF">2013-10-17T04:54:01Z</dcterms:created>
  <dcterms:modified xsi:type="dcterms:W3CDTF">2020-06-29T23:46:46Z</dcterms:modified>
</cp:coreProperties>
</file>