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sldIdLst>
    <p:sldId id="256" r:id="rId2"/>
    <p:sldId id="411" r:id="rId3"/>
    <p:sldId id="611" r:id="rId4"/>
    <p:sldId id="612" r:id="rId5"/>
    <p:sldId id="613" r:id="rId6"/>
    <p:sldId id="614" r:id="rId7"/>
    <p:sldId id="615" r:id="rId8"/>
    <p:sldId id="756" r:id="rId9"/>
    <p:sldId id="617" r:id="rId10"/>
    <p:sldId id="618" r:id="rId11"/>
    <p:sldId id="619" r:id="rId12"/>
    <p:sldId id="648" r:id="rId13"/>
    <p:sldId id="623" r:id="rId14"/>
    <p:sldId id="624" r:id="rId15"/>
    <p:sldId id="629" r:id="rId16"/>
    <p:sldId id="630" r:id="rId17"/>
    <p:sldId id="554" r:id="rId18"/>
    <p:sldId id="632" r:id="rId19"/>
    <p:sldId id="633" r:id="rId20"/>
    <p:sldId id="649" r:id="rId21"/>
    <p:sldId id="635" r:id="rId22"/>
    <p:sldId id="636" r:id="rId23"/>
    <p:sldId id="650" r:id="rId24"/>
    <p:sldId id="652" r:id="rId25"/>
    <p:sldId id="755" r:id="rId26"/>
    <p:sldId id="757" r:id="rId27"/>
    <p:sldId id="758" r:id="rId28"/>
    <p:sldId id="761" r:id="rId29"/>
    <p:sldId id="759" r:id="rId30"/>
    <p:sldId id="760" r:id="rId31"/>
    <p:sldId id="762" r:id="rId32"/>
    <p:sldId id="763" r:id="rId33"/>
    <p:sldId id="641" r:id="rId34"/>
    <p:sldId id="642" r:id="rId35"/>
    <p:sldId id="651" r:id="rId36"/>
    <p:sldId id="643" r:id="rId37"/>
    <p:sldId id="644" r:id="rId38"/>
    <p:sldId id="645" r:id="rId39"/>
    <p:sldId id="646" r:id="rId40"/>
    <p:sldId id="653" r:id="rId41"/>
    <p:sldId id="369" r:id="rId42"/>
    <p:sldId id="370" r:id="rId43"/>
    <p:sldId id="573" r:id="rId44"/>
    <p:sldId id="574" r:id="rId45"/>
    <p:sldId id="575" r:id="rId46"/>
    <p:sldId id="576" r:id="rId47"/>
    <p:sldId id="568" r:id="rId48"/>
    <p:sldId id="563" r:id="rId49"/>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FF9900"/>
    <a:srgbClr val="FFCC00"/>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62" autoAdjust="0"/>
    <p:restoredTop sz="77653" autoAdjust="0"/>
  </p:normalViewPr>
  <p:slideViewPr>
    <p:cSldViewPr>
      <p:cViewPr varScale="1">
        <p:scale>
          <a:sx n="89" d="100"/>
          <a:sy n="89" d="100"/>
        </p:scale>
        <p:origin x="1860" y="78"/>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561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933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ja-JP"/>
          </a:p>
        </p:txBody>
      </p:sp>
      <p:sp>
        <p:nvSpPr>
          <p:cNvPr id="9933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ja-JP"/>
          </a:p>
        </p:txBody>
      </p:sp>
      <p:sp>
        <p:nvSpPr>
          <p:cNvPr id="993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933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9933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ja-JP"/>
          </a:p>
        </p:txBody>
      </p:sp>
      <p:sp>
        <p:nvSpPr>
          <p:cNvPr id="9933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BD7BAFC-0F79-4244-8BE9-E1F641B9E18B}" type="slidenum">
              <a:rPr lang="en-US" altLang="ja-JP"/>
              <a:pPr/>
              <a:t>‹#›</a:t>
            </a:fld>
            <a:endParaRPr lang="en-US" altLang="ja-JP"/>
          </a:p>
        </p:txBody>
      </p:sp>
    </p:spTree>
    <p:extLst>
      <p:ext uri="{BB962C8B-B14F-4D97-AF65-F5344CB8AC3E}">
        <p14:creationId xmlns:p14="http://schemas.microsoft.com/office/powerpoint/2010/main" val="429108124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1pPr>
    <a:lvl2pPr marL="4572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2pPr>
    <a:lvl3pPr marL="9144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3pPr>
    <a:lvl4pPr marL="13716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4pPr>
    <a:lvl5pPr marL="18288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ja-JP" dirty="0"/>
              <a:t>RV32I</a:t>
            </a:r>
            <a:r>
              <a:rPr lang="ja-JP" altLang="en-US" dirty="0"/>
              <a:t>のパイプラインの基本構成を図に示します。まだ分岐命令は実装されておらず、</a:t>
            </a:r>
            <a:r>
              <a:rPr lang="en-US" altLang="ja-JP" dirty="0"/>
              <a:t>PC</a:t>
            </a:r>
            <a:r>
              <a:rPr lang="ja-JP" altLang="en-US" dirty="0"/>
              <a:t>は毎回</a:t>
            </a:r>
            <a:r>
              <a:rPr lang="en-US" altLang="ja-JP" dirty="0"/>
              <a:t>4</a:t>
            </a:r>
            <a:r>
              <a:rPr lang="ja-JP" altLang="en-US" dirty="0"/>
              <a:t>増えます。演習用のコードの実行の様子をシミュレーションしながら信号線をたどってみましょう。信号線名は</a:t>
            </a:r>
            <a:r>
              <a:rPr lang="en-US" altLang="ja-JP" dirty="0"/>
              <a:t>Verilog</a:t>
            </a:r>
            <a:r>
              <a:rPr lang="ja-JP" altLang="en-US" dirty="0"/>
              <a:t>記述と図がなるべく合うようになっています。しかし長いのは図中で省略しているものもあります。多分分かると思います。</a:t>
            </a:r>
          </a:p>
        </p:txBody>
      </p:sp>
      <p:sp>
        <p:nvSpPr>
          <p:cNvPr id="2253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E20F8626-F02F-4ACA-84E9-473C1B5D9230}" type="slidenum">
              <a:rPr lang="ja-JP" altLang="en-US" smtClean="0"/>
              <a:pPr/>
              <a:t>2</a:t>
            </a:fld>
            <a:endParaRPr lang="ja-JP" altLang="en-US"/>
          </a:p>
        </p:txBody>
      </p:sp>
    </p:spTree>
    <p:extLst>
      <p:ext uri="{BB962C8B-B14F-4D97-AF65-F5344CB8AC3E}">
        <p14:creationId xmlns:p14="http://schemas.microsoft.com/office/powerpoint/2010/main" val="41081737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ここでは、データの入れ替えは基本的に</a:t>
            </a:r>
            <a:r>
              <a:rPr kumimoji="1" lang="en-US" altLang="ja-JP" dirty="0"/>
              <a:t>E</a:t>
            </a:r>
            <a:r>
              <a:rPr kumimoji="1" lang="ja-JP" altLang="en-US" dirty="0"/>
              <a:t>ステージの</a:t>
            </a:r>
            <a:r>
              <a:rPr kumimoji="1" lang="en-US" altLang="ja-JP" dirty="0" err="1"/>
              <a:t>ALU</a:t>
            </a:r>
            <a:r>
              <a:rPr kumimoji="1" lang="ja-JP" altLang="en-US" dirty="0"/>
              <a:t>の直前で行います。これは、先行命令の結果を書き込むレジスタ（</a:t>
            </a:r>
            <a:r>
              <a:rPr kumimoji="1" lang="en-US" altLang="ja-JP" dirty="0" err="1"/>
              <a:t>rd</a:t>
            </a:r>
            <a:r>
              <a:rPr kumimoji="1" lang="en-US" altLang="ja-JP" dirty="0"/>
              <a:t>)</a:t>
            </a:r>
            <a:r>
              <a:rPr kumimoji="1" lang="ja-JP" altLang="en-US" dirty="0"/>
              <a:t>が</a:t>
            </a:r>
            <a:r>
              <a:rPr kumimoji="1" lang="en-US" altLang="ja-JP" dirty="0"/>
              <a:t>E</a:t>
            </a:r>
            <a:r>
              <a:rPr kumimoji="1" lang="ja-JP" altLang="en-US" dirty="0"/>
              <a:t>ステージの命令の</a:t>
            </a:r>
            <a:r>
              <a:rPr kumimoji="1" lang="en-US" altLang="ja-JP" dirty="0"/>
              <a:t>rs1,rs2</a:t>
            </a:r>
          </a:p>
          <a:p>
            <a:r>
              <a:rPr kumimoji="1" lang="ja-JP" altLang="en-US" dirty="0"/>
              <a:t>と一致することが必要で、かつ先行命令がレジスタファイルに書き込みを行う命令であることが必要です。</a:t>
            </a:r>
          </a:p>
        </p:txBody>
      </p:sp>
      <p:sp>
        <p:nvSpPr>
          <p:cNvPr id="4" name="スライド番号プレースホルダー 3"/>
          <p:cNvSpPr>
            <a:spLocks noGrp="1"/>
          </p:cNvSpPr>
          <p:nvPr>
            <p:ph type="sldNum" sz="quarter" idx="10"/>
          </p:nvPr>
        </p:nvSpPr>
        <p:spPr/>
        <p:txBody>
          <a:bodyPr/>
          <a:lstStyle/>
          <a:p>
            <a:fld id="{4741547E-7345-4B51-8433-2FC1EF6320BE}" type="slidenum">
              <a:rPr lang="en-US" altLang="ja-JP" smtClean="0"/>
              <a:pPr/>
              <a:t>11</a:t>
            </a:fld>
            <a:endParaRPr lang="en-US" altLang="ja-JP"/>
          </a:p>
        </p:txBody>
      </p:sp>
    </p:spTree>
    <p:extLst>
      <p:ext uri="{BB962C8B-B14F-4D97-AF65-F5344CB8AC3E}">
        <p14:creationId xmlns:p14="http://schemas.microsoft.com/office/powerpoint/2010/main" val="23391268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ja-JP" altLang="en-US" dirty="0"/>
              <a:t>フォワーディングは、</a:t>
            </a:r>
            <a:r>
              <a:rPr lang="en-US" altLang="ja-JP" dirty="0"/>
              <a:t>M</a:t>
            </a:r>
            <a:r>
              <a:rPr lang="ja-JP" altLang="en-US" dirty="0"/>
              <a:t>ステージからと</a:t>
            </a:r>
            <a:r>
              <a:rPr lang="en-US" altLang="ja-JP" dirty="0"/>
              <a:t>W</a:t>
            </a:r>
            <a:r>
              <a:rPr lang="ja-JP" altLang="en-US" dirty="0"/>
              <a:t>ステージから</a:t>
            </a:r>
            <a:r>
              <a:rPr lang="en-US" altLang="ja-JP" dirty="0"/>
              <a:t>E</a:t>
            </a:r>
            <a:r>
              <a:rPr lang="ja-JP" altLang="en-US" dirty="0"/>
              <a:t>ステージの</a:t>
            </a:r>
            <a:r>
              <a:rPr lang="en-US" altLang="ja-JP" dirty="0"/>
              <a:t>ALU</a:t>
            </a:r>
            <a:r>
              <a:rPr lang="ja-JP" altLang="en-US" dirty="0"/>
              <a:t>の入り口に向けてデータを送ってやります。条件を満足した場合のみ先行命令の結果で、レジスタファイルから読んできた値を入れ替えてやります。</a:t>
            </a:r>
          </a:p>
        </p:txBody>
      </p:sp>
      <p:sp>
        <p:nvSpPr>
          <p:cNvPr id="2253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E20F8626-F02F-4ACA-84E9-473C1B5D9230}" type="slidenum">
              <a:rPr lang="ja-JP" altLang="en-US" smtClean="0"/>
              <a:pPr/>
              <a:t>12</a:t>
            </a:fld>
            <a:endParaRPr lang="ja-JP" altLang="en-US"/>
          </a:p>
        </p:txBody>
      </p:sp>
    </p:spTree>
    <p:extLst>
      <p:ext uri="{BB962C8B-B14F-4D97-AF65-F5344CB8AC3E}">
        <p14:creationId xmlns:p14="http://schemas.microsoft.com/office/powerpoint/2010/main" val="218215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D06B18-8B74-4970-83F1-9A3A4A247A79}" type="slidenum">
              <a:rPr lang="en-US" altLang="ja-JP"/>
              <a:pPr/>
              <a:t>13</a:t>
            </a:fld>
            <a:endParaRPr lang="en-US" altLang="ja-JP"/>
          </a:p>
        </p:txBody>
      </p:sp>
      <p:sp>
        <p:nvSpPr>
          <p:cNvPr id="254978" name="Rectangle 2"/>
          <p:cNvSpPr>
            <a:spLocks noGrp="1" noRot="1" noChangeAspect="1" noChangeArrowheads="1" noTextEdit="1"/>
          </p:cNvSpPr>
          <p:nvPr>
            <p:ph type="sldImg"/>
          </p:nvPr>
        </p:nvSpPr>
        <p:spPr>
          <a:xfrm>
            <a:off x="1143000" y="685800"/>
            <a:ext cx="4573588" cy="3430588"/>
          </a:xfrm>
          <a:ln/>
        </p:spPr>
      </p:sp>
      <p:sp>
        <p:nvSpPr>
          <p:cNvPr id="254979" name="Rectangle 3"/>
          <p:cNvSpPr>
            <a:spLocks noGrp="1" noChangeArrowheads="1"/>
          </p:cNvSpPr>
          <p:nvPr>
            <p:ph type="body" idx="1"/>
          </p:nvPr>
        </p:nvSpPr>
        <p:spPr>
          <a:xfrm>
            <a:off x="914400" y="4344988"/>
            <a:ext cx="5029200" cy="4113212"/>
          </a:xfrm>
        </p:spPr>
        <p:txBody>
          <a:bodyPr/>
          <a:lstStyle/>
          <a:p>
            <a:r>
              <a:rPr lang="ja-JP" altLang="en-US" dirty="0">
                <a:ea typeface="ＭＳ Ｐゴシック" panose="020B0600070205080204" pitchFamily="50" charset="-128"/>
              </a:rPr>
              <a:t>通常の計算データはこの方法でフォワーディング可能です。しかし、</a:t>
            </a:r>
            <a:r>
              <a:rPr lang="en-US" altLang="ja-JP" dirty="0">
                <a:ea typeface="ＭＳ Ｐゴシック" panose="020B0600070205080204" pitchFamily="50" charset="-128"/>
              </a:rPr>
              <a:t>Load</a:t>
            </a:r>
            <a:r>
              <a:rPr lang="ja-JP" altLang="en-US" dirty="0">
                <a:ea typeface="ＭＳ Ｐゴシック" panose="020B0600070205080204" pitchFamily="50" charset="-128"/>
              </a:rPr>
              <a:t>系の命令</a:t>
            </a:r>
            <a:r>
              <a:rPr lang="en-US" altLang="ja-JP" dirty="0" err="1">
                <a:ea typeface="ＭＳ Ｐゴシック" panose="020B0600070205080204" pitchFamily="50" charset="-128"/>
              </a:rPr>
              <a:t>lw</a:t>
            </a:r>
            <a:r>
              <a:rPr lang="en-US" altLang="ja-JP" dirty="0">
                <a:ea typeface="ＭＳ Ｐゴシック" panose="020B0600070205080204" pitchFamily="50" charset="-128"/>
              </a:rPr>
              <a:t>, </a:t>
            </a:r>
            <a:r>
              <a:rPr lang="en-US" altLang="ja-JP" dirty="0" err="1">
                <a:ea typeface="ＭＳ Ｐゴシック" panose="020B0600070205080204" pitchFamily="50" charset="-128"/>
              </a:rPr>
              <a:t>lb</a:t>
            </a:r>
            <a:r>
              <a:rPr lang="en-US" altLang="ja-JP" dirty="0">
                <a:ea typeface="ＭＳ Ｐゴシック" panose="020B0600070205080204" pitchFamily="50" charset="-128"/>
              </a:rPr>
              <a:t>, </a:t>
            </a:r>
            <a:r>
              <a:rPr lang="en-US" altLang="ja-JP" dirty="0" err="1">
                <a:ea typeface="ＭＳ Ｐゴシック" panose="020B0600070205080204" pitchFamily="50" charset="-128"/>
              </a:rPr>
              <a:t>lbu</a:t>
            </a:r>
            <a:r>
              <a:rPr lang="ja-JP" altLang="en-US" dirty="0">
                <a:ea typeface="ＭＳ Ｐゴシック" panose="020B0600070205080204" pitchFamily="50" charset="-128"/>
              </a:rPr>
              <a:t>ではこれだけでは十分でないです。この命令では、答が</a:t>
            </a:r>
            <a:r>
              <a:rPr lang="en-US" altLang="ja-JP" dirty="0">
                <a:ea typeface="ＭＳ Ｐゴシック" panose="020B0600070205080204" pitchFamily="50" charset="-128"/>
              </a:rPr>
              <a:t>M</a:t>
            </a:r>
            <a:r>
              <a:rPr lang="ja-JP" altLang="en-US" dirty="0">
                <a:ea typeface="ＭＳ Ｐゴシック" panose="020B0600070205080204" pitchFamily="50" charset="-128"/>
              </a:rPr>
              <a:t>ステージの終了後でなければ得られないためです。このため次の命令でこの結果を利用する場合、どうしても</a:t>
            </a:r>
            <a:r>
              <a:rPr lang="en-US" altLang="ja-JP" dirty="0">
                <a:ea typeface="ＭＳ Ｐゴシック" panose="020B0600070205080204" pitchFamily="50" charset="-128"/>
              </a:rPr>
              <a:t>1</a:t>
            </a:r>
            <a:r>
              <a:rPr lang="ja-JP" altLang="en-US" dirty="0">
                <a:ea typeface="ＭＳ Ｐゴシック" panose="020B0600070205080204" pitchFamily="50" charset="-128"/>
              </a:rPr>
              <a:t>サイクル分のバブルを入れてパイプラインを待たせてやる必要があります。</a:t>
            </a:r>
            <a:endParaRPr lang="ja-JP" altLang="ja-JP" dirty="0">
              <a:ea typeface="ＭＳ Ｐゴシック" panose="020B0600070205080204" pitchFamily="50" charset="-128"/>
            </a:endParaRPr>
          </a:p>
        </p:txBody>
      </p:sp>
    </p:spTree>
    <p:extLst>
      <p:ext uri="{BB962C8B-B14F-4D97-AF65-F5344CB8AC3E}">
        <p14:creationId xmlns:p14="http://schemas.microsoft.com/office/powerpoint/2010/main" val="36631196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この待たせる操作をパイプラインインターロックと呼びます。これを実現するにはまず、</a:t>
            </a:r>
            <a:r>
              <a:rPr kumimoji="1" lang="en-US" altLang="ja-JP" dirty="0"/>
              <a:t>D</a:t>
            </a:r>
            <a:r>
              <a:rPr kumimoji="1" lang="ja-JP" altLang="en-US" dirty="0"/>
              <a:t>ステージでチェックをし、</a:t>
            </a:r>
            <a:r>
              <a:rPr kumimoji="1" lang="en-US" altLang="ja-JP" dirty="0"/>
              <a:t>E</a:t>
            </a:r>
            <a:r>
              <a:rPr kumimoji="1" lang="ja-JP" altLang="en-US" dirty="0"/>
              <a:t>ステージの</a:t>
            </a:r>
            <a:r>
              <a:rPr kumimoji="1" lang="en-US" altLang="ja-JP" dirty="0"/>
              <a:t>Load</a:t>
            </a:r>
            <a:r>
              <a:rPr kumimoji="1" lang="ja-JP" altLang="en-US" dirty="0"/>
              <a:t>命令の読んできた結果が、</a:t>
            </a:r>
            <a:r>
              <a:rPr kumimoji="1" lang="en-US" altLang="ja-JP" dirty="0"/>
              <a:t>D</a:t>
            </a:r>
            <a:r>
              <a:rPr kumimoji="1" lang="ja-JP" altLang="en-US" dirty="0"/>
              <a:t>ステージで利用される場合、</a:t>
            </a:r>
            <a:r>
              <a:rPr kumimoji="1" lang="en-US" altLang="ja-JP" dirty="0"/>
              <a:t>M</a:t>
            </a:r>
            <a:r>
              <a:rPr kumimoji="1" lang="ja-JP" altLang="en-US" dirty="0"/>
              <a:t>と</a:t>
            </a:r>
            <a:r>
              <a:rPr kumimoji="1" lang="en-US" altLang="ja-JP" dirty="0"/>
              <a:t>W</a:t>
            </a:r>
            <a:r>
              <a:rPr kumimoji="1" lang="ja-JP" altLang="en-US" dirty="0"/>
              <a:t>は実行を続け、</a:t>
            </a:r>
            <a:r>
              <a:rPr kumimoji="1" lang="en-US" altLang="ja-JP" dirty="0" err="1"/>
              <a:t>F,D,E</a:t>
            </a:r>
            <a:r>
              <a:rPr kumimoji="1" lang="ja-JP" altLang="en-US" dirty="0"/>
              <a:t>は実行を停止します。これをパイプラインインターロックと呼びます。</a:t>
            </a:r>
          </a:p>
        </p:txBody>
      </p:sp>
      <p:sp>
        <p:nvSpPr>
          <p:cNvPr id="4" name="スライド番号プレースホルダー 3"/>
          <p:cNvSpPr>
            <a:spLocks noGrp="1"/>
          </p:cNvSpPr>
          <p:nvPr>
            <p:ph type="sldNum" sz="quarter" idx="10"/>
          </p:nvPr>
        </p:nvSpPr>
        <p:spPr/>
        <p:txBody>
          <a:bodyPr/>
          <a:lstStyle/>
          <a:p>
            <a:fld id="{4741547E-7345-4B51-8433-2FC1EF6320BE}" type="slidenum">
              <a:rPr lang="en-US" altLang="ja-JP" smtClean="0"/>
              <a:pPr/>
              <a:t>14</a:t>
            </a:fld>
            <a:endParaRPr lang="en-US" altLang="ja-JP"/>
          </a:p>
        </p:txBody>
      </p:sp>
    </p:spTree>
    <p:extLst>
      <p:ext uri="{BB962C8B-B14F-4D97-AF65-F5344CB8AC3E}">
        <p14:creationId xmlns:p14="http://schemas.microsoft.com/office/powerpoint/2010/main" val="28421738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パイプラインインターロックは命令コードの実行順を入れ替えることで対処できます。例えば、例題のコードを実行する場合、普通にプログラミングすると</a:t>
            </a:r>
            <a:r>
              <a:rPr kumimoji="1" lang="en-US" altLang="ja-JP" dirty="0"/>
              <a:t>2</a:t>
            </a:r>
            <a:r>
              <a:rPr kumimoji="1" lang="ja-JP" altLang="en-US" dirty="0"/>
              <a:t>か所ストールしてしまいます。</a:t>
            </a:r>
          </a:p>
        </p:txBody>
      </p:sp>
      <p:sp>
        <p:nvSpPr>
          <p:cNvPr id="4" name="スライド番号プレースホルダー 3"/>
          <p:cNvSpPr>
            <a:spLocks noGrp="1"/>
          </p:cNvSpPr>
          <p:nvPr>
            <p:ph type="sldNum" sz="quarter" idx="10"/>
          </p:nvPr>
        </p:nvSpPr>
        <p:spPr/>
        <p:txBody>
          <a:bodyPr/>
          <a:lstStyle/>
          <a:p>
            <a:fld id="{4741547E-7345-4B51-8433-2FC1EF6320BE}" type="slidenum">
              <a:rPr lang="en-US" altLang="ja-JP" smtClean="0"/>
              <a:pPr/>
              <a:t>15</a:t>
            </a:fld>
            <a:endParaRPr lang="en-US" altLang="ja-JP"/>
          </a:p>
        </p:txBody>
      </p:sp>
    </p:spTree>
    <p:extLst>
      <p:ext uri="{BB962C8B-B14F-4D97-AF65-F5344CB8AC3E}">
        <p14:creationId xmlns:p14="http://schemas.microsoft.com/office/powerpoint/2010/main" val="6873383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しかし、処理の順番を入れ替えることで、ストールは</a:t>
            </a:r>
            <a:r>
              <a:rPr kumimoji="1" lang="en-US" altLang="ja-JP" dirty="0"/>
              <a:t>0</a:t>
            </a:r>
            <a:r>
              <a:rPr kumimoji="1" lang="ja-JP" altLang="en-US" dirty="0"/>
              <a:t>にすることができます。これをコードスケジュールと呼びます。</a:t>
            </a:r>
          </a:p>
        </p:txBody>
      </p:sp>
      <p:sp>
        <p:nvSpPr>
          <p:cNvPr id="4" name="スライド番号プレースホルダー 3"/>
          <p:cNvSpPr>
            <a:spLocks noGrp="1"/>
          </p:cNvSpPr>
          <p:nvPr>
            <p:ph type="sldNum" sz="quarter" idx="10"/>
          </p:nvPr>
        </p:nvSpPr>
        <p:spPr/>
        <p:txBody>
          <a:bodyPr/>
          <a:lstStyle/>
          <a:p>
            <a:fld id="{4741547E-7345-4B51-8433-2FC1EF6320BE}" type="slidenum">
              <a:rPr lang="en-US" altLang="ja-JP" smtClean="0"/>
              <a:pPr/>
              <a:t>16</a:t>
            </a:fld>
            <a:endParaRPr lang="en-US" altLang="ja-JP"/>
          </a:p>
        </p:txBody>
      </p:sp>
    </p:spTree>
    <p:extLst>
      <p:ext uri="{BB962C8B-B14F-4D97-AF65-F5344CB8AC3E}">
        <p14:creationId xmlns:p14="http://schemas.microsoft.com/office/powerpoint/2010/main" val="40886243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最後のハザードがコントロール（制御）ハザードです。これは分岐命令が原因で次に実行する命令の確定ができないことから生じます。</a:t>
            </a:r>
          </a:p>
        </p:txBody>
      </p:sp>
      <p:sp>
        <p:nvSpPr>
          <p:cNvPr id="4" name="スライド番号プレースホルダー 3"/>
          <p:cNvSpPr>
            <a:spLocks noGrp="1"/>
          </p:cNvSpPr>
          <p:nvPr>
            <p:ph type="sldNum" sz="quarter" idx="10"/>
          </p:nvPr>
        </p:nvSpPr>
        <p:spPr/>
        <p:txBody>
          <a:bodyPr/>
          <a:lstStyle/>
          <a:p>
            <a:fld id="{4741547E-7345-4B51-8433-2FC1EF6320BE}" type="slidenum">
              <a:rPr lang="en-US" altLang="ja-JP" smtClean="0"/>
              <a:pPr/>
              <a:t>17</a:t>
            </a:fld>
            <a:endParaRPr lang="en-US" altLang="ja-JP"/>
          </a:p>
        </p:txBody>
      </p:sp>
    </p:spTree>
    <p:extLst>
      <p:ext uri="{BB962C8B-B14F-4D97-AF65-F5344CB8AC3E}">
        <p14:creationId xmlns:p14="http://schemas.microsoft.com/office/powerpoint/2010/main" val="34669607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a:t>ALU</a:t>
            </a:r>
            <a:r>
              <a:rPr kumimoji="1" lang="ja-JP" altLang="en-US" dirty="0"/>
              <a:t>で分岐先を計算させるとしましょう。</a:t>
            </a:r>
            <a:r>
              <a:rPr kumimoji="1" lang="en-US" altLang="ja-JP" dirty="0"/>
              <a:t>E</a:t>
            </a:r>
            <a:r>
              <a:rPr kumimoji="1" lang="ja-JP" altLang="en-US" dirty="0"/>
              <a:t>ステージの後の</a:t>
            </a:r>
            <a:r>
              <a:rPr kumimoji="1" lang="en-US" altLang="ja-JP" dirty="0"/>
              <a:t>M</a:t>
            </a:r>
            <a:r>
              <a:rPr kumimoji="1" lang="ja-JP" altLang="en-US" dirty="0"/>
              <a:t>ステージで</a:t>
            </a:r>
            <a:r>
              <a:rPr kumimoji="1" lang="en-US" altLang="ja-JP" dirty="0"/>
              <a:t>PC</a:t>
            </a:r>
            <a:r>
              <a:rPr kumimoji="1" lang="ja-JP" altLang="en-US" dirty="0"/>
              <a:t>が更新され、次のクロックからそれに従ってフェッチされます。これだ</a:t>
            </a:r>
            <a:r>
              <a:rPr kumimoji="1" lang="en-US" altLang="ja-JP" dirty="0"/>
              <a:t>3</a:t>
            </a:r>
            <a:r>
              <a:rPr kumimoji="1" lang="ja-JP" altLang="en-US" dirty="0"/>
              <a:t>クロック分次の命令の始まりが遅れ、パイプラインの性能計算の式に基づくと、分岐系の命令が合わせて</a:t>
            </a:r>
            <a:r>
              <a:rPr kumimoji="1" lang="en-US" altLang="ja-JP" dirty="0"/>
              <a:t>25</a:t>
            </a:r>
            <a:r>
              <a:rPr kumimoji="1" lang="ja-JP" altLang="en-US" dirty="0"/>
              <a:t>％と仮定すると、</a:t>
            </a:r>
            <a:r>
              <a:rPr kumimoji="1" lang="en-US" altLang="ja-JP" dirty="0"/>
              <a:t>CPI=1</a:t>
            </a:r>
            <a:r>
              <a:rPr kumimoji="1" lang="ja-JP" altLang="en-US" dirty="0"/>
              <a:t>が</a:t>
            </a:r>
            <a:r>
              <a:rPr kumimoji="1" lang="en-US" altLang="ja-JP" dirty="0"/>
              <a:t>1.75</a:t>
            </a:r>
            <a:r>
              <a:rPr kumimoji="1" lang="ja-JP" altLang="en-US" dirty="0"/>
              <a:t>になってしまいます。これはちょっとダメージが大きいです。</a:t>
            </a:r>
          </a:p>
        </p:txBody>
      </p:sp>
      <p:sp>
        <p:nvSpPr>
          <p:cNvPr id="4" name="スライド番号プレースホルダー 3"/>
          <p:cNvSpPr>
            <a:spLocks noGrp="1"/>
          </p:cNvSpPr>
          <p:nvPr>
            <p:ph type="sldNum" sz="quarter" idx="10"/>
          </p:nvPr>
        </p:nvSpPr>
        <p:spPr/>
        <p:txBody>
          <a:bodyPr/>
          <a:lstStyle/>
          <a:p>
            <a:fld id="{4741547E-7345-4B51-8433-2FC1EF6320BE}" type="slidenum">
              <a:rPr lang="en-US" altLang="ja-JP" smtClean="0"/>
              <a:pPr/>
              <a:t>18</a:t>
            </a:fld>
            <a:endParaRPr lang="en-US" altLang="ja-JP"/>
          </a:p>
        </p:txBody>
      </p:sp>
    </p:spTree>
    <p:extLst>
      <p:ext uri="{BB962C8B-B14F-4D97-AF65-F5344CB8AC3E}">
        <p14:creationId xmlns:p14="http://schemas.microsoft.com/office/powerpoint/2010/main" val="25788512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a:t>
            </a:r>
            <a:r>
              <a:rPr kumimoji="1" lang="ja-JP" altLang="en-US" dirty="0"/>
              <a:t>ステージではそもそも命令をまだ取って来てないので、最速で分岐先を計算するのは、</a:t>
            </a:r>
            <a:r>
              <a:rPr kumimoji="1" lang="en-US" altLang="ja-JP" dirty="0"/>
              <a:t>D</a:t>
            </a:r>
            <a:r>
              <a:rPr kumimoji="1" lang="ja-JP" altLang="en-US" dirty="0"/>
              <a:t>ステージで計算および判断をやって、次のステージに分岐後の命令を取ってくることです。この方法では</a:t>
            </a:r>
            <a:r>
              <a:rPr kumimoji="1" lang="en-US" altLang="ja-JP" dirty="0" err="1"/>
              <a:t>ALU</a:t>
            </a:r>
            <a:r>
              <a:rPr kumimoji="1" lang="ja-JP" altLang="en-US" dirty="0"/>
              <a:t>が使えないので、専用の加算器が必要ですがダメージが</a:t>
            </a:r>
            <a:r>
              <a:rPr kumimoji="1" lang="en-US" altLang="ja-JP" dirty="0"/>
              <a:t>1</a:t>
            </a:r>
            <a:r>
              <a:rPr kumimoji="1" lang="ja-JP" altLang="en-US" dirty="0"/>
              <a:t>サイクルになります。分岐命令と分かったら次に命令を取ってくるのを止めて、</a:t>
            </a:r>
            <a:r>
              <a:rPr kumimoji="1" lang="en-US" altLang="ja-JP" dirty="0"/>
              <a:t>1</a:t>
            </a:r>
            <a:r>
              <a:rPr kumimoji="1" lang="ja-JP" altLang="en-US" dirty="0"/>
              <a:t>クロック待って（バブルが入る）、次のクロックに正しい命令を取ってきます。この場合、</a:t>
            </a:r>
            <a:r>
              <a:rPr kumimoji="1" lang="en-US" altLang="ja-JP" dirty="0"/>
              <a:t>1</a:t>
            </a:r>
            <a:r>
              <a:rPr kumimoji="1" lang="ja-JP" altLang="en-US" dirty="0"/>
              <a:t>クロックのダメージがあるので、分岐命令の確率を</a:t>
            </a:r>
            <a:r>
              <a:rPr kumimoji="1" lang="en-US" altLang="ja-JP" dirty="0"/>
              <a:t>25</a:t>
            </a:r>
            <a:r>
              <a:rPr kumimoji="1" lang="ja-JP" altLang="en-US" dirty="0"/>
              <a:t>％とすると、</a:t>
            </a:r>
            <a:r>
              <a:rPr kumimoji="1" lang="en-US" altLang="ja-JP" dirty="0"/>
              <a:t>CPI</a:t>
            </a:r>
            <a:r>
              <a:rPr kumimoji="1" lang="ja-JP" altLang="en-US" dirty="0"/>
              <a:t>は１から</a:t>
            </a:r>
            <a:r>
              <a:rPr kumimoji="1" lang="en-US" altLang="ja-JP" dirty="0"/>
              <a:t>1.25</a:t>
            </a:r>
            <a:r>
              <a:rPr kumimoji="1" lang="ja-JP" altLang="en-US" dirty="0"/>
              <a:t>になります。</a:t>
            </a:r>
          </a:p>
        </p:txBody>
      </p:sp>
      <p:sp>
        <p:nvSpPr>
          <p:cNvPr id="4" name="スライド番号プレースホルダー 3"/>
          <p:cNvSpPr>
            <a:spLocks noGrp="1"/>
          </p:cNvSpPr>
          <p:nvPr>
            <p:ph type="sldNum" sz="quarter" idx="10"/>
          </p:nvPr>
        </p:nvSpPr>
        <p:spPr/>
        <p:txBody>
          <a:bodyPr/>
          <a:lstStyle/>
          <a:p>
            <a:fld id="{4741547E-7345-4B51-8433-2FC1EF6320BE}" type="slidenum">
              <a:rPr lang="en-US" altLang="ja-JP" smtClean="0"/>
              <a:pPr/>
              <a:t>19</a:t>
            </a:fld>
            <a:endParaRPr lang="en-US" altLang="ja-JP"/>
          </a:p>
        </p:txBody>
      </p:sp>
    </p:spTree>
    <p:extLst>
      <p:ext uri="{BB962C8B-B14F-4D97-AF65-F5344CB8AC3E}">
        <p14:creationId xmlns:p14="http://schemas.microsoft.com/office/powerpoint/2010/main" val="8964363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ja-JP" altLang="en-US" dirty="0"/>
              <a:t>図中に</a:t>
            </a:r>
            <a:r>
              <a:rPr lang="en-US" altLang="ja-JP" dirty="0"/>
              <a:t>D</a:t>
            </a:r>
            <a:r>
              <a:rPr lang="ja-JP" altLang="en-US" dirty="0"/>
              <a:t>ステージで分岐先の計算、分岐するかどうかの判断の両方を行うパイプラインの構成を示します。</a:t>
            </a:r>
            <a:r>
              <a:rPr lang="en-US" altLang="ja-JP" dirty="0"/>
              <a:t>PC</a:t>
            </a:r>
            <a:r>
              <a:rPr lang="ja-JP" altLang="en-US" dirty="0"/>
              <a:t>は</a:t>
            </a:r>
            <a:r>
              <a:rPr lang="en-US" altLang="ja-JP" dirty="0"/>
              <a:t>F</a:t>
            </a:r>
            <a:r>
              <a:rPr lang="ja-JP" altLang="en-US" dirty="0"/>
              <a:t>ステージで</a:t>
            </a:r>
            <a:r>
              <a:rPr lang="en-US" altLang="ja-JP" dirty="0"/>
              <a:t>4</a:t>
            </a:r>
            <a:r>
              <a:rPr lang="ja-JP" altLang="en-US" dirty="0"/>
              <a:t>が足されています。分岐命令の</a:t>
            </a:r>
            <a:r>
              <a:rPr lang="en-US" altLang="ja-JP" dirty="0" err="1"/>
              <a:t>imm</a:t>
            </a:r>
            <a:r>
              <a:rPr lang="ja-JP" altLang="en-US" dirty="0"/>
              <a:t>フィールドに合った符号拡張と</a:t>
            </a:r>
            <a:r>
              <a:rPr lang="en-US" altLang="ja-JP" dirty="0"/>
              <a:t>LSB</a:t>
            </a:r>
            <a:r>
              <a:rPr lang="ja-JP" altLang="en-US" dirty="0"/>
              <a:t>に０を補う操作が必要です。分岐が成立するかどうかを判断するためにレジスタ同士の値を比較する回路が必要になります。この辺は、シングルサイクル実装と似ています。</a:t>
            </a:r>
          </a:p>
        </p:txBody>
      </p:sp>
      <p:sp>
        <p:nvSpPr>
          <p:cNvPr id="2253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E20F8626-F02F-4ACA-84E9-473C1B5D9230}" type="slidenum">
              <a:rPr lang="ja-JP" altLang="en-US" smtClean="0"/>
              <a:pPr/>
              <a:t>20</a:t>
            </a:fld>
            <a:endParaRPr lang="ja-JP" altLang="en-US"/>
          </a:p>
        </p:txBody>
      </p:sp>
    </p:spTree>
    <p:extLst>
      <p:ext uri="{BB962C8B-B14F-4D97-AF65-F5344CB8AC3E}">
        <p14:creationId xmlns:p14="http://schemas.microsoft.com/office/powerpoint/2010/main" val="1303570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パイプラインは様々な要因で流れがスムーズに行かなくなります。パイプラインがうまく流れなくなる危険、障害をパイプラインハザードと呼びます。これには構造ハザード、データハザード、コントロールハザードの</a:t>
            </a:r>
            <a:r>
              <a:rPr kumimoji="1" lang="en-US" altLang="ja-JP" dirty="0"/>
              <a:t>3</a:t>
            </a:r>
            <a:r>
              <a:rPr kumimoji="1" lang="ja-JP" altLang="en-US" dirty="0"/>
              <a:t>つがあります。ハザードによりパイプラインの性能が低下することをパイプラインストールと呼びます。ストールにより</a:t>
            </a:r>
            <a:r>
              <a:rPr kumimoji="1" lang="en-US" altLang="ja-JP" dirty="0"/>
              <a:t>CPI</a:t>
            </a:r>
            <a:r>
              <a:rPr kumimoji="1" lang="ja-JP" altLang="en-US" dirty="0"/>
              <a:t>は</a:t>
            </a:r>
            <a:r>
              <a:rPr kumimoji="1" lang="en-US" altLang="ja-JP" dirty="0"/>
              <a:t>1</a:t>
            </a:r>
            <a:r>
              <a:rPr kumimoji="1" lang="ja-JP" altLang="en-US" dirty="0"/>
              <a:t>よりも大きくなります。</a:t>
            </a:r>
          </a:p>
        </p:txBody>
      </p:sp>
      <p:sp>
        <p:nvSpPr>
          <p:cNvPr id="4" name="スライド番号プレースホルダー 3"/>
          <p:cNvSpPr>
            <a:spLocks noGrp="1"/>
          </p:cNvSpPr>
          <p:nvPr>
            <p:ph type="sldNum" sz="quarter" idx="10"/>
          </p:nvPr>
        </p:nvSpPr>
        <p:spPr/>
        <p:txBody>
          <a:bodyPr/>
          <a:lstStyle/>
          <a:p>
            <a:fld id="{4741547E-7345-4B51-8433-2FC1EF6320BE}" type="slidenum">
              <a:rPr lang="en-US" altLang="ja-JP" smtClean="0"/>
              <a:pPr/>
              <a:t>3</a:t>
            </a:fld>
            <a:endParaRPr lang="en-US" altLang="ja-JP"/>
          </a:p>
        </p:txBody>
      </p:sp>
    </p:spTree>
    <p:extLst>
      <p:ext uri="{BB962C8B-B14F-4D97-AF65-F5344CB8AC3E}">
        <p14:creationId xmlns:p14="http://schemas.microsoft.com/office/powerpoint/2010/main" val="9175881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問題は、分岐の判定を早い時期に持ってきたことで、判定するレジスタに対してデータハザードが生じてしまうことです。これは</a:t>
            </a:r>
            <a:r>
              <a:rPr kumimoji="1" lang="en-US" altLang="ja-JP" dirty="0"/>
              <a:t>M</a:t>
            </a:r>
            <a:r>
              <a:rPr kumimoji="1" lang="ja-JP" altLang="en-US" dirty="0"/>
              <a:t>ステージからと</a:t>
            </a:r>
            <a:r>
              <a:rPr kumimoji="1" lang="en-US" altLang="ja-JP" dirty="0"/>
              <a:t>E</a:t>
            </a:r>
            <a:r>
              <a:rPr kumimoji="1" lang="ja-JP" altLang="en-US" dirty="0"/>
              <a:t>ステージからの二つを考慮する必要があります。両方ともレジスタ番号が一致して先行命令がレジスタに書き込む命令で、後続命令が分岐命令の時フォワーディングが必要になりますが、直前からフォワーディングをすると、クリティカルパスが延びてしまうので、ここではインターロックをすることにします。</a:t>
            </a:r>
          </a:p>
        </p:txBody>
      </p:sp>
      <p:sp>
        <p:nvSpPr>
          <p:cNvPr id="4" name="スライド番号プレースホルダー 3"/>
          <p:cNvSpPr>
            <a:spLocks noGrp="1"/>
          </p:cNvSpPr>
          <p:nvPr>
            <p:ph type="sldNum" sz="quarter" idx="10"/>
          </p:nvPr>
        </p:nvSpPr>
        <p:spPr/>
        <p:txBody>
          <a:bodyPr/>
          <a:lstStyle/>
          <a:p>
            <a:fld id="{4741547E-7345-4B51-8433-2FC1EF6320BE}" type="slidenum">
              <a:rPr lang="en-US" altLang="ja-JP" smtClean="0"/>
              <a:pPr/>
              <a:t>21</a:t>
            </a:fld>
            <a:endParaRPr lang="en-US" altLang="ja-JP"/>
          </a:p>
        </p:txBody>
      </p:sp>
    </p:spTree>
    <p:extLst>
      <p:ext uri="{BB962C8B-B14F-4D97-AF65-F5344CB8AC3E}">
        <p14:creationId xmlns:p14="http://schemas.microsoft.com/office/powerpoint/2010/main" val="31358808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また、</a:t>
            </a:r>
            <a:r>
              <a:rPr kumimoji="1" lang="en-US" altLang="ja-JP" dirty="0" err="1"/>
              <a:t>lw</a:t>
            </a:r>
            <a:r>
              <a:rPr kumimoji="1" lang="ja-JP" altLang="en-US" dirty="0"/>
              <a:t>命令は結果が使えるのは</a:t>
            </a:r>
            <a:r>
              <a:rPr kumimoji="1" lang="en-US" altLang="ja-JP" dirty="0"/>
              <a:t>M</a:t>
            </a:r>
            <a:r>
              <a:rPr kumimoji="1" lang="ja-JP" altLang="en-US" dirty="0"/>
              <a:t>ステージの後なので、これもインターロックの必要があります。</a:t>
            </a:r>
          </a:p>
        </p:txBody>
      </p:sp>
      <p:sp>
        <p:nvSpPr>
          <p:cNvPr id="4" name="スライド番号プレースホルダー 3"/>
          <p:cNvSpPr>
            <a:spLocks noGrp="1"/>
          </p:cNvSpPr>
          <p:nvPr>
            <p:ph type="sldNum" sz="quarter" idx="10"/>
          </p:nvPr>
        </p:nvSpPr>
        <p:spPr/>
        <p:txBody>
          <a:bodyPr/>
          <a:lstStyle/>
          <a:p>
            <a:fld id="{4741547E-7345-4B51-8433-2FC1EF6320BE}" type="slidenum">
              <a:rPr lang="en-US" altLang="ja-JP" smtClean="0"/>
              <a:pPr/>
              <a:t>22</a:t>
            </a:fld>
            <a:endParaRPr lang="en-US" altLang="ja-JP"/>
          </a:p>
        </p:txBody>
      </p:sp>
    </p:spTree>
    <p:extLst>
      <p:ext uri="{BB962C8B-B14F-4D97-AF65-F5344CB8AC3E}">
        <p14:creationId xmlns:p14="http://schemas.microsoft.com/office/powerpoint/2010/main" val="41983129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ja-JP" altLang="en-US" dirty="0"/>
              <a:t>比較を行うレジスタの値についてもフォワーディングが必要になります。直前の命令はクリティカルパスが長くなるので、インターロックすることにしますが、その前の命令の結果はフォワーディングが必要になるので、これをフォワーディングします。このため比較回路の遅延時間は長いものになります。この遅延が延びる場合、</a:t>
            </a:r>
            <a:r>
              <a:rPr lang="en-US" altLang="ja-JP" dirty="0"/>
              <a:t>D</a:t>
            </a:r>
            <a:r>
              <a:rPr lang="ja-JP" altLang="en-US" dirty="0"/>
              <a:t>ステージで分岐を実行せず、</a:t>
            </a:r>
            <a:r>
              <a:rPr lang="en-US" altLang="ja-JP" dirty="0"/>
              <a:t>E</a:t>
            </a:r>
            <a:r>
              <a:rPr lang="ja-JP" altLang="en-US" dirty="0"/>
              <a:t>ステージで行う方法を取る場合が有利になる場合があります。この場合、遅延によるダメージは</a:t>
            </a:r>
            <a:r>
              <a:rPr lang="en-US" altLang="ja-JP" dirty="0"/>
              <a:t>2</a:t>
            </a:r>
            <a:r>
              <a:rPr lang="ja-JP" altLang="en-US" dirty="0"/>
              <a:t>クロックになります。しかしインターロックの機会が減り、遅延が減って周波数をあげることができるので、ここは実装環境を考えて良く比較する必要があります。</a:t>
            </a:r>
          </a:p>
        </p:txBody>
      </p:sp>
      <p:sp>
        <p:nvSpPr>
          <p:cNvPr id="2253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E20F8626-F02F-4ACA-84E9-473C1B5D9230}" type="slidenum">
              <a:rPr lang="ja-JP" altLang="en-US" smtClean="0"/>
              <a:pPr/>
              <a:t>23</a:t>
            </a:fld>
            <a:endParaRPr lang="ja-JP" altLang="en-US"/>
          </a:p>
        </p:txBody>
      </p:sp>
    </p:spTree>
    <p:extLst>
      <p:ext uri="{BB962C8B-B14F-4D97-AF65-F5344CB8AC3E}">
        <p14:creationId xmlns:p14="http://schemas.microsoft.com/office/powerpoint/2010/main" val="16393711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では演習資料を取って来て解凍しましょう。</a:t>
            </a:r>
          </a:p>
        </p:txBody>
      </p:sp>
      <p:sp>
        <p:nvSpPr>
          <p:cNvPr id="4" name="スライド番号プレースホルダー 3"/>
          <p:cNvSpPr>
            <a:spLocks noGrp="1"/>
          </p:cNvSpPr>
          <p:nvPr>
            <p:ph type="sldNum" sz="quarter" idx="5"/>
          </p:nvPr>
        </p:nvSpPr>
        <p:spPr/>
        <p:txBody>
          <a:bodyPr/>
          <a:lstStyle/>
          <a:p>
            <a:fld id="{CBD7BAFC-0F79-4244-8BE9-E1F641B9E18B}" type="slidenum">
              <a:rPr lang="en-US" altLang="ja-JP" smtClean="0"/>
              <a:pPr/>
              <a:t>25</a:t>
            </a:fld>
            <a:endParaRPr lang="en-US" altLang="ja-JP"/>
          </a:p>
        </p:txBody>
      </p:sp>
    </p:spTree>
    <p:extLst>
      <p:ext uri="{BB962C8B-B14F-4D97-AF65-F5344CB8AC3E}">
        <p14:creationId xmlns:p14="http://schemas.microsoft.com/office/powerpoint/2010/main" val="10874249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まず、</a:t>
            </a:r>
            <a:r>
              <a:rPr kumimoji="1" lang="en-US" altLang="ja-JP" dirty="0" err="1"/>
              <a:t>rfile.v</a:t>
            </a:r>
            <a:r>
              <a:rPr kumimoji="1" lang="ja-JP" altLang="en-US" dirty="0"/>
              <a:t>をチェックしましょう。立下りエッジで書き込むことに改変しています。この改変は何気で目立たないですが、</a:t>
            </a:r>
            <a:r>
              <a:rPr kumimoji="1" lang="en-US" altLang="ja-JP" dirty="0"/>
              <a:t>1</a:t>
            </a:r>
            <a:r>
              <a:rPr kumimoji="1" lang="ja-JP" altLang="en-US" dirty="0"/>
              <a:t>命令分フォワーディングする効果があります。一方で、</a:t>
            </a:r>
            <a:r>
              <a:rPr kumimoji="1" lang="en-US" altLang="ja-JP" dirty="0"/>
              <a:t>D</a:t>
            </a:r>
            <a:r>
              <a:rPr kumimoji="1" lang="ja-JP" altLang="en-US" dirty="0"/>
              <a:t>ステージが倍の速度で動かなければならなくなり、クリティカルパスになる可能性が高まります。</a:t>
            </a:r>
          </a:p>
        </p:txBody>
      </p:sp>
      <p:sp>
        <p:nvSpPr>
          <p:cNvPr id="4" name="スライド番号プレースホルダー 3"/>
          <p:cNvSpPr>
            <a:spLocks noGrp="1"/>
          </p:cNvSpPr>
          <p:nvPr>
            <p:ph type="sldNum" sz="quarter" idx="5"/>
          </p:nvPr>
        </p:nvSpPr>
        <p:spPr/>
        <p:txBody>
          <a:bodyPr/>
          <a:lstStyle/>
          <a:p>
            <a:fld id="{CBD7BAFC-0F79-4244-8BE9-E1F641B9E18B}" type="slidenum">
              <a:rPr lang="en-US" altLang="ja-JP" smtClean="0"/>
              <a:pPr/>
              <a:t>26</a:t>
            </a:fld>
            <a:endParaRPr lang="en-US" altLang="ja-JP"/>
          </a:p>
        </p:txBody>
      </p:sp>
    </p:spTree>
    <p:extLst>
      <p:ext uri="{BB962C8B-B14F-4D97-AF65-F5344CB8AC3E}">
        <p14:creationId xmlns:p14="http://schemas.microsoft.com/office/powerpoint/2010/main" val="33515900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a:t>
            </a:r>
            <a:r>
              <a:rPr kumimoji="1" lang="ja-JP" altLang="en-US" dirty="0"/>
              <a:t>ステージは、ストール発生時には停止するように設計します。分岐成立時には</a:t>
            </a:r>
            <a:r>
              <a:rPr kumimoji="1" lang="en-US" altLang="ja-JP" dirty="0"/>
              <a:t>pc</a:t>
            </a:r>
            <a:r>
              <a:rPr kumimoji="1" lang="ja-JP" altLang="en-US" dirty="0"/>
              <a:t>を変更しますが、この判断、分岐先計算は</a:t>
            </a:r>
            <a:r>
              <a:rPr kumimoji="1" lang="en-US" altLang="ja-JP" dirty="0"/>
              <a:t>D</a:t>
            </a:r>
            <a:r>
              <a:rPr kumimoji="1" lang="ja-JP" altLang="en-US" dirty="0"/>
              <a:t>ステージで行います。分岐命令がどうか分かる前に</a:t>
            </a:r>
            <a:r>
              <a:rPr kumimoji="1" lang="en-US" altLang="ja-JP" dirty="0"/>
              <a:t>1</a:t>
            </a:r>
            <a:r>
              <a:rPr kumimoji="1" lang="ja-JP" altLang="en-US" dirty="0"/>
              <a:t>命令分フェッチしてしまいますが、これは分岐とわかったら、</a:t>
            </a:r>
            <a:r>
              <a:rPr kumimoji="1" lang="en-US" altLang="ja-JP" dirty="0"/>
              <a:t>NOP</a:t>
            </a:r>
            <a:r>
              <a:rPr kumimoji="1" lang="ja-JP" altLang="en-US" dirty="0"/>
              <a:t>命令と置き換え、飛び先あるいは</a:t>
            </a:r>
            <a:r>
              <a:rPr kumimoji="1" lang="en-US" altLang="ja-JP" dirty="0"/>
              <a:t>pc+4</a:t>
            </a:r>
            <a:r>
              <a:rPr kumimoji="1" lang="ja-JP" altLang="en-US" dirty="0"/>
              <a:t>からフェッチし直します。</a:t>
            </a:r>
          </a:p>
        </p:txBody>
      </p:sp>
      <p:sp>
        <p:nvSpPr>
          <p:cNvPr id="4" name="スライド番号プレースホルダー 3"/>
          <p:cNvSpPr>
            <a:spLocks noGrp="1"/>
          </p:cNvSpPr>
          <p:nvPr>
            <p:ph type="sldNum" sz="quarter" idx="5"/>
          </p:nvPr>
        </p:nvSpPr>
        <p:spPr/>
        <p:txBody>
          <a:bodyPr/>
          <a:lstStyle/>
          <a:p>
            <a:fld id="{CBD7BAFC-0F79-4244-8BE9-E1F641B9E18B}" type="slidenum">
              <a:rPr lang="en-US" altLang="ja-JP" smtClean="0"/>
              <a:pPr/>
              <a:t>27</a:t>
            </a:fld>
            <a:endParaRPr lang="en-US" altLang="ja-JP"/>
          </a:p>
        </p:txBody>
      </p:sp>
    </p:spTree>
    <p:extLst>
      <p:ext uri="{BB962C8B-B14F-4D97-AF65-F5344CB8AC3E}">
        <p14:creationId xmlns:p14="http://schemas.microsoft.com/office/powerpoint/2010/main" val="2530909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まず分岐の判断に使うレジスタをフォワーディングします。これは</a:t>
            </a:r>
            <a:r>
              <a:rPr kumimoji="1" lang="en-US" altLang="ja-JP" dirty="0"/>
              <a:t>M</a:t>
            </a:r>
            <a:r>
              <a:rPr kumimoji="1" lang="ja-JP" altLang="en-US" dirty="0"/>
              <a:t>ステージからのもので、</a:t>
            </a:r>
            <a:r>
              <a:rPr kumimoji="1" lang="en-US" altLang="ja-JP" dirty="0"/>
              <a:t>E</a:t>
            </a:r>
            <a:r>
              <a:rPr kumimoji="1" lang="ja-JP" altLang="en-US" dirty="0"/>
              <a:t>ステージで変更が行われる場合は、ストールさせます。</a:t>
            </a:r>
          </a:p>
        </p:txBody>
      </p:sp>
      <p:sp>
        <p:nvSpPr>
          <p:cNvPr id="4" name="スライド番号プレースホルダー 3"/>
          <p:cNvSpPr>
            <a:spLocks noGrp="1"/>
          </p:cNvSpPr>
          <p:nvPr>
            <p:ph type="sldNum" sz="quarter" idx="5"/>
          </p:nvPr>
        </p:nvSpPr>
        <p:spPr/>
        <p:txBody>
          <a:bodyPr/>
          <a:lstStyle/>
          <a:p>
            <a:fld id="{CBD7BAFC-0F79-4244-8BE9-E1F641B9E18B}" type="slidenum">
              <a:rPr lang="en-US" altLang="ja-JP" smtClean="0"/>
              <a:pPr/>
              <a:t>28</a:t>
            </a:fld>
            <a:endParaRPr lang="en-US" altLang="ja-JP"/>
          </a:p>
        </p:txBody>
      </p:sp>
    </p:spTree>
    <p:extLst>
      <p:ext uri="{BB962C8B-B14F-4D97-AF65-F5344CB8AC3E}">
        <p14:creationId xmlns:p14="http://schemas.microsoft.com/office/powerpoint/2010/main" val="141597120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ストールの判定は、</a:t>
            </a:r>
            <a:r>
              <a:rPr kumimoji="1" lang="en-US" altLang="ja-JP" dirty="0" err="1"/>
              <a:t>lw</a:t>
            </a:r>
            <a:r>
              <a:rPr kumimoji="1" lang="ja-JP" altLang="en-US" dirty="0"/>
              <a:t>後に判定を行う場合、分岐命令前にレジスタを設定する場合です。これは先に説明したようにクリティカルパスになるのを避けるために</a:t>
            </a:r>
            <a:r>
              <a:rPr kumimoji="1" lang="en-US" altLang="ja-JP" dirty="0"/>
              <a:t>1</a:t>
            </a:r>
            <a:r>
              <a:rPr kumimoji="1" lang="ja-JP" altLang="en-US" dirty="0"/>
              <a:t>クロックストールします。分岐判定は</a:t>
            </a:r>
            <a:r>
              <a:rPr kumimoji="1" lang="en-US" altLang="ja-JP" dirty="0"/>
              <a:t>1</a:t>
            </a:r>
            <a:r>
              <a:rPr kumimoji="1" lang="ja-JP" altLang="en-US" dirty="0"/>
              <a:t>サイクル版と同じです。</a:t>
            </a:r>
          </a:p>
        </p:txBody>
      </p:sp>
      <p:sp>
        <p:nvSpPr>
          <p:cNvPr id="4" name="スライド番号プレースホルダー 3"/>
          <p:cNvSpPr>
            <a:spLocks noGrp="1"/>
          </p:cNvSpPr>
          <p:nvPr>
            <p:ph type="sldNum" sz="quarter" idx="5"/>
          </p:nvPr>
        </p:nvSpPr>
        <p:spPr/>
        <p:txBody>
          <a:bodyPr/>
          <a:lstStyle/>
          <a:p>
            <a:fld id="{CBD7BAFC-0F79-4244-8BE9-E1F641B9E18B}" type="slidenum">
              <a:rPr lang="en-US" altLang="ja-JP" smtClean="0"/>
              <a:pPr/>
              <a:t>29</a:t>
            </a:fld>
            <a:endParaRPr lang="en-US" altLang="ja-JP"/>
          </a:p>
        </p:txBody>
      </p:sp>
    </p:spTree>
    <p:extLst>
      <p:ext uri="{BB962C8B-B14F-4D97-AF65-F5344CB8AC3E}">
        <p14:creationId xmlns:p14="http://schemas.microsoft.com/office/powerpoint/2010/main" val="141057897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ja-JP" altLang="en-US" dirty="0"/>
              <a:t>今までの</a:t>
            </a:r>
            <a:r>
              <a:rPr lang="en-US" altLang="ja-JP" dirty="0"/>
              <a:t>D</a:t>
            </a:r>
            <a:r>
              <a:rPr lang="ja-JP" altLang="en-US" dirty="0"/>
              <a:t>ステージの改変は図のこの部分に相当します。</a:t>
            </a:r>
          </a:p>
        </p:txBody>
      </p:sp>
      <p:sp>
        <p:nvSpPr>
          <p:cNvPr id="2253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E20F8626-F02F-4ACA-84E9-473C1B5D9230}" type="slidenum">
              <a:rPr lang="ja-JP" altLang="en-US" smtClean="0"/>
              <a:pPr/>
              <a:t>30</a:t>
            </a:fld>
            <a:endParaRPr lang="ja-JP" altLang="en-US"/>
          </a:p>
        </p:txBody>
      </p:sp>
    </p:spTree>
    <p:extLst>
      <p:ext uri="{BB962C8B-B14F-4D97-AF65-F5344CB8AC3E}">
        <p14:creationId xmlns:p14="http://schemas.microsoft.com/office/powerpoint/2010/main" val="184452435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E</a:t>
            </a:r>
            <a:r>
              <a:rPr kumimoji="1" lang="ja-JP" altLang="en-US" dirty="0"/>
              <a:t>ステージには基本的なフォワーディングを行います。</a:t>
            </a:r>
          </a:p>
        </p:txBody>
      </p:sp>
      <p:sp>
        <p:nvSpPr>
          <p:cNvPr id="4" name="スライド番号プレースホルダー 3"/>
          <p:cNvSpPr>
            <a:spLocks noGrp="1"/>
          </p:cNvSpPr>
          <p:nvPr>
            <p:ph type="sldNum" sz="quarter" idx="5"/>
          </p:nvPr>
        </p:nvSpPr>
        <p:spPr/>
        <p:txBody>
          <a:bodyPr/>
          <a:lstStyle/>
          <a:p>
            <a:fld id="{CBD7BAFC-0F79-4244-8BE9-E1F641B9E18B}" type="slidenum">
              <a:rPr lang="en-US" altLang="ja-JP" smtClean="0"/>
              <a:pPr/>
              <a:t>31</a:t>
            </a:fld>
            <a:endParaRPr lang="en-US" altLang="ja-JP"/>
          </a:p>
        </p:txBody>
      </p:sp>
    </p:spTree>
    <p:extLst>
      <p:ext uri="{BB962C8B-B14F-4D97-AF65-F5344CB8AC3E}">
        <p14:creationId xmlns:p14="http://schemas.microsoft.com/office/powerpoint/2010/main" val="40504704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パイプラインの各ステージは利用する資源を占有する必要があります。片方のステージで資源を使っている間、他のステージで使えない場合、その時間帯パイプラインを待たせてやる必要があります。この例では命令メモリとデータメモリを分けることができず、統合メモリを使った場合を考えます。この場合、先行命令が</a:t>
            </a:r>
            <a:r>
              <a:rPr kumimoji="1" lang="en-US" altLang="ja-JP" dirty="0"/>
              <a:t>M</a:t>
            </a:r>
            <a:r>
              <a:rPr kumimoji="1" lang="ja-JP" altLang="en-US" dirty="0"/>
              <a:t>ステージでメモリをアクセスしている間は命令のフェッチができないので、一クロック遅らせてやります。この分パイプラインは</a:t>
            </a:r>
            <a:r>
              <a:rPr kumimoji="1" lang="en-US" altLang="ja-JP" dirty="0"/>
              <a:t>1</a:t>
            </a:r>
            <a:r>
              <a:rPr kumimoji="1" lang="ja-JP" altLang="en-US" dirty="0"/>
              <a:t>クロック遅れます。この遅れは、パイプを流れる液体中の泡にたとえられ、バブルと呼ばれます。このため、</a:t>
            </a:r>
            <a:r>
              <a:rPr kumimoji="1" lang="en-US" altLang="ja-JP" dirty="0"/>
              <a:t>1</a:t>
            </a:r>
            <a:r>
              <a:rPr kumimoji="1" lang="ja-JP" altLang="en-US" dirty="0"/>
              <a:t>クロック分命令の終了が遅れます。この損失は、</a:t>
            </a:r>
            <a:r>
              <a:rPr kumimoji="1" lang="en-US" altLang="ja-JP" dirty="0"/>
              <a:t>CPI</a:t>
            </a:r>
            <a:r>
              <a:rPr kumimoji="1" lang="ja-JP" altLang="en-US" dirty="0" err="1"/>
              <a:t>の増</a:t>
            </a:r>
            <a:r>
              <a:rPr kumimoji="1" lang="ja-JP" altLang="en-US" dirty="0"/>
              <a:t>大として考えます。理想の</a:t>
            </a:r>
            <a:r>
              <a:rPr kumimoji="1" lang="en-US" altLang="ja-JP" dirty="0"/>
              <a:t>CPI</a:t>
            </a:r>
            <a:r>
              <a:rPr kumimoji="1" lang="ja-JP" altLang="en-US" dirty="0"/>
              <a:t>を</a:t>
            </a:r>
            <a:r>
              <a:rPr kumimoji="1" lang="en-US" altLang="ja-JP" dirty="0"/>
              <a:t>1</a:t>
            </a:r>
            <a:r>
              <a:rPr kumimoji="1" lang="ja-JP" altLang="en-US" dirty="0"/>
              <a:t>とすると、これにストールする確率</a:t>
            </a:r>
            <a:r>
              <a:rPr kumimoji="1" lang="en-US" altLang="ja-JP" dirty="0"/>
              <a:t>×</a:t>
            </a:r>
            <a:r>
              <a:rPr kumimoji="1" lang="ja-JP" altLang="en-US" dirty="0"/>
              <a:t>ストール時のダメージを加えます。例えば</a:t>
            </a:r>
            <a:r>
              <a:rPr kumimoji="1" lang="en-US" altLang="ja-JP" dirty="0" err="1"/>
              <a:t>lw</a:t>
            </a:r>
            <a:r>
              <a:rPr kumimoji="1" lang="en-US" altLang="ja-JP" dirty="0"/>
              <a:t>/</a:t>
            </a:r>
            <a:r>
              <a:rPr kumimoji="1" lang="en-US" altLang="ja-JP" dirty="0" err="1"/>
              <a:t>sw</a:t>
            </a:r>
            <a:r>
              <a:rPr kumimoji="1" lang="ja-JP" altLang="en-US" dirty="0"/>
              <a:t>が合わせて</a:t>
            </a:r>
            <a:r>
              <a:rPr kumimoji="1" lang="en-US" altLang="ja-JP" dirty="0"/>
              <a:t>25</a:t>
            </a:r>
            <a:r>
              <a:rPr kumimoji="1" lang="ja-JP" altLang="en-US" dirty="0"/>
              <a:t>％の生起確率があるとすると、ストール付きの</a:t>
            </a:r>
            <a:r>
              <a:rPr kumimoji="1" lang="en-US" altLang="ja-JP" dirty="0"/>
              <a:t>CPI</a:t>
            </a:r>
            <a:r>
              <a:rPr kumimoji="1" lang="ja-JP" altLang="en-US" dirty="0"/>
              <a:t>は</a:t>
            </a:r>
            <a:r>
              <a:rPr kumimoji="1" lang="en-US" altLang="ja-JP" dirty="0"/>
              <a:t>1.25</a:t>
            </a:r>
            <a:r>
              <a:rPr kumimoji="1" lang="ja-JP" altLang="en-US" dirty="0"/>
              <a:t>となります。</a:t>
            </a:r>
          </a:p>
        </p:txBody>
      </p:sp>
      <p:sp>
        <p:nvSpPr>
          <p:cNvPr id="4" name="スライド番号プレースホルダー 3"/>
          <p:cNvSpPr>
            <a:spLocks noGrp="1"/>
          </p:cNvSpPr>
          <p:nvPr>
            <p:ph type="sldNum" sz="quarter" idx="10"/>
          </p:nvPr>
        </p:nvSpPr>
        <p:spPr/>
        <p:txBody>
          <a:bodyPr/>
          <a:lstStyle/>
          <a:p>
            <a:fld id="{4741547E-7345-4B51-8433-2FC1EF6320BE}" type="slidenum">
              <a:rPr lang="en-US" altLang="ja-JP" smtClean="0"/>
              <a:pPr/>
              <a:t>4</a:t>
            </a:fld>
            <a:endParaRPr lang="en-US" altLang="ja-JP"/>
          </a:p>
        </p:txBody>
      </p:sp>
    </p:spTree>
    <p:extLst>
      <p:ext uri="{BB962C8B-B14F-4D97-AF65-F5344CB8AC3E}">
        <p14:creationId xmlns:p14="http://schemas.microsoft.com/office/powerpoint/2010/main" val="267925044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ja-JP" altLang="en-US" dirty="0"/>
              <a:t>この変更は図のこの部分に当たります。</a:t>
            </a:r>
            <a:r>
              <a:rPr lang="en-US" altLang="ja-JP" dirty="0"/>
              <a:t>ALU</a:t>
            </a:r>
            <a:r>
              <a:rPr lang="ja-JP" altLang="en-US" dirty="0"/>
              <a:t>の両側に対して</a:t>
            </a:r>
            <a:r>
              <a:rPr lang="en-US" altLang="ja-JP" dirty="0"/>
              <a:t>M</a:t>
            </a:r>
            <a:r>
              <a:rPr lang="ja-JP" altLang="en-US" dirty="0"/>
              <a:t>ステージ</a:t>
            </a:r>
            <a:r>
              <a:rPr lang="en-US" altLang="ja-JP" dirty="0"/>
              <a:t>W</a:t>
            </a:r>
            <a:r>
              <a:rPr lang="ja-JP" altLang="en-US" dirty="0"/>
              <a:t>ステージからフォワーディングします。</a:t>
            </a:r>
          </a:p>
        </p:txBody>
      </p:sp>
      <p:sp>
        <p:nvSpPr>
          <p:cNvPr id="2253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E20F8626-F02F-4ACA-84E9-473C1B5D9230}" type="slidenum">
              <a:rPr lang="ja-JP" altLang="en-US" smtClean="0"/>
              <a:pPr/>
              <a:t>32</a:t>
            </a:fld>
            <a:endParaRPr lang="ja-JP" altLang="en-US"/>
          </a:p>
        </p:txBody>
      </p:sp>
    </p:spTree>
    <p:extLst>
      <p:ext uri="{BB962C8B-B14F-4D97-AF65-F5344CB8AC3E}">
        <p14:creationId xmlns:p14="http://schemas.microsoft.com/office/powerpoint/2010/main" val="117753605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このパイプラインでは、分岐命令の次の命令はフェッチしてきても捨てなければならず、</a:t>
            </a:r>
            <a:r>
              <a:rPr kumimoji="1" lang="en-US" altLang="ja-JP" dirty="0"/>
              <a:t>1</a:t>
            </a:r>
            <a:r>
              <a:rPr kumimoji="1" lang="ja-JP" altLang="en-US" dirty="0"/>
              <a:t>クロックのストールが必ず生じます。これを低減するための簡単な方法を二つ紹介します。</a:t>
            </a:r>
            <a:endParaRPr kumimoji="1" lang="en-US" altLang="ja-JP" dirty="0"/>
          </a:p>
          <a:p>
            <a:r>
              <a:rPr kumimoji="1" lang="ja-JP" altLang="en-US" dirty="0"/>
              <a:t>一つは、</a:t>
            </a:r>
            <a:r>
              <a:rPr kumimoji="1" lang="en-US" altLang="ja-JP" dirty="0"/>
              <a:t>Predict</a:t>
            </a:r>
            <a:r>
              <a:rPr kumimoji="1" lang="ja-JP" altLang="en-US" dirty="0"/>
              <a:t> </a:t>
            </a:r>
            <a:r>
              <a:rPr kumimoji="1" lang="en-US" altLang="ja-JP" dirty="0"/>
              <a:t>Not</a:t>
            </a:r>
            <a:r>
              <a:rPr kumimoji="1" lang="ja-JP" altLang="en-US" dirty="0"/>
              <a:t> </a:t>
            </a:r>
            <a:r>
              <a:rPr kumimoji="1" lang="en-US" altLang="ja-JP" dirty="0"/>
              <a:t>Taken</a:t>
            </a:r>
            <a:r>
              <a:rPr kumimoji="1" lang="ja-JP" altLang="en-US" dirty="0"/>
              <a:t>という方法で、「分岐命令が常に分岐しない」と予想する一種の分岐予測です。予測がはずれて分岐が成立すると分岐命令を</a:t>
            </a:r>
            <a:r>
              <a:rPr kumimoji="1" lang="en-US" altLang="ja-JP" dirty="0" err="1"/>
              <a:t>NOP</a:t>
            </a:r>
            <a:r>
              <a:rPr kumimoji="1" lang="ja-JP" altLang="en-US" dirty="0"/>
              <a:t>に変更してパイプラインに流します。これはバブルとなってダメージとなりますが、分岐が不成立ならば、フェッチしてきた命令をそのまま使うことができてロスが生じません。この方法は簡単な付加ハードウェアで性能が向上しますが、不幸なことに分岐命令は成立する場合の方が多いので、思ったより効果が得られません。</a:t>
            </a:r>
            <a:endParaRPr kumimoji="1" lang="en-US" altLang="ja-JP" dirty="0"/>
          </a:p>
          <a:p>
            <a:r>
              <a:rPr kumimoji="1" lang="ja-JP" altLang="en-US" dirty="0"/>
              <a:t>もう一つの方法は、遅延分岐（</a:t>
            </a:r>
            <a:r>
              <a:rPr kumimoji="1" lang="en-US" altLang="ja-JP" dirty="0"/>
              <a:t>Delayed</a:t>
            </a:r>
            <a:r>
              <a:rPr kumimoji="1" lang="ja-JP" altLang="en-US" dirty="0"/>
              <a:t> </a:t>
            </a:r>
            <a:r>
              <a:rPr kumimoji="1" lang="en-US" altLang="ja-JP" dirty="0"/>
              <a:t>Branch)</a:t>
            </a:r>
            <a:r>
              <a:rPr kumimoji="1" lang="ja-JP" altLang="en-US" dirty="0"/>
              <a:t>といって、ハードウェアは何も変更せずに、取ってきた命令をパイプラインに流してしまいます。そして「この分岐命令は一命令分効き目が遅いんだ」と解釈します。このパイプラインに流してしまう命令の場所を遅延スロットと呼びます。</a:t>
            </a:r>
          </a:p>
        </p:txBody>
      </p:sp>
      <p:sp>
        <p:nvSpPr>
          <p:cNvPr id="4" name="スライド番号プレースホルダー 3"/>
          <p:cNvSpPr>
            <a:spLocks noGrp="1"/>
          </p:cNvSpPr>
          <p:nvPr>
            <p:ph type="sldNum" sz="quarter" idx="10"/>
          </p:nvPr>
        </p:nvSpPr>
        <p:spPr/>
        <p:txBody>
          <a:bodyPr/>
          <a:lstStyle/>
          <a:p>
            <a:fld id="{4741547E-7345-4B51-8433-2FC1EF6320BE}" type="slidenum">
              <a:rPr lang="en-US" altLang="ja-JP" smtClean="0"/>
              <a:pPr/>
              <a:t>33</a:t>
            </a:fld>
            <a:endParaRPr lang="en-US" altLang="ja-JP"/>
          </a:p>
        </p:txBody>
      </p:sp>
    </p:spTree>
    <p:extLst>
      <p:ext uri="{BB962C8B-B14F-4D97-AF65-F5344CB8AC3E}">
        <p14:creationId xmlns:p14="http://schemas.microsoft.com/office/powerpoint/2010/main" val="76245191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この図は</a:t>
            </a:r>
            <a:r>
              <a:rPr kumimoji="1" lang="en-US" altLang="ja-JP" dirty="0"/>
              <a:t>Predict</a:t>
            </a:r>
            <a:r>
              <a:rPr kumimoji="1" lang="ja-JP" altLang="en-US" dirty="0"/>
              <a:t> </a:t>
            </a:r>
            <a:r>
              <a:rPr kumimoji="1" lang="en-US" altLang="ja-JP" dirty="0"/>
              <a:t>Not</a:t>
            </a:r>
            <a:r>
              <a:rPr kumimoji="1" lang="ja-JP" altLang="en-US" dirty="0"/>
              <a:t> </a:t>
            </a:r>
            <a:r>
              <a:rPr kumimoji="1" lang="en-US" altLang="ja-JP" dirty="0"/>
              <a:t>Taken</a:t>
            </a:r>
            <a:r>
              <a:rPr kumimoji="1" lang="ja-JP" altLang="en-US" dirty="0"/>
              <a:t>を示しています。成立の場合のみ命令をフェッチしなおします。</a:t>
            </a:r>
          </a:p>
        </p:txBody>
      </p:sp>
      <p:sp>
        <p:nvSpPr>
          <p:cNvPr id="4" name="スライド番号プレースホルダー 3"/>
          <p:cNvSpPr>
            <a:spLocks noGrp="1"/>
          </p:cNvSpPr>
          <p:nvPr>
            <p:ph type="sldNum" sz="quarter" idx="10"/>
          </p:nvPr>
        </p:nvSpPr>
        <p:spPr/>
        <p:txBody>
          <a:bodyPr/>
          <a:lstStyle/>
          <a:p>
            <a:fld id="{4741547E-7345-4B51-8433-2FC1EF6320BE}" type="slidenum">
              <a:rPr lang="en-US" altLang="ja-JP" smtClean="0"/>
              <a:pPr/>
              <a:t>34</a:t>
            </a:fld>
            <a:endParaRPr lang="en-US" altLang="ja-JP"/>
          </a:p>
        </p:txBody>
      </p:sp>
    </p:spTree>
    <p:extLst>
      <p:ext uri="{BB962C8B-B14F-4D97-AF65-F5344CB8AC3E}">
        <p14:creationId xmlns:p14="http://schemas.microsoft.com/office/powerpoint/2010/main" val="33385637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遅延分岐は、分岐命令の次の命令をパイプラインに入れてしまい、必ず実行する方法です。すなわち分岐命令の効き目が遅いと考えるのです。パイプラインスケジュールによって、有効な命令を入れてやることができれば、この命令は無駄にはならないです。どうしても有効な命令が入れられない場合、</a:t>
            </a:r>
            <a:r>
              <a:rPr kumimoji="1" lang="en-US" altLang="ja-JP" dirty="0" err="1"/>
              <a:t>NOP</a:t>
            </a:r>
            <a:r>
              <a:rPr kumimoji="1" lang="ja-JP" altLang="en-US" dirty="0"/>
              <a:t>命令を入れておきます。これはロスになってしまいます。</a:t>
            </a:r>
          </a:p>
        </p:txBody>
      </p:sp>
      <p:sp>
        <p:nvSpPr>
          <p:cNvPr id="4" name="スライド番号プレースホルダー 3"/>
          <p:cNvSpPr>
            <a:spLocks noGrp="1"/>
          </p:cNvSpPr>
          <p:nvPr>
            <p:ph type="sldNum" sz="quarter" idx="10"/>
          </p:nvPr>
        </p:nvSpPr>
        <p:spPr/>
        <p:txBody>
          <a:bodyPr/>
          <a:lstStyle/>
          <a:p>
            <a:fld id="{4741547E-7345-4B51-8433-2FC1EF6320BE}" type="slidenum">
              <a:rPr lang="en-US" altLang="ja-JP" smtClean="0"/>
              <a:pPr/>
              <a:t>36</a:t>
            </a:fld>
            <a:endParaRPr lang="en-US" altLang="ja-JP"/>
          </a:p>
        </p:txBody>
      </p:sp>
    </p:spTree>
    <p:extLst>
      <p:ext uri="{BB962C8B-B14F-4D97-AF65-F5344CB8AC3E}">
        <p14:creationId xmlns:p14="http://schemas.microsoft.com/office/powerpoint/2010/main" val="326811633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a:t>mult.asm</a:t>
            </a:r>
            <a:r>
              <a:rPr kumimoji="1" lang="ja-JP" altLang="en-US" dirty="0"/>
              <a:t>の例を考えましょう。この分岐は遅延分岐で、</a:t>
            </a:r>
            <a:r>
              <a:rPr kumimoji="1" lang="en-US" altLang="ja-JP" dirty="0" err="1"/>
              <a:t>NOP</a:t>
            </a:r>
            <a:r>
              <a:rPr kumimoji="1" lang="ja-JP" altLang="en-US" dirty="0"/>
              <a:t>が入って正常に動いています。では、この</a:t>
            </a:r>
            <a:r>
              <a:rPr kumimoji="1" lang="en-US" altLang="ja-JP" dirty="0" err="1"/>
              <a:t>NOP</a:t>
            </a:r>
            <a:r>
              <a:rPr kumimoji="1" lang="ja-JP" altLang="en-US" dirty="0"/>
              <a:t>を有効な命令で埋めるにはどうすれば良いでしょうか？</a:t>
            </a:r>
          </a:p>
        </p:txBody>
      </p:sp>
      <p:sp>
        <p:nvSpPr>
          <p:cNvPr id="4" name="スライド番号プレースホルダー 3"/>
          <p:cNvSpPr>
            <a:spLocks noGrp="1"/>
          </p:cNvSpPr>
          <p:nvPr>
            <p:ph type="sldNum" sz="quarter" idx="10"/>
          </p:nvPr>
        </p:nvSpPr>
        <p:spPr/>
        <p:txBody>
          <a:bodyPr/>
          <a:lstStyle/>
          <a:p>
            <a:fld id="{4741547E-7345-4B51-8433-2FC1EF6320BE}" type="slidenum">
              <a:rPr lang="en-US" altLang="ja-JP" smtClean="0"/>
              <a:pPr/>
              <a:t>37</a:t>
            </a:fld>
            <a:endParaRPr lang="en-US" altLang="ja-JP"/>
          </a:p>
        </p:txBody>
      </p:sp>
    </p:spTree>
    <p:extLst>
      <p:ext uri="{BB962C8B-B14F-4D97-AF65-F5344CB8AC3E}">
        <p14:creationId xmlns:p14="http://schemas.microsoft.com/office/powerpoint/2010/main" val="293020557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add</a:t>
            </a:r>
            <a:r>
              <a:rPr kumimoji="1" lang="ja-JP" altLang="en-US" dirty="0"/>
              <a:t>命令を持ってきた例です。このコードは一見ものすごく変に見えますが、</a:t>
            </a:r>
            <a:r>
              <a:rPr kumimoji="1" lang="en-US" altLang="ja-JP" dirty="0" err="1"/>
              <a:t>bne</a:t>
            </a:r>
            <a:r>
              <a:rPr kumimoji="1" lang="ja-JP" altLang="en-US" dirty="0" err="1"/>
              <a:t>が遅</a:t>
            </a:r>
            <a:r>
              <a:rPr kumimoji="1" lang="ja-JP" altLang="en-US" dirty="0"/>
              <a:t>延分岐ならばちゃんと動きます。</a:t>
            </a:r>
          </a:p>
        </p:txBody>
      </p:sp>
      <p:sp>
        <p:nvSpPr>
          <p:cNvPr id="4" name="スライド番号プレースホルダー 3"/>
          <p:cNvSpPr>
            <a:spLocks noGrp="1"/>
          </p:cNvSpPr>
          <p:nvPr>
            <p:ph type="sldNum" sz="quarter" idx="10"/>
          </p:nvPr>
        </p:nvSpPr>
        <p:spPr/>
        <p:txBody>
          <a:bodyPr/>
          <a:lstStyle/>
          <a:p>
            <a:fld id="{4741547E-7345-4B51-8433-2FC1EF6320BE}" type="slidenum">
              <a:rPr lang="en-US" altLang="ja-JP" smtClean="0"/>
              <a:pPr/>
              <a:t>38</a:t>
            </a:fld>
            <a:endParaRPr lang="en-US" altLang="ja-JP"/>
          </a:p>
        </p:txBody>
      </p:sp>
    </p:spTree>
    <p:extLst>
      <p:ext uri="{BB962C8B-B14F-4D97-AF65-F5344CB8AC3E}">
        <p14:creationId xmlns:p14="http://schemas.microsoft.com/office/powerpoint/2010/main" val="97712182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もう一つ、制御変数の</a:t>
            </a:r>
            <a:r>
              <a:rPr kumimoji="1" lang="en-US" altLang="ja-JP" dirty="0"/>
              <a:t>x1</a:t>
            </a:r>
            <a:r>
              <a:rPr kumimoji="1" lang="ja-JP" altLang="en-US" dirty="0"/>
              <a:t>をカウントダウンする命令を使う方法もあります。この場合は、インターロックを減らす効力もあります。しかし、命令の実行順は変わらないため、あらかじめ一つ引いて置く工夫が必要になります。</a:t>
            </a:r>
          </a:p>
        </p:txBody>
      </p:sp>
      <p:sp>
        <p:nvSpPr>
          <p:cNvPr id="4" name="スライド番号プレースホルダー 3"/>
          <p:cNvSpPr>
            <a:spLocks noGrp="1"/>
          </p:cNvSpPr>
          <p:nvPr>
            <p:ph type="sldNum" sz="quarter" idx="10"/>
          </p:nvPr>
        </p:nvSpPr>
        <p:spPr/>
        <p:txBody>
          <a:bodyPr/>
          <a:lstStyle/>
          <a:p>
            <a:fld id="{4741547E-7345-4B51-8433-2FC1EF6320BE}" type="slidenum">
              <a:rPr lang="en-US" altLang="ja-JP" smtClean="0"/>
              <a:pPr/>
              <a:t>39</a:t>
            </a:fld>
            <a:endParaRPr lang="en-US" altLang="ja-JP"/>
          </a:p>
        </p:txBody>
      </p:sp>
    </p:spTree>
    <p:extLst>
      <p:ext uri="{BB962C8B-B14F-4D97-AF65-F5344CB8AC3E}">
        <p14:creationId xmlns:p14="http://schemas.microsoft.com/office/powerpoint/2010/main" val="64111123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RV32I</a:t>
            </a:r>
            <a:r>
              <a:rPr kumimoji="1" lang="ja-JP" altLang="en-US" dirty="0"/>
              <a:t>のストールはまとめるとこんな感じになります。</a:t>
            </a:r>
          </a:p>
        </p:txBody>
      </p:sp>
      <p:sp>
        <p:nvSpPr>
          <p:cNvPr id="4" name="スライド番号プレースホルダー 3"/>
          <p:cNvSpPr>
            <a:spLocks noGrp="1"/>
          </p:cNvSpPr>
          <p:nvPr>
            <p:ph type="sldNum" sz="quarter" idx="5"/>
          </p:nvPr>
        </p:nvSpPr>
        <p:spPr/>
        <p:txBody>
          <a:bodyPr/>
          <a:lstStyle/>
          <a:p>
            <a:fld id="{CBD7BAFC-0F79-4244-8BE9-E1F641B9E18B}" type="slidenum">
              <a:rPr lang="en-US" altLang="ja-JP" smtClean="0"/>
              <a:pPr/>
              <a:t>40</a:t>
            </a:fld>
            <a:endParaRPr lang="en-US" altLang="ja-JP"/>
          </a:p>
        </p:txBody>
      </p:sp>
    </p:spTree>
    <p:extLst>
      <p:ext uri="{BB962C8B-B14F-4D97-AF65-F5344CB8AC3E}">
        <p14:creationId xmlns:p14="http://schemas.microsoft.com/office/powerpoint/2010/main" val="144101819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D33529-B885-4978-8947-706FBE7152E9}" type="slidenum">
              <a:rPr lang="en-US" altLang="ja-JP"/>
              <a:pPr/>
              <a:t>41</a:t>
            </a:fld>
            <a:endParaRPr lang="en-US" altLang="ja-JP"/>
          </a:p>
        </p:txBody>
      </p:sp>
      <p:sp>
        <p:nvSpPr>
          <p:cNvPr id="181250" name="Rectangle 2"/>
          <p:cNvSpPr>
            <a:spLocks noGrp="1" noRot="1" noChangeAspect="1" noChangeArrowheads="1" noTextEdit="1"/>
          </p:cNvSpPr>
          <p:nvPr>
            <p:ph type="sldImg"/>
          </p:nvPr>
        </p:nvSpPr>
        <p:spPr>
          <a:ln/>
        </p:spPr>
      </p:sp>
      <p:sp>
        <p:nvSpPr>
          <p:cNvPr id="181251" name="Rectangle 3"/>
          <p:cNvSpPr>
            <a:spLocks noGrp="1" noChangeArrowheads="1"/>
          </p:cNvSpPr>
          <p:nvPr>
            <p:ph type="body" idx="1"/>
          </p:nvPr>
        </p:nvSpPr>
        <p:spPr/>
        <p:txBody>
          <a:bodyPr/>
          <a:lstStyle/>
          <a:p>
            <a:r>
              <a:rPr lang="ja-JP" altLang="en-US" dirty="0">
                <a:ea typeface="ＭＳ Ｐゴシック" panose="020B0600070205080204" pitchFamily="50" charset="-128"/>
              </a:rPr>
              <a:t>浮動小数演算は</a:t>
            </a:r>
            <a:r>
              <a:rPr lang="en-US" altLang="ja-JP" dirty="0" err="1">
                <a:ea typeface="ＭＳ Ｐゴシック" panose="020B0600070205080204" pitchFamily="50" charset="-128"/>
              </a:rPr>
              <a:t>ALU</a:t>
            </a:r>
            <a:r>
              <a:rPr lang="ja-JP" altLang="en-US" dirty="0" err="1">
                <a:ea typeface="ＭＳ Ｐゴシック" panose="020B0600070205080204" pitchFamily="50" charset="-128"/>
              </a:rPr>
              <a:t>のように</a:t>
            </a:r>
            <a:r>
              <a:rPr lang="ja-JP" altLang="en-US" dirty="0">
                <a:ea typeface="ＭＳ Ｐゴシック" panose="020B0600070205080204" pitchFamily="50" charset="-128"/>
              </a:rPr>
              <a:t>全ての演算を一つのユニットで行わず、分けて実現することが多いです。これは、それぞれの演算の共通部分が少ないこともあります。このため、命令の動きによっては複数の演算ユニットを同時に動かして性能を上げることができます。この例は、それぞれの演算器が複数クロックかけて実行を行う実装法です。同じ演算が続けて実行される場合は構造ハザードを生じます。また、タイミングが悪いと出力が重なってしまいます。これらの場合はパイプラインインターロックを行います。</a:t>
            </a:r>
            <a:endParaRPr lang="ja-JP" altLang="ja-JP" dirty="0">
              <a:ea typeface="ＭＳ Ｐゴシック" panose="020B0600070205080204" pitchFamily="50" charset="-128"/>
            </a:endParaRPr>
          </a:p>
        </p:txBody>
      </p:sp>
    </p:spTree>
    <p:extLst>
      <p:ext uri="{BB962C8B-B14F-4D97-AF65-F5344CB8AC3E}">
        <p14:creationId xmlns:p14="http://schemas.microsoft.com/office/powerpoint/2010/main" val="233193197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E7B5C8-224C-4C61-92E6-04786996DAA2}" type="slidenum">
              <a:rPr lang="en-US" altLang="ja-JP"/>
              <a:pPr/>
              <a:t>42</a:t>
            </a:fld>
            <a:endParaRPr lang="en-US" altLang="ja-JP"/>
          </a:p>
        </p:txBody>
      </p:sp>
      <p:sp>
        <p:nvSpPr>
          <p:cNvPr id="183298" name="Rectangle 2"/>
          <p:cNvSpPr>
            <a:spLocks noGrp="1" noRot="1" noChangeAspect="1" noChangeArrowheads="1" noTextEdit="1"/>
          </p:cNvSpPr>
          <p:nvPr>
            <p:ph type="sldImg"/>
          </p:nvPr>
        </p:nvSpPr>
        <p:spPr>
          <a:ln/>
        </p:spPr>
      </p:sp>
      <p:sp>
        <p:nvSpPr>
          <p:cNvPr id="183299" name="Rectangle 3"/>
          <p:cNvSpPr>
            <a:spLocks noGrp="1" noChangeArrowheads="1"/>
          </p:cNvSpPr>
          <p:nvPr>
            <p:ph type="body" idx="1"/>
          </p:nvPr>
        </p:nvSpPr>
        <p:spPr/>
        <p:txBody>
          <a:bodyPr/>
          <a:lstStyle/>
          <a:p>
            <a:r>
              <a:rPr lang="ja-JP" altLang="en-US" dirty="0">
                <a:ea typeface="ＭＳ Ｐゴシック" panose="020B0600070205080204" pitchFamily="50" charset="-128"/>
              </a:rPr>
              <a:t>演算器自体をパイプライン化すれば、構造ハザードは防ぐことができます。しかし、パイプラインを通過する時間が長いことにはかわりはないので、演算結果を次の命令で利用する場合は、データハザードによるストールが非常に大きくなってしまいます。</a:t>
            </a:r>
            <a:endParaRPr lang="ja-JP" altLang="ja-JP" dirty="0">
              <a:ea typeface="ＭＳ Ｐゴシック" panose="020B0600070205080204" pitchFamily="50" charset="-128"/>
            </a:endParaRPr>
          </a:p>
        </p:txBody>
      </p:sp>
    </p:spTree>
    <p:extLst>
      <p:ext uri="{BB962C8B-B14F-4D97-AF65-F5344CB8AC3E}">
        <p14:creationId xmlns:p14="http://schemas.microsoft.com/office/powerpoint/2010/main" val="3824900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構造ハザードは資源の競合で起きるので、資源を複製してやれば解決できます。しかし、これにはコストが掛かるので、結局のところコストと性能のトレードオフになります。この場合、</a:t>
            </a:r>
            <a:r>
              <a:rPr kumimoji="1" lang="en-US" altLang="ja-JP" dirty="0"/>
              <a:t>1.25</a:t>
            </a:r>
            <a:r>
              <a:rPr kumimoji="1" lang="ja-JP" altLang="en-US" dirty="0"/>
              <a:t>の</a:t>
            </a:r>
            <a:r>
              <a:rPr kumimoji="1" lang="en-US" altLang="ja-JP" dirty="0"/>
              <a:t>CPI</a:t>
            </a:r>
            <a:r>
              <a:rPr kumimoji="1" lang="ja-JP" altLang="en-US" dirty="0"/>
              <a:t>の増大を我慢してメモリを共有化することでコスト減を取るという選択もあり得ます。メモリを分離するのは確かにコストが大きくて現実的ではないのですが、キャッシュの分離は可能なので、実際のプロセッサでは、命令キャッシュとデータキャッシュを独立して設けて、メモリに関する構造ハザードの問題を解決しています。他にも貴重な資源を共有する場合構造ハザードは生じる可能性があるのですが、最近は半導体の面積に余裕があるので、構造ハザードはさほど問題にならなくなっています。</a:t>
            </a:r>
          </a:p>
        </p:txBody>
      </p:sp>
      <p:sp>
        <p:nvSpPr>
          <p:cNvPr id="4" name="スライド番号プレースホルダー 3"/>
          <p:cNvSpPr>
            <a:spLocks noGrp="1"/>
          </p:cNvSpPr>
          <p:nvPr>
            <p:ph type="sldNum" sz="quarter" idx="10"/>
          </p:nvPr>
        </p:nvSpPr>
        <p:spPr/>
        <p:txBody>
          <a:bodyPr/>
          <a:lstStyle/>
          <a:p>
            <a:fld id="{4741547E-7345-4B51-8433-2FC1EF6320BE}" type="slidenum">
              <a:rPr lang="en-US" altLang="ja-JP" smtClean="0"/>
              <a:pPr/>
              <a:t>5</a:t>
            </a:fld>
            <a:endParaRPr lang="en-US" altLang="ja-JP"/>
          </a:p>
        </p:txBody>
      </p:sp>
    </p:spTree>
    <p:extLst>
      <p:ext uri="{BB962C8B-B14F-4D97-AF65-F5344CB8AC3E}">
        <p14:creationId xmlns:p14="http://schemas.microsoft.com/office/powerpoint/2010/main" val="244314754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2950EB-D5F4-40FD-822F-9BCFF056A4FD}" type="slidenum">
              <a:rPr lang="en-US" altLang="ja-JP"/>
              <a:pPr/>
              <a:t>43</a:t>
            </a:fld>
            <a:endParaRPr lang="en-US" altLang="ja-JP"/>
          </a:p>
        </p:txBody>
      </p:sp>
      <p:sp>
        <p:nvSpPr>
          <p:cNvPr id="310274" name="Rectangle 2"/>
          <p:cNvSpPr>
            <a:spLocks noGrp="1" noRot="1" noChangeAspect="1" noChangeArrowheads="1" noTextEdit="1"/>
          </p:cNvSpPr>
          <p:nvPr>
            <p:ph type="sldImg"/>
          </p:nvPr>
        </p:nvSpPr>
        <p:spPr>
          <a:ln/>
        </p:spPr>
      </p:sp>
      <p:sp>
        <p:nvSpPr>
          <p:cNvPr id="310275" name="Rectangle 3"/>
          <p:cNvSpPr>
            <a:spLocks noGrp="1" noChangeArrowheads="1"/>
          </p:cNvSpPr>
          <p:nvPr>
            <p:ph type="body" idx="1"/>
          </p:nvPr>
        </p:nvSpPr>
        <p:spPr/>
        <p:txBody>
          <a:bodyPr/>
          <a:lstStyle/>
          <a:p>
            <a:r>
              <a:rPr lang="ja-JP" altLang="en-US" dirty="0">
                <a:ea typeface="ＭＳ Ｐゴシック" panose="020B0600070205080204" pitchFamily="50" charset="-128"/>
              </a:rPr>
              <a:t>パイプラインの段数を増やせば、その分動作周波数を上げることができます。ここでポイントは、できるだけ処理時間の長いステージを分割することです。実際にプロセッサを実装すると、処理時間の長いステージはキャッシュのアクセスであることがわかります。</a:t>
            </a:r>
            <a:r>
              <a:rPr lang="en-US" altLang="ja-JP" dirty="0">
                <a:ea typeface="ＭＳ Ｐゴシック" panose="020B0600070205080204" pitchFamily="50" charset="-128"/>
              </a:rPr>
              <a:t>MIPS</a:t>
            </a:r>
            <a:r>
              <a:rPr lang="ja-JP" altLang="en-US" dirty="0">
                <a:ea typeface="ＭＳ Ｐゴシック" panose="020B0600070205080204" pitchFamily="50" charset="-128"/>
              </a:rPr>
              <a:t>の</a:t>
            </a:r>
            <a:r>
              <a:rPr lang="en-US" altLang="ja-JP" dirty="0" err="1">
                <a:ea typeface="ＭＳ Ｐゴシック" panose="020B0600070205080204" pitchFamily="50" charset="-128"/>
              </a:rPr>
              <a:t>R3000</a:t>
            </a:r>
            <a:r>
              <a:rPr lang="ja-JP" altLang="en-US" dirty="0">
                <a:ea typeface="ＭＳ Ｐゴシック" panose="020B0600070205080204" pitchFamily="50" charset="-128"/>
              </a:rPr>
              <a:t>の次に登場した</a:t>
            </a:r>
            <a:r>
              <a:rPr lang="en-US" altLang="ja-JP" dirty="0" err="1">
                <a:ea typeface="ＭＳ Ｐゴシック" panose="020B0600070205080204" pitchFamily="50" charset="-128"/>
              </a:rPr>
              <a:t>R4000</a:t>
            </a:r>
            <a:r>
              <a:rPr lang="ja-JP" altLang="en-US" dirty="0">
                <a:ea typeface="ＭＳ Ｐゴシック" panose="020B0600070205080204" pitchFamily="50" charset="-128"/>
              </a:rPr>
              <a:t>では、これを分割して</a:t>
            </a:r>
            <a:r>
              <a:rPr lang="en-US" altLang="ja-JP" dirty="0">
                <a:ea typeface="ＭＳ Ｐゴシック" panose="020B0600070205080204" pitchFamily="50" charset="-128"/>
              </a:rPr>
              <a:t>8</a:t>
            </a:r>
            <a:r>
              <a:rPr lang="ja-JP" altLang="en-US" dirty="0">
                <a:ea typeface="ＭＳ Ｐゴシック" panose="020B0600070205080204" pitchFamily="50" charset="-128"/>
              </a:rPr>
              <a:t>段構成にして動作周波数を上げました。</a:t>
            </a:r>
            <a:endParaRPr lang="ja-JP" altLang="ja-JP" dirty="0">
              <a:ea typeface="ＭＳ Ｐゴシック" panose="020B0600070205080204" pitchFamily="50" charset="-128"/>
            </a:endParaRPr>
          </a:p>
        </p:txBody>
      </p:sp>
    </p:spTree>
    <p:extLst>
      <p:ext uri="{BB962C8B-B14F-4D97-AF65-F5344CB8AC3E}">
        <p14:creationId xmlns:p14="http://schemas.microsoft.com/office/powerpoint/2010/main" val="374872058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284CA6-63BD-4092-A4EB-80E65215ABF5}" type="slidenum">
              <a:rPr lang="en-US" altLang="ja-JP"/>
              <a:pPr/>
              <a:t>44</a:t>
            </a:fld>
            <a:endParaRPr lang="en-US" altLang="ja-JP"/>
          </a:p>
        </p:txBody>
      </p:sp>
      <p:sp>
        <p:nvSpPr>
          <p:cNvPr id="312322" name="Rectangle 2"/>
          <p:cNvSpPr>
            <a:spLocks noGrp="1" noRot="1" noChangeAspect="1" noChangeArrowheads="1" noTextEdit="1"/>
          </p:cNvSpPr>
          <p:nvPr>
            <p:ph type="sldImg"/>
          </p:nvPr>
        </p:nvSpPr>
        <p:spPr>
          <a:ln/>
        </p:spPr>
      </p:sp>
      <p:sp>
        <p:nvSpPr>
          <p:cNvPr id="312323" name="Rectangle 3"/>
          <p:cNvSpPr>
            <a:spLocks noGrp="1" noChangeArrowheads="1"/>
          </p:cNvSpPr>
          <p:nvPr>
            <p:ph type="body" idx="1"/>
          </p:nvPr>
        </p:nvSpPr>
        <p:spPr/>
        <p:txBody>
          <a:bodyPr/>
          <a:lstStyle/>
          <a:p>
            <a:r>
              <a:rPr lang="ja-JP" altLang="en-US" dirty="0">
                <a:ea typeface="ＭＳ Ｐゴシック" panose="020B0600070205080204" pitchFamily="50" charset="-128"/>
              </a:rPr>
              <a:t>この場合、問題になるのがデータハザードです。ロード命令の後は</a:t>
            </a:r>
            <a:r>
              <a:rPr lang="en-US" altLang="ja-JP" dirty="0">
                <a:ea typeface="ＭＳ Ｐゴシック" panose="020B0600070205080204" pitchFamily="50" charset="-128"/>
              </a:rPr>
              <a:t>2</a:t>
            </a:r>
            <a:r>
              <a:rPr lang="ja-JP" altLang="en-US" dirty="0">
                <a:ea typeface="ＭＳ Ｐゴシック" panose="020B0600070205080204" pitchFamily="50" charset="-128"/>
              </a:rPr>
              <a:t>クロック待たないとその結果は使えなくなります。</a:t>
            </a:r>
            <a:endParaRPr lang="ja-JP" altLang="ja-JP" dirty="0">
              <a:ea typeface="ＭＳ Ｐゴシック" panose="020B0600070205080204" pitchFamily="50" charset="-128"/>
            </a:endParaRPr>
          </a:p>
        </p:txBody>
      </p:sp>
    </p:spTree>
    <p:extLst>
      <p:ext uri="{BB962C8B-B14F-4D97-AF65-F5344CB8AC3E}">
        <p14:creationId xmlns:p14="http://schemas.microsoft.com/office/powerpoint/2010/main" val="132609607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6A19CE-4325-4260-AA05-5D1D9623ECB3}" type="slidenum">
              <a:rPr lang="en-US" altLang="ja-JP"/>
              <a:pPr/>
              <a:t>45</a:t>
            </a:fld>
            <a:endParaRPr lang="en-US" altLang="ja-JP"/>
          </a:p>
        </p:txBody>
      </p:sp>
      <p:sp>
        <p:nvSpPr>
          <p:cNvPr id="314370" name="Rectangle 2"/>
          <p:cNvSpPr>
            <a:spLocks noGrp="1" noRot="1" noChangeAspect="1" noChangeArrowheads="1" noTextEdit="1"/>
          </p:cNvSpPr>
          <p:nvPr>
            <p:ph type="sldImg"/>
          </p:nvPr>
        </p:nvSpPr>
        <p:spPr>
          <a:ln/>
        </p:spPr>
      </p:sp>
      <p:sp>
        <p:nvSpPr>
          <p:cNvPr id="314371" name="Rectangle 3"/>
          <p:cNvSpPr>
            <a:spLocks noGrp="1" noChangeArrowheads="1"/>
          </p:cNvSpPr>
          <p:nvPr>
            <p:ph type="body" idx="1"/>
          </p:nvPr>
        </p:nvSpPr>
        <p:spPr/>
        <p:txBody>
          <a:bodyPr/>
          <a:lstStyle/>
          <a:p>
            <a:r>
              <a:rPr lang="ja-JP" altLang="en-US" dirty="0">
                <a:ea typeface="ＭＳ Ｐゴシック" panose="020B0600070205080204" pitchFamily="50" charset="-128"/>
              </a:rPr>
              <a:t>分岐についても</a:t>
            </a:r>
            <a:r>
              <a:rPr lang="en-US" altLang="ja-JP" dirty="0">
                <a:ea typeface="ＭＳ Ｐゴシック" panose="020B0600070205080204" pitchFamily="50" charset="-128"/>
              </a:rPr>
              <a:t>3</a:t>
            </a:r>
            <a:r>
              <a:rPr lang="ja-JP" altLang="en-US" dirty="0">
                <a:ea typeface="ＭＳ Ｐゴシック" panose="020B0600070205080204" pitchFamily="50" charset="-128"/>
              </a:rPr>
              <a:t>クロック待たないと飛び先まで飛ぶことができません。遅延分岐を実装すると、遅延スロットが</a:t>
            </a:r>
            <a:r>
              <a:rPr lang="en-US" altLang="ja-JP" dirty="0">
                <a:ea typeface="ＭＳ Ｐゴシック" panose="020B0600070205080204" pitchFamily="50" charset="-128"/>
              </a:rPr>
              <a:t>3</a:t>
            </a:r>
            <a:r>
              <a:rPr lang="ja-JP" altLang="en-US" dirty="0">
                <a:ea typeface="ＭＳ Ｐゴシック" panose="020B0600070205080204" pitchFamily="50" charset="-128"/>
              </a:rPr>
              <a:t>クロック分になります。こうなると埋めるのが大変になります。</a:t>
            </a:r>
            <a:endParaRPr lang="ja-JP" altLang="ja-JP" dirty="0">
              <a:ea typeface="ＭＳ Ｐゴシック" panose="020B0600070205080204" pitchFamily="50" charset="-128"/>
            </a:endParaRPr>
          </a:p>
        </p:txBody>
      </p:sp>
    </p:spTree>
    <p:extLst>
      <p:ext uri="{BB962C8B-B14F-4D97-AF65-F5344CB8AC3E}">
        <p14:creationId xmlns:p14="http://schemas.microsoft.com/office/powerpoint/2010/main" val="365229825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基本的なパイプラインの段数である</a:t>
            </a:r>
            <a:r>
              <a:rPr kumimoji="1" lang="en-US" altLang="ja-JP" dirty="0"/>
              <a:t>5</a:t>
            </a:r>
            <a:r>
              <a:rPr kumimoji="1" lang="ja-JP" altLang="en-US" dirty="0"/>
              <a:t>段を越えてパイプラインを分割することをスーパーパイプラインと呼びます。確かに分割すればするほど動作周波数は高くなりますが、データハザード、コントロールハザードによるストールが増え、性能向上は頭打ちになります。かつて</a:t>
            </a:r>
            <a:r>
              <a:rPr kumimoji="1" lang="en-US" altLang="ja-JP" dirty="0"/>
              <a:t>Pentium</a:t>
            </a:r>
            <a:r>
              <a:rPr kumimoji="1" lang="ja-JP" altLang="en-US" dirty="0"/>
              <a:t> </a:t>
            </a:r>
            <a:r>
              <a:rPr kumimoji="1" lang="en-US" altLang="ja-JP" dirty="0"/>
              <a:t>4</a:t>
            </a:r>
            <a:r>
              <a:rPr kumimoji="1" lang="ja-JP" altLang="en-US" dirty="0"/>
              <a:t>では</a:t>
            </a:r>
            <a:r>
              <a:rPr kumimoji="1" lang="en-US" altLang="ja-JP" dirty="0"/>
              <a:t>15</a:t>
            </a:r>
            <a:r>
              <a:rPr kumimoji="1" lang="ja-JP" altLang="en-US" dirty="0"/>
              <a:t>ステージのパイプラインを使っていましたが、その後はやや減少傾向にあり、現在は</a:t>
            </a:r>
            <a:r>
              <a:rPr kumimoji="1" lang="en-US" altLang="ja-JP" dirty="0"/>
              <a:t>10</a:t>
            </a:r>
            <a:r>
              <a:rPr kumimoji="1" lang="ja-JP" altLang="en-US"/>
              <a:t>ステージ程度が多くなっています。さて、これ以降の高速化テクニックは次々回に紹介します。</a:t>
            </a:r>
          </a:p>
        </p:txBody>
      </p:sp>
      <p:sp>
        <p:nvSpPr>
          <p:cNvPr id="4" name="スライド番号プレースホルダー 3"/>
          <p:cNvSpPr>
            <a:spLocks noGrp="1"/>
          </p:cNvSpPr>
          <p:nvPr>
            <p:ph type="sldNum" sz="quarter" idx="10"/>
          </p:nvPr>
        </p:nvSpPr>
        <p:spPr/>
        <p:txBody>
          <a:bodyPr/>
          <a:lstStyle/>
          <a:p>
            <a:fld id="{CBD7BAFC-0F79-4244-8BE9-E1F641B9E18B}" type="slidenum">
              <a:rPr lang="en-US" altLang="ja-JP" smtClean="0"/>
              <a:pPr/>
              <a:t>46</a:t>
            </a:fld>
            <a:endParaRPr lang="en-US" altLang="ja-JP"/>
          </a:p>
        </p:txBody>
      </p:sp>
    </p:spTree>
    <p:extLst>
      <p:ext uri="{BB962C8B-B14F-4D97-AF65-F5344CB8AC3E}">
        <p14:creationId xmlns:p14="http://schemas.microsoft.com/office/powerpoint/2010/main" val="135041065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では、インフォ丸に</a:t>
            </a:r>
            <a:r>
              <a:rPr kumimoji="1" lang="en-US" altLang="ja-JP" dirty="0"/>
              <a:t>RV32I</a:t>
            </a:r>
            <a:r>
              <a:rPr kumimoji="1" lang="ja-JP" altLang="en-US" dirty="0"/>
              <a:t>の</a:t>
            </a:r>
            <a:r>
              <a:rPr kumimoji="1" lang="en-US" altLang="ja-JP" dirty="0"/>
              <a:t>5</a:t>
            </a:r>
            <a:r>
              <a:rPr kumimoji="1" lang="ja-JP" altLang="en-US" dirty="0"/>
              <a:t>段パイプラインをまとめてもらいましょう。実際、このパイプラインは良くできていて、単純な</a:t>
            </a:r>
            <a:r>
              <a:rPr kumimoji="1" lang="en-US" altLang="ja-JP" dirty="0"/>
              <a:t>32</a:t>
            </a:r>
            <a:r>
              <a:rPr kumimoji="1" lang="ja-JP" altLang="en-US" dirty="0"/>
              <a:t>ビットプロセッサはおおむねこれに類似した</a:t>
            </a:r>
            <a:r>
              <a:rPr kumimoji="1" lang="en-US" altLang="ja-JP" dirty="0"/>
              <a:t>5</a:t>
            </a:r>
            <a:r>
              <a:rPr kumimoji="1" lang="ja-JP" altLang="en-US" dirty="0"/>
              <a:t>段パイプラインを持っています。</a:t>
            </a:r>
          </a:p>
        </p:txBody>
      </p:sp>
      <p:sp>
        <p:nvSpPr>
          <p:cNvPr id="4" name="スライド番号プレースホルダー 3"/>
          <p:cNvSpPr>
            <a:spLocks noGrp="1"/>
          </p:cNvSpPr>
          <p:nvPr>
            <p:ph type="sldNum" sz="quarter" idx="10"/>
          </p:nvPr>
        </p:nvSpPr>
        <p:spPr/>
        <p:txBody>
          <a:bodyPr/>
          <a:lstStyle/>
          <a:p>
            <a:fld id="{4741547E-7345-4B51-8433-2FC1EF6320BE}" type="slidenum">
              <a:rPr lang="en-US" altLang="ja-JP" smtClean="0"/>
              <a:pPr/>
              <a:t>47</a:t>
            </a:fld>
            <a:endParaRPr lang="en-US" altLang="ja-JP"/>
          </a:p>
        </p:txBody>
      </p:sp>
    </p:spTree>
    <p:extLst>
      <p:ext uri="{BB962C8B-B14F-4D97-AF65-F5344CB8AC3E}">
        <p14:creationId xmlns:p14="http://schemas.microsoft.com/office/powerpoint/2010/main" val="168530081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課題は、パイプライン版を合成して表を埋めてみましょう。今度は</a:t>
            </a:r>
            <a:r>
              <a:rPr kumimoji="1" lang="en-US" altLang="ja-JP"/>
              <a:t>sump1</a:t>
            </a:r>
            <a:r>
              <a:rPr kumimoji="1" lang="ja-JP" altLang="en-US"/>
              <a:t>命令</a:t>
            </a:r>
            <a:r>
              <a:rPr kumimoji="1" lang="ja-JP" altLang="en-US" dirty="0"/>
              <a:t>を実際に動かしてみて</a:t>
            </a:r>
            <a:r>
              <a:rPr kumimoji="1" lang="en-US" altLang="ja-JP" dirty="0"/>
              <a:t>CPI</a:t>
            </a:r>
            <a:r>
              <a:rPr kumimoji="1" lang="ja-JP" altLang="en-US" dirty="0"/>
              <a:t>を測定してください。</a:t>
            </a:r>
          </a:p>
        </p:txBody>
      </p:sp>
      <p:sp>
        <p:nvSpPr>
          <p:cNvPr id="4" name="スライド番号プレースホルダー 3"/>
          <p:cNvSpPr>
            <a:spLocks noGrp="1"/>
          </p:cNvSpPr>
          <p:nvPr>
            <p:ph type="sldNum" sz="quarter" idx="5"/>
          </p:nvPr>
        </p:nvSpPr>
        <p:spPr/>
        <p:txBody>
          <a:bodyPr/>
          <a:lstStyle/>
          <a:p>
            <a:fld id="{CBD7BAFC-0F79-4244-8BE9-E1F641B9E18B}" type="slidenum">
              <a:rPr lang="en-US" altLang="ja-JP" smtClean="0"/>
              <a:pPr/>
              <a:t>48</a:t>
            </a:fld>
            <a:endParaRPr lang="en-US" altLang="ja-JP"/>
          </a:p>
        </p:txBody>
      </p:sp>
    </p:spTree>
    <p:extLst>
      <p:ext uri="{BB962C8B-B14F-4D97-AF65-F5344CB8AC3E}">
        <p14:creationId xmlns:p14="http://schemas.microsoft.com/office/powerpoint/2010/main" val="14229630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より問題になるのがデータハザードです。パイプライン処理では、直前の命令の結果がレジスタファイルに書き込まれないうちに、後続の命令が読み出しを行うため、この命令間にデータの依存性があると、誤って更新前の値を読み出してしまいます。これを書き込む前に読んでしまうことから</a:t>
            </a:r>
            <a:r>
              <a:rPr kumimoji="1" lang="en-US" altLang="ja-JP" dirty="0"/>
              <a:t>RAW(Read After Write)</a:t>
            </a:r>
            <a:r>
              <a:rPr kumimoji="1" lang="ja-JP" altLang="en-US" dirty="0"/>
              <a:t>ハザードと呼ばれ、最も一般的なハザードです。他にも</a:t>
            </a:r>
            <a:r>
              <a:rPr kumimoji="1" lang="en-US" altLang="ja-JP" dirty="0"/>
              <a:t>WAR</a:t>
            </a:r>
            <a:r>
              <a:rPr kumimoji="1" lang="ja-JP" altLang="en-US" dirty="0"/>
              <a:t>や</a:t>
            </a:r>
            <a:r>
              <a:rPr kumimoji="1" lang="en-US" altLang="ja-JP" dirty="0" err="1"/>
              <a:t>WAW</a:t>
            </a:r>
            <a:r>
              <a:rPr kumimoji="1" lang="ja-JP" altLang="en-US" dirty="0"/>
              <a:t>があるのですが、</a:t>
            </a:r>
            <a:r>
              <a:rPr kumimoji="1" lang="en-US" altLang="ja-JP" dirty="0"/>
              <a:t>RV32I</a:t>
            </a:r>
            <a:r>
              <a:rPr kumimoji="1" lang="ja-JP" altLang="en-US" dirty="0"/>
              <a:t>ではパイプラインの最後に結果を書き込むのでこれらは生じません。</a:t>
            </a:r>
            <a:endParaRPr kumimoji="1" lang="en-US" altLang="ja-JP" dirty="0"/>
          </a:p>
          <a:p>
            <a:r>
              <a:rPr kumimoji="1" lang="en-US" altLang="ja-JP" dirty="0"/>
              <a:t>RAW</a:t>
            </a:r>
            <a:r>
              <a:rPr kumimoji="1" lang="ja-JP" altLang="en-US" dirty="0"/>
              <a:t>ハザードを解決するには、命令間の間隔を保ってやれば良いのですが、これは本質的に性能を落とすことになります。もう一つ、最新の結果を横流しすることで、データハザードのロスを軽減することができます。</a:t>
            </a:r>
          </a:p>
        </p:txBody>
      </p:sp>
      <p:sp>
        <p:nvSpPr>
          <p:cNvPr id="4" name="スライド番号プレースホルダー 3"/>
          <p:cNvSpPr>
            <a:spLocks noGrp="1"/>
          </p:cNvSpPr>
          <p:nvPr>
            <p:ph type="sldNum" sz="quarter" idx="10"/>
          </p:nvPr>
        </p:nvSpPr>
        <p:spPr/>
        <p:txBody>
          <a:bodyPr/>
          <a:lstStyle/>
          <a:p>
            <a:fld id="{4741547E-7345-4B51-8433-2FC1EF6320BE}" type="slidenum">
              <a:rPr lang="en-US" altLang="ja-JP" smtClean="0"/>
              <a:pPr/>
              <a:t>6</a:t>
            </a:fld>
            <a:endParaRPr lang="en-US" altLang="ja-JP"/>
          </a:p>
        </p:txBody>
      </p:sp>
    </p:spTree>
    <p:extLst>
      <p:ext uri="{BB962C8B-B14F-4D97-AF65-F5344CB8AC3E}">
        <p14:creationId xmlns:p14="http://schemas.microsoft.com/office/powerpoint/2010/main" val="4999080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データハザードの範囲を検討しましょう。</a:t>
            </a:r>
            <a:r>
              <a:rPr kumimoji="1" lang="en-US" altLang="ja-JP" dirty="0"/>
              <a:t>W</a:t>
            </a:r>
            <a:r>
              <a:rPr kumimoji="1" lang="ja-JP" altLang="en-US" dirty="0"/>
              <a:t>ステージで書き込みを行うので、②、③ではこの値が読めず、これ以前の値を読み出すことになります。④も書き込んだデータを読めるように工夫しなければ同様に以前の値を読んでしまうことになります。ここで、④は比較的容易に対処が可能です。レジスタファイルに書き込んだ値をそのまま読めれば良いので、書いた値をスルーして読めるようにするか、サイクルの前半で書いて、後半で読み出すようにするかを行います。</a:t>
            </a:r>
          </a:p>
        </p:txBody>
      </p:sp>
      <p:sp>
        <p:nvSpPr>
          <p:cNvPr id="4" name="スライド番号プレースホルダー 3"/>
          <p:cNvSpPr>
            <a:spLocks noGrp="1"/>
          </p:cNvSpPr>
          <p:nvPr>
            <p:ph type="sldNum" sz="quarter" idx="10"/>
          </p:nvPr>
        </p:nvSpPr>
        <p:spPr/>
        <p:txBody>
          <a:bodyPr/>
          <a:lstStyle/>
          <a:p>
            <a:fld id="{4741547E-7345-4B51-8433-2FC1EF6320BE}" type="slidenum">
              <a:rPr lang="en-US" altLang="ja-JP" smtClean="0"/>
              <a:pPr/>
              <a:t>7</a:t>
            </a:fld>
            <a:endParaRPr lang="en-US" altLang="ja-JP"/>
          </a:p>
        </p:txBody>
      </p:sp>
    </p:spTree>
    <p:extLst>
      <p:ext uri="{BB962C8B-B14F-4D97-AF65-F5344CB8AC3E}">
        <p14:creationId xmlns:p14="http://schemas.microsoft.com/office/powerpoint/2010/main" val="28588479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ja-JP" altLang="en-US" dirty="0"/>
              <a:t>前回実行した</a:t>
            </a:r>
            <a:r>
              <a:rPr lang="en-US" altLang="ja-JP" dirty="0"/>
              <a:t>ptest.asm</a:t>
            </a:r>
            <a:r>
              <a:rPr lang="ja-JP" altLang="en-US" dirty="0"/>
              <a:t>はデータハザードが生じないように命令の順番を工夫したもので、実際は意味のある計算を行うことができません。</a:t>
            </a:r>
            <a:r>
              <a:rPr lang="en-US" altLang="ja-JP" dirty="0"/>
              <a:t>W</a:t>
            </a:r>
            <a:r>
              <a:rPr lang="ja-JP" altLang="en-US" dirty="0"/>
              <a:t>ステージまで書き込みデータはレジスタファイルに書き込まれないため、これを読み出すことができるのは、前半書き込み、後半読み出しをやっても、</a:t>
            </a:r>
            <a:r>
              <a:rPr lang="en-US" altLang="ja-JP" dirty="0"/>
              <a:t>2</a:t>
            </a:r>
            <a:r>
              <a:rPr lang="ja-JP" altLang="en-US" dirty="0"/>
              <a:t>命令分間隔を空けなければならないことがわかります。</a:t>
            </a:r>
          </a:p>
        </p:txBody>
      </p:sp>
      <p:sp>
        <p:nvSpPr>
          <p:cNvPr id="2253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E20F8626-F02F-4ACA-84E9-473C1B5D9230}" type="slidenum">
              <a:rPr lang="ja-JP" altLang="en-US" smtClean="0"/>
              <a:pPr/>
              <a:t>8</a:t>
            </a:fld>
            <a:endParaRPr lang="ja-JP" altLang="en-US"/>
          </a:p>
        </p:txBody>
      </p:sp>
    </p:spTree>
    <p:extLst>
      <p:ext uri="{BB962C8B-B14F-4D97-AF65-F5344CB8AC3E}">
        <p14:creationId xmlns:p14="http://schemas.microsoft.com/office/powerpoint/2010/main" val="26433649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⑤は回避できたので、それ以前の命令のデータハザードを回避するために、命令間の距離を取る方法を検討しましょう。この場合、二つ</a:t>
            </a:r>
            <a:r>
              <a:rPr kumimoji="1" lang="en-US" altLang="ja-JP" dirty="0" err="1"/>
              <a:t>NOP</a:t>
            </a:r>
            <a:r>
              <a:rPr kumimoji="1" lang="ja-JP" altLang="en-US" dirty="0"/>
              <a:t>を入れれば回避できることが分かります。しかし、これはかなりの性能低下をもたらします。</a:t>
            </a:r>
          </a:p>
        </p:txBody>
      </p:sp>
      <p:sp>
        <p:nvSpPr>
          <p:cNvPr id="4" name="スライド番号プレースホルダー 3"/>
          <p:cNvSpPr>
            <a:spLocks noGrp="1"/>
          </p:cNvSpPr>
          <p:nvPr>
            <p:ph type="sldNum" sz="quarter" idx="10"/>
          </p:nvPr>
        </p:nvSpPr>
        <p:spPr/>
        <p:txBody>
          <a:bodyPr/>
          <a:lstStyle/>
          <a:p>
            <a:fld id="{4741547E-7345-4B51-8433-2FC1EF6320BE}" type="slidenum">
              <a:rPr lang="en-US" altLang="ja-JP" smtClean="0"/>
              <a:pPr/>
              <a:t>9</a:t>
            </a:fld>
            <a:endParaRPr lang="en-US" altLang="ja-JP"/>
          </a:p>
        </p:txBody>
      </p:sp>
    </p:spTree>
    <p:extLst>
      <p:ext uri="{BB962C8B-B14F-4D97-AF65-F5344CB8AC3E}">
        <p14:creationId xmlns:p14="http://schemas.microsoft.com/office/powerpoint/2010/main" val="42062447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さらに積極的にフォワーディングをするにはどうすれば良いでしょう？この例では①の命令の結果は</a:t>
            </a:r>
            <a:r>
              <a:rPr kumimoji="1" lang="en-US" altLang="ja-JP" dirty="0"/>
              <a:t>E</a:t>
            </a:r>
            <a:r>
              <a:rPr kumimoji="1" lang="ja-JP" altLang="en-US" dirty="0"/>
              <a:t>ステージの終わりでは計算済です。これを次の命令の</a:t>
            </a:r>
            <a:r>
              <a:rPr kumimoji="1" lang="en-US" altLang="ja-JP" dirty="0"/>
              <a:t>E</a:t>
            </a:r>
            <a:r>
              <a:rPr kumimoji="1" lang="ja-JP" altLang="en-US" dirty="0"/>
              <a:t>ステージの最初に送れば、計算可能になります。また、この命令が</a:t>
            </a:r>
            <a:r>
              <a:rPr kumimoji="1" lang="en-US" altLang="ja-JP" dirty="0"/>
              <a:t>M</a:t>
            </a:r>
            <a:r>
              <a:rPr kumimoji="1" lang="ja-JP" altLang="en-US" dirty="0"/>
              <a:t>ステージを出た所で、</a:t>
            </a:r>
            <a:r>
              <a:rPr kumimoji="1" lang="ja-JP" altLang="en-US" dirty="0" err="1"/>
              <a:t>次の次の</a:t>
            </a:r>
            <a:r>
              <a:rPr kumimoji="1" lang="ja-JP" altLang="en-US" dirty="0"/>
              <a:t>命令の</a:t>
            </a:r>
            <a:r>
              <a:rPr kumimoji="1" lang="en-US" altLang="ja-JP" dirty="0"/>
              <a:t>E</a:t>
            </a:r>
            <a:r>
              <a:rPr kumimoji="1" lang="ja-JP" altLang="en-US" dirty="0"/>
              <a:t>ステージに送ってやれば、③の命令も計算可能になります。</a:t>
            </a:r>
          </a:p>
        </p:txBody>
      </p:sp>
      <p:sp>
        <p:nvSpPr>
          <p:cNvPr id="4" name="スライド番号プレースホルダー 3"/>
          <p:cNvSpPr>
            <a:spLocks noGrp="1"/>
          </p:cNvSpPr>
          <p:nvPr>
            <p:ph type="sldNum" sz="quarter" idx="10"/>
          </p:nvPr>
        </p:nvSpPr>
        <p:spPr/>
        <p:txBody>
          <a:bodyPr/>
          <a:lstStyle/>
          <a:p>
            <a:fld id="{4741547E-7345-4B51-8433-2FC1EF6320BE}" type="slidenum">
              <a:rPr lang="en-US" altLang="ja-JP" smtClean="0"/>
              <a:pPr/>
              <a:t>10</a:t>
            </a:fld>
            <a:endParaRPr lang="en-US" altLang="ja-JP"/>
          </a:p>
        </p:txBody>
      </p:sp>
    </p:spTree>
    <p:extLst>
      <p:ext uri="{BB962C8B-B14F-4D97-AF65-F5344CB8AC3E}">
        <p14:creationId xmlns:p14="http://schemas.microsoft.com/office/powerpoint/2010/main" val="5431519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7C62F7E0-43DD-4C35-87C2-FEEC8A4BF3E5}" type="slidenum">
              <a:rPr lang="en-US" altLang="ja-JP"/>
              <a:pPr/>
              <a:t>‹#›</a:t>
            </a:fld>
            <a:endParaRPr lang="en-US" altLang="ja-JP"/>
          </a:p>
        </p:txBody>
      </p:sp>
    </p:spTree>
    <p:extLst>
      <p:ext uri="{BB962C8B-B14F-4D97-AF65-F5344CB8AC3E}">
        <p14:creationId xmlns:p14="http://schemas.microsoft.com/office/powerpoint/2010/main" val="2772735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5F87AFEA-A8EB-4000-B848-8B726DA95582}" type="slidenum">
              <a:rPr lang="en-US" altLang="ja-JP"/>
              <a:pPr/>
              <a:t>‹#›</a:t>
            </a:fld>
            <a:endParaRPr lang="en-US" altLang="ja-JP"/>
          </a:p>
        </p:txBody>
      </p:sp>
    </p:spTree>
    <p:extLst>
      <p:ext uri="{BB962C8B-B14F-4D97-AF65-F5344CB8AC3E}">
        <p14:creationId xmlns:p14="http://schemas.microsoft.com/office/powerpoint/2010/main" val="3101716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95A2C58F-E03B-48D9-9929-07EBC304221B}" type="slidenum">
              <a:rPr lang="en-US" altLang="ja-JP"/>
              <a:pPr/>
              <a:t>‹#›</a:t>
            </a:fld>
            <a:endParaRPr lang="en-US" altLang="ja-JP"/>
          </a:p>
        </p:txBody>
      </p:sp>
    </p:spTree>
    <p:extLst>
      <p:ext uri="{BB962C8B-B14F-4D97-AF65-F5344CB8AC3E}">
        <p14:creationId xmlns:p14="http://schemas.microsoft.com/office/powerpoint/2010/main" val="19872332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表プレースホルダー 2"/>
          <p:cNvSpPr>
            <a:spLocks noGrp="1"/>
          </p:cNvSpPr>
          <p:nvPr>
            <p:ph type="tbl" idx="1"/>
          </p:nvPr>
        </p:nvSpPr>
        <p:spPr>
          <a:xfrm>
            <a:off x="457200" y="1600200"/>
            <a:ext cx="8229600" cy="4525963"/>
          </a:xfrm>
        </p:spPr>
        <p:txBody>
          <a:bodyPr/>
          <a:lstStyle/>
          <a:p>
            <a:endParaRPr lang="ja-JP" altLang="en-US"/>
          </a:p>
        </p:txBody>
      </p:sp>
      <p:sp>
        <p:nvSpPr>
          <p:cNvPr id="4" name="日付プレースホルダー 3"/>
          <p:cNvSpPr>
            <a:spLocks noGrp="1"/>
          </p:cNvSpPr>
          <p:nvPr>
            <p:ph type="dt" sz="half" idx="10"/>
          </p:nvPr>
        </p:nvSpPr>
        <p:spPr>
          <a:xfrm>
            <a:off x="457200" y="6245225"/>
            <a:ext cx="2133600" cy="476250"/>
          </a:xfrm>
        </p:spPr>
        <p:txBody>
          <a:bodyPr/>
          <a:lstStyle>
            <a:lvl1pPr>
              <a:defRPr/>
            </a:lvl1pPr>
          </a:lstStyle>
          <a:p>
            <a:endParaRPr lang="en-US" altLang="ja-JP"/>
          </a:p>
        </p:txBody>
      </p:sp>
      <p:sp>
        <p:nvSpPr>
          <p:cNvPr id="5" name="フッター プレースホルダー 4"/>
          <p:cNvSpPr>
            <a:spLocks noGrp="1"/>
          </p:cNvSpPr>
          <p:nvPr>
            <p:ph type="ftr" sz="quarter" idx="11"/>
          </p:nvPr>
        </p:nvSpPr>
        <p:spPr>
          <a:xfrm>
            <a:off x="3124200" y="6245225"/>
            <a:ext cx="2895600" cy="476250"/>
          </a:xfrm>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a:xfrm>
            <a:off x="6553200" y="6245225"/>
            <a:ext cx="2133600" cy="476250"/>
          </a:xfrm>
        </p:spPr>
        <p:txBody>
          <a:bodyPr/>
          <a:lstStyle>
            <a:lvl1pPr>
              <a:defRPr/>
            </a:lvl1pPr>
          </a:lstStyle>
          <a:p>
            <a:fld id="{759403D0-0574-4E1F-BBC8-37E217B82A5B}" type="slidenum">
              <a:rPr lang="en-US" altLang="ja-JP"/>
              <a:pPr/>
              <a:t>‹#›</a:t>
            </a:fld>
            <a:endParaRPr lang="en-US" altLang="ja-JP"/>
          </a:p>
        </p:txBody>
      </p:sp>
    </p:spTree>
    <p:extLst>
      <p:ext uri="{BB962C8B-B14F-4D97-AF65-F5344CB8AC3E}">
        <p14:creationId xmlns:p14="http://schemas.microsoft.com/office/powerpoint/2010/main" val="164768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0811DF6E-B593-479F-8C64-064281089DD3}" type="slidenum">
              <a:rPr lang="en-US" altLang="ja-JP"/>
              <a:pPr/>
              <a:t>‹#›</a:t>
            </a:fld>
            <a:endParaRPr lang="en-US" altLang="ja-JP"/>
          </a:p>
        </p:txBody>
      </p:sp>
    </p:spTree>
    <p:extLst>
      <p:ext uri="{BB962C8B-B14F-4D97-AF65-F5344CB8AC3E}">
        <p14:creationId xmlns:p14="http://schemas.microsoft.com/office/powerpoint/2010/main" val="145962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9D51BE0F-4D16-4AAC-BC9F-6E786309B505}" type="slidenum">
              <a:rPr lang="en-US" altLang="ja-JP"/>
              <a:pPr/>
              <a:t>‹#›</a:t>
            </a:fld>
            <a:endParaRPr lang="en-US" altLang="ja-JP"/>
          </a:p>
        </p:txBody>
      </p:sp>
    </p:spTree>
    <p:extLst>
      <p:ext uri="{BB962C8B-B14F-4D97-AF65-F5344CB8AC3E}">
        <p14:creationId xmlns:p14="http://schemas.microsoft.com/office/powerpoint/2010/main" val="3004944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B3CD2070-DF73-48C7-AA53-6CB78684A1AD}" type="slidenum">
              <a:rPr lang="en-US" altLang="ja-JP"/>
              <a:pPr/>
              <a:t>‹#›</a:t>
            </a:fld>
            <a:endParaRPr lang="en-US" altLang="ja-JP"/>
          </a:p>
        </p:txBody>
      </p:sp>
    </p:spTree>
    <p:extLst>
      <p:ext uri="{BB962C8B-B14F-4D97-AF65-F5344CB8AC3E}">
        <p14:creationId xmlns:p14="http://schemas.microsoft.com/office/powerpoint/2010/main" val="52872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defRPr/>
            </a:lvl1pPr>
          </a:lstStyle>
          <a:p>
            <a:endParaRPr lang="en-US" altLang="ja-JP"/>
          </a:p>
        </p:txBody>
      </p:sp>
      <p:sp>
        <p:nvSpPr>
          <p:cNvPr id="8" name="フッター プレースホルダー 7"/>
          <p:cNvSpPr>
            <a:spLocks noGrp="1"/>
          </p:cNvSpPr>
          <p:nvPr>
            <p:ph type="ftr" sz="quarter" idx="11"/>
          </p:nvPr>
        </p:nvSpPr>
        <p:spPr/>
        <p:txBody>
          <a:bodyPr/>
          <a:lstStyle>
            <a:lvl1pPr>
              <a:defRPr/>
            </a:lvl1pPr>
          </a:lstStyle>
          <a:p>
            <a:endParaRPr lang="en-US" altLang="ja-JP"/>
          </a:p>
        </p:txBody>
      </p:sp>
      <p:sp>
        <p:nvSpPr>
          <p:cNvPr id="9" name="スライド番号プレースホルダー 8"/>
          <p:cNvSpPr>
            <a:spLocks noGrp="1"/>
          </p:cNvSpPr>
          <p:nvPr>
            <p:ph type="sldNum" sz="quarter" idx="12"/>
          </p:nvPr>
        </p:nvSpPr>
        <p:spPr/>
        <p:txBody>
          <a:bodyPr/>
          <a:lstStyle>
            <a:lvl1pPr>
              <a:defRPr/>
            </a:lvl1pPr>
          </a:lstStyle>
          <a:p>
            <a:fld id="{F893C6CC-052E-4E5C-AF20-0E7A926822BB}" type="slidenum">
              <a:rPr lang="en-US" altLang="ja-JP"/>
              <a:pPr/>
              <a:t>‹#›</a:t>
            </a:fld>
            <a:endParaRPr lang="en-US" altLang="ja-JP"/>
          </a:p>
        </p:txBody>
      </p:sp>
    </p:spTree>
    <p:extLst>
      <p:ext uri="{BB962C8B-B14F-4D97-AF65-F5344CB8AC3E}">
        <p14:creationId xmlns:p14="http://schemas.microsoft.com/office/powerpoint/2010/main" val="641779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endParaRPr lang="en-US" altLang="ja-JP"/>
          </a:p>
        </p:txBody>
      </p:sp>
      <p:sp>
        <p:nvSpPr>
          <p:cNvPr id="4" name="フッター プレースホルダー 3"/>
          <p:cNvSpPr>
            <a:spLocks noGrp="1"/>
          </p:cNvSpPr>
          <p:nvPr>
            <p:ph type="ftr" sz="quarter" idx="11"/>
          </p:nvPr>
        </p:nvSpPr>
        <p:spPr/>
        <p:txBody>
          <a:bodyPr/>
          <a:lstStyle>
            <a:lvl1pPr>
              <a:defRPr/>
            </a:lvl1pPr>
          </a:lstStyle>
          <a:p>
            <a:endParaRPr lang="en-US" altLang="ja-JP"/>
          </a:p>
        </p:txBody>
      </p:sp>
      <p:sp>
        <p:nvSpPr>
          <p:cNvPr id="5" name="スライド番号プレースホルダー 4"/>
          <p:cNvSpPr>
            <a:spLocks noGrp="1"/>
          </p:cNvSpPr>
          <p:nvPr>
            <p:ph type="sldNum" sz="quarter" idx="12"/>
          </p:nvPr>
        </p:nvSpPr>
        <p:spPr/>
        <p:txBody>
          <a:bodyPr/>
          <a:lstStyle>
            <a:lvl1pPr>
              <a:defRPr/>
            </a:lvl1pPr>
          </a:lstStyle>
          <a:p>
            <a:fld id="{A1F23C36-903D-4BB3-8ED1-B2C565298FCC}" type="slidenum">
              <a:rPr lang="en-US" altLang="ja-JP"/>
              <a:pPr/>
              <a:t>‹#›</a:t>
            </a:fld>
            <a:endParaRPr lang="en-US" altLang="ja-JP"/>
          </a:p>
        </p:txBody>
      </p:sp>
    </p:spTree>
    <p:extLst>
      <p:ext uri="{BB962C8B-B14F-4D97-AF65-F5344CB8AC3E}">
        <p14:creationId xmlns:p14="http://schemas.microsoft.com/office/powerpoint/2010/main" val="2866518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endParaRPr lang="en-US" altLang="ja-JP"/>
          </a:p>
        </p:txBody>
      </p:sp>
      <p:sp>
        <p:nvSpPr>
          <p:cNvPr id="3" name="フッター プレースホルダー 2"/>
          <p:cNvSpPr>
            <a:spLocks noGrp="1"/>
          </p:cNvSpPr>
          <p:nvPr>
            <p:ph type="ftr" sz="quarter" idx="11"/>
          </p:nvPr>
        </p:nvSpPr>
        <p:spPr/>
        <p:txBody>
          <a:bodyPr/>
          <a:lstStyle>
            <a:lvl1pPr>
              <a:defRPr/>
            </a:lvl1pPr>
          </a:lstStyle>
          <a:p>
            <a:endParaRPr lang="en-US" altLang="ja-JP"/>
          </a:p>
        </p:txBody>
      </p:sp>
      <p:sp>
        <p:nvSpPr>
          <p:cNvPr id="4" name="スライド番号プレースホルダー 3"/>
          <p:cNvSpPr>
            <a:spLocks noGrp="1"/>
          </p:cNvSpPr>
          <p:nvPr>
            <p:ph type="sldNum" sz="quarter" idx="12"/>
          </p:nvPr>
        </p:nvSpPr>
        <p:spPr/>
        <p:txBody>
          <a:bodyPr/>
          <a:lstStyle>
            <a:lvl1pPr>
              <a:defRPr/>
            </a:lvl1pPr>
          </a:lstStyle>
          <a:p>
            <a:fld id="{87EB7EB7-3ABC-49DE-B3E1-E652D379E903}" type="slidenum">
              <a:rPr lang="en-US" altLang="ja-JP"/>
              <a:pPr/>
              <a:t>‹#›</a:t>
            </a:fld>
            <a:endParaRPr lang="en-US" altLang="ja-JP"/>
          </a:p>
        </p:txBody>
      </p:sp>
    </p:spTree>
    <p:extLst>
      <p:ext uri="{BB962C8B-B14F-4D97-AF65-F5344CB8AC3E}">
        <p14:creationId xmlns:p14="http://schemas.microsoft.com/office/powerpoint/2010/main" val="3693533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25E41E18-A6FB-42FA-90FA-F4062BA3FD05}" type="slidenum">
              <a:rPr lang="en-US" altLang="ja-JP"/>
              <a:pPr/>
              <a:t>‹#›</a:t>
            </a:fld>
            <a:endParaRPr lang="en-US" altLang="ja-JP"/>
          </a:p>
        </p:txBody>
      </p:sp>
    </p:spTree>
    <p:extLst>
      <p:ext uri="{BB962C8B-B14F-4D97-AF65-F5344CB8AC3E}">
        <p14:creationId xmlns:p14="http://schemas.microsoft.com/office/powerpoint/2010/main" val="2654558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D7862F03-3907-4FA0-A688-D942DD858E54}" type="slidenum">
              <a:rPr lang="en-US" altLang="ja-JP"/>
              <a:pPr/>
              <a:t>‹#›</a:t>
            </a:fld>
            <a:endParaRPr lang="en-US" altLang="ja-JP"/>
          </a:p>
        </p:txBody>
      </p:sp>
    </p:spTree>
    <p:extLst>
      <p:ext uri="{BB962C8B-B14F-4D97-AF65-F5344CB8AC3E}">
        <p14:creationId xmlns:p14="http://schemas.microsoft.com/office/powerpoint/2010/main" val="1586573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85C68A93-1CD2-481F-B196-AE1EE0F25489}"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am.ics.keio.ac.jp/arc/pipe2.tar"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130425"/>
            <a:ext cx="7772400" cy="1470025"/>
          </a:xfrm>
        </p:spPr>
        <p:txBody>
          <a:bodyPr anchor="ctr"/>
          <a:lstStyle/>
          <a:p>
            <a:r>
              <a:rPr lang="ja-JP" altLang="en-US" sz="4400" dirty="0"/>
              <a:t>パイプラインハザード</a:t>
            </a:r>
          </a:p>
        </p:txBody>
      </p:sp>
      <p:sp>
        <p:nvSpPr>
          <p:cNvPr id="2051" name="Rectangle 3"/>
          <p:cNvSpPr>
            <a:spLocks noGrp="1" noChangeArrowheads="1"/>
          </p:cNvSpPr>
          <p:nvPr>
            <p:ph type="subTitle" idx="1"/>
          </p:nvPr>
        </p:nvSpPr>
        <p:spPr>
          <a:xfrm>
            <a:off x="1371600" y="3886200"/>
            <a:ext cx="6400800" cy="1752600"/>
          </a:xfrm>
        </p:spPr>
        <p:txBody>
          <a:bodyPr/>
          <a:lstStyle/>
          <a:p>
            <a:r>
              <a:rPr lang="ja-JP" altLang="en-US" sz="3200"/>
              <a:t>慶應大学</a:t>
            </a:r>
          </a:p>
          <a:p>
            <a:r>
              <a:rPr lang="ja-JP" altLang="en-US" sz="3200"/>
              <a:t>天野英晴</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a:xfrm>
            <a:off x="323850" y="0"/>
            <a:ext cx="8229600" cy="1143000"/>
          </a:xfrm>
        </p:spPr>
        <p:txBody>
          <a:bodyPr/>
          <a:lstStyle/>
          <a:p>
            <a:r>
              <a:rPr lang="ja-JP" altLang="en-US" sz="4000" dirty="0"/>
              <a:t>フォワーディングの原理</a:t>
            </a:r>
          </a:p>
        </p:txBody>
      </p:sp>
      <p:sp>
        <p:nvSpPr>
          <p:cNvPr id="246787" name="Text Box 3"/>
          <p:cNvSpPr txBox="1">
            <a:spLocks noChangeArrowheads="1"/>
          </p:cNvSpPr>
          <p:nvPr/>
        </p:nvSpPr>
        <p:spPr bwMode="auto">
          <a:xfrm>
            <a:off x="-44059" y="1670025"/>
            <a:ext cx="183896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①　</a:t>
            </a:r>
            <a:r>
              <a:rPr lang="en-US" altLang="ja-JP" dirty="0" err="1"/>
              <a:t>addi</a:t>
            </a:r>
            <a:r>
              <a:rPr lang="en-US" altLang="ja-JP" dirty="0"/>
              <a:t> x1,x0,5</a:t>
            </a:r>
            <a:endParaRPr lang="ja-JP" altLang="en-US" dirty="0"/>
          </a:p>
        </p:txBody>
      </p:sp>
      <p:sp>
        <p:nvSpPr>
          <p:cNvPr id="246788" name="Rectangle 4"/>
          <p:cNvSpPr>
            <a:spLocks noChangeArrowheads="1"/>
          </p:cNvSpPr>
          <p:nvPr/>
        </p:nvSpPr>
        <p:spPr bwMode="auto">
          <a:xfrm>
            <a:off x="2411015" y="1557338"/>
            <a:ext cx="792163" cy="5762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F</a:t>
            </a:r>
          </a:p>
        </p:txBody>
      </p:sp>
      <p:sp>
        <p:nvSpPr>
          <p:cNvPr id="246792" name="Rectangle 8"/>
          <p:cNvSpPr>
            <a:spLocks noChangeArrowheads="1"/>
          </p:cNvSpPr>
          <p:nvPr/>
        </p:nvSpPr>
        <p:spPr bwMode="auto">
          <a:xfrm>
            <a:off x="3203178" y="1557338"/>
            <a:ext cx="7921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46793" name="Rectangle 9"/>
          <p:cNvSpPr>
            <a:spLocks noChangeArrowheads="1"/>
          </p:cNvSpPr>
          <p:nvPr/>
        </p:nvSpPr>
        <p:spPr bwMode="auto">
          <a:xfrm>
            <a:off x="3201590" y="1557338"/>
            <a:ext cx="577850"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D</a:t>
            </a:r>
          </a:p>
        </p:txBody>
      </p:sp>
      <p:sp>
        <p:nvSpPr>
          <p:cNvPr id="246794" name="Rectangle 10"/>
          <p:cNvSpPr>
            <a:spLocks noChangeArrowheads="1"/>
          </p:cNvSpPr>
          <p:nvPr/>
        </p:nvSpPr>
        <p:spPr bwMode="auto">
          <a:xfrm>
            <a:off x="3995340" y="1557338"/>
            <a:ext cx="792163" cy="576262"/>
          </a:xfrm>
          <a:prstGeom prst="rect">
            <a:avLst/>
          </a:prstGeom>
          <a:solidFill>
            <a:srgbClr val="FF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E</a:t>
            </a:r>
          </a:p>
        </p:txBody>
      </p:sp>
      <p:sp>
        <p:nvSpPr>
          <p:cNvPr id="246795" name="Rectangle 11"/>
          <p:cNvSpPr>
            <a:spLocks noChangeArrowheads="1"/>
          </p:cNvSpPr>
          <p:nvPr/>
        </p:nvSpPr>
        <p:spPr bwMode="auto">
          <a:xfrm>
            <a:off x="5579665" y="1557338"/>
            <a:ext cx="7921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46796" name="Rectangle 12"/>
          <p:cNvSpPr>
            <a:spLocks noChangeArrowheads="1"/>
          </p:cNvSpPr>
          <p:nvPr/>
        </p:nvSpPr>
        <p:spPr bwMode="auto">
          <a:xfrm>
            <a:off x="5579665" y="1557338"/>
            <a:ext cx="360363" cy="576262"/>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W</a:t>
            </a:r>
          </a:p>
        </p:txBody>
      </p:sp>
      <p:sp>
        <p:nvSpPr>
          <p:cNvPr id="246797" name="Rectangle 13"/>
          <p:cNvSpPr>
            <a:spLocks noChangeArrowheads="1"/>
          </p:cNvSpPr>
          <p:nvPr/>
        </p:nvSpPr>
        <p:spPr bwMode="auto">
          <a:xfrm>
            <a:off x="3203178" y="2132013"/>
            <a:ext cx="792162" cy="5762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F</a:t>
            </a:r>
          </a:p>
        </p:txBody>
      </p:sp>
      <p:sp>
        <p:nvSpPr>
          <p:cNvPr id="246798" name="Rectangle 14"/>
          <p:cNvSpPr>
            <a:spLocks noChangeArrowheads="1"/>
          </p:cNvSpPr>
          <p:nvPr/>
        </p:nvSpPr>
        <p:spPr bwMode="auto">
          <a:xfrm>
            <a:off x="3995340" y="2132013"/>
            <a:ext cx="7921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46799" name="Rectangle 15"/>
          <p:cNvSpPr>
            <a:spLocks noChangeArrowheads="1"/>
          </p:cNvSpPr>
          <p:nvPr/>
        </p:nvSpPr>
        <p:spPr bwMode="auto">
          <a:xfrm>
            <a:off x="3993753" y="2132013"/>
            <a:ext cx="577850"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D</a:t>
            </a:r>
          </a:p>
        </p:txBody>
      </p:sp>
      <p:sp>
        <p:nvSpPr>
          <p:cNvPr id="246800" name="Rectangle 16"/>
          <p:cNvSpPr>
            <a:spLocks noChangeArrowheads="1"/>
          </p:cNvSpPr>
          <p:nvPr/>
        </p:nvSpPr>
        <p:spPr bwMode="auto">
          <a:xfrm>
            <a:off x="4787503" y="2132013"/>
            <a:ext cx="792162" cy="576262"/>
          </a:xfrm>
          <a:prstGeom prst="rect">
            <a:avLst/>
          </a:prstGeom>
          <a:solidFill>
            <a:srgbClr val="FF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E</a:t>
            </a:r>
          </a:p>
        </p:txBody>
      </p:sp>
      <p:sp>
        <p:nvSpPr>
          <p:cNvPr id="246801" name="Rectangle 17"/>
          <p:cNvSpPr>
            <a:spLocks noChangeArrowheads="1"/>
          </p:cNvSpPr>
          <p:nvPr/>
        </p:nvSpPr>
        <p:spPr bwMode="auto">
          <a:xfrm>
            <a:off x="6371828" y="2132013"/>
            <a:ext cx="7921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46802" name="Rectangle 18"/>
          <p:cNvSpPr>
            <a:spLocks noChangeArrowheads="1"/>
          </p:cNvSpPr>
          <p:nvPr/>
        </p:nvSpPr>
        <p:spPr bwMode="auto">
          <a:xfrm>
            <a:off x="6371828" y="2132013"/>
            <a:ext cx="360362" cy="576262"/>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W</a:t>
            </a:r>
          </a:p>
        </p:txBody>
      </p:sp>
      <p:sp>
        <p:nvSpPr>
          <p:cNvPr id="246803" name="Rectangle 19"/>
          <p:cNvSpPr>
            <a:spLocks noChangeArrowheads="1"/>
          </p:cNvSpPr>
          <p:nvPr/>
        </p:nvSpPr>
        <p:spPr bwMode="auto">
          <a:xfrm>
            <a:off x="3995489" y="2708275"/>
            <a:ext cx="792162" cy="576263"/>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F</a:t>
            </a:r>
          </a:p>
        </p:txBody>
      </p:sp>
      <p:sp>
        <p:nvSpPr>
          <p:cNvPr id="246804" name="Rectangle 20"/>
          <p:cNvSpPr>
            <a:spLocks noChangeArrowheads="1"/>
          </p:cNvSpPr>
          <p:nvPr/>
        </p:nvSpPr>
        <p:spPr bwMode="auto">
          <a:xfrm>
            <a:off x="4787651" y="2708275"/>
            <a:ext cx="792163"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46805" name="Rectangle 21"/>
          <p:cNvSpPr>
            <a:spLocks noChangeArrowheads="1"/>
          </p:cNvSpPr>
          <p:nvPr/>
        </p:nvSpPr>
        <p:spPr bwMode="auto">
          <a:xfrm>
            <a:off x="4786064" y="2708275"/>
            <a:ext cx="577850" cy="5762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D</a:t>
            </a:r>
          </a:p>
        </p:txBody>
      </p:sp>
      <p:sp>
        <p:nvSpPr>
          <p:cNvPr id="246806" name="Rectangle 22"/>
          <p:cNvSpPr>
            <a:spLocks noChangeArrowheads="1"/>
          </p:cNvSpPr>
          <p:nvPr/>
        </p:nvSpPr>
        <p:spPr bwMode="auto">
          <a:xfrm>
            <a:off x="5579814" y="2708275"/>
            <a:ext cx="792162" cy="576263"/>
          </a:xfrm>
          <a:prstGeom prst="rect">
            <a:avLst/>
          </a:prstGeom>
          <a:solidFill>
            <a:srgbClr val="FF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E</a:t>
            </a:r>
          </a:p>
        </p:txBody>
      </p:sp>
      <p:sp>
        <p:nvSpPr>
          <p:cNvPr id="246807" name="Rectangle 23"/>
          <p:cNvSpPr>
            <a:spLocks noChangeArrowheads="1"/>
          </p:cNvSpPr>
          <p:nvPr/>
        </p:nvSpPr>
        <p:spPr bwMode="auto">
          <a:xfrm>
            <a:off x="7164139" y="2708275"/>
            <a:ext cx="7921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46808" name="Rectangle 24"/>
          <p:cNvSpPr>
            <a:spLocks noChangeArrowheads="1"/>
          </p:cNvSpPr>
          <p:nvPr/>
        </p:nvSpPr>
        <p:spPr bwMode="auto">
          <a:xfrm>
            <a:off x="7164139" y="2708275"/>
            <a:ext cx="360362" cy="576263"/>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W</a:t>
            </a:r>
          </a:p>
        </p:txBody>
      </p:sp>
      <p:sp>
        <p:nvSpPr>
          <p:cNvPr id="246811" name="Rectangle 27"/>
          <p:cNvSpPr>
            <a:spLocks noChangeArrowheads="1"/>
          </p:cNvSpPr>
          <p:nvPr/>
        </p:nvSpPr>
        <p:spPr bwMode="auto">
          <a:xfrm>
            <a:off x="4787651" y="3284538"/>
            <a:ext cx="792163" cy="5762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F</a:t>
            </a:r>
          </a:p>
        </p:txBody>
      </p:sp>
      <p:sp>
        <p:nvSpPr>
          <p:cNvPr id="246812" name="Rectangle 28"/>
          <p:cNvSpPr>
            <a:spLocks noChangeArrowheads="1"/>
          </p:cNvSpPr>
          <p:nvPr/>
        </p:nvSpPr>
        <p:spPr bwMode="auto">
          <a:xfrm>
            <a:off x="5579814" y="3284538"/>
            <a:ext cx="7921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46813" name="Rectangle 29"/>
          <p:cNvSpPr>
            <a:spLocks noChangeArrowheads="1"/>
          </p:cNvSpPr>
          <p:nvPr/>
        </p:nvSpPr>
        <p:spPr bwMode="auto">
          <a:xfrm>
            <a:off x="5578226" y="3284538"/>
            <a:ext cx="577850"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D</a:t>
            </a:r>
          </a:p>
        </p:txBody>
      </p:sp>
      <p:sp>
        <p:nvSpPr>
          <p:cNvPr id="246814" name="Rectangle 30"/>
          <p:cNvSpPr>
            <a:spLocks noChangeArrowheads="1"/>
          </p:cNvSpPr>
          <p:nvPr/>
        </p:nvSpPr>
        <p:spPr bwMode="auto">
          <a:xfrm>
            <a:off x="6371976" y="3284538"/>
            <a:ext cx="792163" cy="576262"/>
          </a:xfrm>
          <a:prstGeom prst="rect">
            <a:avLst/>
          </a:prstGeom>
          <a:solidFill>
            <a:srgbClr val="FF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E</a:t>
            </a:r>
          </a:p>
        </p:txBody>
      </p:sp>
      <p:sp>
        <p:nvSpPr>
          <p:cNvPr id="246815" name="Rectangle 31"/>
          <p:cNvSpPr>
            <a:spLocks noChangeArrowheads="1"/>
          </p:cNvSpPr>
          <p:nvPr/>
        </p:nvSpPr>
        <p:spPr bwMode="auto">
          <a:xfrm>
            <a:off x="7956301" y="3284538"/>
            <a:ext cx="7921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46816" name="Rectangle 32"/>
          <p:cNvSpPr>
            <a:spLocks noChangeArrowheads="1"/>
          </p:cNvSpPr>
          <p:nvPr/>
        </p:nvSpPr>
        <p:spPr bwMode="auto">
          <a:xfrm>
            <a:off x="7956301" y="3284538"/>
            <a:ext cx="360363" cy="576262"/>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W</a:t>
            </a:r>
          </a:p>
        </p:txBody>
      </p:sp>
      <p:sp>
        <p:nvSpPr>
          <p:cNvPr id="246817" name="Text Box 33"/>
          <p:cNvSpPr txBox="1">
            <a:spLocks noChangeArrowheads="1"/>
          </p:cNvSpPr>
          <p:nvPr/>
        </p:nvSpPr>
        <p:spPr bwMode="auto">
          <a:xfrm>
            <a:off x="708967" y="4200600"/>
            <a:ext cx="82296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ja-JP" altLang="en-US" dirty="0"/>
              <a:t>結果自体は、</a:t>
            </a:r>
            <a:r>
              <a:rPr lang="en-US" altLang="ja-JP" dirty="0"/>
              <a:t>E</a:t>
            </a:r>
            <a:r>
              <a:rPr lang="ja-JP" altLang="en-US" dirty="0"/>
              <a:t>ステージで計算が終わっている</a:t>
            </a:r>
            <a:endParaRPr lang="en-US" altLang="ja-JP" dirty="0"/>
          </a:p>
          <a:p>
            <a:r>
              <a:rPr lang="ja-JP" altLang="en-US" dirty="0"/>
              <a:t>この結果を横流して、</a:t>
            </a:r>
            <a:r>
              <a:rPr lang="en-US" altLang="ja-JP" dirty="0"/>
              <a:t>M</a:t>
            </a:r>
            <a:r>
              <a:rPr lang="ja-JP" altLang="en-US" dirty="0"/>
              <a:t>ステージの最初から</a:t>
            </a:r>
            <a:r>
              <a:rPr lang="en-US" altLang="ja-JP" dirty="0"/>
              <a:t>E</a:t>
            </a:r>
            <a:r>
              <a:rPr lang="ja-JP" altLang="en-US" dirty="0"/>
              <a:t>ステージに横流しし、</a:t>
            </a:r>
            <a:r>
              <a:rPr lang="en-US" altLang="ja-JP" dirty="0"/>
              <a:t>D</a:t>
            </a:r>
            <a:r>
              <a:rPr lang="ja-JP" altLang="en-US" dirty="0"/>
              <a:t>ステージで読んだ古いレジスタと入れ替えれば良い。</a:t>
            </a:r>
            <a:endParaRPr lang="en-US" altLang="ja-JP" dirty="0"/>
          </a:p>
          <a:p>
            <a:endParaRPr lang="en-US" altLang="ja-JP" dirty="0"/>
          </a:p>
          <a:p>
            <a:r>
              <a:rPr lang="ja-JP" altLang="en-US" dirty="0"/>
              <a:t>注意：</a:t>
            </a:r>
            <a:endParaRPr lang="en-US" altLang="ja-JP" dirty="0"/>
          </a:p>
          <a:p>
            <a:pPr marL="285750" indent="-285750">
              <a:buFont typeface="Arial" panose="020B0604020202020204" pitchFamily="34" charset="0"/>
              <a:buChar char="•"/>
            </a:pPr>
            <a:r>
              <a:rPr lang="ja-JP" altLang="en-US" dirty="0"/>
              <a:t>命令はパイプを進んでいるので、</a:t>
            </a:r>
            <a:r>
              <a:rPr lang="en-US" altLang="ja-JP" dirty="0"/>
              <a:t>W</a:t>
            </a:r>
            <a:r>
              <a:rPr lang="ja-JP" altLang="en-US" dirty="0"/>
              <a:t>ステージの最初からのフォワーディングも必要</a:t>
            </a:r>
            <a:endParaRPr lang="en-US" altLang="ja-JP" dirty="0"/>
          </a:p>
          <a:p>
            <a:pPr marL="285750" indent="-285750">
              <a:buFont typeface="Arial" panose="020B0604020202020204" pitchFamily="34" charset="0"/>
              <a:buChar char="•"/>
            </a:pPr>
            <a:r>
              <a:rPr lang="en-US" altLang="ja-JP" dirty="0"/>
              <a:t>rs1, rs2</a:t>
            </a:r>
            <a:r>
              <a:rPr lang="ja-JP" altLang="en-US" dirty="0"/>
              <a:t>の両側に必要</a:t>
            </a:r>
            <a:endParaRPr lang="en-US" altLang="ja-JP" dirty="0"/>
          </a:p>
          <a:p>
            <a:pPr marL="285750" indent="-285750">
              <a:buFont typeface="Arial" panose="020B0604020202020204" pitchFamily="34" charset="0"/>
              <a:buChar char="•"/>
            </a:pPr>
            <a:endParaRPr lang="en-US" altLang="ja-JP" dirty="0"/>
          </a:p>
        </p:txBody>
      </p:sp>
      <p:sp>
        <p:nvSpPr>
          <p:cNvPr id="246820" name="Rectangle 36"/>
          <p:cNvSpPr>
            <a:spLocks noChangeArrowheads="1"/>
          </p:cNvSpPr>
          <p:nvPr/>
        </p:nvSpPr>
        <p:spPr bwMode="auto">
          <a:xfrm>
            <a:off x="4787503" y="1557338"/>
            <a:ext cx="792162" cy="576262"/>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M</a:t>
            </a:r>
          </a:p>
        </p:txBody>
      </p:sp>
      <p:sp>
        <p:nvSpPr>
          <p:cNvPr id="246821" name="Rectangle 37"/>
          <p:cNvSpPr>
            <a:spLocks noChangeArrowheads="1"/>
          </p:cNvSpPr>
          <p:nvPr/>
        </p:nvSpPr>
        <p:spPr bwMode="auto">
          <a:xfrm>
            <a:off x="5579665" y="2132013"/>
            <a:ext cx="792163" cy="576262"/>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M</a:t>
            </a:r>
          </a:p>
        </p:txBody>
      </p:sp>
      <p:sp>
        <p:nvSpPr>
          <p:cNvPr id="246822" name="Rectangle 38"/>
          <p:cNvSpPr>
            <a:spLocks noChangeArrowheads="1"/>
          </p:cNvSpPr>
          <p:nvPr/>
        </p:nvSpPr>
        <p:spPr bwMode="auto">
          <a:xfrm>
            <a:off x="6371976" y="2706688"/>
            <a:ext cx="792163" cy="576262"/>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M</a:t>
            </a:r>
          </a:p>
        </p:txBody>
      </p:sp>
      <p:sp>
        <p:nvSpPr>
          <p:cNvPr id="246823" name="Rectangle 39"/>
          <p:cNvSpPr>
            <a:spLocks noChangeArrowheads="1"/>
          </p:cNvSpPr>
          <p:nvPr/>
        </p:nvSpPr>
        <p:spPr bwMode="auto">
          <a:xfrm>
            <a:off x="7164139" y="3281363"/>
            <a:ext cx="792162" cy="576262"/>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M</a:t>
            </a:r>
          </a:p>
        </p:txBody>
      </p:sp>
      <p:sp>
        <p:nvSpPr>
          <p:cNvPr id="41" name="Text Box 3"/>
          <p:cNvSpPr txBox="1">
            <a:spLocks noChangeArrowheads="1"/>
          </p:cNvSpPr>
          <p:nvPr/>
        </p:nvSpPr>
        <p:spPr bwMode="auto">
          <a:xfrm>
            <a:off x="-36512" y="2267580"/>
            <a:ext cx="177484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②　</a:t>
            </a:r>
            <a:r>
              <a:rPr lang="en-US" altLang="ja-JP" dirty="0"/>
              <a:t>sub x2,x1,2</a:t>
            </a:r>
            <a:endParaRPr lang="ja-JP" altLang="en-US" dirty="0"/>
          </a:p>
        </p:txBody>
      </p:sp>
      <p:sp>
        <p:nvSpPr>
          <p:cNvPr id="42" name="Text Box 3"/>
          <p:cNvSpPr txBox="1">
            <a:spLocks noChangeArrowheads="1"/>
          </p:cNvSpPr>
          <p:nvPr/>
        </p:nvSpPr>
        <p:spPr bwMode="auto">
          <a:xfrm>
            <a:off x="-28965" y="2865135"/>
            <a:ext cx="191590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③　</a:t>
            </a:r>
            <a:r>
              <a:rPr lang="en-US" altLang="ja-JP" dirty="0"/>
              <a:t>add x3,x0,x1</a:t>
            </a:r>
            <a:endParaRPr lang="ja-JP" altLang="en-US" dirty="0"/>
          </a:p>
        </p:txBody>
      </p:sp>
      <p:sp>
        <p:nvSpPr>
          <p:cNvPr id="43" name="Text Box 3"/>
          <p:cNvSpPr txBox="1">
            <a:spLocks noChangeArrowheads="1"/>
          </p:cNvSpPr>
          <p:nvPr/>
        </p:nvSpPr>
        <p:spPr bwMode="auto">
          <a:xfrm>
            <a:off x="-21418" y="3462690"/>
            <a:ext cx="190308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④　</a:t>
            </a:r>
            <a:r>
              <a:rPr lang="en-US" altLang="ja-JP" dirty="0"/>
              <a:t>sub x4,x1,x5</a:t>
            </a:r>
            <a:endParaRPr lang="ja-JP" altLang="en-US" dirty="0"/>
          </a:p>
        </p:txBody>
      </p:sp>
      <p:cxnSp>
        <p:nvCxnSpPr>
          <p:cNvPr id="3" name="直線矢印コネクタ 2"/>
          <p:cNvCxnSpPr>
            <a:endCxn id="246798" idx="3"/>
          </p:cNvCxnSpPr>
          <p:nvPr/>
        </p:nvCxnSpPr>
        <p:spPr>
          <a:xfrm flipH="1">
            <a:off x="4787503" y="1854691"/>
            <a:ext cx="72529" cy="56545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p:nvPr/>
        </p:nvCxnSpPr>
        <p:spPr>
          <a:xfrm flipH="1">
            <a:off x="5616222" y="1854691"/>
            <a:ext cx="35898" cy="121812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直線矢印コネクタ 4"/>
          <p:cNvCxnSpPr/>
          <p:nvPr/>
        </p:nvCxnSpPr>
        <p:spPr>
          <a:xfrm>
            <a:off x="1115616" y="2039357"/>
            <a:ext cx="144016" cy="22822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p:nvPr/>
        </p:nvCxnSpPr>
        <p:spPr>
          <a:xfrm>
            <a:off x="1115616" y="2120079"/>
            <a:ext cx="503236" cy="8747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63610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1143000"/>
          </a:xfrm>
        </p:spPr>
        <p:txBody>
          <a:bodyPr/>
          <a:lstStyle/>
          <a:p>
            <a:r>
              <a:rPr lang="ja-JP" altLang="en-US" dirty="0"/>
              <a:t>フォワーディング</a:t>
            </a:r>
            <a:endParaRPr kumimoji="1" lang="ja-JP" altLang="en-US" dirty="0"/>
          </a:p>
        </p:txBody>
      </p:sp>
      <p:sp>
        <p:nvSpPr>
          <p:cNvPr id="3" name="コンテンツ プレースホルダー 2"/>
          <p:cNvSpPr>
            <a:spLocks noGrp="1"/>
          </p:cNvSpPr>
          <p:nvPr>
            <p:ph idx="1"/>
          </p:nvPr>
        </p:nvSpPr>
        <p:spPr>
          <a:xfrm>
            <a:off x="457200" y="980728"/>
            <a:ext cx="8435280" cy="4525963"/>
          </a:xfrm>
        </p:spPr>
        <p:txBody>
          <a:bodyPr/>
          <a:lstStyle/>
          <a:p>
            <a:r>
              <a:rPr lang="ja-JP" altLang="en-US" dirty="0"/>
              <a:t>データの入れ替えは</a:t>
            </a:r>
            <a:r>
              <a:rPr lang="en-US" altLang="ja-JP" dirty="0"/>
              <a:t>E</a:t>
            </a:r>
            <a:r>
              <a:rPr lang="ja-JP" altLang="en-US" dirty="0"/>
              <a:t>ステージの</a:t>
            </a:r>
            <a:r>
              <a:rPr lang="en-US" altLang="ja-JP" dirty="0"/>
              <a:t>ALU</a:t>
            </a:r>
            <a:r>
              <a:rPr lang="ja-JP" altLang="en-US" dirty="0"/>
              <a:t>の前で行う</a:t>
            </a:r>
            <a:endParaRPr lang="en-US" altLang="ja-JP" dirty="0"/>
          </a:p>
          <a:p>
            <a:r>
              <a:rPr lang="en-US" altLang="ja-JP" dirty="0"/>
              <a:t>M</a:t>
            </a:r>
            <a:r>
              <a:rPr kumimoji="1" lang="ja-JP" altLang="en-US" dirty="0"/>
              <a:t>ステージの</a:t>
            </a:r>
            <a:r>
              <a:rPr lang="ja-JP" altLang="en-US" dirty="0"/>
              <a:t>命令</a:t>
            </a:r>
            <a:r>
              <a:rPr lang="en-US" altLang="ja-JP" dirty="0"/>
              <a:t>M</a:t>
            </a:r>
            <a:r>
              <a:rPr lang="ja-JP" altLang="en-US" dirty="0"/>
              <a:t>（前の図の命令①）</a:t>
            </a:r>
            <a:endParaRPr lang="en-US" altLang="ja-JP" dirty="0"/>
          </a:p>
          <a:p>
            <a:r>
              <a:rPr lang="en-US" altLang="ja-JP" dirty="0"/>
              <a:t>E</a:t>
            </a:r>
            <a:r>
              <a:rPr lang="ja-JP" altLang="en-US" dirty="0"/>
              <a:t>ステージの命令</a:t>
            </a:r>
            <a:r>
              <a:rPr lang="en-US" altLang="ja-JP" dirty="0"/>
              <a:t>E</a:t>
            </a:r>
            <a:r>
              <a:rPr lang="ja-JP" altLang="en-US" dirty="0"/>
              <a:t>（前の図の命令②）</a:t>
            </a:r>
            <a:endParaRPr lang="en-US" altLang="ja-JP" dirty="0"/>
          </a:p>
          <a:p>
            <a:pPr lvl="1"/>
            <a:r>
              <a:rPr lang="ja-JP" altLang="en-US" dirty="0"/>
              <a:t>命令</a:t>
            </a:r>
            <a:r>
              <a:rPr lang="en-US" altLang="ja-JP" dirty="0"/>
              <a:t>M</a:t>
            </a:r>
            <a:r>
              <a:rPr lang="ja-JP" altLang="en-US" dirty="0"/>
              <a:t>の結果を書き込むレジスタ（</a:t>
            </a:r>
            <a:r>
              <a:rPr lang="en-US" altLang="ja-JP" dirty="0" err="1"/>
              <a:t>rd</a:t>
            </a:r>
            <a:r>
              <a:rPr lang="en-US" altLang="ja-JP" dirty="0"/>
              <a:t>)</a:t>
            </a:r>
            <a:r>
              <a:rPr lang="ja-JP" altLang="en-US" dirty="0"/>
              <a:t>が、命令</a:t>
            </a:r>
            <a:r>
              <a:rPr lang="en-US" altLang="ja-JP" dirty="0"/>
              <a:t>E</a:t>
            </a:r>
            <a:r>
              <a:rPr lang="ja-JP" altLang="en-US" dirty="0"/>
              <a:t>の</a:t>
            </a:r>
            <a:r>
              <a:rPr lang="en-US" altLang="ja-JP" dirty="0"/>
              <a:t>rs1,rs2</a:t>
            </a:r>
            <a:r>
              <a:rPr lang="ja-JP" altLang="en-US" dirty="0"/>
              <a:t>と一致</a:t>
            </a:r>
            <a:endParaRPr lang="en-US" altLang="ja-JP" dirty="0"/>
          </a:p>
          <a:p>
            <a:pPr lvl="1"/>
            <a:r>
              <a:rPr lang="ja-JP" altLang="en-US" dirty="0"/>
              <a:t>命令</a:t>
            </a:r>
            <a:r>
              <a:rPr lang="en-US" altLang="ja-JP" dirty="0"/>
              <a:t>M</a:t>
            </a:r>
            <a:r>
              <a:rPr lang="ja-JP" altLang="en-US" dirty="0"/>
              <a:t>が出力を書き込む命令である場合</a:t>
            </a:r>
            <a:endParaRPr lang="en-US" altLang="ja-JP" dirty="0"/>
          </a:p>
          <a:p>
            <a:pPr lvl="2"/>
            <a:r>
              <a:rPr lang="en-US" altLang="ja-JP" dirty="0" err="1"/>
              <a:t>sw</a:t>
            </a:r>
            <a:r>
              <a:rPr lang="ja-JP" altLang="en-US" dirty="0"/>
              <a:t>や</a:t>
            </a:r>
            <a:r>
              <a:rPr lang="en-US" altLang="ja-JP" dirty="0" err="1"/>
              <a:t>beq</a:t>
            </a:r>
            <a:r>
              <a:rPr lang="ja-JP" altLang="en-US" dirty="0"/>
              <a:t>などではない</a:t>
            </a:r>
            <a:endParaRPr lang="en-US" altLang="ja-JP" dirty="0"/>
          </a:p>
          <a:p>
            <a:pPr marL="0" indent="0">
              <a:buNone/>
            </a:pPr>
            <a:r>
              <a:rPr lang="ja-JP" altLang="en-US" dirty="0"/>
              <a:t>→　</a:t>
            </a:r>
            <a:r>
              <a:rPr lang="en-US" altLang="ja-JP" sz="2800" dirty="0"/>
              <a:t>M</a:t>
            </a:r>
            <a:r>
              <a:rPr lang="ja-JP" altLang="en-US" sz="2800" dirty="0"/>
              <a:t>ステージのパイプラインレジスタからのデータを</a:t>
            </a:r>
            <a:r>
              <a:rPr lang="en-US" altLang="ja-JP" sz="2800" dirty="0"/>
              <a:t>E</a:t>
            </a:r>
            <a:r>
              <a:rPr lang="ja-JP" altLang="en-US" sz="2800" dirty="0"/>
              <a:t>ステージの最初のデータと入れ替える</a:t>
            </a:r>
            <a:endParaRPr lang="en-US" altLang="ja-JP" sz="2800" dirty="0"/>
          </a:p>
          <a:p>
            <a:pPr marL="0" indent="0">
              <a:buNone/>
            </a:pPr>
            <a:r>
              <a:rPr lang="ja-JP" altLang="en-US" dirty="0"/>
              <a:t>全く同じことを</a:t>
            </a:r>
            <a:r>
              <a:rPr lang="en-US" altLang="ja-JP" dirty="0"/>
              <a:t>W</a:t>
            </a:r>
            <a:r>
              <a:rPr lang="ja-JP" altLang="en-US" dirty="0"/>
              <a:t>ステージの命令でも行う</a:t>
            </a:r>
            <a:endParaRPr lang="en-US" altLang="ja-JP" dirty="0"/>
          </a:p>
          <a:p>
            <a:pPr lvl="2"/>
            <a:endParaRPr lang="en-US" altLang="ja-JP" dirty="0"/>
          </a:p>
          <a:p>
            <a:pPr marL="0" indent="0">
              <a:buNone/>
            </a:pPr>
            <a:r>
              <a:rPr lang="ja-JP" altLang="en-US" dirty="0"/>
              <a:t>　　</a:t>
            </a:r>
            <a:endParaRPr lang="en-US" altLang="ja-JP" dirty="0"/>
          </a:p>
        </p:txBody>
      </p:sp>
    </p:spTree>
    <p:extLst>
      <p:ext uri="{BB962C8B-B14F-4D97-AF65-F5344CB8AC3E}">
        <p14:creationId xmlns:p14="http://schemas.microsoft.com/office/powerpoint/2010/main" val="5243606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5"/>
          <p:cNvSpPr txBox="1">
            <a:spLocks noChangeArrowheads="1"/>
          </p:cNvSpPr>
          <p:nvPr/>
        </p:nvSpPr>
        <p:spPr bwMode="auto">
          <a:xfrm rot="5400000">
            <a:off x="5885390" y="2950205"/>
            <a:ext cx="31451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dirty="0"/>
              <a:t>A</a:t>
            </a:r>
          </a:p>
        </p:txBody>
      </p:sp>
      <p:sp>
        <p:nvSpPr>
          <p:cNvPr id="21507" name="Text Box 6"/>
          <p:cNvSpPr txBox="1">
            <a:spLocks noChangeArrowheads="1"/>
          </p:cNvSpPr>
          <p:nvPr/>
        </p:nvSpPr>
        <p:spPr bwMode="auto">
          <a:xfrm rot="5400000">
            <a:off x="5898300" y="3716757"/>
            <a:ext cx="31451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t>B</a:t>
            </a:r>
          </a:p>
        </p:txBody>
      </p:sp>
      <p:grpSp>
        <p:nvGrpSpPr>
          <p:cNvPr id="21508" name="Group 7"/>
          <p:cNvGrpSpPr>
            <a:grpSpLocks/>
          </p:cNvGrpSpPr>
          <p:nvPr/>
        </p:nvGrpSpPr>
        <p:grpSpPr bwMode="auto">
          <a:xfrm rot="5400000">
            <a:off x="5492315" y="3229138"/>
            <a:ext cx="1439863" cy="544190"/>
            <a:chOff x="3288" y="1299"/>
            <a:chExt cx="1996" cy="953"/>
          </a:xfrm>
        </p:grpSpPr>
        <p:sp>
          <p:nvSpPr>
            <p:cNvPr id="21671" name="Line 8"/>
            <p:cNvSpPr>
              <a:spLocks noChangeShapeType="1"/>
            </p:cNvSpPr>
            <p:nvPr/>
          </p:nvSpPr>
          <p:spPr bwMode="auto">
            <a:xfrm>
              <a:off x="3878" y="1299"/>
              <a:ext cx="817"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2" name="Line 9"/>
            <p:cNvSpPr>
              <a:spLocks noChangeShapeType="1"/>
            </p:cNvSpPr>
            <p:nvPr/>
          </p:nvSpPr>
          <p:spPr bwMode="auto">
            <a:xfrm>
              <a:off x="3288" y="2252"/>
              <a:ext cx="77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3" name="Line 10"/>
            <p:cNvSpPr>
              <a:spLocks noChangeShapeType="1"/>
            </p:cNvSpPr>
            <p:nvPr/>
          </p:nvSpPr>
          <p:spPr bwMode="auto">
            <a:xfrm flipV="1">
              <a:off x="4059" y="1934"/>
              <a:ext cx="227" cy="31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4" name="Line 11"/>
            <p:cNvSpPr>
              <a:spLocks noChangeShapeType="1"/>
            </p:cNvSpPr>
            <p:nvPr/>
          </p:nvSpPr>
          <p:spPr bwMode="auto">
            <a:xfrm flipV="1">
              <a:off x="3288" y="1299"/>
              <a:ext cx="590" cy="95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5" name="Line 12"/>
            <p:cNvSpPr>
              <a:spLocks noChangeShapeType="1"/>
            </p:cNvSpPr>
            <p:nvPr/>
          </p:nvSpPr>
          <p:spPr bwMode="auto">
            <a:xfrm flipH="1" flipV="1">
              <a:off x="4694" y="1299"/>
              <a:ext cx="590" cy="95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6" name="Line 13"/>
            <p:cNvSpPr>
              <a:spLocks noChangeShapeType="1"/>
            </p:cNvSpPr>
            <p:nvPr/>
          </p:nvSpPr>
          <p:spPr bwMode="auto">
            <a:xfrm flipH="1" flipV="1">
              <a:off x="4286" y="1934"/>
              <a:ext cx="227" cy="31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7" name="Line 14"/>
            <p:cNvSpPr>
              <a:spLocks noChangeShapeType="1"/>
            </p:cNvSpPr>
            <p:nvPr/>
          </p:nvSpPr>
          <p:spPr bwMode="auto">
            <a:xfrm>
              <a:off x="4513" y="2252"/>
              <a:ext cx="77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509" name="Text Box 15"/>
          <p:cNvSpPr txBox="1">
            <a:spLocks noChangeArrowheads="1"/>
          </p:cNvSpPr>
          <p:nvPr/>
        </p:nvSpPr>
        <p:spPr bwMode="auto">
          <a:xfrm rot="5400000">
            <a:off x="6158065" y="3395761"/>
            <a:ext cx="30489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t>Y</a:t>
            </a:r>
          </a:p>
        </p:txBody>
      </p:sp>
      <p:sp>
        <p:nvSpPr>
          <p:cNvPr id="21510" name="Text Box 16"/>
          <p:cNvSpPr txBox="1">
            <a:spLocks noChangeArrowheads="1"/>
          </p:cNvSpPr>
          <p:nvPr/>
        </p:nvSpPr>
        <p:spPr bwMode="auto">
          <a:xfrm rot="5400000">
            <a:off x="6078690" y="3035399"/>
            <a:ext cx="30489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t>S</a:t>
            </a:r>
          </a:p>
        </p:txBody>
      </p:sp>
      <p:sp>
        <p:nvSpPr>
          <p:cNvPr id="21511" name="Text Box 17"/>
          <p:cNvSpPr txBox="1">
            <a:spLocks noChangeArrowheads="1"/>
          </p:cNvSpPr>
          <p:nvPr/>
        </p:nvSpPr>
        <p:spPr bwMode="auto">
          <a:xfrm rot="5400000">
            <a:off x="6117599" y="3664583"/>
            <a:ext cx="400110" cy="923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400"/>
          </a:p>
        </p:txBody>
      </p:sp>
      <p:sp>
        <p:nvSpPr>
          <p:cNvPr id="21512" name="AutoShape 18"/>
          <p:cNvSpPr>
            <a:spLocks noChangeArrowheads="1"/>
          </p:cNvSpPr>
          <p:nvPr/>
        </p:nvSpPr>
        <p:spPr bwMode="auto">
          <a:xfrm rot="5400000" flipV="1">
            <a:off x="5409437" y="3912010"/>
            <a:ext cx="752549" cy="135197"/>
          </a:xfrm>
          <a:custGeom>
            <a:avLst/>
            <a:gdLst>
              <a:gd name="T0" fmla="*/ 2147483646 w 21600"/>
              <a:gd name="T1" fmla="*/ 1077502115 h 21600"/>
              <a:gd name="T2" fmla="*/ 2147483646 w 21600"/>
              <a:gd name="T3" fmla="*/ 2147483646 h 21600"/>
              <a:gd name="T4" fmla="*/ 2147483646 w 21600"/>
              <a:gd name="T5" fmla="*/ 1077502115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21518" name="Group 43"/>
          <p:cNvGrpSpPr>
            <a:grpSpLocks/>
          </p:cNvGrpSpPr>
          <p:nvPr/>
        </p:nvGrpSpPr>
        <p:grpSpPr bwMode="auto">
          <a:xfrm>
            <a:off x="8509188" y="3458909"/>
            <a:ext cx="303213" cy="520700"/>
            <a:chOff x="5138" y="1434"/>
            <a:chExt cx="191" cy="328"/>
          </a:xfrm>
        </p:grpSpPr>
        <p:grpSp>
          <p:nvGrpSpPr>
            <p:cNvPr id="21664" name="Group 26"/>
            <p:cNvGrpSpPr>
              <a:grpSpLocks/>
            </p:cNvGrpSpPr>
            <p:nvPr/>
          </p:nvGrpSpPr>
          <p:grpSpPr bwMode="auto">
            <a:xfrm>
              <a:off x="5193" y="1434"/>
              <a:ext cx="136" cy="317"/>
              <a:chOff x="3379" y="1888"/>
              <a:chExt cx="136" cy="454"/>
            </a:xfrm>
          </p:grpSpPr>
          <p:sp>
            <p:nvSpPr>
              <p:cNvPr id="21667" name="Line 27"/>
              <p:cNvSpPr>
                <a:spLocks noChangeShapeType="1"/>
              </p:cNvSpPr>
              <p:nvPr/>
            </p:nvSpPr>
            <p:spPr bwMode="auto">
              <a:xfrm>
                <a:off x="3515" y="1979"/>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68" name="Line 28"/>
              <p:cNvSpPr>
                <a:spLocks noChangeShapeType="1"/>
              </p:cNvSpPr>
              <p:nvPr/>
            </p:nvSpPr>
            <p:spPr bwMode="auto">
              <a:xfrm flipH="1" flipV="1">
                <a:off x="3379" y="1888"/>
                <a:ext cx="136"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69" name="Line 29"/>
              <p:cNvSpPr>
                <a:spLocks noChangeShapeType="1"/>
              </p:cNvSpPr>
              <p:nvPr/>
            </p:nvSpPr>
            <p:spPr bwMode="auto">
              <a:xfrm flipH="1">
                <a:off x="3379" y="2251"/>
                <a:ext cx="136"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0" name="Line 30"/>
              <p:cNvSpPr>
                <a:spLocks noChangeShapeType="1"/>
              </p:cNvSpPr>
              <p:nvPr/>
            </p:nvSpPr>
            <p:spPr bwMode="auto">
              <a:xfrm>
                <a:off x="3379" y="1888"/>
                <a:ext cx="0" cy="45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665" name="Text Box 32"/>
            <p:cNvSpPr txBox="1">
              <a:spLocks noChangeArrowheads="1"/>
            </p:cNvSpPr>
            <p:nvPr/>
          </p:nvSpPr>
          <p:spPr bwMode="auto">
            <a:xfrm>
              <a:off x="5138" y="1434"/>
              <a:ext cx="17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a:t>0</a:t>
              </a:r>
            </a:p>
          </p:txBody>
        </p:sp>
        <p:sp>
          <p:nvSpPr>
            <p:cNvPr id="21666" name="Text Box 33"/>
            <p:cNvSpPr txBox="1">
              <a:spLocks noChangeArrowheads="1"/>
            </p:cNvSpPr>
            <p:nvPr/>
          </p:nvSpPr>
          <p:spPr bwMode="auto">
            <a:xfrm>
              <a:off x="5151" y="1570"/>
              <a:ext cx="17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a:t>1</a:t>
              </a:r>
            </a:p>
          </p:txBody>
        </p:sp>
      </p:grpSp>
      <p:sp>
        <p:nvSpPr>
          <p:cNvPr id="21519" name="Rectangle 37"/>
          <p:cNvSpPr>
            <a:spLocks noChangeArrowheads="1"/>
          </p:cNvSpPr>
          <p:nvPr/>
        </p:nvSpPr>
        <p:spPr bwMode="auto">
          <a:xfrm rot="5400000">
            <a:off x="4585766" y="2961482"/>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a:t>reg1E</a:t>
            </a:r>
          </a:p>
        </p:txBody>
      </p:sp>
      <p:sp>
        <p:nvSpPr>
          <p:cNvPr id="21520" name="Rectangle 39"/>
          <p:cNvSpPr>
            <a:spLocks noChangeArrowheads="1"/>
          </p:cNvSpPr>
          <p:nvPr/>
        </p:nvSpPr>
        <p:spPr bwMode="auto">
          <a:xfrm rot="5400000">
            <a:off x="4584899" y="3697691"/>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a:t>reg2E</a:t>
            </a:r>
          </a:p>
        </p:txBody>
      </p:sp>
      <p:sp>
        <p:nvSpPr>
          <p:cNvPr id="21521" name="Rectangle 40"/>
          <p:cNvSpPr>
            <a:spLocks noChangeArrowheads="1"/>
          </p:cNvSpPr>
          <p:nvPr/>
        </p:nvSpPr>
        <p:spPr bwMode="auto">
          <a:xfrm rot="5400000">
            <a:off x="6601024" y="3464719"/>
            <a:ext cx="5762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aluM</a:t>
            </a:r>
            <a:endParaRPr lang="en-US" altLang="ja-JP" sz="1400" dirty="0"/>
          </a:p>
        </p:txBody>
      </p:sp>
      <p:grpSp>
        <p:nvGrpSpPr>
          <p:cNvPr id="21523" name="Group 44"/>
          <p:cNvGrpSpPr>
            <a:grpSpLocks/>
          </p:cNvGrpSpPr>
          <p:nvPr/>
        </p:nvGrpSpPr>
        <p:grpSpPr bwMode="auto">
          <a:xfrm rot="5400000">
            <a:off x="2713235" y="3034507"/>
            <a:ext cx="1154113" cy="647700"/>
            <a:chOff x="1474" y="1752"/>
            <a:chExt cx="635" cy="544"/>
          </a:xfrm>
        </p:grpSpPr>
        <p:sp>
          <p:nvSpPr>
            <p:cNvPr id="21655" name="Rectangle 45"/>
            <p:cNvSpPr>
              <a:spLocks noChangeArrowheads="1"/>
            </p:cNvSpPr>
            <p:nvPr/>
          </p:nvSpPr>
          <p:spPr bwMode="auto">
            <a:xfrm>
              <a:off x="1474" y="175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nvGrpSpPr>
            <p:cNvPr id="21656" name="Group 46"/>
            <p:cNvGrpSpPr>
              <a:grpSpLocks/>
            </p:cNvGrpSpPr>
            <p:nvPr/>
          </p:nvGrpSpPr>
          <p:grpSpPr bwMode="auto">
            <a:xfrm rot="-5400000">
              <a:off x="1519" y="2205"/>
              <a:ext cx="91" cy="91"/>
              <a:chOff x="1474" y="1843"/>
              <a:chExt cx="91" cy="91"/>
            </a:xfrm>
          </p:grpSpPr>
          <p:sp>
            <p:nvSpPr>
              <p:cNvPr id="21662" name="Line 47"/>
              <p:cNvSpPr>
                <a:spLocks noChangeShapeType="1"/>
              </p:cNvSpPr>
              <p:nvPr/>
            </p:nvSpPr>
            <p:spPr bwMode="auto">
              <a:xfrm>
                <a:off x="1474" y="1843"/>
                <a:ext cx="91" cy="4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63" name="Line 48"/>
              <p:cNvSpPr>
                <a:spLocks noChangeShapeType="1"/>
              </p:cNvSpPr>
              <p:nvPr/>
            </p:nvSpPr>
            <p:spPr bwMode="auto">
              <a:xfrm flipH="1">
                <a:off x="1474" y="1888"/>
                <a:ext cx="91" cy="4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657" name="Rectangle 49"/>
            <p:cNvSpPr>
              <a:spLocks noChangeArrowheads="1"/>
            </p:cNvSpPr>
            <p:nvPr/>
          </p:nvSpPr>
          <p:spPr bwMode="auto">
            <a:xfrm>
              <a:off x="1474" y="184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58" name="Rectangle 50"/>
            <p:cNvSpPr>
              <a:spLocks noChangeArrowheads="1"/>
            </p:cNvSpPr>
            <p:nvPr/>
          </p:nvSpPr>
          <p:spPr bwMode="auto">
            <a:xfrm>
              <a:off x="1474" y="193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59" name="Rectangle 51"/>
            <p:cNvSpPr>
              <a:spLocks noChangeArrowheads="1"/>
            </p:cNvSpPr>
            <p:nvPr/>
          </p:nvSpPr>
          <p:spPr bwMode="auto">
            <a:xfrm>
              <a:off x="1474" y="202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60" name="Rectangle 52"/>
            <p:cNvSpPr>
              <a:spLocks noChangeArrowheads="1"/>
            </p:cNvSpPr>
            <p:nvPr/>
          </p:nvSpPr>
          <p:spPr bwMode="auto">
            <a:xfrm>
              <a:off x="1474" y="211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61" name="Rectangle 53"/>
            <p:cNvSpPr>
              <a:spLocks noChangeArrowheads="1"/>
            </p:cNvSpPr>
            <p:nvPr/>
          </p:nvSpPr>
          <p:spPr bwMode="auto">
            <a:xfrm>
              <a:off x="1474" y="220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sp>
        <p:nvSpPr>
          <p:cNvPr id="21525" name="AutoShape 57"/>
          <p:cNvSpPr>
            <a:spLocks noChangeArrowheads="1"/>
          </p:cNvSpPr>
          <p:nvPr/>
        </p:nvSpPr>
        <p:spPr bwMode="auto">
          <a:xfrm rot="5400000">
            <a:off x="3649067" y="4184823"/>
            <a:ext cx="720725" cy="215900"/>
          </a:xfrm>
          <a:prstGeom prst="parallelogram">
            <a:avLst>
              <a:gd name="adj" fmla="val 83456"/>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a:t>ext</a:t>
            </a:r>
          </a:p>
        </p:txBody>
      </p:sp>
      <p:sp>
        <p:nvSpPr>
          <p:cNvPr id="21527" name="Rectangle 60"/>
          <p:cNvSpPr>
            <a:spLocks noChangeArrowheads="1"/>
          </p:cNvSpPr>
          <p:nvPr/>
        </p:nvSpPr>
        <p:spPr bwMode="auto">
          <a:xfrm rot="5400000">
            <a:off x="1020168" y="3502025"/>
            <a:ext cx="1873250" cy="1428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28" name="Rectangle 61"/>
          <p:cNvSpPr>
            <a:spLocks noChangeArrowheads="1"/>
          </p:cNvSpPr>
          <p:nvPr/>
        </p:nvSpPr>
        <p:spPr bwMode="auto">
          <a:xfrm>
            <a:off x="323850" y="4227513"/>
            <a:ext cx="1008063" cy="36195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29" name="Line 62"/>
          <p:cNvSpPr>
            <a:spLocks noChangeShapeType="1"/>
          </p:cNvSpPr>
          <p:nvPr/>
        </p:nvSpPr>
        <p:spPr bwMode="auto">
          <a:xfrm>
            <a:off x="323850" y="4371975"/>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30" name="Line 63"/>
          <p:cNvSpPr>
            <a:spLocks noChangeShapeType="1"/>
          </p:cNvSpPr>
          <p:nvPr/>
        </p:nvSpPr>
        <p:spPr bwMode="auto">
          <a:xfrm flipH="1">
            <a:off x="323850" y="4443413"/>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31" name="Text Box 64"/>
          <p:cNvSpPr txBox="1">
            <a:spLocks noChangeArrowheads="1"/>
          </p:cNvSpPr>
          <p:nvPr/>
        </p:nvSpPr>
        <p:spPr bwMode="auto">
          <a:xfrm>
            <a:off x="539750" y="4221163"/>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PC</a:t>
            </a:r>
          </a:p>
        </p:txBody>
      </p:sp>
      <p:sp>
        <p:nvSpPr>
          <p:cNvPr id="21532" name="Oval 65"/>
          <p:cNvSpPr>
            <a:spLocks noChangeArrowheads="1"/>
          </p:cNvSpPr>
          <p:nvPr/>
        </p:nvSpPr>
        <p:spPr bwMode="auto">
          <a:xfrm>
            <a:off x="684213" y="3429000"/>
            <a:ext cx="287337" cy="2873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b="1"/>
              <a:t>＋</a:t>
            </a:r>
          </a:p>
        </p:txBody>
      </p:sp>
      <p:sp>
        <p:nvSpPr>
          <p:cNvPr id="21533" name="Rectangle 66"/>
          <p:cNvSpPr>
            <a:spLocks noChangeArrowheads="1"/>
          </p:cNvSpPr>
          <p:nvPr/>
        </p:nvSpPr>
        <p:spPr bwMode="auto">
          <a:xfrm>
            <a:off x="1042988" y="5661025"/>
            <a:ext cx="1225550" cy="11525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命令メモリ</a:t>
            </a:r>
          </a:p>
        </p:txBody>
      </p:sp>
      <p:sp>
        <p:nvSpPr>
          <p:cNvPr id="21534" name="Rectangle 67"/>
          <p:cNvSpPr>
            <a:spLocks noChangeArrowheads="1"/>
          </p:cNvSpPr>
          <p:nvPr/>
        </p:nvSpPr>
        <p:spPr bwMode="auto">
          <a:xfrm>
            <a:off x="7811715" y="5585286"/>
            <a:ext cx="1003868" cy="10972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データ</a:t>
            </a:r>
          </a:p>
          <a:p>
            <a:pPr algn="ctr" eaLnBrk="1" hangingPunct="1">
              <a:spcBef>
                <a:spcPct val="0"/>
              </a:spcBef>
              <a:buFontTx/>
              <a:buNone/>
            </a:pPr>
            <a:r>
              <a:rPr lang="ja-JP" altLang="en-US" sz="1800"/>
              <a:t>メモリ</a:t>
            </a:r>
          </a:p>
        </p:txBody>
      </p:sp>
      <p:sp>
        <p:nvSpPr>
          <p:cNvPr id="21650" name="AutoShape 69"/>
          <p:cNvSpPr>
            <a:spLocks noChangeArrowheads="1"/>
          </p:cNvSpPr>
          <p:nvPr/>
        </p:nvSpPr>
        <p:spPr bwMode="auto">
          <a:xfrm rot="5400000" flipV="1">
            <a:off x="4012633" y="1793854"/>
            <a:ext cx="977857" cy="2159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10 w 21600"/>
              <a:gd name="T13" fmla="*/ 4447 h 21600"/>
              <a:gd name="T14" fmla="*/ 17090 w 21600"/>
              <a:gd name="T15" fmla="*/ 1715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651" name="Text Box 70"/>
          <p:cNvSpPr txBox="1">
            <a:spLocks noChangeArrowheads="1"/>
          </p:cNvSpPr>
          <p:nvPr/>
        </p:nvSpPr>
        <p:spPr bwMode="auto">
          <a:xfrm rot="5400000">
            <a:off x="4259266" y="1590354"/>
            <a:ext cx="42426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0</a:t>
            </a:r>
          </a:p>
        </p:txBody>
      </p:sp>
      <p:sp>
        <p:nvSpPr>
          <p:cNvPr id="21652" name="Text Box 71"/>
          <p:cNvSpPr txBox="1">
            <a:spLocks noChangeArrowheads="1"/>
          </p:cNvSpPr>
          <p:nvPr/>
        </p:nvSpPr>
        <p:spPr bwMode="auto">
          <a:xfrm rot="5400000">
            <a:off x="4259266" y="1835385"/>
            <a:ext cx="42426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en-US" altLang="ja-JP" sz="1200" b="1" dirty="0"/>
          </a:p>
        </p:txBody>
      </p:sp>
      <p:sp>
        <p:nvSpPr>
          <p:cNvPr id="21653" name="Text Box 72"/>
          <p:cNvSpPr txBox="1">
            <a:spLocks noChangeArrowheads="1"/>
          </p:cNvSpPr>
          <p:nvPr/>
        </p:nvSpPr>
        <p:spPr bwMode="auto">
          <a:xfrm rot="5400000">
            <a:off x="4259266" y="2091761"/>
            <a:ext cx="42426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1</a:t>
            </a:r>
          </a:p>
        </p:txBody>
      </p:sp>
      <p:sp>
        <p:nvSpPr>
          <p:cNvPr id="21654" name="Line 73"/>
          <p:cNvSpPr>
            <a:spLocks noChangeShapeType="1"/>
          </p:cNvSpPr>
          <p:nvPr/>
        </p:nvSpPr>
        <p:spPr bwMode="auto">
          <a:xfrm rot="5400000" flipH="1">
            <a:off x="4434844" y="2390732"/>
            <a:ext cx="2064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36" name="Rectangle 74"/>
          <p:cNvSpPr>
            <a:spLocks noChangeArrowheads="1"/>
          </p:cNvSpPr>
          <p:nvPr/>
        </p:nvSpPr>
        <p:spPr bwMode="auto">
          <a:xfrm>
            <a:off x="4764360" y="1701800"/>
            <a:ext cx="144463" cy="503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37" name="Rectangle 75"/>
          <p:cNvSpPr>
            <a:spLocks noChangeArrowheads="1"/>
          </p:cNvSpPr>
          <p:nvPr/>
        </p:nvSpPr>
        <p:spPr bwMode="auto">
          <a:xfrm>
            <a:off x="4764360" y="2420938"/>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38" name="Rectangle 76"/>
          <p:cNvSpPr>
            <a:spLocks noChangeArrowheads="1"/>
          </p:cNvSpPr>
          <p:nvPr/>
        </p:nvSpPr>
        <p:spPr bwMode="auto">
          <a:xfrm>
            <a:off x="8201162" y="2427288"/>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39" name="Rectangle 77"/>
          <p:cNvSpPr>
            <a:spLocks noChangeArrowheads="1"/>
          </p:cNvSpPr>
          <p:nvPr/>
        </p:nvSpPr>
        <p:spPr bwMode="auto">
          <a:xfrm>
            <a:off x="4764360" y="1052513"/>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40" name="Rectangle 78"/>
          <p:cNvSpPr>
            <a:spLocks noChangeArrowheads="1"/>
          </p:cNvSpPr>
          <p:nvPr/>
        </p:nvSpPr>
        <p:spPr bwMode="auto">
          <a:xfrm>
            <a:off x="4764360" y="836613"/>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42" name="Rectangle 80"/>
          <p:cNvSpPr>
            <a:spLocks noChangeArrowheads="1"/>
          </p:cNvSpPr>
          <p:nvPr/>
        </p:nvSpPr>
        <p:spPr bwMode="auto">
          <a:xfrm>
            <a:off x="6781205" y="1052513"/>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44" name="Line 82"/>
          <p:cNvSpPr>
            <a:spLocks noChangeShapeType="1"/>
          </p:cNvSpPr>
          <p:nvPr/>
        </p:nvSpPr>
        <p:spPr bwMode="auto">
          <a:xfrm>
            <a:off x="827088" y="3717925"/>
            <a:ext cx="0" cy="5032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5" name="Line 83"/>
          <p:cNvSpPr>
            <a:spLocks noChangeShapeType="1"/>
          </p:cNvSpPr>
          <p:nvPr/>
        </p:nvSpPr>
        <p:spPr bwMode="auto">
          <a:xfrm>
            <a:off x="755650" y="4581525"/>
            <a:ext cx="0" cy="15128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6" name="Line 84"/>
          <p:cNvSpPr>
            <a:spLocks noChangeShapeType="1"/>
          </p:cNvSpPr>
          <p:nvPr/>
        </p:nvSpPr>
        <p:spPr bwMode="auto">
          <a:xfrm>
            <a:off x="755650" y="6094413"/>
            <a:ext cx="2873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7" name="Line 85"/>
          <p:cNvSpPr>
            <a:spLocks noChangeShapeType="1"/>
          </p:cNvSpPr>
          <p:nvPr/>
        </p:nvSpPr>
        <p:spPr bwMode="auto">
          <a:xfrm flipH="1">
            <a:off x="179388" y="4941888"/>
            <a:ext cx="57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8" name="Line 86"/>
          <p:cNvSpPr>
            <a:spLocks noChangeShapeType="1"/>
          </p:cNvSpPr>
          <p:nvPr/>
        </p:nvSpPr>
        <p:spPr bwMode="auto">
          <a:xfrm flipV="1">
            <a:off x="179388" y="3068638"/>
            <a:ext cx="0" cy="18732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9" name="Line 87"/>
          <p:cNvSpPr>
            <a:spLocks noChangeShapeType="1"/>
          </p:cNvSpPr>
          <p:nvPr/>
        </p:nvSpPr>
        <p:spPr bwMode="auto">
          <a:xfrm>
            <a:off x="179388" y="3068638"/>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0" name="Line 88"/>
          <p:cNvSpPr>
            <a:spLocks noChangeShapeType="1"/>
          </p:cNvSpPr>
          <p:nvPr/>
        </p:nvSpPr>
        <p:spPr bwMode="auto">
          <a:xfrm>
            <a:off x="468313" y="3068638"/>
            <a:ext cx="287337"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1" name="Line 89"/>
          <p:cNvSpPr>
            <a:spLocks noChangeShapeType="1"/>
          </p:cNvSpPr>
          <p:nvPr/>
        </p:nvSpPr>
        <p:spPr bwMode="auto">
          <a:xfrm flipH="1">
            <a:off x="900113" y="3141663"/>
            <a:ext cx="142875"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2" name="Text Box 90"/>
          <p:cNvSpPr txBox="1">
            <a:spLocks noChangeArrowheads="1"/>
          </p:cNvSpPr>
          <p:nvPr/>
        </p:nvSpPr>
        <p:spPr bwMode="auto">
          <a:xfrm>
            <a:off x="900113" y="2774950"/>
            <a:ext cx="47961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t>‘4</a:t>
            </a:r>
            <a:r>
              <a:rPr lang="ja-JP" altLang="en-US" sz="1800" dirty="0"/>
              <a:t>’</a:t>
            </a:r>
          </a:p>
        </p:txBody>
      </p:sp>
      <p:sp>
        <p:nvSpPr>
          <p:cNvPr id="21553" name="Line 91"/>
          <p:cNvSpPr>
            <a:spLocks noChangeShapeType="1"/>
          </p:cNvSpPr>
          <p:nvPr/>
        </p:nvSpPr>
        <p:spPr bwMode="auto">
          <a:xfrm flipH="1" flipV="1">
            <a:off x="1655761" y="3664983"/>
            <a:ext cx="417" cy="199604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4" name="Line 92"/>
          <p:cNvSpPr>
            <a:spLocks noChangeShapeType="1"/>
          </p:cNvSpPr>
          <p:nvPr/>
        </p:nvSpPr>
        <p:spPr bwMode="auto">
          <a:xfrm flipV="1">
            <a:off x="1620836" y="3645024"/>
            <a:ext cx="28533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5" name="Rectangle 93"/>
          <p:cNvSpPr>
            <a:spLocks noChangeArrowheads="1"/>
          </p:cNvSpPr>
          <p:nvPr/>
        </p:nvSpPr>
        <p:spPr bwMode="auto">
          <a:xfrm>
            <a:off x="2604492" y="620713"/>
            <a:ext cx="720725" cy="6477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56" name="Line 94"/>
          <p:cNvSpPr>
            <a:spLocks noChangeShapeType="1"/>
          </p:cNvSpPr>
          <p:nvPr/>
        </p:nvSpPr>
        <p:spPr bwMode="auto">
          <a:xfrm>
            <a:off x="2028230" y="3573463"/>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7" name="Line 95"/>
          <p:cNvSpPr>
            <a:spLocks noChangeShapeType="1"/>
          </p:cNvSpPr>
          <p:nvPr/>
        </p:nvSpPr>
        <p:spPr bwMode="auto">
          <a:xfrm>
            <a:off x="2317155" y="3573463"/>
            <a:ext cx="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8" name="Line 96"/>
          <p:cNvSpPr>
            <a:spLocks noChangeShapeType="1"/>
          </p:cNvSpPr>
          <p:nvPr/>
        </p:nvSpPr>
        <p:spPr bwMode="auto">
          <a:xfrm>
            <a:off x="2317155" y="4076700"/>
            <a:ext cx="10795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9" name="Line 97"/>
          <p:cNvSpPr>
            <a:spLocks noChangeShapeType="1"/>
          </p:cNvSpPr>
          <p:nvPr/>
        </p:nvSpPr>
        <p:spPr bwMode="auto">
          <a:xfrm flipV="1">
            <a:off x="3396655" y="3933825"/>
            <a:ext cx="0" cy="1428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0" name="Line 98"/>
          <p:cNvSpPr>
            <a:spLocks noChangeShapeType="1"/>
          </p:cNvSpPr>
          <p:nvPr/>
        </p:nvSpPr>
        <p:spPr bwMode="auto">
          <a:xfrm>
            <a:off x="2028230" y="3284538"/>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1" name="Line 99"/>
          <p:cNvSpPr>
            <a:spLocks noChangeShapeType="1"/>
          </p:cNvSpPr>
          <p:nvPr/>
        </p:nvSpPr>
        <p:spPr bwMode="auto">
          <a:xfrm flipV="1">
            <a:off x="2317155" y="2565400"/>
            <a:ext cx="0"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2" name="Line 100"/>
          <p:cNvSpPr>
            <a:spLocks noChangeShapeType="1"/>
          </p:cNvSpPr>
          <p:nvPr/>
        </p:nvSpPr>
        <p:spPr bwMode="auto">
          <a:xfrm>
            <a:off x="2317155" y="2565400"/>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3" name="Line 101"/>
          <p:cNvSpPr>
            <a:spLocks noChangeShapeType="1"/>
          </p:cNvSpPr>
          <p:nvPr/>
        </p:nvSpPr>
        <p:spPr bwMode="auto">
          <a:xfrm>
            <a:off x="3396655" y="2479675"/>
            <a:ext cx="0" cy="301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6" name="Line 104"/>
          <p:cNvSpPr>
            <a:spLocks noChangeShapeType="1"/>
          </p:cNvSpPr>
          <p:nvPr/>
        </p:nvSpPr>
        <p:spPr bwMode="auto">
          <a:xfrm>
            <a:off x="2268538" y="1628775"/>
            <a:ext cx="2136179"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8" name="Line 106"/>
          <p:cNvSpPr>
            <a:spLocks noChangeShapeType="1"/>
          </p:cNvSpPr>
          <p:nvPr/>
        </p:nvSpPr>
        <p:spPr bwMode="auto">
          <a:xfrm>
            <a:off x="3972917" y="2205038"/>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9" name="Line 107"/>
          <p:cNvSpPr>
            <a:spLocks noChangeShapeType="1"/>
          </p:cNvSpPr>
          <p:nvPr/>
        </p:nvSpPr>
        <p:spPr bwMode="auto">
          <a:xfrm>
            <a:off x="2028230" y="4221163"/>
            <a:ext cx="16573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0" name="Line 108"/>
          <p:cNvSpPr>
            <a:spLocks noChangeShapeType="1"/>
          </p:cNvSpPr>
          <p:nvPr/>
        </p:nvSpPr>
        <p:spPr bwMode="auto">
          <a:xfrm>
            <a:off x="3685580" y="4221335"/>
            <a:ext cx="2159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3" name="Line 111"/>
          <p:cNvSpPr>
            <a:spLocks noChangeShapeType="1"/>
          </p:cNvSpPr>
          <p:nvPr/>
        </p:nvSpPr>
        <p:spPr bwMode="auto">
          <a:xfrm>
            <a:off x="3612554" y="3721101"/>
            <a:ext cx="115180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4" name="Line 112"/>
          <p:cNvSpPr>
            <a:spLocks noChangeShapeType="1"/>
          </p:cNvSpPr>
          <p:nvPr/>
        </p:nvSpPr>
        <p:spPr bwMode="auto">
          <a:xfrm>
            <a:off x="3612555" y="3070226"/>
            <a:ext cx="117250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5" name="Line 113"/>
          <p:cNvSpPr>
            <a:spLocks noChangeShapeType="1"/>
          </p:cNvSpPr>
          <p:nvPr/>
        </p:nvSpPr>
        <p:spPr bwMode="auto">
          <a:xfrm>
            <a:off x="4117380" y="4252763"/>
            <a:ext cx="64698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6" name="Line 114"/>
          <p:cNvSpPr>
            <a:spLocks noChangeShapeType="1"/>
          </p:cNvSpPr>
          <p:nvPr/>
        </p:nvSpPr>
        <p:spPr bwMode="auto">
          <a:xfrm>
            <a:off x="4968713" y="3831368"/>
            <a:ext cx="51105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7" name="Line 115"/>
          <p:cNvSpPr>
            <a:spLocks noChangeShapeType="1"/>
          </p:cNvSpPr>
          <p:nvPr/>
        </p:nvSpPr>
        <p:spPr bwMode="auto">
          <a:xfrm>
            <a:off x="4980982" y="4264818"/>
            <a:ext cx="727242" cy="812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8" name="Line 116"/>
          <p:cNvSpPr>
            <a:spLocks noChangeShapeType="1"/>
          </p:cNvSpPr>
          <p:nvPr/>
        </p:nvSpPr>
        <p:spPr bwMode="auto">
          <a:xfrm>
            <a:off x="4981847" y="3068638"/>
            <a:ext cx="73626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9" name="Line 117"/>
          <p:cNvSpPr>
            <a:spLocks noChangeShapeType="1"/>
          </p:cNvSpPr>
          <p:nvPr/>
        </p:nvSpPr>
        <p:spPr bwMode="auto">
          <a:xfrm>
            <a:off x="6493867" y="3502025"/>
            <a:ext cx="2873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0" name="Line 118"/>
          <p:cNvSpPr>
            <a:spLocks noChangeShapeType="1"/>
          </p:cNvSpPr>
          <p:nvPr/>
        </p:nvSpPr>
        <p:spPr bwMode="auto">
          <a:xfrm>
            <a:off x="6997105" y="3573463"/>
            <a:ext cx="118288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4" name="Line 122"/>
          <p:cNvSpPr>
            <a:spLocks noChangeShapeType="1"/>
          </p:cNvSpPr>
          <p:nvPr/>
        </p:nvSpPr>
        <p:spPr bwMode="auto">
          <a:xfrm>
            <a:off x="8820026" y="3644900"/>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5" name="Line 123"/>
          <p:cNvSpPr>
            <a:spLocks noChangeShapeType="1"/>
          </p:cNvSpPr>
          <p:nvPr/>
        </p:nvSpPr>
        <p:spPr bwMode="auto">
          <a:xfrm>
            <a:off x="8964488" y="3644900"/>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6" name="Line 124"/>
          <p:cNvSpPr>
            <a:spLocks noChangeShapeType="1"/>
          </p:cNvSpPr>
          <p:nvPr/>
        </p:nvSpPr>
        <p:spPr bwMode="auto">
          <a:xfrm flipH="1">
            <a:off x="2677516" y="4941888"/>
            <a:ext cx="628697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7" name="Line 125"/>
          <p:cNvSpPr>
            <a:spLocks noChangeShapeType="1"/>
          </p:cNvSpPr>
          <p:nvPr/>
        </p:nvSpPr>
        <p:spPr bwMode="auto">
          <a:xfrm flipV="1">
            <a:off x="2677517" y="3429000"/>
            <a:ext cx="0" cy="15128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8" name="Line 126"/>
          <p:cNvSpPr>
            <a:spLocks noChangeShapeType="1"/>
          </p:cNvSpPr>
          <p:nvPr/>
        </p:nvSpPr>
        <p:spPr bwMode="auto">
          <a:xfrm>
            <a:off x="2677517" y="3429000"/>
            <a:ext cx="2873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9" name="Line 127"/>
          <p:cNvSpPr>
            <a:spLocks noChangeShapeType="1"/>
          </p:cNvSpPr>
          <p:nvPr/>
        </p:nvSpPr>
        <p:spPr bwMode="auto">
          <a:xfrm>
            <a:off x="4620617" y="1917700"/>
            <a:ext cx="14374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0" name="Line 128"/>
          <p:cNvSpPr>
            <a:spLocks noChangeShapeType="1"/>
          </p:cNvSpPr>
          <p:nvPr/>
        </p:nvSpPr>
        <p:spPr bwMode="auto">
          <a:xfrm>
            <a:off x="4932364" y="1917700"/>
            <a:ext cx="13699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1" name="Line 129"/>
          <p:cNvSpPr>
            <a:spLocks noChangeShapeType="1"/>
          </p:cNvSpPr>
          <p:nvPr/>
        </p:nvSpPr>
        <p:spPr bwMode="auto">
          <a:xfrm>
            <a:off x="6277967" y="1917700"/>
            <a:ext cx="0" cy="11509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2" name="Line 130"/>
          <p:cNvSpPr>
            <a:spLocks noChangeShapeType="1"/>
          </p:cNvSpPr>
          <p:nvPr/>
        </p:nvSpPr>
        <p:spPr bwMode="auto">
          <a:xfrm>
            <a:off x="3180755" y="2565400"/>
            <a:ext cx="158360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3" name="Line 131"/>
          <p:cNvSpPr>
            <a:spLocks noChangeShapeType="1"/>
          </p:cNvSpPr>
          <p:nvPr/>
        </p:nvSpPr>
        <p:spPr bwMode="auto">
          <a:xfrm>
            <a:off x="4908824" y="2565400"/>
            <a:ext cx="181007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5" name="Line 133"/>
          <p:cNvSpPr>
            <a:spLocks noChangeShapeType="1"/>
          </p:cNvSpPr>
          <p:nvPr/>
        </p:nvSpPr>
        <p:spPr bwMode="auto">
          <a:xfrm>
            <a:off x="8490087" y="2571750"/>
            <a:ext cx="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4" name="Line 132"/>
          <p:cNvSpPr>
            <a:spLocks noChangeShapeType="1"/>
          </p:cNvSpPr>
          <p:nvPr/>
        </p:nvSpPr>
        <p:spPr bwMode="auto">
          <a:xfrm>
            <a:off x="8345624" y="2564829"/>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6" name="Line 134"/>
          <p:cNvSpPr>
            <a:spLocks noChangeShapeType="1"/>
          </p:cNvSpPr>
          <p:nvPr/>
        </p:nvSpPr>
        <p:spPr bwMode="auto">
          <a:xfrm flipH="1">
            <a:off x="3128107" y="2696592"/>
            <a:ext cx="5388706" cy="1628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7" name="Line 135"/>
          <p:cNvSpPr>
            <a:spLocks noChangeShapeType="1"/>
          </p:cNvSpPr>
          <p:nvPr/>
        </p:nvSpPr>
        <p:spPr bwMode="auto">
          <a:xfrm>
            <a:off x="3109317" y="2709863"/>
            <a:ext cx="0" cy="714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8" name="Line 136"/>
          <p:cNvSpPr>
            <a:spLocks noChangeShapeType="1"/>
          </p:cNvSpPr>
          <p:nvPr/>
        </p:nvSpPr>
        <p:spPr bwMode="auto">
          <a:xfrm>
            <a:off x="3325217" y="1196975"/>
            <a:ext cx="1439143"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9" name="Line 137"/>
          <p:cNvSpPr>
            <a:spLocks noChangeShapeType="1"/>
          </p:cNvSpPr>
          <p:nvPr/>
        </p:nvSpPr>
        <p:spPr bwMode="auto">
          <a:xfrm>
            <a:off x="4908824" y="1196975"/>
            <a:ext cx="1872382"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00" name="Line 138"/>
          <p:cNvSpPr>
            <a:spLocks noChangeShapeType="1"/>
          </p:cNvSpPr>
          <p:nvPr/>
        </p:nvSpPr>
        <p:spPr bwMode="auto">
          <a:xfrm>
            <a:off x="3325217" y="981075"/>
            <a:ext cx="1409150"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03" name="Line 141"/>
          <p:cNvSpPr>
            <a:spLocks noChangeShapeType="1"/>
          </p:cNvSpPr>
          <p:nvPr/>
        </p:nvSpPr>
        <p:spPr bwMode="auto">
          <a:xfrm>
            <a:off x="4905618" y="981075"/>
            <a:ext cx="1898184"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04" name="Text Box 142"/>
          <p:cNvSpPr txBox="1">
            <a:spLocks noChangeArrowheads="1"/>
          </p:cNvSpPr>
          <p:nvPr/>
        </p:nvSpPr>
        <p:spPr bwMode="auto">
          <a:xfrm>
            <a:off x="5148064" y="72199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st_opE</a:t>
            </a:r>
            <a:endParaRPr lang="en-US" altLang="ja-JP" sz="1200" b="1" dirty="0"/>
          </a:p>
        </p:txBody>
      </p:sp>
      <p:sp>
        <p:nvSpPr>
          <p:cNvPr id="21605" name="Text Box 143"/>
          <p:cNvSpPr txBox="1">
            <a:spLocks noChangeArrowheads="1"/>
          </p:cNvSpPr>
          <p:nvPr/>
        </p:nvSpPr>
        <p:spPr bwMode="auto">
          <a:xfrm>
            <a:off x="5125442" y="9810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ld_opE</a:t>
            </a:r>
            <a:endParaRPr lang="en-US" altLang="ja-JP" sz="1200" b="1" dirty="0"/>
          </a:p>
        </p:txBody>
      </p:sp>
      <p:sp>
        <p:nvSpPr>
          <p:cNvPr id="21606" name="Text Box 144"/>
          <p:cNvSpPr txBox="1">
            <a:spLocks noChangeArrowheads="1"/>
          </p:cNvSpPr>
          <p:nvPr/>
        </p:nvSpPr>
        <p:spPr bwMode="auto">
          <a:xfrm>
            <a:off x="3252192" y="9810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a:t>ld_op</a:t>
            </a:r>
          </a:p>
        </p:txBody>
      </p:sp>
      <p:sp>
        <p:nvSpPr>
          <p:cNvPr id="21607" name="Text Box 145"/>
          <p:cNvSpPr txBox="1">
            <a:spLocks noChangeArrowheads="1"/>
          </p:cNvSpPr>
          <p:nvPr/>
        </p:nvSpPr>
        <p:spPr bwMode="auto">
          <a:xfrm>
            <a:off x="3252192" y="7651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a:t>st_op</a:t>
            </a:r>
          </a:p>
        </p:txBody>
      </p:sp>
      <p:sp>
        <p:nvSpPr>
          <p:cNvPr id="21610" name="Line 148"/>
          <p:cNvSpPr>
            <a:spLocks noChangeShapeType="1"/>
          </p:cNvSpPr>
          <p:nvPr/>
        </p:nvSpPr>
        <p:spPr bwMode="auto">
          <a:xfrm>
            <a:off x="6962873" y="981075"/>
            <a:ext cx="382266" cy="0"/>
          </a:xfrm>
          <a:prstGeom prst="line">
            <a:avLst/>
          </a:prstGeom>
          <a:noFill/>
          <a:ln w="9525">
            <a:solidFill>
              <a:schemeClr val="tx1"/>
            </a:solidFill>
            <a:prstDash val="dash"/>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1" name="Text Box 149"/>
          <p:cNvSpPr txBox="1">
            <a:spLocks noChangeArrowheads="1"/>
          </p:cNvSpPr>
          <p:nvPr/>
        </p:nvSpPr>
        <p:spPr bwMode="auto">
          <a:xfrm>
            <a:off x="6984026" y="472331"/>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rweM</a:t>
            </a:r>
            <a:endParaRPr lang="en-US" altLang="ja-JP" sz="1200" b="1" dirty="0"/>
          </a:p>
        </p:txBody>
      </p:sp>
      <p:sp>
        <p:nvSpPr>
          <p:cNvPr id="21612" name="Line 150"/>
          <p:cNvSpPr>
            <a:spLocks noChangeShapeType="1"/>
          </p:cNvSpPr>
          <p:nvPr/>
        </p:nvSpPr>
        <p:spPr bwMode="auto">
          <a:xfrm>
            <a:off x="2028230" y="2781300"/>
            <a:ext cx="730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3" name="Line 151"/>
          <p:cNvSpPr>
            <a:spLocks noChangeShapeType="1"/>
          </p:cNvSpPr>
          <p:nvPr/>
        </p:nvSpPr>
        <p:spPr bwMode="auto">
          <a:xfrm flipV="1">
            <a:off x="2101255" y="981075"/>
            <a:ext cx="0" cy="18002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4" name="Line 152"/>
          <p:cNvSpPr>
            <a:spLocks noChangeShapeType="1"/>
          </p:cNvSpPr>
          <p:nvPr/>
        </p:nvSpPr>
        <p:spPr bwMode="auto">
          <a:xfrm>
            <a:off x="2101255" y="981075"/>
            <a:ext cx="50323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7" name="Text Box 155"/>
          <p:cNvSpPr txBox="1">
            <a:spLocks noChangeArrowheads="1"/>
          </p:cNvSpPr>
          <p:nvPr/>
        </p:nvSpPr>
        <p:spPr bwMode="auto">
          <a:xfrm>
            <a:off x="1739844" y="688256"/>
            <a:ext cx="93662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opcode</a:t>
            </a:r>
          </a:p>
        </p:txBody>
      </p:sp>
      <p:sp>
        <p:nvSpPr>
          <p:cNvPr id="21619" name="Text Box 157"/>
          <p:cNvSpPr txBox="1">
            <a:spLocks noChangeArrowheads="1"/>
          </p:cNvSpPr>
          <p:nvPr/>
        </p:nvSpPr>
        <p:spPr bwMode="auto">
          <a:xfrm>
            <a:off x="3405585" y="1586329"/>
            <a:ext cx="93662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funct3</a:t>
            </a:r>
          </a:p>
        </p:txBody>
      </p:sp>
      <p:sp>
        <p:nvSpPr>
          <p:cNvPr id="21620" name="Text Box 158"/>
          <p:cNvSpPr txBox="1">
            <a:spLocks noChangeArrowheads="1"/>
          </p:cNvSpPr>
          <p:nvPr/>
        </p:nvSpPr>
        <p:spPr bwMode="auto">
          <a:xfrm>
            <a:off x="3048599" y="22248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rs1</a:t>
            </a:r>
          </a:p>
        </p:txBody>
      </p:sp>
      <p:sp>
        <p:nvSpPr>
          <p:cNvPr id="21621" name="Text Box 159"/>
          <p:cNvSpPr txBox="1">
            <a:spLocks noChangeArrowheads="1"/>
          </p:cNvSpPr>
          <p:nvPr/>
        </p:nvSpPr>
        <p:spPr bwMode="auto">
          <a:xfrm>
            <a:off x="2998390" y="399018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rs2  </a:t>
            </a:r>
          </a:p>
        </p:txBody>
      </p:sp>
      <p:sp>
        <p:nvSpPr>
          <p:cNvPr id="21622" name="Text Box 160"/>
          <p:cNvSpPr txBox="1">
            <a:spLocks noChangeArrowheads="1"/>
          </p:cNvSpPr>
          <p:nvPr/>
        </p:nvSpPr>
        <p:spPr bwMode="auto">
          <a:xfrm>
            <a:off x="2664289" y="4178300"/>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imm</a:t>
            </a:r>
            <a:endParaRPr lang="en-US" altLang="ja-JP" sz="1200" b="1" dirty="0"/>
          </a:p>
        </p:txBody>
      </p:sp>
      <p:sp>
        <p:nvSpPr>
          <p:cNvPr id="21623" name="Text Box 161"/>
          <p:cNvSpPr txBox="1">
            <a:spLocks noChangeArrowheads="1"/>
          </p:cNvSpPr>
          <p:nvPr/>
        </p:nvSpPr>
        <p:spPr bwMode="auto">
          <a:xfrm>
            <a:off x="8535906" y="639094"/>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rweW</a:t>
            </a:r>
            <a:endParaRPr lang="en-US" altLang="ja-JP" sz="1200" b="1" dirty="0"/>
          </a:p>
        </p:txBody>
      </p:sp>
      <p:sp>
        <p:nvSpPr>
          <p:cNvPr id="21624" name="Line 162"/>
          <p:cNvSpPr>
            <a:spLocks noChangeShapeType="1"/>
          </p:cNvSpPr>
          <p:nvPr/>
        </p:nvSpPr>
        <p:spPr bwMode="auto">
          <a:xfrm>
            <a:off x="6925666" y="1196975"/>
            <a:ext cx="1274957" cy="0"/>
          </a:xfrm>
          <a:prstGeom prst="line">
            <a:avLst/>
          </a:prstGeom>
          <a:noFill/>
          <a:ln w="9525">
            <a:solidFill>
              <a:schemeClr val="tx1"/>
            </a:solidFill>
            <a:prstDash val="dash"/>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25" name="Line 163"/>
          <p:cNvSpPr>
            <a:spLocks noChangeShapeType="1"/>
          </p:cNvSpPr>
          <p:nvPr/>
        </p:nvSpPr>
        <p:spPr bwMode="auto">
          <a:xfrm>
            <a:off x="8747993" y="1189831"/>
            <a:ext cx="0" cy="230505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26" name="Line 164"/>
          <p:cNvSpPr>
            <a:spLocks noChangeShapeType="1"/>
          </p:cNvSpPr>
          <p:nvPr/>
        </p:nvSpPr>
        <p:spPr bwMode="auto">
          <a:xfrm>
            <a:off x="7235453" y="3572669"/>
            <a:ext cx="0" cy="252095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27" name="Line 165"/>
          <p:cNvSpPr>
            <a:spLocks noChangeShapeType="1"/>
          </p:cNvSpPr>
          <p:nvPr/>
        </p:nvSpPr>
        <p:spPr bwMode="auto">
          <a:xfrm flipH="1">
            <a:off x="5089363" y="3847854"/>
            <a:ext cx="0" cy="662767"/>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31" name="Line 169"/>
          <p:cNvSpPr>
            <a:spLocks noChangeShapeType="1"/>
          </p:cNvSpPr>
          <p:nvPr/>
        </p:nvSpPr>
        <p:spPr bwMode="auto">
          <a:xfrm>
            <a:off x="7525406" y="5786856"/>
            <a:ext cx="286310"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32" name="Text Box 170"/>
          <p:cNvSpPr txBox="1">
            <a:spLocks noChangeArrowheads="1"/>
          </p:cNvSpPr>
          <p:nvPr/>
        </p:nvSpPr>
        <p:spPr bwMode="auto">
          <a:xfrm>
            <a:off x="7216476" y="5618958"/>
            <a:ext cx="3778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t>we</a:t>
            </a:r>
          </a:p>
        </p:txBody>
      </p:sp>
      <p:sp>
        <p:nvSpPr>
          <p:cNvPr id="21633" name="Text Box 171"/>
          <p:cNvSpPr txBox="1">
            <a:spLocks noChangeArrowheads="1"/>
          </p:cNvSpPr>
          <p:nvPr/>
        </p:nvSpPr>
        <p:spPr bwMode="auto">
          <a:xfrm>
            <a:off x="7877311" y="525289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dreaddata</a:t>
            </a:r>
            <a:endParaRPr lang="en-US" altLang="ja-JP" sz="1200" b="1" dirty="0"/>
          </a:p>
        </p:txBody>
      </p:sp>
      <p:sp>
        <p:nvSpPr>
          <p:cNvPr id="21634" name="Text Box 172"/>
          <p:cNvSpPr txBox="1">
            <a:spLocks noChangeArrowheads="1"/>
          </p:cNvSpPr>
          <p:nvPr/>
        </p:nvSpPr>
        <p:spPr bwMode="auto">
          <a:xfrm>
            <a:off x="6549591" y="5282336"/>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addrdata</a:t>
            </a:r>
            <a:endParaRPr lang="en-US" altLang="ja-JP" sz="1200" b="1" dirty="0"/>
          </a:p>
        </p:txBody>
      </p:sp>
      <p:sp>
        <p:nvSpPr>
          <p:cNvPr id="21635" name="Text Box 173"/>
          <p:cNvSpPr txBox="1">
            <a:spLocks noChangeArrowheads="1"/>
          </p:cNvSpPr>
          <p:nvPr/>
        </p:nvSpPr>
        <p:spPr bwMode="auto">
          <a:xfrm>
            <a:off x="6196535" y="6268168"/>
            <a:ext cx="1019942" cy="2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dwritedata</a:t>
            </a:r>
            <a:endParaRPr lang="en-US" altLang="ja-JP" sz="1200" b="1" dirty="0"/>
          </a:p>
        </p:txBody>
      </p:sp>
      <p:sp>
        <p:nvSpPr>
          <p:cNvPr id="21636" name="Text Box 174"/>
          <p:cNvSpPr txBox="1">
            <a:spLocks noChangeArrowheads="1"/>
          </p:cNvSpPr>
          <p:nvPr/>
        </p:nvSpPr>
        <p:spPr bwMode="auto">
          <a:xfrm>
            <a:off x="5125442" y="16287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comE</a:t>
            </a:r>
            <a:endParaRPr lang="en-US" altLang="ja-JP" sz="1200" b="1" dirty="0"/>
          </a:p>
        </p:txBody>
      </p:sp>
      <p:sp>
        <p:nvSpPr>
          <p:cNvPr id="21638" name="Text Box 176"/>
          <p:cNvSpPr txBox="1">
            <a:spLocks noChangeArrowheads="1"/>
          </p:cNvSpPr>
          <p:nvPr/>
        </p:nvSpPr>
        <p:spPr bwMode="auto">
          <a:xfrm>
            <a:off x="3541117" y="2076450"/>
            <a:ext cx="5048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t>ADD</a:t>
            </a:r>
          </a:p>
        </p:txBody>
      </p:sp>
      <p:sp>
        <p:nvSpPr>
          <p:cNvPr id="21639" name="Text Box 177"/>
          <p:cNvSpPr txBox="1">
            <a:spLocks noChangeArrowheads="1"/>
          </p:cNvSpPr>
          <p:nvPr/>
        </p:nvSpPr>
        <p:spPr bwMode="auto">
          <a:xfrm>
            <a:off x="5196880" y="22764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rdE</a:t>
            </a:r>
            <a:endParaRPr lang="en-US" altLang="ja-JP" sz="1200" b="1" dirty="0"/>
          </a:p>
        </p:txBody>
      </p:sp>
      <p:sp>
        <p:nvSpPr>
          <p:cNvPr id="21640" name="Text Box 178"/>
          <p:cNvSpPr txBox="1">
            <a:spLocks noChangeArrowheads="1"/>
          </p:cNvSpPr>
          <p:nvPr/>
        </p:nvSpPr>
        <p:spPr bwMode="auto">
          <a:xfrm>
            <a:off x="6815529" y="223668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rdM</a:t>
            </a:r>
            <a:endParaRPr lang="en-US" altLang="ja-JP" sz="1200" b="1" dirty="0"/>
          </a:p>
        </p:txBody>
      </p:sp>
      <p:sp>
        <p:nvSpPr>
          <p:cNvPr id="21641" name="Text Box 179"/>
          <p:cNvSpPr txBox="1">
            <a:spLocks noChangeArrowheads="1"/>
          </p:cNvSpPr>
          <p:nvPr/>
        </p:nvSpPr>
        <p:spPr bwMode="auto">
          <a:xfrm>
            <a:off x="2533055" y="785813"/>
            <a:ext cx="7826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t>decorder</a:t>
            </a:r>
          </a:p>
        </p:txBody>
      </p:sp>
      <p:sp>
        <p:nvSpPr>
          <p:cNvPr id="21642" name="Line 180"/>
          <p:cNvSpPr>
            <a:spLocks noChangeShapeType="1"/>
          </p:cNvSpPr>
          <p:nvPr/>
        </p:nvSpPr>
        <p:spPr bwMode="auto">
          <a:xfrm>
            <a:off x="2028230" y="188913"/>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43" name="Line 181"/>
          <p:cNvSpPr>
            <a:spLocks noChangeShapeType="1"/>
          </p:cNvSpPr>
          <p:nvPr/>
        </p:nvSpPr>
        <p:spPr bwMode="auto">
          <a:xfrm>
            <a:off x="4765352" y="184994"/>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44" name="Line 182"/>
          <p:cNvSpPr>
            <a:spLocks noChangeShapeType="1"/>
          </p:cNvSpPr>
          <p:nvPr/>
        </p:nvSpPr>
        <p:spPr bwMode="auto">
          <a:xfrm>
            <a:off x="6852642" y="188913"/>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45" name="Text Box 183"/>
          <p:cNvSpPr txBox="1">
            <a:spLocks noChangeArrowheads="1"/>
          </p:cNvSpPr>
          <p:nvPr/>
        </p:nvSpPr>
        <p:spPr bwMode="auto">
          <a:xfrm>
            <a:off x="1095375" y="207963"/>
            <a:ext cx="32573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F</a:t>
            </a:r>
          </a:p>
        </p:txBody>
      </p:sp>
      <p:sp>
        <p:nvSpPr>
          <p:cNvPr id="21646" name="Text Box 184"/>
          <p:cNvSpPr txBox="1">
            <a:spLocks noChangeArrowheads="1"/>
          </p:cNvSpPr>
          <p:nvPr/>
        </p:nvSpPr>
        <p:spPr bwMode="auto">
          <a:xfrm>
            <a:off x="3459596" y="178635"/>
            <a:ext cx="35137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D</a:t>
            </a:r>
          </a:p>
        </p:txBody>
      </p:sp>
      <p:sp>
        <p:nvSpPr>
          <p:cNvPr id="21647" name="Text Box 185"/>
          <p:cNvSpPr txBox="1">
            <a:spLocks noChangeArrowheads="1"/>
          </p:cNvSpPr>
          <p:nvPr/>
        </p:nvSpPr>
        <p:spPr bwMode="auto">
          <a:xfrm>
            <a:off x="5701705" y="188913"/>
            <a:ext cx="33855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E</a:t>
            </a:r>
          </a:p>
        </p:txBody>
      </p:sp>
      <p:sp>
        <p:nvSpPr>
          <p:cNvPr id="21648" name="Text Box 186"/>
          <p:cNvSpPr txBox="1">
            <a:spLocks noChangeArrowheads="1"/>
          </p:cNvSpPr>
          <p:nvPr/>
        </p:nvSpPr>
        <p:spPr bwMode="auto">
          <a:xfrm>
            <a:off x="7408686" y="214968"/>
            <a:ext cx="37702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M</a:t>
            </a:r>
          </a:p>
        </p:txBody>
      </p:sp>
      <p:sp>
        <p:nvSpPr>
          <p:cNvPr id="21649" name="Text Box 187"/>
          <p:cNvSpPr txBox="1">
            <a:spLocks noChangeArrowheads="1"/>
          </p:cNvSpPr>
          <p:nvPr/>
        </p:nvSpPr>
        <p:spPr bwMode="auto">
          <a:xfrm>
            <a:off x="1691680" y="22764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ir</a:t>
            </a:r>
          </a:p>
        </p:txBody>
      </p:sp>
      <p:sp>
        <p:nvSpPr>
          <p:cNvPr id="174" name="Rectangle 39">
            <a:extLst>
              <a:ext uri="{FF2B5EF4-FFF2-40B4-BE49-F238E27FC236}">
                <a16:creationId xmlns:a16="http://schemas.microsoft.com/office/drawing/2014/main" id="{52D9B0CF-C6FF-4276-B5E8-10BC95CC8120}"/>
              </a:ext>
            </a:extLst>
          </p:cNvPr>
          <p:cNvSpPr>
            <a:spLocks noChangeArrowheads="1"/>
          </p:cNvSpPr>
          <p:nvPr/>
        </p:nvSpPr>
        <p:spPr bwMode="auto">
          <a:xfrm rot="5400000">
            <a:off x="6575226" y="4248293"/>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a:t>reg2M</a:t>
            </a:r>
          </a:p>
        </p:txBody>
      </p:sp>
      <p:sp>
        <p:nvSpPr>
          <p:cNvPr id="179" name="Line 117">
            <a:extLst>
              <a:ext uri="{FF2B5EF4-FFF2-40B4-BE49-F238E27FC236}">
                <a16:creationId xmlns:a16="http://schemas.microsoft.com/office/drawing/2014/main" id="{85123218-C3B7-41C7-840A-B3E92EBC6C06}"/>
              </a:ext>
            </a:extLst>
          </p:cNvPr>
          <p:cNvSpPr>
            <a:spLocks noChangeShapeType="1"/>
          </p:cNvSpPr>
          <p:nvPr/>
        </p:nvSpPr>
        <p:spPr bwMode="auto">
          <a:xfrm>
            <a:off x="6983982" y="4500304"/>
            <a:ext cx="180306" cy="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0" name="Line 164">
            <a:extLst>
              <a:ext uri="{FF2B5EF4-FFF2-40B4-BE49-F238E27FC236}">
                <a16:creationId xmlns:a16="http://schemas.microsoft.com/office/drawing/2014/main" id="{CB46BDA8-21EE-496C-9EF8-2E8D8F97DE94}"/>
              </a:ext>
            </a:extLst>
          </p:cNvPr>
          <p:cNvSpPr>
            <a:spLocks noChangeShapeType="1"/>
          </p:cNvSpPr>
          <p:nvPr/>
        </p:nvSpPr>
        <p:spPr bwMode="auto">
          <a:xfrm>
            <a:off x="7164288" y="4479925"/>
            <a:ext cx="0" cy="2118518"/>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1" name="Line 118">
            <a:extLst>
              <a:ext uri="{FF2B5EF4-FFF2-40B4-BE49-F238E27FC236}">
                <a16:creationId xmlns:a16="http://schemas.microsoft.com/office/drawing/2014/main" id="{8625AFBE-9AD9-4925-8595-943E359AAFEF}"/>
              </a:ext>
            </a:extLst>
          </p:cNvPr>
          <p:cNvSpPr>
            <a:spLocks noChangeShapeType="1"/>
          </p:cNvSpPr>
          <p:nvPr/>
        </p:nvSpPr>
        <p:spPr bwMode="auto">
          <a:xfrm>
            <a:off x="7141566" y="6584155"/>
            <a:ext cx="644145" cy="2063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2" name="Line 118">
            <a:extLst>
              <a:ext uri="{FF2B5EF4-FFF2-40B4-BE49-F238E27FC236}">
                <a16:creationId xmlns:a16="http://schemas.microsoft.com/office/drawing/2014/main" id="{7F8667C9-81AB-40F8-BF59-4935C4275FDC}"/>
              </a:ext>
            </a:extLst>
          </p:cNvPr>
          <p:cNvSpPr>
            <a:spLocks noChangeShapeType="1"/>
          </p:cNvSpPr>
          <p:nvPr/>
        </p:nvSpPr>
        <p:spPr bwMode="auto">
          <a:xfrm>
            <a:off x="7235453" y="6085680"/>
            <a:ext cx="576262" cy="713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 name="Line 117">
            <a:extLst>
              <a:ext uri="{FF2B5EF4-FFF2-40B4-BE49-F238E27FC236}">
                <a16:creationId xmlns:a16="http://schemas.microsoft.com/office/drawing/2014/main" id="{07FD7EBA-4A1B-43E0-BA87-D83557E01AB4}"/>
              </a:ext>
            </a:extLst>
          </p:cNvPr>
          <p:cNvSpPr>
            <a:spLocks noChangeShapeType="1"/>
          </p:cNvSpPr>
          <p:nvPr/>
        </p:nvSpPr>
        <p:spPr bwMode="auto">
          <a:xfrm>
            <a:off x="5089363" y="4506511"/>
            <a:ext cx="164898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5" name="Rectangle 76">
            <a:extLst>
              <a:ext uri="{FF2B5EF4-FFF2-40B4-BE49-F238E27FC236}">
                <a16:creationId xmlns:a16="http://schemas.microsoft.com/office/drawing/2014/main" id="{C84319A5-C71C-4F9B-AF20-5745299804B3}"/>
              </a:ext>
            </a:extLst>
          </p:cNvPr>
          <p:cNvSpPr>
            <a:spLocks noChangeArrowheads="1"/>
          </p:cNvSpPr>
          <p:nvPr/>
        </p:nvSpPr>
        <p:spPr bwMode="auto">
          <a:xfrm>
            <a:off x="8231622" y="1104901"/>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86" name="Rectangle 40">
            <a:extLst>
              <a:ext uri="{FF2B5EF4-FFF2-40B4-BE49-F238E27FC236}">
                <a16:creationId xmlns:a16="http://schemas.microsoft.com/office/drawing/2014/main" id="{08F656B6-90A8-4186-AF49-344B6ADEF451}"/>
              </a:ext>
            </a:extLst>
          </p:cNvPr>
          <p:cNvSpPr>
            <a:spLocks noChangeArrowheads="1"/>
          </p:cNvSpPr>
          <p:nvPr/>
        </p:nvSpPr>
        <p:spPr bwMode="auto">
          <a:xfrm rot="5400000">
            <a:off x="8012819" y="3377947"/>
            <a:ext cx="5762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aluW</a:t>
            </a:r>
            <a:endParaRPr lang="en-US" altLang="ja-JP" sz="1400" dirty="0"/>
          </a:p>
        </p:txBody>
      </p:sp>
      <p:sp>
        <p:nvSpPr>
          <p:cNvPr id="187" name="Rectangle 39">
            <a:extLst>
              <a:ext uri="{FF2B5EF4-FFF2-40B4-BE49-F238E27FC236}">
                <a16:creationId xmlns:a16="http://schemas.microsoft.com/office/drawing/2014/main" id="{9D676B2B-99E9-414F-AADF-0823C712C312}"/>
              </a:ext>
            </a:extLst>
          </p:cNvPr>
          <p:cNvSpPr>
            <a:spLocks noChangeArrowheads="1"/>
          </p:cNvSpPr>
          <p:nvPr/>
        </p:nvSpPr>
        <p:spPr bwMode="auto">
          <a:xfrm rot="5400000">
            <a:off x="8004273" y="3999851"/>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dataW</a:t>
            </a:r>
            <a:endParaRPr lang="en-US" altLang="ja-JP" sz="1400" dirty="0"/>
          </a:p>
        </p:txBody>
      </p:sp>
      <p:sp>
        <p:nvSpPr>
          <p:cNvPr id="188" name="Line 164">
            <a:extLst>
              <a:ext uri="{FF2B5EF4-FFF2-40B4-BE49-F238E27FC236}">
                <a16:creationId xmlns:a16="http://schemas.microsoft.com/office/drawing/2014/main" id="{EE94C804-7349-4CD0-BA07-856FF3B2E857}"/>
              </a:ext>
            </a:extLst>
          </p:cNvPr>
          <p:cNvSpPr>
            <a:spLocks noChangeShapeType="1"/>
          </p:cNvSpPr>
          <p:nvPr/>
        </p:nvSpPr>
        <p:spPr bwMode="auto">
          <a:xfrm>
            <a:off x="7937499" y="4149080"/>
            <a:ext cx="0" cy="1413993"/>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9" name="Line 117">
            <a:extLst>
              <a:ext uri="{FF2B5EF4-FFF2-40B4-BE49-F238E27FC236}">
                <a16:creationId xmlns:a16="http://schemas.microsoft.com/office/drawing/2014/main" id="{299532CB-31D4-4AB0-86DA-892266DBCFED}"/>
              </a:ext>
            </a:extLst>
          </p:cNvPr>
          <p:cNvSpPr>
            <a:spLocks noChangeShapeType="1"/>
          </p:cNvSpPr>
          <p:nvPr/>
        </p:nvSpPr>
        <p:spPr bwMode="auto">
          <a:xfrm>
            <a:off x="7937499" y="4149080"/>
            <a:ext cx="2631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0" name="Line 117">
            <a:extLst>
              <a:ext uri="{FF2B5EF4-FFF2-40B4-BE49-F238E27FC236}">
                <a16:creationId xmlns:a16="http://schemas.microsoft.com/office/drawing/2014/main" id="{102FD469-10D9-43D1-8BF8-3433B99098A4}"/>
              </a:ext>
            </a:extLst>
          </p:cNvPr>
          <p:cNvSpPr>
            <a:spLocks noChangeShapeType="1"/>
          </p:cNvSpPr>
          <p:nvPr/>
        </p:nvSpPr>
        <p:spPr bwMode="auto">
          <a:xfrm>
            <a:off x="8388424" y="3573016"/>
            <a:ext cx="2473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1" name="Line 117">
            <a:extLst>
              <a:ext uri="{FF2B5EF4-FFF2-40B4-BE49-F238E27FC236}">
                <a16:creationId xmlns:a16="http://schemas.microsoft.com/office/drawing/2014/main" id="{8764E777-C883-4B2B-ADF7-DE04E90093E5}"/>
              </a:ext>
            </a:extLst>
          </p:cNvPr>
          <p:cNvSpPr>
            <a:spLocks noChangeShapeType="1"/>
          </p:cNvSpPr>
          <p:nvPr/>
        </p:nvSpPr>
        <p:spPr bwMode="auto">
          <a:xfrm>
            <a:off x="8388424" y="3860800"/>
            <a:ext cx="215901"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3" name="Line 141">
            <a:extLst>
              <a:ext uri="{FF2B5EF4-FFF2-40B4-BE49-F238E27FC236}">
                <a16:creationId xmlns:a16="http://schemas.microsoft.com/office/drawing/2014/main" id="{117F816D-7BB9-4D86-A08D-0D8BCFD4CC36}"/>
              </a:ext>
            </a:extLst>
          </p:cNvPr>
          <p:cNvSpPr>
            <a:spLocks noChangeShapeType="1"/>
          </p:cNvSpPr>
          <p:nvPr/>
        </p:nvSpPr>
        <p:spPr bwMode="auto">
          <a:xfrm>
            <a:off x="8388672" y="1196752"/>
            <a:ext cx="359321" cy="0"/>
          </a:xfrm>
          <a:prstGeom prst="line">
            <a:avLst/>
          </a:prstGeom>
          <a:noFill/>
          <a:ln w="9525">
            <a:solidFill>
              <a:schemeClr val="tx1"/>
            </a:solidFill>
            <a:prstDash val="dash"/>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 name="Rectangle 81">
            <a:extLst>
              <a:ext uri="{FF2B5EF4-FFF2-40B4-BE49-F238E27FC236}">
                <a16:creationId xmlns:a16="http://schemas.microsoft.com/office/drawing/2014/main" id="{D592B511-E810-4EA4-AFE6-044AB31B5065}"/>
              </a:ext>
            </a:extLst>
          </p:cNvPr>
          <p:cNvSpPr>
            <a:spLocks noChangeArrowheads="1"/>
          </p:cNvSpPr>
          <p:nvPr/>
        </p:nvSpPr>
        <p:spPr bwMode="auto">
          <a:xfrm>
            <a:off x="6803802" y="814387"/>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7" name="Line 129">
            <a:extLst>
              <a:ext uri="{FF2B5EF4-FFF2-40B4-BE49-F238E27FC236}">
                <a16:creationId xmlns:a16="http://schemas.microsoft.com/office/drawing/2014/main" id="{A436A2ED-CF62-4F97-862B-CC3FA9BE4424}"/>
              </a:ext>
            </a:extLst>
          </p:cNvPr>
          <p:cNvSpPr>
            <a:spLocks noChangeShapeType="1"/>
          </p:cNvSpPr>
          <p:nvPr/>
        </p:nvSpPr>
        <p:spPr bwMode="auto">
          <a:xfrm>
            <a:off x="7349678" y="981075"/>
            <a:ext cx="0" cy="64770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8" name="Rectangle 78">
            <a:extLst>
              <a:ext uri="{FF2B5EF4-FFF2-40B4-BE49-F238E27FC236}">
                <a16:creationId xmlns:a16="http://schemas.microsoft.com/office/drawing/2014/main" id="{C0ADF918-409D-4D8B-AE10-EC95BA59F6D8}"/>
              </a:ext>
            </a:extLst>
          </p:cNvPr>
          <p:cNvSpPr>
            <a:spLocks noChangeArrowheads="1"/>
          </p:cNvSpPr>
          <p:nvPr/>
        </p:nvSpPr>
        <p:spPr bwMode="auto">
          <a:xfrm>
            <a:off x="4716016" y="620812"/>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9" name="Line 138">
            <a:extLst>
              <a:ext uri="{FF2B5EF4-FFF2-40B4-BE49-F238E27FC236}">
                <a16:creationId xmlns:a16="http://schemas.microsoft.com/office/drawing/2014/main" id="{4D05CDED-8B2E-4AE5-9372-1D8F7206B3C8}"/>
              </a:ext>
            </a:extLst>
          </p:cNvPr>
          <p:cNvSpPr>
            <a:spLocks noChangeShapeType="1"/>
          </p:cNvSpPr>
          <p:nvPr/>
        </p:nvSpPr>
        <p:spPr bwMode="auto">
          <a:xfrm>
            <a:off x="3276873" y="765274"/>
            <a:ext cx="1439143"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0" name="Line 141">
            <a:extLst>
              <a:ext uri="{FF2B5EF4-FFF2-40B4-BE49-F238E27FC236}">
                <a16:creationId xmlns:a16="http://schemas.microsoft.com/office/drawing/2014/main" id="{BDF55E9A-E7BF-4330-B1DF-8D86EA7C1EAB}"/>
              </a:ext>
            </a:extLst>
          </p:cNvPr>
          <p:cNvSpPr>
            <a:spLocks noChangeShapeType="1"/>
          </p:cNvSpPr>
          <p:nvPr/>
        </p:nvSpPr>
        <p:spPr bwMode="auto">
          <a:xfrm>
            <a:off x="4860479" y="765274"/>
            <a:ext cx="1894979"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1" name="Text Box 145">
            <a:extLst>
              <a:ext uri="{FF2B5EF4-FFF2-40B4-BE49-F238E27FC236}">
                <a16:creationId xmlns:a16="http://schemas.microsoft.com/office/drawing/2014/main" id="{A59CE939-E13F-4A0D-93E2-6C535FDE6271}"/>
              </a:ext>
            </a:extLst>
          </p:cNvPr>
          <p:cNvSpPr txBox="1">
            <a:spLocks noChangeArrowheads="1"/>
          </p:cNvSpPr>
          <p:nvPr/>
        </p:nvSpPr>
        <p:spPr bwMode="auto">
          <a:xfrm>
            <a:off x="3304764" y="551593"/>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a:t>
            </a:r>
            <a:endParaRPr lang="en-US" altLang="ja-JP" sz="1200" b="1" dirty="0"/>
          </a:p>
        </p:txBody>
      </p:sp>
      <p:sp>
        <p:nvSpPr>
          <p:cNvPr id="202" name="Rectangle 81">
            <a:extLst>
              <a:ext uri="{FF2B5EF4-FFF2-40B4-BE49-F238E27FC236}">
                <a16:creationId xmlns:a16="http://schemas.microsoft.com/office/drawing/2014/main" id="{A4B68612-0FB6-4A4E-AEE0-CBC78A170F25}"/>
              </a:ext>
            </a:extLst>
          </p:cNvPr>
          <p:cNvSpPr>
            <a:spLocks noChangeArrowheads="1"/>
          </p:cNvSpPr>
          <p:nvPr/>
        </p:nvSpPr>
        <p:spPr bwMode="auto">
          <a:xfrm>
            <a:off x="6755458" y="598586"/>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4" name="Line 141">
            <a:extLst>
              <a:ext uri="{FF2B5EF4-FFF2-40B4-BE49-F238E27FC236}">
                <a16:creationId xmlns:a16="http://schemas.microsoft.com/office/drawing/2014/main" id="{42D4838B-19C1-4C1F-B440-915F631BC702}"/>
              </a:ext>
            </a:extLst>
          </p:cNvPr>
          <p:cNvSpPr>
            <a:spLocks noChangeShapeType="1"/>
          </p:cNvSpPr>
          <p:nvPr/>
        </p:nvSpPr>
        <p:spPr bwMode="auto">
          <a:xfrm>
            <a:off x="6924080" y="728762"/>
            <a:ext cx="1307542"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8" name="グループ化 7">
            <a:extLst>
              <a:ext uri="{FF2B5EF4-FFF2-40B4-BE49-F238E27FC236}">
                <a16:creationId xmlns:a16="http://schemas.microsoft.com/office/drawing/2014/main" id="{B1120B67-2F3B-47D4-9388-30B2D963901B}"/>
              </a:ext>
            </a:extLst>
          </p:cNvPr>
          <p:cNvGrpSpPr/>
          <p:nvPr/>
        </p:nvGrpSpPr>
        <p:grpSpPr>
          <a:xfrm>
            <a:off x="8325718" y="710505"/>
            <a:ext cx="234205" cy="743754"/>
            <a:chOff x="8772166" y="2010330"/>
            <a:chExt cx="144462" cy="1296988"/>
          </a:xfrm>
        </p:grpSpPr>
        <p:sp>
          <p:nvSpPr>
            <p:cNvPr id="205" name="Line 122">
              <a:extLst>
                <a:ext uri="{FF2B5EF4-FFF2-40B4-BE49-F238E27FC236}">
                  <a16:creationId xmlns:a16="http://schemas.microsoft.com/office/drawing/2014/main" id="{9BE35FF0-5610-49F2-A67A-F2F004ED73E7}"/>
                </a:ext>
              </a:extLst>
            </p:cNvPr>
            <p:cNvSpPr>
              <a:spLocks noChangeShapeType="1"/>
            </p:cNvSpPr>
            <p:nvPr/>
          </p:nvSpPr>
          <p:spPr bwMode="auto">
            <a:xfrm>
              <a:off x="8772166" y="2010330"/>
              <a:ext cx="144462"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 name="Line 123">
              <a:extLst>
                <a:ext uri="{FF2B5EF4-FFF2-40B4-BE49-F238E27FC236}">
                  <a16:creationId xmlns:a16="http://schemas.microsoft.com/office/drawing/2014/main" id="{65D3A6C8-CD22-4192-BB13-44069307B676}"/>
                </a:ext>
              </a:extLst>
            </p:cNvPr>
            <p:cNvSpPr>
              <a:spLocks noChangeShapeType="1"/>
            </p:cNvSpPr>
            <p:nvPr/>
          </p:nvSpPr>
          <p:spPr bwMode="auto">
            <a:xfrm>
              <a:off x="8916628" y="2010330"/>
              <a:ext cx="0" cy="129698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07" name="Line 124">
            <a:extLst>
              <a:ext uri="{FF2B5EF4-FFF2-40B4-BE49-F238E27FC236}">
                <a16:creationId xmlns:a16="http://schemas.microsoft.com/office/drawing/2014/main" id="{AAF22FE7-F5BD-4D79-91C2-E2FF2D58DCDF}"/>
              </a:ext>
            </a:extLst>
          </p:cNvPr>
          <p:cNvSpPr>
            <a:spLocks noChangeShapeType="1"/>
          </p:cNvSpPr>
          <p:nvPr/>
        </p:nvSpPr>
        <p:spPr bwMode="auto">
          <a:xfrm flipH="1">
            <a:off x="3074788" y="1454259"/>
            <a:ext cx="5485134"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 name="Line 129">
            <a:extLst>
              <a:ext uri="{FF2B5EF4-FFF2-40B4-BE49-F238E27FC236}">
                <a16:creationId xmlns:a16="http://schemas.microsoft.com/office/drawing/2014/main" id="{8E12475A-904D-46A4-89A7-9D80CBDEE035}"/>
              </a:ext>
            </a:extLst>
          </p:cNvPr>
          <p:cNvSpPr>
            <a:spLocks noChangeShapeType="1"/>
          </p:cNvSpPr>
          <p:nvPr/>
        </p:nvSpPr>
        <p:spPr bwMode="auto">
          <a:xfrm>
            <a:off x="3036292" y="1412875"/>
            <a:ext cx="0" cy="1373188"/>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 name="Rectangle 76">
            <a:extLst>
              <a:ext uri="{FF2B5EF4-FFF2-40B4-BE49-F238E27FC236}">
                <a16:creationId xmlns:a16="http://schemas.microsoft.com/office/drawing/2014/main" id="{F739E1DA-F967-486D-97C7-487D9B36855E}"/>
              </a:ext>
            </a:extLst>
          </p:cNvPr>
          <p:cNvSpPr>
            <a:spLocks noChangeArrowheads="1"/>
          </p:cNvSpPr>
          <p:nvPr/>
        </p:nvSpPr>
        <p:spPr bwMode="auto">
          <a:xfrm>
            <a:off x="8231622" y="581946"/>
            <a:ext cx="144462" cy="215900"/>
          </a:xfrm>
          <a:prstGeom prst="rect">
            <a:avLst/>
          </a:prstGeom>
          <a:solidFill>
            <a:schemeClr val="bg1"/>
          </a:solidFill>
          <a:ln w="9525">
            <a:solidFill>
              <a:schemeClr val="tx1"/>
            </a:solidFill>
            <a:miter lim="800000"/>
            <a:headEnd/>
            <a:tailEnd/>
          </a:ln>
          <a:effec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0" name="Line 182">
            <a:extLst>
              <a:ext uri="{FF2B5EF4-FFF2-40B4-BE49-F238E27FC236}">
                <a16:creationId xmlns:a16="http://schemas.microsoft.com/office/drawing/2014/main" id="{ADDC3325-AB86-4D91-AA24-0E079B90439C}"/>
              </a:ext>
            </a:extLst>
          </p:cNvPr>
          <p:cNvSpPr>
            <a:spLocks noChangeShapeType="1"/>
          </p:cNvSpPr>
          <p:nvPr/>
        </p:nvSpPr>
        <p:spPr bwMode="auto">
          <a:xfrm>
            <a:off x="8320360" y="212448"/>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1" name="Text Box 186">
            <a:extLst>
              <a:ext uri="{FF2B5EF4-FFF2-40B4-BE49-F238E27FC236}">
                <a16:creationId xmlns:a16="http://schemas.microsoft.com/office/drawing/2014/main" id="{E1D54603-5F02-4A9E-9C46-F4A6C6B2DB70}"/>
              </a:ext>
            </a:extLst>
          </p:cNvPr>
          <p:cNvSpPr txBox="1">
            <a:spLocks noChangeArrowheads="1"/>
          </p:cNvSpPr>
          <p:nvPr/>
        </p:nvSpPr>
        <p:spPr bwMode="auto">
          <a:xfrm>
            <a:off x="8614246" y="219903"/>
            <a:ext cx="40267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W</a:t>
            </a:r>
          </a:p>
        </p:txBody>
      </p:sp>
      <p:sp>
        <p:nvSpPr>
          <p:cNvPr id="216" name="Line 104">
            <a:extLst>
              <a:ext uri="{FF2B5EF4-FFF2-40B4-BE49-F238E27FC236}">
                <a16:creationId xmlns:a16="http://schemas.microsoft.com/office/drawing/2014/main" id="{4A7236F2-2E21-4EB7-B3D5-0365267F4CE9}"/>
              </a:ext>
            </a:extLst>
          </p:cNvPr>
          <p:cNvSpPr>
            <a:spLocks noChangeShapeType="1"/>
          </p:cNvSpPr>
          <p:nvPr/>
        </p:nvSpPr>
        <p:spPr bwMode="auto">
          <a:xfrm flipV="1">
            <a:off x="2542578" y="2476336"/>
            <a:ext cx="854078" cy="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7" name="Line 99">
            <a:extLst>
              <a:ext uri="{FF2B5EF4-FFF2-40B4-BE49-F238E27FC236}">
                <a16:creationId xmlns:a16="http://schemas.microsoft.com/office/drawing/2014/main" id="{62CE8743-11E4-434D-814B-E0ABF13D7647}"/>
              </a:ext>
            </a:extLst>
          </p:cNvPr>
          <p:cNvSpPr>
            <a:spLocks noChangeShapeType="1"/>
          </p:cNvSpPr>
          <p:nvPr/>
        </p:nvSpPr>
        <p:spPr bwMode="auto">
          <a:xfrm flipV="1">
            <a:off x="2533055" y="2470150"/>
            <a:ext cx="0"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8" name="Line 98">
            <a:extLst>
              <a:ext uri="{FF2B5EF4-FFF2-40B4-BE49-F238E27FC236}">
                <a16:creationId xmlns:a16="http://schemas.microsoft.com/office/drawing/2014/main" id="{A4ACB0A3-241F-418B-81BD-8B3EB30985C0}"/>
              </a:ext>
            </a:extLst>
          </p:cNvPr>
          <p:cNvSpPr>
            <a:spLocks noChangeShapeType="1"/>
          </p:cNvSpPr>
          <p:nvPr/>
        </p:nvSpPr>
        <p:spPr bwMode="auto">
          <a:xfrm flipV="1">
            <a:off x="2031645" y="3146442"/>
            <a:ext cx="50221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9" name="Rectangle 76">
            <a:extLst>
              <a:ext uri="{FF2B5EF4-FFF2-40B4-BE49-F238E27FC236}">
                <a16:creationId xmlns:a16="http://schemas.microsoft.com/office/drawing/2014/main" id="{90C3823E-118D-4BF9-A1D4-64C3B3974CF6}"/>
              </a:ext>
            </a:extLst>
          </p:cNvPr>
          <p:cNvSpPr>
            <a:spLocks noChangeArrowheads="1"/>
          </p:cNvSpPr>
          <p:nvPr/>
        </p:nvSpPr>
        <p:spPr bwMode="auto">
          <a:xfrm>
            <a:off x="6718895" y="2444966"/>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20" name="Line 131">
            <a:extLst>
              <a:ext uri="{FF2B5EF4-FFF2-40B4-BE49-F238E27FC236}">
                <a16:creationId xmlns:a16="http://schemas.microsoft.com/office/drawing/2014/main" id="{19162AC8-6A1E-4D23-8593-56D1A0E424C7}"/>
              </a:ext>
            </a:extLst>
          </p:cNvPr>
          <p:cNvSpPr>
            <a:spLocks noChangeShapeType="1"/>
          </p:cNvSpPr>
          <p:nvPr/>
        </p:nvSpPr>
        <p:spPr bwMode="auto">
          <a:xfrm>
            <a:off x="6878340" y="2571750"/>
            <a:ext cx="130164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1" name="Line 151">
            <a:extLst>
              <a:ext uri="{FF2B5EF4-FFF2-40B4-BE49-F238E27FC236}">
                <a16:creationId xmlns:a16="http://schemas.microsoft.com/office/drawing/2014/main" id="{BC3854AF-EBF9-47D2-9640-0481DEC1FFA4}"/>
              </a:ext>
            </a:extLst>
          </p:cNvPr>
          <p:cNvSpPr>
            <a:spLocks noChangeShapeType="1"/>
          </p:cNvSpPr>
          <p:nvPr/>
        </p:nvSpPr>
        <p:spPr bwMode="auto">
          <a:xfrm flipV="1">
            <a:off x="2268538" y="1628775"/>
            <a:ext cx="0" cy="18002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2" name="Line 102">
            <a:extLst>
              <a:ext uri="{FF2B5EF4-FFF2-40B4-BE49-F238E27FC236}">
                <a16:creationId xmlns:a16="http://schemas.microsoft.com/office/drawing/2014/main" id="{437F4BD5-2709-4777-A113-7C8965919023}"/>
              </a:ext>
            </a:extLst>
          </p:cNvPr>
          <p:cNvSpPr>
            <a:spLocks noChangeShapeType="1"/>
          </p:cNvSpPr>
          <p:nvPr/>
        </p:nvSpPr>
        <p:spPr bwMode="auto">
          <a:xfrm>
            <a:off x="2028230" y="3411409"/>
            <a:ext cx="2403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3" name="Text Box 178">
            <a:extLst>
              <a:ext uri="{FF2B5EF4-FFF2-40B4-BE49-F238E27FC236}">
                <a16:creationId xmlns:a16="http://schemas.microsoft.com/office/drawing/2014/main" id="{0D09E902-C135-4BB6-9B6C-F0DBE4519637}"/>
              </a:ext>
            </a:extLst>
          </p:cNvPr>
          <p:cNvSpPr txBox="1">
            <a:spLocks noChangeArrowheads="1"/>
          </p:cNvSpPr>
          <p:nvPr/>
        </p:nvSpPr>
        <p:spPr bwMode="auto">
          <a:xfrm>
            <a:off x="8104889" y="2158266"/>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rdW</a:t>
            </a:r>
            <a:endParaRPr lang="en-US" altLang="ja-JP" sz="1200" b="1" dirty="0"/>
          </a:p>
        </p:txBody>
      </p:sp>
      <p:sp>
        <p:nvSpPr>
          <p:cNvPr id="224" name="Text Box 178">
            <a:extLst>
              <a:ext uri="{FF2B5EF4-FFF2-40B4-BE49-F238E27FC236}">
                <a16:creationId xmlns:a16="http://schemas.microsoft.com/office/drawing/2014/main" id="{6957EB28-6A33-4BD0-A7A9-2972EFB59D67}"/>
              </a:ext>
            </a:extLst>
          </p:cNvPr>
          <p:cNvSpPr txBox="1">
            <a:spLocks noChangeArrowheads="1"/>
          </p:cNvSpPr>
          <p:nvPr/>
        </p:nvSpPr>
        <p:spPr bwMode="auto">
          <a:xfrm>
            <a:off x="3764894" y="2628452"/>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rdW</a:t>
            </a:r>
            <a:endParaRPr lang="en-US" altLang="ja-JP" sz="1200" b="1" dirty="0"/>
          </a:p>
        </p:txBody>
      </p:sp>
      <p:sp>
        <p:nvSpPr>
          <p:cNvPr id="225" name="Text Box 149">
            <a:extLst>
              <a:ext uri="{FF2B5EF4-FFF2-40B4-BE49-F238E27FC236}">
                <a16:creationId xmlns:a16="http://schemas.microsoft.com/office/drawing/2014/main" id="{B4CD8E87-B446-498A-A98C-56820DB5A5FC}"/>
              </a:ext>
            </a:extLst>
          </p:cNvPr>
          <p:cNvSpPr txBox="1">
            <a:spLocks noChangeArrowheads="1"/>
          </p:cNvSpPr>
          <p:nvPr/>
        </p:nvSpPr>
        <p:spPr bwMode="auto">
          <a:xfrm>
            <a:off x="5131229" y="523162"/>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rweE</a:t>
            </a:r>
            <a:endParaRPr lang="en-US" altLang="ja-JP" sz="1200" b="1" dirty="0"/>
          </a:p>
        </p:txBody>
      </p:sp>
      <p:sp>
        <p:nvSpPr>
          <p:cNvPr id="226" name="Rectangle 39">
            <a:extLst>
              <a:ext uri="{FF2B5EF4-FFF2-40B4-BE49-F238E27FC236}">
                <a16:creationId xmlns:a16="http://schemas.microsoft.com/office/drawing/2014/main" id="{061D798B-8E75-42CF-9E66-374C82C4F1B9}"/>
              </a:ext>
            </a:extLst>
          </p:cNvPr>
          <p:cNvSpPr>
            <a:spLocks noChangeArrowheads="1"/>
          </p:cNvSpPr>
          <p:nvPr/>
        </p:nvSpPr>
        <p:spPr bwMode="auto">
          <a:xfrm rot="5400000">
            <a:off x="4591220" y="4296569"/>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immE</a:t>
            </a:r>
            <a:endParaRPr lang="en-US" altLang="ja-JP" sz="1400" dirty="0"/>
          </a:p>
        </p:txBody>
      </p:sp>
      <p:sp>
        <p:nvSpPr>
          <p:cNvPr id="192" name="AutoShape 18">
            <a:extLst>
              <a:ext uri="{FF2B5EF4-FFF2-40B4-BE49-F238E27FC236}">
                <a16:creationId xmlns:a16="http://schemas.microsoft.com/office/drawing/2014/main" id="{B56B621F-34E6-47B1-B87E-F6CF782B8AB4}"/>
              </a:ext>
            </a:extLst>
          </p:cNvPr>
          <p:cNvSpPr>
            <a:spLocks noChangeArrowheads="1"/>
          </p:cNvSpPr>
          <p:nvPr/>
        </p:nvSpPr>
        <p:spPr bwMode="auto">
          <a:xfrm rot="5400000" flipV="1">
            <a:off x="5137915" y="3847610"/>
            <a:ext cx="752549" cy="103674"/>
          </a:xfrm>
          <a:custGeom>
            <a:avLst/>
            <a:gdLst>
              <a:gd name="T0" fmla="*/ 2147483646 w 21600"/>
              <a:gd name="T1" fmla="*/ 1077502115 h 21600"/>
              <a:gd name="T2" fmla="*/ 2147483646 w 21600"/>
              <a:gd name="T3" fmla="*/ 2147483646 h 21600"/>
              <a:gd name="T4" fmla="*/ 2147483646 w 21600"/>
              <a:gd name="T5" fmla="*/ 1077502115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5" name="Line 115">
            <a:extLst>
              <a:ext uri="{FF2B5EF4-FFF2-40B4-BE49-F238E27FC236}">
                <a16:creationId xmlns:a16="http://schemas.microsoft.com/office/drawing/2014/main" id="{E4B4FE1C-4FFF-4E03-9664-ACB9BD9D52E8}"/>
              </a:ext>
            </a:extLst>
          </p:cNvPr>
          <p:cNvSpPr>
            <a:spLocks noChangeShapeType="1"/>
          </p:cNvSpPr>
          <p:nvPr/>
        </p:nvSpPr>
        <p:spPr bwMode="auto">
          <a:xfrm>
            <a:off x="5872287" y="3979607"/>
            <a:ext cx="139873" cy="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6" name="Line 115">
            <a:extLst>
              <a:ext uri="{FF2B5EF4-FFF2-40B4-BE49-F238E27FC236}">
                <a16:creationId xmlns:a16="http://schemas.microsoft.com/office/drawing/2014/main" id="{BC1D8043-65B3-4CD0-97EB-63409037A79E}"/>
              </a:ext>
            </a:extLst>
          </p:cNvPr>
          <p:cNvSpPr>
            <a:spLocks noChangeShapeType="1"/>
          </p:cNvSpPr>
          <p:nvPr/>
        </p:nvSpPr>
        <p:spPr bwMode="auto">
          <a:xfrm>
            <a:off x="5567921" y="3778872"/>
            <a:ext cx="139873" cy="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 name="Line 164">
            <a:extLst>
              <a:ext uri="{FF2B5EF4-FFF2-40B4-BE49-F238E27FC236}">
                <a16:creationId xmlns:a16="http://schemas.microsoft.com/office/drawing/2014/main" id="{9761594C-99B6-49E6-9932-D20EC32F582D}"/>
              </a:ext>
            </a:extLst>
          </p:cNvPr>
          <p:cNvSpPr>
            <a:spLocks noChangeShapeType="1"/>
          </p:cNvSpPr>
          <p:nvPr/>
        </p:nvSpPr>
        <p:spPr bwMode="auto">
          <a:xfrm>
            <a:off x="5209579" y="3189289"/>
            <a:ext cx="0" cy="1751012"/>
          </a:xfrm>
          <a:prstGeom prst="line">
            <a:avLst/>
          </a:prstGeom>
          <a:noFill/>
          <a:ln w="9525">
            <a:solidFill>
              <a:srgbClr val="FF0000"/>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2" name="Line 114">
            <a:extLst>
              <a:ext uri="{FF2B5EF4-FFF2-40B4-BE49-F238E27FC236}">
                <a16:creationId xmlns:a16="http://schemas.microsoft.com/office/drawing/2014/main" id="{E6B47357-7B98-408A-864B-44603A3B02FC}"/>
              </a:ext>
            </a:extLst>
          </p:cNvPr>
          <p:cNvSpPr>
            <a:spLocks noChangeShapeType="1"/>
          </p:cNvSpPr>
          <p:nvPr/>
        </p:nvSpPr>
        <p:spPr bwMode="auto">
          <a:xfrm>
            <a:off x="5206826" y="3990180"/>
            <a:ext cx="255526"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 name="Line 117">
            <a:extLst>
              <a:ext uri="{FF2B5EF4-FFF2-40B4-BE49-F238E27FC236}">
                <a16:creationId xmlns:a16="http://schemas.microsoft.com/office/drawing/2014/main" id="{FB5F648D-222F-40C1-A824-CE17EA528EFC}"/>
              </a:ext>
            </a:extLst>
          </p:cNvPr>
          <p:cNvSpPr>
            <a:spLocks noChangeShapeType="1"/>
          </p:cNvSpPr>
          <p:nvPr/>
        </p:nvSpPr>
        <p:spPr bwMode="auto">
          <a:xfrm>
            <a:off x="5294406" y="4855170"/>
            <a:ext cx="1937012" cy="0"/>
          </a:xfrm>
          <a:prstGeom prst="line">
            <a:avLst/>
          </a:prstGeom>
          <a:noFill/>
          <a:ln w="9525">
            <a:solidFill>
              <a:srgbClr val="00B0F0"/>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 name="Line 164">
            <a:extLst>
              <a:ext uri="{FF2B5EF4-FFF2-40B4-BE49-F238E27FC236}">
                <a16:creationId xmlns:a16="http://schemas.microsoft.com/office/drawing/2014/main" id="{9861FF49-66C1-4B0B-9649-3BF5487BD55E}"/>
              </a:ext>
            </a:extLst>
          </p:cNvPr>
          <p:cNvSpPr>
            <a:spLocks noChangeShapeType="1"/>
          </p:cNvSpPr>
          <p:nvPr/>
        </p:nvSpPr>
        <p:spPr bwMode="auto">
          <a:xfrm>
            <a:off x="5292080" y="3357565"/>
            <a:ext cx="0" cy="1511596"/>
          </a:xfrm>
          <a:prstGeom prst="line">
            <a:avLst/>
          </a:prstGeom>
          <a:noFill/>
          <a:ln w="9525">
            <a:solidFill>
              <a:srgbClr val="00B0F0"/>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 name="Line 114">
            <a:extLst>
              <a:ext uri="{FF2B5EF4-FFF2-40B4-BE49-F238E27FC236}">
                <a16:creationId xmlns:a16="http://schemas.microsoft.com/office/drawing/2014/main" id="{7BF78B3D-E532-47D8-92DE-942D71209C1E}"/>
              </a:ext>
            </a:extLst>
          </p:cNvPr>
          <p:cNvSpPr>
            <a:spLocks noChangeShapeType="1"/>
          </p:cNvSpPr>
          <p:nvPr/>
        </p:nvSpPr>
        <p:spPr bwMode="auto">
          <a:xfrm>
            <a:off x="5292079" y="4182510"/>
            <a:ext cx="187685" cy="0"/>
          </a:xfrm>
          <a:prstGeom prst="line">
            <a:avLst/>
          </a:prstGeom>
          <a:noFill/>
          <a:ln w="9525">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0" name="AutoShape 18">
            <a:extLst>
              <a:ext uri="{FF2B5EF4-FFF2-40B4-BE49-F238E27FC236}">
                <a16:creationId xmlns:a16="http://schemas.microsoft.com/office/drawing/2014/main" id="{3C15146D-B913-4951-A41E-6072E47E8478}"/>
              </a:ext>
            </a:extLst>
          </p:cNvPr>
          <p:cNvSpPr>
            <a:spLocks noChangeArrowheads="1"/>
          </p:cNvSpPr>
          <p:nvPr/>
        </p:nvSpPr>
        <p:spPr bwMode="auto">
          <a:xfrm rot="5400000" flipV="1">
            <a:off x="5399691" y="3144904"/>
            <a:ext cx="752549" cy="103674"/>
          </a:xfrm>
          <a:custGeom>
            <a:avLst/>
            <a:gdLst>
              <a:gd name="T0" fmla="*/ 2147483646 w 21600"/>
              <a:gd name="T1" fmla="*/ 1077502115 h 21600"/>
              <a:gd name="T2" fmla="*/ 2147483646 w 21600"/>
              <a:gd name="T3" fmla="*/ 2147483646 h 21600"/>
              <a:gd name="T4" fmla="*/ 2147483646 w 21600"/>
              <a:gd name="T5" fmla="*/ 1077502115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1" name="Line 115">
            <a:extLst>
              <a:ext uri="{FF2B5EF4-FFF2-40B4-BE49-F238E27FC236}">
                <a16:creationId xmlns:a16="http://schemas.microsoft.com/office/drawing/2014/main" id="{A2E0A7FC-74A3-439B-96EB-911D678C9145}"/>
              </a:ext>
            </a:extLst>
          </p:cNvPr>
          <p:cNvSpPr>
            <a:spLocks noChangeShapeType="1"/>
          </p:cNvSpPr>
          <p:nvPr/>
        </p:nvSpPr>
        <p:spPr bwMode="auto">
          <a:xfrm>
            <a:off x="5829697" y="3076166"/>
            <a:ext cx="139873" cy="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2" name="Line 114">
            <a:extLst>
              <a:ext uri="{FF2B5EF4-FFF2-40B4-BE49-F238E27FC236}">
                <a16:creationId xmlns:a16="http://schemas.microsoft.com/office/drawing/2014/main" id="{73B4F37A-C545-4C09-A4E0-45A70AB06A2C}"/>
              </a:ext>
            </a:extLst>
          </p:cNvPr>
          <p:cNvSpPr>
            <a:spLocks noChangeShapeType="1"/>
          </p:cNvSpPr>
          <p:nvPr/>
        </p:nvSpPr>
        <p:spPr bwMode="auto">
          <a:xfrm>
            <a:off x="5196880" y="3178545"/>
            <a:ext cx="511344"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3" name="Line 114">
            <a:extLst>
              <a:ext uri="{FF2B5EF4-FFF2-40B4-BE49-F238E27FC236}">
                <a16:creationId xmlns:a16="http://schemas.microsoft.com/office/drawing/2014/main" id="{D404DF02-6488-4711-9C14-0B4ED90B0C3F}"/>
              </a:ext>
            </a:extLst>
          </p:cNvPr>
          <p:cNvSpPr>
            <a:spLocks noChangeShapeType="1"/>
          </p:cNvSpPr>
          <p:nvPr/>
        </p:nvSpPr>
        <p:spPr bwMode="auto">
          <a:xfrm>
            <a:off x="5292079" y="3357564"/>
            <a:ext cx="409626" cy="0"/>
          </a:xfrm>
          <a:prstGeom prst="line">
            <a:avLst/>
          </a:prstGeom>
          <a:noFill/>
          <a:ln w="9525">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extLst>
      <p:ext uri="{BB962C8B-B14F-4D97-AF65-F5344CB8AC3E}">
        <p14:creationId xmlns:p14="http://schemas.microsoft.com/office/powerpoint/2010/main" val="23550764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5" name="Rectangle 3"/>
          <p:cNvSpPr>
            <a:spLocks noGrp="1" noChangeArrowheads="1"/>
          </p:cNvSpPr>
          <p:nvPr>
            <p:ph type="title"/>
          </p:nvPr>
        </p:nvSpPr>
        <p:spPr/>
        <p:txBody>
          <a:bodyPr/>
          <a:lstStyle/>
          <a:p>
            <a:r>
              <a:rPr lang="en-US" altLang="ja-JP" dirty="0" err="1"/>
              <a:t>lw</a:t>
            </a:r>
            <a:r>
              <a:rPr lang="ja-JP" altLang="en-US" dirty="0"/>
              <a:t>命令のデータハザード</a:t>
            </a:r>
            <a:endParaRPr lang="ja-JP" altLang="en-AU" dirty="0"/>
          </a:p>
        </p:txBody>
      </p:sp>
      <p:sp>
        <p:nvSpPr>
          <p:cNvPr id="253956" name="Rectangle 4"/>
          <p:cNvSpPr>
            <a:spLocks noGrp="1" noChangeArrowheads="1"/>
          </p:cNvSpPr>
          <p:nvPr>
            <p:ph type="body" idx="1"/>
          </p:nvPr>
        </p:nvSpPr>
        <p:spPr>
          <a:xfrm>
            <a:off x="457200" y="1196752"/>
            <a:ext cx="8229600" cy="1631950"/>
          </a:xfrm>
        </p:spPr>
        <p:txBody>
          <a:bodyPr/>
          <a:lstStyle/>
          <a:p>
            <a:r>
              <a:rPr lang="ja-JP" altLang="en-US" dirty="0"/>
              <a:t>フォワーディングでは回避不能</a:t>
            </a:r>
          </a:p>
          <a:p>
            <a:pPr lvl="1"/>
            <a:r>
              <a:rPr lang="ja-JP" altLang="en-US" dirty="0"/>
              <a:t>まだメモリから取ってきていないデータをフォワーディングできない</a:t>
            </a:r>
            <a:endParaRPr lang="ja-JP" altLang="en-AU" dirty="0"/>
          </a:p>
        </p:txBody>
      </p:sp>
      <p:sp>
        <p:nvSpPr>
          <p:cNvPr id="5" name="Text Box 3"/>
          <p:cNvSpPr txBox="1">
            <a:spLocks noChangeArrowheads="1"/>
          </p:cNvSpPr>
          <p:nvPr/>
        </p:nvSpPr>
        <p:spPr bwMode="auto">
          <a:xfrm>
            <a:off x="55312" y="2893615"/>
            <a:ext cx="171072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①　</a:t>
            </a:r>
            <a:r>
              <a:rPr lang="en-US" altLang="ja-JP" dirty="0" err="1"/>
              <a:t>lw</a:t>
            </a:r>
            <a:r>
              <a:rPr lang="en-US" altLang="ja-JP" dirty="0"/>
              <a:t> x1,0(x2)</a:t>
            </a:r>
            <a:endParaRPr lang="ja-JP" altLang="en-US" dirty="0"/>
          </a:p>
        </p:txBody>
      </p:sp>
      <p:sp>
        <p:nvSpPr>
          <p:cNvPr id="6" name="Rectangle 4"/>
          <p:cNvSpPr>
            <a:spLocks noChangeArrowheads="1"/>
          </p:cNvSpPr>
          <p:nvPr/>
        </p:nvSpPr>
        <p:spPr bwMode="auto">
          <a:xfrm>
            <a:off x="2510386" y="2780928"/>
            <a:ext cx="792163" cy="5762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F</a:t>
            </a:r>
          </a:p>
        </p:txBody>
      </p:sp>
      <p:sp>
        <p:nvSpPr>
          <p:cNvPr id="7" name="Rectangle 8"/>
          <p:cNvSpPr>
            <a:spLocks noChangeArrowheads="1"/>
          </p:cNvSpPr>
          <p:nvPr/>
        </p:nvSpPr>
        <p:spPr bwMode="auto">
          <a:xfrm>
            <a:off x="3302549" y="2780928"/>
            <a:ext cx="7921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8" name="Rectangle 9"/>
          <p:cNvSpPr>
            <a:spLocks noChangeArrowheads="1"/>
          </p:cNvSpPr>
          <p:nvPr/>
        </p:nvSpPr>
        <p:spPr bwMode="auto">
          <a:xfrm>
            <a:off x="3300961" y="2780928"/>
            <a:ext cx="577850"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D</a:t>
            </a:r>
          </a:p>
        </p:txBody>
      </p:sp>
      <p:sp>
        <p:nvSpPr>
          <p:cNvPr id="9" name="Rectangle 10"/>
          <p:cNvSpPr>
            <a:spLocks noChangeArrowheads="1"/>
          </p:cNvSpPr>
          <p:nvPr/>
        </p:nvSpPr>
        <p:spPr bwMode="auto">
          <a:xfrm>
            <a:off x="4094711" y="2780928"/>
            <a:ext cx="792163" cy="576262"/>
          </a:xfrm>
          <a:prstGeom prst="rect">
            <a:avLst/>
          </a:prstGeom>
          <a:solidFill>
            <a:srgbClr val="FF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E</a:t>
            </a:r>
          </a:p>
        </p:txBody>
      </p:sp>
      <p:sp>
        <p:nvSpPr>
          <p:cNvPr id="10" name="Rectangle 11"/>
          <p:cNvSpPr>
            <a:spLocks noChangeArrowheads="1"/>
          </p:cNvSpPr>
          <p:nvPr/>
        </p:nvSpPr>
        <p:spPr bwMode="auto">
          <a:xfrm>
            <a:off x="5679036" y="2780928"/>
            <a:ext cx="7921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11" name="Rectangle 12"/>
          <p:cNvSpPr>
            <a:spLocks noChangeArrowheads="1"/>
          </p:cNvSpPr>
          <p:nvPr/>
        </p:nvSpPr>
        <p:spPr bwMode="auto">
          <a:xfrm>
            <a:off x="5679036" y="2780928"/>
            <a:ext cx="360363" cy="576262"/>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W</a:t>
            </a:r>
          </a:p>
        </p:txBody>
      </p:sp>
      <p:sp>
        <p:nvSpPr>
          <p:cNvPr id="12" name="Rectangle 13"/>
          <p:cNvSpPr>
            <a:spLocks noChangeArrowheads="1"/>
          </p:cNvSpPr>
          <p:nvPr/>
        </p:nvSpPr>
        <p:spPr bwMode="auto">
          <a:xfrm>
            <a:off x="3302549" y="3355603"/>
            <a:ext cx="792162" cy="5762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F</a:t>
            </a:r>
          </a:p>
        </p:txBody>
      </p:sp>
      <p:sp>
        <p:nvSpPr>
          <p:cNvPr id="13" name="Rectangle 14"/>
          <p:cNvSpPr>
            <a:spLocks noChangeArrowheads="1"/>
          </p:cNvSpPr>
          <p:nvPr/>
        </p:nvSpPr>
        <p:spPr bwMode="auto">
          <a:xfrm>
            <a:off x="4094711" y="3355603"/>
            <a:ext cx="7921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14" name="Rectangle 15"/>
          <p:cNvSpPr>
            <a:spLocks noChangeArrowheads="1"/>
          </p:cNvSpPr>
          <p:nvPr/>
        </p:nvSpPr>
        <p:spPr bwMode="auto">
          <a:xfrm>
            <a:off x="4093124" y="3355603"/>
            <a:ext cx="577850"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D</a:t>
            </a:r>
          </a:p>
        </p:txBody>
      </p:sp>
      <p:sp>
        <p:nvSpPr>
          <p:cNvPr id="15" name="Rectangle 16"/>
          <p:cNvSpPr>
            <a:spLocks noChangeArrowheads="1"/>
          </p:cNvSpPr>
          <p:nvPr/>
        </p:nvSpPr>
        <p:spPr bwMode="auto">
          <a:xfrm>
            <a:off x="4886874" y="3355603"/>
            <a:ext cx="792162" cy="576262"/>
          </a:xfrm>
          <a:prstGeom prst="rect">
            <a:avLst/>
          </a:prstGeom>
          <a:solidFill>
            <a:srgbClr val="FF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E</a:t>
            </a:r>
          </a:p>
        </p:txBody>
      </p:sp>
      <p:sp>
        <p:nvSpPr>
          <p:cNvPr id="16" name="Rectangle 17"/>
          <p:cNvSpPr>
            <a:spLocks noChangeArrowheads="1"/>
          </p:cNvSpPr>
          <p:nvPr/>
        </p:nvSpPr>
        <p:spPr bwMode="auto">
          <a:xfrm>
            <a:off x="6471199" y="3355603"/>
            <a:ext cx="7921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17" name="Rectangle 18"/>
          <p:cNvSpPr>
            <a:spLocks noChangeArrowheads="1"/>
          </p:cNvSpPr>
          <p:nvPr/>
        </p:nvSpPr>
        <p:spPr bwMode="auto">
          <a:xfrm>
            <a:off x="6471199" y="3355603"/>
            <a:ext cx="360362" cy="576262"/>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W</a:t>
            </a:r>
          </a:p>
        </p:txBody>
      </p:sp>
      <p:sp>
        <p:nvSpPr>
          <p:cNvPr id="18" name="Rectangle 36"/>
          <p:cNvSpPr>
            <a:spLocks noChangeArrowheads="1"/>
          </p:cNvSpPr>
          <p:nvPr/>
        </p:nvSpPr>
        <p:spPr bwMode="auto">
          <a:xfrm>
            <a:off x="4886874" y="2780928"/>
            <a:ext cx="792162" cy="576262"/>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M</a:t>
            </a:r>
          </a:p>
        </p:txBody>
      </p:sp>
      <p:sp>
        <p:nvSpPr>
          <p:cNvPr id="19" name="Rectangle 37"/>
          <p:cNvSpPr>
            <a:spLocks noChangeArrowheads="1"/>
          </p:cNvSpPr>
          <p:nvPr/>
        </p:nvSpPr>
        <p:spPr bwMode="auto">
          <a:xfrm>
            <a:off x="5679036" y="3355603"/>
            <a:ext cx="792163" cy="576262"/>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M</a:t>
            </a:r>
          </a:p>
        </p:txBody>
      </p:sp>
      <p:sp>
        <p:nvSpPr>
          <p:cNvPr id="20" name="Text Box 3"/>
          <p:cNvSpPr txBox="1">
            <a:spLocks noChangeArrowheads="1"/>
          </p:cNvSpPr>
          <p:nvPr/>
        </p:nvSpPr>
        <p:spPr bwMode="auto">
          <a:xfrm>
            <a:off x="62859" y="3491170"/>
            <a:ext cx="183896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②　</a:t>
            </a:r>
            <a:r>
              <a:rPr lang="en-US" altLang="ja-JP" dirty="0" err="1"/>
              <a:t>addi</a:t>
            </a:r>
            <a:r>
              <a:rPr lang="en-US" altLang="ja-JP" dirty="0"/>
              <a:t> x3,x1,1</a:t>
            </a:r>
            <a:endParaRPr lang="ja-JP" altLang="en-US" dirty="0"/>
          </a:p>
        </p:txBody>
      </p:sp>
      <p:cxnSp>
        <p:nvCxnSpPr>
          <p:cNvPr id="21" name="直線矢印コネクタ 20"/>
          <p:cNvCxnSpPr>
            <a:stCxn id="11" idx="1"/>
          </p:cNvCxnSpPr>
          <p:nvPr/>
        </p:nvCxnSpPr>
        <p:spPr>
          <a:xfrm flipH="1">
            <a:off x="5004048" y="3069059"/>
            <a:ext cx="674988" cy="575965"/>
          </a:xfrm>
          <a:prstGeom prst="straightConnector1">
            <a:avLst/>
          </a:prstGeom>
          <a:ln w="381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a:off x="982341" y="3262947"/>
            <a:ext cx="376662" cy="22822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Text Box 3"/>
          <p:cNvSpPr txBox="1">
            <a:spLocks noChangeArrowheads="1"/>
          </p:cNvSpPr>
          <p:nvPr/>
        </p:nvSpPr>
        <p:spPr bwMode="auto">
          <a:xfrm>
            <a:off x="62561" y="4260279"/>
            <a:ext cx="171072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①　</a:t>
            </a:r>
            <a:r>
              <a:rPr lang="en-US" altLang="ja-JP" dirty="0" err="1"/>
              <a:t>lw</a:t>
            </a:r>
            <a:r>
              <a:rPr lang="en-US" altLang="ja-JP" dirty="0"/>
              <a:t> x1,0(x2)</a:t>
            </a:r>
            <a:endParaRPr lang="ja-JP" altLang="en-US" dirty="0"/>
          </a:p>
        </p:txBody>
      </p:sp>
      <p:sp>
        <p:nvSpPr>
          <p:cNvPr id="27" name="Rectangle 4"/>
          <p:cNvSpPr>
            <a:spLocks noChangeArrowheads="1"/>
          </p:cNvSpPr>
          <p:nvPr/>
        </p:nvSpPr>
        <p:spPr bwMode="auto">
          <a:xfrm>
            <a:off x="2517635" y="4147592"/>
            <a:ext cx="792163" cy="5762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F</a:t>
            </a:r>
          </a:p>
        </p:txBody>
      </p:sp>
      <p:sp>
        <p:nvSpPr>
          <p:cNvPr id="28" name="Rectangle 8"/>
          <p:cNvSpPr>
            <a:spLocks noChangeArrowheads="1"/>
          </p:cNvSpPr>
          <p:nvPr/>
        </p:nvSpPr>
        <p:spPr bwMode="auto">
          <a:xfrm>
            <a:off x="3309798" y="4147592"/>
            <a:ext cx="7921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9" name="Rectangle 9"/>
          <p:cNvSpPr>
            <a:spLocks noChangeArrowheads="1"/>
          </p:cNvSpPr>
          <p:nvPr/>
        </p:nvSpPr>
        <p:spPr bwMode="auto">
          <a:xfrm>
            <a:off x="3308210" y="4147592"/>
            <a:ext cx="577850"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D</a:t>
            </a:r>
          </a:p>
        </p:txBody>
      </p:sp>
      <p:sp>
        <p:nvSpPr>
          <p:cNvPr id="30" name="Rectangle 10"/>
          <p:cNvSpPr>
            <a:spLocks noChangeArrowheads="1"/>
          </p:cNvSpPr>
          <p:nvPr/>
        </p:nvSpPr>
        <p:spPr bwMode="auto">
          <a:xfrm>
            <a:off x="4101960" y="4147592"/>
            <a:ext cx="792163" cy="576262"/>
          </a:xfrm>
          <a:prstGeom prst="rect">
            <a:avLst/>
          </a:prstGeom>
          <a:solidFill>
            <a:srgbClr val="FF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E</a:t>
            </a:r>
          </a:p>
        </p:txBody>
      </p:sp>
      <p:sp>
        <p:nvSpPr>
          <p:cNvPr id="31" name="Rectangle 11"/>
          <p:cNvSpPr>
            <a:spLocks noChangeArrowheads="1"/>
          </p:cNvSpPr>
          <p:nvPr/>
        </p:nvSpPr>
        <p:spPr bwMode="auto">
          <a:xfrm>
            <a:off x="5686285" y="4147592"/>
            <a:ext cx="7921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32" name="Rectangle 12"/>
          <p:cNvSpPr>
            <a:spLocks noChangeArrowheads="1"/>
          </p:cNvSpPr>
          <p:nvPr/>
        </p:nvSpPr>
        <p:spPr bwMode="auto">
          <a:xfrm>
            <a:off x="5686285" y="4147592"/>
            <a:ext cx="360363" cy="576262"/>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W</a:t>
            </a:r>
          </a:p>
        </p:txBody>
      </p:sp>
      <p:sp>
        <p:nvSpPr>
          <p:cNvPr id="33" name="Rectangle 13"/>
          <p:cNvSpPr>
            <a:spLocks noChangeArrowheads="1"/>
          </p:cNvSpPr>
          <p:nvPr/>
        </p:nvSpPr>
        <p:spPr bwMode="auto">
          <a:xfrm>
            <a:off x="3302921" y="4722465"/>
            <a:ext cx="792162" cy="5762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F</a:t>
            </a:r>
          </a:p>
        </p:txBody>
      </p:sp>
      <p:sp>
        <p:nvSpPr>
          <p:cNvPr id="34" name="Rectangle 14"/>
          <p:cNvSpPr>
            <a:spLocks noChangeArrowheads="1"/>
          </p:cNvSpPr>
          <p:nvPr/>
        </p:nvSpPr>
        <p:spPr bwMode="auto">
          <a:xfrm>
            <a:off x="4095083" y="4722465"/>
            <a:ext cx="7921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35" name="Rectangle 15"/>
          <p:cNvSpPr>
            <a:spLocks noChangeArrowheads="1"/>
          </p:cNvSpPr>
          <p:nvPr/>
        </p:nvSpPr>
        <p:spPr bwMode="auto">
          <a:xfrm>
            <a:off x="4093496" y="4722465"/>
            <a:ext cx="577850"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D</a:t>
            </a:r>
          </a:p>
        </p:txBody>
      </p:sp>
      <p:sp>
        <p:nvSpPr>
          <p:cNvPr id="36" name="Rectangle 16"/>
          <p:cNvSpPr>
            <a:spLocks noChangeArrowheads="1"/>
          </p:cNvSpPr>
          <p:nvPr/>
        </p:nvSpPr>
        <p:spPr bwMode="auto">
          <a:xfrm>
            <a:off x="5679185" y="4722465"/>
            <a:ext cx="792162" cy="576262"/>
          </a:xfrm>
          <a:prstGeom prst="rect">
            <a:avLst/>
          </a:prstGeom>
          <a:solidFill>
            <a:srgbClr val="FF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E</a:t>
            </a:r>
          </a:p>
        </p:txBody>
      </p:sp>
      <p:sp>
        <p:nvSpPr>
          <p:cNvPr id="37" name="Rectangle 17"/>
          <p:cNvSpPr>
            <a:spLocks noChangeArrowheads="1"/>
          </p:cNvSpPr>
          <p:nvPr/>
        </p:nvSpPr>
        <p:spPr bwMode="auto">
          <a:xfrm>
            <a:off x="7263510" y="4722465"/>
            <a:ext cx="7921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38" name="Rectangle 18"/>
          <p:cNvSpPr>
            <a:spLocks noChangeArrowheads="1"/>
          </p:cNvSpPr>
          <p:nvPr/>
        </p:nvSpPr>
        <p:spPr bwMode="auto">
          <a:xfrm>
            <a:off x="7263510" y="4722465"/>
            <a:ext cx="360362" cy="576262"/>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W</a:t>
            </a:r>
          </a:p>
        </p:txBody>
      </p:sp>
      <p:sp>
        <p:nvSpPr>
          <p:cNvPr id="39" name="Rectangle 36"/>
          <p:cNvSpPr>
            <a:spLocks noChangeArrowheads="1"/>
          </p:cNvSpPr>
          <p:nvPr/>
        </p:nvSpPr>
        <p:spPr bwMode="auto">
          <a:xfrm>
            <a:off x="4894123" y="4147592"/>
            <a:ext cx="792162" cy="576262"/>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M</a:t>
            </a:r>
          </a:p>
        </p:txBody>
      </p:sp>
      <p:sp>
        <p:nvSpPr>
          <p:cNvPr id="40" name="Rectangle 37"/>
          <p:cNvSpPr>
            <a:spLocks noChangeArrowheads="1"/>
          </p:cNvSpPr>
          <p:nvPr/>
        </p:nvSpPr>
        <p:spPr bwMode="auto">
          <a:xfrm>
            <a:off x="6471347" y="4722465"/>
            <a:ext cx="792163" cy="576262"/>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M</a:t>
            </a:r>
          </a:p>
        </p:txBody>
      </p:sp>
      <p:sp>
        <p:nvSpPr>
          <p:cNvPr id="41" name="Text Box 3"/>
          <p:cNvSpPr txBox="1">
            <a:spLocks noChangeArrowheads="1"/>
          </p:cNvSpPr>
          <p:nvPr/>
        </p:nvSpPr>
        <p:spPr bwMode="auto">
          <a:xfrm>
            <a:off x="35496" y="4770273"/>
            <a:ext cx="183896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②　</a:t>
            </a:r>
            <a:r>
              <a:rPr lang="en-US" altLang="ja-JP" dirty="0" err="1"/>
              <a:t>addi</a:t>
            </a:r>
            <a:r>
              <a:rPr lang="en-US" altLang="ja-JP" dirty="0"/>
              <a:t> x3,x1,1</a:t>
            </a:r>
            <a:endParaRPr lang="ja-JP" altLang="en-US" dirty="0"/>
          </a:p>
        </p:txBody>
      </p:sp>
      <p:cxnSp>
        <p:nvCxnSpPr>
          <p:cNvPr id="42" name="直線矢印コネクタ 41"/>
          <p:cNvCxnSpPr/>
          <p:nvPr/>
        </p:nvCxnSpPr>
        <p:spPr>
          <a:xfrm>
            <a:off x="5535070" y="4444945"/>
            <a:ext cx="151215" cy="694660"/>
          </a:xfrm>
          <a:prstGeom prst="straightConnector1">
            <a:avLst/>
          </a:prstGeom>
          <a:ln w="28575">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a:off x="1015286" y="4629611"/>
            <a:ext cx="343717" cy="22822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雲 46"/>
          <p:cNvSpPr/>
          <p:nvPr/>
        </p:nvSpPr>
        <p:spPr>
          <a:xfrm>
            <a:off x="4850510" y="4893515"/>
            <a:ext cx="793750" cy="369332"/>
          </a:xfrm>
          <a:prstGeom prst="cloud">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泡</a:t>
            </a:r>
            <a:endParaRPr kumimoji="1" lang="ja-JP" altLang="en-US" sz="1200" dirty="0"/>
          </a:p>
        </p:txBody>
      </p:sp>
      <p:sp>
        <p:nvSpPr>
          <p:cNvPr id="56" name="Rectangle 4"/>
          <p:cNvSpPr>
            <a:spLocks noChangeArrowheads="1"/>
          </p:cNvSpPr>
          <p:nvPr/>
        </p:nvSpPr>
        <p:spPr bwMode="auto">
          <a:xfrm>
            <a:off x="4094636" y="5298331"/>
            <a:ext cx="792163" cy="5762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F</a:t>
            </a:r>
          </a:p>
        </p:txBody>
      </p:sp>
      <p:sp>
        <p:nvSpPr>
          <p:cNvPr id="57" name="Rectangle 8"/>
          <p:cNvSpPr>
            <a:spLocks noChangeArrowheads="1"/>
          </p:cNvSpPr>
          <p:nvPr/>
        </p:nvSpPr>
        <p:spPr bwMode="auto">
          <a:xfrm>
            <a:off x="5680773" y="5298331"/>
            <a:ext cx="7921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58" name="Rectangle 9"/>
          <p:cNvSpPr>
            <a:spLocks noChangeArrowheads="1"/>
          </p:cNvSpPr>
          <p:nvPr/>
        </p:nvSpPr>
        <p:spPr bwMode="auto">
          <a:xfrm>
            <a:off x="5679185" y="5298331"/>
            <a:ext cx="577850"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D</a:t>
            </a:r>
          </a:p>
        </p:txBody>
      </p:sp>
      <p:sp>
        <p:nvSpPr>
          <p:cNvPr id="59" name="Rectangle 10"/>
          <p:cNvSpPr>
            <a:spLocks noChangeArrowheads="1"/>
          </p:cNvSpPr>
          <p:nvPr/>
        </p:nvSpPr>
        <p:spPr bwMode="auto">
          <a:xfrm>
            <a:off x="6472935" y="5298331"/>
            <a:ext cx="792163" cy="576262"/>
          </a:xfrm>
          <a:prstGeom prst="rect">
            <a:avLst/>
          </a:prstGeom>
          <a:solidFill>
            <a:srgbClr val="FF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E</a:t>
            </a:r>
          </a:p>
        </p:txBody>
      </p:sp>
      <p:sp>
        <p:nvSpPr>
          <p:cNvPr id="60" name="Rectangle 11"/>
          <p:cNvSpPr>
            <a:spLocks noChangeArrowheads="1"/>
          </p:cNvSpPr>
          <p:nvPr/>
        </p:nvSpPr>
        <p:spPr bwMode="auto">
          <a:xfrm>
            <a:off x="8057260" y="5298331"/>
            <a:ext cx="7921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61" name="Rectangle 12"/>
          <p:cNvSpPr>
            <a:spLocks noChangeArrowheads="1"/>
          </p:cNvSpPr>
          <p:nvPr/>
        </p:nvSpPr>
        <p:spPr bwMode="auto">
          <a:xfrm>
            <a:off x="8057260" y="5298331"/>
            <a:ext cx="360363" cy="576262"/>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W</a:t>
            </a:r>
          </a:p>
        </p:txBody>
      </p:sp>
      <p:sp>
        <p:nvSpPr>
          <p:cNvPr id="62" name="Rectangle 36"/>
          <p:cNvSpPr>
            <a:spLocks noChangeArrowheads="1"/>
          </p:cNvSpPr>
          <p:nvPr/>
        </p:nvSpPr>
        <p:spPr bwMode="auto">
          <a:xfrm>
            <a:off x="7265098" y="5298331"/>
            <a:ext cx="792162" cy="576262"/>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M</a:t>
            </a:r>
          </a:p>
        </p:txBody>
      </p:sp>
      <p:sp>
        <p:nvSpPr>
          <p:cNvPr id="63" name="雲 62"/>
          <p:cNvSpPr/>
          <p:nvPr/>
        </p:nvSpPr>
        <p:spPr>
          <a:xfrm>
            <a:off x="4887097" y="5433253"/>
            <a:ext cx="793750" cy="369332"/>
          </a:xfrm>
          <a:prstGeom prst="cloud">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泡</a:t>
            </a:r>
            <a:endParaRPr kumimoji="1" lang="ja-JP" altLang="en-US" sz="1200" dirty="0"/>
          </a:p>
        </p:txBody>
      </p:sp>
      <p:sp>
        <p:nvSpPr>
          <p:cNvPr id="64" name="Rectangle 4"/>
          <p:cNvSpPr>
            <a:spLocks noChangeArrowheads="1"/>
          </p:cNvSpPr>
          <p:nvPr/>
        </p:nvSpPr>
        <p:spPr bwMode="auto">
          <a:xfrm>
            <a:off x="5651747" y="5877074"/>
            <a:ext cx="792163" cy="5762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F</a:t>
            </a:r>
          </a:p>
        </p:txBody>
      </p:sp>
      <p:sp>
        <p:nvSpPr>
          <p:cNvPr id="65" name="Rectangle 8"/>
          <p:cNvSpPr>
            <a:spLocks noChangeArrowheads="1"/>
          </p:cNvSpPr>
          <p:nvPr/>
        </p:nvSpPr>
        <p:spPr bwMode="auto">
          <a:xfrm>
            <a:off x="6443910" y="5877074"/>
            <a:ext cx="7921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66" name="Rectangle 9"/>
          <p:cNvSpPr>
            <a:spLocks noChangeArrowheads="1"/>
          </p:cNvSpPr>
          <p:nvPr/>
        </p:nvSpPr>
        <p:spPr bwMode="auto">
          <a:xfrm>
            <a:off x="6442322" y="5877074"/>
            <a:ext cx="577850"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D</a:t>
            </a:r>
          </a:p>
        </p:txBody>
      </p:sp>
      <p:sp>
        <p:nvSpPr>
          <p:cNvPr id="67" name="Rectangle 10"/>
          <p:cNvSpPr>
            <a:spLocks noChangeArrowheads="1"/>
          </p:cNvSpPr>
          <p:nvPr/>
        </p:nvSpPr>
        <p:spPr bwMode="auto">
          <a:xfrm>
            <a:off x="7236072" y="5877074"/>
            <a:ext cx="792163" cy="576262"/>
          </a:xfrm>
          <a:prstGeom prst="rect">
            <a:avLst/>
          </a:prstGeom>
          <a:solidFill>
            <a:srgbClr val="FF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E</a:t>
            </a:r>
          </a:p>
        </p:txBody>
      </p:sp>
      <p:sp>
        <p:nvSpPr>
          <p:cNvPr id="68" name="Rectangle 11"/>
          <p:cNvSpPr>
            <a:spLocks noChangeArrowheads="1"/>
          </p:cNvSpPr>
          <p:nvPr/>
        </p:nvSpPr>
        <p:spPr bwMode="auto">
          <a:xfrm>
            <a:off x="8820397" y="5877074"/>
            <a:ext cx="7921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69" name="Rectangle 12"/>
          <p:cNvSpPr>
            <a:spLocks noChangeArrowheads="1"/>
          </p:cNvSpPr>
          <p:nvPr/>
        </p:nvSpPr>
        <p:spPr bwMode="auto">
          <a:xfrm>
            <a:off x="8820397" y="5877074"/>
            <a:ext cx="360363" cy="576262"/>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W</a:t>
            </a:r>
          </a:p>
        </p:txBody>
      </p:sp>
      <p:sp>
        <p:nvSpPr>
          <p:cNvPr id="70" name="Rectangle 36"/>
          <p:cNvSpPr>
            <a:spLocks noChangeArrowheads="1"/>
          </p:cNvSpPr>
          <p:nvPr/>
        </p:nvSpPr>
        <p:spPr bwMode="auto">
          <a:xfrm>
            <a:off x="8028235" y="5877074"/>
            <a:ext cx="792162" cy="576262"/>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M</a:t>
            </a:r>
          </a:p>
        </p:txBody>
      </p:sp>
      <p:sp>
        <p:nvSpPr>
          <p:cNvPr id="71" name="雲 70"/>
          <p:cNvSpPr/>
          <p:nvPr/>
        </p:nvSpPr>
        <p:spPr>
          <a:xfrm>
            <a:off x="4860032" y="5939988"/>
            <a:ext cx="793750" cy="369332"/>
          </a:xfrm>
          <a:prstGeom prst="cloud">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泡</a:t>
            </a:r>
            <a:endParaRPr kumimoji="1" lang="ja-JP" altLang="en-US" sz="1200" dirty="0"/>
          </a:p>
        </p:txBody>
      </p:sp>
    </p:spTree>
    <p:extLst>
      <p:ext uri="{BB962C8B-B14F-4D97-AF65-F5344CB8AC3E}">
        <p14:creationId xmlns:p14="http://schemas.microsoft.com/office/powerpoint/2010/main" val="30314719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パイプラインインターロック</a:t>
            </a:r>
            <a:endParaRPr kumimoji="1" lang="ja-JP" altLang="en-US" dirty="0"/>
          </a:p>
        </p:txBody>
      </p:sp>
      <p:sp>
        <p:nvSpPr>
          <p:cNvPr id="3" name="コンテンツ プレースホルダー 2"/>
          <p:cNvSpPr>
            <a:spLocks noGrp="1"/>
          </p:cNvSpPr>
          <p:nvPr>
            <p:ph idx="1"/>
          </p:nvPr>
        </p:nvSpPr>
        <p:spPr/>
        <p:txBody>
          <a:bodyPr/>
          <a:lstStyle/>
          <a:p>
            <a:r>
              <a:rPr lang="en-US" altLang="ja-JP" dirty="0"/>
              <a:t>D</a:t>
            </a:r>
            <a:r>
              <a:rPr lang="ja-JP" altLang="en-US" dirty="0"/>
              <a:t>ステージでチェックする</a:t>
            </a:r>
            <a:endParaRPr lang="en-US" altLang="ja-JP" dirty="0"/>
          </a:p>
          <a:p>
            <a:r>
              <a:rPr lang="en-US" altLang="ja-JP" dirty="0"/>
              <a:t>E</a:t>
            </a:r>
            <a:r>
              <a:rPr lang="ja-JP" altLang="en-US" dirty="0"/>
              <a:t>ステージの</a:t>
            </a:r>
            <a:r>
              <a:rPr lang="en-US" altLang="ja-JP" dirty="0"/>
              <a:t>Load</a:t>
            </a:r>
            <a:r>
              <a:rPr lang="ja-JP" altLang="en-US" dirty="0"/>
              <a:t>命令（前の図の命令①）</a:t>
            </a:r>
            <a:endParaRPr lang="en-US" altLang="ja-JP" dirty="0"/>
          </a:p>
          <a:p>
            <a:r>
              <a:rPr lang="en-US" altLang="ja-JP" dirty="0"/>
              <a:t>D</a:t>
            </a:r>
            <a:r>
              <a:rPr lang="ja-JP" altLang="en-US" dirty="0"/>
              <a:t>ステージの命令</a:t>
            </a:r>
            <a:r>
              <a:rPr lang="en-US" altLang="ja-JP" dirty="0"/>
              <a:t>D</a:t>
            </a:r>
            <a:r>
              <a:rPr lang="ja-JP" altLang="en-US" dirty="0"/>
              <a:t>（前の図の命令②）</a:t>
            </a:r>
            <a:endParaRPr lang="en-US" altLang="ja-JP" dirty="0"/>
          </a:p>
          <a:p>
            <a:r>
              <a:rPr lang="en-US" altLang="ja-JP" dirty="0"/>
              <a:t>Load</a:t>
            </a:r>
            <a:r>
              <a:rPr lang="ja-JP" altLang="en-US" dirty="0"/>
              <a:t>命令の出力レジスタ</a:t>
            </a:r>
            <a:r>
              <a:rPr lang="en-US" altLang="ja-JP" dirty="0" err="1"/>
              <a:t>rd</a:t>
            </a:r>
            <a:r>
              <a:rPr lang="ja-JP" altLang="en-US" dirty="0"/>
              <a:t>が</a:t>
            </a:r>
            <a:r>
              <a:rPr lang="en-US" altLang="ja-JP" dirty="0"/>
              <a:t>D</a:t>
            </a:r>
            <a:r>
              <a:rPr lang="ja-JP" altLang="en-US" dirty="0"/>
              <a:t>ステージの命令の</a:t>
            </a:r>
            <a:r>
              <a:rPr lang="en-US" altLang="ja-JP" dirty="0"/>
              <a:t>rs1</a:t>
            </a:r>
            <a:r>
              <a:rPr lang="ja-JP" altLang="en-US" dirty="0"/>
              <a:t>または</a:t>
            </a:r>
            <a:r>
              <a:rPr lang="en-US" altLang="ja-JP" dirty="0"/>
              <a:t>rs2</a:t>
            </a:r>
            <a:r>
              <a:rPr lang="ja-JP" altLang="en-US" dirty="0"/>
              <a:t>と同じ場合</a:t>
            </a:r>
            <a:endParaRPr lang="en-US" altLang="ja-JP" dirty="0"/>
          </a:p>
          <a:p>
            <a:pPr lvl="1"/>
            <a:r>
              <a:rPr lang="en-US" altLang="ja-JP" dirty="0"/>
              <a:t>M</a:t>
            </a:r>
            <a:r>
              <a:rPr lang="ja-JP" altLang="en-US" dirty="0"/>
              <a:t>と</a:t>
            </a:r>
            <a:r>
              <a:rPr lang="en-US" altLang="ja-JP" dirty="0"/>
              <a:t>W</a:t>
            </a:r>
            <a:r>
              <a:rPr lang="ja-JP" altLang="en-US" dirty="0"/>
              <a:t>は実行を続行</a:t>
            </a:r>
            <a:endParaRPr lang="en-US" altLang="ja-JP" dirty="0"/>
          </a:p>
          <a:p>
            <a:pPr lvl="1"/>
            <a:r>
              <a:rPr lang="en-US" altLang="ja-JP" dirty="0" err="1"/>
              <a:t>F,D,E</a:t>
            </a:r>
            <a:r>
              <a:rPr lang="ja-JP" altLang="en-US" dirty="0"/>
              <a:t>は実行を停止</a:t>
            </a:r>
            <a:endParaRPr lang="en-US" altLang="ja-JP" dirty="0"/>
          </a:p>
          <a:p>
            <a:endParaRPr kumimoji="1" lang="ja-JP" altLang="en-US" dirty="0"/>
          </a:p>
        </p:txBody>
      </p:sp>
    </p:spTree>
    <p:extLst>
      <p:ext uri="{BB962C8B-B14F-4D97-AF65-F5344CB8AC3E}">
        <p14:creationId xmlns:p14="http://schemas.microsoft.com/office/powerpoint/2010/main" val="9704027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コードスケジュール</a:t>
            </a:r>
          </a:p>
        </p:txBody>
      </p:sp>
      <p:sp>
        <p:nvSpPr>
          <p:cNvPr id="3" name="コンテンツ プレースホルダー 2"/>
          <p:cNvSpPr>
            <a:spLocks noGrp="1"/>
          </p:cNvSpPr>
          <p:nvPr>
            <p:ph idx="1"/>
          </p:nvPr>
        </p:nvSpPr>
        <p:spPr>
          <a:xfrm>
            <a:off x="457200" y="1449458"/>
            <a:ext cx="8229600" cy="4525963"/>
          </a:xfrm>
        </p:spPr>
        <p:txBody>
          <a:bodyPr/>
          <a:lstStyle/>
          <a:p>
            <a:r>
              <a:rPr lang="en-US" altLang="ja-JP" dirty="0"/>
              <a:t>C=A+B, F=D+E</a:t>
            </a:r>
            <a:r>
              <a:rPr lang="ja-JP" altLang="en-US" dirty="0"/>
              <a:t>を実行する場合</a:t>
            </a:r>
            <a:endParaRPr lang="en-US" altLang="ja-JP" dirty="0"/>
          </a:p>
          <a:p>
            <a:pPr marL="0" indent="0">
              <a:buNone/>
            </a:pPr>
            <a:r>
              <a:rPr kumimoji="1" lang="en-US" altLang="ja-JP" sz="2800" dirty="0" err="1"/>
              <a:t>lw</a:t>
            </a:r>
            <a:r>
              <a:rPr kumimoji="1" lang="en-US" altLang="ja-JP" sz="2800" dirty="0"/>
              <a:t> x1,A(x0)</a:t>
            </a:r>
          </a:p>
          <a:p>
            <a:pPr marL="0" indent="0">
              <a:buNone/>
            </a:pPr>
            <a:r>
              <a:rPr lang="en-US" altLang="ja-JP" sz="2800" dirty="0" err="1"/>
              <a:t>lw</a:t>
            </a:r>
            <a:r>
              <a:rPr lang="en-US" altLang="ja-JP" sz="2800" dirty="0"/>
              <a:t> x2,B(x0)</a:t>
            </a:r>
          </a:p>
          <a:p>
            <a:pPr marL="0" indent="0">
              <a:buNone/>
            </a:pPr>
            <a:r>
              <a:rPr lang="en-US" altLang="ja-JP" sz="2800" dirty="0"/>
              <a:t>add x3,x1,x2</a:t>
            </a:r>
            <a:r>
              <a:rPr kumimoji="1" lang="en-US" altLang="ja-JP" sz="2800" dirty="0"/>
              <a:t> </a:t>
            </a:r>
          </a:p>
          <a:p>
            <a:pPr marL="0" indent="0">
              <a:buNone/>
            </a:pPr>
            <a:r>
              <a:rPr lang="en-US" altLang="ja-JP" sz="2800" dirty="0" err="1"/>
              <a:t>sw</a:t>
            </a:r>
            <a:r>
              <a:rPr lang="en-US" altLang="ja-JP" sz="2800" dirty="0"/>
              <a:t> x3,C(x0)</a:t>
            </a:r>
          </a:p>
          <a:p>
            <a:pPr marL="0" indent="0">
              <a:buNone/>
            </a:pPr>
            <a:r>
              <a:rPr kumimoji="1" lang="en-US" altLang="ja-JP" sz="2800" dirty="0" err="1"/>
              <a:t>lw</a:t>
            </a:r>
            <a:r>
              <a:rPr kumimoji="1" lang="en-US" altLang="ja-JP" sz="2800" dirty="0"/>
              <a:t> x1,D(x0)</a:t>
            </a:r>
          </a:p>
          <a:p>
            <a:pPr marL="0" indent="0">
              <a:buNone/>
            </a:pPr>
            <a:r>
              <a:rPr lang="en-US" altLang="ja-JP" sz="2800" dirty="0" err="1"/>
              <a:t>lw</a:t>
            </a:r>
            <a:r>
              <a:rPr lang="en-US" altLang="ja-JP" sz="2800" dirty="0"/>
              <a:t> x2,E(x0)</a:t>
            </a:r>
          </a:p>
          <a:p>
            <a:pPr marL="0" indent="0">
              <a:buNone/>
            </a:pPr>
            <a:r>
              <a:rPr kumimoji="1" lang="en-US" altLang="ja-JP" sz="2800" dirty="0"/>
              <a:t>add x3,x1,x2</a:t>
            </a:r>
          </a:p>
          <a:p>
            <a:pPr marL="0" indent="0">
              <a:buNone/>
            </a:pPr>
            <a:r>
              <a:rPr lang="en-US" altLang="ja-JP" sz="2800" dirty="0" err="1"/>
              <a:t>sw</a:t>
            </a:r>
            <a:r>
              <a:rPr lang="en-US" altLang="ja-JP" sz="2800" dirty="0"/>
              <a:t> x3,F(x0)</a:t>
            </a:r>
            <a:endParaRPr kumimoji="1" lang="ja-JP" altLang="en-US" sz="2800" dirty="0"/>
          </a:p>
        </p:txBody>
      </p:sp>
      <p:sp>
        <p:nvSpPr>
          <p:cNvPr id="4" name="角丸四角形吹き出し 3"/>
          <p:cNvSpPr/>
          <p:nvPr/>
        </p:nvSpPr>
        <p:spPr>
          <a:xfrm>
            <a:off x="2555776" y="2708920"/>
            <a:ext cx="2016224" cy="288032"/>
          </a:xfrm>
          <a:prstGeom prst="wedgeRoundRectCallout">
            <a:avLst>
              <a:gd name="adj1" fmla="val -50216"/>
              <a:gd name="adj2" fmla="val 80386"/>
              <a:gd name="adj3" fmla="val 16667"/>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ストール</a:t>
            </a:r>
            <a:endParaRPr kumimoji="1" lang="ja-JP" altLang="en-US" dirty="0"/>
          </a:p>
        </p:txBody>
      </p:sp>
      <p:sp>
        <p:nvSpPr>
          <p:cNvPr id="5" name="角丸四角形吹き出し 4"/>
          <p:cNvSpPr/>
          <p:nvPr/>
        </p:nvSpPr>
        <p:spPr>
          <a:xfrm>
            <a:off x="2555776" y="4725144"/>
            <a:ext cx="2016224" cy="288032"/>
          </a:xfrm>
          <a:prstGeom prst="wedgeRoundRectCallout">
            <a:avLst>
              <a:gd name="adj1" fmla="val -50216"/>
              <a:gd name="adj2" fmla="val 80386"/>
              <a:gd name="adj3" fmla="val 16667"/>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ストール</a:t>
            </a:r>
            <a:endParaRPr kumimoji="1" lang="ja-JP" altLang="en-US" dirty="0"/>
          </a:p>
        </p:txBody>
      </p:sp>
      <p:sp>
        <p:nvSpPr>
          <p:cNvPr id="6" name="角丸四角形吹き出し 5"/>
          <p:cNvSpPr/>
          <p:nvPr/>
        </p:nvSpPr>
        <p:spPr>
          <a:xfrm>
            <a:off x="5220072" y="3284984"/>
            <a:ext cx="2016224" cy="288032"/>
          </a:xfrm>
          <a:prstGeom prst="wedgeRoundRectCallout">
            <a:avLst>
              <a:gd name="adj1" fmla="val -50216"/>
              <a:gd name="adj2" fmla="val 80386"/>
              <a:gd name="adj3" fmla="val 16667"/>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2</a:t>
            </a:r>
            <a:r>
              <a:rPr lang="ja-JP" altLang="en-US" dirty="0"/>
              <a:t>箇所ストールする</a:t>
            </a:r>
            <a:endParaRPr kumimoji="1" lang="ja-JP" altLang="en-US" dirty="0"/>
          </a:p>
        </p:txBody>
      </p:sp>
      <p:sp>
        <p:nvSpPr>
          <p:cNvPr id="7" name="吹き出し: 角を丸めた四角形 6">
            <a:extLst>
              <a:ext uri="{FF2B5EF4-FFF2-40B4-BE49-F238E27FC236}">
                <a16:creationId xmlns:a16="http://schemas.microsoft.com/office/drawing/2014/main" id="{BE11DC33-7A9C-4412-8649-4D98474F9D4D}"/>
              </a:ext>
            </a:extLst>
          </p:cNvPr>
          <p:cNvSpPr/>
          <p:nvPr/>
        </p:nvSpPr>
        <p:spPr>
          <a:xfrm>
            <a:off x="2555776" y="1933300"/>
            <a:ext cx="4248472" cy="432048"/>
          </a:xfrm>
          <a:prstGeom prst="wedgeRoundRectCallout">
            <a:avLst>
              <a:gd name="adj1" fmla="val -54689"/>
              <a:gd name="adj2" fmla="val 7806"/>
              <a:gd name="adj3" fmla="val 16667"/>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a:t>lw</a:t>
            </a:r>
            <a:r>
              <a:rPr lang="en-US" altLang="ja-JP" dirty="0"/>
              <a:t> x1,x0.A</a:t>
            </a:r>
            <a:r>
              <a:rPr lang="ja-JP" altLang="en-US" dirty="0"/>
              <a:t>と同じ意味、表記が違う</a:t>
            </a:r>
            <a:endParaRPr kumimoji="1" lang="ja-JP" altLang="en-US" dirty="0"/>
          </a:p>
        </p:txBody>
      </p:sp>
    </p:spTree>
    <p:extLst>
      <p:ext uri="{BB962C8B-B14F-4D97-AF65-F5344CB8AC3E}">
        <p14:creationId xmlns:p14="http://schemas.microsoft.com/office/powerpoint/2010/main" val="28875920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a:t>コードスケジュールでストールを減らす</a:t>
            </a:r>
          </a:p>
        </p:txBody>
      </p:sp>
      <p:sp>
        <p:nvSpPr>
          <p:cNvPr id="3" name="コンテンツ プレースホルダー 2"/>
          <p:cNvSpPr>
            <a:spLocks noGrp="1"/>
          </p:cNvSpPr>
          <p:nvPr>
            <p:ph idx="1"/>
          </p:nvPr>
        </p:nvSpPr>
        <p:spPr>
          <a:xfrm>
            <a:off x="457200" y="1449458"/>
            <a:ext cx="8229600" cy="4525963"/>
          </a:xfrm>
        </p:spPr>
        <p:txBody>
          <a:bodyPr/>
          <a:lstStyle/>
          <a:p>
            <a:r>
              <a:rPr lang="en-US" altLang="ja-JP" dirty="0"/>
              <a:t>C=A+B, F=D+E</a:t>
            </a:r>
            <a:r>
              <a:rPr lang="ja-JP" altLang="en-US" dirty="0"/>
              <a:t>を実行する場合</a:t>
            </a:r>
            <a:endParaRPr lang="en-US" altLang="ja-JP" dirty="0"/>
          </a:p>
          <a:p>
            <a:pPr marL="0" indent="0">
              <a:buNone/>
            </a:pPr>
            <a:r>
              <a:rPr kumimoji="1" lang="en-US" altLang="ja-JP" sz="2800" dirty="0" err="1"/>
              <a:t>lw</a:t>
            </a:r>
            <a:r>
              <a:rPr kumimoji="1" lang="en-US" altLang="ja-JP" sz="2800" dirty="0"/>
              <a:t> x1,A(x0)</a:t>
            </a:r>
          </a:p>
          <a:p>
            <a:pPr marL="0" indent="0">
              <a:buNone/>
            </a:pPr>
            <a:r>
              <a:rPr lang="en-US" altLang="ja-JP" sz="2800" dirty="0" err="1"/>
              <a:t>lw</a:t>
            </a:r>
            <a:r>
              <a:rPr lang="en-US" altLang="ja-JP" sz="2800" dirty="0"/>
              <a:t> x2,B(x0)</a:t>
            </a:r>
          </a:p>
          <a:p>
            <a:pPr marL="0" indent="0">
              <a:buNone/>
            </a:pPr>
            <a:r>
              <a:rPr lang="en-US" altLang="ja-JP" sz="2800" dirty="0" err="1">
                <a:solidFill>
                  <a:srgbClr val="FF0000"/>
                </a:solidFill>
              </a:rPr>
              <a:t>lw</a:t>
            </a:r>
            <a:r>
              <a:rPr lang="en-US" altLang="ja-JP" sz="2800" dirty="0">
                <a:solidFill>
                  <a:srgbClr val="FF0000"/>
                </a:solidFill>
              </a:rPr>
              <a:t> x4,D(x0)</a:t>
            </a:r>
          </a:p>
          <a:p>
            <a:pPr marL="0" indent="0">
              <a:buNone/>
            </a:pPr>
            <a:r>
              <a:rPr lang="en-US" altLang="ja-JP" sz="2800" dirty="0"/>
              <a:t>add x3,x1,x2</a:t>
            </a:r>
            <a:r>
              <a:rPr kumimoji="1" lang="en-US" altLang="ja-JP" sz="2800" dirty="0"/>
              <a:t> </a:t>
            </a:r>
          </a:p>
          <a:p>
            <a:pPr marL="0" indent="0">
              <a:buNone/>
            </a:pPr>
            <a:r>
              <a:rPr lang="en-US" altLang="ja-JP" sz="2800" dirty="0" err="1"/>
              <a:t>lw</a:t>
            </a:r>
            <a:r>
              <a:rPr lang="en-US" altLang="ja-JP" sz="2800" dirty="0"/>
              <a:t> x5,E(x0)</a:t>
            </a:r>
          </a:p>
          <a:p>
            <a:pPr marL="0" indent="0">
              <a:buNone/>
            </a:pPr>
            <a:r>
              <a:rPr lang="en-US" altLang="ja-JP" sz="2800" dirty="0" err="1">
                <a:solidFill>
                  <a:srgbClr val="FF0000"/>
                </a:solidFill>
              </a:rPr>
              <a:t>sw</a:t>
            </a:r>
            <a:r>
              <a:rPr lang="en-US" altLang="ja-JP" sz="2800" dirty="0">
                <a:solidFill>
                  <a:srgbClr val="FF0000"/>
                </a:solidFill>
              </a:rPr>
              <a:t> x3,C(x0)</a:t>
            </a:r>
          </a:p>
          <a:p>
            <a:pPr marL="0" indent="0">
              <a:buNone/>
            </a:pPr>
            <a:r>
              <a:rPr kumimoji="1" lang="en-US" altLang="ja-JP" sz="2800" dirty="0"/>
              <a:t>add x</a:t>
            </a:r>
            <a:r>
              <a:rPr lang="en-US" altLang="ja-JP" sz="2800" dirty="0"/>
              <a:t>6</a:t>
            </a:r>
            <a:r>
              <a:rPr kumimoji="1" lang="en-US" altLang="ja-JP" sz="2800" dirty="0"/>
              <a:t>,x4,x</a:t>
            </a:r>
            <a:r>
              <a:rPr lang="en-US" altLang="ja-JP" sz="2800" dirty="0"/>
              <a:t>5</a:t>
            </a:r>
            <a:endParaRPr kumimoji="1" lang="en-US" altLang="ja-JP" sz="2800" dirty="0"/>
          </a:p>
          <a:p>
            <a:pPr marL="0" indent="0">
              <a:buNone/>
            </a:pPr>
            <a:r>
              <a:rPr lang="en-US" altLang="ja-JP" sz="2800" dirty="0" err="1"/>
              <a:t>sw</a:t>
            </a:r>
            <a:r>
              <a:rPr lang="en-US" altLang="ja-JP" sz="2800" dirty="0"/>
              <a:t> x6,F(x0)</a:t>
            </a:r>
            <a:endParaRPr kumimoji="1" lang="ja-JP" altLang="en-US" sz="2800" dirty="0"/>
          </a:p>
        </p:txBody>
      </p:sp>
      <p:sp>
        <p:nvSpPr>
          <p:cNvPr id="4" name="角丸四角形吹き出し 3"/>
          <p:cNvSpPr/>
          <p:nvPr/>
        </p:nvSpPr>
        <p:spPr>
          <a:xfrm>
            <a:off x="3059832" y="2132856"/>
            <a:ext cx="2016224" cy="1028660"/>
          </a:xfrm>
          <a:prstGeom prst="wedgeRoundRectCallout">
            <a:avLst>
              <a:gd name="adj1" fmla="val -50216"/>
              <a:gd name="adj2" fmla="val 80386"/>
              <a:gd name="adj3" fmla="val 16667"/>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a:t>lw</a:t>
            </a:r>
            <a:r>
              <a:rPr lang="ja-JP" altLang="en-US" dirty="0"/>
              <a:t>の直後にその結果を使わなければ良い</a:t>
            </a:r>
            <a:endParaRPr kumimoji="1" lang="ja-JP" altLang="en-US" dirty="0"/>
          </a:p>
        </p:txBody>
      </p:sp>
      <p:sp>
        <p:nvSpPr>
          <p:cNvPr id="5" name="角丸四角形吹き出し 4"/>
          <p:cNvSpPr/>
          <p:nvPr/>
        </p:nvSpPr>
        <p:spPr>
          <a:xfrm>
            <a:off x="5508104" y="4221088"/>
            <a:ext cx="2016224" cy="1190748"/>
          </a:xfrm>
          <a:prstGeom prst="wedgeRoundRectCallout">
            <a:avLst>
              <a:gd name="adj1" fmla="val -50216"/>
              <a:gd name="adj2" fmla="val 80386"/>
              <a:gd name="adj3" fmla="val 16667"/>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かなりの割合でストール削減が可能</a:t>
            </a:r>
            <a:endParaRPr kumimoji="1" lang="ja-JP" altLang="en-US" dirty="0"/>
          </a:p>
        </p:txBody>
      </p:sp>
      <p:sp>
        <p:nvSpPr>
          <p:cNvPr id="6" name="角丸四角形吹き出し 5"/>
          <p:cNvSpPr/>
          <p:nvPr/>
        </p:nvSpPr>
        <p:spPr>
          <a:xfrm>
            <a:off x="3563888" y="3193336"/>
            <a:ext cx="2016224" cy="1027752"/>
          </a:xfrm>
          <a:prstGeom prst="wedgeRoundRectCallout">
            <a:avLst>
              <a:gd name="adj1" fmla="val -50216"/>
              <a:gd name="adj2" fmla="val 80386"/>
              <a:gd name="adj3" fmla="val 16667"/>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C=A+B,</a:t>
            </a:r>
            <a:r>
              <a:rPr lang="ja-JP" altLang="en-US" dirty="0"/>
              <a:t> </a:t>
            </a:r>
            <a:r>
              <a:rPr lang="en-US" altLang="ja-JP" dirty="0"/>
              <a:t>F=D+E</a:t>
            </a:r>
            <a:r>
              <a:rPr lang="ja-JP" altLang="en-US" dirty="0"/>
              <a:t>で別々のレジスタを使う</a:t>
            </a:r>
            <a:endParaRPr kumimoji="1" lang="ja-JP" altLang="en-US" dirty="0"/>
          </a:p>
        </p:txBody>
      </p:sp>
    </p:spTree>
    <p:extLst>
      <p:ext uri="{BB962C8B-B14F-4D97-AF65-F5344CB8AC3E}">
        <p14:creationId xmlns:p14="http://schemas.microsoft.com/office/powerpoint/2010/main" val="20720514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2"/>
          <p:cNvSpPr>
            <a:spLocks noGrp="1" noChangeArrowheads="1"/>
          </p:cNvSpPr>
          <p:nvPr>
            <p:ph type="title"/>
          </p:nvPr>
        </p:nvSpPr>
        <p:spPr/>
        <p:txBody>
          <a:bodyPr/>
          <a:lstStyle/>
          <a:p>
            <a:r>
              <a:rPr lang="ja-JP" altLang="en-US" sz="4000"/>
              <a:t>パイプラインハザードとは？</a:t>
            </a:r>
          </a:p>
        </p:txBody>
      </p:sp>
      <p:sp>
        <p:nvSpPr>
          <p:cNvPr id="268291" name="Rectangle 3"/>
          <p:cNvSpPr>
            <a:spLocks noGrp="1" noChangeArrowheads="1"/>
          </p:cNvSpPr>
          <p:nvPr>
            <p:ph type="body" idx="1"/>
          </p:nvPr>
        </p:nvSpPr>
        <p:spPr/>
        <p:txBody>
          <a:bodyPr/>
          <a:lstStyle/>
          <a:p>
            <a:pPr>
              <a:lnSpc>
                <a:spcPct val="80000"/>
              </a:lnSpc>
            </a:pPr>
            <a:r>
              <a:rPr lang="ja-JP" altLang="en-US" sz="2400"/>
              <a:t>パイプラインがうまく流れなくなる危険、障害のこと</a:t>
            </a:r>
          </a:p>
          <a:p>
            <a:pPr lvl="1">
              <a:lnSpc>
                <a:spcPct val="80000"/>
              </a:lnSpc>
            </a:pPr>
            <a:r>
              <a:rPr lang="ja-JP" altLang="en-US" sz="2000"/>
              <a:t>構造ハザード</a:t>
            </a:r>
          </a:p>
          <a:p>
            <a:pPr lvl="2">
              <a:lnSpc>
                <a:spcPct val="80000"/>
              </a:lnSpc>
            </a:pPr>
            <a:r>
              <a:rPr lang="ja-JP" altLang="en-US" sz="1800"/>
              <a:t>資源が競合して片方のステージしか使えない場合に生じる</a:t>
            </a:r>
          </a:p>
          <a:p>
            <a:pPr lvl="1">
              <a:lnSpc>
                <a:spcPct val="80000"/>
              </a:lnSpc>
            </a:pPr>
            <a:r>
              <a:rPr lang="ja-JP" altLang="en-US" sz="2000"/>
              <a:t>データハザード</a:t>
            </a:r>
          </a:p>
          <a:p>
            <a:pPr lvl="2">
              <a:lnSpc>
                <a:spcPct val="80000"/>
              </a:lnSpc>
            </a:pPr>
            <a:r>
              <a:rPr lang="ja-JP" altLang="en-US" sz="1800"/>
              <a:t>データの依存性により生じる</a:t>
            </a:r>
          </a:p>
          <a:p>
            <a:pPr lvl="2">
              <a:lnSpc>
                <a:spcPct val="80000"/>
              </a:lnSpc>
            </a:pPr>
            <a:r>
              <a:rPr lang="ja-JP" altLang="en-US" sz="1800"/>
              <a:t>先に進んだ命令の結果を後の命令が利用するため、その結果がレジスタに書かれるまで、読むことができない</a:t>
            </a:r>
          </a:p>
          <a:p>
            <a:pPr lvl="1">
              <a:lnSpc>
                <a:spcPct val="80000"/>
              </a:lnSpc>
            </a:pPr>
            <a:r>
              <a:rPr lang="ja-JP" altLang="en-US" sz="2000"/>
              <a:t>コントロールハザード</a:t>
            </a:r>
          </a:p>
          <a:p>
            <a:pPr lvl="2">
              <a:lnSpc>
                <a:spcPct val="80000"/>
              </a:lnSpc>
            </a:pPr>
            <a:r>
              <a:rPr lang="ja-JP" altLang="en-US" sz="1800"/>
              <a:t>分岐命令が原因で、次に実行する命令の確定ができない</a:t>
            </a:r>
          </a:p>
          <a:p>
            <a:pPr lvl="2">
              <a:lnSpc>
                <a:spcPct val="80000"/>
              </a:lnSpc>
            </a:pPr>
            <a:endParaRPr lang="ja-JP" altLang="en-US" sz="1800"/>
          </a:p>
          <a:p>
            <a:pPr>
              <a:lnSpc>
                <a:spcPct val="80000"/>
              </a:lnSpc>
            </a:pPr>
            <a:r>
              <a:rPr lang="ja-JP" altLang="en-US" sz="2400"/>
              <a:t>パイプラインストール</a:t>
            </a:r>
          </a:p>
          <a:p>
            <a:pPr lvl="1">
              <a:lnSpc>
                <a:spcPct val="80000"/>
              </a:lnSpc>
            </a:pPr>
            <a:r>
              <a:rPr lang="ja-JP" altLang="en-US" sz="2000"/>
              <a:t>ハザードが原因による性能の低下</a:t>
            </a:r>
          </a:p>
          <a:p>
            <a:pPr lvl="1">
              <a:lnSpc>
                <a:spcPct val="80000"/>
              </a:lnSpc>
            </a:pPr>
            <a:r>
              <a:rPr lang="ja-JP" altLang="en-US" sz="2000"/>
              <a:t>パイプライン処理は理想的に動くと</a:t>
            </a:r>
            <a:r>
              <a:rPr lang="en-US" altLang="ja-JP" sz="2000"/>
              <a:t>CPI</a:t>
            </a:r>
            <a:r>
              <a:rPr lang="ja-JP" altLang="en-US" sz="2000"/>
              <a:t>が</a:t>
            </a:r>
            <a:r>
              <a:rPr lang="en-US" altLang="ja-JP" sz="2000"/>
              <a:t>1</a:t>
            </a:r>
          </a:p>
          <a:p>
            <a:pPr lvl="2">
              <a:lnSpc>
                <a:spcPct val="80000"/>
              </a:lnSpc>
            </a:pPr>
            <a:r>
              <a:rPr lang="ja-JP" altLang="en-US" sz="1800"/>
              <a:t>ストールにより</a:t>
            </a:r>
            <a:r>
              <a:rPr lang="en-US" altLang="ja-JP" sz="1800"/>
              <a:t>CPI</a:t>
            </a:r>
            <a:r>
              <a:rPr lang="ja-JP" altLang="en-US" sz="1800"/>
              <a:t>が大きくなってしまう</a:t>
            </a:r>
          </a:p>
          <a:p>
            <a:pPr lvl="2">
              <a:lnSpc>
                <a:spcPct val="80000"/>
              </a:lnSpc>
            </a:pPr>
            <a:endParaRPr lang="ja-JP" altLang="en-US" sz="1800"/>
          </a:p>
          <a:p>
            <a:pPr>
              <a:lnSpc>
                <a:spcPct val="80000"/>
              </a:lnSpc>
            </a:pPr>
            <a:endParaRPr lang="ja-JP" altLang="en-US" sz="2400"/>
          </a:p>
          <a:p>
            <a:pPr>
              <a:lnSpc>
                <a:spcPct val="80000"/>
              </a:lnSpc>
            </a:pPr>
            <a:endParaRPr lang="en-US" altLang="ja-JP" sz="2400"/>
          </a:p>
        </p:txBody>
      </p:sp>
      <p:sp>
        <p:nvSpPr>
          <p:cNvPr id="268292" name="Rectangle 4"/>
          <p:cNvSpPr>
            <a:spLocks noChangeArrowheads="1"/>
          </p:cNvSpPr>
          <p:nvPr/>
        </p:nvSpPr>
        <p:spPr bwMode="auto">
          <a:xfrm>
            <a:off x="755650" y="3644900"/>
            <a:ext cx="7416800" cy="647700"/>
          </a:xfrm>
          <a:prstGeom prst="rect">
            <a:avLst/>
          </a:prstGeom>
          <a:noFill/>
          <a:ln w="28575">
            <a:solidFill>
              <a:srgbClr val="0066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043667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2"/>
          <p:cNvSpPr>
            <a:spLocks noGrp="1" noChangeArrowheads="1"/>
          </p:cNvSpPr>
          <p:nvPr>
            <p:ph type="title"/>
          </p:nvPr>
        </p:nvSpPr>
        <p:spPr>
          <a:xfrm>
            <a:off x="457200" y="-26988"/>
            <a:ext cx="8229600" cy="1143001"/>
          </a:xfrm>
        </p:spPr>
        <p:txBody>
          <a:bodyPr/>
          <a:lstStyle/>
          <a:p>
            <a:r>
              <a:rPr lang="en-US" altLang="ja-JP"/>
              <a:t>ALU</a:t>
            </a:r>
            <a:r>
              <a:rPr lang="ja-JP" altLang="en-US"/>
              <a:t>で分岐先を計算すると、、、</a:t>
            </a:r>
          </a:p>
        </p:txBody>
      </p:sp>
      <p:sp>
        <p:nvSpPr>
          <p:cNvPr id="269315" name="Text Box 3"/>
          <p:cNvSpPr txBox="1">
            <a:spLocks noChangeArrowheads="1"/>
          </p:cNvSpPr>
          <p:nvPr/>
        </p:nvSpPr>
        <p:spPr bwMode="auto">
          <a:xfrm>
            <a:off x="107950" y="1693863"/>
            <a:ext cx="1365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Branch</a:t>
            </a:r>
            <a:r>
              <a:rPr lang="ja-JP" altLang="en-US"/>
              <a:t>命令</a:t>
            </a:r>
          </a:p>
        </p:txBody>
      </p:sp>
      <p:sp>
        <p:nvSpPr>
          <p:cNvPr id="269316" name="Rectangle 4"/>
          <p:cNvSpPr>
            <a:spLocks noChangeArrowheads="1"/>
          </p:cNvSpPr>
          <p:nvPr/>
        </p:nvSpPr>
        <p:spPr bwMode="auto">
          <a:xfrm>
            <a:off x="1403350" y="1557338"/>
            <a:ext cx="792163" cy="5762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F</a:t>
            </a:r>
          </a:p>
        </p:txBody>
      </p:sp>
      <p:sp>
        <p:nvSpPr>
          <p:cNvPr id="269317" name="Text Box 5"/>
          <p:cNvSpPr txBox="1">
            <a:spLocks noChangeArrowheads="1"/>
          </p:cNvSpPr>
          <p:nvPr/>
        </p:nvSpPr>
        <p:spPr bwMode="auto">
          <a:xfrm>
            <a:off x="319088" y="2276475"/>
            <a:ext cx="1098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次の命令</a:t>
            </a:r>
          </a:p>
        </p:txBody>
      </p:sp>
      <p:sp>
        <p:nvSpPr>
          <p:cNvPr id="269318" name="Rectangle 6"/>
          <p:cNvSpPr>
            <a:spLocks noChangeArrowheads="1"/>
          </p:cNvSpPr>
          <p:nvPr/>
        </p:nvSpPr>
        <p:spPr bwMode="auto">
          <a:xfrm>
            <a:off x="2195513" y="1557338"/>
            <a:ext cx="7921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69319" name="Rectangle 7"/>
          <p:cNvSpPr>
            <a:spLocks noChangeArrowheads="1"/>
          </p:cNvSpPr>
          <p:nvPr/>
        </p:nvSpPr>
        <p:spPr bwMode="auto">
          <a:xfrm>
            <a:off x="2193925" y="1557338"/>
            <a:ext cx="577850"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D</a:t>
            </a:r>
          </a:p>
        </p:txBody>
      </p:sp>
      <p:sp>
        <p:nvSpPr>
          <p:cNvPr id="269320" name="Rectangle 8"/>
          <p:cNvSpPr>
            <a:spLocks noChangeArrowheads="1"/>
          </p:cNvSpPr>
          <p:nvPr/>
        </p:nvSpPr>
        <p:spPr bwMode="auto">
          <a:xfrm>
            <a:off x="2987675" y="1557338"/>
            <a:ext cx="792163" cy="576262"/>
          </a:xfrm>
          <a:prstGeom prst="rect">
            <a:avLst/>
          </a:prstGeom>
          <a:solidFill>
            <a:srgbClr val="FF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E</a:t>
            </a:r>
          </a:p>
        </p:txBody>
      </p:sp>
      <p:sp>
        <p:nvSpPr>
          <p:cNvPr id="269321" name="Rectangle 9"/>
          <p:cNvSpPr>
            <a:spLocks noChangeArrowheads="1"/>
          </p:cNvSpPr>
          <p:nvPr/>
        </p:nvSpPr>
        <p:spPr bwMode="auto">
          <a:xfrm>
            <a:off x="4572000" y="1557338"/>
            <a:ext cx="7921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69322" name="Rectangle 10"/>
          <p:cNvSpPr>
            <a:spLocks noChangeArrowheads="1"/>
          </p:cNvSpPr>
          <p:nvPr/>
        </p:nvSpPr>
        <p:spPr bwMode="auto">
          <a:xfrm>
            <a:off x="4572000" y="1557338"/>
            <a:ext cx="360363" cy="576262"/>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W</a:t>
            </a:r>
          </a:p>
        </p:txBody>
      </p:sp>
      <p:sp>
        <p:nvSpPr>
          <p:cNvPr id="269323" name="Rectangle 11"/>
          <p:cNvSpPr>
            <a:spLocks noChangeArrowheads="1"/>
          </p:cNvSpPr>
          <p:nvPr/>
        </p:nvSpPr>
        <p:spPr bwMode="auto">
          <a:xfrm>
            <a:off x="4572000" y="2132013"/>
            <a:ext cx="792163" cy="5762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F</a:t>
            </a:r>
          </a:p>
        </p:txBody>
      </p:sp>
      <p:sp>
        <p:nvSpPr>
          <p:cNvPr id="269324" name="Rectangle 12"/>
          <p:cNvSpPr>
            <a:spLocks noChangeArrowheads="1"/>
          </p:cNvSpPr>
          <p:nvPr/>
        </p:nvSpPr>
        <p:spPr bwMode="auto">
          <a:xfrm>
            <a:off x="5364163" y="2132013"/>
            <a:ext cx="7921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69325" name="Rectangle 13"/>
          <p:cNvSpPr>
            <a:spLocks noChangeArrowheads="1"/>
          </p:cNvSpPr>
          <p:nvPr/>
        </p:nvSpPr>
        <p:spPr bwMode="auto">
          <a:xfrm>
            <a:off x="5362575" y="2132013"/>
            <a:ext cx="577850"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D</a:t>
            </a:r>
          </a:p>
        </p:txBody>
      </p:sp>
      <p:sp>
        <p:nvSpPr>
          <p:cNvPr id="269326" name="Rectangle 14"/>
          <p:cNvSpPr>
            <a:spLocks noChangeArrowheads="1"/>
          </p:cNvSpPr>
          <p:nvPr/>
        </p:nvSpPr>
        <p:spPr bwMode="auto">
          <a:xfrm>
            <a:off x="6156325" y="2132013"/>
            <a:ext cx="792163" cy="576262"/>
          </a:xfrm>
          <a:prstGeom prst="rect">
            <a:avLst/>
          </a:prstGeom>
          <a:solidFill>
            <a:srgbClr val="FF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E</a:t>
            </a:r>
          </a:p>
        </p:txBody>
      </p:sp>
      <p:sp>
        <p:nvSpPr>
          <p:cNvPr id="269329" name="Rectangle 17"/>
          <p:cNvSpPr>
            <a:spLocks noChangeArrowheads="1"/>
          </p:cNvSpPr>
          <p:nvPr/>
        </p:nvSpPr>
        <p:spPr bwMode="auto">
          <a:xfrm>
            <a:off x="5364163" y="2708275"/>
            <a:ext cx="792162" cy="576263"/>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F</a:t>
            </a:r>
          </a:p>
        </p:txBody>
      </p:sp>
      <p:sp>
        <p:nvSpPr>
          <p:cNvPr id="269330" name="Rectangle 18"/>
          <p:cNvSpPr>
            <a:spLocks noChangeArrowheads="1"/>
          </p:cNvSpPr>
          <p:nvPr/>
        </p:nvSpPr>
        <p:spPr bwMode="auto">
          <a:xfrm>
            <a:off x="6156325" y="2708275"/>
            <a:ext cx="792163"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69331" name="Rectangle 19"/>
          <p:cNvSpPr>
            <a:spLocks noChangeArrowheads="1"/>
          </p:cNvSpPr>
          <p:nvPr/>
        </p:nvSpPr>
        <p:spPr bwMode="auto">
          <a:xfrm>
            <a:off x="6154738" y="2708275"/>
            <a:ext cx="577850" cy="5762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D</a:t>
            </a:r>
          </a:p>
        </p:txBody>
      </p:sp>
      <p:sp>
        <p:nvSpPr>
          <p:cNvPr id="269332" name="Rectangle 20"/>
          <p:cNvSpPr>
            <a:spLocks noChangeArrowheads="1"/>
          </p:cNvSpPr>
          <p:nvPr/>
        </p:nvSpPr>
        <p:spPr bwMode="auto">
          <a:xfrm>
            <a:off x="6948488" y="2708275"/>
            <a:ext cx="792162" cy="576263"/>
          </a:xfrm>
          <a:prstGeom prst="rect">
            <a:avLst/>
          </a:prstGeom>
          <a:solidFill>
            <a:srgbClr val="FF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E</a:t>
            </a:r>
          </a:p>
        </p:txBody>
      </p:sp>
      <p:sp>
        <p:nvSpPr>
          <p:cNvPr id="269335" name="Rectangle 23"/>
          <p:cNvSpPr>
            <a:spLocks noChangeArrowheads="1"/>
          </p:cNvSpPr>
          <p:nvPr/>
        </p:nvSpPr>
        <p:spPr bwMode="auto">
          <a:xfrm>
            <a:off x="2195513" y="2133600"/>
            <a:ext cx="7921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69336" name="Text Box 24"/>
          <p:cNvSpPr txBox="1">
            <a:spLocks noChangeArrowheads="1"/>
          </p:cNvSpPr>
          <p:nvPr/>
        </p:nvSpPr>
        <p:spPr bwMode="auto">
          <a:xfrm>
            <a:off x="2195513" y="2276475"/>
            <a:ext cx="736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a:t>Bubble</a:t>
            </a:r>
          </a:p>
        </p:txBody>
      </p:sp>
      <p:sp>
        <p:nvSpPr>
          <p:cNvPr id="269337" name="Rectangle 25"/>
          <p:cNvSpPr>
            <a:spLocks noChangeArrowheads="1"/>
          </p:cNvSpPr>
          <p:nvPr/>
        </p:nvSpPr>
        <p:spPr bwMode="auto">
          <a:xfrm>
            <a:off x="6156325" y="3284538"/>
            <a:ext cx="792163" cy="5762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F</a:t>
            </a:r>
          </a:p>
        </p:txBody>
      </p:sp>
      <p:sp>
        <p:nvSpPr>
          <p:cNvPr id="269338" name="Rectangle 26"/>
          <p:cNvSpPr>
            <a:spLocks noChangeArrowheads="1"/>
          </p:cNvSpPr>
          <p:nvPr/>
        </p:nvSpPr>
        <p:spPr bwMode="auto">
          <a:xfrm>
            <a:off x="6948488" y="3284538"/>
            <a:ext cx="7921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69339" name="Rectangle 27"/>
          <p:cNvSpPr>
            <a:spLocks noChangeArrowheads="1"/>
          </p:cNvSpPr>
          <p:nvPr/>
        </p:nvSpPr>
        <p:spPr bwMode="auto">
          <a:xfrm>
            <a:off x="6946900" y="3284538"/>
            <a:ext cx="577850"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D</a:t>
            </a:r>
          </a:p>
        </p:txBody>
      </p:sp>
      <p:sp>
        <p:nvSpPr>
          <p:cNvPr id="269340" name="Rectangle 28"/>
          <p:cNvSpPr>
            <a:spLocks noChangeArrowheads="1"/>
          </p:cNvSpPr>
          <p:nvPr/>
        </p:nvSpPr>
        <p:spPr bwMode="auto">
          <a:xfrm>
            <a:off x="7740650" y="3284538"/>
            <a:ext cx="792163" cy="576262"/>
          </a:xfrm>
          <a:prstGeom prst="rect">
            <a:avLst/>
          </a:prstGeom>
          <a:solidFill>
            <a:srgbClr val="FF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E</a:t>
            </a:r>
          </a:p>
        </p:txBody>
      </p:sp>
      <p:sp>
        <p:nvSpPr>
          <p:cNvPr id="269343" name="Text Box 31"/>
          <p:cNvSpPr txBox="1">
            <a:spLocks noChangeArrowheads="1"/>
          </p:cNvSpPr>
          <p:nvPr/>
        </p:nvSpPr>
        <p:spPr bwMode="auto">
          <a:xfrm>
            <a:off x="879475" y="4673600"/>
            <a:ext cx="7077075"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a:t>Branch</a:t>
            </a:r>
            <a:r>
              <a:rPr lang="ja-JP" altLang="en-US"/>
              <a:t>の次の命令フェッチを</a:t>
            </a:r>
            <a:r>
              <a:rPr lang="en-US" altLang="ja-JP"/>
              <a:t>3</a:t>
            </a:r>
            <a:r>
              <a:rPr lang="ja-JP" altLang="en-US"/>
              <a:t>クロック遅らせる。</a:t>
            </a:r>
          </a:p>
          <a:p>
            <a:endParaRPr lang="ja-JP" altLang="en-US"/>
          </a:p>
          <a:p>
            <a:r>
              <a:rPr lang="ja-JP" altLang="en-US"/>
              <a:t>ストール付き</a:t>
            </a:r>
            <a:r>
              <a:rPr lang="en-US" altLang="ja-JP"/>
              <a:t>CPI</a:t>
            </a:r>
            <a:r>
              <a:rPr lang="ja-JP" altLang="en-US"/>
              <a:t>＝理想の</a:t>
            </a:r>
            <a:r>
              <a:rPr lang="en-US" altLang="ja-JP"/>
              <a:t>CPI</a:t>
            </a:r>
            <a:r>
              <a:rPr lang="ja-JP" altLang="en-US"/>
              <a:t>＋ストールの確率</a:t>
            </a:r>
            <a:r>
              <a:rPr lang="en-US" altLang="ja-JP"/>
              <a:t>×</a:t>
            </a:r>
            <a:r>
              <a:rPr lang="ja-JP" altLang="en-US"/>
              <a:t>ストールのダメージ</a:t>
            </a:r>
          </a:p>
          <a:p>
            <a:r>
              <a:rPr lang="ja-JP" altLang="en-US"/>
              <a:t>　　　　　　　　　　　　　　　</a:t>
            </a:r>
            <a:r>
              <a:rPr lang="en-US" altLang="ja-JP"/>
              <a:t>1</a:t>
            </a:r>
            <a:r>
              <a:rPr lang="ja-JP" altLang="en-US"/>
              <a:t>　　　＋　</a:t>
            </a:r>
            <a:r>
              <a:rPr lang="en-US" altLang="ja-JP"/>
              <a:t>0.25×3</a:t>
            </a:r>
            <a:r>
              <a:rPr lang="ja-JP" altLang="en-US"/>
              <a:t>　</a:t>
            </a:r>
            <a:r>
              <a:rPr lang="en-US" altLang="ja-JP"/>
              <a:t>=1.75</a:t>
            </a:r>
          </a:p>
          <a:p>
            <a:r>
              <a:rPr lang="ja-JP" altLang="en-US"/>
              <a:t>　　　　　　　　　　　　　（</a:t>
            </a:r>
            <a:r>
              <a:rPr lang="en-US" altLang="ja-JP"/>
              <a:t>Branch/JMP/JAL</a:t>
            </a:r>
            <a:r>
              <a:rPr lang="ja-JP" altLang="en-US"/>
              <a:t>命令を合わせて</a:t>
            </a:r>
            <a:r>
              <a:rPr lang="en-US" altLang="ja-JP"/>
              <a:t>25</a:t>
            </a:r>
            <a:r>
              <a:rPr lang="ja-JP" altLang="en-US"/>
              <a:t>％とする）</a:t>
            </a:r>
          </a:p>
          <a:p>
            <a:r>
              <a:rPr lang="ja-JP" altLang="en-US"/>
              <a:t>ダメージが大きい！</a:t>
            </a:r>
          </a:p>
        </p:txBody>
      </p:sp>
      <p:sp>
        <p:nvSpPr>
          <p:cNvPr id="269344" name="Line 32"/>
          <p:cNvSpPr>
            <a:spLocks noChangeShapeType="1"/>
          </p:cNvSpPr>
          <p:nvPr/>
        </p:nvSpPr>
        <p:spPr bwMode="auto">
          <a:xfrm>
            <a:off x="5364163" y="1773238"/>
            <a:ext cx="3168650"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9345" name="Text Box 33"/>
          <p:cNvSpPr txBox="1">
            <a:spLocks noChangeArrowheads="1"/>
          </p:cNvSpPr>
          <p:nvPr/>
        </p:nvSpPr>
        <p:spPr bwMode="auto">
          <a:xfrm>
            <a:off x="5724525" y="1341438"/>
            <a:ext cx="29511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a:t>3</a:t>
            </a:r>
            <a:r>
              <a:rPr lang="ja-JP" altLang="en-US"/>
              <a:t>クロック分終了が遅れる</a:t>
            </a:r>
          </a:p>
        </p:txBody>
      </p:sp>
      <p:sp>
        <p:nvSpPr>
          <p:cNvPr id="269346" name="Rectangle 34"/>
          <p:cNvSpPr>
            <a:spLocks noChangeArrowheads="1"/>
          </p:cNvSpPr>
          <p:nvPr/>
        </p:nvSpPr>
        <p:spPr bwMode="auto">
          <a:xfrm>
            <a:off x="2987675" y="2133600"/>
            <a:ext cx="792163"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69347" name="Text Box 35"/>
          <p:cNvSpPr txBox="1">
            <a:spLocks noChangeArrowheads="1"/>
          </p:cNvSpPr>
          <p:nvPr/>
        </p:nvSpPr>
        <p:spPr bwMode="auto">
          <a:xfrm>
            <a:off x="2987675" y="2276475"/>
            <a:ext cx="736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a:t>Bubble</a:t>
            </a:r>
          </a:p>
        </p:txBody>
      </p:sp>
      <p:sp>
        <p:nvSpPr>
          <p:cNvPr id="269348" name="Rectangle 36"/>
          <p:cNvSpPr>
            <a:spLocks noChangeArrowheads="1"/>
          </p:cNvSpPr>
          <p:nvPr/>
        </p:nvSpPr>
        <p:spPr bwMode="auto">
          <a:xfrm>
            <a:off x="3779838" y="2133600"/>
            <a:ext cx="7921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69349" name="Text Box 37"/>
          <p:cNvSpPr txBox="1">
            <a:spLocks noChangeArrowheads="1"/>
          </p:cNvSpPr>
          <p:nvPr/>
        </p:nvSpPr>
        <p:spPr bwMode="auto">
          <a:xfrm>
            <a:off x="3779838" y="2276475"/>
            <a:ext cx="736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a:t>Bubble</a:t>
            </a:r>
          </a:p>
        </p:txBody>
      </p:sp>
      <p:sp>
        <p:nvSpPr>
          <p:cNvPr id="269350" name="Rectangle 38"/>
          <p:cNvSpPr>
            <a:spLocks noChangeArrowheads="1"/>
          </p:cNvSpPr>
          <p:nvPr/>
        </p:nvSpPr>
        <p:spPr bwMode="auto">
          <a:xfrm>
            <a:off x="3779838" y="1557338"/>
            <a:ext cx="792162" cy="576262"/>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M</a:t>
            </a:r>
          </a:p>
        </p:txBody>
      </p:sp>
      <p:sp>
        <p:nvSpPr>
          <p:cNvPr id="269351" name="Rectangle 39"/>
          <p:cNvSpPr>
            <a:spLocks noChangeArrowheads="1"/>
          </p:cNvSpPr>
          <p:nvPr/>
        </p:nvSpPr>
        <p:spPr bwMode="auto">
          <a:xfrm>
            <a:off x="7740650" y="2132013"/>
            <a:ext cx="7921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69352" name="Rectangle 40"/>
          <p:cNvSpPr>
            <a:spLocks noChangeArrowheads="1"/>
          </p:cNvSpPr>
          <p:nvPr/>
        </p:nvSpPr>
        <p:spPr bwMode="auto">
          <a:xfrm>
            <a:off x="7740650" y="2132013"/>
            <a:ext cx="360363" cy="576262"/>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W</a:t>
            </a:r>
          </a:p>
        </p:txBody>
      </p:sp>
      <p:sp>
        <p:nvSpPr>
          <p:cNvPr id="269353" name="Rectangle 41"/>
          <p:cNvSpPr>
            <a:spLocks noChangeArrowheads="1"/>
          </p:cNvSpPr>
          <p:nvPr/>
        </p:nvSpPr>
        <p:spPr bwMode="auto">
          <a:xfrm>
            <a:off x="6948488" y="2132013"/>
            <a:ext cx="792162" cy="576262"/>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M</a:t>
            </a:r>
          </a:p>
        </p:txBody>
      </p:sp>
      <p:sp>
        <p:nvSpPr>
          <p:cNvPr id="269354" name="Rectangle 42"/>
          <p:cNvSpPr>
            <a:spLocks noChangeArrowheads="1"/>
          </p:cNvSpPr>
          <p:nvPr/>
        </p:nvSpPr>
        <p:spPr bwMode="auto">
          <a:xfrm>
            <a:off x="8532813" y="2706688"/>
            <a:ext cx="7921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69355" name="Rectangle 43"/>
          <p:cNvSpPr>
            <a:spLocks noChangeArrowheads="1"/>
          </p:cNvSpPr>
          <p:nvPr/>
        </p:nvSpPr>
        <p:spPr bwMode="auto">
          <a:xfrm>
            <a:off x="8532813" y="2706688"/>
            <a:ext cx="360362" cy="576262"/>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W</a:t>
            </a:r>
          </a:p>
        </p:txBody>
      </p:sp>
      <p:sp>
        <p:nvSpPr>
          <p:cNvPr id="269356" name="Rectangle 44"/>
          <p:cNvSpPr>
            <a:spLocks noChangeArrowheads="1"/>
          </p:cNvSpPr>
          <p:nvPr/>
        </p:nvSpPr>
        <p:spPr bwMode="auto">
          <a:xfrm>
            <a:off x="7740650" y="2706688"/>
            <a:ext cx="792163" cy="576262"/>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M</a:t>
            </a:r>
          </a:p>
        </p:txBody>
      </p:sp>
      <p:sp>
        <p:nvSpPr>
          <p:cNvPr id="269357" name="Rectangle 45"/>
          <p:cNvSpPr>
            <a:spLocks noChangeArrowheads="1"/>
          </p:cNvSpPr>
          <p:nvPr/>
        </p:nvSpPr>
        <p:spPr bwMode="auto">
          <a:xfrm>
            <a:off x="9324975" y="3281363"/>
            <a:ext cx="7921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69358" name="Rectangle 46"/>
          <p:cNvSpPr>
            <a:spLocks noChangeArrowheads="1"/>
          </p:cNvSpPr>
          <p:nvPr/>
        </p:nvSpPr>
        <p:spPr bwMode="auto">
          <a:xfrm>
            <a:off x="9324975" y="3281363"/>
            <a:ext cx="360363" cy="576262"/>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W</a:t>
            </a:r>
          </a:p>
        </p:txBody>
      </p:sp>
      <p:sp>
        <p:nvSpPr>
          <p:cNvPr id="269359" name="Rectangle 47"/>
          <p:cNvSpPr>
            <a:spLocks noChangeArrowheads="1"/>
          </p:cNvSpPr>
          <p:nvPr/>
        </p:nvSpPr>
        <p:spPr bwMode="auto">
          <a:xfrm>
            <a:off x="8532813" y="3281363"/>
            <a:ext cx="792162" cy="576262"/>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M</a:t>
            </a:r>
          </a:p>
        </p:txBody>
      </p:sp>
    </p:spTree>
    <p:extLst>
      <p:ext uri="{BB962C8B-B14F-4D97-AF65-F5344CB8AC3E}">
        <p14:creationId xmlns:p14="http://schemas.microsoft.com/office/powerpoint/2010/main" val="1994521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Rectangle 2"/>
          <p:cNvSpPr>
            <a:spLocks noGrp="1" noChangeArrowheads="1"/>
          </p:cNvSpPr>
          <p:nvPr>
            <p:ph type="title"/>
          </p:nvPr>
        </p:nvSpPr>
        <p:spPr>
          <a:xfrm>
            <a:off x="395288" y="53975"/>
            <a:ext cx="8229600" cy="1143000"/>
          </a:xfrm>
        </p:spPr>
        <p:txBody>
          <a:bodyPr/>
          <a:lstStyle/>
          <a:p>
            <a:r>
              <a:rPr lang="en-US" altLang="ja-JP" sz="4000" dirty="0"/>
              <a:t>D</a:t>
            </a:r>
            <a:r>
              <a:rPr lang="ja-JP" altLang="en-US" sz="4000" dirty="0"/>
              <a:t>ステージで分岐先を計算すると</a:t>
            </a:r>
            <a:r>
              <a:rPr lang="ja-JP" altLang="en-US" sz="4000" dirty="0" err="1"/>
              <a:t>、、、</a:t>
            </a:r>
            <a:endParaRPr lang="ja-JP" altLang="en-US" sz="4000" dirty="0"/>
          </a:p>
        </p:txBody>
      </p:sp>
      <p:sp>
        <p:nvSpPr>
          <p:cNvPr id="270339" name="Text Box 3"/>
          <p:cNvSpPr txBox="1">
            <a:spLocks noChangeArrowheads="1"/>
          </p:cNvSpPr>
          <p:nvPr/>
        </p:nvSpPr>
        <p:spPr bwMode="auto">
          <a:xfrm>
            <a:off x="107950" y="1693863"/>
            <a:ext cx="1365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Branch</a:t>
            </a:r>
            <a:r>
              <a:rPr lang="ja-JP" altLang="en-US"/>
              <a:t>命令</a:t>
            </a:r>
          </a:p>
        </p:txBody>
      </p:sp>
      <p:sp>
        <p:nvSpPr>
          <p:cNvPr id="270340" name="Text Box 4"/>
          <p:cNvSpPr txBox="1">
            <a:spLocks noChangeArrowheads="1"/>
          </p:cNvSpPr>
          <p:nvPr/>
        </p:nvSpPr>
        <p:spPr bwMode="auto">
          <a:xfrm>
            <a:off x="879475" y="4673600"/>
            <a:ext cx="7077075"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a:t>Branch</a:t>
            </a:r>
            <a:r>
              <a:rPr lang="ja-JP" altLang="en-US"/>
              <a:t>の次の命令フェッチを</a:t>
            </a:r>
            <a:r>
              <a:rPr lang="en-US" altLang="ja-JP"/>
              <a:t>1</a:t>
            </a:r>
            <a:r>
              <a:rPr lang="ja-JP" altLang="en-US"/>
              <a:t>クロック遅らせる。</a:t>
            </a:r>
          </a:p>
          <a:p>
            <a:endParaRPr lang="ja-JP" altLang="en-US"/>
          </a:p>
          <a:p>
            <a:r>
              <a:rPr lang="ja-JP" altLang="en-US"/>
              <a:t>ストール付き</a:t>
            </a:r>
            <a:r>
              <a:rPr lang="en-US" altLang="ja-JP"/>
              <a:t>CPI</a:t>
            </a:r>
            <a:r>
              <a:rPr lang="ja-JP" altLang="en-US"/>
              <a:t>＝理想の</a:t>
            </a:r>
            <a:r>
              <a:rPr lang="en-US" altLang="ja-JP"/>
              <a:t>CPI</a:t>
            </a:r>
            <a:r>
              <a:rPr lang="ja-JP" altLang="en-US"/>
              <a:t>＋ストールの確率</a:t>
            </a:r>
            <a:r>
              <a:rPr lang="en-US" altLang="ja-JP"/>
              <a:t>×</a:t>
            </a:r>
            <a:r>
              <a:rPr lang="ja-JP" altLang="en-US"/>
              <a:t>ストールのダメージ</a:t>
            </a:r>
          </a:p>
          <a:p>
            <a:r>
              <a:rPr lang="ja-JP" altLang="en-US"/>
              <a:t>　　　　　　　　　　　　　　　</a:t>
            </a:r>
            <a:r>
              <a:rPr lang="en-US" altLang="ja-JP"/>
              <a:t>1</a:t>
            </a:r>
            <a:r>
              <a:rPr lang="ja-JP" altLang="en-US"/>
              <a:t>　　　＋　</a:t>
            </a:r>
            <a:r>
              <a:rPr lang="en-US" altLang="ja-JP"/>
              <a:t>0.25×1</a:t>
            </a:r>
            <a:r>
              <a:rPr lang="ja-JP" altLang="en-US"/>
              <a:t>　</a:t>
            </a:r>
            <a:r>
              <a:rPr lang="en-US" altLang="ja-JP"/>
              <a:t>=</a:t>
            </a:r>
            <a:r>
              <a:rPr lang="ja-JP" altLang="en-US"/>
              <a:t>　</a:t>
            </a:r>
            <a:r>
              <a:rPr lang="en-US" altLang="ja-JP"/>
              <a:t>1.25</a:t>
            </a:r>
          </a:p>
          <a:p>
            <a:r>
              <a:rPr lang="ja-JP" altLang="en-US"/>
              <a:t>　　　　　　　　　　　　　（</a:t>
            </a:r>
            <a:r>
              <a:rPr lang="en-US" altLang="ja-JP"/>
              <a:t>Branch/JMP/JAL</a:t>
            </a:r>
            <a:r>
              <a:rPr lang="ja-JP" altLang="en-US"/>
              <a:t>命令を合わせて</a:t>
            </a:r>
            <a:r>
              <a:rPr lang="en-US" altLang="ja-JP"/>
              <a:t>25</a:t>
            </a:r>
            <a:r>
              <a:rPr lang="ja-JP" altLang="en-US"/>
              <a:t>％とする）</a:t>
            </a:r>
          </a:p>
          <a:p>
            <a:r>
              <a:rPr lang="ja-JP" altLang="en-US"/>
              <a:t>これ以上はどうにもならない</a:t>
            </a:r>
          </a:p>
        </p:txBody>
      </p:sp>
      <p:sp>
        <p:nvSpPr>
          <p:cNvPr id="270342" name="Rectangle 6"/>
          <p:cNvSpPr>
            <a:spLocks noChangeArrowheads="1"/>
          </p:cNvSpPr>
          <p:nvPr/>
        </p:nvSpPr>
        <p:spPr bwMode="auto">
          <a:xfrm>
            <a:off x="1403350" y="1557338"/>
            <a:ext cx="792163" cy="5762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F</a:t>
            </a:r>
          </a:p>
        </p:txBody>
      </p:sp>
      <p:sp>
        <p:nvSpPr>
          <p:cNvPr id="270343" name="Text Box 7"/>
          <p:cNvSpPr txBox="1">
            <a:spLocks noChangeArrowheads="1"/>
          </p:cNvSpPr>
          <p:nvPr/>
        </p:nvSpPr>
        <p:spPr bwMode="auto">
          <a:xfrm>
            <a:off x="319088" y="2276475"/>
            <a:ext cx="1098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次の命令</a:t>
            </a:r>
          </a:p>
        </p:txBody>
      </p:sp>
      <p:sp>
        <p:nvSpPr>
          <p:cNvPr id="270344" name="Rectangle 8"/>
          <p:cNvSpPr>
            <a:spLocks noChangeArrowheads="1"/>
          </p:cNvSpPr>
          <p:nvPr/>
        </p:nvSpPr>
        <p:spPr bwMode="auto">
          <a:xfrm>
            <a:off x="2195513" y="1557338"/>
            <a:ext cx="7921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70345" name="Rectangle 9"/>
          <p:cNvSpPr>
            <a:spLocks noChangeArrowheads="1"/>
          </p:cNvSpPr>
          <p:nvPr/>
        </p:nvSpPr>
        <p:spPr bwMode="auto">
          <a:xfrm>
            <a:off x="2193925" y="1557338"/>
            <a:ext cx="577850"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D</a:t>
            </a:r>
          </a:p>
        </p:txBody>
      </p:sp>
      <p:sp>
        <p:nvSpPr>
          <p:cNvPr id="270346" name="Rectangle 10"/>
          <p:cNvSpPr>
            <a:spLocks noChangeArrowheads="1"/>
          </p:cNvSpPr>
          <p:nvPr/>
        </p:nvSpPr>
        <p:spPr bwMode="auto">
          <a:xfrm>
            <a:off x="2987675" y="1557338"/>
            <a:ext cx="792163" cy="576262"/>
          </a:xfrm>
          <a:prstGeom prst="rect">
            <a:avLst/>
          </a:prstGeom>
          <a:solidFill>
            <a:srgbClr val="FF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E</a:t>
            </a:r>
          </a:p>
        </p:txBody>
      </p:sp>
      <p:sp>
        <p:nvSpPr>
          <p:cNvPr id="270347" name="Rectangle 11"/>
          <p:cNvSpPr>
            <a:spLocks noChangeArrowheads="1"/>
          </p:cNvSpPr>
          <p:nvPr/>
        </p:nvSpPr>
        <p:spPr bwMode="auto">
          <a:xfrm>
            <a:off x="4572000" y="1557338"/>
            <a:ext cx="7921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70348" name="Rectangle 12"/>
          <p:cNvSpPr>
            <a:spLocks noChangeArrowheads="1"/>
          </p:cNvSpPr>
          <p:nvPr/>
        </p:nvSpPr>
        <p:spPr bwMode="auto">
          <a:xfrm>
            <a:off x="4572000" y="1557338"/>
            <a:ext cx="360363" cy="576262"/>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W</a:t>
            </a:r>
          </a:p>
        </p:txBody>
      </p:sp>
      <p:sp>
        <p:nvSpPr>
          <p:cNvPr id="270349" name="Rectangle 13"/>
          <p:cNvSpPr>
            <a:spLocks noChangeArrowheads="1"/>
          </p:cNvSpPr>
          <p:nvPr/>
        </p:nvSpPr>
        <p:spPr bwMode="auto">
          <a:xfrm>
            <a:off x="2987675" y="2132013"/>
            <a:ext cx="792163" cy="5762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F</a:t>
            </a:r>
          </a:p>
        </p:txBody>
      </p:sp>
      <p:sp>
        <p:nvSpPr>
          <p:cNvPr id="270350" name="Rectangle 14"/>
          <p:cNvSpPr>
            <a:spLocks noChangeArrowheads="1"/>
          </p:cNvSpPr>
          <p:nvPr/>
        </p:nvSpPr>
        <p:spPr bwMode="auto">
          <a:xfrm>
            <a:off x="3779838" y="2132013"/>
            <a:ext cx="7921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70351" name="Rectangle 15"/>
          <p:cNvSpPr>
            <a:spLocks noChangeArrowheads="1"/>
          </p:cNvSpPr>
          <p:nvPr/>
        </p:nvSpPr>
        <p:spPr bwMode="auto">
          <a:xfrm>
            <a:off x="3778250" y="2132013"/>
            <a:ext cx="577850"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D</a:t>
            </a:r>
          </a:p>
        </p:txBody>
      </p:sp>
      <p:sp>
        <p:nvSpPr>
          <p:cNvPr id="270352" name="Rectangle 16"/>
          <p:cNvSpPr>
            <a:spLocks noChangeArrowheads="1"/>
          </p:cNvSpPr>
          <p:nvPr/>
        </p:nvSpPr>
        <p:spPr bwMode="auto">
          <a:xfrm>
            <a:off x="4572000" y="2132013"/>
            <a:ext cx="792163" cy="576262"/>
          </a:xfrm>
          <a:prstGeom prst="rect">
            <a:avLst/>
          </a:prstGeom>
          <a:solidFill>
            <a:srgbClr val="FF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E</a:t>
            </a:r>
          </a:p>
        </p:txBody>
      </p:sp>
      <p:sp>
        <p:nvSpPr>
          <p:cNvPr id="270355" name="Rectangle 19"/>
          <p:cNvSpPr>
            <a:spLocks noChangeArrowheads="1"/>
          </p:cNvSpPr>
          <p:nvPr/>
        </p:nvSpPr>
        <p:spPr bwMode="auto">
          <a:xfrm>
            <a:off x="3779838" y="2708275"/>
            <a:ext cx="792162" cy="576263"/>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F</a:t>
            </a:r>
          </a:p>
        </p:txBody>
      </p:sp>
      <p:sp>
        <p:nvSpPr>
          <p:cNvPr id="270356" name="Rectangle 20"/>
          <p:cNvSpPr>
            <a:spLocks noChangeArrowheads="1"/>
          </p:cNvSpPr>
          <p:nvPr/>
        </p:nvSpPr>
        <p:spPr bwMode="auto">
          <a:xfrm>
            <a:off x="4572000" y="2708275"/>
            <a:ext cx="792163"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70357" name="Rectangle 21"/>
          <p:cNvSpPr>
            <a:spLocks noChangeArrowheads="1"/>
          </p:cNvSpPr>
          <p:nvPr/>
        </p:nvSpPr>
        <p:spPr bwMode="auto">
          <a:xfrm>
            <a:off x="4570413" y="2708275"/>
            <a:ext cx="577850" cy="5762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D</a:t>
            </a:r>
          </a:p>
        </p:txBody>
      </p:sp>
      <p:sp>
        <p:nvSpPr>
          <p:cNvPr id="270358" name="Rectangle 22"/>
          <p:cNvSpPr>
            <a:spLocks noChangeArrowheads="1"/>
          </p:cNvSpPr>
          <p:nvPr/>
        </p:nvSpPr>
        <p:spPr bwMode="auto">
          <a:xfrm>
            <a:off x="5364163" y="2708275"/>
            <a:ext cx="792162" cy="576263"/>
          </a:xfrm>
          <a:prstGeom prst="rect">
            <a:avLst/>
          </a:prstGeom>
          <a:solidFill>
            <a:srgbClr val="FF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E</a:t>
            </a:r>
          </a:p>
        </p:txBody>
      </p:sp>
      <p:sp>
        <p:nvSpPr>
          <p:cNvPr id="270361" name="Rectangle 25"/>
          <p:cNvSpPr>
            <a:spLocks noChangeArrowheads="1"/>
          </p:cNvSpPr>
          <p:nvPr/>
        </p:nvSpPr>
        <p:spPr bwMode="auto">
          <a:xfrm>
            <a:off x="2195513" y="2133600"/>
            <a:ext cx="7921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70362" name="Text Box 26"/>
          <p:cNvSpPr txBox="1">
            <a:spLocks noChangeArrowheads="1"/>
          </p:cNvSpPr>
          <p:nvPr/>
        </p:nvSpPr>
        <p:spPr bwMode="auto">
          <a:xfrm>
            <a:off x="2195513" y="2276475"/>
            <a:ext cx="736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a:t>Bubble</a:t>
            </a:r>
          </a:p>
        </p:txBody>
      </p:sp>
      <p:sp>
        <p:nvSpPr>
          <p:cNvPr id="270363" name="Rectangle 27"/>
          <p:cNvSpPr>
            <a:spLocks noChangeArrowheads="1"/>
          </p:cNvSpPr>
          <p:nvPr/>
        </p:nvSpPr>
        <p:spPr bwMode="auto">
          <a:xfrm>
            <a:off x="4572000" y="3284538"/>
            <a:ext cx="792163" cy="5762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F</a:t>
            </a:r>
          </a:p>
        </p:txBody>
      </p:sp>
      <p:sp>
        <p:nvSpPr>
          <p:cNvPr id="270364" name="Rectangle 28"/>
          <p:cNvSpPr>
            <a:spLocks noChangeArrowheads="1"/>
          </p:cNvSpPr>
          <p:nvPr/>
        </p:nvSpPr>
        <p:spPr bwMode="auto">
          <a:xfrm>
            <a:off x="5364163" y="3284538"/>
            <a:ext cx="7921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70365" name="Rectangle 29"/>
          <p:cNvSpPr>
            <a:spLocks noChangeArrowheads="1"/>
          </p:cNvSpPr>
          <p:nvPr/>
        </p:nvSpPr>
        <p:spPr bwMode="auto">
          <a:xfrm>
            <a:off x="5362575" y="3284538"/>
            <a:ext cx="577850"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D</a:t>
            </a:r>
          </a:p>
        </p:txBody>
      </p:sp>
      <p:sp>
        <p:nvSpPr>
          <p:cNvPr id="270366" name="Rectangle 30"/>
          <p:cNvSpPr>
            <a:spLocks noChangeArrowheads="1"/>
          </p:cNvSpPr>
          <p:nvPr/>
        </p:nvSpPr>
        <p:spPr bwMode="auto">
          <a:xfrm>
            <a:off x="6156325" y="3284538"/>
            <a:ext cx="792163" cy="576262"/>
          </a:xfrm>
          <a:prstGeom prst="rect">
            <a:avLst/>
          </a:prstGeom>
          <a:solidFill>
            <a:srgbClr val="FF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E</a:t>
            </a:r>
          </a:p>
        </p:txBody>
      </p:sp>
      <p:sp>
        <p:nvSpPr>
          <p:cNvPr id="270369" name="Line 33"/>
          <p:cNvSpPr>
            <a:spLocks noChangeShapeType="1"/>
          </p:cNvSpPr>
          <p:nvPr/>
        </p:nvSpPr>
        <p:spPr bwMode="auto">
          <a:xfrm>
            <a:off x="5364163" y="1773238"/>
            <a:ext cx="1584325"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0370" name="Text Box 34"/>
          <p:cNvSpPr txBox="1">
            <a:spLocks noChangeArrowheads="1"/>
          </p:cNvSpPr>
          <p:nvPr/>
        </p:nvSpPr>
        <p:spPr bwMode="auto">
          <a:xfrm>
            <a:off x="5221288" y="1196975"/>
            <a:ext cx="29511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a:t>1</a:t>
            </a:r>
            <a:r>
              <a:rPr lang="ja-JP" altLang="en-US"/>
              <a:t>クロック分終了が遅れる</a:t>
            </a:r>
          </a:p>
        </p:txBody>
      </p:sp>
      <p:sp>
        <p:nvSpPr>
          <p:cNvPr id="270371" name="Rectangle 35"/>
          <p:cNvSpPr>
            <a:spLocks noChangeArrowheads="1"/>
          </p:cNvSpPr>
          <p:nvPr/>
        </p:nvSpPr>
        <p:spPr bwMode="auto">
          <a:xfrm>
            <a:off x="7740650" y="3281363"/>
            <a:ext cx="7921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70372" name="Rectangle 36"/>
          <p:cNvSpPr>
            <a:spLocks noChangeArrowheads="1"/>
          </p:cNvSpPr>
          <p:nvPr/>
        </p:nvSpPr>
        <p:spPr bwMode="auto">
          <a:xfrm>
            <a:off x="7740650" y="3281363"/>
            <a:ext cx="360363" cy="576262"/>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W</a:t>
            </a:r>
          </a:p>
        </p:txBody>
      </p:sp>
      <p:sp>
        <p:nvSpPr>
          <p:cNvPr id="270373" name="Rectangle 37"/>
          <p:cNvSpPr>
            <a:spLocks noChangeArrowheads="1"/>
          </p:cNvSpPr>
          <p:nvPr/>
        </p:nvSpPr>
        <p:spPr bwMode="auto">
          <a:xfrm>
            <a:off x="6948488" y="3281363"/>
            <a:ext cx="792162" cy="576262"/>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M</a:t>
            </a:r>
          </a:p>
        </p:txBody>
      </p:sp>
      <p:sp>
        <p:nvSpPr>
          <p:cNvPr id="270374" name="Rectangle 38"/>
          <p:cNvSpPr>
            <a:spLocks noChangeArrowheads="1"/>
          </p:cNvSpPr>
          <p:nvPr/>
        </p:nvSpPr>
        <p:spPr bwMode="auto">
          <a:xfrm>
            <a:off x="6948488" y="2708275"/>
            <a:ext cx="7921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70375" name="Rectangle 39"/>
          <p:cNvSpPr>
            <a:spLocks noChangeArrowheads="1"/>
          </p:cNvSpPr>
          <p:nvPr/>
        </p:nvSpPr>
        <p:spPr bwMode="auto">
          <a:xfrm>
            <a:off x="6948488" y="2708275"/>
            <a:ext cx="360362" cy="576263"/>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W</a:t>
            </a:r>
          </a:p>
        </p:txBody>
      </p:sp>
      <p:sp>
        <p:nvSpPr>
          <p:cNvPr id="270376" name="Rectangle 40"/>
          <p:cNvSpPr>
            <a:spLocks noChangeArrowheads="1"/>
          </p:cNvSpPr>
          <p:nvPr/>
        </p:nvSpPr>
        <p:spPr bwMode="auto">
          <a:xfrm>
            <a:off x="6156325" y="2708275"/>
            <a:ext cx="792163" cy="576263"/>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M</a:t>
            </a:r>
          </a:p>
        </p:txBody>
      </p:sp>
      <p:sp>
        <p:nvSpPr>
          <p:cNvPr id="270377" name="Rectangle 41"/>
          <p:cNvSpPr>
            <a:spLocks noChangeArrowheads="1"/>
          </p:cNvSpPr>
          <p:nvPr/>
        </p:nvSpPr>
        <p:spPr bwMode="auto">
          <a:xfrm>
            <a:off x="6156325" y="2135188"/>
            <a:ext cx="7921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70378" name="Rectangle 42"/>
          <p:cNvSpPr>
            <a:spLocks noChangeArrowheads="1"/>
          </p:cNvSpPr>
          <p:nvPr/>
        </p:nvSpPr>
        <p:spPr bwMode="auto">
          <a:xfrm>
            <a:off x="6156325" y="2135188"/>
            <a:ext cx="360363" cy="576262"/>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W</a:t>
            </a:r>
          </a:p>
        </p:txBody>
      </p:sp>
      <p:sp>
        <p:nvSpPr>
          <p:cNvPr id="270379" name="Rectangle 43"/>
          <p:cNvSpPr>
            <a:spLocks noChangeArrowheads="1"/>
          </p:cNvSpPr>
          <p:nvPr/>
        </p:nvSpPr>
        <p:spPr bwMode="auto">
          <a:xfrm>
            <a:off x="5364163" y="2135188"/>
            <a:ext cx="792162" cy="576262"/>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M</a:t>
            </a:r>
          </a:p>
        </p:txBody>
      </p:sp>
      <p:sp>
        <p:nvSpPr>
          <p:cNvPr id="270380" name="Rectangle 44"/>
          <p:cNvSpPr>
            <a:spLocks noChangeArrowheads="1"/>
          </p:cNvSpPr>
          <p:nvPr/>
        </p:nvSpPr>
        <p:spPr bwMode="auto">
          <a:xfrm>
            <a:off x="4572000" y="1562100"/>
            <a:ext cx="792163"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70381" name="Rectangle 45"/>
          <p:cNvSpPr>
            <a:spLocks noChangeArrowheads="1"/>
          </p:cNvSpPr>
          <p:nvPr/>
        </p:nvSpPr>
        <p:spPr bwMode="auto">
          <a:xfrm>
            <a:off x="4572000" y="1562100"/>
            <a:ext cx="360363" cy="576263"/>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W</a:t>
            </a:r>
          </a:p>
        </p:txBody>
      </p:sp>
      <p:sp>
        <p:nvSpPr>
          <p:cNvPr id="270382" name="Rectangle 46"/>
          <p:cNvSpPr>
            <a:spLocks noChangeArrowheads="1"/>
          </p:cNvSpPr>
          <p:nvPr/>
        </p:nvSpPr>
        <p:spPr bwMode="auto">
          <a:xfrm>
            <a:off x="3779838" y="1562100"/>
            <a:ext cx="792162" cy="576263"/>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M</a:t>
            </a:r>
          </a:p>
        </p:txBody>
      </p:sp>
    </p:spTree>
    <p:extLst>
      <p:ext uri="{BB962C8B-B14F-4D97-AF65-F5344CB8AC3E}">
        <p14:creationId xmlns:p14="http://schemas.microsoft.com/office/powerpoint/2010/main" val="330674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5"/>
          <p:cNvSpPr txBox="1">
            <a:spLocks noChangeArrowheads="1"/>
          </p:cNvSpPr>
          <p:nvPr/>
        </p:nvSpPr>
        <p:spPr bwMode="auto">
          <a:xfrm rot="5400000">
            <a:off x="5885390" y="2950205"/>
            <a:ext cx="31451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dirty="0"/>
              <a:t>A</a:t>
            </a:r>
          </a:p>
        </p:txBody>
      </p:sp>
      <p:sp>
        <p:nvSpPr>
          <p:cNvPr id="21507" name="Text Box 6"/>
          <p:cNvSpPr txBox="1">
            <a:spLocks noChangeArrowheads="1"/>
          </p:cNvSpPr>
          <p:nvPr/>
        </p:nvSpPr>
        <p:spPr bwMode="auto">
          <a:xfrm rot="5400000">
            <a:off x="5898300" y="3716757"/>
            <a:ext cx="31451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t>B</a:t>
            </a:r>
          </a:p>
        </p:txBody>
      </p:sp>
      <p:grpSp>
        <p:nvGrpSpPr>
          <p:cNvPr id="21508" name="Group 7"/>
          <p:cNvGrpSpPr>
            <a:grpSpLocks/>
          </p:cNvGrpSpPr>
          <p:nvPr/>
        </p:nvGrpSpPr>
        <p:grpSpPr bwMode="auto">
          <a:xfrm rot="5400000">
            <a:off x="5492315" y="3229138"/>
            <a:ext cx="1439863" cy="544190"/>
            <a:chOff x="3288" y="1299"/>
            <a:chExt cx="1996" cy="953"/>
          </a:xfrm>
        </p:grpSpPr>
        <p:sp>
          <p:nvSpPr>
            <p:cNvPr id="21671" name="Line 8"/>
            <p:cNvSpPr>
              <a:spLocks noChangeShapeType="1"/>
            </p:cNvSpPr>
            <p:nvPr/>
          </p:nvSpPr>
          <p:spPr bwMode="auto">
            <a:xfrm>
              <a:off x="3878" y="1299"/>
              <a:ext cx="817"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2" name="Line 9"/>
            <p:cNvSpPr>
              <a:spLocks noChangeShapeType="1"/>
            </p:cNvSpPr>
            <p:nvPr/>
          </p:nvSpPr>
          <p:spPr bwMode="auto">
            <a:xfrm>
              <a:off x="3288" y="2252"/>
              <a:ext cx="77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3" name="Line 10"/>
            <p:cNvSpPr>
              <a:spLocks noChangeShapeType="1"/>
            </p:cNvSpPr>
            <p:nvPr/>
          </p:nvSpPr>
          <p:spPr bwMode="auto">
            <a:xfrm flipV="1">
              <a:off x="4059" y="1934"/>
              <a:ext cx="227" cy="31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4" name="Line 11"/>
            <p:cNvSpPr>
              <a:spLocks noChangeShapeType="1"/>
            </p:cNvSpPr>
            <p:nvPr/>
          </p:nvSpPr>
          <p:spPr bwMode="auto">
            <a:xfrm flipV="1">
              <a:off x="3288" y="1299"/>
              <a:ext cx="590" cy="95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5" name="Line 12"/>
            <p:cNvSpPr>
              <a:spLocks noChangeShapeType="1"/>
            </p:cNvSpPr>
            <p:nvPr/>
          </p:nvSpPr>
          <p:spPr bwMode="auto">
            <a:xfrm flipH="1" flipV="1">
              <a:off x="4694" y="1299"/>
              <a:ext cx="590" cy="95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6" name="Line 13"/>
            <p:cNvSpPr>
              <a:spLocks noChangeShapeType="1"/>
            </p:cNvSpPr>
            <p:nvPr/>
          </p:nvSpPr>
          <p:spPr bwMode="auto">
            <a:xfrm flipH="1" flipV="1">
              <a:off x="4286" y="1934"/>
              <a:ext cx="227" cy="31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7" name="Line 14"/>
            <p:cNvSpPr>
              <a:spLocks noChangeShapeType="1"/>
            </p:cNvSpPr>
            <p:nvPr/>
          </p:nvSpPr>
          <p:spPr bwMode="auto">
            <a:xfrm>
              <a:off x="4513" y="2252"/>
              <a:ext cx="77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509" name="Text Box 15"/>
          <p:cNvSpPr txBox="1">
            <a:spLocks noChangeArrowheads="1"/>
          </p:cNvSpPr>
          <p:nvPr/>
        </p:nvSpPr>
        <p:spPr bwMode="auto">
          <a:xfrm rot="5400000">
            <a:off x="6158065" y="3395761"/>
            <a:ext cx="30489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t>Y</a:t>
            </a:r>
          </a:p>
        </p:txBody>
      </p:sp>
      <p:sp>
        <p:nvSpPr>
          <p:cNvPr id="21510" name="Text Box 16"/>
          <p:cNvSpPr txBox="1">
            <a:spLocks noChangeArrowheads="1"/>
          </p:cNvSpPr>
          <p:nvPr/>
        </p:nvSpPr>
        <p:spPr bwMode="auto">
          <a:xfrm rot="5400000">
            <a:off x="6078690" y="3035399"/>
            <a:ext cx="30489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t>S</a:t>
            </a:r>
          </a:p>
        </p:txBody>
      </p:sp>
      <p:sp>
        <p:nvSpPr>
          <p:cNvPr id="21511" name="Text Box 17"/>
          <p:cNvSpPr txBox="1">
            <a:spLocks noChangeArrowheads="1"/>
          </p:cNvSpPr>
          <p:nvPr/>
        </p:nvSpPr>
        <p:spPr bwMode="auto">
          <a:xfrm rot="5400000">
            <a:off x="6117599" y="3664583"/>
            <a:ext cx="400110" cy="923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400"/>
          </a:p>
        </p:txBody>
      </p:sp>
      <p:sp>
        <p:nvSpPr>
          <p:cNvPr id="21512" name="AutoShape 18"/>
          <p:cNvSpPr>
            <a:spLocks noChangeArrowheads="1"/>
          </p:cNvSpPr>
          <p:nvPr/>
        </p:nvSpPr>
        <p:spPr bwMode="auto">
          <a:xfrm rot="5400000" flipV="1">
            <a:off x="5126933" y="3894542"/>
            <a:ext cx="752549" cy="215900"/>
          </a:xfrm>
          <a:custGeom>
            <a:avLst/>
            <a:gdLst>
              <a:gd name="T0" fmla="*/ 2147483646 w 21600"/>
              <a:gd name="T1" fmla="*/ 1077502115 h 21600"/>
              <a:gd name="T2" fmla="*/ 2147483646 w 21600"/>
              <a:gd name="T3" fmla="*/ 2147483646 h 21600"/>
              <a:gd name="T4" fmla="*/ 2147483646 w 21600"/>
              <a:gd name="T5" fmla="*/ 1077502115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516" name="Line 22"/>
          <p:cNvSpPr>
            <a:spLocks noChangeShapeType="1"/>
          </p:cNvSpPr>
          <p:nvPr/>
        </p:nvSpPr>
        <p:spPr bwMode="auto">
          <a:xfrm rot="5400000" flipH="1">
            <a:off x="5337621" y="4504292"/>
            <a:ext cx="288925"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17" name="Text Box 23"/>
          <p:cNvSpPr txBox="1">
            <a:spLocks noChangeArrowheads="1"/>
          </p:cNvSpPr>
          <p:nvPr/>
        </p:nvSpPr>
        <p:spPr bwMode="auto">
          <a:xfrm>
            <a:off x="5410646" y="443126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a:t>alu_bsel</a:t>
            </a:r>
          </a:p>
        </p:txBody>
      </p:sp>
      <p:grpSp>
        <p:nvGrpSpPr>
          <p:cNvPr id="21518" name="Group 43"/>
          <p:cNvGrpSpPr>
            <a:grpSpLocks/>
          </p:cNvGrpSpPr>
          <p:nvPr/>
        </p:nvGrpSpPr>
        <p:grpSpPr bwMode="auto">
          <a:xfrm>
            <a:off x="8509188" y="3458909"/>
            <a:ext cx="303213" cy="520700"/>
            <a:chOff x="5138" y="1434"/>
            <a:chExt cx="191" cy="328"/>
          </a:xfrm>
        </p:grpSpPr>
        <p:grpSp>
          <p:nvGrpSpPr>
            <p:cNvPr id="21664" name="Group 26"/>
            <p:cNvGrpSpPr>
              <a:grpSpLocks/>
            </p:cNvGrpSpPr>
            <p:nvPr/>
          </p:nvGrpSpPr>
          <p:grpSpPr bwMode="auto">
            <a:xfrm>
              <a:off x="5193" y="1434"/>
              <a:ext cx="136" cy="317"/>
              <a:chOff x="3379" y="1888"/>
              <a:chExt cx="136" cy="454"/>
            </a:xfrm>
          </p:grpSpPr>
          <p:sp>
            <p:nvSpPr>
              <p:cNvPr id="21667" name="Line 27"/>
              <p:cNvSpPr>
                <a:spLocks noChangeShapeType="1"/>
              </p:cNvSpPr>
              <p:nvPr/>
            </p:nvSpPr>
            <p:spPr bwMode="auto">
              <a:xfrm>
                <a:off x="3515" y="1979"/>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68" name="Line 28"/>
              <p:cNvSpPr>
                <a:spLocks noChangeShapeType="1"/>
              </p:cNvSpPr>
              <p:nvPr/>
            </p:nvSpPr>
            <p:spPr bwMode="auto">
              <a:xfrm flipH="1" flipV="1">
                <a:off x="3379" y="1888"/>
                <a:ext cx="136"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69" name="Line 29"/>
              <p:cNvSpPr>
                <a:spLocks noChangeShapeType="1"/>
              </p:cNvSpPr>
              <p:nvPr/>
            </p:nvSpPr>
            <p:spPr bwMode="auto">
              <a:xfrm flipH="1">
                <a:off x="3379" y="2251"/>
                <a:ext cx="136"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0" name="Line 30"/>
              <p:cNvSpPr>
                <a:spLocks noChangeShapeType="1"/>
              </p:cNvSpPr>
              <p:nvPr/>
            </p:nvSpPr>
            <p:spPr bwMode="auto">
              <a:xfrm>
                <a:off x="3379" y="1888"/>
                <a:ext cx="0" cy="45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665" name="Text Box 32"/>
            <p:cNvSpPr txBox="1">
              <a:spLocks noChangeArrowheads="1"/>
            </p:cNvSpPr>
            <p:nvPr/>
          </p:nvSpPr>
          <p:spPr bwMode="auto">
            <a:xfrm>
              <a:off x="5138" y="1434"/>
              <a:ext cx="17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a:t>0</a:t>
              </a:r>
            </a:p>
          </p:txBody>
        </p:sp>
        <p:sp>
          <p:nvSpPr>
            <p:cNvPr id="21666" name="Text Box 33"/>
            <p:cNvSpPr txBox="1">
              <a:spLocks noChangeArrowheads="1"/>
            </p:cNvSpPr>
            <p:nvPr/>
          </p:nvSpPr>
          <p:spPr bwMode="auto">
            <a:xfrm>
              <a:off x="5151" y="1570"/>
              <a:ext cx="17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a:t>1</a:t>
              </a:r>
            </a:p>
          </p:txBody>
        </p:sp>
      </p:grpSp>
      <p:sp>
        <p:nvSpPr>
          <p:cNvPr id="21519" name="Rectangle 37"/>
          <p:cNvSpPr>
            <a:spLocks noChangeArrowheads="1"/>
          </p:cNvSpPr>
          <p:nvPr/>
        </p:nvSpPr>
        <p:spPr bwMode="auto">
          <a:xfrm rot="5400000">
            <a:off x="4585766" y="2961482"/>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a:t>reg1E</a:t>
            </a:r>
          </a:p>
        </p:txBody>
      </p:sp>
      <p:sp>
        <p:nvSpPr>
          <p:cNvPr id="21520" name="Rectangle 39"/>
          <p:cNvSpPr>
            <a:spLocks noChangeArrowheads="1"/>
          </p:cNvSpPr>
          <p:nvPr/>
        </p:nvSpPr>
        <p:spPr bwMode="auto">
          <a:xfrm rot="5400000">
            <a:off x="4584899" y="3697691"/>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a:t>reg2E</a:t>
            </a:r>
          </a:p>
        </p:txBody>
      </p:sp>
      <p:sp>
        <p:nvSpPr>
          <p:cNvPr id="21521" name="Rectangle 40"/>
          <p:cNvSpPr>
            <a:spLocks noChangeArrowheads="1"/>
          </p:cNvSpPr>
          <p:nvPr/>
        </p:nvSpPr>
        <p:spPr bwMode="auto">
          <a:xfrm rot="5400000">
            <a:off x="6601024" y="3464719"/>
            <a:ext cx="5762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alurM</a:t>
            </a:r>
            <a:endParaRPr lang="en-US" altLang="ja-JP" sz="1400" dirty="0"/>
          </a:p>
        </p:txBody>
      </p:sp>
      <p:grpSp>
        <p:nvGrpSpPr>
          <p:cNvPr id="21523" name="Group 44"/>
          <p:cNvGrpSpPr>
            <a:grpSpLocks/>
          </p:cNvGrpSpPr>
          <p:nvPr/>
        </p:nvGrpSpPr>
        <p:grpSpPr bwMode="auto">
          <a:xfrm rot="5400000">
            <a:off x="2713235" y="3034507"/>
            <a:ext cx="1154113" cy="647700"/>
            <a:chOff x="1474" y="1752"/>
            <a:chExt cx="635" cy="544"/>
          </a:xfrm>
        </p:grpSpPr>
        <p:sp>
          <p:nvSpPr>
            <p:cNvPr id="21655" name="Rectangle 45"/>
            <p:cNvSpPr>
              <a:spLocks noChangeArrowheads="1"/>
            </p:cNvSpPr>
            <p:nvPr/>
          </p:nvSpPr>
          <p:spPr bwMode="auto">
            <a:xfrm>
              <a:off x="1474" y="175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nvGrpSpPr>
            <p:cNvPr id="21656" name="Group 46"/>
            <p:cNvGrpSpPr>
              <a:grpSpLocks/>
            </p:cNvGrpSpPr>
            <p:nvPr/>
          </p:nvGrpSpPr>
          <p:grpSpPr bwMode="auto">
            <a:xfrm rot="-5400000">
              <a:off x="1519" y="2205"/>
              <a:ext cx="91" cy="91"/>
              <a:chOff x="1474" y="1843"/>
              <a:chExt cx="91" cy="91"/>
            </a:xfrm>
          </p:grpSpPr>
          <p:sp>
            <p:nvSpPr>
              <p:cNvPr id="21662" name="Line 47"/>
              <p:cNvSpPr>
                <a:spLocks noChangeShapeType="1"/>
              </p:cNvSpPr>
              <p:nvPr/>
            </p:nvSpPr>
            <p:spPr bwMode="auto">
              <a:xfrm>
                <a:off x="1474" y="1843"/>
                <a:ext cx="91" cy="4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63" name="Line 48"/>
              <p:cNvSpPr>
                <a:spLocks noChangeShapeType="1"/>
              </p:cNvSpPr>
              <p:nvPr/>
            </p:nvSpPr>
            <p:spPr bwMode="auto">
              <a:xfrm flipH="1">
                <a:off x="1474" y="1888"/>
                <a:ext cx="91" cy="4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657" name="Rectangle 49"/>
            <p:cNvSpPr>
              <a:spLocks noChangeArrowheads="1"/>
            </p:cNvSpPr>
            <p:nvPr/>
          </p:nvSpPr>
          <p:spPr bwMode="auto">
            <a:xfrm>
              <a:off x="1474" y="184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58" name="Rectangle 50"/>
            <p:cNvSpPr>
              <a:spLocks noChangeArrowheads="1"/>
            </p:cNvSpPr>
            <p:nvPr/>
          </p:nvSpPr>
          <p:spPr bwMode="auto">
            <a:xfrm>
              <a:off x="1474" y="193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59" name="Rectangle 51"/>
            <p:cNvSpPr>
              <a:spLocks noChangeArrowheads="1"/>
            </p:cNvSpPr>
            <p:nvPr/>
          </p:nvSpPr>
          <p:spPr bwMode="auto">
            <a:xfrm>
              <a:off x="1474" y="202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60" name="Rectangle 52"/>
            <p:cNvSpPr>
              <a:spLocks noChangeArrowheads="1"/>
            </p:cNvSpPr>
            <p:nvPr/>
          </p:nvSpPr>
          <p:spPr bwMode="auto">
            <a:xfrm>
              <a:off x="1474" y="211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61" name="Rectangle 53"/>
            <p:cNvSpPr>
              <a:spLocks noChangeArrowheads="1"/>
            </p:cNvSpPr>
            <p:nvPr/>
          </p:nvSpPr>
          <p:spPr bwMode="auto">
            <a:xfrm>
              <a:off x="1474" y="220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sp>
        <p:nvSpPr>
          <p:cNvPr id="21525" name="AutoShape 57"/>
          <p:cNvSpPr>
            <a:spLocks noChangeArrowheads="1"/>
          </p:cNvSpPr>
          <p:nvPr/>
        </p:nvSpPr>
        <p:spPr bwMode="auto">
          <a:xfrm rot="5400000">
            <a:off x="3649067" y="4184823"/>
            <a:ext cx="720725" cy="215900"/>
          </a:xfrm>
          <a:prstGeom prst="parallelogram">
            <a:avLst>
              <a:gd name="adj" fmla="val 83456"/>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a:t>ext</a:t>
            </a:r>
          </a:p>
        </p:txBody>
      </p:sp>
      <p:sp>
        <p:nvSpPr>
          <p:cNvPr id="21527" name="Rectangle 60"/>
          <p:cNvSpPr>
            <a:spLocks noChangeArrowheads="1"/>
          </p:cNvSpPr>
          <p:nvPr/>
        </p:nvSpPr>
        <p:spPr bwMode="auto">
          <a:xfrm rot="5400000">
            <a:off x="1020168" y="3502025"/>
            <a:ext cx="1873250" cy="1428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28" name="Rectangle 61"/>
          <p:cNvSpPr>
            <a:spLocks noChangeArrowheads="1"/>
          </p:cNvSpPr>
          <p:nvPr/>
        </p:nvSpPr>
        <p:spPr bwMode="auto">
          <a:xfrm>
            <a:off x="323850" y="4227513"/>
            <a:ext cx="1008063" cy="36195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29" name="Line 62"/>
          <p:cNvSpPr>
            <a:spLocks noChangeShapeType="1"/>
          </p:cNvSpPr>
          <p:nvPr/>
        </p:nvSpPr>
        <p:spPr bwMode="auto">
          <a:xfrm>
            <a:off x="323850" y="4371975"/>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30" name="Line 63"/>
          <p:cNvSpPr>
            <a:spLocks noChangeShapeType="1"/>
          </p:cNvSpPr>
          <p:nvPr/>
        </p:nvSpPr>
        <p:spPr bwMode="auto">
          <a:xfrm flipH="1">
            <a:off x="323850" y="4443413"/>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31" name="Text Box 64"/>
          <p:cNvSpPr txBox="1">
            <a:spLocks noChangeArrowheads="1"/>
          </p:cNvSpPr>
          <p:nvPr/>
        </p:nvSpPr>
        <p:spPr bwMode="auto">
          <a:xfrm>
            <a:off x="539750" y="4221163"/>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PC</a:t>
            </a:r>
          </a:p>
        </p:txBody>
      </p:sp>
      <p:sp>
        <p:nvSpPr>
          <p:cNvPr id="21532" name="Oval 65"/>
          <p:cNvSpPr>
            <a:spLocks noChangeArrowheads="1"/>
          </p:cNvSpPr>
          <p:nvPr/>
        </p:nvSpPr>
        <p:spPr bwMode="auto">
          <a:xfrm>
            <a:off x="684213" y="3429000"/>
            <a:ext cx="287337" cy="2873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b="1"/>
              <a:t>＋</a:t>
            </a:r>
          </a:p>
        </p:txBody>
      </p:sp>
      <p:sp>
        <p:nvSpPr>
          <p:cNvPr id="21533" name="Rectangle 66"/>
          <p:cNvSpPr>
            <a:spLocks noChangeArrowheads="1"/>
          </p:cNvSpPr>
          <p:nvPr/>
        </p:nvSpPr>
        <p:spPr bwMode="auto">
          <a:xfrm>
            <a:off x="1042988" y="5661025"/>
            <a:ext cx="1225550" cy="11525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命令メモリ</a:t>
            </a:r>
          </a:p>
        </p:txBody>
      </p:sp>
      <p:sp>
        <p:nvSpPr>
          <p:cNvPr id="21534" name="Rectangle 67"/>
          <p:cNvSpPr>
            <a:spLocks noChangeArrowheads="1"/>
          </p:cNvSpPr>
          <p:nvPr/>
        </p:nvSpPr>
        <p:spPr bwMode="auto">
          <a:xfrm>
            <a:off x="7811715" y="5585286"/>
            <a:ext cx="1003868" cy="10972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データ</a:t>
            </a:r>
          </a:p>
          <a:p>
            <a:pPr algn="ctr" eaLnBrk="1" hangingPunct="1">
              <a:spcBef>
                <a:spcPct val="0"/>
              </a:spcBef>
              <a:buFontTx/>
              <a:buNone/>
            </a:pPr>
            <a:r>
              <a:rPr lang="ja-JP" altLang="en-US" sz="1800"/>
              <a:t>メモリ</a:t>
            </a:r>
          </a:p>
        </p:txBody>
      </p:sp>
      <p:sp>
        <p:nvSpPr>
          <p:cNvPr id="227" name="Text Box 72">
            <a:extLst>
              <a:ext uri="{FF2B5EF4-FFF2-40B4-BE49-F238E27FC236}">
                <a16:creationId xmlns:a16="http://schemas.microsoft.com/office/drawing/2014/main" id="{B508C555-BA47-4B1E-A2B9-29A62340C449}"/>
              </a:ext>
            </a:extLst>
          </p:cNvPr>
          <p:cNvSpPr txBox="1">
            <a:spLocks noChangeArrowheads="1"/>
          </p:cNvSpPr>
          <p:nvPr/>
        </p:nvSpPr>
        <p:spPr bwMode="auto">
          <a:xfrm rot="5400000">
            <a:off x="5276855" y="4155244"/>
            <a:ext cx="42426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1</a:t>
            </a:r>
          </a:p>
        </p:txBody>
      </p:sp>
      <p:sp>
        <p:nvSpPr>
          <p:cNvPr id="228" name="Text Box 72">
            <a:extLst>
              <a:ext uri="{FF2B5EF4-FFF2-40B4-BE49-F238E27FC236}">
                <a16:creationId xmlns:a16="http://schemas.microsoft.com/office/drawing/2014/main" id="{D047CECC-87A6-46D1-83C2-E995B97E9EDC}"/>
              </a:ext>
            </a:extLst>
          </p:cNvPr>
          <p:cNvSpPr txBox="1">
            <a:spLocks noChangeArrowheads="1"/>
          </p:cNvSpPr>
          <p:nvPr/>
        </p:nvSpPr>
        <p:spPr bwMode="auto">
          <a:xfrm rot="5400000">
            <a:off x="5278442" y="3818326"/>
            <a:ext cx="42426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0</a:t>
            </a:r>
          </a:p>
        </p:txBody>
      </p:sp>
      <p:sp>
        <p:nvSpPr>
          <p:cNvPr id="21536" name="Rectangle 74"/>
          <p:cNvSpPr>
            <a:spLocks noChangeArrowheads="1"/>
          </p:cNvSpPr>
          <p:nvPr/>
        </p:nvSpPr>
        <p:spPr bwMode="auto">
          <a:xfrm>
            <a:off x="4797444" y="1522400"/>
            <a:ext cx="144463" cy="82662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37" name="Rectangle 75"/>
          <p:cNvSpPr>
            <a:spLocks noChangeArrowheads="1"/>
          </p:cNvSpPr>
          <p:nvPr/>
        </p:nvSpPr>
        <p:spPr bwMode="auto">
          <a:xfrm>
            <a:off x="4764360" y="2420938"/>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38" name="Rectangle 76"/>
          <p:cNvSpPr>
            <a:spLocks noChangeArrowheads="1"/>
          </p:cNvSpPr>
          <p:nvPr/>
        </p:nvSpPr>
        <p:spPr bwMode="auto">
          <a:xfrm>
            <a:off x="8201162" y="2427288"/>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39" name="Rectangle 77"/>
          <p:cNvSpPr>
            <a:spLocks noChangeArrowheads="1"/>
          </p:cNvSpPr>
          <p:nvPr/>
        </p:nvSpPr>
        <p:spPr bwMode="auto">
          <a:xfrm>
            <a:off x="4764360" y="1052513"/>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40" name="Rectangle 78"/>
          <p:cNvSpPr>
            <a:spLocks noChangeArrowheads="1"/>
          </p:cNvSpPr>
          <p:nvPr/>
        </p:nvSpPr>
        <p:spPr bwMode="auto">
          <a:xfrm>
            <a:off x="4764360" y="836613"/>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42" name="Rectangle 80"/>
          <p:cNvSpPr>
            <a:spLocks noChangeArrowheads="1"/>
          </p:cNvSpPr>
          <p:nvPr/>
        </p:nvSpPr>
        <p:spPr bwMode="auto">
          <a:xfrm>
            <a:off x="6781205" y="1052513"/>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44" name="Line 82"/>
          <p:cNvSpPr>
            <a:spLocks noChangeShapeType="1"/>
          </p:cNvSpPr>
          <p:nvPr/>
        </p:nvSpPr>
        <p:spPr bwMode="auto">
          <a:xfrm>
            <a:off x="827088" y="3717925"/>
            <a:ext cx="0" cy="5032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5" name="Line 83"/>
          <p:cNvSpPr>
            <a:spLocks noChangeShapeType="1"/>
          </p:cNvSpPr>
          <p:nvPr/>
        </p:nvSpPr>
        <p:spPr bwMode="auto">
          <a:xfrm>
            <a:off x="755650" y="4581525"/>
            <a:ext cx="0" cy="15128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6" name="Line 84"/>
          <p:cNvSpPr>
            <a:spLocks noChangeShapeType="1"/>
          </p:cNvSpPr>
          <p:nvPr/>
        </p:nvSpPr>
        <p:spPr bwMode="auto">
          <a:xfrm>
            <a:off x="755650" y="6094413"/>
            <a:ext cx="2873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7" name="Line 85"/>
          <p:cNvSpPr>
            <a:spLocks noChangeShapeType="1"/>
          </p:cNvSpPr>
          <p:nvPr/>
        </p:nvSpPr>
        <p:spPr bwMode="auto">
          <a:xfrm flipH="1">
            <a:off x="179388" y="4941888"/>
            <a:ext cx="57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8" name="Line 86"/>
          <p:cNvSpPr>
            <a:spLocks noChangeShapeType="1"/>
          </p:cNvSpPr>
          <p:nvPr/>
        </p:nvSpPr>
        <p:spPr bwMode="auto">
          <a:xfrm flipV="1">
            <a:off x="179388" y="3068638"/>
            <a:ext cx="0" cy="18732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9" name="Line 87"/>
          <p:cNvSpPr>
            <a:spLocks noChangeShapeType="1"/>
          </p:cNvSpPr>
          <p:nvPr/>
        </p:nvSpPr>
        <p:spPr bwMode="auto">
          <a:xfrm>
            <a:off x="179388" y="3068638"/>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0" name="Line 88"/>
          <p:cNvSpPr>
            <a:spLocks noChangeShapeType="1"/>
          </p:cNvSpPr>
          <p:nvPr/>
        </p:nvSpPr>
        <p:spPr bwMode="auto">
          <a:xfrm>
            <a:off x="468313" y="3068638"/>
            <a:ext cx="287337"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1" name="Line 89"/>
          <p:cNvSpPr>
            <a:spLocks noChangeShapeType="1"/>
          </p:cNvSpPr>
          <p:nvPr/>
        </p:nvSpPr>
        <p:spPr bwMode="auto">
          <a:xfrm flipH="1">
            <a:off x="900113" y="3141663"/>
            <a:ext cx="142875"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2" name="Text Box 90"/>
          <p:cNvSpPr txBox="1">
            <a:spLocks noChangeArrowheads="1"/>
          </p:cNvSpPr>
          <p:nvPr/>
        </p:nvSpPr>
        <p:spPr bwMode="auto">
          <a:xfrm>
            <a:off x="900113" y="2774950"/>
            <a:ext cx="47961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t>‘4</a:t>
            </a:r>
            <a:r>
              <a:rPr lang="ja-JP" altLang="en-US" sz="1800" dirty="0"/>
              <a:t>’</a:t>
            </a:r>
          </a:p>
        </p:txBody>
      </p:sp>
      <p:sp>
        <p:nvSpPr>
          <p:cNvPr id="21553" name="Line 91"/>
          <p:cNvSpPr>
            <a:spLocks noChangeShapeType="1"/>
          </p:cNvSpPr>
          <p:nvPr/>
        </p:nvSpPr>
        <p:spPr bwMode="auto">
          <a:xfrm flipH="1" flipV="1">
            <a:off x="1655761" y="3664983"/>
            <a:ext cx="417" cy="199604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4" name="Line 92"/>
          <p:cNvSpPr>
            <a:spLocks noChangeShapeType="1"/>
          </p:cNvSpPr>
          <p:nvPr/>
        </p:nvSpPr>
        <p:spPr bwMode="auto">
          <a:xfrm flipV="1">
            <a:off x="1620836" y="3645024"/>
            <a:ext cx="28533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5" name="Rectangle 93"/>
          <p:cNvSpPr>
            <a:spLocks noChangeArrowheads="1"/>
          </p:cNvSpPr>
          <p:nvPr/>
        </p:nvSpPr>
        <p:spPr bwMode="auto">
          <a:xfrm>
            <a:off x="2604492" y="620713"/>
            <a:ext cx="720725" cy="6477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56" name="Line 94"/>
          <p:cNvSpPr>
            <a:spLocks noChangeShapeType="1"/>
          </p:cNvSpPr>
          <p:nvPr/>
        </p:nvSpPr>
        <p:spPr bwMode="auto">
          <a:xfrm>
            <a:off x="2028230" y="3573463"/>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7" name="Line 95"/>
          <p:cNvSpPr>
            <a:spLocks noChangeShapeType="1"/>
          </p:cNvSpPr>
          <p:nvPr/>
        </p:nvSpPr>
        <p:spPr bwMode="auto">
          <a:xfrm>
            <a:off x="2317155" y="3573463"/>
            <a:ext cx="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8" name="Line 96"/>
          <p:cNvSpPr>
            <a:spLocks noChangeShapeType="1"/>
          </p:cNvSpPr>
          <p:nvPr/>
        </p:nvSpPr>
        <p:spPr bwMode="auto">
          <a:xfrm>
            <a:off x="2317155" y="4076700"/>
            <a:ext cx="10795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9" name="Line 97"/>
          <p:cNvSpPr>
            <a:spLocks noChangeShapeType="1"/>
          </p:cNvSpPr>
          <p:nvPr/>
        </p:nvSpPr>
        <p:spPr bwMode="auto">
          <a:xfrm flipV="1">
            <a:off x="3396655" y="3933825"/>
            <a:ext cx="0" cy="1428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0" name="Line 98"/>
          <p:cNvSpPr>
            <a:spLocks noChangeShapeType="1"/>
          </p:cNvSpPr>
          <p:nvPr/>
        </p:nvSpPr>
        <p:spPr bwMode="auto">
          <a:xfrm>
            <a:off x="2028230" y="3284538"/>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1" name="Line 99"/>
          <p:cNvSpPr>
            <a:spLocks noChangeShapeType="1"/>
          </p:cNvSpPr>
          <p:nvPr/>
        </p:nvSpPr>
        <p:spPr bwMode="auto">
          <a:xfrm flipV="1">
            <a:off x="2317155" y="2565400"/>
            <a:ext cx="0"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2" name="Line 100"/>
          <p:cNvSpPr>
            <a:spLocks noChangeShapeType="1"/>
          </p:cNvSpPr>
          <p:nvPr/>
        </p:nvSpPr>
        <p:spPr bwMode="auto">
          <a:xfrm>
            <a:off x="2317155" y="2565400"/>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3" name="Line 101"/>
          <p:cNvSpPr>
            <a:spLocks noChangeShapeType="1"/>
          </p:cNvSpPr>
          <p:nvPr/>
        </p:nvSpPr>
        <p:spPr bwMode="auto">
          <a:xfrm>
            <a:off x="3396655" y="2479675"/>
            <a:ext cx="0" cy="301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6" name="Line 104"/>
          <p:cNvSpPr>
            <a:spLocks noChangeShapeType="1"/>
          </p:cNvSpPr>
          <p:nvPr/>
        </p:nvSpPr>
        <p:spPr bwMode="auto">
          <a:xfrm flipV="1">
            <a:off x="2289239" y="1928797"/>
            <a:ext cx="2495821" cy="477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8" name="Line 106"/>
          <p:cNvSpPr>
            <a:spLocks noChangeShapeType="1"/>
          </p:cNvSpPr>
          <p:nvPr/>
        </p:nvSpPr>
        <p:spPr bwMode="auto">
          <a:xfrm>
            <a:off x="4356100" y="2117944"/>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9" name="Line 107"/>
          <p:cNvSpPr>
            <a:spLocks noChangeShapeType="1"/>
          </p:cNvSpPr>
          <p:nvPr/>
        </p:nvSpPr>
        <p:spPr bwMode="auto">
          <a:xfrm>
            <a:off x="2028230" y="4221163"/>
            <a:ext cx="16573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0" name="Line 108"/>
          <p:cNvSpPr>
            <a:spLocks noChangeShapeType="1"/>
          </p:cNvSpPr>
          <p:nvPr/>
        </p:nvSpPr>
        <p:spPr bwMode="auto">
          <a:xfrm>
            <a:off x="3685580" y="4221335"/>
            <a:ext cx="2159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3" name="Line 111"/>
          <p:cNvSpPr>
            <a:spLocks noChangeShapeType="1"/>
          </p:cNvSpPr>
          <p:nvPr/>
        </p:nvSpPr>
        <p:spPr bwMode="auto">
          <a:xfrm>
            <a:off x="3612554" y="3721101"/>
            <a:ext cx="115180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4" name="Line 112"/>
          <p:cNvSpPr>
            <a:spLocks noChangeShapeType="1"/>
          </p:cNvSpPr>
          <p:nvPr/>
        </p:nvSpPr>
        <p:spPr bwMode="auto">
          <a:xfrm>
            <a:off x="3612555" y="3070226"/>
            <a:ext cx="117250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5" name="Line 113"/>
          <p:cNvSpPr>
            <a:spLocks noChangeShapeType="1"/>
          </p:cNvSpPr>
          <p:nvPr/>
        </p:nvSpPr>
        <p:spPr bwMode="auto">
          <a:xfrm>
            <a:off x="4117380" y="4252763"/>
            <a:ext cx="64698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6" name="Line 114"/>
          <p:cNvSpPr>
            <a:spLocks noChangeShapeType="1"/>
          </p:cNvSpPr>
          <p:nvPr/>
        </p:nvSpPr>
        <p:spPr bwMode="auto">
          <a:xfrm>
            <a:off x="4968712" y="3831368"/>
            <a:ext cx="42654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7" name="Line 115"/>
          <p:cNvSpPr>
            <a:spLocks noChangeShapeType="1"/>
          </p:cNvSpPr>
          <p:nvPr/>
        </p:nvSpPr>
        <p:spPr bwMode="auto">
          <a:xfrm>
            <a:off x="4980982" y="4264818"/>
            <a:ext cx="41427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8" name="Line 116"/>
          <p:cNvSpPr>
            <a:spLocks noChangeShapeType="1"/>
          </p:cNvSpPr>
          <p:nvPr/>
        </p:nvSpPr>
        <p:spPr bwMode="auto">
          <a:xfrm>
            <a:off x="4981847" y="3068638"/>
            <a:ext cx="95830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9" name="Line 117"/>
          <p:cNvSpPr>
            <a:spLocks noChangeShapeType="1"/>
          </p:cNvSpPr>
          <p:nvPr/>
        </p:nvSpPr>
        <p:spPr bwMode="auto">
          <a:xfrm>
            <a:off x="6493867" y="3502025"/>
            <a:ext cx="2873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0" name="Line 118"/>
          <p:cNvSpPr>
            <a:spLocks noChangeShapeType="1"/>
          </p:cNvSpPr>
          <p:nvPr/>
        </p:nvSpPr>
        <p:spPr bwMode="auto">
          <a:xfrm>
            <a:off x="6997105" y="3573463"/>
            <a:ext cx="118288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4" name="Line 122"/>
          <p:cNvSpPr>
            <a:spLocks noChangeShapeType="1"/>
          </p:cNvSpPr>
          <p:nvPr/>
        </p:nvSpPr>
        <p:spPr bwMode="auto">
          <a:xfrm>
            <a:off x="8820026" y="3644900"/>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5" name="Line 123"/>
          <p:cNvSpPr>
            <a:spLocks noChangeShapeType="1"/>
          </p:cNvSpPr>
          <p:nvPr/>
        </p:nvSpPr>
        <p:spPr bwMode="auto">
          <a:xfrm>
            <a:off x="8964488" y="3644900"/>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6" name="Line 124"/>
          <p:cNvSpPr>
            <a:spLocks noChangeShapeType="1"/>
          </p:cNvSpPr>
          <p:nvPr/>
        </p:nvSpPr>
        <p:spPr bwMode="auto">
          <a:xfrm flipH="1">
            <a:off x="2677516" y="4941888"/>
            <a:ext cx="628697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7" name="Line 125"/>
          <p:cNvSpPr>
            <a:spLocks noChangeShapeType="1"/>
          </p:cNvSpPr>
          <p:nvPr/>
        </p:nvSpPr>
        <p:spPr bwMode="auto">
          <a:xfrm flipV="1">
            <a:off x="2677517" y="3429000"/>
            <a:ext cx="0" cy="15128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8" name="Line 126"/>
          <p:cNvSpPr>
            <a:spLocks noChangeShapeType="1"/>
          </p:cNvSpPr>
          <p:nvPr/>
        </p:nvSpPr>
        <p:spPr bwMode="auto">
          <a:xfrm>
            <a:off x="2677517" y="3429000"/>
            <a:ext cx="2873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0" name="Line 128"/>
          <p:cNvSpPr>
            <a:spLocks noChangeShapeType="1"/>
          </p:cNvSpPr>
          <p:nvPr/>
        </p:nvSpPr>
        <p:spPr bwMode="auto">
          <a:xfrm>
            <a:off x="4932364" y="1917700"/>
            <a:ext cx="13699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1" name="Line 129"/>
          <p:cNvSpPr>
            <a:spLocks noChangeShapeType="1"/>
          </p:cNvSpPr>
          <p:nvPr/>
        </p:nvSpPr>
        <p:spPr bwMode="auto">
          <a:xfrm>
            <a:off x="6277967" y="1917700"/>
            <a:ext cx="0" cy="11509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2" name="Line 130"/>
          <p:cNvSpPr>
            <a:spLocks noChangeShapeType="1"/>
          </p:cNvSpPr>
          <p:nvPr/>
        </p:nvSpPr>
        <p:spPr bwMode="auto">
          <a:xfrm>
            <a:off x="3180755" y="2565400"/>
            <a:ext cx="158360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3" name="Line 131"/>
          <p:cNvSpPr>
            <a:spLocks noChangeShapeType="1"/>
          </p:cNvSpPr>
          <p:nvPr/>
        </p:nvSpPr>
        <p:spPr bwMode="auto">
          <a:xfrm>
            <a:off x="4908824" y="2565400"/>
            <a:ext cx="181007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5" name="Line 133"/>
          <p:cNvSpPr>
            <a:spLocks noChangeShapeType="1"/>
          </p:cNvSpPr>
          <p:nvPr/>
        </p:nvSpPr>
        <p:spPr bwMode="auto">
          <a:xfrm>
            <a:off x="8490087" y="2571750"/>
            <a:ext cx="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4" name="Line 132"/>
          <p:cNvSpPr>
            <a:spLocks noChangeShapeType="1"/>
          </p:cNvSpPr>
          <p:nvPr/>
        </p:nvSpPr>
        <p:spPr bwMode="auto">
          <a:xfrm>
            <a:off x="8345624" y="2564829"/>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6" name="Line 134"/>
          <p:cNvSpPr>
            <a:spLocks noChangeShapeType="1"/>
          </p:cNvSpPr>
          <p:nvPr/>
        </p:nvSpPr>
        <p:spPr bwMode="auto">
          <a:xfrm flipH="1">
            <a:off x="3128107" y="2696592"/>
            <a:ext cx="5388706" cy="1628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7" name="Line 135"/>
          <p:cNvSpPr>
            <a:spLocks noChangeShapeType="1"/>
          </p:cNvSpPr>
          <p:nvPr/>
        </p:nvSpPr>
        <p:spPr bwMode="auto">
          <a:xfrm>
            <a:off x="3109317" y="2709863"/>
            <a:ext cx="0" cy="714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8" name="Line 136"/>
          <p:cNvSpPr>
            <a:spLocks noChangeShapeType="1"/>
          </p:cNvSpPr>
          <p:nvPr/>
        </p:nvSpPr>
        <p:spPr bwMode="auto">
          <a:xfrm>
            <a:off x="3325217" y="1196975"/>
            <a:ext cx="1439143"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9" name="Line 137"/>
          <p:cNvSpPr>
            <a:spLocks noChangeShapeType="1"/>
          </p:cNvSpPr>
          <p:nvPr/>
        </p:nvSpPr>
        <p:spPr bwMode="auto">
          <a:xfrm>
            <a:off x="4908824" y="1196975"/>
            <a:ext cx="1872382"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00" name="Line 138"/>
          <p:cNvSpPr>
            <a:spLocks noChangeShapeType="1"/>
          </p:cNvSpPr>
          <p:nvPr/>
        </p:nvSpPr>
        <p:spPr bwMode="auto">
          <a:xfrm>
            <a:off x="3325217" y="981075"/>
            <a:ext cx="1409150"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03" name="Line 141"/>
          <p:cNvSpPr>
            <a:spLocks noChangeShapeType="1"/>
          </p:cNvSpPr>
          <p:nvPr/>
        </p:nvSpPr>
        <p:spPr bwMode="auto">
          <a:xfrm>
            <a:off x="4905618" y="981075"/>
            <a:ext cx="1898184"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04" name="Text Box 142"/>
          <p:cNvSpPr txBox="1">
            <a:spLocks noChangeArrowheads="1"/>
          </p:cNvSpPr>
          <p:nvPr/>
        </p:nvSpPr>
        <p:spPr bwMode="auto">
          <a:xfrm>
            <a:off x="5148064" y="72199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st_opE</a:t>
            </a:r>
            <a:endParaRPr lang="en-US" altLang="ja-JP" sz="1200" b="1" dirty="0"/>
          </a:p>
        </p:txBody>
      </p:sp>
      <p:sp>
        <p:nvSpPr>
          <p:cNvPr id="21605" name="Text Box 143"/>
          <p:cNvSpPr txBox="1">
            <a:spLocks noChangeArrowheads="1"/>
          </p:cNvSpPr>
          <p:nvPr/>
        </p:nvSpPr>
        <p:spPr bwMode="auto">
          <a:xfrm>
            <a:off x="5125442" y="9810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ld_opE</a:t>
            </a:r>
            <a:endParaRPr lang="en-US" altLang="ja-JP" sz="1200" b="1" dirty="0"/>
          </a:p>
        </p:txBody>
      </p:sp>
      <p:sp>
        <p:nvSpPr>
          <p:cNvPr id="21606" name="Text Box 144"/>
          <p:cNvSpPr txBox="1">
            <a:spLocks noChangeArrowheads="1"/>
          </p:cNvSpPr>
          <p:nvPr/>
        </p:nvSpPr>
        <p:spPr bwMode="auto">
          <a:xfrm>
            <a:off x="3252192" y="9810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a:t>ld_op</a:t>
            </a:r>
          </a:p>
        </p:txBody>
      </p:sp>
      <p:sp>
        <p:nvSpPr>
          <p:cNvPr id="21607" name="Text Box 145"/>
          <p:cNvSpPr txBox="1">
            <a:spLocks noChangeArrowheads="1"/>
          </p:cNvSpPr>
          <p:nvPr/>
        </p:nvSpPr>
        <p:spPr bwMode="auto">
          <a:xfrm>
            <a:off x="3252192" y="7651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a:t>st_op</a:t>
            </a:r>
          </a:p>
        </p:txBody>
      </p:sp>
      <p:sp>
        <p:nvSpPr>
          <p:cNvPr id="21610" name="Line 148"/>
          <p:cNvSpPr>
            <a:spLocks noChangeShapeType="1"/>
          </p:cNvSpPr>
          <p:nvPr/>
        </p:nvSpPr>
        <p:spPr bwMode="auto">
          <a:xfrm>
            <a:off x="6962873" y="981075"/>
            <a:ext cx="382266" cy="0"/>
          </a:xfrm>
          <a:prstGeom prst="line">
            <a:avLst/>
          </a:prstGeom>
          <a:noFill/>
          <a:ln w="9525">
            <a:solidFill>
              <a:schemeClr val="tx1"/>
            </a:solidFill>
            <a:prstDash val="dash"/>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1" name="Text Box 149"/>
          <p:cNvSpPr txBox="1">
            <a:spLocks noChangeArrowheads="1"/>
          </p:cNvSpPr>
          <p:nvPr/>
        </p:nvSpPr>
        <p:spPr bwMode="auto">
          <a:xfrm>
            <a:off x="6984026" y="472331"/>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rweM</a:t>
            </a:r>
            <a:endParaRPr lang="en-US" altLang="ja-JP" sz="1200" b="1" dirty="0"/>
          </a:p>
        </p:txBody>
      </p:sp>
      <p:sp>
        <p:nvSpPr>
          <p:cNvPr id="21612" name="Line 150"/>
          <p:cNvSpPr>
            <a:spLocks noChangeShapeType="1"/>
          </p:cNvSpPr>
          <p:nvPr/>
        </p:nvSpPr>
        <p:spPr bwMode="auto">
          <a:xfrm>
            <a:off x="2028230" y="2781300"/>
            <a:ext cx="730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3" name="Line 151"/>
          <p:cNvSpPr>
            <a:spLocks noChangeShapeType="1"/>
          </p:cNvSpPr>
          <p:nvPr/>
        </p:nvSpPr>
        <p:spPr bwMode="auto">
          <a:xfrm flipV="1">
            <a:off x="2101255" y="981075"/>
            <a:ext cx="0" cy="18002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4" name="Line 152"/>
          <p:cNvSpPr>
            <a:spLocks noChangeShapeType="1"/>
          </p:cNvSpPr>
          <p:nvPr/>
        </p:nvSpPr>
        <p:spPr bwMode="auto">
          <a:xfrm>
            <a:off x="2101255" y="981075"/>
            <a:ext cx="50323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7" name="Text Box 155"/>
          <p:cNvSpPr txBox="1">
            <a:spLocks noChangeArrowheads="1"/>
          </p:cNvSpPr>
          <p:nvPr/>
        </p:nvSpPr>
        <p:spPr bwMode="auto">
          <a:xfrm>
            <a:off x="1739844" y="688256"/>
            <a:ext cx="93662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opcode</a:t>
            </a:r>
          </a:p>
        </p:txBody>
      </p:sp>
      <p:sp>
        <p:nvSpPr>
          <p:cNvPr id="21619" name="Text Box 157"/>
          <p:cNvSpPr txBox="1">
            <a:spLocks noChangeArrowheads="1"/>
          </p:cNvSpPr>
          <p:nvPr/>
        </p:nvSpPr>
        <p:spPr bwMode="auto">
          <a:xfrm>
            <a:off x="3793530" y="1644985"/>
            <a:ext cx="137947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funct3</a:t>
            </a:r>
          </a:p>
        </p:txBody>
      </p:sp>
      <p:sp>
        <p:nvSpPr>
          <p:cNvPr id="21620" name="Text Box 158"/>
          <p:cNvSpPr txBox="1">
            <a:spLocks noChangeArrowheads="1"/>
          </p:cNvSpPr>
          <p:nvPr/>
        </p:nvSpPr>
        <p:spPr bwMode="auto">
          <a:xfrm>
            <a:off x="3048599" y="22248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rs1</a:t>
            </a:r>
          </a:p>
        </p:txBody>
      </p:sp>
      <p:sp>
        <p:nvSpPr>
          <p:cNvPr id="21621" name="Text Box 159"/>
          <p:cNvSpPr txBox="1">
            <a:spLocks noChangeArrowheads="1"/>
          </p:cNvSpPr>
          <p:nvPr/>
        </p:nvSpPr>
        <p:spPr bwMode="auto">
          <a:xfrm>
            <a:off x="2998390" y="399018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rs2  </a:t>
            </a:r>
          </a:p>
        </p:txBody>
      </p:sp>
      <p:sp>
        <p:nvSpPr>
          <p:cNvPr id="21622" name="Text Box 160"/>
          <p:cNvSpPr txBox="1">
            <a:spLocks noChangeArrowheads="1"/>
          </p:cNvSpPr>
          <p:nvPr/>
        </p:nvSpPr>
        <p:spPr bwMode="auto">
          <a:xfrm>
            <a:off x="2664289" y="4178300"/>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imm</a:t>
            </a:r>
            <a:r>
              <a:rPr lang="ja-JP" altLang="en-US" sz="1200" b="1" dirty="0"/>
              <a:t> </a:t>
            </a:r>
            <a:endParaRPr lang="en-US" altLang="ja-JP" sz="1200" b="1" dirty="0"/>
          </a:p>
        </p:txBody>
      </p:sp>
      <p:sp>
        <p:nvSpPr>
          <p:cNvPr id="21623" name="Text Box 161"/>
          <p:cNvSpPr txBox="1">
            <a:spLocks noChangeArrowheads="1"/>
          </p:cNvSpPr>
          <p:nvPr/>
        </p:nvSpPr>
        <p:spPr bwMode="auto">
          <a:xfrm>
            <a:off x="8535906" y="639094"/>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rweW</a:t>
            </a:r>
            <a:endParaRPr lang="en-US" altLang="ja-JP" sz="1200" b="1" dirty="0"/>
          </a:p>
        </p:txBody>
      </p:sp>
      <p:sp>
        <p:nvSpPr>
          <p:cNvPr id="21624" name="Line 162"/>
          <p:cNvSpPr>
            <a:spLocks noChangeShapeType="1"/>
          </p:cNvSpPr>
          <p:nvPr/>
        </p:nvSpPr>
        <p:spPr bwMode="auto">
          <a:xfrm>
            <a:off x="6925666" y="1196975"/>
            <a:ext cx="1274957" cy="0"/>
          </a:xfrm>
          <a:prstGeom prst="line">
            <a:avLst/>
          </a:prstGeom>
          <a:noFill/>
          <a:ln w="9525">
            <a:solidFill>
              <a:schemeClr val="tx1"/>
            </a:solidFill>
            <a:prstDash val="dash"/>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25" name="Line 163"/>
          <p:cNvSpPr>
            <a:spLocks noChangeShapeType="1"/>
          </p:cNvSpPr>
          <p:nvPr/>
        </p:nvSpPr>
        <p:spPr bwMode="auto">
          <a:xfrm>
            <a:off x="8747993" y="1189831"/>
            <a:ext cx="0" cy="230505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26" name="Line 164"/>
          <p:cNvSpPr>
            <a:spLocks noChangeShapeType="1"/>
          </p:cNvSpPr>
          <p:nvPr/>
        </p:nvSpPr>
        <p:spPr bwMode="auto">
          <a:xfrm>
            <a:off x="7235453" y="3572669"/>
            <a:ext cx="0" cy="252095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27" name="Line 165"/>
          <p:cNvSpPr>
            <a:spLocks noChangeShapeType="1"/>
          </p:cNvSpPr>
          <p:nvPr/>
        </p:nvSpPr>
        <p:spPr bwMode="auto">
          <a:xfrm flipH="1">
            <a:off x="5089363" y="3843743"/>
            <a:ext cx="0" cy="662767"/>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31" name="Line 169"/>
          <p:cNvSpPr>
            <a:spLocks noChangeShapeType="1"/>
          </p:cNvSpPr>
          <p:nvPr/>
        </p:nvSpPr>
        <p:spPr bwMode="auto">
          <a:xfrm>
            <a:off x="7525406" y="5786856"/>
            <a:ext cx="286310"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32" name="Text Box 170"/>
          <p:cNvSpPr txBox="1">
            <a:spLocks noChangeArrowheads="1"/>
          </p:cNvSpPr>
          <p:nvPr/>
        </p:nvSpPr>
        <p:spPr bwMode="auto">
          <a:xfrm>
            <a:off x="7216476" y="5618958"/>
            <a:ext cx="3778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t>we</a:t>
            </a:r>
          </a:p>
        </p:txBody>
      </p:sp>
      <p:sp>
        <p:nvSpPr>
          <p:cNvPr id="21633" name="Text Box 171"/>
          <p:cNvSpPr txBox="1">
            <a:spLocks noChangeArrowheads="1"/>
          </p:cNvSpPr>
          <p:nvPr/>
        </p:nvSpPr>
        <p:spPr bwMode="auto">
          <a:xfrm>
            <a:off x="7877311" y="525289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readdata</a:t>
            </a:r>
            <a:endParaRPr lang="en-US" altLang="ja-JP" sz="1200" b="1" dirty="0"/>
          </a:p>
        </p:txBody>
      </p:sp>
      <p:sp>
        <p:nvSpPr>
          <p:cNvPr id="21634" name="Text Box 172"/>
          <p:cNvSpPr txBox="1">
            <a:spLocks noChangeArrowheads="1"/>
          </p:cNvSpPr>
          <p:nvPr/>
        </p:nvSpPr>
        <p:spPr bwMode="auto">
          <a:xfrm>
            <a:off x="5227836" y="3035975"/>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srca</a:t>
            </a:r>
            <a:endParaRPr lang="en-US" altLang="ja-JP" sz="1200" b="1" dirty="0"/>
          </a:p>
        </p:txBody>
      </p:sp>
      <p:sp>
        <p:nvSpPr>
          <p:cNvPr id="21635" name="Text Box 173"/>
          <p:cNvSpPr txBox="1">
            <a:spLocks noChangeArrowheads="1"/>
          </p:cNvSpPr>
          <p:nvPr/>
        </p:nvSpPr>
        <p:spPr bwMode="auto">
          <a:xfrm>
            <a:off x="6287094" y="4947596"/>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writedata</a:t>
            </a:r>
            <a:endParaRPr lang="en-US" altLang="ja-JP" sz="1200" b="1" dirty="0"/>
          </a:p>
        </p:txBody>
      </p:sp>
      <p:sp>
        <p:nvSpPr>
          <p:cNvPr id="21638" name="Text Box 176"/>
          <p:cNvSpPr txBox="1">
            <a:spLocks noChangeArrowheads="1"/>
          </p:cNvSpPr>
          <p:nvPr/>
        </p:nvSpPr>
        <p:spPr bwMode="auto">
          <a:xfrm>
            <a:off x="3573482" y="1943211"/>
            <a:ext cx="7296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dirty="0" err="1"/>
              <a:t>addcom</a:t>
            </a:r>
            <a:endParaRPr lang="en-US" altLang="ja-JP" sz="1200" dirty="0"/>
          </a:p>
        </p:txBody>
      </p:sp>
      <p:sp>
        <p:nvSpPr>
          <p:cNvPr id="21639" name="Text Box 177"/>
          <p:cNvSpPr txBox="1">
            <a:spLocks noChangeArrowheads="1"/>
          </p:cNvSpPr>
          <p:nvPr/>
        </p:nvSpPr>
        <p:spPr bwMode="auto">
          <a:xfrm>
            <a:off x="5196880" y="22764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rdE</a:t>
            </a:r>
            <a:endParaRPr lang="en-US" altLang="ja-JP" sz="1200" b="1" dirty="0"/>
          </a:p>
        </p:txBody>
      </p:sp>
      <p:sp>
        <p:nvSpPr>
          <p:cNvPr id="21640" name="Text Box 178"/>
          <p:cNvSpPr txBox="1">
            <a:spLocks noChangeArrowheads="1"/>
          </p:cNvSpPr>
          <p:nvPr/>
        </p:nvSpPr>
        <p:spPr bwMode="auto">
          <a:xfrm>
            <a:off x="6815529" y="223668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rdM</a:t>
            </a:r>
            <a:endParaRPr lang="en-US" altLang="ja-JP" sz="1200" b="1" dirty="0"/>
          </a:p>
        </p:txBody>
      </p:sp>
      <p:sp>
        <p:nvSpPr>
          <p:cNvPr id="21641" name="Text Box 179"/>
          <p:cNvSpPr txBox="1">
            <a:spLocks noChangeArrowheads="1"/>
          </p:cNvSpPr>
          <p:nvPr/>
        </p:nvSpPr>
        <p:spPr bwMode="auto">
          <a:xfrm>
            <a:off x="2533055" y="785813"/>
            <a:ext cx="7826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t>decorder</a:t>
            </a:r>
          </a:p>
        </p:txBody>
      </p:sp>
      <p:sp>
        <p:nvSpPr>
          <p:cNvPr id="21642" name="Line 180"/>
          <p:cNvSpPr>
            <a:spLocks noChangeShapeType="1"/>
          </p:cNvSpPr>
          <p:nvPr/>
        </p:nvSpPr>
        <p:spPr bwMode="auto">
          <a:xfrm>
            <a:off x="2028230" y="188913"/>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43" name="Line 181"/>
          <p:cNvSpPr>
            <a:spLocks noChangeShapeType="1"/>
          </p:cNvSpPr>
          <p:nvPr/>
        </p:nvSpPr>
        <p:spPr bwMode="auto">
          <a:xfrm>
            <a:off x="4765352" y="184994"/>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44" name="Line 182"/>
          <p:cNvSpPr>
            <a:spLocks noChangeShapeType="1"/>
          </p:cNvSpPr>
          <p:nvPr/>
        </p:nvSpPr>
        <p:spPr bwMode="auto">
          <a:xfrm>
            <a:off x="6852642" y="188913"/>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45" name="Text Box 183"/>
          <p:cNvSpPr txBox="1">
            <a:spLocks noChangeArrowheads="1"/>
          </p:cNvSpPr>
          <p:nvPr/>
        </p:nvSpPr>
        <p:spPr bwMode="auto">
          <a:xfrm>
            <a:off x="1095375" y="207963"/>
            <a:ext cx="32573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F</a:t>
            </a:r>
          </a:p>
        </p:txBody>
      </p:sp>
      <p:sp>
        <p:nvSpPr>
          <p:cNvPr id="21646" name="Text Box 184"/>
          <p:cNvSpPr txBox="1">
            <a:spLocks noChangeArrowheads="1"/>
          </p:cNvSpPr>
          <p:nvPr/>
        </p:nvSpPr>
        <p:spPr bwMode="auto">
          <a:xfrm>
            <a:off x="3459596" y="178635"/>
            <a:ext cx="35137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D</a:t>
            </a:r>
          </a:p>
        </p:txBody>
      </p:sp>
      <p:sp>
        <p:nvSpPr>
          <p:cNvPr id="21647" name="Text Box 185"/>
          <p:cNvSpPr txBox="1">
            <a:spLocks noChangeArrowheads="1"/>
          </p:cNvSpPr>
          <p:nvPr/>
        </p:nvSpPr>
        <p:spPr bwMode="auto">
          <a:xfrm>
            <a:off x="5701705" y="188913"/>
            <a:ext cx="33855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E</a:t>
            </a:r>
          </a:p>
        </p:txBody>
      </p:sp>
      <p:sp>
        <p:nvSpPr>
          <p:cNvPr id="21648" name="Text Box 186"/>
          <p:cNvSpPr txBox="1">
            <a:spLocks noChangeArrowheads="1"/>
          </p:cNvSpPr>
          <p:nvPr/>
        </p:nvSpPr>
        <p:spPr bwMode="auto">
          <a:xfrm>
            <a:off x="7408686" y="214968"/>
            <a:ext cx="37702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M</a:t>
            </a:r>
          </a:p>
        </p:txBody>
      </p:sp>
      <p:sp>
        <p:nvSpPr>
          <p:cNvPr id="21649" name="Text Box 187"/>
          <p:cNvSpPr txBox="1">
            <a:spLocks noChangeArrowheads="1"/>
          </p:cNvSpPr>
          <p:nvPr/>
        </p:nvSpPr>
        <p:spPr bwMode="auto">
          <a:xfrm>
            <a:off x="1691680" y="22764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ir</a:t>
            </a:r>
          </a:p>
        </p:txBody>
      </p:sp>
      <p:sp>
        <p:nvSpPr>
          <p:cNvPr id="174" name="Rectangle 39">
            <a:extLst>
              <a:ext uri="{FF2B5EF4-FFF2-40B4-BE49-F238E27FC236}">
                <a16:creationId xmlns:a16="http://schemas.microsoft.com/office/drawing/2014/main" id="{52D9B0CF-C6FF-4276-B5E8-10BC95CC8120}"/>
              </a:ext>
            </a:extLst>
          </p:cNvPr>
          <p:cNvSpPr>
            <a:spLocks noChangeArrowheads="1"/>
          </p:cNvSpPr>
          <p:nvPr/>
        </p:nvSpPr>
        <p:spPr bwMode="auto">
          <a:xfrm rot="5400000">
            <a:off x="6575226" y="4248293"/>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a:t>reg2M</a:t>
            </a:r>
          </a:p>
        </p:txBody>
      </p:sp>
      <p:sp>
        <p:nvSpPr>
          <p:cNvPr id="179" name="Line 117">
            <a:extLst>
              <a:ext uri="{FF2B5EF4-FFF2-40B4-BE49-F238E27FC236}">
                <a16:creationId xmlns:a16="http://schemas.microsoft.com/office/drawing/2014/main" id="{85123218-C3B7-41C7-840A-B3E92EBC6C06}"/>
              </a:ext>
            </a:extLst>
          </p:cNvPr>
          <p:cNvSpPr>
            <a:spLocks noChangeShapeType="1"/>
          </p:cNvSpPr>
          <p:nvPr/>
        </p:nvSpPr>
        <p:spPr bwMode="auto">
          <a:xfrm>
            <a:off x="6983982" y="4500304"/>
            <a:ext cx="180306" cy="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0" name="Line 164">
            <a:extLst>
              <a:ext uri="{FF2B5EF4-FFF2-40B4-BE49-F238E27FC236}">
                <a16:creationId xmlns:a16="http://schemas.microsoft.com/office/drawing/2014/main" id="{CB46BDA8-21EE-496C-9EF8-2E8D8F97DE94}"/>
              </a:ext>
            </a:extLst>
          </p:cNvPr>
          <p:cNvSpPr>
            <a:spLocks noChangeShapeType="1"/>
          </p:cNvSpPr>
          <p:nvPr/>
        </p:nvSpPr>
        <p:spPr bwMode="auto">
          <a:xfrm>
            <a:off x="7164288" y="4479925"/>
            <a:ext cx="0" cy="2118518"/>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1" name="Line 118">
            <a:extLst>
              <a:ext uri="{FF2B5EF4-FFF2-40B4-BE49-F238E27FC236}">
                <a16:creationId xmlns:a16="http://schemas.microsoft.com/office/drawing/2014/main" id="{8625AFBE-9AD9-4925-8595-943E359AAFEF}"/>
              </a:ext>
            </a:extLst>
          </p:cNvPr>
          <p:cNvSpPr>
            <a:spLocks noChangeShapeType="1"/>
          </p:cNvSpPr>
          <p:nvPr/>
        </p:nvSpPr>
        <p:spPr bwMode="auto">
          <a:xfrm>
            <a:off x="7141566" y="6584155"/>
            <a:ext cx="644145" cy="2063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2" name="Line 118">
            <a:extLst>
              <a:ext uri="{FF2B5EF4-FFF2-40B4-BE49-F238E27FC236}">
                <a16:creationId xmlns:a16="http://schemas.microsoft.com/office/drawing/2014/main" id="{7F8667C9-81AB-40F8-BF59-4935C4275FDC}"/>
              </a:ext>
            </a:extLst>
          </p:cNvPr>
          <p:cNvSpPr>
            <a:spLocks noChangeShapeType="1"/>
          </p:cNvSpPr>
          <p:nvPr/>
        </p:nvSpPr>
        <p:spPr bwMode="auto">
          <a:xfrm>
            <a:off x="7235453" y="6085680"/>
            <a:ext cx="576262" cy="713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 name="Line 117">
            <a:extLst>
              <a:ext uri="{FF2B5EF4-FFF2-40B4-BE49-F238E27FC236}">
                <a16:creationId xmlns:a16="http://schemas.microsoft.com/office/drawing/2014/main" id="{07FD7EBA-4A1B-43E0-BA87-D83557E01AB4}"/>
              </a:ext>
            </a:extLst>
          </p:cNvPr>
          <p:cNvSpPr>
            <a:spLocks noChangeShapeType="1"/>
          </p:cNvSpPr>
          <p:nvPr/>
        </p:nvSpPr>
        <p:spPr bwMode="auto">
          <a:xfrm>
            <a:off x="5089363" y="4506511"/>
            <a:ext cx="164898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5" name="Rectangle 76">
            <a:extLst>
              <a:ext uri="{FF2B5EF4-FFF2-40B4-BE49-F238E27FC236}">
                <a16:creationId xmlns:a16="http://schemas.microsoft.com/office/drawing/2014/main" id="{C84319A5-C71C-4F9B-AF20-5745299804B3}"/>
              </a:ext>
            </a:extLst>
          </p:cNvPr>
          <p:cNvSpPr>
            <a:spLocks noChangeArrowheads="1"/>
          </p:cNvSpPr>
          <p:nvPr/>
        </p:nvSpPr>
        <p:spPr bwMode="auto">
          <a:xfrm>
            <a:off x="8231622" y="1104901"/>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86" name="Rectangle 40">
            <a:extLst>
              <a:ext uri="{FF2B5EF4-FFF2-40B4-BE49-F238E27FC236}">
                <a16:creationId xmlns:a16="http://schemas.microsoft.com/office/drawing/2014/main" id="{08F656B6-90A8-4186-AF49-344B6ADEF451}"/>
              </a:ext>
            </a:extLst>
          </p:cNvPr>
          <p:cNvSpPr>
            <a:spLocks noChangeArrowheads="1"/>
          </p:cNvSpPr>
          <p:nvPr/>
        </p:nvSpPr>
        <p:spPr bwMode="auto">
          <a:xfrm rot="5400000">
            <a:off x="8012819" y="3377947"/>
            <a:ext cx="5762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alurW</a:t>
            </a:r>
            <a:endParaRPr lang="en-US" altLang="ja-JP" sz="1400" dirty="0"/>
          </a:p>
        </p:txBody>
      </p:sp>
      <p:sp>
        <p:nvSpPr>
          <p:cNvPr id="187" name="Rectangle 39">
            <a:extLst>
              <a:ext uri="{FF2B5EF4-FFF2-40B4-BE49-F238E27FC236}">
                <a16:creationId xmlns:a16="http://schemas.microsoft.com/office/drawing/2014/main" id="{9D676B2B-99E9-414F-AADF-0823C712C312}"/>
              </a:ext>
            </a:extLst>
          </p:cNvPr>
          <p:cNvSpPr>
            <a:spLocks noChangeArrowheads="1"/>
          </p:cNvSpPr>
          <p:nvPr/>
        </p:nvSpPr>
        <p:spPr bwMode="auto">
          <a:xfrm rot="5400000">
            <a:off x="8004273" y="4041030"/>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rdataW</a:t>
            </a:r>
            <a:endParaRPr lang="en-US" altLang="ja-JP" sz="1400" dirty="0"/>
          </a:p>
        </p:txBody>
      </p:sp>
      <p:sp>
        <p:nvSpPr>
          <p:cNvPr id="188" name="Line 164">
            <a:extLst>
              <a:ext uri="{FF2B5EF4-FFF2-40B4-BE49-F238E27FC236}">
                <a16:creationId xmlns:a16="http://schemas.microsoft.com/office/drawing/2014/main" id="{EE94C804-7349-4CD0-BA07-856FF3B2E857}"/>
              </a:ext>
            </a:extLst>
          </p:cNvPr>
          <p:cNvSpPr>
            <a:spLocks noChangeShapeType="1"/>
          </p:cNvSpPr>
          <p:nvPr/>
        </p:nvSpPr>
        <p:spPr bwMode="auto">
          <a:xfrm>
            <a:off x="7956376" y="4135437"/>
            <a:ext cx="0" cy="1413993"/>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9" name="Line 117">
            <a:extLst>
              <a:ext uri="{FF2B5EF4-FFF2-40B4-BE49-F238E27FC236}">
                <a16:creationId xmlns:a16="http://schemas.microsoft.com/office/drawing/2014/main" id="{299532CB-31D4-4AB0-86DA-892266DBCFED}"/>
              </a:ext>
            </a:extLst>
          </p:cNvPr>
          <p:cNvSpPr>
            <a:spLocks noChangeShapeType="1"/>
          </p:cNvSpPr>
          <p:nvPr/>
        </p:nvSpPr>
        <p:spPr bwMode="auto">
          <a:xfrm>
            <a:off x="7937499" y="4149080"/>
            <a:ext cx="2631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0" name="Line 117">
            <a:extLst>
              <a:ext uri="{FF2B5EF4-FFF2-40B4-BE49-F238E27FC236}">
                <a16:creationId xmlns:a16="http://schemas.microsoft.com/office/drawing/2014/main" id="{102FD469-10D9-43D1-8BF8-3433B99098A4}"/>
              </a:ext>
            </a:extLst>
          </p:cNvPr>
          <p:cNvSpPr>
            <a:spLocks noChangeShapeType="1"/>
          </p:cNvSpPr>
          <p:nvPr/>
        </p:nvSpPr>
        <p:spPr bwMode="auto">
          <a:xfrm>
            <a:off x="8388424" y="3573016"/>
            <a:ext cx="2473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1" name="Line 117">
            <a:extLst>
              <a:ext uri="{FF2B5EF4-FFF2-40B4-BE49-F238E27FC236}">
                <a16:creationId xmlns:a16="http://schemas.microsoft.com/office/drawing/2014/main" id="{8764E777-C883-4B2B-ADF7-DE04E90093E5}"/>
              </a:ext>
            </a:extLst>
          </p:cNvPr>
          <p:cNvSpPr>
            <a:spLocks noChangeShapeType="1"/>
          </p:cNvSpPr>
          <p:nvPr/>
        </p:nvSpPr>
        <p:spPr bwMode="auto">
          <a:xfrm>
            <a:off x="8388424" y="3860800"/>
            <a:ext cx="215901"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3" name="Line 141">
            <a:extLst>
              <a:ext uri="{FF2B5EF4-FFF2-40B4-BE49-F238E27FC236}">
                <a16:creationId xmlns:a16="http://schemas.microsoft.com/office/drawing/2014/main" id="{117F816D-7BB9-4D86-A08D-0D8BCFD4CC36}"/>
              </a:ext>
            </a:extLst>
          </p:cNvPr>
          <p:cNvSpPr>
            <a:spLocks noChangeShapeType="1"/>
          </p:cNvSpPr>
          <p:nvPr/>
        </p:nvSpPr>
        <p:spPr bwMode="auto">
          <a:xfrm>
            <a:off x="8388672" y="1196752"/>
            <a:ext cx="359321" cy="0"/>
          </a:xfrm>
          <a:prstGeom prst="line">
            <a:avLst/>
          </a:prstGeom>
          <a:noFill/>
          <a:ln w="9525">
            <a:solidFill>
              <a:schemeClr val="tx1"/>
            </a:solidFill>
            <a:prstDash val="dash"/>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 name="Rectangle 81">
            <a:extLst>
              <a:ext uri="{FF2B5EF4-FFF2-40B4-BE49-F238E27FC236}">
                <a16:creationId xmlns:a16="http://schemas.microsoft.com/office/drawing/2014/main" id="{D592B511-E810-4EA4-AFE6-044AB31B5065}"/>
              </a:ext>
            </a:extLst>
          </p:cNvPr>
          <p:cNvSpPr>
            <a:spLocks noChangeArrowheads="1"/>
          </p:cNvSpPr>
          <p:nvPr/>
        </p:nvSpPr>
        <p:spPr bwMode="auto">
          <a:xfrm>
            <a:off x="6803802" y="814387"/>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7" name="Line 129">
            <a:extLst>
              <a:ext uri="{FF2B5EF4-FFF2-40B4-BE49-F238E27FC236}">
                <a16:creationId xmlns:a16="http://schemas.microsoft.com/office/drawing/2014/main" id="{A436A2ED-CF62-4F97-862B-CC3FA9BE4424}"/>
              </a:ext>
            </a:extLst>
          </p:cNvPr>
          <p:cNvSpPr>
            <a:spLocks noChangeShapeType="1"/>
          </p:cNvSpPr>
          <p:nvPr/>
        </p:nvSpPr>
        <p:spPr bwMode="auto">
          <a:xfrm>
            <a:off x="7349678" y="981075"/>
            <a:ext cx="0" cy="64770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8" name="Rectangle 78">
            <a:extLst>
              <a:ext uri="{FF2B5EF4-FFF2-40B4-BE49-F238E27FC236}">
                <a16:creationId xmlns:a16="http://schemas.microsoft.com/office/drawing/2014/main" id="{C0ADF918-409D-4D8B-AE10-EC95BA59F6D8}"/>
              </a:ext>
            </a:extLst>
          </p:cNvPr>
          <p:cNvSpPr>
            <a:spLocks noChangeArrowheads="1"/>
          </p:cNvSpPr>
          <p:nvPr/>
        </p:nvSpPr>
        <p:spPr bwMode="auto">
          <a:xfrm>
            <a:off x="4716016" y="620812"/>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9" name="Line 138">
            <a:extLst>
              <a:ext uri="{FF2B5EF4-FFF2-40B4-BE49-F238E27FC236}">
                <a16:creationId xmlns:a16="http://schemas.microsoft.com/office/drawing/2014/main" id="{4D05CDED-8B2E-4AE5-9372-1D8F7206B3C8}"/>
              </a:ext>
            </a:extLst>
          </p:cNvPr>
          <p:cNvSpPr>
            <a:spLocks noChangeShapeType="1"/>
          </p:cNvSpPr>
          <p:nvPr/>
        </p:nvSpPr>
        <p:spPr bwMode="auto">
          <a:xfrm>
            <a:off x="3276873" y="765274"/>
            <a:ext cx="1439143"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0" name="Line 141">
            <a:extLst>
              <a:ext uri="{FF2B5EF4-FFF2-40B4-BE49-F238E27FC236}">
                <a16:creationId xmlns:a16="http://schemas.microsoft.com/office/drawing/2014/main" id="{BDF55E9A-E7BF-4330-B1DF-8D86EA7C1EAB}"/>
              </a:ext>
            </a:extLst>
          </p:cNvPr>
          <p:cNvSpPr>
            <a:spLocks noChangeShapeType="1"/>
          </p:cNvSpPr>
          <p:nvPr/>
        </p:nvSpPr>
        <p:spPr bwMode="auto">
          <a:xfrm>
            <a:off x="4860479" y="765274"/>
            <a:ext cx="1894979"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1" name="Text Box 145">
            <a:extLst>
              <a:ext uri="{FF2B5EF4-FFF2-40B4-BE49-F238E27FC236}">
                <a16:creationId xmlns:a16="http://schemas.microsoft.com/office/drawing/2014/main" id="{A59CE939-E13F-4A0D-93E2-6C535FDE6271}"/>
              </a:ext>
            </a:extLst>
          </p:cNvPr>
          <p:cNvSpPr txBox="1">
            <a:spLocks noChangeArrowheads="1"/>
          </p:cNvSpPr>
          <p:nvPr/>
        </p:nvSpPr>
        <p:spPr bwMode="auto">
          <a:xfrm>
            <a:off x="3304764" y="551593"/>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a:t>
            </a:r>
            <a:endParaRPr lang="en-US" altLang="ja-JP" sz="1200" b="1" dirty="0"/>
          </a:p>
        </p:txBody>
      </p:sp>
      <p:sp>
        <p:nvSpPr>
          <p:cNvPr id="202" name="Rectangle 81">
            <a:extLst>
              <a:ext uri="{FF2B5EF4-FFF2-40B4-BE49-F238E27FC236}">
                <a16:creationId xmlns:a16="http://schemas.microsoft.com/office/drawing/2014/main" id="{A4B68612-0FB6-4A4E-AEE0-CBC78A170F25}"/>
              </a:ext>
            </a:extLst>
          </p:cNvPr>
          <p:cNvSpPr>
            <a:spLocks noChangeArrowheads="1"/>
          </p:cNvSpPr>
          <p:nvPr/>
        </p:nvSpPr>
        <p:spPr bwMode="auto">
          <a:xfrm>
            <a:off x="6755458" y="598586"/>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4" name="Line 141">
            <a:extLst>
              <a:ext uri="{FF2B5EF4-FFF2-40B4-BE49-F238E27FC236}">
                <a16:creationId xmlns:a16="http://schemas.microsoft.com/office/drawing/2014/main" id="{42D4838B-19C1-4C1F-B440-915F631BC702}"/>
              </a:ext>
            </a:extLst>
          </p:cNvPr>
          <p:cNvSpPr>
            <a:spLocks noChangeShapeType="1"/>
          </p:cNvSpPr>
          <p:nvPr/>
        </p:nvSpPr>
        <p:spPr bwMode="auto">
          <a:xfrm>
            <a:off x="6924080" y="728762"/>
            <a:ext cx="1307542"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8" name="グループ化 7">
            <a:extLst>
              <a:ext uri="{FF2B5EF4-FFF2-40B4-BE49-F238E27FC236}">
                <a16:creationId xmlns:a16="http://schemas.microsoft.com/office/drawing/2014/main" id="{B1120B67-2F3B-47D4-9388-30B2D963901B}"/>
              </a:ext>
            </a:extLst>
          </p:cNvPr>
          <p:cNvGrpSpPr/>
          <p:nvPr/>
        </p:nvGrpSpPr>
        <p:grpSpPr>
          <a:xfrm>
            <a:off x="8325718" y="710505"/>
            <a:ext cx="234205" cy="743754"/>
            <a:chOff x="8772166" y="2010330"/>
            <a:chExt cx="144462" cy="1296988"/>
          </a:xfrm>
        </p:grpSpPr>
        <p:sp>
          <p:nvSpPr>
            <p:cNvPr id="205" name="Line 122">
              <a:extLst>
                <a:ext uri="{FF2B5EF4-FFF2-40B4-BE49-F238E27FC236}">
                  <a16:creationId xmlns:a16="http://schemas.microsoft.com/office/drawing/2014/main" id="{9BE35FF0-5610-49F2-A67A-F2F004ED73E7}"/>
                </a:ext>
              </a:extLst>
            </p:cNvPr>
            <p:cNvSpPr>
              <a:spLocks noChangeShapeType="1"/>
            </p:cNvSpPr>
            <p:nvPr/>
          </p:nvSpPr>
          <p:spPr bwMode="auto">
            <a:xfrm>
              <a:off x="8772166" y="2010330"/>
              <a:ext cx="144462"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 name="Line 123">
              <a:extLst>
                <a:ext uri="{FF2B5EF4-FFF2-40B4-BE49-F238E27FC236}">
                  <a16:creationId xmlns:a16="http://schemas.microsoft.com/office/drawing/2014/main" id="{65D3A6C8-CD22-4192-BB13-44069307B676}"/>
                </a:ext>
              </a:extLst>
            </p:cNvPr>
            <p:cNvSpPr>
              <a:spLocks noChangeShapeType="1"/>
            </p:cNvSpPr>
            <p:nvPr/>
          </p:nvSpPr>
          <p:spPr bwMode="auto">
            <a:xfrm>
              <a:off x="8916628" y="2010330"/>
              <a:ext cx="0" cy="129698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07" name="Line 124">
            <a:extLst>
              <a:ext uri="{FF2B5EF4-FFF2-40B4-BE49-F238E27FC236}">
                <a16:creationId xmlns:a16="http://schemas.microsoft.com/office/drawing/2014/main" id="{AAF22FE7-F5BD-4D79-91C2-E2FF2D58DCDF}"/>
              </a:ext>
            </a:extLst>
          </p:cNvPr>
          <p:cNvSpPr>
            <a:spLocks noChangeShapeType="1"/>
          </p:cNvSpPr>
          <p:nvPr/>
        </p:nvSpPr>
        <p:spPr bwMode="auto">
          <a:xfrm flipH="1">
            <a:off x="3074788" y="1454259"/>
            <a:ext cx="5485134"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 name="Line 129">
            <a:extLst>
              <a:ext uri="{FF2B5EF4-FFF2-40B4-BE49-F238E27FC236}">
                <a16:creationId xmlns:a16="http://schemas.microsoft.com/office/drawing/2014/main" id="{8E12475A-904D-46A4-89A7-9D80CBDEE035}"/>
              </a:ext>
            </a:extLst>
          </p:cNvPr>
          <p:cNvSpPr>
            <a:spLocks noChangeShapeType="1"/>
          </p:cNvSpPr>
          <p:nvPr/>
        </p:nvSpPr>
        <p:spPr bwMode="auto">
          <a:xfrm>
            <a:off x="3036292" y="1412875"/>
            <a:ext cx="0" cy="1373188"/>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 name="Rectangle 76">
            <a:extLst>
              <a:ext uri="{FF2B5EF4-FFF2-40B4-BE49-F238E27FC236}">
                <a16:creationId xmlns:a16="http://schemas.microsoft.com/office/drawing/2014/main" id="{F739E1DA-F967-486D-97C7-487D9B36855E}"/>
              </a:ext>
            </a:extLst>
          </p:cNvPr>
          <p:cNvSpPr>
            <a:spLocks noChangeArrowheads="1"/>
          </p:cNvSpPr>
          <p:nvPr/>
        </p:nvSpPr>
        <p:spPr bwMode="auto">
          <a:xfrm>
            <a:off x="8231622" y="581946"/>
            <a:ext cx="144462" cy="215900"/>
          </a:xfrm>
          <a:prstGeom prst="rect">
            <a:avLst/>
          </a:prstGeom>
          <a:solidFill>
            <a:schemeClr val="bg1"/>
          </a:solidFill>
          <a:ln w="9525">
            <a:solidFill>
              <a:schemeClr val="tx1"/>
            </a:solidFill>
            <a:miter lim="800000"/>
            <a:headEnd/>
            <a:tailEnd/>
          </a:ln>
          <a:effec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0" name="Line 182">
            <a:extLst>
              <a:ext uri="{FF2B5EF4-FFF2-40B4-BE49-F238E27FC236}">
                <a16:creationId xmlns:a16="http://schemas.microsoft.com/office/drawing/2014/main" id="{ADDC3325-AB86-4D91-AA24-0E079B90439C}"/>
              </a:ext>
            </a:extLst>
          </p:cNvPr>
          <p:cNvSpPr>
            <a:spLocks noChangeShapeType="1"/>
          </p:cNvSpPr>
          <p:nvPr/>
        </p:nvSpPr>
        <p:spPr bwMode="auto">
          <a:xfrm>
            <a:off x="8320360" y="212448"/>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1" name="Text Box 186">
            <a:extLst>
              <a:ext uri="{FF2B5EF4-FFF2-40B4-BE49-F238E27FC236}">
                <a16:creationId xmlns:a16="http://schemas.microsoft.com/office/drawing/2014/main" id="{E1D54603-5F02-4A9E-9C46-F4A6C6B2DB70}"/>
              </a:ext>
            </a:extLst>
          </p:cNvPr>
          <p:cNvSpPr txBox="1">
            <a:spLocks noChangeArrowheads="1"/>
          </p:cNvSpPr>
          <p:nvPr/>
        </p:nvSpPr>
        <p:spPr bwMode="auto">
          <a:xfrm>
            <a:off x="8614246" y="219903"/>
            <a:ext cx="40267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W</a:t>
            </a:r>
          </a:p>
        </p:txBody>
      </p:sp>
      <p:sp>
        <p:nvSpPr>
          <p:cNvPr id="216" name="Line 104">
            <a:extLst>
              <a:ext uri="{FF2B5EF4-FFF2-40B4-BE49-F238E27FC236}">
                <a16:creationId xmlns:a16="http://schemas.microsoft.com/office/drawing/2014/main" id="{4A7236F2-2E21-4EB7-B3D5-0365267F4CE9}"/>
              </a:ext>
            </a:extLst>
          </p:cNvPr>
          <p:cNvSpPr>
            <a:spLocks noChangeShapeType="1"/>
          </p:cNvSpPr>
          <p:nvPr/>
        </p:nvSpPr>
        <p:spPr bwMode="auto">
          <a:xfrm flipV="1">
            <a:off x="2542578" y="2476336"/>
            <a:ext cx="854078" cy="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7" name="Line 99">
            <a:extLst>
              <a:ext uri="{FF2B5EF4-FFF2-40B4-BE49-F238E27FC236}">
                <a16:creationId xmlns:a16="http://schemas.microsoft.com/office/drawing/2014/main" id="{62CE8743-11E4-434D-814B-E0ABF13D7647}"/>
              </a:ext>
            </a:extLst>
          </p:cNvPr>
          <p:cNvSpPr>
            <a:spLocks noChangeShapeType="1"/>
          </p:cNvSpPr>
          <p:nvPr/>
        </p:nvSpPr>
        <p:spPr bwMode="auto">
          <a:xfrm flipV="1">
            <a:off x="2533055" y="2470150"/>
            <a:ext cx="0"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8" name="Line 98">
            <a:extLst>
              <a:ext uri="{FF2B5EF4-FFF2-40B4-BE49-F238E27FC236}">
                <a16:creationId xmlns:a16="http://schemas.microsoft.com/office/drawing/2014/main" id="{A4ACB0A3-241F-418B-81BD-8B3EB30985C0}"/>
              </a:ext>
            </a:extLst>
          </p:cNvPr>
          <p:cNvSpPr>
            <a:spLocks noChangeShapeType="1"/>
          </p:cNvSpPr>
          <p:nvPr/>
        </p:nvSpPr>
        <p:spPr bwMode="auto">
          <a:xfrm flipV="1">
            <a:off x="2031645" y="3146442"/>
            <a:ext cx="50221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9" name="Rectangle 76">
            <a:extLst>
              <a:ext uri="{FF2B5EF4-FFF2-40B4-BE49-F238E27FC236}">
                <a16:creationId xmlns:a16="http://schemas.microsoft.com/office/drawing/2014/main" id="{90C3823E-118D-4BF9-A1D4-64C3B3974CF6}"/>
              </a:ext>
            </a:extLst>
          </p:cNvPr>
          <p:cNvSpPr>
            <a:spLocks noChangeArrowheads="1"/>
          </p:cNvSpPr>
          <p:nvPr/>
        </p:nvSpPr>
        <p:spPr bwMode="auto">
          <a:xfrm>
            <a:off x="6718895" y="2444966"/>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20" name="Line 131">
            <a:extLst>
              <a:ext uri="{FF2B5EF4-FFF2-40B4-BE49-F238E27FC236}">
                <a16:creationId xmlns:a16="http://schemas.microsoft.com/office/drawing/2014/main" id="{19162AC8-6A1E-4D23-8593-56D1A0E424C7}"/>
              </a:ext>
            </a:extLst>
          </p:cNvPr>
          <p:cNvSpPr>
            <a:spLocks noChangeShapeType="1"/>
          </p:cNvSpPr>
          <p:nvPr/>
        </p:nvSpPr>
        <p:spPr bwMode="auto">
          <a:xfrm>
            <a:off x="6878340" y="2571750"/>
            <a:ext cx="130164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1" name="Line 151">
            <a:extLst>
              <a:ext uri="{FF2B5EF4-FFF2-40B4-BE49-F238E27FC236}">
                <a16:creationId xmlns:a16="http://schemas.microsoft.com/office/drawing/2014/main" id="{BC3854AF-EBF9-47D2-9640-0481DEC1FFA4}"/>
              </a:ext>
            </a:extLst>
          </p:cNvPr>
          <p:cNvSpPr>
            <a:spLocks noChangeShapeType="1"/>
          </p:cNvSpPr>
          <p:nvPr/>
        </p:nvSpPr>
        <p:spPr bwMode="auto">
          <a:xfrm flipH="1" flipV="1">
            <a:off x="2264224" y="1928796"/>
            <a:ext cx="4314" cy="150020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2" name="Line 102">
            <a:extLst>
              <a:ext uri="{FF2B5EF4-FFF2-40B4-BE49-F238E27FC236}">
                <a16:creationId xmlns:a16="http://schemas.microsoft.com/office/drawing/2014/main" id="{437F4BD5-2709-4777-A113-7C8965919023}"/>
              </a:ext>
            </a:extLst>
          </p:cNvPr>
          <p:cNvSpPr>
            <a:spLocks noChangeShapeType="1"/>
          </p:cNvSpPr>
          <p:nvPr/>
        </p:nvSpPr>
        <p:spPr bwMode="auto">
          <a:xfrm>
            <a:off x="2028230" y="3411409"/>
            <a:ext cx="2403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3" name="Text Box 178">
            <a:extLst>
              <a:ext uri="{FF2B5EF4-FFF2-40B4-BE49-F238E27FC236}">
                <a16:creationId xmlns:a16="http://schemas.microsoft.com/office/drawing/2014/main" id="{0D09E902-C135-4BB6-9B6C-F0DBE4519637}"/>
              </a:ext>
            </a:extLst>
          </p:cNvPr>
          <p:cNvSpPr txBox="1">
            <a:spLocks noChangeArrowheads="1"/>
          </p:cNvSpPr>
          <p:nvPr/>
        </p:nvSpPr>
        <p:spPr bwMode="auto">
          <a:xfrm>
            <a:off x="8104889" y="2158266"/>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rdW</a:t>
            </a:r>
            <a:endParaRPr lang="en-US" altLang="ja-JP" sz="1200" b="1" dirty="0"/>
          </a:p>
        </p:txBody>
      </p:sp>
      <p:sp>
        <p:nvSpPr>
          <p:cNvPr id="224" name="Text Box 178">
            <a:extLst>
              <a:ext uri="{FF2B5EF4-FFF2-40B4-BE49-F238E27FC236}">
                <a16:creationId xmlns:a16="http://schemas.microsoft.com/office/drawing/2014/main" id="{6957EB28-6A33-4BD0-A7A9-2972EFB59D67}"/>
              </a:ext>
            </a:extLst>
          </p:cNvPr>
          <p:cNvSpPr txBox="1">
            <a:spLocks noChangeArrowheads="1"/>
          </p:cNvSpPr>
          <p:nvPr/>
        </p:nvSpPr>
        <p:spPr bwMode="auto">
          <a:xfrm>
            <a:off x="3764894" y="2628452"/>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rdW</a:t>
            </a:r>
            <a:endParaRPr lang="en-US" altLang="ja-JP" sz="1200" b="1" dirty="0"/>
          </a:p>
        </p:txBody>
      </p:sp>
      <p:sp>
        <p:nvSpPr>
          <p:cNvPr id="225" name="Text Box 149">
            <a:extLst>
              <a:ext uri="{FF2B5EF4-FFF2-40B4-BE49-F238E27FC236}">
                <a16:creationId xmlns:a16="http://schemas.microsoft.com/office/drawing/2014/main" id="{B4CD8E87-B446-498A-A98C-56820DB5A5FC}"/>
              </a:ext>
            </a:extLst>
          </p:cNvPr>
          <p:cNvSpPr txBox="1">
            <a:spLocks noChangeArrowheads="1"/>
          </p:cNvSpPr>
          <p:nvPr/>
        </p:nvSpPr>
        <p:spPr bwMode="auto">
          <a:xfrm>
            <a:off x="5131229" y="523162"/>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rweE</a:t>
            </a:r>
            <a:endParaRPr lang="en-US" altLang="ja-JP" sz="1200" b="1" dirty="0"/>
          </a:p>
        </p:txBody>
      </p:sp>
      <p:sp>
        <p:nvSpPr>
          <p:cNvPr id="226" name="Rectangle 39">
            <a:extLst>
              <a:ext uri="{FF2B5EF4-FFF2-40B4-BE49-F238E27FC236}">
                <a16:creationId xmlns:a16="http://schemas.microsoft.com/office/drawing/2014/main" id="{061D798B-8E75-42CF-9E66-374C82C4F1B9}"/>
              </a:ext>
            </a:extLst>
          </p:cNvPr>
          <p:cNvSpPr>
            <a:spLocks noChangeArrowheads="1"/>
          </p:cNvSpPr>
          <p:nvPr/>
        </p:nvSpPr>
        <p:spPr bwMode="auto">
          <a:xfrm rot="5400000">
            <a:off x="4591220" y="4296569"/>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immE</a:t>
            </a:r>
            <a:endParaRPr lang="en-US" altLang="ja-JP" sz="1400" dirty="0"/>
          </a:p>
        </p:txBody>
      </p:sp>
      <p:sp>
        <p:nvSpPr>
          <p:cNvPr id="229" name="Line 117">
            <a:extLst>
              <a:ext uri="{FF2B5EF4-FFF2-40B4-BE49-F238E27FC236}">
                <a16:creationId xmlns:a16="http://schemas.microsoft.com/office/drawing/2014/main" id="{7B8724E2-9AAB-4D77-901A-5060FCD56007}"/>
              </a:ext>
            </a:extLst>
          </p:cNvPr>
          <p:cNvSpPr>
            <a:spLocks noChangeShapeType="1"/>
          </p:cNvSpPr>
          <p:nvPr/>
        </p:nvSpPr>
        <p:spPr bwMode="auto">
          <a:xfrm>
            <a:off x="5611158" y="3881803"/>
            <a:ext cx="32899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2" name="Line 128">
            <a:extLst>
              <a:ext uri="{FF2B5EF4-FFF2-40B4-BE49-F238E27FC236}">
                <a16:creationId xmlns:a16="http://schemas.microsoft.com/office/drawing/2014/main" id="{342AB486-8B45-46E9-9D4D-A65C9090735F}"/>
              </a:ext>
            </a:extLst>
          </p:cNvPr>
          <p:cNvSpPr>
            <a:spLocks noChangeShapeType="1"/>
          </p:cNvSpPr>
          <p:nvPr/>
        </p:nvSpPr>
        <p:spPr bwMode="auto">
          <a:xfrm>
            <a:off x="4932364" y="2076450"/>
            <a:ext cx="123350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 name="Line 129">
            <a:extLst>
              <a:ext uri="{FF2B5EF4-FFF2-40B4-BE49-F238E27FC236}">
                <a16:creationId xmlns:a16="http://schemas.microsoft.com/office/drawing/2014/main" id="{4063FA3B-B817-4B05-BFD5-B381010A83F0}"/>
              </a:ext>
            </a:extLst>
          </p:cNvPr>
          <p:cNvSpPr>
            <a:spLocks noChangeShapeType="1"/>
          </p:cNvSpPr>
          <p:nvPr/>
        </p:nvSpPr>
        <p:spPr bwMode="auto">
          <a:xfrm>
            <a:off x="6165869" y="2076450"/>
            <a:ext cx="0" cy="84413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6" name="Text Box 157">
            <a:extLst>
              <a:ext uri="{FF2B5EF4-FFF2-40B4-BE49-F238E27FC236}">
                <a16:creationId xmlns:a16="http://schemas.microsoft.com/office/drawing/2014/main" id="{7606964D-A44B-4EE3-91AB-6CFCD328F70C}"/>
              </a:ext>
            </a:extLst>
          </p:cNvPr>
          <p:cNvSpPr txBox="1">
            <a:spLocks noChangeArrowheads="1"/>
          </p:cNvSpPr>
          <p:nvPr/>
        </p:nvSpPr>
        <p:spPr bwMode="auto">
          <a:xfrm>
            <a:off x="4931036" y="1644550"/>
            <a:ext cx="137947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funct3E</a:t>
            </a:r>
          </a:p>
        </p:txBody>
      </p:sp>
      <p:sp>
        <p:nvSpPr>
          <p:cNvPr id="208" name="Text Box 176">
            <a:extLst>
              <a:ext uri="{FF2B5EF4-FFF2-40B4-BE49-F238E27FC236}">
                <a16:creationId xmlns:a16="http://schemas.microsoft.com/office/drawing/2014/main" id="{AC3625A7-9E95-4FF0-A386-646E97FCC782}"/>
              </a:ext>
            </a:extLst>
          </p:cNvPr>
          <p:cNvSpPr txBox="1">
            <a:spLocks noChangeArrowheads="1"/>
          </p:cNvSpPr>
          <p:nvPr/>
        </p:nvSpPr>
        <p:spPr bwMode="auto">
          <a:xfrm>
            <a:off x="4946273" y="1992829"/>
            <a:ext cx="83227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dirty="0" err="1"/>
              <a:t>addcomE</a:t>
            </a:r>
            <a:endParaRPr lang="en-US" altLang="ja-JP" sz="1200" dirty="0"/>
          </a:p>
        </p:txBody>
      </p:sp>
      <p:sp>
        <p:nvSpPr>
          <p:cNvPr id="212" name="Text Box 172">
            <a:extLst>
              <a:ext uri="{FF2B5EF4-FFF2-40B4-BE49-F238E27FC236}">
                <a16:creationId xmlns:a16="http://schemas.microsoft.com/office/drawing/2014/main" id="{9E019441-F27F-479E-94C0-E0E9314504E3}"/>
              </a:ext>
            </a:extLst>
          </p:cNvPr>
          <p:cNvSpPr txBox="1">
            <a:spLocks noChangeArrowheads="1"/>
          </p:cNvSpPr>
          <p:nvPr/>
        </p:nvSpPr>
        <p:spPr bwMode="auto">
          <a:xfrm>
            <a:off x="7187011" y="495902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adrdata</a:t>
            </a:r>
            <a:endParaRPr lang="en-US" altLang="ja-JP" sz="1200" b="1" dirty="0"/>
          </a:p>
        </p:txBody>
      </p:sp>
      <p:sp>
        <p:nvSpPr>
          <p:cNvPr id="213" name="Text Box 172">
            <a:extLst>
              <a:ext uri="{FF2B5EF4-FFF2-40B4-BE49-F238E27FC236}">
                <a16:creationId xmlns:a16="http://schemas.microsoft.com/office/drawing/2014/main" id="{647F6DB7-8400-40DA-8BA4-5F9CEF6FB175}"/>
              </a:ext>
            </a:extLst>
          </p:cNvPr>
          <p:cNvSpPr txBox="1">
            <a:spLocks noChangeArrowheads="1"/>
          </p:cNvSpPr>
          <p:nvPr/>
        </p:nvSpPr>
        <p:spPr bwMode="auto">
          <a:xfrm>
            <a:off x="5398152" y="3472140"/>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srcb</a:t>
            </a:r>
            <a:endParaRPr lang="en-US" altLang="ja-JP" sz="1200" b="1" dirty="0"/>
          </a:p>
        </p:txBody>
      </p:sp>
      <p:sp>
        <p:nvSpPr>
          <p:cNvPr id="2" name="テキスト ボックス 1">
            <a:extLst>
              <a:ext uri="{FF2B5EF4-FFF2-40B4-BE49-F238E27FC236}">
                <a16:creationId xmlns:a16="http://schemas.microsoft.com/office/drawing/2014/main" id="{97EEAE06-291F-4AA9-853E-6C12B6EE73A6}"/>
              </a:ext>
            </a:extLst>
          </p:cNvPr>
          <p:cNvSpPr txBox="1"/>
          <p:nvPr/>
        </p:nvSpPr>
        <p:spPr>
          <a:xfrm>
            <a:off x="2474614" y="5643897"/>
            <a:ext cx="3998852" cy="369332"/>
          </a:xfrm>
          <a:prstGeom prst="rect">
            <a:avLst/>
          </a:prstGeom>
          <a:noFill/>
        </p:spPr>
        <p:txBody>
          <a:bodyPr wrap="none" rtlCol="0">
            <a:spAutoFit/>
          </a:bodyPr>
          <a:lstStyle/>
          <a:p>
            <a:r>
              <a:rPr lang="ja-JP" altLang="en-US" dirty="0"/>
              <a:t>前回設計した</a:t>
            </a:r>
            <a:r>
              <a:rPr lang="en-US" altLang="ja-JP" dirty="0"/>
              <a:t>RV32I</a:t>
            </a:r>
            <a:r>
              <a:rPr lang="ja-JP" altLang="en-US" dirty="0"/>
              <a:t>の基本パイプライン</a:t>
            </a:r>
            <a:endParaRPr lang="en-US" altLang="ja-JP" dirty="0"/>
          </a:p>
        </p:txBody>
      </p:sp>
      <p:sp>
        <p:nvSpPr>
          <p:cNvPr id="214" name="Text Box 173">
            <a:extLst>
              <a:ext uri="{FF2B5EF4-FFF2-40B4-BE49-F238E27FC236}">
                <a16:creationId xmlns:a16="http://schemas.microsoft.com/office/drawing/2014/main" id="{70FF1450-9CEE-421E-91EC-98BB3B985413}"/>
              </a:ext>
            </a:extLst>
          </p:cNvPr>
          <p:cNvSpPr txBox="1">
            <a:spLocks noChangeArrowheads="1"/>
          </p:cNvSpPr>
          <p:nvPr/>
        </p:nvSpPr>
        <p:spPr bwMode="auto">
          <a:xfrm>
            <a:off x="1653901" y="4881686"/>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instr</a:t>
            </a:r>
            <a:endParaRPr lang="en-US" altLang="ja-JP" sz="1200"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5"/>
          <p:cNvSpPr txBox="1">
            <a:spLocks noChangeArrowheads="1"/>
          </p:cNvSpPr>
          <p:nvPr/>
        </p:nvSpPr>
        <p:spPr bwMode="auto">
          <a:xfrm rot="5400000">
            <a:off x="5885390" y="2950205"/>
            <a:ext cx="31451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dirty="0"/>
              <a:t>A</a:t>
            </a:r>
          </a:p>
        </p:txBody>
      </p:sp>
      <p:sp>
        <p:nvSpPr>
          <p:cNvPr id="21507" name="Text Box 6"/>
          <p:cNvSpPr txBox="1">
            <a:spLocks noChangeArrowheads="1"/>
          </p:cNvSpPr>
          <p:nvPr/>
        </p:nvSpPr>
        <p:spPr bwMode="auto">
          <a:xfrm rot="5400000">
            <a:off x="5898300" y="3716757"/>
            <a:ext cx="31451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t>B</a:t>
            </a:r>
          </a:p>
        </p:txBody>
      </p:sp>
      <p:grpSp>
        <p:nvGrpSpPr>
          <p:cNvPr id="21508" name="Group 7"/>
          <p:cNvGrpSpPr>
            <a:grpSpLocks/>
          </p:cNvGrpSpPr>
          <p:nvPr/>
        </p:nvGrpSpPr>
        <p:grpSpPr bwMode="auto">
          <a:xfrm rot="5400000">
            <a:off x="5492315" y="3229138"/>
            <a:ext cx="1439863" cy="544190"/>
            <a:chOff x="3288" y="1299"/>
            <a:chExt cx="1996" cy="953"/>
          </a:xfrm>
        </p:grpSpPr>
        <p:sp>
          <p:nvSpPr>
            <p:cNvPr id="21671" name="Line 8"/>
            <p:cNvSpPr>
              <a:spLocks noChangeShapeType="1"/>
            </p:cNvSpPr>
            <p:nvPr/>
          </p:nvSpPr>
          <p:spPr bwMode="auto">
            <a:xfrm>
              <a:off x="3878" y="1299"/>
              <a:ext cx="817"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2" name="Line 9"/>
            <p:cNvSpPr>
              <a:spLocks noChangeShapeType="1"/>
            </p:cNvSpPr>
            <p:nvPr/>
          </p:nvSpPr>
          <p:spPr bwMode="auto">
            <a:xfrm>
              <a:off x="3288" y="2252"/>
              <a:ext cx="77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3" name="Line 10"/>
            <p:cNvSpPr>
              <a:spLocks noChangeShapeType="1"/>
            </p:cNvSpPr>
            <p:nvPr/>
          </p:nvSpPr>
          <p:spPr bwMode="auto">
            <a:xfrm flipV="1">
              <a:off x="4059" y="1934"/>
              <a:ext cx="227" cy="31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4" name="Line 11"/>
            <p:cNvSpPr>
              <a:spLocks noChangeShapeType="1"/>
            </p:cNvSpPr>
            <p:nvPr/>
          </p:nvSpPr>
          <p:spPr bwMode="auto">
            <a:xfrm flipV="1">
              <a:off x="3288" y="1299"/>
              <a:ext cx="590" cy="95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5" name="Line 12"/>
            <p:cNvSpPr>
              <a:spLocks noChangeShapeType="1"/>
            </p:cNvSpPr>
            <p:nvPr/>
          </p:nvSpPr>
          <p:spPr bwMode="auto">
            <a:xfrm flipH="1" flipV="1">
              <a:off x="4694" y="1299"/>
              <a:ext cx="590" cy="95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6" name="Line 13"/>
            <p:cNvSpPr>
              <a:spLocks noChangeShapeType="1"/>
            </p:cNvSpPr>
            <p:nvPr/>
          </p:nvSpPr>
          <p:spPr bwMode="auto">
            <a:xfrm flipH="1" flipV="1">
              <a:off x="4286" y="1934"/>
              <a:ext cx="227" cy="31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7" name="Line 14"/>
            <p:cNvSpPr>
              <a:spLocks noChangeShapeType="1"/>
            </p:cNvSpPr>
            <p:nvPr/>
          </p:nvSpPr>
          <p:spPr bwMode="auto">
            <a:xfrm>
              <a:off x="4513" y="2252"/>
              <a:ext cx="77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509" name="Text Box 15"/>
          <p:cNvSpPr txBox="1">
            <a:spLocks noChangeArrowheads="1"/>
          </p:cNvSpPr>
          <p:nvPr/>
        </p:nvSpPr>
        <p:spPr bwMode="auto">
          <a:xfrm rot="5400000">
            <a:off x="6158065" y="3395761"/>
            <a:ext cx="30489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t>Y</a:t>
            </a:r>
          </a:p>
        </p:txBody>
      </p:sp>
      <p:sp>
        <p:nvSpPr>
          <p:cNvPr id="21510" name="Text Box 16"/>
          <p:cNvSpPr txBox="1">
            <a:spLocks noChangeArrowheads="1"/>
          </p:cNvSpPr>
          <p:nvPr/>
        </p:nvSpPr>
        <p:spPr bwMode="auto">
          <a:xfrm rot="5400000">
            <a:off x="6078690" y="3035399"/>
            <a:ext cx="30489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t>S</a:t>
            </a:r>
          </a:p>
        </p:txBody>
      </p:sp>
      <p:sp>
        <p:nvSpPr>
          <p:cNvPr id="21511" name="Text Box 17"/>
          <p:cNvSpPr txBox="1">
            <a:spLocks noChangeArrowheads="1"/>
          </p:cNvSpPr>
          <p:nvPr/>
        </p:nvSpPr>
        <p:spPr bwMode="auto">
          <a:xfrm rot="5400000">
            <a:off x="6117599" y="3664583"/>
            <a:ext cx="400110" cy="923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400"/>
          </a:p>
        </p:txBody>
      </p:sp>
      <p:sp>
        <p:nvSpPr>
          <p:cNvPr id="21512" name="AutoShape 18"/>
          <p:cNvSpPr>
            <a:spLocks noChangeArrowheads="1"/>
          </p:cNvSpPr>
          <p:nvPr/>
        </p:nvSpPr>
        <p:spPr bwMode="auto">
          <a:xfrm rot="5400000" flipV="1">
            <a:off x="5409437" y="3912010"/>
            <a:ext cx="752549" cy="135197"/>
          </a:xfrm>
          <a:custGeom>
            <a:avLst/>
            <a:gdLst>
              <a:gd name="T0" fmla="*/ 2147483646 w 21600"/>
              <a:gd name="T1" fmla="*/ 1077502115 h 21600"/>
              <a:gd name="T2" fmla="*/ 2147483646 w 21600"/>
              <a:gd name="T3" fmla="*/ 2147483646 h 21600"/>
              <a:gd name="T4" fmla="*/ 2147483646 w 21600"/>
              <a:gd name="T5" fmla="*/ 1077502115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21518" name="Group 43"/>
          <p:cNvGrpSpPr>
            <a:grpSpLocks/>
          </p:cNvGrpSpPr>
          <p:nvPr/>
        </p:nvGrpSpPr>
        <p:grpSpPr bwMode="auto">
          <a:xfrm>
            <a:off x="8509188" y="3458909"/>
            <a:ext cx="303213" cy="520700"/>
            <a:chOff x="5138" y="1434"/>
            <a:chExt cx="191" cy="328"/>
          </a:xfrm>
        </p:grpSpPr>
        <p:grpSp>
          <p:nvGrpSpPr>
            <p:cNvPr id="21664" name="Group 26"/>
            <p:cNvGrpSpPr>
              <a:grpSpLocks/>
            </p:cNvGrpSpPr>
            <p:nvPr/>
          </p:nvGrpSpPr>
          <p:grpSpPr bwMode="auto">
            <a:xfrm>
              <a:off x="5193" y="1434"/>
              <a:ext cx="136" cy="317"/>
              <a:chOff x="3379" y="1888"/>
              <a:chExt cx="136" cy="454"/>
            </a:xfrm>
          </p:grpSpPr>
          <p:sp>
            <p:nvSpPr>
              <p:cNvPr id="21667" name="Line 27"/>
              <p:cNvSpPr>
                <a:spLocks noChangeShapeType="1"/>
              </p:cNvSpPr>
              <p:nvPr/>
            </p:nvSpPr>
            <p:spPr bwMode="auto">
              <a:xfrm>
                <a:off x="3515" y="1979"/>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68" name="Line 28"/>
              <p:cNvSpPr>
                <a:spLocks noChangeShapeType="1"/>
              </p:cNvSpPr>
              <p:nvPr/>
            </p:nvSpPr>
            <p:spPr bwMode="auto">
              <a:xfrm flipH="1" flipV="1">
                <a:off x="3379" y="1888"/>
                <a:ext cx="136"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69" name="Line 29"/>
              <p:cNvSpPr>
                <a:spLocks noChangeShapeType="1"/>
              </p:cNvSpPr>
              <p:nvPr/>
            </p:nvSpPr>
            <p:spPr bwMode="auto">
              <a:xfrm flipH="1">
                <a:off x="3379" y="2251"/>
                <a:ext cx="136"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0" name="Line 30"/>
              <p:cNvSpPr>
                <a:spLocks noChangeShapeType="1"/>
              </p:cNvSpPr>
              <p:nvPr/>
            </p:nvSpPr>
            <p:spPr bwMode="auto">
              <a:xfrm>
                <a:off x="3379" y="1888"/>
                <a:ext cx="0" cy="45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665" name="Text Box 32"/>
            <p:cNvSpPr txBox="1">
              <a:spLocks noChangeArrowheads="1"/>
            </p:cNvSpPr>
            <p:nvPr/>
          </p:nvSpPr>
          <p:spPr bwMode="auto">
            <a:xfrm>
              <a:off x="5138" y="1434"/>
              <a:ext cx="17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a:t>0</a:t>
              </a:r>
            </a:p>
          </p:txBody>
        </p:sp>
        <p:sp>
          <p:nvSpPr>
            <p:cNvPr id="21666" name="Text Box 33"/>
            <p:cNvSpPr txBox="1">
              <a:spLocks noChangeArrowheads="1"/>
            </p:cNvSpPr>
            <p:nvPr/>
          </p:nvSpPr>
          <p:spPr bwMode="auto">
            <a:xfrm>
              <a:off x="5151" y="1570"/>
              <a:ext cx="17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a:t>1</a:t>
              </a:r>
            </a:p>
          </p:txBody>
        </p:sp>
      </p:grpSp>
      <p:sp>
        <p:nvSpPr>
          <p:cNvPr id="21519" name="Rectangle 37"/>
          <p:cNvSpPr>
            <a:spLocks noChangeArrowheads="1"/>
          </p:cNvSpPr>
          <p:nvPr/>
        </p:nvSpPr>
        <p:spPr bwMode="auto">
          <a:xfrm rot="5400000">
            <a:off x="4585766" y="2961482"/>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a:t>reg1E</a:t>
            </a:r>
          </a:p>
        </p:txBody>
      </p:sp>
      <p:sp>
        <p:nvSpPr>
          <p:cNvPr id="21520" name="Rectangle 39"/>
          <p:cNvSpPr>
            <a:spLocks noChangeArrowheads="1"/>
          </p:cNvSpPr>
          <p:nvPr/>
        </p:nvSpPr>
        <p:spPr bwMode="auto">
          <a:xfrm rot="5400000">
            <a:off x="4584899" y="3697691"/>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a:t>reg2E</a:t>
            </a:r>
          </a:p>
        </p:txBody>
      </p:sp>
      <p:sp>
        <p:nvSpPr>
          <p:cNvPr id="21521" name="Rectangle 40"/>
          <p:cNvSpPr>
            <a:spLocks noChangeArrowheads="1"/>
          </p:cNvSpPr>
          <p:nvPr/>
        </p:nvSpPr>
        <p:spPr bwMode="auto">
          <a:xfrm rot="5400000">
            <a:off x="6601024" y="3464719"/>
            <a:ext cx="5762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aluM</a:t>
            </a:r>
            <a:endParaRPr lang="en-US" altLang="ja-JP" sz="1400" dirty="0"/>
          </a:p>
        </p:txBody>
      </p:sp>
      <p:grpSp>
        <p:nvGrpSpPr>
          <p:cNvPr id="21523" name="Group 44"/>
          <p:cNvGrpSpPr>
            <a:grpSpLocks/>
          </p:cNvGrpSpPr>
          <p:nvPr/>
        </p:nvGrpSpPr>
        <p:grpSpPr bwMode="auto">
          <a:xfrm rot="5400000">
            <a:off x="2713235" y="3034507"/>
            <a:ext cx="1154113" cy="647700"/>
            <a:chOff x="1474" y="1752"/>
            <a:chExt cx="635" cy="544"/>
          </a:xfrm>
        </p:grpSpPr>
        <p:sp>
          <p:nvSpPr>
            <p:cNvPr id="21655" name="Rectangle 45"/>
            <p:cNvSpPr>
              <a:spLocks noChangeArrowheads="1"/>
            </p:cNvSpPr>
            <p:nvPr/>
          </p:nvSpPr>
          <p:spPr bwMode="auto">
            <a:xfrm>
              <a:off x="1474" y="175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nvGrpSpPr>
            <p:cNvPr id="21656" name="Group 46"/>
            <p:cNvGrpSpPr>
              <a:grpSpLocks/>
            </p:cNvGrpSpPr>
            <p:nvPr/>
          </p:nvGrpSpPr>
          <p:grpSpPr bwMode="auto">
            <a:xfrm rot="-5400000">
              <a:off x="1519" y="2205"/>
              <a:ext cx="91" cy="91"/>
              <a:chOff x="1474" y="1843"/>
              <a:chExt cx="91" cy="91"/>
            </a:xfrm>
          </p:grpSpPr>
          <p:sp>
            <p:nvSpPr>
              <p:cNvPr id="21662" name="Line 47"/>
              <p:cNvSpPr>
                <a:spLocks noChangeShapeType="1"/>
              </p:cNvSpPr>
              <p:nvPr/>
            </p:nvSpPr>
            <p:spPr bwMode="auto">
              <a:xfrm>
                <a:off x="1474" y="1843"/>
                <a:ext cx="91" cy="4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63" name="Line 48"/>
              <p:cNvSpPr>
                <a:spLocks noChangeShapeType="1"/>
              </p:cNvSpPr>
              <p:nvPr/>
            </p:nvSpPr>
            <p:spPr bwMode="auto">
              <a:xfrm flipH="1">
                <a:off x="1474" y="1888"/>
                <a:ext cx="91" cy="4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657" name="Rectangle 49"/>
            <p:cNvSpPr>
              <a:spLocks noChangeArrowheads="1"/>
            </p:cNvSpPr>
            <p:nvPr/>
          </p:nvSpPr>
          <p:spPr bwMode="auto">
            <a:xfrm>
              <a:off x="1474" y="184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58" name="Rectangle 50"/>
            <p:cNvSpPr>
              <a:spLocks noChangeArrowheads="1"/>
            </p:cNvSpPr>
            <p:nvPr/>
          </p:nvSpPr>
          <p:spPr bwMode="auto">
            <a:xfrm>
              <a:off x="1474" y="193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59" name="Rectangle 51"/>
            <p:cNvSpPr>
              <a:spLocks noChangeArrowheads="1"/>
            </p:cNvSpPr>
            <p:nvPr/>
          </p:nvSpPr>
          <p:spPr bwMode="auto">
            <a:xfrm>
              <a:off x="1474" y="202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60" name="Rectangle 52"/>
            <p:cNvSpPr>
              <a:spLocks noChangeArrowheads="1"/>
            </p:cNvSpPr>
            <p:nvPr/>
          </p:nvSpPr>
          <p:spPr bwMode="auto">
            <a:xfrm>
              <a:off x="1474" y="211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61" name="Rectangle 53"/>
            <p:cNvSpPr>
              <a:spLocks noChangeArrowheads="1"/>
            </p:cNvSpPr>
            <p:nvPr/>
          </p:nvSpPr>
          <p:spPr bwMode="auto">
            <a:xfrm>
              <a:off x="1474" y="220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sp>
        <p:nvSpPr>
          <p:cNvPr id="21525" name="AutoShape 57"/>
          <p:cNvSpPr>
            <a:spLocks noChangeArrowheads="1"/>
          </p:cNvSpPr>
          <p:nvPr/>
        </p:nvSpPr>
        <p:spPr bwMode="auto">
          <a:xfrm rot="5400000">
            <a:off x="3660677" y="4242593"/>
            <a:ext cx="720725" cy="215900"/>
          </a:xfrm>
          <a:prstGeom prst="parallelogram">
            <a:avLst>
              <a:gd name="adj" fmla="val 83456"/>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a:t>ext</a:t>
            </a:r>
          </a:p>
        </p:txBody>
      </p:sp>
      <p:sp>
        <p:nvSpPr>
          <p:cNvPr id="21527" name="Rectangle 60"/>
          <p:cNvSpPr>
            <a:spLocks noChangeArrowheads="1"/>
          </p:cNvSpPr>
          <p:nvPr/>
        </p:nvSpPr>
        <p:spPr bwMode="auto">
          <a:xfrm rot="5400000">
            <a:off x="970225" y="3604402"/>
            <a:ext cx="1953130" cy="11483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28" name="Rectangle 61"/>
          <p:cNvSpPr>
            <a:spLocks noChangeArrowheads="1"/>
          </p:cNvSpPr>
          <p:nvPr/>
        </p:nvSpPr>
        <p:spPr bwMode="auto">
          <a:xfrm>
            <a:off x="323850" y="4227513"/>
            <a:ext cx="1008063" cy="36195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29" name="Line 62"/>
          <p:cNvSpPr>
            <a:spLocks noChangeShapeType="1"/>
          </p:cNvSpPr>
          <p:nvPr/>
        </p:nvSpPr>
        <p:spPr bwMode="auto">
          <a:xfrm>
            <a:off x="323850" y="4371975"/>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30" name="Line 63"/>
          <p:cNvSpPr>
            <a:spLocks noChangeShapeType="1"/>
          </p:cNvSpPr>
          <p:nvPr/>
        </p:nvSpPr>
        <p:spPr bwMode="auto">
          <a:xfrm flipH="1">
            <a:off x="323850" y="4443413"/>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31" name="Text Box 64"/>
          <p:cNvSpPr txBox="1">
            <a:spLocks noChangeArrowheads="1"/>
          </p:cNvSpPr>
          <p:nvPr/>
        </p:nvSpPr>
        <p:spPr bwMode="auto">
          <a:xfrm>
            <a:off x="539750" y="4221163"/>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PC</a:t>
            </a:r>
          </a:p>
        </p:txBody>
      </p:sp>
      <p:sp>
        <p:nvSpPr>
          <p:cNvPr id="21532" name="Oval 65"/>
          <p:cNvSpPr>
            <a:spLocks noChangeArrowheads="1"/>
          </p:cNvSpPr>
          <p:nvPr/>
        </p:nvSpPr>
        <p:spPr bwMode="auto">
          <a:xfrm>
            <a:off x="697601" y="2586488"/>
            <a:ext cx="287337" cy="2873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b="1"/>
              <a:t>＋</a:t>
            </a:r>
          </a:p>
        </p:txBody>
      </p:sp>
      <p:sp>
        <p:nvSpPr>
          <p:cNvPr id="21533" name="Rectangle 66"/>
          <p:cNvSpPr>
            <a:spLocks noChangeArrowheads="1"/>
          </p:cNvSpPr>
          <p:nvPr/>
        </p:nvSpPr>
        <p:spPr bwMode="auto">
          <a:xfrm>
            <a:off x="1042988" y="5838517"/>
            <a:ext cx="1225550" cy="97503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命令メモリ</a:t>
            </a:r>
          </a:p>
        </p:txBody>
      </p:sp>
      <p:sp>
        <p:nvSpPr>
          <p:cNvPr id="21534" name="Rectangle 67"/>
          <p:cNvSpPr>
            <a:spLocks noChangeArrowheads="1"/>
          </p:cNvSpPr>
          <p:nvPr/>
        </p:nvSpPr>
        <p:spPr bwMode="auto">
          <a:xfrm>
            <a:off x="7811715" y="5585286"/>
            <a:ext cx="1003868" cy="10972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データ</a:t>
            </a:r>
          </a:p>
          <a:p>
            <a:pPr algn="ctr" eaLnBrk="1" hangingPunct="1">
              <a:spcBef>
                <a:spcPct val="0"/>
              </a:spcBef>
              <a:buFontTx/>
              <a:buNone/>
            </a:pPr>
            <a:r>
              <a:rPr lang="ja-JP" altLang="en-US" sz="1800"/>
              <a:t>メモリ</a:t>
            </a:r>
          </a:p>
        </p:txBody>
      </p:sp>
      <p:sp>
        <p:nvSpPr>
          <p:cNvPr id="21650" name="AutoShape 69"/>
          <p:cNvSpPr>
            <a:spLocks noChangeArrowheads="1"/>
          </p:cNvSpPr>
          <p:nvPr/>
        </p:nvSpPr>
        <p:spPr bwMode="auto">
          <a:xfrm rot="5400000" flipV="1">
            <a:off x="4012633" y="1793854"/>
            <a:ext cx="977857" cy="2159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10 w 21600"/>
              <a:gd name="T13" fmla="*/ 4447 h 21600"/>
              <a:gd name="T14" fmla="*/ 17090 w 21600"/>
              <a:gd name="T15" fmla="*/ 1715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651" name="Text Box 70"/>
          <p:cNvSpPr txBox="1">
            <a:spLocks noChangeArrowheads="1"/>
          </p:cNvSpPr>
          <p:nvPr/>
        </p:nvSpPr>
        <p:spPr bwMode="auto">
          <a:xfrm rot="5400000">
            <a:off x="4259266" y="1590354"/>
            <a:ext cx="42426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0</a:t>
            </a:r>
          </a:p>
        </p:txBody>
      </p:sp>
      <p:sp>
        <p:nvSpPr>
          <p:cNvPr id="21652" name="Text Box 71"/>
          <p:cNvSpPr txBox="1">
            <a:spLocks noChangeArrowheads="1"/>
          </p:cNvSpPr>
          <p:nvPr/>
        </p:nvSpPr>
        <p:spPr bwMode="auto">
          <a:xfrm rot="5400000">
            <a:off x="4259266" y="1835385"/>
            <a:ext cx="42426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en-US" altLang="ja-JP" sz="1200" b="1" dirty="0"/>
          </a:p>
        </p:txBody>
      </p:sp>
      <p:sp>
        <p:nvSpPr>
          <p:cNvPr id="21653" name="Text Box 72"/>
          <p:cNvSpPr txBox="1">
            <a:spLocks noChangeArrowheads="1"/>
          </p:cNvSpPr>
          <p:nvPr/>
        </p:nvSpPr>
        <p:spPr bwMode="auto">
          <a:xfrm rot="5400000">
            <a:off x="4259266" y="2091761"/>
            <a:ext cx="42426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1</a:t>
            </a:r>
          </a:p>
        </p:txBody>
      </p:sp>
      <p:sp>
        <p:nvSpPr>
          <p:cNvPr id="21654" name="Line 73"/>
          <p:cNvSpPr>
            <a:spLocks noChangeShapeType="1"/>
          </p:cNvSpPr>
          <p:nvPr/>
        </p:nvSpPr>
        <p:spPr bwMode="auto">
          <a:xfrm rot="5400000" flipH="1">
            <a:off x="4434844" y="2390732"/>
            <a:ext cx="2064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36" name="Rectangle 74"/>
          <p:cNvSpPr>
            <a:spLocks noChangeArrowheads="1"/>
          </p:cNvSpPr>
          <p:nvPr/>
        </p:nvSpPr>
        <p:spPr bwMode="auto">
          <a:xfrm>
            <a:off x="4764360" y="1701800"/>
            <a:ext cx="144463" cy="503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37" name="Rectangle 75"/>
          <p:cNvSpPr>
            <a:spLocks noChangeArrowheads="1"/>
          </p:cNvSpPr>
          <p:nvPr/>
        </p:nvSpPr>
        <p:spPr bwMode="auto">
          <a:xfrm>
            <a:off x="4764360" y="2420938"/>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38" name="Rectangle 76"/>
          <p:cNvSpPr>
            <a:spLocks noChangeArrowheads="1"/>
          </p:cNvSpPr>
          <p:nvPr/>
        </p:nvSpPr>
        <p:spPr bwMode="auto">
          <a:xfrm>
            <a:off x="8201162" y="2427288"/>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39" name="Rectangle 77"/>
          <p:cNvSpPr>
            <a:spLocks noChangeArrowheads="1"/>
          </p:cNvSpPr>
          <p:nvPr/>
        </p:nvSpPr>
        <p:spPr bwMode="auto">
          <a:xfrm>
            <a:off x="4764360" y="1052513"/>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40" name="Rectangle 78"/>
          <p:cNvSpPr>
            <a:spLocks noChangeArrowheads="1"/>
          </p:cNvSpPr>
          <p:nvPr/>
        </p:nvSpPr>
        <p:spPr bwMode="auto">
          <a:xfrm>
            <a:off x="4764360" y="836613"/>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42" name="Rectangle 80"/>
          <p:cNvSpPr>
            <a:spLocks noChangeArrowheads="1"/>
          </p:cNvSpPr>
          <p:nvPr/>
        </p:nvSpPr>
        <p:spPr bwMode="auto">
          <a:xfrm>
            <a:off x="6781205" y="1052513"/>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44" name="Line 82"/>
          <p:cNvSpPr>
            <a:spLocks noChangeShapeType="1"/>
          </p:cNvSpPr>
          <p:nvPr/>
        </p:nvSpPr>
        <p:spPr bwMode="auto">
          <a:xfrm>
            <a:off x="827088" y="3717925"/>
            <a:ext cx="0" cy="5032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5" name="Line 83"/>
          <p:cNvSpPr>
            <a:spLocks noChangeShapeType="1"/>
          </p:cNvSpPr>
          <p:nvPr/>
        </p:nvSpPr>
        <p:spPr bwMode="auto">
          <a:xfrm>
            <a:off x="755650" y="4581524"/>
            <a:ext cx="7133" cy="700811"/>
          </a:xfrm>
          <a:prstGeom prst="line">
            <a:avLst/>
          </a:prstGeom>
          <a:noFill/>
          <a:ln w="952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6" name="Line 84"/>
          <p:cNvSpPr>
            <a:spLocks noChangeShapeType="1"/>
          </p:cNvSpPr>
          <p:nvPr/>
        </p:nvSpPr>
        <p:spPr bwMode="auto">
          <a:xfrm>
            <a:off x="755650" y="6094413"/>
            <a:ext cx="2873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7" name="Line 85"/>
          <p:cNvSpPr>
            <a:spLocks noChangeShapeType="1"/>
          </p:cNvSpPr>
          <p:nvPr/>
        </p:nvSpPr>
        <p:spPr bwMode="auto">
          <a:xfrm flipH="1">
            <a:off x="179388" y="5292353"/>
            <a:ext cx="2856904" cy="0"/>
          </a:xfrm>
          <a:prstGeom prst="line">
            <a:avLst/>
          </a:prstGeom>
          <a:noFill/>
          <a:ln w="952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8" name="Line 86"/>
          <p:cNvSpPr>
            <a:spLocks noChangeShapeType="1"/>
          </p:cNvSpPr>
          <p:nvPr/>
        </p:nvSpPr>
        <p:spPr bwMode="auto">
          <a:xfrm flipV="1">
            <a:off x="167081" y="2299151"/>
            <a:ext cx="16765" cy="29831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9" name="Line 87"/>
          <p:cNvSpPr>
            <a:spLocks noChangeShapeType="1"/>
          </p:cNvSpPr>
          <p:nvPr/>
        </p:nvSpPr>
        <p:spPr bwMode="auto">
          <a:xfrm>
            <a:off x="192776" y="2287501"/>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0" name="Line 88"/>
          <p:cNvSpPr>
            <a:spLocks noChangeShapeType="1"/>
          </p:cNvSpPr>
          <p:nvPr/>
        </p:nvSpPr>
        <p:spPr bwMode="auto">
          <a:xfrm>
            <a:off x="496684" y="2299148"/>
            <a:ext cx="272354" cy="28733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1" name="Line 89"/>
          <p:cNvSpPr>
            <a:spLocks noChangeShapeType="1"/>
          </p:cNvSpPr>
          <p:nvPr/>
        </p:nvSpPr>
        <p:spPr bwMode="auto">
          <a:xfrm flipH="1">
            <a:off x="913501" y="2299151"/>
            <a:ext cx="142875"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2" name="Text Box 90"/>
          <p:cNvSpPr txBox="1">
            <a:spLocks noChangeArrowheads="1"/>
          </p:cNvSpPr>
          <p:nvPr/>
        </p:nvSpPr>
        <p:spPr bwMode="auto">
          <a:xfrm>
            <a:off x="889114" y="1908821"/>
            <a:ext cx="47961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t>‘4</a:t>
            </a:r>
            <a:r>
              <a:rPr lang="ja-JP" altLang="en-US" sz="1800" dirty="0"/>
              <a:t>’</a:t>
            </a:r>
          </a:p>
        </p:txBody>
      </p:sp>
      <p:sp>
        <p:nvSpPr>
          <p:cNvPr id="21553" name="Line 91"/>
          <p:cNvSpPr>
            <a:spLocks noChangeShapeType="1"/>
          </p:cNvSpPr>
          <p:nvPr/>
        </p:nvSpPr>
        <p:spPr bwMode="auto">
          <a:xfrm flipH="1" flipV="1">
            <a:off x="1655761" y="3664982"/>
            <a:ext cx="0" cy="21865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4" name="Line 92"/>
          <p:cNvSpPr>
            <a:spLocks noChangeShapeType="1"/>
          </p:cNvSpPr>
          <p:nvPr/>
        </p:nvSpPr>
        <p:spPr bwMode="auto">
          <a:xfrm flipV="1">
            <a:off x="1620836" y="3645024"/>
            <a:ext cx="28533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5" name="Rectangle 93"/>
          <p:cNvSpPr>
            <a:spLocks noChangeArrowheads="1"/>
          </p:cNvSpPr>
          <p:nvPr/>
        </p:nvSpPr>
        <p:spPr bwMode="auto">
          <a:xfrm>
            <a:off x="2604492" y="620713"/>
            <a:ext cx="720725" cy="6477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56" name="Line 94"/>
          <p:cNvSpPr>
            <a:spLocks noChangeShapeType="1"/>
          </p:cNvSpPr>
          <p:nvPr/>
        </p:nvSpPr>
        <p:spPr bwMode="auto">
          <a:xfrm>
            <a:off x="2028230" y="3573463"/>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7" name="Line 95"/>
          <p:cNvSpPr>
            <a:spLocks noChangeShapeType="1"/>
          </p:cNvSpPr>
          <p:nvPr/>
        </p:nvSpPr>
        <p:spPr bwMode="auto">
          <a:xfrm>
            <a:off x="2317155" y="3573463"/>
            <a:ext cx="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8" name="Line 96"/>
          <p:cNvSpPr>
            <a:spLocks noChangeShapeType="1"/>
          </p:cNvSpPr>
          <p:nvPr/>
        </p:nvSpPr>
        <p:spPr bwMode="auto">
          <a:xfrm>
            <a:off x="2317155" y="4076700"/>
            <a:ext cx="10795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9" name="Line 97"/>
          <p:cNvSpPr>
            <a:spLocks noChangeShapeType="1"/>
          </p:cNvSpPr>
          <p:nvPr/>
        </p:nvSpPr>
        <p:spPr bwMode="auto">
          <a:xfrm flipV="1">
            <a:off x="3396655" y="3933825"/>
            <a:ext cx="0" cy="1428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0" name="Line 98"/>
          <p:cNvSpPr>
            <a:spLocks noChangeShapeType="1"/>
          </p:cNvSpPr>
          <p:nvPr/>
        </p:nvSpPr>
        <p:spPr bwMode="auto">
          <a:xfrm>
            <a:off x="2028230" y="3284538"/>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1" name="Line 99"/>
          <p:cNvSpPr>
            <a:spLocks noChangeShapeType="1"/>
          </p:cNvSpPr>
          <p:nvPr/>
        </p:nvSpPr>
        <p:spPr bwMode="auto">
          <a:xfrm flipV="1">
            <a:off x="2317155" y="2565400"/>
            <a:ext cx="0"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2" name="Line 100"/>
          <p:cNvSpPr>
            <a:spLocks noChangeShapeType="1"/>
          </p:cNvSpPr>
          <p:nvPr/>
        </p:nvSpPr>
        <p:spPr bwMode="auto">
          <a:xfrm>
            <a:off x="2317155" y="2565400"/>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3" name="Line 101"/>
          <p:cNvSpPr>
            <a:spLocks noChangeShapeType="1"/>
          </p:cNvSpPr>
          <p:nvPr/>
        </p:nvSpPr>
        <p:spPr bwMode="auto">
          <a:xfrm>
            <a:off x="3396655" y="2479675"/>
            <a:ext cx="0" cy="301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6" name="Line 104"/>
          <p:cNvSpPr>
            <a:spLocks noChangeShapeType="1"/>
          </p:cNvSpPr>
          <p:nvPr/>
        </p:nvSpPr>
        <p:spPr bwMode="auto">
          <a:xfrm>
            <a:off x="2268538" y="1628775"/>
            <a:ext cx="2136179"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8" name="Line 106"/>
          <p:cNvSpPr>
            <a:spLocks noChangeShapeType="1"/>
          </p:cNvSpPr>
          <p:nvPr/>
        </p:nvSpPr>
        <p:spPr bwMode="auto">
          <a:xfrm>
            <a:off x="3972917" y="2205038"/>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9" name="Line 107"/>
          <p:cNvSpPr>
            <a:spLocks noChangeShapeType="1"/>
          </p:cNvSpPr>
          <p:nvPr/>
        </p:nvSpPr>
        <p:spPr bwMode="auto">
          <a:xfrm>
            <a:off x="2028230" y="4221163"/>
            <a:ext cx="16573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0" name="Line 108"/>
          <p:cNvSpPr>
            <a:spLocks noChangeShapeType="1"/>
          </p:cNvSpPr>
          <p:nvPr/>
        </p:nvSpPr>
        <p:spPr bwMode="auto">
          <a:xfrm>
            <a:off x="3685580" y="4221335"/>
            <a:ext cx="2159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3" name="Line 111"/>
          <p:cNvSpPr>
            <a:spLocks noChangeShapeType="1"/>
          </p:cNvSpPr>
          <p:nvPr/>
        </p:nvSpPr>
        <p:spPr bwMode="auto">
          <a:xfrm>
            <a:off x="3612554" y="3721101"/>
            <a:ext cx="115180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4" name="Line 112"/>
          <p:cNvSpPr>
            <a:spLocks noChangeShapeType="1"/>
          </p:cNvSpPr>
          <p:nvPr/>
        </p:nvSpPr>
        <p:spPr bwMode="auto">
          <a:xfrm>
            <a:off x="3612555" y="3070226"/>
            <a:ext cx="117250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5" name="Line 113"/>
          <p:cNvSpPr>
            <a:spLocks noChangeShapeType="1"/>
          </p:cNvSpPr>
          <p:nvPr/>
        </p:nvSpPr>
        <p:spPr bwMode="auto">
          <a:xfrm>
            <a:off x="4117380" y="4252763"/>
            <a:ext cx="64698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6" name="Line 114"/>
          <p:cNvSpPr>
            <a:spLocks noChangeShapeType="1"/>
          </p:cNvSpPr>
          <p:nvPr/>
        </p:nvSpPr>
        <p:spPr bwMode="auto">
          <a:xfrm>
            <a:off x="4968713" y="3831368"/>
            <a:ext cx="51105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7" name="Line 115"/>
          <p:cNvSpPr>
            <a:spLocks noChangeShapeType="1"/>
          </p:cNvSpPr>
          <p:nvPr/>
        </p:nvSpPr>
        <p:spPr bwMode="auto">
          <a:xfrm>
            <a:off x="4980982" y="4264818"/>
            <a:ext cx="727242" cy="812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8" name="Line 116"/>
          <p:cNvSpPr>
            <a:spLocks noChangeShapeType="1"/>
          </p:cNvSpPr>
          <p:nvPr/>
        </p:nvSpPr>
        <p:spPr bwMode="auto">
          <a:xfrm>
            <a:off x="4981847" y="3068638"/>
            <a:ext cx="73626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9" name="Line 117"/>
          <p:cNvSpPr>
            <a:spLocks noChangeShapeType="1"/>
          </p:cNvSpPr>
          <p:nvPr/>
        </p:nvSpPr>
        <p:spPr bwMode="auto">
          <a:xfrm>
            <a:off x="6493867" y="3502025"/>
            <a:ext cx="2873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0" name="Line 118"/>
          <p:cNvSpPr>
            <a:spLocks noChangeShapeType="1"/>
          </p:cNvSpPr>
          <p:nvPr/>
        </p:nvSpPr>
        <p:spPr bwMode="auto">
          <a:xfrm>
            <a:off x="6997105" y="3573463"/>
            <a:ext cx="118288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4" name="Line 122"/>
          <p:cNvSpPr>
            <a:spLocks noChangeShapeType="1"/>
          </p:cNvSpPr>
          <p:nvPr/>
        </p:nvSpPr>
        <p:spPr bwMode="auto">
          <a:xfrm>
            <a:off x="8820026" y="3644900"/>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5" name="Line 123"/>
          <p:cNvSpPr>
            <a:spLocks noChangeShapeType="1"/>
          </p:cNvSpPr>
          <p:nvPr/>
        </p:nvSpPr>
        <p:spPr bwMode="auto">
          <a:xfrm>
            <a:off x="8964488" y="3644900"/>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6" name="Line 124"/>
          <p:cNvSpPr>
            <a:spLocks noChangeShapeType="1"/>
          </p:cNvSpPr>
          <p:nvPr/>
        </p:nvSpPr>
        <p:spPr bwMode="auto">
          <a:xfrm flipH="1">
            <a:off x="2677516" y="4941888"/>
            <a:ext cx="628697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7" name="Line 125"/>
          <p:cNvSpPr>
            <a:spLocks noChangeShapeType="1"/>
          </p:cNvSpPr>
          <p:nvPr/>
        </p:nvSpPr>
        <p:spPr bwMode="auto">
          <a:xfrm flipV="1">
            <a:off x="2677517" y="3429000"/>
            <a:ext cx="0" cy="15128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8" name="Line 126"/>
          <p:cNvSpPr>
            <a:spLocks noChangeShapeType="1"/>
          </p:cNvSpPr>
          <p:nvPr/>
        </p:nvSpPr>
        <p:spPr bwMode="auto">
          <a:xfrm>
            <a:off x="2677517" y="3429000"/>
            <a:ext cx="2873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9" name="Line 127"/>
          <p:cNvSpPr>
            <a:spLocks noChangeShapeType="1"/>
          </p:cNvSpPr>
          <p:nvPr/>
        </p:nvSpPr>
        <p:spPr bwMode="auto">
          <a:xfrm>
            <a:off x="4620617" y="1917700"/>
            <a:ext cx="14374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0" name="Line 128"/>
          <p:cNvSpPr>
            <a:spLocks noChangeShapeType="1"/>
          </p:cNvSpPr>
          <p:nvPr/>
        </p:nvSpPr>
        <p:spPr bwMode="auto">
          <a:xfrm>
            <a:off x="4932364" y="1917700"/>
            <a:ext cx="13699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1" name="Line 129"/>
          <p:cNvSpPr>
            <a:spLocks noChangeShapeType="1"/>
          </p:cNvSpPr>
          <p:nvPr/>
        </p:nvSpPr>
        <p:spPr bwMode="auto">
          <a:xfrm>
            <a:off x="6277967" y="1917700"/>
            <a:ext cx="0" cy="11509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2" name="Line 130"/>
          <p:cNvSpPr>
            <a:spLocks noChangeShapeType="1"/>
          </p:cNvSpPr>
          <p:nvPr/>
        </p:nvSpPr>
        <p:spPr bwMode="auto">
          <a:xfrm>
            <a:off x="3180755" y="2565400"/>
            <a:ext cx="158360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3" name="Line 131"/>
          <p:cNvSpPr>
            <a:spLocks noChangeShapeType="1"/>
          </p:cNvSpPr>
          <p:nvPr/>
        </p:nvSpPr>
        <p:spPr bwMode="auto">
          <a:xfrm>
            <a:off x="4908824" y="2565400"/>
            <a:ext cx="181007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5" name="Line 133"/>
          <p:cNvSpPr>
            <a:spLocks noChangeShapeType="1"/>
          </p:cNvSpPr>
          <p:nvPr/>
        </p:nvSpPr>
        <p:spPr bwMode="auto">
          <a:xfrm>
            <a:off x="8490087" y="2571750"/>
            <a:ext cx="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4" name="Line 132"/>
          <p:cNvSpPr>
            <a:spLocks noChangeShapeType="1"/>
          </p:cNvSpPr>
          <p:nvPr/>
        </p:nvSpPr>
        <p:spPr bwMode="auto">
          <a:xfrm>
            <a:off x="8345624" y="2564829"/>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6" name="Line 134"/>
          <p:cNvSpPr>
            <a:spLocks noChangeShapeType="1"/>
          </p:cNvSpPr>
          <p:nvPr/>
        </p:nvSpPr>
        <p:spPr bwMode="auto">
          <a:xfrm flipH="1">
            <a:off x="3128107" y="2696592"/>
            <a:ext cx="5388706" cy="1628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7" name="Line 135"/>
          <p:cNvSpPr>
            <a:spLocks noChangeShapeType="1"/>
          </p:cNvSpPr>
          <p:nvPr/>
        </p:nvSpPr>
        <p:spPr bwMode="auto">
          <a:xfrm>
            <a:off x="3109317" y="2709863"/>
            <a:ext cx="0" cy="714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8" name="Line 136"/>
          <p:cNvSpPr>
            <a:spLocks noChangeShapeType="1"/>
          </p:cNvSpPr>
          <p:nvPr/>
        </p:nvSpPr>
        <p:spPr bwMode="auto">
          <a:xfrm>
            <a:off x="3325217" y="1196975"/>
            <a:ext cx="1439143"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9" name="Line 137"/>
          <p:cNvSpPr>
            <a:spLocks noChangeShapeType="1"/>
          </p:cNvSpPr>
          <p:nvPr/>
        </p:nvSpPr>
        <p:spPr bwMode="auto">
          <a:xfrm>
            <a:off x="4908824" y="1196975"/>
            <a:ext cx="1872382"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00" name="Line 138"/>
          <p:cNvSpPr>
            <a:spLocks noChangeShapeType="1"/>
          </p:cNvSpPr>
          <p:nvPr/>
        </p:nvSpPr>
        <p:spPr bwMode="auto">
          <a:xfrm>
            <a:off x="3325217" y="981075"/>
            <a:ext cx="1409150"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03" name="Line 141"/>
          <p:cNvSpPr>
            <a:spLocks noChangeShapeType="1"/>
          </p:cNvSpPr>
          <p:nvPr/>
        </p:nvSpPr>
        <p:spPr bwMode="auto">
          <a:xfrm>
            <a:off x="4905618" y="981075"/>
            <a:ext cx="1898184"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04" name="Text Box 142"/>
          <p:cNvSpPr txBox="1">
            <a:spLocks noChangeArrowheads="1"/>
          </p:cNvSpPr>
          <p:nvPr/>
        </p:nvSpPr>
        <p:spPr bwMode="auto">
          <a:xfrm>
            <a:off x="5148064" y="72199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st_opE</a:t>
            </a:r>
            <a:endParaRPr lang="en-US" altLang="ja-JP" sz="1200" b="1" dirty="0"/>
          </a:p>
        </p:txBody>
      </p:sp>
      <p:sp>
        <p:nvSpPr>
          <p:cNvPr id="21605" name="Text Box 143"/>
          <p:cNvSpPr txBox="1">
            <a:spLocks noChangeArrowheads="1"/>
          </p:cNvSpPr>
          <p:nvPr/>
        </p:nvSpPr>
        <p:spPr bwMode="auto">
          <a:xfrm>
            <a:off x="5125442" y="9810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ld_opE</a:t>
            </a:r>
            <a:endParaRPr lang="en-US" altLang="ja-JP" sz="1200" b="1" dirty="0"/>
          </a:p>
        </p:txBody>
      </p:sp>
      <p:sp>
        <p:nvSpPr>
          <p:cNvPr id="21606" name="Text Box 144"/>
          <p:cNvSpPr txBox="1">
            <a:spLocks noChangeArrowheads="1"/>
          </p:cNvSpPr>
          <p:nvPr/>
        </p:nvSpPr>
        <p:spPr bwMode="auto">
          <a:xfrm>
            <a:off x="3252192" y="9810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a:t>ld_op</a:t>
            </a:r>
          </a:p>
        </p:txBody>
      </p:sp>
      <p:sp>
        <p:nvSpPr>
          <p:cNvPr id="21607" name="Text Box 145"/>
          <p:cNvSpPr txBox="1">
            <a:spLocks noChangeArrowheads="1"/>
          </p:cNvSpPr>
          <p:nvPr/>
        </p:nvSpPr>
        <p:spPr bwMode="auto">
          <a:xfrm>
            <a:off x="3252192" y="7651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a:t>st_op</a:t>
            </a:r>
          </a:p>
        </p:txBody>
      </p:sp>
      <p:sp>
        <p:nvSpPr>
          <p:cNvPr id="21610" name="Line 148"/>
          <p:cNvSpPr>
            <a:spLocks noChangeShapeType="1"/>
          </p:cNvSpPr>
          <p:nvPr/>
        </p:nvSpPr>
        <p:spPr bwMode="auto">
          <a:xfrm>
            <a:off x="6962873" y="981075"/>
            <a:ext cx="382266" cy="0"/>
          </a:xfrm>
          <a:prstGeom prst="line">
            <a:avLst/>
          </a:prstGeom>
          <a:noFill/>
          <a:ln w="9525">
            <a:solidFill>
              <a:schemeClr val="tx1"/>
            </a:solidFill>
            <a:prstDash val="dash"/>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1" name="Text Box 149"/>
          <p:cNvSpPr txBox="1">
            <a:spLocks noChangeArrowheads="1"/>
          </p:cNvSpPr>
          <p:nvPr/>
        </p:nvSpPr>
        <p:spPr bwMode="auto">
          <a:xfrm>
            <a:off x="6984026" y="472331"/>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rweM</a:t>
            </a:r>
            <a:endParaRPr lang="en-US" altLang="ja-JP" sz="1200" b="1" dirty="0"/>
          </a:p>
        </p:txBody>
      </p:sp>
      <p:sp>
        <p:nvSpPr>
          <p:cNvPr id="21612" name="Line 150"/>
          <p:cNvSpPr>
            <a:spLocks noChangeShapeType="1"/>
          </p:cNvSpPr>
          <p:nvPr/>
        </p:nvSpPr>
        <p:spPr bwMode="auto">
          <a:xfrm>
            <a:off x="2028230" y="2781300"/>
            <a:ext cx="730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3" name="Line 151"/>
          <p:cNvSpPr>
            <a:spLocks noChangeShapeType="1"/>
          </p:cNvSpPr>
          <p:nvPr/>
        </p:nvSpPr>
        <p:spPr bwMode="auto">
          <a:xfrm flipV="1">
            <a:off x="2101255" y="981075"/>
            <a:ext cx="0" cy="18002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4" name="Line 152"/>
          <p:cNvSpPr>
            <a:spLocks noChangeShapeType="1"/>
          </p:cNvSpPr>
          <p:nvPr/>
        </p:nvSpPr>
        <p:spPr bwMode="auto">
          <a:xfrm>
            <a:off x="2101255" y="981075"/>
            <a:ext cx="50323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7" name="Text Box 155"/>
          <p:cNvSpPr txBox="1">
            <a:spLocks noChangeArrowheads="1"/>
          </p:cNvSpPr>
          <p:nvPr/>
        </p:nvSpPr>
        <p:spPr bwMode="auto">
          <a:xfrm>
            <a:off x="1739844" y="688256"/>
            <a:ext cx="93662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opcode</a:t>
            </a:r>
          </a:p>
        </p:txBody>
      </p:sp>
      <p:sp>
        <p:nvSpPr>
          <p:cNvPr id="21619" name="Text Box 157"/>
          <p:cNvSpPr txBox="1">
            <a:spLocks noChangeArrowheads="1"/>
          </p:cNvSpPr>
          <p:nvPr/>
        </p:nvSpPr>
        <p:spPr bwMode="auto">
          <a:xfrm>
            <a:off x="3405585" y="1586329"/>
            <a:ext cx="93662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funct3</a:t>
            </a:r>
          </a:p>
        </p:txBody>
      </p:sp>
      <p:sp>
        <p:nvSpPr>
          <p:cNvPr id="21620" name="Text Box 158"/>
          <p:cNvSpPr txBox="1">
            <a:spLocks noChangeArrowheads="1"/>
          </p:cNvSpPr>
          <p:nvPr/>
        </p:nvSpPr>
        <p:spPr bwMode="auto">
          <a:xfrm>
            <a:off x="3048599" y="22248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rs1</a:t>
            </a:r>
          </a:p>
        </p:txBody>
      </p:sp>
      <p:sp>
        <p:nvSpPr>
          <p:cNvPr id="21621" name="Text Box 159"/>
          <p:cNvSpPr txBox="1">
            <a:spLocks noChangeArrowheads="1"/>
          </p:cNvSpPr>
          <p:nvPr/>
        </p:nvSpPr>
        <p:spPr bwMode="auto">
          <a:xfrm>
            <a:off x="2998390" y="399018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rs2  </a:t>
            </a:r>
          </a:p>
        </p:txBody>
      </p:sp>
      <p:sp>
        <p:nvSpPr>
          <p:cNvPr id="21622" name="Text Box 160"/>
          <p:cNvSpPr txBox="1">
            <a:spLocks noChangeArrowheads="1"/>
          </p:cNvSpPr>
          <p:nvPr/>
        </p:nvSpPr>
        <p:spPr bwMode="auto">
          <a:xfrm>
            <a:off x="2973577" y="4146984"/>
            <a:ext cx="99278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imm</a:t>
            </a:r>
            <a:endParaRPr lang="en-US" altLang="ja-JP" sz="1200" b="1" dirty="0"/>
          </a:p>
        </p:txBody>
      </p:sp>
      <p:sp>
        <p:nvSpPr>
          <p:cNvPr id="21623" name="Text Box 161"/>
          <p:cNvSpPr txBox="1">
            <a:spLocks noChangeArrowheads="1"/>
          </p:cNvSpPr>
          <p:nvPr/>
        </p:nvSpPr>
        <p:spPr bwMode="auto">
          <a:xfrm>
            <a:off x="8535906" y="639094"/>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rweW</a:t>
            </a:r>
            <a:endParaRPr lang="en-US" altLang="ja-JP" sz="1200" b="1" dirty="0"/>
          </a:p>
        </p:txBody>
      </p:sp>
      <p:sp>
        <p:nvSpPr>
          <p:cNvPr id="21624" name="Line 162"/>
          <p:cNvSpPr>
            <a:spLocks noChangeShapeType="1"/>
          </p:cNvSpPr>
          <p:nvPr/>
        </p:nvSpPr>
        <p:spPr bwMode="auto">
          <a:xfrm>
            <a:off x="6925666" y="1196975"/>
            <a:ext cx="1274957" cy="0"/>
          </a:xfrm>
          <a:prstGeom prst="line">
            <a:avLst/>
          </a:prstGeom>
          <a:noFill/>
          <a:ln w="9525">
            <a:solidFill>
              <a:schemeClr val="tx1"/>
            </a:solidFill>
            <a:prstDash val="dash"/>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25" name="Line 163"/>
          <p:cNvSpPr>
            <a:spLocks noChangeShapeType="1"/>
          </p:cNvSpPr>
          <p:nvPr/>
        </p:nvSpPr>
        <p:spPr bwMode="auto">
          <a:xfrm>
            <a:off x="8747993" y="1189831"/>
            <a:ext cx="0" cy="230505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26" name="Line 164"/>
          <p:cNvSpPr>
            <a:spLocks noChangeShapeType="1"/>
          </p:cNvSpPr>
          <p:nvPr/>
        </p:nvSpPr>
        <p:spPr bwMode="auto">
          <a:xfrm>
            <a:off x="7235453" y="3572669"/>
            <a:ext cx="0" cy="252095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27" name="Line 165"/>
          <p:cNvSpPr>
            <a:spLocks noChangeShapeType="1"/>
          </p:cNvSpPr>
          <p:nvPr/>
        </p:nvSpPr>
        <p:spPr bwMode="auto">
          <a:xfrm flipH="1">
            <a:off x="5089363" y="3847854"/>
            <a:ext cx="0" cy="662767"/>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31" name="Line 169"/>
          <p:cNvSpPr>
            <a:spLocks noChangeShapeType="1"/>
          </p:cNvSpPr>
          <p:nvPr/>
        </p:nvSpPr>
        <p:spPr bwMode="auto">
          <a:xfrm>
            <a:off x="7525406" y="5786856"/>
            <a:ext cx="286310"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32" name="Text Box 170"/>
          <p:cNvSpPr txBox="1">
            <a:spLocks noChangeArrowheads="1"/>
          </p:cNvSpPr>
          <p:nvPr/>
        </p:nvSpPr>
        <p:spPr bwMode="auto">
          <a:xfrm>
            <a:off x="7216476" y="5618958"/>
            <a:ext cx="3778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t>we</a:t>
            </a:r>
          </a:p>
        </p:txBody>
      </p:sp>
      <p:sp>
        <p:nvSpPr>
          <p:cNvPr id="21633" name="Text Box 171"/>
          <p:cNvSpPr txBox="1">
            <a:spLocks noChangeArrowheads="1"/>
          </p:cNvSpPr>
          <p:nvPr/>
        </p:nvSpPr>
        <p:spPr bwMode="auto">
          <a:xfrm>
            <a:off x="7877311" y="525289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dreaddata</a:t>
            </a:r>
            <a:endParaRPr lang="en-US" altLang="ja-JP" sz="1200" b="1" dirty="0"/>
          </a:p>
        </p:txBody>
      </p:sp>
      <p:sp>
        <p:nvSpPr>
          <p:cNvPr id="21634" name="Text Box 172"/>
          <p:cNvSpPr txBox="1">
            <a:spLocks noChangeArrowheads="1"/>
          </p:cNvSpPr>
          <p:nvPr/>
        </p:nvSpPr>
        <p:spPr bwMode="auto">
          <a:xfrm>
            <a:off x="6549591" y="5282336"/>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addrdata</a:t>
            </a:r>
            <a:endParaRPr lang="en-US" altLang="ja-JP" sz="1200" b="1" dirty="0"/>
          </a:p>
        </p:txBody>
      </p:sp>
      <p:sp>
        <p:nvSpPr>
          <p:cNvPr id="21635" name="Text Box 173"/>
          <p:cNvSpPr txBox="1">
            <a:spLocks noChangeArrowheads="1"/>
          </p:cNvSpPr>
          <p:nvPr/>
        </p:nvSpPr>
        <p:spPr bwMode="auto">
          <a:xfrm>
            <a:off x="7094831" y="6131473"/>
            <a:ext cx="9366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dwritedata</a:t>
            </a:r>
            <a:endParaRPr lang="en-US" altLang="ja-JP" sz="1200" b="1" dirty="0"/>
          </a:p>
        </p:txBody>
      </p:sp>
      <p:sp>
        <p:nvSpPr>
          <p:cNvPr id="21636" name="Text Box 174"/>
          <p:cNvSpPr txBox="1">
            <a:spLocks noChangeArrowheads="1"/>
          </p:cNvSpPr>
          <p:nvPr/>
        </p:nvSpPr>
        <p:spPr bwMode="auto">
          <a:xfrm>
            <a:off x="5125442" y="16287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comE</a:t>
            </a:r>
            <a:endParaRPr lang="en-US" altLang="ja-JP" sz="1200" b="1" dirty="0"/>
          </a:p>
        </p:txBody>
      </p:sp>
      <p:sp>
        <p:nvSpPr>
          <p:cNvPr id="21638" name="Text Box 176"/>
          <p:cNvSpPr txBox="1">
            <a:spLocks noChangeArrowheads="1"/>
          </p:cNvSpPr>
          <p:nvPr/>
        </p:nvSpPr>
        <p:spPr bwMode="auto">
          <a:xfrm>
            <a:off x="3541117" y="2076450"/>
            <a:ext cx="5048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t>ADD</a:t>
            </a:r>
          </a:p>
        </p:txBody>
      </p:sp>
      <p:sp>
        <p:nvSpPr>
          <p:cNvPr id="21639" name="Text Box 177"/>
          <p:cNvSpPr txBox="1">
            <a:spLocks noChangeArrowheads="1"/>
          </p:cNvSpPr>
          <p:nvPr/>
        </p:nvSpPr>
        <p:spPr bwMode="auto">
          <a:xfrm>
            <a:off x="5196880" y="22764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rdE</a:t>
            </a:r>
            <a:endParaRPr lang="en-US" altLang="ja-JP" sz="1200" b="1" dirty="0"/>
          </a:p>
        </p:txBody>
      </p:sp>
      <p:sp>
        <p:nvSpPr>
          <p:cNvPr id="21640" name="Text Box 178"/>
          <p:cNvSpPr txBox="1">
            <a:spLocks noChangeArrowheads="1"/>
          </p:cNvSpPr>
          <p:nvPr/>
        </p:nvSpPr>
        <p:spPr bwMode="auto">
          <a:xfrm>
            <a:off x="6815529" y="223668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rdM</a:t>
            </a:r>
            <a:endParaRPr lang="en-US" altLang="ja-JP" sz="1200" b="1" dirty="0"/>
          </a:p>
        </p:txBody>
      </p:sp>
      <p:sp>
        <p:nvSpPr>
          <p:cNvPr id="21641" name="Text Box 179"/>
          <p:cNvSpPr txBox="1">
            <a:spLocks noChangeArrowheads="1"/>
          </p:cNvSpPr>
          <p:nvPr/>
        </p:nvSpPr>
        <p:spPr bwMode="auto">
          <a:xfrm>
            <a:off x="2533055" y="785813"/>
            <a:ext cx="7826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t>decorder</a:t>
            </a:r>
          </a:p>
        </p:txBody>
      </p:sp>
      <p:sp>
        <p:nvSpPr>
          <p:cNvPr id="21642" name="Line 180"/>
          <p:cNvSpPr>
            <a:spLocks noChangeShapeType="1"/>
          </p:cNvSpPr>
          <p:nvPr/>
        </p:nvSpPr>
        <p:spPr bwMode="auto">
          <a:xfrm>
            <a:off x="2028230" y="188913"/>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43" name="Line 181"/>
          <p:cNvSpPr>
            <a:spLocks noChangeShapeType="1"/>
          </p:cNvSpPr>
          <p:nvPr/>
        </p:nvSpPr>
        <p:spPr bwMode="auto">
          <a:xfrm>
            <a:off x="4765352" y="184994"/>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44" name="Line 182"/>
          <p:cNvSpPr>
            <a:spLocks noChangeShapeType="1"/>
          </p:cNvSpPr>
          <p:nvPr/>
        </p:nvSpPr>
        <p:spPr bwMode="auto">
          <a:xfrm>
            <a:off x="6852642" y="188913"/>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45" name="Text Box 183"/>
          <p:cNvSpPr txBox="1">
            <a:spLocks noChangeArrowheads="1"/>
          </p:cNvSpPr>
          <p:nvPr/>
        </p:nvSpPr>
        <p:spPr bwMode="auto">
          <a:xfrm>
            <a:off x="1095375" y="207963"/>
            <a:ext cx="32573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F</a:t>
            </a:r>
          </a:p>
        </p:txBody>
      </p:sp>
      <p:sp>
        <p:nvSpPr>
          <p:cNvPr id="21646" name="Text Box 184"/>
          <p:cNvSpPr txBox="1">
            <a:spLocks noChangeArrowheads="1"/>
          </p:cNvSpPr>
          <p:nvPr/>
        </p:nvSpPr>
        <p:spPr bwMode="auto">
          <a:xfrm>
            <a:off x="3459596" y="178635"/>
            <a:ext cx="35137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D</a:t>
            </a:r>
          </a:p>
        </p:txBody>
      </p:sp>
      <p:sp>
        <p:nvSpPr>
          <p:cNvPr id="21647" name="Text Box 185"/>
          <p:cNvSpPr txBox="1">
            <a:spLocks noChangeArrowheads="1"/>
          </p:cNvSpPr>
          <p:nvPr/>
        </p:nvSpPr>
        <p:spPr bwMode="auto">
          <a:xfrm>
            <a:off x="5701705" y="188913"/>
            <a:ext cx="33855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E</a:t>
            </a:r>
          </a:p>
        </p:txBody>
      </p:sp>
      <p:sp>
        <p:nvSpPr>
          <p:cNvPr id="21648" name="Text Box 186"/>
          <p:cNvSpPr txBox="1">
            <a:spLocks noChangeArrowheads="1"/>
          </p:cNvSpPr>
          <p:nvPr/>
        </p:nvSpPr>
        <p:spPr bwMode="auto">
          <a:xfrm>
            <a:off x="7408686" y="214968"/>
            <a:ext cx="37702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M</a:t>
            </a:r>
          </a:p>
        </p:txBody>
      </p:sp>
      <p:sp>
        <p:nvSpPr>
          <p:cNvPr id="21649" name="Text Box 187"/>
          <p:cNvSpPr txBox="1">
            <a:spLocks noChangeArrowheads="1"/>
          </p:cNvSpPr>
          <p:nvPr/>
        </p:nvSpPr>
        <p:spPr bwMode="auto">
          <a:xfrm>
            <a:off x="1691680" y="22764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ir</a:t>
            </a:r>
          </a:p>
        </p:txBody>
      </p:sp>
      <p:sp>
        <p:nvSpPr>
          <p:cNvPr id="179" name="Line 117">
            <a:extLst>
              <a:ext uri="{FF2B5EF4-FFF2-40B4-BE49-F238E27FC236}">
                <a16:creationId xmlns:a16="http://schemas.microsoft.com/office/drawing/2014/main" id="{85123218-C3B7-41C7-840A-B3E92EBC6C06}"/>
              </a:ext>
            </a:extLst>
          </p:cNvPr>
          <p:cNvSpPr>
            <a:spLocks noChangeShapeType="1"/>
          </p:cNvSpPr>
          <p:nvPr/>
        </p:nvSpPr>
        <p:spPr bwMode="auto">
          <a:xfrm>
            <a:off x="6983982" y="4500304"/>
            <a:ext cx="180306" cy="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0" name="Line 164">
            <a:extLst>
              <a:ext uri="{FF2B5EF4-FFF2-40B4-BE49-F238E27FC236}">
                <a16:creationId xmlns:a16="http://schemas.microsoft.com/office/drawing/2014/main" id="{CB46BDA8-21EE-496C-9EF8-2E8D8F97DE94}"/>
              </a:ext>
            </a:extLst>
          </p:cNvPr>
          <p:cNvSpPr>
            <a:spLocks noChangeShapeType="1"/>
          </p:cNvSpPr>
          <p:nvPr/>
        </p:nvSpPr>
        <p:spPr bwMode="auto">
          <a:xfrm>
            <a:off x="7164288" y="4479925"/>
            <a:ext cx="0" cy="2118518"/>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1" name="Line 118">
            <a:extLst>
              <a:ext uri="{FF2B5EF4-FFF2-40B4-BE49-F238E27FC236}">
                <a16:creationId xmlns:a16="http://schemas.microsoft.com/office/drawing/2014/main" id="{8625AFBE-9AD9-4925-8595-943E359AAFEF}"/>
              </a:ext>
            </a:extLst>
          </p:cNvPr>
          <p:cNvSpPr>
            <a:spLocks noChangeShapeType="1"/>
          </p:cNvSpPr>
          <p:nvPr/>
        </p:nvSpPr>
        <p:spPr bwMode="auto">
          <a:xfrm>
            <a:off x="7141566" y="6584155"/>
            <a:ext cx="644145" cy="2063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2" name="Line 118">
            <a:extLst>
              <a:ext uri="{FF2B5EF4-FFF2-40B4-BE49-F238E27FC236}">
                <a16:creationId xmlns:a16="http://schemas.microsoft.com/office/drawing/2014/main" id="{7F8667C9-81AB-40F8-BF59-4935C4275FDC}"/>
              </a:ext>
            </a:extLst>
          </p:cNvPr>
          <p:cNvSpPr>
            <a:spLocks noChangeShapeType="1"/>
          </p:cNvSpPr>
          <p:nvPr/>
        </p:nvSpPr>
        <p:spPr bwMode="auto">
          <a:xfrm>
            <a:off x="7235453" y="6085680"/>
            <a:ext cx="576262" cy="713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 name="Line 117">
            <a:extLst>
              <a:ext uri="{FF2B5EF4-FFF2-40B4-BE49-F238E27FC236}">
                <a16:creationId xmlns:a16="http://schemas.microsoft.com/office/drawing/2014/main" id="{07FD7EBA-4A1B-43E0-BA87-D83557E01AB4}"/>
              </a:ext>
            </a:extLst>
          </p:cNvPr>
          <p:cNvSpPr>
            <a:spLocks noChangeShapeType="1"/>
          </p:cNvSpPr>
          <p:nvPr/>
        </p:nvSpPr>
        <p:spPr bwMode="auto">
          <a:xfrm>
            <a:off x="5089363" y="4506511"/>
            <a:ext cx="164898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5" name="Rectangle 76">
            <a:extLst>
              <a:ext uri="{FF2B5EF4-FFF2-40B4-BE49-F238E27FC236}">
                <a16:creationId xmlns:a16="http://schemas.microsoft.com/office/drawing/2014/main" id="{C84319A5-C71C-4F9B-AF20-5745299804B3}"/>
              </a:ext>
            </a:extLst>
          </p:cNvPr>
          <p:cNvSpPr>
            <a:spLocks noChangeArrowheads="1"/>
          </p:cNvSpPr>
          <p:nvPr/>
        </p:nvSpPr>
        <p:spPr bwMode="auto">
          <a:xfrm>
            <a:off x="8231622" y="1104901"/>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86" name="Rectangle 40">
            <a:extLst>
              <a:ext uri="{FF2B5EF4-FFF2-40B4-BE49-F238E27FC236}">
                <a16:creationId xmlns:a16="http://schemas.microsoft.com/office/drawing/2014/main" id="{08F656B6-90A8-4186-AF49-344B6ADEF451}"/>
              </a:ext>
            </a:extLst>
          </p:cNvPr>
          <p:cNvSpPr>
            <a:spLocks noChangeArrowheads="1"/>
          </p:cNvSpPr>
          <p:nvPr/>
        </p:nvSpPr>
        <p:spPr bwMode="auto">
          <a:xfrm rot="5400000">
            <a:off x="8012819" y="3377947"/>
            <a:ext cx="5762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aluW</a:t>
            </a:r>
            <a:endParaRPr lang="en-US" altLang="ja-JP" sz="1400" dirty="0"/>
          </a:p>
        </p:txBody>
      </p:sp>
      <p:sp>
        <p:nvSpPr>
          <p:cNvPr id="187" name="Rectangle 39">
            <a:extLst>
              <a:ext uri="{FF2B5EF4-FFF2-40B4-BE49-F238E27FC236}">
                <a16:creationId xmlns:a16="http://schemas.microsoft.com/office/drawing/2014/main" id="{9D676B2B-99E9-414F-AADF-0823C712C312}"/>
              </a:ext>
            </a:extLst>
          </p:cNvPr>
          <p:cNvSpPr>
            <a:spLocks noChangeArrowheads="1"/>
          </p:cNvSpPr>
          <p:nvPr/>
        </p:nvSpPr>
        <p:spPr bwMode="auto">
          <a:xfrm rot="5400000">
            <a:off x="8004273" y="3999851"/>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dataW</a:t>
            </a:r>
            <a:endParaRPr lang="en-US" altLang="ja-JP" sz="1400" dirty="0"/>
          </a:p>
        </p:txBody>
      </p:sp>
      <p:sp>
        <p:nvSpPr>
          <p:cNvPr id="188" name="Line 164">
            <a:extLst>
              <a:ext uri="{FF2B5EF4-FFF2-40B4-BE49-F238E27FC236}">
                <a16:creationId xmlns:a16="http://schemas.microsoft.com/office/drawing/2014/main" id="{EE94C804-7349-4CD0-BA07-856FF3B2E857}"/>
              </a:ext>
            </a:extLst>
          </p:cNvPr>
          <p:cNvSpPr>
            <a:spLocks noChangeShapeType="1"/>
          </p:cNvSpPr>
          <p:nvPr/>
        </p:nvSpPr>
        <p:spPr bwMode="auto">
          <a:xfrm>
            <a:off x="7937499" y="4149080"/>
            <a:ext cx="0" cy="1413993"/>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9" name="Line 117">
            <a:extLst>
              <a:ext uri="{FF2B5EF4-FFF2-40B4-BE49-F238E27FC236}">
                <a16:creationId xmlns:a16="http://schemas.microsoft.com/office/drawing/2014/main" id="{299532CB-31D4-4AB0-86DA-892266DBCFED}"/>
              </a:ext>
            </a:extLst>
          </p:cNvPr>
          <p:cNvSpPr>
            <a:spLocks noChangeShapeType="1"/>
          </p:cNvSpPr>
          <p:nvPr/>
        </p:nvSpPr>
        <p:spPr bwMode="auto">
          <a:xfrm>
            <a:off x="7937499" y="4149080"/>
            <a:ext cx="2631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0" name="Line 117">
            <a:extLst>
              <a:ext uri="{FF2B5EF4-FFF2-40B4-BE49-F238E27FC236}">
                <a16:creationId xmlns:a16="http://schemas.microsoft.com/office/drawing/2014/main" id="{102FD469-10D9-43D1-8BF8-3433B99098A4}"/>
              </a:ext>
            </a:extLst>
          </p:cNvPr>
          <p:cNvSpPr>
            <a:spLocks noChangeShapeType="1"/>
          </p:cNvSpPr>
          <p:nvPr/>
        </p:nvSpPr>
        <p:spPr bwMode="auto">
          <a:xfrm>
            <a:off x="8388424" y="3573016"/>
            <a:ext cx="2473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1" name="Line 117">
            <a:extLst>
              <a:ext uri="{FF2B5EF4-FFF2-40B4-BE49-F238E27FC236}">
                <a16:creationId xmlns:a16="http://schemas.microsoft.com/office/drawing/2014/main" id="{8764E777-C883-4B2B-ADF7-DE04E90093E5}"/>
              </a:ext>
            </a:extLst>
          </p:cNvPr>
          <p:cNvSpPr>
            <a:spLocks noChangeShapeType="1"/>
          </p:cNvSpPr>
          <p:nvPr/>
        </p:nvSpPr>
        <p:spPr bwMode="auto">
          <a:xfrm>
            <a:off x="8388424" y="3860800"/>
            <a:ext cx="215901"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3" name="Line 141">
            <a:extLst>
              <a:ext uri="{FF2B5EF4-FFF2-40B4-BE49-F238E27FC236}">
                <a16:creationId xmlns:a16="http://schemas.microsoft.com/office/drawing/2014/main" id="{117F816D-7BB9-4D86-A08D-0D8BCFD4CC36}"/>
              </a:ext>
            </a:extLst>
          </p:cNvPr>
          <p:cNvSpPr>
            <a:spLocks noChangeShapeType="1"/>
          </p:cNvSpPr>
          <p:nvPr/>
        </p:nvSpPr>
        <p:spPr bwMode="auto">
          <a:xfrm>
            <a:off x="8388672" y="1196752"/>
            <a:ext cx="359321" cy="0"/>
          </a:xfrm>
          <a:prstGeom prst="line">
            <a:avLst/>
          </a:prstGeom>
          <a:noFill/>
          <a:ln w="9525">
            <a:solidFill>
              <a:schemeClr val="tx1"/>
            </a:solidFill>
            <a:prstDash val="dash"/>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 name="Rectangle 81">
            <a:extLst>
              <a:ext uri="{FF2B5EF4-FFF2-40B4-BE49-F238E27FC236}">
                <a16:creationId xmlns:a16="http://schemas.microsoft.com/office/drawing/2014/main" id="{D592B511-E810-4EA4-AFE6-044AB31B5065}"/>
              </a:ext>
            </a:extLst>
          </p:cNvPr>
          <p:cNvSpPr>
            <a:spLocks noChangeArrowheads="1"/>
          </p:cNvSpPr>
          <p:nvPr/>
        </p:nvSpPr>
        <p:spPr bwMode="auto">
          <a:xfrm>
            <a:off x="6803802" y="814387"/>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7" name="Line 129">
            <a:extLst>
              <a:ext uri="{FF2B5EF4-FFF2-40B4-BE49-F238E27FC236}">
                <a16:creationId xmlns:a16="http://schemas.microsoft.com/office/drawing/2014/main" id="{A436A2ED-CF62-4F97-862B-CC3FA9BE4424}"/>
              </a:ext>
            </a:extLst>
          </p:cNvPr>
          <p:cNvSpPr>
            <a:spLocks noChangeShapeType="1"/>
          </p:cNvSpPr>
          <p:nvPr/>
        </p:nvSpPr>
        <p:spPr bwMode="auto">
          <a:xfrm>
            <a:off x="7349678" y="981075"/>
            <a:ext cx="0" cy="64770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8" name="Rectangle 78">
            <a:extLst>
              <a:ext uri="{FF2B5EF4-FFF2-40B4-BE49-F238E27FC236}">
                <a16:creationId xmlns:a16="http://schemas.microsoft.com/office/drawing/2014/main" id="{C0ADF918-409D-4D8B-AE10-EC95BA59F6D8}"/>
              </a:ext>
            </a:extLst>
          </p:cNvPr>
          <p:cNvSpPr>
            <a:spLocks noChangeArrowheads="1"/>
          </p:cNvSpPr>
          <p:nvPr/>
        </p:nvSpPr>
        <p:spPr bwMode="auto">
          <a:xfrm>
            <a:off x="4716016" y="620812"/>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9" name="Line 138">
            <a:extLst>
              <a:ext uri="{FF2B5EF4-FFF2-40B4-BE49-F238E27FC236}">
                <a16:creationId xmlns:a16="http://schemas.microsoft.com/office/drawing/2014/main" id="{4D05CDED-8B2E-4AE5-9372-1D8F7206B3C8}"/>
              </a:ext>
            </a:extLst>
          </p:cNvPr>
          <p:cNvSpPr>
            <a:spLocks noChangeShapeType="1"/>
          </p:cNvSpPr>
          <p:nvPr/>
        </p:nvSpPr>
        <p:spPr bwMode="auto">
          <a:xfrm>
            <a:off x="3276873" y="765274"/>
            <a:ext cx="1439143"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0" name="Line 141">
            <a:extLst>
              <a:ext uri="{FF2B5EF4-FFF2-40B4-BE49-F238E27FC236}">
                <a16:creationId xmlns:a16="http://schemas.microsoft.com/office/drawing/2014/main" id="{BDF55E9A-E7BF-4330-B1DF-8D86EA7C1EAB}"/>
              </a:ext>
            </a:extLst>
          </p:cNvPr>
          <p:cNvSpPr>
            <a:spLocks noChangeShapeType="1"/>
          </p:cNvSpPr>
          <p:nvPr/>
        </p:nvSpPr>
        <p:spPr bwMode="auto">
          <a:xfrm>
            <a:off x="4860479" y="765274"/>
            <a:ext cx="1894979"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1" name="Text Box 145">
            <a:extLst>
              <a:ext uri="{FF2B5EF4-FFF2-40B4-BE49-F238E27FC236}">
                <a16:creationId xmlns:a16="http://schemas.microsoft.com/office/drawing/2014/main" id="{A59CE939-E13F-4A0D-93E2-6C535FDE6271}"/>
              </a:ext>
            </a:extLst>
          </p:cNvPr>
          <p:cNvSpPr txBox="1">
            <a:spLocks noChangeArrowheads="1"/>
          </p:cNvSpPr>
          <p:nvPr/>
        </p:nvSpPr>
        <p:spPr bwMode="auto">
          <a:xfrm>
            <a:off x="3304764" y="551593"/>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a:t>
            </a:r>
            <a:endParaRPr lang="en-US" altLang="ja-JP" sz="1200" b="1" dirty="0"/>
          </a:p>
        </p:txBody>
      </p:sp>
      <p:sp>
        <p:nvSpPr>
          <p:cNvPr id="202" name="Rectangle 81">
            <a:extLst>
              <a:ext uri="{FF2B5EF4-FFF2-40B4-BE49-F238E27FC236}">
                <a16:creationId xmlns:a16="http://schemas.microsoft.com/office/drawing/2014/main" id="{A4B68612-0FB6-4A4E-AEE0-CBC78A170F25}"/>
              </a:ext>
            </a:extLst>
          </p:cNvPr>
          <p:cNvSpPr>
            <a:spLocks noChangeArrowheads="1"/>
          </p:cNvSpPr>
          <p:nvPr/>
        </p:nvSpPr>
        <p:spPr bwMode="auto">
          <a:xfrm>
            <a:off x="6755458" y="598586"/>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4" name="Line 141">
            <a:extLst>
              <a:ext uri="{FF2B5EF4-FFF2-40B4-BE49-F238E27FC236}">
                <a16:creationId xmlns:a16="http://schemas.microsoft.com/office/drawing/2014/main" id="{42D4838B-19C1-4C1F-B440-915F631BC702}"/>
              </a:ext>
            </a:extLst>
          </p:cNvPr>
          <p:cNvSpPr>
            <a:spLocks noChangeShapeType="1"/>
          </p:cNvSpPr>
          <p:nvPr/>
        </p:nvSpPr>
        <p:spPr bwMode="auto">
          <a:xfrm>
            <a:off x="6924080" y="728762"/>
            <a:ext cx="1307542"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8" name="グループ化 7">
            <a:extLst>
              <a:ext uri="{FF2B5EF4-FFF2-40B4-BE49-F238E27FC236}">
                <a16:creationId xmlns:a16="http://schemas.microsoft.com/office/drawing/2014/main" id="{B1120B67-2F3B-47D4-9388-30B2D963901B}"/>
              </a:ext>
            </a:extLst>
          </p:cNvPr>
          <p:cNvGrpSpPr/>
          <p:nvPr/>
        </p:nvGrpSpPr>
        <p:grpSpPr>
          <a:xfrm>
            <a:off x="8325718" y="710505"/>
            <a:ext cx="234205" cy="743754"/>
            <a:chOff x="8772166" y="2010330"/>
            <a:chExt cx="144462" cy="1296988"/>
          </a:xfrm>
        </p:grpSpPr>
        <p:sp>
          <p:nvSpPr>
            <p:cNvPr id="205" name="Line 122">
              <a:extLst>
                <a:ext uri="{FF2B5EF4-FFF2-40B4-BE49-F238E27FC236}">
                  <a16:creationId xmlns:a16="http://schemas.microsoft.com/office/drawing/2014/main" id="{9BE35FF0-5610-49F2-A67A-F2F004ED73E7}"/>
                </a:ext>
              </a:extLst>
            </p:cNvPr>
            <p:cNvSpPr>
              <a:spLocks noChangeShapeType="1"/>
            </p:cNvSpPr>
            <p:nvPr/>
          </p:nvSpPr>
          <p:spPr bwMode="auto">
            <a:xfrm>
              <a:off x="8772166" y="2010330"/>
              <a:ext cx="144462"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 name="Line 123">
              <a:extLst>
                <a:ext uri="{FF2B5EF4-FFF2-40B4-BE49-F238E27FC236}">
                  <a16:creationId xmlns:a16="http://schemas.microsoft.com/office/drawing/2014/main" id="{65D3A6C8-CD22-4192-BB13-44069307B676}"/>
                </a:ext>
              </a:extLst>
            </p:cNvPr>
            <p:cNvSpPr>
              <a:spLocks noChangeShapeType="1"/>
            </p:cNvSpPr>
            <p:nvPr/>
          </p:nvSpPr>
          <p:spPr bwMode="auto">
            <a:xfrm>
              <a:off x="8916628" y="2010330"/>
              <a:ext cx="0" cy="129698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07" name="Line 124">
            <a:extLst>
              <a:ext uri="{FF2B5EF4-FFF2-40B4-BE49-F238E27FC236}">
                <a16:creationId xmlns:a16="http://schemas.microsoft.com/office/drawing/2014/main" id="{AAF22FE7-F5BD-4D79-91C2-E2FF2D58DCDF}"/>
              </a:ext>
            </a:extLst>
          </p:cNvPr>
          <p:cNvSpPr>
            <a:spLocks noChangeShapeType="1"/>
          </p:cNvSpPr>
          <p:nvPr/>
        </p:nvSpPr>
        <p:spPr bwMode="auto">
          <a:xfrm flipH="1">
            <a:off x="3074788" y="1454259"/>
            <a:ext cx="5485134"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 name="Line 129">
            <a:extLst>
              <a:ext uri="{FF2B5EF4-FFF2-40B4-BE49-F238E27FC236}">
                <a16:creationId xmlns:a16="http://schemas.microsoft.com/office/drawing/2014/main" id="{8E12475A-904D-46A4-89A7-9D80CBDEE035}"/>
              </a:ext>
            </a:extLst>
          </p:cNvPr>
          <p:cNvSpPr>
            <a:spLocks noChangeShapeType="1"/>
          </p:cNvSpPr>
          <p:nvPr/>
        </p:nvSpPr>
        <p:spPr bwMode="auto">
          <a:xfrm>
            <a:off x="3036292" y="1412875"/>
            <a:ext cx="0" cy="1373188"/>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 name="Rectangle 76">
            <a:extLst>
              <a:ext uri="{FF2B5EF4-FFF2-40B4-BE49-F238E27FC236}">
                <a16:creationId xmlns:a16="http://schemas.microsoft.com/office/drawing/2014/main" id="{F739E1DA-F967-486D-97C7-487D9B36855E}"/>
              </a:ext>
            </a:extLst>
          </p:cNvPr>
          <p:cNvSpPr>
            <a:spLocks noChangeArrowheads="1"/>
          </p:cNvSpPr>
          <p:nvPr/>
        </p:nvSpPr>
        <p:spPr bwMode="auto">
          <a:xfrm>
            <a:off x="8231622" y="581946"/>
            <a:ext cx="144462" cy="215900"/>
          </a:xfrm>
          <a:prstGeom prst="rect">
            <a:avLst/>
          </a:prstGeom>
          <a:solidFill>
            <a:schemeClr val="bg1"/>
          </a:solidFill>
          <a:ln w="9525">
            <a:solidFill>
              <a:schemeClr val="tx1"/>
            </a:solidFill>
            <a:miter lim="800000"/>
            <a:headEnd/>
            <a:tailEnd/>
          </a:ln>
          <a:effec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0" name="Line 182">
            <a:extLst>
              <a:ext uri="{FF2B5EF4-FFF2-40B4-BE49-F238E27FC236}">
                <a16:creationId xmlns:a16="http://schemas.microsoft.com/office/drawing/2014/main" id="{ADDC3325-AB86-4D91-AA24-0E079B90439C}"/>
              </a:ext>
            </a:extLst>
          </p:cNvPr>
          <p:cNvSpPr>
            <a:spLocks noChangeShapeType="1"/>
          </p:cNvSpPr>
          <p:nvPr/>
        </p:nvSpPr>
        <p:spPr bwMode="auto">
          <a:xfrm>
            <a:off x="8320360" y="212448"/>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1" name="Text Box 186">
            <a:extLst>
              <a:ext uri="{FF2B5EF4-FFF2-40B4-BE49-F238E27FC236}">
                <a16:creationId xmlns:a16="http://schemas.microsoft.com/office/drawing/2014/main" id="{E1D54603-5F02-4A9E-9C46-F4A6C6B2DB70}"/>
              </a:ext>
            </a:extLst>
          </p:cNvPr>
          <p:cNvSpPr txBox="1">
            <a:spLocks noChangeArrowheads="1"/>
          </p:cNvSpPr>
          <p:nvPr/>
        </p:nvSpPr>
        <p:spPr bwMode="auto">
          <a:xfrm>
            <a:off x="8614246" y="219903"/>
            <a:ext cx="40267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W</a:t>
            </a:r>
          </a:p>
        </p:txBody>
      </p:sp>
      <p:sp>
        <p:nvSpPr>
          <p:cNvPr id="216" name="Line 104">
            <a:extLst>
              <a:ext uri="{FF2B5EF4-FFF2-40B4-BE49-F238E27FC236}">
                <a16:creationId xmlns:a16="http://schemas.microsoft.com/office/drawing/2014/main" id="{4A7236F2-2E21-4EB7-B3D5-0365267F4CE9}"/>
              </a:ext>
            </a:extLst>
          </p:cNvPr>
          <p:cNvSpPr>
            <a:spLocks noChangeShapeType="1"/>
          </p:cNvSpPr>
          <p:nvPr/>
        </p:nvSpPr>
        <p:spPr bwMode="auto">
          <a:xfrm flipV="1">
            <a:off x="2542578" y="2476336"/>
            <a:ext cx="854078" cy="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7" name="Line 99">
            <a:extLst>
              <a:ext uri="{FF2B5EF4-FFF2-40B4-BE49-F238E27FC236}">
                <a16:creationId xmlns:a16="http://schemas.microsoft.com/office/drawing/2014/main" id="{62CE8743-11E4-434D-814B-E0ABF13D7647}"/>
              </a:ext>
            </a:extLst>
          </p:cNvPr>
          <p:cNvSpPr>
            <a:spLocks noChangeShapeType="1"/>
          </p:cNvSpPr>
          <p:nvPr/>
        </p:nvSpPr>
        <p:spPr bwMode="auto">
          <a:xfrm flipV="1">
            <a:off x="2533055" y="2470150"/>
            <a:ext cx="0"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8" name="Line 98">
            <a:extLst>
              <a:ext uri="{FF2B5EF4-FFF2-40B4-BE49-F238E27FC236}">
                <a16:creationId xmlns:a16="http://schemas.microsoft.com/office/drawing/2014/main" id="{A4ACB0A3-241F-418B-81BD-8B3EB30985C0}"/>
              </a:ext>
            </a:extLst>
          </p:cNvPr>
          <p:cNvSpPr>
            <a:spLocks noChangeShapeType="1"/>
          </p:cNvSpPr>
          <p:nvPr/>
        </p:nvSpPr>
        <p:spPr bwMode="auto">
          <a:xfrm flipV="1">
            <a:off x="2031645" y="3146442"/>
            <a:ext cx="50221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9" name="Rectangle 76">
            <a:extLst>
              <a:ext uri="{FF2B5EF4-FFF2-40B4-BE49-F238E27FC236}">
                <a16:creationId xmlns:a16="http://schemas.microsoft.com/office/drawing/2014/main" id="{90C3823E-118D-4BF9-A1D4-64C3B3974CF6}"/>
              </a:ext>
            </a:extLst>
          </p:cNvPr>
          <p:cNvSpPr>
            <a:spLocks noChangeArrowheads="1"/>
          </p:cNvSpPr>
          <p:nvPr/>
        </p:nvSpPr>
        <p:spPr bwMode="auto">
          <a:xfrm>
            <a:off x="6718895" y="2444966"/>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20" name="Line 131">
            <a:extLst>
              <a:ext uri="{FF2B5EF4-FFF2-40B4-BE49-F238E27FC236}">
                <a16:creationId xmlns:a16="http://schemas.microsoft.com/office/drawing/2014/main" id="{19162AC8-6A1E-4D23-8593-56D1A0E424C7}"/>
              </a:ext>
            </a:extLst>
          </p:cNvPr>
          <p:cNvSpPr>
            <a:spLocks noChangeShapeType="1"/>
          </p:cNvSpPr>
          <p:nvPr/>
        </p:nvSpPr>
        <p:spPr bwMode="auto">
          <a:xfrm>
            <a:off x="6878340" y="2571750"/>
            <a:ext cx="130164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1" name="Line 151">
            <a:extLst>
              <a:ext uri="{FF2B5EF4-FFF2-40B4-BE49-F238E27FC236}">
                <a16:creationId xmlns:a16="http://schemas.microsoft.com/office/drawing/2014/main" id="{BC3854AF-EBF9-47D2-9640-0481DEC1FFA4}"/>
              </a:ext>
            </a:extLst>
          </p:cNvPr>
          <p:cNvSpPr>
            <a:spLocks noChangeShapeType="1"/>
          </p:cNvSpPr>
          <p:nvPr/>
        </p:nvSpPr>
        <p:spPr bwMode="auto">
          <a:xfrm flipV="1">
            <a:off x="2268538" y="1628775"/>
            <a:ext cx="0" cy="18002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2" name="Line 102">
            <a:extLst>
              <a:ext uri="{FF2B5EF4-FFF2-40B4-BE49-F238E27FC236}">
                <a16:creationId xmlns:a16="http://schemas.microsoft.com/office/drawing/2014/main" id="{437F4BD5-2709-4777-A113-7C8965919023}"/>
              </a:ext>
            </a:extLst>
          </p:cNvPr>
          <p:cNvSpPr>
            <a:spLocks noChangeShapeType="1"/>
          </p:cNvSpPr>
          <p:nvPr/>
        </p:nvSpPr>
        <p:spPr bwMode="auto">
          <a:xfrm>
            <a:off x="2028230" y="3411409"/>
            <a:ext cx="2403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3" name="Text Box 178">
            <a:extLst>
              <a:ext uri="{FF2B5EF4-FFF2-40B4-BE49-F238E27FC236}">
                <a16:creationId xmlns:a16="http://schemas.microsoft.com/office/drawing/2014/main" id="{0D09E902-C135-4BB6-9B6C-F0DBE4519637}"/>
              </a:ext>
            </a:extLst>
          </p:cNvPr>
          <p:cNvSpPr txBox="1">
            <a:spLocks noChangeArrowheads="1"/>
          </p:cNvSpPr>
          <p:nvPr/>
        </p:nvSpPr>
        <p:spPr bwMode="auto">
          <a:xfrm>
            <a:off x="8104889" y="2158266"/>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rdW</a:t>
            </a:r>
            <a:endParaRPr lang="en-US" altLang="ja-JP" sz="1200" b="1" dirty="0"/>
          </a:p>
        </p:txBody>
      </p:sp>
      <p:sp>
        <p:nvSpPr>
          <p:cNvPr id="224" name="Text Box 178">
            <a:extLst>
              <a:ext uri="{FF2B5EF4-FFF2-40B4-BE49-F238E27FC236}">
                <a16:creationId xmlns:a16="http://schemas.microsoft.com/office/drawing/2014/main" id="{6957EB28-6A33-4BD0-A7A9-2972EFB59D67}"/>
              </a:ext>
            </a:extLst>
          </p:cNvPr>
          <p:cNvSpPr txBox="1">
            <a:spLocks noChangeArrowheads="1"/>
          </p:cNvSpPr>
          <p:nvPr/>
        </p:nvSpPr>
        <p:spPr bwMode="auto">
          <a:xfrm>
            <a:off x="3764894" y="2628452"/>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rdW</a:t>
            </a:r>
            <a:endParaRPr lang="en-US" altLang="ja-JP" sz="1200" b="1" dirty="0"/>
          </a:p>
        </p:txBody>
      </p:sp>
      <p:sp>
        <p:nvSpPr>
          <p:cNvPr id="225" name="Text Box 149">
            <a:extLst>
              <a:ext uri="{FF2B5EF4-FFF2-40B4-BE49-F238E27FC236}">
                <a16:creationId xmlns:a16="http://schemas.microsoft.com/office/drawing/2014/main" id="{B4CD8E87-B446-498A-A98C-56820DB5A5FC}"/>
              </a:ext>
            </a:extLst>
          </p:cNvPr>
          <p:cNvSpPr txBox="1">
            <a:spLocks noChangeArrowheads="1"/>
          </p:cNvSpPr>
          <p:nvPr/>
        </p:nvSpPr>
        <p:spPr bwMode="auto">
          <a:xfrm>
            <a:off x="5131229" y="523162"/>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rweE</a:t>
            </a:r>
            <a:endParaRPr lang="en-US" altLang="ja-JP" sz="1200" b="1" dirty="0"/>
          </a:p>
        </p:txBody>
      </p:sp>
      <p:sp>
        <p:nvSpPr>
          <p:cNvPr id="226" name="Rectangle 39">
            <a:extLst>
              <a:ext uri="{FF2B5EF4-FFF2-40B4-BE49-F238E27FC236}">
                <a16:creationId xmlns:a16="http://schemas.microsoft.com/office/drawing/2014/main" id="{061D798B-8E75-42CF-9E66-374C82C4F1B9}"/>
              </a:ext>
            </a:extLst>
          </p:cNvPr>
          <p:cNvSpPr>
            <a:spLocks noChangeArrowheads="1"/>
          </p:cNvSpPr>
          <p:nvPr/>
        </p:nvSpPr>
        <p:spPr bwMode="auto">
          <a:xfrm rot="5400000">
            <a:off x="4591220" y="4296569"/>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immE</a:t>
            </a:r>
            <a:endParaRPr lang="en-US" altLang="ja-JP" sz="1400" dirty="0"/>
          </a:p>
        </p:txBody>
      </p:sp>
      <p:sp>
        <p:nvSpPr>
          <p:cNvPr id="192" name="AutoShape 18">
            <a:extLst>
              <a:ext uri="{FF2B5EF4-FFF2-40B4-BE49-F238E27FC236}">
                <a16:creationId xmlns:a16="http://schemas.microsoft.com/office/drawing/2014/main" id="{B56B621F-34E6-47B1-B87E-F6CF782B8AB4}"/>
              </a:ext>
            </a:extLst>
          </p:cNvPr>
          <p:cNvSpPr>
            <a:spLocks noChangeArrowheads="1"/>
          </p:cNvSpPr>
          <p:nvPr/>
        </p:nvSpPr>
        <p:spPr bwMode="auto">
          <a:xfrm rot="5400000" flipV="1">
            <a:off x="5137915" y="3847610"/>
            <a:ext cx="752549" cy="103674"/>
          </a:xfrm>
          <a:custGeom>
            <a:avLst/>
            <a:gdLst>
              <a:gd name="T0" fmla="*/ 2147483646 w 21600"/>
              <a:gd name="T1" fmla="*/ 1077502115 h 21600"/>
              <a:gd name="T2" fmla="*/ 2147483646 w 21600"/>
              <a:gd name="T3" fmla="*/ 2147483646 h 21600"/>
              <a:gd name="T4" fmla="*/ 2147483646 w 21600"/>
              <a:gd name="T5" fmla="*/ 1077502115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5" name="Line 115">
            <a:extLst>
              <a:ext uri="{FF2B5EF4-FFF2-40B4-BE49-F238E27FC236}">
                <a16:creationId xmlns:a16="http://schemas.microsoft.com/office/drawing/2014/main" id="{E4B4FE1C-4FFF-4E03-9664-ACB9BD9D52E8}"/>
              </a:ext>
            </a:extLst>
          </p:cNvPr>
          <p:cNvSpPr>
            <a:spLocks noChangeShapeType="1"/>
          </p:cNvSpPr>
          <p:nvPr/>
        </p:nvSpPr>
        <p:spPr bwMode="auto">
          <a:xfrm>
            <a:off x="5872287" y="3979607"/>
            <a:ext cx="139873" cy="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6" name="Line 115">
            <a:extLst>
              <a:ext uri="{FF2B5EF4-FFF2-40B4-BE49-F238E27FC236}">
                <a16:creationId xmlns:a16="http://schemas.microsoft.com/office/drawing/2014/main" id="{BC1D8043-65B3-4CD0-97EB-63409037A79E}"/>
              </a:ext>
            </a:extLst>
          </p:cNvPr>
          <p:cNvSpPr>
            <a:spLocks noChangeShapeType="1"/>
          </p:cNvSpPr>
          <p:nvPr/>
        </p:nvSpPr>
        <p:spPr bwMode="auto">
          <a:xfrm>
            <a:off x="5567921" y="3778872"/>
            <a:ext cx="139873" cy="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 name="Line 164">
            <a:extLst>
              <a:ext uri="{FF2B5EF4-FFF2-40B4-BE49-F238E27FC236}">
                <a16:creationId xmlns:a16="http://schemas.microsoft.com/office/drawing/2014/main" id="{9761594C-99B6-49E6-9932-D20EC32F582D}"/>
              </a:ext>
            </a:extLst>
          </p:cNvPr>
          <p:cNvSpPr>
            <a:spLocks noChangeShapeType="1"/>
          </p:cNvSpPr>
          <p:nvPr/>
        </p:nvSpPr>
        <p:spPr bwMode="auto">
          <a:xfrm>
            <a:off x="5209579" y="3189289"/>
            <a:ext cx="0" cy="1751012"/>
          </a:xfrm>
          <a:prstGeom prst="line">
            <a:avLst/>
          </a:prstGeom>
          <a:noFill/>
          <a:ln w="9525">
            <a:solidFill>
              <a:srgbClr val="FF0000"/>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2" name="Line 114">
            <a:extLst>
              <a:ext uri="{FF2B5EF4-FFF2-40B4-BE49-F238E27FC236}">
                <a16:creationId xmlns:a16="http://schemas.microsoft.com/office/drawing/2014/main" id="{E6B47357-7B98-408A-864B-44603A3B02FC}"/>
              </a:ext>
            </a:extLst>
          </p:cNvPr>
          <p:cNvSpPr>
            <a:spLocks noChangeShapeType="1"/>
          </p:cNvSpPr>
          <p:nvPr/>
        </p:nvSpPr>
        <p:spPr bwMode="auto">
          <a:xfrm>
            <a:off x="5206826" y="3990180"/>
            <a:ext cx="255526"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 name="Line 117">
            <a:extLst>
              <a:ext uri="{FF2B5EF4-FFF2-40B4-BE49-F238E27FC236}">
                <a16:creationId xmlns:a16="http://schemas.microsoft.com/office/drawing/2014/main" id="{FB5F648D-222F-40C1-A824-CE17EA528EFC}"/>
              </a:ext>
            </a:extLst>
          </p:cNvPr>
          <p:cNvSpPr>
            <a:spLocks noChangeShapeType="1"/>
          </p:cNvSpPr>
          <p:nvPr/>
        </p:nvSpPr>
        <p:spPr bwMode="auto">
          <a:xfrm>
            <a:off x="5294406" y="4855170"/>
            <a:ext cx="1937012" cy="0"/>
          </a:xfrm>
          <a:prstGeom prst="line">
            <a:avLst/>
          </a:prstGeom>
          <a:noFill/>
          <a:ln w="9525">
            <a:solidFill>
              <a:srgbClr val="00B0F0"/>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 name="Line 164">
            <a:extLst>
              <a:ext uri="{FF2B5EF4-FFF2-40B4-BE49-F238E27FC236}">
                <a16:creationId xmlns:a16="http://schemas.microsoft.com/office/drawing/2014/main" id="{9861FF49-66C1-4B0B-9649-3BF5487BD55E}"/>
              </a:ext>
            </a:extLst>
          </p:cNvPr>
          <p:cNvSpPr>
            <a:spLocks noChangeShapeType="1"/>
          </p:cNvSpPr>
          <p:nvPr/>
        </p:nvSpPr>
        <p:spPr bwMode="auto">
          <a:xfrm>
            <a:off x="5292080" y="3357565"/>
            <a:ext cx="0" cy="1511596"/>
          </a:xfrm>
          <a:prstGeom prst="line">
            <a:avLst/>
          </a:prstGeom>
          <a:noFill/>
          <a:ln w="9525">
            <a:solidFill>
              <a:srgbClr val="00B0F0"/>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 name="Line 114">
            <a:extLst>
              <a:ext uri="{FF2B5EF4-FFF2-40B4-BE49-F238E27FC236}">
                <a16:creationId xmlns:a16="http://schemas.microsoft.com/office/drawing/2014/main" id="{7BF78B3D-E532-47D8-92DE-942D71209C1E}"/>
              </a:ext>
            </a:extLst>
          </p:cNvPr>
          <p:cNvSpPr>
            <a:spLocks noChangeShapeType="1"/>
          </p:cNvSpPr>
          <p:nvPr/>
        </p:nvSpPr>
        <p:spPr bwMode="auto">
          <a:xfrm>
            <a:off x="5292079" y="4182510"/>
            <a:ext cx="187685" cy="0"/>
          </a:xfrm>
          <a:prstGeom prst="line">
            <a:avLst/>
          </a:prstGeom>
          <a:noFill/>
          <a:ln w="9525">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0" name="AutoShape 18">
            <a:extLst>
              <a:ext uri="{FF2B5EF4-FFF2-40B4-BE49-F238E27FC236}">
                <a16:creationId xmlns:a16="http://schemas.microsoft.com/office/drawing/2014/main" id="{3C15146D-B913-4951-A41E-6072E47E8478}"/>
              </a:ext>
            </a:extLst>
          </p:cNvPr>
          <p:cNvSpPr>
            <a:spLocks noChangeArrowheads="1"/>
          </p:cNvSpPr>
          <p:nvPr/>
        </p:nvSpPr>
        <p:spPr bwMode="auto">
          <a:xfrm rot="5400000" flipV="1">
            <a:off x="5399691" y="3144904"/>
            <a:ext cx="752549" cy="103674"/>
          </a:xfrm>
          <a:custGeom>
            <a:avLst/>
            <a:gdLst>
              <a:gd name="T0" fmla="*/ 2147483646 w 21600"/>
              <a:gd name="T1" fmla="*/ 1077502115 h 21600"/>
              <a:gd name="T2" fmla="*/ 2147483646 w 21600"/>
              <a:gd name="T3" fmla="*/ 2147483646 h 21600"/>
              <a:gd name="T4" fmla="*/ 2147483646 w 21600"/>
              <a:gd name="T5" fmla="*/ 1077502115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1" name="Line 115">
            <a:extLst>
              <a:ext uri="{FF2B5EF4-FFF2-40B4-BE49-F238E27FC236}">
                <a16:creationId xmlns:a16="http://schemas.microsoft.com/office/drawing/2014/main" id="{A2E0A7FC-74A3-439B-96EB-911D678C9145}"/>
              </a:ext>
            </a:extLst>
          </p:cNvPr>
          <p:cNvSpPr>
            <a:spLocks noChangeShapeType="1"/>
          </p:cNvSpPr>
          <p:nvPr/>
        </p:nvSpPr>
        <p:spPr bwMode="auto">
          <a:xfrm>
            <a:off x="5829697" y="3076166"/>
            <a:ext cx="139873" cy="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2" name="Line 114">
            <a:extLst>
              <a:ext uri="{FF2B5EF4-FFF2-40B4-BE49-F238E27FC236}">
                <a16:creationId xmlns:a16="http://schemas.microsoft.com/office/drawing/2014/main" id="{73B4F37A-C545-4C09-A4E0-45A70AB06A2C}"/>
              </a:ext>
            </a:extLst>
          </p:cNvPr>
          <p:cNvSpPr>
            <a:spLocks noChangeShapeType="1"/>
          </p:cNvSpPr>
          <p:nvPr/>
        </p:nvSpPr>
        <p:spPr bwMode="auto">
          <a:xfrm>
            <a:off x="5196880" y="3178545"/>
            <a:ext cx="511344"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3" name="Line 114">
            <a:extLst>
              <a:ext uri="{FF2B5EF4-FFF2-40B4-BE49-F238E27FC236}">
                <a16:creationId xmlns:a16="http://schemas.microsoft.com/office/drawing/2014/main" id="{D404DF02-6488-4711-9C14-0B4ED90B0C3F}"/>
              </a:ext>
            </a:extLst>
          </p:cNvPr>
          <p:cNvSpPr>
            <a:spLocks noChangeShapeType="1"/>
          </p:cNvSpPr>
          <p:nvPr/>
        </p:nvSpPr>
        <p:spPr bwMode="auto">
          <a:xfrm>
            <a:off x="5292079" y="3357564"/>
            <a:ext cx="409626" cy="0"/>
          </a:xfrm>
          <a:prstGeom prst="line">
            <a:avLst/>
          </a:prstGeom>
          <a:noFill/>
          <a:ln w="9525">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3" name="直線矢印コネクタ 2">
            <a:extLst>
              <a:ext uri="{FF2B5EF4-FFF2-40B4-BE49-F238E27FC236}">
                <a16:creationId xmlns:a16="http://schemas.microsoft.com/office/drawing/2014/main" id="{0935A329-B687-426E-B7E0-FC8E1A3418AC}"/>
              </a:ext>
            </a:extLst>
          </p:cNvPr>
          <p:cNvCxnSpPr/>
          <p:nvPr/>
        </p:nvCxnSpPr>
        <p:spPr>
          <a:xfrm>
            <a:off x="4241389" y="3076166"/>
            <a:ext cx="0" cy="2369058"/>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27" name="Line 112">
            <a:extLst>
              <a:ext uri="{FF2B5EF4-FFF2-40B4-BE49-F238E27FC236}">
                <a16:creationId xmlns:a16="http://schemas.microsoft.com/office/drawing/2014/main" id="{5CEBB8B0-6270-401C-9293-0C99ACF80FE6}"/>
              </a:ext>
            </a:extLst>
          </p:cNvPr>
          <p:cNvSpPr>
            <a:spLocks noChangeShapeType="1"/>
          </p:cNvSpPr>
          <p:nvPr/>
        </p:nvSpPr>
        <p:spPr bwMode="auto">
          <a:xfrm>
            <a:off x="4241390" y="5445224"/>
            <a:ext cx="16332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8" name="Rectangle 74">
            <a:extLst>
              <a:ext uri="{FF2B5EF4-FFF2-40B4-BE49-F238E27FC236}">
                <a16:creationId xmlns:a16="http://schemas.microsoft.com/office/drawing/2014/main" id="{2F177337-E81A-494A-9BFB-062F10FFFBA0}"/>
              </a:ext>
            </a:extLst>
          </p:cNvPr>
          <p:cNvSpPr>
            <a:spLocks noChangeArrowheads="1"/>
          </p:cNvSpPr>
          <p:nvPr/>
        </p:nvSpPr>
        <p:spPr bwMode="auto">
          <a:xfrm>
            <a:off x="4426806" y="5373156"/>
            <a:ext cx="697041" cy="503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t>= &lt; &gt;</a:t>
            </a:r>
            <a:endParaRPr lang="ja-JP" altLang="en-US" sz="1800" dirty="0"/>
          </a:p>
        </p:txBody>
      </p:sp>
      <p:cxnSp>
        <p:nvCxnSpPr>
          <p:cNvPr id="229" name="直線矢印コネクタ 228">
            <a:extLst>
              <a:ext uri="{FF2B5EF4-FFF2-40B4-BE49-F238E27FC236}">
                <a16:creationId xmlns:a16="http://schemas.microsoft.com/office/drawing/2014/main" id="{5386387E-6F58-4088-A8DC-031B0BF45A62}"/>
              </a:ext>
            </a:extLst>
          </p:cNvPr>
          <p:cNvCxnSpPr>
            <a:cxnSpLocks/>
          </p:cNvCxnSpPr>
          <p:nvPr/>
        </p:nvCxnSpPr>
        <p:spPr>
          <a:xfrm>
            <a:off x="4188457" y="3755772"/>
            <a:ext cx="0" cy="1905252"/>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34" name="Line 112">
            <a:extLst>
              <a:ext uri="{FF2B5EF4-FFF2-40B4-BE49-F238E27FC236}">
                <a16:creationId xmlns:a16="http://schemas.microsoft.com/office/drawing/2014/main" id="{893AFD75-E570-4D42-B449-91EC295C2521}"/>
              </a:ext>
            </a:extLst>
          </p:cNvPr>
          <p:cNvSpPr>
            <a:spLocks noChangeShapeType="1"/>
          </p:cNvSpPr>
          <p:nvPr/>
        </p:nvSpPr>
        <p:spPr bwMode="auto">
          <a:xfrm>
            <a:off x="4192647" y="5661248"/>
            <a:ext cx="22497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235" name="直線矢印コネクタ 234">
            <a:extLst>
              <a:ext uri="{FF2B5EF4-FFF2-40B4-BE49-F238E27FC236}">
                <a16:creationId xmlns:a16="http://schemas.microsoft.com/office/drawing/2014/main" id="{9BDFCB28-C933-4C14-8A4B-464FEF770AE4}"/>
              </a:ext>
            </a:extLst>
          </p:cNvPr>
          <p:cNvCxnSpPr>
            <a:cxnSpLocks/>
            <a:endCxn id="236" idx="0"/>
          </p:cNvCxnSpPr>
          <p:nvPr/>
        </p:nvCxnSpPr>
        <p:spPr>
          <a:xfrm>
            <a:off x="3612554" y="4644375"/>
            <a:ext cx="0" cy="512817"/>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36" name="Line 112">
            <a:extLst>
              <a:ext uri="{FF2B5EF4-FFF2-40B4-BE49-F238E27FC236}">
                <a16:creationId xmlns:a16="http://schemas.microsoft.com/office/drawing/2014/main" id="{7F62F7A1-99BA-4392-B825-3176F5AB6F7A}"/>
              </a:ext>
            </a:extLst>
          </p:cNvPr>
          <p:cNvSpPr>
            <a:spLocks noChangeShapeType="1"/>
          </p:cNvSpPr>
          <p:nvPr/>
        </p:nvSpPr>
        <p:spPr bwMode="auto">
          <a:xfrm>
            <a:off x="3612554" y="5157192"/>
            <a:ext cx="22497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7" name="Rectangle 40">
            <a:extLst>
              <a:ext uri="{FF2B5EF4-FFF2-40B4-BE49-F238E27FC236}">
                <a16:creationId xmlns:a16="http://schemas.microsoft.com/office/drawing/2014/main" id="{5E8F6C10-5517-4561-8070-7B6412122763}"/>
              </a:ext>
            </a:extLst>
          </p:cNvPr>
          <p:cNvSpPr>
            <a:spLocks noChangeArrowheads="1"/>
          </p:cNvSpPr>
          <p:nvPr/>
        </p:nvSpPr>
        <p:spPr bwMode="auto">
          <a:xfrm rot="5400000">
            <a:off x="2870660" y="5179073"/>
            <a:ext cx="5762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a:t>PC_D</a:t>
            </a:r>
          </a:p>
        </p:txBody>
      </p:sp>
      <p:sp>
        <p:nvSpPr>
          <p:cNvPr id="239" name="Line 126">
            <a:extLst>
              <a:ext uri="{FF2B5EF4-FFF2-40B4-BE49-F238E27FC236}">
                <a16:creationId xmlns:a16="http://schemas.microsoft.com/office/drawing/2014/main" id="{84B057B0-D10A-4937-9DEF-AFF9567A11AF}"/>
              </a:ext>
            </a:extLst>
          </p:cNvPr>
          <p:cNvSpPr>
            <a:spLocks noChangeShapeType="1"/>
          </p:cNvSpPr>
          <p:nvPr/>
        </p:nvSpPr>
        <p:spPr bwMode="auto">
          <a:xfrm>
            <a:off x="3275856" y="5301208"/>
            <a:ext cx="4890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0" name="AutoShape 18">
            <a:extLst>
              <a:ext uri="{FF2B5EF4-FFF2-40B4-BE49-F238E27FC236}">
                <a16:creationId xmlns:a16="http://schemas.microsoft.com/office/drawing/2014/main" id="{3FC5003F-4F9D-441A-817B-3E5DDB3DF1C9}"/>
              </a:ext>
            </a:extLst>
          </p:cNvPr>
          <p:cNvSpPr>
            <a:spLocks noChangeArrowheads="1"/>
          </p:cNvSpPr>
          <p:nvPr/>
        </p:nvSpPr>
        <p:spPr bwMode="auto">
          <a:xfrm rot="10800000" flipV="1">
            <a:off x="466726" y="3569342"/>
            <a:ext cx="752549" cy="103674"/>
          </a:xfrm>
          <a:custGeom>
            <a:avLst/>
            <a:gdLst>
              <a:gd name="T0" fmla="*/ 2147483646 w 21600"/>
              <a:gd name="T1" fmla="*/ 1077502115 h 21600"/>
              <a:gd name="T2" fmla="*/ 2147483646 w 21600"/>
              <a:gd name="T3" fmla="*/ 2147483646 h 21600"/>
              <a:gd name="T4" fmla="*/ 2147483646 w 21600"/>
              <a:gd name="T5" fmla="*/ 1077502115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1" name="Oval 65">
            <a:extLst>
              <a:ext uri="{FF2B5EF4-FFF2-40B4-BE49-F238E27FC236}">
                <a16:creationId xmlns:a16="http://schemas.microsoft.com/office/drawing/2014/main" id="{3E97DF1C-9799-4C03-9934-5596E7449374}"/>
              </a:ext>
            </a:extLst>
          </p:cNvPr>
          <p:cNvSpPr>
            <a:spLocks noChangeArrowheads="1"/>
          </p:cNvSpPr>
          <p:nvPr/>
        </p:nvSpPr>
        <p:spPr bwMode="auto">
          <a:xfrm>
            <a:off x="3781946" y="5125951"/>
            <a:ext cx="287337" cy="2873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b="1"/>
              <a:t>＋</a:t>
            </a:r>
          </a:p>
        </p:txBody>
      </p:sp>
      <p:sp>
        <p:nvSpPr>
          <p:cNvPr id="242" name="Line 123">
            <a:extLst>
              <a:ext uri="{FF2B5EF4-FFF2-40B4-BE49-F238E27FC236}">
                <a16:creationId xmlns:a16="http://schemas.microsoft.com/office/drawing/2014/main" id="{49139757-F82E-462D-ABC5-B881ED0183C6}"/>
              </a:ext>
            </a:extLst>
          </p:cNvPr>
          <p:cNvSpPr>
            <a:spLocks noChangeShapeType="1"/>
          </p:cNvSpPr>
          <p:nvPr/>
        </p:nvSpPr>
        <p:spPr bwMode="auto">
          <a:xfrm>
            <a:off x="3935015" y="5437186"/>
            <a:ext cx="0" cy="1817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3" name="Line 85">
            <a:extLst>
              <a:ext uri="{FF2B5EF4-FFF2-40B4-BE49-F238E27FC236}">
                <a16:creationId xmlns:a16="http://schemas.microsoft.com/office/drawing/2014/main" id="{8BF5A5B2-3174-484B-A60D-3CFC9DF51798}"/>
              </a:ext>
            </a:extLst>
          </p:cNvPr>
          <p:cNvSpPr>
            <a:spLocks noChangeShapeType="1"/>
          </p:cNvSpPr>
          <p:nvPr/>
        </p:nvSpPr>
        <p:spPr bwMode="auto">
          <a:xfrm flipH="1">
            <a:off x="1421105" y="5661024"/>
            <a:ext cx="2551812" cy="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4" name="Line 91">
            <a:extLst>
              <a:ext uri="{FF2B5EF4-FFF2-40B4-BE49-F238E27FC236}">
                <a16:creationId xmlns:a16="http://schemas.microsoft.com/office/drawing/2014/main" id="{D9CA3E7C-CC68-4455-A4BB-8690FAB7C6FF}"/>
              </a:ext>
            </a:extLst>
          </p:cNvPr>
          <p:cNvSpPr>
            <a:spLocks noChangeShapeType="1"/>
          </p:cNvSpPr>
          <p:nvPr/>
        </p:nvSpPr>
        <p:spPr bwMode="auto">
          <a:xfrm flipH="1" flipV="1">
            <a:off x="1436092" y="3178545"/>
            <a:ext cx="0" cy="245525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 name="Line 87">
            <a:extLst>
              <a:ext uri="{FF2B5EF4-FFF2-40B4-BE49-F238E27FC236}">
                <a16:creationId xmlns:a16="http://schemas.microsoft.com/office/drawing/2014/main" id="{604804BD-C03D-4193-9CF4-85A31B99FAF7}"/>
              </a:ext>
            </a:extLst>
          </p:cNvPr>
          <p:cNvSpPr>
            <a:spLocks noChangeShapeType="1"/>
          </p:cNvSpPr>
          <p:nvPr/>
        </p:nvSpPr>
        <p:spPr bwMode="auto">
          <a:xfrm flipV="1">
            <a:off x="1052493" y="3170201"/>
            <a:ext cx="407451" cy="599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 name="Line 123">
            <a:extLst>
              <a:ext uri="{FF2B5EF4-FFF2-40B4-BE49-F238E27FC236}">
                <a16:creationId xmlns:a16="http://schemas.microsoft.com/office/drawing/2014/main" id="{024B708D-6369-4E6D-9AF8-997909BFCDD8}"/>
              </a:ext>
            </a:extLst>
          </p:cNvPr>
          <p:cNvSpPr>
            <a:spLocks noChangeShapeType="1"/>
          </p:cNvSpPr>
          <p:nvPr/>
        </p:nvSpPr>
        <p:spPr bwMode="auto">
          <a:xfrm>
            <a:off x="1043608" y="3217883"/>
            <a:ext cx="0" cy="341895"/>
          </a:xfrm>
          <a:prstGeom prst="line">
            <a:avLst/>
          </a:prstGeom>
          <a:noFill/>
          <a:ln w="952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 name="Line 123">
            <a:extLst>
              <a:ext uri="{FF2B5EF4-FFF2-40B4-BE49-F238E27FC236}">
                <a16:creationId xmlns:a16="http://schemas.microsoft.com/office/drawing/2014/main" id="{75D79297-ADBF-4F4F-9551-9C560E8F6EDB}"/>
              </a:ext>
            </a:extLst>
          </p:cNvPr>
          <p:cNvSpPr>
            <a:spLocks noChangeShapeType="1"/>
          </p:cNvSpPr>
          <p:nvPr/>
        </p:nvSpPr>
        <p:spPr bwMode="auto">
          <a:xfrm flipH="1">
            <a:off x="823085" y="2880177"/>
            <a:ext cx="5579" cy="714168"/>
          </a:xfrm>
          <a:prstGeom prst="line">
            <a:avLst/>
          </a:prstGeom>
          <a:noFill/>
          <a:ln w="952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8" name="Rectangle 39">
            <a:extLst>
              <a:ext uri="{FF2B5EF4-FFF2-40B4-BE49-F238E27FC236}">
                <a16:creationId xmlns:a16="http://schemas.microsoft.com/office/drawing/2014/main" id="{93DBF184-D788-4B45-9DE1-9C47F902931B}"/>
              </a:ext>
            </a:extLst>
          </p:cNvPr>
          <p:cNvSpPr>
            <a:spLocks noChangeArrowheads="1"/>
          </p:cNvSpPr>
          <p:nvPr/>
        </p:nvSpPr>
        <p:spPr bwMode="auto">
          <a:xfrm rot="5400000">
            <a:off x="6575226" y="4248293"/>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a:t>reg2M</a:t>
            </a:r>
          </a:p>
        </p:txBody>
      </p:sp>
      <p:sp>
        <p:nvSpPr>
          <p:cNvPr id="250" name="Line 73">
            <a:extLst>
              <a:ext uri="{FF2B5EF4-FFF2-40B4-BE49-F238E27FC236}">
                <a16:creationId xmlns:a16="http://schemas.microsoft.com/office/drawing/2014/main" id="{7E1709CE-9A96-433D-87E2-BC82A1BA88E2}"/>
              </a:ext>
            </a:extLst>
          </p:cNvPr>
          <p:cNvSpPr>
            <a:spLocks noChangeShapeType="1"/>
          </p:cNvSpPr>
          <p:nvPr/>
        </p:nvSpPr>
        <p:spPr bwMode="auto">
          <a:xfrm rot="5400000" flipH="1">
            <a:off x="4382993" y="5065734"/>
            <a:ext cx="61496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1" name="Line 118">
            <a:extLst>
              <a:ext uri="{FF2B5EF4-FFF2-40B4-BE49-F238E27FC236}">
                <a16:creationId xmlns:a16="http://schemas.microsoft.com/office/drawing/2014/main" id="{54B5291A-62E5-44E1-8515-9E1D2656C709}"/>
              </a:ext>
            </a:extLst>
          </p:cNvPr>
          <p:cNvSpPr>
            <a:spLocks noChangeShapeType="1"/>
          </p:cNvSpPr>
          <p:nvPr/>
        </p:nvSpPr>
        <p:spPr bwMode="auto">
          <a:xfrm>
            <a:off x="1518593" y="4755263"/>
            <a:ext cx="3181200" cy="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2" name="Line 91">
            <a:extLst>
              <a:ext uri="{FF2B5EF4-FFF2-40B4-BE49-F238E27FC236}">
                <a16:creationId xmlns:a16="http://schemas.microsoft.com/office/drawing/2014/main" id="{2D5786D5-2A63-4105-AD99-A1D0B05175F3}"/>
              </a:ext>
            </a:extLst>
          </p:cNvPr>
          <p:cNvSpPr>
            <a:spLocks noChangeShapeType="1"/>
          </p:cNvSpPr>
          <p:nvPr/>
        </p:nvSpPr>
        <p:spPr bwMode="auto">
          <a:xfrm flipH="1" flipV="1">
            <a:off x="1518593" y="3633849"/>
            <a:ext cx="14987" cy="110380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3" name="Line 126">
            <a:extLst>
              <a:ext uri="{FF2B5EF4-FFF2-40B4-BE49-F238E27FC236}">
                <a16:creationId xmlns:a16="http://schemas.microsoft.com/office/drawing/2014/main" id="{F2D40D38-2CD1-48AD-AD48-DAF4DC5E7884}"/>
              </a:ext>
            </a:extLst>
          </p:cNvPr>
          <p:cNvSpPr>
            <a:spLocks noChangeShapeType="1"/>
          </p:cNvSpPr>
          <p:nvPr/>
        </p:nvSpPr>
        <p:spPr bwMode="auto">
          <a:xfrm flipV="1">
            <a:off x="1142681" y="3633850"/>
            <a:ext cx="389236" cy="18842"/>
          </a:xfrm>
          <a:prstGeom prst="line">
            <a:avLst/>
          </a:prstGeom>
          <a:noFill/>
          <a:ln w="952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4" name="AutoShape 57">
            <a:extLst>
              <a:ext uri="{FF2B5EF4-FFF2-40B4-BE49-F238E27FC236}">
                <a16:creationId xmlns:a16="http://schemas.microsoft.com/office/drawing/2014/main" id="{6F37694D-0471-4DCA-A23F-DA0FEF5AB171}"/>
              </a:ext>
            </a:extLst>
          </p:cNvPr>
          <p:cNvSpPr>
            <a:spLocks noChangeArrowheads="1"/>
          </p:cNvSpPr>
          <p:nvPr/>
        </p:nvSpPr>
        <p:spPr bwMode="auto">
          <a:xfrm rot="5400000">
            <a:off x="2687781" y="4441210"/>
            <a:ext cx="511970" cy="199913"/>
          </a:xfrm>
          <a:prstGeom prst="parallelogram">
            <a:avLst>
              <a:gd name="adj" fmla="val 83456"/>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a:t>ext</a:t>
            </a:r>
          </a:p>
        </p:txBody>
      </p:sp>
      <p:sp>
        <p:nvSpPr>
          <p:cNvPr id="256" name="Line 113">
            <a:extLst>
              <a:ext uri="{FF2B5EF4-FFF2-40B4-BE49-F238E27FC236}">
                <a16:creationId xmlns:a16="http://schemas.microsoft.com/office/drawing/2014/main" id="{E2E50B81-05A1-4CDF-92C1-C16B4B4874F6}"/>
              </a:ext>
            </a:extLst>
          </p:cNvPr>
          <p:cNvSpPr>
            <a:spLocks noChangeShapeType="1"/>
          </p:cNvSpPr>
          <p:nvPr/>
        </p:nvSpPr>
        <p:spPr bwMode="auto">
          <a:xfrm>
            <a:off x="3001727" y="4595647"/>
            <a:ext cx="64698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 name="Line 107">
            <a:extLst>
              <a:ext uri="{FF2B5EF4-FFF2-40B4-BE49-F238E27FC236}">
                <a16:creationId xmlns:a16="http://schemas.microsoft.com/office/drawing/2014/main" id="{72BD1709-B2F2-4D29-B095-794D5046B359}"/>
              </a:ext>
            </a:extLst>
          </p:cNvPr>
          <p:cNvSpPr>
            <a:spLocks noChangeShapeType="1"/>
          </p:cNvSpPr>
          <p:nvPr/>
        </p:nvSpPr>
        <p:spPr bwMode="auto">
          <a:xfrm>
            <a:off x="2028229" y="4516438"/>
            <a:ext cx="85164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8" name="Line 83">
            <a:extLst>
              <a:ext uri="{FF2B5EF4-FFF2-40B4-BE49-F238E27FC236}">
                <a16:creationId xmlns:a16="http://schemas.microsoft.com/office/drawing/2014/main" id="{35647241-6FE9-40AE-916B-1E41A5331CEE}"/>
              </a:ext>
            </a:extLst>
          </p:cNvPr>
          <p:cNvSpPr>
            <a:spLocks noChangeShapeType="1"/>
          </p:cNvSpPr>
          <p:nvPr/>
        </p:nvSpPr>
        <p:spPr bwMode="auto">
          <a:xfrm flipH="1">
            <a:off x="759748" y="5322012"/>
            <a:ext cx="10813" cy="809459"/>
          </a:xfrm>
          <a:prstGeom prst="line">
            <a:avLst/>
          </a:prstGeom>
          <a:noFill/>
          <a:ln w="952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extLst>
      <p:ext uri="{BB962C8B-B14F-4D97-AF65-F5344CB8AC3E}">
        <p14:creationId xmlns:p14="http://schemas.microsoft.com/office/powerpoint/2010/main" val="13313562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600" dirty="0"/>
              <a:t>分岐判定用レジスタのデータハザード</a:t>
            </a:r>
          </a:p>
        </p:txBody>
      </p:sp>
      <p:sp>
        <p:nvSpPr>
          <p:cNvPr id="3" name="コンテンツ プレースホルダー 2"/>
          <p:cNvSpPr>
            <a:spLocks noGrp="1"/>
          </p:cNvSpPr>
          <p:nvPr>
            <p:ph idx="1"/>
          </p:nvPr>
        </p:nvSpPr>
        <p:spPr>
          <a:xfrm>
            <a:off x="483526" y="1268760"/>
            <a:ext cx="8229600" cy="4674841"/>
          </a:xfrm>
        </p:spPr>
        <p:txBody>
          <a:bodyPr/>
          <a:lstStyle/>
          <a:p>
            <a:pPr marL="0" indent="0">
              <a:buNone/>
            </a:pPr>
            <a:r>
              <a:rPr lang="ja-JP" altLang="en-US" sz="2400" dirty="0"/>
              <a:t>ケース①</a:t>
            </a:r>
            <a:endParaRPr lang="en-US" altLang="ja-JP" sz="2400" dirty="0"/>
          </a:p>
          <a:p>
            <a:pPr marL="0" indent="0">
              <a:buNone/>
            </a:pPr>
            <a:r>
              <a:rPr lang="en-US" altLang="ja-JP" sz="2400" dirty="0" err="1"/>
              <a:t>addi</a:t>
            </a:r>
            <a:r>
              <a:rPr lang="en-US" altLang="ja-JP" sz="2400" dirty="0"/>
              <a:t> x1,x1,-1</a:t>
            </a:r>
          </a:p>
          <a:p>
            <a:pPr marL="0" indent="0">
              <a:buNone/>
            </a:pPr>
            <a:r>
              <a:rPr lang="en-US" altLang="ja-JP" sz="2400" dirty="0"/>
              <a:t>add  x2,x3,x4</a:t>
            </a:r>
          </a:p>
          <a:p>
            <a:pPr marL="0" indent="0">
              <a:buNone/>
            </a:pPr>
            <a:r>
              <a:rPr lang="en-US" altLang="ja-JP" sz="2400" dirty="0" err="1"/>
              <a:t>beq</a:t>
            </a:r>
            <a:r>
              <a:rPr lang="en-US" altLang="ja-JP" sz="2400" dirty="0"/>
              <a:t> x0,x1,loop  M</a:t>
            </a:r>
            <a:r>
              <a:rPr lang="ja-JP" altLang="en-US" sz="2400" dirty="0"/>
              <a:t>ステージからのフォワーディングが必要</a:t>
            </a:r>
            <a:endParaRPr lang="en-US" altLang="ja-JP" sz="2400" dirty="0"/>
          </a:p>
          <a:p>
            <a:pPr marL="0" indent="0">
              <a:buNone/>
            </a:pPr>
            <a:endParaRPr lang="en-US" altLang="ja-JP" sz="2400" dirty="0"/>
          </a:p>
          <a:p>
            <a:pPr marL="0" indent="0">
              <a:buNone/>
            </a:pPr>
            <a:r>
              <a:rPr lang="ja-JP" altLang="en-US" sz="2400" dirty="0"/>
              <a:t>ケース②</a:t>
            </a:r>
            <a:endParaRPr lang="en-US" altLang="ja-JP" sz="2400" dirty="0"/>
          </a:p>
          <a:p>
            <a:pPr marL="0" indent="0">
              <a:buNone/>
            </a:pPr>
            <a:r>
              <a:rPr lang="en-US" altLang="ja-JP" sz="2400" dirty="0" err="1"/>
              <a:t>addi</a:t>
            </a:r>
            <a:r>
              <a:rPr lang="en-US" altLang="ja-JP" sz="2400" dirty="0"/>
              <a:t> x1,x1,-1</a:t>
            </a:r>
          </a:p>
          <a:p>
            <a:pPr marL="0" indent="0">
              <a:buNone/>
            </a:pPr>
            <a:r>
              <a:rPr kumimoji="1" lang="en-US" altLang="ja-JP" sz="2400" dirty="0" err="1"/>
              <a:t>beq</a:t>
            </a:r>
            <a:r>
              <a:rPr kumimoji="1" lang="en-US" altLang="ja-JP" sz="2400" dirty="0"/>
              <a:t> x0,x1,loop</a:t>
            </a:r>
          </a:p>
          <a:p>
            <a:r>
              <a:rPr lang="en-US" altLang="ja-JP" sz="2400" dirty="0"/>
              <a:t>ALU</a:t>
            </a:r>
            <a:r>
              <a:rPr lang="ja-JP" altLang="en-US" sz="2400" dirty="0"/>
              <a:t>計算直後からのフォワーディングが必要</a:t>
            </a:r>
            <a:endParaRPr lang="en-US" altLang="ja-JP" sz="2400" dirty="0"/>
          </a:p>
          <a:p>
            <a:pPr lvl="1"/>
            <a:r>
              <a:rPr lang="ja-JP" altLang="en-US" sz="2400" dirty="0"/>
              <a:t>この方法はクリティカルパスを伸ばしてしまうため、インターロックする</a:t>
            </a:r>
            <a:endParaRPr lang="en-US" altLang="ja-JP" sz="2400" dirty="0"/>
          </a:p>
        </p:txBody>
      </p:sp>
      <p:cxnSp>
        <p:nvCxnSpPr>
          <p:cNvPr id="7" name="直線矢印コネクタ 6"/>
          <p:cNvCxnSpPr/>
          <p:nvPr/>
        </p:nvCxnSpPr>
        <p:spPr>
          <a:xfrm>
            <a:off x="1475656" y="4293096"/>
            <a:ext cx="216024" cy="14401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直線矢印コネクタ 4"/>
          <p:cNvCxnSpPr/>
          <p:nvPr/>
        </p:nvCxnSpPr>
        <p:spPr>
          <a:xfrm>
            <a:off x="1523821" y="2098874"/>
            <a:ext cx="167859" cy="5380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00002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600" dirty="0"/>
              <a:t>分岐判定用レジスタの</a:t>
            </a:r>
            <a:r>
              <a:rPr lang="ja-JP" altLang="en-US" sz="3600" dirty="0"/>
              <a:t>データハザード</a:t>
            </a:r>
            <a:endParaRPr kumimoji="1" lang="ja-JP" altLang="en-US" sz="3600" dirty="0"/>
          </a:p>
        </p:txBody>
      </p:sp>
      <p:sp>
        <p:nvSpPr>
          <p:cNvPr id="3" name="コンテンツ プレースホルダー 2"/>
          <p:cNvSpPr>
            <a:spLocks noGrp="1"/>
          </p:cNvSpPr>
          <p:nvPr>
            <p:ph idx="1"/>
          </p:nvPr>
        </p:nvSpPr>
        <p:spPr>
          <a:xfrm>
            <a:off x="483526" y="1268760"/>
            <a:ext cx="8229600" cy="4674841"/>
          </a:xfrm>
        </p:spPr>
        <p:txBody>
          <a:bodyPr/>
          <a:lstStyle/>
          <a:p>
            <a:pPr marL="0" indent="0">
              <a:buNone/>
            </a:pPr>
            <a:r>
              <a:rPr lang="ja-JP" altLang="en-US" sz="2400" dirty="0"/>
              <a:t>ケース③</a:t>
            </a:r>
            <a:endParaRPr lang="en-US" altLang="ja-JP" sz="2400" dirty="0"/>
          </a:p>
          <a:p>
            <a:pPr marL="0" indent="0">
              <a:buNone/>
            </a:pPr>
            <a:r>
              <a:rPr lang="en-US" altLang="ja-JP" sz="2400" dirty="0" err="1"/>
              <a:t>lw</a:t>
            </a:r>
            <a:r>
              <a:rPr lang="en-US" altLang="ja-JP" sz="2400" dirty="0"/>
              <a:t> x1,x1,4(x0)</a:t>
            </a:r>
          </a:p>
          <a:p>
            <a:pPr marL="0" indent="0">
              <a:buNone/>
            </a:pPr>
            <a:r>
              <a:rPr lang="en-US" altLang="ja-JP" sz="2400" dirty="0"/>
              <a:t>add  x2,x3,x4</a:t>
            </a:r>
          </a:p>
          <a:p>
            <a:pPr marL="0" indent="0">
              <a:buNone/>
            </a:pPr>
            <a:r>
              <a:rPr lang="en-US" altLang="ja-JP" sz="2400" dirty="0" err="1"/>
              <a:t>beq</a:t>
            </a:r>
            <a:r>
              <a:rPr lang="en-US" altLang="ja-JP" sz="2400" dirty="0"/>
              <a:t> x0,x1,loop  </a:t>
            </a:r>
          </a:p>
          <a:p>
            <a:pPr marL="0" indent="0">
              <a:buNone/>
            </a:pPr>
            <a:endParaRPr lang="en-US" altLang="ja-JP" sz="2400" dirty="0"/>
          </a:p>
          <a:p>
            <a:pPr marL="0" indent="0">
              <a:buNone/>
            </a:pPr>
            <a:r>
              <a:rPr lang="en-US" altLang="ja-JP" sz="2400" dirty="0"/>
              <a:t>M</a:t>
            </a:r>
            <a:r>
              <a:rPr lang="ja-JP" altLang="en-US" sz="2400" dirty="0"/>
              <a:t>ステージからのフォワーディングでは間に合わない（読み出されたデータが使えるのは</a:t>
            </a:r>
            <a:r>
              <a:rPr lang="en-US" altLang="ja-JP" sz="2400" dirty="0"/>
              <a:t>W</a:t>
            </a:r>
            <a:r>
              <a:rPr lang="ja-JP" altLang="en-US" sz="2400" dirty="0"/>
              <a:t>ステージの最初）ので、インターロックの必要がある。</a:t>
            </a:r>
            <a:endParaRPr lang="en-US" altLang="ja-JP" sz="2400" dirty="0"/>
          </a:p>
        </p:txBody>
      </p:sp>
      <p:cxnSp>
        <p:nvCxnSpPr>
          <p:cNvPr id="5" name="直線矢印コネクタ 4"/>
          <p:cNvCxnSpPr/>
          <p:nvPr/>
        </p:nvCxnSpPr>
        <p:spPr>
          <a:xfrm>
            <a:off x="1523821" y="2098874"/>
            <a:ext cx="167859" cy="5380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14538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5"/>
          <p:cNvSpPr txBox="1">
            <a:spLocks noChangeArrowheads="1"/>
          </p:cNvSpPr>
          <p:nvPr/>
        </p:nvSpPr>
        <p:spPr bwMode="auto">
          <a:xfrm rot="5400000">
            <a:off x="5885390" y="2950205"/>
            <a:ext cx="31451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dirty="0"/>
              <a:t>A</a:t>
            </a:r>
          </a:p>
        </p:txBody>
      </p:sp>
      <p:sp>
        <p:nvSpPr>
          <p:cNvPr id="21507" name="Text Box 6"/>
          <p:cNvSpPr txBox="1">
            <a:spLocks noChangeArrowheads="1"/>
          </p:cNvSpPr>
          <p:nvPr/>
        </p:nvSpPr>
        <p:spPr bwMode="auto">
          <a:xfrm rot="5400000">
            <a:off x="5898300" y="3716757"/>
            <a:ext cx="31451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t>B</a:t>
            </a:r>
          </a:p>
        </p:txBody>
      </p:sp>
      <p:grpSp>
        <p:nvGrpSpPr>
          <p:cNvPr id="21508" name="Group 7"/>
          <p:cNvGrpSpPr>
            <a:grpSpLocks/>
          </p:cNvGrpSpPr>
          <p:nvPr/>
        </p:nvGrpSpPr>
        <p:grpSpPr bwMode="auto">
          <a:xfrm rot="5400000">
            <a:off x="5492315" y="3229138"/>
            <a:ext cx="1439863" cy="544190"/>
            <a:chOff x="3288" y="1299"/>
            <a:chExt cx="1996" cy="953"/>
          </a:xfrm>
        </p:grpSpPr>
        <p:sp>
          <p:nvSpPr>
            <p:cNvPr id="21671" name="Line 8"/>
            <p:cNvSpPr>
              <a:spLocks noChangeShapeType="1"/>
            </p:cNvSpPr>
            <p:nvPr/>
          </p:nvSpPr>
          <p:spPr bwMode="auto">
            <a:xfrm>
              <a:off x="3878" y="1299"/>
              <a:ext cx="817"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2" name="Line 9"/>
            <p:cNvSpPr>
              <a:spLocks noChangeShapeType="1"/>
            </p:cNvSpPr>
            <p:nvPr/>
          </p:nvSpPr>
          <p:spPr bwMode="auto">
            <a:xfrm>
              <a:off x="3288" y="2252"/>
              <a:ext cx="77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3" name="Line 10"/>
            <p:cNvSpPr>
              <a:spLocks noChangeShapeType="1"/>
            </p:cNvSpPr>
            <p:nvPr/>
          </p:nvSpPr>
          <p:spPr bwMode="auto">
            <a:xfrm flipV="1">
              <a:off x="4059" y="1934"/>
              <a:ext cx="227" cy="31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4" name="Line 11"/>
            <p:cNvSpPr>
              <a:spLocks noChangeShapeType="1"/>
            </p:cNvSpPr>
            <p:nvPr/>
          </p:nvSpPr>
          <p:spPr bwMode="auto">
            <a:xfrm flipV="1">
              <a:off x="3288" y="1299"/>
              <a:ext cx="590" cy="95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5" name="Line 12"/>
            <p:cNvSpPr>
              <a:spLocks noChangeShapeType="1"/>
            </p:cNvSpPr>
            <p:nvPr/>
          </p:nvSpPr>
          <p:spPr bwMode="auto">
            <a:xfrm flipH="1" flipV="1">
              <a:off x="4694" y="1299"/>
              <a:ext cx="590" cy="95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6" name="Line 13"/>
            <p:cNvSpPr>
              <a:spLocks noChangeShapeType="1"/>
            </p:cNvSpPr>
            <p:nvPr/>
          </p:nvSpPr>
          <p:spPr bwMode="auto">
            <a:xfrm flipH="1" flipV="1">
              <a:off x="4286" y="1934"/>
              <a:ext cx="227" cy="31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7" name="Line 14"/>
            <p:cNvSpPr>
              <a:spLocks noChangeShapeType="1"/>
            </p:cNvSpPr>
            <p:nvPr/>
          </p:nvSpPr>
          <p:spPr bwMode="auto">
            <a:xfrm>
              <a:off x="4513" y="2252"/>
              <a:ext cx="77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509" name="Text Box 15"/>
          <p:cNvSpPr txBox="1">
            <a:spLocks noChangeArrowheads="1"/>
          </p:cNvSpPr>
          <p:nvPr/>
        </p:nvSpPr>
        <p:spPr bwMode="auto">
          <a:xfrm rot="5400000">
            <a:off x="6158065" y="3395761"/>
            <a:ext cx="30489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t>Y</a:t>
            </a:r>
          </a:p>
        </p:txBody>
      </p:sp>
      <p:sp>
        <p:nvSpPr>
          <p:cNvPr id="21510" name="Text Box 16"/>
          <p:cNvSpPr txBox="1">
            <a:spLocks noChangeArrowheads="1"/>
          </p:cNvSpPr>
          <p:nvPr/>
        </p:nvSpPr>
        <p:spPr bwMode="auto">
          <a:xfrm rot="5400000">
            <a:off x="6078690" y="3035399"/>
            <a:ext cx="30489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t>S</a:t>
            </a:r>
          </a:p>
        </p:txBody>
      </p:sp>
      <p:sp>
        <p:nvSpPr>
          <p:cNvPr id="21511" name="Text Box 17"/>
          <p:cNvSpPr txBox="1">
            <a:spLocks noChangeArrowheads="1"/>
          </p:cNvSpPr>
          <p:nvPr/>
        </p:nvSpPr>
        <p:spPr bwMode="auto">
          <a:xfrm rot="5400000">
            <a:off x="6117599" y="3664583"/>
            <a:ext cx="400110" cy="923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400"/>
          </a:p>
        </p:txBody>
      </p:sp>
      <p:sp>
        <p:nvSpPr>
          <p:cNvPr id="21512" name="AutoShape 18"/>
          <p:cNvSpPr>
            <a:spLocks noChangeArrowheads="1"/>
          </p:cNvSpPr>
          <p:nvPr/>
        </p:nvSpPr>
        <p:spPr bwMode="auto">
          <a:xfrm rot="5400000" flipV="1">
            <a:off x="5409437" y="3912010"/>
            <a:ext cx="752549" cy="135197"/>
          </a:xfrm>
          <a:custGeom>
            <a:avLst/>
            <a:gdLst>
              <a:gd name="T0" fmla="*/ 2147483646 w 21600"/>
              <a:gd name="T1" fmla="*/ 1077502115 h 21600"/>
              <a:gd name="T2" fmla="*/ 2147483646 w 21600"/>
              <a:gd name="T3" fmla="*/ 2147483646 h 21600"/>
              <a:gd name="T4" fmla="*/ 2147483646 w 21600"/>
              <a:gd name="T5" fmla="*/ 1077502115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21518" name="Group 43"/>
          <p:cNvGrpSpPr>
            <a:grpSpLocks/>
          </p:cNvGrpSpPr>
          <p:nvPr/>
        </p:nvGrpSpPr>
        <p:grpSpPr bwMode="auto">
          <a:xfrm>
            <a:off x="8509188" y="3458909"/>
            <a:ext cx="303213" cy="520700"/>
            <a:chOff x="5138" y="1434"/>
            <a:chExt cx="191" cy="328"/>
          </a:xfrm>
        </p:grpSpPr>
        <p:grpSp>
          <p:nvGrpSpPr>
            <p:cNvPr id="21664" name="Group 26"/>
            <p:cNvGrpSpPr>
              <a:grpSpLocks/>
            </p:cNvGrpSpPr>
            <p:nvPr/>
          </p:nvGrpSpPr>
          <p:grpSpPr bwMode="auto">
            <a:xfrm>
              <a:off x="5193" y="1434"/>
              <a:ext cx="136" cy="317"/>
              <a:chOff x="3379" y="1888"/>
              <a:chExt cx="136" cy="454"/>
            </a:xfrm>
          </p:grpSpPr>
          <p:sp>
            <p:nvSpPr>
              <p:cNvPr id="21667" name="Line 27"/>
              <p:cNvSpPr>
                <a:spLocks noChangeShapeType="1"/>
              </p:cNvSpPr>
              <p:nvPr/>
            </p:nvSpPr>
            <p:spPr bwMode="auto">
              <a:xfrm>
                <a:off x="3515" y="1979"/>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68" name="Line 28"/>
              <p:cNvSpPr>
                <a:spLocks noChangeShapeType="1"/>
              </p:cNvSpPr>
              <p:nvPr/>
            </p:nvSpPr>
            <p:spPr bwMode="auto">
              <a:xfrm flipH="1" flipV="1">
                <a:off x="3379" y="1888"/>
                <a:ext cx="136"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69" name="Line 29"/>
              <p:cNvSpPr>
                <a:spLocks noChangeShapeType="1"/>
              </p:cNvSpPr>
              <p:nvPr/>
            </p:nvSpPr>
            <p:spPr bwMode="auto">
              <a:xfrm flipH="1">
                <a:off x="3379" y="2251"/>
                <a:ext cx="136"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0" name="Line 30"/>
              <p:cNvSpPr>
                <a:spLocks noChangeShapeType="1"/>
              </p:cNvSpPr>
              <p:nvPr/>
            </p:nvSpPr>
            <p:spPr bwMode="auto">
              <a:xfrm>
                <a:off x="3379" y="1888"/>
                <a:ext cx="0" cy="45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665" name="Text Box 32"/>
            <p:cNvSpPr txBox="1">
              <a:spLocks noChangeArrowheads="1"/>
            </p:cNvSpPr>
            <p:nvPr/>
          </p:nvSpPr>
          <p:spPr bwMode="auto">
            <a:xfrm>
              <a:off x="5138" y="1434"/>
              <a:ext cx="17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a:t>0</a:t>
              </a:r>
            </a:p>
          </p:txBody>
        </p:sp>
        <p:sp>
          <p:nvSpPr>
            <p:cNvPr id="21666" name="Text Box 33"/>
            <p:cNvSpPr txBox="1">
              <a:spLocks noChangeArrowheads="1"/>
            </p:cNvSpPr>
            <p:nvPr/>
          </p:nvSpPr>
          <p:spPr bwMode="auto">
            <a:xfrm>
              <a:off x="5151" y="1570"/>
              <a:ext cx="17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a:t>1</a:t>
              </a:r>
            </a:p>
          </p:txBody>
        </p:sp>
      </p:grpSp>
      <p:sp>
        <p:nvSpPr>
          <p:cNvPr id="21519" name="Rectangle 37"/>
          <p:cNvSpPr>
            <a:spLocks noChangeArrowheads="1"/>
          </p:cNvSpPr>
          <p:nvPr/>
        </p:nvSpPr>
        <p:spPr bwMode="auto">
          <a:xfrm rot="5400000">
            <a:off x="4585766" y="2961482"/>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a:t>reg1E</a:t>
            </a:r>
          </a:p>
        </p:txBody>
      </p:sp>
      <p:sp>
        <p:nvSpPr>
          <p:cNvPr id="21520" name="Rectangle 39"/>
          <p:cNvSpPr>
            <a:spLocks noChangeArrowheads="1"/>
          </p:cNvSpPr>
          <p:nvPr/>
        </p:nvSpPr>
        <p:spPr bwMode="auto">
          <a:xfrm rot="5400000">
            <a:off x="4584899" y="3697691"/>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a:t>reg2E</a:t>
            </a:r>
          </a:p>
        </p:txBody>
      </p:sp>
      <p:sp>
        <p:nvSpPr>
          <p:cNvPr id="21521" name="Rectangle 40"/>
          <p:cNvSpPr>
            <a:spLocks noChangeArrowheads="1"/>
          </p:cNvSpPr>
          <p:nvPr/>
        </p:nvSpPr>
        <p:spPr bwMode="auto">
          <a:xfrm rot="5400000">
            <a:off x="6601024" y="3464719"/>
            <a:ext cx="5762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aluM</a:t>
            </a:r>
            <a:endParaRPr lang="en-US" altLang="ja-JP" sz="1400" dirty="0"/>
          </a:p>
        </p:txBody>
      </p:sp>
      <p:grpSp>
        <p:nvGrpSpPr>
          <p:cNvPr id="21523" name="Group 44"/>
          <p:cNvGrpSpPr>
            <a:grpSpLocks/>
          </p:cNvGrpSpPr>
          <p:nvPr/>
        </p:nvGrpSpPr>
        <p:grpSpPr bwMode="auto">
          <a:xfrm rot="5400000">
            <a:off x="2713235" y="3034507"/>
            <a:ext cx="1154113" cy="647700"/>
            <a:chOff x="1474" y="1752"/>
            <a:chExt cx="635" cy="544"/>
          </a:xfrm>
        </p:grpSpPr>
        <p:sp>
          <p:nvSpPr>
            <p:cNvPr id="21655" name="Rectangle 45"/>
            <p:cNvSpPr>
              <a:spLocks noChangeArrowheads="1"/>
            </p:cNvSpPr>
            <p:nvPr/>
          </p:nvSpPr>
          <p:spPr bwMode="auto">
            <a:xfrm>
              <a:off x="1474" y="175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nvGrpSpPr>
            <p:cNvPr id="21656" name="Group 46"/>
            <p:cNvGrpSpPr>
              <a:grpSpLocks/>
            </p:cNvGrpSpPr>
            <p:nvPr/>
          </p:nvGrpSpPr>
          <p:grpSpPr bwMode="auto">
            <a:xfrm rot="-5400000">
              <a:off x="1519" y="2205"/>
              <a:ext cx="91" cy="91"/>
              <a:chOff x="1474" y="1843"/>
              <a:chExt cx="91" cy="91"/>
            </a:xfrm>
          </p:grpSpPr>
          <p:sp>
            <p:nvSpPr>
              <p:cNvPr id="21662" name="Line 47"/>
              <p:cNvSpPr>
                <a:spLocks noChangeShapeType="1"/>
              </p:cNvSpPr>
              <p:nvPr/>
            </p:nvSpPr>
            <p:spPr bwMode="auto">
              <a:xfrm>
                <a:off x="1474" y="1843"/>
                <a:ext cx="91" cy="4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63" name="Line 48"/>
              <p:cNvSpPr>
                <a:spLocks noChangeShapeType="1"/>
              </p:cNvSpPr>
              <p:nvPr/>
            </p:nvSpPr>
            <p:spPr bwMode="auto">
              <a:xfrm flipH="1">
                <a:off x="1474" y="1888"/>
                <a:ext cx="91" cy="4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657" name="Rectangle 49"/>
            <p:cNvSpPr>
              <a:spLocks noChangeArrowheads="1"/>
            </p:cNvSpPr>
            <p:nvPr/>
          </p:nvSpPr>
          <p:spPr bwMode="auto">
            <a:xfrm>
              <a:off x="1474" y="184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58" name="Rectangle 50"/>
            <p:cNvSpPr>
              <a:spLocks noChangeArrowheads="1"/>
            </p:cNvSpPr>
            <p:nvPr/>
          </p:nvSpPr>
          <p:spPr bwMode="auto">
            <a:xfrm>
              <a:off x="1474" y="193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59" name="Rectangle 51"/>
            <p:cNvSpPr>
              <a:spLocks noChangeArrowheads="1"/>
            </p:cNvSpPr>
            <p:nvPr/>
          </p:nvSpPr>
          <p:spPr bwMode="auto">
            <a:xfrm>
              <a:off x="1474" y="202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60" name="Rectangle 52"/>
            <p:cNvSpPr>
              <a:spLocks noChangeArrowheads="1"/>
            </p:cNvSpPr>
            <p:nvPr/>
          </p:nvSpPr>
          <p:spPr bwMode="auto">
            <a:xfrm>
              <a:off x="1474" y="211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61" name="Rectangle 53"/>
            <p:cNvSpPr>
              <a:spLocks noChangeArrowheads="1"/>
            </p:cNvSpPr>
            <p:nvPr/>
          </p:nvSpPr>
          <p:spPr bwMode="auto">
            <a:xfrm>
              <a:off x="1474" y="220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sp>
        <p:nvSpPr>
          <p:cNvPr id="21525" name="AutoShape 57"/>
          <p:cNvSpPr>
            <a:spLocks noChangeArrowheads="1"/>
          </p:cNvSpPr>
          <p:nvPr/>
        </p:nvSpPr>
        <p:spPr bwMode="auto">
          <a:xfrm rot="5400000">
            <a:off x="3660677" y="4242593"/>
            <a:ext cx="720725" cy="215900"/>
          </a:xfrm>
          <a:prstGeom prst="parallelogram">
            <a:avLst>
              <a:gd name="adj" fmla="val 83456"/>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a:t>ext</a:t>
            </a:r>
          </a:p>
        </p:txBody>
      </p:sp>
      <p:sp>
        <p:nvSpPr>
          <p:cNvPr id="21527" name="Rectangle 60"/>
          <p:cNvSpPr>
            <a:spLocks noChangeArrowheads="1"/>
          </p:cNvSpPr>
          <p:nvPr/>
        </p:nvSpPr>
        <p:spPr bwMode="auto">
          <a:xfrm rot="5400000">
            <a:off x="970225" y="3604402"/>
            <a:ext cx="1953130" cy="11483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28" name="Rectangle 61"/>
          <p:cNvSpPr>
            <a:spLocks noChangeArrowheads="1"/>
          </p:cNvSpPr>
          <p:nvPr/>
        </p:nvSpPr>
        <p:spPr bwMode="auto">
          <a:xfrm>
            <a:off x="323850" y="4227513"/>
            <a:ext cx="1008063" cy="36195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29" name="Line 62"/>
          <p:cNvSpPr>
            <a:spLocks noChangeShapeType="1"/>
          </p:cNvSpPr>
          <p:nvPr/>
        </p:nvSpPr>
        <p:spPr bwMode="auto">
          <a:xfrm>
            <a:off x="323850" y="4371975"/>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30" name="Line 63"/>
          <p:cNvSpPr>
            <a:spLocks noChangeShapeType="1"/>
          </p:cNvSpPr>
          <p:nvPr/>
        </p:nvSpPr>
        <p:spPr bwMode="auto">
          <a:xfrm flipH="1">
            <a:off x="323850" y="4443413"/>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31" name="Text Box 64"/>
          <p:cNvSpPr txBox="1">
            <a:spLocks noChangeArrowheads="1"/>
          </p:cNvSpPr>
          <p:nvPr/>
        </p:nvSpPr>
        <p:spPr bwMode="auto">
          <a:xfrm>
            <a:off x="539750" y="4221163"/>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PC</a:t>
            </a:r>
          </a:p>
        </p:txBody>
      </p:sp>
      <p:sp>
        <p:nvSpPr>
          <p:cNvPr id="21532" name="Oval 65"/>
          <p:cNvSpPr>
            <a:spLocks noChangeArrowheads="1"/>
          </p:cNvSpPr>
          <p:nvPr/>
        </p:nvSpPr>
        <p:spPr bwMode="auto">
          <a:xfrm>
            <a:off x="697601" y="2586488"/>
            <a:ext cx="287337" cy="2873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b="1"/>
              <a:t>＋</a:t>
            </a:r>
          </a:p>
        </p:txBody>
      </p:sp>
      <p:sp>
        <p:nvSpPr>
          <p:cNvPr id="21533" name="Rectangle 66"/>
          <p:cNvSpPr>
            <a:spLocks noChangeArrowheads="1"/>
          </p:cNvSpPr>
          <p:nvPr/>
        </p:nvSpPr>
        <p:spPr bwMode="auto">
          <a:xfrm>
            <a:off x="1042988" y="5838517"/>
            <a:ext cx="1225550" cy="97503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命令メモリ</a:t>
            </a:r>
          </a:p>
        </p:txBody>
      </p:sp>
      <p:sp>
        <p:nvSpPr>
          <p:cNvPr id="21534" name="Rectangle 67"/>
          <p:cNvSpPr>
            <a:spLocks noChangeArrowheads="1"/>
          </p:cNvSpPr>
          <p:nvPr/>
        </p:nvSpPr>
        <p:spPr bwMode="auto">
          <a:xfrm>
            <a:off x="7811715" y="5585286"/>
            <a:ext cx="1003868" cy="10972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データ</a:t>
            </a:r>
          </a:p>
          <a:p>
            <a:pPr algn="ctr" eaLnBrk="1" hangingPunct="1">
              <a:spcBef>
                <a:spcPct val="0"/>
              </a:spcBef>
              <a:buFontTx/>
              <a:buNone/>
            </a:pPr>
            <a:r>
              <a:rPr lang="ja-JP" altLang="en-US" sz="1800"/>
              <a:t>メモリ</a:t>
            </a:r>
          </a:p>
        </p:txBody>
      </p:sp>
      <p:sp>
        <p:nvSpPr>
          <p:cNvPr id="21650" name="AutoShape 69"/>
          <p:cNvSpPr>
            <a:spLocks noChangeArrowheads="1"/>
          </p:cNvSpPr>
          <p:nvPr/>
        </p:nvSpPr>
        <p:spPr bwMode="auto">
          <a:xfrm rot="5400000" flipV="1">
            <a:off x="4012633" y="1793854"/>
            <a:ext cx="977857" cy="2159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10 w 21600"/>
              <a:gd name="T13" fmla="*/ 4447 h 21600"/>
              <a:gd name="T14" fmla="*/ 17090 w 21600"/>
              <a:gd name="T15" fmla="*/ 1715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651" name="Text Box 70"/>
          <p:cNvSpPr txBox="1">
            <a:spLocks noChangeArrowheads="1"/>
          </p:cNvSpPr>
          <p:nvPr/>
        </p:nvSpPr>
        <p:spPr bwMode="auto">
          <a:xfrm rot="5400000">
            <a:off x="4259266" y="1590354"/>
            <a:ext cx="42426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0</a:t>
            </a:r>
          </a:p>
        </p:txBody>
      </p:sp>
      <p:sp>
        <p:nvSpPr>
          <p:cNvPr id="21652" name="Text Box 71"/>
          <p:cNvSpPr txBox="1">
            <a:spLocks noChangeArrowheads="1"/>
          </p:cNvSpPr>
          <p:nvPr/>
        </p:nvSpPr>
        <p:spPr bwMode="auto">
          <a:xfrm rot="5400000">
            <a:off x="4259266" y="1835385"/>
            <a:ext cx="42426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en-US" altLang="ja-JP" sz="1200" b="1" dirty="0"/>
          </a:p>
        </p:txBody>
      </p:sp>
      <p:sp>
        <p:nvSpPr>
          <p:cNvPr id="21653" name="Text Box 72"/>
          <p:cNvSpPr txBox="1">
            <a:spLocks noChangeArrowheads="1"/>
          </p:cNvSpPr>
          <p:nvPr/>
        </p:nvSpPr>
        <p:spPr bwMode="auto">
          <a:xfrm rot="5400000">
            <a:off x="4259266" y="2091761"/>
            <a:ext cx="42426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1</a:t>
            </a:r>
          </a:p>
        </p:txBody>
      </p:sp>
      <p:sp>
        <p:nvSpPr>
          <p:cNvPr id="21654" name="Line 73"/>
          <p:cNvSpPr>
            <a:spLocks noChangeShapeType="1"/>
          </p:cNvSpPr>
          <p:nvPr/>
        </p:nvSpPr>
        <p:spPr bwMode="auto">
          <a:xfrm rot="5400000" flipH="1">
            <a:off x="4434844" y="2390732"/>
            <a:ext cx="2064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36" name="Rectangle 74"/>
          <p:cNvSpPr>
            <a:spLocks noChangeArrowheads="1"/>
          </p:cNvSpPr>
          <p:nvPr/>
        </p:nvSpPr>
        <p:spPr bwMode="auto">
          <a:xfrm>
            <a:off x="4764360" y="1701800"/>
            <a:ext cx="144463" cy="503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37" name="Rectangle 75"/>
          <p:cNvSpPr>
            <a:spLocks noChangeArrowheads="1"/>
          </p:cNvSpPr>
          <p:nvPr/>
        </p:nvSpPr>
        <p:spPr bwMode="auto">
          <a:xfrm>
            <a:off x="4764360" y="2420938"/>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38" name="Rectangle 76"/>
          <p:cNvSpPr>
            <a:spLocks noChangeArrowheads="1"/>
          </p:cNvSpPr>
          <p:nvPr/>
        </p:nvSpPr>
        <p:spPr bwMode="auto">
          <a:xfrm>
            <a:off x="8201162" y="2427288"/>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39" name="Rectangle 77"/>
          <p:cNvSpPr>
            <a:spLocks noChangeArrowheads="1"/>
          </p:cNvSpPr>
          <p:nvPr/>
        </p:nvSpPr>
        <p:spPr bwMode="auto">
          <a:xfrm>
            <a:off x="4764360" y="1052513"/>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40" name="Rectangle 78"/>
          <p:cNvSpPr>
            <a:spLocks noChangeArrowheads="1"/>
          </p:cNvSpPr>
          <p:nvPr/>
        </p:nvSpPr>
        <p:spPr bwMode="auto">
          <a:xfrm>
            <a:off x="4764360" y="836613"/>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42" name="Rectangle 80"/>
          <p:cNvSpPr>
            <a:spLocks noChangeArrowheads="1"/>
          </p:cNvSpPr>
          <p:nvPr/>
        </p:nvSpPr>
        <p:spPr bwMode="auto">
          <a:xfrm>
            <a:off x="6781205" y="1052513"/>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44" name="Line 82"/>
          <p:cNvSpPr>
            <a:spLocks noChangeShapeType="1"/>
          </p:cNvSpPr>
          <p:nvPr/>
        </p:nvSpPr>
        <p:spPr bwMode="auto">
          <a:xfrm>
            <a:off x="827088" y="3717925"/>
            <a:ext cx="0" cy="5032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5" name="Line 83"/>
          <p:cNvSpPr>
            <a:spLocks noChangeShapeType="1"/>
          </p:cNvSpPr>
          <p:nvPr/>
        </p:nvSpPr>
        <p:spPr bwMode="auto">
          <a:xfrm>
            <a:off x="755650" y="4581525"/>
            <a:ext cx="0" cy="15128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6" name="Line 84"/>
          <p:cNvSpPr>
            <a:spLocks noChangeShapeType="1"/>
          </p:cNvSpPr>
          <p:nvPr/>
        </p:nvSpPr>
        <p:spPr bwMode="auto">
          <a:xfrm>
            <a:off x="755650" y="6094413"/>
            <a:ext cx="2873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7" name="Line 85"/>
          <p:cNvSpPr>
            <a:spLocks noChangeShapeType="1"/>
          </p:cNvSpPr>
          <p:nvPr/>
        </p:nvSpPr>
        <p:spPr bwMode="auto">
          <a:xfrm flipH="1">
            <a:off x="179388" y="5282336"/>
            <a:ext cx="2856904" cy="0"/>
          </a:xfrm>
          <a:prstGeom prst="line">
            <a:avLst/>
          </a:prstGeom>
          <a:noFill/>
          <a:ln w="952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8" name="Line 86"/>
          <p:cNvSpPr>
            <a:spLocks noChangeShapeType="1"/>
          </p:cNvSpPr>
          <p:nvPr/>
        </p:nvSpPr>
        <p:spPr bwMode="auto">
          <a:xfrm flipV="1">
            <a:off x="167081" y="2299151"/>
            <a:ext cx="16765" cy="29831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9" name="Line 87"/>
          <p:cNvSpPr>
            <a:spLocks noChangeShapeType="1"/>
          </p:cNvSpPr>
          <p:nvPr/>
        </p:nvSpPr>
        <p:spPr bwMode="auto">
          <a:xfrm>
            <a:off x="192776" y="2287501"/>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0" name="Line 88"/>
          <p:cNvSpPr>
            <a:spLocks noChangeShapeType="1"/>
          </p:cNvSpPr>
          <p:nvPr/>
        </p:nvSpPr>
        <p:spPr bwMode="auto">
          <a:xfrm>
            <a:off x="496684" y="2299148"/>
            <a:ext cx="272354" cy="28733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1" name="Line 89"/>
          <p:cNvSpPr>
            <a:spLocks noChangeShapeType="1"/>
          </p:cNvSpPr>
          <p:nvPr/>
        </p:nvSpPr>
        <p:spPr bwMode="auto">
          <a:xfrm flipH="1">
            <a:off x="913501" y="2299151"/>
            <a:ext cx="142875"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2" name="Text Box 90"/>
          <p:cNvSpPr txBox="1">
            <a:spLocks noChangeArrowheads="1"/>
          </p:cNvSpPr>
          <p:nvPr/>
        </p:nvSpPr>
        <p:spPr bwMode="auto">
          <a:xfrm>
            <a:off x="889114" y="1908821"/>
            <a:ext cx="47961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t>‘4</a:t>
            </a:r>
            <a:r>
              <a:rPr lang="ja-JP" altLang="en-US" sz="1800" dirty="0"/>
              <a:t>’</a:t>
            </a:r>
          </a:p>
        </p:txBody>
      </p:sp>
      <p:sp>
        <p:nvSpPr>
          <p:cNvPr id="21553" name="Line 91"/>
          <p:cNvSpPr>
            <a:spLocks noChangeShapeType="1"/>
          </p:cNvSpPr>
          <p:nvPr/>
        </p:nvSpPr>
        <p:spPr bwMode="auto">
          <a:xfrm flipH="1" flipV="1">
            <a:off x="1655761" y="3664982"/>
            <a:ext cx="0" cy="21865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4" name="Line 92"/>
          <p:cNvSpPr>
            <a:spLocks noChangeShapeType="1"/>
          </p:cNvSpPr>
          <p:nvPr/>
        </p:nvSpPr>
        <p:spPr bwMode="auto">
          <a:xfrm flipV="1">
            <a:off x="1620836" y="3645024"/>
            <a:ext cx="28533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5" name="Rectangle 93"/>
          <p:cNvSpPr>
            <a:spLocks noChangeArrowheads="1"/>
          </p:cNvSpPr>
          <p:nvPr/>
        </p:nvSpPr>
        <p:spPr bwMode="auto">
          <a:xfrm>
            <a:off x="2604492" y="620713"/>
            <a:ext cx="720725" cy="6477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56" name="Line 94"/>
          <p:cNvSpPr>
            <a:spLocks noChangeShapeType="1"/>
          </p:cNvSpPr>
          <p:nvPr/>
        </p:nvSpPr>
        <p:spPr bwMode="auto">
          <a:xfrm>
            <a:off x="2028230" y="3573463"/>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7" name="Line 95"/>
          <p:cNvSpPr>
            <a:spLocks noChangeShapeType="1"/>
          </p:cNvSpPr>
          <p:nvPr/>
        </p:nvSpPr>
        <p:spPr bwMode="auto">
          <a:xfrm>
            <a:off x="2317155" y="3573463"/>
            <a:ext cx="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8" name="Line 96"/>
          <p:cNvSpPr>
            <a:spLocks noChangeShapeType="1"/>
          </p:cNvSpPr>
          <p:nvPr/>
        </p:nvSpPr>
        <p:spPr bwMode="auto">
          <a:xfrm>
            <a:off x="2317155" y="4076700"/>
            <a:ext cx="10795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9" name="Line 97"/>
          <p:cNvSpPr>
            <a:spLocks noChangeShapeType="1"/>
          </p:cNvSpPr>
          <p:nvPr/>
        </p:nvSpPr>
        <p:spPr bwMode="auto">
          <a:xfrm flipV="1">
            <a:off x="3396655" y="3933825"/>
            <a:ext cx="0" cy="1428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0" name="Line 98"/>
          <p:cNvSpPr>
            <a:spLocks noChangeShapeType="1"/>
          </p:cNvSpPr>
          <p:nvPr/>
        </p:nvSpPr>
        <p:spPr bwMode="auto">
          <a:xfrm>
            <a:off x="2028230" y="3284538"/>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1" name="Line 99"/>
          <p:cNvSpPr>
            <a:spLocks noChangeShapeType="1"/>
          </p:cNvSpPr>
          <p:nvPr/>
        </p:nvSpPr>
        <p:spPr bwMode="auto">
          <a:xfrm flipV="1">
            <a:off x="2317155" y="2565400"/>
            <a:ext cx="0"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2" name="Line 100"/>
          <p:cNvSpPr>
            <a:spLocks noChangeShapeType="1"/>
          </p:cNvSpPr>
          <p:nvPr/>
        </p:nvSpPr>
        <p:spPr bwMode="auto">
          <a:xfrm>
            <a:off x="2317155" y="2565400"/>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3" name="Line 101"/>
          <p:cNvSpPr>
            <a:spLocks noChangeShapeType="1"/>
          </p:cNvSpPr>
          <p:nvPr/>
        </p:nvSpPr>
        <p:spPr bwMode="auto">
          <a:xfrm>
            <a:off x="3396655" y="2479675"/>
            <a:ext cx="0" cy="301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6" name="Line 104"/>
          <p:cNvSpPr>
            <a:spLocks noChangeShapeType="1"/>
          </p:cNvSpPr>
          <p:nvPr/>
        </p:nvSpPr>
        <p:spPr bwMode="auto">
          <a:xfrm>
            <a:off x="2268538" y="1628775"/>
            <a:ext cx="2136179"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8" name="Line 106"/>
          <p:cNvSpPr>
            <a:spLocks noChangeShapeType="1"/>
          </p:cNvSpPr>
          <p:nvPr/>
        </p:nvSpPr>
        <p:spPr bwMode="auto">
          <a:xfrm>
            <a:off x="3972917" y="2205038"/>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9" name="Line 107"/>
          <p:cNvSpPr>
            <a:spLocks noChangeShapeType="1"/>
          </p:cNvSpPr>
          <p:nvPr/>
        </p:nvSpPr>
        <p:spPr bwMode="auto">
          <a:xfrm>
            <a:off x="2028230" y="4221163"/>
            <a:ext cx="16573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0" name="Line 108"/>
          <p:cNvSpPr>
            <a:spLocks noChangeShapeType="1"/>
          </p:cNvSpPr>
          <p:nvPr/>
        </p:nvSpPr>
        <p:spPr bwMode="auto">
          <a:xfrm>
            <a:off x="3685580" y="4221335"/>
            <a:ext cx="2159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3" name="Line 111"/>
          <p:cNvSpPr>
            <a:spLocks noChangeShapeType="1"/>
          </p:cNvSpPr>
          <p:nvPr/>
        </p:nvSpPr>
        <p:spPr bwMode="auto">
          <a:xfrm>
            <a:off x="3612554" y="3721101"/>
            <a:ext cx="115180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4" name="Line 112"/>
          <p:cNvSpPr>
            <a:spLocks noChangeShapeType="1"/>
          </p:cNvSpPr>
          <p:nvPr/>
        </p:nvSpPr>
        <p:spPr bwMode="auto">
          <a:xfrm>
            <a:off x="3612555" y="3070226"/>
            <a:ext cx="117250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5" name="Line 113"/>
          <p:cNvSpPr>
            <a:spLocks noChangeShapeType="1"/>
          </p:cNvSpPr>
          <p:nvPr/>
        </p:nvSpPr>
        <p:spPr bwMode="auto">
          <a:xfrm>
            <a:off x="4117380" y="4252763"/>
            <a:ext cx="64698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6" name="Line 114"/>
          <p:cNvSpPr>
            <a:spLocks noChangeShapeType="1"/>
          </p:cNvSpPr>
          <p:nvPr/>
        </p:nvSpPr>
        <p:spPr bwMode="auto">
          <a:xfrm>
            <a:off x="4968713" y="3831368"/>
            <a:ext cx="51105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7" name="Line 115"/>
          <p:cNvSpPr>
            <a:spLocks noChangeShapeType="1"/>
          </p:cNvSpPr>
          <p:nvPr/>
        </p:nvSpPr>
        <p:spPr bwMode="auto">
          <a:xfrm>
            <a:off x="4980982" y="4264818"/>
            <a:ext cx="727242" cy="812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8" name="Line 116"/>
          <p:cNvSpPr>
            <a:spLocks noChangeShapeType="1"/>
          </p:cNvSpPr>
          <p:nvPr/>
        </p:nvSpPr>
        <p:spPr bwMode="auto">
          <a:xfrm>
            <a:off x="4981847" y="3068638"/>
            <a:ext cx="73626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9" name="Line 117"/>
          <p:cNvSpPr>
            <a:spLocks noChangeShapeType="1"/>
          </p:cNvSpPr>
          <p:nvPr/>
        </p:nvSpPr>
        <p:spPr bwMode="auto">
          <a:xfrm>
            <a:off x="6493867" y="3502025"/>
            <a:ext cx="2873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0" name="Line 118"/>
          <p:cNvSpPr>
            <a:spLocks noChangeShapeType="1"/>
          </p:cNvSpPr>
          <p:nvPr/>
        </p:nvSpPr>
        <p:spPr bwMode="auto">
          <a:xfrm>
            <a:off x="6997105" y="3573463"/>
            <a:ext cx="118288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4" name="Line 122"/>
          <p:cNvSpPr>
            <a:spLocks noChangeShapeType="1"/>
          </p:cNvSpPr>
          <p:nvPr/>
        </p:nvSpPr>
        <p:spPr bwMode="auto">
          <a:xfrm>
            <a:off x="8820026" y="3644900"/>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5" name="Line 123"/>
          <p:cNvSpPr>
            <a:spLocks noChangeShapeType="1"/>
          </p:cNvSpPr>
          <p:nvPr/>
        </p:nvSpPr>
        <p:spPr bwMode="auto">
          <a:xfrm>
            <a:off x="8964488" y="3644900"/>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6" name="Line 124"/>
          <p:cNvSpPr>
            <a:spLocks noChangeShapeType="1"/>
          </p:cNvSpPr>
          <p:nvPr/>
        </p:nvSpPr>
        <p:spPr bwMode="auto">
          <a:xfrm flipH="1">
            <a:off x="2677516" y="4941888"/>
            <a:ext cx="628697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7" name="Line 125"/>
          <p:cNvSpPr>
            <a:spLocks noChangeShapeType="1"/>
          </p:cNvSpPr>
          <p:nvPr/>
        </p:nvSpPr>
        <p:spPr bwMode="auto">
          <a:xfrm flipV="1">
            <a:off x="2677517" y="3429000"/>
            <a:ext cx="0" cy="15128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8" name="Line 126"/>
          <p:cNvSpPr>
            <a:spLocks noChangeShapeType="1"/>
          </p:cNvSpPr>
          <p:nvPr/>
        </p:nvSpPr>
        <p:spPr bwMode="auto">
          <a:xfrm>
            <a:off x="2677517" y="3429000"/>
            <a:ext cx="2873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9" name="Line 127"/>
          <p:cNvSpPr>
            <a:spLocks noChangeShapeType="1"/>
          </p:cNvSpPr>
          <p:nvPr/>
        </p:nvSpPr>
        <p:spPr bwMode="auto">
          <a:xfrm>
            <a:off x="4620617" y="1917700"/>
            <a:ext cx="14374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0" name="Line 128"/>
          <p:cNvSpPr>
            <a:spLocks noChangeShapeType="1"/>
          </p:cNvSpPr>
          <p:nvPr/>
        </p:nvSpPr>
        <p:spPr bwMode="auto">
          <a:xfrm>
            <a:off x="4932364" y="1917700"/>
            <a:ext cx="13699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1" name="Line 129"/>
          <p:cNvSpPr>
            <a:spLocks noChangeShapeType="1"/>
          </p:cNvSpPr>
          <p:nvPr/>
        </p:nvSpPr>
        <p:spPr bwMode="auto">
          <a:xfrm>
            <a:off x="6277967" y="1917700"/>
            <a:ext cx="0" cy="11509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2" name="Line 130"/>
          <p:cNvSpPr>
            <a:spLocks noChangeShapeType="1"/>
          </p:cNvSpPr>
          <p:nvPr/>
        </p:nvSpPr>
        <p:spPr bwMode="auto">
          <a:xfrm>
            <a:off x="3180755" y="2565400"/>
            <a:ext cx="158360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3" name="Line 131"/>
          <p:cNvSpPr>
            <a:spLocks noChangeShapeType="1"/>
          </p:cNvSpPr>
          <p:nvPr/>
        </p:nvSpPr>
        <p:spPr bwMode="auto">
          <a:xfrm>
            <a:off x="4908824" y="2565400"/>
            <a:ext cx="181007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5" name="Line 133"/>
          <p:cNvSpPr>
            <a:spLocks noChangeShapeType="1"/>
          </p:cNvSpPr>
          <p:nvPr/>
        </p:nvSpPr>
        <p:spPr bwMode="auto">
          <a:xfrm>
            <a:off x="8490087" y="2571750"/>
            <a:ext cx="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4" name="Line 132"/>
          <p:cNvSpPr>
            <a:spLocks noChangeShapeType="1"/>
          </p:cNvSpPr>
          <p:nvPr/>
        </p:nvSpPr>
        <p:spPr bwMode="auto">
          <a:xfrm>
            <a:off x="8345624" y="2564829"/>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6" name="Line 134"/>
          <p:cNvSpPr>
            <a:spLocks noChangeShapeType="1"/>
          </p:cNvSpPr>
          <p:nvPr/>
        </p:nvSpPr>
        <p:spPr bwMode="auto">
          <a:xfrm flipH="1">
            <a:off x="3128107" y="2696592"/>
            <a:ext cx="5388706" cy="1628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7" name="Line 135"/>
          <p:cNvSpPr>
            <a:spLocks noChangeShapeType="1"/>
          </p:cNvSpPr>
          <p:nvPr/>
        </p:nvSpPr>
        <p:spPr bwMode="auto">
          <a:xfrm>
            <a:off x="3109317" y="2709863"/>
            <a:ext cx="0" cy="714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8" name="Line 136"/>
          <p:cNvSpPr>
            <a:spLocks noChangeShapeType="1"/>
          </p:cNvSpPr>
          <p:nvPr/>
        </p:nvSpPr>
        <p:spPr bwMode="auto">
          <a:xfrm>
            <a:off x="3325217" y="1196975"/>
            <a:ext cx="1439143"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9" name="Line 137"/>
          <p:cNvSpPr>
            <a:spLocks noChangeShapeType="1"/>
          </p:cNvSpPr>
          <p:nvPr/>
        </p:nvSpPr>
        <p:spPr bwMode="auto">
          <a:xfrm>
            <a:off x="4908824" y="1196975"/>
            <a:ext cx="1872382"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00" name="Line 138"/>
          <p:cNvSpPr>
            <a:spLocks noChangeShapeType="1"/>
          </p:cNvSpPr>
          <p:nvPr/>
        </p:nvSpPr>
        <p:spPr bwMode="auto">
          <a:xfrm>
            <a:off x="3325217" y="981075"/>
            <a:ext cx="1409150"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03" name="Line 141"/>
          <p:cNvSpPr>
            <a:spLocks noChangeShapeType="1"/>
          </p:cNvSpPr>
          <p:nvPr/>
        </p:nvSpPr>
        <p:spPr bwMode="auto">
          <a:xfrm>
            <a:off x="4905618" y="981075"/>
            <a:ext cx="1898184"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04" name="Text Box 142"/>
          <p:cNvSpPr txBox="1">
            <a:spLocks noChangeArrowheads="1"/>
          </p:cNvSpPr>
          <p:nvPr/>
        </p:nvSpPr>
        <p:spPr bwMode="auto">
          <a:xfrm>
            <a:off x="5148064" y="72199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st_opE</a:t>
            </a:r>
            <a:endParaRPr lang="en-US" altLang="ja-JP" sz="1200" b="1" dirty="0"/>
          </a:p>
        </p:txBody>
      </p:sp>
      <p:sp>
        <p:nvSpPr>
          <p:cNvPr id="21605" name="Text Box 143"/>
          <p:cNvSpPr txBox="1">
            <a:spLocks noChangeArrowheads="1"/>
          </p:cNvSpPr>
          <p:nvPr/>
        </p:nvSpPr>
        <p:spPr bwMode="auto">
          <a:xfrm>
            <a:off x="5125442" y="9810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ld_opE</a:t>
            </a:r>
            <a:endParaRPr lang="en-US" altLang="ja-JP" sz="1200" b="1" dirty="0"/>
          </a:p>
        </p:txBody>
      </p:sp>
      <p:sp>
        <p:nvSpPr>
          <p:cNvPr id="21606" name="Text Box 144"/>
          <p:cNvSpPr txBox="1">
            <a:spLocks noChangeArrowheads="1"/>
          </p:cNvSpPr>
          <p:nvPr/>
        </p:nvSpPr>
        <p:spPr bwMode="auto">
          <a:xfrm>
            <a:off x="3252192" y="9810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a:t>ld_op</a:t>
            </a:r>
          </a:p>
        </p:txBody>
      </p:sp>
      <p:sp>
        <p:nvSpPr>
          <p:cNvPr id="21607" name="Text Box 145"/>
          <p:cNvSpPr txBox="1">
            <a:spLocks noChangeArrowheads="1"/>
          </p:cNvSpPr>
          <p:nvPr/>
        </p:nvSpPr>
        <p:spPr bwMode="auto">
          <a:xfrm>
            <a:off x="3252192" y="7651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a:t>st_op</a:t>
            </a:r>
          </a:p>
        </p:txBody>
      </p:sp>
      <p:sp>
        <p:nvSpPr>
          <p:cNvPr id="21610" name="Line 148"/>
          <p:cNvSpPr>
            <a:spLocks noChangeShapeType="1"/>
          </p:cNvSpPr>
          <p:nvPr/>
        </p:nvSpPr>
        <p:spPr bwMode="auto">
          <a:xfrm>
            <a:off x="6962873" y="981075"/>
            <a:ext cx="382266" cy="0"/>
          </a:xfrm>
          <a:prstGeom prst="line">
            <a:avLst/>
          </a:prstGeom>
          <a:noFill/>
          <a:ln w="9525">
            <a:solidFill>
              <a:schemeClr val="tx1"/>
            </a:solidFill>
            <a:prstDash val="dash"/>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1" name="Text Box 149"/>
          <p:cNvSpPr txBox="1">
            <a:spLocks noChangeArrowheads="1"/>
          </p:cNvSpPr>
          <p:nvPr/>
        </p:nvSpPr>
        <p:spPr bwMode="auto">
          <a:xfrm>
            <a:off x="6984026" y="472331"/>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rweM</a:t>
            </a:r>
            <a:endParaRPr lang="en-US" altLang="ja-JP" sz="1200" b="1" dirty="0"/>
          </a:p>
        </p:txBody>
      </p:sp>
      <p:sp>
        <p:nvSpPr>
          <p:cNvPr id="21612" name="Line 150"/>
          <p:cNvSpPr>
            <a:spLocks noChangeShapeType="1"/>
          </p:cNvSpPr>
          <p:nvPr/>
        </p:nvSpPr>
        <p:spPr bwMode="auto">
          <a:xfrm>
            <a:off x="2028230" y="2781300"/>
            <a:ext cx="730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3" name="Line 151"/>
          <p:cNvSpPr>
            <a:spLocks noChangeShapeType="1"/>
          </p:cNvSpPr>
          <p:nvPr/>
        </p:nvSpPr>
        <p:spPr bwMode="auto">
          <a:xfrm flipV="1">
            <a:off x="2101255" y="981075"/>
            <a:ext cx="0" cy="18002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4" name="Line 152"/>
          <p:cNvSpPr>
            <a:spLocks noChangeShapeType="1"/>
          </p:cNvSpPr>
          <p:nvPr/>
        </p:nvSpPr>
        <p:spPr bwMode="auto">
          <a:xfrm>
            <a:off x="2101255" y="981075"/>
            <a:ext cx="50323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7" name="Text Box 155"/>
          <p:cNvSpPr txBox="1">
            <a:spLocks noChangeArrowheads="1"/>
          </p:cNvSpPr>
          <p:nvPr/>
        </p:nvSpPr>
        <p:spPr bwMode="auto">
          <a:xfrm>
            <a:off x="1739844" y="688256"/>
            <a:ext cx="93662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opcode</a:t>
            </a:r>
          </a:p>
        </p:txBody>
      </p:sp>
      <p:sp>
        <p:nvSpPr>
          <p:cNvPr id="21619" name="Text Box 157"/>
          <p:cNvSpPr txBox="1">
            <a:spLocks noChangeArrowheads="1"/>
          </p:cNvSpPr>
          <p:nvPr/>
        </p:nvSpPr>
        <p:spPr bwMode="auto">
          <a:xfrm>
            <a:off x="3405585" y="1586329"/>
            <a:ext cx="93662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funct3_F</a:t>
            </a:r>
          </a:p>
        </p:txBody>
      </p:sp>
      <p:sp>
        <p:nvSpPr>
          <p:cNvPr id="21620" name="Text Box 158"/>
          <p:cNvSpPr txBox="1">
            <a:spLocks noChangeArrowheads="1"/>
          </p:cNvSpPr>
          <p:nvPr/>
        </p:nvSpPr>
        <p:spPr bwMode="auto">
          <a:xfrm>
            <a:off x="3048599" y="22248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rs1_F</a:t>
            </a:r>
          </a:p>
        </p:txBody>
      </p:sp>
      <p:sp>
        <p:nvSpPr>
          <p:cNvPr id="21621" name="Text Box 159"/>
          <p:cNvSpPr txBox="1">
            <a:spLocks noChangeArrowheads="1"/>
          </p:cNvSpPr>
          <p:nvPr/>
        </p:nvSpPr>
        <p:spPr bwMode="auto">
          <a:xfrm>
            <a:off x="2998390" y="399018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rs2_F  </a:t>
            </a:r>
          </a:p>
        </p:txBody>
      </p:sp>
      <p:sp>
        <p:nvSpPr>
          <p:cNvPr id="21622" name="Text Box 160"/>
          <p:cNvSpPr txBox="1">
            <a:spLocks noChangeArrowheads="1"/>
          </p:cNvSpPr>
          <p:nvPr/>
        </p:nvSpPr>
        <p:spPr bwMode="auto">
          <a:xfrm>
            <a:off x="2973577" y="4146984"/>
            <a:ext cx="99278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imm_F</a:t>
            </a:r>
            <a:endParaRPr lang="en-US" altLang="ja-JP" sz="1200" b="1" dirty="0"/>
          </a:p>
        </p:txBody>
      </p:sp>
      <p:sp>
        <p:nvSpPr>
          <p:cNvPr id="21623" name="Text Box 161"/>
          <p:cNvSpPr txBox="1">
            <a:spLocks noChangeArrowheads="1"/>
          </p:cNvSpPr>
          <p:nvPr/>
        </p:nvSpPr>
        <p:spPr bwMode="auto">
          <a:xfrm>
            <a:off x="8535906" y="639094"/>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rweW</a:t>
            </a:r>
            <a:endParaRPr lang="en-US" altLang="ja-JP" sz="1200" b="1" dirty="0"/>
          </a:p>
        </p:txBody>
      </p:sp>
      <p:sp>
        <p:nvSpPr>
          <p:cNvPr id="21624" name="Line 162"/>
          <p:cNvSpPr>
            <a:spLocks noChangeShapeType="1"/>
          </p:cNvSpPr>
          <p:nvPr/>
        </p:nvSpPr>
        <p:spPr bwMode="auto">
          <a:xfrm>
            <a:off x="6925666" y="1196975"/>
            <a:ext cx="1274957" cy="0"/>
          </a:xfrm>
          <a:prstGeom prst="line">
            <a:avLst/>
          </a:prstGeom>
          <a:noFill/>
          <a:ln w="9525">
            <a:solidFill>
              <a:schemeClr val="tx1"/>
            </a:solidFill>
            <a:prstDash val="dash"/>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25" name="Line 163"/>
          <p:cNvSpPr>
            <a:spLocks noChangeShapeType="1"/>
          </p:cNvSpPr>
          <p:nvPr/>
        </p:nvSpPr>
        <p:spPr bwMode="auto">
          <a:xfrm>
            <a:off x="8747993" y="1189831"/>
            <a:ext cx="0" cy="230505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26" name="Line 164"/>
          <p:cNvSpPr>
            <a:spLocks noChangeShapeType="1"/>
          </p:cNvSpPr>
          <p:nvPr/>
        </p:nvSpPr>
        <p:spPr bwMode="auto">
          <a:xfrm>
            <a:off x="7235453" y="3572669"/>
            <a:ext cx="0" cy="252095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27" name="Line 165"/>
          <p:cNvSpPr>
            <a:spLocks noChangeShapeType="1"/>
          </p:cNvSpPr>
          <p:nvPr/>
        </p:nvSpPr>
        <p:spPr bwMode="auto">
          <a:xfrm flipH="1">
            <a:off x="5089363" y="3847854"/>
            <a:ext cx="0" cy="662767"/>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31" name="Line 169"/>
          <p:cNvSpPr>
            <a:spLocks noChangeShapeType="1"/>
          </p:cNvSpPr>
          <p:nvPr/>
        </p:nvSpPr>
        <p:spPr bwMode="auto">
          <a:xfrm>
            <a:off x="7525406" y="5786856"/>
            <a:ext cx="286310"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32" name="Text Box 170"/>
          <p:cNvSpPr txBox="1">
            <a:spLocks noChangeArrowheads="1"/>
          </p:cNvSpPr>
          <p:nvPr/>
        </p:nvSpPr>
        <p:spPr bwMode="auto">
          <a:xfrm>
            <a:off x="7216476" y="5618958"/>
            <a:ext cx="3778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t>we</a:t>
            </a:r>
          </a:p>
        </p:txBody>
      </p:sp>
      <p:sp>
        <p:nvSpPr>
          <p:cNvPr id="21633" name="Text Box 171"/>
          <p:cNvSpPr txBox="1">
            <a:spLocks noChangeArrowheads="1"/>
          </p:cNvSpPr>
          <p:nvPr/>
        </p:nvSpPr>
        <p:spPr bwMode="auto">
          <a:xfrm>
            <a:off x="7877311" y="525289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dreaddata</a:t>
            </a:r>
            <a:endParaRPr lang="en-US" altLang="ja-JP" sz="1200" b="1" dirty="0"/>
          </a:p>
        </p:txBody>
      </p:sp>
      <p:sp>
        <p:nvSpPr>
          <p:cNvPr id="21634" name="Text Box 172"/>
          <p:cNvSpPr txBox="1">
            <a:spLocks noChangeArrowheads="1"/>
          </p:cNvSpPr>
          <p:nvPr/>
        </p:nvSpPr>
        <p:spPr bwMode="auto">
          <a:xfrm>
            <a:off x="6549591" y="5282336"/>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addrdata</a:t>
            </a:r>
            <a:endParaRPr lang="en-US" altLang="ja-JP" sz="1200" b="1" dirty="0"/>
          </a:p>
        </p:txBody>
      </p:sp>
      <p:sp>
        <p:nvSpPr>
          <p:cNvPr id="21635" name="Text Box 173"/>
          <p:cNvSpPr txBox="1">
            <a:spLocks noChangeArrowheads="1"/>
          </p:cNvSpPr>
          <p:nvPr/>
        </p:nvSpPr>
        <p:spPr bwMode="auto">
          <a:xfrm>
            <a:off x="7094831" y="6131473"/>
            <a:ext cx="9366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dwritedata</a:t>
            </a:r>
            <a:endParaRPr lang="en-US" altLang="ja-JP" sz="1200" b="1" dirty="0"/>
          </a:p>
        </p:txBody>
      </p:sp>
      <p:sp>
        <p:nvSpPr>
          <p:cNvPr id="21636" name="Text Box 174"/>
          <p:cNvSpPr txBox="1">
            <a:spLocks noChangeArrowheads="1"/>
          </p:cNvSpPr>
          <p:nvPr/>
        </p:nvSpPr>
        <p:spPr bwMode="auto">
          <a:xfrm>
            <a:off x="5125442" y="16287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comE</a:t>
            </a:r>
            <a:endParaRPr lang="en-US" altLang="ja-JP" sz="1200" b="1" dirty="0"/>
          </a:p>
        </p:txBody>
      </p:sp>
      <p:sp>
        <p:nvSpPr>
          <p:cNvPr id="21638" name="Text Box 176"/>
          <p:cNvSpPr txBox="1">
            <a:spLocks noChangeArrowheads="1"/>
          </p:cNvSpPr>
          <p:nvPr/>
        </p:nvSpPr>
        <p:spPr bwMode="auto">
          <a:xfrm>
            <a:off x="3541117" y="2076450"/>
            <a:ext cx="5048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t>ADD</a:t>
            </a:r>
          </a:p>
        </p:txBody>
      </p:sp>
      <p:sp>
        <p:nvSpPr>
          <p:cNvPr id="21639" name="Text Box 177"/>
          <p:cNvSpPr txBox="1">
            <a:spLocks noChangeArrowheads="1"/>
          </p:cNvSpPr>
          <p:nvPr/>
        </p:nvSpPr>
        <p:spPr bwMode="auto">
          <a:xfrm>
            <a:off x="5196880" y="22764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rdE</a:t>
            </a:r>
            <a:endParaRPr lang="en-US" altLang="ja-JP" sz="1200" b="1" dirty="0"/>
          </a:p>
        </p:txBody>
      </p:sp>
      <p:sp>
        <p:nvSpPr>
          <p:cNvPr id="21640" name="Text Box 178"/>
          <p:cNvSpPr txBox="1">
            <a:spLocks noChangeArrowheads="1"/>
          </p:cNvSpPr>
          <p:nvPr/>
        </p:nvSpPr>
        <p:spPr bwMode="auto">
          <a:xfrm>
            <a:off x="6815529" y="223668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rdM</a:t>
            </a:r>
            <a:endParaRPr lang="en-US" altLang="ja-JP" sz="1200" b="1" dirty="0"/>
          </a:p>
        </p:txBody>
      </p:sp>
      <p:sp>
        <p:nvSpPr>
          <p:cNvPr id="21641" name="Text Box 179"/>
          <p:cNvSpPr txBox="1">
            <a:spLocks noChangeArrowheads="1"/>
          </p:cNvSpPr>
          <p:nvPr/>
        </p:nvSpPr>
        <p:spPr bwMode="auto">
          <a:xfrm>
            <a:off x="2533055" y="785813"/>
            <a:ext cx="7826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t>decorder</a:t>
            </a:r>
          </a:p>
        </p:txBody>
      </p:sp>
      <p:sp>
        <p:nvSpPr>
          <p:cNvPr id="21642" name="Line 180"/>
          <p:cNvSpPr>
            <a:spLocks noChangeShapeType="1"/>
          </p:cNvSpPr>
          <p:nvPr/>
        </p:nvSpPr>
        <p:spPr bwMode="auto">
          <a:xfrm>
            <a:off x="2028230" y="188913"/>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43" name="Line 181"/>
          <p:cNvSpPr>
            <a:spLocks noChangeShapeType="1"/>
          </p:cNvSpPr>
          <p:nvPr/>
        </p:nvSpPr>
        <p:spPr bwMode="auto">
          <a:xfrm>
            <a:off x="4765352" y="184994"/>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44" name="Line 182"/>
          <p:cNvSpPr>
            <a:spLocks noChangeShapeType="1"/>
          </p:cNvSpPr>
          <p:nvPr/>
        </p:nvSpPr>
        <p:spPr bwMode="auto">
          <a:xfrm>
            <a:off x="6852642" y="188913"/>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45" name="Text Box 183"/>
          <p:cNvSpPr txBox="1">
            <a:spLocks noChangeArrowheads="1"/>
          </p:cNvSpPr>
          <p:nvPr/>
        </p:nvSpPr>
        <p:spPr bwMode="auto">
          <a:xfrm>
            <a:off x="1095375" y="207963"/>
            <a:ext cx="32573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F</a:t>
            </a:r>
          </a:p>
        </p:txBody>
      </p:sp>
      <p:sp>
        <p:nvSpPr>
          <p:cNvPr id="21646" name="Text Box 184"/>
          <p:cNvSpPr txBox="1">
            <a:spLocks noChangeArrowheads="1"/>
          </p:cNvSpPr>
          <p:nvPr/>
        </p:nvSpPr>
        <p:spPr bwMode="auto">
          <a:xfrm>
            <a:off x="3459596" y="178635"/>
            <a:ext cx="35137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D</a:t>
            </a:r>
          </a:p>
        </p:txBody>
      </p:sp>
      <p:sp>
        <p:nvSpPr>
          <p:cNvPr id="21647" name="Text Box 185"/>
          <p:cNvSpPr txBox="1">
            <a:spLocks noChangeArrowheads="1"/>
          </p:cNvSpPr>
          <p:nvPr/>
        </p:nvSpPr>
        <p:spPr bwMode="auto">
          <a:xfrm>
            <a:off x="5701705" y="188913"/>
            <a:ext cx="33855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E</a:t>
            </a:r>
          </a:p>
        </p:txBody>
      </p:sp>
      <p:sp>
        <p:nvSpPr>
          <p:cNvPr id="21648" name="Text Box 186"/>
          <p:cNvSpPr txBox="1">
            <a:spLocks noChangeArrowheads="1"/>
          </p:cNvSpPr>
          <p:nvPr/>
        </p:nvSpPr>
        <p:spPr bwMode="auto">
          <a:xfrm>
            <a:off x="7408686" y="214968"/>
            <a:ext cx="37702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M</a:t>
            </a:r>
          </a:p>
        </p:txBody>
      </p:sp>
      <p:sp>
        <p:nvSpPr>
          <p:cNvPr id="21649" name="Text Box 187"/>
          <p:cNvSpPr txBox="1">
            <a:spLocks noChangeArrowheads="1"/>
          </p:cNvSpPr>
          <p:nvPr/>
        </p:nvSpPr>
        <p:spPr bwMode="auto">
          <a:xfrm>
            <a:off x="1691680" y="22764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ir</a:t>
            </a:r>
          </a:p>
        </p:txBody>
      </p:sp>
      <p:sp>
        <p:nvSpPr>
          <p:cNvPr id="179" name="Line 117">
            <a:extLst>
              <a:ext uri="{FF2B5EF4-FFF2-40B4-BE49-F238E27FC236}">
                <a16:creationId xmlns:a16="http://schemas.microsoft.com/office/drawing/2014/main" id="{85123218-C3B7-41C7-840A-B3E92EBC6C06}"/>
              </a:ext>
            </a:extLst>
          </p:cNvPr>
          <p:cNvSpPr>
            <a:spLocks noChangeShapeType="1"/>
          </p:cNvSpPr>
          <p:nvPr/>
        </p:nvSpPr>
        <p:spPr bwMode="auto">
          <a:xfrm>
            <a:off x="6983982" y="4500304"/>
            <a:ext cx="180306" cy="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0" name="Line 164">
            <a:extLst>
              <a:ext uri="{FF2B5EF4-FFF2-40B4-BE49-F238E27FC236}">
                <a16:creationId xmlns:a16="http://schemas.microsoft.com/office/drawing/2014/main" id="{CB46BDA8-21EE-496C-9EF8-2E8D8F97DE94}"/>
              </a:ext>
            </a:extLst>
          </p:cNvPr>
          <p:cNvSpPr>
            <a:spLocks noChangeShapeType="1"/>
          </p:cNvSpPr>
          <p:nvPr/>
        </p:nvSpPr>
        <p:spPr bwMode="auto">
          <a:xfrm>
            <a:off x="7164288" y="4479925"/>
            <a:ext cx="0" cy="2118518"/>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1" name="Line 118">
            <a:extLst>
              <a:ext uri="{FF2B5EF4-FFF2-40B4-BE49-F238E27FC236}">
                <a16:creationId xmlns:a16="http://schemas.microsoft.com/office/drawing/2014/main" id="{8625AFBE-9AD9-4925-8595-943E359AAFEF}"/>
              </a:ext>
            </a:extLst>
          </p:cNvPr>
          <p:cNvSpPr>
            <a:spLocks noChangeShapeType="1"/>
          </p:cNvSpPr>
          <p:nvPr/>
        </p:nvSpPr>
        <p:spPr bwMode="auto">
          <a:xfrm>
            <a:off x="7141566" y="6584155"/>
            <a:ext cx="644145" cy="2063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2" name="Line 118">
            <a:extLst>
              <a:ext uri="{FF2B5EF4-FFF2-40B4-BE49-F238E27FC236}">
                <a16:creationId xmlns:a16="http://schemas.microsoft.com/office/drawing/2014/main" id="{7F8667C9-81AB-40F8-BF59-4935C4275FDC}"/>
              </a:ext>
            </a:extLst>
          </p:cNvPr>
          <p:cNvSpPr>
            <a:spLocks noChangeShapeType="1"/>
          </p:cNvSpPr>
          <p:nvPr/>
        </p:nvSpPr>
        <p:spPr bwMode="auto">
          <a:xfrm>
            <a:off x="7235453" y="6085680"/>
            <a:ext cx="576262" cy="713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 name="Line 117">
            <a:extLst>
              <a:ext uri="{FF2B5EF4-FFF2-40B4-BE49-F238E27FC236}">
                <a16:creationId xmlns:a16="http://schemas.microsoft.com/office/drawing/2014/main" id="{07FD7EBA-4A1B-43E0-BA87-D83557E01AB4}"/>
              </a:ext>
            </a:extLst>
          </p:cNvPr>
          <p:cNvSpPr>
            <a:spLocks noChangeShapeType="1"/>
          </p:cNvSpPr>
          <p:nvPr/>
        </p:nvSpPr>
        <p:spPr bwMode="auto">
          <a:xfrm>
            <a:off x="5089363" y="4506511"/>
            <a:ext cx="164898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5" name="Rectangle 76">
            <a:extLst>
              <a:ext uri="{FF2B5EF4-FFF2-40B4-BE49-F238E27FC236}">
                <a16:creationId xmlns:a16="http://schemas.microsoft.com/office/drawing/2014/main" id="{C84319A5-C71C-4F9B-AF20-5745299804B3}"/>
              </a:ext>
            </a:extLst>
          </p:cNvPr>
          <p:cNvSpPr>
            <a:spLocks noChangeArrowheads="1"/>
          </p:cNvSpPr>
          <p:nvPr/>
        </p:nvSpPr>
        <p:spPr bwMode="auto">
          <a:xfrm>
            <a:off x="8231622" y="1104901"/>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86" name="Rectangle 40">
            <a:extLst>
              <a:ext uri="{FF2B5EF4-FFF2-40B4-BE49-F238E27FC236}">
                <a16:creationId xmlns:a16="http://schemas.microsoft.com/office/drawing/2014/main" id="{08F656B6-90A8-4186-AF49-344B6ADEF451}"/>
              </a:ext>
            </a:extLst>
          </p:cNvPr>
          <p:cNvSpPr>
            <a:spLocks noChangeArrowheads="1"/>
          </p:cNvSpPr>
          <p:nvPr/>
        </p:nvSpPr>
        <p:spPr bwMode="auto">
          <a:xfrm rot="5400000">
            <a:off x="8012819" y="3377947"/>
            <a:ext cx="5762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aluW</a:t>
            </a:r>
            <a:endParaRPr lang="en-US" altLang="ja-JP" sz="1400" dirty="0"/>
          </a:p>
        </p:txBody>
      </p:sp>
      <p:sp>
        <p:nvSpPr>
          <p:cNvPr id="187" name="Rectangle 39">
            <a:extLst>
              <a:ext uri="{FF2B5EF4-FFF2-40B4-BE49-F238E27FC236}">
                <a16:creationId xmlns:a16="http://schemas.microsoft.com/office/drawing/2014/main" id="{9D676B2B-99E9-414F-AADF-0823C712C312}"/>
              </a:ext>
            </a:extLst>
          </p:cNvPr>
          <p:cNvSpPr>
            <a:spLocks noChangeArrowheads="1"/>
          </p:cNvSpPr>
          <p:nvPr/>
        </p:nvSpPr>
        <p:spPr bwMode="auto">
          <a:xfrm rot="5400000">
            <a:off x="8004273" y="3999851"/>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dataW</a:t>
            </a:r>
            <a:endParaRPr lang="en-US" altLang="ja-JP" sz="1400" dirty="0"/>
          </a:p>
        </p:txBody>
      </p:sp>
      <p:sp>
        <p:nvSpPr>
          <p:cNvPr id="188" name="Line 164">
            <a:extLst>
              <a:ext uri="{FF2B5EF4-FFF2-40B4-BE49-F238E27FC236}">
                <a16:creationId xmlns:a16="http://schemas.microsoft.com/office/drawing/2014/main" id="{EE94C804-7349-4CD0-BA07-856FF3B2E857}"/>
              </a:ext>
            </a:extLst>
          </p:cNvPr>
          <p:cNvSpPr>
            <a:spLocks noChangeShapeType="1"/>
          </p:cNvSpPr>
          <p:nvPr/>
        </p:nvSpPr>
        <p:spPr bwMode="auto">
          <a:xfrm>
            <a:off x="7937499" y="4149080"/>
            <a:ext cx="0" cy="1413993"/>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9" name="Line 117">
            <a:extLst>
              <a:ext uri="{FF2B5EF4-FFF2-40B4-BE49-F238E27FC236}">
                <a16:creationId xmlns:a16="http://schemas.microsoft.com/office/drawing/2014/main" id="{299532CB-31D4-4AB0-86DA-892266DBCFED}"/>
              </a:ext>
            </a:extLst>
          </p:cNvPr>
          <p:cNvSpPr>
            <a:spLocks noChangeShapeType="1"/>
          </p:cNvSpPr>
          <p:nvPr/>
        </p:nvSpPr>
        <p:spPr bwMode="auto">
          <a:xfrm>
            <a:off x="7937499" y="4149080"/>
            <a:ext cx="2631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0" name="Line 117">
            <a:extLst>
              <a:ext uri="{FF2B5EF4-FFF2-40B4-BE49-F238E27FC236}">
                <a16:creationId xmlns:a16="http://schemas.microsoft.com/office/drawing/2014/main" id="{102FD469-10D9-43D1-8BF8-3433B99098A4}"/>
              </a:ext>
            </a:extLst>
          </p:cNvPr>
          <p:cNvSpPr>
            <a:spLocks noChangeShapeType="1"/>
          </p:cNvSpPr>
          <p:nvPr/>
        </p:nvSpPr>
        <p:spPr bwMode="auto">
          <a:xfrm>
            <a:off x="8388424" y="3573016"/>
            <a:ext cx="2473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1" name="Line 117">
            <a:extLst>
              <a:ext uri="{FF2B5EF4-FFF2-40B4-BE49-F238E27FC236}">
                <a16:creationId xmlns:a16="http://schemas.microsoft.com/office/drawing/2014/main" id="{8764E777-C883-4B2B-ADF7-DE04E90093E5}"/>
              </a:ext>
            </a:extLst>
          </p:cNvPr>
          <p:cNvSpPr>
            <a:spLocks noChangeShapeType="1"/>
          </p:cNvSpPr>
          <p:nvPr/>
        </p:nvSpPr>
        <p:spPr bwMode="auto">
          <a:xfrm>
            <a:off x="8388424" y="3860800"/>
            <a:ext cx="215901"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3" name="Line 141">
            <a:extLst>
              <a:ext uri="{FF2B5EF4-FFF2-40B4-BE49-F238E27FC236}">
                <a16:creationId xmlns:a16="http://schemas.microsoft.com/office/drawing/2014/main" id="{117F816D-7BB9-4D86-A08D-0D8BCFD4CC36}"/>
              </a:ext>
            </a:extLst>
          </p:cNvPr>
          <p:cNvSpPr>
            <a:spLocks noChangeShapeType="1"/>
          </p:cNvSpPr>
          <p:nvPr/>
        </p:nvSpPr>
        <p:spPr bwMode="auto">
          <a:xfrm>
            <a:off x="8388672" y="1196752"/>
            <a:ext cx="359321" cy="0"/>
          </a:xfrm>
          <a:prstGeom prst="line">
            <a:avLst/>
          </a:prstGeom>
          <a:noFill/>
          <a:ln w="9525">
            <a:solidFill>
              <a:schemeClr val="tx1"/>
            </a:solidFill>
            <a:prstDash val="dash"/>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 name="Rectangle 81">
            <a:extLst>
              <a:ext uri="{FF2B5EF4-FFF2-40B4-BE49-F238E27FC236}">
                <a16:creationId xmlns:a16="http://schemas.microsoft.com/office/drawing/2014/main" id="{D592B511-E810-4EA4-AFE6-044AB31B5065}"/>
              </a:ext>
            </a:extLst>
          </p:cNvPr>
          <p:cNvSpPr>
            <a:spLocks noChangeArrowheads="1"/>
          </p:cNvSpPr>
          <p:nvPr/>
        </p:nvSpPr>
        <p:spPr bwMode="auto">
          <a:xfrm>
            <a:off x="6803802" y="814387"/>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7" name="Line 129">
            <a:extLst>
              <a:ext uri="{FF2B5EF4-FFF2-40B4-BE49-F238E27FC236}">
                <a16:creationId xmlns:a16="http://schemas.microsoft.com/office/drawing/2014/main" id="{A436A2ED-CF62-4F97-862B-CC3FA9BE4424}"/>
              </a:ext>
            </a:extLst>
          </p:cNvPr>
          <p:cNvSpPr>
            <a:spLocks noChangeShapeType="1"/>
          </p:cNvSpPr>
          <p:nvPr/>
        </p:nvSpPr>
        <p:spPr bwMode="auto">
          <a:xfrm>
            <a:off x="7349678" y="981075"/>
            <a:ext cx="0" cy="64770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8" name="Rectangle 78">
            <a:extLst>
              <a:ext uri="{FF2B5EF4-FFF2-40B4-BE49-F238E27FC236}">
                <a16:creationId xmlns:a16="http://schemas.microsoft.com/office/drawing/2014/main" id="{C0ADF918-409D-4D8B-AE10-EC95BA59F6D8}"/>
              </a:ext>
            </a:extLst>
          </p:cNvPr>
          <p:cNvSpPr>
            <a:spLocks noChangeArrowheads="1"/>
          </p:cNvSpPr>
          <p:nvPr/>
        </p:nvSpPr>
        <p:spPr bwMode="auto">
          <a:xfrm>
            <a:off x="4716016" y="620812"/>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9" name="Line 138">
            <a:extLst>
              <a:ext uri="{FF2B5EF4-FFF2-40B4-BE49-F238E27FC236}">
                <a16:creationId xmlns:a16="http://schemas.microsoft.com/office/drawing/2014/main" id="{4D05CDED-8B2E-4AE5-9372-1D8F7206B3C8}"/>
              </a:ext>
            </a:extLst>
          </p:cNvPr>
          <p:cNvSpPr>
            <a:spLocks noChangeShapeType="1"/>
          </p:cNvSpPr>
          <p:nvPr/>
        </p:nvSpPr>
        <p:spPr bwMode="auto">
          <a:xfrm>
            <a:off x="3276873" y="765274"/>
            <a:ext cx="1439143"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0" name="Line 141">
            <a:extLst>
              <a:ext uri="{FF2B5EF4-FFF2-40B4-BE49-F238E27FC236}">
                <a16:creationId xmlns:a16="http://schemas.microsoft.com/office/drawing/2014/main" id="{BDF55E9A-E7BF-4330-B1DF-8D86EA7C1EAB}"/>
              </a:ext>
            </a:extLst>
          </p:cNvPr>
          <p:cNvSpPr>
            <a:spLocks noChangeShapeType="1"/>
          </p:cNvSpPr>
          <p:nvPr/>
        </p:nvSpPr>
        <p:spPr bwMode="auto">
          <a:xfrm>
            <a:off x="4860479" y="765274"/>
            <a:ext cx="1894979"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1" name="Text Box 145">
            <a:extLst>
              <a:ext uri="{FF2B5EF4-FFF2-40B4-BE49-F238E27FC236}">
                <a16:creationId xmlns:a16="http://schemas.microsoft.com/office/drawing/2014/main" id="{A59CE939-E13F-4A0D-93E2-6C535FDE6271}"/>
              </a:ext>
            </a:extLst>
          </p:cNvPr>
          <p:cNvSpPr txBox="1">
            <a:spLocks noChangeArrowheads="1"/>
          </p:cNvSpPr>
          <p:nvPr/>
        </p:nvSpPr>
        <p:spPr bwMode="auto">
          <a:xfrm>
            <a:off x="3304764" y="551593"/>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a:t>
            </a:r>
            <a:endParaRPr lang="en-US" altLang="ja-JP" sz="1200" b="1" dirty="0"/>
          </a:p>
        </p:txBody>
      </p:sp>
      <p:sp>
        <p:nvSpPr>
          <p:cNvPr id="202" name="Rectangle 81">
            <a:extLst>
              <a:ext uri="{FF2B5EF4-FFF2-40B4-BE49-F238E27FC236}">
                <a16:creationId xmlns:a16="http://schemas.microsoft.com/office/drawing/2014/main" id="{A4B68612-0FB6-4A4E-AEE0-CBC78A170F25}"/>
              </a:ext>
            </a:extLst>
          </p:cNvPr>
          <p:cNvSpPr>
            <a:spLocks noChangeArrowheads="1"/>
          </p:cNvSpPr>
          <p:nvPr/>
        </p:nvSpPr>
        <p:spPr bwMode="auto">
          <a:xfrm>
            <a:off x="6755458" y="598586"/>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4" name="Line 141">
            <a:extLst>
              <a:ext uri="{FF2B5EF4-FFF2-40B4-BE49-F238E27FC236}">
                <a16:creationId xmlns:a16="http://schemas.microsoft.com/office/drawing/2014/main" id="{42D4838B-19C1-4C1F-B440-915F631BC702}"/>
              </a:ext>
            </a:extLst>
          </p:cNvPr>
          <p:cNvSpPr>
            <a:spLocks noChangeShapeType="1"/>
          </p:cNvSpPr>
          <p:nvPr/>
        </p:nvSpPr>
        <p:spPr bwMode="auto">
          <a:xfrm>
            <a:off x="6924080" y="728762"/>
            <a:ext cx="1307542"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8" name="グループ化 7">
            <a:extLst>
              <a:ext uri="{FF2B5EF4-FFF2-40B4-BE49-F238E27FC236}">
                <a16:creationId xmlns:a16="http://schemas.microsoft.com/office/drawing/2014/main" id="{B1120B67-2F3B-47D4-9388-30B2D963901B}"/>
              </a:ext>
            </a:extLst>
          </p:cNvPr>
          <p:cNvGrpSpPr/>
          <p:nvPr/>
        </p:nvGrpSpPr>
        <p:grpSpPr>
          <a:xfrm>
            <a:off x="8325718" y="710505"/>
            <a:ext cx="234205" cy="743754"/>
            <a:chOff x="8772166" y="2010330"/>
            <a:chExt cx="144462" cy="1296988"/>
          </a:xfrm>
        </p:grpSpPr>
        <p:sp>
          <p:nvSpPr>
            <p:cNvPr id="205" name="Line 122">
              <a:extLst>
                <a:ext uri="{FF2B5EF4-FFF2-40B4-BE49-F238E27FC236}">
                  <a16:creationId xmlns:a16="http://schemas.microsoft.com/office/drawing/2014/main" id="{9BE35FF0-5610-49F2-A67A-F2F004ED73E7}"/>
                </a:ext>
              </a:extLst>
            </p:cNvPr>
            <p:cNvSpPr>
              <a:spLocks noChangeShapeType="1"/>
            </p:cNvSpPr>
            <p:nvPr/>
          </p:nvSpPr>
          <p:spPr bwMode="auto">
            <a:xfrm>
              <a:off x="8772166" y="2010330"/>
              <a:ext cx="144462"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 name="Line 123">
              <a:extLst>
                <a:ext uri="{FF2B5EF4-FFF2-40B4-BE49-F238E27FC236}">
                  <a16:creationId xmlns:a16="http://schemas.microsoft.com/office/drawing/2014/main" id="{65D3A6C8-CD22-4192-BB13-44069307B676}"/>
                </a:ext>
              </a:extLst>
            </p:cNvPr>
            <p:cNvSpPr>
              <a:spLocks noChangeShapeType="1"/>
            </p:cNvSpPr>
            <p:nvPr/>
          </p:nvSpPr>
          <p:spPr bwMode="auto">
            <a:xfrm>
              <a:off x="8916628" y="2010330"/>
              <a:ext cx="0" cy="129698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07" name="Line 124">
            <a:extLst>
              <a:ext uri="{FF2B5EF4-FFF2-40B4-BE49-F238E27FC236}">
                <a16:creationId xmlns:a16="http://schemas.microsoft.com/office/drawing/2014/main" id="{AAF22FE7-F5BD-4D79-91C2-E2FF2D58DCDF}"/>
              </a:ext>
            </a:extLst>
          </p:cNvPr>
          <p:cNvSpPr>
            <a:spLocks noChangeShapeType="1"/>
          </p:cNvSpPr>
          <p:nvPr/>
        </p:nvSpPr>
        <p:spPr bwMode="auto">
          <a:xfrm flipH="1">
            <a:off x="3074788" y="1454259"/>
            <a:ext cx="5485134"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 name="Line 129">
            <a:extLst>
              <a:ext uri="{FF2B5EF4-FFF2-40B4-BE49-F238E27FC236}">
                <a16:creationId xmlns:a16="http://schemas.microsoft.com/office/drawing/2014/main" id="{8E12475A-904D-46A4-89A7-9D80CBDEE035}"/>
              </a:ext>
            </a:extLst>
          </p:cNvPr>
          <p:cNvSpPr>
            <a:spLocks noChangeShapeType="1"/>
          </p:cNvSpPr>
          <p:nvPr/>
        </p:nvSpPr>
        <p:spPr bwMode="auto">
          <a:xfrm>
            <a:off x="3036292" y="1412875"/>
            <a:ext cx="0" cy="1373188"/>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 name="Rectangle 76">
            <a:extLst>
              <a:ext uri="{FF2B5EF4-FFF2-40B4-BE49-F238E27FC236}">
                <a16:creationId xmlns:a16="http://schemas.microsoft.com/office/drawing/2014/main" id="{F739E1DA-F967-486D-97C7-487D9B36855E}"/>
              </a:ext>
            </a:extLst>
          </p:cNvPr>
          <p:cNvSpPr>
            <a:spLocks noChangeArrowheads="1"/>
          </p:cNvSpPr>
          <p:nvPr/>
        </p:nvSpPr>
        <p:spPr bwMode="auto">
          <a:xfrm>
            <a:off x="8231622" y="581946"/>
            <a:ext cx="144462" cy="215900"/>
          </a:xfrm>
          <a:prstGeom prst="rect">
            <a:avLst/>
          </a:prstGeom>
          <a:solidFill>
            <a:schemeClr val="bg1"/>
          </a:solidFill>
          <a:ln w="9525">
            <a:solidFill>
              <a:schemeClr val="tx1"/>
            </a:solidFill>
            <a:miter lim="800000"/>
            <a:headEnd/>
            <a:tailEnd/>
          </a:ln>
          <a:effec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0" name="Line 182">
            <a:extLst>
              <a:ext uri="{FF2B5EF4-FFF2-40B4-BE49-F238E27FC236}">
                <a16:creationId xmlns:a16="http://schemas.microsoft.com/office/drawing/2014/main" id="{ADDC3325-AB86-4D91-AA24-0E079B90439C}"/>
              </a:ext>
            </a:extLst>
          </p:cNvPr>
          <p:cNvSpPr>
            <a:spLocks noChangeShapeType="1"/>
          </p:cNvSpPr>
          <p:nvPr/>
        </p:nvSpPr>
        <p:spPr bwMode="auto">
          <a:xfrm>
            <a:off x="8320360" y="212448"/>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1" name="Text Box 186">
            <a:extLst>
              <a:ext uri="{FF2B5EF4-FFF2-40B4-BE49-F238E27FC236}">
                <a16:creationId xmlns:a16="http://schemas.microsoft.com/office/drawing/2014/main" id="{E1D54603-5F02-4A9E-9C46-F4A6C6B2DB70}"/>
              </a:ext>
            </a:extLst>
          </p:cNvPr>
          <p:cNvSpPr txBox="1">
            <a:spLocks noChangeArrowheads="1"/>
          </p:cNvSpPr>
          <p:nvPr/>
        </p:nvSpPr>
        <p:spPr bwMode="auto">
          <a:xfrm>
            <a:off x="8614246" y="219903"/>
            <a:ext cx="40267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W</a:t>
            </a:r>
          </a:p>
        </p:txBody>
      </p:sp>
      <p:sp>
        <p:nvSpPr>
          <p:cNvPr id="216" name="Line 104">
            <a:extLst>
              <a:ext uri="{FF2B5EF4-FFF2-40B4-BE49-F238E27FC236}">
                <a16:creationId xmlns:a16="http://schemas.microsoft.com/office/drawing/2014/main" id="{4A7236F2-2E21-4EB7-B3D5-0365267F4CE9}"/>
              </a:ext>
            </a:extLst>
          </p:cNvPr>
          <p:cNvSpPr>
            <a:spLocks noChangeShapeType="1"/>
          </p:cNvSpPr>
          <p:nvPr/>
        </p:nvSpPr>
        <p:spPr bwMode="auto">
          <a:xfrm flipV="1">
            <a:off x="2542578" y="2476336"/>
            <a:ext cx="854078" cy="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7" name="Line 99">
            <a:extLst>
              <a:ext uri="{FF2B5EF4-FFF2-40B4-BE49-F238E27FC236}">
                <a16:creationId xmlns:a16="http://schemas.microsoft.com/office/drawing/2014/main" id="{62CE8743-11E4-434D-814B-E0ABF13D7647}"/>
              </a:ext>
            </a:extLst>
          </p:cNvPr>
          <p:cNvSpPr>
            <a:spLocks noChangeShapeType="1"/>
          </p:cNvSpPr>
          <p:nvPr/>
        </p:nvSpPr>
        <p:spPr bwMode="auto">
          <a:xfrm flipV="1">
            <a:off x="2533055" y="2470150"/>
            <a:ext cx="0"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8" name="Line 98">
            <a:extLst>
              <a:ext uri="{FF2B5EF4-FFF2-40B4-BE49-F238E27FC236}">
                <a16:creationId xmlns:a16="http://schemas.microsoft.com/office/drawing/2014/main" id="{A4ACB0A3-241F-418B-81BD-8B3EB30985C0}"/>
              </a:ext>
            </a:extLst>
          </p:cNvPr>
          <p:cNvSpPr>
            <a:spLocks noChangeShapeType="1"/>
          </p:cNvSpPr>
          <p:nvPr/>
        </p:nvSpPr>
        <p:spPr bwMode="auto">
          <a:xfrm flipV="1">
            <a:off x="2031645" y="3146442"/>
            <a:ext cx="50221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9" name="Rectangle 76">
            <a:extLst>
              <a:ext uri="{FF2B5EF4-FFF2-40B4-BE49-F238E27FC236}">
                <a16:creationId xmlns:a16="http://schemas.microsoft.com/office/drawing/2014/main" id="{90C3823E-118D-4BF9-A1D4-64C3B3974CF6}"/>
              </a:ext>
            </a:extLst>
          </p:cNvPr>
          <p:cNvSpPr>
            <a:spLocks noChangeArrowheads="1"/>
          </p:cNvSpPr>
          <p:nvPr/>
        </p:nvSpPr>
        <p:spPr bwMode="auto">
          <a:xfrm>
            <a:off x="6718895" y="2444966"/>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20" name="Line 131">
            <a:extLst>
              <a:ext uri="{FF2B5EF4-FFF2-40B4-BE49-F238E27FC236}">
                <a16:creationId xmlns:a16="http://schemas.microsoft.com/office/drawing/2014/main" id="{19162AC8-6A1E-4D23-8593-56D1A0E424C7}"/>
              </a:ext>
            </a:extLst>
          </p:cNvPr>
          <p:cNvSpPr>
            <a:spLocks noChangeShapeType="1"/>
          </p:cNvSpPr>
          <p:nvPr/>
        </p:nvSpPr>
        <p:spPr bwMode="auto">
          <a:xfrm>
            <a:off x="6878340" y="2571750"/>
            <a:ext cx="130164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1" name="Line 151">
            <a:extLst>
              <a:ext uri="{FF2B5EF4-FFF2-40B4-BE49-F238E27FC236}">
                <a16:creationId xmlns:a16="http://schemas.microsoft.com/office/drawing/2014/main" id="{BC3854AF-EBF9-47D2-9640-0481DEC1FFA4}"/>
              </a:ext>
            </a:extLst>
          </p:cNvPr>
          <p:cNvSpPr>
            <a:spLocks noChangeShapeType="1"/>
          </p:cNvSpPr>
          <p:nvPr/>
        </p:nvSpPr>
        <p:spPr bwMode="auto">
          <a:xfrm flipV="1">
            <a:off x="2268538" y="1628775"/>
            <a:ext cx="0" cy="18002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2" name="Line 102">
            <a:extLst>
              <a:ext uri="{FF2B5EF4-FFF2-40B4-BE49-F238E27FC236}">
                <a16:creationId xmlns:a16="http://schemas.microsoft.com/office/drawing/2014/main" id="{437F4BD5-2709-4777-A113-7C8965919023}"/>
              </a:ext>
            </a:extLst>
          </p:cNvPr>
          <p:cNvSpPr>
            <a:spLocks noChangeShapeType="1"/>
          </p:cNvSpPr>
          <p:nvPr/>
        </p:nvSpPr>
        <p:spPr bwMode="auto">
          <a:xfrm>
            <a:off x="2028230" y="3411409"/>
            <a:ext cx="2403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3" name="Text Box 178">
            <a:extLst>
              <a:ext uri="{FF2B5EF4-FFF2-40B4-BE49-F238E27FC236}">
                <a16:creationId xmlns:a16="http://schemas.microsoft.com/office/drawing/2014/main" id="{0D09E902-C135-4BB6-9B6C-F0DBE4519637}"/>
              </a:ext>
            </a:extLst>
          </p:cNvPr>
          <p:cNvSpPr txBox="1">
            <a:spLocks noChangeArrowheads="1"/>
          </p:cNvSpPr>
          <p:nvPr/>
        </p:nvSpPr>
        <p:spPr bwMode="auto">
          <a:xfrm>
            <a:off x="8104889" y="2158266"/>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rdW</a:t>
            </a:r>
            <a:endParaRPr lang="en-US" altLang="ja-JP" sz="1200" b="1" dirty="0"/>
          </a:p>
        </p:txBody>
      </p:sp>
      <p:sp>
        <p:nvSpPr>
          <p:cNvPr id="224" name="Text Box 178">
            <a:extLst>
              <a:ext uri="{FF2B5EF4-FFF2-40B4-BE49-F238E27FC236}">
                <a16:creationId xmlns:a16="http://schemas.microsoft.com/office/drawing/2014/main" id="{6957EB28-6A33-4BD0-A7A9-2972EFB59D67}"/>
              </a:ext>
            </a:extLst>
          </p:cNvPr>
          <p:cNvSpPr txBox="1">
            <a:spLocks noChangeArrowheads="1"/>
          </p:cNvSpPr>
          <p:nvPr/>
        </p:nvSpPr>
        <p:spPr bwMode="auto">
          <a:xfrm>
            <a:off x="3764894" y="2628452"/>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rdW</a:t>
            </a:r>
            <a:endParaRPr lang="en-US" altLang="ja-JP" sz="1200" b="1" dirty="0"/>
          </a:p>
        </p:txBody>
      </p:sp>
      <p:sp>
        <p:nvSpPr>
          <p:cNvPr id="225" name="Text Box 149">
            <a:extLst>
              <a:ext uri="{FF2B5EF4-FFF2-40B4-BE49-F238E27FC236}">
                <a16:creationId xmlns:a16="http://schemas.microsoft.com/office/drawing/2014/main" id="{B4CD8E87-B446-498A-A98C-56820DB5A5FC}"/>
              </a:ext>
            </a:extLst>
          </p:cNvPr>
          <p:cNvSpPr txBox="1">
            <a:spLocks noChangeArrowheads="1"/>
          </p:cNvSpPr>
          <p:nvPr/>
        </p:nvSpPr>
        <p:spPr bwMode="auto">
          <a:xfrm>
            <a:off x="5131229" y="523162"/>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rweE</a:t>
            </a:r>
            <a:endParaRPr lang="en-US" altLang="ja-JP" sz="1200" b="1" dirty="0"/>
          </a:p>
        </p:txBody>
      </p:sp>
      <p:sp>
        <p:nvSpPr>
          <p:cNvPr id="226" name="Rectangle 39">
            <a:extLst>
              <a:ext uri="{FF2B5EF4-FFF2-40B4-BE49-F238E27FC236}">
                <a16:creationId xmlns:a16="http://schemas.microsoft.com/office/drawing/2014/main" id="{061D798B-8E75-42CF-9E66-374C82C4F1B9}"/>
              </a:ext>
            </a:extLst>
          </p:cNvPr>
          <p:cNvSpPr>
            <a:spLocks noChangeArrowheads="1"/>
          </p:cNvSpPr>
          <p:nvPr/>
        </p:nvSpPr>
        <p:spPr bwMode="auto">
          <a:xfrm rot="5400000">
            <a:off x="4591220" y="4296569"/>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immE</a:t>
            </a:r>
            <a:endParaRPr lang="en-US" altLang="ja-JP" sz="1400" dirty="0"/>
          </a:p>
        </p:txBody>
      </p:sp>
      <p:sp>
        <p:nvSpPr>
          <p:cNvPr id="192" name="AutoShape 18">
            <a:extLst>
              <a:ext uri="{FF2B5EF4-FFF2-40B4-BE49-F238E27FC236}">
                <a16:creationId xmlns:a16="http://schemas.microsoft.com/office/drawing/2014/main" id="{B56B621F-34E6-47B1-B87E-F6CF782B8AB4}"/>
              </a:ext>
            </a:extLst>
          </p:cNvPr>
          <p:cNvSpPr>
            <a:spLocks noChangeArrowheads="1"/>
          </p:cNvSpPr>
          <p:nvPr/>
        </p:nvSpPr>
        <p:spPr bwMode="auto">
          <a:xfrm rot="5400000" flipV="1">
            <a:off x="5137915" y="3847610"/>
            <a:ext cx="752549" cy="103674"/>
          </a:xfrm>
          <a:custGeom>
            <a:avLst/>
            <a:gdLst>
              <a:gd name="T0" fmla="*/ 2147483646 w 21600"/>
              <a:gd name="T1" fmla="*/ 1077502115 h 21600"/>
              <a:gd name="T2" fmla="*/ 2147483646 w 21600"/>
              <a:gd name="T3" fmla="*/ 2147483646 h 21600"/>
              <a:gd name="T4" fmla="*/ 2147483646 w 21600"/>
              <a:gd name="T5" fmla="*/ 1077502115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5" name="Line 115">
            <a:extLst>
              <a:ext uri="{FF2B5EF4-FFF2-40B4-BE49-F238E27FC236}">
                <a16:creationId xmlns:a16="http://schemas.microsoft.com/office/drawing/2014/main" id="{E4B4FE1C-4FFF-4E03-9664-ACB9BD9D52E8}"/>
              </a:ext>
            </a:extLst>
          </p:cNvPr>
          <p:cNvSpPr>
            <a:spLocks noChangeShapeType="1"/>
          </p:cNvSpPr>
          <p:nvPr/>
        </p:nvSpPr>
        <p:spPr bwMode="auto">
          <a:xfrm>
            <a:off x="5872287" y="3979607"/>
            <a:ext cx="139873" cy="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6" name="Line 115">
            <a:extLst>
              <a:ext uri="{FF2B5EF4-FFF2-40B4-BE49-F238E27FC236}">
                <a16:creationId xmlns:a16="http://schemas.microsoft.com/office/drawing/2014/main" id="{BC1D8043-65B3-4CD0-97EB-63409037A79E}"/>
              </a:ext>
            </a:extLst>
          </p:cNvPr>
          <p:cNvSpPr>
            <a:spLocks noChangeShapeType="1"/>
          </p:cNvSpPr>
          <p:nvPr/>
        </p:nvSpPr>
        <p:spPr bwMode="auto">
          <a:xfrm>
            <a:off x="5567921" y="3778872"/>
            <a:ext cx="139873" cy="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 name="Line 164">
            <a:extLst>
              <a:ext uri="{FF2B5EF4-FFF2-40B4-BE49-F238E27FC236}">
                <a16:creationId xmlns:a16="http://schemas.microsoft.com/office/drawing/2014/main" id="{9761594C-99B6-49E6-9932-D20EC32F582D}"/>
              </a:ext>
            </a:extLst>
          </p:cNvPr>
          <p:cNvSpPr>
            <a:spLocks noChangeShapeType="1"/>
          </p:cNvSpPr>
          <p:nvPr/>
        </p:nvSpPr>
        <p:spPr bwMode="auto">
          <a:xfrm>
            <a:off x="5209579" y="3189289"/>
            <a:ext cx="0" cy="1751012"/>
          </a:xfrm>
          <a:prstGeom prst="line">
            <a:avLst/>
          </a:prstGeom>
          <a:noFill/>
          <a:ln w="9525">
            <a:solidFill>
              <a:srgbClr val="FF0000"/>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2" name="Line 114">
            <a:extLst>
              <a:ext uri="{FF2B5EF4-FFF2-40B4-BE49-F238E27FC236}">
                <a16:creationId xmlns:a16="http://schemas.microsoft.com/office/drawing/2014/main" id="{E6B47357-7B98-408A-864B-44603A3B02FC}"/>
              </a:ext>
            </a:extLst>
          </p:cNvPr>
          <p:cNvSpPr>
            <a:spLocks noChangeShapeType="1"/>
          </p:cNvSpPr>
          <p:nvPr/>
        </p:nvSpPr>
        <p:spPr bwMode="auto">
          <a:xfrm>
            <a:off x="5206826" y="3990180"/>
            <a:ext cx="255526"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 name="Line 117">
            <a:extLst>
              <a:ext uri="{FF2B5EF4-FFF2-40B4-BE49-F238E27FC236}">
                <a16:creationId xmlns:a16="http://schemas.microsoft.com/office/drawing/2014/main" id="{FB5F648D-222F-40C1-A824-CE17EA528EFC}"/>
              </a:ext>
            </a:extLst>
          </p:cNvPr>
          <p:cNvSpPr>
            <a:spLocks noChangeShapeType="1"/>
          </p:cNvSpPr>
          <p:nvPr/>
        </p:nvSpPr>
        <p:spPr bwMode="auto">
          <a:xfrm>
            <a:off x="4045942" y="4846918"/>
            <a:ext cx="3185476" cy="8252"/>
          </a:xfrm>
          <a:prstGeom prst="line">
            <a:avLst/>
          </a:prstGeom>
          <a:noFill/>
          <a:ln w="9525">
            <a:solidFill>
              <a:srgbClr val="00B0F0"/>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 name="Line 164">
            <a:extLst>
              <a:ext uri="{FF2B5EF4-FFF2-40B4-BE49-F238E27FC236}">
                <a16:creationId xmlns:a16="http://schemas.microsoft.com/office/drawing/2014/main" id="{9861FF49-66C1-4B0B-9649-3BF5487BD55E}"/>
              </a:ext>
            </a:extLst>
          </p:cNvPr>
          <p:cNvSpPr>
            <a:spLocks noChangeShapeType="1"/>
          </p:cNvSpPr>
          <p:nvPr/>
        </p:nvSpPr>
        <p:spPr bwMode="auto">
          <a:xfrm>
            <a:off x="5292079" y="3391186"/>
            <a:ext cx="0" cy="1511596"/>
          </a:xfrm>
          <a:prstGeom prst="line">
            <a:avLst/>
          </a:prstGeom>
          <a:noFill/>
          <a:ln w="9525">
            <a:solidFill>
              <a:srgbClr val="00B0F0"/>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 name="Line 114">
            <a:extLst>
              <a:ext uri="{FF2B5EF4-FFF2-40B4-BE49-F238E27FC236}">
                <a16:creationId xmlns:a16="http://schemas.microsoft.com/office/drawing/2014/main" id="{7BF78B3D-E532-47D8-92DE-942D71209C1E}"/>
              </a:ext>
            </a:extLst>
          </p:cNvPr>
          <p:cNvSpPr>
            <a:spLocks noChangeShapeType="1"/>
          </p:cNvSpPr>
          <p:nvPr/>
        </p:nvSpPr>
        <p:spPr bwMode="auto">
          <a:xfrm>
            <a:off x="5292079" y="4182510"/>
            <a:ext cx="187685" cy="0"/>
          </a:xfrm>
          <a:prstGeom prst="line">
            <a:avLst/>
          </a:prstGeom>
          <a:noFill/>
          <a:ln w="9525">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0" name="AutoShape 18">
            <a:extLst>
              <a:ext uri="{FF2B5EF4-FFF2-40B4-BE49-F238E27FC236}">
                <a16:creationId xmlns:a16="http://schemas.microsoft.com/office/drawing/2014/main" id="{3C15146D-B913-4951-A41E-6072E47E8478}"/>
              </a:ext>
            </a:extLst>
          </p:cNvPr>
          <p:cNvSpPr>
            <a:spLocks noChangeArrowheads="1"/>
          </p:cNvSpPr>
          <p:nvPr/>
        </p:nvSpPr>
        <p:spPr bwMode="auto">
          <a:xfrm rot="5400000" flipV="1">
            <a:off x="5399691" y="3144904"/>
            <a:ext cx="752549" cy="103674"/>
          </a:xfrm>
          <a:custGeom>
            <a:avLst/>
            <a:gdLst>
              <a:gd name="T0" fmla="*/ 2147483646 w 21600"/>
              <a:gd name="T1" fmla="*/ 1077502115 h 21600"/>
              <a:gd name="T2" fmla="*/ 2147483646 w 21600"/>
              <a:gd name="T3" fmla="*/ 2147483646 h 21600"/>
              <a:gd name="T4" fmla="*/ 2147483646 w 21600"/>
              <a:gd name="T5" fmla="*/ 1077502115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1" name="Line 115">
            <a:extLst>
              <a:ext uri="{FF2B5EF4-FFF2-40B4-BE49-F238E27FC236}">
                <a16:creationId xmlns:a16="http://schemas.microsoft.com/office/drawing/2014/main" id="{A2E0A7FC-74A3-439B-96EB-911D678C9145}"/>
              </a:ext>
            </a:extLst>
          </p:cNvPr>
          <p:cNvSpPr>
            <a:spLocks noChangeShapeType="1"/>
          </p:cNvSpPr>
          <p:nvPr/>
        </p:nvSpPr>
        <p:spPr bwMode="auto">
          <a:xfrm>
            <a:off x="5829697" y="3076166"/>
            <a:ext cx="139873" cy="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2" name="Line 114">
            <a:extLst>
              <a:ext uri="{FF2B5EF4-FFF2-40B4-BE49-F238E27FC236}">
                <a16:creationId xmlns:a16="http://schemas.microsoft.com/office/drawing/2014/main" id="{73B4F37A-C545-4C09-A4E0-45A70AB06A2C}"/>
              </a:ext>
            </a:extLst>
          </p:cNvPr>
          <p:cNvSpPr>
            <a:spLocks noChangeShapeType="1"/>
          </p:cNvSpPr>
          <p:nvPr/>
        </p:nvSpPr>
        <p:spPr bwMode="auto">
          <a:xfrm>
            <a:off x="5196880" y="3178545"/>
            <a:ext cx="511344"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3" name="Line 114">
            <a:extLst>
              <a:ext uri="{FF2B5EF4-FFF2-40B4-BE49-F238E27FC236}">
                <a16:creationId xmlns:a16="http://schemas.microsoft.com/office/drawing/2014/main" id="{D404DF02-6488-4711-9C14-0B4ED90B0C3F}"/>
              </a:ext>
            </a:extLst>
          </p:cNvPr>
          <p:cNvSpPr>
            <a:spLocks noChangeShapeType="1"/>
          </p:cNvSpPr>
          <p:nvPr/>
        </p:nvSpPr>
        <p:spPr bwMode="auto">
          <a:xfrm>
            <a:off x="5292079" y="3357564"/>
            <a:ext cx="409626" cy="0"/>
          </a:xfrm>
          <a:prstGeom prst="line">
            <a:avLst/>
          </a:prstGeom>
          <a:noFill/>
          <a:ln w="9525">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3" name="直線矢印コネクタ 2">
            <a:extLst>
              <a:ext uri="{FF2B5EF4-FFF2-40B4-BE49-F238E27FC236}">
                <a16:creationId xmlns:a16="http://schemas.microsoft.com/office/drawing/2014/main" id="{0935A329-B687-426E-B7E0-FC8E1A3418AC}"/>
              </a:ext>
            </a:extLst>
          </p:cNvPr>
          <p:cNvCxnSpPr/>
          <p:nvPr/>
        </p:nvCxnSpPr>
        <p:spPr>
          <a:xfrm>
            <a:off x="4241389" y="3076166"/>
            <a:ext cx="0" cy="2369058"/>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27" name="Line 112">
            <a:extLst>
              <a:ext uri="{FF2B5EF4-FFF2-40B4-BE49-F238E27FC236}">
                <a16:creationId xmlns:a16="http://schemas.microsoft.com/office/drawing/2014/main" id="{5CEBB8B0-6270-401C-9293-0C99ACF80FE6}"/>
              </a:ext>
            </a:extLst>
          </p:cNvPr>
          <p:cNvSpPr>
            <a:spLocks noChangeShapeType="1"/>
          </p:cNvSpPr>
          <p:nvPr/>
        </p:nvSpPr>
        <p:spPr bwMode="auto">
          <a:xfrm>
            <a:off x="4241390" y="5445224"/>
            <a:ext cx="16332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8" name="Rectangle 74">
            <a:extLst>
              <a:ext uri="{FF2B5EF4-FFF2-40B4-BE49-F238E27FC236}">
                <a16:creationId xmlns:a16="http://schemas.microsoft.com/office/drawing/2014/main" id="{2F177337-E81A-494A-9BFB-062F10FFFBA0}"/>
              </a:ext>
            </a:extLst>
          </p:cNvPr>
          <p:cNvSpPr>
            <a:spLocks noChangeArrowheads="1"/>
          </p:cNvSpPr>
          <p:nvPr/>
        </p:nvSpPr>
        <p:spPr bwMode="auto">
          <a:xfrm>
            <a:off x="4837019" y="5457793"/>
            <a:ext cx="697041" cy="94688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t>= &lt; &gt;</a:t>
            </a:r>
            <a:endParaRPr lang="ja-JP" altLang="en-US" sz="1800" dirty="0"/>
          </a:p>
        </p:txBody>
      </p:sp>
      <p:cxnSp>
        <p:nvCxnSpPr>
          <p:cNvPr id="229" name="直線矢印コネクタ 228">
            <a:extLst>
              <a:ext uri="{FF2B5EF4-FFF2-40B4-BE49-F238E27FC236}">
                <a16:creationId xmlns:a16="http://schemas.microsoft.com/office/drawing/2014/main" id="{5386387E-6F58-4088-A8DC-031B0BF45A62}"/>
              </a:ext>
            </a:extLst>
          </p:cNvPr>
          <p:cNvCxnSpPr>
            <a:cxnSpLocks/>
          </p:cNvCxnSpPr>
          <p:nvPr/>
        </p:nvCxnSpPr>
        <p:spPr>
          <a:xfrm flipH="1">
            <a:off x="4179838" y="3755772"/>
            <a:ext cx="8620" cy="2410568"/>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34" name="Line 112">
            <a:extLst>
              <a:ext uri="{FF2B5EF4-FFF2-40B4-BE49-F238E27FC236}">
                <a16:creationId xmlns:a16="http://schemas.microsoft.com/office/drawing/2014/main" id="{893AFD75-E570-4D42-B449-91EC295C2521}"/>
              </a:ext>
            </a:extLst>
          </p:cNvPr>
          <p:cNvSpPr>
            <a:spLocks noChangeShapeType="1"/>
          </p:cNvSpPr>
          <p:nvPr/>
        </p:nvSpPr>
        <p:spPr bwMode="auto">
          <a:xfrm flipV="1">
            <a:off x="4175249" y="6168231"/>
            <a:ext cx="239144" cy="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235" name="直線矢印コネクタ 234">
            <a:extLst>
              <a:ext uri="{FF2B5EF4-FFF2-40B4-BE49-F238E27FC236}">
                <a16:creationId xmlns:a16="http://schemas.microsoft.com/office/drawing/2014/main" id="{9BDFCB28-C933-4C14-8A4B-464FEF770AE4}"/>
              </a:ext>
            </a:extLst>
          </p:cNvPr>
          <p:cNvCxnSpPr>
            <a:cxnSpLocks/>
            <a:endCxn id="236" idx="0"/>
          </p:cNvCxnSpPr>
          <p:nvPr/>
        </p:nvCxnSpPr>
        <p:spPr>
          <a:xfrm>
            <a:off x="3612554" y="4644375"/>
            <a:ext cx="0" cy="512817"/>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36" name="Line 112">
            <a:extLst>
              <a:ext uri="{FF2B5EF4-FFF2-40B4-BE49-F238E27FC236}">
                <a16:creationId xmlns:a16="http://schemas.microsoft.com/office/drawing/2014/main" id="{7F62F7A1-99BA-4392-B825-3176F5AB6F7A}"/>
              </a:ext>
            </a:extLst>
          </p:cNvPr>
          <p:cNvSpPr>
            <a:spLocks noChangeShapeType="1"/>
          </p:cNvSpPr>
          <p:nvPr/>
        </p:nvSpPr>
        <p:spPr bwMode="auto">
          <a:xfrm>
            <a:off x="3612554" y="5157192"/>
            <a:ext cx="22497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7" name="Rectangle 40">
            <a:extLst>
              <a:ext uri="{FF2B5EF4-FFF2-40B4-BE49-F238E27FC236}">
                <a16:creationId xmlns:a16="http://schemas.microsoft.com/office/drawing/2014/main" id="{5E8F6C10-5517-4561-8070-7B6412122763}"/>
              </a:ext>
            </a:extLst>
          </p:cNvPr>
          <p:cNvSpPr>
            <a:spLocks noChangeArrowheads="1"/>
          </p:cNvSpPr>
          <p:nvPr/>
        </p:nvSpPr>
        <p:spPr bwMode="auto">
          <a:xfrm rot="5400000">
            <a:off x="2921456" y="5267731"/>
            <a:ext cx="436808" cy="1780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a:t>PC_D</a:t>
            </a:r>
          </a:p>
        </p:txBody>
      </p:sp>
      <p:sp>
        <p:nvSpPr>
          <p:cNvPr id="239" name="Line 126">
            <a:extLst>
              <a:ext uri="{FF2B5EF4-FFF2-40B4-BE49-F238E27FC236}">
                <a16:creationId xmlns:a16="http://schemas.microsoft.com/office/drawing/2014/main" id="{84B057B0-D10A-4937-9DEF-AFF9567A11AF}"/>
              </a:ext>
            </a:extLst>
          </p:cNvPr>
          <p:cNvSpPr>
            <a:spLocks noChangeShapeType="1"/>
          </p:cNvSpPr>
          <p:nvPr/>
        </p:nvSpPr>
        <p:spPr bwMode="auto">
          <a:xfrm>
            <a:off x="3275856" y="5301208"/>
            <a:ext cx="4890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0" name="AutoShape 18">
            <a:extLst>
              <a:ext uri="{FF2B5EF4-FFF2-40B4-BE49-F238E27FC236}">
                <a16:creationId xmlns:a16="http://schemas.microsoft.com/office/drawing/2014/main" id="{3FC5003F-4F9D-441A-817B-3E5DDB3DF1C9}"/>
              </a:ext>
            </a:extLst>
          </p:cNvPr>
          <p:cNvSpPr>
            <a:spLocks noChangeArrowheads="1"/>
          </p:cNvSpPr>
          <p:nvPr/>
        </p:nvSpPr>
        <p:spPr bwMode="auto">
          <a:xfrm rot="10800000" flipV="1">
            <a:off x="466726" y="3569342"/>
            <a:ext cx="752549" cy="103674"/>
          </a:xfrm>
          <a:custGeom>
            <a:avLst/>
            <a:gdLst>
              <a:gd name="T0" fmla="*/ 2147483646 w 21600"/>
              <a:gd name="T1" fmla="*/ 1077502115 h 21600"/>
              <a:gd name="T2" fmla="*/ 2147483646 w 21600"/>
              <a:gd name="T3" fmla="*/ 2147483646 h 21600"/>
              <a:gd name="T4" fmla="*/ 2147483646 w 21600"/>
              <a:gd name="T5" fmla="*/ 1077502115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1" name="Oval 65">
            <a:extLst>
              <a:ext uri="{FF2B5EF4-FFF2-40B4-BE49-F238E27FC236}">
                <a16:creationId xmlns:a16="http://schemas.microsoft.com/office/drawing/2014/main" id="{3E97DF1C-9799-4C03-9934-5596E7449374}"/>
              </a:ext>
            </a:extLst>
          </p:cNvPr>
          <p:cNvSpPr>
            <a:spLocks noChangeArrowheads="1"/>
          </p:cNvSpPr>
          <p:nvPr/>
        </p:nvSpPr>
        <p:spPr bwMode="auto">
          <a:xfrm>
            <a:off x="3781946" y="5125951"/>
            <a:ext cx="287337" cy="2873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b="1"/>
              <a:t>＋</a:t>
            </a:r>
          </a:p>
        </p:txBody>
      </p:sp>
      <p:sp>
        <p:nvSpPr>
          <p:cNvPr id="242" name="Line 123">
            <a:extLst>
              <a:ext uri="{FF2B5EF4-FFF2-40B4-BE49-F238E27FC236}">
                <a16:creationId xmlns:a16="http://schemas.microsoft.com/office/drawing/2014/main" id="{49139757-F82E-462D-ABC5-B881ED0183C6}"/>
              </a:ext>
            </a:extLst>
          </p:cNvPr>
          <p:cNvSpPr>
            <a:spLocks noChangeShapeType="1"/>
          </p:cNvSpPr>
          <p:nvPr/>
        </p:nvSpPr>
        <p:spPr bwMode="auto">
          <a:xfrm>
            <a:off x="3935015" y="5437186"/>
            <a:ext cx="0" cy="1817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3" name="Line 85">
            <a:extLst>
              <a:ext uri="{FF2B5EF4-FFF2-40B4-BE49-F238E27FC236}">
                <a16:creationId xmlns:a16="http://schemas.microsoft.com/office/drawing/2014/main" id="{8BF5A5B2-3174-484B-A60D-3CFC9DF51798}"/>
              </a:ext>
            </a:extLst>
          </p:cNvPr>
          <p:cNvSpPr>
            <a:spLocks noChangeShapeType="1"/>
          </p:cNvSpPr>
          <p:nvPr/>
        </p:nvSpPr>
        <p:spPr bwMode="auto">
          <a:xfrm flipH="1">
            <a:off x="1421105" y="5661024"/>
            <a:ext cx="2551812" cy="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4" name="Line 91">
            <a:extLst>
              <a:ext uri="{FF2B5EF4-FFF2-40B4-BE49-F238E27FC236}">
                <a16:creationId xmlns:a16="http://schemas.microsoft.com/office/drawing/2014/main" id="{D9CA3E7C-CC68-4455-A4BB-8690FAB7C6FF}"/>
              </a:ext>
            </a:extLst>
          </p:cNvPr>
          <p:cNvSpPr>
            <a:spLocks noChangeShapeType="1"/>
          </p:cNvSpPr>
          <p:nvPr/>
        </p:nvSpPr>
        <p:spPr bwMode="auto">
          <a:xfrm flipH="1" flipV="1">
            <a:off x="1436092" y="3178545"/>
            <a:ext cx="0" cy="245525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 name="Line 87">
            <a:extLst>
              <a:ext uri="{FF2B5EF4-FFF2-40B4-BE49-F238E27FC236}">
                <a16:creationId xmlns:a16="http://schemas.microsoft.com/office/drawing/2014/main" id="{604804BD-C03D-4193-9CF4-85A31B99FAF7}"/>
              </a:ext>
            </a:extLst>
          </p:cNvPr>
          <p:cNvSpPr>
            <a:spLocks noChangeShapeType="1"/>
          </p:cNvSpPr>
          <p:nvPr/>
        </p:nvSpPr>
        <p:spPr bwMode="auto">
          <a:xfrm flipV="1">
            <a:off x="1052493" y="3170201"/>
            <a:ext cx="407451" cy="599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 name="Line 123">
            <a:extLst>
              <a:ext uri="{FF2B5EF4-FFF2-40B4-BE49-F238E27FC236}">
                <a16:creationId xmlns:a16="http://schemas.microsoft.com/office/drawing/2014/main" id="{024B708D-6369-4E6D-9AF8-997909BFCDD8}"/>
              </a:ext>
            </a:extLst>
          </p:cNvPr>
          <p:cNvSpPr>
            <a:spLocks noChangeShapeType="1"/>
          </p:cNvSpPr>
          <p:nvPr/>
        </p:nvSpPr>
        <p:spPr bwMode="auto">
          <a:xfrm>
            <a:off x="1043608" y="3217883"/>
            <a:ext cx="0" cy="341895"/>
          </a:xfrm>
          <a:prstGeom prst="line">
            <a:avLst/>
          </a:prstGeom>
          <a:noFill/>
          <a:ln w="952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 name="Line 123">
            <a:extLst>
              <a:ext uri="{FF2B5EF4-FFF2-40B4-BE49-F238E27FC236}">
                <a16:creationId xmlns:a16="http://schemas.microsoft.com/office/drawing/2014/main" id="{75D79297-ADBF-4F4F-9551-9C560E8F6EDB}"/>
              </a:ext>
            </a:extLst>
          </p:cNvPr>
          <p:cNvSpPr>
            <a:spLocks noChangeShapeType="1"/>
          </p:cNvSpPr>
          <p:nvPr/>
        </p:nvSpPr>
        <p:spPr bwMode="auto">
          <a:xfrm flipH="1">
            <a:off x="823085" y="2880177"/>
            <a:ext cx="5579" cy="714168"/>
          </a:xfrm>
          <a:prstGeom prst="line">
            <a:avLst/>
          </a:prstGeom>
          <a:noFill/>
          <a:ln w="952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8" name="Rectangle 39">
            <a:extLst>
              <a:ext uri="{FF2B5EF4-FFF2-40B4-BE49-F238E27FC236}">
                <a16:creationId xmlns:a16="http://schemas.microsoft.com/office/drawing/2014/main" id="{93DBF184-D788-4B45-9DE1-9C47F902931B}"/>
              </a:ext>
            </a:extLst>
          </p:cNvPr>
          <p:cNvSpPr>
            <a:spLocks noChangeArrowheads="1"/>
          </p:cNvSpPr>
          <p:nvPr/>
        </p:nvSpPr>
        <p:spPr bwMode="auto">
          <a:xfrm rot="5400000">
            <a:off x="6575226" y="4248293"/>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a:t>reg2M</a:t>
            </a:r>
          </a:p>
        </p:txBody>
      </p:sp>
      <p:sp>
        <p:nvSpPr>
          <p:cNvPr id="250" name="Line 73">
            <a:extLst>
              <a:ext uri="{FF2B5EF4-FFF2-40B4-BE49-F238E27FC236}">
                <a16:creationId xmlns:a16="http://schemas.microsoft.com/office/drawing/2014/main" id="{7E1709CE-9A96-433D-87E2-BC82A1BA88E2}"/>
              </a:ext>
            </a:extLst>
          </p:cNvPr>
          <p:cNvSpPr>
            <a:spLocks noChangeShapeType="1"/>
          </p:cNvSpPr>
          <p:nvPr/>
        </p:nvSpPr>
        <p:spPr bwMode="auto">
          <a:xfrm rot="5400000" flipH="1" flipV="1">
            <a:off x="4866510" y="5238093"/>
            <a:ext cx="398182" cy="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1" name="Line 118">
            <a:extLst>
              <a:ext uri="{FF2B5EF4-FFF2-40B4-BE49-F238E27FC236}">
                <a16:creationId xmlns:a16="http://schemas.microsoft.com/office/drawing/2014/main" id="{54B5291A-62E5-44E1-8515-9E1D2656C709}"/>
              </a:ext>
            </a:extLst>
          </p:cNvPr>
          <p:cNvSpPr>
            <a:spLocks noChangeShapeType="1"/>
          </p:cNvSpPr>
          <p:nvPr/>
        </p:nvSpPr>
        <p:spPr bwMode="auto">
          <a:xfrm>
            <a:off x="1566719" y="5020148"/>
            <a:ext cx="3467134" cy="2590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252" name="Line 91">
            <a:extLst>
              <a:ext uri="{FF2B5EF4-FFF2-40B4-BE49-F238E27FC236}">
                <a16:creationId xmlns:a16="http://schemas.microsoft.com/office/drawing/2014/main" id="{2D5786D5-2A63-4105-AD99-A1D0B05175F3}"/>
              </a:ext>
            </a:extLst>
          </p:cNvPr>
          <p:cNvSpPr>
            <a:spLocks noChangeShapeType="1"/>
          </p:cNvSpPr>
          <p:nvPr/>
        </p:nvSpPr>
        <p:spPr bwMode="auto">
          <a:xfrm flipH="1" flipV="1">
            <a:off x="1518592" y="3633847"/>
            <a:ext cx="11932" cy="138629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3" name="Line 126">
            <a:extLst>
              <a:ext uri="{FF2B5EF4-FFF2-40B4-BE49-F238E27FC236}">
                <a16:creationId xmlns:a16="http://schemas.microsoft.com/office/drawing/2014/main" id="{F2D40D38-2CD1-48AD-AD48-DAF4DC5E7884}"/>
              </a:ext>
            </a:extLst>
          </p:cNvPr>
          <p:cNvSpPr>
            <a:spLocks noChangeShapeType="1"/>
          </p:cNvSpPr>
          <p:nvPr/>
        </p:nvSpPr>
        <p:spPr bwMode="auto">
          <a:xfrm flipV="1">
            <a:off x="1142681" y="3633850"/>
            <a:ext cx="389236" cy="18842"/>
          </a:xfrm>
          <a:prstGeom prst="line">
            <a:avLst/>
          </a:prstGeom>
          <a:noFill/>
          <a:ln w="952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4" name="AutoShape 57">
            <a:extLst>
              <a:ext uri="{FF2B5EF4-FFF2-40B4-BE49-F238E27FC236}">
                <a16:creationId xmlns:a16="http://schemas.microsoft.com/office/drawing/2014/main" id="{6F37694D-0471-4DCA-A23F-DA0FEF5AB171}"/>
              </a:ext>
            </a:extLst>
          </p:cNvPr>
          <p:cNvSpPr>
            <a:spLocks noChangeArrowheads="1"/>
          </p:cNvSpPr>
          <p:nvPr/>
        </p:nvSpPr>
        <p:spPr bwMode="auto">
          <a:xfrm rot="5400000">
            <a:off x="2687781" y="4441210"/>
            <a:ext cx="511970" cy="199913"/>
          </a:xfrm>
          <a:prstGeom prst="parallelogram">
            <a:avLst>
              <a:gd name="adj" fmla="val 83456"/>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a:t>ext</a:t>
            </a:r>
          </a:p>
        </p:txBody>
      </p:sp>
      <p:sp>
        <p:nvSpPr>
          <p:cNvPr id="256" name="Line 113">
            <a:extLst>
              <a:ext uri="{FF2B5EF4-FFF2-40B4-BE49-F238E27FC236}">
                <a16:creationId xmlns:a16="http://schemas.microsoft.com/office/drawing/2014/main" id="{E2E50B81-05A1-4CDF-92C1-C16B4B4874F6}"/>
              </a:ext>
            </a:extLst>
          </p:cNvPr>
          <p:cNvSpPr>
            <a:spLocks noChangeShapeType="1"/>
          </p:cNvSpPr>
          <p:nvPr/>
        </p:nvSpPr>
        <p:spPr bwMode="auto">
          <a:xfrm>
            <a:off x="3001727" y="4595647"/>
            <a:ext cx="64698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 name="Line 107">
            <a:extLst>
              <a:ext uri="{FF2B5EF4-FFF2-40B4-BE49-F238E27FC236}">
                <a16:creationId xmlns:a16="http://schemas.microsoft.com/office/drawing/2014/main" id="{72BD1709-B2F2-4D29-B095-794D5046B359}"/>
              </a:ext>
            </a:extLst>
          </p:cNvPr>
          <p:cNvSpPr>
            <a:spLocks noChangeShapeType="1"/>
          </p:cNvSpPr>
          <p:nvPr/>
        </p:nvSpPr>
        <p:spPr bwMode="auto">
          <a:xfrm>
            <a:off x="2028229" y="4516438"/>
            <a:ext cx="85164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8" name="AutoShape 18">
            <a:extLst>
              <a:ext uri="{FF2B5EF4-FFF2-40B4-BE49-F238E27FC236}">
                <a16:creationId xmlns:a16="http://schemas.microsoft.com/office/drawing/2014/main" id="{7B24C973-DAC0-424E-9CF2-AC394FF47C36}"/>
              </a:ext>
            </a:extLst>
          </p:cNvPr>
          <p:cNvSpPr>
            <a:spLocks noChangeArrowheads="1"/>
          </p:cNvSpPr>
          <p:nvPr/>
        </p:nvSpPr>
        <p:spPr bwMode="auto">
          <a:xfrm rot="5400000" flipV="1">
            <a:off x="4164332" y="5476945"/>
            <a:ext cx="637422" cy="154340"/>
          </a:xfrm>
          <a:custGeom>
            <a:avLst/>
            <a:gdLst>
              <a:gd name="T0" fmla="*/ 2147483646 w 21600"/>
              <a:gd name="T1" fmla="*/ 1077502115 h 21600"/>
              <a:gd name="T2" fmla="*/ 2147483646 w 21600"/>
              <a:gd name="T3" fmla="*/ 2147483646 h 21600"/>
              <a:gd name="T4" fmla="*/ 2147483646 w 21600"/>
              <a:gd name="T5" fmla="*/ 1077502115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9" name="AutoShape 18">
            <a:extLst>
              <a:ext uri="{FF2B5EF4-FFF2-40B4-BE49-F238E27FC236}">
                <a16:creationId xmlns:a16="http://schemas.microsoft.com/office/drawing/2014/main" id="{8C2EA4E5-51CC-429A-AAA0-B2C368430F80}"/>
              </a:ext>
            </a:extLst>
          </p:cNvPr>
          <p:cNvSpPr>
            <a:spLocks noChangeArrowheads="1"/>
          </p:cNvSpPr>
          <p:nvPr/>
        </p:nvSpPr>
        <p:spPr bwMode="auto">
          <a:xfrm rot="5400000" flipV="1">
            <a:off x="4208782" y="6223104"/>
            <a:ext cx="637422" cy="154340"/>
          </a:xfrm>
          <a:custGeom>
            <a:avLst/>
            <a:gdLst>
              <a:gd name="T0" fmla="*/ 2147483646 w 21600"/>
              <a:gd name="T1" fmla="*/ 1077502115 h 21600"/>
              <a:gd name="T2" fmla="*/ 2147483646 w 21600"/>
              <a:gd name="T3" fmla="*/ 2147483646 h 21600"/>
              <a:gd name="T4" fmla="*/ 2147483646 w 21600"/>
              <a:gd name="T5" fmla="*/ 1077502115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5" name="Line 112">
            <a:extLst>
              <a:ext uri="{FF2B5EF4-FFF2-40B4-BE49-F238E27FC236}">
                <a16:creationId xmlns:a16="http://schemas.microsoft.com/office/drawing/2014/main" id="{3ED00EA0-0B73-4F10-A816-5AC46919DD52}"/>
              </a:ext>
            </a:extLst>
          </p:cNvPr>
          <p:cNvSpPr>
            <a:spLocks noChangeShapeType="1"/>
          </p:cNvSpPr>
          <p:nvPr/>
        </p:nvSpPr>
        <p:spPr bwMode="auto">
          <a:xfrm flipV="1">
            <a:off x="4578660" y="5594806"/>
            <a:ext cx="22318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8" name="Line 112">
            <a:extLst>
              <a:ext uri="{FF2B5EF4-FFF2-40B4-BE49-F238E27FC236}">
                <a16:creationId xmlns:a16="http://schemas.microsoft.com/office/drawing/2014/main" id="{48F8499A-EE03-434B-8116-D4F53EF448CA}"/>
              </a:ext>
            </a:extLst>
          </p:cNvPr>
          <p:cNvSpPr>
            <a:spLocks noChangeShapeType="1"/>
          </p:cNvSpPr>
          <p:nvPr/>
        </p:nvSpPr>
        <p:spPr bwMode="auto">
          <a:xfrm flipV="1">
            <a:off x="4620617" y="6307059"/>
            <a:ext cx="181673" cy="325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9" name="Line 164">
            <a:extLst>
              <a:ext uri="{FF2B5EF4-FFF2-40B4-BE49-F238E27FC236}">
                <a16:creationId xmlns:a16="http://schemas.microsoft.com/office/drawing/2014/main" id="{3CCB873E-A6E0-4417-9656-A8BF2F4DD856}"/>
              </a:ext>
            </a:extLst>
          </p:cNvPr>
          <p:cNvSpPr>
            <a:spLocks noChangeShapeType="1"/>
          </p:cNvSpPr>
          <p:nvPr/>
        </p:nvSpPr>
        <p:spPr bwMode="auto">
          <a:xfrm>
            <a:off x="4128990" y="4917523"/>
            <a:ext cx="0" cy="1511596"/>
          </a:xfrm>
          <a:prstGeom prst="line">
            <a:avLst/>
          </a:prstGeom>
          <a:noFill/>
          <a:ln w="9525">
            <a:solidFill>
              <a:srgbClr val="00B0F0"/>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0" name="Line 112">
            <a:extLst>
              <a:ext uri="{FF2B5EF4-FFF2-40B4-BE49-F238E27FC236}">
                <a16:creationId xmlns:a16="http://schemas.microsoft.com/office/drawing/2014/main" id="{BDECC906-1A0D-4F3F-87EC-47BA7C925807}"/>
              </a:ext>
            </a:extLst>
          </p:cNvPr>
          <p:cNvSpPr>
            <a:spLocks noChangeShapeType="1"/>
          </p:cNvSpPr>
          <p:nvPr/>
        </p:nvSpPr>
        <p:spPr bwMode="auto">
          <a:xfrm flipV="1">
            <a:off x="4128531" y="6423024"/>
            <a:ext cx="300594" cy="5896"/>
          </a:xfrm>
          <a:prstGeom prst="line">
            <a:avLst/>
          </a:prstGeom>
          <a:noFill/>
          <a:ln w="9525">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1" name="Line 112">
            <a:extLst>
              <a:ext uri="{FF2B5EF4-FFF2-40B4-BE49-F238E27FC236}">
                <a16:creationId xmlns:a16="http://schemas.microsoft.com/office/drawing/2014/main" id="{75C00549-CF78-42E7-8B63-9F5D128D8776}"/>
              </a:ext>
            </a:extLst>
          </p:cNvPr>
          <p:cNvSpPr>
            <a:spLocks noChangeShapeType="1"/>
          </p:cNvSpPr>
          <p:nvPr/>
        </p:nvSpPr>
        <p:spPr bwMode="auto">
          <a:xfrm flipV="1">
            <a:off x="4128530" y="5733256"/>
            <a:ext cx="285863" cy="0"/>
          </a:xfrm>
          <a:prstGeom prst="line">
            <a:avLst/>
          </a:prstGeom>
          <a:noFill/>
          <a:ln w="9525">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 name="楕円 4">
            <a:extLst>
              <a:ext uri="{FF2B5EF4-FFF2-40B4-BE49-F238E27FC236}">
                <a16:creationId xmlns:a16="http://schemas.microsoft.com/office/drawing/2014/main" id="{1E209A33-37C3-47FC-97E4-26CA3654EF86}"/>
              </a:ext>
            </a:extLst>
          </p:cNvPr>
          <p:cNvSpPr/>
          <p:nvPr/>
        </p:nvSpPr>
        <p:spPr>
          <a:xfrm>
            <a:off x="3541117" y="4486338"/>
            <a:ext cx="2674171" cy="2268642"/>
          </a:xfrm>
          <a:prstGeom prst="ellipse">
            <a:avLst/>
          </a:prstGeom>
          <a:noFill/>
          <a:ln>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2" name="Line 83">
            <a:extLst>
              <a:ext uri="{FF2B5EF4-FFF2-40B4-BE49-F238E27FC236}">
                <a16:creationId xmlns:a16="http://schemas.microsoft.com/office/drawing/2014/main" id="{06D6A29D-96A5-4768-9E07-6066FAF9F267}"/>
              </a:ext>
            </a:extLst>
          </p:cNvPr>
          <p:cNvSpPr>
            <a:spLocks noChangeShapeType="1"/>
          </p:cNvSpPr>
          <p:nvPr/>
        </p:nvSpPr>
        <p:spPr bwMode="auto">
          <a:xfrm>
            <a:off x="755650" y="4581524"/>
            <a:ext cx="7133" cy="700811"/>
          </a:xfrm>
          <a:prstGeom prst="line">
            <a:avLst/>
          </a:prstGeom>
          <a:noFill/>
          <a:ln w="952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3" name="Line 83">
            <a:extLst>
              <a:ext uri="{FF2B5EF4-FFF2-40B4-BE49-F238E27FC236}">
                <a16:creationId xmlns:a16="http://schemas.microsoft.com/office/drawing/2014/main" id="{20913C1A-CC52-41CF-A918-A5931E30B07D}"/>
              </a:ext>
            </a:extLst>
          </p:cNvPr>
          <p:cNvSpPr>
            <a:spLocks noChangeShapeType="1"/>
          </p:cNvSpPr>
          <p:nvPr/>
        </p:nvSpPr>
        <p:spPr bwMode="auto">
          <a:xfrm flipH="1">
            <a:off x="759748" y="5322012"/>
            <a:ext cx="10813" cy="809459"/>
          </a:xfrm>
          <a:prstGeom prst="line">
            <a:avLst/>
          </a:prstGeom>
          <a:noFill/>
          <a:ln w="952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extLst>
      <p:ext uri="{BB962C8B-B14F-4D97-AF65-F5344CB8AC3E}">
        <p14:creationId xmlns:p14="http://schemas.microsoft.com/office/powerpoint/2010/main" val="10496961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E69DC00-E256-40FF-8F2E-476238B73DF1}"/>
              </a:ext>
            </a:extLst>
          </p:cNvPr>
          <p:cNvSpPr>
            <a:spLocks noGrp="1"/>
          </p:cNvSpPr>
          <p:nvPr>
            <p:ph type="title"/>
          </p:nvPr>
        </p:nvSpPr>
        <p:spPr/>
        <p:txBody>
          <a:bodyPr/>
          <a:lstStyle/>
          <a:p>
            <a:r>
              <a:rPr kumimoji="1" lang="ja-JP" altLang="en-US" dirty="0"/>
              <a:t>ここまでの所で</a:t>
            </a:r>
          </a:p>
        </p:txBody>
      </p:sp>
      <p:sp>
        <p:nvSpPr>
          <p:cNvPr id="3" name="コンテンツ プレースホルダー 2">
            <a:extLst>
              <a:ext uri="{FF2B5EF4-FFF2-40B4-BE49-F238E27FC236}">
                <a16:creationId xmlns:a16="http://schemas.microsoft.com/office/drawing/2014/main" id="{F2B2CC3C-B881-48B6-AB89-7946715FE6CA}"/>
              </a:ext>
            </a:extLst>
          </p:cNvPr>
          <p:cNvSpPr>
            <a:spLocks noGrp="1"/>
          </p:cNvSpPr>
          <p:nvPr>
            <p:ph idx="1"/>
          </p:nvPr>
        </p:nvSpPr>
        <p:spPr/>
        <p:txBody>
          <a:bodyPr/>
          <a:lstStyle/>
          <a:p>
            <a:r>
              <a:rPr kumimoji="1" lang="en-US" altLang="ja-JP" dirty="0" err="1"/>
              <a:t>lw</a:t>
            </a:r>
            <a:r>
              <a:rPr kumimoji="1" lang="ja-JP" altLang="en-US" dirty="0"/>
              <a:t>命令の結果を直後に使う</a:t>
            </a:r>
            <a:endParaRPr kumimoji="1" lang="en-US" altLang="ja-JP" dirty="0"/>
          </a:p>
          <a:p>
            <a:r>
              <a:rPr kumimoji="1" lang="ja-JP" altLang="en-US" dirty="0"/>
              <a:t>分岐命令で比較するレジスタを直前の命令で書き換える</a:t>
            </a:r>
            <a:endParaRPr kumimoji="1" lang="en-US" altLang="ja-JP" dirty="0"/>
          </a:p>
          <a:p>
            <a:r>
              <a:rPr lang="ja-JP" altLang="en-US" dirty="0"/>
              <a:t>分岐命令で比較するレジスタを</a:t>
            </a:r>
            <a:r>
              <a:rPr lang="en-US" altLang="ja-JP" dirty="0"/>
              <a:t>2</a:t>
            </a:r>
            <a:r>
              <a:rPr lang="ja-JP" altLang="en-US" dirty="0"/>
              <a:t>つ前の命令で</a:t>
            </a:r>
            <a:r>
              <a:rPr lang="en-US" altLang="ja-JP" dirty="0" err="1"/>
              <a:t>lw</a:t>
            </a:r>
            <a:r>
              <a:rPr lang="ja-JP" altLang="en-US" dirty="0"/>
              <a:t>する</a:t>
            </a:r>
            <a:endParaRPr lang="en-US" altLang="ja-JP" dirty="0"/>
          </a:p>
          <a:p>
            <a:pPr marL="0" indent="0">
              <a:buNone/>
            </a:pPr>
            <a:r>
              <a:rPr lang="ja-JP" altLang="en-US" dirty="0"/>
              <a:t>→　上記の</a:t>
            </a:r>
            <a:r>
              <a:rPr lang="en-US" altLang="ja-JP" dirty="0"/>
              <a:t>3</a:t>
            </a:r>
            <a:r>
              <a:rPr lang="ja-JP" altLang="en-US" dirty="0"/>
              <a:t>パターンでインターロックし、</a:t>
            </a:r>
            <a:r>
              <a:rPr lang="en-US" altLang="ja-JP" dirty="0"/>
              <a:t>1</a:t>
            </a:r>
            <a:r>
              <a:rPr lang="ja-JP" altLang="en-US" dirty="0"/>
              <a:t>クロックの損失がある。</a:t>
            </a:r>
            <a:endParaRPr lang="en-US" altLang="ja-JP" dirty="0"/>
          </a:p>
          <a:p>
            <a:pPr marL="0" indent="0">
              <a:buNone/>
            </a:pPr>
            <a:r>
              <a:rPr lang="ja-JP" altLang="en-US" dirty="0"/>
              <a:t>これらは、スケジューリングによりかなりの程度回避可能</a:t>
            </a:r>
            <a:endParaRPr lang="en-US" altLang="ja-JP" dirty="0"/>
          </a:p>
        </p:txBody>
      </p:sp>
    </p:spTree>
    <p:extLst>
      <p:ext uri="{BB962C8B-B14F-4D97-AF65-F5344CB8AC3E}">
        <p14:creationId xmlns:p14="http://schemas.microsoft.com/office/powerpoint/2010/main" val="18110163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5D2D77-BEC3-4E54-8CA6-CE7EA7DEC744}"/>
              </a:ext>
            </a:extLst>
          </p:cNvPr>
          <p:cNvSpPr>
            <a:spLocks noGrp="1"/>
          </p:cNvSpPr>
          <p:nvPr>
            <p:ph type="title"/>
          </p:nvPr>
        </p:nvSpPr>
        <p:spPr>
          <a:xfrm>
            <a:off x="492696" y="-30279"/>
            <a:ext cx="8229600" cy="1143000"/>
          </a:xfrm>
        </p:spPr>
        <p:txBody>
          <a:bodyPr/>
          <a:lstStyle/>
          <a:p>
            <a:r>
              <a:rPr lang="en-US" altLang="ja-JP" dirty="0" err="1"/>
              <a:t>iverilog</a:t>
            </a:r>
            <a:r>
              <a:rPr lang="ja-JP" altLang="en-US" dirty="0"/>
              <a:t>によるシミュレーション</a:t>
            </a:r>
            <a:endParaRPr kumimoji="1" lang="ja-JP" altLang="en-US" dirty="0"/>
          </a:p>
        </p:txBody>
      </p:sp>
      <p:sp>
        <p:nvSpPr>
          <p:cNvPr id="3" name="コンテンツ プレースホルダー 2">
            <a:extLst>
              <a:ext uri="{FF2B5EF4-FFF2-40B4-BE49-F238E27FC236}">
                <a16:creationId xmlns:a16="http://schemas.microsoft.com/office/drawing/2014/main" id="{3370B499-811E-4223-AF6F-9CD908AA54A0}"/>
              </a:ext>
            </a:extLst>
          </p:cNvPr>
          <p:cNvSpPr>
            <a:spLocks noGrp="1"/>
          </p:cNvSpPr>
          <p:nvPr>
            <p:ph idx="1"/>
          </p:nvPr>
        </p:nvSpPr>
        <p:spPr>
          <a:xfrm>
            <a:off x="-18936" y="1268760"/>
            <a:ext cx="9073008" cy="4525963"/>
          </a:xfrm>
        </p:spPr>
        <p:txBody>
          <a:bodyPr/>
          <a:lstStyle/>
          <a:p>
            <a:pPr marL="457200" indent="-457200"/>
            <a:r>
              <a:rPr kumimoji="1" lang="ja-JP" altLang="en-US" dirty="0"/>
              <a:t>演習資料を取ってくる</a:t>
            </a:r>
            <a:endParaRPr kumimoji="1" lang="en-US" altLang="ja-JP" dirty="0"/>
          </a:p>
          <a:p>
            <a:pPr marL="857250" lvl="1" indent="-457200"/>
            <a:r>
              <a:rPr lang="en-US" altLang="ja-JP" dirty="0" err="1"/>
              <a:t>wget</a:t>
            </a:r>
            <a:r>
              <a:rPr lang="en-US" altLang="ja-JP" dirty="0"/>
              <a:t> </a:t>
            </a:r>
            <a:r>
              <a:rPr lang="en-US" altLang="ja-JP" dirty="0">
                <a:hlinkClick r:id="rId3"/>
              </a:rPr>
              <a:t>http://www.am.ics.keio.ac.jp/arc/pipe2.tar</a:t>
            </a:r>
            <a:endParaRPr lang="en-US" altLang="ja-JP" dirty="0"/>
          </a:p>
          <a:p>
            <a:pPr marL="857250" lvl="1" indent="-457200"/>
            <a:r>
              <a:rPr kumimoji="1" lang="en-US" altLang="ja-JP" dirty="0"/>
              <a:t>tar </a:t>
            </a:r>
            <a:r>
              <a:rPr kumimoji="1" lang="en-US" altLang="ja-JP" dirty="0" err="1"/>
              <a:t>xvf</a:t>
            </a:r>
            <a:r>
              <a:rPr kumimoji="1" lang="en-US" altLang="ja-JP" dirty="0"/>
              <a:t> pipe2.tar</a:t>
            </a:r>
          </a:p>
          <a:p>
            <a:pPr marL="857250" lvl="1" indent="-457200"/>
            <a:r>
              <a:rPr lang="en-US" altLang="ja-JP"/>
              <a:t>cd pipe2 </a:t>
            </a:r>
            <a:endParaRPr lang="en-US" altLang="ja-JP" dirty="0"/>
          </a:p>
          <a:p>
            <a:pPr marL="857250" lvl="1" indent="-457200"/>
            <a:r>
              <a:rPr kumimoji="1" lang="en-US" altLang="ja-JP" dirty="0"/>
              <a:t>make test (make </a:t>
            </a:r>
            <a:r>
              <a:rPr kumimoji="1" lang="en-US" altLang="ja-JP" dirty="0" err="1"/>
              <a:t>testall</a:t>
            </a:r>
            <a:r>
              <a:rPr kumimoji="1" lang="ja-JP" altLang="en-US" dirty="0"/>
              <a:t>は全レジスタを表示）</a:t>
            </a:r>
            <a:endParaRPr kumimoji="1" lang="en-US" altLang="ja-JP" dirty="0"/>
          </a:p>
          <a:p>
            <a:pPr marL="857250" lvl="1" indent="-457200"/>
            <a:r>
              <a:rPr lang="en-US" altLang="ja-JP" dirty="0" err="1"/>
              <a:t>mult</a:t>
            </a:r>
            <a:r>
              <a:rPr lang="en-US" altLang="ja-JP" dirty="0"/>
              <a:t>, sum, sump1</a:t>
            </a:r>
            <a:r>
              <a:rPr lang="ja-JP" altLang="en-US" dirty="0"/>
              <a:t>など実行可能</a:t>
            </a:r>
            <a:endParaRPr lang="en-US" altLang="ja-JP" dirty="0"/>
          </a:p>
          <a:p>
            <a:pPr marL="857250" lvl="1" indent="-457200"/>
            <a:r>
              <a:rPr lang="ja-JP" altLang="en-US" dirty="0"/>
              <a:t>ストールクロック数が表示される</a:t>
            </a:r>
            <a:endParaRPr lang="en-US" altLang="ja-JP" dirty="0"/>
          </a:p>
          <a:p>
            <a:pPr marL="1257300" lvl="2" indent="-457200"/>
            <a:r>
              <a:rPr lang="en-US" altLang="ja-JP" dirty="0" err="1"/>
              <a:t>lw</a:t>
            </a:r>
            <a:r>
              <a:rPr lang="ja-JP" altLang="en-US" dirty="0"/>
              <a:t>によるストール</a:t>
            </a:r>
            <a:endParaRPr lang="en-US" altLang="ja-JP" dirty="0"/>
          </a:p>
          <a:p>
            <a:pPr marL="1257300" lvl="2" indent="-457200"/>
            <a:r>
              <a:rPr lang="ja-JP" altLang="en-US" dirty="0"/>
              <a:t>分岐前にレジスタが変更されたことによるストール</a:t>
            </a:r>
            <a:endParaRPr lang="en-US" altLang="ja-JP" dirty="0"/>
          </a:p>
          <a:p>
            <a:pPr marL="1257300" lvl="2" indent="-457200"/>
            <a:r>
              <a:rPr lang="ja-JP" altLang="en-US" dirty="0"/>
              <a:t>分岐後にフェッチした命令を捨てることによる損失</a:t>
            </a:r>
            <a:endParaRPr lang="en-US" altLang="ja-JP" dirty="0"/>
          </a:p>
          <a:p>
            <a:pPr marL="73025" indent="0">
              <a:buNone/>
            </a:pPr>
            <a:endParaRPr kumimoji="1" lang="en-US" altLang="ja-JP" dirty="0"/>
          </a:p>
          <a:p>
            <a:pPr marL="857250" lvl="1" indent="-457200"/>
            <a:endParaRPr kumimoji="1" lang="ja-JP" altLang="en-US" dirty="0"/>
          </a:p>
        </p:txBody>
      </p:sp>
    </p:spTree>
    <p:extLst>
      <p:ext uri="{BB962C8B-B14F-4D97-AF65-F5344CB8AC3E}">
        <p14:creationId xmlns:p14="http://schemas.microsoft.com/office/powerpoint/2010/main" val="14464620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1874545-E811-4338-A62E-C86544E8377B}"/>
              </a:ext>
            </a:extLst>
          </p:cNvPr>
          <p:cNvSpPr>
            <a:spLocks noGrp="1"/>
          </p:cNvSpPr>
          <p:nvPr>
            <p:ph type="title"/>
          </p:nvPr>
        </p:nvSpPr>
        <p:spPr/>
        <p:txBody>
          <a:bodyPr/>
          <a:lstStyle/>
          <a:p>
            <a:r>
              <a:rPr kumimoji="1" lang="en-US" altLang="ja-JP" dirty="0" err="1"/>
              <a:t>rfile.v</a:t>
            </a:r>
            <a:r>
              <a:rPr kumimoji="1" lang="ja-JP" altLang="en-US" dirty="0"/>
              <a:t>の改変</a:t>
            </a:r>
          </a:p>
        </p:txBody>
      </p:sp>
      <p:sp>
        <p:nvSpPr>
          <p:cNvPr id="3" name="コンテンツ プレースホルダー 2">
            <a:extLst>
              <a:ext uri="{FF2B5EF4-FFF2-40B4-BE49-F238E27FC236}">
                <a16:creationId xmlns:a16="http://schemas.microsoft.com/office/drawing/2014/main" id="{307EEC14-C51E-48ED-8811-CAFAB6553637}"/>
              </a:ext>
            </a:extLst>
          </p:cNvPr>
          <p:cNvSpPr>
            <a:spLocks noGrp="1"/>
          </p:cNvSpPr>
          <p:nvPr>
            <p:ph idx="1"/>
          </p:nvPr>
        </p:nvSpPr>
        <p:spPr/>
        <p:txBody>
          <a:bodyPr/>
          <a:lstStyle/>
          <a:p>
            <a:pPr marL="0" indent="0">
              <a:buNone/>
            </a:pPr>
            <a:r>
              <a:rPr lang="en-US" altLang="ja-JP" sz="2000" dirty="0"/>
              <a:t>include "</a:t>
            </a:r>
            <a:r>
              <a:rPr lang="en-US" altLang="ja-JP" sz="2000" dirty="0" err="1"/>
              <a:t>def.h</a:t>
            </a:r>
            <a:r>
              <a:rPr lang="en-US" altLang="ja-JP" sz="2000" dirty="0"/>
              <a:t>"</a:t>
            </a:r>
          </a:p>
          <a:p>
            <a:pPr marL="0" indent="0">
              <a:buNone/>
            </a:pPr>
            <a:r>
              <a:rPr lang="en-US" altLang="ja-JP" sz="2000" dirty="0"/>
              <a:t>module </a:t>
            </a:r>
            <a:r>
              <a:rPr lang="en-US" altLang="ja-JP" sz="2000" dirty="0" err="1"/>
              <a:t>rfile</a:t>
            </a:r>
            <a:r>
              <a:rPr lang="en-US" altLang="ja-JP" sz="2000" dirty="0"/>
              <a:t> (</a:t>
            </a:r>
          </a:p>
          <a:p>
            <a:pPr marL="0" indent="0">
              <a:buNone/>
            </a:pPr>
            <a:r>
              <a:rPr lang="en-US" altLang="ja-JP" sz="2000" dirty="0"/>
              <a:t> input </a:t>
            </a:r>
            <a:r>
              <a:rPr lang="en-US" altLang="ja-JP" sz="2000" dirty="0" err="1"/>
              <a:t>clk</a:t>
            </a:r>
            <a:r>
              <a:rPr lang="en-US" altLang="ja-JP" sz="2000" dirty="0"/>
              <a:t>,</a:t>
            </a:r>
          </a:p>
          <a:p>
            <a:pPr marL="0" indent="0">
              <a:buNone/>
            </a:pPr>
            <a:r>
              <a:rPr lang="en-US" altLang="ja-JP" sz="2000" dirty="0"/>
              <a:t> input [`REG_W-1:0] a1, a2, a3,</a:t>
            </a:r>
          </a:p>
          <a:p>
            <a:pPr marL="0" indent="0">
              <a:buNone/>
            </a:pPr>
            <a:r>
              <a:rPr lang="en-US" altLang="ja-JP" sz="2000" dirty="0"/>
              <a:t> output [`DATA_W-1:0] rd1, rd2,</a:t>
            </a:r>
          </a:p>
          <a:p>
            <a:pPr marL="0" indent="0">
              <a:buNone/>
            </a:pPr>
            <a:r>
              <a:rPr lang="en-US" altLang="ja-JP" sz="2000" dirty="0"/>
              <a:t> input [`DATA_W-1:0] wd3,</a:t>
            </a:r>
          </a:p>
          <a:p>
            <a:pPr marL="0" indent="0">
              <a:buNone/>
            </a:pPr>
            <a:r>
              <a:rPr lang="en-US" altLang="ja-JP" sz="2000" dirty="0"/>
              <a:t> input we3);</a:t>
            </a:r>
          </a:p>
          <a:p>
            <a:pPr marL="0" indent="0">
              <a:buNone/>
            </a:pPr>
            <a:r>
              <a:rPr lang="nn-NO" altLang="ja-JP" sz="2000" dirty="0"/>
              <a:t>	reg [`DATA_W-1:0] rf[0:`REG-1];</a:t>
            </a:r>
            <a:endParaRPr lang="en-US" altLang="ja-JP" sz="2000" dirty="0"/>
          </a:p>
          <a:p>
            <a:pPr marL="0" indent="0">
              <a:buNone/>
            </a:pPr>
            <a:r>
              <a:rPr lang="en-US" altLang="ja-JP" sz="2000" dirty="0"/>
              <a:t>	assign rd1 = |a1 == 0 ? 0: rf[a1];</a:t>
            </a:r>
          </a:p>
          <a:p>
            <a:pPr marL="0" indent="0">
              <a:buNone/>
            </a:pPr>
            <a:r>
              <a:rPr lang="en-US" altLang="ja-JP" sz="2000" dirty="0"/>
              <a:t>	assign rd2 = |a2 == 0 ? 0: rf[a2];</a:t>
            </a:r>
          </a:p>
          <a:p>
            <a:pPr marL="0" indent="0">
              <a:buNone/>
            </a:pPr>
            <a:r>
              <a:rPr lang="en-US" altLang="ja-JP" sz="2000" dirty="0"/>
              <a:t>	always @(</a:t>
            </a:r>
            <a:r>
              <a:rPr lang="en-US" altLang="ja-JP" sz="2000" dirty="0" err="1"/>
              <a:t>negedge</a:t>
            </a:r>
            <a:r>
              <a:rPr lang="en-US" altLang="ja-JP" sz="2000" dirty="0"/>
              <a:t> </a:t>
            </a:r>
            <a:r>
              <a:rPr lang="en-US" altLang="ja-JP" sz="2000" dirty="0" err="1"/>
              <a:t>clk</a:t>
            </a:r>
            <a:r>
              <a:rPr lang="en-US" altLang="ja-JP" sz="2000" dirty="0"/>
              <a:t>) </a:t>
            </a:r>
          </a:p>
          <a:p>
            <a:pPr marL="0" indent="0">
              <a:buNone/>
            </a:pPr>
            <a:r>
              <a:rPr lang="en-US" altLang="ja-JP" sz="2000" dirty="0"/>
              <a:t>		if(we3) rf[a3] &lt;= wd3;</a:t>
            </a:r>
          </a:p>
          <a:p>
            <a:pPr marL="0" indent="0">
              <a:buNone/>
            </a:pPr>
            <a:r>
              <a:rPr lang="en-US" altLang="ja-JP" sz="2000" dirty="0" err="1"/>
              <a:t>endmodule</a:t>
            </a:r>
            <a:endParaRPr lang="en-US" altLang="ja-JP" sz="2000" dirty="0"/>
          </a:p>
          <a:p>
            <a:endParaRPr lang="en-US" altLang="ja-JP" dirty="0"/>
          </a:p>
          <a:p>
            <a:endParaRPr kumimoji="1" lang="ja-JP" altLang="en-US" dirty="0"/>
          </a:p>
        </p:txBody>
      </p:sp>
      <p:sp>
        <p:nvSpPr>
          <p:cNvPr id="4" name="吹き出し: 角を丸めた四角形 3">
            <a:extLst>
              <a:ext uri="{FF2B5EF4-FFF2-40B4-BE49-F238E27FC236}">
                <a16:creationId xmlns:a16="http://schemas.microsoft.com/office/drawing/2014/main" id="{D8A714A9-3570-4E86-B10B-A4F860EC5F11}"/>
              </a:ext>
            </a:extLst>
          </p:cNvPr>
          <p:cNvSpPr/>
          <p:nvPr/>
        </p:nvSpPr>
        <p:spPr>
          <a:xfrm>
            <a:off x="5148064" y="3573016"/>
            <a:ext cx="3538736" cy="1872208"/>
          </a:xfrm>
          <a:prstGeom prst="wedgeRoundRectCallout">
            <a:avLst>
              <a:gd name="adj1" fmla="val -62707"/>
              <a:gd name="adj2" fmla="val 48448"/>
              <a:gd name="adj3" fmla="val 16667"/>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t>negedge</a:t>
            </a:r>
            <a:r>
              <a:rPr kumimoji="1" lang="ja-JP" altLang="en-US" dirty="0"/>
              <a:t>で書き込みに変更している。このことは実は</a:t>
            </a:r>
            <a:r>
              <a:rPr kumimoji="1" lang="en-US" altLang="ja-JP" dirty="0"/>
              <a:t>D</a:t>
            </a:r>
            <a:r>
              <a:rPr kumimoji="1" lang="ja-JP" altLang="en-US" dirty="0"/>
              <a:t>ステージに倍の速度が要求され、クリティカルパスが生じる可能性が高いことになる</a:t>
            </a:r>
          </a:p>
        </p:txBody>
      </p:sp>
    </p:spTree>
    <p:extLst>
      <p:ext uri="{BB962C8B-B14F-4D97-AF65-F5344CB8AC3E}">
        <p14:creationId xmlns:p14="http://schemas.microsoft.com/office/powerpoint/2010/main" val="22866386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AFB7D9-8197-4C98-9783-D7786DD9A62A}"/>
              </a:ext>
            </a:extLst>
          </p:cNvPr>
          <p:cNvSpPr>
            <a:spLocks noGrp="1"/>
          </p:cNvSpPr>
          <p:nvPr>
            <p:ph type="title"/>
          </p:nvPr>
        </p:nvSpPr>
        <p:spPr>
          <a:xfrm>
            <a:off x="457200" y="23018"/>
            <a:ext cx="8229600" cy="1143000"/>
          </a:xfrm>
        </p:spPr>
        <p:txBody>
          <a:bodyPr/>
          <a:lstStyle/>
          <a:p>
            <a:r>
              <a:rPr lang="en-US" altLang="ja-JP" dirty="0"/>
              <a:t>F</a:t>
            </a:r>
            <a:r>
              <a:rPr lang="ja-JP" altLang="en-US" dirty="0"/>
              <a:t>ステージの改変</a:t>
            </a:r>
            <a:endParaRPr kumimoji="1" lang="ja-JP" altLang="en-US" dirty="0"/>
          </a:p>
        </p:txBody>
      </p:sp>
      <p:sp>
        <p:nvSpPr>
          <p:cNvPr id="3" name="コンテンツ プレースホルダー 2">
            <a:extLst>
              <a:ext uri="{FF2B5EF4-FFF2-40B4-BE49-F238E27FC236}">
                <a16:creationId xmlns:a16="http://schemas.microsoft.com/office/drawing/2014/main" id="{0FE513AE-DA10-415B-9348-6DD7D2D50426}"/>
              </a:ext>
            </a:extLst>
          </p:cNvPr>
          <p:cNvSpPr>
            <a:spLocks noGrp="1"/>
          </p:cNvSpPr>
          <p:nvPr>
            <p:ph idx="1"/>
          </p:nvPr>
        </p:nvSpPr>
        <p:spPr>
          <a:xfrm>
            <a:off x="323528" y="908720"/>
            <a:ext cx="8229600" cy="4525963"/>
          </a:xfrm>
        </p:spPr>
        <p:txBody>
          <a:bodyPr/>
          <a:lstStyle/>
          <a:p>
            <a:pPr marL="0" indent="0">
              <a:buNone/>
            </a:pPr>
            <a:r>
              <a:rPr lang="en-US" altLang="ja-JP" sz="1600" dirty="0"/>
              <a:t>assign pcplus4 = pc + 4;</a:t>
            </a:r>
          </a:p>
          <a:p>
            <a:pPr marL="0" indent="0">
              <a:buNone/>
            </a:pPr>
            <a:r>
              <a:rPr lang="en-US" altLang="ja-JP" sz="1600" dirty="0"/>
              <a:t>always @(</a:t>
            </a:r>
            <a:r>
              <a:rPr lang="en-US" altLang="ja-JP" sz="1600" dirty="0" err="1"/>
              <a:t>posedge</a:t>
            </a:r>
            <a:r>
              <a:rPr lang="en-US" altLang="ja-JP" sz="1600" dirty="0"/>
              <a:t> </a:t>
            </a:r>
            <a:r>
              <a:rPr lang="en-US" altLang="ja-JP" sz="1600" dirty="0" err="1"/>
              <a:t>clk</a:t>
            </a:r>
            <a:r>
              <a:rPr lang="en-US" altLang="ja-JP" sz="1600" dirty="0"/>
              <a:t> or </a:t>
            </a:r>
            <a:r>
              <a:rPr lang="en-US" altLang="ja-JP" sz="1600" dirty="0" err="1"/>
              <a:t>negedge</a:t>
            </a:r>
            <a:r>
              <a:rPr lang="en-US" altLang="ja-JP" sz="1600" dirty="0"/>
              <a:t> </a:t>
            </a:r>
            <a:r>
              <a:rPr lang="en-US" altLang="ja-JP" sz="1600" dirty="0" err="1"/>
              <a:t>rst_n</a:t>
            </a:r>
            <a:r>
              <a:rPr lang="en-US" altLang="ja-JP" sz="1600" dirty="0"/>
              <a:t>)</a:t>
            </a:r>
          </a:p>
          <a:p>
            <a:pPr marL="0" indent="0">
              <a:buNone/>
            </a:pPr>
            <a:r>
              <a:rPr lang="en-US" altLang="ja-JP" sz="1600" dirty="0"/>
              <a:t>begin</a:t>
            </a:r>
          </a:p>
          <a:p>
            <a:pPr marL="0" indent="0">
              <a:buNone/>
            </a:pPr>
            <a:r>
              <a:rPr lang="en-US" altLang="ja-JP" sz="1600" dirty="0"/>
              <a:t>   if(!</a:t>
            </a:r>
            <a:r>
              <a:rPr lang="en-US" altLang="ja-JP" sz="1600" dirty="0" err="1"/>
              <a:t>rst_n</a:t>
            </a:r>
            <a:r>
              <a:rPr lang="en-US" altLang="ja-JP" sz="1600" dirty="0"/>
              <a:t>) </a:t>
            </a:r>
            <a:r>
              <a:rPr lang="en-US" altLang="ja-JP" sz="1600" dirty="0" err="1"/>
              <a:t>instrD</a:t>
            </a:r>
            <a:r>
              <a:rPr lang="en-US" altLang="ja-JP" sz="1600" dirty="0"/>
              <a:t> &lt;= 0;</a:t>
            </a:r>
          </a:p>
          <a:p>
            <a:pPr marL="0" indent="0">
              <a:buNone/>
            </a:pPr>
            <a:r>
              <a:rPr lang="en-US" altLang="ja-JP" sz="1600" dirty="0"/>
              <a:t>   else if(!stall &amp; </a:t>
            </a:r>
            <a:r>
              <a:rPr lang="en-US" altLang="ja-JP" sz="1600" dirty="0" err="1"/>
              <a:t>bra_op</a:t>
            </a:r>
            <a:r>
              <a:rPr lang="en-US" altLang="ja-JP" sz="1600" dirty="0"/>
              <a:t>) </a:t>
            </a:r>
            <a:r>
              <a:rPr lang="en-US" altLang="ja-JP" sz="1600" dirty="0" err="1"/>
              <a:t>instrD</a:t>
            </a:r>
            <a:r>
              <a:rPr lang="en-US" altLang="ja-JP" sz="1600" dirty="0"/>
              <a:t> &lt;= `NOP; </a:t>
            </a:r>
          </a:p>
          <a:p>
            <a:pPr marL="0" indent="0">
              <a:buNone/>
            </a:pPr>
            <a:r>
              <a:rPr lang="en-US" altLang="ja-JP" sz="1600" dirty="0"/>
              <a:t>   else if(!stall) </a:t>
            </a:r>
            <a:r>
              <a:rPr lang="en-US" altLang="ja-JP" sz="1600" dirty="0" err="1"/>
              <a:t>instrD</a:t>
            </a:r>
            <a:r>
              <a:rPr lang="en-US" altLang="ja-JP" sz="1600" dirty="0"/>
              <a:t> &lt;= </a:t>
            </a:r>
            <a:r>
              <a:rPr lang="en-US" altLang="ja-JP" sz="1600" dirty="0" err="1"/>
              <a:t>instr</a:t>
            </a:r>
            <a:r>
              <a:rPr lang="en-US" altLang="ja-JP" sz="1600" dirty="0"/>
              <a:t>;</a:t>
            </a:r>
          </a:p>
          <a:p>
            <a:pPr marL="0" indent="0">
              <a:buNone/>
            </a:pPr>
            <a:r>
              <a:rPr lang="en-US" altLang="ja-JP" sz="1600" dirty="0"/>
              <a:t>end</a:t>
            </a:r>
          </a:p>
          <a:p>
            <a:pPr marL="0" indent="0">
              <a:buNone/>
            </a:pPr>
            <a:r>
              <a:rPr lang="en-US" altLang="ja-JP" sz="1600" dirty="0"/>
              <a:t>always @(</a:t>
            </a:r>
            <a:r>
              <a:rPr lang="en-US" altLang="ja-JP" sz="1600" dirty="0" err="1"/>
              <a:t>posedge</a:t>
            </a:r>
            <a:r>
              <a:rPr lang="en-US" altLang="ja-JP" sz="1600" dirty="0"/>
              <a:t> </a:t>
            </a:r>
            <a:r>
              <a:rPr lang="en-US" altLang="ja-JP" sz="1600" dirty="0" err="1"/>
              <a:t>clk</a:t>
            </a:r>
            <a:r>
              <a:rPr lang="en-US" altLang="ja-JP" sz="1600" dirty="0"/>
              <a:t> or </a:t>
            </a:r>
            <a:r>
              <a:rPr lang="en-US" altLang="ja-JP" sz="1600" dirty="0" err="1"/>
              <a:t>negedge</a:t>
            </a:r>
            <a:r>
              <a:rPr lang="en-US" altLang="ja-JP" sz="1600" dirty="0"/>
              <a:t> </a:t>
            </a:r>
            <a:r>
              <a:rPr lang="en-US" altLang="ja-JP" sz="1600" dirty="0" err="1"/>
              <a:t>rst_n</a:t>
            </a:r>
            <a:r>
              <a:rPr lang="en-US" altLang="ja-JP" sz="1600" dirty="0"/>
              <a:t>)</a:t>
            </a:r>
          </a:p>
          <a:p>
            <a:pPr marL="0" indent="0">
              <a:buNone/>
            </a:pPr>
            <a:r>
              <a:rPr lang="en-US" altLang="ja-JP" sz="1600" dirty="0"/>
              <a:t>begin</a:t>
            </a:r>
          </a:p>
          <a:p>
            <a:pPr marL="0" indent="0">
              <a:buNone/>
            </a:pPr>
            <a:r>
              <a:rPr lang="en-US" altLang="ja-JP" sz="1600" dirty="0"/>
              <a:t>   if(!</a:t>
            </a:r>
            <a:r>
              <a:rPr lang="en-US" altLang="ja-JP" sz="1600" dirty="0" err="1"/>
              <a:t>rst_n</a:t>
            </a:r>
            <a:r>
              <a:rPr lang="en-US" altLang="ja-JP" sz="1600" dirty="0"/>
              <a:t>) pc &lt;= 0;</a:t>
            </a:r>
          </a:p>
          <a:p>
            <a:pPr marL="0" indent="0">
              <a:buNone/>
            </a:pPr>
            <a:r>
              <a:rPr lang="en-US" altLang="ja-JP" sz="1600" dirty="0"/>
              <a:t>   else if(!stall &amp; </a:t>
            </a:r>
            <a:r>
              <a:rPr lang="en-US" altLang="ja-JP" sz="1600" dirty="0" err="1"/>
              <a:t>btakenD</a:t>
            </a:r>
            <a:r>
              <a:rPr lang="en-US" altLang="ja-JP" sz="1600" dirty="0"/>
              <a:t>)</a:t>
            </a:r>
          </a:p>
          <a:p>
            <a:pPr marL="0" indent="0">
              <a:buNone/>
            </a:pPr>
            <a:r>
              <a:rPr lang="en-US" altLang="ja-JP" sz="1600" dirty="0"/>
              <a:t>     pc &lt;= </a:t>
            </a:r>
            <a:r>
              <a:rPr lang="en-US" altLang="ja-JP" sz="1600" dirty="0" err="1"/>
              <a:t>pcbranchD</a:t>
            </a:r>
            <a:r>
              <a:rPr lang="en-US" altLang="ja-JP" sz="1600" dirty="0"/>
              <a:t>;</a:t>
            </a:r>
          </a:p>
          <a:p>
            <a:pPr marL="0" indent="0">
              <a:buNone/>
            </a:pPr>
            <a:r>
              <a:rPr lang="en-US" altLang="ja-JP" sz="1600" dirty="0"/>
              <a:t>   else if(!stall &amp; !</a:t>
            </a:r>
            <a:r>
              <a:rPr lang="en-US" altLang="ja-JP" sz="1600" dirty="0" err="1"/>
              <a:t>bra_op</a:t>
            </a:r>
            <a:r>
              <a:rPr lang="en-US" altLang="ja-JP" sz="1600" dirty="0"/>
              <a:t>)</a:t>
            </a:r>
          </a:p>
          <a:p>
            <a:pPr marL="0" indent="0">
              <a:buNone/>
            </a:pPr>
            <a:r>
              <a:rPr lang="en-US" altLang="ja-JP" sz="1600" dirty="0"/>
              <a:t>     pc &lt;= pcplus4;</a:t>
            </a:r>
          </a:p>
          <a:p>
            <a:pPr marL="0" indent="0">
              <a:buNone/>
            </a:pPr>
            <a:r>
              <a:rPr lang="en-US" altLang="ja-JP" sz="1600" dirty="0"/>
              <a:t>end</a:t>
            </a:r>
          </a:p>
          <a:p>
            <a:pPr marL="0" indent="0">
              <a:buNone/>
            </a:pPr>
            <a:r>
              <a:rPr lang="en-US" altLang="ja-JP" sz="1600" dirty="0"/>
              <a:t>always @(</a:t>
            </a:r>
            <a:r>
              <a:rPr lang="en-US" altLang="ja-JP" sz="1600" dirty="0" err="1"/>
              <a:t>posedge</a:t>
            </a:r>
            <a:r>
              <a:rPr lang="en-US" altLang="ja-JP" sz="1600" dirty="0"/>
              <a:t> </a:t>
            </a:r>
            <a:r>
              <a:rPr lang="en-US" altLang="ja-JP" sz="1600" dirty="0" err="1"/>
              <a:t>clk</a:t>
            </a:r>
            <a:r>
              <a:rPr lang="en-US" altLang="ja-JP" sz="1600" dirty="0"/>
              <a:t> or </a:t>
            </a:r>
            <a:r>
              <a:rPr lang="en-US" altLang="ja-JP" sz="1600" dirty="0" err="1"/>
              <a:t>negedge</a:t>
            </a:r>
            <a:r>
              <a:rPr lang="en-US" altLang="ja-JP" sz="1600" dirty="0"/>
              <a:t> </a:t>
            </a:r>
            <a:r>
              <a:rPr lang="en-US" altLang="ja-JP" sz="1600" dirty="0" err="1"/>
              <a:t>rst_n</a:t>
            </a:r>
            <a:r>
              <a:rPr lang="en-US" altLang="ja-JP" sz="1600" dirty="0"/>
              <a:t>)</a:t>
            </a:r>
          </a:p>
          <a:p>
            <a:pPr marL="0" indent="0">
              <a:buNone/>
            </a:pPr>
            <a:r>
              <a:rPr lang="en-US" altLang="ja-JP" sz="1600" dirty="0"/>
              <a:t>begin</a:t>
            </a:r>
          </a:p>
          <a:p>
            <a:pPr marL="0" indent="0">
              <a:buNone/>
            </a:pPr>
            <a:r>
              <a:rPr lang="en-US" altLang="ja-JP" sz="1600" dirty="0"/>
              <a:t>   if(!</a:t>
            </a:r>
            <a:r>
              <a:rPr lang="en-US" altLang="ja-JP" sz="1600" dirty="0" err="1"/>
              <a:t>rst_n</a:t>
            </a:r>
            <a:r>
              <a:rPr lang="en-US" altLang="ja-JP" sz="1600" dirty="0"/>
              <a:t>) pcplus4D &lt;= 0;</a:t>
            </a:r>
          </a:p>
          <a:p>
            <a:pPr marL="0" indent="0">
              <a:buNone/>
            </a:pPr>
            <a:r>
              <a:rPr lang="en-US" altLang="ja-JP" sz="1600" dirty="0"/>
              <a:t>   else if(!stall) pcplus4D &lt;= pcplus4;</a:t>
            </a:r>
          </a:p>
          <a:p>
            <a:pPr marL="0" indent="0">
              <a:buNone/>
            </a:pPr>
            <a:r>
              <a:rPr lang="en-US" altLang="ja-JP" sz="1600" dirty="0"/>
              <a:t>end</a:t>
            </a:r>
          </a:p>
          <a:p>
            <a:endParaRPr kumimoji="1" lang="ja-JP" altLang="en-US" dirty="0"/>
          </a:p>
        </p:txBody>
      </p:sp>
      <p:sp>
        <p:nvSpPr>
          <p:cNvPr id="4" name="吹き出し: 角を丸めた四角形 3">
            <a:extLst>
              <a:ext uri="{FF2B5EF4-FFF2-40B4-BE49-F238E27FC236}">
                <a16:creationId xmlns:a16="http://schemas.microsoft.com/office/drawing/2014/main" id="{76FAD8A7-6C68-485E-BEED-B8583126826E}"/>
              </a:ext>
            </a:extLst>
          </p:cNvPr>
          <p:cNvSpPr/>
          <p:nvPr/>
        </p:nvSpPr>
        <p:spPr>
          <a:xfrm>
            <a:off x="5148064" y="1916832"/>
            <a:ext cx="3240360" cy="565524"/>
          </a:xfrm>
          <a:prstGeom prst="wedgeRoundRectCallout">
            <a:avLst>
              <a:gd name="adj1" fmla="val -96701"/>
              <a:gd name="adj2" fmla="val 81054"/>
              <a:gd name="adj3" fmla="val 16667"/>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ストールでは停止</a:t>
            </a:r>
          </a:p>
        </p:txBody>
      </p:sp>
      <p:sp>
        <p:nvSpPr>
          <p:cNvPr id="5" name="吹き出し: 角を丸めた四角形 4">
            <a:extLst>
              <a:ext uri="{FF2B5EF4-FFF2-40B4-BE49-F238E27FC236}">
                <a16:creationId xmlns:a16="http://schemas.microsoft.com/office/drawing/2014/main" id="{93AEBD49-239C-4A8B-AF4C-8CD51DFA0015}"/>
              </a:ext>
            </a:extLst>
          </p:cNvPr>
          <p:cNvSpPr/>
          <p:nvPr/>
        </p:nvSpPr>
        <p:spPr>
          <a:xfrm>
            <a:off x="5312768" y="1140555"/>
            <a:ext cx="3240360" cy="565524"/>
          </a:xfrm>
          <a:prstGeom prst="wedgeRoundRectCallout">
            <a:avLst>
              <a:gd name="adj1" fmla="val -96701"/>
              <a:gd name="adj2" fmla="val 81054"/>
              <a:gd name="adj3" fmla="val 16667"/>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分岐後にフェッチしてしまった命令は</a:t>
            </a:r>
            <a:r>
              <a:rPr lang="en-US" altLang="ja-JP" dirty="0"/>
              <a:t>NOP</a:t>
            </a:r>
            <a:r>
              <a:rPr lang="ja-JP" altLang="en-US" dirty="0"/>
              <a:t>に入れ替え</a:t>
            </a:r>
            <a:endParaRPr kumimoji="1" lang="ja-JP" altLang="en-US" dirty="0"/>
          </a:p>
        </p:txBody>
      </p:sp>
      <p:sp>
        <p:nvSpPr>
          <p:cNvPr id="6" name="吹き出し: 角を丸めた四角形 5">
            <a:extLst>
              <a:ext uri="{FF2B5EF4-FFF2-40B4-BE49-F238E27FC236}">
                <a16:creationId xmlns:a16="http://schemas.microsoft.com/office/drawing/2014/main" id="{CD0F3730-D8C4-4095-A7FF-CF63278356DB}"/>
              </a:ext>
            </a:extLst>
          </p:cNvPr>
          <p:cNvSpPr/>
          <p:nvPr/>
        </p:nvSpPr>
        <p:spPr>
          <a:xfrm>
            <a:off x="5148064" y="3146238"/>
            <a:ext cx="3240360" cy="565524"/>
          </a:xfrm>
          <a:prstGeom prst="wedgeRoundRectCallout">
            <a:avLst>
              <a:gd name="adj1" fmla="val -96701"/>
              <a:gd name="adj2" fmla="val 81054"/>
              <a:gd name="adj3" fmla="val 16667"/>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分岐成立時には</a:t>
            </a:r>
            <a:r>
              <a:rPr lang="en-US" altLang="ja-JP" dirty="0"/>
              <a:t>pc</a:t>
            </a:r>
            <a:r>
              <a:rPr lang="ja-JP" altLang="en-US" dirty="0"/>
              <a:t>を変更</a:t>
            </a:r>
            <a:endParaRPr kumimoji="1" lang="ja-JP" altLang="en-US" dirty="0"/>
          </a:p>
        </p:txBody>
      </p:sp>
      <p:sp>
        <p:nvSpPr>
          <p:cNvPr id="7" name="吹き出し: 角を丸めた四角形 6">
            <a:extLst>
              <a:ext uri="{FF2B5EF4-FFF2-40B4-BE49-F238E27FC236}">
                <a16:creationId xmlns:a16="http://schemas.microsoft.com/office/drawing/2014/main" id="{563FCAB5-A3E8-4185-961A-C27D992B6556}"/>
              </a:ext>
            </a:extLst>
          </p:cNvPr>
          <p:cNvSpPr/>
          <p:nvPr/>
        </p:nvSpPr>
        <p:spPr>
          <a:xfrm>
            <a:off x="5148064" y="4375644"/>
            <a:ext cx="3240360" cy="853556"/>
          </a:xfrm>
          <a:prstGeom prst="wedgeRoundRectCallout">
            <a:avLst>
              <a:gd name="adj1" fmla="val -96701"/>
              <a:gd name="adj2" fmla="val 81054"/>
              <a:gd name="adj3" fmla="val 16667"/>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pc+4</a:t>
            </a:r>
            <a:r>
              <a:rPr lang="ja-JP" altLang="en-US" dirty="0"/>
              <a:t>を分岐先計算用に</a:t>
            </a:r>
            <a:r>
              <a:rPr lang="en-US" altLang="ja-JP" dirty="0"/>
              <a:t>D</a:t>
            </a:r>
            <a:r>
              <a:rPr lang="ja-JP" altLang="en-US" dirty="0"/>
              <a:t>ステージに送る</a:t>
            </a:r>
            <a:endParaRPr lang="en-US" altLang="ja-JP" dirty="0"/>
          </a:p>
        </p:txBody>
      </p:sp>
    </p:spTree>
    <p:extLst>
      <p:ext uri="{BB962C8B-B14F-4D97-AF65-F5344CB8AC3E}">
        <p14:creationId xmlns:p14="http://schemas.microsoft.com/office/powerpoint/2010/main" val="31549017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B0A9A8-16D7-4CD9-9EC1-145AF6143F5F}"/>
              </a:ext>
            </a:extLst>
          </p:cNvPr>
          <p:cNvSpPr>
            <a:spLocks noGrp="1"/>
          </p:cNvSpPr>
          <p:nvPr>
            <p:ph type="title"/>
          </p:nvPr>
        </p:nvSpPr>
        <p:spPr/>
        <p:txBody>
          <a:bodyPr/>
          <a:lstStyle/>
          <a:p>
            <a:r>
              <a:rPr kumimoji="1" lang="en-US" altLang="ja-JP" dirty="0"/>
              <a:t>D</a:t>
            </a:r>
            <a:r>
              <a:rPr kumimoji="1" lang="ja-JP" altLang="en-US" dirty="0"/>
              <a:t>ステージへのフォワーディング</a:t>
            </a:r>
          </a:p>
        </p:txBody>
      </p:sp>
      <p:sp>
        <p:nvSpPr>
          <p:cNvPr id="3" name="コンテンツ プレースホルダー 2">
            <a:extLst>
              <a:ext uri="{FF2B5EF4-FFF2-40B4-BE49-F238E27FC236}">
                <a16:creationId xmlns:a16="http://schemas.microsoft.com/office/drawing/2014/main" id="{9B7B8485-D733-4A79-9202-C48DD903D67D}"/>
              </a:ext>
            </a:extLst>
          </p:cNvPr>
          <p:cNvSpPr>
            <a:spLocks noGrp="1"/>
          </p:cNvSpPr>
          <p:nvPr>
            <p:ph idx="1"/>
          </p:nvPr>
        </p:nvSpPr>
        <p:spPr>
          <a:xfrm>
            <a:off x="457200" y="2250659"/>
            <a:ext cx="8229600" cy="4525963"/>
          </a:xfrm>
        </p:spPr>
        <p:txBody>
          <a:bodyPr/>
          <a:lstStyle/>
          <a:p>
            <a:pPr marL="0" indent="0">
              <a:buNone/>
            </a:pPr>
            <a:r>
              <a:rPr lang="en-US" altLang="ja-JP" sz="2800" dirty="0"/>
              <a:t>// Forwarding;</a:t>
            </a:r>
          </a:p>
          <a:p>
            <a:pPr marL="0" indent="0">
              <a:buNone/>
            </a:pPr>
            <a:r>
              <a:rPr lang="en-US" altLang="ja-JP" sz="2800" dirty="0"/>
              <a:t>assign reg1f = (rs1 !=0) &amp; (rs1 == </a:t>
            </a:r>
            <a:r>
              <a:rPr lang="en-US" altLang="ja-JP" sz="2800" dirty="0" err="1"/>
              <a:t>rdM</a:t>
            </a:r>
            <a:r>
              <a:rPr lang="en-US" altLang="ja-JP" sz="2800" dirty="0"/>
              <a:t>) &amp; </a:t>
            </a:r>
            <a:r>
              <a:rPr lang="en-US" altLang="ja-JP" sz="2800" dirty="0" err="1"/>
              <a:t>rweM</a:t>
            </a:r>
            <a:r>
              <a:rPr lang="en-US" altLang="ja-JP" sz="2800" dirty="0"/>
              <a:t>  ? </a:t>
            </a:r>
            <a:r>
              <a:rPr lang="en-US" altLang="ja-JP" sz="2800" dirty="0" err="1"/>
              <a:t>resultM</a:t>
            </a:r>
            <a:r>
              <a:rPr lang="en-US" altLang="ja-JP" sz="2800" dirty="0"/>
              <a:t>: reg1 ;</a:t>
            </a:r>
          </a:p>
          <a:p>
            <a:pPr marL="0" indent="0">
              <a:buNone/>
            </a:pPr>
            <a:r>
              <a:rPr lang="en-US" altLang="ja-JP" sz="2800" dirty="0"/>
              <a:t>assign reg2f = (rs2 !=0) &amp; (rs2 == </a:t>
            </a:r>
            <a:r>
              <a:rPr lang="en-US" altLang="ja-JP" sz="2800" dirty="0" err="1"/>
              <a:t>rdM</a:t>
            </a:r>
            <a:r>
              <a:rPr lang="en-US" altLang="ja-JP" sz="2800" dirty="0"/>
              <a:t>) &amp; </a:t>
            </a:r>
            <a:r>
              <a:rPr lang="en-US" altLang="ja-JP" sz="2800" dirty="0" err="1"/>
              <a:t>rweM</a:t>
            </a:r>
            <a:r>
              <a:rPr lang="en-US" altLang="ja-JP" sz="2800" dirty="0"/>
              <a:t>  ? </a:t>
            </a:r>
            <a:r>
              <a:rPr lang="en-US" altLang="ja-JP" sz="2800" dirty="0" err="1"/>
              <a:t>resultM</a:t>
            </a:r>
            <a:r>
              <a:rPr lang="en-US" altLang="ja-JP" sz="2800" dirty="0"/>
              <a:t>: reg2 ;</a:t>
            </a:r>
          </a:p>
          <a:p>
            <a:pPr marL="0" indent="0">
              <a:buNone/>
            </a:pPr>
            <a:endParaRPr lang="en-US" altLang="ja-JP" sz="2800" dirty="0"/>
          </a:p>
          <a:p>
            <a:endParaRPr kumimoji="1" lang="ja-JP" altLang="en-US" dirty="0"/>
          </a:p>
        </p:txBody>
      </p:sp>
    </p:spTree>
    <p:extLst>
      <p:ext uri="{BB962C8B-B14F-4D97-AF65-F5344CB8AC3E}">
        <p14:creationId xmlns:p14="http://schemas.microsoft.com/office/powerpoint/2010/main" val="4565812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1D80E0-4346-40CA-84DB-6480D7968D54}"/>
              </a:ext>
            </a:extLst>
          </p:cNvPr>
          <p:cNvSpPr>
            <a:spLocks noGrp="1"/>
          </p:cNvSpPr>
          <p:nvPr>
            <p:ph type="title"/>
          </p:nvPr>
        </p:nvSpPr>
        <p:spPr/>
        <p:txBody>
          <a:bodyPr/>
          <a:lstStyle/>
          <a:p>
            <a:r>
              <a:rPr kumimoji="1" lang="ja-JP" altLang="en-US" sz="3200" dirty="0"/>
              <a:t>ストール判定と分岐判定、飛び先計算</a:t>
            </a:r>
          </a:p>
        </p:txBody>
      </p:sp>
      <p:sp>
        <p:nvSpPr>
          <p:cNvPr id="3" name="コンテンツ プレースホルダー 2">
            <a:extLst>
              <a:ext uri="{FF2B5EF4-FFF2-40B4-BE49-F238E27FC236}">
                <a16:creationId xmlns:a16="http://schemas.microsoft.com/office/drawing/2014/main" id="{19840E7B-CC86-44EF-AFF5-553AF3C99D01}"/>
              </a:ext>
            </a:extLst>
          </p:cNvPr>
          <p:cNvSpPr>
            <a:spLocks noGrp="1"/>
          </p:cNvSpPr>
          <p:nvPr>
            <p:ph idx="1"/>
          </p:nvPr>
        </p:nvSpPr>
        <p:spPr>
          <a:xfrm>
            <a:off x="457200" y="1600200"/>
            <a:ext cx="8435280" cy="4525963"/>
          </a:xfrm>
        </p:spPr>
        <p:txBody>
          <a:bodyPr/>
          <a:lstStyle/>
          <a:p>
            <a:pPr marL="0" indent="0">
              <a:buNone/>
            </a:pPr>
            <a:r>
              <a:rPr lang="en-US" altLang="ja-JP" sz="2000" dirty="0"/>
              <a:t>// Stall</a:t>
            </a:r>
          </a:p>
          <a:p>
            <a:pPr marL="0" indent="0">
              <a:buNone/>
            </a:pPr>
            <a:r>
              <a:rPr lang="en-US" altLang="ja-JP" sz="2000" dirty="0"/>
              <a:t>assign </a:t>
            </a:r>
            <a:r>
              <a:rPr lang="en-US" altLang="ja-JP" sz="2000" dirty="0" err="1"/>
              <a:t>lwstall</a:t>
            </a:r>
            <a:r>
              <a:rPr lang="en-US" altLang="ja-JP" sz="2000" dirty="0"/>
              <a:t> = ( (rs1 == </a:t>
            </a:r>
            <a:r>
              <a:rPr lang="en-US" altLang="ja-JP" sz="2000" dirty="0" err="1"/>
              <a:t>rdE</a:t>
            </a:r>
            <a:r>
              <a:rPr lang="en-US" altLang="ja-JP" sz="2000" dirty="0"/>
              <a:t>) | (rs2 == </a:t>
            </a:r>
            <a:r>
              <a:rPr lang="en-US" altLang="ja-JP" sz="2000" dirty="0" err="1"/>
              <a:t>rdE</a:t>
            </a:r>
            <a:r>
              <a:rPr lang="en-US" altLang="ja-JP" sz="2000" dirty="0"/>
              <a:t>) ) &amp; </a:t>
            </a:r>
            <a:r>
              <a:rPr lang="en-US" altLang="ja-JP" sz="2000" dirty="0" err="1"/>
              <a:t>lw_opE</a:t>
            </a:r>
            <a:r>
              <a:rPr lang="en-US" altLang="ja-JP" sz="2000" dirty="0"/>
              <a:t> ;</a:t>
            </a:r>
          </a:p>
          <a:p>
            <a:pPr marL="0" indent="0">
              <a:buNone/>
            </a:pPr>
            <a:r>
              <a:rPr lang="en-US" altLang="ja-JP" sz="2000" dirty="0"/>
              <a:t>assign </a:t>
            </a:r>
            <a:r>
              <a:rPr lang="en-US" altLang="ja-JP" sz="2000" dirty="0" err="1"/>
              <a:t>branchstall</a:t>
            </a:r>
            <a:r>
              <a:rPr lang="en-US" altLang="ja-JP" sz="2000" dirty="0"/>
              <a:t> = (</a:t>
            </a:r>
            <a:r>
              <a:rPr lang="en-US" altLang="ja-JP" sz="2000" dirty="0" err="1"/>
              <a:t>bra_op</a:t>
            </a:r>
            <a:r>
              <a:rPr lang="en-US" altLang="ja-JP" sz="2000" dirty="0"/>
              <a:t> &amp; </a:t>
            </a:r>
            <a:r>
              <a:rPr lang="en-US" altLang="ja-JP" sz="2000" dirty="0" err="1"/>
              <a:t>rweE</a:t>
            </a:r>
            <a:r>
              <a:rPr lang="en-US" altLang="ja-JP" sz="2000" dirty="0"/>
              <a:t> &amp; (rs1 == </a:t>
            </a:r>
            <a:r>
              <a:rPr lang="en-US" altLang="ja-JP" sz="2000" dirty="0" err="1"/>
              <a:t>rdE</a:t>
            </a:r>
            <a:r>
              <a:rPr lang="en-US" altLang="ja-JP" sz="2000" dirty="0"/>
              <a:t> | rs2 == </a:t>
            </a:r>
            <a:r>
              <a:rPr lang="en-US" altLang="ja-JP" sz="2000" dirty="0" err="1"/>
              <a:t>rdE</a:t>
            </a:r>
            <a:r>
              <a:rPr lang="en-US" altLang="ja-JP" sz="2000" dirty="0"/>
              <a:t>)) |</a:t>
            </a:r>
          </a:p>
          <a:p>
            <a:pPr marL="0" indent="0">
              <a:buNone/>
            </a:pPr>
            <a:r>
              <a:rPr lang="en-US" altLang="ja-JP" sz="2000" dirty="0"/>
              <a:t>		(</a:t>
            </a:r>
            <a:r>
              <a:rPr lang="en-US" altLang="ja-JP" sz="2000" dirty="0" err="1"/>
              <a:t>bra_op</a:t>
            </a:r>
            <a:r>
              <a:rPr lang="en-US" altLang="ja-JP" sz="2000" dirty="0"/>
              <a:t> &amp; </a:t>
            </a:r>
            <a:r>
              <a:rPr lang="en-US" altLang="ja-JP" sz="2000" dirty="0" err="1"/>
              <a:t>lw_opM</a:t>
            </a:r>
            <a:r>
              <a:rPr lang="en-US" altLang="ja-JP" sz="2000" dirty="0"/>
              <a:t> &amp; (rs1 == </a:t>
            </a:r>
            <a:r>
              <a:rPr lang="en-US" altLang="ja-JP" sz="2000" dirty="0" err="1"/>
              <a:t>rdM</a:t>
            </a:r>
            <a:r>
              <a:rPr lang="en-US" altLang="ja-JP" sz="2000" dirty="0"/>
              <a:t> | rs2 == </a:t>
            </a:r>
            <a:r>
              <a:rPr lang="en-US" altLang="ja-JP" sz="2000" dirty="0" err="1"/>
              <a:t>rdM</a:t>
            </a:r>
            <a:r>
              <a:rPr lang="en-US" altLang="ja-JP" sz="2000" dirty="0"/>
              <a:t>)) ;</a:t>
            </a:r>
          </a:p>
          <a:p>
            <a:pPr marL="0" indent="0">
              <a:buNone/>
            </a:pPr>
            <a:r>
              <a:rPr lang="en-US" altLang="ja-JP" sz="2000" dirty="0"/>
              <a:t>assign stall = </a:t>
            </a:r>
            <a:r>
              <a:rPr lang="en-US" altLang="ja-JP" sz="2000" dirty="0" err="1"/>
              <a:t>lwstall</a:t>
            </a:r>
            <a:r>
              <a:rPr lang="en-US" altLang="ja-JP" sz="2000" dirty="0"/>
              <a:t> | </a:t>
            </a:r>
            <a:r>
              <a:rPr lang="en-US" altLang="ja-JP" sz="2000" dirty="0" err="1"/>
              <a:t>branchstall</a:t>
            </a:r>
            <a:r>
              <a:rPr lang="en-US" altLang="ja-JP" sz="2000" dirty="0"/>
              <a:t>;</a:t>
            </a:r>
          </a:p>
          <a:p>
            <a:pPr marL="0" indent="0">
              <a:buNone/>
            </a:pPr>
            <a:endParaRPr lang="en-US" altLang="ja-JP" sz="2000" dirty="0"/>
          </a:p>
          <a:p>
            <a:pPr marL="0" indent="0">
              <a:buNone/>
            </a:pPr>
            <a:r>
              <a:rPr lang="en-US" altLang="ja-JP" sz="2000" dirty="0"/>
              <a:t>// Branch</a:t>
            </a:r>
          </a:p>
          <a:p>
            <a:pPr marL="0" indent="0">
              <a:buNone/>
            </a:pPr>
            <a:r>
              <a:rPr lang="en-US" altLang="ja-JP" sz="2000" dirty="0"/>
              <a:t>assign </a:t>
            </a:r>
            <a:r>
              <a:rPr lang="en-US" altLang="ja-JP" sz="2000" dirty="0" err="1"/>
              <a:t>btakenD</a:t>
            </a:r>
            <a:r>
              <a:rPr lang="en-US" altLang="ja-JP" sz="2000" dirty="0"/>
              <a:t> = </a:t>
            </a:r>
            <a:r>
              <a:rPr lang="en-US" altLang="ja-JP" sz="2000" dirty="0" err="1"/>
              <a:t>beq_op</a:t>
            </a:r>
            <a:r>
              <a:rPr lang="en-US" altLang="ja-JP" sz="2000" dirty="0"/>
              <a:t> &amp; (reg1f == reg2f) | </a:t>
            </a:r>
            <a:r>
              <a:rPr lang="en-US" altLang="ja-JP" sz="2000" dirty="0" err="1"/>
              <a:t>bne_op</a:t>
            </a:r>
            <a:r>
              <a:rPr lang="en-US" altLang="ja-JP" sz="2000" dirty="0"/>
              <a:t> &amp; (reg1f != reg2f) |</a:t>
            </a:r>
          </a:p>
          <a:p>
            <a:pPr marL="0" indent="0">
              <a:buNone/>
            </a:pPr>
            <a:r>
              <a:rPr lang="en-US" altLang="ja-JP" sz="2000" dirty="0"/>
              <a:t>	</a:t>
            </a:r>
            <a:r>
              <a:rPr lang="en-US" altLang="ja-JP" sz="2000" dirty="0" err="1"/>
              <a:t>blt_op</a:t>
            </a:r>
            <a:r>
              <a:rPr lang="en-US" altLang="ja-JP" sz="2000" dirty="0"/>
              <a:t> &amp; (sreg1&lt;sreg2)  | </a:t>
            </a:r>
            <a:r>
              <a:rPr lang="en-US" altLang="ja-JP" sz="2000" dirty="0" err="1"/>
              <a:t>bge_op</a:t>
            </a:r>
            <a:r>
              <a:rPr lang="en-US" altLang="ja-JP" sz="2000" dirty="0"/>
              <a:t> &amp; (sreg1&gt;=sreg2)  |</a:t>
            </a:r>
          </a:p>
          <a:p>
            <a:pPr marL="0" indent="0">
              <a:buNone/>
            </a:pPr>
            <a:r>
              <a:rPr lang="da-DK" altLang="ja-JP" sz="2000" dirty="0"/>
              <a:t>		bltu_op &amp; (reg1f&lt;reg2f)  | bgeu_op &amp; (reg1f&gt;=reg2f)  ;</a:t>
            </a:r>
          </a:p>
          <a:p>
            <a:pPr marL="0" indent="0">
              <a:buNone/>
            </a:pPr>
            <a:r>
              <a:rPr lang="en-US" altLang="ja-JP" sz="2000" dirty="0"/>
              <a:t>assign </a:t>
            </a:r>
            <a:r>
              <a:rPr lang="en-US" altLang="ja-JP" sz="2000" dirty="0" err="1"/>
              <a:t>pcbranchD</a:t>
            </a:r>
            <a:r>
              <a:rPr lang="en-US" altLang="ja-JP" sz="2000" dirty="0"/>
              <a:t> = pcplus4D + {sext[18:0],</a:t>
            </a:r>
            <a:r>
              <a:rPr lang="en-US" altLang="ja-JP" sz="2000" dirty="0" err="1"/>
              <a:t>imm_b</a:t>
            </a:r>
            <a:r>
              <a:rPr lang="en-US" altLang="ja-JP" sz="2000" dirty="0"/>
              <a:t>};</a:t>
            </a:r>
          </a:p>
          <a:p>
            <a:endParaRPr kumimoji="1" lang="ja-JP" altLang="en-US" dirty="0"/>
          </a:p>
        </p:txBody>
      </p:sp>
      <p:sp>
        <p:nvSpPr>
          <p:cNvPr id="4" name="吹き出し: 角を丸めた四角形 3">
            <a:extLst>
              <a:ext uri="{FF2B5EF4-FFF2-40B4-BE49-F238E27FC236}">
                <a16:creationId xmlns:a16="http://schemas.microsoft.com/office/drawing/2014/main" id="{788A8255-3B82-4B15-B363-4102D32245AE}"/>
              </a:ext>
            </a:extLst>
          </p:cNvPr>
          <p:cNvSpPr/>
          <p:nvPr/>
        </p:nvSpPr>
        <p:spPr>
          <a:xfrm>
            <a:off x="4427984" y="1196752"/>
            <a:ext cx="3312368" cy="403448"/>
          </a:xfrm>
          <a:prstGeom prst="wedgeRoundRectCallou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以前のスライドの条件</a:t>
            </a:r>
          </a:p>
        </p:txBody>
      </p:sp>
      <p:sp>
        <p:nvSpPr>
          <p:cNvPr id="5" name="吹き出し: 角を丸めた四角形 4">
            <a:extLst>
              <a:ext uri="{FF2B5EF4-FFF2-40B4-BE49-F238E27FC236}">
                <a16:creationId xmlns:a16="http://schemas.microsoft.com/office/drawing/2014/main" id="{4ADD6945-1354-4DBF-8E30-6A1E720AE2FA}"/>
              </a:ext>
            </a:extLst>
          </p:cNvPr>
          <p:cNvSpPr/>
          <p:nvPr/>
        </p:nvSpPr>
        <p:spPr>
          <a:xfrm>
            <a:off x="4706477" y="3535933"/>
            <a:ext cx="3312368" cy="403448"/>
          </a:xfrm>
          <a:prstGeom prst="wedgeRoundRectCallou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この辺は</a:t>
            </a:r>
            <a:r>
              <a:rPr lang="en-US" altLang="ja-JP" dirty="0"/>
              <a:t>1</a:t>
            </a:r>
            <a:r>
              <a:rPr lang="ja-JP" altLang="en-US" dirty="0"/>
              <a:t>サイクル版と同じ</a:t>
            </a:r>
            <a:endParaRPr kumimoji="1" lang="ja-JP" altLang="en-US" dirty="0"/>
          </a:p>
        </p:txBody>
      </p:sp>
    </p:spTree>
    <p:extLst>
      <p:ext uri="{BB962C8B-B14F-4D97-AF65-F5344CB8AC3E}">
        <p14:creationId xmlns:p14="http://schemas.microsoft.com/office/powerpoint/2010/main" val="4286042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p:cNvSpPr>
            <a:spLocks noGrp="1" noChangeArrowheads="1"/>
          </p:cNvSpPr>
          <p:nvPr>
            <p:ph type="title"/>
          </p:nvPr>
        </p:nvSpPr>
        <p:spPr/>
        <p:txBody>
          <a:bodyPr/>
          <a:lstStyle/>
          <a:p>
            <a:r>
              <a:rPr lang="ja-JP" altLang="en-US" sz="4000"/>
              <a:t>パイプラインハザードとは？</a:t>
            </a:r>
          </a:p>
        </p:txBody>
      </p:sp>
      <p:sp>
        <p:nvSpPr>
          <p:cNvPr id="245763" name="Rectangle 3"/>
          <p:cNvSpPr>
            <a:spLocks noGrp="1" noChangeArrowheads="1"/>
          </p:cNvSpPr>
          <p:nvPr>
            <p:ph type="body" idx="1"/>
          </p:nvPr>
        </p:nvSpPr>
        <p:spPr/>
        <p:txBody>
          <a:bodyPr/>
          <a:lstStyle/>
          <a:p>
            <a:pPr>
              <a:lnSpc>
                <a:spcPct val="80000"/>
              </a:lnSpc>
            </a:pPr>
            <a:r>
              <a:rPr lang="ja-JP" altLang="en-US" sz="2400" dirty="0"/>
              <a:t>パイプラインがうまく流れなくなる危険、障害のこと</a:t>
            </a:r>
          </a:p>
          <a:p>
            <a:pPr lvl="1">
              <a:lnSpc>
                <a:spcPct val="80000"/>
              </a:lnSpc>
            </a:pPr>
            <a:r>
              <a:rPr lang="ja-JP" altLang="en-US" sz="2000" dirty="0"/>
              <a:t>構造ハザード</a:t>
            </a:r>
          </a:p>
          <a:p>
            <a:pPr lvl="2">
              <a:lnSpc>
                <a:spcPct val="80000"/>
              </a:lnSpc>
            </a:pPr>
            <a:r>
              <a:rPr lang="ja-JP" altLang="en-US" sz="1800" dirty="0"/>
              <a:t>資源が競合して片方のステージしか使えない場合に生じる</a:t>
            </a:r>
          </a:p>
          <a:p>
            <a:pPr lvl="1">
              <a:lnSpc>
                <a:spcPct val="80000"/>
              </a:lnSpc>
            </a:pPr>
            <a:r>
              <a:rPr lang="ja-JP" altLang="en-US" sz="2000" dirty="0"/>
              <a:t>データハザード</a:t>
            </a:r>
          </a:p>
          <a:p>
            <a:pPr lvl="2">
              <a:lnSpc>
                <a:spcPct val="80000"/>
              </a:lnSpc>
            </a:pPr>
            <a:r>
              <a:rPr lang="ja-JP" altLang="en-US" sz="1800" dirty="0"/>
              <a:t>データの依存性により生じる</a:t>
            </a:r>
          </a:p>
          <a:p>
            <a:pPr lvl="2">
              <a:lnSpc>
                <a:spcPct val="80000"/>
              </a:lnSpc>
            </a:pPr>
            <a:r>
              <a:rPr lang="ja-JP" altLang="en-US" sz="1800" dirty="0"/>
              <a:t>先に進んだ命令の結果を後の命令が利用するため、その結果がレジスタに書かれるまで、読むことができない</a:t>
            </a:r>
          </a:p>
          <a:p>
            <a:pPr lvl="1">
              <a:lnSpc>
                <a:spcPct val="80000"/>
              </a:lnSpc>
            </a:pPr>
            <a:r>
              <a:rPr lang="ja-JP" altLang="en-US" sz="2000" dirty="0"/>
              <a:t>コントロールハザード</a:t>
            </a:r>
          </a:p>
          <a:p>
            <a:pPr lvl="2">
              <a:lnSpc>
                <a:spcPct val="80000"/>
              </a:lnSpc>
            </a:pPr>
            <a:r>
              <a:rPr lang="ja-JP" altLang="en-US" sz="1800" dirty="0"/>
              <a:t>分岐命令が原因で、次に実行する命令の確定ができない</a:t>
            </a:r>
          </a:p>
          <a:p>
            <a:pPr lvl="2">
              <a:lnSpc>
                <a:spcPct val="80000"/>
              </a:lnSpc>
            </a:pPr>
            <a:endParaRPr lang="ja-JP" altLang="en-US" sz="1800" dirty="0"/>
          </a:p>
          <a:p>
            <a:pPr>
              <a:lnSpc>
                <a:spcPct val="80000"/>
              </a:lnSpc>
            </a:pPr>
            <a:r>
              <a:rPr lang="ja-JP" altLang="en-US" sz="2400" dirty="0"/>
              <a:t>パイプラインストール</a:t>
            </a:r>
          </a:p>
          <a:p>
            <a:pPr lvl="1">
              <a:lnSpc>
                <a:spcPct val="80000"/>
              </a:lnSpc>
            </a:pPr>
            <a:r>
              <a:rPr lang="ja-JP" altLang="en-US" sz="2000" dirty="0"/>
              <a:t>ハザードが原因による性能の低下</a:t>
            </a:r>
          </a:p>
          <a:p>
            <a:pPr lvl="1">
              <a:lnSpc>
                <a:spcPct val="80000"/>
              </a:lnSpc>
            </a:pPr>
            <a:r>
              <a:rPr lang="ja-JP" altLang="en-US" sz="2000" dirty="0"/>
              <a:t>パイプライン処理は理想的に動くと</a:t>
            </a:r>
            <a:r>
              <a:rPr lang="en-US" altLang="ja-JP" sz="2000" dirty="0"/>
              <a:t>CPI</a:t>
            </a:r>
            <a:r>
              <a:rPr lang="ja-JP" altLang="en-US" sz="2000" dirty="0"/>
              <a:t>が</a:t>
            </a:r>
            <a:r>
              <a:rPr lang="en-US" altLang="ja-JP" sz="2000" dirty="0"/>
              <a:t>1</a:t>
            </a:r>
          </a:p>
          <a:p>
            <a:pPr lvl="2">
              <a:lnSpc>
                <a:spcPct val="80000"/>
              </a:lnSpc>
            </a:pPr>
            <a:r>
              <a:rPr lang="ja-JP" altLang="en-US" sz="1800" dirty="0"/>
              <a:t>ストールにより</a:t>
            </a:r>
            <a:r>
              <a:rPr lang="en-US" altLang="ja-JP" sz="1800" dirty="0"/>
              <a:t>CPI</a:t>
            </a:r>
            <a:r>
              <a:rPr lang="ja-JP" altLang="en-US" sz="1800" dirty="0"/>
              <a:t>が大きくなってしまう</a:t>
            </a:r>
          </a:p>
          <a:p>
            <a:pPr lvl="2">
              <a:lnSpc>
                <a:spcPct val="80000"/>
              </a:lnSpc>
            </a:pPr>
            <a:endParaRPr lang="ja-JP" altLang="en-US" sz="1800" dirty="0"/>
          </a:p>
          <a:p>
            <a:pPr>
              <a:lnSpc>
                <a:spcPct val="80000"/>
              </a:lnSpc>
            </a:pPr>
            <a:endParaRPr lang="ja-JP" altLang="en-US" sz="2400" dirty="0"/>
          </a:p>
          <a:p>
            <a:pPr>
              <a:lnSpc>
                <a:spcPct val="80000"/>
              </a:lnSpc>
            </a:pPr>
            <a:endParaRPr lang="en-US" altLang="ja-JP" sz="2400" dirty="0"/>
          </a:p>
        </p:txBody>
      </p:sp>
    </p:spTree>
    <p:extLst>
      <p:ext uri="{BB962C8B-B14F-4D97-AF65-F5344CB8AC3E}">
        <p14:creationId xmlns:p14="http://schemas.microsoft.com/office/powerpoint/2010/main" val="17097503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5"/>
          <p:cNvSpPr txBox="1">
            <a:spLocks noChangeArrowheads="1"/>
          </p:cNvSpPr>
          <p:nvPr/>
        </p:nvSpPr>
        <p:spPr bwMode="auto">
          <a:xfrm rot="5400000">
            <a:off x="5885390" y="2950205"/>
            <a:ext cx="31451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dirty="0"/>
              <a:t>A</a:t>
            </a:r>
          </a:p>
        </p:txBody>
      </p:sp>
      <p:sp>
        <p:nvSpPr>
          <p:cNvPr id="21507" name="Text Box 6"/>
          <p:cNvSpPr txBox="1">
            <a:spLocks noChangeArrowheads="1"/>
          </p:cNvSpPr>
          <p:nvPr/>
        </p:nvSpPr>
        <p:spPr bwMode="auto">
          <a:xfrm rot="5400000">
            <a:off x="5898300" y="3716757"/>
            <a:ext cx="31451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t>B</a:t>
            </a:r>
          </a:p>
        </p:txBody>
      </p:sp>
      <p:grpSp>
        <p:nvGrpSpPr>
          <p:cNvPr id="21508" name="Group 7"/>
          <p:cNvGrpSpPr>
            <a:grpSpLocks/>
          </p:cNvGrpSpPr>
          <p:nvPr/>
        </p:nvGrpSpPr>
        <p:grpSpPr bwMode="auto">
          <a:xfrm rot="5400000">
            <a:off x="5492315" y="3229138"/>
            <a:ext cx="1439863" cy="544190"/>
            <a:chOff x="3288" y="1299"/>
            <a:chExt cx="1996" cy="953"/>
          </a:xfrm>
        </p:grpSpPr>
        <p:sp>
          <p:nvSpPr>
            <p:cNvPr id="21671" name="Line 8"/>
            <p:cNvSpPr>
              <a:spLocks noChangeShapeType="1"/>
            </p:cNvSpPr>
            <p:nvPr/>
          </p:nvSpPr>
          <p:spPr bwMode="auto">
            <a:xfrm>
              <a:off x="3878" y="1299"/>
              <a:ext cx="817"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2" name="Line 9"/>
            <p:cNvSpPr>
              <a:spLocks noChangeShapeType="1"/>
            </p:cNvSpPr>
            <p:nvPr/>
          </p:nvSpPr>
          <p:spPr bwMode="auto">
            <a:xfrm>
              <a:off x="3288" y="2252"/>
              <a:ext cx="77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3" name="Line 10"/>
            <p:cNvSpPr>
              <a:spLocks noChangeShapeType="1"/>
            </p:cNvSpPr>
            <p:nvPr/>
          </p:nvSpPr>
          <p:spPr bwMode="auto">
            <a:xfrm flipV="1">
              <a:off x="4059" y="1934"/>
              <a:ext cx="227" cy="31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4" name="Line 11"/>
            <p:cNvSpPr>
              <a:spLocks noChangeShapeType="1"/>
            </p:cNvSpPr>
            <p:nvPr/>
          </p:nvSpPr>
          <p:spPr bwMode="auto">
            <a:xfrm flipV="1">
              <a:off x="3288" y="1299"/>
              <a:ext cx="590" cy="95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5" name="Line 12"/>
            <p:cNvSpPr>
              <a:spLocks noChangeShapeType="1"/>
            </p:cNvSpPr>
            <p:nvPr/>
          </p:nvSpPr>
          <p:spPr bwMode="auto">
            <a:xfrm flipH="1" flipV="1">
              <a:off x="4694" y="1299"/>
              <a:ext cx="590" cy="95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6" name="Line 13"/>
            <p:cNvSpPr>
              <a:spLocks noChangeShapeType="1"/>
            </p:cNvSpPr>
            <p:nvPr/>
          </p:nvSpPr>
          <p:spPr bwMode="auto">
            <a:xfrm flipH="1" flipV="1">
              <a:off x="4286" y="1934"/>
              <a:ext cx="227" cy="31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7" name="Line 14"/>
            <p:cNvSpPr>
              <a:spLocks noChangeShapeType="1"/>
            </p:cNvSpPr>
            <p:nvPr/>
          </p:nvSpPr>
          <p:spPr bwMode="auto">
            <a:xfrm>
              <a:off x="4513" y="2252"/>
              <a:ext cx="77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509" name="Text Box 15"/>
          <p:cNvSpPr txBox="1">
            <a:spLocks noChangeArrowheads="1"/>
          </p:cNvSpPr>
          <p:nvPr/>
        </p:nvSpPr>
        <p:spPr bwMode="auto">
          <a:xfrm rot="5400000">
            <a:off x="6158065" y="3395761"/>
            <a:ext cx="30489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t>Y</a:t>
            </a:r>
          </a:p>
        </p:txBody>
      </p:sp>
      <p:sp>
        <p:nvSpPr>
          <p:cNvPr id="21510" name="Text Box 16"/>
          <p:cNvSpPr txBox="1">
            <a:spLocks noChangeArrowheads="1"/>
          </p:cNvSpPr>
          <p:nvPr/>
        </p:nvSpPr>
        <p:spPr bwMode="auto">
          <a:xfrm rot="5400000">
            <a:off x="6078690" y="3035399"/>
            <a:ext cx="30489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t>S</a:t>
            </a:r>
          </a:p>
        </p:txBody>
      </p:sp>
      <p:sp>
        <p:nvSpPr>
          <p:cNvPr id="21511" name="Text Box 17"/>
          <p:cNvSpPr txBox="1">
            <a:spLocks noChangeArrowheads="1"/>
          </p:cNvSpPr>
          <p:nvPr/>
        </p:nvSpPr>
        <p:spPr bwMode="auto">
          <a:xfrm rot="5400000">
            <a:off x="6117599" y="3664583"/>
            <a:ext cx="400110" cy="923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400"/>
          </a:p>
        </p:txBody>
      </p:sp>
      <p:sp>
        <p:nvSpPr>
          <p:cNvPr id="21512" name="AutoShape 18"/>
          <p:cNvSpPr>
            <a:spLocks noChangeArrowheads="1"/>
          </p:cNvSpPr>
          <p:nvPr/>
        </p:nvSpPr>
        <p:spPr bwMode="auto">
          <a:xfrm rot="5400000" flipV="1">
            <a:off x="5409437" y="3912010"/>
            <a:ext cx="752549" cy="135197"/>
          </a:xfrm>
          <a:custGeom>
            <a:avLst/>
            <a:gdLst>
              <a:gd name="T0" fmla="*/ 2147483646 w 21600"/>
              <a:gd name="T1" fmla="*/ 1077502115 h 21600"/>
              <a:gd name="T2" fmla="*/ 2147483646 w 21600"/>
              <a:gd name="T3" fmla="*/ 2147483646 h 21600"/>
              <a:gd name="T4" fmla="*/ 2147483646 w 21600"/>
              <a:gd name="T5" fmla="*/ 1077502115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21518" name="Group 43"/>
          <p:cNvGrpSpPr>
            <a:grpSpLocks/>
          </p:cNvGrpSpPr>
          <p:nvPr/>
        </p:nvGrpSpPr>
        <p:grpSpPr bwMode="auto">
          <a:xfrm>
            <a:off x="8509188" y="3458909"/>
            <a:ext cx="303213" cy="520700"/>
            <a:chOff x="5138" y="1434"/>
            <a:chExt cx="191" cy="328"/>
          </a:xfrm>
        </p:grpSpPr>
        <p:grpSp>
          <p:nvGrpSpPr>
            <p:cNvPr id="21664" name="Group 26"/>
            <p:cNvGrpSpPr>
              <a:grpSpLocks/>
            </p:cNvGrpSpPr>
            <p:nvPr/>
          </p:nvGrpSpPr>
          <p:grpSpPr bwMode="auto">
            <a:xfrm>
              <a:off x="5193" y="1434"/>
              <a:ext cx="136" cy="317"/>
              <a:chOff x="3379" y="1888"/>
              <a:chExt cx="136" cy="454"/>
            </a:xfrm>
          </p:grpSpPr>
          <p:sp>
            <p:nvSpPr>
              <p:cNvPr id="21667" name="Line 27"/>
              <p:cNvSpPr>
                <a:spLocks noChangeShapeType="1"/>
              </p:cNvSpPr>
              <p:nvPr/>
            </p:nvSpPr>
            <p:spPr bwMode="auto">
              <a:xfrm>
                <a:off x="3515" y="1979"/>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68" name="Line 28"/>
              <p:cNvSpPr>
                <a:spLocks noChangeShapeType="1"/>
              </p:cNvSpPr>
              <p:nvPr/>
            </p:nvSpPr>
            <p:spPr bwMode="auto">
              <a:xfrm flipH="1" flipV="1">
                <a:off x="3379" y="1888"/>
                <a:ext cx="136"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69" name="Line 29"/>
              <p:cNvSpPr>
                <a:spLocks noChangeShapeType="1"/>
              </p:cNvSpPr>
              <p:nvPr/>
            </p:nvSpPr>
            <p:spPr bwMode="auto">
              <a:xfrm flipH="1">
                <a:off x="3379" y="2251"/>
                <a:ext cx="136"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0" name="Line 30"/>
              <p:cNvSpPr>
                <a:spLocks noChangeShapeType="1"/>
              </p:cNvSpPr>
              <p:nvPr/>
            </p:nvSpPr>
            <p:spPr bwMode="auto">
              <a:xfrm>
                <a:off x="3379" y="1888"/>
                <a:ext cx="0" cy="45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665" name="Text Box 32"/>
            <p:cNvSpPr txBox="1">
              <a:spLocks noChangeArrowheads="1"/>
            </p:cNvSpPr>
            <p:nvPr/>
          </p:nvSpPr>
          <p:spPr bwMode="auto">
            <a:xfrm>
              <a:off x="5138" y="1434"/>
              <a:ext cx="17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a:t>0</a:t>
              </a:r>
            </a:p>
          </p:txBody>
        </p:sp>
        <p:sp>
          <p:nvSpPr>
            <p:cNvPr id="21666" name="Text Box 33"/>
            <p:cNvSpPr txBox="1">
              <a:spLocks noChangeArrowheads="1"/>
            </p:cNvSpPr>
            <p:nvPr/>
          </p:nvSpPr>
          <p:spPr bwMode="auto">
            <a:xfrm>
              <a:off x="5151" y="1570"/>
              <a:ext cx="17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a:t>1</a:t>
              </a:r>
            </a:p>
          </p:txBody>
        </p:sp>
      </p:grpSp>
      <p:sp>
        <p:nvSpPr>
          <p:cNvPr id="21519" name="Rectangle 37"/>
          <p:cNvSpPr>
            <a:spLocks noChangeArrowheads="1"/>
          </p:cNvSpPr>
          <p:nvPr/>
        </p:nvSpPr>
        <p:spPr bwMode="auto">
          <a:xfrm rot="5400000">
            <a:off x="4585766" y="2961482"/>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a:t>reg1E</a:t>
            </a:r>
          </a:p>
        </p:txBody>
      </p:sp>
      <p:sp>
        <p:nvSpPr>
          <p:cNvPr id="21520" name="Rectangle 39"/>
          <p:cNvSpPr>
            <a:spLocks noChangeArrowheads="1"/>
          </p:cNvSpPr>
          <p:nvPr/>
        </p:nvSpPr>
        <p:spPr bwMode="auto">
          <a:xfrm rot="5400000">
            <a:off x="4584899" y="3697691"/>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a:t>reg2E</a:t>
            </a:r>
          </a:p>
        </p:txBody>
      </p:sp>
      <p:sp>
        <p:nvSpPr>
          <p:cNvPr id="21521" name="Rectangle 40"/>
          <p:cNvSpPr>
            <a:spLocks noChangeArrowheads="1"/>
          </p:cNvSpPr>
          <p:nvPr/>
        </p:nvSpPr>
        <p:spPr bwMode="auto">
          <a:xfrm rot="5400000">
            <a:off x="6601024" y="3464719"/>
            <a:ext cx="5762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aluM</a:t>
            </a:r>
            <a:endParaRPr lang="en-US" altLang="ja-JP" sz="1400" dirty="0"/>
          </a:p>
        </p:txBody>
      </p:sp>
      <p:grpSp>
        <p:nvGrpSpPr>
          <p:cNvPr id="21523" name="Group 44"/>
          <p:cNvGrpSpPr>
            <a:grpSpLocks/>
          </p:cNvGrpSpPr>
          <p:nvPr/>
        </p:nvGrpSpPr>
        <p:grpSpPr bwMode="auto">
          <a:xfrm rot="5400000">
            <a:off x="2713235" y="3034507"/>
            <a:ext cx="1154113" cy="647700"/>
            <a:chOff x="1474" y="1752"/>
            <a:chExt cx="635" cy="544"/>
          </a:xfrm>
        </p:grpSpPr>
        <p:sp>
          <p:nvSpPr>
            <p:cNvPr id="21655" name="Rectangle 45"/>
            <p:cNvSpPr>
              <a:spLocks noChangeArrowheads="1"/>
            </p:cNvSpPr>
            <p:nvPr/>
          </p:nvSpPr>
          <p:spPr bwMode="auto">
            <a:xfrm>
              <a:off x="1474" y="175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nvGrpSpPr>
            <p:cNvPr id="21656" name="Group 46"/>
            <p:cNvGrpSpPr>
              <a:grpSpLocks/>
            </p:cNvGrpSpPr>
            <p:nvPr/>
          </p:nvGrpSpPr>
          <p:grpSpPr bwMode="auto">
            <a:xfrm rot="-5400000">
              <a:off x="1519" y="2205"/>
              <a:ext cx="91" cy="91"/>
              <a:chOff x="1474" y="1843"/>
              <a:chExt cx="91" cy="91"/>
            </a:xfrm>
          </p:grpSpPr>
          <p:sp>
            <p:nvSpPr>
              <p:cNvPr id="21662" name="Line 47"/>
              <p:cNvSpPr>
                <a:spLocks noChangeShapeType="1"/>
              </p:cNvSpPr>
              <p:nvPr/>
            </p:nvSpPr>
            <p:spPr bwMode="auto">
              <a:xfrm>
                <a:off x="1474" y="1843"/>
                <a:ext cx="91" cy="4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63" name="Line 48"/>
              <p:cNvSpPr>
                <a:spLocks noChangeShapeType="1"/>
              </p:cNvSpPr>
              <p:nvPr/>
            </p:nvSpPr>
            <p:spPr bwMode="auto">
              <a:xfrm flipH="1">
                <a:off x="1474" y="1888"/>
                <a:ext cx="91" cy="4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657" name="Rectangle 49"/>
            <p:cNvSpPr>
              <a:spLocks noChangeArrowheads="1"/>
            </p:cNvSpPr>
            <p:nvPr/>
          </p:nvSpPr>
          <p:spPr bwMode="auto">
            <a:xfrm>
              <a:off x="1474" y="184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58" name="Rectangle 50"/>
            <p:cNvSpPr>
              <a:spLocks noChangeArrowheads="1"/>
            </p:cNvSpPr>
            <p:nvPr/>
          </p:nvSpPr>
          <p:spPr bwMode="auto">
            <a:xfrm>
              <a:off x="1474" y="193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59" name="Rectangle 51"/>
            <p:cNvSpPr>
              <a:spLocks noChangeArrowheads="1"/>
            </p:cNvSpPr>
            <p:nvPr/>
          </p:nvSpPr>
          <p:spPr bwMode="auto">
            <a:xfrm>
              <a:off x="1474" y="202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60" name="Rectangle 52"/>
            <p:cNvSpPr>
              <a:spLocks noChangeArrowheads="1"/>
            </p:cNvSpPr>
            <p:nvPr/>
          </p:nvSpPr>
          <p:spPr bwMode="auto">
            <a:xfrm>
              <a:off x="1474" y="211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61" name="Rectangle 53"/>
            <p:cNvSpPr>
              <a:spLocks noChangeArrowheads="1"/>
            </p:cNvSpPr>
            <p:nvPr/>
          </p:nvSpPr>
          <p:spPr bwMode="auto">
            <a:xfrm>
              <a:off x="1474" y="220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sp>
        <p:nvSpPr>
          <p:cNvPr id="21525" name="AutoShape 57"/>
          <p:cNvSpPr>
            <a:spLocks noChangeArrowheads="1"/>
          </p:cNvSpPr>
          <p:nvPr/>
        </p:nvSpPr>
        <p:spPr bwMode="auto">
          <a:xfrm rot="5400000">
            <a:off x="3660677" y="4242593"/>
            <a:ext cx="720725" cy="215900"/>
          </a:xfrm>
          <a:prstGeom prst="parallelogram">
            <a:avLst>
              <a:gd name="adj" fmla="val 83456"/>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a:t>ext</a:t>
            </a:r>
          </a:p>
        </p:txBody>
      </p:sp>
      <p:sp>
        <p:nvSpPr>
          <p:cNvPr id="21527" name="Rectangle 60"/>
          <p:cNvSpPr>
            <a:spLocks noChangeArrowheads="1"/>
          </p:cNvSpPr>
          <p:nvPr/>
        </p:nvSpPr>
        <p:spPr bwMode="auto">
          <a:xfrm rot="5400000">
            <a:off x="970225" y="3604402"/>
            <a:ext cx="1953130" cy="11483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28" name="Rectangle 61"/>
          <p:cNvSpPr>
            <a:spLocks noChangeArrowheads="1"/>
          </p:cNvSpPr>
          <p:nvPr/>
        </p:nvSpPr>
        <p:spPr bwMode="auto">
          <a:xfrm>
            <a:off x="323850" y="4227513"/>
            <a:ext cx="1008063" cy="36195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29" name="Line 62"/>
          <p:cNvSpPr>
            <a:spLocks noChangeShapeType="1"/>
          </p:cNvSpPr>
          <p:nvPr/>
        </p:nvSpPr>
        <p:spPr bwMode="auto">
          <a:xfrm>
            <a:off x="323850" y="4371975"/>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30" name="Line 63"/>
          <p:cNvSpPr>
            <a:spLocks noChangeShapeType="1"/>
          </p:cNvSpPr>
          <p:nvPr/>
        </p:nvSpPr>
        <p:spPr bwMode="auto">
          <a:xfrm flipH="1">
            <a:off x="323850" y="4443413"/>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31" name="Text Box 64"/>
          <p:cNvSpPr txBox="1">
            <a:spLocks noChangeArrowheads="1"/>
          </p:cNvSpPr>
          <p:nvPr/>
        </p:nvSpPr>
        <p:spPr bwMode="auto">
          <a:xfrm>
            <a:off x="539750" y="4221163"/>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PC</a:t>
            </a:r>
          </a:p>
        </p:txBody>
      </p:sp>
      <p:sp>
        <p:nvSpPr>
          <p:cNvPr id="21532" name="Oval 65"/>
          <p:cNvSpPr>
            <a:spLocks noChangeArrowheads="1"/>
          </p:cNvSpPr>
          <p:nvPr/>
        </p:nvSpPr>
        <p:spPr bwMode="auto">
          <a:xfrm>
            <a:off x="697601" y="2586488"/>
            <a:ext cx="287337" cy="2873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b="1"/>
              <a:t>＋</a:t>
            </a:r>
          </a:p>
        </p:txBody>
      </p:sp>
      <p:sp>
        <p:nvSpPr>
          <p:cNvPr id="21533" name="Rectangle 66"/>
          <p:cNvSpPr>
            <a:spLocks noChangeArrowheads="1"/>
          </p:cNvSpPr>
          <p:nvPr/>
        </p:nvSpPr>
        <p:spPr bwMode="auto">
          <a:xfrm>
            <a:off x="1042988" y="5838517"/>
            <a:ext cx="1225550" cy="97503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命令メモリ</a:t>
            </a:r>
          </a:p>
        </p:txBody>
      </p:sp>
      <p:sp>
        <p:nvSpPr>
          <p:cNvPr id="21534" name="Rectangle 67"/>
          <p:cNvSpPr>
            <a:spLocks noChangeArrowheads="1"/>
          </p:cNvSpPr>
          <p:nvPr/>
        </p:nvSpPr>
        <p:spPr bwMode="auto">
          <a:xfrm>
            <a:off x="7811715" y="5585286"/>
            <a:ext cx="1003868" cy="10972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データ</a:t>
            </a:r>
          </a:p>
          <a:p>
            <a:pPr algn="ctr" eaLnBrk="1" hangingPunct="1">
              <a:spcBef>
                <a:spcPct val="0"/>
              </a:spcBef>
              <a:buFontTx/>
              <a:buNone/>
            </a:pPr>
            <a:r>
              <a:rPr lang="ja-JP" altLang="en-US" sz="1800"/>
              <a:t>メモリ</a:t>
            </a:r>
          </a:p>
        </p:txBody>
      </p:sp>
      <p:sp>
        <p:nvSpPr>
          <p:cNvPr id="21650" name="AutoShape 69"/>
          <p:cNvSpPr>
            <a:spLocks noChangeArrowheads="1"/>
          </p:cNvSpPr>
          <p:nvPr/>
        </p:nvSpPr>
        <p:spPr bwMode="auto">
          <a:xfrm rot="5400000" flipV="1">
            <a:off x="4012633" y="1793854"/>
            <a:ext cx="977857" cy="2159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10 w 21600"/>
              <a:gd name="T13" fmla="*/ 4447 h 21600"/>
              <a:gd name="T14" fmla="*/ 17090 w 21600"/>
              <a:gd name="T15" fmla="*/ 1715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651" name="Text Box 70"/>
          <p:cNvSpPr txBox="1">
            <a:spLocks noChangeArrowheads="1"/>
          </p:cNvSpPr>
          <p:nvPr/>
        </p:nvSpPr>
        <p:spPr bwMode="auto">
          <a:xfrm rot="5400000">
            <a:off x="4259266" y="1590354"/>
            <a:ext cx="42426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0</a:t>
            </a:r>
          </a:p>
        </p:txBody>
      </p:sp>
      <p:sp>
        <p:nvSpPr>
          <p:cNvPr id="21652" name="Text Box 71"/>
          <p:cNvSpPr txBox="1">
            <a:spLocks noChangeArrowheads="1"/>
          </p:cNvSpPr>
          <p:nvPr/>
        </p:nvSpPr>
        <p:spPr bwMode="auto">
          <a:xfrm rot="5400000">
            <a:off x="4259266" y="1835385"/>
            <a:ext cx="42426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en-US" altLang="ja-JP" sz="1200" b="1" dirty="0"/>
          </a:p>
        </p:txBody>
      </p:sp>
      <p:sp>
        <p:nvSpPr>
          <p:cNvPr id="21653" name="Text Box 72"/>
          <p:cNvSpPr txBox="1">
            <a:spLocks noChangeArrowheads="1"/>
          </p:cNvSpPr>
          <p:nvPr/>
        </p:nvSpPr>
        <p:spPr bwMode="auto">
          <a:xfrm rot="5400000">
            <a:off x="4259266" y="2091761"/>
            <a:ext cx="42426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1</a:t>
            </a:r>
          </a:p>
        </p:txBody>
      </p:sp>
      <p:sp>
        <p:nvSpPr>
          <p:cNvPr id="21654" name="Line 73"/>
          <p:cNvSpPr>
            <a:spLocks noChangeShapeType="1"/>
          </p:cNvSpPr>
          <p:nvPr/>
        </p:nvSpPr>
        <p:spPr bwMode="auto">
          <a:xfrm rot="5400000" flipH="1">
            <a:off x="4434844" y="2390732"/>
            <a:ext cx="2064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36" name="Rectangle 74"/>
          <p:cNvSpPr>
            <a:spLocks noChangeArrowheads="1"/>
          </p:cNvSpPr>
          <p:nvPr/>
        </p:nvSpPr>
        <p:spPr bwMode="auto">
          <a:xfrm>
            <a:off x="4764360" y="1701800"/>
            <a:ext cx="144463" cy="503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37" name="Rectangle 75"/>
          <p:cNvSpPr>
            <a:spLocks noChangeArrowheads="1"/>
          </p:cNvSpPr>
          <p:nvPr/>
        </p:nvSpPr>
        <p:spPr bwMode="auto">
          <a:xfrm>
            <a:off x="4764360" y="2420938"/>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38" name="Rectangle 76"/>
          <p:cNvSpPr>
            <a:spLocks noChangeArrowheads="1"/>
          </p:cNvSpPr>
          <p:nvPr/>
        </p:nvSpPr>
        <p:spPr bwMode="auto">
          <a:xfrm>
            <a:off x="8201162" y="2427288"/>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39" name="Rectangle 77"/>
          <p:cNvSpPr>
            <a:spLocks noChangeArrowheads="1"/>
          </p:cNvSpPr>
          <p:nvPr/>
        </p:nvSpPr>
        <p:spPr bwMode="auto">
          <a:xfrm>
            <a:off x="4764360" y="1052513"/>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40" name="Rectangle 78"/>
          <p:cNvSpPr>
            <a:spLocks noChangeArrowheads="1"/>
          </p:cNvSpPr>
          <p:nvPr/>
        </p:nvSpPr>
        <p:spPr bwMode="auto">
          <a:xfrm>
            <a:off x="4764360" y="836613"/>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42" name="Rectangle 80"/>
          <p:cNvSpPr>
            <a:spLocks noChangeArrowheads="1"/>
          </p:cNvSpPr>
          <p:nvPr/>
        </p:nvSpPr>
        <p:spPr bwMode="auto">
          <a:xfrm>
            <a:off x="6781205" y="1052513"/>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44" name="Line 82"/>
          <p:cNvSpPr>
            <a:spLocks noChangeShapeType="1"/>
          </p:cNvSpPr>
          <p:nvPr/>
        </p:nvSpPr>
        <p:spPr bwMode="auto">
          <a:xfrm>
            <a:off x="827088" y="3717925"/>
            <a:ext cx="0" cy="5032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5" name="Line 83"/>
          <p:cNvSpPr>
            <a:spLocks noChangeShapeType="1"/>
          </p:cNvSpPr>
          <p:nvPr/>
        </p:nvSpPr>
        <p:spPr bwMode="auto">
          <a:xfrm>
            <a:off x="755650" y="4581525"/>
            <a:ext cx="0" cy="15128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6" name="Line 84"/>
          <p:cNvSpPr>
            <a:spLocks noChangeShapeType="1"/>
          </p:cNvSpPr>
          <p:nvPr/>
        </p:nvSpPr>
        <p:spPr bwMode="auto">
          <a:xfrm>
            <a:off x="755650" y="6094413"/>
            <a:ext cx="2873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7" name="Line 85"/>
          <p:cNvSpPr>
            <a:spLocks noChangeShapeType="1"/>
          </p:cNvSpPr>
          <p:nvPr/>
        </p:nvSpPr>
        <p:spPr bwMode="auto">
          <a:xfrm flipH="1">
            <a:off x="179388" y="5282336"/>
            <a:ext cx="2856904" cy="0"/>
          </a:xfrm>
          <a:prstGeom prst="line">
            <a:avLst/>
          </a:prstGeom>
          <a:noFill/>
          <a:ln w="952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8" name="Line 86"/>
          <p:cNvSpPr>
            <a:spLocks noChangeShapeType="1"/>
          </p:cNvSpPr>
          <p:nvPr/>
        </p:nvSpPr>
        <p:spPr bwMode="auto">
          <a:xfrm flipV="1">
            <a:off x="167081" y="2299151"/>
            <a:ext cx="16765" cy="29831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9" name="Line 87"/>
          <p:cNvSpPr>
            <a:spLocks noChangeShapeType="1"/>
          </p:cNvSpPr>
          <p:nvPr/>
        </p:nvSpPr>
        <p:spPr bwMode="auto">
          <a:xfrm>
            <a:off x="192776" y="2287501"/>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0" name="Line 88"/>
          <p:cNvSpPr>
            <a:spLocks noChangeShapeType="1"/>
          </p:cNvSpPr>
          <p:nvPr/>
        </p:nvSpPr>
        <p:spPr bwMode="auto">
          <a:xfrm>
            <a:off x="496684" y="2299148"/>
            <a:ext cx="272354" cy="28733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1" name="Line 89"/>
          <p:cNvSpPr>
            <a:spLocks noChangeShapeType="1"/>
          </p:cNvSpPr>
          <p:nvPr/>
        </p:nvSpPr>
        <p:spPr bwMode="auto">
          <a:xfrm flipH="1">
            <a:off x="913501" y="2299151"/>
            <a:ext cx="142875"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2" name="Text Box 90"/>
          <p:cNvSpPr txBox="1">
            <a:spLocks noChangeArrowheads="1"/>
          </p:cNvSpPr>
          <p:nvPr/>
        </p:nvSpPr>
        <p:spPr bwMode="auto">
          <a:xfrm>
            <a:off x="889114" y="1908821"/>
            <a:ext cx="47961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t>‘4</a:t>
            </a:r>
            <a:r>
              <a:rPr lang="ja-JP" altLang="en-US" sz="1800" dirty="0"/>
              <a:t>’</a:t>
            </a:r>
          </a:p>
        </p:txBody>
      </p:sp>
      <p:sp>
        <p:nvSpPr>
          <p:cNvPr id="21553" name="Line 91"/>
          <p:cNvSpPr>
            <a:spLocks noChangeShapeType="1"/>
          </p:cNvSpPr>
          <p:nvPr/>
        </p:nvSpPr>
        <p:spPr bwMode="auto">
          <a:xfrm flipH="1" flipV="1">
            <a:off x="1655761" y="3664982"/>
            <a:ext cx="0" cy="21865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4" name="Line 92"/>
          <p:cNvSpPr>
            <a:spLocks noChangeShapeType="1"/>
          </p:cNvSpPr>
          <p:nvPr/>
        </p:nvSpPr>
        <p:spPr bwMode="auto">
          <a:xfrm flipV="1">
            <a:off x="1620836" y="3645024"/>
            <a:ext cx="28533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5" name="Rectangle 93"/>
          <p:cNvSpPr>
            <a:spLocks noChangeArrowheads="1"/>
          </p:cNvSpPr>
          <p:nvPr/>
        </p:nvSpPr>
        <p:spPr bwMode="auto">
          <a:xfrm>
            <a:off x="2604492" y="620713"/>
            <a:ext cx="720725" cy="6477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56" name="Line 94"/>
          <p:cNvSpPr>
            <a:spLocks noChangeShapeType="1"/>
          </p:cNvSpPr>
          <p:nvPr/>
        </p:nvSpPr>
        <p:spPr bwMode="auto">
          <a:xfrm>
            <a:off x="2028230" y="3573463"/>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7" name="Line 95"/>
          <p:cNvSpPr>
            <a:spLocks noChangeShapeType="1"/>
          </p:cNvSpPr>
          <p:nvPr/>
        </p:nvSpPr>
        <p:spPr bwMode="auto">
          <a:xfrm>
            <a:off x="2317155" y="3573463"/>
            <a:ext cx="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8" name="Line 96"/>
          <p:cNvSpPr>
            <a:spLocks noChangeShapeType="1"/>
          </p:cNvSpPr>
          <p:nvPr/>
        </p:nvSpPr>
        <p:spPr bwMode="auto">
          <a:xfrm>
            <a:off x="2317155" y="4076700"/>
            <a:ext cx="10795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9" name="Line 97"/>
          <p:cNvSpPr>
            <a:spLocks noChangeShapeType="1"/>
          </p:cNvSpPr>
          <p:nvPr/>
        </p:nvSpPr>
        <p:spPr bwMode="auto">
          <a:xfrm flipV="1">
            <a:off x="3396655" y="3933825"/>
            <a:ext cx="0" cy="1428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0" name="Line 98"/>
          <p:cNvSpPr>
            <a:spLocks noChangeShapeType="1"/>
          </p:cNvSpPr>
          <p:nvPr/>
        </p:nvSpPr>
        <p:spPr bwMode="auto">
          <a:xfrm>
            <a:off x="2028230" y="3284538"/>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1" name="Line 99"/>
          <p:cNvSpPr>
            <a:spLocks noChangeShapeType="1"/>
          </p:cNvSpPr>
          <p:nvPr/>
        </p:nvSpPr>
        <p:spPr bwMode="auto">
          <a:xfrm flipV="1">
            <a:off x="2317155" y="2565400"/>
            <a:ext cx="0"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2" name="Line 100"/>
          <p:cNvSpPr>
            <a:spLocks noChangeShapeType="1"/>
          </p:cNvSpPr>
          <p:nvPr/>
        </p:nvSpPr>
        <p:spPr bwMode="auto">
          <a:xfrm>
            <a:off x="2317155" y="2565400"/>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3" name="Line 101"/>
          <p:cNvSpPr>
            <a:spLocks noChangeShapeType="1"/>
          </p:cNvSpPr>
          <p:nvPr/>
        </p:nvSpPr>
        <p:spPr bwMode="auto">
          <a:xfrm>
            <a:off x="3396655" y="2479675"/>
            <a:ext cx="0" cy="301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6" name="Line 104"/>
          <p:cNvSpPr>
            <a:spLocks noChangeShapeType="1"/>
          </p:cNvSpPr>
          <p:nvPr/>
        </p:nvSpPr>
        <p:spPr bwMode="auto">
          <a:xfrm>
            <a:off x="2268538" y="1628775"/>
            <a:ext cx="2136179"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8" name="Line 106"/>
          <p:cNvSpPr>
            <a:spLocks noChangeShapeType="1"/>
          </p:cNvSpPr>
          <p:nvPr/>
        </p:nvSpPr>
        <p:spPr bwMode="auto">
          <a:xfrm>
            <a:off x="3972917" y="2205038"/>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9" name="Line 107"/>
          <p:cNvSpPr>
            <a:spLocks noChangeShapeType="1"/>
          </p:cNvSpPr>
          <p:nvPr/>
        </p:nvSpPr>
        <p:spPr bwMode="auto">
          <a:xfrm>
            <a:off x="2028230" y="4221163"/>
            <a:ext cx="16573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0" name="Line 108"/>
          <p:cNvSpPr>
            <a:spLocks noChangeShapeType="1"/>
          </p:cNvSpPr>
          <p:nvPr/>
        </p:nvSpPr>
        <p:spPr bwMode="auto">
          <a:xfrm>
            <a:off x="3685580" y="4221335"/>
            <a:ext cx="2159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3" name="Line 111"/>
          <p:cNvSpPr>
            <a:spLocks noChangeShapeType="1"/>
          </p:cNvSpPr>
          <p:nvPr/>
        </p:nvSpPr>
        <p:spPr bwMode="auto">
          <a:xfrm>
            <a:off x="3612554" y="3721101"/>
            <a:ext cx="115180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4" name="Line 112"/>
          <p:cNvSpPr>
            <a:spLocks noChangeShapeType="1"/>
          </p:cNvSpPr>
          <p:nvPr/>
        </p:nvSpPr>
        <p:spPr bwMode="auto">
          <a:xfrm>
            <a:off x="3612555" y="3070226"/>
            <a:ext cx="117250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5" name="Line 113"/>
          <p:cNvSpPr>
            <a:spLocks noChangeShapeType="1"/>
          </p:cNvSpPr>
          <p:nvPr/>
        </p:nvSpPr>
        <p:spPr bwMode="auto">
          <a:xfrm>
            <a:off x="4117380" y="4252763"/>
            <a:ext cx="64698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6" name="Line 114"/>
          <p:cNvSpPr>
            <a:spLocks noChangeShapeType="1"/>
          </p:cNvSpPr>
          <p:nvPr/>
        </p:nvSpPr>
        <p:spPr bwMode="auto">
          <a:xfrm>
            <a:off x="4968713" y="3831368"/>
            <a:ext cx="51105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7" name="Line 115"/>
          <p:cNvSpPr>
            <a:spLocks noChangeShapeType="1"/>
          </p:cNvSpPr>
          <p:nvPr/>
        </p:nvSpPr>
        <p:spPr bwMode="auto">
          <a:xfrm>
            <a:off x="4980982" y="4264818"/>
            <a:ext cx="727242" cy="812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8" name="Line 116"/>
          <p:cNvSpPr>
            <a:spLocks noChangeShapeType="1"/>
          </p:cNvSpPr>
          <p:nvPr/>
        </p:nvSpPr>
        <p:spPr bwMode="auto">
          <a:xfrm>
            <a:off x="4981847" y="3068638"/>
            <a:ext cx="73626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9" name="Line 117"/>
          <p:cNvSpPr>
            <a:spLocks noChangeShapeType="1"/>
          </p:cNvSpPr>
          <p:nvPr/>
        </p:nvSpPr>
        <p:spPr bwMode="auto">
          <a:xfrm>
            <a:off x="6493867" y="3502025"/>
            <a:ext cx="2873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0" name="Line 118"/>
          <p:cNvSpPr>
            <a:spLocks noChangeShapeType="1"/>
          </p:cNvSpPr>
          <p:nvPr/>
        </p:nvSpPr>
        <p:spPr bwMode="auto">
          <a:xfrm>
            <a:off x="6997105" y="3573463"/>
            <a:ext cx="118288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4" name="Line 122"/>
          <p:cNvSpPr>
            <a:spLocks noChangeShapeType="1"/>
          </p:cNvSpPr>
          <p:nvPr/>
        </p:nvSpPr>
        <p:spPr bwMode="auto">
          <a:xfrm>
            <a:off x="8820026" y="3644900"/>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5" name="Line 123"/>
          <p:cNvSpPr>
            <a:spLocks noChangeShapeType="1"/>
          </p:cNvSpPr>
          <p:nvPr/>
        </p:nvSpPr>
        <p:spPr bwMode="auto">
          <a:xfrm>
            <a:off x="8964488" y="3644900"/>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6" name="Line 124"/>
          <p:cNvSpPr>
            <a:spLocks noChangeShapeType="1"/>
          </p:cNvSpPr>
          <p:nvPr/>
        </p:nvSpPr>
        <p:spPr bwMode="auto">
          <a:xfrm flipH="1">
            <a:off x="2677516" y="4941888"/>
            <a:ext cx="628697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7" name="Line 125"/>
          <p:cNvSpPr>
            <a:spLocks noChangeShapeType="1"/>
          </p:cNvSpPr>
          <p:nvPr/>
        </p:nvSpPr>
        <p:spPr bwMode="auto">
          <a:xfrm flipV="1">
            <a:off x="2677517" y="3429000"/>
            <a:ext cx="0" cy="15128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8" name="Line 126"/>
          <p:cNvSpPr>
            <a:spLocks noChangeShapeType="1"/>
          </p:cNvSpPr>
          <p:nvPr/>
        </p:nvSpPr>
        <p:spPr bwMode="auto">
          <a:xfrm>
            <a:off x="2677517" y="3429000"/>
            <a:ext cx="2873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9" name="Line 127"/>
          <p:cNvSpPr>
            <a:spLocks noChangeShapeType="1"/>
          </p:cNvSpPr>
          <p:nvPr/>
        </p:nvSpPr>
        <p:spPr bwMode="auto">
          <a:xfrm>
            <a:off x="4620617" y="1917700"/>
            <a:ext cx="14374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0" name="Line 128"/>
          <p:cNvSpPr>
            <a:spLocks noChangeShapeType="1"/>
          </p:cNvSpPr>
          <p:nvPr/>
        </p:nvSpPr>
        <p:spPr bwMode="auto">
          <a:xfrm>
            <a:off x="4932364" y="1917700"/>
            <a:ext cx="13699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1" name="Line 129"/>
          <p:cNvSpPr>
            <a:spLocks noChangeShapeType="1"/>
          </p:cNvSpPr>
          <p:nvPr/>
        </p:nvSpPr>
        <p:spPr bwMode="auto">
          <a:xfrm>
            <a:off x="6277967" y="1917700"/>
            <a:ext cx="0" cy="11509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2" name="Line 130"/>
          <p:cNvSpPr>
            <a:spLocks noChangeShapeType="1"/>
          </p:cNvSpPr>
          <p:nvPr/>
        </p:nvSpPr>
        <p:spPr bwMode="auto">
          <a:xfrm>
            <a:off x="3180755" y="2565400"/>
            <a:ext cx="158360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3" name="Line 131"/>
          <p:cNvSpPr>
            <a:spLocks noChangeShapeType="1"/>
          </p:cNvSpPr>
          <p:nvPr/>
        </p:nvSpPr>
        <p:spPr bwMode="auto">
          <a:xfrm>
            <a:off x="4908824" y="2565400"/>
            <a:ext cx="181007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5" name="Line 133"/>
          <p:cNvSpPr>
            <a:spLocks noChangeShapeType="1"/>
          </p:cNvSpPr>
          <p:nvPr/>
        </p:nvSpPr>
        <p:spPr bwMode="auto">
          <a:xfrm>
            <a:off x="8490087" y="2571750"/>
            <a:ext cx="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4" name="Line 132"/>
          <p:cNvSpPr>
            <a:spLocks noChangeShapeType="1"/>
          </p:cNvSpPr>
          <p:nvPr/>
        </p:nvSpPr>
        <p:spPr bwMode="auto">
          <a:xfrm>
            <a:off x="8345624" y="2564829"/>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6" name="Line 134"/>
          <p:cNvSpPr>
            <a:spLocks noChangeShapeType="1"/>
          </p:cNvSpPr>
          <p:nvPr/>
        </p:nvSpPr>
        <p:spPr bwMode="auto">
          <a:xfrm flipH="1">
            <a:off x="3128107" y="2696592"/>
            <a:ext cx="5388706" cy="1628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7" name="Line 135"/>
          <p:cNvSpPr>
            <a:spLocks noChangeShapeType="1"/>
          </p:cNvSpPr>
          <p:nvPr/>
        </p:nvSpPr>
        <p:spPr bwMode="auto">
          <a:xfrm>
            <a:off x="3109317" y="2709863"/>
            <a:ext cx="0" cy="714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8" name="Line 136"/>
          <p:cNvSpPr>
            <a:spLocks noChangeShapeType="1"/>
          </p:cNvSpPr>
          <p:nvPr/>
        </p:nvSpPr>
        <p:spPr bwMode="auto">
          <a:xfrm>
            <a:off x="3325217" y="1196975"/>
            <a:ext cx="1439143"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9" name="Line 137"/>
          <p:cNvSpPr>
            <a:spLocks noChangeShapeType="1"/>
          </p:cNvSpPr>
          <p:nvPr/>
        </p:nvSpPr>
        <p:spPr bwMode="auto">
          <a:xfrm>
            <a:off x="4908824" y="1196975"/>
            <a:ext cx="1872382"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00" name="Line 138"/>
          <p:cNvSpPr>
            <a:spLocks noChangeShapeType="1"/>
          </p:cNvSpPr>
          <p:nvPr/>
        </p:nvSpPr>
        <p:spPr bwMode="auto">
          <a:xfrm>
            <a:off x="3325217" y="981075"/>
            <a:ext cx="1409150"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03" name="Line 141"/>
          <p:cNvSpPr>
            <a:spLocks noChangeShapeType="1"/>
          </p:cNvSpPr>
          <p:nvPr/>
        </p:nvSpPr>
        <p:spPr bwMode="auto">
          <a:xfrm>
            <a:off x="4905618" y="981075"/>
            <a:ext cx="1898184"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04" name="Text Box 142"/>
          <p:cNvSpPr txBox="1">
            <a:spLocks noChangeArrowheads="1"/>
          </p:cNvSpPr>
          <p:nvPr/>
        </p:nvSpPr>
        <p:spPr bwMode="auto">
          <a:xfrm>
            <a:off x="5148064" y="72199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st_opE</a:t>
            </a:r>
            <a:endParaRPr lang="en-US" altLang="ja-JP" sz="1200" b="1" dirty="0"/>
          </a:p>
        </p:txBody>
      </p:sp>
      <p:sp>
        <p:nvSpPr>
          <p:cNvPr id="21605" name="Text Box 143"/>
          <p:cNvSpPr txBox="1">
            <a:spLocks noChangeArrowheads="1"/>
          </p:cNvSpPr>
          <p:nvPr/>
        </p:nvSpPr>
        <p:spPr bwMode="auto">
          <a:xfrm>
            <a:off x="5125442" y="9810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ld_opE</a:t>
            </a:r>
            <a:endParaRPr lang="en-US" altLang="ja-JP" sz="1200" b="1" dirty="0"/>
          </a:p>
        </p:txBody>
      </p:sp>
      <p:sp>
        <p:nvSpPr>
          <p:cNvPr id="21606" name="Text Box 144"/>
          <p:cNvSpPr txBox="1">
            <a:spLocks noChangeArrowheads="1"/>
          </p:cNvSpPr>
          <p:nvPr/>
        </p:nvSpPr>
        <p:spPr bwMode="auto">
          <a:xfrm>
            <a:off x="3252192" y="9810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a:t>ld_op</a:t>
            </a:r>
          </a:p>
        </p:txBody>
      </p:sp>
      <p:sp>
        <p:nvSpPr>
          <p:cNvPr id="21607" name="Text Box 145"/>
          <p:cNvSpPr txBox="1">
            <a:spLocks noChangeArrowheads="1"/>
          </p:cNvSpPr>
          <p:nvPr/>
        </p:nvSpPr>
        <p:spPr bwMode="auto">
          <a:xfrm>
            <a:off x="3252192" y="7651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a:t>st_op</a:t>
            </a:r>
          </a:p>
        </p:txBody>
      </p:sp>
      <p:sp>
        <p:nvSpPr>
          <p:cNvPr id="21610" name="Line 148"/>
          <p:cNvSpPr>
            <a:spLocks noChangeShapeType="1"/>
          </p:cNvSpPr>
          <p:nvPr/>
        </p:nvSpPr>
        <p:spPr bwMode="auto">
          <a:xfrm>
            <a:off x="6962873" y="981075"/>
            <a:ext cx="382266" cy="0"/>
          </a:xfrm>
          <a:prstGeom prst="line">
            <a:avLst/>
          </a:prstGeom>
          <a:noFill/>
          <a:ln w="9525">
            <a:solidFill>
              <a:schemeClr val="tx1"/>
            </a:solidFill>
            <a:prstDash val="dash"/>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1" name="Text Box 149"/>
          <p:cNvSpPr txBox="1">
            <a:spLocks noChangeArrowheads="1"/>
          </p:cNvSpPr>
          <p:nvPr/>
        </p:nvSpPr>
        <p:spPr bwMode="auto">
          <a:xfrm>
            <a:off x="6984026" y="472331"/>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rweM</a:t>
            </a:r>
            <a:endParaRPr lang="en-US" altLang="ja-JP" sz="1200" b="1" dirty="0"/>
          </a:p>
        </p:txBody>
      </p:sp>
      <p:sp>
        <p:nvSpPr>
          <p:cNvPr id="21612" name="Line 150"/>
          <p:cNvSpPr>
            <a:spLocks noChangeShapeType="1"/>
          </p:cNvSpPr>
          <p:nvPr/>
        </p:nvSpPr>
        <p:spPr bwMode="auto">
          <a:xfrm>
            <a:off x="2028230" y="2781300"/>
            <a:ext cx="730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3" name="Line 151"/>
          <p:cNvSpPr>
            <a:spLocks noChangeShapeType="1"/>
          </p:cNvSpPr>
          <p:nvPr/>
        </p:nvSpPr>
        <p:spPr bwMode="auto">
          <a:xfrm flipV="1">
            <a:off x="2101255" y="981075"/>
            <a:ext cx="0" cy="18002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4" name="Line 152"/>
          <p:cNvSpPr>
            <a:spLocks noChangeShapeType="1"/>
          </p:cNvSpPr>
          <p:nvPr/>
        </p:nvSpPr>
        <p:spPr bwMode="auto">
          <a:xfrm>
            <a:off x="2101255" y="981075"/>
            <a:ext cx="50323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7" name="Text Box 155"/>
          <p:cNvSpPr txBox="1">
            <a:spLocks noChangeArrowheads="1"/>
          </p:cNvSpPr>
          <p:nvPr/>
        </p:nvSpPr>
        <p:spPr bwMode="auto">
          <a:xfrm>
            <a:off x="1739844" y="688256"/>
            <a:ext cx="93662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opcode</a:t>
            </a:r>
          </a:p>
        </p:txBody>
      </p:sp>
      <p:sp>
        <p:nvSpPr>
          <p:cNvPr id="21619" name="Text Box 157"/>
          <p:cNvSpPr txBox="1">
            <a:spLocks noChangeArrowheads="1"/>
          </p:cNvSpPr>
          <p:nvPr/>
        </p:nvSpPr>
        <p:spPr bwMode="auto">
          <a:xfrm>
            <a:off x="3405585" y="1586329"/>
            <a:ext cx="93662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funct3_F</a:t>
            </a:r>
          </a:p>
        </p:txBody>
      </p:sp>
      <p:sp>
        <p:nvSpPr>
          <p:cNvPr id="21620" name="Text Box 158"/>
          <p:cNvSpPr txBox="1">
            <a:spLocks noChangeArrowheads="1"/>
          </p:cNvSpPr>
          <p:nvPr/>
        </p:nvSpPr>
        <p:spPr bwMode="auto">
          <a:xfrm>
            <a:off x="3048599" y="22248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rs1_F</a:t>
            </a:r>
          </a:p>
        </p:txBody>
      </p:sp>
      <p:sp>
        <p:nvSpPr>
          <p:cNvPr id="21621" name="Text Box 159"/>
          <p:cNvSpPr txBox="1">
            <a:spLocks noChangeArrowheads="1"/>
          </p:cNvSpPr>
          <p:nvPr/>
        </p:nvSpPr>
        <p:spPr bwMode="auto">
          <a:xfrm>
            <a:off x="2998390" y="399018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rs2_F  </a:t>
            </a:r>
          </a:p>
        </p:txBody>
      </p:sp>
      <p:sp>
        <p:nvSpPr>
          <p:cNvPr id="21622" name="Text Box 160"/>
          <p:cNvSpPr txBox="1">
            <a:spLocks noChangeArrowheads="1"/>
          </p:cNvSpPr>
          <p:nvPr/>
        </p:nvSpPr>
        <p:spPr bwMode="auto">
          <a:xfrm>
            <a:off x="2973577" y="4146984"/>
            <a:ext cx="99278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imm_F</a:t>
            </a:r>
            <a:endParaRPr lang="en-US" altLang="ja-JP" sz="1200" b="1" dirty="0"/>
          </a:p>
        </p:txBody>
      </p:sp>
      <p:sp>
        <p:nvSpPr>
          <p:cNvPr id="21623" name="Text Box 161"/>
          <p:cNvSpPr txBox="1">
            <a:spLocks noChangeArrowheads="1"/>
          </p:cNvSpPr>
          <p:nvPr/>
        </p:nvSpPr>
        <p:spPr bwMode="auto">
          <a:xfrm>
            <a:off x="8535906" y="639094"/>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rweW</a:t>
            </a:r>
            <a:endParaRPr lang="en-US" altLang="ja-JP" sz="1200" b="1" dirty="0"/>
          </a:p>
        </p:txBody>
      </p:sp>
      <p:sp>
        <p:nvSpPr>
          <p:cNvPr id="21624" name="Line 162"/>
          <p:cNvSpPr>
            <a:spLocks noChangeShapeType="1"/>
          </p:cNvSpPr>
          <p:nvPr/>
        </p:nvSpPr>
        <p:spPr bwMode="auto">
          <a:xfrm>
            <a:off x="6925666" y="1196975"/>
            <a:ext cx="1274957" cy="0"/>
          </a:xfrm>
          <a:prstGeom prst="line">
            <a:avLst/>
          </a:prstGeom>
          <a:noFill/>
          <a:ln w="9525">
            <a:solidFill>
              <a:schemeClr val="tx1"/>
            </a:solidFill>
            <a:prstDash val="dash"/>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25" name="Line 163"/>
          <p:cNvSpPr>
            <a:spLocks noChangeShapeType="1"/>
          </p:cNvSpPr>
          <p:nvPr/>
        </p:nvSpPr>
        <p:spPr bwMode="auto">
          <a:xfrm>
            <a:off x="8747993" y="1189831"/>
            <a:ext cx="0" cy="230505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26" name="Line 164"/>
          <p:cNvSpPr>
            <a:spLocks noChangeShapeType="1"/>
          </p:cNvSpPr>
          <p:nvPr/>
        </p:nvSpPr>
        <p:spPr bwMode="auto">
          <a:xfrm>
            <a:off x="7235453" y="3572669"/>
            <a:ext cx="0" cy="252095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27" name="Line 165"/>
          <p:cNvSpPr>
            <a:spLocks noChangeShapeType="1"/>
          </p:cNvSpPr>
          <p:nvPr/>
        </p:nvSpPr>
        <p:spPr bwMode="auto">
          <a:xfrm flipH="1">
            <a:off x="5089363" y="3847854"/>
            <a:ext cx="0" cy="662767"/>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31" name="Line 169"/>
          <p:cNvSpPr>
            <a:spLocks noChangeShapeType="1"/>
          </p:cNvSpPr>
          <p:nvPr/>
        </p:nvSpPr>
        <p:spPr bwMode="auto">
          <a:xfrm>
            <a:off x="7525406" y="5786856"/>
            <a:ext cx="286310"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32" name="Text Box 170"/>
          <p:cNvSpPr txBox="1">
            <a:spLocks noChangeArrowheads="1"/>
          </p:cNvSpPr>
          <p:nvPr/>
        </p:nvSpPr>
        <p:spPr bwMode="auto">
          <a:xfrm>
            <a:off x="7216476" y="5618958"/>
            <a:ext cx="3778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t>we</a:t>
            </a:r>
          </a:p>
        </p:txBody>
      </p:sp>
      <p:sp>
        <p:nvSpPr>
          <p:cNvPr id="21633" name="Text Box 171"/>
          <p:cNvSpPr txBox="1">
            <a:spLocks noChangeArrowheads="1"/>
          </p:cNvSpPr>
          <p:nvPr/>
        </p:nvSpPr>
        <p:spPr bwMode="auto">
          <a:xfrm>
            <a:off x="7877311" y="525289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dreaddata</a:t>
            </a:r>
            <a:endParaRPr lang="en-US" altLang="ja-JP" sz="1200" b="1" dirty="0"/>
          </a:p>
        </p:txBody>
      </p:sp>
      <p:sp>
        <p:nvSpPr>
          <p:cNvPr id="21634" name="Text Box 172"/>
          <p:cNvSpPr txBox="1">
            <a:spLocks noChangeArrowheads="1"/>
          </p:cNvSpPr>
          <p:nvPr/>
        </p:nvSpPr>
        <p:spPr bwMode="auto">
          <a:xfrm>
            <a:off x="6549591" y="5282336"/>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addrdata</a:t>
            </a:r>
            <a:endParaRPr lang="en-US" altLang="ja-JP" sz="1200" b="1" dirty="0"/>
          </a:p>
        </p:txBody>
      </p:sp>
      <p:sp>
        <p:nvSpPr>
          <p:cNvPr id="21635" name="Text Box 173"/>
          <p:cNvSpPr txBox="1">
            <a:spLocks noChangeArrowheads="1"/>
          </p:cNvSpPr>
          <p:nvPr/>
        </p:nvSpPr>
        <p:spPr bwMode="auto">
          <a:xfrm>
            <a:off x="7094831" y="6131473"/>
            <a:ext cx="9366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dwritedata</a:t>
            </a:r>
            <a:endParaRPr lang="en-US" altLang="ja-JP" sz="1200" b="1" dirty="0"/>
          </a:p>
        </p:txBody>
      </p:sp>
      <p:sp>
        <p:nvSpPr>
          <p:cNvPr id="21636" name="Text Box 174"/>
          <p:cNvSpPr txBox="1">
            <a:spLocks noChangeArrowheads="1"/>
          </p:cNvSpPr>
          <p:nvPr/>
        </p:nvSpPr>
        <p:spPr bwMode="auto">
          <a:xfrm>
            <a:off x="5125442" y="16287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comE</a:t>
            </a:r>
            <a:endParaRPr lang="en-US" altLang="ja-JP" sz="1200" b="1" dirty="0"/>
          </a:p>
        </p:txBody>
      </p:sp>
      <p:sp>
        <p:nvSpPr>
          <p:cNvPr id="21638" name="Text Box 176"/>
          <p:cNvSpPr txBox="1">
            <a:spLocks noChangeArrowheads="1"/>
          </p:cNvSpPr>
          <p:nvPr/>
        </p:nvSpPr>
        <p:spPr bwMode="auto">
          <a:xfrm>
            <a:off x="3541117" y="2076450"/>
            <a:ext cx="5048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t>ADD</a:t>
            </a:r>
          </a:p>
        </p:txBody>
      </p:sp>
      <p:sp>
        <p:nvSpPr>
          <p:cNvPr id="21639" name="Text Box 177"/>
          <p:cNvSpPr txBox="1">
            <a:spLocks noChangeArrowheads="1"/>
          </p:cNvSpPr>
          <p:nvPr/>
        </p:nvSpPr>
        <p:spPr bwMode="auto">
          <a:xfrm>
            <a:off x="5196880" y="22764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rdE</a:t>
            </a:r>
            <a:endParaRPr lang="en-US" altLang="ja-JP" sz="1200" b="1" dirty="0"/>
          </a:p>
        </p:txBody>
      </p:sp>
      <p:sp>
        <p:nvSpPr>
          <p:cNvPr id="21640" name="Text Box 178"/>
          <p:cNvSpPr txBox="1">
            <a:spLocks noChangeArrowheads="1"/>
          </p:cNvSpPr>
          <p:nvPr/>
        </p:nvSpPr>
        <p:spPr bwMode="auto">
          <a:xfrm>
            <a:off x="6815529" y="223668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rdM</a:t>
            </a:r>
            <a:endParaRPr lang="en-US" altLang="ja-JP" sz="1200" b="1" dirty="0"/>
          </a:p>
        </p:txBody>
      </p:sp>
      <p:sp>
        <p:nvSpPr>
          <p:cNvPr id="21641" name="Text Box 179"/>
          <p:cNvSpPr txBox="1">
            <a:spLocks noChangeArrowheads="1"/>
          </p:cNvSpPr>
          <p:nvPr/>
        </p:nvSpPr>
        <p:spPr bwMode="auto">
          <a:xfrm>
            <a:off x="2533055" y="785813"/>
            <a:ext cx="7826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t>decorder</a:t>
            </a:r>
          </a:p>
        </p:txBody>
      </p:sp>
      <p:sp>
        <p:nvSpPr>
          <p:cNvPr id="21642" name="Line 180"/>
          <p:cNvSpPr>
            <a:spLocks noChangeShapeType="1"/>
          </p:cNvSpPr>
          <p:nvPr/>
        </p:nvSpPr>
        <p:spPr bwMode="auto">
          <a:xfrm>
            <a:off x="2028230" y="188913"/>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43" name="Line 181"/>
          <p:cNvSpPr>
            <a:spLocks noChangeShapeType="1"/>
          </p:cNvSpPr>
          <p:nvPr/>
        </p:nvSpPr>
        <p:spPr bwMode="auto">
          <a:xfrm>
            <a:off x="4765352" y="184994"/>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44" name="Line 182"/>
          <p:cNvSpPr>
            <a:spLocks noChangeShapeType="1"/>
          </p:cNvSpPr>
          <p:nvPr/>
        </p:nvSpPr>
        <p:spPr bwMode="auto">
          <a:xfrm>
            <a:off x="6852642" y="188913"/>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45" name="Text Box 183"/>
          <p:cNvSpPr txBox="1">
            <a:spLocks noChangeArrowheads="1"/>
          </p:cNvSpPr>
          <p:nvPr/>
        </p:nvSpPr>
        <p:spPr bwMode="auto">
          <a:xfrm>
            <a:off x="1095375" y="207963"/>
            <a:ext cx="32573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F</a:t>
            </a:r>
          </a:p>
        </p:txBody>
      </p:sp>
      <p:sp>
        <p:nvSpPr>
          <p:cNvPr id="21646" name="Text Box 184"/>
          <p:cNvSpPr txBox="1">
            <a:spLocks noChangeArrowheads="1"/>
          </p:cNvSpPr>
          <p:nvPr/>
        </p:nvSpPr>
        <p:spPr bwMode="auto">
          <a:xfrm>
            <a:off x="3459596" y="178635"/>
            <a:ext cx="35137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D</a:t>
            </a:r>
          </a:p>
        </p:txBody>
      </p:sp>
      <p:sp>
        <p:nvSpPr>
          <p:cNvPr id="21647" name="Text Box 185"/>
          <p:cNvSpPr txBox="1">
            <a:spLocks noChangeArrowheads="1"/>
          </p:cNvSpPr>
          <p:nvPr/>
        </p:nvSpPr>
        <p:spPr bwMode="auto">
          <a:xfrm>
            <a:off x="5701705" y="188913"/>
            <a:ext cx="33855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E</a:t>
            </a:r>
          </a:p>
        </p:txBody>
      </p:sp>
      <p:sp>
        <p:nvSpPr>
          <p:cNvPr id="21648" name="Text Box 186"/>
          <p:cNvSpPr txBox="1">
            <a:spLocks noChangeArrowheads="1"/>
          </p:cNvSpPr>
          <p:nvPr/>
        </p:nvSpPr>
        <p:spPr bwMode="auto">
          <a:xfrm>
            <a:off x="7408686" y="214968"/>
            <a:ext cx="37702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M</a:t>
            </a:r>
          </a:p>
        </p:txBody>
      </p:sp>
      <p:sp>
        <p:nvSpPr>
          <p:cNvPr id="21649" name="Text Box 187"/>
          <p:cNvSpPr txBox="1">
            <a:spLocks noChangeArrowheads="1"/>
          </p:cNvSpPr>
          <p:nvPr/>
        </p:nvSpPr>
        <p:spPr bwMode="auto">
          <a:xfrm>
            <a:off x="1691680" y="22764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ir</a:t>
            </a:r>
          </a:p>
        </p:txBody>
      </p:sp>
      <p:sp>
        <p:nvSpPr>
          <p:cNvPr id="179" name="Line 117">
            <a:extLst>
              <a:ext uri="{FF2B5EF4-FFF2-40B4-BE49-F238E27FC236}">
                <a16:creationId xmlns:a16="http://schemas.microsoft.com/office/drawing/2014/main" id="{85123218-C3B7-41C7-840A-B3E92EBC6C06}"/>
              </a:ext>
            </a:extLst>
          </p:cNvPr>
          <p:cNvSpPr>
            <a:spLocks noChangeShapeType="1"/>
          </p:cNvSpPr>
          <p:nvPr/>
        </p:nvSpPr>
        <p:spPr bwMode="auto">
          <a:xfrm>
            <a:off x="6983982" y="4500304"/>
            <a:ext cx="180306" cy="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0" name="Line 164">
            <a:extLst>
              <a:ext uri="{FF2B5EF4-FFF2-40B4-BE49-F238E27FC236}">
                <a16:creationId xmlns:a16="http://schemas.microsoft.com/office/drawing/2014/main" id="{CB46BDA8-21EE-496C-9EF8-2E8D8F97DE94}"/>
              </a:ext>
            </a:extLst>
          </p:cNvPr>
          <p:cNvSpPr>
            <a:spLocks noChangeShapeType="1"/>
          </p:cNvSpPr>
          <p:nvPr/>
        </p:nvSpPr>
        <p:spPr bwMode="auto">
          <a:xfrm>
            <a:off x="7164288" y="4479925"/>
            <a:ext cx="0" cy="2118518"/>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1" name="Line 118">
            <a:extLst>
              <a:ext uri="{FF2B5EF4-FFF2-40B4-BE49-F238E27FC236}">
                <a16:creationId xmlns:a16="http://schemas.microsoft.com/office/drawing/2014/main" id="{8625AFBE-9AD9-4925-8595-943E359AAFEF}"/>
              </a:ext>
            </a:extLst>
          </p:cNvPr>
          <p:cNvSpPr>
            <a:spLocks noChangeShapeType="1"/>
          </p:cNvSpPr>
          <p:nvPr/>
        </p:nvSpPr>
        <p:spPr bwMode="auto">
          <a:xfrm>
            <a:off x="7141566" y="6584155"/>
            <a:ext cx="644145" cy="2063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2" name="Line 118">
            <a:extLst>
              <a:ext uri="{FF2B5EF4-FFF2-40B4-BE49-F238E27FC236}">
                <a16:creationId xmlns:a16="http://schemas.microsoft.com/office/drawing/2014/main" id="{7F8667C9-81AB-40F8-BF59-4935C4275FDC}"/>
              </a:ext>
            </a:extLst>
          </p:cNvPr>
          <p:cNvSpPr>
            <a:spLocks noChangeShapeType="1"/>
          </p:cNvSpPr>
          <p:nvPr/>
        </p:nvSpPr>
        <p:spPr bwMode="auto">
          <a:xfrm>
            <a:off x="7235453" y="6085680"/>
            <a:ext cx="576262" cy="713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 name="Line 117">
            <a:extLst>
              <a:ext uri="{FF2B5EF4-FFF2-40B4-BE49-F238E27FC236}">
                <a16:creationId xmlns:a16="http://schemas.microsoft.com/office/drawing/2014/main" id="{07FD7EBA-4A1B-43E0-BA87-D83557E01AB4}"/>
              </a:ext>
            </a:extLst>
          </p:cNvPr>
          <p:cNvSpPr>
            <a:spLocks noChangeShapeType="1"/>
          </p:cNvSpPr>
          <p:nvPr/>
        </p:nvSpPr>
        <p:spPr bwMode="auto">
          <a:xfrm>
            <a:off x="5089363" y="4506511"/>
            <a:ext cx="164898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5" name="Rectangle 76">
            <a:extLst>
              <a:ext uri="{FF2B5EF4-FFF2-40B4-BE49-F238E27FC236}">
                <a16:creationId xmlns:a16="http://schemas.microsoft.com/office/drawing/2014/main" id="{C84319A5-C71C-4F9B-AF20-5745299804B3}"/>
              </a:ext>
            </a:extLst>
          </p:cNvPr>
          <p:cNvSpPr>
            <a:spLocks noChangeArrowheads="1"/>
          </p:cNvSpPr>
          <p:nvPr/>
        </p:nvSpPr>
        <p:spPr bwMode="auto">
          <a:xfrm>
            <a:off x="8231622" y="1104901"/>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86" name="Rectangle 40">
            <a:extLst>
              <a:ext uri="{FF2B5EF4-FFF2-40B4-BE49-F238E27FC236}">
                <a16:creationId xmlns:a16="http://schemas.microsoft.com/office/drawing/2014/main" id="{08F656B6-90A8-4186-AF49-344B6ADEF451}"/>
              </a:ext>
            </a:extLst>
          </p:cNvPr>
          <p:cNvSpPr>
            <a:spLocks noChangeArrowheads="1"/>
          </p:cNvSpPr>
          <p:nvPr/>
        </p:nvSpPr>
        <p:spPr bwMode="auto">
          <a:xfrm rot="5400000">
            <a:off x="8012819" y="3377947"/>
            <a:ext cx="5762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aluW</a:t>
            </a:r>
            <a:endParaRPr lang="en-US" altLang="ja-JP" sz="1400" dirty="0"/>
          </a:p>
        </p:txBody>
      </p:sp>
      <p:sp>
        <p:nvSpPr>
          <p:cNvPr id="187" name="Rectangle 39">
            <a:extLst>
              <a:ext uri="{FF2B5EF4-FFF2-40B4-BE49-F238E27FC236}">
                <a16:creationId xmlns:a16="http://schemas.microsoft.com/office/drawing/2014/main" id="{9D676B2B-99E9-414F-AADF-0823C712C312}"/>
              </a:ext>
            </a:extLst>
          </p:cNvPr>
          <p:cNvSpPr>
            <a:spLocks noChangeArrowheads="1"/>
          </p:cNvSpPr>
          <p:nvPr/>
        </p:nvSpPr>
        <p:spPr bwMode="auto">
          <a:xfrm rot="5400000">
            <a:off x="8004273" y="3999851"/>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dataW</a:t>
            </a:r>
            <a:endParaRPr lang="en-US" altLang="ja-JP" sz="1400" dirty="0"/>
          </a:p>
        </p:txBody>
      </p:sp>
      <p:sp>
        <p:nvSpPr>
          <p:cNvPr id="188" name="Line 164">
            <a:extLst>
              <a:ext uri="{FF2B5EF4-FFF2-40B4-BE49-F238E27FC236}">
                <a16:creationId xmlns:a16="http://schemas.microsoft.com/office/drawing/2014/main" id="{EE94C804-7349-4CD0-BA07-856FF3B2E857}"/>
              </a:ext>
            </a:extLst>
          </p:cNvPr>
          <p:cNvSpPr>
            <a:spLocks noChangeShapeType="1"/>
          </p:cNvSpPr>
          <p:nvPr/>
        </p:nvSpPr>
        <p:spPr bwMode="auto">
          <a:xfrm>
            <a:off x="7937499" y="4149080"/>
            <a:ext cx="0" cy="1413993"/>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9" name="Line 117">
            <a:extLst>
              <a:ext uri="{FF2B5EF4-FFF2-40B4-BE49-F238E27FC236}">
                <a16:creationId xmlns:a16="http://schemas.microsoft.com/office/drawing/2014/main" id="{299532CB-31D4-4AB0-86DA-892266DBCFED}"/>
              </a:ext>
            </a:extLst>
          </p:cNvPr>
          <p:cNvSpPr>
            <a:spLocks noChangeShapeType="1"/>
          </p:cNvSpPr>
          <p:nvPr/>
        </p:nvSpPr>
        <p:spPr bwMode="auto">
          <a:xfrm>
            <a:off x="7937499" y="4149080"/>
            <a:ext cx="2631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0" name="Line 117">
            <a:extLst>
              <a:ext uri="{FF2B5EF4-FFF2-40B4-BE49-F238E27FC236}">
                <a16:creationId xmlns:a16="http://schemas.microsoft.com/office/drawing/2014/main" id="{102FD469-10D9-43D1-8BF8-3433B99098A4}"/>
              </a:ext>
            </a:extLst>
          </p:cNvPr>
          <p:cNvSpPr>
            <a:spLocks noChangeShapeType="1"/>
          </p:cNvSpPr>
          <p:nvPr/>
        </p:nvSpPr>
        <p:spPr bwMode="auto">
          <a:xfrm>
            <a:off x="8388424" y="3573016"/>
            <a:ext cx="2473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1" name="Line 117">
            <a:extLst>
              <a:ext uri="{FF2B5EF4-FFF2-40B4-BE49-F238E27FC236}">
                <a16:creationId xmlns:a16="http://schemas.microsoft.com/office/drawing/2014/main" id="{8764E777-C883-4B2B-ADF7-DE04E90093E5}"/>
              </a:ext>
            </a:extLst>
          </p:cNvPr>
          <p:cNvSpPr>
            <a:spLocks noChangeShapeType="1"/>
          </p:cNvSpPr>
          <p:nvPr/>
        </p:nvSpPr>
        <p:spPr bwMode="auto">
          <a:xfrm>
            <a:off x="8388424" y="3860800"/>
            <a:ext cx="215901"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3" name="Line 141">
            <a:extLst>
              <a:ext uri="{FF2B5EF4-FFF2-40B4-BE49-F238E27FC236}">
                <a16:creationId xmlns:a16="http://schemas.microsoft.com/office/drawing/2014/main" id="{117F816D-7BB9-4D86-A08D-0D8BCFD4CC36}"/>
              </a:ext>
            </a:extLst>
          </p:cNvPr>
          <p:cNvSpPr>
            <a:spLocks noChangeShapeType="1"/>
          </p:cNvSpPr>
          <p:nvPr/>
        </p:nvSpPr>
        <p:spPr bwMode="auto">
          <a:xfrm>
            <a:off x="8388672" y="1196752"/>
            <a:ext cx="359321" cy="0"/>
          </a:xfrm>
          <a:prstGeom prst="line">
            <a:avLst/>
          </a:prstGeom>
          <a:noFill/>
          <a:ln w="9525">
            <a:solidFill>
              <a:schemeClr val="tx1"/>
            </a:solidFill>
            <a:prstDash val="dash"/>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 name="Rectangle 81">
            <a:extLst>
              <a:ext uri="{FF2B5EF4-FFF2-40B4-BE49-F238E27FC236}">
                <a16:creationId xmlns:a16="http://schemas.microsoft.com/office/drawing/2014/main" id="{D592B511-E810-4EA4-AFE6-044AB31B5065}"/>
              </a:ext>
            </a:extLst>
          </p:cNvPr>
          <p:cNvSpPr>
            <a:spLocks noChangeArrowheads="1"/>
          </p:cNvSpPr>
          <p:nvPr/>
        </p:nvSpPr>
        <p:spPr bwMode="auto">
          <a:xfrm>
            <a:off x="6803802" y="814387"/>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7" name="Line 129">
            <a:extLst>
              <a:ext uri="{FF2B5EF4-FFF2-40B4-BE49-F238E27FC236}">
                <a16:creationId xmlns:a16="http://schemas.microsoft.com/office/drawing/2014/main" id="{A436A2ED-CF62-4F97-862B-CC3FA9BE4424}"/>
              </a:ext>
            </a:extLst>
          </p:cNvPr>
          <p:cNvSpPr>
            <a:spLocks noChangeShapeType="1"/>
          </p:cNvSpPr>
          <p:nvPr/>
        </p:nvSpPr>
        <p:spPr bwMode="auto">
          <a:xfrm>
            <a:off x="7349678" y="981075"/>
            <a:ext cx="0" cy="64770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8" name="Rectangle 78">
            <a:extLst>
              <a:ext uri="{FF2B5EF4-FFF2-40B4-BE49-F238E27FC236}">
                <a16:creationId xmlns:a16="http://schemas.microsoft.com/office/drawing/2014/main" id="{C0ADF918-409D-4D8B-AE10-EC95BA59F6D8}"/>
              </a:ext>
            </a:extLst>
          </p:cNvPr>
          <p:cNvSpPr>
            <a:spLocks noChangeArrowheads="1"/>
          </p:cNvSpPr>
          <p:nvPr/>
        </p:nvSpPr>
        <p:spPr bwMode="auto">
          <a:xfrm>
            <a:off x="4716016" y="620812"/>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9" name="Line 138">
            <a:extLst>
              <a:ext uri="{FF2B5EF4-FFF2-40B4-BE49-F238E27FC236}">
                <a16:creationId xmlns:a16="http://schemas.microsoft.com/office/drawing/2014/main" id="{4D05CDED-8B2E-4AE5-9372-1D8F7206B3C8}"/>
              </a:ext>
            </a:extLst>
          </p:cNvPr>
          <p:cNvSpPr>
            <a:spLocks noChangeShapeType="1"/>
          </p:cNvSpPr>
          <p:nvPr/>
        </p:nvSpPr>
        <p:spPr bwMode="auto">
          <a:xfrm>
            <a:off x="3276873" y="765274"/>
            <a:ext cx="1439143"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0" name="Line 141">
            <a:extLst>
              <a:ext uri="{FF2B5EF4-FFF2-40B4-BE49-F238E27FC236}">
                <a16:creationId xmlns:a16="http://schemas.microsoft.com/office/drawing/2014/main" id="{BDF55E9A-E7BF-4330-B1DF-8D86EA7C1EAB}"/>
              </a:ext>
            </a:extLst>
          </p:cNvPr>
          <p:cNvSpPr>
            <a:spLocks noChangeShapeType="1"/>
          </p:cNvSpPr>
          <p:nvPr/>
        </p:nvSpPr>
        <p:spPr bwMode="auto">
          <a:xfrm>
            <a:off x="4860479" y="765274"/>
            <a:ext cx="1894979"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1" name="Text Box 145">
            <a:extLst>
              <a:ext uri="{FF2B5EF4-FFF2-40B4-BE49-F238E27FC236}">
                <a16:creationId xmlns:a16="http://schemas.microsoft.com/office/drawing/2014/main" id="{A59CE939-E13F-4A0D-93E2-6C535FDE6271}"/>
              </a:ext>
            </a:extLst>
          </p:cNvPr>
          <p:cNvSpPr txBox="1">
            <a:spLocks noChangeArrowheads="1"/>
          </p:cNvSpPr>
          <p:nvPr/>
        </p:nvSpPr>
        <p:spPr bwMode="auto">
          <a:xfrm>
            <a:off x="3304764" y="551593"/>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a:t>
            </a:r>
            <a:endParaRPr lang="en-US" altLang="ja-JP" sz="1200" b="1" dirty="0"/>
          </a:p>
        </p:txBody>
      </p:sp>
      <p:sp>
        <p:nvSpPr>
          <p:cNvPr id="202" name="Rectangle 81">
            <a:extLst>
              <a:ext uri="{FF2B5EF4-FFF2-40B4-BE49-F238E27FC236}">
                <a16:creationId xmlns:a16="http://schemas.microsoft.com/office/drawing/2014/main" id="{A4B68612-0FB6-4A4E-AEE0-CBC78A170F25}"/>
              </a:ext>
            </a:extLst>
          </p:cNvPr>
          <p:cNvSpPr>
            <a:spLocks noChangeArrowheads="1"/>
          </p:cNvSpPr>
          <p:nvPr/>
        </p:nvSpPr>
        <p:spPr bwMode="auto">
          <a:xfrm>
            <a:off x="6755458" y="598586"/>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4" name="Line 141">
            <a:extLst>
              <a:ext uri="{FF2B5EF4-FFF2-40B4-BE49-F238E27FC236}">
                <a16:creationId xmlns:a16="http://schemas.microsoft.com/office/drawing/2014/main" id="{42D4838B-19C1-4C1F-B440-915F631BC702}"/>
              </a:ext>
            </a:extLst>
          </p:cNvPr>
          <p:cNvSpPr>
            <a:spLocks noChangeShapeType="1"/>
          </p:cNvSpPr>
          <p:nvPr/>
        </p:nvSpPr>
        <p:spPr bwMode="auto">
          <a:xfrm>
            <a:off x="6924080" y="728762"/>
            <a:ext cx="1307542"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8" name="グループ化 7">
            <a:extLst>
              <a:ext uri="{FF2B5EF4-FFF2-40B4-BE49-F238E27FC236}">
                <a16:creationId xmlns:a16="http://schemas.microsoft.com/office/drawing/2014/main" id="{B1120B67-2F3B-47D4-9388-30B2D963901B}"/>
              </a:ext>
            </a:extLst>
          </p:cNvPr>
          <p:cNvGrpSpPr/>
          <p:nvPr/>
        </p:nvGrpSpPr>
        <p:grpSpPr>
          <a:xfrm>
            <a:off x="8325718" y="710505"/>
            <a:ext cx="234205" cy="743754"/>
            <a:chOff x="8772166" y="2010330"/>
            <a:chExt cx="144462" cy="1296988"/>
          </a:xfrm>
        </p:grpSpPr>
        <p:sp>
          <p:nvSpPr>
            <p:cNvPr id="205" name="Line 122">
              <a:extLst>
                <a:ext uri="{FF2B5EF4-FFF2-40B4-BE49-F238E27FC236}">
                  <a16:creationId xmlns:a16="http://schemas.microsoft.com/office/drawing/2014/main" id="{9BE35FF0-5610-49F2-A67A-F2F004ED73E7}"/>
                </a:ext>
              </a:extLst>
            </p:cNvPr>
            <p:cNvSpPr>
              <a:spLocks noChangeShapeType="1"/>
            </p:cNvSpPr>
            <p:nvPr/>
          </p:nvSpPr>
          <p:spPr bwMode="auto">
            <a:xfrm>
              <a:off x="8772166" y="2010330"/>
              <a:ext cx="144462"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 name="Line 123">
              <a:extLst>
                <a:ext uri="{FF2B5EF4-FFF2-40B4-BE49-F238E27FC236}">
                  <a16:creationId xmlns:a16="http://schemas.microsoft.com/office/drawing/2014/main" id="{65D3A6C8-CD22-4192-BB13-44069307B676}"/>
                </a:ext>
              </a:extLst>
            </p:cNvPr>
            <p:cNvSpPr>
              <a:spLocks noChangeShapeType="1"/>
            </p:cNvSpPr>
            <p:nvPr/>
          </p:nvSpPr>
          <p:spPr bwMode="auto">
            <a:xfrm>
              <a:off x="8916628" y="2010330"/>
              <a:ext cx="0" cy="129698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07" name="Line 124">
            <a:extLst>
              <a:ext uri="{FF2B5EF4-FFF2-40B4-BE49-F238E27FC236}">
                <a16:creationId xmlns:a16="http://schemas.microsoft.com/office/drawing/2014/main" id="{AAF22FE7-F5BD-4D79-91C2-E2FF2D58DCDF}"/>
              </a:ext>
            </a:extLst>
          </p:cNvPr>
          <p:cNvSpPr>
            <a:spLocks noChangeShapeType="1"/>
          </p:cNvSpPr>
          <p:nvPr/>
        </p:nvSpPr>
        <p:spPr bwMode="auto">
          <a:xfrm flipH="1">
            <a:off x="3074788" y="1454259"/>
            <a:ext cx="5485134"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 name="Line 129">
            <a:extLst>
              <a:ext uri="{FF2B5EF4-FFF2-40B4-BE49-F238E27FC236}">
                <a16:creationId xmlns:a16="http://schemas.microsoft.com/office/drawing/2014/main" id="{8E12475A-904D-46A4-89A7-9D80CBDEE035}"/>
              </a:ext>
            </a:extLst>
          </p:cNvPr>
          <p:cNvSpPr>
            <a:spLocks noChangeShapeType="1"/>
          </p:cNvSpPr>
          <p:nvPr/>
        </p:nvSpPr>
        <p:spPr bwMode="auto">
          <a:xfrm>
            <a:off x="3036292" y="1412875"/>
            <a:ext cx="0" cy="1373188"/>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 name="Rectangle 76">
            <a:extLst>
              <a:ext uri="{FF2B5EF4-FFF2-40B4-BE49-F238E27FC236}">
                <a16:creationId xmlns:a16="http://schemas.microsoft.com/office/drawing/2014/main" id="{F739E1DA-F967-486D-97C7-487D9B36855E}"/>
              </a:ext>
            </a:extLst>
          </p:cNvPr>
          <p:cNvSpPr>
            <a:spLocks noChangeArrowheads="1"/>
          </p:cNvSpPr>
          <p:nvPr/>
        </p:nvSpPr>
        <p:spPr bwMode="auto">
          <a:xfrm>
            <a:off x="8231622" y="581946"/>
            <a:ext cx="144462" cy="215900"/>
          </a:xfrm>
          <a:prstGeom prst="rect">
            <a:avLst/>
          </a:prstGeom>
          <a:solidFill>
            <a:schemeClr val="bg1"/>
          </a:solidFill>
          <a:ln w="9525">
            <a:solidFill>
              <a:schemeClr val="tx1"/>
            </a:solidFill>
            <a:miter lim="800000"/>
            <a:headEnd/>
            <a:tailEnd/>
          </a:ln>
          <a:effec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0" name="Line 182">
            <a:extLst>
              <a:ext uri="{FF2B5EF4-FFF2-40B4-BE49-F238E27FC236}">
                <a16:creationId xmlns:a16="http://schemas.microsoft.com/office/drawing/2014/main" id="{ADDC3325-AB86-4D91-AA24-0E079B90439C}"/>
              </a:ext>
            </a:extLst>
          </p:cNvPr>
          <p:cNvSpPr>
            <a:spLocks noChangeShapeType="1"/>
          </p:cNvSpPr>
          <p:nvPr/>
        </p:nvSpPr>
        <p:spPr bwMode="auto">
          <a:xfrm>
            <a:off x="8320360" y="212448"/>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1" name="Text Box 186">
            <a:extLst>
              <a:ext uri="{FF2B5EF4-FFF2-40B4-BE49-F238E27FC236}">
                <a16:creationId xmlns:a16="http://schemas.microsoft.com/office/drawing/2014/main" id="{E1D54603-5F02-4A9E-9C46-F4A6C6B2DB70}"/>
              </a:ext>
            </a:extLst>
          </p:cNvPr>
          <p:cNvSpPr txBox="1">
            <a:spLocks noChangeArrowheads="1"/>
          </p:cNvSpPr>
          <p:nvPr/>
        </p:nvSpPr>
        <p:spPr bwMode="auto">
          <a:xfrm>
            <a:off x="8614246" y="219903"/>
            <a:ext cx="40267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W</a:t>
            </a:r>
          </a:p>
        </p:txBody>
      </p:sp>
      <p:sp>
        <p:nvSpPr>
          <p:cNvPr id="216" name="Line 104">
            <a:extLst>
              <a:ext uri="{FF2B5EF4-FFF2-40B4-BE49-F238E27FC236}">
                <a16:creationId xmlns:a16="http://schemas.microsoft.com/office/drawing/2014/main" id="{4A7236F2-2E21-4EB7-B3D5-0365267F4CE9}"/>
              </a:ext>
            </a:extLst>
          </p:cNvPr>
          <p:cNvSpPr>
            <a:spLocks noChangeShapeType="1"/>
          </p:cNvSpPr>
          <p:nvPr/>
        </p:nvSpPr>
        <p:spPr bwMode="auto">
          <a:xfrm flipV="1">
            <a:off x="2542578" y="2476336"/>
            <a:ext cx="854078" cy="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7" name="Line 99">
            <a:extLst>
              <a:ext uri="{FF2B5EF4-FFF2-40B4-BE49-F238E27FC236}">
                <a16:creationId xmlns:a16="http://schemas.microsoft.com/office/drawing/2014/main" id="{62CE8743-11E4-434D-814B-E0ABF13D7647}"/>
              </a:ext>
            </a:extLst>
          </p:cNvPr>
          <p:cNvSpPr>
            <a:spLocks noChangeShapeType="1"/>
          </p:cNvSpPr>
          <p:nvPr/>
        </p:nvSpPr>
        <p:spPr bwMode="auto">
          <a:xfrm flipV="1">
            <a:off x="2533055" y="2470150"/>
            <a:ext cx="0"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8" name="Line 98">
            <a:extLst>
              <a:ext uri="{FF2B5EF4-FFF2-40B4-BE49-F238E27FC236}">
                <a16:creationId xmlns:a16="http://schemas.microsoft.com/office/drawing/2014/main" id="{A4ACB0A3-241F-418B-81BD-8B3EB30985C0}"/>
              </a:ext>
            </a:extLst>
          </p:cNvPr>
          <p:cNvSpPr>
            <a:spLocks noChangeShapeType="1"/>
          </p:cNvSpPr>
          <p:nvPr/>
        </p:nvSpPr>
        <p:spPr bwMode="auto">
          <a:xfrm flipV="1">
            <a:off x="2031645" y="3146442"/>
            <a:ext cx="50221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9" name="Rectangle 76">
            <a:extLst>
              <a:ext uri="{FF2B5EF4-FFF2-40B4-BE49-F238E27FC236}">
                <a16:creationId xmlns:a16="http://schemas.microsoft.com/office/drawing/2014/main" id="{90C3823E-118D-4BF9-A1D4-64C3B3974CF6}"/>
              </a:ext>
            </a:extLst>
          </p:cNvPr>
          <p:cNvSpPr>
            <a:spLocks noChangeArrowheads="1"/>
          </p:cNvSpPr>
          <p:nvPr/>
        </p:nvSpPr>
        <p:spPr bwMode="auto">
          <a:xfrm>
            <a:off x="6718895" y="2444966"/>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20" name="Line 131">
            <a:extLst>
              <a:ext uri="{FF2B5EF4-FFF2-40B4-BE49-F238E27FC236}">
                <a16:creationId xmlns:a16="http://schemas.microsoft.com/office/drawing/2014/main" id="{19162AC8-6A1E-4D23-8593-56D1A0E424C7}"/>
              </a:ext>
            </a:extLst>
          </p:cNvPr>
          <p:cNvSpPr>
            <a:spLocks noChangeShapeType="1"/>
          </p:cNvSpPr>
          <p:nvPr/>
        </p:nvSpPr>
        <p:spPr bwMode="auto">
          <a:xfrm>
            <a:off x="6878340" y="2571750"/>
            <a:ext cx="130164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1" name="Line 151">
            <a:extLst>
              <a:ext uri="{FF2B5EF4-FFF2-40B4-BE49-F238E27FC236}">
                <a16:creationId xmlns:a16="http://schemas.microsoft.com/office/drawing/2014/main" id="{BC3854AF-EBF9-47D2-9640-0481DEC1FFA4}"/>
              </a:ext>
            </a:extLst>
          </p:cNvPr>
          <p:cNvSpPr>
            <a:spLocks noChangeShapeType="1"/>
          </p:cNvSpPr>
          <p:nvPr/>
        </p:nvSpPr>
        <p:spPr bwMode="auto">
          <a:xfrm flipV="1">
            <a:off x="2268538" y="1628775"/>
            <a:ext cx="0" cy="18002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2" name="Line 102">
            <a:extLst>
              <a:ext uri="{FF2B5EF4-FFF2-40B4-BE49-F238E27FC236}">
                <a16:creationId xmlns:a16="http://schemas.microsoft.com/office/drawing/2014/main" id="{437F4BD5-2709-4777-A113-7C8965919023}"/>
              </a:ext>
            </a:extLst>
          </p:cNvPr>
          <p:cNvSpPr>
            <a:spLocks noChangeShapeType="1"/>
          </p:cNvSpPr>
          <p:nvPr/>
        </p:nvSpPr>
        <p:spPr bwMode="auto">
          <a:xfrm>
            <a:off x="2028230" y="3411409"/>
            <a:ext cx="2403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3" name="Text Box 178">
            <a:extLst>
              <a:ext uri="{FF2B5EF4-FFF2-40B4-BE49-F238E27FC236}">
                <a16:creationId xmlns:a16="http://schemas.microsoft.com/office/drawing/2014/main" id="{0D09E902-C135-4BB6-9B6C-F0DBE4519637}"/>
              </a:ext>
            </a:extLst>
          </p:cNvPr>
          <p:cNvSpPr txBox="1">
            <a:spLocks noChangeArrowheads="1"/>
          </p:cNvSpPr>
          <p:nvPr/>
        </p:nvSpPr>
        <p:spPr bwMode="auto">
          <a:xfrm>
            <a:off x="8104889" y="2158266"/>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rdW</a:t>
            </a:r>
            <a:endParaRPr lang="en-US" altLang="ja-JP" sz="1200" b="1" dirty="0"/>
          </a:p>
        </p:txBody>
      </p:sp>
      <p:sp>
        <p:nvSpPr>
          <p:cNvPr id="224" name="Text Box 178">
            <a:extLst>
              <a:ext uri="{FF2B5EF4-FFF2-40B4-BE49-F238E27FC236}">
                <a16:creationId xmlns:a16="http://schemas.microsoft.com/office/drawing/2014/main" id="{6957EB28-6A33-4BD0-A7A9-2972EFB59D67}"/>
              </a:ext>
            </a:extLst>
          </p:cNvPr>
          <p:cNvSpPr txBox="1">
            <a:spLocks noChangeArrowheads="1"/>
          </p:cNvSpPr>
          <p:nvPr/>
        </p:nvSpPr>
        <p:spPr bwMode="auto">
          <a:xfrm>
            <a:off x="3764894" y="2628452"/>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rdW</a:t>
            </a:r>
            <a:endParaRPr lang="en-US" altLang="ja-JP" sz="1200" b="1" dirty="0"/>
          </a:p>
        </p:txBody>
      </p:sp>
      <p:sp>
        <p:nvSpPr>
          <p:cNvPr id="225" name="Text Box 149">
            <a:extLst>
              <a:ext uri="{FF2B5EF4-FFF2-40B4-BE49-F238E27FC236}">
                <a16:creationId xmlns:a16="http://schemas.microsoft.com/office/drawing/2014/main" id="{B4CD8E87-B446-498A-A98C-56820DB5A5FC}"/>
              </a:ext>
            </a:extLst>
          </p:cNvPr>
          <p:cNvSpPr txBox="1">
            <a:spLocks noChangeArrowheads="1"/>
          </p:cNvSpPr>
          <p:nvPr/>
        </p:nvSpPr>
        <p:spPr bwMode="auto">
          <a:xfrm>
            <a:off x="5131229" y="523162"/>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rweE</a:t>
            </a:r>
            <a:endParaRPr lang="en-US" altLang="ja-JP" sz="1200" b="1" dirty="0"/>
          </a:p>
        </p:txBody>
      </p:sp>
      <p:sp>
        <p:nvSpPr>
          <p:cNvPr id="226" name="Rectangle 39">
            <a:extLst>
              <a:ext uri="{FF2B5EF4-FFF2-40B4-BE49-F238E27FC236}">
                <a16:creationId xmlns:a16="http://schemas.microsoft.com/office/drawing/2014/main" id="{061D798B-8E75-42CF-9E66-374C82C4F1B9}"/>
              </a:ext>
            </a:extLst>
          </p:cNvPr>
          <p:cNvSpPr>
            <a:spLocks noChangeArrowheads="1"/>
          </p:cNvSpPr>
          <p:nvPr/>
        </p:nvSpPr>
        <p:spPr bwMode="auto">
          <a:xfrm rot="5400000">
            <a:off x="4591220" y="4296569"/>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immE</a:t>
            </a:r>
            <a:endParaRPr lang="en-US" altLang="ja-JP" sz="1400" dirty="0"/>
          </a:p>
        </p:txBody>
      </p:sp>
      <p:sp>
        <p:nvSpPr>
          <p:cNvPr id="192" name="AutoShape 18">
            <a:extLst>
              <a:ext uri="{FF2B5EF4-FFF2-40B4-BE49-F238E27FC236}">
                <a16:creationId xmlns:a16="http://schemas.microsoft.com/office/drawing/2014/main" id="{B56B621F-34E6-47B1-B87E-F6CF782B8AB4}"/>
              </a:ext>
            </a:extLst>
          </p:cNvPr>
          <p:cNvSpPr>
            <a:spLocks noChangeArrowheads="1"/>
          </p:cNvSpPr>
          <p:nvPr/>
        </p:nvSpPr>
        <p:spPr bwMode="auto">
          <a:xfrm rot="5400000" flipV="1">
            <a:off x="5137915" y="3847610"/>
            <a:ext cx="752549" cy="103674"/>
          </a:xfrm>
          <a:custGeom>
            <a:avLst/>
            <a:gdLst>
              <a:gd name="T0" fmla="*/ 2147483646 w 21600"/>
              <a:gd name="T1" fmla="*/ 1077502115 h 21600"/>
              <a:gd name="T2" fmla="*/ 2147483646 w 21600"/>
              <a:gd name="T3" fmla="*/ 2147483646 h 21600"/>
              <a:gd name="T4" fmla="*/ 2147483646 w 21600"/>
              <a:gd name="T5" fmla="*/ 1077502115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5" name="Line 115">
            <a:extLst>
              <a:ext uri="{FF2B5EF4-FFF2-40B4-BE49-F238E27FC236}">
                <a16:creationId xmlns:a16="http://schemas.microsoft.com/office/drawing/2014/main" id="{E4B4FE1C-4FFF-4E03-9664-ACB9BD9D52E8}"/>
              </a:ext>
            </a:extLst>
          </p:cNvPr>
          <p:cNvSpPr>
            <a:spLocks noChangeShapeType="1"/>
          </p:cNvSpPr>
          <p:nvPr/>
        </p:nvSpPr>
        <p:spPr bwMode="auto">
          <a:xfrm>
            <a:off x="5872287" y="3979607"/>
            <a:ext cx="139873" cy="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6" name="Line 115">
            <a:extLst>
              <a:ext uri="{FF2B5EF4-FFF2-40B4-BE49-F238E27FC236}">
                <a16:creationId xmlns:a16="http://schemas.microsoft.com/office/drawing/2014/main" id="{BC1D8043-65B3-4CD0-97EB-63409037A79E}"/>
              </a:ext>
            </a:extLst>
          </p:cNvPr>
          <p:cNvSpPr>
            <a:spLocks noChangeShapeType="1"/>
          </p:cNvSpPr>
          <p:nvPr/>
        </p:nvSpPr>
        <p:spPr bwMode="auto">
          <a:xfrm>
            <a:off x="5567921" y="3778872"/>
            <a:ext cx="139873" cy="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 name="Line 164">
            <a:extLst>
              <a:ext uri="{FF2B5EF4-FFF2-40B4-BE49-F238E27FC236}">
                <a16:creationId xmlns:a16="http://schemas.microsoft.com/office/drawing/2014/main" id="{9761594C-99B6-49E6-9932-D20EC32F582D}"/>
              </a:ext>
            </a:extLst>
          </p:cNvPr>
          <p:cNvSpPr>
            <a:spLocks noChangeShapeType="1"/>
          </p:cNvSpPr>
          <p:nvPr/>
        </p:nvSpPr>
        <p:spPr bwMode="auto">
          <a:xfrm>
            <a:off x="5209579" y="3189289"/>
            <a:ext cx="0" cy="1751012"/>
          </a:xfrm>
          <a:prstGeom prst="line">
            <a:avLst/>
          </a:prstGeom>
          <a:noFill/>
          <a:ln w="9525">
            <a:solidFill>
              <a:srgbClr val="FF0000"/>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2" name="Line 114">
            <a:extLst>
              <a:ext uri="{FF2B5EF4-FFF2-40B4-BE49-F238E27FC236}">
                <a16:creationId xmlns:a16="http://schemas.microsoft.com/office/drawing/2014/main" id="{E6B47357-7B98-408A-864B-44603A3B02FC}"/>
              </a:ext>
            </a:extLst>
          </p:cNvPr>
          <p:cNvSpPr>
            <a:spLocks noChangeShapeType="1"/>
          </p:cNvSpPr>
          <p:nvPr/>
        </p:nvSpPr>
        <p:spPr bwMode="auto">
          <a:xfrm>
            <a:off x="5206826" y="3990180"/>
            <a:ext cx="255526"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 name="Line 117">
            <a:extLst>
              <a:ext uri="{FF2B5EF4-FFF2-40B4-BE49-F238E27FC236}">
                <a16:creationId xmlns:a16="http://schemas.microsoft.com/office/drawing/2014/main" id="{FB5F648D-222F-40C1-A824-CE17EA528EFC}"/>
              </a:ext>
            </a:extLst>
          </p:cNvPr>
          <p:cNvSpPr>
            <a:spLocks noChangeShapeType="1"/>
          </p:cNvSpPr>
          <p:nvPr/>
        </p:nvSpPr>
        <p:spPr bwMode="auto">
          <a:xfrm>
            <a:off x="4045942" y="4846918"/>
            <a:ext cx="3185476" cy="8252"/>
          </a:xfrm>
          <a:prstGeom prst="line">
            <a:avLst/>
          </a:prstGeom>
          <a:noFill/>
          <a:ln w="9525">
            <a:solidFill>
              <a:srgbClr val="00B0F0"/>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 name="Line 164">
            <a:extLst>
              <a:ext uri="{FF2B5EF4-FFF2-40B4-BE49-F238E27FC236}">
                <a16:creationId xmlns:a16="http://schemas.microsoft.com/office/drawing/2014/main" id="{9861FF49-66C1-4B0B-9649-3BF5487BD55E}"/>
              </a:ext>
            </a:extLst>
          </p:cNvPr>
          <p:cNvSpPr>
            <a:spLocks noChangeShapeType="1"/>
          </p:cNvSpPr>
          <p:nvPr/>
        </p:nvSpPr>
        <p:spPr bwMode="auto">
          <a:xfrm>
            <a:off x="5292079" y="3391186"/>
            <a:ext cx="0" cy="1511596"/>
          </a:xfrm>
          <a:prstGeom prst="line">
            <a:avLst/>
          </a:prstGeom>
          <a:noFill/>
          <a:ln w="9525">
            <a:solidFill>
              <a:srgbClr val="00B0F0"/>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 name="Line 114">
            <a:extLst>
              <a:ext uri="{FF2B5EF4-FFF2-40B4-BE49-F238E27FC236}">
                <a16:creationId xmlns:a16="http://schemas.microsoft.com/office/drawing/2014/main" id="{7BF78B3D-E532-47D8-92DE-942D71209C1E}"/>
              </a:ext>
            </a:extLst>
          </p:cNvPr>
          <p:cNvSpPr>
            <a:spLocks noChangeShapeType="1"/>
          </p:cNvSpPr>
          <p:nvPr/>
        </p:nvSpPr>
        <p:spPr bwMode="auto">
          <a:xfrm>
            <a:off x="5292079" y="4182510"/>
            <a:ext cx="187685" cy="0"/>
          </a:xfrm>
          <a:prstGeom prst="line">
            <a:avLst/>
          </a:prstGeom>
          <a:noFill/>
          <a:ln w="9525">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0" name="AutoShape 18">
            <a:extLst>
              <a:ext uri="{FF2B5EF4-FFF2-40B4-BE49-F238E27FC236}">
                <a16:creationId xmlns:a16="http://schemas.microsoft.com/office/drawing/2014/main" id="{3C15146D-B913-4951-A41E-6072E47E8478}"/>
              </a:ext>
            </a:extLst>
          </p:cNvPr>
          <p:cNvSpPr>
            <a:spLocks noChangeArrowheads="1"/>
          </p:cNvSpPr>
          <p:nvPr/>
        </p:nvSpPr>
        <p:spPr bwMode="auto">
          <a:xfrm rot="5400000" flipV="1">
            <a:off x="5399691" y="3144904"/>
            <a:ext cx="752549" cy="103674"/>
          </a:xfrm>
          <a:custGeom>
            <a:avLst/>
            <a:gdLst>
              <a:gd name="T0" fmla="*/ 2147483646 w 21600"/>
              <a:gd name="T1" fmla="*/ 1077502115 h 21600"/>
              <a:gd name="T2" fmla="*/ 2147483646 w 21600"/>
              <a:gd name="T3" fmla="*/ 2147483646 h 21600"/>
              <a:gd name="T4" fmla="*/ 2147483646 w 21600"/>
              <a:gd name="T5" fmla="*/ 1077502115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1" name="Line 115">
            <a:extLst>
              <a:ext uri="{FF2B5EF4-FFF2-40B4-BE49-F238E27FC236}">
                <a16:creationId xmlns:a16="http://schemas.microsoft.com/office/drawing/2014/main" id="{A2E0A7FC-74A3-439B-96EB-911D678C9145}"/>
              </a:ext>
            </a:extLst>
          </p:cNvPr>
          <p:cNvSpPr>
            <a:spLocks noChangeShapeType="1"/>
          </p:cNvSpPr>
          <p:nvPr/>
        </p:nvSpPr>
        <p:spPr bwMode="auto">
          <a:xfrm>
            <a:off x="5829697" y="3076166"/>
            <a:ext cx="139873" cy="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2" name="Line 114">
            <a:extLst>
              <a:ext uri="{FF2B5EF4-FFF2-40B4-BE49-F238E27FC236}">
                <a16:creationId xmlns:a16="http://schemas.microsoft.com/office/drawing/2014/main" id="{73B4F37A-C545-4C09-A4E0-45A70AB06A2C}"/>
              </a:ext>
            </a:extLst>
          </p:cNvPr>
          <p:cNvSpPr>
            <a:spLocks noChangeShapeType="1"/>
          </p:cNvSpPr>
          <p:nvPr/>
        </p:nvSpPr>
        <p:spPr bwMode="auto">
          <a:xfrm>
            <a:off x="5196880" y="3178545"/>
            <a:ext cx="511344"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3" name="Line 114">
            <a:extLst>
              <a:ext uri="{FF2B5EF4-FFF2-40B4-BE49-F238E27FC236}">
                <a16:creationId xmlns:a16="http://schemas.microsoft.com/office/drawing/2014/main" id="{D404DF02-6488-4711-9C14-0B4ED90B0C3F}"/>
              </a:ext>
            </a:extLst>
          </p:cNvPr>
          <p:cNvSpPr>
            <a:spLocks noChangeShapeType="1"/>
          </p:cNvSpPr>
          <p:nvPr/>
        </p:nvSpPr>
        <p:spPr bwMode="auto">
          <a:xfrm>
            <a:off x="5292079" y="3357564"/>
            <a:ext cx="409626" cy="0"/>
          </a:xfrm>
          <a:prstGeom prst="line">
            <a:avLst/>
          </a:prstGeom>
          <a:noFill/>
          <a:ln w="9525">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3" name="直線矢印コネクタ 2">
            <a:extLst>
              <a:ext uri="{FF2B5EF4-FFF2-40B4-BE49-F238E27FC236}">
                <a16:creationId xmlns:a16="http://schemas.microsoft.com/office/drawing/2014/main" id="{0935A329-B687-426E-B7E0-FC8E1A3418AC}"/>
              </a:ext>
            </a:extLst>
          </p:cNvPr>
          <p:cNvCxnSpPr/>
          <p:nvPr/>
        </p:nvCxnSpPr>
        <p:spPr>
          <a:xfrm>
            <a:off x="4241389" y="3076166"/>
            <a:ext cx="0" cy="2369058"/>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27" name="Line 112">
            <a:extLst>
              <a:ext uri="{FF2B5EF4-FFF2-40B4-BE49-F238E27FC236}">
                <a16:creationId xmlns:a16="http://schemas.microsoft.com/office/drawing/2014/main" id="{5CEBB8B0-6270-401C-9293-0C99ACF80FE6}"/>
              </a:ext>
            </a:extLst>
          </p:cNvPr>
          <p:cNvSpPr>
            <a:spLocks noChangeShapeType="1"/>
          </p:cNvSpPr>
          <p:nvPr/>
        </p:nvSpPr>
        <p:spPr bwMode="auto">
          <a:xfrm>
            <a:off x="4241390" y="5445224"/>
            <a:ext cx="16332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8" name="Rectangle 74">
            <a:extLst>
              <a:ext uri="{FF2B5EF4-FFF2-40B4-BE49-F238E27FC236}">
                <a16:creationId xmlns:a16="http://schemas.microsoft.com/office/drawing/2014/main" id="{2F177337-E81A-494A-9BFB-062F10FFFBA0}"/>
              </a:ext>
            </a:extLst>
          </p:cNvPr>
          <p:cNvSpPr>
            <a:spLocks noChangeArrowheads="1"/>
          </p:cNvSpPr>
          <p:nvPr/>
        </p:nvSpPr>
        <p:spPr bwMode="auto">
          <a:xfrm>
            <a:off x="4837019" y="5457793"/>
            <a:ext cx="697041" cy="94688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t>= &lt; &gt;</a:t>
            </a:r>
            <a:endParaRPr lang="ja-JP" altLang="en-US" sz="1800" dirty="0"/>
          </a:p>
        </p:txBody>
      </p:sp>
      <p:cxnSp>
        <p:nvCxnSpPr>
          <p:cNvPr id="229" name="直線矢印コネクタ 228">
            <a:extLst>
              <a:ext uri="{FF2B5EF4-FFF2-40B4-BE49-F238E27FC236}">
                <a16:creationId xmlns:a16="http://schemas.microsoft.com/office/drawing/2014/main" id="{5386387E-6F58-4088-A8DC-031B0BF45A62}"/>
              </a:ext>
            </a:extLst>
          </p:cNvPr>
          <p:cNvCxnSpPr>
            <a:cxnSpLocks/>
          </p:cNvCxnSpPr>
          <p:nvPr/>
        </p:nvCxnSpPr>
        <p:spPr>
          <a:xfrm flipH="1">
            <a:off x="4179838" y="3755772"/>
            <a:ext cx="8620" cy="2410568"/>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34" name="Line 112">
            <a:extLst>
              <a:ext uri="{FF2B5EF4-FFF2-40B4-BE49-F238E27FC236}">
                <a16:creationId xmlns:a16="http://schemas.microsoft.com/office/drawing/2014/main" id="{893AFD75-E570-4D42-B449-91EC295C2521}"/>
              </a:ext>
            </a:extLst>
          </p:cNvPr>
          <p:cNvSpPr>
            <a:spLocks noChangeShapeType="1"/>
          </p:cNvSpPr>
          <p:nvPr/>
        </p:nvSpPr>
        <p:spPr bwMode="auto">
          <a:xfrm flipV="1">
            <a:off x="4175249" y="6168231"/>
            <a:ext cx="239144" cy="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235" name="直線矢印コネクタ 234">
            <a:extLst>
              <a:ext uri="{FF2B5EF4-FFF2-40B4-BE49-F238E27FC236}">
                <a16:creationId xmlns:a16="http://schemas.microsoft.com/office/drawing/2014/main" id="{9BDFCB28-C933-4C14-8A4B-464FEF770AE4}"/>
              </a:ext>
            </a:extLst>
          </p:cNvPr>
          <p:cNvCxnSpPr>
            <a:cxnSpLocks/>
            <a:endCxn id="236" idx="0"/>
          </p:cNvCxnSpPr>
          <p:nvPr/>
        </p:nvCxnSpPr>
        <p:spPr>
          <a:xfrm>
            <a:off x="3612554" y="4644375"/>
            <a:ext cx="0" cy="512817"/>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36" name="Line 112">
            <a:extLst>
              <a:ext uri="{FF2B5EF4-FFF2-40B4-BE49-F238E27FC236}">
                <a16:creationId xmlns:a16="http://schemas.microsoft.com/office/drawing/2014/main" id="{7F62F7A1-99BA-4392-B825-3176F5AB6F7A}"/>
              </a:ext>
            </a:extLst>
          </p:cNvPr>
          <p:cNvSpPr>
            <a:spLocks noChangeShapeType="1"/>
          </p:cNvSpPr>
          <p:nvPr/>
        </p:nvSpPr>
        <p:spPr bwMode="auto">
          <a:xfrm>
            <a:off x="3612554" y="5157192"/>
            <a:ext cx="22497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7" name="Rectangle 40">
            <a:extLst>
              <a:ext uri="{FF2B5EF4-FFF2-40B4-BE49-F238E27FC236}">
                <a16:creationId xmlns:a16="http://schemas.microsoft.com/office/drawing/2014/main" id="{5E8F6C10-5517-4561-8070-7B6412122763}"/>
              </a:ext>
            </a:extLst>
          </p:cNvPr>
          <p:cNvSpPr>
            <a:spLocks noChangeArrowheads="1"/>
          </p:cNvSpPr>
          <p:nvPr/>
        </p:nvSpPr>
        <p:spPr bwMode="auto">
          <a:xfrm rot="5400000">
            <a:off x="2921456" y="5267731"/>
            <a:ext cx="436808" cy="1780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a:t>PC_D</a:t>
            </a:r>
          </a:p>
        </p:txBody>
      </p:sp>
      <p:sp>
        <p:nvSpPr>
          <p:cNvPr id="239" name="Line 126">
            <a:extLst>
              <a:ext uri="{FF2B5EF4-FFF2-40B4-BE49-F238E27FC236}">
                <a16:creationId xmlns:a16="http://schemas.microsoft.com/office/drawing/2014/main" id="{84B057B0-D10A-4937-9DEF-AFF9567A11AF}"/>
              </a:ext>
            </a:extLst>
          </p:cNvPr>
          <p:cNvSpPr>
            <a:spLocks noChangeShapeType="1"/>
          </p:cNvSpPr>
          <p:nvPr/>
        </p:nvSpPr>
        <p:spPr bwMode="auto">
          <a:xfrm>
            <a:off x="3275856" y="5301208"/>
            <a:ext cx="4890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0" name="AutoShape 18">
            <a:extLst>
              <a:ext uri="{FF2B5EF4-FFF2-40B4-BE49-F238E27FC236}">
                <a16:creationId xmlns:a16="http://schemas.microsoft.com/office/drawing/2014/main" id="{3FC5003F-4F9D-441A-817B-3E5DDB3DF1C9}"/>
              </a:ext>
            </a:extLst>
          </p:cNvPr>
          <p:cNvSpPr>
            <a:spLocks noChangeArrowheads="1"/>
          </p:cNvSpPr>
          <p:nvPr/>
        </p:nvSpPr>
        <p:spPr bwMode="auto">
          <a:xfrm rot="10800000" flipV="1">
            <a:off x="466726" y="3569342"/>
            <a:ext cx="752549" cy="103674"/>
          </a:xfrm>
          <a:custGeom>
            <a:avLst/>
            <a:gdLst>
              <a:gd name="T0" fmla="*/ 2147483646 w 21600"/>
              <a:gd name="T1" fmla="*/ 1077502115 h 21600"/>
              <a:gd name="T2" fmla="*/ 2147483646 w 21600"/>
              <a:gd name="T3" fmla="*/ 2147483646 h 21600"/>
              <a:gd name="T4" fmla="*/ 2147483646 w 21600"/>
              <a:gd name="T5" fmla="*/ 1077502115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1" name="Oval 65">
            <a:extLst>
              <a:ext uri="{FF2B5EF4-FFF2-40B4-BE49-F238E27FC236}">
                <a16:creationId xmlns:a16="http://schemas.microsoft.com/office/drawing/2014/main" id="{3E97DF1C-9799-4C03-9934-5596E7449374}"/>
              </a:ext>
            </a:extLst>
          </p:cNvPr>
          <p:cNvSpPr>
            <a:spLocks noChangeArrowheads="1"/>
          </p:cNvSpPr>
          <p:nvPr/>
        </p:nvSpPr>
        <p:spPr bwMode="auto">
          <a:xfrm>
            <a:off x="3781946" y="5125951"/>
            <a:ext cx="287337" cy="2873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b="1"/>
              <a:t>＋</a:t>
            </a:r>
          </a:p>
        </p:txBody>
      </p:sp>
      <p:sp>
        <p:nvSpPr>
          <p:cNvPr id="242" name="Line 123">
            <a:extLst>
              <a:ext uri="{FF2B5EF4-FFF2-40B4-BE49-F238E27FC236}">
                <a16:creationId xmlns:a16="http://schemas.microsoft.com/office/drawing/2014/main" id="{49139757-F82E-462D-ABC5-B881ED0183C6}"/>
              </a:ext>
            </a:extLst>
          </p:cNvPr>
          <p:cNvSpPr>
            <a:spLocks noChangeShapeType="1"/>
          </p:cNvSpPr>
          <p:nvPr/>
        </p:nvSpPr>
        <p:spPr bwMode="auto">
          <a:xfrm>
            <a:off x="3935015" y="5437186"/>
            <a:ext cx="0" cy="1817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3" name="Line 85">
            <a:extLst>
              <a:ext uri="{FF2B5EF4-FFF2-40B4-BE49-F238E27FC236}">
                <a16:creationId xmlns:a16="http://schemas.microsoft.com/office/drawing/2014/main" id="{8BF5A5B2-3174-484B-A60D-3CFC9DF51798}"/>
              </a:ext>
            </a:extLst>
          </p:cNvPr>
          <p:cNvSpPr>
            <a:spLocks noChangeShapeType="1"/>
          </p:cNvSpPr>
          <p:nvPr/>
        </p:nvSpPr>
        <p:spPr bwMode="auto">
          <a:xfrm flipH="1">
            <a:off x="1421105" y="5661024"/>
            <a:ext cx="2551812" cy="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4" name="Line 91">
            <a:extLst>
              <a:ext uri="{FF2B5EF4-FFF2-40B4-BE49-F238E27FC236}">
                <a16:creationId xmlns:a16="http://schemas.microsoft.com/office/drawing/2014/main" id="{D9CA3E7C-CC68-4455-A4BB-8690FAB7C6FF}"/>
              </a:ext>
            </a:extLst>
          </p:cNvPr>
          <p:cNvSpPr>
            <a:spLocks noChangeShapeType="1"/>
          </p:cNvSpPr>
          <p:nvPr/>
        </p:nvSpPr>
        <p:spPr bwMode="auto">
          <a:xfrm flipH="1" flipV="1">
            <a:off x="1436092" y="3178545"/>
            <a:ext cx="0" cy="245525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 name="Line 87">
            <a:extLst>
              <a:ext uri="{FF2B5EF4-FFF2-40B4-BE49-F238E27FC236}">
                <a16:creationId xmlns:a16="http://schemas.microsoft.com/office/drawing/2014/main" id="{604804BD-C03D-4193-9CF4-85A31B99FAF7}"/>
              </a:ext>
            </a:extLst>
          </p:cNvPr>
          <p:cNvSpPr>
            <a:spLocks noChangeShapeType="1"/>
          </p:cNvSpPr>
          <p:nvPr/>
        </p:nvSpPr>
        <p:spPr bwMode="auto">
          <a:xfrm flipV="1">
            <a:off x="1052493" y="3170201"/>
            <a:ext cx="407451" cy="599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 name="Line 123">
            <a:extLst>
              <a:ext uri="{FF2B5EF4-FFF2-40B4-BE49-F238E27FC236}">
                <a16:creationId xmlns:a16="http://schemas.microsoft.com/office/drawing/2014/main" id="{024B708D-6369-4E6D-9AF8-997909BFCDD8}"/>
              </a:ext>
            </a:extLst>
          </p:cNvPr>
          <p:cNvSpPr>
            <a:spLocks noChangeShapeType="1"/>
          </p:cNvSpPr>
          <p:nvPr/>
        </p:nvSpPr>
        <p:spPr bwMode="auto">
          <a:xfrm>
            <a:off x="1043608" y="3217883"/>
            <a:ext cx="0" cy="341895"/>
          </a:xfrm>
          <a:prstGeom prst="line">
            <a:avLst/>
          </a:prstGeom>
          <a:noFill/>
          <a:ln w="952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 name="Line 123">
            <a:extLst>
              <a:ext uri="{FF2B5EF4-FFF2-40B4-BE49-F238E27FC236}">
                <a16:creationId xmlns:a16="http://schemas.microsoft.com/office/drawing/2014/main" id="{75D79297-ADBF-4F4F-9551-9C560E8F6EDB}"/>
              </a:ext>
            </a:extLst>
          </p:cNvPr>
          <p:cNvSpPr>
            <a:spLocks noChangeShapeType="1"/>
          </p:cNvSpPr>
          <p:nvPr/>
        </p:nvSpPr>
        <p:spPr bwMode="auto">
          <a:xfrm flipH="1">
            <a:off x="823085" y="2880177"/>
            <a:ext cx="5579" cy="714168"/>
          </a:xfrm>
          <a:prstGeom prst="line">
            <a:avLst/>
          </a:prstGeom>
          <a:noFill/>
          <a:ln w="952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8" name="Rectangle 39">
            <a:extLst>
              <a:ext uri="{FF2B5EF4-FFF2-40B4-BE49-F238E27FC236}">
                <a16:creationId xmlns:a16="http://schemas.microsoft.com/office/drawing/2014/main" id="{93DBF184-D788-4B45-9DE1-9C47F902931B}"/>
              </a:ext>
            </a:extLst>
          </p:cNvPr>
          <p:cNvSpPr>
            <a:spLocks noChangeArrowheads="1"/>
          </p:cNvSpPr>
          <p:nvPr/>
        </p:nvSpPr>
        <p:spPr bwMode="auto">
          <a:xfrm rot="5400000">
            <a:off x="6575226" y="4248293"/>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a:t>reg2M</a:t>
            </a:r>
          </a:p>
        </p:txBody>
      </p:sp>
      <p:sp>
        <p:nvSpPr>
          <p:cNvPr id="250" name="Line 73">
            <a:extLst>
              <a:ext uri="{FF2B5EF4-FFF2-40B4-BE49-F238E27FC236}">
                <a16:creationId xmlns:a16="http://schemas.microsoft.com/office/drawing/2014/main" id="{7E1709CE-9A96-433D-87E2-BC82A1BA88E2}"/>
              </a:ext>
            </a:extLst>
          </p:cNvPr>
          <p:cNvSpPr>
            <a:spLocks noChangeShapeType="1"/>
          </p:cNvSpPr>
          <p:nvPr/>
        </p:nvSpPr>
        <p:spPr bwMode="auto">
          <a:xfrm rot="5400000" flipH="1" flipV="1">
            <a:off x="4866510" y="5238093"/>
            <a:ext cx="398182" cy="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1" name="Line 118">
            <a:extLst>
              <a:ext uri="{FF2B5EF4-FFF2-40B4-BE49-F238E27FC236}">
                <a16:creationId xmlns:a16="http://schemas.microsoft.com/office/drawing/2014/main" id="{54B5291A-62E5-44E1-8515-9E1D2656C709}"/>
              </a:ext>
            </a:extLst>
          </p:cNvPr>
          <p:cNvSpPr>
            <a:spLocks noChangeShapeType="1"/>
          </p:cNvSpPr>
          <p:nvPr/>
        </p:nvSpPr>
        <p:spPr bwMode="auto">
          <a:xfrm>
            <a:off x="1566719" y="5020148"/>
            <a:ext cx="3467134" cy="2590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252" name="Line 91">
            <a:extLst>
              <a:ext uri="{FF2B5EF4-FFF2-40B4-BE49-F238E27FC236}">
                <a16:creationId xmlns:a16="http://schemas.microsoft.com/office/drawing/2014/main" id="{2D5786D5-2A63-4105-AD99-A1D0B05175F3}"/>
              </a:ext>
            </a:extLst>
          </p:cNvPr>
          <p:cNvSpPr>
            <a:spLocks noChangeShapeType="1"/>
          </p:cNvSpPr>
          <p:nvPr/>
        </p:nvSpPr>
        <p:spPr bwMode="auto">
          <a:xfrm flipH="1" flipV="1">
            <a:off x="1518592" y="3633847"/>
            <a:ext cx="11932" cy="138629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3" name="Line 126">
            <a:extLst>
              <a:ext uri="{FF2B5EF4-FFF2-40B4-BE49-F238E27FC236}">
                <a16:creationId xmlns:a16="http://schemas.microsoft.com/office/drawing/2014/main" id="{F2D40D38-2CD1-48AD-AD48-DAF4DC5E7884}"/>
              </a:ext>
            </a:extLst>
          </p:cNvPr>
          <p:cNvSpPr>
            <a:spLocks noChangeShapeType="1"/>
          </p:cNvSpPr>
          <p:nvPr/>
        </p:nvSpPr>
        <p:spPr bwMode="auto">
          <a:xfrm flipV="1">
            <a:off x="1142681" y="3633850"/>
            <a:ext cx="389236" cy="18842"/>
          </a:xfrm>
          <a:prstGeom prst="line">
            <a:avLst/>
          </a:prstGeom>
          <a:noFill/>
          <a:ln w="952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4" name="AutoShape 57">
            <a:extLst>
              <a:ext uri="{FF2B5EF4-FFF2-40B4-BE49-F238E27FC236}">
                <a16:creationId xmlns:a16="http://schemas.microsoft.com/office/drawing/2014/main" id="{6F37694D-0471-4DCA-A23F-DA0FEF5AB171}"/>
              </a:ext>
            </a:extLst>
          </p:cNvPr>
          <p:cNvSpPr>
            <a:spLocks noChangeArrowheads="1"/>
          </p:cNvSpPr>
          <p:nvPr/>
        </p:nvSpPr>
        <p:spPr bwMode="auto">
          <a:xfrm rot="5400000">
            <a:off x="2687781" y="4441210"/>
            <a:ext cx="511970" cy="199913"/>
          </a:xfrm>
          <a:prstGeom prst="parallelogram">
            <a:avLst>
              <a:gd name="adj" fmla="val 83456"/>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a:t>ext</a:t>
            </a:r>
          </a:p>
        </p:txBody>
      </p:sp>
      <p:sp>
        <p:nvSpPr>
          <p:cNvPr id="256" name="Line 113">
            <a:extLst>
              <a:ext uri="{FF2B5EF4-FFF2-40B4-BE49-F238E27FC236}">
                <a16:creationId xmlns:a16="http://schemas.microsoft.com/office/drawing/2014/main" id="{E2E50B81-05A1-4CDF-92C1-C16B4B4874F6}"/>
              </a:ext>
            </a:extLst>
          </p:cNvPr>
          <p:cNvSpPr>
            <a:spLocks noChangeShapeType="1"/>
          </p:cNvSpPr>
          <p:nvPr/>
        </p:nvSpPr>
        <p:spPr bwMode="auto">
          <a:xfrm>
            <a:off x="3001727" y="4595647"/>
            <a:ext cx="64698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 name="Line 107">
            <a:extLst>
              <a:ext uri="{FF2B5EF4-FFF2-40B4-BE49-F238E27FC236}">
                <a16:creationId xmlns:a16="http://schemas.microsoft.com/office/drawing/2014/main" id="{72BD1709-B2F2-4D29-B095-794D5046B359}"/>
              </a:ext>
            </a:extLst>
          </p:cNvPr>
          <p:cNvSpPr>
            <a:spLocks noChangeShapeType="1"/>
          </p:cNvSpPr>
          <p:nvPr/>
        </p:nvSpPr>
        <p:spPr bwMode="auto">
          <a:xfrm>
            <a:off x="2028229" y="4516438"/>
            <a:ext cx="85164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8" name="AutoShape 18">
            <a:extLst>
              <a:ext uri="{FF2B5EF4-FFF2-40B4-BE49-F238E27FC236}">
                <a16:creationId xmlns:a16="http://schemas.microsoft.com/office/drawing/2014/main" id="{7B24C973-DAC0-424E-9CF2-AC394FF47C36}"/>
              </a:ext>
            </a:extLst>
          </p:cNvPr>
          <p:cNvSpPr>
            <a:spLocks noChangeArrowheads="1"/>
          </p:cNvSpPr>
          <p:nvPr/>
        </p:nvSpPr>
        <p:spPr bwMode="auto">
          <a:xfrm rot="5400000" flipV="1">
            <a:off x="4164332" y="5476945"/>
            <a:ext cx="637422" cy="154340"/>
          </a:xfrm>
          <a:custGeom>
            <a:avLst/>
            <a:gdLst>
              <a:gd name="T0" fmla="*/ 2147483646 w 21600"/>
              <a:gd name="T1" fmla="*/ 1077502115 h 21600"/>
              <a:gd name="T2" fmla="*/ 2147483646 w 21600"/>
              <a:gd name="T3" fmla="*/ 2147483646 h 21600"/>
              <a:gd name="T4" fmla="*/ 2147483646 w 21600"/>
              <a:gd name="T5" fmla="*/ 1077502115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9" name="AutoShape 18">
            <a:extLst>
              <a:ext uri="{FF2B5EF4-FFF2-40B4-BE49-F238E27FC236}">
                <a16:creationId xmlns:a16="http://schemas.microsoft.com/office/drawing/2014/main" id="{8C2EA4E5-51CC-429A-AAA0-B2C368430F80}"/>
              </a:ext>
            </a:extLst>
          </p:cNvPr>
          <p:cNvSpPr>
            <a:spLocks noChangeArrowheads="1"/>
          </p:cNvSpPr>
          <p:nvPr/>
        </p:nvSpPr>
        <p:spPr bwMode="auto">
          <a:xfrm rot="5400000" flipV="1">
            <a:off x="4208782" y="6223104"/>
            <a:ext cx="637422" cy="154340"/>
          </a:xfrm>
          <a:custGeom>
            <a:avLst/>
            <a:gdLst>
              <a:gd name="T0" fmla="*/ 2147483646 w 21600"/>
              <a:gd name="T1" fmla="*/ 1077502115 h 21600"/>
              <a:gd name="T2" fmla="*/ 2147483646 w 21600"/>
              <a:gd name="T3" fmla="*/ 2147483646 h 21600"/>
              <a:gd name="T4" fmla="*/ 2147483646 w 21600"/>
              <a:gd name="T5" fmla="*/ 1077502115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5" name="Line 112">
            <a:extLst>
              <a:ext uri="{FF2B5EF4-FFF2-40B4-BE49-F238E27FC236}">
                <a16:creationId xmlns:a16="http://schemas.microsoft.com/office/drawing/2014/main" id="{3ED00EA0-0B73-4F10-A816-5AC46919DD52}"/>
              </a:ext>
            </a:extLst>
          </p:cNvPr>
          <p:cNvSpPr>
            <a:spLocks noChangeShapeType="1"/>
          </p:cNvSpPr>
          <p:nvPr/>
        </p:nvSpPr>
        <p:spPr bwMode="auto">
          <a:xfrm flipV="1">
            <a:off x="4578660" y="5594806"/>
            <a:ext cx="22318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8" name="Line 112">
            <a:extLst>
              <a:ext uri="{FF2B5EF4-FFF2-40B4-BE49-F238E27FC236}">
                <a16:creationId xmlns:a16="http://schemas.microsoft.com/office/drawing/2014/main" id="{48F8499A-EE03-434B-8116-D4F53EF448CA}"/>
              </a:ext>
            </a:extLst>
          </p:cNvPr>
          <p:cNvSpPr>
            <a:spLocks noChangeShapeType="1"/>
          </p:cNvSpPr>
          <p:nvPr/>
        </p:nvSpPr>
        <p:spPr bwMode="auto">
          <a:xfrm flipV="1">
            <a:off x="4620617" y="6307059"/>
            <a:ext cx="181673" cy="325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9" name="Line 164">
            <a:extLst>
              <a:ext uri="{FF2B5EF4-FFF2-40B4-BE49-F238E27FC236}">
                <a16:creationId xmlns:a16="http://schemas.microsoft.com/office/drawing/2014/main" id="{3CCB873E-A6E0-4417-9656-A8BF2F4DD856}"/>
              </a:ext>
            </a:extLst>
          </p:cNvPr>
          <p:cNvSpPr>
            <a:spLocks noChangeShapeType="1"/>
          </p:cNvSpPr>
          <p:nvPr/>
        </p:nvSpPr>
        <p:spPr bwMode="auto">
          <a:xfrm>
            <a:off x="4128990" y="4917523"/>
            <a:ext cx="0" cy="1511596"/>
          </a:xfrm>
          <a:prstGeom prst="line">
            <a:avLst/>
          </a:prstGeom>
          <a:noFill/>
          <a:ln w="9525">
            <a:solidFill>
              <a:srgbClr val="00B0F0"/>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0" name="Line 112">
            <a:extLst>
              <a:ext uri="{FF2B5EF4-FFF2-40B4-BE49-F238E27FC236}">
                <a16:creationId xmlns:a16="http://schemas.microsoft.com/office/drawing/2014/main" id="{BDECC906-1A0D-4F3F-87EC-47BA7C925807}"/>
              </a:ext>
            </a:extLst>
          </p:cNvPr>
          <p:cNvSpPr>
            <a:spLocks noChangeShapeType="1"/>
          </p:cNvSpPr>
          <p:nvPr/>
        </p:nvSpPr>
        <p:spPr bwMode="auto">
          <a:xfrm flipV="1">
            <a:off x="4128531" y="6423024"/>
            <a:ext cx="300594" cy="5896"/>
          </a:xfrm>
          <a:prstGeom prst="line">
            <a:avLst/>
          </a:prstGeom>
          <a:noFill/>
          <a:ln w="9525">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1" name="Line 112">
            <a:extLst>
              <a:ext uri="{FF2B5EF4-FFF2-40B4-BE49-F238E27FC236}">
                <a16:creationId xmlns:a16="http://schemas.microsoft.com/office/drawing/2014/main" id="{75C00549-CF78-42E7-8B63-9F5D128D8776}"/>
              </a:ext>
            </a:extLst>
          </p:cNvPr>
          <p:cNvSpPr>
            <a:spLocks noChangeShapeType="1"/>
          </p:cNvSpPr>
          <p:nvPr/>
        </p:nvSpPr>
        <p:spPr bwMode="auto">
          <a:xfrm flipV="1">
            <a:off x="4128530" y="5733256"/>
            <a:ext cx="285863" cy="0"/>
          </a:xfrm>
          <a:prstGeom prst="line">
            <a:avLst/>
          </a:prstGeom>
          <a:noFill/>
          <a:ln w="9525">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 name="楕円 4">
            <a:extLst>
              <a:ext uri="{FF2B5EF4-FFF2-40B4-BE49-F238E27FC236}">
                <a16:creationId xmlns:a16="http://schemas.microsoft.com/office/drawing/2014/main" id="{1E209A33-37C3-47FC-97E4-26CA3654EF86}"/>
              </a:ext>
            </a:extLst>
          </p:cNvPr>
          <p:cNvSpPr/>
          <p:nvPr/>
        </p:nvSpPr>
        <p:spPr>
          <a:xfrm>
            <a:off x="3541117" y="4486338"/>
            <a:ext cx="2674171" cy="2268642"/>
          </a:xfrm>
          <a:prstGeom prst="ellipse">
            <a:avLst/>
          </a:prstGeom>
          <a:noFill/>
          <a:ln>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2" name="Line 83">
            <a:extLst>
              <a:ext uri="{FF2B5EF4-FFF2-40B4-BE49-F238E27FC236}">
                <a16:creationId xmlns:a16="http://schemas.microsoft.com/office/drawing/2014/main" id="{06D6A29D-96A5-4768-9E07-6066FAF9F267}"/>
              </a:ext>
            </a:extLst>
          </p:cNvPr>
          <p:cNvSpPr>
            <a:spLocks noChangeShapeType="1"/>
          </p:cNvSpPr>
          <p:nvPr/>
        </p:nvSpPr>
        <p:spPr bwMode="auto">
          <a:xfrm>
            <a:off x="755650" y="4581524"/>
            <a:ext cx="7133" cy="700811"/>
          </a:xfrm>
          <a:prstGeom prst="line">
            <a:avLst/>
          </a:prstGeom>
          <a:noFill/>
          <a:ln w="952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3" name="Line 83">
            <a:extLst>
              <a:ext uri="{FF2B5EF4-FFF2-40B4-BE49-F238E27FC236}">
                <a16:creationId xmlns:a16="http://schemas.microsoft.com/office/drawing/2014/main" id="{20913C1A-CC52-41CF-A918-A5931E30B07D}"/>
              </a:ext>
            </a:extLst>
          </p:cNvPr>
          <p:cNvSpPr>
            <a:spLocks noChangeShapeType="1"/>
          </p:cNvSpPr>
          <p:nvPr/>
        </p:nvSpPr>
        <p:spPr bwMode="auto">
          <a:xfrm flipH="1">
            <a:off x="759748" y="5322012"/>
            <a:ext cx="10813" cy="809459"/>
          </a:xfrm>
          <a:prstGeom prst="line">
            <a:avLst/>
          </a:prstGeom>
          <a:noFill/>
          <a:ln w="952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extLst>
      <p:ext uri="{BB962C8B-B14F-4D97-AF65-F5344CB8AC3E}">
        <p14:creationId xmlns:p14="http://schemas.microsoft.com/office/powerpoint/2010/main" val="28905573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B25F07-B0B4-4316-BEFA-A6B94E1AAC36}"/>
              </a:ext>
            </a:extLst>
          </p:cNvPr>
          <p:cNvSpPr>
            <a:spLocks noGrp="1"/>
          </p:cNvSpPr>
          <p:nvPr>
            <p:ph type="title"/>
          </p:nvPr>
        </p:nvSpPr>
        <p:spPr/>
        <p:txBody>
          <a:bodyPr/>
          <a:lstStyle/>
          <a:p>
            <a:r>
              <a:rPr kumimoji="1" lang="en-US" altLang="ja-JP" dirty="0"/>
              <a:t>E</a:t>
            </a:r>
            <a:r>
              <a:rPr kumimoji="1" lang="ja-JP" altLang="en-US" dirty="0"/>
              <a:t>ステージの改変</a:t>
            </a:r>
          </a:p>
        </p:txBody>
      </p:sp>
      <p:sp>
        <p:nvSpPr>
          <p:cNvPr id="3" name="コンテンツ プレースホルダー 2">
            <a:extLst>
              <a:ext uri="{FF2B5EF4-FFF2-40B4-BE49-F238E27FC236}">
                <a16:creationId xmlns:a16="http://schemas.microsoft.com/office/drawing/2014/main" id="{A181C6C5-22B1-4E47-95DB-4D42B3E68E09}"/>
              </a:ext>
            </a:extLst>
          </p:cNvPr>
          <p:cNvSpPr>
            <a:spLocks noGrp="1"/>
          </p:cNvSpPr>
          <p:nvPr>
            <p:ph idx="1"/>
          </p:nvPr>
        </p:nvSpPr>
        <p:spPr/>
        <p:txBody>
          <a:bodyPr/>
          <a:lstStyle/>
          <a:p>
            <a:pPr marL="0" indent="0">
              <a:buNone/>
            </a:pPr>
            <a:r>
              <a:rPr lang="en-US" altLang="ja-JP" sz="2400" dirty="0"/>
              <a:t>// Forwarding</a:t>
            </a:r>
          </a:p>
          <a:p>
            <a:pPr marL="0" indent="0">
              <a:buNone/>
            </a:pPr>
            <a:r>
              <a:rPr lang="pt-BR" altLang="ja-JP" sz="2400" dirty="0"/>
              <a:t>assign srca = rweM &amp; rs1E!=0 &amp; rdM == rs1E ? resultM:</a:t>
            </a:r>
          </a:p>
          <a:p>
            <a:pPr marL="0" indent="0">
              <a:buNone/>
            </a:pPr>
            <a:r>
              <a:rPr lang="en-US" altLang="ja-JP" sz="2400" dirty="0"/>
              <a:t>	</a:t>
            </a:r>
            <a:r>
              <a:rPr lang="en-US" altLang="ja-JP" sz="2400" dirty="0" err="1"/>
              <a:t>rweW</a:t>
            </a:r>
            <a:r>
              <a:rPr lang="en-US" altLang="ja-JP" sz="2400" dirty="0"/>
              <a:t> &amp; rs1E!=0 &amp; </a:t>
            </a:r>
            <a:r>
              <a:rPr lang="en-US" altLang="ja-JP" sz="2400" dirty="0" err="1"/>
              <a:t>rdW</a:t>
            </a:r>
            <a:r>
              <a:rPr lang="en-US" altLang="ja-JP" sz="2400" dirty="0"/>
              <a:t> == rs1E ? </a:t>
            </a:r>
            <a:r>
              <a:rPr lang="en-US" altLang="ja-JP" sz="2400" dirty="0" err="1"/>
              <a:t>fdataW</a:t>
            </a:r>
            <a:r>
              <a:rPr lang="en-US" altLang="ja-JP" sz="2400" dirty="0"/>
              <a:t>: reg1E;</a:t>
            </a:r>
          </a:p>
          <a:p>
            <a:pPr marL="0" indent="0">
              <a:buNone/>
            </a:pPr>
            <a:r>
              <a:rPr lang="en-US" altLang="ja-JP" sz="2400" dirty="0"/>
              <a:t>assign </a:t>
            </a:r>
            <a:r>
              <a:rPr lang="en-US" altLang="ja-JP" sz="2400" dirty="0" err="1"/>
              <a:t>srcb</a:t>
            </a:r>
            <a:r>
              <a:rPr lang="en-US" altLang="ja-JP" sz="2400" dirty="0"/>
              <a:t> = </a:t>
            </a:r>
            <a:r>
              <a:rPr lang="en-US" altLang="ja-JP" sz="2400" dirty="0" err="1"/>
              <a:t>alu_opE</a:t>
            </a:r>
            <a:r>
              <a:rPr lang="en-US" altLang="ja-JP" sz="2400" dirty="0"/>
              <a:t> ? </a:t>
            </a:r>
            <a:r>
              <a:rPr lang="en-US" altLang="ja-JP" sz="2400" dirty="0" err="1"/>
              <a:t>alub</a:t>
            </a:r>
            <a:r>
              <a:rPr lang="en-US" altLang="ja-JP" sz="2400" dirty="0"/>
              <a:t> : </a:t>
            </a:r>
            <a:r>
              <a:rPr lang="en-US" altLang="ja-JP" sz="2400" dirty="0" err="1"/>
              <a:t>immE</a:t>
            </a:r>
            <a:r>
              <a:rPr lang="en-US" altLang="ja-JP" sz="2400" dirty="0"/>
              <a:t>;</a:t>
            </a:r>
          </a:p>
          <a:p>
            <a:pPr marL="0" indent="0">
              <a:buNone/>
            </a:pPr>
            <a:r>
              <a:rPr lang="pt-BR" altLang="ja-JP" sz="2400" dirty="0"/>
              <a:t>assign alub = rweM &amp; rs2E!=0 &amp; rdM == rs2E ? resultM:</a:t>
            </a:r>
          </a:p>
          <a:p>
            <a:pPr marL="0" indent="0">
              <a:buNone/>
            </a:pPr>
            <a:r>
              <a:rPr lang="en-US" altLang="ja-JP" sz="2400" dirty="0"/>
              <a:t>	</a:t>
            </a:r>
            <a:r>
              <a:rPr lang="en-US" altLang="ja-JP" sz="2400" dirty="0" err="1"/>
              <a:t>rweW</a:t>
            </a:r>
            <a:r>
              <a:rPr lang="en-US" altLang="ja-JP" sz="2400" dirty="0"/>
              <a:t> &amp; rs2E!=0 &amp; </a:t>
            </a:r>
            <a:r>
              <a:rPr lang="en-US" altLang="ja-JP" sz="2400" dirty="0" err="1"/>
              <a:t>rdW</a:t>
            </a:r>
            <a:r>
              <a:rPr lang="en-US" altLang="ja-JP" sz="2400" dirty="0"/>
              <a:t> == rs2E ? </a:t>
            </a:r>
            <a:r>
              <a:rPr lang="en-US" altLang="ja-JP" sz="2400" dirty="0" err="1"/>
              <a:t>fdataW</a:t>
            </a:r>
            <a:r>
              <a:rPr lang="en-US" altLang="ja-JP" sz="2400" dirty="0"/>
              <a:t>: reg2E;</a:t>
            </a:r>
          </a:p>
          <a:p>
            <a:endParaRPr kumimoji="1" lang="ja-JP" altLang="en-US" dirty="0"/>
          </a:p>
        </p:txBody>
      </p:sp>
    </p:spTree>
    <p:extLst>
      <p:ext uri="{BB962C8B-B14F-4D97-AF65-F5344CB8AC3E}">
        <p14:creationId xmlns:p14="http://schemas.microsoft.com/office/powerpoint/2010/main" val="24331025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5"/>
          <p:cNvSpPr txBox="1">
            <a:spLocks noChangeArrowheads="1"/>
          </p:cNvSpPr>
          <p:nvPr/>
        </p:nvSpPr>
        <p:spPr bwMode="auto">
          <a:xfrm rot="5400000">
            <a:off x="5885390" y="2950205"/>
            <a:ext cx="31451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dirty="0"/>
              <a:t>A</a:t>
            </a:r>
          </a:p>
        </p:txBody>
      </p:sp>
      <p:sp>
        <p:nvSpPr>
          <p:cNvPr id="21507" name="Text Box 6"/>
          <p:cNvSpPr txBox="1">
            <a:spLocks noChangeArrowheads="1"/>
          </p:cNvSpPr>
          <p:nvPr/>
        </p:nvSpPr>
        <p:spPr bwMode="auto">
          <a:xfrm rot="5400000">
            <a:off x="5898300" y="3716757"/>
            <a:ext cx="31451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t>B</a:t>
            </a:r>
          </a:p>
        </p:txBody>
      </p:sp>
      <p:grpSp>
        <p:nvGrpSpPr>
          <p:cNvPr id="21508" name="Group 7"/>
          <p:cNvGrpSpPr>
            <a:grpSpLocks/>
          </p:cNvGrpSpPr>
          <p:nvPr/>
        </p:nvGrpSpPr>
        <p:grpSpPr bwMode="auto">
          <a:xfrm rot="5400000">
            <a:off x="5492315" y="3229138"/>
            <a:ext cx="1439863" cy="544190"/>
            <a:chOff x="3288" y="1299"/>
            <a:chExt cx="1996" cy="953"/>
          </a:xfrm>
        </p:grpSpPr>
        <p:sp>
          <p:nvSpPr>
            <p:cNvPr id="21671" name="Line 8"/>
            <p:cNvSpPr>
              <a:spLocks noChangeShapeType="1"/>
            </p:cNvSpPr>
            <p:nvPr/>
          </p:nvSpPr>
          <p:spPr bwMode="auto">
            <a:xfrm>
              <a:off x="3878" y="1299"/>
              <a:ext cx="817"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2" name="Line 9"/>
            <p:cNvSpPr>
              <a:spLocks noChangeShapeType="1"/>
            </p:cNvSpPr>
            <p:nvPr/>
          </p:nvSpPr>
          <p:spPr bwMode="auto">
            <a:xfrm>
              <a:off x="3288" y="2252"/>
              <a:ext cx="77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3" name="Line 10"/>
            <p:cNvSpPr>
              <a:spLocks noChangeShapeType="1"/>
            </p:cNvSpPr>
            <p:nvPr/>
          </p:nvSpPr>
          <p:spPr bwMode="auto">
            <a:xfrm flipV="1">
              <a:off x="4059" y="1934"/>
              <a:ext cx="227" cy="31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4" name="Line 11"/>
            <p:cNvSpPr>
              <a:spLocks noChangeShapeType="1"/>
            </p:cNvSpPr>
            <p:nvPr/>
          </p:nvSpPr>
          <p:spPr bwMode="auto">
            <a:xfrm flipV="1">
              <a:off x="3288" y="1299"/>
              <a:ext cx="590" cy="95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5" name="Line 12"/>
            <p:cNvSpPr>
              <a:spLocks noChangeShapeType="1"/>
            </p:cNvSpPr>
            <p:nvPr/>
          </p:nvSpPr>
          <p:spPr bwMode="auto">
            <a:xfrm flipH="1" flipV="1">
              <a:off x="4694" y="1299"/>
              <a:ext cx="590" cy="95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6" name="Line 13"/>
            <p:cNvSpPr>
              <a:spLocks noChangeShapeType="1"/>
            </p:cNvSpPr>
            <p:nvPr/>
          </p:nvSpPr>
          <p:spPr bwMode="auto">
            <a:xfrm flipH="1" flipV="1">
              <a:off x="4286" y="1934"/>
              <a:ext cx="227" cy="31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7" name="Line 14"/>
            <p:cNvSpPr>
              <a:spLocks noChangeShapeType="1"/>
            </p:cNvSpPr>
            <p:nvPr/>
          </p:nvSpPr>
          <p:spPr bwMode="auto">
            <a:xfrm>
              <a:off x="4513" y="2252"/>
              <a:ext cx="77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509" name="Text Box 15"/>
          <p:cNvSpPr txBox="1">
            <a:spLocks noChangeArrowheads="1"/>
          </p:cNvSpPr>
          <p:nvPr/>
        </p:nvSpPr>
        <p:spPr bwMode="auto">
          <a:xfrm rot="5400000">
            <a:off x="6158065" y="3395761"/>
            <a:ext cx="30489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t>Y</a:t>
            </a:r>
          </a:p>
        </p:txBody>
      </p:sp>
      <p:sp>
        <p:nvSpPr>
          <p:cNvPr id="21510" name="Text Box 16"/>
          <p:cNvSpPr txBox="1">
            <a:spLocks noChangeArrowheads="1"/>
          </p:cNvSpPr>
          <p:nvPr/>
        </p:nvSpPr>
        <p:spPr bwMode="auto">
          <a:xfrm rot="5400000">
            <a:off x="6078690" y="3035399"/>
            <a:ext cx="30489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t>S</a:t>
            </a:r>
          </a:p>
        </p:txBody>
      </p:sp>
      <p:sp>
        <p:nvSpPr>
          <p:cNvPr id="21511" name="Text Box 17"/>
          <p:cNvSpPr txBox="1">
            <a:spLocks noChangeArrowheads="1"/>
          </p:cNvSpPr>
          <p:nvPr/>
        </p:nvSpPr>
        <p:spPr bwMode="auto">
          <a:xfrm rot="5400000">
            <a:off x="6117599" y="3664583"/>
            <a:ext cx="400110" cy="923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400"/>
          </a:p>
        </p:txBody>
      </p:sp>
      <p:sp>
        <p:nvSpPr>
          <p:cNvPr id="21512" name="AutoShape 18"/>
          <p:cNvSpPr>
            <a:spLocks noChangeArrowheads="1"/>
          </p:cNvSpPr>
          <p:nvPr/>
        </p:nvSpPr>
        <p:spPr bwMode="auto">
          <a:xfrm rot="5400000" flipV="1">
            <a:off x="5409437" y="3912010"/>
            <a:ext cx="752549" cy="135197"/>
          </a:xfrm>
          <a:custGeom>
            <a:avLst/>
            <a:gdLst>
              <a:gd name="T0" fmla="*/ 2147483646 w 21600"/>
              <a:gd name="T1" fmla="*/ 1077502115 h 21600"/>
              <a:gd name="T2" fmla="*/ 2147483646 w 21600"/>
              <a:gd name="T3" fmla="*/ 2147483646 h 21600"/>
              <a:gd name="T4" fmla="*/ 2147483646 w 21600"/>
              <a:gd name="T5" fmla="*/ 1077502115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21518" name="Group 43"/>
          <p:cNvGrpSpPr>
            <a:grpSpLocks/>
          </p:cNvGrpSpPr>
          <p:nvPr/>
        </p:nvGrpSpPr>
        <p:grpSpPr bwMode="auto">
          <a:xfrm>
            <a:off x="8509188" y="3458909"/>
            <a:ext cx="303213" cy="520700"/>
            <a:chOff x="5138" y="1434"/>
            <a:chExt cx="191" cy="328"/>
          </a:xfrm>
        </p:grpSpPr>
        <p:grpSp>
          <p:nvGrpSpPr>
            <p:cNvPr id="21664" name="Group 26"/>
            <p:cNvGrpSpPr>
              <a:grpSpLocks/>
            </p:cNvGrpSpPr>
            <p:nvPr/>
          </p:nvGrpSpPr>
          <p:grpSpPr bwMode="auto">
            <a:xfrm>
              <a:off x="5193" y="1434"/>
              <a:ext cx="136" cy="317"/>
              <a:chOff x="3379" y="1888"/>
              <a:chExt cx="136" cy="454"/>
            </a:xfrm>
          </p:grpSpPr>
          <p:sp>
            <p:nvSpPr>
              <p:cNvPr id="21667" name="Line 27"/>
              <p:cNvSpPr>
                <a:spLocks noChangeShapeType="1"/>
              </p:cNvSpPr>
              <p:nvPr/>
            </p:nvSpPr>
            <p:spPr bwMode="auto">
              <a:xfrm>
                <a:off x="3515" y="1979"/>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68" name="Line 28"/>
              <p:cNvSpPr>
                <a:spLocks noChangeShapeType="1"/>
              </p:cNvSpPr>
              <p:nvPr/>
            </p:nvSpPr>
            <p:spPr bwMode="auto">
              <a:xfrm flipH="1" flipV="1">
                <a:off x="3379" y="1888"/>
                <a:ext cx="136"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69" name="Line 29"/>
              <p:cNvSpPr>
                <a:spLocks noChangeShapeType="1"/>
              </p:cNvSpPr>
              <p:nvPr/>
            </p:nvSpPr>
            <p:spPr bwMode="auto">
              <a:xfrm flipH="1">
                <a:off x="3379" y="2251"/>
                <a:ext cx="136"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0" name="Line 30"/>
              <p:cNvSpPr>
                <a:spLocks noChangeShapeType="1"/>
              </p:cNvSpPr>
              <p:nvPr/>
            </p:nvSpPr>
            <p:spPr bwMode="auto">
              <a:xfrm>
                <a:off x="3379" y="1888"/>
                <a:ext cx="0" cy="45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665" name="Text Box 32"/>
            <p:cNvSpPr txBox="1">
              <a:spLocks noChangeArrowheads="1"/>
            </p:cNvSpPr>
            <p:nvPr/>
          </p:nvSpPr>
          <p:spPr bwMode="auto">
            <a:xfrm>
              <a:off x="5138" y="1434"/>
              <a:ext cx="17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a:t>0</a:t>
              </a:r>
            </a:p>
          </p:txBody>
        </p:sp>
        <p:sp>
          <p:nvSpPr>
            <p:cNvPr id="21666" name="Text Box 33"/>
            <p:cNvSpPr txBox="1">
              <a:spLocks noChangeArrowheads="1"/>
            </p:cNvSpPr>
            <p:nvPr/>
          </p:nvSpPr>
          <p:spPr bwMode="auto">
            <a:xfrm>
              <a:off x="5151" y="1570"/>
              <a:ext cx="17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a:t>1</a:t>
              </a:r>
            </a:p>
          </p:txBody>
        </p:sp>
      </p:grpSp>
      <p:sp>
        <p:nvSpPr>
          <p:cNvPr id="21519" name="Rectangle 37"/>
          <p:cNvSpPr>
            <a:spLocks noChangeArrowheads="1"/>
          </p:cNvSpPr>
          <p:nvPr/>
        </p:nvSpPr>
        <p:spPr bwMode="auto">
          <a:xfrm rot="5400000">
            <a:off x="4585766" y="2961482"/>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a:t>reg1E</a:t>
            </a:r>
          </a:p>
        </p:txBody>
      </p:sp>
      <p:sp>
        <p:nvSpPr>
          <p:cNvPr id="21520" name="Rectangle 39"/>
          <p:cNvSpPr>
            <a:spLocks noChangeArrowheads="1"/>
          </p:cNvSpPr>
          <p:nvPr/>
        </p:nvSpPr>
        <p:spPr bwMode="auto">
          <a:xfrm rot="5400000">
            <a:off x="4584899" y="3697691"/>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a:t>reg2E</a:t>
            </a:r>
          </a:p>
        </p:txBody>
      </p:sp>
      <p:sp>
        <p:nvSpPr>
          <p:cNvPr id="21521" name="Rectangle 40"/>
          <p:cNvSpPr>
            <a:spLocks noChangeArrowheads="1"/>
          </p:cNvSpPr>
          <p:nvPr/>
        </p:nvSpPr>
        <p:spPr bwMode="auto">
          <a:xfrm rot="5400000">
            <a:off x="6601024" y="3464719"/>
            <a:ext cx="5762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aluM</a:t>
            </a:r>
            <a:endParaRPr lang="en-US" altLang="ja-JP" sz="1400" dirty="0"/>
          </a:p>
        </p:txBody>
      </p:sp>
      <p:grpSp>
        <p:nvGrpSpPr>
          <p:cNvPr id="21523" name="Group 44"/>
          <p:cNvGrpSpPr>
            <a:grpSpLocks/>
          </p:cNvGrpSpPr>
          <p:nvPr/>
        </p:nvGrpSpPr>
        <p:grpSpPr bwMode="auto">
          <a:xfrm rot="5400000">
            <a:off x="2713235" y="3034507"/>
            <a:ext cx="1154113" cy="647700"/>
            <a:chOff x="1474" y="1752"/>
            <a:chExt cx="635" cy="544"/>
          </a:xfrm>
        </p:grpSpPr>
        <p:sp>
          <p:nvSpPr>
            <p:cNvPr id="21655" name="Rectangle 45"/>
            <p:cNvSpPr>
              <a:spLocks noChangeArrowheads="1"/>
            </p:cNvSpPr>
            <p:nvPr/>
          </p:nvSpPr>
          <p:spPr bwMode="auto">
            <a:xfrm>
              <a:off x="1474" y="175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nvGrpSpPr>
            <p:cNvPr id="21656" name="Group 46"/>
            <p:cNvGrpSpPr>
              <a:grpSpLocks/>
            </p:cNvGrpSpPr>
            <p:nvPr/>
          </p:nvGrpSpPr>
          <p:grpSpPr bwMode="auto">
            <a:xfrm rot="-5400000">
              <a:off x="1519" y="2205"/>
              <a:ext cx="91" cy="91"/>
              <a:chOff x="1474" y="1843"/>
              <a:chExt cx="91" cy="91"/>
            </a:xfrm>
          </p:grpSpPr>
          <p:sp>
            <p:nvSpPr>
              <p:cNvPr id="21662" name="Line 47"/>
              <p:cNvSpPr>
                <a:spLocks noChangeShapeType="1"/>
              </p:cNvSpPr>
              <p:nvPr/>
            </p:nvSpPr>
            <p:spPr bwMode="auto">
              <a:xfrm>
                <a:off x="1474" y="1843"/>
                <a:ext cx="91" cy="4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63" name="Line 48"/>
              <p:cNvSpPr>
                <a:spLocks noChangeShapeType="1"/>
              </p:cNvSpPr>
              <p:nvPr/>
            </p:nvSpPr>
            <p:spPr bwMode="auto">
              <a:xfrm flipH="1">
                <a:off x="1474" y="1888"/>
                <a:ext cx="91" cy="4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657" name="Rectangle 49"/>
            <p:cNvSpPr>
              <a:spLocks noChangeArrowheads="1"/>
            </p:cNvSpPr>
            <p:nvPr/>
          </p:nvSpPr>
          <p:spPr bwMode="auto">
            <a:xfrm>
              <a:off x="1474" y="184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58" name="Rectangle 50"/>
            <p:cNvSpPr>
              <a:spLocks noChangeArrowheads="1"/>
            </p:cNvSpPr>
            <p:nvPr/>
          </p:nvSpPr>
          <p:spPr bwMode="auto">
            <a:xfrm>
              <a:off x="1474" y="193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59" name="Rectangle 51"/>
            <p:cNvSpPr>
              <a:spLocks noChangeArrowheads="1"/>
            </p:cNvSpPr>
            <p:nvPr/>
          </p:nvSpPr>
          <p:spPr bwMode="auto">
            <a:xfrm>
              <a:off x="1474" y="202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60" name="Rectangle 52"/>
            <p:cNvSpPr>
              <a:spLocks noChangeArrowheads="1"/>
            </p:cNvSpPr>
            <p:nvPr/>
          </p:nvSpPr>
          <p:spPr bwMode="auto">
            <a:xfrm>
              <a:off x="1474" y="211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61" name="Rectangle 53"/>
            <p:cNvSpPr>
              <a:spLocks noChangeArrowheads="1"/>
            </p:cNvSpPr>
            <p:nvPr/>
          </p:nvSpPr>
          <p:spPr bwMode="auto">
            <a:xfrm>
              <a:off x="1474" y="220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sp>
        <p:nvSpPr>
          <p:cNvPr id="21525" name="AutoShape 57"/>
          <p:cNvSpPr>
            <a:spLocks noChangeArrowheads="1"/>
          </p:cNvSpPr>
          <p:nvPr/>
        </p:nvSpPr>
        <p:spPr bwMode="auto">
          <a:xfrm rot="5400000">
            <a:off x="3660677" y="4242593"/>
            <a:ext cx="720725" cy="215900"/>
          </a:xfrm>
          <a:prstGeom prst="parallelogram">
            <a:avLst>
              <a:gd name="adj" fmla="val 83456"/>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a:t>ext</a:t>
            </a:r>
          </a:p>
        </p:txBody>
      </p:sp>
      <p:sp>
        <p:nvSpPr>
          <p:cNvPr id="21527" name="Rectangle 60"/>
          <p:cNvSpPr>
            <a:spLocks noChangeArrowheads="1"/>
          </p:cNvSpPr>
          <p:nvPr/>
        </p:nvSpPr>
        <p:spPr bwMode="auto">
          <a:xfrm rot="5400000">
            <a:off x="970225" y="3604402"/>
            <a:ext cx="1953130" cy="11483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28" name="Rectangle 61"/>
          <p:cNvSpPr>
            <a:spLocks noChangeArrowheads="1"/>
          </p:cNvSpPr>
          <p:nvPr/>
        </p:nvSpPr>
        <p:spPr bwMode="auto">
          <a:xfrm>
            <a:off x="323850" y="4227513"/>
            <a:ext cx="1008063" cy="36195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29" name="Line 62"/>
          <p:cNvSpPr>
            <a:spLocks noChangeShapeType="1"/>
          </p:cNvSpPr>
          <p:nvPr/>
        </p:nvSpPr>
        <p:spPr bwMode="auto">
          <a:xfrm>
            <a:off x="323850" y="4371975"/>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30" name="Line 63"/>
          <p:cNvSpPr>
            <a:spLocks noChangeShapeType="1"/>
          </p:cNvSpPr>
          <p:nvPr/>
        </p:nvSpPr>
        <p:spPr bwMode="auto">
          <a:xfrm flipH="1">
            <a:off x="323850" y="4443413"/>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31" name="Text Box 64"/>
          <p:cNvSpPr txBox="1">
            <a:spLocks noChangeArrowheads="1"/>
          </p:cNvSpPr>
          <p:nvPr/>
        </p:nvSpPr>
        <p:spPr bwMode="auto">
          <a:xfrm>
            <a:off x="539750" y="4221163"/>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PC</a:t>
            </a:r>
          </a:p>
        </p:txBody>
      </p:sp>
      <p:sp>
        <p:nvSpPr>
          <p:cNvPr id="21532" name="Oval 65"/>
          <p:cNvSpPr>
            <a:spLocks noChangeArrowheads="1"/>
          </p:cNvSpPr>
          <p:nvPr/>
        </p:nvSpPr>
        <p:spPr bwMode="auto">
          <a:xfrm>
            <a:off x="697601" y="2586488"/>
            <a:ext cx="287337" cy="2873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b="1"/>
              <a:t>＋</a:t>
            </a:r>
          </a:p>
        </p:txBody>
      </p:sp>
      <p:sp>
        <p:nvSpPr>
          <p:cNvPr id="21533" name="Rectangle 66"/>
          <p:cNvSpPr>
            <a:spLocks noChangeArrowheads="1"/>
          </p:cNvSpPr>
          <p:nvPr/>
        </p:nvSpPr>
        <p:spPr bwMode="auto">
          <a:xfrm>
            <a:off x="1042988" y="5838517"/>
            <a:ext cx="1225550" cy="97503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命令メモリ</a:t>
            </a:r>
          </a:p>
        </p:txBody>
      </p:sp>
      <p:sp>
        <p:nvSpPr>
          <p:cNvPr id="21534" name="Rectangle 67"/>
          <p:cNvSpPr>
            <a:spLocks noChangeArrowheads="1"/>
          </p:cNvSpPr>
          <p:nvPr/>
        </p:nvSpPr>
        <p:spPr bwMode="auto">
          <a:xfrm>
            <a:off x="7811715" y="5585286"/>
            <a:ext cx="1003868" cy="10972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データ</a:t>
            </a:r>
          </a:p>
          <a:p>
            <a:pPr algn="ctr" eaLnBrk="1" hangingPunct="1">
              <a:spcBef>
                <a:spcPct val="0"/>
              </a:spcBef>
              <a:buFontTx/>
              <a:buNone/>
            </a:pPr>
            <a:r>
              <a:rPr lang="ja-JP" altLang="en-US" sz="1800"/>
              <a:t>メモリ</a:t>
            </a:r>
          </a:p>
        </p:txBody>
      </p:sp>
      <p:sp>
        <p:nvSpPr>
          <p:cNvPr id="21650" name="AutoShape 69"/>
          <p:cNvSpPr>
            <a:spLocks noChangeArrowheads="1"/>
          </p:cNvSpPr>
          <p:nvPr/>
        </p:nvSpPr>
        <p:spPr bwMode="auto">
          <a:xfrm rot="5400000" flipV="1">
            <a:off x="4012633" y="1793854"/>
            <a:ext cx="977857" cy="21590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10 w 21600"/>
              <a:gd name="T13" fmla="*/ 4447 h 21600"/>
              <a:gd name="T14" fmla="*/ 17090 w 21600"/>
              <a:gd name="T15" fmla="*/ 1715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651" name="Text Box 70"/>
          <p:cNvSpPr txBox="1">
            <a:spLocks noChangeArrowheads="1"/>
          </p:cNvSpPr>
          <p:nvPr/>
        </p:nvSpPr>
        <p:spPr bwMode="auto">
          <a:xfrm rot="5400000">
            <a:off x="4259266" y="1590354"/>
            <a:ext cx="42426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0</a:t>
            </a:r>
          </a:p>
        </p:txBody>
      </p:sp>
      <p:sp>
        <p:nvSpPr>
          <p:cNvPr id="21652" name="Text Box 71"/>
          <p:cNvSpPr txBox="1">
            <a:spLocks noChangeArrowheads="1"/>
          </p:cNvSpPr>
          <p:nvPr/>
        </p:nvSpPr>
        <p:spPr bwMode="auto">
          <a:xfrm rot="5400000">
            <a:off x="4259266" y="1835385"/>
            <a:ext cx="42426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en-US" altLang="ja-JP" sz="1200" b="1" dirty="0"/>
          </a:p>
        </p:txBody>
      </p:sp>
      <p:sp>
        <p:nvSpPr>
          <p:cNvPr id="21653" name="Text Box 72"/>
          <p:cNvSpPr txBox="1">
            <a:spLocks noChangeArrowheads="1"/>
          </p:cNvSpPr>
          <p:nvPr/>
        </p:nvSpPr>
        <p:spPr bwMode="auto">
          <a:xfrm rot="5400000">
            <a:off x="4259266" y="2091761"/>
            <a:ext cx="42426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1</a:t>
            </a:r>
          </a:p>
        </p:txBody>
      </p:sp>
      <p:sp>
        <p:nvSpPr>
          <p:cNvPr id="21654" name="Line 73"/>
          <p:cNvSpPr>
            <a:spLocks noChangeShapeType="1"/>
          </p:cNvSpPr>
          <p:nvPr/>
        </p:nvSpPr>
        <p:spPr bwMode="auto">
          <a:xfrm rot="5400000" flipH="1">
            <a:off x="4434844" y="2390732"/>
            <a:ext cx="2064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36" name="Rectangle 74"/>
          <p:cNvSpPr>
            <a:spLocks noChangeArrowheads="1"/>
          </p:cNvSpPr>
          <p:nvPr/>
        </p:nvSpPr>
        <p:spPr bwMode="auto">
          <a:xfrm>
            <a:off x="4764360" y="1701800"/>
            <a:ext cx="144463" cy="503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37" name="Rectangle 75"/>
          <p:cNvSpPr>
            <a:spLocks noChangeArrowheads="1"/>
          </p:cNvSpPr>
          <p:nvPr/>
        </p:nvSpPr>
        <p:spPr bwMode="auto">
          <a:xfrm>
            <a:off x="4764360" y="2420938"/>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38" name="Rectangle 76"/>
          <p:cNvSpPr>
            <a:spLocks noChangeArrowheads="1"/>
          </p:cNvSpPr>
          <p:nvPr/>
        </p:nvSpPr>
        <p:spPr bwMode="auto">
          <a:xfrm>
            <a:off x="8201162" y="2427288"/>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39" name="Rectangle 77"/>
          <p:cNvSpPr>
            <a:spLocks noChangeArrowheads="1"/>
          </p:cNvSpPr>
          <p:nvPr/>
        </p:nvSpPr>
        <p:spPr bwMode="auto">
          <a:xfrm>
            <a:off x="4764360" y="1052513"/>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40" name="Rectangle 78"/>
          <p:cNvSpPr>
            <a:spLocks noChangeArrowheads="1"/>
          </p:cNvSpPr>
          <p:nvPr/>
        </p:nvSpPr>
        <p:spPr bwMode="auto">
          <a:xfrm>
            <a:off x="4764360" y="836613"/>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42" name="Rectangle 80"/>
          <p:cNvSpPr>
            <a:spLocks noChangeArrowheads="1"/>
          </p:cNvSpPr>
          <p:nvPr/>
        </p:nvSpPr>
        <p:spPr bwMode="auto">
          <a:xfrm>
            <a:off x="6781205" y="1052513"/>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44" name="Line 82"/>
          <p:cNvSpPr>
            <a:spLocks noChangeShapeType="1"/>
          </p:cNvSpPr>
          <p:nvPr/>
        </p:nvSpPr>
        <p:spPr bwMode="auto">
          <a:xfrm>
            <a:off x="827088" y="3717925"/>
            <a:ext cx="0" cy="5032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5" name="Line 83"/>
          <p:cNvSpPr>
            <a:spLocks noChangeShapeType="1"/>
          </p:cNvSpPr>
          <p:nvPr/>
        </p:nvSpPr>
        <p:spPr bwMode="auto">
          <a:xfrm>
            <a:off x="755650" y="4581525"/>
            <a:ext cx="0" cy="15128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6" name="Line 84"/>
          <p:cNvSpPr>
            <a:spLocks noChangeShapeType="1"/>
          </p:cNvSpPr>
          <p:nvPr/>
        </p:nvSpPr>
        <p:spPr bwMode="auto">
          <a:xfrm>
            <a:off x="755650" y="6094413"/>
            <a:ext cx="2873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7" name="Line 85"/>
          <p:cNvSpPr>
            <a:spLocks noChangeShapeType="1"/>
          </p:cNvSpPr>
          <p:nvPr/>
        </p:nvSpPr>
        <p:spPr bwMode="auto">
          <a:xfrm flipH="1">
            <a:off x="179388" y="5282336"/>
            <a:ext cx="2856904" cy="0"/>
          </a:xfrm>
          <a:prstGeom prst="line">
            <a:avLst/>
          </a:prstGeom>
          <a:noFill/>
          <a:ln w="952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8" name="Line 86"/>
          <p:cNvSpPr>
            <a:spLocks noChangeShapeType="1"/>
          </p:cNvSpPr>
          <p:nvPr/>
        </p:nvSpPr>
        <p:spPr bwMode="auto">
          <a:xfrm flipV="1">
            <a:off x="167081" y="2299151"/>
            <a:ext cx="16765" cy="29831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9" name="Line 87"/>
          <p:cNvSpPr>
            <a:spLocks noChangeShapeType="1"/>
          </p:cNvSpPr>
          <p:nvPr/>
        </p:nvSpPr>
        <p:spPr bwMode="auto">
          <a:xfrm>
            <a:off x="192776" y="2287501"/>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0" name="Line 88"/>
          <p:cNvSpPr>
            <a:spLocks noChangeShapeType="1"/>
          </p:cNvSpPr>
          <p:nvPr/>
        </p:nvSpPr>
        <p:spPr bwMode="auto">
          <a:xfrm>
            <a:off x="496684" y="2299148"/>
            <a:ext cx="272354" cy="28733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1" name="Line 89"/>
          <p:cNvSpPr>
            <a:spLocks noChangeShapeType="1"/>
          </p:cNvSpPr>
          <p:nvPr/>
        </p:nvSpPr>
        <p:spPr bwMode="auto">
          <a:xfrm flipH="1">
            <a:off x="913501" y="2299151"/>
            <a:ext cx="142875"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2" name="Text Box 90"/>
          <p:cNvSpPr txBox="1">
            <a:spLocks noChangeArrowheads="1"/>
          </p:cNvSpPr>
          <p:nvPr/>
        </p:nvSpPr>
        <p:spPr bwMode="auto">
          <a:xfrm>
            <a:off x="889114" y="1908821"/>
            <a:ext cx="47961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t>‘4</a:t>
            </a:r>
            <a:r>
              <a:rPr lang="ja-JP" altLang="en-US" sz="1800" dirty="0"/>
              <a:t>’</a:t>
            </a:r>
          </a:p>
        </p:txBody>
      </p:sp>
      <p:sp>
        <p:nvSpPr>
          <p:cNvPr id="21553" name="Line 91"/>
          <p:cNvSpPr>
            <a:spLocks noChangeShapeType="1"/>
          </p:cNvSpPr>
          <p:nvPr/>
        </p:nvSpPr>
        <p:spPr bwMode="auto">
          <a:xfrm flipH="1" flipV="1">
            <a:off x="1655761" y="3664982"/>
            <a:ext cx="0" cy="21865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4" name="Line 92"/>
          <p:cNvSpPr>
            <a:spLocks noChangeShapeType="1"/>
          </p:cNvSpPr>
          <p:nvPr/>
        </p:nvSpPr>
        <p:spPr bwMode="auto">
          <a:xfrm flipV="1">
            <a:off x="1620836" y="3645024"/>
            <a:ext cx="28533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5" name="Rectangle 93"/>
          <p:cNvSpPr>
            <a:spLocks noChangeArrowheads="1"/>
          </p:cNvSpPr>
          <p:nvPr/>
        </p:nvSpPr>
        <p:spPr bwMode="auto">
          <a:xfrm>
            <a:off x="2604492" y="620713"/>
            <a:ext cx="720725" cy="6477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56" name="Line 94"/>
          <p:cNvSpPr>
            <a:spLocks noChangeShapeType="1"/>
          </p:cNvSpPr>
          <p:nvPr/>
        </p:nvSpPr>
        <p:spPr bwMode="auto">
          <a:xfrm>
            <a:off x="2028230" y="3573463"/>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7" name="Line 95"/>
          <p:cNvSpPr>
            <a:spLocks noChangeShapeType="1"/>
          </p:cNvSpPr>
          <p:nvPr/>
        </p:nvSpPr>
        <p:spPr bwMode="auto">
          <a:xfrm>
            <a:off x="2317155" y="3573463"/>
            <a:ext cx="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8" name="Line 96"/>
          <p:cNvSpPr>
            <a:spLocks noChangeShapeType="1"/>
          </p:cNvSpPr>
          <p:nvPr/>
        </p:nvSpPr>
        <p:spPr bwMode="auto">
          <a:xfrm>
            <a:off x="2317155" y="4076700"/>
            <a:ext cx="10795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9" name="Line 97"/>
          <p:cNvSpPr>
            <a:spLocks noChangeShapeType="1"/>
          </p:cNvSpPr>
          <p:nvPr/>
        </p:nvSpPr>
        <p:spPr bwMode="auto">
          <a:xfrm flipV="1">
            <a:off x="3396655" y="3933825"/>
            <a:ext cx="0" cy="1428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0" name="Line 98"/>
          <p:cNvSpPr>
            <a:spLocks noChangeShapeType="1"/>
          </p:cNvSpPr>
          <p:nvPr/>
        </p:nvSpPr>
        <p:spPr bwMode="auto">
          <a:xfrm>
            <a:off x="2028230" y="3284538"/>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1" name="Line 99"/>
          <p:cNvSpPr>
            <a:spLocks noChangeShapeType="1"/>
          </p:cNvSpPr>
          <p:nvPr/>
        </p:nvSpPr>
        <p:spPr bwMode="auto">
          <a:xfrm flipV="1">
            <a:off x="2317155" y="2565400"/>
            <a:ext cx="0"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2" name="Line 100"/>
          <p:cNvSpPr>
            <a:spLocks noChangeShapeType="1"/>
          </p:cNvSpPr>
          <p:nvPr/>
        </p:nvSpPr>
        <p:spPr bwMode="auto">
          <a:xfrm>
            <a:off x="2317155" y="2565400"/>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3" name="Line 101"/>
          <p:cNvSpPr>
            <a:spLocks noChangeShapeType="1"/>
          </p:cNvSpPr>
          <p:nvPr/>
        </p:nvSpPr>
        <p:spPr bwMode="auto">
          <a:xfrm>
            <a:off x="3396655" y="2479675"/>
            <a:ext cx="0" cy="301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6" name="Line 104"/>
          <p:cNvSpPr>
            <a:spLocks noChangeShapeType="1"/>
          </p:cNvSpPr>
          <p:nvPr/>
        </p:nvSpPr>
        <p:spPr bwMode="auto">
          <a:xfrm>
            <a:off x="2268538" y="1628775"/>
            <a:ext cx="2136179"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8" name="Line 106"/>
          <p:cNvSpPr>
            <a:spLocks noChangeShapeType="1"/>
          </p:cNvSpPr>
          <p:nvPr/>
        </p:nvSpPr>
        <p:spPr bwMode="auto">
          <a:xfrm>
            <a:off x="3972917" y="2205038"/>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9" name="Line 107"/>
          <p:cNvSpPr>
            <a:spLocks noChangeShapeType="1"/>
          </p:cNvSpPr>
          <p:nvPr/>
        </p:nvSpPr>
        <p:spPr bwMode="auto">
          <a:xfrm>
            <a:off x="2028230" y="4221163"/>
            <a:ext cx="16573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0" name="Line 108"/>
          <p:cNvSpPr>
            <a:spLocks noChangeShapeType="1"/>
          </p:cNvSpPr>
          <p:nvPr/>
        </p:nvSpPr>
        <p:spPr bwMode="auto">
          <a:xfrm>
            <a:off x="3685580" y="4221335"/>
            <a:ext cx="2159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3" name="Line 111"/>
          <p:cNvSpPr>
            <a:spLocks noChangeShapeType="1"/>
          </p:cNvSpPr>
          <p:nvPr/>
        </p:nvSpPr>
        <p:spPr bwMode="auto">
          <a:xfrm>
            <a:off x="3612554" y="3721101"/>
            <a:ext cx="115180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4" name="Line 112"/>
          <p:cNvSpPr>
            <a:spLocks noChangeShapeType="1"/>
          </p:cNvSpPr>
          <p:nvPr/>
        </p:nvSpPr>
        <p:spPr bwMode="auto">
          <a:xfrm>
            <a:off x="3612555" y="3070226"/>
            <a:ext cx="117250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5" name="Line 113"/>
          <p:cNvSpPr>
            <a:spLocks noChangeShapeType="1"/>
          </p:cNvSpPr>
          <p:nvPr/>
        </p:nvSpPr>
        <p:spPr bwMode="auto">
          <a:xfrm>
            <a:off x="4117380" y="4252763"/>
            <a:ext cx="64698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6" name="Line 114"/>
          <p:cNvSpPr>
            <a:spLocks noChangeShapeType="1"/>
          </p:cNvSpPr>
          <p:nvPr/>
        </p:nvSpPr>
        <p:spPr bwMode="auto">
          <a:xfrm>
            <a:off x="4968713" y="3831368"/>
            <a:ext cx="51105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7" name="Line 115"/>
          <p:cNvSpPr>
            <a:spLocks noChangeShapeType="1"/>
          </p:cNvSpPr>
          <p:nvPr/>
        </p:nvSpPr>
        <p:spPr bwMode="auto">
          <a:xfrm>
            <a:off x="4980982" y="4264818"/>
            <a:ext cx="727242" cy="812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8" name="Line 116"/>
          <p:cNvSpPr>
            <a:spLocks noChangeShapeType="1"/>
          </p:cNvSpPr>
          <p:nvPr/>
        </p:nvSpPr>
        <p:spPr bwMode="auto">
          <a:xfrm>
            <a:off x="4981847" y="3068638"/>
            <a:ext cx="73626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9" name="Line 117"/>
          <p:cNvSpPr>
            <a:spLocks noChangeShapeType="1"/>
          </p:cNvSpPr>
          <p:nvPr/>
        </p:nvSpPr>
        <p:spPr bwMode="auto">
          <a:xfrm>
            <a:off x="6493867" y="3502025"/>
            <a:ext cx="2873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0" name="Line 118"/>
          <p:cNvSpPr>
            <a:spLocks noChangeShapeType="1"/>
          </p:cNvSpPr>
          <p:nvPr/>
        </p:nvSpPr>
        <p:spPr bwMode="auto">
          <a:xfrm>
            <a:off x="6997105" y="3573463"/>
            <a:ext cx="118288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4" name="Line 122"/>
          <p:cNvSpPr>
            <a:spLocks noChangeShapeType="1"/>
          </p:cNvSpPr>
          <p:nvPr/>
        </p:nvSpPr>
        <p:spPr bwMode="auto">
          <a:xfrm>
            <a:off x="8820026" y="3644900"/>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5" name="Line 123"/>
          <p:cNvSpPr>
            <a:spLocks noChangeShapeType="1"/>
          </p:cNvSpPr>
          <p:nvPr/>
        </p:nvSpPr>
        <p:spPr bwMode="auto">
          <a:xfrm>
            <a:off x="8964488" y="3644900"/>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6" name="Line 124"/>
          <p:cNvSpPr>
            <a:spLocks noChangeShapeType="1"/>
          </p:cNvSpPr>
          <p:nvPr/>
        </p:nvSpPr>
        <p:spPr bwMode="auto">
          <a:xfrm flipH="1">
            <a:off x="2677516" y="4941888"/>
            <a:ext cx="628697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7" name="Line 125"/>
          <p:cNvSpPr>
            <a:spLocks noChangeShapeType="1"/>
          </p:cNvSpPr>
          <p:nvPr/>
        </p:nvSpPr>
        <p:spPr bwMode="auto">
          <a:xfrm flipV="1">
            <a:off x="2677517" y="3429000"/>
            <a:ext cx="0" cy="15128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8" name="Line 126"/>
          <p:cNvSpPr>
            <a:spLocks noChangeShapeType="1"/>
          </p:cNvSpPr>
          <p:nvPr/>
        </p:nvSpPr>
        <p:spPr bwMode="auto">
          <a:xfrm>
            <a:off x="2677517" y="3429000"/>
            <a:ext cx="2873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9" name="Line 127"/>
          <p:cNvSpPr>
            <a:spLocks noChangeShapeType="1"/>
          </p:cNvSpPr>
          <p:nvPr/>
        </p:nvSpPr>
        <p:spPr bwMode="auto">
          <a:xfrm>
            <a:off x="4620617" y="1917700"/>
            <a:ext cx="14374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0" name="Line 128"/>
          <p:cNvSpPr>
            <a:spLocks noChangeShapeType="1"/>
          </p:cNvSpPr>
          <p:nvPr/>
        </p:nvSpPr>
        <p:spPr bwMode="auto">
          <a:xfrm>
            <a:off x="4932364" y="1917700"/>
            <a:ext cx="13699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1" name="Line 129"/>
          <p:cNvSpPr>
            <a:spLocks noChangeShapeType="1"/>
          </p:cNvSpPr>
          <p:nvPr/>
        </p:nvSpPr>
        <p:spPr bwMode="auto">
          <a:xfrm>
            <a:off x="6277967" y="1917700"/>
            <a:ext cx="0" cy="11509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2" name="Line 130"/>
          <p:cNvSpPr>
            <a:spLocks noChangeShapeType="1"/>
          </p:cNvSpPr>
          <p:nvPr/>
        </p:nvSpPr>
        <p:spPr bwMode="auto">
          <a:xfrm>
            <a:off x="3180755" y="2565400"/>
            <a:ext cx="158360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3" name="Line 131"/>
          <p:cNvSpPr>
            <a:spLocks noChangeShapeType="1"/>
          </p:cNvSpPr>
          <p:nvPr/>
        </p:nvSpPr>
        <p:spPr bwMode="auto">
          <a:xfrm>
            <a:off x="4908824" y="2565400"/>
            <a:ext cx="181007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5" name="Line 133"/>
          <p:cNvSpPr>
            <a:spLocks noChangeShapeType="1"/>
          </p:cNvSpPr>
          <p:nvPr/>
        </p:nvSpPr>
        <p:spPr bwMode="auto">
          <a:xfrm>
            <a:off x="8490087" y="2571750"/>
            <a:ext cx="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4" name="Line 132"/>
          <p:cNvSpPr>
            <a:spLocks noChangeShapeType="1"/>
          </p:cNvSpPr>
          <p:nvPr/>
        </p:nvSpPr>
        <p:spPr bwMode="auto">
          <a:xfrm>
            <a:off x="8345624" y="2564829"/>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6" name="Line 134"/>
          <p:cNvSpPr>
            <a:spLocks noChangeShapeType="1"/>
          </p:cNvSpPr>
          <p:nvPr/>
        </p:nvSpPr>
        <p:spPr bwMode="auto">
          <a:xfrm flipH="1">
            <a:off x="3128107" y="2696592"/>
            <a:ext cx="5388706" cy="1628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7" name="Line 135"/>
          <p:cNvSpPr>
            <a:spLocks noChangeShapeType="1"/>
          </p:cNvSpPr>
          <p:nvPr/>
        </p:nvSpPr>
        <p:spPr bwMode="auto">
          <a:xfrm>
            <a:off x="3109317" y="2709863"/>
            <a:ext cx="0" cy="714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8" name="Line 136"/>
          <p:cNvSpPr>
            <a:spLocks noChangeShapeType="1"/>
          </p:cNvSpPr>
          <p:nvPr/>
        </p:nvSpPr>
        <p:spPr bwMode="auto">
          <a:xfrm>
            <a:off x="3325217" y="1196975"/>
            <a:ext cx="1439143"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9" name="Line 137"/>
          <p:cNvSpPr>
            <a:spLocks noChangeShapeType="1"/>
          </p:cNvSpPr>
          <p:nvPr/>
        </p:nvSpPr>
        <p:spPr bwMode="auto">
          <a:xfrm>
            <a:off x="4908824" y="1196975"/>
            <a:ext cx="1872382"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00" name="Line 138"/>
          <p:cNvSpPr>
            <a:spLocks noChangeShapeType="1"/>
          </p:cNvSpPr>
          <p:nvPr/>
        </p:nvSpPr>
        <p:spPr bwMode="auto">
          <a:xfrm>
            <a:off x="3325217" y="981075"/>
            <a:ext cx="1409150"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03" name="Line 141"/>
          <p:cNvSpPr>
            <a:spLocks noChangeShapeType="1"/>
          </p:cNvSpPr>
          <p:nvPr/>
        </p:nvSpPr>
        <p:spPr bwMode="auto">
          <a:xfrm>
            <a:off x="4905618" y="981075"/>
            <a:ext cx="1898184"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04" name="Text Box 142"/>
          <p:cNvSpPr txBox="1">
            <a:spLocks noChangeArrowheads="1"/>
          </p:cNvSpPr>
          <p:nvPr/>
        </p:nvSpPr>
        <p:spPr bwMode="auto">
          <a:xfrm>
            <a:off x="5148064" y="72199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st_opE</a:t>
            </a:r>
            <a:endParaRPr lang="en-US" altLang="ja-JP" sz="1200" b="1" dirty="0"/>
          </a:p>
        </p:txBody>
      </p:sp>
      <p:sp>
        <p:nvSpPr>
          <p:cNvPr id="21605" name="Text Box 143"/>
          <p:cNvSpPr txBox="1">
            <a:spLocks noChangeArrowheads="1"/>
          </p:cNvSpPr>
          <p:nvPr/>
        </p:nvSpPr>
        <p:spPr bwMode="auto">
          <a:xfrm>
            <a:off x="5125442" y="9810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ld_opE</a:t>
            </a:r>
            <a:endParaRPr lang="en-US" altLang="ja-JP" sz="1200" b="1" dirty="0"/>
          </a:p>
        </p:txBody>
      </p:sp>
      <p:sp>
        <p:nvSpPr>
          <p:cNvPr id="21606" name="Text Box 144"/>
          <p:cNvSpPr txBox="1">
            <a:spLocks noChangeArrowheads="1"/>
          </p:cNvSpPr>
          <p:nvPr/>
        </p:nvSpPr>
        <p:spPr bwMode="auto">
          <a:xfrm>
            <a:off x="3252192" y="9810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a:t>ld_op</a:t>
            </a:r>
          </a:p>
        </p:txBody>
      </p:sp>
      <p:sp>
        <p:nvSpPr>
          <p:cNvPr id="21607" name="Text Box 145"/>
          <p:cNvSpPr txBox="1">
            <a:spLocks noChangeArrowheads="1"/>
          </p:cNvSpPr>
          <p:nvPr/>
        </p:nvSpPr>
        <p:spPr bwMode="auto">
          <a:xfrm>
            <a:off x="3252192" y="7651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a:t>st_op</a:t>
            </a:r>
          </a:p>
        </p:txBody>
      </p:sp>
      <p:sp>
        <p:nvSpPr>
          <p:cNvPr id="21610" name="Line 148"/>
          <p:cNvSpPr>
            <a:spLocks noChangeShapeType="1"/>
          </p:cNvSpPr>
          <p:nvPr/>
        </p:nvSpPr>
        <p:spPr bwMode="auto">
          <a:xfrm>
            <a:off x="6962873" y="981075"/>
            <a:ext cx="382266" cy="0"/>
          </a:xfrm>
          <a:prstGeom prst="line">
            <a:avLst/>
          </a:prstGeom>
          <a:noFill/>
          <a:ln w="9525">
            <a:solidFill>
              <a:schemeClr val="tx1"/>
            </a:solidFill>
            <a:prstDash val="dash"/>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1" name="Text Box 149"/>
          <p:cNvSpPr txBox="1">
            <a:spLocks noChangeArrowheads="1"/>
          </p:cNvSpPr>
          <p:nvPr/>
        </p:nvSpPr>
        <p:spPr bwMode="auto">
          <a:xfrm>
            <a:off x="6984026" y="472331"/>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rweM</a:t>
            </a:r>
            <a:endParaRPr lang="en-US" altLang="ja-JP" sz="1200" b="1" dirty="0"/>
          </a:p>
        </p:txBody>
      </p:sp>
      <p:sp>
        <p:nvSpPr>
          <p:cNvPr id="21612" name="Line 150"/>
          <p:cNvSpPr>
            <a:spLocks noChangeShapeType="1"/>
          </p:cNvSpPr>
          <p:nvPr/>
        </p:nvSpPr>
        <p:spPr bwMode="auto">
          <a:xfrm>
            <a:off x="2028230" y="2781300"/>
            <a:ext cx="730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3" name="Line 151"/>
          <p:cNvSpPr>
            <a:spLocks noChangeShapeType="1"/>
          </p:cNvSpPr>
          <p:nvPr/>
        </p:nvSpPr>
        <p:spPr bwMode="auto">
          <a:xfrm flipV="1">
            <a:off x="2101255" y="981075"/>
            <a:ext cx="0" cy="18002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4" name="Line 152"/>
          <p:cNvSpPr>
            <a:spLocks noChangeShapeType="1"/>
          </p:cNvSpPr>
          <p:nvPr/>
        </p:nvSpPr>
        <p:spPr bwMode="auto">
          <a:xfrm>
            <a:off x="2101255" y="981075"/>
            <a:ext cx="50323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7" name="Text Box 155"/>
          <p:cNvSpPr txBox="1">
            <a:spLocks noChangeArrowheads="1"/>
          </p:cNvSpPr>
          <p:nvPr/>
        </p:nvSpPr>
        <p:spPr bwMode="auto">
          <a:xfrm>
            <a:off x="1739844" y="688256"/>
            <a:ext cx="93662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opcode</a:t>
            </a:r>
          </a:p>
        </p:txBody>
      </p:sp>
      <p:sp>
        <p:nvSpPr>
          <p:cNvPr id="21619" name="Text Box 157"/>
          <p:cNvSpPr txBox="1">
            <a:spLocks noChangeArrowheads="1"/>
          </p:cNvSpPr>
          <p:nvPr/>
        </p:nvSpPr>
        <p:spPr bwMode="auto">
          <a:xfrm>
            <a:off x="3405585" y="1586329"/>
            <a:ext cx="93662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funct3_F</a:t>
            </a:r>
          </a:p>
        </p:txBody>
      </p:sp>
      <p:sp>
        <p:nvSpPr>
          <p:cNvPr id="21620" name="Text Box 158"/>
          <p:cNvSpPr txBox="1">
            <a:spLocks noChangeArrowheads="1"/>
          </p:cNvSpPr>
          <p:nvPr/>
        </p:nvSpPr>
        <p:spPr bwMode="auto">
          <a:xfrm>
            <a:off x="3048599" y="22248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rs1_F</a:t>
            </a:r>
          </a:p>
        </p:txBody>
      </p:sp>
      <p:sp>
        <p:nvSpPr>
          <p:cNvPr id="21621" name="Text Box 159"/>
          <p:cNvSpPr txBox="1">
            <a:spLocks noChangeArrowheads="1"/>
          </p:cNvSpPr>
          <p:nvPr/>
        </p:nvSpPr>
        <p:spPr bwMode="auto">
          <a:xfrm>
            <a:off x="2998390" y="399018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rs2_F  </a:t>
            </a:r>
          </a:p>
        </p:txBody>
      </p:sp>
      <p:sp>
        <p:nvSpPr>
          <p:cNvPr id="21622" name="Text Box 160"/>
          <p:cNvSpPr txBox="1">
            <a:spLocks noChangeArrowheads="1"/>
          </p:cNvSpPr>
          <p:nvPr/>
        </p:nvSpPr>
        <p:spPr bwMode="auto">
          <a:xfrm>
            <a:off x="2973577" y="4146984"/>
            <a:ext cx="99278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imm_F</a:t>
            </a:r>
            <a:endParaRPr lang="en-US" altLang="ja-JP" sz="1200" b="1" dirty="0"/>
          </a:p>
        </p:txBody>
      </p:sp>
      <p:sp>
        <p:nvSpPr>
          <p:cNvPr id="21623" name="Text Box 161"/>
          <p:cNvSpPr txBox="1">
            <a:spLocks noChangeArrowheads="1"/>
          </p:cNvSpPr>
          <p:nvPr/>
        </p:nvSpPr>
        <p:spPr bwMode="auto">
          <a:xfrm>
            <a:off x="8535906" y="639094"/>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rweW</a:t>
            </a:r>
            <a:endParaRPr lang="en-US" altLang="ja-JP" sz="1200" b="1" dirty="0"/>
          </a:p>
        </p:txBody>
      </p:sp>
      <p:sp>
        <p:nvSpPr>
          <p:cNvPr id="21624" name="Line 162"/>
          <p:cNvSpPr>
            <a:spLocks noChangeShapeType="1"/>
          </p:cNvSpPr>
          <p:nvPr/>
        </p:nvSpPr>
        <p:spPr bwMode="auto">
          <a:xfrm>
            <a:off x="6925666" y="1196975"/>
            <a:ext cx="1274957" cy="0"/>
          </a:xfrm>
          <a:prstGeom prst="line">
            <a:avLst/>
          </a:prstGeom>
          <a:noFill/>
          <a:ln w="9525">
            <a:solidFill>
              <a:schemeClr val="tx1"/>
            </a:solidFill>
            <a:prstDash val="dash"/>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25" name="Line 163"/>
          <p:cNvSpPr>
            <a:spLocks noChangeShapeType="1"/>
          </p:cNvSpPr>
          <p:nvPr/>
        </p:nvSpPr>
        <p:spPr bwMode="auto">
          <a:xfrm>
            <a:off x="8747993" y="1189831"/>
            <a:ext cx="0" cy="230505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26" name="Line 164"/>
          <p:cNvSpPr>
            <a:spLocks noChangeShapeType="1"/>
          </p:cNvSpPr>
          <p:nvPr/>
        </p:nvSpPr>
        <p:spPr bwMode="auto">
          <a:xfrm>
            <a:off x="7235453" y="3572669"/>
            <a:ext cx="0" cy="252095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27" name="Line 165"/>
          <p:cNvSpPr>
            <a:spLocks noChangeShapeType="1"/>
          </p:cNvSpPr>
          <p:nvPr/>
        </p:nvSpPr>
        <p:spPr bwMode="auto">
          <a:xfrm flipH="1">
            <a:off x="5089363" y="3847854"/>
            <a:ext cx="0" cy="662767"/>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31" name="Line 169"/>
          <p:cNvSpPr>
            <a:spLocks noChangeShapeType="1"/>
          </p:cNvSpPr>
          <p:nvPr/>
        </p:nvSpPr>
        <p:spPr bwMode="auto">
          <a:xfrm>
            <a:off x="7525406" y="5786856"/>
            <a:ext cx="286310"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32" name="Text Box 170"/>
          <p:cNvSpPr txBox="1">
            <a:spLocks noChangeArrowheads="1"/>
          </p:cNvSpPr>
          <p:nvPr/>
        </p:nvSpPr>
        <p:spPr bwMode="auto">
          <a:xfrm>
            <a:off x="7216476" y="5618958"/>
            <a:ext cx="3778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t>we</a:t>
            </a:r>
          </a:p>
        </p:txBody>
      </p:sp>
      <p:sp>
        <p:nvSpPr>
          <p:cNvPr id="21633" name="Text Box 171"/>
          <p:cNvSpPr txBox="1">
            <a:spLocks noChangeArrowheads="1"/>
          </p:cNvSpPr>
          <p:nvPr/>
        </p:nvSpPr>
        <p:spPr bwMode="auto">
          <a:xfrm>
            <a:off x="7877311" y="525289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dreaddata</a:t>
            </a:r>
            <a:endParaRPr lang="en-US" altLang="ja-JP" sz="1200" b="1" dirty="0"/>
          </a:p>
        </p:txBody>
      </p:sp>
      <p:sp>
        <p:nvSpPr>
          <p:cNvPr id="21634" name="Text Box 172"/>
          <p:cNvSpPr txBox="1">
            <a:spLocks noChangeArrowheads="1"/>
          </p:cNvSpPr>
          <p:nvPr/>
        </p:nvSpPr>
        <p:spPr bwMode="auto">
          <a:xfrm>
            <a:off x="6549591" y="5282336"/>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addrdata</a:t>
            </a:r>
            <a:endParaRPr lang="en-US" altLang="ja-JP" sz="1200" b="1" dirty="0"/>
          </a:p>
        </p:txBody>
      </p:sp>
      <p:sp>
        <p:nvSpPr>
          <p:cNvPr id="21635" name="Text Box 173"/>
          <p:cNvSpPr txBox="1">
            <a:spLocks noChangeArrowheads="1"/>
          </p:cNvSpPr>
          <p:nvPr/>
        </p:nvSpPr>
        <p:spPr bwMode="auto">
          <a:xfrm>
            <a:off x="7094831" y="6131473"/>
            <a:ext cx="9366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dwritedata</a:t>
            </a:r>
            <a:endParaRPr lang="en-US" altLang="ja-JP" sz="1200" b="1" dirty="0"/>
          </a:p>
        </p:txBody>
      </p:sp>
      <p:sp>
        <p:nvSpPr>
          <p:cNvPr id="21636" name="Text Box 174"/>
          <p:cNvSpPr txBox="1">
            <a:spLocks noChangeArrowheads="1"/>
          </p:cNvSpPr>
          <p:nvPr/>
        </p:nvSpPr>
        <p:spPr bwMode="auto">
          <a:xfrm>
            <a:off x="5125442" y="16287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comE</a:t>
            </a:r>
            <a:endParaRPr lang="en-US" altLang="ja-JP" sz="1200" b="1" dirty="0"/>
          </a:p>
        </p:txBody>
      </p:sp>
      <p:sp>
        <p:nvSpPr>
          <p:cNvPr id="21638" name="Text Box 176"/>
          <p:cNvSpPr txBox="1">
            <a:spLocks noChangeArrowheads="1"/>
          </p:cNvSpPr>
          <p:nvPr/>
        </p:nvSpPr>
        <p:spPr bwMode="auto">
          <a:xfrm>
            <a:off x="3541117" y="2076450"/>
            <a:ext cx="5048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t>ADD</a:t>
            </a:r>
          </a:p>
        </p:txBody>
      </p:sp>
      <p:sp>
        <p:nvSpPr>
          <p:cNvPr id="21639" name="Text Box 177"/>
          <p:cNvSpPr txBox="1">
            <a:spLocks noChangeArrowheads="1"/>
          </p:cNvSpPr>
          <p:nvPr/>
        </p:nvSpPr>
        <p:spPr bwMode="auto">
          <a:xfrm>
            <a:off x="5196880" y="22764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rdE</a:t>
            </a:r>
            <a:endParaRPr lang="en-US" altLang="ja-JP" sz="1200" b="1" dirty="0"/>
          </a:p>
        </p:txBody>
      </p:sp>
      <p:sp>
        <p:nvSpPr>
          <p:cNvPr id="21640" name="Text Box 178"/>
          <p:cNvSpPr txBox="1">
            <a:spLocks noChangeArrowheads="1"/>
          </p:cNvSpPr>
          <p:nvPr/>
        </p:nvSpPr>
        <p:spPr bwMode="auto">
          <a:xfrm>
            <a:off x="6815529" y="223668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rdM</a:t>
            </a:r>
            <a:endParaRPr lang="en-US" altLang="ja-JP" sz="1200" b="1" dirty="0"/>
          </a:p>
        </p:txBody>
      </p:sp>
      <p:sp>
        <p:nvSpPr>
          <p:cNvPr id="21641" name="Text Box 179"/>
          <p:cNvSpPr txBox="1">
            <a:spLocks noChangeArrowheads="1"/>
          </p:cNvSpPr>
          <p:nvPr/>
        </p:nvSpPr>
        <p:spPr bwMode="auto">
          <a:xfrm>
            <a:off x="2533055" y="785813"/>
            <a:ext cx="7826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t>decorder</a:t>
            </a:r>
          </a:p>
        </p:txBody>
      </p:sp>
      <p:sp>
        <p:nvSpPr>
          <p:cNvPr id="21642" name="Line 180"/>
          <p:cNvSpPr>
            <a:spLocks noChangeShapeType="1"/>
          </p:cNvSpPr>
          <p:nvPr/>
        </p:nvSpPr>
        <p:spPr bwMode="auto">
          <a:xfrm>
            <a:off x="2028230" y="188913"/>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43" name="Line 181"/>
          <p:cNvSpPr>
            <a:spLocks noChangeShapeType="1"/>
          </p:cNvSpPr>
          <p:nvPr/>
        </p:nvSpPr>
        <p:spPr bwMode="auto">
          <a:xfrm>
            <a:off x="4765352" y="184994"/>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44" name="Line 182"/>
          <p:cNvSpPr>
            <a:spLocks noChangeShapeType="1"/>
          </p:cNvSpPr>
          <p:nvPr/>
        </p:nvSpPr>
        <p:spPr bwMode="auto">
          <a:xfrm>
            <a:off x="6852642" y="188913"/>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45" name="Text Box 183"/>
          <p:cNvSpPr txBox="1">
            <a:spLocks noChangeArrowheads="1"/>
          </p:cNvSpPr>
          <p:nvPr/>
        </p:nvSpPr>
        <p:spPr bwMode="auto">
          <a:xfrm>
            <a:off x="1095375" y="207963"/>
            <a:ext cx="32573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F</a:t>
            </a:r>
          </a:p>
        </p:txBody>
      </p:sp>
      <p:sp>
        <p:nvSpPr>
          <p:cNvPr id="21646" name="Text Box 184"/>
          <p:cNvSpPr txBox="1">
            <a:spLocks noChangeArrowheads="1"/>
          </p:cNvSpPr>
          <p:nvPr/>
        </p:nvSpPr>
        <p:spPr bwMode="auto">
          <a:xfrm>
            <a:off x="3459596" y="178635"/>
            <a:ext cx="35137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D</a:t>
            </a:r>
          </a:p>
        </p:txBody>
      </p:sp>
      <p:sp>
        <p:nvSpPr>
          <p:cNvPr id="21647" name="Text Box 185"/>
          <p:cNvSpPr txBox="1">
            <a:spLocks noChangeArrowheads="1"/>
          </p:cNvSpPr>
          <p:nvPr/>
        </p:nvSpPr>
        <p:spPr bwMode="auto">
          <a:xfrm>
            <a:off x="5701705" y="188913"/>
            <a:ext cx="33855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E</a:t>
            </a:r>
          </a:p>
        </p:txBody>
      </p:sp>
      <p:sp>
        <p:nvSpPr>
          <p:cNvPr id="21648" name="Text Box 186"/>
          <p:cNvSpPr txBox="1">
            <a:spLocks noChangeArrowheads="1"/>
          </p:cNvSpPr>
          <p:nvPr/>
        </p:nvSpPr>
        <p:spPr bwMode="auto">
          <a:xfrm>
            <a:off x="7408686" y="214968"/>
            <a:ext cx="37702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M</a:t>
            </a:r>
          </a:p>
        </p:txBody>
      </p:sp>
      <p:sp>
        <p:nvSpPr>
          <p:cNvPr id="21649" name="Text Box 187"/>
          <p:cNvSpPr txBox="1">
            <a:spLocks noChangeArrowheads="1"/>
          </p:cNvSpPr>
          <p:nvPr/>
        </p:nvSpPr>
        <p:spPr bwMode="auto">
          <a:xfrm>
            <a:off x="1691680" y="22764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ir</a:t>
            </a:r>
          </a:p>
        </p:txBody>
      </p:sp>
      <p:sp>
        <p:nvSpPr>
          <p:cNvPr id="179" name="Line 117">
            <a:extLst>
              <a:ext uri="{FF2B5EF4-FFF2-40B4-BE49-F238E27FC236}">
                <a16:creationId xmlns:a16="http://schemas.microsoft.com/office/drawing/2014/main" id="{85123218-C3B7-41C7-840A-B3E92EBC6C06}"/>
              </a:ext>
            </a:extLst>
          </p:cNvPr>
          <p:cNvSpPr>
            <a:spLocks noChangeShapeType="1"/>
          </p:cNvSpPr>
          <p:nvPr/>
        </p:nvSpPr>
        <p:spPr bwMode="auto">
          <a:xfrm>
            <a:off x="6983982" y="4500304"/>
            <a:ext cx="180306" cy="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0" name="Line 164">
            <a:extLst>
              <a:ext uri="{FF2B5EF4-FFF2-40B4-BE49-F238E27FC236}">
                <a16:creationId xmlns:a16="http://schemas.microsoft.com/office/drawing/2014/main" id="{CB46BDA8-21EE-496C-9EF8-2E8D8F97DE94}"/>
              </a:ext>
            </a:extLst>
          </p:cNvPr>
          <p:cNvSpPr>
            <a:spLocks noChangeShapeType="1"/>
          </p:cNvSpPr>
          <p:nvPr/>
        </p:nvSpPr>
        <p:spPr bwMode="auto">
          <a:xfrm>
            <a:off x="7164288" y="4479925"/>
            <a:ext cx="0" cy="2118518"/>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1" name="Line 118">
            <a:extLst>
              <a:ext uri="{FF2B5EF4-FFF2-40B4-BE49-F238E27FC236}">
                <a16:creationId xmlns:a16="http://schemas.microsoft.com/office/drawing/2014/main" id="{8625AFBE-9AD9-4925-8595-943E359AAFEF}"/>
              </a:ext>
            </a:extLst>
          </p:cNvPr>
          <p:cNvSpPr>
            <a:spLocks noChangeShapeType="1"/>
          </p:cNvSpPr>
          <p:nvPr/>
        </p:nvSpPr>
        <p:spPr bwMode="auto">
          <a:xfrm>
            <a:off x="7141566" y="6584155"/>
            <a:ext cx="644145" cy="2063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2" name="Line 118">
            <a:extLst>
              <a:ext uri="{FF2B5EF4-FFF2-40B4-BE49-F238E27FC236}">
                <a16:creationId xmlns:a16="http://schemas.microsoft.com/office/drawing/2014/main" id="{7F8667C9-81AB-40F8-BF59-4935C4275FDC}"/>
              </a:ext>
            </a:extLst>
          </p:cNvPr>
          <p:cNvSpPr>
            <a:spLocks noChangeShapeType="1"/>
          </p:cNvSpPr>
          <p:nvPr/>
        </p:nvSpPr>
        <p:spPr bwMode="auto">
          <a:xfrm>
            <a:off x="7235453" y="6085680"/>
            <a:ext cx="576262" cy="713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 name="Line 117">
            <a:extLst>
              <a:ext uri="{FF2B5EF4-FFF2-40B4-BE49-F238E27FC236}">
                <a16:creationId xmlns:a16="http://schemas.microsoft.com/office/drawing/2014/main" id="{07FD7EBA-4A1B-43E0-BA87-D83557E01AB4}"/>
              </a:ext>
            </a:extLst>
          </p:cNvPr>
          <p:cNvSpPr>
            <a:spLocks noChangeShapeType="1"/>
          </p:cNvSpPr>
          <p:nvPr/>
        </p:nvSpPr>
        <p:spPr bwMode="auto">
          <a:xfrm>
            <a:off x="5089363" y="4506511"/>
            <a:ext cx="164898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5" name="Rectangle 76">
            <a:extLst>
              <a:ext uri="{FF2B5EF4-FFF2-40B4-BE49-F238E27FC236}">
                <a16:creationId xmlns:a16="http://schemas.microsoft.com/office/drawing/2014/main" id="{C84319A5-C71C-4F9B-AF20-5745299804B3}"/>
              </a:ext>
            </a:extLst>
          </p:cNvPr>
          <p:cNvSpPr>
            <a:spLocks noChangeArrowheads="1"/>
          </p:cNvSpPr>
          <p:nvPr/>
        </p:nvSpPr>
        <p:spPr bwMode="auto">
          <a:xfrm>
            <a:off x="8231622" y="1104901"/>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86" name="Rectangle 40">
            <a:extLst>
              <a:ext uri="{FF2B5EF4-FFF2-40B4-BE49-F238E27FC236}">
                <a16:creationId xmlns:a16="http://schemas.microsoft.com/office/drawing/2014/main" id="{08F656B6-90A8-4186-AF49-344B6ADEF451}"/>
              </a:ext>
            </a:extLst>
          </p:cNvPr>
          <p:cNvSpPr>
            <a:spLocks noChangeArrowheads="1"/>
          </p:cNvSpPr>
          <p:nvPr/>
        </p:nvSpPr>
        <p:spPr bwMode="auto">
          <a:xfrm rot="5400000">
            <a:off x="8012819" y="3377947"/>
            <a:ext cx="5762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aluW</a:t>
            </a:r>
            <a:endParaRPr lang="en-US" altLang="ja-JP" sz="1400" dirty="0"/>
          </a:p>
        </p:txBody>
      </p:sp>
      <p:sp>
        <p:nvSpPr>
          <p:cNvPr id="187" name="Rectangle 39">
            <a:extLst>
              <a:ext uri="{FF2B5EF4-FFF2-40B4-BE49-F238E27FC236}">
                <a16:creationId xmlns:a16="http://schemas.microsoft.com/office/drawing/2014/main" id="{9D676B2B-99E9-414F-AADF-0823C712C312}"/>
              </a:ext>
            </a:extLst>
          </p:cNvPr>
          <p:cNvSpPr>
            <a:spLocks noChangeArrowheads="1"/>
          </p:cNvSpPr>
          <p:nvPr/>
        </p:nvSpPr>
        <p:spPr bwMode="auto">
          <a:xfrm rot="5400000">
            <a:off x="8004273" y="3999851"/>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dataW</a:t>
            </a:r>
            <a:endParaRPr lang="en-US" altLang="ja-JP" sz="1400" dirty="0"/>
          </a:p>
        </p:txBody>
      </p:sp>
      <p:sp>
        <p:nvSpPr>
          <p:cNvPr id="188" name="Line 164">
            <a:extLst>
              <a:ext uri="{FF2B5EF4-FFF2-40B4-BE49-F238E27FC236}">
                <a16:creationId xmlns:a16="http://schemas.microsoft.com/office/drawing/2014/main" id="{EE94C804-7349-4CD0-BA07-856FF3B2E857}"/>
              </a:ext>
            </a:extLst>
          </p:cNvPr>
          <p:cNvSpPr>
            <a:spLocks noChangeShapeType="1"/>
          </p:cNvSpPr>
          <p:nvPr/>
        </p:nvSpPr>
        <p:spPr bwMode="auto">
          <a:xfrm>
            <a:off x="7937499" y="4149080"/>
            <a:ext cx="0" cy="1413993"/>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9" name="Line 117">
            <a:extLst>
              <a:ext uri="{FF2B5EF4-FFF2-40B4-BE49-F238E27FC236}">
                <a16:creationId xmlns:a16="http://schemas.microsoft.com/office/drawing/2014/main" id="{299532CB-31D4-4AB0-86DA-892266DBCFED}"/>
              </a:ext>
            </a:extLst>
          </p:cNvPr>
          <p:cNvSpPr>
            <a:spLocks noChangeShapeType="1"/>
          </p:cNvSpPr>
          <p:nvPr/>
        </p:nvSpPr>
        <p:spPr bwMode="auto">
          <a:xfrm>
            <a:off x="7937499" y="4149080"/>
            <a:ext cx="2631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0" name="Line 117">
            <a:extLst>
              <a:ext uri="{FF2B5EF4-FFF2-40B4-BE49-F238E27FC236}">
                <a16:creationId xmlns:a16="http://schemas.microsoft.com/office/drawing/2014/main" id="{102FD469-10D9-43D1-8BF8-3433B99098A4}"/>
              </a:ext>
            </a:extLst>
          </p:cNvPr>
          <p:cNvSpPr>
            <a:spLocks noChangeShapeType="1"/>
          </p:cNvSpPr>
          <p:nvPr/>
        </p:nvSpPr>
        <p:spPr bwMode="auto">
          <a:xfrm>
            <a:off x="8388424" y="3573016"/>
            <a:ext cx="2473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1" name="Line 117">
            <a:extLst>
              <a:ext uri="{FF2B5EF4-FFF2-40B4-BE49-F238E27FC236}">
                <a16:creationId xmlns:a16="http://schemas.microsoft.com/office/drawing/2014/main" id="{8764E777-C883-4B2B-ADF7-DE04E90093E5}"/>
              </a:ext>
            </a:extLst>
          </p:cNvPr>
          <p:cNvSpPr>
            <a:spLocks noChangeShapeType="1"/>
          </p:cNvSpPr>
          <p:nvPr/>
        </p:nvSpPr>
        <p:spPr bwMode="auto">
          <a:xfrm>
            <a:off x="8388424" y="3860800"/>
            <a:ext cx="215901"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3" name="Line 141">
            <a:extLst>
              <a:ext uri="{FF2B5EF4-FFF2-40B4-BE49-F238E27FC236}">
                <a16:creationId xmlns:a16="http://schemas.microsoft.com/office/drawing/2014/main" id="{117F816D-7BB9-4D86-A08D-0D8BCFD4CC36}"/>
              </a:ext>
            </a:extLst>
          </p:cNvPr>
          <p:cNvSpPr>
            <a:spLocks noChangeShapeType="1"/>
          </p:cNvSpPr>
          <p:nvPr/>
        </p:nvSpPr>
        <p:spPr bwMode="auto">
          <a:xfrm>
            <a:off x="8388672" y="1196752"/>
            <a:ext cx="359321" cy="0"/>
          </a:xfrm>
          <a:prstGeom prst="line">
            <a:avLst/>
          </a:prstGeom>
          <a:noFill/>
          <a:ln w="9525">
            <a:solidFill>
              <a:schemeClr val="tx1"/>
            </a:solidFill>
            <a:prstDash val="dash"/>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 name="Rectangle 81">
            <a:extLst>
              <a:ext uri="{FF2B5EF4-FFF2-40B4-BE49-F238E27FC236}">
                <a16:creationId xmlns:a16="http://schemas.microsoft.com/office/drawing/2014/main" id="{D592B511-E810-4EA4-AFE6-044AB31B5065}"/>
              </a:ext>
            </a:extLst>
          </p:cNvPr>
          <p:cNvSpPr>
            <a:spLocks noChangeArrowheads="1"/>
          </p:cNvSpPr>
          <p:nvPr/>
        </p:nvSpPr>
        <p:spPr bwMode="auto">
          <a:xfrm>
            <a:off x="6803802" y="814387"/>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7" name="Line 129">
            <a:extLst>
              <a:ext uri="{FF2B5EF4-FFF2-40B4-BE49-F238E27FC236}">
                <a16:creationId xmlns:a16="http://schemas.microsoft.com/office/drawing/2014/main" id="{A436A2ED-CF62-4F97-862B-CC3FA9BE4424}"/>
              </a:ext>
            </a:extLst>
          </p:cNvPr>
          <p:cNvSpPr>
            <a:spLocks noChangeShapeType="1"/>
          </p:cNvSpPr>
          <p:nvPr/>
        </p:nvSpPr>
        <p:spPr bwMode="auto">
          <a:xfrm>
            <a:off x="7349678" y="981075"/>
            <a:ext cx="0" cy="64770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8" name="Rectangle 78">
            <a:extLst>
              <a:ext uri="{FF2B5EF4-FFF2-40B4-BE49-F238E27FC236}">
                <a16:creationId xmlns:a16="http://schemas.microsoft.com/office/drawing/2014/main" id="{C0ADF918-409D-4D8B-AE10-EC95BA59F6D8}"/>
              </a:ext>
            </a:extLst>
          </p:cNvPr>
          <p:cNvSpPr>
            <a:spLocks noChangeArrowheads="1"/>
          </p:cNvSpPr>
          <p:nvPr/>
        </p:nvSpPr>
        <p:spPr bwMode="auto">
          <a:xfrm>
            <a:off x="4716016" y="620812"/>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9" name="Line 138">
            <a:extLst>
              <a:ext uri="{FF2B5EF4-FFF2-40B4-BE49-F238E27FC236}">
                <a16:creationId xmlns:a16="http://schemas.microsoft.com/office/drawing/2014/main" id="{4D05CDED-8B2E-4AE5-9372-1D8F7206B3C8}"/>
              </a:ext>
            </a:extLst>
          </p:cNvPr>
          <p:cNvSpPr>
            <a:spLocks noChangeShapeType="1"/>
          </p:cNvSpPr>
          <p:nvPr/>
        </p:nvSpPr>
        <p:spPr bwMode="auto">
          <a:xfrm>
            <a:off x="3276873" y="765274"/>
            <a:ext cx="1439143"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0" name="Line 141">
            <a:extLst>
              <a:ext uri="{FF2B5EF4-FFF2-40B4-BE49-F238E27FC236}">
                <a16:creationId xmlns:a16="http://schemas.microsoft.com/office/drawing/2014/main" id="{BDF55E9A-E7BF-4330-B1DF-8D86EA7C1EAB}"/>
              </a:ext>
            </a:extLst>
          </p:cNvPr>
          <p:cNvSpPr>
            <a:spLocks noChangeShapeType="1"/>
          </p:cNvSpPr>
          <p:nvPr/>
        </p:nvSpPr>
        <p:spPr bwMode="auto">
          <a:xfrm>
            <a:off x="4860479" y="765274"/>
            <a:ext cx="1894979"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1" name="Text Box 145">
            <a:extLst>
              <a:ext uri="{FF2B5EF4-FFF2-40B4-BE49-F238E27FC236}">
                <a16:creationId xmlns:a16="http://schemas.microsoft.com/office/drawing/2014/main" id="{A59CE939-E13F-4A0D-93E2-6C535FDE6271}"/>
              </a:ext>
            </a:extLst>
          </p:cNvPr>
          <p:cNvSpPr txBox="1">
            <a:spLocks noChangeArrowheads="1"/>
          </p:cNvSpPr>
          <p:nvPr/>
        </p:nvSpPr>
        <p:spPr bwMode="auto">
          <a:xfrm>
            <a:off x="3304764" y="551593"/>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a:t>
            </a:r>
            <a:endParaRPr lang="en-US" altLang="ja-JP" sz="1200" b="1" dirty="0"/>
          </a:p>
        </p:txBody>
      </p:sp>
      <p:sp>
        <p:nvSpPr>
          <p:cNvPr id="202" name="Rectangle 81">
            <a:extLst>
              <a:ext uri="{FF2B5EF4-FFF2-40B4-BE49-F238E27FC236}">
                <a16:creationId xmlns:a16="http://schemas.microsoft.com/office/drawing/2014/main" id="{A4B68612-0FB6-4A4E-AEE0-CBC78A170F25}"/>
              </a:ext>
            </a:extLst>
          </p:cNvPr>
          <p:cNvSpPr>
            <a:spLocks noChangeArrowheads="1"/>
          </p:cNvSpPr>
          <p:nvPr/>
        </p:nvSpPr>
        <p:spPr bwMode="auto">
          <a:xfrm>
            <a:off x="6755458" y="598586"/>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4" name="Line 141">
            <a:extLst>
              <a:ext uri="{FF2B5EF4-FFF2-40B4-BE49-F238E27FC236}">
                <a16:creationId xmlns:a16="http://schemas.microsoft.com/office/drawing/2014/main" id="{42D4838B-19C1-4C1F-B440-915F631BC702}"/>
              </a:ext>
            </a:extLst>
          </p:cNvPr>
          <p:cNvSpPr>
            <a:spLocks noChangeShapeType="1"/>
          </p:cNvSpPr>
          <p:nvPr/>
        </p:nvSpPr>
        <p:spPr bwMode="auto">
          <a:xfrm>
            <a:off x="6924080" y="728762"/>
            <a:ext cx="1307542"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8" name="グループ化 7">
            <a:extLst>
              <a:ext uri="{FF2B5EF4-FFF2-40B4-BE49-F238E27FC236}">
                <a16:creationId xmlns:a16="http://schemas.microsoft.com/office/drawing/2014/main" id="{B1120B67-2F3B-47D4-9388-30B2D963901B}"/>
              </a:ext>
            </a:extLst>
          </p:cNvPr>
          <p:cNvGrpSpPr/>
          <p:nvPr/>
        </p:nvGrpSpPr>
        <p:grpSpPr>
          <a:xfrm>
            <a:off x="8325718" y="710505"/>
            <a:ext cx="234205" cy="743754"/>
            <a:chOff x="8772166" y="2010330"/>
            <a:chExt cx="144462" cy="1296988"/>
          </a:xfrm>
        </p:grpSpPr>
        <p:sp>
          <p:nvSpPr>
            <p:cNvPr id="205" name="Line 122">
              <a:extLst>
                <a:ext uri="{FF2B5EF4-FFF2-40B4-BE49-F238E27FC236}">
                  <a16:creationId xmlns:a16="http://schemas.microsoft.com/office/drawing/2014/main" id="{9BE35FF0-5610-49F2-A67A-F2F004ED73E7}"/>
                </a:ext>
              </a:extLst>
            </p:cNvPr>
            <p:cNvSpPr>
              <a:spLocks noChangeShapeType="1"/>
            </p:cNvSpPr>
            <p:nvPr/>
          </p:nvSpPr>
          <p:spPr bwMode="auto">
            <a:xfrm>
              <a:off x="8772166" y="2010330"/>
              <a:ext cx="144462"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 name="Line 123">
              <a:extLst>
                <a:ext uri="{FF2B5EF4-FFF2-40B4-BE49-F238E27FC236}">
                  <a16:creationId xmlns:a16="http://schemas.microsoft.com/office/drawing/2014/main" id="{65D3A6C8-CD22-4192-BB13-44069307B676}"/>
                </a:ext>
              </a:extLst>
            </p:cNvPr>
            <p:cNvSpPr>
              <a:spLocks noChangeShapeType="1"/>
            </p:cNvSpPr>
            <p:nvPr/>
          </p:nvSpPr>
          <p:spPr bwMode="auto">
            <a:xfrm>
              <a:off x="8916628" y="2010330"/>
              <a:ext cx="0" cy="129698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07" name="Line 124">
            <a:extLst>
              <a:ext uri="{FF2B5EF4-FFF2-40B4-BE49-F238E27FC236}">
                <a16:creationId xmlns:a16="http://schemas.microsoft.com/office/drawing/2014/main" id="{AAF22FE7-F5BD-4D79-91C2-E2FF2D58DCDF}"/>
              </a:ext>
            </a:extLst>
          </p:cNvPr>
          <p:cNvSpPr>
            <a:spLocks noChangeShapeType="1"/>
          </p:cNvSpPr>
          <p:nvPr/>
        </p:nvSpPr>
        <p:spPr bwMode="auto">
          <a:xfrm flipH="1">
            <a:off x="3074788" y="1454259"/>
            <a:ext cx="5485134"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 name="Line 129">
            <a:extLst>
              <a:ext uri="{FF2B5EF4-FFF2-40B4-BE49-F238E27FC236}">
                <a16:creationId xmlns:a16="http://schemas.microsoft.com/office/drawing/2014/main" id="{8E12475A-904D-46A4-89A7-9D80CBDEE035}"/>
              </a:ext>
            </a:extLst>
          </p:cNvPr>
          <p:cNvSpPr>
            <a:spLocks noChangeShapeType="1"/>
          </p:cNvSpPr>
          <p:nvPr/>
        </p:nvSpPr>
        <p:spPr bwMode="auto">
          <a:xfrm>
            <a:off x="3036292" y="1412875"/>
            <a:ext cx="0" cy="1373188"/>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 name="Rectangle 76">
            <a:extLst>
              <a:ext uri="{FF2B5EF4-FFF2-40B4-BE49-F238E27FC236}">
                <a16:creationId xmlns:a16="http://schemas.microsoft.com/office/drawing/2014/main" id="{F739E1DA-F967-486D-97C7-487D9B36855E}"/>
              </a:ext>
            </a:extLst>
          </p:cNvPr>
          <p:cNvSpPr>
            <a:spLocks noChangeArrowheads="1"/>
          </p:cNvSpPr>
          <p:nvPr/>
        </p:nvSpPr>
        <p:spPr bwMode="auto">
          <a:xfrm>
            <a:off x="8231622" y="581946"/>
            <a:ext cx="144462" cy="215900"/>
          </a:xfrm>
          <a:prstGeom prst="rect">
            <a:avLst/>
          </a:prstGeom>
          <a:solidFill>
            <a:schemeClr val="bg1"/>
          </a:solidFill>
          <a:ln w="9525">
            <a:solidFill>
              <a:schemeClr val="tx1"/>
            </a:solidFill>
            <a:miter lim="800000"/>
            <a:headEnd/>
            <a:tailEnd/>
          </a:ln>
          <a:effec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0" name="Line 182">
            <a:extLst>
              <a:ext uri="{FF2B5EF4-FFF2-40B4-BE49-F238E27FC236}">
                <a16:creationId xmlns:a16="http://schemas.microsoft.com/office/drawing/2014/main" id="{ADDC3325-AB86-4D91-AA24-0E079B90439C}"/>
              </a:ext>
            </a:extLst>
          </p:cNvPr>
          <p:cNvSpPr>
            <a:spLocks noChangeShapeType="1"/>
          </p:cNvSpPr>
          <p:nvPr/>
        </p:nvSpPr>
        <p:spPr bwMode="auto">
          <a:xfrm>
            <a:off x="8320360" y="212448"/>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1" name="Text Box 186">
            <a:extLst>
              <a:ext uri="{FF2B5EF4-FFF2-40B4-BE49-F238E27FC236}">
                <a16:creationId xmlns:a16="http://schemas.microsoft.com/office/drawing/2014/main" id="{E1D54603-5F02-4A9E-9C46-F4A6C6B2DB70}"/>
              </a:ext>
            </a:extLst>
          </p:cNvPr>
          <p:cNvSpPr txBox="1">
            <a:spLocks noChangeArrowheads="1"/>
          </p:cNvSpPr>
          <p:nvPr/>
        </p:nvSpPr>
        <p:spPr bwMode="auto">
          <a:xfrm>
            <a:off x="8614246" y="219903"/>
            <a:ext cx="40267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W</a:t>
            </a:r>
          </a:p>
        </p:txBody>
      </p:sp>
      <p:sp>
        <p:nvSpPr>
          <p:cNvPr id="216" name="Line 104">
            <a:extLst>
              <a:ext uri="{FF2B5EF4-FFF2-40B4-BE49-F238E27FC236}">
                <a16:creationId xmlns:a16="http://schemas.microsoft.com/office/drawing/2014/main" id="{4A7236F2-2E21-4EB7-B3D5-0365267F4CE9}"/>
              </a:ext>
            </a:extLst>
          </p:cNvPr>
          <p:cNvSpPr>
            <a:spLocks noChangeShapeType="1"/>
          </p:cNvSpPr>
          <p:nvPr/>
        </p:nvSpPr>
        <p:spPr bwMode="auto">
          <a:xfrm flipV="1">
            <a:off x="2542578" y="2476336"/>
            <a:ext cx="854078" cy="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7" name="Line 99">
            <a:extLst>
              <a:ext uri="{FF2B5EF4-FFF2-40B4-BE49-F238E27FC236}">
                <a16:creationId xmlns:a16="http://schemas.microsoft.com/office/drawing/2014/main" id="{62CE8743-11E4-434D-814B-E0ABF13D7647}"/>
              </a:ext>
            </a:extLst>
          </p:cNvPr>
          <p:cNvSpPr>
            <a:spLocks noChangeShapeType="1"/>
          </p:cNvSpPr>
          <p:nvPr/>
        </p:nvSpPr>
        <p:spPr bwMode="auto">
          <a:xfrm flipV="1">
            <a:off x="2533055" y="2470150"/>
            <a:ext cx="0"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8" name="Line 98">
            <a:extLst>
              <a:ext uri="{FF2B5EF4-FFF2-40B4-BE49-F238E27FC236}">
                <a16:creationId xmlns:a16="http://schemas.microsoft.com/office/drawing/2014/main" id="{A4ACB0A3-241F-418B-81BD-8B3EB30985C0}"/>
              </a:ext>
            </a:extLst>
          </p:cNvPr>
          <p:cNvSpPr>
            <a:spLocks noChangeShapeType="1"/>
          </p:cNvSpPr>
          <p:nvPr/>
        </p:nvSpPr>
        <p:spPr bwMode="auto">
          <a:xfrm flipV="1">
            <a:off x="2031645" y="3146442"/>
            <a:ext cx="50221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9" name="Rectangle 76">
            <a:extLst>
              <a:ext uri="{FF2B5EF4-FFF2-40B4-BE49-F238E27FC236}">
                <a16:creationId xmlns:a16="http://schemas.microsoft.com/office/drawing/2014/main" id="{90C3823E-118D-4BF9-A1D4-64C3B3974CF6}"/>
              </a:ext>
            </a:extLst>
          </p:cNvPr>
          <p:cNvSpPr>
            <a:spLocks noChangeArrowheads="1"/>
          </p:cNvSpPr>
          <p:nvPr/>
        </p:nvSpPr>
        <p:spPr bwMode="auto">
          <a:xfrm>
            <a:off x="6718895" y="2444966"/>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20" name="Line 131">
            <a:extLst>
              <a:ext uri="{FF2B5EF4-FFF2-40B4-BE49-F238E27FC236}">
                <a16:creationId xmlns:a16="http://schemas.microsoft.com/office/drawing/2014/main" id="{19162AC8-6A1E-4D23-8593-56D1A0E424C7}"/>
              </a:ext>
            </a:extLst>
          </p:cNvPr>
          <p:cNvSpPr>
            <a:spLocks noChangeShapeType="1"/>
          </p:cNvSpPr>
          <p:nvPr/>
        </p:nvSpPr>
        <p:spPr bwMode="auto">
          <a:xfrm>
            <a:off x="6878340" y="2571750"/>
            <a:ext cx="130164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1" name="Line 151">
            <a:extLst>
              <a:ext uri="{FF2B5EF4-FFF2-40B4-BE49-F238E27FC236}">
                <a16:creationId xmlns:a16="http://schemas.microsoft.com/office/drawing/2014/main" id="{BC3854AF-EBF9-47D2-9640-0481DEC1FFA4}"/>
              </a:ext>
            </a:extLst>
          </p:cNvPr>
          <p:cNvSpPr>
            <a:spLocks noChangeShapeType="1"/>
          </p:cNvSpPr>
          <p:nvPr/>
        </p:nvSpPr>
        <p:spPr bwMode="auto">
          <a:xfrm flipV="1">
            <a:off x="2268538" y="1628775"/>
            <a:ext cx="0" cy="18002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2" name="Line 102">
            <a:extLst>
              <a:ext uri="{FF2B5EF4-FFF2-40B4-BE49-F238E27FC236}">
                <a16:creationId xmlns:a16="http://schemas.microsoft.com/office/drawing/2014/main" id="{437F4BD5-2709-4777-A113-7C8965919023}"/>
              </a:ext>
            </a:extLst>
          </p:cNvPr>
          <p:cNvSpPr>
            <a:spLocks noChangeShapeType="1"/>
          </p:cNvSpPr>
          <p:nvPr/>
        </p:nvSpPr>
        <p:spPr bwMode="auto">
          <a:xfrm>
            <a:off x="2028230" y="3411409"/>
            <a:ext cx="2403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3" name="Text Box 178">
            <a:extLst>
              <a:ext uri="{FF2B5EF4-FFF2-40B4-BE49-F238E27FC236}">
                <a16:creationId xmlns:a16="http://schemas.microsoft.com/office/drawing/2014/main" id="{0D09E902-C135-4BB6-9B6C-F0DBE4519637}"/>
              </a:ext>
            </a:extLst>
          </p:cNvPr>
          <p:cNvSpPr txBox="1">
            <a:spLocks noChangeArrowheads="1"/>
          </p:cNvSpPr>
          <p:nvPr/>
        </p:nvSpPr>
        <p:spPr bwMode="auto">
          <a:xfrm>
            <a:off x="8104889" y="2158266"/>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rdW</a:t>
            </a:r>
            <a:endParaRPr lang="en-US" altLang="ja-JP" sz="1200" b="1" dirty="0"/>
          </a:p>
        </p:txBody>
      </p:sp>
      <p:sp>
        <p:nvSpPr>
          <p:cNvPr id="224" name="Text Box 178">
            <a:extLst>
              <a:ext uri="{FF2B5EF4-FFF2-40B4-BE49-F238E27FC236}">
                <a16:creationId xmlns:a16="http://schemas.microsoft.com/office/drawing/2014/main" id="{6957EB28-6A33-4BD0-A7A9-2972EFB59D67}"/>
              </a:ext>
            </a:extLst>
          </p:cNvPr>
          <p:cNvSpPr txBox="1">
            <a:spLocks noChangeArrowheads="1"/>
          </p:cNvSpPr>
          <p:nvPr/>
        </p:nvSpPr>
        <p:spPr bwMode="auto">
          <a:xfrm>
            <a:off x="3764894" y="2628452"/>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rdW</a:t>
            </a:r>
            <a:endParaRPr lang="en-US" altLang="ja-JP" sz="1200" b="1" dirty="0"/>
          </a:p>
        </p:txBody>
      </p:sp>
      <p:sp>
        <p:nvSpPr>
          <p:cNvPr id="225" name="Text Box 149">
            <a:extLst>
              <a:ext uri="{FF2B5EF4-FFF2-40B4-BE49-F238E27FC236}">
                <a16:creationId xmlns:a16="http://schemas.microsoft.com/office/drawing/2014/main" id="{B4CD8E87-B446-498A-A98C-56820DB5A5FC}"/>
              </a:ext>
            </a:extLst>
          </p:cNvPr>
          <p:cNvSpPr txBox="1">
            <a:spLocks noChangeArrowheads="1"/>
          </p:cNvSpPr>
          <p:nvPr/>
        </p:nvSpPr>
        <p:spPr bwMode="auto">
          <a:xfrm>
            <a:off x="5131229" y="523162"/>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rweE</a:t>
            </a:r>
            <a:endParaRPr lang="en-US" altLang="ja-JP" sz="1200" b="1" dirty="0"/>
          </a:p>
        </p:txBody>
      </p:sp>
      <p:sp>
        <p:nvSpPr>
          <p:cNvPr id="226" name="Rectangle 39">
            <a:extLst>
              <a:ext uri="{FF2B5EF4-FFF2-40B4-BE49-F238E27FC236}">
                <a16:creationId xmlns:a16="http://schemas.microsoft.com/office/drawing/2014/main" id="{061D798B-8E75-42CF-9E66-374C82C4F1B9}"/>
              </a:ext>
            </a:extLst>
          </p:cNvPr>
          <p:cNvSpPr>
            <a:spLocks noChangeArrowheads="1"/>
          </p:cNvSpPr>
          <p:nvPr/>
        </p:nvSpPr>
        <p:spPr bwMode="auto">
          <a:xfrm rot="5400000">
            <a:off x="4591220" y="4296569"/>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immE</a:t>
            </a:r>
            <a:endParaRPr lang="en-US" altLang="ja-JP" sz="1400" dirty="0"/>
          </a:p>
        </p:txBody>
      </p:sp>
      <p:sp>
        <p:nvSpPr>
          <p:cNvPr id="192" name="AutoShape 18">
            <a:extLst>
              <a:ext uri="{FF2B5EF4-FFF2-40B4-BE49-F238E27FC236}">
                <a16:creationId xmlns:a16="http://schemas.microsoft.com/office/drawing/2014/main" id="{B56B621F-34E6-47B1-B87E-F6CF782B8AB4}"/>
              </a:ext>
            </a:extLst>
          </p:cNvPr>
          <p:cNvSpPr>
            <a:spLocks noChangeArrowheads="1"/>
          </p:cNvSpPr>
          <p:nvPr/>
        </p:nvSpPr>
        <p:spPr bwMode="auto">
          <a:xfrm rot="5400000" flipV="1">
            <a:off x="5137915" y="3847610"/>
            <a:ext cx="752549" cy="103674"/>
          </a:xfrm>
          <a:custGeom>
            <a:avLst/>
            <a:gdLst>
              <a:gd name="T0" fmla="*/ 2147483646 w 21600"/>
              <a:gd name="T1" fmla="*/ 1077502115 h 21600"/>
              <a:gd name="T2" fmla="*/ 2147483646 w 21600"/>
              <a:gd name="T3" fmla="*/ 2147483646 h 21600"/>
              <a:gd name="T4" fmla="*/ 2147483646 w 21600"/>
              <a:gd name="T5" fmla="*/ 1077502115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5" name="Line 115">
            <a:extLst>
              <a:ext uri="{FF2B5EF4-FFF2-40B4-BE49-F238E27FC236}">
                <a16:creationId xmlns:a16="http://schemas.microsoft.com/office/drawing/2014/main" id="{E4B4FE1C-4FFF-4E03-9664-ACB9BD9D52E8}"/>
              </a:ext>
            </a:extLst>
          </p:cNvPr>
          <p:cNvSpPr>
            <a:spLocks noChangeShapeType="1"/>
          </p:cNvSpPr>
          <p:nvPr/>
        </p:nvSpPr>
        <p:spPr bwMode="auto">
          <a:xfrm>
            <a:off x="5872287" y="3979607"/>
            <a:ext cx="139873" cy="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6" name="Line 115">
            <a:extLst>
              <a:ext uri="{FF2B5EF4-FFF2-40B4-BE49-F238E27FC236}">
                <a16:creationId xmlns:a16="http://schemas.microsoft.com/office/drawing/2014/main" id="{BC1D8043-65B3-4CD0-97EB-63409037A79E}"/>
              </a:ext>
            </a:extLst>
          </p:cNvPr>
          <p:cNvSpPr>
            <a:spLocks noChangeShapeType="1"/>
          </p:cNvSpPr>
          <p:nvPr/>
        </p:nvSpPr>
        <p:spPr bwMode="auto">
          <a:xfrm>
            <a:off x="5567921" y="3778872"/>
            <a:ext cx="139873" cy="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 name="Line 164">
            <a:extLst>
              <a:ext uri="{FF2B5EF4-FFF2-40B4-BE49-F238E27FC236}">
                <a16:creationId xmlns:a16="http://schemas.microsoft.com/office/drawing/2014/main" id="{9761594C-99B6-49E6-9932-D20EC32F582D}"/>
              </a:ext>
            </a:extLst>
          </p:cNvPr>
          <p:cNvSpPr>
            <a:spLocks noChangeShapeType="1"/>
          </p:cNvSpPr>
          <p:nvPr/>
        </p:nvSpPr>
        <p:spPr bwMode="auto">
          <a:xfrm>
            <a:off x="5209579" y="3189289"/>
            <a:ext cx="0" cy="1751012"/>
          </a:xfrm>
          <a:prstGeom prst="line">
            <a:avLst/>
          </a:prstGeom>
          <a:noFill/>
          <a:ln w="9525">
            <a:solidFill>
              <a:srgbClr val="FF0000"/>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2" name="Line 114">
            <a:extLst>
              <a:ext uri="{FF2B5EF4-FFF2-40B4-BE49-F238E27FC236}">
                <a16:creationId xmlns:a16="http://schemas.microsoft.com/office/drawing/2014/main" id="{E6B47357-7B98-408A-864B-44603A3B02FC}"/>
              </a:ext>
            </a:extLst>
          </p:cNvPr>
          <p:cNvSpPr>
            <a:spLocks noChangeShapeType="1"/>
          </p:cNvSpPr>
          <p:nvPr/>
        </p:nvSpPr>
        <p:spPr bwMode="auto">
          <a:xfrm>
            <a:off x="5206826" y="3990180"/>
            <a:ext cx="255526"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 name="Line 117">
            <a:extLst>
              <a:ext uri="{FF2B5EF4-FFF2-40B4-BE49-F238E27FC236}">
                <a16:creationId xmlns:a16="http://schemas.microsoft.com/office/drawing/2014/main" id="{FB5F648D-222F-40C1-A824-CE17EA528EFC}"/>
              </a:ext>
            </a:extLst>
          </p:cNvPr>
          <p:cNvSpPr>
            <a:spLocks noChangeShapeType="1"/>
          </p:cNvSpPr>
          <p:nvPr/>
        </p:nvSpPr>
        <p:spPr bwMode="auto">
          <a:xfrm>
            <a:off x="4045942" y="4846918"/>
            <a:ext cx="3185476" cy="8252"/>
          </a:xfrm>
          <a:prstGeom prst="line">
            <a:avLst/>
          </a:prstGeom>
          <a:noFill/>
          <a:ln w="9525">
            <a:solidFill>
              <a:srgbClr val="00B0F0"/>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 name="Line 164">
            <a:extLst>
              <a:ext uri="{FF2B5EF4-FFF2-40B4-BE49-F238E27FC236}">
                <a16:creationId xmlns:a16="http://schemas.microsoft.com/office/drawing/2014/main" id="{9861FF49-66C1-4B0B-9649-3BF5487BD55E}"/>
              </a:ext>
            </a:extLst>
          </p:cNvPr>
          <p:cNvSpPr>
            <a:spLocks noChangeShapeType="1"/>
          </p:cNvSpPr>
          <p:nvPr/>
        </p:nvSpPr>
        <p:spPr bwMode="auto">
          <a:xfrm>
            <a:off x="5292079" y="3391186"/>
            <a:ext cx="0" cy="1511596"/>
          </a:xfrm>
          <a:prstGeom prst="line">
            <a:avLst/>
          </a:prstGeom>
          <a:noFill/>
          <a:ln w="9525">
            <a:solidFill>
              <a:srgbClr val="00B0F0"/>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 name="Line 114">
            <a:extLst>
              <a:ext uri="{FF2B5EF4-FFF2-40B4-BE49-F238E27FC236}">
                <a16:creationId xmlns:a16="http://schemas.microsoft.com/office/drawing/2014/main" id="{7BF78B3D-E532-47D8-92DE-942D71209C1E}"/>
              </a:ext>
            </a:extLst>
          </p:cNvPr>
          <p:cNvSpPr>
            <a:spLocks noChangeShapeType="1"/>
          </p:cNvSpPr>
          <p:nvPr/>
        </p:nvSpPr>
        <p:spPr bwMode="auto">
          <a:xfrm>
            <a:off x="5292079" y="4182510"/>
            <a:ext cx="187685" cy="0"/>
          </a:xfrm>
          <a:prstGeom prst="line">
            <a:avLst/>
          </a:prstGeom>
          <a:noFill/>
          <a:ln w="9525">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0" name="AutoShape 18">
            <a:extLst>
              <a:ext uri="{FF2B5EF4-FFF2-40B4-BE49-F238E27FC236}">
                <a16:creationId xmlns:a16="http://schemas.microsoft.com/office/drawing/2014/main" id="{3C15146D-B913-4951-A41E-6072E47E8478}"/>
              </a:ext>
            </a:extLst>
          </p:cNvPr>
          <p:cNvSpPr>
            <a:spLocks noChangeArrowheads="1"/>
          </p:cNvSpPr>
          <p:nvPr/>
        </p:nvSpPr>
        <p:spPr bwMode="auto">
          <a:xfrm rot="5400000" flipV="1">
            <a:off x="5399691" y="3144904"/>
            <a:ext cx="752549" cy="103674"/>
          </a:xfrm>
          <a:custGeom>
            <a:avLst/>
            <a:gdLst>
              <a:gd name="T0" fmla="*/ 2147483646 w 21600"/>
              <a:gd name="T1" fmla="*/ 1077502115 h 21600"/>
              <a:gd name="T2" fmla="*/ 2147483646 w 21600"/>
              <a:gd name="T3" fmla="*/ 2147483646 h 21600"/>
              <a:gd name="T4" fmla="*/ 2147483646 w 21600"/>
              <a:gd name="T5" fmla="*/ 1077502115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1" name="Line 115">
            <a:extLst>
              <a:ext uri="{FF2B5EF4-FFF2-40B4-BE49-F238E27FC236}">
                <a16:creationId xmlns:a16="http://schemas.microsoft.com/office/drawing/2014/main" id="{A2E0A7FC-74A3-439B-96EB-911D678C9145}"/>
              </a:ext>
            </a:extLst>
          </p:cNvPr>
          <p:cNvSpPr>
            <a:spLocks noChangeShapeType="1"/>
          </p:cNvSpPr>
          <p:nvPr/>
        </p:nvSpPr>
        <p:spPr bwMode="auto">
          <a:xfrm>
            <a:off x="5829697" y="3076166"/>
            <a:ext cx="139873" cy="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2" name="Line 114">
            <a:extLst>
              <a:ext uri="{FF2B5EF4-FFF2-40B4-BE49-F238E27FC236}">
                <a16:creationId xmlns:a16="http://schemas.microsoft.com/office/drawing/2014/main" id="{73B4F37A-C545-4C09-A4E0-45A70AB06A2C}"/>
              </a:ext>
            </a:extLst>
          </p:cNvPr>
          <p:cNvSpPr>
            <a:spLocks noChangeShapeType="1"/>
          </p:cNvSpPr>
          <p:nvPr/>
        </p:nvSpPr>
        <p:spPr bwMode="auto">
          <a:xfrm>
            <a:off x="5196880" y="3178545"/>
            <a:ext cx="511344"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3" name="Line 114">
            <a:extLst>
              <a:ext uri="{FF2B5EF4-FFF2-40B4-BE49-F238E27FC236}">
                <a16:creationId xmlns:a16="http://schemas.microsoft.com/office/drawing/2014/main" id="{D404DF02-6488-4711-9C14-0B4ED90B0C3F}"/>
              </a:ext>
            </a:extLst>
          </p:cNvPr>
          <p:cNvSpPr>
            <a:spLocks noChangeShapeType="1"/>
          </p:cNvSpPr>
          <p:nvPr/>
        </p:nvSpPr>
        <p:spPr bwMode="auto">
          <a:xfrm>
            <a:off x="5292079" y="3357564"/>
            <a:ext cx="409626" cy="0"/>
          </a:xfrm>
          <a:prstGeom prst="line">
            <a:avLst/>
          </a:prstGeom>
          <a:noFill/>
          <a:ln w="9525">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3" name="直線矢印コネクタ 2">
            <a:extLst>
              <a:ext uri="{FF2B5EF4-FFF2-40B4-BE49-F238E27FC236}">
                <a16:creationId xmlns:a16="http://schemas.microsoft.com/office/drawing/2014/main" id="{0935A329-B687-426E-B7E0-FC8E1A3418AC}"/>
              </a:ext>
            </a:extLst>
          </p:cNvPr>
          <p:cNvCxnSpPr/>
          <p:nvPr/>
        </p:nvCxnSpPr>
        <p:spPr>
          <a:xfrm>
            <a:off x="4241389" y="3076166"/>
            <a:ext cx="0" cy="2369058"/>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27" name="Line 112">
            <a:extLst>
              <a:ext uri="{FF2B5EF4-FFF2-40B4-BE49-F238E27FC236}">
                <a16:creationId xmlns:a16="http://schemas.microsoft.com/office/drawing/2014/main" id="{5CEBB8B0-6270-401C-9293-0C99ACF80FE6}"/>
              </a:ext>
            </a:extLst>
          </p:cNvPr>
          <p:cNvSpPr>
            <a:spLocks noChangeShapeType="1"/>
          </p:cNvSpPr>
          <p:nvPr/>
        </p:nvSpPr>
        <p:spPr bwMode="auto">
          <a:xfrm>
            <a:off x="4241390" y="5445224"/>
            <a:ext cx="16332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8" name="Rectangle 74">
            <a:extLst>
              <a:ext uri="{FF2B5EF4-FFF2-40B4-BE49-F238E27FC236}">
                <a16:creationId xmlns:a16="http://schemas.microsoft.com/office/drawing/2014/main" id="{2F177337-E81A-494A-9BFB-062F10FFFBA0}"/>
              </a:ext>
            </a:extLst>
          </p:cNvPr>
          <p:cNvSpPr>
            <a:spLocks noChangeArrowheads="1"/>
          </p:cNvSpPr>
          <p:nvPr/>
        </p:nvSpPr>
        <p:spPr bwMode="auto">
          <a:xfrm>
            <a:off x="4837019" y="5457793"/>
            <a:ext cx="697041" cy="94688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t>= &lt; &gt;</a:t>
            </a:r>
            <a:endParaRPr lang="ja-JP" altLang="en-US" sz="1800" dirty="0"/>
          </a:p>
        </p:txBody>
      </p:sp>
      <p:cxnSp>
        <p:nvCxnSpPr>
          <p:cNvPr id="229" name="直線矢印コネクタ 228">
            <a:extLst>
              <a:ext uri="{FF2B5EF4-FFF2-40B4-BE49-F238E27FC236}">
                <a16:creationId xmlns:a16="http://schemas.microsoft.com/office/drawing/2014/main" id="{5386387E-6F58-4088-A8DC-031B0BF45A62}"/>
              </a:ext>
            </a:extLst>
          </p:cNvPr>
          <p:cNvCxnSpPr>
            <a:cxnSpLocks/>
          </p:cNvCxnSpPr>
          <p:nvPr/>
        </p:nvCxnSpPr>
        <p:spPr>
          <a:xfrm flipH="1">
            <a:off x="4179838" y="3755772"/>
            <a:ext cx="8620" cy="2410568"/>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34" name="Line 112">
            <a:extLst>
              <a:ext uri="{FF2B5EF4-FFF2-40B4-BE49-F238E27FC236}">
                <a16:creationId xmlns:a16="http://schemas.microsoft.com/office/drawing/2014/main" id="{893AFD75-E570-4D42-B449-91EC295C2521}"/>
              </a:ext>
            </a:extLst>
          </p:cNvPr>
          <p:cNvSpPr>
            <a:spLocks noChangeShapeType="1"/>
          </p:cNvSpPr>
          <p:nvPr/>
        </p:nvSpPr>
        <p:spPr bwMode="auto">
          <a:xfrm flipV="1">
            <a:off x="4175249" y="6168231"/>
            <a:ext cx="239144" cy="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235" name="直線矢印コネクタ 234">
            <a:extLst>
              <a:ext uri="{FF2B5EF4-FFF2-40B4-BE49-F238E27FC236}">
                <a16:creationId xmlns:a16="http://schemas.microsoft.com/office/drawing/2014/main" id="{9BDFCB28-C933-4C14-8A4B-464FEF770AE4}"/>
              </a:ext>
            </a:extLst>
          </p:cNvPr>
          <p:cNvCxnSpPr>
            <a:cxnSpLocks/>
            <a:endCxn id="236" idx="0"/>
          </p:cNvCxnSpPr>
          <p:nvPr/>
        </p:nvCxnSpPr>
        <p:spPr>
          <a:xfrm>
            <a:off x="3612554" y="4644375"/>
            <a:ext cx="0" cy="512817"/>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36" name="Line 112">
            <a:extLst>
              <a:ext uri="{FF2B5EF4-FFF2-40B4-BE49-F238E27FC236}">
                <a16:creationId xmlns:a16="http://schemas.microsoft.com/office/drawing/2014/main" id="{7F62F7A1-99BA-4392-B825-3176F5AB6F7A}"/>
              </a:ext>
            </a:extLst>
          </p:cNvPr>
          <p:cNvSpPr>
            <a:spLocks noChangeShapeType="1"/>
          </p:cNvSpPr>
          <p:nvPr/>
        </p:nvSpPr>
        <p:spPr bwMode="auto">
          <a:xfrm>
            <a:off x="3612554" y="5157192"/>
            <a:ext cx="22497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7" name="Rectangle 40">
            <a:extLst>
              <a:ext uri="{FF2B5EF4-FFF2-40B4-BE49-F238E27FC236}">
                <a16:creationId xmlns:a16="http://schemas.microsoft.com/office/drawing/2014/main" id="{5E8F6C10-5517-4561-8070-7B6412122763}"/>
              </a:ext>
            </a:extLst>
          </p:cNvPr>
          <p:cNvSpPr>
            <a:spLocks noChangeArrowheads="1"/>
          </p:cNvSpPr>
          <p:nvPr/>
        </p:nvSpPr>
        <p:spPr bwMode="auto">
          <a:xfrm rot="5400000">
            <a:off x="2921456" y="5267731"/>
            <a:ext cx="436808" cy="1780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a:t>PC_D</a:t>
            </a:r>
          </a:p>
        </p:txBody>
      </p:sp>
      <p:sp>
        <p:nvSpPr>
          <p:cNvPr id="239" name="Line 126">
            <a:extLst>
              <a:ext uri="{FF2B5EF4-FFF2-40B4-BE49-F238E27FC236}">
                <a16:creationId xmlns:a16="http://schemas.microsoft.com/office/drawing/2014/main" id="{84B057B0-D10A-4937-9DEF-AFF9567A11AF}"/>
              </a:ext>
            </a:extLst>
          </p:cNvPr>
          <p:cNvSpPr>
            <a:spLocks noChangeShapeType="1"/>
          </p:cNvSpPr>
          <p:nvPr/>
        </p:nvSpPr>
        <p:spPr bwMode="auto">
          <a:xfrm>
            <a:off x="3275856" y="5301208"/>
            <a:ext cx="4890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0" name="AutoShape 18">
            <a:extLst>
              <a:ext uri="{FF2B5EF4-FFF2-40B4-BE49-F238E27FC236}">
                <a16:creationId xmlns:a16="http://schemas.microsoft.com/office/drawing/2014/main" id="{3FC5003F-4F9D-441A-817B-3E5DDB3DF1C9}"/>
              </a:ext>
            </a:extLst>
          </p:cNvPr>
          <p:cNvSpPr>
            <a:spLocks noChangeArrowheads="1"/>
          </p:cNvSpPr>
          <p:nvPr/>
        </p:nvSpPr>
        <p:spPr bwMode="auto">
          <a:xfrm rot="10800000" flipV="1">
            <a:off x="466726" y="3569342"/>
            <a:ext cx="752549" cy="103674"/>
          </a:xfrm>
          <a:custGeom>
            <a:avLst/>
            <a:gdLst>
              <a:gd name="T0" fmla="*/ 2147483646 w 21600"/>
              <a:gd name="T1" fmla="*/ 1077502115 h 21600"/>
              <a:gd name="T2" fmla="*/ 2147483646 w 21600"/>
              <a:gd name="T3" fmla="*/ 2147483646 h 21600"/>
              <a:gd name="T4" fmla="*/ 2147483646 w 21600"/>
              <a:gd name="T5" fmla="*/ 1077502115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1" name="Oval 65">
            <a:extLst>
              <a:ext uri="{FF2B5EF4-FFF2-40B4-BE49-F238E27FC236}">
                <a16:creationId xmlns:a16="http://schemas.microsoft.com/office/drawing/2014/main" id="{3E97DF1C-9799-4C03-9934-5596E7449374}"/>
              </a:ext>
            </a:extLst>
          </p:cNvPr>
          <p:cNvSpPr>
            <a:spLocks noChangeArrowheads="1"/>
          </p:cNvSpPr>
          <p:nvPr/>
        </p:nvSpPr>
        <p:spPr bwMode="auto">
          <a:xfrm>
            <a:off x="3781946" y="5125951"/>
            <a:ext cx="287337" cy="2873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b="1"/>
              <a:t>＋</a:t>
            </a:r>
          </a:p>
        </p:txBody>
      </p:sp>
      <p:sp>
        <p:nvSpPr>
          <p:cNvPr id="242" name="Line 123">
            <a:extLst>
              <a:ext uri="{FF2B5EF4-FFF2-40B4-BE49-F238E27FC236}">
                <a16:creationId xmlns:a16="http://schemas.microsoft.com/office/drawing/2014/main" id="{49139757-F82E-462D-ABC5-B881ED0183C6}"/>
              </a:ext>
            </a:extLst>
          </p:cNvPr>
          <p:cNvSpPr>
            <a:spLocks noChangeShapeType="1"/>
          </p:cNvSpPr>
          <p:nvPr/>
        </p:nvSpPr>
        <p:spPr bwMode="auto">
          <a:xfrm>
            <a:off x="3935015" y="5437186"/>
            <a:ext cx="0" cy="1817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3" name="Line 85">
            <a:extLst>
              <a:ext uri="{FF2B5EF4-FFF2-40B4-BE49-F238E27FC236}">
                <a16:creationId xmlns:a16="http://schemas.microsoft.com/office/drawing/2014/main" id="{8BF5A5B2-3174-484B-A60D-3CFC9DF51798}"/>
              </a:ext>
            </a:extLst>
          </p:cNvPr>
          <p:cNvSpPr>
            <a:spLocks noChangeShapeType="1"/>
          </p:cNvSpPr>
          <p:nvPr/>
        </p:nvSpPr>
        <p:spPr bwMode="auto">
          <a:xfrm flipH="1">
            <a:off x="1421105" y="5661024"/>
            <a:ext cx="2551812" cy="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4" name="Line 91">
            <a:extLst>
              <a:ext uri="{FF2B5EF4-FFF2-40B4-BE49-F238E27FC236}">
                <a16:creationId xmlns:a16="http://schemas.microsoft.com/office/drawing/2014/main" id="{D9CA3E7C-CC68-4455-A4BB-8690FAB7C6FF}"/>
              </a:ext>
            </a:extLst>
          </p:cNvPr>
          <p:cNvSpPr>
            <a:spLocks noChangeShapeType="1"/>
          </p:cNvSpPr>
          <p:nvPr/>
        </p:nvSpPr>
        <p:spPr bwMode="auto">
          <a:xfrm flipH="1" flipV="1">
            <a:off x="1436092" y="3178545"/>
            <a:ext cx="0" cy="245525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 name="Line 87">
            <a:extLst>
              <a:ext uri="{FF2B5EF4-FFF2-40B4-BE49-F238E27FC236}">
                <a16:creationId xmlns:a16="http://schemas.microsoft.com/office/drawing/2014/main" id="{604804BD-C03D-4193-9CF4-85A31B99FAF7}"/>
              </a:ext>
            </a:extLst>
          </p:cNvPr>
          <p:cNvSpPr>
            <a:spLocks noChangeShapeType="1"/>
          </p:cNvSpPr>
          <p:nvPr/>
        </p:nvSpPr>
        <p:spPr bwMode="auto">
          <a:xfrm flipV="1">
            <a:off x="1052493" y="3170201"/>
            <a:ext cx="407451" cy="599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 name="Line 123">
            <a:extLst>
              <a:ext uri="{FF2B5EF4-FFF2-40B4-BE49-F238E27FC236}">
                <a16:creationId xmlns:a16="http://schemas.microsoft.com/office/drawing/2014/main" id="{024B708D-6369-4E6D-9AF8-997909BFCDD8}"/>
              </a:ext>
            </a:extLst>
          </p:cNvPr>
          <p:cNvSpPr>
            <a:spLocks noChangeShapeType="1"/>
          </p:cNvSpPr>
          <p:nvPr/>
        </p:nvSpPr>
        <p:spPr bwMode="auto">
          <a:xfrm>
            <a:off x="1043608" y="3217883"/>
            <a:ext cx="0" cy="341895"/>
          </a:xfrm>
          <a:prstGeom prst="line">
            <a:avLst/>
          </a:prstGeom>
          <a:noFill/>
          <a:ln w="952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 name="Line 123">
            <a:extLst>
              <a:ext uri="{FF2B5EF4-FFF2-40B4-BE49-F238E27FC236}">
                <a16:creationId xmlns:a16="http://schemas.microsoft.com/office/drawing/2014/main" id="{75D79297-ADBF-4F4F-9551-9C560E8F6EDB}"/>
              </a:ext>
            </a:extLst>
          </p:cNvPr>
          <p:cNvSpPr>
            <a:spLocks noChangeShapeType="1"/>
          </p:cNvSpPr>
          <p:nvPr/>
        </p:nvSpPr>
        <p:spPr bwMode="auto">
          <a:xfrm flipH="1">
            <a:off x="823085" y="2880177"/>
            <a:ext cx="5579" cy="714168"/>
          </a:xfrm>
          <a:prstGeom prst="line">
            <a:avLst/>
          </a:prstGeom>
          <a:noFill/>
          <a:ln w="952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8" name="Rectangle 39">
            <a:extLst>
              <a:ext uri="{FF2B5EF4-FFF2-40B4-BE49-F238E27FC236}">
                <a16:creationId xmlns:a16="http://schemas.microsoft.com/office/drawing/2014/main" id="{93DBF184-D788-4B45-9DE1-9C47F902931B}"/>
              </a:ext>
            </a:extLst>
          </p:cNvPr>
          <p:cNvSpPr>
            <a:spLocks noChangeArrowheads="1"/>
          </p:cNvSpPr>
          <p:nvPr/>
        </p:nvSpPr>
        <p:spPr bwMode="auto">
          <a:xfrm rot="5400000">
            <a:off x="6575226" y="4248293"/>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a:t>reg2M</a:t>
            </a:r>
          </a:p>
        </p:txBody>
      </p:sp>
      <p:sp>
        <p:nvSpPr>
          <p:cNvPr id="250" name="Line 73">
            <a:extLst>
              <a:ext uri="{FF2B5EF4-FFF2-40B4-BE49-F238E27FC236}">
                <a16:creationId xmlns:a16="http://schemas.microsoft.com/office/drawing/2014/main" id="{7E1709CE-9A96-433D-87E2-BC82A1BA88E2}"/>
              </a:ext>
            </a:extLst>
          </p:cNvPr>
          <p:cNvSpPr>
            <a:spLocks noChangeShapeType="1"/>
          </p:cNvSpPr>
          <p:nvPr/>
        </p:nvSpPr>
        <p:spPr bwMode="auto">
          <a:xfrm rot="5400000" flipH="1" flipV="1">
            <a:off x="4866510" y="5238093"/>
            <a:ext cx="398182" cy="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1" name="Line 118">
            <a:extLst>
              <a:ext uri="{FF2B5EF4-FFF2-40B4-BE49-F238E27FC236}">
                <a16:creationId xmlns:a16="http://schemas.microsoft.com/office/drawing/2014/main" id="{54B5291A-62E5-44E1-8515-9E1D2656C709}"/>
              </a:ext>
            </a:extLst>
          </p:cNvPr>
          <p:cNvSpPr>
            <a:spLocks noChangeShapeType="1"/>
          </p:cNvSpPr>
          <p:nvPr/>
        </p:nvSpPr>
        <p:spPr bwMode="auto">
          <a:xfrm>
            <a:off x="1566719" y="5020148"/>
            <a:ext cx="3467134" cy="2590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252" name="Line 91">
            <a:extLst>
              <a:ext uri="{FF2B5EF4-FFF2-40B4-BE49-F238E27FC236}">
                <a16:creationId xmlns:a16="http://schemas.microsoft.com/office/drawing/2014/main" id="{2D5786D5-2A63-4105-AD99-A1D0B05175F3}"/>
              </a:ext>
            </a:extLst>
          </p:cNvPr>
          <p:cNvSpPr>
            <a:spLocks noChangeShapeType="1"/>
          </p:cNvSpPr>
          <p:nvPr/>
        </p:nvSpPr>
        <p:spPr bwMode="auto">
          <a:xfrm flipH="1" flipV="1">
            <a:off x="1518592" y="3633847"/>
            <a:ext cx="11932" cy="138629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3" name="Line 126">
            <a:extLst>
              <a:ext uri="{FF2B5EF4-FFF2-40B4-BE49-F238E27FC236}">
                <a16:creationId xmlns:a16="http://schemas.microsoft.com/office/drawing/2014/main" id="{F2D40D38-2CD1-48AD-AD48-DAF4DC5E7884}"/>
              </a:ext>
            </a:extLst>
          </p:cNvPr>
          <p:cNvSpPr>
            <a:spLocks noChangeShapeType="1"/>
          </p:cNvSpPr>
          <p:nvPr/>
        </p:nvSpPr>
        <p:spPr bwMode="auto">
          <a:xfrm flipV="1">
            <a:off x="1142681" y="3633850"/>
            <a:ext cx="389236" cy="18842"/>
          </a:xfrm>
          <a:prstGeom prst="line">
            <a:avLst/>
          </a:prstGeom>
          <a:noFill/>
          <a:ln w="952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4" name="AutoShape 57">
            <a:extLst>
              <a:ext uri="{FF2B5EF4-FFF2-40B4-BE49-F238E27FC236}">
                <a16:creationId xmlns:a16="http://schemas.microsoft.com/office/drawing/2014/main" id="{6F37694D-0471-4DCA-A23F-DA0FEF5AB171}"/>
              </a:ext>
            </a:extLst>
          </p:cNvPr>
          <p:cNvSpPr>
            <a:spLocks noChangeArrowheads="1"/>
          </p:cNvSpPr>
          <p:nvPr/>
        </p:nvSpPr>
        <p:spPr bwMode="auto">
          <a:xfrm rot="5400000">
            <a:off x="2687781" y="4441210"/>
            <a:ext cx="511970" cy="199913"/>
          </a:xfrm>
          <a:prstGeom prst="parallelogram">
            <a:avLst>
              <a:gd name="adj" fmla="val 83456"/>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a:t>ext</a:t>
            </a:r>
          </a:p>
        </p:txBody>
      </p:sp>
      <p:sp>
        <p:nvSpPr>
          <p:cNvPr id="256" name="Line 113">
            <a:extLst>
              <a:ext uri="{FF2B5EF4-FFF2-40B4-BE49-F238E27FC236}">
                <a16:creationId xmlns:a16="http://schemas.microsoft.com/office/drawing/2014/main" id="{E2E50B81-05A1-4CDF-92C1-C16B4B4874F6}"/>
              </a:ext>
            </a:extLst>
          </p:cNvPr>
          <p:cNvSpPr>
            <a:spLocks noChangeShapeType="1"/>
          </p:cNvSpPr>
          <p:nvPr/>
        </p:nvSpPr>
        <p:spPr bwMode="auto">
          <a:xfrm>
            <a:off x="3001727" y="4595647"/>
            <a:ext cx="64698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 name="Line 107">
            <a:extLst>
              <a:ext uri="{FF2B5EF4-FFF2-40B4-BE49-F238E27FC236}">
                <a16:creationId xmlns:a16="http://schemas.microsoft.com/office/drawing/2014/main" id="{72BD1709-B2F2-4D29-B095-794D5046B359}"/>
              </a:ext>
            </a:extLst>
          </p:cNvPr>
          <p:cNvSpPr>
            <a:spLocks noChangeShapeType="1"/>
          </p:cNvSpPr>
          <p:nvPr/>
        </p:nvSpPr>
        <p:spPr bwMode="auto">
          <a:xfrm>
            <a:off x="2028229" y="4516438"/>
            <a:ext cx="85164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8" name="AutoShape 18">
            <a:extLst>
              <a:ext uri="{FF2B5EF4-FFF2-40B4-BE49-F238E27FC236}">
                <a16:creationId xmlns:a16="http://schemas.microsoft.com/office/drawing/2014/main" id="{7B24C973-DAC0-424E-9CF2-AC394FF47C36}"/>
              </a:ext>
            </a:extLst>
          </p:cNvPr>
          <p:cNvSpPr>
            <a:spLocks noChangeArrowheads="1"/>
          </p:cNvSpPr>
          <p:nvPr/>
        </p:nvSpPr>
        <p:spPr bwMode="auto">
          <a:xfrm rot="5400000" flipV="1">
            <a:off x="4164332" y="5476945"/>
            <a:ext cx="637422" cy="154340"/>
          </a:xfrm>
          <a:custGeom>
            <a:avLst/>
            <a:gdLst>
              <a:gd name="T0" fmla="*/ 2147483646 w 21600"/>
              <a:gd name="T1" fmla="*/ 1077502115 h 21600"/>
              <a:gd name="T2" fmla="*/ 2147483646 w 21600"/>
              <a:gd name="T3" fmla="*/ 2147483646 h 21600"/>
              <a:gd name="T4" fmla="*/ 2147483646 w 21600"/>
              <a:gd name="T5" fmla="*/ 1077502115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9" name="AutoShape 18">
            <a:extLst>
              <a:ext uri="{FF2B5EF4-FFF2-40B4-BE49-F238E27FC236}">
                <a16:creationId xmlns:a16="http://schemas.microsoft.com/office/drawing/2014/main" id="{8C2EA4E5-51CC-429A-AAA0-B2C368430F80}"/>
              </a:ext>
            </a:extLst>
          </p:cNvPr>
          <p:cNvSpPr>
            <a:spLocks noChangeArrowheads="1"/>
          </p:cNvSpPr>
          <p:nvPr/>
        </p:nvSpPr>
        <p:spPr bwMode="auto">
          <a:xfrm rot="5400000" flipV="1">
            <a:off x="4208782" y="6223104"/>
            <a:ext cx="637422" cy="154340"/>
          </a:xfrm>
          <a:custGeom>
            <a:avLst/>
            <a:gdLst>
              <a:gd name="T0" fmla="*/ 2147483646 w 21600"/>
              <a:gd name="T1" fmla="*/ 1077502115 h 21600"/>
              <a:gd name="T2" fmla="*/ 2147483646 w 21600"/>
              <a:gd name="T3" fmla="*/ 2147483646 h 21600"/>
              <a:gd name="T4" fmla="*/ 2147483646 w 21600"/>
              <a:gd name="T5" fmla="*/ 1077502115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5" name="Line 112">
            <a:extLst>
              <a:ext uri="{FF2B5EF4-FFF2-40B4-BE49-F238E27FC236}">
                <a16:creationId xmlns:a16="http://schemas.microsoft.com/office/drawing/2014/main" id="{3ED00EA0-0B73-4F10-A816-5AC46919DD52}"/>
              </a:ext>
            </a:extLst>
          </p:cNvPr>
          <p:cNvSpPr>
            <a:spLocks noChangeShapeType="1"/>
          </p:cNvSpPr>
          <p:nvPr/>
        </p:nvSpPr>
        <p:spPr bwMode="auto">
          <a:xfrm flipV="1">
            <a:off x="4578660" y="5594806"/>
            <a:ext cx="22318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8" name="Line 112">
            <a:extLst>
              <a:ext uri="{FF2B5EF4-FFF2-40B4-BE49-F238E27FC236}">
                <a16:creationId xmlns:a16="http://schemas.microsoft.com/office/drawing/2014/main" id="{48F8499A-EE03-434B-8116-D4F53EF448CA}"/>
              </a:ext>
            </a:extLst>
          </p:cNvPr>
          <p:cNvSpPr>
            <a:spLocks noChangeShapeType="1"/>
          </p:cNvSpPr>
          <p:nvPr/>
        </p:nvSpPr>
        <p:spPr bwMode="auto">
          <a:xfrm flipV="1">
            <a:off x="4620617" y="6307059"/>
            <a:ext cx="181673" cy="325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9" name="Line 164">
            <a:extLst>
              <a:ext uri="{FF2B5EF4-FFF2-40B4-BE49-F238E27FC236}">
                <a16:creationId xmlns:a16="http://schemas.microsoft.com/office/drawing/2014/main" id="{3CCB873E-A6E0-4417-9656-A8BF2F4DD856}"/>
              </a:ext>
            </a:extLst>
          </p:cNvPr>
          <p:cNvSpPr>
            <a:spLocks noChangeShapeType="1"/>
          </p:cNvSpPr>
          <p:nvPr/>
        </p:nvSpPr>
        <p:spPr bwMode="auto">
          <a:xfrm>
            <a:off x="4128990" y="4917523"/>
            <a:ext cx="0" cy="1511596"/>
          </a:xfrm>
          <a:prstGeom prst="line">
            <a:avLst/>
          </a:prstGeom>
          <a:noFill/>
          <a:ln w="9525">
            <a:solidFill>
              <a:srgbClr val="00B0F0"/>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0" name="Line 112">
            <a:extLst>
              <a:ext uri="{FF2B5EF4-FFF2-40B4-BE49-F238E27FC236}">
                <a16:creationId xmlns:a16="http://schemas.microsoft.com/office/drawing/2014/main" id="{BDECC906-1A0D-4F3F-87EC-47BA7C925807}"/>
              </a:ext>
            </a:extLst>
          </p:cNvPr>
          <p:cNvSpPr>
            <a:spLocks noChangeShapeType="1"/>
          </p:cNvSpPr>
          <p:nvPr/>
        </p:nvSpPr>
        <p:spPr bwMode="auto">
          <a:xfrm flipV="1">
            <a:off x="4128531" y="6423024"/>
            <a:ext cx="300594" cy="5896"/>
          </a:xfrm>
          <a:prstGeom prst="line">
            <a:avLst/>
          </a:prstGeom>
          <a:noFill/>
          <a:ln w="9525">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1" name="Line 112">
            <a:extLst>
              <a:ext uri="{FF2B5EF4-FFF2-40B4-BE49-F238E27FC236}">
                <a16:creationId xmlns:a16="http://schemas.microsoft.com/office/drawing/2014/main" id="{75C00549-CF78-42E7-8B63-9F5D128D8776}"/>
              </a:ext>
            </a:extLst>
          </p:cNvPr>
          <p:cNvSpPr>
            <a:spLocks noChangeShapeType="1"/>
          </p:cNvSpPr>
          <p:nvPr/>
        </p:nvSpPr>
        <p:spPr bwMode="auto">
          <a:xfrm flipV="1">
            <a:off x="4128530" y="5733256"/>
            <a:ext cx="285863" cy="0"/>
          </a:xfrm>
          <a:prstGeom prst="line">
            <a:avLst/>
          </a:prstGeom>
          <a:noFill/>
          <a:ln w="9525">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 name="楕円 4">
            <a:extLst>
              <a:ext uri="{FF2B5EF4-FFF2-40B4-BE49-F238E27FC236}">
                <a16:creationId xmlns:a16="http://schemas.microsoft.com/office/drawing/2014/main" id="{1E209A33-37C3-47FC-97E4-26CA3654EF86}"/>
              </a:ext>
            </a:extLst>
          </p:cNvPr>
          <p:cNvSpPr/>
          <p:nvPr/>
        </p:nvSpPr>
        <p:spPr>
          <a:xfrm>
            <a:off x="4800479" y="2720942"/>
            <a:ext cx="1826651" cy="2268642"/>
          </a:xfrm>
          <a:prstGeom prst="ellipse">
            <a:avLst/>
          </a:prstGeom>
          <a:noFill/>
          <a:ln>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2" name="Line 83">
            <a:extLst>
              <a:ext uri="{FF2B5EF4-FFF2-40B4-BE49-F238E27FC236}">
                <a16:creationId xmlns:a16="http://schemas.microsoft.com/office/drawing/2014/main" id="{06D6A29D-96A5-4768-9E07-6066FAF9F267}"/>
              </a:ext>
            </a:extLst>
          </p:cNvPr>
          <p:cNvSpPr>
            <a:spLocks noChangeShapeType="1"/>
          </p:cNvSpPr>
          <p:nvPr/>
        </p:nvSpPr>
        <p:spPr bwMode="auto">
          <a:xfrm>
            <a:off x="755650" y="4581524"/>
            <a:ext cx="7133" cy="700811"/>
          </a:xfrm>
          <a:prstGeom prst="line">
            <a:avLst/>
          </a:prstGeom>
          <a:noFill/>
          <a:ln w="952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3" name="Line 83">
            <a:extLst>
              <a:ext uri="{FF2B5EF4-FFF2-40B4-BE49-F238E27FC236}">
                <a16:creationId xmlns:a16="http://schemas.microsoft.com/office/drawing/2014/main" id="{20913C1A-CC52-41CF-A918-A5931E30B07D}"/>
              </a:ext>
            </a:extLst>
          </p:cNvPr>
          <p:cNvSpPr>
            <a:spLocks noChangeShapeType="1"/>
          </p:cNvSpPr>
          <p:nvPr/>
        </p:nvSpPr>
        <p:spPr bwMode="auto">
          <a:xfrm flipH="1">
            <a:off x="759748" y="5322012"/>
            <a:ext cx="10813" cy="809459"/>
          </a:xfrm>
          <a:prstGeom prst="line">
            <a:avLst/>
          </a:prstGeom>
          <a:noFill/>
          <a:ln w="952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extLst>
      <p:ext uri="{BB962C8B-B14F-4D97-AF65-F5344CB8AC3E}">
        <p14:creationId xmlns:p14="http://schemas.microsoft.com/office/powerpoint/2010/main" val="3078004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2800" dirty="0"/>
              <a:t>分岐命令後の</a:t>
            </a:r>
            <a:r>
              <a:rPr kumimoji="1" lang="en-US" altLang="ja-JP" sz="2800" dirty="0"/>
              <a:t>1</a:t>
            </a:r>
            <a:r>
              <a:rPr kumimoji="1" lang="ja-JP" altLang="en-US" sz="2800" dirty="0"/>
              <a:t>クロックストール回避のアイディア</a:t>
            </a:r>
          </a:p>
        </p:txBody>
      </p:sp>
      <p:sp>
        <p:nvSpPr>
          <p:cNvPr id="3" name="コンテンツ プレースホルダー 2"/>
          <p:cNvSpPr>
            <a:spLocks noGrp="1"/>
          </p:cNvSpPr>
          <p:nvPr>
            <p:ph idx="1"/>
          </p:nvPr>
        </p:nvSpPr>
        <p:spPr>
          <a:xfrm>
            <a:off x="457200" y="1124744"/>
            <a:ext cx="8507288" cy="4525963"/>
          </a:xfrm>
        </p:spPr>
        <p:txBody>
          <a:bodyPr/>
          <a:lstStyle/>
          <a:p>
            <a:r>
              <a:rPr kumimoji="1" lang="ja-JP" altLang="en-US" dirty="0"/>
              <a:t>分岐命令の次の命令は捨てなければならない</a:t>
            </a:r>
            <a:endParaRPr kumimoji="1" lang="en-US" altLang="ja-JP" dirty="0"/>
          </a:p>
          <a:p>
            <a:r>
              <a:rPr lang="en-US" altLang="ja-JP" dirty="0"/>
              <a:t>1</a:t>
            </a:r>
            <a:r>
              <a:rPr lang="ja-JP" altLang="en-US" dirty="0"/>
              <a:t>クロックのストールが生じる</a:t>
            </a:r>
            <a:endParaRPr lang="en-US" altLang="ja-JP" dirty="0"/>
          </a:p>
          <a:p>
            <a:r>
              <a:rPr kumimoji="1" lang="ja-JP" altLang="en-US" dirty="0"/>
              <a:t>簡単な対処法を</a:t>
            </a:r>
            <a:r>
              <a:rPr kumimoji="1" lang="en-US" altLang="ja-JP" dirty="0"/>
              <a:t>2</a:t>
            </a:r>
            <a:r>
              <a:rPr kumimoji="1" lang="ja-JP" altLang="en-US" dirty="0"/>
              <a:t>つ紹介</a:t>
            </a:r>
            <a:endParaRPr kumimoji="1" lang="en-US" altLang="ja-JP" dirty="0"/>
          </a:p>
          <a:p>
            <a:pPr lvl="1"/>
            <a:r>
              <a:rPr kumimoji="1" lang="en-US" altLang="ja-JP" dirty="0"/>
              <a:t>Predict Not Taken</a:t>
            </a:r>
            <a:r>
              <a:rPr kumimoji="1" lang="ja-JP" altLang="en-US" dirty="0"/>
              <a:t>　成立しないと予測する</a:t>
            </a:r>
            <a:endParaRPr kumimoji="1" lang="en-US" altLang="ja-JP" dirty="0"/>
          </a:p>
          <a:p>
            <a:pPr lvl="2"/>
            <a:r>
              <a:rPr lang="ja-JP" altLang="en-US" dirty="0"/>
              <a:t>最も簡単な分岐予測</a:t>
            </a:r>
            <a:endParaRPr lang="en-US" altLang="ja-JP" dirty="0"/>
          </a:p>
          <a:p>
            <a:pPr lvl="2"/>
            <a:r>
              <a:rPr lang="ja-JP" altLang="en-US" dirty="0"/>
              <a:t>分岐が不成立ならばそのまま実行する。そうでなければ</a:t>
            </a:r>
            <a:r>
              <a:rPr lang="en-US" altLang="ja-JP" dirty="0"/>
              <a:t>NOP</a:t>
            </a:r>
            <a:r>
              <a:rPr lang="ja-JP" altLang="en-US" dirty="0"/>
              <a:t>に変更</a:t>
            </a:r>
            <a:endParaRPr kumimoji="1" lang="en-US" altLang="ja-JP" dirty="0"/>
          </a:p>
          <a:p>
            <a:pPr lvl="1"/>
            <a:r>
              <a:rPr lang="ja-JP" altLang="en-US" dirty="0"/>
              <a:t>遅延分岐</a:t>
            </a:r>
            <a:endParaRPr lang="en-US" altLang="ja-JP" dirty="0"/>
          </a:p>
          <a:p>
            <a:pPr lvl="2"/>
            <a:r>
              <a:rPr kumimoji="1" lang="ja-JP" altLang="en-US" dirty="0"/>
              <a:t>何もしないで、分岐の効き目が遅いことにする</a:t>
            </a:r>
            <a:endParaRPr kumimoji="1" lang="en-US" altLang="ja-JP" dirty="0"/>
          </a:p>
          <a:p>
            <a:pPr lvl="2"/>
            <a:r>
              <a:rPr lang="ja-JP" altLang="en-US" dirty="0"/>
              <a:t>コードスケジュールと組み合わせる</a:t>
            </a:r>
            <a:endParaRPr kumimoji="1" lang="ja-JP" altLang="en-US" dirty="0"/>
          </a:p>
        </p:txBody>
      </p:sp>
    </p:spTree>
    <p:extLst>
      <p:ext uri="{BB962C8B-B14F-4D97-AF65-F5344CB8AC3E}">
        <p14:creationId xmlns:p14="http://schemas.microsoft.com/office/powerpoint/2010/main" val="41267667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5167" y="42656"/>
            <a:ext cx="8229600" cy="1143000"/>
          </a:xfrm>
        </p:spPr>
        <p:txBody>
          <a:bodyPr/>
          <a:lstStyle/>
          <a:p>
            <a:r>
              <a:rPr kumimoji="1" lang="en-US" altLang="ja-JP" dirty="0"/>
              <a:t>Predict</a:t>
            </a:r>
            <a:r>
              <a:rPr kumimoji="1" lang="ja-JP" altLang="en-US" dirty="0"/>
              <a:t> </a:t>
            </a:r>
            <a:r>
              <a:rPr kumimoji="1" lang="en-US" altLang="ja-JP" dirty="0"/>
              <a:t>Not</a:t>
            </a:r>
            <a:r>
              <a:rPr kumimoji="1" lang="ja-JP" altLang="en-US" dirty="0"/>
              <a:t> </a:t>
            </a:r>
            <a:r>
              <a:rPr kumimoji="1" lang="en-US" altLang="ja-JP" dirty="0"/>
              <a:t>Taken</a:t>
            </a:r>
            <a:endParaRPr kumimoji="1" lang="ja-JP" altLang="en-US" dirty="0"/>
          </a:p>
        </p:txBody>
      </p:sp>
      <p:sp>
        <p:nvSpPr>
          <p:cNvPr id="4" name="Text Box 3"/>
          <p:cNvSpPr txBox="1">
            <a:spLocks noChangeArrowheads="1"/>
          </p:cNvSpPr>
          <p:nvPr/>
        </p:nvSpPr>
        <p:spPr bwMode="auto">
          <a:xfrm>
            <a:off x="107950" y="1693863"/>
            <a:ext cx="1365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Branch</a:t>
            </a:r>
            <a:r>
              <a:rPr lang="ja-JP" altLang="en-US"/>
              <a:t>命令</a:t>
            </a:r>
          </a:p>
        </p:txBody>
      </p:sp>
      <p:sp>
        <p:nvSpPr>
          <p:cNvPr id="5" name="Rectangle 6"/>
          <p:cNvSpPr>
            <a:spLocks noChangeArrowheads="1"/>
          </p:cNvSpPr>
          <p:nvPr/>
        </p:nvSpPr>
        <p:spPr bwMode="auto">
          <a:xfrm>
            <a:off x="1403350" y="1557338"/>
            <a:ext cx="792163" cy="5762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F</a:t>
            </a:r>
          </a:p>
        </p:txBody>
      </p:sp>
      <p:sp>
        <p:nvSpPr>
          <p:cNvPr id="6" name="Text Box 7"/>
          <p:cNvSpPr txBox="1">
            <a:spLocks noChangeArrowheads="1"/>
          </p:cNvSpPr>
          <p:nvPr/>
        </p:nvSpPr>
        <p:spPr bwMode="auto">
          <a:xfrm>
            <a:off x="319088" y="2276475"/>
            <a:ext cx="15696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不成立の場合</a:t>
            </a:r>
          </a:p>
        </p:txBody>
      </p:sp>
      <p:sp>
        <p:nvSpPr>
          <p:cNvPr id="7" name="Rectangle 8"/>
          <p:cNvSpPr>
            <a:spLocks noChangeArrowheads="1"/>
          </p:cNvSpPr>
          <p:nvPr/>
        </p:nvSpPr>
        <p:spPr bwMode="auto">
          <a:xfrm>
            <a:off x="2195513" y="1557338"/>
            <a:ext cx="7921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8" name="Rectangle 9"/>
          <p:cNvSpPr>
            <a:spLocks noChangeArrowheads="1"/>
          </p:cNvSpPr>
          <p:nvPr/>
        </p:nvSpPr>
        <p:spPr bwMode="auto">
          <a:xfrm>
            <a:off x="2193925" y="1557338"/>
            <a:ext cx="577850"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D</a:t>
            </a:r>
          </a:p>
        </p:txBody>
      </p:sp>
      <p:sp>
        <p:nvSpPr>
          <p:cNvPr id="9" name="Rectangle 10"/>
          <p:cNvSpPr>
            <a:spLocks noChangeArrowheads="1"/>
          </p:cNvSpPr>
          <p:nvPr/>
        </p:nvSpPr>
        <p:spPr bwMode="auto">
          <a:xfrm>
            <a:off x="2987675" y="1557338"/>
            <a:ext cx="792163" cy="576262"/>
          </a:xfrm>
          <a:prstGeom prst="rect">
            <a:avLst/>
          </a:prstGeom>
          <a:solidFill>
            <a:srgbClr val="FF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E</a:t>
            </a:r>
          </a:p>
        </p:txBody>
      </p:sp>
      <p:sp>
        <p:nvSpPr>
          <p:cNvPr id="10" name="Rectangle 11"/>
          <p:cNvSpPr>
            <a:spLocks noChangeArrowheads="1"/>
          </p:cNvSpPr>
          <p:nvPr/>
        </p:nvSpPr>
        <p:spPr bwMode="auto">
          <a:xfrm>
            <a:off x="4572000" y="1557338"/>
            <a:ext cx="7921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11" name="Rectangle 12"/>
          <p:cNvSpPr>
            <a:spLocks noChangeArrowheads="1"/>
          </p:cNvSpPr>
          <p:nvPr/>
        </p:nvSpPr>
        <p:spPr bwMode="auto">
          <a:xfrm>
            <a:off x="4572000" y="1557338"/>
            <a:ext cx="360363" cy="576262"/>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W</a:t>
            </a:r>
          </a:p>
        </p:txBody>
      </p:sp>
      <p:sp>
        <p:nvSpPr>
          <p:cNvPr id="12" name="Rectangle 13"/>
          <p:cNvSpPr>
            <a:spLocks noChangeArrowheads="1"/>
          </p:cNvSpPr>
          <p:nvPr/>
        </p:nvSpPr>
        <p:spPr bwMode="auto">
          <a:xfrm>
            <a:off x="2195736" y="2132013"/>
            <a:ext cx="792163" cy="5762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F</a:t>
            </a:r>
          </a:p>
        </p:txBody>
      </p:sp>
      <p:sp>
        <p:nvSpPr>
          <p:cNvPr id="13" name="Rectangle 14"/>
          <p:cNvSpPr>
            <a:spLocks noChangeArrowheads="1"/>
          </p:cNvSpPr>
          <p:nvPr/>
        </p:nvSpPr>
        <p:spPr bwMode="auto">
          <a:xfrm>
            <a:off x="2987899" y="2132013"/>
            <a:ext cx="7921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14" name="Rectangle 15"/>
          <p:cNvSpPr>
            <a:spLocks noChangeArrowheads="1"/>
          </p:cNvSpPr>
          <p:nvPr/>
        </p:nvSpPr>
        <p:spPr bwMode="auto">
          <a:xfrm>
            <a:off x="2986311" y="2132013"/>
            <a:ext cx="577850"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D</a:t>
            </a:r>
          </a:p>
        </p:txBody>
      </p:sp>
      <p:sp>
        <p:nvSpPr>
          <p:cNvPr id="15" name="Rectangle 16"/>
          <p:cNvSpPr>
            <a:spLocks noChangeArrowheads="1"/>
          </p:cNvSpPr>
          <p:nvPr/>
        </p:nvSpPr>
        <p:spPr bwMode="auto">
          <a:xfrm>
            <a:off x="3780061" y="2132013"/>
            <a:ext cx="792163" cy="576262"/>
          </a:xfrm>
          <a:prstGeom prst="rect">
            <a:avLst/>
          </a:prstGeom>
          <a:solidFill>
            <a:srgbClr val="FF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E</a:t>
            </a:r>
          </a:p>
        </p:txBody>
      </p:sp>
      <p:sp>
        <p:nvSpPr>
          <p:cNvPr id="16" name="Rectangle 19"/>
          <p:cNvSpPr>
            <a:spLocks noChangeArrowheads="1"/>
          </p:cNvSpPr>
          <p:nvPr/>
        </p:nvSpPr>
        <p:spPr bwMode="auto">
          <a:xfrm>
            <a:off x="2987899" y="2708275"/>
            <a:ext cx="792162" cy="576263"/>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F</a:t>
            </a:r>
          </a:p>
        </p:txBody>
      </p:sp>
      <p:sp>
        <p:nvSpPr>
          <p:cNvPr id="17" name="Rectangle 20"/>
          <p:cNvSpPr>
            <a:spLocks noChangeArrowheads="1"/>
          </p:cNvSpPr>
          <p:nvPr/>
        </p:nvSpPr>
        <p:spPr bwMode="auto">
          <a:xfrm>
            <a:off x="3780061" y="2708275"/>
            <a:ext cx="792163"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18" name="Rectangle 21"/>
          <p:cNvSpPr>
            <a:spLocks noChangeArrowheads="1"/>
          </p:cNvSpPr>
          <p:nvPr/>
        </p:nvSpPr>
        <p:spPr bwMode="auto">
          <a:xfrm>
            <a:off x="3778474" y="2708275"/>
            <a:ext cx="577850" cy="5762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D</a:t>
            </a:r>
          </a:p>
        </p:txBody>
      </p:sp>
      <p:sp>
        <p:nvSpPr>
          <p:cNvPr id="19" name="Rectangle 22"/>
          <p:cNvSpPr>
            <a:spLocks noChangeArrowheads="1"/>
          </p:cNvSpPr>
          <p:nvPr/>
        </p:nvSpPr>
        <p:spPr bwMode="auto">
          <a:xfrm>
            <a:off x="4572224" y="2708275"/>
            <a:ext cx="792162" cy="576263"/>
          </a:xfrm>
          <a:prstGeom prst="rect">
            <a:avLst/>
          </a:prstGeom>
          <a:solidFill>
            <a:srgbClr val="FF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E</a:t>
            </a:r>
          </a:p>
        </p:txBody>
      </p:sp>
      <p:sp>
        <p:nvSpPr>
          <p:cNvPr id="22" name="Rectangle 27"/>
          <p:cNvSpPr>
            <a:spLocks noChangeArrowheads="1"/>
          </p:cNvSpPr>
          <p:nvPr/>
        </p:nvSpPr>
        <p:spPr bwMode="auto">
          <a:xfrm>
            <a:off x="3780061" y="3284538"/>
            <a:ext cx="792163" cy="5762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F</a:t>
            </a:r>
          </a:p>
        </p:txBody>
      </p:sp>
      <p:sp>
        <p:nvSpPr>
          <p:cNvPr id="23" name="Rectangle 28"/>
          <p:cNvSpPr>
            <a:spLocks noChangeArrowheads="1"/>
          </p:cNvSpPr>
          <p:nvPr/>
        </p:nvSpPr>
        <p:spPr bwMode="auto">
          <a:xfrm>
            <a:off x="4572224" y="3284538"/>
            <a:ext cx="7921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4" name="Rectangle 29"/>
          <p:cNvSpPr>
            <a:spLocks noChangeArrowheads="1"/>
          </p:cNvSpPr>
          <p:nvPr/>
        </p:nvSpPr>
        <p:spPr bwMode="auto">
          <a:xfrm>
            <a:off x="4570636" y="3284538"/>
            <a:ext cx="577850"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D</a:t>
            </a:r>
          </a:p>
        </p:txBody>
      </p:sp>
      <p:sp>
        <p:nvSpPr>
          <p:cNvPr id="25" name="Rectangle 30"/>
          <p:cNvSpPr>
            <a:spLocks noChangeArrowheads="1"/>
          </p:cNvSpPr>
          <p:nvPr/>
        </p:nvSpPr>
        <p:spPr bwMode="auto">
          <a:xfrm>
            <a:off x="5364386" y="3284538"/>
            <a:ext cx="792163" cy="576262"/>
          </a:xfrm>
          <a:prstGeom prst="rect">
            <a:avLst/>
          </a:prstGeom>
          <a:solidFill>
            <a:srgbClr val="FF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E</a:t>
            </a:r>
          </a:p>
        </p:txBody>
      </p:sp>
      <p:sp>
        <p:nvSpPr>
          <p:cNvPr id="27" name="Text Box 34"/>
          <p:cNvSpPr txBox="1">
            <a:spLocks noChangeArrowheads="1"/>
          </p:cNvSpPr>
          <p:nvPr/>
        </p:nvSpPr>
        <p:spPr bwMode="auto">
          <a:xfrm>
            <a:off x="5472461" y="1146653"/>
            <a:ext cx="295116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dirty="0"/>
              <a:t>フェッチした命令をそのまま使う</a:t>
            </a:r>
          </a:p>
        </p:txBody>
      </p:sp>
      <p:sp>
        <p:nvSpPr>
          <p:cNvPr id="28" name="Rectangle 35"/>
          <p:cNvSpPr>
            <a:spLocks noChangeArrowheads="1"/>
          </p:cNvSpPr>
          <p:nvPr/>
        </p:nvSpPr>
        <p:spPr bwMode="auto">
          <a:xfrm>
            <a:off x="6948711" y="3281363"/>
            <a:ext cx="7921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9" name="Rectangle 36"/>
          <p:cNvSpPr>
            <a:spLocks noChangeArrowheads="1"/>
          </p:cNvSpPr>
          <p:nvPr/>
        </p:nvSpPr>
        <p:spPr bwMode="auto">
          <a:xfrm>
            <a:off x="6948711" y="3281363"/>
            <a:ext cx="360363" cy="576262"/>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W</a:t>
            </a:r>
          </a:p>
        </p:txBody>
      </p:sp>
      <p:sp>
        <p:nvSpPr>
          <p:cNvPr id="30" name="Rectangle 37"/>
          <p:cNvSpPr>
            <a:spLocks noChangeArrowheads="1"/>
          </p:cNvSpPr>
          <p:nvPr/>
        </p:nvSpPr>
        <p:spPr bwMode="auto">
          <a:xfrm>
            <a:off x="6156549" y="3281363"/>
            <a:ext cx="792162" cy="576262"/>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M</a:t>
            </a:r>
          </a:p>
        </p:txBody>
      </p:sp>
      <p:sp>
        <p:nvSpPr>
          <p:cNvPr id="31" name="Rectangle 38"/>
          <p:cNvSpPr>
            <a:spLocks noChangeArrowheads="1"/>
          </p:cNvSpPr>
          <p:nvPr/>
        </p:nvSpPr>
        <p:spPr bwMode="auto">
          <a:xfrm>
            <a:off x="6156549" y="2708275"/>
            <a:ext cx="7921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32" name="Rectangle 39"/>
          <p:cNvSpPr>
            <a:spLocks noChangeArrowheads="1"/>
          </p:cNvSpPr>
          <p:nvPr/>
        </p:nvSpPr>
        <p:spPr bwMode="auto">
          <a:xfrm>
            <a:off x="6156549" y="2708275"/>
            <a:ext cx="360362" cy="576263"/>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W</a:t>
            </a:r>
          </a:p>
        </p:txBody>
      </p:sp>
      <p:sp>
        <p:nvSpPr>
          <p:cNvPr id="33" name="Rectangle 40"/>
          <p:cNvSpPr>
            <a:spLocks noChangeArrowheads="1"/>
          </p:cNvSpPr>
          <p:nvPr/>
        </p:nvSpPr>
        <p:spPr bwMode="auto">
          <a:xfrm>
            <a:off x="5364386" y="2708275"/>
            <a:ext cx="792163" cy="576263"/>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M</a:t>
            </a:r>
          </a:p>
        </p:txBody>
      </p:sp>
      <p:sp>
        <p:nvSpPr>
          <p:cNvPr id="34" name="Rectangle 41"/>
          <p:cNvSpPr>
            <a:spLocks noChangeArrowheads="1"/>
          </p:cNvSpPr>
          <p:nvPr/>
        </p:nvSpPr>
        <p:spPr bwMode="auto">
          <a:xfrm>
            <a:off x="5364386" y="2135188"/>
            <a:ext cx="7921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35" name="Rectangle 42"/>
          <p:cNvSpPr>
            <a:spLocks noChangeArrowheads="1"/>
          </p:cNvSpPr>
          <p:nvPr/>
        </p:nvSpPr>
        <p:spPr bwMode="auto">
          <a:xfrm>
            <a:off x="5364386" y="2135188"/>
            <a:ext cx="360363" cy="576262"/>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W</a:t>
            </a:r>
          </a:p>
        </p:txBody>
      </p:sp>
      <p:sp>
        <p:nvSpPr>
          <p:cNvPr id="36" name="Rectangle 43"/>
          <p:cNvSpPr>
            <a:spLocks noChangeArrowheads="1"/>
          </p:cNvSpPr>
          <p:nvPr/>
        </p:nvSpPr>
        <p:spPr bwMode="auto">
          <a:xfrm>
            <a:off x="4572224" y="2135188"/>
            <a:ext cx="792162" cy="576262"/>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M</a:t>
            </a:r>
          </a:p>
        </p:txBody>
      </p:sp>
      <p:sp>
        <p:nvSpPr>
          <p:cNvPr id="37" name="Rectangle 44"/>
          <p:cNvSpPr>
            <a:spLocks noChangeArrowheads="1"/>
          </p:cNvSpPr>
          <p:nvPr/>
        </p:nvSpPr>
        <p:spPr bwMode="auto">
          <a:xfrm>
            <a:off x="4572000" y="1562100"/>
            <a:ext cx="792163"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38" name="Rectangle 45"/>
          <p:cNvSpPr>
            <a:spLocks noChangeArrowheads="1"/>
          </p:cNvSpPr>
          <p:nvPr/>
        </p:nvSpPr>
        <p:spPr bwMode="auto">
          <a:xfrm>
            <a:off x="4572000" y="1562100"/>
            <a:ext cx="360363" cy="576263"/>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W</a:t>
            </a:r>
          </a:p>
        </p:txBody>
      </p:sp>
      <p:sp>
        <p:nvSpPr>
          <p:cNvPr id="39" name="Rectangle 46"/>
          <p:cNvSpPr>
            <a:spLocks noChangeArrowheads="1"/>
          </p:cNvSpPr>
          <p:nvPr/>
        </p:nvSpPr>
        <p:spPr bwMode="auto">
          <a:xfrm>
            <a:off x="3779838" y="1562100"/>
            <a:ext cx="792162" cy="576263"/>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M</a:t>
            </a:r>
          </a:p>
        </p:txBody>
      </p:sp>
      <p:sp>
        <p:nvSpPr>
          <p:cNvPr id="40" name="Text Box 3"/>
          <p:cNvSpPr txBox="1">
            <a:spLocks noChangeArrowheads="1"/>
          </p:cNvSpPr>
          <p:nvPr/>
        </p:nvSpPr>
        <p:spPr bwMode="auto">
          <a:xfrm>
            <a:off x="107504" y="4358407"/>
            <a:ext cx="1365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Branch</a:t>
            </a:r>
            <a:r>
              <a:rPr lang="ja-JP" altLang="en-US"/>
              <a:t>命令</a:t>
            </a:r>
          </a:p>
        </p:txBody>
      </p:sp>
      <p:sp>
        <p:nvSpPr>
          <p:cNvPr id="41" name="Rectangle 6"/>
          <p:cNvSpPr>
            <a:spLocks noChangeArrowheads="1"/>
          </p:cNvSpPr>
          <p:nvPr/>
        </p:nvSpPr>
        <p:spPr bwMode="auto">
          <a:xfrm>
            <a:off x="1402904" y="4221882"/>
            <a:ext cx="792163" cy="5762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F</a:t>
            </a:r>
          </a:p>
        </p:txBody>
      </p:sp>
      <p:sp>
        <p:nvSpPr>
          <p:cNvPr id="42" name="Text Box 7"/>
          <p:cNvSpPr txBox="1">
            <a:spLocks noChangeArrowheads="1"/>
          </p:cNvSpPr>
          <p:nvPr/>
        </p:nvSpPr>
        <p:spPr bwMode="auto">
          <a:xfrm>
            <a:off x="318642" y="4941019"/>
            <a:ext cx="133882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成立の場合</a:t>
            </a:r>
          </a:p>
        </p:txBody>
      </p:sp>
      <p:sp>
        <p:nvSpPr>
          <p:cNvPr id="43" name="Rectangle 8"/>
          <p:cNvSpPr>
            <a:spLocks noChangeArrowheads="1"/>
          </p:cNvSpPr>
          <p:nvPr/>
        </p:nvSpPr>
        <p:spPr bwMode="auto">
          <a:xfrm>
            <a:off x="2195067" y="4221882"/>
            <a:ext cx="7921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44" name="Rectangle 9"/>
          <p:cNvSpPr>
            <a:spLocks noChangeArrowheads="1"/>
          </p:cNvSpPr>
          <p:nvPr/>
        </p:nvSpPr>
        <p:spPr bwMode="auto">
          <a:xfrm>
            <a:off x="2193479" y="4221882"/>
            <a:ext cx="577850"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D</a:t>
            </a:r>
          </a:p>
        </p:txBody>
      </p:sp>
      <p:sp>
        <p:nvSpPr>
          <p:cNvPr id="45" name="Rectangle 10"/>
          <p:cNvSpPr>
            <a:spLocks noChangeArrowheads="1"/>
          </p:cNvSpPr>
          <p:nvPr/>
        </p:nvSpPr>
        <p:spPr bwMode="auto">
          <a:xfrm>
            <a:off x="2987229" y="4221882"/>
            <a:ext cx="792163" cy="576262"/>
          </a:xfrm>
          <a:prstGeom prst="rect">
            <a:avLst/>
          </a:prstGeom>
          <a:solidFill>
            <a:srgbClr val="FF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E</a:t>
            </a:r>
          </a:p>
        </p:txBody>
      </p:sp>
      <p:sp>
        <p:nvSpPr>
          <p:cNvPr id="46" name="Rectangle 11"/>
          <p:cNvSpPr>
            <a:spLocks noChangeArrowheads="1"/>
          </p:cNvSpPr>
          <p:nvPr/>
        </p:nvSpPr>
        <p:spPr bwMode="auto">
          <a:xfrm>
            <a:off x="4571554" y="4221882"/>
            <a:ext cx="7921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47" name="Rectangle 12"/>
          <p:cNvSpPr>
            <a:spLocks noChangeArrowheads="1"/>
          </p:cNvSpPr>
          <p:nvPr/>
        </p:nvSpPr>
        <p:spPr bwMode="auto">
          <a:xfrm>
            <a:off x="4571554" y="4221882"/>
            <a:ext cx="360363" cy="576262"/>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W</a:t>
            </a:r>
          </a:p>
        </p:txBody>
      </p:sp>
      <p:sp>
        <p:nvSpPr>
          <p:cNvPr id="48" name="Rectangle 13"/>
          <p:cNvSpPr>
            <a:spLocks noChangeArrowheads="1"/>
          </p:cNvSpPr>
          <p:nvPr/>
        </p:nvSpPr>
        <p:spPr bwMode="auto">
          <a:xfrm>
            <a:off x="2987229" y="4796557"/>
            <a:ext cx="792163" cy="5762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F</a:t>
            </a:r>
          </a:p>
        </p:txBody>
      </p:sp>
      <p:sp>
        <p:nvSpPr>
          <p:cNvPr id="49" name="Rectangle 14"/>
          <p:cNvSpPr>
            <a:spLocks noChangeArrowheads="1"/>
          </p:cNvSpPr>
          <p:nvPr/>
        </p:nvSpPr>
        <p:spPr bwMode="auto">
          <a:xfrm>
            <a:off x="3779392" y="4796557"/>
            <a:ext cx="7921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50" name="Rectangle 15"/>
          <p:cNvSpPr>
            <a:spLocks noChangeArrowheads="1"/>
          </p:cNvSpPr>
          <p:nvPr/>
        </p:nvSpPr>
        <p:spPr bwMode="auto">
          <a:xfrm>
            <a:off x="3777804" y="4796557"/>
            <a:ext cx="577850"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D</a:t>
            </a:r>
          </a:p>
        </p:txBody>
      </p:sp>
      <p:sp>
        <p:nvSpPr>
          <p:cNvPr id="51" name="Rectangle 16"/>
          <p:cNvSpPr>
            <a:spLocks noChangeArrowheads="1"/>
          </p:cNvSpPr>
          <p:nvPr/>
        </p:nvSpPr>
        <p:spPr bwMode="auto">
          <a:xfrm>
            <a:off x="4571554" y="4796557"/>
            <a:ext cx="792163" cy="576262"/>
          </a:xfrm>
          <a:prstGeom prst="rect">
            <a:avLst/>
          </a:prstGeom>
          <a:solidFill>
            <a:srgbClr val="FF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E</a:t>
            </a:r>
          </a:p>
        </p:txBody>
      </p:sp>
      <p:sp>
        <p:nvSpPr>
          <p:cNvPr id="52" name="Rectangle 19"/>
          <p:cNvSpPr>
            <a:spLocks noChangeArrowheads="1"/>
          </p:cNvSpPr>
          <p:nvPr/>
        </p:nvSpPr>
        <p:spPr bwMode="auto">
          <a:xfrm>
            <a:off x="3779392" y="5372819"/>
            <a:ext cx="792162" cy="576263"/>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F</a:t>
            </a:r>
          </a:p>
        </p:txBody>
      </p:sp>
      <p:sp>
        <p:nvSpPr>
          <p:cNvPr id="53" name="Rectangle 20"/>
          <p:cNvSpPr>
            <a:spLocks noChangeArrowheads="1"/>
          </p:cNvSpPr>
          <p:nvPr/>
        </p:nvSpPr>
        <p:spPr bwMode="auto">
          <a:xfrm>
            <a:off x="4571554" y="5372819"/>
            <a:ext cx="792163"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54" name="Rectangle 21"/>
          <p:cNvSpPr>
            <a:spLocks noChangeArrowheads="1"/>
          </p:cNvSpPr>
          <p:nvPr/>
        </p:nvSpPr>
        <p:spPr bwMode="auto">
          <a:xfrm>
            <a:off x="4569967" y="5372819"/>
            <a:ext cx="577850" cy="5762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D</a:t>
            </a:r>
          </a:p>
        </p:txBody>
      </p:sp>
      <p:sp>
        <p:nvSpPr>
          <p:cNvPr id="55" name="Rectangle 22"/>
          <p:cNvSpPr>
            <a:spLocks noChangeArrowheads="1"/>
          </p:cNvSpPr>
          <p:nvPr/>
        </p:nvSpPr>
        <p:spPr bwMode="auto">
          <a:xfrm>
            <a:off x="5363717" y="5372819"/>
            <a:ext cx="792162" cy="576263"/>
          </a:xfrm>
          <a:prstGeom prst="rect">
            <a:avLst/>
          </a:prstGeom>
          <a:solidFill>
            <a:srgbClr val="FF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E</a:t>
            </a:r>
          </a:p>
        </p:txBody>
      </p:sp>
      <p:sp>
        <p:nvSpPr>
          <p:cNvPr id="58" name="Rectangle 27"/>
          <p:cNvSpPr>
            <a:spLocks noChangeArrowheads="1"/>
          </p:cNvSpPr>
          <p:nvPr/>
        </p:nvSpPr>
        <p:spPr bwMode="auto">
          <a:xfrm>
            <a:off x="4571554" y="5949082"/>
            <a:ext cx="792163" cy="5762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F</a:t>
            </a:r>
          </a:p>
        </p:txBody>
      </p:sp>
      <p:sp>
        <p:nvSpPr>
          <p:cNvPr id="59" name="Rectangle 28"/>
          <p:cNvSpPr>
            <a:spLocks noChangeArrowheads="1"/>
          </p:cNvSpPr>
          <p:nvPr/>
        </p:nvSpPr>
        <p:spPr bwMode="auto">
          <a:xfrm>
            <a:off x="5363717" y="5949082"/>
            <a:ext cx="7921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60" name="Rectangle 29"/>
          <p:cNvSpPr>
            <a:spLocks noChangeArrowheads="1"/>
          </p:cNvSpPr>
          <p:nvPr/>
        </p:nvSpPr>
        <p:spPr bwMode="auto">
          <a:xfrm>
            <a:off x="5362129" y="5949082"/>
            <a:ext cx="577850"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D</a:t>
            </a:r>
          </a:p>
        </p:txBody>
      </p:sp>
      <p:sp>
        <p:nvSpPr>
          <p:cNvPr id="61" name="Rectangle 30"/>
          <p:cNvSpPr>
            <a:spLocks noChangeArrowheads="1"/>
          </p:cNvSpPr>
          <p:nvPr/>
        </p:nvSpPr>
        <p:spPr bwMode="auto">
          <a:xfrm>
            <a:off x="6155879" y="5949082"/>
            <a:ext cx="792163" cy="576262"/>
          </a:xfrm>
          <a:prstGeom prst="rect">
            <a:avLst/>
          </a:prstGeom>
          <a:solidFill>
            <a:srgbClr val="FF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E</a:t>
            </a:r>
          </a:p>
        </p:txBody>
      </p:sp>
      <p:sp>
        <p:nvSpPr>
          <p:cNvPr id="63" name="Text Box 34"/>
          <p:cNvSpPr txBox="1">
            <a:spLocks noChangeArrowheads="1"/>
          </p:cNvSpPr>
          <p:nvPr/>
        </p:nvSpPr>
        <p:spPr bwMode="auto">
          <a:xfrm>
            <a:off x="5555940" y="4221882"/>
            <a:ext cx="295116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dirty="0"/>
              <a:t>分岐先から命令をフェッチし直す</a:t>
            </a:r>
          </a:p>
        </p:txBody>
      </p:sp>
      <p:sp>
        <p:nvSpPr>
          <p:cNvPr id="64" name="Rectangle 35"/>
          <p:cNvSpPr>
            <a:spLocks noChangeArrowheads="1"/>
          </p:cNvSpPr>
          <p:nvPr/>
        </p:nvSpPr>
        <p:spPr bwMode="auto">
          <a:xfrm>
            <a:off x="7740204" y="5945907"/>
            <a:ext cx="7921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65" name="Rectangle 36"/>
          <p:cNvSpPr>
            <a:spLocks noChangeArrowheads="1"/>
          </p:cNvSpPr>
          <p:nvPr/>
        </p:nvSpPr>
        <p:spPr bwMode="auto">
          <a:xfrm>
            <a:off x="7740204" y="5945907"/>
            <a:ext cx="360363" cy="576262"/>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W</a:t>
            </a:r>
          </a:p>
        </p:txBody>
      </p:sp>
      <p:sp>
        <p:nvSpPr>
          <p:cNvPr id="66" name="Rectangle 37"/>
          <p:cNvSpPr>
            <a:spLocks noChangeArrowheads="1"/>
          </p:cNvSpPr>
          <p:nvPr/>
        </p:nvSpPr>
        <p:spPr bwMode="auto">
          <a:xfrm>
            <a:off x="6948042" y="5945907"/>
            <a:ext cx="792162" cy="576262"/>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M</a:t>
            </a:r>
          </a:p>
        </p:txBody>
      </p:sp>
      <p:sp>
        <p:nvSpPr>
          <p:cNvPr id="67" name="Rectangle 38"/>
          <p:cNvSpPr>
            <a:spLocks noChangeArrowheads="1"/>
          </p:cNvSpPr>
          <p:nvPr/>
        </p:nvSpPr>
        <p:spPr bwMode="auto">
          <a:xfrm>
            <a:off x="6948042" y="5372819"/>
            <a:ext cx="7921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68" name="Rectangle 39"/>
          <p:cNvSpPr>
            <a:spLocks noChangeArrowheads="1"/>
          </p:cNvSpPr>
          <p:nvPr/>
        </p:nvSpPr>
        <p:spPr bwMode="auto">
          <a:xfrm>
            <a:off x="6948042" y="5372819"/>
            <a:ext cx="360362" cy="576263"/>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W</a:t>
            </a:r>
          </a:p>
        </p:txBody>
      </p:sp>
      <p:sp>
        <p:nvSpPr>
          <p:cNvPr id="69" name="Rectangle 40"/>
          <p:cNvSpPr>
            <a:spLocks noChangeArrowheads="1"/>
          </p:cNvSpPr>
          <p:nvPr/>
        </p:nvSpPr>
        <p:spPr bwMode="auto">
          <a:xfrm>
            <a:off x="6155879" y="5372819"/>
            <a:ext cx="792163" cy="576263"/>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M</a:t>
            </a:r>
          </a:p>
        </p:txBody>
      </p:sp>
      <p:sp>
        <p:nvSpPr>
          <p:cNvPr id="70" name="Rectangle 41"/>
          <p:cNvSpPr>
            <a:spLocks noChangeArrowheads="1"/>
          </p:cNvSpPr>
          <p:nvPr/>
        </p:nvSpPr>
        <p:spPr bwMode="auto">
          <a:xfrm>
            <a:off x="6155879" y="4799732"/>
            <a:ext cx="7921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71" name="Rectangle 42"/>
          <p:cNvSpPr>
            <a:spLocks noChangeArrowheads="1"/>
          </p:cNvSpPr>
          <p:nvPr/>
        </p:nvSpPr>
        <p:spPr bwMode="auto">
          <a:xfrm>
            <a:off x="6155879" y="4799732"/>
            <a:ext cx="360363" cy="576262"/>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W</a:t>
            </a:r>
          </a:p>
        </p:txBody>
      </p:sp>
      <p:sp>
        <p:nvSpPr>
          <p:cNvPr id="72" name="Rectangle 43"/>
          <p:cNvSpPr>
            <a:spLocks noChangeArrowheads="1"/>
          </p:cNvSpPr>
          <p:nvPr/>
        </p:nvSpPr>
        <p:spPr bwMode="auto">
          <a:xfrm>
            <a:off x="5363717" y="4799732"/>
            <a:ext cx="792162" cy="576262"/>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M</a:t>
            </a:r>
          </a:p>
        </p:txBody>
      </p:sp>
      <p:sp>
        <p:nvSpPr>
          <p:cNvPr id="73" name="Rectangle 44"/>
          <p:cNvSpPr>
            <a:spLocks noChangeArrowheads="1"/>
          </p:cNvSpPr>
          <p:nvPr/>
        </p:nvSpPr>
        <p:spPr bwMode="auto">
          <a:xfrm>
            <a:off x="4571554" y="4226644"/>
            <a:ext cx="792163"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74" name="Rectangle 45"/>
          <p:cNvSpPr>
            <a:spLocks noChangeArrowheads="1"/>
          </p:cNvSpPr>
          <p:nvPr/>
        </p:nvSpPr>
        <p:spPr bwMode="auto">
          <a:xfrm>
            <a:off x="4571554" y="4226644"/>
            <a:ext cx="360363" cy="576263"/>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W</a:t>
            </a:r>
          </a:p>
        </p:txBody>
      </p:sp>
      <p:sp>
        <p:nvSpPr>
          <p:cNvPr id="75" name="Rectangle 46"/>
          <p:cNvSpPr>
            <a:spLocks noChangeArrowheads="1"/>
          </p:cNvSpPr>
          <p:nvPr/>
        </p:nvSpPr>
        <p:spPr bwMode="auto">
          <a:xfrm>
            <a:off x="3779392" y="4226644"/>
            <a:ext cx="792162" cy="576263"/>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M</a:t>
            </a:r>
          </a:p>
        </p:txBody>
      </p:sp>
      <p:sp>
        <p:nvSpPr>
          <p:cNvPr id="76" name="Rectangle 6"/>
          <p:cNvSpPr>
            <a:spLocks noChangeArrowheads="1"/>
          </p:cNvSpPr>
          <p:nvPr/>
        </p:nvSpPr>
        <p:spPr bwMode="auto">
          <a:xfrm>
            <a:off x="2195736" y="4796954"/>
            <a:ext cx="792163" cy="5762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F</a:t>
            </a:r>
          </a:p>
        </p:txBody>
      </p:sp>
    </p:spTree>
    <p:extLst>
      <p:ext uri="{BB962C8B-B14F-4D97-AF65-F5344CB8AC3E}">
        <p14:creationId xmlns:p14="http://schemas.microsoft.com/office/powerpoint/2010/main" val="5943798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779FCCF-4792-44B3-B6B3-C35E232E5F0B}"/>
              </a:ext>
            </a:extLst>
          </p:cNvPr>
          <p:cNvSpPr>
            <a:spLocks noGrp="1"/>
          </p:cNvSpPr>
          <p:nvPr>
            <p:ph type="title"/>
          </p:nvPr>
        </p:nvSpPr>
        <p:spPr/>
        <p:txBody>
          <a:bodyPr/>
          <a:lstStyle/>
          <a:p>
            <a:r>
              <a:rPr kumimoji="1" lang="en-US" altLang="ja-JP" dirty="0"/>
              <a:t>Predict</a:t>
            </a:r>
            <a:r>
              <a:rPr kumimoji="1" lang="ja-JP" altLang="en-US" dirty="0"/>
              <a:t> </a:t>
            </a:r>
            <a:r>
              <a:rPr kumimoji="1" lang="en-US" altLang="ja-JP" dirty="0"/>
              <a:t>Not</a:t>
            </a:r>
            <a:r>
              <a:rPr kumimoji="1" lang="ja-JP" altLang="en-US" dirty="0"/>
              <a:t> </a:t>
            </a:r>
            <a:r>
              <a:rPr kumimoji="1" lang="en-US" altLang="ja-JP" dirty="0"/>
              <a:t>Taken</a:t>
            </a:r>
            <a:endParaRPr kumimoji="1" lang="ja-JP" altLang="en-US" dirty="0"/>
          </a:p>
        </p:txBody>
      </p:sp>
      <p:sp>
        <p:nvSpPr>
          <p:cNvPr id="3" name="コンテンツ プレースホルダー 2">
            <a:extLst>
              <a:ext uri="{FF2B5EF4-FFF2-40B4-BE49-F238E27FC236}">
                <a16:creationId xmlns:a16="http://schemas.microsoft.com/office/drawing/2014/main" id="{BB8FEA74-73A8-4206-9D40-87D452A68019}"/>
              </a:ext>
            </a:extLst>
          </p:cNvPr>
          <p:cNvSpPr>
            <a:spLocks noGrp="1"/>
          </p:cNvSpPr>
          <p:nvPr>
            <p:ph idx="1"/>
          </p:nvPr>
        </p:nvSpPr>
        <p:spPr/>
        <p:txBody>
          <a:bodyPr/>
          <a:lstStyle/>
          <a:p>
            <a:r>
              <a:rPr lang="ja-JP" altLang="en-US" dirty="0"/>
              <a:t>簡単に実装可能</a:t>
            </a:r>
            <a:endParaRPr kumimoji="1" lang="en-US" altLang="ja-JP" dirty="0"/>
          </a:p>
          <a:p>
            <a:r>
              <a:rPr lang="ja-JP" altLang="en-US" dirty="0"/>
              <a:t>残念ながら分岐は成立する方が多い</a:t>
            </a:r>
            <a:endParaRPr lang="en-US" altLang="ja-JP" dirty="0"/>
          </a:p>
          <a:p>
            <a:r>
              <a:rPr kumimoji="1" lang="ja-JP" altLang="en-US" dirty="0"/>
              <a:t>性能向上は限定されている</a:t>
            </a:r>
            <a:endParaRPr kumimoji="1" lang="en-US" altLang="ja-JP" dirty="0"/>
          </a:p>
          <a:p>
            <a:pPr lvl="1"/>
            <a:r>
              <a:rPr lang="ja-JP" altLang="en-US" dirty="0"/>
              <a:t>分岐命令の確率</a:t>
            </a:r>
            <a:r>
              <a:rPr lang="en-US" altLang="ja-JP" dirty="0"/>
              <a:t>25%</a:t>
            </a:r>
          </a:p>
          <a:p>
            <a:pPr lvl="1"/>
            <a:r>
              <a:rPr kumimoji="1" lang="ja-JP" altLang="en-US" dirty="0"/>
              <a:t>成立する確率</a:t>
            </a:r>
            <a:r>
              <a:rPr kumimoji="1" lang="en-US" altLang="ja-JP" dirty="0"/>
              <a:t>75</a:t>
            </a:r>
            <a:r>
              <a:rPr kumimoji="1" lang="ja-JP" altLang="en-US" dirty="0"/>
              <a:t>％</a:t>
            </a:r>
            <a:endParaRPr kumimoji="1" lang="en-US" altLang="ja-JP" dirty="0"/>
          </a:p>
          <a:p>
            <a:pPr lvl="1"/>
            <a:r>
              <a:rPr lang="en-US" altLang="ja-JP" dirty="0"/>
              <a:t>1.0</a:t>
            </a:r>
            <a:r>
              <a:rPr lang="ja-JP" altLang="en-US" dirty="0"/>
              <a:t>＋</a:t>
            </a:r>
            <a:r>
              <a:rPr lang="en-US" altLang="ja-JP" dirty="0"/>
              <a:t>0</a:t>
            </a:r>
            <a:r>
              <a:rPr lang="ja-JP" altLang="en-US" dirty="0"/>
              <a:t>．</a:t>
            </a:r>
            <a:r>
              <a:rPr lang="en-US" altLang="ja-JP" dirty="0"/>
              <a:t>25×0.75</a:t>
            </a:r>
            <a:r>
              <a:rPr lang="ja-JP" altLang="en-US" dirty="0"/>
              <a:t>＝</a:t>
            </a:r>
            <a:r>
              <a:rPr lang="en-US" altLang="ja-JP" dirty="0"/>
              <a:t>1.1875</a:t>
            </a:r>
            <a:endParaRPr kumimoji="1" lang="ja-JP" altLang="en-US" dirty="0"/>
          </a:p>
        </p:txBody>
      </p:sp>
    </p:spTree>
    <p:extLst>
      <p:ext uri="{BB962C8B-B14F-4D97-AF65-F5344CB8AC3E}">
        <p14:creationId xmlns:p14="http://schemas.microsoft.com/office/powerpoint/2010/main" val="8746968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p:txBody>
          <a:bodyPr/>
          <a:lstStyle/>
          <a:p>
            <a:r>
              <a:rPr lang="ja-JP" altLang="en-US"/>
              <a:t>遅延分岐</a:t>
            </a:r>
          </a:p>
        </p:txBody>
      </p:sp>
      <p:sp>
        <p:nvSpPr>
          <p:cNvPr id="272387" name="Rectangle 3"/>
          <p:cNvSpPr>
            <a:spLocks noGrp="1" noChangeArrowheads="1"/>
          </p:cNvSpPr>
          <p:nvPr>
            <p:ph type="body" idx="1"/>
          </p:nvPr>
        </p:nvSpPr>
        <p:spPr/>
        <p:txBody>
          <a:bodyPr/>
          <a:lstStyle/>
          <a:p>
            <a:r>
              <a:rPr lang="ja-JP" altLang="en-US" dirty="0"/>
              <a:t>分岐命令の次の命令（遅延スロット）をパイプラインに入れてしまう。</a:t>
            </a:r>
          </a:p>
          <a:p>
            <a:pPr lvl="1"/>
            <a:r>
              <a:rPr lang="ja-JP" altLang="en-US" dirty="0"/>
              <a:t>遅延スロットの命令は必ず実行される</a:t>
            </a:r>
          </a:p>
          <a:p>
            <a:pPr lvl="2">
              <a:buFontTx/>
              <a:buNone/>
            </a:pPr>
            <a:r>
              <a:rPr lang="ja-JP" altLang="en-US" dirty="0"/>
              <a:t>→遅延スロットは</a:t>
            </a:r>
            <a:r>
              <a:rPr lang="en-US" altLang="ja-JP" dirty="0"/>
              <a:t>1</a:t>
            </a:r>
          </a:p>
          <a:p>
            <a:pPr lvl="1"/>
            <a:r>
              <a:rPr lang="ja-JP" altLang="en-US" dirty="0"/>
              <a:t>つまり、遅延の効き目が遅い</a:t>
            </a:r>
          </a:p>
          <a:p>
            <a:pPr lvl="1"/>
            <a:r>
              <a:rPr lang="ja-JP" altLang="en-US" dirty="0"/>
              <a:t>有効な命令を入れてやる必要がある</a:t>
            </a:r>
          </a:p>
          <a:p>
            <a:pPr lvl="1">
              <a:buFontTx/>
              <a:buNone/>
            </a:pPr>
            <a:r>
              <a:rPr lang="ja-JP" altLang="en-US" dirty="0"/>
              <a:t>→　パイプラインスケジューリング</a:t>
            </a:r>
            <a:endParaRPr lang="en-US" altLang="ja-JP" dirty="0"/>
          </a:p>
          <a:p>
            <a:r>
              <a:rPr lang="en-US" altLang="ja-JP" dirty="0"/>
              <a:t>RV32I</a:t>
            </a:r>
            <a:r>
              <a:rPr lang="ja-JP" altLang="en-US" dirty="0"/>
              <a:t>はこの方法を採用していない</a:t>
            </a:r>
            <a:endParaRPr lang="en-US" altLang="ja-JP" dirty="0"/>
          </a:p>
          <a:p>
            <a:pPr lvl="1"/>
            <a:r>
              <a:rPr lang="ja-JP" altLang="en-US" dirty="0"/>
              <a:t>高速化が困難になるため</a:t>
            </a:r>
          </a:p>
        </p:txBody>
      </p:sp>
    </p:spTree>
    <p:extLst>
      <p:ext uri="{BB962C8B-B14F-4D97-AF65-F5344CB8AC3E}">
        <p14:creationId xmlns:p14="http://schemas.microsoft.com/office/powerpoint/2010/main" val="13141768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a:t>遅延分岐の例</a:t>
            </a:r>
            <a:br>
              <a:rPr kumimoji="1" lang="en-US" altLang="ja-JP" sz="3200" dirty="0"/>
            </a:br>
            <a:r>
              <a:rPr kumimoji="1" lang="ja-JP" altLang="en-US" sz="3200" dirty="0"/>
              <a:t>掛け算のプログラム： </a:t>
            </a:r>
            <a:r>
              <a:rPr kumimoji="1" lang="en-US" altLang="ja-JP" sz="3200" dirty="0"/>
              <a:t>mult.asm</a:t>
            </a:r>
            <a:endParaRPr kumimoji="1" lang="ja-JP" altLang="en-US" sz="3200" dirty="0"/>
          </a:p>
        </p:txBody>
      </p:sp>
      <p:sp>
        <p:nvSpPr>
          <p:cNvPr id="3" name="コンテンツ プレースホルダー 2"/>
          <p:cNvSpPr>
            <a:spLocks noGrp="1"/>
          </p:cNvSpPr>
          <p:nvPr>
            <p:ph idx="1"/>
          </p:nvPr>
        </p:nvSpPr>
        <p:spPr>
          <a:xfrm>
            <a:off x="457200" y="1417638"/>
            <a:ext cx="8229600" cy="4525963"/>
          </a:xfrm>
        </p:spPr>
        <p:txBody>
          <a:bodyPr/>
          <a:lstStyle/>
          <a:p>
            <a:pPr marL="0" indent="0">
              <a:buNone/>
            </a:pPr>
            <a:r>
              <a:rPr lang="en-US" altLang="ja-JP" sz="2400" dirty="0"/>
              <a:t>	</a:t>
            </a:r>
            <a:r>
              <a:rPr lang="en-US" altLang="ja-JP" sz="2400" dirty="0" err="1"/>
              <a:t>lw</a:t>
            </a:r>
            <a:r>
              <a:rPr lang="en-US" altLang="ja-JP" sz="2400" dirty="0"/>
              <a:t> x1,0(x0)</a:t>
            </a:r>
          </a:p>
          <a:p>
            <a:pPr marL="0" indent="0">
              <a:buNone/>
            </a:pPr>
            <a:r>
              <a:rPr lang="en-US" altLang="ja-JP" sz="2400" dirty="0"/>
              <a:t>	</a:t>
            </a:r>
            <a:r>
              <a:rPr lang="en-US" altLang="ja-JP" sz="2400" dirty="0" err="1"/>
              <a:t>lw</a:t>
            </a:r>
            <a:r>
              <a:rPr lang="en-US" altLang="ja-JP" sz="2400" dirty="0"/>
              <a:t> x2,4(x0)</a:t>
            </a:r>
          </a:p>
          <a:p>
            <a:pPr marL="0" indent="0">
              <a:buNone/>
            </a:pPr>
            <a:r>
              <a:rPr lang="en-US" altLang="ja-JP" sz="2400" dirty="0"/>
              <a:t>	add x3,x0,x0</a:t>
            </a:r>
          </a:p>
          <a:p>
            <a:pPr marL="0" indent="0">
              <a:buNone/>
            </a:pPr>
            <a:r>
              <a:rPr lang="nl-NL" altLang="ja-JP" sz="2400" dirty="0"/>
              <a:t>loop:	add x3,x3,x2</a:t>
            </a:r>
          </a:p>
          <a:p>
            <a:pPr marL="0" indent="0">
              <a:buNone/>
            </a:pPr>
            <a:r>
              <a:rPr lang="en-US" altLang="ja-JP" sz="2400" dirty="0"/>
              <a:t>	</a:t>
            </a:r>
            <a:r>
              <a:rPr lang="en-US" altLang="ja-JP" sz="2400" dirty="0" err="1"/>
              <a:t>addi</a:t>
            </a:r>
            <a:r>
              <a:rPr lang="en-US" altLang="ja-JP" sz="2400" dirty="0"/>
              <a:t> x1,x1,-1</a:t>
            </a:r>
            <a:r>
              <a:rPr lang="ja-JP" altLang="en-US" sz="2400" dirty="0"/>
              <a:t>　</a:t>
            </a:r>
            <a:r>
              <a:rPr lang="en-US" altLang="ja-JP" sz="2400" dirty="0"/>
              <a:t>// </a:t>
            </a:r>
            <a:r>
              <a:rPr lang="ja-JP" altLang="en-US" sz="2400" dirty="0"/>
              <a:t>ここはデータハザードでストールする</a:t>
            </a:r>
            <a:endParaRPr lang="en-US" altLang="ja-JP" sz="2400" dirty="0"/>
          </a:p>
          <a:p>
            <a:pPr marL="0" indent="0">
              <a:buNone/>
            </a:pPr>
            <a:r>
              <a:rPr lang="en-US" altLang="ja-JP" sz="2400" dirty="0"/>
              <a:t>	</a:t>
            </a:r>
            <a:r>
              <a:rPr lang="en-US" altLang="ja-JP" sz="2400" dirty="0" err="1"/>
              <a:t>bne</a:t>
            </a:r>
            <a:r>
              <a:rPr lang="en-US" altLang="ja-JP" sz="2400" dirty="0"/>
              <a:t> x1,x0,loop</a:t>
            </a:r>
          </a:p>
          <a:p>
            <a:pPr marL="0" indent="0">
              <a:buNone/>
            </a:pPr>
            <a:r>
              <a:rPr lang="en-US" altLang="ja-JP" sz="2400" dirty="0"/>
              <a:t>	add x0,x0,x0</a:t>
            </a:r>
            <a:r>
              <a:rPr lang="ja-JP" altLang="en-US" sz="2400" dirty="0"/>
              <a:t>　　</a:t>
            </a:r>
            <a:r>
              <a:rPr lang="en-US" altLang="ja-JP" sz="2400" dirty="0"/>
              <a:t>// NOP</a:t>
            </a:r>
            <a:r>
              <a:rPr lang="ja-JP" altLang="en-US" sz="2400" dirty="0"/>
              <a:t>　ここを埋めてみるには？</a:t>
            </a:r>
            <a:endParaRPr lang="en-US" altLang="ja-JP" sz="2400" dirty="0"/>
          </a:p>
          <a:p>
            <a:pPr marL="0" indent="0">
              <a:buNone/>
            </a:pPr>
            <a:r>
              <a:rPr lang="en-US" altLang="ja-JP" sz="2400" dirty="0"/>
              <a:t>	</a:t>
            </a:r>
            <a:r>
              <a:rPr lang="en-US" altLang="ja-JP" sz="2400" dirty="0" err="1"/>
              <a:t>sw</a:t>
            </a:r>
            <a:r>
              <a:rPr lang="en-US" altLang="ja-JP" sz="2400" dirty="0"/>
              <a:t> x3,8(x0)</a:t>
            </a:r>
          </a:p>
          <a:p>
            <a:pPr marL="0" indent="0">
              <a:buNone/>
            </a:pPr>
            <a:r>
              <a:rPr lang="en-US" altLang="ja-JP" sz="2400" dirty="0"/>
              <a:t>end:	</a:t>
            </a:r>
            <a:r>
              <a:rPr lang="en-US" altLang="ja-JP" sz="2400" dirty="0" err="1"/>
              <a:t>beq</a:t>
            </a:r>
            <a:r>
              <a:rPr lang="en-US" altLang="ja-JP" sz="2400" dirty="0"/>
              <a:t> x0,x0,end</a:t>
            </a:r>
          </a:p>
          <a:p>
            <a:pPr marL="0" indent="0">
              <a:buNone/>
            </a:pPr>
            <a:r>
              <a:rPr lang="en-US" altLang="ja-JP" sz="2400" dirty="0"/>
              <a:t>	add x0,x0,x0     // NOP </a:t>
            </a:r>
            <a:r>
              <a:rPr lang="ja-JP" altLang="en-US" sz="2400" dirty="0"/>
              <a:t>ここはダイナミックストップなので気にしないでよい</a:t>
            </a:r>
            <a:endParaRPr lang="en-US" altLang="ja-JP" sz="2400" dirty="0"/>
          </a:p>
          <a:p>
            <a:endParaRPr kumimoji="1" lang="ja-JP" altLang="en-US" dirty="0"/>
          </a:p>
        </p:txBody>
      </p:sp>
    </p:spTree>
    <p:extLst>
      <p:ext uri="{BB962C8B-B14F-4D97-AF65-F5344CB8AC3E}">
        <p14:creationId xmlns:p14="http://schemas.microsoft.com/office/powerpoint/2010/main" val="29845247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800" dirty="0"/>
              <a:t>コードスケジューリング後 </a:t>
            </a:r>
            <a:r>
              <a:rPr lang="en-US" altLang="ja-JP" sz="2800" dirty="0"/>
              <a:t>mult2.asm</a:t>
            </a:r>
            <a:endParaRPr kumimoji="1" lang="ja-JP" altLang="en-US" sz="2800" dirty="0"/>
          </a:p>
        </p:txBody>
      </p:sp>
      <p:sp>
        <p:nvSpPr>
          <p:cNvPr id="3" name="コンテンツ プレースホルダー 2"/>
          <p:cNvSpPr>
            <a:spLocks noGrp="1"/>
          </p:cNvSpPr>
          <p:nvPr>
            <p:ph idx="1"/>
          </p:nvPr>
        </p:nvSpPr>
        <p:spPr>
          <a:xfrm>
            <a:off x="457200" y="1417638"/>
            <a:ext cx="8229600" cy="4525963"/>
          </a:xfrm>
        </p:spPr>
        <p:txBody>
          <a:bodyPr/>
          <a:lstStyle/>
          <a:p>
            <a:pPr marL="0" indent="0">
              <a:buNone/>
            </a:pPr>
            <a:r>
              <a:rPr lang="en-US" altLang="ja-JP" sz="2400" dirty="0"/>
              <a:t>	</a:t>
            </a:r>
            <a:r>
              <a:rPr lang="en-US" altLang="ja-JP" sz="2400" dirty="0" err="1"/>
              <a:t>lw</a:t>
            </a:r>
            <a:r>
              <a:rPr lang="en-US" altLang="ja-JP" sz="2400" dirty="0"/>
              <a:t> x1,0(x0)</a:t>
            </a:r>
          </a:p>
          <a:p>
            <a:pPr marL="0" indent="0">
              <a:buNone/>
            </a:pPr>
            <a:r>
              <a:rPr lang="en-US" altLang="ja-JP" sz="2400" dirty="0"/>
              <a:t>	</a:t>
            </a:r>
            <a:r>
              <a:rPr lang="en-US" altLang="ja-JP" sz="2400" dirty="0" err="1"/>
              <a:t>lw</a:t>
            </a:r>
            <a:r>
              <a:rPr lang="en-US" altLang="ja-JP" sz="2400" dirty="0"/>
              <a:t> x2,4(x0)</a:t>
            </a:r>
          </a:p>
          <a:p>
            <a:pPr marL="0" indent="0">
              <a:buNone/>
            </a:pPr>
            <a:r>
              <a:rPr lang="en-US" altLang="ja-JP" sz="2400" dirty="0"/>
              <a:t>	add x3,x0,x0</a:t>
            </a:r>
          </a:p>
          <a:p>
            <a:pPr marL="0" indent="0">
              <a:buNone/>
            </a:pPr>
            <a:r>
              <a:rPr lang="nl-NL" altLang="ja-JP" sz="2400" dirty="0"/>
              <a:t>loop:	</a:t>
            </a:r>
            <a:r>
              <a:rPr lang="en-US" altLang="ja-JP" sz="2400" dirty="0" err="1"/>
              <a:t>addi</a:t>
            </a:r>
            <a:r>
              <a:rPr lang="en-US" altLang="ja-JP" sz="2400" dirty="0"/>
              <a:t> x1,x1,-1</a:t>
            </a:r>
            <a:r>
              <a:rPr lang="ja-JP" altLang="en-US" sz="2400" dirty="0"/>
              <a:t>　</a:t>
            </a:r>
            <a:r>
              <a:rPr lang="en-US" altLang="ja-JP" sz="2400" dirty="0"/>
              <a:t>// </a:t>
            </a:r>
            <a:r>
              <a:rPr lang="ja-JP" altLang="en-US" sz="2400" dirty="0"/>
              <a:t>ここはデータハザードでストールする</a:t>
            </a:r>
            <a:endParaRPr lang="en-US" altLang="ja-JP" sz="2400" dirty="0"/>
          </a:p>
          <a:p>
            <a:pPr marL="0" indent="0">
              <a:buNone/>
            </a:pPr>
            <a:r>
              <a:rPr lang="en-US" altLang="ja-JP" sz="2400" dirty="0"/>
              <a:t>	</a:t>
            </a:r>
            <a:r>
              <a:rPr lang="en-US" altLang="ja-JP" sz="2400" dirty="0" err="1"/>
              <a:t>bne</a:t>
            </a:r>
            <a:r>
              <a:rPr lang="en-US" altLang="ja-JP" sz="2400" dirty="0"/>
              <a:t> x1,x0,loop</a:t>
            </a:r>
          </a:p>
          <a:p>
            <a:pPr marL="0" indent="0">
              <a:buNone/>
            </a:pPr>
            <a:r>
              <a:rPr lang="en-US" altLang="ja-JP" sz="2400" dirty="0"/>
              <a:t>	</a:t>
            </a:r>
            <a:r>
              <a:rPr lang="en-US" altLang="ja-JP" sz="2400" dirty="0">
                <a:solidFill>
                  <a:srgbClr val="FF0000"/>
                </a:solidFill>
              </a:rPr>
              <a:t>add x3,x3,x2</a:t>
            </a:r>
            <a:r>
              <a:rPr lang="ja-JP" altLang="en-US" sz="2400" dirty="0">
                <a:solidFill>
                  <a:srgbClr val="FF0000"/>
                </a:solidFill>
              </a:rPr>
              <a:t>　　</a:t>
            </a:r>
            <a:r>
              <a:rPr lang="en-US" altLang="ja-JP" sz="2400" dirty="0">
                <a:solidFill>
                  <a:srgbClr val="FF0000"/>
                </a:solidFill>
              </a:rPr>
              <a:t>// </a:t>
            </a:r>
            <a:r>
              <a:rPr lang="ja-JP" altLang="en-US" sz="2400" dirty="0">
                <a:solidFill>
                  <a:srgbClr val="FF0000"/>
                </a:solidFill>
              </a:rPr>
              <a:t>遅延スロット</a:t>
            </a:r>
            <a:endParaRPr lang="en-US" altLang="ja-JP" sz="2400" dirty="0">
              <a:solidFill>
                <a:srgbClr val="FF0000"/>
              </a:solidFill>
            </a:endParaRPr>
          </a:p>
          <a:p>
            <a:pPr marL="0" indent="0">
              <a:buNone/>
            </a:pPr>
            <a:r>
              <a:rPr lang="en-US" altLang="ja-JP" sz="2400" dirty="0"/>
              <a:t>	</a:t>
            </a:r>
            <a:r>
              <a:rPr lang="en-US" altLang="ja-JP" sz="2400" dirty="0" err="1"/>
              <a:t>sw</a:t>
            </a:r>
            <a:r>
              <a:rPr lang="en-US" altLang="ja-JP" sz="2400" dirty="0"/>
              <a:t> x3,8(x0)</a:t>
            </a:r>
          </a:p>
          <a:p>
            <a:pPr marL="0" indent="0">
              <a:buNone/>
            </a:pPr>
            <a:r>
              <a:rPr lang="en-US" altLang="ja-JP" sz="2400" dirty="0"/>
              <a:t>end:	</a:t>
            </a:r>
            <a:r>
              <a:rPr lang="en-US" altLang="ja-JP" sz="2400" dirty="0" err="1"/>
              <a:t>beq</a:t>
            </a:r>
            <a:r>
              <a:rPr lang="en-US" altLang="ja-JP" sz="2400" dirty="0"/>
              <a:t> x0,x0,end</a:t>
            </a:r>
          </a:p>
          <a:p>
            <a:pPr marL="0" indent="0">
              <a:buNone/>
            </a:pPr>
            <a:r>
              <a:rPr lang="en-US" altLang="ja-JP" sz="2400" dirty="0"/>
              <a:t>	add x0,x0,x0     // NOP </a:t>
            </a:r>
            <a:r>
              <a:rPr lang="ja-JP" altLang="en-US" sz="2400" dirty="0"/>
              <a:t>ここはダイナミックストップなので気にしないでよい</a:t>
            </a:r>
            <a:endParaRPr lang="en-US" altLang="ja-JP" sz="2400" dirty="0"/>
          </a:p>
          <a:p>
            <a:endParaRPr kumimoji="1" lang="ja-JP" altLang="en-US" dirty="0"/>
          </a:p>
        </p:txBody>
      </p:sp>
    </p:spTree>
    <p:extLst>
      <p:ext uri="{BB962C8B-B14F-4D97-AF65-F5344CB8AC3E}">
        <p14:creationId xmlns:p14="http://schemas.microsoft.com/office/powerpoint/2010/main" val="7112099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200" dirty="0"/>
              <a:t>コードスケジューリング後</a:t>
            </a:r>
            <a:r>
              <a:rPr lang="en-US" altLang="ja-JP" sz="3200" dirty="0"/>
              <a:t>:mult3.asm</a:t>
            </a:r>
            <a:endParaRPr kumimoji="1" lang="ja-JP" altLang="en-US" sz="3200" dirty="0"/>
          </a:p>
        </p:txBody>
      </p:sp>
      <p:sp>
        <p:nvSpPr>
          <p:cNvPr id="3" name="コンテンツ プレースホルダー 2"/>
          <p:cNvSpPr>
            <a:spLocks noGrp="1"/>
          </p:cNvSpPr>
          <p:nvPr>
            <p:ph idx="1"/>
          </p:nvPr>
        </p:nvSpPr>
        <p:spPr>
          <a:xfrm>
            <a:off x="457200" y="1417638"/>
            <a:ext cx="8229600" cy="4525963"/>
          </a:xfrm>
        </p:spPr>
        <p:txBody>
          <a:bodyPr/>
          <a:lstStyle/>
          <a:p>
            <a:pPr marL="0" indent="0">
              <a:buNone/>
            </a:pPr>
            <a:r>
              <a:rPr lang="en-US" altLang="ja-JP" sz="2400" dirty="0"/>
              <a:t>	</a:t>
            </a:r>
            <a:r>
              <a:rPr lang="en-US" altLang="ja-JP" sz="2400" dirty="0" err="1"/>
              <a:t>lw</a:t>
            </a:r>
            <a:r>
              <a:rPr lang="en-US" altLang="ja-JP" sz="2400" dirty="0"/>
              <a:t> x1,0(x0)</a:t>
            </a:r>
          </a:p>
          <a:p>
            <a:pPr marL="0" indent="0">
              <a:buNone/>
            </a:pPr>
            <a:r>
              <a:rPr lang="en-US" altLang="ja-JP" sz="2400" dirty="0"/>
              <a:t>	</a:t>
            </a:r>
            <a:r>
              <a:rPr lang="en-US" altLang="ja-JP" sz="2400" dirty="0" err="1"/>
              <a:t>lw</a:t>
            </a:r>
            <a:r>
              <a:rPr lang="en-US" altLang="ja-JP" sz="2400" dirty="0"/>
              <a:t> x2,4(x0)</a:t>
            </a:r>
          </a:p>
          <a:p>
            <a:pPr marL="0" indent="0">
              <a:buNone/>
            </a:pPr>
            <a:r>
              <a:rPr lang="en-US" altLang="ja-JP" sz="2400" dirty="0"/>
              <a:t>	add x3,x0,x0</a:t>
            </a:r>
          </a:p>
          <a:p>
            <a:pPr marL="0" indent="0">
              <a:buNone/>
            </a:pPr>
            <a:r>
              <a:rPr lang="en-US" altLang="ja-JP" sz="2400" dirty="0"/>
              <a:t>	</a:t>
            </a:r>
            <a:r>
              <a:rPr lang="en-US" altLang="ja-JP" sz="2400" dirty="0" err="1"/>
              <a:t>addi</a:t>
            </a:r>
            <a:r>
              <a:rPr lang="en-US" altLang="ja-JP" sz="2400" dirty="0"/>
              <a:t> x1,x1,-1</a:t>
            </a:r>
            <a:r>
              <a:rPr lang="ja-JP" altLang="en-US" sz="2400" dirty="0"/>
              <a:t>　</a:t>
            </a:r>
            <a:r>
              <a:rPr lang="en-US" altLang="ja-JP" sz="2400" dirty="0"/>
              <a:t>//</a:t>
            </a:r>
            <a:r>
              <a:rPr lang="ja-JP" altLang="en-US" sz="2400" dirty="0"/>
              <a:t>あらかじめ引いておく</a:t>
            </a:r>
            <a:endParaRPr lang="en-US" altLang="ja-JP" sz="2400" dirty="0"/>
          </a:p>
          <a:p>
            <a:pPr marL="0" indent="0">
              <a:buNone/>
            </a:pPr>
            <a:r>
              <a:rPr lang="en-US" altLang="ja-JP" sz="2400" dirty="0"/>
              <a:t>loop:   </a:t>
            </a:r>
            <a:r>
              <a:rPr lang="en-US" altLang="ja-JP" sz="2400" dirty="0">
                <a:solidFill>
                  <a:srgbClr val="FF0000"/>
                </a:solidFill>
              </a:rPr>
              <a:t>add x3,x3,x2</a:t>
            </a:r>
            <a:r>
              <a:rPr lang="ja-JP" altLang="en-US" sz="2400" dirty="0">
                <a:solidFill>
                  <a:srgbClr val="FF0000"/>
                </a:solidFill>
              </a:rPr>
              <a:t>　　</a:t>
            </a:r>
            <a:endParaRPr lang="en-US" altLang="ja-JP" sz="2400" dirty="0">
              <a:solidFill>
                <a:srgbClr val="FF0000"/>
              </a:solidFill>
            </a:endParaRPr>
          </a:p>
          <a:p>
            <a:pPr marL="0" indent="0">
              <a:buNone/>
            </a:pPr>
            <a:r>
              <a:rPr lang="en-US" altLang="ja-JP" sz="2400" dirty="0"/>
              <a:t>	</a:t>
            </a:r>
            <a:r>
              <a:rPr lang="en-US" altLang="ja-JP" sz="2400" dirty="0" err="1"/>
              <a:t>bne</a:t>
            </a:r>
            <a:r>
              <a:rPr lang="en-US" altLang="ja-JP" sz="2400" dirty="0"/>
              <a:t> x1,x0,loop</a:t>
            </a:r>
          </a:p>
          <a:p>
            <a:pPr marL="0" indent="0">
              <a:buNone/>
            </a:pPr>
            <a:r>
              <a:rPr lang="en-US" altLang="ja-JP" sz="2400" dirty="0"/>
              <a:t>	</a:t>
            </a:r>
            <a:r>
              <a:rPr lang="en-US" altLang="ja-JP" sz="2400" dirty="0" err="1">
                <a:solidFill>
                  <a:srgbClr val="FF0000"/>
                </a:solidFill>
              </a:rPr>
              <a:t>addi</a:t>
            </a:r>
            <a:r>
              <a:rPr lang="en-US" altLang="ja-JP" sz="2400" dirty="0">
                <a:solidFill>
                  <a:srgbClr val="FF0000"/>
                </a:solidFill>
              </a:rPr>
              <a:t> x1,x1,-1  //</a:t>
            </a:r>
            <a:r>
              <a:rPr lang="ja-JP" altLang="en-US" sz="2400" dirty="0">
                <a:solidFill>
                  <a:srgbClr val="FF0000"/>
                </a:solidFill>
              </a:rPr>
              <a:t>遅延スロット</a:t>
            </a:r>
            <a:endParaRPr lang="en-US" altLang="ja-JP" sz="2400" dirty="0">
              <a:solidFill>
                <a:srgbClr val="FF0000"/>
              </a:solidFill>
            </a:endParaRPr>
          </a:p>
          <a:p>
            <a:pPr marL="0" indent="0">
              <a:buNone/>
            </a:pPr>
            <a:r>
              <a:rPr lang="en-US" altLang="ja-JP" sz="2400" dirty="0"/>
              <a:t>	</a:t>
            </a:r>
            <a:r>
              <a:rPr lang="en-US" altLang="ja-JP" sz="2400" dirty="0" err="1"/>
              <a:t>sw</a:t>
            </a:r>
            <a:r>
              <a:rPr lang="en-US" altLang="ja-JP" sz="2400" dirty="0"/>
              <a:t> x3,8(x0)</a:t>
            </a:r>
          </a:p>
          <a:p>
            <a:pPr marL="0" indent="0">
              <a:buNone/>
            </a:pPr>
            <a:r>
              <a:rPr lang="en-US" altLang="ja-JP" sz="2400" dirty="0"/>
              <a:t>end:	</a:t>
            </a:r>
            <a:r>
              <a:rPr lang="en-US" altLang="ja-JP" sz="2400" dirty="0" err="1"/>
              <a:t>beq</a:t>
            </a:r>
            <a:r>
              <a:rPr lang="en-US" altLang="ja-JP" sz="2400" dirty="0"/>
              <a:t> x0,x0,end</a:t>
            </a:r>
          </a:p>
          <a:p>
            <a:pPr marL="0" indent="0">
              <a:buNone/>
            </a:pPr>
            <a:r>
              <a:rPr lang="en-US" altLang="ja-JP" sz="2400" dirty="0"/>
              <a:t>	add x0,x0,x0     // NOP </a:t>
            </a:r>
            <a:r>
              <a:rPr lang="ja-JP" altLang="en-US" sz="2400" dirty="0"/>
              <a:t>ここはダイナミックストップなので気にしないでよい</a:t>
            </a:r>
            <a:endParaRPr lang="en-US" altLang="ja-JP" sz="2400" dirty="0"/>
          </a:p>
          <a:p>
            <a:endParaRPr kumimoji="1" lang="ja-JP" altLang="en-US" dirty="0"/>
          </a:p>
        </p:txBody>
      </p:sp>
    </p:spTree>
    <p:extLst>
      <p:ext uri="{BB962C8B-B14F-4D97-AF65-F5344CB8AC3E}">
        <p14:creationId xmlns:p14="http://schemas.microsoft.com/office/powerpoint/2010/main" val="2514900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a:xfrm>
            <a:off x="323850" y="0"/>
            <a:ext cx="8229600" cy="1143000"/>
          </a:xfrm>
        </p:spPr>
        <p:txBody>
          <a:bodyPr/>
          <a:lstStyle/>
          <a:p>
            <a:r>
              <a:rPr lang="ja-JP" altLang="en-US" sz="4000"/>
              <a:t>メモリの共通化による構造ハザード</a:t>
            </a:r>
          </a:p>
        </p:txBody>
      </p:sp>
      <p:sp>
        <p:nvSpPr>
          <p:cNvPr id="246787" name="Text Box 3"/>
          <p:cNvSpPr txBox="1">
            <a:spLocks noChangeArrowheads="1"/>
          </p:cNvSpPr>
          <p:nvPr/>
        </p:nvSpPr>
        <p:spPr bwMode="auto">
          <a:xfrm>
            <a:off x="254000" y="1693863"/>
            <a:ext cx="86433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dirty="0" err="1"/>
              <a:t>lw</a:t>
            </a:r>
            <a:r>
              <a:rPr lang="ja-JP" altLang="en-US" dirty="0"/>
              <a:t>命令</a:t>
            </a:r>
          </a:p>
        </p:txBody>
      </p:sp>
      <p:sp>
        <p:nvSpPr>
          <p:cNvPr id="246788" name="Rectangle 4"/>
          <p:cNvSpPr>
            <a:spLocks noChangeArrowheads="1"/>
          </p:cNvSpPr>
          <p:nvPr/>
        </p:nvSpPr>
        <p:spPr bwMode="auto">
          <a:xfrm>
            <a:off x="1403350" y="1557338"/>
            <a:ext cx="792163" cy="5762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F</a:t>
            </a:r>
          </a:p>
        </p:txBody>
      </p:sp>
      <p:sp>
        <p:nvSpPr>
          <p:cNvPr id="246789" name="Text Box 5"/>
          <p:cNvSpPr txBox="1">
            <a:spLocks noChangeArrowheads="1"/>
          </p:cNvSpPr>
          <p:nvPr/>
        </p:nvSpPr>
        <p:spPr bwMode="auto">
          <a:xfrm>
            <a:off x="319088" y="2276475"/>
            <a:ext cx="796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命令１</a:t>
            </a:r>
          </a:p>
        </p:txBody>
      </p:sp>
      <p:sp>
        <p:nvSpPr>
          <p:cNvPr id="246790" name="Text Box 6"/>
          <p:cNvSpPr txBox="1">
            <a:spLocks noChangeArrowheads="1"/>
          </p:cNvSpPr>
          <p:nvPr/>
        </p:nvSpPr>
        <p:spPr bwMode="auto">
          <a:xfrm>
            <a:off x="323850" y="2852936"/>
            <a:ext cx="244792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dirty="0"/>
              <a:t>命令</a:t>
            </a:r>
            <a:r>
              <a:rPr lang="en-US" altLang="ja-JP" dirty="0"/>
              <a:t>2</a:t>
            </a:r>
            <a:r>
              <a:rPr lang="ja-JP" altLang="en-US" dirty="0"/>
              <a:t>　</a:t>
            </a:r>
          </a:p>
        </p:txBody>
      </p:sp>
      <p:sp>
        <p:nvSpPr>
          <p:cNvPr id="246791" name="Text Box 7"/>
          <p:cNvSpPr txBox="1">
            <a:spLocks noChangeArrowheads="1"/>
          </p:cNvSpPr>
          <p:nvPr/>
        </p:nvSpPr>
        <p:spPr bwMode="auto">
          <a:xfrm>
            <a:off x="323850" y="3501008"/>
            <a:ext cx="323964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ja-JP" altLang="en-US" dirty="0"/>
              <a:t>命令</a:t>
            </a:r>
            <a:r>
              <a:rPr lang="en-US" altLang="ja-JP" dirty="0"/>
              <a:t>3</a:t>
            </a:r>
            <a:r>
              <a:rPr lang="ja-JP" altLang="en-US" dirty="0"/>
              <a:t>　</a:t>
            </a:r>
            <a:r>
              <a:rPr lang="en-US" altLang="ja-JP" dirty="0" err="1"/>
              <a:t>lw</a:t>
            </a:r>
            <a:r>
              <a:rPr lang="ja-JP" altLang="en-US" dirty="0"/>
              <a:t>時にメモリが使えない</a:t>
            </a:r>
            <a:endParaRPr lang="en-US" altLang="ja-JP" dirty="0"/>
          </a:p>
        </p:txBody>
      </p:sp>
      <p:sp>
        <p:nvSpPr>
          <p:cNvPr id="246792" name="Rectangle 8"/>
          <p:cNvSpPr>
            <a:spLocks noChangeArrowheads="1"/>
          </p:cNvSpPr>
          <p:nvPr/>
        </p:nvSpPr>
        <p:spPr bwMode="auto">
          <a:xfrm>
            <a:off x="2195513" y="1557338"/>
            <a:ext cx="7921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46793" name="Rectangle 9"/>
          <p:cNvSpPr>
            <a:spLocks noChangeArrowheads="1"/>
          </p:cNvSpPr>
          <p:nvPr/>
        </p:nvSpPr>
        <p:spPr bwMode="auto">
          <a:xfrm>
            <a:off x="2193925" y="1557338"/>
            <a:ext cx="577850"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D</a:t>
            </a:r>
          </a:p>
        </p:txBody>
      </p:sp>
      <p:sp>
        <p:nvSpPr>
          <p:cNvPr id="246794" name="Rectangle 10"/>
          <p:cNvSpPr>
            <a:spLocks noChangeArrowheads="1"/>
          </p:cNvSpPr>
          <p:nvPr/>
        </p:nvSpPr>
        <p:spPr bwMode="auto">
          <a:xfrm>
            <a:off x="2987675" y="1557338"/>
            <a:ext cx="792163" cy="576262"/>
          </a:xfrm>
          <a:prstGeom prst="rect">
            <a:avLst/>
          </a:prstGeom>
          <a:solidFill>
            <a:srgbClr val="FF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E</a:t>
            </a:r>
          </a:p>
        </p:txBody>
      </p:sp>
      <p:sp>
        <p:nvSpPr>
          <p:cNvPr id="246795" name="Rectangle 11"/>
          <p:cNvSpPr>
            <a:spLocks noChangeArrowheads="1"/>
          </p:cNvSpPr>
          <p:nvPr/>
        </p:nvSpPr>
        <p:spPr bwMode="auto">
          <a:xfrm>
            <a:off x="4572000" y="1557338"/>
            <a:ext cx="7921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46796" name="Rectangle 12"/>
          <p:cNvSpPr>
            <a:spLocks noChangeArrowheads="1"/>
          </p:cNvSpPr>
          <p:nvPr/>
        </p:nvSpPr>
        <p:spPr bwMode="auto">
          <a:xfrm>
            <a:off x="4572000" y="1557338"/>
            <a:ext cx="360363" cy="576262"/>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W</a:t>
            </a:r>
          </a:p>
        </p:txBody>
      </p:sp>
      <p:sp>
        <p:nvSpPr>
          <p:cNvPr id="246797" name="Rectangle 13"/>
          <p:cNvSpPr>
            <a:spLocks noChangeArrowheads="1"/>
          </p:cNvSpPr>
          <p:nvPr/>
        </p:nvSpPr>
        <p:spPr bwMode="auto">
          <a:xfrm>
            <a:off x="2195513" y="2132013"/>
            <a:ext cx="792162" cy="5762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F</a:t>
            </a:r>
          </a:p>
        </p:txBody>
      </p:sp>
      <p:sp>
        <p:nvSpPr>
          <p:cNvPr id="246798" name="Rectangle 14"/>
          <p:cNvSpPr>
            <a:spLocks noChangeArrowheads="1"/>
          </p:cNvSpPr>
          <p:nvPr/>
        </p:nvSpPr>
        <p:spPr bwMode="auto">
          <a:xfrm>
            <a:off x="2987675" y="2132013"/>
            <a:ext cx="7921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46799" name="Rectangle 15"/>
          <p:cNvSpPr>
            <a:spLocks noChangeArrowheads="1"/>
          </p:cNvSpPr>
          <p:nvPr/>
        </p:nvSpPr>
        <p:spPr bwMode="auto">
          <a:xfrm>
            <a:off x="2986088" y="2132013"/>
            <a:ext cx="577850"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D</a:t>
            </a:r>
          </a:p>
        </p:txBody>
      </p:sp>
      <p:sp>
        <p:nvSpPr>
          <p:cNvPr id="246800" name="Rectangle 16"/>
          <p:cNvSpPr>
            <a:spLocks noChangeArrowheads="1"/>
          </p:cNvSpPr>
          <p:nvPr/>
        </p:nvSpPr>
        <p:spPr bwMode="auto">
          <a:xfrm>
            <a:off x="3779838" y="2132013"/>
            <a:ext cx="792162" cy="576262"/>
          </a:xfrm>
          <a:prstGeom prst="rect">
            <a:avLst/>
          </a:prstGeom>
          <a:solidFill>
            <a:srgbClr val="FF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E</a:t>
            </a:r>
          </a:p>
        </p:txBody>
      </p:sp>
      <p:sp>
        <p:nvSpPr>
          <p:cNvPr id="246801" name="Rectangle 17"/>
          <p:cNvSpPr>
            <a:spLocks noChangeArrowheads="1"/>
          </p:cNvSpPr>
          <p:nvPr/>
        </p:nvSpPr>
        <p:spPr bwMode="auto">
          <a:xfrm>
            <a:off x="5364163" y="2132013"/>
            <a:ext cx="7921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46802" name="Rectangle 18"/>
          <p:cNvSpPr>
            <a:spLocks noChangeArrowheads="1"/>
          </p:cNvSpPr>
          <p:nvPr/>
        </p:nvSpPr>
        <p:spPr bwMode="auto">
          <a:xfrm>
            <a:off x="5364163" y="2132013"/>
            <a:ext cx="360362" cy="576262"/>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W</a:t>
            </a:r>
          </a:p>
        </p:txBody>
      </p:sp>
      <p:sp>
        <p:nvSpPr>
          <p:cNvPr id="246803" name="Rectangle 19"/>
          <p:cNvSpPr>
            <a:spLocks noChangeArrowheads="1"/>
          </p:cNvSpPr>
          <p:nvPr/>
        </p:nvSpPr>
        <p:spPr bwMode="auto">
          <a:xfrm>
            <a:off x="4571553" y="3286571"/>
            <a:ext cx="792162" cy="576263"/>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F</a:t>
            </a:r>
          </a:p>
        </p:txBody>
      </p:sp>
      <p:sp>
        <p:nvSpPr>
          <p:cNvPr id="246804" name="Rectangle 20"/>
          <p:cNvSpPr>
            <a:spLocks noChangeArrowheads="1"/>
          </p:cNvSpPr>
          <p:nvPr/>
        </p:nvSpPr>
        <p:spPr bwMode="auto">
          <a:xfrm>
            <a:off x="5363715" y="3286571"/>
            <a:ext cx="792163"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46805" name="Rectangle 21"/>
          <p:cNvSpPr>
            <a:spLocks noChangeArrowheads="1"/>
          </p:cNvSpPr>
          <p:nvPr/>
        </p:nvSpPr>
        <p:spPr bwMode="auto">
          <a:xfrm>
            <a:off x="5362128" y="3286571"/>
            <a:ext cx="577850" cy="5762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D</a:t>
            </a:r>
          </a:p>
        </p:txBody>
      </p:sp>
      <p:sp>
        <p:nvSpPr>
          <p:cNvPr id="246806" name="Rectangle 22"/>
          <p:cNvSpPr>
            <a:spLocks noChangeArrowheads="1"/>
          </p:cNvSpPr>
          <p:nvPr/>
        </p:nvSpPr>
        <p:spPr bwMode="auto">
          <a:xfrm>
            <a:off x="6155878" y="3286571"/>
            <a:ext cx="792162" cy="576263"/>
          </a:xfrm>
          <a:prstGeom prst="rect">
            <a:avLst/>
          </a:prstGeom>
          <a:solidFill>
            <a:srgbClr val="FF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E</a:t>
            </a:r>
          </a:p>
        </p:txBody>
      </p:sp>
      <p:sp>
        <p:nvSpPr>
          <p:cNvPr id="246807" name="Rectangle 23"/>
          <p:cNvSpPr>
            <a:spLocks noChangeArrowheads="1"/>
          </p:cNvSpPr>
          <p:nvPr/>
        </p:nvSpPr>
        <p:spPr bwMode="auto">
          <a:xfrm>
            <a:off x="7740203" y="3286571"/>
            <a:ext cx="7921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46808" name="Rectangle 24"/>
          <p:cNvSpPr>
            <a:spLocks noChangeArrowheads="1"/>
          </p:cNvSpPr>
          <p:nvPr/>
        </p:nvSpPr>
        <p:spPr bwMode="auto">
          <a:xfrm>
            <a:off x="7740203" y="3286571"/>
            <a:ext cx="360362" cy="576263"/>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W</a:t>
            </a:r>
          </a:p>
        </p:txBody>
      </p:sp>
      <p:sp>
        <p:nvSpPr>
          <p:cNvPr id="246809" name="Rectangle 25"/>
          <p:cNvSpPr>
            <a:spLocks noChangeArrowheads="1"/>
          </p:cNvSpPr>
          <p:nvPr/>
        </p:nvSpPr>
        <p:spPr bwMode="auto">
          <a:xfrm>
            <a:off x="3779390" y="3286571"/>
            <a:ext cx="792163"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46810" name="Text Box 26"/>
          <p:cNvSpPr txBox="1">
            <a:spLocks noChangeArrowheads="1"/>
          </p:cNvSpPr>
          <p:nvPr/>
        </p:nvSpPr>
        <p:spPr bwMode="auto">
          <a:xfrm>
            <a:off x="3779390" y="3429446"/>
            <a:ext cx="736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a:t>Bubble</a:t>
            </a:r>
          </a:p>
        </p:txBody>
      </p:sp>
      <p:sp>
        <p:nvSpPr>
          <p:cNvPr id="246811" name="Rectangle 27"/>
          <p:cNvSpPr>
            <a:spLocks noChangeArrowheads="1"/>
          </p:cNvSpPr>
          <p:nvPr/>
        </p:nvSpPr>
        <p:spPr bwMode="auto">
          <a:xfrm>
            <a:off x="5363715" y="3862834"/>
            <a:ext cx="792163" cy="5762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F</a:t>
            </a:r>
          </a:p>
        </p:txBody>
      </p:sp>
      <p:sp>
        <p:nvSpPr>
          <p:cNvPr id="246812" name="Rectangle 28"/>
          <p:cNvSpPr>
            <a:spLocks noChangeArrowheads="1"/>
          </p:cNvSpPr>
          <p:nvPr/>
        </p:nvSpPr>
        <p:spPr bwMode="auto">
          <a:xfrm>
            <a:off x="6155878" y="3862834"/>
            <a:ext cx="7921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46813" name="Rectangle 29"/>
          <p:cNvSpPr>
            <a:spLocks noChangeArrowheads="1"/>
          </p:cNvSpPr>
          <p:nvPr/>
        </p:nvSpPr>
        <p:spPr bwMode="auto">
          <a:xfrm>
            <a:off x="6154290" y="3862834"/>
            <a:ext cx="577850"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D</a:t>
            </a:r>
          </a:p>
        </p:txBody>
      </p:sp>
      <p:sp>
        <p:nvSpPr>
          <p:cNvPr id="246814" name="Rectangle 30"/>
          <p:cNvSpPr>
            <a:spLocks noChangeArrowheads="1"/>
          </p:cNvSpPr>
          <p:nvPr/>
        </p:nvSpPr>
        <p:spPr bwMode="auto">
          <a:xfrm>
            <a:off x="6948040" y="3862834"/>
            <a:ext cx="792163" cy="576262"/>
          </a:xfrm>
          <a:prstGeom prst="rect">
            <a:avLst/>
          </a:prstGeom>
          <a:solidFill>
            <a:srgbClr val="FF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E</a:t>
            </a:r>
          </a:p>
        </p:txBody>
      </p:sp>
      <p:sp>
        <p:nvSpPr>
          <p:cNvPr id="246815" name="Rectangle 31"/>
          <p:cNvSpPr>
            <a:spLocks noChangeArrowheads="1"/>
          </p:cNvSpPr>
          <p:nvPr/>
        </p:nvSpPr>
        <p:spPr bwMode="auto">
          <a:xfrm>
            <a:off x="8532365" y="3862834"/>
            <a:ext cx="7921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46816" name="Rectangle 32"/>
          <p:cNvSpPr>
            <a:spLocks noChangeArrowheads="1"/>
          </p:cNvSpPr>
          <p:nvPr/>
        </p:nvSpPr>
        <p:spPr bwMode="auto">
          <a:xfrm>
            <a:off x="8532365" y="3862834"/>
            <a:ext cx="360363" cy="576262"/>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W</a:t>
            </a:r>
          </a:p>
        </p:txBody>
      </p:sp>
      <p:sp>
        <p:nvSpPr>
          <p:cNvPr id="246817" name="Text Box 33"/>
          <p:cNvSpPr txBox="1">
            <a:spLocks noChangeArrowheads="1"/>
          </p:cNvSpPr>
          <p:nvPr/>
        </p:nvSpPr>
        <p:spPr bwMode="auto">
          <a:xfrm>
            <a:off x="879475" y="4673600"/>
            <a:ext cx="6859588"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dirty="0" err="1"/>
              <a:t>lw</a:t>
            </a:r>
            <a:r>
              <a:rPr lang="ja-JP" altLang="en-US" dirty="0"/>
              <a:t>命令の</a:t>
            </a:r>
            <a:r>
              <a:rPr lang="ja-JP" altLang="en-US" dirty="0" err="1"/>
              <a:t>次の次の</a:t>
            </a:r>
            <a:r>
              <a:rPr lang="ja-JP" altLang="en-US" dirty="0"/>
              <a:t>命令フェッチを</a:t>
            </a:r>
            <a:r>
              <a:rPr lang="en-US" altLang="ja-JP" dirty="0"/>
              <a:t>1</a:t>
            </a:r>
            <a:r>
              <a:rPr lang="ja-JP" altLang="en-US" dirty="0"/>
              <a:t>クロック遅らせる。</a:t>
            </a:r>
          </a:p>
          <a:p>
            <a:endParaRPr lang="ja-JP" altLang="en-US" dirty="0"/>
          </a:p>
          <a:p>
            <a:r>
              <a:rPr lang="ja-JP" altLang="en-US" dirty="0"/>
              <a:t>ストール付き</a:t>
            </a:r>
            <a:r>
              <a:rPr lang="en-US" altLang="ja-JP" dirty="0"/>
              <a:t>CPI</a:t>
            </a:r>
            <a:r>
              <a:rPr lang="ja-JP" altLang="en-US" dirty="0"/>
              <a:t>＝理想の</a:t>
            </a:r>
            <a:r>
              <a:rPr lang="en-US" altLang="ja-JP" dirty="0"/>
              <a:t>CPI</a:t>
            </a:r>
            <a:r>
              <a:rPr lang="ja-JP" altLang="en-US" dirty="0"/>
              <a:t>＋ストールの確率</a:t>
            </a:r>
            <a:r>
              <a:rPr lang="en-US" altLang="ja-JP" dirty="0"/>
              <a:t>×</a:t>
            </a:r>
            <a:r>
              <a:rPr lang="ja-JP" altLang="en-US" dirty="0"/>
              <a:t>ストールのダメージ</a:t>
            </a:r>
          </a:p>
          <a:p>
            <a:r>
              <a:rPr lang="ja-JP" altLang="en-US" dirty="0"/>
              <a:t>　　　　　　　　　　　　　　　</a:t>
            </a:r>
            <a:r>
              <a:rPr lang="en-US" altLang="ja-JP" dirty="0"/>
              <a:t>1</a:t>
            </a:r>
            <a:r>
              <a:rPr lang="ja-JP" altLang="en-US" dirty="0"/>
              <a:t>　　　＋　</a:t>
            </a:r>
            <a:r>
              <a:rPr lang="en-US" altLang="ja-JP" dirty="0"/>
              <a:t>0.25×1</a:t>
            </a:r>
          </a:p>
          <a:p>
            <a:r>
              <a:rPr lang="ja-JP" altLang="en-US" dirty="0"/>
              <a:t>　　　　　　　　　　　　　（</a:t>
            </a:r>
            <a:r>
              <a:rPr lang="en-US" altLang="ja-JP" dirty="0" err="1"/>
              <a:t>lw</a:t>
            </a:r>
            <a:r>
              <a:rPr lang="en-US" altLang="ja-JP" dirty="0"/>
              <a:t>/</a:t>
            </a:r>
            <a:r>
              <a:rPr lang="en-US" altLang="ja-JP" dirty="0" err="1"/>
              <a:t>sw</a:t>
            </a:r>
            <a:r>
              <a:rPr lang="ja-JP" altLang="en-US" dirty="0"/>
              <a:t>命令が合わせて</a:t>
            </a:r>
            <a:r>
              <a:rPr lang="en-US" altLang="ja-JP" dirty="0"/>
              <a:t>25</a:t>
            </a:r>
            <a:r>
              <a:rPr lang="ja-JP" altLang="en-US" dirty="0"/>
              <a:t>％とする）</a:t>
            </a:r>
          </a:p>
        </p:txBody>
      </p:sp>
      <p:sp>
        <p:nvSpPr>
          <p:cNvPr id="246818" name="Line 34"/>
          <p:cNvSpPr>
            <a:spLocks noChangeShapeType="1"/>
          </p:cNvSpPr>
          <p:nvPr/>
        </p:nvSpPr>
        <p:spPr bwMode="auto">
          <a:xfrm>
            <a:off x="6948115" y="2996952"/>
            <a:ext cx="1584325"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819" name="Text Box 35"/>
          <p:cNvSpPr txBox="1">
            <a:spLocks noChangeArrowheads="1"/>
          </p:cNvSpPr>
          <p:nvPr/>
        </p:nvSpPr>
        <p:spPr bwMode="auto">
          <a:xfrm>
            <a:off x="7154415" y="2369234"/>
            <a:ext cx="295116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dirty="0"/>
              <a:t>1</a:t>
            </a:r>
            <a:r>
              <a:rPr lang="ja-JP" altLang="en-US" dirty="0"/>
              <a:t>クロック分終了が</a:t>
            </a:r>
            <a:endParaRPr lang="en-US" altLang="ja-JP" dirty="0"/>
          </a:p>
          <a:p>
            <a:r>
              <a:rPr lang="ja-JP" altLang="en-US" dirty="0"/>
              <a:t>遅れる</a:t>
            </a:r>
          </a:p>
        </p:txBody>
      </p:sp>
      <p:sp>
        <p:nvSpPr>
          <p:cNvPr id="246820" name="Rectangle 36"/>
          <p:cNvSpPr>
            <a:spLocks noChangeArrowheads="1"/>
          </p:cNvSpPr>
          <p:nvPr/>
        </p:nvSpPr>
        <p:spPr bwMode="auto">
          <a:xfrm>
            <a:off x="3779838" y="1557338"/>
            <a:ext cx="792162" cy="576262"/>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M</a:t>
            </a:r>
          </a:p>
        </p:txBody>
      </p:sp>
      <p:sp>
        <p:nvSpPr>
          <p:cNvPr id="246821" name="Rectangle 37"/>
          <p:cNvSpPr>
            <a:spLocks noChangeArrowheads="1"/>
          </p:cNvSpPr>
          <p:nvPr/>
        </p:nvSpPr>
        <p:spPr bwMode="auto">
          <a:xfrm>
            <a:off x="4572000" y="2132013"/>
            <a:ext cx="792163" cy="576262"/>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M</a:t>
            </a:r>
          </a:p>
        </p:txBody>
      </p:sp>
      <p:sp>
        <p:nvSpPr>
          <p:cNvPr id="246822" name="Rectangle 38"/>
          <p:cNvSpPr>
            <a:spLocks noChangeArrowheads="1"/>
          </p:cNvSpPr>
          <p:nvPr/>
        </p:nvSpPr>
        <p:spPr bwMode="auto">
          <a:xfrm>
            <a:off x="6948040" y="3284984"/>
            <a:ext cx="792163" cy="576262"/>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M</a:t>
            </a:r>
          </a:p>
        </p:txBody>
      </p:sp>
      <p:sp>
        <p:nvSpPr>
          <p:cNvPr id="246823" name="Rectangle 39"/>
          <p:cNvSpPr>
            <a:spLocks noChangeArrowheads="1"/>
          </p:cNvSpPr>
          <p:nvPr/>
        </p:nvSpPr>
        <p:spPr bwMode="auto">
          <a:xfrm>
            <a:off x="7740203" y="3859659"/>
            <a:ext cx="792162" cy="576262"/>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M</a:t>
            </a:r>
          </a:p>
        </p:txBody>
      </p:sp>
      <p:sp>
        <p:nvSpPr>
          <p:cNvPr id="40" name="Rectangle 13"/>
          <p:cNvSpPr>
            <a:spLocks noChangeArrowheads="1"/>
          </p:cNvSpPr>
          <p:nvPr/>
        </p:nvSpPr>
        <p:spPr bwMode="auto">
          <a:xfrm>
            <a:off x="2984277" y="2692400"/>
            <a:ext cx="792162" cy="5762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F</a:t>
            </a:r>
          </a:p>
        </p:txBody>
      </p:sp>
      <p:sp>
        <p:nvSpPr>
          <p:cNvPr id="41" name="Rectangle 14"/>
          <p:cNvSpPr>
            <a:spLocks noChangeArrowheads="1"/>
          </p:cNvSpPr>
          <p:nvPr/>
        </p:nvSpPr>
        <p:spPr bwMode="auto">
          <a:xfrm>
            <a:off x="3779614" y="2708920"/>
            <a:ext cx="7921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42" name="Rectangle 15"/>
          <p:cNvSpPr>
            <a:spLocks noChangeArrowheads="1"/>
          </p:cNvSpPr>
          <p:nvPr/>
        </p:nvSpPr>
        <p:spPr bwMode="auto">
          <a:xfrm>
            <a:off x="3778027" y="2708920"/>
            <a:ext cx="577850"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D</a:t>
            </a:r>
          </a:p>
        </p:txBody>
      </p:sp>
      <p:sp>
        <p:nvSpPr>
          <p:cNvPr id="43" name="Rectangle 16"/>
          <p:cNvSpPr>
            <a:spLocks noChangeArrowheads="1"/>
          </p:cNvSpPr>
          <p:nvPr/>
        </p:nvSpPr>
        <p:spPr bwMode="auto">
          <a:xfrm>
            <a:off x="4571777" y="2708920"/>
            <a:ext cx="792162" cy="576262"/>
          </a:xfrm>
          <a:prstGeom prst="rect">
            <a:avLst/>
          </a:prstGeom>
          <a:solidFill>
            <a:srgbClr val="FF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E</a:t>
            </a:r>
          </a:p>
        </p:txBody>
      </p:sp>
      <p:sp>
        <p:nvSpPr>
          <p:cNvPr id="44" name="Rectangle 17"/>
          <p:cNvSpPr>
            <a:spLocks noChangeArrowheads="1"/>
          </p:cNvSpPr>
          <p:nvPr/>
        </p:nvSpPr>
        <p:spPr bwMode="auto">
          <a:xfrm>
            <a:off x="6156102" y="2708920"/>
            <a:ext cx="7921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45" name="Rectangle 18"/>
          <p:cNvSpPr>
            <a:spLocks noChangeArrowheads="1"/>
          </p:cNvSpPr>
          <p:nvPr/>
        </p:nvSpPr>
        <p:spPr bwMode="auto">
          <a:xfrm>
            <a:off x="6156102" y="2708920"/>
            <a:ext cx="360362" cy="576262"/>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W</a:t>
            </a:r>
          </a:p>
        </p:txBody>
      </p:sp>
      <p:sp>
        <p:nvSpPr>
          <p:cNvPr id="46" name="Rectangle 37"/>
          <p:cNvSpPr>
            <a:spLocks noChangeArrowheads="1"/>
          </p:cNvSpPr>
          <p:nvPr/>
        </p:nvSpPr>
        <p:spPr bwMode="auto">
          <a:xfrm>
            <a:off x="5363939" y="2708920"/>
            <a:ext cx="792163" cy="576262"/>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M</a:t>
            </a:r>
          </a:p>
        </p:txBody>
      </p:sp>
    </p:spTree>
    <p:extLst>
      <p:ext uri="{BB962C8B-B14F-4D97-AF65-F5344CB8AC3E}">
        <p14:creationId xmlns:p14="http://schemas.microsoft.com/office/powerpoint/2010/main" val="27575042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E69DC00-E256-40FF-8F2E-476238B73DF1}"/>
              </a:ext>
            </a:extLst>
          </p:cNvPr>
          <p:cNvSpPr>
            <a:spLocks noGrp="1"/>
          </p:cNvSpPr>
          <p:nvPr>
            <p:ph type="title"/>
          </p:nvPr>
        </p:nvSpPr>
        <p:spPr>
          <a:xfrm>
            <a:off x="486119" y="-8251"/>
            <a:ext cx="8229600" cy="1143000"/>
          </a:xfrm>
        </p:spPr>
        <p:txBody>
          <a:bodyPr/>
          <a:lstStyle/>
          <a:p>
            <a:r>
              <a:rPr lang="en-US" altLang="ja-JP" dirty="0"/>
              <a:t>RV32I</a:t>
            </a:r>
            <a:r>
              <a:rPr lang="ja-JP" altLang="en-US" dirty="0"/>
              <a:t>のストール</a:t>
            </a:r>
            <a:endParaRPr kumimoji="1" lang="ja-JP" altLang="en-US" dirty="0"/>
          </a:p>
        </p:txBody>
      </p:sp>
      <p:sp>
        <p:nvSpPr>
          <p:cNvPr id="3" name="コンテンツ プレースホルダー 2">
            <a:extLst>
              <a:ext uri="{FF2B5EF4-FFF2-40B4-BE49-F238E27FC236}">
                <a16:creationId xmlns:a16="http://schemas.microsoft.com/office/drawing/2014/main" id="{F2B2CC3C-B881-48B6-AB89-7946715FE6CA}"/>
              </a:ext>
            </a:extLst>
          </p:cNvPr>
          <p:cNvSpPr>
            <a:spLocks noGrp="1"/>
          </p:cNvSpPr>
          <p:nvPr>
            <p:ph idx="1"/>
          </p:nvPr>
        </p:nvSpPr>
        <p:spPr>
          <a:xfrm>
            <a:off x="280439" y="908720"/>
            <a:ext cx="8435280" cy="4525963"/>
          </a:xfrm>
        </p:spPr>
        <p:txBody>
          <a:bodyPr/>
          <a:lstStyle/>
          <a:p>
            <a:r>
              <a:rPr kumimoji="1" lang="en-US" altLang="ja-JP" sz="2400" dirty="0" err="1"/>
              <a:t>lw</a:t>
            </a:r>
            <a:r>
              <a:rPr kumimoji="1" lang="ja-JP" altLang="en-US" sz="2400" dirty="0"/>
              <a:t>命令の結果を直後に使う</a:t>
            </a:r>
            <a:endParaRPr kumimoji="1" lang="en-US" altLang="ja-JP" sz="2400" dirty="0"/>
          </a:p>
          <a:p>
            <a:r>
              <a:rPr kumimoji="1" lang="ja-JP" altLang="en-US" sz="2400" dirty="0"/>
              <a:t>分岐命令で比較するレジスタを直前の命令で書き換える</a:t>
            </a:r>
            <a:endParaRPr kumimoji="1" lang="en-US" altLang="ja-JP" sz="2400" dirty="0"/>
          </a:p>
          <a:p>
            <a:r>
              <a:rPr lang="ja-JP" altLang="en-US" sz="2400" dirty="0"/>
              <a:t>分岐命令で比較するレジスタを</a:t>
            </a:r>
            <a:r>
              <a:rPr lang="en-US" altLang="ja-JP" sz="2400" dirty="0"/>
              <a:t>2</a:t>
            </a:r>
            <a:r>
              <a:rPr lang="ja-JP" altLang="en-US" sz="2400" dirty="0"/>
              <a:t>つ前の命令で</a:t>
            </a:r>
            <a:r>
              <a:rPr lang="en-US" altLang="ja-JP" sz="2400" dirty="0" err="1"/>
              <a:t>lw</a:t>
            </a:r>
            <a:r>
              <a:rPr lang="ja-JP" altLang="en-US" sz="2400" dirty="0"/>
              <a:t>する</a:t>
            </a:r>
            <a:endParaRPr lang="en-US" altLang="ja-JP" sz="2400" dirty="0"/>
          </a:p>
          <a:p>
            <a:pPr marL="0" indent="0">
              <a:buNone/>
            </a:pPr>
            <a:r>
              <a:rPr lang="ja-JP" altLang="en-US" sz="2400" dirty="0"/>
              <a:t>→　上記の</a:t>
            </a:r>
            <a:r>
              <a:rPr lang="en-US" altLang="ja-JP" sz="2400" dirty="0"/>
              <a:t>3</a:t>
            </a:r>
            <a:r>
              <a:rPr lang="ja-JP" altLang="en-US" sz="2400" dirty="0"/>
              <a:t>パターンでインターロックし、</a:t>
            </a:r>
            <a:r>
              <a:rPr lang="en-US" altLang="ja-JP" sz="2400" dirty="0"/>
              <a:t>1</a:t>
            </a:r>
            <a:r>
              <a:rPr lang="ja-JP" altLang="en-US" sz="2400" dirty="0"/>
              <a:t>クロックの損失がある。</a:t>
            </a:r>
            <a:endParaRPr lang="en-US" altLang="ja-JP" sz="2400" dirty="0"/>
          </a:p>
          <a:p>
            <a:pPr marL="0" indent="0">
              <a:buNone/>
            </a:pPr>
            <a:r>
              <a:rPr lang="ja-JP" altLang="en-US" sz="2400" dirty="0"/>
              <a:t>これらは、スケジューリングによりかなりの程度回避可能</a:t>
            </a:r>
            <a:endParaRPr lang="en-US" altLang="ja-JP" sz="2400" dirty="0"/>
          </a:p>
          <a:p>
            <a:pPr marL="0" indent="0">
              <a:buNone/>
            </a:pPr>
            <a:r>
              <a:rPr lang="en-US" altLang="ja-JP" sz="2400" dirty="0" err="1"/>
              <a:t>lw</a:t>
            </a:r>
            <a:r>
              <a:rPr lang="ja-JP" altLang="en-US" sz="2400" dirty="0"/>
              <a:t>命令の生起確率が</a:t>
            </a:r>
            <a:r>
              <a:rPr lang="en-US" altLang="ja-JP" sz="2400" dirty="0"/>
              <a:t>20</a:t>
            </a:r>
            <a:r>
              <a:rPr lang="ja-JP" altLang="en-US" sz="2400" dirty="0"/>
              <a:t>％直後にこれを使う可能性が</a:t>
            </a:r>
            <a:r>
              <a:rPr lang="en-US" altLang="ja-JP" sz="2400" dirty="0"/>
              <a:t>20</a:t>
            </a:r>
            <a:r>
              <a:rPr lang="ja-JP" altLang="en-US" sz="2400" dirty="0"/>
              <a:t>％、分岐命令の生起確率が</a:t>
            </a:r>
            <a:r>
              <a:rPr lang="en-US" altLang="ja-JP" sz="2400" dirty="0"/>
              <a:t>25%</a:t>
            </a:r>
            <a:r>
              <a:rPr lang="ja-JP" altLang="en-US" sz="2400" dirty="0"/>
              <a:t>、その前の命令がレジスタを書き換える可能性が</a:t>
            </a:r>
            <a:r>
              <a:rPr lang="en-US" altLang="ja-JP" sz="2400" dirty="0"/>
              <a:t>30</a:t>
            </a:r>
            <a:r>
              <a:rPr lang="ja-JP" altLang="en-US" sz="2400" dirty="0"/>
              <a:t>％残ったとすると、</a:t>
            </a:r>
            <a:endParaRPr lang="en-US" altLang="ja-JP" sz="2400" dirty="0"/>
          </a:p>
          <a:p>
            <a:pPr marL="0" indent="0">
              <a:buNone/>
            </a:pPr>
            <a:r>
              <a:rPr lang="en-US" altLang="ja-JP" sz="2400" dirty="0"/>
              <a:t>0.2x0.2+0.25x0.3=0.115</a:t>
            </a:r>
          </a:p>
          <a:p>
            <a:r>
              <a:rPr lang="ja-JP" altLang="en-US" sz="2400" dirty="0"/>
              <a:t>分岐命令が成立した場合、</a:t>
            </a:r>
            <a:r>
              <a:rPr lang="en-US" altLang="ja-JP" sz="2400" dirty="0"/>
              <a:t>1</a:t>
            </a:r>
            <a:r>
              <a:rPr lang="ja-JP" altLang="en-US" sz="2400" dirty="0"/>
              <a:t>クロックストール</a:t>
            </a:r>
            <a:endParaRPr lang="en-US" altLang="ja-JP" sz="2400" dirty="0"/>
          </a:p>
          <a:p>
            <a:pPr marL="0" indent="0">
              <a:buNone/>
            </a:pPr>
            <a:r>
              <a:rPr lang="ja-JP" altLang="en-US" sz="2400" dirty="0"/>
              <a:t>→これはどうにもならない</a:t>
            </a:r>
            <a:endParaRPr lang="en-US" altLang="ja-JP" sz="2400" dirty="0"/>
          </a:p>
          <a:p>
            <a:pPr marL="0" indent="0">
              <a:buNone/>
            </a:pPr>
            <a:r>
              <a:rPr lang="en-US" altLang="ja-JP" sz="2400" dirty="0"/>
              <a:t>0.25x0.75=0.3025</a:t>
            </a:r>
          </a:p>
          <a:p>
            <a:pPr marL="0" indent="0">
              <a:buNone/>
            </a:pPr>
            <a:r>
              <a:rPr lang="en-US" altLang="ja-JP" sz="2400" dirty="0"/>
              <a:t>CPI</a:t>
            </a:r>
            <a:r>
              <a:rPr lang="ja-JP" altLang="en-US" sz="2400" dirty="0"/>
              <a:t>が</a:t>
            </a:r>
            <a:r>
              <a:rPr lang="en-US" altLang="ja-JP" sz="2400" dirty="0"/>
              <a:t>1</a:t>
            </a:r>
            <a:r>
              <a:rPr lang="ja-JP" altLang="en-US" sz="2400" dirty="0"/>
              <a:t>から</a:t>
            </a:r>
            <a:r>
              <a:rPr lang="en-US" altLang="ja-JP" sz="2400" dirty="0"/>
              <a:t>1.3025</a:t>
            </a:r>
            <a:r>
              <a:rPr lang="ja-JP" altLang="en-US" sz="2400" dirty="0"/>
              <a:t>まで伸びる→それでもパイプラインの効果は大きい</a:t>
            </a:r>
            <a:endParaRPr lang="en-US" altLang="ja-JP" sz="2400" dirty="0"/>
          </a:p>
        </p:txBody>
      </p:sp>
    </p:spTree>
    <p:extLst>
      <p:ext uri="{BB962C8B-B14F-4D97-AF65-F5344CB8AC3E}">
        <p14:creationId xmlns:p14="http://schemas.microsoft.com/office/powerpoint/2010/main" val="19805578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0226" name="Picture 2" descr="appc-33-978012383872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287338"/>
            <a:ext cx="5562600" cy="4840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0227" name="Rectangle 3"/>
          <p:cNvSpPr>
            <a:spLocks noChangeArrowheads="1"/>
          </p:cNvSpPr>
          <p:nvPr/>
        </p:nvSpPr>
        <p:spPr bwMode="auto">
          <a:xfrm>
            <a:off x="365125" y="5346700"/>
            <a:ext cx="83216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r>
              <a:rPr kumimoji="0" lang="en-US" altLang="ja-JP" sz="1200" b="1" dirty="0">
                <a:latin typeface="Times New Roman" panose="02020603050405020304" pitchFamily="18" charset="0"/>
              </a:rPr>
              <a:t>Figure C.33 The MIPS pipeline with three additional unpipelined, floating-point, functional units.</a:t>
            </a:r>
            <a:r>
              <a:rPr kumimoji="0" lang="en-US" altLang="ja-JP" sz="1200" dirty="0">
                <a:latin typeface="Times New Roman" panose="02020603050405020304" pitchFamily="18" charset="0"/>
              </a:rPr>
              <a:t> Because only one instruction issues on every clock cycle, all instructions go through the standard pipeline for integer operations. The FP operations simply loop when they reach the EX stage. After they have finished the EX stage, they proceed to MEM and WB to complete execution.</a:t>
            </a:r>
          </a:p>
        </p:txBody>
      </p:sp>
      <p:sp>
        <p:nvSpPr>
          <p:cNvPr id="2" name="テキスト ボックス 1">
            <a:extLst>
              <a:ext uri="{FF2B5EF4-FFF2-40B4-BE49-F238E27FC236}">
                <a16:creationId xmlns:a16="http://schemas.microsoft.com/office/drawing/2014/main" id="{058AC142-CC8B-45B6-9AA9-A57872BEB613}"/>
              </a:ext>
            </a:extLst>
          </p:cNvPr>
          <p:cNvSpPr txBox="1"/>
          <p:nvPr/>
        </p:nvSpPr>
        <p:spPr>
          <a:xfrm>
            <a:off x="107504" y="458142"/>
            <a:ext cx="4170950" cy="461665"/>
          </a:xfrm>
          <a:prstGeom prst="rect">
            <a:avLst/>
          </a:prstGeom>
          <a:noFill/>
        </p:spPr>
        <p:txBody>
          <a:bodyPr wrap="none" rtlCol="0">
            <a:spAutoFit/>
          </a:bodyPr>
          <a:lstStyle/>
          <a:p>
            <a:r>
              <a:rPr kumimoji="1" lang="en-US" altLang="ja-JP" sz="2400" dirty="0"/>
              <a:t>RV32F,</a:t>
            </a:r>
            <a:r>
              <a:rPr kumimoji="1" lang="ja-JP" altLang="en-US" sz="2400" dirty="0"/>
              <a:t> </a:t>
            </a:r>
            <a:r>
              <a:rPr kumimoji="1" lang="en-US" altLang="ja-JP" sz="2400" dirty="0"/>
              <a:t>RV32D</a:t>
            </a:r>
            <a:r>
              <a:rPr lang="ja-JP" altLang="en-US" sz="2400" dirty="0"/>
              <a:t>のパイプライン</a:t>
            </a:r>
            <a:endParaRPr kumimoji="1" lang="ja-JP" altLang="en-US" sz="24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2274" name="Picture 2" descr="appc-35-978012383872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1200" y="808038"/>
            <a:ext cx="7366000" cy="3840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2275" name="Rectangle 3"/>
          <p:cNvSpPr>
            <a:spLocks noChangeArrowheads="1"/>
          </p:cNvSpPr>
          <p:nvPr/>
        </p:nvSpPr>
        <p:spPr bwMode="auto">
          <a:xfrm>
            <a:off x="365125" y="5060950"/>
            <a:ext cx="8321675"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r>
              <a:rPr kumimoji="0" lang="en-US" altLang="ja-JP" sz="1200" b="1" dirty="0">
                <a:latin typeface="Times New Roman" panose="02020603050405020304" pitchFamily="18" charset="0"/>
              </a:rPr>
              <a:t>Figure C.35 A pipeline that supports multiple outstanding FP operations.</a:t>
            </a:r>
            <a:r>
              <a:rPr kumimoji="0" lang="en-US" altLang="ja-JP" sz="1200" dirty="0">
                <a:latin typeface="Times New Roman" panose="02020603050405020304" pitchFamily="18" charset="0"/>
              </a:rPr>
              <a:t> The FP multiplier and adder are fully pipelined and have a depth of seven and four stages, respectively. The FP divider is not pipelined, but requires 24 clock cycles to complete. The latency in instructions between the issue of an FP operation and the use of the result of that operation without incurring a RAW stall is determined by the number of cycles spent in the execution stages. For example, the fourth instruction after an FP add can use the result of the FP add. For integer ALU operations, the depth of the execution pipeline is always one and the next instruction can use the results.</a:t>
            </a:r>
          </a:p>
        </p:txBody>
      </p:sp>
      <p:sp>
        <p:nvSpPr>
          <p:cNvPr id="2" name="テキスト ボックス 1">
            <a:extLst>
              <a:ext uri="{FF2B5EF4-FFF2-40B4-BE49-F238E27FC236}">
                <a16:creationId xmlns:a16="http://schemas.microsoft.com/office/drawing/2014/main" id="{0321739F-51D8-4489-A469-833025A4D6A6}"/>
              </a:ext>
            </a:extLst>
          </p:cNvPr>
          <p:cNvSpPr txBox="1"/>
          <p:nvPr/>
        </p:nvSpPr>
        <p:spPr>
          <a:xfrm>
            <a:off x="365125" y="404664"/>
            <a:ext cx="3324949" cy="461665"/>
          </a:xfrm>
          <a:prstGeom prst="rect">
            <a:avLst/>
          </a:prstGeom>
          <a:noFill/>
        </p:spPr>
        <p:txBody>
          <a:bodyPr wrap="none" rtlCol="0">
            <a:spAutoFit/>
          </a:bodyPr>
          <a:lstStyle/>
          <a:p>
            <a:r>
              <a:rPr kumimoji="1" lang="ja-JP" altLang="en-US" sz="2400" dirty="0"/>
              <a:t>演算器のパイプライン化</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9250" name="Picture 2" descr="appc-41-978012383872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4000" y="2578100"/>
            <a:ext cx="8632825" cy="1704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9251" name="Rectangle 3"/>
          <p:cNvSpPr>
            <a:spLocks noChangeArrowheads="1"/>
          </p:cNvSpPr>
          <p:nvPr/>
        </p:nvSpPr>
        <p:spPr bwMode="auto">
          <a:xfrm>
            <a:off x="365125" y="5164138"/>
            <a:ext cx="8534400" cy="1004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r>
              <a:rPr kumimoji="0" lang="en-US" altLang="ja-JP" sz="1200" b="1">
                <a:latin typeface="Times New Roman" panose="02020603050405020304" pitchFamily="18" charset="0"/>
              </a:rPr>
              <a:t>Figure C.41 The eight-stage pipeline structure of the R4000 uses pipelined instruction and data caches. </a:t>
            </a:r>
            <a:r>
              <a:rPr kumimoji="0" lang="en-US" altLang="ja-JP" sz="1200">
                <a:latin typeface="Times New Roman" panose="02020603050405020304" pitchFamily="18" charset="0"/>
              </a:rPr>
              <a:t>The pipe stages are labeled and their detailed function is described in the text. The vertical dashed lines represent the stage boundaries as well as the location of pipeline latches. The instruction is actually available at the end of IS, but the tag check is done in RF, while the registers are fetched. Thus, we show the instruction memory as operating through RF. The TC stage is needed for data memory access, since we cannot write the data into the register until we know whether the cache access was a hit or not.</a:t>
            </a:r>
          </a:p>
        </p:txBody>
      </p:sp>
      <p:sp>
        <p:nvSpPr>
          <p:cNvPr id="309252" name="Text Box 4"/>
          <p:cNvSpPr txBox="1">
            <a:spLocks noChangeArrowheads="1"/>
          </p:cNvSpPr>
          <p:nvPr/>
        </p:nvSpPr>
        <p:spPr bwMode="auto">
          <a:xfrm>
            <a:off x="687950" y="764704"/>
            <a:ext cx="61205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dirty="0"/>
              <a:t>長いパイプラインの例　</a:t>
            </a:r>
            <a:r>
              <a:rPr lang="en-US" altLang="ja-JP" b="1" dirty="0"/>
              <a:t>MIPSR4000</a:t>
            </a:r>
            <a:r>
              <a:rPr lang="ja-JP" altLang="en-US" b="1" dirty="0"/>
              <a:t>の</a:t>
            </a:r>
            <a:r>
              <a:rPr lang="en-US" altLang="ja-JP" b="1" dirty="0"/>
              <a:t>8</a:t>
            </a:r>
            <a:r>
              <a:rPr lang="ja-JP" altLang="en-US" b="1" dirty="0"/>
              <a:t>ステージパイプライン</a:t>
            </a:r>
          </a:p>
        </p:txBody>
      </p:sp>
    </p:spTree>
    <p:extLst>
      <p:ext uri="{BB962C8B-B14F-4D97-AF65-F5344CB8AC3E}">
        <p14:creationId xmlns:p14="http://schemas.microsoft.com/office/powerpoint/2010/main" val="45986594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1298" name="Picture 2" descr="appc-42-978012383872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1295400"/>
            <a:ext cx="7772400" cy="3438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1299" name="Rectangle 3"/>
          <p:cNvSpPr>
            <a:spLocks noChangeArrowheads="1"/>
          </p:cNvSpPr>
          <p:nvPr/>
        </p:nvSpPr>
        <p:spPr bwMode="auto">
          <a:xfrm>
            <a:off x="365125" y="5164138"/>
            <a:ext cx="8229600" cy="639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r>
              <a:rPr kumimoji="0" lang="en-US" altLang="ja-JP" sz="1200" b="1">
                <a:latin typeface="Times New Roman" panose="02020603050405020304" pitchFamily="18" charset="0"/>
              </a:rPr>
              <a:t>Figure C.42 The structure of the R4000 integer pipeline leads to a 2-cycle load delay.</a:t>
            </a:r>
            <a:r>
              <a:rPr kumimoji="0" lang="en-US" altLang="ja-JP" sz="1200">
                <a:latin typeface="Times New Roman" panose="02020603050405020304" pitchFamily="18" charset="0"/>
              </a:rPr>
              <a:t> A 2-cycle delay is possible because the data value is available at the end of DS and can be bypassed. If the tag check in TC indicates a miss, the pipeline is backed up a cycle, when the correct data are available.</a:t>
            </a:r>
          </a:p>
        </p:txBody>
      </p:sp>
    </p:spTree>
    <p:extLst>
      <p:ext uri="{BB962C8B-B14F-4D97-AF65-F5344CB8AC3E}">
        <p14:creationId xmlns:p14="http://schemas.microsoft.com/office/powerpoint/2010/main" val="41626884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3346" name="Picture 2" descr="appc-44-978012383872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00" y="838200"/>
            <a:ext cx="7975600" cy="4027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3347" name="Rectangle 3"/>
          <p:cNvSpPr>
            <a:spLocks noChangeArrowheads="1"/>
          </p:cNvSpPr>
          <p:nvPr/>
        </p:nvSpPr>
        <p:spPr bwMode="auto">
          <a:xfrm>
            <a:off x="365125" y="5164138"/>
            <a:ext cx="68214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just"/>
            <a:r>
              <a:rPr kumimoji="0" lang="en-US" altLang="ja-JP" sz="1200" b="1">
                <a:latin typeface="Times New Roman" panose="02020603050405020304" pitchFamily="18" charset="0"/>
              </a:rPr>
              <a:t>Figure C.44 The basic branch delay is 3 cycles, since the condition evaluation is performed during EX.</a:t>
            </a:r>
          </a:p>
        </p:txBody>
      </p:sp>
    </p:spTree>
    <p:extLst>
      <p:ext uri="{BB962C8B-B14F-4D97-AF65-F5344CB8AC3E}">
        <p14:creationId xmlns:p14="http://schemas.microsoft.com/office/powerpoint/2010/main" val="33596871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スーパーパイプライン</a:t>
            </a:r>
          </a:p>
        </p:txBody>
      </p:sp>
      <p:sp>
        <p:nvSpPr>
          <p:cNvPr id="3" name="コンテンツ プレースホルダー 2"/>
          <p:cNvSpPr>
            <a:spLocks noGrp="1"/>
          </p:cNvSpPr>
          <p:nvPr>
            <p:ph idx="1"/>
          </p:nvPr>
        </p:nvSpPr>
        <p:spPr/>
        <p:txBody>
          <a:bodyPr/>
          <a:lstStyle/>
          <a:p>
            <a:r>
              <a:rPr kumimoji="1" lang="ja-JP" altLang="en-US" dirty="0"/>
              <a:t>パイプライン段数が多くなるほど</a:t>
            </a:r>
            <a:endParaRPr kumimoji="1" lang="en-US" altLang="ja-JP" dirty="0"/>
          </a:p>
          <a:p>
            <a:pPr lvl="1"/>
            <a:r>
              <a:rPr lang="ja-JP" altLang="en-US" dirty="0"/>
              <a:t>動作周波数は高くなる</a:t>
            </a:r>
            <a:endParaRPr lang="en-US" altLang="ja-JP" dirty="0"/>
          </a:p>
          <a:p>
            <a:pPr lvl="1"/>
            <a:r>
              <a:rPr kumimoji="1" lang="ja-JP" altLang="en-US" dirty="0"/>
              <a:t>データハザード、コントロールハザードによるストールが増える</a:t>
            </a:r>
            <a:endParaRPr kumimoji="1" lang="en-US" altLang="ja-JP" dirty="0"/>
          </a:p>
          <a:p>
            <a:pPr marL="342900" lvl="1" indent="0">
              <a:buNone/>
            </a:pPr>
            <a:r>
              <a:rPr lang="ja-JP" altLang="en-US" dirty="0"/>
              <a:t>→　性能向上が頭打ちに！</a:t>
            </a:r>
            <a:endParaRPr lang="en-US" altLang="ja-JP" dirty="0"/>
          </a:p>
          <a:p>
            <a:r>
              <a:rPr kumimoji="1" lang="en-US" altLang="ja-JP" dirty="0"/>
              <a:t>Pentium</a:t>
            </a:r>
            <a:r>
              <a:rPr kumimoji="1" lang="ja-JP" altLang="en-US" dirty="0"/>
              <a:t> </a:t>
            </a:r>
            <a:r>
              <a:rPr lang="en-US" altLang="ja-JP" dirty="0"/>
              <a:t>4</a:t>
            </a:r>
            <a:r>
              <a:rPr lang="ja-JP" altLang="en-US" dirty="0"/>
              <a:t>で</a:t>
            </a:r>
            <a:r>
              <a:rPr lang="en-US" altLang="ja-JP" dirty="0"/>
              <a:t>15</a:t>
            </a:r>
            <a:r>
              <a:rPr lang="ja-JP" altLang="en-US" dirty="0"/>
              <a:t>ステージ程度まで増加、その後減少傾向に</a:t>
            </a:r>
            <a:endParaRPr lang="en-US" altLang="ja-JP" dirty="0"/>
          </a:p>
          <a:p>
            <a:r>
              <a:rPr kumimoji="1" lang="ja-JP" altLang="en-US" dirty="0"/>
              <a:t>現在</a:t>
            </a:r>
            <a:r>
              <a:rPr kumimoji="1" lang="en-US" altLang="ja-JP" dirty="0"/>
              <a:t>10</a:t>
            </a:r>
            <a:r>
              <a:rPr kumimoji="1" lang="ja-JP" altLang="en-US" dirty="0"/>
              <a:t>ステージ程度が多い</a:t>
            </a:r>
          </a:p>
        </p:txBody>
      </p:sp>
    </p:spTree>
    <p:extLst>
      <p:ext uri="{BB962C8B-B14F-4D97-AF65-F5344CB8AC3E}">
        <p14:creationId xmlns:p14="http://schemas.microsoft.com/office/powerpoint/2010/main" val="13716558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Rectangle 2"/>
          <p:cNvSpPr>
            <a:spLocks noGrp="1" noChangeArrowheads="1"/>
          </p:cNvSpPr>
          <p:nvPr>
            <p:ph type="title"/>
          </p:nvPr>
        </p:nvSpPr>
        <p:spPr/>
        <p:txBody>
          <a:bodyPr/>
          <a:lstStyle/>
          <a:p>
            <a:r>
              <a:rPr lang="ja-JP" altLang="en-US"/>
              <a:t>パイプラインのまとめ</a:t>
            </a:r>
          </a:p>
        </p:txBody>
      </p:sp>
      <p:sp>
        <p:nvSpPr>
          <p:cNvPr id="292867" name="Rectangle 3"/>
          <p:cNvSpPr>
            <a:spLocks noGrp="1" noChangeArrowheads="1"/>
          </p:cNvSpPr>
          <p:nvPr>
            <p:ph type="body" idx="1"/>
          </p:nvPr>
        </p:nvSpPr>
        <p:spPr>
          <a:xfrm>
            <a:off x="463370" y="1285796"/>
            <a:ext cx="8229600" cy="4525963"/>
          </a:xfrm>
        </p:spPr>
        <p:txBody>
          <a:bodyPr/>
          <a:lstStyle/>
          <a:p>
            <a:r>
              <a:rPr lang="ja-JP" altLang="en-US" dirty="0"/>
              <a:t>遅延分岐は採用せず</a:t>
            </a:r>
            <a:endParaRPr lang="en-US" altLang="ja-JP" dirty="0"/>
          </a:p>
          <a:p>
            <a:pPr marL="0" indent="0">
              <a:buNone/>
            </a:pPr>
            <a:r>
              <a:rPr lang="ja-JP" altLang="en-US" dirty="0"/>
              <a:t>　　</a:t>
            </a:r>
            <a:r>
              <a:rPr lang="en-US" altLang="ja-JP" dirty="0"/>
              <a:t>Predict</a:t>
            </a:r>
            <a:r>
              <a:rPr lang="ja-JP" altLang="en-US" dirty="0"/>
              <a:t> </a:t>
            </a:r>
            <a:r>
              <a:rPr lang="en-US" altLang="ja-JP" dirty="0"/>
              <a:t>Not</a:t>
            </a:r>
            <a:r>
              <a:rPr lang="ja-JP" altLang="en-US" dirty="0"/>
              <a:t> </a:t>
            </a:r>
            <a:r>
              <a:rPr lang="en-US" altLang="ja-JP" dirty="0"/>
              <a:t>Taken</a:t>
            </a:r>
            <a:r>
              <a:rPr lang="ja-JP" altLang="en-US" dirty="0"/>
              <a:t>を利用</a:t>
            </a:r>
            <a:endParaRPr lang="en-US" altLang="ja-JP" dirty="0"/>
          </a:p>
          <a:p>
            <a:r>
              <a:rPr lang="ja-JP" altLang="en-US" dirty="0"/>
              <a:t>スケジューリングをある程度行えば、、</a:t>
            </a:r>
          </a:p>
          <a:p>
            <a:pPr>
              <a:buFontTx/>
              <a:buNone/>
            </a:pPr>
            <a:r>
              <a:rPr lang="en-US" altLang="ja-JP" dirty="0"/>
              <a:t>CPI</a:t>
            </a:r>
            <a:r>
              <a:rPr lang="ja-JP" altLang="en-US" dirty="0"/>
              <a:t>＝</a:t>
            </a:r>
            <a:r>
              <a:rPr lang="en-US" altLang="ja-JP" dirty="0"/>
              <a:t>1.2-1.3</a:t>
            </a:r>
            <a:r>
              <a:rPr lang="ja-JP" altLang="en-US" dirty="0"/>
              <a:t>くらいで済む</a:t>
            </a:r>
            <a:endParaRPr lang="en-US" altLang="ja-JP" dirty="0"/>
          </a:p>
          <a:p>
            <a:pPr>
              <a:buFontTx/>
              <a:buNone/>
            </a:pPr>
            <a:r>
              <a:rPr lang="ja-JP" altLang="en-US" dirty="0"/>
              <a:t>クリティカルパスが伸びないとすれば、他の方法よりも圧倒的に有利</a:t>
            </a:r>
          </a:p>
          <a:p>
            <a:r>
              <a:rPr lang="ja-JP" altLang="en-US" dirty="0"/>
              <a:t>実際、組み込み用</a:t>
            </a:r>
            <a:r>
              <a:rPr lang="en-US" altLang="ja-JP" dirty="0"/>
              <a:t>5</a:t>
            </a:r>
            <a:r>
              <a:rPr lang="ja-JP" altLang="en-US" dirty="0"/>
              <a:t>段パイプラインはうまく行く場合が多い</a:t>
            </a:r>
          </a:p>
        </p:txBody>
      </p:sp>
      <p:pic>
        <p:nvPicPr>
          <p:cNvPr id="4" name="コンテンツ プレースホルダー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6876256" y="5085184"/>
            <a:ext cx="1995376" cy="203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750208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91CA0E-DC97-42EC-BAE7-A652C2EA45BD}"/>
              </a:ext>
            </a:extLst>
          </p:cNvPr>
          <p:cNvSpPr>
            <a:spLocks noGrp="1"/>
          </p:cNvSpPr>
          <p:nvPr>
            <p:ph type="title"/>
          </p:nvPr>
        </p:nvSpPr>
        <p:spPr>
          <a:xfrm>
            <a:off x="495300" y="0"/>
            <a:ext cx="8229600" cy="1143000"/>
          </a:xfrm>
        </p:spPr>
        <p:txBody>
          <a:bodyPr/>
          <a:lstStyle/>
          <a:p>
            <a:r>
              <a:rPr lang="ja-JP" altLang="en-US" dirty="0"/>
              <a:t>課題</a:t>
            </a:r>
            <a:r>
              <a:rPr lang="en-US" altLang="ja-JP" dirty="0"/>
              <a:t>5</a:t>
            </a:r>
            <a:endParaRPr kumimoji="1" lang="ja-JP" altLang="en-US" dirty="0"/>
          </a:p>
        </p:txBody>
      </p:sp>
      <p:sp>
        <p:nvSpPr>
          <p:cNvPr id="3" name="コンテンツ プレースホルダー 2">
            <a:extLst>
              <a:ext uri="{FF2B5EF4-FFF2-40B4-BE49-F238E27FC236}">
                <a16:creationId xmlns:a16="http://schemas.microsoft.com/office/drawing/2014/main" id="{4E5C5ED9-DF63-487A-AE60-0C6A1502A914}"/>
              </a:ext>
            </a:extLst>
          </p:cNvPr>
          <p:cNvSpPr>
            <a:spLocks noGrp="1"/>
          </p:cNvSpPr>
          <p:nvPr>
            <p:ph idx="1"/>
          </p:nvPr>
        </p:nvSpPr>
        <p:spPr>
          <a:xfrm>
            <a:off x="323528" y="1166019"/>
            <a:ext cx="8604572" cy="1398885"/>
          </a:xfrm>
        </p:spPr>
        <p:txBody>
          <a:bodyPr/>
          <a:lstStyle/>
          <a:p>
            <a:r>
              <a:rPr lang="ja-JP" altLang="en-US" sz="2400" dirty="0"/>
              <a:t>パイプライン版を</a:t>
            </a:r>
            <a:r>
              <a:rPr lang="en-US" altLang="ja-JP" sz="2400" dirty="0"/>
              <a:t>pipe2</a:t>
            </a:r>
            <a:r>
              <a:rPr lang="ja-JP" altLang="en-US" sz="2400" dirty="0"/>
              <a:t>内の</a:t>
            </a:r>
            <a:r>
              <a:rPr lang="en-US" altLang="ja-JP" sz="2400" dirty="0" err="1"/>
              <a:t>tcl</a:t>
            </a:r>
            <a:r>
              <a:rPr lang="ja-JP" altLang="en-US" sz="2400" dirty="0"/>
              <a:t>ファイルを用いて合成せよ</a:t>
            </a:r>
            <a:endParaRPr lang="en-US" altLang="ja-JP" sz="2400" dirty="0"/>
          </a:p>
          <a:p>
            <a:r>
              <a:rPr lang="en-US" altLang="ja-JP" sz="2400" dirty="0"/>
              <a:t>Slack</a:t>
            </a:r>
            <a:r>
              <a:rPr lang="ja-JP" altLang="en-US" sz="2400" dirty="0"/>
              <a:t>が</a:t>
            </a:r>
            <a:r>
              <a:rPr lang="en-US" altLang="ja-JP" sz="2400" dirty="0"/>
              <a:t>0</a:t>
            </a:r>
            <a:r>
              <a:rPr lang="ja-JP" altLang="en-US" sz="2400" dirty="0"/>
              <a:t>になるように動作周波数を調整せよ</a:t>
            </a:r>
            <a:endParaRPr lang="en-US" altLang="ja-JP" sz="2400" dirty="0"/>
          </a:p>
          <a:p>
            <a:r>
              <a:rPr lang="en-US" altLang="ja-JP" sz="2400" dirty="0"/>
              <a:t>sump1</a:t>
            </a:r>
            <a:r>
              <a:rPr kumimoji="1" lang="ja-JP" altLang="en-US" sz="2400" dirty="0"/>
              <a:t>プログラムで</a:t>
            </a:r>
            <a:r>
              <a:rPr kumimoji="1" lang="en-US" altLang="ja-JP" sz="2400" dirty="0"/>
              <a:t>CPI</a:t>
            </a:r>
            <a:r>
              <a:rPr kumimoji="1" lang="ja-JP" altLang="en-US" sz="2400" dirty="0"/>
              <a:t>を測定せよ</a:t>
            </a:r>
          </a:p>
        </p:txBody>
      </p:sp>
      <p:graphicFrame>
        <p:nvGraphicFramePr>
          <p:cNvPr id="4" name="表 4">
            <a:extLst>
              <a:ext uri="{FF2B5EF4-FFF2-40B4-BE49-F238E27FC236}">
                <a16:creationId xmlns:a16="http://schemas.microsoft.com/office/drawing/2014/main" id="{5BE88820-9629-465A-975F-BE702DFCBBE9}"/>
              </a:ext>
            </a:extLst>
          </p:cNvPr>
          <p:cNvGraphicFramePr>
            <a:graphicFrameLocks noGrp="1"/>
          </p:cNvGraphicFramePr>
          <p:nvPr/>
        </p:nvGraphicFramePr>
        <p:xfrm>
          <a:off x="323528" y="3252846"/>
          <a:ext cx="8496944" cy="2963527"/>
        </p:xfrm>
        <a:graphic>
          <a:graphicData uri="http://schemas.openxmlformats.org/drawingml/2006/table">
            <a:tbl>
              <a:tblPr firstRow="1" bandRow="1">
                <a:tableStyleId>{00A15C55-8517-42AA-B614-E9B94910E393}</a:tableStyleId>
              </a:tblPr>
              <a:tblGrid>
                <a:gridCol w="2124236">
                  <a:extLst>
                    <a:ext uri="{9D8B030D-6E8A-4147-A177-3AD203B41FA5}">
                      <a16:colId xmlns:a16="http://schemas.microsoft.com/office/drawing/2014/main" val="1576786955"/>
                    </a:ext>
                  </a:extLst>
                </a:gridCol>
                <a:gridCol w="2124236">
                  <a:extLst>
                    <a:ext uri="{9D8B030D-6E8A-4147-A177-3AD203B41FA5}">
                      <a16:colId xmlns:a16="http://schemas.microsoft.com/office/drawing/2014/main" val="3300291573"/>
                    </a:ext>
                  </a:extLst>
                </a:gridCol>
                <a:gridCol w="2124236">
                  <a:extLst>
                    <a:ext uri="{9D8B030D-6E8A-4147-A177-3AD203B41FA5}">
                      <a16:colId xmlns:a16="http://schemas.microsoft.com/office/drawing/2014/main" val="2277799501"/>
                    </a:ext>
                  </a:extLst>
                </a:gridCol>
                <a:gridCol w="2124236">
                  <a:extLst>
                    <a:ext uri="{9D8B030D-6E8A-4147-A177-3AD203B41FA5}">
                      <a16:colId xmlns:a16="http://schemas.microsoft.com/office/drawing/2014/main" val="3114941930"/>
                    </a:ext>
                  </a:extLst>
                </a:gridCol>
              </a:tblGrid>
              <a:tr h="720506">
                <a:tc>
                  <a:txBody>
                    <a:bodyPr/>
                    <a:lstStyle/>
                    <a:p>
                      <a:endParaRPr kumimoji="1" lang="ja-JP" altLang="en-US" dirty="0"/>
                    </a:p>
                  </a:txBody>
                  <a:tcPr/>
                </a:tc>
                <a:tc>
                  <a:txBody>
                    <a:bodyPr/>
                    <a:lstStyle/>
                    <a:p>
                      <a:r>
                        <a:rPr kumimoji="1" lang="ja-JP" altLang="en-US" dirty="0"/>
                        <a:t>相対性能</a:t>
                      </a:r>
                    </a:p>
                  </a:txBody>
                  <a:tcPr/>
                </a:tc>
                <a:tc>
                  <a:txBody>
                    <a:bodyPr/>
                    <a:lstStyle/>
                    <a:p>
                      <a:r>
                        <a:rPr kumimoji="1" lang="ja-JP" altLang="en-US" dirty="0"/>
                        <a:t>面積（</a:t>
                      </a:r>
                      <a:r>
                        <a:rPr kumimoji="1" lang="en-US" altLang="ja-JP" dirty="0"/>
                        <a:t>μm</a:t>
                      </a:r>
                      <a:r>
                        <a:rPr kumimoji="1" lang="en-US" altLang="ja-JP" baseline="30000" dirty="0"/>
                        <a:t>2</a:t>
                      </a:r>
                      <a:r>
                        <a:rPr kumimoji="1" lang="ja-JP" altLang="en-US" dirty="0"/>
                        <a:t>）</a:t>
                      </a:r>
                    </a:p>
                  </a:txBody>
                  <a:tcPr/>
                </a:tc>
                <a:tc>
                  <a:txBody>
                    <a:bodyPr/>
                    <a:lstStyle/>
                    <a:p>
                      <a:r>
                        <a:rPr kumimoji="1" lang="ja-JP" altLang="en-US" dirty="0"/>
                        <a:t>電力（</a:t>
                      </a:r>
                      <a:r>
                        <a:rPr kumimoji="1" lang="en-US" altLang="ja-JP" dirty="0" err="1"/>
                        <a:t>mW</a:t>
                      </a:r>
                      <a:r>
                        <a:rPr kumimoji="1" lang="en-US" altLang="ja-JP" dirty="0"/>
                        <a:t>)</a:t>
                      </a:r>
                      <a:endParaRPr kumimoji="1" lang="ja-JP" altLang="en-US" dirty="0"/>
                    </a:p>
                  </a:txBody>
                  <a:tcPr/>
                </a:tc>
                <a:extLst>
                  <a:ext uri="{0D108BD9-81ED-4DB2-BD59-A6C34878D82A}">
                    <a16:rowId xmlns:a16="http://schemas.microsoft.com/office/drawing/2014/main" val="3754177067"/>
                  </a:ext>
                </a:extLst>
              </a:tr>
              <a:tr h="786961">
                <a:tc>
                  <a:txBody>
                    <a:bodyPr/>
                    <a:lstStyle/>
                    <a:p>
                      <a:r>
                        <a:rPr kumimoji="1" lang="ja-JP" altLang="en-US" dirty="0"/>
                        <a:t>マルチサイクル版</a:t>
                      </a:r>
                    </a:p>
                  </a:txBody>
                  <a:tcPr/>
                </a:tc>
                <a:tc>
                  <a:txBody>
                    <a:bodyPr/>
                    <a:lstStyle/>
                    <a:p>
                      <a:r>
                        <a:rPr kumimoji="1" lang="en-US" altLang="ja-JP" dirty="0"/>
                        <a:t>1</a:t>
                      </a:r>
                      <a:endParaRPr kumimoji="1" lang="ja-JP" altLang="en-US" dirty="0"/>
                    </a:p>
                  </a:txBody>
                  <a:tcPr/>
                </a:tc>
                <a:tc>
                  <a:txBody>
                    <a:bodyPr/>
                    <a:lstStyle/>
                    <a:p>
                      <a:endParaRPr kumimoji="1" lang="ja-JP" altLang="en-US" dirty="0"/>
                    </a:p>
                  </a:txBody>
                  <a:tcPr/>
                </a:tc>
                <a:tc>
                  <a:txBody>
                    <a:bodyPr/>
                    <a:lstStyle/>
                    <a:p>
                      <a:endParaRPr kumimoji="1" lang="ja-JP" altLang="en-US"/>
                    </a:p>
                  </a:txBody>
                  <a:tcPr/>
                </a:tc>
                <a:extLst>
                  <a:ext uri="{0D108BD9-81ED-4DB2-BD59-A6C34878D82A}">
                    <a16:rowId xmlns:a16="http://schemas.microsoft.com/office/drawing/2014/main" val="1359658499"/>
                  </a:ext>
                </a:extLst>
              </a:tr>
              <a:tr h="728030">
                <a:tc>
                  <a:txBody>
                    <a:bodyPr/>
                    <a:lstStyle/>
                    <a:p>
                      <a:r>
                        <a:rPr kumimoji="1" lang="ja-JP" altLang="en-US" dirty="0"/>
                        <a:t>シングルサイクル版</a:t>
                      </a:r>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3983932065"/>
                  </a:ext>
                </a:extLst>
              </a:tr>
              <a:tr h="728030">
                <a:tc>
                  <a:txBody>
                    <a:bodyPr/>
                    <a:lstStyle/>
                    <a:p>
                      <a:r>
                        <a:rPr kumimoji="1" lang="ja-JP" altLang="en-US" dirty="0"/>
                        <a:t>パイプライン版</a:t>
                      </a:r>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234435242"/>
                  </a:ext>
                </a:extLst>
              </a:tr>
            </a:tbl>
          </a:graphicData>
        </a:graphic>
      </p:graphicFrame>
    </p:spTree>
    <p:extLst>
      <p:ext uri="{BB962C8B-B14F-4D97-AF65-F5344CB8AC3E}">
        <p14:creationId xmlns:p14="http://schemas.microsoft.com/office/powerpoint/2010/main" val="2536468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2"/>
          <p:cNvSpPr>
            <a:spLocks noGrp="1" noChangeArrowheads="1"/>
          </p:cNvSpPr>
          <p:nvPr>
            <p:ph type="title"/>
          </p:nvPr>
        </p:nvSpPr>
        <p:spPr/>
        <p:txBody>
          <a:bodyPr/>
          <a:lstStyle/>
          <a:p>
            <a:r>
              <a:rPr lang="ja-JP" altLang="en-US"/>
              <a:t>構造ハザード</a:t>
            </a:r>
          </a:p>
        </p:txBody>
      </p:sp>
      <p:sp>
        <p:nvSpPr>
          <p:cNvPr id="247811" name="Rectangle 3"/>
          <p:cNvSpPr>
            <a:spLocks noGrp="1" noChangeArrowheads="1"/>
          </p:cNvSpPr>
          <p:nvPr>
            <p:ph type="body" idx="1"/>
          </p:nvPr>
        </p:nvSpPr>
        <p:spPr/>
        <p:txBody>
          <a:bodyPr/>
          <a:lstStyle/>
          <a:p>
            <a:r>
              <a:rPr lang="ja-JP" altLang="en-US"/>
              <a:t>資源の複製により解決可能</a:t>
            </a:r>
          </a:p>
          <a:p>
            <a:r>
              <a:rPr lang="ja-JP" altLang="en-US"/>
              <a:t>コストと性能のトレードオフを考えて決める</a:t>
            </a:r>
          </a:p>
          <a:p>
            <a:pPr lvl="1"/>
            <a:r>
              <a:rPr lang="ja-JP" altLang="en-US"/>
              <a:t>メモリの共有化→コスト減を取るか？</a:t>
            </a:r>
          </a:p>
          <a:p>
            <a:pPr lvl="1"/>
            <a:r>
              <a:rPr lang="en-US" altLang="ja-JP"/>
              <a:t>CPI</a:t>
            </a:r>
            <a:r>
              <a:rPr lang="ja-JP" altLang="en-US"/>
              <a:t>　１→</a:t>
            </a:r>
            <a:r>
              <a:rPr lang="en-US" altLang="ja-JP"/>
              <a:t>1.25</a:t>
            </a:r>
            <a:r>
              <a:rPr lang="ja-JP" altLang="en-US"/>
              <a:t>の性能低下を取るか？</a:t>
            </a:r>
          </a:p>
        </p:txBody>
      </p:sp>
    </p:spTree>
    <p:extLst>
      <p:ext uri="{BB962C8B-B14F-4D97-AF65-F5344CB8AC3E}">
        <p14:creationId xmlns:p14="http://schemas.microsoft.com/office/powerpoint/2010/main" val="1147873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Grp="1" noChangeArrowheads="1"/>
          </p:cNvSpPr>
          <p:nvPr>
            <p:ph type="title"/>
          </p:nvPr>
        </p:nvSpPr>
        <p:spPr/>
        <p:txBody>
          <a:bodyPr/>
          <a:lstStyle/>
          <a:p>
            <a:r>
              <a:rPr lang="ja-JP" altLang="en-US"/>
              <a:t>データハザード</a:t>
            </a:r>
          </a:p>
        </p:txBody>
      </p:sp>
      <p:sp>
        <p:nvSpPr>
          <p:cNvPr id="248835" name="Rectangle 3"/>
          <p:cNvSpPr>
            <a:spLocks noGrp="1" noChangeArrowheads="1"/>
          </p:cNvSpPr>
          <p:nvPr>
            <p:ph type="body" idx="1"/>
          </p:nvPr>
        </p:nvSpPr>
        <p:spPr/>
        <p:txBody>
          <a:bodyPr/>
          <a:lstStyle/>
          <a:p>
            <a:pPr>
              <a:lnSpc>
                <a:spcPct val="80000"/>
              </a:lnSpc>
            </a:pPr>
            <a:r>
              <a:rPr lang="ja-JP" altLang="en-US" sz="2000" dirty="0"/>
              <a:t>直前の命令の結果がレジスタファイルに書き込まれないうちに、後続の命令が読み出しを行ってしまう</a:t>
            </a:r>
          </a:p>
          <a:p>
            <a:pPr lvl="1">
              <a:lnSpc>
                <a:spcPct val="80000"/>
              </a:lnSpc>
            </a:pPr>
            <a:r>
              <a:rPr lang="ja-JP" altLang="en-US" sz="1800" dirty="0"/>
              <a:t>データの依存性により生じるハザード</a:t>
            </a:r>
          </a:p>
          <a:p>
            <a:pPr>
              <a:lnSpc>
                <a:spcPct val="80000"/>
              </a:lnSpc>
            </a:pPr>
            <a:r>
              <a:rPr lang="ja-JP" altLang="en-US" sz="2000" dirty="0"/>
              <a:t>一つ前、さらに一つ前まで問題に</a:t>
            </a:r>
          </a:p>
          <a:p>
            <a:pPr>
              <a:lnSpc>
                <a:spcPct val="80000"/>
              </a:lnSpc>
            </a:pPr>
            <a:r>
              <a:rPr lang="ja-JP" altLang="en-US" sz="2000" dirty="0"/>
              <a:t>複数命令を時間的に重ねて実行する場合には常に問題になる</a:t>
            </a:r>
          </a:p>
          <a:p>
            <a:pPr lvl="1">
              <a:lnSpc>
                <a:spcPct val="80000"/>
              </a:lnSpc>
            </a:pPr>
            <a:r>
              <a:rPr lang="en-US" altLang="ja-JP" sz="1800" dirty="0"/>
              <a:t>Read After Write (RAW)</a:t>
            </a:r>
            <a:r>
              <a:rPr lang="ja-JP" altLang="en-US" sz="1800" dirty="0"/>
              <a:t>ハザードと呼ばれる</a:t>
            </a:r>
          </a:p>
          <a:p>
            <a:pPr lvl="1">
              <a:lnSpc>
                <a:spcPct val="80000"/>
              </a:lnSpc>
            </a:pPr>
            <a:r>
              <a:rPr lang="en-US" altLang="ja-JP" sz="1800" dirty="0"/>
              <a:t>Write After Read(WAR)</a:t>
            </a:r>
            <a:r>
              <a:rPr lang="ja-JP" altLang="en-US" sz="1800" dirty="0"/>
              <a:t>は</a:t>
            </a:r>
            <a:r>
              <a:rPr lang="en-US" altLang="ja-JP" sz="1800" dirty="0"/>
              <a:t>RV32I</a:t>
            </a:r>
            <a:r>
              <a:rPr lang="ja-JP" altLang="en-US" sz="1800" dirty="0"/>
              <a:t>では生じない</a:t>
            </a:r>
          </a:p>
          <a:p>
            <a:pPr lvl="1">
              <a:lnSpc>
                <a:spcPct val="80000"/>
              </a:lnSpc>
            </a:pPr>
            <a:r>
              <a:rPr lang="en-US" altLang="ja-JP" sz="1800" dirty="0"/>
              <a:t>Write After Write(WAW)</a:t>
            </a:r>
            <a:r>
              <a:rPr lang="ja-JP" altLang="en-US" sz="1800" dirty="0"/>
              <a:t>は通常あまり問題にならない</a:t>
            </a:r>
          </a:p>
          <a:p>
            <a:pPr>
              <a:lnSpc>
                <a:spcPct val="80000"/>
              </a:lnSpc>
            </a:pPr>
            <a:r>
              <a:rPr lang="ja-JP" altLang="en-US" sz="2000" dirty="0"/>
              <a:t>回避手法</a:t>
            </a:r>
          </a:p>
          <a:p>
            <a:pPr>
              <a:lnSpc>
                <a:spcPct val="80000"/>
              </a:lnSpc>
              <a:buFontTx/>
              <a:buNone/>
            </a:pPr>
            <a:r>
              <a:rPr lang="ja-JP" altLang="en-US" sz="2000" dirty="0"/>
              <a:t>→　</a:t>
            </a:r>
            <a:r>
              <a:rPr lang="en-US" altLang="ja-JP" sz="2000" dirty="0"/>
              <a:t>NOP</a:t>
            </a:r>
            <a:r>
              <a:rPr lang="ja-JP" altLang="en-US" sz="2000" dirty="0"/>
              <a:t>を入れて命令の間隔を保持する</a:t>
            </a:r>
          </a:p>
          <a:p>
            <a:pPr>
              <a:lnSpc>
                <a:spcPct val="80000"/>
              </a:lnSpc>
              <a:buFontTx/>
              <a:buNone/>
            </a:pPr>
            <a:r>
              <a:rPr lang="ja-JP" altLang="en-US" sz="2000" dirty="0"/>
              <a:t>→　フォワーディング（</a:t>
            </a:r>
            <a:r>
              <a:rPr lang="en-US" altLang="ja-JP" sz="2000" dirty="0"/>
              <a:t>Forwarding)</a:t>
            </a:r>
          </a:p>
          <a:p>
            <a:pPr lvl="1">
              <a:lnSpc>
                <a:spcPct val="80000"/>
              </a:lnSpc>
              <a:buFontTx/>
              <a:buNone/>
            </a:pPr>
            <a:r>
              <a:rPr lang="ja-JP" altLang="en-US" sz="1800" dirty="0"/>
              <a:t>最新のデータを横流しにする</a:t>
            </a:r>
          </a:p>
          <a:p>
            <a:pPr lvl="1">
              <a:lnSpc>
                <a:spcPct val="80000"/>
              </a:lnSpc>
              <a:buFontTx/>
              <a:buNone/>
            </a:pPr>
            <a:r>
              <a:rPr lang="ja-JP" altLang="en-US" sz="1800" dirty="0"/>
              <a:t>条件：１．後続の命令とレジスタ番号が一致　２．結果を書き込む命令</a:t>
            </a:r>
          </a:p>
          <a:p>
            <a:pPr lvl="1">
              <a:lnSpc>
                <a:spcPct val="80000"/>
              </a:lnSpc>
            </a:pPr>
            <a:endParaRPr lang="en-US" altLang="ja-JP" sz="1800" dirty="0"/>
          </a:p>
        </p:txBody>
      </p:sp>
    </p:spTree>
    <p:extLst>
      <p:ext uri="{BB962C8B-B14F-4D97-AF65-F5344CB8AC3E}">
        <p14:creationId xmlns:p14="http://schemas.microsoft.com/office/powerpoint/2010/main" val="2897861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a:xfrm>
            <a:off x="323850" y="0"/>
            <a:ext cx="8229600" cy="1143000"/>
          </a:xfrm>
        </p:spPr>
        <p:txBody>
          <a:bodyPr/>
          <a:lstStyle/>
          <a:p>
            <a:r>
              <a:rPr lang="ja-JP" altLang="en-US" sz="4000" dirty="0"/>
              <a:t>データハザード</a:t>
            </a:r>
          </a:p>
        </p:txBody>
      </p:sp>
      <p:sp>
        <p:nvSpPr>
          <p:cNvPr id="246787" name="Text Box 3"/>
          <p:cNvSpPr txBox="1">
            <a:spLocks noChangeArrowheads="1"/>
          </p:cNvSpPr>
          <p:nvPr/>
        </p:nvSpPr>
        <p:spPr bwMode="auto">
          <a:xfrm>
            <a:off x="-44059" y="1670025"/>
            <a:ext cx="183896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①　</a:t>
            </a:r>
            <a:r>
              <a:rPr lang="en-US" altLang="ja-JP" dirty="0" err="1"/>
              <a:t>addi</a:t>
            </a:r>
            <a:r>
              <a:rPr lang="en-US" altLang="ja-JP" dirty="0"/>
              <a:t> x1,x0,5</a:t>
            </a:r>
            <a:endParaRPr lang="ja-JP" altLang="en-US" dirty="0"/>
          </a:p>
        </p:txBody>
      </p:sp>
      <p:sp>
        <p:nvSpPr>
          <p:cNvPr id="246788" name="Rectangle 4"/>
          <p:cNvSpPr>
            <a:spLocks noChangeArrowheads="1"/>
          </p:cNvSpPr>
          <p:nvPr/>
        </p:nvSpPr>
        <p:spPr bwMode="auto">
          <a:xfrm>
            <a:off x="2411015" y="1557338"/>
            <a:ext cx="792163" cy="5762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F</a:t>
            </a:r>
          </a:p>
        </p:txBody>
      </p:sp>
      <p:sp>
        <p:nvSpPr>
          <p:cNvPr id="246792" name="Rectangle 8"/>
          <p:cNvSpPr>
            <a:spLocks noChangeArrowheads="1"/>
          </p:cNvSpPr>
          <p:nvPr/>
        </p:nvSpPr>
        <p:spPr bwMode="auto">
          <a:xfrm>
            <a:off x="3203178" y="1557338"/>
            <a:ext cx="7921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46793" name="Rectangle 9"/>
          <p:cNvSpPr>
            <a:spLocks noChangeArrowheads="1"/>
          </p:cNvSpPr>
          <p:nvPr/>
        </p:nvSpPr>
        <p:spPr bwMode="auto">
          <a:xfrm>
            <a:off x="3201590" y="1557338"/>
            <a:ext cx="577850"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D</a:t>
            </a:r>
          </a:p>
        </p:txBody>
      </p:sp>
      <p:sp>
        <p:nvSpPr>
          <p:cNvPr id="246794" name="Rectangle 10"/>
          <p:cNvSpPr>
            <a:spLocks noChangeArrowheads="1"/>
          </p:cNvSpPr>
          <p:nvPr/>
        </p:nvSpPr>
        <p:spPr bwMode="auto">
          <a:xfrm>
            <a:off x="3995340" y="1557338"/>
            <a:ext cx="792163" cy="576262"/>
          </a:xfrm>
          <a:prstGeom prst="rect">
            <a:avLst/>
          </a:prstGeom>
          <a:solidFill>
            <a:srgbClr val="FF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E</a:t>
            </a:r>
          </a:p>
        </p:txBody>
      </p:sp>
      <p:sp>
        <p:nvSpPr>
          <p:cNvPr id="246795" name="Rectangle 11"/>
          <p:cNvSpPr>
            <a:spLocks noChangeArrowheads="1"/>
          </p:cNvSpPr>
          <p:nvPr/>
        </p:nvSpPr>
        <p:spPr bwMode="auto">
          <a:xfrm>
            <a:off x="5579665" y="1557338"/>
            <a:ext cx="7921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46796" name="Rectangle 12"/>
          <p:cNvSpPr>
            <a:spLocks noChangeArrowheads="1"/>
          </p:cNvSpPr>
          <p:nvPr/>
        </p:nvSpPr>
        <p:spPr bwMode="auto">
          <a:xfrm>
            <a:off x="5579665" y="1557338"/>
            <a:ext cx="360363" cy="576262"/>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W</a:t>
            </a:r>
          </a:p>
        </p:txBody>
      </p:sp>
      <p:sp>
        <p:nvSpPr>
          <p:cNvPr id="246797" name="Rectangle 13"/>
          <p:cNvSpPr>
            <a:spLocks noChangeArrowheads="1"/>
          </p:cNvSpPr>
          <p:nvPr/>
        </p:nvSpPr>
        <p:spPr bwMode="auto">
          <a:xfrm>
            <a:off x="3203178" y="2132013"/>
            <a:ext cx="792162" cy="5762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F</a:t>
            </a:r>
          </a:p>
        </p:txBody>
      </p:sp>
      <p:sp>
        <p:nvSpPr>
          <p:cNvPr id="246798" name="Rectangle 14"/>
          <p:cNvSpPr>
            <a:spLocks noChangeArrowheads="1"/>
          </p:cNvSpPr>
          <p:nvPr/>
        </p:nvSpPr>
        <p:spPr bwMode="auto">
          <a:xfrm>
            <a:off x="3995340" y="2132013"/>
            <a:ext cx="7921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46799" name="Rectangle 15"/>
          <p:cNvSpPr>
            <a:spLocks noChangeArrowheads="1"/>
          </p:cNvSpPr>
          <p:nvPr/>
        </p:nvSpPr>
        <p:spPr bwMode="auto">
          <a:xfrm>
            <a:off x="3993753" y="2132013"/>
            <a:ext cx="577850"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D</a:t>
            </a:r>
          </a:p>
        </p:txBody>
      </p:sp>
      <p:sp>
        <p:nvSpPr>
          <p:cNvPr id="246800" name="Rectangle 16"/>
          <p:cNvSpPr>
            <a:spLocks noChangeArrowheads="1"/>
          </p:cNvSpPr>
          <p:nvPr/>
        </p:nvSpPr>
        <p:spPr bwMode="auto">
          <a:xfrm>
            <a:off x="4787503" y="2132013"/>
            <a:ext cx="792162" cy="576262"/>
          </a:xfrm>
          <a:prstGeom prst="rect">
            <a:avLst/>
          </a:prstGeom>
          <a:solidFill>
            <a:srgbClr val="FF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E</a:t>
            </a:r>
          </a:p>
        </p:txBody>
      </p:sp>
      <p:sp>
        <p:nvSpPr>
          <p:cNvPr id="246801" name="Rectangle 17"/>
          <p:cNvSpPr>
            <a:spLocks noChangeArrowheads="1"/>
          </p:cNvSpPr>
          <p:nvPr/>
        </p:nvSpPr>
        <p:spPr bwMode="auto">
          <a:xfrm>
            <a:off x="6371828" y="2132013"/>
            <a:ext cx="7921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46802" name="Rectangle 18"/>
          <p:cNvSpPr>
            <a:spLocks noChangeArrowheads="1"/>
          </p:cNvSpPr>
          <p:nvPr/>
        </p:nvSpPr>
        <p:spPr bwMode="auto">
          <a:xfrm>
            <a:off x="6371828" y="2132013"/>
            <a:ext cx="360362" cy="576262"/>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W</a:t>
            </a:r>
          </a:p>
        </p:txBody>
      </p:sp>
      <p:sp>
        <p:nvSpPr>
          <p:cNvPr id="246803" name="Rectangle 19"/>
          <p:cNvSpPr>
            <a:spLocks noChangeArrowheads="1"/>
          </p:cNvSpPr>
          <p:nvPr/>
        </p:nvSpPr>
        <p:spPr bwMode="auto">
          <a:xfrm>
            <a:off x="3995489" y="2708275"/>
            <a:ext cx="792162" cy="576263"/>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F</a:t>
            </a:r>
          </a:p>
        </p:txBody>
      </p:sp>
      <p:sp>
        <p:nvSpPr>
          <p:cNvPr id="246804" name="Rectangle 20"/>
          <p:cNvSpPr>
            <a:spLocks noChangeArrowheads="1"/>
          </p:cNvSpPr>
          <p:nvPr/>
        </p:nvSpPr>
        <p:spPr bwMode="auto">
          <a:xfrm>
            <a:off x="4787651" y="2708275"/>
            <a:ext cx="792163"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46805" name="Rectangle 21"/>
          <p:cNvSpPr>
            <a:spLocks noChangeArrowheads="1"/>
          </p:cNvSpPr>
          <p:nvPr/>
        </p:nvSpPr>
        <p:spPr bwMode="auto">
          <a:xfrm>
            <a:off x="4786064" y="2708275"/>
            <a:ext cx="577850" cy="5762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D</a:t>
            </a:r>
          </a:p>
        </p:txBody>
      </p:sp>
      <p:sp>
        <p:nvSpPr>
          <p:cNvPr id="246806" name="Rectangle 22"/>
          <p:cNvSpPr>
            <a:spLocks noChangeArrowheads="1"/>
          </p:cNvSpPr>
          <p:nvPr/>
        </p:nvSpPr>
        <p:spPr bwMode="auto">
          <a:xfrm>
            <a:off x="5579814" y="2708275"/>
            <a:ext cx="792162" cy="576263"/>
          </a:xfrm>
          <a:prstGeom prst="rect">
            <a:avLst/>
          </a:prstGeom>
          <a:solidFill>
            <a:srgbClr val="FF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E</a:t>
            </a:r>
          </a:p>
        </p:txBody>
      </p:sp>
      <p:sp>
        <p:nvSpPr>
          <p:cNvPr id="246807" name="Rectangle 23"/>
          <p:cNvSpPr>
            <a:spLocks noChangeArrowheads="1"/>
          </p:cNvSpPr>
          <p:nvPr/>
        </p:nvSpPr>
        <p:spPr bwMode="auto">
          <a:xfrm>
            <a:off x="7164139" y="2708275"/>
            <a:ext cx="7921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46808" name="Rectangle 24"/>
          <p:cNvSpPr>
            <a:spLocks noChangeArrowheads="1"/>
          </p:cNvSpPr>
          <p:nvPr/>
        </p:nvSpPr>
        <p:spPr bwMode="auto">
          <a:xfrm>
            <a:off x="7164139" y="2708275"/>
            <a:ext cx="360362" cy="576263"/>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W</a:t>
            </a:r>
          </a:p>
        </p:txBody>
      </p:sp>
      <p:sp>
        <p:nvSpPr>
          <p:cNvPr id="246811" name="Rectangle 27"/>
          <p:cNvSpPr>
            <a:spLocks noChangeArrowheads="1"/>
          </p:cNvSpPr>
          <p:nvPr/>
        </p:nvSpPr>
        <p:spPr bwMode="auto">
          <a:xfrm>
            <a:off x="4787651" y="3284538"/>
            <a:ext cx="792163" cy="5762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F</a:t>
            </a:r>
          </a:p>
        </p:txBody>
      </p:sp>
      <p:sp>
        <p:nvSpPr>
          <p:cNvPr id="246812" name="Rectangle 28"/>
          <p:cNvSpPr>
            <a:spLocks noChangeArrowheads="1"/>
          </p:cNvSpPr>
          <p:nvPr/>
        </p:nvSpPr>
        <p:spPr bwMode="auto">
          <a:xfrm>
            <a:off x="5579814" y="3284538"/>
            <a:ext cx="7921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46813" name="Rectangle 29"/>
          <p:cNvSpPr>
            <a:spLocks noChangeArrowheads="1"/>
          </p:cNvSpPr>
          <p:nvPr/>
        </p:nvSpPr>
        <p:spPr bwMode="auto">
          <a:xfrm>
            <a:off x="5578226" y="3284538"/>
            <a:ext cx="577850"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D</a:t>
            </a:r>
          </a:p>
        </p:txBody>
      </p:sp>
      <p:sp>
        <p:nvSpPr>
          <p:cNvPr id="246814" name="Rectangle 30"/>
          <p:cNvSpPr>
            <a:spLocks noChangeArrowheads="1"/>
          </p:cNvSpPr>
          <p:nvPr/>
        </p:nvSpPr>
        <p:spPr bwMode="auto">
          <a:xfrm>
            <a:off x="6371976" y="3284538"/>
            <a:ext cx="792163" cy="576262"/>
          </a:xfrm>
          <a:prstGeom prst="rect">
            <a:avLst/>
          </a:prstGeom>
          <a:solidFill>
            <a:srgbClr val="FF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E</a:t>
            </a:r>
          </a:p>
        </p:txBody>
      </p:sp>
      <p:sp>
        <p:nvSpPr>
          <p:cNvPr id="246815" name="Rectangle 31"/>
          <p:cNvSpPr>
            <a:spLocks noChangeArrowheads="1"/>
          </p:cNvSpPr>
          <p:nvPr/>
        </p:nvSpPr>
        <p:spPr bwMode="auto">
          <a:xfrm>
            <a:off x="7956301" y="3284538"/>
            <a:ext cx="7921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46816" name="Rectangle 32"/>
          <p:cNvSpPr>
            <a:spLocks noChangeArrowheads="1"/>
          </p:cNvSpPr>
          <p:nvPr/>
        </p:nvSpPr>
        <p:spPr bwMode="auto">
          <a:xfrm>
            <a:off x="7956301" y="3284538"/>
            <a:ext cx="360363" cy="576262"/>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W</a:t>
            </a:r>
          </a:p>
        </p:txBody>
      </p:sp>
      <p:sp>
        <p:nvSpPr>
          <p:cNvPr id="246817" name="Text Box 33"/>
          <p:cNvSpPr txBox="1">
            <a:spLocks noChangeArrowheads="1"/>
          </p:cNvSpPr>
          <p:nvPr/>
        </p:nvSpPr>
        <p:spPr bwMode="auto">
          <a:xfrm>
            <a:off x="900017" y="4399826"/>
            <a:ext cx="7750840"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①の命令での書き込みの結果は②、③ではレジスタファイルから読み出せない</a:t>
            </a:r>
            <a:endParaRPr lang="en-US" altLang="ja-JP" dirty="0"/>
          </a:p>
          <a:p>
            <a:r>
              <a:rPr lang="ja-JP" altLang="en-US" dirty="0"/>
              <a:t>過去の値を読んでしまう</a:t>
            </a:r>
            <a:endParaRPr lang="en-US" altLang="ja-JP" dirty="0"/>
          </a:p>
          <a:p>
            <a:r>
              <a:rPr lang="ja-JP" altLang="en-US" dirty="0"/>
              <a:t>④は工夫すれば読み出し可能　</a:t>
            </a:r>
            <a:endParaRPr lang="en-US" altLang="ja-JP" dirty="0"/>
          </a:p>
          <a:p>
            <a:pPr marL="742950" lvl="1" indent="-285750">
              <a:buFont typeface="Arial" panose="020B0604020202020204" pitchFamily="34" charset="0"/>
              <a:buChar char="•"/>
            </a:pPr>
            <a:r>
              <a:rPr lang="ja-JP" altLang="en-US" dirty="0"/>
              <a:t>レジスタファイルに書き込んだ値をスルーして出力</a:t>
            </a:r>
            <a:endParaRPr lang="en-US" altLang="ja-JP" dirty="0"/>
          </a:p>
          <a:p>
            <a:pPr marL="742950" lvl="1" indent="-285750">
              <a:buFont typeface="Arial" panose="020B0604020202020204" pitchFamily="34" charset="0"/>
              <a:buChar char="•"/>
            </a:pPr>
            <a:r>
              <a:rPr lang="ja-JP" altLang="en-US" dirty="0"/>
              <a:t>レジスタファイルに前半で書き込み、後半で読み出す</a:t>
            </a:r>
          </a:p>
        </p:txBody>
      </p:sp>
      <p:sp>
        <p:nvSpPr>
          <p:cNvPr id="246820" name="Rectangle 36"/>
          <p:cNvSpPr>
            <a:spLocks noChangeArrowheads="1"/>
          </p:cNvSpPr>
          <p:nvPr/>
        </p:nvSpPr>
        <p:spPr bwMode="auto">
          <a:xfrm>
            <a:off x="4787503" y="1557338"/>
            <a:ext cx="792162" cy="576262"/>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M</a:t>
            </a:r>
          </a:p>
        </p:txBody>
      </p:sp>
      <p:sp>
        <p:nvSpPr>
          <p:cNvPr id="246821" name="Rectangle 37"/>
          <p:cNvSpPr>
            <a:spLocks noChangeArrowheads="1"/>
          </p:cNvSpPr>
          <p:nvPr/>
        </p:nvSpPr>
        <p:spPr bwMode="auto">
          <a:xfrm>
            <a:off x="5579665" y="2132013"/>
            <a:ext cx="792163" cy="576262"/>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M</a:t>
            </a:r>
          </a:p>
        </p:txBody>
      </p:sp>
      <p:sp>
        <p:nvSpPr>
          <p:cNvPr id="246822" name="Rectangle 38"/>
          <p:cNvSpPr>
            <a:spLocks noChangeArrowheads="1"/>
          </p:cNvSpPr>
          <p:nvPr/>
        </p:nvSpPr>
        <p:spPr bwMode="auto">
          <a:xfrm>
            <a:off x="6371976" y="2706688"/>
            <a:ext cx="792163" cy="576262"/>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M</a:t>
            </a:r>
          </a:p>
        </p:txBody>
      </p:sp>
      <p:sp>
        <p:nvSpPr>
          <p:cNvPr id="246823" name="Rectangle 39"/>
          <p:cNvSpPr>
            <a:spLocks noChangeArrowheads="1"/>
          </p:cNvSpPr>
          <p:nvPr/>
        </p:nvSpPr>
        <p:spPr bwMode="auto">
          <a:xfrm>
            <a:off x="7164139" y="3281363"/>
            <a:ext cx="792162" cy="576262"/>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M</a:t>
            </a:r>
          </a:p>
        </p:txBody>
      </p:sp>
      <p:sp>
        <p:nvSpPr>
          <p:cNvPr id="41" name="Text Box 3"/>
          <p:cNvSpPr txBox="1">
            <a:spLocks noChangeArrowheads="1"/>
          </p:cNvSpPr>
          <p:nvPr/>
        </p:nvSpPr>
        <p:spPr bwMode="auto">
          <a:xfrm>
            <a:off x="-36512" y="2267580"/>
            <a:ext cx="177484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②　</a:t>
            </a:r>
            <a:r>
              <a:rPr lang="en-US" altLang="ja-JP" dirty="0"/>
              <a:t>sub x2,x1,2</a:t>
            </a:r>
            <a:endParaRPr lang="ja-JP" altLang="en-US" dirty="0"/>
          </a:p>
        </p:txBody>
      </p:sp>
      <p:sp>
        <p:nvSpPr>
          <p:cNvPr id="42" name="Text Box 3"/>
          <p:cNvSpPr txBox="1">
            <a:spLocks noChangeArrowheads="1"/>
          </p:cNvSpPr>
          <p:nvPr/>
        </p:nvSpPr>
        <p:spPr bwMode="auto">
          <a:xfrm>
            <a:off x="-28965" y="2865135"/>
            <a:ext cx="191590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③　</a:t>
            </a:r>
            <a:r>
              <a:rPr lang="en-US" altLang="ja-JP" dirty="0"/>
              <a:t>add x3,x0,x1</a:t>
            </a:r>
            <a:endParaRPr lang="ja-JP" altLang="en-US" dirty="0"/>
          </a:p>
        </p:txBody>
      </p:sp>
      <p:sp>
        <p:nvSpPr>
          <p:cNvPr id="43" name="Text Box 3"/>
          <p:cNvSpPr txBox="1">
            <a:spLocks noChangeArrowheads="1"/>
          </p:cNvSpPr>
          <p:nvPr/>
        </p:nvSpPr>
        <p:spPr bwMode="auto">
          <a:xfrm>
            <a:off x="-21418" y="3462690"/>
            <a:ext cx="190308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④　</a:t>
            </a:r>
            <a:r>
              <a:rPr lang="en-US" altLang="ja-JP" dirty="0"/>
              <a:t>sub x4,x1,x5</a:t>
            </a:r>
            <a:endParaRPr lang="ja-JP" altLang="en-US" dirty="0"/>
          </a:p>
        </p:txBody>
      </p:sp>
      <p:cxnSp>
        <p:nvCxnSpPr>
          <p:cNvPr id="3" name="直線矢印コネクタ 2"/>
          <p:cNvCxnSpPr>
            <a:stCxn id="246796" idx="3"/>
          </p:cNvCxnSpPr>
          <p:nvPr/>
        </p:nvCxnSpPr>
        <p:spPr>
          <a:xfrm flipH="1">
            <a:off x="4283969" y="1845469"/>
            <a:ext cx="1656059" cy="64742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a:stCxn id="246796" idx="3"/>
          </p:cNvCxnSpPr>
          <p:nvPr/>
        </p:nvCxnSpPr>
        <p:spPr>
          <a:xfrm flipH="1">
            <a:off x="5004048" y="1845469"/>
            <a:ext cx="935980" cy="115148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a:stCxn id="246796" idx="3"/>
          </p:cNvCxnSpPr>
          <p:nvPr/>
        </p:nvCxnSpPr>
        <p:spPr>
          <a:xfrm flipH="1">
            <a:off x="5724128" y="1845469"/>
            <a:ext cx="215900" cy="161722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28945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6517C7BE-2DD2-4193-ABB9-EE47B1FE75F0}"/>
              </a:ext>
            </a:extLst>
          </p:cNvPr>
          <p:cNvGrpSpPr/>
          <p:nvPr/>
        </p:nvGrpSpPr>
        <p:grpSpPr>
          <a:xfrm>
            <a:off x="14489" y="583447"/>
            <a:ext cx="9293143" cy="6274553"/>
            <a:chOff x="179388" y="178635"/>
            <a:chExt cx="9293143" cy="6274553"/>
          </a:xfrm>
        </p:grpSpPr>
        <p:sp>
          <p:nvSpPr>
            <p:cNvPr id="21506" name="Text Box 5"/>
            <p:cNvSpPr txBox="1">
              <a:spLocks noChangeArrowheads="1"/>
            </p:cNvSpPr>
            <p:nvPr/>
          </p:nvSpPr>
          <p:spPr bwMode="auto">
            <a:xfrm rot="5400000">
              <a:off x="5885390" y="2950205"/>
              <a:ext cx="31451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dirty="0"/>
                <a:t>A</a:t>
              </a:r>
            </a:p>
          </p:txBody>
        </p:sp>
        <p:sp>
          <p:nvSpPr>
            <p:cNvPr id="21507" name="Text Box 6"/>
            <p:cNvSpPr txBox="1">
              <a:spLocks noChangeArrowheads="1"/>
            </p:cNvSpPr>
            <p:nvPr/>
          </p:nvSpPr>
          <p:spPr bwMode="auto">
            <a:xfrm rot="5400000">
              <a:off x="5898300" y="3716757"/>
              <a:ext cx="31451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t>B</a:t>
              </a:r>
            </a:p>
          </p:txBody>
        </p:sp>
        <p:grpSp>
          <p:nvGrpSpPr>
            <p:cNvPr id="21508" name="Group 7"/>
            <p:cNvGrpSpPr>
              <a:grpSpLocks/>
            </p:cNvGrpSpPr>
            <p:nvPr/>
          </p:nvGrpSpPr>
          <p:grpSpPr bwMode="auto">
            <a:xfrm rot="5400000">
              <a:off x="5492315" y="3229138"/>
              <a:ext cx="1439863" cy="544190"/>
              <a:chOff x="3288" y="1299"/>
              <a:chExt cx="1996" cy="953"/>
            </a:xfrm>
          </p:grpSpPr>
          <p:sp>
            <p:nvSpPr>
              <p:cNvPr id="21671" name="Line 8"/>
              <p:cNvSpPr>
                <a:spLocks noChangeShapeType="1"/>
              </p:cNvSpPr>
              <p:nvPr/>
            </p:nvSpPr>
            <p:spPr bwMode="auto">
              <a:xfrm>
                <a:off x="3878" y="1299"/>
                <a:ext cx="817"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2" name="Line 9"/>
              <p:cNvSpPr>
                <a:spLocks noChangeShapeType="1"/>
              </p:cNvSpPr>
              <p:nvPr/>
            </p:nvSpPr>
            <p:spPr bwMode="auto">
              <a:xfrm>
                <a:off x="3288" y="2252"/>
                <a:ext cx="77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3" name="Line 10"/>
              <p:cNvSpPr>
                <a:spLocks noChangeShapeType="1"/>
              </p:cNvSpPr>
              <p:nvPr/>
            </p:nvSpPr>
            <p:spPr bwMode="auto">
              <a:xfrm flipV="1">
                <a:off x="4059" y="1934"/>
                <a:ext cx="227" cy="31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4" name="Line 11"/>
              <p:cNvSpPr>
                <a:spLocks noChangeShapeType="1"/>
              </p:cNvSpPr>
              <p:nvPr/>
            </p:nvSpPr>
            <p:spPr bwMode="auto">
              <a:xfrm flipV="1">
                <a:off x="3288" y="1299"/>
                <a:ext cx="590" cy="95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5" name="Line 12"/>
              <p:cNvSpPr>
                <a:spLocks noChangeShapeType="1"/>
              </p:cNvSpPr>
              <p:nvPr/>
            </p:nvSpPr>
            <p:spPr bwMode="auto">
              <a:xfrm flipH="1" flipV="1">
                <a:off x="4694" y="1299"/>
                <a:ext cx="590" cy="95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6" name="Line 13"/>
              <p:cNvSpPr>
                <a:spLocks noChangeShapeType="1"/>
              </p:cNvSpPr>
              <p:nvPr/>
            </p:nvSpPr>
            <p:spPr bwMode="auto">
              <a:xfrm flipH="1" flipV="1">
                <a:off x="4286" y="1934"/>
                <a:ext cx="227" cy="31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7" name="Line 14"/>
              <p:cNvSpPr>
                <a:spLocks noChangeShapeType="1"/>
              </p:cNvSpPr>
              <p:nvPr/>
            </p:nvSpPr>
            <p:spPr bwMode="auto">
              <a:xfrm>
                <a:off x="4513" y="2252"/>
                <a:ext cx="77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509" name="Text Box 15"/>
            <p:cNvSpPr txBox="1">
              <a:spLocks noChangeArrowheads="1"/>
            </p:cNvSpPr>
            <p:nvPr/>
          </p:nvSpPr>
          <p:spPr bwMode="auto">
            <a:xfrm rot="5400000">
              <a:off x="6158065" y="3395761"/>
              <a:ext cx="30489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t>Y</a:t>
              </a:r>
            </a:p>
          </p:txBody>
        </p:sp>
        <p:sp>
          <p:nvSpPr>
            <p:cNvPr id="21510" name="Text Box 16"/>
            <p:cNvSpPr txBox="1">
              <a:spLocks noChangeArrowheads="1"/>
            </p:cNvSpPr>
            <p:nvPr/>
          </p:nvSpPr>
          <p:spPr bwMode="auto">
            <a:xfrm rot="5400000">
              <a:off x="6078690" y="3035399"/>
              <a:ext cx="30489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t>S</a:t>
              </a:r>
            </a:p>
          </p:txBody>
        </p:sp>
        <p:sp>
          <p:nvSpPr>
            <p:cNvPr id="21511" name="Text Box 17"/>
            <p:cNvSpPr txBox="1">
              <a:spLocks noChangeArrowheads="1"/>
            </p:cNvSpPr>
            <p:nvPr/>
          </p:nvSpPr>
          <p:spPr bwMode="auto">
            <a:xfrm rot="5400000">
              <a:off x="6117599" y="3664583"/>
              <a:ext cx="400110" cy="923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400"/>
            </a:p>
          </p:txBody>
        </p:sp>
        <p:sp>
          <p:nvSpPr>
            <p:cNvPr id="21512" name="AutoShape 18"/>
            <p:cNvSpPr>
              <a:spLocks noChangeArrowheads="1"/>
            </p:cNvSpPr>
            <p:nvPr/>
          </p:nvSpPr>
          <p:spPr bwMode="auto">
            <a:xfrm rot="5400000" flipV="1">
              <a:off x="5126933" y="3894542"/>
              <a:ext cx="752549" cy="215900"/>
            </a:xfrm>
            <a:custGeom>
              <a:avLst/>
              <a:gdLst>
                <a:gd name="T0" fmla="*/ 2147483646 w 21600"/>
                <a:gd name="T1" fmla="*/ 1077502115 h 21600"/>
                <a:gd name="T2" fmla="*/ 2147483646 w 21600"/>
                <a:gd name="T3" fmla="*/ 2147483646 h 21600"/>
                <a:gd name="T4" fmla="*/ 2147483646 w 21600"/>
                <a:gd name="T5" fmla="*/ 1077502115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516" name="Line 22"/>
            <p:cNvSpPr>
              <a:spLocks noChangeShapeType="1"/>
            </p:cNvSpPr>
            <p:nvPr/>
          </p:nvSpPr>
          <p:spPr bwMode="auto">
            <a:xfrm rot="5400000" flipH="1">
              <a:off x="5337621" y="4504292"/>
              <a:ext cx="288925"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17" name="Text Box 23"/>
            <p:cNvSpPr txBox="1">
              <a:spLocks noChangeArrowheads="1"/>
            </p:cNvSpPr>
            <p:nvPr/>
          </p:nvSpPr>
          <p:spPr bwMode="auto">
            <a:xfrm>
              <a:off x="5410646" y="443126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a:t>alu_bsel</a:t>
              </a:r>
            </a:p>
          </p:txBody>
        </p:sp>
        <p:grpSp>
          <p:nvGrpSpPr>
            <p:cNvPr id="21518" name="Group 43"/>
            <p:cNvGrpSpPr>
              <a:grpSpLocks/>
            </p:cNvGrpSpPr>
            <p:nvPr/>
          </p:nvGrpSpPr>
          <p:grpSpPr bwMode="auto">
            <a:xfrm>
              <a:off x="8509188" y="3458909"/>
              <a:ext cx="303213" cy="520700"/>
              <a:chOff x="5138" y="1434"/>
              <a:chExt cx="191" cy="328"/>
            </a:xfrm>
          </p:grpSpPr>
          <p:grpSp>
            <p:nvGrpSpPr>
              <p:cNvPr id="21664" name="Group 26"/>
              <p:cNvGrpSpPr>
                <a:grpSpLocks/>
              </p:cNvGrpSpPr>
              <p:nvPr/>
            </p:nvGrpSpPr>
            <p:grpSpPr bwMode="auto">
              <a:xfrm>
                <a:off x="5193" y="1434"/>
                <a:ext cx="136" cy="317"/>
                <a:chOff x="3379" y="1888"/>
                <a:chExt cx="136" cy="454"/>
              </a:xfrm>
            </p:grpSpPr>
            <p:sp>
              <p:nvSpPr>
                <p:cNvPr id="21667" name="Line 27"/>
                <p:cNvSpPr>
                  <a:spLocks noChangeShapeType="1"/>
                </p:cNvSpPr>
                <p:nvPr/>
              </p:nvSpPr>
              <p:spPr bwMode="auto">
                <a:xfrm>
                  <a:off x="3515" y="1979"/>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68" name="Line 28"/>
                <p:cNvSpPr>
                  <a:spLocks noChangeShapeType="1"/>
                </p:cNvSpPr>
                <p:nvPr/>
              </p:nvSpPr>
              <p:spPr bwMode="auto">
                <a:xfrm flipH="1" flipV="1">
                  <a:off x="3379" y="1888"/>
                  <a:ext cx="136"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69" name="Line 29"/>
                <p:cNvSpPr>
                  <a:spLocks noChangeShapeType="1"/>
                </p:cNvSpPr>
                <p:nvPr/>
              </p:nvSpPr>
              <p:spPr bwMode="auto">
                <a:xfrm flipH="1">
                  <a:off x="3379" y="2251"/>
                  <a:ext cx="136"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0" name="Line 30"/>
                <p:cNvSpPr>
                  <a:spLocks noChangeShapeType="1"/>
                </p:cNvSpPr>
                <p:nvPr/>
              </p:nvSpPr>
              <p:spPr bwMode="auto">
                <a:xfrm>
                  <a:off x="3379" y="1888"/>
                  <a:ext cx="0" cy="45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665" name="Text Box 32"/>
              <p:cNvSpPr txBox="1">
                <a:spLocks noChangeArrowheads="1"/>
              </p:cNvSpPr>
              <p:nvPr/>
            </p:nvSpPr>
            <p:spPr bwMode="auto">
              <a:xfrm>
                <a:off x="5138" y="1434"/>
                <a:ext cx="17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a:t>0</a:t>
                </a:r>
              </a:p>
            </p:txBody>
          </p:sp>
          <p:sp>
            <p:nvSpPr>
              <p:cNvPr id="21666" name="Text Box 33"/>
              <p:cNvSpPr txBox="1">
                <a:spLocks noChangeArrowheads="1"/>
              </p:cNvSpPr>
              <p:nvPr/>
            </p:nvSpPr>
            <p:spPr bwMode="auto">
              <a:xfrm>
                <a:off x="5151" y="1570"/>
                <a:ext cx="17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a:t>1</a:t>
                </a:r>
              </a:p>
            </p:txBody>
          </p:sp>
        </p:grpSp>
        <p:sp>
          <p:nvSpPr>
            <p:cNvPr id="21519" name="Rectangle 37"/>
            <p:cNvSpPr>
              <a:spLocks noChangeArrowheads="1"/>
            </p:cNvSpPr>
            <p:nvPr/>
          </p:nvSpPr>
          <p:spPr bwMode="auto">
            <a:xfrm rot="5400000">
              <a:off x="4585766" y="2961482"/>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a:t>reg1E</a:t>
              </a:r>
            </a:p>
          </p:txBody>
        </p:sp>
        <p:sp>
          <p:nvSpPr>
            <p:cNvPr id="21520" name="Rectangle 39"/>
            <p:cNvSpPr>
              <a:spLocks noChangeArrowheads="1"/>
            </p:cNvSpPr>
            <p:nvPr/>
          </p:nvSpPr>
          <p:spPr bwMode="auto">
            <a:xfrm rot="5400000">
              <a:off x="4584899" y="3697691"/>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a:t>reg2E</a:t>
              </a:r>
            </a:p>
          </p:txBody>
        </p:sp>
        <p:sp>
          <p:nvSpPr>
            <p:cNvPr id="21521" name="Rectangle 40"/>
            <p:cNvSpPr>
              <a:spLocks noChangeArrowheads="1"/>
            </p:cNvSpPr>
            <p:nvPr/>
          </p:nvSpPr>
          <p:spPr bwMode="auto">
            <a:xfrm rot="5400000">
              <a:off x="6601024" y="3464719"/>
              <a:ext cx="5762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alurM</a:t>
              </a:r>
              <a:endParaRPr lang="en-US" altLang="ja-JP" sz="1400" dirty="0"/>
            </a:p>
          </p:txBody>
        </p:sp>
        <p:grpSp>
          <p:nvGrpSpPr>
            <p:cNvPr id="21523" name="Group 44"/>
            <p:cNvGrpSpPr>
              <a:grpSpLocks/>
            </p:cNvGrpSpPr>
            <p:nvPr/>
          </p:nvGrpSpPr>
          <p:grpSpPr bwMode="auto">
            <a:xfrm rot="5400000">
              <a:off x="2713235" y="3034507"/>
              <a:ext cx="1154113" cy="647700"/>
              <a:chOff x="1474" y="1752"/>
              <a:chExt cx="635" cy="544"/>
            </a:xfrm>
          </p:grpSpPr>
          <p:sp>
            <p:nvSpPr>
              <p:cNvPr id="21655" name="Rectangle 45"/>
              <p:cNvSpPr>
                <a:spLocks noChangeArrowheads="1"/>
              </p:cNvSpPr>
              <p:nvPr/>
            </p:nvSpPr>
            <p:spPr bwMode="auto">
              <a:xfrm>
                <a:off x="1474" y="175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nvGrpSpPr>
              <p:cNvPr id="21656" name="Group 46"/>
              <p:cNvGrpSpPr>
                <a:grpSpLocks/>
              </p:cNvGrpSpPr>
              <p:nvPr/>
            </p:nvGrpSpPr>
            <p:grpSpPr bwMode="auto">
              <a:xfrm rot="-5400000">
                <a:off x="1519" y="2205"/>
                <a:ext cx="91" cy="91"/>
                <a:chOff x="1474" y="1843"/>
                <a:chExt cx="91" cy="91"/>
              </a:xfrm>
            </p:grpSpPr>
            <p:sp>
              <p:nvSpPr>
                <p:cNvPr id="21662" name="Line 47"/>
                <p:cNvSpPr>
                  <a:spLocks noChangeShapeType="1"/>
                </p:cNvSpPr>
                <p:nvPr/>
              </p:nvSpPr>
              <p:spPr bwMode="auto">
                <a:xfrm>
                  <a:off x="1474" y="1843"/>
                  <a:ext cx="91" cy="4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63" name="Line 48"/>
                <p:cNvSpPr>
                  <a:spLocks noChangeShapeType="1"/>
                </p:cNvSpPr>
                <p:nvPr/>
              </p:nvSpPr>
              <p:spPr bwMode="auto">
                <a:xfrm flipH="1">
                  <a:off x="1474" y="1888"/>
                  <a:ext cx="91" cy="4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657" name="Rectangle 49"/>
              <p:cNvSpPr>
                <a:spLocks noChangeArrowheads="1"/>
              </p:cNvSpPr>
              <p:nvPr/>
            </p:nvSpPr>
            <p:spPr bwMode="auto">
              <a:xfrm>
                <a:off x="1474" y="184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58" name="Rectangle 50"/>
              <p:cNvSpPr>
                <a:spLocks noChangeArrowheads="1"/>
              </p:cNvSpPr>
              <p:nvPr/>
            </p:nvSpPr>
            <p:spPr bwMode="auto">
              <a:xfrm>
                <a:off x="1474" y="193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59" name="Rectangle 51"/>
              <p:cNvSpPr>
                <a:spLocks noChangeArrowheads="1"/>
              </p:cNvSpPr>
              <p:nvPr/>
            </p:nvSpPr>
            <p:spPr bwMode="auto">
              <a:xfrm>
                <a:off x="1474" y="202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60" name="Rectangle 52"/>
              <p:cNvSpPr>
                <a:spLocks noChangeArrowheads="1"/>
              </p:cNvSpPr>
              <p:nvPr/>
            </p:nvSpPr>
            <p:spPr bwMode="auto">
              <a:xfrm>
                <a:off x="1474" y="211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61" name="Rectangle 53"/>
              <p:cNvSpPr>
                <a:spLocks noChangeArrowheads="1"/>
              </p:cNvSpPr>
              <p:nvPr/>
            </p:nvSpPr>
            <p:spPr bwMode="auto">
              <a:xfrm>
                <a:off x="1474" y="220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sp>
          <p:nvSpPr>
            <p:cNvPr id="21525" name="AutoShape 57"/>
            <p:cNvSpPr>
              <a:spLocks noChangeArrowheads="1"/>
            </p:cNvSpPr>
            <p:nvPr/>
          </p:nvSpPr>
          <p:spPr bwMode="auto">
            <a:xfrm rot="5400000">
              <a:off x="3649067" y="4184823"/>
              <a:ext cx="720725" cy="215900"/>
            </a:xfrm>
            <a:prstGeom prst="parallelogram">
              <a:avLst>
                <a:gd name="adj" fmla="val 83456"/>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a:t>ext</a:t>
              </a:r>
            </a:p>
          </p:txBody>
        </p:sp>
        <p:sp>
          <p:nvSpPr>
            <p:cNvPr id="21527" name="Rectangle 60"/>
            <p:cNvSpPr>
              <a:spLocks noChangeArrowheads="1"/>
            </p:cNvSpPr>
            <p:nvPr/>
          </p:nvSpPr>
          <p:spPr bwMode="auto">
            <a:xfrm rot="5400000">
              <a:off x="1020168" y="3502025"/>
              <a:ext cx="1873250" cy="1428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28" name="Rectangle 61"/>
            <p:cNvSpPr>
              <a:spLocks noChangeArrowheads="1"/>
            </p:cNvSpPr>
            <p:nvPr/>
          </p:nvSpPr>
          <p:spPr bwMode="auto">
            <a:xfrm>
              <a:off x="323850" y="4227513"/>
              <a:ext cx="1008063" cy="36195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29" name="Line 62"/>
            <p:cNvSpPr>
              <a:spLocks noChangeShapeType="1"/>
            </p:cNvSpPr>
            <p:nvPr/>
          </p:nvSpPr>
          <p:spPr bwMode="auto">
            <a:xfrm>
              <a:off x="323850" y="4371975"/>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30" name="Line 63"/>
            <p:cNvSpPr>
              <a:spLocks noChangeShapeType="1"/>
            </p:cNvSpPr>
            <p:nvPr/>
          </p:nvSpPr>
          <p:spPr bwMode="auto">
            <a:xfrm flipH="1">
              <a:off x="323850" y="4443413"/>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31" name="Text Box 64"/>
            <p:cNvSpPr txBox="1">
              <a:spLocks noChangeArrowheads="1"/>
            </p:cNvSpPr>
            <p:nvPr/>
          </p:nvSpPr>
          <p:spPr bwMode="auto">
            <a:xfrm>
              <a:off x="539750" y="4221163"/>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PC</a:t>
              </a:r>
            </a:p>
          </p:txBody>
        </p:sp>
        <p:sp>
          <p:nvSpPr>
            <p:cNvPr id="21532" name="Oval 65"/>
            <p:cNvSpPr>
              <a:spLocks noChangeArrowheads="1"/>
            </p:cNvSpPr>
            <p:nvPr/>
          </p:nvSpPr>
          <p:spPr bwMode="auto">
            <a:xfrm>
              <a:off x="684213" y="3429000"/>
              <a:ext cx="287337" cy="2873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b="1"/>
                <a:t>＋</a:t>
              </a:r>
            </a:p>
          </p:txBody>
        </p:sp>
        <p:sp>
          <p:nvSpPr>
            <p:cNvPr id="21533" name="Rectangle 66"/>
            <p:cNvSpPr>
              <a:spLocks noChangeArrowheads="1"/>
            </p:cNvSpPr>
            <p:nvPr/>
          </p:nvSpPr>
          <p:spPr bwMode="auto">
            <a:xfrm>
              <a:off x="1042988" y="5661026"/>
              <a:ext cx="1225550" cy="7921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命令メモリ</a:t>
              </a:r>
            </a:p>
          </p:txBody>
        </p:sp>
        <p:sp>
          <p:nvSpPr>
            <p:cNvPr id="21534" name="Rectangle 67"/>
            <p:cNvSpPr>
              <a:spLocks noChangeArrowheads="1"/>
            </p:cNvSpPr>
            <p:nvPr/>
          </p:nvSpPr>
          <p:spPr bwMode="auto">
            <a:xfrm>
              <a:off x="7811715" y="5585286"/>
              <a:ext cx="1003868" cy="68740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データ</a:t>
              </a:r>
            </a:p>
            <a:p>
              <a:pPr algn="ctr" eaLnBrk="1" hangingPunct="1">
                <a:spcBef>
                  <a:spcPct val="0"/>
                </a:spcBef>
                <a:buFontTx/>
                <a:buNone/>
              </a:pPr>
              <a:r>
                <a:rPr lang="ja-JP" altLang="en-US" sz="1800"/>
                <a:t>メモリ</a:t>
              </a:r>
            </a:p>
          </p:txBody>
        </p:sp>
        <p:sp>
          <p:nvSpPr>
            <p:cNvPr id="227" name="Text Box 72">
              <a:extLst>
                <a:ext uri="{FF2B5EF4-FFF2-40B4-BE49-F238E27FC236}">
                  <a16:creationId xmlns:a16="http://schemas.microsoft.com/office/drawing/2014/main" id="{B508C555-BA47-4B1E-A2B9-29A62340C449}"/>
                </a:ext>
              </a:extLst>
            </p:cNvPr>
            <p:cNvSpPr txBox="1">
              <a:spLocks noChangeArrowheads="1"/>
            </p:cNvSpPr>
            <p:nvPr/>
          </p:nvSpPr>
          <p:spPr bwMode="auto">
            <a:xfrm rot="5400000">
              <a:off x="5276855" y="4155244"/>
              <a:ext cx="42426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1</a:t>
              </a:r>
            </a:p>
          </p:txBody>
        </p:sp>
        <p:sp>
          <p:nvSpPr>
            <p:cNvPr id="228" name="Text Box 72">
              <a:extLst>
                <a:ext uri="{FF2B5EF4-FFF2-40B4-BE49-F238E27FC236}">
                  <a16:creationId xmlns:a16="http://schemas.microsoft.com/office/drawing/2014/main" id="{D047CECC-87A6-46D1-83C2-E995B97E9EDC}"/>
                </a:ext>
              </a:extLst>
            </p:cNvPr>
            <p:cNvSpPr txBox="1">
              <a:spLocks noChangeArrowheads="1"/>
            </p:cNvSpPr>
            <p:nvPr/>
          </p:nvSpPr>
          <p:spPr bwMode="auto">
            <a:xfrm rot="5400000">
              <a:off x="5278442" y="3818326"/>
              <a:ext cx="42426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0</a:t>
              </a:r>
            </a:p>
          </p:txBody>
        </p:sp>
        <p:sp>
          <p:nvSpPr>
            <p:cNvPr id="21536" name="Rectangle 74"/>
            <p:cNvSpPr>
              <a:spLocks noChangeArrowheads="1"/>
            </p:cNvSpPr>
            <p:nvPr/>
          </p:nvSpPr>
          <p:spPr bwMode="auto">
            <a:xfrm>
              <a:off x="4797444" y="1522400"/>
              <a:ext cx="144463" cy="82662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37" name="Rectangle 75"/>
            <p:cNvSpPr>
              <a:spLocks noChangeArrowheads="1"/>
            </p:cNvSpPr>
            <p:nvPr/>
          </p:nvSpPr>
          <p:spPr bwMode="auto">
            <a:xfrm>
              <a:off x="4764360" y="2420938"/>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38" name="Rectangle 76"/>
            <p:cNvSpPr>
              <a:spLocks noChangeArrowheads="1"/>
            </p:cNvSpPr>
            <p:nvPr/>
          </p:nvSpPr>
          <p:spPr bwMode="auto">
            <a:xfrm>
              <a:off x="8201162" y="2427288"/>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39" name="Rectangle 77"/>
            <p:cNvSpPr>
              <a:spLocks noChangeArrowheads="1"/>
            </p:cNvSpPr>
            <p:nvPr/>
          </p:nvSpPr>
          <p:spPr bwMode="auto">
            <a:xfrm>
              <a:off x="4764360" y="1052513"/>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40" name="Rectangle 78"/>
            <p:cNvSpPr>
              <a:spLocks noChangeArrowheads="1"/>
            </p:cNvSpPr>
            <p:nvPr/>
          </p:nvSpPr>
          <p:spPr bwMode="auto">
            <a:xfrm>
              <a:off x="4764360" y="836613"/>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42" name="Rectangle 80"/>
            <p:cNvSpPr>
              <a:spLocks noChangeArrowheads="1"/>
            </p:cNvSpPr>
            <p:nvPr/>
          </p:nvSpPr>
          <p:spPr bwMode="auto">
            <a:xfrm>
              <a:off x="6781205" y="1052513"/>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44" name="Line 82"/>
            <p:cNvSpPr>
              <a:spLocks noChangeShapeType="1"/>
            </p:cNvSpPr>
            <p:nvPr/>
          </p:nvSpPr>
          <p:spPr bwMode="auto">
            <a:xfrm>
              <a:off x="827088" y="3717925"/>
              <a:ext cx="0" cy="5032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5" name="Line 83"/>
            <p:cNvSpPr>
              <a:spLocks noChangeShapeType="1"/>
            </p:cNvSpPr>
            <p:nvPr/>
          </p:nvSpPr>
          <p:spPr bwMode="auto">
            <a:xfrm>
              <a:off x="755650" y="4581525"/>
              <a:ext cx="0" cy="15128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6" name="Line 84"/>
            <p:cNvSpPr>
              <a:spLocks noChangeShapeType="1"/>
            </p:cNvSpPr>
            <p:nvPr/>
          </p:nvSpPr>
          <p:spPr bwMode="auto">
            <a:xfrm>
              <a:off x="755650" y="6094413"/>
              <a:ext cx="2873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7" name="Line 85"/>
            <p:cNvSpPr>
              <a:spLocks noChangeShapeType="1"/>
            </p:cNvSpPr>
            <p:nvPr/>
          </p:nvSpPr>
          <p:spPr bwMode="auto">
            <a:xfrm flipH="1">
              <a:off x="179388" y="4941888"/>
              <a:ext cx="57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8" name="Line 86"/>
            <p:cNvSpPr>
              <a:spLocks noChangeShapeType="1"/>
            </p:cNvSpPr>
            <p:nvPr/>
          </p:nvSpPr>
          <p:spPr bwMode="auto">
            <a:xfrm flipV="1">
              <a:off x="179388" y="3068638"/>
              <a:ext cx="0" cy="18732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9" name="Line 87"/>
            <p:cNvSpPr>
              <a:spLocks noChangeShapeType="1"/>
            </p:cNvSpPr>
            <p:nvPr/>
          </p:nvSpPr>
          <p:spPr bwMode="auto">
            <a:xfrm>
              <a:off x="179388" y="3068638"/>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0" name="Line 88"/>
            <p:cNvSpPr>
              <a:spLocks noChangeShapeType="1"/>
            </p:cNvSpPr>
            <p:nvPr/>
          </p:nvSpPr>
          <p:spPr bwMode="auto">
            <a:xfrm>
              <a:off x="468313" y="3068638"/>
              <a:ext cx="287337"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1" name="Line 89"/>
            <p:cNvSpPr>
              <a:spLocks noChangeShapeType="1"/>
            </p:cNvSpPr>
            <p:nvPr/>
          </p:nvSpPr>
          <p:spPr bwMode="auto">
            <a:xfrm flipH="1">
              <a:off x="900113" y="3141663"/>
              <a:ext cx="142875"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2" name="Text Box 90"/>
            <p:cNvSpPr txBox="1">
              <a:spLocks noChangeArrowheads="1"/>
            </p:cNvSpPr>
            <p:nvPr/>
          </p:nvSpPr>
          <p:spPr bwMode="auto">
            <a:xfrm>
              <a:off x="900113" y="2774950"/>
              <a:ext cx="47961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t>‘4</a:t>
              </a:r>
              <a:r>
                <a:rPr lang="ja-JP" altLang="en-US" sz="1800" dirty="0"/>
                <a:t>’</a:t>
              </a:r>
            </a:p>
          </p:txBody>
        </p:sp>
        <p:sp>
          <p:nvSpPr>
            <p:cNvPr id="21553" name="Line 91"/>
            <p:cNvSpPr>
              <a:spLocks noChangeShapeType="1"/>
            </p:cNvSpPr>
            <p:nvPr/>
          </p:nvSpPr>
          <p:spPr bwMode="auto">
            <a:xfrm flipH="1" flipV="1">
              <a:off x="1655761" y="3664983"/>
              <a:ext cx="417" cy="199604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4" name="Line 92"/>
            <p:cNvSpPr>
              <a:spLocks noChangeShapeType="1"/>
            </p:cNvSpPr>
            <p:nvPr/>
          </p:nvSpPr>
          <p:spPr bwMode="auto">
            <a:xfrm flipV="1">
              <a:off x="1620836" y="3645024"/>
              <a:ext cx="28533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5" name="Rectangle 93"/>
            <p:cNvSpPr>
              <a:spLocks noChangeArrowheads="1"/>
            </p:cNvSpPr>
            <p:nvPr/>
          </p:nvSpPr>
          <p:spPr bwMode="auto">
            <a:xfrm>
              <a:off x="2604492" y="620713"/>
              <a:ext cx="720725" cy="6477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56" name="Line 94"/>
            <p:cNvSpPr>
              <a:spLocks noChangeShapeType="1"/>
            </p:cNvSpPr>
            <p:nvPr/>
          </p:nvSpPr>
          <p:spPr bwMode="auto">
            <a:xfrm>
              <a:off x="2028230" y="3573463"/>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7" name="Line 95"/>
            <p:cNvSpPr>
              <a:spLocks noChangeShapeType="1"/>
            </p:cNvSpPr>
            <p:nvPr/>
          </p:nvSpPr>
          <p:spPr bwMode="auto">
            <a:xfrm>
              <a:off x="2317155" y="3573463"/>
              <a:ext cx="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8" name="Line 96"/>
            <p:cNvSpPr>
              <a:spLocks noChangeShapeType="1"/>
            </p:cNvSpPr>
            <p:nvPr/>
          </p:nvSpPr>
          <p:spPr bwMode="auto">
            <a:xfrm>
              <a:off x="2317155" y="4076700"/>
              <a:ext cx="10795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9" name="Line 97"/>
            <p:cNvSpPr>
              <a:spLocks noChangeShapeType="1"/>
            </p:cNvSpPr>
            <p:nvPr/>
          </p:nvSpPr>
          <p:spPr bwMode="auto">
            <a:xfrm flipV="1">
              <a:off x="3396655" y="3933825"/>
              <a:ext cx="0" cy="1428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0" name="Line 98"/>
            <p:cNvSpPr>
              <a:spLocks noChangeShapeType="1"/>
            </p:cNvSpPr>
            <p:nvPr/>
          </p:nvSpPr>
          <p:spPr bwMode="auto">
            <a:xfrm>
              <a:off x="2028230" y="3284538"/>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1" name="Line 99"/>
            <p:cNvSpPr>
              <a:spLocks noChangeShapeType="1"/>
            </p:cNvSpPr>
            <p:nvPr/>
          </p:nvSpPr>
          <p:spPr bwMode="auto">
            <a:xfrm flipV="1">
              <a:off x="2317155" y="2565400"/>
              <a:ext cx="0"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2" name="Line 100"/>
            <p:cNvSpPr>
              <a:spLocks noChangeShapeType="1"/>
            </p:cNvSpPr>
            <p:nvPr/>
          </p:nvSpPr>
          <p:spPr bwMode="auto">
            <a:xfrm>
              <a:off x="2317155" y="2565400"/>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3" name="Line 101"/>
            <p:cNvSpPr>
              <a:spLocks noChangeShapeType="1"/>
            </p:cNvSpPr>
            <p:nvPr/>
          </p:nvSpPr>
          <p:spPr bwMode="auto">
            <a:xfrm>
              <a:off x="3396655" y="2479675"/>
              <a:ext cx="0" cy="301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6" name="Line 104"/>
            <p:cNvSpPr>
              <a:spLocks noChangeShapeType="1"/>
            </p:cNvSpPr>
            <p:nvPr/>
          </p:nvSpPr>
          <p:spPr bwMode="auto">
            <a:xfrm flipV="1">
              <a:off x="2289239" y="1928797"/>
              <a:ext cx="2495821" cy="477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8" name="Line 106"/>
            <p:cNvSpPr>
              <a:spLocks noChangeShapeType="1"/>
            </p:cNvSpPr>
            <p:nvPr/>
          </p:nvSpPr>
          <p:spPr bwMode="auto">
            <a:xfrm>
              <a:off x="4356100" y="2117944"/>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9" name="Line 107"/>
            <p:cNvSpPr>
              <a:spLocks noChangeShapeType="1"/>
            </p:cNvSpPr>
            <p:nvPr/>
          </p:nvSpPr>
          <p:spPr bwMode="auto">
            <a:xfrm>
              <a:off x="2028230" y="4221163"/>
              <a:ext cx="16573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0" name="Line 108"/>
            <p:cNvSpPr>
              <a:spLocks noChangeShapeType="1"/>
            </p:cNvSpPr>
            <p:nvPr/>
          </p:nvSpPr>
          <p:spPr bwMode="auto">
            <a:xfrm>
              <a:off x="3685580" y="4221335"/>
              <a:ext cx="2159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3" name="Line 111"/>
            <p:cNvSpPr>
              <a:spLocks noChangeShapeType="1"/>
            </p:cNvSpPr>
            <p:nvPr/>
          </p:nvSpPr>
          <p:spPr bwMode="auto">
            <a:xfrm>
              <a:off x="3612554" y="3721101"/>
              <a:ext cx="115180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4" name="Line 112"/>
            <p:cNvSpPr>
              <a:spLocks noChangeShapeType="1"/>
            </p:cNvSpPr>
            <p:nvPr/>
          </p:nvSpPr>
          <p:spPr bwMode="auto">
            <a:xfrm>
              <a:off x="3612555" y="3070226"/>
              <a:ext cx="117250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5" name="Line 113"/>
            <p:cNvSpPr>
              <a:spLocks noChangeShapeType="1"/>
            </p:cNvSpPr>
            <p:nvPr/>
          </p:nvSpPr>
          <p:spPr bwMode="auto">
            <a:xfrm>
              <a:off x="4117380" y="4252763"/>
              <a:ext cx="64698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6" name="Line 114"/>
            <p:cNvSpPr>
              <a:spLocks noChangeShapeType="1"/>
            </p:cNvSpPr>
            <p:nvPr/>
          </p:nvSpPr>
          <p:spPr bwMode="auto">
            <a:xfrm>
              <a:off x="4968712" y="3831368"/>
              <a:ext cx="42654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7" name="Line 115"/>
            <p:cNvSpPr>
              <a:spLocks noChangeShapeType="1"/>
            </p:cNvSpPr>
            <p:nvPr/>
          </p:nvSpPr>
          <p:spPr bwMode="auto">
            <a:xfrm>
              <a:off x="4980982" y="4264818"/>
              <a:ext cx="41427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8" name="Line 116"/>
            <p:cNvSpPr>
              <a:spLocks noChangeShapeType="1"/>
            </p:cNvSpPr>
            <p:nvPr/>
          </p:nvSpPr>
          <p:spPr bwMode="auto">
            <a:xfrm>
              <a:off x="4981847" y="3068638"/>
              <a:ext cx="95830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9" name="Line 117"/>
            <p:cNvSpPr>
              <a:spLocks noChangeShapeType="1"/>
            </p:cNvSpPr>
            <p:nvPr/>
          </p:nvSpPr>
          <p:spPr bwMode="auto">
            <a:xfrm>
              <a:off x="6493867" y="3502025"/>
              <a:ext cx="2873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0" name="Line 118"/>
            <p:cNvSpPr>
              <a:spLocks noChangeShapeType="1"/>
            </p:cNvSpPr>
            <p:nvPr/>
          </p:nvSpPr>
          <p:spPr bwMode="auto">
            <a:xfrm>
              <a:off x="6997105" y="3573463"/>
              <a:ext cx="118288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4" name="Line 122"/>
            <p:cNvSpPr>
              <a:spLocks noChangeShapeType="1"/>
            </p:cNvSpPr>
            <p:nvPr/>
          </p:nvSpPr>
          <p:spPr bwMode="auto">
            <a:xfrm>
              <a:off x="8820026" y="3644900"/>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5" name="Line 123"/>
            <p:cNvSpPr>
              <a:spLocks noChangeShapeType="1"/>
            </p:cNvSpPr>
            <p:nvPr/>
          </p:nvSpPr>
          <p:spPr bwMode="auto">
            <a:xfrm>
              <a:off x="8964488" y="3644900"/>
              <a:ext cx="0" cy="1296988"/>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6" name="Line 124"/>
            <p:cNvSpPr>
              <a:spLocks noChangeShapeType="1"/>
            </p:cNvSpPr>
            <p:nvPr/>
          </p:nvSpPr>
          <p:spPr bwMode="auto">
            <a:xfrm flipH="1">
              <a:off x="2677516" y="4941888"/>
              <a:ext cx="6286971"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7" name="Line 125"/>
            <p:cNvSpPr>
              <a:spLocks noChangeShapeType="1"/>
            </p:cNvSpPr>
            <p:nvPr/>
          </p:nvSpPr>
          <p:spPr bwMode="auto">
            <a:xfrm flipV="1">
              <a:off x="2677517" y="3429000"/>
              <a:ext cx="0" cy="1512888"/>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8" name="Line 126"/>
            <p:cNvSpPr>
              <a:spLocks noChangeShapeType="1"/>
            </p:cNvSpPr>
            <p:nvPr/>
          </p:nvSpPr>
          <p:spPr bwMode="auto">
            <a:xfrm>
              <a:off x="2677517" y="3429000"/>
              <a:ext cx="287338"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0" name="Line 128"/>
            <p:cNvSpPr>
              <a:spLocks noChangeShapeType="1"/>
            </p:cNvSpPr>
            <p:nvPr/>
          </p:nvSpPr>
          <p:spPr bwMode="auto">
            <a:xfrm>
              <a:off x="4932364" y="1917700"/>
              <a:ext cx="13699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1" name="Line 129"/>
            <p:cNvSpPr>
              <a:spLocks noChangeShapeType="1"/>
            </p:cNvSpPr>
            <p:nvPr/>
          </p:nvSpPr>
          <p:spPr bwMode="auto">
            <a:xfrm>
              <a:off x="6277967" y="1917700"/>
              <a:ext cx="0" cy="11509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2" name="Line 130"/>
            <p:cNvSpPr>
              <a:spLocks noChangeShapeType="1"/>
            </p:cNvSpPr>
            <p:nvPr/>
          </p:nvSpPr>
          <p:spPr bwMode="auto">
            <a:xfrm>
              <a:off x="3180755" y="2565400"/>
              <a:ext cx="158360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3" name="Line 131"/>
            <p:cNvSpPr>
              <a:spLocks noChangeShapeType="1"/>
            </p:cNvSpPr>
            <p:nvPr/>
          </p:nvSpPr>
          <p:spPr bwMode="auto">
            <a:xfrm>
              <a:off x="4908824" y="2565400"/>
              <a:ext cx="181007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5" name="Line 133"/>
            <p:cNvSpPr>
              <a:spLocks noChangeShapeType="1"/>
            </p:cNvSpPr>
            <p:nvPr/>
          </p:nvSpPr>
          <p:spPr bwMode="auto">
            <a:xfrm>
              <a:off x="8490087" y="2571750"/>
              <a:ext cx="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4" name="Line 132"/>
            <p:cNvSpPr>
              <a:spLocks noChangeShapeType="1"/>
            </p:cNvSpPr>
            <p:nvPr/>
          </p:nvSpPr>
          <p:spPr bwMode="auto">
            <a:xfrm>
              <a:off x="8345624" y="2564829"/>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6" name="Line 134"/>
            <p:cNvSpPr>
              <a:spLocks noChangeShapeType="1"/>
            </p:cNvSpPr>
            <p:nvPr/>
          </p:nvSpPr>
          <p:spPr bwMode="auto">
            <a:xfrm flipH="1">
              <a:off x="3128107" y="2696592"/>
              <a:ext cx="5388706" cy="1628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7" name="Line 135"/>
            <p:cNvSpPr>
              <a:spLocks noChangeShapeType="1"/>
            </p:cNvSpPr>
            <p:nvPr/>
          </p:nvSpPr>
          <p:spPr bwMode="auto">
            <a:xfrm>
              <a:off x="3109317" y="2709863"/>
              <a:ext cx="0" cy="714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8" name="Line 136"/>
            <p:cNvSpPr>
              <a:spLocks noChangeShapeType="1"/>
            </p:cNvSpPr>
            <p:nvPr/>
          </p:nvSpPr>
          <p:spPr bwMode="auto">
            <a:xfrm>
              <a:off x="3325217" y="1196975"/>
              <a:ext cx="1439143"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9" name="Line 137"/>
            <p:cNvSpPr>
              <a:spLocks noChangeShapeType="1"/>
            </p:cNvSpPr>
            <p:nvPr/>
          </p:nvSpPr>
          <p:spPr bwMode="auto">
            <a:xfrm>
              <a:off x="4908824" y="1196975"/>
              <a:ext cx="1872382"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00" name="Line 138"/>
            <p:cNvSpPr>
              <a:spLocks noChangeShapeType="1"/>
            </p:cNvSpPr>
            <p:nvPr/>
          </p:nvSpPr>
          <p:spPr bwMode="auto">
            <a:xfrm>
              <a:off x="3325217" y="981075"/>
              <a:ext cx="1409150"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03" name="Line 141"/>
            <p:cNvSpPr>
              <a:spLocks noChangeShapeType="1"/>
            </p:cNvSpPr>
            <p:nvPr/>
          </p:nvSpPr>
          <p:spPr bwMode="auto">
            <a:xfrm>
              <a:off x="4905618" y="981075"/>
              <a:ext cx="1898184"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04" name="Text Box 142"/>
            <p:cNvSpPr txBox="1">
              <a:spLocks noChangeArrowheads="1"/>
            </p:cNvSpPr>
            <p:nvPr/>
          </p:nvSpPr>
          <p:spPr bwMode="auto">
            <a:xfrm>
              <a:off x="5148064" y="72199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st_opE</a:t>
              </a:r>
              <a:endParaRPr lang="en-US" altLang="ja-JP" sz="1200" b="1" dirty="0"/>
            </a:p>
          </p:txBody>
        </p:sp>
        <p:sp>
          <p:nvSpPr>
            <p:cNvPr id="21605" name="Text Box 143"/>
            <p:cNvSpPr txBox="1">
              <a:spLocks noChangeArrowheads="1"/>
            </p:cNvSpPr>
            <p:nvPr/>
          </p:nvSpPr>
          <p:spPr bwMode="auto">
            <a:xfrm>
              <a:off x="5125442" y="9810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ld_opE</a:t>
              </a:r>
              <a:endParaRPr lang="en-US" altLang="ja-JP" sz="1200" b="1" dirty="0"/>
            </a:p>
          </p:txBody>
        </p:sp>
        <p:sp>
          <p:nvSpPr>
            <p:cNvPr id="21606" name="Text Box 144"/>
            <p:cNvSpPr txBox="1">
              <a:spLocks noChangeArrowheads="1"/>
            </p:cNvSpPr>
            <p:nvPr/>
          </p:nvSpPr>
          <p:spPr bwMode="auto">
            <a:xfrm>
              <a:off x="3252192" y="9810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a:t>ld_op</a:t>
              </a:r>
            </a:p>
          </p:txBody>
        </p:sp>
        <p:sp>
          <p:nvSpPr>
            <p:cNvPr id="21607" name="Text Box 145"/>
            <p:cNvSpPr txBox="1">
              <a:spLocks noChangeArrowheads="1"/>
            </p:cNvSpPr>
            <p:nvPr/>
          </p:nvSpPr>
          <p:spPr bwMode="auto">
            <a:xfrm>
              <a:off x="3252192" y="7651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a:t>st_op</a:t>
              </a:r>
            </a:p>
          </p:txBody>
        </p:sp>
        <p:sp>
          <p:nvSpPr>
            <p:cNvPr id="21610" name="Line 148"/>
            <p:cNvSpPr>
              <a:spLocks noChangeShapeType="1"/>
            </p:cNvSpPr>
            <p:nvPr/>
          </p:nvSpPr>
          <p:spPr bwMode="auto">
            <a:xfrm>
              <a:off x="6962873" y="981075"/>
              <a:ext cx="382266" cy="0"/>
            </a:xfrm>
            <a:prstGeom prst="line">
              <a:avLst/>
            </a:prstGeom>
            <a:noFill/>
            <a:ln w="9525">
              <a:solidFill>
                <a:schemeClr val="tx1"/>
              </a:solidFill>
              <a:prstDash val="dash"/>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1" name="Text Box 149"/>
            <p:cNvSpPr txBox="1">
              <a:spLocks noChangeArrowheads="1"/>
            </p:cNvSpPr>
            <p:nvPr/>
          </p:nvSpPr>
          <p:spPr bwMode="auto">
            <a:xfrm>
              <a:off x="6984026" y="472331"/>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rweM</a:t>
              </a:r>
              <a:endParaRPr lang="en-US" altLang="ja-JP" sz="1200" b="1" dirty="0"/>
            </a:p>
          </p:txBody>
        </p:sp>
        <p:sp>
          <p:nvSpPr>
            <p:cNvPr id="21612" name="Line 150"/>
            <p:cNvSpPr>
              <a:spLocks noChangeShapeType="1"/>
            </p:cNvSpPr>
            <p:nvPr/>
          </p:nvSpPr>
          <p:spPr bwMode="auto">
            <a:xfrm>
              <a:off x="2028230" y="2781300"/>
              <a:ext cx="730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3" name="Line 151"/>
            <p:cNvSpPr>
              <a:spLocks noChangeShapeType="1"/>
            </p:cNvSpPr>
            <p:nvPr/>
          </p:nvSpPr>
          <p:spPr bwMode="auto">
            <a:xfrm flipV="1">
              <a:off x="2101255" y="981075"/>
              <a:ext cx="0" cy="18002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4" name="Line 152"/>
            <p:cNvSpPr>
              <a:spLocks noChangeShapeType="1"/>
            </p:cNvSpPr>
            <p:nvPr/>
          </p:nvSpPr>
          <p:spPr bwMode="auto">
            <a:xfrm>
              <a:off x="2101255" y="981075"/>
              <a:ext cx="50323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7" name="Text Box 155"/>
            <p:cNvSpPr txBox="1">
              <a:spLocks noChangeArrowheads="1"/>
            </p:cNvSpPr>
            <p:nvPr/>
          </p:nvSpPr>
          <p:spPr bwMode="auto">
            <a:xfrm>
              <a:off x="1739844" y="688256"/>
              <a:ext cx="93662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opcode</a:t>
              </a:r>
            </a:p>
          </p:txBody>
        </p:sp>
        <p:sp>
          <p:nvSpPr>
            <p:cNvPr id="21619" name="Text Box 157"/>
            <p:cNvSpPr txBox="1">
              <a:spLocks noChangeArrowheads="1"/>
            </p:cNvSpPr>
            <p:nvPr/>
          </p:nvSpPr>
          <p:spPr bwMode="auto">
            <a:xfrm>
              <a:off x="3793530" y="1644985"/>
              <a:ext cx="137947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funct3</a:t>
              </a:r>
            </a:p>
          </p:txBody>
        </p:sp>
        <p:sp>
          <p:nvSpPr>
            <p:cNvPr id="21620" name="Text Box 158"/>
            <p:cNvSpPr txBox="1">
              <a:spLocks noChangeArrowheads="1"/>
            </p:cNvSpPr>
            <p:nvPr/>
          </p:nvSpPr>
          <p:spPr bwMode="auto">
            <a:xfrm>
              <a:off x="3048599" y="22248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rs1</a:t>
              </a:r>
            </a:p>
          </p:txBody>
        </p:sp>
        <p:sp>
          <p:nvSpPr>
            <p:cNvPr id="21621" name="Text Box 159"/>
            <p:cNvSpPr txBox="1">
              <a:spLocks noChangeArrowheads="1"/>
            </p:cNvSpPr>
            <p:nvPr/>
          </p:nvSpPr>
          <p:spPr bwMode="auto">
            <a:xfrm>
              <a:off x="2998390" y="399018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rs2  </a:t>
              </a:r>
            </a:p>
          </p:txBody>
        </p:sp>
        <p:sp>
          <p:nvSpPr>
            <p:cNvPr id="21622" name="Text Box 160"/>
            <p:cNvSpPr txBox="1">
              <a:spLocks noChangeArrowheads="1"/>
            </p:cNvSpPr>
            <p:nvPr/>
          </p:nvSpPr>
          <p:spPr bwMode="auto">
            <a:xfrm>
              <a:off x="2664289" y="4178300"/>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imm</a:t>
              </a:r>
              <a:r>
                <a:rPr lang="ja-JP" altLang="en-US" sz="1200" b="1" dirty="0"/>
                <a:t> </a:t>
              </a:r>
              <a:endParaRPr lang="en-US" altLang="ja-JP" sz="1200" b="1" dirty="0"/>
            </a:p>
          </p:txBody>
        </p:sp>
        <p:sp>
          <p:nvSpPr>
            <p:cNvPr id="21623" name="Text Box 161"/>
            <p:cNvSpPr txBox="1">
              <a:spLocks noChangeArrowheads="1"/>
            </p:cNvSpPr>
            <p:nvPr/>
          </p:nvSpPr>
          <p:spPr bwMode="auto">
            <a:xfrm>
              <a:off x="8535906" y="639094"/>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rweW</a:t>
              </a:r>
              <a:endParaRPr lang="en-US" altLang="ja-JP" sz="1200" b="1" dirty="0"/>
            </a:p>
          </p:txBody>
        </p:sp>
        <p:sp>
          <p:nvSpPr>
            <p:cNvPr id="21624" name="Line 162"/>
            <p:cNvSpPr>
              <a:spLocks noChangeShapeType="1"/>
            </p:cNvSpPr>
            <p:nvPr/>
          </p:nvSpPr>
          <p:spPr bwMode="auto">
            <a:xfrm>
              <a:off x="6925666" y="1196975"/>
              <a:ext cx="1274957" cy="0"/>
            </a:xfrm>
            <a:prstGeom prst="line">
              <a:avLst/>
            </a:prstGeom>
            <a:noFill/>
            <a:ln w="9525">
              <a:solidFill>
                <a:schemeClr val="tx1"/>
              </a:solidFill>
              <a:prstDash val="dash"/>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25" name="Line 163"/>
            <p:cNvSpPr>
              <a:spLocks noChangeShapeType="1"/>
            </p:cNvSpPr>
            <p:nvPr/>
          </p:nvSpPr>
          <p:spPr bwMode="auto">
            <a:xfrm>
              <a:off x="8747993" y="1189831"/>
              <a:ext cx="0" cy="230505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26" name="Line 164"/>
            <p:cNvSpPr>
              <a:spLocks noChangeShapeType="1"/>
            </p:cNvSpPr>
            <p:nvPr/>
          </p:nvSpPr>
          <p:spPr bwMode="auto">
            <a:xfrm>
              <a:off x="7235453" y="3572669"/>
              <a:ext cx="0" cy="252095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27" name="Line 165"/>
            <p:cNvSpPr>
              <a:spLocks noChangeShapeType="1"/>
            </p:cNvSpPr>
            <p:nvPr/>
          </p:nvSpPr>
          <p:spPr bwMode="auto">
            <a:xfrm flipH="1">
              <a:off x="5089363" y="3843743"/>
              <a:ext cx="0" cy="662767"/>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31" name="Line 169"/>
            <p:cNvSpPr>
              <a:spLocks noChangeShapeType="1"/>
            </p:cNvSpPr>
            <p:nvPr/>
          </p:nvSpPr>
          <p:spPr bwMode="auto">
            <a:xfrm>
              <a:off x="7525406" y="5786856"/>
              <a:ext cx="286310"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32" name="Text Box 170"/>
            <p:cNvSpPr txBox="1">
              <a:spLocks noChangeArrowheads="1"/>
            </p:cNvSpPr>
            <p:nvPr/>
          </p:nvSpPr>
          <p:spPr bwMode="auto">
            <a:xfrm>
              <a:off x="7216476" y="5618958"/>
              <a:ext cx="3778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t>we</a:t>
              </a:r>
            </a:p>
          </p:txBody>
        </p:sp>
        <p:sp>
          <p:nvSpPr>
            <p:cNvPr id="21633" name="Text Box 171"/>
            <p:cNvSpPr txBox="1">
              <a:spLocks noChangeArrowheads="1"/>
            </p:cNvSpPr>
            <p:nvPr/>
          </p:nvSpPr>
          <p:spPr bwMode="auto">
            <a:xfrm>
              <a:off x="7877311" y="525289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readdata</a:t>
              </a:r>
              <a:endParaRPr lang="en-US" altLang="ja-JP" sz="1200" b="1" dirty="0"/>
            </a:p>
          </p:txBody>
        </p:sp>
        <p:sp>
          <p:nvSpPr>
            <p:cNvPr id="21634" name="Text Box 172"/>
            <p:cNvSpPr txBox="1">
              <a:spLocks noChangeArrowheads="1"/>
            </p:cNvSpPr>
            <p:nvPr/>
          </p:nvSpPr>
          <p:spPr bwMode="auto">
            <a:xfrm>
              <a:off x="5227836" y="3035975"/>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srca</a:t>
              </a:r>
              <a:endParaRPr lang="en-US" altLang="ja-JP" sz="1200" b="1" dirty="0"/>
            </a:p>
          </p:txBody>
        </p:sp>
        <p:sp>
          <p:nvSpPr>
            <p:cNvPr id="21635" name="Text Box 173"/>
            <p:cNvSpPr txBox="1">
              <a:spLocks noChangeArrowheads="1"/>
            </p:cNvSpPr>
            <p:nvPr/>
          </p:nvSpPr>
          <p:spPr bwMode="auto">
            <a:xfrm>
              <a:off x="6287094" y="4947596"/>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writedata</a:t>
              </a:r>
              <a:endParaRPr lang="en-US" altLang="ja-JP" sz="1200" b="1" dirty="0"/>
            </a:p>
          </p:txBody>
        </p:sp>
        <p:sp>
          <p:nvSpPr>
            <p:cNvPr id="21638" name="Text Box 176"/>
            <p:cNvSpPr txBox="1">
              <a:spLocks noChangeArrowheads="1"/>
            </p:cNvSpPr>
            <p:nvPr/>
          </p:nvSpPr>
          <p:spPr bwMode="auto">
            <a:xfrm>
              <a:off x="3573482" y="1943211"/>
              <a:ext cx="7296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dirty="0" err="1"/>
                <a:t>addcom</a:t>
              </a:r>
              <a:endParaRPr lang="en-US" altLang="ja-JP" sz="1200" dirty="0"/>
            </a:p>
          </p:txBody>
        </p:sp>
        <p:sp>
          <p:nvSpPr>
            <p:cNvPr id="21639" name="Text Box 177"/>
            <p:cNvSpPr txBox="1">
              <a:spLocks noChangeArrowheads="1"/>
            </p:cNvSpPr>
            <p:nvPr/>
          </p:nvSpPr>
          <p:spPr bwMode="auto">
            <a:xfrm>
              <a:off x="5196880" y="22764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rdE</a:t>
              </a:r>
              <a:endParaRPr lang="en-US" altLang="ja-JP" sz="1200" b="1" dirty="0"/>
            </a:p>
          </p:txBody>
        </p:sp>
        <p:sp>
          <p:nvSpPr>
            <p:cNvPr id="21640" name="Text Box 178"/>
            <p:cNvSpPr txBox="1">
              <a:spLocks noChangeArrowheads="1"/>
            </p:cNvSpPr>
            <p:nvPr/>
          </p:nvSpPr>
          <p:spPr bwMode="auto">
            <a:xfrm>
              <a:off x="6815529" y="223668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rdM</a:t>
              </a:r>
              <a:endParaRPr lang="en-US" altLang="ja-JP" sz="1200" b="1" dirty="0"/>
            </a:p>
          </p:txBody>
        </p:sp>
        <p:sp>
          <p:nvSpPr>
            <p:cNvPr id="21641" name="Text Box 179"/>
            <p:cNvSpPr txBox="1">
              <a:spLocks noChangeArrowheads="1"/>
            </p:cNvSpPr>
            <p:nvPr/>
          </p:nvSpPr>
          <p:spPr bwMode="auto">
            <a:xfrm>
              <a:off x="2533055" y="785813"/>
              <a:ext cx="7826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t>decorder</a:t>
              </a:r>
            </a:p>
          </p:txBody>
        </p:sp>
        <p:sp>
          <p:nvSpPr>
            <p:cNvPr id="21642" name="Line 180"/>
            <p:cNvSpPr>
              <a:spLocks noChangeShapeType="1"/>
            </p:cNvSpPr>
            <p:nvPr/>
          </p:nvSpPr>
          <p:spPr bwMode="auto">
            <a:xfrm>
              <a:off x="2028230" y="188913"/>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43" name="Line 181"/>
            <p:cNvSpPr>
              <a:spLocks noChangeShapeType="1"/>
            </p:cNvSpPr>
            <p:nvPr/>
          </p:nvSpPr>
          <p:spPr bwMode="auto">
            <a:xfrm>
              <a:off x="4765352" y="184994"/>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44" name="Line 182"/>
            <p:cNvSpPr>
              <a:spLocks noChangeShapeType="1"/>
            </p:cNvSpPr>
            <p:nvPr/>
          </p:nvSpPr>
          <p:spPr bwMode="auto">
            <a:xfrm>
              <a:off x="6852642" y="188913"/>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45" name="Text Box 183"/>
            <p:cNvSpPr txBox="1">
              <a:spLocks noChangeArrowheads="1"/>
            </p:cNvSpPr>
            <p:nvPr/>
          </p:nvSpPr>
          <p:spPr bwMode="auto">
            <a:xfrm>
              <a:off x="1095375" y="207963"/>
              <a:ext cx="32573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F</a:t>
              </a:r>
            </a:p>
          </p:txBody>
        </p:sp>
        <p:sp>
          <p:nvSpPr>
            <p:cNvPr id="21646" name="Text Box 184"/>
            <p:cNvSpPr txBox="1">
              <a:spLocks noChangeArrowheads="1"/>
            </p:cNvSpPr>
            <p:nvPr/>
          </p:nvSpPr>
          <p:spPr bwMode="auto">
            <a:xfrm>
              <a:off x="3459596" y="178635"/>
              <a:ext cx="35137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D</a:t>
              </a:r>
            </a:p>
          </p:txBody>
        </p:sp>
        <p:sp>
          <p:nvSpPr>
            <p:cNvPr id="21647" name="Text Box 185"/>
            <p:cNvSpPr txBox="1">
              <a:spLocks noChangeArrowheads="1"/>
            </p:cNvSpPr>
            <p:nvPr/>
          </p:nvSpPr>
          <p:spPr bwMode="auto">
            <a:xfrm>
              <a:off x="5701705" y="188913"/>
              <a:ext cx="33855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E</a:t>
              </a:r>
            </a:p>
          </p:txBody>
        </p:sp>
        <p:sp>
          <p:nvSpPr>
            <p:cNvPr id="21648" name="Text Box 186"/>
            <p:cNvSpPr txBox="1">
              <a:spLocks noChangeArrowheads="1"/>
            </p:cNvSpPr>
            <p:nvPr/>
          </p:nvSpPr>
          <p:spPr bwMode="auto">
            <a:xfrm>
              <a:off x="7408686" y="214968"/>
              <a:ext cx="37702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M</a:t>
              </a:r>
            </a:p>
          </p:txBody>
        </p:sp>
        <p:sp>
          <p:nvSpPr>
            <p:cNvPr id="21649" name="Text Box 187"/>
            <p:cNvSpPr txBox="1">
              <a:spLocks noChangeArrowheads="1"/>
            </p:cNvSpPr>
            <p:nvPr/>
          </p:nvSpPr>
          <p:spPr bwMode="auto">
            <a:xfrm>
              <a:off x="1691680" y="22764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ir</a:t>
              </a:r>
            </a:p>
          </p:txBody>
        </p:sp>
        <p:sp>
          <p:nvSpPr>
            <p:cNvPr id="174" name="Rectangle 39">
              <a:extLst>
                <a:ext uri="{FF2B5EF4-FFF2-40B4-BE49-F238E27FC236}">
                  <a16:creationId xmlns:a16="http://schemas.microsoft.com/office/drawing/2014/main" id="{52D9B0CF-C6FF-4276-B5E8-10BC95CC8120}"/>
                </a:ext>
              </a:extLst>
            </p:cNvPr>
            <p:cNvSpPr>
              <a:spLocks noChangeArrowheads="1"/>
            </p:cNvSpPr>
            <p:nvPr/>
          </p:nvSpPr>
          <p:spPr bwMode="auto">
            <a:xfrm rot="5400000">
              <a:off x="6575226" y="4248293"/>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a:t>reg2M</a:t>
              </a:r>
            </a:p>
          </p:txBody>
        </p:sp>
        <p:sp>
          <p:nvSpPr>
            <p:cNvPr id="179" name="Line 117">
              <a:extLst>
                <a:ext uri="{FF2B5EF4-FFF2-40B4-BE49-F238E27FC236}">
                  <a16:creationId xmlns:a16="http://schemas.microsoft.com/office/drawing/2014/main" id="{85123218-C3B7-41C7-840A-B3E92EBC6C06}"/>
                </a:ext>
              </a:extLst>
            </p:cNvPr>
            <p:cNvSpPr>
              <a:spLocks noChangeShapeType="1"/>
            </p:cNvSpPr>
            <p:nvPr/>
          </p:nvSpPr>
          <p:spPr bwMode="auto">
            <a:xfrm>
              <a:off x="6983982" y="4500304"/>
              <a:ext cx="180306" cy="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0" name="Line 164">
              <a:extLst>
                <a:ext uri="{FF2B5EF4-FFF2-40B4-BE49-F238E27FC236}">
                  <a16:creationId xmlns:a16="http://schemas.microsoft.com/office/drawing/2014/main" id="{CB46BDA8-21EE-496C-9EF8-2E8D8F97DE94}"/>
                </a:ext>
              </a:extLst>
            </p:cNvPr>
            <p:cNvSpPr>
              <a:spLocks noChangeShapeType="1"/>
            </p:cNvSpPr>
            <p:nvPr/>
          </p:nvSpPr>
          <p:spPr bwMode="auto">
            <a:xfrm flipH="1">
              <a:off x="7161015" y="4479925"/>
              <a:ext cx="3273" cy="168275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1" name="Line 118">
              <a:extLst>
                <a:ext uri="{FF2B5EF4-FFF2-40B4-BE49-F238E27FC236}">
                  <a16:creationId xmlns:a16="http://schemas.microsoft.com/office/drawing/2014/main" id="{8625AFBE-9AD9-4925-8595-943E359AAFEF}"/>
                </a:ext>
              </a:extLst>
            </p:cNvPr>
            <p:cNvSpPr>
              <a:spLocks noChangeShapeType="1"/>
            </p:cNvSpPr>
            <p:nvPr/>
          </p:nvSpPr>
          <p:spPr bwMode="auto">
            <a:xfrm>
              <a:off x="7141567" y="6162675"/>
              <a:ext cx="644145" cy="2063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2" name="Line 118">
              <a:extLst>
                <a:ext uri="{FF2B5EF4-FFF2-40B4-BE49-F238E27FC236}">
                  <a16:creationId xmlns:a16="http://schemas.microsoft.com/office/drawing/2014/main" id="{7F8667C9-81AB-40F8-BF59-4935C4275FDC}"/>
                </a:ext>
              </a:extLst>
            </p:cNvPr>
            <p:cNvSpPr>
              <a:spLocks noChangeShapeType="1"/>
            </p:cNvSpPr>
            <p:nvPr/>
          </p:nvSpPr>
          <p:spPr bwMode="auto">
            <a:xfrm>
              <a:off x="7235453" y="6085680"/>
              <a:ext cx="576262" cy="713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 name="Line 117">
              <a:extLst>
                <a:ext uri="{FF2B5EF4-FFF2-40B4-BE49-F238E27FC236}">
                  <a16:creationId xmlns:a16="http://schemas.microsoft.com/office/drawing/2014/main" id="{07FD7EBA-4A1B-43E0-BA87-D83557E01AB4}"/>
                </a:ext>
              </a:extLst>
            </p:cNvPr>
            <p:cNvSpPr>
              <a:spLocks noChangeShapeType="1"/>
            </p:cNvSpPr>
            <p:nvPr/>
          </p:nvSpPr>
          <p:spPr bwMode="auto">
            <a:xfrm>
              <a:off x="5089363" y="4506511"/>
              <a:ext cx="164898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5" name="Rectangle 76">
              <a:extLst>
                <a:ext uri="{FF2B5EF4-FFF2-40B4-BE49-F238E27FC236}">
                  <a16:creationId xmlns:a16="http://schemas.microsoft.com/office/drawing/2014/main" id="{C84319A5-C71C-4F9B-AF20-5745299804B3}"/>
                </a:ext>
              </a:extLst>
            </p:cNvPr>
            <p:cNvSpPr>
              <a:spLocks noChangeArrowheads="1"/>
            </p:cNvSpPr>
            <p:nvPr/>
          </p:nvSpPr>
          <p:spPr bwMode="auto">
            <a:xfrm>
              <a:off x="8231622" y="1104901"/>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86" name="Rectangle 40">
              <a:extLst>
                <a:ext uri="{FF2B5EF4-FFF2-40B4-BE49-F238E27FC236}">
                  <a16:creationId xmlns:a16="http://schemas.microsoft.com/office/drawing/2014/main" id="{08F656B6-90A8-4186-AF49-344B6ADEF451}"/>
                </a:ext>
              </a:extLst>
            </p:cNvPr>
            <p:cNvSpPr>
              <a:spLocks noChangeArrowheads="1"/>
            </p:cNvSpPr>
            <p:nvPr/>
          </p:nvSpPr>
          <p:spPr bwMode="auto">
            <a:xfrm rot="5400000">
              <a:off x="8012819" y="3377947"/>
              <a:ext cx="5762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alurW</a:t>
              </a:r>
              <a:endParaRPr lang="en-US" altLang="ja-JP" sz="1400" dirty="0"/>
            </a:p>
          </p:txBody>
        </p:sp>
        <p:sp>
          <p:nvSpPr>
            <p:cNvPr id="187" name="Rectangle 39">
              <a:extLst>
                <a:ext uri="{FF2B5EF4-FFF2-40B4-BE49-F238E27FC236}">
                  <a16:creationId xmlns:a16="http://schemas.microsoft.com/office/drawing/2014/main" id="{9D676B2B-99E9-414F-AADF-0823C712C312}"/>
                </a:ext>
              </a:extLst>
            </p:cNvPr>
            <p:cNvSpPr>
              <a:spLocks noChangeArrowheads="1"/>
            </p:cNvSpPr>
            <p:nvPr/>
          </p:nvSpPr>
          <p:spPr bwMode="auto">
            <a:xfrm rot="5400000">
              <a:off x="8004273" y="4041030"/>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rdataW</a:t>
              </a:r>
              <a:endParaRPr lang="en-US" altLang="ja-JP" sz="1400" dirty="0"/>
            </a:p>
          </p:txBody>
        </p:sp>
        <p:sp>
          <p:nvSpPr>
            <p:cNvPr id="188" name="Line 164">
              <a:extLst>
                <a:ext uri="{FF2B5EF4-FFF2-40B4-BE49-F238E27FC236}">
                  <a16:creationId xmlns:a16="http://schemas.microsoft.com/office/drawing/2014/main" id="{EE94C804-7349-4CD0-BA07-856FF3B2E857}"/>
                </a:ext>
              </a:extLst>
            </p:cNvPr>
            <p:cNvSpPr>
              <a:spLocks noChangeShapeType="1"/>
            </p:cNvSpPr>
            <p:nvPr/>
          </p:nvSpPr>
          <p:spPr bwMode="auto">
            <a:xfrm>
              <a:off x="7956376" y="4135437"/>
              <a:ext cx="0" cy="1413993"/>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9" name="Line 117">
              <a:extLst>
                <a:ext uri="{FF2B5EF4-FFF2-40B4-BE49-F238E27FC236}">
                  <a16:creationId xmlns:a16="http://schemas.microsoft.com/office/drawing/2014/main" id="{299532CB-31D4-4AB0-86DA-892266DBCFED}"/>
                </a:ext>
              </a:extLst>
            </p:cNvPr>
            <p:cNvSpPr>
              <a:spLocks noChangeShapeType="1"/>
            </p:cNvSpPr>
            <p:nvPr/>
          </p:nvSpPr>
          <p:spPr bwMode="auto">
            <a:xfrm>
              <a:off x="7937499" y="4149080"/>
              <a:ext cx="2631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0" name="Line 117">
              <a:extLst>
                <a:ext uri="{FF2B5EF4-FFF2-40B4-BE49-F238E27FC236}">
                  <a16:creationId xmlns:a16="http://schemas.microsoft.com/office/drawing/2014/main" id="{102FD469-10D9-43D1-8BF8-3433B99098A4}"/>
                </a:ext>
              </a:extLst>
            </p:cNvPr>
            <p:cNvSpPr>
              <a:spLocks noChangeShapeType="1"/>
            </p:cNvSpPr>
            <p:nvPr/>
          </p:nvSpPr>
          <p:spPr bwMode="auto">
            <a:xfrm>
              <a:off x="8388424" y="3573016"/>
              <a:ext cx="2473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1" name="Line 117">
              <a:extLst>
                <a:ext uri="{FF2B5EF4-FFF2-40B4-BE49-F238E27FC236}">
                  <a16:creationId xmlns:a16="http://schemas.microsoft.com/office/drawing/2014/main" id="{8764E777-C883-4B2B-ADF7-DE04E90093E5}"/>
                </a:ext>
              </a:extLst>
            </p:cNvPr>
            <p:cNvSpPr>
              <a:spLocks noChangeShapeType="1"/>
            </p:cNvSpPr>
            <p:nvPr/>
          </p:nvSpPr>
          <p:spPr bwMode="auto">
            <a:xfrm>
              <a:off x="8388424" y="3860800"/>
              <a:ext cx="215901"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3" name="Line 141">
              <a:extLst>
                <a:ext uri="{FF2B5EF4-FFF2-40B4-BE49-F238E27FC236}">
                  <a16:creationId xmlns:a16="http://schemas.microsoft.com/office/drawing/2014/main" id="{117F816D-7BB9-4D86-A08D-0D8BCFD4CC36}"/>
                </a:ext>
              </a:extLst>
            </p:cNvPr>
            <p:cNvSpPr>
              <a:spLocks noChangeShapeType="1"/>
            </p:cNvSpPr>
            <p:nvPr/>
          </p:nvSpPr>
          <p:spPr bwMode="auto">
            <a:xfrm>
              <a:off x="8388672" y="1196752"/>
              <a:ext cx="359321" cy="0"/>
            </a:xfrm>
            <a:prstGeom prst="line">
              <a:avLst/>
            </a:prstGeom>
            <a:noFill/>
            <a:ln w="9525">
              <a:solidFill>
                <a:schemeClr val="tx1"/>
              </a:solidFill>
              <a:prstDash val="dash"/>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 name="Rectangle 81">
              <a:extLst>
                <a:ext uri="{FF2B5EF4-FFF2-40B4-BE49-F238E27FC236}">
                  <a16:creationId xmlns:a16="http://schemas.microsoft.com/office/drawing/2014/main" id="{D592B511-E810-4EA4-AFE6-044AB31B5065}"/>
                </a:ext>
              </a:extLst>
            </p:cNvPr>
            <p:cNvSpPr>
              <a:spLocks noChangeArrowheads="1"/>
            </p:cNvSpPr>
            <p:nvPr/>
          </p:nvSpPr>
          <p:spPr bwMode="auto">
            <a:xfrm>
              <a:off x="6803802" y="814387"/>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7" name="Line 129">
              <a:extLst>
                <a:ext uri="{FF2B5EF4-FFF2-40B4-BE49-F238E27FC236}">
                  <a16:creationId xmlns:a16="http://schemas.microsoft.com/office/drawing/2014/main" id="{A436A2ED-CF62-4F97-862B-CC3FA9BE4424}"/>
                </a:ext>
              </a:extLst>
            </p:cNvPr>
            <p:cNvSpPr>
              <a:spLocks noChangeShapeType="1"/>
            </p:cNvSpPr>
            <p:nvPr/>
          </p:nvSpPr>
          <p:spPr bwMode="auto">
            <a:xfrm>
              <a:off x="7349678" y="981075"/>
              <a:ext cx="0" cy="64770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8" name="Rectangle 78">
              <a:extLst>
                <a:ext uri="{FF2B5EF4-FFF2-40B4-BE49-F238E27FC236}">
                  <a16:creationId xmlns:a16="http://schemas.microsoft.com/office/drawing/2014/main" id="{C0ADF918-409D-4D8B-AE10-EC95BA59F6D8}"/>
                </a:ext>
              </a:extLst>
            </p:cNvPr>
            <p:cNvSpPr>
              <a:spLocks noChangeArrowheads="1"/>
            </p:cNvSpPr>
            <p:nvPr/>
          </p:nvSpPr>
          <p:spPr bwMode="auto">
            <a:xfrm>
              <a:off x="4716016" y="620812"/>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9" name="Line 138">
              <a:extLst>
                <a:ext uri="{FF2B5EF4-FFF2-40B4-BE49-F238E27FC236}">
                  <a16:creationId xmlns:a16="http://schemas.microsoft.com/office/drawing/2014/main" id="{4D05CDED-8B2E-4AE5-9372-1D8F7206B3C8}"/>
                </a:ext>
              </a:extLst>
            </p:cNvPr>
            <p:cNvSpPr>
              <a:spLocks noChangeShapeType="1"/>
            </p:cNvSpPr>
            <p:nvPr/>
          </p:nvSpPr>
          <p:spPr bwMode="auto">
            <a:xfrm>
              <a:off x="3276873" y="765274"/>
              <a:ext cx="1439143"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0" name="Line 141">
              <a:extLst>
                <a:ext uri="{FF2B5EF4-FFF2-40B4-BE49-F238E27FC236}">
                  <a16:creationId xmlns:a16="http://schemas.microsoft.com/office/drawing/2014/main" id="{BDF55E9A-E7BF-4330-B1DF-8D86EA7C1EAB}"/>
                </a:ext>
              </a:extLst>
            </p:cNvPr>
            <p:cNvSpPr>
              <a:spLocks noChangeShapeType="1"/>
            </p:cNvSpPr>
            <p:nvPr/>
          </p:nvSpPr>
          <p:spPr bwMode="auto">
            <a:xfrm>
              <a:off x="4860479" y="765274"/>
              <a:ext cx="1894979"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1" name="Text Box 145">
              <a:extLst>
                <a:ext uri="{FF2B5EF4-FFF2-40B4-BE49-F238E27FC236}">
                  <a16:creationId xmlns:a16="http://schemas.microsoft.com/office/drawing/2014/main" id="{A59CE939-E13F-4A0D-93E2-6C535FDE6271}"/>
                </a:ext>
              </a:extLst>
            </p:cNvPr>
            <p:cNvSpPr txBox="1">
              <a:spLocks noChangeArrowheads="1"/>
            </p:cNvSpPr>
            <p:nvPr/>
          </p:nvSpPr>
          <p:spPr bwMode="auto">
            <a:xfrm>
              <a:off x="3304764" y="551593"/>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a:t>
              </a:r>
              <a:endParaRPr lang="en-US" altLang="ja-JP" sz="1200" b="1" dirty="0"/>
            </a:p>
          </p:txBody>
        </p:sp>
        <p:sp>
          <p:nvSpPr>
            <p:cNvPr id="202" name="Rectangle 81">
              <a:extLst>
                <a:ext uri="{FF2B5EF4-FFF2-40B4-BE49-F238E27FC236}">
                  <a16:creationId xmlns:a16="http://schemas.microsoft.com/office/drawing/2014/main" id="{A4B68612-0FB6-4A4E-AEE0-CBC78A170F25}"/>
                </a:ext>
              </a:extLst>
            </p:cNvPr>
            <p:cNvSpPr>
              <a:spLocks noChangeArrowheads="1"/>
            </p:cNvSpPr>
            <p:nvPr/>
          </p:nvSpPr>
          <p:spPr bwMode="auto">
            <a:xfrm>
              <a:off x="6755458" y="598586"/>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4" name="Line 141">
              <a:extLst>
                <a:ext uri="{FF2B5EF4-FFF2-40B4-BE49-F238E27FC236}">
                  <a16:creationId xmlns:a16="http://schemas.microsoft.com/office/drawing/2014/main" id="{42D4838B-19C1-4C1F-B440-915F631BC702}"/>
                </a:ext>
              </a:extLst>
            </p:cNvPr>
            <p:cNvSpPr>
              <a:spLocks noChangeShapeType="1"/>
            </p:cNvSpPr>
            <p:nvPr/>
          </p:nvSpPr>
          <p:spPr bwMode="auto">
            <a:xfrm>
              <a:off x="6924080" y="728762"/>
              <a:ext cx="1307542"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8" name="グループ化 7">
              <a:extLst>
                <a:ext uri="{FF2B5EF4-FFF2-40B4-BE49-F238E27FC236}">
                  <a16:creationId xmlns:a16="http://schemas.microsoft.com/office/drawing/2014/main" id="{B1120B67-2F3B-47D4-9388-30B2D963901B}"/>
                </a:ext>
              </a:extLst>
            </p:cNvPr>
            <p:cNvGrpSpPr/>
            <p:nvPr/>
          </p:nvGrpSpPr>
          <p:grpSpPr>
            <a:xfrm>
              <a:off x="8325718" y="710505"/>
              <a:ext cx="234205" cy="743754"/>
              <a:chOff x="8772166" y="2010330"/>
              <a:chExt cx="144462" cy="1296988"/>
            </a:xfrm>
          </p:grpSpPr>
          <p:sp>
            <p:nvSpPr>
              <p:cNvPr id="205" name="Line 122">
                <a:extLst>
                  <a:ext uri="{FF2B5EF4-FFF2-40B4-BE49-F238E27FC236}">
                    <a16:creationId xmlns:a16="http://schemas.microsoft.com/office/drawing/2014/main" id="{9BE35FF0-5610-49F2-A67A-F2F004ED73E7}"/>
                  </a:ext>
                </a:extLst>
              </p:cNvPr>
              <p:cNvSpPr>
                <a:spLocks noChangeShapeType="1"/>
              </p:cNvSpPr>
              <p:nvPr/>
            </p:nvSpPr>
            <p:spPr bwMode="auto">
              <a:xfrm>
                <a:off x="8772166" y="2010330"/>
                <a:ext cx="144462"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 name="Line 123">
                <a:extLst>
                  <a:ext uri="{FF2B5EF4-FFF2-40B4-BE49-F238E27FC236}">
                    <a16:creationId xmlns:a16="http://schemas.microsoft.com/office/drawing/2014/main" id="{65D3A6C8-CD22-4192-BB13-44069307B676}"/>
                  </a:ext>
                </a:extLst>
              </p:cNvPr>
              <p:cNvSpPr>
                <a:spLocks noChangeShapeType="1"/>
              </p:cNvSpPr>
              <p:nvPr/>
            </p:nvSpPr>
            <p:spPr bwMode="auto">
              <a:xfrm>
                <a:off x="8916628" y="2010330"/>
                <a:ext cx="0" cy="129698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07" name="Line 124">
              <a:extLst>
                <a:ext uri="{FF2B5EF4-FFF2-40B4-BE49-F238E27FC236}">
                  <a16:creationId xmlns:a16="http://schemas.microsoft.com/office/drawing/2014/main" id="{AAF22FE7-F5BD-4D79-91C2-E2FF2D58DCDF}"/>
                </a:ext>
              </a:extLst>
            </p:cNvPr>
            <p:cNvSpPr>
              <a:spLocks noChangeShapeType="1"/>
            </p:cNvSpPr>
            <p:nvPr/>
          </p:nvSpPr>
          <p:spPr bwMode="auto">
            <a:xfrm flipH="1">
              <a:off x="3074788" y="1454259"/>
              <a:ext cx="5485134"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 name="Line 129">
              <a:extLst>
                <a:ext uri="{FF2B5EF4-FFF2-40B4-BE49-F238E27FC236}">
                  <a16:creationId xmlns:a16="http://schemas.microsoft.com/office/drawing/2014/main" id="{8E12475A-904D-46A4-89A7-9D80CBDEE035}"/>
                </a:ext>
              </a:extLst>
            </p:cNvPr>
            <p:cNvSpPr>
              <a:spLocks noChangeShapeType="1"/>
            </p:cNvSpPr>
            <p:nvPr/>
          </p:nvSpPr>
          <p:spPr bwMode="auto">
            <a:xfrm>
              <a:off x="3036292" y="1412875"/>
              <a:ext cx="0" cy="1373188"/>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 name="Rectangle 76">
              <a:extLst>
                <a:ext uri="{FF2B5EF4-FFF2-40B4-BE49-F238E27FC236}">
                  <a16:creationId xmlns:a16="http://schemas.microsoft.com/office/drawing/2014/main" id="{F739E1DA-F967-486D-97C7-487D9B36855E}"/>
                </a:ext>
              </a:extLst>
            </p:cNvPr>
            <p:cNvSpPr>
              <a:spLocks noChangeArrowheads="1"/>
            </p:cNvSpPr>
            <p:nvPr/>
          </p:nvSpPr>
          <p:spPr bwMode="auto">
            <a:xfrm>
              <a:off x="8231622" y="581946"/>
              <a:ext cx="144462" cy="215900"/>
            </a:xfrm>
            <a:prstGeom prst="rect">
              <a:avLst/>
            </a:prstGeom>
            <a:solidFill>
              <a:schemeClr val="bg1"/>
            </a:solidFill>
            <a:ln w="9525">
              <a:solidFill>
                <a:schemeClr val="tx1"/>
              </a:solidFill>
              <a:miter lim="800000"/>
              <a:headEnd/>
              <a:tailEnd/>
            </a:ln>
            <a:effec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0" name="Line 182">
              <a:extLst>
                <a:ext uri="{FF2B5EF4-FFF2-40B4-BE49-F238E27FC236}">
                  <a16:creationId xmlns:a16="http://schemas.microsoft.com/office/drawing/2014/main" id="{ADDC3325-AB86-4D91-AA24-0E079B90439C}"/>
                </a:ext>
              </a:extLst>
            </p:cNvPr>
            <p:cNvSpPr>
              <a:spLocks noChangeShapeType="1"/>
            </p:cNvSpPr>
            <p:nvPr/>
          </p:nvSpPr>
          <p:spPr bwMode="auto">
            <a:xfrm>
              <a:off x="8320360" y="212448"/>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1" name="Text Box 186">
              <a:extLst>
                <a:ext uri="{FF2B5EF4-FFF2-40B4-BE49-F238E27FC236}">
                  <a16:creationId xmlns:a16="http://schemas.microsoft.com/office/drawing/2014/main" id="{E1D54603-5F02-4A9E-9C46-F4A6C6B2DB70}"/>
                </a:ext>
              </a:extLst>
            </p:cNvPr>
            <p:cNvSpPr txBox="1">
              <a:spLocks noChangeArrowheads="1"/>
            </p:cNvSpPr>
            <p:nvPr/>
          </p:nvSpPr>
          <p:spPr bwMode="auto">
            <a:xfrm>
              <a:off x="8614246" y="219903"/>
              <a:ext cx="40267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W</a:t>
              </a:r>
            </a:p>
          </p:txBody>
        </p:sp>
        <p:sp>
          <p:nvSpPr>
            <p:cNvPr id="216" name="Line 104">
              <a:extLst>
                <a:ext uri="{FF2B5EF4-FFF2-40B4-BE49-F238E27FC236}">
                  <a16:creationId xmlns:a16="http://schemas.microsoft.com/office/drawing/2014/main" id="{4A7236F2-2E21-4EB7-B3D5-0365267F4CE9}"/>
                </a:ext>
              </a:extLst>
            </p:cNvPr>
            <p:cNvSpPr>
              <a:spLocks noChangeShapeType="1"/>
            </p:cNvSpPr>
            <p:nvPr/>
          </p:nvSpPr>
          <p:spPr bwMode="auto">
            <a:xfrm flipV="1">
              <a:off x="2542578" y="2476336"/>
              <a:ext cx="854078" cy="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7" name="Line 99">
              <a:extLst>
                <a:ext uri="{FF2B5EF4-FFF2-40B4-BE49-F238E27FC236}">
                  <a16:creationId xmlns:a16="http://schemas.microsoft.com/office/drawing/2014/main" id="{62CE8743-11E4-434D-814B-E0ABF13D7647}"/>
                </a:ext>
              </a:extLst>
            </p:cNvPr>
            <p:cNvSpPr>
              <a:spLocks noChangeShapeType="1"/>
            </p:cNvSpPr>
            <p:nvPr/>
          </p:nvSpPr>
          <p:spPr bwMode="auto">
            <a:xfrm flipV="1">
              <a:off x="2533055" y="2470150"/>
              <a:ext cx="0"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8" name="Line 98">
              <a:extLst>
                <a:ext uri="{FF2B5EF4-FFF2-40B4-BE49-F238E27FC236}">
                  <a16:creationId xmlns:a16="http://schemas.microsoft.com/office/drawing/2014/main" id="{A4ACB0A3-241F-418B-81BD-8B3EB30985C0}"/>
                </a:ext>
              </a:extLst>
            </p:cNvPr>
            <p:cNvSpPr>
              <a:spLocks noChangeShapeType="1"/>
            </p:cNvSpPr>
            <p:nvPr/>
          </p:nvSpPr>
          <p:spPr bwMode="auto">
            <a:xfrm flipV="1">
              <a:off x="2031645" y="3146442"/>
              <a:ext cx="50221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9" name="Rectangle 76">
              <a:extLst>
                <a:ext uri="{FF2B5EF4-FFF2-40B4-BE49-F238E27FC236}">
                  <a16:creationId xmlns:a16="http://schemas.microsoft.com/office/drawing/2014/main" id="{90C3823E-118D-4BF9-A1D4-64C3B3974CF6}"/>
                </a:ext>
              </a:extLst>
            </p:cNvPr>
            <p:cNvSpPr>
              <a:spLocks noChangeArrowheads="1"/>
            </p:cNvSpPr>
            <p:nvPr/>
          </p:nvSpPr>
          <p:spPr bwMode="auto">
            <a:xfrm>
              <a:off x="6718895" y="2444966"/>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20" name="Line 131">
              <a:extLst>
                <a:ext uri="{FF2B5EF4-FFF2-40B4-BE49-F238E27FC236}">
                  <a16:creationId xmlns:a16="http://schemas.microsoft.com/office/drawing/2014/main" id="{19162AC8-6A1E-4D23-8593-56D1A0E424C7}"/>
                </a:ext>
              </a:extLst>
            </p:cNvPr>
            <p:cNvSpPr>
              <a:spLocks noChangeShapeType="1"/>
            </p:cNvSpPr>
            <p:nvPr/>
          </p:nvSpPr>
          <p:spPr bwMode="auto">
            <a:xfrm>
              <a:off x="6878340" y="2571750"/>
              <a:ext cx="130164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1" name="Line 151">
              <a:extLst>
                <a:ext uri="{FF2B5EF4-FFF2-40B4-BE49-F238E27FC236}">
                  <a16:creationId xmlns:a16="http://schemas.microsoft.com/office/drawing/2014/main" id="{BC3854AF-EBF9-47D2-9640-0481DEC1FFA4}"/>
                </a:ext>
              </a:extLst>
            </p:cNvPr>
            <p:cNvSpPr>
              <a:spLocks noChangeShapeType="1"/>
            </p:cNvSpPr>
            <p:nvPr/>
          </p:nvSpPr>
          <p:spPr bwMode="auto">
            <a:xfrm flipH="1" flipV="1">
              <a:off x="2264224" y="1928796"/>
              <a:ext cx="4314" cy="150020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2" name="Line 102">
              <a:extLst>
                <a:ext uri="{FF2B5EF4-FFF2-40B4-BE49-F238E27FC236}">
                  <a16:creationId xmlns:a16="http://schemas.microsoft.com/office/drawing/2014/main" id="{437F4BD5-2709-4777-A113-7C8965919023}"/>
                </a:ext>
              </a:extLst>
            </p:cNvPr>
            <p:cNvSpPr>
              <a:spLocks noChangeShapeType="1"/>
            </p:cNvSpPr>
            <p:nvPr/>
          </p:nvSpPr>
          <p:spPr bwMode="auto">
            <a:xfrm>
              <a:off x="2028230" y="3411409"/>
              <a:ext cx="2403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3" name="Text Box 178">
              <a:extLst>
                <a:ext uri="{FF2B5EF4-FFF2-40B4-BE49-F238E27FC236}">
                  <a16:creationId xmlns:a16="http://schemas.microsoft.com/office/drawing/2014/main" id="{0D09E902-C135-4BB6-9B6C-F0DBE4519637}"/>
                </a:ext>
              </a:extLst>
            </p:cNvPr>
            <p:cNvSpPr txBox="1">
              <a:spLocks noChangeArrowheads="1"/>
            </p:cNvSpPr>
            <p:nvPr/>
          </p:nvSpPr>
          <p:spPr bwMode="auto">
            <a:xfrm>
              <a:off x="8104889" y="2158266"/>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rdW</a:t>
              </a:r>
              <a:endParaRPr lang="en-US" altLang="ja-JP" sz="1200" b="1" dirty="0"/>
            </a:p>
          </p:txBody>
        </p:sp>
        <p:sp>
          <p:nvSpPr>
            <p:cNvPr id="224" name="Text Box 178">
              <a:extLst>
                <a:ext uri="{FF2B5EF4-FFF2-40B4-BE49-F238E27FC236}">
                  <a16:creationId xmlns:a16="http://schemas.microsoft.com/office/drawing/2014/main" id="{6957EB28-6A33-4BD0-A7A9-2972EFB59D67}"/>
                </a:ext>
              </a:extLst>
            </p:cNvPr>
            <p:cNvSpPr txBox="1">
              <a:spLocks noChangeArrowheads="1"/>
            </p:cNvSpPr>
            <p:nvPr/>
          </p:nvSpPr>
          <p:spPr bwMode="auto">
            <a:xfrm>
              <a:off x="3764894" y="2628452"/>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rdW</a:t>
              </a:r>
              <a:endParaRPr lang="en-US" altLang="ja-JP" sz="1200" b="1" dirty="0"/>
            </a:p>
          </p:txBody>
        </p:sp>
        <p:sp>
          <p:nvSpPr>
            <p:cNvPr id="225" name="Text Box 149">
              <a:extLst>
                <a:ext uri="{FF2B5EF4-FFF2-40B4-BE49-F238E27FC236}">
                  <a16:creationId xmlns:a16="http://schemas.microsoft.com/office/drawing/2014/main" id="{B4CD8E87-B446-498A-A98C-56820DB5A5FC}"/>
                </a:ext>
              </a:extLst>
            </p:cNvPr>
            <p:cNvSpPr txBox="1">
              <a:spLocks noChangeArrowheads="1"/>
            </p:cNvSpPr>
            <p:nvPr/>
          </p:nvSpPr>
          <p:spPr bwMode="auto">
            <a:xfrm>
              <a:off x="5131229" y="523162"/>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rweE</a:t>
              </a:r>
              <a:endParaRPr lang="en-US" altLang="ja-JP" sz="1200" b="1" dirty="0"/>
            </a:p>
          </p:txBody>
        </p:sp>
        <p:sp>
          <p:nvSpPr>
            <p:cNvPr id="226" name="Rectangle 39">
              <a:extLst>
                <a:ext uri="{FF2B5EF4-FFF2-40B4-BE49-F238E27FC236}">
                  <a16:creationId xmlns:a16="http://schemas.microsoft.com/office/drawing/2014/main" id="{061D798B-8E75-42CF-9E66-374C82C4F1B9}"/>
                </a:ext>
              </a:extLst>
            </p:cNvPr>
            <p:cNvSpPr>
              <a:spLocks noChangeArrowheads="1"/>
            </p:cNvSpPr>
            <p:nvPr/>
          </p:nvSpPr>
          <p:spPr bwMode="auto">
            <a:xfrm rot="5400000">
              <a:off x="4591220" y="4296569"/>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immE</a:t>
              </a:r>
              <a:endParaRPr lang="en-US" altLang="ja-JP" sz="1400" dirty="0"/>
            </a:p>
          </p:txBody>
        </p:sp>
        <p:sp>
          <p:nvSpPr>
            <p:cNvPr id="229" name="Line 117">
              <a:extLst>
                <a:ext uri="{FF2B5EF4-FFF2-40B4-BE49-F238E27FC236}">
                  <a16:creationId xmlns:a16="http://schemas.microsoft.com/office/drawing/2014/main" id="{7B8724E2-9AAB-4D77-901A-5060FCD56007}"/>
                </a:ext>
              </a:extLst>
            </p:cNvPr>
            <p:cNvSpPr>
              <a:spLocks noChangeShapeType="1"/>
            </p:cNvSpPr>
            <p:nvPr/>
          </p:nvSpPr>
          <p:spPr bwMode="auto">
            <a:xfrm>
              <a:off x="5611158" y="3881803"/>
              <a:ext cx="32899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2" name="Line 128">
              <a:extLst>
                <a:ext uri="{FF2B5EF4-FFF2-40B4-BE49-F238E27FC236}">
                  <a16:creationId xmlns:a16="http://schemas.microsoft.com/office/drawing/2014/main" id="{342AB486-8B45-46E9-9D4D-A65C9090735F}"/>
                </a:ext>
              </a:extLst>
            </p:cNvPr>
            <p:cNvSpPr>
              <a:spLocks noChangeShapeType="1"/>
            </p:cNvSpPr>
            <p:nvPr/>
          </p:nvSpPr>
          <p:spPr bwMode="auto">
            <a:xfrm>
              <a:off x="4932364" y="2076450"/>
              <a:ext cx="123350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 name="Line 129">
              <a:extLst>
                <a:ext uri="{FF2B5EF4-FFF2-40B4-BE49-F238E27FC236}">
                  <a16:creationId xmlns:a16="http://schemas.microsoft.com/office/drawing/2014/main" id="{4063FA3B-B817-4B05-BFD5-B381010A83F0}"/>
                </a:ext>
              </a:extLst>
            </p:cNvPr>
            <p:cNvSpPr>
              <a:spLocks noChangeShapeType="1"/>
            </p:cNvSpPr>
            <p:nvPr/>
          </p:nvSpPr>
          <p:spPr bwMode="auto">
            <a:xfrm>
              <a:off x="6165869" y="2076450"/>
              <a:ext cx="0" cy="84413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6" name="Text Box 157">
              <a:extLst>
                <a:ext uri="{FF2B5EF4-FFF2-40B4-BE49-F238E27FC236}">
                  <a16:creationId xmlns:a16="http://schemas.microsoft.com/office/drawing/2014/main" id="{7606964D-A44B-4EE3-91AB-6CFCD328F70C}"/>
                </a:ext>
              </a:extLst>
            </p:cNvPr>
            <p:cNvSpPr txBox="1">
              <a:spLocks noChangeArrowheads="1"/>
            </p:cNvSpPr>
            <p:nvPr/>
          </p:nvSpPr>
          <p:spPr bwMode="auto">
            <a:xfrm>
              <a:off x="4931036" y="1644550"/>
              <a:ext cx="137947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funct3E</a:t>
              </a:r>
            </a:p>
          </p:txBody>
        </p:sp>
        <p:sp>
          <p:nvSpPr>
            <p:cNvPr id="208" name="Text Box 176">
              <a:extLst>
                <a:ext uri="{FF2B5EF4-FFF2-40B4-BE49-F238E27FC236}">
                  <a16:creationId xmlns:a16="http://schemas.microsoft.com/office/drawing/2014/main" id="{AC3625A7-9E95-4FF0-A386-646E97FCC782}"/>
                </a:ext>
              </a:extLst>
            </p:cNvPr>
            <p:cNvSpPr txBox="1">
              <a:spLocks noChangeArrowheads="1"/>
            </p:cNvSpPr>
            <p:nvPr/>
          </p:nvSpPr>
          <p:spPr bwMode="auto">
            <a:xfrm>
              <a:off x="4946273" y="1992829"/>
              <a:ext cx="83227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dirty="0" err="1"/>
                <a:t>addcomE</a:t>
              </a:r>
              <a:endParaRPr lang="en-US" altLang="ja-JP" sz="1200" dirty="0"/>
            </a:p>
          </p:txBody>
        </p:sp>
        <p:sp>
          <p:nvSpPr>
            <p:cNvPr id="212" name="Text Box 172">
              <a:extLst>
                <a:ext uri="{FF2B5EF4-FFF2-40B4-BE49-F238E27FC236}">
                  <a16:creationId xmlns:a16="http://schemas.microsoft.com/office/drawing/2014/main" id="{9E019441-F27F-479E-94C0-E0E9314504E3}"/>
                </a:ext>
              </a:extLst>
            </p:cNvPr>
            <p:cNvSpPr txBox="1">
              <a:spLocks noChangeArrowheads="1"/>
            </p:cNvSpPr>
            <p:nvPr/>
          </p:nvSpPr>
          <p:spPr bwMode="auto">
            <a:xfrm>
              <a:off x="7187011" y="495902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adrdata</a:t>
              </a:r>
              <a:endParaRPr lang="en-US" altLang="ja-JP" sz="1200" b="1" dirty="0"/>
            </a:p>
          </p:txBody>
        </p:sp>
        <p:sp>
          <p:nvSpPr>
            <p:cNvPr id="213" name="Text Box 172">
              <a:extLst>
                <a:ext uri="{FF2B5EF4-FFF2-40B4-BE49-F238E27FC236}">
                  <a16:creationId xmlns:a16="http://schemas.microsoft.com/office/drawing/2014/main" id="{647F6DB7-8400-40DA-8BA4-5F9CEF6FB175}"/>
                </a:ext>
              </a:extLst>
            </p:cNvPr>
            <p:cNvSpPr txBox="1">
              <a:spLocks noChangeArrowheads="1"/>
            </p:cNvSpPr>
            <p:nvPr/>
          </p:nvSpPr>
          <p:spPr bwMode="auto">
            <a:xfrm>
              <a:off x="5398152" y="3472140"/>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srcb</a:t>
              </a:r>
              <a:endParaRPr lang="en-US" altLang="ja-JP" sz="1200" b="1" dirty="0"/>
            </a:p>
          </p:txBody>
        </p:sp>
        <p:sp>
          <p:nvSpPr>
            <p:cNvPr id="214" name="Text Box 173">
              <a:extLst>
                <a:ext uri="{FF2B5EF4-FFF2-40B4-BE49-F238E27FC236}">
                  <a16:creationId xmlns:a16="http://schemas.microsoft.com/office/drawing/2014/main" id="{70FF1450-9CEE-421E-91EC-98BB3B985413}"/>
                </a:ext>
              </a:extLst>
            </p:cNvPr>
            <p:cNvSpPr txBox="1">
              <a:spLocks noChangeArrowheads="1"/>
            </p:cNvSpPr>
            <p:nvPr/>
          </p:nvSpPr>
          <p:spPr bwMode="auto">
            <a:xfrm>
              <a:off x="1653901" y="4881686"/>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instr</a:t>
              </a:r>
              <a:endParaRPr lang="en-US" altLang="ja-JP" sz="1200" b="1" dirty="0"/>
            </a:p>
          </p:txBody>
        </p:sp>
      </p:grpSp>
      <p:sp>
        <p:nvSpPr>
          <p:cNvPr id="4" name="テキスト ボックス 3">
            <a:extLst>
              <a:ext uri="{FF2B5EF4-FFF2-40B4-BE49-F238E27FC236}">
                <a16:creationId xmlns:a16="http://schemas.microsoft.com/office/drawing/2014/main" id="{BA2CB27C-6E2A-4983-8AAC-66F9B62DD115}"/>
              </a:ext>
            </a:extLst>
          </p:cNvPr>
          <p:cNvSpPr txBox="1"/>
          <p:nvPr/>
        </p:nvSpPr>
        <p:spPr>
          <a:xfrm>
            <a:off x="8235456" y="253317"/>
            <a:ext cx="620683" cy="369332"/>
          </a:xfrm>
          <a:prstGeom prst="rect">
            <a:avLst/>
          </a:prstGeom>
          <a:noFill/>
        </p:spPr>
        <p:txBody>
          <a:bodyPr wrap="none" rtlCol="0">
            <a:spAutoFit/>
          </a:bodyPr>
          <a:lstStyle/>
          <a:p>
            <a:r>
              <a:rPr kumimoji="1" lang="en-US" altLang="ja-JP" dirty="0" err="1"/>
              <a:t>addi</a:t>
            </a:r>
            <a:endParaRPr kumimoji="1" lang="ja-JP" altLang="en-US" dirty="0"/>
          </a:p>
        </p:txBody>
      </p:sp>
      <p:sp>
        <p:nvSpPr>
          <p:cNvPr id="215" name="テキスト ボックス 214">
            <a:extLst>
              <a:ext uri="{FF2B5EF4-FFF2-40B4-BE49-F238E27FC236}">
                <a16:creationId xmlns:a16="http://schemas.microsoft.com/office/drawing/2014/main" id="{F9A23124-DC21-4612-AB23-D20E4E67D863}"/>
              </a:ext>
            </a:extLst>
          </p:cNvPr>
          <p:cNvSpPr txBox="1"/>
          <p:nvPr/>
        </p:nvSpPr>
        <p:spPr>
          <a:xfrm>
            <a:off x="7102610" y="245419"/>
            <a:ext cx="338554" cy="369332"/>
          </a:xfrm>
          <a:prstGeom prst="rect">
            <a:avLst/>
          </a:prstGeom>
          <a:noFill/>
        </p:spPr>
        <p:txBody>
          <a:bodyPr wrap="none" rtlCol="0">
            <a:spAutoFit/>
          </a:bodyPr>
          <a:lstStyle/>
          <a:p>
            <a:r>
              <a:rPr lang="en-US" altLang="ja-JP" dirty="0"/>
              <a:t>X</a:t>
            </a:r>
            <a:endParaRPr kumimoji="1" lang="ja-JP" altLang="en-US" dirty="0"/>
          </a:p>
        </p:txBody>
      </p:sp>
      <p:sp>
        <p:nvSpPr>
          <p:cNvPr id="230" name="テキスト ボックス 229">
            <a:extLst>
              <a:ext uri="{FF2B5EF4-FFF2-40B4-BE49-F238E27FC236}">
                <a16:creationId xmlns:a16="http://schemas.microsoft.com/office/drawing/2014/main" id="{83EAF70E-5FF9-4B12-82FA-ABC9D2618B91}"/>
              </a:ext>
            </a:extLst>
          </p:cNvPr>
          <p:cNvSpPr txBox="1"/>
          <p:nvPr/>
        </p:nvSpPr>
        <p:spPr>
          <a:xfrm>
            <a:off x="5436096" y="237521"/>
            <a:ext cx="338554" cy="369332"/>
          </a:xfrm>
          <a:prstGeom prst="rect">
            <a:avLst/>
          </a:prstGeom>
          <a:noFill/>
        </p:spPr>
        <p:txBody>
          <a:bodyPr wrap="none" rtlCol="0">
            <a:spAutoFit/>
          </a:bodyPr>
          <a:lstStyle/>
          <a:p>
            <a:r>
              <a:rPr lang="en-US" altLang="ja-JP" dirty="0"/>
              <a:t>X</a:t>
            </a:r>
            <a:endParaRPr kumimoji="1" lang="ja-JP" altLang="en-US" dirty="0"/>
          </a:p>
        </p:txBody>
      </p:sp>
      <p:sp>
        <p:nvSpPr>
          <p:cNvPr id="231" name="テキスト ボックス 230">
            <a:extLst>
              <a:ext uri="{FF2B5EF4-FFF2-40B4-BE49-F238E27FC236}">
                <a16:creationId xmlns:a16="http://schemas.microsoft.com/office/drawing/2014/main" id="{6606AA35-71DD-407E-9A74-7732A1DBA94E}"/>
              </a:ext>
            </a:extLst>
          </p:cNvPr>
          <p:cNvSpPr txBox="1"/>
          <p:nvPr/>
        </p:nvSpPr>
        <p:spPr>
          <a:xfrm>
            <a:off x="2431210" y="46177"/>
            <a:ext cx="2384872" cy="646331"/>
          </a:xfrm>
          <a:prstGeom prst="rect">
            <a:avLst/>
          </a:prstGeom>
          <a:noFill/>
        </p:spPr>
        <p:txBody>
          <a:bodyPr wrap="square" rtlCol="0">
            <a:spAutoFit/>
          </a:bodyPr>
          <a:lstStyle/>
          <a:p>
            <a:r>
              <a:rPr lang="ja-JP" altLang="en-US" b="1" dirty="0"/>
              <a:t>前半書き込み</a:t>
            </a:r>
            <a:endParaRPr lang="en-US" altLang="ja-JP" b="1" dirty="0"/>
          </a:p>
          <a:p>
            <a:r>
              <a:rPr kumimoji="1" lang="ja-JP" altLang="en-US" b="1" dirty="0"/>
              <a:t>後半読み出しで</a:t>
            </a:r>
            <a:r>
              <a:rPr lang="en-US" altLang="ja-JP" b="1" dirty="0"/>
              <a:t>OK</a:t>
            </a:r>
            <a:endParaRPr kumimoji="1" lang="ja-JP" altLang="en-US" b="1" dirty="0"/>
          </a:p>
        </p:txBody>
      </p:sp>
      <p:sp>
        <p:nvSpPr>
          <p:cNvPr id="232" name="テキスト ボックス 231">
            <a:extLst>
              <a:ext uri="{FF2B5EF4-FFF2-40B4-BE49-F238E27FC236}">
                <a16:creationId xmlns:a16="http://schemas.microsoft.com/office/drawing/2014/main" id="{52026FA0-2FFD-419E-80C0-9CC7F871F0A0}"/>
              </a:ext>
            </a:extLst>
          </p:cNvPr>
          <p:cNvSpPr txBox="1"/>
          <p:nvPr/>
        </p:nvSpPr>
        <p:spPr>
          <a:xfrm>
            <a:off x="1043608" y="188640"/>
            <a:ext cx="518091" cy="369332"/>
          </a:xfrm>
          <a:prstGeom prst="rect">
            <a:avLst/>
          </a:prstGeom>
          <a:noFill/>
        </p:spPr>
        <p:txBody>
          <a:bodyPr wrap="none" rtlCol="0">
            <a:spAutoFit/>
          </a:bodyPr>
          <a:lstStyle/>
          <a:p>
            <a:r>
              <a:rPr lang="en-US" altLang="ja-JP" dirty="0"/>
              <a:t>OK</a:t>
            </a:r>
            <a:endParaRPr kumimoji="1" lang="ja-JP" altLang="en-US" dirty="0"/>
          </a:p>
        </p:txBody>
      </p:sp>
      <p:sp>
        <p:nvSpPr>
          <p:cNvPr id="5" name="テキスト ボックス 4">
            <a:extLst>
              <a:ext uri="{FF2B5EF4-FFF2-40B4-BE49-F238E27FC236}">
                <a16:creationId xmlns:a16="http://schemas.microsoft.com/office/drawing/2014/main" id="{1F9B301E-8080-4537-B3DA-6AE4B21B95D6}"/>
              </a:ext>
            </a:extLst>
          </p:cNvPr>
          <p:cNvSpPr txBox="1"/>
          <p:nvPr/>
        </p:nvSpPr>
        <p:spPr>
          <a:xfrm>
            <a:off x="3015856" y="6161088"/>
            <a:ext cx="1762021" cy="369332"/>
          </a:xfrm>
          <a:prstGeom prst="rect">
            <a:avLst/>
          </a:prstGeom>
          <a:noFill/>
        </p:spPr>
        <p:txBody>
          <a:bodyPr wrap="none" rtlCol="0">
            <a:spAutoFit/>
          </a:bodyPr>
          <a:lstStyle/>
          <a:p>
            <a:r>
              <a:rPr kumimoji="1" lang="en-US" altLang="ja-JP" dirty="0"/>
              <a:t>5clock</a:t>
            </a:r>
            <a:r>
              <a:rPr lang="ja-JP" altLang="en-US" dirty="0"/>
              <a:t>目の様子</a:t>
            </a:r>
            <a:endParaRPr kumimoji="1" lang="ja-JP" altLang="en-US" dirty="0"/>
          </a:p>
        </p:txBody>
      </p:sp>
      <p:cxnSp>
        <p:nvCxnSpPr>
          <p:cNvPr id="6" name="直線矢印コネクタ 5">
            <a:extLst>
              <a:ext uri="{FF2B5EF4-FFF2-40B4-BE49-F238E27FC236}">
                <a16:creationId xmlns:a16="http://schemas.microsoft.com/office/drawing/2014/main" id="{F574CAB7-FCBF-45EE-A00B-7DDAC3857C72}"/>
              </a:ext>
            </a:extLst>
          </p:cNvPr>
          <p:cNvCxnSpPr/>
          <p:nvPr/>
        </p:nvCxnSpPr>
        <p:spPr>
          <a:xfrm flipV="1">
            <a:off x="3087293" y="3429000"/>
            <a:ext cx="1449327" cy="182724"/>
          </a:xfrm>
          <a:prstGeom prst="straightConnector1">
            <a:avLst/>
          </a:prstGeom>
          <a:ln w="28575">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233" name="直線矢印コネクタ 232">
            <a:extLst>
              <a:ext uri="{FF2B5EF4-FFF2-40B4-BE49-F238E27FC236}">
                <a16:creationId xmlns:a16="http://schemas.microsoft.com/office/drawing/2014/main" id="{F5EA30D3-2A21-481A-9DD7-3377B38D3412}"/>
              </a:ext>
            </a:extLst>
          </p:cNvPr>
          <p:cNvCxnSpPr>
            <a:cxnSpLocks/>
            <a:endCxn id="21573" idx="1"/>
          </p:cNvCxnSpPr>
          <p:nvPr/>
        </p:nvCxnSpPr>
        <p:spPr>
          <a:xfrm>
            <a:off x="3072014" y="3922009"/>
            <a:ext cx="1527447" cy="203905"/>
          </a:xfrm>
          <a:prstGeom prst="straightConnector1">
            <a:avLst/>
          </a:prstGeom>
          <a:ln w="28575">
            <a:solidFill>
              <a:srgbClr val="00B0F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0001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a:xfrm>
            <a:off x="323850" y="0"/>
            <a:ext cx="8229600" cy="1143000"/>
          </a:xfrm>
        </p:spPr>
        <p:txBody>
          <a:bodyPr/>
          <a:lstStyle/>
          <a:p>
            <a:r>
              <a:rPr lang="ja-JP" altLang="en-US" sz="4000" dirty="0"/>
              <a:t>データハザードの回避</a:t>
            </a:r>
          </a:p>
        </p:txBody>
      </p:sp>
      <p:sp>
        <p:nvSpPr>
          <p:cNvPr id="246787" name="Text Box 3"/>
          <p:cNvSpPr txBox="1">
            <a:spLocks noChangeArrowheads="1"/>
          </p:cNvSpPr>
          <p:nvPr/>
        </p:nvSpPr>
        <p:spPr bwMode="auto">
          <a:xfrm>
            <a:off x="-44059" y="1670025"/>
            <a:ext cx="183896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①　</a:t>
            </a:r>
            <a:r>
              <a:rPr lang="en-US" altLang="ja-JP" dirty="0" err="1"/>
              <a:t>addi</a:t>
            </a:r>
            <a:r>
              <a:rPr lang="en-US" altLang="ja-JP" dirty="0"/>
              <a:t> x1,x0,5</a:t>
            </a:r>
            <a:endParaRPr lang="ja-JP" altLang="en-US" dirty="0"/>
          </a:p>
        </p:txBody>
      </p:sp>
      <p:sp>
        <p:nvSpPr>
          <p:cNvPr id="246788" name="Rectangle 4"/>
          <p:cNvSpPr>
            <a:spLocks noChangeArrowheads="1"/>
          </p:cNvSpPr>
          <p:nvPr/>
        </p:nvSpPr>
        <p:spPr bwMode="auto">
          <a:xfrm>
            <a:off x="2411015" y="1557338"/>
            <a:ext cx="792163" cy="5762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F</a:t>
            </a:r>
          </a:p>
        </p:txBody>
      </p:sp>
      <p:sp>
        <p:nvSpPr>
          <p:cNvPr id="246792" name="Rectangle 8"/>
          <p:cNvSpPr>
            <a:spLocks noChangeArrowheads="1"/>
          </p:cNvSpPr>
          <p:nvPr/>
        </p:nvSpPr>
        <p:spPr bwMode="auto">
          <a:xfrm>
            <a:off x="3203178" y="1557338"/>
            <a:ext cx="7921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46793" name="Rectangle 9"/>
          <p:cNvSpPr>
            <a:spLocks noChangeArrowheads="1"/>
          </p:cNvSpPr>
          <p:nvPr/>
        </p:nvSpPr>
        <p:spPr bwMode="auto">
          <a:xfrm>
            <a:off x="3201590" y="1557338"/>
            <a:ext cx="577850"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D</a:t>
            </a:r>
          </a:p>
        </p:txBody>
      </p:sp>
      <p:sp>
        <p:nvSpPr>
          <p:cNvPr id="246794" name="Rectangle 10"/>
          <p:cNvSpPr>
            <a:spLocks noChangeArrowheads="1"/>
          </p:cNvSpPr>
          <p:nvPr/>
        </p:nvSpPr>
        <p:spPr bwMode="auto">
          <a:xfrm>
            <a:off x="3995340" y="1557338"/>
            <a:ext cx="792163" cy="576262"/>
          </a:xfrm>
          <a:prstGeom prst="rect">
            <a:avLst/>
          </a:prstGeom>
          <a:solidFill>
            <a:srgbClr val="FF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E</a:t>
            </a:r>
          </a:p>
        </p:txBody>
      </p:sp>
      <p:sp>
        <p:nvSpPr>
          <p:cNvPr id="246795" name="Rectangle 11"/>
          <p:cNvSpPr>
            <a:spLocks noChangeArrowheads="1"/>
          </p:cNvSpPr>
          <p:nvPr/>
        </p:nvSpPr>
        <p:spPr bwMode="auto">
          <a:xfrm>
            <a:off x="5579665" y="1557338"/>
            <a:ext cx="7921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46796" name="Rectangle 12"/>
          <p:cNvSpPr>
            <a:spLocks noChangeArrowheads="1"/>
          </p:cNvSpPr>
          <p:nvPr/>
        </p:nvSpPr>
        <p:spPr bwMode="auto">
          <a:xfrm>
            <a:off x="5579665" y="1557338"/>
            <a:ext cx="360363" cy="576262"/>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W</a:t>
            </a:r>
          </a:p>
        </p:txBody>
      </p:sp>
      <p:sp>
        <p:nvSpPr>
          <p:cNvPr id="246811" name="Rectangle 27"/>
          <p:cNvSpPr>
            <a:spLocks noChangeArrowheads="1"/>
          </p:cNvSpPr>
          <p:nvPr/>
        </p:nvSpPr>
        <p:spPr bwMode="auto">
          <a:xfrm>
            <a:off x="4787651" y="3284538"/>
            <a:ext cx="792163" cy="5762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F</a:t>
            </a:r>
          </a:p>
        </p:txBody>
      </p:sp>
      <p:sp>
        <p:nvSpPr>
          <p:cNvPr id="246812" name="Rectangle 28"/>
          <p:cNvSpPr>
            <a:spLocks noChangeArrowheads="1"/>
          </p:cNvSpPr>
          <p:nvPr/>
        </p:nvSpPr>
        <p:spPr bwMode="auto">
          <a:xfrm>
            <a:off x="5579814" y="3284538"/>
            <a:ext cx="7921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46813" name="Rectangle 29"/>
          <p:cNvSpPr>
            <a:spLocks noChangeArrowheads="1"/>
          </p:cNvSpPr>
          <p:nvPr/>
        </p:nvSpPr>
        <p:spPr bwMode="auto">
          <a:xfrm>
            <a:off x="5578226" y="3284538"/>
            <a:ext cx="577850"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D</a:t>
            </a:r>
          </a:p>
        </p:txBody>
      </p:sp>
      <p:sp>
        <p:nvSpPr>
          <p:cNvPr id="246814" name="Rectangle 30"/>
          <p:cNvSpPr>
            <a:spLocks noChangeArrowheads="1"/>
          </p:cNvSpPr>
          <p:nvPr/>
        </p:nvSpPr>
        <p:spPr bwMode="auto">
          <a:xfrm>
            <a:off x="6371976" y="3284538"/>
            <a:ext cx="792163" cy="576262"/>
          </a:xfrm>
          <a:prstGeom prst="rect">
            <a:avLst/>
          </a:prstGeom>
          <a:solidFill>
            <a:srgbClr val="FF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E</a:t>
            </a:r>
          </a:p>
        </p:txBody>
      </p:sp>
      <p:sp>
        <p:nvSpPr>
          <p:cNvPr id="246815" name="Rectangle 31"/>
          <p:cNvSpPr>
            <a:spLocks noChangeArrowheads="1"/>
          </p:cNvSpPr>
          <p:nvPr/>
        </p:nvSpPr>
        <p:spPr bwMode="auto">
          <a:xfrm>
            <a:off x="7956301" y="3284538"/>
            <a:ext cx="7921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46816" name="Rectangle 32"/>
          <p:cNvSpPr>
            <a:spLocks noChangeArrowheads="1"/>
          </p:cNvSpPr>
          <p:nvPr/>
        </p:nvSpPr>
        <p:spPr bwMode="auto">
          <a:xfrm>
            <a:off x="7956301" y="3284538"/>
            <a:ext cx="360363" cy="576262"/>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W</a:t>
            </a:r>
          </a:p>
        </p:txBody>
      </p:sp>
      <p:sp>
        <p:nvSpPr>
          <p:cNvPr id="246817" name="Text Box 33"/>
          <p:cNvSpPr txBox="1">
            <a:spLocks noChangeArrowheads="1"/>
          </p:cNvSpPr>
          <p:nvPr/>
        </p:nvSpPr>
        <p:spPr bwMode="auto">
          <a:xfrm>
            <a:off x="900017" y="4399826"/>
            <a:ext cx="736772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dirty="0"/>
              <a:t>NOP</a:t>
            </a:r>
            <a:r>
              <a:rPr lang="ja-JP" altLang="en-US" dirty="0"/>
              <a:t>を入れれば回避できる。しかし、これはパイプラインが激しくストールし</a:t>
            </a:r>
            <a:endParaRPr lang="en-US" altLang="ja-JP" dirty="0"/>
          </a:p>
          <a:p>
            <a:r>
              <a:rPr lang="ja-JP" altLang="en-US" dirty="0"/>
              <a:t>性能は大幅に低下する</a:t>
            </a:r>
            <a:endParaRPr lang="en-US" altLang="ja-JP" dirty="0"/>
          </a:p>
        </p:txBody>
      </p:sp>
      <p:sp>
        <p:nvSpPr>
          <p:cNvPr id="246820" name="Rectangle 36"/>
          <p:cNvSpPr>
            <a:spLocks noChangeArrowheads="1"/>
          </p:cNvSpPr>
          <p:nvPr/>
        </p:nvSpPr>
        <p:spPr bwMode="auto">
          <a:xfrm>
            <a:off x="4787503" y="1557338"/>
            <a:ext cx="792162" cy="576262"/>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M</a:t>
            </a:r>
          </a:p>
        </p:txBody>
      </p:sp>
      <p:sp>
        <p:nvSpPr>
          <p:cNvPr id="246823" name="Rectangle 39"/>
          <p:cNvSpPr>
            <a:spLocks noChangeArrowheads="1"/>
          </p:cNvSpPr>
          <p:nvPr/>
        </p:nvSpPr>
        <p:spPr bwMode="auto">
          <a:xfrm>
            <a:off x="7164139" y="3281363"/>
            <a:ext cx="792162" cy="576262"/>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M</a:t>
            </a:r>
          </a:p>
        </p:txBody>
      </p:sp>
      <p:sp>
        <p:nvSpPr>
          <p:cNvPr id="41" name="Text Box 3"/>
          <p:cNvSpPr txBox="1">
            <a:spLocks noChangeArrowheads="1"/>
          </p:cNvSpPr>
          <p:nvPr/>
        </p:nvSpPr>
        <p:spPr bwMode="auto">
          <a:xfrm>
            <a:off x="-36512" y="2267580"/>
            <a:ext cx="106952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②　</a:t>
            </a:r>
            <a:r>
              <a:rPr lang="en-US" altLang="ja-JP" dirty="0"/>
              <a:t>NOP</a:t>
            </a:r>
            <a:endParaRPr lang="ja-JP" altLang="en-US" dirty="0"/>
          </a:p>
        </p:txBody>
      </p:sp>
      <p:sp>
        <p:nvSpPr>
          <p:cNvPr id="42" name="Text Box 3"/>
          <p:cNvSpPr txBox="1">
            <a:spLocks noChangeArrowheads="1"/>
          </p:cNvSpPr>
          <p:nvPr/>
        </p:nvSpPr>
        <p:spPr bwMode="auto">
          <a:xfrm>
            <a:off x="-28965" y="2865135"/>
            <a:ext cx="106952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③　</a:t>
            </a:r>
            <a:r>
              <a:rPr lang="en-US" altLang="ja-JP" dirty="0"/>
              <a:t>NOP</a:t>
            </a:r>
            <a:endParaRPr lang="ja-JP" altLang="en-US" dirty="0"/>
          </a:p>
        </p:txBody>
      </p:sp>
      <p:sp>
        <p:nvSpPr>
          <p:cNvPr id="43" name="Text Box 3"/>
          <p:cNvSpPr txBox="1">
            <a:spLocks noChangeArrowheads="1"/>
          </p:cNvSpPr>
          <p:nvPr/>
        </p:nvSpPr>
        <p:spPr bwMode="auto">
          <a:xfrm>
            <a:off x="-21418" y="3462690"/>
            <a:ext cx="180369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④　</a:t>
            </a:r>
            <a:r>
              <a:rPr lang="en-US" altLang="ja-JP" dirty="0"/>
              <a:t>sub x2,x1,2</a:t>
            </a:r>
            <a:endParaRPr lang="ja-JP" altLang="en-US" dirty="0"/>
          </a:p>
        </p:txBody>
      </p:sp>
      <p:cxnSp>
        <p:nvCxnSpPr>
          <p:cNvPr id="50" name="直線矢印コネクタ 49"/>
          <p:cNvCxnSpPr>
            <a:stCxn id="246796" idx="3"/>
          </p:cNvCxnSpPr>
          <p:nvPr/>
        </p:nvCxnSpPr>
        <p:spPr>
          <a:xfrm flipH="1">
            <a:off x="5724128" y="1845469"/>
            <a:ext cx="215900" cy="161722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雲 1"/>
          <p:cNvSpPr/>
          <p:nvPr/>
        </p:nvSpPr>
        <p:spPr>
          <a:xfrm>
            <a:off x="3201590" y="2267580"/>
            <a:ext cx="793750" cy="369332"/>
          </a:xfrm>
          <a:prstGeom prst="cloud">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泡</a:t>
            </a:r>
            <a:endParaRPr kumimoji="1" lang="ja-JP" altLang="en-US" sz="1200" dirty="0"/>
          </a:p>
        </p:txBody>
      </p:sp>
      <p:sp>
        <p:nvSpPr>
          <p:cNvPr id="40" name="雲 39"/>
          <p:cNvSpPr/>
          <p:nvPr/>
        </p:nvSpPr>
        <p:spPr>
          <a:xfrm>
            <a:off x="4067944" y="2267580"/>
            <a:ext cx="793750" cy="369332"/>
          </a:xfrm>
          <a:prstGeom prst="cloud">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雲 43"/>
          <p:cNvSpPr/>
          <p:nvPr/>
        </p:nvSpPr>
        <p:spPr>
          <a:xfrm>
            <a:off x="4860032" y="2267580"/>
            <a:ext cx="793750" cy="369332"/>
          </a:xfrm>
          <a:prstGeom prst="cloud">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雲 44"/>
          <p:cNvSpPr/>
          <p:nvPr/>
        </p:nvSpPr>
        <p:spPr>
          <a:xfrm>
            <a:off x="5652120" y="2267580"/>
            <a:ext cx="793750" cy="369332"/>
          </a:xfrm>
          <a:prstGeom prst="cloud">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雲 45"/>
          <p:cNvSpPr/>
          <p:nvPr/>
        </p:nvSpPr>
        <p:spPr>
          <a:xfrm>
            <a:off x="4139952" y="2699628"/>
            <a:ext cx="793750" cy="369332"/>
          </a:xfrm>
          <a:prstGeom prst="cloud">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泡</a:t>
            </a:r>
            <a:endParaRPr kumimoji="1" lang="ja-JP" altLang="en-US" sz="1200" dirty="0"/>
          </a:p>
        </p:txBody>
      </p:sp>
      <p:sp>
        <p:nvSpPr>
          <p:cNvPr id="48" name="雲 47"/>
          <p:cNvSpPr/>
          <p:nvPr/>
        </p:nvSpPr>
        <p:spPr>
          <a:xfrm>
            <a:off x="5006306" y="2699628"/>
            <a:ext cx="793750" cy="369332"/>
          </a:xfrm>
          <a:prstGeom prst="cloud">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雲 48"/>
          <p:cNvSpPr/>
          <p:nvPr/>
        </p:nvSpPr>
        <p:spPr>
          <a:xfrm>
            <a:off x="5798394" y="2699628"/>
            <a:ext cx="793750" cy="369332"/>
          </a:xfrm>
          <a:prstGeom prst="cloud">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雲 50"/>
          <p:cNvSpPr/>
          <p:nvPr/>
        </p:nvSpPr>
        <p:spPr>
          <a:xfrm>
            <a:off x="6590482" y="2699628"/>
            <a:ext cx="793750" cy="369332"/>
          </a:xfrm>
          <a:prstGeom prst="cloud">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92382748"/>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1214</TotalTime>
  <Words>7206</Words>
  <Application>Microsoft Office PowerPoint</Application>
  <PresentationFormat>画面に合わせる (4:3)</PresentationFormat>
  <Paragraphs>1064</Paragraphs>
  <Slides>48</Slides>
  <Notes>45</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48</vt:i4>
      </vt:variant>
    </vt:vector>
  </HeadingPairs>
  <TitlesOfParts>
    <vt:vector size="51" baseType="lpstr">
      <vt:lpstr>Arial</vt:lpstr>
      <vt:lpstr>Times New Roman</vt:lpstr>
      <vt:lpstr>標準デザイン</vt:lpstr>
      <vt:lpstr>パイプラインハザード</vt:lpstr>
      <vt:lpstr>PowerPoint プレゼンテーション</vt:lpstr>
      <vt:lpstr>パイプラインハザードとは？</vt:lpstr>
      <vt:lpstr>メモリの共通化による構造ハザード</vt:lpstr>
      <vt:lpstr>構造ハザード</vt:lpstr>
      <vt:lpstr>データハザード</vt:lpstr>
      <vt:lpstr>データハザード</vt:lpstr>
      <vt:lpstr>PowerPoint プレゼンテーション</vt:lpstr>
      <vt:lpstr>データハザードの回避</vt:lpstr>
      <vt:lpstr>フォワーディングの原理</vt:lpstr>
      <vt:lpstr>フォワーディング</vt:lpstr>
      <vt:lpstr>PowerPoint プレゼンテーション</vt:lpstr>
      <vt:lpstr>lw命令のデータハザード</vt:lpstr>
      <vt:lpstr>パイプラインインターロック</vt:lpstr>
      <vt:lpstr>コードスケジュール</vt:lpstr>
      <vt:lpstr>コードスケジュールでストールを減らす</vt:lpstr>
      <vt:lpstr>パイプラインハザードとは？</vt:lpstr>
      <vt:lpstr>ALUで分岐先を計算すると、、、</vt:lpstr>
      <vt:lpstr>Dステージで分岐先を計算すると、、、</vt:lpstr>
      <vt:lpstr>PowerPoint プレゼンテーション</vt:lpstr>
      <vt:lpstr>分岐判定用レジスタのデータハザード</vt:lpstr>
      <vt:lpstr>分岐判定用レジスタのデータハザード</vt:lpstr>
      <vt:lpstr>PowerPoint プレゼンテーション</vt:lpstr>
      <vt:lpstr>ここまでの所で</vt:lpstr>
      <vt:lpstr>iverilogによるシミュレーション</vt:lpstr>
      <vt:lpstr>rfile.vの改変</vt:lpstr>
      <vt:lpstr>Fステージの改変</vt:lpstr>
      <vt:lpstr>Dステージへのフォワーディング</vt:lpstr>
      <vt:lpstr>ストール判定と分岐判定、飛び先計算</vt:lpstr>
      <vt:lpstr>PowerPoint プレゼンテーション</vt:lpstr>
      <vt:lpstr>Eステージの改変</vt:lpstr>
      <vt:lpstr>PowerPoint プレゼンテーション</vt:lpstr>
      <vt:lpstr>分岐命令後の1クロックストール回避のアイディア</vt:lpstr>
      <vt:lpstr>Predict Not Taken</vt:lpstr>
      <vt:lpstr>Predict Not Taken</vt:lpstr>
      <vt:lpstr>遅延分岐</vt:lpstr>
      <vt:lpstr>遅延分岐の例 掛け算のプログラム： mult.asm</vt:lpstr>
      <vt:lpstr>コードスケジューリング後 mult2.asm</vt:lpstr>
      <vt:lpstr>コードスケジューリング後:mult3.asm</vt:lpstr>
      <vt:lpstr>RV32Iのストール</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スーパーパイプライン</vt:lpstr>
      <vt:lpstr>パイプラインのまとめ</vt:lpstr>
      <vt:lpstr>課題5</vt:lpstr>
    </vt:vector>
  </TitlesOfParts>
  <Company>Keio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MIPSのマイクロアーキテクチャ</dc:title>
  <dc:creator>hunga</dc:creator>
  <cp:lastModifiedBy>天野 英晴</cp:lastModifiedBy>
  <cp:revision>94</cp:revision>
  <dcterms:created xsi:type="dcterms:W3CDTF">2013-10-17T04:54:01Z</dcterms:created>
  <dcterms:modified xsi:type="dcterms:W3CDTF">2020-07-07T00:56:28Z</dcterms:modified>
</cp:coreProperties>
</file>