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93" r:id="rId2"/>
    <p:sldId id="411" r:id="rId3"/>
    <p:sldId id="355" r:id="rId4"/>
    <p:sldId id="446" r:id="rId5"/>
    <p:sldId id="287" r:id="rId6"/>
    <p:sldId id="445" r:id="rId7"/>
    <p:sldId id="356" r:id="rId8"/>
    <p:sldId id="424" r:id="rId9"/>
    <p:sldId id="448" r:id="rId10"/>
    <p:sldId id="449" r:id="rId11"/>
    <p:sldId id="447" r:id="rId12"/>
    <p:sldId id="450" r:id="rId13"/>
    <p:sldId id="451" r:id="rId14"/>
    <p:sldId id="452" r:id="rId15"/>
    <p:sldId id="528" r:id="rId16"/>
    <p:sldId id="453" r:id="rId17"/>
    <p:sldId id="454" r:id="rId18"/>
    <p:sldId id="455" r:id="rId19"/>
    <p:sldId id="456" r:id="rId20"/>
    <p:sldId id="410" r:id="rId21"/>
    <p:sldId id="457" r:id="rId22"/>
    <p:sldId id="458" r:id="rId23"/>
    <p:sldId id="491" r:id="rId24"/>
    <p:sldId id="459" r:id="rId25"/>
    <p:sldId id="462" r:id="rId26"/>
    <p:sldId id="463" r:id="rId27"/>
    <p:sldId id="461" r:id="rId28"/>
    <p:sldId id="437" r:id="rId29"/>
    <p:sldId id="435" r:id="rId30"/>
    <p:sldId id="529" r:id="rId31"/>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0000"/>
    <a:srgbClr val="CCCCFF"/>
    <a:srgbClr val="66FF33"/>
    <a:srgbClr val="FF9999"/>
    <a:srgbClr val="FF99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6" autoAdjust="0"/>
    <p:restoredTop sz="92371" autoAdjust="0"/>
  </p:normalViewPr>
  <p:slideViewPr>
    <p:cSldViewPr>
      <p:cViewPr varScale="1">
        <p:scale>
          <a:sx n="106" d="100"/>
          <a:sy n="106" d="100"/>
        </p:scale>
        <p:origin x="96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67C9E-6269-40DB-9416-F43CDA0915EE}" type="datetimeFigureOut">
              <a:rPr kumimoji="1" lang="ja-JP" altLang="en-US" smtClean="0"/>
              <a:t>2020/6/16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031166-D944-4C61-A211-78073E53E5D0}" type="slidenum">
              <a:rPr kumimoji="1" lang="ja-JP" altLang="en-US" smtClean="0"/>
              <a:t>‹#›</a:t>
            </a:fld>
            <a:endParaRPr kumimoji="1" lang="ja-JP" altLang="en-US"/>
          </a:p>
        </p:txBody>
      </p:sp>
    </p:spTree>
    <p:extLst>
      <p:ext uri="{BB962C8B-B14F-4D97-AF65-F5344CB8AC3E}">
        <p14:creationId xmlns:p14="http://schemas.microsoft.com/office/powerpoint/2010/main" val="20779949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1</a:t>
            </a:fld>
            <a:endParaRPr kumimoji="1" lang="ja-JP" altLang="en-US"/>
          </a:p>
        </p:txBody>
      </p:sp>
    </p:spTree>
    <p:extLst>
      <p:ext uri="{BB962C8B-B14F-4D97-AF65-F5344CB8AC3E}">
        <p14:creationId xmlns:p14="http://schemas.microsoft.com/office/powerpoint/2010/main" val="696231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イミーディエイト命令の場合、</a:t>
            </a:r>
            <a:r>
              <a:rPr kumimoji="1" lang="en-US" altLang="ja-JP" dirty="0"/>
              <a:t>rs1, </a:t>
            </a:r>
            <a:r>
              <a:rPr kumimoji="1" lang="en-US" altLang="ja-JP" dirty="0" err="1"/>
              <a:t>rd</a:t>
            </a:r>
            <a:r>
              <a:rPr kumimoji="1" lang="ja-JP" altLang="en-US" dirty="0"/>
              <a:t>のみがレジスタファイルに送られ、</a:t>
            </a:r>
            <a:r>
              <a:rPr kumimoji="1" lang="en-US" altLang="ja-JP" dirty="0"/>
              <a:t>reg1</a:t>
            </a:r>
            <a:r>
              <a:rPr kumimoji="1" lang="ja-JP" altLang="en-US" dirty="0"/>
              <a:t>のポートから出力された値を直接</a:t>
            </a:r>
            <a:r>
              <a:rPr kumimoji="1" lang="en-US" altLang="ja-JP" dirty="0"/>
              <a:t>ALU</a:t>
            </a:r>
            <a:r>
              <a:rPr kumimoji="1" lang="ja-JP" altLang="en-US" dirty="0"/>
              <a:t>の</a:t>
            </a:r>
            <a:r>
              <a:rPr kumimoji="1" lang="en-US" altLang="ja-JP" dirty="0"/>
              <a:t>A</a:t>
            </a:r>
            <a:r>
              <a:rPr kumimoji="1" lang="ja-JP" altLang="en-US" dirty="0"/>
              <a:t>入力へ入れます。もう片方は、命令コード中の</a:t>
            </a:r>
            <a:r>
              <a:rPr kumimoji="1" lang="en-US" altLang="ja-JP" dirty="0"/>
              <a:t>12</a:t>
            </a:r>
            <a:r>
              <a:rPr kumimoji="1" lang="ja-JP" altLang="en-US" dirty="0"/>
              <a:t>ビットのイミーディエイトを符号拡張して</a:t>
            </a:r>
            <a:r>
              <a:rPr kumimoji="1" lang="en-US" altLang="ja-JP" dirty="0"/>
              <a:t>B</a:t>
            </a:r>
            <a:r>
              <a:rPr kumimoji="1" lang="ja-JP" altLang="en-US" dirty="0"/>
              <a:t>入力に入れます。レジスタ間演算命令と同じで</a:t>
            </a:r>
            <a:r>
              <a:rPr kumimoji="1" lang="en-US" altLang="ja-JP" dirty="0"/>
              <a:t>funct3</a:t>
            </a:r>
            <a:r>
              <a:rPr kumimoji="1" lang="ja-JP" altLang="en-US" dirty="0"/>
              <a:t>によって演算が選択されて、答えはレジスタファイルへ書き込まれます。このために</a:t>
            </a:r>
            <a:r>
              <a:rPr kumimoji="1" lang="en-US" altLang="ja-JP" dirty="0" err="1"/>
              <a:t>wre</a:t>
            </a:r>
            <a:r>
              <a:rPr kumimoji="1" lang="en-US" altLang="ja-JP" dirty="0"/>
              <a:t>=1</a:t>
            </a:r>
            <a:r>
              <a:rPr kumimoji="1" lang="ja-JP" altLang="en-US" dirty="0"/>
              <a:t>にする必要がある点も同じです。さて、この時、</a:t>
            </a:r>
            <a:r>
              <a:rPr kumimoji="1" lang="en-US" altLang="ja-JP" dirty="0"/>
              <a:t>rs2</a:t>
            </a:r>
            <a:r>
              <a:rPr kumimoji="1" lang="ja-JP" altLang="en-US" dirty="0"/>
              <a:t>にはイミーディエイトの一部が送られ、意味のないレジスタの値が</a:t>
            </a:r>
            <a:r>
              <a:rPr kumimoji="1" lang="en-US" altLang="ja-JP" dirty="0"/>
              <a:t>reg2</a:t>
            </a:r>
            <a:r>
              <a:rPr kumimoji="1" lang="ja-JP" altLang="en-US" dirty="0"/>
              <a:t>から出力されるのですが、これはマルチプレクサで選ばれないため、意味のある動作をしません。このような動きは省略して考えます。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10</a:t>
            </a:fld>
            <a:endParaRPr kumimoji="1" lang="ja-JP" altLang="en-US"/>
          </a:p>
        </p:txBody>
      </p:sp>
    </p:spTree>
    <p:extLst>
      <p:ext uri="{BB962C8B-B14F-4D97-AF65-F5344CB8AC3E}">
        <p14:creationId xmlns:p14="http://schemas.microsoft.com/office/powerpoint/2010/main" val="2866273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次にロード命令とストア命令の動作を考えましょう。ロード命令の構成は、イミーディエイト命令と同じで、</a:t>
            </a:r>
            <a:r>
              <a:rPr kumimoji="1" lang="en-US" altLang="ja-JP" dirty="0"/>
              <a:t>opcode</a:t>
            </a:r>
            <a:r>
              <a:rPr kumimoji="1" lang="ja-JP" altLang="en-US" dirty="0"/>
              <a:t>で識別します。実は</a:t>
            </a:r>
            <a:r>
              <a:rPr kumimoji="1" lang="en-US" altLang="ja-JP" dirty="0" err="1"/>
              <a:t>lw</a:t>
            </a:r>
            <a:r>
              <a:rPr kumimoji="1" lang="ja-JP" altLang="en-US" dirty="0"/>
              <a:t>以外にも</a:t>
            </a:r>
            <a:r>
              <a:rPr kumimoji="1" lang="en-US" altLang="ja-JP" dirty="0" err="1"/>
              <a:t>lb,lh,lbu,lhu</a:t>
            </a:r>
            <a:r>
              <a:rPr kumimoji="1" lang="ja-JP" altLang="en-US" dirty="0"/>
              <a:t>などのロード命令があるのですが、ここでは</a:t>
            </a:r>
            <a:r>
              <a:rPr kumimoji="1" lang="en-US" altLang="ja-JP" dirty="0" err="1"/>
              <a:t>lw</a:t>
            </a:r>
            <a:r>
              <a:rPr kumimoji="1" lang="ja-JP" altLang="en-US" dirty="0"/>
              <a:t>のみを考えます。ストア命令は、</a:t>
            </a:r>
            <a:r>
              <a:rPr kumimoji="1" lang="en-US" altLang="ja-JP" dirty="0"/>
              <a:t>rs2</a:t>
            </a:r>
            <a:r>
              <a:rPr kumimoji="1" lang="ja-JP" altLang="en-US" dirty="0"/>
              <a:t>のフィールドを他の命令と揃えたため、ディスプレースメントを示すフィールドが左右に分離されています。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11</a:t>
            </a:fld>
            <a:endParaRPr kumimoji="1" lang="ja-JP" altLang="en-US"/>
          </a:p>
        </p:txBody>
      </p:sp>
    </p:spTree>
    <p:extLst>
      <p:ext uri="{BB962C8B-B14F-4D97-AF65-F5344CB8AC3E}">
        <p14:creationId xmlns:p14="http://schemas.microsoft.com/office/powerpoint/2010/main" val="2640469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ロード命令の場合も、</a:t>
            </a:r>
            <a:r>
              <a:rPr kumimoji="1" lang="en-US" altLang="ja-JP" dirty="0"/>
              <a:t>rs1, </a:t>
            </a:r>
            <a:r>
              <a:rPr kumimoji="1" lang="en-US" altLang="ja-JP" dirty="0" err="1"/>
              <a:t>rd</a:t>
            </a:r>
            <a:r>
              <a:rPr kumimoji="1" lang="ja-JP" altLang="en-US" dirty="0"/>
              <a:t>のみがレジスタファイルに送られ、</a:t>
            </a:r>
            <a:r>
              <a:rPr kumimoji="1" lang="en-US" altLang="ja-JP" dirty="0"/>
              <a:t>reg1</a:t>
            </a:r>
            <a:r>
              <a:rPr kumimoji="1" lang="ja-JP" altLang="en-US" dirty="0"/>
              <a:t>のポートから出力された値を直接</a:t>
            </a:r>
            <a:r>
              <a:rPr kumimoji="1" lang="en-US" altLang="ja-JP" dirty="0"/>
              <a:t>ALU</a:t>
            </a:r>
            <a:r>
              <a:rPr kumimoji="1" lang="ja-JP" altLang="en-US" dirty="0"/>
              <a:t>の</a:t>
            </a:r>
            <a:r>
              <a:rPr kumimoji="1" lang="en-US" altLang="ja-JP" dirty="0"/>
              <a:t>A</a:t>
            </a:r>
            <a:r>
              <a:rPr kumimoji="1" lang="ja-JP" altLang="en-US" dirty="0"/>
              <a:t>入力へ入れます。もう片方は、命令コード中の</a:t>
            </a:r>
            <a:r>
              <a:rPr kumimoji="1" lang="en-US" altLang="ja-JP" dirty="0"/>
              <a:t>12</a:t>
            </a:r>
            <a:r>
              <a:rPr kumimoji="1" lang="ja-JP" altLang="en-US" dirty="0"/>
              <a:t>ビットのイミーディエイトを符号拡張して</a:t>
            </a:r>
            <a:r>
              <a:rPr kumimoji="1" lang="en-US" altLang="ja-JP" dirty="0"/>
              <a:t>B</a:t>
            </a:r>
            <a:r>
              <a:rPr kumimoji="1" lang="ja-JP" altLang="en-US" dirty="0"/>
              <a:t>入力に入れます。これがディスプレースメント値に相当します。ロードの場合はアドレス計算を行うために、</a:t>
            </a:r>
            <a:r>
              <a:rPr kumimoji="1" lang="en-US" altLang="ja-JP" dirty="0"/>
              <a:t>ALU</a:t>
            </a:r>
            <a:r>
              <a:rPr kumimoji="1" lang="ja-JP" altLang="en-US" dirty="0"/>
              <a:t>には加算の指示を与えます。この場合、答えは、メモリのアドレスになりますが、これは既に接続されていますので、メモリからはロードすべきデータが読み出されて</a:t>
            </a:r>
            <a:r>
              <a:rPr kumimoji="1" lang="en-US" altLang="ja-JP" dirty="0" err="1"/>
              <a:t>readdata</a:t>
            </a:r>
            <a:r>
              <a:rPr kumimoji="1" lang="ja-JP" altLang="en-US" dirty="0"/>
              <a:t>に表れます。これをレジスタファイルの入力マルチプレクサで選択して、レジスタファイルへ書き込まれます。このために</a:t>
            </a:r>
            <a:r>
              <a:rPr kumimoji="1" lang="en-US" altLang="ja-JP" dirty="0" err="1"/>
              <a:t>wre</a:t>
            </a:r>
            <a:r>
              <a:rPr kumimoji="1" lang="en-US" altLang="ja-JP" dirty="0"/>
              <a:t>=1</a:t>
            </a:r>
            <a:r>
              <a:rPr kumimoji="1" lang="ja-JP" altLang="en-US" dirty="0"/>
              <a:t>にする必要があります。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12</a:t>
            </a:fld>
            <a:endParaRPr kumimoji="1" lang="ja-JP" altLang="en-US"/>
          </a:p>
        </p:txBody>
      </p:sp>
    </p:spTree>
    <p:extLst>
      <p:ext uri="{BB962C8B-B14F-4D97-AF65-F5344CB8AC3E}">
        <p14:creationId xmlns:p14="http://schemas.microsoft.com/office/powerpoint/2010/main" val="14935347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ストア命令の場合も、</a:t>
            </a:r>
            <a:r>
              <a:rPr kumimoji="1" lang="en-US" altLang="ja-JP" dirty="0"/>
              <a:t>rs1, rs2</a:t>
            </a:r>
            <a:r>
              <a:rPr kumimoji="1" lang="ja-JP" altLang="en-US" dirty="0"/>
              <a:t>がレジスタファイルに送られ、</a:t>
            </a:r>
            <a:r>
              <a:rPr kumimoji="1" lang="en-US" altLang="ja-JP" dirty="0"/>
              <a:t>reg1</a:t>
            </a:r>
            <a:r>
              <a:rPr kumimoji="1" lang="ja-JP" altLang="en-US" dirty="0"/>
              <a:t>のポートからアドレス、</a:t>
            </a:r>
            <a:r>
              <a:rPr kumimoji="1" lang="en-US" altLang="ja-JP" dirty="0"/>
              <a:t>reg2</a:t>
            </a:r>
            <a:r>
              <a:rPr kumimoji="1" lang="ja-JP" altLang="en-US" dirty="0"/>
              <a:t>のポートから書き込むデータが読み出されます。アドレスの方は、</a:t>
            </a:r>
            <a:r>
              <a:rPr kumimoji="1" lang="en-US" altLang="ja-JP" dirty="0"/>
              <a:t>ALU</a:t>
            </a:r>
            <a:r>
              <a:rPr kumimoji="1" lang="ja-JP" altLang="en-US" dirty="0"/>
              <a:t>の</a:t>
            </a:r>
            <a:r>
              <a:rPr kumimoji="1" lang="en-US" altLang="ja-JP" dirty="0"/>
              <a:t>A</a:t>
            </a:r>
            <a:r>
              <a:rPr kumimoji="1" lang="ja-JP" altLang="en-US" dirty="0"/>
              <a:t>ポートに送られ、命令コード中のイミーディエイトと加算されます。ここで、今までのロード命令、イミーディエイト命令と違って、イミーディエイトの値が分割されているため、くっつける必要があります。このため、この符号拡張回路</a:t>
            </a:r>
            <a:r>
              <a:rPr kumimoji="1" lang="en-US" altLang="ja-JP" dirty="0" err="1"/>
              <a:t>ext</a:t>
            </a:r>
            <a:r>
              <a:rPr kumimoji="1" lang="ja-JP" altLang="en-US" dirty="0"/>
              <a:t>はややごちゃごちゃするため、ここでは省略してあります。</a:t>
            </a:r>
            <a:r>
              <a:rPr kumimoji="1" lang="en-US" altLang="ja-JP" dirty="0"/>
              <a:t>B</a:t>
            </a:r>
            <a:r>
              <a:rPr kumimoji="1" lang="ja-JP" altLang="en-US" dirty="0"/>
              <a:t>ポートから読み出された書き込みデータは</a:t>
            </a:r>
            <a:r>
              <a:rPr kumimoji="1" lang="en-US" altLang="ja-JP" dirty="0" err="1"/>
              <a:t>writedata</a:t>
            </a:r>
            <a:r>
              <a:rPr kumimoji="1" lang="ja-JP" altLang="en-US" dirty="0"/>
              <a:t>としてメモリのデータ入力ポートに送られます。ここで</a:t>
            </a:r>
            <a:r>
              <a:rPr kumimoji="1" lang="en-US" altLang="ja-JP" dirty="0"/>
              <a:t>we=1</a:t>
            </a:r>
            <a:r>
              <a:rPr kumimoji="1" lang="ja-JP" altLang="en-US" dirty="0"/>
              <a:t>としてデータを書き込みます。ストア命令ではレジスタファイルには値を書きこまないので、</a:t>
            </a:r>
            <a:r>
              <a:rPr kumimoji="1" lang="en-US" altLang="ja-JP" dirty="0" err="1"/>
              <a:t>rwe</a:t>
            </a:r>
            <a:r>
              <a:rPr kumimoji="1" lang="en-US" altLang="ja-JP" dirty="0"/>
              <a:t>=0</a:t>
            </a:r>
            <a:r>
              <a:rPr kumimoji="1" lang="ja-JP" altLang="en-US" dirty="0"/>
              <a:t>としなければならないです。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13</a:t>
            </a:fld>
            <a:endParaRPr kumimoji="1" lang="ja-JP" altLang="en-US"/>
          </a:p>
        </p:txBody>
      </p:sp>
    </p:spTree>
    <p:extLst>
      <p:ext uri="{BB962C8B-B14F-4D97-AF65-F5344CB8AC3E}">
        <p14:creationId xmlns:p14="http://schemas.microsoft.com/office/powerpoint/2010/main" val="3948388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分岐命令も</a:t>
            </a:r>
            <a:r>
              <a:rPr kumimoji="1" lang="en-US" altLang="ja-JP" dirty="0"/>
              <a:t>rs2</a:t>
            </a:r>
            <a:r>
              <a:rPr kumimoji="1" lang="ja-JP" altLang="en-US" dirty="0"/>
              <a:t>の位置を揃えるため、飛び先を示すイミーデエイト領域が分離されていますが、さらに飛び先番地の高速化のためにビット列の順序が入れ替わっています。また、</a:t>
            </a:r>
            <a:r>
              <a:rPr kumimoji="1" lang="en-US" altLang="ja-JP" dirty="0"/>
              <a:t>RISC-V</a:t>
            </a:r>
            <a:r>
              <a:rPr kumimoji="1" lang="ja-JP" altLang="en-US" dirty="0"/>
              <a:t>の命令は必ず偶数番地から配置されるため、最下位ビットは命令コードに含まれないです。このため、格納するビットは、他の命令と全然互換性がありません。さて、この分岐命令は、これまでのデータパスでは実現できず、付加回路を付け加える必要があるのですが、他の命令と違って分岐命令は、一つの命令で二つやることがあります。①イミーディエイト領域を</a:t>
            </a:r>
            <a:r>
              <a:rPr kumimoji="1" lang="en-US" altLang="ja-JP" dirty="0"/>
              <a:t>PC</a:t>
            </a:r>
            <a:r>
              <a:rPr kumimoji="1" lang="ja-JP" altLang="en-US" dirty="0"/>
              <a:t>と加算して飛び先を計算する。②レジスタの大小、等しいかどうかの関係を調べて分岐が成立するかどうかを決定する。今回の実装では、</a:t>
            </a:r>
            <a:r>
              <a:rPr kumimoji="1" lang="en-US" altLang="ja-JP" dirty="0"/>
              <a:t>ALU</a:t>
            </a:r>
            <a:r>
              <a:rPr kumimoji="1" lang="ja-JP" altLang="en-US" dirty="0"/>
              <a:t>で①を行い、別の回路を設けて②をやることにします。しかしこれは逆もアリです。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14</a:t>
            </a:fld>
            <a:endParaRPr kumimoji="1" lang="ja-JP" altLang="en-US"/>
          </a:p>
        </p:txBody>
      </p:sp>
    </p:spTree>
    <p:extLst>
      <p:ext uri="{BB962C8B-B14F-4D97-AF65-F5344CB8AC3E}">
        <p14:creationId xmlns:p14="http://schemas.microsoft.com/office/powerpoint/2010/main" val="3043663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分岐命令の飛び先を示すフィールドはシャッフルされていますが、これによりストア命令、イミーデエイト命令と</a:t>
            </a:r>
            <a:r>
              <a:rPr kumimoji="1" lang="en-US" altLang="ja-JP" dirty="0"/>
              <a:t>12</a:t>
            </a:r>
            <a:r>
              <a:rPr kumimoji="1" lang="ja-JP" altLang="en-US" dirty="0"/>
              <a:t>ビット目、</a:t>
            </a:r>
            <a:r>
              <a:rPr kumimoji="1" lang="en-US" altLang="ja-JP" dirty="0"/>
              <a:t>11</a:t>
            </a:r>
            <a:r>
              <a:rPr kumimoji="1" lang="ja-JP" altLang="en-US" dirty="0"/>
              <a:t>ビット目を除いてビット位置が同じになっています。</a:t>
            </a:r>
            <a:endParaRPr kumimoji="1" lang="en-US" altLang="ja-JP" dirty="0"/>
          </a:p>
          <a:p>
            <a:r>
              <a:rPr kumimoji="1" lang="ja-JP" altLang="en-US" dirty="0"/>
              <a:t>これを利用すると、イミーディエイトフィールドのマルチプレクサが簡単化されます。最も迫害されているのはビット</a:t>
            </a:r>
            <a:r>
              <a:rPr kumimoji="1" lang="en-US" altLang="ja-JP" dirty="0"/>
              <a:t>11</a:t>
            </a:r>
            <a:r>
              <a:rPr kumimoji="1" lang="ja-JP" altLang="en-US" dirty="0"/>
              <a:t>で、分岐では</a:t>
            </a:r>
            <a:r>
              <a:rPr kumimoji="1" lang="en-US" altLang="ja-JP" dirty="0"/>
              <a:t>7</a:t>
            </a:r>
            <a:r>
              <a:rPr kumimoji="1" lang="ja-JP" altLang="en-US" dirty="0"/>
              <a:t>、ストア、イミーディエイトでは</a:t>
            </a:r>
            <a:r>
              <a:rPr kumimoji="1" lang="en-US" altLang="ja-JP" dirty="0"/>
              <a:t>31</a:t>
            </a:r>
            <a:r>
              <a:rPr kumimoji="1" lang="ja-JP" altLang="en-US" dirty="0"/>
              <a:t>、</a:t>
            </a:r>
            <a:r>
              <a:rPr kumimoji="1" lang="en-US" altLang="ja-JP" dirty="0" err="1"/>
              <a:t>jal</a:t>
            </a:r>
            <a:r>
              <a:rPr kumimoji="1" lang="en-US" altLang="ja-JP" dirty="0"/>
              <a:t>(</a:t>
            </a:r>
            <a:r>
              <a:rPr kumimoji="1" lang="ja-JP" altLang="en-US" dirty="0"/>
              <a:t>後に出てくる）では</a:t>
            </a:r>
            <a:r>
              <a:rPr kumimoji="1" lang="en-US" altLang="ja-JP" dirty="0"/>
              <a:t>20</a:t>
            </a:r>
            <a:r>
              <a:rPr kumimoji="1" lang="ja-JP" altLang="en-US" dirty="0"/>
              <a:t>に割り当てられています。これは</a:t>
            </a:r>
            <a:r>
              <a:rPr kumimoji="1" lang="en-US" altLang="ja-JP" dirty="0"/>
              <a:t>3</a:t>
            </a:r>
            <a:r>
              <a:rPr kumimoji="1" lang="ja-JP" altLang="en-US" dirty="0"/>
              <a:t>入力マルチプレクサが必要です。しかし、他のビットは</a:t>
            </a:r>
            <a:r>
              <a:rPr kumimoji="1" lang="en-US" altLang="ja-JP" dirty="0"/>
              <a:t>2</a:t>
            </a:r>
            <a:r>
              <a:rPr kumimoji="1" lang="ja-JP" altLang="en-US" dirty="0"/>
              <a:t>入力で済みます。</a:t>
            </a:r>
            <a:r>
              <a:rPr kumimoji="1" lang="en-US" altLang="ja-JP" dirty="0"/>
              <a:t>MSB</a:t>
            </a:r>
            <a:r>
              <a:rPr kumimoji="1" lang="ja-JP" altLang="en-US" dirty="0"/>
              <a:t>に常に符号ビットが入るという制約の下では、これ以上の方法は多分ないと思います。良く考えられています。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15</a:t>
            </a:fld>
            <a:endParaRPr kumimoji="1" lang="ja-JP" altLang="en-US"/>
          </a:p>
        </p:txBody>
      </p:sp>
    </p:spTree>
    <p:extLst>
      <p:ext uri="{BB962C8B-B14F-4D97-AF65-F5344CB8AC3E}">
        <p14:creationId xmlns:p14="http://schemas.microsoft.com/office/powerpoint/2010/main" val="3796621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分岐命令用に拡張した</a:t>
            </a:r>
            <a:r>
              <a:rPr kumimoji="1" lang="en-US" altLang="ja-JP" dirty="0"/>
              <a:t>RV32I</a:t>
            </a:r>
            <a:r>
              <a:rPr kumimoji="1" lang="ja-JP" altLang="en-US" dirty="0"/>
              <a:t>の構成を示します。</a:t>
            </a:r>
            <a:r>
              <a:rPr kumimoji="1" lang="en-US" altLang="ja-JP" dirty="0"/>
              <a:t>RV32I</a:t>
            </a:r>
            <a:r>
              <a:rPr kumimoji="1" lang="ja-JP" altLang="en-US" dirty="0"/>
              <a:t>の分岐命令にはやることが二つあります。レジスタの比較（大小も含め）と、飛び先アドレスの計算です。どちらかに</a:t>
            </a:r>
            <a:r>
              <a:rPr kumimoji="1" lang="en-US" altLang="ja-JP" dirty="0"/>
              <a:t>ALU</a:t>
            </a:r>
            <a:r>
              <a:rPr kumimoji="1" lang="ja-JP" altLang="en-US" dirty="0"/>
              <a:t>を使い、どちらかに専用の回路を設ける必要があります。ここでは、</a:t>
            </a:r>
            <a:r>
              <a:rPr kumimoji="1" lang="en-US" altLang="ja-JP" dirty="0"/>
              <a:t>ALU</a:t>
            </a:r>
            <a:r>
              <a:rPr kumimoji="1" lang="ja-JP" altLang="en-US" dirty="0"/>
              <a:t>で飛び先を計算することにします。飛び先アドレスを計算するために、</a:t>
            </a:r>
            <a:r>
              <a:rPr kumimoji="1" lang="en-US" altLang="ja-JP" dirty="0"/>
              <a:t>PC</a:t>
            </a:r>
            <a:r>
              <a:rPr kumimoji="1" lang="ja-JP" altLang="en-US" dirty="0"/>
              <a:t>＋４を</a:t>
            </a:r>
            <a:r>
              <a:rPr kumimoji="1" lang="en-US" altLang="ja-JP" dirty="0"/>
              <a:t>ALU</a:t>
            </a:r>
            <a:r>
              <a:rPr kumimoji="1" lang="ja-JP" altLang="en-US" dirty="0"/>
              <a:t>の</a:t>
            </a:r>
            <a:r>
              <a:rPr kumimoji="1" lang="en-US" altLang="ja-JP" dirty="0"/>
              <a:t>A</a:t>
            </a:r>
            <a:r>
              <a:rPr kumimoji="1" lang="ja-JP" altLang="en-US" dirty="0"/>
              <a:t>ポートに入れるために、マルチプレクサを付けます。</a:t>
            </a:r>
            <a:r>
              <a:rPr kumimoji="1" lang="en-US" altLang="ja-JP" dirty="0"/>
              <a:t>B</a:t>
            </a:r>
            <a:r>
              <a:rPr kumimoji="1" lang="ja-JP" altLang="en-US" dirty="0"/>
              <a:t>入力の</a:t>
            </a:r>
            <a:r>
              <a:rPr kumimoji="1" lang="en-US" altLang="ja-JP" dirty="0" err="1"/>
              <a:t>ext</a:t>
            </a:r>
            <a:r>
              <a:rPr kumimoji="1" lang="ja-JP" altLang="en-US" dirty="0"/>
              <a:t>も、分岐命令のイミーディエイトデータをまとめるために、構造を変更する必要がありますが、この図には表れていません。符号拡張され</a:t>
            </a:r>
            <a:r>
              <a:rPr kumimoji="1" lang="en-US" altLang="ja-JP" dirty="0"/>
              <a:t>0</a:t>
            </a:r>
            <a:r>
              <a:rPr kumimoji="1" lang="ja-JP" altLang="en-US" dirty="0"/>
              <a:t>を補ったデータが</a:t>
            </a:r>
            <a:r>
              <a:rPr kumimoji="1" lang="en-US" altLang="ja-JP" dirty="0"/>
              <a:t>B</a:t>
            </a:r>
            <a:r>
              <a:rPr kumimoji="1" lang="ja-JP" altLang="en-US" dirty="0"/>
              <a:t>入力から入ると考えてください。読み出してきた二つのレジスタは、専用の比較器に入力し、大小、等値関係を判定します。分岐命令の成立条件に適合したら、</a:t>
            </a:r>
            <a:r>
              <a:rPr kumimoji="1" lang="en-US" altLang="ja-JP" dirty="0"/>
              <a:t>PC</a:t>
            </a:r>
            <a:r>
              <a:rPr kumimoji="1" lang="ja-JP" altLang="en-US" dirty="0"/>
              <a:t>の直前のマルチプレクサを切り替えて、飛び先を設定します。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16</a:t>
            </a:fld>
            <a:endParaRPr kumimoji="1" lang="ja-JP" altLang="en-US"/>
          </a:p>
        </p:txBody>
      </p:sp>
    </p:spTree>
    <p:extLst>
      <p:ext uri="{BB962C8B-B14F-4D97-AF65-F5344CB8AC3E}">
        <p14:creationId xmlns:p14="http://schemas.microsoft.com/office/powerpoint/2010/main" val="31525386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のデータの流れを示します。青色が飛び先計算を示します。演算は加算を指定します。緑色のデータパスは、分岐の反転用のデータの流れです。読み出してきた二つのレジスタは専用の比較回路で比較され、結果によって飛び先を設定するかどうかを決め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17</a:t>
            </a:fld>
            <a:endParaRPr kumimoji="1" lang="ja-JP" altLang="en-US"/>
          </a:p>
        </p:txBody>
      </p:sp>
    </p:spTree>
    <p:extLst>
      <p:ext uri="{BB962C8B-B14F-4D97-AF65-F5344CB8AC3E}">
        <p14:creationId xmlns:p14="http://schemas.microsoft.com/office/powerpoint/2010/main" val="692787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では、この</a:t>
            </a:r>
            <a:r>
              <a:rPr kumimoji="1" lang="en-US" altLang="ja-JP" dirty="0"/>
              <a:t>RV32I</a:t>
            </a:r>
            <a:r>
              <a:rPr kumimoji="1" lang="ja-JP" altLang="en-US" dirty="0"/>
              <a:t>が</a:t>
            </a:r>
            <a:r>
              <a:rPr kumimoji="1" lang="en-US" altLang="ja-JP" dirty="0"/>
              <a:t>Verilog</a:t>
            </a:r>
            <a:r>
              <a:rPr kumimoji="1" lang="ja-JP" altLang="en-US" dirty="0"/>
              <a:t>でどのように記述されるか見てみましょう。簡単のためいくつかの命令が付いていない版の</a:t>
            </a:r>
            <a:r>
              <a:rPr kumimoji="1" lang="en-US" altLang="ja-JP" dirty="0"/>
              <a:t>simple.tar</a:t>
            </a:r>
            <a:r>
              <a:rPr kumimoji="1" lang="ja-JP" altLang="en-US" dirty="0"/>
              <a:t>をダウンロードして解凍してください。まず、入出力について確認しましょう。入出力は、クロック、リセット、命令メモリの入出力、データメモリの入出力からできています。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18</a:t>
            </a:fld>
            <a:endParaRPr kumimoji="1" lang="ja-JP" altLang="en-US"/>
          </a:p>
        </p:txBody>
      </p:sp>
    </p:spTree>
    <p:extLst>
      <p:ext uri="{BB962C8B-B14F-4D97-AF65-F5344CB8AC3E}">
        <p14:creationId xmlns:p14="http://schemas.microsoft.com/office/powerpoint/2010/main" val="2771205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今回の記述も、</a:t>
            </a:r>
            <a:r>
              <a:rPr kumimoji="1" lang="en-US" altLang="ja-JP" dirty="0"/>
              <a:t>rv32i.v</a:t>
            </a:r>
            <a:r>
              <a:rPr kumimoji="1" lang="ja-JP" altLang="en-US" dirty="0"/>
              <a:t>はこの図の青四角で囲った部分のみです。命令メモリは</a:t>
            </a:r>
            <a:r>
              <a:rPr kumimoji="1" lang="en-US" altLang="ja-JP" dirty="0" err="1"/>
              <a:t>imem.v</a:t>
            </a:r>
            <a:r>
              <a:rPr kumimoji="1" lang="en-US" altLang="ja-JP" dirty="0"/>
              <a:t>, </a:t>
            </a:r>
            <a:r>
              <a:rPr kumimoji="1" lang="ja-JP" altLang="en-US" dirty="0"/>
              <a:t>データメモリは</a:t>
            </a:r>
            <a:r>
              <a:rPr kumimoji="1" lang="en-US" altLang="ja-JP" dirty="0" err="1"/>
              <a:t>dmem.v</a:t>
            </a:r>
            <a:r>
              <a:rPr kumimoji="1" lang="ja-JP" altLang="en-US" dirty="0"/>
              <a:t>として外に出してあります。このインタフェース入出力は前のページに示した通りです。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19</a:t>
            </a:fld>
            <a:endParaRPr kumimoji="1" lang="ja-JP" altLang="en-US"/>
          </a:p>
        </p:txBody>
      </p:sp>
    </p:spTree>
    <p:extLst>
      <p:ext uri="{BB962C8B-B14F-4D97-AF65-F5344CB8AC3E}">
        <p14:creationId xmlns:p14="http://schemas.microsoft.com/office/powerpoint/2010/main" val="3979187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同じ命令セットでも様々な実装法があります。どのように</a:t>
            </a:r>
            <a:r>
              <a:rPr kumimoji="1" lang="en-US" altLang="ja-JP" dirty="0"/>
              <a:t>CPU</a:t>
            </a:r>
            <a:r>
              <a:rPr kumimoji="1" lang="ja-JP" altLang="en-US" dirty="0"/>
              <a:t>を実現するかを決めるのがマイクロアーキテクチャです。ここでは、</a:t>
            </a:r>
            <a:r>
              <a:rPr kumimoji="1" lang="en-US" altLang="ja-JP" dirty="0"/>
              <a:t>RV32I</a:t>
            </a:r>
            <a:r>
              <a:rPr kumimoji="1" lang="ja-JP" altLang="en-US" dirty="0"/>
              <a:t>のマイクロアーキテクチャを紹介します。まずは、一番簡単なシングルサイクル実装を紹介しましょう。</a:t>
            </a:r>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2</a:t>
            </a:fld>
            <a:endParaRPr kumimoji="1" lang="ja-JP" altLang="en-US"/>
          </a:p>
        </p:txBody>
      </p:sp>
    </p:spTree>
    <p:extLst>
      <p:ext uri="{BB962C8B-B14F-4D97-AF65-F5344CB8AC3E}">
        <p14:creationId xmlns:p14="http://schemas.microsoft.com/office/powerpoint/2010/main" val="2573033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次はメモリの記述について復習します。今回は命令メモリは</a:t>
            </a:r>
            <a:r>
              <a:rPr kumimoji="1" lang="en-US" altLang="ja-JP" dirty="0" err="1"/>
              <a:t>imem.v</a:t>
            </a:r>
            <a:r>
              <a:rPr kumimoji="1" lang="ja-JP" altLang="en-US" dirty="0"/>
              <a:t>にデータメモリは</a:t>
            </a:r>
            <a:r>
              <a:rPr kumimoji="1" lang="en-US" altLang="ja-JP" dirty="0" err="1"/>
              <a:t>dmem.v</a:t>
            </a:r>
            <a:r>
              <a:rPr kumimoji="1" lang="ja-JP" altLang="en-US" dirty="0"/>
              <a:t>に記述してあり、テストベンチ</a:t>
            </a:r>
            <a:r>
              <a:rPr kumimoji="1" lang="en-US" altLang="ja-JP" dirty="0"/>
              <a:t>test_rv32i.v</a:t>
            </a:r>
            <a:r>
              <a:rPr kumimoji="1" lang="ja-JP" altLang="en-US" dirty="0"/>
              <a:t>から呼ばれます。ここでは、書き込み機能を含んでいる</a:t>
            </a:r>
            <a:r>
              <a:rPr kumimoji="1" lang="en-US" altLang="ja-JP" dirty="0" err="1"/>
              <a:t>dmem</a:t>
            </a:r>
            <a:r>
              <a:rPr kumimoji="1" lang="ja-JP" altLang="en-US" dirty="0"/>
              <a:t>の方を解説します。メモリの宣言は、</a:t>
            </a:r>
            <a:r>
              <a:rPr kumimoji="1" lang="en-US" altLang="ja-JP" dirty="0" err="1"/>
              <a:t>reg</a:t>
            </a:r>
            <a:r>
              <a:rPr kumimoji="1" lang="ja-JP" altLang="en-US" dirty="0"/>
              <a:t>　</a:t>
            </a:r>
            <a:r>
              <a:rPr kumimoji="1" lang="en-US" altLang="ja-JP" dirty="0"/>
              <a:t>[MSB:LSB]</a:t>
            </a:r>
            <a:r>
              <a:rPr kumimoji="1" lang="ja-JP" altLang="en-US" dirty="0"/>
              <a:t>　「最小アドレス：最大アドレス</a:t>
            </a:r>
            <a:r>
              <a:rPr kumimoji="1" lang="en-US" altLang="ja-JP" dirty="0"/>
              <a:t>]</a:t>
            </a:r>
            <a:r>
              <a:rPr kumimoji="1" lang="ja-JP" altLang="en-US" dirty="0"/>
              <a:t>で行います。ここでは、１６ビットで深さが</a:t>
            </a:r>
            <a:r>
              <a:rPr kumimoji="1" lang="en-US" altLang="ja-JP" dirty="0"/>
              <a:t>65536</a:t>
            </a:r>
            <a:r>
              <a:rPr kumimoji="1" lang="ja-JP" altLang="en-US" dirty="0" err="1"/>
              <a:t>のメ</a:t>
            </a:r>
            <a:r>
              <a:rPr kumimoji="1" lang="ja-JP" altLang="en-US" dirty="0"/>
              <a:t>モリが宣言されます。最小アドレスは</a:t>
            </a:r>
            <a:r>
              <a:rPr kumimoji="1" lang="en-US" altLang="ja-JP" dirty="0"/>
              <a:t>0</a:t>
            </a:r>
            <a:r>
              <a:rPr kumimoji="1" lang="ja-JP" altLang="en-US" dirty="0" err="1"/>
              <a:t>、</a:t>
            </a:r>
            <a:r>
              <a:rPr kumimoji="1" lang="ja-JP" altLang="en-US" dirty="0"/>
              <a:t>最大アドレスは</a:t>
            </a:r>
            <a:r>
              <a:rPr kumimoji="1" lang="en-US" altLang="ja-JP" dirty="0"/>
              <a:t>2</a:t>
            </a:r>
            <a:r>
              <a:rPr kumimoji="1" lang="ja-JP" altLang="en-US" dirty="0"/>
              <a:t>の</a:t>
            </a:r>
            <a:r>
              <a:rPr kumimoji="1" lang="en-US" altLang="ja-JP" dirty="0"/>
              <a:t>n</a:t>
            </a:r>
            <a:r>
              <a:rPr kumimoji="1" lang="ja-JP" altLang="en-US" dirty="0"/>
              <a:t>乗にするのが普通です。</a:t>
            </a:r>
            <a:r>
              <a:rPr kumimoji="1" lang="en-US" altLang="ja-JP" dirty="0"/>
              <a:t>RV32I</a:t>
            </a:r>
            <a:r>
              <a:rPr kumimoji="1" lang="ja-JP" altLang="en-US" dirty="0"/>
              <a:t>は</a:t>
            </a:r>
            <a:r>
              <a:rPr kumimoji="1" lang="en-US" altLang="ja-JP" dirty="0"/>
              <a:t>32</a:t>
            </a:r>
            <a:r>
              <a:rPr kumimoji="1" lang="ja-JP" altLang="en-US" dirty="0"/>
              <a:t>ビットのアドレス空間（つまり３</a:t>
            </a:r>
            <a:r>
              <a:rPr kumimoji="1" lang="en-US" altLang="ja-JP" dirty="0"/>
              <a:t>G)</a:t>
            </a:r>
            <a:r>
              <a:rPr kumimoji="1" lang="ja-JP" altLang="en-US" dirty="0"/>
              <a:t>を持ちますが、演習ではそんなには使わないので、今回は命令、データ共に６４</a:t>
            </a:r>
            <a:r>
              <a:rPr kumimoji="1" lang="en-US" altLang="ja-JP" dirty="0"/>
              <a:t>K</a:t>
            </a:r>
            <a:r>
              <a:rPr kumimoji="1" lang="ja-JP" altLang="en-US" dirty="0"/>
              <a:t>としました。このためアドレスは</a:t>
            </a:r>
            <a:r>
              <a:rPr kumimoji="1" lang="en-US" altLang="ja-JP" dirty="0"/>
              <a:t>16</a:t>
            </a:r>
            <a:r>
              <a:rPr kumimoji="1" lang="ja-JP" altLang="en-US" dirty="0"/>
              <a:t>ビットです。メモリは</a:t>
            </a:r>
            <a:r>
              <a:rPr kumimoji="1" lang="en-US" altLang="ja-JP" dirty="0"/>
              <a:t>C</a:t>
            </a:r>
            <a:r>
              <a:rPr kumimoji="1" lang="ja-JP" altLang="en-US" dirty="0"/>
              <a:t>言語の配列に似ているので、配列同様</a:t>
            </a:r>
            <a:r>
              <a:rPr kumimoji="1" lang="en-US" altLang="ja-JP" dirty="0"/>
              <a:t>[</a:t>
            </a:r>
            <a:r>
              <a:rPr kumimoji="1" lang="ja-JP" altLang="en-US" dirty="0"/>
              <a:t>　</a:t>
            </a:r>
            <a:r>
              <a:rPr kumimoji="1" lang="en-US" altLang="ja-JP" dirty="0"/>
              <a:t>]</a:t>
            </a:r>
            <a:r>
              <a:rPr kumimoji="1" lang="ja-JP" altLang="en-US" dirty="0"/>
              <a:t>の中に番地を入れて値を取り出します。書き込む場合は、</a:t>
            </a:r>
            <a:r>
              <a:rPr kumimoji="1" lang="en-US" altLang="ja-JP" dirty="0"/>
              <a:t>if(we)</a:t>
            </a:r>
            <a:r>
              <a:rPr kumimoji="1" lang="ja-JP" altLang="en-US" dirty="0"/>
              <a:t>として</a:t>
            </a:r>
            <a:r>
              <a:rPr kumimoji="1" lang="en-US" altLang="ja-JP" dirty="0"/>
              <a:t>we=H</a:t>
            </a:r>
            <a:r>
              <a:rPr kumimoji="1" lang="ja-JP" altLang="en-US" dirty="0"/>
              <a:t>の時だけ</a:t>
            </a:r>
            <a:r>
              <a:rPr kumimoji="1" lang="en-US" altLang="ja-JP" dirty="0" err="1"/>
              <a:t>clk</a:t>
            </a:r>
            <a:r>
              <a:rPr kumimoji="1" lang="ja-JP" altLang="en-US" dirty="0"/>
              <a:t>に同期して入力を書き込みます。メモリにはファイルに書いてある初期値をあらかじめ設定することが出来ます。このための構文が</a:t>
            </a:r>
            <a:r>
              <a:rPr kumimoji="1" lang="en-US" altLang="ja-JP" dirty="0" err="1"/>
              <a:t>readmemh</a:t>
            </a:r>
            <a:r>
              <a:rPr kumimoji="1" lang="en-US" altLang="ja-JP" dirty="0"/>
              <a:t>, </a:t>
            </a:r>
            <a:r>
              <a:rPr kumimoji="1" lang="en-US" altLang="ja-JP" dirty="0" err="1"/>
              <a:t>readmemb</a:t>
            </a:r>
            <a:r>
              <a:rPr kumimoji="1" lang="ja-JP" altLang="en-US" dirty="0"/>
              <a:t>です。ここでは、</a:t>
            </a:r>
            <a:r>
              <a:rPr kumimoji="1" lang="en-US" altLang="ja-JP" dirty="0" err="1"/>
              <a:t>dmem.dat</a:t>
            </a:r>
            <a:r>
              <a:rPr kumimoji="1" lang="ja-JP" altLang="en-US" dirty="0"/>
              <a:t>から</a:t>
            </a:r>
            <a:r>
              <a:rPr kumimoji="1" lang="en-US" altLang="ja-JP" dirty="0"/>
              <a:t>16</a:t>
            </a:r>
            <a:r>
              <a:rPr kumimoji="1" lang="ja-JP" altLang="en-US" dirty="0"/>
              <a:t>進数で初期値を読み込みます。同様に</a:t>
            </a:r>
            <a:r>
              <a:rPr kumimoji="1" lang="en-US" altLang="ja-JP" dirty="0" err="1"/>
              <a:t>imem.v</a:t>
            </a:r>
            <a:r>
              <a:rPr kumimoji="1" lang="ja-JP" altLang="en-US" dirty="0"/>
              <a:t>も定義されていますが、書き込み機能は持っていません。初期値は</a:t>
            </a:r>
            <a:r>
              <a:rPr kumimoji="1" lang="en-US" altLang="ja-JP" dirty="0" err="1"/>
              <a:t>imem.dat</a:t>
            </a:r>
            <a:r>
              <a:rPr kumimoji="1" lang="ja-JP" altLang="en-US" dirty="0"/>
              <a:t>からやはり</a:t>
            </a:r>
            <a:r>
              <a:rPr kumimoji="1" lang="en-US" altLang="ja-JP" dirty="0"/>
              <a:t>16</a:t>
            </a:r>
            <a:r>
              <a:rPr kumimoji="1" lang="ja-JP" altLang="en-US" dirty="0"/>
              <a:t>進数で入力します。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20</a:t>
            </a:fld>
            <a:endParaRPr kumimoji="1" lang="ja-JP" altLang="en-US"/>
          </a:p>
        </p:txBody>
      </p:sp>
    </p:spTree>
    <p:extLst>
      <p:ext uri="{BB962C8B-B14F-4D97-AF65-F5344CB8AC3E}">
        <p14:creationId xmlns:p14="http://schemas.microsoft.com/office/powerpoint/2010/main" val="4174669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a:t>
            </a:r>
            <a:r>
              <a:rPr kumimoji="1" lang="ja-JP" altLang="en-US" dirty="0"/>
              <a:t> </a:t>
            </a:r>
            <a:r>
              <a:rPr kumimoji="1" lang="en-US" altLang="ja-JP" dirty="0"/>
              <a:t>V</a:t>
            </a:r>
            <a:r>
              <a:rPr kumimoji="1" lang="ja-JP" altLang="en-US" dirty="0"/>
              <a:t>の特徴は命令コードのフィールドが揃っている点で、このことを実現するため、種類が多い点です。これをうまくデコードするために、それぞれ便利なように信号線を設けます。また、どの命令をフェッチしたかを示す命令コード用の信号も設けておき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21</a:t>
            </a:fld>
            <a:endParaRPr kumimoji="1" lang="ja-JP" altLang="en-US"/>
          </a:p>
        </p:txBody>
      </p:sp>
    </p:spTree>
    <p:extLst>
      <p:ext uri="{BB962C8B-B14F-4D97-AF65-F5344CB8AC3E}">
        <p14:creationId xmlns:p14="http://schemas.microsoft.com/office/powerpoint/2010/main" val="501429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の命令は、</a:t>
            </a:r>
            <a:r>
              <a:rPr kumimoji="1" lang="en-US" altLang="ja-JP" dirty="0"/>
              <a:t>opcode, rs1,rs2,rd</a:t>
            </a:r>
            <a:r>
              <a:rPr kumimoji="1" lang="ja-JP" altLang="en-US" dirty="0"/>
              <a:t>の場所が揃っているので、これは共通にします。補助的な</a:t>
            </a:r>
            <a:r>
              <a:rPr kumimoji="1" lang="en-US" altLang="ja-JP" dirty="0"/>
              <a:t>opcode</a:t>
            </a:r>
            <a:r>
              <a:rPr kumimoji="1" lang="ja-JP" altLang="en-US" dirty="0"/>
              <a:t>として働く</a:t>
            </a:r>
            <a:r>
              <a:rPr kumimoji="1" lang="en-US" altLang="ja-JP" dirty="0"/>
              <a:t>funct3</a:t>
            </a:r>
            <a:r>
              <a:rPr kumimoji="1" lang="ja-JP" altLang="en-US" dirty="0"/>
              <a:t>も揃っているのでこれも共通にします。イミーディエイト命令は上位</a:t>
            </a:r>
            <a:r>
              <a:rPr kumimoji="1" lang="en-US" altLang="ja-JP" dirty="0"/>
              <a:t>12</a:t>
            </a:r>
            <a:r>
              <a:rPr kumimoji="1" lang="ja-JP" altLang="en-US" dirty="0"/>
              <a:t>ビットをイミーディエイトフィールドとして使います。これを</a:t>
            </a:r>
            <a:r>
              <a:rPr kumimoji="1" lang="en-US" altLang="ja-JP" dirty="0" err="1"/>
              <a:t>imm_i</a:t>
            </a:r>
            <a:r>
              <a:rPr kumimoji="1" lang="ja-JP" altLang="en-US" dirty="0"/>
              <a:t>とします。ストア用は</a:t>
            </a:r>
            <a:r>
              <a:rPr kumimoji="1" lang="en-US" altLang="ja-JP" dirty="0"/>
              <a:t>rs2</a:t>
            </a:r>
            <a:r>
              <a:rPr kumimoji="1" lang="ja-JP" altLang="en-US" dirty="0"/>
              <a:t>の位置を守るためにイミーディエイトが分離されます。これを</a:t>
            </a:r>
            <a:r>
              <a:rPr kumimoji="1" lang="en-US" altLang="ja-JP" dirty="0" err="1"/>
              <a:t>imm_s</a:t>
            </a:r>
            <a:r>
              <a:rPr kumimoji="1" lang="ja-JP" altLang="en-US" dirty="0"/>
              <a:t>に入れます。分岐命令用のオフセット（イミーディエイト）は分離した上に高速化のために位置が入れ替わっています。これは面倒ですが、ビット位置に気を付けて</a:t>
            </a:r>
            <a:r>
              <a:rPr kumimoji="1" lang="en-US" altLang="ja-JP" dirty="0" err="1"/>
              <a:t>imm_b</a:t>
            </a:r>
            <a:r>
              <a:rPr kumimoji="1" lang="ja-JP" altLang="en-US" dirty="0"/>
              <a:t>とします。この</a:t>
            </a:r>
            <a:r>
              <a:rPr kumimoji="1" lang="en-US" altLang="ja-JP" dirty="0" err="1"/>
              <a:t>imm_b</a:t>
            </a:r>
            <a:r>
              <a:rPr kumimoji="1" lang="ja-JP" altLang="en-US" dirty="0"/>
              <a:t>は最下位に</a:t>
            </a:r>
            <a:r>
              <a:rPr kumimoji="1" lang="en-US" altLang="ja-JP" dirty="0"/>
              <a:t>0</a:t>
            </a:r>
            <a:r>
              <a:rPr kumimoji="1" lang="ja-JP" altLang="en-US" dirty="0"/>
              <a:t>をくっつけるため</a:t>
            </a:r>
            <a:r>
              <a:rPr kumimoji="1" lang="en-US" altLang="ja-JP" dirty="0"/>
              <a:t>13</a:t>
            </a:r>
            <a:r>
              <a:rPr kumimoji="1" lang="ja-JP" altLang="en-US" dirty="0"/>
              <a:t>ビットになっています。イミーディエイト値を持つ全ての命令で</a:t>
            </a:r>
            <a:r>
              <a:rPr kumimoji="1" lang="en-US" altLang="ja-JP" dirty="0"/>
              <a:t>31</a:t>
            </a:r>
            <a:r>
              <a:rPr kumimoji="1" lang="ja-JP" altLang="en-US" dirty="0"/>
              <a:t>ビット目は符号フィールドになっています。そこで、ここではこれを</a:t>
            </a:r>
            <a:r>
              <a:rPr kumimoji="1" lang="en-US" altLang="ja-JP" dirty="0"/>
              <a:t>32-12=20</a:t>
            </a:r>
            <a:r>
              <a:rPr kumimoji="1" lang="ja-JP" altLang="en-US" dirty="0"/>
              <a:t>ビット分符号拡張し、</a:t>
            </a:r>
            <a:r>
              <a:rPr kumimoji="1" lang="en-US" altLang="ja-JP" dirty="0"/>
              <a:t>sext</a:t>
            </a:r>
            <a:r>
              <a:rPr kumimoji="1" lang="ja-JP" altLang="en-US" dirty="0"/>
              <a:t>とします。これは全てのイミーディエイトにとって上位ビットとして使えます。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22</a:t>
            </a:fld>
            <a:endParaRPr kumimoji="1" lang="ja-JP" altLang="en-US"/>
          </a:p>
        </p:txBody>
      </p:sp>
    </p:spTree>
    <p:extLst>
      <p:ext uri="{BB962C8B-B14F-4D97-AF65-F5344CB8AC3E}">
        <p14:creationId xmlns:p14="http://schemas.microsoft.com/office/powerpoint/2010/main" val="100383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の命令フォーマットは、命令に応じて様々で、</a:t>
            </a:r>
            <a:r>
              <a:rPr kumimoji="1" lang="en-US" altLang="ja-JP" dirty="0"/>
              <a:t>R-type</a:t>
            </a:r>
            <a:r>
              <a:rPr kumimoji="1" lang="ja-JP" altLang="en-US" dirty="0"/>
              <a:t>は、通常の演算命令、</a:t>
            </a:r>
            <a:r>
              <a:rPr kumimoji="1" lang="en-US" altLang="ja-JP" dirty="0"/>
              <a:t>I-type</a:t>
            </a:r>
            <a:r>
              <a:rPr kumimoji="1" lang="ja-JP" altLang="en-US" dirty="0"/>
              <a:t>はイミーディエイト命令と</a:t>
            </a:r>
            <a:r>
              <a:rPr kumimoji="1" lang="en-US" altLang="ja-JP" dirty="0"/>
              <a:t>Load</a:t>
            </a:r>
            <a:r>
              <a:rPr kumimoji="1" lang="ja-JP" altLang="en-US" dirty="0"/>
              <a:t>命令で使われ、イミーディエイトフィールドは</a:t>
            </a:r>
            <a:r>
              <a:rPr kumimoji="1" lang="en-US" altLang="ja-JP" dirty="0"/>
              <a:t>12</a:t>
            </a:r>
            <a:r>
              <a:rPr kumimoji="1" lang="ja-JP" altLang="en-US" dirty="0"/>
              <a:t>ビットです。イミーディエイトの取り方の違う分岐用には</a:t>
            </a:r>
            <a:r>
              <a:rPr kumimoji="1" lang="en-US" altLang="ja-JP" dirty="0"/>
              <a:t>B-type</a:t>
            </a:r>
            <a:r>
              <a:rPr kumimoji="1" lang="ja-JP" altLang="en-US" dirty="0"/>
              <a:t>、</a:t>
            </a:r>
            <a:r>
              <a:rPr kumimoji="1" lang="en-US" altLang="ja-JP" dirty="0"/>
              <a:t>Store</a:t>
            </a:r>
            <a:r>
              <a:rPr kumimoji="1" lang="ja-JP" altLang="en-US" dirty="0"/>
              <a:t>命令用に</a:t>
            </a:r>
            <a:r>
              <a:rPr kumimoji="1" lang="en-US" altLang="ja-JP" dirty="0"/>
              <a:t>S-type</a:t>
            </a:r>
            <a:r>
              <a:rPr kumimoji="1" lang="ja-JP" altLang="en-US" dirty="0"/>
              <a:t>が用意されています。</a:t>
            </a:r>
            <a:r>
              <a:rPr kumimoji="1" lang="en-US" altLang="ja-JP" dirty="0"/>
              <a:t>JAL</a:t>
            </a:r>
            <a:r>
              <a:rPr kumimoji="1" lang="ja-JP" altLang="en-US" dirty="0"/>
              <a:t>用には遠くまで飛べる</a:t>
            </a:r>
            <a:r>
              <a:rPr kumimoji="1" lang="en-US" altLang="ja-JP" dirty="0"/>
              <a:t>J-type</a:t>
            </a:r>
            <a:r>
              <a:rPr kumimoji="1" lang="ja-JP" altLang="en-US" dirty="0"/>
              <a:t>、</a:t>
            </a:r>
            <a:r>
              <a:rPr kumimoji="1" lang="en-US" altLang="ja-JP" dirty="0"/>
              <a:t>U-type</a:t>
            </a:r>
            <a:r>
              <a:rPr kumimoji="1" lang="ja-JP" altLang="en-US"/>
              <a:t>は、特殊な命令用です。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5712EF7-B9D3-4B7D-BAF1-5DFB202EE1C9}" type="slidenum">
              <a:rPr lang="en-US" altLang="ja-JP" smtClean="0"/>
              <a:pPr>
                <a:defRPr/>
              </a:pPr>
              <a:t>23</a:t>
            </a:fld>
            <a:endParaRPr lang="en-US" altLang="ja-JP"/>
          </a:p>
        </p:txBody>
      </p:sp>
    </p:spTree>
    <p:extLst>
      <p:ext uri="{BB962C8B-B14F-4D97-AF65-F5344CB8AC3E}">
        <p14:creationId xmlns:p14="http://schemas.microsoft.com/office/powerpoint/2010/main" val="1574512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各命令のデコードは</a:t>
            </a:r>
            <a:r>
              <a:rPr kumimoji="1" lang="en-US" altLang="ja-JP" dirty="0"/>
              <a:t>opcode</a:t>
            </a:r>
            <a:r>
              <a:rPr kumimoji="1" lang="ja-JP" altLang="en-US" dirty="0"/>
              <a:t>部を見てロード、ストア、レジスタ間演算、イミーディエイト、分岐に分類します。このうちロードとストアは現在のところ</a:t>
            </a:r>
            <a:r>
              <a:rPr kumimoji="1" lang="en-US" altLang="ja-JP" dirty="0"/>
              <a:t>1</a:t>
            </a:r>
            <a:r>
              <a:rPr kumimoji="1" lang="ja-JP" altLang="en-US" dirty="0"/>
              <a:t>種類なので、</a:t>
            </a:r>
            <a:r>
              <a:rPr kumimoji="1" lang="en-US" altLang="ja-JP" dirty="0"/>
              <a:t>funct3</a:t>
            </a:r>
            <a:r>
              <a:rPr kumimoji="1" lang="ja-JP" altLang="en-US" dirty="0"/>
              <a:t>フィールドまでデコードしてしまいますが、これはあとのためです。分岐命令は細かくデコードします。演算時の拡張ビットはレジスタ間演算命令だけ有効で、上位</a:t>
            </a:r>
            <a:r>
              <a:rPr kumimoji="1" lang="en-US" altLang="ja-JP" dirty="0"/>
              <a:t>2</a:t>
            </a:r>
            <a:r>
              <a:rPr kumimoji="1" lang="ja-JP" altLang="en-US" dirty="0"/>
              <a:t>ビット目ですので</a:t>
            </a:r>
            <a:r>
              <a:rPr kumimoji="1" lang="en-US" altLang="ja-JP" dirty="0" err="1"/>
              <a:t>ext</a:t>
            </a:r>
            <a:r>
              <a:rPr kumimoji="1" lang="ja-JP" altLang="en-US" dirty="0"/>
              <a:t>というビットを使って示しています。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24</a:t>
            </a:fld>
            <a:endParaRPr kumimoji="1" lang="ja-JP" altLang="en-US"/>
          </a:p>
        </p:txBody>
      </p:sp>
    </p:spTree>
    <p:extLst>
      <p:ext uri="{BB962C8B-B14F-4D97-AF65-F5344CB8AC3E}">
        <p14:creationId xmlns:p14="http://schemas.microsoft.com/office/powerpoint/2010/main" val="3615724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データパスの記述を示します。</a:t>
            </a:r>
            <a:r>
              <a:rPr kumimoji="1" lang="en-US" altLang="ja-JP" dirty="0"/>
              <a:t>ALU</a:t>
            </a:r>
            <a:r>
              <a:rPr kumimoji="1" lang="ja-JP" altLang="en-US" dirty="0"/>
              <a:t>の</a:t>
            </a:r>
            <a:r>
              <a:rPr kumimoji="1" lang="en-US" altLang="ja-JP" dirty="0"/>
              <a:t>B</a:t>
            </a:r>
            <a:r>
              <a:rPr kumimoji="1" lang="ja-JP" altLang="en-US" dirty="0"/>
              <a:t>入力の</a:t>
            </a:r>
            <a:r>
              <a:rPr kumimoji="1" lang="en-US" altLang="ja-JP" dirty="0" err="1"/>
              <a:t>srcb</a:t>
            </a:r>
            <a:r>
              <a:rPr kumimoji="1" lang="ja-JP" altLang="en-US" dirty="0"/>
              <a:t>は、命令に応じて適切なイミーディエイト値を入れてやり、どれでもなければレジスタの</a:t>
            </a:r>
            <a:r>
              <a:rPr kumimoji="1" lang="en-US" altLang="ja-JP" dirty="0"/>
              <a:t>B</a:t>
            </a:r>
            <a:r>
              <a:rPr kumimoji="1" lang="ja-JP" altLang="en-US" dirty="0"/>
              <a:t>ポート</a:t>
            </a:r>
            <a:r>
              <a:rPr kumimoji="1" lang="en-US" altLang="ja-JP" dirty="0"/>
              <a:t>reg2</a:t>
            </a:r>
            <a:r>
              <a:rPr kumimoji="1" lang="ja-JP" altLang="en-US" dirty="0"/>
              <a:t>を入れます。レジスタファイルの入力マルチプレクサは、ロード命令ならばメモリから読んできたデータ（</a:t>
            </a:r>
            <a:r>
              <a:rPr kumimoji="1" lang="en-US" altLang="ja-JP" dirty="0" err="1"/>
              <a:t>readdata</a:t>
            </a:r>
            <a:r>
              <a:rPr kumimoji="1" lang="en-US" altLang="ja-JP" dirty="0"/>
              <a:t>)</a:t>
            </a:r>
            <a:r>
              <a:rPr kumimoji="1" lang="ja-JP" altLang="en-US" dirty="0"/>
              <a:t>、そうでなければ</a:t>
            </a:r>
            <a:r>
              <a:rPr kumimoji="1" lang="en-US" altLang="ja-JP" dirty="0"/>
              <a:t>ALU</a:t>
            </a:r>
            <a:r>
              <a:rPr kumimoji="1" lang="ja-JP" altLang="en-US" dirty="0"/>
              <a:t>の計算結果（</a:t>
            </a:r>
            <a:r>
              <a:rPr kumimoji="1" lang="en-US" altLang="ja-JP" dirty="0" err="1"/>
              <a:t>aluresult</a:t>
            </a:r>
            <a:r>
              <a:rPr kumimoji="1" lang="en-US" altLang="ja-JP" dirty="0"/>
              <a:t>)</a:t>
            </a:r>
            <a:r>
              <a:rPr kumimoji="1" lang="ja-JP" altLang="en-US" dirty="0"/>
              <a:t>を選択します。</a:t>
            </a:r>
            <a:r>
              <a:rPr kumimoji="1" lang="en-US" altLang="ja-JP" dirty="0" err="1"/>
              <a:t>rwe</a:t>
            </a:r>
            <a:r>
              <a:rPr kumimoji="1" lang="ja-JP" altLang="en-US" dirty="0"/>
              <a:t>は結果を書き込むロード、レジスタ間演算命令、イミーデエイト命令で１になるようにします。メモリの書き込みを制御する</a:t>
            </a:r>
            <a:r>
              <a:rPr kumimoji="1" lang="en-US" altLang="ja-JP" dirty="0"/>
              <a:t>we</a:t>
            </a:r>
            <a:r>
              <a:rPr kumimoji="1" lang="ja-JP" altLang="en-US" dirty="0"/>
              <a:t>はストア命令の時のみ１、書き込みデータは</a:t>
            </a:r>
            <a:r>
              <a:rPr kumimoji="1" lang="en-US" altLang="ja-JP" dirty="0"/>
              <a:t>reg2</a:t>
            </a:r>
            <a:r>
              <a:rPr kumimoji="1" lang="ja-JP" altLang="en-US" dirty="0"/>
              <a:t>の値を与えます。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25</a:t>
            </a:fld>
            <a:endParaRPr kumimoji="1" lang="ja-JP" altLang="en-US"/>
          </a:p>
        </p:txBody>
      </p:sp>
    </p:spTree>
    <p:extLst>
      <p:ext uri="{BB962C8B-B14F-4D97-AF65-F5344CB8AC3E}">
        <p14:creationId xmlns:p14="http://schemas.microsoft.com/office/powerpoint/2010/main" val="29778209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ALU</a:t>
            </a:r>
            <a:r>
              <a:rPr kumimoji="1" lang="ja-JP" altLang="en-US" dirty="0"/>
              <a:t>は内部にこの図のマルチプレクサを取り込んでしまっており、</a:t>
            </a:r>
            <a:r>
              <a:rPr kumimoji="1" lang="en-US" altLang="ja-JP" dirty="0" err="1"/>
              <a:t>addcom</a:t>
            </a:r>
            <a:r>
              <a:rPr kumimoji="1" lang="en-US" altLang="ja-JP" dirty="0"/>
              <a:t>=1</a:t>
            </a:r>
            <a:r>
              <a:rPr kumimoji="1" lang="ja-JP" altLang="en-US" dirty="0"/>
              <a:t>で加算が行われます。ロード、ストア、分岐命令ではここが１になってメモリアドレスや飛び先アドレスが計算されます。レジスタファイルは</a:t>
            </a:r>
            <a:r>
              <a:rPr kumimoji="1" lang="en-US" altLang="ja-JP" dirty="0"/>
              <a:t>rs1,rs2,rd</a:t>
            </a:r>
            <a:r>
              <a:rPr kumimoji="1" lang="ja-JP" altLang="en-US" dirty="0"/>
              <a:t>に命令コードの所定の部分がそのまま入ります。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26</a:t>
            </a:fld>
            <a:endParaRPr kumimoji="1" lang="ja-JP" altLang="en-US"/>
          </a:p>
        </p:txBody>
      </p:sp>
    </p:spTree>
    <p:extLst>
      <p:ext uri="{BB962C8B-B14F-4D97-AF65-F5344CB8AC3E}">
        <p14:creationId xmlns:p14="http://schemas.microsoft.com/office/powerpoint/2010/main" val="1387067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分岐命令の実装には</a:t>
            </a:r>
            <a:r>
              <a:rPr kumimoji="1" lang="en-US" altLang="ja-JP" dirty="0"/>
              <a:t>ALU</a:t>
            </a:r>
            <a:r>
              <a:rPr kumimoji="1" lang="ja-JP" altLang="en-US" dirty="0"/>
              <a:t>の</a:t>
            </a:r>
            <a:r>
              <a:rPr kumimoji="1" lang="en-US" altLang="ja-JP" dirty="0"/>
              <a:t>A</a:t>
            </a:r>
            <a:r>
              <a:rPr kumimoji="1" lang="ja-JP" altLang="en-US" dirty="0"/>
              <a:t>入力に</a:t>
            </a:r>
            <a:r>
              <a:rPr kumimoji="1" lang="en-US" altLang="ja-JP" dirty="0"/>
              <a:t>pc+4</a:t>
            </a:r>
            <a:r>
              <a:rPr kumimoji="1" lang="ja-JP" altLang="en-US" dirty="0"/>
              <a:t>を入れてやる必要があります。このため、</a:t>
            </a:r>
            <a:r>
              <a:rPr kumimoji="1" lang="en-US" altLang="ja-JP" dirty="0" err="1"/>
              <a:t>srca</a:t>
            </a:r>
            <a:r>
              <a:rPr kumimoji="1" lang="ja-JP" altLang="en-US" dirty="0"/>
              <a:t>という中間信号を設けてマルチプレクサで分岐命令の時に</a:t>
            </a:r>
            <a:r>
              <a:rPr kumimoji="1" lang="en-US" altLang="ja-JP" dirty="0"/>
              <a:t>pc+4</a:t>
            </a:r>
            <a:r>
              <a:rPr kumimoji="1" lang="ja-JP" altLang="en-US" dirty="0"/>
              <a:t>が入るようにします。結果の判定と分岐の部分は、</a:t>
            </a:r>
            <a:r>
              <a:rPr kumimoji="1" lang="en-US" altLang="ja-JP" dirty="0"/>
              <a:t>pc</a:t>
            </a:r>
            <a:r>
              <a:rPr kumimoji="1" lang="ja-JP" altLang="en-US" dirty="0"/>
              <a:t>を制御する</a:t>
            </a:r>
            <a:r>
              <a:rPr kumimoji="1" lang="en-US" altLang="ja-JP" dirty="0"/>
              <a:t>if</a:t>
            </a:r>
            <a:r>
              <a:rPr kumimoji="1" lang="ja-JP" altLang="en-US" dirty="0"/>
              <a:t>文の中に入れます。符号付の比較が必要なので</a:t>
            </a:r>
            <a:r>
              <a:rPr kumimoji="1" lang="en-US" altLang="ja-JP" dirty="0"/>
              <a:t>$singed</a:t>
            </a:r>
            <a:r>
              <a:rPr kumimoji="1" lang="ja-JP" altLang="en-US" dirty="0"/>
              <a:t>関数で変換した</a:t>
            </a:r>
            <a:r>
              <a:rPr kumimoji="1" lang="en-US" altLang="ja-JP" dirty="0"/>
              <a:t>sreg1, sreg2</a:t>
            </a:r>
            <a:r>
              <a:rPr kumimoji="1" lang="ja-JP" altLang="en-US" dirty="0"/>
              <a:t>間で比較を行います。分岐が成立すると</a:t>
            </a:r>
            <a:r>
              <a:rPr kumimoji="1" lang="en-US" altLang="ja-JP" dirty="0"/>
              <a:t>pc</a:t>
            </a:r>
            <a:r>
              <a:rPr kumimoji="1" lang="ja-JP" altLang="en-US" dirty="0"/>
              <a:t>には</a:t>
            </a:r>
            <a:r>
              <a:rPr kumimoji="1" lang="en-US" altLang="ja-JP" dirty="0"/>
              <a:t>ALU</a:t>
            </a:r>
            <a:r>
              <a:rPr kumimoji="1" lang="ja-JP" altLang="en-US" dirty="0"/>
              <a:t>の演算結果が入るようにしています。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27</a:t>
            </a:fld>
            <a:endParaRPr kumimoji="1" lang="ja-JP" altLang="en-US"/>
          </a:p>
        </p:txBody>
      </p:sp>
    </p:spTree>
    <p:extLst>
      <p:ext uri="{BB962C8B-B14F-4D97-AF65-F5344CB8AC3E}">
        <p14:creationId xmlns:p14="http://schemas.microsoft.com/office/powerpoint/2010/main" val="40958076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RISC-V</a:t>
            </a:r>
            <a:r>
              <a:rPr kumimoji="1" lang="ja-JP" altLang="en-US" dirty="0"/>
              <a:t>のイミーディエイト命令は</a:t>
            </a:r>
            <a:r>
              <a:rPr kumimoji="1" lang="en-US" altLang="ja-JP" dirty="0"/>
              <a:t>12</a:t>
            </a:r>
            <a:r>
              <a:rPr kumimoji="1" lang="ja-JP" altLang="en-US" dirty="0"/>
              <a:t>ビットなので、この範囲を超えると値を入れにくいです。このため、レジスタの上位</a:t>
            </a:r>
            <a:r>
              <a:rPr kumimoji="1" lang="en-US" altLang="ja-JP" dirty="0"/>
              <a:t>20</a:t>
            </a:r>
            <a:r>
              <a:rPr kumimoji="1" lang="ja-JP" altLang="en-US" dirty="0"/>
              <a:t>ビットにデータを入れる命令が用意されています。この命令はセコイ感じもしますが、便利なので、全ての</a:t>
            </a:r>
            <a:r>
              <a:rPr kumimoji="1" lang="en-US" altLang="ja-JP" dirty="0"/>
              <a:t>RISC</a:t>
            </a:r>
            <a:r>
              <a:rPr kumimoji="1" lang="ja-JP" altLang="en-US" dirty="0"/>
              <a:t>が持っています。</a:t>
            </a:r>
          </a:p>
        </p:txBody>
      </p:sp>
      <p:sp>
        <p:nvSpPr>
          <p:cNvPr id="4" name="スライド番号プレースホルダー 3"/>
          <p:cNvSpPr>
            <a:spLocks noGrp="1"/>
          </p:cNvSpPr>
          <p:nvPr>
            <p:ph type="sldNum" sz="quarter" idx="10"/>
          </p:nvPr>
        </p:nvSpPr>
        <p:spPr/>
        <p:txBody>
          <a:bodyPr/>
          <a:lstStyle/>
          <a:p>
            <a:fld id="{04073D5C-3B25-4200-A58C-E3D7D29D3684}" type="slidenum">
              <a:rPr kumimoji="1" lang="ja-JP" altLang="en-US" smtClean="0"/>
              <a:t>28</a:t>
            </a:fld>
            <a:endParaRPr kumimoji="1" lang="ja-JP" altLang="en-US"/>
          </a:p>
        </p:txBody>
      </p:sp>
    </p:spTree>
    <p:extLst>
      <p:ext uri="{BB962C8B-B14F-4D97-AF65-F5344CB8AC3E}">
        <p14:creationId xmlns:p14="http://schemas.microsoft.com/office/powerpoint/2010/main" val="33646085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r>
              <a:rPr kumimoji="1" lang="en-US" altLang="ja-JP" dirty="0"/>
              <a:t>Verilog</a:t>
            </a:r>
            <a:r>
              <a:rPr kumimoji="1" lang="ja-JP" altLang="en-US" dirty="0"/>
              <a:t>記述を思い出してくださいませ。</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29</a:t>
            </a:fld>
            <a:endParaRPr kumimoji="1" lang="ja-JP" altLang="en-US"/>
          </a:p>
        </p:txBody>
      </p:sp>
    </p:spTree>
    <p:extLst>
      <p:ext uri="{BB962C8B-B14F-4D97-AF65-F5344CB8AC3E}">
        <p14:creationId xmlns:p14="http://schemas.microsoft.com/office/powerpoint/2010/main" val="368060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a:t>
            </a:r>
            <a:r>
              <a:rPr kumimoji="1" lang="en-US" altLang="ja-JP" dirty="0"/>
              <a:t>RV32I</a:t>
            </a:r>
            <a:r>
              <a:rPr kumimoji="1" lang="ja-JP" altLang="en-US" dirty="0"/>
              <a:t>の構成をざっと説明します。</a:t>
            </a:r>
            <a:r>
              <a:rPr kumimoji="1" lang="en-US" altLang="ja-JP" dirty="0"/>
              <a:t>PC</a:t>
            </a:r>
            <a:r>
              <a:rPr kumimoji="1" lang="ja-JP" altLang="en-US" dirty="0"/>
              <a:t>周辺は詳細化していないので、これだと先に進むだけになります。主要なモジュールは</a:t>
            </a:r>
            <a:r>
              <a:rPr kumimoji="1" lang="en-US" altLang="ja-JP" dirty="0"/>
              <a:t>ALU</a:t>
            </a:r>
            <a:r>
              <a:rPr kumimoji="1" lang="ja-JP" altLang="en-US" dirty="0"/>
              <a:t>とレジスタファイルです。</a:t>
            </a:r>
            <a:endParaRPr kumimoji="1" lang="en-US" altLang="ja-JP" dirty="0"/>
          </a:p>
          <a:p>
            <a:r>
              <a:rPr kumimoji="1" lang="en-US" altLang="ja-JP" dirty="0"/>
              <a:t>ALU</a:t>
            </a:r>
            <a:r>
              <a:rPr kumimoji="1" lang="ja-JP" altLang="en-US" dirty="0"/>
              <a:t>の</a:t>
            </a:r>
            <a:r>
              <a:rPr kumimoji="1" lang="en-US" altLang="ja-JP" dirty="0"/>
              <a:t>A</a:t>
            </a:r>
            <a:r>
              <a:rPr kumimoji="1" lang="ja-JP" altLang="en-US" dirty="0"/>
              <a:t>入力はレジスタファイルの</a:t>
            </a:r>
            <a:r>
              <a:rPr kumimoji="1" lang="en-US" altLang="ja-JP" dirty="0"/>
              <a:t>A</a:t>
            </a:r>
            <a:r>
              <a:rPr kumimoji="1" lang="ja-JP" altLang="en-US" dirty="0"/>
              <a:t>ポートに直接繋ぎますが、</a:t>
            </a:r>
            <a:r>
              <a:rPr kumimoji="1" lang="en-US" altLang="ja-JP" dirty="0"/>
              <a:t>B</a:t>
            </a:r>
            <a:r>
              <a:rPr kumimoji="1" lang="ja-JP" altLang="en-US" dirty="0"/>
              <a:t>ポートは直値を命令から持ってくるために、マルチプレクサが入っています。</a:t>
            </a:r>
            <a:endParaRPr kumimoji="1" lang="en-US" altLang="ja-JP" dirty="0"/>
          </a:p>
          <a:p>
            <a:r>
              <a:rPr kumimoji="1" lang="en-US" altLang="ja-JP" dirty="0"/>
              <a:t>RV32I</a:t>
            </a:r>
            <a:r>
              <a:rPr kumimoji="1" lang="ja-JP" altLang="en-US" dirty="0"/>
              <a:t>は、イミーディエイト命令に、符号付きと符号無しを持っているので、命令の直値部分を符号拡張、ゼロ拡張をした結果と、レジスタファイルからの</a:t>
            </a:r>
            <a:r>
              <a:rPr kumimoji="1" lang="en-US" altLang="ja-JP" dirty="0"/>
              <a:t>B</a:t>
            </a:r>
            <a:r>
              <a:rPr kumimoji="1" lang="ja-JP" altLang="en-US" dirty="0"/>
              <a:t>入力をマルチプレクサで切り替えられるようにします。ここで、</a:t>
            </a:r>
            <a:r>
              <a:rPr kumimoji="1" lang="en-US" altLang="ja-JP" dirty="0" err="1"/>
              <a:t>ext</a:t>
            </a:r>
            <a:r>
              <a:rPr kumimoji="1" lang="ja-JP" altLang="en-US" dirty="0"/>
              <a:t>は符号拡張用のハードウェアで、これは</a:t>
            </a:r>
            <a:r>
              <a:rPr kumimoji="1" lang="en-US" altLang="ja-JP" dirty="0"/>
              <a:t>MSB</a:t>
            </a:r>
            <a:r>
              <a:rPr kumimoji="1" lang="ja-JP" altLang="en-US" dirty="0"/>
              <a:t>を複製したり、ゼロを入れたりすると共に配線を入れ替えたります。中身はさほどハードウェア量の多いものではないです。</a:t>
            </a:r>
            <a:endParaRPr kumimoji="1" lang="en-US" altLang="ja-JP" dirty="0"/>
          </a:p>
          <a:p>
            <a:r>
              <a:rPr kumimoji="1" lang="en-US" altLang="ja-JP" dirty="0"/>
              <a:t>ALU</a:t>
            </a:r>
            <a:r>
              <a:rPr kumimoji="1" lang="ja-JP" altLang="en-US" dirty="0"/>
              <a:t>のコマンドは、アキュムレータマシン同様、</a:t>
            </a:r>
            <a:r>
              <a:rPr kumimoji="1" lang="en-US" altLang="ja-JP" dirty="0"/>
              <a:t>3</a:t>
            </a:r>
            <a:r>
              <a:rPr kumimoji="1" lang="ja-JP" altLang="en-US" dirty="0"/>
              <a:t>ビットの</a:t>
            </a:r>
            <a:r>
              <a:rPr kumimoji="1" lang="en-US" altLang="ja-JP" dirty="0" err="1"/>
              <a:t>funct</a:t>
            </a:r>
            <a:r>
              <a:rPr kumimoji="1" lang="ja-JP" altLang="en-US" dirty="0"/>
              <a:t>フィールドを入れて、レジスタ同士の命令、イミーディエイト命令がそのまま実行できるようになっています。ディスプレースメントを加算するなどの役割のため、</a:t>
            </a:r>
            <a:r>
              <a:rPr kumimoji="1" lang="en-US" altLang="ja-JP" dirty="0"/>
              <a:t>A</a:t>
            </a:r>
            <a:r>
              <a:rPr kumimoji="1" lang="ja-JP" altLang="en-US" dirty="0"/>
              <a:t>入力、</a:t>
            </a:r>
            <a:r>
              <a:rPr kumimoji="1" lang="en-US" altLang="ja-JP" dirty="0"/>
              <a:t>B</a:t>
            </a:r>
            <a:r>
              <a:rPr kumimoji="1" lang="ja-JP" altLang="en-US" dirty="0"/>
              <a:t>入力の加算を行う</a:t>
            </a:r>
            <a:r>
              <a:rPr kumimoji="1" lang="en-US" altLang="ja-JP" dirty="0"/>
              <a:t>ADD</a:t>
            </a:r>
            <a:r>
              <a:rPr kumimoji="1" lang="ja-JP" altLang="en-US" dirty="0"/>
              <a:t>を</a:t>
            </a:r>
            <a:r>
              <a:rPr kumimoji="1" lang="en-US" altLang="ja-JP" dirty="0"/>
              <a:t>funct3</a:t>
            </a:r>
            <a:r>
              <a:rPr kumimoji="1" lang="ja-JP" altLang="en-US" dirty="0"/>
              <a:t>と切り替えて入れられるようにしています。</a:t>
            </a:r>
            <a:r>
              <a:rPr kumimoji="1" lang="en-US" altLang="ja-JP" dirty="0"/>
              <a:t>ALU</a:t>
            </a:r>
            <a:r>
              <a:rPr kumimoji="1" lang="ja-JP" altLang="en-US" dirty="0"/>
              <a:t>の</a:t>
            </a:r>
            <a:r>
              <a:rPr kumimoji="1" lang="en-US" altLang="ja-JP" dirty="0"/>
              <a:t>Y</a:t>
            </a:r>
            <a:r>
              <a:rPr kumimoji="1" lang="ja-JP" altLang="en-US" dirty="0"/>
              <a:t>出力は、マルチプレクサを経由してレジスタファイルの</a:t>
            </a:r>
            <a:r>
              <a:rPr kumimoji="1" lang="en-US" altLang="ja-JP" dirty="0"/>
              <a:t>C</a:t>
            </a:r>
            <a:r>
              <a:rPr kumimoji="1" lang="ja-JP" altLang="en-US" dirty="0"/>
              <a:t>ポートのデータ入力に繋ぎ、計算結果を書き込めるようにします。一方で、ディスプレースメントとの加算結果をデータメモリのアドレスに接続します。</a:t>
            </a:r>
            <a:endParaRPr kumimoji="1" lang="en-US" altLang="ja-JP" dirty="0"/>
          </a:p>
          <a:p>
            <a:r>
              <a:rPr kumimoji="1" lang="ja-JP" altLang="en-US" dirty="0"/>
              <a:t>レジスタファイルのポート</a:t>
            </a:r>
            <a:r>
              <a:rPr kumimoji="1" lang="en-US" altLang="ja-JP" dirty="0"/>
              <a:t>A</a:t>
            </a:r>
            <a:r>
              <a:rPr kumimoji="1" lang="ja-JP" altLang="en-US" dirty="0"/>
              <a:t>のアドレスと、ポート</a:t>
            </a:r>
            <a:r>
              <a:rPr kumimoji="1" lang="en-US" altLang="ja-JP" dirty="0"/>
              <a:t>B</a:t>
            </a:r>
            <a:r>
              <a:rPr kumimoji="1" lang="ja-JP" altLang="en-US" dirty="0"/>
              <a:t>のアドレスには、命令コードの</a:t>
            </a:r>
            <a:r>
              <a:rPr kumimoji="1" lang="en-US" altLang="ja-JP" dirty="0"/>
              <a:t>rs1, rs2</a:t>
            </a:r>
            <a:r>
              <a:rPr kumimoji="1" lang="ja-JP" altLang="en-US" dirty="0"/>
              <a:t>に相当する部分を入れます。</a:t>
            </a:r>
            <a:r>
              <a:rPr kumimoji="1" lang="en-US" altLang="ja-JP" dirty="0"/>
              <a:t>C</a:t>
            </a:r>
            <a:r>
              <a:rPr kumimoji="1" lang="ja-JP" altLang="en-US" dirty="0"/>
              <a:t>ポートのアドレスには、</a:t>
            </a:r>
            <a:r>
              <a:rPr kumimoji="1" lang="en-US" altLang="ja-JP" dirty="0" err="1"/>
              <a:t>rd</a:t>
            </a:r>
            <a:r>
              <a:rPr kumimoji="1" lang="ja-JP" altLang="en-US" dirty="0"/>
              <a:t>に相当する部分を入れます。</a:t>
            </a:r>
            <a:endParaRPr kumimoji="1" lang="en-US" altLang="ja-JP" dirty="0"/>
          </a:p>
          <a:p>
            <a:r>
              <a:rPr kumimoji="1" lang="ja-JP" altLang="en-US" dirty="0"/>
              <a:t>データ入力には</a:t>
            </a:r>
            <a:r>
              <a:rPr kumimoji="1" lang="en-US" altLang="ja-JP" dirty="0"/>
              <a:t>B</a:t>
            </a:r>
            <a:r>
              <a:rPr kumimoji="1" lang="ja-JP" altLang="en-US" dirty="0"/>
              <a:t>ポートの出力を入れます。これで</a:t>
            </a:r>
            <a:r>
              <a:rPr kumimoji="1" lang="en-US" altLang="ja-JP" dirty="0" err="1"/>
              <a:t>lw</a:t>
            </a:r>
            <a:r>
              <a:rPr kumimoji="1" lang="ja-JP" altLang="en-US" dirty="0"/>
              <a:t>命令、</a:t>
            </a:r>
            <a:r>
              <a:rPr kumimoji="1" lang="en-US" altLang="ja-JP" dirty="0" err="1"/>
              <a:t>sw</a:t>
            </a:r>
            <a:r>
              <a:rPr kumimoji="1" lang="ja-JP" altLang="en-US" dirty="0"/>
              <a:t>命令を実行します。読み出したデータは、マルチプレクサを経由してレジスタファイルに入れます。</a:t>
            </a:r>
            <a:endParaRPr kumimoji="1" lang="en-US" altLang="ja-JP" dirty="0"/>
          </a:p>
          <a:p>
            <a:r>
              <a:rPr kumimoji="1" lang="ja-JP" altLang="en-US" dirty="0"/>
              <a:t>ではまず主要な部品である</a:t>
            </a:r>
            <a:r>
              <a:rPr kumimoji="1" lang="en-US" altLang="ja-JP" dirty="0"/>
              <a:t>ALU</a:t>
            </a:r>
            <a:r>
              <a:rPr kumimoji="1" lang="ja-JP" altLang="en-US" dirty="0"/>
              <a:t>とレジスタファイルを紹介します。</a:t>
            </a:r>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3</a:t>
            </a:fld>
            <a:endParaRPr kumimoji="1" lang="ja-JP" altLang="en-US"/>
          </a:p>
        </p:txBody>
      </p:sp>
    </p:spTree>
    <p:extLst>
      <p:ext uri="{BB962C8B-B14F-4D97-AF65-F5344CB8AC3E}">
        <p14:creationId xmlns:p14="http://schemas.microsoft.com/office/powerpoint/2010/main" val="8867481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の命令コードの特徴は、レジスタの位置が完全に揃っていること、</a:t>
            </a:r>
            <a:r>
              <a:rPr kumimoji="1" lang="en-US" altLang="ja-JP" dirty="0"/>
              <a:t>6</a:t>
            </a:r>
            <a:r>
              <a:rPr kumimoji="1" lang="ja-JP" altLang="en-US" dirty="0"/>
              <a:t>ビット目から</a:t>
            </a:r>
            <a:r>
              <a:rPr kumimoji="1" lang="en-US" altLang="ja-JP" dirty="0"/>
              <a:t>0</a:t>
            </a:r>
            <a:r>
              <a:rPr kumimoji="1" lang="ja-JP" altLang="en-US" dirty="0"/>
              <a:t>ビット目までの</a:t>
            </a:r>
            <a:r>
              <a:rPr kumimoji="1" lang="en-US" altLang="ja-JP" dirty="0"/>
              <a:t>7</a:t>
            </a:r>
            <a:r>
              <a:rPr kumimoji="1" lang="ja-JP" altLang="en-US" dirty="0"/>
              <a:t>ビットの</a:t>
            </a:r>
            <a:r>
              <a:rPr kumimoji="1" lang="en-US" altLang="ja-JP" dirty="0"/>
              <a:t>opcode</a:t>
            </a:r>
            <a:r>
              <a:rPr kumimoji="1" lang="ja-JP" altLang="en-US" dirty="0"/>
              <a:t>で基本的な命令を識別し、</a:t>
            </a:r>
            <a:r>
              <a:rPr kumimoji="1" lang="en-US" altLang="ja-JP" dirty="0"/>
              <a:t>14</a:t>
            </a:r>
            <a:r>
              <a:rPr kumimoji="1" lang="ja-JP" altLang="en-US" dirty="0"/>
              <a:t>ビット目から</a:t>
            </a:r>
            <a:r>
              <a:rPr kumimoji="1" lang="en-US" altLang="ja-JP" dirty="0"/>
              <a:t>12</a:t>
            </a:r>
            <a:r>
              <a:rPr kumimoji="1" lang="ja-JP" altLang="en-US" dirty="0"/>
              <a:t>ビット目までで大分類の中の細かい種類を識別できる（</a:t>
            </a:r>
            <a:r>
              <a:rPr kumimoji="1" lang="en-US" altLang="ja-JP" dirty="0"/>
              <a:t>30</a:t>
            </a:r>
            <a:r>
              <a:rPr kumimoji="1" lang="ja-JP" altLang="en-US" dirty="0"/>
              <a:t>ビット目も補助的に使います）ことです。これを利用して、イミーディエイト命令、レジスタ間演算命令の両方で、同じ演算は同じ</a:t>
            </a:r>
            <a:r>
              <a:rPr kumimoji="1" lang="en-US" altLang="ja-JP" dirty="0"/>
              <a:t>funct3</a:t>
            </a:r>
            <a:r>
              <a:rPr kumimoji="1" lang="ja-JP" altLang="en-US" dirty="0"/>
              <a:t>を使っています。このため普通はこれを利用して</a:t>
            </a:r>
            <a:r>
              <a:rPr kumimoji="1" lang="en-US" altLang="ja-JP" dirty="0"/>
              <a:t>ALU</a:t>
            </a:r>
            <a:r>
              <a:rPr kumimoji="1" lang="ja-JP" altLang="en-US" dirty="0"/>
              <a:t>を設計します。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30</a:t>
            </a:fld>
            <a:endParaRPr kumimoji="1" lang="ja-JP" altLang="en-US"/>
          </a:p>
        </p:txBody>
      </p:sp>
    </p:spTree>
    <p:extLst>
      <p:ext uri="{BB962C8B-B14F-4D97-AF65-F5344CB8AC3E}">
        <p14:creationId xmlns:p14="http://schemas.microsoft.com/office/powerpoint/2010/main" val="3963741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RV32I</a:t>
            </a:r>
            <a:r>
              <a:rPr kumimoji="1" lang="ja-JP" altLang="en-US" dirty="0"/>
              <a:t>の命令コードの特徴は、レジスタの位置が完全に揃っていること、</a:t>
            </a:r>
            <a:r>
              <a:rPr kumimoji="1" lang="en-US" altLang="ja-JP" dirty="0"/>
              <a:t>6</a:t>
            </a:r>
            <a:r>
              <a:rPr kumimoji="1" lang="ja-JP" altLang="en-US" dirty="0"/>
              <a:t>ビット目から</a:t>
            </a:r>
            <a:r>
              <a:rPr kumimoji="1" lang="en-US" altLang="ja-JP" dirty="0"/>
              <a:t>0</a:t>
            </a:r>
            <a:r>
              <a:rPr kumimoji="1" lang="ja-JP" altLang="en-US" dirty="0"/>
              <a:t>ビット目までの</a:t>
            </a:r>
            <a:r>
              <a:rPr kumimoji="1" lang="en-US" altLang="ja-JP" dirty="0"/>
              <a:t>7</a:t>
            </a:r>
            <a:r>
              <a:rPr kumimoji="1" lang="ja-JP" altLang="en-US" dirty="0"/>
              <a:t>ビットの</a:t>
            </a:r>
            <a:r>
              <a:rPr kumimoji="1" lang="en-US" altLang="ja-JP" dirty="0"/>
              <a:t>opcode</a:t>
            </a:r>
            <a:r>
              <a:rPr kumimoji="1" lang="ja-JP" altLang="en-US" dirty="0"/>
              <a:t>で基本的な命令を識別し、</a:t>
            </a:r>
            <a:r>
              <a:rPr kumimoji="1" lang="en-US" altLang="ja-JP" dirty="0"/>
              <a:t>14</a:t>
            </a:r>
            <a:r>
              <a:rPr kumimoji="1" lang="ja-JP" altLang="en-US" dirty="0"/>
              <a:t>ビット目から</a:t>
            </a:r>
            <a:r>
              <a:rPr kumimoji="1" lang="en-US" altLang="ja-JP" dirty="0"/>
              <a:t>12</a:t>
            </a:r>
            <a:r>
              <a:rPr kumimoji="1" lang="ja-JP" altLang="en-US" dirty="0"/>
              <a:t>ビット目までで大分類の中の細かい種類を識別できる（</a:t>
            </a:r>
            <a:r>
              <a:rPr kumimoji="1" lang="en-US" altLang="ja-JP" dirty="0"/>
              <a:t>30</a:t>
            </a:r>
            <a:r>
              <a:rPr kumimoji="1" lang="ja-JP" altLang="en-US" dirty="0"/>
              <a:t>ビット目も補助的に使います）ことです。これを利用して、イミーディエイト命令、レジスタ間演算命令の両方で、同じ演算は同じ</a:t>
            </a:r>
            <a:r>
              <a:rPr kumimoji="1" lang="en-US" altLang="ja-JP" dirty="0"/>
              <a:t>funct3</a:t>
            </a:r>
            <a:r>
              <a:rPr kumimoji="1" lang="ja-JP" altLang="en-US" dirty="0"/>
              <a:t>を使っています。このため普通はこれを利用して</a:t>
            </a:r>
            <a:r>
              <a:rPr kumimoji="1" lang="en-US" altLang="ja-JP" dirty="0"/>
              <a:t>ALU</a:t>
            </a:r>
            <a:r>
              <a:rPr kumimoji="1" lang="ja-JP" altLang="en-US" dirty="0"/>
              <a:t>を設計します。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4</a:t>
            </a:fld>
            <a:endParaRPr kumimoji="1" lang="ja-JP" altLang="en-US"/>
          </a:p>
        </p:txBody>
      </p:sp>
    </p:spTree>
    <p:extLst>
      <p:ext uri="{BB962C8B-B14F-4D97-AF65-F5344CB8AC3E}">
        <p14:creationId xmlns:p14="http://schemas.microsoft.com/office/powerpoint/2010/main" val="2486358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この点を利用した、</a:t>
            </a:r>
            <a:r>
              <a:rPr kumimoji="1" lang="en-US" altLang="ja-JP" dirty="0"/>
              <a:t>ALU</a:t>
            </a:r>
            <a:r>
              <a:rPr kumimoji="1" lang="ja-JP" altLang="en-US" dirty="0"/>
              <a:t>の構成を示します。</a:t>
            </a:r>
            <a:r>
              <a:rPr kumimoji="1" lang="en-US" altLang="ja-JP" dirty="0"/>
              <a:t>14:12</a:t>
            </a:r>
            <a:r>
              <a:rPr kumimoji="1" lang="ja-JP" altLang="en-US" dirty="0"/>
              <a:t>ビット目の</a:t>
            </a:r>
            <a:r>
              <a:rPr kumimoji="1" lang="en-US" altLang="ja-JP" dirty="0"/>
              <a:t>funct3</a:t>
            </a:r>
            <a:r>
              <a:rPr kumimoji="1" lang="ja-JP" altLang="en-US" dirty="0"/>
              <a:t>をそのまま演算の選択に利用するこができます。アキュムレータマシンでなかった機能に</a:t>
            </a:r>
            <a:r>
              <a:rPr kumimoji="1" lang="en-US" altLang="ja-JP" dirty="0"/>
              <a:t>Set less than</a:t>
            </a:r>
            <a:r>
              <a:rPr kumimoji="1" lang="ja-JP" altLang="en-US" dirty="0"/>
              <a:t>という比較命令があります。この操作は</a:t>
            </a:r>
            <a:r>
              <a:rPr kumimoji="1" lang="en-US" altLang="ja-JP" dirty="0"/>
              <a:t>A&lt;B</a:t>
            </a:r>
            <a:r>
              <a:rPr kumimoji="1" lang="ja-JP" altLang="en-US" dirty="0"/>
              <a:t>の時</a:t>
            </a:r>
            <a:r>
              <a:rPr kumimoji="1" lang="en-US" altLang="ja-JP" dirty="0"/>
              <a:t>Y</a:t>
            </a:r>
            <a:r>
              <a:rPr kumimoji="1" lang="ja-JP" altLang="en-US" dirty="0"/>
              <a:t>から</a:t>
            </a:r>
            <a:r>
              <a:rPr kumimoji="1" lang="en-US" altLang="ja-JP" dirty="0"/>
              <a:t>1</a:t>
            </a:r>
            <a:r>
              <a:rPr kumimoji="1" lang="ja-JP" altLang="en-US" dirty="0"/>
              <a:t>、そうでないときに</a:t>
            </a:r>
            <a:r>
              <a:rPr kumimoji="1" lang="en-US" altLang="ja-JP" dirty="0"/>
              <a:t>0</a:t>
            </a:r>
            <a:r>
              <a:rPr kumimoji="1" lang="ja-JP" altLang="en-US" dirty="0"/>
              <a:t>を出します。符号付数と考えて比較する場合と、符号無数として比較する場合があります。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5</a:t>
            </a:fld>
            <a:endParaRPr kumimoji="1" lang="ja-JP" altLang="en-US"/>
          </a:p>
        </p:txBody>
      </p:sp>
    </p:spTree>
    <p:extLst>
      <p:ext uri="{BB962C8B-B14F-4D97-AF65-F5344CB8AC3E}">
        <p14:creationId xmlns:p14="http://schemas.microsoft.com/office/powerpoint/2010/main" val="2505972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ALU</a:t>
            </a:r>
            <a:r>
              <a:rPr kumimoji="1" lang="ja-JP" altLang="en-US" dirty="0"/>
              <a:t>の記述はここに示すようにやや複雑になります。これは、符号付の右シフトである算術シフトが必要になることと、符号付の比較が必要になることです。これを</a:t>
            </a:r>
            <a:r>
              <a:rPr kumimoji="1" lang="en-US" altLang="ja-JP" dirty="0"/>
              <a:t>Verilog</a:t>
            </a:r>
            <a:r>
              <a:rPr kumimoji="1" lang="ja-JP" altLang="en-US" dirty="0"/>
              <a:t>の基本分法で書くと非常に面倒になるため、符号付数宣言</a:t>
            </a:r>
            <a:r>
              <a:rPr kumimoji="1" lang="en-US" altLang="ja-JP" dirty="0"/>
              <a:t>wire signed</a:t>
            </a:r>
            <a:r>
              <a:rPr kumimoji="1" lang="ja-JP" altLang="en-US" dirty="0"/>
              <a:t>と符号付数変換関数</a:t>
            </a:r>
            <a:r>
              <a:rPr kumimoji="1" lang="en-US" altLang="ja-JP" dirty="0"/>
              <a:t>$signed</a:t>
            </a:r>
            <a:r>
              <a:rPr kumimoji="1" lang="ja-JP" altLang="en-US" dirty="0"/>
              <a:t>を使いますが、ここではあまり突っ込まないことにします。</a:t>
            </a:r>
          </a:p>
        </p:txBody>
      </p:sp>
      <p:sp>
        <p:nvSpPr>
          <p:cNvPr id="4" name="スライド番号プレースホルダー 3"/>
          <p:cNvSpPr>
            <a:spLocks noGrp="1"/>
          </p:cNvSpPr>
          <p:nvPr>
            <p:ph type="sldNum" sz="quarter" idx="5"/>
          </p:nvPr>
        </p:nvSpPr>
        <p:spPr/>
        <p:txBody>
          <a:bodyPr/>
          <a:lstStyle/>
          <a:p>
            <a:fld id="{41031166-D944-4C61-A211-78073E53E5D0}" type="slidenum">
              <a:rPr kumimoji="1" lang="ja-JP" altLang="en-US" smtClean="0"/>
              <a:t>6</a:t>
            </a:fld>
            <a:endParaRPr kumimoji="1" lang="ja-JP" altLang="en-US"/>
          </a:p>
        </p:txBody>
      </p:sp>
    </p:spTree>
    <p:extLst>
      <p:ext uri="{BB962C8B-B14F-4D97-AF65-F5344CB8AC3E}">
        <p14:creationId xmlns:p14="http://schemas.microsoft.com/office/powerpoint/2010/main" val="2993851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次にレジスタファイルについて具体的に紹介します。レジスタファイルはレジスタの集合体で、小規模なマルチポートメモリと考えられます。</a:t>
            </a:r>
            <a:r>
              <a:rPr kumimoji="1" lang="en-US" altLang="ja-JP" dirty="0"/>
              <a:t>RV32I</a:t>
            </a:r>
            <a:r>
              <a:rPr kumimoji="1" lang="ja-JP" altLang="en-US" dirty="0"/>
              <a:t>で使うレジスタファイルは、三つのポートを持っています。それぞれが独立のアドレスを持ち、</a:t>
            </a:r>
            <a:r>
              <a:rPr kumimoji="1" lang="en-US" altLang="ja-JP" dirty="0"/>
              <a:t>rd1,rd2</a:t>
            </a:r>
            <a:r>
              <a:rPr kumimoji="1" lang="ja-JP" altLang="en-US" dirty="0"/>
              <a:t>ポートは読み出しポート、</a:t>
            </a:r>
            <a:r>
              <a:rPr kumimoji="1" lang="en-US" altLang="ja-JP" dirty="0"/>
              <a:t>wd3</a:t>
            </a:r>
            <a:r>
              <a:rPr kumimoji="1" lang="ja-JP" altLang="en-US" dirty="0"/>
              <a:t>ポートは書き込みポートです。</a:t>
            </a:r>
            <a:r>
              <a:rPr kumimoji="1" lang="en-US" altLang="ja-JP" dirty="0"/>
              <a:t>RV32I</a:t>
            </a:r>
            <a:r>
              <a:rPr kumimoji="1" lang="ja-JP" altLang="en-US" dirty="0"/>
              <a:t>ではレジスタは</a:t>
            </a:r>
            <a:r>
              <a:rPr kumimoji="1" lang="en-US" altLang="ja-JP" dirty="0"/>
              <a:t>32</a:t>
            </a:r>
            <a:r>
              <a:rPr kumimoji="1" lang="ja-JP" altLang="en-US" dirty="0"/>
              <a:t>個なのでそれぞれのアドレスは</a:t>
            </a:r>
            <a:r>
              <a:rPr kumimoji="1" lang="en-US" altLang="ja-JP" dirty="0"/>
              <a:t>5</a:t>
            </a:r>
            <a:r>
              <a:rPr kumimoji="1" lang="ja-JP" altLang="en-US" dirty="0"/>
              <a:t>ビットです。アドレス</a:t>
            </a:r>
            <a:r>
              <a:rPr kumimoji="1" lang="en-US" altLang="ja-JP" dirty="0"/>
              <a:t>a1</a:t>
            </a:r>
            <a:r>
              <a:rPr kumimoji="1" lang="ja-JP" altLang="en-US" dirty="0"/>
              <a:t>が</a:t>
            </a:r>
            <a:r>
              <a:rPr kumimoji="1" lang="en-US" altLang="ja-JP" dirty="0"/>
              <a:t>00011</a:t>
            </a:r>
            <a:r>
              <a:rPr kumimoji="1" lang="ja-JP" altLang="en-US" dirty="0"/>
              <a:t>ならば</a:t>
            </a:r>
            <a:r>
              <a:rPr kumimoji="1" lang="en-US" altLang="ja-JP" dirty="0"/>
              <a:t>rd1</a:t>
            </a:r>
            <a:r>
              <a:rPr kumimoji="1" lang="ja-JP" altLang="en-US" dirty="0"/>
              <a:t>ポートから</a:t>
            </a:r>
            <a:r>
              <a:rPr kumimoji="1" lang="en-US" altLang="ja-JP" dirty="0"/>
              <a:t>x3</a:t>
            </a:r>
            <a:r>
              <a:rPr kumimoji="1" lang="ja-JP" altLang="en-US" dirty="0"/>
              <a:t>が読み出され、アドレス</a:t>
            </a:r>
            <a:r>
              <a:rPr kumimoji="1" lang="en-US" altLang="ja-JP" dirty="0"/>
              <a:t>a2</a:t>
            </a:r>
            <a:r>
              <a:rPr kumimoji="1" lang="ja-JP" altLang="en-US" dirty="0"/>
              <a:t>が</a:t>
            </a:r>
            <a:r>
              <a:rPr kumimoji="1" lang="en-US" altLang="ja-JP" dirty="0"/>
              <a:t>00010</a:t>
            </a:r>
            <a:r>
              <a:rPr kumimoji="1" lang="ja-JP" altLang="en-US" dirty="0"/>
              <a:t>ならば</a:t>
            </a:r>
            <a:r>
              <a:rPr kumimoji="1" lang="en-US" altLang="ja-JP" dirty="0"/>
              <a:t>rd2</a:t>
            </a:r>
            <a:r>
              <a:rPr kumimoji="1" lang="ja-JP" altLang="en-US" dirty="0"/>
              <a:t>ポートから</a:t>
            </a:r>
            <a:r>
              <a:rPr kumimoji="1" lang="en-US" altLang="ja-JP" dirty="0"/>
              <a:t>x2</a:t>
            </a:r>
            <a:r>
              <a:rPr kumimoji="1" lang="ja-JP" altLang="en-US" dirty="0"/>
              <a:t>が読み出されます。一方、書き込みは、</a:t>
            </a:r>
            <a:r>
              <a:rPr kumimoji="1" lang="en-US" altLang="ja-JP" dirty="0"/>
              <a:t>wd3</a:t>
            </a:r>
            <a:r>
              <a:rPr kumimoji="1" lang="ja-JP" altLang="en-US" dirty="0"/>
              <a:t>ポートにデータを与えて、アドレス</a:t>
            </a:r>
            <a:r>
              <a:rPr kumimoji="1" lang="en-US" altLang="ja-JP" dirty="0"/>
              <a:t>a3</a:t>
            </a:r>
            <a:r>
              <a:rPr kumimoji="1" lang="ja-JP" altLang="en-US" dirty="0"/>
              <a:t>に書き込むレジスタの番号を与え、</a:t>
            </a:r>
            <a:r>
              <a:rPr kumimoji="1" lang="en-US" altLang="ja-JP" dirty="0"/>
              <a:t>we3</a:t>
            </a:r>
            <a:r>
              <a:rPr kumimoji="1" lang="ja-JP" altLang="en-US" dirty="0"/>
              <a:t>を</a:t>
            </a:r>
            <a:r>
              <a:rPr kumimoji="1" lang="en-US" altLang="ja-JP" dirty="0"/>
              <a:t>1</a:t>
            </a:r>
            <a:r>
              <a:rPr kumimoji="1" lang="ja-JP" altLang="en-US" dirty="0"/>
              <a:t>として、クロックが立ち上がったときに行われます。</a:t>
            </a:r>
            <a:r>
              <a:rPr kumimoji="1" lang="en-US" altLang="ja-JP" dirty="0"/>
              <a:t>we3</a:t>
            </a:r>
            <a:r>
              <a:rPr kumimoji="1" lang="ja-JP" altLang="en-US" dirty="0"/>
              <a:t>は</a:t>
            </a:r>
            <a:r>
              <a:rPr kumimoji="1" lang="en-US" altLang="ja-JP" baseline="0" dirty="0"/>
              <a:t>write enable</a:t>
            </a:r>
            <a:r>
              <a:rPr kumimoji="1" lang="ja-JP" altLang="en-US" baseline="0" dirty="0"/>
              <a:t>でこれを</a:t>
            </a:r>
            <a:r>
              <a:rPr kumimoji="1" lang="en-US" altLang="ja-JP" baseline="0" dirty="0"/>
              <a:t>1</a:t>
            </a:r>
            <a:r>
              <a:rPr kumimoji="1" lang="ja-JP" altLang="en-US" baseline="0" dirty="0"/>
              <a:t>にしたときだけに書き込まれます。この辺はメモリと同じです。レジスタファイルはこの授業ではレジスタの集合体として論理合成してしまいますが、場合によってはメモリ同様に出来合いの回路（</a:t>
            </a:r>
            <a:r>
              <a:rPr kumimoji="1" lang="en-US" altLang="ja-JP" baseline="0" dirty="0" err="1"/>
              <a:t>IP:Intellectual</a:t>
            </a:r>
            <a:r>
              <a:rPr kumimoji="1" lang="en-US" altLang="ja-JP" baseline="0" dirty="0"/>
              <a:t> Property)</a:t>
            </a:r>
            <a:r>
              <a:rPr kumimoji="1" lang="ja-JP" altLang="en-US" baseline="0" dirty="0"/>
              <a:t>で実現します。</a:t>
            </a:r>
            <a:endParaRPr kumimoji="1" lang="ja-JP" altLang="en-US"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7</a:t>
            </a:fld>
            <a:endParaRPr kumimoji="1" lang="ja-JP" altLang="en-US"/>
          </a:p>
        </p:txBody>
      </p:sp>
    </p:spTree>
    <p:extLst>
      <p:ext uri="{BB962C8B-B14F-4D97-AF65-F5344CB8AC3E}">
        <p14:creationId xmlns:p14="http://schemas.microsoft.com/office/powerpoint/2010/main" val="3377252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では次にレジスタファイルの記述を示します。レジスタファイルは、</a:t>
            </a:r>
            <a:r>
              <a:rPr kumimoji="1" lang="en-US" altLang="ja-JP" dirty="0"/>
              <a:t>32</a:t>
            </a:r>
            <a:r>
              <a:rPr kumimoji="1" lang="ja-JP" altLang="en-US" dirty="0"/>
              <a:t>本のレジスタを蓄えておくところで、</a:t>
            </a:r>
            <a:r>
              <a:rPr kumimoji="1" lang="en-US" altLang="ja-JP" dirty="0" err="1"/>
              <a:t>2read</a:t>
            </a:r>
            <a:r>
              <a:rPr kumimoji="1" lang="en-US" altLang="ja-JP" dirty="0"/>
              <a:t>/</a:t>
            </a:r>
            <a:r>
              <a:rPr kumimoji="1" lang="en-US" altLang="ja-JP" dirty="0" err="1"/>
              <a:t>1write</a:t>
            </a:r>
            <a:r>
              <a:rPr kumimoji="1" lang="ja-JP" altLang="en-US" dirty="0"/>
              <a:t>の</a:t>
            </a:r>
            <a:r>
              <a:rPr kumimoji="1" lang="en-US" altLang="ja-JP" dirty="0"/>
              <a:t>3</a:t>
            </a:r>
            <a:r>
              <a:rPr kumimoji="1" lang="ja-JP" altLang="en-US" dirty="0"/>
              <a:t>ポートメモリとして記述してあります。ポート名は図に準拠してあります（ただし小文字です）。ポート１，２が読み出し、ポート３は書き込みです。</a:t>
            </a:r>
            <a:r>
              <a:rPr kumimoji="1" lang="en-US" altLang="ja-JP" dirty="0" err="1"/>
              <a:t>rd1,rd2</a:t>
            </a:r>
            <a:r>
              <a:rPr kumimoji="1" lang="ja-JP" altLang="en-US" dirty="0"/>
              <a:t>からは</a:t>
            </a:r>
            <a:r>
              <a:rPr kumimoji="1" lang="en-US" altLang="ja-JP" dirty="0" err="1"/>
              <a:t>a1,a2</a:t>
            </a:r>
            <a:r>
              <a:rPr kumimoji="1" lang="ja-JP" altLang="en-US" dirty="0"/>
              <a:t>で選んだ番号のレジスタが読み出されます。レジスタ</a:t>
            </a:r>
            <a:r>
              <a:rPr kumimoji="1" lang="en-US" altLang="ja-JP" dirty="0"/>
              <a:t>0</a:t>
            </a:r>
            <a:r>
              <a:rPr kumimoji="1" lang="ja-JP" altLang="en-US" dirty="0"/>
              <a:t>からは常に</a:t>
            </a:r>
            <a:r>
              <a:rPr kumimoji="1" lang="en-US" altLang="ja-JP" dirty="0"/>
              <a:t>0</a:t>
            </a:r>
            <a:r>
              <a:rPr kumimoji="1" lang="ja-JP" altLang="en-US" dirty="0"/>
              <a:t>が読まれるようになっています。ここではクロックと関係しないので、条件選択文が使われています。書き込みは</a:t>
            </a:r>
            <a:r>
              <a:rPr kumimoji="1" lang="en-US" altLang="ja-JP" dirty="0" err="1"/>
              <a:t>we3</a:t>
            </a:r>
            <a:r>
              <a:rPr kumimoji="1" lang="ja-JP" altLang="en-US" dirty="0"/>
              <a:t>が１の時だけ、</a:t>
            </a:r>
            <a:r>
              <a:rPr kumimoji="1" lang="en-US" altLang="ja-JP" dirty="0" err="1"/>
              <a:t>wd3</a:t>
            </a:r>
            <a:r>
              <a:rPr kumimoji="1" lang="ja-JP" altLang="en-US" dirty="0"/>
              <a:t>の値を</a:t>
            </a:r>
            <a:r>
              <a:rPr kumimoji="1" lang="en-US" altLang="ja-JP" dirty="0" err="1"/>
              <a:t>a3</a:t>
            </a:r>
            <a:r>
              <a:rPr kumimoji="1" lang="ja-JP" altLang="en-US" dirty="0"/>
              <a:t>で選んだ番号のレジスタに書き込みます。ここではメモリ記述を使いますので、</a:t>
            </a:r>
            <a:r>
              <a:rPr kumimoji="1" lang="en-US" altLang="ja-JP" dirty="0" err="1"/>
              <a:t>gtkwave</a:t>
            </a:r>
            <a:r>
              <a:rPr kumimoji="1" lang="ja-JP" altLang="en-US" dirty="0"/>
              <a:t>で中身を見ることができません。</a:t>
            </a:r>
          </a:p>
        </p:txBody>
      </p:sp>
      <p:sp>
        <p:nvSpPr>
          <p:cNvPr id="4" name="スライド番号プレースホルダー 3"/>
          <p:cNvSpPr>
            <a:spLocks noGrp="1"/>
          </p:cNvSpPr>
          <p:nvPr>
            <p:ph type="sldNum" sz="quarter" idx="10"/>
          </p:nvPr>
        </p:nvSpPr>
        <p:spPr/>
        <p:txBody>
          <a:bodyPr/>
          <a:lstStyle/>
          <a:p>
            <a:fld id="{41031166-D944-4C61-A211-78073E53E5D0}" type="slidenum">
              <a:rPr kumimoji="1" lang="ja-JP" altLang="en-US" smtClean="0"/>
              <a:t>8</a:t>
            </a:fld>
            <a:endParaRPr kumimoji="1" lang="ja-JP" altLang="en-US"/>
          </a:p>
        </p:txBody>
      </p:sp>
    </p:spTree>
    <p:extLst>
      <p:ext uri="{BB962C8B-B14F-4D97-AF65-F5344CB8AC3E}">
        <p14:creationId xmlns:p14="http://schemas.microsoft.com/office/powerpoint/2010/main" val="924569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レジスタ間演算命令の動作は図のようになります。プログラムカウンタに従って命令メモリからフェッチ（取ってきた）した命令は、</a:t>
            </a:r>
            <a:r>
              <a:rPr kumimoji="1" lang="en-US" altLang="ja-JP" dirty="0"/>
              <a:t>rs1, rs2, </a:t>
            </a:r>
            <a:r>
              <a:rPr kumimoji="1" lang="en-US" altLang="ja-JP" dirty="0" err="1"/>
              <a:t>rd</a:t>
            </a:r>
            <a:r>
              <a:rPr kumimoji="1" lang="ja-JP" altLang="en-US" dirty="0"/>
              <a:t>がそれぞれのレジスタファイルのアドレスに送られます。</a:t>
            </a:r>
            <a:r>
              <a:rPr kumimoji="1" lang="en-US" altLang="ja-JP" dirty="0"/>
              <a:t>reg1, reg2</a:t>
            </a:r>
            <a:r>
              <a:rPr kumimoji="1" lang="ja-JP" altLang="en-US" dirty="0"/>
              <a:t>二つのポートから出力された値を片方は直接</a:t>
            </a:r>
            <a:r>
              <a:rPr kumimoji="1" lang="en-US" altLang="ja-JP" dirty="0"/>
              <a:t>ALU</a:t>
            </a:r>
            <a:r>
              <a:rPr kumimoji="1" lang="ja-JP" altLang="en-US" dirty="0"/>
              <a:t>の</a:t>
            </a:r>
            <a:r>
              <a:rPr kumimoji="1" lang="en-US" altLang="ja-JP" dirty="0"/>
              <a:t>A</a:t>
            </a:r>
            <a:r>
              <a:rPr kumimoji="1" lang="ja-JP" altLang="en-US" dirty="0"/>
              <a:t>入力へ、もう片方は、</a:t>
            </a:r>
            <a:r>
              <a:rPr kumimoji="1" lang="en-US" altLang="ja-JP" dirty="0"/>
              <a:t>B</a:t>
            </a:r>
            <a:r>
              <a:rPr kumimoji="1" lang="ja-JP" altLang="en-US" dirty="0"/>
              <a:t>入力に入れます。</a:t>
            </a:r>
            <a:r>
              <a:rPr kumimoji="1" lang="en-US" altLang="ja-JP" dirty="0"/>
              <a:t>funct3</a:t>
            </a:r>
            <a:r>
              <a:rPr kumimoji="1" lang="ja-JP" altLang="en-US" dirty="0"/>
              <a:t>によって演算が選択されて、答えはレジスタファイルへ書き込まれます。このために</a:t>
            </a:r>
            <a:r>
              <a:rPr kumimoji="1" lang="en-US" altLang="ja-JP" dirty="0" err="1"/>
              <a:t>wre</a:t>
            </a:r>
            <a:r>
              <a:rPr kumimoji="1" lang="en-US" altLang="ja-JP" dirty="0"/>
              <a:t>=1</a:t>
            </a:r>
            <a:r>
              <a:rPr kumimoji="1" lang="ja-JP" altLang="en-US" dirty="0"/>
              <a:t>にする必要があります。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9</a:t>
            </a:fld>
            <a:endParaRPr kumimoji="1" lang="ja-JP" altLang="en-US"/>
          </a:p>
        </p:txBody>
      </p:sp>
    </p:spTree>
    <p:extLst>
      <p:ext uri="{BB962C8B-B14F-4D97-AF65-F5344CB8AC3E}">
        <p14:creationId xmlns:p14="http://schemas.microsoft.com/office/powerpoint/2010/main" val="351895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2BDA418D-EA27-436C-B497-C2B80223AD7B}" type="slidenum">
              <a:rPr lang="en-US" altLang="ja-JP"/>
              <a:pPr/>
              <a:t>‹#›</a:t>
            </a:fld>
            <a:endParaRPr lang="en-US" altLang="ja-JP"/>
          </a:p>
        </p:txBody>
      </p:sp>
    </p:spTree>
    <p:extLst>
      <p:ext uri="{BB962C8B-B14F-4D97-AF65-F5344CB8AC3E}">
        <p14:creationId xmlns:p14="http://schemas.microsoft.com/office/powerpoint/2010/main" val="255844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5CCAF7B-543E-4924-8C88-61C5A34A710B}" type="slidenum">
              <a:rPr lang="en-US" altLang="ja-JP"/>
              <a:pPr/>
              <a:t>‹#›</a:t>
            </a:fld>
            <a:endParaRPr lang="en-US" altLang="ja-JP"/>
          </a:p>
        </p:txBody>
      </p:sp>
    </p:spTree>
    <p:extLst>
      <p:ext uri="{BB962C8B-B14F-4D97-AF65-F5344CB8AC3E}">
        <p14:creationId xmlns:p14="http://schemas.microsoft.com/office/powerpoint/2010/main" val="317027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F08C87DB-1AAA-4CD8-A04F-8A9244BD8101}" type="slidenum">
              <a:rPr lang="en-US" altLang="ja-JP"/>
              <a:pPr/>
              <a:t>‹#›</a:t>
            </a:fld>
            <a:endParaRPr lang="en-US" altLang="ja-JP"/>
          </a:p>
        </p:txBody>
      </p:sp>
    </p:spTree>
    <p:extLst>
      <p:ext uri="{BB962C8B-B14F-4D97-AF65-F5344CB8AC3E}">
        <p14:creationId xmlns:p14="http://schemas.microsoft.com/office/powerpoint/2010/main" val="3775495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ー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a:xfrm>
            <a:off x="6553200" y="6245225"/>
            <a:ext cx="2133600" cy="476250"/>
          </a:xfrm>
        </p:spPr>
        <p:txBody>
          <a:bodyPr/>
          <a:lstStyle>
            <a:lvl1pPr>
              <a:defRPr/>
            </a:lvl1pPr>
          </a:lstStyle>
          <a:p>
            <a:fld id="{F3AE23F6-C4E0-40AC-A8BD-4B6A60C4DC0D}" type="slidenum">
              <a:rPr lang="en-US" altLang="ja-JP"/>
              <a:pPr/>
              <a:t>‹#›</a:t>
            </a:fld>
            <a:endParaRPr lang="en-US" altLang="ja-JP"/>
          </a:p>
        </p:txBody>
      </p:sp>
    </p:spTree>
    <p:extLst>
      <p:ext uri="{BB962C8B-B14F-4D97-AF65-F5344CB8AC3E}">
        <p14:creationId xmlns:p14="http://schemas.microsoft.com/office/powerpoint/2010/main" val="388110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15060330-7FE2-4ECA-A5D4-090471C76466}" type="slidenum">
              <a:rPr lang="en-US" altLang="ja-JP"/>
              <a:pPr/>
              <a:t>‹#›</a:t>
            </a:fld>
            <a:endParaRPr lang="en-US" altLang="ja-JP"/>
          </a:p>
        </p:txBody>
      </p:sp>
    </p:spTree>
    <p:extLst>
      <p:ext uri="{BB962C8B-B14F-4D97-AF65-F5344CB8AC3E}">
        <p14:creationId xmlns:p14="http://schemas.microsoft.com/office/powerpoint/2010/main" val="332772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AA951D7-5097-43A1-A61A-C3BEED9AA79D}" type="slidenum">
              <a:rPr lang="en-US" altLang="ja-JP"/>
              <a:pPr/>
              <a:t>‹#›</a:t>
            </a:fld>
            <a:endParaRPr lang="en-US" altLang="ja-JP"/>
          </a:p>
        </p:txBody>
      </p:sp>
    </p:spTree>
    <p:extLst>
      <p:ext uri="{BB962C8B-B14F-4D97-AF65-F5344CB8AC3E}">
        <p14:creationId xmlns:p14="http://schemas.microsoft.com/office/powerpoint/2010/main" val="2443454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3FBE6F17-E3F4-444E-B61D-BDB6B4B7A54A}" type="slidenum">
              <a:rPr lang="en-US" altLang="ja-JP"/>
              <a:pPr/>
              <a:t>‹#›</a:t>
            </a:fld>
            <a:endParaRPr lang="en-US" altLang="ja-JP"/>
          </a:p>
        </p:txBody>
      </p:sp>
    </p:spTree>
    <p:extLst>
      <p:ext uri="{BB962C8B-B14F-4D97-AF65-F5344CB8AC3E}">
        <p14:creationId xmlns:p14="http://schemas.microsoft.com/office/powerpoint/2010/main" val="4184813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59CA0B58-86FA-4A84-9ED3-59F1DE437A4F}" type="slidenum">
              <a:rPr lang="en-US" altLang="ja-JP"/>
              <a:pPr/>
              <a:t>‹#›</a:t>
            </a:fld>
            <a:endParaRPr lang="en-US" altLang="ja-JP"/>
          </a:p>
        </p:txBody>
      </p:sp>
    </p:spTree>
    <p:extLst>
      <p:ext uri="{BB962C8B-B14F-4D97-AF65-F5344CB8AC3E}">
        <p14:creationId xmlns:p14="http://schemas.microsoft.com/office/powerpoint/2010/main" val="984130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44FE90E6-E882-40B8-B0EC-9FE39CB941C3}" type="slidenum">
              <a:rPr lang="en-US" altLang="ja-JP"/>
              <a:pPr/>
              <a:t>‹#›</a:t>
            </a:fld>
            <a:endParaRPr lang="en-US" altLang="ja-JP"/>
          </a:p>
        </p:txBody>
      </p:sp>
    </p:spTree>
    <p:extLst>
      <p:ext uri="{BB962C8B-B14F-4D97-AF65-F5344CB8AC3E}">
        <p14:creationId xmlns:p14="http://schemas.microsoft.com/office/powerpoint/2010/main" val="135704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6DB520D5-AC4B-492E-897B-648E5543404E}" type="slidenum">
              <a:rPr lang="en-US" altLang="ja-JP"/>
              <a:pPr/>
              <a:t>‹#›</a:t>
            </a:fld>
            <a:endParaRPr lang="en-US" altLang="ja-JP"/>
          </a:p>
        </p:txBody>
      </p:sp>
    </p:spTree>
    <p:extLst>
      <p:ext uri="{BB962C8B-B14F-4D97-AF65-F5344CB8AC3E}">
        <p14:creationId xmlns:p14="http://schemas.microsoft.com/office/powerpoint/2010/main" val="46737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6B06CDF-C071-420E-9CDA-39312472CD76}" type="slidenum">
              <a:rPr lang="en-US" altLang="ja-JP"/>
              <a:pPr/>
              <a:t>‹#›</a:t>
            </a:fld>
            <a:endParaRPr lang="en-US" altLang="ja-JP"/>
          </a:p>
        </p:txBody>
      </p:sp>
    </p:spTree>
    <p:extLst>
      <p:ext uri="{BB962C8B-B14F-4D97-AF65-F5344CB8AC3E}">
        <p14:creationId xmlns:p14="http://schemas.microsoft.com/office/powerpoint/2010/main" val="4150222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2553371-A7ED-4171-AF86-248D50071C20}" type="slidenum">
              <a:rPr lang="en-US" altLang="ja-JP"/>
              <a:pPr/>
              <a:t>‹#›</a:t>
            </a:fld>
            <a:endParaRPr lang="en-US" altLang="ja-JP"/>
          </a:p>
        </p:txBody>
      </p:sp>
    </p:spTree>
    <p:extLst>
      <p:ext uri="{BB962C8B-B14F-4D97-AF65-F5344CB8AC3E}">
        <p14:creationId xmlns:p14="http://schemas.microsoft.com/office/powerpoint/2010/main" val="80863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25EC8FA-72EF-4859-944D-E4CCAE4E0D62}"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ctrTitle"/>
          </p:nvPr>
        </p:nvSpPr>
        <p:spPr>
          <a:xfrm>
            <a:off x="107504" y="2130425"/>
            <a:ext cx="8928992" cy="1470025"/>
          </a:xfrm>
        </p:spPr>
        <p:txBody>
          <a:bodyPr anchor="ctr"/>
          <a:lstStyle/>
          <a:p>
            <a:r>
              <a:rPr lang="en-US" altLang="ja-JP" sz="4000" dirty="0"/>
              <a:t>RV32I</a:t>
            </a:r>
            <a:r>
              <a:rPr lang="ja-JP" altLang="en-US" sz="4000" dirty="0"/>
              <a:t>のマイクロアーキテクチャと</a:t>
            </a:r>
            <a:br>
              <a:rPr lang="en-US" altLang="ja-JP" sz="4000" dirty="0"/>
            </a:br>
            <a:r>
              <a:rPr lang="en-US" altLang="ja-JP" sz="4000" dirty="0"/>
              <a:t>Verilog</a:t>
            </a:r>
            <a:r>
              <a:rPr lang="ja-JP" altLang="en-US" sz="4000" dirty="0"/>
              <a:t>の復習</a:t>
            </a:r>
          </a:p>
        </p:txBody>
      </p:sp>
      <p:sp>
        <p:nvSpPr>
          <p:cNvPr id="157699" name="Rectangle 3"/>
          <p:cNvSpPr>
            <a:spLocks noGrp="1" noChangeArrowheads="1"/>
          </p:cNvSpPr>
          <p:nvPr>
            <p:ph type="subTitle" idx="1"/>
          </p:nvPr>
        </p:nvSpPr>
        <p:spPr>
          <a:xfrm>
            <a:off x="1371600" y="3886200"/>
            <a:ext cx="6400800" cy="1752600"/>
          </a:xfrm>
        </p:spPr>
        <p:txBody>
          <a:bodyPr/>
          <a:lstStyle/>
          <a:p>
            <a:r>
              <a:rPr lang="ja-JP" altLang="en-US" sz="3200"/>
              <a:t>天野　</a:t>
            </a:r>
            <a:r>
              <a:rPr lang="en-US" altLang="ja-JP" sz="3200"/>
              <a:t>hunga@am.ics.keio.ac.jp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372089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イミーディエイト命令の動作</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4527" y="4061620"/>
            <a:ext cx="1585" cy="15470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331869" y="3770312"/>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err="1">
                <a:solidFill>
                  <a:srgbClr val="FF0000"/>
                </a:solidFill>
              </a:rPr>
              <a:t>rwe</a:t>
            </a:r>
            <a:endParaRPr lang="en-US" altLang="ja-JP" b="1" dirty="0">
              <a:solidFill>
                <a:srgbClr val="FF0000"/>
              </a:solidFill>
            </a:endParaRP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58882" y="2913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45487" y="347106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904098" y="35335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1128505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F04626C-CE12-48A4-AD03-7E9BBD1271A5}"/>
              </a:ext>
            </a:extLst>
          </p:cNvPr>
          <p:cNvSpPr/>
          <p:nvPr/>
        </p:nvSpPr>
        <p:spPr>
          <a:xfrm>
            <a:off x="601216" y="1052736"/>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413989" y="1052736"/>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355976" y="1052736"/>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292080" y="1052736"/>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232645" y="1052736"/>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0000011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404174" y="529516"/>
            <a:ext cx="1867819" cy="523220"/>
          </a:xfrm>
          <a:prstGeom prst="rect">
            <a:avLst/>
          </a:prstGeom>
          <a:noFill/>
        </p:spPr>
        <p:txBody>
          <a:bodyPr wrap="none" rtlCol="0">
            <a:spAutoFit/>
          </a:bodyPr>
          <a:lstStyle/>
          <a:p>
            <a:r>
              <a:rPr lang="ja-JP" altLang="en-US" sz="2800" dirty="0"/>
              <a:t>ロード命令</a:t>
            </a:r>
            <a:endParaRPr kumimoji="1" lang="ja-JP" altLang="en-US" sz="2800" dirty="0"/>
          </a:p>
        </p:txBody>
      </p:sp>
      <p:sp>
        <p:nvSpPr>
          <p:cNvPr id="10" name="テキスト ボックス 9">
            <a:extLst>
              <a:ext uri="{FF2B5EF4-FFF2-40B4-BE49-F238E27FC236}">
                <a16:creationId xmlns:a16="http://schemas.microsoft.com/office/drawing/2014/main" id="{E7CDFB07-E476-4B87-B4C3-8C0B5F01BD70}"/>
              </a:ext>
            </a:extLst>
          </p:cNvPr>
          <p:cNvSpPr txBox="1"/>
          <p:nvPr/>
        </p:nvSpPr>
        <p:spPr>
          <a:xfrm>
            <a:off x="2025892" y="1890516"/>
            <a:ext cx="1197764" cy="1477328"/>
          </a:xfrm>
          <a:prstGeom prst="rect">
            <a:avLst/>
          </a:prstGeom>
          <a:noFill/>
        </p:spPr>
        <p:txBody>
          <a:bodyPr wrap="none" rtlCol="0">
            <a:spAutoFit/>
          </a:bodyPr>
          <a:lstStyle/>
          <a:p>
            <a:r>
              <a:rPr kumimoji="1" lang="en-US" altLang="ja-JP" dirty="0"/>
              <a:t>000</a:t>
            </a:r>
            <a:r>
              <a:rPr kumimoji="1" lang="ja-JP" altLang="en-US" dirty="0"/>
              <a:t>　　</a:t>
            </a:r>
            <a:r>
              <a:rPr lang="en-US" altLang="ja-JP" dirty="0" err="1"/>
              <a:t>lb</a:t>
            </a:r>
            <a:endParaRPr kumimoji="1" lang="en-US" altLang="ja-JP" dirty="0"/>
          </a:p>
          <a:p>
            <a:r>
              <a:rPr lang="en-US" altLang="ja-JP" dirty="0"/>
              <a:t>001     </a:t>
            </a:r>
            <a:r>
              <a:rPr lang="en-US" altLang="ja-JP" dirty="0" err="1"/>
              <a:t>lh</a:t>
            </a:r>
            <a:r>
              <a:rPr lang="en-US" altLang="ja-JP" dirty="0"/>
              <a:t> </a:t>
            </a:r>
            <a:endParaRPr kumimoji="1" lang="en-US" altLang="ja-JP" dirty="0"/>
          </a:p>
          <a:p>
            <a:r>
              <a:rPr lang="en-US" altLang="ja-JP" dirty="0"/>
              <a:t>010     </a:t>
            </a:r>
            <a:r>
              <a:rPr lang="en-US" altLang="ja-JP" dirty="0" err="1"/>
              <a:t>lw</a:t>
            </a:r>
            <a:endParaRPr kumimoji="1" lang="en-US" altLang="ja-JP" dirty="0"/>
          </a:p>
          <a:p>
            <a:pPr marL="342900" indent="-342900">
              <a:buAutoNum type="arabicPlain" startAt="100"/>
            </a:pPr>
            <a:r>
              <a:rPr kumimoji="1" lang="en-US" altLang="ja-JP" dirty="0"/>
              <a:t>     </a:t>
            </a:r>
            <a:r>
              <a:rPr kumimoji="1" lang="en-US" altLang="ja-JP" dirty="0" err="1"/>
              <a:t>lbu</a:t>
            </a:r>
            <a:endParaRPr kumimoji="1" lang="en-US" altLang="ja-JP" dirty="0"/>
          </a:p>
          <a:p>
            <a:pPr marL="342900" indent="-342900">
              <a:buAutoNum type="arabicPlain" startAt="100"/>
            </a:pPr>
            <a:r>
              <a:rPr lang="en-US" altLang="ja-JP" dirty="0"/>
              <a:t>     </a:t>
            </a:r>
            <a:r>
              <a:rPr lang="en-US" altLang="ja-JP" dirty="0" err="1"/>
              <a:t>lhu</a:t>
            </a:r>
            <a:endParaRPr kumimoji="1" lang="en-US" altLang="ja-JP" dirty="0"/>
          </a:p>
        </p:txBody>
      </p:sp>
      <p:sp>
        <p:nvSpPr>
          <p:cNvPr id="12" name="正方形/長方形 11">
            <a:extLst>
              <a:ext uri="{FF2B5EF4-FFF2-40B4-BE49-F238E27FC236}">
                <a16:creationId xmlns:a16="http://schemas.microsoft.com/office/drawing/2014/main" id="{AFCA632E-8989-4D0C-97AC-D52DB6DD1830}"/>
              </a:ext>
            </a:extLst>
          </p:cNvPr>
          <p:cNvSpPr/>
          <p:nvPr/>
        </p:nvSpPr>
        <p:spPr>
          <a:xfrm>
            <a:off x="1187624" y="1844824"/>
            <a:ext cx="3168352" cy="1688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F4AC333E-B07D-42EE-B6A8-5FB395DC00D1}"/>
              </a:ext>
            </a:extLst>
          </p:cNvPr>
          <p:cNvCxnSpPr>
            <a:cxnSpLocks/>
          </p:cNvCxnSpPr>
          <p:nvPr/>
        </p:nvCxnSpPr>
        <p:spPr>
          <a:xfrm flipV="1">
            <a:off x="4240494" y="1610168"/>
            <a:ext cx="531303" cy="26544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45049006-78FD-4D1D-97B9-52860615691E}"/>
              </a:ext>
            </a:extLst>
          </p:cNvPr>
          <p:cNvSpPr/>
          <p:nvPr/>
        </p:nvSpPr>
        <p:spPr>
          <a:xfrm>
            <a:off x="584989" y="4188798"/>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[11:5]</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97762" y="4188798"/>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339749" y="4188798"/>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75853" y="4188798"/>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[4:0]</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216418" y="4188798"/>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0100011</a:t>
            </a: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EF22E46D-936C-45C0-829E-6190D1D91456}"/>
              </a:ext>
            </a:extLst>
          </p:cNvPr>
          <p:cNvSpPr txBox="1"/>
          <p:nvPr/>
        </p:nvSpPr>
        <p:spPr>
          <a:xfrm>
            <a:off x="194100" y="3665578"/>
            <a:ext cx="1781257" cy="523220"/>
          </a:xfrm>
          <a:prstGeom prst="rect">
            <a:avLst/>
          </a:prstGeom>
          <a:noFill/>
        </p:spPr>
        <p:txBody>
          <a:bodyPr wrap="none" rtlCol="0">
            <a:spAutoFit/>
          </a:bodyPr>
          <a:lstStyle/>
          <a:p>
            <a:r>
              <a:rPr lang="ja-JP" altLang="en-US" sz="2800" dirty="0"/>
              <a:t>ストア命令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4391714" y="5099571"/>
            <a:ext cx="1172116" cy="923330"/>
          </a:xfrm>
          <a:prstGeom prst="rect">
            <a:avLst/>
          </a:prstGeom>
          <a:noFill/>
        </p:spPr>
        <p:txBody>
          <a:bodyPr wrap="none" rtlCol="0">
            <a:spAutoFit/>
          </a:bodyPr>
          <a:lstStyle/>
          <a:p>
            <a:r>
              <a:rPr kumimoji="1" lang="en-US" altLang="ja-JP" dirty="0"/>
              <a:t>000</a:t>
            </a:r>
            <a:r>
              <a:rPr kumimoji="1" lang="ja-JP" altLang="en-US" dirty="0"/>
              <a:t>　　</a:t>
            </a:r>
            <a:r>
              <a:rPr lang="en-US" altLang="ja-JP" dirty="0"/>
              <a:t>sb</a:t>
            </a:r>
            <a:endParaRPr kumimoji="1" lang="en-US" altLang="ja-JP" dirty="0"/>
          </a:p>
          <a:p>
            <a:r>
              <a:rPr lang="en-US" altLang="ja-JP" dirty="0"/>
              <a:t>001     </a:t>
            </a:r>
            <a:r>
              <a:rPr lang="en-US" altLang="ja-JP" dirty="0" err="1"/>
              <a:t>sh</a:t>
            </a:r>
            <a:endParaRPr kumimoji="1" lang="en-US" altLang="ja-JP" dirty="0"/>
          </a:p>
          <a:p>
            <a:r>
              <a:rPr lang="en-US" altLang="ja-JP" dirty="0"/>
              <a:t>010     </a:t>
            </a:r>
            <a:r>
              <a:rPr lang="en-US" altLang="ja-JP" dirty="0" err="1"/>
              <a:t>sw</a:t>
            </a:r>
            <a:endParaRPr lang="en-US" altLang="ja-JP"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079704" y="4980887"/>
            <a:ext cx="1704667" cy="11436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771797" y="4746230"/>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5CC62E4-6AB1-45A3-8ED7-AFE9A31C66ED}"/>
              </a:ext>
            </a:extLst>
          </p:cNvPr>
          <p:cNvSpPr/>
          <p:nvPr/>
        </p:nvSpPr>
        <p:spPr>
          <a:xfrm>
            <a:off x="2455374" y="4182047"/>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279439" y="733454"/>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304188" y="3801345"/>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
        <p:nvSpPr>
          <p:cNvPr id="13" name="テキスト ボックス 12">
            <a:extLst>
              <a:ext uri="{FF2B5EF4-FFF2-40B4-BE49-F238E27FC236}">
                <a16:creationId xmlns:a16="http://schemas.microsoft.com/office/drawing/2014/main" id="{2EE2C428-035F-4A94-8FA4-301C7BBE3D16}"/>
              </a:ext>
            </a:extLst>
          </p:cNvPr>
          <p:cNvSpPr txBox="1"/>
          <p:nvPr/>
        </p:nvSpPr>
        <p:spPr>
          <a:xfrm>
            <a:off x="4826969" y="2348880"/>
            <a:ext cx="2922595" cy="923330"/>
          </a:xfrm>
          <a:prstGeom prst="rect">
            <a:avLst/>
          </a:prstGeom>
          <a:noFill/>
        </p:spPr>
        <p:txBody>
          <a:bodyPr wrap="none" rtlCol="0">
            <a:spAutoFit/>
          </a:bodyPr>
          <a:lstStyle/>
          <a:p>
            <a:r>
              <a:rPr lang="ja-JP" altLang="en-US" dirty="0"/>
              <a:t>ここでは</a:t>
            </a:r>
            <a:r>
              <a:rPr kumimoji="1" lang="en-US" altLang="ja-JP" dirty="0" err="1"/>
              <a:t>lw</a:t>
            </a:r>
            <a:r>
              <a:rPr kumimoji="1" lang="ja-JP" altLang="en-US" dirty="0"/>
              <a:t>しか考えてないが</a:t>
            </a:r>
            <a:endParaRPr kumimoji="1" lang="en-US" altLang="ja-JP" dirty="0"/>
          </a:p>
          <a:p>
            <a:r>
              <a:rPr lang="ja-JP" altLang="en-US" dirty="0"/>
              <a:t>サイズに応じて</a:t>
            </a:r>
            <a:endParaRPr lang="en-US" altLang="ja-JP" dirty="0"/>
          </a:p>
          <a:p>
            <a:r>
              <a:rPr lang="ja-JP" altLang="en-US" dirty="0"/>
              <a:t>様々なロード命令がある</a:t>
            </a:r>
            <a:endParaRPr kumimoji="1" lang="ja-JP" altLang="en-US" dirty="0"/>
          </a:p>
        </p:txBody>
      </p:sp>
      <p:sp>
        <p:nvSpPr>
          <p:cNvPr id="28" name="テキスト ボックス 27">
            <a:extLst>
              <a:ext uri="{FF2B5EF4-FFF2-40B4-BE49-F238E27FC236}">
                <a16:creationId xmlns:a16="http://schemas.microsoft.com/office/drawing/2014/main" id="{8EECA3F2-F397-4CDA-A1C8-03CFB256C227}"/>
              </a:ext>
            </a:extLst>
          </p:cNvPr>
          <p:cNvSpPr txBox="1"/>
          <p:nvPr/>
        </p:nvSpPr>
        <p:spPr>
          <a:xfrm>
            <a:off x="6088200" y="4980886"/>
            <a:ext cx="2805576" cy="1200329"/>
          </a:xfrm>
          <a:prstGeom prst="rect">
            <a:avLst/>
          </a:prstGeom>
          <a:noFill/>
        </p:spPr>
        <p:txBody>
          <a:bodyPr wrap="none" rtlCol="0">
            <a:spAutoFit/>
          </a:bodyPr>
          <a:lstStyle/>
          <a:p>
            <a:r>
              <a:rPr lang="ja-JP" altLang="en-US" dirty="0"/>
              <a:t>ストア命令は、</a:t>
            </a:r>
            <a:r>
              <a:rPr lang="en-US" altLang="ja-JP" dirty="0"/>
              <a:t>rs2</a:t>
            </a:r>
            <a:r>
              <a:rPr lang="ja-JP" altLang="en-US" dirty="0"/>
              <a:t>の位置を</a:t>
            </a:r>
            <a:endParaRPr lang="en-US" altLang="ja-JP" dirty="0"/>
          </a:p>
          <a:p>
            <a:r>
              <a:rPr kumimoji="1" lang="ja-JP" altLang="en-US" dirty="0"/>
              <a:t>他と合わせるために、</a:t>
            </a:r>
            <a:endParaRPr kumimoji="1" lang="en-US" altLang="ja-JP" dirty="0"/>
          </a:p>
          <a:p>
            <a:r>
              <a:rPr kumimoji="1" lang="ja-JP" altLang="en-US" dirty="0"/>
              <a:t>ディスプレースメント領域が</a:t>
            </a:r>
            <a:endParaRPr kumimoji="1" lang="en-US" altLang="ja-JP" dirty="0"/>
          </a:p>
          <a:p>
            <a:r>
              <a:rPr lang="ja-JP" altLang="en-US" dirty="0"/>
              <a:t>分割されている</a:t>
            </a:r>
            <a:endParaRPr kumimoji="1" lang="en-US" altLang="ja-JP" dirty="0"/>
          </a:p>
        </p:txBody>
      </p:sp>
    </p:spTree>
    <p:extLst>
      <p:ext uri="{BB962C8B-B14F-4D97-AF65-F5344CB8AC3E}">
        <p14:creationId xmlns:p14="http://schemas.microsoft.com/office/powerpoint/2010/main" val="1183522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25619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ロード命令の動作</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4527" y="4061620"/>
            <a:ext cx="1585" cy="154701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331869" y="3770312"/>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err="1">
                <a:solidFill>
                  <a:srgbClr val="FF0000"/>
                </a:solidFill>
              </a:rPr>
              <a:t>rwe</a:t>
            </a:r>
            <a:endParaRPr lang="en-US" altLang="ja-JP" b="1" dirty="0">
              <a:solidFill>
                <a:srgbClr val="FF0000"/>
              </a:solidFill>
            </a:endParaRP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58882" y="291306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4927600" y="523716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45487" y="347106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904098" y="35335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401275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a:solidFill>
                  <a:srgbClr val="FF0000"/>
                </a:solidFill>
              </a:rPr>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25571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ストア命令の動作</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4527" y="4061620"/>
            <a:ext cx="1585" cy="154701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331869" y="3770312"/>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err="1"/>
              <a:t>rwe</a:t>
            </a:r>
            <a:endParaRPr lang="en-US" altLang="ja-JP" b="1" dirty="0"/>
          </a:p>
        </p:txBody>
      </p:sp>
      <p:sp>
        <p:nvSpPr>
          <p:cNvPr id="112764" name="Line 124"/>
          <p:cNvSpPr>
            <a:spLocks noChangeShapeType="1"/>
          </p:cNvSpPr>
          <p:nvPr/>
        </p:nvSpPr>
        <p:spPr bwMode="auto">
          <a:xfrm>
            <a:off x="7164388" y="2781300"/>
            <a:ext cx="1152525"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458261" y="3293269"/>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4927600" y="523716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785894" y="591740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63556" y="347186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904098" y="35335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31534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EF22E46D-936C-45C0-829E-6190D1D91456}"/>
              </a:ext>
            </a:extLst>
          </p:cNvPr>
          <p:cNvSpPr txBox="1"/>
          <p:nvPr/>
        </p:nvSpPr>
        <p:spPr>
          <a:xfrm>
            <a:off x="241214" y="1087459"/>
            <a:ext cx="1620957" cy="523220"/>
          </a:xfrm>
          <a:prstGeom prst="rect">
            <a:avLst/>
          </a:prstGeom>
          <a:noFill/>
        </p:spPr>
        <p:txBody>
          <a:bodyPr wrap="none" rtlCol="0">
            <a:spAutoFit/>
          </a:bodyPr>
          <a:lstStyle/>
          <a:p>
            <a:r>
              <a:rPr lang="ja-JP" altLang="en-US" sz="2800" dirty="0"/>
              <a:t>分岐命令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4335933" y="2539573"/>
            <a:ext cx="1402948" cy="1754326"/>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beq</a:t>
            </a:r>
            <a:endParaRPr kumimoji="1" lang="en-US" altLang="ja-JP" dirty="0"/>
          </a:p>
          <a:p>
            <a:r>
              <a:rPr lang="en-US" altLang="ja-JP" dirty="0"/>
              <a:t>001     </a:t>
            </a:r>
            <a:r>
              <a:rPr lang="en-US" altLang="ja-JP" dirty="0" err="1"/>
              <a:t>bne</a:t>
            </a:r>
            <a:endParaRPr kumimoji="1" lang="en-US" altLang="ja-JP" dirty="0"/>
          </a:p>
          <a:p>
            <a:r>
              <a:rPr lang="en-US" altLang="ja-JP" dirty="0"/>
              <a:t>100     </a:t>
            </a:r>
            <a:r>
              <a:rPr lang="en-US" altLang="ja-JP" dirty="0" err="1"/>
              <a:t>blt</a:t>
            </a:r>
            <a:endParaRPr lang="en-US" altLang="ja-JP" dirty="0"/>
          </a:p>
          <a:p>
            <a:pPr marL="342900" indent="-342900">
              <a:buAutoNum type="arabicPlain" startAt="101"/>
            </a:pPr>
            <a:r>
              <a:rPr lang="en-US" altLang="ja-JP" dirty="0"/>
              <a:t>     </a:t>
            </a:r>
            <a:r>
              <a:rPr lang="en-US" altLang="ja-JP" dirty="0" err="1"/>
              <a:t>bge</a:t>
            </a:r>
            <a:endParaRPr lang="en-US" altLang="ja-JP" dirty="0"/>
          </a:p>
          <a:p>
            <a:pPr marL="342900" indent="-342900">
              <a:buAutoNum type="arabicPlain" startAt="110"/>
            </a:pPr>
            <a:r>
              <a:rPr lang="en-US" altLang="ja-JP" dirty="0"/>
              <a:t>     </a:t>
            </a:r>
            <a:r>
              <a:rPr lang="en-US" altLang="ja-JP" dirty="0" err="1"/>
              <a:t>bltu</a:t>
            </a:r>
            <a:endParaRPr lang="en-US" altLang="ja-JP" dirty="0"/>
          </a:p>
          <a:p>
            <a:pPr marL="342900" indent="-342900">
              <a:buAutoNum type="arabicPlain" startAt="110"/>
            </a:pPr>
            <a:r>
              <a:rPr lang="en-US" altLang="ja-JP" dirty="0"/>
              <a:t>     </a:t>
            </a:r>
            <a:r>
              <a:rPr lang="en-US" altLang="ja-JP" dirty="0" err="1"/>
              <a:t>bgeu</a:t>
            </a:r>
            <a:endParaRPr lang="en-US" altLang="ja-JP"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042395" y="2420889"/>
            <a:ext cx="1686195" cy="20162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716016" y="2186232"/>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F0354C9E-94F3-4846-A5E2-EB5303BDAB82}"/>
              </a:ext>
            </a:extLst>
          </p:cNvPr>
          <p:cNvGrpSpPr/>
          <p:nvPr/>
        </p:nvGrpSpPr>
        <p:grpSpPr>
          <a:xfrm>
            <a:off x="529208" y="1622049"/>
            <a:ext cx="7083355" cy="510807"/>
            <a:chOff x="529208" y="1622049"/>
            <a:chExt cx="7083355" cy="510807"/>
          </a:xfrm>
        </p:grpSpPr>
        <p:sp>
          <p:nvSpPr>
            <p:cNvPr id="15" name="正方形/長方形 14">
              <a:extLst>
                <a:ext uri="{FF2B5EF4-FFF2-40B4-BE49-F238E27FC236}">
                  <a16:creationId xmlns:a16="http://schemas.microsoft.com/office/drawing/2014/main" id="{45049006-78FD-4D1D-97B9-52860615691E}"/>
                </a:ext>
              </a:extLst>
            </p:cNvPr>
            <p:cNvSpPr/>
            <p:nvPr/>
          </p:nvSpPr>
          <p:spPr>
            <a:xfrm>
              <a:off x="529208" y="1628800"/>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[12,10:5]</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41981" y="1628800"/>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283968" y="1628800"/>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20072" y="1628800"/>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[4:1,11]</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160637" y="1628800"/>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1100011</a:t>
              </a:r>
              <a:endParaRPr kumimoji="1" lang="ja-JP" altLang="en-US" dirty="0">
                <a:solidFill>
                  <a:schemeClr val="tx1"/>
                </a:solidFill>
              </a:endParaRPr>
            </a:p>
          </p:txBody>
        </p:sp>
        <p:sp>
          <p:nvSpPr>
            <p:cNvPr id="25" name="正方形/長方形 24">
              <a:extLst>
                <a:ext uri="{FF2B5EF4-FFF2-40B4-BE49-F238E27FC236}">
                  <a16:creationId xmlns:a16="http://schemas.microsoft.com/office/drawing/2014/main" id="{F5CC62E4-6AB1-45A3-8ED7-AFE9A31C66ED}"/>
                </a:ext>
              </a:extLst>
            </p:cNvPr>
            <p:cNvSpPr/>
            <p:nvPr/>
          </p:nvSpPr>
          <p:spPr>
            <a:xfrm>
              <a:off x="2399593" y="1622049"/>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248407" y="1241347"/>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
        <p:nvSpPr>
          <p:cNvPr id="28" name="テキスト ボックス 27">
            <a:extLst>
              <a:ext uri="{FF2B5EF4-FFF2-40B4-BE49-F238E27FC236}">
                <a16:creationId xmlns:a16="http://schemas.microsoft.com/office/drawing/2014/main" id="{8EECA3F2-F397-4CDA-A1C8-03CFB256C227}"/>
              </a:ext>
            </a:extLst>
          </p:cNvPr>
          <p:cNvSpPr txBox="1"/>
          <p:nvPr/>
        </p:nvSpPr>
        <p:spPr>
          <a:xfrm>
            <a:off x="6032419" y="2420888"/>
            <a:ext cx="3174267" cy="2031325"/>
          </a:xfrm>
          <a:prstGeom prst="rect">
            <a:avLst/>
          </a:prstGeom>
          <a:noFill/>
        </p:spPr>
        <p:txBody>
          <a:bodyPr wrap="none" rtlCol="0">
            <a:spAutoFit/>
          </a:bodyPr>
          <a:lstStyle/>
          <a:p>
            <a:r>
              <a:rPr lang="ja-JP" altLang="en-US" dirty="0"/>
              <a:t>分岐命令は飛び先アドレス</a:t>
            </a:r>
            <a:endParaRPr lang="en-US" altLang="ja-JP" dirty="0"/>
          </a:p>
          <a:p>
            <a:r>
              <a:rPr lang="ja-JP" altLang="en-US" dirty="0"/>
              <a:t>加算の高速化のため、</a:t>
            </a:r>
            <a:endParaRPr lang="en-US" altLang="ja-JP" dirty="0"/>
          </a:p>
          <a:p>
            <a:r>
              <a:rPr lang="ja-JP" altLang="en-US" dirty="0"/>
              <a:t>ビット列の順番が入れ替わって</a:t>
            </a:r>
            <a:endParaRPr lang="en-US" altLang="ja-JP" dirty="0"/>
          </a:p>
          <a:p>
            <a:r>
              <a:rPr lang="ja-JP" altLang="en-US" dirty="0"/>
              <a:t>いる。また、</a:t>
            </a:r>
            <a:r>
              <a:rPr lang="en-US" altLang="ja-JP" dirty="0"/>
              <a:t>RISC-V</a:t>
            </a:r>
            <a:r>
              <a:rPr lang="ja-JP" altLang="en-US" dirty="0"/>
              <a:t>は命令は</a:t>
            </a:r>
            <a:endParaRPr lang="en-US" altLang="ja-JP" dirty="0"/>
          </a:p>
          <a:p>
            <a:r>
              <a:rPr lang="ja-JP" altLang="en-US" dirty="0"/>
              <a:t>常に偶数番地から配置される</a:t>
            </a:r>
            <a:endParaRPr lang="en-US" altLang="ja-JP" dirty="0"/>
          </a:p>
          <a:p>
            <a:r>
              <a:rPr lang="ja-JP" altLang="en-US" dirty="0"/>
              <a:t>ため、</a:t>
            </a:r>
            <a:r>
              <a:rPr lang="en-US" altLang="ja-JP" dirty="0"/>
              <a:t>0</a:t>
            </a:r>
            <a:r>
              <a:rPr lang="ja-JP" altLang="en-US" dirty="0"/>
              <a:t>ビット目は入っていない</a:t>
            </a:r>
            <a:endParaRPr lang="en-US" altLang="ja-JP" dirty="0"/>
          </a:p>
          <a:p>
            <a:r>
              <a:rPr lang="ja-JP" altLang="en-US" dirty="0"/>
              <a:t>（常に</a:t>
            </a:r>
            <a:r>
              <a:rPr lang="en-US" altLang="ja-JP" dirty="0"/>
              <a:t>0</a:t>
            </a:r>
            <a:r>
              <a:rPr lang="ja-JP" altLang="en-US" dirty="0"/>
              <a:t>でバカバカしいので）</a:t>
            </a:r>
            <a:endParaRPr lang="en-US" altLang="ja-JP" dirty="0"/>
          </a:p>
        </p:txBody>
      </p:sp>
    </p:spTree>
    <p:extLst>
      <p:ext uri="{BB962C8B-B14F-4D97-AF65-F5344CB8AC3E}">
        <p14:creationId xmlns:p14="http://schemas.microsoft.com/office/powerpoint/2010/main" val="951821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7" name="直線コネクタ 66">
            <a:extLst>
              <a:ext uri="{FF2B5EF4-FFF2-40B4-BE49-F238E27FC236}">
                <a16:creationId xmlns:a16="http://schemas.microsoft.com/office/drawing/2014/main" id="{77450C61-A133-4EEC-9C4A-021333574F40}"/>
              </a:ext>
            </a:extLst>
          </p:cNvPr>
          <p:cNvCxnSpPr>
            <a:cxnSpLocks/>
          </p:cNvCxnSpPr>
          <p:nvPr/>
        </p:nvCxnSpPr>
        <p:spPr>
          <a:xfrm flipH="1" flipV="1">
            <a:off x="3281835" y="4638270"/>
            <a:ext cx="7057" cy="1022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E6C917F1-BBB9-46C9-908E-551BFA9C6BCF}"/>
              </a:ext>
            </a:extLst>
          </p:cNvPr>
          <p:cNvCxnSpPr>
            <a:cxnSpLocks/>
          </p:cNvCxnSpPr>
          <p:nvPr/>
        </p:nvCxnSpPr>
        <p:spPr>
          <a:xfrm flipH="1" flipV="1">
            <a:off x="4186700" y="4620567"/>
            <a:ext cx="7057" cy="10229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F0354C9E-94F3-4846-A5E2-EB5303BDAB82}"/>
              </a:ext>
            </a:extLst>
          </p:cNvPr>
          <p:cNvGrpSpPr/>
          <p:nvPr/>
        </p:nvGrpSpPr>
        <p:grpSpPr>
          <a:xfrm>
            <a:off x="1438741" y="2724104"/>
            <a:ext cx="7083355" cy="510807"/>
            <a:chOff x="529208" y="1622049"/>
            <a:chExt cx="7083355" cy="510807"/>
          </a:xfrm>
        </p:grpSpPr>
        <p:sp>
          <p:nvSpPr>
            <p:cNvPr id="15" name="正方形/長方形 14">
              <a:extLst>
                <a:ext uri="{FF2B5EF4-FFF2-40B4-BE49-F238E27FC236}">
                  <a16:creationId xmlns:a16="http://schemas.microsoft.com/office/drawing/2014/main" id="{45049006-78FD-4D1D-97B9-52860615691E}"/>
                </a:ext>
              </a:extLst>
            </p:cNvPr>
            <p:cNvSpPr/>
            <p:nvPr/>
          </p:nvSpPr>
          <p:spPr>
            <a:xfrm>
              <a:off x="529208" y="1628800"/>
              <a:ext cx="1869984" cy="497305"/>
            </a:xfrm>
            <a:prstGeom prst="rect">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41981" y="1628800"/>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283968" y="1628800"/>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20072" y="1628800"/>
              <a:ext cx="941987" cy="504056"/>
            </a:xfrm>
            <a:prstGeom prst="rect">
              <a:avLst/>
            </a:prstGeom>
            <a:solidFill>
              <a:srgbClr val="CCCC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160637" y="1628800"/>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1100011</a:t>
              </a:r>
              <a:endParaRPr kumimoji="1" lang="ja-JP" altLang="en-US" dirty="0">
                <a:solidFill>
                  <a:schemeClr val="tx1"/>
                </a:solidFill>
              </a:endParaRPr>
            </a:p>
          </p:txBody>
        </p:sp>
        <p:sp>
          <p:nvSpPr>
            <p:cNvPr id="25" name="正方形/長方形 24">
              <a:extLst>
                <a:ext uri="{FF2B5EF4-FFF2-40B4-BE49-F238E27FC236}">
                  <a16:creationId xmlns:a16="http://schemas.microsoft.com/office/drawing/2014/main" id="{F5CC62E4-6AB1-45A3-8ED7-AFE9A31C66ED}"/>
                </a:ext>
              </a:extLst>
            </p:cNvPr>
            <p:cNvSpPr/>
            <p:nvPr/>
          </p:nvSpPr>
          <p:spPr>
            <a:xfrm>
              <a:off x="2399593" y="1622049"/>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sp>
        <p:nvSpPr>
          <p:cNvPr id="3" name="四角形: 角を丸くする 2">
            <a:extLst>
              <a:ext uri="{FF2B5EF4-FFF2-40B4-BE49-F238E27FC236}">
                <a16:creationId xmlns:a16="http://schemas.microsoft.com/office/drawing/2014/main" id="{D1CFB7E8-963D-44CC-A234-5C3C57E1E3D7}"/>
              </a:ext>
            </a:extLst>
          </p:cNvPr>
          <p:cNvSpPr/>
          <p:nvPr/>
        </p:nvSpPr>
        <p:spPr>
          <a:xfrm>
            <a:off x="1445065" y="2724104"/>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93393B2-9DC5-4F05-9302-3F52FF1B5344}"/>
              </a:ext>
            </a:extLst>
          </p:cNvPr>
          <p:cNvSpPr txBox="1"/>
          <p:nvPr/>
        </p:nvSpPr>
        <p:spPr>
          <a:xfrm>
            <a:off x="1218168" y="2343402"/>
            <a:ext cx="441146" cy="369332"/>
          </a:xfrm>
          <a:prstGeom prst="rect">
            <a:avLst/>
          </a:prstGeom>
          <a:noFill/>
        </p:spPr>
        <p:txBody>
          <a:bodyPr wrap="none" rtlCol="0">
            <a:spAutoFit/>
          </a:bodyPr>
          <a:lstStyle/>
          <a:p>
            <a:r>
              <a:rPr kumimoji="1" lang="en-US" altLang="ja-JP" dirty="0"/>
              <a:t>12</a:t>
            </a:r>
            <a:endParaRPr kumimoji="1" lang="ja-JP" altLang="en-US" dirty="0"/>
          </a:p>
        </p:txBody>
      </p:sp>
      <p:sp>
        <p:nvSpPr>
          <p:cNvPr id="5" name="テキスト ボックス 4">
            <a:extLst>
              <a:ext uri="{FF2B5EF4-FFF2-40B4-BE49-F238E27FC236}">
                <a16:creationId xmlns:a16="http://schemas.microsoft.com/office/drawing/2014/main" id="{96AB771E-4857-451F-879C-801094A74D87}"/>
              </a:ext>
            </a:extLst>
          </p:cNvPr>
          <p:cNvSpPr txBox="1"/>
          <p:nvPr/>
        </p:nvSpPr>
        <p:spPr>
          <a:xfrm>
            <a:off x="1593101" y="2361523"/>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22" name="テキスト ボックス 21">
            <a:extLst>
              <a:ext uri="{FF2B5EF4-FFF2-40B4-BE49-F238E27FC236}">
                <a16:creationId xmlns:a16="http://schemas.microsoft.com/office/drawing/2014/main" id="{436BE6B8-5AEF-44DF-AEA1-741C14F416C2}"/>
              </a:ext>
            </a:extLst>
          </p:cNvPr>
          <p:cNvSpPr txBox="1"/>
          <p:nvPr/>
        </p:nvSpPr>
        <p:spPr>
          <a:xfrm>
            <a:off x="2968929" y="2368274"/>
            <a:ext cx="312906" cy="369332"/>
          </a:xfrm>
          <a:prstGeom prst="rect">
            <a:avLst/>
          </a:prstGeom>
          <a:noFill/>
        </p:spPr>
        <p:txBody>
          <a:bodyPr wrap="none" rtlCol="0">
            <a:spAutoFit/>
          </a:bodyPr>
          <a:lstStyle/>
          <a:p>
            <a:r>
              <a:rPr lang="en-US" altLang="ja-JP" dirty="0"/>
              <a:t>5</a:t>
            </a:r>
            <a:endParaRPr kumimoji="1" lang="ja-JP" altLang="en-US" dirty="0"/>
          </a:p>
        </p:txBody>
      </p:sp>
      <p:sp>
        <p:nvSpPr>
          <p:cNvPr id="29" name="正方形/長方形 28">
            <a:extLst>
              <a:ext uri="{FF2B5EF4-FFF2-40B4-BE49-F238E27FC236}">
                <a16:creationId xmlns:a16="http://schemas.microsoft.com/office/drawing/2014/main" id="{AC3E2281-172C-45D0-8DCD-5A6C71CBCAB9}"/>
              </a:ext>
            </a:extLst>
          </p:cNvPr>
          <p:cNvSpPr/>
          <p:nvPr/>
        </p:nvSpPr>
        <p:spPr>
          <a:xfrm>
            <a:off x="1449085" y="4120712"/>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0" name="正方形/長方形 29">
            <a:extLst>
              <a:ext uri="{FF2B5EF4-FFF2-40B4-BE49-F238E27FC236}">
                <a16:creationId xmlns:a16="http://schemas.microsoft.com/office/drawing/2014/main" id="{7935364E-D706-4C4B-AAE1-88F418D79F64}"/>
              </a:ext>
            </a:extLst>
          </p:cNvPr>
          <p:cNvSpPr/>
          <p:nvPr/>
        </p:nvSpPr>
        <p:spPr>
          <a:xfrm>
            <a:off x="4261858" y="4120712"/>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31" name="正方形/長方形 30">
            <a:extLst>
              <a:ext uri="{FF2B5EF4-FFF2-40B4-BE49-F238E27FC236}">
                <a16:creationId xmlns:a16="http://schemas.microsoft.com/office/drawing/2014/main" id="{30DB8157-E5AC-4072-A18D-9B43C0E6A0BB}"/>
              </a:ext>
            </a:extLst>
          </p:cNvPr>
          <p:cNvSpPr/>
          <p:nvPr/>
        </p:nvSpPr>
        <p:spPr>
          <a:xfrm>
            <a:off x="5203845" y="4120712"/>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32" name="正方形/長方形 31">
            <a:extLst>
              <a:ext uri="{FF2B5EF4-FFF2-40B4-BE49-F238E27FC236}">
                <a16:creationId xmlns:a16="http://schemas.microsoft.com/office/drawing/2014/main" id="{FBF384A0-E173-40AC-ABA6-3D856C0D315D}"/>
              </a:ext>
            </a:extLst>
          </p:cNvPr>
          <p:cNvSpPr/>
          <p:nvPr/>
        </p:nvSpPr>
        <p:spPr>
          <a:xfrm>
            <a:off x="6139949" y="4120712"/>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33" name="正方形/長方形 32">
            <a:extLst>
              <a:ext uri="{FF2B5EF4-FFF2-40B4-BE49-F238E27FC236}">
                <a16:creationId xmlns:a16="http://schemas.microsoft.com/office/drawing/2014/main" id="{2684A7DB-465E-4BE0-8127-C14BCCBC1271}"/>
              </a:ext>
            </a:extLst>
          </p:cNvPr>
          <p:cNvSpPr/>
          <p:nvPr/>
        </p:nvSpPr>
        <p:spPr>
          <a:xfrm>
            <a:off x="7080514" y="4120712"/>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0010011</a:t>
            </a:r>
            <a:endParaRPr kumimoji="1" lang="ja-JP" altLang="en-US" dirty="0">
              <a:solidFill>
                <a:schemeClr val="tx1"/>
              </a:solidFill>
            </a:endParaRPr>
          </a:p>
        </p:txBody>
      </p:sp>
      <p:sp>
        <p:nvSpPr>
          <p:cNvPr id="40" name="テキスト ボックス 39">
            <a:extLst>
              <a:ext uri="{FF2B5EF4-FFF2-40B4-BE49-F238E27FC236}">
                <a16:creationId xmlns:a16="http://schemas.microsoft.com/office/drawing/2014/main" id="{3DEE086E-4496-456E-8A51-9395DE583D1F}"/>
              </a:ext>
            </a:extLst>
          </p:cNvPr>
          <p:cNvSpPr txBox="1"/>
          <p:nvPr/>
        </p:nvSpPr>
        <p:spPr>
          <a:xfrm>
            <a:off x="1295348" y="3737878"/>
            <a:ext cx="424027" cy="369332"/>
          </a:xfrm>
          <a:prstGeom prst="rect">
            <a:avLst/>
          </a:prstGeom>
          <a:noFill/>
        </p:spPr>
        <p:txBody>
          <a:bodyPr wrap="none" rtlCol="0">
            <a:spAutoFit/>
          </a:bodyPr>
          <a:lstStyle/>
          <a:p>
            <a:r>
              <a:rPr kumimoji="1" lang="en-US" altLang="ja-JP" dirty="0"/>
              <a:t>11</a:t>
            </a:r>
            <a:endParaRPr kumimoji="1" lang="ja-JP" altLang="en-US" dirty="0"/>
          </a:p>
        </p:txBody>
      </p:sp>
      <p:cxnSp>
        <p:nvCxnSpPr>
          <p:cNvPr id="7" name="直線コネクタ 6">
            <a:extLst>
              <a:ext uri="{FF2B5EF4-FFF2-40B4-BE49-F238E27FC236}">
                <a16:creationId xmlns:a16="http://schemas.microsoft.com/office/drawing/2014/main" id="{8279B70E-FFA6-4588-99EF-4B49AE51505F}"/>
              </a:ext>
            </a:extLst>
          </p:cNvPr>
          <p:cNvCxnSpPr>
            <a:cxnSpLocks/>
          </p:cNvCxnSpPr>
          <p:nvPr/>
        </p:nvCxnSpPr>
        <p:spPr>
          <a:xfrm flipV="1">
            <a:off x="1593101" y="3186785"/>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52804B2D-E98E-45A5-B133-58515EC5AA43}"/>
              </a:ext>
            </a:extLst>
          </p:cNvPr>
          <p:cNvCxnSpPr>
            <a:cxnSpLocks/>
          </p:cNvCxnSpPr>
          <p:nvPr/>
        </p:nvCxnSpPr>
        <p:spPr>
          <a:xfrm flipV="1">
            <a:off x="3308725" y="3244494"/>
            <a:ext cx="1" cy="8627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 name="グループ化 41">
            <a:extLst>
              <a:ext uri="{FF2B5EF4-FFF2-40B4-BE49-F238E27FC236}">
                <a16:creationId xmlns:a16="http://schemas.microsoft.com/office/drawing/2014/main" id="{800ED76C-87CF-42DD-9F1E-1D559809CA8C}"/>
              </a:ext>
            </a:extLst>
          </p:cNvPr>
          <p:cNvGrpSpPr/>
          <p:nvPr/>
        </p:nvGrpSpPr>
        <p:grpSpPr>
          <a:xfrm>
            <a:off x="1426537" y="1326341"/>
            <a:ext cx="7083355" cy="510807"/>
            <a:chOff x="584989" y="5798513"/>
            <a:chExt cx="7083355" cy="510807"/>
          </a:xfrm>
        </p:grpSpPr>
        <p:sp>
          <p:nvSpPr>
            <p:cNvPr id="43" name="正方形/長方形 42">
              <a:extLst>
                <a:ext uri="{FF2B5EF4-FFF2-40B4-BE49-F238E27FC236}">
                  <a16:creationId xmlns:a16="http://schemas.microsoft.com/office/drawing/2014/main" id="{F3EC4521-565A-4E0D-A838-861940C0C4D2}"/>
                </a:ext>
              </a:extLst>
            </p:cNvPr>
            <p:cNvSpPr/>
            <p:nvPr/>
          </p:nvSpPr>
          <p:spPr>
            <a:xfrm>
              <a:off x="584989" y="5805264"/>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[11:5]</a:t>
              </a:r>
              <a:endParaRPr kumimoji="1" lang="ja-JP" altLang="en-US" dirty="0">
                <a:solidFill>
                  <a:schemeClr val="tx1"/>
                </a:solidFill>
              </a:endParaRPr>
            </a:p>
          </p:txBody>
        </p:sp>
        <p:sp>
          <p:nvSpPr>
            <p:cNvPr id="44" name="正方形/長方形 43">
              <a:extLst>
                <a:ext uri="{FF2B5EF4-FFF2-40B4-BE49-F238E27FC236}">
                  <a16:creationId xmlns:a16="http://schemas.microsoft.com/office/drawing/2014/main" id="{92A9D74C-995F-4943-A3FE-E30F8E4CA85F}"/>
                </a:ext>
              </a:extLst>
            </p:cNvPr>
            <p:cNvSpPr/>
            <p:nvPr/>
          </p:nvSpPr>
          <p:spPr>
            <a:xfrm>
              <a:off x="3397762" y="5805264"/>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45" name="正方形/長方形 44">
              <a:extLst>
                <a:ext uri="{FF2B5EF4-FFF2-40B4-BE49-F238E27FC236}">
                  <a16:creationId xmlns:a16="http://schemas.microsoft.com/office/drawing/2014/main" id="{CE8932C2-39B2-4C8F-8504-61F2B0975D66}"/>
                </a:ext>
              </a:extLst>
            </p:cNvPr>
            <p:cNvSpPr/>
            <p:nvPr/>
          </p:nvSpPr>
          <p:spPr>
            <a:xfrm>
              <a:off x="4339749" y="5805264"/>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46" name="正方形/長方形 45">
              <a:extLst>
                <a:ext uri="{FF2B5EF4-FFF2-40B4-BE49-F238E27FC236}">
                  <a16:creationId xmlns:a16="http://schemas.microsoft.com/office/drawing/2014/main" id="{D80981E1-F6CA-4856-816A-1D4C238933D0}"/>
                </a:ext>
              </a:extLst>
            </p:cNvPr>
            <p:cNvSpPr/>
            <p:nvPr/>
          </p:nvSpPr>
          <p:spPr>
            <a:xfrm>
              <a:off x="5275853" y="5805264"/>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p:txBody>
        </p:sp>
        <p:sp>
          <p:nvSpPr>
            <p:cNvPr id="47" name="正方形/長方形 46">
              <a:extLst>
                <a:ext uri="{FF2B5EF4-FFF2-40B4-BE49-F238E27FC236}">
                  <a16:creationId xmlns:a16="http://schemas.microsoft.com/office/drawing/2014/main" id="{2709985C-CB80-41D4-A36C-7E99F9B93EF3}"/>
                </a:ext>
              </a:extLst>
            </p:cNvPr>
            <p:cNvSpPr/>
            <p:nvPr/>
          </p:nvSpPr>
          <p:spPr>
            <a:xfrm>
              <a:off x="6216418" y="58052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0100011</a:t>
              </a:r>
              <a:endParaRPr kumimoji="1" lang="ja-JP" altLang="en-US" dirty="0">
                <a:solidFill>
                  <a:schemeClr val="tx1"/>
                </a:solidFill>
              </a:endParaRPr>
            </a:p>
          </p:txBody>
        </p:sp>
        <p:sp>
          <p:nvSpPr>
            <p:cNvPr id="48" name="正方形/長方形 47">
              <a:extLst>
                <a:ext uri="{FF2B5EF4-FFF2-40B4-BE49-F238E27FC236}">
                  <a16:creationId xmlns:a16="http://schemas.microsoft.com/office/drawing/2014/main" id="{D55E0827-6E3E-445E-BA43-B0890CBF8A2F}"/>
                </a:ext>
              </a:extLst>
            </p:cNvPr>
            <p:cNvSpPr/>
            <p:nvPr/>
          </p:nvSpPr>
          <p:spPr>
            <a:xfrm>
              <a:off x="2455374" y="5798513"/>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cxnSp>
        <p:nvCxnSpPr>
          <p:cNvPr id="49" name="直線コネクタ 48">
            <a:extLst>
              <a:ext uri="{FF2B5EF4-FFF2-40B4-BE49-F238E27FC236}">
                <a16:creationId xmlns:a16="http://schemas.microsoft.com/office/drawing/2014/main" id="{9F991921-7AD8-463D-A243-1F7B7894C016}"/>
              </a:ext>
            </a:extLst>
          </p:cNvPr>
          <p:cNvCxnSpPr>
            <a:cxnSpLocks/>
          </p:cNvCxnSpPr>
          <p:nvPr/>
        </p:nvCxnSpPr>
        <p:spPr>
          <a:xfrm flipH="1" flipV="1">
            <a:off x="3288892" y="1779923"/>
            <a:ext cx="5583" cy="9943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1DCD3EC8-7A9E-46B5-8FDE-9719E3688219}"/>
              </a:ext>
            </a:extLst>
          </p:cNvPr>
          <p:cNvCxnSpPr>
            <a:cxnSpLocks/>
          </p:cNvCxnSpPr>
          <p:nvPr/>
        </p:nvCxnSpPr>
        <p:spPr>
          <a:xfrm flipV="1">
            <a:off x="1578691" y="184482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四角形: 角を丸くする 50">
            <a:extLst>
              <a:ext uri="{FF2B5EF4-FFF2-40B4-BE49-F238E27FC236}">
                <a16:creationId xmlns:a16="http://schemas.microsoft.com/office/drawing/2014/main" id="{9EC7A798-19AA-489A-8687-49F0C2369105}"/>
              </a:ext>
            </a:extLst>
          </p:cNvPr>
          <p:cNvSpPr/>
          <p:nvPr/>
        </p:nvSpPr>
        <p:spPr>
          <a:xfrm>
            <a:off x="6909525" y="2724104"/>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B35D0F13-412A-4266-915D-ECE433F69897}"/>
              </a:ext>
            </a:extLst>
          </p:cNvPr>
          <p:cNvSpPr txBox="1"/>
          <p:nvPr/>
        </p:nvSpPr>
        <p:spPr>
          <a:xfrm>
            <a:off x="6188474" y="2411596"/>
            <a:ext cx="45719" cy="369332"/>
          </a:xfrm>
          <a:prstGeom prst="rect">
            <a:avLst/>
          </a:prstGeom>
          <a:noFill/>
        </p:spPr>
        <p:txBody>
          <a:bodyPr wrap="square" rtlCol="0">
            <a:spAutoFit/>
          </a:bodyPr>
          <a:lstStyle/>
          <a:p>
            <a:r>
              <a:rPr lang="en-US" altLang="ja-JP" dirty="0"/>
              <a:t>4</a:t>
            </a:r>
            <a:endParaRPr kumimoji="1" lang="ja-JP" altLang="en-US" dirty="0"/>
          </a:p>
        </p:txBody>
      </p:sp>
      <p:sp>
        <p:nvSpPr>
          <p:cNvPr id="53" name="テキスト ボックス 52">
            <a:extLst>
              <a:ext uri="{FF2B5EF4-FFF2-40B4-BE49-F238E27FC236}">
                <a16:creationId xmlns:a16="http://schemas.microsoft.com/office/drawing/2014/main" id="{C0C1358C-C99E-47B8-A9F9-76B143DC810F}"/>
              </a:ext>
            </a:extLst>
          </p:cNvPr>
          <p:cNvSpPr txBox="1"/>
          <p:nvPr/>
        </p:nvSpPr>
        <p:spPr>
          <a:xfrm>
            <a:off x="6610942" y="2427639"/>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54" name="テキスト ボックス 53">
            <a:extLst>
              <a:ext uri="{FF2B5EF4-FFF2-40B4-BE49-F238E27FC236}">
                <a16:creationId xmlns:a16="http://schemas.microsoft.com/office/drawing/2014/main" id="{76ADC1F6-CC79-4292-9FD2-56F40C23D240}"/>
              </a:ext>
            </a:extLst>
          </p:cNvPr>
          <p:cNvSpPr txBox="1"/>
          <p:nvPr/>
        </p:nvSpPr>
        <p:spPr>
          <a:xfrm>
            <a:off x="6777677" y="2420888"/>
            <a:ext cx="424027" cy="369332"/>
          </a:xfrm>
          <a:prstGeom prst="rect">
            <a:avLst/>
          </a:prstGeom>
          <a:noFill/>
        </p:spPr>
        <p:txBody>
          <a:bodyPr wrap="none" rtlCol="0">
            <a:spAutoFit/>
          </a:bodyPr>
          <a:lstStyle/>
          <a:p>
            <a:r>
              <a:rPr kumimoji="1" lang="en-US" altLang="ja-JP" dirty="0"/>
              <a:t>11</a:t>
            </a:r>
            <a:endParaRPr kumimoji="1" lang="ja-JP" altLang="en-US" dirty="0"/>
          </a:p>
        </p:txBody>
      </p:sp>
      <p:sp>
        <p:nvSpPr>
          <p:cNvPr id="11" name="テキスト ボックス 10">
            <a:extLst>
              <a:ext uri="{FF2B5EF4-FFF2-40B4-BE49-F238E27FC236}">
                <a16:creationId xmlns:a16="http://schemas.microsoft.com/office/drawing/2014/main" id="{FF224493-D43D-4323-A206-749D365105DF}"/>
              </a:ext>
            </a:extLst>
          </p:cNvPr>
          <p:cNvSpPr txBox="1"/>
          <p:nvPr/>
        </p:nvSpPr>
        <p:spPr>
          <a:xfrm flipH="1">
            <a:off x="353361" y="1318258"/>
            <a:ext cx="941987" cy="461665"/>
          </a:xfrm>
          <a:prstGeom prst="rect">
            <a:avLst/>
          </a:prstGeom>
          <a:noFill/>
        </p:spPr>
        <p:txBody>
          <a:bodyPr wrap="square" rtlCol="0">
            <a:spAutoFit/>
          </a:bodyPr>
          <a:lstStyle/>
          <a:p>
            <a:r>
              <a:rPr lang="ja-JP" altLang="en-US" sz="2400" dirty="0"/>
              <a:t>ストア</a:t>
            </a:r>
            <a:endParaRPr kumimoji="1" lang="ja-JP" altLang="en-US" sz="2400" dirty="0"/>
          </a:p>
        </p:txBody>
      </p:sp>
      <p:sp>
        <p:nvSpPr>
          <p:cNvPr id="55" name="テキスト ボックス 54">
            <a:extLst>
              <a:ext uri="{FF2B5EF4-FFF2-40B4-BE49-F238E27FC236}">
                <a16:creationId xmlns:a16="http://schemas.microsoft.com/office/drawing/2014/main" id="{CF2B2504-2651-4DD2-B0F7-5C15C7E1EB11}"/>
              </a:ext>
            </a:extLst>
          </p:cNvPr>
          <p:cNvSpPr txBox="1"/>
          <p:nvPr/>
        </p:nvSpPr>
        <p:spPr>
          <a:xfrm flipH="1">
            <a:off x="314674" y="2697538"/>
            <a:ext cx="941987" cy="461665"/>
          </a:xfrm>
          <a:prstGeom prst="rect">
            <a:avLst/>
          </a:prstGeom>
          <a:noFill/>
        </p:spPr>
        <p:txBody>
          <a:bodyPr wrap="square" rtlCol="0">
            <a:spAutoFit/>
          </a:bodyPr>
          <a:lstStyle/>
          <a:p>
            <a:r>
              <a:rPr kumimoji="1" lang="ja-JP" altLang="en-US" sz="2400" dirty="0"/>
              <a:t>分岐</a:t>
            </a:r>
          </a:p>
        </p:txBody>
      </p:sp>
      <p:sp>
        <p:nvSpPr>
          <p:cNvPr id="56" name="テキスト ボックス 55">
            <a:extLst>
              <a:ext uri="{FF2B5EF4-FFF2-40B4-BE49-F238E27FC236}">
                <a16:creationId xmlns:a16="http://schemas.microsoft.com/office/drawing/2014/main" id="{DE858D84-1F40-411A-A77B-60E206F2AF7A}"/>
              </a:ext>
            </a:extLst>
          </p:cNvPr>
          <p:cNvSpPr txBox="1"/>
          <p:nvPr/>
        </p:nvSpPr>
        <p:spPr>
          <a:xfrm flipH="1">
            <a:off x="276181" y="3922544"/>
            <a:ext cx="941987" cy="1200329"/>
          </a:xfrm>
          <a:prstGeom prst="rect">
            <a:avLst/>
          </a:prstGeom>
          <a:noFill/>
        </p:spPr>
        <p:txBody>
          <a:bodyPr wrap="square" rtlCol="0">
            <a:spAutoFit/>
          </a:bodyPr>
          <a:lstStyle/>
          <a:p>
            <a:r>
              <a:rPr kumimoji="1" lang="ja-JP" altLang="en-US" sz="2400" dirty="0"/>
              <a:t>イミーディエイト</a:t>
            </a:r>
          </a:p>
        </p:txBody>
      </p:sp>
      <p:cxnSp>
        <p:nvCxnSpPr>
          <p:cNvPr id="57" name="直線コネクタ 56">
            <a:extLst>
              <a:ext uri="{FF2B5EF4-FFF2-40B4-BE49-F238E27FC236}">
                <a16:creationId xmlns:a16="http://schemas.microsoft.com/office/drawing/2014/main" id="{0AB91863-6846-4F0B-8A1E-9BC01C5A37F0}"/>
              </a:ext>
            </a:extLst>
          </p:cNvPr>
          <p:cNvCxnSpPr>
            <a:cxnSpLocks/>
          </p:cNvCxnSpPr>
          <p:nvPr/>
        </p:nvCxnSpPr>
        <p:spPr>
          <a:xfrm flipV="1">
            <a:off x="6877107" y="1830397"/>
            <a:ext cx="1" cy="8627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5B7C1CB-317B-4BF6-8E94-3F14BEF8DE5E}"/>
              </a:ext>
            </a:extLst>
          </p:cNvPr>
          <p:cNvCxnSpPr>
            <a:cxnSpLocks/>
          </p:cNvCxnSpPr>
          <p:nvPr/>
        </p:nvCxnSpPr>
        <p:spPr>
          <a:xfrm flipV="1">
            <a:off x="6103112" y="184482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6DD6FCD0-0002-4A75-A8C7-EF8B8E5DE41C}"/>
              </a:ext>
            </a:extLst>
          </p:cNvPr>
          <p:cNvSpPr txBox="1"/>
          <p:nvPr/>
        </p:nvSpPr>
        <p:spPr>
          <a:xfrm>
            <a:off x="246949" y="46278"/>
            <a:ext cx="6556603" cy="523220"/>
          </a:xfrm>
          <a:prstGeom prst="rect">
            <a:avLst/>
          </a:prstGeom>
          <a:noFill/>
        </p:spPr>
        <p:txBody>
          <a:bodyPr wrap="none" rtlCol="0">
            <a:spAutoFit/>
          </a:bodyPr>
          <a:lstStyle/>
          <a:p>
            <a:r>
              <a:rPr lang="ja-JP" altLang="en-US" sz="2800" dirty="0"/>
              <a:t>分岐命令の飛び先フィールドシャフリング</a:t>
            </a:r>
            <a:endParaRPr kumimoji="1" lang="ja-JP" altLang="en-US" sz="2800" dirty="0"/>
          </a:p>
        </p:txBody>
      </p:sp>
      <p:grpSp>
        <p:nvGrpSpPr>
          <p:cNvPr id="60" name="グループ化 59">
            <a:extLst>
              <a:ext uri="{FF2B5EF4-FFF2-40B4-BE49-F238E27FC236}">
                <a16:creationId xmlns:a16="http://schemas.microsoft.com/office/drawing/2014/main" id="{1C32143D-BD35-4D7E-93E7-AC69446B2827}"/>
              </a:ext>
            </a:extLst>
          </p:cNvPr>
          <p:cNvGrpSpPr/>
          <p:nvPr/>
        </p:nvGrpSpPr>
        <p:grpSpPr>
          <a:xfrm>
            <a:off x="1415122" y="5246005"/>
            <a:ext cx="7083355" cy="504056"/>
            <a:chOff x="611560" y="1117564"/>
            <a:chExt cx="7083355" cy="504056"/>
          </a:xfrm>
        </p:grpSpPr>
        <p:sp>
          <p:nvSpPr>
            <p:cNvPr id="61" name="正方形/長方形 60">
              <a:extLst>
                <a:ext uri="{FF2B5EF4-FFF2-40B4-BE49-F238E27FC236}">
                  <a16:creationId xmlns:a16="http://schemas.microsoft.com/office/drawing/2014/main" id="{5C71FFCC-DAA3-49BC-B29A-5CC50E6CE9DE}"/>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2" name="正方形/長方形 61">
              <a:extLst>
                <a:ext uri="{FF2B5EF4-FFF2-40B4-BE49-F238E27FC236}">
                  <a16:creationId xmlns:a16="http://schemas.microsoft.com/office/drawing/2014/main" id="{8898912C-5F62-4254-957F-006D41548AF5}"/>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63" name="正方形/長方形 62">
              <a:extLst>
                <a:ext uri="{FF2B5EF4-FFF2-40B4-BE49-F238E27FC236}">
                  <a16:creationId xmlns:a16="http://schemas.microsoft.com/office/drawing/2014/main" id="{BE0DB6F5-1F5F-4D84-823D-67C6E0BC9401}"/>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1101111</a:t>
              </a:r>
              <a:endParaRPr kumimoji="1" lang="ja-JP" altLang="en-US" dirty="0">
                <a:solidFill>
                  <a:schemeClr val="tx1"/>
                </a:solidFill>
              </a:endParaRPr>
            </a:p>
          </p:txBody>
        </p:sp>
      </p:grpSp>
      <p:sp>
        <p:nvSpPr>
          <p:cNvPr id="64" name="テキスト ボックス 63">
            <a:extLst>
              <a:ext uri="{FF2B5EF4-FFF2-40B4-BE49-F238E27FC236}">
                <a16:creationId xmlns:a16="http://schemas.microsoft.com/office/drawing/2014/main" id="{B8061A10-E8D6-40D7-AB06-BA04B3BB803B}"/>
              </a:ext>
            </a:extLst>
          </p:cNvPr>
          <p:cNvSpPr txBox="1"/>
          <p:nvPr/>
        </p:nvSpPr>
        <p:spPr>
          <a:xfrm>
            <a:off x="387410" y="5286743"/>
            <a:ext cx="877163" cy="646331"/>
          </a:xfrm>
          <a:prstGeom prst="rect">
            <a:avLst/>
          </a:prstGeom>
          <a:noFill/>
        </p:spPr>
        <p:txBody>
          <a:bodyPr wrap="none" rtlCol="0">
            <a:spAutoFit/>
          </a:bodyPr>
          <a:lstStyle/>
          <a:p>
            <a:r>
              <a:rPr kumimoji="1" lang="en-US" altLang="ja-JP" dirty="0" err="1"/>
              <a:t>jal</a:t>
            </a:r>
            <a:r>
              <a:rPr kumimoji="1" lang="ja-JP" altLang="en-US" dirty="0"/>
              <a:t>命令</a:t>
            </a:r>
            <a:endParaRPr kumimoji="1" lang="en-US" altLang="ja-JP" dirty="0"/>
          </a:p>
          <a:p>
            <a:r>
              <a:rPr lang="ja-JP" altLang="en-US" dirty="0"/>
              <a:t>（後程）</a:t>
            </a:r>
            <a:endParaRPr kumimoji="1" lang="ja-JP" altLang="en-US" dirty="0"/>
          </a:p>
        </p:txBody>
      </p:sp>
      <p:sp>
        <p:nvSpPr>
          <p:cNvPr id="65" name="四角形: 角を丸くする 64">
            <a:extLst>
              <a:ext uri="{FF2B5EF4-FFF2-40B4-BE49-F238E27FC236}">
                <a16:creationId xmlns:a16="http://schemas.microsoft.com/office/drawing/2014/main" id="{449E9964-DF5A-4C92-9E8C-BC65E31C0EA2}"/>
              </a:ext>
            </a:extLst>
          </p:cNvPr>
          <p:cNvSpPr/>
          <p:nvPr/>
        </p:nvSpPr>
        <p:spPr>
          <a:xfrm>
            <a:off x="1415122" y="5246005"/>
            <a:ext cx="154360" cy="50405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6" name="直線コネクタ 65">
            <a:extLst>
              <a:ext uri="{FF2B5EF4-FFF2-40B4-BE49-F238E27FC236}">
                <a16:creationId xmlns:a16="http://schemas.microsoft.com/office/drawing/2014/main" id="{F6394B88-6832-4829-8823-02920DA74017}"/>
              </a:ext>
            </a:extLst>
          </p:cNvPr>
          <p:cNvCxnSpPr>
            <a:cxnSpLocks/>
          </p:cNvCxnSpPr>
          <p:nvPr/>
        </p:nvCxnSpPr>
        <p:spPr>
          <a:xfrm flipV="1">
            <a:off x="1578691" y="465253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1BD959D0-9E16-4FDE-A0A0-B3A9195AC58A}"/>
              </a:ext>
            </a:extLst>
          </p:cNvPr>
          <p:cNvSpPr txBox="1"/>
          <p:nvPr/>
        </p:nvSpPr>
        <p:spPr>
          <a:xfrm>
            <a:off x="1218168" y="4896926"/>
            <a:ext cx="441146" cy="369332"/>
          </a:xfrm>
          <a:prstGeom prst="rect">
            <a:avLst/>
          </a:prstGeom>
          <a:noFill/>
        </p:spPr>
        <p:txBody>
          <a:bodyPr wrap="none" rtlCol="0">
            <a:spAutoFit/>
          </a:bodyPr>
          <a:lstStyle/>
          <a:p>
            <a:r>
              <a:rPr lang="en-US" altLang="ja-JP" dirty="0"/>
              <a:t>20</a:t>
            </a:r>
            <a:endParaRPr kumimoji="1" lang="ja-JP" altLang="en-US" dirty="0"/>
          </a:p>
        </p:txBody>
      </p:sp>
      <p:sp>
        <p:nvSpPr>
          <p:cNvPr id="69" name="テキスト ボックス 68">
            <a:extLst>
              <a:ext uri="{FF2B5EF4-FFF2-40B4-BE49-F238E27FC236}">
                <a16:creationId xmlns:a16="http://schemas.microsoft.com/office/drawing/2014/main" id="{194561F6-1634-4B0A-84CE-B182D032776E}"/>
              </a:ext>
            </a:extLst>
          </p:cNvPr>
          <p:cNvSpPr txBox="1"/>
          <p:nvPr/>
        </p:nvSpPr>
        <p:spPr>
          <a:xfrm>
            <a:off x="1567028" y="4869160"/>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70" name="テキスト ボックス 69">
            <a:extLst>
              <a:ext uri="{FF2B5EF4-FFF2-40B4-BE49-F238E27FC236}">
                <a16:creationId xmlns:a16="http://schemas.microsoft.com/office/drawing/2014/main" id="{B9AD3415-A357-4937-B456-64F7F02C907F}"/>
              </a:ext>
            </a:extLst>
          </p:cNvPr>
          <p:cNvSpPr txBox="1"/>
          <p:nvPr/>
        </p:nvSpPr>
        <p:spPr>
          <a:xfrm>
            <a:off x="3029329" y="4896926"/>
            <a:ext cx="312906" cy="369332"/>
          </a:xfrm>
          <a:prstGeom prst="rect">
            <a:avLst/>
          </a:prstGeom>
          <a:noFill/>
        </p:spPr>
        <p:txBody>
          <a:bodyPr wrap="none" rtlCol="0">
            <a:spAutoFit/>
          </a:bodyPr>
          <a:lstStyle/>
          <a:p>
            <a:r>
              <a:rPr lang="en-US" altLang="ja-JP" dirty="0"/>
              <a:t>5</a:t>
            </a:r>
            <a:endParaRPr kumimoji="1" lang="ja-JP" altLang="en-US" dirty="0"/>
          </a:p>
        </p:txBody>
      </p:sp>
      <p:sp>
        <p:nvSpPr>
          <p:cNvPr id="71" name="テキスト ボックス 70">
            <a:extLst>
              <a:ext uri="{FF2B5EF4-FFF2-40B4-BE49-F238E27FC236}">
                <a16:creationId xmlns:a16="http://schemas.microsoft.com/office/drawing/2014/main" id="{36C9BBC4-C469-4762-9962-37CBFDBB2511}"/>
              </a:ext>
            </a:extLst>
          </p:cNvPr>
          <p:cNvSpPr txBox="1"/>
          <p:nvPr/>
        </p:nvSpPr>
        <p:spPr>
          <a:xfrm>
            <a:off x="3916551" y="4917411"/>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72" name="四角形: 角を丸くする 71">
            <a:extLst>
              <a:ext uri="{FF2B5EF4-FFF2-40B4-BE49-F238E27FC236}">
                <a16:creationId xmlns:a16="http://schemas.microsoft.com/office/drawing/2014/main" id="{0201ACCD-B2D3-4B4E-A3E5-A3FF444276BE}"/>
              </a:ext>
            </a:extLst>
          </p:cNvPr>
          <p:cNvSpPr/>
          <p:nvPr/>
        </p:nvSpPr>
        <p:spPr>
          <a:xfrm>
            <a:off x="4155904" y="5259322"/>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B73CBAAA-17D9-4B9B-A46F-38D632A02D4E}"/>
              </a:ext>
            </a:extLst>
          </p:cNvPr>
          <p:cNvSpPr txBox="1"/>
          <p:nvPr/>
        </p:nvSpPr>
        <p:spPr>
          <a:xfrm>
            <a:off x="4048759" y="4917411"/>
            <a:ext cx="424027" cy="369332"/>
          </a:xfrm>
          <a:prstGeom prst="rect">
            <a:avLst/>
          </a:prstGeom>
          <a:noFill/>
        </p:spPr>
        <p:txBody>
          <a:bodyPr wrap="none" rtlCol="0">
            <a:spAutoFit/>
          </a:bodyPr>
          <a:lstStyle/>
          <a:p>
            <a:r>
              <a:rPr kumimoji="1" lang="en-US" altLang="ja-JP"/>
              <a:t>11</a:t>
            </a:r>
            <a:endParaRPr kumimoji="1" lang="ja-JP" altLang="en-US" dirty="0"/>
          </a:p>
        </p:txBody>
      </p:sp>
      <p:sp>
        <p:nvSpPr>
          <p:cNvPr id="75" name="テキスト ボックス 74">
            <a:extLst>
              <a:ext uri="{FF2B5EF4-FFF2-40B4-BE49-F238E27FC236}">
                <a16:creationId xmlns:a16="http://schemas.microsoft.com/office/drawing/2014/main" id="{2EC64A5F-2E31-4CB3-ABBD-C3270F0AB780}"/>
              </a:ext>
            </a:extLst>
          </p:cNvPr>
          <p:cNvSpPr txBox="1"/>
          <p:nvPr/>
        </p:nvSpPr>
        <p:spPr>
          <a:xfrm>
            <a:off x="4298480" y="4927983"/>
            <a:ext cx="441146" cy="369332"/>
          </a:xfrm>
          <a:prstGeom prst="rect">
            <a:avLst/>
          </a:prstGeom>
          <a:noFill/>
        </p:spPr>
        <p:txBody>
          <a:bodyPr wrap="none" rtlCol="0">
            <a:spAutoFit/>
          </a:bodyPr>
          <a:lstStyle/>
          <a:p>
            <a:r>
              <a:rPr kumimoji="1" lang="en-US" altLang="ja-JP" dirty="0"/>
              <a:t>19</a:t>
            </a:r>
            <a:endParaRPr kumimoji="1" lang="ja-JP" altLang="en-US" dirty="0"/>
          </a:p>
        </p:txBody>
      </p:sp>
      <p:sp>
        <p:nvSpPr>
          <p:cNvPr id="76" name="テキスト ボックス 75">
            <a:extLst>
              <a:ext uri="{FF2B5EF4-FFF2-40B4-BE49-F238E27FC236}">
                <a16:creationId xmlns:a16="http://schemas.microsoft.com/office/drawing/2014/main" id="{6DF686F2-962B-4196-9BB3-18CB088E1C86}"/>
              </a:ext>
            </a:extLst>
          </p:cNvPr>
          <p:cNvSpPr txBox="1"/>
          <p:nvPr/>
        </p:nvSpPr>
        <p:spPr>
          <a:xfrm>
            <a:off x="5787038" y="4869160"/>
            <a:ext cx="441146" cy="369332"/>
          </a:xfrm>
          <a:prstGeom prst="rect">
            <a:avLst/>
          </a:prstGeom>
          <a:noFill/>
        </p:spPr>
        <p:txBody>
          <a:bodyPr wrap="none" rtlCol="0">
            <a:spAutoFit/>
          </a:bodyPr>
          <a:lstStyle/>
          <a:p>
            <a:r>
              <a:rPr kumimoji="1" lang="en-US" altLang="ja-JP" dirty="0"/>
              <a:t>12</a:t>
            </a:r>
            <a:endParaRPr kumimoji="1" lang="ja-JP" altLang="en-US" dirty="0"/>
          </a:p>
        </p:txBody>
      </p:sp>
      <p:cxnSp>
        <p:nvCxnSpPr>
          <p:cNvPr id="81" name="直線コネクタ 80">
            <a:extLst>
              <a:ext uri="{FF2B5EF4-FFF2-40B4-BE49-F238E27FC236}">
                <a16:creationId xmlns:a16="http://schemas.microsoft.com/office/drawing/2014/main" id="{22DE29E8-D9EA-4BFA-945D-12154270ECC7}"/>
              </a:ext>
            </a:extLst>
          </p:cNvPr>
          <p:cNvCxnSpPr>
            <a:cxnSpLocks/>
          </p:cNvCxnSpPr>
          <p:nvPr/>
        </p:nvCxnSpPr>
        <p:spPr>
          <a:xfrm flipV="1">
            <a:off x="4310264" y="5795769"/>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1CF5D702-53EC-4D62-A6C5-D4965C572B6F}"/>
              </a:ext>
            </a:extLst>
          </p:cNvPr>
          <p:cNvCxnSpPr>
            <a:cxnSpLocks/>
          </p:cNvCxnSpPr>
          <p:nvPr/>
        </p:nvCxnSpPr>
        <p:spPr>
          <a:xfrm flipV="1">
            <a:off x="6094991" y="5757574"/>
            <a:ext cx="1" cy="9406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7" name="グループ化 76">
            <a:extLst>
              <a:ext uri="{FF2B5EF4-FFF2-40B4-BE49-F238E27FC236}">
                <a16:creationId xmlns:a16="http://schemas.microsoft.com/office/drawing/2014/main" id="{64F09014-DC8F-4B83-8680-56EBFBBD810A}"/>
              </a:ext>
            </a:extLst>
          </p:cNvPr>
          <p:cNvGrpSpPr/>
          <p:nvPr/>
        </p:nvGrpSpPr>
        <p:grpSpPr>
          <a:xfrm>
            <a:off x="1426537" y="6353944"/>
            <a:ext cx="7083355" cy="504056"/>
            <a:chOff x="611560" y="1117564"/>
            <a:chExt cx="7083355" cy="504056"/>
          </a:xfrm>
        </p:grpSpPr>
        <p:sp>
          <p:nvSpPr>
            <p:cNvPr id="78" name="正方形/長方形 77">
              <a:extLst>
                <a:ext uri="{FF2B5EF4-FFF2-40B4-BE49-F238E27FC236}">
                  <a16:creationId xmlns:a16="http://schemas.microsoft.com/office/drawing/2014/main" id="{13627111-942D-41B0-BE2E-E5A508E8C494}"/>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9" name="正方形/長方形 78">
              <a:extLst>
                <a:ext uri="{FF2B5EF4-FFF2-40B4-BE49-F238E27FC236}">
                  <a16:creationId xmlns:a16="http://schemas.microsoft.com/office/drawing/2014/main" id="{8D02B6BF-98E1-4D69-A621-0C14F438CDF0}"/>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0" name="正方形/長方形 79">
              <a:extLst>
                <a:ext uri="{FF2B5EF4-FFF2-40B4-BE49-F238E27FC236}">
                  <a16:creationId xmlns:a16="http://schemas.microsoft.com/office/drawing/2014/main" id="{758BFB69-696C-466D-9DF1-FA0062BAD0F5}"/>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0010111</a:t>
              </a:r>
              <a:endParaRPr kumimoji="1" lang="ja-JP" altLang="en-US" dirty="0">
                <a:solidFill>
                  <a:schemeClr val="tx1"/>
                </a:solidFill>
              </a:endParaRPr>
            </a:p>
          </p:txBody>
        </p:sp>
      </p:grpSp>
      <p:sp>
        <p:nvSpPr>
          <p:cNvPr id="83" name="テキスト ボックス 82">
            <a:extLst>
              <a:ext uri="{FF2B5EF4-FFF2-40B4-BE49-F238E27FC236}">
                <a16:creationId xmlns:a16="http://schemas.microsoft.com/office/drawing/2014/main" id="{AE844D71-0798-4BDC-85B2-584698E1FB52}"/>
              </a:ext>
            </a:extLst>
          </p:cNvPr>
          <p:cNvSpPr txBox="1"/>
          <p:nvPr/>
        </p:nvSpPr>
        <p:spPr>
          <a:xfrm>
            <a:off x="418185" y="6130325"/>
            <a:ext cx="877163" cy="646331"/>
          </a:xfrm>
          <a:prstGeom prst="rect">
            <a:avLst/>
          </a:prstGeom>
          <a:noFill/>
        </p:spPr>
        <p:txBody>
          <a:bodyPr wrap="none" rtlCol="0">
            <a:spAutoFit/>
          </a:bodyPr>
          <a:lstStyle/>
          <a:p>
            <a:r>
              <a:rPr lang="en-US" altLang="ja-JP" dirty="0" err="1"/>
              <a:t>lui</a:t>
            </a:r>
            <a:r>
              <a:rPr kumimoji="1" lang="ja-JP" altLang="en-US" dirty="0"/>
              <a:t>命令</a:t>
            </a:r>
            <a:endParaRPr kumimoji="1" lang="en-US" altLang="ja-JP" dirty="0"/>
          </a:p>
          <a:p>
            <a:r>
              <a:rPr lang="ja-JP" altLang="en-US" dirty="0"/>
              <a:t>（後程）</a:t>
            </a:r>
            <a:endParaRPr kumimoji="1" lang="ja-JP" altLang="en-US" dirty="0"/>
          </a:p>
        </p:txBody>
      </p:sp>
      <p:sp>
        <p:nvSpPr>
          <p:cNvPr id="84" name="四角形: 角を丸くする 83">
            <a:extLst>
              <a:ext uri="{FF2B5EF4-FFF2-40B4-BE49-F238E27FC236}">
                <a16:creationId xmlns:a16="http://schemas.microsoft.com/office/drawing/2014/main" id="{48577080-683C-459E-8C22-89A670CDF258}"/>
              </a:ext>
            </a:extLst>
          </p:cNvPr>
          <p:cNvSpPr/>
          <p:nvPr/>
        </p:nvSpPr>
        <p:spPr>
          <a:xfrm>
            <a:off x="1449085" y="4121010"/>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四角形: 角を丸くする 85">
            <a:extLst>
              <a:ext uri="{FF2B5EF4-FFF2-40B4-BE49-F238E27FC236}">
                <a16:creationId xmlns:a16="http://schemas.microsoft.com/office/drawing/2014/main" id="{4A3D8C45-47E4-43EC-AD2B-445B4392194A}"/>
              </a:ext>
            </a:extLst>
          </p:cNvPr>
          <p:cNvSpPr/>
          <p:nvPr/>
        </p:nvSpPr>
        <p:spPr>
          <a:xfrm>
            <a:off x="5934540" y="5266258"/>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四角形: 角を丸くする 86">
            <a:extLst>
              <a:ext uri="{FF2B5EF4-FFF2-40B4-BE49-F238E27FC236}">
                <a16:creationId xmlns:a16="http://schemas.microsoft.com/office/drawing/2014/main" id="{A2B0C644-BC7C-4758-B27A-5573DB0244F6}"/>
              </a:ext>
            </a:extLst>
          </p:cNvPr>
          <p:cNvSpPr/>
          <p:nvPr/>
        </p:nvSpPr>
        <p:spPr>
          <a:xfrm>
            <a:off x="5974897" y="6360880"/>
            <a:ext cx="154360" cy="50405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四角形: 角を丸くする 87">
            <a:extLst>
              <a:ext uri="{FF2B5EF4-FFF2-40B4-BE49-F238E27FC236}">
                <a16:creationId xmlns:a16="http://schemas.microsoft.com/office/drawing/2014/main" id="{01D34D82-D680-4E27-AE08-7A376A1A829D}"/>
              </a:ext>
            </a:extLst>
          </p:cNvPr>
          <p:cNvSpPr/>
          <p:nvPr/>
        </p:nvSpPr>
        <p:spPr>
          <a:xfrm>
            <a:off x="4144120" y="6349030"/>
            <a:ext cx="154360" cy="50405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1044983-10AD-4275-9945-D1B7D278A186}"/>
              </a:ext>
            </a:extLst>
          </p:cNvPr>
          <p:cNvSpPr/>
          <p:nvPr/>
        </p:nvSpPr>
        <p:spPr>
          <a:xfrm>
            <a:off x="3272625" y="5259322"/>
            <a:ext cx="892489" cy="490739"/>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a:extLst>
              <a:ext uri="{FF2B5EF4-FFF2-40B4-BE49-F238E27FC236}">
                <a16:creationId xmlns:a16="http://schemas.microsoft.com/office/drawing/2014/main" id="{544180FA-D5F9-44DA-B9C1-4627E1A003BF}"/>
              </a:ext>
            </a:extLst>
          </p:cNvPr>
          <p:cNvSpPr txBox="1"/>
          <p:nvPr/>
        </p:nvSpPr>
        <p:spPr>
          <a:xfrm>
            <a:off x="3283590" y="4910359"/>
            <a:ext cx="312906" cy="369332"/>
          </a:xfrm>
          <a:prstGeom prst="rect">
            <a:avLst/>
          </a:prstGeom>
          <a:noFill/>
        </p:spPr>
        <p:txBody>
          <a:bodyPr wrap="none" rtlCol="0">
            <a:spAutoFit/>
          </a:bodyPr>
          <a:lstStyle/>
          <a:p>
            <a:r>
              <a:rPr kumimoji="1" lang="en-US" altLang="ja-JP" dirty="0"/>
              <a:t>4</a:t>
            </a:r>
            <a:endParaRPr kumimoji="1" lang="ja-JP" altLang="en-US" dirty="0"/>
          </a:p>
        </p:txBody>
      </p:sp>
      <p:sp>
        <p:nvSpPr>
          <p:cNvPr id="90" name="テキスト ボックス 89">
            <a:extLst>
              <a:ext uri="{FF2B5EF4-FFF2-40B4-BE49-F238E27FC236}">
                <a16:creationId xmlns:a16="http://schemas.microsoft.com/office/drawing/2014/main" id="{79C40D63-D4E9-41B2-9E44-1A9BA552E9C8}"/>
              </a:ext>
            </a:extLst>
          </p:cNvPr>
          <p:cNvSpPr txBox="1"/>
          <p:nvPr/>
        </p:nvSpPr>
        <p:spPr>
          <a:xfrm>
            <a:off x="4121632" y="3793086"/>
            <a:ext cx="377026" cy="369332"/>
          </a:xfrm>
          <a:prstGeom prst="rect">
            <a:avLst/>
          </a:prstGeom>
          <a:noFill/>
        </p:spPr>
        <p:txBody>
          <a:bodyPr wrap="none" rtlCol="0">
            <a:spAutoFit/>
          </a:bodyPr>
          <a:lstStyle/>
          <a:p>
            <a:r>
              <a:rPr kumimoji="1" lang="en-US" altLang="ja-JP" dirty="0"/>
              <a:t>0 </a:t>
            </a:r>
            <a:endParaRPr kumimoji="1" lang="ja-JP" altLang="en-US" dirty="0"/>
          </a:p>
        </p:txBody>
      </p:sp>
      <p:sp>
        <p:nvSpPr>
          <p:cNvPr id="14" name="正方形/長方形 13">
            <a:extLst>
              <a:ext uri="{FF2B5EF4-FFF2-40B4-BE49-F238E27FC236}">
                <a16:creationId xmlns:a16="http://schemas.microsoft.com/office/drawing/2014/main" id="{611BC354-78DC-4620-84C4-9C8EB41396E3}"/>
              </a:ext>
            </a:extLst>
          </p:cNvPr>
          <p:cNvSpPr/>
          <p:nvPr/>
        </p:nvSpPr>
        <p:spPr>
          <a:xfrm>
            <a:off x="1603364" y="4123789"/>
            <a:ext cx="1702453" cy="51167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4B2BD32E-139E-40A1-A417-AC071D3929DC}"/>
              </a:ext>
            </a:extLst>
          </p:cNvPr>
          <p:cNvSpPr/>
          <p:nvPr/>
        </p:nvSpPr>
        <p:spPr>
          <a:xfrm>
            <a:off x="1591167" y="5224123"/>
            <a:ext cx="1693076" cy="5478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B6E5D0FD-7EE4-41DA-877F-E7B7BAC9CD38}"/>
              </a:ext>
            </a:extLst>
          </p:cNvPr>
          <p:cNvSpPr/>
          <p:nvPr/>
        </p:nvSpPr>
        <p:spPr>
          <a:xfrm>
            <a:off x="1590514" y="1339726"/>
            <a:ext cx="1693076" cy="50179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四角形: 角を丸くする 92">
            <a:extLst>
              <a:ext uri="{FF2B5EF4-FFF2-40B4-BE49-F238E27FC236}">
                <a16:creationId xmlns:a16="http://schemas.microsoft.com/office/drawing/2014/main" id="{164D78D9-C93E-42D3-802B-1D39F672141C}"/>
              </a:ext>
            </a:extLst>
          </p:cNvPr>
          <p:cNvSpPr/>
          <p:nvPr/>
        </p:nvSpPr>
        <p:spPr>
          <a:xfrm>
            <a:off x="1424221" y="1351910"/>
            <a:ext cx="154360" cy="504056"/>
          </a:xfrm>
          <a:prstGeom prst="round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a:extLst>
              <a:ext uri="{FF2B5EF4-FFF2-40B4-BE49-F238E27FC236}">
                <a16:creationId xmlns:a16="http://schemas.microsoft.com/office/drawing/2014/main" id="{F5A239E0-430A-47E4-9DC8-722BC690BFA6}"/>
              </a:ext>
            </a:extLst>
          </p:cNvPr>
          <p:cNvSpPr txBox="1"/>
          <p:nvPr/>
        </p:nvSpPr>
        <p:spPr>
          <a:xfrm>
            <a:off x="1241611" y="968001"/>
            <a:ext cx="424027" cy="369332"/>
          </a:xfrm>
          <a:prstGeom prst="rect">
            <a:avLst/>
          </a:prstGeom>
          <a:noFill/>
        </p:spPr>
        <p:txBody>
          <a:bodyPr wrap="none" rtlCol="0">
            <a:spAutoFit/>
          </a:bodyPr>
          <a:lstStyle/>
          <a:p>
            <a:r>
              <a:rPr kumimoji="1" lang="en-US" altLang="ja-JP" dirty="0"/>
              <a:t>11</a:t>
            </a:r>
            <a:endParaRPr kumimoji="1" lang="ja-JP" altLang="en-US" dirty="0"/>
          </a:p>
        </p:txBody>
      </p:sp>
      <p:sp>
        <p:nvSpPr>
          <p:cNvPr id="95" name="テキスト ボックス 94">
            <a:extLst>
              <a:ext uri="{FF2B5EF4-FFF2-40B4-BE49-F238E27FC236}">
                <a16:creationId xmlns:a16="http://schemas.microsoft.com/office/drawing/2014/main" id="{7ACEB5AE-D902-47F3-913E-8665F0987E50}"/>
              </a:ext>
            </a:extLst>
          </p:cNvPr>
          <p:cNvSpPr txBox="1"/>
          <p:nvPr/>
        </p:nvSpPr>
        <p:spPr>
          <a:xfrm>
            <a:off x="3008368" y="982578"/>
            <a:ext cx="312906" cy="369332"/>
          </a:xfrm>
          <a:prstGeom prst="rect">
            <a:avLst/>
          </a:prstGeom>
          <a:noFill/>
        </p:spPr>
        <p:txBody>
          <a:bodyPr wrap="none" rtlCol="0">
            <a:spAutoFit/>
          </a:bodyPr>
          <a:lstStyle/>
          <a:p>
            <a:r>
              <a:rPr lang="en-US" altLang="ja-JP" dirty="0"/>
              <a:t>5</a:t>
            </a:r>
            <a:endParaRPr kumimoji="1" lang="ja-JP" altLang="en-US" dirty="0"/>
          </a:p>
        </p:txBody>
      </p:sp>
      <p:sp>
        <p:nvSpPr>
          <p:cNvPr id="96" name="テキスト ボックス 95">
            <a:extLst>
              <a:ext uri="{FF2B5EF4-FFF2-40B4-BE49-F238E27FC236}">
                <a16:creationId xmlns:a16="http://schemas.microsoft.com/office/drawing/2014/main" id="{FC7E0C52-DA43-4337-9B72-30975DBEB4AB}"/>
              </a:ext>
            </a:extLst>
          </p:cNvPr>
          <p:cNvSpPr txBox="1"/>
          <p:nvPr/>
        </p:nvSpPr>
        <p:spPr>
          <a:xfrm>
            <a:off x="1643466" y="1052875"/>
            <a:ext cx="441146" cy="369332"/>
          </a:xfrm>
          <a:prstGeom prst="rect">
            <a:avLst/>
          </a:prstGeom>
          <a:noFill/>
        </p:spPr>
        <p:txBody>
          <a:bodyPr wrap="none" rtlCol="0">
            <a:spAutoFit/>
          </a:bodyPr>
          <a:lstStyle/>
          <a:p>
            <a:r>
              <a:rPr kumimoji="1" lang="en-US" altLang="ja-JP" dirty="0"/>
              <a:t>10</a:t>
            </a:r>
            <a:endParaRPr kumimoji="1" lang="ja-JP" altLang="en-US" dirty="0"/>
          </a:p>
        </p:txBody>
      </p:sp>
      <p:sp>
        <p:nvSpPr>
          <p:cNvPr id="97" name="四角形: 角を丸くする 96">
            <a:extLst>
              <a:ext uri="{FF2B5EF4-FFF2-40B4-BE49-F238E27FC236}">
                <a16:creationId xmlns:a16="http://schemas.microsoft.com/office/drawing/2014/main" id="{BCCE93B2-3A09-45FD-92A6-636C02247DDA}"/>
              </a:ext>
            </a:extLst>
          </p:cNvPr>
          <p:cNvSpPr/>
          <p:nvPr/>
        </p:nvSpPr>
        <p:spPr>
          <a:xfrm>
            <a:off x="6882990" y="1351910"/>
            <a:ext cx="154360" cy="504056"/>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a:extLst>
              <a:ext uri="{FF2B5EF4-FFF2-40B4-BE49-F238E27FC236}">
                <a16:creationId xmlns:a16="http://schemas.microsoft.com/office/drawing/2014/main" id="{376CDE4D-517B-49B4-9A8A-6FAB48105096}"/>
              </a:ext>
            </a:extLst>
          </p:cNvPr>
          <p:cNvSpPr txBox="1"/>
          <p:nvPr/>
        </p:nvSpPr>
        <p:spPr>
          <a:xfrm>
            <a:off x="6165614" y="1068697"/>
            <a:ext cx="45719" cy="369332"/>
          </a:xfrm>
          <a:prstGeom prst="rect">
            <a:avLst/>
          </a:prstGeom>
          <a:noFill/>
        </p:spPr>
        <p:txBody>
          <a:bodyPr wrap="square" rtlCol="0">
            <a:spAutoFit/>
          </a:bodyPr>
          <a:lstStyle/>
          <a:p>
            <a:r>
              <a:rPr lang="en-US" altLang="ja-JP" dirty="0"/>
              <a:t>4</a:t>
            </a:r>
            <a:endParaRPr kumimoji="1" lang="ja-JP" altLang="en-US" dirty="0"/>
          </a:p>
        </p:txBody>
      </p:sp>
      <p:sp>
        <p:nvSpPr>
          <p:cNvPr id="99" name="テキスト ボックス 98">
            <a:extLst>
              <a:ext uri="{FF2B5EF4-FFF2-40B4-BE49-F238E27FC236}">
                <a16:creationId xmlns:a16="http://schemas.microsoft.com/office/drawing/2014/main" id="{A966F490-22CB-47D5-90B0-0361D8155556}"/>
              </a:ext>
            </a:extLst>
          </p:cNvPr>
          <p:cNvSpPr txBox="1"/>
          <p:nvPr/>
        </p:nvSpPr>
        <p:spPr>
          <a:xfrm>
            <a:off x="6638488" y="1068697"/>
            <a:ext cx="312906" cy="369332"/>
          </a:xfrm>
          <a:prstGeom prst="rect">
            <a:avLst/>
          </a:prstGeom>
          <a:noFill/>
        </p:spPr>
        <p:txBody>
          <a:bodyPr wrap="none" rtlCol="0">
            <a:spAutoFit/>
          </a:bodyPr>
          <a:lstStyle/>
          <a:p>
            <a:r>
              <a:rPr kumimoji="1" lang="en-US" altLang="ja-JP" dirty="0"/>
              <a:t>1</a:t>
            </a:r>
            <a:endParaRPr kumimoji="1" lang="ja-JP" altLang="en-US" dirty="0"/>
          </a:p>
        </p:txBody>
      </p:sp>
      <p:sp>
        <p:nvSpPr>
          <p:cNvPr id="100" name="テキスト ボックス 99">
            <a:extLst>
              <a:ext uri="{FF2B5EF4-FFF2-40B4-BE49-F238E27FC236}">
                <a16:creationId xmlns:a16="http://schemas.microsoft.com/office/drawing/2014/main" id="{95C6A574-3081-4F97-9D70-178E740C4479}"/>
              </a:ext>
            </a:extLst>
          </p:cNvPr>
          <p:cNvSpPr txBox="1"/>
          <p:nvPr/>
        </p:nvSpPr>
        <p:spPr>
          <a:xfrm>
            <a:off x="6803606" y="1030955"/>
            <a:ext cx="312906" cy="369332"/>
          </a:xfrm>
          <a:prstGeom prst="rect">
            <a:avLst/>
          </a:prstGeom>
          <a:noFill/>
        </p:spPr>
        <p:txBody>
          <a:bodyPr wrap="none" rtlCol="0">
            <a:spAutoFit/>
          </a:bodyPr>
          <a:lstStyle/>
          <a:p>
            <a:r>
              <a:rPr lang="en-US" altLang="ja-JP" dirty="0"/>
              <a:t>0</a:t>
            </a:r>
            <a:endParaRPr kumimoji="1" lang="ja-JP" altLang="en-US" dirty="0"/>
          </a:p>
        </p:txBody>
      </p:sp>
      <p:sp>
        <p:nvSpPr>
          <p:cNvPr id="101" name="正方形/長方形 100">
            <a:extLst>
              <a:ext uri="{FF2B5EF4-FFF2-40B4-BE49-F238E27FC236}">
                <a16:creationId xmlns:a16="http://schemas.microsoft.com/office/drawing/2014/main" id="{EFF967DD-3592-4AF0-B046-0E2D57B7ABA7}"/>
              </a:ext>
            </a:extLst>
          </p:cNvPr>
          <p:cNvSpPr/>
          <p:nvPr/>
        </p:nvSpPr>
        <p:spPr>
          <a:xfrm>
            <a:off x="6135488" y="1323386"/>
            <a:ext cx="744561" cy="520513"/>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四角形: 角を丸くする 101">
            <a:extLst>
              <a:ext uri="{FF2B5EF4-FFF2-40B4-BE49-F238E27FC236}">
                <a16:creationId xmlns:a16="http://schemas.microsoft.com/office/drawing/2014/main" id="{4DFA5BF6-CCF4-400D-8ECE-EC6351F80FD4}"/>
              </a:ext>
            </a:extLst>
          </p:cNvPr>
          <p:cNvSpPr/>
          <p:nvPr/>
        </p:nvSpPr>
        <p:spPr>
          <a:xfrm>
            <a:off x="4152846" y="4120414"/>
            <a:ext cx="154360" cy="504056"/>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正方形/長方形 102">
            <a:extLst>
              <a:ext uri="{FF2B5EF4-FFF2-40B4-BE49-F238E27FC236}">
                <a16:creationId xmlns:a16="http://schemas.microsoft.com/office/drawing/2014/main" id="{61021F08-0BF0-4A9B-8AD3-748BC21D9F0F}"/>
              </a:ext>
            </a:extLst>
          </p:cNvPr>
          <p:cNvSpPr/>
          <p:nvPr/>
        </p:nvSpPr>
        <p:spPr>
          <a:xfrm>
            <a:off x="3306496" y="4115115"/>
            <a:ext cx="886663" cy="509355"/>
          </a:xfrm>
          <a:prstGeom prst="rect">
            <a:avLst/>
          </a:prstGeom>
          <a:solidFill>
            <a:srgbClr val="CC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a:extLst>
              <a:ext uri="{FF2B5EF4-FFF2-40B4-BE49-F238E27FC236}">
                <a16:creationId xmlns:a16="http://schemas.microsoft.com/office/drawing/2014/main" id="{F334C965-5160-4EAE-9284-8FC2A78C9AB2}"/>
              </a:ext>
            </a:extLst>
          </p:cNvPr>
          <p:cNvSpPr txBox="1"/>
          <p:nvPr/>
        </p:nvSpPr>
        <p:spPr>
          <a:xfrm>
            <a:off x="3248000" y="3819067"/>
            <a:ext cx="441146" cy="369332"/>
          </a:xfrm>
          <a:prstGeom prst="rect">
            <a:avLst/>
          </a:prstGeom>
          <a:noFill/>
        </p:spPr>
        <p:txBody>
          <a:bodyPr wrap="none" rtlCol="0">
            <a:spAutoFit/>
          </a:bodyPr>
          <a:lstStyle/>
          <a:p>
            <a:r>
              <a:rPr lang="en-US" altLang="ja-JP" dirty="0"/>
              <a:t>4 </a:t>
            </a:r>
            <a:r>
              <a:rPr kumimoji="1" lang="en-US" altLang="ja-JP" dirty="0"/>
              <a:t> </a:t>
            </a:r>
            <a:endParaRPr kumimoji="1" lang="ja-JP" altLang="en-US" dirty="0"/>
          </a:p>
        </p:txBody>
      </p:sp>
      <p:sp>
        <p:nvSpPr>
          <p:cNvPr id="105" name="テキスト ボックス 104">
            <a:extLst>
              <a:ext uri="{FF2B5EF4-FFF2-40B4-BE49-F238E27FC236}">
                <a16:creationId xmlns:a16="http://schemas.microsoft.com/office/drawing/2014/main" id="{F2D7FFEC-A305-4996-93A8-FB41E4E0611B}"/>
              </a:ext>
            </a:extLst>
          </p:cNvPr>
          <p:cNvSpPr txBox="1"/>
          <p:nvPr/>
        </p:nvSpPr>
        <p:spPr>
          <a:xfrm>
            <a:off x="3905095" y="3793086"/>
            <a:ext cx="377026" cy="369332"/>
          </a:xfrm>
          <a:prstGeom prst="rect">
            <a:avLst/>
          </a:prstGeom>
          <a:noFill/>
        </p:spPr>
        <p:txBody>
          <a:bodyPr wrap="none" rtlCol="0">
            <a:spAutoFit/>
          </a:bodyPr>
          <a:lstStyle/>
          <a:p>
            <a:r>
              <a:rPr lang="en-US" altLang="ja-JP" dirty="0"/>
              <a:t>1</a:t>
            </a:r>
            <a:r>
              <a:rPr kumimoji="1" lang="en-US" altLang="ja-JP" dirty="0"/>
              <a:t> </a:t>
            </a:r>
            <a:endParaRPr kumimoji="1" lang="ja-JP" altLang="en-US" dirty="0"/>
          </a:p>
        </p:txBody>
      </p:sp>
      <p:sp>
        <p:nvSpPr>
          <p:cNvPr id="106" name="テキスト ボックス 105">
            <a:extLst>
              <a:ext uri="{FF2B5EF4-FFF2-40B4-BE49-F238E27FC236}">
                <a16:creationId xmlns:a16="http://schemas.microsoft.com/office/drawing/2014/main" id="{0451B471-98D3-4EE7-AE0A-F96142CC3AC1}"/>
              </a:ext>
            </a:extLst>
          </p:cNvPr>
          <p:cNvSpPr txBox="1"/>
          <p:nvPr/>
        </p:nvSpPr>
        <p:spPr>
          <a:xfrm>
            <a:off x="5787038" y="5933074"/>
            <a:ext cx="441146" cy="369332"/>
          </a:xfrm>
          <a:prstGeom prst="rect">
            <a:avLst/>
          </a:prstGeom>
          <a:noFill/>
        </p:spPr>
        <p:txBody>
          <a:bodyPr wrap="none" rtlCol="0">
            <a:spAutoFit/>
          </a:bodyPr>
          <a:lstStyle/>
          <a:p>
            <a:r>
              <a:rPr kumimoji="1" lang="en-US" altLang="ja-JP" dirty="0"/>
              <a:t>12</a:t>
            </a:r>
            <a:endParaRPr kumimoji="1" lang="ja-JP" altLang="en-US" dirty="0"/>
          </a:p>
        </p:txBody>
      </p:sp>
      <p:sp>
        <p:nvSpPr>
          <p:cNvPr id="107" name="テキスト ボックス 106">
            <a:extLst>
              <a:ext uri="{FF2B5EF4-FFF2-40B4-BE49-F238E27FC236}">
                <a16:creationId xmlns:a16="http://schemas.microsoft.com/office/drawing/2014/main" id="{C8D121C1-F3D8-42DE-963E-3193C2B34885}"/>
              </a:ext>
            </a:extLst>
          </p:cNvPr>
          <p:cNvSpPr txBox="1"/>
          <p:nvPr/>
        </p:nvSpPr>
        <p:spPr>
          <a:xfrm>
            <a:off x="3972586" y="5997929"/>
            <a:ext cx="441146" cy="369332"/>
          </a:xfrm>
          <a:prstGeom prst="rect">
            <a:avLst/>
          </a:prstGeom>
          <a:noFill/>
        </p:spPr>
        <p:txBody>
          <a:bodyPr wrap="none" rtlCol="0">
            <a:spAutoFit/>
          </a:bodyPr>
          <a:lstStyle/>
          <a:p>
            <a:r>
              <a:rPr lang="en-US" altLang="ja-JP" dirty="0"/>
              <a:t>20</a:t>
            </a:r>
            <a:endParaRPr kumimoji="1" lang="ja-JP" altLang="en-US" dirty="0"/>
          </a:p>
        </p:txBody>
      </p:sp>
      <p:sp>
        <p:nvSpPr>
          <p:cNvPr id="108" name="テキスト ボックス 107">
            <a:extLst>
              <a:ext uri="{FF2B5EF4-FFF2-40B4-BE49-F238E27FC236}">
                <a16:creationId xmlns:a16="http://schemas.microsoft.com/office/drawing/2014/main" id="{FDE2FC63-A9A6-4FD2-AFF7-CEDD3BD3B2A4}"/>
              </a:ext>
            </a:extLst>
          </p:cNvPr>
          <p:cNvSpPr txBox="1"/>
          <p:nvPr/>
        </p:nvSpPr>
        <p:spPr>
          <a:xfrm>
            <a:off x="4247639" y="5997929"/>
            <a:ext cx="441146" cy="369332"/>
          </a:xfrm>
          <a:prstGeom prst="rect">
            <a:avLst/>
          </a:prstGeom>
          <a:noFill/>
        </p:spPr>
        <p:txBody>
          <a:bodyPr wrap="none" rtlCol="0">
            <a:spAutoFit/>
          </a:bodyPr>
          <a:lstStyle/>
          <a:p>
            <a:r>
              <a:rPr kumimoji="1" lang="en-US" altLang="ja-JP" dirty="0"/>
              <a:t>19</a:t>
            </a:r>
            <a:endParaRPr kumimoji="1" lang="ja-JP" altLang="en-US" dirty="0"/>
          </a:p>
        </p:txBody>
      </p:sp>
      <p:sp>
        <p:nvSpPr>
          <p:cNvPr id="109" name="テキスト ボックス 108">
            <a:extLst>
              <a:ext uri="{FF2B5EF4-FFF2-40B4-BE49-F238E27FC236}">
                <a16:creationId xmlns:a16="http://schemas.microsoft.com/office/drawing/2014/main" id="{92349725-EEC1-4B35-BA98-04D45C8A3F28}"/>
              </a:ext>
            </a:extLst>
          </p:cNvPr>
          <p:cNvSpPr txBox="1"/>
          <p:nvPr/>
        </p:nvSpPr>
        <p:spPr>
          <a:xfrm>
            <a:off x="5478779" y="4883332"/>
            <a:ext cx="441146" cy="369332"/>
          </a:xfrm>
          <a:prstGeom prst="rect">
            <a:avLst/>
          </a:prstGeom>
          <a:noFill/>
        </p:spPr>
        <p:txBody>
          <a:bodyPr wrap="none" rtlCol="0">
            <a:spAutoFit/>
          </a:bodyPr>
          <a:lstStyle/>
          <a:p>
            <a:r>
              <a:rPr kumimoji="1" lang="en-US" altLang="ja-JP" dirty="0"/>
              <a:t>13</a:t>
            </a:r>
            <a:endParaRPr kumimoji="1" lang="ja-JP" altLang="en-US" dirty="0"/>
          </a:p>
        </p:txBody>
      </p:sp>
      <p:sp>
        <p:nvSpPr>
          <p:cNvPr id="110" name="テキスト ボックス 109">
            <a:extLst>
              <a:ext uri="{FF2B5EF4-FFF2-40B4-BE49-F238E27FC236}">
                <a16:creationId xmlns:a16="http://schemas.microsoft.com/office/drawing/2014/main" id="{087B2E4D-5DE3-428C-8D5D-AE8CCF5507E5}"/>
              </a:ext>
            </a:extLst>
          </p:cNvPr>
          <p:cNvSpPr txBox="1"/>
          <p:nvPr/>
        </p:nvSpPr>
        <p:spPr>
          <a:xfrm>
            <a:off x="5455144" y="5936542"/>
            <a:ext cx="441146" cy="369332"/>
          </a:xfrm>
          <a:prstGeom prst="rect">
            <a:avLst/>
          </a:prstGeom>
          <a:noFill/>
        </p:spPr>
        <p:txBody>
          <a:bodyPr wrap="none" rtlCol="0">
            <a:spAutoFit/>
          </a:bodyPr>
          <a:lstStyle/>
          <a:p>
            <a:r>
              <a:rPr kumimoji="1" lang="en-US" altLang="ja-JP" dirty="0"/>
              <a:t>13</a:t>
            </a:r>
            <a:endParaRPr kumimoji="1" lang="ja-JP" altLang="en-US" dirty="0"/>
          </a:p>
        </p:txBody>
      </p:sp>
      <p:sp>
        <p:nvSpPr>
          <p:cNvPr id="111" name="テキスト ボックス 110">
            <a:extLst>
              <a:ext uri="{FF2B5EF4-FFF2-40B4-BE49-F238E27FC236}">
                <a16:creationId xmlns:a16="http://schemas.microsoft.com/office/drawing/2014/main" id="{7798DD60-1543-48A0-A885-A5009ECA8E23}"/>
              </a:ext>
            </a:extLst>
          </p:cNvPr>
          <p:cNvSpPr txBox="1"/>
          <p:nvPr/>
        </p:nvSpPr>
        <p:spPr>
          <a:xfrm>
            <a:off x="2956354" y="3815338"/>
            <a:ext cx="312906" cy="369332"/>
          </a:xfrm>
          <a:prstGeom prst="rect">
            <a:avLst/>
          </a:prstGeom>
          <a:noFill/>
        </p:spPr>
        <p:txBody>
          <a:bodyPr wrap="none" rtlCol="0">
            <a:spAutoFit/>
          </a:bodyPr>
          <a:lstStyle/>
          <a:p>
            <a:r>
              <a:rPr lang="en-US" altLang="ja-JP" dirty="0"/>
              <a:t>5</a:t>
            </a:r>
            <a:endParaRPr kumimoji="1" lang="ja-JP" altLang="en-US" dirty="0"/>
          </a:p>
        </p:txBody>
      </p:sp>
      <p:sp>
        <p:nvSpPr>
          <p:cNvPr id="20" name="正方形/長方形 19">
            <a:extLst>
              <a:ext uri="{FF2B5EF4-FFF2-40B4-BE49-F238E27FC236}">
                <a16:creationId xmlns:a16="http://schemas.microsoft.com/office/drawing/2014/main" id="{01FE42F9-9C1E-4852-A46F-19CC6BB32ADC}"/>
              </a:ext>
            </a:extLst>
          </p:cNvPr>
          <p:cNvSpPr/>
          <p:nvPr/>
        </p:nvSpPr>
        <p:spPr>
          <a:xfrm>
            <a:off x="4298480" y="5258746"/>
            <a:ext cx="1629969" cy="49131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a:extLst>
              <a:ext uri="{FF2B5EF4-FFF2-40B4-BE49-F238E27FC236}">
                <a16:creationId xmlns:a16="http://schemas.microsoft.com/office/drawing/2014/main" id="{DCC07C7E-C89A-464D-A96B-B22C9E72288B}"/>
              </a:ext>
            </a:extLst>
          </p:cNvPr>
          <p:cNvSpPr/>
          <p:nvPr/>
        </p:nvSpPr>
        <p:spPr>
          <a:xfrm>
            <a:off x="4298480" y="6352315"/>
            <a:ext cx="1629969" cy="49131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テキスト ボックス 112">
            <a:extLst>
              <a:ext uri="{FF2B5EF4-FFF2-40B4-BE49-F238E27FC236}">
                <a16:creationId xmlns:a16="http://schemas.microsoft.com/office/drawing/2014/main" id="{133007D2-17B7-443B-9CA4-B806768B4EAF}"/>
              </a:ext>
            </a:extLst>
          </p:cNvPr>
          <p:cNvSpPr txBox="1"/>
          <p:nvPr/>
        </p:nvSpPr>
        <p:spPr>
          <a:xfrm>
            <a:off x="3718869" y="6011245"/>
            <a:ext cx="441146" cy="369332"/>
          </a:xfrm>
          <a:prstGeom prst="rect">
            <a:avLst/>
          </a:prstGeom>
          <a:noFill/>
        </p:spPr>
        <p:txBody>
          <a:bodyPr wrap="none" rtlCol="0">
            <a:spAutoFit/>
          </a:bodyPr>
          <a:lstStyle/>
          <a:p>
            <a:r>
              <a:rPr lang="en-US" altLang="ja-JP" dirty="0"/>
              <a:t>21</a:t>
            </a:r>
            <a:endParaRPr kumimoji="1" lang="ja-JP" altLang="en-US" dirty="0"/>
          </a:p>
        </p:txBody>
      </p:sp>
      <p:sp>
        <p:nvSpPr>
          <p:cNvPr id="114" name="テキスト ボックス 113">
            <a:extLst>
              <a:ext uri="{FF2B5EF4-FFF2-40B4-BE49-F238E27FC236}">
                <a16:creationId xmlns:a16="http://schemas.microsoft.com/office/drawing/2014/main" id="{6514F67E-4494-430A-938A-C0A0A802BEFD}"/>
              </a:ext>
            </a:extLst>
          </p:cNvPr>
          <p:cNvSpPr txBox="1"/>
          <p:nvPr/>
        </p:nvSpPr>
        <p:spPr>
          <a:xfrm>
            <a:off x="1305692" y="6011245"/>
            <a:ext cx="441146" cy="369332"/>
          </a:xfrm>
          <a:prstGeom prst="rect">
            <a:avLst/>
          </a:prstGeom>
          <a:noFill/>
        </p:spPr>
        <p:txBody>
          <a:bodyPr wrap="none" rtlCol="0">
            <a:spAutoFit/>
          </a:bodyPr>
          <a:lstStyle/>
          <a:p>
            <a:r>
              <a:rPr lang="en-US" altLang="ja-JP" dirty="0"/>
              <a:t>31</a:t>
            </a:r>
            <a:endParaRPr kumimoji="1" lang="ja-JP" altLang="en-US" dirty="0"/>
          </a:p>
        </p:txBody>
      </p:sp>
      <p:sp>
        <p:nvSpPr>
          <p:cNvPr id="115" name="テキスト ボックス 114">
            <a:extLst>
              <a:ext uri="{FF2B5EF4-FFF2-40B4-BE49-F238E27FC236}">
                <a16:creationId xmlns:a16="http://schemas.microsoft.com/office/drawing/2014/main" id="{501D1E6F-E160-4F96-B751-5005C410E189}"/>
              </a:ext>
            </a:extLst>
          </p:cNvPr>
          <p:cNvSpPr txBox="1"/>
          <p:nvPr/>
        </p:nvSpPr>
        <p:spPr>
          <a:xfrm>
            <a:off x="8219534" y="544543"/>
            <a:ext cx="312906" cy="369332"/>
          </a:xfrm>
          <a:prstGeom prst="rect">
            <a:avLst/>
          </a:prstGeom>
          <a:noFill/>
        </p:spPr>
        <p:txBody>
          <a:bodyPr wrap="none" rtlCol="0">
            <a:spAutoFit/>
          </a:bodyPr>
          <a:lstStyle/>
          <a:p>
            <a:r>
              <a:rPr lang="en-US" altLang="ja-JP" dirty="0">
                <a:solidFill>
                  <a:srgbClr val="0066FF"/>
                </a:solidFill>
              </a:rPr>
              <a:t>0</a:t>
            </a:r>
            <a:endParaRPr kumimoji="1" lang="ja-JP" altLang="en-US" dirty="0">
              <a:solidFill>
                <a:srgbClr val="0066FF"/>
              </a:solidFill>
            </a:endParaRPr>
          </a:p>
        </p:txBody>
      </p:sp>
      <p:sp>
        <p:nvSpPr>
          <p:cNvPr id="116" name="テキスト ボックス 115">
            <a:extLst>
              <a:ext uri="{FF2B5EF4-FFF2-40B4-BE49-F238E27FC236}">
                <a16:creationId xmlns:a16="http://schemas.microsoft.com/office/drawing/2014/main" id="{CEE3B190-ABF1-4AAE-8FBC-17FB685AEAEC}"/>
              </a:ext>
            </a:extLst>
          </p:cNvPr>
          <p:cNvSpPr txBox="1"/>
          <p:nvPr/>
        </p:nvSpPr>
        <p:spPr>
          <a:xfrm>
            <a:off x="6803606" y="554419"/>
            <a:ext cx="312906" cy="369332"/>
          </a:xfrm>
          <a:prstGeom prst="rect">
            <a:avLst/>
          </a:prstGeom>
          <a:noFill/>
        </p:spPr>
        <p:txBody>
          <a:bodyPr wrap="none" rtlCol="0">
            <a:spAutoFit/>
          </a:bodyPr>
          <a:lstStyle/>
          <a:p>
            <a:r>
              <a:rPr lang="en-US" altLang="ja-JP" dirty="0">
                <a:solidFill>
                  <a:srgbClr val="0066FF"/>
                </a:solidFill>
              </a:rPr>
              <a:t>7</a:t>
            </a:r>
            <a:endParaRPr kumimoji="1" lang="ja-JP" altLang="en-US" dirty="0">
              <a:solidFill>
                <a:srgbClr val="0066FF"/>
              </a:solidFill>
            </a:endParaRPr>
          </a:p>
        </p:txBody>
      </p:sp>
      <p:sp>
        <p:nvSpPr>
          <p:cNvPr id="117" name="テキスト ボックス 116">
            <a:extLst>
              <a:ext uri="{FF2B5EF4-FFF2-40B4-BE49-F238E27FC236}">
                <a16:creationId xmlns:a16="http://schemas.microsoft.com/office/drawing/2014/main" id="{0148C9FC-22AF-4F6F-859F-27FE35ECD2D6}"/>
              </a:ext>
            </a:extLst>
          </p:cNvPr>
          <p:cNvSpPr txBox="1"/>
          <p:nvPr/>
        </p:nvSpPr>
        <p:spPr>
          <a:xfrm>
            <a:off x="5764446" y="577110"/>
            <a:ext cx="441146" cy="369332"/>
          </a:xfrm>
          <a:prstGeom prst="rect">
            <a:avLst/>
          </a:prstGeom>
          <a:noFill/>
        </p:spPr>
        <p:txBody>
          <a:bodyPr wrap="none" rtlCol="0">
            <a:spAutoFit/>
          </a:bodyPr>
          <a:lstStyle/>
          <a:p>
            <a:r>
              <a:rPr kumimoji="1" lang="en-US" altLang="ja-JP" dirty="0">
                <a:solidFill>
                  <a:srgbClr val="0066FF"/>
                </a:solidFill>
              </a:rPr>
              <a:t>1</a:t>
            </a:r>
            <a:r>
              <a:rPr lang="en-US" altLang="ja-JP" dirty="0">
                <a:solidFill>
                  <a:srgbClr val="0066FF"/>
                </a:solidFill>
              </a:rPr>
              <a:t>2</a:t>
            </a:r>
            <a:endParaRPr kumimoji="1" lang="ja-JP" altLang="en-US" dirty="0">
              <a:solidFill>
                <a:srgbClr val="0066FF"/>
              </a:solidFill>
            </a:endParaRPr>
          </a:p>
        </p:txBody>
      </p:sp>
      <p:sp>
        <p:nvSpPr>
          <p:cNvPr id="118" name="テキスト ボックス 117">
            <a:extLst>
              <a:ext uri="{FF2B5EF4-FFF2-40B4-BE49-F238E27FC236}">
                <a16:creationId xmlns:a16="http://schemas.microsoft.com/office/drawing/2014/main" id="{D88C9F6C-4807-46F5-83AF-73AAD448538F}"/>
              </a:ext>
            </a:extLst>
          </p:cNvPr>
          <p:cNvSpPr txBox="1"/>
          <p:nvPr/>
        </p:nvSpPr>
        <p:spPr>
          <a:xfrm>
            <a:off x="3893721" y="562839"/>
            <a:ext cx="441146" cy="369332"/>
          </a:xfrm>
          <a:prstGeom prst="rect">
            <a:avLst/>
          </a:prstGeom>
          <a:noFill/>
        </p:spPr>
        <p:txBody>
          <a:bodyPr wrap="none" rtlCol="0">
            <a:spAutoFit/>
          </a:bodyPr>
          <a:lstStyle/>
          <a:p>
            <a:r>
              <a:rPr lang="en-US" altLang="ja-JP" dirty="0">
                <a:solidFill>
                  <a:srgbClr val="0066FF"/>
                </a:solidFill>
              </a:rPr>
              <a:t>20</a:t>
            </a:r>
            <a:endParaRPr kumimoji="1" lang="ja-JP" altLang="en-US" dirty="0">
              <a:solidFill>
                <a:srgbClr val="0066FF"/>
              </a:solidFill>
            </a:endParaRPr>
          </a:p>
        </p:txBody>
      </p:sp>
      <p:sp>
        <p:nvSpPr>
          <p:cNvPr id="119" name="テキスト ボックス 118">
            <a:extLst>
              <a:ext uri="{FF2B5EF4-FFF2-40B4-BE49-F238E27FC236}">
                <a16:creationId xmlns:a16="http://schemas.microsoft.com/office/drawing/2014/main" id="{54BC7EB7-C5EB-4BD0-A593-38A10EFFE3DD}"/>
              </a:ext>
            </a:extLst>
          </p:cNvPr>
          <p:cNvSpPr txBox="1"/>
          <p:nvPr/>
        </p:nvSpPr>
        <p:spPr>
          <a:xfrm>
            <a:off x="4820524" y="562839"/>
            <a:ext cx="441146" cy="369332"/>
          </a:xfrm>
          <a:prstGeom prst="rect">
            <a:avLst/>
          </a:prstGeom>
          <a:noFill/>
        </p:spPr>
        <p:txBody>
          <a:bodyPr wrap="none" rtlCol="0">
            <a:spAutoFit/>
          </a:bodyPr>
          <a:lstStyle/>
          <a:p>
            <a:r>
              <a:rPr kumimoji="1" lang="en-US" altLang="ja-JP" dirty="0">
                <a:solidFill>
                  <a:srgbClr val="0066FF"/>
                </a:solidFill>
              </a:rPr>
              <a:t>15</a:t>
            </a:r>
            <a:endParaRPr kumimoji="1" lang="ja-JP" altLang="en-US" dirty="0">
              <a:solidFill>
                <a:srgbClr val="0066FF"/>
              </a:solidFill>
            </a:endParaRPr>
          </a:p>
        </p:txBody>
      </p:sp>
      <p:sp>
        <p:nvSpPr>
          <p:cNvPr id="120" name="テキスト ボックス 119">
            <a:extLst>
              <a:ext uri="{FF2B5EF4-FFF2-40B4-BE49-F238E27FC236}">
                <a16:creationId xmlns:a16="http://schemas.microsoft.com/office/drawing/2014/main" id="{FF8A6EAD-9089-422F-BB69-9B60980F5C84}"/>
              </a:ext>
            </a:extLst>
          </p:cNvPr>
          <p:cNvSpPr txBox="1"/>
          <p:nvPr/>
        </p:nvSpPr>
        <p:spPr>
          <a:xfrm>
            <a:off x="2883359" y="574546"/>
            <a:ext cx="441146" cy="369332"/>
          </a:xfrm>
          <a:prstGeom prst="rect">
            <a:avLst/>
          </a:prstGeom>
          <a:noFill/>
        </p:spPr>
        <p:txBody>
          <a:bodyPr wrap="none" rtlCol="0">
            <a:spAutoFit/>
          </a:bodyPr>
          <a:lstStyle/>
          <a:p>
            <a:r>
              <a:rPr lang="en-US" altLang="ja-JP" dirty="0">
                <a:solidFill>
                  <a:srgbClr val="0066FF"/>
                </a:solidFill>
              </a:rPr>
              <a:t>25</a:t>
            </a:r>
            <a:endParaRPr kumimoji="1" lang="ja-JP" altLang="en-US" dirty="0">
              <a:solidFill>
                <a:srgbClr val="0066FF"/>
              </a:solidFill>
            </a:endParaRPr>
          </a:p>
        </p:txBody>
      </p:sp>
      <p:sp>
        <p:nvSpPr>
          <p:cNvPr id="121" name="テキスト ボックス 120">
            <a:extLst>
              <a:ext uri="{FF2B5EF4-FFF2-40B4-BE49-F238E27FC236}">
                <a16:creationId xmlns:a16="http://schemas.microsoft.com/office/drawing/2014/main" id="{4F56158D-49F3-449B-896F-F95330B269D7}"/>
              </a:ext>
            </a:extLst>
          </p:cNvPr>
          <p:cNvSpPr txBox="1"/>
          <p:nvPr/>
        </p:nvSpPr>
        <p:spPr>
          <a:xfrm>
            <a:off x="1288527" y="611796"/>
            <a:ext cx="441146" cy="369332"/>
          </a:xfrm>
          <a:prstGeom prst="rect">
            <a:avLst/>
          </a:prstGeom>
          <a:noFill/>
        </p:spPr>
        <p:txBody>
          <a:bodyPr wrap="none" rtlCol="0">
            <a:spAutoFit/>
          </a:bodyPr>
          <a:lstStyle/>
          <a:p>
            <a:r>
              <a:rPr kumimoji="1" lang="en-US" altLang="ja-JP" dirty="0">
                <a:solidFill>
                  <a:srgbClr val="0066FF"/>
                </a:solidFill>
              </a:rPr>
              <a:t>31</a:t>
            </a:r>
            <a:endParaRPr kumimoji="1" lang="ja-JP" altLang="en-US" dirty="0">
              <a:solidFill>
                <a:srgbClr val="0066FF"/>
              </a:solidFill>
            </a:endParaRPr>
          </a:p>
        </p:txBody>
      </p:sp>
      <p:sp>
        <p:nvSpPr>
          <p:cNvPr id="122" name="テキスト ボックス 121">
            <a:extLst>
              <a:ext uri="{FF2B5EF4-FFF2-40B4-BE49-F238E27FC236}">
                <a16:creationId xmlns:a16="http://schemas.microsoft.com/office/drawing/2014/main" id="{4E6A7CFC-4350-43F4-A6AD-C9AF02FD12D7}"/>
              </a:ext>
            </a:extLst>
          </p:cNvPr>
          <p:cNvSpPr txBox="1"/>
          <p:nvPr/>
        </p:nvSpPr>
        <p:spPr>
          <a:xfrm>
            <a:off x="1567028" y="3758863"/>
            <a:ext cx="441146" cy="369332"/>
          </a:xfrm>
          <a:prstGeom prst="rect">
            <a:avLst/>
          </a:prstGeom>
          <a:noFill/>
        </p:spPr>
        <p:txBody>
          <a:bodyPr wrap="none" rtlCol="0">
            <a:spAutoFit/>
          </a:bodyPr>
          <a:lstStyle/>
          <a:p>
            <a:r>
              <a:rPr kumimoji="1" lang="en-US" altLang="ja-JP" dirty="0"/>
              <a:t>10</a:t>
            </a:r>
            <a:endParaRPr kumimoji="1" lang="ja-JP" altLang="en-US" dirty="0"/>
          </a:p>
        </p:txBody>
      </p:sp>
    </p:spTree>
    <p:extLst>
      <p:ext uri="{BB962C8B-B14F-4D97-AF65-F5344CB8AC3E}">
        <p14:creationId xmlns:p14="http://schemas.microsoft.com/office/powerpoint/2010/main" val="15812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06501" y="25840"/>
            <a:ext cx="26597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分岐用の付加回路</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75313" y="162974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p:txBody>
      </p:sp>
    </p:spTree>
    <p:extLst>
      <p:ext uri="{BB962C8B-B14F-4D97-AF65-F5344CB8AC3E}">
        <p14:creationId xmlns:p14="http://schemas.microsoft.com/office/powerpoint/2010/main" val="4068122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06501" y="25840"/>
            <a:ext cx="26597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分岐用の付加回路</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solidFill>
                  <a:srgbClr val="FF0000"/>
                </a:solidFill>
              </a:rPr>
              <a:t>ADD</a:t>
            </a:r>
          </a:p>
        </p:txBody>
      </p:sp>
      <p:sp>
        <p:nvSpPr>
          <p:cNvPr id="112798" name="Line 158"/>
          <p:cNvSpPr>
            <a:spLocks noChangeShapeType="1"/>
          </p:cNvSpPr>
          <p:nvPr/>
        </p:nvSpPr>
        <p:spPr bwMode="auto">
          <a:xfrm>
            <a:off x="4859338" y="1412875"/>
            <a:ext cx="288925"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rgbClr val="0066FF"/>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rgbClr val="0066FF"/>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rgbClr val="0066FF"/>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rgbClr val="0066FF"/>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760559" y="1650048"/>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p:txBody>
      </p:sp>
    </p:spTree>
    <p:extLst>
      <p:ext uri="{BB962C8B-B14F-4D97-AF65-F5344CB8AC3E}">
        <p14:creationId xmlns:p14="http://schemas.microsoft.com/office/powerpoint/2010/main" val="2333560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9830AB-B9EA-461A-834C-13C836E4C0B2}"/>
              </a:ext>
            </a:extLst>
          </p:cNvPr>
          <p:cNvSpPr>
            <a:spLocks noGrp="1"/>
          </p:cNvSpPr>
          <p:nvPr>
            <p:ph type="title"/>
          </p:nvPr>
        </p:nvSpPr>
        <p:spPr/>
        <p:txBody>
          <a:bodyPr/>
          <a:lstStyle/>
          <a:p>
            <a:r>
              <a:rPr kumimoji="1" lang="en-US" altLang="ja-JP" dirty="0"/>
              <a:t>Verilog</a:t>
            </a:r>
            <a:r>
              <a:rPr kumimoji="1" lang="ja-JP" altLang="en-US" dirty="0"/>
              <a:t>記述：入出力</a:t>
            </a:r>
          </a:p>
        </p:txBody>
      </p:sp>
      <p:sp>
        <p:nvSpPr>
          <p:cNvPr id="3" name="コンテンツ プレースホルダー 2">
            <a:extLst>
              <a:ext uri="{FF2B5EF4-FFF2-40B4-BE49-F238E27FC236}">
                <a16:creationId xmlns:a16="http://schemas.microsoft.com/office/drawing/2014/main" id="{14D2D7C6-61FC-4BC0-AF8F-62988C4FFC88}"/>
              </a:ext>
            </a:extLst>
          </p:cNvPr>
          <p:cNvSpPr>
            <a:spLocks noGrp="1"/>
          </p:cNvSpPr>
          <p:nvPr>
            <p:ph idx="1"/>
          </p:nvPr>
        </p:nvSpPr>
        <p:spPr/>
        <p:txBody>
          <a:bodyPr/>
          <a:lstStyle/>
          <a:p>
            <a:pPr marL="0" indent="0">
              <a:buNone/>
            </a:pPr>
            <a:r>
              <a:rPr lang="en-US" altLang="ja-JP" dirty="0"/>
              <a:t>module rv32i(</a:t>
            </a:r>
          </a:p>
          <a:p>
            <a:pPr marL="0" indent="0">
              <a:buNone/>
            </a:pPr>
            <a:r>
              <a:rPr lang="en-US" altLang="ja-JP" dirty="0"/>
              <a:t>input </a:t>
            </a:r>
            <a:r>
              <a:rPr lang="en-US" altLang="ja-JP" dirty="0" err="1"/>
              <a:t>clk</a:t>
            </a:r>
            <a:r>
              <a:rPr lang="en-US" altLang="ja-JP" dirty="0"/>
              <a:t>, </a:t>
            </a:r>
            <a:r>
              <a:rPr lang="en-US" altLang="ja-JP" dirty="0" err="1"/>
              <a:t>rst_n</a:t>
            </a:r>
            <a:r>
              <a:rPr lang="en-US" altLang="ja-JP" dirty="0"/>
              <a:t>,</a:t>
            </a:r>
          </a:p>
          <a:p>
            <a:pPr marL="0" indent="0">
              <a:buNone/>
            </a:pPr>
            <a:r>
              <a:rPr lang="en-US" altLang="ja-JP" dirty="0"/>
              <a:t>input [`DATA_W-1:0] </a:t>
            </a:r>
            <a:r>
              <a:rPr lang="en-US" altLang="ja-JP" dirty="0" err="1"/>
              <a:t>instr</a:t>
            </a:r>
            <a:r>
              <a:rPr lang="en-US" altLang="ja-JP" dirty="0"/>
              <a:t>,</a:t>
            </a:r>
            <a:r>
              <a:rPr lang="ja-JP" altLang="en-US" dirty="0"/>
              <a:t>　</a:t>
            </a:r>
            <a:endParaRPr lang="en-US" altLang="ja-JP" dirty="0"/>
          </a:p>
          <a:p>
            <a:pPr marL="0" indent="0">
              <a:buNone/>
            </a:pPr>
            <a:r>
              <a:rPr lang="en-US" altLang="ja-JP" dirty="0"/>
              <a:t>input [`DATA_W-1:0] </a:t>
            </a:r>
            <a:r>
              <a:rPr lang="en-US" altLang="ja-JP" dirty="0" err="1"/>
              <a:t>readdata</a:t>
            </a:r>
            <a:r>
              <a:rPr lang="en-US" altLang="ja-JP" dirty="0"/>
              <a:t>,</a:t>
            </a:r>
          </a:p>
          <a:p>
            <a:pPr marL="0" indent="0">
              <a:buNone/>
            </a:pPr>
            <a:r>
              <a:rPr lang="en-US" altLang="ja-JP" dirty="0"/>
              <a:t>output reg [`DATA_W-1:0] pc, </a:t>
            </a:r>
          </a:p>
          <a:p>
            <a:pPr marL="0" indent="0">
              <a:buNone/>
            </a:pPr>
            <a:r>
              <a:rPr lang="en-US" altLang="ja-JP" dirty="0"/>
              <a:t>output [`DATA_W-1:0] </a:t>
            </a:r>
            <a:r>
              <a:rPr lang="en-US" altLang="ja-JP" dirty="0" err="1"/>
              <a:t>aluresult</a:t>
            </a:r>
            <a:r>
              <a:rPr lang="en-US" altLang="ja-JP" dirty="0"/>
              <a:t>,</a:t>
            </a:r>
          </a:p>
          <a:p>
            <a:pPr marL="0" indent="0">
              <a:buNone/>
            </a:pPr>
            <a:r>
              <a:rPr lang="en-US" altLang="ja-JP" dirty="0"/>
              <a:t>output [`DATA_W-1:0] </a:t>
            </a:r>
            <a:r>
              <a:rPr lang="en-US" altLang="ja-JP" dirty="0" err="1"/>
              <a:t>writedata</a:t>
            </a:r>
            <a:r>
              <a:rPr lang="en-US" altLang="ja-JP" dirty="0"/>
              <a:t>,</a:t>
            </a:r>
          </a:p>
          <a:p>
            <a:pPr marL="0" indent="0">
              <a:buNone/>
            </a:pPr>
            <a:r>
              <a:rPr lang="en-US" altLang="ja-JP" dirty="0"/>
              <a:t>output we);</a:t>
            </a:r>
            <a:r>
              <a:rPr lang="ja-JP" altLang="en-US" dirty="0"/>
              <a:t>　←</a:t>
            </a:r>
            <a:r>
              <a:rPr lang="ja-JP" altLang="en-US" sz="2000" dirty="0"/>
              <a:t>ここに</a:t>
            </a:r>
            <a:r>
              <a:rPr lang="en-US" altLang="ja-JP" sz="2000" dirty="0" err="1"/>
              <a:t>ecall_op</a:t>
            </a:r>
            <a:r>
              <a:rPr lang="ja-JP" altLang="en-US" sz="2000" dirty="0"/>
              <a:t>が付くがこれは止めるためなのでここでは省略</a:t>
            </a:r>
            <a:endParaRPr lang="en-US" altLang="ja-JP" sz="2000" dirty="0"/>
          </a:p>
          <a:p>
            <a:endParaRPr kumimoji="1" lang="ja-JP" altLang="en-US" dirty="0"/>
          </a:p>
        </p:txBody>
      </p:sp>
    </p:spTree>
    <p:extLst>
      <p:ext uri="{BB962C8B-B14F-4D97-AF65-F5344CB8AC3E}">
        <p14:creationId xmlns:p14="http://schemas.microsoft.com/office/powerpoint/2010/main" val="777107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75313" y="162974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p:txBody>
      </p:sp>
      <p:sp>
        <p:nvSpPr>
          <p:cNvPr id="2" name="正方形/長方形 1">
            <a:extLst>
              <a:ext uri="{FF2B5EF4-FFF2-40B4-BE49-F238E27FC236}">
                <a16:creationId xmlns:a16="http://schemas.microsoft.com/office/drawing/2014/main" id="{65C7CAA8-3D5B-4A48-900F-CF0A808E5399}"/>
              </a:ext>
            </a:extLst>
          </p:cNvPr>
          <p:cNvSpPr/>
          <p:nvPr/>
        </p:nvSpPr>
        <p:spPr>
          <a:xfrm>
            <a:off x="179512" y="249237"/>
            <a:ext cx="8648574" cy="4187826"/>
          </a:xfrm>
          <a:prstGeom prst="rect">
            <a:avLst/>
          </a:prstGeom>
          <a:noFill/>
          <a:ln w="28575">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552A2A47-A8C8-42AD-8398-6C551F93DBAC}"/>
              </a:ext>
            </a:extLst>
          </p:cNvPr>
          <p:cNvSpPr txBox="1"/>
          <p:nvPr/>
        </p:nvSpPr>
        <p:spPr>
          <a:xfrm>
            <a:off x="247428" y="261938"/>
            <a:ext cx="821700" cy="369332"/>
          </a:xfrm>
          <a:prstGeom prst="rect">
            <a:avLst/>
          </a:prstGeom>
          <a:noFill/>
        </p:spPr>
        <p:txBody>
          <a:bodyPr wrap="none" rtlCol="0">
            <a:spAutoFit/>
          </a:bodyPr>
          <a:lstStyle/>
          <a:p>
            <a:r>
              <a:rPr kumimoji="1" lang="en-US" altLang="ja-JP" dirty="0"/>
              <a:t>RV32I</a:t>
            </a:r>
            <a:endParaRPr kumimoji="1" lang="ja-JP" altLang="en-US" dirty="0"/>
          </a:p>
        </p:txBody>
      </p:sp>
    </p:spTree>
    <p:extLst>
      <p:ext uri="{BB962C8B-B14F-4D97-AF65-F5344CB8AC3E}">
        <p14:creationId xmlns:p14="http://schemas.microsoft.com/office/powerpoint/2010/main" val="289695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ja-JP" altLang="en-US"/>
              <a:t>マイクロアーキテクチャ</a:t>
            </a:r>
          </a:p>
        </p:txBody>
      </p:sp>
      <p:sp>
        <p:nvSpPr>
          <p:cNvPr id="209924" name="Text Box 4"/>
          <p:cNvSpPr txBox="1">
            <a:spLocks noChangeArrowheads="1"/>
          </p:cNvSpPr>
          <p:nvPr/>
        </p:nvSpPr>
        <p:spPr bwMode="auto">
          <a:xfrm>
            <a:off x="323850" y="1778000"/>
            <a:ext cx="2589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命令セットアーキテクチャ</a:t>
            </a:r>
          </a:p>
        </p:txBody>
      </p:sp>
      <p:sp>
        <p:nvSpPr>
          <p:cNvPr id="209925" name="Text Box 5"/>
          <p:cNvSpPr txBox="1">
            <a:spLocks noChangeArrowheads="1"/>
          </p:cNvSpPr>
          <p:nvPr/>
        </p:nvSpPr>
        <p:spPr bwMode="auto">
          <a:xfrm>
            <a:off x="179388" y="3206750"/>
            <a:ext cx="2382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マイクロアーキテクチャ</a:t>
            </a:r>
          </a:p>
        </p:txBody>
      </p:sp>
      <p:sp>
        <p:nvSpPr>
          <p:cNvPr id="209926" name="Text Box 6"/>
          <p:cNvSpPr txBox="1">
            <a:spLocks noChangeArrowheads="1"/>
          </p:cNvSpPr>
          <p:nvPr/>
        </p:nvSpPr>
        <p:spPr bwMode="auto">
          <a:xfrm>
            <a:off x="395288" y="5149850"/>
            <a:ext cx="1841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ハードウェア設計</a:t>
            </a:r>
          </a:p>
        </p:txBody>
      </p:sp>
      <p:sp>
        <p:nvSpPr>
          <p:cNvPr id="209927" name="Text Box 7"/>
          <p:cNvSpPr txBox="1">
            <a:spLocks noChangeArrowheads="1"/>
          </p:cNvSpPr>
          <p:nvPr/>
        </p:nvSpPr>
        <p:spPr bwMode="auto">
          <a:xfrm>
            <a:off x="4284663" y="2003425"/>
            <a:ext cx="2257990"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RVI32</a:t>
            </a:r>
            <a:r>
              <a:rPr lang="ja-JP" altLang="en-US" dirty="0"/>
              <a:t>アーキテクチャ</a:t>
            </a:r>
          </a:p>
        </p:txBody>
      </p:sp>
      <p:sp>
        <p:nvSpPr>
          <p:cNvPr id="209928" name="Text Box 8"/>
          <p:cNvSpPr txBox="1">
            <a:spLocks noChangeArrowheads="1"/>
          </p:cNvSpPr>
          <p:nvPr/>
        </p:nvSpPr>
        <p:spPr bwMode="auto">
          <a:xfrm>
            <a:off x="2987675" y="3146425"/>
            <a:ext cx="18700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シングルサイクル</a:t>
            </a:r>
          </a:p>
        </p:txBody>
      </p:sp>
      <p:sp>
        <p:nvSpPr>
          <p:cNvPr id="209929" name="Text Box 9"/>
          <p:cNvSpPr txBox="1">
            <a:spLocks noChangeArrowheads="1"/>
          </p:cNvSpPr>
          <p:nvPr/>
        </p:nvSpPr>
        <p:spPr bwMode="auto">
          <a:xfrm>
            <a:off x="5003800" y="3213100"/>
            <a:ext cx="16668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マルチサイクル</a:t>
            </a:r>
          </a:p>
        </p:txBody>
      </p:sp>
      <p:sp>
        <p:nvSpPr>
          <p:cNvPr id="209930" name="Text Box 10"/>
          <p:cNvSpPr txBox="1">
            <a:spLocks noChangeArrowheads="1"/>
          </p:cNvSpPr>
          <p:nvPr/>
        </p:nvSpPr>
        <p:spPr bwMode="auto">
          <a:xfrm>
            <a:off x="6877050" y="3213100"/>
            <a:ext cx="1382713"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パイプライン</a:t>
            </a:r>
          </a:p>
        </p:txBody>
      </p:sp>
      <p:sp>
        <p:nvSpPr>
          <p:cNvPr id="209931" name="Line 11"/>
          <p:cNvSpPr>
            <a:spLocks noChangeShapeType="1"/>
          </p:cNvSpPr>
          <p:nvPr/>
        </p:nvSpPr>
        <p:spPr bwMode="auto">
          <a:xfrm flipH="1">
            <a:off x="4140200" y="2349500"/>
            <a:ext cx="792163"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2" name="Line 12"/>
          <p:cNvSpPr>
            <a:spLocks noChangeShapeType="1"/>
          </p:cNvSpPr>
          <p:nvPr/>
        </p:nvSpPr>
        <p:spPr bwMode="auto">
          <a:xfrm>
            <a:off x="5795963" y="2420938"/>
            <a:ext cx="71437"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3" name="Line 13"/>
          <p:cNvSpPr>
            <a:spLocks noChangeShapeType="1"/>
          </p:cNvSpPr>
          <p:nvPr/>
        </p:nvSpPr>
        <p:spPr bwMode="auto">
          <a:xfrm>
            <a:off x="6443663" y="2420938"/>
            <a:ext cx="10080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4" name="Line 14"/>
          <p:cNvSpPr>
            <a:spLocks noChangeShapeType="1"/>
          </p:cNvSpPr>
          <p:nvPr/>
        </p:nvSpPr>
        <p:spPr bwMode="auto">
          <a:xfrm flipH="1">
            <a:off x="28432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5" name="Line 15"/>
          <p:cNvSpPr>
            <a:spLocks noChangeShapeType="1"/>
          </p:cNvSpPr>
          <p:nvPr/>
        </p:nvSpPr>
        <p:spPr bwMode="auto">
          <a:xfrm flipH="1">
            <a:off x="30591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6" name="Line 16"/>
          <p:cNvSpPr>
            <a:spLocks noChangeShapeType="1"/>
          </p:cNvSpPr>
          <p:nvPr/>
        </p:nvSpPr>
        <p:spPr bwMode="auto">
          <a:xfrm flipH="1">
            <a:off x="32750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7" name="Line 17"/>
          <p:cNvSpPr>
            <a:spLocks noChangeShapeType="1"/>
          </p:cNvSpPr>
          <p:nvPr/>
        </p:nvSpPr>
        <p:spPr bwMode="auto">
          <a:xfrm>
            <a:off x="4356100" y="3500438"/>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8" name="Text Box 18"/>
          <p:cNvSpPr txBox="1">
            <a:spLocks noChangeArrowheads="1"/>
          </p:cNvSpPr>
          <p:nvPr/>
        </p:nvSpPr>
        <p:spPr bwMode="auto">
          <a:xfrm>
            <a:off x="3759200" y="41687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09939" name="Text Box 19"/>
          <p:cNvSpPr txBox="1">
            <a:spLocks noChangeArrowheads="1"/>
          </p:cNvSpPr>
          <p:nvPr/>
        </p:nvSpPr>
        <p:spPr bwMode="auto">
          <a:xfrm>
            <a:off x="3941763" y="5162550"/>
            <a:ext cx="33670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それぞれたくさんの実装法がある</a:t>
            </a:r>
          </a:p>
        </p:txBody>
      </p:sp>
      <p:sp>
        <p:nvSpPr>
          <p:cNvPr id="209940" name="Line 20"/>
          <p:cNvSpPr>
            <a:spLocks noChangeShapeType="1"/>
          </p:cNvSpPr>
          <p:nvPr/>
        </p:nvSpPr>
        <p:spPr bwMode="auto">
          <a:xfrm flipH="1">
            <a:off x="48593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1" name="Line 21"/>
          <p:cNvSpPr>
            <a:spLocks noChangeShapeType="1"/>
          </p:cNvSpPr>
          <p:nvPr/>
        </p:nvSpPr>
        <p:spPr bwMode="auto">
          <a:xfrm flipH="1">
            <a:off x="50752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2" name="Line 22"/>
          <p:cNvSpPr>
            <a:spLocks noChangeShapeType="1"/>
          </p:cNvSpPr>
          <p:nvPr/>
        </p:nvSpPr>
        <p:spPr bwMode="auto">
          <a:xfrm flipH="1">
            <a:off x="52911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3" name="Line 23"/>
          <p:cNvSpPr>
            <a:spLocks noChangeShapeType="1"/>
          </p:cNvSpPr>
          <p:nvPr/>
        </p:nvSpPr>
        <p:spPr bwMode="auto">
          <a:xfrm>
            <a:off x="6372225" y="3573463"/>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4" name="Text Box 24"/>
          <p:cNvSpPr txBox="1">
            <a:spLocks noChangeArrowheads="1"/>
          </p:cNvSpPr>
          <p:nvPr/>
        </p:nvSpPr>
        <p:spPr bwMode="auto">
          <a:xfrm>
            <a:off x="5775325" y="42418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09945" name="Line 25"/>
          <p:cNvSpPr>
            <a:spLocks noChangeShapeType="1"/>
          </p:cNvSpPr>
          <p:nvPr/>
        </p:nvSpPr>
        <p:spPr bwMode="auto">
          <a:xfrm flipH="1">
            <a:off x="67325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6" name="Line 26"/>
          <p:cNvSpPr>
            <a:spLocks noChangeShapeType="1"/>
          </p:cNvSpPr>
          <p:nvPr/>
        </p:nvSpPr>
        <p:spPr bwMode="auto">
          <a:xfrm flipH="1">
            <a:off x="69484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7" name="Line 27"/>
          <p:cNvSpPr>
            <a:spLocks noChangeShapeType="1"/>
          </p:cNvSpPr>
          <p:nvPr/>
        </p:nvSpPr>
        <p:spPr bwMode="auto">
          <a:xfrm flipH="1">
            <a:off x="71643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8" name="Line 28"/>
          <p:cNvSpPr>
            <a:spLocks noChangeShapeType="1"/>
          </p:cNvSpPr>
          <p:nvPr/>
        </p:nvSpPr>
        <p:spPr bwMode="auto">
          <a:xfrm>
            <a:off x="8245475" y="3573463"/>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9" name="Text Box 29"/>
          <p:cNvSpPr txBox="1">
            <a:spLocks noChangeArrowheads="1"/>
          </p:cNvSpPr>
          <p:nvPr/>
        </p:nvSpPr>
        <p:spPr bwMode="auto">
          <a:xfrm>
            <a:off x="7648575" y="42418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Tree>
    <p:extLst>
      <p:ext uri="{BB962C8B-B14F-4D97-AF65-F5344CB8AC3E}">
        <p14:creationId xmlns:p14="http://schemas.microsoft.com/office/powerpoint/2010/main" val="3411325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ja-JP" altLang="en-US"/>
              <a:t>メモリの記述</a:t>
            </a:r>
          </a:p>
        </p:txBody>
      </p:sp>
      <p:sp>
        <p:nvSpPr>
          <p:cNvPr id="175107" name="Rectangle 3"/>
          <p:cNvSpPr>
            <a:spLocks noGrp="1" noChangeArrowheads="1"/>
          </p:cNvSpPr>
          <p:nvPr>
            <p:ph type="body" idx="1"/>
          </p:nvPr>
        </p:nvSpPr>
        <p:spPr>
          <a:xfrm>
            <a:off x="457200" y="1600200"/>
            <a:ext cx="8229600" cy="4925144"/>
          </a:xfrm>
        </p:spPr>
        <p:txBody>
          <a:bodyPr/>
          <a:lstStyle/>
          <a:p>
            <a:pPr>
              <a:lnSpc>
                <a:spcPct val="90000"/>
              </a:lnSpc>
              <a:buFontTx/>
              <a:buNone/>
            </a:pPr>
            <a:r>
              <a:rPr lang="en-US" altLang="ja-JP" sz="2400" dirty="0"/>
              <a:t>module </a:t>
            </a:r>
            <a:r>
              <a:rPr lang="en-US" altLang="ja-JP" sz="2400" dirty="0" err="1"/>
              <a:t>dmem</a:t>
            </a:r>
            <a:r>
              <a:rPr lang="en-US" altLang="ja-JP" sz="2400" dirty="0"/>
              <a:t>( input </a:t>
            </a:r>
            <a:r>
              <a:rPr lang="en-US" altLang="ja-JP" sz="2400" dirty="0" err="1"/>
              <a:t>clk</a:t>
            </a:r>
            <a:r>
              <a:rPr lang="en-US" altLang="ja-JP" sz="2400" dirty="0"/>
              <a:t>, input[15:0] a,</a:t>
            </a:r>
          </a:p>
          <a:p>
            <a:pPr>
              <a:lnSpc>
                <a:spcPct val="90000"/>
              </a:lnSpc>
              <a:buFontTx/>
              <a:buNone/>
            </a:pPr>
            <a:r>
              <a:rPr lang="en-US" altLang="ja-JP" sz="2400" dirty="0"/>
              <a:t>     output [`</a:t>
            </a:r>
            <a:r>
              <a:rPr lang="en-US" altLang="ja-JP" sz="2400" dirty="0" err="1"/>
              <a:t>DATA_W</a:t>
            </a:r>
            <a:r>
              <a:rPr lang="en-US" altLang="ja-JP" sz="2400" dirty="0"/>
              <a:t>-1:0] </a:t>
            </a:r>
            <a:r>
              <a:rPr lang="en-US" altLang="ja-JP" sz="2400" dirty="0" err="1"/>
              <a:t>rd</a:t>
            </a:r>
            <a:r>
              <a:rPr lang="en-US" altLang="ja-JP" sz="2400" dirty="0"/>
              <a:t>, input[`</a:t>
            </a:r>
            <a:r>
              <a:rPr lang="en-US" altLang="ja-JP" sz="2400" dirty="0" err="1"/>
              <a:t>DATA_W</a:t>
            </a:r>
            <a:r>
              <a:rPr lang="en-US" altLang="ja-JP" sz="2400" dirty="0"/>
              <a:t>-1*0] </a:t>
            </a:r>
            <a:r>
              <a:rPr lang="en-US" altLang="ja-JP" sz="2400" dirty="0" err="1"/>
              <a:t>wd</a:t>
            </a:r>
            <a:r>
              <a:rPr lang="en-US" altLang="ja-JP" sz="2400" dirty="0"/>
              <a:t>,</a:t>
            </a:r>
          </a:p>
          <a:p>
            <a:pPr>
              <a:lnSpc>
                <a:spcPct val="90000"/>
              </a:lnSpc>
              <a:buFontTx/>
              <a:buNone/>
            </a:pPr>
            <a:r>
              <a:rPr lang="en-US" altLang="ja-JP" sz="2400" dirty="0"/>
              <a:t>     input we);</a:t>
            </a:r>
          </a:p>
          <a:p>
            <a:pPr>
              <a:lnSpc>
                <a:spcPct val="90000"/>
              </a:lnSpc>
              <a:buFontTx/>
              <a:buNone/>
            </a:pPr>
            <a:r>
              <a:rPr lang="en-US" altLang="ja-JP" sz="2400" dirty="0" err="1"/>
              <a:t>reg</a:t>
            </a:r>
            <a:r>
              <a:rPr lang="en-US" altLang="ja-JP" sz="2400" dirty="0"/>
              <a:t> [`</a:t>
            </a:r>
            <a:r>
              <a:rPr lang="en-US" altLang="ja-JP" sz="2400" dirty="0" err="1"/>
              <a:t>DATA_W</a:t>
            </a:r>
            <a:r>
              <a:rPr lang="en-US" altLang="ja-JP" sz="2400" dirty="0"/>
              <a:t>-1:0] mem [</a:t>
            </a:r>
            <a:r>
              <a:rPr lang="en-US" altLang="ja-JP" sz="2400" dirty="0" err="1"/>
              <a:t>0:`DEPTH-1</a:t>
            </a:r>
            <a:r>
              <a:rPr lang="en-US" altLang="ja-JP" sz="2400" dirty="0"/>
              <a:t>];</a:t>
            </a:r>
          </a:p>
          <a:p>
            <a:pPr>
              <a:lnSpc>
                <a:spcPct val="90000"/>
              </a:lnSpc>
              <a:buFontTx/>
              <a:buNone/>
            </a:pPr>
            <a:endParaRPr lang="en-US" altLang="ja-JP" sz="2400" dirty="0"/>
          </a:p>
          <a:p>
            <a:pPr>
              <a:lnSpc>
                <a:spcPct val="90000"/>
              </a:lnSpc>
              <a:buFontTx/>
              <a:buNone/>
            </a:pPr>
            <a:r>
              <a:rPr lang="en-US" altLang="ja-JP" sz="2400" dirty="0"/>
              <a:t>assign </a:t>
            </a:r>
            <a:r>
              <a:rPr lang="en-US" altLang="ja-JP" sz="2400" dirty="0" err="1"/>
              <a:t>rd</a:t>
            </a:r>
            <a:r>
              <a:rPr lang="en-US" altLang="ja-JP" sz="2400" dirty="0"/>
              <a:t> = mem[a]; </a:t>
            </a:r>
          </a:p>
          <a:p>
            <a:pPr>
              <a:lnSpc>
                <a:spcPct val="90000"/>
              </a:lnSpc>
              <a:buFontTx/>
              <a:buNone/>
            </a:pPr>
            <a:endParaRPr lang="en-US" altLang="ja-JP" sz="2400" dirty="0"/>
          </a:p>
          <a:p>
            <a:pPr>
              <a:lnSpc>
                <a:spcPct val="90000"/>
              </a:lnSpc>
              <a:buFontTx/>
              <a:buNone/>
            </a:pPr>
            <a:r>
              <a:rPr lang="en-US" altLang="ja-JP" sz="2400" dirty="0"/>
              <a:t>always @(</a:t>
            </a:r>
            <a:r>
              <a:rPr lang="en-US" altLang="ja-JP" sz="2400" dirty="0" err="1"/>
              <a:t>posedge</a:t>
            </a:r>
            <a:r>
              <a:rPr lang="en-US" altLang="ja-JP" sz="2400" dirty="0"/>
              <a:t> </a:t>
            </a:r>
            <a:r>
              <a:rPr lang="en-US" altLang="ja-JP" sz="2400" dirty="0" err="1"/>
              <a:t>clk</a:t>
            </a:r>
            <a:r>
              <a:rPr lang="en-US" altLang="ja-JP" sz="2400" dirty="0"/>
              <a:t>)</a:t>
            </a:r>
          </a:p>
          <a:p>
            <a:pPr>
              <a:lnSpc>
                <a:spcPct val="90000"/>
              </a:lnSpc>
              <a:buFontTx/>
              <a:buNone/>
            </a:pPr>
            <a:r>
              <a:rPr lang="en-US" altLang="ja-JP" sz="2400" dirty="0"/>
              <a:t>  if(we) mem[a] &lt;= </a:t>
            </a:r>
            <a:r>
              <a:rPr lang="en-US" altLang="ja-JP" sz="2400" dirty="0" err="1"/>
              <a:t>wd</a:t>
            </a:r>
            <a:r>
              <a:rPr lang="en-US" altLang="ja-JP" sz="2400" dirty="0"/>
              <a:t>;</a:t>
            </a:r>
          </a:p>
          <a:p>
            <a:pPr>
              <a:lnSpc>
                <a:spcPct val="90000"/>
              </a:lnSpc>
              <a:buFontTx/>
              <a:buNone/>
            </a:pPr>
            <a:endParaRPr lang="en-US" altLang="ja-JP" sz="2400" dirty="0"/>
          </a:p>
          <a:p>
            <a:pPr>
              <a:lnSpc>
                <a:spcPct val="90000"/>
              </a:lnSpc>
              <a:buFontTx/>
              <a:buNone/>
            </a:pPr>
            <a:r>
              <a:rPr lang="en-US" altLang="ja-JP" sz="2400" dirty="0"/>
              <a:t>initial begin $</a:t>
            </a:r>
            <a:r>
              <a:rPr lang="en-US" altLang="ja-JP" sz="2400" dirty="0" err="1"/>
              <a:t>readmemh</a:t>
            </a:r>
            <a:r>
              <a:rPr lang="en-US" altLang="ja-JP" sz="2400" dirty="0"/>
              <a:t>(“</a:t>
            </a:r>
            <a:r>
              <a:rPr lang="en-US" altLang="ja-JP" sz="2400" dirty="0" err="1"/>
              <a:t>dmem.dat</a:t>
            </a:r>
            <a:r>
              <a:rPr lang="en-US" altLang="ja-JP" sz="2400" dirty="0"/>
              <a:t>”, mem); end;</a:t>
            </a:r>
          </a:p>
          <a:p>
            <a:pPr>
              <a:lnSpc>
                <a:spcPct val="90000"/>
              </a:lnSpc>
              <a:buFontTx/>
              <a:buNone/>
            </a:pPr>
            <a:r>
              <a:rPr lang="en-US" altLang="ja-JP" sz="2400" dirty="0" err="1"/>
              <a:t>endmodule</a:t>
            </a:r>
            <a:endParaRPr lang="en-US" altLang="ja-JP" sz="2000" dirty="0"/>
          </a:p>
        </p:txBody>
      </p:sp>
      <p:sp>
        <p:nvSpPr>
          <p:cNvPr id="175108" name="AutoShape 4"/>
          <p:cNvSpPr>
            <a:spLocks noChangeArrowheads="1"/>
          </p:cNvSpPr>
          <p:nvPr/>
        </p:nvSpPr>
        <p:spPr bwMode="auto">
          <a:xfrm>
            <a:off x="6335711" y="956468"/>
            <a:ext cx="2447925" cy="574675"/>
          </a:xfrm>
          <a:prstGeom prst="wedgeRoundRectCallout">
            <a:avLst>
              <a:gd name="adj1" fmla="val -74883"/>
              <a:gd name="adj2" fmla="val 26842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dirty="0"/>
              <a:t>幅</a:t>
            </a:r>
            <a:r>
              <a:rPr lang="en-US" altLang="ja-JP" dirty="0"/>
              <a:t>16</a:t>
            </a:r>
            <a:r>
              <a:rPr lang="ja-JP" altLang="en-US" dirty="0"/>
              <a:t>ビット、深さ</a:t>
            </a:r>
            <a:r>
              <a:rPr lang="en-US" altLang="ja-JP" dirty="0" err="1"/>
              <a:t>64K</a:t>
            </a:r>
            <a:r>
              <a:rPr lang="ja-JP" altLang="en-US" dirty="0"/>
              <a:t>のメモリ宣言</a:t>
            </a:r>
          </a:p>
        </p:txBody>
      </p:sp>
      <p:sp>
        <p:nvSpPr>
          <p:cNvPr id="175109" name="AutoShape 5"/>
          <p:cNvSpPr>
            <a:spLocks noChangeArrowheads="1"/>
          </p:cNvSpPr>
          <p:nvPr/>
        </p:nvSpPr>
        <p:spPr bwMode="auto">
          <a:xfrm>
            <a:off x="6310313" y="2893582"/>
            <a:ext cx="2376487" cy="720725"/>
          </a:xfrm>
          <a:prstGeom prst="wedgeRoundRectCallout">
            <a:avLst>
              <a:gd name="adj1" fmla="val -178553"/>
              <a:gd name="adj2" fmla="val 9509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ja-JP" altLang="en-US" dirty="0"/>
              <a:t>アドレス</a:t>
            </a:r>
            <a:r>
              <a:rPr lang="en-US" altLang="ja-JP" dirty="0"/>
              <a:t>a</a:t>
            </a:r>
            <a:r>
              <a:rPr lang="ja-JP" altLang="en-US" dirty="0"/>
              <a:t>からのデータ読み出し</a:t>
            </a:r>
          </a:p>
        </p:txBody>
      </p:sp>
      <p:sp>
        <p:nvSpPr>
          <p:cNvPr id="175110" name="AutoShape 6"/>
          <p:cNvSpPr>
            <a:spLocks noChangeArrowheads="1"/>
          </p:cNvSpPr>
          <p:nvPr/>
        </p:nvSpPr>
        <p:spPr bwMode="auto">
          <a:xfrm>
            <a:off x="5327649" y="3752420"/>
            <a:ext cx="2232025" cy="1366837"/>
          </a:xfrm>
          <a:prstGeom prst="wedgeRoundRectCallout">
            <a:avLst>
              <a:gd name="adj1" fmla="val -113940"/>
              <a:gd name="adj2" fmla="val 7028"/>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ja-JP"/>
              <a:t>we=1</a:t>
            </a:r>
            <a:r>
              <a:rPr lang="ja-JP" altLang="en-US"/>
              <a:t>の時のクロック立ち上がりでデータの書き込み</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C9D15BC-85D9-463A-AC30-957293537531}"/>
              </a:ext>
            </a:extLst>
          </p:cNvPr>
          <p:cNvSpPr>
            <a:spLocks noGrp="1"/>
          </p:cNvSpPr>
          <p:nvPr>
            <p:ph idx="1"/>
          </p:nvPr>
        </p:nvSpPr>
        <p:spPr>
          <a:xfrm>
            <a:off x="755576" y="188640"/>
            <a:ext cx="8229600" cy="4752528"/>
          </a:xfrm>
        </p:spPr>
        <p:txBody>
          <a:bodyPr/>
          <a:lstStyle/>
          <a:p>
            <a:pPr marL="0" indent="0">
              <a:buNone/>
            </a:pPr>
            <a:r>
              <a:rPr lang="en-US" altLang="ja-JP" sz="2000" dirty="0"/>
              <a:t>wire [`DATA_W-1:0] reg1, reg2, </a:t>
            </a:r>
            <a:r>
              <a:rPr lang="en-US" altLang="ja-JP" sz="2000" dirty="0" err="1"/>
              <a:t>srca</a:t>
            </a:r>
            <a:r>
              <a:rPr lang="en-US" altLang="ja-JP" sz="2000" dirty="0"/>
              <a:t>, </a:t>
            </a:r>
            <a:r>
              <a:rPr lang="en-US" altLang="ja-JP" sz="2000" dirty="0" err="1"/>
              <a:t>srcb</a:t>
            </a:r>
            <a:r>
              <a:rPr lang="en-US" altLang="ja-JP" sz="2000" dirty="0"/>
              <a:t>, result;</a:t>
            </a:r>
          </a:p>
          <a:p>
            <a:pPr marL="0" indent="0">
              <a:buNone/>
            </a:pPr>
            <a:r>
              <a:rPr lang="en-US" altLang="ja-JP" sz="2000" dirty="0"/>
              <a:t>wire </a:t>
            </a:r>
            <a:r>
              <a:rPr lang="en-US" altLang="ja-JP" sz="2000" dirty="0" err="1"/>
              <a:t>rwe</a:t>
            </a:r>
            <a:r>
              <a:rPr lang="en-US" altLang="ja-JP" sz="2000" dirty="0"/>
              <a:t>;</a:t>
            </a:r>
          </a:p>
          <a:p>
            <a:pPr marL="0" indent="0">
              <a:buNone/>
            </a:pPr>
            <a:r>
              <a:rPr lang="en-US" altLang="ja-JP" sz="2000" dirty="0"/>
              <a:t>wire [`DATA_W-1:0] pcplus4;</a:t>
            </a:r>
          </a:p>
          <a:p>
            <a:pPr marL="0" indent="0">
              <a:buNone/>
            </a:pPr>
            <a:endParaRPr lang="en-US" altLang="ja-JP" sz="2000" dirty="0"/>
          </a:p>
          <a:p>
            <a:pPr marL="0" indent="0">
              <a:buNone/>
            </a:pPr>
            <a:r>
              <a:rPr lang="en-US" altLang="ja-JP" sz="2000" dirty="0"/>
              <a:t>wire [2:0] funct3;</a:t>
            </a:r>
          </a:p>
          <a:p>
            <a:pPr marL="0" indent="0">
              <a:buNone/>
            </a:pPr>
            <a:r>
              <a:rPr lang="en-US" altLang="ja-JP" sz="2000" dirty="0"/>
              <a:t>wire [6:0] funct7;</a:t>
            </a:r>
          </a:p>
          <a:p>
            <a:pPr marL="0" indent="0">
              <a:buNone/>
            </a:pPr>
            <a:r>
              <a:rPr lang="en-US" altLang="ja-JP" sz="2000" dirty="0"/>
              <a:t>wire [`REG_W-1:0] rs1, rs2, </a:t>
            </a:r>
            <a:r>
              <a:rPr lang="en-US" altLang="ja-JP" sz="2000" dirty="0" err="1"/>
              <a:t>rd</a:t>
            </a:r>
            <a:r>
              <a:rPr lang="en-US" altLang="ja-JP" sz="2000" dirty="0"/>
              <a:t> ;</a:t>
            </a:r>
          </a:p>
          <a:p>
            <a:pPr marL="0" indent="0">
              <a:buNone/>
            </a:pPr>
            <a:r>
              <a:rPr lang="en-US" altLang="ja-JP" sz="2000" dirty="0"/>
              <a:t>wire [`OPCODE_W-1:0] opcode;</a:t>
            </a:r>
          </a:p>
          <a:p>
            <a:pPr marL="0" indent="0">
              <a:buNone/>
            </a:pPr>
            <a:r>
              <a:rPr lang="en-US" altLang="ja-JP" sz="2000" dirty="0"/>
              <a:t>wire [`OPCODE_W-1:0] </a:t>
            </a:r>
            <a:r>
              <a:rPr lang="en-US" altLang="ja-JP" sz="2000" dirty="0" err="1"/>
              <a:t>func</a:t>
            </a:r>
            <a:r>
              <a:rPr lang="en-US" altLang="ja-JP" sz="2000" dirty="0"/>
              <a:t>;</a:t>
            </a:r>
          </a:p>
          <a:p>
            <a:pPr marL="0" indent="0">
              <a:buNone/>
            </a:pPr>
            <a:r>
              <a:rPr lang="en-US" altLang="ja-JP" sz="2000" dirty="0"/>
              <a:t>wire [11:0] </a:t>
            </a:r>
            <a:r>
              <a:rPr lang="en-US" altLang="ja-JP" sz="2000" dirty="0" err="1"/>
              <a:t>imm_i</a:t>
            </a:r>
            <a:r>
              <a:rPr lang="en-US" altLang="ja-JP" sz="2000" dirty="0"/>
              <a:t>, </a:t>
            </a:r>
            <a:r>
              <a:rPr lang="en-US" altLang="ja-JP" sz="2000" dirty="0" err="1"/>
              <a:t>imm_s</a:t>
            </a:r>
            <a:r>
              <a:rPr lang="en-US" altLang="ja-JP" sz="2000" dirty="0"/>
              <a:t>;</a:t>
            </a:r>
          </a:p>
          <a:p>
            <a:pPr marL="0" indent="0">
              <a:buNone/>
            </a:pPr>
            <a:r>
              <a:rPr lang="en-US" altLang="ja-JP" sz="2000" dirty="0"/>
              <a:t>wire [12:0] </a:t>
            </a:r>
            <a:r>
              <a:rPr lang="en-US" altLang="ja-JP" sz="2000" dirty="0" err="1"/>
              <a:t>imm_b</a:t>
            </a:r>
            <a:r>
              <a:rPr lang="en-US" altLang="ja-JP" sz="2000" dirty="0"/>
              <a:t>;</a:t>
            </a:r>
          </a:p>
          <a:p>
            <a:pPr marL="0" indent="0">
              <a:buNone/>
            </a:pPr>
            <a:r>
              <a:rPr lang="en-US" altLang="ja-JP" sz="2000" dirty="0"/>
              <a:t>wire signed [31:0] sreg1, sreg2;</a:t>
            </a:r>
          </a:p>
          <a:p>
            <a:pPr marL="0" indent="0">
              <a:buNone/>
            </a:pPr>
            <a:r>
              <a:rPr lang="en-US" altLang="ja-JP" sz="2000" dirty="0"/>
              <a:t>wire [19:0] sext;</a:t>
            </a:r>
          </a:p>
          <a:p>
            <a:pPr marL="0" indent="0">
              <a:buNone/>
            </a:pPr>
            <a:endParaRPr lang="en-US" altLang="ja-JP" sz="2000" dirty="0"/>
          </a:p>
          <a:p>
            <a:pPr marL="0" indent="0">
              <a:buNone/>
            </a:pPr>
            <a:endParaRPr lang="en-US" altLang="ja-JP" sz="2000" dirty="0"/>
          </a:p>
          <a:p>
            <a:pPr marL="0" indent="0">
              <a:buNone/>
            </a:pPr>
            <a:r>
              <a:rPr lang="en-US" altLang="ja-JP" sz="2000" dirty="0"/>
              <a:t>wire </a:t>
            </a:r>
            <a:r>
              <a:rPr lang="nl-NL" altLang="ja-JP" sz="2000" dirty="0"/>
              <a:t>alu_op, imm_op, bra_op, sw_op, beq_op, bne_op, blt_op, bge_op, </a:t>
            </a:r>
          </a:p>
          <a:p>
            <a:pPr marL="0" indent="0">
              <a:buNone/>
            </a:pPr>
            <a:r>
              <a:rPr lang="nl-NL" altLang="ja-JP" sz="2000" dirty="0"/>
              <a:t>        bltu_op, bgeu_op, lw_op, jal_op, </a:t>
            </a:r>
            <a:r>
              <a:rPr lang="en-US" altLang="ja-JP" sz="2000" dirty="0" err="1"/>
              <a:t>slt_op</a:t>
            </a:r>
            <a:r>
              <a:rPr lang="en-US" altLang="ja-JP" sz="2000" dirty="0"/>
              <a:t>;</a:t>
            </a:r>
          </a:p>
          <a:p>
            <a:endParaRPr kumimoji="1" lang="ja-JP" altLang="en-US" dirty="0"/>
          </a:p>
        </p:txBody>
      </p:sp>
      <p:sp>
        <p:nvSpPr>
          <p:cNvPr id="4" name="正方形/長方形 3">
            <a:extLst>
              <a:ext uri="{FF2B5EF4-FFF2-40B4-BE49-F238E27FC236}">
                <a16:creationId xmlns:a16="http://schemas.microsoft.com/office/drawing/2014/main" id="{70D1A02F-4844-4887-AE44-003C9B7234A4}"/>
              </a:ext>
            </a:extLst>
          </p:cNvPr>
          <p:cNvSpPr/>
          <p:nvPr/>
        </p:nvSpPr>
        <p:spPr>
          <a:xfrm>
            <a:off x="683568" y="116632"/>
            <a:ext cx="6264696" cy="532859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D9690D7F-88BB-4CFD-9349-927B118FC941}"/>
              </a:ext>
            </a:extLst>
          </p:cNvPr>
          <p:cNvSpPr/>
          <p:nvPr/>
        </p:nvSpPr>
        <p:spPr>
          <a:xfrm>
            <a:off x="683568" y="5589240"/>
            <a:ext cx="8229600" cy="126876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3E41AE5-8E6B-471C-B9F9-A28F41287C4A}"/>
              </a:ext>
            </a:extLst>
          </p:cNvPr>
          <p:cNvSpPr txBox="1"/>
          <p:nvPr/>
        </p:nvSpPr>
        <p:spPr>
          <a:xfrm>
            <a:off x="5368130" y="3645024"/>
            <a:ext cx="1560042" cy="830997"/>
          </a:xfrm>
          <a:prstGeom prst="rect">
            <a:avLst/>
          </a:prstGeom>
          <a:noFill/>
        </p:spPr>
        <p:txBody>
          <a:bodyPr wrap="none" rtlCol="0">
            <a:spAutoFit/>
          </a:bodyPr>
          <a:lstStyle/>
          <a:p>
            <a:r>
              <a:rPr lang="ja-JP" altLang="en-US" sz="2400" dirty="0"/>
              <a:t>命令コード</a:t>
            </a:r>
            <a:endParaRPr lang="en-US" altLang="ja-JP" sz="2400" dirty="0"/>
          </a:p>
          <a:p>
            <a:r>
              <a:rPr lang="ja-JP" altLang="en-US" sz="2400" dirty="0"/>
              <a:t>変換用</a:t>
            </a:r>
            <a:endParaRPr lang="en-US" altLang="ja-JP" sz="2400" dirty="0"/>
          </a:p>
        </p:txBody>
      </p:sp>
      <p:sp>
        <p:nvSpPr>
          <p:cNvPr id="7" name="テキスト ボックス 6">
            <a:extLst>
              <a:ext uri="{FF2B5EF4-FFF2-40B4-BE49-F238E27FC236}">
                <a16:creationId xmlns:a16="http://schemas.microsoft.com/office/drawing/2014/main" id="{2B9511A2-97B8-4388-8795-93AAB837471B}"/>
              </a:ext>
            </a:extLst>
          </p:cNvPr>
          <p:cNvSpPr txBox="1"/>
          <p:nvPr/>
        </p:nvSpPr>
        <p:spPr>
          <a:xfrm>
            <a:off x="6603834" y="6027003"/>
            <a:ext cx="1856598" cy="830997"/>
          </a:xfrm>
          <a:prstGeom prst="rect">
            <a:avLst/>
          </a:prstGeom>
          <a:noFill/>
        </p:spPr>
        <p:txBody>
          <a:bodyPr wrap="none" rtlCol="0">
            <a:spAutoFit/>
          </a:bodyPr>
          <a:lstStyle/>
          <a:p>
            <a:r>
              <a:rPr lang="ja-JP" altLang="en-US" sz="2400" dirty="0"/>
              <a:t>命令デコード</a:t>
            </a:r>
            <a:endParaRPr lang="en-US" altLang="ja-JP" sz="2400" dirty="0"/>
          </a:p>
          <a:p>
            <a:r>
              <a:rPr lang="ja-JP" altLang="en-US" sz="2400" dirty="0"/>
              <a:t>信号</a:t>
            </a:r>
            <a:endParaRPr lang="en-US" altLang="ja-JP" sz="2400" dirty="0"/>
          </a:p>
        </p:txBody>
      </p:sp>
      <p:sp>
        <p:nvSpPr>
          <p:cNvPr id="8" name="テキスト ボックス 7">
            <a:extLst>
              <a:ext uri="{FF2B5EF4-FFF2-40B4-BE49-F238E27FC236}">
                <a16:creationId xmlns:a16="http://schemas.microsoft.com/office/drawing/2014/main" id="{5829393D-8C2E-43C4-B5E6-59FAB17D62D8}"/>
              </a:ext>
            </a:extLst>
          </p:cNvPr>
          <p:cNvSpPr txBox="1"/>
          <p:nvPr/>
        </p:nvSpPr>
        <p:spPr>
          <a:xfrm>
            <a:off x="5220072" y="680274"/>
            <a:ext cx="1598515" cy="830997"/>
          </a:xfrm>
          <a:prstGeom prst="rect">
            <a:avLst/>
          </a:prstGeom>
          <a:noFill/>
        </p:spPr>
        <p:txBody>
          <a:bodyPr wrap="none" rtlCol="0">
            <a:spAutoFit/>
          </a:bodyPr>
          <a:lstStyle/>
          <a:p>
            <a:r>
              <a:rPr lang="ja-JP" altLang="en-US" sz="2400" dirty="0"/>
              <a:t>データパス</a:t>
            </a:r>
            <a:endParaRPr lang="en-US" altLang="ja-JP" sz="2400" dirty="0"/>
          </a:p>
          <a:p>
            <a:r>
              <a:rPr lang="ja-JP" altLang="en-US" sz="2400" dirty="0"/>
              <a:t>記述用</a:t>
            </a:r>
            <a:endParaRPr lang="en-US" altLang="ja-JP" sz="2400" dirty="0"/>
          </a:p>
        </p:txBody>
      </p:sp>
    </p:spTree>
    <p:extLst>
      <p:ext uri="{BB962C8B-B14F-4D97-AF65-F5344CB8AC3E}">
        <p14:creationId xmlns:p14="http://schemas.microsoft.com/office/powerpoint/2010/main" val="84540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C9D15BC-85D9-463A-AC30-957293537531}"/>
              </a:ext>
            </a:extLst>
          </p:cNvPr>
          <p:cNvSpPr>
            <a:spLocks noGrp="1"/>
          </p:cNvSpPr>
          <p:nvPr>
            <p:ph idx="1"/>
          </p:nvPr>
        </p:nvSpPr>
        <p:spPr>
          <a:xfrm>
            <a:off x="755576" y="188640"/>
            <a:ext cx="8229600" cy="4752528"/>
          </a:xfrm>
        </p:spPr>
        <p:txBody>
          <a:bodyPr/>
          <a:lstStyle/>
          <a:p>
            <a:pPr marL="0" indent="0">
              <a:buNone/>
            </a:pPr>
            <a:r>
              <a:rPr lang="en-US" altLang="ja-JP" sz="2000" dirty="0"/>
              <a:t>assign {funct7, rs2, rs1, funct3, </a:t>
            </a:r>
            <a:r>
              <a:rPr lang="en-US" altLang="ja-JP" sz="2000" dirty="0" err="1"/>
              <a:t>rd</a:t>
            </a:r>
            <a:r>
              <a:rPr lang="en-US" altLang="ja-JP" sz="2000" dirty="0"/>
              <a:t>, opcode} = </a:t>
            </a:r>
            <a:r>
              <a:rPr lang="en-US" altLang="ja-JP" sz="2000" dirty="0" err="1"/>
              <a:t>instr</a:t>
            </a:r>
            <a:r>
              <a:rPr lang="en-US" altLang="ja-JP" sz="2000" dirty="0"/>
              <a:t>;</a:t>
            </a:r>
          </a:p>
          <a:p>
            <a:pPr marL="0" indent="0">
              <a:buNone/>
            </a:pPr>
            <a:endParaRPr lang="en-US" altLang="ja-JP" sz="2000" dirty="0"/>
          </a:p>
          <a:p>
            <a:pPr marL="0" indent="0">
              <a:buNone/>
            </a:pPr>
            <a:endParaRPr lang="en-US" altLang="ja-JP" sz="2000" dirty="0"/>
          </a:p>
          <a:p>
            <a:pPr marL="0" indent="0">
              <a:buNone/>
            </a:pPr>
            <a:r>
              <a:rPr lang="en-US" altLang="ja-JP" sz="2000" dirty="0"/>
              <a:t>assign </a:t>
            </a:r>
            <a:r>
              <a:rPr lang="en-US" altLang="ja-JP" sz="2000" dirty="0" err="1"/>
              <a:t>imm_i</a:t>
            </a:r>
            <a:r>
              <a:rPr lang="en-US" altLang="ja-JP" sz="2000" dirty="0"/>
              <a:t> = {funct7,rs2};</a:t>
            </a:r>
          </a:p>
          <a:p>
            <a:pPr marL="0" indent="0">
              <a:buNone/>
            </a:pPr>
            <a:endParaRPr lang="en-US" altLang="ja-JP" sz="2000" dirty="0"/>
          </a:p>
          <a:p>
            <a:pPr marL="0" indent="0">
              <a:buNone/>
            </a:pPr>
            <a:endParaRPr lang="en-US" altLang="ja-JP" sz="2000" dirty="0"/>
          </a:p>
          <a:p>
            <a:pPr marL="0" indent="0">
              <a:buNone/>
            </a:pPr>
            <a:r>
              <a:rPr lang="en-US" altLang="ja-JP" sz="2000" dirty="0"/>
              <a:t>assign </a:t>
            </a:r>
            <a:r>
              <a:rPr lang="en-US" altLang="ja-JP" sz="2000" dirty="0" err="1"/>
              <a:t>imm_s</a:t>
            </a:r>
            <a:r>
              <a:rPr lang="en-US" altLang="ja-JP" sz="2000" dirty="0"/>
              <a:t> = {funct7,rd};</a:t>
            </a:r>
          </a:p>
          <a:p>
            <a:pPr marL="0" indent="0">
              <a:buNone/>
            </a:pPr>
            <a:endParaRPr lang="en-US" altLang="ja-JP" sz="2000" dirty="0"/>
          </a:p>
          <a:p>
            <a:pPr marL="0" indent="0">
              <a:buNone/>
            </a:pPr>
            <a:endParaRPr lang="en-US" altLang="ja-JP" sz="2000" dirty="0"/>
          </a:p>
          <a:p>
            <a:pPr marL="0" indent="0">
              <a:buNone/>
            </a:pPr>
            <a:r>
              <a:rPr lang="en-US" altLang="ja-JP" sz="2000" dirty="0"/>
              <a:t>assign </a:t>
            </a:r>
            <a:r>
              <a:rPr lang="en-US" altLang="ja-JP" sz="2000" dirty="0" err="1"/>
              <a:t>imm_b</a:t>
            </a:r>
            <a:r>
              <a:rPr lang="en-US" altLang="ja-JP" sz="2000" dirty="0"/>
              <a:t> = {</a:t>
            </a:r>
            <a:r>
              <a:rPr lang="en-US" altLang="ja-JP" sz="2000" dirty="0" err="1"/>
              <a:t>instr</a:t>
            </a:r>
            <a:r>
              <a:rPr lang="en-US" altLang="ja-JP" sz="2000" dirty="0"/>
              <a:t>[31],</a:t>
            </a:r>
            <a:r>
              <a:rPr lang="en-US" altLang="ja-JP" sz="2000" dirty="0" err="1"/>
              <a:t>instr</a:t>
            </a:r>
            <a:r>
              <a:rPr lang="en-US" altLang="ja-JP" sz="2000" dirty="0"/>
              <a:t>[7],</a:t>
            </a:r>
            <a:r>
              <a:rPr lang="en-US" altLang="ja-JP" sz="2000" dirty="0" err="1"/>
              <a:t>instr</a:t>
            </a:r>
            <a:r>
              <a:rPr lang="en-US" altLang="ja-JP" sz="2000" dirty="0"/>
              <a:t>[30:25],</a:t>
            </a:r>
            <a:r>
              <a:rPr lang="en-US" altLang="ja-JP" sz="2000" dirty="0" err="1"/>
              <a:t>instr</a:t>
            </a:r>
            <a:r>
              <a:rPr lang="en-US" altLang="ja-JP" sz="2000" dirty="0"/>
              <a:t>[11:8],1'b0};</a:t>
            </a:r>
          </a:p>
          <a:p>
            <a:pPr marL="0" indent="0">
              <a:buNone/>
            </a:pPr>
            <a:endParaRPr lang="en-US" altLang="ja-JP" sz="2000" dirty="0"/>
          </a:p>
          <a:p>
            <a:pPr marL="0" indent="0">
              <a:buNone/>
            </a:pPr>
            <a:endParaRPr lang="en-US" altLang="ja-JP" sz="2000" dirty="0"/>
          </a:p>
          <a:p>
            <a:pPr marL="0" indent="0">
              <a:buNone/>
            </a:pPr>
            <a:endParaRPr lang="en-US" altLang="ja-JP" sz="2000" dirty="0"/>
          </a:p>
          <a:p>
            <a:pPr marL="0" indent="0">
              <a:buNone/>
            </a:pPr>
            <a:r>
              <a:rPr lang="en-US" altLang="ja-JP" sz="2000" dirty="0"/>
              <a:t>assign sext = {20{</a:t>
            </a:r>
            <a:r>
              <a:rPr lang="en-US" altLang="ja-JP" sz="2000" dirty="0" err="1"/>
              <a:t>instr</a:t>
            </a:r>
            <a:r>
              <a:rPr lang="en-US" altLang="ja-JP" sz="2000" dirty="0"/>
              <a:t>[31]}};</a:t>
            </a:r>
            <a:r>
              <a:rPr lang="ja-JP" altLang="en-US" sz="2000" dirty="0"/>
              <a:t>　　</a:t>
            </a:r>
            <a:r>
              <a:rPr lang="en-US" altLang="ja-JP" sz="2000" dirty="0"/>
              <a:t>// </a:t>
            </a:r>
            <a:r>
              <a:rPr lang="ja-JP" altLang="en-US" sz="2000" dirty="0"/>
              <a:t>共通の符号拡張</a:t>
            </a:r>
            <a:endParaRPr lang="en-US" altLang="ja-JP" sz="2000" dirty="0"/>
          </a:p>
          <a:p>
            <a:pPr marL="0" indent="0">
              <a:buNone/>
            </a:pPr>
            <a:endParaRPr lang="en-US" altLang="ja-JP" sz="2000" dirty="0"/>
          </a:p>
          <a:p>
            <a:endParaRPr kumimoji="1" lang="ja-JP" altLang="en-US" dirty="0"/>
          </a:p>
        </p:txBody>
      </p:sp>
      <p:grpSp>
        <p:nvGrpSpPr>
          <p:cNvPr id="40" name="グループ化 39">
            <a:extLst>
              <a:ext uri="{FF2B5EF4-FFF2-40B4-BE49-F238E27FC236}">
                <a16:creationId xmlns:a16="http://schemas.microsoft.com/office/drawing/2014/main" id="{E798CBD7-C609-4E48-9D23-CA964672D350}"/>
              </a:ext>
            </a:extLst>
          </p:cNvPr>
          <p:cNvGrpSpPr/>
          <p:nvPr/>
        </p:nvGrpSpPr>
        <p:grpSpPr>
          <a:xfrm>
            <a:off x="766126" y="1813273"/>
            <a:ext cx="7083355" cy="504056"/>
            <a:chOff x="597441" y="4263765"/>
            <a:chExt cx="7083355" cy="504056"/>
          </a:xfrm>
        </p:grpSpPr>
        <p:sp>
          <p:nvSpPr>
            <p:cNvPr id="9" name="正方形/長方形 8">
              <a:extLst>
                <a:ext uri="{FF2B5EF4-FFF2-40B4-BE49-F238E27FC236}">
                  <a16:creationId xmlns:a16="http://schemas.microsoft.com/office/drawing/2014/main" id="{AAA4EB8C-27AE-4D9B-AFD8-855B42F7D39E}"/>
                </a:ext>
              </a:extLst>
            </p:cNvPr>
            <p:cNvSpPr/>
            <p:nvPr/>
          </p:nvSpPr>
          <p:spPr>
            <a:xfrm>
              <a:off x="597441" y="4263765"/>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10" name="正方形/長方形 9">
              <a:extLst>
                <a:ext uri="{FF2B5EF4-FFF2-40B4-BE49-F238E27FC236}">
                  <a16:creationId xmlns:a16="http://schemas.microsoft.com/office/drawing/2014/main" id="{08924F77-E64C-4646-9B06-2CDDA25AD4A3}"/>
                </a:ext>
              </a:extLst>
            </p:cNvPr>
            <p:cNvSpPr/>
            <p:nvPr/>
          </p:nvSpPr>
          <p:spPr>
            <a:xfrm>
              <a:off x="3410214" y="4263765"/>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1" name="正方形/長方形 10">
              <a:extLst>
                <a:ext uri="{FF2B5EF4-FFF2-40B4-BE49-F238E27FC236}">
                  <a16:creationId xmlns:a16="http://schemas.microsoft.com/office/drawing/2014/main" id="{FE15C7AB-2FED-4B9B-9A5D-CE3D67EC1EFD}"/>
                </a:ext>
              </a:extLst>
            </p:cNvPr>
            <p:cNvSpPr/>
            <p:nvPr/>
          </p:nvSpPr>
          <p:spPr>
            <a:xfrm>
              <a:off x="4352201" y="4263765"/>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2" name="正方形/長方形 11">
              <a:extLst>
                <a:ext uri="{FF2B5EF4-FFF2-40B4-BE49-F238E27FC236}">
                  <a16:creationId xmlns:a16="http://schemas.microsoft.com/office/drawing/2014/main" id="{8E600491-BECA-421C-81DA-A1E36A52A0C9}"/>
                </a:ext>
              </a:extLst>
            </p:cNvPr>
            <p:cNvSpPr/>
            <p:nvPr/>
          </p:nvSpPr>
          <p:spPr>
            <a:xfrm>
              <a:off x="5288305" y="4263765"/>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A68C1C19-1B8A-4EE1-A2FC-A51D420F8F84}"/>
                </a:ext>
              </a:extLst>
            </p:cNvPr>
            <p:cNvSpPr/>
            <p:nvPr/>
          </p:nvSpPr>
          <p:spPr>
            <a:xfrm>
              <a:off x="6228870" y="4263765"/>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0000011</a:t>
              </a:r>
              <a:endParaRPr kumimoji="1" lang="ja-JP" altLang="en-US" dirty="0">
                <a:solidFill>
                  <a:schemeClr val="tx1"/>
                </a:solidFill>
              </a:endParaRPr>
            </a:p>
          </p:txBody>
        </p:sp>
      </p:grpSp>
      <p:grpSp>
        <p:nvGrpSpPr>
          <p:cNvPr id="41" name="グループ化 40">
            <a:extLst>
              <a:ext uri="{FF2B5EF4-FFF2-40B4-BE49-F238E27FC236}">
                <a16:creationId xmlns:a16="http://schemas.microsoft.com/office/drawing/2014/main" id="{4F46E520-CAE7-44EB-A1F3-FBF47CA5E5E6}"/>
              </a:ext>
            </a:extLst>
          </p:cNvPr>
          <p:cNvGrpSpPr/>
          <p:nvPr/>
        </p:nvGrpSpPr>
        <p:grpSpPr>
          <a:xfrm>
            <a:off x="788735" y="2782669"/>
            <a:ext cx="7083355" cy="510807"/>
            <a:chOff x="584989" y="5798513"/>
            <a:chExt cx="7083355" cy="510807"/>
          </a:xfrm>
        </p:grpSpPr>
        <p:sp>
          <p:nvSpPr>
            <p:cNvPr id="18" name="正方形/長方形 17">
              <a:extLst>
                <a:ext uri="{FF2B5EF4-FFF2-40B4-BE49-F238E27FC236}">
                  <a16:creationId xmlns:a16="http://schemas.microsoft.com/office/drawing/2014/main" id="{81E3B354-47C5-4A9D-AC54-126B00CA580A}"/>
                </a:ext>
              </a:extLst>
            </p:cNvPr>
            <p:cNvSpPr/>
            <p:nvPr/>
          </p:nvSpPr>
          <p:spPr>
            <a:xfrm>
              <a:off x="584989" y="5805264"/>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[11:5]</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4BEA3946-4A33-41F8-B279-F303A9551EEA}"/>
                </a:ext>
              </a:extLst>
            </p:cNvPr>
            <p:cNvSpPr/>
            <p:nvPr/>
          </p:nvSpPr>
          <p:spPr>
            <a:xfrm>
              <a:off x="3397762" y="5805264"/>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20" name="正方形/長方形 19">
              <a:extLst>
                <a:ext uri="{FF2B5EF4-FFF2-40B4-BE49-F238E27FC236}">
                  <a16:creationId xmlns:a16="http://schemas.microsoft.com/office/drawing/2014/main" id="{D4250BE1-5CA8-4046-8FDC-E7C58B317B6F}"/>
                </a:ext>
              </a:extLst>
            </p:cNvPr>
            <p:cNvSpPr/>
            <p:nvPr/>
          </p:nvSpPr>
          <p:spPr>
            <a:xfrm>
              <a:off x="4339749" y="5805264"/>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21" name="正方形/長方形 20">
              <a:extLst>
                <a:ext uri="{FF2B5EF4-FFF2-40B4-BE49-F238E27FC236}">
                  <a16:creationId xmlns:a16="http://schemas.microsoft.com/office/drawing/2014/main" id="{1A9B14FF-5FBD-4CEA-A24E-506915003A82}"/>
                </a:ext>
              </a:extLst>
            </p:cNvPr>
            <p:cNvSpPr/>
            <p:nvPr/>
          </p:nvSpPr>
          <p:spPr>
            <a:xfrm>
              <a:off x="5275853" y="5805264"/>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[4:0]</a:t>
              </a:r>
              <a:endParaRPr kumimoji="1" lang="ja-JP" altLang="en-US" dirty="0">
                <a:solidFill>
                  <a:schemeClr val="tx1"/>
                </a:solidFill>
              </a:endParaRPr>
            </a:p>
          </p:txBody>
        </p:sp>
        <p:sp>
          <p:nvSpPr>
            <p:cNvPr id="22" name="正方形/長方形 21">
              <a:extLst>
                <a:ext uri="{FF2B5EF4-FFF2-40B4-BE49-F238E27FC236}">
                  <a16:creationId xmlns:a16="http://schemas.microsoft.com/office/drawing/2014/main" id="{D297B7AE-A15E-4FF1-AFB8-6713C737559D}"/>
                </a:ext>
              </a:extLst>
            </p:cNvPr>
            <p:cNvSpPr/>
            <p:nvPr/>
          </p:nvSpPr>
          <p:spPr>
            <a:xfrm>
              <a:off x="6216418" y="58052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0100011</a:t>
              </a:r>
              <a:endParaRPr kumimoji="1" lang="ja-JP" altLang="en-US" dirty="0">
                <a:solidFill>
                  <a:schemeClr val="tx1"/>
                </a:solidFill>
              </a:endParaRPr>
            </a:p>
          </p:txBody>
        </p:sp>
        <p:sp>
          <p:nvSpPr>
            <p:cNvPr id="23" name="正方形/長方形 22">
              <a:extLst>
                <a:ext uri="{FF2B5EF4-FFF2-40B4-BE49-F238E27FC236}">
                  <a16:creationId xmlns:a16="http://schemas.microsoft.com/office/drawing/2014/main" id="{D898EB17-BE95-4D54-BD02-7AC14272D6A1}"/>
                </a:ext>
              </a:extLst>
            </p:cNvPr>
            <p:cNvSpPr/>
            <p:nvPr/>
          </p:nvSpPr>
          <p:spPr>
            <a:xfrm>
              <a:off x="2455374" y="5798513"/>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grpSp>
        <p:nvGrpSpPr>
          <p:cNvPr id="2" name="グループ化 1">
            <a:extLst>
              <a:ext uri="{FF2B5EF4-FFF2-40B4-BE49-F238E27FC236}">
                <a16:creationId xmlns:a16="http://schemas.microsoft.com/office/drawing/2014/main" id="{93C2A6FC-2D41-4C33-A757-431C90B3C842}"/>
              </a:ext>
            </a:extLst>
          </p:cNvPr>
          <p:cNvGrpSpPr/>
          <p:nvPr/>
        </p:nvGrpSpPr>
        <p:grpSpPr>
          <a:xfrm>
            <a:off x="755576" y="697149"/>
            <a:ext cx="7083355" cy="510807"/>
            <a:chOff x="817240" y="3219571"/>
            <a:chExt cx="7083355" cy="510807"/>
          </a:xfrm>
        </p:grpSpPr>
        <p:sp>
          <p:nvSpPr>
            <p:cNvPr id="28" name="正方形/長方形 27">
              <a:extLst>
                <a:ext uri="{FF2B5EF4-FFF2-40B4-BE49-F238E27FC236}">
                  <a16:creationId xmlns:a16="http://schemas.microsoft.com/office/drawing/2014/main" id="{36548044-21E1-4E79-8B5C-990505D9D651}"/>
                </a:ext>
              </a:extLst>
            </p:cNvPr>
            <p:cNvSpPr/>
            <p:nvPr/>
          </p:nvSpPr>
          <p:spPr>
            <a:xfrm>
              <a:off x="817240" y="3226322"/>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0x00000</a:t>
              </a:r>
              <a:endParaRPr kumimoji="1" lang="ja-JP" altLang="en-US" dirty="0">
                <a:solidFill>
                  <a:schemeClr val="tx1"/>
                </a:solidFill>
              </a:endParaRPr>
            </a:p>
          </p:txBody>
        </p:sp>
        <p:sp>
          <p:nvSpPr>
            <p:cNvPr id="29" name="正方形/長方形 28">
              <a:extLst>
                <a:ext uri="{FF2B5EF4-FFF2-40B4-BE49-F238E27FC236}">
                  <a16:creationId xmlns:a16="http://schemas.microsoft.com/office/drawing/2014/main" id="{5B539915-3F2A-4E60-B85B-76380A873730}"/>
                </a:ext>
              </a:extLst>
            </p:cNvPr>
            <p:cNvSpPr/>
            <p:nvPr/>
          </p:nvSpPr>
          <p:spPr>
            <a:xfrm>
              <a:off x="3630013" y="3226322"/>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30" name="正方形/長方形 29">
              <a:extLst>
                <a:ext uri="{FF2B5EF4-FFF2-40B4-BE49-F238E27FC236}">
                  <a16:creationId xmlns:a16="http://schemas.microsoft.com/office/drawing/2014/main" id="{BE05D1E6-9612-4034-9F0C-B18792161BBC}"/>
                </a:ext>
              </a:extLst>
            </p:cNvPr>
            <p:cNvSpPr/>
            <p:nvPr/>
          </p:nvSpPr>
          <p:spPr>
            <a:xfrm>
              <a:off x="4572000" y="3226322"/>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31" name="正方形/長方形 30">
              <a:extLst>
                <a:ext uri="{FF2B5EF4-FFF2-40B4-BE49-F238E27FC236}">
                  <a16:creationId xmlns:a16="http://schemas.microsoft.com/office/drawing/2014/main" id="{75008DFA-CAD2-43D5-881E-E58C0E8DD93C}"/>
                </a:ext>
              </a:extLst>
            </p:cNvPr>
            <p:cNvSpPr/>
            <p:nvPr/>
          </p:nvSpPr>
          <p:spPr>
            <a:xfrm>
              <a:off x="5508104" y="3226322"/>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32" name="正方形/長方形 31">
              <a:extLst>
                <a:ext uri="{FF2B5EF4-FFF2-40B4-BE49-F238E27FC236}">
                  <a16:creationId xmlns:a16="http://schemas.microsoft.com/office/drawing/2014/main" id="{B5AB96FE-AAF0-42E0-B93A-47F0293B0A17}"/>
                </a:ext>
              </a:extLst>
            </p:cNvPr>
            <p:cNvSpPr/>
            <p:nvPr/>
          </p:nvSpPr>
          <p:spPr>
            <a:xfrm>
              <a:off x="6448669" y="3226322"/>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0110011</a:t>
              </a:r>
              <a:endParaRPr kumimoji="1" lang="ja-JP" altLang="en-US" dirty="0">
                <a:solidFill>
                  <a:schemeClr val="tx1"/>
                </a:solidFill>
              </a:endParaRPr>
            </a:p>
          </p:txBody>
        </p:sp>
        <p:sp>
          <p:nvSpPr>
            <p:cNvPr id="38" name="正方形/長方形 37">
              <a:extLst>
                <a:ext uri="{FF2B5EF4-FFF2-40B4-BE49-F238E27FC236}">
                  <a16:creationId xmlns:a16="http://schemas.microsoft.com/office/drawing/2014/main" id="{237C43CF-2A06-4098-A81F-C6C18A22AC77}"/>
                </a:ext>
              </a:extLst>
            </p:cNvPr>
            <p:cNvSpPr/>
            <p:nvPr/>
          </p:nvSpPr>
          <p:spPr>
            <a:xfrm>
              <a:off x="2687625" y="3219571"/>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grpSp>
        <p:nvGrpSpPr>
          <p:cNvPr id="42" name="グループ化 41">
            <a:extLst>
              <a:ext uri="{FF2B5EF4-FFF2-40B4-BE49-F238E27FC236}">
                <a16:creationId xmlns:a16="http://schemas.microsoft.com/office/drawing/2014/main" id="{294077EE-2B65-4B76-A02A-04ABFD82696C}"/>
              </a:ext>
            </a:extLst>
          </p:cNvPr>
          <p:cNvGrpSpPr/>
          <p:nvPr/>
        </p:nvGrpSpPr>
        <p:grpSpPr>
          <a:xfrm>
            <a:off x="818586" y="3993116"/>
            <a:ext cx="7083355" cy="510807"/>
            <a:chOff x="529208" y="1622049"/>
            <a:chExt cx="7083355" cy="510807"/>
          </a:xfrm>
        </p:grpSpPr>
        <p:sp>
          <p:nvSpPr>
            <p:cNvPr id="43" name="正方形/長方形 42">
              <a:extLst>
                <a:ext uri="{FF2B5EF4-FFF2-40B4-BE49-F238E27FC236}">
                  <a16:creationId xmlns:a16="http://schemas.microsoft.com/office/drawing/2014/main" id="{68194CAA-E981-468B-9560-FD2C4F4464FC}"/>
                </a:ext>
              </a:extLst>
            </p:cNvPr>
            <p:cNvSpPr/>
            <p:nvPr/>
          </p:nvSpPr>
          <p:spPr>
            <a:xfrm>
              <a:off x="529208" y="1628800"/>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r>
                <a:rPr lang="en-US" altLang="ja-JP" dirty="0">
                  <a:solidFill>
                    <a:schemeClr val="tx1"/>
                  </a:solidFill>
                </a:rPr>
                <a:t>[12,10:5]</a:t>
              </a:r>
              <a:endParaRPr kumimoji="1" lang="ja-JP" altLang="en-US" dirty="0">
                <a:solidFill>
                  <a:schemeClr val="tx1"/>
                </a:solidFill>
              </a:endParaRPr>
            </a:p>
          </p:txBody>
        </p:sp>
        <p:sp>
          <p:nvSpPr>
            <p:cNvPr id="44" name="正方形/長方形 43">
              <a:extLst>
                <a:ext uri="{FF2B5EF4-FFF2-40B4-BE49-F238E27FC236}">
                  <a16:creationId xmlns:a16="http://schemas.microsoft.com/office/drawing/2014/main" id="{4FCB0B69-36DF-454C-807F-57695D7479FC}"/>
                </a:ext>
              </a:extLst>
            </p:cNvPr>
            <p:cNvSpPr/>
            <p:nvPr/>
          </p:nvSpPr>
          <p:spPr>
            <a:xfrm>
              <a:off x="3341981" y="1628800"/>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45" name="正方形/長方形 44">
              <a:extLst>
                <a:ext uri="{FF2B5EF4-FFF2-40B4-BE49-F238E27FC236}">
                  <a16:creationId xmlns:a16="http://schemas.microsoft.com/office/drawing/2014/main" id="{0B5EED83-B955-46BD-A000-A5970531585F}"/>
                </a:ext>
              </a:extLst>
            </p:cNvPr>
            <p:cNvSpPr/>
            <p:nvPr/>
          </p:nvSpPr>
          <p:spPr>
            <a:xfrm>
              <a:off x="4283968" y="1628800"/>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46" name="正方形/長方形 45">
              <a:extLst>
                <a:ext uri="{FF2B5EF4-FFF2-40B4-BE49-F238E27FC236}">
                  <a16:creationId xmlns:a16="http://schemas.microsoft.com/office/drawing/2014/main" id="{EF8D2E13-DF84-40F1-B3B1-A3C29D978C6F}"/>
                </a:ext>
              </a:extLst>
            </p:cNvPr>
            <p:cNvSpPr/>
            <p:nvPr/>
          </p:nvSpPr>
          <p:spPr>
            <a:xfrm>
              <a:off x="5220072" y="1628800"/>
              <a:ext cx="941987" cy="504056"/>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err="1">
                  <a:solidFill>
                    <a:schemeClr val="tx1"/>
                  </a:solidFill>
                </a:rPr>
                <a:t>imm</a:t>
              </a:r>
              <a:endParaRPr lang="en-US" altLang="ja-JP" dirty="0">
                <a:solidFill>
                  <a:schemeClr val="tx1"/>
                </a:solidFill>
              </a:endParaRPr>
            </a:p>
            <a:p>
              <a:pPr algn="ctr"/>
              <a:r>
                <a:rPr lang="en-US" altLang="ja-JP" dirty="0">
                  <a:solidFill>
                    <a:schemeClr val="tx1"/>
                  </a:solidFill>
                </a:rPr>
                <a:t>[4:1,11]</a:t>
              </a:r>
              <a:endParaRPr kumimoji="1" lang="ja-JP" altLang="en-US" dirty="0">
                <a:solidFill>
                  <a:schemeClr val="tx1"/>
                </a:solidFill>
              </a:endParaRPr>
            </a:p>
          </p:txBody>
        </p:sp>
        <p:sp>
          <p:nvSpPr>
            <p:cNvPr id="47" name="正方形/長方形 46">
              <a:extLst>
                <a:ext uri="{FF2B5EF4-FFF2-40B4-BE49-F238E27FC236}">
                  <a16:creationId xmlns:a16="http://schemas.microsoft.com/office/drawing/2014/main" id="{FD1F487B-FAED-4D30-9D92-4DB67B6FB006}"/>
                </a:ext>
              </a:extLst>
            </p:cNvPr>
            <p:cNvSpPr/>
            <p:nvPr/>
          </p:nvSpPr>
          <p:spPr>
            <a:xfrm>
              <a:off x="6160637" y="1628800"/>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1100011</a:t>
              </a:r>
              <a:endParaRPr kumimoji="1" lang="ja-JP" altLang="en-US" dirty="0">
                <a:solidFill>
                  <a:schemeClr val="tx1"/>
                </a:solidFill>
              </a:endParaRPr>
            </a:p>
          </p:txBody>
        </p:sp>
        <p:sp>
          <p:nvSpPr>
            <p:cNvPr id="48" name="正方形/長方形 47">
              <a:extLst>
                <a:ext uri="{FF2B5EF4-FFF2-40B4-BE49-F238E27FC236}">
                  <a16:creationId xmlns:a16="http://schemas.microsoft.com/office/drawing/2014/main" id="{1346F303-4FC8-4904-88F1-74FBAAEA1EA9}"/>
                </a:ext>
              </a:extLst>
            </p:cNvPr>
            <p:cNvSpPr/>
            <p:nvPr/>
          </p:nvSpPr>
          <p:spPr>
            <a:xfrm>
              <a:off x="2399593" y="1622049"/>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grpSp>
      <p:sp>
        <p:nvSpPr>
          <p:cNvPr id="49" name="テキスト ボックス 48">
            <a:extLst>
              <a:ext uri="{FF2B5EF4-FFF2-40B4-BE49-F238E27FC236}">
                <a16:creationId xmlns:a16="http://schemas.microsoft.com/office/drawing/2014/main" id="{E3690024-2B95-4FC0-ADED-B7438E6165E6}"/>
              </a:ext>
            </a:extLst>
          </p:cNvPr>
          <p:cNvSpPr txBox="1"/>
          <p:nvPr/>
        </p:nvSpPr>
        <p:spPr>
          <a:xfrm>
            <a:off x="7781000" y="626011"/>
            <a:ext cx="1204176" cy="646331"/>
          </a:xfrm>
          <a:prstGeom prst="rect">
            <a:avLst/>
          </a:prstGeom>
          <a:noFill/>
        </p:spPr>
        <p:txBody>
          <a:bodyPr wrap="none" rtlCol="0">
            <a:spAutoFit/>
          </a:bodyPr>
          <a:lstStyle/>
          <a:p>
            <a:r>
              <a:rPr kumimoji="1" lang="ja-JP" altLang="en-US" dirty="0"/>
              <a:t>レジスタ間</a:t>
            </a:r>
            <a:endParaRPr kumimoji="1" lang="en-US" altLang="ja-JP" dirty="0"/>
          </a:p>
          <a:p>
            <a:r>
              <a:rPr kumimoji="1" lang="ja-JP" altLang="en-US" dirty="0"/>
              <a:t>演算</a:t>
            </a:r>
          </a:p>
        </p:txBody>
      </p:sp>
      <p:sp>
        <p:nvSpPr>
          <p:cNvPr id="50" name="テキスト ボックス 49">
            <a:extLst>
              <a:ext uri="{FF2B5EF4-FFF2-40B4-BE49-F238E27FC236}">
                <a16:creationId xmlns:a16="http://schemas.microsoft.com/office/drawing/2014/main" id="{FD8E81F0-A8D3-49AA-98F9-5422975916E8}"/>
              </a:ext>
            </a:extLst>
          </p:cNvPr>
          <p:cNvSpPr txBox="1"/>
          <p:nvPr/>
        </p:nvSpPr>
        <p:spPr>
          <a:xfrm>
            <a:off x="7845545" y="1642375"/>
            <a:ext cx="1122423" cy="646331"/>
          </a:xfrm>
          <a:prstGeom prst="rect">
            <a:avLst/>
          </a:prstGeom>
          <a:noFill/>
        </p:spPr>
        <p:txBody>
          <a:bodyPr wrap="none" rtlCol="0">
            <a:spAutoFit/>
          </a:bodyPr>
          <a:lstStyle/>
          <a:p>
            <a:r>
              <a:rPr lang="ja-JP" altLang="en-US" dirty="0"/>
              <a:t>イミーディ</a:t>
            </a:r>
            <a:endParaRPr lang="en-US" altLang="ja-JP" dirty="0"/>
          </a:p>
          <a:p>
            <a:r>
              <a:rPr kumimoji="1" lang="ja-JP" altLang="en-US" dirty="0"/>
              <a:t>エイト</a:t>
            </a:r>
            <a:endParaRPr kumimoji="1" lang="en-US" altLang="ja-JP" dirty="0"/>
          </a:p>
        </p:txBody>
      </p:sp>
      <p:sp>
        <p:nvSpPr>
          <p:cNvPr id="51" name="テキスト ボックス 50">
            <a:extLst>
              <a:ext uri="{FF2B5EF4-FFF2-40B4-BE49-F238E27FC236}">
                <a16:creationId xmlns:a16="http://schemas.microsoft.com/office/drawing/2014/main" id="{0A257E01-B413-42DE-9348-3A86A24C2E6D}"/>
              </a:ext>
            </a:extLst>
          </p:cNvPr>
          <p:cNvSpPr txBox="1"/>
          <p:nvPr/>
        </p:nvSpPr>
        <p:spPr>
          <a:xfrm>
            <a:off x="7905248" y="2782669"/>
            <a:ext cx="748923" cy="369332"/>
          </a:xfrm>
          <a:prstGeom prst="rect">
            <a:avLst/>
          </a:prstGeom>
          <a:noFill/>
        </p:spPr>
        <p:txBody>
          <a:bodyPr wrap="none" rtlCol="0">
            <a:spAutoFit/>
          </a:bodyPr>
          <a:lstStyle/>
          <a:p>
            <a:r>
              <a:rPr lang="ja-JP" altLang="en-US" dirty="0"/>
              <a:t>ストア</a:t>
            </a:r>
            <a:endParaRPr lang="en-US" altLang="ja-JP" dirty="0"/>
          </a:p>
        </p:txBody>
      </p:sp>
      <p:sp>
        <p:nvSpPr>
          <p:cNvPr id="52" name="テキスト ボックス 51">
            <a:extLst>
              <a:ext uri="{FF2B5EF4-FFF2-40B4-BE49-F238E27FC236}">
                <a16:creationId xmlns:a16="http://schemas.microsoft.com/office/drawing/2014/main" id="{E40337CD-0681-423E-891D-5DA961CB201D}"/>
              </a:ext>
            </a:extLst>
          </p:cNvPr>
          <p:cNvSpPr txBox="1"/>
          <p:nvPr/>
        </p:nvSpPr>
        <p:spPr>
          <a:xfrm>
            <a:off x="7964951" y="3922963"/>
            <a:ext cx="646331" cy="369332"/>
          </a:xfrm>
          <a:prstGeom prst="rect">
            <a:avLst/>
          </a:prstGeom>
          <a:noFill/>
        </p:spPr>
        <p:txBody>
          <a:bodyPr wrap="none" rtlCol="0">
            <a:spAutoFit/>
          </a:bodyPr>
          <a:lstStyle/>
          <a:p>
            <a:r>
              <a:rPr lang="ja-JP" altLang="en-US" dirty="0"/>
              <a:t>分岐</a:t>
            </a:r>
            <a:endParaRPr lang="en-US" altLang="ja-JP" dirty="0"/>
          </a:p>
        </p:txBody>
      </p:sp>
    </p:spTree>
    <p:extLst>
      <p:ext uri="{BB962C8B-B14F-4D97-AF65-F5344CB8AC3E}">
        <p14:creationId xmlns:p14="http://schemas.microsoft.com/office/powerpoint/2010/main" val="854522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877AAA-339D-4E4A-A24D-752F12E2C4CD}"/>
              </a:ext>
            </a:extLst>
          </p:cNvPr>
          <p:cNvSpPr>
            <a:spLocks noGrp="1"/>
          </p:cNvSpPr>
          <p:nvPr>
            <p:ph type="title"/>
          </p:nvPr>
        </p:nvSpPr>
        <p:spPr>
          <a:xfrm>
            <a:off x="457200" y="277813"/>
            <a:ext cx="8229600" cy="846931"/>
          </a:xfrm>
        </p:spPr>
        <p:txBody>
          <a:bodyPr/>
          <a:lstStyle/>
          <a:p>
            <a:r>
              <a:rPr lang="en-US" altLang="ja-JP" dirty="0"/>
              <a:t>RISC-V</a:t>
            </a:r>
            <a:r>
              <a:rPr lang="ja-JP" altLang="en-US" dirty="0"/>
              <a:t>命令フォーマット</a:t>
            </a:r>
            <a:endParaRPr kumimoji="1" lang="ja-JP" altLang="en-US" dirty="0"/>
          </a:p>
        </p:txBody>
      </p:sp>
      <p:sp>
        <p:nvSpPr>
          <p:cNvPr id="3" name="コンテンツ プレースホルダー 2">
            <a:extLst>
              <a:ext uri="{FF2B5EF4-FFF2-40B4-BE49-F238E27FC236}">
                <a16:creationId xmlns:a16="http://schemas.microsoft.com/office/drawing/2014/main" id="{5F4E96FC-907A-4651-A29B-308E808C559F}"/>
              </a:ext>
            </a:extLst>
          </p:cNvPr>
          <p:cNvSpPr>
            <a:spLocks noGrp="1"/>
          </p:cNvSpPr>
          <p:nvPr>
            <p:ph idx="1"/>
          </p:nvPr>
        </p:nvSpPr>
        <p:spPr/>
        <p:txBody>
          <a:bodyPr/>
          <a:lstStyle/>
          <a:p>
            <a:endParaRPr kumimoji="1" lang="ja-JP" altLang="en-US"/>
          </a:p>
        </p:txBody>
      </p:sp>
      <p:pic>
        <p:nvPicPr>
          <p:cNvPr id="4" name="図 3">
            <a:extLst>
              <a:ext uri="{FF2B5EF4-FFF2-40B4-BE49-F238E27FC236}">
                <a16:creationId xmlns:a16="http://schemas.microsoft.com/office/drawing/2014/main" id="{5B4B4D53-0DDB-4B61-AD05-B85BAAE3AE7E}"/>
              </a:ext>
            </a:extLst>
          </p:cNvPr>
          <p:cNvPicPr>
            <a:picLocks noChangeAspect="1"/>
          </p:cNvPicPr>
          <p:nvPr/>
        </p:nvPicPr>
        <p:blipFill>
          <a:blip r:embed="rId3"/>
          <a:stretch>
            <a:fillRect/>
          </a:stretch>
        </p:blipFill>
        <p:spPr>
          <a:xfrm>
            <a:off x="-180528" y="1124744"/>
            <a:ext cx="9820583" cy="6244158"/>
          </a:xfrm>
          <a:prstGeom prst="rect">
            <a:avLst/>
          </a:prstGeom>
        </p:spPr>
      </p:pic>
    </p:spTree>
    <p:extLst>
      <p:ext uri="{BB962C8B-B14F-4D97-AF65-F5344CB8AC3E}">
        <p14:creationId xmlns:p14="http://schemas.microsoft.com/office/powerpoint/2010/main" val="3715119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C9D15BC-85D9-463A-AC30-957293537531}"/>
              </a:ext>
            </a:extLst>
          </p:cNvPr>
          <p:cNvSpPr>
            <a:spLocks noGrp="1"/>
          </p:cNvSpPr>
          <p:nvPr>
            <p:ph idx="1"/>
          </p:nvPr>
        </p:nvSpPr>
        <p:spPr>
          <a:xfrm>
            <a:off x="755576" y="188640"/>
            <a:ext cx="8229600" cy="4752528"/>
          </a:xfrm>
        </p:spPr>
        <p:txBody>
          <a:bodyPr/>
          <a:lstStyle/>
          <a:p>
            <a:pPr marL="0" indent="0">
              <a:buNone/>
            </a:pPr>
            <a:r>
              <a:rPr lang="en-US" altLang="ja-JP" sz="2000" dirty="0"/>
              <a:t>assign </a:t>
            </a:r>
            <a:r>
              <a:rPr lang="en-US" altLang="ja-JP" sz="2000" dirty="0" err="1"/>
              <a:t>sw_op</a:t>
            </a:r>
            <a:r>
              <a:rPr lang="en-US" altLang="ja-JP" sz="2000" dirty="0"/>
              <a:t> = (opcode == `OP_STORE) &amp; (funct3 == 3'b010);</a:t>
            </a:r>
          </a:p>
          <a:p>
            <a:pPr marL="0" indent="0">
              <a:buNone/>
            </a:pPr>
            <a:r>
              <a:rPr lang="en-US" altLang="ja-JP" sz="2000" dirty="0"/>
              <a:t>assign </a:t>
            </a:r>
            <a:r>
              <a:rPr lang="en-US" altLang="ja-JP" sz="2000" dirty="0" err="1"/>
              <a:t>lw_op</a:t>
            </a:r>
            <a:r>
              <a:rPr lang="en-US" altLang="ja-JP" sz="2000" dirty="0"/>
              <a:t> = (opcode == `OP_LOAD) &amp; (funct3 == 3'b010);</a:t>
            </a:r>
          </a:p>
          <a:p>
            <a:pPr marL="0" indent="0">
              <a:buNone/>
            </a:pPr>
            <a:r>
              <a:rPr lang="en-US" altLang="ja-JP" sz="2000" dirty="0"/>
              <a:t>assign </a:t>
            </a:r>
            <a:r>
              <a:rPr lang="en-US" altLang="ja-JP" sz="2000" dirty="0" err="1"/>
              <a:t>alu_op</a:t>
            </a:r>
            <a:r>
              <a:rPr lang="en-US" altLang="ja-JP" sz="2000" dirty="0"/>
              <a:t> = (opcode == `OP_REG) ;</a:t>
            </a:r>
          </a:p>
          <a:p>
            <a:pPr marL="0" indent="0">
              <a:buNone/>
            </a:pPr>
            <a:r>
              <a:rPr lang="en-US" altLang="ja-JP" sz="2000" dirty="0"/>
              <a:t>assign </a:t>
            </a:r>
            <a:r>
              <a:rPr lang="en-US" altLang="ja-JP" sz="2000" dirty="0" err="1"/>
              <a:t>imm_op</a:t>
            </a:r>
            <a:r>
              <a:rPr lang="en-US" altLang="ja-JP" sz="2000" dirty="0"/>
              <a:t> = (opcode == `OP_IMM) ;</a:t>
            </a:r>
          </a:p>
          <a:p>
            <a:pPr marL="0" indent="0">
              <a:buNone/>
            </a:pPr>
            <a:r>
              <a:rPr lang="en-US" altLang="ja-JP" sz="2000" dirty="0"/>
              <a:t>assign </a:t>
            </a:r>
            <a:r>
              <a:rPr lang="en-US" altLang="ja-JP" sz="2000" dirty="0" err="1"/>
              <a:t>bra_op</a:t>
            </a:r>
            <a:r>
              <a:rPr lang="en-US" altLang="ja-JP" sz="2000" dirty="0"/>
              <a:t> = (opcode == `OP_BRA) ;</a:t>
            </a:r>
          </a:p>
          <a:p>
            <a:pPr marL="0" indent="0">
              <a:buNone/>
            </a:pPr>
            <a:endParaRPr lang="en-US" altLang="ja-JP" sz="2000" dirty="0"/>
          </a:p>
          <a:p>
            <a:pPr marL="0" indent="0">
              <a:buNone/>
            </a:pPr>
            <a:r>
              <a:rPr lang="en-US" altLang="ja-JP" sz="2000" dirty="0"/>
              <a:t>assign </a:t>
            </a:r>
            <a:r>
              <a:rPr lang="en-US" altLang="ja-JP" sz="2000" dirty="0" err="1"/>
              <a:t>beq_op</a:t>
            </a:r>
            <a:r>
              <a:rPr lang="en-US" altLang="ja-JP" sz="2000" dirty="0"/>
              <a:t> = </a:t>
            </a:r>
            <a:r>
              <a:rPr lang="en-US" altLang="ja-JP" sz="2000" dirty="0" err="1"/>
              <a:t>bra_op</a:t>
            </a:r>
            <a:r>
              <a:rPr lang="en-US" altLang="ja-JP" sz="2000" dirty="0"/>
              <a:t> &amp; (funct3 == 3'b000);</a:t>
            </a:r>
          </a:p>
          <a:p>
            <a:pPr marL="0" indent="0">
              <a:buNone/>
            </a:pPr>
            <a:r>
              <a:rPr lang="en-US" altLang="ja-JP" sz="2000" dirty="0"/>
              <a:t>assign </a:t>
            </a:r>
            <a:r>
              <a:rPr lang="en-US" altLang="ja-JP" sz="2000" dirty="0" err="1"/>
              <a:t>bne_op</a:t>
            </a:r>
            <a:r>
              <a:rPr lang="en-US" altLang="ja-JP" sz="2000" dirty="0"/>
              <a:t> = </a:t>
            </a:r>
            <a:r>
              <a:rPr lang="en-US" altLang="ja-JP" sz="2000" dirty="0" err="1"/>
              <a:t>bra_op</a:t>
            </a:r>
            <a:r>
              <a:rPr lang="en-US" altLang="ja-JP" sz="2000" dirty="0"/>
              <a:t> &amp; (funct3 == 3'b001);</a:t>
            </a:r>
          </a:p>
          <a:p>
            <a:pPr marL="0" indent="0">
              <a:buNone/>
            </a:pPr>
            <a:r>
              <a:rPr lang="en-US" altLang="ja-JP" sz="2000" dirty="0"/>
              <a:t>assign </a:t>
            </a:r>
            <a:r>
              <a:rPr lang="en-US" altLang="ja-JP" sz="2000" dirty="0" err="1"/>
              <a:t>blt_op</a:t>
            </a:r>
            <a:r>
              <a:rPr lang="en-US" altLang="ja-JP" sz="2000" dirty="0"/>
              <a:t> = </a:t>
            </a:r>
            <a:r>
              <a:rPr lang="en-US" altLang="ja-JP" sz="2000" dirty="0" err="1"/>
              <a:t>bra_op</a:t>
            </a:r>
            <a:r>
              <a:rPr lang="en-US" altLang="ja-JP" sz="2000" dirty="0"/>
              <a:t> &amp; (funct3 == 3'b100);</a:t>
            </a:r>
          </a:p>
          <a:p>
            <a:pPr marL="0" indent="0">
              <a:buNone/>
            </a:pPr>
            <a:r>
              <a:rPr lang="en-US" altLang="ja-JP" sz="2000" dirty="0"/>
              <a:t>assign </a:t>
            </a:r>
            <a:r>
              <a:rPr lang="en-US" altLang="ja-JP" sz="2000" dirty="0" err="1"/>
              <a:t>bge_op</a:t>
            </a:r>
            <a:r>
              <a:rPr lang="en-US" altLang="ja-JP" sz="2000" dirty="0"/>
              <a:t> = </a:t>
            </a:r>
            <a:r>
              <a:rPr lang="en-US" altLang="ja-JP" sz="2000" dirty="0" err="1"/>
              <a:t>bra_op</a:t>
            </a:r>
            <a:r>
              <a:rPr lang="en-US" altLang="ja-JP" sz="2000" dirty="0"/>
              <a:t> &amp; (funct3 == 3'b101);</a:t>
            </a:r>
          </a:p>
          <a:p>
            <a:pPr marL="0" indent="0">
              <a:buNone/>
            </a:pPr>
            <a:r>
              <a:rPr lang="en-US" altLang="ja-JP" sz="2000" dirty="0"/>
              <a:t>assign </a:t>
            </a:r>
            <a:r>
              <a:rPr lang="en-US" altLang="ja-JP" sz="2000" dirty="0" err="1"/>
              <a:t>bltu_op</a:t>
            </a:r>
            <a:r>
              <a:rPr lang="en-US" altLang="ja-JP" sz="2000" dirty="0"/>
              <a:t> = </a:t>
            </a:r>
            <a:r>
              <a:rPr lang="en-US" altLang="ja-JP" sz="2000" dirty="0" err="1"/>
              <a:t>bra_op</a:t>
            </a:r>
            <a:r>
              <a:rPr lang="en-US" altLang="ja-JP" sz="2000" dirty="0"/>
              <a:t> &amp; (funct3 == 3'b110);</a:t>
            </a:r>
          </a:p>
          <a:p>
            <a:pPr marL="0" indent="0">
              <a:buNone/>
            </a:pPr>
            <a:r>
              <a:rPr lang="en-US" altLang="ja-JP" sz="2000" dirty="0"/>
              <a:t>assign </a:t>
            </a:r>
            <a:r>
              <a:rPr lang="en-US" altLang="ja-JP" sz="2000" dirty="0" err="1"/>
              <a:t>bgeu_op</a:t>
            </a:r>
            <a:r>
              <a:rPr lang="en-US" altLang="ja-JP" sz="2000" dirty="0"/>
              <a:t> = </a:t>
            </a:r>
            <a:r>
              <a:rPr lang="en-US" altLang="ja-JP" sz="2000" dirty="0" err="1"/>
              <a:t>bra_op</a:t>
            </a:r>
            <a:r>
              <a:rPr lang="en-US" altLang="ja-JP" sz="2000" dirty="0"/>
              <a:t> &amp; (funct3 == 3'b111);</a:t>
            </a:r>
          </a:p>
          <a:p>
            <a:pPr marL="0" indent="0">
              <a:buNone/>
            </a:pPr>
            <a:endParaRPr lang="en-US" altLang="ja-JP" sz="2000" dirty="0"/>
          </a:p>
          <a:p>
            <a:pPr marL="0" indent="0">
              <a:buNone/>
            </a:pPr>
            <a:r>
              <a:rPr lang="en-US" altLang="ja-JP" sz="2000" dirty="0"/>
              <a:t>assign </a:t>
            </a:r>
            <a:r>
              <a:rPr lang="en-US" altLang="ja-JP" sz="2000" dirty="0" err="1"/>
              <a:t>ext</a:t>
            </a:r>
            <a:r>
              <a:rPr lang="en-US" altLang="ja-JP" sz="2000" dirty="0"/>
              <a:t> = </a:t>
            </a:r>
            <a:r>
              <a:rPr lang="en-US" altLang="ja-JP" sz="2000" dirty="0" err="1"/>
              <a:t>alu_op</a:t>
            </a:r>
            <a:r>
              <a:rPr lang="en-US" altLang="ja-JP" sz="2000" dirty="0"/>
              <a:t>  &amp; funct7[5];</a:t>
            </a:r>
          </a:p>
          <a:p>
            <a:pPr marL="0" indent="0">
              <a:buNone/>
            </a:pPr>
            <a:endParaRPr lang="en-US" altLang="ja-JP" sz="2000" dirty="0"/>
          </a:p>
          <a:p>
            <a:endParaRPr kumimoji="1" lang="ja-JP" altLang="en-US" dirty="0"/>
          </a:p>
        </p:txBody>
      </p:sp>
      <p:sp>
        <p:nvSpPr>
          <p:cNvPr id="4" name="正方形/長方形 3">
            <a:extLst>
              <a:ext uri="{FF2B5EF4-FFF2-40B4-BE49-F238E27FC236}">
                <a16:creationId xmlns:a16="http://schemas.microsoft.com/office/drawing/2014/main" id="{70D1A02F-4844-4887-AE44-003C9B7234A4}"/>
              </a:ext>
            </a:extLst>
          </p:cNvPr>
          <p:cNvSpPr/>
          <p:nvPr/>
        </p:nvSpPr>
        <p:spPr>
          <a:xfrm>
            <a:off x="683568" y="116632"/>
            <a:ext cx="7920880" cy="5472608"/>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3E41AE5-8E6B-471C-B9F9-A28F41287C4A}"/>
              </a:ext>
            </a:extLst>
          </p:cNvPr>
          <p:cNvSpPr txBox="1"/>
          <p:nvPr/>
        </p:nvSpPr>
        <p:spPr>
          <a:xfrm>
            <a:off x="6835477" y="2598003"/>
            <a:ext cx="1723549" cy="830997"/>
          </a:xfrm>
          <a:prstGeom prst="rect">
            <a:avLst/>
          </a:prstGeom>
          <a:noFill/>
        </p:spPr>
        <p:txBody>
          <a:bodyPr wrap="none" rtlCol="0">
            <a:spAutoFit/>
          </a:bodyPr>
          <a:lstStyle/>
          <a:p>
            <a:r>
              <a:rPr lang="ja-JP" altLang="en-US" sz="2400" dirty="0"/>
              <a:t>分岐命令の</a:t>
            </a:r>
            <a:endParaRPr lang="en-US" altLang="ja-JP" sz="2400" dirty="0"/>
          </a:p>
          <a:p>
            <a:r>
              <a:rPr lang="ja-JP" altLang="en-US" sz="2400" dirty="0"/>
              <a:t>デコード</a:t>
            </a:r>
            <a:endParaRPr lang="en-US" altLang="ja-JP" sz="2400" dirty="0"/>
          </a:p>
        </p:txBody>
      </p:sp>
      <p:sp>
        <p:nvSpPr>
          <p:cNvPr id="8" name="テキスト ボックス 7">
            <a:extLst>
              <a:ext uri="{FF2B5EF4-FFF2-40B4-BE49-F238E27FC236}">
                <a16:creationId xmlns:a16="http://schemas.microsoft.com/office/drawing/2014/main" id="{5829393D-8C2E-43C4-B5E6-59FAB17D62D8}"/>
              </a:ext>
            </a:extLst>
          </p:cNvPr>
          <p:cNvSpPr txBox="1"/>
          <p:nvPr/>
        </p:nvSpPr>
        <p:spPr>
          <a:xfrm>
            <a:off x="6372200" y="1079470"/>
            <a:ext cx="1503938" cy="830997"/>
          </a:xfrm>
          <a:prstGeom prst="rect">
            <a:avLst/>
          </a:prstGeom>
          <a:noFill/>
        </p:spPr>
        <p:txBody>
          <a:bodyPr wrap="none" rtlCol="0">
            <a:spAutoFit/>
          </a:bodyPr>
          <a:lstStyle/>
          <a:p>
            <a:r>
              <a:rPr lang="en-US" altLang="ja-JP" sz="2400" dirty="0"/>
              <a:t>opcode</a:t>
            </a:r>
            <a:r>
              <a:rPr lang="ja-JP" altLang="en-US" sz="2400" dirty="0"/>
              <a:t>の</a:t>
            </a:r>
            <a:endParaRPr lang="en-US" altLang="ja-JP" sz="2400" dirty="0"/>
          </a:p>
          <a:p>
            <a:r>
              <a:rPr lang="ja-JP" altLang="en-US" sz="2400" dirty="0"/>
              <a:t>デコード</a:t>
            </a:r>
            <a:endParaRPr lang="en-US" altLang="ja-JP" sz="2400" dirty="0"/>
          </a:p>
        </p:txBody>
      </p:sp>
    </p:spTree>
    <p:extLst>
      <p:ext uri="{BB962C8B-B14F-4D97-AF65-F5344CB8AC3E}">
        <p14:creationId xmlns:p14="http://schemas.microsoft.com/office/powerpoint/2010/main" val="599626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253146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データパスの記述</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24" name="テキスト ボックス 123">
            <a:extLst>
              <a:ext uri="{FF2B5EF4-FFF2-40B4-BE49-F238E27FC236}">
                <a16:creationId xmlns:a16="http://schemas.microsoft.com/office/drawing/2014/main" id="{BBDBDF73-0F85-4CB3-8C0A-C00024BBB8A7}"/>
              </a:ext>
            </a:extLst>
          </p:cNvPr>
          <p:cNvSpPr txBox="1"/>
          <p:nvPr/>
        </p:nvSpPr>
        <p:spPr>
          <a:xfrm>
            <a:off x="2583657" y="4925834"/>
            <a:ext cx="2428873" cy="1200329"/>
          </a:xfrm>
          <a:prstGeom prst="rect">
            <a:avLst/>
          </a:prstGeom>
          <a:noFill/>
          <a:ln>
            <a:solidFill>
              <a:schemeClr val="tx1"/>
            </a:solidFill>
          </a:ln>
        </p:spPr>
        <p:txBody>
          <a:bodyPr wrap="square" rtlCol="0">
            <a:spAutoFit/>
          </a:bodyPr>
          <a:lstStyle/>
          <a:p>
            <a:r>
              <a:rPr lang="en-US" altLang="ja-JP" dirty="0"/>
              <a:t>assign</a:t>
            </a:r>
            <a:r>
              <a:rPr lang="ja-JP" altLang="en-US" dirty="0"/>
              <a:t>　</a:t>
            </a:r>
            <a:r>
              <a:rPr lang="en-US" altLang="ja-JP" dirty="0"/>
              <a:t>we = </a:t>
            </a:r>
            <a:r>
              <a:rPr lang="en-US" altLang="ja-JP" dirty="0" err="1"/>
              <a:t>sw_op</a:t>
            </a:r>
            <a:r>
              <a:rPr lang="en-US" altLang="ja-JP" dirty="0"/>
              <a:t>;</a:t>
            </a:r>
          </a:p>
          <a:p>
            <a:r>
              <a:rPr lang="en-US" altLang="ja-JP" dirty="0"/>
              <a:t>assign </a:t>
            </a:r>
            <a:r>
              <a:rPr lang="en-US" altLang="ja-JP" dirty="0" err="1"/>
              <a:t>writedata</a:t>
            </a:r>
            <a:r>
              <a:rPr lang="en-US" altLang="ja-JP" dirty="0"/>
              <a:t> =  </a:t>
            </a:r>
          </a:p>
          <a:p>
            <a:r>
              <a:rPr lang="en-US" altLang="ja-JP" dirty="0"/>
              <a:t>                          reg2;</a:t>
            </a:r>
          </a:p>
          <a:p>
            <a:endParaRPr lang="en-US" altLang="ja-JP" dirty="0"/>
          </a:p>
        </p:txBody>
      </p:sp>
      <p:sp>
        <p:nvSpPr>
          <p:cNvPr id="3" name="テキスト ボックス 2">
            <a:extLst>
              <a:ext uri="{FF2B5EF4-FFF2-40B4-BE49-F238E27FC236}">
                <a16:creationId xmlns:a16="http://schemas.microsoft.com/office/drawing/2014/main" id="{1FE4D826-11E6-45DE-AADD-28FF78EA5FE2}"/>
              </a:ext>
            </a:extLst>
          </p:cNvPr>
          <p:cNvSpPr txBox="1"/>
          <p:nvPr/>
        </p:nvSpPr>
        <p:spPr>
          <a:xfrm>
            <a:off x="42190" y="1188408"/>
            <a:ext cx="4365016" cy="1200329"/>
          </a:xfrm>
          <a:prstGeom prst="rect">
            <a:avLst/>
          </a:prstGeom>
          <a:noFill/>
          <a:ln>
            <a:solidFill>
              <a:schemeClr val="tx1"/>
            </a:solidFill>
          </a:ln>
        </p:spPr>
        <p:txBody>
          <a:bodyPr wrap="square" rtlCol="0">
            <a:spAutoFit/>
          </a:bodyPr>
          <a:lstStyle/>
          <a:p>
            <a:r>
              <a:rPr lang="en-US" altLang="ja-JP" dirty="0"/>
              <a:t>assign </a:t>
            </a:r>
            <a:r>
              <a:rPr lang="en-US" altLang="ja-JP" dirty="0" err="1"/>
              <a:t>srcb</a:t>
            </a:r>
            <a:r>
              <a:rPr lang="en-US" altLang="ja-JP" dirty="0"/>
              <a:t> = </a:t>
            </a:r>
            <a:r>
              <a:rPr lang="en-US" altLang="ja-JP" dirty="0" err="1"/>
              <a:t>imm_op</a:t>
            </a:r>
            <a:r>
              <a:rPr lang="en-US" altLang="ja-JP" dirty="0"/>
              <a:t> | </a:t>
            </a:r>
            <a:r>
              <a:rPr lang="en-US" altLang="ja-JP" dirty="0" err="1"/>
              <a:t>lw_op</a:t>
            </a:r>
            <a:r>
              <a:rPr lang="en-US" altLang="ja-JP" dirty="0"/>
              <a:t>  ?</a:t>
            </a:r>
          </a:p>
          <a:p>
            <a:r>
              <a:rPr lang="en-US" altLang="ja-JP" dirty="0"/>
              <a:t>                                       {sext, </a:t>
            </a:r>
            <a:r>
              <a:rPr lang="en-US" altLang="ja-JP" dirty="0" err="1"/>
              <a:t>imm_i</a:t>
            </a:r>
            <a:r>
              <a:rPr lang="en-US" altLang="ja-JP" dirty="0"/>
              <a:t>}: </a:t>
            </a:r>
          </a:p>
          <a:p>
            <a:r>
              <a:rPr lang="en-US" altLang="ja-JP" dirty="0"/>
              <a:t>              </a:t>
            </a:r>
            <a:r>
              <a:rPr lang="en-US" altLang="ja-JP" dirty="0" err="1"/>
              <a:t>bra_op</a:t>
            </a:r>
            <a:r>
              <a:rPr lang="en-US" altLang="ja-JP" dirty="0"/>
              <a:t> ? {sext[18:0],</a:t>
            </a:r>
            <a:r>
              <a:rPr lang="en-US" altLang="ja-JP" dirty="0" err="1"/>
              <a:t>imm_b</a:t>
            </a:r>
            <a:r>
              <a:rPr lang="en-US" altLang="ja-JP" dirty="0"/>
              <a:t>}: </a:t>
            </a:r>
          </a:p>
          <a:p>
            <a:r>
              <a:rPr lang="en-US" altLang="ja-JP" dirty="0"/>
              <a:t>              </a:t>
            </a:r>
            <a:r>
              <a:rPr lang="en-US" altLang="ja-JP" dirty="0" err="1"/>
              <a:t>sw_op</a:t>
            </a:r>
            <a:r>
              <a:rPr lang="en-US" altLang="ja-JP" dirty="0"/>
              <a:t> ? {sext, </a:t>
            </a:r>
            <a:r>
              <a:rPr lang="en-US" altLang="ja-JP" dirty="0" err="1"/>
              <a:t>imm_s</a:t>
            </a:r>
            <a:r>
              <a:rPr lang="en-US" altLang="ja-JP" dirty="0"/>
              <a:t>}: reg2;</a:t>
            </a:r>
          </a:p>
        </p:txBody>
      </p:sp>
      <p:cxnSp>
        <p:nvCxnSpPr>
          <p:cNvPr id="5" name="直線矢印コネクタ 4">
            <a:extLst>
              <a:ext uri="{FF2B5EF4-FFF2-40B4-BE49-F238E27FC236}">
                <a16:creationId xmlns:a16="http://schemas.microsoft.com/office/drawing/2014/main" id="{83E26731-AE20-4A93-83B9-B095251281CA}"/>
              </a:ext>
            </a:extLst>
          </p:cNvPr>
          <p:cNvCxnSpPr>
            <a:cxnSpLocks/>
            <a:stCxn id="3" idx="3"/>
          </p:cNvCxnSpPr>
          <p:nvPr/>
        </p:nvCxnSpPr>
        <p:spPr>
          <a:xfrm>
            <a:off x="4407206" y="1788573"/>
            <a:ext cx="2899262" cy="2053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テキスト ボックス 128">
            <a:extLst>
              <a:ext uri="{FF2B5EF4-FFF2-40B4-BE49-F238E27FC236}">
                <a16:creationId xmlns:a16="http://schemas.microsoft.com/office/drawing/2014/main" id="{D1C8D8A8-0035-41BD-AE82-C4F71F10D313}"/>
              </a:ext>
            </a:extLst>
          </p:cNvPr>
          <p:cNvSpPr txBox="1"/>
          <p:nvPr/>
        </p:nvSpPr>
        <p:spPr>
          <a:xfrm>
            <a:off x="169114" y="3459738"/>
            <a:ext cx="4825970" cy="646331"/>
          </a:xfrm>
          <a:prstGeom prst="rect">
            <a:avLst/>
          </a:prstGeom>
          <a:solidFill>
            <a:schemeClr val="bg1"/>
          </a:solidFill>
          <a:ln>
            <a:solidFill>
              <a:schemeClr val="tx1"/>
            </a:solidFill>
          </a:ln>
        </p:spPr>
        <p:txBody>
          <a:bodyPr wrap="square" rtlCol="0">
            <a:spAutoFit/>
          </a:bodyPr>
          <a:lstStyle/>
          <a:p>
            <a:r>
              <a:rPr lang="en-US" altLang="ja-JP" dirty="0"/>
              <a:t>assign result = </a:t>
            </a:r>
            <a:r>
              <a:rPr lang="en-US" altLang="ja-JP" dirty="0" err="1"/>
              <a:t>lw_op</a:t>
            </a:r>
            <a:r>
              <a:rPr lang="en-US" altLang="ja-JP" dirty="0"/>
              <a:t> ? </a:t>
            </a:r>
            <a:r>
              <a:rPr lang="en-US" altLang="ja-JP" dirty="0" err="1"/>
              <a:t>readdata</a:t>
            </a:r>
            <a:r>
              <a:rPr lang="en-US" altLang="ja-JP" dirty="0"/>
              <a:t> : </a:t>
            </a:r>
            <a:r>
              <a:rPr lang="en-US" altLang="ja-JP" dirty="0" err="1"/>
              <a:t>aluresult</a:t>
            </a:r>
            <a:r>
              <a:rPr lang="en-US" altLang="ja-JP" dirty="0"/>
              <a:t> ;</a:t>
            </a:r>
          </a:p>
          <a:p>
            <a:endParaRPr lang="en-US" altLang="ja-JP" dirty="0"/>
          </a:p>
        </p:txBody>
      </p:sp>
      <p:cxnSp>
        <p:nvCxnSpPr>
          <p:cNvPr id="130" name="直線矢印コネクタ 129">
            <a:extLst>
              <a:ext uri="{FF2B5EF4-FFF2-40B4-BE49-F238E27FC236}">
                <a16:creationId xmlns:a16="http://schemas.microsoft.com/office/drawing/2014/main" id="{FEC53D64-A49D-4BD9-8990-057D8AFFBAC0}"/>
              </a:ext>
            </a:extLst>
          </p:cNvPr>
          <p:cNvCxnSpPr>
            <a:cxnSpLocks/>
          </p:cNvCxnSpPr>
          <p:nvPr/>
        </p:nvCxnSpPr>
        <p:spPr>
          <a:xfrm>
            <a:off x="4976966" y="3732070"/>
            <a:ext cx="1806421" cy="914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2" name="テキスト ボックス 131">
            <a:extLst>
              <a:ext uri="{FF2B5EF4-FFF2-40B4-BE49-F238E27FC236}">
                <a16:creationId xmlns:a16="http://schemas.microsoft.com/office/drawing/2014/main" id="{E8675299-9D7B-44B6-980C-C08D08C9FFF2}"/>
              </a:ext>
            </a:extLst>
          </p:cNvPr>
          <p:cNvSpPr txBox="1"/>
          <p:nvPr/>
        </p:nvSpPr>
        <p:spPr>
          <a:xfrm>
            <a:off x="169114" y="4107801"/>
            <a:ext cx="4825970" cy="369332"/>
          </a:xfrm>
          <a:prstGeom prst="rect">
            <a:avLst/>
          </a:prstGeom>
          <a:solidFill>
            <a:schemeClr val="bg1"/>
          </a:solidFill>
          <a:ln>
            <a:solidFill>
              <a:schemeClr val="tx1"/>
            </a:solidFill>
          </a:ln>
        </p:spPr>
        <p:txBody>
          <a:bodyPr wrap="square" rtlCol="0">
            <a:spAutoFit/>
          </a:bodyPr>
          <a:lstStyle/>
          <a:p>
            <a:r>
              <a:rPr lang="nl-NL" altLang="ja-JP"/>
              <a:t>assign rwe = lw_op | alu_op | imm_op </a:t>
            </a:r>
            <a:endParaRPr lang="en-US" altLang="ja-JP" dirty="0"/>
          </a:p>
        </p:txBody>
      </p:sp>
      <p:cxnSp>
        <p:nvCxnSpPr>
          <p:cNvPr id="133" name="直線矢印コネクタ 132">
            <a:extLst>
              <a:ext uri="{FF2B5EF4-FFF2-40B4-BE49-F238E27FC236}">
                <a16:creationId xmlns:a16="http://schemas.microsoft.com/office/drawing/2014/main" id="{9337E67A-6E2C-4837-A08B-C236CB8BD3A2}"/>
              </a:ext>
            </a:extLst>
          </p:cNvPr>
          <p:cNvCxnSpPr>
            <a:cxnSpLocks/>
            <a:endCxn id="112759" idx="2"/>
          </p:cNvCxnSpPr>
          <p:nvPr/>
        </p:nvCxnSpPr>
        <p:spPr>
          <a:xfrm flipV="1">
            <a:off x="4990382" y="4005263"/>
            <a:ext cx="2542306" cy="3227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462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32832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dirty="0"/>
              <a:t>ALU</a:t>
            </a:r>
            <a:r>
              <a:rPr lang="ja-JP" altLang="en-US" sz="2400" b="1" dirty="0"/>
              <a:t>とレジスタファイル</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24" name="テキスト ボックス 123">
            <a:extLst>
              <a:ext uri="{FF2B5EF4-FFF2-40B4-BE49-F238E27FC236}">
                <a16:creationId xmlns:a16="http://schemas.microsoft.com/office/drawing/2014/main" id="{BBDBDF73-0F85-4CB3-8C0A-C00024BBB8A7}"/>
              </a:ext>
            </a:extLst>
          </p:cNvPr>
          <p:cNvSpPr txBox="1"/>
          <p:nvPr/>
        </p:nvSpPr>
        <p:spPr>
          <a:xfrm>
            <a:off x="67328" y="1068169"/>
            <a:ext cx="2879554" cy="646331"/>
          </a:xfrm>
          <a:prstGeom prst="rect">
            <a:avLst/>
          </a:prstGeom>
          <a:noFill/>
          <a:ln>
            <a:solidFill>
              <a:schemeClr val="tx1"/>
            </a:solidFill>
          </a:ln>
        </p:spPr>
        <p:txBody>
          <a:bodyPr wrap="square" rtlCol="0">
            <a:spAutoFit/>
          </a:bodyPr>
          <a:lstStyle/>
          <a:p>
            <a:r>
              <a:rPr lang="en-US" altLang="ja-JP" dirty="0"/>
              <a:t>assign </a:t>
            </a:r>
            <a:r>
              <a:rPr lang="en-US" altLang="ja-JP" dirty="0" err="1"/>
              <a:t>addcom</a:t>
            </a:r>
            <a:r>
              <a:rPr lang="en-US" altLang="ja-JP" dirty="0"/>
              <a:t> = (</a:t>
            </a:r>
            <a:r>
              <a:rPr lang="en-US" altLang="ja-JP" dirty="0" err="1"/>
              <a:t>lw_op|sw_op|bra_op</a:t>
            </a:r>
            <a:r>
              <a:rPr lang="en-US" altLang="ja-JP" dirty="0"/>
              <a:t>);</a:t>
            </a:r>
          </a:p>
        </p:txBody>
      </p:sp>
      <p:sp>
        <p:nvSpPr>
          <p:cNvPr id="3" name="テキスト ボックス 2">
            <a:extLst>
              <a:ext uri="{FF2B5EF4-FFF2-40B4-BE49-F238E27FC236}">
                <a16:creationId xmlns:a16="http://schemas.microsoft.com/office/drawing/2014/main" id="{1FE4D826-11E6-45DE-AADD-28FF78EA5FE2}"/>
              </a:ext>
            </a:extLst>
          </p:cNvPr>
          <p:cNvSpPr txBox="1"/>
          <p:nvPr/>
        </p:nvSpPr>
        <p:spPr>
          <a:xfrm>
            <a:off x="51261" y="2318611"/>
            <a:ext cx="4288506" cy="942907"/>
          </a:xfrm>
          <a:prstGeom prst="rect">
            <a:avLst/>
          </a:prstGeom>
          <a:solidFill>
            <a:schemeClr val="bg1"/>
          </a:solidFill>
          <a:ln>
            <a:solidFill>
              <a:schemeClr val="tx1"/>
            </a:solidFill>
          </a:ln>
        </p:spPr>
        <p:txBody>
          <a:bodyPr wrap="square" rtlCol="0">
            <a:spAutoFit/>
          </a:bodyPr>
          <a:lstStyle/>
          <a:p>
            <a:r>
              <a:rPr lang="en-US" altLang="ja-JP"/>
              <a:t>alu alu_1(.a(srca), .b(srcb), .s(funct3), .ext(ext), .addcom(addcom),  .y(aluresult));</a:t>
            </a:r>
            <a:endParaRPr lang="en-US" altLang="ja-JP" dirty="0"/>
          </a:p>
        </p:txBody>
      </p:sp>
      <p:cxnSp>
        <p:nvCxnSpPr>
          <p:cNvPr id="5" name="直線矢印コネクタ 4">
            <a:extLst>
              <a:ext uri="{FF2B5EF4-FFF2-40B4-BE49-F238E27FC236}">
                <a16:creationId xmlns:a16="http://schemas.microsoft.com/office/drawing/2014/main" id="{83E26731-AE20-4A93-83B9-B095251281CA}"/>
              </a:ext>
            </a:extLst>
          </p:cNvPr>
          <p:cNvCxnSpPr>
            <a:cxnSpLocks/>
            <a:stCxn id="3" idx="3"/>
          </p:cNvCxnSpPr>
          <p:nvPr/>
        </p:nvCxnSpPr>
        <p:spPr>
          <a:xfrm flipV="1">
            <a:off x="4339767" y="1664033"/>
            <a:ext cx="2022138" cy="1126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9" name="テキスト ボックス 128">
            <a:extLst>
              <a:ext uri="{FF2B5EF4-FFF2-40B4-BE49-F238E27FC236}">
                <a16:creationId xmlns:a16="http://schemas.microsoft.com/office/drawing/2014/main" id="{D1C8D8A8-0035-41BD-AE82-C4F71F10D313}"/>
              </a:ext>
            </a:extLst>
          </p:cNvPr>
          <p:cNvSpPr txBox="1"/>
          <p:nvPr/>
        </p:nvSpPr>
        <p:spPr>
          <a:xfrm>
            <a:off x="276466" y="3428822"/>
            <a:ext cx="4704360" cy="1200329"/>
          </a:xfrm>
          <a:prstGeom prst="rect">
            <a:avLst/>
          </a:prstGeom>
          <a:solidFill>
            <a:schemeClr val="bg1"/>
          </a:solidFill>
          <a:ln>
            <a:solidFill>
              <a:schemeClr val="tx1"/>
            </a:solidFill>
          </a:ln>
        </p:spPr>
        <p:txBody>
          <a:bodyPr wrap="square" rtlCol="0">
            <a:spAutoFit/>
          </a:bodyPr>
          <a:lstStyle/>
          <a:p>
            <a:r>
              <a:rPr lang="en-US" altLang="ja-JP" dirty="0" err="1"/>
              <a:t>rfile</a:t>
            </a:r>
            <a:r>
              <a:rPr lang="en-US" altLang="ja-JP" dirty="0"/>
              <a:t> rfile_1(.</a:t>
            </a:r>
            <a:r>
              <a:rPr lang="en-US" altLang="ja-JP" dirty="0" err="1"/>
              <a:t>clk</a:t>
            </a:r>
            <a:r>
              <a:rPr lang="en-US" altLang="ja-JP" dirty="0"/>
              <a:t>(</a:t>
            </a:r>
            <a:r>
              <a:rPr lang="en-US" altLang="ja-JP" dirty="0" err="1"/>
              <a:t>clk</a:t>
            </a:r>
            <a:r>
              <a:rPr lang="en-US" altLang="ja-JP" dirty="0"/>
              <a:t>), .rd1(reg1), .a1(rs1), </a:t>
            </a:r>
          </a:p>
          <a:p>
            <a:r>
              <a:rPr lang="ja-JP" altLang="en-US" dirty="0"/>
              <a:t>　　　　　　　　　　　　　　</a:t>
            </a:r>
            <a:r>
              <a:rPr lang="en-US" altLang="ja-JP" dirty="0"/>
              <a:t>.rd2(reg2), .a2(rs2), </a:t>
            </a:r>
          </a:p>
          <a:p>
            <a:r>
              <a:rPr lang="en-US" altLang="ja-JP" dirty="0"/>
              <a:t>	.wd3(result), .a3(</a:t>
            </a:r>
            <a:r>
              <a:rPr lang="en-US" altLang="ja-JP" dirty="0" err="1"/>
              <a:t>rd</a:t>
            </a:r>
            <a:r>
              <a:rPr lang="en-US" altLang="ja-JP" dirty="0"/>
              <a:t>), .we3(</a:t>
            </a:r>
            <a:r>
              <a:rPr lang="en-US" altLang="ja-JP" dirty="0" err="1"/>
              <a:t>rwe</a:t>
            </a:r>
            <a:r>
              <a:rPr lang="en-US" altLang="ja-JP" dirty="0"/>
              <a:t>));</a:t>
            </a:r>
          </a:p>
          <a:p>
            <a:endParaRPr lang="en-US" altLang="ja-JP" dirty="0"/>
          </a:p>
        </p:txBody>
      </p:sp>
      <p:cxnSp>
        <p:nvCxnSpPr>
          <p:cNvPr id="130" name="直線矢印コネクタ 129">
            <a:extLst>
              <a:ext uri="{FF2B5EF4-FFF2-40B4-BE49-F238E27FC236}">
                <a16:creationId xmlns:a16="http://schemas.microsoft.com/office/drawing/2014/main" id="{FEC53D64-A49D-4BD9-8990-057D8AFFBAC0}"/>
              </a:ext>
            </a:extLst>
          </p:cNvPr>
          <p:cNvCxnSpPr>
            <a:cxnSpLocks/>
            <a:stCxn id="129" idx="3"/>
          </p:cNvCxnSpPr>
          <p:nvPr/>
        </p:nvCxnSpPr>
        <p:spPr>
          <a:xfrm flipV="1">
            <a:off x="4980826" y="3238499"/>
            <a:ext cx="1678737" cy="7904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直線矢印コネクタ 101">
            <a:extLst>
              <a:ext uri="{FF2B5EF4-FFF2-40B4-BE49-F238E27FC236}">
                <a16:creationId xmlns:a16="http://schemas.microsoft.com/office/drawing/2014/main" id="{80D94AB6-A594-4955-A715-CE599A1F69E7}"/>
              </a:ext>
            </a:extLst>
          </p:cNvPr>
          <p:cNvCxnSpPr>
            <a:cxnSpLocks/>
          </p:cNvCxnSpPr>
          <p:nvPr/>
        </p:nvCxnSpPr>
        <p:spPr>
          <a:xfrm flipV="1">
            <a:off x="2894755" y="1179012"/>
            <a:ext cx="1913050" cy="2635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0051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V="1">
            <a:off x="6516687" y="2060573"/>
            <a:ext cx="5551"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2" name="Rectangle 62"/>
          <p:cNvSpPr>
            <a:spLocks noChangeArrowheads="1"/>
          </p:cNvSpPr>
          <p:nvPr/>
        </p:nvSpPr>
        <p:spPr bwMode="auto">
          <a:xfrm>
            <a:off x="713817" y="3071814"/>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713817" y="3216276"/>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713817" y="3287714"/>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929717" y="3065464"/>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49" y="1847850"/>
            <a:ext cx="11117" cy="18684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36550" y="18526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25475" y="19970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25475" y="18526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15913" y="21463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52450" y="22844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912812" y="2125279"/>
            <a:ext cx="5237163" cy="1625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2304" y="3281363"/>
            <a:ext cx="671513" cy="634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695282" y="210978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656362" y="24698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069129" y="2370138"/>
            <a:ext cx="720725" cy="222250"/>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608401" y="473216"/>
            <a:ext cx="4112775" cy="2283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614604" y="496046"/>
            <a:ext cx="6563" cy="1861392"/>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690942" y="2218753"/>
            <a:ext cx="756259" cy="45176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&lt;&gt;=</a:t>
            </a:r>
            <a:r>
              <a:rPr lang="ja-JP" altLang="en-US" sz="1600" b="1" dirty="0">
                <a:solidFill>
                  <a:schemeClr val="tx1"/>
                </a:solidFill>
              </a:rPr>
              <a:t>？</a:t>
            </a:r>
            <a:endParaRPr kumimoji="1" lang="ja-JP" altLang="en-US" sz="1600" b="1" dirty="0">
              <a:solidFill>
                <a:schemeClr val="tx1"/>
              </a:solidFill>
            </a:endParaRP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721880" y="2441368"/>
            <a:ext cx="969062" cy="32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40059" y="2311655"/>
            <a:ext cx="3080599" cy="125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a:off x="3434501" y="2384424"/>
            <a:ext cx="3729094" cy="305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211196" y="2141538"/>
            <a:ext cx="0" cy="2159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987755" y="1852077"/>
            <a:ext cx="852531" cy="15611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405855" y="1706564"/>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6119019" y="1992121"/>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429713" y="2592388"/>
            <a:ext cx="1654" cy="47942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675313" y="162974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p:txBody>
      </p:sp>
      <p:sp>
        <p:nvSpPr>
          <p:cNvPr id="140" name="テキスト ボックス 139">
            <a:extLst>
              <a:ext uri="{FF2B5EF4-FFF2-40B4-BE49-F238E27FC236}">
                <a16:creationId xmlns:a16="http://schemas.microsoft.com/office/drawing/2014/main" id="{D050F40A-6022-4E78-8915-7F532110A04C}"/>
              </a:ext>
            </a:extLst>
          </p:cNvPr>
          <p:cNvSpPr txBox="1"/>
          <p:nvPr/>
        </p:nvSpPr>
        <p:spPr>
          <a:xfrm>
            <a:off x="1933180" y="927926"/>
            <a:ext cx="4704360" cy="646331"/>
          </a:xfrm>
          <a:prstGeom prst="rect">
            <a:avLst/>
          </a:prstGeom>
          <a:solidFill>
            <a:schemeClr val="bg1"/>
          </a:solidFill>
          <a:ln>
            <a:solidFill>
              <a:schemeClr val="tx1"/>
            </a:solidFill>
          </a:ln>
        </p:spPr>
        <p:txBody>
          <a:bodyPr wrap="square" rtlCol="0">
            <a:spAutoFit/>
          </a:bodyPr>
          <a:lstStyle/>
          <a:p>
            <a:r>
              <a:rPr lang="sv-SE" altLang="ja-JP"/>
              <a:t>assign srca = bra_op  ? pcplus4: reg1;</a:t>
            </a:r>
          </a:p>
          <a:p>
            <a:endParaRPr lang="en-US" altLang="ja-JP"/>
          </a:p>
        </p:txBody>
      </p:sp>
      <p:sp>
        <p:nvSpPr>
          <p:cNvPr id="141" name="テキスト ボックス 140">
            <a:extLst>
              <a:ext uri="{FF2B5EF4-FFF2-40B4-BE49-F238E27FC236}">
                <a16:creationId xmlns:a16="http://schemas.microsoft.com/office/drawing/2014/main" id="{B6D62397-EC6E-461B-9F27-94295F9C03C7}"/>
              </a:ext>
            </a:extLst>
          </p:cNvPr>
          <p:cNvSpPr txBox="1"/>
          <p:nvPr/>
        </p:nvSpPr>
        <p:spPr>
          <a:xfrm>
            <a:off x="378060" y="3905469"/>
            <a:ext cx="8418687" cy="2862322"/>
          </a:xfrm>
          <a:prstGeom prst="rect">
            <a:avLst/>
          </a:prstGeom>
          <a:solidFill>
            <a:schemeClr val="bg1"/>
          </a:solidFill>
          <a:ln>
            <a:solidFill>
              <a:schemeClr val="tx1"/>
            </a:solidFill>
          </a:ln>
        </p:spPr>
        <p:txBody>
          <a:bodyPr wrap="square" rtlCol="0">
            <a:spAutoFit/>
          </a:bodyPr>
          <a:lstStyle/>
          <a:p>
            <a:r>
              <a:rPr lang="en-US" altLang="ja-JP"/>
              <a:t>always @(posedge clk or negedge rst_n) </a:t>
            </a:r>
          </a:p>
          <a:p>
            <a:r>
              <a:rPr lang="en-US" altLang="ja-JP"/>
              <a:t>begin </a:t>
            </a:r>
          </a:p>
          <a:p>
            <a:r>
              <a:rPr lang="en-US" altLang="ja-JP"/>
              <a:t>   if(!rst_n) pc &lt;= 0;</a:t>
            </a:r>
          </a:p>
          <a:p>
            <a:r>
              <a:rPr lang="da-DK" altLang="ja-JP"/>
              <a:t>   else if ( (beq_op &amp; (reg1==reg2)) | (bne_op &amp; (reg1!=reg2)) |</a:t>
            </a:r>
          </a:p>
          <a:p>
            <a:r>
              <a:rPr lang="en-US" altLang="ja-JP"/>
              <a:t>   		(blt_op &amp; (sreg1&lt;sreg2) ) | (bge_op &amp; (sreg1&gt;=sreg2) ) |</a:t>
            </a:r>
          </a:p>
          <a:p>
            <a:r>
              <a:rPr lang="en-US" altLang="ja-JP"/>
              <a:t>   		(bltu_op &amp; (reg1&lt;reg2) ) | (bgeu_op &amp; (reg1&gt;=reg2) ) )</a:t>
            </a:r>
          </a:p>
          <a:p>
            <a:r>
              <a:rPr lang="en-US" altLang="ja-JP"/>
              <a:t>     pc &lt;= aluresult;</a:t>
            </a:r>
          </a:p>
          <a:p>
            <a:r>
              <a:rPr lang="en-US" altLang="ja-JP"/>
              <a:t>   else </a:t>
            </a:r>
          </a:p>
          <a:p>
            <a:r>
              <a:rPr lang="en-US" altLang="ja-JP"/>
              <a:t>     pc &lt;= pcplus4;</a:t>
            </a:r>
          </a:p>
          <a:p>
            <a:r>
              <a:rPr lang="en-US" altLang="ja-JP"/>
              <a:t>end</a:t>
            </a:r>
          </a:p>
        </p:txBody>
      </p:sp>
      <p:cxnSp>
        <p:nvCxnSpPr>
          <p:cNvPr id="6" name="直線矢印コネクタ 5">
            <a:extLst>
              <a:ext uri="{FF2B5EF4-FFF2-40B4-BE49-F238E27FC236}">
                <a16:creationId xmlns:a16="http://schemas.microsoft.com/office/drawing/2014/main" id="{362FD631-F341-42F1-8E1E-C951FFE608A2}"/>
              </a:ext>
            </a:extLst>
          </p:cNvPr>
          <p:cNvCxnSpPr>
            <a:stCxn id="140" idx="2"/>
            <a:endCxn id="160" idx="2"/>
          </p:cNvCxnSpPr>
          <p:nvPr/>
        </p:nvCxnSpPr>
        <p:spPr>
          <a:xfrm>
            <a:off x="4285360" y="1574257"/>
            <a:ext cx="1858266" cy="3301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0AE69000-D791-45A4-B584-F012B3EEB829}"/>
              </a:ext>
            </a:extLst>
          </p:cNvPr>
          <p:cNvCxnSpPr/>
          <p:nvPr/>
        </p:nvCxnSpPr>
        <p:spPr>
          <a:xfrm flipH="1" flipV="1">
            <a:off x="2987824" y="2781300"/>
            <a:ext cx="81247" cy="11525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Text Box 37">
            <a:extLst>
              <a:ext uri="{FF2B5EF4-FFF2-40B4-BE49-F238E27FC236}">
                <a16:creationId xmlns:a16="http://schemas.microsoft.com/office/drawing/2014/main" id="{64B993B5-41D0-4916-AE3D-1CC38DEE7593}"/>
              </a:ext>
            </a:extLst>
          </p:cNvPr>
          <p:cNvSpPr txBox="1">
            <a:spLocks noChangeArrowheads="1"/>
          </p:cNvSpPr>
          <p:nvPr/>
        </p:nvSpPr>
        <p:spPr bwMode="auto">
          <a:xfrm>
            <a:off x="427964" y="238502"/>
            <a:ext cx="8034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分岐</a:t>
            </a:r>
            <a:endParaRPr lang="en-US" altLang="ja-JP" sz="2400" b="1" dirty="0"/>
          </a:p>
          <a:p>
            <a:r>
              <a:rPr lang="ja-JP" altLang="en-US" sz="2400" b="1" dirty="0"/>
              <a:t>命令</a:t>
            </a:r>
          </a:p>
        </p:txBody>
      </p:sp>
    </p:spTree>
    <p:extLst>
      <p:ext uri="{BB962C8B-B14F-4D97-AF65-F5344CB8AC3E}">
        <p14:creationId xmlns:p14="http://schemas.microsoft.com/office/powerpoint/2010/main" val="1276738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150392"/>
            <a:ext cx="9168078" cy="1143000"/>
          </a:xfrm>
        </p:spPr>
        <p:txBody>
          <a:bodyPr/>
          <a:lstStyle/>
          <a:p>
            <a:pPr eaLnBrk="1" hangingPunct="1"/>
            <a:r>
              <a:rPr lang="ja-JP" altLang="en-US" sz="3600" dirty="0"/>
              <a:t>　</a:t>
            </a:r>
            <a:r>
              <a:rPr lang="en-US" altLang="ja-JP" sz="3600" dirty="0" err="1"/>
              <a:t>lui</a:t>
            </a:r>
            <a:r>
              <a:rPr lang="ja-JP" altLang="en-US" sz="3600" dirty="0"/>
              <a:t>（</a:t>
            </a:r>
            <a:r>
              <a:rPr lang="en-US" altLang="ja-JP" sz="3600" dirty="0"/>
              <a:t>Load Upper Immediate)</a:t>
            </a:r>
            <a:r>
              <a:rPr lang="ja-JP" altLang="en-US" sz="3600" dirty="0"/>
              <a:t>の実装</a:t>
            </a:r>
            <a:endParaRPr lang="en-US" altLang="ja-JP" sz="3600" dirty="0"/>
          </a:p>
        </p:txBody>
      </p:sp>
      <p:sp>
        <p:nvSpPr>
          <p:cNvPr id="32771" name="Rectangle 3"/>
          <p:cNvSpPr>
            <a:spLocks noGrp="1" noChangeArrowheads="1"/>
          </p:cNvSpPr>
          <p:nvPr>
            <p:ph type="body" idx="1"/>
          </p:nvPr>
        </p:nvSpPr>
        <p:spPr/>
        <p:txBody>
          <a:bodyPr/>
          <a:lstStyle/>
          <a:p>
            <a:pPr eaLnBrk="1" hangingPunct="1">
              <a:buFontTx/>
              <a:buNone/>
            </a:pPr>
            <a:r>
              <a:rPr lang="ja-JP" altLang="en-US" dirty="0"/>
              <a:t>上位</a:t>
            </a:r>
            <a:r>
              <a:rPr lang="en-US" altLang="ja-JP" dirty="0"/>
              <a:t>20bit</a:t>
            </a:r>
            <a:r>
              <a:rPr lang="ja-JP" altLang="en-US" dirty="0"/>
              <a:t>に直値を設定する命令</a:t>
            </a:r>
            <a:endParaRPr lang="en-US" altLang="ja-JP" dirty="0"/>
          </a:p>
          <a:p>
            <a:pPr eaLnBrk="1" hangingPunct="1">
              <a:buFontTx/>
              <a:buNone/>
            </a:pPr>
            <a:r>
              <a:rPr lang="en-US" altLang="ja-JP" dirty="0" err="1"/>
              <a:t>lui</a:t>
            </a:r>
            <a:r>
              <a:rPr lang="ja-JP" altLang="en-US" dirty="0"/>
              <a:t> </a:t>
            </a:r>
            <a:r>
              <a:rPr lang="en-US" altLang="ja-JP" dirty="0" err="1"/>
              <a:t>rd</a:t>
            </a:r>
            <a:r>
              <a:rPr lang="en-US" altLang="ja-JP" dirty="0"/>
              <a:t>,</a:t>
            </a:r>
            <a:r>
              <a:rPr lang="ja-JP" altLang="en-US" dirty="0"/>
              <a:t> </a:t>
            </a:r>
            <a:r>
              <a:rPr lang="en-US" altLang="ja-JP" dirty="0" err="1"/>
              <a:t>imm</a:t>
            </a:r>
            <a:endParaRPr lang="en-US" altLang="ja-JP" dirty="0"/>
          </a:p>
          <a:p>
            <a:pPr lvl="1" eaLnBrk="1" hangingPunct="1"/>
            <a:r>
              <a:rPr lang="ja-JP" altLang="en-US" dirty="0"/>
              <a:t>下位は</a:t>
            </a:r>
            <a:r>
              <a:rPr lang="en-US" altLang="ja-JP" dirty="0"/>
              <a:t>0</a:t>
            </a:r>
            <a:r>
              <a:rPr lang="ja-JP" altLang="en-US" dirty="0"/>
              <a:t>にする</a:t>
            </a:r>
            <a:endParaRPr lang="en-US" altLang="ja-JP" dirty="0"/>
          </a:p>
          <a:p>
            <a:pPr lvl="1" eaLnBrk="1" hangingPunct="1"/>
            <a:r>
              <a:rPr lang="en-US" altLang="ja-JP" dirty="0" err="1"/>
              <a:t>lui</a:t>
            </a:r>
            <a:r>
              <a:rPr lang="en-US" altLang="ja-JP" dirty="0"/>
              <a:t> x1,5  </a:t>
            </a:r>
          </a:p>
          <a:p>
            <a:pPr lvl="1" eaLnBrk="1" hangingPunct="1"/>
            <a:endParaRPr lang="en-US" altLang="ja-JP" dirty="0"/>
          </a:p>
          <a:p>
            <a:pPr lvl="1" eaLnBrk="1" hangingPunct="1"/>
            <a:endParaRPr lang="en-US" altLang="ja-JP" dirty="0"/>
          </a:p>
          <a:p>
            <a:pPr lvl="1" eaLnBrk="1" hangingPunct="1"/>
            <a:r>
              <a:rPr lang="en-US" altLang="ja-JP" dirty="0"/>
              <a:t>x1</a:t>
            </a:r>
            <a:r>
              <a:rPr lang="ja-JP" altLang="en-US" dirty="0"/>
              <a:t>を</a:t>
            </a:r>
            <a:r>
              <a:rPr lang="en-US" altLang="ja-JP" dirty="0"/>
              <a:t>0x12345678</a:t>
            </a:r>
            <a:r>
              <a:rPr lang="ja-JP" altLang="en-US" dirty="0"/>
              <a:t>に設定せよ</a:t>
            </a:r>
            <a:endParaRPr lang="en-US" altLang="ja-JP" dirty="0"/>
          </a:p>
          <a:p>
            <a:pPr lvl="1" eaLnBrk="1" hangingPunct="1"/>
            <a:r>
              <a:rPr lang="en-US" altLang="ja-JP" dirty="0" err="1"/>
              <a:t>lui</a:t>
            </a:r>
            <a:r>
              <a:rPr lang="en-US" altLang="ja-JP" dirty="0"/>
              <a:t> x1, 0x12345</a:t>
            </a:r>
          </a:p>
          <a:p>
            <a:pPr lvl="1" eaLnBrk="1" hangingPunct="1"/>
            <a:r>
              <a:rPr lang="en-US" altLang="ja-JP" dirty="0" err="1"/>
              <a:t>ori</a:t>
            </a:r>
            <a:r>
              <a:rPr lang="en-US" altLang="ja-JP" dirty="0"/>
              <a:t> x1, 0x678</a:t>
            </a:r>
          </a:p>
          <a:p>
            <a:pPr lvl="1" eaLnBrk="1" hangingPunct="1">
              <a:buFontTx/>
              <a:buNone/>
            </a:pPr>
            <a:endParaRPr lang="en-US" altLang="ja-JP" dirty="0"/>
          </a:p>
        </p:txBody>
      </p:sp>
      <p:sp>
        <p:nvSpPr>
          <p:cNvPr id="32772" name="Rectangle 4"/>
          <p:cNvSpPr>
            <a:spLocks noChangeArrowheads="1"/>
          </p:cNvSpPr>
          <p:nvPr/>
        </p:nvSpPr>
        <p:spPr bwMode="auto">
          <a:xfrm>
            <a:off x="1305481" y="4007512"/>
            <a:ext cx="2736556"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3" name="Rectangle 5"/>
          <p:cNvSpPr>
            <a:spLocks noChangeArrowheads="1"/>
          </p:cNvSpPr>
          <p:nvPr/>
        </p:nvSpPr>
        <p:spPr bwMode="auto">
          <a:xfrm>
            <a:off x="4042037" y="4007512"/>
            <a:ext cx="2232025" cy="504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4" name="Text Box 6"/>
          <p:cNvSpPr txBox="1">
            <a:spLocks noChangeArrowheads="1"/>
          </p:cNvSpPr>
          <p:nvPr/>
        </p:nvSpPr>
        <p:spPr bwMode="auto">
          <a:xfrm>
            <a:off x="1325626" y="4077072"/>
            <a:ext cx="27494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00000000000000000101</a:t>
            </a:r>
          </a:p>
        </p:txBody>
      </p:sp>
      <p:sp>
        <p:nvSpPr>
          <p:cNvPr id="32775" name="Text Box 7"/>
          <p:cNvSpPr txBox="1">
            <a:spLocks noChangeArrowheads="1"/>
          </p:cNvSpPr>
          <p:nvPr/>
        </p:nvSpPr>
        <p:spPr bwMode="auto">
          <a:xfrm>
            <a:off x="4271250" y="4075258"/>
            <a:ext cx="159530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00000000000</a:t>
            </a:r>
          </a:p>
        </p:txBody>
      </p:sp>
      <p:grpSp>
        <p:nvGrpSpPr>
          <p:cNvPr id="2" name="グループ化 1">
            <a:extLst>
              <a:ext uri="{FF2B5EF4-FFF2-40B4-BE49-F238E27FC236}">
                <a16:creationId xmlns:a16="http://schemas.microsoft.com/office/drawing/2014/main" id="{AA6C19A6-C339-442F-8B23-9D6A1C5BE2EA}"/>
              </a:ext>
            </a:extLst>
          </p:cNvPr>
          <p:cNvGrpSpPr/>
          <p:nvPr/>
        </p:nvGrpSpPr>
        <p:grpSpPr>
          <a:xfrm>
            <a:off x="611560" y="1117564"/>
            <a:ext cx="7083355" cy="504056"/>
            <a:chOff x="611560" y="1117564"/>
            <a:chExt cx="7083355" cy="504056"/>
          </a:xfrm>
        </p:grpSpPr>
        <p:sp>
          <p:nvSpPr>
            <p:cNvPr id="9" name="正方形/長方形 8">
              <a:extLst>
                <a:ext uri="{FF2B5EF4-FFF2-40B4-BE49-F238E27FC236}">
                  <a16:creationId xmlns:a16="http://schemas.microsoft.com/office/drawing/2014/main" id="{B08E04A3-F54F-4874-AB36-2237B18E36BC}"/>
                </a:ext>
              </a:extLst>
            </p:cNvPr>
            <p:cNvSpPr/>
            <p:nvPr/>
          </p:nvSpPr>
          <p:spPr>
            <a:xfrm>
              <a:off x="611560" y="1117564"/>
              <a:ext cx="4690864"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a:t>
              </a:r>
              <a:r>
                <a:rPr lang="en-US" altLang="ja-JP" dirty="0">
                  <a:solidFill>
                    <a:schemeClr val="tx1"/>
                  </a:solidFill>
                </a:rPr>
                <a:t>3</a:t>
              </a:r>
              <a:r>
                <a:rPr kumimoji="1" lang="en-US" altLang="ja-JP" dirty="0">
                  <a:solidFill>
                    <a:schemeClr val="tx1"/>
                  </a:solidFill>
                </a:rPr>
                <a:t>1:12]</a:t>
              </a:r>
              <a:endParaRPr kumimoji="1" lang="ja-JP" altLang="en-US" dirty="0">
                <a:solidFill>
                  <a:schemeClr val="tx1"/>
                </a:solidFill>
              </a:endParaRPr>
            </a:p>
          </p:txBody>
        </p:sp>
        <p:sp>
          <p:nvSpPr>
            <p:cNvPr id="12" name="正方形/長方形 11">
              <a:extLst>
                <a:ext uri="{FF2B5EF4-FFF2-40B4-BE49-F238E27FC236}">
                  <a16:creationId xmlns:a16="http://schemas.microsoft.com/office/drawing/2014/main" id="{C9CBE7A8-17A3-42C4-9689-27F17103DBCA}"/>
                </a:ext>
              </a:extLst>
            </p:cNvPr>
            <p:cNvSpPr/>
            <p:nvPr/>
          </p:nvSpPr>
          <p:spPr>
            <a:xfrm>
              <a:off x="5302424" y="1117564"/>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78D51A27-2A17-4A06-AA93-11AC27A67F49}"/>
                </a:ext>
              </a:extLst>
            </p:cNvPr>
            <p:cNvSpPr/>
            <p:nvPr/>
          </p:nvSpPr>
          <p:spPr>
            <a:xfrm>
              <a:off x="6242989" y="1117564"/>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0110111</a:t>
              </a:r>
              <a:endParaRPr kumimoji="1" lang="ja-JP" altLang="en-US" dirty="0">
                <a:solidFill>
                  <a:schemeClr val="tx1"/>
                </a:solidFill>
              </a:endParaRPr>
            </a:p>
          </p:txBody>
        </p:sp>
      </p:grpSp>
    </p:spTree>
    <p:extLst>
      <p:ext uri="{BB962C8B-B14F-4D97-AF65-F5344CB8AC3E}">
        <p14:creationId xmlns:p14="http://schemas.microsoft.com/office/powerpoint/2010/main" val="3574136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79604" y="1452884"/>
            <a:ext cx="8229600" cy="4525963"/>
          </a:xfrm>
        </p:spPr>
        <p:txBody>
          <a:bodyPr/>
          <a:lstStyle/>
          <a:p>
            <a:r>
              <a:rPr lang="en-US" altLang="ja-JP" sz="2400" dirty="0"/>
              <a:t>Verilog HDL</a:t>
            </a:r>
            <a:r>
              <a:rPr lang="ja-JP" altLang="en-US" sz="2400" dirty="0"/>
              <a:t>の記述を思い出そう！</a:t>
            </a:r>
            <a:endParaRPr lang="en-US" altLang="ja-JP" sz="2400" dirty="0"/>
          </a:p>
          <a:p>
            <a:r>
              <a:rPr lang="ja-JP" altLang="en-US" sz="2400" dirty="0"/>
              <a:t>信号線名は図と一致しているので、図を見ながら動作を追って行こう。</a:t>
            </a:r>
            <a:endParaRPr lang="en-US" altLang="ja-JP" sz="2400" dirty="0"/>
          </a:p>
          <a:p>
            <a:pPr marL="0" indent="0">
              <a:buNone/>
            </a:pPr>
            <a:endParaRPr lang="en-US" altLang="ja-JP" sz="2400" dirty="0"/>
          </a:p>
          <a:p>
            <a:pPr marL="0" indent="0">
              <a:buNone/>
            </a:pPr>
            <a:endParaRPr lang="en-US" altLang="ja-JP" sz="2400" dirty="0"/>
          </a:p>
          <a:p>
            <a:pPr marL="0" indent="0">
              <a:buNone/>
            </a:pPr>
            <a:endParaRPr kumimoji="1" lang="en-US" altLang="ja-JP" sz="2400" dirty="0"/>
          </a:p>
          <a:p>
            <a:endParaRPr kumimoji="1" lang="en-US" altLang="ja-JP" sz="2400" dirty="0"/>
          </a:p>
          <a:p>
            <a:pPr marL="0" indent="0">
              <a:buNone/>
            </a:pPr>
            <a:endParaRPr lang="en-US" altLang="ja-JP" sz="2400" dirty="0"/>
          </a:p>
          <a:p>
            <a:pPr marL="0" indent="0">
              <a:buNone/>
            </a:pPr>
            <a:endParaRPr kumimoji="1" lang="en-US" altLang="ja-JP" sz="2400"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9485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25819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dirty="0"/>
              <a:t>RV32I</a:t>
            </a:r>
            <a:r>
              <a:rPr lang="ja-JP" altLang="en-US" sz="2400" b="1" dirty="0"/>
              <a:t>の基本構成</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2938" y="2441368"/>
            <a:ext cx="3174" cy="316727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235825" y="363855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38156" y="3498851"/>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6183312" y="3489723"/>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F04626C-CE12-48A4-AD03-7E9BBD1271A5}"/>
              </a:ext>
            </a:extLst>
          </p:cNvPr>
          <p:cNvSpPr/>
          <p:nvPr/>
        </p:nvSpPr>
        <p:spPr>
          <a:xfrm>
            <a:off x="1105272" y="2697841"/>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918045" y="2697841"/>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860032" y="2697841"/>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796136" y="2697841"/>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736701" y="2697841"/>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1110011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908230" y="2174621"/>
            <a:ext cx="4382931" cy="400110"/>
          </a:xfrm>
          <a:prstGeom prst="rect">
            <a:avLst/>
          </a:prstGeom>
          <a:noFill/>
        </p:spPr>
        <p:txBody>
          <a:bodyPr wrap="none" rtlCol="0">
            <a:spAutoFit/>
          </a:bodyPr>
          <a:lstStyle/>
          <a:p>
            <a:r>
              <a:rPr lang="ja-JP" altLang="en-US" sz="2000" dirty="0"/>
              <a:t>イミーディエイト命令と似たフォーマット</a:t>
            </a:r>
            <a:endParaRPr kumimoji="1" lang="ja-JP" altLang="en-US" sz="2000" dirty="0"/>
          </a:p>
        </p:txBody>
      </p:sp>
      <p:sp>
        <p:nvSpPr>
          <p:cNvPr id="11" name="テキスト ボックス 10">
            <a:extLst>
              <a:ext uri="{FF2B5EF4-FFF2-40B4-BE49-F238E27FC236}">
                <a16:creationId xmlns:a16="http://schemas.microsoft.com/office/drawing/2014/main" id="{FE0C710A-700B-4AE9-BF4E-6469CA6CE50E}"/>
              </a:ext>
            </a:extLst>
          </p:cNvPr>
          <p:cNvSpPr txBox="1"/>
          <p:nvPr/>
        </p:nvSpPr>
        <p:spPr>
          <a:xfrm>
            <a:off x="4860032" y="3474222"/>
            <a:ext cx="1120820" cy="646331"/>
          </a:xfrm>
          <a:prstGeom prst="rect">
            <a:avLst/>
          </a:prstGeom>
          <a:noFill/>
        </p:spPr>
        <p:txBody>
          <a:bodyPr wrap="none" rtlCol="0">
            <a:spAutoFit/>
          </a:bodyPr>
          <a:lstStyle/>
          <a:p>
            <a:endParaRPr kumimoji="1" lang="en-US" altLang="ja-JP" dirty="0"/>
          </a:p>
          <a:p>
            <a:r>
              <a:rPr lang="en-US" altLang="ja-JP" dirty="0"/>
              <a:t>001:</a:t>
            </a:r>
            <a:r>
              <a:rPr kumimoji="1" lang="en-US" altLang="ja-JP" dirty="0"/>
              <a:t>  lui2</a:t>
            </a:r>
            <a:endParaRPr kumimoji="1" lang="ja-JP" altLang="en-US" dirty="0"/>
          </a:p>
        </p:txBody>
      </p:sp>
      <p:cxnSp>
        <p:nvCxnSpPr>
          <p:cNvPr id="14" name="直線矢印コネクタ 13">
            <a:extLst>
              <a:ext uri="{FF2B5EF4-FFF2-40B4-BE49-F238E27FC236}">
                <a16:creationId xmlns:a16="http://schemas.microsoft.com/office/drawing/2014/main" id="{F4AC333E-B07D-42EE-B6A8-5FB395DC00D1}"/>
              </a:ext>
            </a:extLst>
          </p:cNvPr>
          <p:cNvCxnSpPr>
            <a:cxnSpLocks/>
            <a:endCxn id="6" idx="2"/>
          </p:cNvCxnSpPr>
          <p:nvPr/>
        </p:nvCxnSpPr>
        <p:spPr>
          <a:xfrm flipV="1">
            <a:off x="5331026" y="3201897"/>
            <a:ext cx="0" cy="4848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783495" y="2378559"/>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sp>
        <p:nvSpPr>
          <p:cNvPr id="30" name="Rectangle 2">
            <a:extLst>
              <a:ext uri="{FF2B5EF4-FFF2-40B4-BE49-F238E27FC236}">
                <a16:creationId xmlns:a16="http://schemas.microsoft.com/office/drawing/2014/main" id="{4E03AE04-F0B5-4F05-A41E-E1DEEA3E4316}"/>
              </a:ext>
            </a:extLst>
          </p:cNvPr>
          <p:cNvSpPr>
            <a:spLocks noGrp="1" noChangeArrowheads="1"/>
          </p:cNvSpPr>
          <p:nvPr>
            <p:ph type="title"/>
          </p:nvPr>
        </p:nvSpPr>
        <p:spPr>
          <a:xfrm>
            <a:off x="0" y="150392"/>
            <a:ext cx="9168078" cy="1143000"/>
          </a:xfrm>
        </p:spPr>
        <p:txBody>
          <a:bodyPr/>
          <a:lstStyle/>
          <a:p>
            <a:pPr eaLnBrk="1" hangingPunct="1"/>
            <a:r>
              <a:rPr lang="ja-JP" altLang="en-US" sz="3600" dirty="0"/>
              <a:t>　</a:t>
            </a:r>
            <a:r>
              <a:rPr lang="ja-JP" altLang="en-US" sz="2800" dirty="0"/>
              <a:t>演習</a:t>
            </a:r>
            <a:r>
              <a:rPr lang="en-US" altLang="ja-JP" sz="2800" dirty="0"/>
              <a:t>2</a:t>
            </a:r>
            <a:r>
              <a:rPr lang="ja-JP" altLang="en-US" sz="2800"/>
              <a:t>　</a:t>
            </a:r>
            <a:r>
              <a:rPr lang="en-US" altLang="ja-JP" sz="2800"/>
              <a:t>lui2</a:t>
            </a:r>
            <a:r>
              <a:rPr lang="ja-JP" altLang="en-US" sz="2800" dirty="0"/>
              <a:t>（</a:t>
            </a:r>
            <a:r>
              <a:rPr lang="en-US" altLang="ja-JP" sz="2800" dirty="0"/>
              <a:t>Load Upper Immediate-2)</a:t>
            </a:r>
            <a:r>
              <a:rPr lang="ja-JP" altLang="en-US" sz="2800" dirty="0"/>
              <a:t>の実装</a:t>
            </a:r>
            <a:endParaRPr lang="en-US" altLang="ja-JP" sz="2800" dirty="0"/>
          </a:p>
        </p:txBody>
      </p:sp>
      <p:sp>
        <p:nvSpPr>
          <p:cNvPr id="35" name="テキスト ボックス 34">
            <a:extLst>
              <a:ext uri="{FF2B5EF4-FFF2-40B4-BE49-F238E27FC236}">
                <a16:creationId xmlns:a16="http://schemas.microsoft.com/office/drawing/2014/main" id="{E97E2E51-375D-468D-BA1A-3C84F9CFD03C}"/>
              </a:ext>
            </a:extLst>
          </p:cNvPr>
          <p:cNvSpPr txBox="1"/>
          <p:nvPr/>
        </p:nvSpPr>
        <p:spPr>
          <a:xfrm>
            <a:off x="6984662" y="3516460"/>
            <a:ext cx="1832553" cy="646331"/>
          </a:xfrm>
          <a:prstGeom prst="rect">
            <a:avLst/>
          </a:prstGeom>
          <a:noFill/>
        </p:spPr>
        <p:txBody>
          <a:bodyPr wrap="none" rtlCol="0">
            <a:spAutoFit/>
          </a:bodyPr>
          <a:lstStyle/>
          <a:p>
            <a:endParaRPr kumimoji="1" lang="en-US" altLang="ja-JP" dirty="0"/>
          </a:p>
          <a:p>
            <a:r>
              <a:rPr kumimoji="1" lang="en-US" altLang="ja-JP" dirty="0"/>
              <a:t>SPE, </a:t>
            </a:r>
            <a:r>
              <a:rPr kumimoji="1" lang="en-US" altLang="ja-JP" dirty="0" err="1"/>
              <a:t>ecall</a:t>
            </a:r>
            <a:r>
              <a:rPr kumimoji="1" lang="ja-JP" altLang="en-US" dirty="0"/>
              <a:t>と同じ</a:t>
            </a:r>
          </a:p>
        </p:txBody>
      </p:sp>
      <p:cxnSp>
        <p:nvCxnSpPr>
          <p:cNvPr id="36" name="直線矢印コネクタ 35">
            <a:extLst>
              <a:ext uri="{FF2B5EF4-FFF2-40B4-BE49-F238E27FC236}">
                <a16:creationId xmlns:a16="http://schemas.microsoft.com/office/drawing/2014/main" id="{39B03EE8-65C1-49C8-B2BA-0EE3E71CC211}"/>
              </a:ext>
            </a:extLst>
          </p:cNvPr>
          <p:cNvCxnSpPr>
            <a:cxnSpLocks/>
          </p:cNvCxnSpPr>
          <p:nvPr/>
        </p:nvCxnSpPr>
        <p:spPr>
          <a:xfrm flipV="1">
            <a:off x="7455656" y="3244135"/>
            <a:ext cx="0" cy="4848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DD0A5A9F-E996-4BBC-8B3C-629B046E0378}"/>
              </a:ext>
            </a:extLst>
          </p:cNvPr>
          <p:cNvSpPr txBox="1"/>
          <p:nvPr/>
        </p:nvSpPr>
        <p:spPr>
          <a:xfrm>
            <a:off x="1348006" y="4162791"/>
            <a:ext cx="2626040" cy="1200329"/>
          </a:xfrm>
          <a:prstGeom prst="rect">
            <a:avLst/>
          </a:prstGeom>
          <a:noFill/>
        </p:spPr>
        <p:txBody>
          <a:bodyPr wrap="none" rtlCol="0">
            <a:spAutoFit/>
          </a:bodyPr>
          <a:lstStyle/>
          <a:p>
            <a:r>
              <a:rPr kumimoji="1" lang="en-US" altLang="ja-JP" dirty="0" err="1"/>
              <a:t>ori</a:t>
            </a:r>
            <a:r>
              <a:rPr kumimoji="1" lang="en-US" altLang="ja-JP" dirty="0"/>
              <a:t> x1,x0,0x456</a:t>
            </a:r>
          </a:p>
          <a:p>
            <a:r>
              <a:rPr lang="en-US" altLang="ja-JP" dirty="0"/>
              <a:t>lui2 x1,x1,0x123</a:t>
            </a:r>
          </a:p>
          <a:p>
            <a:endParaRPr kumimoji="1" lang="en-US" altLang="ja-JP" dirty="0"/>
          </a:p>
          <a:p>
            <a:r>
              <a:rPr lang="ja-JP" altLang="en-US" dirty="0"/>
              <a:t>ｘ１は</a:t>
            </a:r>
            <a:r>
              <a:rPr lang="en-US" altLang="ja-JP" dirty="0"/>
              <a:t>000123456</a:t>
            </a:r>
            <a:r>
              <a:rPr lang="ja-JP" altLang="en-US" dirty="0"/>
              <a:t>になる。</a:t>
            </a:r>
            <a:endParaRPr lang="en-US" altLang="ja-JP" dirty="0"/>
          </a:p>
        </p:txBody>
      </p:sp>
      <p:sp>
        <p:nvSpPr>
          <p:cNvPr id="37" name="テキスト ボックス 36">
            <a:extLst>
              <a:ext uri="{FF2B5EF4-FFF2-40B4-BE49-F238E27FC236}">
                <a16:creationId xmlns:a16="http://schemas.microsoft.com/office/drawing/2014/main" id="{0DC68A1A-3FC6-4035-9505-DF5D20A1ABBC}"/>
              </a:ext>
            </a:extLst>
          </p:cNvPr>
          <p:cNvSpPr txBox="1"/>
          <p:nvPr/>
        </p:nvSpPr>
        <p:spPr>
          <a:xfrm>
            <a:off x="1105272" y="1340768"/>
            <a:ext cx="7829387" cy="646331"/>
          </a:xfrm>
          <a:prstGeom prst="rect">
            <a:avLst/>
          </a:prstGeom>
          <a:noFill/>
        </p:spPr>
        <p:txBody>
          <a:bodyPr wrap="none" rtlCol="0">
            <a:spAutoFit/>
          </a:bodyPr>
          <a:lstStyle/>
          <a:p>
            <a:r>
              <a:rPr lang="ja-JP" altLang="en-US" dirty="0"/>
              <a:t>レジスタの値を壊さずに、通常のイミーディエイト命令で入れる</a:t>
            </a:r>
            <a:r>
              <a:rPr lang="en-US" altLang="ja-JP" dirty="0"/>
              <a:t>16</a:t>
            </a:r>
            <a:r>
              <a:rPr lang="ja-JP" altLang="en-US" dirty="0"/>
              <a:t>進</a:t>
            </a:r>
            <a:r>
              <a:rPr lang="en-US" altLang="ja-JP" dirty="0"/>
              <a:t>3</a:t>
            </a:r>
            <a:r>
              <a:rPr lang="ja-JP" altLang="en-US" dirty="0"/>
              <a:t>桁の上の</a:t>
            </a:r>
            <a:endParaRPr lang="en-US" altLang="ja-JP" dirty="0"/>
          </a:p>
          <a:p>
            <a:r>
              <a:rPr kumimoji="1" lang="en-US" altLang="ja-JP" dirty="0"/>
              <a:t>3</a:t>
            </a:r>
            <a:r>
              <a:rPr kumimoji="1" lang="ja-JP" altLang="en-US" dirty="0"/>
              <a:t>桁にイミーディエイト値を挿入する。上位</a:t>
            </a:r>
            <a:r>
              <a:rPr kumimoji="1" lang="en-US" altLang="ja-JP" dirty="0"/>
              <a:t>3</a:t>
            </a:r>
            <a:r>
              <a:rPr kumimoji="1" lang="ja-JP" altLang="en-US" dirty="0"/>
              <a:t>桁は</a:t>
            </a:r>
            <a:r>
              <a:rPr kumimoji="1" lang="en-US" altLang="ja-JP" dirty="0"/>
              <a:t>0</a:t>
            </a:r>
            <a:r>
              <a:rPr kumimoji="1" lang="ja-JP" altLang="en-US" dirty="0"/>
              <a:t>に固定</a:t>
            </a:r>
          </a:p>
        </p:txBody>
      </p:sp>
    </p:spTree>
    <p:extLst>
      <p:ext uri="{BB962C8B-B14F-4D97-AF65-F5344CB8AC3E}">
        <p14:creationId xmlns:p14="http://schemas.microsoft.com/office/powerpoint/2010/main" val="98687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70AA4E6E-1ABF-4C63-952E-E31B6F450D63}"/>
              </a:ext>
            </a:extLst>
          </p:cNvPr>
          <p:cNvGrpSpPr/>
          <p:nvPr/>
        </p:nvGrpSpPr>
        <p:grpSpPr>
          <a:xfrm>
            <a:off x="1109271" y="3525805"/>
            <a:ext cx="7280397" cy="3115508"/>
            <a:chOff x="404174" y="529516"/>
            <a:chExt cx="7280397" cy="3115508"/>
          </a:xfrm>
        </p:grpSpPr>
        <p:sp>
          <p:nvSpPr>
            <p:cNvPr id="4" name="正方形/長方形 3">
              <a:extLst>
                <a:ext uri="{FF2B5EF4-FFF2-40B4-BE49-F238E27FC236}">
                  <a16:creationId xmlns:a16="http://schemas.microsoft.com/office/drawing/2014/main" id="{DF04626C-CE12-48A4-AD03-7E9BBD1271A5}"/>
                </a:ext>
              </a:extLst>
            </p:cNvPr>
            <p:cNvSpPr/>
            <p:nvPr/>
          </p:nvSpPr>
          <p:spPr>
            <a:xfrm>
              <a:off x="601216" y="1052736"/>
              <a:ext cx="281865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imm</a:t>
              </a:r>
              <a:r>
                <a:rPr kumimoji="1" lang="en-US" altLang="ja-JP" dirty="0">
                  <a:solidFill>
                    <a:schemeClr val="tx1"/>
                  </a:solidFill>
                </a:rPr>
                <a:t>[11:0]</a:t>
              </a:r>
              <a:endParaRPr kumimoji="1" lang="ja-JP" altLang="en-US" dirty="0">
                <a:solidFill>
                  <a:schemeClr val="tx1"/>
                </a:solidFill>
              </a:endParaRPr>
            </a:p>
          </p:txBody>
        </p:sp>
        <p:sp>
          <p:nvSpPr>
            <p:cNvPr id="5" name="正方形/長方形 4">
              <a:extLst>
                <a:ext uri="{FF2B5EF4-FFF2-40B4-BE49-F238E27FC236}">
                  <a16:creationId xmlns:a16="http://schemas.microsoft.com/office/drawing/2014/main" id="{880072E1-2BAC-4713-AFF7-F9114F52E10F}"/>
                </a:ext>
              </a:extLst>
            </p:cNvPr>
            <p:cNvSpPr/>
            <p:nvPr/>
          </p:nvSpPr>
          <p:spPr>
            <a:xfrm>
              <a:off x="3413989" y="1052736"/>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6" name="正方形/長方形 5">
              <a:extLst>
                <a:ext uri="{FF2B5EF4-FFF2-40B4-BE49-F238E27FC236}">
                  <a16:creationId xmlns:a16="http://schemas.microsoft.com/office/drawing/2014/main" id="{84F5A9C0-B7BF-4B0C-9C4D-F43DE1F125B5}"/>
                </a:ext>
              </a:extLst>
            </p:cNvPr>
            <p:cNvSpPr/>
            <p:nvPr/>
          </p:nvSpPr>
          <p:spPr>
            <a:xfrm>
              <a:off x="4355976" y="1052736"/>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7" name="正方形/長方形 6">
              <a:extLst>
                <a:ext uri="{FF2B5EF4-FFF2-40B4-BE49-F238E27FC236}">
                  <a16:creationId xmlns:a16="http://schemas.microsoft.com/office/drawing/2014/main" id="{FACE4D1F-26CD-428A-8F23-5B5A85726566}"/>
                </a:ext>
              </a:extLst>
            </p:cNvPr>
            <p:cNvSpPr/>
            <p:nvPr/>
          </p:nvSpPr>
          <p:spPr>
            <a:xfrm>
              <a:off x="5292080" y="1052736"/>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70C6DEB0-901A-40BA-A591-294BD5ECD291}"/>
                </a:ext>
              </a:extLst>
            </p:cNvPr>
            <p:cNvSpPr/>
            <p:nvPr/>
          </p:nvSpPr>
          <p:spPr>
            <a:xfrm>
              <a:off x="6232645" y="1052736"/>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0010011</a:t>
              </a: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6E3FFB59-8061-433F-8A78-E6FC6DBFA8BB}"/>
                </a:ext>
              </a:extLst>
            </p:cNvPr>
            <p:cNvSpPr txBox="1"/>
            <p:nvPr/>
          </p:nvSpPr>
          <p:spPr>
            <a:xfrm>
              <a:off x="404174" y="529516"/>
              <a:ext cx="3212739" cy="523220"/>
            </a:xfrm>
            <a:prstGeom prst="rect">
              <a:avLst/>
            </a:prstGeom>
            <a:noFill/>
          </p:spPr>
          <p:txBody>
            <a:bodyPr wrap="none" rtlCol="0">
              <a:spAutoFit/>
            </a:bodyPr>
            <a:lstStyle/>
            <a:p>
              <a:r>
                <a:rPr lang="ja-JP" altLang="en-US" sz="2800" dirty="0"/>
                <a:t>イミーディエイト命令</a:t>
              </a:r>
              <a:endParaRPr kumimoji="1" lang="ja-JP" altLang="en-US" sz="2800" dirty="0"/>
            </a:p>
          </p:txBody>
        </p:sp>
        <p:sp>
          <p:nvSpPr>
            <p:cNvPr id="10" name="テキスト ボックス 9">
              <a:extLst>
                <a:ext uri="{FF2B5EF4-FFF2-40B4-BE49-F238E27FC236}">
                  <a16:creationId xmlns:a16="http://schemas.microsoft.com/office/drawing/2014/main" id="{E7CDFB07-E476-4B87-B4C3-8C0B5F01BD70}"/>
                </a:ext>
              </a:extLst>
            </p:cNvPr>
            <p:cNvSpPr txBox="1"/>
            <p:nvPr/>
          </p:nvSpPr>
          <p:spPr>
            <a:xfrm>
              <a:off x="1823262" y="1844824"/>
              <a:ext cx="1313180" cy="1477328"/>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addi</a:t>
              </a:r>
              <a:endParaRPr kumimoji="1" lang="en-US" altLang="ja-JP" dirty="0"/>
            </a:p>
            <a:p>
              <a:r>
                <a:rPr lang="en-US" altLang="ja-JP" dirty="0"/>
                <a:t>001     </a:t>
              </a:r>
              <a:r>
                <a:rPr lang="en-US" altLang="ja-JP" dirty="0" err="1"/>
                <a:t>slli</a:t>
              </a:r>
              <a:r>
                <a:rPr lang="en-US" altLang="ja-JP" dirty="0"/>
                <a:t> </a:t>
              </a:r>
              <a:endParaRPr kumimoji="1" lang="en-US" altLang="ja-JP" dirty="0"/>
            </a:p>
            <a:p>
              <a:r>
                <a:rPr lang="en-US" altLang="ja-JP" dirty="0"/>
                <a:t>010     </a:t>
              </a:r>
              <a:r>
                <a:rPr lang="en-US" altLang="ja-JP" dirty="0" err="1"/>
                <a:t>slti</a:t>
              </a:r>
              <a:endParaRPr lang="en-US" altLang="ja-JP" dirty="0"/>
            </a:p>
            <a:p>
              <a:r>
                <a:rPr kumimoji="1" lang="en-US" altLang="ja-JP" dirty="0"/>
                <a:t>011     </a:t>
              </a:r>
              <a:r>
                <a:rPr kumimoji="1" lang="en-US" altLang="ja-JP" dirty="0" err="1"/>
                <a:t>srliu</a:t>
              </a:r>
              <a:endParaRPr kumimoji="1" lang="en-US" altLang="ja-JP" dirty="0"/>
            </a:p>
            <a:p>
              <a:pPr marL="342900" indent="-342900">
                <a:buAutoNum type="arabicPlain" startAt="100"/>
              </a:pPr>
              <a:r>
                <a:rPr kumimoji="1" lang="en-US" altLang="ja-JP" dirty="0"/>
                <a:t>     </a:t>
              </a:r>
              <a:r>
                <a:rPr kumimoji="1" lang="en-US" altLang="ja-JP" dirty="0" err="1"/>
                <a:t>xori</a:t>
              </a:r>
              <a:endParaRPr kumimoji="1" lang="en-US" altLang="ja-JP" dirty="0"/>
            </a:p>
          </p:txBody>
        </p:sp>
        <p:sp>
          <p:nvSpPr>
            <p:cNvPr id="11" name="テキスト ボックス 10">
              <a:extLst>
                <a:ext uri="{FF2B5EF4-FFF2-40B4-BE49-F238E27FC236}">
                  <a16:creationId xmlns:a16="http://schemas.microsoft.com/office/drawing/2014/main" id="{FE0C710A-700B-4AE9-BF4E-6469CA6CE50E}"/>
                </a:ext>
              </a:extLst>
            </p:cNvPr>
            <p:cNvSpPr txBox="1"/>
            <p:nvPr/>
          </p:nvSpPr>
          <p:spPr>
            <a:xfrm>
              <a:off x="3136442" y="1610168"/>
              <a:ext cx="3381054" cy="1200329"/>
            </a:xfrm>
            <a:prstGeom prst="rect">
              <a:avLst/>
            </a:prstGeom>
            <a:noFill/>
          </p:spPr>
          <p:txBody>
            <a:bodyPr wrap="none" rtlCol="0">
              <a:spAutoFit/>
            </a:bodyPr>
            <a:lstStyle/>
            <a:p>
              <a:endParaRPr kumimoji="1" lang="en-US" altLang="ja-JP" dirty="0"/>
            </a:p>
            <a:p>
              <a:r>
                <a:rPr lang="en-US" altLang="ja-JP" dirty="0"/>
                <a:t>101     </a:t>
              </a:r>
              <a:r>
                <a:rPr lang="en-US" altLang="ja-JP" dirty="0" err="1"/>
                <a:t>srli</a:t>
              </a:r>
              <a:r>
                <a:rPr lang="en-US" altLang="ja-JP" dirty="0"/>
                <a:t>, </a:t>
              </a:r>
              <a:r>
                <a:rPr lang="en-US" altLang="ja-JP" dirty="0" err="1"/>
                <a:t>srai</a:t>
              </a:r>
              <a:r>
                <a:rPr lang="en-US" altLang="ja-JP" dirty="0"/>
                <a:t> (30bit</a:t>
              </a:r>
              <a:r>
                <a:rPr lang="ja-JP" altLang="en-US" dirty="0"/>
                <a:t>目で判別</a:t>
              </a:r>
              <a:r>
                <a:rPr lang="en-US" altLang="ja-JP" dirty="0"/>
                <a:t>)</a:t>
              </a:r>
            </a:p>
            <a:p>
              <a:pPr marL="342900" indent="-342900">
                <a:buAutoNum type="arabicPlain" startAt="110"/>
              </a:pPr>
              <a:r>
                <a:rPr lang="en-US" altLang="ja-JP" dirty="0"/>
                <a:t>     </a:t>
              </a:r>
              <a:r>
                <a:rPr lang="en-US" altLang="ja-JP" dirty="0" err="1"/>
                <a:t>ori</a:t>
              </a:r>
              <a:endParaRPr lang="en-US" altLang="ja-JP" dirty="0"/>
            </a:p>
            <a:p>
              <a:pPr marL="342900" indent="-342900">
                <a:buAutoNum type="arabicPlain" startAt="110"/>
              </a:pPr>
              <a:r>
                <a:rPr kumimoji="1" lang="en-US" altLang="ja-JP" dirty="0"/>
                <a:t>     </a:t>
              </a:r>
              <a:r>
                <a:rPr kumimoji="1" lang="en-US" altLang="ja-JP" dirty="0" err="1"/>
                <a:t>andi</a:t>
              </a:r>
              <a:r>
                <a:rPr kumimoji="1" lang="en-US" altLang="ja-JP" dirty="0"/>
                <a:t>   </a:t>
              </a:r>
              <a:endParaRPr kumimoji="1" lang="ja-JP" altLang="en-US" dirty="0"/>
            </a:p>
          </p:txBody>
        </p:sp>
        <p:sp>
          <p:nvSpPr>
            <p:cNvPr id="12" name="正方形/長方形 11">
              <a:extLst>
                <a:ext uri="{FF2B5EF4-FFF2-40B4-BE49-F238E27FC236}">
                  <a16:creationId xmlns:a16="http://schemas.microsoft.com/office/drawing/2014/main" id="{AFCA632E-8989-4D0C-97AC-D52DB6DD1830}"/>
                </a:ext>
              </a:extLst>
            </p:cNvPr>
            <p:cNvSpPr/>
            <p:nvPr/>
          </p:nvSpPr>
          <p:spPr>
            <a:xfrm>
              <a:off x="1187624" y="1844824"/>
              <a:ext cx="6336704" cy="1800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F4AC333E-B07D-42EE-B6A8-5FB395DC00D1}"/>
                </a:ext>
              </a:extLst>
            </p:cNvPr>
            <p:cNvCxnSpPr>
              <a:endCxn id="11" idx="0"/>
            </p:cNvCxnSpPr>
            <p:nvPr/>
          </p:nvCxnSpPr>
          <p:spPr>
            <a:xfrm flipV="1">
              <a:off x="4788024" y="1610168"/>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00C938C-2DB4-4596-81BB-FBF586F4B311}"/>
                </a:ext>
              </a:extLst>
            </p:cNvPr>
            <p:cNvSpPr txBox="1"/>
            <p:nvPr/>
          </p:nvSpPr>
          <p:spPr>
            <a:xfrm>
              <a:off x="4279439" y="733454"/>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grpSp>
      <p:grpSp>
        <p:nvGrpSpPr>
          <p:cNvPr id="29" name="グループ化 28">
            <a:extLst>
              <a:ext uri="{FF2B5EF4-FFF2-40B4-BE49-F238E27FC236}">
                <a16:creationId xmlns:a16="http://schemas.microsoft.com/office/drawing/2014/main" id="{43C4B05B-89E7-4202-9489-A669D71E3557}"/>
              </a:ext>
            </a:extLst>
          </p:cNvPr>
          <p:cNvGrpSpPr/>
          <p:nvPr/>
        </p:nvGrpSpPr>
        <p:grpSpPr>
          <a:xfrm>
            <a:off x="899197" y="452736"/>
            <a:ext cx="7474244" cy="3003782"/>
            <a:chOff x="194100" y="3665578"/>
            <a:chExt cx="7474244" cy="3003782"/>
          </a:xfrm>
        </p:grpSpPr>
        <p:sp>
          <p:nvSpPr>
            <p:cNvPr id="15" name="正方形/長方形 14">
              <a:extLst>
                <a:ext uri="{FF2B5EF4-FFF2-40B4-BE49-F238E27FC236}">
                  <a16:creationId xmlns:a16="http://schemas.microsoft.com/office/drawing/2014/main" id="{45049006-78FD-4D1D-97B9-52860615691E}"/>
                </a:ext>
              </a:extLst>
            </p:cNvPr>
            <p:cNvSpPr/>
            <p:nvPr/>
          </p:nvSpPr>
          <p:spPr>
            <a:xfrm>
              <a:off x="584989" y="4188798"/>
              <a:ext cx="1869984" cy="497305"/>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0-00000</a:t>
              </a:r>
              <a:endParaRPr kumimoji="1" lang="ja-JP" altLang="en-US" dirty="0">
                <a:solidFill>
                  <a:schemeClr val="tx1"/>
                </a:solidFill>
              </a:endParaRPr>
            </a:p>
          </p:txBody>
        </p:sp>
        <p:sp>
          <p:nvSpPr>
            <p:cNvPr id="16" name="正方形/長方形 15">
              <a:extLst>
                <a:ext uri="{FF2B5EF4-FFF2-40B4-BE49-F238E27FC236}">
                  <a16:creationId xmlns:a16="http://schemas.microsoft.com/office/drawing/2014/main" id="{AC7C56BA-CED3-422D-ACDF-417511B9393E}"/>
                </a:ext>
              </a:extLst>
            </p:cNvPr>
            <p:cNvSpPr/>
            <p:nvPr/>
          </p:nvSpPr>
          <p:spPr>
            <a:xfrm>
              <a:off x="3397762" y="4188798"/>
              <a:ext cx="941987" cy="504056"/>
            </a:xfrm>
            <a:prstGeom prst="rect">
              <a:avLst/>
            </a:prstGeom>
            <a:solidFill>
              <a:srgbClr val="66FF3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rs1</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632F6E67-2B31-4141-BD35-61DDA3A2B614}"/>
                </a:ext>
              </a:extLst>
            </p:cNvPr>
            <p:cNvSpPr/>
            <p:nvPr/>
          </p:nvSpPr>
          <p:spPr>
            <a:xfrm>
              <a:off x="4339749" y="4188798"/>
              <a:ext cx="941987"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funct3</a:t>
              </a:r>
              <a:endParaRPr kumimoji="1" lang="ja-JP" altLang="en-US" dirty="0">
                <a:solidFill>
                  <a:schemeClr val="tx1"/>
                </a:solidFill>
              </a:endParaRPr>
            </a:p>
          </p:txBody>
        </p:sp>
        <p:sp>
          <p:nvSpPr>
            <p:cNvPr id="18" name="正方形/長方形 17">
              <a:extLst>
                <a:ext uri="{FF2B5EF4-FFF2-40B4-BE49-F238E27FC236}">
                  <a16:creationId xmlns:a16="http://schemas.microsoft.com/office/drawing/2014/main" id="{2F3ED5BF-AA29-41D5-A36D-A413A79F45D4}"/>
                </a:ext>
              </a:extLst>
            </p:cNvPr>
            <p:cNvSpPr/>
            <p:nvPr/>
          </p:nvSpPr>
          <p:spPr>
            <a:xfrm>
              <a:off x="5275853" y="4188798"/>
              <a:ext cx="941987" cy="504056"/>
            </a:xfrm>
            <a:prstGeom prst="rect">
              <a:avLst/>
            </a:prstGeom>
            <a:solidFill>
              <a:srgbClr val="FF9999"/>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rPr>
                <a:t>rd</a:t>
              </a:r>
              <a:endParaRPr kumimoji="1" lang="ja-JP" altLang="en-US" dirty="0">
                <a:solidFill>
                  <a:schemeClr val="tx1"/>
                </a:solidFill>
              </a:endParaRPr>
            </a:p>
          </p:txBody>
        </p:sp>
        <p:sp>
          <p:nvSpPr>
            <p:cNvPr id="19" name="正方形/長方形 18">
              <a:extLst>
                <a:ext uri="{FF2B5EF4-FFF2-40B4-BE49-F238E27FC236}">
                  <a16:creationId xmlns:a16="http://schemas.microsoft.com/office/drawing/2014/main" id="{C984BF2C-E131-4FC7-ACC5-A4CB9337F72A}"/>
                </a:ext>
              </a:extLst>
            </p:cNvPr>
            <p:cNvSpPr/>
            <p:nvPr/>
          </p:nvSpPr>
          <p:spPr>
            <a:xfrm>
              <a:off x="6216418" y="4188798"/>
              <a:ext cx="1451926"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0110011</a:t>
              </a: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EF22E46D-936C-45C0-829E-6190D1D91456}"/>
                </a:ext>
              </a:extLst>
            </p:cNvPr>
            <p:cNvSpPr txBox="1"/>
            <p:nvPr/>
          </p:nvSpPr>
          <p:spPr>
            <a:xfrm>
              <a:off x="194100" y="3665578"/>
              <a:ext cx="3207929" cy="523220"/>
            </a:xfrm>
            <a:prstGeom prst="rect">
              <a:avLst/>
            </a:prstGeom>
            <a:noFill/>
          </p:spPr>
          <p:txBody>
            <a:bodyPr wrap="none" rtlCol="0">
              <a:spAutoFit/>
            </a:bodyPr>
            <a:lstStyle/>
            <a:p>
              <a:r>
                <a:rPr lang="ja-JP" altLang="en-US" sz="2800" dirty="0"/>
                <a:t>レジスタ間演算命令</a:t>
              </a:r>
              <a:endParaRPr kumimoji="1" lang="ja-JP" altLang="en-US" sz="2800" dirty="0"/>
            </a:p>
          </p:txBody>
        </p:sp>
        <p:sp>
          <p:nvSpPr>
            <p:cNvPr id="21" name="テキスト ボックス 20">
              <a:extLst>
                <a:ext uri="{FF2B5EF4-FFF2-40B4-BE49-F238E27FC236}">
                  <a16:creationId xmlns:a16="http://schemas.microsoft.com/office/drawing/2014/main" id="{86B46CBA-9FC1-440A-8FE9-54BC0A468066}"/>
                </a:ext>
              </a:extLst>
            </p:cNvPr>
            <p:cNvSpPr txBox="1"/>
            <p:nvPr/>
          </p:nvSpPr>
          <p:spPr>
            <a:xfrm>
              <a:off x="730092" y="5015146"/>
              <a:ext cx="3291286" cy="1477328"/>
            </a:xfrm>
            <a:prstGeom prst="rect">
              <a:avLst/>
            </a:prstGeom>
            <a:noFill/>
          </p:spPr>
          <p:txBody>
            <a:bodyPr wrap="none" rtlCol="0">
              <a:spAutoFit/>
            </a:bodyPr>
            <a:lstStyle/>
            <a:p>
              <a:r>
                <a:rPr kumimoji="1" lang="en-US" altLang="ja-JP" dirty="0"/>
                <a:t>000</a:t>
              </a:r>
              <a:r>
                <a:rPr kumimoji="1" lang="ja-JP" altLang="en-US" dirty="0"/>
                <a:t>　　</a:t>
              </a:r>
              <a:r>
                <a:rPr kumimoji="1" lang="en-US" altLang="ja-JP" dirty="0" err="1"/>
                <a:t>add,sub</a:t>
              </a:r>
              <a:r>
                <a:rPr kumimoji="1" lang="en-US" altLang="ja-JP" dirty="0"/>
                <a:t>(30bit</a:t>
              </a:r>
              <a:r>
                <a:rPr kumimoji="1" lang="ja-JP" altLang="en-US" dirty="0"/>
                <a:t>目で判別</a:t>
              </a:r>
              <a:r>
                <a:rPr kumimoji="1" lang="en-US" altLang="ja-JP" dirty="0"/>
                <a:t>)</a:t>
              </a:r>
            </a:p>
            <a:p>
              <a:r>
                <a:rPr lang="en-US" altLang="ja-JP" dirty="0"/>
                <a:t>001     </a:t>
              </a:r>
              <a:r>
                <a:rPr lang="en-US" altLang="ja-JP" dirty="0" err="1"/>
                <a:t>sll</a:t>
              </a:r>
              <a:endParaRPr kumimoji="1" lang="en-US" altLang="ja-JP" dirty="0"/>
            </a:p>
            <a:p>
              <a:r>
                <a:rPr lang="en-US" altLang="ja-JP" dirty="0"/>
                <a:t>010     </a:t>
              </a:r>
              <a:r>
                <a:rPr lang="en-US" altLang="ja-JP" dirty="0" err="1"/>
                <a:t>slt</a:t>
              </a:r>
              <a:endParaRPr lang="en-US" altLang="ja-JP" dirty="0"/>
            </a:p>
            <a:p>
              <a:r>
                <a:rPr kumimoji="1" lang="en-US" altLang="ja-JP" dirty="0"/>
                <a:t>011     </a:t>
              </a:r>
              <a:r>
                <a:rPr kumimoji="1" lang="en-US" altLang="ja-JP" dirty="0" err="1"/>
                <a:t>sltu</a:t>
              </a:r>
              <a:endParaRPr kumimoji="1" lang="en-US" altLang="ja-JP" dirty="0"/>
            </a:p>
            <a:p>
              <a:pPr marL="342900" indent="-342900">
                <a:buAutoNum type="arabicPlain" startAt="100"/>
              </a:pPr>
              <a:r>
                <a:rPr kumimoji="1" lang="en-US" altLang="ja-JP" dirty="0"/>
                <a:t>     </a:t>
              </a:r>
              <a:r>
                <a:rPr kumimoji="1" lang="en-US" altLang="ja-JP" dirty="0" err="1"/>
                <a:t>xor</a:t>
              </a:r>
              <a:endParaRPr kumimoji="1" lang="en-US" altLang="ja-JP" dirty="0"/>
            </a:p>
          </p:txBody>
        </p:sp>
        <p:sp>
          <p:nvSpPr>
            <p:cNvPr id="22" name="テキスト ボックス 21">
              <a:extLst>
                <a:ext uri="{FF2B5EF4-FFF2-40B4-BE49-F238E27FC236}">
                  <a16:creationId xmlns:a16="http://schemas.microsoft.com/office/drawing/2014/main" id="{1C76F516-1D96-434C-A301-6A3D54637440}"/>
                </a:ext>
              </a:extLst>
            </p:cNvPr>
            <p:cNvSpPr txBox="1"/>
            <p:nvPr/>
          </p:nvSpPr>
          <p:spPr>
            <a:xfrm>
              <a:off x="3963565" y="4746230"/>
              <a:ext cx="3214341" cy="1200329"/>
            </a:xfrm>
            <a:prstGeom prst="rect">
              <a:avLst/>
            </a:prstGeom>
            <a:noFill/>
          </p:spPr>
          <p:txBody>
            <a:bodyPr wrap="none" rtlCol="0">
              <a:spAutoFit/>
            </a:bodyPr>
            <a:lstStyle/>
            <a:p>
              <a:endParaRPr kumimoji="1" lang="en-US" altLang="ja-JP" dirty="0"/>
            </a:p>
            <a:p>
              <a:r>
                <a:rPr lang="en-US" altLang="ja-JP" dirty="0"/>
                <a:t>101     </a:t>
              </a:r>
              <a:r>
                <a:rPr lang="en-US" altLang="ja-JP" dirty="0" err="1"/>
                <a:t>srl</a:t>
              </a:r>
              <a:r>
                <a:rPr lang="en-US" altLang="ja-JP" dirty="0"/>
                <a:t>, </a:t>
              </a:r>
              <a:r>
                <a:rPr lang="en-US" altLang="ja-JP" dirty="0" err="1"/>
                <a:t>sra</a:t>
              </a:r>
              <a:r>
                <a:rPr lang="en-US" altLang="ja-JP" dirty="0"/>
                <a:t>(30bit</a:t>
              </a:r>
              <a:r>
                <a:rPr lang="ja-JP" altLang="en-US" dirty="0"/>
                <a:t>目で判別</a:t>
              </a:r>
              <a:r>
                <a:rPr lang="en-US" altLang="ja-JP" dirty="0"/>
                <a:t>)</a:t>
              </a:r>
            </a:p>
            <a:p>
              <a:pPr marL="342900" indent="-342900">
                <a:buAutoNum type="arabicPlain" startAt="110"/>
              </a:pPr>
              <a:r>
                <a:rPr lang="en-US" altLang="ja-JP" dirty="0"/>
                <a:t>     or</a:t>
              </a:r>
            </a:p>
            <a:p>
              <a:pPr marL="342900" indent="-342900">
                <a:buAutoNum type="arabicPlain" startAt="110"/>
              </a:pPr>
              <a:r>
                <a:rPr kumimoji="1" lang="en-US" altLang="ja-JP" dirty="0"/>
                <a:t>     and   </a:t>
              </a:r>
              <a:endParaRPr kumimoji="1" lang="ja-JP" altLang="en-US" dirty="0"/>
            </a:p>
          </p:txBody>
        </p:sp>
        <p:sp>
          <p:nvSpPr>
            <p:cNvPr id="23" name="正方形/長方形 22">
              <a:extLst>
                <a:ext uri="{FF2B5EF4-FFF2-40B4-BE49-F238E27FC236}">
                  <a16:creationId xmlns:a16="http://schemas.microsoft.com/office/drawing/2014/main" id="{75D930B3-4D86-4867-92B5-54A25DEE3839}"/>
                </a:ext>
              </a:extLst>
            </p:cNvPr>
            <p:cNvSpPr/>
            <p:nvPr/>
          </p:nvSpPr>
          <p:spPr>
            <a:xfrm>
              <a:off x="404174" y="4980886"/>
              <a:ext cx="6910080" cy="16884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矢印コネクタ 23">
              <a:extLst>
                <a:ext uri="{FF2B5EF4-FFF2-40B4-BE49-F238E27FC236}">
                  <a16:creationId xmlns:a16="http://schemas.microsoft.com/office/drawing/2014/main" id="{B5BB464E-41CD-4AF3-972E-EDCA85AB607A}"/>
                </a:ext>
              </a:extLst>
            </p:cNvPr>
            <p:cNvCxnSpPr>
              <a:cxnSpLocks/>
            </p:cNvCxnSpPr>
            <p:nvPr/>
          </p:nvCxnSpPr>
          <p:spPr>
            <a:xfrm flipV="1">
              <a:off x="4771797" y="4746230"/>
              <a:ext cx="38945" cy="234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5CC62E4-6AB1-45A3-8ED7-AFE9A31C66ED}"/>
                </a:ext>
              </a:extLst>
            </p:cNvPr>
            <p:cNvSpPr/>
            <p:nvPr/>
          </p:nvSpPr>
          <p:spPr>
            <a:xfrm>
              <a:off x="2455374" y="4182047"/>
              <a:ext cx="941987" cy="504056"/>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rs2</a:t>
              </a:r>
              <a:endParaRPr kumimoji="1" lang="ja-JP" altLang="en-US" dirty="0">
                <a:solidFill>
                  <a:schemeClr val="tx1"/>
                </a:solidFill>
              </a:endParaRPr>
            </a:p>
          </p:txBody>
        </p:sp>
        <p:sp>
          <p:nvSpPr>
            <p:cNvPr id="27" name="テキスト ボックス 26">
              <a:extLst>
                <a:ext uri="{FF2B5EF4-FFF2-40B4-BE49-F238E27FC236}">
                  <a16:creationId xmlns:a16="http://schemas.microsoft.com/office/drawing/2014/main" id="{E0B36826-54F3-4BBF-8BA4-AFEBF6834A6C}"/>
                </a:ext>
              </a:extLst>
            </p:cNvPr>
            <p:cNvSpPr txBox="1"/>
            <p:nvPr/>
          </p:nvSpPr>
          <p:spPr>
            <a:xfrm>
              <a:off x="4304188" y="3801345"/>
              <a:ext cx="1005403" cy="369332"/>
            </a:xfrm>
            <a:prstGeom prst="rect">
              <a:avLst/>
            </a:prstGeom>
            <a:noFill/>
          </p:spPr>
          <p:txBody>
            <a:bodyPr wrap="none" rtlCol="0">
              <a:spAutoFit/>
            </a:bodyPr>
            <a:lstStyle/>
            <a:p>
              <a:r>
                <a:rPr kumimoji="1" lang="en-US" altLang="ja-JP" dirty="0"/>
                <a:t>14</a:t>
              </a:r>
              <a:r>
                <a:rPr kumimoji="1" lang="ja-JP" altLang="en-US" dirty="0"/>
                <a:t>　　</a:t>
              </a:r>
              <a:r>
                <a:rPr kumimoji="1" lang="en-US" altLang="ja-JP" dirty="0"/>
                <a:t>12</a:t>
              </a:r>
              <a:endParaRPr kumimoji="1" lang="ja-JP" altLang="en-US" dirty="0"/>
            </a:p>
          </p:txBody>
        </p:sp>
      </p:grpSp>
    </p:spTree>
    <p:extLst>
      <p:ext uri="{BB962C8B-B14F-4D97-AF65-F5344CB8AC3E}">
        <p14:creationId xmlns:p14="http://schemas.microsoft.com/office/powerpoint/2010/main" val="1907470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dirty="0"/>
              <a:t>ALU</a:t>
            </a:r>
            <a:r>
              <a:rPr lang="ja-JP" altLang="en-US" dirty="0"/>
              <a:t>の拡張</a:t>
            </a:r>
            <a:endParaRPr lang="en-US" altLang="ja-JP" dirty="0"/>
          </a:p>
        </p:txBody>
      </p:sp>
      <p:sp>
        <p:nvSpPr>
          <p:cNvPr id="4099" name="Text Box 12"/>
          <p:cNvSpPr txBox="1">
            <a:spLocks noChangeArrowheads="1"/>
          </p:cNvSpPr>
          <p:nvPr/>
        </p:nvSpPr>
        <p:spPr bwMode="auto">
          <a:xfrm>
            <a:off x="5703888" y="32337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4100" name="Text Box 13"/>
          <p:cNvSpPr txBox="1">
            <a:spLocks noChangeArrowheads="1"/>
          </p:cNvSpPr>
          <p:nvPr/>
        </p:nvSpPr>
        <p:spPr bwMode="auto">
          <a:xfrm>
            <a:off x="7404100" y="32146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a:t>
            </a:r>
          </a:p>
        </p:txBody>
      </p:sp>
      <p:grpSp>
        <p:nvGrpSpPr>
          <p:cNvPr id="4101" name="Group 22"/>
          <p:cNvGrpSpPr>
            <a:grpSpLocks/>
          </p:cNvGrpSpPr>
          <p:nvPr/>
        </p:nvGrpSpPr>
        <p:grpSpPr bwMode="auto">
          <a:xfrm>
            <a:off x="5219700" y="2062163"/>
            <a:ext cx="3168650" cy="1512887"/>
            <a:chOff x="3288" y="1299"/>
            <a:chExt cx="1996" cy="953"/>
          </a:xfrm>
        </p:grpSpPr>
        <p:sp>
          <p:nvSpPr>
            <p:cNvPr id="4109" name="Line 8"/>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0" name="Line 4"/>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1" name="Line 5"/>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2" name="Line 7"/>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3"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4"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5"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2" name="Text Box 14"/>
          <p:cNvSpPr txBox="1">
            <a:spLocks noChangeArrowheads="1"/>
          </p:cNvSpPr>
          <p:nvPr/>
        </p:nvSpPr>
        <p:spPr bwMode="auto">
          <a:xfrm>
            <a:off x="6661150" y="21336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sp>
        <p:nvSpPr>
          <p:cNvPr id="4103" name="Text Box 15"/>
          <p:cNvSpPr txBox="1">
            <a:spLocks noChangeArrowheads="1"/>
          </p:cNvSpPr>
          <p:nvPr/>
        </p:nvSpPr>
        <p:spPr bwMode="auto">
          <a:xfrm>
            <a:off x="5724525" y="2565400"/>
            <a:ext cx="127470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funct3,ext</a:t>
            </a:r>
          </a:p>
        </p:txBody>
      </p:sp>
      <p:sp>
        <p:nvSpPr>
          <p:cNvPr id="4104" name="Line 16"/>
          <p:cNvSpPr>
            <a:spLocks noChangeShapeType="1"/>
          </p:cNvSpPr>
          <p:nvPr/>
        </p:nvSpPr>
        <p:spPr bwMode="auto">
          <a:xfrm flipV="1">
            <a:off x="5868988" y="357505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 name="Line 17"/>
          <p:cNvSpPr>
            <a:spLocks noChangeShapeType="1"/>
          </p:cNvSpPr>
          <p:nvPr/>
        </p:nvSpPr>
        <p:spPr bwMode="auto">
          <a:xfrm flipV="1">
            <a:off x="7596188" y="357505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 name="Line 18"/>
          <p:cNvSpPr>
            <a:spLocks noChangeShapeType="1"/>
          </p:cNvSpPr>
          <p:nvPr/>
        </p:nvSpPr>
        <p:spPr bwMode="auto">
          <a:xfrm flipV="1">
            <a:off x="6804025" y="155733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 name="Line 19"/>
          <p:cNvSpPr>
            <a:spLocks noChangeShapeType="1"/>
          </p:cNvSpPr>
          <p:nvPr/>
        </p:nvSpPr>
        <p:spPr bwMode="auto">
          <a:xfrm>
            <a:off x="5148263" y="2709863"/>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 name="Text Box 20"/>
          <p:cNvSpPr txBox="1">
            <a:spLocks noChangeArrowheads="1"/>
          </p:cNvSpPr>
          <p:nvPr/>
        </p:nvSpPr>
        <p:spPr bwMode="auto">
          <a:xfrm>
            <a:off x="180255" y="1141233"/>
            <a:ext cx="483177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15:12</a:t>
            </a:r>
            <a:r>
              <a:rPr lang="ja-JP" altLang="en-US" b="1" dirty="0"/>
              <a:t>ビット目（</a:t>
            </a:r>
            <a:r>
              <a:rPr lang="en-US" altLang="ja-JP" b="1" dirty="0"/>
              <a:t>funct3</a:t>
            </a:r>
            <a:r>
              <a:rPr lang="ja-JP" altLang="en-US" b="1" dirty="0"/>
              <a:t>）と</a:t>
            </a:r>
            <a:r>
              <a:rPr lang="en-US" altLang="ja-JP" b="1" dirty="0"/>
              <a:t>30</a:t>
            </a:r>
            <a:r>
              <a:rPr lang="ja-JP" altLang="en-US" b="1" dirty="0"/>
              <a:t>ビット目（</a:t>
            </a:r>
            <a:r>
              <a:rPr lang="en-US" altLang="ja-JP" b="1" dirty="0" err="1"/>
              <a:t>ext</a:t>
            </a:r>
            <a:r>
              <a:rPr lang="en-US" altLang="ja-JP" b="1" dirty="0"/>
              <a:t>)</a:t>
            </a:r>
          </a:p>
          <a:p>
            <a:pPr eaLnBrk="1" hangingPunct="1"/>
            <a:r>
              <a:rPr lang="ja-JP" altLang="en-US" b="1" dirty="0"/>
              <a:t>で演算を選択するように命令コードができている</a:t>
            </a:r>
            <a:endParaRPr lang="en-US" altLang="ja-JP" b="1" dirty="0"/>
          </a:p>
          <a:p>
            <a:pPr eaLnBrk="1" hangingPunct="1"/>
            <a:endParaRPr lang="ja-JP" altLang="en-US" b="1" dirty="0"/>
          </a:p>
          <a:p>
            <a:pPr eaLnBrk="1" hangingPunct="1"/>
            <a:endParaRPr lang="en-US" altLang="ja-JP" b="1" dirty="0"/>
          </a:p>
        </p:txBody>
      </p:sp>
      <p:graphicFrame>
        <p:nvGraphicFramePr>
          <p:cNvPr id="2" name="表 2">
            <a:extLst>
              <a:ext uri="{FF2B5EF4-FFF2-40B4-BE49-F238E27FC236}">
                <a16:creationId xmlns:a16="http://schemas.microsoft.com/office/drawing/2014/main" id="{98C4494A-B1B0-4B3A-9077-589FF45D012A}"/>
              </a:ext>
            </a:extLst>
          </p:cNvPr>
          <p:cNvGraphicFramePr>
            <a:graphicFrameLocks noGrp="1"/>
          </p:cNvGraphicFramePr>
          <p:nvPr>
            <p:extLst>
              <p:ext uri="{D42A27DB-BD31-4B8C-83A1-F6EECF244321}">
                <p14:modId xmlns:p14="http://schemas.microsoft.com/office/powerpoint/2010/main" val="2394838593"/>
              </p:ext>
            </p:extLst>
          </p:nvPr>
        </p:nvGraphicFramePr>
        <p:xfrm>
          <a:off x="107504" y="1808956"/>
          <a:ext cx="2913798" cy="408111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7705114"/>
                    </a:ext>
                  </a:extLst>
                </a:gridCol>
                <a:gridCol w="657324">
                  <a:extLst>
                    <a:ext uri="{9D8B030D-6E8A-4147-A177-3AD203B41FA5}">
                      <a16:colId xmlns:a16="http://schemas.microsoft.com/office/drawing/2014/main" val="4293330839"/>
                    </a:ext>
                  </a:extLst>
                </a:gridCol>
                <a:gridCol w="1176354">
                  <a:extLst>
                    <a:ext uri="{9D8B030D-6E8A-4147-A177-3AD203B41FA5}">
                      <a16:colId xmlns:a16="http://schemas.microsoft.com/office/drawing/2014/main" val="439250"/>
                    </a:ext>
                  </a:extLst>
                </a:gridCol>
              </a:tblGrid>
              <a:tr h="371010">
                <a:tc>
                  <a:txBody>
                    <a:bodyPr/>
                    <a:lstStyle/>
                    <a:p>
                      <a:r>
                        <a:rPr kumimoji="1" lang="en-US" altLang="ja-JP" dirty="0">
                          <a:solidFill>
                            <a:schemeClr val="tx1"/>
                          </a:solidFill>
                        </a:rPr>
                        <a:t>funct3</a:t>
                      </a:r>
                      <a:endParaRPr kumimoji="1" lang="ja-JP" altLang="en-US" dirty="0">
                        <a:solidFill>
                          <a:schemeClr val="tx1"/>
                        </a:solidFill>
                      </a:endParaRPr>
                    </a:p>
                  </a:txBody>
                  <a:tcPr/>
                </a:tc>
                <a:tc>
                  <a:txBody>
                    <a:bodyPr/>
                    <a:lstStyle/>
                    <a:p>
                      <a:r>
                        <a:rPr kumimoji="1" lang="en-US" altLang="ja-JP" dirty="0" err="1">
                          <a:solidFill>
                            <a:schemeClr val="tx1"/>
                          </a:solidFill>
                        </a:rPr>
                        <a:t>ext</a:t>
                      </a:r>
                      <a:endParaRPr kumimoji="1" lang="ja-JP" altLang="en-US" dirty="0">
                        <a:solidFill>
                          <a:schemeClr val="tx1"/>
                        </a:solidFill>
                      </a:endParaRPr>
                    </a:p>
                  </a:txBody>
                  <a:tcPr/>
                </a:tc>
                <a:tc>
                  <a:txBody>
                    <a:bodyPr/>
                    <a:lstStyle/>
                    <a:p>
                      <a:r>
                        <a:rPr kumimoji="1" lang="en-US" altLang="ja-JP" dirty="0">
                          <a:solidFill>
                            <a:schemeClr val="tx1"/>
                          </a:solidFill>
                        </a:rPr>
                        <a:t>Y</a:t>
                      </a:r>
                      <a:endParaRPr kumimoji="1" lang="ja-JP" altLang="en-US" dirty="0">
                        <a:solidFill>
                          <a:schemeClr val="tx1"/>
                        </a:solidFill>
                      </a:endParaRPr>
                    </a:p>
                  </a:txBody>
                  <a:tcPr/>
                </a:tc>
                <a:extLst>
                  <a:ext uri="{0D108BD9-81ED-4DB2-BD59-A6C34878D82A}">
                    <a16:rowId xmlns:a16="http://schemas.microsoft.com/office/drawing/2014/main" val="3113134672"/>
                  </a:ext>
                </a:extLst>
              </a:tr>
              <a:tr h="371010">
                <a:tc>
                  <a:txBody>
                    <a:bodyPr/>
                    <a:lstStyle/>
                    <a:p>
                      <a:r>
                        <a:rPr kumimoji="1" lang="en-US" altLang="ja-JP" dirty="0"/>
                        <a:t>0</a:t>
                      </a:r>
                      <a:endParaRPr kumimoji="1" lang="ja-JP" altLang="en-US" dirty="0"/>
                    </a:p>
                  </a:txBody>
                  <a:tcPr/>
                </a:tc>
                <a:tc>
                  <a:txBody>
                    <a:bodyPr/>
                    <a:lstStyle/>
                    <a:p>
                      <a:r>
                        <a:rPr kumimoji="1" lang="en-US" altLang="ja-JP" dirty="0"/>
                        <a:t>0</a:t>
                      </a:r>
                      <a:endParaRPr kumimoji="1" lang="ja-JP" altLang="en-US" dirty="0"/>
                    </a:p>
                  </a:txBody>
                  <a:tcPr/>
                </a:tc>
                <a:tc>
                  <a:txBody>
                    <a:bodyPr/>
                    <a:lstStyle/>
                    <a:p>
                      <a:r>
                        <a:rPr kumimoji="1" lang="en-US" altLang="ja-JP" dirty="0"/>
                        <a:t>A+B</a:t>
                      </a:r>
                      <a:endParaRPr kumimoji="1" lang="ja-JP" altLang="en-US" dirty="0"/>
                    </a:p>
                  </a:txBody>
                  <a:tcPr/>
                </a:tc>
                <a:extLst>
                  <a:ext uri="{0D108BD9-81ED-4DB2-BD59-A6C34878D82A}">
                    <a16:rowId xmlns:a16="http://schemas.microsoft.com/office/drawing/2014/main" val="2964366129"/>
                  </a:ext>
                </a:extLst>
              </a:tr>
              <a:tr h="371010">
                <a:tc>
                  <a:txBody>
                    <a:bodyPr/>
                    <a:lstStyle/>
                    <a:p>
                      <a:r>
                        <a:rPr kumimoji="1" lang="en-US" altLang="ja-JP" dirty="0"/>
                        <a:t>0</a:t>
                      </a:r>
                      <a:endParaRPr kumimoji="1" lang="ja-JP" altLang="en-US" dirty="0"/>
                    </a:p>
                  </a:txBody>
                  <a:tcPr/>
                </a:tc>
                <a:tc>
                  <a:txBody>
                    <a:bodyPr/>
                    <a:lstStyle/>
                    <a:p>
                      <a:r>
                        <a:rPr kumimoji="1" lang="en-US" altLang="ja-JP" dirty="0"/>
                        <a:t>1</a:t>
                      </a:r>
                      <a:endParaRPr kumimoji="1" lang="ja-JP" altLang="en-US" dirty="0"/>
                    </a:p>
                  </a:txBody>
                  <a:tcPr/>
                </a:tc>
                <a:tc>
                  <a:txBody>
                    <a:bodyPr/>
                    <a:lstStyle/>
                    <a:p>
                      <a:r>
                        <a:rPr kumimoji="1" lang="en-US" altLang="ja-JP" dirty="0"/>
                        <a:t>A-B</a:t>
                      </a:r>
                      <a:endParaRPr kumimoji="1" lang="ja-JP" altLang="en-US" dirty="0"/>
                    </a:p>
                  </a:txBody>
                  <a:tcPr/>
                </a:tc>
                <a:extLst>
                  <a:ext uri="{0D108BD9-81ED-4DB2-BD59-A6C34878D82A}">
                    <a16:rowId xmlns:a16="http://schemas.microsoft.com/office/drawing/2014/main" val="3126376489"/>
                  </a:ext>
                </a:extLst>
              </a:tr>
              <a:tr h="371010">
                <a:tc>
                  <a:txBody>
                    <a:bodyPr/>
                    <a:lstStyle/>
                    <a:p>
                      <a:r>
                        <a:rPr kumimoji="1" lang="en-US" altLang="ja-JP" dirty="0"/>
                        <a:t>1</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A&lt;&lt;B</a:t>
                      </a:r>
                      <a:endParaRPr kumimoji="1" lang="ja-JP" altLang="en-US" dirty="0"/>
                    </a:p>
                  </a:txBody>
                  <a:tcPr/>
                </a:tc>
                <a:extLst>
                  <a:ext uri="{0D108BD9-81ED-4DB2-BD59-A6C34878D82A}">
                    <a16:rowId xmlns:a16="http://schemas.microsoft.com/office/drawing/2014/main" val="4260246905"/>
                  </a:ext>
                </a:extLst>
              </a:tr>
              <a:tr h="371010">
                <a:tc>
                  <a:txBody>
                    <a:bodyPr/>
                    <a:lstStyle/>
                    <a:p>
                      <a:r>
                        <a:rPr kumimoji="1" lang="en-US" altLang="ja-JP" dirty="0"/>
                        <a:t>2</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err="1"/>
                        <a:t>slt</a:t>
                      </a:r>
                      <a:endParaRPr kumimoji="1" lang="ja-JP" altLang="en-US" dirty="0"/>
                    </a:p>
                  </a:txBody>
                  <a:tcPr/>
                </a:tc>
                <a:extLst>
                  <a:ext uri="{0D108BD9-81ED-4DB2-BD59-A6C34878D82A}">
                    <a16:rowId xmlns:a16="http://schemas.microsoft.com/office/drawing/2014/main" val="3381744438"/>
                  </a:ext>
                </a:extLst>
              </a:tr>
              <a:tr h="371010">
                <a:tc>
                  <a:txBody>
                    <a:bodyPr/>
                    <a:lstStyle/>
                    <a:p>
                      <a:r>
                        <a:rPr kumimoji="1" lang="en-US" altLang="ja-JP" dirty="0"/>
                        <a:t>3</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err="1"/>
                        <a:t>sltu</a:t>
                      </a:r>
                      <a:endParaRPr kumimoji="1" lang="ja-JP" altLang="en-US" dirty="0"/>
                    </a:p>
                  </a:txBody>
                  <a:tcPr/>
                </a:tc>
                <a:extLst>
                  <a:ext uri="{0D108BD9-81ED-4DB2-BD59-A6C34878D82A}">
                    <a16:rowId xmlns:a16="http://schemas.microsoft.com/office/drawing/2014/main" val="226588237"/>
                  </a:ext>
                </a:extLst>
              </a:tr>
              <a:tr h="371010">
                <a:tc>
                  <a:txBody>
                    <a:bodyPr/>
                    <a:lstStyle/>
                    <a:p>
                      <a:r>
                        <a:rPr kumimoji="1" lang="en-US" altLang="ja-JP" dirty="0"/>
                        <a:t>4</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A^B</a:t>
                      </a:r>
                      <a:endParaRPr kumimoji="1" lang="ja-JP" altLang="en-US" dirty="0"/>
                    </a:p>
                  </a:txBody>
                  <a:tcPr/>
                </a:tc>
                <a:extLst>
                  <a:ext uri="{0D108BD9-81ED-4DB2-BD59-A6C34878D82A}">
                    <a16:rowId xmlns:a16="http://schemas.microsoft.com/office/drawing/2014/main" val="2662252237"/>
                  </a:ext>
                </a:extLst>
              </a:tr>
              <a:tr h="371010">
                <a:tc>
                  <a:txBody>
                    <a:bodyPr/>
                    <a:lstStyle/>
                    <a:p>
                      <a:r>
                        <a:rPr kumimoji="1" lang="en-US" altLang="ja-JP" dirty="0"/>
                        <a:t>5</a:t>
                      </a:r>
                      <a:endParaRPr kumimoji="1" lang="ja-JP" altLang="en-US" dirty="0"/>
                    </a:p>
                  </a:txBody>
                  <a:tcPr/>
                </a:tc>
                <a:tc>
                  <a:txBody>
                    <a:bodyPr/>
                    <a:lstStyle/>
                    <a:p>
                      <a:r>
                        <a:rPr kumimoji="1" lang="en-US" altLang="ja-JP" dirty="0"/>
                        <a:t>0</a:t>
                      </a:r>
                      <a:endParaRPr kumimoji="1" lang="ja-JP" altLang="en-US" dirty="0"/>
                    </a:p>
                  </a:txBody>
                  <a:tcPr/>
                </a:tc>
                <a:tc>
                  <a:txBody>
                    <a:bodyPr/>
                    <a:lstStyle/>
                    <a:p>
                      <a:r>
                        <a:rPr kumimoji="1" lang="en-US" altLang="ja-JP" dirty="0"/>
                        <a:t>A&gt;&gt;B</a:t>
                      </a:r>
                      <a:endParaRPr kumimoji="1" lang="ja-JP" altLang="en-US" dirty="0"/>
                    </a:p>
                  </a:txBody>
                  <a:tcPr/>
                </a:tc>
                <a:extLst>
                  <a:ext uri="{0D108BD9-81ED-4DB2-BD59-A6C34878D82A}">
                    <a16:rowId xmlns:a16="http://schemas.microsoft.com/office/drawing/2014/main" val="1621670344"/>
                  </a:ext>
                </a:extLst>
              </a:tr>
              <a:tr h="371010">
                <a:tc>
                  <a:txBody>
                    <a:bodyPr/>
                    <a:lstStyle/>
                    <a:p>
                      <a:r>
                        <a:rPr kumimoji="1" lang="en-US" altLang="ja-JP" dirty="0"/>
                        <a:t>5</a:t>
                      </a:r>
                      <a:endParaRPr kumimoji="1" lang="ja-JP" altLang="en-US" dirty="0"/>
                    </a:p>
                  </a:txBody>
                  <a:tcPr/>
                </a:tc>
                <a:tc>
                  <a:txBody>
                    <a:bodyPr/>
                    <a:lstStyle/>
                    <a:p>
                      <a:r>
                        <a:rPr kumimoji="1" lang="en-US" altLang="ja-JP" dirty="0"/>
                        <a:t>1</a:t>
                      </a:r>
                      <a:endParaRPr kumimoji="1" lang="ja-JP" altLang="en-US" dirty="0"/>
                    </a:p>
                  </a:txBody>
                  <a:tcPr/>
                </a:tc>
                <a:tc>
                  <a:txBody>
                    <a:bodyPr/>
                    <a:lstStyle/>
                    <a:p>
                      <a:r>
                        <a:rPr kumimoji="1" lang="en-US" altLang="ja-JP"/>
                        <a:t>A&gt;&gt;&gt;B</a:t>
                      </a:r>
                      <a:endParaRPr kumimoji="1" lang="ja-JP" altLang="en-US" dirty="0"/>
                    </a:p>
                  </a:txBody>
                  <a:tcPr/>
                </a:tc>
                <a:extLst>
                  <a:ext uri="{0D108BD9-81ED-4DB2-BD59-A6C34878D82A}">
                    <a16:rowId xmlns:a16="http://schemas.microsoft.com/office/drawing/2014/main" val="972436269"/>
                  </a:ext>
                </a:extLst>
              </a:tr>
              <a:tr h="371010">
                <a:tc>
                  <a:txBody>
                    <a:bodyPr/>
                    <a:lstStyle/>
                    <a:p>
                      <a:r>
                        <a:rPr kumimoji="1" lang="en-US" altLang="ja-JP" dirty="0"/>
                        <a:t>6</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A|B</a:t>
                      </a:r>
                      <a:endParaRPr kumimoji="1" lang="ja-JP" altLang="en-US" dirty="0"/>
                    </a:p>
                  </a:txBody>
                  <a:tcPr/>
                </a:tc>
                <a:extLst>
                  <a:ext uri="{0D108BD9-81ED-4DB2-BD59-A6C34878D82A}">
                    <a16:rowId xmlns:a16="http://schemas.microsoft.com/office/drawing/2014/main" val="651242332"/>
                  </a:ext>
                </a:extLst>
              </a:tr>
              <a:tr h="371010">
                <a:tc>
                  <a:txBody>
                    <a:bodyPr/>
                    <a:lstStyle/>
                    <a:p>
                      <a:r>
                        <a:rPr kumimoji="1" lang="en-US" altLang="ja-JP" dirty="0"/>
                        <a:t>7</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A&amp;B</a:t>
                      </a:r>
                      <a:endParaRPr kumimoji="1" lang="ja-JP" altLang="en-US" dirty="0"/>
                    </a:p>
                  </a:txBody>
                  <a:tcPr/>
                </a:tc>
                <a:extLst>
                  <a:ext uri="{0D108BD9-81ED-4DB2-BD59-A6C34878D82A}">
                    <a16:rowId xmlns:a16="http://schemas.microsoft.com/office/drawing/2014/main" val="3882139537"/>
                  </a:ext>
                </a:extLst>
              </a:tr>
            </a:tbl>
          </a:graphicData>
        </a:graphic>
      </p:graphicFrame>
      <p:sp>
        <p:nvSpPr>
          <p:cNvPr id="22" name="Text Box 20">
            <a:extLst>
              <a:ext uri="{FF2B5EF4-FFF2-40B4-BE49-F238E27FC236}">
                <a16:creationId xmlns:a16="http://schemas.microsoft.com/office/drawing/2014/main" id="{6936B1FD-2A51-4A97-ABE1-2AB4A7AE7EB7}"/>
              </a:ext>
            </a:extLst>
          </p:cNvPr>
          <p:cNvSpPr txBox="1">
            <a:spLocks noChangeArrowheads="1"/>
          </p:cNvSpPr>
          <p:nvPr/>
        </p:nvSpPr>
        <p:spPr bwMode="auto">
          <a:xfrm>
            <a:off x="3453102" y="4513171"/>
            <a:ext cx="5186035"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slt</a:t>
            </a:r>
            <a:r>
              <a:rPr lang="en-US" altLang="ja-JP" b="1" dirty="0"/>
              <a:t> (set less than) </a:t>
            </a:r>
            <a:r>
              <a:rPr lang="en-US" altLang="ja-JP" b="1" dirty="0" err="1"/>
              <a:t>sltu</a:t>
            </a:r>
            <a:r>
              <a:rPr lang="en-US" altLang="ja-JP" b="1" dirty="0"/>
              <a:t>(set less than unsigned)</a:t>
            </a:r>
          </a:p>
          <a:p>
            <a:pPr eaLnBrk="1" hangingPunct="1"/>
            <a:r>
              <a:rPr lang="ja-JP" altLang="en-US" b="1" dirty="0"/>
              <a:t>比較命令で、小さければ１、そうでなければ</a:t>
            </a:r>
            <a:r>
              <a:rPr lang="en-US" altLang="ja-JP" b="1" dirty="0"/>
              <a:t>0</a:t>
            </a:r>
            <a:r>
              <a:rPr lang="ja-JP" altLang="en-US" b="1" dirty="0"/>
              <a:t>を出力</a:t>
            </a:r>
            <a:endParaRPr lang="en-US" altLang="ja-JP" b="1" dirty="0"/>
          </a:p>
          <a:p>
            <a:pPr eaLnBrk="1" hangingPunct="1"/>
            <a:r>
              <a:rPr lang="ja-JP" altLang="en-US" b="1" dirty="0"/>
              <a:t>→後に説明</a:t>
            </a:r>
            <a:endParaRPr lang="en-US" altLang="ja-JP" b="1" dirty="0"/>
          </a:p>
          <a:p>
            <a:pPr eaLnBrk="1" hangingPunct="1"/>
            <a:endParaRPr lang="ja-JP" altLang="en-US" b="1" dirty="0"/>
          </a:p>
          <a:p>
            <a:pPr eaLnBrk="1" hangingPunct="1"/>
            <a:endParaRPr lang="en-US" altLang="ja-JP"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886CE80-84BC-476A-9DE4-5E88803A8A87}"/>
              </a:ext>
            </a:extLst>
          </p:cNvPr>
          <p:cNvSpPr>
            <a:spLocks noGrp="1"/>
          </p:cNvSpPr>
          <p:nvPr>
            <p:ph idx="1"/>
          </p:nvPr>
        </p:nvSpPr>
        <p:spPr>
          <a:xfrm>
            <a:off x="457200" y="8857"/>
            <a:ext cx="8229600" cy="4525963"/>
          </a:xfrm>
        </p:spPr>
        <p:txBody>
          <a:bodyPr/>
          <a:lstStyle/>
          <a:p>
            <a:pPr marL="0" indent="0">
              <a:buNone/>
            </a:pPr>
            <a:r>
              <a:rPr lang="en-US" altLang="ja-JP" sz="1600" dirty="0"/>
              <a:t>module </a:t>
            </a:r>
            <a:r>
              <a:rPr lang="en-US" altLang="ja-JP" sz="1600" dirty="0" err="1"/>
              <a:t>alu</a:t>
            </a:r>
            <a:r>
              <a:rPr lang="en-US" altLang="ja-JP" sz="1600" dirty="0"/>
              <a:t> (</a:t>
            </a:r>
          </a:p>
          <a:p>
            <a:pPr marL="0" indent="0">
              <a:buNone/>
            </a:pPr>
            <a:r>
              <a:rPr lang="en-US" altLang="ja-JP" sz="1600" dirty="0"/>
              <a:t>  input [31:0] a, b, </a:t>
            </a:r>
            <a:r>
              <a:rPr lang="ja-JP" altLang="en-US" sz="1600" dirty="0"/>
              <a:t>　　</a:t>
            </a:r>
            <a:r>
              <a:rPr lang="en-US" altLang="ja-JP" sz="1600" dirty="0"/>
              <a:t>input [2:0] s, </a:t>
            </a:r>
          </a:p>
          <a:p>
            <a:pPr marL="0" indent="0">
              <a:buNone/>
            </a:pPr>
            <a:r>
              <a:rPr lang="en-US" altLang="ja-JP" sz="1600" dirty="0"/>
              <a:t>  input </a:t>
            </a:r>
            <a:r>
              <a:rPr lang="en-US" altLang="ja-JP" sz="1600" dirty="0" err="1"/>
              <a:t>ext,addcom</a:t>
            </a:r>
            <a:r>
              <a:rPr lang="en-US" altLang="ja-JP" sz="1600" dirty="0"/>
              <a:t>,</a:t>
            </a:r>
          </a:p>
          <a:p>
            <a:pPr marL="0" indent="0">
              <a:buNone/>
            </a:pPr>
            <a:r>
              <a:rPr lang="en-US" altLang="ja-JP" sz="1600" dirty="0"/>
              <a:t>  output [31:0] y );</a:t>
            </a:r>
          </a:p>
          <a:p>
            <a:pPr marL="0" indent="0">
              <a:buNone/>
            </a:pPr>
            <a:r>
              <a:rPr lang="en-US" altLang="ja-JP" sz="1600" dirty="0"/>
              <a:t>  wire [4:0] </a:t>
            </a:r>
            <a:r>
              <a:rPr lang="en-US" altLang="ja-JP" sz="1600" dirty="0" err="1"/>
              <a:t>shamt</a:t>
            </a:r>
            <a:r>
              <a:rPr lang="en-US" altLang="ja-JP" sz="1600" dirty="0"/>
              <a:t>;   wire signed [31:0] </a:t>
            </a:r>
            <a:r>
              <a:rPr lang="en-US" altLang="ja-JP" sz="1600" dirty="0" err="1"/>
              <a:t>sa</a:t>
            </a:r>
            <a:r>
              <a:rPr lang="en-US" altLang="ja-JP" sz="1600" dirty="0"/>
              <a:t>, sb, </a:t>
            </a:r>
            <a:r>
              <a:rPr lang="en-US" altLang="ja-JP" sz="1600" dirty="0" err="1"/>
              <a:t>sy</a:t>
            </a:r>
            <a:r>
              <a:rPr lang="en-US" altLang="ja-JP" sz="1600" dirty="0"/>
              <a:t>, </a:t>
            </a:r>
            <a:r>
              <a:rPr lang="en-US" altLang="ja-JP" sz="1600" dirty="0" err="1"/>
              <a:t>slt</a:t>
            </a:r>
            <a:r>
              <a:rPr lang="en-US" altLang="ja-JP" sz="1600" dirty="0"/>
              <a:t>;</a:t>
            </a:r>
          </a:p>
          <a:p>
            <a:pPr marL="0" indent="0">
              <a:buNone/>
            </a:pPr>
            <a:r>
              <a:rPr lang="en-US" altLang="ja-JP" sz="1600" dirty="0"/>
              <a:t>  wire [31:0] </a:t>
            </a:r>
            <a:r>
              <a:rPr lang="en-US" altLang="ja-JP" sz="1600" dirty="0" err="1"/>
              <a:t>sltu</a:t>
            </a:r>
            <a:r>
              <a:rPr lang="en-US" altLang="ja-JP" sz="1600" dirty="0"/>
              <a:t>;   wire [31:0] </a:t>
            </a:r>
            <a:r>
              <a:rPr lang="en-US" altLang="ja-JP" sz="1600" dirty="0" err="1"/>
              <a:t>yy</a:t>
            </a:r>
            <a:r>
              <a:rPr lang="en-US" altLang="ja-JP" sz="1600" dirty="0"/>
              <a:t>;</a:t>
            </a:r>
          </a:p>
          <a:p>
            <a:pPr marL="0" indent="0">
              <a:buNone/>
            </a:pPr>
            <a:r>
              <a:rPr lang="en-US" altLang="ja-JP" sz="1600" dirty="0"/>
              <a:t>  assign </a:t>
            </a:r>
            <a:r>
              <a:rPr lang="en-US" altLang="ja-JP" sz="1600" dirty="0" err="1"/>
              <a:t>sa</a:t>
            </a:r>
            <a:r>
              <a:rPr lang="en-US" altLang="ja-JP" sz="1600" dirty="0"/>
              <a:t> = $signed(a);    assign sb = $signed(b);</a:t>
            </a:r>
          </a:p>
          <a:p>
            <a:pPr marL="0" indent="0">
              <a:buNone/>
            </a:pPr>
            <a:r>
              <a:rPr lang="en-US" altLang="ja-JP" sz="1600" dirty="0"/>
              <a:t>  assign </a:t>
            </a:r>
            <a:r>
              <a:rPr lang="en-US" altLang="ja-JP" sz="1600" dirty="0" err="1"/>
              <a:t>shamt</a:t>
            </a:r>
            <a:r>
              <a:rPr lang="en-US" altLang="ja-JP" sz="1600" dirty="0"/>
              <a:t> = b[4:0];</a:t>
            </a:r>
          </a:p>
          <a:p>
            <a:pPr marL="0" indent="0">
              <a:buNone/>
            </a:pPr>
            <a:r>
              <a:rPr lang="en-US" altLang="ja-JP" sz="1600" dirty="0"/>
              <a:t>  assign </a:t>
            </a:r>
            <a:r>
              <a:rPr lang="en-US" altLang="ja-JP" sz="1600" dirty="0" err="1"/>
              <a:t>sy</a:t>
            </a:r>
            <a:r>
              <a:rPr lang="en-US" altLang="ja-JP" sz="1600" dirty="0"/>
              <a:t> = </a:t>
            </a:r>
            <a:r>
              <a:rPr lang="en-US" altLang="ja-JP" sz="1600" dirty="0" err="1"/>
              <a:t>sa</a:t>
            </a:r>
            <a:r>
              <a:rPr lang="en-US" altLang="ja-JP" sz="1600" dirty="0"/>
              <a:t> &gt;&gt;&gt; </a:t>
            </a:r>
            <a:r>
              <a:rPr lang="en-US" altLang="ja-JP" sz="1600" dirty="0" err="1"/>
              <a:t>shamt</a:t>
            </a:r>
            <a:r>
              <a:rPr lang="en-US" altLang="ja-JP" sz="1600" dirty="0"/>
              <a:t>;</a:t>
            </a:r>
          </a:p>
          <a:p>
            <a:pPr marL="0" indent="0">
              <a:buNone/>
            </a:pPr>
            <a:r>
              <a:rPr lang="en-US" altLang="ja-JP" sz="1600" dirty="0"/>
              <a:t>  assign </a:t>
            </a:r>
            <a:r>
              <a:rPr lang="en-US" altLang="ja-JP" sz="1600" dirty="0" err="1"/>
              <a:t>sltu</a:t>
            </a:r>
            <a:r>
              <a:rPr lang="en-US" altLang="ja-JP" sz="1600" dirty="0"/>
              <a:t> = a &lt;b ? 1:0;</a:t>
            </a:r>
          </a:p>
          <a:p>
            <a:pPr marL="0" indent="0">
              <a:buNone/>
            </a:pPr>
            <a:r>
              <a:rPr lang="en-US" altLang="ja-JP" sz="1600" dirty="0"/>
              <a:t>  assign </a:t>
            </a:r>
            <a:r>
              <a:rPr lang="en-US" altLang="ja-JP" sz="1600" dirty="0" err="1"/>
              <a:t>slt</a:t>
            </a:r>
            <a:r>
              <a:rPr lang="en-US" altLang="ja-JP" sz="1600" dirty="0"/>
              <a:t> = </a:t>
            </a:r>
            <a:r>
              <a:rPr lang="en-US" altLang="ja-JP" sz="1600" dirty="0" err="1"/>
              <a:t>sa</a:t>
            </a:r>
            <a:r>
              <a:rPr lang="en-US" altLang="ja-JP" sz="1600" dirty="0"/>
              <a:t> &lt;sb ? 1:0;</a:t>
            </a:r>
          </a:p>
          <a:p>
            <a:pPr marL="0" indent="0">
              <a:buNone/>
            </a:pPr>
            <a:r>
              <a:rPr lang="en-US" altLang="ja-JP" sz="1600" dirty="0"/>
              <a:t>  assign y = </a:t>
            </a:r>
            <a:r>
              <a:rPr lang="en-US" altLang="ja-JP" sz="1600" dirty="0" err="1"/>
              <a:t>addcom</a:t>
            </a:r>
            <a:r>
              <a:rPr lang="en-US" altLang="ja-JP" sz="1600" dirty="0"/>
              <a:t> ?  </a:t>
            </a:r>
            <a:r>
              <a:rPr lang="en-US" altLang="ja-JP" sz="1600" dirty="0" err="1"/>
              <a:t>a+b</a:t>
            </a:r>
            <a:r>
              <a:rPr lang="en-US" altLang="ja-JP" sz="1600" dirty="0"/>
              <a:t>: </a:t>
            </a:r>
            <a:r>
              <a:rPr lang="en-US" altLang="ja-JP" sz="1600" dirty="0" err="1"/>
              <a:t>yy</a:t>
            </a:r>
            <a:r>
              <a:rPr lang="en-US" altLang="ja-JP" sz="1600" dirty="0"/>
              <a:t>;</a:t>
            </a:r>
          </a:p>
          <a:p>
            <a:pPr marL="0" indent="0">
              <a:buNone/>
            </a:pPr>
            <a:r>
              <a:rPr lang="en-US" altLang="ja-JP" sz="1600" dirty="0"/>
              <a:t>  assign </a:t>
            </a:r>
            <a:r>
              <a:rPr lang="en-US" altLang="ja-JP" sz="1600" dirty="0" err="1"/>
              <a:t>yy</a:t>
            </a:r>
            <a:r>
              <a:rPr lang="en-US" altLang="ja-JP" sz="1600" dirty="0"/>
              <a:t> = s==`ALU_ADD &amp; </a:t>
            </a:r>
            <a:r>
              <a:rPr lang="en-US" altLang="ja-JP" sz="1600" dirty="0" err="1"/>
              <a:t>ext</a:t>
            </a:r>
            <a:r>
              <a:rPr lang="en-US" altLang="ja-JP" sz="1600" dirty="0"/>
              <a:t> ? a-b:</a:t>
            </a:r>
          </a:p>
          <a:p>
            <a:pPr marL="0" indent="0">
              <a:buNone/>
            </a:pPr>
            <a:r>
              <a:rPr lang="en-US" altLang="ja-JP" sz="1600" dirty="0"/>
              <a:t>             s==`ALU_ADD &amp; ~</a:t>
            </a:r>
            <a:r>
              <a:rPr lang="en-US" altLang="ja-JP" sz="1600" dirty="0" err="1"/>
              <a:t>ext</a:t>
            </a:r>
            <a:r>
              <a:rPr lang="en-US" altLang="ja-JP" sz="1600" dirty="0"/>
              <a:t> ? </a:t>
            </a:r>
            <a:r>
              <a:rPr lang="en-US" altLang="ja-JP" sz="1600" dirty="0" err="1"/>
              <a:t>a+b</a:t>
            </a:r>
            <a:r>
              <a:rPr lang="en-US" altLang="ja-JP" sz="1600" dirty="0"/>
              <a:t>:</a:t>
            </a:r>
          </a:p>
          <a:p>
            <a:pPr marL="0" indent="0">
              <a:buNone/>
            </a:pPr>
            <a:r>
              <a:rPr lang="en-US" altLang="ja-JP" sz="1600" dirty="0"/>
              <a:t>             s==`ALU_XOR ? a ^ b:</a:t>
            </a:r>
          </a:p>
          <a:p>
            <a:pPr marL="0" indent="0">
              <a:buNone/>
            </a:pPr>
            <a:r>
              <a:rPr lang="en-US" altLang="ja-JP" sz="1600" dirty="0"/>
              <a:t>             s==`ALU_OR ? a | b:</a:t>
            </a:r>
          </a:p>
          <a:p>
            <a:pPr marL="0" indent="0">
              <a:buNone/>
            </a:pPr>
            <a:r>
              <a:rPr lang="en-US" altLang="ja-JP" sz="1600" dirty="0"/>
              <a:t>             s==`ALU_AND ? a &amp; b:</a:t>
            </a:r>
          </a:p>
          <a:p>
            <a:pPr marL="0" indent="0">
              <a:buNone/>
            </a:pPr>
            <a:r>
              <a:rPr lang="en-US" altLang="ja-JP" sz="1600" dirty="0"/>
              <a:t>             s==`ALU_SLT ? </a:t>
            </a:r>
            <a:r>
              <a:rPr lang="en-US" altLang="ja-JP" sz="1600" dirty="0" err="1"/>
              <a:t>slt</a:t>
            </a:r>
            <a:r>
              <a:rPr lang="en-US" altLang="ja-JP" sz="1600" dirty="0"/>
              <a:t>:</a:t>
            </a:r>
          </a:p>
          <a:p>
            <a:pPr marL="0" indent="0">
              <a:buNone/>
            </a:pPr>
            <a:r>
              <a:rPr lang="en-US" altLang="ja-JP" sz="1600" dirty="0"/>
              <a:t>             s==`ALU_SLTU ? </a:t>
            </a:r>
            <a:r>
              <a:rPr lang="en-US" altLang="ja-JP" sz="1600" dirty="0" err="1"/>
              <a:t>sltu</a:t>
            </a:r>
            <a:r>
              <a:rPr lang="en-US" altLang="ja-JP" sz="1600" dirty="0"/>
              <a:t>:</a:t>
            </a:r>
          </a:p>
          <a:p>
            <a:pPr marL="0" indent="0">
              <a:buNone/>
            </a:pPr>
            <a:r>
              <a:rPr lang="en-US" altLang="ja-JP" sz="1600" dirty="0"/>
              <a:t>             s==`ALU_SLL ? a &lt;&lt; </a:t>
            </a:r>
            <a:r>
              <a:rPr lang="en-US" altLang="ja-JP" sz="1600" dirty="0" err="1"/>
              <a:t>shamt</a:t>
            </a:r>
            <a:r>
              <a:rPr lang="en-US" altLang="ja-JP" sz="1600" dirty="0"/>
              <a:t>:</a:t>
            </a:r>
          </a:p>
          <a:p>
            <a:pPr marL="0" indent="0">
              <a:buNone/>
            </a:pPr>
            <a:r>
              <a:rPr lang="en-US" altLang="ja-JP" sz="1600" dirty="0"/>
              <a:t>             s==`ALU_SRL &amp; ~</a:t>
            </a:r>
            <a:r>
              <a:rPr lang="en-US" altLang="ja-JP" sz="1600" dirty="0" err="1"/>
              <a:t>ext</a:t>
            </a:r>
            <a:r>
              <a:rPr lang="en-US" altLang="ja-JP" sz="1600" dirty="0"/>
              <a:t> ? a &gt;&gt; </a:t>
            </a:r>
            <a:r>
              <a:rPr lang="en-US" altLang="ja-JP" sz="1600" dirty="0" err="1"/>
              <a:t>shamt</a:t>
            </a:r>
            <a:r>
              <a:rPr lang="en-US" altLang="ja-JP" sz="1600" dirty="0"/>
              <a:t>:</a:t>
            </a:r>
          </a:p>
          <a:p>
            <a:pPr marL="0" indent="0">
              <a:buNone/>
            </a:pPr>
            <a:r>
              <a:rPr lang="en-US" altLang="ja-JP" sz="1600" dirty="0"/>
              <a:t>             s==`ALU_SRL &amp; </a:t>
            </a:r>
            <a:r>
              <a:rPr lang="en-US" altLang="ja-JP" sz="1600" dirty="0" err="1"/>
              <a:t>ext</a:t>
            </a:r>
            <a:r>
              <a:rPr lang="en-US" altLang="ja-JP" sz="1600" dirty="0"/>
              <a:t> ? </a:t>
            </a:r>
            <a:r>
              <a:rPr lang="en-US" altLang="ja-JP" sz="1600" dirty="0" err="1"/>
              <a:t>sy</a:t>
            </a:r>
            <a:r>
              <a:rPr lang="en-US" altLang="ja-JP" sz="1600" dirty="0"/>
              <a:t>: 0;</a:t>
            </a:r>
          </a:p>
          <a:p>
            <a:pPr marL="0" indent="0">
              <a:buNone/>
            </a:pPr>
            <a:r>
              <a:rPr lang="en-US" altLang="ja-JP" sz="1600" dirty="0" err="1"/>
              <a:t>endmodule</a:t>
            </a:r>
            <a:endParaRPr lang="en-US" altLang="ja-JP" sz="1600" dirty="0"/>
          </a:p>
          <a:p>
            <a:endParaRPr kumimoji="1" lang="ja-JP" altLang="en-US" dirty="0"/>
          </a:p>
        </p:txBody>
      </p:sp>
      <p:sp>
        <p:nvSpPr>
          <p:cNvPr id="4" name="吹き出し: 角を丸めた四角形 3">
            <a:extLst>
              <a:ext uri="{FF2B5EF4-FFF2-40B4-BE49-F238E27FC236}">
                <a16:creationId xmlns:a16="http://schemas.microsoft.com/office/drawing/2014/main" id="{9DDD4254-F996-4D12-8BE2-4164C21ACEB0}"/>
              </a:ext>
            </a:extLst>
          </p:cNvPr>
          <p:cNvSpPr/>
          <p:nvPr/>
        </p:nvSpPr>
        <p:spPr>
          <a:xfrm>
            <a:off x="5004048" y="2996952"/>
            <a:ext cx="3528392" cy="2592288"/>
          </a:xfrm>
          <a:prstGeom prst="wedgeRoundRect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符号付の比較、符号付の右シフトが必要。このため、</a:t>
            </a:r>
            <a:r>
              <a:rPr lang="en-US" altLang="ja-JP" dirty="0"/>
              <a:t>wire signed </a:t>
            </a:r>
            <a:r>
              <a:rPr lang="ja-JP" altLang="en-US" dirty="0"/>
              <a:t>宣言と、符号付き変換組み込み関数</a:t>
            </a:r>
            <a:r>
              <a:rPr lang="en-US" altLang="ja-JP" dirty="0"/>
              <a:t>$signed</a:t>
            </a:r>
            <a:r>
              <a:rPr lang="ja-JP" altLang="en-US" dirty="0"/>
              <a:t>が必要</a:t>
            </a:r>
            <a:endParaRPr lang="en-US" altLang="ja-JP" dirty="0"/>
          </a:p>
          <a:p>
            <a:pPr algn="ctr"/>
            <a:r>
              <a:rPr kumimoji="1" lang="ja-JP" altLang="en-US" dirty="0"/>
              <a:t>やや面倒になる。ここではあまり深く突っ込まない</a:t>
            </a:r>
          </a:p>
        </p:txBody>
      </p:sp>
    </p:spTree>
    <p:extLst>
      <p:ext uri="{BB962C8B-B14F-4D97-AF65-F5344CB8AC3E}">
        <p14:creationId xmlns:p14="http://schemas.microsoft.com/office/powerpoint/2010/main" val="1187782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ja-JP" altLang="en-US"/>
              <a:t>レジスタファイル</a:t>
            </a:r>
          </a:p>
        </p:txBody>
      </p:sp>
      <p:grpSp>
        <p:nvGrpSpPr>
          <p:cNvPr id="113668" name="Group 4"/>
          <p:cNvGrpSpPr>
            <a:grpSpLocks/>
          </p:cNvGrpSpPr>
          <p:nvPr/>
        </p:nvGrpSpPr>
        <p:grpSpPr bwMode="auto">
          <a:xfrm>
            <a:off x="2987675" y="2924175"/>
            <a:ext cx="2085975" cy="1584325"/>
            <a:chOff x="1474" y="1752"/>
            <a:chExt cx="635" cy="544"/>
          </a:xfrm>
        </p:grpSpPr>
        <p:sp>
          <p:nvSpPr>
            <p:cNvPr id="113669" name="Rectangle 5"/>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3670" name="Group 6"/>
            <p:cNvGrpSpPr>
              <a:grpSpLocks/>
            </p:cNvGrpSpPr>
            <p:nvPr/>
          </p:nvGrpSpPr>
          <p:grpSpPr bwMode="auto">
            <a:xfrm rot="-5400000">
              <a:off x="1519" y="2205"/>
              <a:ext cx="91" cy="91"/>
              <a:chOff x="1474" y="1843"/>
              <a:chExt cx="91" cy="91"/>
            </a:xfrm>
          </p:grpSpPr>
          <p:sp>
            <p:nvSpPr>
              <p:cNvPr id="113671" name="Line 7"/>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72" name="Line 8"/>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3673" name="Rectangle 9"/>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674" name="Rectangle 10"/>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675" name="Rectangle 11"/>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676" name="Rectangle 12"/>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677" name="Rectangle 13"/>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3678" name="Line 14"/>
          <p:cNvSpPr>
            <a:spLocks noChangeShapeType="1"/>
          </p:cNvSpPr>
          <p:nvPr/>
        </p:nvSpPr>
        <p:spPr bwMode="auto">
          <a:xfrm>
            <a:off x="2268538" y="3429000"/>
            <a:ext cx="719137"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79" name="Line 15"/>
          <p:cNvSpPr>
            <a:spLocks noChangeShapeType="1"/>
          </p:cNvSpPr>
          <p:nvPr/>
        </p:nvSpPr>
        <p:spPr bwMode="auto">
          <a:xfrm flipH="1">
            <a:off x="5076825" y="3429000"/>
            <a:ext cx="6477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80" name="Line 16"/>
          <p:cNvSpPr>
            <a:spLocks noChangeShapeType="1"/>
          </p:cNvSpPr>
          <p:nvPr/>
        </p:nvSpPr>
        <p:spPr bwMode="auto">
          <a:xfrm flipV="1">
            <a:off x="4500563" y="2060575"/>
            <a:ext cx="0" cy="863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81" name="Line 17"/>
          <p:cNvSpPr>
            <a:spLocks noChangeShapeType="1"/>
          </p:cNvSpPr>
          <p:nvPr/>
        </p:nvSpPr>
        <p:spPr bwMode="auto">
          <a:xfrm flipV="1">
            <a:off x="3492500" y="2060575"/>
            <a:ext cx="0" cy="863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82" name="Line 18"/>
          <p:cNvSpPr>
            <a:spLocks noChangeShapeType="1"/>
          </p:cNvSpPr>
          <p:nvPr/>
        </p:nvSpPr>
        <p:spPr bwMode="auto">
          <a:xfrm flipV="1">
            <a:off x="4067175" y="4510088"/>
            <a:ext cx="0" cy="863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83" name="Text Box 19"/>
          <p:cNvSpPr txBox="1">
            <a:spLocks noChangeArrowheads="1"/>
          </p:cNvSpPr>
          <p:nvPr/>
        </p:nvSpPr>
        <p:spPr bwMode="auto">
          <a:xfrm>
            <a:off x="1600200" y="3016250"/>
            <a:ext cx="14285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a1</a:t>
            </a:r>
          </a:p>
        </p:txBody>
      </p:sp>
      <p:sp>
        <p:nvSpPr>
          <p:cNvPr id="113684" name="Text Box 20"/>
          <p:cNvSpPr txBox="1">
            <a:spLocks noChangeArrowheads="1"/>
          </p:cNvSpPr>
          <p:nvPr/>
        </p:nvSpPr>
        <p:spPr bwMode="auto">
          <a:xfrm>
            <a:off x="3059113" y="2205038"/>
            <a:ext cx="5437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rd1</a:t>
            </a:r>
          </a:p>
        </p:txBody>
      </p:sp>
      <p:sp>
        <p:nvSpPr>
          <p:cNvPr id="113685" name="Text Box 21"/>
          <p:cNvSpPr txBox="1">
            <a:spLocks noChangeArrowheads="1"/>
          </p:cNvSpPr>
          <p:nvPr/>
        </p:nvSpPr>
        <p:spPr bwMode="auto">
          <a:xfrm>
            <a:off x="3059113" y="1549400"/>
            <a:ext cx="9076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ポート</a:t>
            </a:r>
            <a:r>
              <a:rPr lang="en-US" altLang="ja-JP" b="1" dirty="0"/>
              <a:t>1</a:t>
            </a:r>
            <a:endParaRPr lang="ja-JP" altLang="en-US" b="1" dirty="0"/>
          </a:p>
        </p:txBody>
      </p:sp>
      <p:sp>
        <p:nvSpPr>
          <p:cNvPr id="113686" name="Text Box 22"/>
          <p:cNvSpPr txBox="1">
            <a:spLocks noChangeArrowheads="1"/>
          </p:cNvSpPr>
          <p:nvPr/>
        </p:nvSpPr>
        <p:spPr bwMode="auto">
          <a:xfrm>
            <a:off x="4083050" y="1557338"/>
            <a:ext cx="9076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ポート</a:t>
            </a:r>
            <a:r>
              <a:rPr lang="en-US" altLang="ja-JP" b="1" dirty="0"/>
              <a:t>2</a:t>
            </a:r>
            <a:endParaRPr lang="ja-JP" altLang="en-US" b="1" dirty="0"/>
          </a:p>
        </p:txBody>
      </p:sp>
      <p:sp>
        <p:nvSpPr>
          <p:cNvPr id="113687" name="Text Box 23"/>
          <p:cNvSpPr txBox="1">
            <a:spLocks noChangeArrowheads="1"/>
          </p:cNvSpPr>
          <p:nvPr/>
        </p:nvSpPr>
        <p:spPr bwMode="auto">
          <a:xfrm>
            <a:off x="4500563" y="2205038"/>
            <a:ext cx="5437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rd2</a:t>
            </a:r>
          </a:p>
        </p:txBody>
      </p:sp>
      <p:sp>
        <p:nvSpPr>
          <p:cNvPr id="113688" name="Text Box 24"/>
          <p:cNvSpPr txBox="1">
            <a:spLocks noChangeArrowheads="1"/>
          </p:cNvSpPr>
          <p:nvPr/>
        </p:nvSpPr>
        <p:spPr bwMode="auto">
          <a:xfrm>
            <a:off x="5116513" y="3062288"/>
            <a:ext cx="14285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a2</a:t>
            </a:r>
          </a:p>
        </p:txBody>
      </p:sp>
      <p:sp>
        <p:nvSpPr>
          <p:cNvPr id="113689" name="Line 25"/>
          <p:cNvSpPr>
            <a:spLocks noChangeShapeType="1"/>
          </p:cNvSpPr>
          <p:nvPr/>
        </p:nvSpPr>
        <p:spPr bwMode="auto">
          <a:xfrm>
            <a:off x="2216150" y="4273550"/>
            <a:ext cx="7191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90" name="Text Box 26"/>
          <p:cNvSpPr txBox="1">
            <a:spLocks noChangeArrowheads="1"/>
          </p:cNvSpPr>
          <p:nvPr/>
        </p:nvSpPr>
        <p:spPr bwMode="auto">
          <a:xfrm>
            <a:off x="1547813" y="3860800"/>
            <a:ext cx="14285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a3</a:t>
            </a:r>
          </a:p>
        </p:txBody>
      </p:sp>
      <p:sp>
        <p:nvSpPr>
          <p:cNvPr id="113691" name="Text Box 27"/>
          <p:cNvSpPr txBox="1">
            <a:spLocks noChangeArrowheads="1"/>
          </p:cNvSpPr>
          <p:nvPr/>
        </p:nvSpPr>
        <p:spPr bwMode="auto">
          <a:xfrm>
            <a:off x="3708400" y="5367338"/>
            <a:ext cx="90762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ポート</a:t>
            </a:r>
            <a:r>
              <a:rPr lang="en-US" altLang="ja-JP" b="1" dirty="0"/>
              <a:t>3</a:t>
            </a:r>
            <a:endParaRPr lang="ja-JP" altLang="en-US" b="1" dirty="0"/>
          </a:p>
        </p:txBody>
      </p:sp>
      <p:sp>
        <p:nvSpPr>
          <p:cNvPr id="113692" name="Line 28"/>
          <p:cNvSpPr>
            <a:spLocks noChangeShapeType="1"/>
          </p:cNvSpPr>
          <p:nvPr/>
        </p:nvSpPr>
        <p:spPr bwMode="auto">
          <a:xfrm flipV="1">
            <a:off x="3276600" y="45085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93" name="Line 29"/>
          <p:cNvSpPr>
            <a:spLocks noChangeShapeType="1"/>
          </p:cNvSpPr>
          <p:nvPr/>
        </p:nvSpPr>
        <p:spPr bwMode="auto">
          <a:xfrm flipV="1">
            <a:off x="4643438" y="45085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3694" name="Text Box 30"/>
          <p:cNvSpPr txBox="1">
            <a:spLocks noChangeArrowheads="1"/>
          </p:cNvSpPr>
          <p:nvPr/>
        </p:nvSpPr>
        <p:spPr bwMode="auto">
          <a:xfrm>
            <a:off x="2987675" y="486251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clk</a:t>
            </a:r>
          </a:p>
        </p:txBody>
      </p:sp>
      <p:sp>
        <p:nvSpPr>
          <p:cNvPr id="113695" name="Text Box 31"/>
          <p:cNvSpPr txBox="1">
            <a:spLocks noChangeArrowheads="1"/>
          </p:cNvSpPr>
          <p:nvPr/>
        </p:nvSpPr>
        <p:spPr bwMode="auto">
          <a:xfrm>
            <a:off x="4641850" y="4791075"/>
            <a:ext cx="6206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we3</a:t>
            </a:r>
          </a:p>
        </p:txBody>
      </p:sp>
      <p:sp>
        <p:nvSpPr>
          <p:cNvPr id="113696" name="Text Box 32"/>
          <p:cNvSpPr txBox="1">
            <a:spLocks noChangeArrowheads="1"/>
          </p:cNvSpPr>
          <p:nvPr/>
        </p:nvSpPr>
        <p:spPr bwMode="auto">
          <a:xfrm>
            <a:off x="773557" y="1425672"/>
            <a:ext cx="233749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a1</a:t>
            </a:r>
            <a:r>
              <a:rPr lang="ja-JP" altLang="en-US" b="1" dirty="0"/>
              <a:t>で与えた</a:t>
            </a:r>
          </a:p>
          <a:p>
            <a:r>
              <a:rPr lang="ja-JP" altLang="en-US" b="1" dirty="0"/>
              <a:t>番号のレジスタが</a:t>
            </a:r>
          </a:p>
          <a:p>
            <a:r>
              <a:rPr lang="en-US" altLang="ja-JP" b="1" dirty="0"/>
              <a:t>rd1</a:t>
            </a:r>
            <a:r>
              <a:rPr lang="ja-JP" altLang="en-US" b="1" dirty="0"/>
              <a:t>ポートから出てくる</a:t>
            </a:r>
          </a:p>
          <a:p>
            <a:endParaRPr lang="ja-JP" altLang="en-US" b="1" dirty="0"/>
          </a:p>
          <a:p>
            <a:endParaRPr lang="en-US" altLang="ja-JP" b="1" dirty="0"/>
          </a:p>
        </p:txBody>
      </p:sp>
      <p:sp>
        <p:nvSpPr>
          <p:cNvPr id="113697" name="Text Box 33"/>
          <p:cNvSpPr txBox="1">
            <a:spLocks noChangeArrowheads="1"/>
          </p:cNvSpPr>
          <p:nvPr/>
        </p:nvSpPr>
        <p:spPr bwMode="auto">
          <a:xfrm>
            <a:off x="5177268" y="1501299"/>
            <a:ext cx="233749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Address a1</a:t>
            </a:r>
            <a:r>
              <a:rPr lang="ja-JP" altLang="en-US" b="1" dirty="0"/>
              <a:t>で与えた</a:t>
            </a:r>
          </a:p>
          <a:p>
            <a:r>
              <a:rPr lang="ja-JP" altLang="en-US" b="1" dirty="0"/>
              <a:t>番号のレジスタが</a:t>
            </a:r>
          </a:p>
          <a:p>
            <a:r>
              <a:rPr lang="en-US" altLang="ja-JP" b="1" dirty="0"/>
              <a:t>rd2</a:t>
            </a:r>
            <a:r>
              <a:rPr lang="ja-JP" altLang="en-US" b="1" dirty="0"/>
              <a:t>ポートから出てくる</a:t>
            </a:r>
          </a:p>
          <a:p>
            <a:endParaRPr lang="ja-JP" altLang="en-US" b="1" dirty="0"/>
          </a:p>
          <a:p>
            <a:endParaRPr lang="en-US" altLang="ja-JP" b="1" dirty="0"/>
          </a:p>
        </p:txBody>
      </p:sp>
      <p:sp>
        <p:nvSpPr>
          <p:cNvPr id="113698" name="Text Box 34"/>
          <p:cNvSpPr txBox="1">
            <a:spLocks noChangeArrowheads="1"/>
          </p:cNvSpPr>
          <p:nvPr/>
        </p:nvSpPr>
        <p:spPr bwMode="auto">
          <a:xfrm>
            <a:off x="4643438" y="5276850"/>
            <a:ext cx="34575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a:t>we3=1</a:t>
            </a:r>
            <a:r>
              <a:rPr lang="ja-JP" altLang="en-US" b="1" dirty="0"/>
              <a:t>の時</a:t>
            </a:r>
            <a:r>
              <a:rPr lang="en-US" altLang="ja-JP" b="1" dirty="0"/>
              <a:t>Address a3</a:t>
            </a:r>
            <a:r>
              <a:rPr lang="ja-JP" altLang="en-US" b="1" dirty="0"/>
              <a:t>で与えた</a:t>
            </a:r>
          </a:p>
          <a:p>
            <a:r>
              <a:rPr lang="ja-JP" altLang="en-US" b="1" dirty="0"/>
              <a:t>番号のレジスタに対して次の</a:t>
            </a:r>
            <a:r>
              <a:rPr lang="en-US" altLang="ja-JP" b="1" dirty="0" err="1"/>
              <a:t>clk</a:t>
            </a:r>
            <a:r>
              <a:rPr lang="ja-JP" altLang="en-US" b="1" dirty="0"/>
              <a:t>の立上りで</a:t>
            </a:r>
            <a:r>
              <a:rPr lang="en-US" altLang="ja-JP" b="1" dirty="0"/>
              <a:t>wd3</a:t>
            </a:r>
            <a:r>
              <a:rPr lang="ja-JP" altLang="en-US" b="1" dirty="0"/>
              <a:t>のデータが書き込まれる</a:t>
            </a:r>
          </a:p>
          <a:p>
            <a:endParaRPr lang="ja-JP" altLang="en-US" b="1" dirty="0"/>
          </a:p>
          <a:p>
            <a:endParaRPr lang="en-US" altLang="ja-JP" b="1" dirty="0"/>
          </a:p>
        </p:txBody>
      </p:sp>
      <p:sp>
        <p:nvSpPr>
          <p:cNvPr id="113699" name="Text Box 35"/>
          <p:cNvSpPr txBox="1">
            <a:spLocks noChangeArrowheads="1"/>
          </p:cNvSpPr>
          <p:nvPr/>
        </p:nvSpPr>
        <p:spPr bwMode="auto">
          <a:xfrm>
            <a:off x="395288" y="5300663"/>
            <a:ext cx="3012363"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３ポートメモリ</a:t>
            </a:r>
          </a:p>
          <a:p>
            <a:r>
              <a:rPr lang="en-US" altLang="ja-JP" b="1" dirty="0"/>
              <a:t>x0-x31</a:t>
            </a:r>
            <a:r>
              <a:rPr lang="ja-JP" altLang="en-US" b="1" dirty="0"/>
              <a:t>まで</a:t>
            </a:r>
            <a:r>
              <a:rPr lang="en-US" altLang="ja-JP" b="1" dirty="0"/>
              <a:t>32</a:t>
            </a:r>
            <a:r>
              <a:rPr lang="ja-JP" altLang="en-US" b="1" dirty="0"/>
              <a:t>個入っている</a:t>
            </a:r>
          </a:p>
          <a:p>
            <a:r>
              <a:rPr lang="en-US" altLang="ja-JP" b="1" dirty="0"/>
              <a:t>Address</a:t>
            </a:r>
            <a:r>
              <a:rPr lang="ja-JP" altLang="en-US" b="1" dirty="0"/>
              <a:t>は</a:t>
            </a:r>
            <a:r>
              <a:rPr lang="en-US" altLang="ja-JP" b="1" dirty="0"/>
              <a:t>5</a:t>
            </a:r>
            <a:r>
              <a:rPr lang="ja-JP" altLang="en-US" b="1" dirty="0"/>
              <a:t>ビット</a:t>
            </a:r>
          </a:p>
          <a:p>
            <a:r>
              <a:rPr lang="ja-JP" altLang="en-US" b="1" dirty="0"/>
              <a:t>入出力は</a:t>
            </a:r>
            <a:r>
              <a:rPr lang="en-US" altLang="ja-JP" b="1" dirty="0"/>
              <a:t>32</a:t>
            </a:r>
            <a:r>
              <a:rPr lang="ja-JP" altLang="en-US" b="1" dirty="0"/>
              <a:t>ビット</a:t>
            </a:r>
          </a:p>
          <a:p>
            <a:r>
              <a:rPr lang="ja-JP" altLang="en-US" b="1" dirty="0"/>
              <a:t>→要するにレジスタの集合体</a:t>
            </a:r>
          </a:p>
        </p:txBody>
      </p:sp>
      <p:sp>
        <p:nvSpPr>
          <p:cNvPr id="35" name="Text Box 23">
            <a:extLst>
              <a:ext uri="{FF2B5EF4-FFF2-40B4-BE49-F238E27FC236}">
                <a16:creationId xmlns:a16="http://schemas.microsoft.com/office/drawing/2014/main" id="{19E5E2A6-1DA6-4CB4-A958-07742C59C106}"/>
              </a:ext>
            </a:extLst>
          </p:cNvPr>
          <p:cNvSpPr txBox="1">
            <a:spLocks noChangeArrowheads="1"/>
          </p:cNvSpPr>
          <p:nvPr/>
        </p:nvSpPr>
        <p:spPr bwMode="auto">
          <a:xfrm>
            <a:off x="3491880" y="4689047"/>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wd3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レジスタファイルの記述</a:t>
            </a:r>
            <a:r>
              <a:rPr lang="en-US" altLang="ja-JP" dirty="0"/>
              <a:t>(</a:t>
            </a:r>
            <a:r>
              <a:rPr lang="en-US" altLang="ja-JP" dirty="0" err="1"/>
              <a:t>rfile.v</a:t>
            </a:r>
            <a:r>
              <a:rPr lang="en-US" altLang="ja-JP" dirty="0"/>
              <a:t>)</a:t>
            </a:r>
            <a:endParaRPr kumimoji="1" lang="ja-JP" altLang="en-US" dirty="0"/>
          </a:p>
        </p:txBody>
      </p:sp>
      <p:sp>
        <p:nvSpPr>
          <p:cNvPr id="4" name="正方形/長方形 3"/>
          <p:cNvSpPr/>
          <p:nvPr/>
        </p:nvSpPr>
        <p:spPr>
          <a:xfrm>
            <a:off x="683568" y="1700808"/>
            <a:ext cx="4932040" cy="4708981"/>
          </a:xfrm>
          <a:prstGeom prst="rect">
            <a:avLst/>
          </a:prstGeom>
        </p:spPr>
        <p:txBody>
          <a:bodyPr wrap="square">
            <a:spAutoFit/>
          </a:bodyPr>
          <a:lstStyle/>
          <a:p>
            <a:r>
              <a:rPr lang="en-US" altLang="ja-JP" sz="2000" dirty="0">
                <a:latin typeface="Malgun Gothic" panose="020B0503020000020004" pitchFamily="34" charset="-127"/>
                <a:ea typeface="Malgun Gothic" panose="020B0503020000020004" pitchFamily="34" charset="-127"/>
              </a:rPr>
              <a:t>`include "</a:t>
            </a:r>
            <a:r>
              <a:rPr lang="en-US" altLang="ja-JP" sz="2000" dirty="0" err="1">
                <a:latin typeface="Malgun Gothic" panose="020B0503020000020004" pitchFamily="34" charset="-127"/>
                <a:ea typeface="Malgun Gothic" panose="020B0503020000020004" pitchFamily="34" charset="-127"/>
              </a:rPr>
              <a:t>def.h</a:t>
            </a:r>
            <a:r>
              <a:rPr lang="en-US" altLang="ja-JP" sz="2000" dirty="0">
                <a:latin typeface="Malgun Gothic" panose="020B0503020000020004" pitchFamily="34" charset="-127"/>
                <a:ea typeface="Malgun Gothic" panose="020B0503020000020004" pitchFamily="34" charset="-127"/>
              </a:rPr>
              <a:t>"</a:t>
            </a:r>
          </a:p>
          <a:p>
            <a:r>
              <a:rPr lang="en-US" altLang="ja-JP" sz="2000" dirty="0">
                <a:latin typeface="Malgun Gothic" panose="020B0503020000020004" pitchFamily="34" charset="-127"/>
                <a:ea typeface="Malgun Gothic" panose="020B0503020000020004" pitchFamily="34" charset="-127"/>
              </a:rPr>
              <a:t>module </a:t>
            </a:r>
            <a:r>
              <a:rPr lang="en-US" altLang="ja-JP" sz="2000" dirty="0" err="1">
                <a:latin typeface="Malgun Gothic" panose="020B0503020000020004" pitchFamily="34" charset="-127"/>
                <a:ea typeface="Malgun Gothic" panose="020B0503020000020004" pitchFamily="34" charset="-127"/>
              </a:rPr>
              <a:t>rfile</a:t>
            </a:r>
            <a:r>
              <a:rPr lang="en-US" altLang="ja-JP" sz="2000" dirty="0">
                <a:latin typeface="Malgun Gothic" panose="020B0503020000020004" pitchFamily="34" charset="-127"/>
                <a:ea typeface="Malgun Gothic" panose="020B0503020000020004" pitchFamily="34" charset="-127"/>
              </a:rPr>
              <a:t> (</a:t>
            </a:r>
          </a:p>
          <a:p>
            <a:r>
              <a:rPr lang="en-US" altLang="ja-JP" sz="2000" dirty="0">
                <a:latin typeface="Malgun Gothic" panose="020B0503020000020004" pitchFamily="34" charset="-127"/>
                <a:ea typeface="Malgun Gothic" panose="020B0503020000020004" pitchFamily="34" charset="-127"/>
              </a:rPr>
              <a:t> input </a:t>
            </a:r>
            <a:r>
              <a:rPr lang="en-US" altLang="ja-JP" sz="2000" dirty="0" err="1">
                <a:latin typeface="Malgun Gothic" panose="020B0503020000020004" pitchFamily="34" charset="-127"/>
                <a:ea typeface="Malgun Gothic" panose="020B0503020000020004" pitchFamily="34" charset="-127"/>
              </a:rPr>
              <a:t>clk</a:t>
            </a:r>
            <a:r>
              <a:rPr lang="en-US" altLang="ja-JP" sz="2000" dirty="0">
                <a:latin typeface="Malgun Gothic" panose="020B0503020000020004" pitchFamily="34" charset="-127"/>
                <a:ea typeface="Malgun Gothic" panose="020B0503020000020004" pitchFamily="34" charset="-127"/>
              </a:rPr>
              <a:t>,</a:t>
            </a:r>
          </a:p>
          <a:p>
            <a:r>
              <a:rPr lang="en-US" altLang="ja-JP" sz="2000" dirty="0">
                <a:latin typeface="Malgun Gothic" panose="020B0503020000020004" pitchFamily="34" charset="-127"/>
                <a:ea typeface="Malgun Gothic" panose="020B0503020000020004" pitchFamily="34" charset="-127"/>
              </a:rPr>
              <a:t> input [`REG_W-1:0] a1, a2, a3,</a:t>
            </a:r>
          </a:p>
          <a:p>
            <a:r>
              <a:rPr lang="en-US" altLang="ja-JP" sz="2000" dirty="0">
                <a:latin typeface="Malgun Gothic" panose="020B0503020000020004" pitchFamily="34" charset="-127"/>
                <a:ea typeface="Malgun Gothic" panose="020B0503020000020004" pitchFamily="34" charset="-127"/>
              </a:rPr>
              <a:t> output [`DATA_W-1:0] rd1, rd2,</a:t>
            </a:r>
          </a:p>
          <a:p>
            <a:r>
              <a:rPr lang="en-US" altLang="ja-JP" sz="2000" dirty="0">
                <a:latin typeface="Malgun Gothic" panose="020B0503020000020004" pitchFamily="34" charset="-127"/>
                <a:ea typeface="Malgun Gothic" panose="020B0503020000020004" pitchFamily="34" charset="-127"/>
              </a:rPr>
              <a:t> input [`DATA_W-1:0] wd3,</a:t>
            </a:r>
          </a:p>
          <a:p>
            <a:r>
              <a:rPr lang="en-US" altLang="ja-JP" sz="2000" dirty="0">
                <a:latin typeface="Malgun Gothic" panose="020B0503020000020004" pitchFamily="34" charset="-127"/>
                <a:ea typeface="Malgun Gothic" panose="020B0503020000020004" pitchFamily="34" charset="-127"/>
              </a:rPr>
              <a:t> input we3);</a:t>
            </a:r>
          </a:p>
          <a:p>
            <a:endParaRPr lang="en-US" altLang="ja-JP" sz="2000" dirty="0">
              <a:latin typeface="Malgun Gothic" panose="020B0503020000020004" pitchFamily="34" charset="-127"/>
              <a:ea typeface="Malgun Gothic" panose="020B0503020000020004" pitchFamily="34" charset="-127"/>
            </a:endParaRPr>
          </a:p>
          <a:p>
            <a:r>
              <a:rPr lang="en-US" altLang="ja-JP" sz="2000" dirty="0">
                <a:latin typeface="Malgun Gothic" panose="020B0503020000020004" pitchFamily="34" charset="-127"/>
                <a:ea typeface="Malgun Gothic" panose="020B0503020000020004" pitchFamily="34" charset="-127"/>
              </a:rPr>
              <a:t>	</a:t>
            </a:r>
            <a:r>
              <a:rPr lang="en-US" altLang="ja-JP" sz="2000" dirty="0" err="1">
                <a:latin typeface="Malgun Gothic" panose="020B0503020000020004" pitchFamily="34" charset="-127"/>
                <a:ea typeface="Malgun Gothic" panose="020B0503020000020004" pitchFamily="34" charset="-127"/>
              </a:rPr>
              <a:t>reg</a:t>
            </a:r>
            <a:r>
              <a:rPr lang="en-US" altLang="ja-JP" sz="2000" dirty="0">
                <a:latin typeface="Malgun Gothic" panose="020B0503020000020004" pitchFamily="34" charset="-127"/>
                <a:ea typeface="Malgun Gothic" panose="020B0503020000020004" pitchFamily="34" charset="-127"/>
              </a:rPr>
              <a:t> [`DATA_W-1:0] </a:t>
            </a:r>
            <a:r>
              <a:rPr lang="en-US" altLang="ja-JP" sz="2000" dirty="0" err="1">
                <a:latin typeface="Malgun Gothic" panose="020B0503020000020004" pitchFamily="34" charset="-127"/>
                <a:ea typeface="Malgun Gothic" panose="020B0503020000020004" pitchFamily="34" charset="-127"/>
              </a:rPr>
              <a:t>rf</a:t>
            </a:r>
            <a:r>
              <a:rPr lang="en-US" altLang="ja-JP" sz="2000" dirty="0">
                <a:latin typeface="Malgun Gothic" panose="020B0503020000020004" pitchFamily="34" charset="-127"/>
                <a:ea typeface="Malgun Gothic" panose="020B0503020000020004" pitchFamily="34" charset="-127"/>
              </a:rPr>
              <a:t>[0:`REG-1];</a:t>
            </a:r>
          </a:p>
          <a:p>
            <a:r>
              <a:rPr lang="en-US" altLang="ja-JP" sz="2000" dirty="0">
                <a:latin typeface="Malgun Gothic" panose="020B0503020000020004" pitchFamily="34" charset="-127"/>
                <a:ea typeface="Malgun Gothic" panose="020B0503020000020004" pitchFamily="34" charset="-127"/>
              </a:rPr>
              <a:t>	assign rd1 = |a1 == 0 ? 0: </a:t>
            </a:r>
            <a:r>
              <a:rPr lang="en-US" altLang="ja-JP" sz="2000" dirty="0" err="1">
                <a:latin typeface="Malgun Gothic" panose="020B0503020000020004" pitchFamily="34" charset="-127"/>
                <a:ea typeface="Malgun Gothic" panose="020B0503020000020004" pitchFamily="34" charset="-127"/>
              </a:rPr>
              <a:t>rf</a:t>
            </a:r>
            <a:r>
              <a:rPr lang="en-US" altLang="ja-JP" sz="2000" dirty="0">
                <a:latin typeface="Malgun Gothic" panose="020B0503020000020004" pitchFamily="34" charset="-127"/>
                <a:ea typeface="Malgun Gothic" panose="020B0503020000020004" pitchFamily="34" charset="-127"/>
              </a:rPr>
              <a:t>[a1];</a:t>
            </a:r>
          </a:p>
          <a:p>
            <a:r>
              <a:rPr lang="en-US" altLang="ja-JP" sz="2000" dirty="0">
                <a:latin typeface="Malgun Gothic" panose="020B0503020000020004" pitchFamily="34" charset="-127"/>
                <a:ea typeface="Malgun Gothic" panose="020B0503020000020004" pitchFamily="34" charset="-127"/>
              </a:rPr>
              <a:t>	assign rd2 = |a2 == 0 ? 0: </a:t>
            </a:r>
            <a:r>
              <a:rPr lang="en-US" altLang="ja-JP" sz="2000" dirty="0" err="1">
                <a:latin typeface="Malgun Gothic" panose="020B0503020000020004" pitchFamily="34" charset="-127"/>
                <a:ea typeface="Malgun Gothic" panose="020B0503020000020004" pitchFamily="34" charset="-127"/>
              </a:rPr>
              <a:t>rf</a:t>
            </a:r>
            <a:r>
              <a:rPr lang="en-US" altLang="ja-JP" sz="2000" dirty="0">
                <a:latin typeface="Malgun Gothic" panose="020B0503020000020004" pitchFamily="34" charset="-127"/>
                <a:ea typeface="Malgun Gothic" panose="020B0503020000020004" pitchFamily="34" charset="-127"/>
              </a:rPr>
              <a:t>[a2];</a:t>
            </a:r>
          </a:p>
          <a:p>
            <a:r>
              <a:rPr lang="en-US" altLang="ja-JP" sz="2000" dirty="0">
                <a:latin typeface="Malgun Gothic" panose="020B0503020000020004" pitchFamily="34" charset="-127"/>
                <a:ea typeface="Malgun Gothic" panose="020B0503020000020004" pitchFamily="34" charset="-127"/>
              </a:rPr>
              <a:t>	always @(</a:t>
            </a:r>
            <a:r>
              <a:rPr lang="en-US" altLang="ja-JP" sz="2000" dirty="0" err="1">
                <a:latin typeface="Malgun Gothic" panose="020B0503020000020004" pitchFamily="34" charset="-127"/>
                <a:ea typeface="Malgun Gothic" panose="020B0503020000020004" pitchFamily="34" charset="-127"/>
              </a:rPr>
              <a:t>posedge</a:t>
            </a:r>
            <a:r>
              <a:rPr lang="en-US" altLang="ja-JP" sz="2000" dirty="0">
                <a:latin typeface="Malgun Gothic" panose="020B0503020000020004" pitchFamily="34" charset="-127"/>
                <a:ea typeface="Malgun Gothic" panose="020B0503020000020004" pitchFamily="34" charset="-127"/>
              </a:rPr>
              <a:t> </a:t>
            </a:r>
            <a:r>
              <a:rPr lang="en-US" altLang="ja-JP" sz="2000" dirty="0" err="1">
                <a:latin typeface="Malgun Gothic" panose="020B0503020000020004" pitchFamily="34" charset="-127"/>
                <a:ea typeface="Malgun Gothic" panose="020B0503020000020004" pitchFamily="34" charset="-127"/>
              </a:rPr>
              <a:t>clk</a:t>
            </a:r>
            <a:r>
              <a:rPr lang="en-US" altLang="ja-JP" sz="2000" dirty="0">
                <a:latin typeface="Malgun Gothic" panose="020B0503020000020004" pitchFamily="34" charset="-127"/>
                <a:ea typeface="Malgun Gothic" panose="020B0503020000020004" pitchFamily="34" charset="-127"/>
              </a:rPr>
              <a:t>) </a:t>
            </a:r>
          </a:p>
          <a:p>
            <a:r>
              <a:rPr lang="en-US" altLang="ja-JP" sz="2000" dirty="0">
                <a:latin typeface="Malgun Gothic" panose="020B0503020000020004" pitchFamily="34" charset="-127"/>
                <a:ea typeface="Malgun Gothic" panose="020B0503020000020004" pitchFamily="34" charset="-127"/>
              </a:rPr>
              <a:t>		if(we3) </a:t>
            </a:r>
            <a:r>
              <a:rPr lang="en-US" altLang="ja-JP" sz="2000" dirty="0" err="1">
                <a:latin typeface="Malgun Gothic" panose="020B0503020000020004" pitchFamily="34" charset="-127"/>
                <a:ea typeface="Malgun Gothic" panose="020B0503020000020004" pitchFamily="34" charset="-127"/>
              </a:rPr>
              <a:t>rf</a:t>
            </a:r>
            <a:r>
              <a:rPr lang="en-US" altLang="ja-JP" sz="2000" dirty="0">
                <a:latin typeface="Malgun Gothic" panose="020B0503020000020004" pitchFamily="34" charset="-127"/>
                <a:ea typeface="Malgun Gothic" panose="020B0503020000020004" pitchFamily="34" charset="-127"/>
              </a:rPr>
              <a:t>[a3] &lt;= wd3;</a:t>
            </a:r>
          </a:p>
          <a:p>
            <a:endParaRPr lang="en-US" altLang="ja-JP" sz="2000" dirty="0">
              <a:latin typeface="Malgun Gothic" panose="020B0503020000020004" pitchFamily="34" charset="-127"/>
              <a:ea typeface="Malgun Gothic" panose="020B0503020000020004" pitchFamily="34" charset="-127"/>
            </a:endParaRPr>
          </a:p>
          <a:p>
            <a:r>
              <a:rPr lang="en-US" altLang="ja-JP" sz="2000" dirty="0" err="1">
                <a:latin typeface="Malgun Gothic" panose="020B0503020000020004" pitchFamily="34" charset="-127"/>
                <a:ea typeface="Malgun Gothic" panose="020B0503020000020004" pitchFamily="34" charset="-127"/>
              </a:rPr>
              <a:t>endmodule</a:t>
            </a:r>
            <a:endParaRPr lang="ja-JP" altLang="en-US" sz="2000" dirty="0">
              <a:latin typeface="Malgun Gothic" panose="020B0503020000020004" pitchFamily="34" charset="-127"/>
            </a:endParaRPr>
          </a:p>
        </p:txBody>
      </p:sp>
      <p:sp>
        <p:nvSpPr>
          <p:cNvPr id="5" name="角丸四角形吹き出し 4"/>
          <p:cNvSpPr/>
          <p:nvPr/>
        </p:nvSpPr>
        <p:spPr>
          <a:xfrm>
            <a:off x="5148064" y="2492896"/>
            <a:ext cx="2952328" cy="1152128"/>
          </a:xfrm>
          <a:prstGeom prst="wedgeRoundRectCallout">
            <a:avLst>
              <a:gd name="adj1" fmla="val -47841"/>
              <a:gd name="adj2" fmla="val 81453"/>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32</a:t>
            </a:r>
            <a:r>
              <a:rPr kumimoji="1" lang="ja-JP" altLang="en-US" dirty="0"/>
              <a:t>個あるのでメモリ宣言している</a:t>
            </a:r>
            <a:r>
              <a:rPr lang="ja-JP" altLang="en-US" dirty="0"/>
              <a:t>。</a:t>
            </a:r>
            <a:r>
              <a:rPr lang="en-US" altLang="ja-JP" dirty="0" err="1"/>
              <a:t>testall</a:t>
            </a:r>
            <a:r>
              <a:rPr lang="ja-JP" altLang="en-US" dirty="0"/>
              <a:t>では全部表示</a:t>
            </a:r>
            <a:endParaRPr kumimoji="1" lang="ja-JP" altLang="en-US" dirty="0"/>
          </a:p>
        </p:txBody>
      </p:sp>
      <p:sp>
        <p:nvSpPr>
          <p:cNvPr id="6" name="角丸四角形吹き出し 5"/>
          <p:cNvSpPr/>
          <p:nvPr/>
        </p:nvSpPr>
        <p:spPr>
          <a:xfrm>
            <a:off x="5868144" y="3939771"/>
            <a:ext cx="2952328" cy="571202"/>
          </a:xfrm>
          <a:prstGeom prst="wedgeRoundRectCallout">
            <a:avLst>
              <a:gd name="adj1" fmla="val -64437"/>
              <a:gd name="adj2" fmla="val 55830"/>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0</a:t>
            </a:r>
            <a:r>
              <a:rPr lang="ja-JP" altLang="en-US" dirty="0"/>
              <a:t>の場合は常に</a:t>
            </a:r>
            <a:r>
              <a:rPr lang="en-US" altLang="ja-JP" dirty="0"/>
              <a:t>0</a:t>
            </a:r>
            <a:endParaRPr kumimoji="1" lang="ja-JP" altLang="en-US" dirty="0"/>
          </a:p>
        </p:txBody>
      </p:sp>
      <p:sp>
        <p:nvSpPr>
          <p:cNvPr id="7" name="角丸四角形吹き出し 6"/>
          <p:cNvSpPr/>
          <p:nvPr/>
        </p:nvSpPr>
        <p:spPr>
          <a:xfrm>
            <a:off x="5634185" y="4720282"/>
            <a:ext cx="2952328" cy="571202"/>
          </a:xfrm>
          <a:prstGeom prst="wedgeRoundRectCallout">
            <a:avLst>
              <a:gd name="adj1" fmla="val -62171"/>
              <a:gd name="adj2" fmla="val 24594"/>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t>clk</a:t>
            </a:r>
            <a:r>
              <a:rPr kumimoji="1" lang="ja-JP" altLang="en-US" dirty="0"/>
              <a:t>の立ち上がりに同期して書き込み</a:t>
            </a:r>
          </a:p>
        </p:txBody>
      </p:sp>
      <p:sp>
        <p:nvSpPr>
          <p:cNvPr id="8" name="角丸四角形吹き出し 7"/>
          <p:cNvSpPr/>
          <p:nvPr/>
        </p:nvSpPr>
        <p:spPr>
          <a:xfrm>
            <a:off x="4572000" y="1545605"/>
            <a:ext cx="3528392" cy="571202"/>
          </a:xfrm>
          <a:prstGeom prst="wedgeRoundRectCallout">
            <a:avLst>
              <a:gd name="adj1" fmla="val -62171"/>
              <a:gd name="adj2" fmla="val 127334"/>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2read/1write</a:t>
            </a:r>
            <a:r>
              <a:rPr kumimoji="1" lang="ja-JP" altLang="en-US" dirty="0"/>
              <a:t>の</a:t>
            </a:r>
            <a:r>
              <a:rPr kumimoji="1" lang="en-US" altLang="ja-JP" dirty="0"/>
              <a:t>3</a:t>
            </a:r>
            <a:r>
              <a:rPr kumimoji="1" lang="ja-JP" altLang="en-US" dirty="0"/>
              <a:t>ポートメモリ</a:t>
            </a:r>
          </a:p>
        </p:txBody>
      </p:sp>
    </p:spTree>
    <p:extLst>
      <p:ext uri="{BB962C8B-B14F-4D97-AF65-F5344CB8AC3E}">
        <p14:creationId xmlns:p14="http://schemas.microsoft.com/office/powerpoint/2010/main" val="3993824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flipH="1" flipV="1">
            <a:off x="6516688" y="1700213"/>
            <a:ext cx="0" cy="1152525"/>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7378700" y="1700213"/>
            <a:ext cx="1588" cy="141287"/>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946900" y="476250"/>
            <a:ext cx="0" cy="503238"/>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722938" y="476250"/>
            <a:ext cx="12239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722938" y="476250"/>
            <a:ext cx="1587" cy="3673475"/>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722938" y="4149725"/>
            <a:ext cx="1008062"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731000" y="3933825"/>
            <a:ext cx="0" cy="21590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6010275" y="47228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6010275" y="49387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6010275" y="51546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6010275" y="5370513"/>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6010275" y="6021388"/>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6010275" y="5588000"/>
            <a:ext cx="1800225" cy="433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608888" y="62357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443663"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7235825" y="142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6156325" y="990600"/>
            <a:ext cx="1655763" cy="717550"/>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804025" y="9810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446838" y="1060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421438" y="560863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6297613" y="62372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6224588" y="6092825"/>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6297613" y="6092825"/>
            <a:ext cx="714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7291388" y="6375400"/>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7286625" y="83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sp>
        <p:nvSpPr>
          <p:cNvPr id="112677" name="Text Box 37"/>
          <p:cNvSpPr txBox="1">
            <a:spLocks noChangeArrowheads="1"/>
          </p:cNvSpPr>
          <p:nvPr/>
        </p:nvSpPr>
        <p:spPr bwMode="auto">
          <a:xfrm>
            <a:off x="684213" y="163513"/>
            <a:ext cx="38266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400" b="1" dirty="0"/>
              <a:t>レジスタ間演算命令の動作</a:t>
            </a:r>
          </a:p>
        </p:txBody>
      </p:sp>
      <p:grpSp>
        <p:nvGrpSpPr>
          <p:cNvPr id="112678" name="Group 38"/>
          <p:cNvGrpSpPr>
            <a:grpSpLocks/>
          </p:cNvGrpSpPr>
          <p:nvPr/>
        </p:nvGrpSpPr>
        <p:grpSpPr bwMode="auto">
          <a:xfrm>
            <a:off x="6370638" y="2852738"/>
            <a:ext cx="1154112" cy="647700"/>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515100" y="3716338"/>
            <a:ext cx="720725" cy="22225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875463" y="3506788"/>
            <a:ext cx="1587" cy="20955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7091363" y="393382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724527" y="4061620"/>
            <a:ext cx="1585" cy="15470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515100" y="350043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331913" y="47244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331913" y="49403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331913" y="51562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331913" y="5372100"/>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331913" y="6022975"/>
            <a:ext cx="1800225"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331913" y="5589588"/>
            <a:ext cx="1800225" cy="433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971550" y="5373688"/>
            <a:ext cx="2889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743075" y="561022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539750" y="3074988"/>
            <a:ext cx="1008063" cy="3619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539750" y="321945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539750" y="3290888"/>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755650" y="30686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971550" y="3429000"/>
            <a:ext cx="0" cy="28733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323850" y="3716338"/>
            <a:ext cx="6477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323850" y="1700213"/>
            <a:ext cx="0" cy="20161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323850" y="1700213"/>
            <a:ext cx="2889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612775" y="1844675"/>
            <a:ext cx="287338"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612775" y="1700213"/>
            <a:ext cx="142875" cy="144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303213" y="1993900"/>
            <a:ext cx="31290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539750" y="2132013"/>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a:off x="900113" y="1989138"/>
            <a:ext cx="714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5" name="Line 75"/>
          <p:cNvSpPr>
            <a:spLocks noChangeShapeType="1"/>
          </p:cNvSpPr>
          <p:nvPr/>
        </p:nvSpPr>
        <p:spPr bwMode="auto">
          <a:xfrm>
            <a:off x="971550" y="1989138"/>
            <a:ext cx="0" cy="1079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a:off x="179388" y="32845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971550" y="3716338"/>
            <a:ext cx="0" cy="16573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527175" y="6242050"/>
            <a:ext cx="1181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195513" y="3213100"/>
            <a:ext cx="0" cy="1511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5035550" y="6375400"/>
            <a:ext cx="1336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195513" y="2924175"/>
            <a:ext cx="11525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48038" y="2924175"/>
            <a:ext cx="30241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722938" y="5586412"/>
            <a:ext cx="282575" cy="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29240" y="3284537"/>
            <a:ext cx="3142985" cy="516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268538" y="3213100"/>
            <a:ext cx="1150937"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9475" y="4221163"/>
            <a:ext cx="4608513"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8027988" y="2924175"/>
            <a:ext cx="0" cy="12969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7524750" y="2924175"/>
            <a:ext cx="50323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804025" y="1844675"/>
            <a:ext cx="1368425" cy="2159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7308850" y="2276474"/>
            <a:ext cx="790574" cy="234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195513" y="2708275"/>
            <a:ext cx="1296987"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90913" y="2708275"/>
            <a:ext cx="4394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885113" y="24923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885113" y="2060575"/>
            <a:ext cx="0"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7164388" y="2060575"/>
            <a:ext cx="0" cy="792163"/>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7380288" y="3500438"/>
            <a:ext cx="0" cy="2159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7331869" y="3770312"/>
            <a:ext cx="593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dirty="0" err="1">
                <a:solidFill>
                  <a:srgbClr val="FF0000"/>
                </a:solidFill>
              </a:rPr>
              <a:t>rwe</a:t>
            </a:r>
            <a:endParaRPr lang="en-US" altLang="ja-JP" b="1" dirty="0">
              <a:solidFill>
                <a:srgbClr val="FF0000"/>
              </a:solidFill>
            </a:endParaRPr>
          </a:p>
        </p:txBody>
      </p:sp>
      <p:sp>
        <p:nvSpPr>
          <p:cNvPr id="112764" name="Line 124"/>
          <p:cNvSpPr>
            <a:spLocks noChangeShapeType="1"/>
          </p:cNvSpPr>
          <p:nvPr/>
        </p:nvSpPr>
        <p:spPr bwMode="auto">
          <a:xfrm>
            <a:off x="7164388" y="2781300"/>
            <a:ext cx="11525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8316913" y="2781300"/>
            <a:ext cx="0" cy="29527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812088" y="5734050"/>
            <a:ext cx="5048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588125" y="3716338"/>
            <a:ext cx="3603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948488" y="3716338"/>
            <a:ext cx="36036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7524750" y="29241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867400" y="27082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886451" y="3247628"/>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7705433" y="16176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5218112" y="557450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endParaRPr lang="en-US" altLang="ja-JP" sz="1200" b="1" dirty="0"/>
          </a:p>
        </p:txBody>
      </p:sp>
      <p:sp>
        <p:nvSpPr>
          <p:cNvPr id="112776" name="Text Box 136"/>
          <p:cNvSpPr txBox="1">
            <a:spLocks noChangeArrowheads="1"/>
          </p:cNvSpPr>
          <p:nvPr/>
        </p:nvSpPr>
        <p:spPr bwMode="auto">
          <a:xfrm>
            <a:off x="7810500" y="576183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7092950" y="436562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79" name="Text Box 139"/>
          <p:cNvSpPr txBox="1">
            <a:spLocks noChangeArrowheads="1"/>
          </p:cNvSpPr>
          <p:nvPr/>
        </p:nvSpPr>
        <p:spPr bwMode="auto">
          <a:xfrm>
            <a:off x="6045994" y="24026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12780" name="Text Box 140"/>
          <p:cNvSpPr txBox="1">
            <a:spLocks noChangeArrowheads="1"/>
          </p:cNvSpPr>
          <p:nvPr/>
        </p:nvSpPr>
        <p:spPr bwMode="auto">
          <a:xfrm>
            <a:off x="6704199" y="22434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3924300" y="242093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364163" y="1196975"/>
            <a:ext cx="10795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5" name="Line 145"/>
          <p:cNvSpPr>
            <a:spLocks noChangeShapeType="1"/>
          </p:cNvSpPr>
          <p:nvPr/>
        </p:nvSpPr>
        <p:spPr bwMode="auto">
          <a:xfrm>
            <a:off x="5364163" y="9810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6" name="Line 146"/>
          <p:cNvSpPr>
            <a:spLocks noChangeShapeType="1"/>
          </p:cNvSpPr>
          <p:nvPr/>
        </p:nvSpPr>
        <p:spPr bwMode="auto">
          <a:xfrm flipH="1" flipV="1">
            <a:off x="5148263" y="83661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7" name="Line 147"/>
          <p:cNvSpPr>
            <a:spLocks noChangeShapeType="1"/>
          </p:cNvSpPr>
          <p:nvPr/>
        </p:nvSpPr>
        <p:spPr bwMode="auto">
          <a:xfrm flipH="1">
            <a:off x="5148263" y="1412875"/>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88" name="Line 148"/>
          <p:cNvSpPr>
            <a:spLocks noChangeShapeType="1"/>
          </p:cNvSpPr>
          <p:nvPr/>
        </p:nvSpPr>
        <p:spPr bwMode="auto">
          <a:xfrm>
            <a:off x="5148263" y="8366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2" name="Line 152"/>
          <p:cNvSpPr>
            <a:spLocks noChangeShapeType="1"/>
          </p:cNvSpPr>
          <p:nvPr/>
        </p:nvSpPr>
        <p:spPr bwMode="auto">
          <a:xfrm flipV="1">
            <a:off x="4427538" y="981075"/>
            <a:ext cx="0" cy="324008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427538" y="981075"/>
            <a:ext cx="649287"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480322" y="67364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24363" y="1281928"/>
            <a:ext cx="9222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859338" y="1412875"/>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611188" y="5373688"/>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pc</a:t>
            </a:r>
          </a:p>
        </p:txBody>
      </p:sp>
      <p:sp>
        <p:nvSpPr>
          <p:cNvPr id="112802" name="Text Box 162"/>
          <p:cNvSpPr txBox="1">
            <a:spLocks noChangeArrowheads="1"/>
          </p:cNvSpPr>
          <p:nvPr/>
        </p:nvSpPr>
        <p:spPr bwMode="auto">
          <a:xfrm>
            <a:off x="2195513" y="4437063"/>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845487" y="347106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904098" y="3533575"/>
            <a:ext cx="7921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309813" y="3216275"/>
            <a:ext cx="956390" cy="6508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781114931"/>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3635</TotalTime>
  <Words>5968</Words>
  <Application>Microsoft Office PowerPoint</Application>
  <PresentationFormat>画面に合わせる (4:3)</PresentationFormat>
  <Paragraphs>865</Paragraphs>
  <Slides>30</Slides>
  <Notes>30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30</vt:i4>
      </vt:variant>
    </vt:vector>
  </HeadingPairs>
  <TitlesOfParts>
    <vt:vector size="34" baseType="lpstr">
      <vt:lpstr>Malgun Gothic</vt:lpstr>
      <vt:lpstr>Arial</vt:lpstr>
      <vt:lpstr>Calibri</vt:lpstr>
      <vt:lpstr>標準デザイン</vt:lpstr>
      <vt:lpstr>RV32Iのマイクロアーキテクチャと Verilogの復習</vt:lpstr>
      <vt:lpstr>マイクロアーキテクチャ</vt:lpstr>
      <vt:lpstr>PowerPoint プレゼンテーション</vt:lpstr>
      <vt:lpstr>PowerPoint プレゼンテーション</vt:lpstr>
      <vt:lpstr>ALUの拡張</vt:lpstr>
      <vt:lpstr>PowerPoint プレゼンテーション</vt:lpstr>
      <vt:lpstr>レジスタファイル</vt:lpstr>
      <vt:lpstr>レジスタファイルの記述(rfile.v)</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Verilog記述：入出力</vt:lpstr>
      <vt:lpstr>PowerPoint プレゼンテーション</vt:lpstr>
      <vt:lpstr>メモリの記述</vt:lpstr>
      <vt:lpstr>PowerPoint プレゼンテーション</vt:lpstr>
      <vt:lpstr>PowerPoint プレゼンテーション</vt:lpstr>
      <vt:lpstr>RISC-V命令フォーマット</vt:lpstr>
      <vt:lpstr>PowerPoint プレゼンテーション</vt:lpstr>
      <vt:lpstr>PowerPoint プレゼンテーション</vt:lpstr>
      <vt:lpstr>PowerPoint プレゼンテーション</vt:lpstr>
      <vt:lpstr>PowerPoint プレゼンテーション</vt:lpstr>
      <vt:lpstr>　lui（Load Upper Immediate)の実装</vt:lpstr>
      <vt:lpstr>本日のまとめ</vt:lpstr>
      <vt:lpstr>　演習2　lui2（Load Upper Immediate-2)の実装</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hunga</cp:lastModifiedBy>
  <cp:revision>193</cp:revision>
  <dcterms:created xsi:type="dcterms:W3CDTF">2012-09-21T14:05:15Z</dcterms:created>
  <dcterms:modified xsi:type="dcterms:W3CDTF">2020-06-15T23:54:30Z</dcterms:modified>
</cp:coreProperties>
</file>