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7" r:id="rId3"/>
    <p:sldId id="278" r:id="rId4"/>
    <p:sldId id="279" r:id="rId5"/>
    <p:sldId id="281" r:id="rId6"/>
    <p:sldId id="285" r:id="rId7"/>
    <p:sldId id="286" r:id="rId8"/>
    <p:sldId id="287" r:id="rId9"/>
    <p:sldId id="455" r:id="rId10"/>
    <p:sldId id="456" r:id="rId11"/>
    <p:sldId id="457" r:id="rId12"/>
    <p:sldId id="458" r:id="rId13"/>
    <p:sldId id="392" r:id="rId14"/>
    <p:sldId id="492" r:id="rId15"/>
    <p:sldId id="564" r:id="rId16"/>
    <p:sldId id="463" r:id="rId17"/>
    <p:sldId id="460" r:id="rId18"/>
    <p:sldId id="461" r:id="rId19"/>
    <p:sldId id="462" r:id="rId20"/>
    <p:sldId id="560" r:id="rId21"/>
    <p:sldId id="561" r:id="rId22"/>
    <p:sldId id="399" r:id="rId23"/>
    <p:sldId id="401" r:id="rId24"/>
    <p:sldId id="402" r:id="rId25"/>
    <p:sldId id="453" r:id="rId26"/>
    <p:sldId id="454" r:id="rId27"/>
    <p:sldId id="562" r:id="rId28"/>
    <p:sldId id="563" r:id="rId2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6FF33"/>
    <a:srgbClr val="FF9966"/>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5" autoAdjust="0"/>
    <p:restoredTop sz="78454" autoAdjust="0"/>
  </p:normalViewPr>
  <p:slideViewPr>
    <p:cSldViewPr>
      <p:cViewPr varScale="1">
        <p:scale>
          <a:sx n="90" d="100"/>
          <a:sy n="90" d="100"/>
        </p:scale>
        <p:origin x="222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1781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178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81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781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1781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18AAB51-D267-4CFF-8A3B-FE5BF83CF6EC}" type="slidenum">
              <a:rPr lang="en-US" altLang="ja-JP"/>
              <a:pPr/>
              <a:t>‹#›</a:t>
            </a:fld>
            <a:endParaRPr lang="en-US" altLang="ja-JP"/>
          </a:p>
        </p:txBody>
      </p:sp>
    </p:spTree>
    <p:extLst>
      <p:ext uri="{BB962C8B-B14F-4D97-AF65-F5344CB8AC3E}">
        <p14:creationId xmlns:p14="http://schemas.microsoft.com/office/powerpoint/2010/main" val="8465834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設計した</a:t>
            </a:r>
            <a:r>
              <a:rPr kumimoji="1" lang="en-US" altLang="ja-JP" dirty="0"/>
              <a:t>CPU</a:t>
            </a:r>
            <a:r>
              <a:rPr kumimoji="1" lang="ja-JP" altLang="en-US" dirty="0"/>
              <a:t>は論理合成して実際の論理回路に変換されます。今日はこの方法である論理合成を実際にやってみます。これにより</a:t>
            </a:r>
            <a:r>
              <a:rPr kumimoji="1" lang="en-US" altLang="ja-JP" dirty="0"/>
              <a:t>CPU</a:t>
            </a:r>
            <a:r>
              <a:rPr kumimoji="1" lang="ja-JP" altLang="en-US" dirty="0"/>
              <a:t>にとって重要な性能、コスト、消費電力を明らかにします。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1</a:t>
            </a:fld>
            <a:endParaRPr lang="en-US" altLang="ja-JP"/>
          </a:p>
        </p:txBody>
      </p:sp>
    </p:spTree>
    <p:extLst>
      <p:ext uri="{BB962C8B-B14F-4D97-AF65-F5344CB8AC3E}">
        <p14:creationId xmlns:p14="http://schemas.microsoft.com/office/powerpoint/2010/main" val="1240504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ディジタル集積回路の設計は、まずフロントエンド設計を行います。まずハードウェア記述言語で</a:t>
            </a:r>
            <a:r>
              <a:rPr kumimoji="1" lang="en-US" altLang="ja-JP"/>
              <a:t>RTL</a:t>
            </a:r>
            <a:r>
              <a:rPr kumimoji="1" lang="ja-JP" altLang="en-US"/>
              <a:t>設計を行います。今までやってきたように論理シミュレーションを行って、動作を確認しながら設計を進めます。設計が一段落したら、論理合成・圧縮を行います。</a:t>
            </a:r>
            <a:r>
              <a:rPr kumimoji="1" lang="en-US" altLang="ja-JP"/>
              <a:t>CAD</a:t>
            </a:r>
            <a:r>
              <a:rPr kumimoji="1" lang="ja-JP" altLang="en-US"/>
              <a:t>が</a:t>
            </a:r>
            <a:r>
              <a:rPr kumimoji="1" lang="en-US" altLang="ja-JP"/>
              <a:t>RTL</a:t>
            </a:r>
            <a:r>
              <a:rPr kumimoji="1" lang="ja-JP" altLang="en-US"/>
              <a:t>記述を解析し、論理ゲート間の接続図の形に変換します。これと同時に動作周波数、面積、電力を見積もります。これが要求を満足しなければ、最初に戻って設計をやり直します。要求を満足すれば、ネットリストをシミュレーションして動作を確認します。基本的に</a:t>
            </a:r>
            <a:r>
              <a:rPr kumimoji="1" lang="en-US" altLang="ja-JP"/>
              <a:t>CAD</a:t>
            </a:r>
            <a:r>
              <a:rPr kumimoji="1" lang="ja-JP" altLang="en-US"/>
              <a:t>で生成されたネットリストのシミュレーションは元の</a:t>
            </a:r>
            <a:r>
              <a:rPr kumimoji="1" lang="en-US" altLang="ja-JP"/>
              <a:t>RTL</a:t>
            </a:r>
            <a:r>
              <a:rPr kumimoji="1" lang="ja-JP" altLang="en-US"/>
              <a:t>のシミュレーションと一致するはずですが、記述のやり方が悪いと意図通りの動作を行わない場合があります。もしも問題が見つかったら設計をやり直します。最近は</a:t>
            </a:r>
            <a:r>
              <a:rPr kumimoji="1" lang="en-US" altLang="ja-JP"/>
              <a:t>System-C</a:t>
            </a:r>
            <a:r>
              <a:rPr kumimoji="1" lang="ja-JP" altLang="en-US" err="1"/>
              <a:t>、</a:t>
            </a:r>
            <a:r>
              <a:rPr kumimoji="1" lang="en-US" altLang="ja-JP" err="1"/>
              <a:t>Vivado</a:t>
            </a:r>
            <a:r>
              <a:rPr kumimoji="1" lang="en-US" altLang="ja-JP"/>
              <a:t>-C</a:t>
            </a:r>
            <a:r>
              <a:rPr kumimoji="1" lang="ja-JP" altLang="en-US" err="1"/>
              <a:t>、</a:t>
            </a:r>
            <a:r>
              <a:rPr kumimoji="1" lang="en-US" altLang="ja-JP"/>
              <a:t>Open-CL</a:t>
            </a:r>
            <a:r>
              <a:rPr kumimoji="1" lang="ja-JP" altLang="en-US"/>
              <a:t>などの</a:t>
            </a:r>
            <a:r>
              <a:rPr kumimoji="1" lang="en-US" altLang="ja-JP"/>
              <a:t>C</a:t>
            </a:r>
            <a:r>
              <a:rPr kumimoji="1" lang="ja-JP" altLang="en-US"/>
              <a:t>レベル設計が特に</a:t>
            </a:r>
            <a:r>
              <a:rPr kumimoji="1" lang="en-US" altLang="ja-JP"/>
              <a:t>FPGA</a:t>
            </a:r>
            <a:r>
              <a:rPr kumimoji="1" lang="ja-JP" altLang="en-US"/>
              <a:t>を対象として広まっています。この</a:t>
            </a:r>
            <a:r>
              <a:rPr kumimoji="1" lang="en-US" altLang="ja-JP"/>
              <a:t>C</a:t>
            </a:r>
            <a:r>
              <a:rPr kumimoji="1" lang="ja-JP" altLang="en-US"/>
              <a:t>言語の記述は高位合成（</a:t>
            </a:r>
            <a:r>
              <a:rPr kumimoji="1" lang="en-US" altLang="ja-JP"/>
              <a:t>High</a:t>
            </a:r>
            <a:r>
              <a:rPr kumimoji="1" lang="ja-JP" altLang="en-US"/>
              <a:t> </a:t>
            </a:r>
            <a:r>
              <a:rPr kumimoji="1" lang="en-US" altLang="ja-JP"/>
              <a:t>Level</a:t>
            </a:r>
            <a:r>
              <a:rPr kumimoji="1" lang="ja-JP" altLang="en-US"/>
              <a:t> </a:t>
            </a:r>
            <a:r>
              <a:rPr kumimoji="1" lang="en-US" altLang="ja-JP" err="1"/>
              <a:t>Synthesis:HLS</a:t>
            </a:r>
            <a:r>
              <a:rPr kumimoji="1" lang="en-US" altLang="ja-JP"/>
              <a:t>)</a:t>
            </a:r>
            <a:r>
              <a:rPr kumimoji="1" lang="ja-JP" altLang="en-US"/>
              <a:t>により</a:t>
            </a:r>
            <a:r>
              <a:rPr kumimoji="1" lang="en-US" altLang="ja-JP"/>
              <a:t>RTL</a:t>
            </a:r>
            <a:r>
              <a:rPr kumimoji="1" lang="ja-JP" altLang="en-US"/>
              <a:t>記述に変換されます。これ以降は同じ流れになります。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10</a:t>
            </a:fld>
            <a:endParaRPr lang="en-US" altLang="ja-JP"/>
          </a:p>
        </p:txBody>
      </p:sp>
    </p:spTree>
    <p:extLst>
      <p:ext uri="{BB962C8B-B14F-4D97-AF65-F5344CB8AC3E}">
        <p14:creationId xmlns:p14="http://schemas.microsoft.com/office/powerpoint/2010/main" val="3911995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フロントエンド設計により、ネットリストが固まったら、次の段階はバックエンド設計です。これは、</a:t>
            </a:r>
            <a:r>
              <a:rPr kumimoji="1" lang="en-US" altLang="ja-JP"/>
              <a:t>4</a:t>
            </a:r>
            <a:r>
              <a:rPr kumimoji="1" lang="ja-JP" altLang="en-US"/>
              <a:t>年生の</a:t>
            </a:r>
            <a:r>
              <a:rPr kumimoji="1" lang="en-US" altLang="ja-JP"/>
              <a:t>VLSI</a:t>
            </a:r>
            <a:r>
              <a:rPr kumimoji="1" lang="ja-JP" altLang="en-US"/>
              <a:t>設計論で実際に演習をしながら学んで行きます。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11</a:t>
            </a:fld>
            <a:endParaRPr lang="en-US" altLang="ja-JP"/>
          </a:p>
        </p:txBody>
      </p:sp>
    </p:spTree>
    <p:extLst>
      <p:ext uri="{BB962C8B-B14F-4D97-AF65-F5344CB8AC3E}">
        <p14:creationId xmlns:p14="http://schemas.microsoft.com/office/powerpoint/2010/main" val="2667080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今回利用するのは</a:t>
            </a:r>
            <a:r>
              <a:rPr kumimoji="1" lang="en-US" altLang="ja-JP" dirty="0"/>
              <a:t>Synopsys</a:t>
            </a:r>
            <a:r>
              <a:rPr kumimoji="1" lang="ja-JP" altLang="en-US" dirty="0"/>
              <a:t>社の</a:t>
            </a:r>
            <a:r>
              <a:rPr kumimoji="1" lang="en-US" altLang="ja-JP" dirty="0"/>
              <a:t>Design</a:t>
            </a:r>
            <a:r>
              <a:rPr kumimoji="1" lang="ja-JP" altLang="en-US" dirty="0"/>
              <a:t> </a:t>
            </a:r>
            <a:r>
              <a:rPr kumimoji="1" lang="en-US" altLang="ja-JP" dirty="0"/>
              <a:t>Compiler</a:t>
            </a:r>
            <a:r>
              <a:rPr kumimoji="1" lang="ja-JP" altLang="en-US" dirty="0"/>
              <a:t>という論理合成用のツールです。このツールはチップ設計用に世界中で使われており、実は非常に高価です。しかし、大学の教育研究用に限って、大規模集積設計教育研究センター（</a:t>
            </a:r>
            <a:r>
              <a:rPr kumimoji="1" lang="en-US" altLang="ja-JP" dirty="0" err="1"/>
              <a:t>VDEC</a:t>
            </a:r>
            <a:r>
              <a:rPr kumimoji="1" lang="en-US" altLang="ja-JP" dirty="0"/>
              <a:t>)</a:t>
            </a:r>
            <a:r>
              <a:rPr kumimoji="1" lang="ja-JP" altLang="en-US" dirty="0"/>
              <a:t>により安価で提供されています。したがって、管理の都合上、天野研のマシン上で動かすことになります。このツールは教育研究用の利用以外は禁止されているので、これを使って何かを設計して売り出したりしてはいけません。（これをやりたければ天野研に来れば、正規の形で出来るようにしてあげるので、どうぞおいでください）。実際のチップを設計するためには、チップ上で動くゲート、フリップフロップなどの論理素子の一式が必要です。これをセルライブラリと呼びます。セルライブラリは、遅延時間、面積、消費電力が定義されていて、これを基に</a:t>
            </a:r>
            <a:r>
              <a:rPr kumimoji="1" lang="en-US" altLang="ja-JP" dirty="0"/>
              <a:t>CAD</a:t>
            </a:r>
            <a:r>
              <a:rPr kumimoji="1" lang="ja-JP" altLang="en-US" dirty="0"/>
              <a:t>は論理合成・圧縮を行います。</a:t>
            </a:r>
            <a:endParaRPr kumimoji="1" lang="en-US" altLang="ja-JP" dirty="0"/>
          </a:p>
          <a:p>
            <a:r>
              <a:rPr kumimoji="1" lang="ja-JP" altLang="en-US" dirty="0"/>
              <a:t>今回は対象デバイスとしてはオクラホマ大の教育用のセルライブラリを使います。これは、</a:t>
            </a:r>
            <a:r>
              <a:rPr kumimoji="1" lang="en-US" altLang="ja-JP" dirty="0" err="1"/>
              <a:t>TSMC</a:t>
            </a:r>
            <a:r>
              <a:rPr kumimoji="1" lang="ja-JP" altLang="en-US" dirty="0"/>
              <a:t>（台湾の世界的半導体の製造メーカー（ファブ））の</a:t>
            </a:r>
            <a:r>
              <a:rPr kumimoji="1" lang="en-US" altLang="ja-JP" dirty="0" err="1"/>
              <a:t>0.18μ</a:t>
            </a:r>
            <a:r>
              <a:rPr kumimoji="1" lang="ja-JP" altLang="en-US" dirty="0" err="1"/>
              <a:t>ｍ</a:t>
            </a:r>
            <a:r>
              <a:rPr kumimoji="1" lang="ja-JP" altLang="en-US" dirty="0"/>
              <a:t>のセルライブラリをモデルとしており、プロセスとしては古いですがリアルです。実際の商用プロセスのライブラリは非常に高価な上、利用には</a:t>
            </a:r>
            <a:r>
              <a:rPr kumimoji="1" lang="en-US" altLang="ja-JP" dirty="0"/>
              <a:t>NDA</a:t>
            </a:r>
            <a:r>
              <a:rPr kumimoji="1" lang="ja-JP" altLang="en-US" dirty="0"/>
              <a:t>（秘密保持契約）を結ぶ必要があり、とても授業では使えません。</a:t>
            </a:r>
            <a:endParaRPr kumimoji="1" lang="en-US" altLang="ja-JP" dirty="0"/>
          </a:p>
          <a:p>
            <a:r>
              <a:rPr kumimoji="1" lang="en-US" altLang="ja-JP" dirty="0"/>
              <a:t>Design</a:t>
            </a:r>
            <a:r>
              <a:rPr kumimoji="1" lang="ja-JP" altLang="en-US" dirty="0"/>
              <a:t> </a:t>
            </a:r>
            <a:r>
              <a:rPr kumimoji="1" lang="en-US" altLang="ja-JP" dirty="0"/>
              <a:t>Compiler</a:t>
            </a:r>
            <a:r>
              <a:rPr kumimoji="1" lang="ja-JP" altLang="en-US" dirty="0"/>
              <a:t>は、</a:t>
            </a:r>
            <a:r>
              <a:rPr kumimoji="1" lang="en-US" altLang="ja-JP" dirty="0" err="1"/>
              <a:t>tcl</a:t>
            </a:r>
            <a:r>
              <a:rPr kumimoji="1" lang="ja-JP" altLang="en-US" dirty="0"/>
              <a:t>ファイル（ここでは</a:t>
            </a:r>
            <a:r>
              <a:rPr kumimoji="1" lang="en-US" altLang="ja-JP" dirty="0"/>
              <a:t>rv32i.tcl)</a:t>
            </a:r>
            <a:r>
              <a:rPr kumimoji="1" lang="ja-JP" altLang="en-US" dirty="0"/>
              <a:t>にコマンドを書いておき、これを</a:t>
            </a:r>
            <a:r>
              <a:rPr kumimoji="1" lang="en-US" altLang="ja-JP" dirty="0" err="1"/>
              <a:t>dc_shell</a:t>
            </a:r>
            <a:r>
              <a:rPr kumimoji="1" lang="ja-JP" altLang="en-US" dirty="0"/>
              <a:t>と呼ばれるシェルに入れてやり、一度に実行させます。これをバッチ処理と呼びます。合成後のネットリストを見るツール</a:t>
            </a:r>
            <a:r>
              <a:rPr kumimoji="1" lang="en-US" altLang="ja-JP" dirty="0" err="1"/>
              <a:t>design_vision</a:t>
            </a:r>
            <a:r>
              <a:rPr kumimoji="1" lang="ja-JP" altLang="en-US" dirty="0"/>
              <a:t>もありますが、今回は結果をお見せするだけにします。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12</a:t>
            </a:fld>
            <a:endParaRPr lang="en-US" altLang="ja-JP"/>
          </a:p>
        </p:txBody>
      </p:sp>
    </p:spTree>
    <p:extLst>
      <p:ext uri="{BB962C8B-B14F-4D97-AF65-F5344CB8AC3E}">
        <p14:creationId xmlns:p14="http://schemas.microsoft.com/office/powerpoint/2010/main" val="260869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ではちょっと実際に合成をしてみましょう。</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13</a:t>
            </a:fld>
            <a:endParaRPr lang="en-US" altLang="ja-JP"/>
          </a:p>
        </p:txBody>
      </p:sp>
    </p:spTree>
    <p:extLst>
      <p:ext uri="{BB962C8B-B14F-4D97-AF65-F5344CB8AC3E}">
        <p14:creationId xmlns:p14="http://schemas.microsoft.com/office/powerpoint/2010/main" val="2345500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18AAB51-D267-4CFF-8A3B-FE5BF83CF6EC}" type="slidenum">
              <a:rPr lang="en-US" altLang="ja-JP" smtClean="0"/>
              <a:pPr/>
              <a:t>14</a:t>
            </a:fld>
            <a:endParaRPr lang="en-US" altLang="ja-JP"/>
          </a:p>
        </p:txBody>
      </p:sp>
    </p:spTree>
    <p:extLst>
      <p:ext uri="{BB962C8B-B14F-4D97-AF65-F5344CB8AC3E}">
        <p14:creationId xmlns:p14="http://schemas.microsoft.com/office/powerpoint/2010/main" val="4054488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CAD</a:t>
            </a:r>
            <a:r>
              <a:rPr kumimoji="1" lang="ja-JP" altLang="en-US" dirty="0"/>
              <a:t>を利用可能にするためには、設定が必要です。最初の一回のみは</a:t>
            </a:r>
            <a:r>
              <a:rPr kumimoji="1" lang="en-US" altLang="ja-JP" dirty="0"/>
              <a:t>base</a:t>
            </a:r>
            <a:r>
              <a:rPr kumimoji="1" lang="ja-JP" altLang="en-US" dirty="0"/>
              <a:t>のディレクトリ中で</a:t>
            </a:r>
            <a:r>
              <a:rPr kumimoji="1" lang="en-US" altLang="ja-JP" dirty="0"/>
              <a:t>./setup.sh</a:t>
            </a:r>
            <a:r>
              <a:rPr kumimoji="1" lang="ja-JP" altLang="en-US" dirty="0"/>
              <a:t>を実行し、ホームディレクトリで、</a:t>
            </a:r>
            <a:r>
              <a:rPr kumimoji="1" lang="en-US" altLang="ja-JP" dirty="0"/>
              <a:t>./vdec.sh</a:t>
            </a:r>
            <a:r>
              <a:rPr kumimoji="1" lang="ja-JP" altLang="en-US" dirty="0"/>
              <a:t>を実行します。</a:t>
            </a:r>
            <a:r>
              <a:rPr kumimoji="1" lang="en-US" altLang="ja-JP" dirty="0"/>
              <a:t>./setup</a:t>
            </a:r>
            <a:r>
              <a:rPr kumimoji="1" lang="ja-JP" altLang="en-US" dirty="0"/>
              <a:t>は最初の</a:t>
            </a:r>
            <a:r>
              <a:rPr kumimoji="1" lang="en-US" altLang="ja-JP" dirty="0"/>
              <a:t>1</a:t>
            </a:r>
            <a:r>
              <a:rPr kumimoji="1" lang="ja-JP" altLang="en-US"/>
              <a:t>回だけ実行すればいいです。</a:t>
            </a:r>
          </a:p>
        </p:txBody>
      </p:sp>
      <p:sp>
        <p:nvSpPr>
          <p:cNvPr id="4" name="スライド番号プレースホルダー 3"/>
          <p:cNvSpPr>
            <a:spLocks noGrp="1"/>
          </p:cNvSpPr>
          <p:nvPr>
            <p:ph type="sldNum" sz="quarter" idx="5"/>
          </p:nvPr>
        </p:nvSpPr>
        <p:spPr/>
        <p:txBody>
          <a:bodyPr/>
          <a:lstStyle/>
          <a:p>
            <a:fld id="{318AAB51-D267-4CFF-8A3B-FE5BF83CF6EC}" type="slidenum">
              <a:rPr lang="en-US" altLang="ja-JP" smtClean="0"/>
              <a:pPr/>
              <a:t>15</a:t>
            </a:fld>
            <a:endParaRPr lang="en-US" altLang="ja-JP"/>
          </a:p>
        </p:txBody>
      </p:sp>
    </p:spTree>
    <p:extLst>
      <p:ext uri="{BB962C8B-B14F-4D97-AF65-F5344CB8AC3E}">
        <p14:creationId xmlns:p14="http://schemas.microsoft.com/office/powerpoint/2010/main" val="104906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rv32i.tcl</a:t>
            </a:r>
            <a:r>
              <a:rPr kumimoji="1" lang="ja-JP" altLang="en-US" dirty="0"/>
              <a:t>の中身を示します。最初数行は合成に必要なライブラリを指定するもので、演習では変えてはいけません。それからファイルを読み込み、クロックを設定します。ここでは</a:t>
            </a:r>
            <a:r>
              <a:rPr kumimoji="1" lang="en-US" altLang="ja-JP" dirty="0"/>
              <a:t>10MH</a:t>
            </a:r>
            <a:r>
              <a:rPr kumimoji="1" lang="ja-JP" altLang="en-US" dirty="0"/>
              <a:t>ｚ＝</a:t>
            </a:r>
            <a:r>
              <a:rPr kumimoji="1" lang="en-US" altLang="ja-JP" dirty="0"/>
              <a:t>10nsec</a:t>
            </a:r>
            <a:r>
              <a:rPr kumimoji="1" lang="ja-JP" altLang="en-US" dirty="0"/>
              <a:t>にしています。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16</a:t>
            </a:fld>
            <a:endParaRPr lang="en-US" altLang="ja-JP"/>
          </a:p>
        </p:txBody>
      </p:sp>
    </p:spTree>
    <p:extLst>
      <p:ext uri="{BB962C8B-B14F-4D97-AF65-F5344CB8AC3E}">
        <p14:creationId xmlns:p14="http://schemas.microsoft.com/office/powerpoint/2010/main" val="3501436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ではまず入力遅延を設定しましょう。外部モジュールと合成対象モジュールは同じクロックで動作していると考えます。入力は外部モジュールから与えられますが、ここには一定の遅延があるはずです。合成対象モジュールは、これに内部の処理の遅延を加えた全体の遅延が、次のクロックの立ち上がりに間に合うように合成しなければなりません。つまり入力遅延が大きいと、内部の動作は厳しくなり、場合によっては設定周期を満足できなくなります。遅延は立ち上がりのクロックを基準として図の赤矢印の方向に設定し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17</a:t>
            </a:fld>
            <a:endParaRPr lang="en-US" altLang="ja-JP"/>
          </a:p>
        </p:txBody>
      </p:sp>
    </p:spTree>
    <p:extLst>
      <p:ext uri="{BB962C8B-B14F-4D97-AF65-F5344CB8AC3E}">
        <p14:creationId xmlns:p14="http://schemas.microsoft.com/office/powerpoint/2010/main" val="27713200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出力遅延は、入力遅延と逆で、モジュールからの出力が外部モジュールで確実に格納されるために余裕を持って出力しなければならず、このための遅延です。この遅延は次のクロックの立ち上がりを基準として、図の赤矢印の方向に考えて設定し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18</a:t>
            </a:fld>
            <a:endParaRPr lang="en-US" altLang="ja-JP"/>
          </a:p>
        </p:txBody>
      </p:sp>
    </p:spTree>
    <p:extLst>
      <p:ext uri="{BB962C8B-B14F-4D97-AF65-F5344CB8AC3E}">
        <p14:creationId xmlns:p14="http://schemas.microsoft.com/office/powerpoint/2010/main" val="19799904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a:t>では、この考え方で、入出力の遅延を設定します。</a:t>
            </a:r>
            <a:r>
              <a:rPr kumimoji="1" lang="en-US" altLang="ja-JP"/>
              <a:t>1</a:t>
            </a:r>
            <a:r>
              <a:rPr kumimoji="1" lang="ja-JP" altLang="en-US"/>
              <a:t>サイクル</a:t>
            </a:r>
            <a:r>
              <a:rPr kumimoji="1" lang="en-US" altLang="ja-JP"/>
              <a:t>CPU</a:t>
            </a:r>
            <a:r>
              <a:rPr kumimoji="1" lang="ja-JP" altLang="en-US"/>
              <a:t>は、遅延パスが途中で外部メモリを通るので、この設定が面倒です。</a:t>
            </a:r>
            <a:r>
              <a:rPr kumimoji="1" lang="en-US" altLang="ja-JP" err="1"/>
              <a:t>set_inpit_delay</a:t>
            </a:r>
            <a:r>
              <a:rPr kumimoji="1" lang="ja-JP" altLang="en-US"/>
              <a:t>は入力信号の遅延、</a:t>
            </a:r>
            <a:r>
              <a:rPr kumimoji="1" lang="en-US" altLang="ja-JP" err="1"/>
              <a:t>set_output_delay</a:t>
            </a:r>
            <a:r>
              <a:rPr kumimoji="1" lang="ja-JP" altLang="en-US"/>
              <a:t>は出力信号の遅延設定です。それぞれの信号について設定します。</a:t>
            </a:r>
          </a:p>
          <a:p>
            <a:endParaRPr kumimoji="1" lang="ja-JP" altLang="en-US"/>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19</a:t>
            </a:fld>
            <a:endParaRPr lang="en-US" altLang="ja-JP"/>
          </a:p>
        </p:txBody>
      </p:sp>
    </p:spTree>
    <p:extLst>
      <p:ext uri="{BB962C8B-B14F-4D97-AF65-F5344CB8AC3E}">
        <p14:creationId xmlns:p14="http://schemas.microsoft.com/office/powerpoint/2010/main" val="787434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まず性能の評価についての一般的な方法を学びます。</a:t>
            </a:r>
            <a:r>
              <a:rPr kumimoji="1" lang="en-US" altLang="ja-JP" dirty="0"/>
              <a:t>CPU</a:t>
            </a:r>
            <a:r>
              <a:rPr kumimoji="1" lang="ja-JP" altLang="en-US" dirty="0"/>
              <a:t>の性能は、</a:t>
            </a:r>
            <a:r>
              <a:rPr kumimoji="1" lang="en-US" altLang="ja-JP" dirty="0"/>
              <a:t>CPU</a:t>
            </a:r>
            <a:r>
              <a:rPr kumimoji="1" lang="ja-JP" altLang="en-US" dirty="0"/>
              <a:t>があるプログラムを実行した際の実行時間の逆数です。実行時間が短い方が性能が高いのでこれは当たり前かと思います。実際のコンピュータでは</a:t>
            </a:r>
            <a:r>
              <a:rPr kumimoji="1" lang="en-US" altLang="ja-JP" dirty="0"/>
              <a:t>Operating</a:t>
            </a:r>
            <a:r>
              <a:rPr kumimoji="1" lang="ja-JP" altLang="en-US" dirty="0"/>
              <a:t> </a:t>
            </a:r>
            <a:r>
              <a:rPr kumimoji="1" lang="en-US" altLang="ja-JP" dirty="0"/>
              <a:t>System</a:t>
            </a:r>
            <a:r>
              <a:rPr kumimoji="1" lang="ja-JP" altLang="en-US" dirty="0"/>
              <a:t>（</a:t>
            </a:r>
            <a:r>
              <a:rPr kumimoji="1" lang="en-US" altLang="ja-JP" dirty="0"/>
              <a:t>OS)</a:t>
            </a:r>
            <a:r>
              <a:rPr kumimoji="1" lang="ja-JP" altLang="en-US" dirty="0"/>
              <a:t>が走って実行中にもジョブが切り替わりますが、この影響が入ると困るので、</a:t>
            </a:r>
            <a:r>
              <a:rPr kumimoji="1" lang="en-US" altLang="ja-JP" dirty="0"/>
              <a:t>CPU</a:t>
            </a:r>
            <a:r>
              <a:rPr kumimoji="1" lang="ja-JP" altLang="en-US" dirty="0"/>
              <a:t>が単一のジョブを</a:t>
            </a:r>
            <a:r>
              <a:rPr kumimoji="1" lang="en-US" altLang="ja-JP" dirty="0"/>
              <a:t>OS</a:t>
            </a:r>
            <a:r>
              <a:rPr kumimoji="1" lang="ja-JP" altLang="en-US" dirty="0"/>
              <a:t>の介入なしに実行した場合の実行時間（</a:t>
            </a:r>
            <a:r>
              <a:rPr kumimoji="1" lang="en-US" altLang="ja-JP" dirty="0"/>
              <a:t>CPU</a:t>
            </a:r>
            <a:r>
              <a:rPr kumimoji="1" lang="ja-JP" altLang="en-US" dirty="0"/>
              <a:t>実行時間：</a:t>
            </a:r>
            <a:r>
              <a:rPr kumimoji="1" lang="en-US" altLang="ja-JP" dirty="0" err="1"/>
              <a:t>CPUTime</a:t>
            </a:r>
            <a:r>
              <a:rPr kumimoji="1" lang="en-US" altLang="ja-JP" dirty="0"/>
              <a:t>)</a:t>
            </a:r>
            <a:r>
              <a:rPr kumimoji="1" lang="ja-JP" altLang="en-US" dirty="0"/>
              <a:t>を測ります。今まで紹介してきたように、</a:t>
            </a:r>
            <a:r>
              <a:rPr kumimoji="1" lang="en-US" altLang="ja-JP" dirty="0"/>
              <a:t>CPU</a:t>
            </a:r>
            <a:r>
              <a:rPr kumimoji="1" lang="ja-JP" altLang="en-US" dirty="0"/>
              <a:t>は単一のシステムクロックに同期して動くと考えて良いので、</a:t>
            </a:r>
            <a:r>
              <a:rPr kumimoji="1" lang="en-US" altLang="ja-JP" dirty="0"/>
              <a:t>CPU</a:t>
            </a:r>
            <a:r>
              <a:rPr kumimoji="1" lang="en-US" altLang="ja-JP" baseline="0" dirty="0"/>
              <a:t> Time</a:t>
            </a:r>
            <a:r>
              <a:rPr kumimoji="1" lang="ja-JP" altLang="en-US" baseline="0" dirty="0"/>
              <a:t>はプログラム実行時のサイクル数</a:t>
            </a:r>
            <a:r>
              <a:rPr kumimoji="1" lang="en-US" altLang="ja-JP" baseline="0" dirty="0"/>
              <a:t>×</a:t>
            </a:r>
            <a:r>
              <a:rPr kumimoji="1" lang="ja-JP" altLang="en-US" baseline="0" dirty="0"/>
              <a:t>クロック周期で表されます。クロック周期とはクロックが立ち上がってから次に立ち上がるまでの時間で、この逆数がクロック周波数です。プログラム実行時のサイクル数は、実行した命令数</a:t>
            </a:r>
            <a:r>
              <a:rPr kumimoji="1" lang="en-US" altLang="ja-JP" baseline="0" dirty="0"/>
              <a:t>×</a:t>
            </a:r>
            <a:r>
              <a:rPr kumimoji="1" lang="ja-JP" altLang="en-US" baseline="0" dirty="0"/>
              <a:t>平均</a:t>
            </a:r>
            <a:r>
              <a:rPr kumimoji="1" lang="en-US" altLang="ja-JP" baseline="0" dirty="0"/>
              <a:t>CPI</a:t>
            </a:r>
            <a:r>
              <a:rPr kumimoji="1" lang="ja-JP" altLang="en-US" baseline="0" dirty="0"/>
              <a:t>（</a:t>
            </a:r>
            <a:r>
              <a:rPr kumimoji="1" lang="en-US" altLang="ja-JP" baseline="0" dirty="0"/>
              <a:t>Clock cycles Per Instruction)</a:t>
            </a:r>
            <a:r>
              <a:rPr kumimoji="1" lang="ja-JP" altLang="en-US" baseline="0" dirty="0"/>
              <a:t>に分解されます。</a:t>
            </a:r>
            <a:r>
              <a:rPr kumimoji="1" lang="en-US" altLang="ja-JP" baseline="0" dirty="0"/>
              <a:t>CPI</a:t>
            </a:r>
            <a:r>
              <a:rPr kumimoji="1" lang="ja-JP" altLang="en-US" baseline="0" dirty="0"/>
              <a:t>は一命令が実行するのに要するクロック数で、</a:t>
            </a:r>
            <a:r>
              <a:rPr kumimoji="1" lang="en-US" altLang="ja-JP" baseline="0" dirty="0" err="1"/>
              <a:t>POCO</a:t>
            </a:r>
            <a:r>
              <a:rPr kumimoji="1" lang="ja-JP" altLang="en-US" baseline="0" dirty="0"/>
              <a:t>では全部</a:t>
            </a:r>
            <a:r>
              <a:rPr kumimoji="1" lang="en-US" altLang="ja-JP" baseline="0" dirty="0"/>
              <a:t>1</a:t>
            </a:r>
            <a:r>
              <a:rPr kumimoji="1" lang="ja-JP" altLang="en-US" baseline="0" dirty="0"/>
              <a:t>ですが、普通の</a:t>
            </a:r>
            <a:r>
              <a:rPr kumimoji="1" lang="en-US" altLang="ja-JP" baseline="0" dirty="0"/>
              <a:t>CPU</a:t>
            </a:r>
            <a:r>
              <a:rPr kumimoji="1" lang="ja-JP" altLang="en-US" baseline="0" dirty="0"/>
              <a:t>では命令毎に違っています。このため、一つのプログラムを動かした場合の平均</a:t>
            </a:r>
            <a:r>
              <a:rPr kumimoji="1" lang="en-US" altLang="ja-JP" baseline="0" dirty="0"/>
              <a:t>CPI</a:t>
            </a:r>
            <a:r>
              <a:rPr kumimoji="1" lang="ja-JP" altLang="en-US" baseline="0" dirty="0"/>
              <a:t>は、プログラムの種類によって変わります。つまり実行時間の長い命令を多数含んでいるプログラムでは平均</a:t>
            </a:r>
            <a:r>
              <a:rPr kumimoji="1" lang="en-US" altLang="ja-JP" baseline="0" dirty="0"/>
              <a:t>CPI</a:t>
            </a:r>
            <a:r>
              <a:rPr kumimoji="1" lang="ja-JP" altLang="en-US" baseline="0" dirty="0"/>
              <a:t>は長くなります。もちろんコンパイラにも依存します。現在、</a:t>
            </a:r>
            <a:r>
              <a:rPr kumimoji="1" lang="en-US" altLang="ja-JP" baseline="0" dirty="0" err="1"/>
              <a:t>POCO</a:t>
            </a:r>
            <a:r>
              <a:rPr kumimoji="1" lang="ja-JP" altLang="en-US" baseline="0" dirty="0"/>
              <a:t>は全ての命令を</a:t>
            </a:r>
            <a:r>
              <a:rPr kumimoji="1" lang="en-US" altLang="ja-JP" baseline="0" dirty="0"/>
              <a:t>1</a:t>
            </a:r>
            <a:r>
              <a:rPr kumimoji="1" lang="ja-JP" altLang="en-US" baseline="0" dirty="0"/>
              <a:t>クロックで実行するため、この問題については実感がわかないと思うので、後ほどマルチサイクルをやってから検討しましょう。</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2</a:t>
            </a:fld>
            <a:endParaRPr lang="en-US" altLang="ja-JP"/>
          </a:p>
        </p:txBody>
      </p:sp>
    </p:spTree>
    <p:extLst>
      <p:ext uri="{BB962C8B-B14F-4D97-AF65-F5344CB8AC3E}">
        <p14:creationId xmlns:p14="http://schemas.microsoft.com/office/powerpoint/2010/main" val="1086739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20</a:t>
            </a:fld>
            <a:endParaRPr kumimoji="1" lang="ja-JP" altLang="en-US"/>
          </a:p>
        </p:txBody>
      </p:sp>
    </p:spTree>
    <p:extLst>
      <p:ext uri="{BB962C8B-B14F-4D97-AF65-F5344CB8AC3E}">
        <p14:creationId xmlns:p14="http://schemas.microsoft.com/office/powerpoint/2010/main" val="11732522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21</a:t>
            </a:fld>
            <a:endParaRPr kumimoji="1" lang="ja-JP" altLang="en-US"/>
          </a:p>
        </p:txBody>
      </p:sp>
    </p:spTree>
    <p:extLst>
      <p:ext uri="{BB962C8B-B14F-4D97-AF65-F5344CB8AC3E}">
        <p14:creationId xmlns:p14="http://schemas.microsoft.com/office/powerpoint/2010/main" val="4132448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最大ファンアウトは</a:t>
            </a:r>
            <a:r>
              <a:rPr kumimoji="1" lang="en-US" altLang="ja-JP" dirty="0"/>
              <a:t>12</a:t>
            </a:r>
            <a:r>
              <a:rPr kumimoji="1" lang="ja-JP" altLang="en-US" dirty="0"/>
              <a:t>に設定し、ひとつの出力に繋がる入力数を</a:t>
            </a:r>
            <a:r>
              <a:rPr kumimoji="1" lang="en-US" altLang="ja-JP" dirty="0"/>
              <a:t>12</a:t>
            </a:r>
            <a:r>
              <a:rPr kumimoji="1" lang="ja-JP" altLang="en-US" dirty="0"/>
              <a:t>に制限します。次に目標面積に</a:t>
            </a:r>
            <a:r>
              <a:rPr kumimoji="1" lang="en-US" altLang="ja-JP" dirty="0"/>
              <a:t>0</a:t>
            </a:r>
            <a:r>
              <a:rPr kumimoji="1" lang="ja-JP" altLang="en-US" dirty="0"/>
              <a:t>を設定します。これはムチャか気がしますが、これはあくまで目標であり、面積は小さいほど良いので、通常このように設定します。次はコンパイル（ここでは論理合成、圧縮の最適化）レベルを設定するコマンドで、ここでは</a:t>
            </a:r>
            <a:r>
              <a:rPr kumimoji="1" lang="en-US" altLang="ja-JP" dirty="0"/>
              <a:t>medium</a:t>
            </a:r>
            <a:r>
              <a:rPr kumimoji="1" lang="ja-JP" altLang="en-US" dirty="0"/>
              <a:t>で中程度にがんばって欲しい設定にしています。これを</a:t>
            </a:r>
            <a:r>
              <a:rPr kumimoji="1" lang="en-US" altLang="ja-JP" dirty="0"/>
              <a:t>high</a:t>
            </a:r>
            <a:r>
              <a:rPr kumimoji="1" lang="ja-JP" altLang="en-US" dirty="0"/>
              <a:t>にすると、もっと最適化をがんばってくれますが、コンパイル時間が非常に掛かります。さて、次からはレポート文で出力を制御します。</a:t>
            </a:r>
            <a:r>
              <a:rPr kumimoji="1" lang="en-US" altLang="ja-JP" dirty="0" err="1"/>
              <a:t>report_timing</a:t>
            </a:r>
            <a:r>
              <a:rPr kumimoji="1" lang="ja-JP" altLang="en-US" dirty="0"/>
              <a:t>は最も長いパス、すなわちクリティカルパスを表示します。ここでは一番長いののみ表示しています。次に面積、電力を出力します。これらはそれぞれ</a:t>
            </a:r>
            <a:r>
              <a:rPr kumimoji="1" lang="en-US" altLang="ja-JP" dirty="0" err="1"/>
              <a:t>timing.rpt</a:t>
            </a:r>
            <a:r>
              <a:rPr kumimoji="1" lang="en-US" altLang="ja-JP" dirty="0"/>
              <a:t>, </a:t>
            </a:r>
            <a:r>
              <a:rPr kumimoji="1" lang="en-US" altLang="ja-JP" dirty="0" err="1"/>
              <a:t>area.rpt</a:t>
            </a:r>
            <a:r>
              <a:rPr kumimoji="1" lang="en-US" altLang="ja-JP" dirty="0"/>
              <a:t>, </a:t>
            </a:r>
            <a:r>
              <a:rPr kumimoji="1" lang="en-US" altLang="ja-JP" dirty="0" err="1"/>
              <a:t>power.rpt</a:t>
            </a:r>
            <a:r>
              <a:rPr kumimoji="1" lang="ja-JP" altLang="en-US" dirty="0"/>
              <a:t>のファイルに格納されます。最後にはネットリストを生成しておしまいです。ネットリストの名前は</a:t>
            </a:r>
            <a:r>
              <a:rPr kumimoji="1" lang="en-US" altLang="ja-JP" dirty="0" err="1"/>
              <a:t>poco.vnet</a:t>
            </a:r>
            <a:r>
              <a:rPr kumimoji="1" lang="ja-JP" altLang="en-US" dirty="0"/>
              <a:t>としています。これも実は</a:t>
            </a:r>
            <a:r>
              <a:rPr kumimoji="1" lang="en-US" altLang="ja-JP" dirty="0"/>
              <a:t>Verilog</a:t>
            </a:r>
            <a:r>
              <a:rPr kumimoji="1" lang="ja-JP" altLang="en-US" dirty="0"/>
              <a:t>の記述ですが、ゲート間の接続の形に変換されています。</a:t>
            </a:r>
            <a:endParaRPr kumimoji="1" lang="en-US" altLang="ja-JP" dirty="0"/>
          </a:p>
          <a:p>
            <a:r>
              <a:rPr kumimoji="1" lang="ja-JP" altLang="en-US" dirty="0"/>
              <a:t>では、</a:t>
            </a:r>
            <a:r>
              <a:rPr kumimoji="1" lang="en-US" altLang="ja-JP" dirty="0" err="1"/>
              <a:t>dc_shell</a:t>
            </a:r>
            <a:r>
              <a:rPr kumimoji="1" lang="en-US" altLang="ja-JP" dirty="0"/>
              <a:t>-t</a:t>
            </a:r>
            <a:r>
              <a:rPr kumimoji="1" lang="en-US" altLang="ja-JP" baseline="0" dirty="0"/>
              <a:t> –f </a:t>
            </a:r>
            <a:r>
              <a:rPr kumimoji="1" lang="en-US" altLang="ja-JP" baseline="0" dirty="0" err="1"/>
              <a:t>poco.tcl</a:t>
            </a:r>
            <a:r>
              <a:rPr kumimoji="1" lang="en-US" altLang="ja-JP" baseline="0" dirty="0"/>
              <a:t> | tee </a:t>
            </a:r>
            <a:r>
              <a:rPr kumimoji="1" lang="en-US" altLang="ja-JP" baseline="0" dirty="0" err="1"/>
              <a:t>poco.rpt</a:t>
            </a:r>
            <a:r>
              <a:rPr kumimoji="1" lang="ja-JP" altLang="en-US" baseline="0" dirty="0"/>
              <a:t>で実行します。</a:t>
            </a:r>
            <a:r>
              <a:rPr kumimoji="1" lang="en-US" altLang="ja-JP" baseline="0" dirty="0"/>
              <a:t>Synopsys</a:t>
            </a:r>
            <a:r>
              <a:rPr kumimoji="1" lang="ja-JP" altLang="en-US" baseline="0" dirty="0"/>
              <a:t>の実行には初期設定が必要です。これはこのスライドの最後の方に使い方をまとめているのでここを見てください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22</a:t>
            </a:fld>
            <a:endParaRPr lang="en-US" altLang="ja-JP"/>
          </a:p>
        </p:txBody>
      </p:sp>
    </p:spTree>
    <p:extLst>
      <p:ext uri="{BB962C8B-B14F-4D97-AF65-F5344CB8AC3E}">
        <p14:creationId xmlns:p14="http://schemas.microsoft.com/office/powerpoint/2010/main" val="131649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timing.rpt</a:t>
            </a:r>
            <a:r>
              <a:rPr kumimoji="1" lang="ja-JP" altLang="en-US" dirty="0"/>
              <a:t>の中身を見てみましょう。このスライドのようなレポートが出ていると思います。パスは長い順に表示されるので、最初の</a:t>
            </a:r>
            <a:r>
              <a:rPr kumimoji="1" lang="en-US" altLang="ja-JP" dirty="0"/>
              <a:t>1</a:t>
            </a:r>
            <a:r>
              <a:rPr kumimoji="1" lang="ja-JP" altLang="en-US" dirty="0"/>
              <a:t>本が一番大事で、それだけ表示されています。この表は、クリティカルパスがどのように辿っているか、途中でどのように遅延が増えているかを示しています。スタートポイントは</a:t>
            </a:r>
            <a:r>
              <a:rPr kumimoji="1" lang="en-US" altLang="ja-JP" dirty="0" err="1"/>
              <a:t>clk</a:t>
            </a:r>
            <a:r>
              <a:rPr kumimoji="1" lang="ja-JP" altLang="en-US" dirty="0"/>
              <a:t>の立ち上がりで、</a:t>
            </a:r>
            <a:r>
              <a:rPr kumimoji="1" lang="en-US" altLang="ja-JP" dirty="0" err="1"/>
              <a:t>instr</a:t>
            </a:r>
            <a:r>
              <a:rPr kumimoji="1" lang="ja-JP" altLang="en-US" dirty="0"/>
              <a:t>に対する入力遅延が</a:t>
            </a:r>
            <a:r>
              <a:rPr kumimoji="1" lang="en-US" altLang="ja-JP" dirty="0"/>
              <a:t>2.5nsec</a:t>
            </a:r>
            <a:r>
              <a:rPr kumimoji="1" lang="ja-JP" altLang="en-US" dirty="0"/>
              <a:t>がまず加わり、さらに</a:t>
            </a:r>
            <a:r>
              <a:rPr kumimoji="1" lang="en-US" altLang="ja-JP" dirty="0"/>
              <a:t>CPU</a:t>
            </a:r>
            <a:r>
              <a:rPr kumimoji="1" lang="ja-JP" altLang="en-US" dirty="0"/>
              <a:t>の内部で順に遅延が積み重なっている様子がわかります。この場合、遅延時間の合計は</a:t>
            </a:r>
            <a:r>
              <a:rPr kumimoji="1" lang="en-US" altLang="ja-JP" dirty="0"/>
              <a:t>6.49</a:t>
            </a:r>
            <a:r>
              <a:rPr kumimoji="1" lang="ja-JP" altLang="en-US" dirty="0"/>
              <a:t>になっています。これは目標遅延が</a:t>
            </a:r>
            <a:r>
              <a:rPr kumimoji="1" lang="en-US" altLang="ja-JP" dirty="0"/>
              <a:t>10-3.5nsec</a:t>
            </a:r>
            <a:r>
              <a:rPr kumimoji="1" lang="ja-JP" altLang="en-US" dirty="0"/>
              <a:t>に設定しているため、</a:t>
            </a:r>
            <a:r>
              <a:rPr kumimoji="1" lang="en-US" altLang="ja-JP" dirty="0"/>
              <a:t>0.01nsec</a:t>
            </a:r>
            <a:r>
              <a:rPr kumimoji="1" lang="ja-JP" altLang="en-US" dirty="0"/>
              <a:t>の余裕（スラック）が生じていることがわかります。</a:t>
            </a:r>
            <a:endParaRPr kumimoji="1" lang="en-US" altLang="ja-JP" dirty="0"/>
          </a:p>
          <a:p>
            <a:r>
              <a:rPr kumimoji="1" lang="ja-JP" altLang="en-US" dirty="0"/>
              <a:t>この回路の動作周波数は、目標周期ースラックの逆数になります。今回は、</a:t>
            </a:r>
            <a:r>
              <a:rPr kumimoji="1" lang="en-US" altLang="ja-JP" dirty="0"/>
              <a:t>1/99.0=100.1MH</a:t>
            </a:r>
            <a:r>
              <a:rPr kumimoji="1" lang="ja-JP" altLang="en-US" dirty="0"/>
              <a:t>ｚです。スラックはマイナスになる場合もあり、この場合は加算されることになり、動作周波数は目標周波数よりも落ちます。</a:t>
            </a:r>
            <a:endParaRPr kumimoji="1" lang="en-US" altLang="ja-JP" dirty="0"/>
          </a:p>
          <a:p>
            <a:r>
              <a:rPr kumimoji="1" lang="ja-JP" altLang="en-US" dirty="0"/>
              <a:t>目標周期を短くすると、クリティカルパスを短くしようと論理合成、圧縮をがんばってくれるので、性能が上がる可能性がありますが、その分面積が増えてしまいます。スラックが</a:t>
            </a:r>
            <a:r>
              <a:rPr kumimoji="1" lang="en-US" altLang="ja-JP" dirty="0"/>
              <a:t>0</a:t>
            </a:r>
            <a:r>
              <a:rPr kumimoji="1" lang="ja-JP" altLang="en-US" dirty="0"/>
              <a:t>前後になるように目標周期を設定するのが多くの場合は良いといわれています。</a:t>
            </a:r>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23</a:t>
            </a:fld>
            <a:endParaRPr lang="en-US" altLang="ja-JP"/>
          </a:p>
        </p:txBody>
      </p:sp>
    </p:spTree>
    <p:extLst>
      <p:ext uri="{BB962C8B-B14F-4D97-AF65-F5344CB8AC3E}">
        <p14:creationId xmlns:p14="http://schemas.microsoft.com/office/powerpoint/2010/main" val="3261556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次に面積は</a:t>
            </a:r>
            <a:r>
              <a:rPr kumimoji="1" lang="en-US" altLang="ja-JP" dirty="0" err="1"/>
              <a:t>area.rpt</a:t>
            </a:r>
            <a:r>
              <a:rPr kumimoji="1" lang="ja-JP" altLang="en-US" dirty="0"/>
              <a:t>に電力は</a:t>
            </a:r>
            <a:r>
              <a:rPr kumimoji="1" lang="en-US" altLang="ja-JP" dirty="0" err="1"/>
              <a:t>power.rpt</a:t>
            </a:r>
            <a:r>
              <a:rPr kumimoji="1" lang="ja-JP" altLang="en-US" dirty="0"/>
              <a:t>に格納されています。ここで、単位は平方</a:t>
            </a:r>
            <a:r>
              <a:rPr kumimoji="1" lang="en-US" altLang="ja-JP" dirty="0"/>
              <a:t>μ</a:t>
            </a:r>
            <a:r>
              <a:rPr kumimoji="1" lang="ja-JP" altLang="en-US" dirty="0"/>
              <a:t>ｍです。つまり、</a:t>
            </a:r>
            <a:r>
              <a:rPr kumimoji="1" lang="en-US" altLang="ja-JP" dirty="0"/>
              <a:t>1000000</a:t>
            </a:r>
            <a:r>
              <a:rPr kumimoji="1" lang="ja-JP" altLang="en-US" dirty="0"/>
              <a:t>平方</a:t>
            </a:r>
            <a:r>
              <a:rPr kumimoji="1" lang="en-US" altLang="ja-JP" dirty="0"/>
              <a:t>μ</a:t>
            </a:r>
            <a:r>
              <a:rPr kumimoji="1" lang="ja-JP" altLang="en-US" dirty="0"/>
              <a:t>ｍが</a:t>
            </a:r>
            <a:r>
              <a:rPr kumimoji="1" lang="en-US" altLang="ja-JP" dirty="0"/>
              <a:t>1mm</a:t>
            </a:r>
            <a:r>
              <a:rPr kumimoji="1" lang="ja-JP" altLang="en-US" dirty="0"/>
              <a:t>角になります。</a:t>
            </a:r>
            <a:r>
              <a:rPr kumimoji="1" lang="en-US" altLang="ja-JP" dirty="0"/>
              <a:t>Combinational</a:t>
            </a:r>
            <a:r>
              <a:rPr kumimoji="1" lang="ja-JP" altLang="en-US" dirty="0"/>
              <a:t> </a:t>
            </a:r>
            <a:r>
              <a:rPr kumimoji="1" lang="en-US" altLang="ja-JP" dirty="0"/>
              <a:t>area</a:t>
            </a:r>
            <a:r>
              <a:rPr kumimoji="1" lang="ja-JP" altLang="en-US" dirty="0"/>
              <a:t>は組み合わせ回路、</a:t>
            </a:r>
            <a:r>
              <a:rPr kumimoji="1" lang="en-US" altLang="ja-JP" dirty="0" err="1"/>
              <a:t>Noncombinational</a:t>
            </a:r>
            <a:r>
              <a:rPr kumimoji="1" lang="ja-JP" altLang="en-US" dirty="0"/>
              <a:t> </a:t>
            </a:r>
            <a:r>
              <a:rPr kumimoji="1" lang="en-US" altLang="ja-JP" dirty="0"/>
              <a:t>area</a:t>
            </a:r>
            <a:r>
              <a:rPr kumimoji="1" lang="ja-JP" altLang="en-US" dirty="0"/>
              <a:t>がフリップフロップを表します。</a:t>
            </a:r>
            <a:r>
              <a:rPr kumimoji="1" lang="en-US" altLang="ja-JP" dirty="0"/>
              <a:t>Net</a:t>
            </a:r>
            <a:r>
              <a:rPr kumimoji="1" lang="ja-JP" altLang="en-US" dirty="0"/>
              <a:t> </a:t>
            </a:r>
            <a:r>
              <a:rPr kumimoji="1" lang="en-US" altLang="ja-JP" dirty="0"/>
              <a:t>Interconnect</a:t>
            </a:r>
            <a:r>
              <a:rPr kumimoji="1" lang="ja-JP" altLang="en-US" dirty="0"/>
              <a:t> </a:t>
            </a:r>
            <a:r>
              <a:rPr kumimoji="1" lang="en-US" altLang="ja-JP" dirty="0"/>
              <a:t>area</a:t>
            </a:r>
            <a:r>
              <a:rPr kumimoji="1" lang="ja-JP" altLang="en-US" dirty="0"/>
              <a:t>は配線のための面積で、これはレイアウトしないと分かりません。セル全体の面積は</a:t>
            </a:r>
            <a:r>
              <a:rPr kumimoji="1" lang="en-US" altLang="ja-JP" dirty="0"/>
              <a:t>324448</a:t>
            </a:r>
            <a:r>
              <a:rPr kumimoji="1" lang="ja-JP" altLang="en-US" dirty="0"/>
              <a:t>になります。セルの充填率つまり詰め込む割合を</a:t>
            </a:r>
            <a:r>
              <a:rPr kumimoji="1" lang="en-US" altLang="ja-JP" dirty="0"/>
              <a:t>70</a:t>
            </a:r>
            <a:r>
              <a:rPr kumimoji="1" lang="ja-JP" altLang="en-US" dirty="0"/>
              <a:t>％くらいと考えると、レイアウト全体の面積は</a:t>
            </a:r>
            <a:r>
              <a:rPr kumimoji="1" lang="en-US" altLang="ja-JP" dirty="0"/>
              <a:t>463497</a:t>
            </a:r>
            <a:r>
              <a:rPr kumimoji="1" lang="ja-JP" altLang="en-US" dirty="0"/>
              <a:t>となり、この平方根は</a:t>
            </a:r>
            <a:r>
              <a:rPr kumimoji="1" lang="en-US" altLang="ja-JP" dirty="0"/>
              <a:t>680</a:t>
            </a:r>
            <a:r>
              <a:rPr kumimoji="1" lang="ja-JP" altLang="en-US" dirty="0"/>
              <a:t>なので、大体</a:t>
            </a:r>
            <a:r>
              <a:rPr kumimoji="1" lang="en-US" altLang="ja-JP" dirty="0"/>
              <a:t>0.68mm</a:t>
            </a:r>
            <a:r>
              <a:rPr kumimoji="1" lang="ja-JP" altLang="en-US" dirty="0"/>
              <a:t>角くらいであることが分かります。</a:t>
            </a:r>
            <a:endParaRPr kumimoji="1" lang="en-US" altLang="ja-JP" dirty="0"/>
          </a:p>
          <a:p>
            <a:r>
              <a:rPr kumimoji="1" lang="ja-JP" altLang="en-US" dirty="0"/>
              <a:t>最後に</a:t>
            </a:r>
            <a:r>
              <a:rPr kumimoji="1" lang="en-US" altLang="ja-JP" dirty="0" err="1"/>
              <a:t>power.rpt</a:t>
            </a:r>
            <a:r>
              <a:rPr kumimoji="1" lang="ja-JP" altLang="en-US" dirty="0"/>
              <a:t>で電力を✅しましょう。</a:t>
            </a:r>
            <a:r>
              <a:rPr kumimoji="1" lang="en-US" altLang="ja-JP" dirty="0"/>
              <a:t>Cell</a:t>
            </a:r>
            <a:r>
              <a:rPr kumimoji="1" lang="ja-JP" altLang="en-US" dirty="0"/>
              <a:t> </a:t>
            </a:r>
            <a:r>
              <a:rPr kumimoji="1" lang="en-US" altLang="ja-JP" dirty="0"/>
              <a:t>Internal</a:t>
            </a:r>
            <a:r>
              <a:rPr kumimoji="1" lang="ja-JP" altLang="en-US" dirty="0"/>
              <a:t> </a:t>
            </a:r>
            <a:r>
              <a:rPr kumimoji="1" lang="en-US" altLang="ja-JP" dirty="0"/>
              <a:t>Power</a:t>
            </a:r>
            <a:r>
              <a:rPr kumimoji="1" lang="ja-JP" altLang="en-US" dirty="0"/>
              <a:t>はセルの貫通電力、</a:t>
            </a:r>
            <a:r>
              <a:rPr kumimoji="1" lang="en-US" altLang="ja-JP" dirty="0"/>
              <a:t>Net</a:t>
            </a:r>
            <a:r>
              <a:rPr kumimoji="1" lang="ja-JP" altLang="en-US" dirty="0"/>
              <a:t> </a:t>
            </a:r>
            <a:r>
              <a:rPr kumimoji="1" lang="en-US" altLang="ja-JP" dirty="0"/>
              <a:t>Switching</a:t>
            </a:r>
            <a:r>
              <a:rPr kumimoji="1" lang="ja-JP" altLang="en-US" dirty="0"/>
              <a:t> </a:t>
            </a:r>
            <a:r>
              <a:rPr kumimoji="1" lang="en-US" altLang="ja-JP" dirty="0"/>
              <a:t>Power</a:t>
            </a:r>
            <a:r>
              <a:rPr kumimoji="1" lang="ja-JP" altLang="en-US" dirty="0"/>
              <a:t>は負荷を駆動するためのスイッチ電力です。この和がダイナミック電力になり、約</a:t>
            </a:r>
            <a:r>
              <a:rPr kumimoji="1" lang="en-US" altLang="ja-JP" dirty="0"/>
              <a:t>15.6mW</a:t>
            </a:r>
            <a:r>
              <a:rPr kumimoji="1" lang="ja-JP" altLang="en-US" dirty="0"/>
              <a:t>です。これは</a:t>
            </a:r>
            <a:r>
              <a:rPr kumimoji="1" lang="en-US" altLang="ja-JP" dirty="0"/>
              <a:t>100MH</a:t>
            </a:r>
            <a:r>
              <a:rPr kumimoji="1" lang="ja-JP" altLang="en-US" dirty="0"/>
              <a:t>ｚでスイッチング電力を</a:t>
            </a:r>
            <a:r>
              <a:rPr kumimoji="1" lang="en-US" altLang="ja-JP" dirty="0"/>
              <a:t>50</a:t>
            </a:r>
            <a:r>
              <a:rPr kumimoji="1" lang="ja-JP" altLang="en-US" dirty="0"/>
              <a:t>％としたときの見積もりです。正確には合成後のシミュレーションでスイッチ率を出す必要があり、これは目安と思ってください。リーク電力は</a:t>
            </a:r>
            <a:r>
              <a:rPr kumimoji="1" lang="en-US" altLang="ja-JP" dirty="0" err="1"/>
              <a:t>nW</a:t>
            </a:r>
            <a:r>
              <a:rPr kumimoji="1" lang="ja-JP" altLang="en-US" dirty="0"/>
              <a:t>で多くないです。これは</a:t>
            </a:r>
            <a:r>
              <a:rPr kumimoji="1" lang="en-US" altLang="ja-JP" dirty="0"/>
              <a:t>0.18μm</a:t>
            </a:r>
            <a:r>
              <a:rPr kumimoji="1" lang="ja-JP" altLang="en-US" dirty="0"/>
              <a:t>プロセスで古いためです。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318AAB51-D267-4CFF-8A3B-FE5BF83CF6EC}" type="slidenum">
              <a:rPr lang="en-US" altLang="ja-JP" smtClean="0"/>
              <a:pPr/>
              <a:t>24</a:t>
            </a:fld>
            <a:endParaRPr lang="en-US" altLang="ja-JP"/>
          </a:p>
        </p:txBody>
      </p:sp>
    </p:spTree>
    <p:extLst>
      <p:ext uri="{BB962C8B-B14F-4D97-AF65-F5344CB8AC3E}">
        <p14:creationId xmlns:p14="http://schemas.microsoft.com/office/powerpoint/2010/main" val="163825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25</a:t>
            </a:fld>
            <a:endParaRPr kumimoji="1" lang="ja-JP" altLang="en-US"/>
          </a:p>
        </p:txBody>
      </p:sp>
    </p:spTree>
    <p:extLst>
      <p:ext uri="{BB962C8B-B14F-4D97-AF65-F5344CB8AC3E}">
        <p14:creationId xmlns:p14="http://schemas.microsoft.com/office/powerpoint/2010/main" val="3152538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シングルサイクルと違って、マルチサイクルはステートマシン（有限状態マシン：</a:t>
            </a:r>
            <a:r>
              <a:rPr kumimoji="1" lang="en-US" altLang="ja-JP" dirty="0"/>
              <a:t>Finite</a:t>
            </a:r>
            <a:r>
              <a:rPr kumimoji="1" lang="ja-JP" altLang="en-US" dirty="0"/>
              <a:t> </a:t>
            </a:r>
            <a:r>
              <a:rPr kumimoji="1" lang="en-US" altLang="ja-JP" dirty="0"/>
              <a:t>State</a:t>
            </a:r>
            <a:r>
              <a:rPr kumimoji="1" lang="ja-JP" altLang="en-US" dirty="0"/>
              <a:t> </a:t>
            </a:r>
            <a:r>
              <a:rPr kumimoji="1" lang="en-US" altLang="ja-JP" dirty="0"/>
              <a:t>Machine:</a:t>
            </a:r>
            <a:r>
              <a:rPr kumimoji="1" lang="ja-JP" altLang="en-US" dirty="0"/>
              <a:t> </a:t>
            </a:r>
            <a:r>
              <a:rPr kumimoji="1" lang="en-US" altLang="ja-JP" dirty="0"/>
              <a:t>FSM)</a:t>
            </a:r>
            <a:r>
              <a:rPr kumimoji="1" lang="ja-JP" altLang="en-US" dirty="0"/>
              <a:t>を用いて制御します。このステートマシンによる制御はディジタル回路の制御の基本で、様々な用途に使います。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26</a:t>
            </a:fld>
            <a:endParaRPr kumimoji="1" lang="ja-JP" altLang="en-US"/>
          </a:p>
        </p:txBody>
      </p:sp>
    </p:spTree>
    <p:extLst>
      <p:ext uri="{BB962C8B-B14F-4D97-AF65-F5344CB8AC3E}">
        <p14:creationId xmlns:p14="http://schemas.microsoft.com/office/powerpoint/2010/main" val="4282792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では次に性能の比較方法について検討します。</a:t>
            </a:r>
            <a:r>
              <a:rPr kumimoji="1" lang="en-US" altLang="ja-JP"/>
              <a:t>CPU A</a:t>
            </a:r>
            <a:r>
              <a:rPr kumimoji="1" lang="ja-JP" altLang="en-US"/>
              <a:t>はあるプログラムを</a:t>
            </a:r>
            <a:r>
              <a:rPr kumimoji="1" lang="en-US" altLang="ja-JP"/>
              <a:t>10</a:t>
            </a:r>
            <a:r>
              <a:rPr kumimoji="1" lang="ja-JP" altLang="en-US"/>
              <a:t>秒で実行し、</a:t>
            </a:r>
            <a:r>
              <a:rPr kumimoji="1" lang="en-US" altLang="ja-JP"/>
              <a:t>B</a:t>
            </a:r>
            <a:r>
              <a:rPr kumimoji="1" lang="ja-JP" altLang="en-US"/>
              <a:t>は同じプログラムを</a:t>
            </a:r>
            <a:r>
              <a:rPr kumimoji="1" lang="en-US" altLang="ja-JP"/>
              <a:t>12</a:t>
            </a:r>
            <a:r>
              <a:rPr kumimoji="1" lang="ja-JP" altLang="en-US"/>
              <a:t>秒で実行します。</a:t>
            </a:r>
            <a:r>
              <a:rPr kumimoji="1" lang="en-US" altLang="ja-JP"/>
              <a:t>A</a:t>
            </a:r>
            <a:r>
              <a:rPr kumimoji="1" lang="ja-JP" altLang="en-US"/>
              <a:t>は</a:t>
            </a:r>
            <a:r>
              <a:rPr kumimoji="1" lang="en-US" altLang="ja-JP"/>
              <a:t>B</a:t>
            </a:r>
            <a:r>
              <a:rPr kumimoji="1" lang="ja-JP" altLang="en-US"/>
              <a:t>の何倍速いでしょう？この場合、</a:t>
            </a:r>
            <a:r>
              <a:rPr kumimoji="1" lang="en-US" altLang="ja-JP"/>
              <a:t>B</a:t>
            </a:r>
            <a:r>
              <a:rPr kumimoji="1" lang="ja-JP" altLang="en-US"/>
              <a:t>の性能を基準とします。</a:t>
            </a:r>
            <a:r>
              <a:rPr kumimoji="1" lang="en-US" altLang="ja-JP"/>
              <a:t>B</a:t>
            </a:r>
            <a:r>
              <a:rPr kumimoji="1" lang="ja-JP" altLang="en-US"/>
              <a:t>の性能は</a:t>
            </a:r>
            <a:r>
              <a:rPr kumimoji="1" lang="en-US" altLang="ja-JP"/>
              <a:t>B</a:t>
            </a:r>
            <a:r>
              <a:rPr kumimoji="1" lang="ja-JP" altLang="en-US"/>
              <a:t>の実行時間の逆数、</a:t>
            </a:r>
            <a:r>
              <a:rPr kumimoji="1" lang="en-US" altLang="ja-JP"/>
              <a:t>A</a:t>
            </a:r>
            <a:r>
              <a:rPr kumimoji="1" lang="ja-JP" altLang="en-US"/>
              <a:t>の性能は</a:t>
            </a:r>
            <a:r>
              <a:rPr kumimoji="1" lang="en-US" altLang="ja-JP"/>
              <a:t>A</a:t>
            </a:r>
            <a:r>
              <a:rPr kumimoji="1" lang="ja-JP" altLang="en-US"/>
              <a:t>の実行時間の逆数なんで分子と分母が入れ替わり、</a:t>
            </a:r>
            <a:r>
              <a:rPr kumimoji="1" lang="en-US" altLang="ja-JP"/>
              <a:t>B</a:t>
            </a:r>
            <a:r>
              <a:rPr kumimoji="1" lang="ja-JP" altLang="en-US"/>
              <a:t>の実行時間を</a:t>
            </a:r>
            <a:r>
              <a:rPr kumimoji="1" lang="en-US" altLang="ja-JP"/>
              <a:t>A</a:t>
            </a:r>
            <a:r>
              <a:rPr kumimoji="1" lang="ja-JP" altLang="en-US"/>
              <a:t>の実行時間で割った値となります。これは</a:t>
            </a:r>
            <a:r>
              <a:rPr kumimoji="1" lang="en-US" altLang="ja-JP"/>
              <a:t>12</a:t>
            </a:r>
            <a:r>
              <a:rPr kumimoji="1" lang="ja-JP" altLang="en-US"/>
              <a:t>／</a:t>
            </a:r>
            <a:r>
              <a:rPr kumimoji="1" lang="en-US" altLang="ja-JP"/>
              <a:t>10</a:t>
            </a:r>
            <a:r>
              <a:rPr kumimoji="1" lang="ja-JP" altLang="en-US"/>
              <a:t>で</a:t>
            </a:r>
            <a:r>
              <a:rPr kumimoji="1" lang="en-US" altLang="ja-JP"/>
              <a:t>1.2</a:t>
            </a:r>
            <a:r>
              <a:rPr kumimoji="1" lang="ja-JP" altLang="en-US"/>
              <a:t>倍になります。では</a:t>
            </a:r>
            <a:r>
              <a:rPr kumimoji="1" lang="en-US" altLang="ja-JP"/>
              <a:t>B</a:t>
            </a:r>
            <a:r>
              <a:rPr kumimoji="1" lang="ja-JP" altLang="en-US"/>
              <a:t>は</a:t>
            </a:r>
            <a:r>
              <a:rPr kumimoji="1" lang="en-US" altLang="ja-JP"/>
              <a:t>A</a:t>
            </a:r>
            <a:r>
              <a:rPr kumimoji="1" lang="ja-JP" altLang="en-US"/>
              <a:t>の何倍遅いのでしょうか？この考え方は基準が入れ替わってしまうため混乱を招きます。このため、コンピュータの性能比較では常に遅い方の性能（つまり速い方の実行時間）を基準に取ってで、（速い方）は（遅い方）の</a:t>
            </a:r>
            <a:r>
              <a:rPr kumimoji="1" lang="en-US" altLang="ja-JP"/>
              <a:t>X</a:t>
            </a:r>
            <a:r>
              <a:rPr kumimoji="1" lang="ja-JP" altLang="en-US"/>
              <a:t>倍という言い方をします。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3</a:t>
            </a:fld>
            <a:endParaRPr lang="en-US" altLang="ja-JP"/>
          </a:p>
        </p:txBody>
      </p:sp>
    </p:spTree>
    <p:extLst>
      <p:ext uri="{BB962C8B-B14F-4D97-AF65-F5344CB8AC3E}">
        <p14:creationId xmlns:p14="http://schemas.microsoft.com/office/powerpoint/2010/main" val="15232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実行時間はどのように評価すればよいでしょうか？もちろんプログラムを走らせればいいのですが、ではどのようなプログラムを走らせればいいのでしょう？最も良く使われているのは、現実のアプリケーションプログラムを一定の入力データのセットと組み合わせたベンチマーク集です。ベンチマーク集（ベンチマークスーツ）は複数のプログラムからできていて、良く使われるのがデスクトップやラップトップの業界で使われる</a:t>
            </a:r>
            <a:r>
              <a:rPr kumimoji="1" lang="en-US" altLang="ja-JP" dirty="0"/>
              <a:t>SPEC</a:t>
            </a:r>
            <a:r>
              <a:rPr kumimoji="1" lang="ja-JP" altLang="en-US" dirty="0"/>
              <a:t>ベンチマークです。</a:t>
            </a:r>
            <a:r>
              <a:rPr kumimoji="1" lang="en-US" altLang="ja-JP" dirty="0"/>
              <a:t>SPEC</a:t>
            </a:r>
            <a:r>
              <a:rPr kumimoji="1" lang="ja-JP" altLang="en-US" dirty="0"/>
              <a:t>ベンチマークは</a:t>
            </a:r>
            <a:r>
              <a:rPr kumimoji="1" lang="en-US" altLang="ja-JP" dirty="0"/>
              <a:t>C</a:t>
            </a:r>
            <a:r>
              <a:rPr kumimoji="1" lang="ja-JP" altLang="en-US" dirty="0"/>
              <a:t>コンパイラ、</a:t>
            </a:r>
            <a:r>
              <a:rPr kumimoji="1" lang="en-US" altLang="ja-JP" dirty="0"/>
              <a:t>CAD</a:t>
            </a:r>
            <a:r>
              <a:rPr kumimoji="1" lang="ja-JP" altLang="en-US" dirty="0"/>
              <a:t>、人工知能のプログラムから成る非数値系の</a:t>
            </a:r>
            <a:r>
              <a:rPr kumimoji="1" lang="en-US" altLang="ja-JP" dirty="0" err="1"/>
              <a:t>SPECint</a:t>
            </a:r>
            <a:r>
              <a:rPr kumimoji="1" lang="ja-JP" altLang="en-US" dirty="0"/>
              <a:t>と、流体力学、構造解析、量子力学などの数値計算のプログラムから成る</a:t>
            </a:r>
            <a:r>
              <a:rPr kumimoji="1" lang="en-US" altLang="ja-JP" dirty="0" err="1"/>
              <a:t>SPECfp</a:t>
            </a:r>
            <a:r>
              <a:rPr kumimoji="1" lang="ja-JP" altLang="en-US" dirty="0"/>
              <a:t>があります。実プログラムから出来ているため、リアルな評価ができる利点がありますが、評価するのに手間が掛かり、プログラムが複雑なので具体的な性能の分析がやり難いです。このため、スーパーコンピュータや組み込みシステムでは、実際のプログラムの中で良く使われる部分を抜き出したカーネル（プログラム核）を用いる場合があります。スーパーコンピュータのランキングに使う</a:t>
            </a:r>
            <a:r>
              <a:rPr kumimoji="1" lang="en-US" altLang="ja-JP" dirty="0" err="1"/>
              <a:t>Linpack</a:t>
            </a:r>
            <a:r>
              <a:rPr kumimoji="1" lang="ja-JP" altLang="en-US" dirty="0"/>
              <a:t>などのがこの例です。</a:t>
            </a:r>
            <a:r>
              <a:rPr kumimoji="1" lang="en-US" altLang="ja-JP" dirty="0"/>
              <a:t>Quicksort</a:t>
            </a:r>
            <a:r>
              <a:rPr kumimoji="1" lang="ja-JP" altLang="en-US" dirty="0"/>
              <a:t>、８－</a:t>
            </a:r>
            <a:r>
              <a:rPr kumimoji="1" lang="en-US" altLang="ja-JP" dirty="0"/>
              <a:t>Queen</a:t>
            </a:r>
            <a:r>
              <a:rPr kumimoji="1" lang="ja-JP" altLang="en-US" dirty="0"/>
              <a:t>などの簡単なプログラム（トイプログラム）は、コンパイラがまだ出来ていない計算機の評価に使われる場合もありますが、一般的なプログラムとは違った特殊な動きをするため、あまり良い方法ではないです。また、様々なプログラムの挙動を一つに詰め込んだ合成ベンチマーク、</a:t>
            </a:r>
            <a:r>
              <a:rPr kumimoji="1" lang="en-US" altLang="ja-JP" dirty="0" err="1"/>
              <a:t>Whetstone,Dhrystone</a:t>
            </a:r>
            <a:r>
              <a:rPr kumimoji="1" lang="ja-JP" altLang="en-US" dirty="0"/>
              <a:t>は、今でも組み込み分野では使われることがありますが、やはりプログラムの挙動が一般的ではない点、ベンチマークのみに通じる最適化を施しやすい点などから、やはり良い方法ではないといわれてい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4</a:t>
            </a:fld>
            <a:endParaRPr lang="en-US" altLang="ja-JP"/>
          </a:p>
        </p:txBody>
      </p:sp>
    </p:spTree>
    <p:extLst>
      <p:ext uri="{BB962C8B-B14F-4D97-AF65-F5344CB8AC3E}">
        <p14:creationId xmlns:p14="http://schemas.microsoft.com/office/powerpoint/2010/main" val="473016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ではベンチマーク集を使って評価をしたとしましょう。複数のプログラムからなるベンチマークの実行時間をどのようにまとめればよいのでしょう？それぞれのベンチマークの実行時間を同じにすることはできません。単純に実行時間の平均を取ると、実行時間の長いプログラムのウェイトが大きいことになってしまいます。しかし、ベンチマークの実行時間は入力データとの関係で決まり、それが長いからと言って全体に対する影響力が大きいとはいえません。そこで、まず、皆が持っているマシンを基準マシンとし、評価するマシンとの相対値を取ります。多数のプログラムを実行した場合、この相対値の相乗平均（幾何平均）を取ります。この方法は、プログラムの実行時間が違っても、基準マシンが変わっても、皆が同じものを使えば、一貫性のある結果がでます。ただし、これで得られた結果は、あくまで目安に過ぎません。相乗平均には非線形性があるので、ベンチマークのプログラムを組み合わせて走らせた場合に平均的にこの数値分速くなることはないのです。</a:t>
            </a:r>
            <a:endParaRPr kumimoji="1" lang="en-US" altLang="ja-JP"/>
          </a:p>
          <a:p>
            <a:r>
              <a:rPr kumimoji="1" lang="ja-JP" altLang="en-US"/>
              <a:t>次に結果の報告については、他の人が同じマシンを使って同じプログラムを走らせた場合、同じ結果が出るように、つまり再現性があるように、ハードウェアの諸元をはじめ、ソフトウェアについても</a:t>
            </a:r>
            <a:r>
              <a:rPr kumimoji="1" lang="en-US" altLang="ja-JP"/>
              <a:t>OS</a:t>
            </a:r>
            <a:r>
              <a:rPr kumimoji="1" lang="ja-JP" altLang="en-US"/>
              <a:t>の種類、バージョン、コンパイラの種類、オプションなどを報告するように心がけてください。</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5</a:t>
            </a:fld>
            <a:endParaRPr lang="en-US" altLang="ja-JP"/>
          </a:p>
        </p:txBody>
      </p:sp>
    </p:spTree>
    <p:extLst>
      <p:ext uri="{BB962C8B-B14F-4D97-AF65-F5344CB8AC3E}">
        <p14:creationId xmlns:p14="http://schemas.microsoft.com/office/powerpoint/2010/main" val="160593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CPU</a:t>
            </a:r>
            <a:r>
              <a:rPr kumimoji="1" lang="ja-JP" altLang="en-US"/>
              <a:t>のコストは、半導体のコストによって決まります。半導体のコストは、ダイ（次のページの図）のコスト＋テストのコスト＋パッケージのコストで計算できます。ダイのコストは、ウエーハ</a:t>
            </a:r>
            <a:r>
              <a:rPr kumimoji="1" lang="en-US" altLang="ja-JP"/>
              <a:t>1</a:t>
            </a:r>
            <a:r>
              <a:rPr kumimoji="1" lang="ja-JP" altLang="en-US"/>
              <a:t>枚のコストを（</a:t>
            </a:r>
            <a:r>
              <a:rPr kumimoji="1" lang="en-US" altLang="ja-JP"/>
              <a:t>1</a:t>
            </a:r>
            <a:r>
              <a:rPr kumimoji="1" lang="ja-JP" altLang="en-US"/>
              <a:t>枚のウエーハ（次のページの図）から取れるダイの個数とダイの歩留まり（良品の割合）の積）で割ったものになります。ダイの面積が増えるほど、</a:t>
            </a:r>
            <a:r>
              <a:rPr kumimoji="1" lang="en-US" altLang="ja-JP"/>
              <a:t>1</a:t>
            </a:r>
            <a:r>
              <a:rPr kumimoji="1" lang="ja-JP" altLang="en-US"/>
              <a:t>枚当たりから取れる数が減ります。また、ダイの歩留まりは、半導体の欠損がどの程度発生するかによって決まるのですが、やはり面積が大きくなるほど悪くなります。ざっくり考えてダイのコストはダイの面積の</a:t>
            </a:r>
            <a:r>
              <a:rPr kumimoji="1" lang="en-US" altLang="ja-JP"/>
              <a:t>3</a:t>
            </a:r>
            <a:r>
              <a:rPr kumimoji="1" lang="ja-JP" altLang="en-US"/>
              <a:t>乗から</a:t>
            </a:r>
            <a:r>
              <a:rPr kumimoji="1" lang="en-US" altLang="ja-JP"/>
              <a:t>4</a:t>
            </a:r>
            <a:r>
              <a:rPr kumimoji="1" lang="ja-JP" altLang="en-US"/>
              <a:t>乗になると言われています。しかし、一部に欠損があっても動作するように設計する冗長設計によって、歩留まりは改善することができます。半導体は高額なテスターを使って、正しく動作するかチェックします。このコストも馬鹿にならない位大きくなります。これはテスト容易化設計で、テスト工程を簡単にすることで減らすことができます。さらにパッケージのコストも掛かります。これは、ピン数の多く放熱特性に優れたセラミックパッケージを使う場合、高額になります。電力とピン数を削減してプラスチックの安いパッケージにすることができれば削減ができます。最近の新しい半導体プロセス技術を使うと、設計費、</a:t>
            </a:r>
            <a:r>
              <a:rPr kumimoji="1" lang="en-US" altLang="ja-JP"/>
              <a:t>IP</a:t>
            </a:r>
            <a:r>
              <a:rPr kumimoji="1" lang="ja-JP" altLang="en-US"/>
              <a:t>代、マスク代などの</a:t>
            </a:r>
            <a:r>
              <a:rPr kumimoji="1" lang="en-US" altLang="ja-JP"/>
              <a:t>NRE</a:t>
            </a:r>
            <a:r>
              <a:rPr kumimoji="1" lang="ja-JP" altLang="en-US"/>
              <a:t>（</a:t>
            </a:r>
            <a:r>
              <a:rPr kumimoji="1" lang="en-US" altLang="ja-JP"/>
              <a:t>Non-Recurrent</a:t>
            </a:r>
            <a:r>
              <a:rPr kumimoji="1" lang="ja-JP" altLang="en-US"/>
              <a:t> </a:t>
            </a:r>
            <a:r>
              <a:rPr kumimoji="1" lang="en-US" altLang="ja-JP"/>
              <a:t>Engineering)</a:t>
            </a:r>
            <a:r>
              <a:rPr kumimoji="1" lang="ja-JP" altLang="en-US"/>
              <a:t>コスト、すなわち一回だけ掛かる製造費が非常に大きくなっています。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6</a:t>
            </a:fld>
            <a:endParaRPr lang="en-US" altLang="ja-JP"/>
          </a:p>
        </p:txBody>
      </p:sp>
    </p:spTree>
    <p:extLst>
      <p:ext uri="{BB962C8B-B14F-4D97-AF65-F5344CB8AC3E}">
        <p14:creationId xmlns:p14="http://schemas.microsoft.com/office/powerpoint/2010/main" val="3273123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96A0F15-66ED-4B4F-AA52-4524A5F41751}" type="slidenum">
              <a:rPr lang="en-US" altLang="ja-JP" smtClean="0"/>
              <a:pPr/>
              <a:t>7</a:t>
            </a:fld>
            <a:endParaRPr lang="en-US" altLang="ja-JP"/>
          </a:p>
        </p:txBody>
      </p:sp>
      <p:sp>
        <p:nvSpPr>
          <p:cNvPr id="16387" name="Rectangle 2"/>
          <p:cNvSpPr>
            <a:spLocks noGrp="1" noRot="1" noChangeAspect="1" noChangeArrowheads="1" noTextEdit="1"/>
          </p:cNvSpPr>
          <p:nvPr>
            <p:ph type="sldImg"/>
          </p:nvPr>
        </p:nvSpPr>
        <p:spPr>
          <a:xfrm>
            <a:off x="1144588" y="685800"/>
            <a:ext cx="4572000" cy="3429000"/>
          </a:xfrm>
          <a:ln/>
        </p:spPr>
      </p:sp>
      <p:sp>
        <p:nvSpPr>
          <p:cNvPr id="16388" name="Rectangle 3"/>
          <p:cNvSpPr>
            <a:spLocks noGrp="1" noChangeArrowheads="1"/>
          </p:cNvSpPr>
          <p:nvPr>
            <p:ph type="body" idx="1"/>
          </p:nvPr>
        </p:nvSpPr>
        <p:spPr>
          <a:noFill/>
        </p:spPr>
        <p:txBody>
          <a:bodyPr/>
          <a:lstStyle/>
          <a:p>
            <a:pPr eaLnBrk="1" hangingPunct="1"/>
            <a:r>
              <a:rPr lang="ja-JP" altLang="en-US">
                <a:ea typeface="ＭＳ Ｐゴシック" panose="020B0600070205080204" pitchFamily="50" charset="-128"/>
              </a:rPr>
              <a:t>この図は</a:t>
            </a:r>
            <a:r>
              <a:rPr lang="en-US" altLang="ja-JP">
                <a:ea typeface="ＭＳ Ｐゴシック" panose="020B0600070205080204" pitchFamily="50" charset="-128"/>
              </a:rPr>
              <a:t>Intel</a:t>
            </a:r>
            <a:r>
              <a:rPr lang="ja-JP" altLang="en-US">
                <a:ea typeface="ＭＳ Ｐゴシック" panose="020B0600070205080204" pitchFamily="50" charset="-128"/>
              </a:rPr>
              <a:t>の</a:t>
            </a:r>
            <a:r>
              <a:rPr lang="en-US" altLang="ja-JP">
                <a:ea typeface="ＭＳ Ｐゴシック" panose="020B0600070205080204" pitchFamily="50" charset="-128"/>
              </a:rPr>
              <a:t>Core</a:t>
            </a:r>
            <a:r>
              <a:rPr lang="ja-JP" altLang="en-US">
                <a:ea typeface="ＭＳ Ｐゴシック" panose="020B0600070205080204" pitchFamily="50" charset="-128"/>
              </a:rPr>
              <a:t> </a:t>
            </a:r>
            <a:r>
              <a:rPr lang="en-US" altLang="ja-JP">
                <a:ea typeface="ＭＳ Ｐゴシック" panose="020B0600070205080204" pitchFamily="50" charset="-128"/>
              </a:rPr>
              <a:t>i7(Sandy</a:t>
            </a:r>
            <a:r>
              <a:rPr lang="ja-JP" altLang="en-US">
                <a:ea typeface="ＭＳ Ｐゴシック" panose="020B0600070205080204" pitchFamily="50" charset="-128"/>
              </a:rPr>
              <a:t> </a:t>
            </a:r>
            <a:r>
              <a:rPr lang="en-US" altLang="ja-JP">
                <a:ea typeface="ＭＳ Ｐゴシック" panose="020B0600070205080204" pitchFamily="50" charset="-128"/>
              </a:rPr>
              <a:t>Bridge</a:t>
            </a:r>
            <a:r>
              <a:rPr lang="ja-JP" altLang="en-US">
                <a:ea typeface="ＭＳ Ｐゴシック" panose="020B0600070205080204" pitchFamily="50" charset="-128"/>
              </a:rPr>
              <a:t>）のウェーハ写真です。直径</a:t>
            </a:r>
            <a:r>
              <a:rPr lang="en-US" altLang="ja-JP">
                <a:ea typeface="ＭＳ Ｐゴシック" panose="020B0600070205080204" pitchFamily="50" charset="-128"/>
              </a:rPr>
              <a:t>30</a:t>
            </a:r>
            <a:r>
              <a:rPr lang="ja-JP" altLang="en-US">
                <a:ea typeface="ＭＳ Ｐゴシック" panose="020B0600070205080204" pitchFamily="50" charset="-128"/>
              </a:rPr>
              <a:t>センチの円盤上に長方形のダイが並んでいます。これを切り離して、パッケージに組み込んで半導体チップができます。周辺部の模様が欠けているダイはもちろん使えません。ウェーハは半導体の製造工程上、どうしても</a:t>
            </a:r>
            <a:r>
              <a:rPr lang="en-US" altLang="ja-JP">
                <a:ea typeface="ＭＳ Ｐゴシック" panose="020B0600070205080204" pitchFamily="50" charset="-128"/>
              </a:rPr>
              <a:t>30</a:t>
            </a:r>
            <a:r>
              <a:rPr lang="ja-JP" altLang="en-US">
                <a:ea typeface="ＭＳ Ｐゴシック" panose="020B0600070205080204" pitchFamily="50" charset="-128"/>
              </a:rPr>
              <a:t>センチ程度の円盤になるので、ダイの面積が増えると、搭載できる個数が減ってしまうことがわかります。</a:t>
            </a:r>
            <a:endParaRPr lang="ja-JP" altLang="ja-JP">
              <a:ea typeface="ＭＳ Ｐゴシック" panose="020B0600070205080204" pitchFamily="50" charset="-128"/>
            </a:endParaRPr>
          </a:p>
        </p:txBody>
      </p:sp>
    </p:spTree>
    <p:extLst>
      <p:ext uri="{BB962C8B-B14F-4D97-AF65-F5344CB8AC3E}">
        <p14:creationId xmlns:p14="http://schemas.microsoft.com/office/powerpoint/2010/main" val="3822219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a:t>
            </a:r>
            <a:r>
              <a:rPr kumimoji="1" lang="en-US" altLang="ja-JP" dirty="0"/>
              <a:t>CPU</a:t>
            </a:r>
            <a:r>
              <a:rPr kumimoji="1" lang="ja-JP" altLang="en-US" dirty="0"/>
              <a:t>の消費電力に関してまとめておきましょう。</a:t>
            </a:r>
            <a:r>
              <a:rPr kumimoji="1" lang="en-US" altLang="ja-JP" dirty="0"/>
              <a:t>CPU</a:t>
            </a:r>
            <a:r>
              <a:rPr kumimoji="1" lang="ja-JP" altLang="en-US" dirty="0"/>
              <a:t>は半導体の各ゲートのダイナミック（動的）な電力とスタティック（静的、漏れ）な電力の総和になります。ダイナミックな電力は、</a:t>
            </a:r>
            <a:r>
              <a:rPr kumimoji="1" lang="en-US" altLang="ja-JP" dirty="0"/>
              <a:t>CMOS</a:t>
            </a:r>
            <a:r>
              <a:rPr kumimoji="1" lang="ja-JP" altLang="en-US" dirty="0"/>
              <a:t>を構成するトランジスタが</a:t>
            </a:r>
            <a:r>
              <a:rPr kumimoji="1" lang="en-US" altLang="ja-JP" dirty="0"/>
              <a:t>ON/OFF</a:t>
            </a:r>
            <a:r>
              <a:rPr kumimoji="1" lang="ja-JP" altLang="en-US" dirty="0"/>
              <a:t>する時に流れる貫通電流（</a:t>
            </a:r>
            <a:r>
              <a:rPr kumimoji="1" lang="en-US" altLang="ja-JP" dirty="0"/>
              <a:t>Internal</a:t>
            </a:r>
            <a:r>
              <a:rPr kumimoji="1" lang="ja-JP" altLang="en-US" dirty="0"/>
              <a:t> </a:t>
            </a:r>
            <a:r>
              <a:rPr kumimoji="1" lang="en-US" altLang="ja-JP" dirty="0"/>
              <a:t>Power)</a:t>
            </a:r>
            <a:r>
              <a:rPr kumimoji="1" lang="ja-JP" altLang="en-US" dirty="0"/>
              <a:t>と、負荷となる容量を充放電するスイッチング電力（</a:t>
            </a:r>
            <a:r>
              <a:rPr kumimoji="1" lang="en-US" altLang="ja-JP" dirty="0"/>
              <a:t>Switching</a:t>
            </a:r>
            <a:r>
              <a:rPr kumimoji="1" lang="ja-JP" altLang="en-US" dirty="0"/>
              <a:t> </a:t>
            </a:r>
            <a:r>
              <a:rPr kumimoji="1" lang="en-US" altLang="ja-JP" dirty="0"/>
              <a:t>Power)</a:t>
            </a:r>
            <a:r>
              <a:rPr kumimoji="1" lang="ja-JP" altLang="en-US" dirty="0"/>
              <a:t>に分けられますが、貫通電流はトランジスタ内部に等価的な容量を想定して考え、これを負荷容量に含めて考えます。そうすると、１／２</a:t>
            </a:r>
            <a:r>
              <a:rPr kumimoji="1" lang="en-US" altLang="ja-JP" dirty="0"/>
              <a:t>×</a:t>
            </a:r>
            <a:r>
              <a:rPr kumimoji="1" lang="ja-JP" altLang="en-US" dirty="0"/>
              <a:t>容量負荷の総和</a:t>
            </a:r>
            <a:r>
              <a:rPr kumimoji="1" lang="en-US" altLang="ja-JP" dirty="0"/>
              <a:t>×</a:t>
            </a:r>
            <a:r>
              <a:rPr kumimoji="1" lang="ja-JP" altLang="en-US" dirty="0"/>
              <a:t>電源電圧の</a:t>
            </a:r>
            <a:r>
              <a:rPr kumimoji="1" lang="en-US" altLang="ja-JP" dirty="0"/>
              <a:t>2</a:t>
            </a:r>
            <a:r>
              <a:rPr kumimoji="1" lang="ja-JP" altLang="en-US" dirty="0"/>
              <a:t>乗</a:t>
            </a:r>
            <a:r>
              <a:rPr kumimoji="1" lang="en-US" altLang="ja-JP" dirty="0"/>
              <a:t>×</a:t>
            </a:r>
            <a:r>
              <a:rPr kumimoji="1" lang="ja-JP" altLang="en-US" dirty="0"/>
              <a:t>スイッチング率で求められます。容量負荷の総和は、あまり多数の出力を繋ぎ過ぎない（ファンアウトを取り過ぎない）などの設計上の工夫で減らすことはできますが、プロセス技術で大体決まってしまいます。電源電圧が</a:t>
            </a:r>
            <a:r>
              <a:rPr kumimoji="1" lang="en-US" altLang="ja-JP" dirty="0"/>
              <a:t>2</a:t>
            </a:r>
            <a:r>
              <a:rPr kumimoji="1" lang="ja-JP" altLang="en-US" dirty="0"/>
              <a:t>乗で効くことに注目してください。これが一つの理由となり、電源電圧は</a:t>
            </a:r>
            <a:r>
              <a:rPr kumimoji="1" lang="en-US" altLang="ja-JP" dirty="0"/>
              <a:t>30</a:t>
            </a:r>
            <a:r>
              <a:rPr kumimoji="1" lang="ja-JP" altLang="en-US" dirty="0"/>
              <a:t>年前に標準であった５</a:t>
            </a:r>
            <a:r>
              <a:rPr kumimoji="1" lang="en-US" altLang="ja-JP" dirty="0"/>
              <a:t>V</a:t>
            </a:r>
            <a:r>
              <a:rPr kumimoji="1" lang="ja-JP" altLang="en-US" dirty="0"/>
              <a:t>から１</a:t>
            </a:r>
            <a:r>
              <a:rPr kumimoji="1" lang="en-US" altLang="ja-JP" dirty="0"/>
              <a:t>V</a:t>
            </a:r>
            <a:r>
              <a:rPr kumimoji="1" lang="ja-JP" altLang="en-US" dirty="0"/>
              <a:t>以下まで下がりました。コンピュータの設計上重要なのはスイッチング率です。スイッチング率は周波数で決まります。すなわち高速に動かすと電力が増えます。</a:t>
            </a:r>
            <a:endParaRPr kumimoji="1" lang="en-US" altLang="ja-JP" dirty="0"/>
          </a:p>
          <a:p>
            <a:r>
              <a:rPr kumimoji="1" lang="ja-JP" altLang="en-US" dirty="0"/>
              <a:t>スタティックな電力は、</a:t>
            </a:r>
            <a:r>
              <a:rPr kumimoji="1" lang="en-US" altLang="ja-JP" dirty="0"/>
              <a:t>CMOS</a:t>
            </a:r>
            <a:r>
              <a:rPr kumimoji="1" lang="ja-JP" altLang="en-US" dirty="0"/>
              <a:t>トランジスタのソースードレイン間、ゲートーソース間の漏れ電流によって生じます。最近プロセス技術が進んでトランジスタのサイズが小さくなるにつれてその割合が増えてきました。スタティックな電力は動かなくても消費されるので、バッテリー駆動の製品ではとりわけ重要です。</a:t>
            </a:r>
            <a:endParaRPr kumimoji="1" lang="en-US" altLang="ja-JP" dirty="0"/>
          </a:p>
          <a:p>
            <a:r>
              <a:rPr kumimoji="1" lang="ja-JP" altLang="en-US" dirty="0"/>
              <a:t>電力には最大電力、平均電力、エネルギーがあります。最大電力は瞬間的に消費される最大の電力で、電源の供給能力の最大性能を決めます。平均電力は平均的に消費される電力で、放熱性能がこれに対応できなければならないです。またエネルギーは一定のプログラムを実行するのに必要な時間に電力をかけたもので、バッテリーの能力や電気代に影響します。エネルギーは、時間に比例するので、高速に実行して早く終わらせてしまえば小さくなります。しかし、高速に実行すると電力は増えるので、両者を良く考え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8</a:t>
            </a:fld>
            <a:endParaRPr lang="en-US" altLang="ja-JP"/>
          </a:p>
        </p:txBody>
      </p:sp>
    </p:spTree>
    <p:extLst>
      <p:ext uri="{BB962C8B-B14F-4D97-AF65-F5344CB8AC3E}">
        <p14:creationId xmlns:p14="http://schemas.microsoft.com/office/powerpoint/2010/main" val="1800593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a:t>
            </a:r>
            <a:r>
              <a:rPr kumimoji="1" lang="en-US" altLang="ja-JP" dirty="0" err="1"/>
              <a:t>VerilogHDL</a:t>
            </a:r>
            <a:r>
              <a:rPr kumimoji="1" lang="ja-JP" altLang="en-US" dirty="0"/>
              <a:t>を使って</a:t>
            </a:r>
            <a:r>
              <a:rPr kumimoji="1" lang="en-US" altLang="ja-JP" dirty="0"/>
              <a:t>RISCV</a:t>
            </a:r>
            <a:r>
              <a:rPr kumimoji="1" lang="ja-JP" altLang="en-US" dirty="0"/>
              <a:t>の</a:t>
            </a:r>
            <a:r>
              <a:rPr kumimoji="1" lang="en-US" altLang="ja-JP" dirty="0"/>
              <a:t>CPU</a:t>
            </a:r>
            <a:r>
              <a:rPr kumimoji="1" lang="ja-JP" altLang="en-US" dirty="0"/>
              <a:t>を記述してきました。しかし、実際には、</a:t>
            </a:r>
            <a:r>
              <a:rPr kumimoji="1" lang="en-US" altLang="ja-JP" dirty="0"/>
              <a:t>CPU</a:t>
            </a:r>
            <a:r>
              <a:rPr kumimoji="1" lang="ja-JP" altLang="en-US" dirty="0"/>
              <a:t>の入った集積回路を作る場合も、書き換え可能な</a:t>
            </a:r>
            <a:r>
              <a:rPr kumimoji="1" lang="en-US" altLang="ja-JP" dirty="0"/>
              <a:t>LSI</a:t>
            </a:r>
            <a:r>
              <a:rPr kumimoji="1" lang="ja-JP" altLang="en-US" dirty="0"/>
              <a:t>である</a:t>
            </a:r>
            <a:r>
              <a:rPr kumimoji="1" lang="en-US" altLang="ja-JP" dirty="0"/>
              <a:t>FPGA</a:t>
            </a:r>
            <a:r>
              <a:rPr kumimoji="1" lang="ja-JP" altLang="en-US" dirty="0"/>
              <a:t>上で実現する場合も、論理合成、圧縮を行って、対象とするデバイスのゲート間の接続リスト（ネットリスト）に変換する必要があります。今回は、</a:t>
            </a:r>
            <a:r>
              <a:rPr kumimoji="1" lang="en-US" altLang="ja-JP" dirty="0"/>
              <a:t>Synopsys</a:t>
            </a:r>
            <a:r>
              <a:rPr kumimoji="1" lang="ja-JP" altLang="en-US" dirty="0"/>
              <a:t>社の</a:t>
            </a:r>
            <a:r>
              <a:rPr kumimoji="1" lang="en-US" altLang="ja-JP" dirty="0"/>
              <a:t>Design</a:t>
            </a:r>
            <a:r>
              <a:rPr kumimoji="1" lang="ja-JP" altLang="en-US" dirty="0"/>
              <a:t> </a:t>
            </a:r>
            <a:r>
              <a:rPr kumimoji="1" lang="en-US" altLang="ja-JP" dirty="0"/>
              <a:t>Compiler</a:t>
            </a:r>
            <a:r>
              <a:rPr kumimoji="1" lang="ja-JP" altLang="en-US" dirty="0"/>
              <a:t>を用いて、実際の集積回路上にチップを実装する方法を紹介します。実際には書き換え可能な</a:t>
            </a:r>
            <a:r>
              <a:rPr kumimoji="1" lang="en-US" altLang="ja-JP" dirty="0"/>
              <a:t>LSI</a:t>
            </a:r>
            <a:r>
              <a:rPr kumimoji="1" lang="ja-JP" altLang="en-US" dirty="0"/>
              <a:t>である</a:t>
            </a:r>
            <a:r>
              <a:rPr kumimoji="1" lang="en-US" altLang="ja-JP" dirty="0"/>
              <a:t>FPGA</a:t>
            </a:r>
            <a:r>
              <a:rPr kumimoji="1" lang="ja-JP" altLang="en-US" dirty="0"/>
              <a:t>（</a:t>
            </a:r>
            <a:r>
              <a:rPr kumimoji="1" lang="en-US" altLang="ja-JP" dirty="0"/>
              <a:t>Field Programmable Gate Array)</a:t>
            </a:r>
            <a:r>
              <a:rPr kumimoji="1" lang="ja-JP" altLang="en-US" dirty="0"/>
              <a:t>上で実現する場合が多いですが、これは来年の情報工学実験第２で実際に行います。</a:t>
            </a:r>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9</a:t>
            </a:fld>
            <a:endParaRPr lang="en-US" altLang="ja-JP"/>
          </a:p>
        </p:txBody>
      </p:sp>
    </p:spTree>
    <p:extLst>
      <p:ext uri="{BB962C8B-B14F-4D97-AF65-F5344CB8AC3E}">
        <p14:creationId xmlns:p14="http://schemas.microsoft.com/office/powerpoint/2010/main" val="1623217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1886887-6C0A-49C5-ABA7-6D55F94D960B}" type="slidenum">
              <a:rPr lang="en-US" altLang="ja-JP"/>
              <a:pPr/>
              <a:t>‹#›</a:t>
            </a:fld>
            <a:endParaRPr lang="en-US" altLang="ja-JP"/>
          </a:p>
        </p:txBody>
      </p:sp>
    </p:spTree>
    <p:extLst>
      <p:ext uri="{BB962C8B-B14F-4D97-AF65-F5344CB8AC3E}">
        <p14:creationId xmlns:p14="http://schemas.microsoft.com/office/powerpoint/2010/main" val="116527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A312300-E85F-4FDD-9966-843FC1169F1F}" type="slidenum">
              <a:rPr lang="en-US" altLang="ja-JP"/>
              <a:pPr/>
              <a:t>‹#›</a:t>
            </a:fld>
            <a:endParaRPr lang="en-US" altLang="ja-JP"/>
          </a:p>
        </p:txBody>
      </p:sp>
    </p:spTree>
    <p:extLst>
      <p:ext uri="{BB962C8B-B14F-4D97-AF65-F5344CB8AC3E}">
        <p14:creationId xmlns:p14="http://schemas.microsoft.com/office/powerpoint/2010/main" val="49972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6D234907-05E3-49F0-90DB-99DCF6978374}" type="slidenum">
              <a:rPr lang="en-US" altLang="ja-JP"/>
              <a:pPr/>
              <a:t>‹#›</a:t>
            </a:fld>
            <a:endParaRPr lang="en-US" altLang="ja-JP"/>
          </a:p>
        </p:txBody>
      </p:sp>
    </p:spTree>
    <p:extLst>
      <p:ext uri="{BB962C8B-B14F-4D97-AF65-F5344CB8AC3E}">
        <p14:creationId xmlns:p14="http://schemas.microsoft.com/office/powerpoint/2010/main" val="240301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46CDC07-94EB-4818-97FC-B00C87AEB46C}" type="slidenum">
              <a:rPr lang="en-US" altLang="ja-JP"/>
              <a:pPr/>
              <a:t>‹#›</a:t>
            </a:fld>
            <a:endParaRPr lang="en-US" altLang="ja-JP"/>
          </a:p>
        </p:txBody>
      </p:sp>
    </p:spTree>
    <p:extLst>
      <p:ext uri="{BB962C8B-B14F-4D97-AF65-F5344CB8AC3E}">
        <p14:creationId xmlns:p14="http://schemas.microsoft.com/office/powerpoint/2010/main" val="522394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C615A24-EE44-491F-884F-840754851778}" type="slidenum">
              <a:rPr lang="en-US" altLang="ja-JP"/>
              <a:pPr/>
              <a:t>‹#›</a:t>
            </a:fld>
            <a:endParaRPr lang="en-US" altLang="ja-JP"/>
          </a:p>
        </p:txBody>
      </p:sp>
    </p:spTree>
    <p:extLst>
      <p:ext uri="{BB962C8B-B14F-4D97-AF65-F5344CB8AC3E}">
        <p14:creationId xmlns:p14="http://schemas.microsoft.com/office/powerpoint/2010/main" val="287689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AC223CBA-BC97-4844-9308-BF6E9294CC69}" type="slidenum">
              <a:rPr lang="en-US" altLang="ja-JP"/>
              <a:pPr/>
              <a:t>‹#›</a:t>
            </a:fld>
            <a:endParaRPr lang="en-US" altLang="ja-JP"/>
          </a:p>
        </p:txBody>
      </p:sp>
    </p:spTree>
    <p:extLst>
      <p:ext uri="{BB962C8B-B14F-4D97-AF65-F5344CB8AC3E}">
        <p14:creationId xmlns:p14="http://schemas.microsoft.com/office/powerpoint/2010/main" val="191592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6EA4F75C-F66D-4A52-9536-E14FD872A6DC}" type="slidenum">
              <a:rPr lang="en-US" altLang="ja-JP"/>
              <a:pPr/>
              <a:t>‹#›</a:t>
            </a:fld>
            <a:endParaRPr lang="en-US" altLang="ja-JP"/>
          </a:p>
        </p:txBody>
      </p:sp>
    </p:spTree>
    <p:extLst>
      <p:ext uri="{BB962C8B-B14F-4D97-AF65-F5344CB8AC3E}">
        <p14:creationId xmlns:p14="http://schemas.microsoft.com/office/powerpoint/2010/main" val="210240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158AC127-A2CB-4E51-86EC-244868200C9D}" type="slidenum">
              <a:rPr lang="en-US" altLang="ja-JP"/>
              <a:pPr/>
              <a:t>‹#›</a:t>
            </a:fld>
            <a:endParaRPr lang="en-US" altLang="ja-JP"/>
          </a:p>
        </p:txBody>
      </p:sp>
    </p:spTree>
    <p:extLst>
      <p:ext uri="{BB962C8B-B14F-4D97-AF65-F5344CB8AC3E}">
        <p14:creationId xmlns:p14="http://schemas.microsoft.com/office/powerpoint/2010/main" val="193877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7D4BF036-9B71-4011-86AC-FAC8B48A5CCE}" type="slidenum">
              <a:rPr lang="en-US" altLang="ja-JP"/>
              <a:pPr/>
              <a:t>‹#›</a:t>
            </a:fld>
            <a:endParaRPr lang="en-US" altLang="ja-JP"/>
          </a:p>
        </p:txBody>
      </p:sp>
    </p:spTree>
    <p:extLst>
      <p:ext uri="{BB962C8B-B14F-4D97-AF65-F5344CB8AC3E}">
        <p14:creationId xmlns:p14="http://schemas.microsoft.com/office/powerpoint/2010/main" val="1244287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AF9657D6-97D5-4497-AB5A-8D030786B1C6}" type="slidenum">
              <a:rPr lang="en-US" altLang="ja-JP"/>
              <a:pPr/>
              <a:t>‹#›</a:t>
            </a:fld>
            <a:endParaRPr lang="en-US" altLang="ja-JP"/>
          </a:p>
        </p:txBody>
      </p:sp>
    </p:spTree>
    <p:extLst>
      <p:ext uri="{BB962C8B-B14F-4D97-AF65-F5344CB8AC3E}">
        <p14:creationId xmlns:p14="http://schemas.microsoft.com/office/powerpoint/2010/main" val="316480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5556A97-606F-4656-8655-78411C2DD56A}" type="slidenum">
              <a:rPr lang="en-US" altLang="ja-JP"/>
              <a:pPr/>
              <a:t>‹#›</a:t>
            </a:fld>
            <a:endParaRPr lang="en-US" altLang="ja-JP"/>
          </a:p>
        </p:txBody>
      </p:sp>
    </p:spTree>
    <p:extLst>
      <p:ext uri="{BB962C8B-B14F-4D97-AF65-F5344CB8AC3E}">
        <p14:creationId xmlns:p14="http://schemas.microsoft.com/office/powerpoint/2010/main" val="955907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B9AD925-26DE-4DC0-B918-03FB55E2610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exXXXXb@sirius.am.ics.keio.ac.j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exXXX@sirius.am.ics.keio.ac.jp:~/" TargetMode="External"/><Relationship Id="rId4" Type="http://schemas.openxmlformats.org/officeDocument/2006/relationships/hyperlink" Target="http://www.am.ics.keio.ac.jp/arc/base.tar"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ja-JP" altLang="en-US" sz="4000" dirty="0"/>
              <a:t>コンピュータアーキテクチャ　第</a:t>
            </a:r>
            <a:r>
              <a:rPr lang="en-US" altLang="ja-JP" sz="4000" dirty="0"/>
              <a:t>3</a:t>
            </a:r>
            <a:r>
              <a:rPr lang="ja-JP" altLang="en-US" sz="4000" dirty="0"/>
              <a:t>回</a:t>
            </a:r>
            <a:br>
              <a:rPr lang="ja-JP" altLang="en-US" sz="4000" dirty="0"/>
            </a:br>
            <a:r>
              <a:rPr lang="ja-JP" altLang="en-US" sz="4000" dirty="0"/>
              <a:t>論理合成</a:t>
            </a:r>
            <a:br>
              <a:rPr lang="en-US" altLang="ja-JP" sz="4000" dirty="0"/>
            </a:br>
            <a:r>
              <a:rPr lang="ja-JP" altLang="en-US" sz="4000" dirty="0"/>
              <a:t>性能、コスト、消費電力</a:t>
            </a:r>
          </a:p>
        </p:txBody>
      </p:sp>
      <p:sp>
        <p:nvSpPr>
          <p:cNvPr id="2051" name="Rectangle 3"/>
          <p:cNvSpPr>
            <a:spLocks noGrp="1" noChangeArrowheads="1"/>
          </p:cNvSpPr>
          <p:nvPr>
            <p:ph type="subTitle" idx="1"/>
          </p:nvPr>
        </p:nvSpPr>
        <p:spPr>
          <a:xfrm>
            <a:off x="1371600" y="3886200"/>
            <a:ext cx="6400800" cy="1752600"/>
          </a:xfrm>
        </p:spPr>
        <p:txBody>
          <a:bodyPr/>
          <a:lstStyle/>
          <a:p>
            <a:r>
              <a:rPr lang="ja-JP" altLang="en-US" sz="3200" dirty="0"/>
              <a:t>情報工学科</a:t>
            </a:r>
          </a:p>
          <a:p>
            <a:r>
              <a:rPr lang="ja-JP" altLang="en-US" sz="3200" dirty="0"/>
              <a:t>天野英晴</a:t>
            </a:r>
            <a:endParaRPr lang="en-US" altLang="ja-JP"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4213" y="274638"/>
            <a:ext cx="8229601" cy="1143000"/>
          </a:xfrm>
        </p:spPr>
        <p:txBody>
          <a:bodyPr/>
          <a:lstStyle/>
          <a:p>
            <a:pPr eaLnBrk="1" hangingPunct="1"/>
            <a:r>
              <a:rPr lang="ja-JP" altLang="en-US" sz="3200"/>
              <a:t>ディジタル回路の設計その１</a:t>
            </a:r>
            <a:br>
              <a:rPr lang="en-US" altLang="ja-JP" sz="3200"/>
            </a:br>
            <a:r>
              <a:rPr lang="ja-JP" altLang="en-US" sz="3200"/>
              <a:t>フロントエンド設計</a:t>
            </a:r>
          </a:p>
        </p:txBody>
      </p:sp>
      <p:sp>
        <p:nvSpPr>
          <p:cNvPr id="24579" name="Text Box 3"/>
          <p:cNvSpPr txBox="1">
            <a:spLocks noChangeArrowheads="1"/>
          </p:cNvSpPr>
          <p:nvPr/>
        </p:nvSpPr>
        <p:spPr bwMode="auto">
          <a:xfrm>
            <a:off x="611188" y="1700213"/>
            <a:ext cx="58880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Verilog-HDL, VHDL</a:t>
            </a:r>
            <a:r>
              <a:rPr lang="ja-JP" altLang="en-US" sz="1800" b="1"/>
              <a:t>などハードウェア記述言語で</a:t>
            </a:r>
            <a:r>
              <a:rPr lang="en-US" altLang="ja-JP" sz="1800" b="1"/>
              <a:t>RTL</a:t>
            </a:r>
            <a:r>
              <a:rPr lang="ja-JP" altLang="en-US" sz="1800" b="1"/>
              <a:t>設計</a:t>
            </a:r>
          </a:p>
        </p:txBody>
      </p:sp>
      <p:sp>
        <p:nvSpPr>
          <p:cNvPr id="24580" name="Text Box 4"/>
          <p:cNvSpPr txBox="1">
            <a:spLocks noChangeArrowheads="1"/>
          </p:cNvSpPr>
          <p:nvPr/>
        </p:nvSpPr>
        <p:spPr bwMode="auto">
          <a:xfrm>
            <a:off x="5795962" y="570597"/>
            <a:ext cx="352756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System-C</a:t>
            </a:r>
            <a:r>
              <a:rPr lang="ja-JP" altLang="en-US" sz="1800" b="1" err="1"/>
              <a:t>、</a:t>
            </a:r>
            <a:r>
              <a:rPr lang="en-US" altLang="ja-JP" sz="1800" b="1" err="1"/>
              <a:t>Vivado</a:t>
            </a:r>
            <a:r>
              <a:rPr lang="en-US" altLang="ja-JP" sz="1800" b="1"/>
              <a:t>-C</a:t>
            </a:r>
            <a:r>
              <a:rPr lang="ja-JP" altLang="en-US" sz="1800" b="1" err="1"/>
              <a:t>、</a:t>
            </a:r>
            <a:r>
              <a:rPr lang="en-US" altLang="ja-JP" sz="1800" b="1"/>
              <a:t>Open-CL</a:t>
            </a:r>
          </a:p>
          <a:p>
            <a:pPr eaLnBrk="1" hangingPunct="1">
              <a:spcBef>
                <a:spcPct val="0"/>
              </a:spcBef>
              <a:buFontTx/>
              <a:buNone/>
            </a:pPr>
            <a:r>
              <a:rPr lang="ja-JP" altLang="en-US" sz="1800" b="1"/>
              <a:t>など</a:t>
            </a:r>
            <a:r>
              <a:rPr lang="en-US" altLang="ja-JP" sz="1800" b="1"/>
              <a:t>C</a:t>
            </a:r>
            <a:r>
              <a:rPr lang="ja-JP" altLang="en-US" sz="1800" b="1"/>
              <a:t>レベル設計</a:t>
            </a:r>
          </a:p>
        </p:txBody>
      </p:sp>
      <p:sp>
        <p:nvSpPr>
          <p:cNvPr id="24581" name="AutoShape 5"/>
          <p:cNvSpPr>
            <a:spLocks noChangeArrowheads="1"/>
          </p:cNvSpPr>
          <p:nvPr/>
        </p:nvSpPr>
        <p:spPr bwMode="auto">
          <a:xfrm>
            <a:off x="6588125" y="1484313"/>
            <a:ext cx="1655763" cy="504825"/>
          </a:xfrm>
          <a:prstGeom prst="roundRect">
            <a:avLst>
              <a:gd name="adj" fmla="val 16667"/>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高位合成：</a:t>
            </a:r>
            <a:r>
              <a:rPr lang="en-US" altLang="ja-JP" sz="1800"/>
              <a:t>HLS</a:t>
            </a:r>
            <a:endParaRPr lang="ja-JP" altLang="en-US" sz="1800"/>
          </a:p>
        </p:txBody>
      </p:sp>
      <p:sp>
        <p:nvSpPr>
          <p:cNvPr id="24582" name="AutoShape 6"/>
          <p:cNvSpPr>
            <a:spLocks noChangeArrowheads="1"/>
          </p:cNvSpPr>
          <p:nvPr/>
        </p:nvSpPr>
        <p:spPr bwMode="auto">
          <a:xfrm>
            <a:off x="3924300" y="3860800"/>
            <a:ext cx="2014538" cy="504825"/>
          </a:xfrm>
          <a:prstGeom prst="roundRect">
            <a:avLst>
              <a:gd name="adj" fmla="val 16667"/>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論理合成・圧縮</a:t>
            </a:r>
          </a:p>
        </p:txBody>
      </p:sp>
      <p:sp>
        <p:nvSpPr>
          <p:cNvPr id="24583" name="Line 7"/>
          <p:cNvSpPr>
            <a:spLocks noChangeShapeType="1"/>
          </p:cNvSpPr>
          <p:nvPr/>
        </p:nvSpPr>
        <p:spPr bwMode="auto">
          <a:xfrm>
            <a:off x="4284663" y="2133600"/>
            <a:ext cx="142875"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4" name="Line 8"/>
          <p:cNvSpPr>
            <a:spLocks noChangeShapeType="1"/>
          </p:cNvSpPr>
          <p:nvPr/>
        </p:nvSpPr>
        <p:spPr bwMode="auto">
          <a:xfrm>
            <a:off x="7235825" y="112553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5" name="Line 9"/>
          <p:cNvSpPr>
            <a:spLocks noChangeShapeType="1"/>
          </p:cNvSpPr>
          <p:nvPr/>
        </p:nvSpPr>
        <p:spPr bwMode="auto">
          <a:xfrm flipH="1">
            <a:off x="5580063" y="1989138"/>
            <a:ext cx="1296987"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6" name="Line 10"/>
          <p:cNvSpPr>
            <a:spLocks noChangeShapeType="1"/>
          </p:cNvSpPr>
          <p:nvPr/>
        </p:nvSpPr>
        <p:spPr bwMode="auto">
          <a:xfrm>
            <a:off x="4932363" y="4365625"/>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7" name="Text Box 11"/>
          <p:cNvSpPr txBox="1">
            <a:spLocks noChangeArrowheads="1"/>
          </p:cNvSpPr>
          <p:nvPr/>
        </p:nvSpPr>
        <p:spPr bwMode="auto">
          <a:xfrm>
            <a:off x="3692525" y="4992688"/>
            <a:ext cx="2613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論理合成後のネットリスト</a:t>
            </a:r>
          </a:p>
        </p:txBody>
      </p:sp>
      <p:sp>
        <p:nvSpPr>
          <p:cNvPr id="24588" name="AutoShape 12"/>
          <p:cNvSpPr>
            <a:spLocks noChangeArrowheads="1"/>
          </p:cNvSpPr>
          <p:nvPr/>
        </p:nvSpPr>
        <p:spPr bwMode="auto">
          <a:xfrm>
            <a:off x="4356100" y="5589588"/>
            <a:ext cx="2879725"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論理合成後シミュレーション</a:t>
            </a:r>
          </a:p>
        </p:txBody>
      </p:sp>
      <p:sp>
        <p:nvSpPr>
          <p:cNvPr id="24589" name="AutoShape 13"/>
          <p:cNvSpPr>
            <a:spLocks noChangeArrowheads="1"/>
          </p:cNvSpPr>
          <p:nvPr/>
        </p:nvSpPr>
        <p:spPr bwMode="auto">
          <a:xfrm>
            <a:off x="4067175" y="2924175"/>
            <a:ext cx="2592388" cy="576263"/>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論理シミュレーション</a:t>
            </a:r>
          </a:p>
        </p:txBody>
      </p:sp>
      <p:sp>
        <p:nvSpPr>
          <p:cNvPr id="24590" name="Line 14"/>
          <p:cNvSpPr>
            <a:spLocks noChangeShapeType="1"/>
          </p:cNvSpPr>
          <p:nvPr/>
        </p:nvSpPr>
        <p:spPr bwMode="auto">
          <a:xfrm>
            <a:off x="6659563" y="3141663"/>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1" name="Line 15"/>
          <p:cNvSpPr>
            <a:spLocks noChangeShapeType="1"/>
          </p:cNvSpPr>
          <p:nvPr/>
        </p:nvSpPr>
        <p:spPr bwMode="auto">
          <a:xfrm flipV="1">
            <a:off x="7524750" y="27813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2" name="Text Box 16"/>
          <p:cNvSpPr txBox="1">
            <a:spLocks noChangeArrowheads="1"/>
          </p:cNvSpPr>
          <p:nvPr/>
        </p:nvSpPr>
        <p:spPr bwMode="auto">
          <a:xfrm>
            <a:off x="6711950" y="3146425"/>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バグ</a:t>
            </a:r>
          </a:p>
        </p:txBody>
      </p:sp>
      <p:sp>
        <p:nvSpPr>
          <p:cNvPr id="24593" name="Line 17"/>
          <p:cNvSpPr>
            <a:spLocks noChangeShapeType="1"/>
          </p:cNvSpPr>
          <p:nvPr/>
        </p:nvSpPr>
        <p:spPr bwMode="auto">
          <a:xfrm>
            <a:off x="4932363" y="3500438"/>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4" name="Line 18"/>
          <p:cNvSpPr>
            <a:spLocks noChangeShapeType="1"/>
          </p:cNvSpPr>
          <p:nvPr/>
        </p:nvSpPr>
        <p:spPr bwMode="auto">
          <a:xfrm>
            <a:off x="4932363" y="5373688"/>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5" name="Line 19"/>
          <p:cNvSpPr>
            <a:spLocks noChangeShapeType="1"/>
          </p:cNvSpPr>
          <p:nvPr/>
        </p:nvSpPr>
        <p:spPr bwMode="auto">
          <a:xfrm flipV="1">
            <a:off x="6877050" y="5084763"/>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6" name="Text Box 20"/>
          <p:cNvSpPr txBox="1">
            <a:spLocks noChangeArrowheads="1"/>
          </p:cNvSpPr>
          <p:nvPr/>
        </p:nvSpPr>
        <p:spPr bwMode="auto">
          <a:xfrm>
            <a:off x="6877050" y="51498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バグ</a:t>
            </a:r>
          </a:p>
        </p:txBody>
      </p:sp>
      <p:sp>
        <p:nvSpPr>
          <p:cNvPr id="24597" name="Line 21"/>
          <p:cNvSpPr>
            <a:spLocks noChangeShapeType="1"/>
          </p:cNvSpPr>
          <p:nvPr/>
        </p:nvSpPr>
        <p:spPr bwMode="auto">
          <a:xfrm>
            <a:off x="4427538" y="6165850"/>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8" name="Text Box 22"/>
          <p:cNvSpPr txBox="1">
            <a:spLocks noChangeArrowheads="1"/>
          </p:cNvSpPr>
          <p:nvPr/>
        </p:nvSpPr>
        <p:spPr bwMode="auto">
          <a:xfrm>
            <a:off x="3131840" y="6542181"/>
            <a:ext cx="13287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バックエンド</a:t>
            </a:r>
          </a:p>
        </p:txBody>
      </p:sp>
      <p:sp>
        <p:nvSpPr>
          <p:cNvPr id="24599" name="Text Box 23"/>
          <p:cNvSpPr txBox="1">
            <a:spLocks noChangeArrowheads="1"/>
          </p:cNvSpPr>
          <p:nvPr/>
        </p:nvSpPr>
        <p:spPr bwMode="auto">
          <a:xfrm>
            <a:off x="5919788" y="3948113"/>
            <a:ext cx="2000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Synopsys</a:t>
            </a:r>
            <a:r>
              <a:rPr lang="ja-JP" altLang="en-US" sz="1800" b="1"/>
              <a:t>社</a:t>
            </a:r>
          </a:p>
          <a:p>
            <a:pPr eaLnBrk="1" hangingPunct="1">
              <a:spcBef>
                <a:spcPct val="0"/>
              </a:spcBef>
              <a:buFontTx/>
              <a:buNone/>
            </a:pPr>
            <a:r>
              <a:rPr lang="en-US" altLang="ja-JP" sz="1800" b="1"/>
              <a:t>Design Compiler</a:t>
            </a:r>
          </a:p>
        </p:txBody>
      </p:sp>
      <p:sp>
        <p:nvSpPr>
          <p:cNvPr id="24" name="Line 18"/>
          <p:cNvSpPr>
            <a:spLocks noChangeShapeType="1"/>
          </p:cNvSpPr>
          <p:nvPr/>
        </p:nvSpPr>
        <p:spPr bwMode="auto">
          <a:xfrm flipH="1">
            <a:off x="3491880" y="4416426"/>
            <a:ext cx="432420" cy="45159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 name="AutoShape 12"/>
          <p:cNvSpPr>
            <a:spLocks noChangeArrowheads="1"/>
          </p:cNvSpPr>
          <p:nvPr/>
        </p:nvSpPr>
        <p:spPr bwMode="auto">
          <a:xfrm>
            <a:off x="816815" y="4985404"/>
            <a:ext cx="2879725"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動作周波数、面積、電力</a:t>
            </a:r>
          </a:p>
        </p:txBody>
      </p:sp>
      <p:sp>
        <p:nvSpPr>
          <p:cNvPr id="26" name="Line 19"/>
          <p:cNvSpPr>
            <a:spLocks noChangeShapeType="1"/>
          </p:cNvSpPr>
          <p:nvPr/>
        </p:nvSpPr>
        <p:spPr bwMode="auto">
          <a:xfrm flipV="1">
            <a:off x="1547664" y="4437063"/>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 name="Text Box 20"/>
          <p:cNvSpPr txBox="1">
            <a:spLocks noChangeArrowheads="1"/>
          </p:cNvSpPr>
          <p:nvPr/>
        </p:nvSpPr>
        <p:spPr bwMode="auto">
          <a:xfrm>
            <a:off x="1849564" y="4506118"/>
            <a:ext cx="15568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要求に不適合</a:t>
            </a:r>
          </a:p>
        </p:txBody>
      </p:sp>
      <p:sp>
        <p:nvSpPr>
          <p:cNvPr id="28" name="Line 21"/>
          <p:cNvSpPr>
            <a:spLocks noChangeShapeType="1"/>
          </p:cNvSpPr>
          <p:nvPr/>
        </p:nvSpPr>
        <p:spPr bwMode="auto">
          <a:xfrm>
            <a:off x="3131840" y="5589588"/>
            <a:ext cx="0" cy="935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565295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4356100" y="692150"/>
            <a:ext cx="23844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論理合成後ネットリスト</a:t>
            </a:r>
          </a:p>
        </p:txBody>
      </p:sp>
      <p:sp>
        <p:nvSpPr>
          <p:cNvPr id="25604" name="Text Box 4"/>
          <p:cNvSpPr txBox="1">
            <a:spLocks noChangeArrowheads="1"/>
          </p:cNvSpPr>
          <p:nvPr/>
        </p:nvSpPr>
        <p:spPr bwMode="auto">
          <a:xfrm>
            <a:off x="3059113" y="5006975"/>
            <a:ext cx="2441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a:t>レイアウトデータ（</a:t>
            </a:r>
            <a:r>
              <a:rPr lang="en-US" altLang="ja-JP" sz="1800" b="1"/>
              <a:t>GDS)</a:t>
            </a:r>
          </a:p>
        </p:txBody>
      </p:sp>
      <p:sp>
        <p:nvSpPr>
          <p:cNvPr id="25605" name="AutoShape 5"/>
          <p:cNvSpPr>
            <a:spLocks noChangeArrowheads="1"/>
          </p:cNvSpPr>
          <p:nvPr/>
        </p:nvSpPr>
        <p:spPr bwMode="auto">
          <a:xfrm>
            <a:off x="4356100" y="5589588"/>
            <a:ext cx="2879725"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実配線シミュレーション</a:t>
            </a:r>
          </a:p>
        </p:txBody>
      </p:sp>
      <p:sp>
        <p:nvSpPr>
          <p:cNvPr id="25606" name="AutoShape 6"/>
          <p:cNvSpPr>
            <a:spLocks noChangeArrowheads="1"/>
          </p:cNvSpPr>
          <p:nvPr/>
        </p:nvSpPr>
        <p:spPr bwMode="auto">
          <a:xfrm>
            <a:off x="3348038" y="1773238"/>
            <a:ext cx="2592387"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電源ネット生成</a:t>
            </a:r>
          </a:p>
        </p:txBody>
      </p:sp>
      <p:sp>
        <p:nvSpPr>
          <p:cNvPr id="25607" name="Line 7"/>
          <p:cNvSpPr>
            <a:spLocks noChangeShapeType="1"/>
          </p:cNvSpPr>
          <p:nvPr/>
        </p:nvSpPr>
        <p:spPr bwMode="auto">
          <a:xfrm>
            <a:off x="4932363" y="5373688"/>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8" name="Line 8"/>
          <p:cNvSpPr>
            <a:spLocks noChangeShapeType="1"/>
          </p:cNvSpPr>
          <p:nvPr/>
        </p:nvSpPr>
        <p:spPr bwMode="auto">
          <a:xfrm flipV="1">
            <a:off x="6877050" y="5084763"/>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9" name="Text Box 9"/>
          <p:cNvSpPr txBox="1">
            <a:spLocks noChangeArrowheads="1"/>
          </p:cNvSpPr>
          <p:nvPr/>
        </p:nvSpPr>
        <p:spPr bwMode="auto">
          <a:xfrm>
            <a:off x="7018338" y="514985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エラー</a:t>
            </a:r>
          </a:p>
        </p:txBody>
      </p:sp>
      <p:sp>
        <p:nvSpPr>
          <p:cNvPr id="25610" name="AutoShape 10"/>
          <p:cNvSpPr>
            <a:spLocks noChangeArrowheads="1"/>
          </p:cNvSpPr>
          <p:nvPr/>
        </p:nvSpPr>
        <p:spPr bwMode="auto">
          <a:xfrm>
            <a:off x="3348038" y="1196975"/>
            <a:ext cx="2592387" cy="576263"/>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フロアプラン</a:t>
            </a:r>
          </a:p>
        </p:txBody>
      </p:sp>
      <p:sp>
        <p:nvSpPr>
          <p:cNvPr id="25611" name="AutoShape 11"/>
          <p:cNvSpPr>
            <a:spLocks noChangeArrowheads="1"/>
          </p:cNvSpPr>
          <p:nvPr/>
        </p:nvSpPr>
        <p:spPr bwMode="auto">
          <a:xfrm>
            <a:off x="3348038" y="2349500"/>
            <a:ext cx="2592387" cy="576263"/>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配置</a:t>
            </a:r>
          </a:p>
        </p:txBody>
      </p:sp>
      <p:sp>
        <p:nvSpPr>
          <p:cNvPr id="25612" name="AutoShape 12"/>
          <p:cNvSpPr>
            <a:spLocks noChangeArrowheads="1"/>
          </p:cNvSpPr>
          <p:nvPr/>
        </p:nvSpPr>
        <p:spPr bwMode="auto">
          <a:xfrm>
            <a:off x="3348038" y="2924175"/>
            <a:ext cx="2592387" cy="576263"/>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クロックツリー生成</a:t>
            </a:r>
          </a:p>
        </p:txBody>
      </p:sp>
      <p:sp>
        <p:nvSpPr>
          <p:cNvPr id="25613" name="AutoShape 13"/>
          <p:cNvSpPr>
            <a:spLocks noChangeArrowheads="1"/>
          </p:cNvSpPr>
          <p:nvPr/>
        </p:nvSpPr>
        <p:spPr bwMode="auto">
          <a:xfrm>
            <a:off x="3348038" y="3500438"/>
            <a:ext cx="2592387"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配線</a:t>
            </a:r>
          </a:p>
        </p:txBody>
      </p:sp>
      <p:sp>
        <p:nvSpPr>
          <p:cNvPr id="25614" name="AutoShape 14"/>
          <p:cNvSpPr>
            <a:spLocks noChangeArrowheads="1"/>
          </p:cNvSpPr>
          <p:nvPr/>
        </p:nvSpPr>
        <p:spPr bwMode="auto">
          <a:xfrm>
            <a:off x="3348038" y="4076700"/>
            <a:ext cx="2592387" cy="576263"/>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最適化</a:t>
            </a:r>
          </a:p>
        </p:txBody>
      </p:sp>
      <p:sp>
        <p:nvSpPr>
          <p:cNvPr id="25615" name="Line 15"/>
          <p:cNvSpPr>
            <a:spLocks noChangeShapeType="1"/>
          </p:cNvSpPr>
          <p:nvPr/>
        </p:nvSpPr>
        <p:spPr bwMode="auto">
          <a:xfrm>
            <a:off x="4211638" y="4652963"/>
            <a:ext cx="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6" name="Line 16"/>
          <p:cNvSpPr>
            <a:spLocks noChangeShapeType="1"/>
          </p:cNvSpPr>
          <p:nvPr/>
        </p:nvSpPr>
        <p:spPr bwMode="auto">
          <a:xfrm>
            <a:off x="3276600" y="5300663"/>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7" name="AutoShape 17"/>
          <p:cNvSpPr>
            <a:spLocks noChangeArrowheads="1"/>
          </p:cNvSpPr>
          <p:nvPr/>
        </p:nvSpPr>
        <p:spPr bwMode="auto">
          <a:xfrm>
            <a:off x="1042988" y="5589588"/>
            <a:ext cx="2879725" cy="576262"/>
          </a:xfrm>
          <a:prstGeom prst="roundRect">
            <a:avLst>
              <a:gd name="adj" fmla="val 16667"/>
            </a:avLst>
          </a:prstGeom>
          <a:solidFill>
            <a:srgbClr val="66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DRC, LVS, ERC</a:t>
            </a:r>
          </a:p>
          <a:p>
            <a:pPr algn="ctr" eaLnBrk="1" hangingPunct="1">
              <a:spcBef>
                <a:spcPct val="0"/>
              </a:spcBef>
              <a:buFontTx/>
              <a:buNone/>
            </a:pPr>
            <a:r>
              <a:rPr lang="en-US" altLang="ja-JP" sz="1800"/>
              <a:t> Formulation</a:t>
            </a:r>
            <a:r>
              <a:rPr lang="ja-JP" altLang="en-US" sz="1800"/>
              <a:t>検証</a:t>
            </a:r>
          </a:p>
        </p:txBody>
      </p:sp>
      <p:sp>
        <p:nvSpPr>
          <p:cNvPr id="25618" name="Text Box 18"/>
          <p:cNvSpPr txBox="1">
            <a:spLocks noChangeArrowheads="1"/>
          </p:cNvSpPr>
          <p:nvPr/>
        </p:nvSpPr>
        <p:spPr bwMode="auto">
          <a:xfrm>
            <a:off x="400050" y="2349500"/>
            <a:ext cx="2876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レイアウトツール</a:t>
            </a:r>
          </a:p>
          <a:p>
            <a:pPr eaLnBrk="1" hangingPunct="1">
              <a:spcBef>
                <a:spcPct val="0"/>
              </a:spcBef>
              <a:buFontTx/>
              <a:buNone/>
            </a:pPr>
            <a:r>
              <a:rPr lang="en-US" altLang="ja-JP" sz="1800"/>
              <a:t>Synopsys</a:t>
            </a:r>
            <a:r>
              <a:rPr lang="ja-JP" altLang="en-US" sz="1800"/>
              <a:t>社</a:t>
            </a:r>
            <a:r>
              <a:rPr lang="en-US" altLang="ja-JP" sz="1800"/>
              <a:t>IC Compiler</a:t>
            </a:r>
          </a:p>
          <a:p>
            <a:pPr eaLnBrk="1" hangingPunct="1">
              <a:spcBef>
                <a:spcPct val="0"/>
              </a:spcBef>
              <a:buFontTx/>
              <a:buNone/>
            </a:pPr>
            <a:r>
              <a:rPr lang="en-US" altLang="ja-JP" sz="1800"/>
              <a:t>Cadence</a:t>
            </a:r>
            <a:r>
              <a:rPr lang="ja-JP" altLang="en-US" sz="1800"/>
              <a:t>社</a:t>
            </a:r>
            <a:r>
              <a:rPr lang="en-US" altLang="ja-JP" sz="1800"/>
              <a:t>SoC Encounter</a:t>
            </a:r>
          </a:p>
          <a:p>
            <a:pPr eaLnBrk="1" hangingPunct="1">
              <a:spcBef>
                <a:spcPct val="0"/>
              </a:spcBef>
              <a:buFontTx/>
              <a:buNone/>
            </a:pPr>
            <a:endParaRPr lang="en-US" altLang="ja-JP" sz="1800"/>
          </a:p>
        </p:txBody>
      </p:sp>
      <p:sp>
        <p:nvSpPr>
          <p:cNvPr id="25619" name="Text Box 19"/>
          <p:cNvSpPr txBox="1">
            <a:spLocks noChangeArrowheads="1"/>
          </p:cNvSpPr>
          <p:nvPr/>
        </p:nvSpPr>
        <p:spPr bwMode="auto">
          <a:xfrm>
            <a:off x="1331913" y="5149850"/>
            <a:ext cx="79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エラー</a:t>
            </a:r>
          </a:p>
        </p:txBody>
      </p:sp>
      <p:sp>
        <p:nvSpPr>
          <p:cNvPr id="25620" name="Line 20"/>
          <p:cNvSpPr>
            <a:spLocks noChangeShapeType="1"/>
          </p:cNvSpPr>
          <p:nvPr/>
        </p:nvSpPr>
        <p:spPr bwMode="auto">
          <a:xfrm flipV="1">
            <a:off x="1258888" y="5084763"/>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Rectangle 2"/>
          <p:cNvSpPr txBox="1">
            <a:spLocks noChangeArrowheads="1"/>
          </p:cNvSpPr>
          <p:nvPr/>
        </p:nvSpPr>
        <p:spPr bwMode="auto">
          <a:xfrm>
            <a:off x="-1489076" y="-15081"/>
            <a:ext cx="8229601"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r>
              <a:rPr lang="ja-JP" altLang="en-US" sz="3200"/>
              <a:t>ディジタル回路の設計その</a:t>
            </a:r>
            <a:r>
              <a:rPr lang="en-US" altLang="ja-JP" sz="3200"/>
              <a:t>2</a:t>
            </a:r>
            <a:br>
              <a:rPr lang="en-US" altLang="ja-JP" sz="3200"/>
            </a:br>
            <a:r>
              <a:rPr lang="ja-JP" altLang="en-US" sz="3200"/>
              <a:t>バックエンド設計</a:t>
            </a:r>
          </a:p>
        </p:txBody>
      </p:sp>
    </p:spTree>
    <p:extLst>
      <p:ext uri="{BB962C8B-B14F-4D97-AF65-F5344CB8AC3E}">
        <p14:creationId xmlns:p14="http://schemas.microsoft.com/office/powerpoint/2010/main" val="360460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a:t>Design Compiler</a:t>
            </a:r>
            <a:r>
              <a:rPr lang="ja-JP" altLang="en-US"/>
              <a:t>による論理合成</a:t>
            </a:r>
          </a:p>
        </p:txBody>
      </p:sp>
      <p:sp>
        <p:nvSpPr>
          <p:cNvPr id="26627" name="Rectangle 3"/>
          <p:cNvSpPr>
            <a:spLocks noGrp="1" noChangeArrowheads="1"/>
          </p:cNvSpPr>
          <p:nvPr>
            <p:ph type="body" idx="1"/>
          </p:nvPr>
        </p:nvSpPr>
        <p:spPr/>
        <p:txBody>
          <a:bodyPr/>
          <a:lstStyle/>
          <a:p>
            <a:pPr eaLnBrk="1" hangingPunct="1">
              <a:lnSpc>
                <a:spcPct val="80000"/>
              </a:lnSpc>
            </a:pPr>
            <a:r>
              <a:rPr lang="ja-JP" altLang="en-US" sz="2000" dirty="0"/>
              <a:t>ライセンスの関係で天野研究室のマシン</a:t>
            </a:r>
            <a:r>
              <a:rPr lang="en-US" altLang="ja-JP" sz="2000" dirty="0"/>
              <a:t>(sirius.am.ics.keio.ac.jp)</a:t>
            </a:r>
            <a:r>
              <a:rPr lang="ja-JP" altLang="en-US" sz="2000" dirty="0"/>
              <a:t>を使う</a:t>
            </a:r>
          </a:p>
          <a:p>
            <a:pPr lvl="1" eaLnBrk="1" hangingPunct="1">
              <a:lnSpc>
                <a:spcPct val="80000"/>
              </a:lnSpc>
            </a:pPr>
            <a:r>
              <a:rPr lang="ja-JP" altLang="en-US" sz="2000" dirty="0"/>
              <a:t>アカウント情報は注意して管理</a:t>
            </a:r>
          </a:p>
          <a:p>
            <a:pPr lvl="1" eaLnBrk="1" hangingPunct="1">
              <a:lnSpc>
                <a:spcPct val="80000"/>
              </a:lnSpc>
            </a:pPr>
            <a:r>
              <a:rPr lang="ja-JP" altLang="en-US" sz="2000" dirty="0"/>
              <a:t>ＶＤＥＣのライセンスなので教育研究専用</a:t>
            </a:r>
          </a:p>
          <a:p>
            <a:pPr eaLnBrk="1" hangingPunct="1">
              <a:lnSpc>
                <a:spcPct val="80000"/>
              </a:lnSpc>
            </a:pPr>
            <a:r>
              <a:rPr lang="ja-JP" altLang="en-US" sz="2000" dirty="0"/>
              <a:t>対象デバイスは、オクラホマ大の</a:t>
            </a:r>
            <a:r>
              <a:rPr lang="en-US" altLang="ja-JP" sz="2000" dirty="0"/>
              <a:t>TSMC 0.18um CMOS</a:t>
            </a:r>
            <a:r>
              <a:rPr lang="ja-JP" altLang="en-US" sz="2000" dirty="0"/>
              <a:t>プロセスを利用</a:t>
            </a:r>
          </a:p>
          <a:p>
            <a:pPr lvl="1" eaLnBrk="1" hangingPunct="1">
              <a:lnSpc>
                <a:spcPct val="80000"/>
              </a:lnSpc>
            </a:pPr>
            <a:r>
              <a:rPr lang="ja-JP" altLang="en-US" sz="2000" dirty="0"/>
              <a:t>ライブラリのセル数が少ない</a:t>
            </a:r>
          </a:p>
          <a:p>
            <a:pPr lvl="1" eaLnBrk="1" hangingPunct="1">
              <a:lnSpc>
                <a:spcPct val="80000"/>
              </a:lnSpc>
            </a:pPr>
            <a:r>
              <a:rPr lang="ja-JP" altLang="en-US" sz="2000" dirty="0"/>
              <a:t>プロセスが時代遅れ</a:t>
            </a:r>
          </a:p>
          <a:p>
            <a:pPr lvl="1" eaLnBrk="1" hangingPunct="1">
              <a:lnSpc>
                <a:spcPct val="80000"/>
              </a:lnSpc>
            </a:pPr>
            <a:r>
              <a:rPr lang="ja-JP" altLang="en-US" sz="2000" dirty="0"/>
              <a:t>しかし、商用プロセスのライブラリを利用するためにはＮＤＡ契約が必要、非常に高価</a:t>
            </a:r>
          </a:p>
          <a:p>
            <a:pPr eaLnBrk="1" hangingPunct="1">
              <a:lnSpc>
                <a:spcPct val="80000"/>
              </a:lnSpc>
            </a:pPr>
            <a:r>
              <a:rPr lang="ja-JP" altLang="en-US" sz="2000" dirty="0"/>
              <a:t>バッチ処理で用いる</a:t>
            </a:r>
          </a:p>
          <a:p>
            <a:pPr lvl="1" eaLnBrk="1" hangingPunct="1">
              <a:lnSpc>
                <a:spcPct val="80000"/>
              </a:lnSpc>
            </a:pPr>
            <a:r>
              <a:rPr lang="en-US" altLang="ja-JP" sz="2000" dirty="0" err="1"/>
              <a:t>tcl</a:t>
            </a:r>
            <a:r>
              <a:rPr lang="ja-JP" altLang="en-US" sz="2000" dirty="0"/>
              <a:t>ファイル</a:t>
            </a:r>
            <a:r>
              <a:rPr lang="en-US" altLang="ja-JP" sz="2000" dirty="0"/>
              <a:t>(</a:t>
            </a:r>
            <a:r>
              <a:rPr lang="ja-JP" altLang="en-US" sz="2000" dirty="0"/>
              <a:t>ここでは</a:t>
            </a:r>
            <a:r>
              <a:rPr lang="en-US" altLang="ja-JP" sz="2000" dirty="0"/>
              <a:t>rv32i.tcl)</a:t>
            </a:r>
            <a:r>
              <a:rPr lang="ja-JP" altLang="en-US" sz="2000" dirty="0"/>
              <a:t>にやることを書いておく</a:t>
            </a:r>
          </a:p>
          <a:p>
            <a:pPr eaLnBrk="1" hangingPunct="1">
              <a:lnSpc>
                <a:spcPct val="80000"/>
              </a:lnSpc>
            </a:pPr>
            <a:r>
              <a:rPr lang="ja-JP" altLang="en-US" sz="2000" dirty="0"/>
              <a:t>実行</a:t>
            </a:r>
            <a:endParaRPr lang="en-US" altLang="ja-JP" sz="2000" dirty="0"/>
          </a:p>
          <a:p>
            <a:pPr marL="457200" lvl="1" indent="0">
              <a:lnSpc>
                <a:spcPct val="80000"/>
              </a:lnSpc>
              <a:buNone/>
            </a:pPr>
            <a:r>
              <a:rPr lang="en-US" altLang="ja-JP" sz="2000" dirty="0"/>
              <a:t>make synth</a:t>
            </a:r>
            <a:endParaRPr lang="ja-JP" altLang="en-US" sz="2000" dirty="0"/>
          </a:p>
          <a:p>
            <a:pPr lvl="1" eaLnBrk="1" hangingPunct="1">
              <a:lnSpc>
                <a:spcPct val="80000"/>
              </a:lnSpc>
              <a:buFontTx/>
              <a:buNone/>
            </a:pPr>
            <a:r>
              <a:rPr lang="en-US" altLang="ja-JP" sz="2000" dirty="0" err="1"/>
              <a:t>dc_shell</a:t>
            </a:r>
            <a:r>
              <a:rPr lang="en-US" altLang="ja-JP" sz="2000" dirty="0"/>
              <a:t>-t –f rv32i.tcl </a:t>
            </a:r>
          </a:p>
          <a:p>
            <a:pPr lvl="1" eaLnBrk="1" hangingPunct="1">
              <a:lnSpc>
                <a:spcPct val="80000"/>
              </a:lnSpc>
              <a:buFontTx/>
              <a:buNone/>
            </a:pPr>
            <a:r>
              <a:rPr lang="en-US" altLang="ja-JP" sz="2000" dirty="0" err="1"/>
              <a:t>timing.rpt</a:t>
            </a:r>
            <a:r>
              <a:rPr lang="en-US" altLang="ja-JP" sz="2000" dirty="0"/>
              <a:t>, </a:t>
            </a:r>
            <a:r>
              <a:rPr lang="en-US" altLang="ja-JP" sz="2000" dirty="0" err="1"/>
              <a:t>power.rpt</a:t>
            </a:r>
            <a:r>
              <a:rPr lang="en-US" altLang="ja-JP" sz="2000" dirty="0"/>
              <a:t>, </a:t>
            </a:r>
            <a:r>
              <a:rPr lang="en-US" altLang="ja-JP" sz="2000" dirty="0" err="1"/>
              <a:t>area.rpt</a:t>
            </a:r>
            <a:r>
              <a:rPr lang="ja-JP" altLang="en-US" sz="2000" dirty="0"/>
              <a:t>が生成される。</a:t>
            </a:r>
          </a:p>
        </p:txBody>
      </p:sp>
    </p:spTree>
    <p:extLst>
      <p:ext uri="{BB962C8B-B14F-4D97-AF65-F5344CB8AC3E}">
        <p14:creationId xmlns:p14="http://schemas.microsoft.com/office/powerpoint/2010/main" val="2873699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ja-JP" altLang="en-US"/>
              <a:t>例題</a:t>
            </a:r>
          </a:p>
        </p:txBody>
      </p:sp>
      <p:sp>
        <p:nvSpPr>
          <p:cNvPr id="156675" name="Rectangle 3"/>
          <p:cNvSpPr>
            <a:spLocks noGrp="1" noChangeArrowheads="1"/>
          </p:cNvSpPr>
          <p:nvPr>
            <p:ph type="body" idx="1"/>
          </p:nvPr>
        </p:nvSpPr>
        <p:spPr/>
        <p:txBody>
          <a:bodyPr/>
          <a:lstStyle/>
          <a:p>
            <a:pPr>
              <a:buFontTx/>
              <a:buNone/>
            </a:pPr>
            <a:r>
              <a:rPr lang="ja-JP" altLang="en-US" dirty="0"/>
              <a:t>シングルサイクルの</a:t>
            </a:r>
            <a:r>
              <a:rPr lang="en-US" altLang="ja-JP" dirty="0"/>
              <a:t>rv32i.v</a:t>
            </a:r>
            <a:r>
              <a:rPr lang="ja-JP" altLang="en-US" dirty="0"/>
              <a:t>を論理合成して結果を確認せよ</a:t>
            </a:r>
            <a:endParaRPr lang="en-US" altLang="ja-JP" dirty="0"/>
          </a:p>
          <a:p>
            <a:pPr>
              <a:buFontTx/>
              <a:buNone/>
            </a:pPr>
            <a:r>
              <a:rPr lang="ja-JP" altLang="en-US" dirty="0"/>
              <a:t>動作周波数</a:t>
            </a:r>
            <a:r>
              <a:rPr lang="en-US" altLang="ja-JP" dirty="0"/>
              <a:t>, Total Cell Area, Total Power</a:t>
            </a:r>
            <a:r>
              <a:rPr lang="ja-JP" altLang="en-US" dirty="0"/>
              <a:t>を見てみよう</a:t>
            </a:r>
          </a:p>
          <a:p>
            <a:pPr>
              <a:buFontTx/>
              <a:buNone/>
            </a:pPr>
            <a:endParaRPr lang="ja-JP" altLang="en-US" dirty="0"/>
          </a:p>
          <a:p>
            <a:pPr>
              <a:buFontTx/>
              <a:buNone/>
            </a:pP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a:t>sirius</a:t>
            </a:r>
            <a:r>
              <a:rPr kumimoji="1" lang="ja-JP" altLang="en-US" dirty="0" err="1"/>
              <a:t>への</a:t>
            </a:r>
            <a:r>
              <a:rPr kumimoji="1" lang="ja-JP" altLang="en-US" dirty="0"/>
              <a:t>ログインとファイル転送</a:t>
            </a:r>
          </a:p>
        </p:txBody>
      </p:sp>
      <p:sp>
        <p:nvSpPr>
          <p:cNvPr id="3" name="コンテンツ プレースホルダー 2"/>
          <p:cNvSpPr>
            <a:spLocks noGrp="1"/>
          </p:cNvSpPr>
          <p:nvPr>
            <p:ph idx="1"/>
          </p:nvPr>
        </p:nvSpPr>
        <p:spPr>
          <a:xfrm>
            <a:off x="201654" y="1166018"/>
            <a:ext cx="8939336" cy="4525963"/>
          </a:xfrm>
        </p:spPr>
        <p:txBody>
          <a:bodyPr/>
          <a:lstStyle/>
          <a:p>
            <a:pPr marL="0" indent="0">
              <a:buNone/>
            </a:pPr>
            <a:r>
              <a:rPr kumimoji="1" lang="en-US" altLang="ja-JP" sz="2800" dirty="0"/>
              <a:t>web</a:t>
            </a:r>
            <a:r>
              <a:rPr kumimoji="1" lang="ja-JP" altLang="en-US" sz="2800" dirty="0"/>
              <a:t>上の合成用環境の使い方</a:t>
            </a:r>
            <a:r>
              <a:rPr lang="ja-JP" altLang="en-US" sz="2800" dirty="0"/>
              <a:t>を参照のこと</a:t>
            </a:r>
            <a:endParaRPr lang="en-US" altLang="ja-JP" sz="2800" dirty="0"/>
          </a:p>
          <a:p>
            <a:pPr marL="0" indent="0">
              <a:buNone/>
            </a:pPr>
            <a:r>
              <a:rPr kumimoji="1" lang="ja-JP" altLang="en-US" sz="2800" dirty="0"/>
              <a:t>アカウントはメールで配布されたものを利用</a:t>
            </a:r>
            <a:endParaRPr kumimoji="1" lang="en-US" altLang="ja-JP" sz="2800" dirty="0"/>
          </a:p>
          <a:p>
            <a:pPr marL="400050" lvl="1" indent="0">
              <a:buNone/>
            </a:pPr>
            <a:r>
              <a:rPr kumimoji="1" lang="en-US" altLang="ja-JP" sz="2400" dirty="0"/>
              <a:t>GPU</a:t>
            </a:r>
            <a:r>
              <a:rPr kumimoji="1" lang="ja-JP" altLang="en-US" sz="2400" dirty="0"/>
              <a:t>演習で使った</a:t>
            </a:r>
            <a:r>
              <a:rPr kumimoji="1" lang="en-US" altLang="ja-JP" sz="2400" dirty="0"/>
              <a:t>comparc01</a:t>
            </a:r>
            <a:r>
              <a:rPr kumimoji="1" lang="ja-JP" altLang="en-US" sz="2400" dirty="0"/>
              <a:t>とは違うので注意</a:t>
            </a:r>
            <a:endParaRPr kumimoji="1" lang="en-US" altLang="ja-JP" sz="2400" dirty="0"/>
          </a:p>
          <a:p>
            <a:pPr marL="0" indent="0">
              <a:buNone/>
            </a:pPr>
            <a:r>
              <a:rPr lang="en-US" altLang="ja-JP" sz="2800" dirty="0" err="1"/>
              <a:t>ssh</a:t>
            </a:r>
            <a:r>
              <a:rPr lang="en-US" altLang="ja-JP" sz="2800" dirty="0"/>
              <a:t>  </a:t>
            </a:r>
            <a:r>
              <a:rPr lang="en-US" altLang="ja-JP" sz="2800" dirty="0">
                <a:solidFill>
                  <a:srgbClr val="009999"/>
                </a:solidFill>
                <a:hlinkClick r:id="rId3">
                  <a:extLst>
                    <a:ext uri="{A12FA001-AC4F-418D-AE19-62706E023703}">
                      <ahyp:hlinkClr xmlns:ahyp="http://schemas.microsoft.com/office/drawing/2018/hyperlinkcolor" val="tx"/>
                    </a:ext>
                  </a:extLst>
                </a:hlinkClick>
              </a:rPr>
              <a:t>exXXXX</a:t>
            </a:r>
            <a:r>
              <a:rPr lang="en-US" altLang="ja-JP" sz="2800" dirty="0">
                <a:solidFill>
                  <a:srgbClr val="FF0000"/>
                </a:solidFill>
                <a:hlinkClick r:id="rId3">
                  <a:extLst>
                    <a:ext uri="{A12FA001-AC4F-418D-AE19-62706E023703}">
                      <ahyp:hlinkClr xmlns:ahyp="http://schemas.microsoft.com/office/drawing/2018/hyperlinkcolor" val="tx"/>
                    </a:ext>
                  </a:extLst>
                </a:hlinkClick>
              </a:rPr>
              <a:t>b</a:t>
            </a:r>
            <a:r>
              <a:rPr lang="en-US" altLang="ja-JP" sz="2800" dirty="0">
                <a:solidFill>
                  <a:srgbClr val="009999"/>
                </a:solidFill>
                <a:hlinkClick r:id="rId3">
                  <a:extLst>
                    <a:ext uri="{A12FA001-AC4F-418D-AE19-62706E023703}">
                      <ahyp:hlinkClr xmlns:ahyp="http://schemas.microsoft.com/office/drawing/2018/hyperlinkcolor" val="tx"/>
                    </a:ext>
                  </a:extLst>
                </a:hlinkClick>
              </a:rPr>
              <a:t>@sirius.am.ics.keio.ac.jp</a:t>
            </a:r>
            <a:endParaRPr lang="en-US" altLang="ja-JP" sz="2800" dirty="0"/>
          </a:p>
          <a:p>
            <a:pPr marL="0" indent="0">
              <a:buNone/>
            </a:pPr>
            <a:r>
              <a:rPr lang="en-US" altLang="ja-JP" sz="2800" dirty="0" err="1"/>
              <a:t>passwd</a:t>
            </a:r>
            <a:r>
              <a:rPr lang="ja-JP" altLang="en-US" sz="2800" dirty="0"/>
              <a:t>でパスワードを変更</a:t>
            </a:r>
            <a:endParaRPr lang="en-US" altLang="ja-JP" sz="2800" dirty="0"/>
          </a:p>
          <a:p>
            <a:pPr marL="0" indent="0">
              <a:buNone/>
            </a:pPr>
            <a:r>
              <a:rPr lang="ja-JP" altLang="en-US" sz="2800" dirty="0"/>
              <a:t>ファイルは、他と同じく</a:t>
            </a:r>
            <a:endParaRPr lang="en-US" altLang="ja-JP" sz="2800" dirty="0"/>
          </a:p>
          <a:p>
            <a:pPr marL="0" indent="0">
              <a:buNone/>
            </a:pPr>
            <a:r>
              <a:rPr lang="en-US" altLang="ja-JP" sz="2800" dirty="0" err="1"/>
              <a:t>wget</a:t>
            </a:r>
            <a:r>
              <a:rPr lang="en-US" altLang="ja-JP" sz="2800" dirty="0"/>
              <a:t> </a:t>
            </a:r>
            <a:r>
              <a:rPr lang="en-US" altLang="ja-JP" sz="2800" dirty="0">
                <a:hlinkClick r:id="rId4"/>
              </a:rPr>
              <a:t>http://www.am.ics.keio.ac.jp/arc/base.tar</a:t>
            </a:r>
            <a:endParaRPr lang="en-US" altLang="ja-JP" sz="2800" dirty="0"/>
          </a:p>
          <a:p>
            <a:pPr marL="0" indent="0">
              <a:buNone/>
            </a:pPr>
            <a:r>
              <a:rPr lang="ja-JP" altLang="en-US" sz="2800" dirty="0"/>
              <a:t>で取ってくる。</a:t>
            </a:r>
            <a:endParaRPr lang="en-US" altLang="ja-JP" sz="2800" dirty="0"/>
          </a:p>
          <a:p>
            <a:pPr marL="0" indent="0">
              <a:buNone/>
            </a:pPr>
            <a:r>
              <a:rPr lang="en-US" altLang="ja-JP" sz="2800" dirty="0"/>
              <a:t>ITC</a:t>
            </a:r>
            <a:r>
              <a:rPr lang="ja-JP" altLang="en-US" sz="2800" dirty="0"/>
              <a:t>のマシンから</a:t>
            </a:r>
            <a:r>
              <a:rPr lang="en-US" altLang="ja-JP" sz="2800" dirty="0" err="1"/>
              <a:t>scp</a:t>
            </a:r>
            <a:r>
              <a:rPr lang="ja-JP" altLang="en-US" sz="2800" dirty="0"/>
              <a:t>で転送も可能</a:t>
            </a:r>
            <a:endParaRPr lang="en-US" altLang="ja-JP" sz="2800" dirty="0"/>
          </a:p>
          <a:p>
            <a:pPr marL="0" indent="0">
              <a:buNone/>
            </a:pPr>
            <a:r>
              <a:rPr kumimoji="1" lang="en-US" altLang="ja-JP" sz="2800" dirty="0" err="1"/>
              <a:t>scp</a:t>
            </a:r>
            <a:r>
              <a:rPr kumimoji="1" lang="en-US" altLang="ja-JP" sz="2800" dirty="0"/>
              <a:t> base.tar </a:t>
            </a:r>
            <a:r>
              <a:rPr kumimoji="1" lang="en-US" altLang="ja-JP" sz="2800" dirty="0">
                <a:hlinkClick r:id="rId5"/>
              </a:rPr>
              <a:t>exXXX@sirius.am.ics.keio.ac.jp:~/</a:t>
            </a:r>
            <a:r>
              <a:rPr kumimoji="1" lang="en-US" altLang="ja-JP" sz="2800" dirty="0"/>
              <a:t>.</a:t>
            </a:r>
          </a:p>
          <a:p>
            <a:pPr marL="0" indent="0">
              <a:buNone/>
            </a:pPr>
            <a:endParaRPr lang="en-US" altLang="ja-JP" dirty="0"/>
          </a:p>
        </p:txBody>
      </p:sp>
      <p:sp>
        <p:nvSpPr>
          <p:cNvPr id="5" name="吹き出し: 円形 4">
            <a:extLst>
              <a:ext uri="{FF2B5EF4-FFF2-40B4-BE49-F238E27FC236}">
                <a16:creationId xmlns:a16="http://schemas.microsoft.com/office/drawing/2014/main" id="{0F66A4D2-D949-4E58-8F8D-ABB27D092ECE}"/>
              </a:ext>
            </a:extLst>
          </p:cNvPr>
          <p:cNvSpPr/>
          <p:nvPr/>
        </p:nvSpPr>
        <p:spPr>
          <a:xfrm>
            <a:off x="7020272" y="2564904"/>
            <a:ext cx="1666528" cy="540060"/>
          </a:xfrm>
          <a:prstGeom prst="wedgeEllipseCallout">
            <a:avLst>
              <a:gd name="adj1" fmla="val -325475"/>
              <a:gd name="adj2" fmla="val 5364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t>
            </a:r>
            <a:r>
              <a:rPr kumimoji="1" lang="ja-JP" altLang="en-US" dirty="0"/>
              <a:t>を付けて！</a:t>
            </a:r>
          </a:p>
        </p:txBody>
      </p:sp>
    </p:spTree>
    <p:extLst>
      <p:ext uri="{BB962C8B-B14F-4D97-AF65-F5344CB8AC3E}">
        <p14:creationId xmlns:p14="http://schemas.microsoft.com/office/powerpoint/2010/main" val="4225495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1CD937-F57A-4BEF-9AFD-618DF5C33C11}"/>
              </a:ext>
            </a:extLst>
          </p:cNvPr>
          <p:cNvSpPr>
            <a:spLocks noGrp="1"/>
          </p:cNvSpPr>
          <p:nvPr>
            <p:ph type="title"/>
          </p:nvPr>
        </p:nvSpPr>
        <p:spPr/>
        <p:txBody>
          <a:bodyPr/>
          <a:lstStyle/>
          <a:p>
            <a:r>
              <a:rPr kumimoji="1" lang="en-US" altLang="ja-JP" dirty="0"/>
              <a:t>CAD</a:t>
            </a:r>
            <a:r>
              <a:rPr kumimoji="1" lang="ja-JP" altLang="en-US" dirty="0"/>
              <a:t>の設定</a:t>
            </a:r>
          </a:p>
        </p:txBody>
      </p:sp>
      <p:sp>
        <p:nvSpPr>
          <p:cNvPr id="3" name="コンテンツ プレースホルダー 2">
            <a:extLst>
              <a:ext uri="{FF2B5EF4-FFF2-40B4-BE49-F238E27FC236}">
                <a16:creationId xmlns:a16="http://schemas.microsoft.com/office/drawing/2014/main" id="{447D6C57-3BAC-4AFD-96E3-E0CE19025708}"/>
              </a:ext>
            </a:extLst>
          </p:cNvPr>
          <p:cNvSpPr>
            <a:spLocks noGrp="1"/>
          </p:cNvSpPr>
          <p:nvPr>
            <p:ph idx="1"/>
          </p:nvPr>
        </p:nvSpPr>
        <p:spPr/>
        <p:txBody>
          <a:bodyPr/>
          <a:lstStyle/>
          <a:p>
            <a:r>
              <a:rPr kumimoji="1" lang="ja-JP" altLang="en-US" dirty="0"/>
              <a:t>今回、</a:t>
            </a:r>
            <a:r>
              <a:rPr kumimoji="1" lang="en-US" altLang="ja-JP" dirty="0"/>
              <a:t>base.tar</a:t>
            </a:r>
            <a:r>
              <a:rPr kumimoji="1" lang="ja-JP" altLang="en-US" dirty="0"/>
              <a:t>を解凍したら</a:t>
            </a:r>
            <a:endParaRPr kumimoji="1" lang="en-US" altLang="ja-JP" dirty="0"/>
          </a:p>
          <a:p>
            <a:pPr lvl="1"/>
            <a:r>
              <a:rPr kumimoji="1" lang="en-US" altLang="ja-JP" dirty="0"/>
              <a:t>cd base</a:t>
            </a:r>
          </a:p>
          <a:p>
            <a:pPr lvl="1"/>
            <a:r>
              <a:rPr lang="en-US" altLang="ja-JP" dirty="0"/>
              <a:t>./setup.sh</a:t>
            </a:r>
          </a:p>
          <a:p>
            <a:pPr lvl="1"/>
            <a:r>
              <a:rPr kumimoji="1" lang="en-US" altLang="ja-JP" dirty="0"/>
              <a:t>cd ~</a:t>
            </a:r>
          </a:p>
          <a:p>
            <a:pPr lvl="1"/>
            <a:r>
              <a:rPr lang="en-US" altLang="ja-JP" dirty="0">
                <a:solidFill>
                  <a:srgbClr val="FF0000"/>
                </a:solidFill>
              </a:rPr>
              <a:t>source ~/.setup_vdec.sh</a:t>
            </a:r>
          </a:p>
          <a:p>
            <a:pPr marL="457200" lvl="1" indent="0">
              <a:buNone/>
            </a:pPr>
            <a:r>
              <a:rPr kumimoji="1" lang="en-US" altLang="ja-JP" dirty="0"/>
              <a:t>CAD</a:t>
            </a:r>
            <a:r>
              <a:rPr kumimoji="1" lang="ja-JP" altLang="en-US" dirty="0"/>
              <a:t>のバージョンが表示されることを確認する</a:t>
            </a:r>
          </a:p>
        </p:txBody>
      </p:sp>
      <p:sp>
        <p:nvSpPr>
          <p:cNvPr id="4" name="吹き出し: 円形 3">
            <a:extLst>
              <a:ext uri="{FF2B5EF4-FFF2-40B4-BE49-F238E27FC236}">
                <a16:creationId xmlns:a16="http://schemas.microsoft.com/office/drawing/2014/main" id="{A0EE36DF-B595-4B3B-9D19-55954E49F3B2}"/>
              </a:ext>
            </a:extLst>
          </p:cNvPr>
          <p:cNvSpPr/>
          <p:nvPr/>
        </p:nvSpPr>
        <p:spPr>
          <a:xfrm>
            <a:off x="3059832" y="2204864"/>
            <a:ext cx="3168352" cy="648072"/>
          </a:xfrm>
          <a:prstGeom prst="wedgeEllipseCallout">
            <a:avLst>
              <a:gd name="adj1" fmla="val -54998"/>
              <a:gd name="adj2" fmla="val 7680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これは今回だけ</a:t>
            </a:r>
          </a:p>
        </p:txBody>
      </p:sp>
      <p:sp>
        <p:nvSpPr>
          <p:cNvPr id="5" name="吹き出し: 円形 4">
            <a:extLst>
              <a:ext uri="{FF2B5EF4-FFF2-40B4-BE49-F238E27FC236}">
                <a16:creationId xmlns:a16="http://schemas.microsoft.com/office/drawing/2014/main" id="{8FBA936B-EE97-4E04-930B-C105D23C8039}"/>
              </a:ext>
            </a:extLst>
          </p:cNvPr>
          <p:cNvSpPr/>
          <p:nvPr/>
        </p:nvSpPr>
        <p:spPr>
          <a:xfrm>
            <a:off x="2987824" y="3062856"/>
            <a:ext cx="3168352" cy="648072"/>
          </a:xfrm>
          <a:prstGeom prst="wedgeEllipseCallout">
            <a:avLst>
              <a:gd name="adj1" fmla="val -54998"/>
              <a:gd name="adj2" fmla="val 7680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これは毎回</a:t>
            </a:r>
            <a:r>
              <a:rPr kumimoji="1" lang="en-US" altLang="ja-JP" dirty="0"/>
              <a:t>login</a:t>
            </a:r>
            <a:r>
              <a:rPr kumimoji="1" lang="ja-JP" altLang="en-US" dirty="0"/>
              <a:t>した後に行う</a:t>
            </a:r>
          </a:p>
        </p:txBody>
      </p:sp>
    </p:spTree>
    <p:extLst>
      <p:ext uri="{BB962C8B-B14F-4D97-AF65-F5344CB8AC3E}">
        <p14:creationId xmlns:p14="http://schemas.microsoft.com/office/powerpoint/2010/main" val="3827641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dirty="0"/>
              <a:t>rv32i.tcl</a:t>
            </a:r>
            <a:r>
              <a:rPr lang="ja-JP" altLang="en-US" dirty="0"/>
              <a:t>の中身</a:t>
            </a:r>
          </a:p>
        </p:txBody>
      </p:sp>
      <p:sp>
        <p:nvSpPr>
          <p:cNvPr id="26627" name="Rectangle 3"/>
          <p:cNvSpPr>
            <a:spLocks noGrp="1" noChangeArrowheads="1"/>
          </p:cNvSpPr>
          <p:nvPr>
            <p:ph type="body" idx="1"/>
          </p:nvPr>
        </p:nvSpPr>
        <p:spPr/>
        <p:txBody>
          <a:bodyPr/>
          <a:lstStyle/>
          <a:p>
            <a:pPr eaLnBrk="1" hangingPunct="1">
              <a:lnSpc>
                <a:spcPct val="80000"/>
              </a:lnSpc>
              <a:buFontTx/>
              <a:buNone/>
            </a:pPr>
            <a:r>
              <a:rPr lang="en-US" altLang="ja-JP" sz="2400" dirty="0"/>
              <a:t>set </a:t>
            </a:r>
            <a:r>
              <a:rPr lang="en-US" altLang="ja-JP" sz="2400" dirty="0" err="1"/>
              <a:t>search_path</a:t>
            </a:r>
            <a:r>
              <a:rPr lang="en-US" altLang="ja-JP" sz="2400" dirty="0"/>
              <a:t> [</a:t>
            </a:r>
            <a:r>
              <a:rPr lang="en-US" altLang="ja-JP" sz="2400" dirty="0" err="1"/>
              <a:t>concat</a:t>
            </a:r>
            <a:r>
              <a:rPr lang="en-US" altLang="ja-JP" sz="2400" dirty="0"/>
              <a:t> "/home/cad/lib/</a:t>
            </a:r>
            <a:r>
              <a:rPr lang="en-US" altLang="ja-JP" sz="2400" dirty="0" err="1"/>
              <a:t>osu_stdcells</a:t>
            </a:r>
            <a:r>
              <a:rPr lang="en-US" altLang="ja-JP" sz="2400" dirty="0"/>
              <a:t>/lib/tsmc018/lib/" $</a:t>
            </a:r>
            <a:r>
              <a:rPr lang="en-US" altLang="ja-JP" sz="2400" dirty="0" err="1"/>
              <a:t>search_path</a:t>
            </a:r>
            <a:r>
              <a:rPr lang="en-US" altLang="ja-JP" sz="2400" dirty="0"/>
              <a:t>]</a:t>
            </a:r>
          </a:p>
          <a:p>
            <a:pPr eaLnBrk="1" hangingPunct="1">
              <a:lnSpc>
                <a:spcPct val="80000"/>
              </a:lnSpc>
              <a:buFontTx/>
              <a:buNone/>
            </a:pPr>
            <a:r>
              <a:rPr lang="en-US" altLang="ja-JP" sz="2400" dirty="0"/>
              <a:t>set LIB_MAX_FILE {osu018_stdcells.db  }</a:t>
            </a:r>
          </a:p>
          <a:p>
            <a:pPr eaLnBrk="1" hangingPunct="1">
              <a:lnSpc>
                <a:spcPct val="80000"/>
              </a:lnSpc>
              <a:buFontTx/>
              <a:buNone/>
            </a:pPr>
            <a:r>
              <a:rPr lang="en-US" altLang="ja-JP" sz="2400" dirty="0"/>
              <a:t>set </a:t>
            </a:r>
            <a:r>
              <a:rPr lang="en-US" altLang="ja-JP" sz="2400" dirty="0" err="1"/>
              <a:t>link_library</a:t>
            </a:r>
            <a:r>
              <a:rPr lang="en-US" altLang="ja-JP" sz="2400" dirty="0"/>
              <a:t> $LIB_MAX_FILE</a:t>
            </a:r>
          </a:p>
          <a:p>
            <a:pPr eaLnBrk="1" hangingPunct="1">
              <a:lnSpc>
                <a:spcPct val="80000"/>
              </a:lnSpc>
              <a:buFontTx/>
              <a:buNone/>
            </a:pPr>
            <a:r>
              <a:rPr lang="en-US" altLang="ja-JP" sz="2400" dirty="0"/>
              <a:t>set </a:t>
            </a:r>
            <a:r>
              <a:rPr lang="en-US" altLang="ja-JP" sz="2400" dirty="0" err="1"/>
              <a:t>target_library</a:t>
            </a:r>
            <a:r>
              <a:rPr lang="en-US" altLang="ja-JP" sz="2400" dirty="0"/>
              <a:t> $LIB_MAX_FILE</a:t>
            </a:r>
          </a:p>
          <a:p>
            <a:pPr eaLnBrk="1" hangingPunct="1">
              <a:lnSpc>
                <a:spcPct val="80000"/>
              </a:lnSpc>
              <a:buFontTx/>
              <a:buNone/>
            </a:pPr>
            <a:endParaRPr lang="en-US" altLang="ja-JP" sz="2400" dirty="0"/>
          </a:p>
          <a:p>
            <a:pPr eaLnBrk="1" hangingPunct="1">
              <a:lnSpc>
                <a:spcPct val="80000"/>
              </a:lnSpc>
              <a:buFontTx/>
              <a:buNone/>
            </a:pPr>
            <a:r>
              <a:rPr lang="en-US" altLang="ja-JP" sz="2400" dirty="0" err="1"/>
              <a:t>read_verilog</a:t>
            </a:r>
            <a:r>
              <a:rPr lang="en-US" altLang="ja-JP" sz="2400" dirty="0"/>
              <a:t> </a:t>
            </a:r>
            <a:r>
              <a:rPr lang="en-US" altLang="ja-JP" sz="2400" dirty="0" err="1"/>
              <a:t>alu.v</a:t>
            </a:r>
            <a:endParaRPr lang="en-US" altLang="ja-JP" sz="2400" dirty="0"/>
          </a:p>
          <a:p>
            <a:pPr eaLnBrk="1" hangingPunct="1">
              <a:lnSpc>
                <a:spcPct val="80000"/>
              </a:lnSpc>
              <a:buFontTx/>
              <a:buNone/>
            </a:pPr>
            <a:r>
              <a:rPr lang="en-US" altLang="ja-JP" sz="2400" dirty="0" err="1"/>
              <a:t>read_verilog</a:t>
            </a:r>
            <a:r>
              <a:rPr lang="en-US" altLang="ja-JP" sz="2400" dirty="0"/>
              <a:t> </a:t>
            </a:r>
            <a:r>
              <a:rPr lang="en-US" altLang="ja-JP" sz="2400" dirty="0" err="1"/>
              <a:t>rfile.v</a:t>
            </a:r>
            <a:endParaRPr lang="en-US" altLang="ja-JP" sz="2400" dirty="0"/>
          </a:p>
          <a:p>
            <a:pPr eaLnBrk="1" hangingPunct="1">
              <a:lnSpc>
                <a:spcPct val="80000"/>
              </a:lnSpc>
              <a:buFontTx/>
              <a:buNone/>
            </a:pPr>
            <a:r>
              <a:rPr lang="en-US" altLang="ja-JP" sz="2400" dirty="0" err="1"/>
              <a:t>read_verilog</a:t>
            </a:r>
            <a:r>
              <a:rPr lang="en-US" altLang="ja-JP" sz="2400" dirty="0"/>
              <a:t> rv32i.v</a:t>
            </a:r>
          </a:p>
          <a:p>
            <a:pPr eaLnBrk="1" hangingPunct="1">
              <a:lnSpc>
                <a:spcPct val="80000"/>
              </a:lnSpc>
              <a:buFontTx/>
              <a:buNone/>
            </a:pPr>
            <a:r>
              <a:rPr lang="en-US" altLang="ja-JP" sz="2400" dirty="0" err="1"/>
              <a:t>current_design</a:t>
            </a:r>
            <a:r>
              <a:rPr lang="en-US" altLang="ja-JP" sz="2400" dirty="0"/>
              <a:t> "rv32i“</a:t>
            </a:r>
          </a:p>
          <a:p>
            <a:pPr eaLnBrk="1" hangingPunct="1">
              <a:lnSpc>
                <a:spcPct val="80000"/>
              </a:lnSpc>
              <a:buFontTx/>
              <a:buNone/>
            </a:pPr>
            <a:r>
              <a:rPr lang="en-US" altLang="ja-JP" sz="2400" dirty="0" err="1"/>
              <a:t>create_clock</a:t>
            </a:r>
            <a:r>
              <a:rPr lang="en-US" altLang="ja-JP" sz="2400" dirty="0"/>
              <a:t> -period 10.0 </a:t>
            </a:r>
            <a:r>
              <a:rPr lang="en-US" altLang="ja-JP" sz="2400" dirty="0" err="1"/>
              <a:t>clk</a:t>
            </a:r>
            <a:endParaRPr lang="en-US" altLang="ja-JP" sz="2400" dirty="0"/>
          </a:p>
          <a:p>
            <a:pPr eaLnBrk="1" hangingPunct="1">
              <a:lnSpc>
                <a:spcPct val="80000"/>
              </a:lnSpc>
            </a:pPr>
            <a:endParaRPr lang="en-US" altLang="ja-JP" sz="2400" dirty="0"/>
          </a:p>
        </p:txBody>
      </p:sp>
      <p:sp>
        <p:nvSpPr>
          <p:cNvPr id="26628" name="AutoShape 4"/>
          <p:cNvSpPr>
            <a:spLocks noChangeArrowheads="1"/>
          </p:cNvSpPr>
          <p:nvPr/>
        </p:nvSpPr>
        <p:spPr bwMode="auto">
          <a:xfrm>
            <a:off x="6804025" y="1773238"/>
            <a:ext cx="2016125" cy="433387"/>
          </a:xfrm>
          <a:prstGeom prst="wedgeRoundRectCallout">
            <a:avLst>
              <a:gd name="adj1" fmla="val -64880"/>
              <a:gd name="adj2" fmla="val 12216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ライブラリの設定</a:t>
            </a:r>
          </a:p>
        </p:txBody>
      </p:sp>
      <p:sp>
        <p:nvSpPr>
          <p:cNvPr id="26629" name="AutoShape 5"/>
          <p:cNvSpPr>
            <a:spLocks noChangeArrowheads="1"/>
          </p:cNvSpPr>
          <p:nvPr/>
        </p:nvSpPr>
        <p:spPr bwMode="auto">
          <a:xfrm>
            <a:off x="5580063" y="3789363"/>
            <a:ext cx="2376487" cy="433387"/>
          </a:xfrm>
          <a:prstGeom prst="wedgeRoundRectCallout">
            <a:avLst>
              <a:gd name="adj1" fmla="val -62625"/>
              <a:gd name="adj2" fmla="val 12216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ファイルの読み込み</a:t>
            </a:r>
          </a:p>
        </p:txBody>
      </p:sp>
      <p:sp>
        <p:nvSpPr>
          <p:cNvPr id="26630" name="AutoShape 6"/>
          <p:cNvSpPr>
            <a:spLocks noChangeArrowheads="1"/>
          </p:cNvSpPr>
          <p:nvPr/>
        </p:nvSpPr>
        <p:spPr bwMode="auto">
          <a:xfrm>
            <a:off x="4572000" y="5157788"/>
            <a:ext cx="3887788" cy="647700"/>
          </a:xfrm>
          <a:prstGeom prst="wedgeRoundRectCallout">
            <a:avLst>
              <a:gd name="adj1" fmla="val -55065"/>
              <a:gd name="adj2" fmla="val 10296"/>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クロック周期の設定：</a:t>
            </a:r>
            <a:r>
              <a:rPr lang="en-US" altLang="ja-JP"/>
              <a:t>10nsec</a:t>
            </a:r>
          </a:p>
          <a:p>
            <a:pPr algn="ctr" eaLnBrk="1" hangingPunct="1"/>
            <a:r>
              <a:rPr lang="en-US" altLang="ja-JP"/>
              <a:t>→</a:t>
            </a:r>
            <a:r>
              <a:rPr lang="ja-JP" altLang="en-US"/>
              <a:t>　</a:t>
            </a:r>
            <a:r>
              <a:rPr lang="en-US" altLang="ja-JP"/>
              <a:t>100MHz</a:t>
            </a:r>
          </a:p>
        </p:txBody>
      </p:sp>
    </p:spTree>
    <p:extLst>
      <p:ext uri="{BB962C8B-B14F-4D97-AF65-F5344CB8AC3E}">
        <p14:creationId xmlns:p14="http://schemas.microsoft.com/office/powerpoint/2010/main" val="387699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r>
              <a:rPr lang="ja-JP" altLang="en-US"/>
              <a:t>入力遅延の考え方</a:t>
            </a:r>
          </a:p>
        </p:txBody>
      </p:sp>
      <p:sp>
        <p:nvSpPr>
          <p:cNvPr id="4" name="正方形/長方形 3"/>
          <p:cNvSpPr/>
          <p:nvPr/>
        </p:nvSpPr>
        <p:spPr>
          <a:xfrm>
            <a:off x="3276600" y="1916113"/>
            <a:ext cx="2590800" cy="288131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合成対象モジュール</a:t>
            </a:r>
          </a:p>
        </p:txBody>
      </p:sp>
      <p:cxnSp>
        <p:nvCxnSpPr>
          <p:cNvPr id="8" name="直線矢印コネクタ 7"/>
          <p:cNvCxnSpPr>
            <a:endCxn id="4" idx="1"/>
          </p:cNvCxnSpPr>
          <p:nvPr/>
        </p:nvCxnSpPr>
        <p:spPr>
          <a:xfrm>
            <a:off x="2051050" y="3357563"/>
            <a:ext cx="122555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692275" y="5949950"/>
            <a:ext cx="11509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2843213" y="5373688"/>
            <a:ext cx="0" cy="576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2843213" y="5373688"/>
            <a:ext cx="1081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331788" y="2384425"/>
            <a:ext cx="1749425" cy="194468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外部</a:t>
            </a:r>
            <a:endParaRPr lang="en-US" altLang="ja-JP"/>
          </a:p>
          <a:p>
            <a:pPr algn="ctr">
              <a:defRPr/>
            </a:pPr>
            <a:r>
              <a:rPr lang="ja-JP" altLang="en-US"/>
              <a:t>モジュール</a:t>
            </a:r>
          </a:p>
        </p:txBody>
      </p:sp>
      <p:cxnSp>
        <p:nvCxnSpPr>
          <p:cNvPr id="20" name="直線コネクタ 19"/>
          <p:cNvCxnSpPr/>
          <p:nvPr/>
        </p:nvCxnSpPr>
        <p:spPr>
          <a:xfrm>
            <a:off x="0" y="5300663"/>
            <a:ext cx="42116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4211638" y="4797425"/>
            <a:ext cx="0" cy="5032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18" idx="2"/>
          </p:cNvCxnSpPr>
          <p:nvPr/>
        </p:nvCxnSpPr>
        <p:spPr>
          <a:xfrm flipV="1">
            <a:off x="1206500" y="4329113"/>
            <a:ext cx="0" cy="971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2886075" y="6021388"/>
            <a:ext cx="360363" cy="5762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遅延</a:t>
            </a:r>
          </a:p>
        </p:txBody>
      </p:sp>
      <p:sp>
        <p:nvSpPr>
          <p:cNvPr id="27" name="正方形/長方形 26"/>
          <p:cNvSpPr/>
          <p:nvPr/>
        </p:nvSpPr>
        <p:spPr>
          <a:xfrm>
            <a:off x="3246438" y="6021388"/>
            <a:ext cx="1757362" cy="57626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内部の処理</a:t>
            </a:r>
          </a:p>
        </p:txBody>
      </p:sp>
      <p:cxnSp>
        <p:nvCxnSpPr>
          <p:cNvPr id="28" name="直線矢印コネクタ 27"/>
          <p:cNvCxnSpPr/>
          <p:nvPr/>
        </p:nvCxnSpPr>
        <p:spPr>
          <a:xfrm flipV="1">
            <a:off x="3924300" y="5373688"/>
            <a:ext cx="0" cy="57626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924300" y="5949950"/>
            <a:ext cx="107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989513" y="5373688"/>
            <a:ext cx="0" cy="576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4989513" y="5373688"/>
            <a:ext cx="11509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715" name="テキスト ボックス 32"/>
          <p:cNvSpPr txBox="1">
            <a:spLocks noChangeArrowheads="1"/>
          </p:cNvSpPr>
          <p:nvPr/>
        </p:nvSpPr>
        <p:spPr bwMode="auto">
          <a:xfrm>
            <a:off x="5148263" y="6227763"/>
            <a:ext cx="3706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内部の処理は遅延分余裕がなくなる</a:t>
            </a:r>
          </a:p>
        </p:txBody>
      </p:sp>
      <p:sp>
        <p:nvSpPr>
          <p:cNvPr id="10" name="正方形/長方形 9"/>
          <p:cNvSpPr/>
          <p:nvPr/>
        </p:nvSpPr>
        <p:spPr>
          <a:xfrm>
            <a:off x="1720851" y="3068638"/>
            <a:ext cx="360362" cy="5762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遅延</a:t>
            </a:r>
          </a:p>
        </p:txBody>
      </p:sp>
      <p:cxnSp>
        <p:nvCxnSpPr>
          <p:cNvPr id="3" name="直線矢印コネクタ 2"/>
          <p:cNvCxnSpPr/>
          <p:nvPr/>
        </p:nvCxnSpPr>
        <p:spPr>
          <a:xfrm flipH="1" flipV="1">
            <a:off x="2839418" y="5803902"/>
            <a:ext cx="407020" cy="1362"/>
          </a:xfrm>
          <a:prstGeom prst="straightConnector1">
            <a:avLst/>
          </a:prstGeom>
          <a:ln>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964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ja-JP" altLang="en-US"/>
              <a:t>出力遅延の考え方</a:t>
            </a:r>
          </a:p>
        </p:txBody>
      </p:sp>
      <p:sp>
        <p:nvSpPr>
          <p:cNvPr id="4" name="正方形/長方形 3"/>
          <p:cNvSpPr/>
          <p:nvPr/>
        </p:nvSpPr>
        <p:spPr>
          <a:xfrm>
            <a:off x="1331913" y="1557338"/>
            <a:ext cx="2592387" cy="287972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モジュール</a:t>
            </a:r>
          </a:p>
        </p:txBody>
      </p:sp>
      <p:cxnSp>
        <p:nvCxnSpPr>
          <p:cNvPr id="8" name="直線矢印コネクタ 7"/>
          <p:cNvCxnSpPr>
            <a:stCxn id="4" idx="3"/>
          </p:cNvCxnSpPr>
          <p:nvPr/>
        </p:nvCxnSpPr>
        <p:spPr>
          <a:xfrm>
            <a:off x="3924300" y="2997200"/>
            <a:ext cx="800100"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692275" y="5949950"/>
            <a:ext cx="11509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2843213" y="5373688"/>
            <a:ext cx="0" cy="576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2843213" y="5373688"/>
            <a:ext cx="1081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4724400" y="2024063"/>
            <a:ext cx="1749425" cy="194468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外部モジュール</a:t>
            </a:r>
          </a:p>
        </p:txBody>
      </p:sp>
      <p:cxnSp>
        <p:nvCxnSpPr>
          <p:cNvPr id="20" name="直線コネクタ 19"/>
          <p:cNvCxnSpPr/>
          <p:nvPr/>
        </p:nvCxnSpPr>
        <p:spPr>
          <a:xfrm>
            <a:off x="0" y="4941888"/>
            <a:ext cx="55991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V="1">
            <a:off x="2700338" y="4437063"/>
            <a:ext cx="0" cy="5048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18" idx="2"/>
          </p:cNvCxnSpPr>
          <p:nvPr/>
        </p:nvCxnSpPr>
        <p:spPr>
          <a:xfrm flipV="1">
            <a:off x="5599113" y="3968750"/>
            <a:ext cx="0" cy="9731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156075" y="6021388"/>
            <a:ext cx="833438" cy="5762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遅延</a:t>
            </a:r>
          </a:p>
        </p:txBody>
      </p:sp>
      <p:sp>
        <p:nvSpPr>
          <p:cNvPr id="27" name="正方形/長方形 26"/>
          <p:cNvSpPr/>
          <p:nvPr/>
        </p:nvSpPr>
        <p:spPr>
          <a:xfrm>
            <a:off x="2873375" y="6021388"/>
            <a:ext cx="1338263" cy="57626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a:t>内部の処理</a:t>
            </a:r>
          </a:p>
        </p:txBody>
      </p:sp>
      <p:cxnSp>
        <p:nvCxnSpPr>
          <p:cNvPr id="28" name="直線矢印コネクタ 27"/>
          <p:cNvCxnSpPr/>
          <p:nvPr/>
        </p:nvCxnSpPr>
        <p:spPr>
          <a:xfrm flipV="1">
            <a:off x="3924300" y="5373688"/>
            <a:ext cx="0" cy="57626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924300" y="5949950"/>
            <a:ext cx="107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989513" y="5373688"/>
            <a:ext cx="0" cy="576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4989513" y="5373688"/>
            <a:ext cx="11509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762" name="テキスト ボックス 32"/>
          <p:cNvSpPr txBox="1">
            <a:spLocks noChangeArrowheads="1"/>
          </p:cNvSpPr>
          <p:nvPr/>
        </p:nvSpPr>
        <p:spPr bwMode="auto">
          <a:xfrm>
            <a:off x="5148263" y="5940425"/>
            <a:ext cx="3883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外部モジュールで使うためには余裕が</a:t>
            </a:r>
            <a:endParaRPr lang="en-US" altLang="ja-JP"/>
          </a:p>
          <a:p>
            <a:r>
              <a:rPr lang="ja-JP" altLang="en-US"/>
              <a:t>必要。これを出力遅延とする</a:t>
            </a:r>
          </a:p>
        </p:txBody>
      </p:sp>
      <p:cxnSp>
        <p:nvCxnSpPr>
          <p:cNvPr id="19" name="直線矢印コネクタ 18"/>
          <p:cNvCxnSpPr/>
          <p:nvPr/>
        </p:nvCxnSpPr>
        <p:spPr>
          <a:xfrm flipH="1">
            <a:off x="4211638" y="5878513"/>
            <a:ext cx="772069" cy="0"/>
          </a:xfrm>
          <a:prstGeom prst="straightConnector1">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470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ja-JP" altLang="en-US"/>
              <a:t>入出力遅延の設定</a:t>
            </a:r>
          </a:p>
        </p:txBody>
      </p:sp>
      <p:sp>
        <p:nvSpPr>
          <p:cNvPr id="161795"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Tx/>
              <a:buNone/>
              <a:defRPr/>
            </a:pPr>
            <a:r>
              <a:rPr lang="en-US" altLang="ja-JP" sz="2400" dirty="0" err="1"/>
              <a:t>set_input_delay</a:t>
            </a:r>
            <a:r>
              <a:rPr lang="en-US" altLang="ja-JP" sz="2400" dirty="0"/>
              <a:t> 8.5 -clock </a:t>
            </a:r>
            <a:r>
              <a:rPr lang="en-US" altLang="ja-JP" sz="2400" dirty="0" err="1"/>
              <a:t>clk</a:t>
            </a:r>
            <a:r>
              <a:rPr lang="en-US" altLang="ja-JP" sz="2400" dirty="0"/>
              <a:t> [find port "</a:t>
            </a:r>
            <a:r>
              <a:rPr lang="en-US" altLang="ja-JP" sz="2400" dirty="0" err="1"/>
              <a:t>readdata</a:t>
            </a:r>
            <a:r>
              <a:rPr lang="en-US" altLang="ja-JP" sz="2400" dirty="0"/>
              <a:t>*"]</a:t>
            </a:r>
          </a:p>
          <a:p>
            <a:pPr eaLnBrk="1" hangingPunct="1">
              <a:buFontTx/>
              <a:buNone/>
              <a:defRPr/>
            </a:pPr>
            <a:r>
              <a:rPr lang="en-US" altLang="ja-JP" sz="2400" dirty="0" err="1"/>
              <a:t>set_input_delay</a:t>
            </a:r>
            <a:r>
              <a:rPr lang="en-US" altLang="ja-JP" sz="2400" dirty="0"/>
              <a:t> 2.5 -clock </a:t>
            </a:r>
            <a:r>
              <a:rPr lang="en-US" altLang="ja-JP" sz="2400" dirty="0" err="1"/>
              <a:t>clk</a:t>
            </a:r>
            <a:r>
              <a:rPr lang="en-US" altLang="ja-JP" sz="2400" dirty="0"/>
              <a:t> [find port "</a:t>
            </a:r>
            <a:r>
              <a:rPr lang="en-US" altLang="ja-JP" sz="2400" dirty="0" err="1"/>
              <a:t>instr</a:t>
            </a:r>
            <a:r>
              <a:rPr lang="en-US" altLang="ja-JP" sz="2400" dirty="0"/>
              <a:t>*"]</a:t>
            </a:r>
          </a:p>
          <a:p>
            <a:pPr eaLnBrk="1" hangingPunct="1">
              <a:buFontTx/>
              <a:buNone/>
              <a:defRPr/>
            </a:pPr>
            <a:r>
              <a:rPr lang="en-US" altLang="ja-JP" sz="2400" dirty="0" err="1"/>
              <a:t>set_output_delay</a:t>
            </a:r>
            <a:r>
              <a:rPr lang="en-US" altLang="ja-JP" sz="2400" dirty="0"/>
              <a:t> 9.5 -clock </a:t>
            </a:r>
            <a:r>
              <a:rPr lang="en-US" altLang="ja-JP" sz="2400" dirty="0" err="1"/>
              <a:t>clk</a:t>
            </a:r>
            <a:r>
              <a:rPr lang="en-US" altLang="ja-JP" sz="2400" dirty="0"/>
              <a:t> [find port "pc*"]</a:t>
            </a:r>
          </a:p>
          <a:p>
            <a:pPr eaLnBrk="1" hangingPunct="1">
              <a:buFontTx/>
              <a:buNone/>
              <a:defRPr/>
            </a:pPr>
            <a:r>
              <a:rPr lang="en-US" altLang="ja-JP" sz="2400" dirty="0" err="1"/>
              <a:t>set_output_delay</a:t>
            </a:r>
            <a:r>
              <a:rPr lang="en-US" altLang="ja-JP" sz="2400" dirty="0"/>
              <a:t> 3.5 -clock </a:t>
            </a:r>
            <a:r>
              <a:rPr lang="en-US" altLang="ja-JP" sz="2400" dirty="0" err="1"/>
              <a:t>clk</a:t>
            </a:r>
            <a:r>
              <a:rPr lang="en-US" altLang="ja-JP" sz="2400" dirty="0"/>
              <a:t> [find port "</a:t>
            </a:r>
            <a:r>
              <a:rPr lang="en-US" altLang="ja-JP" sz="2400" dirty="0" err="1"/>
              <a:t>aluresult</a:t>
            </a:r>
            <a:r>
              <a:rPr lang="en-US" altLang="ja-JP" sz="2400" dirty="0"/>
              <a:t>*"]</a:t>
            </a:r>
          </a:p>
          <a:p>
            <a:pPr eaLnBrk="1" hangingPunct="1">
              <a:buFontTx/>
              <a:buNone/>
              <a:defRPr/>
            </a:pPr>
            <a:r>
              <a:rPr lang="en-US" altLang="ja-JP" sz="2400" dirty="0" err="1"/>
              <a:t>set_output_delay</a:t>
            </a:r>
            <a:r>
              <a:rPr lang="en-US" altLang="ja-JP" sz="2400" dirty="0"/>
              <a:t> 3.5 -clock </a:t>
            </a:r>
            <a:r>
              <a:rPr lang="en-US" altLang="ja-JP" sz="2400" dirty="0" err="1"/>
              <a:t>clk</a:t>
            </a:r>
            <a:r>
              <a:rPr lang="en-US" altLang="ja-JP" sz="2400" dirty="0"/>
              <a:t> [find port "</a:t>
            </a:r>
            <a:r>
              <a:rPr lang="en-US" altLang="ja-JP" sz="2400" dirty="0" err="1"/>
              <a:t>writedata</a:t>
            </a:r>
            <a:r>
              <a:rPr lang="en-US" altLang="ja-JP" sz="2400" dirty="0"/>
              <a:t>*"]</a:t>
            </a:r>
          </a:p>
          <a:p>
            <a:pPr eaLnBrk="1" hangingPunct="1">
              <a:buFontTx/>
              <a:buNone/>
              <a:defRPr/>
            </a:pPr>
            <a:r>
              <a:rPr lang="en-US" altLang="ja-JP" sz="2400" dirty="0" err="1"/>
              <a:t>set_output_delay</a:t>
            </a:r>
            <a:r>
              <a:rPr lang="en-US" altLang="ja-JP" sz="2400" dirty="0"/>
              <a:t> 3.5 -clock </a:t>
            </a:r>
            <a:r>
              <a:rPr lang="en-US" altLang="ja-JP" sz="2400" dirty="0" err="1"/>
              <a:t>clk</a:t>
            </a:r>
            <a:r>
              <a:rPr lang="en-US" altLang="ja-JP" sz="2400" dirty="0"/>
              <a:t> [find port "we"]</a:t>
            </a:r>
          </a:p>
        </p:txBody>
      </p:sp>
      <p:sp>
        <p:nvSpPr>
          <p:cNvPr id="27652" name="AutoShape 6"/>
          <p:cNvSpPr>
            <a:spLocks noChangeArrowheads="1"/>
          </p:cNvSpPr>
          <p:nvPr/>
        </p:nvSpPr>
        <p:spPr bwMode="auto">
          <a:xfrm>
            <a:off x="4211960" y="6210300"/>
            <a:ext cx="3887788" cy="647700"/>
          </a:xfrm>
          <a:prstGeom prst="wedgeRoundRectCallout">
            <a:avLst>
              <a:gd name="adj1" fmla="val -49049"/>
              <a:gd name="adj2" fmla="val -318022"/>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dirty="0"/>
              <a:t>メモリの遅延を</a:t>
            </a:r>
            <a:r>
              <a:rPr lang="en-US" altLang="ja-JP" dirty="0"/>
              <a:t>2nsec</a:t>
            </a:r>
            <a:r>
              <a:rPr lang="ja-JP" altLang="en-US" dirty="0"/>
              <a:t>と考えた</a:t>
            </a:r>
            <a:endParaRPr lang="en-US" altLang="ja-JP" dirty="0"/>
          </a:p>
        </p:txBody>
      </p:sp>
    </p:spTree>
    <p:extLst>
      <p:ext uri="{BB962C8B-B14F-4D97-AF65-F5344CB8AC3E}">
        <p14:creationId xmlns:p14="http://schemas.microsoft.com/office/powerpoint/2010/main" val="96195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a:t>CPU</a:t>
            </a:r>
            <a:r>
              <a:rPr lang="ja-JP" altLang="en-US"/>
              <a:t>の性能評価式</a:t>
            </a:r>
          </a:p>
        </p:txBody>
      </p:sp>
      <p:sp>
        <p:nvSpPr>
          <p:cNvPr id="4099" name="Rectangle 3"/>
          <p:cNvSpPr>
            <a:spLocks noGrp="1" noChangeArrowheads="1"/>
          </p:cNvSpPr>
          <p:nvPr>
            <p:ph idx="1"/>
          </p:nvPr>
        </p:nvSpPr>
        <p:spPr>
          <a:xfrm>
            <a:off x="542924" y="1772816"/>
            <a:ext cx="8058151" cy="3798070"/>
          </a:xfrm>
        </p:spPr>
        <p:txBody>
          <a:bodyPr>
            <a:normAutofit lnSpcReduction="10000"/>
          </a:bodyPr>
          <a:lstStyle/>
          <a:p>
            <a:pPr eaLnBrk="1" hangingPunct="1"/>
            <a:r>
              <a:rPr lang="en-US" altLang="ja-JP" dirty="0"/>
              <a:t>CPU</a:t>
            </a:r>
            <a:r>
              <a:rPr lang="ja-JP" altLang="en-US" dirty="0"/>
              <a:t>の性能はプログラム実行時間の逆数</a:t>
            </a:r>
          </a:p>
          <a:p>
            <a:pPr eaLnBrk="1" hangingPunct="1">
              <a:buFontTx/>
              <a:buNone/>
            </a:pPr>
            <a:endParaRPr lang="ja-JP" altLang="en-US" sz="1800" dirty="0"/>
          </a:p>
          <a:p>
            <a:pPr eaLnBrk="1" hangingPunct="1">
              <a:buFontTx/>
              <a:buNone/>
            </a:pPr>
            <a:r>
              <a:rPr lang="en-US" altLang="ja-JP" sz="2400" dirty="0"/>
              <a:t>CPU Time</a:t>
            </a:r>
            <a:r>
              <a:rPr lang="ja-JP" altLang="en-US" sz="2400" dirty="0"/>
              <a:t>＝プログラム実行時のサイクル数</a:t>
            </a:r>
            <a:r>
              <a:rPr lang="en-US" altLang="ja-JP" sz="2400" dirty="0"/>
              <a:t>×</a:t>
            </a:r>
            <a:r>
              <a:rPr lang="ja-JP" altLang="en-US" sz="2400" dirty="0"/>
              <a:t>クロック周期</a:t>
            </a:r>
          </a:p>
          <a:p>
            <a:pPr eaLnBrk="1" hangingPunct="1">
              <a:buFontTx/>
              <a:buNone/>
            </a:pPr>
            <a:r>
              <a:rPr lang="ja-JP" altLang="en-US" sz="2400" dirty="0"/>
              <a:t>　　　　　　　＝命令数</a:t>
            </a:r>
            <a:r>
              <a:rPr lang="en-US" altLang="ja-JP" sz="2400" dirty="0"/>
              <a:t>×</a:t>
            </a:r>
            <a:r>
              <a:rPr lang="ja-JP" altLang="en-US" sz="2400" dirty="0"/>
              <a:t>平均</a:t>
            </a:r>
            <a:r>
              <a:rPr lang="en-US" altLang="ja-JP" sz="2400" dirty="0"/>
              <a:t>CPI×</a:t>
            </a:r>
            <a:r>
              <a:rPr lang="ja-JP" altLang="en-US" sz="2400" dirty="0"/>
              <a:t>クロック周期</a:t>
            </a:r>
          </a:p>
          <a:p>
            <a:pPr eaLnBrk="1" hangingPunct="1">
              <a:buFontTx/>
              <a:buNone/>
            </a:pPr>
            <a:r>
              <a:rPr lang="en-US" altLang="ja-JP" sz="2400" dirty="0"/>
              <a:t>CPI</a:t>
            </a:r>
            <a:r>
              <a:rPr lang="ja-JP" altLang="en-US" sz="2400" dirty="0"/>
              <a:t>　</a:t>
            </a:r>
            <a:r>
              <a:rPr lang="en-US" altLang="ja-JP" sz="2400" dirty="0"/>
              <a:t>(Clock cycles Per Instruction)</a:t>
            </a:r>
            <a:r>
              <a:rPr lang="ja-JP" altLang="en-US" sz="2400" dirty="0"/>
              <a:t>　命令当たりのクロック数</a:t>
            </a:r>
          </a:p>
          <a:p>
            <a:pPr eaLnBrk="1" hangingPunct="1">
              <a:buFontTx/>
              <a:buNone/>
            </a:pPr>
            <a:r>
              <a:rPr lang="ja-JP" altLang="en-US" sz="2400" dirty="0"/>
              <a:t>→　通常の</a:t>
            </a:r>
            <a:r>
              <a:rPr lang="en-US" altLang="ja-JP" sz="2400" dirty="0"/>
              <a:t>CPU</a:t>
            </a:r>
            <a:r>
              <a:rPr lang="ja-JP" altLang="en-US" sz="2400" dirty="0"/>
              <a:t>では命令毎に異なるが、シングルサイクル版では１</a:t>
            </a:r>
          </a:p>
          <a:p>
            <a:pPr eaLnBrk="1" hangingPunct="1">
              <a:buFontTx/>
              <a:buNone/>
            </a:pPr>
            <a:endParaRPr lang="ja-JP" altLang="en-US" sz="2400" dirty="0"/>
          </a:p>
          <a:p>
            <a:pPr eaLnBrk="1" hangingPunct="1">
              <a:buFontTx/>
              <a:buNone/>
            </a:pPr>
            <a:r>
              <a:rPr lang="ja-JP" altLang="en-US" sz="2400" dirty="0"/>
              <a:t>命令数は実行するプログラム、コンパイラ、命令セットに依存</a:t>
            </a:r>
          </a:p>
        </p:txBody>
      </p:sp>
    </p:spTree>
    <p:extLst>
      <p:ext uri="{BB962C8B-B14F-4D97-AF65-F5344CB8AC3E}">
        <p14:creationId xmlns:p14="http://schemas.microsoft.com/office/powerpoint/2010/main" val="4047572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482644" y="2491199"/>
            <a:ext cx="5510" cy="69447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38382" y="2175280"/>
            <a:ext cx="1576" cy="12386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09724" y="1102259"/>
            <a:ext cx="0" cy="44117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694668" y="1102261"/>
            <a:ext cx="121505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694671" y="1102262"/>
            <a:ext cx="1575" cy="322044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694668" y="4322706"/>
            <a:ext cx="100072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695395" y="4133432"/>
            <a:ext cx="0" cy="1892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5979916" y="4825119"/>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5979916" y="5014393"/>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5979916" y="5203667"/>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5979916" y="5392941"/>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5979916" y="5963547"/>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5979916" y="5583607"/>
            <a:ext cx="1787126" cy="3799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566895" y="6151429"/>
            <a:ext cx="0" cy="1892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10149" y="1930336"/>
            <a:ext cx="46509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196547" y="1930336"/>
            <a:ext cx="46509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24904" y="1553178"/>
            <a:ext cx="1643714" cy="629059"/>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767889" y="1544828"/>
            <a:ext cx="44812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13300" y="1614416"/>
            <a:ext cx="44812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388085" y="5601700"/>
            <a:ext cx="54996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65162" y="6152822"/>
            <a:ext cx="0" cy="3785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192670" y="6026176"/>
            <a:ext cx="72494"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65164" y="6026176"/>
            <a:ext cx="70918"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51707" y="6273902"/>
            <a:ext cx="589405" cy="755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46978" y="1418182"/>
            <a:ext cx="24451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108520" y="0"/>
            <a:ext cx="805060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１サイクル版のクリティカル・パス：最も長い信号経路：</a:t>
            </a:r>
            <a:r>
              <a:rPr lang="en-US" altLang="ja-JP" sz="2400" b="1" dirty="0" err="1"/>
              <a:t>lw</a:t>
            </a:r>
            <a:r>
              <a:rPr lang="ja-JP" altLang="en-US" sz="2400" b="1" dirty="0"/>
              <a:t>命令</a:t>
            </a:r>
            <a:endParaRPr lang="en-US" altLang="ja-JP" sz="2400" b="1" dirty="0"/>
          </a:p>
          <a:p>
            <a:r>
              <a:rPr lang="ja-JP" altLang="en-US" sz="2400" b="1" dirty="0"/>
              <a:t>入力遅延</a:t>
            </a:r>
          </a:p>
        </p:txBody>
      </p:sp>
      <p:grpSp>
        <p:nvGrpSpPr>
          <p:cNvPr id="112678" name="Group 38"/>
          <p:cNvGrpSpPr>
            <a:grpSpLocks/>
          </p:cNvGrpSpPr>
          <p:nvPr/>
        </p:nvGrpSpPr>
        <p:grpSpPr bwMode="auto">
          <a:xfrm>
            <a:off x="6337656" y="3185670"/>
            <a:ext cx="1145714" cy="567823"/>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481068" y="3942766"/>
            <a:ext cx="715481" cy="19484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38809" y="3759059"/>
            <a:ext cx="1575" cy="18370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53136" y="4133433"/>
            <a:ext cx="0" cy="69307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694668" y="2825031"/>
            <a:ext cx="3152" cy="2776669"/>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481066" y="3753492"/>
            <a:ext cx="0" cy="1892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5597" y="4826510"/>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5597" y="5015784"/>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5597" y="5205058"/>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5597" y="5394332"/>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5597" y="5964938"/>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5597" y="5585000"/>
            <a:ext cx="1787126" cy="3799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7857" y="5395725"/>
            <a:ext cx="28682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765" y="5603092"/>
            <a:ext cx="54996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21999" y="3377727"/>
            <a:ext cx="1000727" cy="3173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21999" y="3504374"/>
            <a:ext cx="143411" cy="6262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21999" y="3567004"/>
            <a:ext cx="143411" cy="640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36327" y="3372161"/>
            <a:ext cx="668787"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7856" y="3690864"/>
            <a:ext cx="0" cy="25190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34869" y="3942767"/>
            <a:ext cx="6429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34869" y="2304710"/>
            <a:ext cx="11036" cy="1638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47478" y="2308884"/>
            <a:ext cx="28682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34298" y="2435530"/>
            <a:ext cx="285248" cy="25190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34300" y="2308884"/>
            <a:ext cx="141835" cy="12664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26989" y="2566352"/>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61807" y="2687434"/>
            <a:ext cx="143411" cy="640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9546" y="2547926"/>
            <a:ext cx="5199054" cy="1425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55372" y="3561435"/>
            <a:ext cx="666627" cy="55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7856" y="3942766"/>
            <a:ext cx="0" cy="14529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9436" y="6156997"/>
            <a:ext cx="157691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2912" y="3501590"/>
            <a:ext cx="0" cy="132492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12283" y="6273901"/>
            <a:ext cx="178484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2913" y="3248297"/>
            <a:ext cx="1144139" cy="253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37052" y="3248296"/>
            <a:ext cx="300218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694671" y="5582216"/>
            <a:ext cx="280518" cy="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19118" y="3564218"/>
            <a:ext cx="3120115" cy="4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5407" y="3501591"/>
            <a:ext cx="1142562" cy="883744"/>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07968" y="4385334"/>
            <a:ext cx="4574979"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7982946" y="3248296"/>
            <a:ext cx="0" cy="113703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483369" y="3248296"/>
            <a:ext cx="49957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767891" y="2301925"/>
            <a:ext cx="1358468" cy="18927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269040" y="2680474"/>
            <a:ext cx="784822" cy="2052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2913" y="3059023"/>
            <a:ext cx="1287549" cy="4425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78886" y="3059022"/>
            <a:ext cx="43622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41111" y="2869747"/>
            <a:ext cx="0" cy="1892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41111" y="2491199"/>
            <a:ext cx="0" cy="18927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25630" y="2491201"/>
            <a:ext cx="0" cy="69447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39959" y="3753492"/>
            <a:ext cx="0" cy="1892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196549" y="3874573"/>
            <a:ext cx="589405" cy="107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25631" y="3123041"/>
            <a:ext cx="1144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269769" y="3123041"/>
            <a:ext cx="0" cy="258860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768618" y="5711646"/>
            <a:ext cx="50115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53562" y="3942767"/>
            <a:ext cx="35774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0</a:t>
            </a:r>
          </a:p>
        </p:txBody>
      </p:sp>
      <p:sp>
        <p:nvSpPr>
          <p:cNvPr id="112768" name="Text Box 128"/>
          <p:cNvSpPr txBox="1">
            <a:spLocks noChangeArrowheads="1"/>
          </p:cNvSpPr>
          <p:nvPr/>
        </p:nvSpPr>
        <p:spPr bwMode="auto">
          <a:xfrm>
            <a:off x="6911301" y="3942767"/>
            <a:ext cx="35774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1</a:t>
            </a:r>
          </a:p>
        </p:txBody>
      </p:sp>
      <p:sp>
        <p:nvSpPr>
          <p:cNvPr id="112771" name="Text Box 131"/>
          <p:cNvSpPr txBox="1">
            <a:spLocks noChangeArrowheads="1"/>
          </p:cNvSpPr>
          <p:nvPr/>
        </p:nvSpPr>
        <p:spPr bwMode="auto">
          <a:xfrm>
            <a:off x="7483371" y="3248296"/>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rs2</a:t>
            </a:r>
          </a:p>
        </p:txBody>
      </p:sp>
      <p:sp>
        <p:nvSpPr>
          <p:cNvPr id="112772" name="Text Box 132"/>
          <p:cNvSpPr txBox="1">
            <a:spLocks noChangeArrowheads="1"/>
          </p:cNvSpPr>
          <p:nvPr/>
        </p:nvSpPr>
        <p:spPr bwMode="auto">
          <a:xfrm>
            <a:off x="5838081" y="3059022"/>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rs1</a:t>
            </a:r>
          </a:p>
        </p:txBody>
      </p:sp>
      <p:sp>
        <p:nvSpPr>
          <p:cNvPr id="112773" name="Text Box 133"/>
          <p:cNvSpPr txBox="1">
            <a:spLocks noChangeArrowheads="1"/>
          </p:cNvSpPr>
          <p:nvPr/>
        </p:nvSpPr>
        <p:spPr bwMode="auto">
          <a:xfrm>
            <a:off x="5856994" y="3531860"/>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rd</a:t>
            </a:r>
            <a:endParaRPr lang="en-US" altLang="ja-JP" sz="900" b="1" dirty="0"/>
          </a:p>
        </p:txBody>
      </p:sp>
      <p:sp>
        <p:nvSpPr>
          <p:cNvPr id="112774" name="Text Box 134"/>
          <p:cNvSpPr txBox="1">
            <a:spLocks noChangeArrowheads="1"/>
          </p:cNvSpPr>
          <p:nvPr/>
        </p:nvSpPr>
        <p:spPr bwMode="auto">
          <a:xfrm>
            <a:off x="7662739" y="210291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srcb</a:t>
            </a:r>
            <a:endParaRPr lang="en-US" altLang="ja-JP" sz="900" b="1" dirty="0"/>
          </a:p>
        </p:txBody>
      </p:sp>
      <p:sp>
        <p:nvSpPr>
          <p:cNvPr id="112775" name="Text Box 135"/>
          <p:cNvSpPr txBox="1">
            <a:spLocks noChangeArrowheads="1"/>
          </p:cNvSpPr>
          <p:nvPr/>
        </p:nvSpPr>
        <p:spPr bwMode="auto">
          <a:xfrm>
            <a:off x="5004048" y="5658064"/>
            <a:ext cx="9298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aluresult</a:t>
            </a:r>
            <a:endParaRPr lang="en-US" altLang="ja-JP" sz="1400" b="1" dirty="0"/>
          </a:p>
        </p:txBody>
      </p:sp>
      <p:sp>
        <p:nvSpPr>
          <p:cNvPr id="112776" name="Text Box 136"/>
          <p:cNvSpPr txBox="1">
            <a:spLocks noChangeArrowheads="1"/>
          </p:cNvSpPr>
          <p:nvPr/>
        </p:nvSpPr>
        <p:spPr bwMode="auto">
          <a:xfrm>
            <a:off x="7767042" y="573600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writedata</a:t>
            </a:r>
            <a:endParaRPr lang="en-US" altLang="ja-JP" sz="900" b="1" dirty="0"/>
          </a:p>
        </p:txBody>
      </p:sp>
      <p:sp>
        <p:nvSpPr>
          <p:cNvPr id="112777" name="Text Box 137"/>
          <p:cNvSpPr txBox="1">
            <a:spLocks noChangeArrowheads="1"/>
          </p:cNvSpPr>
          <p:nvPr/>
        </p:nvSpPr>
        <p:spPr bwMode="auto">
          <a:xfrm>
            <a:off x="7054714" y="4511981"/>
            <a:ext cx="9298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readdata</a:t>
            </a:r>
            <a:endParaRPr lang="en-US" altLang="ja-JP" sz="1400" b="1" dirty="0"/>
          </a:p>
        </p:txBody>
      </p:sp>
      <p:sp>
        <p:nvSpPr>
          <p:cNvPr id="112779" name="Text Box 139"/>
          <p:cNvSpPr txBox="1">
            <a:spLocks noChangeArrowheads="1"/>
          </p:cNvSpPr>
          <p:nvPr/>
        </p:nvSpPr>
        <p:spPr bwMode="auto">
          <a:xfrm>
            <a:off x="6015376" y="2791117"/>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reg1</a:t>
            </a:r>
          </a:p>
        </p:txBody>
      </p:sp>
      <p:sp>
        <p:nvSpPr>
          <p:cNvPr id="112780" name="Text Box 140"/>
          <p:cNvSpPr txBox="1">
            <a:spLocks noChangeArrowheads="1"/>
          </p:cNvSpPr>
          <p:nvPr/>
        </p:nvSpPr>
        <p:spPr bwMode="auto">
          <a:xfrm>
            <a:off x="6659939" y="2534343"/>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reg2</a:t>
            </a:r>
          </a:p>
        </p:txBody>
      </p:sp>
      <p:sp>
        <p:nvSpPr>
          <p:cNvPr id="112782" name="Text Box 142"/>
          <p:cNvSpPr txBox="1">
            <a:spLocks noChangeArrowheads="1"/>
          </p:cNvSpPr>
          <p:nvPr/>
        </p:nvSpPr>
        <p:spPr bwMode="auto">
          <a:xfrm>
            <a:off x="4635856" y="285004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imm</a:t>
            </a:r>
            <a:endParaRPr lang="en-US" altLang="ja-JP" sz="900" b="1" dirty="0"/>
          </a:p>
        </p:txBody>
      </p:sp>
      <p:sp>
        <p:nvSpPr>
          <p:cNvPr id="112784" name="Line 144"/>
          <p:cNvSpPr>
            <a:spLocks noChangeShapeType="1"/>
          </p:cNvSpPr>
          <p:nvPr/>
        </p:nvSpPr>
        <p:spPr bwMode="auto">
          <a:xfrm>
            <a:off x="5338504" y="1734102"/>
            <a:ext cx="10716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38504" y="1544828"/>
            <a:ext cx="0" cy="3785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24175" y="1418182"/>
            <a:ext cx="214329"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24175" y="1923378"/>
            <a:ext cx="214329"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24175" y="1418183"/>
            <a:ext cx="0" cy="6318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08696" y="1544828"/>
            <a:ext cx="0" cy="284050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08697" y="1544828"/>
            <a:ext cx="6445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61097" y="1275313"/>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funct3</a:t>
            </a:r>
          </a:p>
        </p:txBody>
      </p:sp>
      <p:sp>
        <p:nvSpPr>
          <p:cNvPr id="112795" name="Text Box 155"/>
          <p:cNvSpPr txBox="1">
            <a:spLocks noChangeArrowheads="1"/>
          </p:cNvSpPr>
          <p:nvPr/>
        </p:nvSpPr>
        <p:spPr bwMode="auto">
          <a:xfrm>
            <a:off x="4405545" y="1808579"/>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a:t>ADD</a:t>
            </a:r>
          </a:p>
        </p:txBody>
      </p:sp>
      <p:sp>
        <p:nvSpPr>
          <p:cNvPr id="112798" name="Line 158"/>
          <p:cNvSpPr>
            <a:spLocks noChangeShapeType="1"/>
          </p:cNvSpPr>
          <p:nvPr/>
        </p:nvSpPr>
        <p:spPr bwMode="auto">
          <a:xfrm>
            <a:off x="4837355" y="1923376"/>
            <a:ext cx="28682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20116" y="5395726"/>
            <a:ext cx="9298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a:t>pc</a:t>
            </a:r>
          </a:p>
        </p:txBody>
      </p:sp>
      <p:sp>
        <p:nvSpPr>
          <p:cNvPr id="112802" name="Text Box 162"/>
          <p:cNvSpPr txBox="1">
            <a:spLocks noChangeArrowheads="1"/>
          </p:cNvSpPr>
          <p:nvPr/>
        </p:nvSpPr>
        <p:spPr bwMode="auto">
          <a:xfrm>
            <a:off x="2192913" y="4574609"/>
            <a:ext cx="9298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400" b="1" dirty="0" err="1"/>
              <a:t>instr</a:t>
            </a:r>
            <a:endParaRPr lang="en-US" altLang="ja-JP" sz="14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20717" y="3732615"/>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51694" y="3744098"/>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clk</a:t>
            </a:r>
            <a:endParaRPr lang="en-US" altLang="ja-JP" sz="9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6380" y="3504373"/>
            <a:ext cx="949431" cy="5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74725" y="2762585"/>
            <a:ext cx="715481" cy="194842"/>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10073" y="1099600"/>
            <a:ext cx="4082847" cy="20015"/>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6231" y="1119615"/>
            <a:ext cx="6515" cy="1631837"/>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84737" y="2629871"/>
            <a:ext cx="750756" cy="3960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&lt;&gt;=</a:t>
            </a:r>
            <a:r>
              <a:rPr lang="ja-JP" altLang="en-US" sz="12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2725" y="2825031"/>
            <a:ext cx="962011" cy="28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28404" y="2711315"/>
            <a:ext cx="3058182" cy="110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flipV="1">
            <a:off x="3422885" y="2801901"/>
            <a:ext cx="3701959" cy="22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5757" y="2562178"/>
            <a:ext cx="0" cy="1892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57561" y="2308415"/>
            <a:ext cx="846327" cy="13685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372616" y="2180847"/>
            <a:ext cx="1576" cy="1238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087867" y="2431189"/>
            <a:ext cx="1576" cy="1238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32684" y="2957427"/>
            <a:ext cx="1643" cy="42030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47392" y="2113500"/>
            <a:ext cx="929810"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srca</a:t>
            </a:r>
            <a:endParaRPr lang="en-US" altLang="ja-JP" sz="900" b="1" dirty="0"/>
          </a:p>
          <a:p>
            <a:r>
              <a:rPr lang="en-US" altLang="ja-JP" sz="900" b="1" dirty="0" err="1"/>
              <a:t>sel</a:t>
            </a:r>
            <a:endParaRPr lang="en-US" altLang="ja-JP" sz="9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5017632" y="1433498"/>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5030612" y="1723665"/>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V="1">
            <a:off x="5193519" y="2155377"/>
            <a:ext cx="44179" cy="2993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4980765" y="2447102"/>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8250136" y="2309653"/>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srcbsel</a:t>
            </a:r>
            <a:endParaRPr lang="en-US" altLang="ja-JP" sz="9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8019979" y="2396562"/>
            <a:ext cx="49957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7566895" y="2261949"/>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6980953" y="2257425"/>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6080775" y="4057850"/>
            <a:ext cx="499577"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658422" y="4036370"/>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resultsel</a:t>
            </a:r>
            <a:endParaRPr lang="en-US" altLang="ja-JP" sz="9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478887" y="2957427"/>
            <a:ext cx="5013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3879373" y="285101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6061988" y="2192708"/>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6388087" y="2219724"/>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8066240" y="2794546"/>
            <a:ext cx="5013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8466726" y="2688128"/>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977856" y="3690865"/>
            <a:ext cx="0" cy="170207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1529439" y="4919755"/>
            <a:ext cx="735968" cy="4731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p:nvPr/>
        </p:nvCxnSpPr>
        <p:spPr>
          <a:xfrm flipV="1">
            <a:off x="7246978" y="2885705"/>
            <a:ext cx="296279" cy="36259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6151693" y="4900619"/>
            <a:ext cx="888535" cy="6506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8C30516-A473-4607-AD17-B5DC33943E6A}"/>
              </a:ext>
            </a:extLst>
          </p:cNvPr>
          <p:cNvSpPr txBox="1"/>
          <p:nvPr/>
        </p:nvSpPr>
        <p:spPr>
          <a:xfrm>
            <a:off x="1375568" y="4088897"/>
            <a:ext cx="748923" cy="369332"/>
          </a:xfrm>
          <a:prstGeom prst="rect">
            <a:avLst/>
          </a:prstGeom>
          <a:noFill/>
        </p:spPr>
        <p:txBody>
          <a:bodyPr wrap="none" rtlCol="0">
            <a:spAutoFit/>
          </a:bodyPr>
          <a:lstStyle/>
          <a:p>
            <a:r>
              <a:rPr kumimoji="1" lang="en-US" altLang="ja-JP" dirty="0"/>
              <a:t>2.5ns</a:t>
            </a:r>
            <a:endParaRPr kumimoji="1" lang="ja-JP" altLang="en-US" dirty="0"/>
          </a:p>
        </p:txBody>
      </p:sp>
      <p:sp>
        <p:nvSpPr>
          <p:cNvPr id="164" name="テキスト ボックス 163">
            <a:extLst>
              <a:ext uri="{FF2B5EF4-FFF2-40B4-BE49-F238E27FC236}">
                <a16:creationId xmlns:a16="http://schemas.microsoft.com/office/drawing/2014/main" id="{7DDECB11-0953-4D33-A110-723B486F2A5C}"/>
              </a:ext>
            </a:extLst>
          </p:cNvPr>
          <p:cNvSpPr txBox="1"/>
          <p:nvPr/>
        </p:nvSpPr>
        <p:spPr>
          <a:xfrm>
            <a:off x="6262898" y="4390382"/>
            <a:ext cx="748923" cy="369332"/>
          </a:xfrm>
          <a:prstGeom prst="rect">
            <a:avLst/>
          </a:prstGeom>
          <a:noFill/>
        </p:spPr>
        <p:txBody>
          <a:bodyPr wrap="none" rtlCol="0">
            <a:spAutoFit/>
          </a:bodyPr>
          <a:lstStyle/>
          <a:p>
            <a:r>
              <a:rPr lang="en-US" altLang="ja-JP" dirty="0"/>
              <a:t>8</a:t>
            </a:r>
            <a:r>
              <a:rPr kumimoji="1" lang="en-US" altLang="ja-JP" dirty="0"/>
              <a:t>.5ns</a:t>
            </a:r>
            <a:endParaRPr kumimoji="1" lang="ja-JP" altLang="en-US" dirty="0"/>
          </a:p>
        </p:txBody>
      </p:sp>
    </p:spTree>
    <p:extLst>
      <p:ext uri="{BB962C8B-B14F-4D97-AF65-F5344CB8AC3E}">
        <p14:creationId xmlns:p14="http://schemas.microsoft.com/office/powerpoint/2010/main" val="2942402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482644" y="2491199"/>
            <a:ext cx="5510" cy="69447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38382" y="2175280"/>
            <a:ext cx="1576" cy="12386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09724" y="1102259"/>
            <a:ext cx="0" cy="44117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694668" y="1102261"/>
            <a:ext cx="121505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694671" y="1102262"/>
            <a:ext cx="1575" cy="322044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694668" y="4322706"/>
            <a:ext cx="100072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695395" y="4133432"/>
            <a:ext cx="0" cy="1892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5979916" y="4825119"/>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5979916" y="5014393"/>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5979916" y="5203667"/>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5979916" y="5392941"/>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5979916" y="5963547"/>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5979916" y="5583607"/>
            <a:ext cx="1787126" cy="3799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566895" y="6151429"/>
            <a:ext cx="0" cy="1892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10149" y="1930336"/>
            <a:ext cx="46509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196547" y="1930336"/>
            <a:ext cx="46509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24904" y="1553178"/>
            <a:ext cx="1643714" cy="629059"/>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767889" y="1544828"/>
            <a:ext cx="44812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13300" y="1614416"/>
            <a:ext cx="44812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388085" y="5601700"/>
            <a:ext cx="54996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65162" y="6152822"/>
            <a:ext cx="0" cy="3785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192670" y="6026176"/>
            <a:ext cx="72494"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65164" y="6026176"/>
            <a:ext cx="70918"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51707" y="6273902"/>
            <a:ext cx="589405" cy="755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46978" y="1418182"/>
            <a:ext cx="24451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108520" y="0"/>
            <a:ext cx="805060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１サイクル版のクリティカル・パス：最も長い信号経路：</a:t>
            </a:r>
            <a:r>
              <a:rPr lang="en-US" altLang="ja-JP" sz="2400" b="1" dirty="0" err="1"/>
              <a:t>lw</a:t>
            </a:r>
            <a:r>
              <a:rPr lang="ja-JP" altLang="en-US" sz="2400" b="1" dirty="0"/>
              <a:t>命令</a:t>
            </a:r>
            <a:endParaRPr lang="en-US" altLang="ja-JP" sz="2400" b="1" dirty="0"/>
          </a:p>
          <a:p>
            <a:r>
              <a:rPr lang="ja-JP" altLang="en-US" sz="2400" b="1" dirty="0"/>
              <a:t>出力遅延</a:t>
            </a:r>
          </a:p>
        </p:txBody>
      </p:sp>
      <p:grpSp>
        <p:nvGrpSpPr>
          <p:cNvPr id="112678" name="Group 38"/>
          <p:cNvGrpSpPr>
            <a:grpSpLocks/>
          </p:cNvGrpSpPr>
          <p:nvPr/>
        </p:nvGrpSpPr>
        <p:grpSpPr bwMode="auto">
          <a:xfrm>
            <a:off x="6337656" y="3185670"/>
            <a:ext cx="1145714" cy="567823"/>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481068" y="3942766"/>
            <a:ext cx="715481" cy="19484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38809" y="3759059"/>
            <a:ext cx="1575" cy="18370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53136" y="4133433"/>
            <a:ext cx="0" cy="693078"/>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694668" y="2825031"/>
            <a:ext cx="3152" cy="2776669"/>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481066" y="3753492"/>
            <a:ext cx="0" cy="1892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5597" y="4826510"/>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5597" y="5015784"/>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5597" y="5205058"/>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5597" y="5394332"/>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5597" y="5964938"/>
            <a:ext cx="1787126" cy="1892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5597" y="5585000"/>
            <a:ext cx="1787126" cy="37994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7857" y="5395725"/>
            <a:ext cx="286823" cy="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765" y="5603092"/>
            <a:ext cx="549966"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21999" y="3377727"/>
            <a:ext cx="1000727" cy="3173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21999" y="3504374"/>
            <a:ext cx="143411" cy="6262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21999" y="3567004"/>
            <a:ext cx="143411" cy="640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36327" y="3372161"/>
            <a:ext cx="668787"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7856" y="3690864"/>
            <a:ext cx="0" cy="25190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34869" y="3942767"/>
            <a:ext cx="6429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34869" y="2304710"/>
            <a:ext cx="11036" cy="16380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47478" y="2308884"/>
            <a:ext cx="28682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34298" y="2435530"/>
            <a:ext cx="285248" cy="25190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34300" y="2308884"/>
            <a:ext cx="141835" cy="12664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26989" y="2566352"/>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61807" y="2687434"/>
            <a:ext cx="143411" cy="640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9546" y="2547926"/>
            <a:ext cx="5199054" cy="1425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55372" y="3561435"/>
            <a:ext cx="666627" cy="55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7856" y="3942766"/>
            <a:ext cx="0" cy="14529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9436" y="6156997"/>
            <a:ext cx="1576911"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2912" y="3501590"/>
            <a:ext cx="0" cy="132492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12283" y="6273901"/>
            <a:ext cx="1784845"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2913" y="3248297"/>
            <a:ext cx="1144139" cy="253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37052" y="3248296"/>
            <a:ext cx="300218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694671" y="5582216"/>
            <a:ext cx="280518" cy="1"/>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19118" y="3564218"/>
            <a:ext cx="3120115" cy="4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5407" y="3501591"/>
            <a:ext cx="1142562" cy="883744"/>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07968" y="4385334"/>
            <a:ext cx="4574979"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7982946" y="3248296"/>
            <a:ext cx="0" cy="113703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483369" y="3248296"/>
            <a:ext cx="49957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767891" y="2301925"/>
            <a:ext cx="1358468" cy="18927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269040" y="2680474"/>
            <a:ext cx="784822" cy="2052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2913" y="3059023"/>
            <a:ext cx="1287549" cy="4425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78886" y="3059022"/>
            <a:ext cx="43622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41111" y="2869747"/>
            <a:ext cx="0" cy="1892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41111" y="2491199"/>
            <a:ext cx="0" cy="18927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25630" y="2491201"/>
            <a:ext cx="0" cy="69447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39959" y="3753492"/>
            <a:ext cx="0" cy="18927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466707" y="3838104"/>
            <a:ext cx="589405" cy="107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25631" y="3123041"/>
            <a:ext cx="114413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269769" y="3123041"/>
            <a:ext cx="0" cy="2588605"/>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768618" y="5711646"/>
            <a:ext cx="501152" cy="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53562" y="3942767"/>
            <a:ext cx="35774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0</a:t>
            </a:r>
          </a:p>
        </p:txBody>
      </p:sp>
      <p:sp>
        <p:nvSpPr>
          <p:cNvPr id="112768" name="Text Box 128"/>
          <p:cNvSpPr txBox="1">
            <a:spLocks noChangeArrowheads="1"/>
          </p:cNvSpPr>
          <p:nvPr/>
        </p:nvSpPr>
        <p:spPr bwMode="auto">
          <a:xfrm>
            <a:off x="6911301" y="3942767"/>
            <a:ext cx="35774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1</a:t>
            </a:r>
          </a:p>
        </p:txBody>
      </p:sp>
      <p:sp>
        <p:nvSpPr>
          <p:cNvPr id="112771" name="Text Box 131"/>
          <p:cNvSpPr txBox="1">
            <a:spLocks noChangeArrowheads="1"/>
          </p:cNvSpPr>
          <p:nvPr/>
        </p:nvSpPr>
        <p:spPr bwMode="auto">
          <a:xfrm>
            <a:off x="7483371" y="3248296"/>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rs2</a:t>
            </a:r>
          </a:p>
        </p:txBody>
      </p:sp>
      <p:sp>
        <p:nvSpPr>
          <p:cNvPr id="112772" name="Text Box 132"/>
          <p:cNvSpPr txBox="1">
            <a:spLocks noChangeArrowheads="1"/>
          </p:cNvSpPr>
          <p:nvPr/>
        </p:nvSpPr>
        <p:spPr bwMode="auto">
          <a:xfrm>
            <a:off x="5838081" y="3059022"/>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rs1</a:t>
            </a:r>
          </a:p>
        </p:txBody>
      </p:sp>
      <p:sp>
        <p:nvSpPr>
          <p:cNvPr id="112773" name="Text Box 133"/>
          <p:cNvSpPr txBox="1">
            <a:spLocks noChangeArrowheads="1"/>
          </p:cNvSpPr>
          <p:nvPr/>
        </p:nvSpPr>
        <p:spPr bwMode="auto">
          <a:xfrm>
            <a:off x="5856994" y="3531860"/>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rd</a:t>
            </a:r>
            <a:endParaRPr lang="en-US" altLang="ja-JP" sz="900" b="1" dirty="0"/>
          </a:p>
        </p:txBody>
      </p:sp>
      <p:sp>
        <p:nvSpPr>
          <p:cNvPr id="112774" name="Text Box 134"/>
          <p:cNvSpPr txBox="1">
            <a:spLocks noChangeArrowheads="1"/>
          </p:cNvSpPr>
          <p:nvPr/>
        </p:nvSpPr>
        <p:spPr bwMode="auto">
          <a:xfrm>
            <a:off x="7662739" y="210291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srcb</a:t>
            </a:r>
            <a:endParaRPr lang="en-US" altLang="ja-JP" sz="900" b="1" dirty="0"/>
          </a:p>
        </p:txBody>
      </p:sp>
      <p:sp>
        <p:nvSpPr>
          <p:cNvPr id="112775" name="Text Box 135"/>
          <p:cNvSpPr txBox="1">
            <a:spLocks noChangeArrowheads="1"/>
          </p:cNvSpPr>
          <p:nvPr/>
        </p:nvSpPr>
        <p:spPr bwMode="auto">
          <a:xfrm>
            <a:off x="4961857" y="5658064"/>
            <a:ext cx="12104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600" b="1" dirty="0" err="1"/>
              <a:t>aluresult</a:t>
            </a:r>
            <a:endParaRPr lang="en-US" altLang="ja-JP" sz="1600" b="1" dirty="0"/>
          </a:p>
        </p:txBody>
      </p:sp>
      <p:sp>
        <p:nvSpPr>
          <p:cNvPr id="112776" name="Text Box 136"/>
          <p:cNvSpPr txBox="1">
            <a:spLocks noChangeArrowheads="1"/>
          </p:cNvSpPr>
          <p:nvPr/>
        </p:nvSpPr>
        <p:spPr bwMode="auto">
          <a:xfrm>
            <a:off x="7767041" y="5736000"/>
            <a:ext cx="123081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600" b="1" dirty="0" err="1"/>
              <a:t>writedata</a:t>
            </a:r>
            <a:endParaRPr lang="en-US" altLang="ja-JP" sz="1600" b="1" dirty="0"/>
          </a:p>
        </p:txBody>
      </p:sp>
      <p:sp>
        <p:nvSpPr>
          <p:cNvPr id="112777" name="Text Box 137"/>
          <p:cNvSpPr txBox="1">
            <a:spLocks noChangeArrowheads="1"/>
          </p:cNvSpPr>
          <p:nvPr/>
        </p:nvSpPr>
        <p:spPr bwMode="auto">
          <a:xfrm>
            <a:off x="7057957" y="4499108"/>
            <a:ext cx="12104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600" b="1" dirty="0" err="1"/>
              <a:t>readdata</a:t>
            </a:r>
            <a:endParaRPr lang="en-US" altLang="ja-JP" sz="1600" b="1" dirty="0"/>
          </a:p>
        </p:txBody>
      </p:sp>
      <p:sp>
        <p:nvSpPr>
          <p:cNvPr id="112779" name="Text Box 139"/>
          <p:cNvSpPr txBox="1">
            <a:spLocks noChangeArrowheads="1"/>
          </p:cNvSpPr>
          <p:nvPr/>
        </p:nvSpPr>
        <p:spPr bwMode="auto">
          <a:xfrm>
            <a:off x="6015376" y="2791117"/>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reg1</a:t>
            </a:r>
          </a:p>
        </p:txBody>
      </p:sp>
      <p:sp>
        <p:nvSpPr>
          <p:cNvPr id="112780" name="Text Box 140"/>
          <p:cNvSpPr txBox="1">
            <a:spLocks noChangeArrowheads="1"/>
          </p:cNvSpPr>
          <p:nvPr/>
        </p:nvSpPr>
        <p:spPr bwMode="auto">
          <a:xfrm>
            <a:off x="6659939" y="2534343"/>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reg2</a:t>
            </a:r>
          </a:p>
        </p:txBody>
      </p:sp>
      <p:sp>
        <p:nvSpPr>
          <p:cNvPr id="112782" name="Text Box 142"/>
          <p:cNvSpPr txBox="1">
            <a:spLocks noChangeArrowheads="1"/>
          </p:cNvSpPr>
          <p:nvPr/>
        </p:nvSpPr>
        <p:spPr bwMode="auto">
          <a:xfrm>
            <a:off x="4635856" y="285004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imm</a:t>
            </a:r>
            <a:endParaRPr lang="en-US" altLang="ja-JP" sz="900" b="1" dirty="0"/>
          </a:p>
        </p:txBody>
      </p:sp>
      <p:sp>
        <p:nvSpPr>
          <p:cNvPr id="112784" name="Line 144"/>
          <p:cNvSpPr>
            <a:spLocks noChangeShapeType="1"/>
          </p:cNvSpPr>
          <p:nvPr/>
        </p:nvSpPr>
        <p:spPr bwMode="auto">
          <a:xfrm>
            <a:off x="5338504" y="1734102"/>
            <a:ext cx="10716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38504" y="1544828"/>
            <a:ext cx="0" cy="3785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24175" y="1418182"/>
            <a:ext cx="214329"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24175" y="1923378"/>
            <a:ext cx="214329" cy="1266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24175" y="1418183"/>
            <a:ext cx="0" cy="6318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08696" y="1544828"/>
            <a:ext cx="0" cy="284050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08697" y="1544828"/>
            <a:ext cx="6445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61097" y="1275313"/>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funct3</a:t>
            </a:r>
          </a:p>
        </p:txBody>
      </p:sp>
      <p:sp>
        <p:nvSpPr>
          <p:cNvPr id="112795" name="Text Box 155"/>
          <p:cNvSpPr txBox="1">
            <a:spLocks noChangeArrowheads="1"/>
          </p:cNvSpPr>
          <p:nvPr/>
        </p:nvSpPr>
        <p:spPr bwMode="auto">
          <a:xfrm>
            <a:off x="4405545" y="1808579"/>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a:t>ADD</a:t>
            </a:r>
          </a:p>
        </p:txBody>
      </p:sp>
      <p:sp>
        <p:nvSpPr>
          <p:cNvPr id="112798" name="Line 158"/>
          <p:cNvSpPr>
            <a:spLocks noChangeShapeType="1"/>
          </p:cNvSpPr>
          <p:nvPr/>
        </p:nvSpPr>
        <p:spPr bwMode="auto">
          <a:xfrm>
            <a:off x="4837355" y="1923376"/>
            <a:ext cx="28682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339428" y="5395726"/>
            <a:ext cx="12104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600" b="1" dirty="0"/>
              <a:t>pc</a:t>
            </a:r>
          </a:p>
        </p:txBody>
      </p:sp>
      <p:sp>
        <p:nvSpPr>
          <p:cNvPr id="112802" name="Text Box 162"/>
          <p:cNvSpPr txBox="1">
            <a:spLocks noChangeArrowheads="1"/>
          </p:cNvSpPr>
          <p:nvPr/>
        </p:nvSpPr>
        <p:spPr bwMode="auto">
          <a:xfrm>
            <a:off x="1912225" y="4574609"/>
            <a:ext cx="121049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600" b="1" dirty="0" err="1"/>
              <a:t>instr</a:t>
            </a:r>
            <a:endParaRPr lang="en-US" altLang="ja-JP" sz="16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20717" y="3732615"/>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51694" y="3744098"/>
            <a:ext cx="786398"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clk</a:t>
            </a:r>
            <a:endParaRPr lang="en-US" altLang="ja-JP" sz="9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6380" y="3504373"/>
            <a:ext cx="949431" cy="570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74725" y="2762585"/>
            <a:ext cx="715481" cy="194842"/>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10073" y="1099600"/>
            <a:ext cx="4082847" cy="20015"/>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6231" y="1119615"/>
            <a:ext cx="6515" cy="1631837"/>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84737" y="2629871"/>
            <a:ext cx="750756" cy="3960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&lt;&gt;=</a:t>
            </a:r>
            <a:r>
              <a:rPr lang="ja-JP" altLang="en-US" sz="12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2725" y="2825031"/>
            <a:ext cx="962011" cy="28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28404" y="2711315"/>
            <a:ext cx="3058182" cy="110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flipV="1">
            <a:off x="3422885" y="2801901"/>
            <a:ext cx="3701959" cy="22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5757" y="2562178"/>
            <a:ext cx="0" cy="1892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57561" y="2308415"/>
            <a:ext cx="846327" cy="13685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372616" y="2180847"/>
            <a:ext cx="1576" cy="1238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087867" y="2431189"/>
            <a:ext cx="1576" cy="1238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32684" y="2957427"/>
            <a:ext cx="1643" cy="42030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47392" y="2113500"/>
            <a:ext cx="929810"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srca</a:t>
            </a:r>
            <a:endParaRPr lang="en-US" altLang="ja-JP" sz="900" b="1" dirty="0"/>
          </a:p>
          <a:p>
            <a:r>
              <a:rPr lang="en-US" altLang="ja-JP" sz="900" b="1" dirty="0" err="1"/>
              <a:t>sel</a:t>
            </a:r>
            <a:endParaRPr lang="en-US" altLang="ja-JP" sz="9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5017632" y="1433498"/>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5030612" y="1723665"/>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V="1">
            <a:off x="5193519" y="2155377"/>
            <a:ext cx="44179" cy="2993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4980765" y="2447102"/>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8250136" y="2309653"/>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srcbsel</a:t>
            </a:r>
            <a:endParaRPr lang="en-US" altLang="ja-JP" sz="9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8019979" y="2396562"/>
            <a:ext cx="49957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7566895" y="2261949"/>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6980953" y="2257425"/>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6080775" y="4057850"/>
            <a:ext cx="499577"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658422" y="4036370"/>
            <a:ext cx="915492"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resultsel</a:t>
            </a:r>
            <a:endParaRPr lang="en-US" altLang="ja-JP" sz="9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478887" y="2957427"/>
            <a:ext cx="5013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3879373" y="2851010"/>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6061988" y="2192708"/>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6388087" y="2219724"/>
            <a:ext cx="414172" cy="4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8066240" y="2794546"/>
            <a:ext cx="50134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8466726" y="2688128"/>
            <a:ext cx="929810" cy="26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977856" y="3690865"/>
            <a:ext cx="0" cy="1702077"/>
          </a:xfrm>
          <a:prstGeom prst="straightConnector1">
            <a:avLst/>
          </a:prstGeom>
          <a:ln w="38100">
            <a:solidFill>
              <a:srgbClr val="0066FF"/>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1529439" y="4919755"/>
            <a:ext cx="735968" cy="4731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p:nvPr/>
        </p:nvCxnSpPr>
        <p:spPr>
          <a:xfrm flipV="1">
            <a:off x="7246978" y="2885705"/>
            <a:ext cx="296279" cy="36259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6151693" y="4900619"/>
            <a:ext cx="888535" cy="6506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8C30516-A473-4607-AD17-B5DC33943E6A}"/>
              </a:ext>
            </a:extLst>
          </p:cNvPr>
          <p:cNvSpPr txBox="1"/>
          <p:nvPr/>
        </p:nvSpPr>
        <p:spPr>
          <a:xfrm>
            <a:off x="64178" y="4334111"/>
            <a:ext cx="947695" cy="646331"/>
          </a:xfrm>
          <a:prstGeom prst="rect">
            <a:avLst/>
          </a:prstGeom>
          <a:noFill/>
        </p:spPr>
        <p:txBody>
          <a:bodyPr wrap="none" rtlCol="0">
            <a:spAutoFit/>
          </a:bodyPr>
          <a:lstStyle/>
          <a:p>
            <a:r>
              <a:rPr lang="en-US" altLang="ja-JP" dirty="0"/>
              <a:t>10-0.5</a:t>
            </a:r>
          </a:p>
          <a:p>
            <a:r>
              <a:rPr kumimoji="1" lang="en-US" altLang="ja-JP" dirty="0"/>
              <a:t>=9..5ns</a:t>
            </a:r>
            <a:endParaRPr kumimoji="1" lang="ja-JP" altLang="en-US" dirty="0"/>
          </a:p>
        </p:txBody>
      </p:sp>
      <p:sp>
        <p:nvSpPr>
          <p:cNvPr id="164" name="テキスト ボックス 163">
            <a:extLst>
              <a:ext uri="{FF2B5EF4-FFF2-40B4-BE49-F238E27FC236}">
                <a16:creationId xmlns:a16="http://schemas.microsoft.com/office/drawing/2014/main" id="{7DDECB11-0953-4D33-A110-723B486F2A5C}"/>
              </a:ext>
            </a:extLst>
          </p:cNvPr>
          <p:cNvSpPr txBox="1"/>
          <p:nvPr/>
        </p:nvSpPr>
        <p:spPr>
          <a:xfrm>
            <a:off x="6262898" y="4390382"/>
            <a:ext cx="748923" cy="369332"/>
          </a:xfrm>
          <a:prstGeom prst="rect">
            <a:avLst/>
          </a:prstGeom>
          <a:noFill/>
        </p:spPr>
        <p:txBody>
          <a:bodyPr wrap="none" rtlCol="0">
            <a:spAutoFit/>
          </a:bodyPr>
          <a:lstStyle/>
          <a:p>
            <a:r>
              <a:rPr lang="en-US" altLang="ja-JP" dirty="0"/>
              <a:t>8</a:t>
            </a:r>
            <a:r>
              <a:rPr kumimoji="1" lang="en-US" altLang="ja-JP" dirty="0"/>
              <a:t>.5ns</a:t>
            </a:r>
            <a:endParaRPr kumimoji="1" lang="ja-JP" altLang="en-US" dirty="0"/>
          </a:p>
        </p:txBody>
      </p:sp>
      <p:sp>
        <p:nvSpPr>
          <p:cNvPr id="165" name="テキスト ボックス 164">
            <a:extLst>
              <a:ext uri="{FF2B5EF4-FFF2-40B4-BE49-F238E27FC236}">
                <a16:creationId xmlns:a16="http://schemas.microsoft.com/office/drawing/2014/main" id="{B5A2A1FD-C40A-4D09-8BFF-4B66F9E2756B}"/>
              </a:ext>
            </a:extLst>
          </p:cNvPr>
          <p:cNvSpPr txBox="1"/>
          <p:nvPr/>
        </p:nvSpPr>
        <p:spPr>
          <a:xfrm>
            <a:off x="4712303" y="4632141"/>
            <a:ext cx="947695" cy="646331"/>
          </a:xfrm>
          <a:prstGeom prst="rect">
            <a:avLst/>
          </a:prstGeom>
          <a:noFill/>
        </p:spPr>
        <p:txBody>
          <a:bodyPr wrap="none" rtlCol="0">
            <a:spAutoFit/>
          </a:bodyPr>
          <a:lstStyle/>
          <a:p>
            <a:r>
              <a:rPr lang="en-US" altLang="ja-JP" dirty="0"/>
              <a:t>10-6.5</a:t>
            </a:r>
          </a:p>
          <a:p>
            <a:r>
              <a:rPr kumimoji="1" lang="en-US" altLang="ja-JP" dirty="0"/>
              <a:t>=3..5ns</a:t>
            </a:r>
            <a:endParaRPr kumimoji="1" lang="ja-JP" altLang="en-US" dirty="0"/>
          </a:p>
        </p:txBody>
      </p:sp>
      <p:sp>
        <p:nvSpPr>
          <p:cNvPr id="166" name="テキスト ボックス 165">
            <a:extLst>
              <a:ext uri="{FF2B5EF4-FFF2-40B4-BE49-F238E27FC236}">
                <a16:creationId xmlns:a16="http://schemas.microsoft.com/office/drawing/2014/main" id="{89C6C9AA-FD7E-4024-AE78-29FD594AAB25}"/>
              </a:ext>
            </a:extLst>
          </p:cNvPr>
          <p:cNvSpPr txBox="1"/>
          <p:nvPr/>
        </p:nvSpPr>
        <p:spPr>
          <a:xfrm>
            <a:off x="8268455" y="4488160"/>
            <a:ext cx="947695" cy="646331"/>
          </a:xfrm>
          <a:prstGeom prst="rect">
            <a:avLst/>
          </a:prstGeom>
          <a:noFill/>
        </p:spPr>
        <p:txBody>
          <a:bodyPr wrap="none" rtlCol="0">
            <a:spAutoFit/>
          </a:bodyPr>
          <a:lstStyle/>
          <a:p>
            <a:r>
              <a:rPr lang="en-US" altLang="ja-JP" dirty="0"/>
              <a:t>10-6.5</a:t>
            </a:r>
          </a:p>
          <a:p>
            <a:r>
              <a:rPr kumimoji="1" lang="en-US" altLang="ja-JP" dirty="0"/>
              <a:t>=3..5ns</a:t>
            </a:r>
            <a:endParaRPr kumimoji="1" lang="ja-JP" altLang="en-US" dirty="0"/>
          </a:p>
        </p:txBody>
      </p:sp>
    </p:spTree>
    <p:extLst>
      <p:ext uri="{BB962C8B-B14F-4D97-AF65-F5344CB8AC3E}">
        <p14:creationId xmlns:p14="http://schemas.microsoft.com/office/powerpoint/2010/main" val="3951855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ja-JP" altLang="en-US"/>
              <a:t>残りの設定</a:t>
            </a:r>
          </a:p>
        </p:txBody>
      </p:sp>
      <p:sp>
        <p:nvSpPr>
          <p:cNvPr id="164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nSpc>
                <a:spcPct val="80000"/>
              </a:lnSpc>
              <a:buFontTx/>
              <a:buNone/>
            </a:pPr>
            <a:r>
              <a:rPr lang="en-US" altLang="ja-JP" sz="2000" dirty="0" err="1"/>
              <a:t>set_max_fanout</a:t>
            </a:r>
            <a:r>
              <a:rPr lang="en-US" altLang="ja-JP" sz="2000" dirty="0"/>
              <a:t> 12 [</a:t>
            </a:r>
            <a:r>
              <a:rPr lang="en-US" altLang="ja-JP" sz="2000" dirty="0" err="1"/>
              <a:t>current_design</a:t>
            </a:r>
            <a:r>
              <a:rPr lang="en-US" altLang="ja-JP" sz="2000" dirty="0"/>
              <a:t>]</a:t>
            </a:r>
          </a:p>
          <a:p>
            <a:pPr>
              <a:lnSpc>
                <a:spcPct val="80000"/>
              </a:lnSpc>
              <a:buFontTx/>
              <a:buNone/>
            </a:pPr>
            <a:r>
              <a:rPr lang="en-US" altLang="ja-JP" sz="2000" dirty="0" err="1"/>
              <a:t>set_max_area</a:t>
            </a:r>
            <a:r>
              <a:rPr lang="en-US" altLang="ja-JP" sz="2000" dirty="0"/>
              <a:t> 0</a:t>
            </a:r>
          </a:p>
          <a:p>
            <a:pPr>
              <a:lnSpc>
                <a:spcPct val="80000"/>
              </a:lnSpc>
              <a:buFontTx/>
              <a:buNone/>
            </a:pPr>
            <a:endParaRPr lang="en-US" altLang="ja-JP" sz="2000" dirty="0"/>
          </a:p>
          <a:p>
            <a:pPr>
              <a:lnSpc>
                <a:spcPct val="80000"/>
              </a:lnSpc>
              <a:buFontTx/>
              <a:buNone/>
            </a:pPr>
            <a:r>
              <a:rPr lang="en-US" altLang="ja-JP" sz="2000" dirty="0"/>
              <a:t>compile -</a:t>
            </a:r>
            <a:r>
              <a:rPr lang="en-US" altLang="ja-JP" sz="2000" dirty="0" err="1"/>
              <a:t>map_effort</a:t>
            </a:r>
            <a:r>
              <a:rPr lang="en-US" altLang="ja-JP" sz="2000" dirty="0"/>
              <a:t> medium -</a:t>
            </a:r>
            <a:r>
              <a:rPr lang="en-US" altLang="ja-JP" sz="2000" dirty="0" err="1"/>
              <a:t>area_effort</a:t>
            </a:r>
            <a:r>
              <a:rPr lang="en-US" altLang="ja-JP" sz="2000" dirty="0"/>
              <a:t> medium</a:t>
            </a:r>
          </a:p>
          <a:p>
            <a:pPr>
              <a:lnSpc>
                <a:spcPct val="80000"/>
              </a:lnSpc>
              <a:buFontTx/>
              <a:buNone/>
            </a:pPr>
            <a:endParaRPr lang="en-US" altLang="ja-JP" sz="2000" dirty="0"/>
          </a:p>
          <a:p>
            <a:pPr>
              <a:lnSpc>
                <a:spcPct val="80000"/>
              </a:lnSpc>
              <a:buFontTx/>
              <a:buNone/>
            </a:pPr>
            <a:r>
              <a:rPr lang="en-US" altLang="ja-JP" sz="2000" dirty="0"/>
              <a:t>redirect –tee –file </a:t>
            </a:r>
            <a:r>
              <a:rPr lang="en-US" altLang="ja-JP" sz="2000" dirty="0" err="1"/>
              <a:t>timing.rpt</a:t>
            </a:r>
            <a:r>
              <a:rPr lang="en-US" altLang="ja-JP" sz="2000" dirty="0"/>
              <a:t> {</a:t>
            </a:r>
            <a:r>
              <a:rPr lang="en-US" altLang="ja-JP" sz="2000" dirty="0" err="1"/>
              <a:t>report_timing</a:t>
            </a:r>
            <a:r>
              <a:rPr lang="en-US" altLang="ja-JP" sz="2000" dirty="0"/>
              <a:t> -</a:t>
            </a:r>
            <a:r>
              <a:rPr lang="en-US" altLang="ja-JP" sz="2000" dirty="0" err="1"/>
              <a:t>max_paths</a:t>
            </a:r>
            <a:r>
              <a:rPr lang="en-US" altLang="ja-JP" sz="2000" dirty="0"/>
              <a:t> 1}</a:t>
            </a:r>
          </a:p>
          <a:p>
            <a:pPr>
              <a:lnSpc>
                <a:spcPct val="80000"/>
              </a:lnSpc>
              <a:buFontTx/>
              <a:buNone/>
            </a:pPr>
            <a:endParaRPr lang="en-US" altLang="ja-JP" sz="2000" dirty="0"/>
          </a:p>
          <a:p>
            <a:pPr>
              <a:lnSpc>
                <a:spcPct val="80000"/>
              </a:lnSpc>
              <a:buFontTx/>
              <a:buNone/>
            </a:pPr>
            <a:r>
              <a:rPr lang="en-US" altLang="ja-JP" sz="2000" dirty="0"/>
              <a:t>redirect –tee –file </a:t>
            </a:r>
            <a:r>
              <a:rPr lang="en-US" altLang="ja-JP" sz="2000" dirty="0" err="1"/>
              <a:t>area.rpt</a:t>
            </a:r>
            <a:r>
              <a:rPr lang="en-US" altLang="ja-JP" sz="2000" dirty="0"/>
              <a:t> {</a:t>
            </a:r>
            <a:r>
              <a:rPr lang="en-US" altLang="ja-JP" sz="2000" dirty="0" err="1"/>
              <a:t>report_area</a:t>
            </a:r>
            <a:r>
              <a:rPr lang="en-US" altLang="ja-JP" sz="2000" dirty="0"/>
              <a:t>}</a:t>
            </a:r>
            <a:r>
              <a:rPr lang="ja-JP" altLang="en-US" sz="2000" dirty="0"/>
              <a:t>　</a:t>
            </a:r>
            <a:endParaRPr lang="en-US" altLang="ja-JP" sz="2000" dirty="0"/>
          </a:p>
          <a:p>
            <a:pPr>
              <a:lnSpc>
                <a:spcPct val="80000"/>
              </a:lnSpc>
              <a:buFontTx/>
              <a:buNone/>
            </a:pPr>
            <a:r>
              <a:rPr lang="en-US" altLang="ja-JP" sz="2000" dirty="0"/>
              <a:t>redirect –tee –file </a:t>
            </a:r>
            <a:r>
              <a:rPr lang="en-US" altLang="ja-JP" sz="2000" dirty="0" err="1"/>
              <a:t>power.rpt</a:t>
            </a:r>
            <a:r>
              <a:rPr lang="en-US" altLang="ja-JP" sz="2000" dirty="0"/>
              <a:t> {</a:t>
            </a:r>
            <a:r>
              <a:rPr lang="en-US" altLang="ja-JP" sz="2000" dirty="0" err="1"/>
              <a:t>report_power</a:t>
            </a:r>
            <a:r>
              <a:rPr lang="en-US" altLang="ja-JP" sz="2000" dirty="0"/>
              <a:t>}</a:t>
            </a:r>
          </a:p>
          <a:p>
            <a:pPr>
              <a:lnSpc>
                <a:spcPct val="80000"/>
              </a:lnSpc>
              <a:buFontTx/>
              <a:buNone/>
            </a:pPr>
            <a:endParaRPr lang="en-US" altLang="ja-JP" sz="2000" dirty="0"/>
          </a:p>
          <a:p>
            <a:pPr>
              <a:lnSpc>
                <a:spcPct val="80000"/>
              </a:lnSpc>
              <a:buFontTx/>
              <a:buNone/>
            </a:pPr>
            <a:r>
              <a:rPr lang="en-US" altLang="ja-JP" sz="2000" dirty="0"/>
              <a:t>write -</a:t>
            </a:r>
            <a:r>
              <a:rPr lang="en-US" altLang="ja-JP" sz="2000" dirty="0" err="1"/>
              <a:t>hier</a:t>
            </a:r>
            <a:r>
              <a:rPr lang="en-US" altLang="ja-JP" sz="2000" dirty="0"/>
              <a:t> -format </a:t>
            </a:r>
            <a:r>
              <a:rPr lang="en-US" altLang="ja-JP" sz="2000" dirty="0" err="1"/>
              <a:t>verilog</a:t>
            </a:r>
            <a:r>
              <a:rPr lang="en-US" altLang="ja-JP" sz="2000" dirty="0"/>
              <a:t> –output rv32i.vnet</a:t>
            </a:r>
          </a:p>
          <a:p>
            <a:pPr>
              <a:lnSpc>
                <a:spcPct val="80000"/>
              </a:lnSpc>
              <a:buFontTx/>
              <a:buNone/>
            </a:pPr>
            <a:endParaRPr lang="en-US" altLang="ja-JP" sz="2000" dirty="0"/>
          </a:p>
          <a:p>
            <a:pPr>
              <a:lnSpc>
                <a:spcPct val="80000"/>
              </a:lnSpc>
              <a:buFontTx/>
              <a:buNone/>
            </a:pPr>
            <a:r>
              <a:rPr lang="en-US" altLang="ja-JP" sz="2000" dirty="0"/>
              <a:t>quit</a:t>
            </a:r>
          </a:p>
          <a:p>
            <a:pPr>
              <a:lnSpc>
                <a:spcPct val="80000"/>
              </a:lnSpc>
              <a:buFontTx/>
              <a:buNone/>
            </a:pPr>
            <a:endParaRPr lang="en-US" altLang="ja-JP" sz="2000" dirty="0"/>
          </a:p>
        </p:txBody>
      </p:sp>
      <p:sp>
        <p:nvSpPr>
          <p:cNvPr id="164869" name="AutoShape 5"/>
          <p:cNvSpPr>
            <a:spLocks noChangeArrowheads="1"/>
          </p:cNvSpPr>
          <p:nvPr/>
        </p:nvSpPr>
        <p:spPr bwMode="auto">
          <a:xfrm>
            <a:off x="6588125" y="1052513"/>
            <a:ext cx="2376488" cy="433387"/>
          </a:xfrm>
          <a:prstGeom prst="wedgeRoundRectCallout">
            <a:avLst>
              <a:gd name="adj1" fmla="val -81463"/>
              <a:gd name="adj2" fmla="val 5622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ファンアウトは</a:t>
            </a:r>
            <a:r>
              <a:rPr lang="en-US" altLang="ja-JP"/>
              <a:t>12</a:t>
            </a:r>
          </a:p>
        </p:txBody>
      </p:sp>
      <p:sp>
        <p:nvSpPr>
          <p:cNvPr id="164870" name="AutoShape 6"/>
          <p:cNvSpPr>
            <a:spLocks noChangeArrowheads="1"/>
          </p:cNvSpPr>
          <p:nvPr/>
        </p:nvSpPr>
        <p:spPr bwMode="auto">
          <a:xfrm>
            <a:off x="6084888" y="1628775"/>
            <a:ext cx="2735262" cy="433388"/>
          </a:xfrm>
          <a:prstGeom prst="wedgeRoundRectCallout">
            <a:avLst>
              <a:gd name="adj1" fmla="val -111403"/>
              <a:gd name="adj2" fmla="val 47801"/>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面積は小さいほど良い</a:t>
            </a:r>
          </a:p>
        </p:txBody>
      </p:sp>
      <p:sp>
        <p:nvSpPr>
          <p:cNvPr id="164871" name="AutoShape 7"/>
          <p:cNvSpPr>
            <a:spLocks noChangeArrowheads="1"/>
          </p:cNvSpPr>
          <p:nvPr/>
        </p:nvSpPr>
        <p:spPr bwMode="auto">
          <a:xfrm>
            <a:off x="6314008" y="2497138"/>
            <a:ext cx="2735263" cy="433387"/>
          </a:xfrm>
          <a:prstGeom prst="wedgeRoundRectCallout">
            <a:avLst>
              <a:gd name="adj1" fmla="val -104380"/>
              <a:gd name="adj2" fmla="val -5769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そこそこがんばって</a:t>
            </a:r>
          </a:p>
        </p:txBody>
      </p:sp>
      <p:sp>
        <p:nvSpPr>
          <p:cNvPr id="164872" name="AutoShape 8"/>
          <p:cNvSpPr>
            <a:spLocks noChangeArrowheads="1"/>
          </p:cNvSpPr>
          <p:nvPr/>
        </p:nvSpPr>
        <p:spPr bwMode="auto">
          <a:xfrm>
            <a:off x="6340707" y="3787775"/>
            <a:ext cx="2735262" cy="433388"/>
          </a:xfrm>
          <a:prstGeom prst="wedgeRoundRectCallout">
            <a:avLst>
              <a:gd name="adj1" fmla="val -101653"/>
              <a:gd name="adj2" fmla="val -12619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一番長いのだけ表示</a:t>
            </a:r>
          </a:p>
        </p:txBody>
      </p:sp>
      <p:sp>
        <p:nvSpPr>
          <p:cNvPr id="164873" name="AutoShape 9"/>
          <p:cNvSpPr>
            <a:spLocks noChangeArrowheads="1"/>
          </p:cNvSpPr>
          <p:nvPr/>
        </p:nvSpPr>
        <p:spPr bwMode="auto">
          <a:xfrm>
            <a:off x="5951538" y="4362451"/>
            <a:ext cx="2735262" cy="433387"/>
          </a:xfrm>
          <a:prstGeom prst="wedgeRoundRectCallout">
            <a:avLst>
              <a:gd name="adj1" fmla="val -101653"/>
              <a:gd name="adj2" fmla="val -12619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面積、電力を表示</a:t>
            </a:r>
          </a:p>
        </p:txBody>
      </p:sp>
      <p:sp>
        <p:nvSpPr>
          <p:cNvPr id="164874" name="AutoShape 10"/>
          <p:cNvSpPr>
            <a:spLocks noChangeArrowheads="1"/>
          </p:cNvSpPr>
          <p:nvPr/>
        </p:nvSpPr>
        <p:spPr bwMode="auto">
          <a:xfrm>
            <a:off x="5003800" y="5734050"/>
            <a:ext cx="2735263" cy="433388"/>
          </a:xfrm>
          <a:prstGeom prst="wedgeRoundRectCallout">
            <a:avLst>
              <a:gd name="adj1" fmla="val -97361"/>
              <a:gd name="adj2" fmla="val -221431"/>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ネットリスト生成</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AutoShape 4"/>
          <p:cNvSpPr>
            <a:spLocks noChangeArrowheads="1"/>
          </p:cNvSpPr>
          <p:nvPr/>
        </p:nvSpPr>
        <p:spPr bwMode="auto">
          <a:xfrm>
            <a:off x="5472113" y="980728"/>
            <a:ext cx="3368864" cy="360362"/>
          </a:xfrm>
          <a:prstGeom prst="wedgeRoundRectCallout">
            <a:avLst>
              <a:gd name="adj1" fmla="val -59509"/>
              <a:gd name="adj2" fmla="val 45593"/>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クロックの立上りがスタート</a:t>
            </a:r>
          </a:p>
        </p:txBody>
      </p:sp>
      <p:sp>
        <p:nvSpPr>
          <p:cNvPr id="167941" name="AutoShape 5"/>
          <p:cNvSpPr>
            <a:spLocks noChangeArrowheads="1"/>
          </p:cNvSpPr>
          <p:nvPr/>
        </p:nvSpPr>
        <p:spPr bwMode="auto">
          <a:xfrm>
            <a:off x="5148263" y="3644900"/>
            <a:ext cx="3671887" cy="360363"/>
          </a:xfrm>
          <a:prstGeom prst="wedgeRoundRectCallout">
            <a:avLst>
              <a:gd name="adj1" fmla="val -66288"/>
              <a:gd name="adj2" fmla="val 4104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到着時間が</a:t>
            </a:r>
            <a:r>
              <a:rPr lang="en-US" altLang="ja-JP" dirty="0"/>
              <a:t>6.49</a:t>
            </a:r>
            <a:endParaRPr lang="ja-JP" altLang="en-US" dirty="0"/>
          </a:p>
        </p:txBody>
      </p:sp>
      <p:sp>
        <p:nvSpPr>
          <p:cNvPr id="167944" name="AutoShape 8"/>
          <p:cNvSpPr>
            <a:spLocks noChangeArrowheads="1"/>
          </p:cNvSpPr>
          <p:nvPr/>
        </p:nvSpPr>
        <p:spPr bwMode="auto">
          <a:xfrm>
            <a:off x="5148262" y="5647531"/>
            <a:ext cx="3671888" cy="360363"/>
          </a:xfrm>
          <a:prstGeom prst="wedgeRoundRectCallout">
            <a:avLst>
              <a:gd name="adj1" fmla="val -55060"/>
              <a:gd name="adj2" fmla="val 22245"/>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スラック（余裕）が</a:t>
            </a:r>
            <a:r>
              <a:rPr lang="en-US" altLang="ja-JP" dirty="0"/>
              <a:t>0.01</a:t>
            </a:r>
          </a:p>
        </p:txBody>
      </p:sp>
      <p:sp>
        <p:nvSpPr>
          <p:cNvPr id="167945" name="Text Box 9"/>
          <p:cNvSpPr txBox="1">
            <a:spLocks noChangeArrowheads="1"/>
          </p:cNvSpPr>
          <p:nvPr/>
        </p:nvSpPr>
        <p:spPr bwMode="auto">
          <a:xfrm>
            <a:off x="261205" y="6239639"/>
            <a:ext cx="84144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dirty="0">
                <a:solidFill>
                  <a:srgbClr val="FF0000"/>
                </a:solidFill>
              </a:rPr>
              <a:t>動作周波数＝１</a:t>
            </a:r>
            <a:r>
              <a:rPr lang="en-US" altLang="ja-JP" sz="2000" dirty="0">
                <a:solidFill>
                  <a:srgbClr val="FF0000"/>
                </a:solidFill>
              </a:rPr>
              <a:t>/</a:t>
            </a:r>
            <a:r>
              <a:rPr lang="ja-JP" altLang="en-US" sz="2000" dirty="0">
                <a:solidFill>
                  <a:srgbClr val="FF0000"/>
                </a:solidFill>
              </a:rPr>
              <a:t>（目標周期ースラック）　スラックがマイナスのときは加算する</a:t>
            </a:r>
          </a:p>
        </p:txBody>
      </p:sp>
      <p:sp>
        <p:nvSpPr>
          <p:cNvPr id="11" name="Rectangle 3">
            <a:extLst>
              <a:ext uri="{FF2B5EF4-FFF2-40B4-BE49-F238E27FC236}">
                <a16:creationId xmlns:a16="http://schemas.microsoft.com/office/drawing/2014/main" id="{58FD207F-AC47-42FA-8296-BC58716D2900}"/>
              </a:ext>
            </a:extLst>
          </p:cNvPr>
          <p:cNvSpPr>
            <a:spLocks noGrp="1" noChangeArrowheads="1"/>
          </p:cNvSpPr>
          <p:nvPr>
            <p:ph idx="1"/>
          </p:nvPr>
        </p:nvSpPr>
        <p:spPr>
          <a:xfrm>
            <a:off x="179512" y="74655"/>
            <a:ext cx="8229600" cy="4075070"/>
          </a:xfrm>
        </p:spPr>
        <p:txBody>
          <a:bodyPr/>
          <a:lstStyle/>
          <a:p>
            <a:pPr marL="0" indent="0">
              <a:lnSpc>
                <a:spcPct val="80000"/>
              </a:lnSpc>
              <a:buNone/>
            </a:pPr>
            <a:r>
              <a:rPr lang="en-US" altLang="ja-JP" sz="1400" dirty="0"/>
              <a:t> Point                                                   </a:t>
            </a:r>
            <a:r>
              <a:rPr lang="en-US" altLang="ja-JP" sz="1400" dirty="0" err="1"/>
              <a:t>Incr</a:t>
            </a:r>
            <a:r>
              <a:rPr lang="en-US" altLang="ja-JP" sz="1400" dirty="0"/>
              <a:t>       Path</a:t>
            </a:r>
          </a:p>
          <a:p>
            <a:pPr marL="0" indent="0">
              <a:lnSpc>
                <a:spcPct val="80000"/>
              </a:lnSpc>
              <a:buNone/>
            </a:pPr>
            <a:r>
              <a:rPr lang="en-US" altLang="ja-JP" sz="1400" dirty="0"/>
              <a:t>  --------------------------------------------------------------------------</a:t>
            </a:r>
          </a:p>
          <a:p>
            <a:pPr marL="0" indent="0">
              <a:lnSpc>
                <a:spcPct val="80000"/>
              </a:lnSpc>
              <a:buNone/>
            </a:pPr>
            <a:r>
              <a:rPr lang="en-US" altLang="ja-JP" sz="1400" dirty="0"/>
              <a:t>  clock </a:t>
            </a:r>
            <a:r>
              <a:rPr lang="en-US" altLang="ja-JP" sz="1400" dirty="0" err="1"/>
              <a:t>clk</a:t>
            </a:r>
            <a:r>
              <a:rPr lang="en-US" altLang="ja-JP" sz="1400" dirty="0"/>
              <a:t> (rise edge)                                   0.00       0.00</a:t>
            </a:r>
          </a:p>
          <a:p>
            <a:pPr marL="0" indent="0">
              <a:lnSpc>
                <a:spcPct val="80000"/>
              </a:lnSpc>
              <a:buNone/>
            </a:pPr>
            <a:r>
              <a:rPr lang="en-US" altLang="ja-JP" sz="1400" dirty="0"/>
              <a:t>  clock network delay (ideal)                             0.00       0.00</a:t>
            </a:r>
          </a:p>
          <a:p>
            <a:pPr marL="0" indent="0">
              <a:lnSpc>
                <a:spcPct val="80000"/>
              </a:lnSpc>
              <a:buNone/>
            </a:pPr>
            <a:r>
              <a:rPr lang="en-US" altLang="ja-JP" sz="1400" dirty="0"/>
              <a:t>  input external delay                                    2.50       2.50 r</a:t>
            </a:r>
          </a:p>
          <a:p>
            <a:pPr marL="0" indent="0">
              <a:lnSpc>
                <a:spcPct val="80000"/>
              </a:lnSpc>
              <a:buNone/>
            </a:pPr>
            <a:r>
              <a:rPr lang="en-US" altLang="ja-JP" sz="1400" dirty="0"/>
              <a:t>  </a:t>
            </a:r>
            <a:r>
              <a:rPr lang="en-US" altLang="ja-JP" sz="1400" dirty="0" err="1"/>
              <a:t>instr</a:t>
            </a:r>
            <a:r>
              <a:rPr lang="en-US" altLang="ja-JP" sz="1400" dirty="0"/>
              <a:t>[17] (in)                                          0.00       2.50 r</a:t>
            </a:r>
          </a:p>
          <a:p>
            <a:pPr marL="0" indent="0">
              <a:lnSpc>
                <a:spcPct val="80000"/>
              </a:lnSpc>
              <a:buNone/>
            </a:pPr>
            <a:r>
              <a:rPr lang="en-US" altLang="ja-JP" sz="1400" dirty="0"/>
              <a:t>  rfile_1/a1[2] (</a:t>
            </a:r>
            <a:r>
              <a:rPr lang="en-US" altLang="ja-JP" sz="1400" dirty="0" err="1"/>
              <a:t>rfile</a:t>
            </a:r>
            <a:r>
              <a:rPr lang="en-US" altLang="ja-JP" sz="1400" dirty="0"/>
              <a:t>)                                   0.00       2.50 r</a:t>
            </a:r>
          </a:p>
          <a:p>
            <a:pPr marL="0" indent="0">
              <a:lnSpc>
                <a:spcPct val="80000"/>
              </a:lnSpc>
              <a:buNone/>
            </a:pPr>
            <a:r>
              <a:rPr lang="en-US" altLang="ja-JP" sz="1400" dirty="0"/>
              <a:t>  rfile_1/U2859/Y (INVX2)                                 0.08       2.58 f</a:t>
            </a:r>
          </a:p>
          <a:p>
            <a:pPr marL="0" indent="0">
              <a:lnSpc>
                <a:spcPct val="80000"/>
              </a:lnSpc>
              <a:buNone/>
            </a:pPr>
            <a:r>
              <a:rPr lang="en-US" altLang="ja-JP" sz="1400" dirty="0"/>
              <a:t>  rfile_1/U2848/Y (NAND3X1)                               0.35       2.93 r</a:t>
            </a:r>
          </a:p>
          <a:p>
            <a:pPr marL="0" indent="0">
              <a:lnSpc>
                <a:spcPct val="80000"/>
              </a:lnSpc>
              <a:buNone/>
            </a:pPr>
            <a:r>
              <a:rPr lang="en-US" altLang="ja-JP" sz="1400" dirty="0"/>
              <a:t>  ...</a:t>
            </a:r>
          </a:p>
          <a:p>
            <a:pPr marL="0" indent="0">
              <a:lnSpc>
                <a:spcPct val="80000"/>
              </a:lnSpc>
              <a:buNone/>
            </a:pPr>
            <a:r>
              <a:rPr lang="en-US" altLang="ja-JP" sz="1400" dirty="0"/>
              <a:t>  alu_1/sub_19/U204/Y (INVX2)                             0.05       4.99 r</a:t>
            </a:r>
          </a:p>
          <a:p>
            <a:pPr marL="0" indent="0">
              <a:lnSpc>
                <a:spcPct val="80000"/>
              </a:lnSpc>
              <a:buNone/>
            </a:pPr>
            <a:r>
              <a:rPr lang="en-US" altLang="ja-JP" sz="1400" dirty="0"/>
              <a:t>  alu_1/sub_19/U63/Y (AOI22X1)                            0.08       6.19 f</a:t>
            </a:r>
          </a:p>
          <a:p>
            <a:pPr marL="0" indent="0">
              <a:lnSpc>
                <a:spcPct val="80000"/>
              </a:lnSpc>
              <a:buNone/>
            </a:pPr>
            <a:r>
              <a:rPr lang="en-US" altLang="ja-JP" sz="1400" dirty="0"/>
              <a:t>  alu_1/sub_19/U61/Y (XNOR2X1)                            0.12       6.31 r</a:t>
            </a:r>
          </a:p>
          <a:p>
            <a:pPr marL="0" indent="0">
              <a:lnSpc>
                <a:spcPct val="80000"/>
              </a:lnSpc>
              <a:buNone/>
            </a:pPr>
            <a:r>
              <a:rPr lang="en-US" altLang="ja-JP" sz="1400" dirty="0"/>
              <a:t>  alu_1/sub_19/DIFF[31] (alu_DW01_sub_2)                  0.00       6.31 r</a:t>
            </a:r>
          </a:p>
          <a:p>
            <a:pPr marL="0" indent="0">
              <a:lnSpc>
                <a:spcPct val="80000"/>
              </a:lnSpc>
              <a:buNone/>
            </a:pPr>
            <a:r>
              <a:rPr lang="en-US" altLang="ja-JP" sz="1400" dirty="0"/>
              <a:t>  alu_1/U385/Y (AOI21X1)                                  0.07       6.38 f</a:t>
            </a:r>
          </a:p>
          <a:p>
            <a:pPr marL="0" indent="0">
              <a:lnSpc>
                <a:spcPct val="80000"/>
              </a:lnSpc>
              <a:buNone/>
            </a:pPr>
            <a:r>
              <a:rPr lang="en-US" altLang="ja-JP" sz="1400" dirty="0"/>
              <a:t>  alu_1/U386/Y (NAND3X1)                                  0.12       6.49 r</a:t>
            </a:r>
          </a:p>
          <a:p>
            <a:pPr marL="0" indent="0">
              <a:lnSpc>
                <a:spcPct val="80000"/>
              </a:lnSpc>
              <a:buNone/>
            </a:pPr>
            <a:r>
              <a:rPr lang="en-US" altLang="ja-JP" sz="1400" dirty="0"/>
              <a:t>  alu_1/y[31] (</a:t>
            </a:r>
            <a:r>
              <a:rPr lang="en-US" altLang="ja-JP" sz="1400" dirty="0" err="1"/>
              <a:t>alu</a:t>
            </a:r>
            <a:r>
              <a:rPr lang="en-US" altLang="ja-JP" sz="1400" dirty="0"/>
              <a:t>)                                       0.00       6.49 r</a:t>
            </a:r>
          </a:p>
          <a:p>
            <a:pPr marL="0" indent="0">
              <a:lnSpc>
                <a:spcPct val="80000"/>
              </a:lnSpc>
              <a:buNone/>
            </a:pPr>
            <a:r>
              <a:rPr lang="en-US" altLang="ja-JP" sz="1400" dirty="0"/>
              <a:t>  </a:t>
            </a:r>
            <a:r>
              <a:rPr lang="en-US" altLang="ja-JP" sz="1400" dirty="0" err="1"/>
              <a:t>aluresult</a:t>
            </a:r>
            <a:r>
              <a:rPr lang="en-US" altLang="ja-JP" sz="1400" dirty="0"/>
              <a:t>[31] (out)                                     0.00       6.49 r</a:t>
            </a:r>
          </a:p>
          <a:p>
            <a:pPr marL="0" indent="0">
              <a:lnSpc>
                <a:spcPct val="80000"/>
              </a:lnSpc>
              <a:buNone/>
            </a:pPr>
            <a:r>
              <a:rPr lang="en-US" altLang="ja-JP" sz="1400" dirty="0"/>
              <a:t>  data arrival time                                                  6.49</a:t>
            </a:r>
          </a:p>
          <a:p>
            <a:pPr marL="0" indent="0">
              <a:lnSpc>
                <a:spcPct val="80000"/>
              </a:lnSpc>
              <a:buNone/>
            </a:pPr>
            <a:r>
              <a:rPr lang="en-US" altLang="ja-JP" sz="1400" dirty="0"/>
              <a:t>  clock </a:t>
            </a:r>
            <a:r>
              <a:rPr lang="en-US" altLang="ja-JP" sz="1400" dirty="0" err="1"/>
              <a:t>clk</a:t>
            </a:r>
            <a:r>
              <a:rPr lang="en-US" altLang="ja-JP" sz="1400" dirty="0"/>
              <a:t> (rise edge)                                  10.00      10.00</a:t>
            </a:r>
          </a:p>
          <a:p>
            <a:pPr marL="0" indent="0">
              <a:lnSpc>
                <a:spcPct val="80000"/>
              </a:lnSpc>
              <a:buNone/>
            </a:pPr>
            <a:r>
              <a:rPr lang="en-US" altLang="ja-JP" sz="1400" dirty="0"/>
              <a:t>  clock network delay (ideal)                             0.00      10.00</a:t>
            </a:r>
          </a:p>
          <a:p>
            <a:pPr marL="0" indent="0">
              <a:lnSpc>
                <a:spcPct val="80000"/>
              </a:lnSpc>
              <a:buNone/>
            </a:pPr>
            <a:r>
              <a:rPr lang="en-US" altLang="ja-JP" sz="1400" dirty="0"/>
              <a:t>  output external delay                                  -3.50       6.50</a:t>
            </a:r>
          </a:p>
          <a:p>
            <a:pPr marL="0" indent="0">
              <a:lnSpc>
                <a:spcPct val="80000"/>
              </a:lnSpc>
              <a:buNone/>
            </a:pPr>
            <a:r>
              <a:rPr lang="en-US" altLang="ja-JP" sz="1400" dirty="0"/>
              <a:t>  data required time                                                 6.50</a:t>
            </a:r>
          </a:p>
          <a:p>
            <a:pPr marL="0" indent="0">
              <a:lnSpc>
                <a:spcPct val="80000"/>
              </a:lnSpc>
              <a:buNone/>
            </a:pPr>
            <a:r>
              <a:rPr lang="en-US" altLang="ja-JP" sz="1400" dirty="0"/>
              <a:t>  --------------------------------------------------------------------------</a:t>
            </a:r>
          </a:p>
          <a:p>
            <a:pPr marL="0" indent="0">
              <a:lnSpc>
                <a:spcPct val="80000"/>
              </a:lnSpc>
              <a:buNone/>
            </a:pPr>
            <a:r>
              <a:rPr lang="en-US" altLang="ja-JP" sz="1400" dirty="0"/>
              <a:t>  data required time                                                 6.50</a:t>
            </a:r>
          </a:p>
          <a:p>
            <a:pPr marL="0" indent="0">
              <a:lnSpc>
                <a:spcPct val="80000"/>
              </a:lnSpc>
              <a:buNone/>
            </a:pPr>
            <a:r>
              <a:rPr lang="en-US" altLang="ja-JP" sz="1400" dirty="0"/>
              <a:t>  data arrival time                                                 -6.49</a:t>
            </a:r>
          </a:p>
          <a:p>
            <a:pPr marL="0" indent="0">
              <a:lnSpc>
                <a:spcPct val="80000"/>
              </a:lnSpc>
              <a:buNone/>
            </a:pPr>
            <a:r>
              <a:rPr lang="en-US" altLang="ja-JP" sz="1400" dirty="0"/>
              <a:t>  --------------------------------------------------------------------------</a:t>
            </a:r>
          </a:p>
          <a:p>
            <a:pPr marL="0" indent="0">
              <a:lnSpc>
                <a:spcPct val="80000"/>
              </a:lnSpc>
              <a:buNone/>
            </a:pPr>
            <a:r>
              <a:rPr lang="en-US" altLang="ja-JP" sz="1400" dirty="0"/>
              <a:t>  slack (MET)                                                        0.01</a:t>
            </a:r>
          </a:p>
          <a:p>
            <a:pPr marL="0" indent="0">
              <a:lnSpc>
                <a:spcPct val="80000"/>
              </a:lnSpc>
              <a:buNone/>
            </a:pPr>
            <a:endParaRPr lang="en-US" altLang="ja-JP" sz="1400" dirty="0"/>
          </a:p>
          <a:p>
            <a:pPr>
              <a:lnSpc>
                <a:spcPct val="80000"/>
              </a:lnSpc>
            </a:pPr>
            <a:endParaRPr lang="en-US" altLang="ja-JP" sz="1400" dirty="0"/>
          </a:p>
          <a:p>
            <a:pPr>
              <a:lnSpc>
                <a:spcPct val="80000"/>
              </a:lnSpc>
              <a:buFontTx/>
              <a:buNone/>
            </a:pPr>
            <a:endParaRPr lang="en-US" altLang="ja-JP" sz="1400" dirty="0"/>
          </a:p>
        </p:txBody>
      </p:sp>
      <p:sp>
        <p:nvSpPr>
          <p:cNvPr id="13" name="AutoShape 5">
            <a:extLst>
              <a:ext uri="{FF2B5EF4-FFF2-40B4-BE49-F238E27FC236}">
                <a16:creationId xmlns:a16="http://schemas.microsoft.com/office/drawing/2014/main" id="{2B656213-BEF2-47CA-8B7F-A715E8A527BC}"/>
              </a:ext>
            </a:extLst>
          </p:cNvPr>
          <p:cNvSpPr>
            <a:spLocks noChangeArrowheads="1"/>
          </p:cNvSpPr>
          <p:nvPr/>
        </p:nvSpPr>
        <p:spPr bwMode="auto">
          <a:xfrm>
            <a:off x="5472113" y="4391681"/>
            <a:ext cx="3671887" cy="360363"/>
          </a:xfrm>
          <a:prstGeom prst="wedgeRoundRectCallout">
            <a:avLst>
              <a:gd name="adj1" fmla="val -66288"/>
              <a:gd name="adj2" fmla="val 41047"/>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dirty="0" err="1"/>
              <a:t>alureslt</a:t>
            </a:r>
            <a:r>
              <a:rPr lang="ja-JP" altLang="en-US" dirty="0"/>
              <a:t>の出力遅延は</a:t>
            </a:r>
            <a:r>
              <a:rPr lang="en-US" altLang="ja-JP" dirty="0"/>
              <a:t>3.5ns</a:t>
            </a:r>
            <a:endParaRPr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ja-JP" altLang="en-US"/>
              <a:t>面積と電力評価</a:t>
            </a:r>
          </a:p>
        </p:txBody>
      </p:sp>
      <p:sp>
        <p:nvSpPr>
          <p:cNvPr id="168963" name="Rectangle 3"/>
          <p:cNvSpPr>
            <a:spLocks noGrp="1" noChangeArrowheads="1"/>
          </p:cNvSpPr>
          <p:nvPr>
            <p:ph type="body" idx="1"/>
          </p:nvPr>
        </p:nvSpPr>
        <p:spPr>
          <a:xfrm>
            <a:off x="468313" y="1196975"/>
            <a:ext cx="8229600" cy="4525963"/>
          </a:xfrm>
        </p:spPr>
        <p:txBody>
          <a:bodyPr/>
          <a:lstStyle/>
          <a:p>
            <a:pPr>
              <a:lnSpc>
                <a:spcPct val="90000"/>
              </a:lnSpc>
              <a:buFontTx/>
              <a:buNone/>
            </a:pPr>
            <a:r>
              <a:rPr lang="en-US" altLang="ja-JP" sz="1800" dirty="0"/>
              <a:t>Combinational area:             220512.000000</a:t>
            </a:r>
          </a:p>
          <a:p>
            <a:pPr>
              <a:lnSpc>
                <a:spcPct val="90000"/>
              </a:lnSpc>
              <a:buFontTx/>
              <a:buNone/>
            </a:pPr>
            <a:r>
              <a:rPr lang="en-US" altLang="ja-JP" sz="1800" dirty="0" err="1"/>
              <a:t>Buf</a:t>
            </a:r>
            <a:r>
              <a:rPr lang="en-US" altLang="ja-JP" sz="1800" dirty="0"/>
              <a:t>/Inv area:                    34224.000000</a:t>
            </a:r>
          </a:p>
          <a:p>
            <a:pPr>
              <a:lnSpc>
                <a:spcPct val="90000"/>
              </a:lnSpc>
              <a:buFontTx/>
              <a:buNone/>
            </a:pPr>
            <a:r>
              <a:rPr lang="en-US" altLang="ja-JP" sz="1800" dirty="0" err="1"/>
              <a:t>Noncombinational</a:t>
            </a:r>
            <a:r>
              <a:rPr lang="en-US" altLang="ja-JP" sz="1800" dirty="0"/>
              <a:t> area:          103936.000000</a:t>
            </a:r>
          </a:p>
          <a:p>
            <a:pPr>
              <a:lnSpc>
                <a:spcPct val="90000"/>
              </a:lnSpc>
              <a:buFontTx/>
              <a:buNone/>
            </a:pPr>
            <a:r>
              <a:rPr lang="en-US" altLang="ja-JP" sz="1800" dirty="0"/>
              <a:t>Macro/Black Box area:                0.000000</a:t>
            </a:r>
          </a:p>
          <a:p>
            <a:pPr>
              <a:lnSpc>
                <a:spcPct val="90000"/>
              </a:lnSpc>
              <a:buFontTx/>
              <a:buNone/>
            </a:pPr>
            <a:r>
              <a:rPr lang="en-US" altLang="ja-JP" sz="1800" dirty="0"/>
              <a:t>Net Interconnect area:      undefined  (No wire load specified)</a:t>
            </a:r>
          </a:p>
          <a:p>
            <a:pPr>
              <a:lnSpc>
                <a:spcPct val="90000"/>
              </a:lnSpc>
              <a:buFontTx/>
              <a:buNone/>
            </a:pPr>
            <a:r>
              <a:rPr lang="en-US" altLang="ja-JP" sz="1800" dirty="0"/>
              <a:t>Total cell area:                324448.000000</a:t>
            </a:r>
          </a:p>
          <a:p>
            <a:pPr>
              <a:lnSpc>
                <a:spcPct val="90000"/>
              </a:lnSpc>
              <a:buFontTx/>
              <a:buNone/>
            </a:pPr>
            <a:r>
              <a:rPr lang="en-US" altLang="ja-JP" sz="1800" dirty="0"/>
              <a:t>Total area:                 undefined</a:t>
            </a:r>
          </a:p>
          <a:p>
            <a:pPr>
              <a:lnSpc>
                <a:spcPct val="90000"/>
              </a:lnSpc>
              <a:buFontTx/>
              <a:buNone/>
            </a:pPr>
            <a:r>
              <a:rPr lang="ja-JP" altLang="en-US" sz="1800" dirty="0"/>
              <a:t>単位は</a:t>
            </a:r>
            <a:r>
              <a:rPr lang="en-US" altLang="ja-JP" sz="1800" dirty="0"/>
              <a:t>μm2 0.57mm</a:t>
            </a:r>
            <a:r>
              <a:rPr lang="ja-JP" altLang="en-US" sz="1800" dirty="0"/>
              <a:t>角くらい</a:t>
            </a:r>
            <a:endParaRPr lang="en-US" altLang="ja-JP" sz="1800" dirty="0"/>
          </a:p>
          <a:p>
            <a:pPr>
              <a:lnSpc>
                <a:spcPct val="90000"/>
              </a:lnSpc>
              <a:buFontTx/>
              <a:buNone/>
            </a:pPr>
            <a:endParaRPr lang="en-US" altLang="ja-JP" sz="1800" dirty="0"/>
          </a:p>
          <a:p>
            <a:pPr>
              <a:lnSpc>
                <a:spcPct val="90000"/>
              </a:lnSpc>
              <a:buFontTx/>
              <a:buNone/>
            </a:pPr>
            <a:r>
              <a:rPr lang="en-US" altLang="ja-JP" sz="1800" dirty="0"/>
              <a:t>Cell Internal Power  =  13.4697 </a:t>
            </a:r>
            <a:r>
              <a:rPr lang="en-US" altLang="ja-JP" sz="1800" dirty="0" err="1"/>
              <a:t>mW</a:t>
            </a:r>
            <a:r>
              <a:rPr lang="en-US" altLang="ja-JP" sz="1800" dirty="0"/>
              <a:t>   (86%)</a:t>
            </a:r>
          </a:p>
          <a:p>
            <a:pPr>
              <a:lnSpc>
                <a:spcPct val="90000"/>
              </a:lnSpc>
              <a:buFontTx/>
              <a:buNone/>
            </a:pPr>
            <a:r>
              <a:rPr lang="en-US" altLang="ja-JP" sz="1800" dirty="0"/>
              <a:t> Net Switching Power  =   2.1637 </a:t>
            </a:r>
            <a:r>
              <a:rPr lang="en-US" altLang="ja-JP" sz="1800" dirty="0" err="1"/>
              <a:t>mW</a:t>
            </a:r>
            <a:r>
              <a:rPr lang="en-US" altLang="ja-JP" sz="1800" dirty="0"/>
              <a:t>   (14%)</a:t>
            </a:r>
          </a:p>
          <a:p>
            <a:pPr>
              <a:lnSpc>
                <a:spcPct val="90000"/>
              </a:lnSpc>
              <a:buFontTx/>
              <a:buNone/>
            </a:pPr>
            <a:r>
              <a:rPr lang="en-US" altLang="ja-JP" sz="1800" dirty="0"/>
              <a:t>                         ---------</a:t>
            </a:r>
          </a:p>
          <a:p>
            <a:pPr>
              <a:lnSpc>
                <a:spcPct val="90000"/>
              </a:lnSpc>
              <a:buFontTx/>
              <a:buNone/>
            </a:pPr>
            <a:r>
              <a:rPr lang="en-US" altLang="ja-JP" sz="1800" dirty="0"/>
              <a:t>Total Dynamic Power    =  15.6334 </a:t>
            </a:r>
            <a:r>
              <a:rPr lang="en-US" altLang="ja-JP" sz="1800" dirty="0" err="1"/>
              <a:t>mW</a:t>
            </a:r>
            <a:r>
              <a:rPr lang="en-US" altLang="ja-JP" sz="1800" dirty="0"/>
              <a:t>  (100%)</a:t>
            </a:r>
          </a:p>
          <a:p>
            <a:pPr>
              <a:lnSpc>
                <a:spcPct val="90000"/>
              </a:lnSpc>
              <a:buFontTx/>
              <a:buNone/>
            </a:pPr>
            <a:endParaRPr lang="en-US" altLang="ja-JP" sz="1800" dirty="0"/>
          </a:p>
          <a:p>
            <a:pPr>
              <a:lnSpc>
                <a:spcPct val="90000"/>
              </a:lnSpc>
              <a:buFontTx/>
              <a:buNone/>
            </a:pPr>
            <a:r>
              <a:rPr lang="en-US" altLang="ja-JP" sz="1800" dirty="0"/>
              <a:t>Cell Leakage Power     = 580.6368 </a:t>
            </a:r>
            <a:r>
              <a:rPr lang="en-US" altLang="ja-JP" sz="1800" dirty="0" err="1"/>
              <a:t>nW</a:t>
            </a:r>
            <a:endParaRPr lang="en-US" altLang="ja-JP" sz="1800" dirty="0"/>
          </a:p>
          <a:p>
            <a:pPr>
              <a:lnSpc>
                <a:spcPct val="90000"/>
              </a:lnSpc>
              <a:buFontTx/>
              <a:buNone/>
            </a:pPr>
            <a:endParaRPr lang="en-US" altLang="ja-JP" sz="1800" dirty="0"/>
          </a:p>
          <a:p>
            <a:pPr>
              <a:lnSpc>
                <a:spcPct val="90000"/>
              </a:lnSpc>
            </a:pPr>
            <a:endParaRPr lang="en-US" altLang="ja-JP" sz="1800" dirty="0"/>
          </a:p>
        </p:txBody>
      </p:sp>
      <p:sp>
        <p:nvSpPr>
          <p:cNvPr id="168964" name="AutoShape 4"/>
          <p:cNvSpPr>
            <a:spLocks noChangeArrowheads="1"/>
          </p:cNvSpPr>
          <p:nvPr/>
        </p:nvSpPr>
        <p:spPr bwMode="auto">
          <a:xfrm>
            <a:off x="6048375" y="3385762"/>
            <a:ext cx="2087562" cy="576262"/>
          </a:xfrm>
          <a:prstGeom prst="wedgeRoundRectCallout">
            <a:avLst>
              <a:gd name="adj1" fmla="val -95595"/>
              <a:gd name="adj2" fmla="val 13104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ネットを駆動する</a:t>
            </a:r>
          </a:p>
          <a:p>
            <a:pPr algn="ctr"/>
            <a:r>
              <a:rPr lang="ja-JP" altLang="en-US"/>
              <a:t>電力</a:t>
            </a:r>
          </a:p>
        </p:txBody>
      </p:sp>
      <p:sp>
        <p:nvSpPr>
          <p:cNvPr id="168965" name="AutoShape 5"/>
          <p:cNvSpPr>
            <a:spLocks noChangeArrowheads="1"/>
          </p:cNvSpPr>
          <p:nvPr/>
        </p:nvSpPr>
        <p:spPr bwMode="auto">
          <a:xfrm>
            <a:off x="5413375" y="4683919"/>
            <a:ext cx="3095625" cy="431800"/>
          </a:xfrm>
          <a:prstGeom prst="wedgeRoundRectCallout">
            <a:avLst>
              <a:gd name="adj1" fmla="val -22514"/>
              <a:gd name="adj2" fmla="val -39704"/>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内部を含む全動作電力</a:t>
            </a:r>
          </a:p>
        </p:txBody>
      </p:sp>
      <p:sp>
        <p:nvSpPr>
          <p:cNvPr id="168966" name="AutoShape 6"/>
          <p:cNvSpPr>
            <a:spLocks noChangeArrowheads="1"/>
          </p:cNvSpPr>
          <p:nvPr/>
        </p:nvSpPr>
        <p:spPr bwMode="auto">
          <a:xfrm>
            <a:off x="6454775" y="5177790"/>
            <a:ext cx="2232025" cy="863600"/>
          </a:xfrm>
          <a:prstGeom prst="wedgeRoundRectCallout">
            <a:avLst>
              <a:gd name="adj1" fmla="val -132875"/>
              <a:gd name="adj2" fmla="val 5440"/>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もれ電力は</a:t>
            </a:r>
            <a:r>
              <a:rPr lang="en-US" altLang="ja-JP"/>
              <a:t>0.18um</a:t>
            </a:r>
            <a:r>
              <a:rPr lang="ja-JP" altLang="en-US"/>
              <a:t>ではあまり多くない</a:t>
            </a:r>
          </a:p>
        </p:txBody>
      </p:sp>
      <p:sp>
        <p:nvSpPr>
          <p:cNvPr id="168967" name="Text Box 7"/>
          <p:cNvSpPr txBox="1">
            <a:spLocks noChangeArrowheads="1"/>
          </p:cNvSpPr>
          <p:nvPr/>
        </p:nvSpPr>
        <p:spPr bwMode="auto">
          <a:xfrm>
            <a:off x="291897" y="5967831"/>
            <a:ext cx="88521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100</a:t>
            </a:r>
            <a:r>
              <a:rPr lang="ja-JP" altLang="en-US"/>
              <a:t>ＭＨｚ動作時、シミュレーションをしていないため、スイッチング率は</a:t>
            </a:r>
            <a:r>
              <a:rPr lang="en-US" altLang="ja-JP"/>
              <a:t>50</a:t>
            </a:r>
            <a:r>
              <a:rPr lang="ja-JP" altLang="en-US"/>
              <a:t>％で評価しており</a:t>
            </a:r>
          </a:p>
          <a:p>
            <a:r>
              <a:rPr lang="ja-JP" altLang="en-US"/>
              <a:t>結果は目安に過ぎない</a:t>
            </a:r>
          </a:p>
        </p:txBody>
      </p:sp>
      <p:sp>
        <p:nvSpPr>
          <p:cNvPr id="168968" name="AutoShape 8"/>
          <p:cNvSpPr>
            <a:spLocks noChangeArrowheads="1"/>
          </p:cNvSpPr>
          <p:nvPr/>
        </p:nvSpPr>
        <p:spPr bwMode="auto">
          <a:xfrm>
            <a:off x="6048375" y="1196975"/>
            <a:ext cx="3095625" cy="431800"/>
          </a:xfrm>
          <a:prstGeom prst="wedgeRoundRectCallout">
            <a:avLst>
              <a:gd name="adj1" fmla="val -78819"/>
              <a:gd name="adj2" fmla="val -33824"/>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組み合わせ回路</a:t>
            </a:r>
          </a:p>
        </p:txBody>
      </p:sp>
      <p:sp>
        <p:nvSpPr>
          <p:cNvPr id="168969" name="AutoShape 9"/>
          <p:cNvSpPr>
            <a:spLocks noChangeArrowheads="1"/>
          </p:cNvSpPr>
          <p:nvPr/>
        </p:nvSpPr>
        <p:spPr bwMode="auto">
          <a:xfrm>
            <a:off x="5808663" y="2601119"/>
            <a:ext cx="2305050" cy="431800"/>
          </a:xfrm>
          <a:prstGeom prst="wedgeRoundRectCallout">
            <a:avLst>
              <a:gd name="adj1" fmla="val -77824"/>
              <a:gd name="adj2" fmla="val -201102"/>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Ｆ．Ｆ．</a:t>
            </a:r>
          </a:p>
        </p:txBody>
      </p:sp>
      <p:sp>
        <p:nvSpPr>
          <p:cNvPr id="168970" name="AutoShape 10"/>
          <p:cNvSpPr>
            <a:spLocks noChangeArrowheads="1"/>
          </p:cNvSpPr>
          <p:nvPr/>
        </p:nvSpPr>
        <p:spPr bwMode="auto">
          <a:xfrm>
            <a:off x="4787900" y="2997200"/>
            <a:ext cx="4032250" cy="431800"/>
          </a:xfrm>
          <a:prstGeom prst="wedgeRoundRectCallout">
            <a:avLst>
              <a:gd name="adj1" fmla="val -51902"/>
              <a:gd name="adj2" fmla="val -11367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a:t>ここはレイアウトしないとわからない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0833B7F2-F659-4902-9570-358EB1E099DC}"/>
              </a:ext>
            </a:extLst>
          </p:cNvPr>
          <p:cNvGrpSpPr/>
          <p:nvPr/>
        </p:nvGrpSpPr>
        <p:grpSpPr>
          <a:xfrm>
            <a:off x="-252536" y="836713"/>
            <a:ext cx="9131722" cy="5635049"/>
            <a:chOff x="1183203" y="1212163"/>
            <a:chExt cx="7503434" cy="4800611"/>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6441726" y="3033071"/>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2716" name="Line 76"/>
            <p:cNvSpPr>
              <a:spLocks noChangeShapeType="1"/>
            </p:cNvSpPr>
            <p:nvPr/>
          </p:nvSpPr>
          <p:spPr bwMode="auto">
            <a:xfrm flipV="1">
              <a:off x="1183203" y="2778219"/>
              <a:ext cx="503635"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2" name="Line 2"/>
            <p:cNvSpPr>
              <a:spLocks noChangeShapeType="1"/>
            </p:cNvSpPr>
            <p:nvPr/>
          </p:nvSpPr>
          <p:spPr bwMode="auto">
            <a:xfrm flipH="1" flipV="1">
              <a:off x="6049303" y="2402679"/>
              <a:ext cx="0" cy="6355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dirty="0"/>
            </a:p>
          </p:txBody>
        </p:sp>
        <p:sp>
          <p:nvSpPr>
            <p:cNvPr id="112643" name="Line 3"/>
            <p:cNvSpPr>
              <a:spLocks noChangeShapeType="1"/>
            </p:cNvSpPr>
            <p:nvPr/>
          </p:nvSpPr>
          <p:spPr bwMode="auto">
            <a:xfrm flipH="1" flipV="1">
              <a:off x="6677026" y="2132410"/>
              <a:ext cx="1191" cy="10596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4" name="Line 4"/>
            <p:cNvSpPr>
              <a:spLocks noChangeShapeType="1"/>
            </p:cNvSpPr>
            <p:nvPr/>
          </p:nvSpPr>
          <p:spPr bwMode="auto">
            <a:xfrm flipV="1">
              <a:off x="6353176" y="1214437"/>
              <a:ext cx="0" cy="37742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6" name="Line 6"/>
            <p:cNvSpPr>
              <a:spLocks noChangeShapeType="1"/>
            </p:cNvSpPr>
            <p:nvPr/>
          </p:nvSpPr>
          <p:spPr bwMode="auto">
            <a:xfrm flipH="1">
              <a:off x="5435204" y="1214438"/>
              <a:ext cx="9179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7" name="Line 7"/>
            <p:cNvSpPr>
              <a:spLocks noChangeShapeType="1"/>
            </p:cNvSpPr>
            <p:nvPr/>
          </p:nvSpPr>
          <p:spPr bwMode="auto">
            <a:xfrm flipH="1">
              <a:off x="5435205" y="1214438"/>
              <a:ext cx="1190" cy="275510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8" name="Line 8"/>
            <p:cNvSpPr>
              <a:spLocks noChangeShapeType="1"/>
            </p:cNvSpPr>
            <p:nvPr/>
          </p:nvSpPr>
          <p:spPr bwMode="auto">
            <a:xfrm flipV="1">
              <a:off x="5435204" y="4295299"/>
              <a:ext cx="75604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9" name="Line 9"/>
            <p:cNvSpPr>
              <a:spLocks noChangeShapeType="1"/>
            </p:cNvSpPr>
            <p:nvPr/>
          </p:nvSpPr>
          <p:spPr bwMode="auto">
            <a:xfrm flipV="1">
              <a:off x="6191251" y="4133374"/>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50" name="Rectangle 10"/>
            <p:cNvSpPr>
              <a:spLocks noChangeArrowheads="1"/>
            </p:cNvSpPr>
            <p:nvPr/>
          </p:nvSpPr>
          <p:spPr bwMode="auto">
            <a:xfrm>
              <a:off x="6225065" y="4725115"/>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1" name="Rectangle 11"/>
            <p:cNvSpPr>
              <a:spLocks noChangeArrowheads="1"/>
            </p:cNvSpPr>
            <p:nvPr/>
          </p:nvSpPr>
          <p:spPr bwMode="auto">
            <a:xfrm>
              <a:off x="6225065" y="4887040"/>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2" name="Rectangle 12"/>
            <p:cNvSpPr>
              <a:spLocks noChangeArrowheads="1"/>
            </p:cNvSpPr>
            <p:nvPr/>
          </p:nvSpPr>
          <p:spPr bwMode="auto">
            <a:xfrm>
              <a:off x="6225065" y="5048965"/>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4" name="Rectangle 14"/>
            <p:cNvSpPr>
              <a:spLocks noChangeArrowheads="1"/>
            </p:cNvSpPr>
            <p:nvPr/>
          </p:nvSpPr>
          <p:spPr bwMode="auto">
            <a:xfrm>
              <a:off x="6225065" y="5544741"/>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5" name="Rectangle 15"/>
            <p:cNvSpPr>
              <a:spLocks noChangeArrowheads="1"/>
            </p:cNvSpPr>
            <p:nvPr/>
          </p:nvSpPr>
          <p:spPr bwMode="auto">
            <a:xfrm>
              <a:off x="6225065" y="5219700"/>
              <a:ext cx="1350169" cy="3250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6" name="Line 16"/>
            <p:cNvSpPr>
              <a:spLocks noChangeShapeType="1"/>
            </p:cNvSpPr>
            <p:nvPr/>
          </p:nvSpPr>
          <p:spPr bwMode="auto">
            <a:xfrm flipV="1">
              <a:off x="7098269" y="5721668"/>
              <a:ext cx="0" cy="161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57" name="Text Box 17"/>
            <p:cNvSpPr txBox="1">
              <a:spLocks noChangeArrowheads="1"/>
            </p:cNvSpPr>
            <p:nvPr/>
          </p:nvSpPr>
          <p:spPr bwMode="auto">
            <a:xfrm>
              <a:off x="5975748" y="1922860"/>
              <a:ext cx="24262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A</a:t>
              </a:r>
            </a:p>
          </p:txBody>
        </p:sp>
        <p:sp>
          <p:nvSpPr>
            <p:cNvPr id="112658" name="Text Box 18"/>
            <p:cNvSpPr txBox="1">
              <a:spLocks noChangeArrowheads="1"/>
            </p:cNvSpPr>
            <p:nvPr/>
          </p:nvSpPr>
          <p:spPr bwMode="auto">
            <a:xfrm>
              <a:off x="6569869" y="1922860"/>
              <a:ext cx="24262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B</a:t>
              </a:r>
            </a:p>
          </p:txBody>
        </p:sp>
        <p:grpSp>
          <p:nvGrpSpPr>
            <p:cNvPr id="112659" name="Group 19"/>
            <p:cNvGrpSpPr>
              <a:grpSpLocks/>
            </p:cNvGrpSpPr>
            <p:nvPr/>
          </p:nvGrpSpPr>
          <p:grpSpPr bwMode="auto">
            <a:xfrm>
              <a:off x="5760245" y="1600200"/>
              <a:ext cx="1241822" cy="538163"/>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grpSp>
        <p:sp>
          <p:nvSpPr>
            <p:cNvPr id="112667" name="Text Box 27"/>
            <p:cNvSpPr txBox="1">
              <a:spLocks noChangeArrowheads="1"/>
            </p:cNvSpPr>
            <p:nvPr/>
          </p:nvSpPr>
          <p:spPr bwMode="auto">
            <a:xfrm>
              <a:off x="6246020" y="1593056"/>
              <a:ext cx="236037"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Y</a:t>
              </a:r>
            </a:p>
          </p:txBody>
        </p:sp>
        <p:sp>
          <p:nvSpPr>
            <p:cNvPr id="112668" name="Text Box 28"/>
            <p:cNvSpPr txBox="1">
              <a:spLocks noChangeArrowheads="1"/>
            </p:cNvSpPr>
            <p:nvPr/>
          </p:nvSpPr>
          <p:spPr bwMode="auto">
            <a:xfrm>
              <a:off x="5978129" y="1652588"/>
              <a:ext cx="236037"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S</a:t>
              </a:r>
            </a:p>
          </p:txBody>
        </p:sp>
        <p:sp>
          <p:nvSpPr>
            <p:cNvPr id="112669" name="Text Box 29"/>
            <p:cNvSpPr txBox="1">
              <a:spLocks noChangeArrowheads="1"/>
            </p:cNvSpPr>
            <p:nvPr/>
          </p:nvSpPr>
          <p:spPr bwMode="auto">
            <a:xfrm>
              <a:off x="6533437" y="5235179"/>
              <a:ext cx="278186"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a:t>
              </a:r>
            </a:p>
          </p:txBody>
        </p:sp>
        <p:sp>
          <p:nvSpPr>
            <p:cNvPr id="112670" name="Line 30"/>
            <p:cNvSpPr>
              <a:spLocks noChangeShapeType="1"/>
            </p:cNvSpPr>
            <p:nvPr/>
          </p:nvSpPr>
          <p:spPr bwMode="auto">
            <a:xfrm flipV="1">
              <a:off x="6413183" y="5732977"/>
              <a:ext cx="0" cy="2797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1" name="Line 31"/>
            <p:cNvSpPr>
              <a:spLocks noChangeShapeType="1"/>
            </p:cNvSpPr>
            <p:nvPr/>
          </p:nvSpPr>
          <p:spPr bwMode="auto">
            <a:xfrm flipV="1">
              <a:off x="6385800" y="5598319"/>
              <a:ext cx="54769"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2" name="Line 32"/>
            <p:cNvSpPr>
              <a:spLocks noChangeShapeType="1"/>
            </p:cNvSpPr>
            <p:nvPr/>
          </p:nvSpPr>
          <p:spPr bwMode="auto">
            <a:xfrm>
              <a:off x="6440568" y="5598319"/>
              <a:ext cx="53578"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3" name="Text Box 33"/>
            <p:cNvSpPr txBox="1">
              <a:spLocks noChangeArrowheads="1"/>
            </p:cNvSpPr>
            <p:nvPr/>
          </p:nvSpPr>
          <p:spPr bwMode="auto">
            <a:xfrm flipH="1">
              <a:off x="7127935" y="5732978"/>
              <a:ext cx="532208"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we</a:t>
              </a:r>
            </a:p>
          </p:txBody>
        </p:sp>
        <p:sp>
          <p:nvSpPr>
            <p:cNvPr id="112675" name="Text Box 35"/>
            <p:cNvSpPr txBox="1">
              <a:spLocks noChangeArrowheads="1"/>
            </p:cNvSpPr>
            <p:nvPr/>
          </p:nvSpPr>
          <p:spPr bwMode="auto">
            <a:xfrm>
              <a:off x="6607969" y="1484710"/>
              <a:ext cx="151791"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200"/>
            </a:p>
          </p:txBody>
        </p:sp>
        <p:grpSp>
          <p:nvGrpSpPr>
            <p:cNvPr id="112678" name="Group 38"/>
            <p:cNvGrpSpPr>
              <a:grpSpLocks/>
            </p:cNvGrpSpPr>
            <p:nvPr/>
          </p:nvGrpSpPr>
          <p:grpSpPr bwMode="auto">
            <a:xfrm>
              <a:off x="5920979" y="3322559"/>
              <a:ext cx="865584" cy="485775"/>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grpSp>
        <p:sp>
          <p:nvSpPr>
            <p:cNvPr id="112688" name="AutoShape 48"/>
            <p:cNvSpPr>
              <a:spLocks noChangeArrowheads="1"/>
            </p:cNvSpPr>
            <p:nvPr/>
          </p:nvSpPr>
          <p:spPr bwMode="auto">
            <a:xfrm flipV="1">
              <a:off x="6029326" y="3970258"/>
              <a:ext cx="540544" cy="16668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9" name="Line 49"/>
            <p:cNvSpPr>
              <a:spLocks noChangeShapeType="1"/>
            </p:cNvSpPr>
            <p:nvPr/>
          </p:nvSpPr>
          <p:spPr bwMode="auto">
            <a:xfrm flipH="1" flipV="1">
              <a:off x="6299599" y="3813096"/>
              <a:ext cx="1190" cy="157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0" name="Line 50"/>
            <p:cNvSpPr>
              <a:spLocks noChangeShapeType="1"/>
            </p:cNvSpPr>
            <p:nvPr/>
          </p:nvSpPr>
          <p:spPr bwMode="auto">
            <a:xfrm flipH="1" flipV="1">
              <a:off x="6461523" y="4133374"/>
              <a:ext cx="0" cy="59293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2" name="Line 52"/>
            <p:cNvSpPr>
              <a:spLocks noChangeShapeType="1"/>
            </p:cNvSpPr>
            <p:nvPr/>
          </p:nvSpPr>
          <p:spPr bwMode="auto">
            <a:xfrm flipH="1">
              <a:off x="5425677" y="2688276"/>
              <a:ext cx="9527" cy="252904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3" name="Line 53"/>
            <p:cNvSpPr>
              <a:spLocks noChangeShapeType="1"/>
            </p:cNvSpPr>
            <p:nvPr/>
          </p:nvSpPr>
          <p:spPr bwMode="auto">
            <a:xfrm flipV="1">
              <a:off x="6029326" y="3808334"/>
              <a:ext cx="0" cy="161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0" name="Line 60"/>
            <p:cNvSpPr>
              <a:spLocks noChangeShapeType="1"/>
            </p:cNvSpPr>
            <p:nvPr/>
          </p:nvSpPr>
          <p:spPr bwMode="auto">
            <a:xfrm>
              <a:off x="2053240" y="5484718"/>
              <a:ext cx="3741218" cy="72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2" name="Rectangle 62"/>
            <p:cNvSpPr>
              <a:spLocks noChangeArrowheads="1"/>
            </p:cNvSpPr>
            <p:nvPr/>
          </p:nvSpPr>
          <p:spPr bwMode="auto">
            <a:xfrm>
              <a:off x="1686838" y="2621056"/>
              <a:ext cx="756047" cy="2714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703" name="Line 63"/>
            <p:cNvSpPr>
              <a:spLocks noChangeShapeType="1"/>
            </p:cNvSpPr>
            <p:nvPr/>
          </p:nvSpPr>
          <p:spPr bwMode="auto">
            <a:xfrm>
              <a:off x="1686838" y="2729403"/>
              <a:ext cx="108347" cy="535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4" name="Line 64"/>
            <p:cNvSpPr>
              <a:spLocks noChangeShapeType="1"/>
            </p:cNvSpPr>
            <p:nvPr/>
          </p:nvSpPr>
          <p:spPr bwMode="auto">
            <a:xfrm flipH="1">
              <a:off x="1686838" y="2782982"/>
              <a:ext cx="108347" cy="547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5" name="Text Box 65"/>
            <p:cNvSpPr txBox="1">
              <a:spLocks noChangeArrowheads="1"/>
            </p:cNvSpPr>
            <p:nvPr/>
          </p:nvSpPr>
          <p:spPr bwMode="auto">
            <a:xfrm>
              <a:off x="1848763" y="2616294"/>
              <a:ext cx="3269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PC</a:t>
              </a:r>
            </a:p>
          </p:txBody>
        </p:sp>
        <p:sp>
          <p:nvSpPr>
            <p:cNvPr id="112706" name="Line 66"/>
            <p:cNvSpPr>
              <a:spLocks noChangeShapeType="1"/>
            </p:cNvSpPr>
            <p:nvPr/>
          </p:nvSpPr>
          <p:spPr bwMode="auto">
            <a:xfrm flipH="1">
              <a:off x="2066926" y="2888457"/>
              <a:ext cx="11156" cy="258514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19" name="Line 79"/>
            <p:cNvSpPr>
              <a:spLocks noChangeShapeType="1"/>
            </p:cNvSpPr>
            <p:nvPr/>
          </p:nvSpPr>
          <p:spPr bwMode="auto">
            <a:xfrm flipV="1">
              <a:off x="3227785" y="3863102"/>
              <a:ext cx="1" cy="8001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38" name="Text Box 98"/>
            <p:cNvSpPr txBox="1">
              <a:spLocks noChangeArrowheads="1"/>
            </p:cNvSpPr>
            <p:nvPr/>
          </p:nvSpPr>
          <p:spPr bwMode="auto">
            <a:xfrm>
              <a:off x="7624544" y="5729705"/>
              <a:ext cx="70363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dirty="0"/>
                <a:t>共用メモリ</a:t>
              </a:r>
            </a:p>
          </p:txBody>
        </p:sp>
        <p:sp>
          <p:nvSpPr>
            <p:cNvPr id="112740" name="Line 100"/>
            <p:cNvSpPr>
              <a:spLocks noChangeShapeType="1"/>
            </p:cNvSpPr>
            <p:nvPr/>
          </p:nvSpPr>
          <p:spPr bwMode="auto">
            <a:xfrm>
              <a:off x="3632151" y="3388043"/>
              <a:ext cx="22681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1" name="Line 101"/>
            <p:cNvSpPr>
              <a:spLocks noChangeShapeType="1"/>
            </p:cNvSpPr>
            <p:nvPr/>
          </p:nvSpPr>
          <p:spPr bwMode="auto">
            <a:xfrm>
              <a:off x="5433883" y="5210890"/>
              <a:ext cx="3367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2" name="Line 102"/>
            <p:cNvSpPr>
              <a:spLocks noChangeShapeType="1"/>
            </p:cNvSpPr>
            <p:nvPr/>
          </p:nvSpPr>
          <p:spPr bwMode="auto">
            <a:xfrm flipV="1">
              <a:off x="3552927" y="3669627"/>
              <a:ext cx="2357239" cy="38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5" name="Line 105"/>
            <p:cNvSpPr>
              <a:spLocks noChangeShapeType="1"/>
            </p:cNvSpPr>
            <p:nvPr/>
          </p:nvSpPr>
          <p:spPr bwMode="auto">
            <a:xfrm flipV="1">
              <a:off x="3705690" y="4348877"/>
              <a:ext cx="34563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6" name="Line 106"/>
            <p:cNvSpPr>
              <a:spLocks noChangeShapeType="1"/>
            </p:cNvSpPr>
            <p:nvPr/>
          </p:nvSpPr>
          <p:spPr bwMode="auto">
            <a:xfrm flipV="1">
              <a:off x="7163992" y="3376136"/>
              <a:ext cx="0" cy="9727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7" name="Line 107"/>
            <p:cNvSpPr>
              <a:spLocks noChangeShapeType="1"/>
            </p:cNvSpPr>
            <p:nvPr/>
          </p:nvSpPr>
          <p:spPr bwMode="auto">
            <a:xfrm flipH="1">
              <a:off x="6786563" y="3376136"/>
              <a:ext cx="37742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8" name="AutoShape 108"/>
            <p:cNvSpPr>
              <a:spLocks noChangeArrowheads="1"/>
            </p:cNvSpPr>
            <p:nvPr/>
          </p:nvSpPr>
          <p:spPr bwMode="auto">
            <a:xfrm flipV="1">
              <a:off x="6246020" y="2240756"/>
              <a:ext cx="1026319" cy="1619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749" name="Rectangle 109"/>
            <p:cNvSpPr>
              <a:spLocks noChangeArrowheads="1"/>
            </p:cNvSpPr>
            <p:nvPr/>
          </p:nvSpPr>
          <p:spPr bwMode="auto">
            <a:xfrm>
              <a:off x="6624638" y="2585524"/>
              <a:ext cx="592931" cy="15465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200" dirty="0" err="1"/>
                <a:t>ext</a:t>
              </a:r>
              <a:endParaRPr lang="en-US" altLang="ja-JP" sz="1200" dirty="0"/>
            </a:p>
          </p:txBody>
        </p:sp>
        <p:sp>
          <p:nvSpPr>
            <p:cNvPr id="112752" name="Line 112"/>
            <p:cNvSpPr>
              <a:spLocks noChangeShapeType="1"/>
            </p:cNvSpPr>
            <p:nvPr/>
          </p:nvSpPr>
          <p:spPr bwMode="auto">
            <a:xfrm>
              <a:off x="3761186" y="2888456"/>
              <a:ext cx="32956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3" name="Line 113"/>
            <p:cNvSpPr>
              <a:spLocks noChangeShapeType="1"/>
            </p:cNvSpPr>
            <p:nvPr/>
          </p:nvSpPr>
          <p:spPr bwMode="auto">
            <a:xfrm flipV="1">
              <a:off x="7056836" y="2726531"/>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6" name="Line 116"/>
            <p:cNvSpPr>
              <a:spLocks noChangeShapeType="1"/>
            </p:cNvSpPr>
            <p:nvPr/>
          </p:nvSpPr>
          <p:spPr bwMode="auto">
            <a:xfrm flipV="1">
              <a:off x="7056836" y="2402681"/>
              <a:ext cx="0" cy="1713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7" name="Line 117"/>
            <p:cNvSpPr>
              <a:spLocks noChangeShapeType="1"/>
            </p:cNvSpPr>
            <p:nvPr/>
          </p:nvSpPr>
          <p:spPr bwMode="auto">
            <a:xfrm flipV="1">
              <a:off x="6522384" y="2402679"/>
              <a:ext cx="1" cy="62157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8" name="Line 118"/>
            <p:cNvSpPr>
              <a:spLocks noChangeShapeType="1"/>
            </p:cNvSpPr>
            <p:nvPr/>
          </p:nvSpPr>
          <p:spPr bwMode="auto">
            <a:xfrm flipV="1">
              <a:off x="6678217" y="3808334"/>
              <a:ext cx="0" cy="161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9" name="Text Box 119"/>
            <p:cNvSpPr txBox="1">
              <a:spLocks noChangeArrowheads="1"/>
            </p:cNvSpPr>
            <p:nvPr/>
          </p:nvSpPr>
          <p:spPr bwMode="auto">
            <a:xfrm>
              <a:off x="6569870" y="3911918"/>
              <a:ext cx="445294"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rwe</a:t>
              </a:r>
            </a:p>
          </p:txBody>
        </p:sp>
        <p:sp>
          <p:nvSpPr>
            <p:cNvPr id="112764" name="Line 124"/>
            <p:cNvSpPr>
              <a:spLocks noChangeShapeType="1"/>
            </p:cNvSpPr>
            <p:nvPr/>
          </p:nvSpPr>
          <p:spPr bwMode="auto">
            <a:xfrm flipV="1">
              <a:off x="6516292" y="2942034"/>
              <a:ext cx="1577127" cy="11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5" name="Line 125"/>
            <p:cNvSpPr>
              <a:spLocks noChangeShapeType="1"/>
            </p:cNvSpPr>
            <p:nvPr/>
          </p:nvSpPr>
          <p:spPr bwMode="auto">
            <a:xfrm flipH="1">
              <a:off x="8098182" y="2961204"/>
              <a:ext cx="2381" cy="238601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6" name="Line 126"/>
            <p:cNvSpPr>
              <a:spLocks noChangeShapeType="1"/>
            </p:cNvSpPr>
            <p:nvPr/>
          </p:nvSpPr>
          <p:spPr bwMode="auto">
            <a:xfrm flipH="1">
              <a:off x="7575233" y="5335787"/>
              <a:ext cx="506730" cy="1023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7" name="Text Box 127"/>
            <p:cNvSpPr txBox="1">
              <a:spLocks noChangeArrowheads="1"/>
            </p:cNvSpPr>
            <p:nvPr/>
          </p:nvSpPr>
          <p:spPr bwMode="auto">
            <a:xfrm>
              <a:off x="6084095" y="3970259"/>
              <a:ext cx="27027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354367" y="3970259"/>
              <a:ext cx="27027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6768754" y="3491588"/>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565106" y="3174727"/>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557540" y="3670816"/>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6922076" y="207049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816080" y="4098323"/>
              <a:ext cx="702469" cy="39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7788116" y="541972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6462714" y="4457224"/>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6442968" y="299042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593432" y="271853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166123" y="1754981"/>
              <a:ext cx="809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5" name="Line 145"/>
            <p:cNvSpPr>
              <a:spLocks noChangeShapeType="1"/>
            </p:cNvSpPr>
            <p:nvPr/>
          </p:nvSpPr>
          <p:spPr bwMode="auto">
            <a:xfrm>
              <a:off x="5166123" y="1593056"/>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6" name="Line 146"/>
            <p:cNvSpPr>
              <a:spLocks noChangeShapeType="1"/>
            </p:cNvSpPr>
            <p:nvPr/>
          </p:nvSpPr>
          <p:spPr bwMode="auto">
            <a:xfrm flipH="1" flipV="1">
              <a:off x="5004198" y="1484710"/>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7" name="Line 147"/>
            <p:cNvSpPr>
              <a:spLocks noChangeShapeType="1"/>
            </p:cNvSpPr>
            <p:nvPr/>
          </p:nvSpPr>
          <p:spPr bwMode="auto">
            <a:xfrm flipH="1">
              <a:off x="5004198" y="1916907"/>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8" name="Line 148"/>
            <p:cNvSpPr>
              <a:spLocks noChangeShapeType="1"/>
            </p:cNvSpPr>
            <p:nvPr/>
          </p:nvSpPr>
          <p:spPr bwMode="auto">
            <a:xfrm>
              <a:off x="5004198" y="1484710"/>
              <a:ext cx="0" cy="5405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2" name="Line 152"/>
            <p:cNvSpPr>
              <a:spLocks noChangeShapeType="1"/>
            </p:cNvSpPr>
            <p:nvPr/>
          </p:nvSpPr>
          <p:spPr bwMode="auto">
            <a:xfrm flipV="1">
              <a:off x="4463654" y="1593056"/>
              <a:ext cx="0" cy="24300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3" name="Line 153"/>
            <p:cNvSpPr>
              <a:spLocks noChangeShapeType="1"/>
            </p:cNvSpPr>
            <p:nvPr/>
          </p:nvSpPr>
          <p:spPr bwMode="auto">
            <a:xfrm>
              <a:off x="4463655" y="1593056"/>
              <a:ext cx="4869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4" name="Text Box 154"/>
            <p:cNvSpPr txBox="1">
              <a:spLocks noChangeArrowheads="1"/>
            </p:cNvSpPr>
            <p:nvPr/>
          </p:nvSpPr>
          <p:spPr bwMode="auto">
            <a:xfrm>
              <a:off x="4503243" y="136248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61274" y="1818696"/>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787505" y="1916906"/>
              <a:ext cx="21669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801" name="Text Box 161"/>
            <p:cNvSpPr txBox="1">
              <a:spLocks noChangeArrowheads="1"/>
            </p:cNvSpPr>
            <p:nvPr/>
          </p:nvSpPr>
          <p:spPr bwMode="auto">
            <a:xfrm>
              <a:off x="5892910" y="506802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2789636" y="4185047"/>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271618" y="3807143"/>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780485" y="3800297"/>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053240" y="1212163"/>
              <a:ext cx="3380643" cy="16193"/>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070042" y="1245954"/>
              <a:ext cx="4922" cy="1396044"/>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3061096" y="2511619"/>
              <a:ext cx="666790" cy="27312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&lt;&gt;=</a:t>
              </a:r>
              <a:r>
                <a:rPr lang="ja-JP" altLang="en-US" sz="12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2433895" y="2678579"/>
              <a:ext cx="61397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723046" y="2588882"/>
              <a:ext cx="2316907" cy="115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3730797" y="2520967"/>
              <a:ext cx="2796821" cy="229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590955" y="2246308"/>
              <a:ext cx="639398" cy="11708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5947392" y="2137174"/>
              <a:ext cx="1191" cy="10596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399486" y="2079557"/>
              <a:ext cx="702469" cy="39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4923705" y="1497813"/>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4933511" y="174605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5044285" y="1982033"/>
              <a:ext cx="12301" cy="3894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4981303" y="2241068"/>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7365853" y="2247368"/>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7191971" y="2321719"/>
              <a:ext cx="37742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6849667" y="2206557"/>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6406989" y="2202686"/>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5726907" y="4068713"/>
              <a:ext cx="377429"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407819" y="4050336"/>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718877" y="2743757"/>
              <a:ext cx="3787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4048122" y="264199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5652083" y="2174970"/>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5925407" y="2168858"/>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7226920" y="2662196"/>
              <a:ext cx="3787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7602735" y="2570559"/>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6065488" y="3161111"/>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6599332" y="3161110"/>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6" name="正方形/長方形 5">
              <a:extLst>
                <a:ext uri="{FF2B5EF4-FFF2-40B4-BE49-F238E27FC236}">
                  <a16:creationId xmlns:a16="http://schemas.microsoft.com/office/drawing/2014/main" id="{C1BA7E58-D6F1-418D-82C3-3548B19EE015}"/>
                </a:ext>
              </a:extLst>
            </p:cNvPr>
            <p:cNvSpPr/>
            <p:nvPr/>
          </p:nvSpPr>
          <p:spPr>
            <a:xfrm>
              <a:off x="3563148" y="2847976"/>
              <a:ext cx="194242" cy="1771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3215290" y="4655676"/>
              <a:ext cx="3247466" cy="8756"/>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3227785" y="3873222"/>
              <a:ext cx="33156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3516400" y="3123006"/>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5778701" y="3044025"/>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2779" name="Text Box 139"/>
            <p:cNvSpPr txBox="1">
              <a:spLocks noChangeArrowheads="1"/>
            </p:cNvSpPr>
            <p:nvPr/>
          </p:nvSpPr>
          <p:spPr bwMode="auto">
            <a:xfrm>
              <a:off x="5823664" y="3006931"/>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5116102" y="4759481"/>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5099326" y="4719425"/>
              <a:ext cx="729731"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5946577" y="5163265"/>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5784652" y="5054918"/>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5784652" y="5487115"/>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5784652" y="5054919"/>
              <a:ext cx="0" cy="5405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5704159" y="506802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5713964" y="5316260"/>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5982321" y="5322297"/>
              <a:ext cx="232939" cy="352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5861463" y="5532253"/>
              <a:ext cx="3931" cy="348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5661524" y="5750270"/>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3727886" y="4010271"/>
              <a:ext cx="751988" cy="28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5631949" y="2374505"/>
              <a:ext cx="338" cy="3099099"/>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5643106" y="4506324"/>
              <a:ext cx="664088" cy="700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6299598" y="4133374"/>
              <a:ext cx="7598" cy="36790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6209706" y="3970869"/>
              <a:ext cx="169070"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6768754" y="2402678"/>
              <a:ext cx="0" cy="1178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6652649" y="220193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2</a:t>
              </a:r>
              <a:endParaRPr lang="ja-JP" altLang="en-US" sz="1200"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6753257" y="2517642"/>
              <a:ext cx="1200712" cy="98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7984168" y="240267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3757389" y="4513333"/>
              <a:ext cx="2907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3975014" y="437020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6258510" y="3086909"/>
              <a:ext cx="968410" cy="23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7278894" y="301013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4805253" y="4847500"/>
              <a:ext cx="290733"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4296815" y="4726199"/>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2422274" y="2820707"/>
              <a:ext cx="2907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2639898" y="2677576"/>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grpSp>
      <p:sp>
        <p:nvSpPr>
          <p:cNvPr id="2" name="テキスト ボックス 1">
            <a:extLst>
              <a:ext uri="{FF2B5EF4-FFF2-40B4-BE49-F238E27FC236}">
                <a16:creationId xmlns:a16="http://schemas.microsoft.com/office/drawing/2014/main" id="{D6CF972A-0D65-4304-9BA9-4D008DF83DFF}"/>
              </a:ext>
            </a:extLst>
          </p:cNvPr>
          <p:cNvSpPr txBox="1"/>
          <p:nvPr/>
        </p:nvSpPr>
        <p:spPr>
          <a:xfrm>
            <a:off x="491639" y="281140"/>
            <a:ext cx="3143809" cy="461665"/>
          </a:xfrm>
          <a:prstGeom prst="rect">
            <a:avLst/>
          </a:prstGeom>
          <a:noFill/>
        </p:spPr>
        <p:txBody>
          <a:bodyPr wrap="none" rtlCol="0">
            <a:spAutoFit/>
          </a:bodyPr>
          <a:lstStyle/>
          <a:p>
            <a:r>
              <a:rPr kumimoji="1" lang="ja-JP" altLang="en-US" sz="2400" dirty="0"/>
              <a:t>マルチサイクル版</a:t>
            </a:r>
            <a:r>
              <a:rPr kumimoji="1" lang="en-US" altLang="ja-JP" sz="2400" dirty="0"/>
              <a:t>rv32i</a:t>
            </a:r>
            <a:endParaRPr kumimoji="1" lang="ja-JP" altLang="en-US" sz="2400" dirty="0"/>
          </a:p>
        </p:txBody>
      </p:sp>
    </p:spTree>
    <p:extLst>
      <p:ext uri="{BB962C8B-B14F-4D97-AF65-F5344CB8AC3E}">
        <p14:creationId xmlns:p14="http://schemas.microsoft.com/office/powerpoint/2010/main" val="4068122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8972AE82-22D1-4043-831F-07A691986618}"/>
              </a:ext>
            </a:extLst>
          </p:cNvPr>
          <p:cNvGrpSpPr/>
          <p:nvPr/>
        </p:nvGrpSpPr>
        <p:grpSpPr>
          <a:xfrm>
            <a:off x="611560" y="1519560"/>
            <a:ext cx="5425787" cy="4331972"/>
            <a:chOff x="1594485" y="1165860"/>
            <a:chExt cx="4360545" cy="4331972"/>
          </a:xfrm>
        </p:grpSpPr>
        <p:sp>
          <p:nvSpPr>
            <p:cNvPr id="4" name="楕円 3">
              <a:extLst>
                <a:ext uri="{FF2B5EF4-FFF2-40B4-BE49-F238E27FC236}">
                  <a16:creationId xmlns:a16="http://schemas.microsoft.com/office/drawing/2014/main" id="{7D472872-30EA-4BE7-94E5-2E9889EEA1A7}"/>
                </a:ext>
              </a:extLst>
            </p:cNvPr>
            <p:cNvSpPr/>
            <p:nvPr/>
          </p:nvSpPr>
          <p:spPr>
            <a:xfrm>
              <a:off x="3353276" y="1165860"/>
              <a:ext cx="1080135"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3294697" y="2297430"/>
              <a:ext cx="119729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234565" y="3551873"/>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5066347" y="3551873"/>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234565" y="4760597"/>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3893344" y="1903095"/>
              <a:ext cx="0" cy="394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2993103" y="2926699"/>
              <a:ext cx="476934" cy="7331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2678906" y="4289108"/>
              <a:ext cx="0" cy="4714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1603058" y="3034665"/>
              <a:ext cx="761652" cy="18338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1594485" y="1795129"/>
              <a:ext cx="1916973" cy="12395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4316650" y="2926699"/>
              <a:ext cx="879842" cy="7331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4275230" y="1795130"/>
              <a:ext cx="1235459" cy="17567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983473A2-E6CB-4050-8CC4-AB4DC78613B5}"/>
              </a:ext>
            </a:extLst>
          </p:cNvPr>
          <p:cNvSpPr txBox="1"/>
          <p:nvPr/>
        </p:nvSpPr>
        <p:spPr>
          <a:xfrm>
            <a:off x="4696629" y="1057895"/>
            <a:ext cx="4322017" cy="461665"/>
          </a:xfrm>
          <a:prstGeom prst="rect">
            <a:avLst/>
          </a:prstGeom>
          <a:noFill/>
        </p:spPr>
        <p:txBody>
          <a:bodyPr wrap="none" rtlCol="0">
            <a:spAutoFit/>
          </a:bodyPr>
          <a:lstStyle/>
          <a:p>
            <a:r>
              <a:rPr lang="ja-JP" altLang="en-US" sz="2400" dirty="0"/>
              <a:t>マルチサイクル制御の状態遷移</a:t>
            </a:r>
          </a:p>
        </p:txBody>
      </p:sp>
    </p:spTree>
    <p:extLst>
      <p:ext uri="{BB962C8B-B14F-4D97-AF65-F5344CB8AC3E}">
        <p14:creationId xmlns:p14="http://schemas.microsoft.com/office/powerpoint/2010/main" val="2177831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E95E7-DBA4-4A8B-A917-81AEE59034BF}"/>
              </a:ext>
            </a:extLst>
          </p:cNvPr>
          <p:cNvSpPr>
            <a:spLocks noGrp="1"/>
          </p:cNvSpPr>
          <p:nvPr>
            <p:ph type="title"/>
          </p:nvPr>
        </p:nvSpPr>
        <p:spPr>
          <a:xfrm>
            <a:off x="491699" y="48888"/>
            <a:ext cx="8229600" cy="1143000"/>
          </a:xfrm>
        </p:spPr>
        <p:txBody>
          <a:bodyPr/>
          <a:lstStyle/>
          <a:p>
            <a:r>
              <a:rPr lang="ja-JP" altLang="en-US" dirty="0"/>
              <a:t>演習</a:t>
            </a:r>
            <a:endParaRPr kumimoji="1" lang="ja-JP" altLang="en-US" dirty="0"/>
          </a:p>
        </p:txBody>
      </p:sp>
      <p:sp>
        <p:nvSpPr>
          <p:cNvPr id="3" name="コンテンツ プレースホルダー 2">
            <a:extLst>
              <a:ext uri="{FF2B5EF4-FFF2-40B4-BE49-F238E27FC236}">
                <a16:creationId xmlns:a16="http://schemas.microsoft.com/office/drawing/2014/main" id="{8DF61AEC-A29C-42F6-A8ED-309126D51B59}"/>
              </a:ext>
            </a:extLst>
          </p:cNvPr>
          <p:cNvSpPr>
            <a:spLocks noGrp="1"/>
          </p:cNvSpPr>
          <p:nvPr>
            <p:ph idx="1"/>
          </p:nvPr>
        </p:nvSpPr>
        <p:spPr>
          <a:xfrm>
            <a:off x="457200" y="1166018"/>
            <a:ext cx="8229600" cy="4525963"/>
          </a:xfrm>
        </p:spPr>
        <p:txBody>
          <a:bodyPr/>
          <a:lstStyle/>
          <a:p>
            <a:r>
              <a:rPr kumimoji="1" lang="en-US" altLang="ja-JP" dirty="0"/>
              <a:t>multi.tar</a:t>
            </a:r>
            <a:r>
              <a:rPr kumimoji="1" lang="ja-JP" altLang="en-US" dirty="0"/>
              <a:t>にマルチサイクル版の記述があるので、これを</a:t>
            </a:r>
            <a:r>
              <a:rPr kumimoji="1" lang="en-US" altLang="ja-JP" dirty="0" err="1"/>
              <a:t>wget</a:t>
            </a:r>
            <a:r>
              <a:rPr lang="ja-JP" altLang="en-US" dirty="0"/>
              <a:t>する</a:t>
            </a:r>
            <a:endParaRPr lang="en-US" altLang="ja-JP" dirty="0"/>
          </a:p>
          <a:p>
            <a:r>
              <a:rPr kumimoji="1" lang="ja-JP" altLang="en-US" dirty="0"/>
              <a:t>マルチサイクル版を論理合成し、最大動作周波数、面積、電力を求めよ。</a:t>
            </a:r>
            <a:endParaRPr kumimoji="1" lang="en-US" altLang="ja-JP" dirty="0"/>
          </a:p>
          <a:p>
            <a:r>
              <a:rPr lang="en-US" altLang="ja-JP" dirty="0"/>
              <a:t>mult.asm, sum1p.asm</a:t>
            </a:r>
            <a:r>
              <a:rPr lang="ja-JP" altLang="en-US" dirty="0"/>
              <a:t>の実行時間と動作周波数より、マルチサイクル版を１とした時のシングルサイクル版の相対性能を求めよ。</a:t>
            </a:r>
            <a:endParaRPr lang="en-US" altLang="ja-JP" dirty="0"/>
          </a:p>
          <a:p>
            <a:pPr lvl="1"/>
            <a:r>
              <a:rPr kumimoji="1" lang="ja-JP" altLang="en-US" dirty="0"/>
              <a:t>実行クロックサイクル数</a:t>
            </a:r>
            <a:r>
              <a:rPr lang="ja-JP" altLang="en-US" dirty="0"/>
              <a:t>と周期を掛けて実行時間を求める</a:t>
            </a:r>
            <a:endParaRPr lang="en-US" altLang="ja-JP" dirty="0"/>
          </a:p>
          <a:p>
            <a:pPr lvl="1"/>
            <a:r>
              <a:rPr kumimoji="1" lang="ja-JP" altLang="en-US" dirty="0"/>
              <a:t>相対値を相乗平均する</a:t>
            </a:r>
            <a:endParaRPr kumimoji="1" lang="en-US" altLang="ja-JP" dirty="0"/>
          </a:p>
        </p:txBody>
      </p:sp>
    </p:spTree>
    <p:extLst>
      <p:ext uri="{BB962C8B-B14F-4D97-AF65-F5344CB8AC3E}">
        <p14:creationId xmlns:p14="http://schemas.microsoft.com/office/powerpoint/2010/main" val="3978421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1CA0E-DC97-42EC-BAE7-A652C2EA45BD}"/>
              </a:ext>
            </a:extLst>
          </p:cNvPr>
          <p:cNvSpPr>
            <a:spLocks noGrp="1"/>
          </p:cNvSpPr>
          <p:nvPr>
            <p:ph type="title"/>
          </p:nvPr>
        </p:nvSpPr>
        <p:spPr/>
        <p:txBody>
          <a:bodyPr/>
          <a:lstStyle/>
          <a:p>
            <a:r>
              <a:rPr kumimoji="1" lang="ja-JP" altLang="en-US" dirty="0"/>
              <a:t>提出</a:t>
            </a:r>
            <a:r>
              <a:rPr lang="ja-JP" altLang="en-US" dirty="0"/>
              <a:t>→この演習は次回に統合</a:t>
            </a:r>
            <a:endParaRPr kumimoji="1" lang="ja-JP" altLang="en-US" dirty="0"/>
          </a:p>
        </p:txBody>
      </p:sp>
      <p:sp>
        <p:nvSpPr>
          <p:cNvPr id="3" name="コンテンツ プレースホルダー 2">
            <a:extLst>
              <a:ext uri="{FF2B5EF4-FFF2-40B4-BE49-F238E27FC236}">
                <a16:creationId xmlns:a16="http://schemas.microsoft.com/office/drawing/2014/main" id="{4E5C5ED9-DF63-487A-AE60-0C6A1502A914}"/>
              </a:ext>
            </a:extLst>
          </p:cNvPr>
          <p:cNvSpPr>
            <a:spLocks noGrp="1"/>
          </p:cNvSpPr>
          <p:nvPr>
            <p:ph idx="1"/>
          </p:nvPr>
        </p:nvSpPr>
        <p:spPr>
          <a:xfrm>
            <a:off x="323528" y="1166019"/>
            <a:ext cx="8604572" cy="1398885"/>
          </a:xfrm>
        </p:spPr>
        <p:txBody>
          <a:bodyPr/>
          <a:lstStyle/>
          <a:p>
            <a:r>
              <a:rPr kumimoji="1" lang="ja-JP" altLang="en-US" dirty="0"/>
              <a:t>以下の表と、簡単な考察を付けて</a:t>
            </a:r>
            <a:r>
              <a:rPr kumimoji="1" lang="en-US" altLang="ja-JP" dirty="0"/>
              <a:t>keio.jp</a:t>
            </a:r>
            <a:r>
              <a:rPr kumimoji="1" lang="ja-JP" altLang="en-US" dirty="0"/>
              <a:t>に提出</a:t>
            </a:r>
          </a:p>
        </p:txBody>
      </p:sp>
      <p:graphicFrame>
        <p:nvGraphicFramePr>
          <p:cNvPr id="4" name="表 4">
            <a:extLst>
              <a:ext uri="{FF2B5EF4-FFF2-40B4-BE49-F238E27FC236}">
                <a16:creationId xmlns:a16="http://schemas.microsoft.com/office/drawing/2014/main" id="{5BE88820-9629-465A-975F-BE702DFCBBE9}"/>
              </a:ext>
            </a:extLst>
          </p:cNvPr>
          <p:cNvGraphicFramePr>
            <a:graphicFrameLocks noGrp="1"/>
          </p:cNvGraphicFramePr>
          <p:nvPr>
            <p:extLst>
              <p:ext uri="{D42A27DB-BD31-4B8C-83A1-F6EECF244321}">
                <p14:modId xmlns:p14="http://schemas.microsoft.com/office/powerpoint/2010/main" val="2316066876"/>
              </p:ext>
            </p:extLst>
          </p:nvPr>
        </p:nvGraphicFramePr>
        <p:xfrm>
          <a:off x="323528" y="2852936"/>
          <a:ext cx="8496944" cy="2235497"/>
        </p:xfrm>
        <a:graphic>
          <a:graphicData uri="http://schemas.openxmlformats.org/drawingml/2006/table">
            <a:tbl>
              <a:tblPr firstRow="1" bandRow="1">
                <a:tableStyleId>{00A15C55-8517-42AA-B614-E9B94910E393}</a:tableStyleId>
              </a:tblPr>
              <a:tblGrid>
                <a:gridCol w="2124236">
                  <a:extLst>
                    <a:ext uri="{9D8B030D-6E8A-4147-A177-3AD203B41FA5}">
                      <a16:colId xmlns:a16="http://schemas.microsoft.com/office/drawing/2014/main" val="1576786955"/>
                    </a:ext>
                  </a:extLst>
                </a:gridCol>
                <a:gridCol w="2124236">
                  <a:extLst>
                    <a:ext uri="{9D8B030D-6E8A-4147-A177-3AD203B41FA5}">
                      <a16:colId xmlns:a16="http://schemas.microsoft.com/office/drawing/2014/main" val="3300291573"/>
                    </a:ext>
                  </a:extLst>
                </a:gridCol>
                <a:gridCol w="2124236">
                  <a:extLst>
                    <a:ext uri="{9D8B030D-6E8A-4147-A177-3AD203B41FA5}">
                      <a16:colId xmlns:a16="http://schemas.microsoft.com/office/drawing/2014/main" val="2277799501"/>
                    </a:ext>
                  </a:extLst>
                </a:gridCol>
                <a:gridCol w="2124236">
                  <a:extLst>
                    <a:ext uri="{9D8B030D-6E8A-4147-A177-3AD203B41FA5}">
                      <a16:colId xmlns:a16="http://schemas.microsoft.com/office/drawing/2014/main" val="3114941930"/>
                    </a:ext>
                  </a:extLst>
                </a:gridCol>
              </a:tblGrid>
              <a:tr h="720506">
                <a:tc>
                  <a:txBody>
                    <a:bodyPr/>
                    <a:lstStyle/>
                    <a:p>
                      <a:endParaRPr kumimoji="1" lang="ja-JP" altLang="en-US" dirty="0"/>
                    </a:p>
                  </a:txBody>
                  <a:tcPr/>
                </a:tc>
                <a:tc>
                  <a:txBody>
                    <a:bodyPr/>
                    <a:lstStyle/>
                    <a:p>
                      <a:r>
                        <a:rPr kumimoji="1" lang="ja-JP" altLang="en-US" dirty="0"/>
                        <a:t>相対性能</a:t>
                      </a:r>
                    </a:p>
                  </a:txBody>
                  <a:tcPr/>
                </a:tc>
                <a:tc>
                  <a:txBody>
                    <a:bodyPr/>
                    <a:lstStyle/>
                    <a:p>
                      <a:r>
                        <a:rPr kumimoji="1" lang="ja-JP" altLang="en-US" dirty="0"/>
                        <a:t>面積（</a:t>
                      </a:r>
                      <a:r>
                        <a:rPr kumimoji="1" lang="en-US" altLang="ja-JP" dirty="0"/>
                        <a:t>μm</a:t>
                      </a:r>
                      <a:r>
                        <a:rPr kumimoji="1" lang="en-US" altLang="ja-JP" baseline="30000" dirty="0"/>
                        <a:t>2</a:t>
                      </a:r>
                      <a:r>
                        <a:rPr kumimoji="1" lang="ja-JP" altLang="en-US" dirty="0"/>
                        <a:t>）</a:t>
                      </a:r>
                    </a:p>
                  </a:txBody>
                  <a:tcPr/>
                </a:tc>
                <a:tc>
                  <a:txBody>
                    <a:bodyPr/>
                    <a:lstStyle/>
                    <a:p>
                      <a:r>
                        <a:rPr kumimoji="1" lang="ja-JP" altLang="en-US" dirty="0"/>
                        <a:t>電力（</a:t>
                      </a:r>
                      <a:r>
                        <a:rPr kumimoji="1" lang="en-US" altLang="ja-JP" dirty="0" err="1"/>
                        <a:t>mW</a:t>
                      </a:r>
                      <a:r>
                        <a:rPr kumimoji="1" lang="en-US" altLang="ja-JP" dirty="0"/>
                        <a:t>)</a:t>
                      </a:r>
                      <a:endParaRPr kumimoji="1" lang="ja-JP" altLang="en-US" dirty="0"/>
                    </a:p>
                  </a:txBody>
                  <a:tcPr/>
                </a:tc>
                <a:extLst>
                  <a:ext uri="{0D108BD9-81ED-4DB2-BD59-A6C34878D82A}">
                    <a16:rowId xmlns:a16="http://schemas.microsoft.com/office/drawing/2014/main" val="3754177067"/>
                  </a:ext>
                </a:extLst>
              </a:tr>
              <a:tr h="786961">
                <a:tc>
                  <a:txBody>
                    <a:bodyPr/>
                    <a:lstStyle/>
                    <a:p>
                      <a:r>
                        <a:rPr kumimoji="1" lang="ja-JP" altLang="en-US" dirty="0"/>
                        <a:t>マルチサイクル版</a:t>
                      </a:r>
                    </a:p>
                  </a:txBody>
                  <a:tcPr/>
                </a:tc>
                <a:tc>
                  <a:txBody>
                    <a:bodyPr/>
                    <a:lstStyle/>
                    <a:p>
                      <a:r>
                        <a:rPr kumimoji="1" lang="en-US" altLang="ja-JP" dirty="0"/>
                        <a:t>1</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359658499"/>
                  </a:ext>
                </a:extLst>
              </a:tr>
              <a:tr h="728030">
                <a:tc>
                  <a:txBody>
                    <a:bodyPr/>
                    <a:lstStyle/>
                    <a:p>
                      <a:r>
                        <a:rPr kumimoji="1" lang="ja-JP" altLang="en-US" dirty="0"/>
                        <a:t>シングルサイクル版</a:t>
                      </a:r>
                    </a:p>
                  </a:txBody>
                  <a:tcPr/>
                </a:tc>
                <a:tc>
                  <a:txBody>
                    <a:bodyPr/>
                    <a:lstStyle/>
                    <a:p>
                      <a:r>
                        <a:rPr kumimoji="1" lang="en-US" altLang="ja-JP" dirty="0"/>
                        <a:t>1.63</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83932065"/>
                  </a:ext>
                </a:extLst>
              </a:tr>
            </a:tbl>
          </a:graphicData>
        </a:graphic>
      </p:graphicFrame>
    </p:spTree>
    <p:extLst>
      <p:ext uri="{BB962C8B-B14F-4D97-AF65-F5344CB8AC3E}">
        <p14:creationId xmlns:p14="http://schemas.microsoft.com/office/powerpoint/2010/main" val="253646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a:t>性能の比較</a:t>
            </a:r>
          </a:p>
        </p:txBody>
      </p:sp>
      <p:sp>
        <p:nvSpPr>
          <p:cNvPr id="5123" name="Rectangle 3"/>
          <p:cNvSpPr>
            <a:spLocks noGrp="1" noChangeArrowheads="1"/>
          </p:cNvSpPr>
          <p:nvPr>
            <p:ph idx="1"/>
          </p:nvPr>
        </p:nvSpPr>
        <p:spPr/>
        <p:txBody>
          <a:bodyPr/>
          <a:lstStyle/>
          <a:p>
            <a:pPr eaLnBrk="1" hangingPunct="1">
              <a:lnSpc>
                <a:spcPct val="90000"/>
              </a:lnSpc>
            </a:pPr>
            <a:r>
              <a:rPr lang="en-US" altLang="ja-JP"/>
              <a:t>CPU</a:t>
            </a:r>
            <a:r>
              <a:rPr lang="ja-JP" altLang="en-US"/>
              <a:t>　</a:t>
            </a:r>
            <a:r>
              <a:rPr lang="en-US" altLang="ja-JP"/>
              <a:t>A</a:t>
            </a:r>
            <a:r>
              <a:rPr lang="ja-JP" altLang="en-US"/>
              <a:t>　</a:t>
            </a:r>
            <a:r>
              <a:rPr lang="en-US" altLang="ja-JP"/>
              <a:t>10</a:t>
            </a:r>
            <a:r>
              <a:rPr lang="ja-JP" altLang="en-US"/>
              <a:t>秒で実行</a:t>
            </a:r>
          </a:p>
          <a:p>
            <a:pPr eaLnBrk="1" hangingPunct="1">
              <a:lnSpc>
                <a:spcPct val="90000"/>
              </a:lnSpc>
            </a:pPr>
            <a:r>
              <a:rPr lang="en-US" altLang="ja-JP"/>
              <a:t>CPU</a:t>
            </a:r>
            <a:r>
              <a:rPr lang="ja-JP" altLang="en-US"/>
              <a:t>　</a:t>
            </a:r>
            <a:r>
              <a:rPr lang="en-US" altLang="ja-JP"/>
              <a:t>B</a:t>
            </a:r>
            <a:r>
              <a:rPr lang="ja-JP" altLang="en-US"/>
              <a:t>　</a:t>
            </a:r>
            <a:r>
              <a:rPr lang="en-US" altLang="ja-JP"/>
              <a:t>12</a:t>
            </a:r>
            <a:r>
              <a:rPr lang="ja-JP" altLang="en-US"/>
              <a:t>秒で実行</a:t>
            </a:r>
          </a:p>
          <a:p>
            <a:pPr eaLnBrk="1" hangingPunct="1">
              <a:lnSpc>
                <a:spcPct val="90000"/>
              </a:lnSpc>
            </a:pPr>
            <a:r>
              <a:rPr lang="en-US" altLang="ja-JP"/>
              <a:t>A</a:t>
            </a:r>
            <a:r>
              <a:rPr lang="ja-JP" altLang="en-US"/>
              <a:t>の性能は</a:t>
            </a:r>
            <a:r>
              <a:rPr lang="en-US" altLang="ja-JP"/>
              <a:t>B</a:t>
            </a:r>
            <a:r>
              <a:rPr lang="ja-JP" altLang="en-US"/>
              <a:t>の性能の</a:t>
            </a:r>
            <a:r>
              <a:rPr lang="en-US" altLang="ja-JP"/>
              <a:t>1.2</a:t>
            </a:r>
            <a:r>
              <a:rPr lang="ja-JP" altLang="en-US"/>
              <a:t>倍</a:t>
            </a:r>
          </a:p>
          <a:p>
            <a:pPr lvl="1" eaLnBrk="1" hangingPunct="1">
              <a:lnSpc>
                <a:spcPct val="90000"/>
              </a:lnSpc>
              <a:buFontTx/>
              <a:buNone/>
            </a:pPr>
            <a:r>
              <a:rPr lang="ja-JP" altLang="en-US"/>
              <a:t>遅い方の性能（速い方の実行時間）を基準にする</a:t>
            </a:r>
          </a:p>
          <a:p>
            <a:pPr lvl="1" eaLnBrk="1" hangingPunct="1">
              <a:lnSpc>
                <a:spcPct val="90000"/>
              </a:lnSpc>
              <a:buFontTx/>
              <a:buNone/>
            </a:pPr>
            <a:endParaRPr lang="ja-JP" altLang="en-US"/>
          </a:p>
          <a:p>
            <a:pPr lvl="1" eaLnBrk="1" hangingPunct="1">
              <a:lnSpc>
                <a:spcPct val="90000"/>
              </a:lnSpc>
              <a:buFontTx/>
              <a:buNone/>
            </a:pPr>
            <a:r>
              <a:rPr lang="en-US" altLang="ja-JP" u="sng"/>
              <a:t>CPU</a:t>
            </a:r>
            <a:r>
              <a:rPr lang="ja-JP" altLang="en-US" u="sng"/>
              <a:t>　</a:t>
            </a:r>
            <a:r>
              <a:rPr lang="en-US" altLang="ja-JP" u="sng"/>
              <a:t>A</a:t>
            </a:r>
            <a:r>
              <a:rPr lang="ja-JP" altLang="en-US" u="sng"/>
              <a:t>の性能　</a:t>
            </a:r>
            <a:r>
              <a:rPr lang="ja-JP" altLang="en-US"/>
              <a:t>＝　　</a:t>
            </a:r>
            <a:r>
              <a:rPr lang="en-US" altLang="ja-JP" u="sng"/>
              <a:t>CPU</a:t>
            </a:r>
            <a:r>
              <a:rPr lang="ja-JP" altLang="en-US" u="sng"/>
              <a:t>　</a:t>
            </a:r>
            <a:r>
              <a:rPr lang="en-US" altLang="ja-JP" u="sng"/>
              <a:t>B</a:t>
            </a:r>
            <a:r>
              <a:rPr lang="ja-JP" altLang="en-US" u="sng"/>
              <a:t>の実行時間</a:t>
            </a:r>
          </a:p>
          <a:p>
            <a:pPr lvl="1" eaLnBrk="1" hangingPunct="1">
              <a:lnSpc>
                <a:spcPct val="90000"/>
              </a:lnSpc>
              <a:buFontTx/>
              <a:buNone/>
            </a:pPr>
            <a:r>
              <a:rPr lang="en-US" altLang="ja-JP"/>
              <a:t>CPU</a:t>
            </a:r>
            <a:r>
              <a:rPr lang="ja-JP" altLang="en-US"/>
              <a:t>　</a:t>
            </a:r>
            <a:r>
              <a:rPr lang="en-US" altLang="ja-JP"/>
              <a:t>B</a:t>
            </a:r>
            <a:r>
              <a:rPr lang="ja-JP" altLang="en-US"/>
              <a:t>の性能　　　　　</a:t>
            </a:r>
            <a:r>
              <a:rPr lang="en-US" altLang="ja-JP"/>
              <a:t>CPU</a:t>
            </a:r>
            <a:r>
              <a:rPr lang="ja-JP" altLang="en-US"/>
              <a:t>　</a:t>
            </a:r>
            <a:r>
              <a:rPr lang="en-US" altLang="ja-JP"/>
              <a:t>A</a:t>
            </a:r>
            <a:r>
              <a:rPr lang="ja-JP" altLang="en-US"/>
              <a:t>の実行時間</a:t>
            </a:r>
          </a:p>
          <a:p>
            <a:pPr lvl="1" eaLnBrk="1" hangingPunct="1">
              <a:lnSpc>
                <a:spcPct val="90000"/>
              </a:lnSpc>
              <a:buFontTx/>
              <a:buNone/>
            </a:pPr>
            <a:endParaRPr lang="ja-JP" altLang="en-US"/>
          </a:p>
          <a:p>
            <a:pPr eaLnBrk="1" hangingPunct="1">
              <a:lnSpc>
                <a:spcPct val="90000"/>
              </a:lnSpc>
              <a:buFontTx/>
              <a:buNone/>
            </a:pPr>
            <a:r>
              <a:rPr lang="en-US" altLang="ja-JP"/>
              <a:t>×B</a:t>
            </a:r>
            <a:r>
              <a:rPr lang="ja-JP" altLang="en-US"/>
              <a:t>は</a:t>
            </a:r>
            <a:r>
              <a:rPr lang="en-US" altLang="ja-JP"/>
              <a:t>A</a:t>
            </a:r>
            <a:r>
              <a:rPr lang="ja-JP" altLang="en-US"/>
              <a:t>の</a:t>
            </a:r>
            <a:r>
              <a:rPr lang="en-US" altLang="ja-JP"/>
              <a:t>1.2</a:t>
            </a:r>
            <a:r>
              <a:rPr lang="ja-JP" altLang="en-US"/>
              <a:t>倍遅い　この言い方は避ける</a:t>
            </a:r>
          </a:p>
          <a:p>
            <a:pPr lvl="1" eaLnBrk="1" hangingPunct="1">
              <a:lnSpc>
                <a:spcPct val="90000"/>
              </a:lnSpc>
              <a:buFontTx/>
              <a:buNone/>
            </a:pPr>
            <a:endParaRPr lang="en-US" altLang="ja-JP"/>
          </a:p>
        </p:txBody>
      </p:sp>
    </p:spTree>
    <p:extLst>
      <p:ext uri="{BB962C8B-B14F-4D97-AF65-F5344CB8AC3E}">
        <p14:creationId xmlns:p14="http://schemas.microsoft.com/office/powerpoint/2010/main" val="946190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a:t>実行時間の評価</a:t>
            </a:r>
          </a:p>
        </p:txBody>
      </p:sp>
      <p:sp>
        <p:nvSpPr>
          <p:cNvPr id="6147" name="Rectangle 3"/>
          <p:cNvSpPr>
            <a:spLocks noGrp="1" noChangeArrowheads="1"/>
          </p:cNvSpPr>
          <p:nvPr>
            <p:ph idx="1"/>
          </p:nvPr>
        </p:nvSpPr>
        <p:spPr>
          <a:xfrm>
            <a:off x="457200" y="1417638"/>
            <a:ext cx="8229600" cy="5257800"/>
          </a:xfrm>
          <a:extLst>
            <a:ext uri="{91240B29-F687-4F45-9708-019B960494DF}">
              <a14:hiddenLine xmlns:a14="http://schemas.microsoft.com/office/drawing/2010/main" w="9525">
                <a:solidFill>
                  <a:srgbClr val="FF0000"/>
                </a:solidFill>
                <a:miter lim="800000"/>
                <a:headEnd/>
                <a:tailEnd/>
              </a14:hiddenLine>
            </a:ext>
          </a:extLst>
        </p:spPr>
        <p:txBody>
          <a:bodyPr>
            <a:normAutofit fontScale="92500" lnSpcReduction="10000"/>
          </a:bodyPr>
          <a:lstStyle/>
          <a:p>
            <a:pPr eaLnBrk="1" hangingPunct="1">
              <a:lnSpc>
                <a:spcPct val="90000"/>
              </a:lnSpc>
            </a:pPr>
            <a:r>
              <a:rPr lang="ja-JP" altLang="en-US" dirty="0"/>
              <a:t>プログラムを走らせてその実行時間を比較</a:t>
            </a:r>
          </a:p>
          <a:p>
            <a:pPr lvl="1" eaLnBrk="1" hangingPunct="1">
              <a:lnSpc>
                <a:spcPct val="90000"/>
              </a:lnSpc>
            </a:pPr>
            <a:r>
              <a:rPr lang="ja-JP" altLang="en-US" dirty="0"/>
              <a:t>デスクトップ、ラップトップ：</a:t>
            </a:r>
            <a:r>
              <a:rPr lang="ja-JP" altLang="en-US" dirty="0">
                <a:solidFill>
                  <a:srgbClr val="FF0000"/>
                </a:solidFill>
              </a:rPr>
              <a:t>ＳＰＥＣベンチマーク</a:t>
            </a:r>
          </a:p>
          <a:p>
            <a:pPr lvl="1" eaLnBrk="1" hangingPunct="1">
              <a:lnSpc>
                <a:spcPct val="90000"/>
              </a:lnSpc>
            </a:pPr>
            <a:r>
              <a:rPr lang="ja-JP" altLang="en-US" dirty="0"/>
              <a:t>サーバー：</a:t>
            </a:r>
            <a:r>
              <a:rPr lang="en-US" altLang="ja-JP" dirty="0">
                <a:solidFill>
                  <a:srgbClr val="FF0000"/>
                </a:solidFill>
              </a:rPr>
              <a:t>TPC</a:t>
            </a:r>
          </a:p>
          <a:p>
            <a:pPr lvl="1" eaLnBrk="1" hangingPunct="1">
              <a:lnSpc>
                <a:spcPct val="90000"/>
              </a:lnSpc>
            </a:pPr>
            <a:r>
              <a:rPr lang="ja-JP" altLang="en-US" dirty="0"/>
              <a:t>スーパーコンピュータ：</a:t>
            </a:r>
            <a:r>
              <a:rPr lang="en-US" altLang="ja-JP" dirty="0" err="1">
                <a:solidFill>
                  <a:srgbClr val="0066FF"/>
                </a:solidFill>
              </a:rPr>
              <a:t>Linpack</a:t>
            </a:r>
            <a:r>
              <a:rPr lang="en-US" altLang="ja-JP" dirty="0">
                <a:solidFill>
                  <a:srgbClr val="0066FF"/>
                </a:solidFill>
              </a:rPr>
              <a:t>, LLL</a:t>
            </a:r>
          </a:p>
          <a:p>
            <a:pPr lvl="1" eaLnBrk="1" hangingPunct="1">
              <a:lnSpc>
                <a:spcPct val="90000"/>
              </a:lnSpc>
            </a:pPr>
            <a:r>
              <a:rPr lang="ja-JP" altLang="en-US" dirty="0"/>
              <a:t>組み込み：</a:t>
            </a:r>
            <a:r>
              <a:rPr lang="en-US" altLang="ja-JP" dirty="0">
                <a:solidFill>
                  <a:srgbClr val="0066FF"/>
                </a:solidFill>
              </a:rPr>
              <a:t>EEMBC, </a:t>
            </a:r>
            <a:r>
              <a:rPr lang="en-US" altLang="ja-JP" dirty="0" err="1">
                <a:solidFill>
                  <a:srgbClr val="0066FF"/>
                </a:solidFill>
              </a:rPr>
              <a:t>MiBench</a:t>
            </a:r>
            <a:endParaRPr lang="en-US" altLang="ja-JP" dirty="0">
              <a:solidFill>
                <a:srgbClr val="0066FF"/>
              </a:solidFill>
            </a:endParaRPr>
          </a:p>
          <a:p>
            <a:pPr eaLnBrk="1" hangingPunct="1">
              <a:lnSpc>
                <a:spcPct val="90000"/>
              </a:lnSpc>
            </a:pPr>
            <a:r>
              <a:rPr lang="ja-JP" altLang="en-US" dirty="0"/>
              <a:t>走らせるプログラム</a:t>
            </a:r>
          </a:p>
          <a:p>
            <a:pPr lvl="1" eaLnBrk="1" hangingPunct="1">
              <a:lnSpc>
                <a:spcPct val="90000"/>
              </a:lnSpc>
              <a:buFontTx/>
              <a:buNone/>
            </a:pPr>
            <a:r>
              <a:rPr lang="ja-JP" altLang="en-US" dirty="0"/>
              <a:t>〇</a:t>
            </a:r>
            <a:r>
              <a:rPr lang="ja-JP" altLang="en-US" dirty="0">
                <a:solidFill>
                  <a:srgbClr val="FF0000"/>
                </a:solidFill>
              </a:rPr>
              <a:t>実プログラムによるベンチマーク集</a:t>
            </a:r>
          </a:p>
          <a:p>
            <a:pPr lvl="1" eaLnBrk="1" hangingPunct="1">
              <a:lnSpc>
                <a:spcPct val="90000"/>
              </a:lnSpc>
              <a:buFontTx/>
              <a:buNone/>
            </a:pPr>
            <a:r>
              <a:rPr lang="ja-JP" altLang="en-US" dirty="0"/>
              <a:t>△</a:t>
            </a:r>
            <a:r>
              <a:rPr lang="ja-JP" altLang="en-US" dirty="0">
                <a:solidFill>
                  <a:srgbClr val="0066FF"/>
                </a:solidFill>
              </a:rPr>
              <a:t>カーネル：プログラムの核となる部分</a:t>
            </a:r>
          </a:p>
          <a:p>
            <a:pPr lvl="1" eaLnBrk="1" hangingPunct="1">
              <a:lnSpc>
                <a:spcPct val="90000"/>
              </a:lnSpc>
              <a:buFontTx/>
              <a:buNone/>
            </a:pPr>
            <a:r>
              <a:rPr lang="en-US" altLang="ja-JP" dirty="0"/>
              <a:t>×</a:t>
            </a:r>
            <a:r>
              <a:rPr lang="ja-JP" altLang="en-US" dirty="0"/>
              <a:t>トイプログラム：</a:t>
            </a:r>
            <a:r>
              <a:rPr lang="en-US" altLang="ja-JP" dirty="0"/>
              <a:t>Quicksort, 8queen, </a:t>
            </a:r>
            <a:r>
              <a:rPr lang="ja-JP" altLang="en-US" dirty="0"/>
              <a:t>エラトステネスの篩</a:t>
            </a:r>
          </a:p>
          <a:p>
            <a:pPr lvl="1" eaLnBrk="1" hangingPunct="1">
              <a:lnSpc>
                <a:spcPct val="90000"/>
              </a:lnSpc>
              <a:buFontTx/>
              <a:buNone/>
            </a:pPr>
            <a:r>
              <a:rPr lang="en-US" altLang="ja-JP" dirty="0"/>
              <a:t>×</a:t>
            </a:r>
            <a:r>
              <a:rPr lang="ja-JP" altLang="en-US" dirty="0"/>
              <a:t>合成ベンチマーク：</a:t>
            </a:r>
            <a:r>
              <a:rPr lang="en-US" altLang="ja-JP" dirty="0"/>
              <a:t>Whetstone, Dhrystone</a:t>
            </a:r>
          </a:p>
          <a:p>
            <a:pPr lvl="1" eaLnBrk="1" hangingPunct="1">
              <a:lnSpc>
                <a:spcPct val="90000"/>
              </a:lnSpc>
              <a:buFontTx/>
              <a:buNone/>
            </a:pPr>
            <a:r>
              <a:rPr lang="ja-JP" altLang="en-US" dirty="0"/>
              <a:t>今回は簡単なプログラムで評価する</a:t>
            </a:r>
            <a:endParaRPr lang="en-US" altLang="ja-JP" dirty="0"/>
          </a:p>
          <a:p>
            <a:pPr lvl="2">
              <a:lnSpc>
                <a:spcPct val="90000"/>
              </a:lnSpc>
              <a:buNone/>
            </a:pPr>
            <a:r>
              <a:rPr lang="ja-JP" altLang="en-US" dirty="0"/>
              <a:t>時間の都合上でお許しくださいませ</a:t>
            </a:r>
            <a:endParaRPr lang="en-US" altLang="ja-JP" dirty="0"/>
          </a:p>
          <a:p>
            <a:pPr lvl="1" eaLnBrk="1" hangingPunct="1">
              <a:lnSpc>
                <a:spcPct val="90000"/>
              </a:lnSpc>
              <a:buFontTx/>
              <a:buNone/>
            </a:pPr>
            <a:endParaRPr lang="en-US" altLang="ja-JP" dirty="0"/>
          </a:p>
          <a:p>
            <a:pPr lvl="1" eaLnBrk="1" hangingPunct="1">
              <a:lnSpc>
                <a:spcPct val="90000"/>
              </a:lnSpc>
            </a:pPr>
            <a:endParaRPr lang="en-US" altLang="ja-JP" dirty="0"/>
          </a:p>
          <a:p>
            <a:pPr lvl="1" eaLnBrk="1" hangingPunct="1">
              <a:lnSpc>
                <a:spcPct val="90000"/>
              </a:lnSpc>
            </a:pPr>
            <a:endParaRPr lang="en-US" altLang="ja-JP" dirty="0"/>
          </a:p>
        </p:txBody>
      </p:sp>
    </p:spTree>
    <p:extLst>
      <p:ext uri="{BB962C8B-B14F-4D97-AF65-F5344CB8AC3E}">
        <p14:creationId xmlns:p14="http://schemas.microsoft.com/office/powerpoint/2010/main" val="4031990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a:t>評価のまとめ方、報告の仕方</a:t>
            </a:r>
          </a:p>
        </p:txBody>
      </p:sp>
      <p:sp>
        <p:nvSpPr>
          <p:cNvPr id="9219" name="Rectangle 3"/>
          <p:cNvSpPr>
            <a:spLocks noGrp="1" noChangeArrowheads="1"/>
          </p:cNvSpPr>
          <p:nvPr>
            <p:ph idx="1"/>
          </p:nvPr>
        </p:nvSpPr>
        <p:spPr/>
        <p:txBody>
          <a:bodyPr>
            <a:normAutofit/>
          </a:bodyPr>
          <a:lstStyle/>
          <a:p>
            <a:pPr eaLnBrk="1" hangingPunct="1">
              <a:lnSpc>
                <a:spcPct val="90000"/>
              </a:lnSpc>
            </a:pPr>
            <a:r>
              <a:rPr lang="ja-JP" altLang="en-US" sz="2000" dirty="0"/>
              <a:t>複数のプログラムからなるベンチマークの実行時間をどのように扱うか？</a:t>
            </a:r>
          </a:p>
          <a:p>
            <a:pPr lvl="1" eaLnBrk="1" hangingPunct="1">
              <a:lnSpc>
                <a:spcPct val="90000"/>
              </a:lnSpc>
            </a:pPr>
            <a:r>
              <a:rPr lang="ja-JP" altLang="en-US" sz="2000" dirty="0"/>
              <a:t>基準マシンを決めて相対値を取る</a:t>
            </a:r>
          </a:p>
          <a:p>
            <a:pPr lvl="1" eaLnBrk="1" hangingPunct="1">
              <a:lnSpc>
                <a:spcPct val="90000"/>
              </a:lnSpc>
            </a:pPr>
            <a:r>
              <a:rPr lang="ja-JP" altLang="en-US" sz="2000" dirty="0"/>
              <a:t>複数のプログラムに対しては相乗平均を取る</a:t>
            </a:r>
          </a:p>
          <a:p>
            <a:pPr lvl="1" eaLnBrk="1" hangingPunct="1">
              <a:lnSpc>
                <a:spcPct val="90000"/>
              </a:lnSpc>
              <a:buFontTx/>
              <a:buNone/>
            </a:pPr>
            <a:r>
              <a:rPr lang="ja-JP" altLang="en-US" sz="2000" dirty="0"/>
              <a:t>〇プログラムの実行時間、基準マシンに依らない一貫性のある結果が得られる</a:t>
            </a:r>
          </a:p>
          <a:p>
            <a:pPr lvl="1" eaLnBrk="1" hangingPunct="1">
              <a:lnSpc>
                <a:spcPct val="90000"/>
              </a:lnSpc>
              <a:buFontTx/>
              <a:buNone/>
            </a:pPr>
            <a:r>
              <a:rPr lang="en-US" altLang="ja-JP" sz="2000" dirty="0"/>
              <a:t>×</a:t>
            </a:r>
            <a:r>
              <a:rPr lang="ja-JP" altLang="en-US" sz="2000" dirty="0"/>
              <a:t>非線形が入る</a:t>
            </a:r>
          </a:p>
          <a:p>
            <a:pPr eaLnBrk="1" hangingPunct="1">
              <a:lnSpc>
                <a:spcPct val="90000"/>
              </a:lnSpc>
            </a:pPr>
            <a:r>
              <a:rPr lang="ja-JP" altLang="en-US" sz="2000" dirty="0"/>
              <a:t>結果の報告</a:t>
            </a:r>
          </a:p>
          <a:p>
            <a:pPr lvl="1" eaLnBrk="1" hangingPunct="1">
              <a:lnSpc>
                <a:spcPct val="90000"/>
              </a:lnSpc>
            </a:pPr>
            <a:r>
              <a:rPr lang="ja-JP" altLang="en-US" sz="2000" dirty="0"/>
              <a:t>再現性があるように</a:t>
            </a:r>
          </a:p>
          <a:p>
            <a:pPr lvl="1" eaLnBrk="1" hangingPunct="1">
              <a:lnSpc>
                <a:spcPct val="90000"/>
              </a:lnSpc>
            </a:pPr>
            <a:r>
              <a:rPr lang="ja-JP" altLang="en-US" sz="2000" dirty="0"/>
              <a:t>ハードウェア：　動作周波数、キャッシュ容量、主記憶容量、ディスク容量など</a:t>
            </a:r>
          </a:p>
          <a:p>
            <a:pPr lvl="1" eaLnBrk="1" hangingPunct="1">
              <a:lnSpc>
                <a:spcPct val="90000"/>
              </a:lnSpc>
            </a:pPr>
            <a:r>
              <a:rPr lang="ja-JP" altLang="en-US" sz="2000" dirty="0"/>
              <a:t>ソフトウェア：</a:t>
            </a:r>
            <a:r>
              <a:rPr lang="en-US" altLang="ja-JP" sz="2000" dirty="0"/>
              <a:t>OS</a:t>
            </a:r>
            <a:r>
              <a:rPr lang="ja-JP" altLang="en-US" sz="2000" dirty="0"/>
              <a:t>の種類、バージョン、コンパイラの種類、オプションなど</a:t>
            </a:r>
          </a:p>
        </p:txBody>
      </p:sp>
    </p:spTree>
    <p:extLst>
      <p:ext uri="{BB962C8B-B14F-4D97-AF65-F5344CB8AC3E}">
        <p14:creationId xmlns:p14="http://schemas.microsoft.com/office/powerpoint/2010/main" val="2116836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8192" y="0"/>
            <a:ext cx="6172200" cy="857250"/>
          </a:xfrm>
        </p:spPr>
        <p:txBody>
          <a:bodyPr/>
          <a:lstStyle/>
          <a:p>
            <a:r>
              <a:rPr kumimoji="1" lang="en-US" altLang="ja-JP" dirty="0"/>
              <a:t>CPU</a:t>
            </a:r>
            <a:r>
              <a:rPr kumimoji="1" lang="ja-JP" altLang="en-US" dirty="0"/>
              <a:t>のコスト</a:t>
            </a:r>
          </a:p>
        </p:txBody>
      </p:sp>
      <p:sp>
        <p:nvSpPr>
          <p:cNvPr id="3" name="コンテンツ プレースホルダー 2"/>
          <p:cNvSpPr>
            <a:spLocks noGrp="1"/>
          </p:cNvSpPr>
          <p:nvPr>
            <p:ph idx="1"/>
          </p:nvPr>
        </p:nvSpPr>
        <p:spPr>
          <a:xfrm>
            <a:off x="0" y="692696"/>
            <a:ext cx="9828584" cy="4042742"/>
          </a:xfrm>
        </p:spPr>
        <p:txBody>
          <a:bodyPr/>
          <a:lstStyle/>
          <a:p>
            <a:r>
              <a:rPr kumimoji="1" lang="en-US" altLang="ja-JP" dirty="0"/>
              <a:t>CPU</a:t>
            </a:r>
            <a:r>
              <a:rPr kumimoji="1" lang="ja-JP" altLang="en-US" dirty="0"/>
              <a:t>のコスト＝半導体のコスト</a:t>
            </a:r>
            <a:endParaRPr kumimoji="1" lang="en-US" altLang="ja-JP" dirty="0"/>
          </a:p>
          <a:p>
            <a:r>
              <a:rPr lang="ja-JP" altLang="en-US" dirty="0"/>
              <a:t>半導体のコストは、</a:t>
            </a:r>
            <a:endParaRPr lang="en-US" altLang="ja-JP" dirty="0"/>
          </a:p>
          <a:p>
            <a:pPr lvl="1"/>
            <a:r>
              <a:rPr lang="ja-JP" altLang="en-US" dirty="0"/>
              <a:t>ダイのコスト</a:t>
            </a:r>
            <a:endParaRPr lang="en-US" altLang="ja-JP" dirty="0"/>
          </a:p>
          <a:p>
            <a:pPr lvl="2"/>
            <a:r>
              <a:rPr lang="en-US" altLang="ja-JP" dirty="0"/>
              <a:t>1</a:t>
            </a:r>
            <a:r>
              <a:rPr lang="ja-JP" altLang="en-US" dirty="0"/>
              <a:t>枚のウエハから取れるダイの個数</a:t>
            </a:r>
            <a:endParaRPr lang="en-US" altLang="ja-JP" dirty="0"/>
          </a:p>
          <a:p>
            <a:pPr lvl="2"/>
            <a:r>
              <a:rPr kumimoji="1" lang="ja-JP" altLang="en-US" dirty="0"/>
              <a:t>ダイの歩留まり（良品の割合）</a:t>
            </a:r>
            <a:endParaRPr kumimoji="1" lang="en-US" altLang="ja-JP" dirty="0"/>
          </a:p>
          <a:p>
            <a:pPr lvl="2"/>
            <a:r>
              <a:rPr lang="ja-JP" altLang="en-US" dirty="0"/>
              <a:t>ダイ面積の</a:t>
            </a:r>
            <a:r>
              <a:rPr lang="en-US" altLang="ja-JP" dirty="0"/>
              <a:t>3</a:t>
            </a:r>
            <a:r>
              <a:rPr lang="ja-JP" altLang="en-US" dirty="0"/>
              <a:t>乗～</a:t>
            </a:r>
            <a:r>
              <a:rPr lang="en-US" altLang="ja-JP" dirty="0"/>
              <a:t>4</a:t>
            </a:r>
            <a:r>
              <a:rPr lang="ja-JP" altLang="en-US" dirty="0"/>
              <a:t>乗になる</a:t>
            </a:r>
            <a:endParaRPr kumimoji="1" lang="en-US" altLang="ja-JP" dirty="0"/>
          </a:p>
          <a:p>
            <a:pPr lvl="1"/>
            <a:r>
              <a:rPr lang="ja-JP" altLang="en-US" dirty="0"/>
              <a:t>テストのコスト</a:t>
            </a:r>
            <a:endParaRPr lang="en-US" altLang="ja-JP" dirty="0"/>
          </a:p>
          <a:p>
            <a:pPr lvl="2"/>
            <a:r>
              <a:rPr lang="ja-JP" altLang="en-US" dirty="0"/>
              <a:t>テスト容易化設計で減らすことができる</a:t>
            </a:r>
            <a:endParaRPr lang="en-US" altLang="ja-JP" dirty="0"/>
          </a:p>
          <a:p>
            <a:pPr lvl="1"/>
            <a:r>
              <a:rPr kumimoji="1" lang="ja-JP" altLang="en-US" dirty="0"/>
              <a:t>パッケージのコスト</a:t>
            </a:r>
            <a:endParaRPr kumimoji="1" lang="en-US" altLang="ja-JP" dirty="0"/>
          </a:p>
          <a:p>
            <a:pPr lvl="2"/>
            <a:r>
              <a:rPr kumimoji="1" lang="ja-JP" altLang="en-US" dirty="0"/>
              <a:t>ピン数、放熱性能によって違う</a:t>
            </a:r>
            <a:endParaRPr kumimoji="1" lang="en-US" altLang="ja-JP" dirty="0"/>
          </a:p>
          <a:p>
            <a:pPr lvl="2"/>
            <a:r>
              <a:rPr lang="ja-JP" altLang="en-US" dirty="0"/>
              <a:t>セラミックパッケージはかなり高価</a:t>
            </a:r>
            <a:endParaRPr lang="en-US" altLang="ja-JP" dirty="0"/>
          </a:p>
          <a:p>
            <a:pPr lvl="1"/>
            <a:r>
              <a:rPr kumimoji="1" lang="ja-JP" altLang="en-US" dirty="0"/>
              <a:t>最近は設計費とマスク代などの</a:t>
            </a:r>
            <a:r>
              <a:rPr kumimoji="1" lang="en-US" altLang="ja-JP" dirty="0"/>
              <a:t>NRE</a:t>
            </a:r>
            <a:r>
              <a:rPr kumimoji="1" lang="ja-JP" altLang="en-US" dirty="0"/>
              <a:t>（</a:t>
            </a:r>
            <a:r>
              <a:rPr kumimoji="1" lang="en-US" altLang="ja-JP" dirty="0"/>
              <a:t>Non-Recurrent</a:t>
            </a:r>
            <a:r>
              <a:rPr kumimoji="1" lang="ja-JP" altLang="en-US" dirty="0"/>
              <a:t> </a:t>
            </a:r>
            <a:r>
              <a:rPr kumimoji="1" lang="en-US" altLang="ja-JP" dirty="0"/>
              <a:t>Engineering)</a:t>
            </a:r>
            <a:r>
              <a:rPr kumimoji="1" lang="ja-JP" altLang="en-US" dirty="0"/>
              <a:t>コストが増大</a:t>
            </a:r>
            <a:endParaRPr kumimoji="1" lang="en-US" altLang="ja-JP" dirty="0"/>
          </a:p>
          <a:p>
            <a:pPr lvl="1"/>
            <a:endParaRPr kumimoji="1" lang="en-US" altLang="ja-JP" dirty="0"/>
          </a:p>
          <a:p>
            <a:endParaRPr kumimoji="1" lang="ja-JP" altLang="en-US" dirty="0"/>
          </a:p>
        </p:txBody>
      </p:sp>
    </p:spTree>
    <p:extLst>
      <p:ext uri="{BB962C8B-B14F-4D97-AF65-F5344CB8AC3E}">
        <p14:creationId xmlns:p14="http://schemas.microsoft.com/office/powerpoint/2010/main" val="1490089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f01-15-978012383872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3447" y="1279923"/>
            <a:ext cx="3276600" cy="3207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
          <p:cNvSpPr>
            <a:spLocks noChangeArrowheads="1"/>
          </p:cNvSpPr>
          <p:nvPr/>
        </p:nvSpPr>
        <p:spPr bwMode="auto">
          <a:xfrm>
            <a:off x="1451374" y="4689408"/>
            <a:ext cx="686504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spcBef>
                <a:spcPct val="0"/>
              </a:spcBef>
              <a:buFontTx/>
              <a:buNone/>
            </a:pPr>
            <a:r>
              <a:rPr kumimoji="0" lang="en-US" altLang="ja-JP" sz="1400" b="1" dirty="0">
                <a:latin typeface="Times New Roman" panose="02020603050405020304" pitchFamily="18" charset="0"/>
              </a:rPr>
              <a:t>Figure 1.15 This 300 mm wafer contains 280 full Sandy Bridge dies, each 20.7 by 10.5 mm in a 32 nm process. </a:t>
            </a:r>
            <a:r>
              <a:rPr kumimoji="0" lang="en-US" altLang="ja-JP" sz="1400" dirty="0">
                <a:latin typeface="Times New Roman" panose="02020603050405020304" pitchFamily="18" charset="0"/>
              </a:rPr>
              <a:t>(Sandy Bridge is Intel’s successor to Nehalem used in the Core i7.) At 216 mm2, the formula for dies per wafer estimates 282. (Courtesy Intel.)</a:t>
            </a:r>
            <a:r>
              <a:rPr kumimoji="0" lang="en-US" altLang="ja-JP" sz="1400" b="1" dirty="0">
                <a:latin typeface="Times New Roman" panose="02020603050405020304" pitchFamily="18" charset="0"/>
              </a:rPr>
              <a:t> </a:t>
            </a:r>
          </a:p>
          <a:p>
            <a:pPr algn="just">
              <a:spcBef>
                <a:spcPct val="0"/>
              </a:spcBef>
              <a:buFontTx/>
              <a:buNone/>
            </a:pPr>
            <a:r>
              <a:rPr kumimoji="0" lang="ja-JP" altLang="en-US" sz="1400" b="1" dirty="0">
                <a:latin typeface="Times New Roman" panose="02020603050405020304" pitchFamily="18" charset="0"/>
              </a:rPr>
              <a:t>ヘネシー＆パターソン　コンピュータアーキテクチャ　より</a:t>
            </a:r>
            <a:endParaRPr kumimoji="0" lang="en-US" altLang="ja-JP" sz="1400" b="1" dirty="0">
              <a:latin typeface="Times New Roman" panose="02020603050405020304" pitchFamily="18" charset="0"/>
            </a:endParaRPr>
          </a:p>
        </p:txBody>
      </p:sp>
      <p:sp>
        <p:nvSpPr>
          <p:cNvPr id="15364" name="Text Box 4"/>
          <p:cNvSpPr txBox="1">
            <a:spLocks noChangeArrowheads="1"/>
          </p:cNvSpPr>
          <p:nvPr/>
        </p:nvSpPr>
        <p:spPr bwMode="auto">
          <a:xfrm>
            <a:off x="6569869" y="1715692"/>
            <a:ext cx="1444626"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350"/>
              <a:t>ウェーハ（</a:t>
            </a:r>
            <a:r>
              <a:rPr lang="en-US" altLang="ja-JP" sz="1350"/>
              <a:t>Wafer</a:t>
            </a:r>
            <a:r>
              <a:rPr lang="ja-JP" altLang="en-US" sz="1350"/>
              <a:t>）</a:t>
            </a:r>
          </a:p>
          <a:p>
            <a:pPr eaLnBrk="1" hangingPunct="1">
              <a:spcBef>
                <a:spcPct val="0"/>
              </a:spcBef>
              <a:buFontTx/>
              <a:buNone/>
            </a:pPr>
            <a:endParaRPr lang="en-US" altLang="ja-JP" sz="1350"/>
          </a:p>
        </p:txBody>
      </p:sp>
      <p:sp>
        <p:nvSpPr>
          <p:cNvPr id="15365" name="Line 5"/>
          <p:cNvSpPr>
            <a:spLocks noChangeShapeType="1"/>
          </p:cNvSpPr>
          <p:nvPr/>
        </p:nvSpPr>
        <p:spPr bwMode="auto">
          <a:xfrm flipH="1">
            <a:off x="5975748" y="1970486"/>
            <a:ext cx="540544" cy="21669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6" name="Rectangle 6"/>
          <p:cNvSpPr>
            <a:spLocks noChangeArrowheads="1"/>
          </p:cNvSpPr>
          <p:nvPr/>
        </p:nvSpPr>
        <p:spPr bwMode="auto">
          <a:xfrm>
            <a:off x="5706667" y="2402681"/>
            <a:ext cx="269081" cy="161925"/>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350"/>
          </a:p>
        </p:txBody>
      </p:sp>
      <p:sp>
        <p:nvSpPr>
          <p:cNvPr id="15367" name="Line 7"/>
          <p:cNvSpPr>
            <a:spLocks noChangeShapeType="1"/>
          </p:cNvSpPr>
          <p:nvPr/>
        </p:nvSpPr>
        <p:spPr bwMode="auto">
          <a:xfrm flipH="1">
            <a:off x="6030516" y="2457450"/>
            <a:ext cx="43219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68" name="Text Box 8"/>
          <p:cNvSpPr txBox="1">
            <a:spLocks noChangeArrowheads="1"/>
          </p:cNvSpPr>
          <p:nvPr/>
        </p:nvSpPr>
        <p:spPr bwMode="auto">
          <a:xfrm>
            <a:off x="6516292" y="2294335"/>
            <a:ext cx="89159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350"/>
              <a:t>ダイ（</a:t>
            </a:r>
            <a:r>
              <a:rPr lang="en-US" altLang="ja-JP" sz="1350"/>
              <a:t>Die)</a:t>
            </a:r>
          </a:p>
        </p:txBody>
      </p:sp>
    </p:spTree>
    <p:extLst>
      <p:ext uri="{BB962C8B-B14F-4D97-AF65-F5344CB8AC3E}">
        <p14:creationId xmlns:p14="http://schemas.microsoft.com/office/powerpoint/2010/main" val="422331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ja-JP"/>
              <a:t>CPU</a:t>
            </a:r>
            <a:r>
              <a:rPr lang="ja-JP" altLang="en-US"/>
              <a:t>の電力</a:t>
            </a:r>
          </a:p>
        </p:txBody>
      </p:sp>
      <p:sp>
        <p:nvSpPr>
          <p:cNvPr id="17411" name="Rectangle 3"/>
          <p:cNvSpPr>
            <a:spLocks noGrp="1" noChangeArrowheads="1"/>
          </p:cNvSpPr>
          <p:nvPr>
            <p:ph idx="1"/>
          </p:nvPr>
        </p:nvSpPr>
        <p:spPr>
          <a:xfrm>
            <a:off x="1231681" y="1402551"/>
            <a:ext cx="6680637" cy="3394472"/>
          </a:xfrm>
        </p:spPr>
        <p:txBody>
          <a:bodyPr/>
          <a:lstStyle/>
          <a:p>
            <a:pPr eaLnBrk="1" hangingPunct="1"/>
            <a:r>
              <a:rPr lang="ja-JP" altLang="en-US" dirty="0"/>
              <a:t>各素子のダイナミックな電力とスタティックな電力の総和となる</a:t>
            </a:r>
          </a:p>
          <a:p>
            <a:pPr eaLnBrk="1" hangingPunct="1"/>
            <a:r>
              <a:rPr lang="ja-JP" altLang="en-US" dirty="0"/>
              <a:t>ダイナミックな電力</a:t>
            </a:r>
          </a:p>
          <a:p>
            <a:pPr lvl="1" eaLnBrk="1" hangingPunct="1">
              <a:buFontTx/>
              <a:buNone/>
            </a:pPr>
            <a:r>
              <a:rPr lang="en-US" altLang="ja-JP" dirty="0"/>
              <a:t>½</a:t>
            </a:r>
            <a:r>
              <a:rPr lang="ja-JP" altLang="en-US" dirty="0"/>
              <a:t>　</a:t>
            </a:r>
            <a:r>
              <a:rPr lang="en-US" altLang="ja-JP" dirty="0"/>
              <a:t>×</a:t>
            </a:r>
            <a:r>
              <a:rPr lang="ja-JP" altLang="en-US" dirty="0"/>
              <a:t>　容量負荷の総和</a:t>
            </a:r>
            <a:r>
              <a:rPr lang="en-US" altLang="ja-JP" dirty="0"/>
              <a:t>×</a:t>
            </a:r>
            <a:r>
              <a:rPr lang="ja-JP" altLang="en-US" dirty="0"/>
              <a:t>電源電圧の２乗</a:t>
            </a:r>
            <a:r>
              <a:rPr lang="en-US" altLang="ja-JP" dirty="0"/>
              <a:t>×</a:t>
            </a:r>
            <a:r>
              <a:rPr lang="ja-JP" altLang="en-US" dirty="0"/>
              <a:t>スイッチング率</a:t>
            </a:r>
          </a:p>
          <a:p>
            <a:pPr eaLnBrk="1" hangingPunct="1"/>
            <a:r>
              <a:rPr lang="ja-JP" altLang="en-US" dirty="0"/>
              <a:t>スタティックな電力</a:t>
            </a:r>
          </a:p>
          <a:p>
            <a:pPr eaLnBrk="1" hangingPunct="1">
              <a:buFontTx/>
              <a:buNone/>
            </a:pPr>
            <a:r>
              <a:rPr lang="ja-JP" altLang="en-US" dirty="0"/>
              <a:t>　　漏れ電流</a:t>
            </a:r>
            <a:r>
              <a:rPr lang="en-US" altLang="ja-JP" dirty="0"/>
              <a:t>×</a:t>
            </a:r>
            <a:r>
              <a:rPr lang="ja-JP" altLang="en-US" dirty="0"/>
              <a:t>電源電圧</a:t>
            </a:r>
          </a:p>
          <a:p>
            <a:pPr eaLnBrk="1" hangingPunct="1">
              <a:buFontTx/>
              <a:buNone/>
            </a:pPr>
            <a:r>
              <a:rPr lang="ja-JP" altLang="en-US" sz="2400" dirty="0"/>
              <a:t>最大電力　→　電源、電力供給の最大性能</a:t>
            </a:r>
          </a:p>
          <a:p>
            <a:pPr eaLnBrk="1" hangingPunct="1">
              <a:buFontTx/>
              <a:buNone/>
            </a:pPr>
            <a:r>
              <a:rPr lang="ja-JP" altLang="en-US" sz="2400" dirty="0"/>
              <a:t>平均電力　→　放熱</a:t>
            </a:r>
          </a:p>
          <a:p>
            <a:pPr eaLnBrk="1" hangingPunct="1">
              <a:buFontTx/>
              <a:buNone/>
            </a:pPr>
            <a:r>
              <a:rPr lang="ja-JP" altLang="en-US" sz="2400" dirty="0"/>
              <a:t>エネルギー　→　バッテリーの能力、電気代</a:t>
            </a:r>
          </a:p>
          <a:p>
            <a:pPr eaLnBrk="1" hangingPunct="1">
              <a:buFontTx/>
              <a:buNone/>
            </a:pPr>
            <a:endParaRPr lang="en-US" altLang="ja-JP" sz="1800" dirty="0"/>
          </a:p>
        </p:txBody>
      </p:sp>
    </p:spTree>
    <p:extLst>
      <p:ext uri="{BB962C8B-B14F-4D97-AF65-F5344CB8AC3E}">
        <p14:creationId xmlns:p14="http://schemas.microsoft.com/office/powerpoint/2010/main" val="321684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z="4000"/>
              <a:t>論理合成と圧縮</a:t>
            </a:r>
          </a:p>
        </p:txBody>
      </p:sp>
      <p:sp>
        <p:nvSpPr>
          <p:cNvPr id="23555" name="Rectangle 3"/>
          <p:cNvSpPr>
            <a:spLocks noGrp="1" noChangeArrowheads="1"/>
          </p:cNvSpPr>
          <p:nvPr>
            <p:ph type="body" idx="1"/>
          </p:nvPr>
        </p:nvSpPr>
        <p:spPr/>
        <p:txBody>
          <a:bodyPr/>
          <a:lstStyle/>
          <a:p>
            <a:pPr eaLnBrk="1" hangingPunct="1"/>
            <a:r>
              <a:rPr lang="ja-JP" altLang="en-US"/>
              <a:t>ＶｅｒｉｌｏｇＨＤＬで記述し、シミュレーションしただけでは実際に動くシステムはできない</a:t>
            </a:r>
          </a:p>
          <a:p>
            <a:pPr lvl="1" eaLnBrk="1" hangingPunct="1"/>
            <a:r>
              <a:rPr lang="ja-JP" altLang="en-US"/>
              <a:t>論理合成、圧縮が必要</a:t>
            </a:r>
          </a:p>
          <a:p>
            <a:pPr lvl="1" eaLnBrk="1" hangingPunct="1"/>
            <a:r>
              <a:rPr lang="ja-JP" altLang="en-US"/>
              <a:t>対象デバイスのゲート間の接続リスト（ネットリスト）の形に変換</a:t>
            </a:r>
          </a:p>
          <a:p>
            <a:pPr eaLnBrk="1" hangingPunct="1"/>
            <a:r>
              <a:rPr lang="ja-JP" altLang="en-US"/>
              <a:t>チップ上でＣＰＵを実現する</a:t>
            </a:r>
          </a:p>
          <a:p>
            <a:pPr lvl="1" eaLnBrk="1" hangingPunct="1"/>
            <a:r>
              <a:rPr lang="en-US" altLang="ja-JP"/>
              <a:t>Synopsys</a:t>
            </a:r>
            <a:r>
              <a:rPr lang="ja-JP" altLang="en-US"/>
              <a:t>社</a:t>
            </a:r>
            <a:r>
              <a:rPr lang="en-US" altLang="ja-JP"/>
              <a:t>Design Compiler</a:t>
            </a:r>
            <a:r>
              <a:rPr lang="ja-JP" altLang="en-US"/>
              <a:t>　→今回使う</a:t>
            </a:r>
          </a:p>
          <a:p>
            <a:pPr eaLnBrk="1" hangingPunct="1"/>
            <a:r>
              <a:rPr lang="ja-JP" altLang="en-US"/>
              <a:t>ＦＰＧＡ上でＣＰＵで実現する</a:t>
            </a:r>
          </a:p>
          <a:p>
            <a:pPr lvl="1" eaLnBrk="1" hangingPunct="1"/>
            <a:r>
              <a:rPr lang="ja-JP" altLang="en-US"/>
              <a:t>ＦＰＧＡベンダのツール　→情報工学実験第</a:t>
            </a:r>
            <a:r>
              <a:rPr lang="en-US" altLang="ja-JP"/>
              <a:t>2</a:t>
            </a:r>
          </a:p>
          <a:p>
            <a:pPr eaLnBrk="1" hangingPunct="1">
              <a:buFontTx/>
              <a:buNone/>
            </a:pPr>
            <a:endParaRPr lang="en-US" altLang="ja-JP"/>
          </a:p>
          <a:p>
            <a:pPr eaLnBrk="1" hangingPunct="1"/>
            <a:endParaRPr lang="en-US" altLang="ja-JP"/>
          </a:p>
        </p:txBody>
      </p:sp>
    </p:spTree>
    <p:extLst>
      <p:ext uri="{BB962C8B-B14F-4D97-AF65-F5344CB8AC3E}">
        <p14:creationId xmlns:p14="http://schemas.microsoft.com/office/powerpoint/2010/main" val="345016622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4142</TotalTime>
  <Words>6514</Words>
  <Application>Microsoft Office PowerPoint</Application>
  <PresentationFormat>画面に合わせる (4:3)</PresentationFormat>
  <Paragraphs>509</Paragraphs>
  <Slides>28</Slides>
  <Notes>26</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28</vt:i4>
      </vt:variant>
    </vt:vector>
  </HeadingPairs>
  <TitlesOfParts>
    <vt:vector size="31" baseType="lpstr">
      <vt:lpstr>Arial</vt:lpstr>
      <vt:lpstr>Times New Roman</vt:lpstr>
      <vt:lpstr>標準デザイン</vt:lpstr>
      <vt:lpstr>コンピュータアーキテクチャ　第3回 論理合成 性能、コスト、消費電力</vt:lpstr>
      <vt:lpstr>CPUの性能評価式</vt:lpstr>
      <vt:lpstr>性能の比較</vt:lpstr>
      <vt:lpstr>実行時間の評価</vt:lpstr>
      <vt:lpstr>評価のまとめ方、報告の仕方</vt:lpstr>
      <vt:lpstr>CPUのコスト</vt:lpstr>
      <vt:lpstr>PowerPoint プレゼンテーション</vt:lpstr>
      <vt:lpstr>CPUの電力</vt:lpstr>
      <vt:lpstr>論理合成と圧縮</vt:lpstr>
      <vt:lpstr>ディジタル回路の設計その１ フロントエンド設計</vt:lpstr>
      <vt:lpstr>PowerPoint プレゼンテーション</vt:lpstr>
      <vt:lpstr>Design Compilerによる論理合成</vt:lpstr>
      <vt:lpstr>例題</vt:lpstr>
      <vt:lpstr>siriusへのログインとファイル転送</vt:lpstr>
      <vt:lpstr>CADの設定</vt:lpstr>
      <vt:lpstr>rv32i.tclの中身</vt:lpstr>
      <vt:lpstr>入力遅延の考え方</vt:lpstr>
      <vt:lpstr>出力遅延の考え方</vt:lpstr>
      <vt:lpstr>入出力遅延の設定</vt:lpstr>
      <vt:lpstr>PowerPoint プレゼンテーション</vt:lpstr>
      <vt:lpstr>PowerPoint プレゼンテーション</vt:lpstr>
      <vt:lpstr>残りの設定</vt:lpstr>
      <vt:lpstr>PowerPoint プレゼンテーション</vt:lpstr>
      <vt:lpstr>面積と電力評価</vt:lpstr>
      <vt:lpstr>PowerPoint プレゼンテーション</vt:lpstr>
      <vt:lpstr>PowerPoint プレゼンテーション</vt:lpstr>
      <vt:lpstr>演習</vt:lpstr>
      <vt:lpstr>提出→この演習は次回に統合</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156</cp:revision>
  <dcterms:created xsi:type="dcterms:W3CDTF">2012-09-21T14:05:15Z</dcterms:created>
  <dcterms:modified xsi:type="dcterms:W3CDTF">2020-06-30T00:26:12Z</dcterms:modified>
</cp:coreProperties>
</file>