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25" r:id="rId4"/>
    <p:sldId id="326" r:id="rId5"/>
    <p:sldId id="327" r:id="rId6"/>
    <p:sldId id="342" r:id="rId7"/>
    <p:sldId id="328" r:id="rId8"/>
    <p:sldId id="336" r:id="rId9"/>
    <p:sldId id="329" r:id="rId10"/>
    <p:sldId id="330" r:id="rId11"/>
    <p:sldId id="331" r:id="rId12"/>
    <p:sldId id="332" r:id="rId13"/>
    <p:sldId id="333" r:id="rId14"/>
    <p:sldId id="334" r:id="rId15"/>
    <p:sldId id="335" r:id="rId16"/>
    <p:sldId id="338" r:id="rId17"/>
    <p:sldId id="339" r:id="rId18"/>
    <p:sldId id="345" r:id="rId19"/>
    <p:sldId id="340" r:id="rId20"/>
    <p:sldId id="343" r:id="rId21"/>
    <p:sldId id="344" r:id="rId22"/>
    <p:sldId id="348" r:id="rId23"/>
    <p:sldId id="346" r:id="rId24"/>
    <p:sldId id="347" r:id="rId25"/>
    <p:sldId id="350" r:id="rId26"/>
    <p:sldId id="349" r:id="rId27"/>
    <p:sldId id="351" r:id="rId28"/>
    <p:sldId id="352" r:id="rId29"/>
    <p:sldId id="353" r:id="rId30"/>
    <p:sldId id="354" r:id="rId31"/>
    <p:sldId id="303" r:id="rId32"/>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0066FF"/>
    <a:srgbClr val="66FF33"/>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69964" autoAdjust="0"/>
  </p:normalViewPr>
  <p:slideViewPr>
    <p:cSldViewPr>
      <p:cViewPr varScale="1">
        <p:scale>
          <a:sx n="80" d="100"/>
          <a:sy n="80" d="100"/>
        </p:scale>
        <p:origin x="24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4853F-B993-4BB9-9F03-FF1CB904DD06}" type="datetimeFigureOut">
              <a:rPr kumimoji="1" lang="ja-JP" altLang="en-US" smtClean="0"/>
              <a:t>2020/10/27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19D09-105E-487D-81D4-BE61E97028A1}" type="slidenum">
              <a:rPr kumimoji="1" lang="ja-JP" altLang="en-US" smtClean="0"/>
              <a:t>‹#›</a:t>
            </a:fld>
            <a:endParaRPr kumimoji="1" lang="ja-JP" altLang="en-US"/>
          </a:p>
        </p:txBody>
      </p:sp>
    </p:spTree>
    <p:extLst>
      <p:ext uri="{BB962C8B-B14F-4D97-AF65-F5344CB8AC3E}">
        <p14:creationId xmlns:p14="http://schemas.microsoft.com/office/powerpoint/2010/main" val="42468760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今回は、前回の構成に分岐命令を付けてプログラム格納型計算機のもっとも基本的な構成であるアキュムレータマシンを完成します。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a:t>
            </a:fld>
            <a:endParaRPr kumimoji="1" lang="ja-JP" altLang="en-US"/>
          </a:p>
        </p:txBody>
      </p:sp>
    </p:spTree>
    <p:extLst>
      <p:ext uri="{BB962C8B-B14F-4D97-AF65-F5344CB8AC3E}">
        <p14:creationId xmlns:p14="http://schemas.microsoft.com/office/powerpoint/2010/main" val="4115241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1</a:t>
            </a:r>
            <a:r>
              <a:rPr kumimoji="1" lang="ja-JP" altLang="en-US" dirty="0"/>
              <a:t>番地の値</a:t>
            </a:r>
            <a:r>
              <a:rPr kumimoji="1" lang="ja-JP" altLang="en-US" dirty="0" err="1"/>
              <a:t>ｍ</a:t>
            </a:r>
            <a:r>
              <a:rPr kumimoji="1" lang="ja-JP" altLang="en-US" dirty="0"/>
              <a:t>を加算します。ここでは２が入っています。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10</a:t>
            </a:fld>
            <a:endParaRPr kumimoji="1" lang="ja-JP" altLang="en-US"/>
          </a:p>
        </p:txBody>
      </p:sp>
    </p:spTree>
    <p:extLst>
      <p:ext uri="{BB962C8B-B14F-4D97-AF65-F5344CB8AC3E}">
        <p14:creationId xmlns:p14="http://schemas.microsoft.com/office/powerpoint/2010/main" val="2734028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この結果を</a:t>
            </a:r>
            <a:r>
              <a:rPr kumimoji="1" lang="en-US" altLang="ja-JP" dirty="0"/>
              <a:t>0</a:t>
            </a:r>
            <a:r>
              <a:rPr kumimoji="1" lang="ja-JP" altLang="en-US" dirty="0"/>
              <a:t>番地に格納します。今まで０だったのが２になりました。</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11</a:t>
            </a:fld>
            <a:endParaRPr kumimoji="1" lang="ja-JP" altLang="en-US"/>
          </a:p>
        </p:txBody>
      </p:sp>
    </p:spTree>
    <p:extLst>
      <p:ext uri="{BB962C8B-B14F-4D97-AF65-F5344CB8AC3E}">
        <p14:creationId xmlns:p14="http://schemas.microsoft.com/office/powerpoint/2010/main" val="3373653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LD</a:t>
            </a:r>
            <a:r>
              <a:rPr kumimoji="1" lang="ja-JP" altLang="en-US" dirty="0"/>
              <a:t> </a:t>
            </a:r>
            <a:r>
              <a:rPr kumimoji="1" lang="en-US" altLang="ja-JP" dirty="0"/>
              <a:t>2</a:t>
            </a:r>
            <a:r>
              <a:rPr kumimoji="1" lang="ja-JP" altLang="en-US" dirty="0"/>
              <a:t>で、今度は</a:t>
            </a:r>
            <a:r>
              <a:rPr kumimoji="1" lang="ja-JP" altLang="en-US" dirty="0" err="1"/>
              <a:t>ｍ</a:t>
            </a:r>
            <a:r>
              <a:rPr kumimoji="1" lang="ja-JP" altLang="en-US" dirty="0"/>
              <a:t>を</a:t>
            </a:r>
            <a:r>
              <a:rPr kumimoji="1" lang="en-US" altLang="ja-JP" dirty="0"/>
              <a:t>ACC</a:t>
            </a:r>
            <a:r>
              <a:rPr kumimoji="1" lang="ja-JP" altLang="en-US" dirty="0"/>
              <a:t>に持ってきます。ｍは３でした。</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12</a:t>
            </a:fld>
            <a:endParaRPr kumimoji="1" lang="ja-JP" altLang="en-US"/>
          </a:p>
        </p:txBody>
      </p:sp>
    </p:spTree>
    <p:extLst>
      <p:ext uri="{BB962C8B-B14F-4D97-AF65-F5344CB8AC3E}">
        <p14:creationId xmlns:p14="http://schemas.microsoft.com/office/powerpoint/2010/main" val="4010912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ｍから１を引くために</a:t>
            </a:r>
            <a:r>
              <a:rPr kumimoji="1" lang="en-US" altLang="ja-JP" dirty="0"/>
              <a:t>SUB</a:t>
            </a:r>
            <a:r>
              <a:rPr kumimoji="1" lang="ja-JP" altLang="en-US" dirty="0"/>
              <a:t>　３を実行します。</a:t>
            </a:r>
            <a:r>
              <a:rPr kumimoji="1" lang="en-US" altLang="ja-JP" dirty="0"/>
              <a:t>3</a:t>
            </a:r>
            <a:r>
              <a:rPr kumimoji="1" lang="ja-JP" altLang="en-US" dirty="0"/>
              <a:t>番地には</a:t>
            </a:r>
            <a:r>
              <a:rPr kumimoji="1" lang="en-US" altLang="ja-JP" dirty="0"/>
              <a:t>1</a:t>
            </a:r>
            <a:r>
              <a:rPr kumimoji="1" lang="ja-JP" altLang="en-US" dirty="0"/>
              <a:t>があるので、これでｍ－１が実行されたことになります。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13</a:t>
            </a:fld>
            <a:endParaRPr kumimoji="1" lang="ja-JP" altLang="en-US"/>
          </a:p>
        </p:txBody>
      </p:sp>
    </p:spTree>
    <p:extLst>
      <p:ext uri="{BB962C8B-B14F-4D97-AF65-F5344CB8AC3E}">
        <p14:creationId xmlns:p14="http://schemas.microsoft.com/office/powerpoint/2010/main" val="3930519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この値を</a:t>
            </a:r>
            <a:r>
              <a:rPr kumimoji="1" lang="en-US" altLang="ja-JP" dirty="0"/>
              <a:t>2</a:t>
            </a:r>
            <a:r>
              <a:rPr kumimoji="1" lang="ja-JP" altLang="en-US" dirty="0"/>
              <a:t>番地に格納します。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14</a:t>
            </a:fld>
            <a:endParaRPr kumimoji="1" lang="ja-JP" altLang="en-US"/>
          </a:p>
        </p:txBody>
      </p:sp>
    </p:spTree>
    <p:extLst>
      <p:ext uri="{BB962C8B-B14F-4D97-AF65-F5344CB8AC3E}">
        <p14:creationId xmlns:p14="http://schemas.microsoft.com/office/powerpoint/2010/main" val="4157050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a:t>BNZ</a:t>
            </a:r>
            <a:r>
              <a:rPr kumimoji="1" lang="ja-JP" altLang="en-US" dirty="0"/>
              <a:t>　</a:t>
            </a:r>
            <a:r>
              <a:rPr kumimoji="1" lang="en-US" altLang="ja-JP" dirty="0"/>
              <a:t>0</a:t>
            </a:r>
            <a:r>
              <a:rPr kumimoji="1" lang="ja-JP" altLang="en-US" dirty="0"/>
              <a:t>を実行します。このためには、命令デコーダで</a:t>
            </a:r>
            <a:r>
              <a:rPr kumimoji="1" lang="en-US" altLang="ja-JP" dirty="0"/>
              <a:t>1010</a:t>
            </a:r>
            <a:r>
              <a:rPr kumimoji="1" lang="ja-JP" altLang="en-US" dirty="0" err="1"/>
              <a:t>を検</a:t>
            </a:r>
            <a:r>
              <a:rPr kumimoji="1" lang="ja-JP" altLang="en-US" dirty="0"/>
              <a:t>出します。同時に</a:t>
            </a:r>
            <a:r>
              <a:rPr kumimoji="1" lang="en-US" altLang="ja-JP" dirty="0"/>
              <a:t>ACC</a:t>
            </a:r>
            <a:r>
              <a:rPr kumimoji="1" lang="ja-JP" altLang="en-US" dirty="0"/>
              <a:t>の中身が０かどうかを調べます。両方共比較的簡単な回路で検出可能です。</a:t>
            </a:r>
            <a:r>
              <a:rPr kumimoji="1" lang="en-US" altLang="ja-JP" dirty="0"/>
              <a:t>1010</a:t>
            </a:r>
            <a:r>
              <a:rPr kumimoji="1" lang="ja-JP" altLang="en-US" dirty="0"/>
              <a:t>で</a:t>
            </a:r>
            <a:r>
              <a:rPr kumimoji="1" lang="en-US" altLang="ja-JP" dirty="0"/>
              <a:t>ACC</a:t>
            </a:r>
            <a:r>
              <a:rPr kumimoji="1" lang="ja-JP" altLang="en-US" dirty="0"/>
              <a:t>の値が</a:t>
            </a:r>
            <a:r>
              <a:rPr kumimoji="1" lang="en-US" altLang="ja-JP" dirty="0"/>
              <a:t>0</a:t>
            </a:r>
            <a:r>
              <a:rPr kumimoji="1" lang="ja-JP" altLang="en-US" dirty="0"/>
              <a:t>でなければ、命令中の下位</a:t>
            </a:r>
            <a:r>
              <a:rPr kumimoji="1" lang="en-US" altLang="ja-JP" dirty="0"/>
              <a:t>8</a:t>
            </a:r>
            <a:r>
              <a:rPr kumimoji="1" lang="ja-JP" altLang="en-US" dirty="0"/>
              <a:t>ビットを</a:t>
            </a:r>
            <a:r>
              <a:rPr kumimoji="1" lang="en-US" altLang="ja-JP" dirty="0"/>
              <a:t>PC</a:t>
            </a:r>
            <a:r>
              <a:rPr kumimoji="1" lang="ja-JP" altLang="en-US" dirty="0"/>
              <a:t>にセットします。この場合</a:t>
            </a:r>
            <a:r>
              <a:rPr kumimoji="1" lang="en-US" altLang="ja-JP" dirty="0"/>
              <a:t>PC</a:t>
            </a:r>
            <a:r>
              <a:rPr kumimoji="1" lang="ja-JP" altLang="en-US" dirty="0"/>
              <a:t>は０となり、プログラムは</a:t>
            </a:r>
            <a:r>
              <a:rPr kumimoji="1" lang="en-US" altLang="ja-JP" dirty="0"/>
              <a:t>0</a:t>
            </a:r>
            <a:r>
              <a:rPr kumimoji="1" lang="ja-JP" altLang="en-US" dirty="0"/>
              <a:t>番地から再び実行されます。</a:t>
            </a:r>
            <a:r>
              <a:rPr kumimoji="1" lang="en-US" altLang="ja-JP" dirty="0"/>
              <a:t>ACC</a:t>
            </a:r>
            <a:r>
              <a:rPr kumimoji="1" lang="ja-JP" altLang="en-US" dirty="0"/>
              <a:t>の中身が</a:t>
            </a:r>
            <a:r>
              <a:rPr kumimoji="1" lang="en-US" altLang="ja-JP" dirty="0"/>
              <a:t>0</a:t>
            </a:r>
            <a:r>
              <a:rPr kumimoji="1" lang="ja-JP" altLang="en-US" dirty="0" err="1"/>
              <a:t>でならば</a:t>
            </a:r>
            <a:r>
              <a:rPr kumimoji="1" lang="ja-JP" altLang="en-US" dirty="0"/>
              <a:t>、通常通り</a:t>
            </a:r>
            <a:r>
              <a:rPr kumimoji="1" lang="en-US" altLang="ja-JP" dirty="0"/>
              <a:t>PC+1</a:t>
            </a:r>
            <a:r>
              <a:rPr kumimoji="1" lang="ja-JP" altLang="en-US" dirty="0"/>
              <a:t>が</a:t>
            </a:r>
            <a:r>
              <a:rPr kumimoji="1" lang="en-US" altLang="ja-JP" dirty="0"/>
              <a:t>PC</a:t>
            </a:r>
            <a:r>
              <a:rPr kumimoji="1" lang="ja-JP" altLang="en-US" dirty="0"/>
              <a:t>にセットされます。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15</a:t>
            </a:fld>
            <a:endParaRPr kumimoji="1" lang="ja-JP" altLang="en-US"/>
          </a:p>
        </p:txBody>
      </p:sp>
    </p:spTree>
    <p:extLst>
      <p:ext uri="{BB962C8B-B14F-4D97-AF65-F5344CB8AC3E}">
        <p14:creationId xmlns:p14="http://schemas.microsoft.com/office/powerpoint/2010/main" val="3726661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では、分岐命令のついたアキュムレータマシンの</a:t>
            </a:r>
            <a:r>
              <a:rPr kumimoji="1" lang="en-US" altLang="ja-JP" dirty="0"/>
              <a:t>Verilog</a:t>
            </a:r>
            <a:r>
              <a:rPr kumimoji="1" lang="ja-JP" altLang="en-US" dirty="0"/>
              <a:t>記述を示します。入出力は前回のアキュムレータマシンと同じですが、ストア命令を検出する信号のほかに、</a:t>
            </a:r>
            <a:r>
              <a:rPr kumimoji="1" lang="en-US" altLang="ja-JP" dirty="0"/>
              <a:t>BEZ</a:t>
            </a:r>
            <a:r>
              <a:rPr kumimoji="1" lang="ja-JP" altLang="en-US" dirty="0"/>
              <a:t>命令、</a:t>
            </a:r>
            <a:r>
              <a:rPr kumimoji="1" lang="en-US" altLang="ja-JP" dirty="0"/>
              <a:t>BNZ</a:t>
            </a:r>
            <a:r>
              <a:rPr kumimoji="1" lang="ja-JP" altLang="en-US" dirty="0"/>
              <a:t>命令を検出する信号である</a:t>
            </a:r>
            <a:r>
              <a:rPr kumimoji="1" lang="en-US" altLang="ja-JP" dirty="0" err="1"/>
              <a:t>op_bez,op_bnz</a:t>
            </a:r>
            <a:r>
              <a:rPr kumimoji="1" lang="ja-JP" altLang="en-US" dirty="0"/>
              <a:t>を用意しています。この信号はオプコードが</a:t>
            </a:r>
            <a:r>
              <a:rPr kumimoji="1" lang="en-US" altLang="ja-JP" dirty="0"/>
              <a:t>1001</a:t>
            </a:r>
            <a:r>
              <a:rPr kumimoji="1" lang="ja-JP" altLang="en-US" dirty="0"/>
              <a:t>と</a:t>
            </a:r>
            <a:r>
              <a:rPr kumimoji="1" lang="en-US" altLang="ja-JP" dirty="0"/>
              <a:t>1010</a:t>
            </a:r>
            <a:r>
              <a:rPr kumimoji="1" lang="ja-JP" altLang="en-US" dirty="0"/>
              <a:t>でそれぞれ</a:t>
            </a:r>
            <a:r>
              <a:rPr kumimoji="1" lang="en-US" altLang="ja-JP" dirty="0"/>
              <a:t>H</a:t>
            </a:r>
            <a:r>
              <a:rPr kumimoji="1" lang="ja-JP" altLang="en-US" dirty="0"/>
              <a:t>レベルになります。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16</a:t>
            </a:fld>
            <a:endParaRPr kumimoji="1" lang="ja-JP" altLang="en-US"/>
          </a:p>
        </p:txBody>
      </p:sp>
    </p:spTree>
    <p:extLst>
      <p:ext uri="{BB962C8B-B14F-4D97-AF65-F5344CB8AC3E}">
        <p14:creationId xmlns:p14="http://schemas.microsoft.com/office/powerpoint/2010/main" val="175013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これを検出する</a:t>
            </a:r>
            <a:r>
              <a:rPr kumimoji="1" lang="en-US" altLang="ja-JP" dirty="0"/>
              <a:t>Verilog</a:t>
            </a:r>
            <a:r>
              <a:rPr kumimoji="1" lang="ja-JP" altLang="en-US" dirty="0"/>
              <a:t>記述は簡単で、オプコード部分を比較すればよいです。</a:t>
            </a:r>
            <a:r>
              <a:rPr kumimoji="1" lang="en-US" altLang="ja-JP" dirty="0"/>
              <a:t>ALU</a:t>
            </a:r>
            <a:r>
              <a:rPr kumimoji="1" lang="ja-JP" altLang="en-US" dirty="0"/>
              <a:t>の実体化の部分は前回と同じです。オプコードの下位</a:t>
            </a:r>
            <a:r>
              <a:rPr kumimoji="1" lang="en-US" altLang="ja-JP" dirty="0"/>
              <a:t>3</a:t>
            </a:r>
            <a:r>
              <a:rPr kumimoji="1" lang="ja-JP" altLang="en-US" dirty="0"/>
              <a:t>ビットが</a:t>
            </a:r>
            <a:r>
              <a:rPr kumimoji="1" lang="en-US" altLang="ja-JP" dirty="0"/>
              <a:t>ALU</a:t>
            </a:r>
            <a:r>
              <a:rPr kumimoji="1" lang="ja-JP" altLang="en-US" dirty="0"/>
              <a:t>の</a:t>
            </a:r>
            <a:r>
              <a:rPr kumimoji="1" lang="en-US" altLang="ja-JP" dirty="0"/>
              <a:t>s</a:t>
            </a:r>
            <a:r>
              <a:rPr kumimoji="1" lang="ja-JP" altLang="en-US" dirty="0"/>
              <a:t>に入れている点にご注意ください。</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17</a:t>
            </a:fld>
            <a:endParaRPr kumimoji="1" lang="ja-JP" altLang="en-US"/>
          </a:p>
        </p:txBody>
      </p:sp>
    </p:spTree>
    <p:extLst>
      <p:ext uri="{BB962C8B-B14F-4D97-AF65-F5344CB8AC3E}">
        <p14:creationId xmlns:p14="http://schemas.microsoft.com/office/powerpoint/2010/main" val="878143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一般的にオプコードを調べてどの命令がフェッチされかを調べる操作がコンピュータには必要になり、これを命令デコードと呼びます。今回のアキュムレータマシンは、</a:t>
            </a:r>
            <a:r>
              <a:rPr kumimoji="1" lang="en-US" altLang="ja-JP" dirty="0"/>
              <a:t>ST</a:t>
            </a:r>
            <a:r>
              <a:rPr kumimoji="1" lang="ja-JP" altLang="en-US" dirty="0"/>
              <a:t>命令、</a:t>
            </a:r>
            <a:r>
              <a:rPr kumimoji="1" lang="en-US" altLang="ja-JP" dirty="0"/>
              <a:t>BEZ</a:t>
            </a:r>
            <a:r>
              <a:rPr kumimoji="1" lang="ja-JP" altLang="en-US" dirty="0"/>
              <a:t>命令、</a:t>
            </a:r>
            <a:r>
              <a:rPr kumimoji="1" lang="en-US" altLang="ja-JP" dirty="0"/>
              <a:t>BNZ</a:t>
            </a:r>
            <a:r>
              <a:rPr kumimoji="1" lang="ja-JP" altLang="en-US" dirty="0"/>
              <a:t>命令だけをデコードします。他の命令は「メモリとアキュムレータの中身を</a:t>
            </a:r>
            <a:r>
              <a:rPr kumimoji="1" lang="en-US" altLang="ja-JP" dirty="0"/>
              <a:t>ALU</a:t>
            </a:r>
            <a:r>
              <a:rPr kumimoji="1" lang="ja-JP" altLang="en-US" dirty="0" err="1"/>
              <a:t>で演</a:t>
            </a:r>
            <a:r>
              <a:rPr kumimoji="1" lang="ja-JP" altLang="en-US" dirty="0"/>
              <a:t>算して答えをアキュムレータに入れる」という共通の処理であり、命令のオプコードの下位</a:t>
            </a:r>
            <a:r>
              <a:rPr kumimoji="1" lang="en-US" altLang="ja-JP" dirty="0"/>
              <a:t>3</a:t>
            </a:r>
            <a:r>
              <a:rPr kumimoji="1" lang="ja-JP" altLang="en-US" dirty="0"/>
              <a:t>ビットを</a:t>
            </a:r>
            <a:r>
              <a:rPr kumimoji="1" lang="en-US" altLang="ja-JP" dirty="0"/>
              <a:t>ALU</a:t>
            </a:r>
            <a:r>
              <a:rPr kumimoji="1" lang="ja-JP" altLang="en-US" dirty="0"/>
              <a:t>のコマンドに入れて</a:t>
            </a:r>
            <a:r>
              <a:rPr kumimoji="1" lang="en-US" altLang="ja-JP" dirty="0"/>
              <a:t>ALU</a:t>
            </a:r>
            <a:r>
              <a:rPr kumimoji="1" lang="ja-JP" altLang="en-US" dirty="0"/>
              <a:t>で行う演算の種類を変えて実現します。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18</a:t>
            </a:fld>
            <a:endParaRPr kumimoji="1" lang="ja-JP" altLang="en-US"/>
          </a:p>
        </p:txBody>
      </p:sp>
    </p:spTree>
    <p:extLst>
      <p:ext uri="{BB962C8B-B14F-4D97-AF65-F5344CB8AC3E}">
        <p14:creationId xmlns:p14="http://schemas.microsoft.com/office/powerpoint/2010/main" val="1322971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周辺の記述です。今まではリセット以外では</a:t>
            </a:r>
            <a:r>
              <a:rPr kumimoji="1" lang="en-US" altLang="ja-JP" dirty="0"/>
              <a:t>pc+1</a:t>
            </a:r>
            <a:r>
              <a:rPr kumimoji="1" lang="ja-JP" altLang="en-US" dirty="0"/>
              <a:t>を入れることで毎クロックカウントアップしていました。これに分岐命令の実装を付け加えます。分岐命令が成立するかどうかを調べます。これは、</a:t>
            </a:r>
            <a:r>
              <a:rPr kumimoji="1" lang="en-US" altLang="ja-JP" dirty="0" err="1"/>
              <a:t>op_bez</a:t>
            </a:r>
            <a:r>
              <a:rPr kumimoji="1" lang="ja-JP" altLang="en-US" dirty="0"/>
              <a:t>つまり</a:t>
            </a:r>
            <a:r>
              <a:rPr kumimoji="1" lang="en-US" altLang="ja-JP" dirty="0"/>
              <a:t>BEZ</a:t>
            </a:r>
            <a:r>
              <a:rPr kumimoji="1" lang="ja-JP" altLang="en-US" dirty="0"/>
              <a:t>命令で</a:t>
            </a:r>
            <a:r>
              <a:rPr kumimoji="1" lang="en-US" altLang="ja-JP" dirty="0" err="1"/>
              <a:t>accum</a:t>
            </a:r>
            <a:r>
              <a:rPr kumimoji="1" lang="ja-JP" altLang="en-US" dirty="0"/>
              <a:t>が</a:t>
            </a:r>
            <a:r>
              <a:rPr kumimoji="1" lang="en-US" altLang="ja-JP" dirty="0"/>
              <a:t>0</a:t>
            </a:r>
            <a:r>
              <a:rPr kumimoji="1" lang="ja-JP" altLang="en-US" dirty="0"/>
              <a:t>の時、</a:t>
            </a:r>
            <a:r>
              <a:rPr kumimoji="1" lang="en-US" altLang="ja-JP" dirty="0" err="1"/>
              <a:t>op_bnz</a:t>
            </a:r>
            <a:r>
              <a:rPr kumimoji="1" lang="ja-JP" altLang="en-US" dirty="0"/>
              <a:t>つまり</a:t>
            </a:r>
            <a:r>
              <a:rPr kumimoji="1" lang="en-US" altLang="ja-JP" dirty="0"/>
              <a:t>BNZ</a:t>
            </a:r>
            <a:r>
              <a:rPr kumimoji="1" lang="ja-JP" altLang="en-US" dirty="0"/>
              <a:t>命令で</a:t>
            </a:r>
            <a:r>
              <a:rPr kumimoji="1" lang="en-US" altLang="ja-JP" dirty="0" err="1"/>
              <a:t>accum</a:t>
            </a:r>
            <a:r>
              <a:rPr kumimoji="1" lang="ja-JP" altLang="en-US" dirty="0"/>
              <a:t>が</a:t>
            </a:r>
            <a:r>
              <a:rPr kumimoji="1" lang="en-US" altLang="ja-JP" dirty="0"/>
              <a:t>0</a:t>
            </a:r>
            <a:r>
              <a:rPr kumimoji="1" lang="ja-JP" altLang="en-US" dirty="0"/>
              <a:t>でない時にオペランドつまり飛び先が</a:t>
            </a:r>
            <a:r>
              <a:rPr kumimoji="1" lang="en-US" altLang="ja-JP" dirty="0"/>
              <a:t>PC</a:t>
            </a:r>
            <a:r>
              <a:rPr kumimoji="1" lang="ja-JP" altLang="en-US" dirty="0"/>
              <a:t>に入ります。</a:t>
            </a:r>
            <a:endParaRPr kumimoji="1" lang="en-US" altLang="ja-JP" dirty="0"/>
          </a:p>
          <a:p>
            <a:r>
              <a:rPr kumimoji="1" lang="ja-JP" altLang="en-US" dirty="0"/>
              <a:t>アキュムレータ</a:t>
            </a:r>
            <a:r>
              <a:rPr kumimoji="1" lang="en-US" altLang="ja-JP" dirty="0" err="1"/>
              <a:t>accum</a:t>
            </a:r>
            <a:r>
              <a:rPr kumimoji="1" lang="ja-JP" altLang="en-US" dirty="0"/>
              <a:t>の記述も変更します。</a:t>
            </a:r>
            <a:r>
              <a:rPr kumimoji="1" lang="en-US" altLang="ja-JP" dirty="0" err="1"/>
              <a:t>op_st</a:t>
            </a:r>
            <a:r>
              <a:rPr kumimoji="1" lang="en-US" altLang="ja-JP" dirty="0"/>
              <a:t>,</a:t>
            </a:r>
            <a:r>
              <a:rPr kumimoji="1" lang="en-US" altLang="ja-JP" baseline="0" dirty="0"/>
              <a:t> </a:t>
            </a:r>
            <a:r>
              <a:rPr kumimoji="1" lang="en-US" altLang="ja-JP" baseline="0" dirty="0" err="1"/>
              <a:t>op_bez</a:t>
            </a:r>
            <a:r>
              <a:rPr kumimoji="1" lang="en-US" altLang="ja-JP" baseline="0" dirty="0"/>
              <a:t>, </a:t>
            </a:r>
            <a:r>
              <a:rPr kumimoji="1" lang="en-US" altLang="ja-JP" baseline="0" dirty="0" err="1"/>
              <a:t>op_bnz</a:t>
            </a:r>
            <a:r>
              <a:rPr kumimoji="1" lang="ja-JP" altLang="en-US" baseline="0" dirty="0"/>
              <a:t>の時は</a:t>
            </a:r>
            <a:r>
              <a:rPr kumimoji="1" lang="en-US" altLang="ja-JP" baseline="0" dirty="0" err="1"/>
              <a:t>accum</a:t>
            </a:r>
            <a:r>
              <a:rPr kumimoji="1" lang="ja-JP" altLang="en-US" baseline="0" dirty="0"/>
              <a:t>に何をいれず、そうでない時に</a:t>
            </a:r>
            <a:r>
              <a:rPr kumimoji="1" lang="en-US" altLang="ja-JP" baseline="0" dirty="0"/>
              <a:t>ALU</a:t>
            </a:r>
            <a:r>
              <a:rPr kumimoji="1" lang="ja-JP" altLang="en-US" baseline="0" dirty="0"/>
              <a:t>の出力を</a:t>
            </a:r>
            <a:r>
              <a:rPr kumimoji="1" lang="en-US" altLang="ja-JP" baseline="0" dirty="0" err="1"/>
              <a:t>accum</a:t>
            </a:r>
            <a:r>
              <a:rPr kumimoji="1" lang="ja-JP" altLang="en-US" baseline="0" dirty="0"/>
              <a:t>に入れるように変更します。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19</a:t>
            </a:fld>
            <a:endParaRPr kumimoji="1" lang="ja-JP" altLang="en-US"/>
          </a:p>
        </p:txBody>
      </p:sp>
    </p:spTree>
    <p:extLst>
      <p:ext uri="{BB962C8B-B14F-4D97-AF65-F5344CB8AC3E}">
        <p14:creationId xmlns:p14="http://schemas.microsoft.com/office/powerpoint/2010/main" val="2651798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前回のアキュムレータマシンは</a:t>
            </a:r>
            <a:r>
              <a:rPr kumimoji="1" lang="en-US" altLang="ja-JP" dirty="0"/>
              <a:t>PC</a:t>
            </a:r>
            <a:r>
              <a:rPr kumimoji="1" lang="ja-JP" altLang="en-US" dirty="0"/>
              <a:t>に従って順番にメモリから命令を読み出し（フェッチし）、実行しました。</a:t>
            </a:r>
            <a:r>
              <a:rPr kumimoji="1" lang="en-US" altLang="ja-JP" dirty="0"/>
              <a:t>PC</a:t>
            </a:r>
            <a:r>
              <a:rPr kumimoji="1" lang="ja-JP" altLang="en-US" dirty="0"/>
              <a:t>は毎クロックカウントアップすることで次々と命令を実行することができます。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a:t>
            </a:fld>
            <a:endParaRPr kumimoji="1" lang="ja-JP" altLang="en-US"/>
          </a:p>
        </p:txBody>
      </p:sp>
    </p:spTree>
    <p:extLst>
      <p:ext uri="{BB962C8B-B14F-4D97-AF65-F5344CB8AC3E}">
        <p14:creationId xmlns:p14="http://schemas.microsoft.com/office/powerpoint/2010/main" val="2625541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次にもう一点改良を行います。アキュムレータから</a:t>
            </a:r>
            <a:r>
              <a:rPr kumimoji="1" lang="en-US" altLang="ja-JP" dirty="0"/>
              <a:t>1</a:t>
            </a:r>
            <a:r>
              <a:rPr kumimoji="1" lang="ja-JP" altLang="en-US" dirty="0"/>
              <a:t>を引く際に、</a:t>
            </a:r>
            <a:r>
              <a:rPr kumimoji="1" lang="en-US" altLang="ja-JP" dirty="0"/>
              <a:t>3</a:t>
            </a:r>
            <a:r>
              <a:rPr kumimoji="1" lang="ja-JP" altLang="en-US" dirty="0"/>
              <a:t>番地に</a:t>
            </a:r>
            <a:r>
              <a:rPr kumimoji="1" lang="en-US" altLang="ja-JP" dirty="0"/>
              <a:t>1</a:t>
            </a:r>
            <a:r>
              <a:rPr kumimoji="1" lang="ja-JP" altLang="en-US" dirty="0"/>
              <a:t>を入れておき、</a:t>
            </a:r>
            <a:r>
              <a:rPr kumimoji="1" lang="en-US" altLang="ja-JP" dirty="0"/>
              <a:t>SUB</a:t>
            </a:r>
            <a:r>
              <a:rPr kumimoji="1" lang="ja-JP" altLang="en-US" dirty="0"/>
              <a:t>　３を実行しました。しかし、直接</a:t>
            </a:r>
            <a:r>
              <a:rPr kumimoji="1" lang="en-US" altLang="ja-JP" dirty="0"/>
              <a:t>1</a:t>
            </a:r>
            <a:r>
              <a:rPr kumimoji="1" lang="ja-JP" altLang="en-US" dirty="0"/>
              <a:t>を足したり、引いたりできると便利です。これを実現するのがイミーディエイト命令（</a:t>
            </a:r>
            <a:r>
              <a:rPr kumimoji="1" lang="en-US" altLang="ja-JP" dirty="0"/>
              <a:t>Immediate</a:t>
            </a:r>
            <a:r>
              <a:rPr kumimoji="1" lang="ja-JP" altLang="en-US" dirty="0"/>
              <a:t>命令）といいます。日本語では直値、即値と呼びます。</a:t>
            </a:r>
            <a:r>
              <a:rPr kumimoji="1" lang="en-US" altLang="ja-JP" dirty="0"/>
              <a:t>ADDI</a:t>
            </a:r>
            <a:r>
              <a:rPr kumimoji="1" lang="ja-JP" altLang="en-US" dirty="0"/>
              <a:t> </a:t>
            </a:r>
            <a:r>
              <a:rPr kumimoji="1" lang="en-US" altLang="ja-JP" dirty="0"/>
              <a:t>#1</a:t>
            </a:r>
            <a:r>
              <a:rPr kumimoji="1" lang="ja-JP" altLang="en-US" dirty="0" err="1"/>
              <a:t>、</a:t>
            </a:r>
            <a:r>
              <a:rPr kumimoji="1" lang="en-US" altLang="ja-JP" dirty="0"/>
              <a:t>ADDI</a:t>
            </a:r>
            <a:r>
              <a:rPr kumimoji="1" lang="ja-JP" altLang="en-US" dirty="0"/>
              <a:t> </a:t>
            </a:r>
            <a:r>
              <a:rPr kumimoji="1" lang="en-US" altLang="ja-JP" dirty="0"/>
              <a:t>#-1</a:t>
            </a:r>
            <a:r>
              <a:rPr kumimoji="1" lang="ja-JP" altLang="en-US" dirty="0" err="1"/>
              <a:t>のように</a:t>
            </a:r>
            <a:r>
              <a:rPr kumimoji="1" lang="ja-JP" altLang="en-US" dirty="0"/>
              <a:t>命令コード中の数字をそのまま計算に使うことができます。便利なのでどのマシンもこの命令を持っています。コード中の数字が直接演算に使われることを強調するために数字の頭に＃を付けています。本来これは必要ないですが、この授業では間違いを防ぐために、この記法を使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20</a:t>
            </a:fld>
            <a:endParaRPr kumimoji="1" lang="ja-JP" altLang="en-US"/>
          </a:p>
        </p:txBody>
      </p:sp>
    </p:spTree>
    <p:extLst>
      <p:ext uri="{BB962C8B-B14F-4D97-AF65-F5344CB8AC3E}">
        <p14:creationId xmlns:p14="http://schemas.microsoft.com/office/powerpoint/2010/main" val="1266034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a:t>
            </a:r>
            <a:r>
              <a:rPr kumimoji="1" lang="en-US" altLang="ja-JP" dirty="0"/>
              <a:t>ADDI</a:t>
            </a:r>
            <a:r>
              <a:rPr kumimoji="1" lang="ja-JP" altLang="en-US" dirty="0"/>
              <a:t>命令を実行します。これには</a:t>
            </a:r>
            <a:r>
              <a:rPr kumimoji="1" lang="en-US" altLang="ja-JP" dirty="0"/>
              <a:t>1110</a:t>
            </a:r>
            <a:r>
              <a:rPr kumimoji="1" lang="ja-JP" altLang="en-US" dirty="0"/>
              <a:t>を割り当てます。下位</a:t>
            </a:r>
            <a:r>
              <a:rPr kumimoji="1" lang="en-US" altLang="ja-JP" dirty="0"/>
              <a:t>8</a:t>
            </a:r>
            <a:r>
              <a:rPr kumimoji="1" lang="ja-JP" altLang="en-US" dirty="0"/>
              <a:t>ビットを計算する値に割り当てます。ここで困ったことに気づきます。命令コード中に含むことができる数字は</a:t>
            </a:r>
            <a:r>
              <a:rPr kumimoji="1" lang="en-US" altLang="ja-JP" dirty="0"/>
              <a:t>8</a:t>
            </a:r>
            <a:r>
              <a:rPr kumimoji="1" lang="ja-JP" altLang="en-US" dirty="0"/>
              <a:t>ビットなのに、このアキュムレータマシンのデータ幅は</a:t>
            </a:r>
            <a:r>
              <a:rPr kumimoji="1" lang="en-US" altLang="ja-JP" dirty="0"/>
              <a:t>16</a:t>
            </a:r>
            <a:r>
              <a:rPr kumimoji="1" lang="ja-JP" altLang="en-US" dirty="0"/>
              <a:t>ビットあります。しかも１引いたりするので基本的に符号付の数を扱う必要があります。そこで、符号拡張（</a:t>
            </a:r>
            <a:r>
              <a:rPr kumimoji="1" lang="en-US" altLang="ja-JP" dirty="0"/>
              <a:t>Sign</a:t>
            </a:r>
            <a:r>
              <a:rPr kumimoji="1" lang="ja-JP" altLang="en-US" dirty="0"/>
              <a:t> </a:t>
            </a:r>
            <a:r>
              <a:rPr kumimoji="1" lang="en-US" altLang="ja-JP" dirty="0"/>
              <a:t>Extension)</a:t>
            </a:r>
            <a:r>
              <a:rPr kumimoji="1" lang="ja-JP" altLang="en-US" dirty="0"/>
              <a:t>を行います。これは</a:t>
            </a:r>
            <a:r>
              <a:rPr kumimoji="1" lang="en-US" altLang="ja-JP" dirty="0"/>
              <a:t>8</a:t>
            </a:r>
            <a:r>
              <a:rPr kumimoji="1" lang="ja-JP" altLang="en-US" dirty="0"/>
              <a:t>ビットの最上位の符号ビットを</a:t>
            </a:r>
            <a:r>
              <a:rPr kumimoji="1" lang="en-US" altLang="ja-JP" dirty="0"/>
              <a:t>8</a:t>
            </a:r>
            <a:r>
              <a:rPr kumimoji="1" lang="ja-JP" altLang="en-US" dirty="0"/>
              <a:t>ビット分上位に補い、数を</a:t>
            </a:r>
            <a:r>
              <a:rPr kumimoji="1" lang="en-US" altLang="ja-JP" dirty="0"/>
              <a:t>16</a:t>
            </a:r>
            <a:r>
              <a:rPr kumimoji="1" lang="ja-JP" altLang="en-US" dirty="0"/>
              <a:t>ビットに引き伸ばしてやる方法です。これは、コンピュータのあらゆる場所で使います。符号を考えない場合、</a:t>
            </a:r>
            <a:r>
              <a:rPr kumimoji="1" lang="en-US" altLang="ja-JP" dirty="0"/>
              <a:t>0</a:t>
            </a:r>
            <a:r>
              <a:rPr kumimoji="1" lang="ja-JP" altLang="en-US" dirty="0"/>
              <a:t>を埋めればよく、これをゼロ拡張と呼びます。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21</a:t>
            </a:fld>
            <a:endParaRPr kumimoji="1" lang="ja-JP" altLang="en-US"/>
          </a:p>
        </p:txBody>
      </p:sp>
    </p:spTree>
    <p:extLst>
      <p:ext uri="{BB962C8B-B14F-4D97-AF65-F5344CB8AC3E}">
        <p14:creationId xmlns:p14="http://schemas.microsoft.com/office/powerpoint/2010/main" val="1857833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このイミーディエイト命令は、メモリからデータを読んでくる代わりに、オペランドを符号拡張したものを</a:t>
            </a:r>
            <a:r>
              <a:rPr kumimoji="1" lang="en-US" altLang="ja-JP" dirty="0"/>
              <a:t>ALU</a:t>
            </a:r>
            <a:r>
              <a:rPr kumimoji="1" lang="ja-JP" altLang="en-US" dirty="0"/>
              <a:t>の</a:t>
            </a:r>
            <a:r>
              <a:rPr kumimoji="1" lang="en-US" altLang="ja-JP" dirty="0"/>
              <a:t>B</a:t>
            </a:r>
            <a:r>
              <a:rPr kumimoji="1" lang="ja-JP" altLang="en-US" dirty="0"/>
              <a:t>入力に入れることで実装します。これにはマルチプレクサを使います。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22</a:t>
            </a:fld>
            <a:endParaRPr kumimoji="1" lang="ja-JP" altLang="en-US"/>
          </a:p>
        </p:txBody>
      </p:sp>
    </p:spTree>
    <p:extLst>
      <p:ext uri="{BB962C8B-B14F-4D97-AF65-F5344CB8AC3E}">
        <p14:creationId xmlns:p14="http://schemas.microsoft.com/office/powerpoint/2010/main" val="1198906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ここで、符号拡張とゼロ拡張を</a:t>
            </a:r>
            <a:r>
              <a:rPr kumimoji="1" lang="en-US" altLang="ja-JP" dirty="0"/>
              <a:t>Verilog</a:t>
            </a:r>
            <a:r>
              <a:rPr kumimoji="1" lang="ja-JP" altLang="en-US" dirty="0"/>
              <a:t>記述を紹介します。</a:t>
            </a:r>
            <a:r>
              <a:rPr kumimoji="1" lang="en-US" altLang="ja-JP" dirty="0"/>
              <a:t>{n{x}}</a:t>
            </a:r>
            <a:r>
              <a:rPr kumimoji="1" lang="ja-JP" altLang="en-US" dirty="0"/>
              <a:t>は</a:t>
            </a:r>
            <a:r>
              <a:rPr kumimoji="1" lang="ja-JP" altLang="en-US" dirty="0" err="1"/>
              <a:t>ｘ</a:t>
            </a:r>
            <a:r>
              <a:rPr kumimoji="1" lang="ja-JP" altLang="en-US" dirty="0"/>
              <a:t>をｎ回繰り返して並べる表現です。例をいくつかスライド中に示します。符号拡張はこれを利用します。</a:t>
            </a:r>
            <a:r>
              <a:rPr kumimoji="1" lang="en-US" altLang="ja-JP" dirty="0"/>
              <a:t>operand</a:t>
            </a:r>
            <a:r>
              <a:rPr kumimoji="1" lang="ja-JP" altLang="en-US" dirty="0"/>
              <a:t>は</a:t>
            </a:r>
            <a:r>
              <a:rPr kumimoji="1" lang="en-US" altLang="ja-JP" dirty="0"/>
              <a:t>8</a:t>
            </a:r>
            <a:r>
              <a:rPr kumimoji="1" lang="ja-JP" altLang="en-US" dirty="0"/>
              <a:t>ビットなので、符号ビットは</a:t>
            </a:r>
            <a:r>
              <a:rPr kumimoji="1" lang="en-US" altLang="ja-JP" dirty="0"/>
              <a:t>operand[7]</a:t>
            </a:r>
            <a:r>
              <a:rPr kumimoji="1" lang="ja-JP" altLang="en-US" dirty="0"/>
              <a:t>です。これを</a:t>
            </a:r>
            <a:r>
              <a:rPr kumimoji="1" lang="en-US" altLang="ja-JP" dirty="0"/>
              <a:t>8</a:t>
            </a:r>
            <a:r>
              <a:rPr kumimoji="1" lang="ja-JP" altLang="en-US" dirty="0"/>
              <a:t>ビット並べて</a:t>
            </a:r>
            <a:r>
              <a:rPr kumimoji="1" lang="en-US" altLang="ja-JP" dirty="0"/>
              <a:t>operand</a:t>
            </a:r>
            <a:r>
              <a:rPr kumimoji="1" lang="ja-JP" altLang="en-US" dirty="0"/>
              <a:t>と連結すれば符号拡張になります。ゼロ拡張は、この代わりに</a:t>
            </a:r>
            <a:r>
              <a:rPr kumimoji="1" lang="en-US" altLang="ja-JP" dirty="0"/>
              <a:t>0</a:t>
            </a:r>
            <a:r>
              <a:rPr kumimoji="1" lang="ja-JP" altLang="en-US" dirty="0"/>
              <a:t>を</a:t>
            </a:r>
            <a:r>
              <a:rPr kumimoji="1" lang="en-US" altLang="ja-JP" dirty="0"/>
              <a:t>8</a:t>
            </a:r>
            <a:r>
              <a:rPr kumimoji="1" lang="ja-JP" altLang="en-US" dirty="0"/>
              <a:t>つ並べます。この記述は｛｝が</a:t>
            </a:r>
            <a:r>
              <a:rPr kumimoji="1" lang="en-US" altLang="ja-JP" dirty="0"/>
              <a:t>3</a:t>
            </a:r>
            <a:r>
              <a:rPr kumimoji="1" lang="ja-JP" altLang="en-US" dirty="0"/>
              <a:t>重になるので、見難いですが、これは、ま、しょうがないと思ってくださいませ。</a:t>
            </a:r>
            <a:endParaRPr kumimoji="1" lang="en-US" altLang="ja-JP"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23</a:t>
            </a:fld>
            <a:endParaRPr kumimoji="1" lang="ja-JP" altLang="en-US"/>
          </a:p>
        </p:txBody>
      </p:sp>
    </p:spTree>
    <p:extLst>
      <p:ext uri="{BB962C8B-B14F-4D97-AF65-F5344CB8AC3E}">
        <p14:creationId xmlns:p14="http://schemas.microsoft.com/office/powerpoint/2010/main" val="5681394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ついでにバスの連結の記法を説明します。</a:t>
            </a:r>
            <a:r>
              <a:rPr kumimoji="1" lang="en-US" altLang="ja-JP" dirty="0"/>
              <a:t>Verilog</a:t>
            </a:r>
            <a:r>
              <a:rPr kumimoji="1" lang="ja-JP" altLang="en-US" dirty="0"/>
              <a:t>は｛　</a:t>
            </a:r>
            <a:r>
              <a:rPr kumimoji="1" lang="en-US" altLang="ja-JP" dirty="0"/>
              <a:t>,</a:t>
            </a:r>
            <a:r>
              <a:rPr kumimoji="1" lang="en-US" altLang="ja-JP" baseline="0" dirty="0"/>
              <a:t> }</a:t>
            </a:r>
            <a:r>
              <a:rPr kumimoji="1" lang="ja-JP" altLang="en-US" baseline="0" dirty="0"/>
              <a:t>の形で簡単に連結してバスの形にすることができます。右辺にも左辺にも使うことができます。読みやすいので良く使いますが、左右の幅の違いに注意してください。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24</a:t>
            </a:fld>
            <a:endParaRPr kumimoji="1" lang="ja-JP" altLang="en-US"/>
          </a:p>
        </p:txBody>
      </p:sp>
    </p:spTree>
    <p:extLst>
      <p:ext uri="{BB962C8B-B14F-4D97-AF65-F5344CB8AC3E}">
        <p14:creationId xmlns:p14="http://schemas.microsoft.com/office/powerpoint/2010/main" val="4044861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例えば、前回は分けて書いた記述も、</a:t>
            </a:r>
            <a:r>
              <a:rPr kumimoji="1" lang="en-US" altLang="ja-JP" dirty="0"/>
              <a:t>{</a:t>
            </a:r>
            <a:r>
              <a:rPr kumimoji="1" lang="ja-JP" altLang="en-US" dirty="0"/>
              <a:t>　｝を使って分かり易く書くことができます。下の方が分かり易いと思います。この書き方は結構良く使うのですが、左辺と右辺の幅が必ず同じになるようにご注意ください。</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25</a:t>
            </a:fld>
            <a:endParaRPr kumimoji="1" lang="ja-JP" altLang="en-US"/>
          </a:p>
        </p:txBody>
      </p:sp>
    </p:spTree>
    <p:extLst>
      <p:ext uri="{BB962C8B-B14F-4D97-AF65-F5344CB8AC3E}">
        <p14:creationId xmlns:p14="http://schemas.microsoft.com/office/powerpoint/2010/main" val="37517191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イミーディエイト命令を付加するために</a:t>
            </a:r>
            <a:r>
              <a:rPr kumimoji="1" lang="en-US" altLang="ja-JP" dirty="0"/>
              <a:t>Verilog</a:t>
            </a:r>
            <a:r>
              <a:rPr kumimoji="1" lang="ja-JP" altLang="en-US" dirty="0"/>
              <a:t>記述を修正します。オプコードが</a:t>
            </a:r>
            <a:r>
              <a:rPr kumimoji="1" lang="en-US" altLang="ja-JP" dirty="0"/>
              <a:t>ADDI</a:t>
            </a:r>
            <a:r>
              <a:rPr kumimoji="1" lang="ja-JP" altLang="en-US" dirty="0"/>
              <a:t>の時を検出し、符号拡張をした値を</a:t>
            </a:r>
            <a:r>
              <a:rPr kumimoji="1" lang="en-US" altLang="ja-JP" dirty="0"/>
              <a:t>ALU</a:t>
            </a:r>
            <a:r>
              <a:rPr kumimoji="1" lang="ja-JP" altLang="en-US" dirty="0"/>
              <a:t>の</a:t>
            </a:r>
            <a:r>
              <a:rPr kumimoji="1" lang="en-US" altLang="ja-JP" dirty="0"/>
              <a:t>B</a:t>
            </a:r>
            <a:r>
              <a:rPr kumimoji="1" lang="ja-JP" altLang="en-US" dirty="0"/>
              <a:t>入力に入れてやります。このために</a:t>
            </a:r>
            <a:r>
              <a:rPr kumimoji="1" lang="en-US" altLang="ja-JP" dirty="0" err="1"/>
              <a:t>op_addi</a:t>
            </a:r>
            <a:r>
              <a:rPr kumimoji="1" lang="ja-JP" altLang="en-US" dirty="0"/>
              <a:t>と</a:t>
            </a:r>
            <a:r>
              <a:rPr kumimoji="1" lang="en-US" altLang="ja-JP" dirty="0" err="1"/>
              <a:t>alu_b</a:t>
            </a:r>
            <a:r>
              <a:rPr kumimoji="1" lang="ja-JP" altLang="en-US" dirty="0"/>
              <a:t>という信号を宣言します。</a:t>
            </a:r>
            <a:r>
              <a:rPr kumimoji="1" lang="en-US" altLang="ja-JP" dirty="0" err="1"/>
              <a:t>alu_b</a:t>
            </a:r>
            <a:r>
              <a:rPr kumimoji="1" lang="ja-JP" altLang="en-US" dirty="0"/>
              <a:t>は</a:t>
            </a:r>
            <a:r>
              <a:rPr kumimoji="1" lang="en-US" altLang="ja-JP" dirty="0"/>
              <a:t>ALU</a:t>
            </a:r>
            <a:r>
              <a:rPr kumimoji="1" lang="ja-JP" altLang="en-US" dirty="0"/>
              <a:t>の</a:t>
            </a:r>
            <a:r>
              <a:rPr kumimoji="1" lang="en-US" altLang="ja-JP" dirty="0"/>
              <a:t>B</a:t>
            </a:r>
            <a:r>
              <a:rPr kumimoji="1" lang="ja-JP" altLang="en-US" dirty="0"/>
              <a:t>入力で、今まではメモリからの入力を直接入れてやったのですが、</a:t>
            </a:r>
            <a:r>
              <a:rPr kumimoji="1" lang="en-US" altLang="ja-JP" dirty="0" err="1"/>
              <a:t>op_addi</a:t>
            </a:r>
            <a:r>
              <a:rPr kumimoji="1" lang="ja-JP" altLang="en-US" dirty="0"/>
              <a:t>が</a:t>
            </a:r>
            <a:r>
              <a:rPr kumimoji="1" lang="en-US" altLang="ja-JP" dirty="0"/>
              <a:t>H</a:t>
            </a:r>
            <a:r>
              <a:rPr kumimoji="1" lang="ja-JP" altLang="en-US" dirty="0"/>
              <a:t>の時は、符号拡張したオペランドを入れてやるようにします。ここは、条件演算子を使います。</a:t>
            </a:r>
            <a:endParaRPr kumimoji="1" lang="en-US" altLang="ja-JP" dirty="0"/>
          </a:p>
          <a:p>
            <a:r>
              <a:rPr kumimoji="1" lang="en-US" altLang="ja-JP" dirty="0"/>
              <a:t>ADDI</a:t>
            </a:r>
            <a:r>
              <a:rPr kumimoji="1" lang="ja-JP" altLang="en-US" dirty="0"/>
              <a:t>は加算を行いますが、</a:t>
            </a:r>
            <a:r>
              <a:rPr kumimoji="1" lang="en-US" altLang="ja-JP" dirty="0"/>
              <a:t>ADDI</a:t>
            </a:r>
            <a:r>
              <a:rPr kumimoji="1" lang="ja-JP" altLang="en-US" dirty="0"/>
              <a:t>命令は</a:t>
            </a:r>
            <a:r>
              <a:rPr kumimoji="1" lang="en-US" altLang="ja-JP" dirty="0"/>
              <a:t>1110</a:t>
            </a:r>
            <a:r>
              <a:rPr kumimoji="1" lang="ja-JP" altLang="en-US" dirty="0"/>
              <a:t>で定義してあり、下</a:t>
            </a:r>
            <a:r>
              <a:rPr kumimoji="1" lang="en-US" altLang="ja-JP" dirty="0"/>
              <a:t>3</a:t>
            </a:r>
            <a:r>
              <a:rPr kumimoji="1" lang="ja-JP" altLang="en-US" dirty="0"/>
              <a:t>ビットは</a:t>
            </a:r>
            <a:r>
              <a:rPr kumimoji="1" lang="en-US" altLang="ja-JP" dirty="0"/>
              <a:t>ALU</a:t>
            </a:r>
            <a:r>
              <a:rPr kumimoji="1" lang="ja-JP" altLang="en-US" dirty="0"/>
              <a:t>の</a:t>
            </a:r>
            <a:r>
              <a:rPr kumimoji="1" lang="en-US" altLang="ja-JP" dirty="0"/>
              <a:t>ADD</a:t>
            </a:r>
            <a:r>
              <a:rPr kumimoji="1" lang="ja-JP" altLang="en-US" dirty="0"/>
              <a:t>コマンドの</a:t>
            </a:r>
            <a:r>
              <a:rPr kumimoji="1" lang="en-US" altLang="ja-JP" dirty="0"/>
              <a:t>110</a:t>
            </a:r>
            <a:r>
              <a:rPr kumimoji="1" lang="ja-JP" altLang="en-US" dirty="0"/>
              <a:t>になっています。なので、以前通りオプコードの下</a:t>
            </a:r>
            <a:r>
              <a:rPr kumimoji="1" lang="en-US" altLang="ja-JP" dirty="0"/>
              <a:t>3</a:t>
            </a:r>
            <a:r>
              <a:rPr kumimoji="1" lang="ja-JP" altLang="en-US" dirty="0"/>
              <a:t>ビットを入れてやれば良いです。これは若干セコ</a:t>
            </a:r>
            <a:r>
              <a:rPr kumimoji="1" lang="ja-JP" altLang="en-US" dirty="0" err="1"/>
              <a:t>いテク</a:t>
            </a:r>
            <a:r>
              <a:rPr kumimoji="1" lang="ja-JP" altLang="en-US" dirty="0"/>
              <a:t>ニックで一般性はないです。では、イミーディエイト命令を使ったプログラムを動かしてみましょう。</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26</a:t>
            </a:fld>
            <a:endParaRPr kumimoji="1" lang="ja-JP" altLang="en-US"/>
          </a:p>
        </p:txBody>
      </p:sp>
    </p:spTree>
    <p:extLst>
      <p:ext uri="{BB962C8B-B14F-4D97-AF65-F5344CB8AC3E}">
        <p14:creationId xmlns:p14="http://schemas.microsoft.com/office/powerpoint/2010/main" val="2871567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今まで出てきた演算、ロード、ストア命令をまとめます。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27</a:t>
            </a:fld>
            <a:endParaRPr kumimoji="1" lang="ja-JP" altLang="en-US"/>
          </a:p>
        </p:txBody>
      </p:sp>
    </p:spTree>
    <p:extLst>
      <p:ext uri="{BB962C8B-B14F-4D97-AF65-F5344CB8AC3E}">
        <p14:creationId xmlns:p14="http://schemas.microsoft.com/office/powerpoint/2010/main" val="2047838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今回付け加えた分岐命令、</a:t>
            </a:r>
            <a:r>
              <a:rPr kumimoji="1" lang="en-US" altLang="ja-JP" dirty="0"/>
              <a:t>ADDI</a:t>
            </a:r>
            <a:r>
              <a:rPr kumimoji="1" lang="ja-JP" altLang="en-US" dirty="0"/>
              <a:t>命令をまとめます。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28</a:t>
            </a:fld>
            <a:endParaRPr kumimoji="1" lang="ja-JP" altLang="en-US"/>
          </a:p>
        </p:txBody>
      </p:sp>
    </p:spTree>
    <p:extLst>
      <p:ext uri="{BB962C8B-B14F-4D97-AF65-F5344CB8AC3E}">
        <p14:creationId xmlns:p14="http://schemas.microsoft.com/office/powerpoint/2010/main" val="312594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29</a:t>
            </a:fld>
            <a:endParaRPr kumimoji="1" lang="ja-JP" altLang="en-US"/>
          </a:p>
        </p:txBody>
      </p:sp>
    </p:spTree>
    <p:extLst>
      <p:ext uri="{BB962C8B-B14F-4D97-AF65-F5344CB8AC3E}">
        <p14:creationId xmlns:p14="http://schemas.microsoft.com/office/powerpoint/2010/main" val="3406703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０番地に</a:t>
            </a:r>
            <a:r>
              <a:rPr kumimoji="1" lang="en-US" altLang="ja-JP" dirty="0"/>
              <a:t>X</a:t>
            </a:r>
            <a:r>
              <a:rPr kumimoji="1" lang="ja-JP" altLang="en-US" dirty="0" err="1"/>
              <a:t>、</a:t>
            </a:r>
            <a:r>
              <a:rPr kumimoji="1" lang="en-US" altLang="ja-JP" dirty="0"/>
              <a:t>1</a:t>
            </a:r>
            <a:r>
              <a:rPr kumimoji="1" lang="ja-JP" altLang="en-US" dirty="0"/>
              <a:t>番地に</a:t>
            </a:r>
            <a:r>
              <a:rPr kumimoji="1" lang="en-US" altLang="ja-JP" dirty="0"/>
              <a:t>Y</a:t>
            </a:r>
            <a:r>
              <a:rPr kumimoji="1" lang="ja-JP" altLang="en-US" dirty="0"/>
              <a:t>が入っている状態で、</a:t>
            </a:r>
            <a:r>
              <a:rPr kumimoji="1" lang="en-US" altLang="ja-JP" dirty="0"/>
              <a:t>X+Y</a:t>
            </a:r>
            <a:r>
              <a:rPr kumimoji="1" lang="ja-JP" altLang="en-US" dirty="0"/>
              <a:t>を計算して</a:t>
            </a:r>
            <a:r>
              <a:rPr kumimoji="1" lang="en-US" altLang="ja-JP" dirty="0"/>
              <a:t>2</a:t>
            </a:r>
            <a:r>
              <a:rPr kumimoji="1" lang="ja-JP" altLang="en-US" dirty="0"/>
              <a:t>番地にしまうのは以下のように実行されます。最初のページは、</a:t>
            </a:r>
            <a:r>
              <a:rPr kumimoji="1" lang="en-US" altLang="ja-JP" dirty="0"/>
              <a:t>PC</a:t>
            </a:r>
            <a:r>
              <a:rPr kumimoji="1" lang="ja-JP" altLang="en-US" dirty="0"/>
              <a:t>が</a:t>
            </a:r>
            <a:r>
              <a:rPr kumimoji="1" lang="en-US" altLang="ja-JP" dirty="0"/>
              <a:t>0</a:t>
            </a:r>
            <a:r>
              <a:rPr kumimoji="1" lang="ja-JP" altLang="en-US" dirty="0"/>
              <a:t>で</a:t>
            </a:r>
            <a:r>
              <a:rPr kumimoji="1" lang="en-US" altLang="ja-JP" dirty="0"/>
              <a:t>LD</a:t>
            </a:r>
            <a:r>
              <a:rPr kumimoji="1" lang="ja-JP" altLang="en-US" dirty="0"/>
              <a:t> ０が実行されています。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3</a:t>
            </a:fld>
            <a:endParaRPr kumimoji="1" lang="ja-JP" altLang="en-US"/>
          </a:p>
        </p:txBody>
      </p:sp>
    </p:spTree>
    <p:extLst>
      <p:ext uri="{BB962C8B-B14F-4D97-AF65-F5344CB8AC3E}">
        <p14:creationId xmlns:p14="http://schemas.microsoft.com/office/powerpoint/2010/main" val="1007557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だんだん新しい構文が減ってきました。今回はビット操作に関連するものです。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36106074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31</a:t>
            </a:fld>
            <a:endParaRPr kumimoji="1" lang="ja-JP" altLang="en-US"/>
          </a:p>
        </p:txBody>
      </p:sp>
    </p:spTree>
    <p:extLst>
      <p:ext uri="{BB962C8B-B14F-4D97-AF65-F5344CB8AC3E}">
        <p14:creationId xmlns:p14="http://schemas.microsoft.com/office/powerpoint/2010/main" val="3823447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が</a:t>
            </a:r>
            <a:r>
              <a:rPr kumimoji="1" lang="en-US" altLang="ja-JP" dirty="0"/>
              <a:t>1</a:t>
            </a:r>
            <a:r>
              <a:rPr kumimoji="1" lang="ja-JP" altLang="en-US" dirty="0"/>
              <a:t>になって、</a:t>
            </a:r>
            <a:r>
              <a:rPr kumimoji="1" lang="en-US" altLang="ja-JP" dirty="0"/>
              <a:t>1</a:t>
            </a:r>
            <a:r>
              <a:rPr kumimoji="1" lang="ja-JP" altLang="en-US" dirty="0"/>
              <a:t>番地の命令</a:t>
            </a:r>
            <a:r>
              <a:rPr kumimoji="1" lang="en-US" altLang="ja-JP" dirty="0"/>
              <a:t>ADD</a:t>
            </a:r>
            <a:r>
              <a:rPr kumimoji="1" lang="ja-JP" altLang="en-US" dirty="0"/>
              <a:t> </a:t>
            </a:r>
            <a:r>
              <a:rPr kumimoji="1" lang="en-US" altLang="ja-JP" dirty="0"/>
              <a:t>1</a:t>
            </a:r>
            <a:r>
              <a:rPr kumimoji="1" lang="ja-JP" altLang="en-US" dirty="0"/>
              <a:t>が実行されます。この時</a:t>
            </a:r>
            <a:r>
              <a:rPr kumimoji="1" lang="en-US" altLang="ja-JP" dirty="0"/>
              <a:t>ACC</a:t>
            </a:r>
            <a:r>
              <a:rPr kumimoji="1" lang="ja-JP" altLang="en-US" dirty="0" err="1"/>
              <a:t>には</a:t>
            </a:r>
            <a:r>
              <a:rPr kumimoji="1" lang="ja-JP" altLang="en-US" dirty="0"/>
              <a:t>前の命令の実行結果である</a:t>
            </a:r>
            <a:r>
              <a:rPr kumimoji="1" lang="en-US" altLang="ja-JP" dirty="0"/>
              <a:t>X</a:t>
            </a:r>
            <a:r>
              <a:rPr kumimoji="1" lang="ja-JP" altLang="en-US" dirty="0"/>
              <a:t>が入っていますので、</a:t>
            </a:r>
            <a:r>
              <a:rPr kumimoji="1" lang="en-US" altLang="ja-JP" dirty="0"/>
              <a:t>X+Y</a:t>
            </a:r>
            <a:r>
              <a:rPr kumimoji="1" lang="ja-JP" altLang="en-US" dirty="0"/>
              <a:t>が計算され</a:t>
            </a:r>
            <a:r>
              <a:rPr kumimoji="1" lang="en-US" altLang="ja-JP" dirty="0"/>
              <a:t>ACC</a:t>
            </a:r>
            <a:r>
              <a:rPr kumimoji="1" lang="ja-JP" altLang="en-US" dirty="0" err="1"/>
              <a:t>に保</a:t>
            </a:r>
            <a:r>
              <a:rPr kumimoji="1" lang="ja-JP" altLang="en-US" dirty="0"/>
              <a:t>存されます。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4</a:t>
            </a:fld>
            <a:endParaRPr kumimoji="1" lang="ja-JP" altLang="en-US"/>
          </a:p>
        </p:txBody>
      </p:sp>
    </p:spTree>
    <p:extLst>
      <p:ext uri="{BB962C8B-B14F-4D97-AF65-F5344CB8AC3E}">
        <p14:creationId xmlns:p14="http://schemas.microsoft.com/office/powerpoint/2010/main" val="3265397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は再びカウントアップされて２になり、</a:t>
            </a:r>
            <a:r>
              <a:rPr kumimoji="1" lang="en-US" altLang="ja-JP" dirty="0"/>
              <a:t>ST</a:t>
            </a:r>
            <a:r>
              <a:rPr kumimoji="1" lang="ja-JP" altLang="en-US" dirty="0"/>
              <a:t>　２が実行されます。ここではメモリの</a:t>
            </a:r>
            <a:r>
              <a:rPr kumimoji="1" lang="en-US" altLang="ja-JP" dirty="0"/>
              <a:t>we</a:t>
            </a:r>
            <a:r>
              <a:rPr kumimoji="1" lang="ja-JP" altLang="en-US" dirty="0"/>
              <a:t>が</a:t>
            </a:r>
            <a:r>
              <a:rPr kumimoji="1" lang="en-US" altLang="ja-JP" dirty="0"/>
              <a:t>1</a:t>
            </a:r>
            <a:r>
              <a:rPr kumimoji="1" lang="ja-JP" altLang="en-US" dirty="0"/>
              <a:t>になって</a:t>
            </a:r>
            <a:r>
              <a:rPr kumimoji="1" lang="en-US" altLang="ja-JP" dirty="0"/>
              <a:t>ACC</a:t>
            </a:r>
            <a:r>
              <a:rPr kumimoji="1" lang="ja-JP" altLang="en-US" dirty="0"/>
              <a:t>の値が</a:t>
            </a:r>
            <a:r>
              <a:rPr kumimoji="1" lang="en-US" altLang="ja-JP" dirty="0"/>
              <a:t>2</a:t>
            </a:r>
            <a:r>
              <a:rPr kumimoji="1" lang="ja-JP" altLang="en-US" dirty="0"/>
              <a:t>番地に格納されます。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5</a:t>
            </a:fld>
            <a:endParaRPr kumimoji="1" lang="ja-JP" altLang="en-US"/>
          </a:p>
        </p:txBody>
      </p:sp>
    </p:spTree>
    <p:extLst>
      <p:ext uri="{BB962C8B-B14F-4D97-AF65-F5344CB8AC3E}">
        <p14:creationId xmlns:p14="http://schemas.microsoft.com/office/powerpoint/2010/main" val="68090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マシンは、命令メモリに入っている命令を一つずつ順番に実行しました。すなわち猪突猛進で先に進むだけで、判断をしてそれに基づいてやることを変えることができません。これはすなわち繰り返しができないということです。繰り返しができないでやることを全部予め指定しておかなければならないと、これは不便です。自動機械として意味がないです。これはアルゴリズムが実行できないということになります。では、どうすればいいか、というと分岐命令をつけたし、計算結果について判断し、その結果に基づいてプログラムの実行を変えてやれば良いので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6</a:t>
            </a:fld>
            <a:endParaRPr kumimoji="1" lang="ja-JP" altLang="en-US"/>
          </a:p>
        </p:txBody>
      </p:sp>
    </p:spTree>
    <p:extLst>
      <p:ext uri="{BB962C8B-B14F-4D97-AF65-F5344CB8AC3E}">
        <p14:creationId xmlns:p14="http://schemas.microsoft.com/office/powerpoint/2010/main" val="300673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ここでは、最も簡単な分岐命令を導入します。これは</a:t>
            </a:r>
            <a:r>
              <a:rPr kumimoji="1" lang="en-US" altLang="ja-JP" dirty="0"/>
              <a:t>ACC</a:t>
            </a:r>
            <a:r>
              <a:rPr kumimoji="1" lang="ja-JP" altLang="en-US" dirty="0"/>
              <a:t>の中身に応じて</a:t>
            </a:r>
            <a:r>
              <a:rPr kumimoji="1" lang="en-US" altLang="ja-JP" dirty="0"/>
              <a:t>PC</a:t>
            </a:r>
            <a:r>
              <a:rPr kumimoji="1" lang="ja-JP" altLang="en-US" dirty="0"/>
              <a:t>の内容を変更します。</a:t>
            </a:r>
            <a:r>
              <a:rPr kumimoji="1" lang="en-US" altLang="ja-JP" dirty="0"/>
              <a:t>BEZ</a:t>
            </a:r>
            <a:r>
              <a:rPr kumimoji="1" lang="ja-JP" altLang="en-US" dirty="0"/>
              <a:t>　</a:t>
            </a:r>
            <a:r>
              <a:rPr kumimoji="1" lang="en-US" altLang="ja-JP" dirty="0"/>
              <a:t>X</a:t>
            </a:r>
            <a:r>
              <a:rPr kumimoji="1" lang="ja-JP" altLang="en-US" dirty="0"/>
              <a:t>は、</a:t>
            </a:r>
            <a:r>
              <a:rPr kumimoji="1" lang="en-US" altLang="ja-JP" dirty="0"/>
              <a:t>Branch</a:t>
            </a:r>
            <a:r>
              <a:rPr kumimoji="1" lang="ja-JP" altLang="en-US" dirty="0"/>
              <a:t> </a:t>
            </a:r>
            <a:r>
              <a:rPr kumimoji="1" lang="en-US" altLang="ja-JP" dirty="0"/>
              <a:t>Equal</a:t>
            </a:r>
            <a:r>
              <a:rPr kumimoji="1" lang="ja-JP" altLang="en-US" dirty="0"/>
              <a:t> </a:t>
            </a:r>
            <a:r>
              <a:rPr kumimoji="1" lang="en-US" altLang="ja-JP" dirty="0"/>
              <a:t>Zero</a:t>
            </a:r>
            <a:r>
              <a:rPr kumimoji="1" lang="ja-JP" altLang="en-US" dirty="0"/>
              <a:t>のニーモニック表現で、</a:t>
            </a:r>
            <a:r>
              <a:rPr kumimoji="1" lang="en-US" altLang="ja-JP" dirty="0"/>
              <a:t>ACC</a:t>
            </a:r>
            <a:r>
              <a:rPr kumimoji="1" lang="ja-JP" altLang="en-US" dirty="0"/>
              <a:t>が</a:t>
            </a:r>
            <a:r>
              <a:rPr kumimoji="1" lang="en-US" altLang="ja-JP" dirty="0"/>
              <a:t>0</a:t>
            </a:r>
            <a:r>
              <a:rPr kumimoji="1" lang="ja-JP" altLang="en-US" dirty="0"/>
              <a:t>ならば</a:t>
            </a:r>
            <a:r>
              <a:rPr kumimoji="1" lang="en-US" altLang="ja-JP" dirty="0"/>
              <a:t>PC</a:t>
            </a:r>
            <a:r>
              <a:rPr kumimoji="1" lang="ja-JP" altLang="en-US" dirty="0"/>
              <a:t>は</a:t>
            </a:r>
            <a:r>
              <a:rPr kumimoji="1" lang="en-US" altLang="ja-JP" dirty="0"/>
              <a:t>X</a:t>
            </a:r>
            <a:r>
              <a:rPr kumimoji="1" lang="ja-JP" altLang="en-US" dirty="0"/>
              <a:t>になります。つまり、次は</a:t>
            </a:r>
            <a:r>
              <a:rPr kumimoji="1" lang="en-US" altLang="ja-JP" dirty="0"/>
              <a:t>X</a:t>
            </a:r>
            <a:r>
              <a:rPr kumimoji="1" lang="ja-JP" altLang="en-US" dirty="0"/>
              <a:t>番地からプログラムを実行します。このことを分岐が成立（</a:t>
            </a:r>
            <a:r>
              <a:rPr kumimoji="1" lang="en-US" altLang="ja-JP" dirty="0"/>
              <a:t>taken)</a:t>
            </a:r>
            <a:r>
              <a:rPr kumimoji="1" lang="ja-JP" altLang="en-US" dirty="0"/>
              <a:t>したと呼びます。日本語では、</a:t>
            </a:r>
            <a:r>
              <a:rPr kumimoji="1" lang="en-US" altLang="ja-JP" dirty="0"/>
              <a:t>X</a:t>
            </a:r>
            <a:r>
              <a:rPr kumimoji="1" lang="ja-JP" altLang="en-US" dirty="0"/>
              <a:t>に飛ぶと言うことが多いです。条件が成り立たなければ、分岐命令は無視され、普段通り次の命令を実行します。つまりこの命令ではなにもやらないことになります。</a:t>
            </a:r>
            <a:endParaRPr kumimoji="1" lang="en-US" altLang="ja-JP" dirty="0"/>
          </a:p>
          <a:p>
            <a:r>
              <a:rPr kumimoji="1" lang="ja-JP" altLang="en-US" dirty="0"/>
              <a:t>ここで、オプコードは</a:t>
            </a:r>
            <a:r>
              <a:rPr kumimoji="1" lang="en-US" altLang="ja-JP" dirty="0"/>
              <a:t>1001</a:t>
            </a:r>
            <a:r>
              <a:rPr kumimoji="1" lang="ja-JP" altLang="en-US" dirty="0"/>
              <a:t>にしました。これは</a:t>
            </a:r>
            <a:r>
              <a:rPr kumimoji="1" lang="en-US" altLang="ja-JP" dirty="0"/>
              <a:t>1000</a:t>
            </a:r>
            <a:r>
              <a:rPr kumimoji="1" lang="ja-JP" altLang="en-US" dirty="0"/>
              <a:t>が</a:t>
            </a:r>
            <a:r>
              <a:rPr kumimoji="1" lang="en-US" altLang="ja-JP" dirty="0"/>
              <a:t>ST</a:t>
            </a:r>
            <a:r>
              <a:rPr kumimoji="1" lang="ja-JP" altLang="en-US" dirty="0"/>
              <a:t>命令なので単純にその次を割り当てたのです。</a:t>
            </a:r>
            <a:r>
              <a:rPr kumimoji="1" lang="en-US" altLang="ja-JP" dirty="0"/>
              <a:t>BNZ</a:t>
            </a:r>
            <a:r>
              <a:rPr kumimoji="1" lang="ja-JP" altLang="en-US" dirty="0"/>
              <a:t>は</a:t>
            </a:r>
            <a:r>
              <a:rPr kumimoji="1" lang="en-US" altLang="ja-JP" dirty="0"/>
              <a:t>Branch</a:t>
            </a:r>
            <a:r>
              <a:rPr kumimoji="1" lang="ja-JP" altLang="en-US" dirty="0"/>
              <a:t> </a:t>
            </a:r>
            <a:r>
              <a:rPr kumimoji="1" lang="en-US" altLang="ja-JP" dirty="0"/>
              <a:t>Not</a:t>
            </a:r>
            <a:r>
              <a:rPr kumimoji="1" lang="ja-JP" altLang="en-US" dirty="0"/>
              <a:t> </a:t>
            </a:r>
            <a:r>
              <a:rPr kumimoji="1" lang="en-US" altLang="ja-JP" dirty="0"/>
              <a:t>equal</a:t>
            </a:r>
            <a:r>
              <a:rPr kumimoji="1" lang="ja-JP" altLang="en-US" dirty="0"/>
              <a:t> </a:t>
            </a:r>
            <a:r>
              <a:rPr kumimoji="1" lang="en-US" altLang="ja-JP" dirty="0"/>
              <a:t>Zero</a:t>
            </a:r>
            <a:r>
              <a:rPr kumimoji="1" lang="ja-JP" altLang="en-US" dirty="0"/>
              <a:t>で、</a:t>
            </a:r>
            <a:r>
              <a:rPr kumimoji="1" lang="en-US" altLang="ja-JP" dirty="0"/>
              <a:t>ACC</a:t>
            </a:r>
            <a:r>
              <a:rPr kumimoji="1" lang="ja-JP" altLang="en-US" dirty="0"/>
              <a:t>が</a:t>
            </a:r>
            <a:r>
              <a:rPr kumimoji="1" lang="en-US" altLang="ja-JP" dirty="0"/>
              <a:t>0</a:t>
            </a:r>
            <a:r>
              <a:rPr kumimoji="1" lang="ja-JP" altLang="en-US" dirty="0"/>
              <a:t>でなければ</a:t>
            </a:r>
            <a:r>
              <a:rPr kumimoji="1" lang="en-US" altLang="ja-JP" dirty="0"/>
              <a:t>PC</a:t>
            </a:r>
            <a:r>
              <a:rPr kumimoji="1" lang="ja-JP" altLang="en-US" dirty="0"/>
              <a:t>が</a:t>
            </a:r>
            <a:r>
              <a:rPr kumimoji="1" lang="en-US" altLang="ja-JP" dirty="0"/>
              <a:t>X</a:t>
            </a:r>
            <a:r>
              <a:rPr kumimoji="1" lang="ja-JP" altLang="en-US" dirty="0"/>
              <a:t>になり、プログラムは</a:t>
            </a:r>
            <a:r>
              <a:rPr kumimoji="1" lang="en-US" altLang="ja-JP" dirty="0"/>
              <a:t>X</a:t>
            </a:r>
            <a:r>
              <a:rPr kumimoji="1" lang="ja-JP" altLang="en-US" dirty="0"/>
              <a:t>番地に飛びます。オプコードは</a:t>
            </a:r>
            <a:r>
              <a:rPr kumimoji="1" lang="en-US" altLang="ja-JP" dirty="0"/>
              <a:t>1010</a:t>
            </a:r>
            <a:r>
              <a:rPr kumimoji="1" lang="ja-JP" altLang="en-US" dirty="0"/>
              <a:t>です。この分岐命令のオペランドは飛び先の命令メモリのアドレスです。分岐命令以外の命令は、この部分がデータメモリのアドレスに当たっていました。この点でも分岐命令はそれ以外の命令と全く違っていることがわか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7</a:t>
            </a:fld>
            <a:endParaRPr kumimoji="1" lang="ja-JP" altLang="en-US"/>
          </a:p>
        </p:txBody>
      </p:sp>
    </p:spTree>
    <p:extLst>
      <p:ext uri="{BB962C8B-B14F-4D97-AF65-F5344CB8AC3E}">
        <p14:creationId xmlns:p14="http://schemas.microsoft.com/office/powerpoint/2010/main" val="1345021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分岐命令を使うと繰り返しを使ったアルゴリズムが実行できます。この図は、</a:t>
            </a:r>
            <a:r>
              <a:rPr kumimoji="1" lang="en-US" altLang="ja-JP" dirty="0"/>
              <a:t>1</a:t>
            </a:r>
            <a:r>
              <a:rPr kumimoji="1" lang="ja-JP" altLang="en-US" dirty="0"/>
              <a:t>番地の値</a:t>
            </a:r>
            <a:r>
              <a:rPr kumimoji="1" lang="en-US" altLang="ja-JP" dirty="0"/>
              <a:t>m</a:t>
            </a:r>
            <a:r>
              <a:rPr kumimoji="1" lang="ja-JP" altLang="en-US" dirty="0"/>
              <a:t>と２番地の値</a:t>
            </a:r>
            <a:r>
              <a:rPr kumimoji="1" lang="en-US" altLang="ja-JP" dirty="0"/>
              <a:t>n</a:t>
            </a:r>
            <a:r>
              <a:rPr kumimoji="1" lang="ja-JP" altLang="en-US" dirty="0"/>
              <a:t>の値の掛け算を行うプログラムです。まず、</a:t>
            </a:r>
            <a:r>
              <a:rPr kumimoji="1" lang="en-US" altLang="ja-JP" dirty="0"/>
              <a:t>0</a:t>
            </a:r>
            <a:r>
              <a:rPr kumimoji="1" lang="ja-JP" altLang="en-US" dirty="0"/>
              <a:t>番地を</a:t>
            </a:r>
            <a:r>
              <a:rPr kumimoji="1" lang="en-US" altLang="ja-JP" dirty="0"/>
              <a:t>0</a:t>
            </a:r>
            <a:r>
              <a:rPr kumimoji="1" lang="ja-JP" altLang="en-US" dirty="0"/>
              <a:t>に初期化しておき、</a:t>
            </a:r>
            <a:r>
              <a:rPr kumimoji="1" lang="en-US" altLang="ja-JP" dirty="0"/>
              <a:t>1</a:t>
            </a:r>
            <a:r>
              <a:rPr kumimoji="1" lang="ja-JP" altLang="en-US" dirty="0"/>
              <a:t>番地に</a:t>
            </a:r>
            <a:r>
              <a:rPr kumimoji="1" lang="ja-JP" altLang="en-US" dirty="0" err="1"/>
              <a:t>ｍ</a:t>
            </a:r>
            <a:r>
              <a:rPr kumimoji="1" lang="ja-JP" altLang="en-US" dirty="0"/>
              <a:t>、</a:t>
            </a:r>
            <a:r>
              <a:rPr kumimoji="1" lang="en-US" altLang="ja-JP" dirty="0"/>
              <a:t>2</a:t>
            </a:r>
            <a:r>
              <a:rPr kumimoji="1" lang="ja-JP" altLang="en-US" dirty="0"/>
              <a:t>番地にｎを入れておきます。さらに</a:t>
            </a:r>
            <a:r>
              <a:rPr kumimoji="1" lang="en-US" altLang="ja-JP" dirty="0"/>
              <a:t>3</a:t>
            </a:r>
            <a:r>
              <a:rPr kumimoji="1" lang="ja-JP" altLang="en-US" dirty="0"/>
              <a:t>番地を</a:t>
            </a:r>
            <a:r>
              <a:rPr kumimoji="1" lang="en-US" altLang="ja-JP" dirty="0"/>
              <a:t>1</a:t>
            </a:r>
            <a:r>
              <a:rPr kumimoji="1" lang="ja-JP" altLang="en-US" dirty="0"/>
              <a:t>にしておきます。</a:t>
            </a:r>
            <a:r>
              <a:rPr kumimoji="1" lang="en-US" altLang="ja-JP" dirty="0"/>
              <a:t>0</a:t>
            </a:r>
            <a:r>
              <a:rPr kumimoji="1" lang="ja-JP" altLang="en-US" dirty="0"/>
              <a:t>番地から</a:t>
            </a:r>
            <a:r>
              <a:rPr kumimoji="1" lang="en-US" altLang="ja-JP" dirty="0"/>
              <a:t>ACC</a:t>
            </a:r>
            <a:r>
              <a:rPr kumimoji="1" lang="ja-JP" altLang="en-US" dirty="0"/>
              <a:t>に</a:t>
            </a:r>
            <a:r>
              <a:rPr kumimoji="1" lang="en-US" altLang="ja-JP" dirty="0"/>
              <a:t>LD</a:t>
            </a:r>
            <a:r>
              <a:rPr kumimoji="1" lang="ja-JP" altLang="en-US" dirty="0"/>
              <a:t>し、</a:t>
            </a:r>
            <a:r>
              <a:rPr kumimoji="1" lang="en-US" altLang="ja-JP" dirty="0"/>
              <a:t>1</a:t>
            </a:r>
            <a:r>
              <a:rPr kumimoji="1" lang="ja-JP" altLang="en-US" dirty="0"/>
              <a:t>番地の内容を足して</a:t>
            </a:r>
            <a:r>
              <a:rPr kumimoji="1" lang="en-US" altLang="ja-JP" dirty="0"/>
              <a:t>0</a:t>
            </a:r>
            <a:r>
              <a:rPr kumimoji="1" lang="ja-JP" altLang="en-US" dirty="0"/>
              <a:t>番地にしまいます。これで</a:t>
            </a:r>
            <a:r>
              <a:rPr kumimoji="1" lang="ja-JP" altLang="en-US" dirty="0" err="1"/>
              <a:t>ｍ</a:t>
            </a:r>
            <a:r>
              <a:rPr kumimoji="1" lang="ja-JP" altLang="en-US" dirty="0"/>
              <a:t>を</a:t>
            </a:r>
            <a:r>
              <a:rPr kumimoji="1" lang="en-US" altLang="ja-JP" dirty="0"/>
              <a:t>1</a:t>
            </a:r>
            <a:r>
              <a:rPr kumimoji="1" lang="ja-JP" altLang="en-US" dirty="0"/>
              <a:t>回足すことになります。次に</a:t>
            </a:r>
            <a:r>
              <a:rPr kumimoji="1" lang="en-US" altLang="ja-JP" dirty="0"/>
              <a:t>2</a:t>
            </a:r>
            <a:r>
              <a:rPr kumimoji="1" lang="ja-JP" altLang="en-US" dirty="0"/>
              <a:t>番地の値を</a:t>
            </a:r>
            <a:r>
              <a:rPr kumimoji="1" lang="en-US" altLang="ja-JP" dirty="0"/>
              <a:t>LD</a:t>
            </a:r>
            <a:r>
              <a:rPr kumimoji="1" lang="ja-JP" altLang="en-US" dirty="0"/>
              <a:t>し、１を引きます。このために</a:t>
            </a:r>
            <a:r>
              <a:rPr kumimoji="1" lang="en-US" altLang="ja-JP" dirty="0"/>
              <a:t>3</a:t>
            </a:r>
            <a:r>
              <a:rPr kumimoji="1" lang="ja-JP" altLang="en-US" dirty="0"/>
              <a:t>番地を</a:t>
            </a:r>
            <a:r>
              <a:rPr kumimoji="1" lang="en-US" altLang="ja-JP" dirty="0"/>
              <a:t>1</a:t>
            </a:r>
            <a:r>
              <a:rPr kumimoji="1" lang="ja-JP" altLang="en-US" dirty="0"/>
              <a:t>にしておくわけです。引いた値は再び</a:t>
            </a:r>
            <a:r>
              <a:rPr kumimoji="1" lang="en-US" altLang="ja-JP" dirty="0"/>
              <a:t>2</a:t>
            </a:r>
            <a:r>
              <a:rPr kumimoji="1" lang="ja-JP" altLang="en-US" dirty="0"/>
              <a:t>番地に戻します。これで、ｍを一回足すたびにｎから１を引くことになります。</a:t>
            </a:r>
            <a:r>
              <a:rPr kumimoji="1" lang="en-US" altLang="ja-JP" dirty="0"/>
              <a:t>ACC</a:t>
            </a:r>
            <a:r>
              <a:rPr kumimoji="1" lang="ja-JP" altLang="en-US" dirty="0" err="1"/>
              <a:t>には</a:t>
            </a:r>
            <a:r>
              <a:rPr kumimoji="1" lang="ja-JP" altLang="en-US" dirty="0"/>
              <a:t>ｎが残っているので、ここで</a:t>
            </a:r>
            <a:r>
              <a:rPr kumimoji="1" lang="en-US" altLang="ja-JP" dirty="0"/>
              <a:t>BNZ</a:t>
            </a:r>
            <a:r>
              <a:rPr kumimoji="1" lang="ja-JP" altLang="en-US" dirty="0"/>
              <a:t> </a:t>
            </a:r>
            <a:r>
              <a:rPr kumimoji="1" lang="en-US" altLang="ja-JP" dirty="0"/>
              <a:t>0</a:t>
            </a:r>
            <a:r>
              <a:rPr kumimoji="1" lang="ja-JP" altLang="en-US" dirty="0"/>
              <a:t>を実行すると、ｎが</a:t>
            </a:r>
            <a:r>
              <a:rPr kumimoji="1" lang="en-US" altLang="ja-JP" dirty="0"/>
              <a:t>0</a:t>
            </a:r>
            <a:r>
              <a:rPr kumimoji="1" lang="ja-JP" altLang="en-US" dirty="0"/>
              <a:t>でなければ、</a:t>
            </a:r>
            <a:r>
              <a:rPr kumimoji="1" lang="en-US" altLang="ja-JP" dirty="0"/>
              <a:t>0</a:t>
            </a:r>
            <a:r>
              <a:rPr kumimoji="1" lang="ja-JP" altLang="en-US" dirty="0"/>
              <a:t>番地にプログラムが戻り、以上の動作が繰り返されます。</a:t>
            </a:r>
            <a:r>
              <a:rPr kumimoji="1" lang="en-US" altLang="ja-JP" dirty="0"/>
              <a:t>0</a:t>
            </a:r>
            <a:r>
              <a:rPr kumimoji="1" lang="ja-JP" altLang="en-US" dirty="0"/>
              <a:t>になれば、プログラムは終了します。このままではプログラムカウンタが先に進んでしまうため、次に</a:t>
            </a:r>
            <a:r>
              <a:rPr kumimoji="1" lang="en-US" altLang="ja-JP" dirty="0"/>
              <a:t>BEZ</a:t>
            </a:r>
            <a:r>
              <a:rPr kumimoji="1" lang="ja-JP" altLang="en-US" dirty="0"/>
              <a:t> </a:t>
            </a:r>
            <a:r>
              <a:rPr kumimoji="1" lang="en-US" altLang="ja-JP" dirty="0"/>
              <a:t>7</a:t>
            </a:r>
            <a:r>
              <a:rPr kumimoji="1" lang="ja-JP" altLang="en-US" dirty="0"/>
              <a:t>を入れておきます。ここまで来た時は</a:t>
            </a:r>
            <a:r>
              <a:rPr kumimoji="1" lang="en-US" altLang="ja-JP" dirty="0"/>
              <a:t>ACC</a:t>
            </a:r>
            <a:r>
              <a:rPr kumimoji="1" lang="ja-JP" altLang="en-US" dirty="0"/>
              <a:t>の値は</a:t>
            </a:r>
            <a:r>
              <a:rPr kumimoji="1" lang="en-US" altLang="ja-JP" dirty="0"/>
              <a:t>0</a:t>
            </a:r>
            <a:r>
              <a:rPr kumimoji="1" lang="ja-JP" altLang="en-US" dirty="0"/>
              <a:t>なので、この</a:t>
            </a:r>
            <a:r>
              <a:rPr kumimoji="1" lang="en-US" altLang="ja-JP" dirty="0"/>
              <a:t>BEZ</a:t>
            </a:r>
            <a:r>
              <a:rPr kumimoji="1" lang="ja-JP" altLang="en-US" dirty="0"/>
              <a:t>は必ず成立し、自分自身に飛ぶので、無限ループになります。これによりプログラムは停止します。このように無限ループを利用して停止させることをダイナミックストップと呼ぶことがあります。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8</a:t>
            </a:fld>
            <a:endParaRPr kumimoji="1" lang="ja-JP" altLang="en-US"/>
          </a:p>
        </p:txBody>
      </p:sp>
    </p:spTree>
    <p:extLst>
      <p:ext uri="{BB962C8B-B14F-4D97-AF65-F5344CB8AC3E}">
        <p14:creationId xmlns:p14="http://schemas.microsoft.com/office/powerpoint/2010/main" val="2688286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では、このアルゴリズムの実行の様子を示します。まず、</a:t>
            </a:r>
            <a:r>
              <a:rPr kumimoji="1" lang="en-US" altLang="ja-JP" dirty="0"/>
              <a:t>LD</a:t>
            </a:r>
            <a:r>
              <a:rPr kumimoji="1" lang="ja-JP" altLang="en-US" dirty="0"/>
              <a:t> </a:t>
            </a:r>
            <a:r>
              <a:rPr kumimoji="1" lang="en-US" altLang="ja-JP" dirty="0"/>
              <a:t>0</a:t>
            </a:r>
            <a:r>
              <a:rPr kumimoji="1" lang="ja-JP" altLang="en-US" dirty="0"/>
              <a:t>で</a:t>
            </a:r>
            <a:r>
              <a:rPr kumimoji="1" lang="en-US" altLang="ja-JP" dirty="0"/>
              <a:t>0</a:t>
            </a:r>
            <a:r>
              <a:rPr kumimoji="1" lang="ja-JP" altLang="en-US" dirty="0"/>
              <a:t>番地のデータを</a:t>
            </a:r>
            <a:r>
              <a:rPr kumimoji="1" lang="en-US" altLang="ja-JP" dirty="0"/>
              <a:t>ACC</a:t>
            </a:r>
            <a:r>
              <a:rPr kumimoji="1" lang="ja-JP" altLang="en-US" dirty="0"/>
              <a:t>にロードします。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9</a:t>
            </a:fld>
            <a:endParaRPr kumimoji="1" lang="ja-JP" altLang="en-US"/>
          </a:p>
        </p:txBody>
      </p:sp>
    </p:spTree>
    <p:extLst>
      <p:ext uri="{BB962C8B-B14F-4D97-AF65-F5344CB8AC3E}">
        <p14:creationId xmlns:p14="http://schemas.microsoft.com/office/powerpoint/2010/main" val="3088247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3C4645-1C37-4EFB-9646-8763FEBF9B77}" type="slidenum">
              <a:rPr lang="en-US" altLang="ja-JP"/>
              <a:pPr>
                <a:defRPr/>
              </a:pPr>
              <a:t>‹#›</a:t>
            </a:fld>
            <a:endParaRPr lang="en-US" altLang="ja-JP"/>
          </a:p>
        </p:txBody>
      </p:sp>
    </p:spTree>
    <p:extLst>
      <p:ext uri="{BB962C8B-B14F-4D97-AF65-F5344CB8AC3E}">
        <p14:creationId xmlns:p14="http://schemas.microsoft.com/office/powerpoint/2010/main" val="407914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D5F26E0-C847-4F5D-A5A9-CAB79721A417}" type="slidenum">
              <a:rPr lang="en-US" altLang="ja-JP"/>
              <a:pPr>
                <a:defRPr/>
              </a:pPr>
              <a:t>‹#›</a:t>
            </a:fld>
            <a:endParaRPr lang="en-US" altLang="ja-JP"/>
          </a:p>
        </p:txBody>
      </p:sp>
    </p:spTree>
    <p:extLst>
      <p:ext uri="{BB962C8B-B14F-4D97-AF65-F5344CB8AC3E}">
        <p14:creationId xmlns:p14="http://schemas.microsoft.com/office/powerpoint/2010/main" val="286902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5174F11-73C6-4884-8FF5-EA65D63D9D4C}" type="slidenum">
              <a:rPr lang="en-US" altLang="ja-JP"/>
              <a:pPr>
                <a:defRPr/>
              </a:pPr>
              <a:t>‹#›</a:t>
            </a:fld>
            <a:endParaRPr lang="en-US" altLang="ja-JP"/>
          </a:p>
        </p:txBody>
      </p:sp>
    </p:spTree>
    <p:extLst>
      <p:ext uri="{BB962C8B-B14F-4D97-AF65-F5344CB8AC3E}">
        <p14:creationId xmlns:p14="http://schemas.microsoft.com/office/powerpoint/2010/main" val="1597492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EFCD86-94BB-44BB-88A2-A1CA50BBC356}" type="slidenum">
              <a:rPr lang="en-US" altLang="ja-JP"/>
              <a:pPr>
                <a:defRPr/>
              </a:pPr>
              <a:t>‹#›</a:t>
            </a:fld>
            <a:endParaRPr lang="en-US" altLang="ja-JP"/>
          </a:p>
        </p:txBody>
      </p:sp>
    </p:spTree>
    <p:extLst>
      <p:ext uri="{BB962C8B-B14F-4D97-AF65-F5344CB8AC3E}">
        <p14:creationId xmlns:p14="http://schemas.microsoft.com/office/powerpoint/2010/main" val="179315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E6C836-7123-44BE-A59B-FAF3D83E20F4}" type="slidenum">
              <a:rPr lang="en-US" altLang="ja-JP"/>
              <a:pPr>
                <a:defRPr/>
              </a:pPr>
              <a:t>‹#›</a:t>
            </a:fld>
            <a:endParaRPr lang="en-US" altLang="ja-JP"/>
          </a:p>
        </p:txBody>
      </p:sp>
    </p:spTree>
    <p:extLst>
      <p:ext uri="{BB962C8B-B14F-4D97-AF65-F5344CB8AC3E}">
        <p14:creationId xmlns:p14="http://schemas.microsoft.com/office/powerpoint/2010/main" val="3563343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91B2EB-9091-4C46-B972-D5CC65E037D7}" type="slidenum">
              <a:rPr lang="en-US" altLang="ja-JP"/>
              <a:pPr>
                <a:defRPr/>
              </a:pPr>
              <a:t>‹#›</a:t>
            </a:fld>
            <a:endParaRPr lang="en-US" altLang="ja-JP"/>
          </a:p>
        </p:txBody>
      </p:sp>
    </p:spTree>
    <p:extLst>
      <p:ext uri="{BB962C8B-B14F-4D97-AF65-F5344CB8AC3E}">
        <p14:creationId xmlns:p14="http://schemas.microsoft.com/office/powerpoint/2010/main" val="1545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F313FE-E51A-47DC-9FD5-A8F542BB5944}" type="slidenum">
              <a:rPr lang="en-US" altLang="ja-JP"/>
              <a:pPr>
                <a:defRPr/>
              </a:pPr>
              <a:t>‹#›</a:t>
            </a:fld>
            <a:endParaRPr lang="en-US" altLang="ja-JP"/>
          </a:p>
        </p:txBody>
      </p:sp>
    </p:spTree>
    <p:extLst>
      <p:ext uri="{BB962C8B-B14F-4D97-AF65-F5344CB8AC3E}">
        <p14:creationId xmlns:p14="http://schemas.microsoft.com/office/powerpoint/2010/main" val="282010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074E4D5-0DC6-4A04-8A0E-697047A64F7B}" type="slidenum">
              <a:rPr lang="en-US" altLang="ja-JP"/>
              <a:pPr>
                <a:defRPr/>
              </a:pPr>
              <a:t>‹#›</a:t>
            </a:fld>
            <a:endParaRPr lang="en-US" altLang="ja-JP"/>
          </a:p>
        </p:txBody>
      </p:sp>
    </p:spTree>
    <p:extLst>
      <p:ext uri="{BB962C8B-B14F-4D97-AF65-F5344CB8AC3E}">
        <p14:creationId xmlns:p14="http://schemas.microsoft.com/office/powerpoint/2010/main" val="346578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D123984-FEB6-40FB-BA45-E927724DE3BB}" type="slidenum">
              <a:rPr lang="en-US" altLang="ja-JP"/>
              <a:pPr>
                <a:defRPr/>
              </a:pPr>
              <a:t>‹#›</a:t>
            </a:fld>
            <a:endParaRPr lang="en-US" altLang="ja-JP"/>
          </a:p>
        </p:txBody>
      </p:sp>
    </p:spTree>
    <p:extLst>
      <p:ext uri="{BB962C8B-B14F-4D97-AF65-F5344CB8AC3E}">
        <p14:creationId xmlns:p14="http://schemas.microsoft.com/office/powerpoint/2010/main" val="83368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CB2EE5D-CFC8-4E7C-8052-31E1F910A50D}" type="slidenum">
              <a:rPr lang="en-US" altLang="ja-JP"/>
              <a:pPr>
                <a:defRPr/>
              </a:pPr>
              <a:t>‹#›</a:t>
            </a:fld>
            <a:endParaRPr lang="en-US" altLang="ja-JP"/>
          </a:p>
        </p:txBody>
      </p:sp>
    </p:spTree>
    <p:extLst>
      <p:ext uri="{BB962C8B-B14F-4D97-AF65-F5344CB8AC3E}">
        <p14:creationId xmlns:p14="http://schemas.microsoft.com/office/powerpoint/2010/main" val="225108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F6E3191-11A1-460D-A16D-37F067808F42}" type="slidenum">
              <a:rPr lang="en-US" altLang="ja-JP"/>
              <a:pPr>
                <a:defRPr/>
              </a:pPr>
              <a:t>‹#›</a:t>
            </a:fld>
            <a:endParaRPr lang="en-US" altLang="ja-JP"/>
          </a:p>
        </p:txBody>
      </p:sp>
    </p:spTree>
    <p:extLst>
      <p:ext uri="{BB962C8B-B14F-4D97-AF65-F5344CB8AC3E}">
        <p14:creationId xmlns:p14="http://schemas.microsoft.com/office/powerpoint/2010/main" val="36121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7401FF-F219-4300-9232-EBDB97DB4E2C}" type="slidenum">
              <a:rPr lang="en-US" altLang="ja-JP"/>
              <a:pPr>
                <a:defRPr/>
              </a:pPr>
              <a:t>‹#›</a:t>
            </a:fld>
            <a:endParaRPr lang="en-US" altLang="ja-JP"/>
          </a:p>
        </p:txBody>
      </p:sp>
    </p:spTree>
    <p:extLst>
      <p:ext uri="{BB962C8B-B14F-4D97-AF65-F5344CB8AC3E}">
        <p14:creationId xmlns:p14="http://schemas.microsoft.com/office/powerpoint/2010/main" val="171507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299F1E1-BAE6-482F-9082-1C17D0F4596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　第</a:t>
            </a:r>
            <a:r>
              <a:rPr lang="en-US" altLang="ja-JP" sz="4000" dirty="0"/>
              <a:t>4</a:t>
            </a:r>
            <a:r>
              <a:rPr lang="ja-JP" altLang="en-US" sz="4000" dirty="0"/>
              <a:t>回</a:t>
            </a:r>
            <a:br>
              <a:rPr lang="ja-JP" altLang="en-US" sz="4000" dirty="0"/>
            </a:br>
            <a:r>
              <a:rPr lang="ja-JP" altLang="en-US" sz="4000" dirty="0"/>
              <a:t>アキュムレータマシン</a:t>
            </a:r>
            <a:br>
              <a:rPr lang="ja-JP" altLang="en-US" sz="4000" dirty="0"/>
            </a:br>
            <a:endParaRPr lang="ja-JP" altLang="en-US" sz="4000" dirty="0"/>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情報工学科</a:t>
            </a:r>
          </a:p>
          <a:p>
            <a:pPr eaLnBrk="1" hangingPunct="1"/>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1267"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1268" name="Group 4"/>
          <p:cNvGrpSpPr>
            <a:grpSpLocks/>
          </p:cNvGrpSpPr>
          <p:nvPr/>
        </p:nvGrpSpPr>
        <p:grpSpPr bwMode="auto">
          <a:xfrm>
            <a:off x="5060950" y="2354263"/>
            <a:ext cx="1655763" cy="717550"/>
            <a:chOff x="3288" y="1299"/>
            <a:chExt cx="1996" cy="953"/>
          </a:xfrm>
        </p:grpSpPr>
        <p:sp>
          <p:nvSpPr>
            <p:cNvPr id="11349"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0"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1"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2"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3"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4"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5"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9"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1270"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1271"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2"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76"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1"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2"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3"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a:t>
            </a:r>
          </a:p>
        </p:txBody>
      </p:sp>
      <p:sp>
        <p:nvSpPr>
          <p:cNvPr id="11284"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5"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6"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7"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8"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9"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90"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1"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2"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3"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4"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1295"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6"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7"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8"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1299"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00"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01"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1302"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1303"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4"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5"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6"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7"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8"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9"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0"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1311"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12"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3"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4"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1315"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6"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7"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8"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9"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1320"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1"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1322"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3"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4"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5"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26"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7"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8"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1329"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0"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1331"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2"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3"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4"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5"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1336"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0110 00000001</a:t>
            </a:r>
          </a:p>
        </p:txBody>
      </p:sp>
      <p:sp>
        <p:nvSpPr>
          <p:cNvPr id="11337"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1338"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1339" name="Text Box 82"/>
          <p:cNvSpPr txBox="1">
            <a:spLocks noChangeArrowheads="1"/>
          </p:cNvSpPr>
          <p:nvPr/>
        </p:nvSpPr>
        <p:spPr bwMode="auto">
          <a:xfrm>
            <a:off x="3995738" y="2276475"/>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11340"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00000001</a:t>
            </a:r>
          </a:p>
        </p:txBody>
      </p:sp>
      <p:sp>
        <p:nvSpPr>
          <p:cNvPr id="11341"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1342"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1343"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1344"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1345"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1346" name="Line 90"/>
          <p:cNvSpPr>
            <a:spLocks noChangeShapeType="1"/>
          </p:cNvSpPr>
          <p:nvPr/>
        </p:nvSpPr>
        <p:spPr bwMode="auto">
          <a:xfrm flipV="1">
            <a:off x="6659563" y="3068638"/>
            <a:ext cx="0" cy="1944687"/>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47" name="Line 91"/>
          <p:cNvSpPr>
            <a:spLocks noChangeShapeType="1"/>
          </p:cNvSpPr>
          <p:nvPr/>
        </p:nvSpPr>
        <p:spPr bwMode="auto">
          <a:xfrm flipV="1">
            <a:off x="5364163" y="2924175"/>
            <a:ext cx="0" cy="6492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48" name="Rectangle 92"/>
          <p:cNvSpPr>
            <a:spLocks noChangeArrowheads="1"/>
          </p:cNvSpPr>
          <p:nvPr/>
        </p:nvSpPr>
        <p:spPr bwMode="auto">
          <a:xfrm>
            <a:off x="6084888" y="287338"/>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2291"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2292" name="Group 4"/>
          <p:cNvGrpSpPr>
            <a:grpSpLocks/>
          </p:cNvGrpSpPr>
          <p:nvPr/>
        </p:nvGrpSpPr>
        <p:grpSpPr bwMode="auto">
          <a:xfrm>
            <a:off x="5060950" y="2354263"/>
            <a:ext cx="1655763" cy="717550"/>
            <a:chOff x="3288" y="1299"/>
            <a:chExt cx="1996" cy="953"/>
          </a:xfrm>
        </p:grpSpPr>
        <p:sp>
          <p:nvSpPr>
            <p:cNvPr id="12372"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3"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4"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5"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6"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7"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8"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3"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2294"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2295"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6"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7"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8"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9"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00"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1"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2"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3"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4"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5"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6"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7"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2308"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09"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0"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1"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2"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3"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4"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5"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6"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7"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8"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2319"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0"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1"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2"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12323"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24"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25"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2326"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2327"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28"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29"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0"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1"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2"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3"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4"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2335"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6"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7"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8"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2339"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0"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1"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2"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3"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2344"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5"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2346"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7"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8"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9"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50"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1"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2"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2353"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4"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2355"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6"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7"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8"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9"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2360"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1000 00000000</a:t>
            </a:r>
          </a:p>
        </p:txBody>
      </p:sp>
      <p:sp>
        <p:nvSpPr>
          <p:cNvPr id="12361"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2362"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2363" name="Text Box 82"/>
          <p:cNvSpPr txBox="1">
            <a:spLocks noChangeArrowheads="1"/>
          </p:cNvSpPr>
          <p:nvPr/>
        </p:nvSpPr>
        <p:spPr bwMode="auto">
          <a:xfrm>
            <a:off x="3995738" y="2276475"/>
            <a:ext cx="6591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000</a:t>
            </a:r>
          </a:p>
          <a:p>
            <a:pPr eaLnBrk="1" hangingPunct="1">
              <a:spcBef>
                <a:spcPct val="0"/>
              </a:spcBef>
              <a:buFontTx/>
              <a:buNone/>
            </a:pPr>
            <a:r>
              <a:rPr lang="en-US" altLang="ja-JP" sz="1800" b="1" dirty="0"/>
              <a:t>THA</a:t>
            </a:r>
          </a:p>
        </p:txBody>
      </p:sp>
      <p:sp>
        <p:nvSpPr>
          <p:cNvPr id="12364"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2365"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2366"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2367"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2368"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2369"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2370" name="Line 91"/>
          <p:cNvSpPr>
            <a:spLocks noChangeShapeType="1"/>
          </p:cNvSpPr>
          <p:nvPr/>
        </p:nvSpPr>
        <p:spPr bwMode="auto">
          <a:xfrm>
            <a:off x="6156325" y="3357563"/>
            <a:ext cx="0" cy="1439862"/>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1" name="Rectangle 92"/>
          <p:cNvSpPr>
            <a:spLocks noChangeArrowheads="1"/>
          </p:cNvSpPr>
          <p:nvPr/>
        </p:nvSpPr>
        <p:spPr bwMode="auto">
          <a:xfrm>
            <a:off x="6084888" y="5762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3315"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3316" name="Group 4"/>
          <p:cNvGrpSpPr>
            <a:grpSpLocks/>
          </p:cNvGrpSpPr>
          <p:nvPr/>
        </p:nvGrpSpPr>
        <p:grpSpPr bwMode="auto">
          <a:xfrm>
            <a:off x="5060950" y="2354263"/>
            <a:ext cx="1655763" cy="717550"/>
            <a:chOff x="3288" y="1299"/>
            <a:chExt cx="1996" cy="953"/>
          </a:xfrm>
        </p:grpSpPr>
        <p:sp>
          <p:nvSpPr>
            <p:cNvPr id="13396"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7"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8"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9"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0"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1"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2"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3317"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3318"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3319"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0"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1"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2"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3"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24"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5"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6"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7"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8"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9"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0"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1"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3332"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3"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4"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5"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6"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7"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8"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9"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0"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1"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2"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3343"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4"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5"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6"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3347"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48"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49"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3350"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3351"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2"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3"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4"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5"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6"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7"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58"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3359"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60"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1"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2"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3363"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4"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5"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6"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7"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3368"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9"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3370"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1"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2"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3"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74"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5"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6"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3377"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8"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3379"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0"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1"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2"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3"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3384"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0001 00000010</a:t>
            </a:r>
          </a:p>
        </p:txBody>
      </p:sp>
      <p:sp>
        <p:nvSpPr>
          <p:cNvPr id="13385"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3386"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3387" name="Text Box 82"/>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13388"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13389"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4</a:t>
            </a:r>
          </a:p>
        </p:txBody>
      </p:sp>
      <p:sp>
        <p:nvSpPr>
          <p:cNvPr id="13390"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3391"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3392"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3393"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3394" name="Freeform 90"/>
          <p:cNvSpPr>
            <a:spLocks/>
          </p:cNvSpPr>
          <p:nvPr/>
        </p:nvSpPr>
        <p:spPr bwMode="auto">
          <a:xfrm>
            <a:off x="4522788" y="1449388"/>
            <a:ext cx="1849437" cy="3779837"/>
          </a:xfrm>
          <a:custGeom>
            <a:avLst/>
            <a:gdLst>
              <a:gd name="T0" fmla="*/ 2147483646 w 1119"/>
              <a:gd name="T1" fmla="*/ 2147483646 h 2154"/>
              <a:gd name="T2" fmla="*/ 2147483646 w 1119"/>
              <a:gd name="T3" fmla="*/ 2147483646 h 2154"/>
              <a:gd name="T4" fmla="*/ 2147483646 w 1119"/>
              <a:gd name="T5" fmla="*/ 2147483646 h 2154"/>
              <a:gd name="T6" fmla="*/ 2147483646 w 1119"/>
              <a:gd name="T7" fmla="*/ 2147483646 h 2154"/>
              <a:gd name="T8" fmla="*/ 2147483646 w 1119"/>
              <a:gd name="T9" fmla="*/ 2147483646 h 2154"/>
              <a:gd name="T10" fmla="*/ 2147483646 w 1119"/>
              <a:gd name="T11" fmla="*/ 2147483646 h 2154"/>
              <a:gd name="T12" fmla="*/ 2147483646 w 1119"/>
              <a:gd name="T13" fmla="*/ 2147483646 h 2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19" h="2154">
                <a:moveTo>
                  <a:pt x="1074" y="2154"/>
                </a:moveTo>
                <a:cubicBezTo>
                  <a:pt x="1096" y="1670"/>
                  <a:pt x="1119" y="1186"/>
                  <a:pt x="1074" y="884"/>
                </a:cubicBezTo>
                <a:cubicBezTo>
                  <a:pt x="1029" y="582"/>
                  <a:pt x="953" y="446"/>
                  <a:pt x="802" y="340"/>
                </a:cubicBezTo>
                <a:cubicBezTo>
                  <a:pt x="651" y="234"/>
                  <a:pt x="288" y="0"/>
                  <a:pt x="167" y="249"/>
                </a:cubicBezTo>
                <a:cubicBezTo>
                  <a:pt x="46" y="498"/>
                  <a:pt x="0" y="1565"/>
                  <a:pt x="76" y="1837"/>
                </a:cubicBezTo>
                <a:cubicBezTo>
                  <a:pt x="152" y="2109"/>
                  <a:pt x="515" y="1935"/>
                  <a:pt x="621" y="1882"/>
                </a:cubicBezTo>
                <a:cubicBezTo>
                  <a:pt x="727" y="1829"/>
                  <a:pt x="696" y="1579"/>
                  <a:pt x="711" y="1519"/>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5" name="Rectangle 91"/>
          <p:cNvSpPr>
            <a:spLocks noChangeArrowheads="1"/>
          </p:cNvSpPr>
          <p:nvPr/>
        </p:nvSpPr>
        <p:spPr bwMode="auto">
          <a:xfrm>
            <a:off x="6084888" y="7921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4339"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4340" name="Group 4"/>
          <p:cNvGrpSpPr>
            <a:grpSpLocks/>
          </p:cNvGrpSpPr>
          <p:nvPr/>
        </p:nvGrpSpPr>
        <p:grpSpPr bwMode="auto">
          <a:xfrm>
            <a:off x="5060950" y="2354263"/>
            <a:ext cx="1655763" cy="717550"/>
            <a:chOff x="3288" y="1299"/>
            <a:chExt cx="1996" cy="953"/>
          </a:xfrm>
        </p:grpSpPr>
        <p:sp>
          <p:nvSpPr>
            <p:cNvPr id="14421"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2"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3"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4"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5"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6"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7"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41"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4342"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4343"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4"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5"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6"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8"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9"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0"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1"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5"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 </a:t>
            </a:r>
          </a:p>
        </p:txBody>
      </p:sp>
      <p:sp>
        <p:nvSpPr>
          <p:cNvPr id="14356"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7"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8"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9"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0"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1"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2"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3"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4"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5"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6"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4367"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8"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9"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0"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4371"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72"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73"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4374"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4375"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6"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7"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8"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9"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0"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1"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2"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4383"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4"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5"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6"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4387"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8"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9"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0"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1"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4392"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3"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4394"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5"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6"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7"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98"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9"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0"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4401"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2"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4403"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4"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5"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6"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7"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4408"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0111 00000011</a:t>
            </a:r>
          </a:p>
        </p:txBody>
      </p:sp>
      <p:sp>
        <p:nvSpPr>
          <p:cNvPr id="14409"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4</a:t>
            </a:r>
          </a:p>
        </p:txBody>
      </p:sp>
      <p:sp>
        <p:nvSpPr>
          <p:cNvPr id="14410"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4411" name="Text Box 82"/>
          <p:cNvSpPr txBox="1">
            <a:spLocks noChangeArrowheads="1"/>
          </p:cNvSpPr>
          <p:nvPr/>
        </p:nvSpPr>
        <p:spPr bwMode="auto">
          <a:xfrm>
            <a:off x="3995738" y="2276475"/>
            <a:ext cx="66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a:t>
            </a:r>
          </a:p>
          <a:p>
            <a:pPr eaLnBrk="1" hangingPunct="1">
              <a:spcBef>
                <a:spcPct val="0"/>
              </a:spcBef>
              <a:buFontTx/>
              <a:buNone/>
            </a:pPr>
            <a:r>
              <a:rPr lang="en-US" altLang="ja-JP" sz="1800" b="1"/>
              <a:t>SUB</a:t>
            </a:r>
          </a:p>
        </p:txBody>
      </p:sp>
      <p:sp>
        <p:nvSpPr>
          <p:cNvPr id="14412"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00000011</a:t>
            </a:r>
          </a:p>
        </p:txBody>
      </p:sp>
      <p:sp>
        <p:nvSpPr>
          <p:cNvPr id="14413"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5</a:t>
            </a:r>
          </a:p>
        </p:txBody>
      </p:sp>
      <p:sp>
        <p:nvSpPr>
          <p:cNvPr id="14414"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4415"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4416"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4417"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4418" name="Line 89"/>
          <p:cNvSpPr>
            <a:spLocks noChangeShapeType="1"/>
          </p:cNvSpPr>
          <p:nvPr/>
        </p:nvSpPr>
        <p:spPr bwMode="auto">
          <a:xfrm flipV="1">
            <a:off x="6659563" y="3068638"/>
            <a:ext cx="0" cy="2376487"/>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19" name="Line 90"/>
          <p:cNvSpPr>
            <a:spLocks noChangeShapeType="1"/>
          </p:cNvSpPr>
          <p:nvPr/>
        </p:nvSpPr>
        <p:spPr bwMode="auto">
          <a:xfrm flipV="1">
            <a:off x="5364163" y="2924175"/>
            <a:ext cx="0" cy="6492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0" name="Rectangle 91"/>
          <p:cNvSpPr>
            <a:spLocks noChangeArrowheads="1"/>
          </p:cNvSpPr>
          <p:nvPr/>
        </p:nvSpPr>
        <p:spPr bwMode="auto">
          <a:xfrm>
            <a:off x="6084888" y="1125538"/>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5363"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5364" name="Group 4"/>
          <p:cNvGrpSpPr>
            <a:grpSpLocks/>
          </p:cNvGrpSpPr>
          <p:nvPr/>
        </p:nvGrpSpPr>
        <p:grpSpPr bwMode="auto">
          <a:xfrm>
            <a:off x="5060950" y="2354263"/>
            <a:ext cx="1655763" cy="717550"/>
            <a:chOff x="3288" y="1299"/>
            <a:chExt cx="1996" cy="953"/>
          </a:xfrm>
        </p:grpSpPr>
        <p:sp>
          <p:nvSpPr>
            <p:cNvPr id="15444"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5"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6"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7"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8"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9"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50"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65"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5366"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5367"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8"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9"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0"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1"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72"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3"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4"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5"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6"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7"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8"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9"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5380"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1"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2"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3"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4"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5"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6"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7"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8"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9"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0"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5391"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2"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3"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4"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15395"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396"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397"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5398"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5399"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0"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1"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2"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3"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4"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5"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6"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5407"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8"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9"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0"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5411"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2"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3"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4"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5"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5416"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7"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5418"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9"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0"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1"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422"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3"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4"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5425"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6"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5427"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8"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9"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0"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1"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5432"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1000 00000010</a:t>
            </a:r>
          </a:p>
        </p:txBody>
      </p:sp>
      <p:sp>
        <p:nvSpPr>
          <p:cNvPr id="15433"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5</a:t>
            </a:r>
          </a:p>
        </p:txBody>
      </p:sp>
      <p:sp>
        <p:nvSpPr>
          <p:cNvPr id="15434"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5435" name="Text Box 82"/>
          <p:cNvSpPr txBox="1">
            <a:spLocks noChangeArrowheads="1"/>
          </p:cNvSpPr>
          <p:nvPr/>
        </p:nvSpPr>
        <p:spPr bwMode="auto">
          <a:xfrm>
            <a:off x="3995738" y="2276475"/>
            <a:ext cx="565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ST</a:t>
            </a:r>
          </a:p>
        </p:txBody>
      </p:sp>
      <p:sp>
        <p:nvSpPr>
          <p:cNvPr id="15436"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15437"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6</a:t>
            </a:r>
          </a:p>
        </p:txBody>
      </p:sp>
      <p:sp>
        <p:nvSpPr>
          <p:cNvPr id="15438"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5439"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5440"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3</a:t>
            </a:r>
          </a:p>
        </p:txBody>
      </p:sp>
      <p:sp>
        <p:nvSpPr>
          <p:cNvPr id="15441"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1</a:t>
            </a:r>
          </a:p>
        </p:txBody>
      </p:sp>
      <p:sp>
        <p:nvSpPr>
          <p:cNvPr id="15442" name="Line 89"/>
          <p:cNvSpPr>
            <a:spLocks noChangeShapeType="1"/>
          </p:cNvSpPr>
          <p:nvPr/>
        </p:nvSpPr>
        <p:spPr bwMode="auto">
          <a:xfrm>
            <a:off x="6156325" y="3357563"/>
            <a:ext cx="0" cy="19431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3" name="Rectangle 90"/>
          <p:cNvSpPr>
            <a:spLocks noChangeArrowheads="1"/>
          </p:cNvSpPr>
          <p:nvPr/>
        </p:nvSpPr>
        <p:spPr bwMode="auto">
          <a:xfrm>
            <a:off x="6084888" y="1368425"/>
            <a:ext cx="2879725" cy="40481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6387"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6388" name="Group 4"/>
          <p:cNvGrpSpPr>
            <a:grpSpLocks/>
          </p:cNvGrpSpPr>
          <p:nvPr/>
        </p:nvGrpSpPr>
        <p:grpSpPr bwMode="auto">
          <a:xfrm>
            <a:off x="5060950" y="2354263"/>
            <a:ext cx="1655763" cy="717550"/>
            <a:chOff x="3288" y="1299"/>
            <a:chExt cx="1996" cy="953"/>
          </a:xfrm>
        </p:grpSpPr>
        <p:sp>
          <p:nvSpPr>
            <p:cNvPr id="16490"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1"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2"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3"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4"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5"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6"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89"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6390"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6391"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5"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96"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7"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8"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9"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0"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1"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2"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3"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6404"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5"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6"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7"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8"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9"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0"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1"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2"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3"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14"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5"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6"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7"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6418"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19" name="Text Box 43"/>
          <p:cNvSpPr txBox="1">
            <a:spLocks noChangeArrowheads="1"/>
          </p:cNvSpPr>
          <p:nvPr/>
        </p:nvSpPr>
        <p:spPr bwMode="auto">
          <a:xfrm>
            <a:off x="3635375" y="356711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20"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6421"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6422"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3"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4"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5"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6"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7"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8"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9"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30"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31"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2"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3"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6434"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5"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6" name="Line 60"/>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7" name="Line 61"/>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8" name="Oval 62"/>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6439" name="Line 63"/>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0" name="Text Box 64"/>
          <p:cNvSpPr txBox="1">
            <a:spLocks noChangeArrowheads="1"/>
          </p:cNvSpPr>
          <p:nvPr/>
        </p:nvSpPr>
        <p:spPr bwMode="auto">
          <a:xfrm>
            <a:off x="303213" y="19939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6441" name="Line 65"/>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2" name="Line 66"/>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3" name="Line 67"/>
          <p:cNvSpPr>
            <a:spLocks noChangeShapeType="1"/>
          </p:cNvSpPr>
          <p:nvPr/>
        </p:nvSpPr>
        <p:spPr bwMode="auto">
          <a:xfrm>
            <a:off x="971550" y="1989138"/>
            <a:ext cx="0" cy="5032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4"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45"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6"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7"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6448" name="Line 72"/>
          <p:cNvSpPr>
            <a:spLocks noChangeShapeType="1"/>
          </p:cNvSpPr>
          <p:nvPr/>
        </p:nvSpPr>
        <p:spPr bwMode="auto">
          <a:xfrm flipV="1">
            <a:off x="2195513" y="2852738"/>
            <a:ext cx="0" cy="18716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9"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6450"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1" name="Line 76"/>
          <p:cNvSpPr>
            <a:spLocks noChangeShapeType="1"/>
          </p:cNvSpPr>
          <p:nvPr/>
        </p:nvSpPr>
        <p:spPr bwMode="auto">
          <a:xfrm>
            <a:off x="2195513" y="3068638"/>
            <a:ext cx="273685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2"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3"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6454"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1010 00000000</a:t>
            </a:r>
          </a:p>
        </p:txBody>
      </p:sp>
      <p:sp>
        <p:nvSpPr>
          <p:cNvPr id="16455"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6</a:t>
            </a:r>
          </a:p>
        </p:txBody>
      </p:sp>
      <p:sp>
        <p:nvSpPr>
          <p:cNvPr id="16456"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6457" name="Text Box 82"/>
          <p:cNvSpPr txBox="1">
            <a:spLocks noChangeArrowheads="1"/>
          </p:cNvSpPr>
          <p:nvPr/>
        </p:nvSpPr>
        <p:spPr bwMode="auto">
          <a:xfrm>
            <a:off x="3995738" y="22764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58" name="Text Box 84"/>
          <p:cNvSpPr txBox="1">
            <a:spLocks noChangeArrowheads="1"/>
          </p:cNvSpPr>
          <p:nvPr/>
        </p:nvSpPr>
        <p:spPr bwMode="auto">
          <a:xfrm>
            <a:off x="1042988" y="1916113"/>
            <a:ext cx="379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7</a:t>
            </a:r>
          </a:p>
        </p:txBody>
      </p:sp>
      <p:sp>
        <p:nvSpPr>
          <p:cNvPr id="16459"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6460"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6461" name="Text Box 87"/>
          <p:cNvSpPr txBox="1">
            <a:spLocks noChangeArrowheads="1"/>
          </p:cNvSpPr>
          <p:nvPr/>
        </p:nvSpPr>
        <p:spPr bwMode="auto">
          <a:xfrm>
            <a:off x="6372225" y="5084763"/>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2</a:t>
            </a:r>
          </a:p>
        </p:txBody>
      </p:sp>
      <p:sp>
        <p:nvSpPr>
          <p:cNvPr id="16462"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6463" name="Rectangle 90"/>
          <p:cNvSpPr>
            <a:spLocks noChangeArrowheads="1"/>
          </p:cNvSpPr>
          <p:nvPr/>
        </p:nvSpPr>
        <p:spPr bwMode="auto">
          <a:xfrm>
            <a:off x="6084888" y="16557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64" name="Line 91"/>
          <p:cNvSpPr>
            <a:spLocks noChangeShapeType="1"/>
          </p:cNvSpPr>
          <p:nvPr/>
        </p:nvSpPr>
        <p:spPr bwMode="auto">
          <a:xfrm>
            <a:off x="3563938" y="3284538"/>
            <a:ext cx="7921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5" name="Line 92"/>
          <p:cNvSpPr>
            <a:spLocks noChangeShapeType="1"/>
          </p:cNvSpPr>
          <p:nvPr/>
        </p:nvSpPr>
        <p:spPr bwMode="auto">
          <a:xfrm flipV="1">
            <a:off x="4356100" y="36449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6" name="Text Box 93"/>
          <p:cNvSpPr txBox="1">
            <a:spLocks noChangeArrowheads="1"/>
          </p:cNvSpPr>
          <p:nvPr/>
        </p:nvSpPr>
        <p:spPr bwMode="auto">
          <a:xfrm>
            <a:off x="4005263" y="3349625"/>
            <a:ext cx="71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en=0</a:t>
            </a:r>
          </a:p>
        </p:txBody>
      </p:sp>
      <p:sp>
        <p:nvSpPr>
          <p:cNvPr id="16467" name="Rectangle 94"/>
          <p:cNvSpPr>
            <a:spLocks noChangeArrowheads="1"/>
          </p:cNvSpPr>
          <p:nvPr/>
        </p:nvSpPr>
        <p:spPr bwMode="auto">
          <a:xfrm>
            <a:off x="2987675" y="2924175"/>
            <a:ext cx="576263"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68" name="Line 95"/>
          <p:cNvSpPr>
            <a:spLocks noChangeShapeType="1"/>
          </p:cNvSpPr>
          <p:nvPr/>
        </p:nvSpPr>
        <p:spPr bwMode="auto">
          <a:xfrm>
            <a:off x="2195513" y="3068638"/>
            <a:ext cx="7921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9" name="Line 98"/>
          <p:cNvSpPr>
            <a:spLocks noChangeShapeType="1"/>
          </p:cNvSpPr>
          <p:nvPr/>
        </p:nvSpPr>
        <p:spPr bwMode="auto">
          <a:xfrm>
            <a:off x="827088" y="2492375"/>
            <a:ext cx="649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0" name="Line 99"/>
          <p:cNvSpPr>
            <a:spLocks noChangeShapeType="1"/>
          </p:cNvSpPr>
          <p:nvPr/>
        </p:nvSpPr>
        <p:spPr bwMode="auto">
          <a:xfrm>
            <a:off x="827088"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1" name="Line 100"/>
          <p:cNvSpPr>
            <a:spLocks noChangeShapeType="1"/>
          </p:cNvSpPr>
          <p:nvPr/>
        </p:nvSpPr>
        <p:spPr bwMode="auto">
          <a:xfrm>
            <a:off x="971550" y="28527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2" name="Line 101"/>
          <p:cNvSpPr>
            <a:spLocks noChangeShapeType="1"/>
          </p:cNvSpPr>
          <p:nvPr/>
        </p:nvSpPr>
        <p:spPr bwMode="auto">
          <a:xfrm flipV="1">
            <a:off x="1331913"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3" name="Line 102"/>
          <p:cNvSpPr>
            <a:spLocks noChangeShapeType="1"/>
          </p:cNvSpPr>
          <p:nvPr/>
        </p:nvSpPr>
        <p:spPr bwMode="auto">
          <a:xfrm flipV="1">
            <a:off x="3419475" y="263683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4" name="Line 103"/>
          <p:cNvSpPr>
            <a:spLocks noChangeShapeType="1"/>
          </p:cNvSpPr>
          <p:nvPr/>
        </p:nvSpPr>
        <p:spPr bwMode="auto">
          <a:xfrm flipH="1">
            <a:off x="1403350" y="2636838"/>
            <a:ext cx="2016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5" name="Line 104"/>
          <p:cNvSpPr>
            <a:spLocks noChangeShapeType="1"/>
          </p:cNvSpPr>
          <p:nvPr/>
        </p:nvSpPr>
        <p:spPr bwMode="auto">
          <a:xfrm flipH="1" flipV="1">
            <a:off x="4284663" y="3141663"/>
            <a:ext cx="12239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6" name="Oval 105"/>
          <p:cNvSpPr>
            <a:spLocks noChangeArrowheads="1"/>
          </p:cNvSpPr>
          <p:nvPr/>
        </p:nvSpPr>
        <p:spPr bwMode="auto">
          <a:xfrm>
            <a:off x="3779838" y="2995613"/>
            <a:ext cx="504825"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b="1"/>
              <a:t>=0?</a:t>
            </a:r>
          </a:p>
        </p:txBody>
      </p:sp>
      <p:sp>
        <p:nvSpPr>
          <p:cNvPr id="16477" name="Line 107"/>
          <p:cNvSpPr>
            <a:spLocks noChangeShapeType="1"/>
          </p:cNvSpPr>
          <p:nvPr/>
        </p:nvSpPr>
        <p:spPr bwMode="auto">
          <a:xfrm flipH="1">
            <a:off x="3563938" y="31416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8" name="Text Box 108"/>
          <p:cNvSpPr txBox="1">
            <a:spLocks noChangeArrowheads="1"/>
          </p:cNvSpPr>
          <p:nvPr/>
        </p:nvSpPr>
        <p:spPr bwMode="auto">
          <a:xfrm>
            <a:off x="2968625" y="29972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Dec.</a:t>
            </a:r>
          </a:p>
        </p:txBody>
      </p:sp>
      <p:sp>
        <p:nvSpPr>
          <p:cNvPr id="16479" name="Line 109"/>
          <p:cNvSpPr>
            <a:spLocks noChangeShapeType="1"/>
          </p:cNvSpPr>
          <p:nvPr/>
        </p:nvSpPr>
        <p:spPr bwMode="auto">
          <a:xfrm>
            <a:off x="1116013" y="28527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0" name="Line 110"/>
          <p:cNvSpPr>
            <a:spLocks noChangeShapeType="1"/>
          </p:cNvSpPr>
          <p:nvPr/>
        </p:nvSpPr>
        <p:spPr bwMode="auto">
          <a:xfrm flipV="1">
            <a:off x="2195513" y="1700213"/>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1" name="Line 111"/>
          <p:cNvSpPr>
            <a:spLocks noChangeShapeType="1"/>
          </p:cNvSpPr>
          <p:nvPr/>
        </p:nvSpPr>
        <p:spPr bwMode="auto">
          <a:xfrm flipH="1">
            <a:off x="1331913" y="170021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2" name="Line 112"/>
          <p:cNvSpPr>
            <a:spLocks noChangeShapeType="1"/>
          </p:cNvSpPr>
          <p:nvPr/>
        </p:nvSpPr>
        <p:spPr bwMode="auto">
          <a:xfrm>
            <a:off x="1331913" y="170021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3" name="Rectangle 113"/>
          <p:cNvSpPr>
            <a:spLocks noChangeArrowheads="1"/>
          </p:cNvSpPr>
          <p:nvPr/>
        </p:nvSpPr>
        <p:spPr bwMode="auto">
          <a:xfrm>
            <a:off x="1427163" y="13414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6484" name="Text Box 114"/>
          <p:cNvSpPr txBox="1">
            <a:spLocks noChangeArrowheads="1"/>
          </p:cNvSpPr>
          <p:nvPr/>
        </p:nvSpPr>
        <p:spPr bwMode="auto">
          <a:xfrm>
            <a:off x="1239838" y="857250"/>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operand</a:t>
            </a:r>
          </a:p>
        </p:txBody>
      </p:sp>
      <p:sp>
        <p:nvSpPr>
          <p:cNvPr id="16485" name="Rectangle 115"/>
          <p:cNvSpPr>
            <a:spLocks noChangeArrowheads="1"/>
          </p:cNvSpPr>
          <p:nvPr/>
        </p:nvSpPr>
        <p:spPr bwMode="auto">
          <a:xfrm>
            <a:off x="2339975" y="3068638"/>
            <a:ext cx="6969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1010</a:t>
            </a:r>
          </a:p>
        </p:txBody>
      </p:sp>
      <p:sp>
        <p:nvSpPr>
          <p:cNvPr id="16486" name="Text Box 116"/>
          <p:cNvSpPr txBox="1">
            <a:spLocks noChangeArrowheads="1"/>
          </p:cNvSpPr>
          <p:nvPr/>
        </p:nvSpPr>
        <p:spPr bwMode="auto">
          <a:xfrm>
            <a:off x="2247900" y="279400"/>
            <a:ext cx="233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t>BNZ</a:t>
            </a:r>
            <a:r>
              <a:rPr lang="ja-JP" altLang="en-US" sz="2400" b="1"/>
              <a:t>命令の実行</a:t>
            </a:r>
          </a:p>
        </p:txBody>
      </p:sp>
      <p:sp>
        <p:nvSpPr>
          <p:cNvPr id="16487" name="Freeform 117"/>
          <p:cNvSpPr>
            <a:spLocks/>
          </p:cNvSpPr>
          <p:nvPr/>
        </p:nvSpPr>
        <p:spPr bwMode="auto">
          <a:xfrm>
            <a:off x="1116013" y="1700213"/>
            <a:ext cx="1128712" cy="1655762"/>
          </a:xfrm>
          <a:custGeom>
            <a:avLst/>
            <a:gdLst>
              <a:gd name="T0" fmla="*/ 2147483646 w 711"/>
              <a:gd name="T1" fmla="*/ 2147483646 h 1043"/>
              <a:gd name="T2" fmla="*/ 2147483646 w 711"/>
              <a:gd name="T3" fmla="*/ 2147483646 h 1043"/>
              <a:gd name="T4" fmla="*/ 2147483646 w 711"/>
              <a:gd name="T5" fmla="*/ 2147483646 h 1043"/>
              <a:gd name="T6" fmla="*/ 2147483646 w 711"/>
              <a:gd name="T7" fmla="*/ 2147483646 h 1043"/>
              <a:gd name="T8" fmla="*/ 2147483646 w 711"/>
              <a:gd name="T9" fmla="*/ 2147483646 h 1043"/>
              <a:gd name="T10" fmla="*/ 0 w 711"/>
              <a:gd name="T11" fmla="*/ 2147483646 h 10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11" h="1043">
                <a:moveTo>
                  <a:pt x="635" y="454"/>
                </a:moveTo>
                <a:cubicBezTo>
                  <a:pt x="673" y="325"/>
                  <a:pt x="711" y="196"/>
                  <a:pt x="635" y="136"/>
                </a:cubicBezTo>
                <a:cubicBezTo>
                  <a:pt x="559" y="76"/>
                  <a:pt x="279" y="0"/>
                  <a:pt x="181" y="91"/>
                </a:cubicBezTo>
                <a:cubicBezTo>
                  <a:pt x="83" y="182"/>
                  <a:pt x="68" y="530"/>
                  <a:pt x="45" y="681"/>
                </a:cubicBezTo>
                <a:cubicBezTo>
                  <a:pt x="22" y="832"/>
                  <a:pt x="52" y="953"/>
                  <a:pt x="45" y="998"/>
                </a:cubicBezTo>
                <a:cubicBezTo>
                  <a:pt x="38" y="1043"/>
                  <a:pt x="19" y="998"/>
                  <a:pt x="0" y="953"/>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8" name="AutoShape 118"/>
          <p:cNvSpPr>
            <a:spLocks noChangeArrowheads="1"/>
          </p:cNvSpPr>
          <p:nvPr/>
        </p:nvSpPr>
        <p:spPr bwMode="auto">
          <a:xfrm>
            <a:off x="2916238" y="1125538"/>
            <a:ext cx="1943100" cy="576262"/>
          </a:xfrm>
          <a:prstGeom prst="wedgeRoundRectCallout">
            <a:avLst>
              <a:gd name="adj1" fmla="val -120343"/>
              <a:gd name="adj2" fmla="val 167356"/>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マルチプレクサ</a:t>
            </a:r>
          </a:p>
          <a:p>
            <a:pPr algn="ctr" eaLnBrk="1" hangingPunct="1">
              <a:spcBef>
                <a:spcPct val="0"/>
              </a:spcBef>
              <a:buFontTx/>
              <a:buNone/>
            </a:pPr>
            <a:r>
              <a:rPr lang="ja-JP" altLang="en-US" sz="1800"/>
              <a:t>データを選択</a:t>
            </a:r>
          </a:p>
        </p:txBody>
      </p:sp>
      <p:sp>
        <p:nvSpPr>
          <p:cNvPr id="16489" name="AutoShape 119"/>
          <p:cNvSpPr>
            <a:spLocks noChangeArrowheads="1"/>
          </p:cNvSpPr>
          <p:nvPr/>
        </p:nvSpPr>
        <p:spPr bwMode="auto">
          <a:xfrm>
            <a:off x="6804025" y="2924175"/>
            <a:ext cx="2592388" cy="1368425"/>
          </a:xfrm>
          <a:prstGeom prst="wedgeRoundRectCallout">
            <a:avLst>
              <a:gd name="adj1" fmla="val -182394"/>
              <a:gd name="adj2" fmla="val -24593"/>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命令デコーダ</a:t>
            </a:r>
          </a:p>
          <a:p>
            <a:pPr algn="ctr" eaLnBrk="1" hangingPunct="1">
              <a:spcBef>
                <a:spcPct val="0"/>
              </a:spcBef>
              <a:buFontTx/>
              <a:buNone/>
            </a:pPr>
            <a:r>
              <a:rPr lang="en-US" altLang="ja-JP" sz="1800"/>
              <a:t>1010</a:t>
            </a:r>
            <a:r>
              <a:rPr lang="ja-JP" altLang="en-US" sz="1800"/>
              <a:t>を検出</a:t>
            </a:r>
          </a:p>
          <a:p>
            <a:pPr algn="ctr" eaLnBrk="1" hangingPunct="1">
              <a:spcBef>
                <a:spcPct val="0"/>
              </a:spcBef>
              <a:buFontTx/>
              <a:buNone/>
            </a:pPr>
            <a:r>
              <a:rPr lang="en-US" altLang="ja-JP" sz="1800"/>
              <a:t>ACC=0</a:t>
            </a:r>
            <a:r>
              <a:rPr lang="ja-JP" altLang="en-US" sz="1800"/>
              <a:t>の結果で</a:t>
            </a:r>
          </a:p>
          <a:p>
            <a:pPr algn="ctr" eaLnBrk="1" hangingPunct="1">
              <a:spcBef>
                <a:spcPct val="0"/>
              </a:spcBef>
              <a:buFontTx/>
              <a:buNone/>
            </a:pPr>
            <a:r>
              <a:rPr lang="ja-JP" altLang="en-US" sz="1800"/>
              <a:t>マルチプレクサを制御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入出力とレジスタ、ワイヤの宣言</a:t>
            </a:r>
          </a:p>
        </p:txBody>
      </p:sp>
      <p:sp>
        <p:nvSpPr>
          <p:cNvPr id="17411" name="Rectangle 3"/>
          <p:cNvSpPr>
            <a:spLocks noGrp="1" noChangeArrowheads="1"/>
          </p:cNvSpPr>
          <p:nvPr>
            <p:ph type="body" idx="1"/>
          </p:nvPr>
        </p:nvSpPr>
        <p:spPr/>
        <p:txBody>
          <a:bodyPr/>
          <a:lstStyle/>
          <a:p>
            <a:pPr eaLnBrk="1" hangingPunct="1">
              <a:lnSpc>
                <a:spcPct val="80000"/>
              </a:lnSpc>
              <a:buFontTx/>
              <a:buNone/>
            </a:pPr>
            <a:r>
              <a:rPr lang="en-US" altLang="ja-JP" sz="2000" b="1" dirty="0"/>
              <a:t>`include “</a:t>
            </a:r>
            <a:r>
              <a:rPr lang="en-US" altLang="ja-JP" sz="2000" b="1" dirty="0" err="1"/>
              <a:t>def.h</a:t>
            </a:r>
            <a:r>
              <a:rPr lang="en-US" altLang="ja-JP" sz="2000" b="1" dirty="0"/>
              <a:t>”</a:t>
            </a:r>
          </a:p>
          <a:p>
            <a:pPr eaLnBrk="1" hangingPunct="1">
              <a:lnSpc>
                <a:spcPct val="80000"/>
              </a:lnSpc>
              <a:buFontTx/>
              <a:buNone/>
            </a:pPr>
            <a:r>
              <a:rPr lang="en-US" altLang="ja-JP" sz="2000" b="1" dirty="0"/>
              <a:t>module </a:t>
            </a:r>
            <a:r>
              <a:rPr lang="en-US" altLang="ja-JP" sz="2000" b="1" dirty="0" err="1"/>
              <a:t>amb</a:t>
            </a:r>
            <a:r>
              <a:rPr lang="en-US" altLang="ja-JP" sz="2000" b="1" dirty="0"/>
              <a:t>(</a:t>
            </a:r>
          </a:p>
          <a:p>
            <a:pPr eaLnBrk="1" hangingPunct="1">
              <a:lnSpc>
                <a:spcPct val="80000"/>
              </a:lnSpc>
              <a:buFontTx/>
              <a:buNone/>
            </a:pPr>
            <a:r>
              <a:rPr lang="en-US" altLang="ja-JP" sz="2000" b="1" dirty="0"/>
              <a:t>  input </a:t>
            </a:r>
            <a:r>
              <a:rPr lang="en-US" altLang="ja-JP" sz="2000" b="1" dirty="0" err="1"/>
              <a:t>clk</a:t>
            </a:r>
            <a:r>
              <a:rPr lang="en-US" altLang="ja-JP" sz="2000" b="1" dirty="0"/>
              <a:t>, input </a:t>
            </a:r>
            <a:r>
              <a:rPr lang="en-US" altLang="ja-JP" sz="2000" b="1" dirty="0" err="1"/>
              <a:t>rst_n</a:t>
            </a:r>
            <a:r>
              <a:rPr lang="en-US" altLang="ja-JP" sz="2000" b="1" dirty="0"/>
              <a:t>,</a:t>
            </a:r>
          </a:p>
          <a:p>
            <a:pPr eaLnBrk="1" hangingPunct="1">
              <a:lnSpc>
                <a:spcPct val="80000"/>
              </a:lnSpc>
              <a:buFontTx/>
              <a:buNone/>
            </a:pPr>
            <a:r>
              <a:rPr lang="en-US" altLang="ja-JP" sz="2000" b="1" dirty="0"/>
              <a:t>  input [`OPCODE_W-1:0] </a:t>
            </a:r>
            <a:r>
              <a:rPr lang="en-US" altLang="ja-JP" sz="2000" b="1" dirty="0" err="1"/>
              <a:t>opcode</a:t>
            </a:r>
            <a:r>
              <a:rPr lang="en-US" altLang="ja-JP" sz="2000" b="1" dirty="0"/>
              <a:t>,</a:t>
            </a:r>
          </a:p>
          <a:p>
            <a:pPr eaLnBrk="1" hangingPunct="1">
              <a:lnSpc>
                <a:spcPct val="80000"/>
              </a:lnSpc>
              <a:buFontTx/>
              <a:buNone/>
            </a:pPr>
            <a:r>
              <a:rPr lang="en-US" altLang="ja-JP" sz="2000" b="1" dirty="0"/>
              <a:t>  input[`ADDR_W-1:0] operand,</a:t>
            </a:r>
          </a:p>
          <a:p>
            <a:pPr eaLnBrk="1" hangingPunct="1">
              <a:lnSpc>
                <a:spcPct val="80000"/>
              </a:lnSpc>
              <a:buFontTx/>
              <a:buNone/>
            </a:pPr>
            <a:r>
              <a:rPr lang="en-US" altLang="ja-JP" sz="2000" b="1" dirty="0"/>
              <a:t>  input[`DATA_W-1:0] </a:t>
            </a:r>
            <a:r>
              <a:rPr lang="en-US" altLang="ja-JP" sz="2000" b="1" dirty="0" err="1"/>
              <a:t>ddatain</a:t>
            </a:r>
            <a:r>
              <a:rPr lang="en-US" altLang="ja-JP" sz="2000" b="1" dirty="0"/>
              <a:t>,</a:t>
            </a:r>
          </a:p>
          <a:p>
            <a:pPr eaLnBrk="1" hangingPunct="1">
              <a:lnSpc>
                <a:spcPct val="80000"/>
              </a:lnSpc>
              <a:buFontTx/>
              <a:buNone/>
            </a:pPr>
            <a:r>
              <a:rPr lang="en-US" altLang="ja-JP" sz="2000" b="1" dirty="0"/>
              <a:t>  output we,</a:t>
            </a:r>
          </a:p>
          <a:p>
            <a:pPr eaLnBrk="1" hangingPunct="1">
              <a:lnSpc>
                <a:spcPct val="80000"/>
              </a:lnSpc>
              <a:buFontTx/>
              <a:buNone/>
            </a:pPr>
            <a:r>
              <a:rPr lang="en-US" altLang="ja-JP" sz="2000" b="1" dirty="0"/>
              <a:t>  output</a:t>
            </a:r>
            <a:r>
              <a:rPr lang="ja-JP" altLang="en-US" sz="2000" b="1" dirty="0"/>
              <a:t>　</a:t>
            </a:r>
            <a:r>
              <a:rPr lang="en-US" altLang="ja-JP" sz="2000" b="1" dirty="0" err="1"/>
              <a:t>reg</a:t>
            </a:r>
            <a:r>
              <a:rPr lang="en-US" altLang="ja-JP" sz="2000" b="1" dirty="0"/>
              <a:t> [`ADDR_W-1:0] pc,</a:t>
            </a:r>
          </a:p>
          <a:p>
            <a:pPr eaLnBrk="1" hangingPunct="1">
              <a:lnSpc>
                <a:spcPct val="80000"/>
              </a:lnSpc>
              <a:buFontTx/>
              <a:buNone/>
            </a:pPr>
            <a:r>
              <a:rPr lang="en-US" altLang="ja-JP" sz="2000" b="1" dirty="0"/>
              <a:t>  output </a:t>
            </a:r>
            <a:r>
              <a:rPr lang="en-US" altLang="ja-JP" sz="2000" b="1" dirty="0" err="1"/>
              <a:t>reg</a:t>
            </a:r>
            <a:r>
              <a:rPr lang="en-US" altLang="ja-JP" sz="2000" b="1" dirty="0"/>
              <a:t> [`DATA_W-1:0] </a:t>
            </a:r>
            <a:r>
              <a:rPr lang="en-US" altLang="ja-JP" sz="2000" b="1" dirty="0" err="1"/>
              <a:t>accum</a:t>
            </a:r>
            <a:r>
              <a:rPr lang="en-US" altLang="ja-JP" sz="2000" b="1" dirty="0"/>
              <a:t>);</a:t>
            </a:r>
          </a:p>
          <a:p>
            <a:pPr eaLnBrk="1" hangingPunct="1">
              <a:lnSpc>
                <a:spcPct val="80000"/>
              </a:lnSpc>
              <a:buFontTx/>
              <a:buNone/>
            </a:pPr>
            <a:endParaRPr lang="en-US" altLang="ja-JP" sz="2000" b="1" dirty="0"/>
          </a:p>
          <a:p>
            <a:pPr eaLnBrk="1" hangingPunct="1">
              <a:lnSpc>
                <a:spcPct val="80000"/>
              </a:lnSpc>
              <a:buFontTx/>
              <a:buNone/>
            </a:pPr>
            <a:r>
              <a:rPr lang="en-US" altLang="ja-JP" sz="2000" b="1" dirty="0"/>
              <a:t>wire [`DATA_W-1:0] </a:t>
            </a:r>
            <a:r>
              <a:rPr lang="en-US" altLang="ja-JP" sz="2000" b="1" dirty="0" err="1"/>
              <a:t>alu_y</a:t>
            </a:r>
            <a:r>
              <a:rPr lang="en-US" altLang="ja-JP" sz="2000" b="1" dirty="0"/>
              <a:t>;</a:t>
            </a:r>
          </a:p>
          <a:p>
            <a:pPr eaLnBrk="1" hangingPunct="1">
              <a:lnSpc>
                <a:spcPct val="80000"/>
              </a:lnSpc>
              <a:buFontTx/>
              <a:buNone/>
            </a:pPr>
            <a:r>
              <a:rPr lang="en-US" altLang="ja-JP" sz="2000" b="1" dirty="0"/>
              <a:t>wire </a:t>
            </a:r>
            <a:r>
              <a:rPr lang="en-US" altLang="ja-JP" sz="2000" b="1" dirty="0" err="1"/>
              <a:t>op_st</a:t>
            </a:r>
            <a:r>
              <a:rPr lang="en-US" altLang="ja-JP" sz="2000" b="1" dirty="0"/>
              <a:t>, </a:t>
            </a:r>
            <a:r>
              <a:rPr lang="en-US" altLang="ja-JP" sz="2000" b="1" dirty="0" err="1"/>
              <a:t>op_bez</a:t>
            </a:r>
            <a:r>
              <a:rPr lang="en-US" altLang="ja-JP" sz="2000" b="1" dirty="0"/>
              <a:t>, </a:t>
            </a:r>
            <a:r>
              <a:rPr lang="en-US" altLang="ja-JP" sz="2000" b="1" dirty="0" err="1"/>
              <a:t>op_bnz</a:t>
            </a:r>
            <a:r>
              <a:rPr lang="en-US" altLang="ja-JP" sz="2000" dirty="0"/>
              <a:t>;</a:t>
            </a:r>
          </a:p>
        </p:txBody>
      </p:sp>
      <p:sp>
        <p:nvSpPr>
          <p:cNvPr id="17412" name="AutoShape 5"/>
          <p:cNvSpPr>
            <a:spLocks noChangeArrowheads="1"/>
          </p:cNvSpPr>
          <p:nvPr/>
        </p:nvSpPr>
        <p:spPr bwMode="auto">
          <a:xfrm>
            <a:off x="5003800" y="2349500"/>
            <a:ext cx="2376488"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17413" name="AutoShape 6"/>
          <p:cNvSpPr>
            <a:spLocks noChangeArrowheads="1"/>
          </p:cNvSpPr>
          <p:nvPr/>
        </p:nvSpPr>
        <p:spPr bwMode="auto">
          <a:xfrm>
            <a:off x="4932363" y="2854325"/>
            <a:ext cx="2376487"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データメモリ</a:t>
            </a:r>
          </a:p>
        </p:txBody>
      </p:sp>
      <p:sp>
        <p:nvSpPr>
          <p:cNvPr id="17414" name="AutoShape 7"/>
          <p:cNvSpPr>
            <a:spLocks noChangeArrowheads="1"/>
          </p:cNvSpPr>
          <p:nvPr/>
        </p:nvSpPr>
        <p:spPr bwMode="auto">
          <a:xfrm>
            <a:off x="4859338" y="4005263"/>
            <a:ext cx="2376487" cy="431800"/>
          </a:xfrm>
          <a:prstGeom prst="wedgeRoundRectCallout">
            <a:avLst>
              <a:gd name="adj1" fmla="val -75250"/>
              <a:gd name="adj2" fmla="val -75366"/>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命令メモリのアドレス</a:t>
            </a:r>
          </a:p>
        </p:txBody>
      </p:sp>
      <p:sp>
        <p:nvSpPr>
          <p:cNvPr id="17415" name="AutoShape 8"/>
          <p:cNvSpPr>
            <a:spLocks noChangeArrowheads="1"/>
          </p:cNvSpPr>
          <p:nvPr/>
        </p:nvSpPr>
        <p:spPr bwMode="auto">
          <a:xfrm>
            <a:off x="5292725" y="5445125"/>
            <a:ext cx="2376488" cy="431800"/>
          </a:xfrm>
          <a:prstGeom prst="wedgeRoundRectCallout">
            <a:avLst>
              <a:gd name="adj1" fmla="val -108583"/>
              <a:gd name="adj2" fmla="val -6139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命令のデコード信号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デコードと入出力、</a:t>
            </a:r>
            <a:r>
              <a:rPr lang="en-US" altLang="ja-JP" sz="4000"/>
              <a:t>ALU</a:t>
            </a:r>
            <a:r>
              <a:rPr lang="ja-JP" altLang="en-US" sz="4000"/>
              <a:t>の接続</a:t>
            </a:r>
          </a:p>
        </p:txBody>
      </p:sp>
      <p:sp>
        <p:nvSpPr>
          <p:cNvPr id="18435" name="Rectangle 3"/>
          <p:cNvSpPr>
            <a:spLocks noGrp="1" noChangeArrowheads="1"/>
          </p:cNvSpPr>
          <p:nvPr>
            <p:ph type="body" idx="1"/>
          </p:nvPr>
        </p:nvSpPr>
        <p:spPr>
          <a:xfrm>
            <a:off x="395288" y="1484313"/>
            <a:ext cx="8229600" cy="4525962"/>
          </a:xfrm>
        </p:spPr>
        <p:txBody>
          <a:bodyPr/>
          <a:lstStyle/>
          <a:p>
            <a:pPr eaLnBrk="1" hangingPunct="1">
              <a:lnSpc>
                <a:spcPct val="90000"/>
              </a:lnSpc>
              <a:buFontTx/>
              <a:buNone/>
            </a:pPr>
            <a:r>
              <a:rPr lang="en-US" altLang="ja-JP" sz="2800" b="1" dirty="0"/>
              <a:t>assign </a:t>
            </a:r>
            <a:r>
              <a:rPr lang="en-US" altLang="ja-JP" sz="2800" b="1" dirty="0" err="1"/>
              <a:t>op_st</a:t>
            </a:r>
            <a:r>
              <a:rPr lang="en-US" altLang="ja-JP" sz="2800" b="1" dirty="0"/>
              <a:t> = </a:t>
            </a:r>
            <a:r>
              <a:rPr lang="en-US" altLang="ja-JP" sz="2800" b="1" dirty="0" err="1"/>
              <a:t>opcode</a:t>
            </a:r>
            <a:r>
              <a:rPr lang="en-US" altLang="ja-JP" sz="2800" b="1" dirty="0"/>
              <a:t>== `OP_ST; </a:t>
            </a:r>
          </a:p>
          <a:p>
            <a:pPr eaLnBrk="1" hangingPunct="1">
              <a:lnSpc>
                <a:spcPct val="90000"/>
              </a:lnSpc>
              <a:buFontTx/>
              <a:buNone/>
            </a:pPr>
            <a:r>
              <a:rPr lang="en-US" altLang="ja-JP" sz="2800" b="1" dirty="0"/>
              <a:t>assign </a:t>
            </a:r>
            <a:r>
              <a:rPr lang="en-US" altLang="ja-JP" sz="2800" b="1" dirty="0" err="1"/>
              <a:t>op_bez</a:t>
            </a:r>
            <a:r>
              <a:rPr lang="en-US" altLang="ja-JP" sz="2800" b="1" dirty="0"/>
              <a:t> = </a:t>
            </a:r>
            <a:r>
              <a:rPr lang="en-US" altLang="ja-JP" sz="2800" b="1" dirty="0" err="1"/>
              <a:t>opcode</a:t>
            </a:r>
            <a:r>
              <a:rPr lang="en-US" altLang="ja-JP" sz="2800" b="1" dirty="0"/>
              <a:t>== `OP_BEZ;</a:t>
            </a:r>
          </a:p>
          <a:p>
            <a:pPr eaLnBrk="1" hangingPunct="1">
              <a:lnSpc>
                <a:spcPct val="90000"/>
              </a:lnSpc>
              <a:buFontTx/>
              <a:buNone/>
            </a:pPr>
            <a:r>
              <a:rPr lang="en-US" altLang="ja-JP" sz="2800" b="1" dirty="0"/>
              <a:t>assign </a:t>
            </a:r>
            <a:r>
              <a:rPr lang="en-US" altLang="ja-JP" sz="2800" b="1" dirty="0" err="1"/>
              <a:t>op_bnz</a:t>
            </a:r>
            <a:r>
              <a:rPr lang="en-US" altLang="ja-JP" sz="2800" b="1" dirty="0"/>
              <a:t> = </a:t>
            </a:r>
            <a:r>
              <a:rPr lang="en-US" altLang="ja-JP" sz="2800" b="1" dirty="0" err="1"/>
              <a:t>opcode</a:t>
            </a:r>
            <a:r>
              <a:rPr lang="en-US" altLang="ja-JP" sz="2800" b="1" dirty="0"/>
              <a:t>==`OP_BNZ;</a:t>
            </a:r>
          </a:p>
          <a:p>
            <a:pPr eaLnBrk="1" hangingPunct="1">
              <a:lnSpc>
                <a:spcPct val="90000"/>
              </a:lnSpc>
              <a:buFontTx/>
              <a:buNone/>
            </a:pPr>
            <a:endParaRPr lang="en-US" altLang="ja-JP" sz="2800" b="1" dirty="0"/>
          </a:p>
          <a:p>
            <a:pPr eaLnBrk="1" hangingPunct="1">
              <a:lnSpc>
                <a:spcPct val="90000"/>
              </a:lnSpc>
              <a:buFontTx/>
              <a:buNone/>
            </a:pPr>
            <a:r>
              <a:rPr lang="en-US" altLang="ja-JP" sz="2800" b="1" dirty="0"/>
              <a:t>assign we = </a:t>
            </a:r>
            <a:r>
              <a:rPr lang="en-US" altLang="ja-JP" sz="2800" b="1" dirty="0" err="1"/>
              <a:t>op_st</a:t>
            </a:r>
            <a:r>
              <a:rPr lang="en-US" altLang="ja-JP" sz="2800" b="1" dirty="0"/>
              <a:t>;</a:t>
            </a:r>
          </a:p>
          <a:p>
            <a:pPr eaLnBrk="1" hangingPunct="1">
              <a:lnSpc>
                <a:spcPct val="90000"/>
              </a:lnSpc>
              <a:buFontTx/>
              <a:buNone/>
            </a:pPr>
            <a:r>
              <a:rPr lang="en-US" altLang="ja-JP" sz="2800" b="1" dirty="0" err="1"/>
              <a:t>alu</a:t>
            </a:r>
            <a:r>
              <a:rPr lang="en-US" altLang="ja-JP" sz="2800" b="1" dirty="0"/>
              <a:t> alu_1(.a(</a:t>
            </a:r>
            <a:r>
              <a:rPr lang="en-US" altLang="ja-JP" sz="2800" b="1" dirty="0" err="1"/>
              <a:t>accum</a:t>
            </a:r>
            <a:r>
              <a:rPr lang="en-US" altLang="ja-JP" sz="2800" b="1" dirty="0"/>
              <a:t>), .b(</a:t>
            </a:r>
            <a:r>
              <a:rPr lang="en-US" altLang="ja-JP" sz="2800" b="1" dirty="0" err="1"/>
              <a:t>datain</a:t>
            </a:r>
            <a:r>
              <a:rPr lang="en-US" altLang="ja-JP" sz="2800" b="1" dirty="0"/>
              <a:t>), </a:t>
            </a:r>
          </a:p>
          <a:p>
            <a:pPr eaLnBrk="1" hangingPunct="1">
              <a:lnSpc>
                <a:spcPct val="90000"/>
              </a:lnSpc>
              <a:buFontTx/>
              <a:buNone/>
            </a:pPr>
            <a:r>
              <a:rPr lang="en-US" altLang="ja-JP" sz="2800" b="1" dirty="0"/>
              <a:t>       .s(</a:t>
            </a:r>
            <a:r>
              <a:rPr lang="en-US" altLang="ja-JP" sz="2800" b="1" dirty="0" err="1"/>
              <a:t>opcode</a:t>
            </a:r>
            <a:r>
              <a:rPr lang="en-US" altLang="ja-JP" sz="2800" b="1" dirty="0"/>
              <a:t>[`SEL_W-1:0], .y(</a:t>
            </a:r>
            <a:r>
              <a:rPr lang="en-US" altLang="ja-JP" sz="2800" b="1" dirty="0" err="1"/>
              <a:t>alu_y</a:t>
            </a:r>
            <a:r>
              <a:rPr lang="en-US" altLang="ja-JP" sz="2800" b="1" dirty="0"/>
              <a:t>));</a:t>
            </a:r>
          </a:p>
          <a:p>
            <a:pPr eaLnBrk="1" hangingPunct="1">
              <a:lnSpc>
                <a:spcPct val="90000"/>
              </a:lnSpc>
              <a:buFontTx/>
              <a:buNone/>
            </a:pPr>
            <a:endParaRPr lang="en-US" altLang="ja-JP" sz="2800" b="1" dirty="0"/>
          </a:p>
          <a:p>
            <a:pPr eaLnBrk="1" hangingPunct="1">
              <a:lnSpc>
                <a:spcPct val="90000"/>
              </a:lnSpc>
              <a:buFontTx/>
              <a:buNone/>
            </a:pPr>
            <a:endParaRPr lang="en-US" altLang="ja-JP" sz="2800" b="1" dirty="0"/>
          </a:p>
        </p:txBody>
      </p:sp>
      <p:sp>
        <p:nvSpPr>
          <p:cNvPr id="18436" name="AutoShape 9"/>
          <p:cNvSpPr>
            <a:spLocks noChangeArrowheads="1"/>
          </p:cNvSpPr>
          <p:nvPr/>
        </p:nvSpPr>
        <p:spPr bwMode="auto">
          <a:xfrm>
            <a:off x="6659563" y="2852738"/>
            <a:ext cx="2484437" cy="1439862"/>
          </a:xfrm>
          <a:prstGeom prst="wedgeRectCallout">
            <a:avLst>
              <a:gd name="adj1" fmla="val -28213"/>
              <a:gd name="adj2" fmla="val -4206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b="1"/>
              <a:t>def.h</a:t>
            </a:r>
          </a:p>
          <a:p>
            <a:pPr algn="ctr" eaLnBrk="1" hangingPunct="1">
              <a:spcBef>
                <a:spcPct val="0"/>
              </a:spcBef>
              <a:buFontTx/>
              <a:buNone/>
            </a:pPr>
            <a:endParaRPr lang="en-US" altLang="ja-JP" sz="1800" b="1"/>
          </a:p>
          <a:p>
            <a:pPr eaLnBrk="1" hangingPunct="1">
              <a:spcBef>
                <a:spcPct val="0"/>
              </a:spcBef>
              <a:buFontTx/>
              <a:buNone/>
            </a:pPr>
            <a:r>
              <a:rPr lang="en-US" altLang="ja-JP" sz="1400" b="1"/>
              <a:t>`define OP_ST 4’b1000</a:t>
            </a:r>
          </a:p>
          <a:p>
            <a:pPr eaLnBrk="1" hangingPunct="1">
              <a:spcBef>
                <a:spcPct val="0"/>
              </a:spcBef>
              <a:buFontTx/>
              <a:buNone/>
            </a:pPr>
            <a:r>
              <a:rPr lang="en-US" altLang="ja-JP" sz="1400" b="1"/>
              <a:t>`define OP_BEZ  4’b1001</a:t>
            </a:r>
          </a:p>
          <a:p>
            <a:pPr eaLnBrk="1" hangingPunct="1">
              <a:spcBef>
                <a:spcPct val="0"/>
              </a:spcBef>
              <a:buFontTx/>
              <a:buNone/>
            </a:pPr>
            <a:r>
              <a:rPr lang="en-US" altLang="ja-JP" sz="1400" b="1"/>
              <a:t>`define OP_BNZ 4’b1010</a:t>
            </a:r>
          </a:p>
          <a:p>
            <a:pPr eaLnBrk="1" hangingPunct="1">
              <a:spcBef>
                <a:spcPct val="0"/>
              </a:spcBef>
              <a:buFontTx/>
              <a:buNone/>
            </a:pPr>
            <a:r>
              <a:rPr lang="en-US" altLang="ja-JP" sz="1400" b="1"/>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t>命令のデコード</a:t>
            </a:r>
          </a:p>
        </p:txBody>
      </p:sp>
      <p:sp>
        <p:nvSpPr>
          <p:cNvPr id="3" name="コンテンツ プレースホルダー 2"/>
          <p:cNvSpPr>
            <a:spLocks noGrp="1"/>
          </p:cNvSpPr>
          <p:nvPr>
            <p:ph idx="1"/>
          </p:nvPr>
        </p:nvSpPr>
        <p:spPr/>
        <p:txBody>
          <a:bodyPr/>
          <a:lstStyle/>
          <a:p>
            <a:pPr eaLnBrk="1" hangingPunct="1">
              <a:lnSpc>
                <a:spcPct val="90000"/>
              </a:lnSpc>
              <a:buFontTx/>
              <a:buNone/>
              <a:defRPr/>
            </a:pPr>
            <a:r>
              <a:rPr lang="en-US" altLang="ja-JP" sz="2400" b="1" dirty="0"/>
              <a:t>assign </a:t>
            </a:r>
            <a:r>
              <a:rPr lang="en-US" altLang="ja-JP" sz="2400" b="1" dirty="0" err="1"/>
              <a:t>op_st</a:t>
            </a:r>
            <a:r>
              <a:rPr lang="en-US" altLang="ja-JP" sz="2400" b="1" dirty="0"/>
              <a:t> = </a:t>
            </a:r>
            <a:r>
              <a:rPr lang="en-US" altLang="ja-JP" sz="2400" b="1" dirty="0" err="1"/>
              <a:t>opcode</a:t>
            </a:r>
            <a:r>
              <a:rPr lang="en-US" altLang="ja-JP" sz="2400" b="1" dirty="0"/>
              <a:t>== `OP_ST;  </a:t>
            </a:r>
          </a:p>
          <a:p>
            <a:pPr lvl="1" eaLnBrk="1" hangingPunct="1">
              <a:lnSpc>
                <a:spcPct val="90000"/>
              </a:lnSpc>
              <a:buFontTx/>
              <a:buNone/>
              <a:defRPr/>
            </a:pPr>
            <a:r>
              <a:rPr lang="en-US" altLang="ja-JP" sz="2000" b="1" dirty="0" err="1"/>
              <a:t>op_st</a:t>
            </a:r>
            <a:r>
              <a:rPr lang="ja-JP" altLang="en-US" sz="2000" b="1" dirty="0"/>
              <a:t>は</a:t>
            </a:r>
            <a:r>
              <a:rPr lang="en-US" altLang="ja-JP" sz="2000" b="1" dirty="0"/>
              <a:t>ST</a:t>
            </a:r>
            <a:r>
              <a:rPr lang="ja-JP" altLang="en-US" sz="2000" b="1" dirty="0"/>
              <a:t>命令がフェッチされたときだけ１になる</a:t>
            </a:r>
            <a:endParaRPr lang="en-US" altLang="ja-JP" sz="2000" b="1" dirty="0"/>
          </a:p>
          <a:p>
            <a:pPr eaLnBrk="1" hangingPunct="1">
              <a:lnSpc>
                <a:spcPct val="90000"/>
              </a:lnSpc>
              <a:buFontTx/>
              <a:buNone/>
              <a:defRPr/>
            </a:pPr>
            <a:r>
              <a:rPr lang="en-US" altLang="ja-JP" sz="2400" b="1" dirty="0"/>
              <a:t>assign </a:t>
            </a:r>
            <a:r>
              <a:rPr lang="en-US" altLang="ja-JP" sz="2400" b="1" dirty="0" err="1"/>
              <a:t>op_bez</a:t>
            </a:r>
            <a:r>
              <a:rPr lang="en-US" altLang="ja-JP" sz="2400" b="1" dirty="0"/>
              <a:t> = </a:t>
            </a:r>
            <a:r>
              <a:rPr lang="en-US" altLang="ja-JP" sz="2400" b="1" dirty="0" err="1"/>
              <a:t>opcode</a:t>
            </a:r>
            <a:r>
              <a:rPr lang="en-US" altLang="ja-JP" sz="2400" b="1" dirty="0"/>
              <a:t>== `OP_BEZ;</a:t>
            </a:r>
          </a:p>
          <a:p>
            <a:pPr lvl="1" eaLnBrk="1" hangingPunct="1">
              <a:lnSpc>
                <a:spcPct val="90000"/>
              </a:lnSpc>
              <a:buFontTx/>
              <a:buNone/>
              <a:defRPr/>
            </a:pPr>
            <a:r>
              <a:rPr lang="en-US" altLang="ja-JP" sz="2000" b="1" dirty="0" err="1"/>
              <a:t>op_bez</a:t>
            </a:r>
            <a:r>
              <a:rPr lang="ja-JP" altLang="en-US" sz="2000" b="1" dirty="0"/>
              <a:t>は</a:t>
            </a:r>
            <a:r>
              <a:rPr lang="en-US" altLang="ja-JP" sz="2000" b="1" dirty="0"/>
              <a:t>BEZ</a:t>
            </a:r>
            <a:r>
              <a:rPr lang="ja-JP" altLang="en-US" sz="2000" b="1" dirty="0"/>
              <a:t>命令がフェッチされたときだけ１になる</a:t>
            </a:r>
            <a:endParaRPr lang="en-US" altLang="ja-JP" sz="2000" b="1" dirty="0"/>
          </a:p>
          <a:p>
            <a:pPr eaLnBrk="1" hangingPunct="1">
              <a:lnSpc>
                <a:spcPct val="90000"/>
              </a:lnSpc>
              <a:buFontTx/>
              <a:buNone/>
              <a:defRPr/>
            </a:pPr>
            <a:r>
              <a:rPr lang="en-US" altLang="ja-JP" sz="2400" b="1" dirty="0"/>
              <a:t>assign </a:t>
            </a:r>
            <a:r>
              <a:rPr lang="en-US" altLang="ja-JP" sz="2400" b="1" dirty="0" err="1"/>
              <a:t>op_bnz</a:t>
            </a:r>
            <a:r>
              <a:rPr lang="en-US" altLang="ja-JP" sz="2400" b="1" dirty="0"/>
              <a:t> = </a:t>
            </a:r>
            <a:r>
              <a:rPr lang="en-US" altLang="ja-JP" sz="2400" b="1" dirty="0" err="1"/>
              <a:t>opcode</a:t>
            </a:r>
            <a:r>
              <a:rPr lang="en-US" altLang="ja-JP" sz="2400" b="1" dirty="0"/>
              <a:t>==`OP_BNZ;</a:t>
            </a:r>
          </a:p>
          <a:p>
            <a:pPr lvl="1" eaLnBrk="1" hangingPunct="1">
              <a:lnSpc>
                <a:spcPct val="90000"/>
              </a:lnSpc>
              <a:buFontTx/>
              <a:buNone/>
              <a:defRPr/>
            </a:pPr>
            <a:r>
              <a:rPr lang="en-US" altLang="ja-JP" sz="2000" b="1" dirty="0" err="1"/>
              <a:t>op_bnz</a:t>
            </a:r>
            <a:r>
              <a:rPr lang="ja-JP" altLang="en-US" sz="2000" b="1" dirty="0"/>
              <a:t>は</a:t>
            </a:r>
            <a:r>
              <a:rPr lang="en-US" altLang="ja-JP" sz="2000" b="1" dirty="0"/>
              <a:t>BNZ</a:t>
            </a:r>
            <a:r>
              <a:rPr lang="ja-JP" altLang="en-US" sz="2000" b="1" dirty="0"/>
              <a:t>命令がフェッチされたときだけ１になる</a:t>
            </a:r>
            <a:endParaRPr lang="en-US" altLang="ja-JP" sz="2000" b="1" dirty="0"/>
          </a:p>
          <a:p>
            <a:pPr eaLnBrk="1" hangingPunct="1">
              <a:lnSpc>
                <a:spcPct val="90000"/>
              </a:lnSpc>
              <a:buFontTx/>
              <a:buNone/>
              <a:defRPr/>
            </a:pPr>
            <a:endParaRPr lang="en-US" altLang="ja-JP" sz="2400" b="1" dirty="0"/>
          </a:p>
          <a:p>
            <a:pPr eaLnBrk="1" hangingPunct="1">
              <a:lnSpc>
                <a:spcPct val="90000"/>
              </a:lnSpc>
              <a:buFontTx/>
              <a:buNone/>
              <a:defRPr/>
            </a:pPr>
            <a:r>
              <a:rPr lang="ja-JP" altLang="en-US" sz="2400" b="1" dirty="0"/>
              <a:t>これらの信号線を使って、</a:t>
            </a:r>
            <a:r>
              <a:rPr lang="en-US" altLang="ja-JP" sz="2400" b="1" dirty="0"/>
              <a:t>CPU</a:t>
            </a:r>
            <a:r>
              <a:rPr lang="ja-JP" altLang="en-US" sz="2400" b="1" dirty="0"/>
              <a:t>の動作を制御する</a:t>
            </a:r>
            <a:endParaRPr lang="en-US" altLang="ja-JP" sz="2400" b="1" dirty="0"/>
          </a:p>
          <a:p>
            <a:pPr lvl="1" eaLnBrk="1" hangingPunct="1">
              <a:lnSpc>
                <a:spcPct val="90000"/>
              </a:lnSpc>
              <a:buFontTx/>
              <a:buNone/>
              <a:defRPr/>
            </a:pPr>
            <a:r>
              <a:rPr lang="ja-JP" altLang="en-US" sz="2000" b="1" dirty="0"/>
              <a:t>この信号の生成を命令デコードと呼ぶ</a:t>
            </a:r>
            <a:endParaRPr lang="en-US" altLang="ja-JP" sz="2000" b="1" dirty="0"/>
          </a:p>
          <a:p>
            <a:pPr lvl="1" eaLnBrk="1" hangingPunct="1">
              <a:lnSpc>
                <a:spcPct val="90000"/>
              </a:lnSpc>
              <a:buFontTx/>
              <a:buNone/>
              <a:defRPr/>
            </a:pPr>
            <a:r>
              <a:rPr lang="ja-JP" altLang="en-US" sz="2000" b="1" dirty="0"/>
              <a:t>今回は、</a:t>
            </a:r>
            <a:r>
              <a:rPr lang="en-US" altLang="ja-JP" sz="2000" b="1" dirty="0"/>
              <a:t>ST</a:t>
            </a:r>
            <a:r>
              <a:rPr lang="ja-JP" altLang="en-US" sz="2000" b="1" dirty="0"/>
              <a:t>命令、</a:t>
            </a:r>
            <a:r>
              <a:rPr lang="en-US" altLang="ja-JP" sz="2000" b="1" dirty="0"/>
              <a:t>BEZ</a:t>
            </a:r>
            <a:r>
              <a:rPr lang="ja-JP" altLang="en-US" sz="2000" b="1" dirty="0"/>
              <a:t>命令、</a:t>
            </a:r>
            <a:r>
              <a:rPr lang="en-US" altLang="ja-JP" sz="2000" b="1" dirty="0"/>
              <a:t>BNZ</a:t>
            </a:r>
            <a:r>
              <a:rPr lang="ja-JP" altLang="en-US" sz="2000" b="1" dirty="0"/>
              <a:t>命令だけをデコードし、他は同じパターンの命令と考える</a:t>
            </a:r>
            <a:endParaRPr lang="en-US" altLang="ja-JP" sz="2000" b="1" dirty="0"/>
          </a:p>
          <a:p>
            <a:pPr lvl="1" eaLnBrk="1" hangingPunct="1">
              <a:lnSpc>
                <a:spcPct val="90000"/>
              </a:lnSpc>
              <a:buFontTx/>
              <a:buNone/>
              <a:defRPr/>
            </a:pPr>
            <a:r>
              <a:rPr lang="ja-JP" altLang="en-US" sz="2000" b="1" dirty="0"/>
              <a:t>→　メモリとアキュムレータの中身を演算して答えをアキュムレータに入れる</a:t>
            </a:r>
            <a:endParaRPr lang="en-US" altLang="ja-JP" sz="2000" b="1" dirty="0"/>
          </a:p>
          <a:p>
            <a:pPr lvl="1" eaLnBrk="1" hangingPunct="1">
              <a:lnSpc>
                <a:spcPct val="90000"/>
              </a:lnSpc>
              <a:buFontTx/>
              <a:buNone/>
              <a:defRPr/>
            </a:pPr>
            <a:r>
              <a:rPr lang="en-US" altLang="ja-JP" sz="2000" b="1" dirty="0"/>
              <a:t>LD</a:t>
            </a:r>
            <a:r>
              <a:rPr lang="ja-JP" altLang="en-US" sz="2000" b="1" dirty="0"/>
              <a:t>命令もこの一種として考える</a:t>
            </a:r>
            <a:endParaRPr lang="en-US" altLang="ja-JP" sz="2000" b="1" dirty="0"/>
          </a:p>
          <a:p>
            <a:pPr marL="0" indent="0" eaLnBrk="1" hangingPunct="1">
              <a:buFontTx/>
              <a:buNone/>
              <a:defRPr/>
            </a:pP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レジスタの制御</a:t>
            </a:r>
          </a:p>
        </p:txBody>
      </p:sp>
      <p:sp>
        <p:nvSpPr>
          <p:cNvPr id="20483" name="Rectangle 3"/>
          <p:cNvSpPr>
            <a:spLocks noGrp="1" noChangeArrowheads="1"/>
          </p:cNvSpPr>
          <p:nvPr>
            <p:ph type="body" idx="1"/>
          </p:nvPr>
        </p:nvSpPr>
        <p:spPr>
          <a:xfrm>
            <a:off x="395288" y="1484313"/>
            <a:ext cx="8229600" cy="4525962"/>
          </a:xfrm>
        </p:spPr>
        <p:txBody>
          <a:bodyPr/>
          <a:lstStyle/>
          <a:p>
            <a:pPr eaLnBrk="1" hangingPunct="1">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eaLnBrk="1" hangingPunct="1">
              <a:lnSpc>
                <a:spcPct val="80000"/>
              </a:lnSpc>
              <a:buFontTx/>
              <a:buNone/>
            </a:pPr>
            <a:r>
              <a:rPr lang="en-US" altLang="ja-JP" sz="1800" b="1" dirty="0"/>
              <a:t>  begin</a:t>
            </a:r>
          </a:p>
          <a:p>
            <a:pPr eaLnBrk="1" hangingPunct="1">
              <a:lnSpc>
                <a:spcPct val="80000"/>
              </a:lnSpc>
              <a:buFontTx/>
              <a:buNone/>
            </a:pPr>
            <a:r>
              <a:rPr lang="en-US" altLang="ja-JP" sz="1800" b="1" dirty="0"/>
              <a:t>    if(!</a:t>
            </a:r>
            <a:r>
              <a:rPr lang="en-US" altLang="ja-JP" sz="1800" b="1" dirty="0" err="1"/>
              <a:t>rst_n</a:t>
            </a:r>
            <a:r>
              <a:rPr lang="en-US" altLang="ja-JP" sz="1800" b="1" dirty="0"/>
              <a:t>) pc &lt;=0;</a:t>
            </a:r>
          </a:p>
          <a:p>
            <a:pPr eaLnBrk="1" hangingPunct="1">
              <a:lnSpc>
                <a:spcPct val="80000"/>
              </a:lnSpc>
              <a:buFontTx/>
              <a:buNone/>
            </a:pPr>
            <a:r>
              <a:rPr lang="en-US" altLang="ja-JP" sz="1800" b="1" dirty="0"/>
              <a:t>    else if (</a:t>
            </a:r>
            <a:r>
              <a:rPr lang="en-US" altLang="ja-JP" sz="1800" b="1" dirty="0" err="1"/>
              <a:t>op_bez</a:t>
            </a:r>
            <a:r>
              <a:rPr lang="en-US" altLang="ja-JP" sz="1800" b="1" dirty="0"/>
              <a:t> &amp; (</a:t>
            </a:r>
            <a:r>
              <a:rPr lang="en-US" altLang="ja-JP" sz="1800" b="1" dirty="0" err="1"/>
              <a:t>accum</a:t>
            </a:r>
            <a:r>
              <a:rPr lang="en-US" altLang="ja-JP" sz="1800" b="1" dirty="0"/>
              <a:t>==0) | </a:t>
            </a:r>
            <a:r>
              <a:rPr lang="en-US" altLang="ja-JP" sz="1800" b="1" dirty="0" err="1"/>
              <a:t>op_bnz</a:t>
            </a:r>
            <a:r>
              <a:rPr lang="en-US" altLang="ja-JP" sz="1800" b="1" dirty="0"/>
              <a:t> &amp; (</a:t>
            </a:r>
            <a:r>
              <a:rPr lang="en-US" altLang="ja-JP" sz="1800" b="1" dirty="0" err="1"/>
              <a:t>accum</a:t>
            </a:r>
            <a:r>
              <a:rPr lang="en-US" altLang="ja-JP" sz="1800" b="1" dirty="0"/>
              <a:t>!=0))</a:t>
            </a:r>
          </a:p>
          <a:p>
            <a:pPr eaLnBrk="1" hangingPunct="1">
              <a:lnSpc>
                <a:spcPct val="80000"/>
              </a:lnSpc>
              <a:buFontTx/>
              <a:buNone/>
            </a:pPr>
            <a:r>
              <a:rPr lang="en-US" altLang="ja-JP" sz="1800" b="1" dirty="0"/>
              <a:t>      pc &lt;= </a:t>
            </a:r>
            <a:r>
              <a:rPr lang="en-US" altLang="ja-JP" sz="1800" b="1" dirty="0" err="1"/>
              <a:t>oprand</a:t>
            </a:r>
            <a:r>
              <a:rPr lang="en-US" altLang="ja-JP" sz="1800" b="1" dirty="0"/>
              <a:t>;</a:t>
            </a:r>
          </a:p>
          <a:p>
            <a:pPr eaLnBrk="1" hangingPunct="1">
              <a:lnSpc>
                <a:spcPct val="80000"/>
              </a:lnSpc>
              <a:buFontTx/>
              <a:buNone/>
            </a:pPr>
            <a:r>
              <a:rPr lang="en-US" altLang="ja-JP" sz="1800" b="1" dirty="0"/>
              <a:t>    else pc &lt;= pc+1;</a:t>
            </a:r>
          </a:p>
          <a:p>
            <a:pPr eaLnBrk="1" hangingPunct="1">
              <a:lnSpc>
                <a:spcPct val="80000"/>
              </a:lnSpc>
              <a:buFontTx/>
              <a:buNone/>
            </a:pPr>
            <a:r>
              <a:rPr lang="en-US" altLang="ja-JP" sz="1800" b="1" dirty="0"/>
              <a:t>  end</a:t>
            </a:r>
          </a:p>
          <a:p>
            <a:pPr eaLnBrk="1" hangingPunct="1">
              <a:lnSpc>
                <a:spcPct val="80000"/>
              </a:lnSpc>
              <a:buFontTx/>
              <a:buNone/>
            </a:pPr>
            <a:endParaRPr lang="en-US" altLang="ja-JP" sz="1800" b="1" dirty="0"/>
          </a:p>
          <a:p>
            <a:pPr eaLnBrk="1" hangingPunct="1">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eaLnBrk="1" hangingPunct="1">
              <a:lnSpc>
                <a:spcPct val="80000"/>
              </a:lnSpc>
              <a:buFontTx/>
              <a:buNone/>
            </a:pPr>
            <a:r>
              <a:rPr lang="en-US" altLang="ja-JP" sz="1800" b="1" dirty="0"/>
              <a:t>  begin</a:t>
            </a:r>
          </a:p>
          <a:p>
            <a:pPr eaLnBrk="1" hangingPunct="1">
              <a:lnSpc>
                <a:spcPct val="80000"/>
              </a:lnSpc>
              <a:buFontTx/>
              <a:buNone/>
            </a:pPr>
            <a:r>
              <a:rPr lang="en-US" altLang="ja-JP" sz="1800" b="1" dirty="0"/>
              <a:t>    if(!</a:t>
            </a:r>
            <a:r>
              <a:rPr lang="en-US" altLang="ja-JP" sz="1800" b="1" dirty="0" err="1"/>
              <a:t>rst_n</a:t>
            </a:r>
            <a:r>
              <a:rPr lang="en-US" altLang="ja-JP" sz="1800" b="1" dirty="0"/>
              <a:t>)  </a:t>
            </a:r>
            <a:r>
              <a:rPr lang="en-US" altLang="ja-JP" sz="1800" b="1" dirty="0" err="1"/>
              <a:t>accum</a:t>
            </a:r>
            <a:r>
              <a:rPr lang="en-US" altLang="ja-JP" sz="1800" b="1" dirty="0"/>
              <a:t> &lt;=0;</a:t>
            </a:r>
          </a:p>
          <a:p>
            <a:pPr eaLnBrk="1" hangingPunct="1">
              <a:lnSpc>
                <a:spcPct val="80000"/>
              </a:lnSpc>
              <a:buFontTx/>
              <a:buNone/>
            </a:pPr>
            <a:r>
              <a:rPr lang="en-US" altLang="ja-JP" sz="1800" b="1" dirty="0"/>
              <a:t>    else if(!</a:t>
            </a:r>
            <a:r>
              <a:rPr lang="en-US" altLang="ja-JP" sz="1800" b="1" dirty="0" err="1"/>
              <a:t>op_st</a:t>
            </a:r>
            <a:r>
              <a:rPr lang="en-US" altLang="ja-JP" sz="1800" b="1" dirty="0"/>
              <a:t> &amp; !</a:t>
            </a:r>
            <a:r>
              <a:rPr lang="en-US" altLang="ja-JP" sz="1800" b="1" dirty="0" err="1"/>
              <a:t>op_bez</a:t>
            </a:r>
            <a:r>
              <a:rPr lang="en-US" altLang="ja-JP" sz="1800" b="1" dirty="0"/>
              <a:t> &amp; !</a:t>
            </a:r>
            <a:r>
              <a:rPr lang="en-US" altLang="ja-JP" sz="1800" b="1" dirty="0" err="1"/>
              <a:t>op_bnz</a:t>
            </a:r>
            <a:r>
              <a:rPr lang="en-US" altLang="ja-JP" sz="1800" b="1" dirty="0"/>
              <a:t>)</a:t>
            </a:r>
          </a:p>
          <a:p>
            <a:pPr eaLnBrk="1" hangingPunct="1">
              <a:lnSpc>
                <a:spcPct val="80000"/>
              </a:lnSpc>
              <a:buFontTx/>
              <a:buNone/>
            </a:pPr>
            <a:r>
              <a:rPr lang="en-US" altLang="ja-JP" sz="1800" b="1" dirty="0"/>
              <a:t>                  </a:t>
            </a:r>
            <a:r>
              <a:rPr lang="en-US" altLang="ja-JP" sz="1800" b="1" dirty="0" err="1"/>
              <a:t>accum</a:t>
            </a:r>
            <a:r>
              <a:rPr lang="en-US" altLang="ja-JP" sz="1800" b="1" dirty="0"/>
              <a:t> &lt;= </a:t>
            </a:r>
            <a:r>
              <a:rPr lang="en-US" altLang="ja-JP" sz="1800" b="1" dirty="0" err="1"/>
              <a:t>alu_y</a:t>
            </a:r>
            <a:r>
              <a:rPr lang="en-US" altLang="ja-JP" sz="1800" b="1" dirty="0"/>
              <a:t>;</a:t>
            </a:r>
          </a:p>
          <a:p>
            <a:pPr eaLnBrk="1" hangingPunct="1">
              <a:lnSpc>
                <a:spcPct val="80000"/>
              </a:lnSpc>
              <a:buFontTx/>
              <a:buNone/>
            </a:pPr>
            <a:r>
              <a:rPr lang="en-US" altLang="ja-JP" sz="1800" b="1" dirty="0"/>
              <a:t>  end</a:t>
            </a:r>
          </a:p>
          <a:p>
            <a:pPr eaLnBrk="1" hangingPunct="1">
              <a:lnSpc>
                <a:spcPct val="80000"/>
              </a:lnSpc>
              <a:buFontTx/>
              <a:buNone/>
            </a:pPr>
            <a:endParaRPr lang="en-US" altLang="ja-JP" sz="1800" b="1" dirty="0"/>
          </a:p>
          <a:p>
            <a:pPr eaLnBrk="1" hangingPunct="1">
              <a:lnSpc>
                <a:spcPct val="80000"/>
              </a:lnSpc>
              <a:buFontTx/>
              <a:buNone/>
            </a:pPr>
            <a:r>
              <a:rPr lang="en-US" altLang="ja-JP" sz="1800" b="1" dirty="0" err="1"/>
              <a:t>endmodule</a:t>
            </a:r>
            <a:endParaRPr lang="en-US" altLang="ja-JP" sz="1800" b="1" dirty="0"/>
          </a:p>
          <a:p>
            <a:pPr eaLnBrk="1" hangingPunct="1">
              <a:lnSpc>
                <a:spcPct val="80000"/>
              </a:lnSpc>
              <a:buFontTx/>
              <a:buNone/>
            </a:pPr>
            <a:endParaRPr lang="en-US" altLang="ja-JP" sz="1800" b="1" dirty="0"/>
          </a:p>
        </p:txBody>
      </p:sp>
      <p:sp>
        <p:nvSpPr>
          <p:cNvPr id="20484" name="AutoShape 5"/>
          <p:cNvSpPr>
            <a:spLocks noChangeArrowheads="1"/>
          </p:cNvSpPr>
          <p:nvPr/>
        </p:nvSpPr>
        <p:spPr bwMode="auto">
          <a:xfrm>
            <a:off x="5867400" y="1773238"/>
            <a:ext cx="1800225" cy="360362"/>
          </a:xfrm>
          <a:prstGeom prst="wedgeRoundRectCallout">
            <a:avLst>
              <a:gd name="adj1" fmla="val -43750"/>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pc</a:t>
            </a:r>
            <a:r>
              <a:rPr lang="ja-JP" altLang="en-US" sz="1800"/>
              <a:t>の制御</a:t>
            </a:r>
          </a:p>
        </p:txBody>
      </p:sp>
      <p:sp>
        <p:nvSpPr>
          <p:cNvPr id="20485" name="AutoShape 6"/>
          <p:cNvSpPr>
            <a:spLocks noChangeArrowheads="1"/>
          </p:cNvSpPr>
          <p:nvPr/>
        </p:nvSpPr>
        <p:spPr bwMode="auto">
          <a:xfrm>
            <a:off x="6011863" y="4149725"/>
            <a:ext cx="1944687" cy="1150938"/>
          </a:xfrm>
          <a:prstGeom prst="wedgeRoundRectCallout">
            <a:avLst>
              <a:gd name="adj1" fmla="val -131458"/>
              <a:gd name="adj2" fmla="val -5792"/>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t>その他の命令ではアキュムレータに</a:t>
            </a:r>
            <a:r>
              <a:rPr lang="en-US" altLang="ja-JP" sz="1800" dirty="0"/>
              <a:t>ALU</a:t>
            </a:r>
            <a:r>
              <a:rPr lang="ja-JP" altLang="en-US" sz="1800" dirty="0"/>
              <a:t>の出力を保存</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a:t>前回のアキュムレータマシン</a:t>
            </a:r>
          </a:p>
        </p:txBody>
      </p:sp>
      <p:sp>
        <p:nvSpPr>
          <p:cNvPr id="3075" name="Text Box 4"/>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3076" name="Text Box 5"/>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3077" name="Group 6"/>
          <p:cNvGrpSpPr>
            <a:grpSpLocks/>
          </p:cNvGrpSpPr>
          <p:nvPr/>
        </p:nvGrpSpPr>
        <p:grpSpPr bwMode="auto">
          <a:xfrm>
            <a:off x="5060950" y="2354263"/>
            <a:ext cx="1655763" cy="717550"/>
            <a:chOff x="3288" y="1299"/>
            <a:chExt cx="1996" cy="953"/>
          </a:xfrm>
        </p:grpSpPr>
        <p:sp>
          <p:nvSpPr>
            <p:cNvPr id="3145"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6"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7"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8"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9"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0"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1"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78" name="Text Box 14"/>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3079" name="Text Box 15"/>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3080" name="Line 16"/>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1" name="Line 17"/>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2" name="Line 18"/>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3" name="Line 19"/>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4" name="Rectangle 20"/>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85" name="Line 21"/>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6" name="Line 22"/>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7" name="Line 23"/>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8" name="Line 24"/>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9" name="Line 25"/>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0" name="Line 26"/>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1" name="Line 27"/>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2" name="Text Box 28"/>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3093" name="Rectangle 29"/>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4" name="Rectangle 30"/>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5" name="Rectangle 31"/>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6" name="Rectangle 32"/>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7" name="Rectangle 35"/>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8" name="Rectangle 36"/>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9" name="Line 37"/>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0" name="Line 39"/>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1" name="Line 40"/>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2" name="Line 41"/>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3" name="Text Box 42"/>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104" name="Line 43"/>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5" name="Line 44"/>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6" name="Line 45"/>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7" name="Text Box 46"/>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3108" name="Text Box 48"/>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09" name="Text Box 49"/>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10" name="Text Box 50"/>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3111" name="Text Box 52"/>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3112" name="Rectangle 65"/>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3" name="Rectangle 66"/>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4" name="Rectangle 67"/>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5" name="Rectangle 68"/>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6" name="Rectangle 69"/>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7" name="Rectangle 70"/>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8" name="Line 71"/>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9" name="Text Box 7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120" name="Rectangle 81"/>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21" name="Line 82"/>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2" name="Line 83"/>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3" name="Text Box 84"/>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3124" name="Line 85"/>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5" name="Line 86"/>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6" name="Line 87"/>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7" name="Line 88"/>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8" name="Oval 89"/>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3129" name="Line 91"/>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0" name="Text Box 92"/>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3131" name="Line 93"/>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2" name="Line 94"/>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3" name="Line 95"/>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4" name="Text Box 96"/>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35" name="Line 97"/>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6" name="Line 98"/>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7" name="Text Box 99"/>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3138" name="Line 100"/>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9" name="Text Box 101"/>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3140" name="Line 102"/>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1" name="Line 103"/>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2" name="Line 104"/>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3" name="Line 105"/>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4" name="Text Box 106"/>
          <p:cNvSpPr txBox="1">
            <a:spLocks noChangeArrowheads="1"/>
          </p:cNvSpPr>
          <p:nvPr/>
        </p:nvSpPr>
        <p:spPr bwMode="auto">
          <a:xfrm>
            <a:off x="971550" y="1557338"/>
            <a:ext cx="26892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命令メモリから命令を</a:t>
            </a:r>
          </a:p>
          <a:p>
            <a:pPr eaLnBrk="1" hangingPunct="1">
              <a:spcBef>
                <a:spcPct val="0"/>
              </a:spcBef>
              <a:buFontTx/>
              <a:buNone/>
            </a:pPr>
            <a:r>
              <a:rPr lang="ja-JP" altLang="en-US" sz="1800" b="1"/>
              <a:t>読み出し（フェッチ：</a:t>
            </a:r>
            <a:r>
              <a:rPr lang="en-US" altLang="ja-JP" sz="1800" b="1"/>
              <a:t>Fetch)</a:t>
            </a:r>
          </a:p>
          <a:p>
            <a:pPr eaLnBrk="1" hangingPunct="1">
              <a:spcBef>
                <a:spcPct val="0"/>
              </a:spcBef>
              <a:buFontTx/>
              <a:buNone/>
            </a:pPr>
            <a:r>
              <a:rPr lang="ja-JP" altLang="en-US" sz="1800" b="1"/>
              <a:t>実行（</a:t>
            </a:r>
            <a:r>
              <a:rPr lang="en-US" altLang="ja-JP" sz="1800" b="1"/>
              <a:t>Execution)</a:t>
            </a:r>
            <a:r>
              <a:rPr lang="ja-JP" altLang="en-US" sz="1800" b="1"/>
              <a:t>する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a:t>イミーディエイト命令</a:t>
            </a:r>
          </a:p>
        </p:txBody>
      </p:sp>
      <p:sp>
        <p:nvSpPr>
          <p:cNvPr id="3" name="コンテンツ プレースホルダー 2"/>
          <p:cNvSpPr>
            <a:spLocks noGrp="1"/>
          </p:cNvSpPr>
          <p:nvPr>
            <p:ph idx="1"/>
          </p:nvPr>
        </p:nvSpPr>
        <p:spPr>
          <a:xfrm>
            <a:off x="457200" y="1390650"/>
            <a:ext cx="8229600" cy="4525963"/>
          </a:xfrm>
        </p:spPr>
        <p:txBody>
          <a:bodyPr/>
          <a:lstStyle/>
          <a:p>
            <a:pPr eaLnBrk="1" hangingPunct="1">
              <a:defRPr/>
            </a:pPr>
            <a:r>
              <a:rPr lang="ja-JP" altLang="en-US" dirty="0"/>
              <a:t>アキュムレータから</a:t>
            </a:r>
            <a:r>
              <a:rPr lang="en-US" altLang="ja-JP" dirty="0"/>
              <a:t>1</a:t>
            </a:r>
            <a:r>
              <a:rPr lang="ja-JP" altLang="en-US" dirty="0"/>
              <a:t>引きたい！</a:t>
            </a:r>
            <a:endParaRPr lang="en-US" altLang="ja-JP" dirty="0"/>
          </a:p>
          <a:p>
            <a:pPr lvl="1" eaLnBrk="1" hangingPunct="1">
              <a:defRPr/>
            </a:pPr>
            <a:r>
              <a:rPr lang="en-US" altLang="ja-JP" dirty="0"/>
              <a:t>3</a:t>
            </a:r>
            <a:r>
              <a:rPr lang="ja-JP" altLang="en-US" dirty="0"/>
              <a:t>番地に１をあらかじめ入れておき</a:t>
            </a:r>
            <a:endParaRPr lang="en-US" altLang="ja-JP" dirty="0"/>
          </a:p>
          <a:p>
            <a:pPr lvl="1" eaLnBrk="1" hangingPunct="1">
              <a:defRPr/>
            </a:pPr>
            <a:r>
              <a:rPr lang="en-US" altLang="ja-JP" dirty="0"/>
              <a:t>SUB 3</a:t>
            </a:r>
          </a:p>
          <a:p>
            <a:pPr lvl="1" eaLnBrk="1" hangingPunct="1">
              <a:defRPr/>
            </a:pPr>
            <a:r>
              <a:rPr lang="ja-JP" altLang="en-US" dirty="0"/>
              <a:t>直接</a:t>
            </a:r>
            <a:r>
              <a:rPr lang="en-US" altLang="ja-JP" dirty="0"/>
              <a:t>1</a:t>
            </a:r>
            <a:r>
              <a:rPr lang="ja-JP" altLang="en-US" dirty="0"/>
              <a:t>を足したり、引いたりできれば便利！</a:t>
            </a:r>
            <a:endParaRPr lang="en-US" altLang="ja-JP" dirty="0"/>
          </a:p>
          <a:p>
            <a:pPr marL="57150" indent="0" eaLnBrk="1" hangingPunct="1">
              <a:buFontTx/>
              <a:buNone/>
              <a:defRPr/>
            </a:pPr>
            <a:r>
              <a:rPr lang="ja-JP" altLang="en-US" dirty="0"/>
              <a:t>→　イミーディエイト命令（直値、即値命令）</a:t>
            </a:r>
            <a:endParaRPr lang="en-US" altLang="ja-JP" dirty="0"/>
          </a:p>
          <a:p>
            <a:pPr marL="457200" lvl="1" indent="0" eaLnBrk="1" hangingPunct="1">
              <a:buFontTx/>
              <a:buNone/>
              <a:defRPr/>
            </a:pPr>
            <a:r>
              <a:rPr lang="en-US" altLang="ja-JP" dirty="0"/>
              <a:t>ADDI #1  ACC</a:t>
            </a:r>
            <a:r>
              <a:rPr lang="ja-JP" altLang="en-US" dirty="0"/>
              <a:t>←</a:t>
            </a:r>
            <a:r>
              <a:rPr lang="en-US" altLang="ja-JP" dirty="0"/>
              <a:t>ACC+1</a:t>
            </a:r>
          </a:p>
          <a:p>
            <a:pPr marL="457200" lvl="1" indent="0" eaLnBrk="1" hangingPunct="1">
              <a:buFontTx/>
              <a:buNone/>
              <a:defRPr/>
            </a:pPr>
            <a:r>
              <a:rPr lang="en-US" altLang="ja-JP" dirty="0"/>
              <a:t>ADDI</a:t>
            </a:r>
            <a:r>
              <a:rPr lang="ja-JP" altLang="en-US" dirty="0"/>
              <a:t> </a:t>
            </a:r>
            <a:r>
              <a:rPr lang="en-US" altLang="ja-JP" dirty="0"/>
              <a:t>#-1 ACC</a:t>
            </a:r>
            <a:r>
              <a:rPr lang="ja-JP" altLang="en-US" dirty="0"/>
              <a:t>←</a:t>
            </a:r>
            <a:r>
              <a:rPr lang="en-US" altLang="ja-JP" dirty="0"/>
              <a:t>ACC-1</a:t>
            </a:r>
          </a:p>
          <a:p>
            <a:pPr marL="457200" lvl="1" indent="0" eaLnBrk="1" hangingPunct="1">
              <a:buFontTx/>
              <a:buNone/>
              <a:defRPr/>
            </a:pPr>
            <a:r>
              <a:rPr lang="ja-JP" altLang="en-US" dirty="0"/>
              <a:t>命令コード中の数字をそのまま計算に使う</a:t>
            </a:r>
            <a:endParaRPr lang="en-US" altLang="ja-JP" dirty="0"/>
          </a:p>
          <a:p>
            <a:pPr marL="457200" lvl="1" indent="0" eaLnBrk="1" hangingPunct="1">
              <a:buFontTx/>
              <a:buNone/>
              <a:defRPr/>
            </a:pPr>
            <a:r>
              <a:rPr lang="ja-JP" altLang="en-US" dirty="0"/>
              <a:t>便利なのでどのマシンでも持っている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457200" y="69850"/>
            <a:ext cx="8229600" cy="1143000"/>
          </a:xfrm>
        </p:spPr>
        <p:txBody>
          <a:bodyPr/>
          <a:lstStyle/>
          <a:p>
            <a:pPr eaLnBrk="1" hangingPunct="1"/>
            <a:r>
              <a:rPr lang="en-US" altLang="ja-JP" dirty="0"/>
              <a:t>ADDI</a:t>
            </a:r>
            <a:r>
              <a:rPr lang="ja-JP" altLang="en-US" dirty="0"/>
              <a:t>命令の符号拡張</a:t>
            </a:r>
          </a:p>
        </p:txBody>
      </p:sp>
      <p:sp>
        <p:nvSpPr>
          <p:cNvPr id="3" name="コンテンツ プレースホルダー 2"/>
          <p:cNvSpPr>
            <a:spLocks noGrp="1"/>
          </p:cNvSpPr>
          <p:nvPr>
            <p:ph idx="1"/>
          </p:nvPr>
        </p:nvSpPr>
        <p:spPr>
          <a:xfrm>
            <a:off x="457200" y="1196975"/>
            <a:ext cx="8507288" cy="4525963"/>
          </a:xfrm>
        </p:spPr>
        <p:txBody>
          <a:bodyPr/>
          <a:lstStyle/>
          <a:p>
            <a:pPr eaLnBrk="1" hangingPunct="1">
              <a:defRPr/>
            </a:pPr>
            <a:r>
              <a:rPr lang="en-US" altLang="ja-JP" dirty="0"/>
              <a:t>ADDI</a:t>
            </a:r>
            <a:r>
              <a:rPr lang="ja-JP" altLang="en-US" dirty="0"/>
              <a:t> </a:t>
            </a:r>
            <a:r>
              <a:rPr lang="en-US" altLang="ja-JP" dirty="0"/>
              <a:t>#X</a:t>
            </a:r>
            <a:r>
              <a:rPr lang="ja-JP" altLang="en-US" dirty="0"/>
              <a:t>　　</a:t>
            </a:r>
            <a:r>
              <a:rPr lang="en-US" altLang="ja-JP" dirty="0"/>
              <a:t>1110</a:t>
            </a:r>
            <a:r>
              <a:rPr lang="ja-JP" altLang="en-US" dirty="0"/>
              <a:t>　</a:t>
            </a:r>
            <a:r>
              <a:rPr lang="en-US" altLang="ja-JP" dirty="0"/>
              <a:t>XXXXXXXX</a:t>
            </a:r>
          </a:p>
          <a:p>
            <a:pPr marL="457200" lvl="1" indent="0" eaLnBrk="1" hangingPunct="1">
              <a:buFontTx/>
              <a:buNone/>
              <a:defRPr/>
            </a:pPr>
            <a:r>
              <a:rPr lang="en-US" altLang="ja-JP" dirty="0"/>
              <a:t>ADDI #1    1110_00000001</a:t>
            </a:r>
          </a:p>
          <a:p>
            <a:pPr marL="457200" lvl="1" indent="0" eaLnBrk="1" hangingPunct="1">
              <a:buFontTx/>
              <a:buNone/>
              <a:defRPr/>
            </a:pPr>
            <a:r>
              <a:rPr lang="en-US" altLang="ja-JP" dirty="0"/>
              <a:t>ADDI #-1    1110_11111111</a:t>
            </a:r>
          </a:p>
          <a:p>
            <a:pPr marL="457200" lvl="1" indent="0" eaLnBrk="1" hangingPunct="1">
              <a:buFontTx/>
              <a:buNone/>
              <a:defRPr/>
            </a:pPr>
            <a:r>
              <a:rPr lang="en-US" altLang="ja-JP" sz="2000" dirty="0" err="1"/>
              <a:t>opcode</a:t>
            </a:r>
            <a:r>
              <a:rPr lang="ja-JP" altLang="en-US" sz="2000" dirty="0"/>
              <a:t>の下位</a:t>
            </a:r>
            <a:r>
              <a:rPr lang="en-US" altLang="ja-JP" sz="2000" dirty="0"/>
              <a:t>3</a:t>
            </a:r>
            <a:r>
              <a:rPr lang="ja-JP" altLang="en-US" sz="2000" dirty="0"/>
              <a:t>ビット</a:t>
            </a:r>
            <a:r>
              <a:rPr lang="en-US" altLang="ja-JP" sz="2000" dirty="0"/>
              <a:t>110</a:t>
            </a:r>
            <a:r>
              <a:rPr lang="ja-JP" altLang="en-US" sz="2000" dirty="0"/>
              <a:t>を</a:t>
            </a:r>
            <a:r>
              <a:rPr lang="en-US" altLang="ja-JP" sz="2000" dirty="0"/>
              <a:t>ADD</a:t>
            </a:r>
            <a:r>
              <a:rPr lang="ja-JP" altLang="en-US" sz="2000" dirty="0"/>
              <a:t>と共通にしておく</a:t>
            </a:r>
            <a:endParaRPr lang="en-US" altLang="ja-JP" sz="2000" dirty="0"/>
          </a:p>
          <a:p>
            <a:pPr marL="400050" lvl="1" indent="0" eaLnBrk="1" hangingPunct="1">
              <a:buFontTx/>
              <a:buNone/>
              <a:defRPr/>
            </a:pPr>
            <a:r>
              <a:rPr lang="ja-JP" altLang="en-US" sz="2000" dirty="0"/>
              <a:t>ここで困ったことに気づく</a:t>
            </a:r>
            <a:endParaRPr lang="en-US" altLang="ja-JP" sz="2000" dirty="0"/>
          </a:p>
          <a:p>
            <a:pPr marL="400050" lvl="1" indent="0" eaLnBrk="1" hangingPunct="1">
              <a:buFontTx/>
              <a:buNone/>
              <a:defRPr/>
            </a:pPr>
            <a:r>
              <a:rPr lang="ja-JP" altLang="en-US" sz="2000" dirty="0"/>
              <a:t>命令コード中の数字は</a:t>
            </a:r>
            <a:r>
              <a:rPr lang="en-US" altLang="ja-JP" sz="2000" dirty="0"/>
              <a:t>8</a:t>
            </a:r>
            <a:r>
              <a:rPr lang="ja-JP" altLang="en-US" sz="2000" dirty="0"/>
              <a:t>ビット分しか存在しない</a:t>
            </a:r>
            <a:endParaRPr lang="en-US" altLang="ja-JP" sz="2000" dirty="0"/>
          </a:p>
          <a:p>
            <a:pPr marL="400050" lvl="1" indent="0" eaLnBrk="1" hangingPunct="1">
              <a:buFontTx/>
              <a:buNone/>
              <a:defRPr/>
            </a:pPr>
            <a:r>
              <a:rPr lang="ja-JP" altLang="en-US" sz="2000" dirty="0"/>
              <a:t>しかしデータは</a:t>
            </a:r>
            <a:r>
              <a:rPr lang="en-US" altLang="ja-JP" sz="2000" dirty="0"/>
              <a:t>16</a:t>
            </a:r>
            <a:r>
              <a:rPr lang="ja-JP" altLang="en-US" sz="2000" dirty="0"/>
              <a:t>ビット幅だ</a:t>
            </a:r>
            <a:endParaRPr lang="en-US" altLang="ja-JP" sz="2000" dirty="0"/>
          </a:p>
          <a:p>
            <a:pPr marL="400050" lvl="1" indent="0" eaLnBrk="1" hangingPunct="1">
              <a:buFontTx/>
              <a:buNone/>
              <a:defRPr/>
            </a:pPr>
            <a:r>
              <a:rPr lang="ja-JP" altLang="en-US" sz="2000" dirty="0"/>
              <a:t>負の数も扱う必要がある　</a:t>
            </a:r>
            <a:endParaRPr lang="en-US" altLang="ja-JP" sz="2000" dirty="0"/>
          </a:p>
          <a:p>
            <a:pPr marL="400050" lvl="1" indent="0" eaLnBrk="1" hangingPunct="1">
              <a:buFontTx/>
              <a:buNone/>
              <a:defRPr/>
            </a:pPr>
            <a:r>
              <a:rPr lang="en-US" altLang="ja-JP" sz="2000" dirty="0"/>
              <a:t>  </a:t>
            </a:r>
            <a:r>
              <a:rPr lang="ja-JP" altLang="en-US" sz="2000" dirty="0"/>
              <a:t>→　符号拡張（</a:t>
            </a:r>
            <a:r>
              <a:rPr lang="en-US" altLang="ja-JP" sz="2000" dirty="0"/>
              <a:t>sign extension)</a:t>
            </a:r>
            <a:r>
              <a:rPr lang="ja-JP" altLang="en-US" sz="2000" dirty="0"/>
              <a:t>　</a:t>
            </a:r>
            <a:endParaRPr lang="en-US" altLang="ja-JP" sz="2000" dirty="0"/>
          </a:p>
          <a:p>
            <a:pPr marL="400050" lvl="1" indent="0" eaLnBrk="1" hangingPunct="1">
              <a:buFontTx/>
              <a:buNone/>
              <a:defRPr/>
            </a:pPr>
            <a:r>
              <a:rPr lang="en-US" altLang="ja-JP" sz="2000" dirty="0"/>
              <a:t>8bit</a:t>
            </a:r>
            <a:r>
              <a:rPr lang="ja-JP" altLang="en-US" sz="2000" dirty="0"/>
              <a:t>の最上位の符号ビットを</a:t>
            </a:r>
            <a:r>
              <a:rPr lang="en-US" altLang="ja-JP" sz="2000" dirty="0"/>
              <a:t>8</a:t>
            </a:r>
            <a:r>
              <a:rPr lang="ja-JP" altLang="en-US" sz="2000" dirty="0"/>
              <a:t>ビット補って</a:t>
            </a:r>
            <a:r>
              <a:rPr lang="en-US" altLang="ja-JP" sz="2000" dirty="0"/>
              <a:t>16</a:t>
            </a:r>
            <a:r>
              <a:rPr lang="ja-JP" altLang="en-US" sz="2000" dirty="0"/>
              <a:t>ビットに数を引き伸ばしてやる</a:t>
            </a:r>
            <a:endParaRPr lang="en-US" altLang="ja-JP" sz="2000" dirty="0"/>
          </a:p>
          <a:p>
            <a:pPr marL="400050" lvl="1" indent="0" eaLnBrk="1" hangingPunct="1">
              <a:buFontTx/>
              <a:buNone/>
              <a:defRPr/>
            </a:pPr>
            <a:r>
              <a:rPr lang="en-US" altLang="ja-JP" sz="2000" dirty="0"/>
              <a:t>2</a:t>
            </a:r>
            <a:r>
              <a:rPr lang="ja-JP" altLang="en-US" sz="2000" dirty="0"/>
              <a:t>：　</a:t>
            </a:r>
            <a:r>
              <a:rPr lang="en-US" altLang="ja-JP" sz="2000" dirty="0"/>
              <a:t>00000010</a:t>
            </a:r>
            <a:r>
              <a:rPr lang="ja-JP" altLang="en-US" sz="2000" dirty="0"/>
              <a:t>　→　</a:t>
            </a:r>
            <a:r>
              <a:rPr lang="en-US" altLang="ja-JP" sz="2000" dirty="0"/>
              <a:t>0000000000000010</a:t>
            </a:r>
          </a:p>
          <a:p>
            <a:pPr marL="400050" lvl="1" indent="0" eaLnBrk="1" hangingPunct="1">
              <a:buFontTx/>
              <a:buNone/>
              <a:defRPr/>
            </a:pPr>
            <a:r>
              <a:rPr lang="ja-JP" altLang="en-US" sz="2000" dirty="0"/>
              <a:t>－</a:t>
            </a:r>
            <a:r>
              <a:rPr lang="en-US" altLang="ja-JP" sz="2000" dirty="0"/>
              <a:t>2</a:t>
            </a:r>
            <a:r>
              <a:rPr lang="ja-JP" altLang="en-US" sz="2000" dirty="0"/>
              <a:t>：　</a:t>
            </a:r>
            <a:r>
              <a:rPr lang="en-US" altLang="ja-JP" sz="2000" dirty="0"/>
              <a:t>11111110</a:t>
            </a:r>
            <a:r>
              <a:rPr lang="ja-JP" altLang="en-US" sz="2000" dirty="0"/>
              <a:t>　→　</a:t>
            </a:r>
            <a:r>
              <a:rPr lang="en-US" altLang="ja-JP" sz="2000" dirty="0"/>
              <a:t>1111111111111110</a:t>
            </a:r>
          </a:p>
          <a:p>
            <a:pPr marL="400050" lvl="1" indent="0" eaLnBrk="1" hangingPunct="1">
              <a:buFontTx/>
              <a:buNone/>
              <a:defRPr/>
            </a:pPr>
            <a:endParaRPr lang="en-US" altLang="ja-JP" sz="2000" dirty="0"/>
          </a:p>
          <a:p>
            <a:pPr marL="400050" lvl="1" indent="0" eaLnBrk="1" hangingPunct="1">
              <a:buFontTx/>
              <a:buNone/>
              <a:defRPr/>
            </a:pPr>
            <a:endParaRPr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419475" y="16970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6627" name="Text Box 3"/>
          <p:cNvSpPr txBox="1">
            <a:spLocks noChangeArrowheads="1"/>
          </p:cNvSpPr>
          <p:nvPr/>
        </p:nvSpPr>
        <p:spPr bwMode="auto">
          <a:xfrm>
            <a:off x="4211638" y="16970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6628" name="Group 4"/>
          <p:cNvGrpSpPr>
            <a:grpSpLocks/>
          </p:cNvGrpSpPr>
          <p:nvPr/>
        </p:nvGrpSpPr>
        <p:grpSpPr bwMode="auto">
          <a:xfrm>
            <a:off x="3132138" y="1270000"/>
            <a:ext cx="1655762" cy="717550"/>
            <a:chOff x="3288" y="1299"/>
            <a:chExt cx="1996" cy="953"/>
          </a:xfrm>
        </p:grpSpPr>
        <p:sp>
          <p:nvSpPr>
            <p:cNvPr id="26678"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9"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0"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1"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2"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3"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4"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6629" name="Text Box 12"/>
          <p:cNvSpPr txBox="1">
            <a:spLocks noChangeArrowheads="1"/>
          </p:cNvSpPr>
          <p:nvPr/>
        </p:nvSpPr>
        <p:spPr bwMode="auto">
          <a:xfrm>
            <a:off x="3779838" y="12573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6630" name="Text Box 13"/>
          <p:cNvSpPr txBox="1">
            <a:spLocks noChangeArrowheads="1"/>
          </p:cNvSpPr>
          <p:nvPr/>
        </p:nvSpPr>
        <p:spPr bwMode="auto">
          <a:xfrm>
            <a:off x="3422650" y="13366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6631" name="Line 14"/>
          <p:cNvSpPr>
            <a:spLocks noChangeShapeType="1"/>
          </p:cNvSpPr>
          <p:nvPr/>
        </p:nvSpPr>
        <p:spPr bwMode="auto">
          <a:xfrm flipV="1">
            <a:off x="3563938" y="1985963"/>
            <a:ext cx="0" cy="5032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15"/>
          <p:cNvSpPr>
            <a:spLocks noChangeShapeType="1"/>
          </p:cNvSpPr>
          <p:nvPr/>
        </p:nvSpPr>
        <p:spPr bwMode="auto">
          <a:xfrm flipH="1" flipV="1">
            <a:off x="4643438" y="2817813"/>
            <a:ext cx="0" cy="822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Line 16"/>
          <p:cNvSpPr>
            <a:spLocks noChangeShapeType="1"/>
          </p:cNvSpPr>
          <p:nvPr/>
        </p:nvSpPr>
        <p:spPr bwMode="auto">
          <a:xfrm flipV="1">
            <a:off x="3995738" y="8318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4" name="Line 17"/>
          <p:cNvSpPr>
            <a:spLocks noChangeShapeType="1"/>
          </p:cNvSpPr>
          <p:nvPr/>
        </p:nvSpPr>
        <p:spPr bwMode="auto">
          <a:xfrm>
            <a:off x="1979613" y="1552575"/>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5" name="Line 19"/>
          <p:cNvSpPr>
            <a:spLocks noChangeShapeType="1"/>
          </p:cNvSpPr>
          <p:nvPr/>
        </p:nvSpPr>
        <p:spPr bwMode="auto">
          <a:xfrm flipH="1">
            <a:off x="2771775" y="831850"/>
            <a:ext cx="12239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6" name="Line 20"/>
          <p:cNvSpPr>
            <a:spLocks noChangeShapeType="1"/>
          </p:cNvSpPr>
          <p:nvPr/>
        </p:nvSpPr>
        <p:spPr bwMode="auto">
          <a:xfrm>
            <a:off x="2771775" y="831850"/>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7" name="Line 21"/>
          <p:cNvSpPr>
            <a:spLocks noChangeShapeType="1"/>
          </p:cNvSpPr>
          <p:nvPr/>
        </p:nvSpPr>
        <p:spPr bwMode="auto">
          <a:xfrm>
            <a:off x="2771775" y="3279775"/>
            <a:ext cx="792163"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8" name="Line 22"/>
          <p:cNvSpPr>
            <a:spLocks noChangeShapeType="1"/>
          </p:cNvSpPr>
          <p:nvPr/>
        </p:nvSpPr>
        <p:spPr bwMode="auto">
          <a:xfrm flipV="1">
            <a:off x="3563938" y="2847975"/>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9" name="Line 23"/>
          <p:cNvSpPr>
            <a:spLocks noChangeShapeType="1"/>
          </p:cNvSpPr>
          <p:nvPr/>
        </p:nvSpPr>
        <p:spPr bwMode="auto">
          <a:xfrm>
            <a:off x="3060700" y="26320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0" name="Line 24"/>
          <p:cNvSpPr>
            <a:spLocks noChangeShapeType="1"/>
          </p:cNvSpPr>
          <p:nvPr/>
        </p:nvSpPr>
        <p:spPr bwMode="auto">
          <a:xfrm flipH="1">
            <a:off x="3060700" y="27035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1" name="Line 25"/>
          <p:cNvSpPr>
            <a:spLocks noChangeShapeType="1"/>
          </p:cNvSpPr>
          <p:nvPr/>
        </p:nvSpPr>
        <p:spPr bwMode="auto">
          <a:xfrm>
            <a:off x="2268538" y="270351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2" name="Text Box 26"/>
          <p:cNvSpPr txBox="1">
            <a:spLocks noChangeArrowheads="1"/>
          </p:cNvSpPr>
          <p:nvPr/>
        </p:nvSpPr>
        <p:spPr bwMode="auto">
          <a:xfrm>
            <a:off x="3276600" y="2481263"/>
            <a:ext cx="2476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 </a:t>
            </a:r>
          </a:p>
        </p:txBody>
      </p:sp>
      <p:sp>
        <p:nvSpPr>
          <p:cNvPr id="26643" name="Rectangle 27"/>
          <p:cNvSpPr>
            <a:spLocks noChangeArrowheads="1"/>
          </p:cNvSpPr>
          <p:nvPr/>
        </p:nvSpPr>
        <p:spPr bwMode="auto">
          <a:xfrm>
            <a:off x="3636963" y="36401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4" name="Rectangle 28"/>
          <p:cNvSpPr>
            <a:spLocks noChangeArrowheads="1"/>
          </p:cNvSpPr>
          <p:nvPr/>
        </p:nvSpPr>
        <p:spPr bwMode="auto">
          <a:xfrm>
            <a:off x="3636963" y="38560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5" name="Rectangle 29"/>
          <p:cNvSpPr>
            <a:spLocks noChangeArrowheads="1"/>
          </p:cNvSpPr>
          <p:nvPr/>
        </p:nvSpPr>
        <p:spPr bwMode="auto">
          <a:xfrm>
            <a:off x="3636963" y="40719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6" name="Rectangle 30"/>
          <p:cNvSpPr>
            <a:spLocks noChangeArrowheads="1"/>
          </p:cNvSpPr>
          <p:nvPr/>
        </p:nvSpPr>
        <p:spPr bwMode="auto">
          <a:xfrm>
            <a:off x="3636963" y="42878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7" name="Rectangle 31"/>
          <p:cNvSpPr>
            <a:spLocks noChangeArrowheads="1"/>
          </p:cNvSpPr>
          <p:nvPr/>
        </p:nvSpPr>
        <p:spPr bwMode="auto">
          <a:xfrm>
            <a:off x="3636963"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8" name="Rectangle 32"/>
          <p:cNvSpPr>
            <a:spLocks noChangeArrowheads="1"/>
          </p:cNvSpPr>
          <p:nvPr/>
        </p:nvSpPr>
        <p:spPr bwMode="auto">
          <a:xfrm>
            <a:off x="3636963" y="4505325"/>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9" name="Line 33"/>
          <p:cNvSpPr>
            <a:spLocks noChangeShapeType="1"/>
          </p:cNvSpPr>
          <p:nvPr/>
        </p:nvSpPr>
        <p:spPr bwMode="auto">
          <a:xfrm>
            <a:off x="1331913" y="4287838"/>
            <a:ext cx="2233612" cy="15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0" name="Line 34"/>
          <p:cNvSpPr>
            <a:spLocks noChangeShapeType="1"/>
          </p:cNvSpPr>
          <p:nvPr/>
        </p:nvSpPr>
        <p:spPr bwMode="auto">
          <a:xfrm flipV="1">
            <a:off x="5235575" y="51530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1" name="Line 35"/>
          <p:cNvSpPr>
            <a:spLocks noChangeShapeType="1"/>
          </p:cNvSpPr>
          <p:nvPr/>
        </p:nvSpPr>
        <p:spPr bwMode="auto">
          <a:xfrm>
            <a:off x="3563938" y="2273300"/>
            <a:ext cx="6191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2" name="Line 36"/>
          <p:cNvSpPr>
            <a:spLocks noChangeShapeType="1"/>
          </p:cNvSpPr>
          <p:nvPr/>
        </p:nvSpPr>
        <p:spPr bwMode="auto">
          <a:xfrm>
            <a:off x="4183063" y="2273300"/>
            <a:ext cx="0" cy="13668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3" name="Text Box 37"/>
          <p:cNvSpPr txBox="1">
            <a:spLocks noChangeArrowheads="1"/>
          </p:cNvSpPr>
          <p:nvPr/>
        </p:nvSpPr>
        <p:spPr bwMode="auto">
          <a:xfrm>
            <a:off x="4048125" y="45259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6654" name="Line 38"/>
          <p:cNvSpPr>
            <a:spLocks noChangeShapeType="1"/>
          </p:cNvSpPr>
          <p:nvPr/>
        </p:nvSpPr>
        <p:spPr bwMode="auto">
          <a:xfrm flipV="1">
            <a:off x="3924300" y="515461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5" name="Line 39"/>
          <p:cNvSpPr>
            <a:spLocks noChangeShapeType="1"/>
          </p:cNvSpPr>
          <p:nvPr/>
        </p:nvSpPr>
        <p:spPr bwMode="auto">
          <a:xfrm flipV="1">
            <a:off x="3851275" y="5010150"/>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6" name="Line 40"/>
          <p:cNvSpPr>
            <a:spLocks noChangeShapeType="1"/>
          </p:cNvSpPr>
          <p:nvPr/>
        </p:nvSpPr>
        <p:spPr bwMode="auto">
          <a:xfrm>
            <a:off x="3924300" y="5010150"/>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7" name="Text Box 41"/>
          <p:cNvSpPr txBox="1">
            <a:spLocks noChangeArrowheads="1"/>
          </p:cNvSpPr>
          <p:nvPr/>
        </p:nvSpPr>
        <p:spPr bwMode="auto">
          <a:xfrm>
            <a:off x="4787900" y="5407025"/>
            <a:ext cx="116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6658" name="Text Box 42"/>
          <p:cNvSpPr txBox="1">
            <a:spLocks noChangeArrowheads="1"/>
          </p:cNvSpPr>
          <p:nvPr/>
        </p:nvSpPr>
        <p:spPr bwMode="auto">
          <a:xfrm>
            <a:off x="3419475" y="54070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59" name="Text Box 43"/>
          <p:cNvSpPr txBox="1">
            <a:spLocks noChangeArrowheads="1"/>
          </p:cNvSpPr>
          <p:nvPr/>
        </p:nvSpPr>
        <p:spPr bwMode="auto">
          <a:xfrm>
            <a:off x="1981200" y="23447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60" name="Text Box 44"/>
          <p:cNvSpPr txBox="1">
            <a:spLocks noChangeArrowheads="1"/>
          </p:cNvSpPr>
          <p:nvPr/>
        </p:nvSpPr>
        <p:spPr bwMode="auto">
          <a:xfrm>
            <a:off x="1908175" y="1190625"/>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6661" name="Text Box 45"/>
          <p:cNvSpPr txBox="1">
            <a:spLocks noChangeArrowheads="1"/>
          </p:cNvSpPr>
          <p:nvPr/>
        </p:nvSpPr>
        <p:spPr bwMode="auto">
          <a:xfrm>
            <a:off x="4335463" y="3333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6662" name="Line 77"/>
          <p:cNvSpPr>
            <a:spLocks noChangeShapeType="1"/>
          </p:cNvSpPr>
          <p:nvPr/>
        </p:nvSpPr>
        <p:spPr bwMode="auto">
          <a:xfrm>
            <a:off x="3003550" y="5368925"/>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63" name="Text Box 44"/>
          <p:cNvSpPr txBox="1">
            <a:spLocks noChangeArrowheads="1"/>
          </p:cNvSpPr>
          <p:nvPr/>
        </p:nvSpPr>
        <p:spPr bwMode="auto">
          <a:xfrm>
            <a:off x="677863" y="3779838"/>
            <a:ext cx="10953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operand</a:t>
            </a:r>
          </a:p>
        </p:txBody>
      </p:sp>
      <p:cxnSp>
        <p:nvCxnSpPr>
          <p:cNvPr id="5" name="直線コネクタ 4"/>
          <p:cNvCxnSpPr/>
          <p:nvPr/>
        </p:nvCxnSpPr>
        <p:spPr>
          <a:xfrm flipV="1">
            <a:off x="3132138" y="3500438"/>
            <a:ext cx="0" cy="78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132138" y="3500438"/>
            <a:ext cx="133508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666" name="Line 15"/>
          <p:cNvSpPr>
            <a:spLocks noChangeShapeType="1"/>
          </p:cNvSpPr>
          <p:nvPr/>
        </p:nvSpPr>
        <p:spPr bwMode="auto">
          <a:xfrm flipH="1" flipV="1">
            <a:off x="4467225" y="2817813"/>
            <a:ext cx="0" cy="6826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9" name="直線コネクタ 8"/>
          <p:cNvCxnSpPr/>
          <p:nvPr/>
        </p:nvCxnSpPr>
        <p:spPr>
          <a:xfrm>
            <a:off x="4297363" y="2817813"/>
            <a:ext cx="4905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flipV="1">
            <a:off x="4643438" y="2527300"/>
            <a:ext cx="144462" cy="290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4460875" y="2527300"/>
            <a:ext cx="1762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4346575" y="2527300"/>
            <a:ext cx="114300" cy="2809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71" name="Line 15"/>
          <p:cNvSpPr>
            <a:spLocks noChangeShapeType="1"/>
          </p:cNvSpPr>
          <p:nvPr/>
        </p:nvSpPr>
        <p:spPr bwMode="auto">
          <a:xfrm flipH="1" flipV="1">
            <a:off x="4529138" y="1947863"/>
            <a:ext cx="0" cy="5794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2" name="Text Box 43"/>
          <p:cNvSpPr txBox="1">
            <a:spLocks noChangeArrowheads="1"/>
          </p:cNvSpPr>
          <p:nvPr/>
        </p:nvSpPr>
        <p:spPr bwMode="auto">
          <a:xfrm>
            <a:off x="4559300" y="2085975"/>
            <a:ext cx="7874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alu_b</a:t>
            </a:r>
          </a:p>
        </p:txBody>
      </p:sp>
      <p:sp>
        <p:nvSpPr>
          <p:cNvPr id="26673" name="Text Box 43"/>
          <p:cNvSpPr txBox="1">
            <a:spLocks noChangeArrowheads="1"/>
          </p:cNvSpPr>
          <p:nvPr/>
        </p:nvSpPr>
        <p:spPr bwMode="auto">
          <a:xfrm>
            <a:off x="5219700" y="820738"/>
            <a:ext cx="28479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設計のイメージ：</a:t>
            </a:r>
            <a:endParaRPr lang="en-US" altLang="ja-JP" sz="1800" b="1"/>
          </a:p>
          <a:p>
            <a:pPr eaLnBrk="1" hangingPunct="1">
              <a:spcBef>
                <a:spcPct val="0"/>
              </a:spcBef>
              <a:buFontTx/>
              <a:buNone/>
            </a:pPr>
            <a:r>
              <a:rPr lang="en-US" altLang="ja-JP" sz="1800" b="1"/>
              <a:t>ADDI</a:t>
            </a:r>
            <a:r>
              <a:rPr lang="ja-JP" altLang="en-US" sz="1800" b="1"/>
              <a:t>命令の時のみ</a:t>
            </a:r>
            <a:endParaRPr lang="en-US" altLang="ja-JP" sz="1800" b="1"/>
          </a:p>
          <a:p>
            <a:pPr eaLnBrk="1" hangingPunct="1">
              <a:spcBef>
                <a:spcPct val="0"/>
              </a:spcBef>
              <a:buFontTx/>
              <a:buNone/>
            </a:pPr>
            <a:r>
              <a:rPr lang="en-US" altLang="ja-JP" sz="1800" b="1"/>
              <a:t>operand</a:t>
            </a:r>
            <a:r>
              <a:rPr lang="ja-JP" altLang="en-US" sz="1800" b="1"/>
              <a:t>を符号拡張して</a:t>
            </a:r>
            <a:endParaRPr lang="en-US" altLang="ja-JP" sz="1800" b="1"/>
          </a:p>
          <a:p>
            <a:pPr eaLnBrk="1" hangingPunct="1">
              <a:spcBef>
                <a:spcPct val="0"/>
              </a:spcBef>
              <a:buFontTx/>
              <a:buNone/>
            </a:pPr>
            <a:r>
              <a:rPr lang="en-US" altLang="ja-JP" sz="1800" b="1"/>
              <a:t>ALU</a:t>
            </a:r>
            <a:r>
              <a:rPr lang="ja-JP" altLang="en-US" sz="1800" b="1"/>
              <a:t>の</a:t>
            </a:r>
            <a:r>
              <a:rPr lang="en-US" altLang="ja-JP" sz="1800" b="1"/>
              <a:t>B</a:t>
            </a:r>
            <a:r>
              <a:rPr lang="ja-JP" altLang="en-US" sz="1800" b="1"/>
              <a:t>入力に入れてやる</a:t>
            </a:r>
            <a:endParaRPr lang="en-US" altLang="ja-JP" sz="1800" b="1"/>
          </a:p>
        </p:txBody>
      </p:sp>
      <p:sp>
        <p:nvSpPr>
          <p:cNvPr id="26674" name="Text Box 43"/>
          <p:cNvSpPr txBox="1">
            <a:spLocks noChangeArrowheads="1"/>
          </p:cNvSpPr>
          <p:nvPr/>
        </p:nvSpPr>
        <p:spPr bwMode="auto">
          <a:xfrm>
            <a:off x="4856163" y="3114675"/>
            <a:ext cx="10048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ddatain</a:t>
            </a:r>
          </a:p>
        </p:txBody>
      </p:sp>
      <p:sp>
        <p:nvSpPr>
          <p:cNvPr id="26675" name="Rectangle 18"/>
          <p:cNvSpPr>
            <a:spLocks noChangeArrowheads="1"/>
          </p:cNvSpPr>
          <p:nvPr/>
        </p:nvSpPr>
        <p:spPr bwMode="auto">
          <a:xfrm>
            <a:off x="3059113" y="2490788"/>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1154" name="Rectangle 18"/>
          <p:cNvSpPr>
            <a:spLocks noChangeArrowheads="1"/>
          </p:cNvSpPr>
          <p:nvPr/>
        </p:nvSpPr>
        <p:spPr bwMode="auto">
          <a:xfrm>
            <a:off x="2844800" y="3803650"/>
            <a:ext cx="647700" cy="233363"/>
          </a:xfrm>
          <a:prstGeom prst="rect">
            <a:avLst/>
          </a:prstGeom>
          <a:solidFill>
            <a:schemeClr val="bg1"/>
          </a:solidFill>
          <a:ln w="28575">
            <a:solidFill>
              <a:schemeClr val="tx1"/>
            </a:solidFill>
            <a:miter lim="800000"/>
            <a:headEnd/>
            <a:tailEnd/>
          </a:ln>
          <a:effectLst/>
        </p:spPr>
        <p:txBody>
          <a:bodyPr wrap="none" anchor="ctr"/>
          <a:lstStyle/>
          <a:p>
            <a:pPr eaLnBrk="1" hangingPunct="1">
              <a:defRPr/>
            </a:pPr>
            <a:r>
              <a:rPr lang="ja-JP" altLang="en-US" sz="1050" dirty="0"/>
              <a:t>符号拡張</a:t>
            </a:r>
          </a:p>
        </p:txBody>
      </p:sp>
      <p:sp>
        <p:nvSpPr>
          <p:cNvPr id="26677" name="Text Box 43"/>
          <p:cNvSpPr txBox="1">
            <a:spLocks noChangeArrowheads="1"/>
          </p:cNvSpPr>
          <p:nvPr/>
        </p:nvSpPr>
        <p:spPr bwMode="auto">
          <a:xfrm>
            <a:off x="3203575" y="2493963"/>
            <a:ext cx="9159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accum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z="3600"/>
              <a:t>符号拡張とゼロ拡張の</a:t>
            </a:r>
            <a:r>
              <a:rPr lang="en-US" altLang="ja-JP" sz="3600"/>
              <a:t>Verilog</a:t>
            </a:r>
            <a:r>
              <a:rPr lang="ja-JP" altLang="en-US" sz="3600"/>
              <a:t>記述</a:t>
            </a:r>
          </a:p>
        </p:txBody>
      </p:sp>
      <p:sp>
        <p:nvSpPr>
          <p:cNvPr id="122883" name="Rectangle 3"/>
          <p:cNvSpPr>
            <a:spLocks noGrp="1" noChangeArrowheads="1"/>
          </p:cNvSpPr>
          <p:nvPr>
            <p:ph type="body" idx="1"/>
          </p:nvPr>
        </p:nvSpPr>
        <p:spPr>
          <a:xfrm>
            <a:off x="463550" y="1196975"/>
            <a:ext cx="8429625" cy="4708525"/>
          </a:xfrm>
        </p:spPr>
        <p:txBody>
          <a:bodyPr/>
          <a:lstStyle/>
          <a:p>
            <a:pPr eaLnBrk="1" hangingPunct="1">
              <a:buFontTx/>
              <a:buNone/>
              <a:defRPr/>
            </a:pPr>
            <a:r>
              <a:rPr lang="en-US" altLang="ja-JP" sz="2800" b="1" dirty="0"/>
              <a:t>{n{x}}</a:t>
            </a:r>
            <a:r>
              <a:rPr lang="ja-JP" altLang="en-US" sz="2800" b="1" dirty="0"/>
              <a:t>は</a:t>
            </a:r>
            <a:r>
              <a:rPr lang="ja-JP" altLang="en-US" sz="2800" b="1" dirty="0" err="1"/>
              <a:t>ｘ</a:t>
            </a:r>
            <a:r>
              <a:rPr lang="ja-JP" altLang="en-US" sz="2800" b="1" dirty="0"/>
              <a:t>を</a:t>
            </a:r>
            <a:r>
              <a:rPr lang="en-US" altLang="ja-JP" sz="2800" b="1" dirty="0"/>
              <a:t>n</a:t>
            </a:r>
            <a:r>
              <a:rPr lang="ja-JP" altLang="en-US" sz="2800" b="1" dirty="0"/>
              <a:t>回繰り返して並べることを意味する</a:t>
            </a:r>
            <a:endParaRPr lang="en-US" altLang="ja-JP" sz="2800" b="1" dirty="0"/>
          </a:p>
          <a:p>
            <a:pPr eaLnBrk="1" hangingPunct="1">
              <a:defRPr/>
            </a:pPr>
            <a:r>
              <a:rPr lang="ja-JP" altLang="en-US" sz="2800" dirty="0"/>
              <a:t>同じ数の繰り返しは</a:t>
            </a:r>
            <a:r>
              <a:rPr lang="en-US" altLang="ja-JP" sz="2800" dirty="0"/>
              <a:t>{</a:t>
            </a:r>
            <a:r>
              <a:rPr lang="ja-JP" altLang="en-US" sz="2800" dirty="0"/>
              <a:t>繰り返し回数</a:t>
            </a:r>
            <a:r>
              <a:rPr lang="en-US" altLang="ja-JP" sz="2800" dirty="0"/>
              <a:t>{</a:t>
            </a:r>
            <a:r>
              <a:rPr lang="ja-JP" altLang="en-US" sz="2800" dirty="0"/>
              <a:t>数</a:t>
            </a:r>
            <a:r>
              <a:rPr lang="en-US" altLang="ja-JP" sz="2800" dirty="0"/>
              <a:t>}}</a:t>
            </a:r>
          </a:p>
          <a:p>
            <a:pPr marL="0" indent="0" eaLnBrk="1" hangingPunct="1">
              <a:buFontTx/>
              <a:buNone/>
              <a:defRPr/>
            </a:pPr>
            <a:r>
              <a:rPr lang="ja-JP" altLang="en-US" sz="2800" dirty="0"/>
              <a:t>例　</a:t>
            </a:r>
            <a:r>
              <a:rPr lang="en-US" altLang="ja-JP" sz="2800" dirty="0"/>
              <a:t>{8{1’b1}} </a:t>
            </a:r>
            <a:r>
              <a:rPr lang="ja-JP" altLang="en-US" sz="2800" dirty="0"/>
              <a:t>→　</a:t>
            </a:r>
            <a:r>
              <a:rPr lang="en-US" altLang="ja-JP" sz="2800" dirty="0"/>
              <a:t>11111111  {3{16’habcd}} </a:t>
            </a:r>
            <a:r>
              <a:rPr lang="ja-JP" altLang="en-US" sz="2800" dirty="0"/>
              <a:t>→　</a:t>
            </a:r>
            <a:r>
              <a:rPr lang="en-US" altLang="ja-JP" sz="2800" dirty="0" err="1"/>
              <a:t>abcdabcdabcd</a:t>
            </a:r>
            <a:endParaRPr lang="en-US" altLang="ja-JP" sz="2800" dirty="0"/>
          </a:p>
          <a:p>
            <a:pPr marL="0" indent="0" eaLnBrk="1" hangingPunct="1">
              <a:buFontTx/>
              <a:buNone/>
              <a:defRPr/>
            </a:pPr>
            <a:endParaRPr lang="ja-JP" altLang="en-US" sz="2800" b="1" dirty="0"/>
          </a:p>
          <a:p>
            <a:pPr eaLnBrk="1" hangingPunct="1">
              <a:buFontTx/>
              <a:buNone/>
              <a:defRPr/>
            </a:pPr>
            <a:r>
              <a:rPr lang="en-US" altLang="ja-JP" sz="2800" b="1" dirty="0"/>
              <a:t>{ {8{operand[7]}},operand} →</a:t>
            </a:r>
            <a:r>
              <a:rPr lang="ja-JP" altLang="en-US" sz="2800" b="1" dirty="0"/>
              <a:t>　</a:t>
            </a:r>
            <a:endParaRPr lang="en-US" altLang="ja-JP" sz="2800" b="1" dirty="0"/>
          </a:p>
          <a:p>
            <a:pPr eaLnBrk="1" hangingPunct="1">
              <a:buFontTx/>
              <a:buNone/>
              <a:defRPr/>
            </a:pPr>
            <a:r>
              <a:rPr lang="ja-JP" altLang="en-US" sz="2800" b="1" dirty="0"/>
              <a:t>符号ビットを</a:t>
            </a:r>
            <a:r>
              <a:rPr lang="en-US" altLang="ja-JP" sz="2800" b="1" dirty="0"/>
              <a:t>8</a:t>
            </a:r>
            <a:r>
              <a:rPr lang="ja-JP" altLang="en-US" sz="2800" b="1" dirty="0"/>
              <a:t>ビット並べ、</a:t>
            </a:r>
            <a:r>
              <a:rPr lang="en-US" altLang="ja-JP" sz="2800" b="1" dirty="0"/>
              <a:t>operand</a:t>
            </a:r>
            <a:r>
              <a:rPr lang="ja-JP" altLang="en-US" sz="2800" b="1" dirty="0"/>
              <a:t>と連結→　符号拡張</a:t>
            </a:r>
          </a:p>
          <a:p>
            <a:pPr eaLnBrk="1" hangingPunct="1">
              <a:buFontTx/>
              <a:buNone/>
              <a:defRPr/>
            </a:pPr>
            <a:endParaRPr lang="ja-JP" altLang="en-US" sz="2800" b="1" dirty="0"/>
          </a:p>
          <a:p>
            <a:pPr eaLnBrk="1" hangingPunct="1">
              <a:buFontTx/>
              <a:buNone/>
              <a:defRPr/>
            </a:pPr>
            <a:r>
              <a:rPr lang="en-US" altLang="ja-JP" sz="2800" b="1" dirty="0"/>
              <a:t>{8’b0,operand} →</a:t>
            </a:r>
            <a:r>
              <a:rPr lang="ja-JP" altLang="en-US" sz="2800" b="1" dirty="0"/>
              <a:t>　</a:t>
            </a:r>
            <a:endParaRPr lang="en-US" altLang="ja-JP" sz="2800" b="1" dirty="0"/>
          </a:p>
          <a:p>
            <a:pPr eaLnBrk="1" hangingPunct="1">
              <a:buFontTx/>
              <a:buNone/>
              <a:defRPr/>
            </a:pPr>
            <a:r>
              <a:rPr lang="en-US" altLang="ja-JP" sz="2800" b="1" dirty="0"/>
              <a:t>0</a:t>
            </a:r>
            <a:r>
              <a:rPr lang="ja-JP" altLang="en-US" sz="2800" b="1" dirty="0"/>
              <a:t>を</a:t>
            </a:r>
            <a:r>
              <a:rPr lang="en-US" altLang="ja-JP" sz="2800" b="1" dirty="0"/>
              <a:t>8</a:t>
            </a:r>
            <a:r>
              <a:rPr lang="ja-JP" altLang="en-US" sz="2800" b="1" dirty="0"/>
              <a:t>個と</a:t>
            </a:r>
            <a:r>
              <a:rPr lang="en-US" altLang="ja-JP" sz="2800" b="1" dirty="0"/>
              <a:t>operand</a:t>
            </a:r>
            <a:r>
              <a:rPr lang="ja-JP" altLang="en-US" sz="2800" b="1" dirty="0"/>
              <a:t>を連結→ゼロ拡張</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463550" y="55563"/>
            <a:ext cx="8229600" cy="1143000"/>
          </a:xfrm>
        </p:spPr>
        <p:txBody>
          <a:bodyPr/>
          <a:lstStyle/>
          <a:p>
            <a:pPr eaLnBrk="1" hangingPunct="1"/>
            <a:r>
              <a:rPr lang="ja-JP" altLang="en-US"/>
              <a:t>バスの連結　</a:t>
            </a:r>
            <a:r>
              <a:rPr lang="en-US" altLang="ja-JP"/>
              <a:t>{  ,  }</a:t>
            </a:r>
            <a:endParaRPr lang="ja-JP" altLang="en-US"/>
          </a:p>
        </p:txBody>
      </p:sp>
      <p:sp>
        <p:nvSpPr>
          <p:cNvPr id="24579" name="コンテンツ プレースホルダー 2"/>
          <p:cNvSpPr>
            <a:spLocks noGrp="1"/>
          </p:cNvSpPr>
          <p:nvPr>
            <p:ph idx="1"/>
          </p:nvPr>
        </p:nvSpPr>
        <p:spPr>
          <a:xfrm>
            <a:off x="439738" y="1484313"/>
            <a:ext cx="8229600" cy="4525962"/>
          </a:xfrm>
        </p:spPr>
        <p:txBody>
          <a:bodyPr/>
          <a:lstStyle/>
          <a:p>
            <a:pPr marL="342900" lvl="1" indent="0" eaLnBrk="1" hangingPunct="1">
              <a:buFontTx/>
              <a:buNone/>
            </a:pPr>
            <a:r>
              <a:rPr lang="en-US" altLang="ja-JP" sz="2400"/>
              <a:t>wire [3:0] a,b,c;</a:t>
            </a:r>
          </a:p>
          <a:p>
            <a:pPr marL="342900" lvl="1" indent="0" eaLnBrk="1" hangingPunct="1">
              <a:buFontTx/>
              <a:buNone/>
            </a:pPr>
            <a:r>
              <a:rPr lang="en-US" altLang="ja-JP" sz="2400"/>
              <a:t>wire d;</a:t>
            </a:r>
          </a:p>
          <a:p>
            <a:pPr marL="342900" lvl="1" indent="0" eaLnBrk="1" hangingPunct="1">
              <a:buFontTx/>
              <a:buNone/>
            </a:pPr>
            <a:r>
              <a:rPr lang="en-US" altLang="ja-JP" sz="2400"/>
              <a:t>wire [7:0] x,y;</a:t>
            </a:r>
          </a:p>
          <a:p>
            <a:pPr marL="342900" lvl="1" indent="0" eaLnBrk="1" hangingPunct="1">
              <a:buFontTx/>
              <a:buNone/>
            </a:pPr>
            <a:r>
              <a:rPr lang="en-US" altLang="ja-JP" sz="2400"/>
              <a:t>assign x = {a,b};   4bit</a:t>
            </a:r>
            <a:r>
              <a:rPr lang="ja-JP" altLang="en-US" sz="2400"/>
              <a:t>のバスを二つ連結して</a:t>
            </a:r>
            <a:r>
              <a:rPr lang="en-US" altLang="ja-JP" sz="2400"/>
              <a:t>8bit</a:t>
            </a:r>
            <a:r>
              <a:rPr lang="ja-JP" altLang="en-US" sz="2400"/>
              <a:t>にする。</a:t>
            </a:r>
            <a:endParaRPr lang="en-US" altLang="ja-JP" sz="2400"/>
          </a:p>
          <a:p>
            <a:pPr marL="342900" lvl="1" indent="0" eaLnBrk="1" hangingPunct="1">
              <a:buFontTx/>
              <a:buNone/>
            </a:pPr>
            <a:r>
              <a:rPr lang="en-US" altLang="ja-JP" sz="2400"/>
              <a:t>assign y = {c,d,d,d,d}; 4bit</a:t>
            </a:r>
            <a:r>
              <a:rPr lang="ja-JP" altLang="en-US" sz="2400"/>
              <a:t>に</a:t>
            </a:r>
            <a:r>
              <a:rPr lang="en-US" altLang="ja-JP" sz="2400"/>
              <a:t>1bit</a:t>
            </a:r>
            <a:r>
              <a:rPr lang="ja-JP" altLang="en-US" sz="2400"/>
              <a:t>を</a:t>
            </a:r>
            <a:r>
              <a:rPr lang="en-US" altLang="ja-JP" sz="2400"/>
              <a:t>4</a:t>
            </a:r>
            <a:r>
              <a:rPr lang="ja-JP" altLang="en-US" sz="2400"/>
              <a:t>つ連結して</a:t>
            </a:r>
            <a:r>
              <a:rPr lang="en-US" altLang="ja-JP" sz="2400"/>
              <a:t>8bit</a:t>
            </a:r>
            <a:r>
              <a:rPr lang="ja-JP" altLang="en-US" sz="2400"/>
              <a:t>にする。</a:t>
            </a:r>
            <a:endParaRPr lang="en-US" altLang="ja-JP" sz="2400"/>
          </a:p>
          <a:p>
            <a:pPr marL="0" indent="0" eaLnBrk="1" hangingPunct="1">
              <a:buFontTx/>
              <a:buNone/>
            </a:pPr>
            <a:r>
              <a:rPr lang="en-US" altLang="ja-JP" sz="2400"/>
              <a:t>{ }</a:t>
            </a:r>
            <a:r>
              <a:rPr lang="ja-JP" altLang="en-US" sz="2400"/>
              <a:t>を使っていくつでもくっつけて一つのバスにできる。</a:t>
            </a:r>
            <a:endParaRPr lang="en-US" altLang="ja-JP" sz="2400"/>
          </a:p>
          <a:p>
            <a:pPr marL="0" indent="0" eaLnBrk="1" hangingPunct="1">
              <a:buFontTx/>
              <a:buNone/>
            </a:pPr>
            <a:r>
              <a:rPr lang="ja-JP" altLang="en-US" sz="2400"/>
              <a:t>連結を使ってバスの分割も可能</a:t>
            </a:r>
            <a:endParaRPr lang="en-US" altLang="ja-JP" sz="2400"/>
          </a:p>
          <a:p>
            <a:pPr marL="342900" lvl="1" indent="0" eaLnBrk="1" hangingPunct="1">
              <a:buFontTx/>
              <a:buNone/>
            </a:pPr>
            <a:r>
              <a:rPr lang="en-US" altLang="ja-JP" sz="2400"/>
              <a:t>assign {a,b} = x; </a:t>
            </a:r>
            <a:r>
              <a:rPr lang="ja-JP" altLang="en-US" sz="2400"/>
              <a:t>　</a:t>
            </a:r>
            <a:r>
              <a:rPr lang="en-US" altLang="ja-JP" sz="2400"/>
              <a:t>assign a=x[7:4]; assign b=x[3:0];</a:t>
            </a:r>
            <a:r>
              <a:rPr lang="ja-JP" altLang="en-US" sz="2400"/>
              <a:t>と同じ</a:t>
            </a:r>
            <a:endParaRPr lang="en-US" altLang="ja-JP" sz="2400"/>
          </a:p>
          <a:p>
            <a:pPr marL="342900" lvl="1" indent="0" eaLnBrk="1" hangingPunct="1">
              <a:buFontTx/>
              <a:buNone/>
            </a:pPr>
            <a:r>
              <a:rPr lang="en-US" altLang="ja-JP" sz="2400"/>
              <a:t>assign {a,d,d,d,d,b,c} = {x,y}; </a:t>
            </a:r>
            <a:r>
              <a:rPr lang="ja-JP" altLang="en-US" sz="2400"/>
              <a:t>などと書くこともできる</a:t>
            </a:r>
            <a:endParaRPr lang="en-US" altLang="ja-JP" sz="2400"/>
          </a:p>
          <a:p>
            <a:pPr marL="0" indent="0" eaLnBrk="1" hangingPunct="1">
              <a:buFontTx/>
              <a:buNone/>
            </a:pPr>
            <a:r>
              <a:rPr lang="ja-JP" altLang="en-US" sz="2400"/>
              <a:t>読みやすいので良く使う→左右の幅の違いに</a:t>
            </a:r>
            <a:r>
              <a:rPr lang="ja-JP" altLang="en-US"/>
              <a:t>注意</a:t>
            </a:r>
            <a:endParaRPr lang="en-US" altLang="ja-JP"/>
          </a:p>
          <a:p>
            <a:pPr marL="0" indent="0" eaLnBrk="1" hangingPunct="1">
              <a:buFontTx/>
              <a:buNone/>
            </a:pPr>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a:t>｛｝で格好良く書ける</a:t>
            </a:r>
          </a:p>
        </p:txBody>
      </p:sp>
      <p:sp>
        <p:nvSpPr>
          <p:cNvPr id="3" name="コンテンツ プレースホルダー 2"/>
          <p:cNvSpPr>
            <a:spLocks noGrp="1"/>
          </p:cNvSpPr>
          <p:nvPr>
            <p:ph idx="1"/>
          </p:nvPr>
        </p:nvSpPr>
        <p:spPr/>
        <p:txBody>
          <a:bodyPr/>
          <a:lstStyle/>
          <a:p>
            <a:pPr>
              <a:defRPr/>
            </a:pPr>
            <a:r>
              <a:rPr lang="ja-JP" altLang="en-US" dirty="0"/>
              <a:t>前回のテストベンチ</a:t>
            </a:r>
            <a:endParaRPr lang="en-US" altLang="ja-JP" dirty="0"/>
          </a:p>
          <a:p>
            <a:pPr lvl="1">
              <a:defRPr/>
            </a:pPr>
            <a:r>
              <a:rPr lang="en-US" altLang="ja-JP" dirty="0"/>
              <a:t>assign </a:t>
            </a:r>
            <a:r>
              <a:rPr lang="en-US" altLang="ja-JP" dirty="0" err="1"/>
              <a:t>opcode</a:t>
            </a:r>
            <a:r>
              <a:rPr lang="en-US" altLang="ja-JP" dirty="0"/>
              <a:t> = </a:t>
            </a:r>
            <a:r>
              <a:rPr lang="en-US" altLang="ja-JP" dirty="0" err="1"/>
              <a:t>imem</a:t>
            </a:r>
            <a:r>
              <a:rPr lang="en-US" altLang="ja-JP" dirty="0"/>
              <a:t>[</a:t>
            </a:r>
            <a:r>
              <a:rPr lang="en-US" altLang="ja-JP" dirty="0" err="1"/>
              <a:t>pcout</a:t>
            </a:r>
            <a:r>
              <a:rPr lang="en-US" altLang="ja-JP" dirty="0"/>
              <a:t>][11:8];</a:t>
            </a:r>
          </a:p>
          <a:p>
            <a:pPr lvl="1">
              <a:defRPr/>
            </a:pPr>
            <a:r>
              <a:rPr lang="en-US" altLang="ja-JP" dirty="0"/>
              <a:t>assign operand=</a:t>
            </a:r>
            <a:r>
              <a:rPr lang="en-US" altLang="ja-JP" dirty="0" err="1"/>
              <a:t>imem</a:t>
            </a:r>
            <a:r>
              <a:rPr lang="en-US" altLang="ja-JP" dirty="0"/>
              <a:t>[</a:t>
            </a:r>
            <a:r>
              <a:rPr lang="en-US" altLang="ja-JP" dirty="0" err="1"/>
              <a:t>pcout</a:t>
            </a:r>
            <a:r>
              <a:rPr lang="en-US" altLang="ja-JP" dirty="0"/>
              <a:t>][7:0];</a:t>
            </a:r>
          </a:p>
          <a:p>
            <a:pPr>
              <a:defRPr/>
            </a:pPr>
            <a:r>
              <a:rPr lang="ja-JP" altLang="en-US" dirty="0"/>
              <a:t>今回のテストベンチ</a:t>
            </a:r>
            <a:endParaRPr lang="en-US" altLang="ja-JP" dirty="0"/>
          </a:p>
          <a:p>
            <a:pPr lvl="1">
              <a:defRPr/>
            </a:pPr>
            <a:r>
              <a:rPr lang="en-US" altLang="ja-JP" dirty="0"/>
              <a:t>assign {</a:t>
            </a:r>
            <a:r>
              <a:rPr lang="en-US" altLang="ja-JP" dirty="0" err="1"/>
              <a:t>opcode</a:t>
            </a:r>
            <a:r>
              <a:rPr lang="en-US" altLang="ja-JP" dirty="0"/>
              <a:t>, operand} = </a:t>
            </a:r>
            <a:r>
              <a:rPr lang="en-US" altLang="ja-JP" dirty="0" err="1"/>
              <a:t>imem</a:t>
            </a:r>
            <a:r>
              <a:rPr lang="en-US" altLang="ja-JP" dirty="0"/>
              <a:t>[</a:t>
            </a:r>
            <a:r>
              <a:rPr lang="en-US" altLang="ja-JP" dirty="0" err="1"/>
              <a:t>pcout</a:t>
            </a:r>
            <a:r>
              <a:rPr lang="en-US" altLang="ja-JP" dirty="0"/>
              <a:t>];</a:t>
            </a:r>
          </a:p>
          <a:p>
            <a:pPr marL="457200" lvl="1" indent="0">
              <a:buFontTx/>
              <a:buNone/>
              <a:defRPr/>
            </a:pPr>
            <a:endParaRPr lang="en-US" altLang="ja-JP" dirty="0"/>
          </a:p>
          <a:p>
            <a:pPr>
              <a:defRPr/>
            </a:pPr>
            <a:r>
              <a:rPr lang="ja-JP" altLang="en-US" dirty="0"/>
              <a:t>同じことを書いているが、下の方が分かりやすい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57200" y="-100013"/>
            <a:ext cx="8229600" cy="1143001"/>
          </a:xfrm>
        </p:spPr>
        <p:txBody>
          <a:bodyPr/>
          <a:lstStyle/>
          <a:p>
            <a:pPr eaLnBrk="1" hangingPunct="1"/>
            <a:r>
              <a:rPr lang="ja-JP" altLang="en-US" sz="3600"/>
              <a:t>イミーディエイト命令の</a:t>
            </a:r>
            <a:r>
              <a:rPr lang="en-US" altLang="ja-JP" sz="3600"/>
              <a:t>Verilog</a:t>
            </a:r>
            <a:r>
              <a:rPr lang="ja-JP" altLang="en-US" sz="3600"/>
              <a:t>記述</a:t>
            </a:r>
          </a:p>
        </p:txBody>
      </p:sp>
      <p:sp>
        <p:nvSpPr>
          <p:cNvPr id="27651" name="コンテンツ プレースホルダー 2"/>
          <p:cNvSpPr>
            <a:spLocks noGrp="1"/>
          </p:cNvSpPr>
          <p:nvPr>
            <p:ph idx="1"/>
          </p:nvPr>
        </p:nvSpPr>
        <p:spPr>
          <a:xfrm>
            <a:off x="684213" y="836613"/>
            <a:ext cx="8229600" cy="4525962"/>
          </a:xfrm>
        </p:spPr>
        <p:txBody>
          <a:bodyPr/>
          <a:lstStyle/>
          <a:p>
            <a:pPr marL="0" indent="0" eaLnBrk="1" hangingPunct="1">
              <a:buFontTx/>
              <a:buNone/>
            </a:pPr>
            <a:r>
              <a:rPr lang="en-US" altLang="ja-JP" sz="2400" dirty="0"/>
              <a:t>wire </a:t>
            </a:r>
            <a:r>
              <a:rPr lang="en-US" altLang="ja-JP" sz="2400" dirty="0" err="1"/>
              <a:t>op_addi</a:t>
            </a:r>
            <a:r>
              <a:rPr lang="en-US" altLang="ja-JP" sz="2400" dirty="0"/>
              <a:t>;</a:t>
            </a:r>
          </a:p>
          <a:p>
            <a:pPr marL="0" indent="0" eaLnBrk="1" hangingPunct="1">
              <a:buFontTx/>
              <a:buNone/>
            </a:pPr>
            <a:r>
              <a:rPr lang="en-US" altLang="ja-JP" sz="2400" dirty="0"/>
              <a:t>wire [`DATA_W-1:0] </a:t>
            </a:r>
            <a:r>
              <a:rPr lang="en-US" altLang="ja-JP" sz="2400" dirty="0" err="1"/>
              <a:t>alu_b</a:t>
            </a:r>
            <a:r>
              <a:rPr lang="en-US" altLang="ja-JP" sz="2400" dirty="0"/>
              <a:t>;</a:t>
            </a:r>
          </a:p>
          <a:p>
            <a:pPr marL="0" indent="0" eaLnBrk="1" hangingPunct="1">
              <a:buFontTx/>
              <a:buNone/>
            </a:pPr>
            <a:r>
              <a:rPr lang="en-US" altLang="ja-JP" sz="2400" dirty="0"/>
              <a:t>wire [`</a:t>
            </a:r>
            <a:r>
              <a:rPr lang="en-US" altLang="ja-JP" sz="2400" dirty="0" err="1"/>
              <a:t>SEL_W</a:t>
            </a:r>
            <a:r>
              <a:rPr lang="en-US" altLang="ja-JP" sz="2400" dirty="0"/>
              <a:t>-1:0] com;</a:t>
            </a:r>
          </a:p>
          <a:p>
            <a:pPr marL="0" indent="0" eaLnBrk="1" hangingPunct="1">
              <a:buFontTx/>
              <a:buNone/>
            </a:pPr>
            <a:r>
              <a:rPr lang="en-US" altLang="ja-JP" sz="2400" dirty="0"/>
              <a:t>assign </a:t>
            </a:r>
            <a:r>
              <a:rPr lang="en-US" altLang="ja-JP" sz="2400" dirty="0" err="1"/>
              <a:t>op_addi</a:t>
            </a:r>
            <a:r>
              <a:rPr lang="en-US" altLang="ja-JP" sz="2400" dirty="0"/>
              <a:t> = opcode == `OP_ADDI;</a:t>
            </a:r>
          </a:p>
          <a:p>
            <a:pPr marL="0" indent="0" eaLnBrk="1" hangingPunct="1">
              <a:buFontTx/>
              <a:buNone/>
            </a:pPr>
            <a:r>
              <a:rPr lang="en-US" altLang="ja-JP" sz="2400" dirty="0"/>
              <a:t>…</a:t>
            </a:r>
          </a:p>
          <a:p>
            <a:pPr marL="0" indent="0" eaLnBrk="1" hangingPunct="1">
              <a:buFontTx/>
              <a:buNone/>
            </a:pPr>
            <a:r>
              <a:rPr lang="en-US" altLang="ja-JP" sz="2400" dirty="0"/>
              <a:t>assign com = </a:t>
            </a:r>
            <a:r>
              <a:rPr lang="en-US" altLang="ja-JP" sz="2400" dirty="0" err="1"/>
              <a:t>op_addi</a:t>
            </a:r>
            <a:r>
              <a:rPr lang="en-US" altLang="ja-JP" sz="2400" dirty="0"/>
              <a:t> ? `ALU_ADD: opcode[`SEL_W-1:0];</a:t>
            </a:r>
          </a:p>
          <a:p>
            <a:pPr marL="0" indent="0" eaLnBrk="1" hangingPunct="1">
              <a:buFontTx/>
              <a:buNone/>
            </a:pPr>
            <a:r>
              <a:rPr lang="en-US" altLang="ja-JP" sz="2400" dirty="0"/>
              <a:t>assign </a:t>
            </a:r>
            <a:r>
              <a:rPr lang="en-US" altLang="ja-JP" sz="2400" dirty="0" err="1"/>
              <a:t>alu_b</a:t>
            </a:r>
            <a:r>
              <a:rPr lang="en-US" altLang="ja-JP" sz="2400" dirty="0"/>
              <a:t> = </a:t>
            </a:r>
            <a:r>
              <a:rPr lang="en-US" altLang="ja-JP" sz="2400" dirty="0" err="1"/>
              <a:t>op_addi</a:t>
            </a:r>
            <a:r>
              <a:rPr lang="en-US" altLang="ja-JP" sz="2400" dirty="0"/>
              <a:t> ? {{8{operand[7]}},operand}:</a:t>
            </a:r>
          </a:p>
          <a:p>
            <a:pPr marL="0" indent="0" eaLnBrk="1" hangingPunct="1">
              <a:buFontTx/>
              <a:buNone/>
            </a:pPr>
            <a:r>
              <a:rPr lang="en-US" altLang="ja-JP" sz="2400" dirty="0"/>
              <a:t>				</a:t>
            </a:r>
            <a:r>
              <a:rPr lang="en-US" altLang="ja-JP" sz="2400" dirty="0" err="1"/>
              <a:t>ddatain</a:t>
            </a:r>
            <a:r>
              <a:rPr lang="en-US" altLang="ja-JP" sz="2400" dirty="0"/>
              <a:t>;</a:t>
            </a:r>
          </a:p>
          <a:p>
            <a:pPr marL="0" indent="0" eaLnBrk="1" hangingPunct="1">
              <a:buFontTx/>
              <a:buNone/>
            </a:pPr>
            <a:r>
              <a:rPr lang="en-US" altLang="ja-JP" sz="2400" dirty="0" err="1"/>
              <a:t>alu</a:t>
            </a:r>
            <a:r>
              <a:rPr lang="en-US" altLang="ja-JP" sz="2400" dirty="0"/>
              <a:t> alu_1(.a(</a:t>
            </a:r>
            <a:r>
              <a:rPr lang="en-US" altLang="ja-JP" sz="2400" dirty="0" err="1"/>
              <a:t>accum</a:t>
            </a:r>
            <a:r>
              <a:rPr lang="en-US" altLang="ja-JP" sz="2400" dirty="0"/>
              <a:t>), .b(</a:t>
            </a:r>
            <a:r>
              <a:rPr lang="en-US" altLang="ja-JP" sz="2400" dirty="0" err="1"/>
              <a:t>alu_b</a:t>
            </a:r>
            <a:r>
              <a:rPr lang="en-US" altLang="ja-JP" sz="2400" dirty="0"/>
              <a:t>), .s(com),  .y(</a:t>
            </a:r>
            <a:r>
              <a:rPr lang="en-US" altLang="ja-JP" sz="2400" dirty="0" err="1"/>
              <a:t>alu_y</a:t>
            </a:r>
            <a:r>
              <a:rPr lang="en-US" altLang="ja-JP" sz="2400" dirty="0"/>
              <a:t>) );</a:t>
            </a:r>
          </a:p>
          <a:p>
            <a:pPr marL="0" indent="0" eaLnBrk="1" hangingPunct="1">
              <a:buFontTx/>
              <a:buNone/>
            </a:pPr>
            <a:endParaRPr lang="en-US" altLang="ja-JP" sz="2400" dirty="0"/>
          </a:p>
          <a:p>
            <a:pPr marL="0" indent="0" eaLnBrk="1" hangingPunct="1">
              <a:buFontTx/>
              <a:buNone/>
            </a:pPr>
            <a:r>
              <a:rPr lang="ja-JP" altLang="en-US" sz="2400" dirty="0"/>
              <a:t>コマンドは</a:t>
            </a:r>
            <a:r>
              <a:rPr lang="en-US" altLang="ja-JP" sz="2400" dirty="0"/>
              <a:t>com</a:t>
            </a:r>
            <a:r>
              <a:rPr lang="ja-JP" altLang="en-US" sz="2400" dirty="0"/>
              <a:t>に加算を入れてやる。</a:t>
            </a:r>
            <a:endParaRPr lang="en-US" altLang="ja-JP" sz="2400" dirty="0"/>
          </a:p>
          <a:p>
            <a:pPr marL="0" indent="0" eaLnBrk="1" hangingPunct="1">
              <a:buFontTx/>
              <a:buNone/>
            </a:pPr>
            <a:r>
              <a:rPr lang="en-US" altLang="ja-JP" sz="2400" dirty="0" err="1"/>
              <a:t>iverilog</a:t>
            </a:r>
            <a:r>
              <a:rPr lang="en-US" altLang="ja-JP" sz="2400" dirty="0"/>
              <a:t> </a:t>
            </a:r>
            <a:r>
              <a:rPr lang="en-US" altLang="ja-JP" sz="2400" dirty="0" err="1"/>
              <a:t>test_ambi.v</a:t>
            </a:r>
            <a:r>
              <a:rPr lang="en-US" altLang="ja-JP" sz="2400" dirty="0"/>
              <a:t> </a:t>
            </a:r>
            <a:r>
              <a:rPr lang="en-US" altLang="ja-JP" sz="2400" dirty="0" err="1"/>
              <a:t>ambi.v</a:t>
            </a:r>
            <a:r>
              <a:rPr lang="en-US" altLang="ja-JP" sz="2400" dirty="0"/>
              <a:t> </a:t>
            </a:r>
            <a:r>
              <a:rPr lang="en-US" altLang="ja-JP" sz="2400" dirty="0" err="1"/>
              <a:t>alu.v</a:t>
            </a:r>
            <a:endParaRPr lang="en-US" altLang="ja-JP" sz="2400" dirty="0"/>
          </a:p>
          <a:p>
            <a:pPr marL="0" indent="0" eaLnBrk="1" hangingPunct="1">
              <a:buFontTx/>
              <a:buNone/>
            </a:pPr>
            <a:r>
              <a:rPr lang="en-US" altLang="ja-JP" sz="2400" dirty="0"/>
              <a:t>./</a:t>
            </a:r>
            <a:r>
              <a:rPr lang="en-US" altLang="ja-JP" sz="2400" dirty="0" err="1"/>
              <a:t>a.out</a:t>
            </a:r>
            <a:r>
              <a:rPr lang="en-US" altLang="ja-JP" sz="2400" dirty="0"/>
              <a:t> &gt; | </a:t>
            </a:r>
            <a:r>
              <a:rPr lang="en-US" altLang="ja-JP" sz="2400" dirty="0" err="1"/>
              <a:t>tmp</a:t>
            </a:r>
            <a:r>
              <a:rPr lang="ja-JP" altLang="en-US" sz="2400" dirty="0"/>
              <a:t>で結果を確認してみよう！</a:t>
            </a:r>
            <a:endParaRPr lang="en-US" altLang="ja-JP" sz="2400" dirty="0"/>
          </a:p>
          <a:p>
            <a:pPr marL="0" indent="0" eaLnBrk="1" hangingPunct="1">
              <a:buFontTx/>
              <a:buNone/>
            </a:pPr>
            <a:r>
              <a:rPr lang="ja-JP" altLang="en-US" sz="2400" dirty="0"/>
              <a:t>これは、</a:t>
            </a:r>
            <a:r>
              <a:rPr lang="en-US" altLang="ja-JP" sz="2400" dirty="0"/>
              <a:t>test_ambi.dat</a:t>
            </a:r>
            <a:r>
              <a:rPr lang="ja-JP" altLang="en-US" sz="2400" dirty="0"/>
              <a:t>を使っている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dirty="0"/>
              <a:t>演算命令</a:t>
            </a:r>
          </a:p>
        </p:txBody>
      </p:sp>
      <p:graphicFrame>
        <p:nvGraphicFramePr>
          <p:cNvPr id="101454" name="Group 78"/>
          <p:cNvGraphicFramePr>
            <a:graphicFrameLocks noGrp="1"/>
          </p:cNvGraphicFramePr>
          <p:nvPr>
            <p:ph idx="1"/>
            <p:extLst>
              <p:ext uri="{D42A27DB-BD31-4B8C-83A1-F6EECF244321}">
                <p14:modId xmlns:p14="http://schemas.microsoft.com/office/powerpoint/2010/main" val="3873711281"/>
              </p:ext>
            </p:extLst>
          </p:nvPr>
        </p:nvGraphicFramePr>
        <p:xfrm>
          <a:off x="179388" y="1600200"/>
          <a:ext cx="8785225" cy="5181600"/>
        </p:xfrm>
        <a:graphic>
          <a:graphicData uri="http://schemas.openxmlformats.org/drawingml/2006/table">
            <a:tbl>
              <a:tblPr/>
              <a:tblGrid>
                <a:gridCol w="1800225">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5688013">
                  <a:extLst>
                    <a:ext uri="{9D8B030D-6E8A-4147-A177-3AD203B41FA5}">
                      <a16:colId xmlns:a16="http://schemas.microsoft.com/office/drawing/2014/main" val="20002"/>
                    </a:ext>
                  </a:extLst>
                </a:gridCol>
              </a:tblGrid>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オプコード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ニーモニック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意味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NOP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No Operation</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何もしない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LD</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Load</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論理積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ACC&amp;</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論理和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左シフト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ACC←ACC&lt;&lt;1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右シフト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ACC←ACC&gt;&gt;1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ADD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加算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減算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ST</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Store</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03611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dirty="0"/>
              <a:t>分岐命令、</a:t>
            </a:r>
            <a:r>
              <a:rPr lang="en-US" altLang="ja-JP" dirty="0"/>
              <a:t>ADDI</a:t>
            </a:r>
            <a:endParaRPr lang="ja-JP" altLang="en-US" dirty="0"/>
          </a:p>
        </p:txBody>
      </p:sp>
      <p:graphicFrame>
        <p:nvGraphicFramePr>
          <p:cNvPr id="101454" name="Group 78"/>
          <p:cNvGraphicFramePr>
            <a:graphicFrameLocks noGrp="1"/>
          </p:cNvGraphicFramePr>
          <p:nvPr>
            <p:ph idx="1"/>
            <p:extLst>
              <p:ext uri="{D42A27DB-BD31-4B8C-83A1-F6EECF244321}">
                <p14:modId xmlns:p14="http://schemas.microsoft.com/office/powerpoint/2010/main" val="1690629373"/>
              </p:ext>
            </p:extLst>
          </p:nvPr>
        </p:nvGraphicFramePr>
        <p:xfrm>
          <a:off x="179388" y="1600200"/>
          <a:ext cx="8785225" cy="2072640"/>
        </p:xfrm>
        <a:graphic>
          <a:graphicData uri="http://schemas.openxmlformats.org/drawingml/2006/table">
            <a:tbl>
              <a:tblPr/>
              <a:tblGrid>
                <a:gridCol w="1800225">
                  <a:extLst>
                    <a:ext uri="{9D8B030D-6E8A-4147-A177-3AD203B41FA5}">
                      <a16:colId xmlns:a16="http://schemas.microsoft.com/office/drawing/2014/main" val="20000"/>
                    </a:ext>
                  </a:extLst>
                </a:gridCol>
                <a:gridCol w="1944315">
                  <a:extLst>
                    <a:ext uri="{9D8B030D-6E8A-4147-A177-3AD203B41FA5}">
                      <a16:colId xmlns:a16="http://schemas.microsoft.com/office/drawing/2014/main" val="20001"/>
                    </a:ext>
                  </a:extLst>
                </a:gridCol>
                <a:gridCol w="5040685">
                  <a:extLst>
                    <a:ext uri="{9D8B030D-6E8A-4147-A177-3AD203B41FA5}">
                      <a16:colId xmlns:a16="http://schemas.microsoft.com/office/drawing/2014/main" val="20002"/>
                    </a:ext>
                  </a:extLst>
                </a:gridCol>
              </a:tblGrid>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オプコード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ニーモニック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意味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BEZ</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が</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0</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ならば</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に飛ぶ</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BNZ</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が</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0</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でなければ</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に飛ぶ</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ADDI</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（符号拡張）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8566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lang="ja-JP" altLang="en-US" sz="2400" dirty="0"/>
              <a:t>分岐命令は</a:t>
            </a:r>
            <a:r>
              <a:rPr lang="en-US" altLang="ja-JP" sz="2400" dirty="0"/>
              <a:t>ACC</a:t>
            </a:r>
            <a:r>
              <a:rPr lang="ja-JP" altLang="en-US" sz="2400" dirty="0"/>
              <a:t>の中身を判断して</a:t>
            </a:r>
            <a:r>
              <a:rPr lang="en-US" altLang="ja-JP" sz="2400" dirty="0"/>
              <a:t>PC</a:t>
            </a:r>
            <a:r>
              <a:rPr lang="ja-JP" altLang="en-US" sz="2400" dirty="0"/>
              <a:t>の中身を書き換える</a:t>
            </a:r>
            <a:endParaRPr lang="en-US" altLang="ja-JP" sz="2400" dirty="0"/>
          </a:p>
          <a:p>
            <a:pPr lvl="1"/>
            <a:r>
              <a:rPr lang="en-US" altLang="ja-JP" sz="2000" dirty="0"/>
              <a:t>BEZ</a:t>
            </a:r>
            <a:r>
              <a:rPr lang="ja-JP" altLang="en-US" sz="2000" dirty="0"/>
              <a:t>　</a:t>
            </a:r>
            <a:r>
              <a:rPr lang="en-US" altLang="ja-JP" sz="2000" dirty="0"/>
              <a:t>ACC</a:t>
            </a:r>
            <a:r>
              <a:rPr lang="ja-JP" altLang="en-US" sz="2000" dirty="0"/>
              <a:t>が</a:t>
            </a:r>
            <a:r>
              <a:rPr lang="en-US" altLang="ja-JP" sz="2000" dirty="0"/>
              <a:t>0</a:t>
            </a:r>
            <a:r>
              <a:rPr lang="ja-JP" altLang="en-US" sz="2000" dirty="0"/>
              <a:t>ならば成立</a:t>
            </a:r>
            <a:endParaRPr lang="en-US" altLang="ja-JP" sz="2000" dirty="0"/>
          </a:p>
          <a:p>
            <a:pPr lvl="1"/>
            <a:r>
              <a:rPr lang="en-US" altLang="ja-JP" sz="2000" dirty="0"/>
              <a:t>BNZ</a:t>
            </a:r>
            <a:r>
              <a:rPr lang="ja-JP" altLang="en-US" sz="2000" dirty="0"/>
              <a:t>　</a:t>
            </a:r>
            <a:r>
              <a:rPr lang="en-US" altLang="ja-JP" sz="2000" dirty="0"/>
              <a:t>ACC</a:t>
            </a:r>
            <a:r>
              <a:rPr lang="ja-JP" altLang="en-US" sz="2000" dirty="0"/>
              <a:t>が</a:t>
            </a:r>
            <a:r>
              <a:rPr lang="en-US" altLang="ja-JP" sz="2000" dirty="0"/>
              <a:t>0</a:t>
            </a:r>
            <a:r>
              <a:rPr lang="ja-JP" altLang="en-US" sz="2000" dirty="0"/>
              <a:t>でなければ成立</a:t>
            </a:r>
            <a:endParaRPr lang="en-US" altLang="ja-JP" sz="2000" dirty="0"/>
          </a:p>
          <a:p>
            <a:r>
              <a:rPr lang="ja-JP" altLang="en-US" sz="2400" dirty="0"/>
              <a:t>分岐命令を使うとアルゴリズムが実行できる</a:t>
            </a:r>
            <a:endParaRPr kumimoji="1" lang="en-US" altLang="ja-JP" sz="2400" dirty="0"/>
          </a:p>
          <a:p>
            <a:r>
              <a:rPr lang="ja-JP" altLang="en-US" sz="2400" dirty="0"/>
              <a:t>イミーディエイト命令は、コード中の数字を直接足すことができる</a:t>
            </a:r>
            <a:endParaRPr lang="en-US" altLang="ja-JP" sz="2400" dirty="0"/>
          </a:p>
          <a:p>
            <a:pPr lvl="1"/>
            <a:r>
              <a:rPr lang="en-US" altLang="ja-JP" sz="2000" dirty="0"/>
              <a:t>ADDI</a:t>
            </a:r>
            <a:r>
              <a:rPr lang="ja-JP" altLang="en-US" sz="2000" dirty="0"/>
              <a:t>命令</a:t>
            </a:r>
            <a:endParaRPr kumimoji="1" lang="ja-JP" altLang="en-US" sz="20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37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4099"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4100"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4101" name="Group 5"/>
          <p:cNvGrpSpPr>
            <a:grpSpLocks/>
          </p:cNvGrpSpPr>
          <p:nvPr/>
        </p:nvGrpSpPr>
        <p:grpSpPr bwMode="auto">
          <a:xfrm>
            <a:off x="5060950" y="2354263"/>
            <a:ext cx="1655763" cy="717550"/>
            <a:chOff x="3288" y="1299"/>
            <a:chExt cx="1996" cy="953"/>
          </a:xfrm>
        </p:grpSpPr>
        <p:sp>
          <p:nvSpPr>
            <p:cNvPr id="4181"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2"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3"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4"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5"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6"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7"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03"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4104"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09"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6"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4117"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18"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19"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0"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1"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2"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3"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4"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5"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6"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7"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4128"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9"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0"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1"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4132"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33"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34"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4135"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4136"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7"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8"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9"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0"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1"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2"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3"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4144"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5"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6"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7"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4148"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9"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0"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1"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2"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4153"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4"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4155"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6"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7"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8"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59"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0"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1"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4162"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3"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4164"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5"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6"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7"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8"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4169"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0    001    00000000</a:t>
            </a:r>
          </a:p>
        </p:txBody>
      </p:sp>
      <p:sp>
        <p:nvSpPr>
          <p:cNvPr id="4170"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4171"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4172"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4173"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4174" name="Line 85"/>
          <p:cNvSpPr>
            <a:spLocks noChangeShapeType="1"/>
          </p:cNvSpPr>
          <p:nvPr/>
        </p:nvSpPr>
        <p:spPr bwMode="auto">
          <a:xfrm flipV="1">
            <a:off x="6516688" y="2924175"/>
            <a:ext cx="0" cy="19446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5" name="Line 86"/>
          <p:cNvSpPr>
            <a:spLocks noChangeShapeType="1"/>
          </p:cNvSpPr>
          <p:nvPr/>
        </p:nvSpPr>
        <p:spPr bwMode="auto">
          <a:xfrm flipH="1" flipV="1">
            <a:off x="5940425" y="1844675"/>
            <a:ext cx="576263" cy="11525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6" name="Line 87"/>
          <p:cNvSpPr>
            <a:spLocks noChangeShapeType="1"/>
          </p:cNvSpPr>
          <p:nvPr/>
        </p:nvSpPr>
        <p:spPr bwMode="auto">
          <a:xfrm flipH="1">
            <a:off x="4572000" y="1844675"/>
            <a:ext cx="1368425"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7" name="Line 88"/>
          <p:cNvSpPr>
            <a:spLocks noChangeShapeType="1"/>
          </p:cNvSpPr>
          <p:nvPr/>
        </p:nvSpPr>
        <p:spPr bwMode="auto">
          <a:xfrm>
            <a:off x="4572000" y="1844675"/>
            <a:ext cx="0" cy="266382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8" name="Line 89"/>
          <p:cNvSpPr>
            <a:spLocks noChangeShapeType="1"/>
          </p:cNvSpPr>
          <p:nvPr/>
        </p:nvSpPr>
        <p:spPr bwMode="auto">
          <a:xfrm>
            <a:off x="4572000" y="4508500"/>
            <a:ext cx="1008063"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9" name="Line 90"/>
          <p:cNvSpPr>
            <a:spLocks noChangeShapeType="1"/>
          </p:cNvSpPr>
          <p:nvPr/>
        </p:nvSpPr>
        <p:spPr bwMode="auto">
          <a:xfrm flipV="1">
            <a:off x="5580063" y="3860800"/>
            <a:ext cx="0" cy="6477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0"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a:t>
            </a:r>
            <a:r>
              <a:rPr kumimoji="1" lang="en-US" altLang="ja-JP" dirty="0"/>
              <a:t>Verilog</a:t>
            </a:r>
            <a:r>
              <a:rPr kumimoji="1" lang="ja-JP" altLang="en-US" dirty="0"/>
              <a:t> </a:t>
            </a:r>
            <a:r>
              <a:rPr lang="ja-JP" altLang="en-US" dirty="0"/>
              <a:t>構文</a:t>
            </a:r>
            <a:endParaRPr kumimoji="1" lang="ja-JP" altLang="en-US" dirty="0"/>
          </a:p>
        </p:txBody>
      </p:sp>
      <p:sp>
        <p:nvSpPr>
          <p:cNvPr id="3" name="コンテンツ プレースホルダー 2"/>
          <p:cNvSpPr>
            <a:spLocks noGrp="1"/>
          </p:cNvSpPr>
          <p:nvPr>
            <p:ph idx="1"/>
          </p:nvPr>
        </p:nvSpPr>
        <p:spPr>
          <a:xfrm>
            <a:off x="251520" y="1417638"/>
            <a:ext cx="8229600" cy="4525963"/>
          </a:xfrm>
        </p:spPr>
        <p:txBody>
          <a:bodyPr/>
          <a:lstStyle/>
          <a:p>
            <a:r>
              <a:rPr lang="en-US" altLang="ja-JP" b="1" dirty="0"/>
              <a:t>{n{x}}</a:t>
            </a:r>
            <a:r>
              <a:rPr lang="ja-JP" altLang="en-US" b="1" dirty="0"/>
              <a:t>は</a:t>
            </a:r>
            <a:r>
              <a:rPr lang="ja-JP" altLang="en-US" b="1" dirty="0" err="1"/>
              <a:t>ｘ</a:t>
            </a:r>
            <a:r>
              <a:rPr lang="ja-JP" altLang="en-US" b="1" dirty="0"/>
              <a:t>を</a:t>
            </a:r>
            <a:r>
              <a:rPr lang="en-US" altLang="ja-JP" b="1" dirty="0"/>
              <a:t>n</a:t>
            </a:r>
            <a:r>
              <a:rPr lang="ja-JP" altLang="en-US" b="1" dirty="0"/>
              <a:t>回繰り返して並べることを意味する</a:t>
            </a:r>
            <a:endParaRPr lang="en-US" altLang="ja-JP" b="1" dirty="0"/>
          </a:p>
          <a:p>
            <a:r>
              <a:rPr lang="en-US" altLang="ja-JP" dirty="0"/>
              <a:t>{</a:t>
            </a:r>
            <a:r>
              <a:rPr kumimoji="1" lang="ja-JP" altLang="en-US" dirty="0"/>
              <a:t>　</a:t>
            </a:r>
            <a:r>
              <a:rPr kumimoji="1" lang="en-US" altLang="ja-JP" dirty="0"/>
              <a:t>,    }</a:t>
            </a:r>
            <a:r>
              <a:rPr kumimoji="1" lang="ja-JP" altLang="en-US" dirty="0"/>
              <a:t>で信号線を連結できる</a:t>
            </a:r>
            <a:endParaRPr kumimoji="1" lang="en-US" altLang="ja-JP" dirty="0"/>
          </a:p>
          <a:p>
            <a:pPr lvl="1"/>
            <a:r>
              <a:rPr lang="ja-JP" altLang="en-US" dirty="0"/>
              <a:t>左右の幅の違いに注意！</a:t>
            </a:r>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691424" y="4818725"/>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288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95288" y="-222250"/>
            <a:ext cx="8229600" cy="1143000"/>
          </a:xfrm>
        </p:spPr>
        <p:txBody>
          <a:bodyPr/>
          <a:lstStyle/>
          <a:p>
            <a:pPr eaLnBrk="1" hangingPunct="1"/>
            <a:r>
              <a:rPr lang="ja-JP" altLang="en-US" sz="3600"/>
              <a:t>演習課題</a:t>
            </a:r>
          </a:p>
        </p:txBody>
      </p:sp>
      <p:sp>
        <p:nvSpPr>
          <p:cNvPr id="55299" name="Rectangle 3"/>
          <p:cNvSpPr>
            <a:spLocks noGrp="1" noChangeArrowheads="1"/>
          </p:cNvSpPr>
          <p:nvPr>
            <p:ph type="body" idx="1"/>
          </p:nvPr>
        </p:nvSpPr>
        <p:spPr>
          <a:xfrm>
            <a:off x="611188" y="549275"/>
            <a:ext cx="8229600" cy="5472113"/>
          </a:xfrm>
        </p:spPr>
        <p:txBody>
          <a:bodyPr/>
          <a:lstStyle/>
          <a:p>
            <a:pPr eaLnBrk="1" hangingPunct="1">
              <a:buFontTx/>
              <a:buNone/>
              <a:defRPr/>
            </a:pPr>
            <a:r>
              <a:rPr lang="ja-JP" altLang="en-US" sz="2400" dirty="0"/>
              <a:t>演習１</a:t>
            </a:r>
            <a:endParaRPr lang="en-US" altLang="ja-JP" sz="2400" dirty="0"/>
          </a:p>
          <a:p>
            <a:pPr lvl="1" eaLnBrk="1" hangingPunct="1">
              <a:defRPr/>
            </a:pPr>
            <a:r>
              <a:rPr lang="ja-JP" altLang="en-US" sz="2400" dirty="0"/>
              <a:t>１番地に</a:t>
            </a:r>
            <a:r>
              <a:rPr lang="en-US" altLang="ja-JP" sz="2400" dirty="0"/>
              <a:t>X</a:t>
            </a:r>
            <a:r>
              <a:rPr lang="ja-JP" altLang="en-US" sz="2400" dirty="0"/>
              <a:t>が格納されている。</a:t>
            </a:r>
            <a:r>
              <a:rPr lang="en-US" altLang="ja-JP" sz="2400" dirty="0"/>
              <a:t>X+(X-1)+(X-2)+…2+1</a:t>
            </a:r>
            <a:r>
              <a:rPr lang="ja-JP" altLang="en-US" sz="2400" dirty="0"/>
              <a:t>を計算するプログラムを実行せよ</a:t>
            </a:r>
          </a:p>
          <a:p>
            <a:pPr eaLnBrk="1" hangingPunct="1">
              <a:defRPr/>
            </a:pPr>
            <a:r>
              <a:rPr lang="ja-JP" altLang="en-US" sz="2400" dirty="0"/>
              <a:t>提出物は</a:t>
            </a:r>
            <a:r>
              <a:rPr lang="en-US" altLang="ja-JP" sz="2400" dirty="0"/>
              <a:t>imem.dat</a:t>
            </a:r>
          </a:p>
          <a:p>
            <a:pPr marL="0" indent="0" eaLnBrk="1" hangingPunct="1">
              <a:buFontTx/>
              <a:buNone/>
              <a:defRPr/>
            </a:pPr>
            <a:r>
              <a:rPr lang="ja-JP" altLang="en-US" sz="2400" dirty="0"/>
              <a:t>演習</a:t>
            </a:r>
            <a:r>
              <a:rPr lang="en-US" altLang="ja-JP" sz="2400" dirty="0"/>
              <a:t>2</a:t>
            </a:r>
          </a:p>
          <a:p>
            <a:pPr eaLnBrk="1" hangingPunct="1">
              <a:defRPr/>
            </a:pPr>
            <a:r>
              <a:rPr lang="ja-JP" altLang="en-US" sz="2400" dirty="0"/>
              <a:t>オペランドが符号拡張されてアキュムレータに入る</a:t>
            </a:r>
            <a:endParaRPr lang="en-US" altLang="ja-JP" sz="2400" dirty="0"/>
          </a:p>
          <a:p>
            <a:pPr marL="0" indent="0" eaLnBrk="1" hangingPunct="1">
              <a:buFontTx/>
              <a:buNone/>
              <a:defRPr/>
            </a:pPr>
            <a:r>
              <a:rPr lang="en-US" altLang="ja-JP" sz="2400" dirty="0"/>
              <a:t>LDI</a:t>
            </a:r>
            <a:r>
              <a:rPr lang="ja-JP" altLang="en-US" sz="2400" dirty="0"/>
              <a:t> </a:t>
            </a:r>
            <a:r>
              <a:rPr lang="en-US" altLang="ja-JP" sz="2400" dirty="0"/>
              <a:t>#X</a:t>
            </a:r>
            <a:r>
              <a:rPr lang="ja-JP" altLang="en-US" sz="2400" dirty="0"/>
              <a:t>　　</a:t>
            </a:r>
            <a:r>
              <a:rPr lang="en-US" altLang="ja-JP" sz="2400" dirty="0"/>
              <a:t>1011</a:t>
            </a:r>
            <a:r>
              <a:rPr lang="ja-JP" altLang="en-US" sz="2400" dirty="0"/>
              <a:t>　</a:t>
            </a:r>
            <a:r>
              <a:rPr lang="en-US" altLang="ja-JP" sz="2400" dirty="0"/>
              <a:t>XXXXXXXX</a:t>
            </a:r>
          </a:p>
          <a:p>
            <a:pPr marL="0" indent="0" eaLnBrk="1" hangingPunct="1">
              <a:buFontTx/>
              <a:buNone/>
              <a:defRPr/>
            </a:pPr>
            <a:r>
              <a:rPr lang="ja-JP" altLang="en-US" sz="2400" dirty="0"/>
              <a:t>命令を実装せよ</a:t>
            </a:r>
            <a:endParaRPr lang="en-US" altLang="ja-JP" sz="2400" dirty="0"/>
          </a:p>
          <a:p>
            <a:pPr marL="0" indent="0" eaLnBrk="1" hangingPunct="1">
              <a:buFontTx/>
              <a:buNone/>
              <a:defRPr/>
            </a:pPr>
            <a:r>
              <a:rPr lang="ja-JP" altLang="en-US" sz="2400" dirty="0"/>
              <a:t>ヒント：</a:t>
            </a:r>
            <a:r>
              <a:rPr lang="en-US" altLang="ja-JP" sz="2400" dirty="0"/>
              <a:t>2</a:t>
            </a:r>
            <a:r>
              <a:rPr lang="ja-JP" altLang="en-US" sz="2400" dirty="0"/>
              <a:t>つ方法がある</a:t>
            </a:r>
            <a:endParaRPr lang="en-US" altLang="ja-JP" sz="2400" dirty="0"/>
          </a:p>
          <a:p>
            <a:pPr marL="0" indent="0" eaLnBrk="1" hangingPunct="1">
              <a:buFontTx/>
              <a:buNone/>
              <a:defRPr/>
            </a:pPr>
            <a:r>
              <a:rPr lang="ja-JP" altLang="en-US" sz="2400" dirty="0"/>
              <a:t>①</a:t>
            </a:r>
            <a:r>
              <a:rPr lang="en-US" altLang="ja-JP" sz="2400" dirty="0"/>
              <a:t>ADDI</a:t>
            </a:r>
            <a:r>
              <a:rPr lang="ja-JP" altLang="en-US" sz="2400" dirty="0"/>
              <a:t>と同じ方法で、</a:t>
            </a:r>
            <a:r>
              <a:rPr lang="en-US" altLang="ja-JP" sz="2400" dirty="0"/>
              <a:t>ALU</a:t>
            </a:r>
            <a:r>
              <a:rPr lang="ja-JP" altLang="en-US" sz="2400" dirty="0"/>
              <a:t>の</a:t>
            </a:r>
            <a:r>
              <a:rPr lang="en-US" altLang="ja-JP" sz="2400" dirty="0"/>
              <a:t>com</a:t>
            </a:r>
            <a:r>
              <a:rPr lang="ja-JP" altLang="en-US" sz="2400" dirty="0"/>
              <a:t>を</a:t>
            </a:r>
            <a:r>
              <a:rPr lang="en-US" altLang="ja-JP" sz="2400" dirty="0"/>
              <a:t>001</a:t>
            </a:r>
            <a:r>
              <a:rPr lang="ja-JP" altLang="en-US" sz="2400" dirty="0"/>
              <a:t>にする。</a:t>
            </a:r>
            <a:endParaRPr lang="en-US" altLang="ja-JP" sz="2400" dirty="0"/>
          </a:p>
          <a:p>
            <a:pPr marL="0" indent="0" eaLnBrk="1" hangingPunct="1">
              <a:buFontTx/>
              <a:buNone/>
              <a:defRPr/>
            </a:pPr>
            <a:r>
              <a:rPr lang="ja-JP" altLang="en-US" sz="2400" dirty="0"/>
              <a:t>②アキュムレータの入力に直接入れてやる</a:t>
            </a:r>
            <a:endParaRPr lang="en-US" altLang="ja-JP" sz="2400" dirty="0"/>
          </a:p>
          <a:p>
            <a:pPr marL="0" indent="0" eaLnBrk="1" hangingPunct="1">
              <a:buFontTx/>
              <a:buNone/>
              <a:defRPr/>
            </a:pPr>
            <a:r>
              <a:rPr lang="ja-JP" altLang="en-US" sz="2400" dirty="0"/>
              <a:t>いずれも、</a:t>
            </a:r>
            <a:r>
              <a:rPr lang="en-US" altLang="ja-JP" sz="2400" dirty="0" err="1"/>
              <a:t>op_ldi</a:t>
            </a:r>
            <a:r>
              <a:rPr lang="ja-JP" altLang="en-US" sz="2400" dirty="0"/>
              <a:t>を定義せよ</a:t>
            </a:r>
            <a:endParaRPr lang="en-US" altLang="ja-JP" sz="2400" dirty="0"/>
          </a:p>
          <a:p>
            <a:pPr marL="0" indent="0" eaLnBrk="1" hangingPunct="1">
              <a:buFontTx/>
              <a:buNone/>
              <a:defRPr/>
            </a:pPr>
            <a:r>
              <a:rPr lang="en-US" altLang="ja-JP" sz="2400" dirty="0" err="1"/>
              <a:t>test_ambi.v</a:t>
            </a:r>
            <a:r>
              <a:rPr lang="ja-JP" altLang="en-US" sz="2400" dirty="0"/>
              <a:t>の</a:t>
            </a:r>
            <a:r>
              <a:rPr lang="en-US" altLang="ja-JP" sz="2400" dirty="0" err="1"/>
              <a:t>imem</a:t>
            </a:r>
            <a:r>
              <a:rPr lang="ja-JP" altLang="en-US" sz="2400" dirty="0"/>
              <a:t>の設定フィアルを</a:t>
            </a:r>
            <a:r>
              <a:rPr lang="en-US" altLang="ja-JP" sz="2400" dirty="0"/>
              <a:t>imem_ldi.dat</a:t>
            </a:r>
            <a:r>
              <a:rPr lang="ja-JP" altLang="en-US" sz="2400" dirty="0"/>
              <a:t>に入れ替えてテストに用いよ</a:t>
            </a:r>
            <a:endParaRPr lang="en-US" altLang="ja-JP" sz="2400" dirty="0"/>
          </a:p>
          <a:p>
            <a:pPr marL="0" indent="0" eaLnBrk="1" hangingPunct="1">
              <a:buFontTx/>
              <a:buNone/>
              <a:defRPr/>
            </a:pPr>
            <a:r>
              <a:rPr lang="ja-JP" altLang="en-US" sz="2400" dirty="0"/>
              <a:t>提出物は</a:t>
            </a:r>
            <a:r>
              <a:rPr lang="en-US" altLang="ja-JP" sz="2400"/>
              <a:t>ambi.v</a:t>
            </a:r>
            <a:endParaRPr lang="en-US" altLang="ja-JP" sz="2400" dirty="0"/>
          </a:p>
          <a:p>
            <a:pPr marL="0" indent="0" eaLnBrk="1" hangingPunct="1">
              <a:buFontTx/>
              <a:buNone/>
              <a:defRPr/>
            </a:pPr>
            <a:endParaRPr lang="en-US" altLang="ja-JP" sz="2400" dirty="0"/>
          </a:p>
          <a:p>
            <a:pPr eaLnBrk="1" hangingPunct="1">
              <a:defRPr/>
            </a:pPr>
            <a:endParaRPr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5123"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5124"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5125" name="Group 5"/>
          <p:cNvGrpSpPr>
            <a:grpSpLocks/>
          </p:cNvGrpSpPr>
          <p:nvPr/>
        </p:nvGrpSpPr>
        <p:grpSpPr bwMode="auto">
          <a:xfrm>
            <a:off x="5060950" y="2354263"/>
            <a:ext cx="1655763" cy="717550"/>
            <a:chOff x="3288" y="1299"/>
            <a:chExt cx="1996" cy="953"/>
          </a:xfrm>
        </p:grpSpPr>
        <p:sp>
          <p:nvSpPr>
            <p:cNvPr id="5207"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8"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9"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0"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1"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2"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3"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6"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5127"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5128"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9"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0"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1"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2"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33"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4"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5"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6"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7"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9"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0"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5141"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2"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3"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4"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5"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6"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7"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8"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9"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0"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1"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152"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3"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4"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5"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5156"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7"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8"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5159"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5160"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1"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2"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3"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4"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5"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6"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7"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168"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9"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0"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1"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5172"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3"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4"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5"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6"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5177"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8"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5179"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0"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1"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2"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83"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4"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5"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5186"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7"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5188"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9"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0"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1"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2"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5193"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0    110    00000001</a:t>
            </a:r>
          </a:p>
        </p:txBody>
      </p:sp>
      <p:sp>
        <p:nvSpPr>
          <p:cNvPr id="5194"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5195"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5196" name="Text Box 83"/>
          <p:cNvSpPr txBox="1">
            <a:spLocks noChangeArrowheads="1"/>
          </p:cNvSpPr>
          <p:nvPr/>
        </p:nvSpPr>
        <p:spPr bwMode="auto">
          <a:xfrm>
            <a:off x="3995738" y="2276475"/>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5197"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00000001</a:t>
            </a:r>
          </a:p>
        </p:txBody>
      </p:sp>
      <p:sp>
        <p:nvSpPr>
          <p:cNvPr id="5198" name="Line 85"/>
          <p:cNvSpPr>
            <a:spLocks noChangeShapeType="1"/>
          </p:cNvSpPr>
          <p:nvPr/>
        </p:nvSpPr>
        <p:spPr bwMode="auto">
          <a:xfrm flipV="1">
            <a:off x="6516688" y="2924175"/>
            <a:ext cx="0" cy="21605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9" name="Line 87"/>
          <p:cNvSpPr>
            <a:spLocks noChangeShapeType="1"/>
          </p:cNvSpPr>
          <p:nvPr/>
        </p:nvSpPr>
        <p:spPr bwMode="auto">
          <a:xfrm flipH="1">
            <a:off x="4572000" y="1844675"/>
            <a:ext cx="1368425"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0" name="Line 88"/>
          <p:cNvSpPr>
            <a:spLocks noChangeShapeType="1"/>
          </p:cNvSpPr>
          <p:nvPr/>
        </p:nvSpPr>
        <p:spPr bwMode="auto">
          <a:xfrm>
            <a:off x="4572000" y="1844675"/>
            <a:ext cx="0" cy="2663825"/>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1" name="Line 89"/>
          <p:cNvSpPr>
            <a:spLocks noChangeShapeType="1"/>
          </p:cNvSpPr>
          <p:nvPr/>
        </p:nvSpPr>
        <p:spPr bwMode="auto">
          <a:xfrm>
            <a:off x="4572000" y="4508500"/>
            <a:ext cx="1008063"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2" name="Line 90"/>
          <p:cNvSpPr>
            <a:spLocks noChangeShapeType="1"/>
          </p:cNvSpPr>
          <p:nvPr/>
        </p:nvSpPr>
        <p:spPr bwMode="auto">
          <a:xfrm flipV="1">
            <a:off x="5580063" y="3860800"/>
            <a:ext cx="0" cy="64770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3"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5204" name="Line 92"/>
          <p:cNvSpPr>
            <a:spLocks noChangeShapeType="1"/>
          </p:cNvSpPr>
          <p:nvPr/>
        </p:nvSpPr>
        <p:spPr bwMode="auto">
          <a:xfrm flipV="1">
            <a:off x="5364163" y="2924175"/>
            <a:ext cx="0" cy="64928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5" name="Text Box 93"/>
          <p:cNvSpPr txBox="1">
            <a:spLocks noChangeArrowheads="1"/>
          </p:cNvSpPr>
          <p:nvPr/>
        </p:nvSpPr>
        <p:spPr bwMode="auto">
          <a:xfrm>
            <a:off x="5795963" y="25654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206" name="Line 94"/>
          <p:cNvSpPr>
            <a:spLocks noChangeShapeType="1"/>
          </p:cNvSpPr>
          <p:nvPr/>
        </p:nvSpPr>
        <p:spPr bwMode="auto">
          <a:xfrm>
            <a:off x="5940425" y="1844675"/>
            <a:ext cx="0" cy="64770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6147"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6148"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6149" name="Group 5"/>
          <p:cNvGrpSpPr>
            <a:grpSpLocks/>
          </p:cNvGrpSpPr>
          <p:nvPr/>
        </p:nvGrpSpPr>
        <p:grpSpPr bwMode="auto">
          <a:xfrm>
            <a:off x="5060950" y="2354263"/>
            <a:ext cx="1655763" cy="717550"/>
            <a:chOff x="3288" y="1299"/>
            <a:chExt cx="1996" cy="953"/>
          </a:xfrm>
        </p:grpSpPr>
        <p:sp>
          <p:nvSpPr>
            <p:cNvPr id="6225"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6"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7"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8"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9"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30"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31"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150"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6151"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6152"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3"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4"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5"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6"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57"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8"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9"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0"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1"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2"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3"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4"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6165"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6"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7"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8"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9"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70"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71"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2"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3"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4"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5"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6176"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7"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8"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9" name="Text Box 42"/>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6180"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181"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182"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6183"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6184"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5"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6"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7"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8"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9"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90"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1"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6192"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93"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4"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5"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6196"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7"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8"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9"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0"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6201"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2"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6203"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4"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5"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6"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207"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8"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9"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6210"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1"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6212"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3"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4"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5"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6"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6217"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1    000    00000010</a:t>
            </a:r>
          </a:p>
        </p:txBody>
      </p:sp>
      <p:sp>
        <p:nvSpPr>
          <p:cNvPr id="6218"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6219"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6220"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THA</a:t>
            </a:r>
          </a:p>
        </p:txBody>
      </p:sp>
      <p:sp>
        <p:nvSpPr>
          <p:cNvPr id="6221"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6222" name="Text Box 90"/>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6223" name="Line 94"/>
          <p:cNvSpPr>
            <a:spLocks noChangeShapeType="1"/>
          </p:cNvSpPr>
          <p:nvPr/>
        </p:nvSpPr>
        <p:spPr bwMode="auto">
          <a:xfrm>
            <a:off x="5508625" y="3284538"/>
            <a:ext cx="719138"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4" name="Line 95"/>
          <p:cNvSpPr>
            <a:spLocks noChangeShapeType="1"/>
          </p:cNvSpPr>
          <p:nvPr/>
        </p:nvSpPr>
        <p:spPr bwMode="auto">
          <a:xfrm>
            <a:off x="6227763" y="3284538"/>
            <a:ext cx="0" cy="1944687"/>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a:t>前回のマシンの問題点</a:t>
            </a:r>
          </a:p>
        </p:txBody>
      </p:sp>
      <p:sp>
        <p:nvSpPr>
          <p:cNvPr id="3" name="コンテンツ プレースホルダー 2"/>
          <p:cNvSpPr>
            <a:spLocks noGrp="1"/>
          </p:cNvSpPr>
          <p:nvPr>
            <p:ph idx="1"/>
          </p:nvPr>
        </p:nvSpPr>
        <p:spPr>
          <a:xfrm>
            <a:off x="457200" y="1436688"/>
            <a:ext cx="8229600" cy="4525962"/>
          </a:xfrm>
        </p:spPr>
        <p:txBody>
          <a:bodyPr/>
          <a:lstStyle/>
          <a:p>
            <a:pPr eaLnBrk="1" hangingPunct="1">
              <a:defRPr/>
            </a:pPr>
            <a:r>
              <a:rPr lang="ja-JP" altLang="en-US" dirty="0"/>
              <a:t>命令メモリに入っている命令を一つずつ順番に実行する</a:t>
            </a:r>
            <a:endParaRPr lang="en-US" altLang="ja-JP" dirty="0"/>
          </a:p>
          <a:p>
            <a:pPr eaLnBrk="1" hangingPunct="1">
              <a:defRPr/>
            </a:pPr>
            <a:r>
              <a:rPr lang="ja-JP" altLang="en-US" dirty="0"/>
              <a:t>判断と、それに基づいて処理を変えることができない</a:t>
            </a:r>
            <a:endParaRPr lang="en-US" altLang="ja-JP" dirty="0"/>
          </a:p>
          <a:p>
            <a:pPr eaLnBrk="1" hangingPunct="1">
              <a:defRPr/>
            </a:pPr>
            <a:r>
              <a:rPr lang="ja-JP" altLang="en-US" dirty="0"/>
              <a:t>繰り返しができない</a:t>
            </a:r>
            <a:endParaRPr lang="en-US" altLang="ja-JP" dirty="0"/>
          </a:p>
          <a:p>
            <a:pPr marL="0" indent="0" eaLnBrk="1" hangingPunct="1">
              <a:buFontTx/>
              <a:buNone/>
              <a:defRPr/>
            </a:pPr>
            <a:r>
              <a:rPr lang="ja-JP" altLang="en-US" dirty="0"/>
              <a:t>→　アルゴリズムが実行できない</a:t>
            </a:r>
            <a:endParaRPr lang="en-US" altLang="ja-JP" dirty="0"/>
          </a:p>
          <a:p>
            <a:pPr eaLnBrk="1" hangingPunct="1">
              <a:defRPr/>
            </a:pPr>
            <a:r>
              <a:rPr lang="ja-JP" altLang="en-US" dirty="0"/>
              <a:t>どうすればアルゴリズムが実行できるようになるのか？</a:t>
            </a:r>
            <a:endParaRPr lang="en-US" altLang="ja-JP" dirty="0"/>
          </a:p>
          <a:p>
            <a:pPr marL="0" indent="0" eaLnBrk="1" hangingPunct="1">
              <a:buFontTx/>
              <a:buNone/>
              <a:defRPr/>
            </a:pPr>
            <a:r>
              <a:rPr lang="ja-JP" altLang="en-US" dirty="0"/>
              <a:t>→　分岐命令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a:t>分岐命令の導入</a:t>
            </a:r>
          </a:p>
        </p:txBody>
      </p:sp>
      <p:sp>
        <p:nvSpPr>
          <p:cNvPr id="8195" name="Rectangle 3"/>
          <p:cNvSpPr>
            <a:spLocks noGrp="1" noChangeArrowheads="1"/>
          </p:cNvSpPr>
          <p:nvPr>
            <p:ph type="body" idx="1"/>
          </p:nvPr>
        </p:nvSpPr>
        <p:spPr/>
        <p:txBody>
          <a:bodyPr/>
          <a:lstStyle/>
          <a:p>
            <a:pPr eaLnBrk="1" hangingPunct="1">
              <a:lnSpc>
                <a:spcPct val="90000"/>
              </a:lnSpc>
            </a:pPr>
            <a:r>
              <a:rPr lang="en-US" altLang="ja-JP" sz="2800"/>
              <a:t>ACC</a:t>
            </a:r>
            <a:r>
              <a:rPr lang="ja-JP" altLang="en-US" sz="2800"/>
              <a:t>の内容によって</a:t>
            </a:r>
            <a:r>
              <a:rPr lang="en-US" altLang="ja-JP" sz="2800"/>
              <a:t>PC</a:t>
            </a:r>
            <a:r>
              <a:rPr lang="ja-JP" altLang="en-US" sz="2800"/>
              <a:t>の内容を変更する</a:t>
            </a:r>
          </a:p>
          <a:p>
            <a:pPr lvl="1" eaLnBrk="1" hangingPunct="1">
              <a:lnSpc>
                <a:spcPct val="90000"/>
              </a:lnSpc>
            </a:pPr>
            <a:r>
              <a:rPr lang="ja-JP" altLang="en-US" sz="2400"/>
              <a:t>制御命令：分岐（</a:t>
            </a:r>
            <a:r>
              <a:rPr lang="en-US" altLang="ja-JP" sz="2400"/>
              <a:t>Branch)</a:t>
            </a:r>
            <a:r>
              <a:rPr lang="ja-JP" altLang="en-US" sz="2400"/>
              <a:t>と呼ぶ</a:t>
            </a:r>
          </a:p>
          <a:p>
            <a:pPr lvl="1" eaLnBrk="1" hangingPunct="1">
              <a:lnSpc>
                <a:spcPct val="90000"/>
              </a:lnSpc>
            </a:pPr>
            <a:endParaRPr lang="ja-JP" altLang="en-US" sz="2400"/>
          </a:p>
          <a:p>
            <a:pPr eaLnBrk="1" hangingPunct="1">
              <a:lnSpc>
                <a:spcPct val="90000"/>
              </a:lnSpc>
              <a:buFontTx/>
              <a:buNone/>
            </a:pPr>
            <a:r>
              <a:rPr lang="en-US" altLang="ja-JP" sz="2800"/>
              <a:t>BEZ X  Branch Equal Zero  if ACC==0  PC←X</a:t>
            </a:r>
          </a:p>
          <a:p>
            <a:pPr lvl="1" eaLnBrk="1" hangingPunct="1">
              <a:lnSpc>
                <a:spcPct val="90000"/>
              </a:lnSpc>
              <a:buFontTx/>
              <a:buNone/>
            </a:pPr>
            <a:r>
              <a:rPr lang="en-US" altLang="ja-JP" sz="2400"/>
              <a:t>1001XXXXXXXX →opcode</a:t>
            </a:r>
            <a:r>
              <a:rPr lang="ja-JP" altLang="en-US" sz="2400"/>
              <a:t>は適当に決めた</a:t>
            </a:r>
          </a:p>
          <a:p>
            <a:pPr lvl="1" eaLnBrk="1" hangingPunct="1">
              <a:lnSpc>
                <a:spcPct val="90000"/>
              </a:lnSpc>
              <a:buFontTx/>
              <a:buNone/>
            </a:pPr>
            <a:r>
              <a:rPr lang="en-US" altLang="ja-JP" sz="2400"/>
              <a:t>(</a:t>
            </a:r>
            <a:r>
              <a:rPr lang="ja-JP" altLang="en-US" sz="2400"/>
              <a:t>例）　</a:t>
            </a:r>
            <a:r>
              <a:rPr lang="en-US" altLang="ja-JP" sz="2400"/>
              <a:t>100100000001 ACC</a:t>
            </a:r>
            <a:r>
              <a:rPr lang="ja-JP" altLang="en-US" sz="2400"/>
              <a:t>が</a:t>
            </a:r>
            <a:r>
              <a:rPr lang="en-US" altLang="ja-JP" sz="2400"/>
              <a:t>0</a:t>
            </a:r>
            <a:r>
              <a:rPr lang="ja-JP" altLang="en-US" sz="2400"/>
              <a:t>ならば</a:t>
            </a:r>
            <a:r>
              <a:rPr lang="en-US" altLang="ja-JP" sz="2400"/>
              <a:t>PC</a:t>
            </a:r>
            <a:r>
              <a:rPr lang="ja-JP" altLang="en-US" sz="2400"/>
              <a:t>は</a:t>
            </a:r>
            <a:r>
              <a:rPr lang="en-US" altLang="ja-JP" sz="2400"/>
              <a:t>1</a:t>
            </a:r>
            <a:r>
              <a:rPr lang="ja-JP" altLang="en-US" sz="2400"/>
              <a:t>になる→次は</a:t>
            </a:r>
            <a:r>
              <a:rPr lang="en-US" altLang="ja-JP" sz="2400"/>
              <a:t>1</a:t>
            </a:r>
            <a:r>
              <a:rPr lang="ja-JP" altLang="en-US" sz="2400"/>
              <a:t>番地の命令を実行→</a:t>
            </a:r>
            <a:r>
              <a:rPr lang="en-US" altLang="ja-JP" sz="2400"/>
              <a:t>1</a:t>
            </a:r>
            <a:r>
              <a:rPr lang="ja-JP" altLang="en-US" sz="2400"/>
              <a:t>番地に「飛ぶ」</a:t>
            </a:r>
          </a:p>
          <a:p>
            <a:pPr eaLnBrk="1" hangingPunct="1">
              <a:lnSpc>
                <a:spcPct val="90000"/>
              </a:lnSpc>
              <a:buFontTx/>
              <a:buNone/>
            </a:pPr>
            <a:r>
              <a:rPr lang="en-US" altLang="ja-JP" sz="2800"/>
              <a:t>BNZ X Branch Not equal Zero if ACC!=0 PC←X</a:t>
            </a:r>
          </a:p>
          <a:p>
            <a:pPr lvl="1" eaLnBrk="1" hangingPunct="1">
              <a:lnSpc>
                <a:spcPct val="90000"/>
              </a:lnSpc>
              <a:buFontTx/>
              <a:buNone/>
            </a:pPr>
            <a:r>
              <a:rPr lang="en-US" altLang="ja-JP" sz="2400"/>
              <a:t>1010XXXXXXXX→opcode</a:t>
            </a:r>
            <a:r>
              <a:rPr lang="ja-JP" altLang="en-US" sz="2400"/>
              <a:t>は適当に決めた</a:t>
            </a:r>
          </a:p>
          <a:p>
            <a:pPr lvl="1" eaLnBrk="1" hangingPunct="1">
              <a:lnSpc>
                <a:spcPct val="90000"/>
              </a:lnSpc>
              <a:buFontTx/>
              <a:buNone/>
            </a:pPr>
            <a:r>
              <a:rPr lang="en-US" altLang="ja-JP" sz="2400"/>
              <a:t>(</a:t>
            </a:r>
            <a:r>
              <a:rPr lang="ja-JP" altLang="en-US" sz="2400"/>
              <a:t>例） </a:t>
            </a:r>
            <a:r>
              <a:rPr lang="en-US" altLang="ja-JP" sz="2400"/>
              <a:t>101000000001 ACC</a:t>
            </a:r>
            <a:r>
              <a:rPr lang="ja-JP" altLang="en-US" sz="2400"/>
              <a:t>が</a:t>
            </a:r>
            <a:r>
              <a:rPr lang="en-US" altLang="ja-JP" sz="2400"/>
              <a:t>0</a:t>
            </a:r>
            <a:r>
              <a:rPr lang="ja-JP" altLang="en-US" sz="2400"/>
              <a:t>でなければ</a:t>
            </a:r>
            <a:r>
              <a:rPr lang="en-US" altLang="ja-JP" sz="2400"/>
              <a:t>PC</a:t>
            </a:r>
            <a:r>
              <a:rPr lang="ja-JP" altLang="en-US" sz="2400"/>
              <a:t>は</a:t>
            </a:r>
            <a:r>
              <a:rPr lang="en-US" altLang="ja-JP" sz="2400"/>
              <a:t>1</a:t>
            </a:r>
            <a:r>
              <a:rPr lang="ja-JP" altLang="en-US" sz="2400"/>
              <a:t>になる→次は</a:t>
            </a:r>
            <a:r>
              <a:rPr lang="en-US" altLang="ja-JP" sz="2400"/>
              <a:t>1</a:t>
            </a:r>
            <a:r>
              <a:rPr lang="ja-JP" altLang="en-US" sz="2400"/>
              <a:t>番地の命令を実行→</a:t>
            </a:r>
            <a:r>
              <a:rPr lang="en-US" altLang="ja-JP" sz="2400"/>
              <a:t>1</a:t>
            </a:r>
            <a:r>
              <a:rPr lang="ja-JP" altLang="en-US" sz="2400"/>
              <a:t>番地に「飛ぶ」</a:t>
            </a:r>
          </a:p>
        </p:txBody>
      </p:sp>
      <p:sp>
        <p:nvSpPr>
          <p:cNvPr id="8196" name="Text Box 4"/>
          <p:cNvSpPr txBox="1">
            <a:spLocks noChangeArrowheads="1"/>
          </p:cNvSpPr>
          <p:nvPr/>
        </p:nvSpPr>
        <p:spPr bwMode="auto">
          <a:xfrm>
            <a:off x="376238" y="6242050"/>
            <a:ext cx="837565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solidFill>
                  <a:srgbClr val="FF0000"/>
                </a:solidFill>
              </a:rPr>
              <a:t>オペランドは飛び先（命令メモリの番地）を示す：今までの命令と全く違うことに注意！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450"/>
            <a:ext cx="8229600" cy="1143000"/>
          </a:xfrm>
        </p:spPr>
        <p:txBody>
          <a:bodyPr/>
          <a:lstStyle/>
          <a:p>
            <a:pPr eaLnBrk="1" hangingPunct="1"/>
            <a:r>
              <a:rPr lang="ja-JP" altLang="en-US" sz="4000"/>
              <a:t>分岐命令によるアルゴリズムの実行</a:t>
            </a:r>
          </a:p>
        </p:txBody>
      </p:sp>
      <p:sp>
        <p:nvSpPr>
          <p:cNvPr id="9219" name="Oval 4"/>
          <p:cNvSpPr>
            <a:spLocks noChangeArrowheads="1"/>
          </p:cNvSpPr>
          <p:nvPr/>
        </p:nvSpPr>
        <p:spPr bwMode="auto">
          <a:xfrm>
            <a:off x="2700338" y="1125538"/>
            <a:ext cx="360362"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0" name="Rectangle 5"/>
          <p:cNvSpPr>
            <a:spLocks noChangeArrowheads="1"/>
          </p:cNvSpPr>
          <p:nvPr/>
        </p:nvSpPr>
        <p:spPr bwMode="auto">
          <a:xfrm>
            <a:off x="1836738" y="1916113"/>
            <a:ext cx="2160587"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1" name="Text Box 6"/>
          <p:cNvSpPr txBox="1">
            <a:spLocks noChangeArrowheads="1"/>
          </p:cNvSpPr>
          <p:nvPr/>
        </p:nvSpPr>
        <p:spPr bwMode="auto">
          <a:xfrm>
            <a:off x="2463800" y="18510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9222" name="Text Box 7"/>
          <p:cNvSpPr txBox="1">
            <a:spLocks noChangeArrowheads="1"/>
          </p:cNvSpPr>
          <p:nvPr/>
        </p:nvSpPr>
        <p:spPr bwMode="auto">
          <a:xfrm>
            <a:off x="1981200" y="1989138"/>
            <a:ext cx="1193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答←答</a:t>
            </a:r>
            <a:r>
              <a:rPr lang="en-US" altLang="ja-JP" sz="1800"/>
              <a:t>+m</a:t>
            </a:r>
          </a:p>
        </p:txBody>
      </p:sp>
      <p:sp>
        <p:nvSpPr>
          <p:cNvPr id="9223" name="Rectangle 8"/>
          <p:cNvSpPr>
            <a:spLocks noChangeArrowheads="1"/>
          </p:cNvSpPr>
          <p:nvPr/>
        </p:nvSpPr>
        <p:spPr bwMode="auto">
          <a:xfrm>
            <a:off x="1836738" y="2924175"/>
            <a:ext cx="2160587"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4" name="Text Box 9"/>
          <p:cNvSpPr txBox="1">
            <a:spLocks noChangeArrowheads="1"/>
          </p:cNvSpPr>
          <p:nvPr/>
        </p:nvSpPr>
        <p:spPr bwMode="auto">
          <a:xfrm>
            <a:off x="2052638" y="2944813"/>
            <a:ext cx="1238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a:t>
            </a:r>
            <a:r>
              <a:rPr lang="ja-JP" altLang="en-US" sz="1800"/>
              <a:t>　←　</a:t>
            </a:r>
            <a:r>
              <a:rPr lang="en-US" altLang="ja-JP" sz="1800"/>
              <a:t>n -1</a:t>
            </a:r>
          </a:p>
        </p:txBody>
      </p:sp>
      <p:sp>
        <p:nvSpPr>
          <p:cNvPr id="9225" name="AutoShape 10"/>
          <p:cNvSpPr>
            <a:spLocks noChangeArrowheads="1"/>
          </p:cNvSpPr>
          <p:nvPr/>
        </p:nvSpPr>
        <p:spPr bwMode="auto">
          <a:xfrm>
            <a:off x="2052638" y="4076700"/>
            <a:ext cx="1511300" cy="865188"/>
          </a:xfrm>
          <a:prstGeom prst="flowChartDecision">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6" name="Text Box 11"/>
          <p:cNvSpPr txBox="1">
            <a:spLocks noChangeArrowheads="1"/>
          </p:cNvSpPr>
          <p:nvPr/>
        </p:nvSpPr>
        <p:spPr bwMode="auto">
          <a:xfrm>
            <a:off x="2484438" y="4313238"/>
            <a:ext cx="698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n=0?</a:t>
            </a:r>
          </a:p>
        </p:txBody>
      </p:sp>
      <p:sp>
        <p:nvSpPr>
          <p:cNvPr id="9227" name="Line 12"/>
          <p:cNvSpPr>
            <a:spLocks noChangeShapeType="1"/>
          </p:cNvSpPr>
          <p:nvPr/>
        </p:nvSpPr>
        <p:spPr bwMode="auto">
          <a:xfrm>
            <a:off x="2844800" y="4941888"/>
            <a:ext cx="0"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8" name="Line 13"/>
          <p:cNvSpPr>
            <a:spLocks noChangeShapeType="1"/>
          </p:cNvSpPr>
          <p:nvPr/>
        </p:nvSpPr>
        <p:spPr bwMode="auto">
          <a:xfrm flipH="1">
            <a:off x="1116013" y="45085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9" name="Line 14"/>
          <p:cNvSpPr>
            <a:spLocks noChangeShapeType="1"/>
          </p:cNvSpPr>
          <p:nvPr/>
        </p:nvSpPr>
        <p:spPr bwMode="auto">
          <a:xfrm flipV="1">
            <a:off x="1116013" y="1700213"/>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0" name="Line 15"/>
          <p:cNvSpPr>
            <a:spLocks noChangeShapeType="1"/>
          </p:cNvSpPr>
          <p:nvPr/>
        </p:nvSpPr>
        <p:spPr bwMode="auto">
          <a:xfrm>
            <a:off x="1116013" y="1700213"/>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1" name="Line 16"/>
          <p:cNvSpPr>
            <a:spLocks noChangeShapeType="1"/>
          </p:cNvSpPr>
          <p:nvPr/>
        </p:nvSpPr>
        <p:spPr bwMode="auto">
          <a:xfrm>
            <a:off x="2844800" y="148431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2" name="Line 17"/>
          <p:cNvSpPr>
            <a:spLocks noChangeShapeType="1"/>
          </p:cNvSpPr>
          <p:nvPr/>
        </p:nvSpPr>
        <p:spPr bwMode="auto">
          <a:xfrm>
            <a:off x="2844800" y="24209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3" name="Line 18"/>
          <p:cNvSpPr>
            <a:spLocks noChangeShapeType="1"/>
          </p:cNvSpPr>
          <p:nvPr/>
        </p:nvSpPr>
        <p:spPr bwMode="auto">
          <a:xfrm>
            <a:off x="2844800" y="3429000"/>
            <a:ext cx="1588"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4" name="Text Box 19"/>
          <p:cNvSpPr txBox="1">
            <a:spLocks noChangeArrowheads="1"/>
          </p:cNvSpPr>
          <p:nvPr/>
        </p:nvSpPr>
        <p:spPr bwMode="auto">
          <a:xfrm>
            <a:off x="1600200" y="409733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No</a:t>
            </a:r>
          </a:p>
        </p:txBody>
      </p:sp>
      <p:sp>
        <p:nvSpPr>
          <p:cNvPr id="9235" name="Text Box 20"/>
          <p:cNvSpPr txBox="1">
            <a:spLocks noChangeArrowheads="1"/>
          </p:cNvSpPr>
          <p:nvPr/>
        </p:nvSpPr>
        <p:spPr bwMode="auto">
          <a:xfrm>
            <a:off x="2989263" y="4868863"/>
            <a:ext cx="57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Yes</a:t>
            </a:r>
          </a:p>
        </p:txBody>
      </p:sp>
      <p:sp>
        <p:nvSpPr>
          <p:cNvPr id="9236" name="Text Box 21"/>
          <p:cNvSpPr txBox="1">
            <a:spLocks noChangeArrowheads="1"/>
          </p:cNvSpPr>
          <p:nvPr/>
        </p:nvSpPr>
        <p:spPr bwMode="auto">
          <a:xfrm>
            <a:off x="5651500" y="1341438"/>
            <a:ext cx="3321050"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a:p>
            <a:pPr eaLnBrk="1" hangingPunct="1">
              <a:spcBef>
                <a:spcPct val="0"/>
              </a:spcBef>
              <a:buFontTx/>
              <a:buNone/>
            </a:pPr>
            <a:endParaRPr lang="ja-JP" altLang="en-US" sz="1800" b="1"/>
          </a:p>
          <a:p>
            <a:pPr eaLnBrk="1" hangingPunct="1">
              <a:spcBef>
                <a:spcPct val="0"/>
              </a:spcBef>
              <a:buFontTx/>
              <a:buNone/>
            </a:pPr>
            <a:r>
              <a:rPr lang="en-US" altLang="ja-JP" sz="1800" b="1"/>
              <a:t>0</a:t>
            </a:r>
            <a:r>
              <a:rPr lang="ja-JP" altLang="en-US" sz="1800" b="1"/>
              <a:t>番地　</a:t>
            </a:r>
            <a:r>
              <a:rPr lang="en-US" altLang="ja-JP" sz="1800" b="1"/>
              <a:t>0</a:t>
            </a:r>
          </a:p>
          <a:p>
            <a:pPr eaLnBrk="1" hangingPunct="1">
              <a:spcBef>
                <a:spcPct val="0"/>
              </a:spcBef>
              <a:buFontTx/>
              <a:buNone/>
            </a:pPr>
            <a:r>
              <a:rPr lang="en-US" altLang="ja-JP" sz="1800" b="1"/>
              <a:t>3</a:t>
            </a:r>
            <a:r>
              <a:rPr lang="ja-JP" altLang="en-US" sz="1800" b="1"/>
              <a:t>番地　</a:t>
            </a:r>
            <a:r>
              <a:rPr lang="en-US" altLang="ja-JP" sz="1800" b="1"/>
              <a:t>1</a:t>
            </a:r>
          </a:p>
          <a:p>
            <a:pPr eaLnBrk="1" hangingPunct="1">
              <a:spcBef>
                <a:spcPct val="0"/>
              </a:spcBef>
              <a:buFontTx/>
              <a:buNone/>
            </a:pPr>
            <a:endParaRPr lang="en-US" altLang="ja-JP" sz="1800" b="1"/>
          </a:p>
          <a:p>
            <a:pPr eaLnBrk="1" hangingPunct="1">
              <a:spcBef>
                <a:spcPct val="0"/>
              </a:spcBef>
              <a:buFontTx/>
              <a:buNone/>
            </a:pPr>
            <a:r>
              <a:rPr lang="ja-JP" altLang="en-US" sz="1800" b="1"/>
              <a:t>１番地　</a:t>
            </a:r>
            <a:r>
              <a:rPr lang="en-US" altLang="ja-JP" sz="1800" b="1"/>
              <a:t>m</a:t>
            </a:r>
          </a:p>
          <a:p>
            <a:pPr eaLnBrk="1" hangingPunct="1">
              <a:spcBef>
                <a:spcPct val="0"/>
              </a:spcBef>
              <a:buFontTx/>
              <a:buNone/>
            </a:pPr>
            <a:r>
              <a:rPr lang="en-US" altLang="ja-JP" sz="1800" b="1"/>
              <a:t>2</a:t>
            </a:r>
            <a:r>
              <a:rPr lang="ja-JP" altLang="en-US" sz="1800" b="1"/>
              <a:t>番地　</a:t>
            </a:r>
            <a:r>
              <a:rPr lang="en-US" altLang="ja-JP" sz="1800" b="1"/>
              <a:t>n</a:t>
            </a:r>
          </a:p>
        </p:txBody>
      </p:sp>
      <p:sp>
        <p:nvSpPr>
          <p:cNvPr id="9237" name="Text Box 22"/>
          <p:cNvSpPr txBox="1">
            <a:spLocks noChangeArrowheads="1"/>
          </p:cNvSpPr>
          <p:nvPr/>
        </p:nvSpPr>
        <p:spPr bwMode="auto">
          <a:xfrm>
            <a:off x="4284663" y="3867150"/>
            <a:ext cx="13811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ここは停止</a:t>
            </a:r>
          </a:p>
          <a:p>
            <a:pPr eaLnBrk="1" hangingPunct="1">
              <a:spcBef>
                <a:spcPct val="0"/>
              </a:spcBef>
              <a:buFontTx/>
              <a:buNone/>
            </a:pPr>
            <a:r>
              <a:rPr lang="en-US" altLang="ja-JP" sz="1800"/>
              <a:t>(</a:t>
            </a:r>
            <a:r>
              <a:rPr lang="ja-JP" altLang="en-US" sz="1800"/>
              <a:t>ダイナミック</a:t>
            </a:r>
          </a:p>
          <a:p>
            <a:pPr eaLnBrk="1" hangingPunct="1">
              <a:spcBef>
                <a:spcPct val="0"/>
              </a:spcBef>
              <a:buFontTx/>
              <a:buNone/>
            </a:pPr>
            <a:r>
              <a:rPr lang="ja-JP" altLang="en-US" sz="1800"/>
              <a:t>ストップ）</a:t>
            </a:r>
          </a:p>
        </p:txBody>
      </p:sp>
      <p:sp>
        <p:nvSpPr>
          <p:cNvPr id="9238" name="Line 23"/>
          <p:cNvSpPr>
            <a:spLocks noChangeShapeType="1"/>
          </p:cNvSpPr>
          <p:nvPr/>
        </p:nvSpPr>
        <p:spPr bwMode="auto">
          <a:xfrm flipV="1">
            <a:off x="5219700" y="3716338"/>
            <a:ext cx="576263" cy="217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9" name="Line 24"/>
          <p:cNvSpPr>
            <a:spLocks noChangeShapeType="1"/>
          </p:cNvSpPr>
          <p:nvPr/>
        </p:nvSpPr>
        <p:spPr bwMode="auto">
          <a:xfrm flipH="1" flipV="1">
            <a:off x="5435600" y="3284538"/>
            <a:ext cx="2873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0" name="Line 25"/>
          <p:cNvSpPr>
            <a:spLocks noChangeShapeType="1"/>
          </p:cNvSpPr>
          <p:nvPr/>
        </p:nvSpPr>
        <p:spPr bwMode="auto">
          <a:xfrm flipV="1">
            <a:off x="5435600" y="1989138"/>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1" name="Line 26"/>
          <p:cNvSpPr>
            <a:spLocks noChangeShapeType="1"/>
          </p:cNvSpPr>
          <p:nvPr/>
        </p:nvSpPr>
        <p:spPr bwMode="auto">
          <a:xfrm flipV="1">
            <a:off x="5435600" y="1773238"/>
            <a:ext cx="2889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2" name="Text Box 27"/>
          <p:cNvSpPr txBox="1">
            <a:spLocks noChangeArrowheads="1"/>
          </p:cNvSpPr>
          <p:nvPr/>
        </p:nvSpPr>
        <p:spPr bwMode="auto">
          <a:xfrm>
            <a:off x="1166813" y="5810250"/>
            <a:ext cx="46497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繰り返しによりアルゴリズムの実行が可能</a:t>
            </a:r>
          </a:p>
          <a:p>
            <a:pPr eaLnBrk="1" hangingPunct="1">
              <a:spcBef>
                <a:spcPct val="0"/>
              </a:spcBef>
              <a:buFontTx/>
              <a:buNone/>
            </a:pPr>
            <a:r>
              <a:rPr lang="ja-JP" altLang="en-US" sz="1800" b="1"/>
              <a:t>→　プログラム格納型（</a:t>
            </a:r>
            <a:r>
              <a:rPr lang="en-US" altLang="ja-JP" sz="1800" b="1"/>
              <a:t>Stored Program)</a:t>
            </a:r>
            <a:r>
              <a:rPr lang="ja-JP" altLang="en-US" sz="1800" b="1"/>
              <a:t>方式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0243"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0244" name="Group 5"/>
          <p:cNvGrpSpPr>
            <a:grpSpLocks/>
          </p:cNvGrpSpPr>
          <p:nvPr/>
        </p:nvGrpSpPr>
        <p:grpSpPr bwMode="auto">
          <a:xfrm>
            <a:off x="5060950" y="2354263"/>
            <a:ext cx="1655763" cy="717550"/>
            <a:chOff x="3288" y="1299"/>
            <a:chExt cx="1996" cy="953"/>
          </a:xfrm>
        </p:grpSpPr>
        <p:sp>
          <p:nvSpPr>
            <p:cNvPr id="10324"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5"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6"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7"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8"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9"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0"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45"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0246"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0247"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8"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9"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0"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1"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2"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3"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4"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5"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6"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7"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8"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9"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10260"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1"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2"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3"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4"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5"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6"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7"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8"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9"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0"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0271"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2"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3"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4" name="Text Box 42"/>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0275"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276"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277"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0278"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0279"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0"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1"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2"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3"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4"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5"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86"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0287"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8"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89"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0"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0291"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2"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3"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4"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5"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0296"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7"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0298"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9"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0"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1"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302"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3"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4"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0305"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6"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0307"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8"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9"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0"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1" name="Text Box 79"/>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0312" name="Rectangle 80"/>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0001 00000000</a:t>
            </a:r>
          </a:p>
        </p:txBody>
      </p:sp>
      <p:sp>
        <p:nvSpPr>
          <p:cNvPr id="10313"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4"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5" name="Text Box 83"/>
          <p:cNvSpPr txBox="1">
            <a:spLocks noChangeArrowheads="1"/>
          </p:cNvSpPr>
          <p:nvPr/>
        </p:nvSpPr>
        <p:spPr bwMode="auto">
          <a:xfrm>
            <a:off x="3995738" y="2276475"/>
            <a:ext cx="6591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001</a:t>
            </a:r>
          </a:p>
          <a:p>
            <a:pPr eaLnBrk="1" hangingPunct="1">
              <a:spcBef>
                <a:spcPct val="0"/>
              </a:spcBef>
              <a:buFontTx/>
              <a:buNone/>
            </a:pPr>
            <a:r>
              <a:rPr lang="en-US" altLang="ja-JP" sz="1800" b="1" dirty="0"/>
              <a:t>THB</a:t>
            </a:r>
          </a:p>
        </p:txBody>
      </p:sp>
      <p:sp>
        <p:nvSpPr>
          <p:cNvPr id="10316"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0317" name="Text Box 85"/>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0318" name="Text Box 88"/>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9" name="Text Box 89"/>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0320" name="Text Box 90"/>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0321" name="Text Box 91"/>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0322" name="Freeform 92"/>
          <p:cNvSpPr>
            <a:spLocks/>
          </p:cNvSpPr>
          <p:nvPr/>
        </p:nvSpPr>
        <p:spPr bwMode="auto">
          <a:xfrm>
            <a:off x="4522788" y="1449388"/>
            <a:ext cx="1776412" cy="3419475"/>
          </a:xfrm>
          <a:custGeom>
            <a:avLst/>
            <a:gdLst>
              <a:gd name="T0" fmla="*/ 2147483646 w 1119"/>
              <a:gd name="T1" fmla="*/ 2147483646 h 2154"/>
              <a:gd name="T2" fmla="*/ 2147483646 w 1119"/>
              <a:gd name="T3" fmla="*/ 2147483646 h 2154"/>
              <a:gd name="T4" fmla="*/ 2147483646 w 1119"/>
              <a:gd name="T5" fmla="*/ 2147483646 h 2154"/>
              <a:gd name="T6" fmla="*/ 2147483646 w 1119"/>
              <a:gd name="T7" fmla="*/ 2147483646 h 2154"/>
              <a:gd name="T8" fmla="*/ 2147483646 w 1119"/>
              <a:gd name="T9" fmla="*/ 2147483646 h 2154"/>
              <a:gd name="T10" fmla="*/ 2147483646 w 1119"/>
              <a:gd name="T11" fmla="*/ 2147483646 h 2154"/>
              <a:gd name="T12" fmla="*/ 2147483646 w 1119"/>
              <a:gd name="T13" fmla="*/ 2147483646 h 2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19" h="2154">
                <a:moveTo>
                  <a:pt x="1074" y="2154"/>
                </a:moveTo>
                <a:cubicBezTo>
                  <a:pt x="1096" y="1670"/>
                  <a:pt x="1119" y="1186"/>
                  <a:pt x="1074" y="884"/>
                </a:cubicBezTo>
                <a:cubicBezTo>
                  <a:pt x="1029" y="582"/>
                  <a:pt x="953" y="446"/>
                  <a:pt x="802" y="340"/>
                </a:cubicBezTo>
                <a:cubicBezTo>
                  <a:pt x="651" y="234"/>
                  <a:pt x="288" y="0"/>
                  <a:pt x="167" y="249"/>
                </a:cubicBezTo>
                <a:cubicBezTo>
                  <a:pt x="46" y="498"/>
                  <a:pt x="0" y="1565"/>
                  <a:pt x="76" y="1837"/>
                </a:cubicBezTo>
                <a:cubicBezTo>
                  <a:pt x="152" y="2109"/>
                  <a:pt x="515" y="1935"/>
                  <a:pt x="621" y="1882"/>
                </a:cubicBezTo>
                <a:cubicBezTo>
                  <a:pt x="727" y="1829"/>
                  <a:pt x="696" y="1579"/>
                  <a:pt x="711" y="1519"/>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3" name="Rectangle 93"/>
          <p:cNvSpPr>
            <a:spLocks noChangeArrowheads="1"/>
          </p:cNvSpPr>
          <p:nvPr/>
        </p:nvSpPr>
        <p:spPr bwMode="auto">
          <a:xfrm>
            <a:off x="6084888" y="0"/>
            <a:ext cx="2879725" cy="40481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2042</TotalTime>
  <Words>4801</Words>
  <Application>Microsoft Office PowerPoint</Application>
  <PresentationFormat>画面に合わせる (4:3)</PresentationFormat>
  <Paragraphs>717</Paragraphs>
  <Slides>31</Slides>
  <Notes>31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31</vt:i4>
      </vt:variant>
    </vt:vector>
  </HeadingPairs>
  <TitlesOfParts>
    <vt:vector size="34" baseType="lpstr">
      <vt:lpstr>Arial</vt:lpstr>
      <vt:lpstr>Calibri</vt:lpstr>
      <vt:lpstr>標準デザイン</vt:lpstr>
      <vt:lpstr>計算機構成　第4回 アキュムレータマシン </vt:lpstr>
      <vt:lpstr>前回のアキュムレータマシン</vt:lpstr>
      <vt:lpstr>命令の実行</vt:lpstr>
      <vt:lpstr>命令の実行</vt:lpstr>
      <vt:lpstr>命令の実行</vt:lpstr>
      <vt:lpstr>前回のマシンの問題点</vt:lpstr>
      <vt:lpstr>分岐命令の導入</vt:lpstr>
      <vt:lpstr>分岐命令によるアルゴリズムの実行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アキュムレータマシンのVerilog記述 入出力とレジスタ、ワイヤの宣言</vt:lpstr>
      <vt:lpstr>アキュムレータマシンのVerilog記述 デコードと入出力、ALUの接続</vt:lpstr>
      <vt:lpstr>命令のデコード</vt:lpstr>
      <vt:lpstr>アキュムレータマシンのVerilog記述 レジスタの制御</vt:lpstr>
      <vt:lpstr>イミーディエイト命令</vt:lpstr>
      <vt:lpstr>ADDI命令の符号拡張</vt:lpstr>
      <vt:lpstr>PowerPoint プレゼンテーション</vt:lpstr>
      <vt:lpstr>符号拡張とゼロ拡張のVerilog記述</vt:lpstr>
      <vt:lpstr>バスの連結　{  ,  }</vt:lpstr>
      <vt:lpstr>｛｝で格好良く書ける</vt:lpstr>
      <vt:lpstr>イミーディエイト命令のVerilog記述</vt:lpstr>
      <vt:lpstr>演算命令</vt:lpstr>
      <vt:lpstr>分岐命令、ADDI</vt:lpstr>
      <vt:lpstr>本日のまとめ</vt:lpstr>
      <vt:lpstr>今日のVerilog 構文</vt:lpstr>
      <vt:lpstr>演習課題</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88</cp:revision>
  <dcterms:created xsi:type="dcterms:W3CDTF">2012-09-21T14:05:15Z</dcterms:created>
  <dcterms:modified xsi:type="dcterms:W3CDTF">2020-10-27T07:00:06Z</dcterms:modified>
</cp:coreProperties>
</file>