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9" r:id="rId3"/>
    <p:sldId id="304" r:id="rId4"/>
    <p:sldId id="307" r:id="rId5"/>
    <p:sldId id="287" r:id="rId6"/>
    <p:sldId id="294" r:id="rId7"/>
    <p:sldId id="318" r:id="rId8"/>
    <p:sldId id="337" r:id="rId9"/>
    <p:sldId id="338" r:id="rId10"/>
    <p:sldId id="339" r:id="rId11"/>
    <p:sldId id="335" r:id="rId12"/>
    <p:sldId id="336" r:id="rId13"/>
    <p:sldId id="328" r:id="rId14"/>
    <p:sldId id="305" r:id="rId15"/>
    <p:sldId id="310" r:id="rId16"/>
    <p:sldId id="312" r:id="rId17"/>
    <p:sldId id="319" r:id="rId18"/>
    <p:sldId id="306" r:id="rId19"/>
    <p:sldId id="316" r:id="rId20"/>
    <p:sldId id="317" r:id="rId21"/>
    <p:sldId id="313" r:id="rId22"/>
    <p:sldId id="308" r:id="rId23"/>
    <p:sldId id="309" r:id="rId24"/>
    <p:sldId id="329" r:id="rId25"/>
    <p:sldId id="324" r:id="rId26"/>
    <p:sldId id="325" r:id="rId27"/>
    <p:sldId id="326" r:id="rId28"/>
    <p:sldId id="327" r:id="rId29"/>
    <p:sldId id="334" r:id="rId30"/>
    <p:sldId id="330" r:id="rId31"/>
    <p:sldId id="331" r:id="rId32"/>
    <p:sldId id="332" r:id="rId33"/>
    <p:sldId id="333" r:id="rId34"/>
    <p:sldId id="340" r:id="rId35"/>
    <p:sldId id="341" r:id="rId36"/>
    <p:sldId id="303" r:id="rId37"/>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66FF33"/>
    <a:srgbClr val="FFFF00"/>
    <a:srgbClr val="FF99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571" autoAdjust="0"/>
  </p:normalViewPr>
  <p:slideViewPr>
    <p:cSldViewPr>
      <p:cViewPr varScale="1">
        <p:scale>
          <a:sx n="49" d="100"/>
          <a:sy n="49" d="100"/>
        </p:scale>
        <p:origin x="1772"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天野 英晴" userId="674dbb661de14ef9" providerId="LiveId" clId="{2F803601-2AA7-41F9-9841-AAEC810433AD}"/>
    <pc:docChg chg="modSld">
      <pc:chgData name="天野 英晴" userId="674dbb661de14ef9" providerId="LiveId" clId="{2F803601-2AA7-41F9-9841-AAEC810433AD}" dt="2021-09-24T11:26:44.315" v="9" actId="20577"/>
      <pc:docMkLst>
        <pc:docMk/>
      </pc:docMkLst>
      <pc:sldChg chg="modSp mod">
        <pc:chgData name="天野 英晴" userId="674dbb661de14ef9" providerId="LiveId" clId="{2F803601-2AA7-41F9-9841-AAEC810433AD}" dt="2021-09-24T11:26:44.315" v="9" actId="20577"/>
        <pc:sldMkLst>
          <pc:docMk/>
          <pc:sldMk cId="0" sldId="303"/>
        </pc:sldMkLst>
        <pc:spChg chg="mod">
          <ac:chgData name="天野 英晴" userId="674dbb661de14ef9" providerId="LiveId" clId="{2F803601-2AA7-41F9-9841-AAEC810433AD}" dt="2021-09-24T11:26:44.315" v="9" actId="20577"/>
          <ac:spMkLst>
            <pc:docMk/>
            <pc:sldMk cId="0" sldId="303"/>
            <ac:spMk id="3584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F4E39D-7A36-4E2B-BDAA-5138EE7161B1}" type="datetimeFigureOut">
              <a:rPr kumimoji="1" lang="ja-JP" altLang="en-US" smtClean="0"/>
              <a:t>2021/9/24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18A591-2FC8-4862-A717-9C8D37BEF08D}" type="slidenum">
              <a:rPr kumimoji="1" lang="ja-JP" altLang="en-US" smtClean="0"/>
              <a:t>‹#›</a:t>
            </a:fld>
            <a:endParaRPr kumimoji="1" lang="ja-JP" altLang="en-US"/>
          </a:p>
        </p:txBody>
      </p:sp>
    </p:spTree>
    <p:extLst>
      <p:ext uri="{BB962C8B-B14F-4D97-AF65-F5344CB8AC3E}">
        <p14:creationId xmlns:p14="http://schemas.microsoft.com/office/powerpoint/2010/main" val="10302383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CPU</a:t>
            </a:r>
            <a:r>
              <a:rPr kumimoji="1" lang="ja-JP" altLang="en-US" dirty="0"/>
              <a:t>はデータパスとコントローラから出来ています。今日は最も簡単なデータパスを設計します。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a:t>
            </a:fld>
            <a:endParaRPr kumimoji="1" lang="ja-JP" altLang="en-US"/>
          </a:p>
        </p:txBody>
      </p:sp>
    </p:spTree>
    <p:extLst>
      <p:ext uri="{BB962C8B-B14F-4D97-AF65-F5344CB8AC3E}">
        <p14:creationId xmlns:p14="http://schemas.microsoft.com/office/powerpoint/2010/main" val="353933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さて、この</a:t>
            </a:r>
            <a:r>
              <a:rPr kumimoji="1" lang="en-US" altLang="ja-JP" dirty="0" err="1"/>
              <a:t>test.v</a:t>
            </a:r>
            <a:r>
              <a:rPr kumimoji="1" lang="ja-JP" altLang="en-US" dirty="0"/>
              <a:t>では一定時間を経過する毎に</a:t>
            </a:r>
            <a:r>
              <a:rPr kumimoji="1" lang="en-US" altLang="ja-JP" dirty="0" err="1"/>
              <a:t>clk</a:t>
            </a:r>
            <a:r>
              <a:rPr kumimoji="1" lang="ja-JP" altLang="en-US" dirty="0"/>
              <a:t>を</a:t>
            </a:r>
            <a:r>
              <a:rPr kumimoji="1" lang="en-US" altLang="ja-JP" dirty="0"/>
              <a:t>L</a:t>
            </a:r>
            <a:r>
              <a:rPr kumimoji="1" lang="ja-JP" altLang="en-US" dirty="0"/>
              <a:t>にしたり、</a:t>
            </a:r>
            <a:r>
              <a:rPr kumimoji="1" lang="en-US" altLang="ja-JP" dirty="0"/>
              <a:t>H</a:t>
            </a:r>
            <a:r>
              <a:rPr kumimoji="1" lang="ja-JP" altLang="en-US" dirty="0"/>
              <a:t>にしたりするのをいちいち書いてやる必要がありました。これは面倒なので、</a:t>
            </a:r>
            <a:r>
              <a:rPr kumimoji="1" lang="en-US" altLang="ja-JP" dirty="0"/>
              <a:t>always</a:t>
            </a:r>
            <a:r>
              <a:rPr kumimoji="1" lang="ja-JP" altLang="en-US" dirty="0"/>
              <a:t>文を使って</a:t>
            </a:r>
            <a:r>
              <a:rPr kumimoji="1" lang="en-US" altLang="ja-JP" dirty="0" err="1"/>
              <a:t>clk</a:t>
            </a:r>
            <a:r>
              <a:rPr kumimoji="1" lang="ja-JP" altLang="en-US" dirty="0"/>
              <a:t>が常に一定の時間で</a:t>
            </a:r>
            <a:r>
              <a:rPr kumimoji="1" lang="en-US" altLang="ja-JP" dirty="0"/>
              <a:t>L-&gt;H-&gt;</a:t>
            </a:r>
            <a:r>
              <a:rPr kumimoji="1" lang="ja-JP" altLang="en-US" dirty="0"/>
              <a:t> </a:t>
            </a:r>
            <a:r>
              <a:rPr kumimoji="1" lang="en-US" altLang="ja-JP" dirty="0"/>
              <a:t>L</a:t>
            </a:r>
            <a:r>
              <a:rPr kumimoji="1" lang="ja-JP" altLang="en-US" dirty="0"/>
              <a:t>を繰り返してもらう記述をここに示してあります。この記述では、</a:t>
            </a:r>
            <a:r>
              <a:rPr kumimoji="1" lang="en-US" altLang="ja-JP" dirty="0"/>
              <a:t>5nsec</a:t>
            </a:r>
            <a:r>
              <a:rPr kumimoji="1" lang="ja-JP" altLang="en-US" dirty="0"/>
              <a:t>毎にクロックが今までのレベルと反転し、周期は</a:t>
            </a:r>
            <a:r>
              <a:rPr kumimoji="1" lang="en-US" altLang="ja-JP" dirty="0"/>
              <a:t>STEP=10nsec</a:t>
            </a:r>
            <a:r>
              <a:rPr kumimoji="1" lang="ja-JP" altLang="en-US" dirty="0"/>
              <a:t>になります。もちろん実際のクロックをこのように発振することはできず、テストベンチでしか使えない記法です。この構文では最初に</a:t>
            </a:r>
            <a:r>
              <a:rPr kumimoji="1" lang="en-US" altLang="ja-JP" dirty="0" err="1"/>
              <a:t>clk</a:t>
            </a:r>
            <a:r>
              <a:rPr kumimoji="1" lang="ja-JP" altLang="en-US" dirty="0" err="1"/>
              <a:t>がど</a:t>
            </a:r>
            <a:r>
              <a:rPr kumimoji="1" lang="ja-JP" altLang="en-US" dirty="0"/>
              <a:t>うなっているかを指定する必要があり、これを</a:t>
            </a:r>
            <a:r>
              <a:rPr kumimoji="1" lang="en-US" altLang="ja-JP" dirty="0"/>
              <a:t>initial</a:t>
            </a:r>
            <a:r>
              <a:rPr kumimoji="1" lang="ja-JP" altLang="en-US" dirty="0"/>
              <a:t>文中で行います。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10</a:t>
            </a:fld>
            <a:endParaRPr kumimoji="1" lang="ja-JP" altLang="en-US"/>
          </a:p>
        </p:txBody>
      </p:sp>
    </p:spTree>
    <p:extLst>
      <p:ext uri="{BB962C8B-B14F-4D97-AF65-F5344CB8AC3E}">
        <p14:creationId xmlns:p14="http://schemas.microsoft.com/office/powerpoint/2010/main" val="2008692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少し、レジスタを使って順序回路を記述する方法の例題を示しましょう。ここでは、</a:t>
            </a:r>
            <a:r>
              <a:rPr kumimoji="1" lang="en-US" altLang="ja-JP" dirty="0"/>
              <a:t>count</a:t>
            </a:r>
            <a:r>
              <a:rPr kumimoji="1" lang="ja-JP" altLang="en-US" dirty="0"/>
              <a:t>を</a:t>
            </a:r>
            <a:r>
              <a:rPr kumimoji="1" lang="en-US" altLang="ja-JP" dirty="0" err="1"/>
              <a:t>reg</a:t>
            </a:r>
            <a:r>
              <a:rPr kumimoji="1" lang="ja-JP" altLang="en-US" dirty="0"/>
              <a:t>で宣言し、</a:t>
            </a:r>
            <a:r>
              <a:rPr kumimoji="1" lang="en-US" altLang="ja-JP" dirty="0" err="1"/>
              <a:t>rst_n</a:t>
            </a:r>
            <a:r>
              <a:rPr kumimoji="1" lang="ja-JP" altLang="en-US" dirty="0"/>
              <a:t>が</a:t>
            </a:r>
            <a:r>
              <a:rPr kumimoji="1" lang="en-US" altLang="ja-JP" dirty="0"/>
              <a:t>L</a:t>
            </a:r>
            <a:r>
              <a:rPr kumimoji="1" lang="ja-JP" altLang="en-US" dirty="0"/>
              <a:t>の時には</a:t>
            </a:r>
            <a:r>
              <a:rPr kumimoji="1" lang="en-US" altLang="ja-JP" dirty="0"/>
              <a:t>0</a:t>
            </a:r>
            <a:r>
              <a:rPr kumimoji="1" lang="ja-JP" altLang="en-US" dirty="0"/>
              <a:t>に初期化し、そうでない時は１ずつ増やすという記述でカウンタを記述しています。</a:t>
            </a:r>
            <a:r>
              <a:rPr kumimoji="1" lang="en-US" altLang="ja-JP" dirty="0"/>
              <a:t>count</a:t>
            </a:r>
            <a:r>
              <a:rPr kumimoji="1" lang="ja-JP" altLang="en-US" dirty="0"/>
              <a:t>は</a:t>
            </a:r>
            <a:r>
              <a:rPr kumimoji="1" lang="en-US" altLang="ja-JP" dirty="0"/>
              <a:t>4</a:t>
            </a:r>
            <a:r>
              <a:rPr kumimoji="1" lang="ja-JP" altLang="en-US" dirty="0"/>
              <a:t>ビットで宣言されているので、</a:t>
            </a:r>
            <a:r>
              <a:rPr kumimoji="1" lang="en-US" altLang="ja-JP" dirty="0"/>
              <a:t>1111</a:t>
            </a:r>
            <a:r>
              <a:rPr kumimoji="1" lang="ja-JP" altLang="en-US" dirty="0"/>
              <a:t>を超えると次のクロックで</a:t>
            </a:r>
            <a:r>
              <a:rPr kumimoji="1" lang="en-US" altLang="ja-JP" dirty="0"/>
              <a:t>0000</a:t>
            </a:r>
            <a:r>
              <a:rPr kumimoji="1" lang="ja-JP" altLang="en-US" dirty="0"/>
              <a:t>に戻り、再びカウントアップを繰り返します。</a:t>
            </a:r>
            <a:r>
              <a:rPr kumimoji="1" lang="en-US" altLang="ja-JP" dirty="0"/>
              <a:t>C</a:t>
            </a:r>
            <a:r>
              <a:rPr kumimoji="1" lang="ja-JP" altLang="en-US" dirty="0"/>
              <a:t>言語ではないので、＋＋は使えない点にご注意ください。</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11</a:t>
            </a:fld>
            <a:endParaRPr kumimoji="1" lang="ja-JP" altLang="en-US"/>
          </a:p>
        </p:txBody>
      </p:sp>
    </p:spTree>
    <p:extLst>
      <p:ext uri="{BB962C8B-B14F-4D97-AF65-F5344CB8AC3E}">
        <p14:creationId xmlns:p14="http://schemas.microsoft.com/office/powerpoint/2010/main" val="1695365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output</a:t>
            </a:r>
            <a:r>
              <a:rPr kumimoji="1" lang="en-US" altLang="ja-JP" baseline="0" dirty="0"/>
              <a:t> </a:t>
            </a:r>
            <a:r>
              <a:rPr kumimoji="1" lang="en-US" altLang="ja-JP" baseline="0" dirty="0" err="1"/>
              <a:t>reg</a:t>
            </a:r>
            <a:r>
              <a:rPr kumimoji="1" lang="ja-JP" altLang="en-US" baseline="0" dirty="0"/>
              <a:t>と書くことで、出力信号をレジスタにすることができます。このようにすると、出力に対して直接値を入れることが可能です。わざわざレジスタ</a:t>
            </a:r>
            <a:r>
              <a:rPr kumimoji="1" lang="en-US" altLang="ja-JP" baseline="0" dirty="0"/>
              <a:t>count</a:t>
            </a:r>
            <a:r>
              <a:rPr kumimoji="1" lang="ja-JP" altLang="en-US" baseline="0" dirty="0"/>
              <a:t>を宣言する必要がなくなります。また、この記述では</a:t>
            </a:r>
            <a:r>
              <a:rPr kumimoji="1" lang="en-US" altLang="ja-JP" baseline="0" dirty="0"/>
              <a:t>always</a:t>
            </a:r>
            <a:r>
              <a:rPr kumimoji="1" lang="ja-JP" altLang="en-US" baseline="0" dirty="0"/>
              <a:t>の</a:t>
            </a:r>
            <a:r>
              <a:rPr kumimoji="1" lang="en-US" altLang="ja-JP" baseline="0" dirty="0" err="1"/>
              <a:t>begin..end</a:t>
            </a:r>
            <a:r>
              <a:rPr kumimoji="1" lang="ja-JP" altLang="en-US" baseline="0" dirty="0"/>
              <a:t>も省略してあります。これは、</a:t>
            </a:r>
            <a:r>
              <a:rPr kumimoji="1" lang="en-US" altLang="ja-JP" baseline="0" dirty="0" err="1"/>
              <a:t>alywas</a:t>
            </a:r>
            <a:r>
              <a:rPr kumimoji="1" lang="ja-JP" altLang="en-US" baseline="0" dirty="0"/>
              <a:t>中の文が</a:t>
            </a:r>
            <a:r>
              <a:rPr kumimoji="1" lang="en-US" altLang="ja-JP" baseline="0" dirty="0" err="1"/>
              <a:t>if..else</a:t>
            </a:r>
            <a:r>
              <a:rPr kumimoji="1" lang="en-US" altLang="ja-JP" baseline="0" dirty="0"/>
              <a:t>..</a:t>
            </a:r>
            <a:r>
              <a:rPr kumimoji="1" lang="ja-JP" altLang="en-US" baseline="0" dirty="0"/>
              <a:t>の一文だけだからです。この辺は</a:t>
            </a:r>
            <a:r>
              <a:rPr kumimoji="1" lang="en-US" altLang="ja-JP" baseline="0" dirty="0"/>
              <a:t>C</a:t>
            </a:r>
            <a:r>
              <a:rPr kumimoji="1" lang="ja-JP" altLang="en-US" baseline="0" dirty="0"/>
              <a:t>言語の｛　｝と同じです。</a:t>
            </a:r>
            <a:endParaRPr kumimoji="1" lang="en-US" altLang="ja-JP" baseline="0" dirty="0"/>
          </a:p>
          <a:p>
            <a:r>
              <a:rPr kumimoji="1" lang="ja-JP" altLang="en-US" baseline="0" dirty="0"/>
              <a:t>このカウンタは、</a:t>
            </a:r>
            <a:r>
              <a:rPr kumimoji="1" lang="en-US" altLang="ja-JP" baseline="0" dirty="0" err="1"/>
              <a:t>iverilog</a:t>
            </a:r>
            <a:r>
              <a:rPr kumimoji="1" lang="en-US" altLang="ja-JP" baseline="0" dirty="0"/>
              <a:t> </a:t>
            </a:r>
            <a:r>
              <a:rPr kumimoji="1" lang="en-US" altLang="ja-JP" baseline="0" dirty="0" err="1"/>
              <a:t>test_counter.v</a:t>
            </a:r>
            <a:r>
              <a:rPr kumimoji="1" lang="en-US" altLang="ja-JP" baseline="0" dirty="0"/>
              <a:t> </a:t>
            </a:r>
            <a:r>
              <a:rPr kumimoji="1" lang="en-US" altLang="ja-JP" baseline="0" dirty="0" err="1"/>
              <a:t>counter.v</a:t>
            </a:r>
            <a:r>
              <a:rPr kumimoji="1" lang="ja-JP" altLang="en-US" baseline="0" dirty="0"/>
              <a:t>でコンパイル、</a:t>
            </a:r>
            <a:r>
              <a:rPr kumimoji="1" lang="en-US" altLang="ja-JP" baseline="0" dirty="0" err="1"/>
              <a:t>vvp</a:t>
            </a:r>
            <a:r>
              <a:rPr kumimoji="1" lang="en-US" altLang="ja-JP" baseline="0" dirty="0"/>
              <a:t> </a:t>
            </a:r>
            <a:r>
              <a:rPr kumimoji="1" lang="en-US" altLang="ja-JP" baseline="0" dirty="0" err="1"/>
              <a:t>a.out</a:t>
            </a:r>
            <a:r>
              <a:rPr kumimoji="1" lang="ja-JP" altLang="en-US" baseline="0"/>
              <a:t>で実行が可能です。実行して結果を確認しましょう。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12</a:t>
            </a:fld>
            <a:endParaRPr kumimoji="1" lang="ja-JP" altLang="en-US"/>
          </a:p>
        </p:txBody>
      </p:sp>
    </p:spTree>
    <p:extLst>
      <p:ext uri="{BB962C8B-B14F-4D97-AF65-F5344CB8AC3E}">
        <p14:creationId xmlns:p14="http://schemas.microsoft.com/office/powerpoint/2010/main" val="2151470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ではこのデータパスで全ての計算ができるでしょうか？例えば、</a:t>
            </a:r>
            <a:r>
              <a:rPr kumimoji="1" lang="en-US" altLang="ja-JP" dirty="0"/>
              <a:t>A&gt;&gt;1</a:t>
            </a:r>
            <a:r>
              <a:rPr kumimoji="1" lang="ja-JP" altLang="en-US" dirty="0"/>
              <a:t>＋</a:t>
            </a:r>
            <a:r>
              <a:rPr kumimoji="1" lang="en-US" altLang="ja-JP" dirty="0"/>
              <a:t>B&lt;&lt;1</a:t>
            </a:r>
            <a:r>
              <a:rPr kumimoji="1" lang="ja-JP" altLang="en-US" dirty="0"/>
              <a:t>などができません。これは</a:t>
            </a:r>
            <a:r>
              <a:rPr kumimoji="1" lang="en-US" altLang="ja-JP" dirty="0"/>
              <a:t>A</a:t>
            </a:r>
            <a:r>
              <a:rPr kumimoji="1" lang="ja-JP" altLang="en-US" dirty="0"/>
              <a:t>を</a:t>
            </a:r>
            <a:r>
              <a:rPr kumimoji="1" lang="en-US" altLang="ja-JP" dirty="0"/>
              <a:t>1</a:t>
            </a:r>
            <a:r>
              <a:rPr kumimoji="1" lang="ja-JP" altLang="en-US" dirty="0"/>
              <a:t>ビット右シフトした結果をどこかにとって置いて、これに</a:t>
            </a:r>
            <a:r>
              <a:rPr kumimoji="1" lang="en-US" altLang="ja-JP" dirty="0"/>
              <a:t>B</a:t>
            </a:r>
            <a:r>
              <a:rPr kumimoji="1" lang="ja-JP" altLang="en-US" dirty="0"/>
              <a:t>を</a:t>
            </a:r>
            <a:r>
              <a:rPr kumimoji="1" lang="en-US" altLang="ja-JP" dirty="0"/>
              <a:t>1</a:t>
            </a:r>
            <a:r>
              <a:rPr kumimoji="1" lang="ja-JP" altLang="en-US" dirty="0"/>
              <a:t>ビット左シフトした結果を足さなければならないからです。電卓ではこのような場合、メモリ機能を使います。途中結果をメモリに保存しておき、これを取り出して計算を実行すればよいのです。これと同じように、複数のデータを記憶できるデータメモリを設けましょう。計算すべき入力データもメモリに最初に入れておくようにすれば、いちいち値を外から入力しなくても良くなります。また、別に命令メモリを設けてここにコマンドを入れておいて順番に読み出して実行させれば、いちいち計算しながら値を入力する必要がなくな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13</a:t>
            </a:fld>
            <a:endParaRPr kumimoji="1" lang="ja-JP" altLang="en-US"/>
          </a:p>
        </p:txBody>
      </p:sp>
    </p:spTree>
    <p:extLst>
      <p:ext uri="{BB962C8B-B14F-4D97-AF65-F5344CB8AC3E}">
        <p14:creationId xmlns:p14="http://schemas.microsoft.com/office/powerpoint/2010/main" val="3929386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計算機基礎、電子回路基礎で習ったとおり、メモリは単純な表であり、アドレスで指定した番地のデータを読んだり書いたりできます。メモリの大きさは幅と深さで表すことができます。ここでは幅が</a:t>
            </a:r>
            <a:r>
              <a:rPr kumimoji="1" lang="en-US" altLang="ja-JP" dirty="0"/>
              <a:t>16</a:t>
            </a:r>
            <a:r>
              <a:rPr kumimoji="1" lang="ja-JP" altLang="en-US" dirty="0"/>
              <a:t>ビット、深さは２の８乗＝</a:t>
            </a:r>
            <a:r>
              <a:rPr kumimoji="1" lang="en-US" altLang="ja-JP" dirty="0"/>
              <a:t>256</a:t>
            </a:r>
            <a:r>
              <a:rPr kumimoji="1" lang="ja-JP" altLang="en-US" dirty="0" err="1"/>
              <a:t>のメ</a:t>
            </a:r>
            <a:r>
              <a:rPr kumimoji="1" lang="ja-JP" altLang="en-US" dirty="0"/>
              <a:t>モリを想定します。８ビットのアドレスによりデータを指定することができます。データは入力</a:t>
            </a:r>
            <a:r>
              <a:rPr kumimoji="1" lang="en-US" altLang="ja-JP" dirty="0"/>
              <a:t>DI</a:t>
            </a:r>
            <a:r>
              <a:rPr kumimoji="1" lang="ja-JP" altLang="en-US" dirty="0"/>
              <a:t>と出力</a:t>
            </a:r>
            <a:r>
              <a:rPr kumimoji="1" lang="en-US" altLang="ja-JP" dirty="0"/>
              <a:t>DO</a:t>
            </a:r>
            <a:r>
              <a:rPr kumimoji="1" lang="ja-JP" altLang="en-US" dirty="0"/>
              <a:t>で、それぞれ１６ビットです。</a:t>
            </a:r>
            <a:r>
              <a:rPr kumimoji="1" lang="en-US" altLang="ja-JP" dirty="0"/>
              <a:t>DO</a:t>
            </a:r>
            <a:r>
              <a:rPr kumimoji="1" lang="ja-JP" altLang="en-US" dirty="0"/>
              <a:t>には、アドレスで指定した番地のデータが常に出力されています。一方、書き込みの際は、</a:t>
            </a:r>
            <a:r>
              <a:rPr kumimoji="1" lang="en-US" altLang="ja-JP" dirty="0"/>
              <a:t>DI</a:t>
            </a:r>
            <a:r>
              <a:rPr kumimoji="1" lang="ja-JP" altLang="en-US" dirty="0"/>
              <a:t>に値を与え、</a:t>
            </a:r>
            <a:r>
              <a:rPr kumimoji="1" lang="en-US" altLang="ja-JP" dirty="0"/>
              <a:t>we(Write</a:t>
            </a:r>
            <a:r>
              <a:rPr kumimoji="1" lang="en-US" altLang="ja-JP" baseline="0" dirty="0"/>
              <a:t> Enable)</a:t>
            </a:r>
            <a:r>
              <a:rPr kumimoji="1" lang="ja-JP" altLang="en-US" baseline="0" dirty="0"/>
              <a:t>を</a:t>
            </a:r>
            <a:r>
              <a:rPr kumimoji="1" lang="en-US" altLang="ja-JP" baseline="0" dirty="0"/>
              <a:t>H</a:t>
            </a:r>
            <a:r>
              <a:rPr kumimoji="1" lang="ja-JP" altLang="en-US" baseline="0" dirty="0"/>
              <a:t>にした際にクロックが</a:t>
            </a:r>
            <a:r>
              <a:rPr kumimoji="1" lang="en-US" altLang="ja-JP" baseline="0" dirty="0"/>
              <a:t>L</a:t>
            </a:r>
            <a:r>
              <a:rPr kumimoji="1" lang="ja-JP" altLang="en-US" baseline="0" dirty="0"/>
              <a:t>から</a:t>
            </a:r>
            <a:r>
              <a:rPr kumimoji="1" lang="en-US" altLang="ja-JP" baseline="0" dirty="0"/>
              <a:t>H</a:t>
            </a:r>
            <a:r>
              <a:rPr kumimoji="1" lang="ja-JP" altLang="en-US" baseline="0" dirty="0"/>
              <a:t>に変化すると、そこで</a:t>
            </a:r>
            <a:r>
              <a:rPr kumimoji="1" lang="en-US" altLang="ja-JP" baseline="0" dirty="0"/>
              <a:t>DI</a:t>
            </a:r>
            <a:r>
              <a:rPr kumimoji="1" lang="ja-JP" altLang="en-US" baseline="0" dirty="0"/>
              <a:t>の値がアドレスで指定された番地に書き込まれます。</a:t>
            </a:r>
            <a:endParaRPr kumimoji="1" lang="en-US" altLang="ja-JP" baseline="0" dirty="0"/>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14</a:t>
            </a:fld>
            <a:endParaRPr kumimoji="1" lang="ja-JP" altLang="en-US"/>
          </a:p>
        </p:txBody>
      </p:sp>
    </p:spTree>
    <p:extLst>
      <p:ext uri="{BB962C8B-B14F-4D97-AF65-F5344CB8AC3E}">
        <p14:creationId xmlns:p14="http://schemas.microsoft.com/office/powerpoint/2010/main" val="33288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メモリの読み出しの例を示します。指定したアドレスの番地にしまってある入力はいつでも</a:t>
            </a:r>
            <a:r>
              <a:rPr kumimoji="1" lang="en-US" altLang="ja-JP" dirty="0"/>
              <a:t>DO</a:t>
            </a:r>
            <a:r>
              <a:rPr kumimoji="1" lang="ja-JP" altLang="en-US" dirty="0"/>
              <a:t>に出力されています。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15</a:t>
            </a:fld>
            <a:endParaRPr kumimoji="1" lang="ja-JP" altLang="en-US"/>
          </a:p>
        </p:txBody>
      </p:sp>
    </p:spTree>
    <p:extLst>
      <p:ext uri="{BB962C8B-B14F-4D97-AF65-F5344CB8AC3E}">
        <p14:creationId xmlns:p14="http://schemas.microsoft.com/office/powerpoint/2010/main" val="202435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一方、書き込みの際は、</a:t>
            </a:r>
            <a:r>
              <a:rPr kumimoji="1" lang="en-US" altLang="ja-JP" dirty="0"/>
              <a:t>DI</a:t>
            </a:r>
            <a:r>
              <a:rPr kumimoji="1" lang="ja-JP" altLang="en-US" dirty="0"/>
              <a:t>に値を与え、</a:t>
            </a:r>
            <a:r>
              <a:rPr kumimoji="1" lang="en-US" altLang="ja-JP" dirty="0"/>
              <a:t>we</a:t>
            </a:r>
            <a:r>
              <a:rPr kumimoji="1" lang="ja-JP" altLang="en-US" dirty="0"/>
              <a:t>を１にします。ここで</a:t>
            </a:r>
            <a:r>
              <a:rPr kumimoji="1" lang="en-US" altLang="ja-JP" dirty="0" err="1"/>
              <a:t>clk</a:t>
            </a:r>
            <a:r>
              <a:rPr kumimoji="1" lang="ja-JP" altLang="en-US" dirty="0"/>
              <a:t>が</a:t>
            </a:r>
            <a:r>
              <a:rPr kumimoji="1" lang="en-US" altLang="ja-JP" dirty="0"/>
              <a:t>L</a:t>
            </a:r>
            <a:r>
              <a:rPr kumimoji="1" lang="ja-JP" altLang="en-US" dirty="0"/>
              <a:t>から</a:t>
            </a:r>
            <a:r>
              <a:rPr kumimoji="1" lang="en-US" altLang="ja-JP" dirty="0"/>
              <a:t>H</a:t>
            </a:r>
            <a:r>
              <a:rPr kumimoji="1" lang="ja-JP" altLang="en-US" dirty="0"/>
              <a:t>に変化すると</a:t>
            </a:r>
            <a:r>
              <a:rPr kumimoji="1" lang="en-US" altLang="ja-JP" dirty="0"/>
              <a:t>DI</a:t>
            </a:r>
            <a:r>
              <a:rPr kumimoji="1" lang="ja-JP" altLang="en-US" dirty="0"/>
              <a:t>の値が指定されたアドレスに書き込まれます。書き込みのタイミングはレジスタと同じである点にご注意ください。メモリには普通、リセット信号がなく、初期化はできません。メモリの値を確定するためには、あらかじめ値を書いておく必要があ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16</a:t>
            </a:fld>
            <a:endParaRPr kumimoji="1" lang="ja-JP" altLang="en-US"/>
          </a:p>
        </p:txBody>
      </p:sp>
    </p:spTree>
    <p:extLst>
      <p:ext uri="{BB962C8B-B14F-4D97-AF65-F5344CB8AC3E}">
        <p14:creationId xmlns:p14="http://schemas.microsoft.com/office/powerpoint/2010/main" val="2953099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ではメモリの記述について解説します。メモリの宣言は、</a:t>
            </a:r>
            <a:r>
              <a:rPr kumimoji="1" lang="en-US" altLang="ja-JP" dirty="0" err="1"/>
              <a:t>reg</a:t>
            </a:r>
            <a:r>
              <a:rPr kumimoji="1" lang="ja-JP" altLang="en-US" dirty="0"/>
              <a:t>　</a:t>
            </a:r>
            <a:r>
              <a:rPr kumimoji="1" lang="en-US" altLang="ja-JP" dirty="0"/>
              <a:t>[MSB:LSB]</a:t>
            </a:r>
            <a:r>
              <a:rPr kumimoji="1" lang="ja-JP" altLang="en-US" dirty="0"/>
              <a:t>　「最小アドレス：最大アドレス</a:t>
            </a:r>
            <a:r>
              <a:rPr kumimoji="1" lang="en-US" altLang="ja-JP" dirty="0"/>
              <a:t>]</a:t>
            </a:r>
            <a:r>
              <a:rPr kumimoji="1" lang="ja-JP" altLang="en-US" dirty="0"/>
              <a:t>で行います。ここでは、１６ビットで深さが</a:t>
            </a:r>
            <a:r>
              <a:rPr kumimoji="1" lang="en-US" altLang="ja-JP" dirty="0"/>
              <a:t>256</a:t>
            </a:r>
            <a:r>
              <a:rPr kumimoji="1" lang="ja-JP" altLang="en-US" dirty="0" err="1"/>
              <a:t>のメ</a:t>
            </a:r>
            <a:r>
              <a:rPr kumimoji="1" lang="ja-JP" altLang="en-US" dirty="0"/>
              <a:t>モリが宣言されます。最小アドレスは</a:t>
            </a:r>
            <a:r>
              <a:rPr kumimoji="1" lang="en-US" altLang="ja-JP" dirty="0"/>
              <a:t>0</a:t>
            </a:r>
            <a:r>
              <a:rPr kumimoji="1" lang="ja-JP" altLang="en-US" dirty="0" err="1"/>
              <a:t>、</a:t>
            </a:r>
            <a:r>
              <a:rPr kumimoji="1" lang="ja-JP" altLang="en-US" dirty="0"/>
              <a:t>最大アドレスは</a:t>
            </a:r>
            <a:r>
              <a:rPr kumimoji="1" lang="en-US" altLang="ja-JP" dirty="0"/>
              <a:t>2</a:t>
            </a:r>
            <a:r>
              <a:rPr kumimoji="1" lang="ja-JP" altLang="en-US" dirty="0"/>
              <a:t>の</a:t>
            </a:r>
            <a:r>
              <a:rPr kumimoji="1" lang="en-US" altLang="ja-JP" dirty="0"/>
              <a:t>n</a:t>
            </a:r>
            <a:r>
              <a:rPr kumimoji="1" lang="ja-JP" altLang="en-US" dirty="0"/>
              <a:t>乗にするのが普通です。メモリは</a:t>
            </a:r>
            <a:r>
              <a:rPr kumimoji="1" lang="en-US" altLang="ja-JP" dirty="0"/>
              <a:t>C</a:t>
            </a:r>
            <a:r>
              <a:rPr kumimoji="1" lang="ja-JP" altLang="en-US" dirty="0"/>
              <a:t>言語の配列に似ており、配列同様</a:t>
            </a:r>
            <a:r>
              <a:rPr kumimoji="1" lang="en-US" altLang="ja-JP" dirty="0"/>
              <a:t>[</a:t>
            </a:r>
            <a:r>
              <a:rPr kumimoji="1" lang="ja-JP" altLang="en-US" dirty="0"/>
              <a:t>　</a:t>
            </a:r>
            <a:r>
              <a:rPr kumimoji="1" lang="en-US" altLang="ja-JP" dirty="0"/>
              <a:t>]</a:t>
            </a:r>
            <a:r>
              <a:rPr kumimoji="1" lang="ja-JP" altLang="en-US" dirty="0"/>
              <a:t>の中に番地を入れて値を取り出します。書き込む場合は、</a:t>
            </a:r>
            <a:r>
              <a:rPr kumimoji="1" lang="en-US" altLang="ja-JP" dirty="0"/>
              <a:t>if(we)</a:t>
            </a:r>
            <a:r>
              <a:rPr kumimoji="1" lang="ja-JP" altLang="en-US" dirty="0"/>
              <a:t>として</a:t>
            </a:r>
            <a:r>
              <a:rPr kumimoji="1" lang="en-US" altLang="ja-JP" dirty="0"/>
              <a:t>we=H</a:t>
            </a:r>
            <a:r>
              <a:rPr kumimoji="1" lang="ja-JP" altLang="en-US" dirty="0"/>
              <a:t>の時だけ</a:t>
            </a:r>
            <a:r>
              <a:rPr kumimoji="1" lang="en-US" altLang="ja-JP" dirty="0" err="1"/>
              <a:t>clk</a:t>
            </a:r>
            <a:r>
              <a:rPr kumimoji="1" lang="ja-JP" altLang="en-US" dirty="0"/>
              <a:t>に同期して入力を書き込みます。では</a:t>
            </a:r>
            <a:r>
              <a:rPr kumimoji="1" lang="en-US" altLang="ja-JP" dirty="0"/>
              <a:t>2</a:t>
            </a:r>
            <a:r>
              <a:rPr kumimoji="1" lang="ja-JP" altLang="en-US" dirty="0"/>
              <a:t>番地の内容の上位</a:t>
            </a:r>
            <a:r>
              <a:rPr kumimoji="1" lang="en-US" altLang="ja-JP" dirty="0"/>
              <a:t>8</a:t>
            </a:r>
            <a:r>
              <a:rPr kumimoji="1" lang="ja-JP" altLang="en-US" dirty="0"/>
              <a:t>ビットを切り出す場合どう書けばよいでしょうか？この場合、</a:t>
            </a:r>
            <a:r>
              <a:rPr kumimoji="1" lang="en-US" altLang="ja-JP" dirty="0"/>
              <a:t>[] []</a:t>
            </a:r>
            <a:r>
              <a:rPr kumimoji="1" lang="ja-JP" altLang="en-US" dirty="0"/>
              <a:t>の形にして、最初の</a:t>
            </a:r>
            <a:r>
              <a:rPr kumimoji="1" lang="en-US" altLang="ja-JP" dirty="0"/>
              <a:t>[]</a:t>
            </a:r>
            <a:r>
              <a:rPr kumimoji="1" lang="ja-JP" altLang="en-US" dirty="0"/>
              <a:t>内にアドレスを書き、次の</a:t>
            </a:r>
            <a:r>
              <a:rPr kumimoji="1" lang="en-US" altLang="ja-JP" dirty="0"/>
              <a:t>[]</a:t>
            </a:r>
            <a:r>
              <a:rPr kumimoji="1" lang="ja-JP" altLang="en-US" dirty="0"/>
              <a:t>で取り出すビットを指定します。メモリは通常、特別な回路を使うため、論理合成の対象とはしません。このためテストベンチに入れるか、独立のモジュールとして別に記述します。メモリにはファイルに書いてある初期値をあらかじめ設定することが出来ます。このための構文が</a:t>
            </a:r>
            <a:r>
              <a:rPr kumimoji="1" lang="en-US" altLang="ja-JP" dirty="0" err="1"/>
              <a:t>readmemh</a:t>
            </a:r>
            <a:r>
              <a:rPr kumimoji="1" lang="en-US" altLang="ja-JP" dirty="0"/>
              <a:t>, </a:t>
            </a:r>
            <a:r>
              <a:rPr kumimoji="1" lang="en-US" altLang="ja-JP" dirty="0" err="1"/>
              <a:t>readmemb</a:t>
            </a:r>
            <a:r>
              <a:rPr kumimoji="1" lang="ja-JP" altLang="en-US" dirty="0"/>
              <a:t>で後ほど紹介します。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17</a:t>
            </a:fld>
            <a:endParaRPr kumimoji="1" lang="ja-JP" altLang="en-US"/>
          </a:p>
        </p:txBody>
      </p:sp>
    </p:spTree>
    <p:extLst>
      <p:ext uri="{BB962C8B-B14F-4D97-AF65-F5344CB8AC3E}">
        <p14:creationId xmlns:p14="http://schemas.microsoft.com/office/powerpoint/2010/main" val="19476558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ではまずデータメモリだけ付けて、簡単な計算をやってみましょう。テキスト</a:t>
            </a:r>
            <a:r>
              <a:rPr kumimoji="1" lang="en-US" altLang="ja-JP" dirty="0"/>
              <a:t>18</a:t>
            </a:r>
            <a:r>
              <a:rPr kumimoji="1" lang="ja-JP" altLang="en-US" dirty="0"/>
              <a:t>ページ例題</a:t>
            </a:r>
            <a:r>
              <a:rPr kumimoji="1" lang="en-US" altLang="ja-JP" dirty="0"/>
              <a:t>2.3</a:t>
            </a:r>
            <a:r>
              <a:rPr kumimoji="1" lang="ja-JP" altLang="en-US" dirty="0"/>
              <a:t>で、対応する</a:t>
            </a:r>
            <a:r>
              <a:rPr kumimoji="1" lang="en-US" altLang="ja-JP" dirty="0" err="1"/>
              <a:t>verilog</a:t>
            </a:r>
            <a:r>
              <a:rPr kumimoji="1" lang="ja-JP" altLang="en-US" dirty="0"/>
              <a:t>ファイルは</a:t>
            </a:r>
            <a:r>
              <a:rPr kumimoji="1" lang="en-US" altLang="ja-JP" dirty="0"/>
              <a:t>datapath1.v</a:t>
            </a:r>
            <a:r>
              <a:rPr kumimoji="1" lang="ja-JP" altLang="en-US" dirty="0" err="1"/>
              <a:t>、</a:t>
            </a:r>
            <a:r>
              <a:rPr kumimoji="1" lang="en-US" altLang="ja-JP" dirty="0"/>
              <a:t>test_datapath1.v</a:t>
            </a:r>
            <a:r>
              <a:rPr kumimoji="1" lang="ja-JP" altLang="en-US" dirty="0"/>
              <a:t>です。</a:t>
            </a:r>
            <a:r>
              <a:rPr kumimoji="1" lang="en-US" altLang="ja-JP" dirty="0"/>
              <a:t>0</a:t>
            </a:r>
            <a:r>
              <a:rPr kumimoji="1" lang="ja-JP" altLang="en-US" dirty="0"/>
              <a:t>番地の中身と</a:t>
            </a:r>
            <a:r>
              <a:rPr kumimoji="1" lang="en-US" altLang="ja-JP" dirty="0"/>
              <a:t>1</a:t>
            </a:r>
            <a:r>
              <a:rPr kumimoji="1" lang="ja-JP" altLang="en-US" dirty="0"/>
              <a:t>番地の中身を足して</a:t>
            </a:r>
            <a:r>
              <a:rPr kumimoji="1" lang="en-US" altLang="ja-JP" dirty="0"/>
              <a:t>2</a:t>
            </a:r>
            <a:r>
              <a:rPr kumimoji="1" lang="ja-JP" altLang="en-US" dirty="0"/>
              <a:t>番地にしまうという至極簡単な操作です。</a:t>
            </a:r>
            <a:endParaRPr kumimoji="1" lang="en-US" altLang="ja-JP" dirty="0"/>
          </a:p>
          <a:p>
            <a:r>
              <a:rPr kumimoji="1" lang="ja-JP" altLang="en-US" dirty="0"/>
              <a:t>最初に</a:t>
            </a:r>
            <a:r>
              <a:rPr kumimoji="1" lang="en-US" altLang="ja-JP" dirty="0"/>
              <a:t>we=0,com=001,Address=0</a:t>
            </a:r>
            <a:r>
              <a:rPr kumimoji="1" lang="ja-JP" altLang="en-US" dirty="0"/>
              <a:t>にして</a:t>
            </a:r>
            <a:r>
              <a:rPr kumimoji="1" lang="en-US" altLang="ja-JP" dirty="0"/>
              <a:t>0</a:t>
            </a:r>
            <a:r>
              <a:rPr kumimoji="1" lang="ja-JP" altLang="en-US" dirty="0"/>
              <a:t>番地の内容を</a:t>
            </a:r>
            <a:r>
              <a:rPr kumimoji="1" lang="en-US" altLang="ja-JP" dirty="0"/>
              <a:t>ACC</a:t>
            </a:r>
            <a:r>
              <a:rPr kumimoji="1" lang="ja-JP" altLang="en-US" dirty="0"/>
              <a:t>に持ってきます。このようにメモリの中身を</a:t>
            </a:r>
            <a:r>
              <a:rPr kumimoji="1" lang="en-US" altLang="ja-JP" dirty="0"/>
              <a:t>ACC</a:t>
            </a:r>
            <a:r>
              <a:rPr kumimoji="1" lang="ja-JP" altLang="en-US" dirty="0"/>
              <a:t>に持ってくることをロードと呼びます。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18</a:t>
            </a:fld>
            <a:endParaRPr kumimoji="1" lang="ja-JP" altLang="en-US"/>
          </a:p>
        </p:txBody>
      </p:sp>
    </p:spTree>
    <p:extLst>
      <p:ext uri="{BB962C8B-B14F-4D97-AF65-F5344CB8AC3E}">
        <p14:creationId xmlns:p14="http://schemas.microsoft.com/office/powerpoint/2010/main" val="3152069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we=0, com=110</a:t>
            </a:r>
            <a:r>
              <a:rPr kumimoji="1" lang="ja-JP" altLang="en-US" dirty="0"/>
              <a:t>として</a:t>
            </a:r>
            <a:r>
              <a:rPr kumimoji="1" lang="en-US" altLang="ja-JP" dirty="0"/>
              <a:t>ACC</a:t>
            </a:r>
            <a:r>
              <a:rPr kumimoji="1" lang="ja-JP" altLang="en-US" dirty="0"/>
              <a:t>にロードした値とメモリの１番地から読んだ値を加算して、答えを</a:t>
            </a:r>
            <a:r>
              <a:rPr kumimoji="1" lang="en-US" altLang="ja-JP" dirty="0"/>
              <a:t>ACC</a:t>
            </a:r>
            <a:r>
              <a:rPr kumimoji="1" lang="ja-JP" altLang="en-US" dirty="0"/>
              <a:t>に格納します。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19</a:t>
            </a:fld>
            <a:endParaRPr kumimoji="1" lang="ja-JP" altLang="en-US"/>
          </a:p>
        </p:txBody>
      </p:sp>
    </p:spTree>
    <p:extLst>
      <p:ext uri="{BB962C8B-B14F-4D97-AF65-F5344CB8AC3E}">
        <p14:creationId xmlns:p14="http://schemas.microsoft.com/office/powerpoint/2010/main" val="3272276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ALU</a:t>
            </a:r>
            <a:r>
              <a:rPr kumimoji="1" lang="ja-JP" altLang="en-US" dirty="0"/>
              <a:t>は、</a:t>
            </a:r>
            <a:r>
              <a:rPr kumimoji="1" lang="en-US" altLang="ja-JP" dirty="0"/>
              <a:t>S</a:t>
            </a:r>
            <a:r>
              <a:rPr kumimoji="1" lang="ja-JP" altLang="en-US" dirty="0"/>
              <a:t>入力を変えることで様々な計算を行いました。しかし、</a:t>
            </a:r>
            <a:r>
              <a:rPr kumimoji="1" lang="en-US" altLang="ja-JP" dirty="0"/>
              <a:t>ALU</a:t>
            </a:r>
            <a:r>
              <a:rPr kumimoji="1" lang="ja-JP" altLang="en-US" dirty="0"/>
              <a:t>一つだけでは２つの入力に対して</a:t>
            </a:r>
            <a:r>
              <a:rPr kumimoji="1" lang="en-US" altLang="ja-JP" dirty="0"/>
              <a:t>1</a:t>
            </a:r>
            <a:r>
              <a:rPr kumimoji="1" lang="ja-JP" altLang="en-US" dirty="0"/>
              <a:t>回しか計算ができません。</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a:t>
            </a:fld>
            <a:endParaRPr kumimoji="1" lang="ja-JP" altLang="en-US"/>
          </a:p>
        </p:txBody>
      </p:sp>
    </p:spTree>
    <p:extLst>
      <p:ext uri="{BB962C8B-B14F-4D97-AF65-F5344CB8AC3E}">
        <p14:creationId xmlns:p14="http://schemas.microsoft.com/office/powerpoint/2010/main" val="35733501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今まではメモリに書き込まないので、</a:t>
            </a:r>
            <a:r>
              <a:rPr kumimoji="1" lang="en-US" altLang="ja-JP" dirty="0"/>
              <a:t>we=0</a:t>
            </a:r>
            <a:r>
              <a:rPr kumimoji="1" lang="ja-JP" altLang="en-US" dirty="0"/>
              <a:t>にしていました。しかし、今度は</a:t>
            </a:r>
            <a:r>
              <a:rPr kumimoji="1" lang="en-US" altLang="ja-JP" dirty="0"/>
              <a:t>we=1</a:t>
            </a:r>
            <a:r>
              <a:rPr kumimoji="1" lang="ja-JP" altLang="en-US" dirty="0"/>
              <a:t>として</a:t>
            </a:r>
            <a:r>
              <a:rPr kumimoji="1" lang="en-US" altLang="ja-JP" dirty="0"/>
              <a:t>ACC</a:t>
            </a:r>
            <a:r>
              <a:rPr kumimoji="1" lang="ja-JP" altLang="en-US" dirty="0"/>
              <a:t>の出力をメモリに書き込んでやります。この時、</a:t>
            </a:r>
            <a:r>
              <a:rPr kumimoji="1" lang="en-US" altLang="ja-JP" dirty="0"/>
              <a:t>com=000</a:t>
            </a:r>
            <a:r>
              <a:rPr kumimoji="1" lang="ja-JP" altLang="en-US" dirty="0"/>
              <a:t>とします。</a:t>
            </a:r>
            <a:r>
              <a:rPr kumimoji="1" lang="en-US" altLang="ja-JP" dirty="0"/>
              <a:t>000</a:t>
            </a:r>
            <a:r>
              <a:rPr kumimoji="1" lang="ja-JP" altLang="en-US" dirty="0"/>
              <a:t>は</a:t>
            </a:r>
            <a:r>
              <a:rPr kumimoji="1" lang="en-US" altLang="ja-JP" dirty="0"/>
              <a:t>THA</a:t>
            </a:r>
            <a:r>
              <a:rPr kumimoji="1" lang="ja-JP" altLang="en-US" dirty="0" err="1"/>
              <a:t>なの</a:t>
            </a:r>
            <a:r>
              <a:rPr kumimoji="1" lang="ja-JP" altLang="en-US" dirty="0"/>
              <a:t>で</a:t>
            </a:r>
            <a:r>
              <a:rPr kumimoji="1" lang="en-US" altLang="ja-JP" dirty="0"/>
              <a:t>Y</a:t>
            </a:r>
            <a:r>
              <a:rPr kumimoji="1" lang="ja-JP" altLang="en-US" dirty="0" err="1"/>
              <a:t>には</a:t>
            </a:r>
            <a:r>
              <a:rPr kumimoji="1" lang="en-US" altLang="ja-JP" dirty="0"/>
              <a:t>ACC</a:t>
            </a:r>
            <a:r>
              <a:rPr kumimoji="1" lang="ja-JP" altLang="en-US" dirty="0"/>
              <a:t>の値がそのまま出てきて再び</a:t>
            </a:r>
            <a:r>
              <a:rPr kumimoji="1" lang="en-US" altLang="ja-JP" dirty="0"/>
              <a:t>ACC</a:t>
            </a:r>
            <a:r>
              <a:rPr kumimoji="1" lang="ja-JP" altLang="en-US" dirty="0"/>
              <a:t>に格納されます。この操作で</a:t>
            </a:r>
            <a:r>
              <a:rPr kumimoji="1" lang="en-US" altLang="ja-JP" dirty="0"/>
              <a:t>ACC</a:t>
            </a:r>
            <a:r>
              <a:rPr kumimoji="1" lang="ja-JP" altLang="en-US" dirty="0"/>
              <a:t>の内容は破壊されません。通常メモリにしまってもレジスタの値が壊れることはありませんが、今回は</a:t>
            </a:r>
            <a:r>
              <a:rPr kumimoji="1" lang="en-US" altLang="ja-JP" dirty="0" err="1"/>
              <a:t>THA</a:t>
            </a:r>
            <a:r>
              <a:rPr kumimoji="1" lang="ja-JP" altLang="en-US" dirty="0"/>
              <a:t>を使ってこれを実現しています。レジスタの値をメモリに格納する操作をストアと呼びます。ストアはロードの反対の操作です。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20</a:t>
            </a:fld>
            <a:endParaRPr kumimoji="1" lang="ja-JP" altLang="en-US"/>
          </a:p>
        </p:txBody>
      </p:sp>
    </p:spTree>
    <p:extLst>
      <p:ext uri="{BB962C8B-B14F-4D97-AF65-F5344CB8AC3E}">
        <p14:creationId xmlns:p14="http://schemas.microsoft.com/office/powerpoint/2010/main" val="31127713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ではやや複雑な計算をやってみましょう。この例では、</a:t>
            </a:r>
            <a:r>
              <a:rPr kumimoji="1" lang="en-US" altLang="ja-JP" dirty="0"/>
              <a:t>0</a:t>
            </a:r>
            <a:r>
              <a:rPr kumimoji="1" lang="ja-JP" altLang="en-US" dirty="0"/>
              <a:t>番地の値</a:t>
            </a:r>
            <a:r>
              <a:rPr kumimoji="1" lang="en-US" altLang="ja-JP" dirty="0"/>
              <a:t>X</a:t>
            </a:r>
            <a:r>
              <a:rPr kumimoji="1" lang="ja-JP" altLang="en-US" dirty="0"/>
              <a:t>と</a:t>
            </a:r>
            <a:r>
              <a:rPr kumimoji="1" lang="en-US" altLang="ja-JP" dirty="0"/>
              <a:t>1</a:t>
            </a:r>
            <a:r>
              <a:rPr kumimoji="1" lang="ja-JP" altLang="en-US" dirty="0"/>
              <a:t>番地の値</a:t>
            </a:r>
            <a:r>
              <a:rPr kumimoji="1" lang="en-US" altLang="ja-JP" dirty="0"/>
              <a:t>Y</a:t>
            </a:r>
            <a:r>
              <a:rPr kumimoji="1" lang="ja-JP" altLang="en-US" dirty="0"/>
              <a:t>について</a:t>
            </a:r>
            <a:r>
              <a:rPr kumimoji="1" lang="en-US" altLang="ja-JP" dirty="0"/>
              <a:t>X</a:t>
            </a:r>
            <a:r>
              <a:rPr kumimoji="1" lang="ja-JP" altLang="en-US" dirty="0"/>
              <a:t>＜＜１　＋　</a:t>
            </a:r>
            <a:r>
              <a:rPr kumimoji="1" lang="en-US" altLang="ja-JP" dirty="0"/>
              <a:t>Y&lt;&lt;1</a:t>
            </a:r>
            <a:r>
              <a:rPr kumimoji="1" lang="ja-JP" altLang="en-US" dirty="0"/>
              <a:t>を計算するものです。まず、</a:t>
            </a:r>
            <a:r>
              <a:rPr kumimoji="1" lang="en-US" altLang="ja-JP" dirty="0"/>
              <a:t>X</a:t>
            </a:r>
            <a:r>
              <a:rPr kumimoji="1" lang="ja-JP" altLang="en-US" dirty="0"/>
              <a:t>を左シフトして、その結果をメモリに保存しておきます。ここでは</a:t>
            </a:r>
            <a:r>
              <a:rPr kumimoji="1" lang="en-US" altLang="ja-JP" dirty="0"/>
              <a:t>2</a:t>
            </a:r>
            <a:r>
              <a:rPr kumimoji="1" lang="ja-JP" altLang="en-US" dirty="0"/>
              <a:t>番地に保存しますが、他の番地でも</a:t>
            </a:r>
            <a:r>
              <a:rPr kumimoji="1" lang="en-US" altLang="ja-JP" dirty="0"/>
              <a:t>OK</a:t>
            </a:r>
            <a:r>
              <a:rPr kumimoji="1" lang="ja-JP" altLang="en-US" dirty="0"/>
              <a:t>です（０と１は</a:t>
            </a:r>
            <a:r>
              <a:rPr kumimoji="1" lang="en-US" altLang="ja-JP" dirty="0"/>
              <a:t>X,Y</a:t>
            </a:r>
            <a:r>
              <a:rPr kumimoji="1" lang="ja-JP" altLang="en-US" dirty="0"/>
              <a:t>を破壊するので止めておきましょう）。次に</a:t>
            </a:r>
            <a:r>
              <a:rPr kumimoji="1" lang="en-US" altLang="ja-JP" dirty="0"/>
              <a:t>1</a:t>
            </a:r>
            <a:r>
              <a:rPr kumimoji="1" lang="ja-JP" altLang="en-US" dirty="0"/>
              <a:t>番地の値を取り出して左シフトさせて、この結果と先ほど</a:t>
            </a:r>
            <a:r>
              <a:rPr kumimoji="1" lang="en-US" altLang="ja-JP" dirty="0"/>
              <a:t>2</a:t>
            </a:r>
            <a:r>
              <a:rPr kumimoji="1" lang="ja-JP" altLang="en-US" dirty="0"/>
              <a:t>番地にしまっておいた値を足します。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21</a:t>
            </a:fld>
            <a:endParaRPr kumimoji="1" lang="ja-JP" altLang="en-US"/>
          </a:p>
        </p:txBody>
      </p:sp>
    </p:spTree>
    <p:extLst>
      <p:ext uri="{BB962C8B-B14F-4D97-AF65-F5344CB8AC3E}">
        <p14:creationId xmlns:p14="http://schemas.microsoft.com/office/powerpoint/2010/main" val="489934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ここでは、データパスの制御信号</a:t>
            </a:r>
            <a:r>
              <a:rPr kumimoji="1" lang="en-US" altLang="ja-JP" dirty="0"/>
              <a:t>we</a:t>
            </a:r>
            <a:r>
              <a:rPr kumimoji="1" lang="ja-JP" altLang="en-US" dirty="0"/>
              <a:t>と</a:t>
            </a:r>
            <a:r>
              <a:rPr kumimoji="1" lang="en-US" altLang="ja-JP" dirty="0"/>
              <a:t>com</a:t>
            </a:r>
            <a:r>
              <a:rPr kumimoji="1" lang="ja-JP" altLang="en-US" dirty="0"/>
              <a:t>の組み合わせて、どのような演算を行うか（あるいはメモリに書き込むか）を示します。また、アドレスはこの操作を行う対象を示します。このように操作を表す部分と操作対象を表す部分を組にしたものを命令と呼びます。命令は操作内容を示す部分（</a:t>
            </a:r>
            <a:r>
              <a:rPr kumimoji="1" lang="en-US" altLang="ja-JP" dirty="0"/>
              <a:t>we</a:t>
            </a:r>
            <a:r>
              <a:rPr kumimoji="1" lang="ja-JP" altLang="en-US" dirty="0"/>
              <a:t>と</a:t>
            </a:r>
            <a:r>
              <a:rPr kumimoji="1" lang="en-US" altLang="ja-JP" dirty="0"/>
              <a:t>com</a:t>
            </a:r>
            <a:r>
              <a:rPr kumimoji="1" lang="ja-JP" altLang="en-US" dirty="0"/>
              <a:t>の組み合わせ）をオプコード（</a:t>
            </a:r>
            <a:r>
              <a:rPr kumimoji="1" lang="en-US" altLang="ja-JP" dirty="0"/>
              <a:t>op-code)</a:t>
            </a:r>
            <a:r>
              <a:rPr kumimoji="1" lang="ja-JP" altLang="en-US" dirty="0" err="1"/>
              <a:t>、</a:t>
            </a:r>
            <a:r>
              <a:rPr kumimoji="1" lang="ja-JP" altLang="en-US" dirty="0"/>
              <a:t>操作対象を表す部分をオペランド（</a:t>
            </a:r>
            <a:r>
              <a:rPr kumimoji="1" lang="en-US" altLang="ja-JP" dirty="0"/>
              <a:t>operand)</a:t>
            </a:r>
            <a:r>
              <a:rPr kumimoji="1" lang="ja-JP" altLang="en-US" dirty="0"/>
              <a:t>と呼びます。オプコードは、ハードウェアに対してはこの場合</a:t>
            </a:r>
            <a:r>
              <a:rPr kumimoji="1" lang="en-US" altLang="ja-JP" dirty="0"/>
              <a:t>4</a:t>
            </a:r>
            <a:r>
              <a:rPr kumimoji="1" lang="ja-JP" altLang="en-US" dirty="0"/>
              <a:t>ビットのコードで表されますが、見やすくするため、人間に対しては記号で示します。これをニーモニックと呼びます。ここでは</a:t>
            </a:r>
            <a:r>
              <a:rPr kumimoji="1" lang="en-US" altLang="ja-JP" dirty="0"/>
              <a:t>9</a:t>
            </a:r>
            <a:r>
              <a:rPr kumimoji="1" lang="ja-JP" altLang="en-US" dirty="0"/>
              <a:t>種類の命令を用意します。ほとんどが</a:t>
            </a:r>
            <a:r>
              <a:rPr kumimoji="1" lang="en-US" altLang="ja-JP" dirty="0"/>
              <a:t>ALU</a:t>
            </a:r>
            <a:r>
              <a:rPr kumimoji="1" lang="ja-JP" altLang="en-US" dirty="0"/>
              <a:t>の演算と同じ名前ですが、</a:t>
            </a:r>
            <a:r>
              <a:rPr kumimoji="1" lang="en-US" altLang="ja-JP" dirty="0"/>
              <a:t>LD</a:t>
            </a:r>
            <a:r>
              <a:rPr kumimoji="1" lang="ja-JP" altLang="en-US" dirty="0"/>
              <a:t>（ロード）はメモリからデータを取って来る操作、</a:t>
            </a:r>
            <a:r>
              <a:rPr kumimoji="1" lang="en-US" altLang="ja-JP" dirty="0"/>
              <a:t>ST</a:t>
            </a:r>
            <a:r>
              <a:rPr kumimoji="1" lang="ja-JP" altLang="en-US" dirty="0"/>
              <a:t>（ストア）はメモリにしまう操作です。なにもやらない命令</a:t>
            </a:r>
            <a:r>
              <a:rPr kumimoji="1" lang="en-US" altLang="ja-JP" dirty="0"/>
              <a:t>NOP</a:t>
            </a:r>
            <a:r>
              <a:rPr kumimoji="1" lang="ja-JP" altLang="en-US" dirty="0"/>
              <a:t>（ノップ）があるのは奇妙な気がしますが、後にこれもちゃんと役に立つことが分かります。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22</a:t>
            </a:fld>
            <a:endParaRPr kumimoji="1" lang="ja-JP" altLang="en-US"/>
          </a:p>
        </p:txBody>
      </p:sp>
    </p:spTree>
    <p:extLst>
      <p:ext uri="{BB962C8B-B14F-4D97-AF65-F5344CB8AC3E}">
        <p14:creationId xmlns:p14="http://schemas.microsoft.com/office/powerpoint/2010/main" val="31513983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今まで、計算をやらせるために信号線に一定の１・０パターンを与えてきましたが、これを命令の形で表し、プログラムの形にしてみたのがこのスライドです。</a:t>
            </a:r>
            <a:r>
              <a:rPr kumimoji="1" lang="en-US" altLang="ja-JP" dirty="0"/>
              <a:t>LD</a:t>
            </a:r>
            <a:r>
              <a:rPr kumimoji="1" lang="ja-JP" altLang="en-US" dirty="0"/>
              <a:t> </a:t>
            </a:r>
            <a:r>
              <a:rPr kumimoji="1" lang="en-US" altLang="ja-JP" dirty="0"/>
              <a:t>0</a:t>
            </a:r>
            <a:r>
              <a:rPr kumimoji="1" lang="ja-JP" altLang="en-US" dirty="0"/>
              <a:t>は、０番地の値を</a:t>
            </a:r>
            <a:r>
              <a:rPr kumimoji="1" lang="en-US" altLang="ja-JP" dirty="0"/>
              <a:t>ACC</a:t>
            </a:r>
            <a:r>
              <a:rPr kumimoji="1" lang="ja-JP" altLang="en-US" dirty="0"/>
              <a:t>に読み出すことを示し、</a:t>
            </a:r>
            <a:r>
              <a:rPr kumimoji="1" lang="en-US" altLang="ja-JP" dirty="0"/>
              <a:t>ADD</a:t>
            </a:r>
            <a:r>
              <a:rPr kumimoji="1" lang="ja-JP" altLang="en-US" dirty="0"/>
              <a:t> </a:t>
            </a:r>
            <a:r>
              <a:rPr kumimoji="1" lang="en-US" altLang="ja-JP" dirty="0"/>
              <a:t>1</a:t>
            </a:r>
            <a:r>
              <a:rPr kumimoji="1" lang="ja-JP" altLang="en-US" dirty="0"/>
              <a:t>は</a:t>
            </a:r>
            <a:r>
              <a:rPr kumimoji="1" lang="en-US" altLang="ja-JP" dirty="0"/>
              <a:t>ACC</a:t>
            </a:r>
            <a:r>
              <a:rPr kumimoji="1" lang="ja-JP" altLang="en-US" dirty="0"/>
              <a:t>の値に１番地の値を足すことを、</a:t>
            </a:r>
            <a:r>
              <a:rPr kumimoji="1" lang="en-US" altLang="ja-JP" dirty="0"/>
              <a:t>ST</a:t>
            </a:r>
            <a:r>
              <a:rPr kumimoji="1" lang="ja-JP" altLang="en-US" dirty="0"/>
              <a:t> </a:t>
            </a:r>
            <a:r>
              <a:rPr kumimoji="1" lang="en-US" altLang="ja-JP" dirty="0"/>
              <a:t>2</a:t>
            </a:r>
            <a:r>
              <a:rPr kumimoji="1" lang="ja-JP" altLang="en-US" dirty="0"/>
              <a:t>は</a:t>
            </a:r>
            <a:r>
              <a:rPr kumimoji="1" lang="en-US" altLang="ja-JP" dirty="0"/>
              <a:t>ACC</a:t>
            </a:r>
            <a:r>
              <a:rPr kumimoji="1" lang="ja-JP" altLang="en-US" dirty="0"/>
              <a:t>の値を</a:t>
            </a:r>
            <a:r>
              <a:rPr kumimoji="1" lang="en-US" altLang="ja-JP" dirty="0"/>
              <a:t>2</a:t>
            </a:r>
            <a:r>
              <a:rPr kumimoji="1" lang="ja-JP" altLang="en-US" dirty="0"/>
              <a:t>番地に格納することを示します。このように人間にわかりやすいようにニーモニックを使った命令の表記で表したプログラムをアセンブリ言語によるプログラム、アセンブラ表記と呼びます。元の１・０表記を機械語（マシンコード）と呼び、アセンブラ表記を機械語に変換するソフトウェアのことをアセンブラと呼びます。実は我々はアセンブリ言語による表記のこともアセンブラと呼ぶことが多いです。「アセンブラで書け」などのように使います。</a:t>
            </a:r>
            <a:endParaRPr kumimoji="1" lang="en-US" altLang="ja-JP" dirty="0"/>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23</a:t>
            </a:fld>
            <a:endParaRPr kumimoji="1" lang="ja-JP" altLang="en-US"/>
          </a:p>
        </p:txBody>
      </p:sp>
    </p:spTree>
    <p:extLst>
      <p:ext uri="{BB962C8B-B14F-4D97-AF65-F5344CB8AC3E}">
        <p14:creationId xmlns:p14="http://schemas.microsoft.com/office/powerpoint/2010/main" val="523163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さて、この命令の並びでできたプログラムを命令メモリに入れておきます。今、命令はオプコード</a:t>
            </a:r>
            <a:r>
              <a:rPr kumimoji="1" lang="en-US" altLang="ja-JP" dirty="0"/>
              <a:t>4</a:t>
            </a:r>
            <a:r>
              <a:rPr kumimoji="1" lang="ja-JP" altLang="en-US" dirty="0"/>
              <a:t>ビット、オペランドが</a:t>
            </a:r>
            <a:r>
              <a:rPr kumimoji="1" lang="en-US" altLang="ja-JP" dirty="0"/>
              <a:t>8</a:t>
            </a:r>
            <a:r>
              <a:rPr kumimoji="1" lang="ja-JP" altLang="en-US" dirty="0"/>
              <a:t>ビットあるので全部で幅は</a:t>
            </a:r>
            <a:r>
              <a:rPr kumimoji="1" lang="en-US" altLang="ja-JP" dirty="0"/>
              <a:t>12</a:t>
            </a:r>
            <a:r>
              <a:rPr kumimoji="1" lang="ja-JP" altLang="en-US" dirty="0"/>
              <a:t>ビットになります。深さはデータメモリと同じ</a:t>
            </a:r>
            <a:r>
              <a:rPr kumimoji="1" lang="en-US" altLang="ja-JP" dirty="0"/>
              <a:t>256</a:t>
            </a:r>
            <a:r>
              <a:rPr kumimoji="1" lang="ja-JP" altLang="en-US" dirty="0"/>
              <a:t>にしましょう。この命令メモリの内容を順番に取り出してデータパスに信号として与えてやれば、いちいち手で信号とデータを与えなくても自動で計算を行ってくれます。これが最も原始的なコンピュータの原理です。このために、実行する命令の番地を持っているレジスタを設けます。これをプログラムカウンタ（</a:t>
            </a:r>
            <a:r>
              <a:rPr kumimoji="1" lang="en-US" altLang="ja-JP" dirty="0"/>
              <a:t>PC)</a:t>
            </a:r>
            <a:r>
              <a:rPr kumimoji="1" lang="ja-JP" altLang="en-US" dirty="0"/>
              <a:t>と呼びます。プログラムカウンタの指し示す番地の命令メモリを読み出し、これをデータパスに与え、計算が行われると同時に</a:t>
            </a:r>
            <a:r>
              <a:rPr kumimoji="1" lang="en-US" altLang="ja-JP" dirty="0"/>
              <a:t>PC</a:t>
            </a:r>
            <a:r>
              <a:rPr kumimoji="1" lang="ja-JP" altLang="en-US" dirty="0"/>
              <a:t>に１を足してやり、次の番地を指すようにすれば、順番に次々に命令メモリ中の命令を読み出して実行することができます。これがアキュムレータマシンの基本です。</a:t>
            </a:r>
            <a:r>
              <a:rPr kumimoji="1" lang="en-US" altLang="ja-JP" dirty="0"/>
              <a:t>EDVAC,EDSAC</a:t>
            </a:r>
            <a:r>
              <a:rPr kumimoji="1" lang="ja-JP" altLang="en-US" dirty="0" err="1"/>
              <a:t>のような</a:t>
            </a:r>
            <a:r>
              <a:rPr kumimoji="1" lang="ja-JP" altLang="en-US" dirty="0"/>
              <a:t>草創期のマシン、</a:t>
            </a:r>
            <a:r>
              <a:rPr kumimoji="1" lang="en-US" altLang="ja-JP" dirty="0"/>
              <a:t>6800</a:t>
            </a:r>
            <a:r>
              <a:rPr kumimoji="1" lang="ja-JP" altLang="en-US" dirty="0" err="1"/>
              <a:t>、</a:t>
            </a:r>
            <a:r>
              <a:rPr kumimoji="1" lang="en-US" altLang="ja-JP" dirty="0"/>
              <a:t>6502</a:t>
            </a:r>
            <a:r>
              <a:rPr kumimoji="1" lang="ja-JP" altLang="en-US" dirty="0"/>
              <a:t>など草創期のマイクロプロセッサはアキュムレータマシンでした。</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24</a:t>
            </a:fld>
            <a:endParaRPr kumimoji="1" lang="ja-JP" altLang="en-US"/>
          </a:p>
        </p:txBody>
      </p:sp>
    </p:spTree>
    <p:extLst>
      <p:ext uri="{BB962C8B-B14F-4D97-AF65-F5344CB8AC3E}">
        <p14:creationId xmlns:p14="http://schemas.microsoft.com/office/powerpoint/2010/main" val="3310816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ではアキュムレータマシンの構造を示します。プログラムカウンタ（</a:t>
            </a:r>
            <a:r>
              <a:rPr kumimoji="1" lang="en-US" altLang="ja-JP" dirty="0"/>
              <a:t>PC)</a:t>
            </a:r>
            <a:r>
              <a:rPr kumimoji="1" lang="ja-JP" altLang="en-US" dirty="0"/>
              <a:t>の指し示す命令メモリの中身を命令として読み出し、オプコードを</a:t>
            </a:r>
            <a:r>
              <a:rPr kumimoji="1" lang="en-US" altLang="ja-JP" dirty="0"/>
              <a:t>we</a:t>
            </a:r>
            <a:r>
              <a:rPr kumimoji="1" lang="ja-JP" altLang="en-US" dirty="0"/>
              <a:t>と</a:t>
            </a:r>
            <a:r>
              <a:rPr kumimoji="1" lang="en-US" altLang="ja-JP" dirty="0"/>
              <a:t>com</a:t>
            </a:r>
            <a:r>
              <a:rPr kumimoji="1" lang="ja-JP" altLang="en-US" dirty="0"/>
              <a:t>に、オペランドをデータメモリのアドレスとして与えてやります。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25</a:t>
            </a:fld>
            <a:endParaRPr kumimoji="1" lang="ja-JP" altLang="en-US"/>
          </a:p>
        </p:txBody>
      </p:sp>
    </p:spTree>
    <p:extLst>
      <p:ext uri="{BB962C8B-B14F-4D97-AF65-F5344CB8AC3E}">
        <p14:creationId xmlns:p14="http://schemas.microsoft.com/office/powerpoint/2010/main" val="6580125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0</a:t>
            </a:r>
            <a:r>
              <a:rPr kumimoji="1" lang="ja-JP" altLang="en-US" dirty="0"/>
              <a:t>番地の中身と</a:t>
            </a:r>
            <a:r>
              <a:rPr kumimoji="1" lang="en-US" altLang="ja-JP" dirty="0"/>
              <a:t>1</a:t>
            </a:r>
            <a:r>
              <a:rPr kumimoji="1" lang="ja-JP" altLang="en-US" dirty="0"/>
              <a:t>番地の中身を加算して</a:t>
            </a:r>
            <a:r>
              <a:rPr kumimoji="1" lang="en-US" altLang="ja-JP" dirty="0"/>
              <a:t>2</a:t>
            </a:r>
            <a:r>
              <a:rPr kumimoji="1" lang="ja-JP" altLang="en-US" dirty="0"/>
              <a:t>番地に格納する命令が実行される様子をアニメーションで示します。</a:t>
            </a:r>
            <a:r>
              <a:rPr kumimoji="1" lang="en-US" altLang="ja-JP" dirty="0" err="1"/>
              <a:t>accum.v</a:t>
            </a:r>
            <a:r>
              <a:rPr kumimoji="1" lang="ja-JP" altLang="en-US" dirty="0"/>
              <a:t>がアキュムレータの記述ですので、シミュレーションを動かしながら、スライドを見て、動きを掴んでください。最初の命令で</a:t>
            </a:r>
            <a:r>
              <a:rPr kumimoji="1" lang="en-US" altLang="ja-JP" dirty="0"/>
              <a:t>0</a:t>
            </a:r>
            <a:r>
              <a:rPr kumimoji="1" lang="ja-JP" altLang="en-US" dirty="0"/>
              <a:t>番地の内容を</a:t>
            </a:r>
            <a:r>
              <a:rPr kumimoji="1" lang="en-US" altLang="ja-JP" dirty="0"/>
              <a:t>ACC</a:t>
            </a:r>
            <a:r>
              <a:rPr kumimoji="1" lang="ja-JP" altLang="en-US" dirty="0"/>
              <a:t>にロードします。この時</a:t>
            </a:r>
            <a:r>
              <a:rPr kumimoji="1" lang="en-US" altLang="ja-JP" dirty="0"/>
              <a:t>PC</a:t>
            </a:r>
            <a:r>
              <a:rPr kumimoji="1" lang="ja-JP" altLang="en-US" dirty="0"/>
              <a:t>は０から１になります。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26</a:t>
            </a:fld>
            <a:endParaRPr kumimoji="1" lang="ja-JP" altLang="en-US"/>
          </a:p>
        </p:txBody>
      </p:sp>
    </p:spTree>
    <p:extLst>
      <p:ext uri="{BB962C8B-B14F-4D97-AF65-F5344CB8AC3E}">
        <p14:creationId xmlns:p14="http://schemas.microsoft.com/office/powerpoint/2010/main" val="16941171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に従って</a:t>
            </a:r>
            <a:r>
              <a:rPr kumimoji="1" lang="en-US" altLang="ja-JP" dirty="0"/>
              <a:t>1</a:t>
            </a:r>
            <a:r>
              <a:rPr kumimoji="1" lang="ja-JP" altLang="en-US" dirty="0"/>
              <a:t>番地の命令</a:t>
            </a:r>
            <a:r>
              <a:rPr kumimoji="1" lang="en-US" altLang="ja-JP" dirty="0"/>
              <a:t>ADD</a:t>
            </a:r>
            <a:r>
              <a:rPr kumimoji="1" lang="ja-JP" altLang="en-US" dirty="0"/>
              <a:t> </a:t>
            </a:r>
            <a:r>
              <a:rPr kumimoji="1" lang="en-US" altLang="ja-JP" dirty="0"/>
              <a:t>1</a:t>
            </a:r>
            <a:r>
              <a:rPr kumimoji="1" lang="ja-JP" altLang="en-US" dirty="0"/>
              <a:t>を読み出します。これにより</a:t>
            </a:r>
            <a:r>
              <a:rPr kumimoji="1" lang="en-US" altLang="ja-JP" dirty="0"/>
              <a:t>ACC</a:t>
            </a:r>
            <a:r>
              <a:rPr kumimoji="1" lang="ja-JP" altLang="en-US" dirty="0"/>
              <a:t>の値とデータメモリの</a:t>
            </a:r>
            <a:r>
              <a:rPr kumimoji="1" lang="en-US" altLang="ja-JP" dirty="0"/>
              <a:t>1</a:t>
            </a:r>
            <a:r>
              <a:rPr kumimoji="1" lang="ja-JP" altLang="en-US" dirty="0"/>
              <a:t>番地の値が加算されます。同時に</a:t>
            </a:r>
            <a:r>
              <a:rPr kumimoji="1" lang="en-US" altLang="ja-JP" dirty="0"/>
              <a:t>PC</a:t>
            </a:r>
            <a:r>
              <a:rPr kumimoji="1" lang="ja-JP" altLang="en-US" dirty="0"/>
              <a:t>は一つ増えて</a:t>
            </a:r>
            <a:r>
              <a:rPr kumimoji="1" lang="en-US" altLang="ja-JP" dirty="0"/>
              <a:t>2</a:t>
            </a:r>
            <a:r>
              <a:rPr kumimoji="1" lang="ja-JP" altLang="en-US" dirty="0"/>
              <a:t>になります。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27</a:t>
            </a:fld>
            <a:endParaRPr kumimoji="1" lang="ja-JP" altLang="en-US"/>
          </a:p>
        </p:txBody>
      </p:sp>
    </p:spTree>
    <p:extLst>
      <p:ext uri="{BB962C8B-B14F-4D97-AF65-F5344CB8AC3E}">
        <p14:creationId xmlns:p14="http://schemas.microsoft.com/office/powerpoint/2010/main" val="193785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に従って</a:t>
            </a:r>
            <a:r>
              <a:rPr kumimoji="1" lang="en-US" altLang="ja-JP" dirty="0"/>
              <a:t>2</a:t>
            </a:r>
            <a:r>
              <a:rPr kumimoji="1" lang="ja-JP" altLang="en-US" dirty="0"/>
              <a:t>番地の命令が読み出されます。この命令は最初のビットが１なので</a:t>
            </a:r>
            <a:r>
              <a:rPr kumimoji="1" lang="en-US" altLang="ja-JP" dirty="0"/>
              <a:t>we=1</a:t>
            </a:r>
            <a:r>
              <a:rPr kumimoji="1" lang="ja-JP" altLang="en-US" dirty="0"/>
              <a:t>となり、</a:t>
            </a:r>
            <a:r>
              <a:rPr kumimoji="1" lang="en-US" altLang="ja-JP" dirty="0"/>
              <a:t>ACC</a:t>
            </a:r>
            <a:r>
              <a:rPr kumimoji="1" lang="ja-JP" altLang="en-US" dirty="0"/>
              <a:t>の内容が</a:t>
            </a:r>
            <a:r>
              <a:rPr kumimoji="1" lang="en-US" altLang="ja-JP" dirty="0"/>
              <a:t>2</a:t>
            </a:r>
            <a:r>
              <a:rPr kumimoji="1" lang="ja-JP" altLang="en-US" dirty="0"/>
              <a:t>番地に格納されます。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28</a:t>
            </a:fld>
            <a:endParaRPr kumimoji="1" lang="ja-JP" altLang="en-US"/>
          </a:p>
        </p:txBody>
      </p:sp>
    </p:spTree>
    <p:extLst>
      <p:ext uri="{BB962C8B-B14F-4D97-AF65-F5344CB8AC3E}">
        <p14:creationId xmlns:p14="http://schemas.microsoft.com/office/powerpoint/2010/main" val="26608648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ではアキュムレータマシンの</a:t>
            </a:r>
            <a:r>
              <a:rPr kumimoji="1" lang="en-US" altLang="ja-JP" dirty="0"/>
              <a:t>Verilog</a:t>
            </a:r>
            <a:r>
              <a:rPr kumimoji="1" lang="ja-JP" altLang="en-US" dirty="0"/>
              <a:t>記述を解説しましょう。まず、</a:t>
            </a:r>
            <a:r>
              <a:rPr kumimoji="1" lang="en-US" altLang="ja-JP" dirty="0"/>
              <a:t>CPU</a:t>
            </a:r>
            <a:r>
              <a:rPr kumimoji="1" lang="ja-JP" altLang="en-US" dirty="0"/>
              <a:t>の記述からメモリを分離します。先に紹介しましたように、メモリは普通のディジタル回路とやや違っています。電子回路基礎で紹介したように特殊なチップや特殊な回路を使います。そこで、合成の対象とするのは、この四角で囲った部分だけにし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29</a:t>
            </a:fld>
            <a:endParaRPr kumimoji="1" lang="ja-JP" altLang="en-US"/>
          </a:p>
        </p:txBody>
      </p:sp>
    </p:spTree>
    <p:extLst>
      <p:ext uri="{BB962C8B-B14F-4D97-AF65-F5344CB8AC3E}">
        <p14:creationId xmlns:p14="http://schemas.microsoft.com/office/powerpoint/2010/main" val="2119565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a:t>
            </a:r>
            <a:r>
              <a:rPr kumimoji="1" lang="en-US" altLang="ja-JP" dirty="0"/>
              <a:t>X+Y-W+Z</a:t>
            </a:r>
            <a:r>
              <a:rPr kumimoji="1" lang="ja-JP" altLang="en-US" dirty="0"/>
              <a:t>を計算するにはどうすれば良いでしょう？一つの手は</a:t>
            </a:r>
            <a:r>
              <a:rPr kumimoji="1" lang="en-US" altLang="ja-JP" dirty="0"/>
              <a:t>ALU</a:t>
            </a:r>
            <a:r>
              <a:rPr kumimoji="1" lang="ja-JP" altLang="en-US" dirty="0"/>
              <a:t>を三つ使って</a:t>
            </a:r>
            <a:r>
              <a:rPr kumimoji="1" lang="en-US" altLang="ja-JP" dirty="0"/>
              <a:t>1</a:t>
            </a:r>
            <a:r>
              <a:rPr kumimoji="1" lang="ja-JP" altLang="en-US" dirty="0"/>
              <a:t>個目では</a:t>
            </a:r>
            <a:r>
              <a:rPr kumimoji="1" lang="en-US" altLang="ja-JP" dirty="0"/>
              <a:t>X+Y</a:t>
            </a:r>
            <a:r>
              <a:rPr kumimoji="1" lang="ja-JP" altLang="en-US" dirty="0" err="1"/>
              <a:t>、</a:t>
            </a:r>
            <a:r>
              <a:rPr kumimoji="1" lang="en-US" altLang="ja-JP" dirty="0"/>
              <a:t>2</a:t>
            </a:r>
            <a:r>
              <a:rPr kumimoji="1" lang="ja-JP" altLang="en-US" dirty="0"/>
              <a:t>個目で</a:t>
            </a:r>
            <a:r>
              <a:rPr kumimoji="1" lang="en-US" altLang="ja-JP" dirty="0"/>
              <a:t>W-Z</a:t>
            </a:r>
            <a:r>
              <a:rPr kumimoji="1" lang="ja-JP" altLang="en-US" dirty="0"/>
              <a:t>を計算し、二つの答えを引き算すれば、結果を得ることができます。しかし、この方法では、式が変わるたびに</a:t>
            </a:r>
            <a:r>
              <a:rPr kumimoji="1" lang="en-US" altLang="ja-JP" dirty="0"/>
              <a:t>ALU</a:t>
            </a:r>
            <a:r>
              <a:rPr kumimoji="1" lang="ja-JP" altLang="en-US" dirty="0"/>
              <a:t>同士の接続を変えなければならず、一般性がありません。（実は線を繋ぎ変えて計算する方式もあるのですが、ここではまず基本をやりましょう）ではどうすれば良いかというと、中間結果をどこかに蓄えておけばいいので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3</a:t>
            </a:fld>
            <a:endParaRPr kumimoji="1" lang="ja-JP" altLang="en-US"/>
          </a:p>
        </p:txBody>
      </p:sp>
    </p:spTree>
    <p:extLst>
      <p:ext uri="{BB962C8B-B14F-4D97-AF65-F5344CB8AC3E}">
        <p14:creationId xmlns:p14="http://schemas.microsoft.com/office/powerpoint/2010/main" val="38341845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ではアキュムレータマシンの</a:t>
            </a:r>
            <a:r>
              <a:rPr kumimoji="1" lang="en-US" altLang="ja-JP" dirty="0"/>
              <a:t>Verilog</a:t>
            </a:r>
            <a:r>
              <a:rPr kumimoji="1" lang="ja-JP" altLang="en-US" dirty="0"/>
              <a:t>記述を説明しましょう。まず入出力は、</a:t>
            </a:r>
            <a:r>
              <a:rPr kumimoji="1" lang="en-US" altLang="ja-JP" dirty="0" err="1"/>
              <a:t>clk</a:t>
            </a:r>
            <a:r>
              <a:rPr kumimoji="1" lang="en-US" altLang="ja-JP" dirty="0"/>
              <a:t>, </a:t>
            </a:r>
            <a:r>
              <a:rPr kumimoji="1" lang="en-US" altLang="ja-JP" dirty="0" err="1"/>
              <a:t>rst_n</a:t>
            </a:r>
            <a:r>
              <a:rPr kumimoji="1" lang="en-US" altLang="ja-JP" dirty="0"/>
              <a:t>,</a:t>
            </a:r>
            <a:r>
              <a:rPr kumimoji="1" lang="ja-JP" altLang="en-US" dirty="0"/>
              <a:t>メモリに対する入出力になります。命令メモリからの入力は</a:t>
            </a:r>
            <a:r>
              <a:rPr kumimoji="1" lang="en-US" altLang="ja-JP" dirty="0"/>
              <a:t>opcode</a:t>
            </a:r>
            <a:r>
              <a:rPr kumimoji="1" lang="ja-JP" altLang="en-US" dirty="0"/>
              <a:t>と</a:t>
            </a:r>
            <a:r>
              <a:rPr kumimoji="1" lang="en-US" altLang="ja-JP" dirty="0"/>
              <a:t>operand</a:t>
            </a:r>
            <a:r>
              <a:rPr kumimoji="1" lang="ja-JP" altLang="en-US" dirty="0"/>
              <a:t>に分けて入力することにします。アドレスには</a:t>
            </a:r>
            <a:r>
              <a:rPr kumimoji="1" lang="en-US" altLang="ja-JP" dirty="0"/>
              <a:t>pc</a:t>
            </a:r>
            <a:r>
              <a:rPr kumimoji="1" lang="ja-JP" altLang="en-US" dirty="0"/>
              <a:t>を繋ぎます。データメモリからの入力は</a:t>
            </a:r>
            <a:r>
              <a:rPr kumimoji="1" lang="en-US" altLang="ja-JP" dirty="0" err="1"/>
              <a:t>ddatain</a:t>
            </a:r>
            <a:r>
              <a:rPr kumimoji="1" lang="ja-JP" altLang="en-US" dirty="0" err="1"/>
              <a:t>、</a:t>
            </a:r>
            <a:r>
              <a:rPr kumimoji="1" lang="ja-JP" altLang="en-US" dirty="0"/>
              <a:t>書き込みは</a:t>
            </a:r>
            <a:r>
              <a:rPr kumimoji="1" lang="en-US" altLang="ja-JP" dirty="0" err="1"/>
              <a:t>accum</a:t>
            </a:r>
            <a:r>
              <a:rPr kumimoji="1" lang="ja-JP" altLang="en-US" dirty="0"/>
              <a:t>を使います。これに書き込み制御の</a:t>
            </a:r>
            <a:r>
              <a:rPr kumimoji="1" lang="en-US" altLang="ja-JP" dirty="0"/>
              <a:t>we</a:t>
            </a:r>
            <a:r>
              <a:rPr kumimoji="1" lang="ja-JP" altLang="en-US" dirty="0"/>
              <a:t>が加わります。内部信号としてレジスタでｐｃを宣言します。これは出力名と同じにしてやると繋がなくて済みます。</a:t>
            </a:r>
            <a:r>
              <a:rPr kumimoji="1" lang="en-US" altLang="ja-JP" dirty="0" err="1"/>
              <a:t>alu_y</a:t>
            </a:r>
            <a:r>
              <a:rPr kumimoji="1" lang="ja-JP" altLang="en-US" dirty="0"/>
              <a:t>は以前説明した</a:t>
            </a:r>
            <a:r>
              <a:rPr kumimoji="1" lang="en-US" altLang="ja-JP" dirty="0"/>
              <a:t>ALU</a:t>
            </a:r>
            <a:r>
              <a:rPr kumimoji="1" lang="ja-JP" altLang="en-US" dirty="0"/>
              <a:t>の出力です。このアキュムレータマシンは</a:t>
            </a:r>
            <a:r>
              <a:rPr kumimoji="1" lang="en-US" altLang="ja-JP" dirty="0"/>
              <a:t>ST</a:t>
            </a:r>
            <a:r>
              <a:rPr kumimoji="1" lang="ja-JP" altLang="en-US" dirty="0"/>
              <a:t>命令だけがやや特殊な動きをするので、これを検出してやります。今の命令が</a:t>
            </a:r>
            <a:r>
              <a:rPr kumimoji="1" lang="en-US" altLang="ja-JP" dirty="0"/>
              <a:t>ST</a:t>
            </a:r>
            <a:r>
              <a:rPr kumimoji="1" lang="ja-JP" altLang="en-US" dirty="0"/>
              <a:t>命令のとき</a:t>
            </a:r>
            <a:r>
              <a:rPr kumimoji="1" lang="en-US" altLang="ja-JP" dirty="0" err="1"/>
              <a:t>op_st</a:t>
            </a:r>
            <a:r>
              <a:rPr kumimoji="1" lang="ja-JP" altLang="en-US" dirty="0"/>
              <a:t>が</a:t>
            </a:r>
            <a:r>
              <a:rPr kumimoji="1" lang="en-US" altLang="ja-JP" dirty="0"/>
              <a:t>H</a:t>
            </a:r>
            <a:r>
              <a:rPr kumimoji="1" lang="ja-JP" altLang="en-US" dirty="0"/>
              <a:t>になります。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30</a:t>
            </a:fld>
            <a:endParaRPr kumimoji="1" lang="ja-JP" altLang="en-US"/>
          </a:p>
        </p:txBody>
      </p:sp>
    </p:spTree>
    <p:extLst>
      <p:ext uri="{BB962C8B-B14F-4D97-AF65-F5344CB8AC3E}">
        <p14:creationId xmlns:p14="http://schemas.microsoft.com/office/powerpoint/2010/main" val="37663441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opcode</a:t>
            </a:r>
            <a:r>
              <a:rPr kumimoji="1" lang="ja-JP" altLang="en-US" dirty="0"/>
              <a:t>が</a:t>
            </a:r>
            <a:r>
              <a:rPr kumimoji="1" lang="en-US" altLang="ja-JP" dirty="0"/>
              <a:t>ST</a:t>
            </a:r>
            <a:r>
              <a:rPr kumimoji="1" lang="ja-JP" altLang="en-US" dirty="0"/>
              <a:t>命令に相当するときに、</a:t>
            </a:r>
            <a:r>
              <a:rPr kumimoji="1" lang="en-US" altLang="ja-JP" dirty="0" err="1"/>
              <a:t>op_st</a:t>
            </a:r>
            <a:r>
              <a:rPr kumimoji="1" lang="ja-JP" altLang="en-US" dirty="0"/>
              <a:t>を</a:t>
            </a:r>
            <a:r>
              <a:rPr kumimoji="1" lang="en-US" altLang="ja-JP" dirty="0"/>
              <a:t>H</a:t>
            </a:r>
            <a:r>
              <a:rPr kumimoji="1" lang="ja-JP" altLang="en-US" dirty="0"/>
              <a:t>にします。これは</a:t>
            </a:r>
            <a:r>
              <a:rPr kumimoji="1" lang="en-US" altLang="ja-JP" dirty="0" err="1"/>
              <a:t>def.h</a:t>
            </a:r>
            <a:r>
              <a:rPr kumimoji="1" lang="ja-JP" altLang="en-US" dirty="0"/>
              <a:t>中に</a:t>
            </a:r>
            <a:r>
              <a:rPr kumimoji="1" lang="en-US" altLang="ja-JP" dirty="0"/>
              <a:t>ST</a:t>
            </a:r>
            <a:r>
              <a:rPr kumimoji="1" lang="ja-JP" altLang="en-US" dirty="0"/>
              <a:t>命令のパターンを入れておいて比較します。次に</a:t>
            </a:r>
            <a:r>
              <a:rPr kumimoji="1" lang="en-US" altLang="ja-JP" dirty="0"/>
              <a:t>ALU</a:t>
            </a:r>
            <a:r>
              <a:rPr kumimoji="1" lang="ja-JP" altLang="en-US" dirty="0"/>
              <a:t>を接続します。これは今までと同じなのですが、</a:t>
            </a:r>
            <a:r>
              <a:rPr kumimoji="1" lang="en-US" altLang="ja-JP" dirty="0"/>
              <a:t>com</a:t>
            </a:r>
            <a:r>
              <a:rPr kumimoji="1" lang="ja-JP" altLang="en-US" dirty="0" err="1"/>
              <a:t>には</a:t>
            </a:r>
            <a:r>
              <a:rPr kumimoji="1" lang="en-US" altLang="ja-JP" dirty="0"/>
              <a:t>opcode</a:t>
            </a:r>
            <a:r>
              <a:rPr kumimoji="1" lang="ja-JP" altLang="en-US" dirty="0"/>
              <a:t>の下位</a:t>
            </a:r>
            <a:r>
              <a:rPr kumimoji="1" lang="en-US" altLang="ja-JP" dirty="0"/>
              <a:t>3</a:t>
            </a:r>
            <a:r>
              <a:rPr kumimoji="1" lang="ja-JP" altLang="en-US" dirty="0"/>
              <a:t>ビットを入れてやります。一番上のビットは</a:t>
            </a:r>
            <a:r>
              <a:rPr kumimoji="1" lang="en-US" altLang="ja-JP" dirty="0"/>
              <a:t>ST</a:t>
            </a:r>
            <a:r>
              <a:rPr kumimoji="1" lang="ja-JP" altLang="en-US" dirty="0"/>
              <a:t>命令用なので</a:t>
            </a:r>
            <a:r>
              <a:rPr kumimoji="1" lang="en-US" altLang="ja-JP" dirty="0"/>
              <a:t>ALU</a:t>
            </a:r>
            <a:r>
              <a:rPr kumimoji="1" lang="ja-JP" altLang="en-US" dirty="0"/>
              <a:t>とはとりあえず関係ないからです。</a:t>
            </a:r>
            <a:endParaRPr kumimoji="1" lang="en-US" altLang="ja-JP" dirty="0"/>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31</a:t>
            </a:fld>
            <a:endParaRPr kumimoji="1" lang="ja-JP" altLang="en-US"/>
          </a:p>
        </p:txBody>
      </p:sp>
    </p:spTree>
    <p:extLst>
      <p:ext uri="{BB962C8B-B14F-4D97-AF65-F5344CB8AC3E}">
        <p14:creationId xmlns:p14="http://schemas.microsoft.com/office/powerpoint/2010/main" val="35427829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PC</a:t>
            </a:r>
            <a:r>
              <a:rPr kumimoji="1" lang="ja-JP" altLang="en-US" dirty="0"/>
              <a:t>の制御ですが、今回リセット信号</a:t>
            </a:r>
            <a:r>
              <a:rPr kumimoji="1" lang="en-US" altLang="ja-JP" dirty="0" err="1"/>
              <a:t>rst_n</a:t>
            </a:r>
            <a:r>
              <a:rPr kumimoji="1" lang="ja-JP" altLang="en-US" dirty="0"/>
              <a:t>が</a:t>
            </a:r>
            <a:r>
              <a:rPr kumimoji="1" lang="en-US" altLang="ja-JP" dirty="0"/>
              <a:t>L</a:t>
            </a:r>
            <a:r>
              <a:rPr kumimoji="1" lang="ja-JP" altLang="en-US" dirty="0"/>
              <a:t>の時に初期化をし、それ以外は毎クロック１ずつ増やします。このことにより、次々に命令メモリを読み出します。アキュムレータの記述は以前と同じですが、</a:t>
            </a:r>
            <a:r>
              <a:rPr kumimoji="1" lang="en-US" altLang="ja-JP" dirty="0"/>
              <a:t>ST</a:t>
            </a:r>
            <a:r>
              <a:rPr kumimoji="1" lang="ja-JP" altLang="en-US" dirty="0"/>
              <a:t>命令では、</a:t>
            </a:r>
            <a:r>
              <a:rPr kumimoji="1" lang="en-US" altLang="ja-JP" dirty="0" err="1"/>
              <a:t>accum</a:t>
            </a:r>
            <a:r>
              <a:rPr kumimoji="1" lang="ja-JP" altLang="en-US" dirty="0"/>
              <a:t>に</a:t>
            </a:r>
            <a:r>
              <a:rPr kumimoji="1" lang="en-US" altLang="ja-JP" dirty="0"/>
              <a:t>ALU</a:t>
            </a:r>
            <a:r>
              <a:rPr kumimoji="1" lang="ja-JP" altLang="en-US" dirty="0"/>
              <a:t>の出力を入れないようにしています（本当は</a:t>
            </a:r>
            <a:r>
              <a:rPr kumimoji="1" lang="en-US" altLang="ja-JP" dirty="0"/>
              <a:t>THA</a:t>
            </a:r>
            <a:r>
              <a:rPr kumimoji="1" lang="ja-JP" altLang="en-US" dirty="0"/>
              <a:t>で</a:t>
            </a:r>
            <a:r>
              <a:rPr kumimoji="1" lang="en-US" altLang="ja-JP" dirty="0" err="1"/>
              <a:t>accum</a:t>
            </a:r>
            <a:r>
              <a:rPr kumimoji="1" lang="ja-JP" altLang="en-US" dirty="0"/>
              <a:t>の値が</a:t>
            </a:r>
            <a:r>
              <a:rPr kumimoji="1" lang="en-US" altLang="ja-JP" dirty="0" err="1"/>
              <a:t>alu_y</a:t>
            </a:r>
            <a:r>
              <a:rPr kumimoji="1" lang="ja-JP" altLang="en-US" dirty="0"/>
              <a:t>に出てくるのでこれは不要ですが、後のためです）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32</a:t>
            </a:fld>
            <a:endParaRPr kumimoji="1" lang="ja-JP" altLang="en-US"/>
          </a:p>
        </p:txBody>
      </p:sp>
    </p:spTree>
    <p:extLst>
      <p:ext uri="{BB962C8B-B14F-4D97-AF65-F5344CB8AC3E}">
        <p14:creationId xmlns:p14="http://schemas.microsoft.com/office/powerpoint/2010/main" val="40050659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テストベンチ中のメモリの記述を見てみましょう。今回はデータメモリ、命令メモリ共に初期設定が必要です。命令メモリには実行する命令、データメモリには計算対象のデータを入れておきます。ここで、</a:t>
            </a:r>
            <a:r>
              <a:rPr kumimoji="1" lang="en-US" altLang="ja-JP" dirty="0"/>
              <a:t>$</a:t>
            </a:r>
            <a:r>
              <a:rPr kumimoji="1" lang="en-US" altLang="ja-JP" dirty="0" err="1"/>
              <a:t>readmemh</a:t>
            </a:r>
            <a:r>
              <a:rPr kumimoji="1" lang="ja-JP" altLang="en-US" dirty="0"/>
              <a:t>は</a:t>
            </a:r>
            <a:r>
              <a:rPr kumimoji="1" lang="en-US" altLang="ja-JP" dirty="0"/>
              <a:t>16</a:t>
            </a:r>
            <a:r>
              <a:rPr kumimoji="1" lang="ja-JP" altLang="en-US" dirty="0"/>
              <a:t>進数で指定したファイル（</a:t>
            </a:r>
            <a:r>
              <a:rPr kumimoji="1" lang="en-US" altLang="ja-JP" dirty="0"/>
              <a:t>dmem.dat)</a:t>
            </a:r>
            <a:r>
              <a:rPr kumimoji="1" lang="ja-JP" altLang="en-US" dirty="0"/>
              <a:t>から、データメモリに対してシミュレーション実行時にデータを読み込みます。一方、命令メモリに対しては、</a:t>
            </a:r>
            <a:r>
              <a:rPr kumimoji="1" lang="en-US" altLang="ja-JP" dirty="0"/>
              <a:t>imem.dat</a:t>
            </a:r>
            <a:r>
              <a:rPr kumimoji="1" lang="ja-JP" altLang="en-US" dirty="0"/>
              <a:t>というファイルから</a:t>
            </a:r>
            <a:r>
              <a:rPr kumimoji="1" lang="en-US" altLang="ja-JP" dirty="0"/>
              <a:t>$</a:t>
            </a:r>
            <a:r>
              <a:rPr kumimoji="1" lang="en-US" altLang="ja-JP" dirty="0" err="1"/>
              <a:t>readmemb</a:t>
            </a:r>
            <a:r>
              <a:rPr kumimoji="1" lang="ja-JP" altLang="en-US" dirty="0"/>
              <a:t>を使って</a:t>
            </a:r>
            <a:r>
              <a:rPr kumimoji="1" lang="en-US" altLang="ja-JP" dirty="0"/>
              <a:t>2</a:t>
            </a:r>
            <a:r>
              <a:rPr kumimoji="1" lang="ja-JP" altLang="en-US" dirty="0"/>
              <a:t>進数で命令を設定します。</a:t>
            </a:r>
            <a:r>
              <a:rPr kumimoji="1" lang="en-US" altLang="ja-JP" dirty="0"/>
              <a:t>imem.dat, dmem.dat</a:t>
            </a:r>
            <a:r>
              <a:rPr kumimoji="1" lang="ja-JP" altLang="en-US" dirty="0"/>
              <a:t>はあらかじめ設定しておく必要があります。</a:t>
            </a:r>
            <a:r>
              <a:rPr kumimoji="1" lang="en-US" altLang="ja-JP" dirty="0"/>
              <a:t>imem.dat</a:t>
            </a:r>
            <a:r>
              <a:rPr kumimoji="1" lang="ja-JP" altLang="en-US" dirty="0"/>
              <a:t>を書き換えることで命令を、</a:t>
            </a:r>
            <a:r>
              <a:rPr kumimoji="1" lang="en-US" altLang="ja-JP" dirty="0"/>
              <a:t>dmem.dat</a:t>
            </a:r>
            <a:r>
              <a:rPr kumimoji="1" lang="ja-JP" altLang="en-US" dirty="0"/>
              <a:t>を書き換えることで計算対象のデータを書き換えます。では、</a:t>
            </a:r>
            <a:r>
              <a:rPr kumimoji="1" lang="en-US" altLang="ja-JP" dirty="0" err="1"/>
              <a:t>iverilog</a:t>
            </a:r>
            <a:r>
              <a:rPr kumimoji="1" lang="en-US" altLang="ja-JP" baseline="0" dirty="0"/>
              <a:t> </a:t>
            </a:r>
            <a:r>
              <a:rPr kumimoji="1" lang="en-US" altLang="ja-JP" baseline="0" dirty="0" err="1"/>
              <a:t>test_am.v</a:t>
            </a:r>
            <a:r>
              <a:rPr kumimoji="1" lang="en-US" altLang="ja-JP" baseline="0" dirty="0"/>
              <a:t> a</a:t>
            </a:r>
            <a:r>
              <a:rPr kumimoji="1" lang="ja-JP" altLang="en-US" baseline="0" dirty="0" err="1"/>
              <a:t>ｍ</a:t>
            </a:r>
            <a:r>
              <a:rPr kumimoji="1" lang="en-US" altLang="ja-JP" baseline="0" dirty="0"/>
              <a:t>.v</a:t>
            </a:r>
            <a:r>
              <a:rPr kumimoji="1" lang="ja-JP" altLang="en-US" baseline="0" dirty="0"/>
              <a:t>　</a:t>
            </a:r>
            <a:r>
              <a:rPr kumimoji="1" lang="en-US" altLang="ja-JP" baseline="0" err="1"/>
              <a:t>alu</a:t>
            </a:r>
            <a:r>
              <a:rPr kumimoji="1" lang="en-US" altLang="ja-JP" baseline="0"/>
              <a:t>.v</a:t>
            </a:r>
            <a:r>
              <a:rPr kumimoji="1" lang="ja-JP" altLang="en-US" baseline="0"/>
              <a:t>で</a:t>
            </a:r>
            <a:r>
              <a:rPr kumimoji="1" lang="ja-JP" altLang="en-US" baseline="0" dirty="0"/>
              <a:t>コンパイル、</a:t>
            </a:r>
            <a:r>
              <a:rPr kumimoji="1" lang="en-US" altLang="ja-JP" baseline="0" dirty="0" err="1"/>
              <a:t>vvp</a:t>
            </a:r>
            <a:r>
              <a:rPr kumimoji="1" lang="en-US" altLang="ja-JP" baseline="0" dirty="0"/>
              <a:t> </a:t>
            </a:r>
            <a:r>
              <a:rPr kumimoji="1" lang="en-US" altLang="ja-JP" baseline="0" dirty="0" err="1"/>
              <a:t>a.out</a:t>
            </a:r>
            <a:r>
              <a:rPr kumimoji="1" lang="ja-JP" altLang="en-US" baseline="0" dirty="0"/>
              <a:t>で実行して結果を確かめましょう。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33</a:t>
            </a:fld>
            <a:endParaRPr kumimoji="1" lang="ja-JP" altLang="en-US"/>
          </a:p>
        </p:txBody>
      </p:sp>
    </p:spTree>
    <p:extLst>
      <p:ext uri="{BB962C8B-B14F-4D97-AF65-F5344CB8AC3E}">
        <p14:creationId xmlns:p14="http://schemas.microsoft.com/office/powerpoint/2010/main" val="15621258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34</a:t>
            </a:fld>
            <a:endParaRPr kumimoji="1" lang="ja-JP" altLang="en-US"/>
          </a:p>
        </p:txBody>
      </p:sp>
    </p:spTree>
    <p:extLst>
      <p:ext uri="{BB962C8B-B14F-4D97-AF65-F5344CB8AC3E}">
        <p14:creationId xmlns:p14="http://schemas.microsoft.com/office/powerpoint/2010/main" val="28571154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今回も新しい構文をたくさん紹介しました。しかし大体終わりが近づいています。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35</a:t>
            </a:fld>
            <a:endParaRPr kumimoji="1" lang="ja-JP" altLang="en-US"/>
          </a:p>
        </p:txBody>
      </p:sp>
    </p:spTree>
    <p:extLst>
      <p:ext uri="{BB962C8B-B14F-4D97-AF65-F5344CB8AC3E}">
        <p14:creationId xmlns:p14="http://schemas.microsoft.com/office/powerpoint/2010/main" val="386580284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演習は二つあります。片方はコンピュータとは関係ないもので、</a:t>
            </a:r>
            <a:r>
              <a:rPr kumimoji="1" lang="en-US" altLang="ja-JP" dirty="0" err="1"/>
              <a:t>Veirlog</a:t>
            </a:r>
            <a:r>
              <a:rPr kumimoji="1" lang="ja-JP" altLang="en-US" dirty="0"/>
              <a:t>の練習です。もう片方は</a:t>
            </a:r>
            <a:r>
              <a:rPr kumimoji="1" lang="en-US" altLang="ja-JP" dirty="0"/>
              <a:t>imem.dat</a:t>
            </a:r>
            <a:r>
              <a:rPr kumimoji="1" lang="ja-JP" altLang="en-US"/>
              <a:t>を書き直します。これを提出してください。</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36</a:t>
            </a:fld>
            <a:endParaRPr kumimoji="1" lang="ja-JP" altLang="en-US"/>
          </a:p>
        </p:txBody>
      </p:sp>
    </p:spTree>
    <p:extLst>
      <p:ext uri="{BB962C8B-B14F-4D97-AF65-F5344CB8AC3E}">
        <p14:creationId xmlns:p14="http://schemas.microsoft.com/office/powerpoint/2010/main" val="2296329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中間結果を蓄える役目をするのは、レジスタです。レジスタは、計算機基礎や電子回路基礎で習った</a:t>
            </a:r>
            <a:r>
              <a:rPr kumimoji="1" lang="en-US" altLang="ja-JP" dirty="0"/>
              <a:t>D-FF</a:t>
            </a:r>
            <a:r>
              <a:rPr kumimoji="1" lang="ja-JP" altLang="en-US" dirty="0"/>
              <a:t>を記憶したいビット数分だけ集めてクロックを共通にしたものです。レジスタはクロックの立ち上がりで</a:t>
            </a:r>
            <a:r>
              <a:rPr kumimoji="1" lang="en-US" altLang="ja-JP" dirty="0"/>
              <a:t>D</a:t>
            </a:r>
            <a:r>
              <a:rPr kumimoji="1" lang="ja-JP" altLang="en-US" dirty="0"/>
              <a:t>入力の値を記憶して</a:t>
            </a:r>
            <a:r>
              <a:rPr kumimoji="1" lang="en-US" altLang="ja-JP" dirty="0"/>
              <a:t>Q</a:t>
            </a:r>
            <a:r>
              <a:rPr kumimoji="1" lang="ja-JP" altLang="en-US" dirty="0"/>
              <a:t>に出力します。一定の周期のクロックを与えた場合、レジスタの内容はクロックに同期して変化することになります。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4</a:t>
            </a:fld>
            <a:endParaRPr kumimoji="1" lang="ja-JP" altLang="en-US"/>
          </a:p>
        </p:txBody>
      </p:sp>
    </p:spTree>
    <p:extLst>
      <p:ext uri="{BB962C8B-B14F-4D97-AF65-F5344CB8AC3E}">
        <p14:creationId xmlns:p14="http://schemas.microsoft.com/office/powerpoint/2010/main" val="874857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レジスタの出力を</a:t>
            </a:r>
            <a:r>
              <a:rPr kumimoji="1" lang="en-US" altLang="ja-JP" dirty="0"/>
              <a:t>ALU</a:t>
            </a:r>
            <a:r>
              <a:rPr kumimoji="1" lang="ja-JP" altLang="en-US" dirty="0"/>
              <a:t>を</a:t>
            </a:r>
            <a:r>
              <a:rPr kumimoji="1" lang="en-US" altLang="ja-JP" dirty="0"/>
              <a:t>A</a:t>
            </a:r>
            <a:r>
              <a:rPr kumimoji="1" lang="ja-JP" altLang="en-US" dirty="0"/>
              <a:t>入力に接続し、</a:t>
            </a:r>
            <a:r>
              <a:rPr kumimoji="1" lang="en-US" altLang="ja-JP" dirty="0"/>
              <a:t>ALU</a:t>
            </a:r>
            <a:r>
              <a:rPr kumimoji="1" lang="ja-JP" altLang="en-US" dirty="0"/>
              <a:t>の出力を</a:t>
            </a:r>
            <a:r>
              <a:rPr kumimoji="1" lang="ja-JP" altLang="en-US" dirty="0" err="1"/>
              <a:t>くるっと</a:t>
            </a:r>
            <a:r>
              <a:rPr kumimoji="1" lang="ja-JP" altLang="en-US" dirty="0"/>
              <a:t>回してレジスタの入力に繋ぎます。この構造で、中間結果をレジスタにとっておけるようになります。このレジスタは結果が次々に積み重なっていくことからアキュムレータ（</a:t>
            </a:r>
            <a:r>
              <a:rPr kumimoji="1" lang="en-US" altLang="ja-JP" dirty="0"/>
              <a:t>Accumulator)</a:t>
            </a:r>
            <a:r>
              <a:rPr kumimoji="1" lang="ja-JP" altLang="en-US" dirty="0"/>
              <a:t>と呼ばれます。ここでは</a:t>
            </a:r>
            <a:r>
              <a:rPr kumimoji="1" lang="en-US" altLang="ja-JP" dirty="0"/>
              <a:t>ACC</a:t>
            </a:r>
            <a:r>
              <a:rPr kumimoji="1" lang="ja-JP" altLang="en-US" dirty="0"/>
              <a:t>と書きます。</a:t>
            </a:r>
            <a:endParaRPr kumimoji="1" lang="en-US" altLang="ja-JP" dirty="0"/>
          </a:p>
          <a:p>
            <a:r>
              <a:rPr kumimoji="1" lang="en-US" altLang="ja-JP" dirty="0"/>
              <a:t>B</a:t>
            </a:r>
            <a:r>
              <a:rPr kumimoji="1" lang="ja-JP" altLang="en-US" dirty="0"/>
              <a:t>入力からのデータと</a:t>
            </a:r>
            <a:r>
              <a:rPr kumimoji="1" lang="en-US" altLang="ja-JP" dirty="0"/>
              <a:t>S</a:t>
            </a:r>
            <a:r>
              <a:rPr kumimoji="1" lang="ja-JP" altLang="en-US" dirty="0"/>
              <a:t>入力での演算の指示により、</a:t>
            </a:r>
            <a:r>
              <a:rPr kumimoji="1" lang="en-US" altLang="ja-JP" dirty="0"/>
              <a:t>X+Y-W+Z</a:t>
            </a:r>
            <a:r>
              <a:rPr kumimoji="1" lang="ja-JP" altLang="en-US" dirty="0"/>
              <a:t>は表のように実行されます。まず</a:t>
            </a:r>
            <a:r>
              <a:rPr kumimoji="1" lang="en-US" altLang="ja-JP" dirty="0"/>
              <a:t>S</a:t>
            </a:r>
            <a:r>
              <a:rPr kumimoji="1" lang="ja-JP" altLang="en-US" dirty="0"/>
              <a:t>を</a:t>
            </a:r>
            <a:r>
              <a:rPr kumimoji="1" lang="en-US" altLang="ja-JP" dirty="0"/>
              <a:t>001</a:t>
            </a:r>
            <a:r>
              <a:rPr kumimoji="1" lang="ja-JP" altLang="en-US" dirty="0"/>
              <a:t>にして</a:t>
            </a:r>
            <a:r>
              <a:rPr kumimoji="1" lang="en-US" altLang="ja-JP" dirty="0"/>
              <a:t>B</a:t>
            </a:r>
            <a:r>
              <a:rPr kumimoji="1" lang="ja-JP" altLang="en-US" dirty="0"/>
              <a:t>に</a:t>
            </a:r>
            <a:r>
              <a:rPr kumimoji="1" lang="en-US" altLang="ja-JP" dirty="0"/>
              <a:t>X</a:t>
            </a:r>
            <a:r>
              <a:rPr kumimoji="1" lang="ja-JP" altLang="en-US" dirty="0"/>
              <a:t>を入れます。</a:t>
            </a:r>
            <a:r>
              <a:rPr kumimoji="1" lang="en-US" altLang="ja-JP" dirty="0"/>
              <a:t>001</a:t>
            </a:r>
            <a:r>
              <a:rPr kumimoji="1" lang="ja-JP" altLang="en-US" dirty="0"/>
              <a:t>は</a:t>
            </a:r>
            <a:r>
              <a:rPr kumimoji="1" lang="en-US" altLang="ja-JP" dirty="0"/>
              <a:t>THB</a:t>
            </a:r>
            <a:r>
              <a:rPr kumimoji="1" lang="ja-JP" altLang="en-US" dirty="0"/>
              <a:t>なので、</a:t>
            </a:r>
            <a:r>
              <a:rPr kumimoji="1" lang="en-US" altLang="ja-JP" dirty="0"/>
              <a:t>Y=B</a:t>
            </a:r>
            <a:r>
              <a:rPr kumimoji="1" lang="ja-JP" altLang="en-US" dirty="0"/>
              <a:t>となり、これが次のクロックの立ち上がりで</a:t>
            </a:r>
            <a:r>
              <a:rPr kumimoji="1" lang="en-US" altLang="ja-JP" dirty="0"/>
              <a:t>ACC</a:t>
            </a:r>
            <a:r>
              <a:rPr kumimoji="1" lang="ja-JP" altLang="en-US" dirty="0"/>
              <a:t>に入ります。すなわち</a:t>
            </a:r>
            <a:r>
              <a:rPr kumimoji="1" lang="en-US" altLang="ja-JP" dirty="0"/>
              <a:t>ACC</a:t>
            </a:r>
            <a:r>
              <a:rPr kumimoji="1" lang="ja-JP" altLang="en-US" dirty="0"/>
              <a:t>は</a:t>
            </a:r>
            <a:r>
              <a:rPr kumimoji="1" lang="en-US" altLang="ja-JP" dirty="0"/>
              <a:t>X</a:t>
            </a:r>
            <a:r>
              <a:rPr kumimoji="1" lang="ja-JP" altLang="en-US" dirty="0"/>
              <a:t>になります。</a:t>
            </a:r>
            <a:endParaRPr kumimoji="1" lang="en-US" altLang="ja-JP" dirty="0"/>
          </a:p>
          <a:p>
            <a:r>
              <a:rPr kumimoji="1" lang="ja-JP" altLang="en-US" dirty="0"/>
              <a:t>次に</a:t>
            </a:r>
            <a:r>
              <a:rPr kumimoji="1" lang="en-US" altLang="ja-JP" dirty="0"/>
              <a:t>S</a:t>
            </a:r>
            <a:r>
              <a:rPr kumimoji="1" lang="ja-JP" altLang="en-US" dirty="0"/>
              <a:t>を</a:t>
            </a:r>
            <a:r>
              <a:rPr kumimoji="1" lang="en-US" altLang="ja-JP" dirty="0"/>
              <a:t>110</a:t>
            </a:r>
            <a:r>
              <a:rPr kumimoji="1" lang="ja-JP" altLang="en-US" dirty="0"/>
              <a:t>（加算）にして、足すべき数</a:t>
            </a:r>
            <a:r>
              <a:rPr kumimoji="1" lang="en-US" altLang="ja-JP" dirty="0"/>
              <a:t>Y</a:t>
            </a:r>
            <a:r>
              <a:rPr kumimoji="1" lang="ja-JP" altLang="en-US" dirty="0"/>
              <a:t>を</a:t>
            </a:r>
            <a:r>
              <a:rPr kumimoji="1" lang="en-US" altLang="ja-JP" dirty="0"/>
              <a:t>B</a:t>
            </a:r>
            <a:r>
              <a:rPr kumimoji="1" lang="ja-JP" altLang="en-US" dirty="0"/>
              <a:t>入力に入れます。</a:t>
            </a:r>
            <a:r>
              <a:rPr kumimoji="1" lang="en-US" altLang="ja-JP" dirty="0"/>
              <a:t>Y</a:t>
            </a:r>
            <a:r>
              <a:rPr kumimoji="1" lang="ja-JP" altLang="en-US" dirty="0" err="1"/>
              <a:t>には</a:t>
            </a:r>
            <a:r>
              <a:rPr kumimoji="1" lang="en-US" altLang="ja-JP" dirty="0"/>
              <a:t>X+Y</a:t>
            </a:r>
            <a:r>
              <a:rPr kumimoji="1" lang="ja-JP" altLang="en-US" dirty="0"/>
              <a:t>が表れ、これが次のクロックの立ち上がりで</a:t>
            </a:r>
            <a:r>
              <a:rPr kumimoji="1" lang="en-US" altLang="ja-JP" dirty="0"/>
              <a:t>ACC</a:t>
            </a:r>
            <a:r>
              <a:rPr kumimoji="1" lang="ja-JP" altLang="en-US" dirty="0"/>
              <a:t>に入ります。</a:t>
            </a:r>
            <a:endParaRPr kumimoji="1" lang="en-US" altLang="ja-JP" dirty="0"/>
          </a:p>
          <a:p>
            <a:r>
              <a:rPr kumimoji="1" lang="ja-JP" altLang="en-US" dirty="0"/>
              <a:t>次に</a:t>
            </a:r>
            <a:r>
              <a:rPr kumimoji="1" lang="en-US" altLang="ja-JP" dirty="0"/>
              <a:t>S</a:t>
            </a:r>
            <a:r>
              <a:rPr kumimoji="1" lang="ja-JP" altLang="en-US" dirty="0"/>
              <a:t>を</a:t>
            </a:r>
            <a:r>
              <a:rPr kumimoji="1" lang="en-US" altLang="ja-JP" dirty="0"/>
              <a:t>111</a:t>
            </a:r>
            <a:r>
              <a:rPr kumimoji="1" lang="ja-JP" altLang="en-US" dirty="0"/>
              <a:t>（減算）にして、</a:t>
            </a:r>
            <a:r>
              <a:rPr kumimoji="1" lang="en-US" altLang="ja-JP" dirty="0"/>
              <a:t>W</a:t>
            </a:r>
            <a:r>
              <a:rPr kumimoji="1" lang="ja-JP" altLang="en-US" dirty="0"/>
              <a:t>を</a:t>
            </a:r>
            <a:r>
              <a:rPr kumimoji="1" lang="en-US" altLang="ja-JP" dirty="0"/>
              <a:t>B</a:t>
            </a:r>
            <a:r>
              <a:rPr kumimoji="1" lang="ja-JP" altLang="en-US" dirty="0"/>
              <a:t>入力に入れます。</a:t>
            </a:r>
            <a:r>
              <a:rPr kumimoji="1" lang="en-US" altLang="ja-JP" dirty="0"/>
              <a:t>Y</a:t>
            </a:r>
            <a:r>
              <a:rPr kumimoji="1" lang="ja-JP" altLang="en-US" dirty="0"/>
              <a:t>には、今</a:t>
            </a:r>
            <a:r>
              <a:rPr kumimoji="1" lang="en-US" altLang="ja-JP" dirty="0"/>
              <a:t>ACC</a:t>
            </a:r>
            <a:r>
              <a:rPr kumimoji="1" lang="ja-JP" altLang="en-US" dirty="0"/>
              <a:t>にある</a:t>
            </a:r>
            <a:r>
              <a:rPr kumimoji="1" lang="en-US" altLang="ja-JP" dirty="0"/>
              <a:t>X+Y</a:t>
            </a:r>
            <a:r>
              <a:rPr kumimoji="1" lang="ja-JP" altLang="en-US" dirty="0"/>
              <a:t>から</a:t>
            </a:r>
            <a:r>
              <a:rPr kumimoji="1" lang="en-US" altLang="ja-JP" dirty="0"/>
              <a:t>W</a:t>
            </a:r>
            <a:r>
              <a:rPr kumimoji="1" lang="ja-JP" altLang="en-US" dirty="0"/>
              <a:t>が引かれた値が表れ、これが次のクロックの立ち上がりで</a:t>
            </a:r>
            <a:r>
              <a:rPr kumimoji="1" lang="en-US" altLang="ja-JP" dirty="0"/>
              <a:t>ACC</a:t>
            </a:r>
            <a:r>
              <a:rPr kumimoji="1" lang="ja-JP" altLang="en-US" dirty="0"/>
              <a:t>に入ります。</a:t>
            </a:r>
            <a:endParaRPr kumimoji="1" lang="en-US" altLang="ja-JP" dirty="0"/>
          </a:p>
          <a:p>
            <a:r>
              <a:rPr kumimoji="1" lang="ja-JP" altLang="en-US" dirty="0"/>
              <a:t>さらに</a:t>
            </a:r>
            <a:r>
              <a:rPr kumimoji="1" lang="en-US" altLang="ja-JP" dirty="0"/>
              <a:t>S</a:t>
            </a:r>
            <a:r>
              <a:rPr kumimoji="1" lang="ja-JP" altLang="en-US" dirty="0"/>
              <a:t>を</a:t>
            </a:r>
            <a:r>
              <a:rPr kumimoji="1" lang="en-US" altLang="ja-JP" dirty="0"/>
              <a:t>110</a:t>
            </a:r>
            <a:r>
              <a:rPr kumimoji="1" lang="ja-JP" altLang="en-US" dirty="0"/>
              <a:t>（加算）にして、</a:t>
            </a:r>
            <a:r>
              <a:rPr kumimoji="1" lang="en-US" altLang="ja-JP" dirty="0"/>
              <a:t>Z</a:t>
            </a:r>
            <a:r>
              <a:rPr kumimoji="1" lang="ja-JP" altLang="en-US" dirty="0"/>
              <a:t>を</a:t>
            </a:r>
            <a:r>
              <a:rPr kumimoji="1" lang="en-US" altLang="ja-JP" dirty="0"/>
              <a:t>B</a:t>
            </a:r>
            <a:r>
              <a:rPr kumimoji="1" lang="ja-JP" altLang="en-US" dirty="0"/>
              <a:t>入力に入れます。</a:t>
            </a:r>
            <a:r>
              <a:rPr kumimoji="1" lang="en-US" altLang="ja-JP" dirty="0"/>
              <a:t>Y</a:t>
            </a:r>
            <a:r>
              <a:rPr kumimoji="1" lang="ja-JP" altLang="en-US" dirty="0"/>
              <a:t>には、今</a:t>
            </a:r>
            <a:r>
              <a:rPr kumimoji="1" lang="en-US" altLang="ja-JP" dirty="0"/>
              <a:t>ACC</a:t>
            </a:r>
            <a:r>
              <a:rPr kumimoji="1" lang="ja-JP" altLang="en-US" dirty="0"/>
              <a:t>にある</a:t>
            </a:r>
            <a:r>
              <a:rPr kumimoji="1" lang="en-US" altLang="ja-JP" dirty="0"/>
              <a:t>X+Y</a:t>
            </a:r>
            <a:r>
              <a:rPr kumimoji="1" lang="ja-JP" altLang="en-US" dirty="0"/>
              <a:t>－</a:t>
            </a:r>
            <a:r>
              <a:rPr kumimoji="1" lang="en-US" altLang="ja-JP" dirty="0"/>
              <a:t>W</a:t>
            </a:r>
            <a:r>
              <a:rPr kumimoji="1" lang="ja-JP" altLang="en-US" dirty="0"/>
              <a:t>に</a:t>
            </a:r>
            <a:r>
              <a:rPr kumimoji="1" lang="en-US" altLang="ja-JP" dirty="0"/>
              <a:t>Z</a:t>
            </a:r>
            <a:r>
              <a:rPr kumimoji="1" lang="ja-JP" altLang="en-US" dirty="0"/>
              <a:t>を足した値が表れ、これが次のクロックの立ち上がりで</a:t>
            </a:r>
            <a:r>
              <a:rPr kumimoji="1" lang="en-US" altLang="ja-JP" dirty="0"/>
              <a:t>ACC</a:t>
            </a:r>
            <a:r>
              <a:rPr kumimoji="1" lang="ja-JP" altLang="en-US" dirty="0"/>
              <a:t>に入ります。</a:t>
            </a:r>
            <a:endParaRPr kumimoji="1" lang="en-US" altLang="ja-JP" dirty="0"/>
          </a:p>
          <a:p>
            <a:r>
              <a:rPr kumimoji="1" lang="ja-JP" altLang="en-US" dirty="0"/>
              <a:t>レジスタと</a:t>
            </a:r>
            <a:r>
              <a:rPr kumimoji="1" lang="en-US" altLang="ja-JP" dirty="0"/>
              <a:t>ALU</a:t>
            </a:r>
            <a:r>
              <a:rPr kumimoji="1" lang="ja-JP" altLang="en-US" dirty="0"/>
              <a:t>を組み合わせた、計算のための基本構成をデータパスと呼びます。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5</a:t>
            </a:fld>
            <a:endParaRPr kumimoji="1" lang="ja-JP" altLang="en-US"/>
          </a:p>
        </p:txBody>
      </p:sp>
    </p:spTree>
    <p:extLst>
      <p:ext uri="{BB962C8B-B14F-4D97-AF65-F5344CB8AC3E}">
        <p14:creationId xmlns:p14="http://schemas.microsoft.com/office/powerpoint/2010/main" val="3268293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では、データパスの</a:t>
            </a:r>
            <a:r>
              <a:rPr kumimoji="1" lang="en-US" altLang="ja-JP" dirty="0"/>
              <a:t>Verilog</a:t>
            </a:r>
            <a:r>
              <a:rPr kumimoji="1" lang="ja-JP" altLang="en-US" dirty="0"/>
              <a:t>記述を解説します。図に従い、</a:t>
            </a:r>
            <a:r>
              <a:rPr kumimoji="1" lang="en-US" altLang="ja-JP" dirty="0"/>
              <a:t>16</a:t>
            </a:r>
            <a:r>
              <a:rPr kumimoji="1" lang="ja-JP" altLang="en-US" dirty="0"/>
              <a:t>ビットの</a:t>
            </a:r>
            <a:r>
              <a:rPr kumimoji="1" lang="en-US" altLang="ja-JP" dirty="0" err="1"/>
              <a:t>inb</a:t>
            </a:r>
            <a:r>
              <a:rPr kumimoji="1" lang="ja-JP" altLang="en-US" dirty="0"/>
              <a:t>入力、</a:t>
            </a:r>
            <a:r>
              <a:rPr kumimoji="1" lang="en-US" altLang="ja-JP" dirty="0"/>
              <a:t>3</a:t>
            </a:r>
            <a:r>
              <a:rPr kumimoji="1" lang="ja-JP" altLang="en-US" dirty="0"/>
              <a:t>ビットの</a:t>
            </a:r>
            <a:r>
              <a:rPr kumimoji="1" lang="en-US" altLang="ja-JP" dirty="0"/>
              <a:t>com</a:t>
            </a:r>
            <a:r>
              <a:rPr kumimoji="1" lang="ja-JP" altLang="en-US" dirty="0"/>
              <a:t>入力を付け、</a:t>
            </a:r>
            <a:r>
              <a:rPr kumimoji="1" lang="en-US" altLang="ja-JP" dirty="0"/>
              <a:t>ACC</a:t>
            </a:r>
            <a:r>
              <a:rPr kumimoji="1" lang="ja-JP" altLang="en-US" dirty="0"/>
              <a:t>の出力を</a:t>
            </a:r>
            <a:r>
              <a:rPr kumimoji="1" lang="en-US" altLang="ja-JP" dirty="0" err="1"/>
              <a:t>accout</a:t>
            </a:r>
            <a:r>
              <a:rPr kumimoji="1" lang="ja-JP" altLang="en-US" dirty="0"/>
              <a:t>という名前で出力します。</a:t>
            </a:r>
            <a:r>
              <a:rPr kumimoji="1" lang="en-US" altLang="ja-JP" dirty="0" err="1"/>
              <a:t>clk</a:t>
            </a:r>
            <a:r>
              <a:rPr kumimoji="1" lang="ja-JP" altLang="en-US" dirty="0"/>
              <a:t>はクロック、</a:t>
            </a:r>
            <a:r>
              <a:rPr kumimoji="1" lang="en-US" altLang="ja-JP" dirty="0" err="1"/>
              <a:t>rst_n</a:t>
            </a:r>
            <a:r>
              <a:rPr kumimoji="1" lang="ja-JP" altLang="en-US" dirty="0"/>
              <a:t>はシステムリセット信号です。これはアクティブ</a:t>
            </a:r>
            <a:r>
              <a:rPr kumimoji="1" lang="en-US" altLang="ja-JP" dirty="0"/>
              <a:t>L</a:t>
            </a:r>
            <a:r>
              <a:rPr kumimoji="1" lang="ja-JP" altLang="en-US" dirty="0"/>
              <a:t>の信号で</a:t>
            </a:r>
            <a:r>
              <a:rPr kumimoji="1" lang="en-US" altLang="ja-JP" dirty="0"/>
              <a:t>L</a:t>
            </a:r>
            <a:r>
              <a:rPr kumimoji="1" lang="ja-JP" altLang="en-US" dirty="0"/>
              <a:t>レベルでリセットします。歴史的な経緯でリセットは</a:t>
            </a:r>
            <a:r>
              <a:rPr kumimoji="1" lang="en-US" altLang="ja-JP" dirty="0"/>
              <a:t>L</a:t>
            </a:r>
            <a:r>
              <a:rPr kumimoji="1" lang="ja-JP" altLang="en-US" dirty="0"/>
              <a:t>で行う場合が多く、ここでも伝統に従っています。この授業ではアクティブ</a:t>
            </a:r>
            <a:r>
              <a:rPr kumimoji="1" lang="en-US" altLang="ja-JP" dirty="0"/>
              <a:t>L</a:t>
            </a:r>
            <a:r>
              <a:rPr kumimoji="1" lang="ja-JP" altLang="en-US" dirty="0"/>
              <a:t>の信号はあまり使いませんが、使う場合は信号線名の後ろに</a:t>
            </a:r>
            <a:r>
              <a:rPr kumimoji="1" lang="en-US" altLang="ja-JP" dirty="0"/>
              <a:t>_n</a:t>
            </a:r>
            <a:r>
              <a:rPr kumimoji="1" lang="ja-JP" altLang="en-US" dirty="0"/>
              <a:t>を付けて示します。</a:t>
            </a:r>
            <a:endParaRPr kumimoji="1" lang="en-US" altLang="ja-JP" dirty="0"/>
          </a:p>
          <a:p>
            <a:r>
              <a:rPr kumimoji="1" lang="ja-JP" altLang="en-US" dirty="0"/>
              <a:t>まずアキュムレータ</a:t>
            </a:r>
            <a:r>
              <a:rPr kumimoji="1" lang="en-US" altLang="ja-JP" dirty="0" err="1"/>
              <a:t>accum</a:t>
            </a:r>
            <a:r>
              <a:rPr kumimoji="1" lang="ja-JP" altLang="en-US" dirty="0"/>
              <a:t>を</a:t>
            </a:r>
            <a:r>
              <a:rPr kumimoji="1" lang="en-US" altLang="ja-JP" dirty="0" err="1"/>
              <a:t>reg</a:t>
            </a:r>
            <a:r>
              <a:rPr kumimoji="1" lang="ja-JP" altLang="en-US" dirty="0"/>
              <a:t>文で宣言します。</a:t>
            </a:r>
            <a:r>
              <a:rPr kumimoji="1" lang="en-US" altLang="ja-JP" dirty="0" err="1"/>
              <a:t>reg</a:t>
            </a:r>
            <a:r>
              <a:rPr kumimoji="1" lang="ja-JP" altLang="en-US" dirty="0"/>
              <a:t>文は、</a:t>
            </a:r>
            <a:r>
              <a:rPr kumimoji="1" lang="en-US" altLang="ja-JP" dirty="0"/>
              <a:t>D-FF</a:t>
            </a:r>
            <a:r>
              <a:rPr kumimoji="1" lang="ja-JP" altLang="en-US" dirty="0" err="1"/>
              <a:t>、</a:t>
            </a:r>
            <a:r>
              <a:rPr kumimoji="1" lang="ja-JP" altLang="en-US" dirty="0"/>
              <a:t>レジスタを宣言する文です。ここでは、バスの記述方法を用いて</a:t>
            </a:r>
            <a:r>
              <a:rPr kumimoji="1" lang="en-US" altLang="ja-JP" dirty="0"/>
              <a:t>16</a:t>
            </a:r>
            <a:r>
              <a:rPr kumimoji="1" lang="ja-JP" altLang="en-US" dirty="0"/>
              <a:t>ビットのレジスタを宣言しています。次に</a:t>
            </a:r>
            <a:r>
              <a:rPr kumimoji="1" lang="en-US" altLang="ja-JP" dirty="0"/>
              <a:t>ALU</a:t>
            </a:r>
            <a:r>
              <a:rPr kumimoji="1" lang="ja-JP" altLang="en-US" dirty="0"/>
              <a:t>の出力に</a:t>
            </a:r>
            <a:r>
              <a:rPr kumimoji="1" lang="en-US" altLang="ja-JP" dirty="0" err="1"/>
              <a:t>alu_y</a:t>
            </a:r>
            <a:r>
              <a:rPr kumimoji="1" lang="ja-JP" altLang="en-US" dirty="0"/>
              <a:t>という名前をつけます。これは</a:t>
            </a:r>
            <a:r>
              <a:rPr kumimoji="1" lang="en-US" altLang="ja-JP" dirty="0" err="1"/>
              <a:t>reg</a:t>
            </a:r>
            <a:r>
              <a:rPr kumimoji="1" lang="ja-JP" altLang="en-US" dirty="0"/>
              <a:t>ではなく</a:t>
            </a:r>
            <a:r>
              <a:rPr kumimoji="1" lang="en-US" altLang="ja-JP" dirty="0"/>
              <a:t>wire</a:t>
            </a:r>
            <a:r>
              <a:rPr kumimoji="1" lang="ja-JP" altLang="en-US" dirty="0"/>
              <a:t>文を使います。単に信号線に名前を付けるだけでレジスタができるわけではないからです。この</a:t>
            </a:r>
            <a:r>
              <a:rPr kumimoji="1" lang="en-US" altLang="ja-JP" dirty="0" err="1"/>
              <a:t>reg</a:t>
            </a:r>
            <a:r>
              <a:rPr kumimoji="1" lang="ja-JP" altLang="en-US" dirty="0"/>
              <a:t>と</a:t>
            </a:r>
            <a:r>
              <a:rPr kumimoji="1" lang="en-US" altLang="ja-JP" dirty="0"/>
              <a:t>wire</a:t>
            </a:r>
            <a:r>
              <a:rPr kumimoji="1" lang="ja-JP" altLang="en-US" dirty="0"/>
              <a:t>の違いは段々に分かってくると思います。</a:t>
            </a:r>
            <a:endParaRPr kumimoji="1" lang="en-US" altLang="ja-JP" dirty="0"/>
          </a:p>
          <a:p>
            <a:r>
              <a:rPr kumimoji="1" lang="ja-JP" altLang="en-US" dirty="0"/>
              <a:t>今まで同様、</a:t>
            </a:r>
            <a:r>
              <a:rPr kumimoji="1" lang="en-US" altLang="ja-JP" dirty="0"/>
              <a:t>ALU</a:t>
            </a:r>
            <a:r>
              <a:rPr kumimoji="1" lang="ja-JP" altLang="en-US" dirty="0"/>
              <a:t>を実体化し、</a:t>
            </a:r>
            <a:r>
              <a:rPr kumimoji="1" lang="en-US" altLang="ja-JP" dirty="0"/>
              <a:t>alu_1</a:t>
            </a:r>
            <a:r>
              <a:rPr kumimoji="1" lang="ja-JP" altLang="en-US" dirty="0"/>
              <a:t>という名前にして、</a:t>
            </a:r>
            <a:r>
              <a:rPr kumimoji="1" lang="en-US" altLang="ja-JP" dirty="0"/>
              <a:t>a, b, </a:t>
            </a:r>
            <a:r>
              <a:rPr kumimoji="1" lang="en-US" altLang="ja-JP" dirty="0" err="1"/>
              <a:t>s,y</a:t>
            </a:r>
            <a:r>
              <a:rPr kumimoji="1" lang="ja-JP" altLang="en-US" dirty="0"/>
              <a:t>にそれぞれ信号を繋ぎます。</a:t>
            </a:r>
            <a:r>
              <a:rPr kumimoji="1" lang="en-US" altLang="ja-JP" dirty="0"/>
              <a:t>A</a:t>
            </a:r>
            <a:r>
              <a:rPr kumimoji="1" lang="ja-JP" altLang="en-US" dirty="0"/>
              <a:t>入力にはレジスタ名をそのまま書くことにより、出力を繋いでいる点にご注意ください。</a:t>
            </a:r>
            <a:endParaRPr kumimoji="1" lang="en-US" altLang="ja-JP" dirty="0"/>
          </a:p>
          <a:p>
            <a:r>
              <a:rPr kumimoji="1" lang="ja-JP" altLang="en-US" dirty="0"/>
              <a:t>次に</a:t>
            </a:r>
            <a:r>
              <a:rPr kumimoji="1" lang="en-US" altLang="ja-JP" dirty="0"/>
              <a:t>always</a:t>
            </a:r>
            <a:r>
              <a:rPr kumimoji="1" lang="ja-JP" altLang="en-US" dirty="0"/>
              <a:t>文を使ってレジスタに値がどのような条件で設定されるかを記述します。この</a:t>
            </a:r>
            <a:r>
              <a:rPr kumimoji="1" lang="en-US" altLang="ja-JP" dirty="0"/>
              <a:t>always</a:t>
            </a:r>
            <a:r>
              <a:rPr kumimoji="1" lang="ja-JP" altLang="en-US" dirty="0"/>
              <a:t>文は</a:t>
            </a:r>
            <a:r>
              <a:rPr kumimoji="1" lang="en-US" altLang="ja-JP" dirty="0"/>
              <a:t>Verilog</a:t>
            </a:r>
            <a:r>
              <a:rPr kumimoji="1" lang="ja-JP" altLang="en-US" dirty="0"/>
              <a:t>の入門者が戸惑う奇妙な記法ですが、基本的に同じパターンでしか使わないので、それだけ覚えて使ってください。この</a:t>
            </a:r>
            <a:r>
              <a:rPr kumimoji="1" lang="en-US" altLang="ja-JP" dirty="0"/>
              <a:t>always</a:t>
            </a:r>
            <a:r>
              <a:rPr kumimoji="1" lang="ja-JP" altLang="en-US" dirty="0"/>
              <a:t>文はパターンからはずれた書き方をすると、予期しない回路が合成されてトラブルの元です。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6</a:t>
            </a:fld>
            <a:endParaRPr kumimoji="1" lang="ja-JP" altLang="en-US"/>
          </a:p>
        </p:txBody>
      </p:sp>
    </p:spTree>
    <p:extLst>
      <p:ext uri="{BB962C8B-B14F-4D97-AF65-F5344CB8AC3E}">
        <p14:creationId xmlns:p14="http://schemas.microsoft.com/office/powerpoint/2010/main" val="3306247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テストベンチにでてきた</a:t>
            </a:r>
            <a:r>
              <a:rPr kumimoji="1" lang="en-US" altLang="ja-JP" dirty="0"/>
              <a:t>initial</a:t>
            </a:r>
            <a:r>
              <a:rPr kumimoji="1" lang="ja-JP" altLang="en-US" dirty="0"/>
              <a:t>文がシミュレーション時に一回のみに実行されるのに対して、</a:t>
            </a:r>
            <a:r>
              <a:rPr kumimoji="1" lang="en-US" altLang="ja-JP" dirty="0"/>
              <a:t>always</a:t>
            </a:r>
            <a:r>
              <a:rPr kumimoji="1" lang="ja-JP" altLang="en-US" dirty="0"/>
              <a:t>文は＠以下の条件が成り立つ際に常に実行されます。条件内の</a:t>
            </a:r>
            <a:r>
              <a:rPr kumimoji="1" lang="en-US" altLang="ja-JP" dirty="0" err="1"/>
              <a:t>posedge</a:t>
            </a:r>
            <a:r>
              <a:rPr kumimoji="1" lang="ja-JP" altLang="en-US" dirty="0"/>
              <a:t>は</a:t>
            </a:r>
            <a:r>
              <a:rPr kumimoji="1" lang="en-US" altLang="ja-JP" dirty="0"/>
              <a:t>L</a:t>
            </a:r>
            <a:r>
              <a:rPr kumimoji="1" lang="ja-JP" altLang="en-US" dirty="0"/>
              <a:t>から</a:t>
            </a:r>
            <a:r>
              <a:rPr kumimoji="1" lang="en-US" altLang="ja-JP" dirty="0"/>
              <a:t>H</a:t>
            </a:r>
            <a:r>
              <a:rPr kumimoji="1" lang="ja-JP" altLang="en-US" dirty="0" err="1"/>
              <a:t>への</a:t>
            </a:r>
            <a:r>
              <a:rPr kumimoji="1" lang="ja-JP" altLang="en-US" dirty="0"/>
              <a:t>変化（立ち上がりエッジ）、</a:t>
            </a:r>
            <a:r>
              <a:rPr kumimoji="1" lang="en-US" altLang="ja-JP" dirty="0" err="1"/>
              <a:t>negedge</a:t>
            </a:r>
            <a:r>
              <a:rPr kumimoji="1" lang="ja-JP" altLang="en-US" dirty="0"/>
              <a:t>は</a:t>
            </a:r>
            <a:r>
              <a:rPr kumimoji="1" lang="en-US" altLang="ja-JP" dirty="0"/>
              <a:t>H</a:t>
            </a:r>
            <a:r>
              <a:rPr kumimoji="1" lang="ja-JP" altLang="en-US" dirty="0"/>
              <a:t>から</a:t>
            </a:r>
            <a:r>
              <a:rPr kumimoji="1" lang="en-US" altLang="ja-JP" dirty="0"/>
              <a:t>L</a:t>
            </a:r>
            <a:r>
              <a:rPr kumimoji="1" lang="ja-JP" altLang="en-US" dirty="0" err="1"/>
              <a:t>への</a:t>
            </a:r>
            <a:r>
              <a:rPr kumimoji="1" lang="ja-JP" altLang="en-US" dirty="0"/>
              <a:t>変化（立下りエッジ）を示します。</a:t>
            </a:r>
            <a:r>
              <a:rPr kumimoji="1" lang="en-US" altLang="ja-JP" dirty="0"/>
              <a:t>or</a:t>
            </a:r>
            <a:r>
              <a:rPr kumimoji="1" lang="ja-JP" altLang="en-US" dirty="0"/>
              <a:t>は</a:t>
            </a:r>
            <a:r>
              <a:rPr kumimoji="1" lang="en-US" altLang="ja-JP" dirty="0"/>
              <a:t>always</a:t>
            </a:r>
            <a:r>
              <a:rPr kumimoji="1" lang="ja-JP" altLang="en-US" dirty="0"/>
              <a:t>文の条件にだけ使う特殊な記法で、条件のどちらかが成り立ったときに（）内全体が成り立ったと見なします。この場合、</a:t>
            </a:r>
            <a:r>
              <a:rPr kumimoji="1" lang="en-US" altLang="ja-JP" dirty="0" err="1"/>
              <a:t>clk</a:t>
            </a:r>
            <a:r>
              <a:rPr kumimoji="1" lang="ja-JP" altLang="en-US" dirty="0"/>
              <a:t>が</a:t>
            </a:r>
            <a:r>
              <a:rPr kumimoji="1" lang="en-US" altLang="ja-JP" dirty="0"/>
              <a:t>L</a:t>
            </a:r>
            <a:r>
              <a:rPr kumimoji="1" lang="ja-JP" altLang="en-US" dirty="0"/>
              <a:t>から</a:t>
            </a:r>
            <a:r>
              <a:rPr kumimoji="1" lang="en-US" altLang="ja-JP" dirty="0"/>
              <a:t>H</a:t>
            </a:r>
            <a:r>
              <a:rPr kumimoji="1" lang="ja-JP" altLang="en-US" dirty="0"/>
              <a:t>に変化するか、</a:t>
            </a:r>
            <a:r>
              <a:rPr kumimoji="1" lang="en-US" altLang="ja-JP" dirty="0" err="1"/>
              <a:t>rst_n</a:t>
            </a:r>
            <a:r>
              <a:rPr kumimoji="1" lang="ja-JP" altLang="en-US" dirty="0"/>
              <a:t>が</a:t>
            </a:r>
            <a:r>
              <a:rPr kumimoji="1" lang="en-US" altLang="ja-JP" dirty="0"/>
              <a:t>H</a:t>
            </a:r>
            <a:r>
              <a:rPr kumimoji="1" lang="ja-JP" altLang="en-US" dirty="0"/>
              <a:t>から</a:t>
            </a:r>
            <a:r>
              <a:rPr kumimoji="1" lang="en-US" altLang="ja-JP" dirty="0"/>
              <a:t>L</a:t>
            </a:r>
            <a:r>
              <a:rPr kumimoji="1" lang="ja-JP" altLang="en-US" dirty="0"/>
              <a:t>に変化した時に</a:t>
            </a:r>
            <a:r>
              <a:rPr kumimoji="1" lang="en-US" altLang="ja-JP" dirty="0"/>
              <a:t>always</a:t>
            </a:r>
            <a:r>
              <a:rPr kumimoji="1" lang="ja-JP" altLang="en-US" dirty="0"/>
              <a:t>文の条件が成立して</a:t>
            </a:r>
            <a:r>
              <a:rPr kumimoji="1" lang="en-US" altLang="ja-JP" dirty="0"/>
              <a:t>begin .. end</a:t>
            </a:r>
            <a:r>
              <a:rPr kumimoji="1" lang="ja-JP" altLang="en-US" dirty="0"/>
              <a:t>内が有効になります。</a:t>
            </a:r>
            <a:r>
              <a:rPr kumimoji="1" lang="en-US" altLang="ja-JP" dirty="0" err="1"/>
              <a:t>begin..end</a:t>
            </a:r>
            <a:r>
              <a:rPr kumimoji="1" lang="ja-JP" altLang="en-US" dirty="0"/>
              <a:t>は</a:t>
            </a:r>
            <a:r>
              <a:rPr kumimoji="1" lang="en-US" altLang="ja-JP" dirty="0"/>
              <a:t>C</a:t>
            </a:r>
            <a:r>
              <a:rPr kumimoji="1" lang="ja-JP" altLang="en-US" dirty="0"/>
              <a:t>言語の｛　｝に相当し、複数の文をまとめて一つの構文とします。</a:t>
            </a:r>
            <a:endParaRPr kumimoji="1" lang="en-US" altLang="ja-JP" dirty="0"/>
          </a:p>
          <a:p>
            <a:r>
              <a:rPr kumimoji="1" lang="ja-JP" altLang="en-US" dirty="0"/>
              <a:t>この構文中には</a:t>
            </a:r>
            <a:r>
              <a:rPr kumimoji="1" lang="en-US" altLang="ja-JP" dirty="0"/>
              <a:t>if</a:t>
            </a:r>
            <a:r>
              <a:rPr kumimoji="1" lang="ja-JP" altLang="en-US" dirty="0"/>
              <a:t>文が使われています。これは</a:t>
            </a:r>
            <a:r>
              <a:rPr kumimoji="1" lang="en-US" altLang="ja-JP" dirty="0"/>
              <a:t>C</a:t>
            </a:r>
            <a:r>
              <a:rPr kumimoji="1" lang="ja-JP" altLang="en-US" dirty="0"/>
              <a:t>言語同様、</a:t>
            </a:r>
            <a:r>
              <a:rPr kumimoji="1" lang="en-US" altLang="ja-JP" dirty="0"/>
              <a:t>(</a:t>
            </a:r>
            <a:r>
              <a:rPr kumimoji="1" lang="ja-JP" altLang="en-US" dirty="0"/>
              <a:t>　）内の条件が満足されるとその後の文が実行され、そうでなければ</a:t>
            </a:r>
            <a:r>
              <a:rPr kumimoji="1" lang="en-US" altLang="ja-JP" dirty="0"/>
              <a:t>else</a:t>
            </a:r>
            <a:r>
              <a:rPr kumimoji="1" lang="ja-JP" altLang="en-US" dirty="0"/>
              <a:t>以下の文が実行されます。ここでは、単一の文しか書かれていませんが、</a:t>
            </a:r>
            <a:r>
              <a:rPr kumimoji="1" lang="en-US" altLang="ja-JP" dirty="0" err="1"/>
              <a:t>begin..end</a:t>
            </a:r>
            <a:r>
              <a:rPr kumimoji="1" lang="ja-JP" altLang="en-US" dirty="0"/>
              <a:t>を使って複数の文を書くことができます。</a:t>
            </a:r>
            <a:endParaRPr kumimoji="1" lang="en-US" altLang="ja-JP" dirty="0"/>
          </a:p>
          <a:p>
            <a:r>
              <a:rPr kumimoji="1" lang="en-US" altLang="ja-JP" dirty="0"/>
              <a:t>if</a:t>
            </a:r>
            <a:r>
              <a:rPr kumimoji="1" lang="ja-JP" altLang="en-US" dirty="0"/>
              <a:t>（！</a:t>
            </a:r>
            <a:r>
              <a:rPr kumimoji="1" lang="en-US" altLang="ja-JP" dirty="0" err="1"/>
              <a:t>rst_n</a:t>
            </a:r>
            <a:r>
              <a:rPr kumimoji="1" lang="en-US" altLang="ja-JP" dirty="0"/>
              <a:t>)</a:t>
            </a:r>
            <a:r>
              <a:rPr kumimoji="1" lang="ja-JP" altLang="en-US" dirty="0"/>
              <a:t>は、</a:t>
            </a:r>
            <a:r>
              <a:rPr kumimoji="1" lang="en-US" altLang="ja-JP" dirty="0" err="1"/>
              <a:t>rst_n</a:t>
            </a:r>
            <a:r>
              <a:rPr kumimoji="1" lang="ja-JP" altLang="en-US" dirty="0"/>
              <a:t>が</a:t>
            </a:r>
            <a:r>
              <a:rPr kumimoji="1" lang="en-US" altLang="ja-JP" dirty="0"/>
              <a:t>L</a:t>
            </a:r>
            <a:r>
              <a:rPr kumimoji="1" lang="ja-JP" altLang="en-US" dirty="0"/>
              <a:t>レベルである時、条件が成り立ちます。</a:t>
            </a:r>
            <a:r>
              <a:rPr kumimoji="1" lang="en-US" altLang="ja-JP" dirty="0"/>
              <a:t>always</a:t>
            </a:r>
            <a:r>
              <a:rPr kumimoji="1" lang="ja-JP" altLang="en-US" dirty="0"/>
              <a:t>文の条件より、これが成り立つのは</a:t>
            </a:r>
            <a:r>
              <a:rPr kumimoji="1" lang="en-US" altLang="ja-JP" dirty="0" err="1"/>
              <a:t>rst_n</a:t>
            </a:r>
            <a:r>
              <a:rPr kumimoji="1" lang="ja-JP" altLang="en-US" dirty="0"/>
              <a:t>が</a:t>
            </a:r>
            <a:r>
              <a:rPr kumimoji="1" lang="en-US" altLang="ja-JP" dirty="0"/>
              <a:t>H</a:t>
            </a:r>
            <a:r>
              <a:rPr kumimoji="1" lang="ja-JP" altLang="en-US" dirty="0"/>
              <a:t>から</a:t>
            </a:r>
            <a:r>
              <a:rPr kumimoji="1" lang="en-US" altLang="ja-JP" dirty="0"/>
              <a:t>L</a:t>
            </a:r>
            <a:r>
              <a:rPr kumimoji="1" lang="ja-JP" altLang="en-US" dirty="0"/>
              <a:t>に変化した時と考えられます。この場合は、</a:t>
            </a:r>
            <a:r>
              <a:rPr kumimoji="1" lang="en-US" altLang="ja-JP" dirty="0" err="1"/>
              <a:t>accum</a:t>
            </a:r>
            <a:r>
              <a:rPr kumimoji="1" lang="ja-JP" altLang="en-US" dirty="0"/>
              <a:t>に</a:t>
            </a:r>
            <a:r>
              <a:rPr kumimoji="1" lang="en-US" altLang="ja-JP" dirty="0"/>
              <a:t>0</a:t>
            </a:r>
            <a:r>
              <a:rPr kumimoji="1" lang="ja-JP" altLang="en-US" dirty="0"/>
              <a:t>が入ります。これはリセットが掛かったことになります。レジスタや</a:t>
            </a:r>
            <a:r>
              <a:rPr kumimoji="1" lang="en-US" altLang="ja-JP" dirty="0"/>
              <a:t>D-F.F.</a:t>
            </a:r>
            <a:r>
              <a:rPr kumimoji="1" lang="ja-JP" altLang="en-US" dirty="0"/>
              <a:t>は、システムがスタートしたときに原則として状態が決まっている必要があります。このため、システムには通常リセット入力があり、この記述では</a:t>
            </a:r>
            <a:r>
              <a:rPr kumimoji="1" lang="en-US" altLang="ja-JP" dirty="0" err="1"/>
              <a:t>rst_n</a:t>
            </a:r>
            <a:r>
              <a:rPr kumimoji="1" lang="ja-JP" altLang="en-US" dirty="0"/>
              <a:t>がこれに当たります。</a:t>
            </a:r>
            <a:r>
              <a:rPr kumimoji="1" lang="en-US" altLang="ja-JP" dirty="0" err="1"/>
              <a:t>rst_n</a:t>
            </a:r>
            <a:r>
              <a:rPr kumimoji="1" lang="ja-JP" altLang="en-US" dirty="0"/>
              <a:t>は</a:t>
            </a:r>
            <a:r>
              <a:rPr kumimoji="1" lang="en-US" altLang="ja-JP" dirty="0"/>
              <a:t>L</a:t>
            </a:r>
            <a:r>
              <a:rPr kumimoji="1" lang="ja-JP" altLang="en-US" dirty="0"/>
              <a:t>になった時にクロックとは無関係に（条件が</a:t>
            </a:r>
            <a:r>
              <a:rPr kumimoji="1" lang="en-US" altLang="ja-JP" dirty="0"/>
              <a:t>or</a:t>
            </a:r>
            <a:r>
              <a:rPr kumimoji="1" lang="ja-JP" altLang="en-US" dirty="0"/>
              <a:t>なので）リセットが掛かります。これを非同期リセットと呼びます。最近、多くのディジタル回路では非同期リセットが使われ、この授業でもリセットは全部非同期にしています。</a:t>
            </a:r>
            <a:endParaRPr kumimoji="1" lang="en-US" altLang="ja-JP" dirty="0"/>
          </a:p>
          <a:p>
            <a:r>
              <a:rPr kumimoji="1" lang="ja-JP" altLang="en-US" dirty="0"/>
              <a:t>次に</a:t>
            </a:r>
            <a:r>
              <a:rPr kumimoji="1" lang="en-US" altLang="ja-JP" dirty="0"/>
              <a:t>else</a:t>
            </a:r>
            <a:r>
              <a:rPr kumimoji="1" lang="ja-JP" altLang="en-US" dirty="0"/>
              <a:t>が成立した場合、つまり</a:t>
            </a:r>
            <a:r>
              <a:rPr kumimoji="1" lang="en-US" altLang="ja-JP" dirty="0" err="1"/>
              <a:t>rst_n</a:t>
            </a:r>
            <a:r>
              <a:rPr kumimoji="1" lang="en-US" altLang="ja-JP" dirty="0"/>
              <a:t>=H</a:t>
            </a:r>
            <a:r>
              <a:rPr kumimoji="1" lang="ja-JP" altLang="en-US" dirty="0"/>
              <a:t>の時には、クロックの立ち上がりで（</a:t>
            </a:r>
            <a:r>
              <a:rPr kumimoji="1" lang="en-US" altLang="ja-JP" dirty="0" err="1"/>
              <a:t>posedge</a:t>
            </a:r>
            <a:r>
              <a:rPr kumimoji="1" lang="en-US" altLang="ja-JP" baseline="0" dirty="0"/>
              <a:t> </a:t>
            </a:r>
            <a:r>
              <a:rPr kumimoji="1" lang="en-US" altLang="ja-JP" baseline="0" dirty="0" err="1"/>
              <a:t>clk</a:t>
            </a:r>
            <a:r>
              <a:rPr kumimoji="1" lang="en-US" altLang="ja-JP" baseline="0" dirty="0"/>
              <a:t>)</a:t>
            </a:r>
            <a:r>
              <a:rPr kumimoji="1" lang="ja-JP" altLang="en-US" baseline="0" dirty="0"/>
              <a:t>で</a:t>
            </a:r>
            <a:r>
              <a:rPr kumimoji="1" lang="en-US" altLang="ja-JP" baseline="0" dirty="0" err="1"/>
              <a:t>alu_y</a:t>
            </a:r>
            <a:r>
              <a:rPr kumimoji="1" lang="ja-JP" altLang="en-US" baseline="0" dirty="0" err="1"/>
              <a:t>、</a:t>
            </a:r>
            <a:r>
              <a:rPr kumimoji="1" lang="ja-JP" altLang="en-US" baseline="0" dirty="0"/>
              <a:t>つまり</a:t>
            </a:r>
            <a:r>
              <a:rPr kumimoji="1" lang="en-US" altLang="ja-JP" baseline="0" dirty="0"/>
              <a:t>ALU</a:t>
            </a:r>
            <a:r>
              <a:rPr kumimoji="1" lang="ja-JP" altLang="en-US" baseline="0" dirty="0"/>
              <a:t>の出力が</a:t>
            </a:r>
            <a:r>
              <a:rPr kumimoji="1" lang="en-US" altLang="ja-JP" baseline="0" dirty="0" err="1"/>
              <a:t>accum</a:t>
            </a:r>
            <a:r>
              <a:rPr kumimoji="1" lang="ja-JP" altLang="en-US" baseline="0" dirty="0"/>
              <a:t>に格納されます。＜＝はブロッキング代入文と呼び、レジスタに代入するときにだけ使い、</a:t>
            </a:r>
            <a:r>
              <a:rPr kumimoji="1" lang="en-US" altLang="ja-JP" baseline="0" dirty="0"/>
              <a:t>always</a:t>
            </a:r>
            <a:r>
              <a:rPr kumimoji="1" lang="ja-JP" altLang="en-US" baseline="0" dirty="0"/>
              <a:t>文（</a:t>
            </a:r>
            <a:r>
              <a:rPr kumimoji="1" lang="en-US" altLang="ja-JP" baseline="0" dirty="0"/>
              <a:t>initial</a:t>
            </a:r>
            <a:r>
              <a:rPr kumimoji="1" lang="ja-JP" altLang="en-US" baseline="0" dirty="0"/>
              <a:t>文も可能）の中だけで使われます。</a:t>
            </a:r>
            <a:r>
              <a:rPr kumimoji="1" lang="en-US" altLang="ja-JP" baseline="0" dirty="0"/>
              <a:t>if</a:t>
            </a:r>
            <a:r>
              <a:rPr kumimoji="1" lang="ja-JP" altLang="en-US" baseline="0" dirty="0"/>
              <a:t>文が使えるのも</a:t>
            </a:r>
            <a:r>
              <a:rPr kumimoji="1" lang="en-US" altLang="ja-JP" baseline="0" dirty="0"/>
              <a:t>always</a:t>
            </a:r>
            <a:r>
              <a:rPr kumimoji="1" lang="ja-JP" altLang="en-US" baseline="0" dirty="0"/>
              <a:t>文の中だけです。</a:t>
            </a:r>
            <a:endParaRPr kumimoji="1" lang="ja-JP" altLang="en-US" dirty="0"/>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7</a:t>
            </a:fld>
            <a:endParaRPr kumimoji="1" lang="ja-JP" altLang="en-US"/>
          </a:p>
        </p:txBody>
      </p:sp>
    </p:spTree>
    <p:extLst>
      <p:ext uri="{BB962C8B-B14F-4D97-AF65-F5344CB8AC3E}">
        <p14:creationId xmlns:p14="http://schemas.microsoft.com/office/powerpoint/2010/main" val="3098794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では次にこのデータパスをテストするテストベンチについて解説しましょう。宣言の部分は今までと同じです。ここでは</a:t>
            </a:r>
            <a:r>
              <a:rPr kumimoji="1" lang="en-US" altLang="ja-JP" dirty="0" err="1"/>
              <a:t>dpath.vcd</a:t>
            </a:r>
            <a:r>
              <a:rPr kumimoji="1" lang="ja-JP" altLang="en-US" dirty="0"/>
              <a:t>というところにシミュレーションの結果をしまっておきます。</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8</a:t>
            </a:fld>
            <a:endParaRPr kumimoji="1" lang="ja-JP" altLang="en-US"/>
          </a:p>
        </p:txBody>
      </p:sp>
    </p:spTree>
    <p:extLst>
      <p:ext uri="{BB962C8B-B14F-4D97-AF65-F5344CB8AC3E}">
        <p14:creationId xmlns:p14="http://schemas.microsoft.com/office/powerpoint/2010/main" val="830017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次に、コマンド入力</a:t>
            </a:r>
            <a:r>
              <a:rPr kumimoji="1" lang="en-US" altLang="ja-JP" dirty="0"/>
              <a:t>s</a:t>
            </a:r>
            <a:r>
              <a:rPr kumimoji="1" lang="ja-JP" altLang="en-US" dirty="0"/>
              <a:t>とデータ入力</a:t>
            </a:r>
            <a:r>
              <a:rPr kumimoji="1" lang="en-US" altLang="ja-JP" dirty="0"/>
              <a:t>b</a:t>
            </a:r>
            <a:r>
              <a:rPr kumimoji="1" lang="ja-JP" altLang="en-US" dirty="0"/>
              <a:t>に値を入れ、時間を進めてクロックを</a:t>
            </a:r>
            <a:r>
              <a:rPr kumimoji="1" lang="en-US" altLang="ja-JP" dirty="0"/>
              <a:t>L</a:t>
            </a:r>
            <a:r>
              <a:rPr kumimoji="1" lang="ja-JP" altLang="en-US" dirty="0"/>
              <a:t>→</a:t>
            </a:r>
            <a:r>
              <a:rPr kumimoji="1" lang="en-US" altLang="ja-JP" dirty="0"/>
              <a:t>H</a:t>
            </a:r>
            <a:r>
              <a:rPr kumimoji="1" lang="ja-JP" altLang="en-US" dirty="0"/>
              <a:t>→</a:t>
            </a:r>
            <a:r>
              <a:rPr kumimoji="1" lang="en-US" altLang="ja-JP" dirty="0"/>
              <a:t>L</a:t>
            </a:r>
            <a:r>
              <a:rPr kumimoji="1" lang="ja-JP" altLang="en-US" dirty="0"/>
              <a:t>に変化させて、データパスを動かします。ここでは、結果を表示する</a:t>
            </a:r>
            <a:r>
              <a:rPr kumimoji="1" lang="en-US" altLang="ja-JP" dirty="0"/>
              <a:t>display</a:t>
            </a:r>
            <a:r>
              <a:rPr kumimoji="1" lang="ja-JP" altLang="en-US" dirty="0"/>
              <a:t>文は省略してありますが、実際のファイルには付いています。では、実行して結果を確認しましょう。</a:t>
            </a:r>
            <a:r>
              <a:rPr kumimoji="1" lang="en-US" altLang="ja-JP" dirty="0"/>
              <a:t>s</a:t>
            </a:r>
            <a:r>
              <a:rPr kumimoji="1" lang="ja-JP" altLang="en-US" dirty="0"/>
              <a:t>を変えてやれば様々な計算が可能です。では、</a:t>
            </a:r>
            <a:r>
              <a:rPr kumimoji="1" lang="en-US" altLang="ja-JP" dirty="0" err="1"/>
              <a:t>iverilog</a:t>
            </a:r>
            <a:r>
              <a:rPr kumimoji="1" lang="en-US" altLang="ja-JP" dirty="0"/>
              <a:t> </a:t>
            </a:r>
            <a:r>
              <a:rPr kumimoji="1" lang="en-US" altLang="ja-JP" dirty="0" err="1"/>
              <a:t>test_dpath.v</a:t>
            </a:r>
            <a:r>
              <a:rPr kumimoji="1" lang="en-US" altLang="ja-JP" dirty="0"/>
              <a:t> </a:t>
            </a:r>
            <a:r>
              <a:rPr kumimoji="1" lang="en-US" altLang="ja-JP" dirty="0" err="1"/>
              <a:t>dpath.v</a:t>
            </a:r>
            <a:r>
              <a:rPr kumimoji="1" lang="ja-JP" altLang="en-US" dirty="0"/>
              <a:t>でコンパイルし、</a:t>
            </a:r>
            <a:r>
              <a:rPr kumimoji="1" lang="en-US" altLang="ja-JP" dirty="0" err="1"/>
              <a:t>vpp</a:t>
            </a:r>
            <a:r>
              <a:rPr kumimoji="1" lang="en-US" altLang="ja-JP" dirty="0"/>
              <a:t> </a:t>
            </a:r>
            <a:r>
              <a:rPr kumimoji="1" lang="en-US" altLang="ja-JP" dirty="0" err="1"/>
              <a:t>a.out</a:t>
            </a:r>
            <a:r>
              <a:rPr kumimoji="1" lang="ja-JP" altLang="en-US" dirty="0"/>
              <a:t>で実行して結果を確認しましょう。</a:t>
            </a:r>
          </a:p>
        </p:txBody>
      </p:sp>
      <p:sp>
        <p:nvSpPr>
          <p:cNvPr id="4" name="スライド番号プレースホルダー 3"/>
          <p:cNvSpPr>
            <a:spLocks noGrp="1"/>
          </p:cNvSpPr>
          <p:nvPr>
            <p:ph type="sldNum" sz="quarter" idx="10"/>
          </p:nvPr>
        </p:nvSpPr>
        <p:spPr/>
        <p:txBody>
          <a:bodyPr/>
          <a:lstStyle/>
          <a:p>
            <a:fld id="{DE18A591-2FC8-4862-A717-9C8D37BEF08D}" type="slidenum">
              <a:rPr kumimoji="1" lang="ja-JP" altLang="en-US" smtClean="0"/>
              <a:t>9</a:t>
            </a:fld>
            <a:endParaRPr kumimoji="1" lang="ja-JP" altLang="en-US"/>
          </a:p>
        </p:txBody>
      </p:sp>
    </p:spTree>
    <p:extLst>
      <p:ext uri="{BB962C8B-B14F-4D97-AF65-F5344CB8AC3E}">
        <p14:creationId xmlns:p14="http://schemas.microsoft.com/office/powerpoint/2010/main" val="2609483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F848C3-474E-422E-A407-4DD9121F623C}" type="slidenum">
              <a:rPr lang="en-US" altLang="ja-JP"/>
              <a:pPr>
                <a:defRPr/>
              </a:pPr>
              <a:t>‹#›</a:t>
            </a:fld>
            <a:endParaRPr lang="en-US" altLang="ja-JP"/>
          </a:p>
        </p:txBody>
      </p:sp>
    </p:spTree>
    <p:extLst>
      <p:ext uri="{BB962C8B-B14F-4D97-AF65-F5344CB8AC3E}">
        <p14:creationId xmlns:p14="http://schemas.microsoft.com/office/powerpoint/2010/main" val="123699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F046CCD-2500-489F-BAA7-2200DCDA21AB}" type="slidenum">
              <a:rPr lang="en-US" altLang="ja-JP"/>
              <a:pPr>
                <a:defRPr/>
              </a:pPr>
              <a:t>‹#›</a:t>
            </a:fld>
            <a:endParaRPr lang="en-US" altLang="ja-JP"/>
          </a:p>
        </p:txBody>
      </p:sp>
    </p:spTree>
    <p:extLst>
      <p:ext uri="{BB962C8B-B14F-4D97-AF65-F5344CB8AC3E}">
        <p14:creationId xmlns:p14="http://schemas.microsoft.com/office/powerpoint/2010/main" val="3583340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199E6CF-E2B1-4C09-8297-55C787700A29}" type="slidenum">
              <a:rPr lang="en-US" altLang="ja-JP"/>
              <a:pPr>
                <a:defRPr/>
              </a:pPr>
              <a:t>‹#›</a:t>
            </a:fld>
            <a:endParaRPr lang="en-US" altLang="ja-JP"/>
          </a:p>
        </p:txBody>
      </p:sp>
    </p:spTree>
    <p:extLst>
      <p:ext uri="{BB962C8B-B14F-4D97-AF65-F5344CB8AC3E}">
        <p14:creationId xmlns:p14="http://schemas.microsoft.com/office/powerpoint/2010/main" val="1259259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00C8F13-6EFF-462E-8125-ECDC78348BC2}" type="slidenum">
              <a:rPr lang="en-US" altLang="ja-JP"/>
              <a:pPr>
                <a:defRPr/>
              </a:pPr>
              <a:t>‹#›</a:t>
            </a:fld>
            <a:endParaRPr lang="en-US" altLang="ja-JP"/>
          </a:p>
        </p:txBody>
      </p:sp>
    </p:spTree>
    <p:extLst>
      <p:ext uri="{BB962C8B-B14F-4D97-AF65-F5344CB8AC3E}">
        <p14:creationId xmlns:p14="http://schemas.microsoft.com/office/powerpoint/2010/main" val="315498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F304161-F11E-4548-B98A-EC21D64EBEF8}" type="slidenum">
              <a:rPr lang="en-US" altLang="ja-JP"/>
              <a:pPr>
                <a:defRPr/>
              </a:pPr>
              <a:t>‹#›</a:t>
            </a:fld>
            <a:endParaRPr lang="en-US" altLang="ja-JP"/>
          </a:p>
        </p:txBody>
      </p:sp>
    </p:spTree>
    <p:extLst>
      <p:ext uri="{BB962C8B-B14F-4D97-AF65-F5344CB8AC3E}">
        <p14:creationId xmlns:p14="http://schemas.microsoft.com/office/powerpoint/2010/main" val="261072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181F235-402C-41C4-95A6-95DAEA8D4F03}" type="slidenum">
              <a:rPr lang="en-US" altLang="ja-JP"/>
              <a:pPr>
                <a:defRPr/>
              </a:pPr>
              <a:t>‹#›</a:t>
            </a:fld>
            <a:endParaRPr lang="en-US" altLang="ja-JP"/>
          </a:p>
        </p:txBody>
      </p:sp>
    </p:spTree>
    <p:extLst>
      <p:ext uri="{BB962C8B-B14F-4D97-AF65-F5344CB8AC3E}">
        <p14:creationId xmlns:p14="http://schemas.microsoft.com/office/powerpoint/2010/main" val="163533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B7D938C-8569-4F18-855C-83F890542874}" type="slidenum">
              <a:rPr lang="en-US" altLang="ja-JP"/>
              <a:pPr>
                <a:defRPr/>
              </a:pPr>
              <a:t>‹#›</a:t>
            </a:fld>
            <a:endParaRPr lang="en-US" altLang="ja-JP"/>
          </a:p>
        </p:txBody>
      </p:sp>
    </p:spTree>
    <p:extLst>
      <p:ext uri="{BB962C8B-B14F-4D97-AF65-F5344CB8AC3E}">
        <p14:creationId xmlns:p14="http://schemas.microsoft.com/office/powerpoint/2010/main" val="110353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F42107D-19B4-443D-81C9-6EBDDC9331A6}" type="slidenum">
              <a:rPr lang="en-US" altLang="ja-JP"/>
              <a:pPr>
                <a:defRPr/>
              </a:pPr>
              <a:t>‹#›</a:t>
            </a:fld>
            <a:endParaRPr lang="en-US" altLang="ja-JP"/>
          </a:p>
        </p:txBody>
      </p:sp>
    </p:spTree>
    <p:extLst>
      <p:ext uri="{BB962C8B-B14F-4D97-AF65-F5344CB8AC3E}">
        <p14:creationId xmlns:p14="http://schemas.microsoft.com/office/powerpoint/2010/main" val="4019835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FFDE57F-B7EC-4B6B-A712-854AE3A66C84}" type="slidenum">
              <a:rPr lang="en-US" altLang="ja-JP"/>
              <a:pPr>
                <a:defRPr/>
              </a:pPr>
              <a:t>‹#›</a:t>
            </a:fld>
            <a:endParaRPr lang="en-US" altLang="ja-JP"/>
          </a:p>
        </p:txBody>
      </p:sp>
    </p:spTree>
    <p:extLst>
      <p:ext uri="{BB962C8B-B14F-4D97-AF65-F5344CB8AC3E}">
        <p14:creationId xmlns:p14="http://schemas.microsoft.com/office/powerpoint/2010/main" val="880331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C77496A-8074-4C6D-8A7C-836C4CD80628}" type="slidenum">
              <a:rPr lang="en-US" altLang="ja-JP"/>
              <a:pPr>
                <a:defRPr/>
              </a:pPr>
              <a:t>‹#›</a:t>
            </a:fld>
            <a:endParaRPr lang="en-US" altLang="ja-JP"/>
          </a:p>
        </p:txBody>
      </p:sp>
    </p:spTree>
    <p:extLst>
      <p:ext uri="{BB962C8B-B14F-4D97-AF65-F5344CB8AC3E}">
        <p14:creationId xmlns:p14="http://schemas.microsoft.com/office/powerpoint/2010/main" val="2947936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811FE94-A373-4C8F-B476-9292F6E1FE1A}" type="slidenum">
              <a:rPr lang="en-US" altLang="ja-JP"/>
              <a:pPr>
                <a:defRPr/>
              </a:pPr>
              <a:t>‹#›</a:t>
            </a:fld>
            <a:endParaRPr lang="en-US" altLang="ja-JP"/>
          </a:p>
        </p:txBody>
      </p:sp>
    </p:spTree>
    <p:extLst>
      <p:ext uri="{BB962C8B-B14F-4D97-AF65-F5344CB8AC3E}">
        <p14:creationId xmlns:p14="http://schemas.microsoft.com/office/powerpoint/2010/main" val="60289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F803703-8D10-442E-84EE-EC5394319631}" type="slidenum">
              <a:rPr lang="en-US" altLang="ja-JP"/>
              <a:pPr>
                <a:defRPr/>
              </a:pPr>
              <a:t>‹#›</a:t>
            </a:fld>
            <a:endParaRPr lang="en-US" altLang="ja-JP"/>
          </a:p>
        </p:txBody>
      </p:sp>
    </p:spTree>
    <p:extLst>
      <p:ext uri="{BB962C8B-B14F-4D97-AF65-F5344CB8AC3E}">
        <p14:creationId xmlns:p14="http://schemas.microsoft.com/office/powerpoint/2010/main" val="3286451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8CD8A0D-8795-4EF8-8BE2-1A823ACB273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dirty="0"/>
              <a:t>計算機構成　第</a:t>
            </a:r>
            <a:r>
              <a:rPr lang="en-US" altLang="ja-JP" sz="4000" dirty="0"/>
              <a:t>3</a:t>
            </a:r>
            <a:r>
              <a:rPr lang="ja-JP" altLang="en-US" sz="4000" dirty="0"/>
              <a:t>回</a:t>
            </a:r>
            <a:br>
              <a:rPr lang="ja-JP" altLang="en-US" sz="4000" dirty="0"/>
            </a:br>
            <a:r>
              <a:rPr lang="ja-JP" altLang="en-US" sz="4000" dirty="0"/>
              <a:t>データパス：計算をするところ</a:t>
            </a:r>
            <a:br>
              <a:rPr lang="ja-JP" altLang="en-US" sz="4000" dirty="0"/>
            </a:br>
            <a:endParaRPr lang="en-US" altLang="ja-JP" sz="4000" dirty="0"/>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情報工学科</a:t>
            </a:r>
          </a:p>
          <a:p>
            <a:pPr eaLnBrk="1" hangingPunct="1"/>
            <a:r>
              <a:rPr lang="ja-JP" altLang="en-US" sz="320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a:t>クロックをいちいち書くのは面倒</a:t>
            </a:r>
          </a:p>
        </p:txBody>
      </p:sp>
      <p:sp>
        <p:nvSpPr>
          <p:cNvPr id="11267" name="コンテンツ プレースホルダー 2"/>
          <p:cNvSpPr>
            <a:spLocks noGrp="1"/>
          </p:cNvSpPr>
          <p:nvPr>
            <p:ph idx="1"/>
          </p:nvPr>
        </p:nvSpPr>
        <p:spPr/>
        <p:txBody>
          <a:bodyPr/>
          <a:lstStyle/>
          <a:p>
            <a:pPr marL="0" indent="0">
              <a:buFontTx/>
              <a:buNone/>
            </a:pPr>
            <a:r>
              <a:rPr lang="en-US" altLang="ja-JP"/>
              <a:t>parameter STEP=10;</a:t>
            </a:r>
          </a:p>
          <a:p>
            <a:pPr marL="0" indent="0">
              <a:buFontTx/>
              <a:buNone/>
            </a:pPr>
            <a:r>
              <a:rPr lang="en-US" altLang="ja-JP"/>
              <a:t>reg clk;</a:t>
            </a:r>
          </a:p>
          <a:p>
            <a:pPr marL="0" indent="0">
              <a:buFontTx/>
              <a:buNone/>
            </a:pPr>
            <a:r>
              <a:rPr lang="en-US" altLang="ja-JP"/>
              <a:t>always #(STEP/2) begin</a:t>
            </a:r>
          </a:p>
          <a:p>
            <a:pPr marL="0" indent="0">
              <a:buFontTx/>
              <a:buNone/>
            </a:pPr>
            <a:r>
              <a:rPr lang="en-US" altLang="ja-JP"/>
              <a:t>	clk &lt;= ~clk;</a:t>
            </a:r>
          </a:p>
          <a:p>
            <a:pPr marL="0" indent="0">
              <a:buFontTx/>
              <a:buNone/>
            </a:pPr>
            <a:r>
              <a:rPr lang="en-US" altLang="ja-JP"/>
              <a:t>end</a:t>
            </a:r>
          </a:p>
          <a:p>
            <a:pPr marL="0" indent="0">
              <a:buFontTx/>
              <a:buNone/>
            </a:pPr>
            <a:endParaRPr lang="en-US" altLang="ja-JP"/>
          </a:p>
          <a:p>
            <a:pPr marL="0" indent="0">
              <a:buFontTx/>
              <a:buNone/>
            </a:pPr>
            <a:r>
              <a:rPr lang="ja-JP" altLang="en-US"/>
              <a:t>周期</a:t>
            </a:r>
            <a:r>
              <a:rPr lang="en-US" altLang="ja-JP"/>
              <a:t>STEP</a:t>
            </a:r>
            <a:r>
              <a:rPr lang="ja-JP" altLang="en-US"/>
              <a:t>のクロックを発生する</a:t>
            </a:r>
            <a:endParaRPr lang="en-US" altLang="ja-JP"/>
          </a:p>
          <a:p>
            <a:pPr marL="0" indent="0">
              <a:buFontTx/>
              <a:buNone/>
            </a:pPr>
            <a:r>
              <a:rPr lang="en-US" altLang="ja-JP"/>
              <a:t>initial</a:t>
            </a:r>
            <a:r>
              <a:rPr lang="ja-JP" altLang="en-US"/>
              <a:t>文で</a:t>
            </a:r>
            <a:r>
              <a:rPr lang="en-US" altLang="ja-JP"/>
              <a:t>clk</a:t>
            </a:r>
            <a:r>
              <a:rPr lang="ja-JP" altLang="en-US"/>
              <a:t>を初期化してやる必要がある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a:t>記述例：カウンタ</a:t>
            </a:r>
          </a:p>
        </p:txBody>
      </p:sp>
      <p:sp>
        <p:nvSpPr>
          <p:cNvPr id="12291" name="コンテンツ プレースホルダー 2"/>
          <p:cNvSpPr>
            <a:spLocks noGrp="1"/>
          </p:cNvSpPr>
          <p:nvPr>
            <p:ph idx="1"/>
          </p:nvPr>
        </p:nvSpPr>
        <p:spPr/>
        <p:txBody>
          <a:bodyPr/>
          <a:lstStyle/>
          <a:p>
            <a:pPr marL="0" indent="0">
              <a:buFontTx/>
              <a:buNone/>
            </a:pPr>
            <a:r>
              <a:rPr lang="en-US" altLang="ja-JP" sz="2800"/>
              <a:t>module counter (</a:t>
            </a:r>
          </a:p>
          <a:p>
            <a:pPr marL="0" indent="0">
              <a:buFontTx/>
              <a:buNone/>
            </a:pPr>
            <a:r>
              <a:rPr lang="en-US" altLang="ja-JP" sz="2800"/>
              <a:t>	input clk, rst_n, output [3:0] c);</a:t>
            </a:r>
          </a:p>
          <a:p>
            <a:pPr marL="0" indent="0">
              <a:buFontTx/>
              <a:buNone/>
            </a:pPr>
            <a:r>
              <a:rPr lang="en-US" altLang="ja-JP" sz="2800"/>
              <a:t>reg [3:0] count;</a:t>
            </a:r>
          </a:p>
          <a:p>
            <a:pPr marL="0" indent="0">
              <a:buFontTx/>
              <a:buNone/>
            </a:pPr>
            <a:r>
              <a:rPr lang="en-US" altLang="ja-JP" sz="2800"/>
              <a:t>assign c = count;</a:t>
            </a:r>
          </a:p>
          <a:p>
            <a:pPr marL="0" indent="0">
              <a:buFontTx/>
              <a:buNone/>
            </a:pPr>
            <a:r>
              <a:rPr lang="en-US" altLang="ja-JP" sz="2800"/>
              <a:t>always @(posedge clk or negedge rst_n) begin </a:t>
            </a:r>
          </a:p>
          <a:p>
            <a:pPr marL="0" indent="0">
              <a:buFontTx/>
              <a:buNone/>
            </a:pPr>
            <a:r>
              <a:rPr lang="en-US" altLang="ja-JP" sz="2800"/>
              <a:t>	if(!rst_n)  count &lt;=0;</a:t>
            </a:r>
          </a:p>
          <a:p>
            <a:pPr marL="0" indent="0">
              <a:buFontTx/>
              <a:buNone/>
            </a:pPr>
            <a:r>
              <a:rPr lang="en-US" altLang="ja-JP" sz="2800"/>
              <a:t>	else count &lt;=count+1;</a:t>
            </a:r>
          </a:p>
          <a:p>
            <a:pPr marL="0" indent="0">
              <a:buFontTx/>
              <a:buNone/>
            </a:pPr>
            <a:r>
              <a:rPr lang="en-US" altLang="ja-JP" sz="2800"/>
              <a:t>end</a:t>
            </a:r>
          </a:p>
          <a:p>
            <a:pPr marL="0" indent="0">
              <a:buFontTx/>
              <a:buNone/>
            </a:pPr>
            <a:r>
              <a:rPr lang="en-US" altLang="ja-JP" sz="2800"/>
              <a:t>endmodule</a:t>
            </a:r>
          </a:p>
          <a:p>
            <a:pPr marL="0" indent="0">
              <a:buFontTx/>
              <a:buNone/>
            </a:pPr>
            <a:endParaRPr lang="ja-JP" altLang="en-US"/>
          </a:p>
        </p:txBody>
      </p:sp>
      <p:sp>
        <p:nvSpPr>
          <p:cNvPr id="12292" name="テキスト ボックス 3"/>
          <p:cNvSpPr txBox="1">
            <a:spLocks noChangeArrowheads="1"/>
          </p:cNvSpPr>
          <p:nvPr/>
        </p:nvSpPr>
        <p:spPr bwMode="auto">
          <a:xfrm>
            <a:off x="4214445" y="5895330"/>
            <a:ext cx="49295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2400" dirty="0"/>
              <a:t>C</a:t>
            </a:r>
            <a:r>
              <a:rPr lang="ja-JP" altLang="en-US" sz="2400" dirty="0"/>
              <a:t>言語じゃないので＋</a:t>
            </a:r>
            <a:r>
              <a:rPr lang="en-US" altLang="ja-JP" sz="2400" dirty="0"/>
              <a:t>+</a:t>
            </a:r>
            <a:r>
              <a:rPr lang="ja-JP" altLang="en-US" sz="2400" dirty="0"/>
              <a:t>は使えない！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a:t>記述例：カウンタ 簡易記述版</a:t>
            </a:r>
          </a:p>
        </p:txBody>
      </p:sp>
      <p:sp>
        <p:nvSpPr>
          <p:cNvPr id="13315" name="コンテンツ プレースホルダー 2"/>
          <p:cNvSpPr>
            <a:spLocks noGrp="1"/>
          </p:cNvSpPr>
          <p:nvPr>
            <p:ph idx="1"/>
          </p:nvPr>
        </p:nvSpPr>
        <p:spPr/>
        <p:txBody>
          <a:bodyPr/>
          <a:lstStyle/>
          <a:p>
            <a:pPr marL="0" indent="0">
              <a:buFontTx/>
              <a:buNone/>
            </a:pPr>
            <a:r>
              <a:rPr lang="en-US" altLang="ja-JP" sz="2800" dirty="0"/>
              <a:t>module counter (</a:t>
            </a:r>
          </a:p>
          <a:p>
            <a:pPr marL="0" indent="0">
              <a:buFontTx/>
              <a:buNone/>
            </a:pPr>
            <a:r>
              <a:rPr lang="en-US" altLang="ja-JP" sz="2800" dirty="0"/>
              <a:t>	input </a:t>
            </a:r>
            <a:r>
              <a:rPr lang="en-US" altLang="ja-JP" sz="2800" dirty="0" err="1"/>
              <a:t>clk</a:t>
            </a:r>
            <a:r>
              <a:rPr lang="en-US" altLang="ja-JP" sz="2800" dirty="0"/>
              <a:t>, </a:t>
            </a:r>
            <a:r>
              <a:rPr lang="en-US" altLang="ja-JP" sz="2800" dirty="0" err="1"/>
              <a:t>rst_n</a:t>
            </a:r>
            <a:r>
              <a:rPr lang="en-US" altLang="ja-JP" sz="2800" dirty="0"/>
              <a:t>, output </a:t>
            </a:r>
            <a:r>
              <a:rPr lang="en-US" altLang="ja-JP" sz="2800" dirty="0" err="1"/>
              <a:t>reg</a:t>
            </a:r>
            <a:r>
              <a:rPr lang="en-US" altLang="ja-JP" sz="2800" dirty="0"/>
              <a:t> [3:0] c);</a:t>
            </a:r>
          </a:p>
          <a:p>
            <a:pPr marL="0" indent="0">
              <a:buFontTx/>
              <a:buNone/>
            </a:pPr>
            <a:r>
              <a:rPr lang="en-US" altLang="ja-JP" sz="2800" dirty="0"/>
              <a:t>always @(</a:t>
            </a:r>
            <a:r>
              <a:rPr lang="en-US" altLang="ja-JP" sz="2800" dirty="0" err="1"/>
              <a:t>posedge</a:t>
            </a:r>
            <a:r>
              <a:rPr lang="en-US" altLang="ja-JP" sz="2800" dirty="0"/>
              <a:t> </a:t>
            </a:r>
            <a:r>
              <a:rPr lang="en-US" altLang="ja-JP" sz="2800" dirty="0" err="1"/>
              <a:t>clk</a:t>
            </a:r>
            <a:r>
              <a:rPr lang="en-US" altLang="ja-JP" sz="2800" dirty="0"/>
              <a:t> or </a:t>
            </a:r>
            <a:r>
              <a:rPr lang="en-US" altLang="ja-JP" sz="2800" dirty="0" err="1"/>
              <a:t>negedge</a:t>
            </a:r>
            <a:r>
              <a:rPr lang="en-US" altLang="ja-JP" sz="2800" dirty="0"/>
              <a:t> </a:t>
            </a:r>
            <a:r>
              <a:rPr lang="en-US" altLang="ja-JP" sz="2800" dirty="0" err="1"/>
              <a:t>rst_n</a:t>
            </a:r>
            <a:r>
              <a:rPr lang="en-US" altLang="ja-JP" sz="2800" dirty="0"/>
              <a:t>)  </a:t>
            </a:r>
          </a:p>
          <a:p>
            <a:pPr marL="0" indent="0">
              <a:buFontTx/>
              <a:buNone/>
            </a:pPr>
            <a:r>
              <a:rPr lang="en-US" altLang="ja-JP" sz="2800" dirty="0"/>
              <a:t>	if(!</a:t>
            </a:r>
            <a:r>
              <a:rPr lang="en-US" altLang="ja-JP" sz="2800" dirty="0" err="1"/>
              <a:t>rst_n</a:t>
            </a:r>
            <a:r>
              <a:rPr lang="en-US" altLang="ja-JP" sz="2800" dirty="0"/>
              <a:t>)  c &lt;=0;</a:t>
            </a:r>
          </a:p>
          <a:p>
            <a:pPr marL="0" indent="0">
              <a:buFontTx/>
              <a:buNone/>
            </a:pPr>
            <a:r>
              <a:rPr lang="en-US" altLang="ja-JP" sz="2800" dirty="0"/>
              <a:t>	else c &lt;=c+1;</a:t>
            </a:r>
          </a:p>
          <a:p>
            <a:pPr marL="0" indent="0">
              <a:buFontTx/>
              <a:buNone/>
            </a:pPr>
            <a:r>
              <a:rPr lang="en-US" altLang="ja-JP" sz="2800" dirty="0" err="1"/>
              <a:t>endmodule</a:t>
            </a:r>
            <a:endParaRPr lang="en-US" altLang="ja-JP" sz="2800" dirty="0"/>
          </a:p>
          <a:p>
            <a:pPr marL="0" indent="0">
              <a:buFontTx/>
              <a:buNone/>
            </a:pPr>
            <a:endParaRPr lang="en-US" altLang="ja-JP" sz="2800" dirty="0"/>
          </a:p>
          <a:p>
            <a:pPr marL="0" indent="0">
              <a:buFontTx/>
              <a:buNone/>
            </a:pPr>
            <a:r>
              <a:rPr lang="ja-JP" altLang="en-US" sz="2800" dirty="0"/>
              <a:t>出力端子をレジスタとして使っている</a:t>
            </a:r>
            <a:endParaRPr lang="en-US" altLang="ja-JP" sz="2800" dirty="0"/>
          </a:p>
          <a:p>
            <a:pPr marL="0" indent="0">
              <a:buFontTx/>
              <a:buNone/>
            </a:pPr>
            <a:r>
              <a:rPr lang="ja-JP" altLang="en-US" sz="2800" dirty="0"/>
              <a:t>不要な</a:t>
            </a:r>
            <a:r>
              <a:rPr lang="en-US" altLang="ja-JP" sz="2800" dirty="0"/>
              <a:t>begin end</a:t>
            </a:r>
            <a:r>
              <a:rPr lang="ja-JP" altLang="en-US" sz="2800" dirty="0"/>
              <a:t>は省略</a:t>
            </a:r>
            <a:endParaRPr lang="en-US" altLang="ja-JP" sz="2800" dirty="0"/>
          </a:p>
          <a:p>
            <a:pPr marL="0" indent="0">
              <a:buFontTx/>
              <a:buNone/>
            </a:pPr>
            <a:endParaRPr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a:t>このデータパスの問題点</a:t>
            </a:r>
          </a:p>
        </p:txBody>
      </p:sp>
      <p:sp>
        <p:nvSpPr>
          <p:cNvPr id="14339" name="コンテンツ プレースホルダー 2"/>
          <p:cNvSpPr>
            <a:spLocks noGrp="1"/>
          </p:cNvSpPr>
          <p:nvPr>
            <p:ph idx="1"/>
          </p:nvPr>
        </p:nvSpPr>
        <p:spPr>
          <a:xfrm>
            <a:off x="457200" y="1417638"/>
            <a:ext cx="8229600" cy="4525962"/>
          </a:xfrm>
        </p:spPr>
        <p:txBody>
          <a:bodyPr/>
          <a:lstStyle/>
          <a:p>
            <a:r>
              <a:rPr lang="ja-JP" altLang="en-US"/>
              <a:t>途中結果を保存しておけない</a:t>
            </a:r>
            <a:endParaRPr lang="en-US" altLang="ja-JP"/>
          </a:p>
          <a:p>
            <a:r>
              <a:rPr lang="ja-JP" altLang="en-US"/>
              <a:t>データやコマンドをいちいち入力しなければならない</a:t>
            </a:r>
            <a:endParaRPr lang="en-US" altLang="ja-JP"/>
          </a:p>
          <a:p>
            <a:r>
              <a:rPr lang="ja-JP" altLang="en-US"/>
              <a:t>メモリを導入する</a:t>
            </a:r>
            <a:endParaRPr lang="en-US" altLang="ja-JP"/>
          </a:p>
          <a:p>
            <a:pPr lvl="1"/>
            <a:r>
              <a:rPr lang="ja-JP" altLang="en-US"/>
              <a:t>データメモリ：入力データの保存、途中結果の保存、出力結果の書き出し</a:t>
            </a:r>
            <a:endParaRPr lang="en-US" altLang="ja-JP"/>
          </a:p>
          <a:p>
            <a:pPr lvl="1"/>
            <a:r>
              <a:rPr lang="ja-JP" altLang="en-US"/>
              <a:t>命令メモリ：コマンドとデータメモリのアドレスの保存</a:t>
            </a:r>
            <a:endParaRPr lang="en-US" altLang="ja-JP"/>
          </a:p>
          <a:p>
            <a:r>
              <a:rPr lang="ja-JP" altLang="en-US"/>
              <a:t>命令メモリを順番に読み出すことで計算を実行</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a:t>メモリの構成</a:t>
            </a:r>
          </a:p>
        </p:txBody>
      </p:sp>
      <p:sp>
        <p:nvSpPr>
          <p:cNvPr id="15363" name="Rectangle 4"/>
          <p:cNvSpPr>
            <a:spLocks noChangeArrowheads="1"/>
          </p:cNvSpPr>
          <p:nvPr/>
        </p:nvSpPr>
        <p:spPr bwMode="auto">
          <a:xfrm>
            <a:off x="2197100" y="34290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Rectangle 10"/>
          <p:cNvSpPr>
            <a:spLocks noChangeArrowheads="1"/>
          </p:cNvSpPr>
          <p:nvPr/>
        </p:nvSpPr>
        <p:spPr bwMode="auto">
          <a:xfrm>
            <a:off x="2197100" y="5157788"/>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5" name="Rectangle 11"/>
          <p:cNvSpPr>
            <a:spLocks noChangeArrowheads="1"/>
          </p:cNvSpPr>
          <p:nvPr/>
        </p:nvSpPr>
        <p:spPr bwMode="auto">
          <a:xfrm>
            <a:off x="2197100" y="4724400"/>
            <a:ext cx="2590800"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6" name="Line 12"/>
          <p:cNvSpPr>
            <a:spLocks noChangeShapeType="1"/>
          </p:cNvSpPr>
          <p:nvPr/>
        </p:nvSpPr>
        <p:spPr bwMode="auto">
          <a:xfrm>
            <a:off x="612775" y="4365625"/>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7" name="Line 13"/>
          <p:cNvSpPr>
            <a:spLocks noChangeShapeType="1"/>
          </p:cNvSpPr>
          <p:nvPr/>
        </p:nvSpPr>
        <p:spPr bwMode="auto">
          <a:xfrm flipV="1">
            <a:off x="2989263" y="2924175"/>
            <a:ext cx="0"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8" name="Line 14"/>
          <p:cNvSpPr>
            <a:spLocks noChangeShapeType="1"/>
          </p:cNvSpPr>
          <p:nvPr/>
        </p:nvSpPr>
        <p:spPr bwMode="auto">
          <a:xfrm flipV="1">
            <a:off x="3062288" y="5373688"/>
            <a:ext cx="0"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9" name="Line 16"/>
          <p:cNvSpPr>
            <a:spLocks noChangeShapeType="1"/>
          </p:cNvSpPr>
          <p:nvPr/>
        </p:nvSpPr>
        <p:spPr bwMode="auto">
          <a:xfrm flipV="1">
            <a:off x="4371975" y="53736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0" name="Text Box 17"/>
          <p:cNvSpPr txBox="1">
            <a:spLocks noChangeArrowheads="1"/>
          </p:cNvSpPr>
          <p:nvPr/>
        </p:nvSpPr>
        <p:spPr bwMode="auto">
          <a:xfrm>
            <a:off x="2865438" y="47244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5371" name="Text Box 18"/>
          <p:cNvSpPr txBox="1">
            <a:spLocks noChangeArrowheads="1"/>
          </p:cNvSpPr>
          <p:nvPr/>
        </p:nvSpPr>
        <p:spPr bwMode="auto">
          <a:xfrm>
            <a:off x="808038" y="1633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5372" name="Text Box 20"/>
          <p:cNvSpPr txBox="1">
            <a:spLocks noChangeArrowheads="1"/>
          </p:cNvSpPr>
          <p:nvPr/>
        </p:nvSpPr>
        <p:spPr bwMode="auto">
          <a:xfrm>
            <a:off x="2247900" y="6446838"/>
            <a:ext cx="16113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メモリのモデル</a:t>
            </a:r>
          </a:p>
        </p:txBody>
      </p:sp>
      <p:sp>
        <p:nvSpPr>
          <p:cNvPr id="15373" name="Text Box 21"/>
          <p:cNvSpPr txBox="1">
            <a:spLocks noChangeArrowheads="1"/>
          </p:cNvSpPr>
          <p:nvPr/>
        </p:nvSpPr>
        <p:spPr bwMode="auto">
          <a:xfrm>
            <a:off x="2536825"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DI</a:t>
            </a:r>
          </a:p>
        </p:txBody>
      </p:sp>
      <p:sp>
        <p:nvSpPr>
          <p:cNvPr id="15374" name="Text Box 22"/>
          <p:cNvSpPr txBox="1">
            <a:spLocks noChangeArrowheads="1"/>
          </p:cNvSpPr>
          <p:nvPr/>
        </p:nvSpPr>
        <p:spPr bwMode="auto">
          <a:xfrm>
            <a:off x="2484438" y="27813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DO</a:t>
            </a:r>
          </a:p>
        </p:txBody>
      </p:sp>
      <p:sp>
        <p:nvSpPr>
          <p:cNvPr id="15375" name="Text Box 23"/>
          <p:cNvSpPr txBox="1">
            <a:spLocks noChangeArrowheads="1"/>
          </p:cNvSpPr>
          <p:nvPr/>
        </p:nvSpPr>
        <p:spPr bwMode="auto">
          <a:xfrm>
            <a:off x="4154488" y="573405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15376" name="Text Box 24"/>
          <p:cNvSpPr txBox="1">
            <a:spLocks noChangeArrowheads="1"/>
          </p:cNvSpPr>
          <p:nvPr/>
        </p:nvSpPr>
        <p:spPr bwMode="auto">
          <a:xfrm>
            <a:off x="539750" y="3933825"/>
            <a:ext cx="12096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Address</a:t>
            </a:r>
          </a:p>
          <a:p>
            <a:pPr eaLnBrk="1" hangingPunct="1">
              <a:spcBef>
                <a:spcPct val="0"/>
              </a:spcBef>
              <a:buFontTx/>
              <a:buNone/>
            </a:pPr>
            <a:endParaRPr lang="en-US" altLang="ja-JP" sz="1800" b="1"/>
          </a:p>
          <a:p>
            <a:pPr eaLnBrk="1" hangingPunct="1">
              <a:spcBef>
                <a:spcPct val="0"/>
              </a:spcBef>
              <a:buFontTx/>
              <a:buNone/>
            </a:pPr>
            <a:r>
              <a:rPr lang="en-US" altLang="ja-JP" sz="1800" b="1"/>
              <a:t>8bit</a:t>
            </a:r>
            <a:r>
              <a:rPr lang="ja-JP" altLang="en-US" sz="1800" b="1"/>
              <a:t>ならば</a:t>
            </a:r>
          </a:p>
        </p:txBody>
      </p:sp>
      <p:sp>
        <p:nvSpPr>
          <p:cNvPr id="15377" name="Text Box 25"/>
          <p:cNvSpPr txBox="1">
            <a:spLocks noChangeArrowheads="1"/>
          </p:cNvSpPr>
          <p:nvPr/>
        </p:nvSpPr>
        <p:spPr bwMode="auto">
          <a:xfrm>
            <a:off x="1763713" y="32845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a:t>
            </a:r>
          </a:p>
        </p:txBody>
      </p:sp>
      <p:sp>
        <p:nvSpPr>
          <p:cNvPr id="15378" name="Text Box 26"/>
          <p:cNvSpPr txBox="1">
            <a:spLocks noChangeArrowheads="1"/>
          </p:cNvSpPr>
          <p:nvPr/>
        </p:nvSpPr>
        <p:spPr bwMode="auto">
          <a:xfrm>
            <a:off x="1763713" y="356711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 </a:t>
            </a:r>
          </a:p>
        </p:txBody>
      </p:sp>
      <p:sp>
        <p:nvSpPr>
          <p:cNvPr id="15379" name="Text Box 27"/>
          <p:cNvSpPr txBox="1">
            <a:spLocks noChangeArrowheads="1"/>
          </p:cNvSpPr>
          <p:nvPr/>
        </p:nvSpPr>
        <p:spPr bwMode="auto">
          <a:xfrm>
            <a:off x="1763713" y="378936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5380" name="Text Box 28"/>
          <p:cNvSpPr txBox="1">
            <a:spLocks noChangeArrowheads="1"/>
          </p:cNvSpPr>
          <p:nvPr/>
        </p:nvSpPr>
        <p:spPr bwMode="auto">
          <a:xfrm>
            <a:off x="1620838" y="508476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255 </a:t>
            </a:r>
          </a:p>
        </p:txBody>
      </p:sp>
      <p:sp>
        <p:nvSpPr>
          <p:cNvPr id="15381" name="Line 29"/>
          <p:cNvSpPr>
            <a:spLocks noChangeShapeType="1"/>
          </p:cNvSpPr>
          <p:nvPr/>
        </p:nvSpPr>
        <p:spPr bwMode="auto">
          <a:xfrm>
            <a:off x="2195513" y="3284538"/>
            <a:ext cx="252095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2" name="Text Box 30"/>
          <p:cNvSpPr txBox="1">
            <a:spLocks noChangeArrowheads="1"/>
          </p:cNvSpPr>
          <p:nvPr/>
        </p:nvSpPr>
        <p:spPr bwMode="auto">
          <a:xfrm>
            <a:off x="3184525" y="28590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幅</a:t>
            </a:r>
          </a:p>
        </p:txBody>
      </p:sp>
      <p:sp>
        <p:nvSpPr>
          <p:cNvPr id="15383" name="Text Box 31"/>
          <p:cNvSpPr txBox="1">
            <a:spLocks noChangeArrowheads="1"/>
          </p:cNvSpPr>
          <p:nvPr/>
        </p:nvSpPr>
        <p:spPr bwMode="auto">
          <a:xfrm>
            <a:off x="5127625" y="3089275"/>
            <a:ext cx="2244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メモリは幅</a:t>
            </a:r>
            <a:r>
              <a:rPr lang="en-US" altLang="ja-JP" sz="1800"/>
              <a:t>wbit, </a:t>
            </a:r>
            <a:r>
              <a:rPr lang="ja-JP" altLang="en-US" sz="1800"/>
              <a:t>深さ</a:t>
            </a:r>
            <a:r>
              <a:rPr lang="en-US" altLang="ja-JP" sz="1800"/>
              <a:t>2</a:t>
            </a:r>
          </a:p>
          <a:p>
            <a:pPr eaLnBrk="1" hangingPunct="1">
              <a:spcBef>
                <a:spcPct val="0"/>
              </a:spcBef>
              <a:buFontTx/>
              <a:buNone/>
            </a:pPr>
            <a:r>
              <a:rPr lang="ja-JP" altLang="en-US" sz="1800"/>
              <a:t>この例は</a:t>
            </a:r>
            <a:r>
              <a:rPr lang="en-US" altLang="ja-JP" sz="1800"/>
              <a:t>w=16, n=8</a:t>
            </a:r>
          </a:p>
        </p:txBody>
      </p:sp>
      <p:sp>
        <p:nvSpPr>
          <p:cNvPr id="15384" name="Text Box 32"/>
          <p:cNvSpPr txBox="1">
            <a:spLocks noChangeArrowheads="1"/>
          </p:cNvSpPr>
          <p:nvPr/>
        </p:nvSpPr>
        <p:spPr bwMode="auto">
          <a:xfrm>
            <a:off x="7164388" y="2997200"/>
            <a:ext cx="2921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n</a:t>
            </a:r>
          </a:p>
        </p:txBody>
      </p:sp>
      <p:sp>
        <p:nvSpPr>
          <p:cNvPr id="15385" name="Text Box 33"/>
          <p:cNvSpPr txBox="1">
            <a:spLocks noChangeArrowheads="1"/>
          </p:cNvSpPr>
          <p:nvPr/>
        </p:nvSpPr>
        <p:spPr bwMode="auto">
          <a:xfrm>
            <a:off x="5200650" y="3665538"/>
            <a:ext cx="36036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深さ</a:t>
            </a:r>
            <a:r>
              <a:rPr lang="en-US" altLang="ja-JP" sz="1800"/>
              <a:t>2</a:t>
            </a:r>
            <a:r>
              <a:rPr lang="ja-JP" altLang="en-US" sz="1800"/>
              <a:t>　</a:t>
            </a:r>
            <a:r>
              <a:rPr lang="en-US" altLang="ja-JP" sz="1800"/>
              <a:t>=256</a:t>
            </a:r>
          </a:p>
          <a:p>
            <a:pPr eaLnBrk="1" hangingPunct="1">
              <a:spcBef>
                <a:spcPct val="0"/>
              </a:spcBef>
              <a:buFontTx/>
              <a:buNone/>
            </a:pPr>
            <a:r>
              <a:rPr lang="ja-JP" altLang="en-US" sz="1800"/>
              <a:t>（本当はもっとずっと多数のデータを</a:t>
            </a:r>
          </a:p>
          <a:p>
            <a:pPr eaLnBrk="1" hangingPunct="1">
              <a:spcBef>
                <a:spcPct val="0"/>
              </a:spcBef>
              <a:buFontTx/>
              <a:buNone/>
            </a:pPr>
            <a:r>
              <a:rPr lang="ja-JP" altLang="en-US" sz="1800"/>
              <a:t>格納する）</a:t>
            </a:r>
          </a:p>
          <a:p>
            <a:pPr eaLnBrk="1" hangingPunct="1">
              <a:spcBef>
                <a:spcPct val="0"/>
              </a:spcBef>
              <a:buFontTx/>
              <a:buNone/>
            </a:pPr>
            <a:endParaRPr lang="en-US" altLang="ja-JP" sz="1800"/>
          </a:p>
        </p:txBody>
      </p:sp>
      <p:sp>
        <p:nvSpPr>
          <p:cNvPr id="15386" name="Line 35"/>
          <p:cNvSpPr>
            <a:spLocks noChangeShapeType="1"/>
          </p:cNvSpPr>
          <p:nvPr/>
        </p:nvSpPr>
        <p:spPr bwMode="auto">
          <a:xfrm flipV="1">
            <a:off x="2413000" y="53736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7" name="Line 36"/>
          <p:cNvSpPr>
            <a:spLocks noChangeShapeType="1"/>
          </p:cNvSpPr>
          <p:nvPr/>
        </p:nvSpPr>
        <p:spPr bwMode="auto">
          <a:xfrm flipV="1">
            <a:off x="2339975" y="52292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8" name="Line 37"/>
          <p:cNvSpPr>
            <a:spLocks noChangeShapeType="1"/>
          </p:cNvSpPr>
          <p:nvPr/>
        </p:nvSpPr>
        <p:spPr bwMode="auto">
          <a:xfrm>
            <a:off x="2413000" y="5229225"/>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9" name="Text Box 38"/>
          <p:cNvSpPr txBox="1">
            <a:spLocks noChangeArrowheads="1"/>
          </p:cNvSpPr>
          <p:nvPr/>
        </p:nvSpPr>
        <p:spPr bwMode="auto">
          <a:xfrm>
            <a:off x="2124075" y="57340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5390" name="Rectangle 39"/>
          <p:cNvSpPr>
            <a:spLocks noChangeArrowheads="1"/>
          </p:cNvSpPr>
          <p:nvPr/>
        </p:nvSpPr>
        <p:spPr bwMode="auto">
          <a:xfrm>
            <a:off x="2195513" y="36449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91" name="Rectangle 40"/>
          <p:cNvSpPr>
            <a:spLocks noChangeArrowheads="1"/>
          </p:cNvSpPr>
          <p:nvPr/>
        </p:nvSpPr>
        <p:spPr bwMode="auto">
          <a:xfrm>
            <a:off x="2193925" y="38608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92" name="Rectangle 41"/>
          <p:cNvSpPr>
            <a:spLocks noChangeArrowheads="1"/>
          </p:cNvSpPr>
          <p:nvPr/>
        </p:nvSpPr>
        <p:spPr bwMode="auto">
          <a:xfrm>
            <a:off x="2192338" y="40767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93" name="Rectangle 42"/>
          <p:cNvSpPr>
            <a:spLocks noChangeArrowheads="1"/>
          </p:cNvSpPr>
          <p:nvPr/>
        </p:nvSpPr>
        <p:spPr bwMode="auto">
          <a:xfrm>
            <a:off x="2190750" y="42926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94" name="Rectangle 43"/>
          <p:cNvSpPr>
            <a:spLocks noChangeArrowheads="1"/>
          </p:cNvSpPr>
          <p:nvPr/>
        </p:nvSpPr>
        <p:spPr bwMode="auto">
          <a:xfrm>
            <a:off x="2189163" y="45085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95" name="Text Box 44"/>
          <p:cNvSpPr txBox="1">
            <a:spLocks noChangeArrowheads="1"/>
          </p:cNvSpPr>
          <p:nvPr/>
        </p:nvSpPr>
        <p:spPr bwMode="auto">
          <a:xfrm>
            <a:off x="5724525" y="3573463"/>
            <a:ext cx="2682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a:t>メモリからの読み出し</a:t>
            </a:r>
          </a:p>
        </p:txBody>
      </p:sp>
      <p:sp>
        <p:nvSpPr>
          <p:cNvPr id="16387" name="Rectangle 3"/>
          <p:cNvSpPr>
            <a:spLocks noChangeArrowheads="1"/>
          </p:cNvSpPr>
          <p:nvPr/>
        </p:nvSpPr>
        <p:spPr bwMode="auto">
          <a:xfrm>
            <a:off x="2197100" y="34290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8" name="Rectangle 4"/>
          <p:cNvSpPr>
            <a:spLocks noChangeArrowheads="1"/>
          </p:cNvSpPr>
          <p:nvPr/>
        </p:nvSpPr>
        <p:spPr bwMode="auto">
          <a:xfrm>
            <a:off x="2197100" y="5157788"/>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9" name="Rectangle 5"/>
          <p:cNvSpPr>
            <a:spLocks noChangeArrowheads="1"/>
          </p:cNvSpPr>
          <p:nvPr/>
        </p:nvSpPr>
        <p:spPr bwMode="auto">
          <a:xfrm>
            <a:off x="2197100" y="4724400"/>
            <a:ext cx="2590800"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90" name="Line 6"/>
          <p:cNvSpPr>
            <a:spLocks noChangeShapeType="1"/>
          </p:cNvSpPr>
          <p:nvPr/>
        </p:nvSpPr>
        <p:spPr bwMode="auto">
          <a:xfrm>
            <a:off x="612775" y="4365625"/>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1" name="Line 7"/>
          <p:cNvSpPr>
            <a:spLocks noChangeShapeType="1"/>
          </p:cNvSpPr>
          <p:nvPr/>
        </p:nvSpPr>
        <p:spPr bwMode="auto">
          <a:xfrm flipV="1">
            <a:off x="2989263" y="2924175"/>
            <a:ext cx="0"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2" name="Line 8"/>
          <p:cNvSpPr>
            <a:spLocks noChangeShapeType="1"/>
          </p:cNvSpPr>
          <p:nvPr/>
        </p:nvSpPr>
        <p:spPr bwMode="auto">
          <a:xfrm flipV="1">
            <a:off x="3062288" y="5373688"/>
            <a:ext cx="0"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3" name="Line 9"/>
          <p:cNvSpPr>
            <a:spLocks noChangeShapeType="1"/>
          </p:cNvSpPr>
          <p:nvPr/>
        </p:nvSpPr>
        <p:spPr bwMode="auto">
          <a:xfrm flipV="1">
            <a:off x="4371975" y="53736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394" name="Text Box 10"/>
          <p:cNvSpPr txBox="1">
            <a:spLocks noChangeArrowheads="1"/>
          </p:cNvSpPr>
          <p:nvPr/>
        </p:nvSpPr>
        <p:spPr bwMode="auto">
          <a:xfrm>
            <a:off x="2865438" y="47244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6395" name="Text Box 11"/>
          <p:cNvSpPr txBox="1">
            <a:spLocks noChangeArrowheads="1"/>
          </p:cNvSpPr>
          <p:nvPr/>
        </p:nvSpPr>
        <p:spPr bwMode="auto">
          <a:xfrm>
            <a:off x="808038" y="1633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6396" name="Text Box 13"/>
          <p:cNvSpPr txBox="1">
            <a:spLocks noChangeArrowheads="1"/>
          </p:cNvSpPr>
          <p:nvPr/>
        </p:nvSpPr>
        <p:spPr bwMode="auto">
          <a:xfrm>
            <a:off x="2247900" y="6446838"/>
            <a:ext cx="16113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メモリのモデル</a:t>
            </a:r>
          </a:p>
        </p:txBody>
      </p:sp>
      <p:sp>
        <p:nvSpPr>
          <p:cNvPr id="16397" name="Text Box 14"/>
          <p:cNvSpPr txBox="1">
            <a:spLocks noChangeArrowheads="1"/>
          </p:cNvSpPr>
          <p:nvPr/>
        </p:nvSpPr>
        <p:spPr bwMode="auto">
          <a:xfrm>
            <a:off x="2536825"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DI</a:t>
            </a:r>
          </a:p>
        </p:txBody>
      </p:sp>
      <p:sp>
        <p:nvSpPr>
          <p:cNvPr id="16398" name="Text Box 15"/>
          <p:cNvSpPr txBox="1">
            <a:spLocks noChangeArrowheads="1"/>
          </p:cNvSpPr>
          <p:nvPr/>
        </p:nvSpPr>
        <p:spPr bwMode="auto">
          <a:xfrm>
            <a:off x="2484438" y="27813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DO</a:t>
            </a:r>
          </a:p>
        </p:txBody>
      </p:sp>
      <p:sp>
        <p:nvSpPr>
          <p:cNvPr id="16399" name="Text Box 16"/>
          <p:cNvSpPr txBox="1">
            <a:spLocks noChangeArrowheads="1"/>
          </p:cNvSpPr>
          <p:nvPr/>
        </p:nvSpPr>
        <p:spPr bwMode="auto">
          <a:xfrm>
            <a:off x="4154488" y="573405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16400" name="Text Box 17"/>
          <p:cNvSpPr txBox="1">
            <a:spLocks noChangeArrowheads="1"/>
          </p:cNvSpPr>
          <p:nvPr/>
        </p:nvSpPr>
        <p:spPr bwMode="auto">
          <a:xfrm>
            <a:off x="539750" y="3933825"/>
            <a:ext cx="10985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Address</a:t>
            </a:r>
          </a:p>
          <a:p>
            <a:pPr eaLnBrk="1" hangingPunct="1">
              <a:spcBef>
                <a:spcPct val="0"/>
              </a:spcBef>
              <a:buFontTx/>
              <a:buNone/>
            </a:pPr>
            <a:endParaRPr lang="en-US" altLang="ja-JP" sz="1800" b="1"/>
          </a:p>
          <a:p>
            <a:pPr eaLnBrk="1" hangingPunct="1">
              <a:spcBef>
                <a:spcPct val="0"/>
              </a:spcBef>
              <a:buFontTx/>
              <a:buNone/>
            </a:pPr>
            <a:r>
              <a:rPr lang="ja-JP" altLang="en-US" sz="1800" b="1"/>
              <a:t>１</a:t>
            </a:r>
          </a:p>
        </p:txBody>
      </p:sp>
      <p:sp>
        <p:nvSpPr>
          <p:cNvPr id="16401" name="Text Box 18"/>
          <p:cNvSpPr txBox="1">
            <a:spLocks noChangeArrowheads="1"/>
          </p:cNvSpPr>
          <p:nvPr/>
        </p:nvSpPr>
        <p:spPr bwMode="auto">
          <a:xfrm>
            <a:off x="1763713" y="32845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a:t>
            </a:r>
          </a:p>
        </p:txBody>
      </p:sp>
      <p:sp>
        <p:nvSpPr>
          <p:cNvPr id="16402" name="Text Box 19"/>
          <p:cNvSpPr txBox="1">
            <a:spLocks noChangeArrowheads="1"/>
          </p:cNvSpPr>
          <p:nvPr/>
        </p:nvSpPr>
        <p:spPr bwMode="auto">
          <a:xfrm>
            <a:off x="1763713" y="356711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 </a:t>
            </a:r>
          </a:p>
        </p:txBody>
      </p:sp>
      <p:sp>
        <p:nvSpPr>
          <p:cNvPr id="16403" name="Text Box 20"/>
          <p:cNvSpPr txBox="1">
            <a:spLocks noChangeArrowheads="1"/>
          </p:cNvSpPr>
          <p:nvPr/>
        </p:nvSpPr>
        <p:spPr bwMode="auto">
          <a:xfrm>
            <a:off x="1763713" y="378936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6404" name="Text Box 21"/>
          <p:cNvSpPr txBox="1">
            <a:spLocks noChangeArrowheads="1"/>
          </p:cNvSpPr>
          <p:nvPr/>
        </p:nvSpPr>
        <p:spPr bwMode="auto">
          <a:xfrm>
            <a:off x="1620838" y="5084763"/>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255 </a:t>
            </a:r>
          </a:p>
        </p:txBody>
      </p:sp>
      <p:sp>
        <p:nvSpPr>
          <p:cNvPr id="16405" name="Line 22"/>
          <p:cNvSpPr>
            <a:spLocks noChangeShapeType="1"/>
          </p:cNvSpPr>
          <p:nvPr/>
        </p:nvSpPr>
        <p:spPr bwMode="auto">
          <a:xfrm>
            <a:off x="2195513" y="3284538"/>
            <a:ext cx="252095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06" name="Text Box 23"/>
          <p:cNvSpPr txBox="1">
            <a:spLocks noChangeArrowheads="1"/>
          </p:cNvSpPr>
          <p:nvPr/>
        </p:nvSpPr>
        <p:spPr bwMode="auto">
          <a:xfrm>
            <a:off x="3184525" y="28590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幅</a:t>
            </a:r>
          </a:p>
        </p:txBody>
      </p:sp>
      <p:sp>
        <p:nvSpPr>
          <p:cNvPr id="16407" name="Text Box 26"/>
          <p:cNvSpPr txBox="1">
            <a:spLocks noChangeArrowheads="1"/>
          </p:cNvSpPr>
          <p:nvPr/>
        </p:nvSpPr>
        <p:spPr bwMode="auto">
          <a:xfrm>
            <a:off x="4932363" y="3665538"/>
            <a:ext cx="40846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Address</a:t>
            </a:r>
            <a:r>
              <a:rPr lang="ja-JP" altLang="en-US" sz="1800"/>
              <a:t>＝１ならば１のところに格納</a:t>
            </a:r>
          </a:p>
          <a:p>
            <a:pPr eaLnBrk="1" hangingPunct="1">
              <a:spcBef>
                <a:spcPct val="0"/>
              </a:spcBef>
              <a:buFontTx/>
              <a:buNone/>
            </a:pPr>
            <a:r>
              <a:rPr lang="ja-JP" altLang="en-US" sz="1800"/>
              <a:t>された</a:t>
            </a:r>
            <a:r>
              <a:rPr lang="en-US" altLang="ja-JP" sz="1800"/>
              <a:t>11001010</a:t>
            </a:r>
            <a:r>
              <a:rPr lang="ja-JP" altLang="en-US" sz="1800"/>
              <a:t>が</a:t>
            </a:r>
            <a:r>
              <a:rPr lang="en-US" altLang="ja-JP" sz="1800"/>
              <a:t>DO</a:t>
            </a:r>
            <a:r>
              <a:rPr lang="ja-JP" altLang="en-US" sz="1800"/>
              <a:t>から読み出される</a:t>
            </a:r>
          </a:p>
        </p:txBody>
      </p:sp>
      <p:sp>
        <p:nvSpPr>
          <p:cNvPr id="16408" name="Text Box 27"/>
          <p:cNvSpPr txBox="1">
            <a:spLocks noChangeArrowheads="1"/>
          </p:cNvSpPr>
          <p:nvPr/>
        </p:nvSpPr>
        <p:spPr bwMode="auto">
          <a:xfrm>
            <a:off x="2355850" y="3573463"/>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1100101010100001</a:t>
            </a:r>
          </a:p>
        </p:txBody>
      </p:sp>
      <p:sp>
        <p:nvSpPr>
          <p:cNvPr id="16409" name="Line 28"/>
          <p:cNvSpPr>
            <a:spLocks noChangeShapeType="1"/>
          </p:cNvSpPr>
          <p:nvPr/>
        </p:nvSpPr>
        <p:spPr bwMode="auto">
          <a:xfrm flipV="1">
            <a:off x="2413000" y="53736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0" name="Line 29"/>
          <p:cNvSpPr>
            <a:spLocks noChangeShapeType="1"/>
          </p:cNvSpPr>
          <p:nvPr/>
        </p:nvSpPr>
        <p:spPr bwMode="auto">
          <a:xfrm flipV="1">
            <a:off x="2339975" y="52292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1" name="Line 30"/>
          <p:cNvSpPr>
            <a:spLocks noChangeShapeType="1"/>
          </p:cNvSpPr>
          <p:nvPr/>
        </p:nvSpPr>
        <p:spPr bwMode="auto">
          <a:xfrm>
            <a:off x="2413000" y="5229225"/>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2" name="Text Box 31"/>
          <p:cNvSpPr txBox="1">
            <a:spLocks noChangeArrowheads="1"/>
          </p:cNvSpPr>
          <p:nvPr/>
        </p:nvSpPr>
        <p:spPr bwMode="auto">
          <a:xfrm>
            <a:off x="2124075" y="57340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6413" name="Rectangle 32"/>
          <p:cNvSpPr>
            <a:spLocks noChangeArrowheads="1"/>
          </p:cNvSpPr>
          <p:nvPr/>
        </p:nvSpPr>
        <p:spPr bwMode="auto">
          <a:xfrm>
            <a:off x="2195513" y="36449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14" name="Rectangle 33"/>
          <p:cNvSpPr>
            <a:spLocks noChangeArrowheads="1"/>
          </p:cNvSpPr>
          <p:nvPr/>
        </p:nvSpPr>
        <p:spPr bwMode="auto">
          <a:xfrm>
            <a:off x="2193925" y="38608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15" name="Rectangle 34"/>
          <p:cNvSpPr>
            <a:spLocks noChangeArrowheads="1"/>
          </p:cNvSpPr>
          <p:nvPr/>
        </p:nvSpPr>
        <p:spPr bwMode="auto">
          <a:xfrm>
            <a:off x="2192338" y="40767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16" name="Rectangle 35"/>
          <p:cNvSpPr>
            <a:spLocks noChangeArrowheads="1"/>
          </p:cNvSpPr>
          <p:nvPr/>
        </p:nvSpPr>
        <p:spPr bwMode="auto">
          <a:xfrm>
            <a:off x="2190750" y="42926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17" name="Rectangle 36"/>
          <p:cNvSpPr>
            <a:spLocks noChangeArrowheads="1"/>
          </p:cNvSpPr>
          <p:nvPr/>
        </p:nvSpPr>
        <p:spPr bwMode="auto">
          <a:xfrm>
            <a:off x="2189163" y="45085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418" name="Text Box 37"/>
          <p:cNvSpPr txBox="1">
            <a:spLocks noChangeArrowheads="1"/>
          </p:cNvSpPr>
          <p:nvPr/>
        </p:nvSpPr>
        <p:spPr bwMode="auto">
          <a:xfrm>
            <a:off x="2411413" y="242093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1100101010100001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a:t>メモリへの書き込み</a:t>
            </a:r>
          </a:p>
        </p:txBody>
      </p:sp>
      <p:sp>
        <p:nvSpPr>
          <p:cNvPr id="17411" name="Rectangle 3"/>
          <p:cNvSpPr>
            <a:spLocks noChangeArrowheads="1"/>
          </p:cNvSpPr>
          <p:nvPr/>
        </p:nvSpPr>
        <p:spPr bwMode="auto">
          <a:xfrm>
            <a:off x="2197100" y="34290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2" name="Rectangle 4"/>
          <p:cNvSpPr>
            <a:spLocks noChangeArrowheads="1"/>
          </p:cNvSpPr>
          <p:nvPr/>
        </p:nvSpPr>
        <p:spPr bwMode="auto">
          <a:xfrm>
            <a:off x="2197100" y="5157788"/>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3" name="Rectangle 5"/>
          <p:cNvSpPr>
            <a:spLocks noChangeArrowheads="1"/>
          </p:cNvSpPr>
          <p:nvPr/>
        </p:nvSpPr>
        <p:spPr bwMode="auto">
          <a:xfrm>
            <a:off x="2197100" y="4724400"/>
            <a:ext cx="2590800"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4" name="Line 6"/>
          <p:cNvSpPr>
            <a:spLocks noChangeShapeType="1"/>
          </p:cNvSpPr>
          <p:nvPr/>
        </p:nvSpPr>
        <p:spPr bwMode="auto">
          <a:xfrm>
            <a:off x="612775" y="4365625"/>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5" name="Line 7"/>
          <p:cNvSpPr>
            <a:spLocks noChangeShapeType="1"/>
          </p:cNvSpPr>
          <p:nvPr/>
        </p:nvSpPr>
        <p:spPr bwMode="auto">
          <a:xfrm flipV="1">
            <a:off x="2989263" y="2924175"/>
            <a:ext cx="0"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6" name="Line 8"/>
          <p:cNvSpPr>
            <a:spLocks noChangeShapeType="1"/>
          </p:cNvSpPr>
          <p:nvPr/>
        </p:nvSpPr>
        <p:spPr bwMode="auto">
          <a:xfrm flipV="1">
            <a:off x="3062288" y="5373688"/>
            <a:ext cx="0" cy="5048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7" name="Line 9"/>
          <p:cNvSpPr>
            <a:spLocks noChangeShapeType="1"/>
          </p:cNvSpPr>
          <p:nvPr/>
        </p:nvSpPr>
        <p:spPr bwMode="auto">
          <a:xfrm flipV="1">
            <a:off x="4371975" y="53736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18" name="Text Box 10"/>
          <p:cNvSpPr txBox="1">
            <a:spLocks noChangeArrowheads="1"/>
          </p:cNvSpPr>
          <p:nvPr/>
        </p:nvSpPr>
        <p:spPr bwMode="auto">
          <a:xfrm>
            <a:off x="2865438" y="47244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7419" name="Text Box 11"/>
          <p:cNvSpPr txBox="1">
            <a:spLocks noChangeArrowheads="1"/>
          </p:cNvSpPr>
          <p:nvPr/>
        </p:nvSpPr>
        <p:spPr bwMode="auto">
          <a:xfrm>
            <a:off x="808038" y="1633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7420" name="Text Box 12"/>
          <p:cNvSpPr txBox="1">
            <a:spLocks noChangeArrowheads="1"/>
          </p:cNvSpPr>
          <p:nvPr/>
        </p:nvSpPr>
        <p:spPr bwMode="auto">
          <a:xfrm>
            <a:off x="2247900" y="6446838"/>
            <a:ext cx="16113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メモリのモデル</a:t>
            </a:r>
          </a:p>
        </p:txBody>
      </p:sp>
      <p:sp>
        <p:nvSpPr>
          <p:cNvPr id="17421" name="Text Box 13"/>
          <p:cNvSpPr txBox="1">
            <a:spLocks noChangeArrowheads="1"/>
          </p:cNvSpPr>
          <p:nvPr/>
        </p:nvSpPr>
        <p:spPr bwMode="auto">
          <a:xfrm>
            <a:off x="2536825"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DI</a:t>
            </a:r>
          </a:p>
        </p:txBody>
      </p:sp>
      <p:sp>
        <p:nvSpPr>
          <p:cNvPr id="17422" name="Text Box 14"/>
          <p:cNvSpPr txBox="1">
            <a:spLocks noChangeArrowheads="1"/>
          </p:cNvSpPr>
          <p:nvPr/>
        </p:nvSpPr>
        <p:spPr bwMode="auto">
          <a:xfrm>
            <a:off x="2484438" y="2781300"/>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DO</a:t>
            </a:r>
          </a:p>
        </p:txBody>
      </p:sp>
      <p:sp>
        <p:nvSpPr>
          <p:cNvPr id="17423" name="Text Box 15"/>
          <p:cNvSpPr txBox="1">
            <a:spLocks noChangeArrowheads="1"/>
          </p:cNvSpPr>
          <p:nvPr/>
        </p:nvSpPr>
        <p:spPr bwMode="auto">
          <a:xfrm>
            <a:off x="4154488" y="5734050"/>
            <a:ext cx="749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17424" name="Text Box 16"/>
          <p:cNvSpPr txBox="1">
            <a:spLocks noChangeArrowheads="1"/>
          </p:cNvSpPr>
          <p:nvPr/>
        </p:nvSpPr>
        <p:spPr bwMode="auto">
          <a:xfrm>
            <a:off x="539750" y="3933825"/>
            <a:ext cx="10985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Address</a:t>
            </a:r>
          </a:p>
          <a:p>
            <a:pPr eaLnBrk="1" hangingPunct="1">
              <a:spcBef>
                <a:spcPct val="0"/>
              </a:spcBef>
              <a:buFontTx/>
              <a:buNone/>
            </a:pPr>
            <a:endParaRPr lang="en-US" altLang="ja-JP" sz="1800" b="1"/>
          </a:p>
          <a:p>
            <a:pPr eaLnBrk="1" hangingPunct="1">
              <a:spcBef>
                <a:spcPct val="0"/>
              </a:spcBef>
              <a:buFontTx/>
              <a:buNone/>
            </a:pPr>
            <a:r>
              <a:rPr lang="en-US" altLang="ja-JP" sz="1800" b="1"/>
              <a:t>2</a:t>
            </a:r>
          </a:p>
        </p:txBody>
      </p:sp>
      <p:sp>
        <p:nvSpPr>
          <p:cNvPr id="17425" name="Text Box 17"/>
          <p:cNvSpPr txBox="1">
            <a:spLocks noChangeArrowheads="1"/>
          </p:cNvSpPr>
          <p:nvPr/>
        </p:nvSpPr>
        <p:spPr bwMode="auto">
          <a:xfrm>
            <a:off x="1763713" y="32845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a:t>
            </a:r>
          </a:p>
        </p:txBody>
      </p:sp>
      <p:sp>
        <p:nvSpPr>
          <p:cNvPr id="17426" name="Text Box 18"/>
          <p:cNvSpPr txBox="1">
            <a:spLocks noChangeArrowheads="1"/>
          </p:cNvSpPr>
          <p:nvPr/>
        </p:nvSpPr>
        <p:spPr bwMode="auto">
          <a:xfrm>
            <a:off x="1763713" y="356711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 </a:t>
            </a:r>
          </a:p>
        </p:txBody>
      </p:sp>
      <p:sp>
        <p:nvSpPr>
          <p:cNvPr id="17427" name="Text Box 19"/>
          <p:cNvSpPr txBox="1">
            <a:spLocks noChangeArrowheads="1"/>
          </p:cNvSpPr>
          <p:nvPr/>
        </p:nvSpPr>
        <p:spPr bwMode="auto">
          <a:xfrm>
            <a:off x="1763713" y="378936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 </a:t>
            </a:r>
          </a:p>
        </p:txBody>
      </p:sp>
      <p:sp>
        <p:nvSpPr>
          <p:cNvPr id="17428" name="Text Box 20"/>
          <p:cNvSpPr txBox="1">
            <a:spLocks noChangeArrowheads="1"/>
          </p:cNvSpPr>
          <p:nvPr/>
        </p:nvSpPr>
        <p:spPr bwMode="auto">
          <a:xfrm>
            <a:off x="1620838" y="5084763"/>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255 </a:t>
            </a:r>
          </a:p>
        </p:txBody>
      </p:sp>
      <p:sp>
        <p:nvSpPr>
          <p:cNvPr id="17429" name="Line 21"/>
          <p:cNvSpPr>
            <a:spLocks noChangeShapeType="1"/>
          </p:cNvSpPr>
          <p:nvPr/>
        </p:nvSpPr>
        <p:spPr bwMode="auto">
          <a:xfrm>
            <a:off x="2195513" y="3284538"/>
            <a:ext cx="252095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0" name="Text Box 22"/>
          <p:cNvSpPr txBox="1">
            <a:spLocks noChangeArrowheads="1"/>
          </p:cNvSpPr>
          <p:nvPr/>
        </p:nvSpPr>
        <p:spPr bwMode="auto">
          <a:xfrm>
            <a:off x="3184525" y="28590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幅</a:t>
            </a:r>
          </a:p>
        </p:txBody>
      </p:sp>
      <p:sp>
        <p:nvSpPr>
          <p:cNvPr id="17431" name="Text Box 23"/>
          <p:cNvSpPr txBox="1">
            <a:spLocks noChangeArrowheads="1"/>
          </p:cNvSpPr>
          <p:nvPr/>
        </p:nvSpPr>
        <p:spPr bwMode="auto">
          <a:xfrm>
            <a:off x="4932363" y="3665538"/>
            <a:ext cx="4022725"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we=1</a:t>
            </a:r>
            <a:r>
              <a:rPr lang="ja-JP" altLang="en-US" sz="1800"/>
              <a:t>の時、</a:t>
            </a:r>
            <a:r>
              <a:rPr lang="en-US" altLang="ja-JP" sz="1800"/>
              <a:t>Address</a:t>
            </a:r>
            <a:r>
              <a:rPr lang="ja-JP" altLang="en-US" sz="1800"/>
              <a:t>＝</a:t>
            </a:r>
            <a:r>
              <a:rPr lang="en-US" altLang="ja-JP" sz="1800"/>
              <a:t>2 </a:t>
            </a:r>
            <a:r>
              <a:rPr lang="ja-JP" altLang="en-US" sz="1800"/>
              <a:t>ならば</a:t>
            </a:r>
            <a:r>
              <a:rPr lang="en-US" altLang="ja-JP" sz="1800"/>
              <a:t>2</a:t>
            </a:r>
            <a:r>
              <a:rPr lang="ja-JP" altLang="en-US" sz="1800"/>
              <a:t>番地に</a:t>
            </a:r>
          </a:p>
          <a:p>
            <a:pPr eaLnBrk="1" hangingPunct="1">
              <a:spcBef>
                <a:spcPct val="0"/>
              </a:spcBef>
              <a:buFontTx/>
              <a:buNone/>
            </a:pPr>
            <a:r>
              <a:rPr lang="en-US" altLang="ja-JP" sz="1800"/>
              <a:t>clk</a:t>
            </a:r>
            <a:r>
              <a:rPr lang="ja-JP" altLang="en-US" sz="1800"/>
              <a:t>が</a:t>
            </a:r>
            <a:r>
              <a:rPr lang="en-US" altLang="ja-JP" sz="1800"/>
              <a:t>0→</a:t>
            </a:r>
            <a:r>
              <a:rPr lang="ja-JP" altLang="en-US" sz="1800"/>
              <a:t>１の変化時に</a:t>
            </a:r>
            <a:r>
              <a:rPr lang="en-US" altLang="ja-JP" sz="1800"/>
              <a:t>DI</a:t>
            </a:r>
            <a:r>
              <a:rPr lang="ja-JP" altLang="en-US" sz="1800"/>
              <a:t>からの値が</a:t>
            </a:r>
          </a:p>
          <a:p>
            <a:pPr eaLnBrk="1" hangingPunct="1">
              <a:spcBef>
                <a:spcPct val="0"/>
              </a:spcBef>
              <a:buFontTx/>
              <a:buNone/>
            </a:pPr>
            <a:r>
              <a:rPr lang="ja-JP" altLang="en-US" sz="1800"/>
              <a:t>書き込まれる</a:t>
            </a:r>
          </a:p>
          <a:p>
            <a:pPr eaLnBrk="1" hangingPunct="1">
              <a:spcBef>
                <a:spcPct val="0"/>
              </a:spcBef>
              <a:buFontTx/>
              <a:buNone/>
            </a:pPr>
            <a:endParaRPr lang="ja-JP" altLang="en-US" sz="1800"/>
          </a:p>
          <a:p>
            <a:pPr eaLnBrk="1" hangingPunct="1">
              <a:spcBef>
                <a:spcPct val="0"/>
              </a:spcBef>
              <a:buFontTx/>
              <a:buNone/>
            </a:pPr>
            <a:r>
              <a:rPr lang="ja-JP" altLang="en-US" sz="1800"/>
              <a:t>タイミングはレジスタと同じ</a:t>
            </a:r>
          </a:p>
        </p:txBody>
      </p:sp>
      <p:sp>
        <p:nvSpPr>
          <p:cNvPr id="17432" name="Line 25"/>
          <p:cNvSpPr>
            <a:spLocks noChangeShapeType="1"/>
          </p:cNvSpPr>
          <p:nvPr/>
        </p:nvSpPr>
        <p:spPr bwMode="auto">
          <a:xfrm flipV="1">
            <a:off x="2413000" y="53736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3" name="Line 26"/>
          <p:cNvSpPr>
            <a:spLocks noChangeShapeType="1"/>
          </p:cNvSpPr>
          <p:nvPr/>
        </p:nvSpPr>
        <p:spPr bwMode="auto">
          <a:xfrm flipV="1">
            <a:off x="2339975" y="52292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4" name="Line 27"/>
          <p:cNvSpPr>
            <a:spLocks noChangeShapeType="1"/>
          </p:cNvSpPr>
          <p:nvPr/>
        </p:nvSpPr>
        <p:spPr bwMode="auto">
          <a:xfrm>
            <a:off x="2413000" y="5229225"/>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5" name="Text Box 28"/>
          <p:cNvSpPr txBox="1">
            <a:spLocks noChangeArrowheads="1"/>
          </p:cNvSpPr>
          <p:nvPr/>
        </p:nvSpPr>
        <p:spPr bwMode="auto">
          <a:xfrm>
            <a:off x="2124075" y="57340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7436" name="Rectangle 29"/>
          <p:cNvSpPr>
            <a:spLocks noChangeArrowheads="1"/>
          </p:cNvSpPr>
          <p:nvPr/>
        </p:nvSpPr>
        <p:spPr bwMode="auto">
          <a:xfrm>
            <a:off x="2195513" y="36449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37" name="Rectangle 30"/>
          <p:cNvSpPr>
            <a:spLocks noChangeArrowheads="1"/>
          </p:cNvSpPr>
          <p:nvPr/>
        </p:nvSpPr>
        <p:spPr bwMode="auto">
          <a:xfrm>
            <a:off x="2193925" y="38608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38" name="Rectangle 31"/>
          <p:cNvSpPr>
            <a:spLocks noChangeArrowheads="1"/>
          </p:cNvSpPr>
          <p:nvPr/>
        </p:nvSpPr>
        <p:spPr bwMode="auto">
          <a:xfrm>
            <a:off x="2192338" y="40767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39" name="Rectangle 32"/>
          <p:cNvSpPr>
            <a:spLocks noChangeArrowheads="1"/>
          </p:cNvSpPr>
          <p:nvPr/>
        </p:nvSpPr>
        <p:spPr bwMode="auto">
          <a:xfrm>
            <a:off x="2190750" y="42926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40" name="Rectangle 33"/>
          <p:cNvSpPr>
            <a:spLocks noChangeArrowheads="1"/>
          </p:cNvSpPr>
          <p:nvPr/>
        </p:nvSpPr>
        <p:spPr bwMode="auto">
          <a:xfrm>
            <a:off x="2189163" y="4508500"/>
            <a:ext cx="2590800"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41" name="Text Box 34"/>
          <p:cNvSpPr txBox="1">
            <a:spLocks noChangeArrowheads="1"/>
          </p:cNvSpPr>
          <p:nvPr/>
        </p:nvSpPr>
        <p:spPr bwMode="auto">
          <a:xfrm>
            <a:off x="2411413" y="6092825"/>
            <a:ext cx="2216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1100101010100001</a:t>
            </a:r>
          </a:p>
        </p:txBody>
      </p:sp>
      <p:sp>
        <p:nvSpPr>
          <p:cNvPr id="66595" name="Text Box 35"/>
          <p:cNvSpPr txBox="1">
            <a:spLocks noChangeArrowheads="1"/>
          </p:cNvSpPr>
          <p:nvPr/>
        </p:nvSpPr>
        <p:spPr bwMode="auto">
          <a:xfrm>
            <a:off x="2411413" y="3783013"/>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1100101010100001</a:t>
            </a:r>
          </a:p>
        </p:txBody>
      </p:sp>
      <p:grpSp>
        <p:nvGrpSpPr>
          <p:cNvPr id="66598" name="Group 38"/>
          <p:cNvGrpSpPr>
            <a:grpSpLocks/>
          </p:cNvGrpSpPr>
          <p:nvPr/>
        </p:nvGrpSpPr>
        <p:grpSpPr bwMode="auto">
          <a:xfrm>
            <a:off x="1133475" y="6237288"/>
            <a:ext cx="990600" cy="287337"/>
            <a:chOff x="714" y="3929"/>
            <a:chExt cx="624" cy="181"/>
          </a:xfrm>
        </p:grpSpPr>
        <p:sp>
          <p:nvSpPr>
            <p:cNvPr id="17444" name="Line 36"/>
            <p:cNvSpPr>
              <a:spLocks noChangeShapeType="1"/>
            </p:cNvSpPr>
            <p:nvPr/>
          </p:nvSpPr>
          <p:spPr bwMode="auto">
            <a:xfrm flipV="1">
              <a:off x="1020" y="3929"/>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5" name="Line 37"/>
            <p:cNvSpPr>
              <a:spLocks noChangeShapeType="1"/>
            </p:cNvSpPr>
            <p:nvPr/>
          </p:nvSpPr>
          <p:spPr bwMode="auto">
            <a:xfrm>
              <a:off x="1020"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37"/>
            <p:cNvSpPr>
              <a:spLocks noChangeShapeType="1"/>
            </p:cNvSpPr>
            <p:nvPr/>
          </p:nvSpPr>
          <p:spPr bwMode="auto">
            <a:xfrm>
              <a:off x="714" y="4110"/>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95"/>
                                        </p:tgtEl>
                                        <p:attrNameLst>
                                          <p:attrName>style.visibility</p:attrName>
                                        </p:attrNameLst>
                                      </p:cBhvr>
                                      <p:to>
                                        <p:strVal val="visible"/>
                                      </p:to>
                                    </p:set>
                                    <p:anim calcmode="lin" valueType="num">
                                      <p:cBhvr additive="base">
                                        <p:cTn id="7" dur="500" fill="hold"/>
                                        <p:tgtEl>
                                          <p:spTgt spid="66595"/>
                                        </p:tgtEl>
                                        <p:attrNameLst>
                                          <p:attrName>ppt_x</p:attrName>
                                        </p:attrNameLst>
                                      </p:cBhvr>
                                      <p:tavLst>
                                        <p:tav tm="0">
                                          <p:val>
                                            <p:strVal val="#ppt_x"/>
                                          </p:val>
                                        </p:tav>
                                        <p:tav tm="100000">
                                          <p:val>
                                            <p:strVal val="#ppt_x"/>
                                          </p:val>
                                        </p:tav>
                                      </p:tavLst>
                                    </p:anim>
                                    <p:anim calcmode="lin" valueType="num">
                                      <p:cBhvr additive="base">
                                        <p:cTn id="8" dur="500" fill="hold"/>
                                        <p:tgtEl>
                                          <p:spTgt spid="66595"/>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665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9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a:t>メモリの記述</a:t>
            </a:r>
          </a:p>
        </p:txBody>
      </p:sp>
      <p:sp>
        <p:nvSpPr>
          <p:cNvPr id="18435" name="Rectangle 3"/>
          <p:cNvSpPr>
            <a:spLocks noGrp="1" noChangeArrowheads="1"/>
          </p:cNvSpPr>
          <p:nvPr>
            <p:ph type="body" idx="1"/>
          </p:nvPr>
        </p:nvSpPr>
        <p:spPr/>
        <p:txBody>
          <a:bodyPr/>
          <a:lstStyle/>
          <a:p>
            <a:pPr eaLnBrk="1" hangingPunct="1">
              <a:lnSpc>
                <a:spcPct val="90000"/>
              </a:lnSpc>
              <a:buFontTx/>
              <a:buNone/>
            </a:pPr>
            <a:r>
              <a:rPr lang="en-US" altLang="ja-JP" sz="2400"/>
              <a:t>reg [15:0] dmem [0:255];</a:t>
            </a:r>
          </a:p>
          <a:p>
            <a:pPr eaLnBrk="1" hangingPunct="1">
              <a:lnSpc>
                <a:spcPct val="90000"/>
              </a:lnSpc>
              <a:buFontTx/>
              <a:buNone/>
            </a:pPr>
            <a:endParaRPr lang="en-US" altLang="ja-JP" sz="2400"/>
          </a:p>
          <a:p>
            <a:pPr eaLnBrk="1" hangingPunct="1">
              <a:lnSpc>
                <a:spcPct val="90000"/>
              </a:lnSpc>
              <a:buFontTx/>
              <a:buNone/>
            </a:pPr>
            <a:r>
              <a:rPr lang="en-US" altLang="ja-JP" sz="2400"/>
              <a:t>assign do = dmem[daddr]; </a:t>
            </a:r>
          </a:p>
          <a:p>
            <a:pPr eaLnBrk="1" hangingPunct="1">
              <a:lnSpc>
                <a:spcPct val="90000"/>
              </a:lnSpc>
              <a:buFontTx/>
              <a:buNone/>
            </a:pPr>
            <a:endParaRPr lang="en-US" altLang="ja-JP" sz="2400"/>
          </a:p>
          <a:p>
            <a:pPr eaLnBrk="1" hangingPunct="1">
              <a:lnSpc>
                <a:spcPct val="90000"/>
              </a:lnSpc>
              <a:buFontTx/>
              <a:buNone/>
            </a:pPr>
            <a:r>
              <a:rPr lang="en-US" altLang="ja-JP" sz="2400"/>
              <a:t>always @(posedge clk)</a:t>
            </a:r>
          </a:p>
          <a:p>
            <a:pPr eaLnBrk="1" hangingPunct="1">
              <a:lnSpc>
                <a:spcPct val="90000"/>
              </a:lnSpc>
              <a:buFontTx/>
              <a:buNone/>
            </a:pPr>
            <a:r>
              <a:rPr lang="en-US" altLang="ja-JP" sz="2400"/>
              <a:t>  if(we) dmem[daddr] &lt;= ddataout;</a:t>
            </a:r>
          </a:p>
          <a:p>
            <a:pPr eaLnBrk="1" hangingPunct="1">
              <a:lnSpc>
                <a:spcPct val="90000"/>
              </a:lnSpc>
              <a:buFontTx/>
              <a:buNone/>
            </a:pPr>
            <a:endParaRPr lang="en-US" altLang="ja-JP" sz="2400"/>
          </a:p>
          <a:p>
            <a:pPr eaLnBrk="1" hangingPunct="1">
              <a:lnSpc>
                <a:spcPct val="90000"/>
              </a:lnSpc>
              <a:buFontTx/>
              <a:buNone/>
            </a:pPr>
            <a:r>
              <a:rPr lang="en-US" altLang="ja-JP" sz="2400"/>
              <a:t>2</a:t>
            </a:r>
            <a:r>
              <a:rPr lang="ja-JP" altLang="en-US" sz="2400"/>
              <a:t>番地の上位</a:t>
            </a:r>
            <a:r>
              <a:rPr lang="en-US" altLang="ja-JP" sz="2400"/>
              <a:t>8</a:t>
            </a:r>
            <a:r>
              <a:rPr lang="ja-JP" altLang="en-US" sz="2400"/>
              <a:t>ビットは？</a:t>
            </a:r>
          </a:p>
          <a:p>
            <a:pPr lvl="1" eaLnBrk="1" hangingPunct="1">
              <a:lnSpc>
                <a:spcPct val="90000"/>
              </a:lnSpc>
              <a:buFontTx/>
              <a:buNone/>
            </a:pPr>
            <a:r>
              <a:rPr lang="en-US" altLang="ja-JP" sz="2000"/>
              <a:t>dmem[2][15:8]</a:t>
            </a:r>
          </a:p>
          <a:p>
            <a:pPr eaLnBrk="1" hangingPunct="1">
              <a:lnSpc>
                <a:spcPct val="90000"/>
              </a:lnSpc>
              <a:buFontTx/>
              <a:buNone/>
            </a:pPr>
            <a:endParaRPr lang="en-US" altLang="ja-JP" sz="2400"/>
          </a:p>
          <a:p>
            <a:pPr eaLnBrk="1" hangingPunct="1">
              <a:lnSpc>
                <a:spcPct val="90000"/>
              </a:lnSpc>
              <a:buFontTx/>
              <a:buNone/>
            </a:pPr>
            <a:r>
              <a:rPr lang="ja-JP" altLang="en-US" sz="2400"/>
              <a:t>メモリは通常、合成の対象としない→テストベンチで記述</a:t>
            </a:r>
            <a:endParaRPr lang="en-US" altLang="ja-JP" sz="2400"/>
          </a:p>
          <a:p>
            <a:pPr eaLnBrk="1" hangingPunct="1">
              <a:lnSpc>
                <a:spcPct val="90000"/>
              </a:lnSpc>
              <a:buFontTx/>
              <a:buNone/>
            </a:pPr>
            <a:r>
              <a:rPr lang="en-US" altLang="ja-JP" sz="2400"/>
              <a:t>$readmemh, $readmemb</a:t>
            </a:r>
            <a:r>
              <a:rPr lang="ja-JP" altLang="en-US" sz="2400"/>
              <a:t>で初期値を読み込み→後で説明！</a:t>
            </a:r>
          </a:p>
        </p:txBody>
      </p:sp>
      <p:sp>
        <p:nvSpPr>
          <p:cNvPr id="18436" name="AutoShape 4"/>
          <p:cNvSpPr>
            <a:spLocks noChangeArrowheads="1"/>
          </p:cNvSpPr>
          <p:nvPr/>
        </p:nvSpPr>
        <p:spPr bwMode="auto">
          <a:xfrm>
            <a:off x="5219700" y="1341438"/>
            <a:ext cx="2447925" cy="574675"/>
          </a:xfrm>
          <a:prstGeom prst="wedgeRoundRectCallout">
            <a:avLst>
              <a:gd name="adj1" fmla="val -42995"/>
              <a:gd name="adj2" fmla="val 54972"/>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幅</a:t>
            </a:r>
            <a:r>
              <a:rPr lang="en-US" altLang="ja-JP" sz="1800"/>
              <a:t>16</a:t>
            </a:r>
            <a:r>
              <a:rPr lang="ja-JP" altLang="en-US" sz="1800"/>
              <a:t>ビット、深さ</a:t>
            </a:r>
            <a:r>
              <a:rPr lang="en-US" altLang="ja-JP" sz="1800"/>
              <a:t>256</a:t>
            </a:r>
            <a:r>
              <a:rPr lang="ja-JP" altLang="en-US" sz="1800"/>
              <a:t>のメモリ宣言</a:t>
            </a:r>
          </a:p>
        </p:txBody>
      </p:sp>
      <p:sp>
        <p:nvSpPr>
          <p:cNvPr id="18437" name="AutoShape 5"/>
          <p:cNvSpPr>
            <a:spLocks noChangeArrowheads="1"/>
          </p:cNvSpPr>
          <p:nvPr/>
        </p:nvSpPr>
        <p:spPr bwMode="auto">
          <a:xfrm>
            <a:off x="4859338" y="2276475"/>
            <a:ext cx="2376487" cy="720725"/>
          </a:xfrm>
          <a:prstGeom prst="wedgeRoundRectCallout">
            <a:avLst>
              <a:gd name="adj1" fmla="val -35907"/>
              <a:gd name="adj2" fmla="val 4868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アドレス</a:t>
            </a:r>
            <a:r>
              <a:rPr lang="en-US" altLang="ja-JP" sz="1800"/>
              <a:t>daddr</a:t>
            </a:r>
            <a:r>
              <a:rPr lang="ja-JP" altLang="en-US" sz="1800"/>
              <a:t>からのデータ読み出し</a:t>
            </a:r>
          </a:p>
        </p:txBody>
      </p:sp>
      <p:sp>
        <p:nvSpPr>
          <p:cNvPr id="18438" name="AutoShape 6"/>
          <p:cNvSpPr>
            <a:spLocks noChangeArrowheads="1"/>
          </p:cNvSpPr>
          <p:nvPr/>
        </p:nvSpPr>
        <p:spPr bwMode="auto">
          <a:xfrm>
            <a:off x="6156325" y="3141663"/>
            <a:ext cx="2232025" cy="1366837"/>
          </a:xfrm>
          <a:prstGeom prst="wedgeRoundRectCallout">
            <a:avLst>
              <a:gd name="adj1" fmla="val -113940"/>
              <a:gd name="adj2" fmla="val 702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we=1</a:t>
            </a:r>
            <a:r>
              <a:rPr lang="ja-JP" altLang="en-US" sz="1800"/>
              <a:t>の時のクロック立ち上がりでデータの書き込み</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ja-JP" altLang="en-US" sz="4000"/>
              <a:t>メモリ付きのデータパスでの計算</a:t>
            </a:r>
            <a:br>
              <a:rPr lang="ja-JP" altLang="en-US" sz="4000"/>
            </a:br>
            <a:r>
              <a:rPr lang="en-US" altLang="ja-JP" sz="4000"/>
              <a:t>(p.18 </a:t>
            </a:r>
            <a:r>
              <a:rPr lang="ja-JP" altLang="en-US" sz="4000"/>
              <a:t>例題</a:t>
            </a:r>
            <a:r>
              <a:rPr lang="en-US" altLang="ja-JP" sz="4000"/>
              <a:t>2-3)</a:t>
            </a:r>
          </a:p>
        </p:txBody>
      </p:sp>
      <p:grpSp>
        <p:nvGrpSpPr>
          <p:cNvPr id="19459" name="Group 4"/>
          <p:cNvGrpSpPr>
            <a:grpSpLocks/>
          </p:cNvGrpSpPr>
          <p:nvPr/>
        </p:nvGrpSpPr>
        <p:grpSpPr bwMode="auto">
          <a:xfrm>
            <a:off x="1835150" y="1981200"/>
            <a:ext cx="2592388" cy="1093788"/>
            <a:chOff x="2018" y="1566"/>
            <a:chExt cx="1633" cy="689"/>
          </a:xfrm>
        </p:grpSpPr>
        <p:sp>
          <p:nvSpPr>
            <p:cNvPr id="19505" name="Text Box 5"/>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19506" name="Text Box 6"/>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19507" name="Group 7"/>
            <p:cNvGrpSpPr>
              <a:grpSpLocks/>
            </p:cNvGrpSpPr>
            <p:nvPr/>
          </p:nvGrpSpPr>
          <p:grpSpPr bwMode="auto">
            <a:xfrm>
              <a:off x="2018" y="1570"/>
              <a:ext cx="1633" cy="682"/>
              <a:chOff x="3288" y="1299"/>
              <a:chExt cx="1996" cy="953"/>
            </a:xfrm>
          </p:grpSpPr>
          <p:sp>
            <p:nvSpPr>
              <p:cNvPr id="19510" name="Line 8"/>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1" name="Line 9"/>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2" name="Line 10"/>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3" name="Line 11"/>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4" name="Line 12"/>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5" name="Line 13"/>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6" name="Line 14"/>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508" name="Text Box 15"/>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19509" name="Text Box 16"/>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sp>
        <p:nvSpPr>
          <p:cNvPr id="19460" name="Line 17"/>
          <p:cNvSpPr>
            <a:spLocks noChangeShapeType="1"/>
          </p:cNvSpPr>
          <p:nvPr/>
        </p:nvSpPr>
        <p:spPr bwMode="auto">
          <a:xfrm flipV="1">
            <a:off x="2484438" y="30702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1" name="Line 18"/>
          <p:cNvSpPr>
            <a:spLocks noChangeShapeType="1"/>
          </p:cNvSpPr>
          <p:nvPr/>
        </p:nvSpPr>
        <p:spPr bwMode="auto">
          <a:xfrm flipH="1" flipV="1">
            <a:off x="3851275" y="3070225"/>
            <a:ext cx="1588" cy="1366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2" name="Line 19"/>
          <p:cNvSpPr>
            <a:spLocks noChangeShapeType="1"/>
          </p:cNvSpPr>
          <p:nvPr/>
        </p:nvSpPr>
        <p:spPr bwMode="auto">
          <a:xfrm flipV="1">
            <a:off x="3203575" y="148431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3" name="Line 20"/>
          <p:cNvSpPr>
            <a:spLocks noChangeShapeType="1"/>
          </p:cNvSpPr>
          <p:nvPr/>
        </p:nvSpPr>
        <p:spPr bwMode="auto">
          <a:xfrm>
            <a:off x="900113" y="2347913"/>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4" name="Rectangle 21"/>
          <p:cNvSpPr>
            <a:spLocks noChangeArrowheads="1"/>
          </p:cNvSpPr>
          <p:nvPr/>
        </p:nvSpPr>
        <p:spPr bwMode="auto">
          <a:xfrm>
            <a:off x="1763713" y="3571875"/>
            <a:ext cx="1439862" cy="3603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5" name="Line 22"/>
          <p:cNvSpPr>
            <a:spLocks noChangeShapeType="1"/>
          </p:cNvSpPr>
          <p:nvPr/>
        </p:nvSpPr>
        <p:spPr bwMode="auto">
          <a:xfrm flipH="1">
            <a:off x="1474788" y="148431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6" name="Line 23"/>
          <p:cNvSpPr>
            <a:spLocks noChangeShapeType="1"/>
          </p:cNvSpPr>
          <p:nvPr/>
        </p:nvSpPr>
        <p:spPr bwMode="auto">
          <a:xfrm>
            <a:off x="1474788" y="1484313"/>
            <a:ext cx="0"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7" name="Line 24"/>
          <p:cNvSpPr>
            <a:spLocks noChangeShapeType="1"/>
          </p:cNvSpPr>
          <p:nvPr/>
        </p:nvSpPr>
        <p:spPr bwMode="auto">
          <a:xfrm>
            <a:off x="1474788" y="4364038"/>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8" name="Line 25"/>
          <p:cNvSpPr>
            <a:spLocks noChangeShapeType="1"/>
          </p:cNvSpPr>
          <p:nvPr/>
        </p:nvSpPr>
        <p:spPr bwMode="auto">
          <a:xfrm flipV="1">
            <a:off x="2482850" y="393223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9" name="Line 26"/>
          <p:cNvSpPr>
            <a:spLocks noChangeShapeType="1"/>
          </p:cNvSpPr>
          <p:nvPr/>
        </p:nvSpPr>
        <p:spPr bwMode="auto">
          <a:xfrm>
            <a:off x="17637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0" name="Line 27"/>
          <p:cNvSpPr>
            <a:spLocks noChangeShapeType="1"/>
          </p:cNvSpPr>
          <p:nvPr/>
        </p:nvSpPr>
        <p:spPr bwMode="auto">
          <a:xfrm flipH="1">
            <a:off x="17637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1" name="Line 28"/>
          <p:cNvSpPr>
            <a:spLocks noChangeShapeType="1"/>
          </p:cNvSpPr>
          <p:nvPr/>
        </p:nvSpPr>
        <p:spPr bwMode="auto">
          <a:xfrm>
            <a:off x="9715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2" name="Text Box 29"/>
          <p:cNvSpPr txBox="1">
            <a:spLocks noChangeArrowheads="1"/>
          </p:cNvSpPr>
          <p:nvPr/>
        </p:nvSpPr>
        <p:spPr bwMode="auto">
          <a:xfrm>
            <a:off x="21955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19473" name="Rectangle 30"/>
          <p:cNvSpPr>
            <a:spLocks noChangeArrowheads="1"/>
          </p:cNvSpPr>
          <p:nvPr/>
        </p:nvSpPr>
        <p:spPr bwMode="auto">
          <a:xfrm>
            <a:off x="3060700" y="44370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4" name="Rectangle 31"/>
          <p:cNvSpPr>
            <a:spLocks noChangeArrowheads="1"/>
          </p:cNvSpPr>
          <p:nvPr/>
        </p:nvSpPr>
        <p:spPr bwMode="auto">
          <a:xfrm>
            <a:off x="3060700" y="46529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5" name="Rectangle 32"/>
          <p:cNvSpPr>
            <a:spLocks noChangeArrowheads="1"/>
          </p:cNvSpPr>
          <p:nvPr/>
        </p:nvSpPr>
        <p:spPr bwMode="auto">
          <a:xfrm>
            <a:off x="3060700" y="48688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6" name="Rectangle 33"/>
          <p:cNvSpPr>
            <a:spLocks noChangeArrowheads="1"/>
          </p:cNvSpPr>
          <p:nvPr/>
        </p:nvSpPr>
        <p:spPr bwMode="auto">
          <a:xfrm>
            <a:off x="3060700" y="50847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7" name="Rectangle 34"/>
          <p:cNvSpPr>
            <a:spLocks noChangeArrowheads="1"/>
          </p:cNvSpPr>
          <p:nvPr/>
        </p:nvSpPr>
        <p:spPr bwMode="auto">
          <a:xfrm>
            <a:off x="3060700" y="53006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8" name="Rectangle 35"/>
          <p:cNvSpPr>
            <a:spLocks noChangeArrowheads="1"/>
          </p:cNvSpPr>
          <p:nvPr/>
        </p:nvSpPr>
        <p:spPr bwMode="auto">
          <a:xfrm>
            <a:off x="3060700" y="55165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9" name="Rectangle 36"/>
          <p:cNvSpPr>
            <a:spLocks noChangeArrowheads="1"/>
          </p:cNvSpPr>
          <p:nvPr/>
        </p:nvSpPr>
        <p:spPr bwMode="auto">
          <a:xfrm>
            <a:off x="3060700" y="616585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80" name="Rectangle 37"/>
          <p:cNvSpPr>
            <a:spLocks noChangeArrowheads="1"/>
          </p:cNvSpPr>
          <p:nvPr/>
        </p:nvSpPr>
        <p:spPr bwMode="auto">
          <a:xfrm>
            <a:off x="3060700" y="5732463"/>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81" name="Line 38"/>
          <p:cNvSpPr>
            <a:spLocks noChangeShapeType="1"/>
          </p:cNvSpPr>
          <p:nvPr/>
        </p:nvSpPr>
        <p:spPr bwMode="auto">
          <a:xfrm>
            <a:off x="1692275"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2" name="Line 42"/>
          <p:cNvSpPr>
            <a:spLocks noChangeShapeType="1"/>
          </p:cNvSpPr>
          <p:nvPr/>
        </p:nvSpPr>
        <p:spPr bwMode="auto">
          <a:xfrm flipV="1">
            <a:off x="4645025" y="6381750"/>
            <a:ext cx="0"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3" name="Line 43"/>
          <p:cNvSpPr>
            <a:spLocks noChangeShapeType="1"/>
          </p:cNvSpPr>
          <p:nvPr/>
        </p:nvSpPr>
        <p:spPr bwMode="auto">
          <a:xfrm>
            <a:off x="2484438" y="335756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4" name="Line 44"/>
          <p:cNvSpPr>
            <a:spLocks noChangeShapeType="1"/>
          </p:cNvSpPr>
          <p:nvPr/>
        </p:nvSpPr>
        <p:spPr bwMode="auto">
          <a:xfrm>
            <a:off x="3708400" y="3357563"/>
            <a:ext cx="0"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5" name="Text Box 45"/>
          <p:cNvSpPr txBox="1">
            <a:spLocks noChangeArrowheads="1"/>
          </p:cNvSpPr>
          <p:nvPr/>
        </p:nvSpPr>
        <p:spPr bwMode="auto">
          <a:xfrm>
            <a:off x="3471863" y="57531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19486" name="Line 46"/>
          <p:cNvSpPr>
            <a:spLocks noChangeShapeType="1"/>
          </p:cNvSpPr>
          <p:nvPr/>
        </p:nvSpPr>
        <p:spPr bwMode="auto">
          <a:xfrm flipV="1">
            <a:off x="3348038" y="6381750"/>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7" name="Line 47"/>
          <p:cNvSpPr>
            <a:spLocks noChangeShapeType="1"/>
          </p:cNvSpPr>
          <p:nvPr/>
        </p:nvSpPr>
        <p:spPr bwMode="auto">
          <a:xfrm flipV="1">
            <a:off x="3275013" y="6237288"/>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8" name="Line 48"/>
          <p:cNvSpPr>
            <a:spLocks noChangeShapeType="1"/>
          </p:cNvSpPr>
          <p:nvPr/>
        </p:nvSpPr>
        <p:spPr bwMode="auto">
          <a:xfrm>
            <a:off x="3348038" y="6237288"/>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9" name="Text Box 49"/>
          <p:cNvSpPr txBox="1">
            <a:spLocks noChangeArrowheads="1"/>
          </p:cNvSpPr>
          <p:nvPr/>
        </p:nvSpPr>
        <p:spPr bwMode="auto">
          <a:xfrm>
            <a:off x="4227513" y="637540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19490" name="Text Box 50"/>
          <p:cNvSpPr txBox="1">
            <a:spLocks noChangeArrowheads="1"/>
          </p:cNvSpPr>
          <p:nvPr/>
        </p:nvSpPr>
        <p:spPr bwMode="auto">
          <a:xfrm>
            <a:off x="1203325" y="500697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Address</a:t>
            </a:r>
          </a:p>
        </p:txBody>
      </p:sp>
      <p:sp>
        <p:nvSpPr>
          <p:cNvPr id="19491" name="Text Box 51"/>
          <p:cNvSpPr txBox="1">
            <a:spLocks noChangeArrowheads="1"/>
          </p:cNvSpPr>
          <p:nvPr/>
        </p:nvSpPr>
        <p:spPr bwMode="auto">
          <a:xfrm>
            <a:off x="2787650" y="63754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9492" name="Text Box 52"/>
          <p:cNvSpPr txBox="1">
            <a:spLocks noChangeArrowheads="1"/>
          </p:cNvSpPr>
          <p:nvPr/>
        </p:nvSpPr>
        <p:spPr bwMode="auto">
          <a:xfrm>
            <a:off x="6842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19493" name="Text Box 53"/>
          <p:cNvSpPr txBox="1">
            <a:spLocks noChangeArrowheads="1"/>
          </p:cNvSpPr>
          <p:nvPr/>
        </p:nvSpPr>
        <p:spPr bwMode="auto">
          <a:xfrm>
            <a:off x="6111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19494" name="Text Box 54"/>
          <p:cNvSpPr txBox="1">
            <a:spLocks noChangeArrowheads="1"/>
          </p:cNvSpPr>
          <p:nvPr/>
        </p:nvSpPr>
        <p:spPr bwMode="auto">
          <a:xfrm>
            <a:off x="5219700" y="1341438"/>
            <a:ext cx="395653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dirty="0"/>
              <a:t>０番地に</a:t>
            </a:r>
            <a:r>
              <a:rPr lang="en-US" altLang="ja-JP" sz="2000" b="1" dirty="0"/>
              <a:t>X</a:t>
            </a:r>
            <a:r>
              <a:rPr lang="ja-JP" altLang="en-US" sz="2000" b="1" dirty="0" err="1"/>
              <a:t>、</a:t>
            </a:r>
            <a:r>
              <a:rPr lang="en-US" altLang="ja-JP" sz="2000" b="1" dirty="0"/>
              <a:t>1</a:t>
            </a:r>
            <a:r>
              <a:rPr lang="ja-JP" altLang="en-US" sz="2000" b="1" dirty="0"/>
              <a:t>番地に</a:t>
            </a:r>
            <a:r>
              <a:rPr lang="en-US" altLang="ja-JP" sz="2000" b="1" dirty="0"/>
              <a:t>Y</a:t>
            </a:r>
            <a:r>
              <a:rPr lang="ja-JP" altLang="en-US" sz="2000" b="1" dirty="0"/>
              <a:t>が入っている</a:t>
            </a:r>
          </a:p>
          <a:p>
            <a:pPr eaLnBrk="1" hangingPunct="1">
              <a:spcBef>
                <a:spcPct val="0"/>
              </a:spcBef>
              <a:buFontTx/>
              <a:buNone/>
            </a:pPr>
            <a:r>
              <a:rPr lang="en-US" altLang="ja-JP" sz="2000" b="1" dirty="0"/>
              <a:t>X+Y</a:t>
            </a:r>
            <a:r>
              <a:rPr lang="ja-JP" altLang="en-US" sz="2000" b="1" dirty="0"/>
              <a:t>を計算して</a:t>
            </a:r>
            <a:r>
              <a:rPr lang="en-US" altLang="ja-JP" sz="2000" b="1" dirty="0"/>
              <a:t>2</a:t>
            </a:r>
            <a:r>
              <a:rPr lang="ja-JP" altLang="en-US" sz="2000" b="1" dirty="0"/>
              <a:t>番地に格納せよ</a:t>
            </a:r>
          </a:p>
          <a:p>
            <a:pPr eaLnBrk="1" hangingPunct="1">
              <a:spcBef>
                <a:spcPct val="0"/>
              </a:spcBef>
              <a:buFontTx/>
              <a:buNone/>
            </a:pPr>
            <a:endParaRPr lang="ja-JP" altLang="en-US" sz="2000" b="1" dirty="0"/>
          </a:p>
          <a:p>
            <a:pPr eaLnBrk="1" hangingPunct="1">
              <a:spcBef>
                <a:spcPct val="0"/>
              </a:spcBef>
              <a:buFontTx/>
              <a:buNone/>
            </a:pPr>
            <a:r>
              <a:rPr lang="en-US" altLang="ja-JP" sz="2000" b="1" dirty="0"/>
              <a:t>we com  Address</a:t>
            </a:r>
          </a:p>
          <a:p>
            <a:pPr eaLnBrk="1" hangingPunct="1">
              <a:spcBef>
                <a:spcPct val="0"/>
              </a:spcBef>
              <a:buFontTx/>
              <a:buNone/>
            </a:pPr>
            <a:r>
              <a:rPr lang="en-US" altLang="ja-JP" sz="2000" b="1" dirty="0"/>
              <a:t> 0    001    00000000</a:t>
            </a:r>
          </a:p>
          <a:p>
            <a:pPr eaLnBrk="1" hangingPunct="1">
              <a:spcBef>
                <a:spcPct val="0"/>
              </a:spcBef>
              <a:buFontTx/>
              <a:buNone/>
            </a:pPr>
            <a:r>
              <a:rPr lang="en-US" altLang="ja-JP" sz="2000" b="1" dirty="0"/>
              <a:t> 0    110    00000001</a:t>
            </a:r>
          </a:p>
          <a:p>
            <a:pPr eaLnBrk="1" hangingPunct="1">
              <a:spcBef>
                <a:spcPct val="0"/>
              </a:spcBef>
              <a:buFontTx/>
              <a:buNone/>
            </a:pPr>
            <a:r>
              <a:rPr lang="en-US" altLang="ja-JP" sz="2000" b="1" dirty="0"/>
              <a:t> 1     000   00000010</a:t>
            </a:r>
          </a:p>
        </p:txBody>
      </p:sp>
      <p:sp>
        <p:nvSpPr>
          <p:cNvPr id="19495" name="Text Box 55"/>
          <p:cNvSpPr txBox="1">
            <a:spLocks noChangeArrowheads="1"/>
          </p:cNvSpPr>
          <p:nvPr/>
        </p:nvSpPr>
        <p:spPr bwMode="auto">
          <a:xfrm>
            <a:off x="3759200"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9496" name="Line 57"/>
          <p:cNvSpPr>
            <a:spLocks noChangeShapeType="1"/>
          </p:cNvSpPr>
          <p:nvPr/>
        </p:nvSpPr>
        <p:spPr bwMode="auto">
          <a:xfrm flipH="1">
            <a:off x="7812360" y="2708275"/>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7" name="Text Box 58"/>
          <p:cNvSpPr txBox="1">
            <a:spLocks noChangeArrowheads="1"/>
          </p:cNvSpPr>
          <p:nvPr/>
        </p:nvSpPr>
        <p:spPr bwMode="auto">
          <a:xfrm>
            <a:off x="2676525" y="43656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19498" name="Line 59"/>
          <p:cNvSpPr>
            <a:spLocks noChangeShapeType="1"/>
          </p:cNvSpPr>
          <p:nvPr/>
        </p:nvSpPr>
        <p:spPr bwMode="auto">
          <a:xfrm flipV="1">
            <a:off x="3995738" y="2852738"/>
            <a:ext cx="0" cy="1655762"/>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9" name="Text Box 60"/>
          <p:cNvSpPr txBox="1">
            <a:spLocks noChangeArrowheads="1"/>
          </p:cNvSpPr>
          <p:nvPr/>
        </p:nvSpPr>
        <p:spPr bwMode="auto">
          <a:xfrm>
            <a:off x="1619250" y="1773238"/>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001</a:t>
            </a:r>
          </a:p>
          <a:p>
            <a:pPr eaLnBrk="1" hangingPunct="1">
              <a:spcBef>
                <a:spcPct val="0"/>
              </a:spcBef>
              <a:buFontTx/>
              <a:buNone/>
            </a:pPr>
            <a:r>
              <a:rPr lang="en-US" altLang="ja-JP" sz="1800" b="1"/>
              <a:t>THB</a:t>
            </a:r>
          </a:p>
        </p:txBody>
      </p:sp>
      <p:sp>
        <p:nvSpPr>
          <p:cNvPr id="19500" name="Line 61"/>
          <p:cNvSpPr>
            <a:spLocks noChangeShapeType="1"/>
          </p:cNvSpPr>
          <p:nvPr/>
        </p:nvSpPr>
        <p:spPr bwMode="auto">
          <a:xfrm flipH="1" flipV="1">
            <a:off x="3276600" y="1412875"/>
            <a:ext cx="719138" cy="1439863"/>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1" name="Line 62"/>
          <p:cNvSpPr>
            <a:spLocks noChangeShapeType="1"/>
          </p:cNvSpPr>
          <p:nvPr/>
        </p:nvSpPr>
        <p:spPr bwMode="auto">
          <a:xfrm flipH="1">
            <a:off x="1331913" y="1412875"/>
            <a:ext cx="1944687"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2" name="Line 63"/>
          <p:cNvSpPr>
            <a:spLocks noChangeShapeType="1"/>
          </p:cNvSpPr>
          <p:nvPr/>
        </p:nvSpPr>
        <p:spPr bwMode="auto">
          <a:xfrm>
            <a:off x="1331913" y="1412875"/>
            <a:ext cx="0" cy="309562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3" name="Line 64"/>
          <p:cNvSpPr>
            <a:spLocks noChangeShapeType="1"/>
          </p:cNvSpPr>
          <p:nvPr/>
        </p:nvSpPr>
        <p:spPr bwMode="auto">
          <a:xfrm>
            <a:off x="1331913" y="4508500"/>
            <a:ext cx="1223962"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4" name="Line 65"/>
          <p:cNvSpPr>
            <a:spLocks noChangeShapeType="1"/>
          </p:cNvSpPr>
          <p:nvPr/>
        </p:nvSpPr>
        <p:spPr bwMode="auto">
          <a:xfrm flipV="1">
            <a:off x="2555875" y="3860800"/>
            <a:ext cx="0" cy="64770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a:t>メモリ付きのデータパス</a:t>
            </a:r>
          </a:p>
        </p:txBody>
      </p:sp>
      <p:grpSp>
        <p:nvGrpSpPr>
          <p:cNvPr id="20483" name="Group 3"/>
          <p:cNvGrpSpPr>
            <a:grpSpLocks/>
          </p:cNvGrpSpPr>
          <p:nvPr/>
        </p:nvGrpSpPr>
        <p:grpSpPr bwMode="auto">
          <a:xfrm>
            <a:off x="1835150" y="1981200"/>
            <a:ext cx="2592388" cy="1093788"/>
            <a:chOff x="2018" y="1566"/>
            <a:chExt cx="1633" cy="689"/>
          </a:xfrm>
        </p:grpSpPr>
        <p:sp>
          <p:nvSpPr>
            <p:cNvPr id="20531" name="Text Box 4"/>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0532" name="Text Box 5"/>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0533" name="Group 6"/>
            <p:cNvGrpSpPr>
              <a:grpSpLocks/>
            </p:cNvGrpSpPr>
            <p:nvPr/>
          </p:nvGrpSpPr>
          <p:grpSpPr bwMode="auto">
            <a:xfrm>
              <a:off x="2018" y="1570"/>
              <a:ext cx="1633" cy="682"/>
              <a:chOff x="3288" y="1299"/>
              <a:chExt cx="1996" cy="953"/>
            </a:xfrm>
          </p:grpSpPr>
          <p:sp>
            <p:nvSpPr>
              <p:cNvPr id="20536" name="Line 7"/>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7" name="Line 8"/>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8" name="Line 9"/>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9" name="Line 10"/>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0" name="Line 11"/>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1" name="Line 12"/>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2" name="Line 13"/>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534" name="Text Box 14"/>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0535" name="Text Box 15"/>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sp>
        <p:nvSpPr>
          <p:cNvPr id="20484" name="Line 16"/>
          <p:cNvSpPr>
            <a:spLocks noChangeShapeType="1"/>
          </p:cNvSpPr>
          <p:nvPr/>
        </p:nvSpPr>
        <p:spPr bwMode="auto">
          <a:xfrm flipV="1">
            <a:off x="2484438" y="30702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5" name="Line 17"/>
          <p:cNvSpPr>
            <a:spLocks noChangeShapeType="1"/>
          </p:cNvSpPr>
          <p:nvPr/>
        </p:nvSpPr>
        <p:spPr bwMode="auto">
          <a:xfrm flipH="1" flipV="1">
            <a:off x="3851275" y="3070225"/>
            <a:ext cx="1588" cy="1366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6" name="Line 18"/>
          <p:cNvSpPr>
            <a:spLocks noChangeShapeType="1"/>
          </p:cNvSpPr>
          <p:nvPr/>
        </p:nvSpPr>
        <p:spPr bwMode="auto">
          <a:xfrm flipV="1">
            <a:off x="3203575" y="148431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7" name="Line 19"/>
          <p:cNvSpPr>
            <a:spLocks noChangeShapeType="1"/>
          </p:cNvSpPr>
          <p:nvPr/>
        </p:nvSpPr>
        <p:spPr bwMode="auto">
          <a:xfrm>
            <a:off x="900113" y="2347913"/>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8" name="Rectangle 20"/>
          <p:cNvSpPr>
            <a:spLocks noChangeArrowheads="1"/>
          </p:cNvSpPr>
          <p:nvPr/>
        </p:nvSpPr>
        <p:spPr bwMode="auto">
          <a:xfrm>
            <a:off x="1763713" y="3571875"/>
            <a:ext cx="1439862" cy="3603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9" name="Line 21"/>
          <p:cNvSpPr>
            <a:spLocks noChangeShapeType="1"/>
          </p:cNvSpPr>
          <p:nvPr/>
        </p:nvSpPr>
        <p:spPr bwMode="auto">
          <a:xfrm flipH="1">
            <a:off x="1474788" y="148431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0" name="Line 22"/>
          <p:cNvSpPr>
            <a:spLocks noChangeShapeType="1"/>
          </p:cNvSpPr>
          <p:nvPr/>
        </p:nvSpPr>
        <p:spPr bwMode="auto">
          <a:xfrm>
            <a:off x="1474788" y="1484313"/>
            <a:ext cx="0"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1" name="Line 23"/>
          <p:cNvSpPr>
            <a:spLocks noChangeShapeType="1"/>
          </p:cNvSpPr>
          <p:nvPr/>
        </p:nvSpPr>
        <p:spPr bwMode="auto">
          <a:xfrm>
            <a:off x="1474788" y="4364038"/>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2" name="Line 24"/>
          <p:cNvSpPr>
            <a:spLocks noChangeShapeType="1"/>
          </p:cNvSpPr>
          <p:nvPr/>
        </p:nvSpPr>
        <p:spPr bwMode="auto">
          <a:xfrm flipV="1">
            <a:off x="2482850" y="393223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3" name="Line 25"/>
          <p:cNvSpPr>
            <a:spLocks noChangeShapeType="1"/>
          </p:cNvSpPr>
          <p:nvPr/>
        </p:nvSpPr>
        <p:spPr bwMode="auto">
          <a:xfrm>
            <a:off x="17637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4" name="Line 26"/>
          <p:cNvSpPr>
            <a:spLocks noChangeShapeType="1"/>
          </p:cNvSpPr>
          <p:nvPr/>
        </p:nvSpPr>
        <p:spPr bwMode="auto">
          <a:xfrm flipH="1">
            <a:off x="17637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5" name="Line 27"/>
          <p:cNvSpPr>
            <a:spLocks noChangeShapeType="1"/>
          </p:cNvSpPr>
          <p:nvPr/>
        </p:nvSpPr>
        <p:spPr bwMode="auto">
          <a:xfrm>
            <a:off x="9715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6" name="Text Box 28"/>
          <p:cNvSpPr txBox="1">
            <a:spLocks noChangeArrowheads="1"/>
          </p:cNvSpPr>
          <p:nvPr/>
        </p:nvSpPr>
        <p:spPr bwMode="auto">
          <a:xfrm>
            <a:off x="21955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20497" name="Rectangle 29"/>
          <p:cNvSpPr>
            <a:spLocks noChangeArrowheads="1"/>
          </p:cNvSpPr>
          <p:nvPr/>
        </p:nvSpPr>
        <p:spPr bwMode="auto">
          <a:xfrm>
            <a:off x="3060700" y="44370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98" name="Rectangle 30"/>
          <p:cNvSpPr>
            <a:spLocks noChangeArrowheads="1"/>
          </p:cNvSpPr>
          <p:nvPr/>
        </p:nvSpPr>
        <p:spPr bwMode="auto">
          <a:xfrm>
            <a:off x="3060700" y="46529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99" name="Rectangle 31"/>
          <p:cNvSpPr>
            <a:spLocks noChangeArrowheads="1"/>
          </p:cNvSpPr>
          <p:nvPr/>
        </p:nvSpPr>
        <p:spPr bwMode="auto">
          <a:xfrm>
            <a:off x="3060700" y="48688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0" name="Rectangle 32"/>
          <p:cNvSpPr>
            <a:spLocks noChangeArrowheads="1"/>
          </p:cNvSpPr>
          <p:nvPr/>
        </p:nvSpPr>
        <p:spPr bwMode="auto">
          <a:xfrm>
            <a:off x="3060700" y="50847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1" name="Rectangle 33"/>
          <p:cNvSpPr>
            <a:spLocks noChangeArrowheads="1"/>
          </p:cNvSpPr>
          <p:nvPr/>
        </p:nvSpPr>
        <p:spPr bwMode="auto">
          <a:xfrm>
            <a:off x="3060700" y="53006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2" name="Rectangle 34"/>
          <p:cNvSpPr>
            <a:spLocks noChangeArrowheads="1"/>
          </p:cNvSpPr>
          <p:nvPr/>
        </p:nvSpPr>
        <p:spPr bwMode="auto">
          <a:xfrm>
            <a:off x="3060700" y="55165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3" name="Rectangle 35"/>
          <p:cNvSpPr>
            <a:spLocks noChangeArrowheads="1"/>
          </p:cNvSpPr>
          <p:nvPr/>
        </p:nvSpPr>
        <p:spPr bwMode="auto">
          <a:xfrm>
            <a:off x="3060700" y="616585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4" name="Rectangle 36"/>
          <p:cNvSpPr>
            <a:spLocks noChangeArrowheads="1"/>
          </p:cNvSpPr>
          <p:nvPr/>
        </p:nvSpPr>
        <p:spPr bwMode="auto">
          <a:xfrm>
            <a:off x="3060700" y="5732463"/>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05" name="Line 37"/>
          <p:cNvSpPr>
            <a:spLocks noChangeShapeType="1"/>
          </p:cNvSpPr>
          <p:nvPr/>
        </p:nvSpPr>
        <p:spPr bwMode="auto">
          <a:xfrm>
            <a:off x="1692275"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6" name="Line 39"/>
          <p:cNvSpPr>
            <a:spLocks noChangeShapeType="1"/>
          </p:cNvSpPr>
          <p:nvPr/>
        </p:nvSpPr>
        <p:spPr bwMode="auto">
          <a:xfrm flipH="1" flipV="1">
            <a:off x="4643438" y="6381750"/>
            <a:ext cx="1587"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7" name="Line 40"/>
          <p:cNvSpPr>
            <a:spLocks noChangeShapeType="1"/>
          </p:cNvSpPr>
          <p:nvPr/>
        </p:nvSpPr>
        <p:spPr bwMode="auto">
          <a:xfrm>
            <a:off x="2484438" y="335756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8" name="Line 41"/>
          <p:cNvSpPr>
            <a:spLocks noChangeShapeType="1"/>
          </p:cNvSpPr>
          <p:nvPr/>
        </p:nvSpPr>
        <p:spPr bwMode="auto">
          <a:xfrm>
            <a:off x="3708400" y="3357563"/>
            <a:ext cx="0"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9" name="Text Box 42"/>
          <p:cNvSpPr txBox="1">
            <a:spLocks noChangeArrowheads="1"/>
          </p:cNvSpPr>
          <p:nvPr/>
        </p:nvSpPr>
        <p:spPr bwMode="auto">
          <a:xfrm>
            <a:off x="3471863" y="57531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0510" name="Line 43"/>
          <p:cNvSpPr>
            <a:spLocks noChangeShapeType="1"/>
          </p:cNvSpPr>
          <p:nvPr/>
        </p:nvSpPr>
        <p:spPr bwMode="auto">
          <a:xfrm flipV="1">
            <a:off x="3348038" y="6381750"/>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1" name="Line 44"/>
          <p:cNvSpPr>
            <a:spLocks noChangeShapeType="1"/>
          </p:cNvSpPr>
          <p:nvPr/>
        </p:nvSpPr>
        <p:spPr bwMode="auto">
          <a:xfrm flipV="1">
            <a:off x="3275013" y="6237288"/>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2" name="Line 45"/>
          <p:cNvSpPr>
            <a:spLocks noChangeShapeType="1"/>
          </p:cNvSpPr>
          <p:nvPr/>
        </p:nvSpPr>
        <p:spPr bwMode="auto">
          <a:xfrm>
            <a:off x="3348038" y="6237288"/>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3" name="Text Box 46"/>
          <p:cNvSpPr txBox="1">
            <a:spLocks noChangeArrowheads="1"/>
          </p:cNvSpPr>
          <p:nvPr/>
        </p:nvSpPr>
        <p:spPr bwMode="auto">
          <a:xfrm>
            <a:off x="4227513" y="637540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20514" name="Text Box 47"/>
          <p:cNvSpPr txBox="1">
            <a:spLocks noChangeArrowheads="1"/>
          </p:cNvSpPr>
          <p:nvPr/>
        </p:nvSpPr>
        <p:spPr bwMode="auto">
          <a:xfrm>
            <a:off x="1203325" y="500697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Address</a:t>
            </a:r>
          </a:p>
        </p:txBody>
      </p:sp>
      <p:sp>
        <p:nvSpPr>
          <p:cNvPr id="20515" name="Text Box 48"/>
          <p:cNvSpPr txBox="1">
            <a:spLocks noChangeArrowheads="1"/>
          </p:cNvSpPr>
          <p:nvPr/>
        </p:nvSpPr>
        <p:spPr bwMode="auto">
          <a:xfrm>
            <a:off x="2787650" y="63754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0516" name="Text Box 49"/>
          <p:cNvSpPr txBox="1">
            <a:spLocks noChangeArrowheads="1"/>
          </p:cNvSpPr>
          <p:nvPr/>
        </p:nvSpPr>
        <p:spPr bwMode="auto">
          <a:xfrm>
            <a:off x="6842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0517" name="Text Box 50"/>
          <p:cNvSpPr txBox="1">
            <a:spLocks noChangeArrowheads="1"/>
          </p:cNvSpPr>
          <p:nvPr/>
        </p:nvSpPr>
        <p:spPr bwMode="auto">
          <a:xfrm>
            <a:off x="6111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0518" name="Text Box 51"/>
          <p:cNvSpPr txBox="1">
            <a:spLocks noChangeArrowheads="1"/>
          </p:cNvSpPr>
          <p:nvPr/>
        </p:nvSpPr>
        <p:spPr bwMode="auto">
          <a:xfrm>
            <a:off x="5219700" y="1341438"/>
            <a:ext cx="3532188"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p>
          <a:p>
            <a:pPr eaLnBrk="1" hangingPunct="1">
              <a:spcBef>
                <a:spcPct val="0"/>
              </a:spcBef>
              <a:buFontTx/>
              <a:buNone/>
            </a:pPr>
            <a:r>
              <a:rPr lang="en-US" altLang="ja-JP" sz="1800" b="1"/>
              <a:t> 0    110    00000001</a:t>
            </a:r>
          </a:p>
          <a:p>
            <a:pPr eaLnBrk="1" hangingPunct="1">
              <a:spcBef>
                <a:spcPct val="0"/>
              </a:spcBef>
              <a:buFontTx/>
              <a:buNone/>
            </a:pPr>
            <a:r>
              <a:rPr lang="en-US" altLang="ja-JP" sz="1800" b="1"/>
              <a:t> 1     000   00000010</a:t>
            </a:r>
          </a:p>
        </p:txBody>
      </p:sp>
      <p:sp>
        <p:nvSpPr>
          <p:cNvPr id="20519" name="Text Box 52"/>
          <p:cNvSpPr txBox="1">
            <a:spLocks noChangeArrowheads="1"/>
          </p:cNvSpPr>
          <p:nvPr/>
        </p:nvSpPr>
        <p:spPr bwMode="auto">
          <a:xfrm>
            <a:off x="3759200"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0520" name="Line 53"/>
          <p:cNvSpPr>
            <a:spLocks noChangeShapeType="1"/>
          </p:cNvSpPr>
          <p:nvPr/>
        </p:nvSpPr>
        <p:spPr bwMode="auto">
          <a:xfrm flipH="1">
            <a:off x="7451725" y="2852738"/>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1" name="Text Box 54"/>
          <p:cNvSpPr txBox="1">
            <a:spLocks noChangeArrowheads="1"/>
          </p:cNvSpPr>
          <p:nvPr/>
        </p:nvSpPr>
        <p:spPr bwMode="auto">
          <a:xfrm>
            <a:off x="2676525" y="45751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20522" name="Line 55"/>
          <p:cNvSpPr>
            <a:spLocks noChangeShapeType="1"/>
          </p:cNvSpPr>
          <p:nvPr/>
        </p:nvSpPr>
        <p:spPr bwMode="auto">
          <a:xfrm flipV="1">
            <a:off x="3995738" y="2852738"/>
            <a:ext cx="0" cy="1944687"/>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3" name="Text Box 56"/>
          <p:cNvSpPr txBox="1">
            <a:spLocks noChangeArrowheads="1"/>
          </p:cNvSpPr>
          <p:nvPr/>
        </p:nvSpPr>
        <p:spPr bwMode="auto">
          <a:xfrm>
            <a:off x="1619250" y="1773238"/>
            <a:ext cx="67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a:p>
            <a:pPr eaLnBrk="1" hangingPunct="1">
              <a:spcBef>
                <a:spcPct val="0"/>
              </a:spcBef>
              <a:buFontTx/>
              <a:buNone/>
            </a:pPr>
            <a:r>
              <a:rPr lang="en-US" altLang="ja-JP" sz="1800" b="1"/>
              <a:t>ADD</a:t>
            </a:r>
          </a:p>
        </p:txBody>
      </p:sp>
      <p:sp>
        <p:nvSpPr>
          <p:cNvPr id="20524" name="Line 58"/>
          <p:cNvSpPr>
            <a:spLocks noChangeShapeType="1"/>
          </p:cNvSpPr>
          <p:nvPr/>
        </p:nvSpPr>
        <p:spPr bwMode="auto">
          <a:xfrm flipH="1">
            <a:off x="1331913" y="1412875"/>
            <a:ext cx="1944687"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5" name="Line 59"/>
          <p:cNvSpPr>
            <a:spLocks noChangeShapeType="1"/>
          </p:cNvSpPr>
          <p:nvPr/>
        </p:nvSpPr>
        <p:spPr bwMode="auto">
          <a:xfrm>
            <a:off x="1331913" y="1412875"/>
            <a:ext cx="0" cy="309562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6" name="Line 60"/>
          <p:cNvSpPr>
            <a:spLocks noChangeShapeType="1"/>
          </p:cNvSpPr>
          <p:nvPr/>
        </p:nvSpPr>
        <p:spPr bwMode="auto">
          <a:xfrm>
            <a:off x="1331913" y="4508500"/>
            <a:ext cx="1223962"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7" name="Line 61"/>
          <p:cNvSpPr>
            <a:spLocks noChangeShapeType="1"/>
          </p:cNvSpPr>
          <p:nvPr/>
        </p:nvSpPr>
        <p:spPr bwMode="auto">
          <a:xfrm flipV="1">
            <a:off x="2555875" y="3860800"/>
            <a:ext cx="0" cy="64770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8" name="Line 62"/>
          <p:cNvSpPr>
            <a:spLocks noChangeShapeType="1"/>
          </p:cNvSpPr>
          <p:nvPr/>
        </p:nvSpPr>
        <p:spPr bwMode="auto">
          <a:xfrm flipV="1">
            <a:off x="2627313" y="2924175"/>
            <a:ext cx="0" cy="504825"/>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9" name="Text Box 63"/>
          <p:cNvSpPr txBox="1">
            <a:spLocks noChangeArrowheads="1"/>
          </p:cNvSpPr>
          <p:nvPr/>
        </p:nvSpPr>
        <p:spPr bwMode="auto">
          <a:xfrm>
            <a:off x="2967038" y="22971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0530" name="Line 64"/>
          <p:cNvSpPr>
            <a:spLocks noChangeShapeType="1"/>
          </p:cNvSpPr>
          <p:nvPr/>
        </p:nvSpPr>
        <p:spPr bwMode="auto">
          <a:xfrm flipV="1">
            <a:off x="3276600" y="1412875"/>
            <a:ext cx="0" cy="504825"/>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ja-JP" sz="4000"/>
              <a:t>ALU</a:t>
            </a:r>
            <a:r>
              <a:rPr lang="ja-JP" altLang="en-US" sz="4000"/>
              <a:t>で色々な演算ができる</a:t>
            </a:r>
          </a:p>
        </p:txBody>
      </p:sp>
      <p:sp>
        <p:nvSpPr>
          <p:cNvPr id="3075" name="Rectangle 3"/>
          <p:cNvSpPr>
            <a:spLocks noGrp="1" noChangeArrowheads="1"/>
          </p:cNvSpPr>
          <p:nvPr>
            <p:ph type="body" idx="1"/>
          </p:nvPr>
        </p:nvSpPr>
        <p:spPr>
          <a:xfrm>
            <a:off x="457200" y="1600200"/>
            <a:ext cx="8435975" cy="676275"/>
          </a:xfrm>
        </p:spPr>
        <p:txBody>
          <a:bodyPr/>
          <a:lstStyle/>
          <a:p>
            <a:pPr eaLnBrk="1" hangingPunct="1"/>
            <a:r>
              <a:rPr lang="ja-JP" altLang="en-US"/>
              <a:t>しかし、</a:t>
            </a:r>
            <a:r>
              <a:rPr lang="en-US" altLang="ja-JP"/>
              <a:t>2</a:t>
            </a:r>
            <a:r>
              <a:rPr lang="ja-JP" altLang="en-US"/>
              <a:t>つの入力データに限定される</a:t>
            </a:r>
          </a:p>
        </p:txBody>
      </p:sp>
      <p:grpSp>
        <p:nvGrpSpPr>
          <p:cNvPr id="3076" name="Group 6"/>
          <p:cNvGrpSpPr>
            <a:grpSpLocks/>
          </p:cNvGrpSpPr>
          <p:nvPr/>
        </p:nvGrpSpPr>
        <p:grpSpPr bwMode="auto">
          <a:xfrm>
            <a:off x="2843213" y="3271838"/>
            <a:ext cx="2592387" cy="1093787"/>
            <a:chOff x="2018" y="1566"/>
            <a:chExt cx="1633" cy="689"/>
          </a:xfrm>
        </p:grpSpPr>
        <p:sp>
          <p:nvSpPr>
            <p:cNvPr id="3085" name="Text Box 7"/>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3086" name="Text Box 8"/>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3087" name="Group 9"/>
            <p:cNvGrpSpPr>
              <a:grpSpLocks/>
            </p:cNvGrpSpPr>
            <p:nvPr/>
          </p:nvGrpSpPr>
          <p:grpSpPr bwMode="auto">
            <a:xfrm>
              <a:off x="2018" y="1570"/>
              <a:ext cx="1633" cy="682"/>
              <a:chOff x="3288" y="1299"/>
              <a:chExt cx="1996" cy="953"/>
            </a:xfrm>
          </p:grpSpPr>
          <p:sp>
            <p:nvSpPr>
              <p:cNvPr id="3090" name="Line 1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1" name="Line 1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2" name="Line 1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3" name="Line 1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4" name="Line 1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5" name="Line 1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6" name="Line 1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88" name="Text Box 17"/>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3089" name="Text Box 18"/>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sp>
        <p:nvSpPr>
          <p:cNvPr id="3077" name="Line 19"/>
          <p:cNvSpPr>
            <a:spLocks noChangeShapeType="1"/>
          </p:cNvSpPr>
          <p:nvPr/>
        </p:nvSpPr>
        <p:spPr bwMode="auto">
          <a:xfrm flipV="1">
            <a:off x="3490913" y="4365625"/>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 name="Line 20"/>
          <p:cNvSpPr>
            <a:spLocks noChangeShapeType="1"/>
          </p:cNvSpPr>
          <p:nvPr/>
        </p:nvSpPr>
        <p:spPr bwMode="auto">
          <a:xfrm flipV="1">
            <a:off x="4859338" y="4365625"/>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 name="Line 21"/>
          <p:cNvSpPr>
            <a:spLocks noChangeShapeType="1"/>
          </p:cNvSpPr>
          <p:nvPr/>
        </p:nvSpPr>
        <p:spPr bwMode="auto">
          <a:xfrm>
            <a:off x="2771775" y="3644900"/>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0" name="Text Box 22"/>
          <p:cNvSpPr txBox="1">
            <a:spLocks noChangeArrowheads="1"/>
          </p:cNvSpPr>
          <p:nvPr/>
        </p:nvSpPr>
        <p:spPr bwMode="auto">
          <a:xfrm>
            <a:off x="3346450" y="487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X</a:t>
            </a:r>
          </a:p>
        </p:txBody>
      </p:sp>
      <p:sp>
        <p:nvSpPr>
          <p:cNvPr id="3081" name="Text Box 23"/>
          <p:cNvSpPr txBox="1">
            <a:spLocks noChangeArrowheads="1"/>
          </p:cNvSpPr>
          <p:nvPr/>
        </p:nvSpPr>
        <p:spPr bwMode="auto">
          <a:xfrm>
            <a:off x="4714875" y="487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3082" name="Text Box 24"/>
          <p:cNvSpPr txBox="1">
            <a:spLocks noChangeArrowheads="1"/>
          </p:cNvSpPr>
          <p:nvPr/>
        </p:nvSpPr>
        <p:spPr bwMode="auto">
          <a:xfrm>
            <a:off x="2482850" y="32131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p:txBody>
      </p:sp>
      <p:sp>
        <p:nvSpPr>
          <p:cNvPr id="3083" name="Line 25"/>
          <p:cNvSpPr>
            <a:spLocks noChangeShapeType="1"/>
          </p:cNvSpPr>
          <p:nvPr/>
        </p:nvSpPr>
        <p:spPr bwMode="auto">
          <a:xfrm flipV="1">
            <a:off x="4211638" y="2924175"/>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4" name="Text Box 26"/>
          <p:cNvSpPr txBox="1">
            <a:spLocks noChangeArrowheads="1"/>
          </p:cNvSpPr>
          <p:nvPr/>
        </p:nvSpPr>
        <p:spPr bwMode="auto">
          <a:xfrm>
            <a:off x="4067175" y="2565400"/>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X</a:t>
            </a:r>
            <a:r>
              <a:rPr lang="ja-JP" altLang="en-US" sz="1800" b="1"/>
              <a:t>＋</a:t>
            </a:r>
            <a:r>
              <a:rPr lang="en-US" altLang="ja-JP" sz="1800" b="1"/>
              <a: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a:t>メモリ付きのデータパス</a:t>
            </a:r>
          </a:p>
        </p:txBody>
      </p:sp>
      <p:grpSp>
        <p:nvGrpSpPr>
          <p:cNvPr id="21507" name="Group 3"/>
          <p:cNvGrpSpPr>
            <a:grpSpLocks/>
          </p:cNvGrpSpPr>
          <p:nvPr/>
        </p:nvGrpSpPr>
        <p:grpSpPr bwMode="auto">
          <a:xfrm>
            <a:off x="1835150" y="1981200"/>
            <a:ext cx="2592388" cy="1093788"/>
            <a:chOff x="2018" y="1566"/>
            <a:chExt cx="1633" cy="689"/>
          </a:xfrm>
        </p:grpSpPr>
        <p:sp>
          <p:nvSpPr>
            <p:cNvPr id="21550" name="Text Box 4"/>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1551" name="Text Box 5"/>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1552" name="Group 6"/>
            <p:cNvGrpSpPr>
              <a:grpSpLocks/>
            </p:cNvGrpSpPr>
            <p:nvPr/>
          </p:nvGrpSpPr>
          <p:grpSpPr bwMode="auto">
            <a:xfrm>
              <a:off x="2018" y="1570"/>
              <a:ext cx="1633" cy="682"/>
              <a:chOff x="3288" y="1299"/>
              <a:chExt cx="1996" cy="953"/>
            </a:xfrm>
          </p:grpSpPr>
          <p:sp>
            <p:nvSpPr>
              <p:cNvPr id="21555" name="Line 7"/>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6" name="Line 8"/>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10"/>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11"/>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12"/>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13"/>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53" name="Text Box 14"/>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1554" name="Text Box 15"/>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sp>
        <p:nvSpPr>
          <p:cNvPr id="21508" name="Line 16"/>
          <p:cNvSpPr>
            <a:spLocks noChangeShapeType="1"/>
          </p:cNvSpPr>
          <p:nvPr/>
        </p:nvSpPr>
        <p:spPr bwMode="auto">
          <a:xfrm flipV="1">
            <a:off x="2484438" y="30702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09" name="Line 17"/>
          <p:cNvSpPr>
            <a:spLocks noChangeShapeType="1"/>
          </p:cNvSpPr>
          <p:nvPr/>
        </p:nvSpPr>
        <p:spPr bwMode="auto">
          <a:xfrm flipH="1" flipV="1">
            <a:off x="3851275" y="3070225"/>
            <a:ext cx="1588" cy="1366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0" name="Line 18"/>
          <p:cNvSpPr>
            <a:spLocks noChangeShapeType="1"/>
          </p:cNvSpPr>
          <p:nvPr/>
        </p:nvSpPr>
        <p:spPr bwMode="auto">
          <a:xfrm flipV="1">
            <a:off x="3203575" y="148431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1" name="Line 19"/>
          <p:cNvSpPr>
            <a:spLocks noChangeShapeType="1"/>
          </p:cNvSpPr>
          <p:nvPr/>
        </p:nvSpPr>
        <p:spPr bwMode="auto">
          <a:xfrm>
            <a:off x="900113" y="2347913"/>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2" name="Rectangle 20"/>
          <p:cNvSpPr>
            <a:spLocks noChangeArrowheads="1"/>
          </p:cNvSpPr>
          <p:nvPr/>
        </p:nvSpPr>
        <p:spPr bwMode="auto">
          <a:xfrm>
            <a:off x="1763713" y="3571875"/>
            <a:ext cx="1439862" cy="3603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13" name="Line 21"/>
          <p:cNvSpPr>
            <a:spLocks noChangeShapeType="1"/>
          </p:cNvSpPr>
          <p:nvPr/>
        </p:nvSpPr>
        <p:spPr bwMode="auto">
          <a:xfrm flipH="1">
            <a:off x="1474788" y="148431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4" name="Line 22"/>
          <p:cNvSpPr>
            <a:spLocks noChangeShapeType="1"/>
          </p:cNvSpPr>
          <p:nvPr/>
        </p:nvSpPr>
        <p:spPr bwMode="auto">
          <a:xfrm>
            <a:off x="1474788" y="1484313"/>
            <a:ext cx="0"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5" name="Line 23"/>
          <p:cNvSpPr>
            <a:spLocks noChangeShapeType="1"/>
          </p:cNvSpPr>
          <p:nvPr/>
        </p:nvSpPr>
        <p:spPr bwMode="auto">
          <a:xfrm>
            <a:off x="1474788" y="4364038"/>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6" name="Line 24"/>
          <p:cNvSpPr>
            <a:spLocks noChangeShapeType="1"/>
          </p:cNvSpPr>
          <p:nvPr/>
        </p:nvSpPr>
        <p:spPr bwMode="auto">
          <a:xfrm flipV="1">
            <a:off x="2482850" y="393223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Line 25"/>
          <p:cNvSpPr>
            <a:spLocks noChangeShapeType="1"/>
          </p:cNvSpPr>
          <p:nvPr/>
        </p:nvSpPr>
        <p:spPr bwMode="auto">
          <a:xfrm>
            <a:off x="17637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8" name="Line 26"/>
          <p:cNvSpPr>
            <a:spLocks noChangeShapeType="1"/>
          </p:cNvSpPr>
          <p:nvPr/>
        </p:nvSpPr>
        <p:spPr bwMode="auto">
          <a:xfrm flipH="1">
            <a:off x="17637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9" name="Line 27"/>
          <p:cNvSpPr>
            <a:spLocks noChangeShapeType="1"/>
          </p:cNvSpPr>
          <p:nvPr/>
        </p:nvSpPr>
        <p:spPr bwMode="auto">
          <a:xfrm>
            <a:off x="9715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0" name="Text Box 28"/>
          <p:cNvSpPr txBox="1">
            <a:spLocks noChangeArrowheads="1"/>
          </p:cNvSpPr>
          <p:nvPr/>
        </p:nvSpPr>
        <p:spPr bwMode="auto">
          <a:xfrm>
            <a:off x="21955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21521" name="Rectangle 29"/>
          <p:cNvSpPr>
            <a:spLocks noChangeArrowheads="1"/>
          </p:cNvSpPr>
          <p:nvPr/>
        </p:nvSpPr>
        <p:spPr bwMode="auto">
          <a:xfrm>
            <a:off x="3060700" y="44370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2" name="Rectangle 30"/>
          <p:cNvSpPr>
            <a:spLocks noChangeArrowheads="1"/>
          </p:cNvSpPr>
          <p:nvPr/>
        </p:nvSpPr>
        <p:spPr bwMode="auto">
          <a:xfrm>
            <a:off x="3060700" y="46529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3" name="Rectangle 31"/>
          <p:cNvSpPr>
            <a:spLocks noChangeArrowheads="1"/>
          </p:cNvSpPr>
          <p:nvPr/>
        </p:nvSpPr>
        <p:spPr bwMode="auto">
          <a:xfrm>
            <a:off x="3060700" y="48688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4" name="Rectangle 32"/>
          <p:cNvSpPr>
            <a:spLocks noChangeArrowheads="1"/>
          </p:cNvSpPr>
          <p:nvPr/>
        </p:nvSpPr>
        <p:spPr bwMode="auto">
          <a:xfrm>
            <a:off x="3060700" y="50847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5" name="Rectangle 33"/>
          <p:cNvSpPr>
            <a:spLocks noChangeArrowheads="1"/>
          </p:cNvSpPr>
          <p:nvPr/>
        </p:nvSpPr>
        <p:spPr bwMode="auto">
          <a:xfrm>
            <a:off x="3060700" y="53006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6" name="Rectangle 34"/>
          <p:cNvSpPr>
            <a:spLocks noChangeArrowheads="1"/>
          </p:cNvSpPr>
          <p:nvPr/>
        </p:nvSpPr>
        <p:spPr bwMode="auto">
          <a:xfrm>
            <a:off x="3060700" y="55165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7" name="Rectangle 35"/>
          <p:cNvSpPr>
            <a:spLocks noChangeArrowheads="1"/>
          </p:cNvSpPr>
          <p:nvPr/>
        </p:nvSpPr>
        <p:spPr bwMode="auto">
          <a:xfrm>
            <a:off x="3060700" y="616585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36"/>
          <p:cNvSpPr>
            <a:spLocks noChangeArrowheads="1"/>
          </p:cNvSpPr>
          <p:nvPr/>
        </p:nvSpPr>
        <p:spPr bwMode="auto">
          <a:xfrm>
            <a:off x="3060700" y="5732463"/>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37"/>
          <p:cNvSpPr>
            <a:spLocks noChangeShapeType="1"/>
          </p:cNvSpPr>
          <p:nvPr/>
        </p:nvSpPr>
        <p:spPr bwMode="auto">
          <a:xfrm>
            <a:off x="1692275"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39"/>
          <p:cNvSpPr>
            <a:spLocks noChangeShapeType="1"/>
          </p:cNvSpPr>
          <p:nvPr/>
        </p:nvSpPr>
        <p:spPr bwMode="auto">
          <a:xfrm flipH="1" flipV="1">
            <a:off x="4643438" y="6381750"/>
            <a:ext cx="1587"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Line 40"/>
          <p:cNvSpPr>
            <a:spLocks noChangeShapeType="1"/>
          </p:cNvSpPr>
          <p:nvPr/>
        </p:nvSpPr>
        <p:spPr bwMode="auto">
          <a:xfrm>
            <a:off x="2484438" y="335756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2" name="Line 41"/>
          <p:cNvSpPr>
            <a:spLocks noChangeShapeType="1"/>
          </p:cNvSpPr>
          <p:nvPr/>
        </p:nvSpPr>
        <p:spPr bwMode="auto">
          <a:xfrm>
            <a:off x="3708400" y="3357563"/>
            <a:ext cx="0"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3" name="Text Box 42"/>
          <p:cNvSpPr txBox="1">
            <a:spLocks noChangeArrowheads="1"/>
          </p:cNvSpPr>
          <p:nvPr/>
        </p:nvSpPr>
        <p:spPr bwMode="auto">
          <a:xfrm>
            <a:off x="3471863" y="57531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1534" name="Line 43"/>
          <p:cNvSpPr>
            <a:spLocks noChangeShapeType="1"/>
          </p:cNvSpPr>
          <p:nvPr/>
        </p:nvSpPr>
        <p:spPr bwMode="auto">
          <a:xfrm flipV="1">
            <a:off x="3348038" y="6381750"/>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5" name="Line 44"/>
          <p:cNvSpPr>
            <a:spLocks noChangeShapeType="1"/>
          </p:cNvSpPr>
          <p:nvPr/>
        </p:nvSpPr>
        <p:spPr bwMode="auto">
          <a:xfrm flipV="1">
            <a:off x="3275013" y="6237288"/>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6" name="Line 45"/>
          <p:cNvSpPr>
            <a:spLocks noChangeShapeType="1"/>
          </p:cNvSpPr>
          <p:nvPr/>
        </p:nvSpPr>
        <p:spPr bwMode="auto">
          <a:xfrm>
            <a:off x="3348038" y="6237288"/>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7" name="Text Box 46"/>
          <p:cNvSpPr txBox="1">
            <a:spLocks noChangeArrowheads="1"/>
          </p:cNvSpPr>
          <p:nvPr/>
        </p:nvSpPr>
        <p:spPr bwMode="auto">
          <a:xfrm>
            <a:off x="4716463" y="6446838"/>
            <a:ext cx="749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21538" name="Text Box 47"/>
          <p:cNvSpPr txBox="1">
            <a:spLocks noChangeArrowheads="1"/>
          </p:cNvSpPr>
          <p:nvPr/>
        </p:nvSpPr>
        <p:spPr bwMode="auto">
          <a:xfrm>
            <a:off x="1203325" y="500697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Address</a:t>
            </a:r>
          </a:p>
        </p:txBody>
      </p:sp>
      <p:sp>
        <p:nvSpPr>
          <p:cNvPr id="21539" name="Text Box 48"/>
          <p:cNvSpPr txBox="1">
            <a:spLocks noChangeArrowheads="1"/>
          </p:cNvSpPr>
          <p:nvPr/>
        </p:nvSpPr>
        <p:spPr bwMode="auto">
          <a:xfrm>
            <a:off x="2787650" y="63754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1540" name="Text Box 49"/>
          <p:cNvSpPr txBox="1">
            <a:spLocks noChangeArrowheads="1"/>
          </p:cNvSpPr>
          <p:nvPr/>
        </p:nvSpPr>
        <p:spPr bwMode="auto">
          <a:xfrm>
            <a:off x="6842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1541" name="Text Box 50"/>
          <p:cNvSpPr txBox="1">
            <a:spLocks noChangeArrowheads="1"/>
          </p:cNvSpPr>
          <p:nvPr/>
        </p:nvSpPr>
        <p:spPr bwMode="auto">
          <a:xfrm>
            <a:off x="6111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1542" name="Text Box 51"/>
          <p:cNvSpPr txBox="1">
            <a:spLocks noChangeArrowheads="1"/>
          </p:cNvSpPr>
          <p:nvPr/>
        </p:nvSpPr>
        <p:spPr bwMode="auto">
          <a:xfrm>
            <a:off x="5219700" y="1341438"/>
            <a:ext cx="3532188"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p>
          <a:p>
            <a:pPr eaLnBrk="1" hangingPunct="1">
              <a:spcBef>
                <a:spcPct val="0"/>
              </a:spcBef>
              <a:buFontTx/>
              <a:buNone/>
            </a:pPr>
            <a:r>
              <a:rPr lang="en-US" altLang="ja-JP" sz="1800" b="1"/>
              <a:t> 0    110    00000001</a:t>
            </a:r>
          </a:p>
          <a:p>
            <a:pPr eaLnBrk="1" hangingPunct="1">
              <a:spcBef>
                <a:spcPct val="0"/>
              </a:spcBef>
              <a:buFontTx/>
              <a:buNone/>
            </a:pPr>
            <a:r>
              <a:rPr lang="en-US" altLang="ja-JP" sz="1800" b="1"/>
              <a:t> 1     000   00000010</a:t>
            </a:r>
          </a:p>
        </p:txBody>
      </p:sp>
      <p:sp>
        <p:nvSpPr>
          <p:cNvPr id="21543" name="Text Box 52"/>
          <p:cNvSpPr txBox="1">
            <a:spLocks noChangeArrowheads="1"/>
          </p:cNvSpPr>
          <p:nvPr/>
        </p:nvSpPr>
        <p:spPr bwMode="auto">
          <a:xfrm>
            <a:off x="3759200"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1544" name="Line 53"/>
          <p:cNvSpPr>
            <a:spLocks noChangeShapeType="1"/>
          </p:cNvSpPr>
          <p:nvPr/>
        </p:nvSpPr>
        <p:spPr bwMode="auto">
          <a:xfrm flipH="1">
            <a:off x="7451725" y="3141663"/>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Text Box 54"/>
          <p:cNvSpPr txBox="1">
            <a:spLocks noChangeArrowheads="1"/>
          </p:cNvSpPr>
          <p:nvPr/>
        </p:nvSpPr>
        <p:spPr bwMode="auto">
          <a:xfrm>
            <a:off x="2676525" y="47910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21546" name="Text Box 56"/>
          <p:cNvSpPr txBox="1">
            <a:spLocks noChangeArrowheads="1"/>
          </p:cNvSpPr>
          <p:nvPr/>
        </p:nvSpPr>
        <p:spPr bwMode="auto">
          <a:xfrm>
            <a:off x="1619250" y="1773238"/>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a:t>
            </a:r>
          </a:p>
          <a:p>
            <a:pPr eaLnBrk="1" hangingPunct="1">
              <a:spcBef>
                <a:spcPct val="0"/>
              </a:spcBef>
              <a:buFontTx/>
              <a:buNone/>
            </a:pPr>
            <a:r>
              <a:rPr lang="en-US" altLang="ja-JP" sz="1800" b="1"/>
              <a:t>THA</a:t>
            </a:r>
          </a:p>
        </p:txBody>
      </p:sp>
      <p:sp>
        <p:nvSpPr>
          <p:cNvPr id="21547" name="Text Box 62"/>
          <p:cNvSpPr txBox="1">
            <a:spLocks noChangeArrowheads="1"/>
          </p:cNvSpPr>
          <p:nvPr/>
        </p:nvSpPr>
        <p:spPr bwMode="auto">
          <a:xfrm>
            <a:off x="2967038" y="22971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1548" name="Line 64"/>
          <p:cNvSpPr>
            <a:spLocks noChangeShapeType="1"/>
          </p:cNvSpPr>
          <p:nvPr/>
        </p:nvSpPr>
        <p:spPr bwMode="auto">
          <a:xfrm>
            <a:off x="2484438" y="3429000"/>
            <a:ext cx="1079500"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65"/>
          <p:cNvSpPr>
            <a:spLocks noChangeShapeType="1"/>
          </p:cNvSpPr>
          <p:nvPr/>
        </p:nvSpPr>
        <p:spPr bwMode="auto">
          <a:xfrm>
            <a:off x="3563938" y="3429000"/>
            <a:ext cx="0" cy="1584325"/>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sz="4000"/>
              <a:t>メモリ付きのデータパス</a:t>
            </a:r>
            <a:br>
              <a:rPr lang="ja-JP" altLang="en-US" sz="4000"/>
            </a:br>
            <a:r>
              <a:rPr lang="en-US" altLang="ja-JP" sz="4000"/>
              <a:t>(p.18 </a:t>
            </a:r>
            <a:r>
              <a:rPr lang="ja-JP" altLang="en-US" sz="4000"/>
              <a:t>例題</a:t>
            </a:r>
            <a:r>
              <a:rPr lang="en-US" altLang="ja-JP" sz="4000"/>
              <a:t>2-4)</a:t>
            </a:r>
          </a:p>
        </p:txBody>
      </p:sp>
      <p:grpSp>
        <p:nvGrpSpPr>
          <p:cNvPr id="22531" name="Group 3"/>
          <p:cNvGrpSpPr>
            <a:grpSpLocks/>
          </p:cNvGrpSpPr>
          <p:nvPr/>
        </p:nvGrpSpPr>
        <p:grpSpPr bwMode="auto">
          <a:xfrm>
            <a:off x="1187450" y="1981200"/>
            <a:ext cx="2592388" cy="1093788"/>
            <a:chOff x="2018" y="1566"/>
            <a:chExt cx="1633" cy="689"/>
          </a:xfrm>
        </p:grpSpPr>
        <p:sp>
          <p:nvSpPr>
            <p:cNvPr id="22568" name="Text Box 4"/>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2569" name="Text Box 5"/>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2570" name="Group 6"/>
            <p:cNvGrpSpPr>
              <a:grpSpLocks/>
            </p:cNvGrpSpPr>
            <p:nvPr/>
          </p:nvGrpSpPr>
          <p:grpSpPr bwMode="auto">
            <a:xfrm>
              <a:off x="2018" y="1570"/>
              <a:ext cx="1633" cy="682"/>
              <a:chOff x="3288" y="1299"/>
              <a:chExt cx="1996" cy="953"/>
            </a:xfrm>
          </p:grpSpPr>
          <p:sp>
            <p:nvSpPr>
              <p:cNvPr id="22573" name="Line 7"/>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4" name="Line 8"/>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5" name="Line 9"/>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6" name="Line 10"/>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7" name="Line 11"/>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8" name="Line 12"/>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79" name="Line 13"/>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2571" name="Text Box 14"/>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2572" name="Text Box 15"/>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sp>
        <p:nvSpPr>
          <p:cNvPr id="22532" name="Line 16"/>
          <p:cNvSpPr>
            <a:spLocks noChangeShapeType="1"/>
          </p:cNvSpPr>
          <p:nvPr/>
        </p:nvSpPr>
        <p:spPr bwMode="auto">
          <a:xfrm flipV="1">
            <a:off x="1836738" y="30702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3" name="Line 17"/>
          <p:cNvSpPr>
            <a:spLocks noChangeShapeType="1"/>
          </p:cNvSpPr>
          <p:nvPr/>
        </p:nvSpPr>
        <p:spPr bwMode="auto">
          <a:xfrm flipH="1" flipV="1">
            <a:off x="3203575" y="3070225"/>
            <a:ext cx="1588" cy="13668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4" name="Line 18"/>
          <p:cNvSpPr>
            <a:spLocks noChangeShapeType="1"/>
          </p:cNvSpPr>
          <p:nvPr/>
        </p:nvSpPr>
        <p:spPr bwMode="auto">
          <a:xfrm flipV="1">
            <a:off x="2555875" y="148431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5" name="Line 19"/>
          <p:cNvSpPr>
            <a:spLocks noChangeShapeType="1"/>
          </p:cNvSpPr>
          <p:nvPr/>
        </p:nvSpPr>
        <p:spPr bwMode="auto">
          <a:xfrm>
            <a:off x="252413" y="2347913"/>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6" name="Rectangle 20"/>
          <p:cNvSpPr>
            <a:spLocks noChangeArrowheads="1"/>
          </p:cNvSpPr>
          <p:nvPr/>
        </p:nvSpPr>
        <p:spPr bwMode="auto">
          <a:xfrm>
            <a:off x="1116013" y="3571875"/>
            <a:ext cx="1439862" cy="3603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37" name="Line 21"/>
          <p:cNvSpPr>
            <a:spLocks noChangeShapeType="1"/>
          </p:cNvSpPr>
          <p:nvPr/>
        </p:nvSpPr>
        <p:spPr bwMode="auto">
          <a:xfrm flipH="1">
            <a:off x="827088" y="1484313"/>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8" name="Line 22"/>
          <p:cNvSpPr>
            <a:spLocks noChangeShapeType="1"/>
          </p:cNvSpPr>
          <p:nvPr/>
        </p:nvSpPr>
        <p:spPr bwMode="auto">
          <a:xfrm>
            <a:off x="827088" y="1484313"/>
            <a:ext cx="0"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39" name="Line 23"/>
          <p:cNvSpPr>
            <a:spLocks noChangeShapeType="1"/>
          </p:cNvSpPr>
          <p:nvPr/>
        </p:nvSpPr>
        <p:spPr bwMode="auto">
          <a:xfrm>
            <a:off x="827088" y="4364038"/>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40" name="Line 24"/>
          <p:cNvSpPr>
            <a:spLocks noChangeShapeType="1"/>
          </p:cNvSpPr>
          <p:nvPr/>
        </p:nvSpPr>
        <p:spPr bwMode="auto">
          <a:xfrm flipV="1">
            <a:off x="1835150" y="393223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41" name="Line 25"/>
          <p:cNvSpPr>
            <a:spLocks noChangeShapeType="1"/>
          </p:cNvSpPr>
          <p:nvPr/>
        </p:nvSpPr>
        <p:spPr bwMode="auto">
          <a:xfrm>
            <a:off x="11160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42" name="Line 26"/>
          <p:cNvSpPr>
            <a:spLocks noChangeShapeType="1"/>
          </p:cNvSpPr>
          <p:nvPr/>
        </p:nvSpPr>
        <p:spPr bwMode="auto">
          <a:xfrm flipH="1">
            <a:off x="11160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43" name="Line 27"/>
          <p:cNvSpPr>
            <a:spLocks noChangeShapeType="1"/>
          </p:cNvSpPr>
          <p:nvPr/>
        </p:nvSpPr>
        <p:spPr bwMode="auto">
          <a:xfrm>
            <a:off x="3238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44" name="Text Box 28"/>
          <p:cNvSpPr txBox="1">
            <a:spLocks noChangeArrowheads="1"/>
          </p:cNvSpPr>
          <p:nvPr/>
        </p:nvSpPr>
        <p:spPr bwMode="auto">
          <a:xfrm>
            <a:off x="15478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22545" name="Rectangle 29"/>
          <p:cNvSpPr>
            <a:spLocks noChangeArrowheads="1"/>
          </p:cNvSpPr>
          <p:nvPr/>
        </p:nvSpPr>
        <p:spPr bwMode="auto">
          <a:xfrm>
            <a:off x="2413000" y="44370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46" name="Rectangle 30"/>
          <p:cNvSpPr>
            <a:spLocks noChangeArrowheads="1"/>
          </p:cNvSpPr>
          <p:nvPr/>
        </p:nvSpPr>
        <p:spPr bwMode="auto">
          <a:xfrm>
            <a:off x="2413000" y="46529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47" name="Rectangle 31"/>
          <p:cNvSpPr>
            <a:spLocks noChangeArrowheads="1"/>
          </p:cNvSpPr>
          <p:nvPr/>
        </p:nvSpPr>
        <p:spPr bwMode="auto">
          <a:xfrm>
            <a:off x="2413000" y="48688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48" name="Rectangle 32"/>
          <p:cNvSpPr>
            <a:spLocks noChangeArrowheads="1"/>
          </p:cNvSpPr>
          <p:nvPr/>
        </p:nvSpPr>
        <p:spPr bwMode="auto">
          <a:xfrm>
            <a:off x="2413000" y="50847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49" name="Rectangle 33"/>
          <p:cNvSpPr>
            <a:spLocks noChangeArrowheads="1"/>
          </p:cNvSpPr>
          <p:nvPr/>
        </p:nvSpPr>
        <p:spPr bwMode="auto">
          <a:xfrm>
            <a:off x="2413000" y="53006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50" name="Rectangle 34"/>
          <p:cNvSpPr>
            <a:spLocks noChangeArrowheads="1"/>
          </p:cNvSpPr>
          <p:nvPr/>
        </p:nvSpPr>
        <p:spPr bwMode="auto">
          <a:xfrm>
            <a:off x="2413000" y="551656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51" name="Rectangle 35"/>
          <p:cNvSpPr>
            <a:spLocks noChangeArrowheads="1"/>
          </p:cNvSpPr>
          <p:nvPr/>
        </p:nvSpPr>
        <p:spPr bwMode="auto">
          <a:xfrm>
            <a:off x="2413000" y="616585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52" name="Rectangle 36"/>
          <p:cNvSpPr>
            <a:spLocks noChangeArrowheads="1"/>
          </p:cNvSpPr>
          <p:nvPr/>
        </p:nvSpPr>
        <p:spPr bwMode="auto">
          <a:xfrm>
            <a:off x="2413000" y="5732463"/>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553" name="Line 37"/>
          <p:cNvSpPr>
            <a:spLocks noChangeShapeType="1"/>
          </p:cNvSpPr>
          <p:nvPr/>
        </p:nvSpPr>
        <p:spPr bwMode="auto">
          <a:xfrm>
            <a:off x="1044575"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4" name="Line 39"/>
          <p:cNvSpPr>
            <a:spLocks noChangeShapeType="1"/>
          </p:cNvSpPr>
          <p:nvPr/>
        </p:nvSpPr>
        <p:spPr bwMode="auto">
          <a:xfrm flipH="1" flipV="1">
            <a:off x="3995738" y="6381750"/>
            <a:ext cx="1587"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5" name="Line 40"/>
          <p:cNvSpPr>
            <a:spLocks noChangeShapeType="1"/>
          </p:cNvSpPr>
          <p:nvPr/>
        </p:nvSpPr>
        <p:spPr bwMode="auto">
          <a:xfrm>
            <a:off x="1836738" y="335756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6" name="Line 41"/>
          <p:cNvSpPr>
            <a:spLocks noChangeShapeType="1"/>
          </p:cNvSpPr>
          <p:nvPr/>
        </p:nvSpPr>
        <p:spPr bwMode="auto">
          <a:xfrm>
            <a:off x="3060700" y="3357563"/>
            <a:ext cx="0"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7" name="Text Box 42"/>
          <p:cNvSpPr txBox="1">
            <a:spLocks noChangeArrowheads="1"/>
          </p:cNvSpPr>
          <p:nvPr/>
        </p:nvSpPr>
        <p:spPr bwMode="auto">
          <a:xfrm>
            <a:off x="2824163" y="57531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2558" name="Line 43"/>
          <p:cNvSpPr>
            <a:spLocks noChangeShapeType="1"/>
          </p:cNvSpPr>
          <p:nvPr/>
        </p:nvSpPr>
        <p:spPr bwMode="auto">
          <a:xfrm flipV="1">
            <a:off x="3348038" y="6381750"/>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59" name="Line 44"/>
          <p:cNvSpPr>
            <a:spLocks noChangeShapeType="1"/>
          </p:cNvSpPr>
          <p:nvPr/>
        </p:nvSpPr>
        <p:spPr bwMode="auto">
          <a:xfrm flipV="1">
            <a:off x="2627313" y="6237288"/>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0" name="Line 45"/>
          <p:cNvSpPr>
            <a:spLocks noChangeShapeType="1"/>
          </p:cNvSpPr>
          <p:nvPr/>
        </p:nvSpPr>
        <p:spPr bwMode="auto">
          <a:xfrm>
            <a:off x="2700338" y="6237288"/>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561" name="Text Box 46"/>
          <p:cNvSpPr txBox="1">
            <a:spLocks noChangeArrowheads="1"/>
          </p:cNvSpPr>
          <p:nvPr/>
        </p:nvSpPr>
        <p:spPr bwMode="auto">
          <a:xfrm>
            <a:off x="3995738" y="648970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22562" name="Text Box 47"/>
          <p:cNvSpPr txBox="1">
            <a:spLocks noChangeArrowheads="1"/>
          </p:cNvSpPr>
          <p:nvPr/>
        </p:nvSpPr>
        <p:spPr bwMode="auto">
          <a:xfrm>
            <a:off x="555625" y="500697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Address</a:t>
            </a:r>
          </a:p>
        </p:txBody>
      </p:sp>
      <p:sp>
        <p:nvSpPr>
          <p:cNvPr id="22563" name="Text Box 48"/>
          <p:cNvSpPr txBox="1">
            <a:spLocks noChangeArrowheads="1"/>
          </p:cNvSpPr>
          <p:nvPr/>
        </p:nvSpPr>
        <p:spPr bwMode="auto">
          <a:xfrm>
            <a:off x="2139950" y="63754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2564" name="Text Box 49"/>
          <p:cNvSpPr txBox="1">
            <a:spLocks noChangeArrowheads="1"/>
          </p:cNvSpPr>
          <p:nvPr/>
        </p:nvSpPr>
        <p:spPr bwMode="auto">
          <a:xfrm>
            <a:off x="365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2565" name="Text Box 50"/>
          <p:cNvSpPr txBox="1">
            <a:spLocks noChangeArrowheads="1"/>
          </p:cNvSpPr>
          <p:nvPr/>
        </p:nvSpPr>
        <p:spPr bwMode="auto">
          <a:xfrm>
            <a:off x="-36513" y="1989138"/>
            <a:ext cx="654051"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2566" name="Text Box 52"/>
          <p:cNvSpPr txBox="1">
            <a:spLocks noChangeArrowheads="1"/>
          </p:cNvSpPr>
          <p:nvPr/>
        </p:nvSpPr>
        <p:spPr bwMode="auto">
          <a:xfrm>
            <a:off x="3111500"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2567" name="Text Box 53"/>
          <p:cNvSpPr txBox="1">
            <a:spLocks noChangeArrowheads="1"/>
          </p:cNvSpPr>
          <p:nvPr/>
        </p:nvSpPr>
        <p:spPr bwMode="auto">
          <a:xfrm>
            <a:off x="4110038" y="1536700"/>
            <a:ext cx="5081587"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ja-JP" altLang="en-US" sz="1800" b="1"/>
              <a:t>（</a:t>
            </a:r>
            <a:r>
              <a:rPr lang="en-US" altLang="ja-JP" sz="1800" b="1"/>
              <a:t>SL X</a:t>
            </a:r>
            <a:r>
              <a:rPr lang="ja-JP" altLang="en-US" sz="1800" b="1"/>
              <a:t>）</a:t>
            </a:r>
            <a:r>
              <a:rPr lang="en-US" altLang="ja-JP" sz="1800" b="1"/>
              <a:t>+</a:t>
            </a:r>
            <a:r>
              <a:rPr lang="ja-JP" altLang="en-US" sz="1800" b="1"/>
              <a:t>（</a:t>
            </a:r>
            <a:r>
              <a:rPr lang="en-US" altLang="ja-JP" sz="1800" b="1"/>
              <a:t>SL Y</a:t>
            </a:r>
            <a:r>
              <a:rPr lang="ja-JP" altLang="en-US" sz="1800" b="1"/>
              <a:t>）を計算して</a:t>
            </a:r>
            <a:r>
              <a:rPr lang="en-US" altLang="ja-JP" sz="1800" b="1"/>
              <a:t>2</a:t>
            </a:r>
            <a:r>
              <a:rPr lang="ja-JP" altLang="en-US" sz="1800" b="1"/>
              <a:t>番地に</a:t>
            </a:r>
          </a:p>
          <a:p>
            <a:pPr eaLnBrk="1" hangingPunct="1">
              <a:spcBef>
                <a:spcPct val="0"/>
              </a:spcBef>
              <a:buFontTx/>
              <a:buNone/>
            </a:pPr>
            <a:r>
              <a:rPr lang="ja-JP" altLang="en-US" sz="1800" b="1"/>
              <a:t>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ACC</a:t>
            </a:r>
            <a:r>
              <a:rPr lang="ja-JP" altLang="en-US" sz="1800" b="1"/>
              <a:t>に</a:t>
            </a:r>
            <a:r>
              <a:rPr lang="en-US" altLang="ja-JP" sz="1800" b="1"/>
              <a:t>0</a:t>
            </a:r>
            <a:r>
              <a:rPr lang="ja-JP" altLang="en-US" sz="1800" b="1"/>
              <a:t>番地の値を入れる</a:t>
            </a:r>
            <a:endParaRPr lang="en-US" altLang="ja-JP" sz="1800" b="1"/>
          </a:p>
          <a:p>
            <a:pPr eaLnBrk="1" hangingPunct="1">
              <a:spcBef>
                <a:spcPct val="0"/>
              </a:spcBef>
              <a:buFontTx/>
              <a:buNone/>
            </a:pPr>
            <a:r>
              <a:rPr lang="en-US" altLang="ja-JP" sz="1800" b="1"/>
              <a:t> 0    100    00000000</a:t>
            </a:r>
            <a:r>
              <a:rPr lang="ja-JP" altLang="en-US" sz="1800" b="1"/>
              <a:t>　左シフト</a:t>
            </a:r>
            <a:endParaRPr lang="en-US" altLang="ja-JP" sz="1800" b="1"/>
          </a:p>
          <a:p>
            <a:pPr eaLnBrk="1" hangingPunct="1">
              <a:spcBef>
                <a:spcPct val="0"/>
              </a:spcBef>
              <a:buFontTx/>
              <a:buNone/>
            </a:pPr>
            <a:r>
              <a:rPr lang="en-US" altLang="ja-JP" sz="1800" b="1"/>
              <a:t> 1     000   00000010</a:t>
            </a:r>
            <a:r>
              <a:rPr lang="ja-JP" altLang="en-US" sz="1800" b="1"/>
              <a:t>　答えを</a:t>
            </a:r>
            <a:r>
              <a:rPr lang="en-US" altLang="ja-JP" sz="1800" b="1"/>
              <a:t>2</a:t>
            </a:r>
            <a:r>
              <a:rPr lang="ja-JP" altLang="en-US" sz="1800" b="1"/>
              <a:t>番地に保存</a:t>
            </a:r>
            <a:endParaRPr lang="en-US" altLang="ja-JP" sz="1800" b="1"/>
          </a:p>
          <a:p>
            <a:pPr eaLnBrk="1" hangingPunct="1">
              <a:spcBef>
                <a:spcPct val="0"/>
              </a:spcBef>
              <a:buFontTx/>
              <a:buNone/>
            </a:pPr>
            <a:r>
              <a:rPr lang="en-US" altLang="ja-JP" sz="1800" b="1"/>
              <a:t> 0     001   00000001</a:t>
            </a:r>
            <a:r>
              <a:rPr lang="ja-JP" altLang="en-US" sz="1800" b="1"/>
              <a:t>　</a:t>
            </a:r>
            <a:r>
              <a:rPr lang="en-US" altLang="ja-JP" sz="1800" b="1"/>
              <a:t>ACC</a:t>
            </a:r>
            <a:r>
              <a:rPr lang="ja-JP" altLang="en-US" sz="1800" b="1"/>
              <a:t>に</a:t>
            </a:r>
            <a:r>
              <a:rPr lang="en-US" altLang="ja-JP" sz="1800" b="1"/>
              <a:t>1</a:t>
            </a:r>
            <a:r>
              <a:rPr lang="ja-JP" altLang="en-US" sz="1800" b="1"/>
              <a:t>番地の値を入れる</a:t>
            </a:r>
            <a:endParaRPr lang="en-US" altLang="ja-JP" sz="1800" b="1"/>
          </a:p>
          <a:p>
            <a:pPr eaLnBrk="1" hangingPunct="1">
              <a:spcBef>
                <a:spcPct val="0"/>
              </a:spcBef>
              <a:buFontTx/>
              <a:buNone/>
            </a:pPr>
            <a:r>
              <a:rPr lang="en-US" altLang="ja-JP" sz="1800" b="1"/>
              <a:t> 0     100   00000000</a:t>
            </a:r>
            <a:r>
              <a:rPr lang="ja-JP" altLang="en-US" sz="1800" b="1"/>
              <a:t>　左シフト</a:t>
            </a:r>
            <a:endParaRPr lang="en-US" altLang="ja-JP" sz="1800" b="1"/>
          </a:p>
          <a:p>
            <a:pPr eaLnBrk="1" hangingPunct="1">
              <a:spcBef>
                <a:spcPct val="0"/>
              </a:spcBef>
              <a:buFontTx/>
              <a:buNone/>
            </a:pPr>
            <a:r>
              <a:rPr lang="en-US" altLang="ja-JP" sz="1800" b="1"/>
              <a:t> 0      110   00000010</a:t>
            </a:r>
            <a:r>
              <a:rPr lang="ja-JP" altLang="en-US" sz="1800" b="1"/>
              <a:t>　</a:t>
            </a:r>
            <a:r>
              <a:rPr lang="en-US" altLang="ja-JP" sz="1800" b="1"/>
              <a:t>2</a:t>
            </a:r>
            <a:r>
              <a:rPr lang="ja-JP" altLang="en-US" sz="1800" b="1"/>
              <a:t>番地の値と加算</a:t>
            </a:r>
            <a:endParaRPr lang="en-US" altLang="ja-JP" sz="1800" b="1"/>
          </a:p>
          <a:p>
            <a:pPr eaLnBrk="1" hangingPunct="1">
              <a:spcBef>
                <a:spcPct val="0"/>
              </a:spcBef>
              <a:buFontTx/>
              <a:buNone/>
            </a:pPr>
            <a:r>
              <a:rPr lang="en-US" altLang="ja-JP" sz="1800" b="1"/>
              <a:t> 1      000   00000010</a:t>
            </a:r>
            <a:r>
              <a:rPr lang="ja-JP" altLang="en-US" sz="1800" b="1"/>
              <a:t>　答えを</a:t>
            </a:r>
            <a:r>
              <a:rPr lang="en-US" altLang="ja-JP" sz="1800" b="1"/>
              <a:t>2</a:t>
            </a:r>
            <a:r>
              <a:rPr lang="ja-JP" altLang="en-US" sz="1800" b="1"/>
              <a:t>番地に保存</a:t>
            </a:r>
            <a:endParaRPr lang="en-US" altLang="ja-JP" sz="18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a:t>命令の形にする</a:t>
            </a:r>
          </a:p>
        </p:txBody>
      </p:sp>
      <p:sp>
        <p:nvSpPr>
          <p:cNvPr id="23555" name="Text Box 4"/>
          <p:cNvSpPr txBox="1">
            <a:spLocks noChangeArrowheads="1"/>
          </p:cNvSpPr>
          <p:nvPr/>
        </p:nvSpPr>
        <p:spPr bwMode="auto">
          <a:xfrm>
            <a:off x="1187450" y="1341438"/>
            <a:ext cx="3532188"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p>
          <a:p>
            <a:pPr eaLnBrk="1" hangingPunct="1">
              <a:spcBef>
                <a:spcPct val="0"/>
              </a:spcBef>
              <a:buFontTx/>
              <a:buNone/>
            </a:pPr>
            <a:r>
              <a:rPr lang="en-US" altLang="ja-JP" sz="1800" b="1"/>
              <a:t> 0    110    00000001</a:t>
            </a:r>
          </a:p>
          <a:p>
            <a:pPr eaLnBrk="1" hangingPunct="1">
              <a:spcBef>
                <a:spcPct val="0"/>
              </a:spcBef>
              <a:buFontTx/>
              <a:buNone/>
            </a:pPr>
            <a:r>
              <a:rPr lang="en-US" altLang="ja-JP" sz="1800" b="1"/>
              <a:t> 1     000   00000010</a:t>
            </a:r>
          </a:p>
        </p:txBody>
      </p:sp>
      <p:sp>
        <p:nvSpPr>
          <p:cNvPr id="23556" name="Rectangle 6"/>
          <p:cNvSpPr>
            <a:spLocks noChangeArrowheads="1"/>
          </p:cNvSpPr>
          <p:nvPr/>
        </p:nvSpPr>
        <p:spPr bwMode="auto">
          <a:xfrm>
            <a:off x="1258888" y="2133600"/>
            <a:ext cx="936625" cy="1295400"/>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7" name="Rectangle 7"/>
          <p:cNvSpPr>
            <a:spLocks noChangeArrowheads="1"/>
          </p:cNvSpPr>
          <p:nvPr/>
        </p:nvSpPr>
        <p:spPr bwMode="auto">
          <a:xfrm>
            <a:off x="2266950" y="2133600"/>
            <a:ext cx="1512888" cy="1295400"/>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8" name="Text Box 10"/>
          <p:cNvSpPr txBox="1">
            <a:spLocks noChangeArrowheads="1"/>
          </p:cNvSpPr>
          <p:nvPr/>
        </p:nvSpPr>
        <p:spPr bwMode="auto">
          <a:xfrm>
            <a:off x="5292725" y="1700213"/>
            <a:ext cx="2681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操作を表す部分：</a:t>
            </a:r>
            <a:r>
              <a:rPr lang="en-US" altLang="ja-JP" sz="1800"/>
              <a:t>op-code</a:t>
            </a:r>
          </a:p>
          <a:p>
            <a:pPr eaLnBrk="1" hangingPunct="1">
              <a:spcBef>
                <a:spcPct val="0"/>
              </a:spcBef>
              <a:buFontTx/>
              <a:buNone/>
            </a:pPr>
            <a:r>
              <a:rPr lang="ja-JP" altLang="en-US" sz="1800"/>
              <a:t>オプコード</a:t>
            </a:r>
          </a:p>
        </p:txBody>
      </p:sp>
      <p:sp>
        <p:nvSpPr>
          <p:cNvPr id="23559" name="Line 11"/>
          <p:cNvSpPr>
            <a:spLocks noChangeShapeType="1"/>
          </p:cNvSpPr>
          <p:nvPr/>
        </p:nvSpPr>
        <p:spPr bwMode="auto">
          <a:xfrm flipH="1">
            <a:off x="1979613" y="1916113"/>
            <a:ext cx="3240087" cy="217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0" name="Text Box 12"/>
          <p:cNvSpPr txBox="1">
            <a:spLocks noChangeArrowheads="1"/>
          </p:cNvSpPr>
          <p:nvPr/>
        </p:nvSpPr>
        <p:spPr bwMode="auto">
          <a:xfrm>
            <a:off x="5292725" y="2355850"/>
            <a:ext cx="31511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操作対象を表す部分：</a:t>
            </a:r>
            <a:r>
              <a:rPr lang="en-US" altLang="ja-JP" sz="1800"/>
              <a:t>operand</a:t>
            </a:r>
          </a:p>
          <a:p>
            <a:pPr eaLnBrk="1" hangingPunct="1">
              <a:spcBef>
                <a:spcPct val="0"/>
              </a:spcBef>
              <a:buFontTx/>
              <a:buNone/>
            </a:pPr>
            <a:r>
              <a:rPr lang="ja-JP" altLang="en-US" sz="1800"/>
              <a:t>オペランド</a:t>
            </a:r>
          </a:p>
        </p:txBody>
      </p:sp>
      <p:sp>
        <p:nvSpPr>
          <p:cNvPr id="23561" name="Line 13"/>
          <p:cNvSpPr>
            <a:spLocks noChangeShapeType="1"/>
          </p:cNvSpPr>
          <p:nvPr/>
        </p:nvSpPr>
        <p:spPr bwMode="auto">
          <a:xfrm flipH="1" flipV="1">
            <a:off x="3851275" y="2420938"/>
            <a:ext cx="144145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2" name="Text Box 14"/>
          <p:cNvSpPr txBox="1">
            <a:spLocks noChangeArrowheads="1"/>
          </p:cNvSpPr>
          <p:nvPr/>
        </p:nvSpPr>
        <p:spPr bwMode="auto">
          <a:xfrm>
            <a:off x="1527175" y="3665538"/>
            <a:ext cx="5432425" cy="256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0000  NOP</a:t>
            </a:r>
          </a:p>
          <a:p>
            <a:pPr eaLnBrk="1" hangingPunct="1">
              <a:spcBef>
                <a:spcPct val="0"/>
              </a:spcBef>
              <a:buFontTx/>
              <a:buNone/>
            </a:pPr>
            <a:r>
              <a:rPr lang="en-US" altLang="ja-JP" sz="1800"/>
              <a:t>0001  LD</a:t>
            </a:r>
            <a:r>
              <a:rPr lang="ja-JP" altLang="en-US" sz="1800"/>
              <a:t>　（ </a:t>
            </a:r>
            <a:r>
              <a:rPr lang="en-US" altLang="ja-JP" sz="1800"/>
              <a:t>Load</a:t>
            </a:r>
            <a:r>
              <a:rPr lang="ja-JP" altLang="en-US" sz="1800"/>
              <a:t>）メモリから</a:t>
            </a:r>
            <a:r>
              <a:rPr lang="en-US" altLang="ja-JP" sz="1800"/>
              <a:t>ACC</a:t>
            </a:r>
            <a:r>
              <a:rPr lang="ja-JP" altLang="en-US" sz="1800"/>
              <a:t>にデータを読み込む</a:t>
            </a:r>
          </a:p>
          <a:p>
            <a:pPr eaLnBrk="1" hangingPunct="1">
              <a:spcBef>
                <a:spcPct val="0"/>
              </a:spcBef>
              <a:buFontTx/>
              <a:buNone/>
            </a:pPr>
            <a:r>
              <a:rPr lang="en-US" altLang="ja-JP" sz="1800"/>
              <a:t>0010</a:t>
            </a:r>
            <a:r>
              <a:rPr lang="ja-JP" altLang="en-US" sz="1800"/>
              <a:t>　</a:t>
            </a:r>
            <a:r>
              <a:rPr lang="en-US" altLang="ja-JP" sz="1800"/>
              <a:t>AND</a:t>
            </a:r>
            <a:r>
              <a:rPr lang="ja-JP" altLang="en-US" sz="1800"/>
              <a:t>　</a:t>
            </a:r>
          </a:p>
          <a:p>
            <a:pPr eaLnBrk="1" hangingPunct="1">
              <a:spcBef>
                <a:spcPct val="0"/>
              </a:spcBef>
              <a:buFontTx/>
              <a:buNone/>
            </a:pPr>
            <a:r>
              <a:rPr lang="en-US" altLang="ja-JP" sz="1800"/>
              <a:t>0011</a:t>
            </a:r>
            <a:r>
              <a:rPr lang="ja-JP" altLang="en-US" sz="1800"/>
              <a:t>　</a:t>
            </a:r>
            <a:r>
              <a:rPr lang="en-US" altLang="ja-JP" sz="1800"/>
              <a:t>OR</a:t>
            </a:r>
          </a:p>
          <a:p>
            <a:pPr eaLnBrk="1" hangingPunct="1">
              <a:spcBef>
                <a:spcPct val="0"/>
              </a:spcBef>
              <a:buFontTx/>
              <a:buNone/>
            </a:pPr>
            <a:r>
              <a:rPr lang="en-US" altLang="ja-JP" sz="1800"/>
              <a:t>0100</a:t>
            </a:r>
            <a:r>
              <a:rPr lang="ja-JP" altLang="en-US" sz="1800"/>
              <a:t>　</a:t>
            </a:r>
            <a:r>
              <a:rPr lang="en-US" altLang="ja-JP" sz="1800"/>
              <a:t>SL</a:t>
            </a:r>
            <a:r>
              <a:rPr lang="ja-JP" altLang="en-US" sz="1800"/>
              <a:t>　この時はオペランドは何でも良い</a:t>
            </a:r>
          </a:p>
          <a:p>
            <a:pPr eaLnBrk="1" hangingPunct="1">
              <a:spcBef>
                <a:spcPct val="0"/>
              </a:spcBef>
              <a:buFontTx/>
              <a:buNone/>
            </a:pPr>
            <a:r>
              <a:rPr lang="en-US" altLang="ja-JP" sz="1800"/>
              <a:t>0101</a:t>
            </a:r>
            <a:r>
              <a:rPr lang="ja-JP" altLang="en-US" sz="1800"/>
              <a:t>　</a:t>
            </a:r>
            <a:r>
              <a:rPr lang="en-US" altLang="ja-JP" sz="1800"/>
              <a:t>SR</a:t>
            </a:r>
            <a:r>
              <a:rPr lang="ja-JP" altLang="en-US" sz="1800"/>
              <a:t>　この時はオペランドは何でも良い</a:t>
            </a:r>
          </a:p>
          <a:p>
            <a:pPr eaLnBrk="1" hangingPunct="1">
              <a:spcBef>
                <a:spcPct val="0"/>
              </a:spcBef>
              <a:buFontTx/>
              <a:buNone/>
            </a:pPr>
            <a:r>
              <a:rPr lang="en-US" altLang="ja-JP" sz="1800"/>
              <a:t>0110</a:t>
            </a:r>
            <a:r>
              <a:rPr lang="ja-JP" altLang="en-US" sz="1800"/>
              <a:t>　</a:t>
            </a:r>
            <a:r>
              <a:rPr lang="en-US" altLang="ja-JP" sz="1800"/>
              <a:t>ADD</a:t>
            </a:r>
          </a:p>
          <a:p>
            <a:pPr eaLnBrk="1" hangingPunct="1">
              <a:spcBef>
                <a:spcPct val="0"/>
              </a:spcBef>
              <a:buFontTx/>
              <a:buNone/>
            </a:pPr>
            <a:r>
              <a:rPr lang="en-US" altLang="ja-JP" sz="1800"/>
              <a:t>0111</a:t>
            </a:r>
            <a:r>
              <a:rPr lang="ja-JP" altLang="en-US" sz="1800"/>
              <a:t>　</a:t>
            </a:r>
            <a:r>
              <a:rPr lang="en-US" altLang="ja-JP" sz="1800"/>
              <a:t>SUB</a:t>
            </a:r>
          </a:p>
          <a:p>
            <a:pPr eaLnBrk="1" hangingPunct="1">
              <a:spcBef>
                <a:spcPct val="0"/>
              </a:spcBef>
              <a:buFontTx/>
              <a:buNone/>
            </a:pPr>
            <a:r>
              <a:rPr lang="en-US" altLang="ja-JP" sz="1800"/>
              <a:t>1000</a:t>
            </a:r>
            <a:r>
              <a:rPr lang="ja-JP" altLang="en-US" sz="1800"/>
              <a:t>　</a:t>
            </a:r>
            <a:r>
              <a:rPr lang="en-US" altLang="ja-JP" sz="1800"/>
              <a:t>ST</a:t>
            </a:r>
            <a:r>
              <a:rPr lang="ja-JP" altLang="en-US" sz="1800"/>
              <a:t>　（</a:t>
            </a:r>
            <a:r>
              <a:rPr lang="en-US" altLang="ja-JP" sz="1800"/>
              <a:t>Store</a:t>
            </a:r>
            <a:r>
              <a:rPr lang="ja-JP" altLang="en-US" sz="1800"/>
              <a:t>）メモリへ</a:t>
            </a:r>
            <a:r>
              <a:rPr lang="en-US" altLang="ja-JP" sz="1800"/>
              <a:t>ACC</a:t>
            </a:r>
            <a:r>
              <a:rPr lang="ja-JP" altLang="en-US" sz="1800"/>
              <a:t>からデータを書き込む</a:t>
            </a:r>
          </a:p>
        </p:txBody>
      </p:sp>
      <p:sp>
        <p:nvSpPr>
          <p:cNvPr id="23563" name="Line 15"/>
          <p:cNvSpPr>
            <a:spLocks noChangeShapeType="1"/>
          </p:cNvSpPr>
          <p:nvPr/>
        </p:nvSpPr>
        <p:spPr bwMode="auto">
          <a:xfrm flipH="1">
            <a:off x="2843213" y="3644900"/>
            <a:ext cx="792162"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4" name="Text Box 16"/>
          <p:cNvSpPr txBox="1">
            <a:spLocks noChangeArrowheads="1"/>
          </p:cNvSpPr>
          <p:nvPr/>
        </p:nvSpPr>
        <p:spPr bwMode="auto">
          <a:xfrm>
            <a:off x="3832225" y="3433763"/>
            <a:ext cx="44402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分かりやすい記号で書く：ニーモニックと呼ぶ</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ja-JP" altLang="en-US"/>
              <a:t>プログラムの形にする</a:t>
            </a:r>
          </a:p>
        </p:txBody>
      </p:sp>
      <p:sp>
        <p:nvSpPr>
          <p:cNvPr id="24579" name="Text Box 4"/>
          <p:cNvSpPr txBox="1">
            <a:spLocks noChangeArrowheads="1"/>
          </p:cNvSpPr>
          <p:nvPr/>
        </p:nvSpPr>
        <p:spPr bwMode="auto">
          <a:xfrm>
            <a:off x="1547813" y="1341438"/>
            <a:ext cx="3551237" cy="2024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LD</a:t>
            </a:r>
            <a:r>
              <a:rPr lang="ja-JP" altLang="en-US" sz="1800" b="1"/>
              <a:t>　０</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ADD</a:t>
            </a:r>
            <a:r>
              <a:rPr lang="ja-JP" altLang="en-US" sz="1800" b="1"/>
              <a:t>　１</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ST</a:t>
            </a:r>
            <a:r>
              <a:rPr lang="ja-JP" altLang="en-US" sz="1800" b="1"/>
              <a:t>　２</a:t>
            </a:r>
          </a:p>
        </p:txBody>
      </p:sp>
      <p:sp>
        <p:nvSpPr>
          <p:cNvPr id="24580" name="Text Box 5"/>
          <p:cNvSpPr txBox="1">
            <a:spLocks noChangeArrowheads="1"/>
          </p:cNvSpPr>
          <p:nvPr/>
        </p:nvSpPr>
        <p:spPr bwMode="auto">
          <a:xfrm>
            <a:off x="1547813" y="3429000"/>
            <a:ext cx="3633787" cy="33972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ja-JP" altLang="en-US" sz="1800" b="1"/>
              <a:t>（</a:t>
            </a:r>
            <a:r>
              <a:rPr lang="en-US" altLang="ja-JP" sz="1800" b="1"/>
              <a:t>SL X</a:t>
            </a:r>
            <a:r>
              <a:rPr lang="ja-JP" altLang="en-US" sz="1800" b="1"/>
              <a:t>）</a:t>
            </a:r>
            <a:r>
              <a:rPr lang="en-US" altLang="ja-JP" sz="1800" b="1"/>
              <a:t>+</a:t>
            </a:r>
            <a:r>
              <a:rPr lang="ja-JP" altLang="en-US" sz="1800" b="1"/>
              <a:t>（</a:t>
            </a:r>
            <a:r>
              <a:rPr lang="en-US" altLang="ja-JP" sz="1800" b="1"/>
              <a:t>SL Y</a:t>
            </a:r>
            <a:r>
              <a:rPr lang="ja-JP" altLang="en-US" sz="1800" b="1"/>
              <a:t>）を計算して</a:t>
            </a:r>
            <a:r>
              <a:rPr lang="en-US" altLang="ja-JP" sz="1800" b="1"/>
              <a:t>2</a:t>
            </a:r>
            <a:r>
              <a:rPr lang="ja-JP" altLang="en-US" sz="1800" b="1"/>
              <a:t>番地に</a:t>
            </a:r>
          </a:p>
          <a:p>
            <a:pPr eaLnBrk="1" hangingPunct="1">
              <a:spcBef>
                <a:spcPct val="0"/>
              </a:spcBef>
              <a:buFontTx/>
              <a:buNone/>
            </a:pPr>
            <a:r>
              <a:rPr lang="ja-JP" altLang="en-US" sz="1800" b="1"/>
              <a:t>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LD</a:t>
            </a:r>
            <a:r>
              <a:rPr lang="ja-JP" altLang="en-US" sz="1800" b="1"/>
              <a:t>　０</a:t>
            </a:r>
          </a:p>
          <a:p>
            <a:pPr eaLnBrk="1" hangingPunct="1">
              <a:spcBef>
                <a:spcPct val="0"/>
              </a:spcBef>
              <a:buFontTx/>
              <a:buNone/>
            </a:pPr>
            <a:r>
              <a:rPr lang="ja-JP" altLang="en-US" sz="1800" b="1"/>
              <a:t> </a:t>
            </a:r>
            <a:r>
              <a:rPr lang="en-US" altLang="ja-JP" sz="1800" b="1"/>
              <a:t>0    100    00000000</a:t>
            </a:r>
            <a:r>
              <a:rPr lang="ja-JP" altLang="en-US" sz="1800" b="1"/>
              <a:t>　</a:t>
            </a:r>
            <a:r>
              <a:rPr lang="en-US" altLang="ja-JP" sz="1800" b="1"/>
              <a:t>SL</a:t>
            </a:r>
            <a:r>
              <a:rPr lang="ja-JP" altLang="en-US" sz="1800" b="1"/>
              <a:t>　</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ST</a:t>
            </a:r>
            <a:r>
              <a:rPr lang="ja-JP" altLang="en-US" sz="1800" b="1"/>
              <a:t>　２</a:t>
            </a:r>
          </a:p>
          <a:p>
            <a:pPr eaLnBrk="1" hangingPunct="1">
              <a:spcBef>
                <a:spcPct val="0"/>
              </a:spcBef>
              <a:buFontTx/>
              <a:buNone/>
            </a:pPr>
            <a:r>
              <a:rPr lang="ja-JP" altLang="en-US" sz="1800" b="1"/>
              <a:t> </a:t>
            </a:r>
            <a:r>
              <a:rPr lang="en-US" altLang="ja-JP" sz="1800" b="1"/>
              <a:t>0     001   00000001</a:t>
            </a:r>
            <a:r>
              <a:rPr lang="ja-JP" altLang="en-US" sz="1800" b="1"/>
              <a:t>　</a:t>
            </a:r>
            <a:r>
              <a:rPr lang="en-US" altLang="ja-JP" sz="1800" b="1"/>
              <a:t>LD</a:t>
            </a:r>
            <a:r>
              <a:rPr lang="ja-JP" altLang="en-US" sz="1800" b="1"/>
              <a:t>　１</a:t>
            </a:r>
          </a:p>
          <a:p>
            <a:pPr eaLnBrk="1" hangingPunct="1">
              <a:spcBef>
                <a:spcPct val="0"/>
              </a:spcBef>
              <a:buFontTx/>
              <a:buNone/>
            </a:pPr>
            <a:r>
              <a:rPr lang="ja-JP" altLang="en-US" sz="1800" b="1"/>
              <a:t> </a:t>
            </a:r>
            <a:r>
              <a:rPr lang="en-US" altLang="ja-JP" sz="1800" b="1"/>
              <a:t>0     100   00000000</a:t>
            </a:r>
            <a:r>
              <a:rPr lang="ja-JP" altLang="en-US" sz="1800" b="1"/>
              <a:t>　</a:t>
            </a:r>
            <a:r>
              <a:rPr lang="en-US" altLang="ja-JP" sz="1800" b="1"/>
              <a:t>SL</a:t>
            </a:r>
          </a:p>
          <a:p>
            <a:pPr eaLnBrk="1" hangingPunct="1">
              <a:spcBef>
                <a:spcPct val="0"/>
              </a:spcBef>
              <a:buFontTx/>
              <a:buNone/>
            </a:pPr>
            <a:r>
              <a:rPr lang="en-US" altLang="ja-JP" sz="1800" b="1"/>
              <a:t> 0      110   00000010</a:t>
            </a:r>
            <a:r>
              <a:rPr lang="ja-JP" altLang="en-US" sz="1800" b="1"/>
              <a:t>　</a:t>
            </a:r>
            <a:r>
              <a:rPr lang="en-US" altLang="ja-JP" sz="1800" b="1"/>
              <a:t>ADD</a:t>
            </a:r>
            <a:r>
              <a:rPr lang="ja-JP" altLang="en-US" sz="1800" b="1"/>
              <a:t>　２</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ST</a:t>
            </a:r>
            <a:r>
              <a:rPr lang="ja-JP" altLang="en-US" sz="1800" b="1"/>
              <a:t>　２</a:t>
            </a:r>
          </a:p>
        </p:txBody>
      </p:sp>
      <p:sp>
        <p:nvSpPr>
          <p:cNvPr id="24581" name="Line 6"/>
          <p:cNvSpPr>
            <a:spLocks noChangeShapeType="1"/>
          </p:cNvSpPr>
          <p:nvPr/>
        </p:nvSpPr>
        <p:spPr bwMode="auto">
          <a:xfrm flipH="1">
            <a:off x="4716463" y="4652963"/>
            <a:ext cx="107950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2" name="Text Box 7"/>
          <p:cNvSpPr txBox="1">
            <a:spLocks noChangeArrowheads="1"/>
          </p:cNvSpPr>
          <p:nvPr/>
        </p:nvSpPr>
        <p:spPr bwMode="auto">
          <a:xfrm>
            <a:off x="5848350" y="4298950"/>
            <a:ext cx="1638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アセンブラ表記</a:t>
            </a:r>
          </a:p>
        </p:txBody>
      </p:sp>
      <p:sp>
        <p:nvSpPr>
          <p:cNvPr id="24583" name="Text Box 8"/>
          <p:cNvSpPr txBox="1">
            <a:spLocks noChangeArrowheads="1"/>
          </p:cNvSpPr>
          <p:nvPr/>
        </p:nvSpPr>
        <p:spPr bwMode="auto">
          <a:xfrm>
            <a:off x="5651500" y="371633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機械語</a:t>
            </a:r>
          </a:p>
        </p:txBody>
      </p:sp>
      <p:sp>
        <p:nvSpPr>
          <p:cNvPr id="24584" name="Line 9"/>
          <p:cNvSpPr>
            <a:spLocks noChangeShapeType="1"/>
          </p:cNvSpPr>
          <p:nvPr/>
        </p:nvSpPr>
        <p:spPr bwMode="auto">
          <a:xfrm flipH="1">
            <a:off x="3563938" y="4005263"/>
            <a:ext cx="2016125"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5" name="テキスト ボックス 1"/>
          <p:cNvSpPr txBox="1">
            <a:spLocks noChangeArrowheads="1"/>
          </p:cNvSpPr>
          <p:nvPr/>
        </p:nvSpPr>
        <p:spPr bwMode="auto">
          <a:xfrm>
            <a:off x="5651500" y="5876925"/>
            <a:ext cx="30924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このプログラムを命令メモリに</a:t>
            </a:r>
            <a:endParaRPr lang="en-US" altLang="ja-JP" sz="1800"/>
          </a:p>
          <a:p>
            <a:pPr eaLnBrk="1" hangingPunct="1">
              <a:spcBef>
                <a:spcPct val="0"/>
              </a:spcBef>
              <a:buFontTx/>
              <a:buNone/>
            </a:pPr>
            <a:r>
              <a:rPr lang="ja-JP" altLang="en-US" sz="1800"/>
              <a:t>入れておいて順番に読み出す</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a:t>命令実行の仕組み</a:t>
            </a:r>
          </a:p>
        </p:txBody>
      </p:sp>
      <p:sp>
        <p:nvSpPr>
          <p:cNvPr id="25603" name="コンテンツ プレースホルダー 2"/>
          <p:cNvSpPr>
            <a:spLocks noGrp="1"/>
          </p:cNvSpPr>
          <p:nvPr>
            <p:ph idx="1"/>
          </p:nvPr>
        </p:nvSpPr>
        <p:spPr>
          <a:xfrm>
            <a:off x="611188" y="1196975"/>
            <a:ext cx="8229600" cy="4525963"/>
          </a:xfrm>
        </p:spPr>
        <p:txBody>
          <a:bodyPr/>
          <a:lstStyle/>
          <a:p>
            <a:r>
              <a:rPr lang="ja-JP" altLang="en-US" dirty="0"/>
              <a:t>命令メモリ：命令の長さ</a:t>
            </a:r>
            <a:r>
              <a:rPr lang="en-US" altLang="ja-JP" dirty="0"/>
              <a:t>12bit</a:t>
            </a:r>
            <a:r>
              <a:rPr lang="ja-JP" altLang="en-US" dirty="0"/>
              <a:t>に対応する幅</a:t>
            </a:r>
            <a:r>
              <a:rPr lang="en-US" altLang="ja-JP" dirty="0"/>
              <a:t>(w=12)</a:t>
            </a:r>
            <a:r>
              <a:rPr lang="ja-JP" altLang="en-US" dirty="0" err="1"/>
              <a:t>、</a:t>
            </a:r>
            <a:r>
              <a:rPr lang="ja-JP" altLang="en-US" dirty="0"/>
              <a:t>深さは</a:t>
            </a:r>
            <a:r>
              <a:rPr lang="en-US" altLang="ja-JP" dirty="0"/>
              <a:t>256</a:t>
            </a:r>
            <a:r>
              <a:rPr lang="ja-JP" altLang="en-US" dirty="0"/>
              <a:t>とする</a:t>
            </a:r>
            <a:r>
              <a:rPr lang="en-US" altLang="ja-JP" dirty="0"/>
              <a:t>(n=</a:t>
            </a:r>
            <a:r>
              <a:rPr lang="ja-JP" altLang="en-US" dirty="0"/>
              <a:t>８</a:t>
            </a:r>
            <a:r>
              <a:rPr lang="en-US" altLang="ja-JP" dirty="0"/>
              <a:t>bit)</a:t>
            </a:r>
          </a:p>
          <a:p>
            <a:r>
              <a:rPr lang="en-US" altLang="ja-JP" dirty="0"/>
              <a:t>PC (Program Counter): </a:t>
            </a:r>
            <a:r>
              <a:rPr lang="ja-JP" altLang="en-US" dirty="0"/>
              <a:t>現在実行する命令のアドレスを保持する</a:t>
            </a:r>
            <a:endParaRPr lang="en-US" altLang="ja-JP" dirty="0"/>
          </a:p>
          <a:p>
            <a:pPr lvl="1"/>
            <a:r>
              <a:rPr lang="en-US" altLang="ja-JP" dirty="0"/>
              <a:t>PC</a:t>
            </a:r>
            <a:r>
              <a:rPr lang="ja-JP" altLang="en-US" dirty="0"/>
              <a:t>を</a:t>
            </a:r>
            <a:r>
              <a:rPr lang="en-US" altLang="ja-JP" dirty="0"/>
              <a:t>1</a:t>
            </a:r>
            <a:r>
              <a:rPr lang="ja-JP" altLang="en-US" dirty="0"/>
              <a:t>クロックに１つづつ増やしていくことで、命令メモリに入っている命令を順番に実行する</a:t>
            </a:r>
            <a:endParaRPr lang="en-US" altLang="ja-JP" dirty="0"/>
          </a:p>
          <a:p>
            <a:pPr lvl="1"/>
            <a:r>
              <a:rPr lang="ja-JP" altLang="en-US" dirty="0"/>
              <a:t>アキュムレータマシンの基礎</a:t>
            </a:r>
            <a:endParaRPr lang="en-US" altLang="ja-JP" dirty="0"/>
          </a:p>
          <a:p>
            <a:pPr lvl="2"/>
            <a:r>
              <a:rPr lang="ja-JP" altLang="en-US" dirty="0"/>
              <a:t>アキュムレータしかレジスタを持たないもっとも原始的なコンピュータ</a:t>
            </a:r>
            <a:endParaRPr lang="en-US" altLang="ja-JP" dirty="0"/>
          </a:p>
          <a:p>
            <a:pPr lvl="2"/>
            <a:r>
              <a:rPr lang="en-US" altLang="ja-JP" dirty="0"/>
              <a:t>EDSAC</a:t>
            </a:r>
            <a:r>
              <a:rPr lang="ja-JP" altLang="en-US" dirty="0" err="1"/>
              <a:t>、</a:t>
            </a:r>
            <a:r>
              <a:rPr lang="en-US" altLang="ja-JP" dirty="0"/>
              <a:t>EDVAC</a:t>
            </a:r>
            <a:r>
              <a:rPr lang="ja-JP" altLang="en-US" dirty="0"/>
              <a:t>などの草創期のコンピュータ、</a:t>
            </a:r>
            <a:r>
              <a:rPr lang="en-US" altLang="ja-JP" dirty="0"/>
              <a:t>6800</a:t>
            </a:r>
            <a:r>
              <a:rPr lang="ja-JP" altLang="en-US" dirty="0" err="1"/>
              <a:t>、</a:t>
            </a:r>
            <a:r>
              <a:rPr lang="en-US" altLang="ja-JP" dirty="0"/>
              <a:t>6502</a:t>
            </a:r>
            <a:r>
              <a:rPr lang="ja-JP" altLang="en-US" dirty="0"/>
              <a:t>など草創期のマイクロプロセッサは一種のアキュムレータマシン</a:t>
            </a:r>
            <a:endParaRPr lang="en-US" altLang="ja-JP" dirty="0"/>
          </a:p>
          <a:p>
            <a:endParaRPr lang="en-US" altLang="ja-JP"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a:t>アキュムレータマシン</a:t>
            </a:r>
          </a:p>
        </p:txBody>
      </p:sp>
      <p:sp>
        <p:nvSpPr>
          <p:cNvPr id="26627" name="Text Box 4"/>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6628" name="Text Box 5"/>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6629" name="Group 6"/>
          <p:cNvGrpSpPr>
            <a:grpSpLocks/>
          </p:cNvGrpSpPr>
          <p:nvPr/>
        </p:nvGrpSpPr>
        <p:grpSpPr bwMode="auto">
          <a:xfrm>
            <a:off x="5060950" y="2354263"/>
            <a:ext cx="1655763" cy="717550"/>
            <a:chOff x="3288" y="1299"/>
            <a:chExt cx="1996" cy="953"/>
          </a:xfrm>
        </p:grpSpPr>
        <p:sp>
          <p:nvSpPr>
            <p:cNvPr id="26697" name="Line 7"/>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98" name="Line 8"/>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99" name="Line 9"/>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700" name="Line 10"/>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701" name="Line 11"/>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702" name="Line 12"/>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703" name="Line 13"/>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6630" name="Text Box 14"/>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6631" name="Text Box 15"/>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26632" name="Line 16"/>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3" name="Line 17"/>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4" name="Line 18"/>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5" name="Line 19"/>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6" name="Rectangle 20"/>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37" name="Line 21"/>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8" name="Line 22"/>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9" name="Line 23"/>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0" name="Line 24"/>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1" name="Line 25"/>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2" name="Line 26"/>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3" name="Line 27"/>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4" name="Text Box 28"/>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26645" name="Rectangle 29"/>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6" name="Rectangle 30"/>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7" name="Rectangle 31"/>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8" name="Rectangle 32"/>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49" name="Rectangle 35"/>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50" name="Rectangle 36"/>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51" name="Line 37"/>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2" name="Line 39"/>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3" name="Line 40"/>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4" name="Line 41"/>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5" name="Text Box 42"/>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6656" name="Line 43"/>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7" name="Line 44"/>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8" name="Line 45"/>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59" name="Text Box 46"/>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26660" name="Text Box 48"/>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6661" name="Text Box 49"/>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6662" name="Text Box 50"/>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6663" name="Text Box 52"/>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6664" name="Rectangle 65"/>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65" name="Rectangle 66"/>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66" name="Rectangle 67"/>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67" name="Rectangle 68"/>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68" name="Rectangle 69"/>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69" name="Rectangle 70"/>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70" name="Line 71"/>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1" name="Text Box 7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6672" name="Rectangle 81"/>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6673" name="Line 82"/>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4" name="Line 83"/>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5" name="Text Box 84"/>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6676" name="Line 85"/>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7" name="Line 86"/>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8" name="Line 87"/>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79" name="Line 88"/>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0" name="Oval 89"/>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6681" name="Line 91"/>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2" name="Text Box 92"/>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26683" name="Line 93"/>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4" name="Line 94"/>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5" name="Line 95"/>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6" name="Text Box 96"/>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6687" name="Line 97"/>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8" name="Line 98"/>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89" name="Text Box 99"/>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26690" name="Line 100"/>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91" name="Text Box 101"/>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26692" name="Line 102"/>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93" name="Line 103"/>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94" name="Line 104"/>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95" name="Line 105"/>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96" name="Text Box 106"/>
          <p:cNvSpPr txBox="1">
            <a:spLocks noChangeArrowheads="1"/>
          </p:cNvSpPr>
          <p:nvPr/>
        </p:nvSpPr>
        <p:spPr bwMode="auto">
          <a:xfrm>
            <a:off x="971550" y="1557338"/>
            <a:ext cx="26892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命令メモリから命令を</a:t>
            </a:r>
          </a:p>
          <a:p>
            <a:pPr eaLnBrk="1" hangingPunct="1">
              <a:spcBef>
                <a:spcPct val="0"/>
              </a:spcBef>
              <a:buFontTx/>
              <a:buNone/>
            </a:pPr>
            <a:r>
              <a:rPr lang="ja-JP" altLang="en-US" sz="1800" b="1"/>
              <a:t>読み出し（フェッチ：</a:t>
            </a:r>
            <a:r>
              <a:rPr lang="en-US" altLang="ja-JP" sz="1800" b="1"/>
              <a:t>Fetch)</a:t>
            </a:r>
          </a:p>
          <a:p>
            <a:pPr eaLnBrk="1" hangingPunct="1">
              <a:spcBef>
                <a:spcPct val="0"/>
              </a:spcBef>
              <a:buFontTx/>
              <a:buNone/>
            </a:pPr>
            <a:r>
              <a:rPr lang="ja-JP" altLang="en-US" sz="1800" b="1"/>
              <a:t>実行（</a:t>
            </a:r>
            <a:r>
              <a:rPr lang="en-US" altLang="ja-JP" sz="1800" b="1"/>
              <a:t>Execution)</a:t>
            </a:r>
            <a:r>
              <a:rPr lang="ja-JP" altLang="en-US" sz="1800" b="1"/>
              <a:t>する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27651"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7652"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7653" name="Group 5"/>
          <p:cNvGrpSpPr>
            <a:grpSpLocks/>
          </p:cNvGrpSpPr>
          <p:nvPr/>
        </p:nvGrpSpPr>
        <p:grpSpPr bwMode="auto">
          <a:xfrm>
            <a:off x="5060950" y="2354263"/>
            <a:ext cx="1655763" cy="717550"/>
            <a:chOff x="3288" y="1299"/>
            <a:chExt cx="1996" cy="953"/>
          </a:xfrm>
        </p:grpSpPr>
        <p:sp>
          <p:nvSpPr>
            <p:cNvPr id="27733"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4"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5"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6"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7"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8"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9"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7654"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7655"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27656"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7"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8"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9"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0"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61"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2"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3"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4"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5"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6"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7"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8"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27669"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70"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71"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72"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73"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74"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75"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6"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7"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8"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9"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7680"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1"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2"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3" name="Text Box 42"/>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27684"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7685"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7686"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7687"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7688"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89"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90"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91"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92"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93"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94"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5"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7696"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97"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8"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9"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7700"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01"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02"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03"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04"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7705"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06"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27707"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08"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09"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10"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7711"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12"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13"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27714"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15"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27716"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17"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18"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19"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20"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27721"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0    001    00000000</a:t>
            </a:r>
          </a:p>
        </p:txBody>
      </p:sp>
      <p:sp>
        <p:nvSpPr>
          <p:cNvPr id="27722"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27723"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27724" name="Text Box 83"/>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001</a:t>
            </a:r>
          </a:p>
          <a:p>
            <a:pPr eaLnBrk="1" hangingPunct="1">
              <a:spcBef>
                <a:spcPct val="0"/>
              </a:spcBef>
              <a:buFontTx/>
              <a:buNone/>
            </a:pPr>
            <a:r>
              <a:rPr lang="en-US" altLang="ja-JP" sz="1800" b="1"/>
              <a:t>THB</a:t>
            </a:r>
          </a:p>
        </p:txBody>
      </p:sp>
      <p:sp>
        <p:nvSpPr>
          <p:cNvPr id="27725"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00000000</a:t>
            </a:r>
          </a:p>
        </p:txBody>
      </p:sp>
      <p:sp>
        <p:nvSpPr>
          <p:cNvPr id="27726" name="Line 85"/>
          <p:cNvSpPr>
            <a:spLocks noChangeShapeType="1"/>
          </p:cNvSpPr>
          <p:nvPr/>
        </p:nvSpPr>
        <p:spPr bwMode="auto">
          <a:xfrm flipV="1">
            <a:off x="6516688" y="2924175"/>
            <a:ext cx="0" cy="19446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27" name="Line 86"/>
          <p:cNvSpPr>
            <a:spLocks noChangeShapeType="1"/>
          </p:cNvSpPr>
          <p:nvPr/>
        </p:nvSpPr>
        <p:spPr bwMode="auto">
          <a:xfrm flipH="1" flipV="1">
            <a:off x="5940425" y="1844675"/>
            <a:ext cx="576263" cy="1152525"/>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28" name="Line 87"/>
          <p:cNvSpPr>
            <a:spLocks noChangeShapeType="1"/>
          </p:cNvSpPr>
          <p:nvPr/>
        </p:nvSpPr>
        <p:spPr bwMode="auto">
          <a:xfrm flipH="1">
            <a:off x="4572000" y="1844675"/>
            <a:ext cx="1368425"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29" name="Line 88"/>
          <p:cNvSpPr>
            <a:spLocks noChangeShapeType="1"/>
          </p:cNvSpPr>
          <p:nvPr/>
        </p:nvSpPr>
        <p:spPr bwMode="auto">
          <a:xfrm>
            <a:off x="4572000" y="1844675"/>
            <a:ext cx="0" cy="266382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0" name="Line 89"/>
          <p:cNvSpPr>
            <a:spLocks noChangeShapeType="1"/>
          </p:cNvSpPr>
          <p:nvPr/>
        </p:nvSpPr>
        <p:spPr bwMode="auto">
          <a:xfrm>
            <a:off x="4572000" y="4508500"/>
            <a:ext cx="1008063"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1" name="Line 90"/>
          <p:cNvSpPr>
            <a:spLocks noChangeShapeType="1"/>
          </p:cNvSpPr>
          <p:nvPr/>
        </p:nvSpPr>
        <p:spPr bwMode="auto">
          <a:xfrm flipV="1">
            <a:off x="5580063" y="3860800"/>
            <a:ext cx="0" cy="64770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32" name="Text Box 91"/>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28675"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8676"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8677" name="Group 5"/>
          <p:cNvGrpSpPr>
            <a:grpSpLocks/>
          </p:cNvGrpSpPr>
          <p:nvPr/>
        </p:nvGrpSpPr>
        <p:grpSpPr bwMode="auto">
          <a:xfrm>
            <a:off x="5060950" y="2354263"/>
            <a:ext cx="1655763" cy="717550"/>
            <a:chOff x="3288" y="1299"/>
            <a:chExt cx="1996" cy="953"/>
          </a:xfrm>
        </p:grpSpPr>
        <p:sp>
          <p:nvSpPr>
            <p:cNvPr id="28759"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60"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61"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62"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63"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64"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65"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8678"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8679"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28680"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1"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2"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3"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4"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685"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6"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7"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8"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89"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90"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91"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92"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28693"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694"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695"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696"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697"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698"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699"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0"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1"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2"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3"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8704"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5"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6"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07" name="Text Box 42"/>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28708"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8709"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8710"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8711"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8712"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713"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714"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715"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716"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717"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718"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19"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8720"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8721"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22"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23"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8724"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25"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26"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27"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28"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8729"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30"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28731"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32"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33"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34"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8735"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36"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37"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28738"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39"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28740"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41"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42"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43"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44"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28745"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0    110    00000001</a:t>
            </a:r>
          </a:p>
        </p:txBody>
      </p:sp>
      <p:sp>
        <p:nvSpPr>
          <p:cNvPr id="28746"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28747"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
        <p:nvSpPr>
          <p:cNvPr id="28748" name="Text Box 83"/>
          <p:cNvSpPr txBox="1">
            <a:spLocks noChangeArrowheads="1"/>
          </p:cNvSpPr>
          <p:nvPr/>
        </p:nvSpPr>
        <p:spPr bwMode="auto">
          <a:xfrm>
            <a:off x="3995738" y="2276475"/>
            <a:ext cx="679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a:p>
            <a:pPr eaLnBrk="1" hangingPunct="1">
              <a:spcBef>
                <a:spcPct val="0"/>
              </a:spcBef>
              <a:buFontTx/>
              <a:buNone/>
            </a:pPr>
            <a:r>
              <a:rPr lang="en-US" altLang="ja-JP" sz="1800" b="1"/>
              <a:t>ADD</a:t>
            </a:r>
          </a:p>
        </p:txBody>
      </p:sp>
      <p:sp>
        <p:nvSpPr>
          <p:cNvPr id="28749"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00000001</a:t>
            </a:r>
          </a:p>
        </p:txBody>
      </p:sp>
      <p:sp>
        <p:nvSpPr>
          <p:cNvPr id="28750" name="Line 85"/>
          <p:cNvSpPr>
            <a:spLocks noChangeShapeType="1"/>
          </p:cNvSpPr>
          <p:nvPr/>
        </p:nvSpPr>
        <p:spPr bwMode="auto">
          <a:xfrm flipV="1">
            <a:off x="6516688" y="2924175"/>
            <a:ext cx="0" cy="21605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51" name="Line 87"/>
          <p:cNvSpPr>
            <a:spLocks noChangeShapeType="1"/>
          </p:cNvSpPr>
          <p:nvPr/>
        </p:nvSpPr>
        <p:spPr bwMode="auto">
          <a:xfrm flipH="1">
            <a:off x="4572000" y="1844675"/>
            <a:ext cx="1368425"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52" name="Line 88"/>
          <p:cNvSpPr>
            <a:spLocks noChangeShapeType="1"/>
          </p:cNvSpPr>
          <p:nvPr/>
        </p:nvSpPr>
        <p:spPr bwMode="auto">
          <a:xfrm>
            <a:off x="4572000" y="1844675"/>
            <a:ext cx="0" cy="2663825"/>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53" name="Line 89"/>
          <p:cNvSpPr>
            <a:spLocks noChangeShapeType="1"/>
          </p:cNvSpPr>
          <p:nvPr/>
        </p:nvSpPr>
        <p:spPr bwMode="auto">
          <a:xfrm>
            <a:off x="4572000" y="4508500"/>
            <a:ext cx="1008063"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54" name="Line 90"/>
          <p:cNvSpPr>
            <a:spLocks noChangeShapeType="1"/>
          </p:cNvSpPr>
          <p:nvPr/>
        </p:nvSpPr>
        <p:spPr bwMode="auto">
          <a:xfrm flipV="1">
            <a:off x="5580063" y="3860800"/>
            <a:ext cx="0" cy="647700"/>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55" name="Text Box 91"/>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28756" name="Line 92"/>
          <p:cNvSpPr>
            <a:spLocks noChangeShapeType="1"/>
          </p:cNvSpPr>
          <p:nvPr/>
        </p:nvSpPr>
        <p:spPr bwMode="auto">
          <a:xfrm flipV="1">
            <a:off x="5364163" y="2924175"/>
            <a:ext cx="0" cy="64928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57" name="Text Box 93"/>
          <p:cNvSpPr txBox="1">
            <a:spLocks noChangeArrowheads="1"/>
          </p:cNvSpPr>
          <p:nvPr/>
        </p:nvSpPr>
        <p:spPr bwMode="auto">
          <a:xfrm>
            <a:off x="5795963" y="25654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8758" name="Line 94"/>
          <p:cNvSpPr>
            <a:spLocks noChangeShapeType="1"/>
          </p:cNvSpPr>
          <p:nvPr/>
        </p:nvSpPr>
        <p:spPr bwMode="auto">
          <a:xfrm>
            <a:off x="5940425" y="1844675"/>
            <a:ext cx="0" cy="64770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58975" y="274638"/>
            <a:ext cx="8229600" cy="1143000"/>
          </a:xfrm>
        </p:spPr>
        <p:txBody>
          <a:bodyPr/>
          <a:lstStyle/>
          <a:p>
            <a:pPr eaLnBrk="1" hangingPunct="1"/>
            <a:r>
              <a:rPr lang="ja-JP" altLang="en-US"/>
              <a:t>命令の実行</a:t>
            </a:r>
          </a:p>
        </p:txBody>
      </p:sp>
      <p:sp>
        <p:nvSpPr>
          <p:cNvPr id="29699" name="Text Box 3"/>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29700" name="Text Box 4"/>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29701" name="Group 5"/>
          <p:cNvGrpSpPr>
            <a:grpSpLocks/>
          </p:cNvGrpSpPr>
          <p:nvPr/>
        </p:nvGrpSpPr>
        <p:grpSpPr bwMode="auto">
          <a:xfrm>
            <a:off x="5060950" y="2354263"/>
            <a:ext cx="1655763" cy="717550"/>
            <a:chOff x="3288" y="1299"/>
            <a:chExt cx="1996" cy="953"/>
          </a:xfrm>
        </p:grpSpPr>
        <p:sp>
          <p:nvSpPr>
            <p:cNvPr id="29777" name="Line 6"/>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78" name="Line 7"/>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79" name="Line 8"/>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80" name="Line 9"/>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81" name="Line 10"/>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82" name="Line 11"/>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83" name="Line 12"/>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9702" name="Text Box 13"/>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29703" name="Text Box 14"/>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29704" name="Line 15"/>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05" name="Line 16"/>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06" name="Line 17"/>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07" name="Line 18"/>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08" name="Rectangle 19"/>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09" name="Line 20"/>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0" name="Line 21"/>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1" name="Line 22"/>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2" name="Line 23"/>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3" name="Line 24"/>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4" name="Line 25"/>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5" name="Line 26"/>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6" name="Text Box 27"/>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29717" name="Rectangle 28"/>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18" name="Rectangle 29"/>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19" name="Rectangle 30"/>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20" name="Rectangle 31"/>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21" name="Rectangle 32"/>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22" name="Rectangle 33"/>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23" name="Line 34"/>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24" name="Line 35"/>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25" name="Line 36"/>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26" name="Line 37"/>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27" name="Text Box 38"/>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9728" name="Line 39"/>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29" name="Line 40"/>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30" name="Line 41"/>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31" name="Text Box 42"/>
          <p:cNvSpPr txBox="1">
            <a:spLocks noChangeArrowheads="1"/>
          </p:cNvSpPr>
          <p:nvPr/>
        </p:nvSpPr>
        <p:spPr bwMode="auto">
          <a:xfrm>
            <a:off x="6716713" y="6491288"/>
            <a:ext cx="1168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we=1</a:t>
            </a:r>
          </a:p>
        </p:txBody>
      </p:sp>
      <p:sp>
        <p:nvSpPr>
          <p:cNvPr id="29732" name="Text Box 43"/>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9733" name="Text Box 44"/>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9734" name="Text Box 45"/>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29735" name="Text Box 46"/>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29736" name="Rectangle 47"/>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37" name="Rectangle 48"/>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38" name="Rectangle 49"/>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39" name="Rectangle 50"/>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40" name="Rectangle 51"/>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41" name="Rectangle 52"/>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42" name="Line 53"/>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43" name="Text Box 5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29744" name="Rectangle 55"/>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45" name="Line 56"/>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46" name="Line 57"/>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47" name="Text Box 58"/>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9748" name="Line 59"/>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49" name="Line 60"/>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50" name="Line 61"/>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51" name="Line 62"/>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52" name="Oval 63"/>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9753" name="Line 64"/>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54" name="Text Box 65"/>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29755" name="Line 66"/>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56" name="Line 67"/>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57" name="Line 68"/>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58" name="Text Box 69"/>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29759" name="Line 70"/>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60" name="Line 71"/>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61" name="Text Box 72"/>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29762" name="Line 73"/>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63" name="Text Box 74"/>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29764" name="Line 75"/>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65" name="Line 76"/>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66" name="Line 77"/>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67" name="Line 78"/>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68" name="Text Box 79"/>
          <p:cNvSpPr txBox="1">
            <a:spLocks noChangeArrowheads="1"/>
          </p:cNvSpPr>
          <p:nvPr/>
        </p:nvSpPr>
        <p:spPr bwMode="auto">
          <a:xfrm>
            <a:off x="468313" y="115888"/>
            <a:ext cx="3532187"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０番地に</a:t>
            </a:r>
            <a:r>
              <a:rPr lang="en-US" altLang="ja-JP" sz="1800" b="1"/>
              <a:t>X</a:t>
            </a:r>
            <a:r>
              <a:rPr lang="ja-JP" altLang="en-US" sz="1800" b="1"/>
              <a:t>、</a:t>
            </a:r>
            <a:r>
              <a:rPr lang="en-US" altLang="ja-JP" sz="1800" b="1"/>
              <a:t>1</a:t>
            </a:r>
            <a:r>
              <a:rPr lang="ja-JP" altLang="en-US" sz="1800" b="1"/>
              <a:t>番地に</a:t>
            </a:r>
            <a:r>
              <a:rPr lang="en-US" altLang="ja-JP" sz="1800" b="1"/>
              <a:t>Y</a:t>
            </a:r>
            <a:r>
              <a:rPr lang="ja-JP" altLang="en-US" sz="1800" b="1"/>
              <a:t>が入っている</a:t>
            </a:r>
          </a:p>
          <a:p>
            <a:pPr eaLnBrk="1" hangingPunct="1">
              <a:spcBef>
                <a:spcPct val="0"/>
              </a:spcBef>
              <a:buFontTx/>
              <a:buNone/>
            </a:pPr>
            <a:r>
              <a:rPr lang="en-US" altLang="ja-JP" sz="1800" b="1"/>
              <a:t>X+Y</a:t>
            </a:r>
            <a:r>
              <a:rPr lang="ja-JP" altLang="en-US" sz="1800" b="1"/>
              <a:t>を計算して</a:t>
            </a:r>
            <a:r>
              <a:rPr lang="en-US" altLang="ja-JP" sz="1800" b="1"/>
              <a:t>2</a:t>
            </a:r>
            <a:r>
              <a:rPr lang="ja-JP" altLang="en-US" sz="1800" b="1"/>
              <a:t>番地に格納せよ</a:t>
            </a:r>
          </a:p>
          <a:p>
            <a:pPr eaLnBrk="1" hangingPunct="1">
              <a:spcBef>
                <a:spcPct val="0"/>
              </a:spcBef>
              <a:buFontTx/>
              <a:buNone/>
            </a:pPr>
            <a:endParaRPr lang="ja-JP" altLang="en-US" sz="1800" b="1"/>
          </a:p>
          <a:p>
            <a:pPr eaLnBrk="1" hangingPunct="1">
              <a:spcBef>
                <a:spcPct val="0"/>
              </a:spcBef>
              <a:buFontTx/>
              <a:buNone/>
            </a:pPr>
            <a:r>
              <a:rPr lang="en-US" altLang="ja-JP" sz="1800" b="1"/>
              <a:t>we com  Address</a:t>
            </a:r>
          </a:p>
          <a:p>
            <a:pPr eaLnBrk="1" hangingPunct="1">
              <a:spcBef>
                <a:spcPct val="0"/>
              </a:spcBef>
              <a:buFontTx/>
              <a:buNone/>
            </a:pPr>
            <a:r>
              <a:rPr lang="en-US" altLang="ja-JP" sz="1800" b="1"/>
              <a:t> 0    001    00000000</a:t>
            </a:r>
            <a:r>
              <a:rPr lang="ja-JP" altLang="en-US" sz="1800" b="1"/>
              <a:t>　　　</a:t>
            </a:r>
            <a:r>
              <a:rPr lang="en-US" altLang="ja-JP" sz="1800" b="1"/>
              <a:t>0</a:t>
            </a:r>
            <a:r>
              <a:rPr lang="ja-JP" altLang="en-US" sz="1800" b="1"/>
              <a:t>番地</a:t>
            </a:r>
          </a:p>
          <a:p>
            <a:pPr eaLnBrk="1" hangingPunct="1">
              <a:spcBef>
                <a:spcPct val="0"/>
              </a:spcBef>
              <a:buFontTx/>
              <a:buNone/>
            </a:pPr>
            <a:r>
              <a:rPr lang="ja-JP" altLang="en-US" sz="1800" b="1"/>
              <a:t> </a:t>
            </a:r>
            <a:r>
              <a:rPr lang="en-US" altLang="ja-JP" sz="1800" b="1"/>
              <a:t>0    110    00000001</a:t>
            </a:r>
            <a:r>
              <a:rPr lang="ja-JP" altLang="en-US" sz="1800" b="1"/>
              <a:t>　　　</a:t>
            </a:r>
            <a:r>
              <a:rPr lang="en-US" altLang="ja-JP" sz="1800" b="1"/>
              <a:t>1</a:t>
            </a:r>
            <a:r>
              <a:rPr lang="ja-JP" altLang="en-US" sz="1800" b="1"/>
              <a:t>番地</a:t>
            </a:r>
          </a:p>
          <a:p>
            <a:pPr eaLnBrk="1" hangingPunct="1">
              <a:spcBef>
                <a:spcPct val="0"/>
              </a:spcBef>
              <a:buFontTx/>
              <a:buNone/>
            </a:pPr>
            <a:r>
              <a:rPr lang="ja-JP" altLang="en-US" sz="1800" b="1"/>
              <a:t> </a:t>
            </a:r>
            <a:r>
              <a:rPr lang="en-US" altLang="ja-JP" sz="1800" b="1"/>
              <a:t>1     000   00000010</a:t>
            </a:r>
            <a:r>
              <a:rPr lang="ja-JP" altLang="en-US" sz="1800" b="1"/>
              <a:t>　　　</a:t>
            </a:r>
            <a:r>
              <a:rPr lang="en-US" altLang="ja-JP" sz="1800" b="1"/>
              <a:t>2</a:t>
            </a:r>
            <a:r>
              <a:rPr lang="ja-JP" altLang="en-US" sz="1800" b="1"/>
              <a:t>番地</a:t>
            </a:r>
          </a:p>
        </p:txBody>
      </p:sp>
      <p:sp>
        <p:nvSpPr>
          <p:cNvPr id="29769" name="Rectangle 80"/>
          <p:cNvSpPr>
            <a:spLocks noChangeArrowheads="1"/>
          </p:cNvSpPr>
          <p:nvPr/>
        </p:nvSpPr>
        <p:spPr bwMode="auto">
          <a:xfrm>
            <a:off x="1187450" y="4357688"/>
            <a:ext cx="221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1    000    00000010</a:t>
            </a:r>
          </a:p>
        </p:txBody>
      </p:sp>
      <p:sp>
        <p:nvSpPr>
          <p:cNvPr id="29770" name="Text Box 81"/>
          <p:cNvSpPr txBox="1">
            <a:spLocks noChangeArrowheads="1"/>
          </p:cNvSpPr>
          <p:nvPr/>
        </p:nvSpPr>
        <p:spPr bwMode="auto">
          <a:xfrm>
            <a:off x="663575" y="37369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2</a:t>
            </a:r>
          </a:p>
        </p:txBody>
      </p:sp>
      <p:sp>
        <p:nvSpPr>
          <p:cNvPr id="29771" name="Text Box 82"/>
          <p:cNvSpPr txBox="1">
            <a:spLocks noChangeArrowheads="1"/>
          </p:cNvSpPr>
          <p:nvPr/>
        </p:nvSpPr>
        <p:spPr bwMode="auto">
          <a:xfrm>
            <a:off x="4476750" y="57261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a:t>
            </a:r>
          </a:p>
        </p:txBody>
      </p:sp>
      <p:sp>
        <p:nvSpPr>
          <p:cNvPr id="29772" name="Text Box 83"/>
          <p:cNvSpPr txBox="1">
            <a:spLocks noChangeArrowheads="1"/>
          </p:cNvSpPr>
          <p:nvPr/>
        </p:nvSpPr>
        <p:spPr bwMode="auto">
          <a:xfrm>
            <a:off x="3995738" y="2276475"/>
            <a:ext cx="654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a:t>
            </a:r>
          </a:p>
          <a:p>
            <a:pPr eaLnBrk="1" hangingPunct="1">
              <a:spcBef>
                <a:spcPct val="0"/>
              </a:spcBef>
              <a:buFontTx/>
              <a:buNone/>
            </a:pPr>
            <a:r>
              <a:rPr lang="en-US" altLang="ja-JP" sz="1800" b="1"/>
              <a:t>THA</a:t>
            </a:r>
          </a:p>
        </p:txBody>
      </p:sp>
      <p:sp>
        <p:nvSpPr>
          <p:cNvPr id="29773" name="Rectangle 84"/>
          <p:cNvSpPr>
            <a:spLocks noChangeArrowheads="1"/>
          </p:cNvSpPr>
          <p:nvPr/>
        </p:nvSpPr>
        <p:spPr bwMode="auto">
          <a:xfrm>
            <a:off x="4019550" y="4933950"/>
            <a:ext cx="1200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00000010</a:t>
            </a:r>
          </a:p>
        </p:txBody>
      </p:sp>
      <p:sp>
        <p:nvSpPr>
          <p:cNvPr id="29774" name="Text Box 90"/>
          <p:cNvSpPr txBox="1">
            <a:spLocks noChangeArrowheads="1"/>
          </p:cNvSpPr>
          <p:nvPr/>
        </p:nvSpPr>
        <p:spPr bwMode="auto">
          <a:xfrm>
            <a:off x="1042988" y="2708275"/>
            <a:ext cx="379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3</a:t>
            </a:r>
          </a:p>
        </p:txBody>
      </p:sp>
      <p:sp>
        <p:nvSpPr>
          <p:cNvPr id="29775" name="Line 94"/>
          <p:cNvSpPr>
            <a:spLocks noChangeShapeType="1"/>
          </p:cNvSpPr>
          <p:nvPr/>
        </p:nvSpPr>
        <p:spPr bwMode="auto">
          <a:xfrm>
            <a:off x="5508625" y="3284538"/>
            <a:ext cx="719138" cy="0"/>
          </a:xfrm>
          <a:prstGeom prst="line">
            <a:avLst/>
          </a:prstGeom>
          <a:noFill/>
          <a:ln w="38100">
            <a:solidFill>
              <a:srgbClr val="FF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76" name="Line 95"/>
          <p:cNvSpPr>
            <a:spLocks noChangeShapeType="1"/>
          </p:cNvSpPr>
          <p:nvPr/>
        </p:nvSpPr>
        <p:spPr bwMode="auto">
          <a:xfrm>
            <a:off x="6227763" y="3284538"/>
            <a:ext cx="0" cy="1944687"/>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12763" y="274638"/>
            <a:ext cx="8229600" cy="1143000"/>
          </a:xfrm>
        </p:spPr>
        <p:txBody>
          <a:bodyPr/>
          <a:lstStyle/>
          <a:p>
            <a:pPr eaLnBrk="1" hangingPunct="1"/>
            <a:r>
              <a:rPr lang="ja-JP" altLang="en-US" sz="3600"/>
              <a:t>アキュムレータマシンの</a:t>
            </a:r>
            <a:r>
              <a:rPr lang="en-US" altLang="ja-JP" sz="3600"/>
              <a:t>Verilog</a:t>
            </a:r>
            <a:r>
              <a:rPr lang="ja-JP" altLang="en-US" sz="3600"/>
              <a:t>記述</a:t>
            </a:r>
          </a:p>
        </p:txBody>
      </p:sp>
      <p:sp>
        <p:nvSpPr>
          <p:cNvPr id="30723" name="Text Box 4"/>
          <p:cNvSpPr txBox="1">
            <a:spLocks noChangeArrowheads="1"/>
          </p:cNvSpPr>
          <p:nvPr/>
        </p:nvSpPr>
        <p:spPr bwMode="auto">
          <a:xfrm>
            <a:off x="534828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30724" name="Text Box 5"/>
          <p:cNvSpPr txBox="1">
            <a:spLocks noChangeArrowheads="1"/>
          </p:cNvSpPr>
          <p:nvPr/>
        </p:nvSpPr>
        <p:spPr bwMode="auto">
          <a:xfrm>
            <a:off x="6140450"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30725" name="Group 6"/>
          <p:cNvGrpSpPr>
            <a:grpSpLocks/>
          </p:cNvGrpSpPr>
          <p:nvPr/>
        </p:nvGrpSpPr>
        <p:grpSpPr bwMode="auto">
          <a:xfrm>
            <a:off x="5060950" y="2354263"/>
            <a:ext cx="1655763" cy="717550"/>
            <a:chOff x="3288" y="1299"/>
            <a:chExt cx="1996" cy="953"/>
          </a:xfrm>
        </p:grpSpPr>
        <p:sp>
          <p:nvSpPr>
            <p:cNvPr id="30795" name="Line 7"/>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6" name="Line 8"/>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7" name="Line 9"/>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8" name="Line 10"/>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9" name="Line 11"/>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00" name="Line 12"/>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01" name="Line 13"/>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0726" name="Text Box 14"/>
          <p:cNvSpPr txBox="1">
            <a:spLocks noChangeArrowheads="1"/>
          </p:cNvSpPr>
          <p:nvPr/>
        </p:nvSpPr>
        <p:spPr bwMode="auto">
          <a:xfrm>
            <a:off x="5708650" y="2341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30727" name="Text Box 15"/>
          <p:cNvSpPr txBox="1">
            <a:spLocks noChangeArrowheads="1"/>
          </p:cNvSpPr>
          <p:nvPr/>
        </p:nvSpPr>
        <p:spPr bwMode="auto">
          <a:xfrm>
            <a:off x="535146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30728" name="Line 16"/>
          <p:cNvSpPr>
            <a:spLocks noChangeShapeType="1"/>
          </p:cNvSpPr>
          <p:nvPr/>
        </p:nvSpPr>
        <p:spPr bwMode="auto">
          <a:xfrm flipV="1">
            <a:off x="5492750" y="3070225"/>
            <a:ext cx="0" cy="50323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29" name="Line 17"/>
          <p:cNvSpPr>
            <a:spLocks noChangeShapeType="1"/>
          </p:cNvSpPr>
          <p:nvPr/>
        </p:nvSpPr>
        <p:spPr bwMode="auto">
          <a:xfrm flipH="1" flipV="1">
            <a:off x="6356350" y="3070225"/>
            <a:ext cx="0" cy="16541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0" name="Line 18"/>
          <p:cNvSpPr>
            <a:spLocks noChangeShapeType="1"/>
          </p:cNvSpPr>
          <p:nvPr/>
        </p:nvSpPr>
        <p:spPr bwMode="auto">
          <a:xfrm flipV="1">
            <a:off x="5924550" y="1916113"/>
            <a:ext cx="0" cy="5032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1" name="Line 19"/>
          <p:cNvSpPr>
            <a:spLocks noChangeShapeType="1"/>
          </p:cNvSpPr>
          <p:nvPr/>
        </p:nvSpPr>
        <p:spPr bwMode="auto">
          <a:xfrm>
            <a:off x="3908425" y="26368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2" name="Rectangle 20"/>
          <p:cNvSpPr>
            <a:spLocks noChangeArrowheads="1"/>
          </p:cNvSpPr>
          <p:nvPr/>
        </p:nvSpPr>
        <p:spPr bwMode="auto">
          <a:xfrm>
            <a:off x="4989513" y="3571875"/>
            <a:ext cx="1008062"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33" name="Line 21"/>
          <p:cNvSpPr>
            <a:spLocks noChangeShapeType="1"/>
          </p:cNvSpPr>
          <p:nvPr/>
        </p:nvSpPr>
        <p:spPr bwMode="auto">
          <a:xfrm flipH="1">
            <a:off x="4700588" y="1916113"/>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4" name="Line 22"/>
          <p:cNvSpPr>
            <a:spLocks noChangeShapeType="1"/>
          </p:cNvSpPr>
          <p:nvPr/>
        </p:nvSpPr>
        <p:spPr bwMode="auto">
          <a:xfrm>
            <a:off x="4700588" y="1916113"/>
            <a:ext cx="0" cy="24479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5" name="Line 23"/>
          <p:cNvSpPr>
            <a:spLocks noChangeShapeType="1"/>
          </p:cNvSpPr>
          <p:nvPr/>
        </p:nvSpPr>
        <p:spPr bwMode="auto">
          <a:xfrm>
            <a:off x="4700588" y="4364038"/>
            <a:ext cx="792162"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6" name="Line 24"/>
          <p:cNvSpPr>
            <a:spLocks noChangeShapeType="1"/>
          </p:cNvSpPr>
          <p:nvPr/>
        </p:nvSpPr>
        <p:spPr bwMode="auto">
          <a:xfrm flipV="1">
            <a:off x="5492750" y="3932238"/>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7" name="Line 25"/>
          <p:cNvSpPr>
            <a:spLocks noChangeShapeType="1"/>
          </p:cNvSpPr>
          <p:nvPr/>
        </p:nvSpPr>
        <p:spPr bwMode="auto">
          <a:xfrm>
            <a:off x="4989513" y="3716338"/>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8" name="Line 26"/>
          <p:cNvSpPr>
            <a:spLocks noChangeShapeType="1"/>
          </p:cNvSpPr>
          <p:nvPr/>
        </p:nvSpPr>
        <p:spPr bwMode="auto">
          <a:xfrm flipH="1">
            <a:off x="4989513" y="3787775"/>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39" name="Line 27"/>
          <p:cNvSpPr>
            <a:spLocks noChangeShapeType="1"/>
          </p:cNvSpPr>
          <p:nvPr/>
        </p:nvSpPr>
        <p:spPr bwMode="auto">
          <a:xfrm>
            <a:off x="4197350" y="3787775"/>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0" name="Text Box 28"/>
          <p:cNvSpPr txBox="1">
            <a:spLocks noChangeArrowheads="1"/>
          </p:cNvSpPr>
          <p:nvPr/>
        </p:nvSpPr>
        <p:spPr bwMode="auto">
          <a:xfrm>
            <a:off x="5205413" y="35655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sp>
        <p:nvSpPr>
          <p:cNvPr id="30741" name="Rectangle 29"/>
          <p:cNvSpPr>
            <a:spLocks noChangeArrowheads="1"/>
          </p:cNvSpPr>
          <p:nvPr/>
        </p:nvSpPr>
        <p:spPr bwMode="auto">
          <a:xfrm>
            <a:off x="5565775"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42" name="Rectangle 30"/>
          <p:cNvSpPr>
            <a:spLocks noChangeArrowheads="1"/>
          </p:cNvSpPr>
          <p:nvPr/>
        </p:nvSpPr>
        <p:spPr bwMode="auto">
          <a:xfrm>
            <a:off x="5565775"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43" name="Rectangle 31"/>
          <p:cNvSpPr>
            <a:spLocks noChangeArrowheads="1"/>
          </p:cNvSpPr>
          <p:nvPr/>
        </p:nvSpPr>
        <p:spPr bwMode="auto">
          <a:xfrm>
            <a:off x="5565775"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44" name="Rectangle 32"/>
          <p:cNvSpPr>
            <a:spLocks noChangeArrowheads="1"/>
          </p:cNvSpPr>
          <p:nvPr/>
        </p:nvSpPr>
        <p:spPr bwMode="auto">
          <a:xfrm>
            <a:off x="5565775"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45" name="Rectangle 35"/>
          <p:cNvSpPr>
            <a:spLocks noChangeArrowheads="1"/>
          </p:cNvSpPr>
          <p:nvPr/>
        </p:nvSpPr>
        <p:spPr bwMode="auto">
          <a:xfrm>
            <a:off x="5565775"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46" name="Rectangle 36"/>
          <p:cNvSpPr>
            <a:spLocks noChangeArrowheads="1"/>
          </p:cNvSpPr>
          <p:nvPr/>
        </p:nvSpPr>
        <p:spPr bwMode="auto">
          <a:xfrm>
            <a:off x="5565775"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47" name="Line 37"/>
          <p:cNvSpPr>
            <a:spLocks noChangeShapeType="1"/>
          </p:cNvSpPr>
          <p:nvPr/>
        </p:nvSpPr>
        <p:spPr bwMode="auto">
          <a:xfrm>
            <a:off x="4197350" y="5373688"/>
            <a:ext cx="12969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8" name="Line 39"/>
          <p:cNvSpPr>
            <a:spLocks noChangeShapeType="1"/>
          </p:cNvSpPr>
          <p:nvPr/>
        </p:nvSpPr>
        <p:spPr bwMode="auto">
          <a:xfrm flipV="1">
            <a:off x="7164388"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49" name="Line 40"/>
          <p:cNvSpPr>
            <a:spLocks noChangeShapeType="1"/>
          </p:cNvSpPr>
          <p:nvPr/>
        </p:nvSpPr>
        <p:spPr bwMode="auto">
          <a:xfrm>
            <a:off x="5492750" y="3357563"/>
            <a:ext cx="7191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0" name="Line 41"/>
          <p:cNvSpPr>
            <a:spLocks noChangeShapeType="1"/>
          </p:cNvSpPr>
          <p:nvPr/>
        </p:nvSpPr>
        <p:spPr bwMode="auto">
          <a:xfrm>
            <a:off x="6213475" y="3357563"/>
            <a:ext cx="0" cy="13668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1" name="Text Box 42"/>
          <p:cNvSpPr txBox="1">
            <a:spLocks noChangeArrowheads="1"/>
          </p:cNvSpPr>
          <p:nvPr/>
        </p:nvSpPr>
        <p:spPr bwMode="auto">
          <a:xfrm>
            <a:off x="5976938"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30752" name="Line 43"/>
          <p:cNvSpPr>
            <a:spLocks noChangeShapeType="1"/>
          </p:cNvSpPr>
          <p:nvPr/>
        </p:nvSpPr>
        <p:spPr bwMode="auto">
          <a:xfrm flipV="1">
            <a:off x="5853113" y="62388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3" name="Line 44"/>
          <p:cNvSpPr>
            <a:spLocks noChangeShapeType="1"/>
          </p:cNvSpPr>
          <p:nvPr/>
        </p:nvSpPr>
        <p:spPr bwMode="auto">
          <a:xfrm flipV="1">
            <a:off x="5780088" y="6094413"/>
            <a:ext cx="7302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4" name="Line 45"/>
          <p:cNvSpPr>
            <a:spLocks noChangeShapeType="1"/>
          </p:cNvSpPr>
          <p:nvPr/>
        </p:nvSpPr>
        <p:spPr bwMode="auto">
          <a:xfrm>
            <a:off x="5853113" y="6094413"/>
            <a:ext cx="71437"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55" name="Text Box 46"/>
          <p:cNvSpPr txBox="1">
            <a:spLocks noChangeArrowheads="1"/>
          </p:cNvSpPr>
          <p:nvPr/>
        </p:nvSpPr>
        <p:spPr bwMode="auto">
          <a:xfrm>
            <a:off x="6716713" y="649128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we</a:t>
            </a:r>
          </a:p>
        </p:txBody>
      </p:sp>
      <p:sp>
        <p:nvSpPr>
          <p:cNvPr id="30756" name="Text Box 48"/>
          <p:cNvSpPr txBox="1">
            <a:spLocks noChangeArrowheads="1"/>
          </p:cNvSpPr>
          <p:nvPr/>
        </p:nvSpPr>
        <p:spPr bwMode="auto">
          <a:xfrm>
            <a:off x="5348288" y="64912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0757" name="Text Box 49"/>
          <p:cNvSpPr txBox="1">
            <a:spLocks noChangeArrowheads="1"/>
          </p:cNvSpPr>
          <p:nvPr/>
        </p:nvSpPr>
        <p:spPr bwMode="auto">
          <a:xfrm>
            <a:off x="3910013" y="34290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0758" name="Text Box 50"/>
          <p:cNvSpPr txBox="1">
            <a:spLocks noChangeArrowheads="1"/>
          </p:cNvSpPr>
          <p:nvPr/>
        </p:nvSpPr>
        <p:spPr bwMode="auto">
          <a:xfrm>
            <a:off x="3836988"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com</a:t>
            </a:r>
          </a:p>
        </p:txBody>
      </p:sp>
      <p:sp>
        <p:nvSpPr>
          <p:cNvPr id="30759" name="Text Box 52"/>
          <p:cNvSpPr txBox="1">
            <a:spLocks noChangeArrowheads="1"/>
          </p:cNvSpPr>
          <p:nvPr/>
        </p:nvSpPr>
        <p:spPr bwMode="auto">
          <a:xfrm>
            <a:off x="6264275" y="14176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30760" name="Rectangle 65"/>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61" name="Rectangle 66"/>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62" name="Rectangle 67"/>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63" name="Rectangle 68"/>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64" name="Rectangle 69"/>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65" name="Rectangle 70"/>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66" name="Line 71"/>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67" name="Text Box 74"/>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t>
            </a:r>
          </a:p>
        </p:txBody>
      </p:sp>
      <p:sp>
        <p:nvSpPr>
          <p:cNvPr id="30768" name="Rectangle 81"/>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69" name="Line 82"/>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0" name="Line 83"/>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1" name="Text Box 84"/>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30772" name="Line 85"/>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3" name="Line 86"/>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4" name="Line 87"/>
          <p:cNvSpPr>
            <a:spLocks noChangeShapeType="1"/>
          </p:cNvSpPr>
          <p:nvPr/>
        </p:nvSpPr>
        <p:spPr bwMode="auto">
          <a:xfrm flipV="1">
            <a:off x="323850" y="2276475"/>
            <a:ext cx="0" cy="14398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5" name="Line 88"/>
          <p:cNvSpPr>
            <a:spLocks noChangeShapeType="1"/>
          </p:cNvSpPr>
          <p:nvPr/>
        </p:nvSpPr>
        <p:spPr bwMode="auto">
          <a:xfrm>
            <a:off x="323850" y="2276475"/>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6" name="Oval 89"/>
          <p:cNvSpPr>
            <a:spLocks noChangeArrowheads="1"/>
          </p:cNvSpPr>
          <p:nvPr/>
        </p:nvSpPr>
        <p:spPr bwMode="auto">
          <a:xfrm>
            <a:off x="612775" y="2420938"/>
            <a:ext cx="287338" cy="28733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30777" name="Line 91"/>
          <p:cNvSpPr>
            <a:spLocks noChangeShapeType="1"/>
          </p:cNvSpPr>
          <p:nvPr/>
        </p:nvSpPr>
        <p:spPr bwMode="auto">
          <a:xfrm>
            <a:off x="612775" y="2276475"/>
            <a:ext cx="142875" cy="144463"/>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78" name="Text Box 92"/>
          <p:cNvSpPr txBox="1">
            <a:spLocks noChangeArrowheads="1"/>
          </p:cNvSpPr>
          <p:nvPr/>
        </p:nvSpPr>
        <p:spPr bwMode="auto">
          <a:xfrm>
            <a:off x="303213" y="2570163"/>
            <a:ext cx="33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30779" name="Line 93"/>
          <p:cNvSpPr>
            <a:spLocks noChangeShapeType="1"/>
          </p:cNvSpPr>
          <p:nvPr/>
        </p:nvSpPr>
        <p:spPr bwMode="auto">
          <a:xfrm flipV="1">
            <a:off x="539750" y="2708275"/>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0" name="Line 94"/>
          <p:cNvSpPr>
            <a:spLocks noChangeShapeType="1"/>
          </p:cNvSpPr>
          <p:nvPr/>
        </p:nvSpPr>
        <p:spPr bwMode="auto">
          <a:xfrm>
            <a:off x="900113" y="2565400"/>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1" name="Line 95"/>
          <p:cNvSpPr>
            <a:spLocks noChangeShapeType="1"/>
          </p:cNvSpPr>
          <p:nvPr/>
        </p:nvSpPr>
        <p:spPr bwMode="auto">
          <a:xfrm>
            <a:off x="971550" y="2565400"/>
            <a:ext cx="0" cy="50323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2" name="Text Box 96"/>
          <p:cNvSpPr txBox="1">
            <a:spLocks noChangeArrowheads="1"/>
          </p:cNvSpPr>
          <p:nvPr/>
        </p:nvSpPr>
        <p:spPr bwMode="auto">
          <a:xfrm>
            <a:off x="-107950" y="29972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30783" name="Line 97"/>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4" name="Line 98"/>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5" name="Text Box 99"/>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命令メモリ</a:t>
            </a:r>
          </a:p>
        </p:txBody>
      </p:sp>
      <p:sp>
        <p:nvSpPr>
          <p:cNvPr id="30786" name="Line 100"/>
          <p:cNvSpPr>
            <a:spLocks noChangeShapeType="1"/>
          </p:cNvSpPr>
          <p:nvPr/>
        </p:nvSpPr>
        <p:spPr bwMode="auto">
          <a:xfrm flipV="1">
            <a:off x="2195513" y="2997200"/>
            <a:ext cx="0" cy="1727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7" name="Text Box 101"/>
          <p:cNvSpPr txBox="1">
            <a:spLocks noChangeArrowheads="1"/>
          </p:cNvSpPr>
          <p:nvPr/>
        </p:nvSpPr>
        <p:spPr bwMode="auto">
          <a:xfrm>
            <a:off x="2124075" y="37830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命令</a:t>
            </a:r>
          </a:p>
        </p:txBody>
      </p:sp>
      <p:sp>
        <p:nvSpPr>
          <p:cNvPr id="30788" name="Line 102"/>
          <p:cNvSpPr>
            <a:spLocks noChangeShapeType="1"/>
          </p:cNvSpPr>
          <p:nvPr/>
        </p:nvSpPr>
        <p:spPr bwMode="auto">
          <a:xfrm>
            <a:off x="2195513" y="3068638"/>
            <a:ext cx="2016125"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89" name="Line 103"/>
          <p:cNvSpPr>
            <a:spLocks noChangeShapeType="1"/>
          </p:cNvSpPr>
          <p:nvPr/>
        </p:nvSpPr>
        <p:spPr bwMode="auto">
          <a:xfrm flipV="1">
            <a:off x="2195513" y="2636838"/>
            <a:ext cx="1728787"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0" name="Line 104"/>
          <p:cNvSpPr>
            <a:spLocks noChangeShapeType="1"/>
          </p:cNvSpPr>
          <p:nvPr/>
        </p:nvSpPr>
        <p:spPr bwMode="auto">
          <a:xfrm>
            <a:off x="2268538" y="3141663"/>
            <a:ext cx="2663825" cy="3311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91" name="Line 105"/>
          <p:cNvSpPr>
            <a:spLocks noChangeShapeType="1"/>
          </p:cNvSpPr>
          <p:nvPr/>
        </p:nvSpPr>
        <p:spPr bwMode="auto">
          <a:xfrm>
            <a:off x="4932363" y="6453188"/>
            <a:ext cx="22320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正方形/長方形 1"/>
          <p:cNvSpPr/>
          <p:nvPr/>
        </p:nvSpPr>
        <p:spPr>
          <a:xfrm>
            <a:off x="0" y="1600200"/>
            <a:ext cx="7366000" cy="2871788"/>
          </a:xfrm>
          <a:prstGeom prst="rect">
            <a:avLst/>
          </a:prstGeom>
          <a:noFill/>
          <a:ln w="38100">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793" name="テキスト ボックス 2"/>
          <p:cNvSpPr txBox="1">
            <a:spLocks noChangeArrowheads="1"/>
          </p:cNvSpPr>
          <p:nvPr/>
        </p:nvSpPr>
        <p:spPr bwMode="auto">
          <a:xfrm>
            <a:off x="7596188" y="1916113"/>
            <a:ext cx="152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t>合成記述は</a:t>
            </a:r>
            <a:endParaRPr lang="en-US" altLang="ja-JP"/>
          </a:p>
          <a:p>
            <a:r>
              <a:rPr lang="ja-JP" altLang="en-US"/>
              <a:t>この部分のみ</a:t>
            </a:r>
          </a:p>
        </p:txBody>
      </p:sp>
      <p:sp>
        <p:nvSpPr>
          <p:cNvPr id="30794" name="テキスト ボックス 81"/>
          <p:cNvSpPr txBox="1">
            <a:spLocks noChangeArrowheads="1"/>
          </p:cNvSpPr>
          <p:nvPr/>
        </p:nvSpPr>
        <p:spPr bwMode="auto">
          <a:xfrm>
            <a:off x="7548563" y="4776788"/>
            <a:ext cx="15827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t>メモリは合成</a:t>
            </a:r>
            <a:endParaRPr lang="en-US" altLang="ja-JP"/>
          </a:p>
          <a:p>
            <a:r>
              <a:rPr lang="ja-JP" altLang="en-US"/>
              <a:t>しない：</a:t>
            </a:r>
            <a:endParaRPr lang="en-US" altLang="ja-JP"/>
          </a:p>
          <a:p>
            <a:r>
              <a:rPr lang="ja-JP" altLang="en-US"/>
              <a:t>テストベンチで</a:t>
            </a:r>
            <a:endParaRPr lang="en-US" altLang="ja-JP"/>
          </a:p>
          <a:p>
            <a:r>
              <a:rPr lang="ja-JP" altLang="en-US"/>
              <a:t>記述</a:t>
            </a:r>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ja-JP" altLang="en-US" sz="4000"/>
              <a:t>たくさん</a:t>
            </a:r>
            <a:r>
              <a:rPr lang="en-US" altLang="ja-JP" sz="4000"/>
              <a:t>ALU</a:t>
            </a:r>
            <a:r>
              <a:rPr lang="ja-JP" altLang="en-US" sz="4000"/>
              <a:t>を使う方法</a:t>
            </a:r>
            <a:br>
              <a:rPr lang="ja-JP" altLang="en-US" sz="4000"/>
            </a:br>
            <a:r>
              <a:rPr lang="ja-JP" altLang="en-US" sz="4000"/>
              <a:t>→大変だし一般性がない</a:t>
            </a:r>
          </a:p>
        </p:txBody>
      </p:sp>
      <p:grpSp>
        <p:nvGrpSpPr>
          <p:cNvPr id="4099" name="Group 5"/>
          <p:cNvGrpSpPr>
            <a:grpSpLocks/>
          </p:cNvGrpSpPr>
          <p:nvPr/>
        </p:nvGrpSpPr>
        <p:grpSpPr bwMode="auto">
          <a:xfrm>
            <a:off x="3132138" y="2486025"/>
            <a:ext cx="2592387" cy="1093788"/>
            <a:chOff x="2018" y="1566"/>
            <a:chExt cx="1633" cy="689"/>
          </a:xfrm>
        </p:grpSpPr>
        <p:sp>
          <p:nvSpPr>
            <p:cNvPr id="4150" name="Text Box 6"/>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4151" name="Text Box 7"/>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4152" name="Group 8"/>
            <p:cNvGrpSpPr>
              <a:grpSpLocks/>
            </p:cNvGrpSpPr>
            <p:nvPr/>
          </p:nvGrpSpPr>
          <p:grpSpPr bwMode="auto">
            <a:xfrm>
              <a:off x="2018" y="1570"/>
              <a:ext cx="1633" cy="682"/>
              <a:chOff x="3288" y="1299"/>
              <a:chExt cx="1996" cy="953"/>
            </a:xfrm>
          </p:grpSpPr>
          <p:sp>
            <p:nvSpPr>
              <p:cNvPr id="4155" name="Line 9"/>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6" name="Line 10"/>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7" name="Line 11"/>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8" name="Line 12"/>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59" name="Line 13"/>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0" name="Line 14"/>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61" name="Line 15"/>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53" name="Text Box 16"/>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4154" name="Text Box 17"/>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grpSp>
        <p:nvGrpSpPr>
          <p:cNvPr id="4100" name="Group 18"/>
          <p:cNvGrpSpPr>
            <a:grpSpLocks/>
          </p:cNvGrpSpPr>
          <p:nvPr/>
        </p:nvGrpSpPr>
        <p:grpSpPr bwMode="auto">
          <a:xfrm>
            <a:off x="1692275" y="4135438"/>
            <a:ext cx="2592388" cy="1093787"/>
            <a:chOff x="2018" y="1566"/>
            <a:chExt cx="1633" cy="689"/>
          </a:xfrm>
        </p:grpSpPr>
        <p:sp>
          <p:nvSpPr>
            <p:cNvPr id="4138" name="Text Box 19"/>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4139" name="Text Box 20"/>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4140" name="Group 21"/>
            <p:cNvGrpSpPr>
              <a:grpSpLocks/>
            </p:cNvGrpSpPr>
            <p:nvPr/>
          </p:nvGrpSpPr>
          <p:grpSpPr bwMode="auto">
            <a:xfrm>
              <a:off x="2018" y="1570"/>
              <a:ext cx="1633" cy="682"/>
              <a:chOff x="3288" y="1299"/>
              <a:chExt cx="1996" cy="953"/>
            </a:xfrm>
          </p:grpSpPr>
          <p:sp>
            <p:nvSpPr>
              <p:cNvPr id="4143" name="Line 22"/>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4" name="Line 23"/>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5" name="Line 24"/>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6" name="Line 25"/>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7" name="Line 26"/>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8" name="Line 27"/>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49" name="Line 28"/>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41" name="Text Box 29"/>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4142" name="Text Box 30"/>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grpSp>
        <p:nvGrpSpPr>
          <p:cNvPr id="4101" name="Group 31"/>
          <p:cNvGrpSpPr>
            <a:grpSpLocks/>
          </p:cNvGrpSpPr>
          <p:nvPr/>
        </p:nvGrpSpPr>
        <p:grpSpPr bwMode="auto">
          <a:xfrm>
            <a:off x="4500563" y="4149725"/>
            <a:ext cx="2592387" cy="1093788"/>
            <a:chOff x="2018" y="1566"/>
            <a:chExt cx="1633" cy="689"/>
          </a:xfrm>
        </p:grpSpPr>
        <p:sp>
          <p:nvSpPr>
            <p:cNvPr id="4126" name="Text Box 32"/>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4127" name="Text Box 33"/>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4128" name="Group 34"/>
            <p:cNvGrpSpPr>
              <a:grpSpLocks/>
            </p:cNvGrpSpPr>
            <p:nvPr/>
          </p:nvGrpSpPr>
          <p:grpSpPr bwMode="auto">
            <a:xfrm>
              <a:off x="2018" y="1570"/>
              <a:ext cx="1633" cy="682"/>
              <a:chOff x="3288" y="1299"/>
              <a:chExt cx="1996" cy="953"/>
            </a:xfrm>
          </p:grpSpPr>
          <p:sp>
            <p:nvSpPr>
              <p:cNvPr id="4131" name="Line 35"/>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2" name="Line 36"/>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3" name="Line 37"/>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4" name="Line 38"/>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5" name="Line 3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6" name="Line 4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37" name="Line 4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29" name="Text Box 42"/>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4130" name="Text Box 43"/>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sp>
        <p:nvSpPr>
          <p:cNvPr id="4102" name="Line 44"/>
          <p:cNvSpPr>
            <a:spLocks noChangeShapeType="1"/>
          </p:cNvSpPr>
          <p:nvPr/>
        </p:nvSpPr>
        <p:spPr bwMode="auto">
          <a:xfrm flipV="1">
            <a:off x="3059113" y="39338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 name="Line 45"/>
          <p:cNvSpPr>
            <a:spLocks noChangeShapeType="1"/>
          </p:cNvSpPr>
          <p:nvPr/>
        </p:nvSpPr>
        <p:spPr bwMode="auto">
          <a:xfrm flipV="1">
            <a:off x="5867400" y="39338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 name="Line 46"/>
          <p:cNvSpPr>
            <a:spLocks noChangeShapeType="1"/>
          </p:cNvSpPr>
          <p:nvPr/>
        </p:nvSpPr>
        <p:spPr bwMode="auto">
          <a:xfrm>
            <a:off x="3059113" y="3933825"/>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 name="Line 47"/>
          <p:cNvSpPr>
            <a:spLocks noChangeShapeType="1"/>
          </p:cNvSpPr>
          <p:nvPr/>
        </p:nvSpPr>
        <p:spPr bwMode="auto">
          <a:xfrm>
            <a:off x="5146675" y="3933825"/>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 name="Line 48"/>
          <p:cNvSpPr>
            <a:spLocks noChangeShapeType="1"/>
          </p:cNvSpPr>
          <p:nvPr/>
        </p:nvSpPr>
        <p:spPr bwMode="auto">
          <a:xfrm flipV="1">
            <a:off x="3779838" y="357346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 name="Line 49"/>
          <p:cNvSpPr>
            <a:spLocks noChangeShapeType="1"/>
          </p:cNvSpPr>
          <p:nvPr/>
        </p:nvSpPr>
        <p:spPr bwMode="auto">
          <a:xfrm flipV="1">
            <a:off x="5148263" y="357346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 name="Line 50"/>
          <p:cNvSpPr>
            <a:spLocks noChangeShapeType="1"/>
          </p:cNvSpPr>
          <p:nvPr/>
        </p:nvSpPr>
        <p:spPr bwMode="auto">
          <a:xfrm flipV="1">
            <a:off x="4500563" y="21336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9" name="Line 51"/>
          <p:cNvSpPr>
            <a:spLocks noChangeShapeType="1"/>
          </p:cNvSpPr>
          <p:nvPr/>
        </p:nvSpPr>
        <p:spPr bwMode="auto">
          <a:xfrm flipV="1">
            <a:off x="2339975" y="5229225"/>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Line 52"/>
          <p:cNvSpPr>
            <a:spLocks noChangeShapeType="1"/>
          </p:cNvSpPr>
          <p:nvPr/>
        </p:nvSpPr>
        <p:spPr bwMode="auto">
          <a:xfrm flipV="1">
            <a:off x="3708400" y="5229225"/>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1" name="Line 53"/>
          <p:cNvSpPr>
            <a:spLocks noChangeShapeType="1"/>
          </p:cNvSpPr>
          <p:nvPr/>
        </p:nvSpPr>
        <p:spPr bwMode="auto">
          <a:xfrm flipV="1">
            <a:off x="5148263" y="5229225"/>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2" name="Line 54"/>
          <p:cNvSpPr>
            <a:spLocks noChangeShapeType="1"/>
          </p:cNvSpPr>
          <p:nvPr/>
        </p:nvSpPr>
        <p:spPr bwMode="auto">
          <a:xfrm flipV="1">
            <a:off x="6588125" y="5229225"/>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55"/>
          <p:cNvSpPr>
            <a:spLocks noChangeShapeType="1"/>
          </p:cNvSpPr>
          <p:nvPr/>
        </p:nvSpPr>
        <p:spPr bwMode="auto">
          <a:xfrm>
            <a:off x="3132138" y="2852738"/>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Line 56"/>
          <p:cNvSpPr>
            <a:spLocks noChangeShapeType="1"/>
          </p:cNvSpPr>
          <p:nvPr/>
        </p:nvSpPr>
        <p:spPr bwMode="auto">
          <a:xfrm>
            <a:off x="1620838" y="4508500"/>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5" name="Line 57"/>
          <p:cNvSpPr>
            <a:spLocks noChangeShapeType="1"/>
          </p:cNvSpPr>
          <p:nvPr/>
        </p:nvSpPr>
        <p:spPr bwMode="auto">
          <a:xfrm>
            <a:off x="4500563" y="4508500"/>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6" name="Text Box 58"/>
          <p:cNvSpPr txBox="1">
            <a:spLocks noChangeArrowheads="1"/>
          </p:cNvSpPr>
          <p:nvPr/>
        </p:nvSpPr>
        <p:spPr bwMode="auto">
          <a:xfrm>
            <a:off x="2195513" y="57340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X</a:t>
            </a:r>
          </a:p>
        </p:txBody>
      </p:sp>
      <p:sp>
        <p:nvSpPr>
          <p:cNvPr id="4117" name="Text Box 59"/>
          <p:cNvSpPr txBox="1">
            <a:spLocks noChangeArrowheads="1"/>
          </p:cNvSpPr>
          <p:nvPr/>
        </p:nvSpPr>
        <p:spPr bwMode="auto">
          <a:xfrm>
            <a:off x="3563938" y="57340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4118" name="Text Box 60"/>
          <p:cNvSpPr txBox="1">
            <a:spLocks noChangeArrowheads="1"/>
          </p:cNvSpPr>
          <p:nvPr/>
        </p:nvSpPr>
        <p:spPr bwMode="auto">
          <a:xfrm>
            <a:off x="4956175" y="5734050"/>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a:t>
            </a:r>
          </a:p>
        </p:txBody>
      </p:sp>
      <p:sp>
        <p:nvSpPr>
          <p:cNvPr id="4119" name="Text Box 61"/>
          <p:cNvSpPr txBox="1">
            <a:spLocks noChangeArrowheads="1"/>
          </p:cNvSpPr>
          <p:nvPr/>
        </p:nvSpPr>
        <p:spPr bwMode="auto">
          <a:xfrm>
            <a:off x="6403975" y="57340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Z</a:t>
            </a:r>
          </a:p>
        </p:txBody>
      </p:sp>
      <p:sp>
        <p:nvSpPr>
          <p:cNvPr id="4120" name="Text Box 62"/>
          <p:cNvSpPr txBox="1">
            <a:spLocks noChangeArrowheads="1"/>
          </p:cNvSpPr>
          <p:nvPr/>
        </p:nvSpPr>
        <p:spPr bwMode="auto">
          <a:xfrm>
            <a:off x="2484438" y="3573463"/>
            <a:ext cx="717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X</a:t>
            </a:r>
            <a:r>
              <a:rPr lang="ja-JP" altLang="en-US" sz="1800" b="1"/>
              <a:t>＋</a:t>
            </a:r>
            <a:r>
              <a:rPr lang="en-US" altLang="ja-JP" sz="1800" b="1"/>
              <a:t>Y</a:t>
            </a:r>
          </a:p>
        </p:txBody>
      </p:sp>
      <p:sp>
        <p:nvSpPr>
          <p:cNvPr id="4121" name="Text Box 63"/>
          <p:cNvSpPr txBox="1">
            <a:spLocks noChangeArrowheads="1"/>
          </p:cNvSpPr>
          <p:nvPr/>
        </p:nvSpPr>
        <p:spPr bwMode="auto">
          <a:xfrm>
            <a:off x="5795963" y="3573463"/>
            <a:ext cx="7604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W</a:t>
            </a:r>
            <a:r>
              <a:rPr lang="ja-JP" altLang="en-US" sz="1800" b="1"/>
              <a:t>ー</a:t>
            </a:r>
            <a:r>
              <a:rPr lang="en-US" altLang="ja-JP" sz="1800" b="1"/>
              <a:t>Z</a:t>
            </a:r>
          </a:p>
        </p:txBody>
      </p:sp>
      <p:sp>
        <p:nvSpPr>
          <p:cNvPr id="4122" name="Text Box 64"/>
          <p:cNvSpPr txBox="1">
            <a:spLocks noChangeArrowheads="1"/>
          </p:cNvSpPr>
          <p:nvPr/>
        </p:nvSpPr>
        <p:spPr bwMode="auto">
          <a:xfrm>
            <a:off x="4427538" y="1844675"/>
            <a:ext cx="1187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X+Y-W+Z</a:t>
            </a:r>
          </a:p>
        </p:txBody>
      </p:sp>
      <p:sp>
        <p:nvSpPr>
          <p:cNvPr id="4123" name="Text Box 65"/>
          <p:cNvSpPr txBox="1">
            <a:spLocks noChangeArrowheads="1"/>
          </p:cNvSpPr>
          <p:nvPr/>
        </p:nvSpPr>
        <p:spPr bwMode="auto">
          <a:xfrm>
            <a:off x="1331913" y="4076700"/>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110</a:t>
            </a:r>
          </a:p>
        </p:txBody>
      </p:sp>
      <p:sp>
        <p:nvSpPr>
          <p:cNvPr id="4124" name="Text Box 66"/>
          <p:cNvSpPr txBox="1">
            <a:spLocks noChangeArrowheads="1"/>
          </p:cNvSpPr>
          <p:nvPr/>
        </p:nvSpPr>
        <p:spPr bwMode="auto">
          <a:xfrm>
            <a:off x="2771775" y="2492375"/>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111</a:t>
            </a:r>
          </a:p>
        </p:txBody>
      </p:sp>
      <p:sp>
        <p:nvSpPr>
          <p:cNvPr id="4125" name="Text Box 67"/>
          <p:cNvSpPr txBox="1">
            <a:spLocks noChangeArrowheads="1"/>
          </p:cNvSpPr>
          <p:nvPr/>
        </p:nvSpPr>
        <p:spPr bwMode="auto">
          <a:xfrm>
            <a:off x="4284663" y="4149725"/>
            <a:ext cx="56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111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ja-JP" altLang="en-US" sz="4000"/>
              <a:t>アキュムレータマシンの</a:t>
            </a:r>
            <a:r>
              <a:rPr lang="en-US" altLang="ja-JP" sz="4000"/>
              <a:t>Verilog</a:t>
            </a:r>
            <a:r>
              <a:rPr lang="ja-JP" altLang="en-US" sz="4000"/>
              <a:t>記述</a:t>
            </a:r>
            <a:br>
              <a:rPr lang="ja-JP" altLang="en-US" sz="4000"/>
            </a:br>
            <a:r>
              <a:rPr lang="ja-JP" altLang="en-US" sz="4000"/>
              <a:t>入出力とレジスタ、ワイヤの宣言</a:t>
            </a:r>
          </a:p>
        </p:txBody>
      </p:sp>
      <p:sp>
        <p:nvSpPr>
          <p:cNvPr id="31747" name="Rectangle 3"/>
          <p:cNvSpPr>
            <a:spLocks noGrp="1" noChangeArrowheads="1"/>
          </p:cNvSpPr>
          <p:nvPr>
            <p:ph type="body" idx="1"/>
          </p:nvPr>
        </p:nvSpPr>
        <p:spPr>
          <a:xfrm>
            <a:off x="457200" y="1497013"/>
            <a:ext cx="8229600" cy="4525962"/>
          </a:xfrm>
        </p:spPr>
        <p:txBody>
          <a:bodyPr/>
          <a:lstStyle/>
          <a:p>
            <a:pPr>
              <a:lnSpc>
                <a:spcPct val="80000"/>
              </a:lnSpc>
              <a:buFontTx/>
              <a:buNone/>
            </a:pPr>
            <a:r>
              <a:rPr lang="en-US" altLang="ja-JP" sz="2000" b="1" dirty="0"/>
              <a:t>`include “</a:t>
            </a:r>
            <a:r>
              <a:rPr lang="en-US" altLang="ja-JP" sz="2000" b="1" dirty="0" err="1"/>
              <a:t>def.h</a:t>
            </a:r>
            <a:r>
              <a:rPr lang="en-US" altLang="ja-JP" sz="2000" b="1" dirty="0"/>
              <a:t>”</a:t>
            </a:r>
          </a:p>
          <a:p>
            <a:pPr>
              <a:lnSpc>
                <a:spcPct val="80000"/>
              </a:lnSpc>
              <a:buFontTx/>
              <a:buNone/>
            </a:pPr>
            <a:r>
              <a:rPr lang="en-US" altLang="ja-JP" sz="2000" b="1" dirty="0"/>
              <a:t>module am(</a:t>
            </a:r>
          </a:p>
          <a:p>
            <a:pPr>
              <a:lnSpc>
                <a:spcPct val="80000"/>
              </a:lnSpc>
              <a:buFontTx/>
              <a:buNone/>
            </a:pPr>
            <a:r>
              <a:rPr lang="en-US" altLang="ja-JP" sz="2000" b="1" dirty="0"/>
              <a:t>  input </a:t>
            </a:r>
            <a:r>
              <a:rPr lang="en-US" altLang="ja-JP" sz="2000" b="1" dirty="0" err="1"/>
              <a:t>clk</a:t>
            </a:r>
            <a:r>
              <a:rPr lang="en-US" altLang="ja-JP" sz="2000" b="1" dirty="0"/>
              <a:t>, input </a:t>
            </a:r>
            <a:r>
              <a:rPr lang="en-US" altLang="ja-JP" sz="2000" b="1" dirty="0" err="1"/>
              <a:t>rst_n</a:t>
            </a:r>
            <a:r>
              <a:rPr lang="en-US" altLang="ja-JP" sz="2000" b="1" dirty="0"/>
              <a:t>,</a:t>
            </a:r>
          </a:p>
          <a:p>
            <a:pPr>
              <a:lnSpc>
                <a:spcPct val="80000"/>
              </a:lnSpc>
              <a:buFontTx/>
              <a:buNone/>
            </a:pPr>
            <a:r>
              <a:rPr lang="en-US" altLang="ja-JP" sz="2000" b="1" dirty="0"/>
              <a:t>  input [`OPCODE_W-1:0] opcode,</a:t>
            </a:r>
          </a:p>
          <a:p>
            <a:pPr>
              <a:lnSpc>
                <a:spcPct val="80000"/>
              </a:lnSpc>
              <a:buFontTx/>
              <a:buNone/>
            </a:pPr>
            <a:r>
              <a:rPr lang="en-US" altLang="ja-JP" sz="2000" b="1" dirty="0"/>
              <a:t>  input[`ADDR_W-1:0] operand,</a:t>
            </a:r>
          </a:p>
          <a:p>
            <a:pPr>
              <a:lnSpc>
                <a:spcPct val="80000"/>
              </a:lnSpc>
              <a:buFontTx/>
              <a:buNone/>
            </a:pPr>
            <a:r>
              <a:rPr lang="en-US" altLang="ja-JP" sz="2000" b="1" dirty="0"/>
              <a:t>  input[`DATA_W-1:0] </a:t>
            </a:r>
            <a:r>
              <a:rPr lang="en-US" altLang="ja-JP" sz="2000" b="1" dirty="0" err="1"/>
              <a:t>ddatain</a:t>
            </a:r>
            <a:r>
              <a:rPr lang="en-US" altLang="ja-JP" sz="2000" b="1" dirty="0"/>
              <a:t>,</a:t>
            </a:r>
          </a:p>
          <a:p>
            <a:pPr>
              <a:lnSpc>
                <a:spcPct val="80000"/>
              </a:lnSpc>
              <a:buFontTx/>
              <a:buNone/>
            </a:pPr>
            <a:r>
              <a:rPr lang="en-US" altLang="ja-JP" sz="2000" b="1" dirty="0"/>
              <a:t>  output we,</a:t>
            </a:r>
          </a:p>
          <a:p>
            <a:pPr>
              <a:lnSpc>
                <a:spcPct val="80000"/>
              </a:lnSpc>
              <a:buFontTx/>
              <a:buNone/>
            </a:pPr>
            <a:r>
              <a:rPr lang="en-US" altLang="ja-JP" sz="2000" b="1" dirty="0"/>
              <a:t>  output reg [`ADDR_W-1:0] pc,</a:t>
            </a:r>
          </a:p>
          <a:p>
            <a:pPr>
              <a:lnSpc>
                <a:spcPct val="80000"/>
              </a:lnSpc>
              <a:buFontTx/>
              <a:buNone/>
            </a:pPr>
            <a:r>
              <a:rPr lang="en-US" altLang="ja-JP" sz="2000" b="1" dirty="0"/>
              <a:t>  output reg [`DATA_W-1:0] </a:t>
            </a:r>
            <a:r>
              <a:rPr lang="en-US" altLang="ja-JP" sz="2000" b="1" dirty="0" err="1"/>
              <a:t>accum</a:t>
            </a:r>
            <a:r>
              <a:rPr lang="en-US" altLang="ja-JP" sz="2000" b="1" dirty="0"/>
              <a:t>);</a:t>
            </a:r>
          </a:p>
          <a:p>
            <a:pPr>
              <a:lnSpc>
                <a:spcPct val="80000"/>
              </a:lnSpc>
              <a:buFontTx/>
              <a:buNone/>
            </a:pPr>
            <a:r>
              <a:rPr lang="en-US" altLang="ja-JP" sz="2000" b="1" dirty="0"/>
              <a:t>wire [`DATA_W-1:0] </a:t>
            </a:r>
            <a:r>
              <a:rPr lang="en-US" altLang="ja-JP" sz="2000" b="1" dirty="0" err="1"/>
              <a:t>alu_y</a:t>
            </a:r>
            <a:r>
              <a:rPr lang="en-US" altLang="ja-JP" sz="2000" b="1" dirty="0"/>
              <a:t>;</a:t>
            </a:r>
          </a:p>
          <a:p>
            <a:pPr>
              <a:lnSpc>
                <a:spcPct val="80000"/>
              </a:lnSpc>
              <a:buFontTx/>
              <a:buNone/>
            </a:pPr>
            <a:r>
              <a:rPr lang="en-US" altLang="ja-JP" sz="2000" b="1" dirty="0"/>
              <a:t>wire </a:t>
            </a:r>
            <a:r>
              <a:rPr lang="en-US" altLang="ja-JP" sz="2000" b="1" dirty="0" err="1"/>
              <a:t>op_st</a:t>
            </a:r>
            <a:r>
              <a:rPr lang="en-US" altLang="ja-JP" sz="2000" dirty="0"/>
              <a:t>;</a:t>
            </a:r>
          </a:p>
        </p:txBody>
      </p:sp>
      <p:sp>
        <p:nvSpPr>
          <p:cNvPr id="31748" name="AutoShape 5"/>
          <p:cNvSpPr>
            <a:spLocks noChangeArrowheads="1"/>
          </p:cNvSpPr>
          <p:nvPr/>
        </p:nvSpPr>
        <p:spPr bwMode="auto">
          <a:xfrm>
            <a:off x="5003800" y="2349500"/>
            <a:ext cx="2376488" cy="503238"/>
          </a:xfrm>
          <a:prstGeom prst="wedgeRoundRectCallout">
            <a:avLst>
              <a:gd name="adj1" fmla="val -58884"/>
              <a:gd name="adj2" fmla="val 6167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a:t>命令メモリ</a:t>
            </a:r>
          </a:p>
        </p:txBody>
      </p:sp>
      <p:sp>
        <p:nvSpPr>
          <p:cNvPr id="31749" name="AutoShape 6"/>
          <p:cNvSpPr>
            <a:spLocks noChangeArrowheads="1"/>
          </p:cNvSpPr>
          <p:nvPr/>
        </p:nvSpPr>
        <p:spPr bwMode="auto">
          <a:xfrm>
            <a:off x="4932363" y="2854325"/>
            <a:ext cx="2376487" cy="503238"/>
          </a:xfrm>
          <a:prstGeom prst="wedgeRoundRectCallout">
            <a:avLst>
              <a:gd name="adj1" fmla="val -58884"/>
              <a:gd name="adj2" fmla="val 6167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a:t>データメモリ</a:t>
            </a:r>
          </a:p>
        </p:txBody>
      </p:sp>
      <p:sp>
        <p:nvSpPr>
          <p:cNvPr id="31750" name="AutoShape 7"/>
          <p:cNvSpPr>
            <a:spLocks noChangeArrowheads="1"/>
          </p:cNvSpPr>
          <p:nvPr/>
        </p:nvSpPr>
        <p:spPr bwMode="auto">
          <a:xfrm>
            <a:off x="5292725" y="3759200"/>
            <a:ext cx="2376488" cy="431800"/>
          </a:xfrm>
          <a:prstGeom prst="wedgeRoundRectCallout">
            <a:avLst>
              <a:gd name="adj1" fmla="val -89032"/>
              <a:gd name="adj2" fmla="val -18472"/>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a:t>Program Counter</a:t>
            </a:r>
            <a:endParaRPr lang="ja-JP" altLang="en-US"/>
          </a:p>
        </p:txBody>
      </p:sp>
      <p:sp>
        <p:nvSpPr>
          <p:cNvPr id="31751" name="AutoShape 8"/>
          <p:cNvSpPr>
            <a:spLocks noChangeArrowheads="1"/>
          </p:cNvSpPr>
          <p:nvPr/>
        </p:nvSpPr>
        <p:spPr bwMode="auto">
          <a:xfrm>
            <a:off x="3731414" y="5152611"/>
            <a:ext cx="2712793" cy="431800"/>
          </a:xfrm>
          <a:prstGeom prst="wedgeRoundRectCallout">
            <a:avLst>
              <a:gd name="adj1" fmla="val -108583"/>
              <a:gd name="adj2" fmla="val -6139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dirty="0"/>
              <a:t>ST</a:t>
            </a:r>
            <a:r>
              <a:rPr lang="ja-JP" altLang="en-US" dirty="0"/>
              <a:t>命令のデコード信号</a:t>
            </a:r>
          </a:p>
        </p:txBody>
      </p:sp>
      <p:sp>
        <p:nvSpPr>
          <p:cNvPr id="31752" name="AutoShape 7"/>
          <p:cNvSpPr>
            <a:spLocks noChangeArrowheads="1"/>
          </p:cNvSpPr>
          <p:nvPr/>
        </p:nvSpPr>
        <p:spPr bwMode="auto">
          <a:xfrm>
            <a:off x="5445125" y="4221163"/>
            <a:ext cx="2376488" cy="431800"/>
          </a:xfrm>
          <a:prstGeom prst="wedgeRoundRectCallout">
            <a:avLst>
              <a:gd name="adj1" fmla="val -89032"/>
              <a:gd name="adj2" fmla="val -4692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a:t>アキュムレータ</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ja-JP" altLang="en-US" sz="4000"/>
              <a:t>アキュムレータマシンの</a:t>
            </a:r>
            <a:r>
              <a:rPr lang="en-US" altLang="ja-JP" sz="4000"/>
              <a:t>Verilog</a:t>
            </a:r>
            <a:r>
              <a:rPr lang="ja-JP" altLang="en-US" sz="4000"/>
              <a:t>記述</a:t>
            </a:r>
            <a:br>
              <a:rPr lang="ja-JP" altLang="en-US" sz="4000"/>
            </a:br>
            <a:r>
              <a:rPr lang="ja-JP" altLang="en-US" sz="4000"/>
              <a:t>デコードと入出力、</a:t>
            </a:r>
            <a:r>
              <a:rPr lang="en-US" altLang="ja-JP" sz="4000"/>
              <a:t>ALU</a:t>
            </a:r>
            <a:r>
              <a:rPr lang="ja-JP" altLang="en-US" sz="4000"/>
              <a:t>の接続</a:t>
            </a:r>
          </a:p>
        </p:txBody>
      </p:sp>
      <p:sp>
        <p:nvSpPr>
          <p:cNvPr id="32771" name="Rectangle 3"/>
          <p:cNvSpPr>
            <a:spLocks noGrp="1" noChangeArrowheads="1"/>
          </p:cNvSpPr>
          <p:nvPr>
            <p:ph type="body" idx="1"/>
          </p:nvPr>
        </p:nvSpPr>
        <p:spPr>
          <a:xfrm>
            <a:off x="-47625" y="1417638"/>
            <a:ext cx="8229600" cy="4525962"/>
          </a:xfrm>
        </p:spPr>
        <p:txBody>
          <a:bodyPr/>
          <a:lstStyle/>
          <a:p>
            <a:pPr>
              <a:lnSpc>
                <a:spcPct val="90000"/>
              </a:lnSpc>
              <a:buFontTx/>
              <a:buNone/>
            </a:pPr>
            <a:r>
              <a:rPr lang="en-US" altLang="ja-JP" sz="2800" b="1"/>
              <a:t>assign op_st = opcode== `OP_ST; </a:t>
            </a:r>
          </a:p>
          <a:p>
            <a:pPr>
              <a:lnSpc>
                <a:spcPct val="90000"/>
              </a:lnSpc>
              <a:buFontTx/>
              <a:buNone/>
            </a:pPr>
            <a:endParaRPr lang="en-US" altLang="ja-JP" sz="2800" b="1"/>
          </a:p>
          <a:p>
            <a:pPr>
              <a:lnSpc>
                <a:spcPct val="90000"/>
              </a:lnSpc>
              <a:buFontTx/>
              <a:buNone/>
            </a:pPr>
            <a:r>
              <a:rPr lang="en-US" altLang="ja-JP" sz="2800" b="1"/>
              <a:t>assign we = op_st;</a:t>
            </a:r>
          </a:p>
          <a:p>
            <a:pPr>
              <a:lnSpc>
                <a:spcPct val="90000"/>
              </a:lnSpc>
              <a:buFontTx/>
              <a:buNone/>
            </a:pPr>
            <a:r>
              <a:rPr lang="en-US" altLang="ja-JP" sz="2800" b="1"/>
              <a:t>alu alu_1(.a(accum), .b(datain), </a:t>
            </a:r>
          </a:p>
          <a:p>
            <a:pPr>
              <a:lnSpc>
                <a:spcPct val="90000"/>
              </a:lnSpc>
              <a:buFontTx/>
              <a:buNone/>
            </a:pPr>
            <a:r>
              <a:rPr lang="en-US" altLang="ja-JP" sz="2800" b="1"/>
              <a:t>       .s(opcode[`SEL_W-1:0], .y(alu_y));</a:t>
            </a:r>
          </a:p>
          <a:p>
            <a:pPr>
              <a:lnSpc>
                <a:spcPct val="90000"/>
              </a:lnSpc>
              <a:buFontTx/>
              <a:buNone/>
            </a:pPr>
            <a:endParaRPr lang="en-US" altLang="ja-JP" sz="2800" b="1"/>
          </a:p>
          <a:p>
            <a:pPr>
              <a:lnSpc>
                <a:spcPct val="90000"/>
              </a:lnSpc>
              <a:buFontTx/>
              <a:buNone/>
            </a:pPr>
            <a:endParaRPr lang="en-US" altLang="ja-JP" sz="2800" b="1"/>
          </a:p>
        </p:txBody>
      </p:sp>
      <p:sp>
        <p:nvSpPr>
          <p:cNvPr id="32772" name="AutoShape 9"/>
          <p:cNvSpPr>
            <a:spLocks noChangeArrowheads="1"/>
          </p:cNvSpPr>
          <p:nvPr/>
        </p:nvSpPr>
        <p:spPr bwMode="auto">
          <a:xfrm>
            <a:off x="6659563" y="2852738"/>
            <a:ext cx="2484437" cy="1439862"/>
          </a:xfrm>
          <a:prstGeom prst="wedgeRectCallout">
            <a:avLst>
              <a:gd name="adj1" fmla="val -28213"/>
              <a:gd name="adj2" fmla="val -4206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b="1"/>
              <a:t>def.h</a:t>
            </a:r>
          </a:p>
          <a:p>
            <a:pPr algn="ctr"/>
            <a:endParaRPr lang="en-US" altLang="ja-JP" b="1"/>
          </a:p>
          <a:p>
            <a:r>
              <a:rPr lang="en-US" altLang="ja-JP" sz="1400" b="1"/>
              <a:t>`define OP_ST 4’b1000</a:t>
            </a:r>
          </a:p>
          <a:p>
            <a:r>
              <a:rPr lang="en-US" altLang="ja-JP" sz="1400" b="1"/>
              <a:t>…</a:t>
            </a:r>
          </a:p>
        </p:txBody>
      </p:sp>
      <p:sp>
        <p:nvSpPr>
          <p:cNvPr id="2" name="角丸四角形吹き出し 1"/>
          <p:cNvSpPr/>
          <p:nvPr/>
        </p:nvSpPr>
        <p:spPr>
          <a:xfrm>
            <a:off x="4067175" y="3860800"/>
            <a:ext cx="2233613" cy="1285875"/>
          </a:xfrm>
          <a:prstGeom prst="wedgeRoundRectCallout">
            <a:avLst>
              <a:gd name="adj1" fmla="val -65465"/>
              <a:gd name="adj2" fmla="val -59627"/>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ALU</a:t>
            </a:r>
            <a:r>
              <a:rPr lang="ja-JP" altLang="en-US" dirty="0"/>
              <a:t>の</a:t>
            </a:r>
            <a:r>
              <a:rPr lang="en-US" altLang="ja-JP" dirty="0"/>
              <a:t>com</a:t>
            </a:r>
            <a:r>
              <a:rPr lang="ja-JP" altLang="en-US" dirty="0"/>
              <a:t>は、</a:t>
            </a:r>
            <a:r>
              <a:rPr lang="en-US" altLang="ja-JP" dirty="0" err="1"/>
              <a:t>opcode</a:t>
            </a:r>
            <a:r>
              <a:rPr lang="ja-JP" altLang="en-US" dirty="0"/>
              <a:t>の下位</a:t>
            </a:r>
            <a:r>
              <a:rPr lang="en-US" altLang="ja-JP" dirty="0"/>
              <a:t>3</a:t>
            </a:r>
            <a:r>
              <a:rPr lang="ja-JP" altLang="en-US" dirty="0"/>
              <a:t>ビットを使う</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ja-JP" altLang="en-US" sz="4000"/>
              <a:t>アキュムレータマシンの</a:t>
            </a:r>
            <a:r>
              <a:rPr lang="en-US" altLang="ja-JP" sz="4000"/>
              <a:t>Verilog</a:t>
            </a:r>
            <a:r>
              <a:rPr lang="ja-JP" altLang="en-US" sz="4000"/>
              <a:t>記述</a:t>
            </a:r>
            <a:br>
              <a:rPr lang="ja-JP" altLang="en-US" sz="4000"/>
            </a:br>
            <a:r>
              <a:rPr lang="ja-JP" altLang="en-US" sz="4000"/>
              <a:t>レジスタの制御</a:t>
            </a:r>
          </a:p>
        </p:txBody>
      </p:sp>
      <p:sp>
        <p:nvSpPr>
          <p:cNvPr id="33795" name="Rectangle 3"/>
          <p:cNvSpPr>
            <a:spLocks noGrp="1" noChangeArrowheads="1"/>
          </p:cNvSpPr>
          <p:nvPr>
            <p:ph type="body" idx="1"/>
          </p:nvPr>
        </p:nvSpPr>
        <p:spPr>
          <a:xfrm>
            <a:off x="395288" y="1484313"/>
            <a:ext cx="8229600" cy="4525962"/>
          </a:xfrm>
        </p:spPr>
        <p:txBody>
          <a:bodyPr/>
          <a:lstStyle/>
          <a:p>
            <a:pPr>
              <a:lnSpc>
                <a:spcPct val="80000"/>
              </a:lnSpc>
              <a:buFontTx/>
              <a:buNone/>
            </a:pPr>
            <a:r>
              <a:rPr lang="en-US" altLang="ja-JP" sz="1800" b="1" dirty="0"/>
              <a:t>always @(</a:t>
            </a:r>
            <a:r>
              <a:rPr lang="en-US" altLang="ja-JP" sz="1800" b="1" dirty="0" err="1"/>
              <a:t>posedge</a:t>
            </a:r>
            <a:r>
              <a:rPr lang="en-US" altLang="ja-JP" sz="1800" b="1" dirty="0"/>
              <a:t> </a:t>
            </a:r>
            <a:r>
              <a:rPr lang="en-US" altLang="ja-JP" sz="1800" b="1" dirty="0" err="1"/>
              <a:t>clk</a:t>
            </a:r>
            <a:r>
              <a:rPr lang="en-US" altLang="ja-JP" sz="1800" b="1" dirty="0"/>
              <a:t> or </a:t>
            </a:r>
            <a:r>
              <a:rPr lang="en-US" altLang="ja-JP" sz="1800" b="1" dirty="0" err="1"/>
              <a:t>negedge</a:t>
            </a:r>
            <a:r>
              <a:rPr lang="en-US" altLang="ja-JP" sz="1800" b="1" dirty="0"/>
              <a:t> </a:t>
            </a:r>
            <a:r>
              <a:rPr lang="en-US" altLang="ja-JP" sz="1800" b="1" dirty="0" err="1"/>
              <a:t>rst_n</a:t>
            </a:r>
            <a:r>
              <a:rPr lang="en-US" altLang="ja-JP" sz="1800" b="1" dirty="0"/>
              <a:t>)</a:t>
            </a:r>
          </a:p>
          <a:p>
            <a:pPr>
              <a:lnSpc>
                <a:spcPct val="80000"/>
              </a:lnSpc>
              <a:buFontTx/>
              <a:buNone/>
            </a:pPr>
            <a:r>
              <a:rPr lang="en-US" altLang="ja-JP" sz="1800" b="1" dirty="0"/>
              <a:t>  begin</a:t>
            </a:r>
          </a:p>
          <a:p>
            <a:pPr>
              <a:lnSpc>
                <a:spcPct val="80000"/>
              </a:lnSpc>
              <a:buFontTx/>
              <a:buNone/>
            </a:pPr>
            <a:r>
              <a:rPr lang="en-US" altLang="ja-JP" sz="1800" b="1" dirty="0"/>
              <a:t>    if(!</a:t>
            </a:r>
            <a:r>
              <a:rPr lang="en-US" altLang="ja-JP" sz="1800" b="1" dirty="0" err="1"/>
              <a:t>rst_n</a:t>
            </a:r>
            <a:r>
              <a:rPr lang="en-US" altLang="ja-JP" sz="1800" b="1" dirty="0"/>
              <a:t>) pc &lt;=0;</a:t>
            </a:r>
          </a:p>
          <a:p>
            <a:pPr>
              <a:lnSpc>
                <a:spcPct val="80000"/>
              </a:lnSpc>
              <a:buFontTx/>
              <a:buNone/>
            </a:pPr>
            <a:r>
              <a:rPr lang="en-US" altLang="ja-JP" sz="1800" b="1" dirty="0"/>
              <a:t>    else pc &lt;= pc+1;</a:t>
            </a:r>
          </a:p>
          <a:p>
            <a:pPr>
              <a:lnSpc>
                <a:spcPct val="80000"/>
              </a:lnSpc>
              <a:buFontTx/>
              <a:buNone/>
            </a:pPr>
            <a:r>
              <a:rPr lang="en-US" altLang="ja-JP" sz="1800" b="1" dirty="0"/>
              <a:t>  end</a:t>
            </a:r>
          </a:p>
          <a:p>
            <a:pPr>
              <a:lnSpc>
                <a:spcPct val="80000"/>
              </a:lnSpc>
              <a:buFontTx/>
              <a:buNone/>
            </a:pPr>
            <a:endParaRPr lang="en-US" altLang="ja-JP" sz="1800" b="1" dirty="0"/>
          </a:p>
          <a:p>
            <a:pPr>
              <a:lnSpc>
                <a:spcPct val="80000"/>
              </a:lnSpc>
              <a:buFontTx/>
              <a:buNone/>
            </a:pPr>
            <a:r>
              <a:rPr lang="en-US" altLang="ja-JP" sz="1800" b="1" dirty="0"/>
              <a:t>always @(</a:t>
            </a:r>
            <a:r>
              <a:rPr lang="en-US" altLang="ja-JP" sz="1800" b="1" dirty="0" err="1"/>
              <a:t>posedge</a:t>
            </a:r>
            <a:r>
              <a:rPr lang="en-US" altLang="ja-JP" sz="1800" b="1" dirty="0"/>
              <a:t> </a:t>
            </a:r>
            <a:r>
              <a:rPr lang="en-US" altLang="ja-JP" sz="1800" b="1" dirty="0" err="1"/>
              <a:t>clk</a:t>
            </a:r>
            <a:r>
              <a:rPr lang="en-US" altLang="ja-JP" sz="1800" b="1" dirty="0"/>
              <a:t> or </a:t>
            </a:r>
            <a:r>
              <a:rPr lang="en-US" altLang="ja-JP" sz="1800" b="1" dirty="0" err="1"/>
              <a:t>negedge</a:t>
            </a:r>
            <a:r>
              <a:rPr lang="en-US" altLang="ja-JP" sz="1800" b="1" dirty="0"/>
              <a:t> </a:t>
            </a:r>
            <a:r>
              <a:rPr lang="en-US" altLang="ja-JP" sz="1800" b="1" dirty="0" err="1"/>
              <a:t>rst_n</a:t>
            </a:r>
            <a:r>
              <a:rPr lang="en-US" altLang="ja-JP" sz="1800" b="1" dirty="0"/>
              <a:t>)</a:t>
            </a:r>
          </a:p>
          <a:p>
            <a:pPr>
              <a:lnSpc>
                <a:spcPct val="80000"/>
              </a:lnSpc>
              <a:buFontTx/>
              <a:buNone/>
            </a:pPr>
            <a:r>
              <a:rPr lang="en-US" altLang="ja-JP" sz="1800" b="1" dirty="0"/>
              <a:t>  begin</a:t>
            </a:r>
          </a:p>
          <a:p>
            <a:pPr>
              <a:lnSpc>
                <a:spcPct val="80000"/>
              </a:lnSpc>
              <a:buFontTx/>
              <a:buNone/>
            </a:pPr>
            <a:r>
              <a:rPr lang="en-US" altLang="ja-JP" sz="1800" b="1" dirty="0"/>
              <a:t>    if(!</a:t>
            </a:r>
            <a:r>
              <a:rPr lang="en-US" altLang="ja-JP" sz="1800" b="1" dirty="0" err="1"/>
              <a:t>rst_n</a:t>
            </a:r>
            <a:r>
              <a:rPr lang="en-US" altLang="ja-JP" sz="1800" b="1" dirty="0"/>
              <a:t>)  </a:t>
            </a:r>
            <a:r>
              <a:rPr lang="en-US" altLang="ja-JP" sz="1800" b="1" dirty="0" err="1"/>
              <a:t>accum</a:t>
            </a:r>
            <a:r>
              <a:rPr lang="en-US" altLang="ja-JP" sz="1800" b="1" dirty="0"/>
              <a:t> &lt;=0;</a:t>
            </a:r>
          </a:p>
          <a:p>
            <a:pPr>
              <a:lnSpc>
                <a:spcPct val="80000"/>
              </a:lnSpc>
              <a:buFontTx/>
              <a:buNone/>
            </a:pPr>
            <a:r>
              <a:rPr lang="en-US" altLang="ja-JP" sz="1800" b="1" dirty="0"/>
              <a:t>    else if(!</a:t>
            </a:r>
            <a:r>
              <a:rPr lang="en-US" altLang="ja-JP" sz="1800" b="1" dirty="0" err="1"/>
              <a:t>op_st</a:t>
            </a:r>
            <a:r>
              <a:rPr lang="en-US" altLang="ja-JP" sz="1800" b="1" dirty="0"/>
              <a:t>)</a:t>
            </a:r>
          </a:p>
          <a:p>
            <a:pPr>
              <a:lnSpc>
                <a:spcPct val="80000"/>
              </a:lnSpc>
              <a:buFontTx/>
              <a:buNone/>
            </a:pPr>
            <a:r>
              <a:rPr lang="en-US" altLang="ja-JP" sz="1800" b="1" dirty="0"/>
              <a:t>                  </a:t>
            </a:r>
            <a:r>
              <a:rPr lang="en-US" altLang="ja-JP" sz="1800" b="1" dirty="0" err="1"/>
              <a:t>accum</a:t>
            </a:r>
            <a:r>
              <a:rPr lang="en-US" altLang="ja-JP" sz="1800" b="1" dirty="0"/>
              <a:t> &lt;= </a:t>
            </a:r>
            <a:r>
              <a:rPr lang="en-US" altLang="ja-JP" sz="1800" b="1" dirty="0" err="1"/>
              <a:t>alu_y</a:t>
            </a:r>
            <a:r>
              <a:rPr lang="en-US" altLang="ja-JP" sz="1800" b="1" dirty="0"/>
              <a:t>;</a:t>
            </a:r>
          </a:p>
          <a:p>
            <a:pPr>
              <a:lnSpc>
                <a:spcPct val="80000"/>
              </a:lnSpc>
              <a:buFontTx/>
              <a:buNone/>
            </a:pPr>
            <a:r>
              <a:rPr lang="en-US" altLang="ja-JP" sz="1800" b="1" dirty="0"/>
              <a:t>  end</a:t>
            </a:r>
          </a:p>
          <a:p>
            <a:pPr>
              <a:lnSpc>
                <a:spcPct val="80000"/>
              </a:lnSpc>
              <a:buFontTx/>
              <a:buNone/>
            </a:pPr>
            <a:endParaRPr lang="en-US" altLang="ja-JP" sz="1800" b="1" dirty="0"/>
          </a:p>
          <a:p>
            <a:pPr>
              <a:lnSpc>
                <a:spcPct val="80000"/>
              </a:lnSpc>
              <a:buFontTx/>
              <a:buNone/>
            </a:pPr>
            <a:r>
              <a:rPr lang="en-US" altLang="ja-JP" sz="1800" b="1" dirty="0" err="1"/>
              <a:t>endmodule</a:t>
            </a:r>
            <a:endParaRPr lang="en-US" altLang="ja-JP" sz="1800" b="1" dirty="0"/>
          </a:p>
          <a:p>
            <a:pPr>
              <a:lnSpc>
                <a:spcPct val="80000"/>
              </a:lnSpc>
              <a:buFontTx/>
              <a:buNone/>
            </a:pPr>
            <a:endParaRPr lang="en-US" altLang="ja-JP" sz="1800" b="1" dirty="0"/>
          </a:p>
        </p:txBody>
      </p:sp>
      <p:sp>
        <p:nvSpPr>
          <p:cNvPr id="33796" name="AutoShape 5"/>
          <p:cNvSpPr>
            <a:spLocks noChangeArrowheads="1"/>
          </p:cNvSpPr>
          <p:nvPr/>
        </p:nvSpPr>
        <p:spPr bwMode="auto">
          <a:xfrm>
            <a:off x="5867400" y="1773238"/>
            <a:ext cx="1800225" cy="360362"/>
          </a:xfrm>
          <a:prstGeom prst="wedgeRoundRectCallout">
            <a:avLst>
              <a:gd name="adj1" fmla="val -43750"/>
              <a:gd name="adj2" fmla="val 7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a:t>pc</a:t>
            </a:r>
            <a:r>
              <a:rPr lang="ja-JP" altLang="en-US"/>
              <a:t>の制御</a:t>
            </a:r>
          </a:p>
        </p:txBody>
      </p:sp>
      <p:sp>
        <p:nvSpPr>
          <p:cNvPr id="33797" name="AutoShape 6"/>
          <p:cNvSpPr>
            <a:spLocks noChangeArrowheads="1"/>
          </p:cNvSpPr>
          <p:nvPr/>
        </p:nvSpPr>
        <p:spPr bwMode="auto">
          <a:xfrm>
            <a:off x="6011863" y="4149725"/>
            <a:ext cx="1800225" cy="360363"/>
          </a:xfrm>
          <a:prstGeom prst="wedgeRoundRectCallout">
            <a:avLst>
              <a:gd name="adj1" fmla="val -92153"/>
              <a:gd name="adj2" fmla="val 7599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a:t>acc</a:t>
            </a:r>
            <a:r>
              <a:rPr lang="ja-JP" altLang="en-US"/>
              <a:t>の制御</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44450"/>
            <a:ext cx="8229600" cy="1143000"/>
          </a:xfrm>
        </p:spPr>
        <p:txBody>
          <a:bodyPr/>
          <a:lstStyle/>
          <a:p>
            <a:r>
              <a:rPr lang="ja-JP" altLang="en-US"/>
              <a:t>テストベンチでのメモリの記述</a:t>
            </a:r>
          </a:p>
        </p:txBody>
      </p:sp>
      <p:sp>
        <p:nvSpPr>
          <p:cNvPr id="34819" name="Rectangle 3"/>
          <p:cNvSpPr>
            <a:spLocks noGrp="1" noChangeArrowheads="1"/>
          </p:cNvSpPr>
          <p:nvPr>
            <p:ph type="body" idx="1"/>
          </p:nvPr>
        </p:nvSpPr>
        <p:spPr>
          <a:xfrm>
            <a:off x="420688" y="1441450"/>
            <a:ext cx="8229600" cy="3457575"/>
          </a:xfrm>
        </p:spPr>
        <p:txBody>
          <a:bodyPr/>
          <a:lstStyle/>
          <a:p>
            <a:pPr>
              <a:buFontTx/>
              <a:buNone/>
            </a:pPr>
            <a:r>
              <a:rPr lang="en-US" altLang="ja-JP" sz="2000" b="1"/>
              <a:t>reg [`DATA_W-1:0] dmem[0:`DEPTH-1];</a:t>
            </a:r>
          </a:p>
          <a:p>
            <a:pPr>
              <a:buFontTx/>
              <a:buNone/>
            </a:pPr>
            <a:r>
              <a:rPr lang="en-US" altLang="ja-JP" sz="2000" b="1"/>
              <a:t>reg [`INST_W-1:0] imem[0:`DEPTH-1];</a:t>
            </a:r>
          </a:p>
          <a:p>
            <a:pPr>
              <a:buFontTx/>
              <a:buNone/>
            </a:pPr>
            <a:r>
              <a:rPr lang="en-US" altLang="ja-JP" sz="2000" b="1"/>
              <a:t>….</a:t>
            </a:r>
          </a:p>
          <a:p>
            <a:pPr>
              <a:buFontTx/>
              <a:buNone/>
            </a:pPr>
            <a:r>
              <a:rPr lang="en-US" altLang="ja-JP" sz="2000" b="1"/>
              <a:t>….</a:t>
            </a:r>
          </a:p>
          <a:p>
            <a:pPr>
              <a:buFontTx/>
              <a:buNone/>
            </a:pPr>
            <a:r>
              <a:rPr lang="en-US" altLang="ja-JP" sz="2000" b="1"/>
              <a:t>initial begin</a:t>
            </a:r>
          </a:p>
          <a:p>
            <a:pPr>
              <a:buFontTx/>
              <a:buNone/>
            </a:pPr>
            <a:r>
              <a:rPr lang="en-US" altLang="ja-JP" sz="2000" b="1"/>
              <a:t>….</a:t>
            </a:r>
          </a:p>
          <a:p>
            <a:pPr>
              <a:buFontTx/>
              <a:buNone/>
            </a:pPr>
            <a:r>
              <a:rPr lang="en-US" altLang="ja-JP" sz="2000" b="1"/>
              <a:t>$readmemh(“dmem.dat”,dmem);</a:t>
            </a:r>
          </a:p>
          <a:p>
            <a:pPr>
              <a:buFontTx/>
              <a:buNone/>
            </a:pPr>
            <a:r>
              <a:rPr lang="en-US" altLang="ja-JP" sz="2000" b="1"/>
              <a:t>$readmemb(“imem.dat”,imem);</a:t>
            </a:r>
            <a:endParaRPr lang="en-US" altLang="ja-JP" b="1"/>
          </a:p>
        </p:txBody>
      </p:sp>
      <p:sp>
        <p:nvSpPr>
          <p:cNvPr id="34820" name="AutoShape 7"/>
          <p:cNvSpPr>
            <a:spLocks noChangeArrowheads="1"/>
          </p:cNvSpPr>
          <p:nvPr/>
        </p:nvSpPr>
        <p:spPr bwMode="auto">
          <a:xfrm>
            <a:off x="1042988" y="4652963"/>
            <a:ext cx="2520950" cy="1844675"/>
          </a:xfrm>
          <a:prstGeom prst="wedgeRectCallout">
            <a:avLst>
              <a:gd name="adj1" fmla="val -43199"/>
              <a:gd name="adj2" fmla="val 4518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0001_00000000</a:t>
            </a:r>
          </a:p>
          <a:p>
            <a:r>
              <a:rPr lang="en-US" altLang="ja-JP"/>
              <a:t>0110_00000001</a:t>
            </a:r>
          </a:p>
          <a:p>
            <a:r>
              <a:rPr lang="en-US" altLang="ja-JP"/>
              <a:t>1000_00000000</a:t>
            </a:r>
          </a:p>
          <a:p>
            <a:r>
              <a:rPr lang="en-US" altLang="ja-JP"/>
              <a:t>0001_00000010</a:t>
            </a:r>
          </a:p>
          <a:p>
            <a:r>
              <a:rPr lang="en-US" altLang="ja-JP"/>
              <a:t>0111_00000011</a:t>
            </a:r>
          </a:p>
          <a:p>
            <a:r>
              <a:rPr lang="en-US" altLang="ja-JP"/>
              <a:t>1000_00000010</a:t>
            </a:r>
          </a:p>
          <a:p>
            <a:r>
              <a:rPr lang="en-US" altLang="ja-JP"/>
              <a:t>…</a:t>
            </a:r>
          </a:p>
        </p:txBody>
      </p:sp>
      <p:sp>
        <p:nvSpPr>
          <p:cNvPr id="34821" name="Text Box 8"/>
          <p:cNvSpPr txBox="1">
            <a:spLocks noChangeArrowheads="1"/>
          </p:cNvSpPr>
          <p:nvPr/>
        </p:nvSpPr>
        <p:spPr bwMode="auto">
          <a:xfrm>
            <a:off x="1763713" y="6491288"/>
            <a:ext cx="168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imem.dat:12bit</a:t>
            </a:r>
          </a:p>
        </p:txBody>
      </p:sp>
      <p:sp>
        <p:nvSpPr>
          <p:cNvPr id="34822" name="AutoShape 9"/>
          <p:cNvSpPr>
            <a:spLocks noChangeArrowheads="1"/>
          </p:cNvSpPr>
          <p:nvPr/>
        </p:nvSpPr>
        <p:spPr bwMode="auto">
          <a:xfrm>
            <a:off x="4067175" y="4652963"/>
            <a:ext cx="2520950" cy="1844675"/>
          </a:xfrm>
          <a:prstGeom prst="wedgeRectCallout">
            <a:avLst>
              <a:gd name="adj1" fmla="val -43199"/>
              <a:gd name="adj2" fmla="val 4518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0004</a:t>
            </a:r>
          </a:p>
          <a:p>
            <a:r>
              <a:rPr lang="en-US" altLang="ja-JP"/>
              <a:t>0002</a:t>
            </a:r>
          </a:p>
          <a:p>
            <a:r>
              <a:rPr lang="en-US" altLang="ja-JP"/>
              <a:t>0003</a:t>
            </a:r>
          </a:p>
          <a:p>
            <a:r>
              <a:rPr lang="en-US" altLang="ja-JP"/>
              <a:t>0001</a:t>
            </a:r>
          </a:p>
          <a:p>
            <a:r>
              <a:rPr lang="en-US" altLang="ja-JP"/>
              <a:t>…</a:t>
            </a:r>
          </a:p>
        </p:txBody>
      </p:sp>
      <p:sp>
        <p:nvSpPr>
          <p:cNvPr id="34823" name="Text Box 10"/>
          <p:cNvSpPr txBox="1">
            <a:spLocks noChangeArrowheads="1"/>
          </p:cNvSpPr>
          <p:nvPr/>
        </p:nvSpPr>
        <p:spPr bwMode="auto">
          <a:xfrm>
            <a:off x="4787900" y="6491288"/>
            <a:ext cx="175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dmem.dat:16bit</a:t>
            </a:r>
          </a:p>
        </p:txBody>
      </p:sp>
      <p:sp>
        <p:nvSpPr>
          <p:cNvPr id="34824" name="テキスト ボックス 1"/>
          <p:cNvSpPr txBox="1">
            <a:spLocks noChangeArrowheads="1"/>
          </p:cNvSpPr>
          <p:nvPr/>
        </p:nvSpPr>
        <p:spPr bwMode="auto">
          <a:xfrm>
            <a:off x="4186238" y="2708275"/>
            <a:ext cx="50339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readmemh(</a:t>
            </a:r>
            <a:r>
              <a:rPr lang="ja-JP" altLang="en-US"/>
              <a:t>”入力ファイル名“</a:t>
            </a:r>
            <a:r>
              <a:rPr lang="en-US" altLang="ja-JP"/>
              <a:t>,</a:t>
            </a:r>
            <a:r>
              <a:rPr lang="ja-JP" altLang="en-US"/>
              <a:t>読み込むメモリ名）</a:t>
            </a:r>
            <a:endParaRPr lang="en-US" altLang="ja-JP"/>
          </a:p>
          <a:p>
            <a:r>
              <a:rPr lang="en-US" altLang="ja-JP"/>
              <a:t>readmemh</a:t>
            </a:r>
            <a:r>
              <a:rPr lang="ja-JP" altLang="en-US"/>
              <a:t>は</a:t>
            </a:r>
            <a:r>
              <a:rPr lang="en-US" altLang="ja-JP"/>
              <a:t>16</a:t>
            </a:r>
            <a:r>
              <a:rPr lang="ja-JP" altLang="en-US"/>
              <a:t>進数</a:t>
            </a:r>
            <a:endParaRPr lang="en-US" altLang="ja-JP"/>
          </a:p>
          <a:p>
            <a:r>
              <a:rPr lang="en-US" altLang="ja-JP"/>
              <a:t>readmemb</a:t>
            </a:r>
            <a:r>
              <a:rPr lang="ja-JP" altLang="en-US"/>
              <a:t>は</a:t>
            </a:r>
            <a:r>
              <a:rPr lang="en-US" altLang="ja-JP"/>
              <a:t>2</a:t>
            </a:r>
            <a:r>
              <a:rPr lang="ja-JP" altLang="en-US"/>
              <a:t>進数</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584" y="0"/>
            <a:ext cx="8229600" cy="1143000"/>
          </a:xfrm>
        </p:spPr>
        <p:txBody>
          <a:bodyPr/>
          <a:lstStyle/>
          <a:p>
            <a:r>
              <a:rPr kumimoji="1" lang="ja-JP" altLang="en-US" dirty="0"/>
              <a:t>本日のまとめ</a:t>
            </a:r>
          </a:p>
        </p:txBody>
      </p:sp>
      <p:sp>
        <p:nvSpPr>
          <p:cNvPr id="3" name="コンテンツ プレースホルダー 2"/>
          <p:cNvSpPr>
            <a:spLocks noGrp="1"/>
          </p:cNvSpPr>
          <p:nvPr>
            <p:ph idx="1"/>
          </p:nvPr>
        </p:nvSpPr>
        <p:spPr>
          <a:xfrm>
            <a:off x="-83288" y="908720"/>
            <a:ext cx="8229600" cy="4525963"/>
          </a:xfrm>
        </p:spPr>
        <p:txBody>
          <a:bodyPr/>
          <a:lstStyle/>
          <a:p>
            <a:r>
              <a:rPr kumimoji="1" lang="en-US" altLang="ja-JP" sz="2400" dirty="0"/>
              <a:t>ALU</a:t>
            </a:r>
            <a:r>
              <a:rPr lang="ja-JP" altLang="en-US" sz="2400" dirty="0"/>
              <a:t>とアキュムレータを組み合わせてデータパスを作る</a:t>
            </a:r>
            <a:endParaRPr lang="en-US" altLang="ja-JP" sz="2400" dirty="0"/>
          </a:p>
          <a:p>
            <a:r>
              <a:rPr lang="ja-JP" altLang="en-US" sz="2400" dirty="0"/>
              <a:t>中間データ、入力データ、結果を入れておくためにデータメモリを使う</a:t>
            </a:r>
            <a:endParaRPr lang="en-US" altLang="ja-JP" sz="2400" dirty="0"/>
          </a:p>
          <a:p>
            <a:r>
              <a:rPr kumimoji="1" lang="ja-JP" altLang="en-US" sz="2400" dirty="0"/>
              <a:t>制御信号、データメモリのアドレスを命令の形にまとめることができる</a:t>
            </a:r>
            <a:endParaRPr kumimoji="1" lang="en-US" altLang="ja-JP" sz="2400" dirty="0"/>
          </a:p>
          <a:p>
            <a:pPr lvl="1"/>
            <a:r>
              <a:rPr lang="ja-JP" altLang="en-US" sz="2400" dirty="0"/>
              <a:t>命令は、操作の内容を示すオプコードと操作対象のオペランドからできている</a:t>
            </a:r>
            <a:endParaRPr lang="en-US" altLang="ja-JP" sz="2400" dirty="0"/>
          </a:p>
          <a:p>
            <a:pPr lvl="1"/>
            <a:r>
              <a:rPr lang="ja-JP" altLang="en-US" sz="2400" dirty="0"/>
              <a:t>命令を１・０パターンで表したものを機械語と呼ぶ</a:t>
            </a:r>
            <a:endParaRPr kumimoji="1" lang="en-US" altLang="ja-JP" sz="2400" dirty="0"/>
          </a:p>
          <a:p>
            <a:pPr lvl="1"/>
            <a:r>
              <a:rPr lang="ja-JP" altLang="en-US" sz="2400" dirty="0"/>
              <a:t>ニーモニックを使って人に読める形にしたのはアセンブリ表記と呼ぶ</a:t>
            </a:r>
            <a:endParaRPr kumimoji="1" lang="en-US" altLang="ja-JP" sz="2400" dirty="0"/>
          </a:p>
          <a:p>
            <a:r>
              <a:rPr lang="ja-JP" altLang="en-US" sz="2400" dirty="0"/>
              <a:t>命令メモリに命令を入れておき、</a:t>
            </a:r>
            <a:r>
              <a:rPr lang="en-US" altLang="ja-JP" sz="2400" dirty="0"/>
              <a:t>PC</a:t>
            </a:r>
            <a:r>
              <a:rPr lang="ja-JP" altLang="en-US" sz="2400" dirty="0"/>
              <a:t>を使って読み出す</a:t>
            </a:r>
            <a:endParaRPr lang="en-US" altLang="ja-JP" sz="2400" dirty="0"/>
          </a:p>
          <a:p>
            <a:pPr lvl="1"/>
            <a:r>
              <a:rPr kumimoji="1" lang="ja-JP" altLang="en-US" sz="2000" dirty="0"/>
              <a:t>自動的に順番に命令メモリから命令を読み出して実行できる</a:t>
            </a:r>
            <a:endParaRPr kumimoji="1" lang="en-US" altLang="ja-JP" sz="2000" dirty="0"/>
          </a:p>
          <a:p>
            <a:pPr lvl="1"/>
            <a:r>
              <a:rPr lang="ja-JP" altLang="en-US" sz="2000" dirty="0"/>
              <a:t>プログラム格納型計算機まであと一歩だ！</a:t>
            </a:r>
            <a:endParaRPr kumimoji="1" lang="ja-JP" altLang="en-US" sz="20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13381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346"/>
            <a:ext cx="8229600" cy="1143000"/>
          </a:xfrm>
        </p:spPr>
        <p:txBody>
          <a:bodyPr/>
          <a:lstStyle/>
          <a:p>
            <a:r>
              <a:rPr kumimoji="1" lang="ja-JP" altLang="en-US" dirty="0"/>
              <a:t>今日の</a:t>
            </a:r>
            <a:r>
              <a:rPr kumimoji="1" lang="en-US" altLang="ja-JP" dirty="0"/>
              <a:t>Verilog</a:t>
            </a:r>
            <a:r>
              <a:rPr kumimoji="1" lang="ja-JP" altLang="en-US" dirty="0"/>
              <a:t> </a:t>
            </a:r>
            <a:r>
              <a:rPr lang="ja-JP" altLang="en-US" dirty="0"/>
              <a:t>構文</a:t>
            </a:r>
            <a:endParaRPr kumimoji="1" lang="ja-JP" altLang="en-US" dirty="0"/>
          </a:p>
        </p:txBody>
      </p:sp>
      <p:sp>
        <p:nvSpPr>
          <p:cNvPr id="3" name="コンテンツ プレースホルダー 2"/>
          <p:cNvSpPr>
            <a:spLocks noGrp="1"/>
          </p:cNvSpPr>
          <p:nvPr>
            <p:ph idx="1"/>
          </p:nvPr>
        </p:nvSpPr>
        <p:spPr>
          <a:xfrm>
            <a:off x="179512" y="1052736"/>
            <a:ext cx="8229600" cy="4525963"/>
          </a:xfrm>
        </p:spPr>
        <p:txBody>
          <a:bodyPr/>
          <a:lstStyle/>
          <a:p>
            <a:r>
              <a:rPr lang="ja-JP" altLang="en-US" sz="2400" dirty="0"/>
              <a:t>レジスタ構文</a:t>
            </a:r>
            <a:endParaRPr kumimoji="1" lang="en-US" altLang="ja-JP" sz="2400" dirty="0"/>
          </a:p>
          <a:p>
            <a:pPr lvl="1"/>
            <a:r>
              <a:rPr lang="en-US" altLang="ja-JP" sz="2400" dirty="0" err="1"/>
              <a:t>reg</a:t>
            </a:r>
            <a:r>
              <a:rPr lang="ja-JP" altLang="en-US" sz="2400" dirty="0"/>
              <a:t>　</a:t>
            </a:r>
            <a:r>
              <a:rPr lang="en-US" altLang="ja-JP" sz="2400" dirty="0"/>
              <a:t>[MSB</a:t>
            </a:r>
            <a:r>
              <a:rPr lang="ja-JP" altLang="en-US" sz="2400" dirty="0"/>
              <a:t>：</a:t>
            </a:r>
            <a:r>
              <a:rPr lang="en-US" altLang="ja-JP" sz="2400" dirty="0"/>
              <a:t>0]</a:t>
            </a:r>
            <a:r>
              <a:rPr lang="ja-JP" altLang="en-US" sz="2400" dirty="0"/>
              <a:t>　信号名</a:t>
            </a:r>
            <a:endParaRPr kumimoji="1" lang="en-US" altLang="ja-JP" sz="2400" dirty="0"/>
          </a:p>
          <a:p>
            <a:r>
              <a:rPr lang="en-US" altLang="ja-JP" sz="2400" dirty="0"/>
              <a:t>always @(</a:t>
            </a:r>
            <a:r>
              <a:rPr lang="en-US" altLang="ja-JP" sz="2400" dirty="0" err="1"/>
              <a:t>posedge</a:t>
            </a:r>
            <a:r>
              <a:rPr lang="en-US" altLang="ja-JP" sz="2400" dirty="0"/>
              <a:t> </a:t>
            </a:r>
            <a:r>
              <a:rPr lang="en-US" altLang="ja-JP" sz="2400" dirty="0" err="1"/>
              <a:t>clk</a:t>
            </a:r>
            <a:r>
              <a:rPr lang="en-US" altLang="ja-JP" sz="2400" dirty="0"/>
              <a:t> or </a:t>
            </a:r>
            <a:r>
              <a:rPr lang="en-US" altLang="ja-JP" sz="2400" dirty="0" err="1"/>
              <a:t>negedge</a:t>
            </a:r>
            <a:r>
              <a:rPr lang="en-US" altLang="ja-JP" sz="2400" dirty="0"/>
              <a:t> </a:t>
            </a:r>
            <a:r>
              <a:rPr lang="en-US" altLang="ja-JP" sz="2400" dirty="0" err="1"/>
              <a:t>rst_n</a:t>
            </a:r>
            <a:r>
              <a:rPr lang="en-US" altLang="ja-JP" sz="2400" dirty="0"/>
              <a:t>)</a:t>
            </a:r>
          </a:p>
          <a:p>
            <a:pPr lvl="1"/>
            <a:r>
              <a:rPr lang="ja-JP" altLang="en-US" sz="2400" dirty="0"/>
              <a:t>この授業ではこの形しか使わない</a:t>
            </a:r>
            <a:r>
              <a:rPr kumimoji="1" lang="en-US" altLang="ja-JP" sz="2400" dirty="0"/>
              <a:t> </a:t>
            </a:r>
          </a:p>
          <a:p>
            <a:r>
              <a:rPr lang="ja-JP" altLang="en-US" sz="2400" dirty="0"/>
              <a:t>ブロッキング代入文</a:t>
            </a:r>
            <a:endParaRPr lang="en-US" altLang="ja-JP" sz="2400" dirty="0"/>
          </a:p>
          <a:p>
            <a:pPr marL="457200" lvl="1" indent="0">
              <a:buNone/>
            </a:pPr>
            <a:r>
              <a:rPr lang="en-US" altLang="ja-JP" sz="2400" dirty="0" err="1"/>
              <a:t>accum</a:t>
            </a:r>
            <a:r>
              <a:rPr lang="en-US" altLang="ja-JP" sz="2400" dirty="0"/>
              <a:t> &lt;= </a:t>
            </a:r>
            <a:r>
              <a:rPr lang="en-US" altLang="ja-JP" sz="2400" dirty="0" err="1"/>
              <a:t>alu_y</a:t>
            </a:r>
            <a:r>
              <a:rPr lang="en-US" altLang="ja-JP" sz="2400" dirty="0"/>
              <a:t>; </a:t>
            </a:r>
            <a:r>
              <a:rPr lang="ja-JP" altLang="en-US" sz="2400" dirty="0"/>
              <a:t>レジスタの値を代入する</a:t>
            </a:r>
            <a:endParaRPr lang="en-US" altLang="ja-JP" sz="2400" dirty="0"/>
          </a:p>
          <a:p>
            <a:pPr marL="514350" indent="-457200"/>
            <a:r>
              <a:rPr lang="en-US" altLang="ja-JP" sz="2400" dirty="0"/>
              <a:t>if</a:t>
            </a:r>
            <a:r>
              <a:rPr lang="ja-JP" altLang="en-US" sz="2400" dirty="0"/>
              <a:t>文</a:t>
            </a:r>
            <a:endParaRPr lang="en-US" altLang="ja-JP" sz="2400" dirty="0"/>
          </a:p>
          <a:p>
            <a:pPr marL="914400" lvl="1" indent="-457200"/>
            <a:r>
              <a:rPr lang="en-US" altLang="ja-JP" sz="2400" dirty="0"/>
              <a:t>C</a:t>
            </a:r>
            <a:r>
              <a:rPr lang="ja-JP" altLang="en-US" sz="2400" dirty="0"/>
              <a:t>言語とほとんど同じ</a:t>
            </a:r>
            <a:endParaRPr lang="en-US" altLang="ja-JP" sz="2400" dirty="0"/>
          </a:p>
          <a:p>
            <a:pPr lvl="1"/>
            <a:r>
              <a:rPr lang="en-US" altLang="ja-JP" sz="2400" dirty="0"/>
              <a:t>always</a:t>
            </a:r>
            <a:r>
              <a:rPr lang="ja-JP" altLang="en-US" sz="2400" dirty="0"/>
              <a:t>文の中でのみ使える</a:t>
            </a:r>
            <a:endParaRPr lang="en-US" altLang="ja-JP" sz="2400" dirty="0"/>
          </a:p>
          <a:p>
            <a:pPr marL="514350" indent="-457200"/>
            <a:r>
              <a:rPr lang="ja-JP" altLang="en-US" sz="2400" dirty="0"/>
              <a:t>メモリ構文</a:t>
            </a:r>
            <a:endParaRPr lang="en-US" altLang="ja-JP" sz="2400" dirty="0"/>
          </a:p>
          <a:p>
            <a:pPr marL="914400" lvl="1" indent="-457200"/>
            <a:r>
              <a:rPr lang="en-US" altLang="ja-JP" sz="2400" dirty="0" err="1"/>
              <a:t>reg</a:t>
            </a:r>
            <a:r>
              <a:rPr lang="en-US" altLang="ja-JP" sz="2400" dirty="0"/>
              <a:t> [MSB:0][0:</a:t>
            </a:r>
            <a:r>
              <a:rPr lang="ja-JP" altLang="en-US" sz="2400" dirty="0"/>
              <a:t>最大番地</a:t>
            </a:r>
            <a:r>
              <a:rPr lang="en-US" altLang="ja-JP" sz="2400" dirty="0"/>
              <a:t>]</a:t>
            </a:r>
          </a:p>
          <a:p>
            <a:pPr marL="914400" lvl="1" indent="-457200"/>
            <a:r>
              <a:rPr lang="en-US" altLang="ja-JP" sz="2400" dirty="0"/>
              <a:t>$</a:t>
            </a:r>
            <a:r>
              <a:rPr lang="en-US" altLang="ja-JP" sz="2400" dirty="0" err="1"/>
              <a:t>readmemh</a:t>
            </a:r>
            <a:r>
              <a:rPr lang="en-US" altLang="ja-JP" sz="2400" dirty="0"/>
              <a:t>, $</a:t>
            </a:r>
            <a:r>
              <a:rPr lang="en-US" altLang="ja-JP" sz="2400" dirty="0" err="1"/>
              <a:t>readmemb</a:t>
            </a:r>
            <a:r>
              <a:rPr lang="ja-JP" altLang="en-US" sz="2400" dirty="0"/>
              <a:t>でファイルから値を</a:t>
            </a:r>
            <a:endParaRPr lang="en-US" altLang="ja-JP" sz="2400" dirty="0"/>
          </a:p>
          <a:p>
            <a:pPr marL="457200" lvl="1" indent="0">
              <a:buNone/>
            </a:pPr>
            <a:r>
              <a:rPr lang="ja-JP" altLang="en-US" sz="2400" dirty="0"/>
              <a:t>　　　初期化</a:t>
            </a:r>
            <a:endParaRPr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691424" y="4818725"/>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76729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ja-JP" altLang="en-US" dirty="0"/>
              <a:t>演習</a:t>
            </a:r>
            <a:r>
              <a:rPr lang="en-US" altLang="ja-JP" dirty="0"/>
              <a:t>3</a:t>
            </a:r>
            <a:endParaRPr lang="ja-JP" altLang="en-US" dirty="0"/>
          </a:p>
        </p:txBody>
      </p:sp>
      <p:sp>
        <p:nvSpPr>
          <p:cNvPr id="35843" name="Rectangle 3"/>
          <p:cNvSpPr>
            <a:spLocks noGrp="1" noChangeArrowheads="1"/>
          </p:cNvSpPr>
          <p:nvPr>
            <p:ph type="body" idx="1"/>
          </p:nvPr>
        </p:nvSpPr>
        <p:spPr/>
        <p:txBody>
          <a:bodyPr/>
          <a:lstStyle/>
          <a:p>
            <a:pPr marL="0" indent="0">
              <a:buNone/>
            </a:pPr>
            <a:r>
              <a:rPr lang="en-US" altLang="ja-JP" dirty="0"/>
              <a:t>1</a:t>
            </a:r>
            <a:r>
              <a:rPr lang="ja-JP" altLang="en-US" dirty="0" err="1"/>
              <a:t>．</a:t>
            </a:r>
            <a:r>
              <a:rPr lang="ja-JP" altLang="en-US" dirty="0"/>
              <a:t>１から６まで数えて</a:t>
            </a:r>
            <a:r>
              <a:rPr lang="en-US" altLang="ja-JP" dirty="0"/>
              <a:t>1</a:t>
            </a:r>
            <a:r>
              <a:rPr lang="ja-JP" altLang="en-US" dirty="0"/>
              <a:t>にもどる。</a:t>
            </a:r>
            <a:r>
              <a:rPr lang="en-US" altLang="ja-JP" dirty="0"/>
              <a:t>stop</a:t>
            </a:r>
            <a:r>
              <a:rPr lang="ja-JP" altLang="en-US" dirty="0"/>
              <a:t>入力で停止するサイコロ</a:t>
            </a:r>
            <a:r>
              <a:rPr lang="en-US" altLang="ja-JP" dirty="0"/>
              <a:t>dice</a:t>
            </a:r>
            <a:r>
              <a:rPr lang="ja-JP" altLang="en-US" dirty="0"/>
              <a:t>を設計せよ</a:t>
            </a:r>
          </a:p>
          <a:p>
            <a:pPr lvl="1"/>
            <a:r>
              <a:rPr lang="ja-JP" altLang="en-US" dirty="0"/>
              <a:t>ヒント： 入力は</a:t>
            </a:r>
            <a:r>
              <a:rPr lang="en-US" altLang="ja-JP" dirty="0" err="1"/>
              <a:t>clk</a:t>
            </a:r>
            <a:r>
              <a:rPr lang="en-US" altLang="ja-JP" dirty="0"/>
              <a:t>, </a:t>
            </a:r>
            <a:r>
              <a:rPr lang="en-US" altLang="ja-JP" dirty="0" err="1"/>
              <a:t>stop,rst_n</a:t>
            </a:r>
            <a:r>
              <a:rPr lang="ja-JP" altLang="en-US" dirty="0"/>
              <a:t>の</a:t>
            </a:r>
            <a:r>
              <a:rPr lang="en-US" altLang="ja-JP" dirty="0"/>
              <a:t>3</a:t>
            </a:r>
            <a:r>
              <a:rPr lang="ja-JP" altLang="en-US" dirty="0"/>
              <a:t>本、出力は</a:t>
            </a:r>
            <a:r>
              <a:rPr lang="en-US" altLang="ja-JP" dirty="0"/>
              <a:t>3bit</a:t>
            </a:r>
            <a:r>
              <a:rPr lang="ja-JP" altLang="en-US" dirty="0"/>
              <a:t>のサイコロの目</a:t>
            </a:r>
            <a:endParaRPr lang="en-US" altLang="ja-JP" dirty="0"/>
          </a:p>
          <a:p>
            <a:pPr lvl="1"/>
            <a:r>
              <a:rPr lang="ja-JP" altLang="en-US" dirty="0"/>
              <a:t>テストベンチは、</a:t>
            </a:r>
            <a:r>
              <a:rPr lang="en-US" altLang="ja-JP" dirty="0"/>
              <a:t>counter</a:t>
            </a:r>
            <a:r>
              <a:rPr lang="ja-JP" altLang="en-US" dirty="0"/>
              <a:t>を参考にせよ</a:t>
            </a:r>
            <a:endParaRPr lang="en-US" altLang="ja-JP" dirty="0"/>
          </a:p>
          <a:p>
            <a:pPr marL="0" indent="0" eaLnBrk="1" hangingPunct="1">
              <a:buNone/>
            </a:pPr>
            <a:r>
              <a:rPr lang="en-US" altLang="ja-JP" dirty="0"/>
              <a:t>2</a:t>
            </a:r>
            <a:r>
              <a:rPr lang="ja-JP" altLang="en-US" dirty="0"/>
              <a:t>．</a:t>
            </a:r>
            <a:endParaRPr lang="en-US" altLang="ja-JP" dirty="0"/>
          </a:p>
          <a:p>
            <a:pPr lvl="1" eaLnBrk="1" hangingPunct="1"/>
            <a:r>
              <a:rPr lang="en-US" altLang="ja-JP" dirty="0"/>
              <a:t>A</a:t>
            </a:r>
            <a:r>
              <a:rPr lang="ja-JP" altLang="en-US" dirty="0"/>
              <a:t>を</a:t>
            </a:r>
            <a:r>
              <a:rPr lang="en-US" altLang="ja-JP" dirty="0"/>
              <a:t>0</a:t>
            </a:r>
            <a:r>
              <a:rPr lang="ja-JP" altLang="en-US" dirty="0"/>
              <a:t>番地、</a:t>
            </a:r>
            <a:r>
              <a:rPr lang="en-US" altLang="ja-JP" dirty="0"/>
              <a:t>B</a:t>
            </a:r>
            <a:r>
              <a:rPr lang="ja-JP" altLang="en-US" dirty="0"/>
              <a:t>を</a:t>
            </a:r>
            <a:r>
              <a:rPr lang="en-US" altLang="ja-JP" dirty="0"/>
              <a:t>1</a:t>
            </a:r>
            <a:r>
              <a:rPr lang="ja-JP" altLang="en-US" dirty="0"/>
              <a:t>番地のデータとして</a:t>
            </a:r>
            <a:r>
              <a:rPr lang="en-US" altLang="ja-JP" dirty="0"/>
              <a:t>(A+B) OR (A-B)</a:t>
            </a:r>
            <a:r>
              <a:rPr lang="ja-JP" altLang="en-US" dirty="0"/>
              <a:t>のデータを</a:t>
            </a:r>
            <a:r>
              <a:rPr lang="en-US" altLang="ja-JP" dirty="0"/>
              <a:t>2</a:t>
            </a:r>
            <a:r>
              <a:rPr lang="ja-JP" altLang="en-US" dirty="0"/>
              <a:t>番地にしまう命令の実行をプログラムしてミュレーションせよ　提出物は</a:t>
            </a:r>
            <a:r>
              <a:rPr lang="en-US" altLang="ja-JP" dirty="0"/>
              <a:t>imem.dat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a:t>レジスタへのデータの書き込み</a:t>
            </a:r>
          </a:p>
        </p:txBody>
      </p:sp>
      <p:sp>
        <p:nvSpPr>
          <p:cNvPr id="5123" name="Line 16"/>
          <p:cNvSpPr>
            <a:spLocks noChangeShapeType="1"/>
          </p:cNvSpPr>
          <p:nvPr/>
        </p:nvSpPr>
        <p:spPr bwMode="auto">
          <a:xfrm flipV="1">
            <a:off x="2268538" y="250190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 name="Rectangle 20"/>
          <p:cNvSpPr>
            <a:spLocks noChangeArrowheads="1"/>
          </p:cNvSpPr>
          <p:nvPr/>
        </p:nvSpPr>
        <p:spPr bwMode="auto">
          <a:xfrm>
            <a:off x="1547813" y="3003550"/>
            <a:ext cx="1439862" cy="3603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25" name="Line 24"/>
          <p:cNvSpPr>
            <a:spLocks noChangeShapeType="1"/>
          </p:cNvSpPr>
          <p:nvPr/>
        </p:nvSpPr>
        <p:spPr bwMode="auto">
          <a:xfrm flipV="1">
            <a:off x="2266950" y="3363913"/>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6" name="Line 25"/>
          <p:cNvSpPr>
            <a:spLocks noChangeShapeType="1"/>
          </p:cNvSpPr>
          <p:nvPr/>
        </p:nvSpPr>
        <p:spPr bwMode="auto">
          <a:xfrm>
            <a:off x="1547813" y="3148013"/>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7" name="Line 26"/>
          <p:cNvSpPr>
            <a:spLocks noChangeShapeType="1"/>
          </p:cNvSpPr>
          <p:nvPr/>
        </p:nvSpPr>
        <p:spPr bwMode="auto">
          <a:xfrm flipH="1">
            <a:off x="1547813" y="3219450"/>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8" name="Line 27"/>
          <p:cNvSpPr>
            <a:spLocks noChangeShapeType="1"/>
          </p:cNvSpPr>
          <p:nvPr/>
        </p:nvSpPr>
        <p:spPr bwMode="auto">
          <a:xfrm>
            <a:off x="755650" y="3219450"/>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9" name="Text Box 28"/>
          <p:cNvSpPr txBox="1">
            <a:spLocks noChangeArrowheads="1"/>
          </p:cNvSpPr>
          <p:nvPr/>
        </p:nvSpPr>
        <p:spPr bwMode="auto">
          <a:xfrm>
            <a:off x="1979613" y="2982913"/>
            <a:ext cx="966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レジスタ</a:t>
            </a:r>
          </a:p>
        </p:txBody>
      </p:sp>
      <p:sp>
        <p:nvSpPr>
          <p:cNvPr id="5130" name="Text Box 55"/>
          <p:cNvSpPr txBox="1">
            <a:spLocks noChangeArrowheads="1"/>
          </p:cNvSpPr>
          <p:nvPr/>
        </p:nvSpPr>
        <p:spPr bwMode="auto">
          <a:xfrm>
            <a:off x="1692275" y="57991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b="1"/>
          </a:p>
        </p:txBody>
      </p:sp>
      <p:sp>
        <p:nvSpPr>
          <p:cNvPr id="5131" name="Line 83"/>
          <p:cNvSpPr>
            <a:spLocks noChangeShapeType="1"/>
          </p:cNvSpPr>
          <p:nvPr/>
        </p:nvSpPr>
        <p:spPr bwMode="auto">
          <a:xfrm>
            <a:off x="3779838" y="29337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2" name="Line 84"/>
          <p:cNvSpPr>
            <a:spLocks noChangeShapeType="1"/>
          </p:cNvSpPr>
          <p:nvPr/>
        </p:nvSpPr>
        <p:spPr bwMode="auto">
          <a:xfrm flipV="1">
            <a:off x="3995738" y="25733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3" name="Line 85"/>
          <p:cNvSpPr>
            <a:spLocks noChangeShapeType="1"/>
          </p:cNvSpPr>
          <p:nvPr/>
        </p:nvSpPr>
        <p:spPr bwMode="auto">
          <a:xfrm>
            <a:off x="3995738" y="2573338"/>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4" name="Line 86"/>
          <p:cNvSpPr>
            <a:spLocks noChangeShapeType="1"/>
          </p:cNvSpPr>
          <p:nvPr/>
        </p:nvSpPr>
        <p:spPr bwMode="auto">
          <a:xfrm flipV="1">
            <a:off x="4643438" y="25733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5" name="Line 87"/>
          <p:cNvSpPr>
            <a:spLocks noChangeShapeType="1"/>
          </p:cNvSpPr>
          <p:nvPr/>
        </p:nvSpPr>
        <p:spPr bwMode="auto">
          <a:xfrm>
            <a:off x="4645025" y="2933700"/>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6" name="Line 88"/>
          <p:cNvSpPr>
            <a:spLocks noChangeShapeType="1"/>
          </p:cNvSpPr>
          <p:nvPr/>
        </p:nvSpPr>
        <p:spPr bwMode="auto">
          <a:xfrm>
            <a:off x="5076825" y="29337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7" name="Line 89"/>
          <p:cNvSpPr>
            <a:spLocks noChangeShapeType="1"/>
          </p:cNvSpPr>
          <p:nvPr/>
        </p:nvSpPr>
        <p:spPr bwMode="auto">
          <a:xfrm flipV="1">
            <a:off x="5292725" y="25733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8" name="Line 90"/>
          <p:cNvSpPr>
            <a:spLocks noChangeShapeType="1"/>
          </p:cNvSpPr>
          <p:nvPr/>
        </p:nvSpPr>
        <p:spPr bwMode="auto">
          <a:xfrm>
            <a:off x="5292725" y="2573338"/>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9" name="Line 91"/>
          <p:cNvSpPr>
            <a:spLocks noChangeShapeType="1"/>
          </p:cNvSpPr>
          <p:nvPr/>
        </p:nvSpPr>
        <p:spPr bwMode="auto">
          <a:xfrm flipV="1">
            <a:off x="5940425" y="25733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0" name="Line 92"/>
          <p:cNvSpPr>
            <a:spLocks noChangeShapeType="1"/>
          </p:cNvSpPr>
          <p:nvPr/>
        </p:nvSpPr>
        <p:spPr bwMode="auto">
          <a:xfrm>
            <a:off x="5940425" y="2933700"/>
            <a:ext cx="649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1" name="Line 93"/>
          <p:cNvSpPr>
            <a:spLocks noChangeShapeType="1"/>
          </p:cNvSpPr>
          <p:nvPr/>
        </p:nvSpPr>
        <p:spPr bwMode="auto">
          <a:xfrm flipV="1">
            <a:off x="6589713" y="25733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2" name="Line 94"/>
          <p:cNvSpPr>
            <a:spLocks noChangeShapeType="1"/>
          </p:cNvSpPr>
          <p:nvPr/>
        </p:nvSpPr>
        <p:spPr bwMode="auto">
          <a:xfrm>
            <a:off x="6589713" y="2573338"/>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3" name="Line 95"/>
          <p:cNvSpPr>
            <a:spLocks noChangeShapeType="1"/>
          </p:cNvSpPr>
          <p:nvPr/>
        </p:nvSpPr>
        <p:spPr bwMode="auto">
          <a:xfrm flipV="1">
            <a:off x="7237413" y="25733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4" name="Line 96"/>
          <p:cNvSpPr>
            <a:spLocks noChangeShapeType="1"/>
          </p:cNvSpPr>
          <p:nvPr/>
        </p:nvSpPr>
        <p:spPr bwMode="auto">
          <a:xfrm>
            <a:off x="3995738" y="2933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5" name="Line 97"/>
          <p:cNvSpPr>
            <a:spLocks noChangeShapeType="1"/>
          </p:cNvSpPr>
          <p:nvPr/>
        </p:nvSpPr>
        <p:spPr bwMode="auto">
          <a:xfrm>
            <a:off x="5292725" y="2933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6" name="Line 98"/>
          <p:cNvSpPr>
            <a:spLocks noChangeShapeType="1"/>
          </p:cNvSpPr>
          <p:nvPr/>
        </p:nvSpPr>
        <p:spPr bwMode="auto">
          <a:xfrm>
            <a:off x="6589713" y="2933700"/>
            <a:ext cx="0" cy="14398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7" name="Text Box 99"/>
          <p:cNvSpPr txBox="1">
            <a:spLocks noChangeArrowheads="1"/>
          </p:cNvSpPr>
          <p:nvPr/>
        </p:nvSpPr>
        <p:spPr bwMode="auto">
          <a:xfrm>
            <a:off x="3327400" y="4451350"/>
            <a:ext cx="1063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書き込み</a:t>
            </a:r>
          </a:p>
        </p:txBody>
      </p:sp>
      <p:sp>
        <p:nvSpPr>
          <p:cNvPr id="5148" name="Text Box 100"/>
          <p:cNvSpPr txBox="1">
            <a:spLocks noChangeArrowheads="1"/>
          </p:cNvSpPr>
          <p:nvPr/>
        </p:nvSpPr>
        <p:spPr bwMode="auto">
          <a:xfrm>
            <a:off x="4732338" y="4446588"/>
            <a:ext cx="1063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書き込み</a:t>
            </a:r>
          </a:p>
        </p:txBody>
      </p:sp>
      <p:sp>
        <p:nvSpPr>
          <p:cNvPr id="5149" name="Text Box 101"/>
          <p:cNvSpPr txBox="1">
            <a:spLocks noChangeArrowheads="1"/>
          </p:cNvSpPr>
          <p:nvPr/>
        </p:nvSpPr>
        <p:spPr bwMode="auto">
          <a:xfrm>
            <a:off x="6137275" y="4441825"/>
            <a:ext cx="1063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書き込み</a:t>
            </a:r>
          </a:p>
        </p:txBody>
      </p:sp>
      <p:sp>
        <p:nvSpPr>
          <p:cNvPr id="5150" name="Text Box 102"/>
          <p:cNvSpPr txBox="1">
            <a:spLocks noChangeArrowheads="1"/>
          </p:cNvSpPr>
          <p:nvPr/>
        </p:nvSpPr>
        <p:spPr bwMode="auto">
          <a:xfrm>
            <a:off x="3924300" y="3443288"/>
            <a:ext cx="1416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新しいデータ</a:t>
            </a:r>
          </a:p>
        </p:txBody>
      </p:sp>
      <p:sp>
        <p:nvSpPr>
          <p:cNvPr id="5151" name="Text Box 103"/>
          <p:cNvSpPr txBox="1">
            <a:spLocks noChangeArrowheads="1"/>
          </p:cNvSpPr>
          <p:nvPr/>
        </p:nvSpPr>
        <p:spPr bwMode="auto">
          <a:xfrm>
            <a:off x="5243513" y="3436938"/>
            <a:ext cx="1416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新しいデータ</a:t>
            </a:r>
          </a:p>
        </p:txBody>
      </p:sp>
      <p:sp>
        <p:nvSpPr>
          <p:cNvPr id="5152" name="Text Box 104"/>
          <p:cNvSpPr txBox="1">
            <a:spLocks noChangeArrowheads="1"/>
          </p:cNvSpPr>
          <p:nvPr/>
        </p:nvSpPr>
        <p:spPr bwMode="auto">
          <a:xfrm>
            <a:off x="6562725" y="3430588"/>
            <a:ext cx="1416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新しいデータ</a:t>
            </a:r>
          </a:p>
        </p:txBody>
      </p:sp>
      <p:sp>
        <p:nvSpPr>
          <p:cNvPr id="5153" name="Text Box 105"/>
          <p:cNvSpPr txBox="1">
            <a:spLocks noChangeArrowheads="1"/>
          </p:cNvSpPr>
          <p:nvPr/>
        </p:nvSpPr>
        <p:spPr bwMode="auto">
          <a:xfrm>
            <a:off x="611188" y="32210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54" name="Text Box 106"/>
          <p:cNvSpPr txBox="1">
            <a:spLocks noChangeArrowheads="1"/>
          </p:cNvSpPr>
          <p:nvPr/>
        </p:nvSpPr>
        <p:spPr bwMode="auto">
          <a:xfrm>
            <a:off x="1619250" y="3854450"/>
            <a:ext cx="1257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入力データ</a:t>
            </a:r>
          </a:p>
        </p:txBody>
      </p:sp>
      <p:sp>
        <p:nvSpPr>
          <p:cNvPr id="5155" name="Text Box 107"/>
          <p:cNvSpPr txBox="1">
            <a:spLocks noChangeArrowheads="1"/>
          </p:cNvSpPr>
          <p:nvPr/>
        </p:nvSpPr>
        <p:spPr bwMode="auto">
          <a:xfrm>
            <a:off x="3276600" y="271780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5156" name="Text Box 108"/>
          <p:cNvSpPr txBox="1">
            <a:spLocks noChangeArrowheads="1"/>
          </p:cNvSpPr>
          <p:nvPr/>
        </p:nvSpPr>
        <p:spPr bwMode="auto">
          <a:xfrm>
            <a:off x="4033838" y="5237163"/>
            <a:ext cx="46394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err="1"/>
              <a:t>clk</a:t>
            </a:r>
            <a:r>
              <a:rPr lang="ja-JP" altLang="en-US" sz="1800" b="1" dirty="0"/>
              <a:t>の立ち上がり（立下り）に同期して書き込む</a:t>
            </a:r>
          </a:p>
          <a:p>
            <a:pPr eaLnBrk="1" hangingPunct="1">
              <a:spcBef>
                <a:spcPct val="0"/>
              </a:spcBef>
              <a:buFontTx/>
              <a:buNone/>
            </a:pPr>
            <a:r>
              <a:rPr lang="ja-JP" altLang="en-US" sz="1800" b="1" dirty="0"/>
              <a:t>→レジスタの中身は</a:t>
            </a:r>
            <a:r>
              <a:rPr lang="en-US" altLang="ja-JP" sz="1800" b="1" dirty="0" err="1"/>
              <a:t>clk</a:t>
            </a:r>
            <a:r>
              <a:rPr lang="ja-JP" altLang="en-US" sz="1800" b="1" dirty="0"/>
              <a:t>に同期して変化する</a:t>
            </a:r>
          </a:p>
        </p:txBody>
      </p:sp>
      <p:sp>
        <p:nvSpPr>
          <p:cNvPr id="5157" name="Text Box 109"/>
          <p:cNvSpPr txBox="1">
            <a:spLocks noChangeArrowheads="1"/>
          </p:cNvSpPr>
          <p:nvPr/>
        </p:nvSpPr>
        <p:spPr bwMode="auto">
          <a:xfrm>
            <a:off x="1692275" y="1470025"/>
            <a:ext cx="40116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途中結果を蓄えるためにレジスタを導入</a:t>
            </a:r>
          </a:p>
          <a:p>
            <a:pPr eaLnBrk="1" hangingPunct="1">
              <a:spcBef>
                <a:spcPct val="0"/>
              </a:spcBef>
              <a:buFontTx/>
              <a:buNone/>
            </a:pPr>
            <a:r>
              <a:rPr lang="ja-JP" altLang="en-US" sz="1800" b="1"/>
              <a:t>レジスタ＝</a:t>
            </a:r>
            <a:r>
              <a:rPr lang="en-US" altLang="ja-JP" sz="1800" b="1"/>
              <a:t>D.F.F</a:t>
            </a:r>
            <a:r>
              <a:rPr lang="ja-JP" altLang="en-US" sz="1800" b="1"/>
              <a:t>の集合</a:t>
            </a:r>
          </a:p>
        </p:txBody>
      </p:sp>
      <p:sp>
        <p:nvSpPr>
          <p:cNvPr id="5158" name="Rectangle 110"/>
          <p:cNvSpPr>
            <a:spLocks noChangeArrowheads="1"/>
          </p:cNvSpPr>
          <p:nvPr/>
        </p:nvSpPr>
        <p:spPr bwMode="auto">
          <a:xfrm>
            <a:off x="684213" y="5157788"/>
            <a:ext cx="358775"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59" name="Line 114"/>
          <p:cNvSpPr>
            <a:spLocks noChangeShapeType="1"/>
          </p:cNvSpPr>
          <p:nvPr/>
        </p:nvSpPr>
        <p:spPr bwMode="auto">
          <a:xfrm>
            <a:off x="684213" y="5300663"/>
            <a:ext cx="71437"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0" name="Line 115"/>
          <p:cNvSpPr>
            <a:spLocks noChangeShapeType="1"/>
          </p:cNvSpPr>
          <p:nvPr/>
        </p:nvSpPr>
        <p:spPr bwMode="auto">
          <a:xfrm flipH="1">
            <a:off x="684213" y="5373688"/>
            <a:ext cx="71437"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1" name="Text Box 116"/>
          <p:cNvSpPr txBox="1">
            <a:spLocks noChangeArrowheads="1"/>
          </p:cNvSpPr>
          <p:nvPr/>
        </p:nvSpPr>
        <p:spPr bwMode="auto">
          <a:xfrm>
            <a:off x="735013" y="5386388"/>
            <a:ext cx="293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D</a:t>
            </a:r>
          </a:p>
        </p:txBody>
      </p:sp>
      <p:sp>
        <p:nvSpPr>
          <p:cNvPr id="5162" name="Text Box 117"/>
          <p:cNvSpPr txBox="1">
            <a:spLocks noChangeArrowheads="1"/>
          </p:cNvSpPr>
          <p:nvPr/>
        </p:nvSpPr>
        <p:spPr bwMode="auto">
          <a:xfrm>
            <a:off x="739775" y="5099050"/>
            <a:ext cx="3032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Q</a:t>
            </a:r>
          </a:p>
        </p:txBody>
      </p:sp>
      <p:grpSp>
        <p:nvGrpSpPr>
          <p:cNvPr id="5163" name="Group 138"/>
          <p:cNvGrpSpPr>
            <a:grpSpLocks/>
          </p:cNvGrpSpPr>
          <p:nvPr/>
        </p:nvGrpSpPr>
        <p:grpSpPr bwMode="auto">
          <a:xfrm>
            <a:off x="1044575" y="5099050"/>
            <a:ext cx="358775" cy="561975"/>
            <a:chOff x="658" y="3394"/>
            <a:chExt cx="226" cy="354"/>
          </a:xfrm>
        </p:grpSpPr>
        <p:sp>
          <p:nvSpPr>
            <p:cNvPr id="5201" name="Rectangle 133"/>
            <p:cNvSpPr>
              <a:spLocks noChangeArrowheads="1"/>
            </p:cNvSpPr>
            <p:nvPr/>
          </p:nvSpPr>
          <p:spPr bwMode="auto">
            <a:xfrm>
              <a:off x="658" y="3431"/>
              <a:ext cx="226" cy="2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202" name="Line 134"/>
            <p:cNvSpPr>
              <a:spLocks noChangeShapeType="1"/>
            </p:cNvSpPr>
            <p:nvPr/>
          </p:nvSpPr>
          <p:spPr bwMode="auto">
            <a:xfrm>
              <a:off x="658" y="3521"/>
              <a:ext cx="45"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3" name="Line 135"/>
            <p:cNvSpPr>
              <a:spLocks noChangeShapeType="1"/>
            </p:cNvSpPr>
            <p:nvPr/>
          </p:nvSpPr>
          <p:spPr bwMode="auto">
            <a:xfrm flipH="1">
              <a:off x="658" y="3567"/>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04" name="Text Box 136"/>
            <p:cNvSpPr txBox="1">
              <a:spLocks noChangeArrowheads="1"/>
            </p:cNvSpPr>
            <p:nvPr/>
          </p:nvSpPr>
          <p:spPr bwMode="auto">
            <a:xfrm>
              <a:off x="690" y="3575"/>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D</a:t>
              </a:r>
            </a:p>
          </p:txBody>
        </p:sp>
        <p:sp>
          <p:nvSpPr>
            <p:cNvPr id="5205" name="Text Box 137"/>
            <p:cNvSpPr txBox="1">
              <a:spLocks noChangeArrowheads="1"/>
            </p:cNvSpPr>
            <p:nvPr/>
          </p:nvSpPr>
          <p:spPr bwMode="auto">
            <a:xfrm>
              <a:off x="693" y="3394"/>
              <a:ext cx="19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Q</a:t>
              </a:r>
            </a:p>
          </p:txBody>
        </p:sp>
      </p:grpSp>
      <p:sp>
        <p:nvSpPr>
          <p:cNvPr id="5164" name="Rectangle 139"/>
          <p:cNvSpPr>
            <a:spLocks noChangeArrowheads="1"/>
          </p:cNvSpPr>
          <p:nvPr/>
        </p:nvSpPr>
        <p:spPr bwMode="auto">
          <a:xfrm>
            <a:off x="1404938" y="5157788"/>
            <a:ext cx="358775"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65" name="Line 140"/>
          <p:cNvSpPr>
            <a:spLocks noChangeShapeType="1"/>
          </p:cNvSpPr>
          <p:nvPr/>
        </p:nvSpPr>
        <p:spPr bwMode="auto">
          <a:xfrm>
            <a:off x="1404938" y="5300663"/>
            <a:ext cx="71437"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6" name="Line 141"/>
          <p:cNvSpPr>
            <a:spLocks noChangeShapeType="1"/>
          </p:cNvSpPr>
          <p:nvPr/>
        </p:nvSpPr>
        <p:spPr bwMode="auto">
          <a:xfrm flipH="1">
            <a:off x="1404938" y="5373688"/>
            <a:ext cx="71437"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67" name="Text Box 142"/>
          <p:cNvSpPr txBox="1">
            <a:spLocks noChangeArrowheads="1"/>
          </p:cNvSpPr>
          <p:nvPr/>
        </p:nvSpPr>
        <p:spPr bwMode="auto">
          <a:xfrm>
            <a:off x="1455738" y="5386388"/>
            <a:ext cx="293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D</a:t>
            </a:r>
          </a:p>
        </p:txBody>
      </p:sp>
      <p:sp>
        <p:nvSpPr>
          <p:cNvPr id="5168" name="Text Box 143"/>
          <p:cNvSpPr txBox="1">
            <a:spLocks noChangeArrowheads="1"/>
          </p:cNvSpPr>
          <p:nvPr/>
        </p:nvSpPr>
        <p:spPr bwMode="auto">
          <a:xfrm>
            <a:off x="1460500" y="5099050"/>
            <a:ext cx="3032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Q</a:t>
            </a:r>
          </a:p>
        </p:txBody>
      </p:sp>
      <p:grpSp>
        <p:nvGrpSpPr>
          <p:cNvPr id="5169" name="Group 144"/>
          <p:cNvGrpSpPr>
            <a:grpSpLocks/>
          </p:cNvGrpSpPr>
          <p:nvPr/>
        </p:nvGrpSpPr>
        <p:grpSpPr bwMode="auto">
          <a:xfrm>
            <a:off x="1765300" y="5099050"/>
            <a:ext cx="358775" cy="561975"/>
            <a:chOff x="658" y="3394"/>
            <a:chExt cx="226" cy="354"/>
          </a:xfrm>
        </p:grpSpPr>
        <p:sp>
          <p:nvSpPr>
            <p:cNvPr id="5196" name="Rectangle 145"/>
            <p:cNvSpPr>
              <a:spLocks noChangeArrowheads="1"/>
            </p:cNvSpPr>
            <p:nvPr/>
          </p:nvSpPr>
          <p:spPr bwMode="auto">
            <a:xfrm>
              <a:off x="658" y="3431"/>
              <a:ext cx="226" cy="2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97" name="Line 146"/>
            <p:cNvSpPr>
              <a:spLocks noChangeShapeType="1"/>
            </p:cNvSpPr>
            <p:nvPr/>
          </p:nvSpPr>
          <p:spPr bwMode="auto">
            <a:xfrm>
              <a:off x="658" y="3521"/>
              <a:ext cx="45"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8" name="Line 147"/>
            <p:cNvSpPr>
              <a:spLocks noChangeShapeType="1"/>
            </p:cNvSpPr>
            <p:nvPr/>
          </p:nvSpPr>
          <p:spPr bwMode="auto">
            <a:xfrm flipH="1">
              <a:off x="658" y="3567"/>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9" name="Text Box 148"/>
            <p:cNvSpPr txBox="1">
              <a:spLocks noChangeArrowheads="1"/>
            </p:cNvSpPr>
            <p:nvPr/>
          </p:nvSpPr>
          <p:spPr bwMode="auto">
            <a:xfrm>
              <a:off x="690" y="3575"/>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D</a:t>
              </a:r>
            </a:p>
          </p:txBody>
        </p:sp>
        <p:sp>
          <p:nvSpPr>
            <p:cNvPr id="5200" name="Text Box 149"/>
            <p:cNvSpPr txBox="1">
              <a:spLocks noChangeArrowheads="1"/>
            </p:cNvSpPr>
            <p:nvPr/>
          </p:nvSpPr>
          <p:spPr bwMode="auto">
            <a:xfrm>
              <a:off x="693" y="3394"/>
              <a:ext cx="19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Q</a:t>
              </a:r>
            </a:p>
          </p:txBody>
        </p:sp>
      </p:grpSp>
      <p:sp>
        <p:nvSpPr>
          <p:cNvPr id="5170" name="Rectangle 150"/>
          <p:cNvSpPr>
            <a:spLocks noChangeArrowheads="1"/>
          </p:cNvSpPr>
          <p:nvPr/>
        </p:nvSpPr>
        <p:spPr bwMode="auto">
          <a:xfrm>
            <a:off x="2557463" y="5143500"/>
            <a:ext cx="358775"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71" name="Line 151"/>
          <p:cNvSpPr>
            <a:spLocks noChangeShapeType="1"/>
          </p:cNvSpPr>
          <p:nvPr/>
        </p:nvSpPr>
        <p:spPr bwMode="auto">
          <a:xfrm>
            <a:off x="2557463" y="5286375"/>
            <a:ext cx="71437"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2" name="Line 152"/>
          <p:cNvSpPr>
            <a:spLocks noChangeShapeType="1"/>
          </p:cNvSpPr>
          <p:nvPr/>
        </p:nvSpPr>
        <p:spPr bwMode="auto">
          <a:xfrm flipH="1">
            <a:off x="2557463" y="5359400"/>
            <a:ext cx="71437"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3" name="Text Box 153"/>
          <p:cNvSpPr txBox="1">
            <a:spLocks noChangeArrowheads="1"/>
          </p:cNvSpPr>
          <p:nvPr/>
        </p:nvSpPr>
        <p:spPr bwMode="auto">
          <a:xfrm>
            <a:off x="2608263" y="5372100"/>
            <a:ext cx="293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D</a:t>
            </a:r>
          </a:p>
        </p:txBody>
      </p:sp>
      <p:sp>
        <p:nvSpPr>
          <p:cNvPr id="5174" name="Text Box 154"/>
          <p:cNvSpPr txBox="1">
            <a:spLocks noChangeArrowheads="1"/>
          </p:cNvSpPr>
          <p:nvPr/>
        </p:nvSpPr>
        <p:spPr bwMode="auto">
          <a:xfrm>
            <a:off x="2613025" y="5084763"/>
            <a:ext cx="3032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Q</a:t>
            </a:r>
          </a:p>
        </p:txBody>
      </p:sp>
      <p:grpSp>
        <p:nvGrpSpPr>
          <p:cNvPr id="5175" name="Group 155"/>
          <p:cNvGrpSpPr>
            <a:grpSpLocks/>
          </p:cNvGrpSpPr>
          <p:nvPr/>
        </p:nvGrpSpPr>
        <p:grpSpPr bwMode="auto">
          <a:xfrm>
            <a:off x="2917825" y="5084763"/>
            <a:ext cx="358775" cy="561975"/>
            <a:chOff x="658" y="3394"/>
            <a:chExt cx="226" cy="354"/>
          </a:xfrm>
        </p:grpSpPr>
        <p:sp>
          <p:nvSpPr>
            <p:cNvPr id="5191" name="Rectangle 156"/>
            <p:cNvSpPr>
              <a:spLocks noChangeArrowheads="1"/>
            </p:cNvSpPr>
            <p:nvPr/>
          </p:nvSpPr>
          <p:spPr bwMode="auto">
            <a:xfrm>
              <a:off x="658" y="3431"/>
              <a:ext cx="226" cy="2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92" name="Line 157"/>
            <p:cNvSpPr>
              <a:spLocks noChangeShapeType="1"/>
            </p:cNvSpPr>
            <p:nvPr/>
          </p:nvSpPr>
          <p:spPr bwMode="auto">
            <a:xfrm>
              <a:off x="658" y="3521"/>
              <a:ext cx="45"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3" name="Line 158"/>
            <p:cNvSpPr>
              <a:spLocks noChangeShapeType="1"/>
            </p:cNvSpPr>
            <p:nvPr/>
          </p:nvSpPr>
          <p:spPr bwMode="auto">
            <a:xfrm flipH="1">
              <a:off x="658" y="3567"/>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4" name="Text Box 159"/>
            <p:cNvSpPr txBox="1">
              <a:spLocks noChangeArrowheads="1"/>
            </p:cNvSpPr>
            <p:nvPr/>
          </p:nvSpPr>
          <p:spPr bwMode="auto">
            <a:xfrm>
              <a:off x="690" y="3575"/>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D</a:t>
              </a:r>
            </a:p>
          </p:txBody>
        </p:sp>
        <p:sp>
          <p:nvSpPr>
            <p:cNvPr id="5195" name="Text Box 160"/>
            <p:cNvSpPr txBox="1">
              <a:spLocks noChangeArrowheads="1"/>
            </p:cNvSpPr>
            <p:nvPr/>
          </p:nvSpPr>
          <p:spPr bwMode="auto">
            <a:xfrm>
              <a:off x="693" y="3394"/>
              <a:ext cx="19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Q</a:t>
              </a:r>
            </a:p>
          </p:txBody>
        </p:sp>
      </p:grpSp>
      <p:sp>
        <p:nvSpPr>
          <p:cNvPr id="5176" name="Text Box 161"/>
          <p:cNvSpPr txBox="1">
            <a:spLocks noChangeArrowheads="1"/>
          </p:cNvSpPr>
          <p:nvPr/>
        </p:nvSpPr>
        <p:spPr bwMode="auto">
          <a:xfrm>
            <a:off x="2103438" y="51768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a:t>
            </a:r>
          </a:p>
        </p:txBody>
      </p:sp>
      <p:sp>
        <p:nvSpPr>
          <p:cNvPr id="5177" name="Line 162"/>
          <p:cNvSpPr>
            <a:spLocks noChangeShapeType="1"/>
          </p:cNvSpPr>
          <p:nvPr/>
        </p:nvSpPr>
        <p:spPr bwMode="auto">
          <a:xfrm>
            <a:off x="827088" y="55895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8" name="Line 163"/>
          <p:cNvSpPr>
            <a:spLocks noChangeShapeType="1"/>
          </p:cNvSpPr>
          <p:nvPr/>
        </p:nvSpPr>
        <p:spPr bwMode="auto">
          <a:xfrm>
            <a:off x="1187450" y="55895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79" name="Line 164"/>
          <p:cNvSpPr>
            <a:spLocks noChangeShapeType="1"/>
          </p:cNvSpPr>
          <p:nvPr/>
        </p:nvSpPr>
        <p:spPr bwMode="auto">
          <a:xfrm>
            <a:off x="1547813" y="55895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0" name="Line 165"/>
          <p:cNvSpPr>
            <a:spLocks noChangeShapeType="1"/>
          </p:cNvSpPr>
          <p:nvPr/>
        </p:nvSpPr>
        <p:spPr bwMode="auto">
          <a:xfrm>
            <a:off x="1908175" y="55895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1" name="Line 166"/>
          <p:cNvSpPr>
            <a:spLocks noChangeShapeType="1"/>
          </p:cNvSpPr>
          <p:nvPr/>
        </p:nvSpPr>
        <p:spPr bwMode="auto">
          <a:xfrm>
            <a:off x="2700338" y="55895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2" name="Line 167"/>
          <p:cNvSpPr>
            <a:spLocks noChangeShapeType="1"/>
          </p:cNvSpPr>
          <p:nvPr/>
        </p:nvSpPr>
        <p:spPr bwMode="auto">
          <a:xfrm>
            <a:off x="3132138" y="55895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3" name="Line 168"/>
          <p:cNvSpPr>
            <a:spLocks noChangeShapeType="1"/>
          </p:cNvSpPr>
          <p:nvPr/>
        </p:nvSpPr>
        <p:spPr bwMode="auto">
          <a:xfrm>
            <a:off x="900113" y="49418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4" name="Line 169"/>
          <p:cNvSpPr>
            <a:spLocks noChangeShapeType="1"/>
          </p:cNvSpPr>
          <p:nvPr/>
        </p:nvSpPr>
        <p:spPr bwMode="auto">
          <a:xfrm>
            <a:off x="1258888" y="49418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5" name="Line 170"/>
          <p:cNvSpPr>
            <a:spLocks noChangeShapeType="1"/>
          </p:cNvSpPr>
          <p:nvPr/>
        </p:nvSpPr>
        <p:spPr bwMode="auto">
          <a:xfrm>
            <a:off x="1617663" y="49418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6" name="Line 171"/>
          <p:cNvSpPr>
            <a:spLocks noChangeShapeType="1"/>
          </p:cNvSpPr>
          <p:nvPr/>
        </p:nvSpPr>
        <p:spPr bwMode="auto">
          <a:xfrm>
            <a:off x="1979613" y="49418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7" name="Line 172"/>
          <p:cNvSpPr>
            <a:spLocks noChangeShapeType="1"/>
          </p:cNvSpPr>
          <p:nvPr/>
        </p:nvSpPr>
        <p:spPr bwMode="auto">
          <a:xfrm>
            <a:off x="2700338" y="49418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8" name="Line 173"/>
          <p:cNvSpPr>
            <a:spLocks noChangeShapeType="1"/>
          </p:cNvSpPr>
          <p:nvPr/>
        </p:nvSpPr>
        <p:spPr bwMode="auto">
          <a:xfrm>
            <a:off x="3132138" y="49418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89" name="Line 174"/>
          <p:cNvSpPr>
            <a:spLocks noChangeShapeType="1"/>
          </p:cNvSpPr>
          <p:nvPr/>
        </p:nvSpPr>
        <p:spPr bwMode="auto">
          <a:xfrm flipH="1">
            <a:off x="755650" y="3357563"/>
            <a:ext cx="792163"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90" name="Line 175"/>
          <p:cNvSpPr>
            <a:spLocks noChangeShapeType="1"/>
          </p:cNvSpPr>
          <p:nvPr/>
        </p:nvSpPr>
        <p:spPr bwMode="auto">
          <a:xfrm>
            <a:off x="2987675" y="3357563"/>
            <a:ext cx="21590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ja-JP" altLang="en-US"/>
              <a:t>レジスタの利用</a:t>
            </a:r>
          </a:p>
        </p:txBody>
      </p:sp>
      <p:grpSp>
        <p:nvGrpSpPr>
          <p:cNvPr id="6147" name="Group 32"/>
          <p:cNvGrpSpPr>
            <a:grpSpLocks/>
          </p:cNvGrpSpPr>
          <p:nvPr/>
        </p:nvGrpSpPr>
        <p:grpSpPr bwMode="auto">
          <a:xfrm>
            <a:off x="1619250" y="2486025"/>
            <a:ext cx="2592388" cy="1093788"/>
            <a:chOff x="2018" y="1566"/>
            <a:chExt cx="1633" cy="689"/>
          </a:xfrm>
        </p:grpSpPr>
        <p:sp>
          <p:nvSpPr>
            <p:cNvPr id="6190" name="Text Box 12"/>
            <p:cNvSpPr txBox="1">
              <a:spLocks noChangeArrowheads="1"/>
            </p:cNvSpPr>
            <p:nvPr/>
          </p:nvSpPr>
          <p:spPr bwMode="auto">
            <a:xfrm>
              <a:off x="2323"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a:t>
              </a:r>
            </a:p>
          </p:txBody>
        </p:sp>
        <p:sp>
          <p:nvSpPr>
            <p:cNvPr id="6191" name="Text Box 13"/>
            <p:cNvSpPr txBox="1">
              <a:spLocks noChangeArrowheads="1"/>
            </p:cNvSpPr>
            <p:nvPr/>
          </p:nvSpPr>
          <p:spPr bwMode="auto">
            <a:xfrm>
              <a:off x="3198" y="2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B</a:t>
              </a:r>
            </a:p>
          </p:txBody>
        </p:sp>
        <p:grpSp>
          <p:nvGrpSpPr>
            <p:cNvPr id="6192" name="Group 22"/>
            <p:cNvGrpSpPr>
              <a:grpSpLocks/>
            </p:cNvGrpSpPr>
            <p:nvPr/>
          </p:nvGrpSpPr>
          <p:grpSpPr bwMode="auto">
            <a:xfrm>
              <a:off x="2018" y="1570"/>
              <a:ext cx="1633" cy="682"/>
              <a:chOff x="3288" y="1299"/>
              <a:chExt cx="1996" cy="953"/>
            </a:xfrm>
          </p:grpSpPr>
          <p:sp>
            <p:nvSpPr>
              <p:cNvPr id="6195" name="Line 8"/>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6" name="Line 4"/>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7" name="Line 5"/>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8" name="Line 7"/>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99"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0"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01"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193" name="Text Box 14"/>
            <p:cNvSpPr txBox="1">
              <a:spLocks noChangeArrowheads="1"/>
            </p:cNvSpPr>
            <p:nvPr/>
          </p:nvSpPr>
          <p:spPr bwMode="auto">
            <a:xfrm>
              <a:off x="2759" y="1566"/>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Y</a:t>
              </a:r>
            </a:p>
          </p:txBody>
        </p:sp>
        <p:sp>
          <p:nvSpPr>
            <p:cNvPr id="6194" name="Text Box 15"/>
            <p:cNvSpPr txBox="1">
              <a:spLocks noChangeArrowheads="1"/>
            </p:cNvSpPr>
            <p:nvPr/>
          </p:nvSpPr>
          <p:spPr bwMode="auto">
            <a:xfrm>
              <a:off x="2305" y="1702"/>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grpSp>
      <p:sp>
        <p:nvSpPr>
          <p:cNvPr id="6148" name="Line 16"/>
          <p:cNvSpPr>
            <a:spLocks noChangeShapeType="1"/>
          </p:cNvSpPr>
          <p:nvPr/>
        </p:nvSpPr>
        <p:spPr bwMode="auto">
          <a:xfrm flipV="1">
            <a:off x="2268538"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49" name="Line 17"/>
          <p:cNvSpPr>
            <a:spLocks noChangeShapeType="1"/>
          </p:cNvSpPr>
          <p:nvPr/>
        </p:nvSpPr>
        <p:spPr bwMode="auto">
          <a:xfrm flipV="1">
            <a:off x="3635375"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0" name="Line 18"/>
          <p:cNvSpPr>
            <a:spLocks noChangeShapeType="1"/>
          </p:cNvSpPr>
          <p:nvPr/>
        </p:nvSpPr>
        <p:spPr bwMode="auto">
          <a:xfrm flipV="1">
            <a:off x="2987675" y="198913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1" name="Line 19"/>
          <p:cNvSpPr>
            <a:spLocks noChangeShapeType="1"/>
          </p:cNvSpPr>
          <p:nvPr/>
        </p:nvSpPr>
        <p:spPr bwMode="auto">
          <a:xfrm>
            <a:off x="684213" y="2852738"/>
            <a:ext cx="139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2" name="Rectangle 23"/>
          <p:cNvSpPr>
            <a:spLocks noChangeArrowheads="1"/>
          </p:cNvSpPr>
          <p:nvPr/>
        </p:nvSpPr>
        <p:spPr bwMode="auto">
          <a:xfrm>
            <a:off x="1547813" y="4076700"/>
            <a:ext cx="1439862" cy="3603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153" name="Line 24"/>
          <p:cNvSpPr>
            <a:spLocks noChangeShapeType="1"/>
          </p:cNvSpPr>
          <p:nvPr/>
        </p:nvSpPr>
        <p:spPr bwMode="auto">
          <a:xfrm flipH="1">
            <a:off x="1258888" y="1989138"/>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4" name="Line 25"/>
          <p:cNvSpPr>
            <a:spLocks noChangeShapeType="1"/>
          </p:cNvSpPr>
          <p:nvPr/>
        </p:nvSpPr>
        <p:spPr bwMode="auto">
          <a:xfrm>
            <a:off x="1258888" y="1989138"/>
            <a:ext cx="0"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5" name="Line 26"/>
          <p:cNvSpPr>
            <a:spLocks noChangeShapeType="1"/>
          </p:cNvSpPr>
          <p:nvPr/>
        </p:nvSpPr>
        <p:spPr bwMode="auto">
          <a:xfrm>
            <a:off x="1258888" y="4868863"/>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6" name="Line 27"/>
          <p:cNvSpPr>
            <a:spLocks noChangeShapeType="1"/>
          </p:cNvSpPr>
          <p:nvPr/>
        </p:nvSpPr>
        <p:spPr bwMode="auto">
          <a:xfrm flipV="1">
            <a:off x="2266950" y="4437063"/>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7" name="Line 28"/>
          <p:cNvSpPr>
            <a:spLocks noChangeShapeType="1"/>
          </p:cNvSpPr>
          <p:nvPr/>
        </p:nvSpPr>
        <p:spPr bwMode="auto">
          <a:xfrm>
            <a:off x="1547813" y="4221163"/>
            <a:ext cx="144462"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8" name="Line 29"/>
          <p:cNvSpPr>
            <a:spLocks noChangeShapeType="1"/>
          </p:cNvSpPr>
          <p:nvPr/>
        </p:nvSpPr>
        <p:spPr bwMode="auto">
          <a:xfrm flipH="1">
            <a:off x="1547813" y="4292600"/>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59" name="Line 30"/>
          <p:cNvSpPr>
            <a:spLocks noChangeShapeType="1"/>
          </p:cNvSpPr>
          <p:nvPr/>
        </p:nvSpPr>
        <p:spPr bwMode="auto">
          <a:xfrm>
            <a:off x="755650" y="4292600"/>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60" name="Text Box 31"/>
          <p:cNvSpPr txBox="1">
            <a:spLocks noChangeArrowheads="1"/>
          </p:cNvSpPr>
          <p:nvPr/>
        </p:nvSpPr>
        <p:spPr bwMode="auto">
          <a:xfrm>
            <a:off x="1979613" y="4070350"/>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p>
        </p:txBody>
      </p:sp>
      <p:graphicFrame>
        <p:nvGraphicFramePr>
          <p:cNvPr id="35917" name="Group 77"/>
          <p:cNvGraphicFramePr>
            <a:graphicFrameLocks noGrp="1"/>
          </p:cNvGraphicFramePr>
          <p:nvPr>
            <p:ph idx="1"/>
          </p:nvPr>
        </p:nvGraphicFramePr>
        <p:xfrm>
          <a:off x="4500563" y="1484313"/>
          <a:ext cx="4248150" cy="3529030"/>
        </p:xfrm>
        <a:graphic>
          <a:graphicData uri="http://schemas.openxmlformats.org/drawingml/2006/table">
            <a:tbl>
              <a:tblPr/>
              <a:tblGrid>
                <a:gridCol w="1270000">
                  <a:extLst>
                    <a:ext uri="{9D8B030D-6E8A-4147-A177-3AD203B41FA5}">
                      <a16:colId xmlns:a16="http://schemas.microsoft.com/office/drawing/2014/main" val="20000"/>
                    </a:ext>
                  </a:extLst>
                </a:gridCol>
                <a:gridCol w="600075">
                  <a:extLst>
                    <a:ext uri="{9D8B030D-6E8A-4147-A177-3AD203B41FA5}">
                      <a16:colId xmlns:a16="http://schemas.microsoft.com/office/drawing/2014/main" val="20001"/>
                    </a:ext>
                  </a:extLst>
                </a:gridCol>
                <a:gridCol w="2378075">
                  <a:extLst>
                    <a:ext uri="{9D8B030D-6E8A-4147-A177-3AD203B41FA5}">
                      <a16:colId xmlns:a16="http://schemas.microsoft.com/office/drawing/2014/main" val="20002"/>
                    </a:ext>
                  </a:extLst>
                </a:gridCol>
              </a:tblGrid>
              <a:tr h="94485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S</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B</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clk</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立上り後の</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ACC</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の内容</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762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969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X+Y</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82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111</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W</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X+Y-W</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857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Z</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X+Y-W+Z</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187" name="Text Box 68"/>
          <p:cNvSpPr txBox="1">
            <a:spLocks noChangeArrowheads="1"/>
          </p:cNvSpPr>
          <p:nvPr/>
        </p:nvSpPr>
        <p:spPr bwMode="auto">
          <a:xfrm>
            <a:off x="1692275" y="5300663"/>
            <a:ext cx="2251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ACC</a:t>
            </a:r>
            <a:r>
              <a:rPr lang="ja-JP" altLang="en-US" sz="1800" b="1"/>
              <a:t>：アキュムレータ</a:t>
            </a:r>
          </a:p>
          <a:p>
            <a:pPr eaLnBrk="1" hangingPunct="1">
              <a:spcBef>
                <a:spcPct val="0"/>
              </a:spcBef>
              <a:buFontTx/>
              <a:buNone/>
            </a:pPr>
            <a:r>
              <a:rPr lang="ja-JP" altLang="en-US" sz="1800" b="1"/>
              <a:t>結果を蓄えるレジスタ</a:t>
            </a:r>
          </a:p>
        </p:txBody>
      </p:sp>
      <p:sp>
        <p:nvSpPr>
          <p:cNvPr id="6188" name="Text Box 76"/>
          <p:cNvSpPr txBox="1">
            <a:spLocks noChangeArrowheads="1"/>
          </p:cNvSpPr>
          <p:nvPr/>
        </p:nvSpPr>
        <p:spPr bwMode="auto">
          <a:xfrm>
            <a:off x="611188" y="39258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clk</a:t>
            </a:r>
          </a:p>
        </p:txBody>
      </p:sp>
      <p:sp>
        <p:nvSpPr>
          <p:cNvPr id="6189" name="Text Box 68"/>
          <p:cNvSpPr txBox="1">
            <a:spLocks noChangeArrowheads="1"/>
          </p:cNvSpPr>
          <p:nvPr/>
        </p:nvSpPr>
        <p:spPr bwMode="auto">
          <a:xfrm>
            <a:off x="977900" y="6053138"/>
            <a:ext cx="59880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レジスタ＋</a:t>
            </a:r>
            <a:r>
              <a:rPr lang="en-US" altLang="ja-JP" sz="1800" b="1"/>
              <a:t>ALU</a:t>
            </a:r>
            <a:r>
              <a:rPr lang="ja-JP" altLang="en-US" sz="1800" b="1"/>
              <a:t>でデータパス（計算をする場所）を形成する。</a:t>
            </a:r>
          </a:p>
        </p:txBody>
      </p:sp>
      <p:sp>
        <p:nvSpPr>
          <p:cNvPr id="33" name="Text Box 76"/>
          <p:cNvSpPr txBox="1">
            <a:spLocks noChangeArrowheads="1"/>
          </p:cNvSpPr>
          <p:nvPr/>
        </p:nvSpPr>
        <p:spPr bwMode="auto">
          <a:xfrm>
            <a:off x="505436" y="2457433"/>
            <a:ext cx="6591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com</a:t>
            </a:r>
          </a:p>
        </p:txBody>
      </p:sp>
      <p:sp>
        <p:nvSpPr>
          <p:cNvPr id="34" name="Text Box 76"/>
          <p:cNvSpPr txBox="1">
            <a:spLocks noChangeArrowheads="1"/>
          </p:cNvSpPr>
          <p:nvPr/>
        </p:nvSpPr>
        <p:spPr bwMode="auto">
          <a:xfrm>
            <a:off x="3408814" y="4036497"/>
            <a:ext cx="5309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err="1"/>
              <a:t>inb</a:t>
            </a:r>
            <a:endParaRPr lang="en-US" altLang="ja-JP" sz="1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0162"/>
            <a:ext cx="8229600" cy="1143000"/>
          </a:xfrm>
        </p:spPr>
        <p:txBody>
          <a:bodyPr/>
          <a:lstStyle/>
          <a:p>
            <a:pPr eaLnBrk="1" hangingPunct="1"/>
            <a:r>
              <a:rPr lang="ja-JP" altLang="en-US" dirty="0"/>
              <a:t>データパスの</a:t>
            </a:r>
            <a:r>
              <a:rPr lang="en-US" altLang="ja-JP" dirty="0"/>
              <a:t>Verilog</a:t>
            </a:r>
            <a:r>
              <a:rPr lang="ja-JP" altLang="en-US" dirty="0"/>
              <a:t>記述</a:t>
            </a:r>
          </a:p>
        </p:txBody>
      </p:sp>
      <p:sp>
        <p:nvSpPr>
          <p:cNvPr id="7171" name="Rectangle 3"/>
          <p:cNvSpPr>
            <a:spLocks noGrp="1" noChangeArrowheads="1"/>
          </p:cNvSpPr>
          <p:nvPr>
            <p:ph type="body" idx="1"/>
          </p:nvPr>
        </p:nvSpPr>
        <p:spPr>
          <a:xfrm>
            <a:off x="457200" y="1124744"/>
            <a:ext cx="8229600" cy="5001419"/>
          </a:xfrm>
        </p:spPr>
        <p:txBody>
          <a:bodyPr/>
          <a:lstStyle/>
          <a:p>
            <a:pPr eaLnBrk="1" hangingPunct="1">
              <a:lnSpc>
                <a:spcPct val="90000"/>
              </a:lnSpc>
              <a:buFontTx/>
              <a:buNone/>
            </a:pPr>
            <a:r>
              <a:rPr lang="en-US" altLang="ja-JP" sz="2800" dirty="0"/>
              <a:t>module </a:t>
            </a:r>
            <a:r>
              <a:rPr lang="en-US" altLang="ja-JP" sz="2800" dirty="0" err="1"/>
              <a:t>dpath</a:t>
            </a:r>
            <a:r>
              <a:rPr lang="en-US" altLang="ja-JP" sz="2800" dirty="0"/>
              <a:t>(input </a:t>
            </a:r>
            <a:r>
              <a:rPr lang="en-US" altLang="ja-JP" sz="2800" dirty="0" err="1"/>
              <a:t>clk</a:t>
            </a:r>
            <a:r>
              <a:rPr lang="en-US" altLang="ja-JP" sz="2800" dirty="0"/>
              <a:t>, </a:t>
            </a:r>
            <a:r>
              <a:rPr lang="en-US" altLang="ja-JP" sz="2800" dirty="0" err="1"/>
              <a:t>rst_n</a:t>
            </a:r>
            <a:r>
              <a:rPr lang="en-US" altLang="ja-JP" sz="2800" dirty="0"/>
              <a:t>, input [15:0] </a:t>
            </a:r>
            <a:r>
              <a:rPr lang="en-US" altLang="ja-JP" sz="2800" dirty="0" err="1"/>
              <a:t>inb</a:t>
            </a:r>
            <a:r>
              <a:rPr lang="en-US" altLang="ja-JP" sz="2800" dirty="0"/>
              <a:t>,</a:t>
            </a:r>
          </a:p>
          <a:p>
            <a:pPr eaLnBrk="1" hangingPunct="1">
              <a:lnSpc>
                <a:spcPct val="90000"/>
              </a:lnSpc>
              <a:buFontTx/>
              <a:buNone/>
            </a:pPr>
            <a:r>
              <a:rPr lang="en-US" altLang="ja-JP" sz="2800" dirty="0"/>
              <a:t>  input [2:0] com, output [15:0] </a:t>
            </a:r>
            <a:r>
              <a:rPr lang="en-US" altLang="ja-JP" sz="2800" dirty="0" err="1"/>
              <a:t>accout</a:t>
            </a:r>
            <a:r>
              <a:rPr lang="en-US" altLang="ja-JP" sz="2800" dirty="0"/>
              <a:t>);</a:t>
            </a:r>
          </a:p>
          <a:p>
            <a:pPr eaLnBrk="1" hangingPunct="1">
              <a:lnSpc>
                <a:spcPct val="90000"/>
              </a:lnSpc>
              <a:buFontTx/>
              <a:buNone/>
            </a:pPr>
            <a:r>
              <a:rPr lang="en-US" altLang="ja-JP" sz="2800" dirty="0" err="1"/>
              <a:t>reg</a:t>
            </a:r>
            <a:r>
              <a:rPr lang="en-US" altLang="ja-JP" sz="2800" dirty="0"/>
              <a:t> [15:0] </a:t>
            </a:r>
            <a:r>
              <a:rPr lang="en-US" altLang="ja-JP" sz="2800" dirty="0" err="1"/>
              <a:t>accum</a:t>
            </a:r>
            <a:r>
              <a:rPr lang="en-US" altLang="ja-JP" sz="2800" dirty="0"/>
              <a:t>; </a:t>
            </a:r>
          </a:p>
          <a:p>
            <a:pPr eaLnBrk="1" hangingPunct="1">
              <a:lnSpc>
                <a:spcPct val="90000"/>
              </a:lnSpc>
              <a:buNone/>
            </a:pPr>
            <a:r>
              <a:rPr lang="en-US" altLang="ja-JP" sz="2800" dirty="0"/>
              <a:t>wire [15:0] </a:t>
            </a:r>
            <a:r>
              <a:rPr lang="en-US" altLang="ja-JP" sz="2800" dirty="0" err="1"/>
              <a:t>alu_y</a:t>
            </a:r>
            <a:r>
              <a:rPr lang="en-US" altLang="ja-JP" sz="2800" dirty="0"/>
              <a:t>; </a:t>
            </a:r>
          </a:p>
          <a:p>
            <a:pPr eaLnBrk="1" hangingPunct="1">
              <a:lnSpc>
                <a:spcPct val="90000"/>
              </a:lnSpc>
              <a:buNone/>
            </a:pPr>
            <a:r>
              <a:rPr lang="en-US" altLang="ja-JP" sz="2800" dirty="0"/>
              <a:t>assign </a:t>
            </a:r>
            <a:r>
              <a:rPr lang="en-US" altLang="ja-JP" sz="2800" dirty="0" err="1"/>
              <a:t>accout</a:t>
            </a:r>
            <a:r>
              <a:rPr lang="en-US" altLang="ja-JP" sz="2800" dirty="0"/>
              <a:t> = </a:t>
            </a:r>
            <a:r>
              <a:rPr lang="en-US" altLang="ja-JP" sz="2800" dirty="0" err="1"/>
              <a:t>accum</a:t>
            </a:r>
            <a:r>
              <a:rPr lang="en-US" altLang="ja-JP" sz="2800" dirty="0"/>
              <a:t>;</a:t>
            </a:r>
          </a:p>
          <a:p>
            <a:pPr eaLnBrk="1" hangingPunct="1">
              <a:lnSpc>
                <a:spcPct val="90000"/>
              </a:lnSpc>
              <a:buFontTx/>
              <a:buNone/>
            </a:pPr>
            <a:r>
              <a:rPr lang="en-US" altLang="ja-JP" sz="2800" dirty="0" err="1"/>
              <a:t>alu</a:t>
            </a:r>
            <a:r>
              <a:rPr lang="en-US" altLang="ja-JP" sz="2800" dirty="0"/>
              <a:t> alu_1(.a(</a:t>
            </a:r>
            <a:r>
              <a:rPr lang="en-US" altLang="ja-JP" sz="2800" dirty="0" err="1"/>
              <a:t>accum</a:t>
            </a:r>
            <a:r>
              <a:rPr lang="en-US" altLang="ja-JP" sz="2800" dirty="0"/>
              <a:t>), .b(</a:t>
            </a:r>
            <a:r>
              <a:rPr lang="en-US" altLang="ja-JP" sz="2800" dirty="0" err="1"/>
              <a:t>inb</a:t>
            </a:r>
            <a:r>
              <a:rPr lang="en-US" altLang="ja-JP" sz="2800" dirty="0"/>
              <a:t>), </a:t>
            </a:r>
            <a:r>
              <a:rPr lang="ja-JP" altLang="en-US" sz="2800" dirty="0"/>
              <a:t>　</a:t>
            </a:r>
            <a:r>
              <a:rPr lang="en-US" altLang="ja-JP" sz="2800" dirty="0"/>
              <a:t>.s(com), .y(</a:t>
            </a:r>
            <a:r>
              <a:rPr lang="en-US" altLang="ja-JP" sz="2800" dirty="0" err="1"/>
              <a:t>alu_y</a:t>
            </a:r>
            <a:r>
              <a:rPr lang="en-US" altLang="ja-JP" sz="2800" dirty="0"/>
              <a:t>) );</a:t>
            </a:r>
          </a:p>
          <a:p>
            <a:pPr eaLnBrk="1" hangingPunct="1">
              <a:lnSpc>
                <a:spcPct val="90000"/>
              </a:lnSpc>
              <a:buFontTx/>
              <a:buNone/>
            </a:pPr>
            <a:r>
              <a:rPr lang="en-US" altLang="ja-JP" sz="2800" dirty="0"/>
              <a:t>always @(</a:t>
            </a:r>
            <a:r>
              <a:rPr lang="en-US" altLang="ja-JP" sz="2800" dirty="0" err="1"/>
              <a:t>posedge</a:t>
            </a:r>
            <a:r>
              <a:rPr lang="en-US" altLang="ja-JP" sz="2800" dirty="0"/>
              <a:t> </a:t>
            </a:r>
            <a:r>
              <a:rPr lang="en-US" altLang="ja-JP" sz="2800" dirty="0" err="1"/>
              <a:t>clk</a:t>
            </a:r>
            <a:r>
              <a:rPr lang="en-US" altLang="ja-JP" sz="2800" dirty="0"/>
              <a:t> or </a:t>
            </a:r>
            <a:r>
              <a:rPr lang="en-US" altLang="ja-JP" sz="2800" dirty="0" err="1"/>
              <a:t>negedge</a:t>
            </a:r>
            <a:r>
              <a:rPr lang="en-US" altLang="ja-JP" sz="2800" dirty="0"/>
              <a:t> </a:t>
            </a:r>
            <a:r>
              <a:rPr lang="en-US" altLang="ja-JP" sz="2800" dirty="0" err="1"/>
              <a:t>rst_n</a:t>
            </a:r>
            <a:r>
              <a:rPr lang="en-US" altLang="ja-JP" sz="2800" dirty="0"/>
              <a:t>)</a:t>
            </a:r>
          </a:p>
          <a:p>
            <a:pPr eaLnBrk="1" hangingPunct="1">
              <a:lnSpc>
                <a:spcPct val="90000"/>
              </a:lnSpc>
              <a:buFontTx/>
              <a:buNone/>
            </a:pPr>
            <a:r>
              <a:rPr lang="en-US" altLang="ja-JP" sz="2800" dirty="0"/>
              <a:t> begin</a:t>
            </a:r>
          </a:p>
          <a:p>
            <a:pPr eaLnBrk="1" hangingPunct="1">
              <a:lnSpc>
                <a:spcPct val="90000"/>
              </a:lnSpc>
              <a:buFontTx/>
              <a:buNone/>
            </a:pPr>
            <a:r>
              <a:rPr lang="en-US" altLang="ja-JP" sz="2800" dirty="0"/>
              <a:t>   if(!</a:t>
            </a:r>
            <a:r>
              <a:rPr lang="en-US" altLang="ja-JP" sz="2800" dirty="0" err="1"/>
              <a:t>rst_n</a:t>
            </a:r>
            <a:r>
              <a:rPr lang="en-US" altLang="ja-JP" sz="2800" dirty="0"/>
              <a:t>) </a:t>
            </a:r>
            <a:r>
              <a:rPr lang="en-US" altLang="ja-JP" sz="2800" dirty="0" err="1"/>
              <a:t>accum</a:t>
            </a:r>
            <a:r>
              <a:rPr lang="en-US" altLang="ja-JP" sz="2800" dirty="0"/>
              <a:t> &lt;= 16’b0;</a:t>
            </a:r>
          </a:p>
          <a:p>
            <a:pPr eaLnBrk="1" hangingPunct="1">
              <a:lnSpc>
                <a:spcPct val="90000"/>
              </a:lnSpc>
              <a:buFontTx/>
              <a:buNone/>
            </a:pPr>
            <a:r>
              <a:rPr lang="en-US" altLang="ja-JP" sz="2800" dirty="0"/>
              <a:t>   else </a:t>
            </a:r>
            <a:r>
              <a:rPr lang="en-US" altLang="ja-JP" sz="2800" dirty="0" err="1"/>
              <a:t>accum</a:t>
            </a:r>
            <a:r>
              <a:rPr lang="en-US" altLang="ja-JP" sz="2800" dirty="0"/>
              <a:t> &lt;= </a:t>
            </a:r>
            <a:r>
              <a:rPr lang="en-US" altLang="ja-JP" sz="2800" dirty="0" err="1"/>
              <a:t>alu_y</a:t>
            </a:r>
            <a:r>
              <a:rPr lang="en-US" altLang="ja-JP" sz="2800" dirty="0"/>
              <a:t>;</a:t>
            </a:r>
          </a:p>
          <a:p>
            <a:pPr eaLnBrk="1" hangingPunct="1">
              <a:lnSpc>
                <a:spcPct val="90000"/>
              </a:lnSpc>
              <a:buFontTx/>
              <a:buNone/>
            </a:pPr>
            <a:r>
              <a:rPr lang="en-US" altLang="ja-JP" sz="2800" dirty="0"/>
              <a:t> end</a:t>
            </a:r>
          </a:p>
        </p:txBody>
      </p:sp>
      <p:sp>
        <p:nvSpPr>
          <p:cNvPr id="7172" name="AutoShape 7"/>
          <p:cNvSpPr>
            <a:spLocks noChangeArrowheads="1"/>
          </p:cNvSpPr>
          <p:nvPr/>
        </p:nvSpPr>
        <p:spPr bwMode="auto">
          <a:xfrm>
            <a:off x="6669331" y="1753059"/>
            <a:ext cx="1368425" cy="431800"/>
          </a:xfrm>
          <a:prstGeom prst="wedgeRoundRectCallout">
            <a:avLst>
              <a:gd name="adj1" fmla="val -269915"/>
              <a:gd name="adj2" fmla="val 7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宣言</a:t>
            </a:r>
          </a:p>
        </p:txBody>
      </p:sp>
      <p:sp>
        <p:nvSpPr>
          <p:cNvPr id="7174" name="AutoShape 9"/>
          <p:cNvSpPr>
            <a:spLocks noChangeArrowheads="1"/>
          </p:cNvSpPr>
          <p:nvPr/>
        </p:nvSpPr>
        <p:spPr bwMode="auto">
          <a:xfrm>
            <a:off x="5300906" y="5830705"/>
            <a:ext cx="2736850" cy="863600"/>
          </a:xfrm>
          <a:prstGeom prst="wedgeRoundRectCallout">
            <a:avLst>
              <a:gd name="adj1" fmla="val -86649"/>
              <a:gd name="adj2" fmla="val -69769"/>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クロックの立ち上げ同期して書き込み</a:t>
            </a:r>
          </a:p>
        </p:txBody>
      </p:sp>
      <p:sp>
        <p:nvSpPr>
          <p:cNvPr id="7175" name="AutoShape 10"/>
          <p:cNvSpPr>
            <a:spLocks noChangeArrowheads="1"/>
          </p:cNvSpPr>
          <p:nvPr/>
        </p:nvSpPr>
        <p:spPr bwMode="auto">
          <a:xfrm>
            <a:off x="5985118" y="4934531"/>
            <a:ext cx="2736850" cy="720725"/>
          </a:xfrm>
          <a:prstGeom prst="wedgeRoundRectCallout">
            <a:avLst>
              <a:gd name="adj1" fmla="val -85608"/>
              <a:gd name="adj2" fmla="val -20771"/>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err="1"/>
              <a:t>rst_n</a:t>
            </a:r>
            <a:r>
              <a:rPr lang="ja-JP" altLang="en-US" sz="1800" dirty="0"/>
              <a:t>が</a:t>
            </a:r>
            <a:r>
              <a:rPr lang="en-US" altLang="ja-JP" sz="1800" dirty="0"/>
              <a:t>0</a:t>
            </a:r>
            <a:r>
              <a:rPr lang="ja-JP" altLang="en-US" sz="1800" dirty="0"/>
              <a:t>になると初期化（非同期リセット）</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ja-JP"/>
              <a:t>always</a:t>
            </a:r>
            <a:r>
              <a:rPr lang="ja-JP" altLang="en-US"/>
              <a:t>文</a:t>
            </a:r>
          </a:p>
        </p:txBody>
      </p:sp>
      <p:sp>
        <p:nvSpPr>
          <p:cNvPr id="8195" name="Rectangle 3"/>
          <p:cNvSpPr>
            <a:spLocks noGrp="1" noChangeArrowheads="1"/>
          </p:cNvSpPr>
          <p:nvPr>
            <p:ph type="body" idx="1"/>
          </p:nvPr>
        </p:nvSpPr>
        <p:spPr>
          <a:xfrm>
            <a:off x="914400" y="3141663"/>
            <a:ext cx="8229600" cy="4525962"/>
          </a:xfrm>
        </p:spPr>
        <p:txBody>
          <a:bodyPr/>
          <a:lstStyle/>
          <a:p>
            <a:pPr eaLnBrk="1" hangingPunct="1">
              <a:buFontTx/>
              <a:buNone/>
            </a:pPr>
            <a:r>
              <a:rPr lang="en-US" altLang="ja-JP"/>
              <a:t>always @(posedge clk or negedge rst_n)</a:t>
            </a:r>
          </a:p>
          <a:p>
            <a:pPr eaLnBrk="1" hangingPunct="1">
              <a:buFontTx/>
              <a:buNone/>
            </a:pPr>
            <a:r>
              <a:rPr lang="en-US" altLang="ja-JP"/>
              <a:t> begin</a:t>
            </a:r>
          </a:p>
          <a:p>
            <a:pPr eaLnBrk="1" hangingPunct="1">
              <a:buFontTx/>
              <a:buNone/>
            </a:pPr>
            <a:r>
              <a:rPr lang="en-US" altLang="ja-JP"/>
              <a:t>   if(!rst_n) accum &lt;= 16’b0;</a:t>
            </a:r>
          </a:p>
          <a:p>
            <a:pPr eaLnBrk="1" hangingPunct="1">
              <a:buFontTx/>
              <a:buNone/>
            </a:pPr>
            <a:r>
              <a:rPr lang="en-US" altLang="ja-JP"/>
              <a:t>   else accum &lt;= alu_y;</a:t>
            </a:r>
          </a:p>
          <a:p>
            <a:pPr eaLnBrk="1" hangingPunct="1">
              <a:buFontTx/>
              <a:buNone/>
            </a:pPr>
            <a:r>
              <a:rPr lang="en-US" altLang="ja-JP"/>
              <a:t> end</a:t>
            </a:r>
          </a:p>
          <a:p>
            <a:pPr eaLnBrk="1" hangingPunct="1"/>
            <a:endParaRPr lang="en-US" altLang="ja-JP"/>
          </a:p>
        </p:txBody>
      </p:sp>
      <p:sp>
        <p:nvSpPr>
          <p:cNvPr id="8196" name="Text Box 4"/>
          <p:cNvSpPr txBox="1">
            <a:spLocks noChangeArrowheads="1"/>
          </p:cNvSpPr>
          <p:nvPr/>
        </p:nvSpPr>
        <p:spPr bwMode="auto">
          <a:xfrm>
            <a:off x="592138" y="1216025"/>
            <a:ext cx="672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initial</a:t>
            </a:r>
            <a:r>
              <a:rPr lang="ja-JP" altLang="en-US" sz="1800"/>
              <a:t>文は最初の一回のみ実行され、通常テストベンチにのみ用いる</a:t>
            </a:r>
          </a:p>
        </p:txBody>
      </p:sp>
      <p:sp>
        <p:nvSpPr>
          <p:cNvPr id="8197" name="Text Box 5"/>
          <p:cNvSpPr txBox="1">
            <a:spLocks noChangeArrowheads="1"/>
          </p:cNvSpPr>
          <p:nvPr/>
        </p:nvSpPr>
        <p:spPr bwMode="auto">
          <a:xfrm>
            <a:off x="611188" y="1693863"/>
            <a:ext cx="587375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always</a:t>
            </a:r>
            <a:r>
              <a:rPr lang="ja-JP" altLang="en-US" sz="1800"/>
              <a:t>文は</a:t>
            </a:r>
            <a:r>
              <a:rPr lang="en-US" altLang="ja-JP" sz="1800"/>
              <a:t>@</a:t>
            </a:r>
            <a:r>
              <a:rPr lang="ja-JP" altLang="en-US" sz="1800"/>
              <a:t>以下の条件が成り立つときに常に実行される</a:t>
            </a:r>
          </a:p>
          <a:p>
            <a:pPr lvl="1" eaLnBrk="1" hangingPunct="1">
              <a:spcBef>
                <a:spcPct val="0"/>
              </a:spcBef>
              <a:buFontTx/>
              <a:buNone/>
            </a:pPr>
            <a:r>
              <a:rPr lang="en-US" altLang="ja-JP" sz="1800"/>
              <a:t>posedge </a:t>
            </a:r>
            <a:r>
              <a:rPr lang="ja-JP" altLang="en-US" sz="1800"/>
              <a:t>立ち上がり　</a:t>
            </a:r>
            <a:r>
              <a:rPr lang="en-US" altLang="ja-JP" sz="1800"/>
              <a:t>negedge </a:t>
            </a:r>
            <a:r>
              <a:rPr lang="ja-JP" altLang="en-US" sz="1800"/>
              <a:t>立ち上がり</a:t>
            </a:r>
          </a:p>
          <a:p>
            <a:pPr lvl="1" eaLnBrk="1" hangingPunct="1">
              <a:spcBef>
                <a:spcPct val="0"/>
              </a:spcBef>
              <a:buFontTx/>
              <a:buNone/>
            </a:pPr>
            <a:r>
              <a:rPr lang="en-US" altLang="ja-JP" sz="1800"/>
              <a:t>or, and </a:t>
            </a:r>
            <a:r>
              <a:rPr lang="ja-JP" altLang="en-US" sz="1800"/>
              <a:t>はここだけで使う特殊な条件指定論理</a:t>
            </a:r>
          </a:p>
          <a:p>
            <a:pPr eaLnBrk="1" hangingPunct="1">
              <a:spcBef>
                <a:spcPct val="0"/>
              </a:spcBef>
              <a:buFontTx/>
              <a:buNone/>
            </a:pPr>
            <a:endParaRPr lang="ja-JP" altLang="en-US" sz="1800"/>
          </a:p>
          <a:p>
            <a:pPr eaLnBrk="1" hangingPunct="1">
              <a:spcBef>
                <a:spcPct val="0"/>
              </a:spcBef>
              <a:buFontTx/>
              <a:buNone/>
            </a:pPr>
            <a:r>
              <a:rPr lang="ja-JP" altLang="en-US" sz="1800"/>
              <a:t>決まった形式以外は使わない！</a:t>
            </a:r>
          </a:p>
        </p:txBody>
      </p:sp>
      <p:sp>
        <p:nvSpPr>
          <p:cNvPr id="8198" name="AutoShape 6"/>
          <p:cNvSpPr>
            <a:spLocks noChangeArrowheads="1"/>
          </p:cNvSpPr>
          <p:nvPr/>
        </p:nvSpPr>
        <p:spPr bwMode="auto">
          <a:xfrm>
            <a:off x="5867400" y="3716338"/>
            <a:ext cx="2735263" cy="863600"/>
          </a:xfrm>
          <a:prstGeom prst="wedgeRoundRectCallout">
            <a:avLst>
              <a:gd name="adj1" fmla="val -43750"/>
              <a:gd name="adj2" fmla="val 7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レジスタに対する値の書き込みは＜＝を使って</a:t>
            </a:r>
          </a:p>
          <a:p>
            <a:pPr algn="ctr" eaLnBrk="1" hangingPunct="1">
              <a:spcBef>
                <a:spcPct val="0"/>
              </a:spcBef>
              <a:buFontTx/>
              <a:buNone/>
            </a:pPr>
            <a:r>
              <a:rPr lang="en-US" altLang="ja-JP" sz="1800"/>
              <a:t>always</a:t>
            </a:r>
            <a:r>
              <a:rPr lang="ja-JP" altLang="en-US" sz="1800"/>
              <a:t>文の中で行う</a:t>
            </a:r>
          </a:p>
        </p:txBody>
      </p:sp>
      <p:sp>
        <p:nvSpPr>
          <p:cNvPr id="8199" name="AutoShape 7"/>
          <p:cNvSpPr>
            <a:spLocks noChangeArrowheads="1"/>
          </p:cNvSpPr>
          <p:nvPr/>
        </p:nvSpPr>
        <p:spPr bwMode="auto">
          <a:xfrm>
            <a:off x="6011863" y="5013325"/>
            <a:ext cx="2735262" cy="863600"/>
          </a:xfrm>
          <a:prstGeom prst="wedgeRoundRectCallout">
            <a:avLst>
              <a:gd name="adj1" fmla="val -41120"/>
              <a:gd name="adj2" fmla="val -5514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always</a:t>
            </a:r>
            <a:r>
              <a:rPr lang="ja-JP" altLang="en-US" sz="1800"/>
              <a:t>文中では</a:t>
            </a:r>
            <a:r>
              <a:rPr lang="en-US" altLang="ja-JP" sz="1800"/>
              <a:t>if</a:t>
            </a:r>
            <a:r>
              <a:rPr lang="ja-JP" altLang="en-US" sz="1800"/>
              <a:t>文や</a:t>
            </a:r>
            <a:r>
              <a:rPr lang="en-US" altLang="ja-JP" sz="1800"/>
              <a:t>case</a:t>
            </a:r>
            <a:r>
              <a:rPr lang="ja-JP" altLang="en-US" sz="1800"/>
              <a:t>文が使える</a:t>
            </a:r>
          </a:p>
          <a:p>
            <a:pPr algn="ctr" eaLnBrk="1" hangingPunct="1">
              <a:spcBef>
                <a:spcPct val="0"/>
              </a:spcBef>
              <a:buFontTx/>
              <a:buNone/>
            </a:pPr>
            <a:r>
              <a:rPr lang="ja-JP" altLang="en-US" sz="1800"/>
              <a:t>なぜか？</a:t>
            </a:r>
          </a:p>
        </p:txBody>
      </p:sp>
      <p:sp>
        <p:nvSpPr>
          <p:cNvPr id="8200" name="AutoShape 8"/>
          <p:cNvSpPr>
            <a:spLocks noChangeArrowheads="1"/>
          </p:cNvSpPr>
          <p:nvPr/>
        </p:nvSpPr>
        <p:spPr bwMode="auto">
          <a:xfrm>
            <a:off x="2700338" y="5734050"/>
            <a:ext cx="3240087" cy="1123950"/>
          </a:xfrm>
          <a:prstGeom prst="wedgeRoundRectCallout">
            <a:avLst>
              <a:gd name="adj1" fmla="val 20407"/>
              <a:gd name="adj2" fmla="val -68644"/>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レジスタに対する代入だから→プログラム言語の変数と同じで代入されない場合の値が決まっている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ja-JP" altLang="en-US"/>
              <a:t>テストベンチ 宣言部</a:t>
            </a:r>
          </a:p>
        </p:txBody>
      </p:sp>
      <p:sp>
        <p:nvSpPr>
          <p:cNvPr id="9219" name="コンテンツ プレースホルダー 2"/>
          <p:cNvSpPr>
            <a:spLocks noGrp="1"/>
          </p:cNvSpPr>
          <p:nvPr>
            <p:ph idx="1"/>
          </p:nvPr>
        </p:nvSpPr>
        <p:spPr/>
        <p:txBody>
          <a:bodyPr/>
          <a:lstStyle/>
          <a:p>
            <a:pPr marL="0" indent="0">
              <a:buFontTx/>
              <a:buNone/>
            </a:pPr>
            <a:r>
              <a:rPr lang="en-US" altLang="ja-JP" sz="2400"/>
              <a:t>module test;</a:t>
            </a:r>
          </a:p>
          <a:p>
            <a:pPr marL="0" indent="0">
              <a:buFontTx/>
              <a:buNone/>
            </a:pPr>
            <a:r>
              <a:rPr lang="en-US" altLang="ja-JP" sz="2400"/>
              <a:t>  parameter STEP=10;</a:t>
            </a:r>
          </a:p>
          <a:p>
            <a:pPr marL="0" indent="0">
              <a:buFontTx/>
              <a:buNone/>
            </a:pPr>
            <a:r>
              <a:rPr lang="en-US" altLang="ja-JP" sz="2400"/>
              <a:t>  reg clk, rst_n;</a:t>
            </a:r>
          </a:p>
          <a:p>
            <a:pPr marL="0" indent="0">
              <a:buFontTx/>
              <a:buNone/>
            </a:pPr>
            <a:r>
              <a:rPr lang="en-US" altLang="ja-JP" sz="2400"/>
              <a:t>  reg [2:0] s;</a:t>
            </a:r>
          </a:p>
          <a:p>
            <a:pPr marL="0" indent="0">
              <a:buFontTx/>
              <a:buNone/>
            </a:pPr>
            <a:r>
              <a:rPr lang="en-US" altLang="ja-JP" sz="2400"/>
              <a:t>  reg [15:0] b;</a:t>
            </a:r>
          </a:p>
          <a:p>
            <a:pPr marL="0" indent="0">
              <a:buFontTx/>
              <a:buNone/>
            </a:pPr>
            <a:r>
              <a:rPr lang="en-US" altLang="ja-JP" sz="2400"/>
              <a:t>  wire [15:0] accum;</a:t>
            </a:r>
          </a:p>
          <a:p>
            <a:pPr marL="0" indent="0">
              <a:buFontTx/>
              <a:buNone/>
            </a:pPr>
            <a:r>
              <a:rPr lang="en-US" altLang="ja-JP" sz="2400"/>
              <a:t>  dpath dpath0(.clk(clk), .rst_n(rst_n), </a:t>
            </a:r>
          </a:p>
          <a:p>
            <a:pPr marL="0" indent="0">
              <a:buFontTx/>
              <a:buNone/>
            </a:pPr>
            <a:r>
              <a:rPr lang="en-US" altLang="ja-JP" sz="2400"/>
              <a:t>  </a:t>
            </a:r>
            <a:r>
              <a:rPr lang="ja-JP" altLang="en-US" sz="2400"/>
              <a:t>　　</a:t>
            </a:r>
            <a:r>
              <a:rPr lang="en-US" altLang="ja-JP" sz="2400"/>
              <a:t>.com(s), .datain(b), .accum(accum));</a:t>
            </a:r>
          </a:p>
          <a:p>
            <a:pPr marL="0" indent="0">
              <a:buFontTx/>
              <a:buNone/>
            </a:pPr>
            <a:r>
              <a:rPr lang="ja-JP" altLang="en-US" sz="2400"/>
              <a:t>　</a:t>
            </a:r>
            <a:r>
              <a:rPr lang="en-US" altLang="ja-JP" sz="2400"/>
              <a:t>initial begin</a:t>
            </a:r>
          </a:p>
          <a:p>
            <a:pPr marL="0" indent="0">
              <a:buFontTx/>
              <a:buNone/>
            </a:pPr>
            <a:r>
              <a:rPr lang="en-US" altLang="ja-JP" sz="2400"/>
              <a:t>	$dumpfile(“dpath.vcd”);</a:t>
            </a:r>
          </a:p>
          <a:p>
            <a:pPr marL="0" indent="0">
              <a:buFontTx/>
              <a:buNone/>
            </a:pPr>
            <a:r>
              <a:rPr lang="en-US" altLang="ja-JP" sz="2400"/>
              <a:t>	$dumpvars(0, test);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57200" y="260350"/>
            <a:ext cx="8229600" cy="1143000"/>
          </a:xfrm>
        </p:spPr>
        <p:txBody>
          <a:bodyPr/>
          <a:lstStyle/>
          <a:p>
            <a:r>
              <a:rPr lang="ja-JP" altLang="en-US"/>
              <a:t>テストベンチ　続き</a:t>
            </a:r>
          </a:p>
        </p:txBody>
      </p:sp>
      <p:sp>
        <p:nvSpPr>
          <p:cNvPr id="10243" name="コンテンツ プレースホルダー 2"/>
          <p:cNvSpPr>
            <a:spLocks noGrp="1"/>
          </p:cNvSpPr>
          <p:nvPr>
            <p:ph idx="1"/>
          </p:nvPr>
        </p:nvSpPr>
        <p:spPr>
          <a:xfrm>
            <a:off x="457200" y="1052513"/>
            <a:ext cx="8229600" cy="4525962"/>
          </a:xfrm>
        </p:spPr>
        <p:txBody>
          <a:bodyPr/>
          <a:lstStyle/>
          <a:p>
            <a:pPr marL="0" indent="0">
              <a:buFontTx/>
              <a:buNone/>
            </a:pPr>
            <a:r>
              <a:rPr lang="en-US" altLang="ja-JP" sz="2400"/>
              <a:t>  clk &lt;= 0;</a:t>
            </a:r>
          </a:p>
          <a:p>
            <a:pPr marL="0" indent="0">
              <a:buFontTx/>
              <a:buNone/>
            </a:pPr>
            <a:r>
              <a:rPr lang="en-US" altLang="ja-JP" sz="2400"/>
              <a:t>  rst_n &lt;=0;</a:t>
            </a:r>
          </a:p>
          <a:p>
            <a:pPr marL="0" indent="0">
              <a:buFontTx/>
              <a:buNone/>
            </a:pPr>
            <a:r>
              <a:rPr lang="en-US" altLang="ja-JP" sz="2400"/>
              <a:t>#STEP  rst_n &lt;= 1;  </a:t>
            </a:r>
          </a:p>
          <a:p>
            <a:pPr marL="0" indent="0">
              <a:buFontTx/>
              <a:buNone/>
            </a:pPr>
            <a:r>
              <a:rPr lang="en-US" altLang="ja-JP" sz="2400"/>
              <a:t>	  s &lt;= 3’b001; b&lt;= 16’h2222;</a:t>
            </a:r>
          </a:p>
          <a:p>
            <a:pPr marL="0" indent="0">
              <a:buFontTx/>
              <a:buNone/>
            </a:pPr>
            <a:r>
              <a:rPr lang="en-US" altLang="ja-JP" sz="2400"/>
              <a:t>#STEP  clk &lt;=1; #STEP clk &lt;=0; </a:t>
            </a:r>
          </a:p>
          <a:p>
            <a:pPr marL="0" indent="0">
              <a:buFontTx/>
              <a:buNone/>
            </a:pPr>
            <a:r>
              <a:rPr lang="en-US" altLang="ja-JP" sz="2400"/>
              <a:t>	s&lt;= 3’b110; b&lt;= 16’h3333;</a:t>
            </a:r>
          </a:p>
          <a:p>
            <a:pPr marL="0" indent="0">
              <a:buFontTx/>
              <a:buNone/>
            </a:pPr>
            <a:r>
              <a:rPr lang="en-US" altLang="ja-JP" sz="2400"/>
              <a:t>#STEP clk &lt;=1; #STEP clk &lt;=0;</a:t>
            </a:r>
          </a:p>
          <a:p>
            <a:pPr marL="0" indent="0">
              <a:buFontTx/>
              <a:buNone/>
            </a:pPr>
            <a:r>
              <a:rPr lang="en-US" altLang="ja-JP" sz="2400"/>
              <a:t>          s&lt;= 3’b111; b&lt;=16’h1111;</a:t>
            </a:r>
          </a:p>
          <a:p>
            <a:pPr marL="0" indent="0">
              <a:buFontTx/>
              <a:buNone/>
            </a:pPr>
            <a:r>
              <a:rPr lang="en-US" altLang="ja-JP" sz="2400"/>
              <a:t>#STEP clk &lt;=1; #STEP clk &lt;=0;</a:t>
            </a:r>
          </a:p>
          <a:p>
            <a:pPr marL="0" indent="0">
              <a:buFontTx/>
              <a:buNone/>
            </a:pPr>
            <a:r>
              <a:rPr lang="en-US" altLang="ja-JP" sz="2400"/>
              <a:t>	s&lt;=3’b110; b&lt;=16’h4444;</a:t>
            </a:r>
          </a:p>
          <a:p>
            <a:pPr marL="0" indent="0">
              <a:buFontTx/>
              <a:buNone/>
            </a:pPr>
            <a:r>
              <a:rPr lang="en-US" altLang="ja-JP" sz="2400"/>
              <a:t>#STEP clk &lt;=1; #STEP clk &lt;=0;</a:t>
            </a:r>
          </a:p>
          <a:p>
            <a:pPr marL="0" indent="0">
              <a:buFontTx/>
              <a:buNone/>
            </a:pPr>
            <a:r>
              <a:rPr lang="en-US" altLang="ja-JP" sz="2400"/>
              <a:t>$finish;</a:t>
            </a:r>
          </a:p>
          <a:p>
            <a:pPr marL="0" indent="0">
              <a:buFontTx/>
              <a:buNone/>
            </a:pPr>
            <a:r>
              <a:rPr lang="en-US" altLang="ja-JP" sz="2400"/>
              <a:t>end</a:t>
            </a:r>
          </a:p>
          <a:p>
            <a:pPr marL="0" indent="0">
              <a:buFontTx/>
              <a:buNone/>
            </a:pPr>
            <a:endParaRPr lang="ja-JP" altLang="en-US" sz="2400"/>
          </a:p>
        </p:txBody>
      </p:sp>
      <p:sp>
        <p:nvSpPr>
          <p:cNvPr id="10244" name="テキスト ボックス 3"/>
          <p:cNvSpPr txBox="1">
            <a:spLocks noChangeArrowheads="1"/>
          </p:cNvSpPr>
          <p:nvPr/>
        </p:nvSpPr>
        <p:spPr bwMode="auto">
          <a:xfrm>
            <a:off x="5364088" y="5592539"/>
            <a:ext cx="352856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400" dirty="0"/>
              <a:t>実行して結果を見よう</a:t>
            </a:r>
            <a:endParaRPr lang="en-US" altLang="ja-JP" sz="2400" dirty="0"/>
          </a:p>
          <a:p>
            <a:r>
              <a:rPr lang="en-US" altLang="ja-JP" sz="2400" dirty="0"/>
              <a:t>display</a:t>
            </a:r>
            <a:r>
              <a:rPr lang="ja-JP" altLang="en-US" sz="2400" dirty="0"/>
              <a:t>文は省略してある</a:t>
            </a:r>
            <a:endParaRPr lang="en-US" altLang="ja-JP" sz="24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46.9"/>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1438</TotalTime>
  <Words>7154</Words>
  <Application>Microsoft Office PowerPoint</Application>
  <PresentationFormat>画面に合わせる (4:3)</PresentationFormat>
  <Paragraphs>740</Paragraphs>
  <Slides>36</Slides>
  <Notes>36</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36</vt:i4>
      </vt:variant>
    </vt:vector>
  </HeadingPairs>
  <TitlesOfParts>
    <vt:vector size="39" baseType="lpstr">
      <vt:lpstr>Arial</vt:lpstr>
      <vt:lpstr>Calibri</vt:lpstr>
      <vt:lpstr>標準デザイン</vt:lpstr>
      <vt:lpstr>計算機構成　第3回 データパス：計算をするところ </vt:lpstr>
      <vt:lpstr>ALUで色々な演算ができる</vt:lpstr>
      <vt:lpstr>たくさんALUを使う方法 →大変だし一般性がない</vt:lpstr>
      <vt:lpstr>レジスタへのデータの書き込み</vt:lpstr>
      <vt:lpstr>レジスタの利用</vt:lpstr>
      <vt:lpstr>データパスのVerilog記述</vt:lpstr>
      <vt:lpstr>always文</vt:lpstr>
      <vt:lpstr>テストベンチ 宣言部</vt:lpstr>
      <vt:lpstr>テストベンチ　続き</vt:lpstr>
      <vt:lpstr>クロックをいちいち書くのは面倒</vt:lpstr>
      <vt:lpstr>記述例：カウンタ</vt:lpstr>
      <vt:lpstr>記述例：カウンタ 簡易記述版</vt:lpstr>
      <vt:lpstr>このデータパスの問題点</vt:lpstr>
      <vt:lpstr>メモリの構成</vt:lpstr>
      <vt:lpstr>メモリからの読み出し</vt:lpstr>
      <vt:lpstr>メモリへの書き込み</vt:lpstr>
      <vt:lpstr>メモリの記述</vt:lpstr>
      <vt:lpstr>メモリ付きのデータパスでの計算 (p.18 例題2-3)</vt:lpstr>
      <vt:lpstr>メモリ付きのデータパス</vt:lpstr>
      <vt:lpstr>メモリ付きのデータパス</vt:lpstr>
      <vt:lpstr>メモリ付きのデータパス (p.18 例題2-4)</vt:lpstr>
      <vt:lpstr>命令の形にする</vt:lpstr>
      <vt:lpstr>プログラムの形にする</vt:lpstr>
      <vt:lpstr>命令実行の仕組み</vt:lpstr>
      <vt:lpstr>アキュムレータマシン</vt:lpstr>
      <vt:lpstr>命令の実行</vt:lpstr>
      <vt:lpstr>命令の実行</vt:lpstr>
      <vt:lpstr>命令の実行</vt:lpstr>
      <vt:lpstr>アキュムレータマシンのVerilog記述</vt:lpstr>
      <vt:lpstr>アキュムレータマシンのVerilog記述 入出力とレジスタ、ワイヤの宣言</vt:lpstr>
      <vt:lpstr>アキュムレータマシンのVerilog記述 デコードと入出力、ALUの接続</vt:lpstr>
      <vt:lpstr>アキュムレータマシンのVerilog記述 レジスタの制御</vt:lpstr>
      <vt:lpstr>テストベンチでのメモリの記述</vt:lpstr>
      <vt:lpstr>本日のまとめ</vt:lpstr>
      <vt:lpstr>今日のVerilog 構文</vt:lpstr>
      <vt:lpstr>演習3</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90</cp:revision>
  <dcterms:created xsi:type="dcterms:W3CDTF">2012-09-21T14:05:15Z</dcterms:created>
  <dcterms:modified xsi:type="dcterms:W3CDTF">2021-09-24T11:26:57Z</dcterms:modified>
</cp:coreProperties>
</file>