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notesSlides/notesSlide15.xml" ContentType="application/vnd.openxmlformats-officedocument.presentationml.notesSlide+xml"/>
  <Override PartName="/ppt/tags/tag2.xml" ContentType="application/vnd.openxmlformats-officedocument.presentationml.tags+xml"/>
  <Override PartName="/ppt/notesSlides/notesSlide16.xml" ContentType="application/vnd.openxmlformats-officedocument.presentationml.notesSlide+xml"/>
  <Override PartName="/ppt/tags/tag3.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93" r:id="rId2"/>
    <p:sldId id="467" r:id="rId3"/>
    <p:sldId id="839" r:id="rId4"/>
    <p:sldId id="840" r:id="rId5"/>
    <p:sldId id="841" r:id="rId6"/>
    <p:sldId id="843" r:id="rId7"/>
    <p:sldId id="848" r:id="rId8"/>
    <p:sldId id="842" r:id="rId9"/>
    <p:sldId id="844" r:id="rId10"/>
    <p:sldId id="845" r:id="rId11"/>
    <p:sldId id="846" r:id="rId12"/>
    <p:sldId id="847" r:id="rId13"/>
    <p:sldId id="455" r:id="rId14"/>
    <p:sldId id="454" r:id="rId15"/>
    <p:sldId id="456" r:id="rId16"/>
    <p:sldId id="472" r:id="rId17"/>
    <p:sldId id="473" r:id="rId18"/>
    <p:sldId id="474" r:id="rId19"/>
    <p:sldId id="475" r:id="rId20"/>
    <p:sldId id="479" r:id="rId21"/>
    <p:sldId id="481" r:id="rId22"/>
    <p:sldId id="487" r:id="rId23"/>
    <p:sldId id="488" r:id="rId24"/>
    <p:sldId id="489" r:id="rId25"/>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0000"/>
    <a:srgbClr val="FFFF00"/>
    <a:srgbClr val="FF9999"/>
    <a:srgbClr val="FF99FF"/>
    <a:srgbClr val="FF9966"/>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5" autoAdjust="0"/>
    <p:restoredTop sz="69643" autoAdjust="0"/>
  </p:normalViewPr>
  <p:slideViewPr>
    <p:cSldViewPr>
      <p:cViewPr varScale="1">
        <p:scale>
          <a:sx n="42" d="100"/>
          <a:sy n="42" d="100"/>
        </p:scale>
        <p:origin x="1388" y="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C93608-E1F8-433C-8F0A-F2D96ABB0E24}" type="datetimeFigureOut">
              <a:rPr kumimoji="1" lang="ja-JP" altLang="en-US" smtClean="0"/>
              <a:t>2020/11/23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968274-3162-493E-A3B5-BB0DDC7FB3E6}" type="slidenum">
              <a:rPr kumimoji="1" lang="ja-JP" altLang="en-US" smtClean="0"/>
              <a:t>‹#›</a:t>
            </a:fld>
            <a:endParaRPr kumimoji="1" lang="ja-JP" altLang="en-US"/>
          </a:p>
        </p:txBody>
      </p:sp>
    </p:spTree>
    <p:extLst>
      <p:ext uri="{BB962C8B-B14F-4D97-AF65-F5344CB8AC3E}">
        <p14:creationId xmlns:p14="http://schemas.microsoft.com/office/powerpoint/2010/main" val="16071774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今回は入出力の続きです。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a:t>
            </a:fld>
            <a:endParaRPr kumimoji="1" lang="ja-JP" altLang="en-US"/>
          </a:p>
        </p:txBody>
      </p:sp>
    </p:spTree>
    <p:extLst>
      <p:ext uri="{BB962C8B-B14F-4D97-AF65-F5344CB8AC3E}">
        <p14:creationId xmlns:p14="http://schemas.microsoft.com/office/powerpoint/2010/main" val="1267295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しかし、割り込み処理プログラムが長時間にわたると、割り込みが長期間受け付けられない可能性が出てきます。</a:t>
            </a:r>
            <a:r>
              <a:rPr kumimoji="1" lang="en-US" altLang="ja-JP" dirty="0"/>
              <a:t>I/O</a:t>
            </a:r>
            <a:r>
              <a:rPr kumimoji="1" lang="ja-JP" altLang="en-US" dirty="0"/>
              <a:t>の処理を頻繁に扱うプロセッサの中にはこれでは困る場合も生じます。そこで、割り込み処理中に割り込みを許す機構を装備しているプロセッサもあらわれました。この方法では、割り込みに優先順位を設けます。メインルーチンの優先順位は</a:t>
            </a:r>
            <a:r>
              <a:rPr kumimoji="1" lang="en-US" altLang="ja-JP" dirty="0"/>
              <a:t>0</a:t>
            </a:r>
            <a:r>
              <a:rPr kumimoji="1" lang="ja-JP" altLang="en-US" dirty="0"/>
              <a:t>とし、自分より高い優先順位の割り込みを受け付け、割り込み処理プログラムに飛んだ瞬間に割り込みレベルを上げてやります。この例では割り込みレベル</a:t>
            </a:r>
            <a:r>
              <a:rPr kumimoji="1" lang="en-US" altLang="ja-JP" dirty="0"/>
              <a:t>2</a:t>
            </a:r>
            <a:r>
              <a:rPr kumimoji="1" lang="ja-JP" altLang="en-US" dirty="0"/>
              <a:t>の要求を実行中に割り込みレベル</a:t>
            </a:r>
            <a:r>
              <a:rPr kumimoji="1" lang="en-US" altLang="ja-JP" dirty="0"/>
              <a:t>4</a:t>
            </a:r>
            <a:r>
              <a:rPr kumimoji="1" lang="ja-JP" altLang="en-US" dirty="0"/>
              <a:t>の要求があった場合を示します。この場合、優先順位が高いので割り込みが掛かってレベル</a:t>
            </a:r>
            <a:r>
              <a:rPr kumimoji="1" lang="en-US" altLang="ja-JP" dirty="0"/>
              <a:t>4</a:t>
            </a:r>
            <a:r>
              <a:rPr kumimoji="1" lang="ja-JP" altLang="en-US" dirty="0"/>
              <a:t>の割り込み処理プログラムに飛んでいきます。この時自分より低い（例えばレベル１）の割り込みが掛かっても応答しません。高いレベルの割り込みが終了したら元のレベルに戻ります。この方式ではレベルを管理するスタックと、それぞれのレベルでの戻り番地を管理するレジスタが必要になり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11</a:t>
            </a:fld>
            <a:endParaRPr kumimoji="1" lang="ja-JP" altLang="en-US"/>
          </a:p>
        </p:txBody>
      </p:sp>
    </p:spTree>
    <p:extLst>
      <p:ext uri="{BB962C8B-B14F-4D97-AF65-F5344CB8AC3E}">
        <p14:creationId xmlns:p14="http://schemas.microsoft.com/office/powerpoint/2010/main" val="11965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多くの</a:t>
            </a:r>
            <a:r>
              <a:rPr kumimoji="1" lang="en-US" altLang="ja-JP" dirty="0"/>
              <a:t>CPU</a:t>
            </a:r>
            <a:r>
              <a:rPr kumimoji="1" lang="ja-JP" altLang="en-US" dirty="0"/>
              <a:t>では多重割り込み機構を持ちません。このため、割り込み処理の時間が長いと、この方法では緊急事態に対処することができません。そこで、多くの</a:t>
            </a:r>
            <a:r>
              <a:rPr kumimoji="1" lang="en-US" altLang="ja-JP" dirty="0"/>
              <a:t>CPU</a:t>
            </a:r>
            <a:r>
              <a:rPr kumimoji="1" lang="ja-JP" altLang="en-US" dirty="0"/>
              <a:t>では、通常の割り込みと、禁止できない優先順位の高い割り込み（ノンマスカブル割り込み）の</a:t>
            </a:r>
            <a:r>
              <a:rPr kumimoji="1" lang="en-US" altLang="ja-JP" dirty="0"/>
              <a:t>2</a:t>
            </a:r>
            <a:r>
              <a:rPr kumimoji="1" lang="ja-JP" altLang="en-US" dirty="0"/>
              <a:t>種類を持っています。ノンマスカブル割り込み（</a:t>
            </a:r>
            <a:r>
              <a:rPr kumimoji="1" lang="en-US" altLang="ja-JP" dirty="0"/>
              <a:t>NMI)</a:t>
            </a:r>
            <a:r>
              <a:rPr kumimoji="1" lang="ja-JP" altLang="en-US" dirty="0"/>
              <a:t>は、割り込み処理実行中でもその要求が受け付けられ、別の番地に飛びます。この機構を実現するには</a:t>
            </a:r>
            <a:r>
              <a:rPr kumimoji="1" lang="en-US" altLang="ja-JP" dirty="0"/>
              <a:t>NMI</a:t>
            </a:r>
            <a:r>
              <a:rPr kumimoji="1" lang="ja-JP" altLang="en-US" dirty="0"/>
              <a:t>専用の</a:t>
            </a:r>
            <a:r>
              <a:rPr kumimoji="1" lang="en-US" altLang="ja-JP" dirty="0"/>
              <a:t>PC</a:t>
            </a:r>
            <a:r>
              <a:rPr kumimoji="1" lang="ja-JP" altLang="en-US" dirty="0"/>
              <a:t>退避用レジスタ、リターン命令が必要になります。</a:t>
            </a:r>
            <a:r>
              <a:rPr kumimoji="1" lang="en-US" altLang="ja-JP" dirty="0"/>
              <a:t>RISC-V</a:t>
            </a:r>
            <a:r>
              <a:rPr kumimoji="1" lang="ja-JP" altLang="en-US" dirty="0"/>
              <a:t>の場合は、基本的には多重割込みはサポートしていません。しかし、割込みのモードが、マシンモードとユーザーモードが分かれており、割込みという優先順位の高い割込みを持ちます。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12</a:t>
            </a:fld>
            <a:endParaRPr kumimoji="1" lang="ja-JP" altLang="en-US"/>
          </a:p>
        </p:txBody>
      </p:sp>
    </p:spTree>
    <p:extLst>
      <p:ext uri="{BB962C8B-B14F-4D97-AF65-F5344CB8AC3E}">
        <p14:creationId xmlns:p14="http://schemas.microsoft.com/office/powerpoint/2010/main" val="775051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割り込みの実装はパイプライン化を行うと頭痛の種になりますが、現在の状況では比較的簡単です。入力信号として割り込み要求</a:t>
            </a:r>
            <a:r>
              <a:rPr kumimoji="1" lang="en-US" altLang="ja-JP" dirty="0" err="1"/>
              <a:t>intrq</a:t>
            </a:r>
            <a:r>
              <a:rPr kumimoji="1" lang="ja-JP" altLang="en-US" dirty="0"/>
              <a:t>を加え、状態として割り込み許可かどうかを示す</a:t>
            </a:r>
            <a:r>
              <a:rPr kumimoji="1" lang="en-US" altLang="ja-JP" dirty="0" err="1"/>
              <a:t>inten</a:t>
            </a:r>
            <a:r>
              <a:rPr kumimoji="1" lang="ja-JP" altLang="en-US" dirty="0"/>
              <a:t>を設けます。また、</a:t>
            </a:r>
            <a:r>
              <a:rPr kumimoji="1" lang="en-US" altLang="ja-JP" dirty="0"/>
              <a:t>PC</a:t>
            </a:r>
            <a:r>
              <a:rPr kumimoji="1" lang="ja-JP" altLang="en-US" dirty="0"/>
              <a:t>保存用に</a:t>
            </a:r>
            <a:r>
              <a:rPr kumimoji="1" lang="en-US" altLang="ja-JP" dirty="0" err="1"/>
              <a:t>epc</a:t>
            </a:r>
            <a:r>
              <a:rPr kumimoji="1" lang="ja-JP" altLang="en-US" dirty="0"/>
              <a:t>を設けます。割り込みが掛かったら、そのサイクルは実装せず、</a:t>
            </a:r>
            <a:r>
              <a:rPr kumimoji="1" lang="en-US" altLang="ja-JP" dirty="0"/>
              <a:t>NOP</a:t>
            </a:r>
            <a:r>
              <a:rPr kumimoji="1" lang="ja-JP" altLang="en-US" dirty="0"/>
              <a:t>とし、次の</a:t>
            </a:r>
            <a:r>
              <a:rPr kumimoji="1" lang="en-US" altLang="ja-JP" dirty="0"/>
              <a:t>PC</a:t>
            </a:r>
            <a:r>
              <a:rPr kumimoji="1" lang="ja-JP" altLang="en-US" dirty="0"/>
              <a:t>から命令をフェッチさせます。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13</a:t>
            </a:fld>
            <a:endParaRPr kumimoji="1" lang="ja-JP" altLang="en-US"/>
          </a:p>
        </p:txBody>
      </p:sp>
    </p:spTree>
    <p:extLst>
      <p:ext uri="{BB962C8B-B14F-4D97-AF65-F5344CB8AC3E}">
        <p14:creationId xmlns:p14="http://schemas.microsoft.com/office/powerpoint/2010/main" val="2978392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PC</a:t>
            </a:r>
            <a:r>
              <a:rPr kumimoji="1" lang="ja-JP" altLang="en-US" dirty="0"/>
              <a:t>周辺は、要求があって許可されていれば、</a:t>
            </a:r>
            <a:r>
              <a:rPr kumimoji="1" lang="en-US" altLang="ja-JP" dirty="0"/>
              <a:t>PC</a:t>
            </a:r>
            <a:r>
              <a:rPr kumimoji="1" lang="ja-JP" altLang="en-US" dirty="0"/>
              <a:t>は割り込みプログラムの先頭番地</a:t>
            </a:r>
            <a:r>
              <a:rPr kumimoji="1" lang="en-US" altLang="ja-JP" dirty="0"/>
              <a:t>(</a:t>
            </a:r>
            <a:r>
              <a:rPr kumimoji="1" lang="en-US" altLang="ja-JP" dirty="0" err="1"/>
              <a:t>mtvec</a:t>
            </a:r>
            <a:r>
              <a:rPr kumimoji="1" lang="ja-JP" altLang="en-US" dirty="0"/>
              <a:t>の中の番地）に飛ぶようにします。さらに</a:t>
            </a:r>
            <a:r>
              <a:rPr kumimoji="1" lang="en-US" altLang="ja-JP" dirty="0" err="1"/>
              <a:t>mret</a:t>
            </a:r>
            <a:r>
              <a:rPr kumimoji="1" lang="ja-JP" altLang="en-US" dirty="0"/>
              <a:t>命令によってい</a:t>
            </a:r>
            <a:r>
              <a:rPr kumimoji="1" lang="en-US" altLang="ja-JP" dirty="0" err="1"/>
              <a:t>mtvec</a:t>
            </a:r>
            <a:r>
              <a:rPr kumimoji="1" lang="ja-JP" altLang="en-US" dirty="0"/>
              <a:t>の中身を</a:t>
            </a:r>
            <a:r>
              <a:rPr kumimoji="1" lang="en-US" altLang="ja-JP" dirty="0"/>
              <a:t>PC</a:t>
            </a:r>
            <a:r>
              <a:rPr kumimoji="1" lang="ja-JP" altLang="en-US" dirty="0"/>
              <a:t>に戻すようにします。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14</a:t>
            </a:fld>
            <a:endParaRPr kumimoji="1" lang="ja-JP" altLang="en-US"/>
          </a:p>
        </p:txBody>
      </p:sp>
    </p:spTree>
    <p:extLst>
      <p:ext uri="{BB962C8B-B14F-4D97-AF65-F5344CB8AC3E}">
        <p14:creationId xmlns:p14="http://schemas.microsoft.com/office/powerpoint/2010/main" val="409970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割り込み許可フラグと、</a:t>
            </a:r>
            <a:r>
              <a:rPr kumimoji="1" lang="en-US" altLang="ja-JP" dirty="0" err="1"/>
              <a:t>mepc</a:t>
            </a:r>
            <a:r>
              <a:rPr kumimoji="1" lang="ja-JP" altLang="en-US" dirty="0"/>
              <a:t>レジスタの制御用のコードを加えます。ここでは</a:t>
            </a:r>
            <a:r>
              <a:rPr kumimoji="1" lang="en-US" altLang="ja-JP" dirty="0" err="1"/>
              <a:t>mstatus</a:t>
            </a:r>
            <a:r>
              <a:rPr kumimoji="1" lang="ja-JP" altLang="en-US" dirty="0"/>
              <a:t>は</a:t>
            </a:r>
            <a:r>
              <a:rPr kumimoji="1" lang="en-US" altLang="ja-JP" dirty="0"/>
              <a:t>1</a:t>
            </a:r>
            <a:r>
              <a:rPr kumimoji="1" lang="ja-JP" altLang="en-US" dirty="0"/>
              <a:t>ビットしか実装していませんが、本来、モードに依存した情報を多数持っています。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15</a:t>
            </a:fld>
            <a:endParaRPr kumimoji="1" lang="ja-JP" altLang="en-US"/>
          </a:p>
        </p:txBody>
      </p:sp>
    </p:spTree>
    <p:extLst>
      <p:ext uri="{BB962C8B-B14F-4D97-AF65-F5344CB8AC3E}">
        <p14:creationId xmlns:p14="http://schemas.microsoft.com/office/powerpoint/2010/main" val="37774494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では最後に</a:t>
            </a:r>
            <a:r>
              <a:rPr kumimoji="1" lang="en-US" altLang="ja-JP" dirty="0"/>
              <a:t>I/O</a:t>
            </a:r>
            <a:r>
              <a:rPr kumimoji="1" lang="ja-JP" altLang="en-US" dirty="0"/>
              <a:t>に関するもう一つの問題点を取り上げます。</a:t>
            </a:r>
            <a:r>
              <a:rPr kumimoji="1" lang="en-US" altLang="ja-JP" dirty="0"/>
              <a:t>I/O</a:t>
            </a:r>
            <a:r>
              <a:rPr kumimoji="1" lang="ja-JP" altLang="en-US" dirty="0"/>
              <a:t>から入力する場合、</a:t>
            </a:r>
            <a:r>
              <a:rPr kumimoji="1" lang="en-US" altLang="ja-JP" dirty="0" err="1"/>
              <a:t>lb</a:t>
            </a:r>
            <a:r>
              <a:rPr kumimoji="1" lang="ja-JP" altLang="en-US" dirty="0"/>
              <a:t>で一度</a:t>
            </a:r>
            <a:r>
              <a:rPr kumimoji="1" lang="en-US" altLang="ja-JP" dirty="0"/>
              <a:t>CPU</a:t>
            </a:r>
            <a:r>
              <a:rPr kumimoji="1" lang="ja-JP" altLang="en-US" dirty="0"/>
              <a:t>のレジスタに取ってきて、</a:t>
            </a:r>
            <a:r>
              <a:rPr kumimoji="1" lang="en-US" altLang="ja-JP" dirty="0" err="1"/>
              <a:t>sb</a:t>
            </a:r>
            <a:r>
              <a:rPr kumimoji="1" lang="ja-JP" altLang="en-US" dirty="0" err="1"/>
              <a:t>でメ</a:t>
            </a:r>
            <a:r>
              <a:rPr kumimoji="1" lang="ja-JP" altLang="en-US" dirty="0"/>
              <a:t>モリにしまいます。これは</a:t>
            </a:r>
            <a:r>
              <a:rPr kumimoji="1" lang="en-US" altLang="ja-JP" dirty="0"/>
              <a:t>2</a:t>
            </a:r>
            <a:r>
              <a:rPr kumimoji="1" lang="ja-JP" altLang="en-US" dirty="0"/>
              <a:t>回コピー作業を行っていることに相当します。このように完全にプログラムで制御する</a:t>
            </a:r>
            <a:r>
              <a:rPr kumimoji="1" lang="en-US" altLang="ja-JP" dirty="0"/>
              <a:t>IO</a:t>
            </a:r>
            <a:r>
              <a:rPr kumimoji="1" lang="ja-JP" altLang="en-US" dirty="0"/>
              <a:t>を</a:t>
            </a:r>
            <a:r>
              <a:rPr kumimoji="1" lang="en-US" altLang="ja-JP" dirty="0"/>
              <a:t>PIO</a:t>
            </a:r>
            <a:r>
              <a:rPr kumimoji="1" lang="ja-JP" altLang="en-US" dirty="0"/>
              <a:t>と呼ぶことがあります。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16</a:t>
            </a:fld>
            <a:endParaRPr kumimoji="1" lang="ja-JP" altLang="en-US"/>
          </a:p>
        </p:txBody>
      </p:sp>
    </p:spTree>
    <p:extLst>
      <p:ext uri="{BB962C8B-B14F-4D97-AF65-F5344CB8AC3E}">
        <p14:creationId xmlns:p14="http://schemas.microsoft.com/office/powerpoint/2010/main" val="16559033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逆に</a:t>
            </a:r>
            <a:r>
              <a:rPr kumimoji="1" lang="en-US" altLang="ja-JP" dirty="0"/>
              <a:t>I/O</a:t>
            </a:r>
            <a:r>
              <a:rPr kumimoji="1" lang="ja-JP" altLang="en-US" dirty="0"/>
              <a:t>から出力する場合はどうでしょう？</a:t>
            </a:r>
            <a:r>
              <a:rPr kumimoji="1" lang="en-US" altLang="ja-JP" dirty="0" err="1"/>
              <a:t>lb</a:t>
            </a:r>
            <a:r>
              <a:rPr kumimoji="1" lang="ja-JP" altLang="en-US" dirty="0"/>
              <a:t>でメモリから</a:t>
            </a:r>
            <a:r>
              <a:rPr kumimoji="1" lang="en-US" altLang="ja-JP" dirty="0"/>
              <a:t>CPU</a:t>
            </a:r>
            <a:r>
              <a:rPr kumimoji="1" lang="ja-JP" altLang="en-US" dirty="0"/>
              <a:t>のレジスタにデータを取ってきて、そこから</a:t>
            </a:r>
            <a:r>
              <a:rPr kumimoji="1" lang="en-US" altLang="ja-JP" dirty="0"/>
              <a:t>I/O</a:t>
            </a:r>
            <a:r>
              <a:rPr kumimoji="1" lang="ja-JP" altLang="en-US" dirty="0"/>
              <a:t>にデータを出力します。</a:t>
            </a:r>
            <a:r>
              <a:rPr kumimoji="1" lang="en-US" altLang="ja-JP" dirty="0"/>
              <a:t>2</a:t>
            </a:r>
            <a:r>
              <a:rPr kumimoji="1" lang="ja-JP" altLang="en-US" dirty="0"/>
              <a:t>回のコピーが必要です。これは、</a:t>
            </a:r>
            <a:r>
              <a:rPr kumimoji="1" lang="en-US" altLang="ja-JP" dirty="0"/>
              <a:t>CPU</a:t>
            </a:r>
            <a:r>
              <a:rPr kumimoji="1" lang="ja-JP" altLang="en-US" dirty="0"/>
              <a:t>が常にメモリと</a:t>
            </a:r>
            <a:r>
              <a:rPr kumimoji="1" lang="en-US" altLang="ja-JP" dirty="0"/>
              <a:t>I/O</a:t>
            </a:r>
            <a:r>
              <a:rPr kumimoji="1" lang="ja-JP" altLang="en-US" dirty="0"/>
              <a:t>を結ぶバスの利用権を握り続けているためです。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17</a:t>
            </a:fld>
            <a:endParaRPr kumimoji="1" lang="ja-JP" altLang="en-US"/>
          </a:p>
        </p:txBody>
      </p:sp>
    </p:spTree>
    <p:extLst>
      <p:ext uri="{BB962C8B-B14F-4D97-AF65-F5344CB8AC3E}">
        <p14:creationId xmlns:p14="http://schemas.microsoft.com/office/powerpoint/2010/main" val="25669607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DMA(Direct</a:t>
            </a:r>
            <a:r>
              <a:rPr kumimoji="1" lang="ja-JP" altLang="en-US" dirty="0"/>
              <a:t> </a:t>
            </a:r>
            <a:r>
              <a:rPr kumimoji="1" lang="en-US" altLang="ja-JP" dirty="0"/>
              <a:t>Memory</a:t>
            </a:r>
            <a:r>
              <a:rPr kumimoji="1" lang="ja-JP" altLang="en-US" dirty="0"/>
              <a:t> </a:t>
            </a:r>
            <a:r>
              <a:rPr kumimoji="1" lang="en-US" altLang="ja-JP" dirty="0"/>
              <a:t>Access</a:t>
            </a:r>
            <a:r>
              <a:rPr kumimoji="1" lang="ja-JP" altLang="en-US" dirty="0"/>
              <a:t>）は、この問題を解決するための方法です。まず</a:t>
            </a:r>
            <a:r>
              <a:rPr kumimoji="1" lang="en-US" altLang="ja-JP" dirty="0"/>
              <a:t>I/O</a:t>
            </a:r>
            <a:r>
              <a:rPr kumimoji="1" lang="ja-JP" altLang="en-US" dirty="0"/>
              <a:t>から</a:t>
            </a:r>
            <a:r>
              <a:rPr kumimoji="1" lang="en-US" altLang="ja-JP" dirty="0"/>
              <a:t>DMA</a:t>
            </a:r>
            <a:r>
              <a:rPr kumimoji="1" lang="ja-JP" altLang="en-US" dirty="0"/>
              <a:t>要求を出します。</a:t>
            </a:r>
            <a:r>
              <a:rPr kumimoji="1" lang="en-US" altLang="ja-JP" dirty="0"/>
              <a:t>CPU</a:t>
            </a:r>
            <a:r>
              <a:rPr kumimoji="1" lang="ja-JP" altLang="en-US" dirty="0"/>
              <a:t>は受付可能であれば、</a:t>
            </a:r>
            <a:r>
              <a:rPr kumimoji="1" lang="en-US" altLang="ja-JP" dirty="0"/>
              <a:t>DMA</a:t>
            </a:r>
            <a:r>
              <a:rPr kumimoji="1" lang="ja-JP" altLang="en-US" dirty="0"/>
              <a:t>を許可し、バスの利用権を開放します。</a:t>
            </a:r>
            <a:r>
              <a:rPr kumimoji="1" lang="en-US" altLang="ja-JP" dirty="0"/>
              <a:t>I/O</a:t>
            </a:r>
            <a:r>
              <a:rPr kumimoji="1" lang="ja-JP" altLang="en-US" dirty="0"/>
              <a:t>は</a:t>
            </a:r>
            <a:r>
              <a:rPr kumimoji="1" lang="en-US" altLang="ja-JP" dirty="0"/>
              <a:t>CPU</a:t>
            </a:r>
            <a:r>
              <a:rPr kumimoji="1" lang="ja-JP" altLang="en-US" dirty="0"/>
              <a:t>に代わってバスを使って、直接メモリとの間でデータを交換します。</a:t>
            </a:r>
            <a:r>
              <a:rPr kumimoji="1" lang="en-US" altLang="ja-JP" dirty="0"/>
              <a:t>DMA</a:t>
            </a:r>
            <a:r>
              <a:rPr kumimoji="1" lang="ja-JP" altLang="en-US" dirty="0"/>
              <a:t>は一度にデータを転送するブロック転送（バースト転送）に向いていて、大規模なデータを高速に転送するのに使われます。終了後はバスを開放し、</a:t>
            </a:r>
            <a:r>
              <a:rPr kumimoji="1" lang="en-US" altLang="ja-JP" dirty="0"/>
              <a:t>CPU</a:t>
            </a:r>
            <a:r>
              <a:rPr kumimoji="1" lang="ja-JP" altLang="en-US" dirty="0"/>
              <a:t>に利用権を返します。</a:t>
            </a:r>
            <a:r>
              <a:rPr kumimoji="1" lang="en-US" altLang="ja-JP" dirty="0"/>
              <a:t>CPU</a:t>
            </a:r>
            <a:r>
              <a:rPr kumimoji="1" lang="ja-JP" altLang="en-US" dirty="0"/>
              <a:t>のプログラムは</a:t>
            </a:r>
            <a:r>
              <a:rPr kumimoji="1" lang="en-US" altLang="ja-JP" dirty="0"/>
              <a:t>DMA</a:t>
            </a:r>
            <a:r>
              <a:rPr kumimoji="1" lang="ja-JP" altLang="en-US" dirty="0"/>
              <a:t>が掛かったことを知らないので、必要があれば割り込みを掛けて知らせてやる必要があります。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18</a:t>
            </a:fld>
            <a:endParaRPr kumimoji="1" lang="ja-JP" altLang="en-US"/>
          </a:p>
        </p:txBody>
      </p:sp>
    </p:spTree>
    <p:extLst>
      <p:ext uri="{BB962C8B-B14F-4D97-AF65-F5344CB8AC3E}">
        <p14:creationId xmlns:p14="http://schemas.microsoft.com/office/powerpoint/2010/main" val="1150331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インフォ丸が教えてくれる今日のまとめです。今回はいろいろな言葉が出たので意味は理解しましょう。</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19</a:t>
            </a:fld>
            <a:endParaRPr kumimoji="1" lang="ja-JP" altLang="en-US"/>
          </a:p>
        </p:txBody>
      </p:sp>
    </p:spTree>
    <p:extLst>
      <p:ext uri="{BB962C8B-B14F-4D97-AF65-F5344CB8AC3E}">
        <p14:creationId xmlns:p14="http://schemas.microsoft.com/office/powerpoint/2010/main" val="24758033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以下のページは、ヒントです。</a:t>
            </a:r>
          </a:p>
        </p:txBody>
      </p:sp>
      <p:sp>
        <p:nvSpPr>
          <p:cNvPr id="4" name="スライド番号プレースホルダー 3"/>
          <p:cNvSpPr>
            <a:spLocks noGrp="1"/>
          </p:cNvSpPr>
          <p:nvPr>
            <p:ph type="sldNum" sz="quarter" idx="10"/>
          </p:nvPr>
        </p:nvSpPr>
        <p:spPr/>
        <p:txBody>
          <a:bodyPr/>
          <a:lstStyle/>
          <a:p>
            <a:fld id="{1430273C-C9BC-4A50-8915-9195BF143EE0}" type="slidenum">
              <a:rPr kumimoji="1" lang="ja-JP" altLang="en-US" smtClean="0"/>
              <a:t>20</a:t>
            </a:fld>
            <a:endParaRPr kumimoji="1" lang="ja-JP" altLang="en-US"/>
          </a:p>
        </p:txBody>
      </p:sp>
    </p:spTree>
    <p:extLst>
      <p:ext uri="{BB962C8B-B14F-4D97-AF65-F5344CB8AC3E}">
        <p14:creationId xmlns:p14="http://schemas.microsoft.com/office/powerpoint/2010/main" val="2595518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さて、今までの</a:t>
            </a:r>
            <a:r>
              <a:rPr kumimoji="1" lang="en-US" altLang="ja-JP" dirty="0"/>
              <a:t>I/O</a:t>
            </a:r>
            <a:r>
              <a:rPr kumimoji="1" lang="ja-JP" altLang="en-US" dirty="0"/>
              <a:t>は、常に</a:t>
            </a:r>
            <a:r>
              <a:rPr kumimoji="1" lang="en-US" altLang="ja-JP" dirty="0"/>
              <a:t>CPU</a:t>
            </a:r>
            <a:r>
              <a:rPr kumimoji="1" lang="ja-JP" altLang="en-US" dirty="0"/>
              <a:t>の方から</a:t>
            </a:r>
            <a:r>
              <a:rPr kumimoji="1" lang="en-US" altLang="ja-JP" dirty="0"/>
              <a:t>I/O</a:t>
            </a:r>
            <a:r>
              <a:rPr kumimoji="1" lang="ja-JP" altLang="en-US" dirty="0"/>
              <a:t>の状態を見に行かなければならないです。このため、</a:t>
            </a:r>
            <a:r>
              <a:rPr kumimoji="1" lang="en-US" altLang="ja-JP" dirty="0"/>
              <a:t>I/O</a:t>
            </a:r>
            <a:r>
              <a:rPr kumimoji="1" lang="ja-JP" altLang="en-US" dirty="0"/>
              <a:t>を行うと、他の処理ができなくなってしまいます。逆に何か処理をはじめると、定期的に</a:t>
            </a:r>
            <a:r>
              <a:rPr kumimoji="1" lang="en-US" altLang="ja-JP" dirty="0"/>
              <a:t>I/O</a:t>
            </a:r>
            <a:r>
              <a:rPr kumimoji="1" lang="ja-JP" altLang="en-US" dirty="0"/>
              <a:t>を見に行かねばならず、大変です。考えてみると、</a:t>
            </a:r>
            <a:r>
              <a:rPr kumimoji="1" lang="en-US" altLang="ja-JP" dirty="0"/>
              <a:t>I</a:t>
            </a:r>
            <a:r>
              <a:rPr kumimoji="1" lang="ja-JP" altLang="en-US" dirty="0"/>
              <a:t>／</a:t>
            </a:r>
            <a:r>
              <a:rPr kumimoji="1" lang="en-US" altLang="ja-JP" dirty="0"/>
              <a:t>O</a:t>
            </a:r>
            <a:r>
              <a:rPr kumimoji="1" lang="ja-JP" altLang="en-US" dirty="0"/>
              <a:t>が</a:t>
            </a:r>
            <a:r>
              <a:rPr kumimoji="1" lang="en-US" altLang="ja-JP" dirty="0"/>
              <a:t>CPU</a:t>
            </a:r>
            <a:r>
              <a:rPr kumimoji="1" lang="ja-JP" altLang="en-US" dirty="0"/>
              <a:t>に何か要求があっても、</a:t>
            </a:r>
            <a:r>
              <a:rPr kumimoji="1" lang="en-US" altLang="ja-JP" dirty="0"/>
              <a:t>CPU</a:t>
            </a:r>
            <a:r>
              <a:rPr kumimoji="1" lang="ja-JP" altLang="en-US" dirty="0"/>
              <a:t>が読みに行くまではそれを知らせる手段はありません。</a:t>
            </a:r>
            <a:r>
              <a:rPr kumimoji="1" lang="en-US" altLang="ja-JP" dirty="0"/>
              <a:t>CPU</a:t>
            </a:r>
            <a:r>
              <a:rPr kumimoji="1" lang="ja-JP" altLang="en-US" dirty="0"/>
              <a:t>の基本はとことん自分中心にできているのです。</a:t>
            </a:r>
            <a:endParaRPr kumimoji="1" lang="en-US" altLang="ja-JP" dirty="0"/>
          </a:p>
          <a:p>
            <a:r>
              <a:rPr kumimoji="1" lang="ja-JP" altLang="en-US" dirty="0"/>
              <a:t>これでは困るので、</a:t>
            </a:r>
            <a:r>
              <a:rPr kumimoji="1" lang="en-US" altLang="ja-JP" dirty="0"/>
              <a:t>I/O</a:t>
            </a:r>
            <a:r>
              <a:rPr kumimoji="1" lang="ja-JP" altLang="en-US" dirty="0"/>
              <a:t>側から</a:t>
            </a:r>
            <a:r>
              <a:rPr kumimoji="1" lang="en-US" altLang="ja-JP" dirty="0"/>
              <a:t>CPU</a:t>
            </a:r>
            <a:r>
              <a:rPr kumimoji="1" lang="ja-JP" altLang="en-US" dirty="0"/>
              <a:t>に対して要求を出す機構が生まれました。これが割り込み（</a:t>
            </a:r>
            <a:r>
              <a:rPr kumimoji="1" lang="en-US" altLang="ja-JP" dirty="0"/>
              <a:t>Interrupt)</a:t>
            </a:r>
            <a:r>
              <a:rPr kumimoji="1" lang="ja-JP" altLang="en-US" dirty="0"/>
              <a:t>です。</a:t>
            </a:r>
            <a:r>
              <a:rPr kumimoji="1" lang="en-US" altLang="ja-JP" dirty="0"/>
              <a:t>I/O</a:t>
            </a:r>
            <a:r>
              <a:rPr kumimoji="1" lang="ja-JP" altLang="en-US" dirty="0"/>
              <a:t>は</a:t>
            </a:r>
            <a:r>
              <a:rPr kumimoji="1" lang="en-US" altLang="ja-JP" dirty="0"/>
              <a:t>CPU</a:t>
            </a:r>
            <a:r>
              <a:rPr kumimoji="1" lang="ja-JP" altLang="en-US" dirty="0"/>
              <a:t>に対して割り込み要求を出します。</a:t>
            </a:r>
            <a:r>
              <a:rPr kumimoji="1" lang="en-US" altLang="ja-JP" dirty="0"/>
              <a:t>CPU</a:t>
            </a:r>
            <a:r>
              <a:rPr kumimoji="1" lang="ja-JP" altLang="en-US" dirty="0"/>
              <a:t>はこれを受け付けると、自動的に</a:t>
            </a:r>
            <a:r>
              <a:rPr kumimoji="1" lang="en-US" altLang="ja-JP" dirty="0"/>
              <a:t>PC</a:t>
            </a:r>
            <a:r>
              <a:rPr kumimoji="1" lang="ja-JP" altLang="en-US" dirty="0"/>
              <a:t>が割り込み処理ルーチンの先頭に変更されます。この際、戻り番地はどこかに保存しておきます。割り込み処理ルーチンを実行し、終了後リターン命令で元のルーチンに戻ります。この際、元のルーチンは割り込みが起きなかったかのように実行されなければならないで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2</a:t>
            </a:fld>
            <a:endParaRPr kumimoji="1" lang="ja-JP" altLang="en-US"/>
          </a:p>
        </p:txBody>
      </p:sp>
    </p:spTree>
    <p:extLst>
      <p:ext uri="{BB962C8B-B14F-4D97-AF65-F5344CB8AC3E}">
        <p14:creationId xmlns:p14="http://schemas.microsoft.com/office/powerpoint/2010/main" val="11482864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スタックとは、データを積む棚です。この棚にデータを積む操作を</a:t>
            </a:r>
            <a:r>
              <a:rPr kumimoji="1" lang="en-US" altLang="ja-JP" dirty="0"/>
              <a:t>push</a:t>
            </a:r>
            <a:r>
              <a:rPr kumimoji="1" lang="ja-JP" altLang="en-US" dirty="0" err="1"/>
              <a:t>、</a:t>
            </a:r>
            <a:r>
              <a:rPr kumimoji="1" lang="ja-JP" altLang="en-US" dirty="0"/>
              <a:t>棚から取り出す操作を</a:t>
            </a:r>
            <a:r>
              <a:rPr kumimoji="1" lang="en-US" altLang="ja-JP" dirty="0"/>
              <a:t>pop</a:t>
            </a:r>
            <a:r>
              <a:rPr kumimoji="1" lang="ja-JP" altLang="en-US" dirty="0"/>
              <a:t>と呼びます。先に積んだものが後から取り出されることから</a:t>
            </a:r>
            <a:r>
              <a:rPr kumimoji="1" lang="en-US" altLang="ja-JP" dirty="0"/>
              <a:t>LIFO</a:t>
            </a:r>
            <a:r>
              <a:rPr kumimoji="1" lang="ja-JP" altLang="en-US" dirty="0"/>
              <a:t> </a:t>
            </a:r>
            <a:r>
              <a:rPr kumimoji="1" lang="en-US" altLang="ja-JP" dirty="0"/>
              <a:t>(Last</a:t>
            </a:r>
            <a:r>
              <a:rPr kumimoji="1" lang="en-US" altLang="ja-JP" baseline="0" dirty="0"/>
              <a:t> In </a:t>
            </a:r>
            <a:r>
              <a:rPr kumimoji="1" lang="en-US" altLang="ja-JP" baseline="0" dirty="0" err="1"/>
              <a:t>Fi$st</a:t>
            </a:r>
            <a:r>
              <a:rPr kumimoji="1" lang="en-US" altLang="ja-JP" baseline="0" dirty="0"/>
              <a:t> Out)</a:t>
            </a:r>
            <a:r>
              <a:rPr kumimoji="1" lang="ja-JP" altLang="en-US" baseline="0" dirty="0"/>
              <a:t>と呼びます。逆に考えると、後に積んだものが先に取り出されるので</a:t>
            </a:r>
            <a:r>
              <a:rPr kumimoji="1" lang="en-US" altLang="ja-JP" baseline="0" dirty="0"/>
              <a:t>FILO</a:t>
            </a:r>
            <a:r>
              <a:rPr kumimoji="1" lang="ja-JP" altLang="en-US" baseline="0" dirty="0"/>
              <a:t>（</a:t>
            </a:r>
            <a:r>
              <a:rPr kumimoji="1" lang="en-US" altLang="ja-JP" baseline="0" dirty="0" err="1"/>
              <a:t>Fi$st</a:t>
            </a:r>
            <a:r>
              <a:rPr kumimoji="1" lang="en-US" altLang="ja-JP" baseline="0" dirty="0"/>
              <a:t> In Last Out)</a:t>
            </a:r>
            <a:r>
              <a:rPr kumimoji="1" lang="ja-JP" altLang="en-US" baseline="0" dirty="0"/>
              <a:t>と呼ぶ場合もあります。この積んだ逆順に取り出すことのできる性質からサブルーチンコール時にレジスタを退避するのに適しています。</a:t>
            </a:r>
            <a:endParaRPr kumimoji="1" lang="en-US" altLang="ja-JP" baseline="0" dirty="0"/>
          </a:p>
          <a:p>
            <a:r>
              <a:rPr kumimoji="1" lang="ja-JP" altLang="en-US" baseline="0" dirty="0"/>
              <a:t>以前紹介したスタックマシンで利用した演算スタックは、演算用の特殊なメモリですが、サブルーチンコールのレジスタの退避用のスタックは主記憶上に確保するのが普通です。スタックは棚ですが、ばねがついているイメージがあります。データを積むときは押し込むイメージから</a:t>
            </a:r>
            <a:r>
              <a:rPr kumimoji="1" lang="en-US" altLang="ja-JP" baseline="0" dirty="0"/>
              <a:t>push</a:t>
            </a:r>
            <a:r>
              <a:rPr kumimoji="1" lang="ja-JP" altLang="en-US" baseline="0" dirty="0"/>
              <a:t>と呼び、取り出すときは、飛び出すイメージから</a:t>
            </a:r>
            <a:r>
              <a:rPr kumimoji="1" lang="en-US" altLang="ja-JP" baseline="0" dirty="0"/>
              <a:t>pop</a:t>
            </a:r>
            <a:r>
              <a:rPr kumimoji="1" lang="ja-JP" altLang="en-US" baseline="0" dirty="0"/>
              <a:t>と呼ばれます。</a:t>
            </a:r>
            <a:endParaRPr kumimoji="1" lang="ja-JP" altLang="en-US" dirty="0"/>
          </a:p>
        </p:txBody>
      </p:sp>
      <p:sp>
        <p:nvSpPr>
          <p:cNvPr id="4" name="スライド番号プレースホルダー 3"/>
          <p:cNvSpPr>
            <a:spLocks noGrp="1"/>
          </p:cNvSpPr>
          <p:nvPr>
            <p:ph type="sldNum" sz="quarter" idx="10"/>
          </p:nvPr>
        </p:nvSpPr>
        <p:spPr/>
        <p:txBody>
          <a:bodyPr/>
          <a:lstStyle/>
          <a:p>
            <a:fld id="{CFE1139F-30DC-479C-9ECD-2E48C3A79666}" type="slidenum">
              <a:rPr kumimoji="1" lang="ja-JP" altLang="en-US" smtClean="0"/>
              <a:t>21</a:t>
            </a:fld>
            <a:endParaRPr kumimoji="1" lang="ja-JP" altLang="en-US"/>
          </a:p>
        </p:txBody>
      </p:sp>
    </p:spTree>
    <p:extLst>
      <p:ext uri="{BB962C8B-B14F-4D97-AF65-F5344CB8AC3E}">
        <p14:creationId xmlns:p14="http://schemas.microsoft.com/office/powerpoint/2010/main" val="16042110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のメモリ領域を示します。この図は下が</a:t>
            </a:r>
            <a:r>
              <a:rPr kumimoji="1" lang="en-US" altLang="ja-JP" dirty="0"/>
              <a:t>0</a:t>
            </a:r>
            <a:r>
              <a:rPr kumimoji="1" lang="ja-JP" altLang="en-US" dirty="0"/>
              <a:t>番地で上に行くほど番地が増えるのでご注意ください。プログラムは</a:t>
            </a:r>
            <a:r>
              <a:rPr kumimoji="1" lang="en-US" altLang="ja-JP" dirty="0"/>
              <a:t>0001_0000</a:t>
            </a:r>
            <a:r>
              <a:rPr kumimoji="1" lang="ja-JP" altLang="en-US" dirty="0"/>
              <a:t>から貼り付けます。</a:t>
            </a:r>
            <a:r>
              <a:rPr kumimoji="1" lang="en-US" altLang="ja-JP" dirty="0"/>
              <a:t>PC</a:t>
            </a:r>
            <a:r>
              <a:rPr kumimoji="1" lang="ja-JP" altLang="en-US" dirty="0"/>
              <a:t>もリセットすると</a:t>
            </a:r>
            <a:r>
              <a:rPr kumimoji="1" lang="en-US" altLang="ja-JP" dirty="0"/>
              <a:t>0001_0000</a:t>
            </a:r>
            <a:r>
              <a:rPr kumimoji="1" lang="ja-JP" altLang="en-US" dirty="0"/>
              <a:t>になるように設定します。（ここでは</a:t>
            </a:r>
            <a:r>
              <a:rPr kumimoji="1" lang="en-US" altLang="ja-JP" dirty="0"/>
              <a:t>0</a:t>
            </a:r>
            <a:r>
              <a:rPr kumimoji="1" lang="ja-JP" altLang="en-US" dirty="0"/>
              <a:t>番地にしてしまいます。）</a:t>
            </a:r>
            <a:r>
              <a:rPr kumimoji="1" lang="en-US" altLang="ja-JP" dirty="0"/>
              <a:t>1000_0000</a:t>
            </a:r>
            <a:r>
              <a:rPr kumimoji="1" lang="ja-JP" altLang="en-US" dirty="0"/>
              <a:t>からは静的なデータを割り付け、スタックは</a:t>
            </a:r>
            <a:r>
              <a:rPr kumimoji="1" lang="en-US" altLang="ja-JP" dirty="0" err="1"/>
              <a:t>bfff_ffff</a:t>
            </a:r>
            <a:r>
              <a:rPr kumimoji="1" lang="ja-JP" altLang="en-US" dirty="0"/>
              <a:t>から番地の下の方に伸ばしていきます。（ここでは</a:t>
            </a:r>
            <a:r>
              <a:rPr kumimoji="1" lang="en-US" altLang="ja-JP" dirty="0"/>
              <a:t>1000</a:t>
            </a:r>
            <a:r>
              <a:rPr kumimoji="1" lang="ja-JP" altLang="en-US" dirty="0"/>
              <a:t>番地に設定してあります）</a:t>
            </a:r>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22</a:t>
            </a:fld>
            <a:endParaRPr lang="en-US" altLang="ja-JP"/>
          </a:p>
        </p:txBody>
      </p:sp>
    </p:spTree>
    <p:extLst>
      <p:ext uri="{BB962C8B-B14F-4D97-AF65-F5344CB8AC3E}">
        <p14:creationId xmlns:p14="http://schemas.microsoft.com/office/powerpoint/2010/main" val="830527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際にスタックを作る場合の方法を示します。サブルーチンに入った時に、まずそのサブルーチンで必要なレジスタを数からフレームのサイズを計算し、その分スタックポインタを減らします。そしてその領域内にレジスタを格納して行きます。ここではディスプレースメントが威力を発揮します。サブルーチンの実行が終わったら、レジスタを復帰し、スタックポインタをフレームサイズ分だけ加えます。最後に</a:t>
            </a:r>
            <a:r>
              <a:rPr kumimoji="1" lang="en-US" altLang="ja-JP" dirty="0" err="1"/>
              <a:t>jr</a:t>
            </a:r>
            <a:r>
              <a:rPr kumimoji="1" lang="en-US" altLang="ja-JP" dirty="0"/>
              <a:t> (</a:t>
            </a:r>
            <a:r>
              <a:rPr kumimoji="1" lang="en-US" altLang="ja-JP" dirty="0" err="1"/>
              <a:t>jalr</a:t>
            </a:r>
            <a:r>
              <a:rPr kumimoji="1" lang="en-US" altLang="ja-JP" dirty="0"/>
              <a:t>)</a:t>
            </a:r>
            <a:r>
              <a:rPr kumimoji="1" lang="ja-JP" altLang="en-US" dirty="0"/>
              <a:t>でメインルーチンに戻ります。この方法は、サブルーチン内で別のサブルーチンを呼ぶとその分</a:t>
            </a:r>
            <a:r>
              <a:rPr kumimoji="1" lang="en-US" altLang="ja-JP" dirty="0" err="1"/>
              <a:t>sp</a:t>
            </a:r>
            <a:r>
              <a:rPr kumimoji="1" lang="ja-JP" altLang="en-US" dirty="0"/>
              <a:t>が下に下がり、リターンすると上がります。</a:t>
            </a:r>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23</a:t>
            </a:fld>
            <a:endParaRPr lang="en-US" altLang="ja-JP"/>
          </a:p>
        </p:txBody>
      </p:sp>
    </p:spTree>
    <p:extLst>
      <p:ext uri="{BB962C8B-B14F-4D97-AF65-F5344CB8AC3E}">
        <p14:creationId xmlns:p14="http://schemas.microsoft.com/office/powerpoint/2010/main" val="10590556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実際に数値を入れた例を示します。スタックポインタは</a:t>
            </a:r>
            <a:r>
              <a:rPr kumimoji="1" lang="en-US" altLang="ja-JP" dirty="0"/>
              <a:t>x2,</a:t>
            </a:r>
            <a:r>
              <a:rPr kumimoji="1" lang="ja-JP" altLang="en-US" dirty="0"/>
              <a:t>戻り番地のレジスタには</a:t>
            </a:r>
            <a:r>
              <a:rPr kumimoji="1" lang="en-US" altLang="ja-JP" dirty="0"/>
              <a:t>x1</a:t>
            </a:r>
            <a:r>
              <a:rPr kumimoji="1" lang="ja-JP" altLang="en-US" dirty="0"/>
              <a:t>を使います。ここでは</a:t>
            </a:r>
            <a:r>
              <a:rPr kumimoji="1" lang="en-US" altLang="ja-JP" dirty="0"/>
              <a:t>x18</a:t>
            </a:r>
            <a:r>
              <a:rPr kumimoji="1" lang="ja-JP" altLang="en-US" dirty="0"/>
              <a:t>、</a:t>
            </a:r>
            <a:r>
              <a:rPr kumimoji="1" lang="en-US" altLang="ja-JP" dirty="0"/>
              <a:t>x19</a:t>
            </a:r>
            <a:r>
              <a:rPr kumimoji="1" lang="ja-JP" altLang="en-US" dirty="0"/>
              <a:t>、</a:t>
            </a:r>
            <a:r>
              <a:rPr kumimoji="1" lang="en-US" altLang="ja-JP" dirty="0"/>
              <a:t>x1</a:t>
            </a:r>
            <a:r>
              <a:rPr kumimoji="1" lang="ja-JP" altLang="en-US" dirty="0"/>
              <a:t>を保存</a:t>
            </a:r>
            <a:r>
              <a:rPr kumimoji="1" lang="en-US" altLang="ja-JP" dirty="0"/>
              <a:t>/</a:t>
            </a:r>
            <a:r>
              <a:rPr kumimoji="1" lang="ja-JP" altLang="en-US" dirty="0"/>
              <a:t>復帰しています。</a:t>
            </a:r>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24</a:t>
            </a:fld>
            <a:endParaRPr lang="en-US" altLang="ja-JP"/>
          </a:p>
        </p:txBody>
      </p:sp>
    </p:spTree>
    <p:extLst>
      <p:ext uri="{BB962C8B-B14F-4D97-AF65-F5344CB8AC3E}">
        <p14:creationId xmlns:p14="http://schemas.microsoft.com/office/powerpoint/2010/main" val="2328580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割り込みの実行は、サブルーチンコールと少し似ています。メインルーチンを実行中、割り込みを許可にする命令を実行した後、割り込み要求信号が入ると、割り込み処理ルーチンの先頭に飛びます。ここから始まる割り込み処理ルーチンを実行し、最後に</a:t>
            </a:r>
            <a:r>
              <a:rPr kumimoji="1" lang="en-US" altLang="ja-JP" dirty="0" err="1"/>
              <a:t>mret</a:t>
            </a:r>
            <a:r>
              <a:rPr kumimoji="1" lang="ja-JP" altLang="en-US" dirty="0"/>
              <a:t>（</a:t>
            </a:r>
            <a:r>
              <a:rPr kumimoji="1" lang="en-US" altLang="ja-JP" dirty="0"/>
              <a:t>Machine mode exception return)</a:t>
            </a:r>
            <a:r>
              <a:rPr kumimoji="1" lang="ja-JP" altLang="en-US" dirty="0"/>
              <a:t>命令を実行すると、メインルーチンに戻って、処理を再開します。動作は似ているのですが、サブルーチンコールと違って、どこで割り込みが掛かるかわからない点にあります。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3</a:t>
            </a:fld>
            <a:endParaRPr kumimoji="1" lang="ja-JP" altLang="en-US"/>
          </a:p>
        </p:txBody>
      </p:sp>
    </p:spTree>
    <p:extLst>
      <p:ext uri="{BB962C8B-B14F-4D97-AF65-F5344CB8AC3E}">
        <p14:creationId xmlns:p14="http://schemas.microsoft.com/office/powerpoint/2010/main" val="1774208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割り込みが行ったときの飛び先はどのように設定すれば良いでしょうか？最も簡単な方法は固定番地にしておくことです。</a:t>
            </a:r>
            <a:r>
              <a:rPr kumimoji="1" lang="en-US" altLang="ja-JP" dirty="0"/>
              <a:t>MIPS</a:t>
            </a:r>
            <a:r>
              <a:rPr kumimoji="1" lang="ja-JP" altLang="en-US" dirty="0"/>
              <a:t>ではこの方法をとり、</a:t>
            </a:r>
            <a:r>
              <a:rPr kumimoji="1" lang="en-US" altLang="ja-JP" dirty="0"/>
              <a:t>0x80000010</a:t>
            </a:r>
            <a:r>
              <a:rPr kumimoji="1" lang="ja-JP" altLang="en-US" dirty="0"/>
              <a:t>番地に飛ばすことにしています。一方、</a:t>
            </a:r>
            <a:r>
              <a:rPr kumimoji="1" lang="en-US" altLang="ja-JP" dirty="0"/>
              <a:t>RISC-V</a:t>
            </a:r>
            <a:r>
              <a:rPr kumimoji="1" lang="ja-JP" altLang="en-US" dirty="0"/>
              <a:t>では</a:t>
            </a:r>
            <a:r>
              <a:rPr kumimoji="1" lang="en-US" altLang="ja-JP" dirty="0" err="1"/>
              <a:t>mtvec</a:t>
            </a:r>
            <a:r>
              <a:rPr kumimoji="1" lang="ja-JP" altLang="en-US" dirty="0"/>
              <a:t>レジスタに飛び先番地を設定しておき、それを使います。この方法では、だれが割り込みを掛けたかわからないので、割り込み処理ルーチンの先頭でどの</a:t>
            </a:r>
            <a:r>
              <a:rPr kumimoji="1" lang="en-US" altLang="ja-JP" dirty="0"/>
              <a:t>I/O</a:t>
            </a:r>
            <a:r>
              <a:rPr kumimoji="1" lang="ja-JP" altLang="en-US" dirty="0"/>
              <a:t>が出したのかを知るためにステータスレジスタを調べる必要があります。信号処理用プロセッサやマイクロコントローラの中には、割り込み要求信号によって、違った飛び先に飛べるようにしてあるもの、飛び先をテーブル引きにして自由に選べるようにしているものもあります。</a:t>
            </a:r>
            <a:r>
              <a:rPr kumimoji="1" lang="en-US" altLang="ja-JP" dirty="0"/>
              <a:t>I/O</a:t>
            </a:r>
            <a:r>
              <a:rPr kumimoji="1" lang="ja-JP" altLang="en-US" dirty="0"/>
              <a:t>が少なければ、それぞれの処理ルーチンの先頭に直接飛んでいくことができます。では戻り番地はどこにしまっておけばよいでしょうか？</a:t>
            </a:r>
            <a:r>
              <a:rPr kumimoji="1" lang="en-US" altLang="ja-JP" dirty="0"/>
              <a:t>RISC</a:t>
            </a:r>
            <a:r>
              <a:rPr kumimoji="1" lang="ja-JP" altLang="en-US" dirty="0"/>
              <a:t>ではこのための特殊なレジスタを持たせており、</a:t>
            </a:r>
            <a:r>
              <a:rPr kumimoji="1" lang="en-US" altLang="ja-JP" dirty="0"/>
              <a:t>RISC-V</a:t>
            </a:r>
            <a:r>
              <a:rPr kumimoji="1" lang="ja-JP" altLang="en-US" dirty="0"/>
              <a:t>では</a:t>
            </a:r>
            <a:r>
              <a:rPr kumimoji="1" lang="en-US" altLang="ja-JP" dirty="0" err="1"/>
              <a:t>mepc</a:t>
            </a:r>
            <a:r>
              <a:rPr kumimoji="1" lang="en-US" altLang="ja-JP" dirty="0"/>
              <a:t>(Machine mode exception pc)</a:t>
            </a:r>
            <a:r>
              <a:rPr kumimoji="1" lang="ja-JP" altLang="en-US" dirty="0"/>
              <a:t>に戻り番地をしまっておきます。割り込みが掛かった原因も</a:t>
            </a:r>
            <a:r>
              <a:rPr kumimoji="1" lang="en-US" altLang="ja-JP" dirty="0" err="1"/>
              <a:t>mcause</a:t>
            </a:r>
            <a:r>
              <a:rPr kumimoji="1" lang="ja-JP" altLang="en-US" dirty="0"/>
              <a:t>レジスタという専用レジスタにしまいます。サブルーチンコールにハードウェアスタックを用いる</a:t>
            </a:r>
            <a:r>
              <a:rPr kumimoji="1" lang="en-US" altLang="ja-JP" dirty="0"/>
              <a:t>CPU</a:t>
            </a:r>
            <a:r>
              <a:rPr kumimoji="1" lang="ja-JP" altLang="en-US" dirty="0"/>
              <a:t>では、これを戻り番地の格納にも使います。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4</a:t>
            </a:fld>
            <a:endParaRPr kumimoji="1" lang="ja-JP" altLang="en-US"/>
          </a:p>
        </p:txBody>
      </p:sp>
    </p:spTree>
    <p:extLst>
      <p:ext uri="{BB962C8B-B14F-4D97-AF65-F5344CB8AC3E}">
        <p14:creationId xmlns:p14="http://schemas.microsoft.com/office/powerpoint/2010/main" val="2083342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割り込みからの復帰は</a:t>
            </a:r>
            <a:r>
              <a:rPr kumimoji="1" lang="en-US" altLang="ja-JP" dirty="0" err="1"/>
              <a:t>mret</a:t>
            </a:r>
            <a:r>
              <a:rPr kumimoji="1" lang="ja-JP" altLang="en-US" dirty="0"/>
              <a:t>命令で行います。実は割り込みは例外処理という大きな枠組みの中の一つとして位置づけられています。例外レジスタのアクセスには各種命令が用意されているが、動作が複雑なのでここでの説明は省略し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5</a:t>
            </a:fld>
            <a:endParaRPr kumimoji="1" lang="ja-JP" altLang="en-US"/>
          </a:p>
        </p:txBody>
      </p:sp>
    </p:spTree>
    <p:extLst>
      <p:ext uri="{BB962C8B-B14F-4D97-AF65-F5344CB8AC3E}">
        <p14:creationId xmlns:p14="http://schemas.microsoft.com/office/powerpoint/2010/main" val="2698831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RISC-V</a:t>
            </a:r>
            <a:r>
              <a:rPr kumimoji="1" lang="ja-JP" altLang="en-US" dirty="0"/>
              <a:t>は、外部からの割込み、タイマー割り込み、ソフトウェア割込みなど各種割込みの他に</a:t>
            </a:r>
            <a:r>
              <a:rPr kumimoji="1" lang="en-US" altLang="ja-JP" dirty="0"/>
              <a:t>16</a:t>
            </a:r>
            <a:r>
              <a:rPr kumimoji="1" lang="ja-JP" altLang="en-US" dirty="0"/>
              <a:t>種類ある例外処理が一緒にまとめられています。例外の中では、先に紹介したページフォルトも含まれています。どのような割込みが起きたかは</a:t>
            </a:r>
            <a:r>
              <a:rPr kumimoji="1" lang="en-US" altLang="ja-JP" dirty="0" err="1"/>
              <a:t>mcause</a:t>
            </a:r>
            <a:r>
              <a:rPr kumimoji="1" lang="ja-JP" altLang="en-US" dirty="0"/>
              <a:t>を見て判別します。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6</a:t>
            </a:fld>
            <a:endParaRPr kumimoji="1" lang="ja-JP" altLang="en-US"/>
          </a:p>
        </p:txBody>
      </p:sp>
    </p:spTree>
    <p:extLst>
      <p:ext uri="{BB962C8B-B14F-4D97-AF65-F5344CB8AC3E}">
        <p14:creationId xmlns:p14="http://schemas.microsoft.com/office/powerpoint/2010/main" val="2864124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割り込みを実装するために、</a:t>
            </a:r>
            <a:r>
              <a:rPr kumimoji="1" lang="en-US" altLang="ja-JP" dirty="0"/>
              <a:t>CPU</a:t>
            </a:r>
            <a:r>
              <a:rPr kumimoji="1" lang="ja-JP" altLang="en-US" dirty="0"/>
              <a:t>は割り込み要求入力（ここでは</a:t>
            </a:r>
            <a:r>
              <a:rPr kumimoji="1" lang="en-US" altLang="ja-JP" dirty="0" err="1"/>
              <a:t>intreq</a:t>
            </a:r>
            <a:r>
              <a:rPr kumimoji="1" lang="ja-JP" altLang="en-US" dirty="0"/>
              <a:t>）を持っています。割り込み要求線はオープンドレインといってどれかが</a:t>
            </a:r>
            <a:r>
              <a:rPr kumimoji="1" lang="en-US" altLang="ja-JP" dirty="0"/>
              <a:t>L</a:t>
            </a:r>
            <a:r>
              <a:rPr kumimoji="1" lang="ja-JP" altLang="en-US" dirty="0"/>
              <a:t>ならば全体が</a:t>
            </a:r>
            <a:r>
              <a:rPr kumimoji="1" lang="en-US" altLang="ja-JP" dirty="0"/>
              <a:t>L</a:t>
            </a:r>
            <a:r>
              <a:rPr kumimoji="1" lang="ja-JP" altLang="en-US" dirty="0"/>
              <a:t>レベルになる信号線を使います。</a:t>
            </a:r>
            <a:r>
              <a:rPr kumimoji="1" lang="en-US" altLang="ja-JP" dirty="0"/>
              <a:t>I/O</a:t>
            </a:r>
            <a:r>
              <a:rPr kumimoji="1" lang="ja-JP" altLang="en-US" dirty="0"/>
              <a:t>のどれか（複数でも）が要求を出すと、</a:t>
            </a:r>
            <a:r>
              <a:rPr kumimoji="1" lang="en-US" altLang="ja-JP" dirty="0" err="1"/>
              <a:t>intreq</a:t>
            </a:r>
            <a:r>
              <a:rPr kumimoji="1" lang="en-US" altLang="ja-JP" dirty="0"/>
              <a:t>=L</a:t>
            </a:r>
            <a:r>
              <a:rPr kumimoji="1" lang="ja-JP" altLang="en-US" dirty="0"/>
              <a:t>となって割り込みが掛かります。割り込みが掛かり続けて</a:t>
            </a:r>
            <a:r>
              <a:rPr kumimoji="1" lang="en-US" altLang="ja-JP" dirty="0"/>
              <a:t>CPU</a:t>
            </a:r>
            <a:r>
              <a:rPr kumimoji="1" lang="ja-JP" altLang="en-US" dirty="0"/>
              <a:t>の処理が先に進まなくなることを防ぐため、割り込み処理ルーチンに飛ぶと同時に割り込みは禁止なり、割り込み処理ルーチンは禁止のままで走ります。割り込み処理ルーチンないで別の割り込みを受け付けるのを多重割り込みと呼びます。</a:t>
            </a:r>
          </a:p>
        </p:txBody>
      </p:sp>
      <p:sp>
        <p:nvSpPr>
          <p:cNvPr id="4" name="スライド番号プレースホルダー 3"/>
          <p:cNvSpPr>
            <a:spLocks noGrp="1"/>
          </p:cNvSpPr>
          <p:nvPr>
            <p:ph type="sldNum" sz="quarter" idx="10"/>
          </p:nvPr>
        </p:nvSpPr>
        <p:spPr/>
        <p:txBody>
          <a:bodyPr/>
          <a:lstStyle/>
          <a:p>
            <a:fld id="{99A50B55-83E1-4686-AE81-0E5C15414F26}" type="slidenum">
              <a:rPr kumimoji="1" lang="ja-JP" altLang="en-US" smtClean="0"/>
              <a:t>8</a:t>
            </a:fld>
            <a:endParaRPr kumimoji="1" lang="ja-JP" altLang="en-US"/>
          </a:p>
        </p:txBody>
      </p:sp>
    </p:spTree>
    <p:extLst>
      <p:ext uri="{BB962C8B-B14F-4D97-AF65-F5344CB8AC3E}">
        <p14:creationId xmlns:p14="http://schemas.microsoft.com/office/powerpoint/2010/main" val="894557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般的に、割り込み処理ルーチンに飛ぶと同時に割り込みは禁止となります。そうでないと、割り込みが掛かり続けて先に処理が進まなくなるためです。基本的に割り込み処理ルーチンは禁止状態で走って、そのどこかで</a:t>
            </a:r>
            <a:r>
              <a:rPr kumimoji="1" lang="en-US" altLang="ja-JP" dirty="0"/>
              <a:t>I/O</a:t>
            </a:r>
            <a:r>
              <a:rPr kumimoji="1" lang="ja-JP" altLang="en-US" dirty="0"/>
              <a:t>の要求は満足されて、割り込み要求はリセットされます。</a:t>
            </a:r>
            <a:r>
              <a:rPr kumimoji="1" lang="en-US" altLang="ja-JP" dirty="0" err="1"/>
              <a:t>mret</a:t>
            </a:r>
            <a:r>
              <a:rPr kumimoji="1" lang="ja-JP" altLang="en-US" dirty="0"/>
              <a:t>命令でメインルーチンに戻ったときには、すでに要求は出ていないので、</a:t>
            </a:r>
            <a:r>
              <a:rPr kumimoji="1" lang="en-US" altLang="ja-JP" dirty="0"/>
              <a:t>CPU</a:t>
            </a:r>
            <a:r>
              <a:rPr kumimoji="1" lang="ja-JP" altLang="en-US" dirty="0"/>
              <a:t>はメインルーチンの先を続けることができます。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9</a:t>
            </a:fld>
            <a:endParaRPr kumimoji="1" lang="ja-JP" altLang="en-US"/>
          </a:p>
        </p:txBody>
      </p:sp>
    </p:spTree>
    <p:extLst>
      <p:ext uri="{BB962C8B-B14F-4D97-AF65-F5344CB8AC3E}">
        <p14:creationId xmlns:p14="http://schemas.microsoft.com/office/powerpoint/2010/main" val="1825927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割り込み処理中に別の割り込み要求が掛かったらどうなるでしょうか？通常は、割り込み処理ルーチンは最初の割り込みの処理が終わったら、メインルーチンに戻ります。しかし、別の割り込み要求が掛かり続けているので、メインルーチンに戻って割り込み許可になった瞬間に再び割り込み処理ルーチンに飛ばされます。割り込み処理ルーチン中で、次の割り込み要求に対する処理を行い、再びメインルーチンに戻ります。いくつ割り込みが同時に掛かっても、この動作を繰り返して順番に処理していけば、そのうち要求がなくなりメインルーチンが実行可能になります。</a:t>
            </a:r>
          </a:p>
        </p:txBody>
      </p:sp>
      <p:sp>
        <p:nvSpPr>
          <p:cNvPr id="4" name="スライド番号プレースホルダー 3"/>
          <p:cNvSpPr>
            <a:spLocks noGrp="1"/>
          </p:cNvSpPr>
          <p:nvPr>
            <p:ph type="sldNum" sz="quarter" idx="10"/>
          </p:nvPr>
        </p:nvSpPr>
        <p:spPr/>
        <p:txBody>
          <a:bodyPr/>
          <a:lstStyle/>
          <a:p>
            <a:fld id="{7A968274-3162-493E-A3B5-BB0DDC7FB3E6}" type="slidenum">
              <a:rPr kumimoji="1" lang="ja-JP" altLang="en-US" smtClean="0"/>
              <a:t>10</a:t>
            </a:fld>
            <a:endParaRPr kumimoji="1" lang="ja-JP" altLang="en-US"/>
          </a:p>
        </p:txBody>
      </p:sp>
    </p:spTree>
    <p:extLst>
      <p:ext uri="{BB962C8B-B14F-4D97-AF65-F5344CB8AC3E}">
        <p14:creationId xmlns:p14="http://schemas.microsoft.com/office/powerpoint/2010/main" val="3865315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19EF389-1EAD-4742-8A64-838816D56661}" type="slidenum">
              <a:rPr lang="en-US" altLang="ja-JP"/>
              <a:pPr>
                <a:defRPr/>
              </a:pPr>
              <a:t>‹#›</a:t>
            </a:fld>
            <a:endParaRPr lang="en-US" altLang="ja-JP"/>
          </a:p>
        </p:txBody>
      </p:sp>
    </p:spTree>
    <p:extLst>
      <p:ext uri="{BB962C8B-B14F-4D97-AF65-F5344CB8AC3E}">
        <p14:creationId xmlns:p14="http://schemas.microsoft.com/office/powerpoint/2010/main" val="232295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67A8582-4E43-4514-8162-B3C0896784D8}" type="slidenum">
              <a:rPr lang="en-US" altLang="ja-JP"/>
              <a:pPr>
                <a:defRPr/>
              </a:pPr>
              <a:t>‹#›</a:t>
            </a:fld>
            <a:endParaRPr lang="en-US" altLang="ja-JP"/>
          </a:p>
        </p:txBody>
      </p:sp>
    </p:spTree>
    <p:extLst>
      <p:ext uri="{BB962C8B-B14F-4D97-AF65-F5344CB8AC3E}">
        <p14:creationId xmlns:p14="http://schemas.microsoft.com/office/powerpoint/2010/main" val="3264974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23AC567-1038-45D2-B5A4-1A3B56B2ACEA}" type="slidenum">
              <a:rPr lang="en-US" altLang="ja-JP"/>
              <a:pPr>
                <a:defRPr/>
              </a:pPr>
              <a:t>‹#›</a:t>
            </a:fld>
            <a:endParaRPr lang="en-US" altLang="ja-JP"/>
          </a:p>
        </p:txBody>
      </p:sp>
    </p:spTree>
    <p:extLst>
      <p:ext uri="{BB962C8B-B14F-4D97-AF65-F5344CB8AC3E}">
        <p14:creationId xmlns:p14="http://schemas.microsoft.com/office/powerpoint/2010/main" val="519530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D28105D-9B7C-46EA-9F3C-9E321D4427C8}" type="slidenum">
              <a:rPr lang="en-US" altLang="ja-JP"/>
              <a:pPr>
                <a:defRPr/>
              </a:pPr>
              <a:t>‹#›</a:t>
            </a:fld>
            <a:endParaRPr lang="en-US" altLang="ja-JP"/>
          </a:p>
        </p:txBody>
      </p:sp>
    </p:spTree>
    <p:extLst>
      <p:ext uri="{BB962C8B-B14F-4D97-AF65-F5344CB8AC3E}">
        <p14:creationId xmlns:p14="http://schemas.microsoft.com/office/powerpoint/2010/main" val="519788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E555EA5-A9B2-4436-903C-A0F75801A3A4}" type="slidenum">
              <a:rPr lang="en-US" altLang="ja-JP"/>
              <a:pPr>
                <a:defRPr/>
              </a:pPr>
              <a:t>‹#›</a:t>
            </a:fld>
            <a:endParaRPr lang="en-US" altLang="ja-JP"/>
          </a:p>
        </p:txBody>
      </p:sp>
    </p:spTree>
    <p:extLst>
      <p:ext uri="{BB962C8B-B14F-4D97-AF65-F5344CB8AC3E}">
        <p14:creationId xmlns:p14="http://schemas.microsoft.com/office/powerpoint/2010/main" val="301917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907E9E6-BCBF-4ED2-9C0E-8C1605C51114}" type="slidenum">
              <a:rPr lang="en-US" altLang="ja-JP"/>
              <a:pPr>
                <a:defRPr/>
              </a:pPr>
              <a:t>‹#›</a:t>
            </a:fld>
            <a:endParaRPr lang="en-US" altLang="ja-JP"/>
          </a:p>
        </p:txBody>
      </p:sp>
    </p:spTree>
    <p:extLst>
      <p:ext uri="{BB962C8B-B14F-4D97-AF65-F5344CB8AC3E}">
        <p14:creationId xmlns:p14="http://schemas.microsoft.com/office/powerpoint/2010/main" val="1852017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2EA5EE7-2042-493E-9EA5-4347C6CAC6AC}" type="slidenum">
              <a:rPr lang="en-US" altLang="ja-JP"/>
              <a:pPr>
                <a:defRPr/>
              </a:pPr>
              <a:t>‹#›</a:t>
            </a:fld>
            <a:endParaRPr lang="en-US" altLang="ja-JP"/>
          </a:p>
        </p:txBody>
      </p:sp>
    </p:spTree>
    <p:extLst>
      <p:ext uri="{BB962C8B-B14F-4D97-AF65-F5344CB8AC3E}">
        <p14:creationId xmlns:p14="http://schemas.microsoft.com/office/powerpoint/2010/main" val="4206024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8162F6E2-0F39-4CA3-A9DB-64738508BD01}" type="slidenum">
              <a:rPr lang="en-US" altLang="ja-JP"/>
              <a:pPr>
                <a:defRPr/>
              </a:pPr>
              <a:t>‹#›</a:t>
            </a:fld>
            <a:endParaRPr lang="en-US" altLang="ja-JP"/>
          </a:p>
        </p:txBody>
      </p:sp>
    </p:spTree>
    <p:extLst>
      <p:ext uri="{BB962C8B-B14F-4D97-AF65-F5344CB8AC3E}">
        <p14:creationId xmlns:p14="http://schemas.microsoft.com/office/powerpoint/2010/main" val="1273454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44CFFDA-F62A-47D4-948D-D229C7E6E582}" type="slidenum">
              <a:rPr lang="en-US" altLang="ja-JP"/>
              <a:pPr>
                <a:defRPr/>
              </a:pPr>
              <a:t>‹#›</a:t>
            </a:fld>
            <a:endParaRPr lang="en-US" altLang="ja-JP"/>
          </a:p>
        </p:txBody>
      </p:sp>
    </p:spTree>
    <p:extLst>
      <p:ext uri="{BB962C8B-B14F-4D97-AF65-F5344CB8AC3E}">
        <p14:creationId xmlns:p14="http://schemas.microsoft.com/office/powerpoint/2010/main" val="783896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153BEE0-2F30-4FF1-9590-D85931AA04AD}" type="slidenum">
              <a:rPr lang="en-US" altLang="ja-JP"/>
              <a:pPr>
                <a:defRPr/>
              </a:pPr>
              <a:t>‹#›</a:t>
            </a:fld>
            <a:endParaRPr lang="en-US" altLang="ja-JP"/>
          </a:p>
        </p:txBody>
      </p:sp>
    </p:spTree>
    <p:extLst>
      <p:ext uri="{BB962C8B-B14F-4D97-AF65-F5344CB8AC3E}">
        <p14:creationId xmlns:p14="http://schemas.microsoft.com/office/powerpoint/2010/main" val="2789466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4ED942-76A4-4BBB-BA8A-F39C0BAE4B71}" type="slidenum">
              <a:rPr lang="en-US" altLang="ja-JP"/>
              <a:pPr>
                <a:defRPr/>
              </a:pPr>
              <a:t>‹#›</a:t>
            </a:fld>
            <a:endParaRPr lang="en-US" altLang="ja-JP"/>
          </a:p>
        </p:txBody>
      </p:sp>
    </p:spTree>
    <p:extLst>
      <p:ext uri="{BB962C8B-B14F-4D97-AF65-F5344CB8AC3E}">
        <p14:creationId xmlns:p14="http://schemas.microsoft.com/office/powerpoint/2010/main" val="1090581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83BA367-D0C4-4F19-98B1-38591C80F94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pPr eaLnBrk="1" hangingPunct="1"/>
            <a:r>
              <a:rPr lang="ja-JP" altLang="en-US" sz="4000" dirty="0"/>
              <a:t>計算機構成</a:t>
            </a:r>
            <a:br>
              <a:rPr lang="ja-JP" altLang="en-US" sz="4000" dirty="0"/>
            </a:br>
            <a:r>
              <a:rPr lang="ja-JP" altLang="en-US" sz="4000" dirty="0"/>
              <a:t>割り込みと</a:t>
            </a:r>
            <a:r>
              <a:rPr lang="en-US" altLang="ja-JP" sz="4000" dirty="0"/>
              <a:t>DMA</a:t>
            </a:r>
            <a:endParaRPr lang="ja-JP" altLang="en-US" sz="4000" dirty="0"/>
          </a:p>
        </p:txBody>
      </p:sp>
      <p:sp>
        <p:nvSpPr>
          <p:cNvPr id="2051" name="Rectangle 3"/>
          <p:cNvSpPr>
            <a:spLocks noGrp="1" noChangeArrowheads="1"/>
          </p:cNvSpPr>
          <p:nvPr>
            <p:ph type="subTitle" idx="1"/>
          </p:nvPr>
        </p:nvSpPr>
        <p:spPr>
          <a:xfrm>
            <a:off x="1371600" y="3886200"/>
            <a:ext cx="6400800" cy="1752600"/>
          </a:xfrm>
        </p:spPr>
        <p:txBody>
          <a:bodyPr/>
          <a:lstStyle/>
          <a:p>
            <a:pPr eaLnBrk="1" hangingPunct="1"/>
            <a:r>
              <a:rPr lang="ja-JP" altLang="en-US" sz="3200"/>
              <a:t>天野　</a:t>
            </a:r>
            <a:r>
              <a:rPr lang="en-US" altLang="ja-JP" sz="3200"/>
              <a:t>hunga@am.ics.keio.ac.jp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ja-JP" altLang="en-US"/>
              <a:t>割り込みが二重に掛かったら？</a:t>
            </a:r>
          </a:p>
        </p:txBody>
      </p:sp>
      <p:sp>
        <p:nvSpPr>
          <p:cNvPr id="41987" name="Line 3"/>
          <p:cNvSpPr>
            <a:spLocks noChangeShapeType="1"/>
          </p:cNvSpPr>
          <p:nvPr/>
        </p:nvSpPr>
        <p:spPr bwMode="auto">
          <a:xfrm>
            <a:off x="2268538" y="2060575"/>
            <a:ext cx="0" cy="18002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88" name="Text Box 4"/>
          <p:cNvSpPr txBox="1">
            <a:spLocks noChangeArrowheads="1"/>
          </p:cNvSpPr>
          <p:nvPr/>
        </p:nvSpPr>
        <p:spPr bwMode="auto">
          <a:xfrm>
            <a:off x="1455738" y="1346200"/>
            <a:ext cx="158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メインルーチン</a:t>
            </a:r>
          </a:p>
        </p:txBody>
      </p:sp>
      <p:sp>
        <p:nvSpPr>
          <p:cNvPr id="41989" name="Line 5"/>
          <p:cNvSpPr>
            <a:spLocks noChangeShapeType="1"/>
          </p:cNvSpPr>
          <p:nvPr/>
        </p:nvSpPr>
        <p:spPr bwMode="auto">
          <a:xfrm flipV="1">
            <a:off x="2268538" y="2276475"/>
            <a:ext cx="3024187" cy="15128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90" name="Line 6"/>
          <p:cNvSpPr>
            <a:spLocks noChangeShapeType="1"/>
          </p:cNvSpPr>
          <p:nvPr/>
        </p:nvSpPr>
        <p:spPr bwMode="auto">
          <a:xfrm>
            <a:off x="5292725" y="2276475"/>
            <a:ext cx="0" cy="208915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91" name="Text Box 7"/>
          <p:cNvSpPr txBox="1">
            <a:spLocks noChangeArrowheads="1"/>
          </p:cNvSpPr>
          <p:nvPr/>
        </p:nvSpPr>
        <p:spPr bwMode="auto">
          <a:xfrm>
            <a:off x="4911725" y="4529138"/>
            <a:ext cx="7489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 </a:t>
            </a:r>
            <a:r>
              <a:rPr lang="en-US" altLang="ja-JP" b="1" dirty="0" err="1"/>
              <a:t>mret</a:t>
            </a:r>
            <a:endParaRPr lang="en-US" altLang="ja-JP" b="1" dirty="0"/>
          </a:p>
        </p:txBody>
      </p:sp>
      <p:sp>
        <p:nvSpPr>
          <p:cNvPr id="41992" name="Line 8"/>
          <p:cNvSpPr>
            <a:spLocks noChangeShapeType="1"/>
          </p:cNvSpPr>
          <p:nvPr/>
        </p:nvSpPr>
        <p:spPr bwMode="auto">
          <a:xfrm flipH="1" flipV="1">
            <a:off x="2339975" y="3860800"/>
            <a:ext cx="2519363"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93" name="Text Box 9"/>
          <p:cNvSpPr txBox="1">
            <a:spLocks noChangeArrowheads="1"/>
          </p:cNvSpPr>
          <p:nvPr/>
        </p:nvSpPr>
        <p:spPr bwMode="auto">
          <a:xfrm>
            <a:off x="4643438" y="1844675"/>
            <a:ext cx="2352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割り込み処理ルーチン</a:t>
            </a:r>
          </a:p>
        </p:txBody>
      </p:sp>
      <p:sp>
        <p:nvSpPr>
          <p:cNvPr id="41994" name="Line 10"/>
          <p:cNvSpPr>
            <a:spLocks noChangeShapeType="1"/>
          </p:cNvSpPr>
          <p:nvPr/>
        </p:nvSpPr>
        <p:spPr bwMode="auto">
          <a:xfrm>
            <a:off x="2268538" y="3933825"/>
            <a:ext cx="0" cy="20875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95" name="Text Box 13"/>
          <p:cNvSpPr txBox="1">
            <a:spLocks noChangeArrowheads="1"/>
          </p:cNvSpPr>
          <p:nvPr/>
        </p:nvSpPr>
        <p:spPr bwMode="auto">
          <a:xfrm>
            <a:off x="2824163" y="5451475"/>
            <a:ext cx="54133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割り込み要求がなくなるまで、割り込み処理ルーチンに</a:t>
            </a:r>
          </a:p>
          <a:p>
            <a:pPr eaLnBrk="1" hangingPunct="1"/>
            <a:r>
              <a:rPr lang="ja-JP" altLang="en-US"/>
              <a:t>飛び続ける→いつかは要求がなくなりメインルーチンを</a:t>
            </a:r>
          </a:p>
          <a:p>
            <a:pPr eaLnBrk="1" hangingPunct="1"/>
            <a:r>
              <a:rPr lang="ja-JP" altLang="en-US"/>
              <a:t>実行可能になる</a:t>
            </a:r>
          </a:p>
        </p:txBody>
      </p:sp>
      <p:sp>
        <p:nvSpPr>
          <p:cNvPr id="41997" name="Text Box 17"/>
          <p:cNvSpPr txBox="1">
            <a:spLocks noChangeArrowheads="1"/>
          </p:cNvSpPr>
          <p:nvPr/>
        </p:nvSpPr>
        <p:spPr bwMode="auto">
          <a:xfrm>
            <a:off x="3203575" y="44370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許可</a:t>
            </a:r>
          </a:p>
        </p:txBody>
      </p:sp>
      <p:sp>
        <p:nvSpPr>
          <p:cNvPr id="41998" name="Line 19"/>
          <p:cNvSpPr>
            <a:spLocks noChangeShapeType="1"/>
          </p:cNvSpPr>
          <p:nvPr/>
        </p:nvSpPr>
        <p:spPr bwMode="auto">
          <a:xfrm flipH="1">
            <a:off x="5292725" y="4005263"/>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99" name="Text Box 20"/>
          <p:cNvSpPr txBox="1">
            <a:spLocks noChangeArrowheads="1"/>
          </p:cNvSpPr>
          <p:nvPr/>
        </p:nvSpPr>
        <p:spPr bwMode="auto">
          <a:xfrm>
            <a:off x="5848350" y="3808413"/>
            <a:ext cx="32734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今度は</a:t>
            </a:r>
            <a:r>
              <a:rPr lang="en-US" altLang="ja-JP"/>
              <a:t>I/O2</a:t>
            </a:r>
            <a:r>
              <a:rPr lang="ja-JP" altLang="en-US"/>
              <a:t>の要求が満足される</a:t>
            </a:r>
          </a:p>
        </p:txBody>
      </p:sp>
      <p:sp>
        <p:nvSpPr>
          <p:cNvPr id="42000" name="Text Box 21"/>
          <p:cNvSpPr txBox="1">
            <a:spLocks noChangeArrowheads="1"/>
          </p:cNvSpPr>
          <p:nvPr/>
        </p:nvSpPr>
        <p:spPr bwMode="auto">
          <a:xfrm>
            <a:off x="323850" y="3284538"/>
            <a:ext cx="192881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メインルーチンに</a:t>
            </a:r>
          </a:p>
          <a:p>
            <a:pPr eaLnBrk="1" hangingPunct="1"/>
            <a:r>
              <a:rPr lang="ja-JP" altLang="en-US"/>
              <a:t>戻ったらすぐ</a:t>
            </a:r>
          </a:p>
          <a:p>
            <a:pPr eaLnBrk="1" hangingPunct="1"/>
            <a:r>
              <a:rPr lang="en-US" altLang="ja-JP"/>
              <a:t>I/O2</a:t>
            </a:r>
            <a:r>
              <a:rPr lang="ja-JP" altLang="en-US"/>
              <a:t>の割り込みが</a:t>
            </a:r>
          </a:p>
          <a:p>
            <a:pPr eaLnBrk="1" hangingPunct="1"/>
            <a:r>
              <a:rPr lang="ja-JP" altLang="en-US"/>
              <a:t>掛かる</a:t>
            </a:r>
          </a:p>
        </p:txBody>
      </p:sp>
      <p:sp>
        <p:nvSpPr>
          <p:cNvPr id="42001" name="Text Box 22"/>
          <p:cNvSpPr txBox="1">
            <a:spLocks noChangeArrowheads="1"/>
          </p:cNvSpPr>
          <p:nvPr/>
        </p:nvSpPr>
        <p:spPr bwMode="auto">
          <a:xfrm>
            <a:off x="2411413" y="2282825"/>
            <a:ext cx="25923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再び割り込み</a:t>
            </a:r>
          </a:p>
          <a:p>
            <a:pPr eaLnBrk="1" hangingPunct="1"/>
            <a:r>
              <a:rPr lang="ja-JP" altLang="en-US"/>
              <a:t>処理ルーチンへ</a:t>
            </a:r>
          </a:p>
        </p:txBody>
      </p:sp>
      <p:sp>
        <p:nvSpPr>
          <p:cNvPr id="42002" name="Freeform 23"/>
          <p:cNvSpPr>
            <a:spLocks/>
          </p:cNvSpPr>
          <p:nvPr/>
        </p:nvSpPr>
        <p:spPr bwMode="auto">
          <a:xfrm>
            <a:off x="2603500" y="2911475"/>
            <a:ext cx="2532063" cy="1585913"/>
          </a:xfrm>
          <a:custGeom>
            <a:avLst/>
            <a:gdLst>
              <a:gd name="T0" fmla="*/ 239713 w 1595"/>
              <a:gd name="T1" fmla="*/ 804863 h 999"/>
              <a:gd name="T2" fmla="*/ 312738 w 1595"/>
              <a:gd name="T3" fmla="*/ 733425 h 999"/>
              <a:gd name="T4" fmla="*/ 2112963 w 1595"/>
              <a:gd name="T5" fmla="*/ 12700 h 999"/>
              <a:gd name="T6" fmla="*/ 2400300 w 1595"/>
              <a:gd name="T7" fmla="*/ 661988 h 999"/>
              <a:gd name="T8" fmla="*/ 2184400 w 1595"/>
              <a:gd name="T9" fmla="*/ 1525588 h 999"/>
              <a:gd name="T10" fmla="*/ 312738 w 1595"/>
              <a:gd name="T11" fmla="*/ 1022350 h 99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95" h="999">
                <a:moveTo>
                  <a:pt x="151" y="507"/>
                </a:moveTo>
                <a:cubicBezTo>
                  <a:pt x="75" y="526"/>
                  <a:pt x="0" y="545"/>
                  <a:pt x="197" y="462"/>
                </a:cubicBezTo>
                <a:cubicBezTo>
                  <a:pt x="394" y="379"/>
                  <a:pt x="1112" y="16"/>
                  <a:pt x="1331" y="8"/>
                </a:cubicBezTo>
                <a:cubicBezTo>
                  <a:pt x="1550" y="0"/>
                  <a:pt x="1505" y="258"/>
                  <a:pt x="1512" y="417"/>
                </a:cubicBezTo>
                <a:cubicBezTo>
                  <a:pt x="1519" y="576"/>
                  <a:pt x="1595" y="923"/>
                  <a:pt x="1376" y="961"/>
                </a:cubicBezTo>
                <a:cubicBezTo>
                  <a:pt x="1157" y="999"/>
                  <a:pt x="677" y="821"/>
                  <a:pt x="197" y="644"/>
                </a:cubicBez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752839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ja-JP" altLang="en-US"/>
              <a:t>多重割り込み</a:t>
            </a:r>
          </a:p>
        </p:txBody>
      </p:sp>
      <p:sp>
        <p:nvSpPr>
          <p:cNvPr id="43011" name="Line 3"/>
          <p:cNvSpPr>
            <a:spLocks noChangeShapeType="1"/>
          </p:cNvSpPr>
          <p:nvPr/>
        </p:nvSpPr>
        <p:spPr bwMode="auto">
          <a:xfrm>
            <a:off x="2268538" y="2060575"/>
            <a:ext cx="0" cy="18002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12" name="Text Box 4"/>
          <p:cNvSpPr txBox="1">
            <a:spLocks noChangeArrowheads="1"/>
          </p:cNvSpPr>
          <p:nvPr/>
        </p:nvSpPr>
        <p:spPr bwMode="auto">
          <a:xfrm>
            <a:off x="1455738" y="1346200"/>
            <a:ext cx="158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メインルーチン</a:t>
            </a:r>
          </a:p>
        </p:txBody>
      </p:sp>
      <p:sp>
        <p:nvSpPr>
          <p:cNvPr id="43013" name="Line 5"/>
          <p:cNvSpPr>
            <a:spLocks noChangeShapeType="1"/>
          </p:cNvSpPr>
          <p:nvPr/>
        </p:nvSpPr>
        <p:spPr bwMode="auto">
          <a:xfrm flipV="1">
            <a:off x="2268538" y="2276475"/>
            <a:ext cx="3024187" cy="15128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14" name="Line 6"/>
          <p:cNvSpPr>
            <a:spLocks noChangeShapeType="1"/>
          </p:cNvSpPr>
          <p:nvPr/>
        </p:nvSpPr>
        <p:spPr bwMode="auto">
          <a:xfrm>
            <a:off x="5292725" y="2276475"/>
            <a:ext cx="0" cy="208915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15" name="Text Box 7"/>
          <p:cNvSpPr txBox="1">
            <a:spLocks noChangeArrowheads="1"/>
          </p:cNvSpPr>
          <p:nvPr/>
        </p:nvSpPr>
        <p:spPr bwMode="auto">
          <a:xfrm>
            <a:off x="4911725" y="4529138"/>
            <a:ext cx="684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mret</a:t>
            </a:r>
            <a:endParaRPr lang="en-US" altLang="ja-JP" b="1" dirty="0"/>
          </a:p>
        </p:txBody>
      </p:sp>
      <p:sp>
        <p:nvSpPr>
          <p:cNvPr id="43016" name="Line 8"/>
          <p:cNvSpPr>
            <a:spLocks noChangeShapeType="1"/>
          </p:cNvSpPr>
          <p:nvPr/>
        </p:nvSpPr>
        <p:spPr bwMode="auto">
          <a:xfrm flipH="1" flipV="1">
            <a:off x="2339975" y="3860800"/>
            <a:ext cx="2519363"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17" name="Text Box 9"/>
          <p:cNvSpPr txBox="1">
            <a:spLocks noChangeArrowheads="1"/>
          </p:cNvSpPr>
          <p:nvPr/>
        </p:nvSpPr>
        <p:spPr bwMode="auto">
          <a:xfrm>
            <a:off x="4643438" y="1628775"/>
            <a:ext cx="15033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割り込み</a:t>
            </a:r>
          </a:p>
          <a:p>
            <a:pPr eaLnBrk="1" hangingPunct="1"/>
            <a:r>
              <a:rPr lang="ja-JP" altLang="en-US" b="1"/>
              <a:t>処理ルーチン</a:t>
            </a:r>
          </a:p>
        </p:txBody>
      </p:sp>
      <p:sp>
        <p:nvSpPr>
          <p:cNvPr id="43018" name="Line 10"/>
          <p:cNvSpPr>
            <a:spLocks noChangeShapeType="1"/>
          </p:cNvSpPr>
          <p:nvPr/>
        </p:nvSpPr>
        <p:spPr bwMode="auto">
          <a:xfrm>
            <a:off x="2268538" y="3933825"/>
            <a:ext cx="0" cy="20875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19" name="AutoShape 11"/>
          <p:cNvSpPr>
            <a:spLocks noChangeArrowheads="1"/>
          </p:cNvSpPr>
          <p:nvPr/>
        </p:nvSpPr>
        <p:spPr bwMode="auto">
          <a:xfrm>
            <a:off x="1908175" y="3284538"/>
            <a:ext cx="360363" cy="431800"/>
          </a:xfrm>
          <a:prstGeom prst="lightningBol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20" name="Text Box 12"/>
          <p:cNvSpPr txBox="1">
            <a:spLocks noChangeArrowheads="1"/>
          </p:cNvSpPr>
          <p:nvPr/>
        </p:nvSpPr>
        <p:spPr bwMode="auto">
          <a:xfrm>
            <a:off x="808038" y="2641600"/>
            <a:ext cx="117532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割り込み</a:t>
            </a:r>
          </a:p>
          <a:p>
            <a:pPr eaLnBrk="1" hangingPunct="1"/>
            <a:r>
              <a:rPr lang="ja-JP" altLang="en-US" dirty="0"/>
              <a:t>要求信号</a:t>
            </a:r>
          </a:p>
          <a:p>
            <a:pPr eaLnBrk="1" hangingPunct="1"/>
            <a:r>
              <a:rPr lang="en-US" altLang="ja-JP" dirty="0"/>
              <a:t>from I/O2</a:t>
            </a:r>
          </a:p>
        </p:txBody>
      </p:sp>
      <p:sp>
        <p:nvSpPr>
          <p:cNvPr id="43021" name="Text Box 13"/>
          <p:cNvSpPr txBox="1">
            <a:spLocks noChangeArrowheads="1"/>
          </p:cNvSpPr>
          <p:nvPr/>
        </p:nvSpPr>
        <p:spPr bwMode="auto">
          <a:xfrm>
            <a:off x="2824163" y="5451475"/>
            <a:ext cx="51800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割り込み処理中に、優先順位の高い割り込みを許す</a:t>
            </a:r>
          </a:p>
        </p:txBody>
      </p:sp>
      <p:sp>
        <p:nvSpPr>
          <p:cNvPr id="43023" name="Text Box 15"/>
          <p:cNvSpPr txBox="1">
            <a:spLocks noChangeArrowheads="1"/>
          </p:cNvSpPr>
          <p:nvPr/>
        </p:nvSpPr>
        <p:spPr bwMode="auto">
          <a:xfrm>
            <a:off x="3779838" y="3068960"/>
            <a:ext cx="1484312"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優先順の</a:t>
            </a:r>
          </a:p>
          <a:p>
            <a:pPr eaLnBrk="1" hangingPunct="1"/>
            <a:r>
              <a:rPr lang="ja-JP" altLang="en-US" dirty="0"/>
              <a:t>高い割り込み</a:t>
            </a:r>
          </a:p>
          <a:p>
            <a:pPr eaLnBrk="1" hangingPunct="1"/>
            <a:r>
              <a:rPr lang="ja-JP" altLang="en-US" dirty="0"/>
              <a:t>要求信号</a:t>
            </a:r>
          </a:p>
          <a:p>
            <a:pPr eaLnBrk="1" hangingPunct="1"/>
            <a:r>
              <a:rPr lang="en-US" altLang="ja-JP" dirty="0"/>
              <a:t>from I/O4</a:t>
            </a:r>
          </a:p>
        </p:txBody>
      </p:sp>
      <p:sp>
        <p:nvSpPr>
          <p:cNvPr id="43024" name="AutoShape 16"/>
          <p:cNvSpPr>
            <a:spLocks noChangeArrowheads="1"/>
          </p:cNvSpPr>
          <p:nvPr/>
        </p:nvSpPr>
        <p:spPr bwMode="auto">
          <a:xfrm>
            <a:off x="4859338" y="2997200"/>
            <a:ext cx="360362" cy="431800"/>
          </a:xfrm>
          <a:prstGeom prst="lightningBol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25" name="Text Box 17"/>
          <p:cNvSpPr txBox="1">
            <a:spLocks noChangeArrowheads="1"/>
          </p:cNvSpPr>
          <p:nvPr/>
        </p:nvSpPr>
        <p:spPr bwMode="auto">
          <a:xfrm>
            <a:off x="3471863" y="25701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禁止</a:t>
            </a:r>
          </a:p>
        </p:txBody>
      </p:sp>
      <p:sp>
        <p:nvSpPr>
          <p:cNvPr id="43026" name="Line 22"/>
          <p:cNvSpPr>
            <a:spLocks noChangeShapeType="1"/>
          </p:cNvSpPr>
          <p:nvPr/>
        </p:nvSpPr>
        <p:spPr bwMode="auto">
          <a:xfrm flipV="1">
            <a:off x="5292725" y="2205038"/>
            <a:ext cx="2087563"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27" name="Line 23"/>
          <p:cNvSpPr>
            <a:spLocks noChangeShapeType="1"/>
          </p:cNvSpPr>
          <p:nvPr/>
        </p:nvSpPr>
        <p:spPr bwMode="auto">
          <a:xfrm>
            <a:off x="7380288" y="2205038"/>
            <a:ext cx="0" cy="17287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28" name="Text Box 24"/>
          <p:cNvSpPr txBox="1">
            <a:spLocks noChangeArrowheads="1"/>
          </p:cNvSpPr>
          <p:nvPr/>
        </p:nvSpPr>
        <p:spPr bwMode="auto">
          <a:xfrm>
            <a:off x="7188200" y="4005263"/>
            <a:ext cx="193674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高いレベルからの</a:t>
            </a:r>
            <a:endParaRPr lang="en-US" altLang="ja-JP" b="1" dirty="0"/>
          </a:p>
          <a:p>
            <a:pPr eaLnBrk="1" hangingPunct="1"/>
            <a:r>
              <a:rPr lang="ja-JP" altLang="en-US" b="1" dirty="0"/>
              <a:t>復帰命令</a:t>
            </a:r>
          </a:p>
        </p:txBody>
      </p:sp>
      <p:sp>
        <p:nvSpPr>
          <p:cNvPr id="43029" name="Line 25"/>
          <p:cNvSpPr>
            <a:spLocks noChangeShapeType="1"/>
          </p:cNvSpPr>
          <p:nvPr/>
        </p:nvSpPr>
        <p:spPr bwMode="auto">
          <a:xfrm flipH="1" flipV="1">
            <a:off x="5292725" y="3500438"/>
            <a:ext cx="2087563"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30" name="Text Box 26"/>
          <p:cNvSpPr txBox="1">
            <a:spLocks noChangeArrowheads="1"/>
          </p:cNvSpPr>
          <p:nvPr/>
        </p:nvSpPr>
        <p:spPr bwMode="auto">
          <a:xfrm>
            <a:off x="6892925" y="1289050"/>
            <a:ext cx="1782763"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優先順位の高い</a:t>
            </a:r>
          </a:p>
          <a:p>
            <a:pPr eaLnBrk="1" hangingPunct="1"/>
            <a:r>
              <a:rPr lang="ja-JP" altLang="en-US" b="1" dirty="0"/>
              <a:t>割り込み処理</a:t>
            </a:r>
          </a:p>
          <a:p>
            <a:pPr eaLnBrk="1" hangingPunct="1"/>
            <a:r>
              <a:rPr lang="ja-JP" altLang="en-US" b="1" dirty="0"/>
              <a:t>ルーチン４</a:t>
            </a:r>
          </a:p>
        </p:txBody>
      </p:sp>
    </p:spTree>
    <p:extLst>
      <p:ext uri="{BB962C8B-B14F-4D97-AF65-F5344CB8AC3E}">
        <p14:creationId xmlns:p14="http://schemas.microsoft.com/office/powerpoint/2010/main" val="2078776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ja-JP" altLang="en-US"/>
              <a:t>多重割り込みは必要か？</a:t>
            </a:r>
          </a:p>
        </p:txBody>
      </p:sp>
      <p:sp>
        <p:nvSpPr>
          <p:cNvPr id="44035" name="Rectangle 3"/>
          <p:cNvSpPr>
            <a:spLocks noGrp="1" noChangeArrowheads="1"/>
          </p:cNvSpPr>
          <p:nvPr>
            <p:ph type="body" idx="1"/>
          </p:nvPr>
        </p:nvSpPr>
        <p:spPr>
          <a:xfrm>
            <a:off x="457200" y="1706587"/>
            <a:ext cx="8229600" cy="4530725"/>
          </a:xfrm>
        </p:spPr>
        <p:txBody>
          <a:bodyPr/>
          <a:lstStyle/>
          <a:p>
            <a:pPr eaLnBrk="1" hangingPunct="1"/>
            <a:r>
              <a:rPr lang="ja-JP" altLang="en-US" sz="2800" dirty="0"/>
              <a:t>複雑になるため、多くの</a:t>
            </a:r>
            <a:r>
              <a:rPr lang="en-US" altLang="ja-JP" sz="2800" dirty="0"/>
              <a:t>CPU</a:t>
            </a:r>
            <a:r>
              <a:rPr lang="ja-JP" altLang="en-US" sz="2800" dirty="0"/>
              <a:t>では装備していない</a:t>
            </a:r>
            <a:endParaRPr lang="en-US" altLang="ja-JP" sz="2800" dirty="0"/>
          </a:p>
          <a:p>
            <a:pPr eaLnBrk="1" hangingPunct="1"/>
            <a:r>
              <a:rPr lang="ja-JP" altLang="en-US" sz="2800" dirty="0"/>
              <a:t>割り込み処理時間が長いと緊急事態に対処できない</a:t>
            </a:r>
          </a:p>
          <a:p>
            <a:pPr lvl="1" eaLnBrk="1" hangingPunct="1"/>
            <a:r>
              <a:rPr lang="ja-JP" altLang="en-US" sz="2400" dirty="0"/>
              <a:t>多くの</a:t>
            </a:r>
            <a:r>
              <a:rPr lang="en-US" altLang="ja-JP" sz="2400" dirty="0"/>
              <a:t>CPU</a:t>
            </a:r>
            <a:r>
              <a:rPr lang="ja-JP" altLang="en-US" sz="2400" dirty="0"/>
              <a:t>では、通常の割り込みと、禁止できないノンマスカブル割り込みで対処</a:t>
            </a:r>
          </a:p>
          <a:p>
            <a:pPr lvl="1" eaLnBrk="1" hangingPunct="1"/>
            <a:r>
              <a:rPr lang="en-US" altLang="ja-JP" sz="2400" dirty="0"/>
              <a:t>PC</a:t>
            </a:r>
            <a:r>
              <a:rPr lang="ja-JP" altLang="en-US" sz="2400" dirty="0"/>
              <a:t>退避用の専用レジスタ、リターン用専用命令が必要</a:t>
            </a:r>
          </a:p>
          <a:p>
            <a:pPr lvl="1" eaLnBrk="1" hangingPunct="1"/>
            <a:r>
              <a:rPr lang="ja-JP" altLang="en-US" sz="2400" dirty="0"/>
              <a:t>割り込み処理中でも</a:t>
            </a:r>
            <a:r>
              <a:rPr lang="en-US" altLang="ja-JP" sz="2400" dirty="0"/>
              <a:t>NMI</a:t>
            </a:r>
            <a:r>
              <a:rPr lang="ja-JP" altLang="en-US" sz="2400" dirty="0"/>
              <a:t>は受け付ける</a:t>
            </a:r>
          </a:p>
          <a:p>
            <a:pPr lvl="1" eaLnBrk="1" hangingPunct="1"/>
            <a:r>
              <a:rPr lang="en-US" altLang="ja-JP" sz="2400" dirty="0"/>
              <a:t>NMI</a:t>
            </a:r>
            <a:r>
              <a:rPr lang="ja-JP" altLang="en-US" sz="2400" dirty="0"/>
              <a:t>は緊急事態のみ</a:t>
            </a:r>
            <a:endParaRPr lang="en-US" altLang="ja-JP" sz="2400" dirty="0"/>
          </a:p>
          <a:p>
            <a:pPr lvl="1" eaLnBrk="1" hangingPunct="1"/>
            <a:r>
              <a:rPr lang="en-US" altLang="ja-JP" sz="2400" dirty="0"/>
              <a:t>RISC-V</a:t>
            </a:r>
            <a:r>
              <a:rPr lang="ja-JP" altLang="en-US" sz="2400" dirty="0"/>
              <a:t>ではマシンモードとユーザーモードを持つが、多重割込みをサポートしない</a:t>
            </a:r>
          </a:p>
          <a:p>
            <a:pPr marL="0" indent="0" eaLnBrk="1" hangingPunct="1">
              <a:buNone/>
            </a:pPr>
            <a:endParaRPr lang="ja-JP" altLang="en-US" sz="2800" dirty="0"/>
          </a:p>
        </p:txBody>
      </p:sp>
    </p:spTree>
    <p:extLst>
      <p:ext uri="{BB962C8B-B14F-4D97-AF65-F5344CB8AC3E}">
        <p14:creationId xmlns:p14="http://schemas.microsoft.com/office/powerpoint/2010/main" val="418229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割り込み対応用</a:t>
            </a:r>
            <a:r>
              <a:rPr lang="en-US" altLang="ja-JP" dirty="0" err="1"/>
              <a:t>verilog</a:t>
            </a:r>
            <a:r>
              <a:rPr lang="ja-JP" altLang="en-US" dirty="0"/>
              <a:t>コード</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sz="2400" dirty="0"/>
              <a:t>module rv32i(</a:t>
            </a:r>
          </a:p>
          <a:p>
            <a:pPr marL="0" indent="0">
              <a:buNone/>
            </a:pPr>
            <a:r>
              <a:rPr lang="en-US" altLang="ja-JP" sz="2400" dirty="0"/>
              <a:t>input </a:t>
            </a:r>
            <a:r>
              <a:rPr lang="en-US" altLang="ja-JP" sz="2400" dirty="0" err="1"/>
              <a:t>clk</a:t>
            </a:r>
            <a:r>
              <a:rPr lang="en-US" altLang="ja-JP" sz="2400" dirty="0"/>
              <a:t>, </a:t>
            </a:r>
            <a:r>
              <a:rPr lang="en-US" altLang="ja-JP" sz="2400" dirty="0" err="1"/>
              <a:t>rst_n</a:t>
            </a:r>
            <a:r>
              <a:rPr lang="en-US" altLang="ja-JP" sz="2400" dirty="0"/>
              <a:t>,</a:t>
            </a:r>
          </a:p>
          <a:p>
            <a:pPr marL="0" indent="0">
              <a:buNone/>
            </a:pPr>
            <a:r>
              <a:rPr lang="en-US" altLang="ja-JP" sz="2400" dirty="0"/>
              <a:t>input </a:t>
            </a:r>
            <a:r>
              <a:rPr lang="en-US" altLang="ja-JP" sz="2400" dirty="0" err="1"/>
              <a:t>intrq</a:t>
            </a:r>
            <a:r>
              <a:rPr lang="en-US" altLang="ja-JP" sz="2400" dirty="0"/>
              <a:t>,</a:t>
            </a:r>
          </a:p>
          <a:p>
            <a:pPr marL="0" indent="0">
              <a:buNone/>
            </a:pPr>
            <a:r>
              <a:rPr kumimoji="1" lang="en-US" altLang="ja-JP" sz="2400" dirty="0"/>
              <a:t>… );</a:t>
            </a:r>
          </a:p>
          <a:p>
            <a:pPr marL="0" indent="0">
              <a:buNone/>
            </a:pPr>
            <a:r>
              <a:rPr lang="en-US" altLang="ja-JP" sz="2400" dirty="0"/>
              <a:t>….</a:t>
            </a:r>
            <a:endParaRPr kumimoji="1" lang="en-US" altLang="ja-JP" sz="2400" dirty="0"/>
          </a:p>
          <a:p>
            <a:pPr marL="0" indent="0">
              <a:buNone/>
            </a:pPr>
            <a:r>
              <a:rPr lang="en-US" altLang="ja-JP" sz="2400" dirty="0"/>
              <a:t>reg </a:t>
            </a:r>
            <a:r>
              <a:rPr lang="en-US" altLang="ja-JP" sz="2400" dirty="0" err="1"/>
              <a:t>mstatus</a:t>
            </a:r>
            <a:r>
              <a:rPr lang="en-US" altLang="ja-JP" sz="2400" dirty="0"/>
              <a:t> ;</a:t>
            </a:r>
          </a:p>
          <a:p>
            <a:pPr marL="0" indent="0">
              <a:buNone/>
            </a:pPr>
            <a:r>
              <a:rPr lang="en-US" altLang="ja-JP" sz="2400" dirty="0"/>
              <a:t>reg [`DATA_W-1:0] </a:t>
            </a:r>
            <a:r>
              <a:rPr lang="en-US" altLang="ja-JP" sz="2400" dirty="0" err="1"/>
              <a:t>mepc</a:t>
            </a:r>
            <a:r>
              <a:rPr lang="en-US" altLang="ja-JP" sz="2400" dirty="0"/>
              <a:t>, </a:t>
            </a:r>
            <a:r>
              <a:rPr lang="en-US" altLang="ja-JP" sz="2400" dirty="0" err="1"/>
              <a:t>mtvec</a:t>
            </a:r>
            <a:r>
              <a:rPr lang="en-US" altLang="ja-JP" sz="2400" dirty="0"/>
              <a:t>; </a:t>
            </a:r>
          </a:p>
          <a:p>
            <a:pPr marL="0" indent="0">
              <a:buNone/>
            </a:pPr>
            <a:r>
              <a:rPr lang="en-US" altLang="ja-JP" sz="2400" dirty="0"/>
              <a:t>…..</a:t>
            </a:r>
          </a:p>
          <a:p>
            <a:pPr marL="0" indent="0">
              <a:buNone/>
            </a:pPr>
            <a:r>
              <a:rPr lang="en-US" altLang="ja-JP" sz="2400" dirty="0"/>
              <a:t>assign </a:t>
            </a:r>
            <a:r>
              <a:rPr lang="en-US" altLang="ja-JP" sz="2400" dirty="0" err="1"/>
              <a:t>instrt</a:t>
            </a:r>
            <a:r>
              <a:rPr lang="en-US" altLang="ja-JP" sz="2400" dirty="0"/>
              <a:t> = (</a:t>
            </a:r>
            <a:r>
              <a:rPr lang="en-US" altLang="ja-JP" sz="2400" dirty="0" err="1"/>
              <a:t>intrq</a:t>
            </a:r>
            <a:r>
              <a:rPr lang="en-US" altLang="ja-JP" sz="2400" dirty="0"/>
              <a:t> &amp; </a:t>
            </a:r>
            <a:r>
              <a:rPr lang="en-US" altLang="ja-JP" sz="2400" dirty="0" err="1"/>
              <a:t>mstatus</a:t>
            </a:r>
            <a:r>
              <a:rPr lang="en-US" altLang="ja-JP" sz="2400" dirty="0"/>
              <a:t>) ? `NOP : </a:t>
            </a:r>
            <a:r>
              <a:rPr lang="en-US" altLang="ja-JP" sz="2400" dirty="0" err="1"/>
              <a:t>instr</a:t>
            </a:r>
            <a:r>
              <a:rPr lang="en-US" altLang="ja-JP" sz="2400" dirty="0"/>
              <a:t>;</a:t>
            </a:r>
          </a:p>
          <a:p>
            <a:pPr marL="0" indent="0">
              <a:buNone/>
            </a:pPr>
            <a:endParaRPr kumimoji="1" lang="ja-JP" altLang="en-US" dirty="0"/>
          </a:p>
        </p:txBody>
      </p:sp>
      <p:sp>
        <p:nvSpPr>
          <p:cNvPr id="4" name="角丸四角形吹き出し 3"/>
          <p:cNvSpPr/>
          <p:nvPr/>
        </p:nvSpPr>
        <p:spPr>
          <a:xfrm>
            <a:off x="3131840" y="2060848"/>
            <a:ext cx="2448272" cy="1656184"/>
          </a:xfrm>
          <a:prstGeom prst="wedgeRoundRectCallout">
            <a:avLst>
              <a:gd name="adj1" fmla="val -38977"/>
              <a:gd name="adj2" fmla="val 80318"/>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要求</a:t>
            </a:r>
            <a:r>
              <a:rPr kumimoji="1" lang="en-US" altLang="ja-JP" dirty="0" err="1"/>
              <a:t>intrq</a:t>
            </a:r>
            <a:endParaRPr kumimoji="1" lang="en-US" altLang="ja-JP" dirty="0"/>
          </a:p>
          <a:p>
            <a:pPr algn="ctr"/>
            <a:r>
              <a:rPr lang="en-US" altLang="ja-JP" dirty="0" err="1"/>
              <a:t>mstatus</a:t>
            </a:r>
            <a:r>
              <a:rPr lang="ja-JP" altLang="en-US" dirty="0"/>
              <a:t>は</a:t>
            </a:r>
            <a:r>
              <a:rPr lang="en-US" altLang="ja-JP" dirty="0"/>
              <a:t>1</a:t>
            </a:r>
            <a:r>
              <a:rPr lang="ja-JP" altLang="en-US" dirty="0"/>
              <a:t>で許可</a:t>
            </a:r>
            <a:endParaRPr lang="en-US" altLang="ja-JP" dirty="0"/>
          </a:p>
          <a:p>
            <a:pPr algn="ctr"/>
            <a:r>
              <a:rPr kumimoji="1" lang="en-US" altLang="ja-JP" dirty="0" err="1"/>
              <a:t>mepc</a:t>
            </a:r>
            <a:r>
              <a:rPr kumimoji="1" lang="ja-JP" altLang="en-US" dirty="0"/>
              <a:t>は</a:t>
            </a:r>
            <a:r>
              <a:rPr lang="en-US" altLang="ja-JP" dirty="0"/>
              <a:t>pc</a:t>
            </a:r>
            <a:r>
              <a:rPr lang="ja-JP" altLang="en-US" dirty="0"/>
              <a:t>保存用</a:t>
            </a:r>
            <a:endParaRPr lang="en-US" altLang="ja-JP" dirty="0"/>
          </a:p>
          <a:p>
            <a:pPr algn="ctr"/>
            <a:r>
              <a:rPr kumimoji="1" lang="en-US" altLang="ja-JP" dirty="0" err="1"/>
              <a:t>mtvec</a:t>
            </a:r>
            <a:r>
              <a:rPr kumimoji="1" lang="ja-JP" altLang="en-US" dirty="0"/>
              <a:t>は飛び先保持</a:t>
            </a:r>
          </a:p>
        </p:txBody>
      </p:sp>
      <p:sp>
        <p:nvSpPr>
          <p:cNvPr id="5" name="角丸四角形吹き出し 4"/>
          <p:cNvSpPr/>
          <p:nvPr/>
        </p:nvSpPr>
        <p:spPr>
          <a:xfrm>
            <a:off x="6374120" y="4149080"/>
            <a:ext cx="2304256" cy="1070992"/>
          </a:xfrm>
          <a:prstGeom prst="wedgeRoundRect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割り込みが掛かったらそのサイクルは命令を実行しない</a:t>
            </a:r>
            <a:endParaRPr kumimoji="1" lang="en-US" altLang="ja-JP" dirty="0"/>
          </a:p>
        </p:txBody>
      </p:sp>
    </p:spTree>
    <p:extLst>
      <p:ext uri="{BB962C8B-B14F-4D97-AF65-F5344CB8AC3E}">
        <p14:creationId xmlns:p14="http://schemas.microsoft.com/office/powerpoint/2010/main" val="2430360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pc</a:t>
            </a:r>
            <a:r>
              <a:rPr lang="ja-JP" altLang="en-US" dirty="0"/>
              <a:t>周辺</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sz="2400" dirty="0"/>
              <a:t>always @(</a:t>
            </a:r>
            <a:r>
              <a:rPr lang="en-US" altLang="ja-JP" sz="2400" dirty="0" err="1"/>
              <a:t>posedge</a:t>
            </a:r>
            <a:r>
              <a:rPr lang="en-US" altLang="ja-JP" sz="2400" dirty="0"/>
              <a:t> </a:t>
            </a:r>
            <a:r>
              <a:rPr lang="en-US" altLang="ja-JP" sz="2400" dirty="0" err="1"/>
              <a:t>clk</a:t>
            </a:r>
            <a:r>
              <a:rPr lang="en-US" altLang="ja-JP" sz="2400" dirty="0"/>
              <a:t> or </a:t>
            </a:r>
            <a:r>
              <a:rPr lang="en-US" altLang="ja-JP" sz="2400" dirty="0" err="1"/>
              <a:t>negedge</a:t>
            </a:r>
            <a:r>
              <a:rPr lang="en-US" altLang="ja-JP" sz="2400" dirty="0"/>
              <a:t> </a:t>
            </a:r>
            <a:r>
              <a:rPr lang="en-US" altLang="ja-JP" sz="2400" dirty="0" err="1"/>
              <a:t>rst_n</a:t>
            </a:r>
            <a:r>
              <a:rPr lang="en-US" altLang="ja-JP" sz="2400" dirty="0"/>
              <a:t>) </a:t>
            </a:r>
          </a:p>
          <a:p>
            <a:pPr marL="0" indent="0">
              <a:buNone/>
            </a:pPr>
            <a:r>
              <a:rPr lang="en-US" altLang="ja-JP" sz="2400" dirty="0"/>
              <a:t>begin </a:t>
            </a:r>
          </a:p>
          <a:p>
            <a:pPr marL="0" indent="0">
              <a:buNone/>
            </a:pPr>
            <a:r>
              <a:rPr lang="en-US" altLang="ja-JP" sz="2400" dirty="0"/>
              <a:t>   if(!</a:t>
            </a:r>
            <a:r>
              <a:rPr lang="en-US" altLang="ja-JP" sz="2400" dirty="0" err="1"/>
              <a:t>rst_n</a:t>
            </a:r>
            <a:r>
              <a:rPr lang="en-US" altLang="ja-JP" sz="2400" dirty="0"/>
              <a:t>) pc &lt;= 0;</a:t>
            </a:r>
          </a:p>
          <a:p>
            <a:pPr marL="0" indent="0">
              <a:buNone/>
            </a:pPr>
            <a:r>
              <a:rPr lang="en-US" altLang="ja-JP" sz="2400" dirty="0"/>
              <a:t>   else if(</a:t>
            </a:r>
            <a:r>
              <a:rPr lang="en-US" altLang="ja-JP" sz="2400" dirty="0" err="1"/>
              <a:t>intrq</a:t>
            </a:r>
            <a:r>
              <a:rPr lang="en-US" altLang="ja-JP" sz="2400" dirty="0"/>
              <a:t> &amp; </a:t>
            </a:r>
            <a:r>
              <a:rPr lang="en-US" altLang="ja-JP" sz="2400" dirty="0" err="1"/>
              <a:t>mstatus</a:t>
            </a:r>
            <a:r>
              <a:rPr lang="en-US" altLang="ja-JP" sz="2400" dirty="0"/>
              <a:t>) pc &lt;= </a:t>
            </a:r>
            <a:r>
              <a:rPr lang="en-US" altLang="ja-JP" sz="2400" dirty="0" err="1"/>
              <a:t>mtvec</a:t>
            </a:r>
            <a:r>
              <a:rPr lang="en-US" altLang="ja-JP" sz="2400" dirty="0"/>
              <a:t>;</a:t>
            </a:r>
          </a:p>
          <a:p>
            <a:pPr marL="0" indent="0">
              <a:buNone/>
            </a:pPr>
            <a:r>
              <a:rPr lang="en-US" altLang="ja-JP" sz="2400" dirty="0"/>
              <a:t>   else if(</a:t>
            </a:r>
            <a:r>
              <a:rPr lang="en-US" altLang="ja-JP" sz="2400" dirty="0" err="1"/>
              <a:t>mret_op</a:t>
            </a:r>
            <a:r>
              <a:rPr lang="en-US" altLang="ja-JP" sz="2400" dirty="0"/>
              <a:t>) pc &lt;= </a:t>
            </a:r>
            <a:r>
              <a:rPr lang="en-US" altLang="ja-JP" sz="2400" dirty="0" err="1"/>
              <a:t>mepc</a:t>
            </a:r>
            <a:r>
              <a:rPr lang="en-US" altLang="ja-JP" sz="2400" dirty="0"/>
              <a:t>;</a:t>
            </a:r>
          </a:p>
          <a:p>
            <a:pPr marL="0" indent="0">
              <a:buNone/>
            </a:pPr>
            <a:r>
              <a:rPr lang="en-US" altLang="ja-JP" sz="2400" dirty="0"/>
              <a:t>   else if ( </a:t>
            </a:r>
            <a:r>
              <a:rPr lang="en-US" altLang="ja-JP" sz="2400" dirty="0" err="1"/>
              <a:t>jal_op</a:t>
            </a:r>
            <a:r>
              <a:rPr lang="en-US" altLang="ja-JP" sz="2400" dirty="0"/>
              <a:t>) | ….</a:t>
            </a:r>
          </a:p>
          <a:p>
            <a:pPr marL="0" indent="0">
              <a:buNone/>
            </a:pPr>
            <a:r>
              <a:rPr lang="en-US" altLang="ja-JP" sz="2000" dirty="0"/>
              <a:t>   	</a:t>
            </a:r>
          </a:p>
          <a:p>
            <a:pPr marL="0" indent="0">
              <a:buNone/>
            </a:pPr>
            <a:r>
              <a:rPr lang="en-US" altLang="ja-JP" sz="2000" dirty="0"/>
              <a:t>   </a:t>
            </a:r>
            <a:endParaRPr kumimoji="1" lang="ja-JP" altLang="en-US" dirty="0"/>
          </a:p>
        </p:txBody>
      </p:sp>
      <p:sp>
        <p:nvSpPr>
          <p:cNvPr id="5" name="角丸四角形吹き出し 4"/>
          <p:cNvSpPr/>
          <p:nvPr/>
        </p:nvSpPr>
        <p:spPr>
          <a:xfrm>
            <a:off x="4932040" y="1916832"/>
            <a:ext cx="3600400" cy="864096"/>
          </a:xfrm>
          <a:prstGeom prst="wedgeRoundRectCallout">
            <a:avLst>
              <a:gd name="adj1" fmla="val -33532"/>
              <a:gd name="adj2" fmla="val 73723"/>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要求</a:t>
            </a:r>
            <a:r>
              <a:rPr lang="ja-JP" altLang="en-US" dirty="0"/>
              <a:t>があり許可されていれば</a:t>
            </a:r>
            <a:r>
              <a:rPr lang="en-US" altLang="ja-JP" dirty="0"/>
              <a:t>pc</a:t>
            </a:r>
            <a:r>
              <a:rPr lang="ja-JP" altLang="en-US" dirty="0"/>
              <a:t>は割り込みプログラムの先頭番地へ</a:t>
            </a:r>
            <a:endParaRPr lang="en-US" altLang="ja-JP" dirty="0"/>
          </a:p>
        </p:txBody>
      </p:sp>
      <p:sp>
        <p:nvSpPr>
          <p:cNvPr id="6" name="角丸四角形吹き出し 5"/>
          <p:cNvSpPr/>
          <p:nvPr/>
        </p:nvSpPr>
        <p:spPr>
          <a:xfrm>
            <a:off x="5148064" y="3685882"/>
            <a:ext cx="3806080" cy="767663"/>
          </a:xfrm>
          <a:prstGeom prst="wedgeRoundRect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t>mret</a:t>
            </a:r>
            <a:r>
              <a:rPr lang="ja-JP" altLang="en-US" dirty="0"/>
              <a:t>割り込み復帰命令で</a:t>
            </a:r>
            <a:r>
              <a:rPr lang="en-US" altLang="ja-JP" dirty="0" err="1"/>
              <a:t>mepc</a:t>
            </a:r>
            <a:r>
              <a:rPr lang="ja-JP" altLang="en-US" dirty="0"/>
              <a:t>から</a:t>
            </a:r>
            <a:endParaRPr lang="en-US" altLang="ja-JP" dirty="0"/>
          </a:p>
          <a:p>
            <a:pPr algn="ctr"/>
            <a:r>
              <a:rPr lang="ja-JP" altLang="en-US" dirty="0"/>
              <a:t>復帰</a:t>
            </a:r>
            <a:endParaRPr lang="en-US" altLang="ja-JP" dirty="0"/>
          </a:p>
        </p:txBody>
      </p:sp>
    </p:spTree>
    <p:extLst>
      <p:ext uri="{BB962C8B-B14F-4D97-AF65-F5344CB8AC3E}">
        <p14:creationId xmlns:p14="http://schemas.microsoft.com/office/powerpoint/2010/main" val="4120240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割り込み許可フラグと</a:t>
            </a:r>
            <a:r>
              <a:rPr kumimoji="1" lang="en-US" altLang="ja-JP" dirty="0" err="1"/>
              <a:t>mepc</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sz="2400" dirty="0"/>
              <a:t>always @(</a:t>
            </a:r>
            <a:r>
              <a:rPr lang="en-US" altLang="ja-JP" sz="2400" dirty="0" err="1"/>
              <a:t>posedge</a:t>
            </a:r>
            <a:r>
              <a:rPr lang="en-US" altLang="ja-JP" sz="2400" dirty="0"/>
              <a:t> </a:t>
            </a:r>
            <a:r>
              <a:rPr lang="en-US" altLang="ja-JP" sz="2400" dirty="0" err="1"/>
              <a:t>clk</a:t>
            </a:r>
            <a:r>
              <a:rPr lang="en-US" altLang="ja-JP" sz="2400" dirty="0"/>
              <a:t> or </a:t>
            </a:r>
            <a:r>
              <a:rPr lang="en-US" altLang="ja-JP" sz="2400" dirty="0" err="1"/>
              <a:t>negedge</a:t>
            </a:r>
            <a:r>
              <a:rPr lang="en-US" altLang="ja-JP" sz="2400" dirty="0"/>
              <a:t> </a:t>
            </a:r>
            <a:r>
              <a:rPr lang="en-US" altLang="ja-JP" sz="2400" dirty="0" err="1"/>
              <a:t>rst_n</a:t>
            </a:r>
            <a:r>
              <a:rPr lang="en-US" altLang="ja-JP" sz="2400" dirty="0"/>
              <a:t>) </a:t>
            </a:r>
          </a:p>
          <a:p>
            <a:pPr marL="0" indent="0">
              <a:buNone/>
            </a:pPr>
            <a:r>
              <a:rPr lang="en-US" altLang="ja-JP" sz="2400" dirty="0"/>
              <a:t>begin </a:t>
            </a:r>
          </a:p>
          <a:p>
            <a:pPr marL="0" indent="0">
              <a:buNone/>
            </a:pPr>
            <a:r>
              <a:rPr lang="en-US" altLang="ja-JP" sz="2400" dirty="0"/>
              <a:t>   if(!</a:t>
            </a:r>
            <a:r>
              <a:rPr lang="en-US" altLang="ja-JP" sz="2400" dirty="0" err="1"/>
              <a:t>rst_n</a:t>
            </a:r>
            <a:r>
              <a:rPr lang="en-US" altLang="ja-JP" sz="2400" dirty="0"/>
              <a:t>) </a:t>
            </a:r>
            <a:r>
              <a:rPr lang="en-US" altLang="ja-JP" sz="2400" dirty="0" err="1"/>
              <a:t>mstatus</a:t>
            </a:r>
            <a:r>
              <a:rPr lang="en-US" altLang="ja-JP" sz="2400" dirty="0"/>
              <a:t> &lt;= 1;</a:t>
            </a:r>
          </a:p>
          <a:p>
            <a:pPr marL="0" indent="0">
              <a:buNone/>
            </a:pPr>
            <a:r>
              <a:rPr lang="en-US" altLang="ja-JP" sz="2400" dirty="0"/>
              <a:t>   else if(</a:t>
            </a:r>
            <a:r>
              <a:rPr lang="en-US" altLang="ja-JP" sz="2400" dirty="0" err="1"/>
              <a:t>intrq</a:t>
            </a:r>
            <a:r>
              <a:rPr lang="en-US" altLang="ja-JP" sz="2400" dirty="0"/>
              <a:t> &amp; </a:t>
            </a:r>
            <a:r>
              <a:rPr lang="en-US" altLang="ja-JP" sz="2400" dirty="0" err="1"/>
              <a:t>mstatus</a:t>
            </a:r>
            <a:r>
              <a:rPr lang="en-US" altLang="ja-JP" sz="2400" dirty="0"/>
              <a:t>) </a:t>
            </a:r>
            <a:r>
              <a:rPr lang="en-US" altLang="ja-JP" sz="2400" dirty="0" err="1"/>
              <a:t>mstatus</a:t>
            </a:r>
            <a:r>
              <a:rPr lang="en-US" altLang="ja-JP" sz="2400" dirty="0"/>
              <a:t> &lt;= 0;</a:t>
            </a:r>
          </a:p>
          <a:p>
            <a:pPr marL="0" indent="0">
              <a:buNone/>
            </a:pPr>
            <a:r>
              <a:rPr lang="en-US" altLang="ja-JP" sz="2400" dirty="0"/>
              <a:t>   else if(</a:t>
            </a:r>
            <a:r>
              <a:rPr lang="en-US" altLang="ja-JP" sz="2400" dirty="0" err="1"/>
              <a:t>mret_op</a:t>
            </a:r>
            <a:r>
              <a:rPr lang="en-US" altLang="ja-JP" sz="2400" dirty="0"/>
              <a:t> ) </a:t>
            </a:r>
            <a:r>
              <a:rPr lang="en-US" altLang="ja-JP" sz="2400" dirty="0" err="1"/>
              <a:t>mstatus</a:t>
            </a:r>
            <a:r>
              <a:rPr lang="en-US" altLang="ja-JP" sz="2400" dirty="0"/>
              <a:t> &lt;= 1;</a:t>
            </a:r>
          </a:p>
          <a:p>
            <a:pPr marL="0" indent="0">
              <a:buNone/>
            </a:pPr>
            <a:r>
              <a:rPr lang="en-US" altLang="ja-JP" sz="2400" dirty="0"/>
              <a:t>end</a:t>
            </a:r>
          </a:p>
          <a:p>
            <a:pPr marL="0" indent="0">
              <a:buNone/>
            </a:pPr>
            <a:r>
              <a:rPr lang="en-US" altLang="ja-JP" sz="2400" dirty="0"/>
              <a:t>always @(</a:t>
            </a:r>
            <a:r>
              <a:rPr lang="en-US" altLang="ja-JP" sz="2400" dirty="0" err="1"/>
              <a:t>posedge</a:t>
            </a:r>
            <a:r>
              <a:rPr lang="en-US" altLang="ja-JP" sz="2400" dirty="0"/>
              <a:t> </a:t>
            </a:r>
            <a:r>
              <a:rPr lang="en-US" altLang="ja-JP" sz="2400" dirty="0" err="1"/>
              <a:t>clk</a:t>
            </a:r>
            <a:r>
              <a:rPr lang="en-US" altLang="ja-JP" sz="2400" dirty="0"/>
              <a:t> or </a:t>
            </a:r>
            <a:r>
              <a:rPr lang="en-US" altLang="ja-JP" sz="2400" dirty="0" err="1"/>
              <a:t>negedge</a:t>
            </a:r>
            <a:r>
              <a:rPr lang="en-US" altLang="ja-JP" sz="2400" dirty="0"/>
              <a:t> </a:t>
            </a:r>
            <a:r>
              <a:rPr lang="en-US" altLang="ja-JP" sz="2400" dirty="0" err="1"/>
              <a:t>rst_n</a:t>
            </a:r>
            <a:r>
              <a:rPr lang="en-US" altLang="ja-JP" sz="2400" dirty="0"/>
              <a:t>) </a:t>
            </a:r>
          </a:p>
          <a:p>
            <a:pPr marL="0" indent="0">
              <a:buNone/>
            </a:pPr>
            <a:r>
              <a:rPr lang="en-US" altLang="ja-JP" sz="2400" dirty="0"/>
              <a:t>   if(!</a:t>
            </a:r>
            <a:r>
              <a:rPr lang="en-US" altLang="ja-JP" sz="2400" dirty="0" err="1"/>
              <a:t>rst_n</a:t>
            </a:r>
            <a:r>
              <a:rPr lang="en-US" altLang="ja-JP" sz="2400" dirty="0"/>
              <a:t>) </a:t>
            </a:r>
            <a:r>
              <a:rPr lang="en-US" altLang="ja-JP" sz="2400" dirty="0" err="1"/>
              <a:t>mepc</a:t>
            </a:r>
            <a:r>
              <a:rPr lang="en-US" altLang="ja-JP" sz="2400" dirty="0"/>
              <a:t> &lt;= 0;</a:t>
            </a:r>
          </a:p>
          <a:p>
            <a:pPr marL="0" indent="0">
              <a:buNone/>
            </a:pPr>
            <a:r>
              <a:rPr lang="en-US" altLang="ja-JP" sz="2400" dirty="0"/>
              <a:t>   else if(</a:t>
            </a:r>
            <a:r>
              <a:rPr lang="en-US" altLang="ja-JP" sz="2400" dirty="0" err="1"/>
              <a:t>intrq</a:t>
            </a:r>
            <a:r>
              <a:rPr lang="en-US" altLang="ja-JP" sz="2400" dirty="0"/>
              <a:t> &amp; </a:t>
            </a:r>
            <a:r>
              <a:rPr lang="en-US" altLang="ja-JP" sz="2400" dirty="0" err="1"/>
              <a:t>mstatus</a:t>
            </a:r>
            <a:r>
              <a:rPr lang="en-US" altLang="ja-JP" sz="2400" dirty="0"/>
              <a:t>) </a:t>
            </a:r>
            <a:r>
              <a:rPr lang="en-US" altLang="ja-JP" sz="2400" dirty="0" err="1"/>
              <a:t>mepc</a:t>
            </a:r>
            <a:r>
              <a:rPr lang="en-US" altLang="ja-JP" sz="2400" dirty="0"/>
              <a:t> &lt;= pc;</a:t>
            </a:r>
          </a:p>
          <a:p>
            <a:endParaRPr kumimoji="1" lang="ja-JP" altLang="en-US" dirty="0"/>
          </a:p>
        </p:txBody>
      </p:sp>
      <p:sp>
        <p:nvSpPr>
          <p:cNvPr id="4" name="角丸四角形吹き出し 3"/>
          <p:cNvSpPr/>
          <p:nvPr/>
        </p:nvSpPr>
        <p:spPr>
          <a:xfrm>
            <a:off x="5220072" y="2204864"/>
            <a:ext cx="3600400" cy="767663"/>
          </a:xfrm>
          <a:prstGeom prst="wedgeRoundRect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割り込み許可フラグの制御</a:t>
            </a:r>
            <a:endParaRPr lang="en-US" altLang="ja-JP" dirty="0"/>
          </a:p>
        </p:txBody>
      </p:sp>
      <p:sp>
        <p:nvSpPr>
          <p:cNvPr id="5" name="角丸四角形吹き出し 4"/>
          <p:cNvSpPr/>
          <p:nvPr/>
        </p:nvSpPr>
        <p:spPr>
          <a:xfrm>
            <a:off x="5543600" y="3375921"/>
            <a:ext cx="3600400" cy="767663"/>
          </a:xfrm>
          <a:prstGeom prst="wedgeRoundRectCallout">
            <a:avLst>
              <a:gd name="adj1" fmla="val -26990"/>
              <a:gd name="adj2" fmla="val 140105"/>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割り込みが掛かるとそのときの</a:t>
            </a:r>
            <a:r>
              <a:rPr lang="en-US" altLang="ja-JP" dirty="0"/>
              <a:t>pc</a:t>
            </a:r>
            <a:r>
              <a:rPr lang="ja-JP" altLang="en-US" dirty="0"/>
              <a:t>が</a:t>
            </a:r>
            <a:r>
              <a:rPr lang="en-US" altLang="ja-JP" dirty="0" err="1"/>
              <a:t>mepc</a:t>
            </a:r>
            <a:r>
              <a:rPr lang="ja-JP" altLang="en-US" dirty="0" err="1"/>
              <a:t>に保</a:t>
            </a:r>
            <a:r>
              <a:rPr lang="ja-JP" altLang="en-US" dirty="0"/>
              <a:t>存される</a:t>
            </a:r>
            <a:endParaRPr lang="en-US" altLang="ja-JP" dirty="0"/>
          </a:p>
        </p:txBody>
      </p:sp>
    </p:spTree>
    <p:extLst>
      <p:ext uri="{BB962C8B-B14F-4D97-AF65-F5344CB8AC3E}">
        <p14:creationId xmlns:p14="http://schemas.microsoft.com/office/powerpoint/2010/main" val="2124885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r>
              <a:rPr lang="en-US" altLang="ja-JP" dirty="0"/>
              <a:t>CPU</a:t>
            </a:r>
            <a:r>
              <a:rPr lang="ja-JP" altLang="en-US" dirty="0"/>
              <a:t>による入力 </a:t>
            </a:r>
            <a:r>
              <a:rPr lang="en-US" altLang="ja-JP" dirty="0"/>
              <a:t>(PIO)</a:t>
            </a:r>
            <a:endParaRPr lang="ja-JP" altLang="en-US" dirty="0"/>
          </a:p>
        </p:txBody>
      </p:sp>
      <p:sp>
        <p:nvSpPr>
          <p:cNvPr id="204803" name="Oval 3"/>
          <p:cNvSpPr>
            <a:spLocks noChangeArrowheads="1"/>
          </p:cNvSpPr>
          <p:nvPr/>
        </p:nvSpPr>
        <p:spPr bwMode="auto">
          <a:xfrm>
            <a:off x="2555875" y="1700213"/>
            <a:ext cx="1368425" cy="936625"/>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1"/>
              <a:t>CPU</a:t>
            </a:r>
          </a:p>
        </p:txBody>
      </p:sp>
      <p:sp>
        <p:nvSpPr>
          <p:cNvPr id="204804" name="Rectangle 4"/>
          <p:cNvSpPr>
            <a:spLocks noChangeArrowheads="1"/>
          </p:cNvSpPr>
          <p:nvPr/>
        </p:nvSpPr>
        <p:spPr bwMode="auto">
          <a:xfrm>
            <a:off x="2484438" y="3789363"/>
            <a:ext cx="1439862" cy="12954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a:t>メモリ</a:t>
            </a:r>
          </a:p>
        </p:txBody>
      </p:sp>
      <p:sp>
        <p:nvSpPr>
          <p:cNvPr id="204805" name="Rectangle 5"/>
          <p:cNvSpPr>
            <a:spLocks noChangeArrowheads="1"/>
          </p:cNvSpPr>
          <p:nvPr/>
        </p:nvSpPr>
        <p:spPr bwMode="auto">
          <a:xfrm>
            <a:off x="4643438" y="2708275"/>
            <a:ext cx="865187" cy="7921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I/O</a:t>
            </a:r>
          </a:p>
        </p:txBody>
      </p:sp>
      <p:sp>
        <p:nvSpPr>
          <p:cNvPr id="204806" name="Line 6"/>
          <p:cNvSpPr>
            <a:spLocks noChangeShapeType="1"/>
          </p:cNvSpPr>
          <p:nvPr/>
        </p:nvSpPr>
        <p:spPr bwMode="auto">
          <a:xfrm>
            <a:off x="3203575" y="2636838"/>
            <a:ext cx="0" cy="11525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07" name="Line 7"/>
          <p:cNvSpPr>
            <a:spLocks noChangeShapeType="1"/>
          </p:cNvSpPr>
          <p:nvPr/>
        </p:nvSpPr>
        <p:spPr bwMode="auto">
          <a:xfrm flipH="1">
            <a:off x="3203575" y="3068638"/>
            <a:ext cx="14398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08" name="Freeform 8"/>
          <p:cNvSpPr>
            <a:spLocks/>
          </p:cNvSpPr>
          <p:nvPr/>
        </p:nvSpPr>
        <p:spPr bwMode="auto">
          <a:xfrm>
            <a:off x="3348038" y="2420938"/>
            <a:ext cx="1439862" cy="587375"/>
          </a:xfrm>
          <a:custGeom>
            <a:avLst/>
            <a:gdLst>
              <a:gd name="T0" fmla="*/ 907 w 907"/>
              <a:gd name="T1" fmla="*/ 317 h 370"/>
              <a:gd name="T2" fmla="*/ 272 w 907"/>
              <a:gd name="T3" fmla="*/ 317 h 370"/>
              <a:gd name="T4" fmla="*/ 0 w 907"/>
              <a:gd name="T5" fmla="*/ 0 h 370"/>
            </a:gdLst>
            <a:ahLst/>
            <a:cxnLst>
              <a:cxn ang="0">
                <a:pos x="T0" y="T1"/>
              </a:cxn>
              <a:cxn ang="0">
                <a:pos x="T2" y="T3"/>
              </a:cxn>
              <a:cxn ang="0">
                <a:pos x="T4" y="T5"/>
              </a:cxn>
            </a:cxnLst>
            <a:rect l="0" t="0" r="r" b="b"/>
            <a:pathLst>
              <a:path w="907" h="370">
                <a:moveTo>
                  <a:pt x="907" y="317"/>
                </a:moveTo>
                <a:cubicBezTo>
                  <a:pt x="665" y="343"/>
                  <a:pt x="423" y="370"/>
                  <a:pt x="272" y="317"/>
                </a:cubicBezTo>
                <a:cubicBezTo>
                  <a:pt x="121" y="264"/>
                  <a:pt x="45" y="53"/>
                  <a:pt x="0" y="0"/>
                </a:cubicBezTo>
              </a:path>
            </a:pathLst>
          </a:custGeom>
          <a:noFill/>
          <a:ln w="28575" cmpd="sng">
            <a:solidFill>
              <a:srgbClr val="FF00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09" name="Text Box 9"/>
          <p:cNvSpPr txBox="1">
            <a:spLocks noChangeArrowheads="1"/>
          </p:cNvSpPr>
          <p:nvPr/>
        </p:nvSpPr>
        <p:spPr bwMode="auto">
          <a:xfrm>
            <a:off x="4048125" y="2368550"/>
            <a:ext cx="3898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err="1"/>
              <a:t>lb</a:t>
            </a:r>
            <a:endParaRPr lang="en-US" altLang="ja-JP" b="1" dirty="0"/>
          </a:p>
        </p:txBody>
      </p:sp>
      <p:sp>
        <p:nvSpPr>
          <p:cNvPr id="204810" name="Line 10"/>
          <p:cNvSpPr>
            <a:spLocks noChangeShapeType="1"/>
          </p:cNvSpPr>
          <p:nvPr/>
        </p:nvSpPr>
        <p:spPr bwMode="auto">
          <a:xfrm>
            <a:off x="3276600" y="2492375"/>
            <a:ext cx="0" cy="1728788"/>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11" name="Text Box 11"/>
          <p:cNvSpPr txBox="1">
            <a:spLocks noChangeArrowheads="1"/>
          </p:cNvSpPr>
          <p:nvPr/>
        </p:nvSpPr>
        <p:spPr bwMode="auto">
          <a:xfrm>
            <a:off x="3276600" y="3213100"/>
            <a:ext cx="45397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err="1"/>
              <a:t>sb</a:t>
            </a:r>
            <a:endParaRPr lang="en-US" altLang="ja-JP" b="1" dirty="0"/>
          </a:p>
        </p:txBody>
      </p:sp>
      <p:sp>
        <p:nvSpPr>
          <p:cNvPr id="204812" name="Text Box 12"/>
          <p:cNvSpPr txBox="1">
            <a:spLocks noChangeArrowheads="1"/>
          </p:cNvSpPr>
          <p:nvPr/>
        </p:nvSpPr>
        <p:spPr bwMode="auto">
          <a:xfrm>
            <a:off x="4911725" y="5105400"/>
            <a:ext cx="305564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err="1"/>
              <a:t>lb</a:t>
            </a:r>
            <a:r>
              <a:rPr lang="ja-JP" altLang="en-US" b="1" dirty="0"/>
              <a:t>で一度レジスタにとってきて</a:t>
            </a:r>
          </a:p>
          <a:p>
            <a:r>
              <a:rPr lang="en-US" altLang="ja-JP" b="1" dirty="0" err="1"/>
              <a:t>sb</a:t>
            </a:r>
            <a:r>
              <a:rPr lang="ja-JP" altLang="en-US" b="1" dirty="0" err="1"/>
              <a:t>でメ</a:t>
            </a:r>
            <a:r>
              <a:rPr lang="ja-JP" altLang="en-US" b="1" dirty="0"/>
              <a:t>モリにしまう</a:t>
            </a:r>
          </a:p>
        </p:txBody>
      </p:sp>
    </p:spTree>
    <p:custDataLst>
      <p:tags r:id="rId1"/>
    </p:custDataLst>
    <p:extLst>
      <p:ext uri="{BB962C8B-B14F-4D97-AF65-F5344CB8AC3E}">
        <p14:creationId xmlns:p14="http://schemas.microsoft.com/office/powerpoint/2010/main" val="16388020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0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4809"/>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48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48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8" grpId="0" animBg="1"/>
      <p:bldP spid="204809" grpId="0"/>
      <p:bldP spid="204810" grpId="0" animBg="1"/>
      <p:bldP spid="2048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n-US" altLang="ja-JP" dirty="0"/>
              <a:t>CPU</a:t>
            </a:r>
            <a:r>
              <a:rPr lang="ja-JP" altLang="en-US" dirty="0"/>
              <a:t>による出力</a:t>
            </a:r>
            <a:r>
              <a:rPr lang="en-US" altLang="ja-JP" dirty="0"/>
              <a:t>(PIO)</a:t>
            </a:r>
            <a:endParaRPr lang="ja-JP" altLang="en-US" dirty="0"/>
          </a:p>
        </p:txBody>
      </p:sp>
      <p:sp>
        <p:nvSpPr>
          <p:cNvPr id="205827" name="Oval 3"/>
          <p:cNvSpPr>
            <a:spLocks noChangeArrowheads="1"/>
          </p:cNvSpPr>
          <p:nvPr/>
        </p:nvSpPr>
        <p:spPr bwMode="auto">
          <a:xfrm>
            <a:off x="2555875" y="1700213"/>
            <a:ext cx="1368425" cy="936625"/>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1"/>
              <a:t>CPU</a:t>
            </a:r>
          </a:p>
        </p:txBody>
      </p:sp>
      <p:sp>
        <p:nvSpPr>
          <p:cNvPr id="205828" name="Rectangle 4"/>
          <p:cNvSpPr>
            <a:spLocks noChangeArrowheads="1"/>
          </p:cNvSpPr>
          <p:nvPr/>
        </p:nvSpPr>
        <p:spPr bwMode="auto">
          <a:xfrm>
            <a:off x="2484438" y="3789363"/>
            <a:ext cx="1439862" cy="12954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a:t>メモリ</a:t>
            </a:r>
          </a:p>
        </p:txBody>
      </p:sp>
      <p:sp>
        <p:nvSpPr>
          <p:cNvPr id="205829" name="Rectangle 5"/>
          <p:cNvSpPr>
            <a:spLocks noChangeArrowheads="1"/>
          </p:cNvSpPr>
          <p:nvPr/>
        </p:nvSpPr>
        <p:spPr bwMode="auto">
          <a:xfrm>
            <a:off x="4643438" y="2708275"/>
            <a:ext cx="865187" cy="7921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I/O</a:t>
            </a:r>
          </a:p>
        </p:txBody>
      </p:sp>
      <p:sp>
        <p:nvSpPr>
          <p:cNvPr id="205830" name="Line 6"/>
          <p:cNvSpPr>
            <a:spLocks noChangeShapeType="1"/>
          </p:cNvSpPr>
          <p:nvPr/>
        </p:nvSpPr>
        <p:spPr bwMode="auto">
          <a:xfrm>
            <a:off x="3203575" y="2636838"/>
            <a:ext cx="0" cy="11525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31" name="Line 7"/>
          <p:cNvSpPr>
            <a:spLocks noChangeShapeType="1"/>
          </p:cNvSpPr>
          <p:nvPr/>
        </p:nvSpPr>
        <p:spPr bwMode="auto">
          <a:xfrm flipH="1">
            <a:off x="3203575" y="3068638"/>
            <a:ext cx="14398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32" name="Freeform 8"/>
          <p:cNvSpPr>
            <a:spLocks/>
          </p:cNvSpPr>
          <p:nvPr/>
        </p:nvSpPr>
        <p:spPr bwMode="auto">
          <a:xfrm>
            <a:off x="3348038" y="2420938"/>
            <a:ext cx="1439862" cy="587375"/>
          </a:xfrm>
          <a:custGeom>
            <a:avLst/>
            <a:gdLst>
              <a:gd name="T0" fmla="*/ 907 w 907"/>
              <a:gd name="T1" fmla="*/ 317 h 370"/>
              <a:gd name="T2" fmla="*/ 272 w 907"/>
              <a:gd name="T3" fmla="*/ 317 h 370"/>
              <a:gd name="T4" fmla="*/ 0 w 907"/>
              <a:gd name="T5" fmla="*/ 0 h 370"/>
            </a:gdLst>
            <a:ahLst/>
            <a:cxnLst>
              <a:cxn ang="0">
                <a:pos x="T0" y="T1"/>
              </a:cxn>
              <a:cxn ang="0">
                <a:pos x="T2" y="T3"/>
              </a:cxn>
              <a:cxn ang="0">
                <a:pos x="T4" y="T5"/>
              </a:cxn>
            </a:cxnLst>
            <a:rect l="0" t="0" r="r" b="b"/>
            <a:pathLst>
              <a:path w="907" h="370">
                <a:moveTo>
                  <a:pt x="907" y="317"/>
                </a:moveTo>
                <a:cubicBezTo>
                  <a:pt x="665" y="343"/>
                  <a:pt x="423" y="370"/>
                  <a:pt x="272" y="317"/>
                </a:cubicBezTo>
                <a:cubicBezTo>
                  <a:pt x="121" y="264"/>
                  <a:pt x="45" y="53"/>
                  <a:pt x="0" y="0"/>
                </a:cubicBezTo>
              </a:path>
            </a:pathLst>
          </a:custGeom>
          <a:noFill/>
          <a:ln w="28575" cmpd="sng">
            <a:solidFill>
              <a:srgbClr val="FF0000"/>
            </a:solidFill>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33" name="Text Box 9"/>
          <p:cNvSpPr txBox="1">
            <a:spLocks noChangeArrowheads="1"/>
          </p:cNvSpPr>
          <p:nvPr/>
        </p:nvSpPr>
        <p:spPr bwMode="auto">
          <a:xfrm>
            <a:off x="4048125" y="2368550"/>
            <a:ext cx="45397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err="1"/>
              <a:t>sb</a:t>
            </a:r>
            <a:endParaRPr lang="en-US" altLang="ja-JP" b="1" dirty="0"/>
          </a:p>
        </p:txBody>
      </p:sp>
      <p:sp>
        <p:nvSpPr>
          <p:cNvPr id="205834" name="Line 10"/>
          <p:cNvSpPr>
            <a:spLocks noChangeShapeType="1"/>
          </p:cNvSpPr>
          <p:nvPr/>
        </p:nvSpPr>
        <p:spPr bwMode="auto">
          <a:xfrm>
            <a:off x="3276600" y="2492375"/>
            <a:ext cx="0" cy="1728788"/>
          </a:xfrm>
          <a:prstGeom prst="line">
            <a:avLst/>
          </a:prstGeom>
          <a:noFill/>
          <a:ln w="28575">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35" name="Text Box 11"/>
          <p:cNvSpPr txBox="1">
            <a:spLocks noChangeArrowheads="1"/>
          </p:cNvSpPr>
          <p:nvPr/>
        </p:nvSpPr>
        <p:spPr bwMode="auto">
          <a:xfrm>
            <a:off x="3276600" y="321310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ja-JP" b="1" dirty="0"/>
          </a:p>
        </p:txBody>
      </p:sp>
      <p:sp>
        <p:nvSpPr>
          <p:cNvPr id="205836" name="Text Box 12"/>
          <p:cNvSpPr txBox="1">
            <a:spLocks noChangeArrowheads="1"/>
          </p:cNvSpPr>
          <p:nvPr/>
        </p:nvSpPr>
        <p:spPr bwMode="auto">
          <a:xfrm>
            <a:off x="4911725" y="5105400"/>
            <a:ext cx="331853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err="1"/>
              <a:t>lb</a:t>
            </a:r>
            <a:r>
              <a:rPr lang="ja-JP" altLang="en-US" b="1" dirty="0"/>
              <a:t>で一度レジスタにとってきて</a:t>
            </a:r>
          </a:p>
          <a:p>
            <a:r>
              <a:rPr lang="en-US" altLang="ja-JP" b="1" dirty="0" err="1"/>
              <a:t>sb</a:t>
            </a:r>
            <a:r>
              <a:rPr lang="ja-JP" altLang="en-US" b="1" dirty="0"/>
              <a:t>で</a:t>
            </a:r>
            <a:r>
              <a:rPr lang="en-US" altLang="ja-JP" b="1" dirty="0"/>
              <a:t>I/O</a:t>
            </a:r>
            <a:r>
              <a:rPr lang="ja-JP" altLang="en-US" b="1" dirty="0"/>
              <a:t>のデータレジスタへ出力</a:t>
            </a:r>
          </a:p>
        </p:txBody>
      </p:sp>
    </p:spTree>
    <p:custDataLst>
      <p:tags r:id="rId1"/>
    </p:custDataLst>
    <p:extLst>
      <p:ext uri="{BB962C8B-B14F-4D97-AF65-F5344CB8AC3E}">
        <p14:creationId xmlns:p14="http://schemas.microsoft.com/office/powerpoint/2010/main" val="1724139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834"/>
                                        </p:tgtEl>
                                        <p:attrNameLst>
                                          <p:attrName>style.visibility</p:attrName>
                                        </p:attrNameLst>
                                      </p:cBhvr>
                                      <p:to>
                                        <p:strVal val="visible"/>
                                      </p:to>
                                    </p:set>
                                  </p:childTnLst>
                                </p:cTn>
                              </p:par>
                              <p:par>
                                <p:cTn id="7" presetID="1" presetClass="entr" presetSubtype="0" fill="hold" grpId="0" nodeType="withEffect" nodePh="1">
                                  <p:stCondLst>
                                    <p:cond delay="0"/>
                                  </p:stCondLst>
                                  <p:endCondLst>
                                    <p:cond evt="begin" delay="0">
                                      <p:tn val="7"/>
                                    </p:cond>
                                  </p:endCondLst>
                                  <p:childTnLst>
                                    <p:set>
                                      <p:cBhvr>
                                        <p:cTn id="8" dur="1" fill="hold">
                                          <p:stCondLst>
                                            <p:cond delay="0"/>
                                          </p:stCondLst>
                                        </p:cTn>
                                        <p:tgtEl>
                                          <p:spTgt spid="20583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58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58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32" grpId="0" animBg="1"/>
      <p:bldP spid="205833" grpId="0"/>
      <p:bldP spid="205834" grpId="0" animBg="1"/>
      <p:bldP spid="20583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r>
              <a:rPr lang="en-US" altLang="ja-JP"/>
              <a:t>Direct Memory Access</a:t>
            </a:r>
            <a:r>
              <a:rPr lang="ja-JP" altLang="en-US"/>
              <a:t>（</a:t>
            </a:r>
            <a:r>
              <a:rPr lang="en-US" altLang="ja-JP"/>
              <a:t>DMA</a:t>
            </a:r>
            <a:r>
              <a:rPr lang="ja-JP" altLang="en-US"/>
              <a:t>）</a:t>
            </a:r>
          </a:p>
        </p:txBody>
      </p:sp>
      <p:sp>
        <p:nvSpPr>
          <p:cNvPr id="206851" name="Oval 3"/>
          <p:cNvSpPr>
            <a:spLocks noChangeArrowheads="1"/>
          </p:cNvSpPr>
          <p:nvPr/>
        </p:nvSpPr>
        <p:spPr bwMode="auto">
          <a:xfrm>
            <a:off x="2555875" y="1700213"/>
            <a:ext cx="1368425" cy="936625"/>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1"/>
              <a:t>CPU</a:t>
            </a:r>
          </a:p>
        </p:txBody>
      </p:sp>
      <p:sp>
        <p:nvSpPr>
          <p:cNvPr id="206852" name="Rectangle 4"/>
          <p:cNvSpPr>
            <a:spLocks noChangeArrowheads="1"/>
          </p:cNvSpPr>
          <p:nvPr/>
        </p:nvSpPr>
        <p:spPr bwMode="auto">
          <a:xfrm>
            <a:off x="2484438" y="3789363"/>
            <a:ext cx="1439862" cy="129540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a:t>メモリ</a:t>
            </a:r>
          </a:p>
        </p:txBody>
      </p:sp>
      <p:sp>
        <p:nvSpPr>
          <p:cNvPr id="206853" name="Rectangle 5"/>
          <p:cNvSpPr>
            <a:spLocks noChangeArrowheads="1"/>
          </p:cNvSpPr>
          <p:nvPr/>
        </p:nvSpPr>
        <p:spPr bwMode="auto">
          <a:xfrm>
            <a:off x="4643438" y="2708275"/>
            <a:ext cx="865187" cy="7921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I/O</a:t>
            </a:r>
          </a:p>
        </p:txBody>
      </p:sp>
      <p:sp>
        <p:nvSpPr>
          <p:cNvPr id="206854" name="Line 6"/>
          <p:cNvSpPr>
            <a:spLocks noChangeShapeType="1"/>
          </p:cNvSpPr>
          <p:nvPr/>
        </p:nvSpPr>
        <p:spPr bwMode="auto">
          <a:xfrm>
            <a:off x="3203575" y="2636838"/>
            <a:ext cx="0" cy="11525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855" name="Line 7"/>
          <p:cNvSpPr>
            <a:spLocks noChangeShapeType="1"/>
          </p:cNvSpPr>
          <p:nvPr/>
        </p:nvSpPr>
        <p:spPr bwMode="auto">
          <a:xfrm flipH="1">
            <a:off x="3203575" y="3068638"/>
            <a:ext cx="14398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856" name="Text Box 8"/>
          <p:cNvSpPr txBox="1">
            <a:spLocks noChangeArrowheads="1"/>
          </p:cNvSpPr>
          <p:nvPr/>
        </p:nvSpPr>
        <p:spPr bwMode="auto">
          <a:xfrm>
            <a:off x="4911725" y="5091113"/>
            <a:ext cx="3049588"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終了後はバスを開放し、</a:t>
            </a:r>
          </a:p>
          <a:p>
            <a:r>
              <a:rPr lang="en-US" altLang="ja-JP" b="1"/>
              <a:t>CPU</a:t>
            </a:r>
            <a:r>
              <a:rPr lang="ja-JP" altLang="en-US" b="1"/>
              <a:t>に割り込みを掛ける</a:t>
            </a:r>
          </a:p>
          <a:p>
            <a:endParaRPr lang="ja-JP" altLang="en-US" b="1"/>
          </a:p>
          <a:p>
            <a:r>
              <a:rPr lang="en-US" altLang="ja-JP" b="1"/>
              <a:t>CPU</a:t>
            </a:r>
            <a:r>
              <a:rPr lang="ja-JP" altLang="en-US" b="1"/>
              <a:t>は</a:t>
            </a:r>
            <a:r>
              <a:rPr lang="en-US" altLang="ja-JP" b="1"/>
              <a:t>DMA</a:t>
            </a:r>
            <a:r>
              <a:rPr lang="ja-JP" altLang="en-US" b="1"/>
              <a:t>が掛かったことを</a:t>
            </a:r>
          </a:p>
          <a:p>
            <a:r>
              <a:rPr lang="ja-JP" altLang="en-US" b="1"/>
              <a:t>知らない</a:t>
            </a:r>
          </a:p>
        </p:txBody>
      </p:sp>
      <p:sp>
        <p:nvSpPr>
          <p:cNvPr id="206857" name="Line 9"/>
          <p:cNvSpPr>
            <a:spLocks noChangeShapeType="1"/>
          </p:cNvSpPr>
          <p:nvPr/>
        </p:nvSpPr>
        <p:spPr bwMode="auto">
          <a:xfrm flipH="1" flipV="1">
            <a:off x="3851275" y="2276475"/>
            <a:ext cx="936625" cy="5048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858" name="Text Box 10"/>
          <p:cNvSpPr txBox="1">
            <a:spLocks noChangeArrowheads="1"/>
          </p:cNvSpPr>
          <p:nvPr/>
        </p:nvSpPr>
        <p:spPr bwMode="auto">
          <a:xfrm>
            <a:off x="4192588" y="1865313"/>
            <a:ext cx="1162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DMA</a:t>
            </a:r>
            <a:r>
              <a:rPr lang="ja-JP" altLang="en-US" b="1"/>
              <a:t>要求</a:t>
            </a:r>
          </a:p>
        </p:txBody>
      </p:sp>
      <p:sp>
        <p:nvSpPr>
          <p:cNvPr id="206859" name="Line 11"/>
          <p:cNvSpPr>
            <a:spLocks noChangeShapeType="1"/>
          </p:cNvSpPr>
          <p:nvPr/>
        </p:nvSpPr>
        <p:spPr bwMode="auto">
          <a:xfrm>
            <a:off x="3779838" y="2492375"/>
            <a:ext cx="1079500" cy="576263"/>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860" name="Text Box 12"/>
          <p:cNvSpPr txBox="1">
            <a:spLocks noChangeArrowheads="1"/>
          </p:cNvSpPr>
          <p:nvPr/>
        </p:nvSpPr>
        <p:spPr bwMode="auto">
          <a:xfrm>
            <a:off x="3400425" y="2716213"/>
            <a:ext cx="12715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許可、</a:t>
            </a:r>
          </a:p>
          <a:p>
            <a:r>
              <a:rPr lang="ja-JP" altLang="en-US" b="1"/>
              <a:t>バスを開放</a:t>
            </a:r>
          </a:p>
        </p:txBody>
      </p:sp>
      <p:sp>
        <p:nvSpPr>
          <p:cNvPr id="206861" name="Freeform 13"/>
          <p:cNvSpPr>
            <a:spLocks/>
          </p:cNvSpPr>
          <p:nvPr/>
        </p:nvSpPr>
        <p:spPr bwMode="auto">
          <a:xfrm>
            <a:off x="3492500" y="3321050"/>
            <a:ext cx="1295400" cy="684213"/>
          </a:xfrm>
          <a:custGeom>
            <a:avLst/>
            <a:gdLst>
              <a:gd name="T0" fmla="*/ 816 w 816"/>
              <a:gd name="T1" fmla="*/ 23 h 431"/>
              <a:gd name="T2" fmla="*/ 181 w 816"/>
              <a:gd name="T3" fmla="*/ 68 h 431"/>
              <a:gd name="T4" fmla="*/ 0 w 816"/>
              <a:gd name="T5" fmla="*/ 431 h 431"/>
            </a:gdLst>
            <a:ahLst/>
            <a:cxnLst>
              <a:cxn ang="0">
                <a:pos x="T0" y="T1"/>
              </a:cxn>
              <a:cxn ang="0">
                <a:pos x="T2" y="T3"/>
              </a:cxn>
              <a:cxn ang="0">
                <a:pos x="T4" y="T5"/>
              </a:cxn>
            </a:cxnLst>
            <a:rect l="0" t="0" r="r" b="b"/>
            <a:pathLst>
              <a:path w="816" h="431">
                <a:moveTo>
                  <a:pt x="816" y="23"/>
                </a:moveTo>
                <a:cubicBezTo>
                  <a:pt x="566" y="11"/>
                  <a:pt x="317" y="0"/>
                  <a:pt x="181" y="68"/>
                </a:cubicBezTo>
                <a:cubicBezTo>
                  <a:pt x="45" y="136"/>
                  <a:pt x="22" y="283"/>
                  <a:pt x="0" y="431"/>
                </a:cubicBezTo>
              </a:path>
            </a:pathLst>
          </a:custGeom>
          <a:noFill/>
          <a:ln w="38100" cmpd="sng">
            <a:solidFill>
              <a:srgbClr val="0066FF"/>
            </a:solidFill>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862" name="Text Box 14"/>
          <p:cNvSpPr txBox="1">
            <a:spLocks noChangeArrowheads="1"/>
          </p:cNvSpPr>
          <p:nvPr/>
        </p:nvSpPr>
        <p:spPr bwMode="auto">
          <a:xfrm>
            <a:off x="4048125" y="3521075"/>
            <a:ext cx="29162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I/O</a:t>
            </a:r>
            <a:r>
              <a:rPr lang="ja-JP" altLang="en-US" b="1"/>
              <a:t>がアドレスを指定し、</a:t>
            </a:r>
          </a:p>
          <a:p>
            <a:r>
              <a:rPr lang="ja-JP" altLang="en-US" b="1"/>
              <a:t>直接メモリとデータをやりとり</a:t>
            </a:r>
          </a:p>
        </p:txBody>
      </p:sp>
    </p:spTree>
    <p:custDataLst>
      <p:tags r:id="rId1"/>
    </p:custDataLst>
    <p:extLst>
      <p:ext uri="{BB962C8B-B14F-4D97-AF65-F5344CB8AC3E}">
        <p14:creationId xmlns:p14="http://schemas.microsoft.com/office/powerpoint/2010/main" val="37619763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685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685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686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685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686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68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7" grpId="0" animBg="1"/>
      <p:bldP spid="206858" grpId="0"/>
      <p:bldP spid="206859" grpId="0" animBg="1"/>
      <p:bldP spid="206860" grpId="0"/>
      <p:bldP spid="206861" grpId="0" animBg="1"/>
      <p:bldP spid="20686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本日のまとめ</a:t>
            </a:r>
          </a:p>
        </p:txBody>
      </p:sp>
      <p:sp>
        <p:nvSpPr>
          <p:cNvPr id="3" name="コンテンツ プレースホルダー 2"/>
          <p:cNvSpPr>
            <a:spLocks noGrp="1"/>
          </p:cNvSpPr>
          <p:nvPr>
            <p:ph idx="1"/>
          </p:nvPr>
        </p:nvSpPr>
        <p:spPr>
          <a:xfrm>
            <a:off x="426604" y="1417638"/>
            <a:ext cx="8393868" cy="4525963"/>
          </a:xfrm>
        </p:spPr>
        <p:txBody>
          <a:bodyPr/>
          <a:lstStyle/>
          <a:p>
            <a:pPr marL="0" indent="0">
              <a:buNone/>
            </a:pPr>
            <a:endParaRPr lang="en-US" altLang="ja-JP" sz="2400" dirty="0"/>
          </a:p>
          <a:p>
            <a:r>
              <a:rPr lang="ja-JP" altLang="en-US" sz="2400" dirty="0"/>
              <a:t>割り込みは</a:t>
            </a:r>
            <a:r>
              <a:rPr lang="en-US" altLang="ja-JP" sz="2400" dirty="0"/>
              <a:t>I/O</a:t>
            </a:r>
            <a:r>
              <a:rPr lang="ja-JP" altLang="en-US" sz="2400" dirty="0"/>
              <a:t>から要求して</a:t>
            </a:r>
            <a:r>
              <a:rPr lang="en-US" altLang="ja-JP" sz="2400" dirty="0"/>
              <a:t>CPU</a:t>
            </a:r>
            <a:r>
              <a:rPr lang="ja-JP" altLang="en-US" sz="2400" dirty="0"/>
              <a:t>の動きを変える。</a:t>
            </a:r>
            <a:endParaRPr lang="en-US" altLang="ja-JP" sz="2400" dirty="0"/>
          </a:p>
          <a:p>
            <a:pPr lvl="1"/>
            <a:r>
              <a:rPr lang="ja-JP" altLang="en-US" sz="2000" dirty="0"/>
              <a:t>プログラムは割り込み処理ルーチンに自動的に飛んでいき、リターン命令で戻ってくる</a:t>
            </a:r>
            <a:endParaRPr lang="en-US" altLang="ja-JP" sz="2000" dirty="0"/>
          </a:p>
          <a:p>
            <a:pPr lvl="1"/>
            <a:r>
              <a:rPr lang="ja-JP" altLang="en-US" sz="2000" dirty="0"/>
              <a:t>メインルーチンは、あたかも割り込みがなかったかのように実行を続ける。</a:t>
            </a:r>
            <a:endParaRPr lang="en-US" altLang="ja-JP" sz="2000" dirty="0"/>
          </a:p>
          <a:p>
            <a:r>
              <a:rPr lang="en-US" altLang="ja-JP" sz="2400" dirty="0"/>
              <a:t>DMA</a:t>
            </a:r>
            <a:r>
              <a:rPr lang="ja-JP" altLang="en-US" sz="2400" dirty="0"/>
              <a:t>は</a:t>
            </a:r>
            <a:r>
              <a:rPr lang="en-US" altLang="ja-JP" sz="2400" dirty="0"/>
              <a:t>I/O</a:t>
            </a:r>
            <a:r>
              <a:rPr lang="ja-JP" altLang="en-US" sz="2400" dirty="0"/>
              <a:t>とメモリ間で直接データをやりとりする。</a:t>
            </a:r>
            <a:endParaRPr kumimoji="1" lang="en-US" altLang="ja-JP" sz="2400" dirty="0"/>
          </a:p>
          <a:p>
            <a:endParaRPr kumimoji="1" lang="en-US" altLang="ja-JP" sz="2400" dirty="0"/>
          </a:p>
          <a:p>
            <a:pPr marL="0" indent="0">
              <a:buNone/>
            </a:pPr>
            <a:endParaRPr lang="en-US" altLang="ja-JP" sz="2400" dirty="0"/>
          </a:p>
          <a:p>
            <a:pPr marL="0" indent="0">
              <a:buNone/>
            </a:pPr>
            <a:endParaRPr kumimoji="1" lang="en-US" altLang="ja-JP" sz="2400"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148624" y="4823498"/>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4999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ja-JP" altLang="en-US" dirty="0"/>
              <a:t>割り込み（</a:t>
            </a:r>
            <a:r>
              <a:rPr lang="en-US" altLang="ja-JP" dirty="0"/>
              <a:t>Interrupt)</a:t>
            </a:r>
            <a:r>
              <a:rPr lang="ja-JP" altLang="en-US" dirty="0"/>
              <a:t>とは？</a:t>
            </a:r>
            <a:endParaRPr lang="en-US" altLang="ja-JP" dirty="0"/>
          </a:p>
        </p:txBody>
      </p:sp>
      <p:sp>
        <p:nvSpPr>
          <p:cNvPr id="197635" name="Rectangle 3"/>
          <p:cNvSpPr>
            <a:spLocks noGrp="1" noChangeArrowheads="1"/>
          </p:cNvSpPr>
          <p:nvPr>
            <p:ph type="body" idx="1"/>
          </p:nvPr>
        </p:nvSpPr>
        <p:spPr/>
        <p:txBody>
          <a:bodyPr/>
          <a:lstStyle/>
          <a:p>
            <a:r>
              <a:rPr lang="en-US" altLang="ja-JP"/>
              <a:t>I/O</a:t>
            </a:r>
            <a:r>
              <a:rPr lang="ja-JP" altLang="en-US"/>
              <a:t>側から</a:t>
            </a:r>
            <a:r>
              <a:rPr lang="en-US" altLang="ja-JP"/>
              <a:t>CPU</a:t>
            </a:r>
            <a:r>
              <a:rPr lang="ja-JP" altLang="en-US"/>
              <a:t>に対して割り込みを要求</a:t>
            </a:r>
          </a:p>
          <a:p>
            <a:r>
              <a:rPr lang="en-US" altLang="ja-JP"/>
              <a:t>CPU</a:t>
            </a:r>
            <a:r>
              <a:rPr lang="ja-JP" altLang="en-US"/>
              <a:t>はこれを受け付けると自動的に</a:t>
            </a:r>
            <a:r>
              <a:rPr lang="en-US" altLang="ja-JP"/>
              <a:t>PC</a:t>
            </a:r>
            <a:r>
              <a:rPr lang="ja-JP" altLang="en-US"/>
              <a:t>を割り込み処理ルーチンの先頭に変更</a:t>
            </a:r>
          </a:p>
          <a:p>
            <a:r>
              <a:rPr lang="ja-JP" altLang="en-US"/>
              <a:t>戻り番地はどこかに保存</a:t>
            </a:r>
          </a:p>
          <a:p>
            <a:r>
              <a:rPr lang="ja-JP" altLang="en-US"/>
              <a:t>割り込み処理ルーチンを実行、終了後リターン命令で元のルーチンに戻る</a:t>
            </a:r>
          </a:p>
          <a:p>
            <a:pPr>
              <a:buFontTx/>
              <a:buNone/>
            </a:pPr>
            <a:r>
              <a:rPr lang="ja-JP" altLang="en-US"/>
              <a:t>→　元のルーチンは割り込みが起きたことがなかったかのように実行しなければならない</a:t>
            </a:r>
          </a:p>
          <a:p>
            <a:pPr>
              <a:buFontTx/>
              <a:buNone/>
            </a:pPr>
            <a:endParaRPr lang="en-US" altLang="ja-JP"/>
          </a:p>
        </p:txBody>
      </p:sp>
    </p:spTree>
    <p:extLst>
      <p:ext uri="{BB962C8B-B14F-4D97-AF65-F5344CB8AC3E}">
        <p14:creationId xmlns:p14="http://schemas.microsoft.com/office/powerpoint/2010/main" val="25614009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560"/>
            <a:ext cx="8229600" cy="1143000"/>
          </a:xfrm>
        </p:spPr>
        <p:txBody>
          <a:bodyPr/>
          <a:lstStyle/>
          <a:p>
            <a:r>
              <a:rPr kumimoji="1" lang="ja-JP" altLang="en-US" dirty="0"/>
              <a:t>演習</a:t>
            </a:r>
            <a:r>
              <a:rPr lang="en-US" altLang="ja-JP" dirty="0"/>
              <a:t>1</a:t>
            </a:r>
            <a:endParaRPr kumimoji="1" lang="ja-JP" altLang="en-US" dirty="0"/>
          </a:p>
        </p:txBody>
      </p:sp>
      <p:sp>
        <p:nvSpPr>
          <p:cNvPr id="3" name="コンテンツ プレースホルダー 2"/>
          <p:cNvSpPr>
            <a:spLocks noGrp="1"/>
          </p:cNvSpPr>
          <p:nvPr>
            <p:ph idx="1"/>
          </p:nvPr>
        </p:nvSpPr>
        <p:spPr>
          <a:xfrm>
            <a:off x="457200" y="1196752"/>
            <a:ext cx="8229600" cy="4525963"/>
          </a:xfrm>
        </p:spPr>
        <p:txBody>
          <a:bodyPr/>
          <a:lstStyle/>
          <a:p>
            <a:r>
              <a:rPr kumimoji="1" lang="ja-JP" altLang="en-US" sz="2800" dirty="0"/>
              <a:t>割り込み処理ルーチンではメインルーチンで利用するレジスタを破壊しないために利用する全て</a:t>
            </a:r>
            <a:r>
              <a:rPr lang="ja-JP" altLang="en-US" sz="2800" dirty="0"/>
              <a:t>のレジスタを</a:t>
            </a:r>
            <a:r>
              <a:rPr kumimoji="1" lang="ja-JP" altLang="en-US" sz="2800" dirty="0"/>
              <a:t>スタックに保存しなければならない。</a:t>
            </a:r>
            <a:endParaRPr kumimoji="1" lang="en-US" altLang="ja-JP" sz="2800" dirty="0"/>
          </a:p>
          <a:p>
            <a:pPr lvl="1"/>
            <a:r>
              <a:rPr lang="en-US" altLang="ja-JP" sz="2400" dirty="0"/>
              <a:t>fibo.asm</a:t>
            </a:r>
            <a:r>
              <a:rPr lang="ja-JP" altLang="en-US" sz="2400" dirty="0"/>
              <a:t>ではフィボナッチ数列を計算している</a:t>
            </a:r>
            <a:endParaRPr lang="en-US" altLang="ja-JP" sz="2400" dirty="0"/>
          </a:p>
          <a:p>
            <a:pPr lvl="1"/>
            <a:r>
              <a:rPr lang="en-US" altLang="ja-JP" sz="2400" dirty="0"/>
              <a:t>ex_int.asm</a:t>
            </a:r>
            <a:r>
              <a:rPr lang="ja-JP" altLang="en-US" sz="2400" dirty="0"/>
              <a:t>では入出力を行う割込みプログラムで</a:t>
            </a:r>
            <a:r>
              <a:rPr lang="en-US" altLang="ja-JP" sz="2400" dirty="0"/>
              <a:t>test_int.asm</a:t>
            </a:r>
            <a:r>
              <a:rPr lang="ja-JP" altLang="en-US" sz="2400" dirty="0"/>
              <a:t>と同じだが</a:t>
            </a:r>
            <a:r>
              <a:rPr lang="en-US" altLang="ja-JP" sz="2400" dirty="0"/>
              <a:t>fibo.asm</a:t>
            </a:r>
            <a:r>
              <a:rPr lang="ja-JP" altLang="en-US" sz="2400" dirty="0"/>
              <a:t>とレジスタが重なるため割込みが掛かると</a:t>
            </a:r>
            <a:r>
              <a:rPr lang="en-US" altLang="ja-JP" sz="2400" dirty="0" err="1"/>
              <a:t>fibo</a:t>
            </a:r>
            <a:r>
              <a:rPr lang="ja-JP" altLang="en-US" sz="2400" dirty="0"/>
              <a:t>で使っているレジスタが破壊される</a:t>
            </a:r>
            <a:endParaRPr lang="en-US" altLang="ja-JP" sz="2400" dirty="0"/>
          </a:p>
          <a:p>
            <a:pPr lvl="1"/>
            <a:r>
              <a:rPr kumimoji="1" lang="ja-JP" altLang="en-US" sz="2400" dirty="0"/>
              <a:t>この両者がきちんと動作するために、</a:t>
            </a:r>
            <a:r>
              <a:rPr kumimoji="1" lang="en-US" altLang="ja-JP" sz="2400" dirty="0"/>
              <a:t>ex_int.asm</a:t>
            </a:r>
            <a:r>
              <a:rPr kumimoji="1" lang="ja-JP" altLang="en-US" sz="2400" dirty="0"/>
              <a:t>にレジスタ保存と復帰のコードを付け加えよ</a:t>
            </a:r>
            <a:endParaRPr kumimoji="1" lang="en-US" altLang="ja-JP" sz="2400" dirty="0"/>
          </a:p>
          <a:p>
            <a:pPr lvl="1" eaLnBrk="1" hangingPunct="1">
              <a:lnSpc>
                <a:spcPct val="90000"/>
              </a:lnSpc>
            </a:pPr>
            <a:r>
              <a:rPr lang="ja-JP" altLang="en-US" sz="2000" dirty="0"/>
              <a:t>スタックポインタは</a:t>
            </a:r>
            <a:r>
              <a:rPr lang="en-US" altLang="ja-JP" sz="2000" dirty="0"/>
              <a:t>x2</a:t>
            </a:r>
            <a:r>
              <a:rPr lang="ja-JP" altLang="en-US" sz="2000" dirty="0"/>
              <a:t>で、</a:t>
            </a:r>
            <a:r>
              <a:rPr lang="en-US" altLang="ja-JP" sz="2000" dirty="0"/>
              <a:t>fibo.asm</a:t>
            </a:r>
            <a:r>
              <a:rPr lang="ja-JP" altLang="en-US" sz="2000" dirty="0"/>
              <a:t>内で設定済</a:t>
            </a:r>
            <a:endParaRPr lang="en-US" altLang="ja-JP" sz="1600" dirty="0"/>
          </a:p>
          <a:p>
            <a:pPr lvl="1"/>
            <a:endParaRPr lang="en-US" altLang="ja-JP" dirty="0"/>
          </a:p>
          <a:p>
            <a:pPr lvl="1"/>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1590434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a:t>スタック</a:t>
            </a:r>
          </a:p>
        </p:txBody>
      </p:sp>
      <p:sp>
        <p:nvSpPr>
          <p:cNvPr id="7171" name="Rectangle 3"/>
          <p:cNvSpPr>
            <a:spLocks noGrp="1" noChangeArrowheads="1"/>
          </p:cNvSpPr>
          <p:nvPr>
            <p:ph type="body" idx="1"/>
          </p:nvPr>
        </p:nvSpPr>
        <p:spPr>
          <a:xfrm>
            <a:off x="457200" y="1600200"/>
            <a:ext cx="8229600" cy="2333625"/>
          </a:xfrm>
        </p:spPr>
        <p:txBody>
          <a:bodyPr/>
          <a:lstStyle/>
          <a:p>
            <a:pPr eaLnBrk="1" hangingPunct="1">
              <a:lnSpc>
                <a:spcPct val="80000"/>
              </a:lnSpc>
              <a:buFontTx/>
              <a:buNone/>
            </a:pPr>
            <a:r>
              <a:rPr lang="ja-JP" altLang="en-US" sz="2000" dirty="0"/>
              <a:t>データを積む棚</a:t>
            </a:r>
          </a:p>
          <a:p>
            <a:pPr lvl="1" eaLnBrk="1" hangingPunct="1">
              <a:lnSpc>
                <a:spcPct val="80000"/>
              </a:lnSpc>
              <a:buFontTx/>
              <a:buNone/>
            </a:pPr>
            <a:r>
              <a:rPr lang="en-US" altLang="ja-JP" sz="1800" dirty="0"/>
              <a:t>push</a:t>
            </a:r>
            <a:r>
              <a:rPr lang="ja-JP" altLang="en-US" sz="1800" dirty="0"/>
              <a:t>操作でデータを積み</a:t>
            </a:r>
          </a:p>
          <a:p>
            <a:pPr lvl="1" eaLnBrk="1" hangingPunct="1">
              <a:lnSpc>
                <a:spcPct val="80000"/>
              </a:lnSpc>
              <a:buFontTx/>
              <a:buNone/>
            </a:pPr>
            <a:r>
              <a:rPr lang="en-US" altLang="ja-JP" sz="1800" dirty="0"/>
              <a:t>pop</a:t>
            </a:r>
            <a:r>
              <a:rPr lang="ja-JP" altLang="en-US" sz="1800" dirty="0"/>
              <a:t>操作で取り出す</a:t>
            </a:r>
          </a:p>
          <a:p>
            <a:pPr eaLnBrk="1" hangingPunct="1">
              <a:lnSpc>
                <a:spcPct val="80000"/>
              </a:lnSpc>
            </a:pPr>
            <a:r>
              <a:rPr lang="en-US" altLang="ja-JP" sz="2000" dirty="0"/>
              <a:t>LIFO(Last</a:t>
            </a:r>
            <a:r>
              <a:rPr lang="ja-JP" altLang="en-US" sz="2000" dirty="0"/>
              <a:t>　</a:t>
            </a:r>
            <a:r>
              <a:rPr lang="en-US" altLang="ja-JP" sz="2000" dirty="0"/>
              <a:t>In </a:t>
            </a:r>
            <a:r>
              <a:rPr lang="en-US" altLang="ja-JP" sz="2000" dirty="0" err="1"/>
              <a:t>Fi$st</a:t>
            </a:r>
            <a:r>
              <a:rPr lang="en-US" altLang="ja-JP" sz="2000" dirty="0"/>
              <a:t> Out)</a:t>
            </a:r>
            <a:r>
              <a:rPr lang="ja-JP" altLang="en-US" sz="2000" dirty="0" err="1"/>
              <a:t>、</a:t>
            </a:r>
            <a:r>
              <a:rPr lang="en-US" altLang="ja-JP" sz="2000" dirty="0"/>
              <a:t>FILO(</a:t>
            </a:r>
            <a:r>
              <a:rPr lang="en-US" altLang="ja-JP" sz="2000" dirty="0" err="1"/>
              <a:t>Fi$st</a:t>
            </a:r>
            <a:r>
              <a:rPr lang="en-US" altLang="ja-JP" sz="2000" dirty="0"/>
              <a:t> In Last Out)</a:t>
            </a:r>
            <a:r>
              <a:rPr lang="ja-JP" altLang="en-US" sz="2000" dirty="0"/>
              <a:t>とも呼ばれる</a:t>
            </a:r>
          </a:p>
          <a:p>
            <a:pPr eaLnBrk="1" hangingPunct="1">
              <a:lnSpc>
                <a:spcPct val="80000"/>
              </a:lnSpc>
            </a:pPr>
            <a:r>
              <a:rPr lang="ja-JP" altLang="en-US" sz="2000" dirty="0"/>
              <a:t>演算スタックとは違う（誤解しないで！）</a:t>
            </a:r>
          </a:p>
          <a:p>
            <a:pPr eaLnBrk="1" hangingPunct="1">
              <a:lnSpc>
                <a:spcPct val="80000"/>
              </a:lnSpc>
            </a:pPr>
            <a:r>
              <a:rPr lang="ja-JP" altLang="en-US" sz="2000" dirty="0"/>
              <a:t>主記憶上にスタック領域が確保される</a:t>
            </a:r>
          </a:p>
        </p:txBody>
      </p:sp>
      <p:sp>
        <p:nvSpPr>
          <p:cNvPr id="7172" name="Line 4"/>
          <p:cNvSpPr>
            <a:spLocks noChangeShapeType="1"/>
          </p:cNvSpPr>
          <p:nvPr/>
        </p:nvSpPr>
        <p:spPr bwMode="auto">
          <a:xfrm>
            <a:off x="827088" y="5445125"/>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3" name="Line 5"/>
          <p:cNvSpPr>
            <a:spLocks noChangeShapeType="1"/>
          </p:cNvSpPr>
          <p:nvPr/>
        </p:nvSpPr>
        <p:spPr bwMode="auto">
          <a:xfrm>
            <a:off x="1546225" y="54451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4" name="Freeform 6"/>
          <p:cNvSpPr>
            <a:spLocks/>
          </p:cNvSpPr>
          <p:nvPr/>
        </p:nvSpPr>
        <p:spPr bwMode="auto">
          <a:xfrm>
            <a:off x="1282700" y="5661025"/>
            <a:ext cx="588963" cy="215900"/>
          </a:xfrm>
          <a:custGeom>
            <a:avLst/>
            <a:gdLst>
              <a:gd name="T0" fmla="*/ 418346293 w 371"/>
              <a:gd name="T1" fmla="*/ 0 h 136"/>
              <a:gd name="T2" fmla="*/ 877015120 w 371"/>
              <a:gd name="T3" fmla="*/ 115927188 h 136"/>
              <a:gd name="T4" fmla="*/ 75604752 w 371"/>
              <a:gd name="T5" fmla="*/ 229335013 h 136"/>
              <a:gd name="T6" fmla="*/ 418346293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5" name="Freeform 7"/>
          <p:cNvSpPr>
            <a:spLocks/>
          </p:cNvSpPr>
          <p:nvPr/>
        </p:nvSpPr>
        <p:spPr bwMode="auto">
          <a:xfrm>
            <a:off x="1258888" y="5876925"/>
            <a:ext cx="588962" cy="215900"/>
          </a:xfrm>
          <a:custGeom>
            <a:avLst/>
            <a:gdLst>
              <a:gd name="T0" fmla="*/ 418345582 w 371"/>
              <a:gd name="T1" fmla="*/ 0 h 136"/>
              <a:gd name="T2" fmla="*/ 877013630 w 371"/>
              <a:gd name="T3" fmla="*/ 115927188 h 136"/>
              <a:gd name="T4" fmla="*/ 75604623 w 371"/>
              <a:gd name="T5" fmla="*/ 229335013 h 136"/>
              <a:gd name="T6" fmla="*/ 418345582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6" name="Freeform 8"/>
          <p:cNvSpPr>
            <a:spLocks/>
          </p:cNvSpPr>
          <p:nvPr/>
        </p:nvSpPr>
        <p:spPr bwMode="auto">
          <a:xfrm>
            <a:off x="1235075" y="6092825"/>
            <a:ext cx="588963" cy="215900"/>
          </a:xfrm>
          <a:custGeom>
            <a:avLst/>
            <a:gdLst>
              <a:gd name="T0" fmla="*/ 418346293 w 371"/>
              <a:gd name="T1" fmla="*/ 0 h 136"/>
              <a:gd name="T2" fmla="*/ 877015120 w 371"/>
              <a:gd name="T3" fmla="*/ 115927188 h 136"/>
              <a:gd name="T4" fmla="*/ 75604752 w 371"/>
              <a:gd name="T5" fmla="*/ 229335013 h 136"/>
              <a:gd name="T6" fmla="*/ 418346293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7" name="Freeform 9"/>
          <p:cNvSpPr>
            <a:spLocks/>
          </p:cNvSpPr>
          <p:nvPr/>
        </p:nvSpPr>
        <p:spPr bwMode="auto">
          <a:xfrm>
            <a:off x="1211263" y="6308725"/>
            <a:ext cx="588962" cy="215900"/>
          </a:xfrm>
          <a:custGeom>
            <a:avLst/>
            <a:gdLst>
              <a:gd name="T0" fmla="*/ 418345582 w 371"/>
              <a:gd name="T1" fmla="*/ 0 h 136"/>
              <a:gd name="T2" fmla="*/ 877013630 w 371"/>
              <a:gd name="T3" fmla="*/ 115927188 h 136"/>
              <a:gd name="T4" fmla="*/ 75604623 w 371"/>
              <a:gd name="T5" fmla="*/ 229335013 h 136"/>
              <a:gd name="T6" fmla="*/ 418345582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8" name="Rectangle 10"/>
          <p:cNvSpPr>
            <a:spLocks noChangeArrowheads="1"/>
          </p:cNvSpPr>
          <p:nvPr/>
        </p:nvSpPr>
        <p:spPr bwMode="auto">
          <a:xfrm>
            <a:off x="898525" y="5229225"/>
            <a:ext cx="12239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A</a:t>
            </a:r>
          </a:p>
        </p:txBody>
      </p:sp>
      <p:sp>
        <p:nvSpPr>
          <p:cNvPr id="7179" name="Rectangle 11"/>
          <p:cNvSpPr>
            <a:spLocks noChangeArrowheads="1"/>
          </p:cNvSpPr>
          <p:nvPr/>
        </p:nvSpPr>
        <p:spPr bwMode="auto">
          <a:xfrm>
            <a:off x="898525" y="5013325"/>
            <a:ext cx="12239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B</a:t>
            </a:r>
          </a:p>
        </p:txBody>
      </p:sp>
      <p:sp>
        <p:nvSpPr>
          <p:cNvPr id="7180" name="Rectangle 12"/>
          <p:cNvSpPr>
            <a:spLocks noChangeArrowheads="1"/>
          </p:cNvSpPr>
          <p:nvPr/>
        </p:nvSpPr>
        <p:spPr bwMode="auto">
          <a:xfrm>
            <a:off x="1114425" y="4437063"/>
            <a:ext cx="12239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C</a:t>
            </a:r>
          </a:p>
        </p:txBody>
      </p:sp>
      <p:sp>
        <p:nvSpPr>
          <p:cNvPr id="7181" name="Line 13"/>
          <p:cNvSpPr>
            <a:spLocks noChangeShapeType="1"/>
          </p:cNvSpPr>
          <p:nvPr/>
        </p:nvSpPr>
        <p:spPr bwMode="auto">
          <a:xfrm flipH="1">
            <a:off x="1546225" y="4652963"/>
            <a:ext cx="73025"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2" name="Text Box 14"/>
          <p:cNvSpPr txBox="1">
            <a:spLocks noChangeArrowheads="1"/>
          </p:cNvSpPr>
          <p:nvPr/>
        </p:nvSpPr>
        <p:spPr bwMode="auto">
          <a:xfrm>
            <a:off x="2389188" y="4652963"/>
            <a:ext cx="793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push </a:t>
            </a:r>
          </a:p>
        </p:txBody>
      </p:sp>
      <p:sp>
        <p:nvSpPr>
          <p:cNvPr id="7183" name="Line 15"/>
          <p:cNvSpPr>
            <a:spLocks noChangeShapeType="1"/>
          </p:cNvSpPr>
          <p:nvPr/>
        </p:nvSpPr>
        <p:spPr bwMode="auto">
          <a:xfrm>
            <a:off x="3419475" y="5659438"/>
            <a:ext cx="14398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4" name="Line 16"/>
          <p:cNvSpPr>
            <a:spLocks noChangeShapeType="1"/>
          </p:cNvSpPr>
          <p:nvPr/>
        </p:nvSpPr>
        <p:spPr bwMode="auto">
          <a:xfrm>
            <a:off x="4138613" y="565943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5" name="Rectangle 21"/>
          <p:cNvSpPr>
            <a:spLocks noChangeArrowheads="1"/>
          </p:cNvSpPr>
          <p:nvPr/>
        </p:nvSpPr>
        <p:spPr bwMode="auto">
          <a:xfrm>
            <a:off x="3490913" y="5443538"/>
            <a:ext cx="12239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A</a:t>
            </a:r>
          </a:p>
        </p:txBody>
      </p:sp>
      <p:sp>
        <p:nvSpPr>
          <p:cNvPr id="7186" name="Rectangle 22"/>
          <p:cNvSpPr>
            <a:spLocks noChangeArrowheads="1"/>
          </p:cNvSpPr>
          <p:nvPr/>
        </p:nvSpPr>
        <p:spPr bwMode="auto">
          <a:xfrm>
            <a:off x="3490913" y="5227638"/>
            <a:ext cx="12239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B</a:t>
            </a:r>
          </a:p>
        </p:txBody>
      </p:sp>
      <p:sp>
        <p:nvSpPr>
          <p:cNvPr id="7187" name="Rectangle 23"/>
          <p:cNvSpPr>
            <a:spLocks noChangeArrowheads="1"/>
          </p:cNvSpPr>
          <p:nvPr/>
        </p:nvSpPr>
        <p:spPr bwMode="auto">
          <a:xfrm>
            <a:off x="3489325" y="5011738"/>
            <a:ext cx="12239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C</a:t>
            </a:r>
          </a:p>
        </p:txBody>
      </p:sp>
      <p:sp>
        <p:nvSpPr>
          <p:cNvPr id="7188" name="Freeform 25"/>
          <p:cNvSpPr>
            <a:spLocks/>
          </p:cNvSpPr>
          <p:nvPr/>
        </p:nvSpPr>
        <p:spPr bwMode="auto">
          <a:xfrm>
            <a:off x="3875088" y="5875338"/>
            <a:ext cx="658812" cy="144462"/>
          </a:xfrm>
          <a:custGeom>
            <a:avLst/>
            <a:gdLst>
              <a:gd name="T0" fmla="*/ 418345620 w 415"/>
              <a:gd name="T1" fmla="*/ 0 h 91"/>
              <a:gd name="T2" fmla="*/ 987900500 w 415"/>
              <a:gd name="T3" fmla="*/ 115926786 h 91"/>
              <a:gd name="T4" fmla="*/ 75604630 w 415"/>
              <a:gd name="T5" fmla="*/ 115926786 h 91"/>
              <a:gd name="T6" fmla="*/ 531751771 w 415"/>
              <a:gd name="T7" fmla="*/ 229332631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5" h="91">
                <a:moveTo>
                  <a:pt x="166" y="0"/>
                </a:moveTo>
                <a:cubicBezTo>
                  <a:pt x="290" y="19"/>
                  <a:pt x="415" y="38"/>
                  <a:pt x="392" y="46"/>
                </a:cubicBezTo>
                <a:cubicBezTo>
                  <a:pt x="369" y="54"/>
                  <a:pt x="60" y="39"/>
                  <a:pt x="30" y="46"/>
                </a:cubicBezTo>
                <a:cubicBezTo>
                  <a:pt x="0" y="53"/>
                  <a:pt x="105" y="72"/>
                  <a:pt x="211" y="91"/>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9" name="Freeform 26"/>
          <p:cNvSpPr>
            <a:spLocks/>
          </p:cNvSpPr>
          <p:nvPr/>
        </p:nvSpPr>
        <p:spPr bwMode="auto">
          <a:xfrm>
            <a:off x="3922713" y="6019800"/>
            <a:ext cx="658812" cy="144463"/>
          </a:xfrm>
          <a:custGeom>
            <a:avLst/>
            <a:gdLst>
              <a:gd name="T0" fmla="*/ 418345620 w 415"/>
              <a:gd name="T1" fmla="*/ 0 h 91"/>
              <a:gd name="T2" fmla="*/ 987900500 w 415"/>
              <a:gd name="T3" fmla="*/ 115927589 h 91"/>
              <a:gd name="T4" fmla="*/ 75604630 w 415"/>
              <a:gd name="T5" fmla="*/ 115927589 h 91"/>
              <a:gd name="T6" fmla="*/ 531751771 w 415"/>
              <a:gd name="T7" fmla="*/ 229335806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5" h="91">
                <a:moveTo>
                  <a:pt x="166" y="0"/>
                </a:moveTo>
                <a:cubicBezTo>
                  <a:pt x="290" y="19"/>
                  <a:pt x="415" y="38"/>
                  <a:pt x="392" y="46"/>
                </a:cubicBezTo>
                <a:cubicBezTo>
                  <a:pt x="369" y="54"/>
                  <a:pt x="60" y="39"/>
                  <a:pt x="30" y="46"/>
                </a:cubicBezTo>
                <a:cubicBezTo>
                  <a:pt x="0" y="53"/>
                  <a:pt x="105" y="72"/>
                  <a:pt x="211" y="91"/>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0" name="Freeform 27"/>
          <p:cNvSpPr>
            <a:spLocks/>
          </p:cNvSpPr>
          <p:nvPr/>
        </p:nvSpPr>
        <p:spPr bwMode="auto">
          <a:xfrm>
            <a:off x="3922713" y="6164263"/>
            <a:ext cx="658812" cy="144462"/>
          </a:xfrm>
          <a:custGeom>
            <a:avLst/>
            <a:gdLst>
              <a:gd name="T0" fmla="*/ 418345620 w 415"/>
              <a:gd name="T1" fmla="*/ 0 h 91"/>
              <a:gd name="T2" fmla="*/ 987900500 w 415"/>
              <a:gd name="T3" fmla="*/ 115926786 h 91"/>
              <a:gd name="T4" fmla="*/ 75604630 w 415"/>
              <a:gd name="T5" fmla="*/ 115926786 h 91"/>
              <a:gd name="T6" fmla="*/ 531751771 w 415"/>
              <a:gd name="T7" fmla="*/ 229332631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5" h="91">
                <a:moveTo>
                  <a:pt x="166" y="0"/>
                </a:moveTo>
                <a:cubicBezTo>
                  <a:pt x="290" y="19"/>
                  <a:pt x="415" y="38"/>
                  <a:pt x="392" y="46"/>
                </a:cubicBezTo>
                <a:cubicBezTo>
                  <a:pt x="369" y="54"/>
                  <a:pt x="60" y="39"/>
                  <a:pt x="30" y="46"/>
                </a:cubicBezTo>
                <a:cubicBezTo>
                  <a:pt x="0" y="53"/>
                  <a:pt x="105" y="72"/>
                  <a:pt x="211" y="91"/>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1" name="Freeform 28"/>
          <p:cNvSpPr>
            <a:spLocks/>
          </p:cNvSpPr>
          <p:nvPr/>
        </p:nvSpPr>
        <p:spPr bwMode="auto">
          <a:xfrm>
            <a:off x="3922713" y="6308725"/>
            <a:ext cx="658812" cy="144463"/>
          </a:xfrm>
          <a:custGeom>
            <a:avLst/>
            <a:gdLst>
              <a:gd name="T0" fmla="*/ 418345620 w 415"/>
              <a:gd name="T1" fmla="*/ 0 h 91"/>
              <a:gd name="T2" fmla="*/ 987900500 w 415"/>
              <a:gd name="T3" fmla="*/ 115927589 h 91"/>
              <a:gd name="T4" fmla="*/ 75604630 w 415"/>
              <a:gd name="T5" fmla="*/ 115927589 h 91"/>
              <a:gd name="T6" fmla="*/ 531751771 w 415"/>
              <a:gd name="T7" fmla="*/ 229335806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5" h="91">
                <a:moveTo>
                  <a:pt x="166" y="0"/>
                </a:moveTo>
                <a:cubicBezTo>
                  <a:pt x="290" y="19"/>
                  <a:pt x="415" y="38"/>
                  <a:pt x="392" y="46"/>
                </a:cubicBezTo>
                <a:cubicBezTo>
                  <a:pt x="369" y="54"/>
                  <a:pt x="60" y="39"/>
                  <a:pt x="30" y="46"/>
                </a:cubicBezTo>
                <a:cubicBezTo>
                  <a:pt x="0" y="53"/>
                  <a:pt x="105" y="72"/>
                  <a:pt x="211" y="91"/>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2" name="Freeform 29"/>
          <p:cNvSpPr>
            <a:spLocks/>
          </p:cNvSpPr>
          <p:nvPr/>
        </p:nvSpPr>
        <p:spPr bwMode="auto">
          <a:xfrm>
            <a:off x="3922713" y="6453188"/>
            <a:ext cx="658812" cy="144462"/>
          </a:xfrm>
          <a:custGeom>
            <a:avLst/>
            <a:gdLst>
              <a:gd name="T0" fmla="*/ 418345620 w 415"/>
              <a:gd name="T1" fmla="*/ 0 h 91"/>
              <a:gd name="T2" fmla="*/ 987900500 w 415"/>
              <a:gd name="T3" fmla="*/ 115926786 h 91"/>
              <a:gd name="T4" fmla="*/ 75604630 w 415"/>
              <a:gd name="T5" fmla="*/ 115926786 h 91"/>
              <a:gd name="T6" fmla="*/ 531751771 w 415"/>
              <a:gd name="T7" fmla="*/ 229332631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5" h="91">
                <a:moveTo>
                  <a:pt x="166" y="0"/>
                </a:moveTo>
                <a:cubicBezTo>
                  <a:pt x="290" y="19"/>
                  <a:pt x="415" y="38"/>
                  <a:pt x="392" y="46"/>
                </a:cubicBezTo>
                <a:cubicBezTo>
                  <a:pt x="369" y="54"/>
                  <a:pt x="60" y="39"/>
                  <a:pt x="30" y="46"/>
                </a:cubicBezTo>
                <a:cubicBezTo>
                  <a:pt x="0" y="53"/>
                  <a:pt x="105" y="72"/>
                  <a:pt x="211" y="91"/>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3" name="Text Box 30"/>
          <p:cNvSpPr txBox="1">
            <a:spLocks noChangeArrowheads="1"/>
          </p:cNvSpPr>
          <p:nvPr/>
        </p:nvSpPr>
        <p:spPr bwMode="auto">
          <a:xfrm>
            <a:off x="5126038" y="4724400"/>
            <a:ext cx="66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pop </a:t>
            </a:r>
          </a:p>
        </p:txBody>
      </p:sp>
      <p:sp>
        <p:nvSpPr>
          <p:cNvPr id="7194" name="Line 31"/>
          <p:cNvSpPr>
            <a:spLocks noChangeShapeType="1"/>
          </p:cNvSpPr>
          <p:nvPr/>
        </p:nvSpPr>
        <p:spPr bwMode="auto">
          <a:xfrm>
            <a:off x="6084888" y="5445125"/>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5" name="Line 32"/>
          <p:cNvSpPr>
            <a:spLocks noChangeShapeType="1"/>
          </p:cNvSpPr>
          <p:nvPr/>
        </p:nvSpPr>
        <p:spPr bwMode="auto">
          <a:xfrm>
            <a:off x="6804025" y="54451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6" name="Freeform 33"/>
          <p:cNvSpPr>
            <a:spLocks/>
          </p:cNvSpPr>
          <p:nvPr/>
        </p:nvSpPr>
        <p:spPr bwMode="auto">
          <a:xfrm>
            <a:off x="6540500" y="5661025"/>
            <a:ext cx="588963" cy="215900"/>
          </a:xfrm>
          <a:custGeom>
            <a:avLst/>
            <a:gdLst>
              <a:gd name="T0" fmla="*/ 418346293 w 371"/>
              <a:gd name="T1" fmla="*/ 0 h 136"/>
              <a:gd name="T2" fmla="*/ 877015120 w 371"/>
              <a:gd name="T3" fmla="*/ 115927188 h 136"/>
              <a:gd name="T4" fmla="*/ 75604752 w 371"/>
              <a:gd name="T5" fmla="*/ 229335013 h 136"/>
              <a:gd name="T6" fmla="*/ 418346293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7" name="Freeform 34"/>
          <p:cNvSpPr>
            <a:spLocks/>
          </p:cNvSpPr>
          <p:nvPr/>
        </p:nvSpPr>
        <p:spPr bwMode="auto">
          <a:xfrm>
            <a:off x="6516688" y="5876925"/>
            <a:ext cx="588962" cy="215900"/>
          </a:xfrm>
          <a:custGeom>
            <a:avLst/>
            <a:gdLst>
              <a:gd name="T0" fmla="*/ 418345582 w 371"/>
              <a:gd name="T1" fmla="*/ 0 h 136"/>
              <a:gd name="T2" fmla="*/ 877013630 w 371"/>
              <a:gd name="T3" fmla="*/ 115927188 h 136"/>
              <a:gd name="T4" fmla="*/ 75604623 w 371"/>
              <a:gd name="T5" fmla="*/ 229335013 h 136"/>
              <a:gd name="T6" fmla="*/ 418345582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8" name="Freeform 35"/>
          <p:cNvSpPr>
            <a:spLocks/>
          </p:cNvSpPr>
          <p:nvPr/>
        </p:nvSpPr>
        <p:spPr bwMode="auto">
          <a:xfrm>
            <a:off x="6492875" y="6092825"/>
            <a:ext cx="588963" cy="215900"/>
          </a:xfrm>
          <a:custGeom>
            <a:avLst/>
            <a:gdLst>
              <a:gd name="T0" fmla="*/ 418346293 w 371"/>
              <a:gd name="T1" fmla="*/ 0 h 136"/>
              <a:gd name="T2" fmla="*/ 877015120 w 371"/>
              <a:gd name="T3" fmla="*/ 115927188 h 136"/>
              <a:gd name="T4" fmla="*/ 75604752 w 371"/>
              <a:gd name="T5" fmla="*/ 229335013 h 136"/>
              <a:gd name="T6" fmla="*/ 418346293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9" name="Freeform 36"/>
          <p:cNvSpPr>
            <a:spLocks/>
          </p:cNvSpPr>
          <p:nvPr/>
        </p:nvSpPr>
        <p:spPr bwMode="auto">
          <a:xfrm>
            <a:off x="6469063" y="6308725"/>
            <a:ext cx="588962" cy="215900"/>
          </a:xfrm>
          <a:custGeom>
            <a:avLst/>
            <a:gdLst>
              <a:gd name="T0" fmla="*/ 418345582 w 371"/>
              <a:gd name="T1" fmla="*/ 0 h 136"/>
              <a:gd name="T2" fmla="*/ 877013630 w 371"/>
              <a:gd name="T3" fmla="*/ 115927188 h 136"/>
              <a:gd name="T4" fmla="*/ 75604623 w 371"/>
              <a:gd name="T5" fmla="*/ 229335013 h 136"/>
              <a:gd name="T6" fmla="*/ 418345582 w 371"/>
              <a:gd name="T7" fmla="*/ 342741250 h 1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136">
                <a:moveTo>
                  <a:pt x="166" y="0"/>
                </a:moveTo>
                <a:cubicBezTo>
                  <a:pt x="268" y="15"/>
                  <a:pt x="371" y="31"/>
                  <a:pt x="348" y="46"/>
                </a:cubicBezTo>
                <a:cubicBezTo>
                  <a:pt x="325" y="61"/>
                  <a:pt x="60" y="76"/>
                  <a:pt x="30" y="91"/>
                </a:cubicBezTo>
                <a:cubicBezTo>
                  <a:pt x="0" y="106"/>
                  <a:pt x="143" y="129"/>
                  <a:pt x="166" y="1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0" name="Rectangle 37"/>
          <p:cNvSpPr>
            <a:spLocks noChangeArrowheads="1"/>
          </p:cNvSpPr>
          <p:nvPr/>
        </p:nvSpPr>
        <p:spPr bwMode="auto">
          <a:xfrm>
            <a:off x="6156325" y="5229225"/>
            <a:ext cx="12239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A</a:t>
            </a:r>
          </a:p>
        </p:txBody>
      </p:sp>
      <p:sp>
        <p:nvSpPr>
          <p:cNvPr id="7201" name="Rectangle 38"/>
          <p:cNvSpPr>
            <a:spLocks noChangeArrowheads="1"/>
          </p:cNvSpPr>
          <p:nvPr/>
        </p:nvSpPr>
        <p:spPr bwMode="auto">
          <a:xfrm>
            <a:off x="6156325" y="5013325"/>
            <a:ext cx="12239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B</a:t>
            </a:r>
          </a:p>
        </p:txBody>
      </p:sp>
      <p:sp>
        <p:nvSpPr>
          <p:cNvPr id="7202" name="Rectangle 39"/>
          <p:cNvSpPr>
            <a:spLocks noChangeArrowheads="1"/>
          </p:cNvSpPr>
          <p:nvPr/>
        </p:nvSpPr>
        <p:spPr bwMode="auto">
          <a:xfrm>
            <a:off x="6372225" y="4437063"/>
            <a:ext cx="12239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C</a:t>
            </a:r>
          </a:p>
        </p:txBody>
      </p:sp>
      <p:sp>
        <p:nvSpPr>
          <p:cNvPr id="7203" name="Line 40"/>
          <p:cNvSpPr>
            <a:spLocks noChangeShapeType="1"/>
          </p:cNvSpPr>
          <p:nvPr/>
        </p:nvSpPr>
        <p:spPr bwMode="auto">
          <a:xfrm flipH="1">
            <a:off x="6804025" y="4652963"/>
            <a:ext cx="73025" cy="28892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1193961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E61D842-4CD5-4E33-990F-92F669B484E5}"/>
              </a:ext>
            </a:extLst>
          </p:cNvPr>
          <p:cNvSpPr txBox="1"/>
          <p:nvPr/>
        </p:nvSpPr>
        <p:spPr>
          <a:xfrm>
            <a:off x="500809" y="289448"/>
            <a:ext cx="2686185" cy="461665"/>
          </a:xfrm>
          <a:prstGeom prst="rect">
            <a:avLst/>
          </a:prstGeom>
          <a:noFill/>
        </p:spPr>
        <p:txBody>
          <a:bodyPr wrap="none" rtlCol="0">
            <a:spAutoFit/>
          </a:bodyPr>
          <a:lstStyle/>
          <a:p>
            <a:r>
              <a:rPr kumimoji="1" lang="en-US" altLang="ja-JP" sz="2400" dirty="0"/>
              <a:t>RV32I</a:t>
            </a:r>
            <a:r>
              <a:rPr lang="ja-JP" altLang="en-US" sz="2400" dirty="0"/>
              <a:t>のメモリ領域</a:t>
            </a:r>
            <a:endParaRPr kumimoji="1" lang="ja-JP" altLang="en-US" sz="2400" dirty="0"/>
          </a:p>
        </p:txBody>
      </p:sp>
      <p:sp>
        <p:nvSpPr>
          <p:cNvPr id="3" name="正方形/長方形 2">
            <a:extLst>
              <a:ext uri="{FF2B5EF4-FFF2-40B4-BE49-F238E27FC236}">
                <a16:creationId xmlns:a16="http://schemas.microsoft.com/office/drawing/2014/main" id="{97200406-E1B8-4609-AC3E-A325FA96FE4C}"/>
              </a:ext>
            </a:extLst>
          </p:cNvPr>
          <p:cNvSpPr/>
          <p:nvPr/>
        </p:nvSpPr>
        <p:spPr>
          <a:xfrm>
            <a:off x="3779912" y="846004"/>
            <a:ext cx="2376264" cy="495926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7F8CA752-2FC2-46A3-8D83-350F502E825A}"/>
              </a:ext>
            </a:extLst>
          </p:cNvPr>
          <p:cNvSpPr/>
          <p:nvPr/>
        </p:nvSpPr>
        <p:spPr>
          <a:xfrm>
            <a:off x="3779912" y="4999675"/>
            <a:ext cx="2376264" cy="800472"/>
          </a:xfrm>
          <a:prstGeom prst="rect">
            <a:avLst/>
          </a:prstGeom>
          <a:solidFill>
            <a:srgbClr val="66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84295089-6D74-4822-9A94-8969DA146204}"/>
              </a:ext>
            </a:extLst>
          </p:cNvPr>
          <p:cNvSpPr/>
          <p:nvPr/>
        </p:nvSpPr>
        <p:spPr>
          <a:xfrm>
            <a:off x="3779912" y="3212976"/>
            <a:ext cx="2376264" cy="800472"/>
          </a:xfrm>
          <a:prstGeom prst="rect">
            <a:avLst/>
          </a:prstGeom>
          <a:solidFill>
            <a:srgbClr val="66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742DDE8-49AC-4060-8C4D-5C1AD80BC307}"/>
              </a:ext>
            </a:extLst>
          </p:cNvPr>
          <p:cNvSpPr txBox="1"/>
          <p:nvPr/>
        </p:nvSpPr>
        <p:spPr>
          <a:xfrm flipH="1">
            <a:off x="4427984" y="868070"/>
            <a:ext cx="1394441" cy="369332"/>
          </a:xfrm>
          <a:prstGeom prst="rect">
            <a:avLst/>
          </a:prstGeom>
          <a:noFill/>
        </p:spPr>
        <p:txBody>
          <a:bodyPr wrap="square" rtlCol="0">
            <a:spAutoFit/>
          </a:bodyPr>
          <a:lstStyle/>
          <a:p>
            <a:r>
              <a:rPr kumimoji="1" lang="ja-JP" altLang="en-US" b="1" dirty="0"/>
              <a:t>スタック</a:t>
            </a:r>
          </a:p>
        </p:txBody>
      </p:sp>
      <p:cxnSp>
        <p:nvCxnSpPr>
          <p:cNvPr id="8" name="直線矢印コネクタ 7">
            <a:extLst>
              <a:ext uri="{FF2B5EF4-FFF2-40B4-BE49-F238E27FC236}">
                <a16:creationId xmlns:a16="http://schemas.microsoft.com/office/drawing/2014/main" id="{CDAC46E0-EAB1-4F2B-95DC-510316DCBA5B}"/>
              </a:ext>
            </a:extLst>
          </p:cNvPr>
          <p:cNvCxnSpPr/>
          <p:nvPr/>
        </p:nvCxnSpPr>
        <p:spPr>
          <a:xfrm>
            <a:off x="4968044" y="1237402"/>
            <a:ext cx="0" cy="5354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D7C6E782-3736-4384-A1E8-E6453AA477BB}"/>
              </a:ext>
            </a:extLst>
          </p:cNvPr>
          <p:cNvSpPr txBox="1"/>
          <p:nvPr/>
        </p:nvSpPr>
        <p:spPr>
          <a:xfrm flipH="1">
            <a:off x="4427984" y="2838527"/>
            <a:ext cx="1394441" cy="369332"/>
          </a:xfrm>
          <a:prstGeom prst="rect">
            <a:avLst/>
          </a:prstGeom>
          <a:noFill/>
        </p:spPr>
        <p:txBody>
          <a:bodyPr wrap="square" rtlCol="0">
            <a:spAutoFit/>
          </a:bodyPr>
          <a:lstStyle/>
          <a:p>
            <a:r>
              <a:rPr lang="ja-JP" altLang="en-US" b="1" dirty="0"/>
              <a:t>動的データ</a:t>
            </a:r>
            <a:endParaRPr kumimoji="1" lang="ja-JP" altLang="en-US" b="1" dirty="0"/>
          </a:p>
        </p:txBody>
      </p:sp>
      <p:sp>
        <p:nvSpPr>
          <p:cNvPr id="10" name="テキスト ボックス 9">
            <a:extLst>
              <a:ext uri="{FF2B5EF4-FFF2-40B4-BE49-F238E27FC236}">
                <a16:creationId xmlns:a16="http://schemas.microsoft.com/office/drawing/2014/main" id="{47ED16D9-55D5-49B6-982D-8C292AF5513C}"/>
              </a:ext>
            </a:extLst>
          </p:cNvPr>
          <p:cNvSpPr txBox="1"/>
          <p:nvPr/>
        </p:nvSpPr>
        <p:spPr>
          <a:xfrm flipH="1">
            <a:off x="4427983" y="3490649"/>
            <a:ext cx="1394441" cy="369332"/>
          </a:xfrm>
          <a:prstGeom prst="rect">
            <a:avLst/>
          </a:prstGeom>
          <a:noFill/>
        </p:spPr>
        <p:txBody>
          <a:bodyPr wrap="square" rtlCol="0">
            <a:spAutoFit/>
          </a:bodyPr>
          <a:lstStyle/>
          <a:p>
            <a:r>
              <a:rPr kumimoji="1" lang="ja-JP" altLang="en-US" b="1" dirty="0"/>
              <a:t>静的データ</a:t>
            </a:r>
          </a:p>
        </p:txBody>
      </p:sp>
      <p:sp>
        <p:nvSpPr>
          <p:cNvPr id="11" name="テキスト ボックス 10">
            <a:extLst>
              <a:ext uri="{FF2B5EF4-FFF2-40B4-BE49-F238E27FC236}">
                <a16:creationId xmlns:a16="http://schemas.microsoft.com/office/drawing/2014/main" id="{5EDA029C-51EB-4DF7-A280-C772DB5C15EF}"/>
              </a:ext>
            </a:extLst>
          </p:cNvPr>
          <p:cNvSpPr txBox="1"/>
          <p:nvPr/>
        </p:nvSpPr>
        <p:spPr>
          <a:xfrm flipH="1">
            <a:off x="4283968" y="4290009"/>
            <a:ext cx="2031473" cy="646331"/>
          </a:xfrm>
          <a:prstGeom prst="rect">
            <a:avLst/>
          </a:prstGeom>
          <a:noFill/>
        </p:spPr>
        <p:txBody>
          <a:bodyPr wrap="square" rtlCol="0">
            <a:spAutoFit/>
          </a:bodyPr>
          <a:lstStyle/>
          <a:p>
            <a:r>
              <a:rPr lang="ja-JP" altLang="en-US" b="1" dirty="0"/>
              <a:t>テキスト</a:t>
            </a:r>
            <a:endParaRPr lang="en-US" altLang="ja-JP" b="1" dirty="0"/>
          </a:p>
          <a:p>
            <a:r>
              <a:rPr lang="ja-JP" altLang="en-US" b="1" dirty="0"/>
              <a:t>（プログラム）</a:t>
            </a:r>
            <a:endParaRPr kumimoji="1" lang="ja-JP" altLang="en-US" b="1" dirty="0"/>
          </a:p>
        </p:txBody>
      </p:sp>
      <p:sp>
        <p:nvSpPr>
          <p:cNvPr id="12" name="テキスト ボックス 11">
            <a:extLst>
              <a:ext uri="{FF2B5EF4-FFF2-40B4-BE49-F238E27FC236}">
                <a16:creationId xmlns:a16="http://schemas.microsoft.com/office/drawing/2014/main" id="{639E9303-4273-4497-BC69-24D4497E09A7}"/>
              </a:ext>
            </a:extLst>
          </p:cNvPr>
          <p:cNvSpPr txBox="1"/>
          <p:nvPr/>
        </p:nvSpPr>
        <p:spPr>
          <a:xfrm flipH="1">
            <a:off x="4427983" y="5215245"/>
            <a:ext cx="2031473" cy="369332"/>
          </a:xfrm>
          <a:prstGeom prst="rect">
            <a:avLst/>
          </a:prstGeom>
          <a:noFill/>
        </p:spPr>
        <p:txBody>
          <a:bodyPr wrap="square" rtlCol="0">
            <a:spAutoFit/>
          </a:bodyPr>
          <a:lstStyle/>
          <a:p>
            <a:r>
              <a:rPr lang="en-US" altLang="ja-JP" b="1" dirty="0"/>
              <a:t>Reserved</a:t>
            </a:r>
          </a:p>
        </p:txBody>
      </p:sp>
      <p:cxnSp>
        <p:nvCxnSpPr>
          <p:cNvPr id="13" name="直線矢印コネクタ 12">
            <a:extLst>
              <a:ext uri="{FF2B5EF4-FFF2-40B4-BE49-F238E27FC236}">
                <a16:creationId xmlns:a16="http://schemas.microsoft.com/office/drawing/2014/main" id="{005F6C05-DF96-4370-8407-4ABEEE9F16F5}"/>
              </a:ext>
            </a:extLst>
          </p:cNvPr>
          <p:cNvCxnSpPr/>
          <p:nvPr/>
        </p:nvCxnSpPr>
        <p:spPr>
          <a:xfrm>
            <a:off x="5007202" y="2303113"/>
            <a:ext cx="0" cy="535414"/>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98E59E53-12B9-4197-8500-7E71CB95D244}"/>
              </a:ext>
            </a:extLst>
          </p:cNvPr>
          <p:cNvSpPr txBox="1"/>
          <p:nvPr/>
        </p:nvSpPr>
        <p:spPr>
          <a:xfrm flipH="1">
            <a:off x="2411401" y="846004"/>
            <a:ext cx="1394441" cy="369332"/>
          </a:xfrm>
          <a:prstGeom prst="rect">
            <a:avLst/>
          </a:prstGeom>
          <a:noFill/>
        </p:spPr>
        <p:txBody>
          <a:bodyPr wrap="square" rtlCol="0">
            <a:spAutoFit/>
          </a:bodyPr>
          <a:lstStyle/>
          <a:p>
            <a:r>
              <a:rPr lang="en-US" altLang="ja-JP" b="1" dirty="0"/>
              <a:t>sp:bfff_fff0</a:t>
            </a:r>
            <a:endParaRPr kumimoji="1" lang="ja-JP" altLang="en-US" b="1" dirty="0"/>
          </a:p>
        </p:txBody>
      </p:sp>
      <p:sp>
        <p:nvSpPr>
          <p:cNvPr id="15" name="テキスト ボックス 14">
            <a:extLst>
              <a:ext uri="{FF2B5EF4-FFF2-40B4-BE49-F238E27FC236}">
                <a16:creationId xmlns:a16="http://schemas.microsoft.com/office/drawing/2014/main" id="{D99A24FE-6A9E-4CEE-9632-86A83ADE34E5}"/>
              </a:ext>
            </a:extLst>
          </p:cNvPr>
          <p:cNvSpPr txBox="1"/>
          <p:nvPr/>
        </p:nvSpPr>
        <p:spPr>
          <a:xfrm flipH="1">
            <a:off x="2195736" y="4671042"/>
            <a:ext cx="1726580" cy="369332"/>
          </a:xfrm>
          <a:prstGeom prst="rect">
            <a:avLst/>
          </a:prstGeom>
          <a:noFill/>
        </p:spPr>
        <p:txBody>
          <a:bodyPr wrap="square" rtlCol="0">
            <a:spAutoFit/>
          </a:bodyPr>
          <a:lstStyle/>
          <a:p>
            <a:r>
              <a:rPr lang="en-US" altLang="ja-JP" b="1" dirty="0"/>
              <a:t>pc:0001_0000</a:t>
            </a:r>
            <a:endParaRPr kumimoji="1" lang="ja-JP" altLang="en-US" b="1" dirty="0"/>
          </a:p>
        </p:txBody>
      </p:sp>
      <p:sp>
        <p:nvSpPr>
          <p:cNvPr id="16" name="テキスト ボックス 15">
            <a:extLst>
              <a:ext uri="{FF2B5EF4-FFF2-40B4-BE49-F238E27FC236}">
                <a16:creationId xmlns:a16="http://schemas.microsoft.com/office/drawing/2014/main" id="{976676A6-BAB7-4ABE-92E2-7C63568A9E0B}"/>
              </a:ext>
            </a:extLst>
          </p:cNvPr>
          <p:cNvSpPr txBox="1"/>
          <p:nvPr/>
        </p:nvSpPr>
        <p:spPr>
          <a:xfrm flipH="1">
            <a:off x="2542138" y="3745154"/>
            <a:ext cx="1582565" cy="369332"/>
          </a:xfrm>
          <a:prstGeom prst="rect">
            <a:avLst/>
          </a:prstGeom>
          <a:noFill/>
        </p:spPr>
        <p:txBody>
          <a:bodyPr wrap="square" rtlCol="0">
            <a:spAutoFit/>
          </a:bodyPr>
          <a:lstStyle/>
          <a:p>
            <a:r>
              <a:rPr lang="en-US" altLang="ja-JP" b="1" dirty="0"/>
              <a:t>1000_0000</a:t>
            </a:r>
            <a:endParaRPr kumimoji="1" lang="ja-JP" altLang="en-US" b="1" dirty="0"/>
          </a:p>
        </p:txBody>
      </p:sp>
      <p:sp>
        <p:nvSpPr>
          <p:cNvPr id="17" name="テキスト ボックス 16">
            <a:extLst>
              <a:ext uri="{FF2B5EF4-FFF2-40B4-BE49-F238E27FC236}">
                <a16:creationId xmlns:a16="http://schemas.microsoft.com/office/drawing/2014/main" id="{A5FF14DF-79D1-4FD2-A553-E038C58C7B17}"/>
              </a:ext>
            </a:extLst>
          </p:cNvPr>
          <p:cNvSpPr txBox="1"/>
          <p:nvPr/>
        </p:nvSpPr>
        <p:spPr>
          <a:xfrm flipH="1">
            <a:off x="3333420" y="5506284"/>
            <a:ext cx="1726580" cy="369332"/>
          </a:xfrm>
          <a:prstGeom prst="rect">
            <a:avLst/>
          </a:prstGeom>
          <a:noFill/>
        </p:spPr>
        <p:txBody>
          <a:bodyPr wrap="square" rtlCol="0">
            <a:spAutoFit/>
          </a:bodyPr>
          <a:lstStyle/>
          <a:p>
            <a:r>
              <a:rPr lang="en-US" altLang="ja-JP" b="1" dirty="0"/>
              <a:t>0</a:t>
            </a:r>
            <a:endParaRPr kumimoji="1" lang="ja-JP" altLang="en-US" b="1" dirty="0"/>
          </a:p>
        </p:txBody>
      </p:sp>
      <p:sp>
        <p:nvSpPr>
          <p:cNvPr id="18" name="テキスト ボックス 17">
            <a:extLst>
              <a:ext uri="{FF2B5EF4-FFF2-40B4-BE49-F238E27FC236}">
                <a16:creationId xmlns:a16="http://schemas.microsoft.com/office/drawing/2014/main" id="{D23F2DA5-3A09-4A16-9737-099BB81B1A6A}"/>
              </a:ext>
            </a:extLst>
          </p:cNvPr>
          <p:cNvSpPr txBox="1"/>
          <p:nvPr/>
        </p:nvSpPr>
        <p:spPr>
          <a:xfrm>
            <a:off x="500809" y="2303113"/>
            <a:ext cx="2760692" cy="646331"/>
          </a:xfrm>
          <a:prstGeom prst="rect">
            <a:avLst/>
          </a:prstGeom>
          <a:noFill/>
        </p:spPr>
        <p:txBody>
          <a:bodyPr wrap="none" rtlCol="0">
            <a:spAutoFit/>
          </a:bodyPr>
          <a:lstStyle/>
          <a:p>
            <a:r>
              <a:rPr lang="ja-JP" altLang="en-US" dirty="0"/>
              <a:t>この図は下が</a:t>
            </a:r>
            <a:r>
              <a:rPr lang="en-US" altLang="ja-JP" dirty="0"/>
              <a:t>0</a:t>
            </a:r>
            <a:r>
              <a:rPr lang="ja-JP" altLang="en-US" dirty="0"/>
              <a:t>番地なので</a:t>
            </a:r>
            <a:endParaRPr lang="en-US" altLang="ja-JP" dirty="0"/>
          </a:p>
          <a:p>
            <a:r>
              <a:rPr kumimoji="1" lang="ja-JP" altLang="en-US" dirty="0"/>
              <a:t>注意！</a:t>
            </a:r>
            <a:endParaRPr kumimoji="1" lang="en-US" altLang="ja-JP" dirty="0"/>
          </a:p>
        </p:txBody>
      </p:sp>
    </p:spTree>
    <p:extLst>
      <p:ext uri="{BB962C8B-B14F-4D97-AF65-F5344CB8AC3E}">
        <p14:creationId xmlns:p14="http://schemas.microsoft.com/office/powerpoint/2010/main" val="19511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809091E-D999-4667-8E4D-44F3E9AF506F}"/>
              </a:ext>
            </a:extLst>
          </p:cNvPr>
          <p:cNvSpPr txBox="1"/>
          <p:nvPr/>
        </p:nvSpPr>
        <p:spPr>
          <a:xfrm>
            <a:off x="500809" y="289448"/>
            <a:ext cx="4085606" cy="461665"/>
          </a:xfrm>
          <a:prstGeom prst="rect">
            <a:avLst/>
          </a:prstGeom>
          <a:noFill/>
        </p:spPr>
        <p:txBody>
          <a:bodyPr wrap="none" rtlCol="0">
            <a:spAutoFit/>
          </a:bodyPr>
          <a:lstStyle/>
          <a:p>
            <a:r>
              <a:rPr kumimoji="1" lang="en-US" altLang="ja-JP" sz="2400" dirty="0"/>
              <a:t>RV32I</a:t>
            </a:r>
            <a:r>
              <a:rPr kumimoji="1" lang="ja-JP" altLang="en-US" sz="2400" dirty="0"/>
              <a:t>におけるスタックの実現</a:t>
            </a:r>
          </a:p>
        </p:txBody>
      </p:sp>
      <p:sp>
        <p:nvSpPr>
          <p:cNvPr id="3" name="正方形/長方形 2">
            <a:extLst>
              <a:ext uri="{FF2B5EF4-FFF2-40B4-BE49-F238E27FC236}">
                <a16:creationId xmlns:a16="http://schemas.microsoft.com/office/drawing/2014/main" id="{B3A8FC1F-F281-4A78-8C95-F354B23A19DD}"/>
              </a:ext>
            </a:extLst>
          </p:cNvPr>
          <p:cNvSpPr/>
          <p:nvPr/>
        </p:nvSpPr>
        <p:spPr>
          <a:xfrm>
            <a:off x="1835695" y="1736202"/>
            <a:ext cx="2448271" cy="369972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矢印コネクタ 4">
            <a:extLst>
              <a:ext uri="{FF2B5EF4-FFF2-40B4-BE49-F238E27FC236}">
                <a16:creationId xmlns:a16="http://schemas.microsoft.com/office/drawing/2014/main" id="{BA8B303C-60C1-4ECF-80CC-9A07F2132158}"/>
              </a:ext>
            </a:extLst>
          </p:cNvPr>
          <p:cNvCxnSpPr/>
          <p:nvPr/>
        </p:nvCxnSpPr>
        <p:spPr>
          <a:xfrm>
            <a:off x="1043608" y="3068960"/>
            <a:ext cx="7920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25CBB87D-863F-4FF3-9868-E29934EE952F}"/>
              </a:ext>
            </a:extLst>
          </p:cNvPr>
          <p:cNvSpPr/>
          <p:nvPr/>
        </p:nvSpPr>
        <p:spPr>
          <a:xfrm>
            <a:off x="1835696" y="2420892"/>
            <a:ext cx="2448272" cy="6480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矢印コネクタ 6">
            <a:extLst>
              <a:ext uri="{FF2B5EF4-FFF2-40B4-BE49-F238E27FC236}">
                <a16:creationId xmlns:a16="http://schemas.microsoft.com/office/drawing/2014/main" id="{4BF90877-CA07-477E-8A46-A19551A8BBD1}"/>
              </a:ext>
            </a:extLst>
          </p:cNvPr>
          <p:cNvCxnSpPr/>
          <p:nvPr/>
        </p:nvCxnSpPr>
        <p:spPr>
          <a:xfrm>
            <a:off x="1043608" y="2420892"/>
            <a:ext cx="7920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603B4F31-C9CB-4B80-BB4D-A7AE9EAB9413}"/>
              </a:ext>
            </a:extLst>
          </p:cNvPr>
          <p:cNvCxnSpPr/>
          <p:nvPr/>
        </p:nvCxnSpPr>
        <p:spPr>
          <a:xfrm>
            <a:off x="1403648" y="256490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007EA2FC-D7BE-4E9C-8013-48829D909F2C}"/>
              </a:ext>
            </a:extLst>
          </p:cNvPr>
          <p:cNvSpPr txBox="1"/>
          <p:nvPr/>
        </p:nvSpPr>
        <p:spPr>
          <a:xfrm>
            <a:off x="577499" y="2220505"/>
            <a:ext cx="428322" cy="369332"/>
          </a:xfrm>
          <a:prstGeom prst="rect">
            <a:avLst/>
          </a:prstGeom>
          <a:noFill/>
        </p:spPr>
        <p:txBody>
          <a:bodyPr wrap="none" rtlCol="0">
            <a:spAutoFit/>
          </a:bodyPr>
          <a:lstStyle/>
          <a:p>
            <a:r>
              <a:rPr kumimoji="1" lang="en-US" altLang="ja-JP" dirty="0" err="1"/>
              <a:t>sp</a:t>
            </a:r>
            <a:endParaRPr kumimoji="1" lang="ja-JP" altLang="en-US" dirty="0"/>
          </a:p>
        </p:txBody>
      </p:sp>
      <p:sp>
        <p:nvSpPr>
          <p:cNvPr id="11" name="テキスト ボックス 10">
            <a:extLst>
              <a:ext uri="{FF2B5EF4-FFF2-40B4-BE49-F238E27FC236}">
                <a16:creationId xmlns:a16="http://schemas.microsoft.com/office/drawing/2014/main" id="{40505FB1-040D-414A-AA27-76035A4CD50E}"/>
              </a:ext>
            </a:extLst>
          </p:cNvPr>
          <p:cNvSpPr txBox="1"/>
          <p:nvPr/>
        </p:nvSpPr>
        <p:spPr>
          <a:xfrm>
            <a:off x="612969" y="2565017"/>
            <a:ext cx="1313180" cy="369332"/>
          </a:xfrm>
          <a:prstGeom prst="rect">
            <a:avLst/>
          </a:prstGeom>
          <a:noFill/>
        </p:spPr>
        <p:txBody>
          <a:bodyPr wrap="none" rtlCol="0">
            <a:spAutoFit/>
          </a:bodyPr>
          <a:lstStyle/>
          <a:p>
            <a:r>
              <a:rPr kumimoji="1" lang="en-US" altLang="ja-JP" dirty="0"/>
              <a:t>framesize1</a:t>
            </a:r>
            <a:endParaRPr kumimoji="1" lang="ja-JP" altLang="en-US" dirty="0"/>
          </a:p>
        </p:txBody>
      </p:sp>
      <p:sp>
        <p:nvSpPr>
          <p:cNvPr id="12" name="テキスト ボックス 11">
            <a:extLst>
              <a:ext uri="{FF2B5EF4-FFF2-40B4-BE49-F238E27FC236}">
                <a16:creationId xmlns:a16="http://schemas.microsoft.com/office/drawing/2014/main" id="{14904DDE-6473-4D0C-8CA5-9486E5BCABF1}"/>
              </a:ext>
            </a:extLst>
          </p:cNvPr>
          <p:cNvSpPr txBox="1"/>
          <p:nvPr/>
        </p:nvSpPr>
        <p:spPr>
          <a:xfrm>
            <a:off x="4860034" y="1700808"/>
            <a:ext cx="2608406" cy="3416320"/>
          </a:xfrm>
          <a:prstGeom prst="rect">
            <a:avLst/>
          </a:prstGeom>
          <a:noFill/>
        </p:spPr>
        <p:txBody>
          <a:bodyPr wrap="none" rtlCol="0">
            <a:spAutoFit/>
          </a:bodyPr>
          <a:lstStyle/>
          <a:p>
            <a:r>
              <a:rPr kumimoji="1" lang="en-US" altLang="ja-JP" dirty="0" err="1"/>
              <a:t>addi</a:t>
            </a:r>
            <a:r>
              <a:rPr kumimoji="1" lang="en-US" altLang="ja-JP" dirty="0"/>
              <a:t>  </a:t>
            </a:r>
            <a:r>
              <a:rPr kumimoji="1" lang="en-US" altLang="ja-JP" dirty="0" err="1"/>
              <a:t>sp</a:t>
            </a:r>
            <a:r>
              <a:rPr lang="en-US" altLang="ja-JP" dirty="0" err="1"/>
              <a:t>,sp</a:t>
            </a:r>
            <a:r>
              <a:rPr lang="en-US" altLang="ja-JP" dirty="0"/>
              <a:t>, -</a:t>
            </a:r>
            <a:r>
              <a:rPr lang="en-US" altLang="ja-JP" dirty="0" err="1"/>
              <a:t>framesize</a:t>
            </a:r>
            <a:endParaRPr lang="en-US" altLang="ja-JP" dirty="0"/>
          </a:p>
          <a:p>
            <a:r>
              <a:rPr kumimoji="1" lang="en-US" altLang="ja-JP" dirty="0" err="1"/>
              <a:t>sw</a:t>
            </a:r>
            <a:r>
              <a:rPr kumimoji="1" lang="en-US" altLang="ja-JP" dirty="0"/>
              <a:t> ra, sp,framesize-4</a:t>
            </a:r>
          </a:p>
          <a:p>
            <a:r>
              <a:rPr lang="en-US" altLang="ja-JP" dirty="0" err="1"/>
              <a:t>sw</a:t>
            </a:r>
            <a:r>
              <a:rPr lang="en-US" altLang="ja-JP" dirty="0"/>
              <a:t> x18,sp,framesize-8</a:t>
            </a:r>
          </a:p>
          <a:p>
            <a:r>
              <a:rPr lang="en-US" altLang="ja-JP" dirty="0" err="1"/>
              <a:t>sw</a:t>
            </a:r>
            <a:r>
              <a:rPr lang="en-US" altLang="ja-JP" dirty="0"/>
              <a:t> x19,sp,framesize-12</a:t>
            </a:r>
          </a:p>
          <a:p>
            <a:endParaRPr lang="en-US" altLang="ja-JP" dirty="0"/>
          </a:p>
          <a:p>
            <a:r>
              <a:rPr kumimoji="1" lang="en-US" altLang="ja-JP" dirty="0"/>
              <a:t>….</a:t>
            </a:r>
            <a:r>
              <a:rPr kumimoji="1" lang="ja-JP" altLang="en-US" dirty="0"/>
              <a:t>サブルーチン本体</a:t>
            </a:r>
            <a:endParaRPr kumimoji="1" lang="en-US" altLang="ja-JP" dirty="0"/>
          </a:p>
          <a:p>
            <a:endParaRPr lang="en-US" altLang="ja-JP" dirty="0"/>
          </a:p>
          <a:p>
            <a:r>
              <a:rPr kumimoji="1" lang="en-US" altLang="ja-JP" dirty="0" err="1"/>
              <a:t>lw</a:t>
            </a:r>
            <a:r>
              <a:rPr kumimoji="1" lang="en-US" altLang="ja-JP" dirty="0"/>
              <a:t>  ra,sp,framesize-4</a:t>
            </a:r>
          </a:p>
          <a:p>
            <a:r>
              <a:rPr lang="en-US" altLang="ja-JP" dirty="0" err="1"/>
              <a:t>lw</a:t>
            </a:r>
            <a:r>
              <a:rPr lang="en-US" altLang="ja-JP" dirty="0"/>
              <a:t> x18,sp,framesize-8</a:t>
            </a:r>
          </a:p>
          <a:p>
            <a:r>
              <a:rPr kumimoji="1" lang="en-US" altLang="ja-JP" dirty="0" err="1"/>
              <a:t>lw</a:t>
            </a:r>
            <a:r>
              <a:rPr kumimoji="1" lang="en-US" altLang="ja-JP" dirty="0"/>
              <a:t> x19,sp,framesize-12</a:t>
            </a:r>
          </a:p>
          <a:p>
            <a:r>
              <a:rPr lang="en-US" altLang="ja-JP" dirty="0" err="1"/>
              <a:t>addi</a:t>
            </a:r>
            <a:r>
              <a:rPr lang="en-US" altLang="ja-JP" dirty="0"/>
              <a:t> </a:t>
            </a:r>
            <a:r>
              <a:rPr lang="en-US" altLang="ja-JP" dirty="0" err="1"/>
              <a:t>sp,sp</a:t>
            </a:r>
            <a:r>
              <a:rPr lang="en-US" altLang="ja-JP" dirty="0"/>
              <a:t>, </a:t>
            </a:r>
            <a:r>
              <a:rPr lang="en-US" altLang="ja-JP" dirty="0" err="1"/>
              <a:t>framesize</a:t>
            </a:r>
            <a:endParaRPr lang="en-US" altLang="ja-JP" dirty="0"/>
          </a:p>
          <a:p>
            <a:r>
              <a:rPr kumimoji="1" lang="en-US" altLang="ja-JP" dirty="0" err="1"/>
              <a:t>jr</a:t>
            </a:r>
            <a:r>
              <a:rPr kumimoji="1" lang="en-US" altLang="ja-JP" dirty="0"/>
              <a:t> r</a:t>
            </a:r>
            <a:r>
              <a:rPr lang="en-US" altLang="ja-JP" dirty="0"/>
              <a:t>a</a:t>
            </a:r>
            <a:endParaRPr kumimoji="1" lang="ja-JP" altLang="en-US" dirty="0"/>
          </a:p>
        </p:txBody>
      </p:sp>
      <p:sp>
        <p:nvSpPr>
          <p:cNvPr id="13" name="正方形/長方形 12">
            <a:extLst>
              <a:ext uri="{FF2B5EF4-FFF2-40B4-BE49-F238E27FC236}">
                <a16:creationId xmlns:a16="http://schemas.microsoft.com/office/drawing/2014/main" id="{3FB5E13A-C723-4EB4-AC60-0B53F055920A}"/>
              </a:ext>
            </a:extLst>
          </p:cNvPr>
          <p:cNvSpPr/>
          <p:nvPr/>
        </p:nvSpPr>
        <p:spPr>
          <a:xfrm>
            <a:off x="1835696" y="3046554"/>
            <a:ext cx="2448272" cy="64806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6026968D-BC99-4D54-ABD4-182F52B6951F}"/>
              </a:ext>
            </a:extLst>
          </p:cNvPr>
          <p:cNvCxnSpPr/>
          <p:nvPr/>
        </p:nvCxnSpPr>
        <p:spPr>
          <a:xfrm>
            <a:off x="1005821" y="3694622"/>
            <a:ext cx="7920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F32C2B4E-0833-4D0D-A93C-7CEEA6BCB533}"/>
              </a:ext>
            </a:extLst>
          </p:cNvPr>
          <p:cNvCxnSpPr/>
          <p:nvPr/>
        </p:nvCxnSpPr>
        <p:spPr>
          <a:xfrm>
            <a:off x="1547664" y="307847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20D7D201-1CFB-454F-B97D-0F7012C2C801}"/>
              </a:ext>
            </a:extLst>
          </p:cNvPr>
          <p:cNvSpPr txBox="1"/>
          <p:nvPr/>
        </p:nvSpPr>
        <p:spPr>
          <a:xfrm>
            <a:off x="603040" y="3145836"/>
            <a:ext cx="1313180" cy="369332"/>
          </a:xfrm>
          <a:prstGeom prst="rect">
            <a:avLst/>
          </a:prstGeom>
          <a:noFill/>
        </p:spPr>
        <p:txBody>
          <a:bodyPr wrap="none" rtlCol="0">
            <a:spAutoFit/>
          </a:bodyPr>
          <a:lstStyle/>
          <a:p>
            <a:r>
              <a:rPr kumimoji="1" lang="en-US" altLang="ja-JP" dirty="0"/>
              <a:t>framesize2</a:t>
            </a:r>
            <a:endParaRPr kumimoji="1" lang="ja-JP" altLang="en-US" dirty="0"/>
          </a:p>
        </p:txBody>
      </p:sp>
      <p:sp>
        <p:nvSpPr>
          <p:cNvPr id="4" name="テキスト ボックス 3">
            <a:extLst>
              <a:ext uri="{FF2B5EF4-FFF2-40B4-BE49-F238E27FC236}">
                <a16:creationId xmlns:a16="http://schemas.microsoft.com/office/drawing/2014/main" id="{AC71A885-F1E7-4A27-A879-AF61E94F9010}"/>
              </a:ext>
            </a:extLst>
          </p:cNvPr>
          <p:cNvSpPr txBox="1"/>
          <p:nvPr/>
        </p:nvSpPr>
        <p:spPr>
          <a:xfrm>
            <a:off x="433599" y="3864698"/>
            <a:ext cx="1425340" cy="1477328"/>
          </a:xfrm>
          <a:prstGeom prst="rect">
            <a:avLst/>
          </a:prstGeom>
          <a:noFill/>
        </p:spPr>
        <p:txBody>
          <a:bodyPr wrap="square" rtlCol="0">
            <a:spAutoFit/>
          </a:bodyPr>
          <a:lstStyle/>
          <a:p>
            <a:r>
              <a:rPr lang="ja-JP" altLang="en-US" dirty="0"/>
              <a:t>サブルーチンのネストが</a:t>
            </a:r>
            <a:endParaRPr lang="en-US" altLang="ja-JP" dirty="0"/>
          </a:p>
          <a:p>
            <a:r>
              <a:rPr lang="ja-JP" altLang="en-US" dirty="0"/>
              <a:t>深くなる分、</a:t>
            </a:r>
            <a:r>
              <a:rPr lang="en-US" altLang="ja-JP" dirty="0" err="1"/>
              <a:t>sp</a:t>
            </a:r>
            <a:r>
              <a:rPr lang="ja-JP" altLang="en-US" dirty="0"/>
              <a:t>を減らして</a:t>
            </a:r>
            <a:endParaRPr lang="en-US" altLang="ja-JP" dirty="0"/>
          </a:p>
          <a:p>
            <a:r>
              <a:rPr kumimoji="1" lang="ja-JP" altLang="en-US" dirty="0"/>
              <a:t>領域を確保</a:t>
            </a:r>
          </a:p>
        </p:txBody>
      </p:sp>
    </p:spTree>
    <p:extLst>
      <p:ext uri="{BB962C8B-B14F-4D97-AF65-F5344CB8AC3E}">
        <p14:creationId xmlns:p14="http://schemas.microsoft.com/office/powerpoint/2010/main" val="35003827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4363AD7-C162-4203-BDFC-2B386C8ADD4F}"/>
              </a:ext>
            </a:extLst>
          </p:cNvPr>
          <p:cNvSpPr txBox="1"/>
          <p:nvPr/>
        </p:nvSpPr>
        <p:spPr>
          <a:xfrm>
            <a:off x="1763688" y="600392"/>
            <a:ext cx="4860626" cy="6001643"/>
          </a:xfrm>
          <a:prstGeom prst="rect">
            <a:avLst/>
          </a:prstGeom>
          <a:noFill/>
        </p:spPr>
        <p:txBody>
          <a:bodyPr wrap="none" rtlCol="0">
            <a:spAutoFit/>
          </a:bodyPr>
          <a:lstStyle/>
          <a:p>
            <a:r>
              <a:rPr kumimoji="1" lang="en-US" altLang="ja-JP" sz="2400" dirty="0" err="1"/>
              <a:t>addi</a:t>
            </a:r>
            <a:r>
              <a:rPr kumimoji="1" lang="en-US" altLang="ja-JP" sz="2400" dirty="0"/>
              <a:t>  </a:t>
            </a:r>
            <a:r>
              <a:rPr lang="en-US" altLang="ja-JP" sz="2400" dirty="0"/>
              <a:t>x2,x2, -16</a:t>
            </a:r>
            <a:r>
              <a:rPr lang="ja-JP" altLang="en-US" sz="2400" dirty="0"/>
              <a:t>　</a:t>
            </a:r>
            <a:r>
              <a:rPr lang="en-US" altLang="ja-JP" sz="2400" dirty="0"/>
              <a:t>// </a:t>
            </a:r>
            <a:r>
              <a:rPr lang="en-US" altLang="ja-JP" sz="2400" dirty="0" err="1"/>
              <a:t>framesize</a:t>
            </a:r>
            <a:r>
              <a:rPr lang="en-US" altLang="ja-JP" sz="2400" dirty="0"/>
              <a:t>=16</a:t>
            </a:r>
          </a:p>
          <a:p>
            <a:r>
              <a:rPr kumimoji="1" lang="en-US" altLang="ja-JP" sz="2400" dirty="0" err="1"/>
              <a:t>sw</a:t>
            </a:r>
            <a:r>
              <a:rPr kumimoji="1" lang="en-US" altLang="ja-JP" sz="2400" dirty="0"/>
              <a:t> x1, x2,12</a:t>
            </a:r>
          </a:p>
          <a:p>
            <a:r>
              <a:rPr lang="en-US" altLang="ja-JP" sz="2400" dirty="0" err="1"/>
              <a:t>sw</a:t>
            </a:r>
            <a:r>
              <a:rPr lang="en-US" altLang="ja-JP" sz="2400" dirty="0"/>
              <a:t> x18,x2,8</a:t>
            </a:r>
          </a:p>
          <a:p>
            <a:r>
              <a:rPr lang="en-US" altLang="ja-JP" sz="2400" dirty="0" err="1"/>
              <a:t>sw</a:t>
            </a:r>
            <a:r>
              <a:rPr lang="en-US" altLang="ja-JP" sz="2400" dirty="0"/>
              <a:t> x19,x2,4</a:t>
            </a:r>
          </a:p>
          <a:p>
            <a:endParaRPr lang="en-US" altLang="ja-JP" sz="2400" dirty="0"/>
          </a:p>
          <a:p>
            <a:r>
              <a:rPr kumimoji="1" lang="en-US" altLang="ja-JP" sz="2400" dirty="0"/>
              <a:t>….</a:t>
            </a:r>
            <a:r>
              <a:rPr kumimoji="1" lang="ja-JP" altLang="en-US" sz="2400" dirty="0"/>
              <a:t>サブルーチン本体</a:t>
            </a:r>
            <a:endParaRPr kumimoji="1" lang="en-US" altLang="ja-JP" sz="2400" dirty="0"/>
          </a:p>
          <a:p>
            <a:endParaRPr lang="en-US" altLang="ja-JP" sz="2400" dirty="0"/>
          </a:p>
          <a:p>
            <a:r>
              <a:rPr kumimoji="1" lang="en-US" altLang="ja-JP" sz="2400" dirty="0" err="1"/>
              <a:t>lw</a:t>
            </a:r>
            <a:r>
              <a:rPr kumimoji="1" lang="en-US" altLang="ja-JP" sz="2400" dirty="0"/>
              <a:t>  x1,x2,12</a:t>
            </a:r>
          </a:p>
          <a:p>
            <a:r>
              <a:rPr lang="en-US" altLang="ja-JP" sz="2400" dirty="0" err="1"/>
              <a:t>lw</a:t>
            </a:r>
            <a:r>
              <a:rPr lang="en-US" altLang="ja-JP" sz="2400" dirty="0"/>
              <a:t> x18,x2,8</a:t>
            </a:r>
          </a:p>
          <a:p>
            <a:r>
              <a:rPr kumimoji="1" lang="en-US" altLang="ja-JP" sz="2400" dirty="0" err="1"/>
              <a:t>lw</a:t>
            </a:r>
            <a:r>
              <a:rPr kumimoji="1" lang="en-US" altLang="ja-JP" sz="2400" dirty="0"/>
              <a:t> x19,x2,4</a:t>
            </a:r>
          </a:p>
          <a:p>
            <a:r>
              <a:rPr lang="en-US" altLang="ja-JP" sz="2400" dirty="0" err="1"/>
              <a:t>addi</a:t>
            </a:r>
            <a:r>
              <a:rPr lang="en-US" altLang="ja-JP" sz="2400" dirty="0"/>
              <a:t> x2,x2,16</a:t>
            </a:r>
          </a:p>
          <a:p>
            <a:r>
              <a:rPr kumimoji="1" lang="en-US" altLang="ja-JP" sz="2400" dirty="0" err="1"/>
              <a:t>jr</a:t>
            </a:r>
            <a:r>
              <a:rPr kumimoji="1" lang="en-US" altLang="ja-JP" sz="2400" dirty="0"/>
              <a:t> x1</a:t>
            </a:r>
          </a:p>
          <a:p>
            <a:endParaRPr lang="en-US" altLang="ja-JP" sz="2400" dirty="0"/>
          </a:p>
          <a:p>
            <a:r>
              <a:rPr lang="en-US" altLang="ja-JP" sz="2400" dirty="0"/>
              <a:t>x1: ra</a:t>
            </a:r>
            <a:r>
              <a:rPr lang="ja-JP" altLang="en-US" sz="2400" dirty="0"/>
              <a:t>戻り値　</a:t>
            </a:r>
            <a:r>
              <a:rPr lang="en-US" altLang="ja-JP" sz="2400" dirty="0"/>
              <a:t>x2: </a:t>
            </a:r>
            <a:r>
              <a:rPr lang="en-US" altLang="ja-JP" sz="2400" dirty="0" err="1"/>
              <a:t>sp</a:t>
            </a:r>
            <a:r>
              <a:rPr lang="ja-JP" altLang="en-US" sz="2400" dirty="0"/>
              <a:t>スタックポインタ</a:t>
            </a:r>
            <a:endParaRPr lang="en-US" altLang="ja-JP" sz="2400" dirty="0"/>
          </a:p>
          <a:p>
            <a:r>
              <a:rPr lang="ja-JP" altLang="en-US" sz="2400" dirty="0"/>
              <a:t>ｊｒ </a:t>
            </a:r>
            <a:r>
              <a:rPr lang="en-US" altLang="ja-JP" sz="2400" dirty="0"/>
              <a:t>x1</a:t>
            </a:r>
            <a:r>
              <a:rPr lang="ja-JP" altLang="en-US" sz="2400" dirty="0"/>
              <a:t>は</a:t>
            </a:r>
            <a:r>
              <a:rPr lang="en-US" altLang="ja-JP" sz="2400" dirty="0" err="1"/>
              <a:t>jalr</a:t>
            </a:r>
            <a:r>
              <a:rPr lang="en-US" altLang="ja-JP" sz="2400" dirty="0"/>
              <a:t> x1,x0,0 (</a:t>
            </a:r>
            <a:r>
              <a:rPr lang="ja-JP" altLang="en-US" sz="2400" dirty="0"/>
              <a:t>疑似命令）</a:t>
            </a:r>
            <a:endParaRPr lang="en-US" altLang="ja-JP" sz="2400" dirty="0"/>
          </a:p>
          <a:p>
            <a:endParaRPr kumimoji="1" lang="ja-JP" altLang="en-US" sz="2400" dirty="0"/>
          </a:p>
        </p:txBody>
      </p:sp>
      <p:sp>
        <p:nvSpPr>
          <p:cNvPr id="3" name="テキスト ボックス 2">
            <a:extLst>
              <a:ext uri="{FF2B5EF4-FFF2-40B4-BE49-F238E27FC236}">
                <a16:creationId xmlns:a16="http://schemas.microsoft.com/office/drawing/2014/main" id="{5F564EFB-49B7-41C4-A5EE-89E40E3941D1}"/>
              </a:ext>
            </a:extLst>
          </p:cNvPr>
          <p:cNvSpPr txBox="1"/>
          <p:nvPr/>
        </p:nvSpPr>
        <p:spPr>
          <a:xfrm>
            <a:off x="467544" y="138727"/>
            <a:ext cx="3175869" cy="461665"/>
          </a:xfrm>
          <a:prstGeom prst="rect">
            <a:avLst/>
          </a:prstGeom>
          <a:noFill/>
        </p:spPr>
        <p:txBody>
          <a:bodyPr wrap="none" rtlCol="0">
            <a:spAutoFit/>
          </a:bodyPr>
          <a:lstStyle/>
          <a:p>
            <a:r>
              <a:rPr kumimoji="1" lang="ja-JP" altLang="en-US" sz="2400" dirty="0"/>
              <a:t>実際に数値を入れた例</a:t>
            </a:r>
          </a:p>
        </p:txBody>
      </p:sp>
    </p:spTree>
    <p:extLst>
      <p:ext uri="{BB962C8B-B14F-4D97-AF65-F5344CB8AC3E}">
        <p14:creationId xmlns:p14="http://schemas.microsoft.com/office/powerpoint/2010/main" val="2916587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ja-JP" altLang="en-US"/>
              <a:t>割り込みの実行</a:t>
            </a:r>
          </a:p>
        </p:txBody>
      </p:sp>
      <p:sp>
        <p:nvSpPr>
          <p:cNvPr id="28675" name="Line 4"/>
          <p:cNvSpPr>
            <a:spLocks noChangeShapeType="1"/>
          </p:cNvSpPr>
          <p:nvPr/>
        </p:nvSpPr>
        <p:spPr bwMode="auto">
          <a:xfrm>
            <a:off x="2268538" y="2060575"/>
            <a:ext cx="0" cy="18002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76" name="Text Box 5"/>
          <p:cNvSpPr txBox="1">
            <a:spLocks noChangeArrowheads="1"/>
          </p:cNvSpPr>
          <p:nvPr/>
        </p:nvSpPr>
        <p:spPr bwMode="auto">
          <a:xfrm>
            <a:off x="1455738" y="1346200"/>
            <a:ext cx="158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メインルーチン</a:t>
            </a:r>
          </a:p>
        </p:txBody>
      </p:sp>
      <p:sp>
        <p:nvSpPr>
          <p:cNvPr id="28677" name="Line 6"/>
          <p:cNvSpPr>
            <a:spLocks noChangeShapeType="1"/>
          </p:cNvSpPr>
          <p:nvPr/>
        </p:nvSpPr>
        <p:spPr bwMode="auto">
          <a:xfrm flipV="1">
            <a:off x="2268538" y="2276475"/>
            <a:ext cx="3024187" cy="15128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78" name="Line 7"/>
          <p:cNvSpPr>
            <a:spLocks noChangeShapeType="1"/>
          </p:cNvSpPr>
          <p:nvPr/>
        </p:nvSpPr>
        <p:spPr bwMode="auto">
          <a:xfrm>
            <a:off x="5292725" y="2276475"/>
            <a:ext cx="0" cy="20891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79" name="Text Box 8"/>
          <p:cNvSpPr txBox="1">
            <a:spLocks noChangeArrowheads="1"/>
          </p:cNvSpPr>
          <p:nvPr/>
        </p:nvSpPr>
        <p:spPr bwMode="auto">
          <a:xfrm>
            <a:off x="4911725" y="4529138"/>
            <a:ext cx="36102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mret</a:t>
            </a:r>
            <a:r>
              <a:rPr lang="ja-JP" altLang="en-US" b="1" dirty="0"/>
              <a:t>（</a:t>
            </a:r>
            <a:r>
              <a:rPr lang="en-US" altLang="ja-JP" b="1" dirty="0"/>
              <a:t>Machine mode exception </a:t>
            </a:r>
          </a:p>
          <a:p>
            <a:pPr eaLnBrk="1" hangingPunct="1"/>
            <a:r>
              <a:rPr lang="en-US" altLang="ja-JP" b="1" dirty="0"/>
              <a:t>         return)</a:t>
            </a:r>
          </a:p>
        </p:txBody>
      </p:sp>
      <p:sp>
        <p:nvSpPr>
          <p:cNvPr id="28680" name="Line 9"/>
          <p:cNvSpPr>
            <a:spLocks noChangeShapeType="1"/>
          </p:cNvSpPr>
          <p:nvPr/>
        </p:nvSpPr>
        <p:spPr bwMode="auto">
          <a:xfrm flipH="1" flipV="1">
            <a:off x="2339975" y="3860800"/>
            <a:ext cx="2519363"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81" name="Text Box 10"/>
          <p:cNvSpPr txBox="1">
            <a:spLocks noChangeArrowheads="1"/>
          </p:cNvSpPr>
          <p:nvPr/>
        </p:nvSpPr>
        <p:spPr bwMode="auto">
          <a:xfrm>
            <a:off x="4643438" y="1844675"/>
            <a:ext cx="2352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割り込み処理ルーチン</a:t>
            </a:r>
          </a:p>
        </p:txBody>
      </p:sp>
      <p:sp>
        <p:nvSpPr>
          <p:cNvPr id="28682" name="Line 11"/>
          <p:cNvSpPr>
            <a:spLocks noChangeShapeType="1"/>
          </p:cNvSpPr>
          <p:nvPr/>
        </p:nvSpPr>
        <p:spPr bwMode="auto">
          <a:xfrm>
            <a:off x="2268538" y="3933825"/>
            <a:ext cx="0" cy="20875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83" name="AutoShape 12"/>
          <p:cNvSpPr>
            <a:spLocks noChangeArrowheads="1"/>
          </p:cNvSpPr>
          <p:nvPr/>
        </p:nvSpPr>
        <p:spPr bwMode="auto">
          <a:xfrm>
            <a:off x="1908175" y="3284538"/>
            <a:ext cx="360363" cy="431800"/>
          </a:xfrm>
          <a:prstGeom prst="lightningBol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8684" name="Text Box 13"/>
          <p:cNvSpPr txBox="1">
            <a:spLocks noChangeArrowheads="1"/>
          </p:cNvSpPr>
          <p:nvPr/>
        </p:nvSpPr>
        <p:spPr bwMode="auto">
          <a:xfrm>
            <a:off x="808038" y="2641600"/>
            <a:ext cx="1098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割り込み</a:t>
            </a:r>
          </a:p>
          <a:p>
            <a:pPr eaLnBrk="1" hangingPunct="1"/>
            <a:r>
              <a:rPr lang="ja-JP" altLang="en-US"/>
              <a:t>要求信号</a:t>
            </a:r>
          </a:p>
        </p:txBody>
      </p:sp>
      <p:sp>
        <p:nvSpPr>
          <p:cNvPr id="28685" name="Text Box 15"/>
          <p:cNvSpPr txBox="1">
            <a:spLocks noChangeArrowheads="1"/>
          </p:cNvSpPr>
          <p:nvPr/>
        </p:nvSpPr>
        <p:spPr bwMode="auto">
          <a:xfrm>
            <a:off x="2824163" y="5451475"/>
            <a:ext cx="50276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サブルーチンコールとの違いは、どこで呼ばれるか</a:t>
            </a:r>
          </a:p>
          <a:p>
            <a:pPr eaLnBrk="1" hangingPunct="1"/>
            <a:r>
              <a:rPr lang="ja-JP" altLang="en-US"/>
              <a:t>分からない点にある</a:t>
            </a:r>
          </a:p>
        </p:txBody>
      </p:sp>
    </p:spTree>
    <p:extLst>
      <p:ext uri="{BB962C8B-B14F-4D97-AF65-F5344CB8AC3E}">
        <p14:creationId xmlns:p14="http://schemas.microsoft.com/office/powerpoint/2010/main" val="2273074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ja-JP" altLang="en-US"/>
              <a:t>割り込みの実現方法</a:t>
            </a:r>
          </a:p>
        </p:txBody>
      </p:sp>
      <p:sp>
        <p:nvSpPr>
          <p:cNvPr id="30723" name="Rectangle 3"/>
          <p:cNvSpPr>
            <a:spLocks noGrp="1" noChangeArrowheads="1"/>
          </p:cNvSpPr>
          <p:nvPr>
            <p:ph type="body" idx="1"/>
          </p:nvPr>
        </p:nvSpPr>
        <p:spPr>
          <a:xfrm>
            <a:off x="-180528" y="1163637"/>
            <a:ext cx="8867328" cy="4530725"/>
          </a:xfrm>
        </p:spPr>
        <p:txBody>
          <a:bodyPr/>
          <a:lstStyle/>
          <a:p>
            <a:pPr eaLnBrk="1" hangingPunct="1">
              <a:lnSpc>
                <a:spcPct val="90000"/>
              </a:lnSpc>
            </a:pPr>
            <a:r>
              <a:rPr lang="ja-JP" altLang="en-US" dirty="0"/>
              <a:t>割り込み処理のとび先番地</a:t>
            </a:r>
          </a:p>
          <a:p>
            <a:pPr lvl="1" eaLnBrk="1" hangingPunct="1">
              <a:lnSpc>
                <a:spcPct val="90000"/>
              </a:lnSpc>
            </a:pPr>
            <a:r>
              <a:rPr lang="ja-JP" altLang="en-US" dirty="0"/>
              <a:t>固定番地　　</a:t>
            </a:r>
            <a:r>
              <a:rPr lang="en-US" altLang="ja-JP" dirty="0"/>
              <a:t>MIPS</a:t>
            </a:r>
            <a:r>
              <a:rPr lang="ja-JP" altLang="en-US" dirty="0"/>
              <a:t>では</a:t>
            </a:r>
            <a:r>
              <a:rPr lang="en-US" altLang="ja-JP" dirty="0"/>
              <a:t>0x8000_0010</a:t>
            </a:r>
          </a:p>
          <a:p>
            <a:pPr lvl="1" eaLnBrk="1" hangingPunct="1">
              <a:lnSpc>
                <a:spcPct val="90000"/>
              </a:lnSpc>
            </a:pPr>
            <a:r>
              <a:rPr lang="ja-JP" altLang="en-US" dirty="0"/>
              <a:t>レジスタに設定　</a:t>
            </a:r>
            <a:r>
              <a:rPr lang="en-US" altLang="ja-JP" dirty="0"/>
              <a:t>RISC-V</a:t>
            </a:r>
            <a:r>
              <a:rPr lang="ja-JP" altLang="en-US" dirty="0"/>
              <a:t>では</a:t>
            </a:r>
            <a:r>
              <a:rPr lang="en-US" altLang="ja-JP" dirty="0" err="1"/>
              <a:t>mtvec</a:t>
            </a:r>
            <a:r>
              <a:rPr lang="ja-JP" altLang="en-US" dirty="0"/>
              <a:t>レジスタ</a:t>
            </a:r>
          </a:p>
          <a:p>
            <a:pPr lvl="2" eaLnBrk="1" hangingPunct="1">
              <a:lnSpc>
                <a:spcPct val="90000"/>
              </a:lnSpc>
            </a:pPr>
            <a:r>
              <a:rPr lang="ja-JP" altLang="en-US" dirty="0"/>
              <a:t>割り込み処理ルーチンの先頭でどの</a:t>
            </a:r>
            <a:r>
              <a:rPr lang="en-US" altLang="ja-JP" dirty="0"/>
              <a:t>I/O</a:t>
            </a:r>
            <a:r>
              <a:rPr lang="ja-JP" altLang="en-US" dirty="0"/>
              <a:t>が要求を出したか調べる必要がある</a:t>
            </a:r>
            <a:endParaRPr lang="en-US" altLang="ja-JP" dirty="0"/>
          </a:p>
          <a:p>
            <a:pPr lvl="2" eaLnBrk="1" hangingPunct="1">
              <a:lnSpc>
                <a:spcPct val="90000"/>
              </a:lnSpc>
            </a:pPr>
            <a:r>
              <a:rPr lang="ja-JP" altLang="en-US" dirty="0"/>
              <a:t>ここでは０</a:t>
            </a:r>
            <a:r>
              <a:rPr lang="en-US" altLang="ja-JP" dirty="0"/>
              <a:t>x80000000</a:t>
            </a:r>
            <a:r>
              <a:rPr lang="ja-JP" altLang="en-US" dirty="0"/>
              <a:t>番地に初期化してある。</a:t>
            </a:r>
          </a:p>
          <a:p>
            <a:pPr lvl="1" eaLnBrk="1" hangingPunct="1">
              <a:lnSpc>
                <a:spcPct val="90000"/>
              </a:lnSpc>
            </a:pPr>
            <a:r>
              <a:rPr lang="ja-JP" altLang="en-US" dirty="0"/>
              <a:t>テーブル引き</a:t>
            </a:r>
          </a:p>
          <a:p>
            <a:pPr lvl="2" eaLnBrk="1" hangingPunct="1">
              <a:lnSpc>
                <a:spcPct val="90000"/>
              </a:lnSpc>
            </a:pPr>
            <a:r>
              <a:rPr lang="en-US" altLang="ja-JP" dirty="0"/>
              <a:t>I/O</a:t>
            </a:r>
            <a:r>
              <a:rPr lang="ja-JP" altLang="en-US" dirty="0"/>
              <a:t>毎に飛び先を変えることができる</a:t>
            </a:r>
          </a:p>
          <a:p>
            <a:pPr eaLnBrk="1" hangingPunct="1">
              <a:lnSpc>
                <a:spcPct val="90000"/>
              </a:lnSpc>
            </a:pPr>
            <a:r>
              <a:rPr lang="ja-JP" altLang="en-US" dirty="0"/>
              <a:t>戻り番地の格納手法</a:t>
            </a:r>
          </a:p>
          <a:p>
            <a:pPr lvl="1" eaLnBrk="1" hangingPunct="1">
              <a:lnSpc>
                <a:spcPct val="90000"/>
              </a:lnSpc>
            </a:pPr>
            <a:r>
              <a:rPr lang="ja-JP" altLang="en-US" dirty="0"/>
              <a:t>特殊なレジスタ、</a:t>
            </a:r>
            <a:r>
              <a:rPr lang="en-US" altLang="ja-JP" dirty="0"/>
              <a:t>RISC-V</a:t>
            </a:r>
            <a:r>
              <a:rPr lang="ja-JP" altLang="en-US" dirty="0"/>
              <a:t>では</a:t>
            </a:r>
            <a:r>
              <a:rPr lang="en-US" altLang="ja-JP" dirty="0" err="1"/>
              <a:t>mepc</a:t>
            </a:r>
            <a:r>
              <a:rPr lang="ja-JP" altLang="en-US" dirty="0"/>
              <a:t>という特殊なレジスタに格納する。原因は</a:t>
            </a:r>
            <a:r>
              <a:rPr lang="en-US" altLang="ja-JP" dirty="0" err="1"/>
              <a:t>mcause</a:t>
            </a:r>
            <a:r>
              <a:rPr lang="ja-JP" altLang="en-US" dirty="0"/>
              <a:t>レジスタに格納</a:t>
            </a:r>
            <a:endParaRPr lang="en-US" altLang="ja-JP" dirty="0"/>
          </a:p>
          <a:p>
            <a:pPr lvl="1" eaLnBrk="1" hangingPunct="1">
              <a:lnSpc>
                <a:spcPct val="90000"/>
              </a:lnSpc>
            </a:pPr>
            <a:r>
              <a:rPr lang="ja-JP" altLang="en-US" dirty="0"/>
              <a:t>ハードウェアスタックを持っているマシンはそれを使う</a:t>
            </a:r>
            <a:endParaRPr lang="en-US" altLang="ja-JP" dirty="0"/>
          </a:p>
          <a:p>
            <a:pPr marL="0" indent="0" eaLnBrk="1" hangingPunct="1">
              <a:lnSpc>
                <a:spcPct val="90000"/>
              </a:lnSpc>
              <a:buNone/>
            </a:pPr>
            <a:endParaRPr lang="ja-JP" altLang="en-US" dirty="0"/>
          </a:p>
          <a:p>
            <a:pPr eaLnBrk="1" hangingPunct="1">
              <a:lnSpc>
                <a:spcPct val="90000"/>
              </a:lnSpc>
            </a:pPr>
            <a:endParaRPr lang="ja-JP" altLang="en-US" dirty="0"/>
          </a:p>
          <a:p>
            <a:pPr lvl="1" eaLnBrk="1" hangingPunct="1">
              <a:lnSpc>
                <a:spcPct val="90000"/>
              </a:lnSpc>
            </a:pPr>
            <a:endParaRPr lang="en-US" altLang="ja-JP" dirty="0"/>
          </a:p>
        </p:txBody>
      </p:sp>
    </p:spTree>
    <p:extLst>
      <p:ext uri="{BB962C8B-B14F-4D97-AF65-F5344CB8AC3E}">
        <p14:creationId xmlns:p14="http://schemas.microsoft.com/office/powerpoint/2010/main" val="2776304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ja-JP" altLang="en-US" dirty="0"/>
              <a:t>割り込みからの復帰</a:t>
            </a:r>
          </a:p>
        </p:txBody>
      </p:sp>
      <p:sp>
        <p:nvSpPr>
          <p:cNvPr id="29699" name="Rectangle 3"/>
          <p:cNvSpPr>
            <a:spLocks noGrp="1" noChangeArrowheads="1"/>
          </p:cNvSpPr>
          <p:nvPr>
            <p:ph type="body" idx="1"/>
          </p:nvPr>
        </p:nvSpPr>
        <p:spPr/>
        <p:txBody>
          <a:bodyPr/>
          <a:lstStyle/>
          <a:p>
            <a:pPr eaLnBrk="1" hangingPunct="1"/>
            <a:r>
              <a:rPr lang="en-US" altLang="ja-JP" dirty="0" err="1"/>
              <a:t>mret</a:t>
            </a:r>
            <a:r>
              <a:rPr lang="en-US" altLang="ja-JP" dirty="0"/>
              <a:t>: Machine-mode Exception Return</a:t>
            </a:r>
          </a:p>
          <a:p>
            <a:pPr eaLnBrk="1" hangingPunct="1">
              <a:buFontTx/>
              <a:buNone/>
            </a:pPr>
            <a:r>
              <a:rPr lang="en-US" altLang="ja-JP" dirty="0"/>
              <a:t>  0011000 00010 00000 000 00000 1110011</a:t>
            </a:r>
          </a:p>
          <a:p>
            <a:pPr lvl="1" eaLnBrk="1" hangingPunct="1">
              <a:buFontTx/>
              <a:buNone/>
            </a:pPr>
            <a:r>
              <a:rPr lang="en-US" altLang="ja-JP" dirty="0"/>
              <a:t>pc</a:t>
            </a:r>
            <a:r>
              <a:rPr lang="ja-JP" altLang="en-US" dirty="0"/>
              <a:t>　←　</a:t>
            </a:r>
            <a:r>
              <a:rPr lang="en-US" altLang="ja-JP" dirty="0" err="1"/>
              <a:t>mepc</a:t>
            </a:r>
            <a:r>
              <a:rPr lang="ja-JP" altLang="en-US" dirty="0"/>
              <a:t>にし、割り込みを許可する</a:t>
            </a:r>
            <a:endParaRPr lang="en-US" altLang="ja-JP" dirty="0"/>
          </a:p>
          <a:p>
            <a:pPr lvl="1" eaLnBrk="1" hangingPunct="1">
              <a:buFontTx/>
              <a:buNone/>
            </a:pPr>
            <a:r>
              <a:rPr lang="en-US" altLang="ja-JP" dirty="0"/>
              <a:t>(</a:t>
            </a:r>
            <a:r>
              <a:rPr lang="en-US" altLang="ja-JP" dirty="0" err="1"/>
              <a:t>mie:machine-mode</a:t>
            </a:r>
            <a:r>
              <a:rPr lang="en-US" altLang="ja-JP" dirty="0"/>
              <a:t> interrupt enable)</a:t>
            </a:r>
            <a:r>
              <a:rPr lang="ja-JP" altLang="en-US" dirty="0"/>
              <a:t>をセットして割りこみを有効にする</a:t>
            </a:r>
            <a:endParaRPr lang="en-US" altLang="ja-JP" dirty="0"/>
          </a:p>
          <a:p>
            <a:pPr eaLnBrk="1" hangingPunct="1"/>
            <a:r>
              <a:rPr lang="ja-JP" altLang="en-US" dirty="0"/>
              <a:t>例外レジスタのアクセスには、</a:t>
            </a:r>
            <a:r>
              <a:rPr lang="en-US" altLang="ja-JP" dirty="0" err="1"/>
              <a:t>csrs</a:t>
            </a:r>
            <a:r>
              <a:rPr lang="en-US" altLang="ja-JP" dirty="0"/>
              <a:t>(Control and Status Register Read and Set)</a:t>
            </a:r>
            <a:r>
              <a:rPr lang="ja-JP" altLang="en-US" dirty="0"/>
              <a:t>など用意されている</a:t>
            </a:r>
          </a:p>
        </p:txBody>
      </p:sp>
    </p:spTree>
    <p:extLst>
      <p:ext uri="{BB962C8B-B14F-4D97-AF65-F5344CB8AC3E}">
        <p14:creationId xmlns:p14="http://schemas.microsoft.com/office/powerpoint/2010/main" val="1806680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143000"/>
          </a:xfrm>
        </p:spPr>
        <p:txBody>
          <a:bodyPr/>
          <a:lstStyle/>
          <a:p>
            <a:r>
              <a:rPr lang="en-US" altLang="ja-JP" dirty="0"/>
              <a:t>RISC-V</a:t>
            </a:r>
            <a:r>
              <a:rPr kumimoji="1" lang="ja-JP" altLang="en-US" dirty="0"/>
              <a:t>の割り込みの実際</a:t>
            </a:r>
          </a:p>
        </p:txBody>
      </p:sp>
      <p:sp>
        <p:nvSpPr>
          <p:cNvPr id="3" name="コンテンツ プレースホルダー 2"/>
          <p:cNvSpPr>
            <a:spLocks noGrp="1"/>
          </p:cNvSpPr>
          <p:nvPr>
            <p:ph idx="1"/>
          </p:nvPr>
        </p:nvSpPr>
        <p:spPr>
          <a:xfrm>
            <a:off x="-162272" y="1143000"/>
            <a:ext cx="9468544" cy="4525963"/>
          </a:xfrm>
        </p:spPr>
        <p:txBody>
          <a:bodyPr/>
          <a:lstStyle/>
          <a:p>
            <a:r>
              <a:rPr lang="ja-JP" altLang="en-US" sz="2400" dirty="0"/>
              <a:t>入出力割込み＋例外処理（</a:t>
            </a:r>
            <a:r>
              <a:rPr lang="en-US" altLang="ja-JP" sz="2400" dirty="0"/>
              <a:t>Exception)</a:t>
            </a:r>
            <a:r>
              <a:rPr lang="ja-JP" altLang="en-US" sz="2400" dirty="0"/>
              <a:t>が</a:t>
            </a:r>
            <a:r>
              <a:rPr lang="en-US" altLang="ja-JP" sz="2400" dirty="0"/>
              <a:t>16</a:t>
            </a:r>
            <a:r>
              <a:rPr lang="ja-JP" altLang="en-US" sz="2400" dirty="0"/>
              <a:t>種類ある</a:t>
            </a:r>
            <a:endParaRPr lang="en-US" altLang="ja-JP" sz="2400" dirty="0"/>
          </a:p>
          <a:p>
            <a:pPr lvl="1"/>
            <a:r>
              <a:rPr lang="ja-JP" altLang="en-US" sz="2400" dirty="0"/>
              <a:t>アクセス・フォールト例外：アクセスタイプが合わない場合、</a:t>
            </a:r>
            <a:r>
              <a:rPr lang="en-US" altLang="ja-JP" sz="2400" dirty="0"/>
              <a:t>ROM</a:t>
            </a:r>
            <a:r>
              <a:rPr lang="ja-JP" altLang="en-US" sz="2400" dirty="0"/>
              <a:t>にストアした場合など</a:t>
            </a:r>
            <a:endParaRPr kumimoji="1" lang="en-US" altLang="ja-JP" sz="2400" dirty="0"/>
          </a:p>
          <a:p>
            <a:pPr lvl="1"/>
            <a:r>
              <a:rPr lang="ja-JP" altLang="en-US" sz="2400" dirty="0"/>
              <a:t>ブレークポイント例外：</a:t>
            </a:r>
            <a:r>
              <a:rPr lang="en-US" altLang="ja-JP" sz="2400" dirty="0" err="1"/>
              <a:t>ebreak</a:t>
            </a:r>
            <a:r>
              <a:rPr lang="ja-JP" altLang="en-US" sz="2400" dirty="0"/>
              <a:t>実行、またはデバッグのトリガにアドレス、データが一致した場合</a:t>
            </a:r>
            <a:endParaRPr lang="en-US" altLang="ja-JP" sz="2400" dirty="0"/>
          </a:p>
          <a:p>
            <a:pPr lvl="1"/>
            <a:r>
              <a:rPr lang="ja-JP" altLang="en-US" sz="2400" dirty="0"/>
              <a:t>環境呼び出し例外：</a:t>
            </a:r>
            <a:r>
              <a:rPr lang="en-US" altLang="ja-JP" sz="2400" dirty="0" err="1"/>
              <a:t>ecall</a:t>
            </a:r>
            <a:r>
              <a:rPr lang="ja-JP" altLang="en-US" sz="2400" dirty="0"/>
              <a:t>命令を実行した時</a:t>
            </a:r>
            <a:endParaRPr kumimoji="1" lang="en-US" altLang="ja-JP" sz="2400" dirty="0"/>
          </a:p>
          <a:p>
            <a:pPr lvl="1"/>
            <a:r>
              <a:rPr lang="ja-JP" altLang="en-US" sz="2400" dirty="0"/>
              <a:t>不正命令例外：無効なオプコードをデコードした時</a:t>
            </a:r>
            <a:endParaRPr lang="en-US" altLang="ja-JP" sz="2400" dirty="0"/>
          </a:p>
          <a:p>
            <a:pPr lvl="1"/>
            <a:r>
              <a:rPr lang="ja-JP" altLang="en-US" sz="2400" dirty="0"/>
              <a:t>非整列化アドレス例外：ワード境界が合わない時</a:t>
            </a:r>
            <a:endParaRPr lang="en-US" altLang="ja-JP" sz="2400" dirty="0"/>
          </a:p>
          <a:p>
            <a:pPr lvl="1"/>
            <a:r>
              <a:rPr kumimoji="1" lang="ja-JP" altLang="en-US" sz="2400" dirty="0"/>
              <a:t>ページフォルト</a:t>
            </a:r>
            <a:endParaRPr kumimoji="1" lang="en-US" altLang="ja-JP" sz="2400" dirty="0"/>
          </a:p>
          <a:p>
            <a:pPr lvl="1"/>
            <a:r>
              <a:rPr kumimoji="1" lang="ja-JP" altLang="en-US" sz="2400" dirty="0"/>
              <a:t>特権状態違反　など</a:t>
            </a:r>
            <a:endParaRPr kumimoji="1" lang="en-US" altLang="ja-JP" sz="2400" dirty="0"/>
          </a:p>
          <a:p>
            <a:r>
              <a:rPr kumimoji="1" lang="en-US" altLang="ja-JP" sz="2400" dirty="0" err="1"/>
              <a:t>mcause</a:t>
            </a:r>
            <a:r>
              <a:rPr kumimoji="1" lang="ja-JP" altLang="en-US" sz="2400" dirty="0"/>
              <a:t>レジスタに原因が格納される</a:t>
            </a:r>
          </a:p>
        </p:txBody>
      </p:sp>
    </p:spTree>
    <p:extLst>
      <p:ext uri="{BB962C8B-B14F-4D97-AF65-F5344CB8AC3E}">
        <p14:creationId xmlns:p14="http://schemas.microsoft.com/office/powerpoint/2010/main" val="1016540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C4DFBD-E6AE-4E0A-8B3E-2C4C3346AD05}"/>
              </a:ext>
            </a:extLst>
          </p:cNvPr>
          <p:cNvSpPr>
            <a:spLocks noGrp="1"/>
          </p:cNvSpPr>
          <p:nvPr>
            <p:ph type="title"/>
          </p:nvPr>
        </p:nvSpPr>
        <p:spPr/>
        <p:txBody>
          <a:bodyPr/>
          <a:lstStyle/>
          <a:p>
            <a:r>
              <a:rPr kumimoji="1" lang="ja-JP" altLang="en-US" dirty="0"/>
              <a:t>例題</a:t>
            </a:r>
          </a:p>
        </p:txBody>
      </p:sp>
      <p:sp>
        <p:nvSpPr>
          <p:cNvPr id="3" name="コンテンツ プレースホルダー 2">
            <a:extLst>
              <a:ext uri="{FF2B5EF4-FFF2-40B4-BE49-F238E27FC236}">
                <a16:creationId xmlns:a16="http://schemas.microsoft.com/office/drawing/2014/main" id="{4E69AB08-A79C-4D76-998C-C539C1DCA7E4}"/>
              </a:ext>
            </a:extLst>
          </p:cNvPr>
          <p:cNvSpPr>
            <a:spLocks noGrp="1"/>
          </p:cNvSpPr>
          <p:nvPr>
            <p:ph idx="1"/>
          </p:nvPr>
        </p:nvSpPr>
        <p:spPr>
          <a:xfrm>
            <a:off x="457200" y="1417638"/>
            <a:ext cx="8229600" cy="4525963"/>
          </a:xfrm>
        </p:spPr>
        <p:txBody>
          <a:bodyPr/>
          <a:lstStyle/>
          <a:p>
            <a:r>
              <a:rPr kumimoji="1" lang="ja-JP" altLang="en-US" dirty="0"/>
              <a:t>フィボナッチ数列を計算（</a:t>
            </a:r>
            <a:r>
              <a:rPr kumimoji="1" lang="en-US" altLang="ja-JP" dirty="0"/>
              <a:t>fibo.asm)</a:t>
            </a:r>
            <a:r>
              <a:rPr kumimoji="1" lang="ja-JP" altLang="en-US" dirty="0"/>
              <a:t>しながら、入出力の処理（</a:t>
            </a:r>
            <a:r>
              <a:rPr kumimoji="1" lang="en-US" altLang="ja-JP" dirty="0"/>
              <a:t>test_int.asm)</a:t>
            </a:r>
            <a:r>
              <a:rPr kumimoji="1" lang="ja-JP" altLang="en-US" dirty="0"/>
              <a:t>を行う割込みプログラムを実行する。</a:t>
            </a:r>
            <a:endParaRPr kumimoji="1" lang="en-US" altLang="ja-JP" dirty="0"/>
          </a:p>
          <a:p>
            <a:r>
              <a:rPr lang="en-US" altLang="ja-JP" dirty="0"/>
              <a:t> make test </a:t>
            </a:r>
            <a:r>
              <a:rPr lang="ja-JP" altLang="en-US" dirty="0"/>
              <a:t>→ </a:t>
            </a:r>
            <a:r>
              <a:rPr lang="en-US" altLang="ja-JP" dirty="0" err="1"/>
              <a:t>iverilog</a:t>
            </a:r>
            <a:r>
              <a:rPr lang="ja-JP" altLang="en-US" dirty="0"/>
              <a:t>実行</a:t>
            </a:r>
            <a:endParaRPr lang="en-US" altLang="ja-JP" dirty="0"/>
          </a:p>
          <a:p>
            <a:r>
              <a:rPr kumimoji="1" lang="en-US" altLang="ja-JP" dirty="0"/>
              <a:t>make </a:t>
            </a:r>
            <a:r>
              <a:rPr kumimoji="1" lang="en-US" altLang="ja-JP" dirty="0" err="1"/>
              <a:t>fibo</a:t>
            </a:r>
            <a:r>
              <a:rPr kumimoji="1" lang="en-US" altLang="ja-JP" dirty="0"/>
              <a:t> </a:t>
            </a:r>
            <a:r>
              <a:rPr kumimoji="1" lang="ja-JP" altLang="en-US" dirty="0"/>
              <a:t>→ フィボナッチ数列（メインプログラム）のアセンブル</a:t>
            </a:r>
            <a:endParaRPr kumimoji="1" lang="en-US" altLang="ja-JP" dirty="0"/>
          </a:p>
          <a:p>
            <a:r>
              <a:rPr lang="en-US" altLang="ja-JP" dirty="0"/>
              <a:t>make </a:t>
            </a:r>
            <a:r>
              <a:rPr lang="en-US" altLang="ja-JP" dirty="0" err="1"/>
              <a:t>test_int</a:t>
            </a:r>
            <a:r>
              <a:rPr lang="en-US" altLang="ja-JP" dirty="0"/>
              <a:t> </a:t>
            </a:r>
            <a:r>
              <a:rPr lang="ja-JP" altLang="en-US" dirty="0"/>
              <a:t>→入出力処理（割込みプログラム）のアセンブル</a:t>
            </a:r>
            <a:endParaRPr lang="en-US" altLang="ja-JP" dirty="0"/>
          </a:p>
          <a:p>
            <a:r>
              <a:rPr kumimoji="1" lang="en-US" altLang="ja-JP" dirty="0"/>
              <a:t>./test | more</a:t>
            </a:r>
            <a:r>
              <a:rPr kumimoji="1" lang="ja-JP" altLang="en-US" dirty="0"/>
              <a:t>で実行の様子を観測しよう</a:t>
            </a:r>
          </a:p>
        </p:txBody>
      </p:sp>
    </p:spTree>
    <p:extLst>
      <p:ext uri="{BB962C8B-B14F-4D97-AF65-F5344CB8AC3E}">
        <p14:creationId xmlns:p14="http://schemas.microsoft.com/office/powerpoint/2010/main" val="2468825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r>
              <a:rPr lang="ja-JP" altLang="en-US"/>
              <a:t>割り込みの実装</a:t>
            </a:r>
          </a:p>
        </p:txBody>
      </p:sp>
      <p:sp>
        <p:nvSpPr>
          <p:cNvPr id="203779" name="Rectangle 3"/>
          <p:cNvSpPr>
            <a:spLocks noChangeArrowheads="1"/>
          </p:cNvSpPr>
          <p:nvPr/>
        </p:nvSpPr>
        <p:spPr bwMode="auto">
          <a:xfrm>
            <a:off x="1692275" y="2565400"/>
            <a:ext cx="1511300" cy="20875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CPU</a:t>
            </a:r>
          </a:p>
        </p:txBody>
      </p:sp>
      <p:sp>
        <p:nvSpPr>
          <p:cNvPr id="203780" name="Line 4"/>
          <p:cNvSpPr>
            <a:spLocks noChangeShapeType="1"/>
          </p:cNvSpPr>
          <p:nvPr/>
        </p:nvSpPr>
        <p:spPr bwMode="auto">
          <a:xfrm>
            <a:off x="3203575" y="2924175"/>
            <a:ext cx="4681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781" name="Rectangle 5"/>
          <p:cNvSpPr>
            <a:spLocks noChangeArrowheads="1"/>
          </p:cNvSpPr>
          <p:nvPr/>
        </p:nvSpPr>
        <p:spPr bwMode="auto">
          <a:xfrm>
            <a:off x="5003800" y="2205038"/>
            <a:ext cx="144463" cy="503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3782" name="Line 6"/>
          <p:cNvSpPr>
            <a:spLocks noChangeShapeType="1"/>
          </p:cNvSpPr>
          <p:nvPr/>
        </p:nvSpPr>
        <p:spPr bwMode="auto">
          <a:xfrm>
            <a:off x="4932363" y="19891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783" name="Line 7"/>
          <p:cNvSpPr>
            <a:spLocks noChangeShapeType="1"/>
          </p:cNvSpPr>
          <p:nvPr/>
        </p:nvSpPr>
        <p:spPr bwMode="auto">
          <a:xfrm>
            <a:off x="5076825" y="198913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784" name="Line 8"/>
          <p:cNvSpPr>
            <a:spLocks noChangeShapeType="1"/>
          </p:cNvSpPr>
          <p:nvPr/>
        </p:nvSpPr>
        <p:spPr bwMode="auto">
          <a:xfrm>
            <a:off x="5076825" y="27082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785" name="Rectangle 9"/>
          <p:cNvSpPr>
            <a:spLocks noChangeArrowheads="1"/>
          </p:cNvSpPr>
          <p:nvPr/>
        </p:nvSpPr>
        <p:spPr bwMode="auto">
          <a:xfrm>
            <a:off x="3708400" y="3429000"/>
            <a:ext cx="935038" cy="8636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I/O</a:t>
            </a:r>
          </a:p>
        </p:txBody>
      </p:sp>
      <p:sp>
        <p:nvSpPr>
          <p:cNvPr id="203786" name="Line 10"/>
          <p:cNvSpPr>
            <a:spLocks noChangeShapeType="1"/>
          </p:cNvSpPr>
          <p:nvPr/>
        </p:nvSpPr>
        <p:spPr bwMode="auto">
          <a:xfrm>
            <a:off x="4140200" y="29241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787" name="Rectangle 11"/>
          <p:cNvSpPr>
            <a:spLocks noChangeArrowheads="1"/>
          </p:cNvSpPr>
          <p:nvPr/>
        </p:nvSpPr>
        <p:spPr bwMode="auto">
          <a:xfrm>
            <a:off x="5221288" y="3429000"/>
            <a:ext cx="935037" cy="8636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I/O</a:t>
            </a:r>
          </a:p>
        </p:txBody>
      </p:sp>
      <p:sp>
        <p:nvSpPr>
          <p:cNvPr id="203788" name="Line 12"/>
          <p:cNvSpPr>
            <a:spLocks noChangeShapeType="1"/>
          </p:cNvSpPr>
          <p:nvPr/>
        </p:nvSpPr>
        <p:spPr bwMode="auto">
          <a:xfrm>
            <a:off x="5653088" y="29241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789" name="Rectangle 13"/>
          <p:cNvSpPr>
            <a:spLocks noChangeArrowheads="1"/>
          </p:cNvSpPr>
          <p:nvPr/>
        </p:nvSpPr>
        <p:spPr bwMode="auto">
          <a:xfrm>
            <a:off x="6734175" y="3429000"/>
            <a:ext cx="935038" cy="8636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I/O</a:t>
            </a:r>
          </a:p>
        </p:txBody>
      </p:sp>
      <p:sp>
        <p:nvSpPr>
          <p:cNvPr id="203790" name="Line 14"/>
          <p:cNvSpPr>
            <a:spLocks noChangeShapeType="1"/>
          </p:cNvSpPr>
          <p:nvPr/>
        </p:nvSpPr>
        <p:spPr bwMode="auto">
          <a:xfrm>
            <a:off x="7165975" y="29241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791" name="Text Box 15"/>
          <p:cNvSpPr txBox="1">
            <a:spLocks noChangeArrowheads="1"/>
          </p:cNvSpPr>
          <p:nvPr/>
        </p:nvSpPr>
        <p:spPr bwMode="auto">
          <a:xfrm>
            <a:off x="6084888" y="1916113"/>
            <a:ext cx="194468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割り込み要求線</a:t>
            </a:r>
          </a:p>
          <a:p>
            <a:r>
              <a:rPr lang="ja-JP" altLang="en-US"/>
              <a:t>オープンドレイン</a:t>
            </a:r>
          </a:p>
          <a:p>
            <a:r>
              <a:rPr lang="ja-JP" altLang="en-US"/>
              <a:t>どれかが</a:t>
            </a:r>
            <a:r>
              <a:rPr lang="en-US" altLang="ja-JP"/>
              <a:t>L</a:t>
            </a:r>
            <a:r>
              <a:rPr lang="ja-JP" altLang="en-US"/>
              <a:t>ならば</a:t>
            </a:r>
            <a:r>
              <a:rPr lang="en-US" altLang="ja-JP"/>
              <a:t>L</a:t>
            </a:r>
          </a:p>
        </p:txBody>
      </p:sp>
      <p:sp>
        <p:nvSpPr>
          <p:cNvPr id="203792" name="Text Box 16"/>
          <p:cNvSpPr txBox="1">
            <a:spLocks noChangeArrowheads="1"/>
          </p:cNvSpPr>
          <p:nvPr/>
        </p:nvSpPr>
        <p:spPr bwMode="auto">
          <a:xfrm>
            <a:off x="2463800" y="2728913"/>
            <a:ext cx="755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intreq</a:t>
            </a:r>
          </a:p>
        </p:txBody>
      </p:sp>
      <p:sp>
        <p:nvSpPr>
          <p:cNvPr id="203793" name="Text Box 17"/>
          <p:cNvSpPr txBox="1">
            <a:spLocks noChangeArrowheads="1"/>
          </p:cNvSpPr>
          <p:nvPr/>
        </p:nvSpPr>
        <p:spPr bwMode="auto">
          <a:xfrm>
            <a:off x="4335463" y="1720850"/>
            <a:ext cx="66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VDD</a:t>
            </a:r>
          </a:p>
        </p:txBody>
      </p:sp>
      <p:sp>
        <p:nvSpPr>
          <p:cNvPr id="203794" name="Text Box 18"/>
          <p:cNvSpPr txBox="1">
            <a:spLocks noChangeArrowheads="1"/>
          </p:cNvSpPr>
          <p:nvPr/>
        </p:nvSpPr>
        <p:spPr bwMode="auto">
          <a:xfrm>
            <a:off x="2392363" y="4797425"/>
            <a:ext cx="53927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オープンドレインの割り込み線を使って割り込み要求を</a:t>
            </a:r>
          </a:p>
          <a:p>
            <a:r>
              <a:rPr lang="ja-JP" altLang="en-US"/>
              <a:t>発生する。</a:t>
            </a:r>
          </a:p>
        </p:txBody>
      </p:sp>
      <p:sp>
        <p:nvSpPr>
          <p:cNvPr id="203795" name="Text Box 19"/>
          <p:cNvSpPr txBox="1">
            <a:spLocks noChangeArrowheads="1"/>
          </p:cNvSpPr>
          <p:nvPr/>
        </p:nvSpPr>
        <p:spPr bwMode="auto">
          <a:xfrm>
            <a:off x="2411413" y="5805488"/>
            <a:ext cx="51149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割り込み処理ルーチンに飛ぶときに割り込みを禁止</a:t>
            </a:r>
          </a:p>
          <a:p>
            <a:r>
              <a:rPr lang="ja-JP" altLang="en-US"/>
              <a:t>→　割り込みが掛かり続けることを防止</a:t>
            </a:r>
          </a:p>
        </p:txBody>
      </p:sp>
    </p:spTree>
    <p:extLst>
      <p:ext uri="{BB962C8B-B14F-4D97-AF65-F5344CB8AC3E}">
        <p14:creationId xmlns:p14="http://schemas.microsoft.com/office/powerpoint/2010/main" val="127665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ja-JP" altLang="en-US"/>
              <a:t>割り込みが二重に掛かったら？</a:t>
            </a:r>
          </a:p>
        </p:txBody>
      </p:sp>
      <p:sp>
        <p:nvSpPr>
          <p:cNvPr id="40963" name="Line 3"/>
          <p:cNvSpPr>
            <a:spLocks noChangeShapeType="1"/>
          </p:cNvSpPr>
          <p:nvPr/>
        </p:nvSpPr>
        <p:spPr bwMode="auto">
          <a:xfrm>
            <a:off x="2268538" y="2060575"/>
            <a:ext cx="0" cy="18002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64" name="Text Box 4"/>
          <p:cNvSpPr txBox="1">
            <a:spLocks noChangeArrowheads="1"/>
          </p:cNvSpPr>
          <p:nvPr/>
        </p:nvSpPr>
        <p:spPr bwMode="auto">
          <a:xfrm>
            <a:off x="1455738" y="1346200"/>
            <a:ext cx="158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メインルーチン</a:t>
            </a:r>
          </a:p>
        </p:txBody>
      </p:sp>
      <p:sp>
        <p:nvSpPr>
          <p:cNvPr id="40965" name="Line 5"/>
          <p:cNvSpPr>
            <a:spLocks noChangeShapeType="1"/>
          </p:cNvSpPr>
          <p:nvPr/>
        </p:nvSpPr>
        <p:spPr bwMode="auto">
          <a:xfrm flipV="1">
            <a:off x="2268538" y="2276475"/>
            <a:ext cx="3024187" cy="15128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66" name="Line 6"/>
          <p:cNvSpPr>
            <a:spLocks noChangeShapeType="1"/>
          </p:cNvSpPr>
          <p:nvPr/>
        </p:nvSpPr>
        <p:spPr bwMode="auto">
          <a:xfrm>
            <a:off x="5292725" y="2276475"/>
            <a:ext cx="0" cy="208915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67" name="Text Box 7"/>
          <p:cNvSpPr txBox="1">
            <a:spLocks noChangeArrowheads="1"/>
          </p:cNvSpPr>
          <p:nvPr/>
        </p:nvSpPr>
        <p:spPr bwMode="auto">
          <a:xfrm>
            <a:off x="4911725" y="4529138"/>
            <a:ext cx="684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mret</a:t>
            </a:r>
            <a:endParaRPr lang="en-US" altLang="ja-JP" b="1" dirty="0"/>
          </a:p>
        </p:txBody>
      </p:sp>
      <p:sp>
        <p:nvSpPr>
          <p:cNvPr id="40968" name="Line 8"/>
          <p:cNvSpPr>
            <a:spLocks noChangeShapeType="1"/>
          </p:cNvSpPr>
          <p:nvPr/>
        </p:nvSpPr>
        <p:spPr bwMode="auto">
          <a:xfrm flipH="1" flipV="1">
            <a:off x="2339975" y="3860800"/>
            <a:ext cx="2519363"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69" name="Text Box 9"/>
          <p:cNvSpPr txBox="1">
            <a:spLocks noChangeArrowheads="1"/>
          </p:cNvSpPr>
          <p:nvPr/>
        </p:nvSpPr>
        <p:spPr bwMode="auto">
          <a:xfrm>
            <a:off x="4643438" y="1844675"/>
            <a:ext cx="2352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割り込み処理ルーチン</a:t>
            </a:r>
          </a:p>
        </p:txBody>
      </p:sp>
      <p:sp>
        <p:nvSpPr>
          <p:cNvPr id="40970" name="Line 10"/>
          <p:cNvSpPr>
            <a:spLocks noChangeShapeType="1"/>
          </p:cNvSpPr>
          <p:nvPr/>
        </p:nvSpPr>
        <p:spPr bwMode="auto">
          <a:xfrm>
            <a:off x="2268538" y="3933825"/>
            <a:ext cx="0" cy="20875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71" name="AutoShape 11"/>
          <p:cNvSpPr>
            <a:spLocks noChangeArrowheads="1"/>
          </p:cNvSpPr>
          <p:nvPr/>
        </p:nvSpPr>
        <p:spPr bwMode="auto">
          <a:xfrm>
            <a:off x="1908175" y="3284538"/>
            <a:ext cx="360363" cy="431800"/>
          </a:xfrm>
          <a:prstGeom prst="lightningBol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0972" name="Text Box 12"/>
          <p:cNvSpPr txBox="1">
            <a:spLocks noChangeArrowheads="1"/>
          </p:cNvSpPr>
          <p:nvPr/>
        </p:nvSpPr>
        <p:spPr bwMode="auto">
          <a:xfrm>
            <a:off x="808038" y="2641600"/>
            <a:ext cx="11366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割り込み</a:t>
            </a:r>
          </a:p>
          <a:p>
            <a:pPr eaLnBrk="1" hangingPunct="1"/>
            <a:r>
              <a:rPr lang="ja-JP" altLang="en-US"/>
              <a:t>要求信号</a:t>
            </a:r>
          </a:p>
          <a:p>
            <a:pPr eaLnBrk="1" hangingPunct="1"/>
            <a:r>
              <a:rPr lang="en-US" altLang="ja-JP"/>
              <a:t>from I/O1</a:t>
            </a:r>
          </a:p>
        </p:txBody>
      </p:sp>
      <p:sp>
        <p:nvSpPr>
          <p:cNvPr id="40973" name="Text Box 13"/>
          <p:cNvSpPr txBox="1">
            <a:spLocks noChangeArrowheads="1"/>
          </p:cNvSpPr>
          <p:nvPr/>
        </p:nvSpPr>
        <p:spPr bwMode="auto">
          <a:xfrm>
            <a:off x="2824163" y="5451475"/>
            <a:ext cx="480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割り込み処理中は基本的に割り込み禁止で走る</a:t>
            </a:r>
          </a:p>
        </p:txBody>
      </p:sp>
      <p:sp>
        <p:nvSpPr>
          <p:cNvPr id="40975" name="Text Box 15"/>
          <p:cNvSpPr txBox="1">
            <a:spLocks noChangeArrowheads="1"/>
          </p:cNvSpPr>
          <p:nvPr/>
        </p:nvSpPr>
        <p:spPr bwMode="auto">
          <a:xfrm>
            <a:off x="3924300" y="2924175"/>
            <a:ext cx="11366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割り込み</a:t>
            </a:r>
          </a:p>
          <a:p>
            <a:pPr eaLnBrk="1" hangingPunct="1"/>
            <a:r>
              <a:rPr lang="ja-JP" altLang="en-US"/>
              <a:t>要求信号</a:t>
            </a:r>
          </a:p>
          <a:p>
            <a:pPr eaLnBrk="1" hangingPunct="1"/>
            <a:r>
              <a:rPr lang="en-US" altLang="ja-JP"/>
              <a:t>from I/O2</a:t>
            </a:r>
          </a:p>
        </p:txBody>
      </p:sp>
      <p:sp>
        <p:nvSpPr>
          <p:cNvPr id="40976" name="AutoShape 16"/>
          <p:cNvSpPr>
            <a:spLocks noChangeArrowheads="1"/>
          </p:cNvSpPr>
          <p:nvPr/>
        </p:nvSpPr>
        <p:spPr bwMode="auto">
          <a:xfrm>
            <a:off x="4859338" y="2997200"/>
            <a:ext cx="360362" cy="431800"/>
          </a:xfrm>
          <a:prstGeom prst="lightningBol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0977" name="Text Box 17"/>
          <p:cNvSpPr txBox="1">
            <a:spLocks noChangeArrowheads="1"/>
          </p:cNvSpPr>
          <p:nvPr/>
        </p:nvSpPr>
        <p:spPr bwMode="auto">
          <a:xfrm>
            <a:off x="3471863" y="25701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禁止</a:t>
            </a:r>
          </a:p>
        </p:txBody>
      </p:sp>
      <p:sp>
        <p:nvSpPr>
          <p:cNvPr id="40978" name="Text Box 18"/>
          <p:cNvSpPr txBox="1">
            <a:spLocks noChangeArrowheads="1"/>
          </p:cNvSpPr>
          <p:nvPr/>
        </p:nvSpPr>
        <p:spPr bwMode="auto">
          <a:xfrm>
            <a:off x="5416550" y="3001963"/>
            <a:ext cx="2339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禁止なので無視される</a:t>
            </a:r>
          </a:p>
        </p:txBody>
      </p:sp>
      <p:sp>
        <p:nvSpPr>
          <p:cNvPr id="40979" name="Line 19"/>
          <p:cNvSpPr>
            <a:spLocks noChangeShapeType="1"/>
          </p:cNvSpPr>
          <p:nvPr/>
        </p:nvSpPr>
        <p:spPr bwMode="auto">
          <a:xfrm flipH="1">
            <a:off x="5292725" y="4005263"/>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0" name="Text Box 20"/>
          <p:cNvSpPr txBox="1">
            <a:spLocks noChangeArrowheads="1"/>
          </p:cNvSpPr>
          <p:nvPr/>
        </p:nvSpPr>
        <p:spPr bwMode="auto">
          <a:xfrm>
            <a:off x="5848350" y="3808413"/>
            <a:ext cx="25876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I/O1</a:t>
            </a:r>
            <a:r>
              <a:rPr lang="ja-JP" altLang="en-US"/>
              <a:t>の要求は満足される</a:t>
            </a:r>
          </a:p>
        </p:txBody>
      </p:sp>
    </p:spTree>
    <p:extLst>
      <p:ext uri="{BB962C8B-B14F-4D97-AF65-F5344CB8AC3E}">
        <p14:creationId xmlns:p14="http://schemas.microsoft.com/office/powerpoint/2010/main" val="5820539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9.9|4"/>
</p:tagLst>
</file>

<file path=ppt/tags/tag2.xml><?xml version="1.0" encoding="utf-8"?>
<p:tagLst xmlns:a="http://schemas.openxmlformats.org/drawingml/2006/main" xmlns:r="http://schemas.openxmlformats.org/officeDocument/2006/relationships" xmlns:p="http://schemas.openxmlformats.org/presentationml/2006/main">
  <p:tag name="TIMING" val="|2.1|1.8"/>
</p:tagLst>
</file>

<file path=ppt/tags/tag3.xml><?xml version="1.0" encoding="utf-8"?>
<p:tagLst xmlns:a="http://schemas.openxmlformats.org/drawingml/2006/main" xmlns:r="http://schemas.openxmlformats.org/officeDocument/2006/relationships" xmlns:p="http://schemas.openxmlformats.org/presentationml/2006/main">
  <p:tag name="TIMING" val="|37.7|9.6|45.2"/>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3206</TotalTime>
  <Words>3804</Words>
  <Application>Microsoft Office PowerPoint</Application>
  <PresentationFormat>画面に合わせる (4:3)</PresentationFormat>
  <Paragraphs>317</Paragraphs>
  <Slides>24</Slides>
  <Notes>23</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24</vt:i4>
      </vt:variant>
    </vt:vector>
  </HeadingPairs>
  <TitlesOfParts>
    <vt:vector size="27" baseType="lpstr">
      <vt:lpstr>Arial</vt:lpstr>
      <vt:lpstr>Calibri</vt:lpstr>
      <vt:lpstr>標準デザイン</vt:lpstr>
      <vt:lpstr>計算機構成 割り込みとDMA</vt:lpstr>
      <vt:lpstr>割り込み（Interrupt)とは？</vt:lpstr>
      <vt:lpstr>割り込みの実行</vt:lpstr>
      <vt:lpstr>割り込みの実現方法</vt:lpstr>
      <vt:lpstr>割り込みからの復帰</vt:lpstr>
      <vt:lpstr>RISC-Vの割り込みの実際</vt:lpstr>
      <vt:lpstr>例題</vt:lpstr>
      <vt:lpstr>割り込みの実装</vt:lpstr>
      <vt:lpstr>割り込みが二重に掛かったら？</vt:lpstr>
      <vt:lpstr>割り込みが二重に掛かったら？</vt:lpstr>
      <vt:lpstr>多重割り込み</vt:lpstr>
      <vt:lpstr>多重割り込みは必要か？</vt:lpstr>
      <vt:lpstr>割り込み対応用verilogコード</vt:lpstr>
      <vt:lpstr>pc周辺</vt:lpstr>
      <vt:lpstr>割り込み許可フラグとmepc</vt:lpstr>
      <vt:lpstr>CPUによる入力 (PIO)</vt:lpstr>
      <vt:lpstr>CPUによる出力(PIO)</vt:lpstr>
      <vt:lpstr>Direct Memory Access（DMA）</vt:lpstr>
      <vt:lpstr>本日のまとめ</vt:lpstr>
      <vt:lpstr>演習1</vt:lpstr>
      <vt:lpstr>スタック</vt:lpstr>
      <vt:lpstr>PowerPoint プレゼンテーション</vt:lpstr>
      <vt:lpstr>PowerPoint プレゼンテーション</vt:lpstr>
      <vt:lpstr>PowerPoint プレゼンテーション</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ディジタル回路　第1回 ガイダンス、CMOSの基本回路</dc:title>
  <dc:creator>hunga</dc:creator>
  <cp:lastModifiedBy>天野 英晴</cp:lastModifiedBy>
  <cp:revision>138</cp:revision>
  <dcterms:created xsi:type="dcterms:W3CDTF">2012-09-21T14:05:15Z</dcterms:created>
  <dcterms:modified xsi:type="dcterms:W3CDTF">2020-11-23T08:28:59Z</dcterms:modified>
</cp:coreProperties>
</file>