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9" r:id="rId3"/>
    <p:sldId id="258" r:id="rId4"/>
    <p:sldId id="274" r:id="rId5"/>
    <p:sldId id="276" r:id="rId6"/>
    <p:sldId id="275" r:id="rId7"/>
    <p:sldId id="314"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714" r:id="rId22"/>
    <p:sldId id="345" r:id="rId23"/>
    <p:sldId id="346" r:id="rId24"/>
    <p:sldId id="347" r:id="rId25"/>
    <p:sldId id="348" r:id="rId26"/>
    <p:sldId id="349" r:id="rId27"/>
    <p:sldId id="350" r:id="rId28"/>
    <p:sldId id="353" r:id="rId29"/>
    <p:sldId id="351" r:id="rId30"/>
    <p:sldId id="352" r:id="rId31"/>
    <p:sldId id="354" r:id="rId32"/>
    <p:sldId id="279" r:id="rId33"/>
    <p:sldId id="280" r:id="rId34"/>
    <p:sldId id="323" r:id="rId35"/>
    <p:sldId id="360" r:id="rId36"/>
    <p:sldId id="282" r:id="rId37"/>
    <p:sldId id="283" r:id="rId38"/>
    <p:sldId id="284" r:id="rId39"/>
    <p:sldId id="285" r:id="rId40"/>
    <p:sldId id="281" r:id="rId41"/>
    <p:sldId id="355" r:id="rId42"/>
    <p:sldId id="356" r:id="rId43"/>
    <p:sldId id="357" r:id="rId44"/>
    <p:sldId id="358" r:id="rId45"/>
    <p:sldId id="359" r:id="rId46"/>
    <p:sldId id="286" r:id="rId47"/>
    <p:sldId id="329" r:id="rId48"/>
    <p:sldId id="330" r:id="rId49"/>
    <p:sldId id="288" r:id="rId50"/>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33"/>
    <a:srgbClr val="FF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32" autoAdjust="0"/>
  </p:normalViewPr>
  <p:slideViewPr>
    <p:cSldViewPr>
      <p:cViewPr varScale="1">
        <p:scale>
          <a:sx n="70" d="100"/>
          <a:sy n="70" d="100"/>
        </p:scale>
        <p:origin x="19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4BAB-9ACC-49C6-9BFA-AABAD7271B88}"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D4B20-301B-4A71-994D-984DD2E32A80}" type="slidenum">
              <a:rPr kumimoji="1" lang="ja-JP" altLang="en-US" smtClean="0"/>
              <a:t>‹#›</a:t>
            </a:fld>
            <a:endParaRPr kumimoji="1" lang="ja-JP" altLang="en-US"/>
          </a:p>
        </p:txBody>
      </p:sp>
    </p:spTree>
    <p:extLst>
      <p:ext uri="{BB962C8B-B14F-4D97-AF65-F5344CB8AC3E}">
        <p14:creationId xmlns:p14="http://schemas.microsoft.com/office/powerpoint/2010/main" val="21035551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いまさらですが、コンピュータは</a:t>
            </a:r>
            <a:r>
              <a:rPr kumimoji="1" lang="en-US" altLang="ja-JP" dirty="0"/>
              <a:t>IT</a:t>
            </a:r>
            <a:r>
              <a:rPr kumimoji="1" lang="ja-JP" altLang="en-US" dirty="0"/>
              <a:t>社会の基盤となるパーツです。ノートブック、スマフォ、タブレットなど身近なコンピュータについては良くご存知だと思います。サーバー、クラウド、スーパコンピュータなど、大規模で普段は目に触れないコンピュータもありますが、皆さんが</a:t>
            </a:r>
            <a:r>
              <a:rPr kumimoji="1" lang="en-US" altLang="ja-JP" dirty="0"/>
              <a:t>Web</a:t>
            </a:r>
            <a:r>
              <a:rPr kumimoji="1" lang="ja-JP" altLang="en-US" dirty="0"/>
              <a:t>で</a:t>
            </a:r>
            <a:r>
              <a:rPr kumimoji="1" lang="en-US" altLang="ja-JP" dirty="0"/>
              <a:t>Amazon</a:t>
            </a:r>
            <a:r>
              <a:rPr kumimoji="1" lang="ja-JP" altLang="en-US" dirty="0"/>
              <a:t>や</a:t>
            </a:r>
            <a:r>
              <a:rPr kumimoji="1" lang="en-US" altLang="ja-JP" dirty="0"/>
              <a:t>Google</a:t>
            </a:r>
            <a:r>
              <a:rPr kumimoji="1" lang="ja-JP" altLang="en-US" dirty="0"/>
              <a:t>をクリックするとき、実はそれを使っているのです。ビデオやテレビ、ゲーム機器はコンピュータが主たる働きをします。ネットワーク機器は、もちろんネットワークの接続が主体ですが、制御するのはコンピュータです。これらは比較的コンピュータとして意識しやすいものですが、冷暖房装置、冷蔵庫、電気釜などの家電製品にだってコンピュータは使われています。このコンピュータの概観については既に計算機基礎でやっていると思い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2</a:t>
            </a:fld>
            <a:endParaRPr kumimoji="1" lang="ja-JP" altLang="en-US"/>
          </a:p>
        </p:txBody>
      </p:sp>
    </p:spTree>
    <p:extLst>
      <p:ext uri="{BB962C8B-B14F-4D97-AF65-F5344CB8AC3E}">
        <p14:creationId xmlns:p14="http://schemas.microsoft.com/office/powerpoint/2010/main" val="100127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スーパーコンピュータは、データセンターに置かれた巨大サーバーと同様、たくさんの筐体に</a:t>
            </a:r>
            <a:r>
              <a:rPr kumimoji="1" lang="en-US" altLang="ja-JP" dirty="0"/>
              <a:t>CPU</a:t>
            </a:r>
            <a:r>
              <a:rPr kumimoji="1" lang="ja-JP" altLang="en-US" dirty="0"/>
              <a:t>のカードを積んだ構成で専用の建物に格納されていますが、気象計算、物理学の計算など科学技術計算の高速化が主な目的なので、浮動小数計算といって科学技術の数値計算能力が重要です。スーパーコンピュータのうちの性能の高いものは、非常に高価なことから国家プロジェクトで巨額の税金を用いて作られます。このため、マスコミの関心度が高く、新聞やニュースを賑わし、皆さんも記事を読むことがあるかと思います。写真は日本の国家プロジェクトで作られた「富岳」で世界一を奪取しました。現在でも複雑な問題に対しては世界一の性能を発揮します。この辺は結構話題に上るので、機会を見つけて紹介しよう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11</a:t>
            </a:fld>
            <a:endParaRPr kumimoji="1" lang="ja-JP" altLang="en-US"/>
          </a:p>
        </p:txBody>
      </p:sp>
    </p:spTree>
    <p:extLst>
      <p:ext uri="{BB962C8B-B14F-4D97-AF65-F5344CB8AC3E}">
        <p14:creationId xmlns:p14="http://schemas.microsoft.com/office/powerpoint/2010/main" val="171793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組み込みコンピュータは、地デジ、</a:t>
            </a:r>
            <a:r>
              <a:rPr kumimoji="1" lang="en-US" altLang="ja-JP" dirty="0"/>
              <a:t>DVD</a:t>
            </a:r>
            <a:r>
              <a:rPr kumimoji="1" lang="ja-JP" altLang="en-US" dirty="0"/>
              <a:t>プレーヤー、ビデオカメラ、ゲーム、ネットワークコントローラ、車、エアコンなどの製品に組み込まれて、その部品として働きます。このため外からは見えないコンピュータです。このクラスのコンピュータは特定の処理以外は行わず、また必要な性能以上は必要ありません。組み込まれた製品に影響を与えることからコスト、消費電力が重要視されます。エアコンなどの制御には非常に小さく、低コストのマイクロコントローラと呼ばれる</a:t>
            </a:r>
            <a:r>
              <a:rPr kumimoji="1" lang="en-US" altLang="ja-JP" dirty="0"/>
              <a:t>CPU</a:t>
            </a:r>
            <a:r>
              <a:rPr kumimoji="1" lang="ja-JP" altLang="en-US" dirty="0"/>
              <a:t>が使われます。しかし、組み込みコンピュータが一概に性能が低いとは言えません。特定の処理に対しては高い性能が要求されるため、ゲームマシンやネットワークコントローラには強力な</a:t>
            </a:r>
            <a:r>
              <a:rPr kumimoji="1" lang="en-US" altLang="ja-JP" dirty="0"/>
              <a:t>CPU</a:t>
            </a:r>
            <a:r>
              <a:rPr kumimoji="1" lang="ja-JP" altLang="en-US" dirty="0"/>
              <a:t>が用いられます。この図は</a:t>
            </a:r>
            <a:r>
              <a:rPr kumimoji="1" lang="en-US" altLang="ja-JP" dirty="0"/>
              <a:t>SONY</a:t>
            </a:r>
            <a:r>
              <a:rPr kumimoji="1" lang="ja-JP" altLang="en-US" dirty="0"/>
              <a:t>の</a:t>
            </a:r>
            <a:r>
              <a:rPr kumimoji="1" lang="en-US" altLang="ja-JP" dirty="0"/>
              <a:t>PS3</a:t>
            </a:r>
            <a:r>
              <a:rPr kumimoji="1" lang="ja-JP" altLang="en-US" dirty="0"/>
              <a:t>ですが、当時としては破格の性能を持った</a:t>
            </a:r>
            <a:r>
              <a:rPr kumimoji="1" lang="en-US" altLang="ja-JP" dirty="0"/>
              <a:t>Cell</a:t>
            </a:r>
            <a:r>
              <a:rPr kumimoji="1" lang="ja-JP" altLang="en-US" dirty="0"/>
              <a:t>というプロセッサが使われました。今の</a:t>
            </a:r>
            <a:r>
              <a:rPr kumimoji="1" lang="en-US" altLang="ja-JP" dirty="0"/>
              <a:t>PS4</a:t>
            </a:r>
            <a:r>
              <a:rPr kumimoji="1" lang="ja-JP" altLang="en-US" dirty="0" err="1"/>
              <a:t>には</a:t>
            </a:r>
            <a:r>
              <a:rPr kumimoji="1" lang="ja-JP" altLang="en-US" dirty="0"/>
              <a:t>強力な</a:t>
            </a:r>
            <a:r>
              <a:rPr kumimoji="1" lang="en-US" altLang="ja-JP" dirty="0"/>
              <a:t>GPU(Graphic</a:t>
            </a:r>
            <a:r>
              <a:rPr kumimoji="1" lang="en-US" altLang="ja-JP" baseline="0" dirty="0"/>
              <a:t> Processing Unit)</a:t>
            </a:r>
            <a:r>
              <a:rPr kumimoji="1" lang="ja-JP" altLang="en-US" dirty="0"/>
              <a:t>と呼ばれる強力なグラフィック用の専用プロセッサが用いられています。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12</a:t>
            </a:fld>
            <a:endParaRPr kumimoji="1" lang="ja-JP" altLang="en-US"/>
          </a:p>
        </p:txBody>
      </p:sp>
    </p:spTree>
    <p:extLst>
      <p:ext uri="{BB962C8B-B14F-4D97-AF65-F5344CB8AC3E}">
        <p14:creationId xmlns:p14="http://schemas.microsoft.com/office/powerpoint/2010/main" val="90824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スマートフォン、タブレットは、</a:t>
            </a:r>
            <a:r>
              <a:rPr kumimoji="1" lang="en-US" altLang="ja-JP" dirty="0"/>
              <a:t>PC</a:t>
            </a:r>
            <a:r>
              <a:rPr kumimoji="1" lang="ja-JP" altLang="en-US" dirty="0"/>
              <a:t>と組み込み用コンピュータの中間的な性格を持ちます。電話機能、カメラ機能を中心に考えると組み込み用コンピュータですが、アプリを入れて様々なプログラムを動かすことができる点では</a:t>
            </a:r>
            <a:r>
              <a:rPr kumimoji="1" lang="en-US" altLang="ja-JP" dirty="0"/>
              <a:t>PC</a:t>
            </a:r>
            <a:r>
              <a:rPr kumimoji="1" lang="ja-JP" altLang="en-US" dirty="0"/>
              <a:t>に近いです。応答性能は重要ですが、</a:t>
            </a:r>
            <a:r>
              <a:rPr kumimoji="1" lang="en-US" altLang="ja-JP" dirty="0"/>
              <a:t>PC</a:t>
            </a:r>
            <a:r>
              <a:rPr kumimoji="1" lang="ja-JP" altLang="en-US" dirty="0"/>
              <a:t>よりも消費電力、コストが重要視されます。要求事項のバランスが組み込みに近いと言えます。このクラスのコンピュータは、</a:t>
            </a:r>
            <a:r>
              <a:rPr kumimoji="1" lang="en-US" altLang="ja-JP" dirty="0"/>
              <a:t>PC</a:t>
            </a:r>
            <a:r>
              <a:rPr kumimoji="1" lang="ja-JP" altLang="en-US" dirty="0"/>
              <a:t>に代わってコンピュータ利用の中心になりつつあります。後に解説しますが、</a:t>
            </a:r>
            <a:r>
              <a:rPr kumimoji="1" lang="en-US" altLang="ja-JP" dirty="0"/>
              <a:t>PC</a:t>
            </a:r>
            <a:r>
              <a:rPr kumimoji="1" lang="ja-JP" altLang="en-US" dirty="0"/>
              <a:t>の領域では</a:t>
            </a:r>
            <a:r>
              <a:rPr kumimoji="1" lang="en-US" altLang="ja-JP" dirty="0"/>
              <a:t>Intel</a:t>
            </a:r>
            <a:r>
              <a:rPr kumimoji="1" lang="ja-JP" altLang="en-US" dirty="0"/>
              <a:t>社の</a:t>
            </a:r>
            <a:r>
              <a:rPr kumimoji="1" lang="en-US" altLang="ja-JP" dirty="0"/>
              <a:t>CPU</a:t>
            </a:r>
            <a:r>
              <a:rPr kumimoji="1" lang="ja-JP" altLang="en-US" dirty="0"/>
              <a:t>が主に使われるのに対して、このクラスでは</a:t>
            </a:r>
            <a:r>
              <a:rPr kumimoji="1" lang="en-US" altLang="ja-JP" dirty="0"/>
              <a:t>ARM</a:t>
            </a:r>
            <a:r>
              <a:rPr kumimoji="1" lang="ja-JP" altLang="en-US" dirty="0"/>
              <a:t>という</a:t>
            </a:r>
            <a:r>
              <a:rPr kumimoji="1" lang="en-US" altLang="ja-JP" dirty="0"/>
              <a:t>CPU</a:t>
            </a:r>
            <a:r>
              <a:rPr kumimoji="1" lang="ja-JP" altLang="en-US" dirty="0"/>
              <a:t>が良く使われます。</a:t>
            </a:r>
            <a:r>
              <a:rPr kumimoji="1" lang="en-US" altLang="ja-JP" dirty="0"/>
              <a:t>ARM</a:t>
            </a:r>
            <a:r>
              <a:rPr kumimoji="1" lang="ja-JP" altLang="en-US" dirty="0"/>
              <a:t>も</a:t>
            </a:r>
            <a:r>
              <a:rPr kumimoji="1" lang="en-US" altLang="ja-JP" dirty="0"/>
              <a:t>RISC</a:t>
            </a:r>
            <a:r>
              <a:rPr kumimoji="1" lang="ja-JP" altLang="en-US" dirty="0"/>
              <a:t>の一種です。最近、</a:t>
            </a:r>
            <a:r>
              <a:rPr kumimoji="1" lang="en-US" altLang="ja-JP" dirty="0"/>
              <a:t>RISC-V</a:t>
            </a:r>
            <a:r>
              <a:rPr kumimoji="1" lang="ja-JP" altLang="en-US" dirty="0"/>
              <a:t>が</a:t>
            </a:r>
            <a:r>
              <a:rPr kumimoji="1" lang="en-US" altLang="ja-JP" dirty="0"/>
              <a:t>ARM</a:t>
            </a:r>
            <a:r>
              <a:rPr kumimoji="1" lang="ja-JP" altLang="en-US" dirty="0"/>
              <a:t>に挑戦しています。この辺の話も紹介できると思います。</a:t>
            </a:r>
            <a:endParaRPr kumimoji="1" lang="en-US" altLang="ja-JP" dirty="0"/>
          </a:p>
          <a:p>
            <a:endParaRPr kumimoji="1" lang="en-US" altLang="ja-JP" dirty="0"/>
          </a:p>
          <a:p>
            <a:r>
              <a:rPr kumimoji="1" lang="ja-JP" altLang="en-US" dirty="0"/>
              <a:t>今まで紹介したコンピュータのクラスは重要です。これは、クラスが違うと、価値観が違ってくるからです。</a:t>
            </a:r>
            <a:r>
              <a:rPr kumimoji="1" lang="en-US" altLang="ja-JP" dirty="0"/>
              <a:t>PC</a:t>
            </a:r>
            <a:r>
              <a:rPr kumimoji="1" lang="ja-JP" altLang="en-US" dirty="0"/>
              <a:t>やサーバーの世界では、性能は高ければ高いほど有利です。プログラムの実行が早く終わり、一定の時間に処理できるジョブの数が増えるからです。しかし、組み込み用のコンピュータでは、必要とされる以上の性能があっても役に立ちません。その分消費電力やコストを小さくするのが良い設計です。同じコンピュータの設計者でも価値観の差が出て、会話が噛み合わないこと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13</a:t>
            </a:fld>
            <a:endParaRPr kumimoji="1" lang="ja-JP" altLang="en-US"/>
          </a:p>
        </p:txBody>
      </p:sp>
    </p:spTree>
    <p:extLst>
      <p:ext uri="{BB962C8B-B14F-4D97-AF65-F5344CB8AC3E}">
        <p14:creationId xmlns:p14="http://schemas.microsoft.com/office/powerpoint/2010/main" val="565556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コンピュータは、典型的なディジタル回路です。１と０しか扱わないディジタル回路（論理回路）が</a:t>
            </a:r>
            <a:r>
              <a:rPr kumimoji="1" lang="en-US" altLang="ja-JP" dirty="0"/>
              <a:t>2</a:t>
            </a:r>
            <a:r>
              <a:rPr kumimoji="1" lang="ja-JP" altLang="en-US" dirty="0"/>
              <a:t>進数の演算を基本とするコンピュータと良く合っているためです。ディジタル回路の論理ゲートは、単純な機能しか持たない一方、高速に動作し、半導体上に多数搭載することができます。現在のコンピュータは、それぞれの論理ゲートは数ピコ秒の動作遅延で、数十億個を</a:t>
            </a:r>
            <a:r>
              <a:rPr kumimoji="1" lang="en-US" altLang="ja-JP" dirty="0"/>
              <a:t>1</a:t>
            </a:r>
            <a:r>
              <a:rPr kumimoji="1" lang="ja-JP" altLang="en-US" dirty="0"/>
              <a:t>個の半導体上に搭載することができます。このような大きな回路は、論理ゲート間の配線を記述する方法ではとても設計できないため、ハードウェア記述言語</a:t>
            </a:r>
            <a:r>
              <a:rPr kumimoji="1" lang="en-US" altLang="ja-JP" dirty="0"/>
              <a:t>HDL</a:t>
            </a:r>
            <a:r>
              <a:rPr kumimoji="1" lang="ja-JP" altLang="en-US" dirty="0"/>
              <a:t>（</a:t>
            </a:r>
            <a:r>
              <a:rPr kumimoji="1" lang="en-US" altLang="ja-JP" dirty="0"/>
              <a:t>Hardware Description Language)</a:t>
            </a:r>
            <a:r>
              <a:rPr kumimoji="1" lang="ja-JP" altLang="en-US" dirty="0"/>
              <a:t>で、記述するのが一般的です。ハードウェアの設計手法としては</a:t>
            </a:r>
            <a:r>
              <a:rPr kumimoji="1" lang="en-US" altLang="ja-JP" dirty="0"/>
              <a:t>C</a:t>
            </a:r>
            <a:r>
              <a:rPr kumimoji="1" lang="ja-JP" altLang="en-US" dirty="0"/>
              <a:t>言語を使う方法が最近は一般化しているのですが、コンピュータの設計では</a:t>
            </a:r>
            <a:r>
              <a:rPr kumimoji="1" lang="en-US" altLang="ja-JP" dirty="0"/>
              <a:t>HDL</a:t>
            </a:r>
            <a:r>
              <a:rPr kumimoji="1" lang="ja-JP" altLang="en-US" dirty="0"/>
              <a:t>が引き続き使われています。この理由は実際に記述してみると理解できると思います。電子回路基礎で学びましたが、</a:t>
            </a:r>
            <a:r>
              <a:rPr kumimoji="1" lang="en-US" altLang="ja-JP" dirty="0"/>
              <a:t>1980</a:t>
            </a:r>
            <a:r>
              <a:rPr kumimoji="1" lang="ja-JP" altLang="en-US" dirty="0"/>
              <a:t>年以降</a:t>
            </a:r>
            <a:r>
              <a:rPr kumimoji="1" lang="en-US" altLang="ja-JP" dirty="0"/>
              <a:t>CMOS</a:t>
            </a:r>
            <a:r>
              <a:rPr kumimoji="1" lang="ja-JP" altLang="en-US" dirty="0"/>
              <a:t>（</a:t>
            </a:r>
            <a:r>
              <a:rPr kumimoji="1" lang="en-US" altLang="ja-JP" dirty="0"/>
              <a:t>Complementary Metal Oxide Semiconductor)</a:t>
            </a:r>
            <a:r>
              <a:rPr kumimoji="1" lang="ja-JP" altLang="en-US" dirty="0"/>
              <a:t>が急速に発展し、現在、コンピュータはこの</a:t>
            </a:r>
            <a:r>
              <a:rPr kumimoji="1" lang="en-US" altLang="ja-JP" dirty="0"/>
              <a:t>CMOS</a:t>
            </a:r>
            <a:r>
              <a:rPr kumimoji="1" lang="ja-JP" altLang="en-US" dirty="0"/>
              <a:t>半導体の上に実装されるようになりました。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14</a:t>
            </a:fld>
            <a:endParaRPr kumimoji="1" lang="ja-JP" altLang="en-US"/>
          </a:p>
        </p:txBody>
      </p:sp>
    </p:spTree>
    <p:extLst>
      <p:ext uri="{BB962C8B-B14F-4D97-AF65-F5344CB8AC3E}">
        <p14:creationId xmlns:p14="http://schemas.microsoft.com/office/powerpoint/2010/main" val="50717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今までの論理設計の授業ではこの基本ゲートを使った設計法を勉強したと思います。この授業ではこれをベースとしてコンピュータのハードウェアを設計する方法を学びます。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15</a:t>
            </a:fld>
            <a:endParaRPr kumimoji="1" lang="ja-JP" altLang="en-US"/>
          </a:p>
        </p:txBody>
      </p:sp>
    </p:spTree>
    <p:extLst>
      <p:ext uri="{BB962C8B-B14F-4D97-AF65-F5344CB8AC3E}">
        <p14:creationId xmlns:p14="http://schemas.microsoft.com/office/powerpoint/2010/main" val="133406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コンピュータは</a:t>
            </a:r>
            <a:r>
              <a:rPr kumimoji="1" lang="en-US" altLang="ja-JP" dirty="0"/>
              <a:t>3</a:t>
            </a:r>
            <a:r>
              <a:rPr kumimoji="1" lang="ja-JP" altLang="en-US" dirty="0" err="1"/>
              <a:t>つの</a:t>
            </a:r>
            <a:r>
              <a:rPr kumimoji="1" lang="ja-JP" altLang="en-US" dirty="0"/>
              <a:t>部分に分けて考えます。中央処理装置</a:t>
            </a:r>
            <a:r>
              <a:rPr kumimoji="1" lang="en-US" altLang="ja-JP" dirty="0"/>
              <a:t>CPU(Central</a:t>
            </a:r>
            <a:r>
              <a:rPr kumimoji="1" lang="ja-JP" altLang="en-US" dirty="0"/>
              <a:t> </a:t>
            </a:r>
            <a:r>
              <a:rPr kumimoji="1" lang="en-US" altLang="ja-JP" dirty="0"/>
              <a:t>Processing</a:t>
            </a:r>
            <a:r>
              <a:rPr kumimoji="1" lang="ja-JP" altLang="en-US" dirty="0"/>
              <a:t> </a:t>
            </a:r>
            <a:r>
              <a:rPr kumimoji="1" lang="en-US" altLang="ja-JP" dirty="0"/>
              <a:t>Unit)</a:t>
            </a:r>
            <a:r>
              <a:rPr kumimoji="1" lang="ja-JP" altLang="en-US" dirty="0"/>
              <a:t>は、命令をメモリから取ってきて、それに従って演算処理を行う部分で、コンピュータの中心部です。メモリシステムは、命令、データを蓄えておく部分です。</a:t>
            </a:r>
            <a:r>
              <a:rPr kumimoji="1" lang="en-US" altLang="ja-JP" dirty="0"/>
              <a:t>CPU</a:t>
            </a:r>
            <a:r>
              <a:rPr kumimoji="1" lang="ja-JP" altLang="en-US" dirty="0"/>
              <a:t>に比べて地味な感じがしますが、実はコンピュータのコスト、性能に与える影響は大きいです。電子回路基礎の時間などで紹介したメモリ素子を組み合わせて利用します。最後に、外部との情報をやり取りを行うのが入出力装置（</a:t>
            </a:r>
            <a:r>
              <a:rPr kumimoji="1" lang="en-US" altLang="ja-JP" dirty="0"/>
              <a:t>I/</a:t>
            </a:r>
            <a:r>
              <a:rPr kumimoji="1" lang="en-US" altLang="ja-JP" dirty="0" err="1"/>
              <a:t>O:Input</a:t>
            </a:r>
            <a:r>
              <a:rPr kumimoji="1" lang="en-US" altLang="ja-JP" dirty="0"/>
              <a:t>/Output)</a:t>
            </a:r>
            <a:r>
              <a:rPr kumimoji="1" lang="ja-JP" altLang="en-US" dirty="0"/>
              <a:t>です。ディスプレイ、キーボード、マウスなどの人間とのやりとりを行う部分、</a:t>
            </a:r>
            <a:r>
              <a:rPr kumimoji="1" lang="en-US" altLang="ja-JP" dirty="0"/>
              <a:t>Ether</a:t>
            </a:r>
            <a:r>
              <a:rPr kumimoji="1" lang="ja-JP" altLang="en-US" dirty="0"/>
              <a:t>ネットワーク、ディスクなどの補助記憶、</a:t>
            </a:r>
            <a:r>
              <a:rPr kumimoji="1" lang="en-US" altLang="ja-JP" dirty="0"/>
              <a:t>USB</a:t>
            </a:r>
            <a:r>
              <a:rPr kumimoji="1" lang="ja-JP" altLang="en-US" dirty="0"/>
              <a:t>などを含みます。この３つの要素はどれも重要ですが、この授業では、</a:t>
            </a:r>
            <a:r>
              <a:rPr kumimoji="1" lang="en-US" altLang="ja-JP" dirty="0"/>
              <a:t>CPU</a:t>
            </a:r>
            <a:r>
              <a:rPr kumimoji="1" lang="ja-JP" altLang="en-US" dirty="0"/>
              <a:t>とメモリシステムの基本を中心に学びます。入出力装置は、</a:t>
            </a:r>
            <a:r>
              <a:rPr kumimoji="1" lang="en-US" altLang="ja-JP" dirty="0"/>
              <a:t>3</a:t>
            </a:r>
            <a:r>
              <a:rPr kumimoji="1" lang="ja-JP" altLang="en-US" dirty="0"/>
              <a:t>年のコンピュータアーキテクチャで基本を学び、秋学期の実験で実際に入出力を行って実感を掴みます。実際にコンピュータを使う上では、入出力装置は非常に重要なのですが、これは実際に使ってみるのが一番です。この話は後の方でもう一度紹介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16</a:t>
            </a:fld>
            <a:endParaRPr kumimoji="1" lang="ja-JP" altLang="en-US"/>
          </a:p>
        </p:txBody>
      </p:sp>
    </p:spTree>
    <p:extLst>
      <p:ext uri="{BB962C8B-B14F-4D97-AF65-F5344CB8AC3E}">
        <p14:creationId xmlns:p14="http://schemas.microsoft.com/office/powerpoint/2010/main" val="239289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CPU</a:t>
            </a:r>
            <a:r>
              <a:rPr kumimoji="1" lang="ja-JP" altLang="en-US" dirty="0"/>
              <a:t>は、計算を行うデータパスとこれを制御するコントローラからできています。データパスの中心は</a:t>
            </a:r>
            <a:r>
              <a:rPr kumimoji="1" lang="en-US" altLang="ja-JP" dirty="0"/>
              <a:t>ALU</a:t>
            </a:r>
            <a:r>
              <a:rPr kumimoji="1" lang="ja-JP" altLang="en-US" dirty="0"/>
              <a:t>（</a:t>
            </a:r>
            <a:r>
              <a:rPr kumimoji="1" lang="en-US" altLang="ja-JP" dirty="0"/>
              <a:t>Arithmetic</a:t>
            </a:r>
            <a:r>
              <a:rPr kumimoji="1" lang="ja-JP" altLang="en-US" dirty="0"/>
              <a:t> </a:t>
            </a:r>
            <a:r>
              <a:rPr kumimoji="1" lang="en-US" altLang="ja-JP" dirty="0"/>
              <a:t>Logic</a:t>
            </a:r>
            <a:r>
              <a:rPr kumimoji="1" lang="ja-JP" altLang="en-US" dirty="0"/>
              <a:t> </a:t>
            </a:r>
            <a:r>
              <a:rPr kumimoji="1" lang="en-US" altLang="ja-JP" dirty="0"/>
              <a:t>Unit)</a:t>
            </a:r>
            <a:r>
              <a:rPr kumimoji="1" lang="ja-JP" altLang="en-US" dirty="0"/>
              <a:t>という加算、減算、論理演算などを行う組み合わせ回路と、レジスタといって数を記憶しておく装置の組み合わせでできています。</a:t>
            </a:r>
            <a:r>
              <a:rPr kumimoji="1" lang="en-US" altLang="ja-JP" dirty="0"/>
              <a:t>ALU</a:t>
            </a:r>
            <a:r>
              <a:rPr kumimoji="1" lang="ja-JP" altLang="en-US" dirty="0"/>
              <a:t>の出力をレジスタの入力に戻すことにより、一度計算した値を再び計算に利用できるようにします。データはメモリに入れておき、ここから読み出してきて、結果を記憶させます。これが</a:t>
            </a:r>
            <a:r>
              <a:rPr kumimoji="1" lang="en-US" altLang="ja-JP" dirty="0"/>
              <a:t>CPU</a:t>
            </a:r>
            <a:r>
              <a:rPr kumimoji="1" lang="ja-JP" altLang="en-US" dirty="0"/>
              <a:t>の基本的な構造です。この辺は、この授業で詳しく勉強します。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17</a:t>
            </a:fld>
            <a:endParaRPr kumimoji="1" lang="ja-JP" altLang="en-US"/>
          </a:p>
        </p:txBody>
      </p:sp>
    </p:spTree>
    <p:extLst>
      <p:ext uri="{BB962C8B-B14F-4D97-AF65-F5344CB8AC3E}">
        <p14:creationId xmlns:p14="http://schemas.microsoft.com/office/powerpoint/2010/main" val="273391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コンピュータは、命令に従って処理を行います。この命令は、操作の内容を示すオプコードと操作の対象を示すオペランドの組み合わせからできています。例えばレジスタ２とレジスタ</a:t>
            </a:r>
            <a:r>
              <a:rPr kumimoji="1" lang="en-US" altLang="ja-JP" dirty="0"/>
              <a:t>3</a:t>
            </a:r>
            <a:r>
              <a:rPr kumimoji="1" lang="ja-JP" altLang="en-US" dirty="0"/>
              <a:t>の中身を足して答えをレジスタ１に入れろ。という命令は</a:t>
            </a:r>
            <a:r>
              <a:rPr kumimoji="1" lang="en-US" altLang="ja-JP" dirty="0"/>
              <a:t>ADD</a:t>
            </a:r>
            <a:r>
              <a:rPr kumimoji="1" lang="ja-JP" altLang="en-US" dirty="0"/>
              <a:t> </a:t>
            </a:r>
            <a:r>
              <a:rPr kumimoji="1" lang="en-US" altLang="ja-JP" dirty="0"/>
              <a:t>R1,R2,R3</a:t>
            </a:r>
            <a:r>
              <a:rPr kumimoji="1" lang="ja-JP" altLang="en-US" dirty="0"/>
              <a:t>と書きます。</a:t>
            </a:r>
            <a:r>
              <a:rPr kumimoji="1" lang="en-US" altLang="ja-JP" dirty="0"/>
              <a:t>ADD</a:t>
            </a:r>
            <a:r>
              <a:rPr kumimoji="1" lang="ja-JP" altLang="en-US" dirty="0"/>
              <a:t>の部分がオプコード、</a:t>
            </a:r>
            <a:r>
              <a:rPr kumimoji="1" lang="en-US" altLang="ja-JP" dirty="0"/>
              <a:t>R1,R2,R3</a:t>
            </a:r>
            <a:r>
              <a:rPr kumimoji="1" lang="ja-JP" altLang="en-US" dirty="0"/>
              <a:t>の部分がオペランドに当たります。命令は基本的に書いてある順番に実行しますが、命令実行の順番を変える命令もあります。これを分岐命令と呼びます。例えば、レジスタ１が０ならば、順番に命令を実行するのを止めて飛び先と書いてあるところに相当する命令を実行します。コンピュータの命令をどのように作るかはこの授業で理解していただきたい重要な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18</a:t>
            </a:fld>
            <a:endParaRPr kumimoji="1" lang="ja-JP" altLang="en-US"/>
          </a:p>
        </p:txBody>
      </p:sp>
    </p:spTree>
    <p:extLst>
      <p:ext uri="{BB962C8B-B14F-4D97-AF65-F5344CB8AC3E}">
        <p14:creationId xmlns:p14="http://schemas.microsoft.com/office/powerpoint/2010/main" val="3674862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コンピュータは誕生以来</a:t>
            </a:r>
            <a:r>
              <a:rPr kumimoji="1" lang="en-US" altLang="ja-JP" dirty="0"/>
              <a:t>70</a:t>
            </a:r>
            <a:r>
              <a:rPr kumimoji="1" lang="ja-JP" altLang="en-US" dirty="0"/>
              <a:t>年くらい経っているのですが、プログラム格納型という方式が一貫して使われています。この方式はプログラムカウンタというレジスタを設けておき、このレジスタが示す命令を取ってきて、これを実行します。次にプログラムカウンタを先に進めて次の命令を実行しますが、分岐命令があれば、プログラムカウンタの中身を書き換えて別の命令を実行します。プログラム格納型の原理は大変簡単ですが強力です。現在でも組み込みコンピュータからスーパーコンピュータまで全てのコンピュータがプログラム格納型を使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19</a:t>
            </a:fld>
            <a:endParaRPr kumimoji="1" lang="ja-JP" altLang="en-US"/>
          </a:p>
        </p:txBody>
      </p:sp>
    </p:spTree>
    <p:extLst>
      <p:ext uri="{BB962C8B-B14F-4D97-AF65-F5344CB8AC3E}">
        <p14:creationId xmlns:p14="http://schemas.microsoft.com/office/powerpoint/2010/main" val="981469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コンピュータの</a:t>
            </a:r>
            <a:r>
              <a:rPr kumimoji="1" lang="en-US" altLang="ja-JP" dirty="0"/>
              <a:t>3</a:t>
            </a:r>
            <a:r>
              <a:rPr kumimoji="1" lang="ja-JP" altLang="en-US" dirty="0" err="1"/>
              <a:t>つの</a:t>
            </a:r>
            <a:r>
              <a:rPr kumimoji="1" lang="ja-JP" altLang="en-US" dirty="0"/>
              <a:t>要素のうちの</a:t>
            </a:r>
            <a:r>
              <a:rPr kumimoji="1" lang="en-US" altLang="ja-JP" dirty="0"/>
              <a:t>2</a:t>
            </a:r>
            <a:r>
              <a:rPr kumimoji="1" lang="ja-JP" altLang="en-US" dirty="0"/>
              <a:t>番目は、記憶システム（メモリシステム）です。メモリのモデルは単純な表で、アドレスという番地を与えて、対応する値を読んだり書いたりします。メモリのデータ幅</a:t>
            </a:r>
            <a:r>
              <a:rPr kumimoji="1" lang="en-US" altLang="ja-JP" dirty="0"/>
              <a:t>w</a:t>
            </a:r>
            <a:r>
              <a:rPr kumimoji="1" lang="ja-JP" altLang="en-US" dirty="0"/>
              <a:t>は、コンピュータで扱うビット幅に合わせて</a:t>
            </a:r>
            <a:r>
              <a:rPr kumimoji="1" lang="en-US" altLang="ja-JP" dirty="0"/>
              <a:t>8</a:t>
            </a:r>
            <a:r>
              <a:rPr kumimoji="1" lang="ja-JP" altLang="en-US" dirty="0"/>
              <a:t>ビットの倍数になっていることが多いです。アドレスの</a:t>
            </a:r>
            <a:r>
              <a:rPr kumimoji="1" lang="en-US" altLang="ja-JP" dirty="0"/>
              <a:t>0</a:t>
            </a:r>
            <a:r>
              <a:rPr kumimoji="1" lang="ja-JP" altLang="en-US" dirty="0"/>
              <a:t>番地から最大番地までを深さと呼びます。アドレスのビット数を</a:t>
            </a:r>
            <a:r>
              <a:rPr kumimoji="1" lang="en-US" altLang="ja-JP" dirty="0"/>
              <a:t>n</a:t>
            </a:r>
            <a:r>
              <a:rPr kumimoji="1" lang="ja-JP" altLang="en-US" dirty="0"/>
              <a:t>とするとメモリの深さは</a:t>
            </a:r>
            <a:r>
              <a:rPr kumimoji="1" lang="en-US" altLang="ja-JP" dirty="0"/>
              <a:t>2</a:t>
            </a:r>
            <a:r>
              <a:rPr kumimoji="1" lang="ja-JP" altLang="en-US" dirty="0"/>
              <a:t>の</a:t>
            </a:r>
            <a:r>
              <a:rPr kumimoji="1" lang="en-US" altLang="ja-JP" dirty="0"/>
              <a:t>n</a:t>
            </a:r>
            <a:r>
              <a:rPr kumimoji="1" lang="ja-JP" altLang="en-US" dirty="0"/>
              <a:t>乗になります。メモリの容量は</a:t>
            </a:r>
            <a:r>
              <a:rPr kumimoji="1" lang="en-US" altLang="ja-JP" dirty="0"/>
              <a:t>2</a:t>
            </a:r>
            <a:r>
              <a:rPr kumimoji="1" lang="ja-JP" altLang="en-US" dirty="0"/>
              <a:t>の</a:t>
            </a:r>
            <a:r>
              <a:rPr kumimoji="1" lang="en-US" altLang="ja-JP" dirty="0"/>
              <a:t>n</a:t>
            </a:r>
            <a:r>
              <a:rPr kumimoji="1" lang="ja-JP" altLang="en-US" dirty="0"/>
              <a:t>乗</a:t>
            </a:r>
            <a:r>
              <a:rPr kumimoji="1" lang="en-US" altLang="ja-JP" dirty="0"/>
              <a:t>×w</a:t>
            </a:r>
            <a:r>
              <a:rPr kumimoji="1" lang="en-US" altLang="ja-JP" baseline="0" dirty="0"/>
              <a:t> bit</a:t>
            </a:r>
            <a:r>
              <a:rPr kumimoji="1" lang="ja-JP" altLang="en-US" baseline="0" dirty="0"/>
              <a:t>となります。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20</a:t>
            </a:fld>
            <a:endParaRPr kumimoji="1" lang="ja-JP" altLang="en-US"/>
          </a:p>
        </p:txBody>
      </p:sp>
    </p:spTree>
    <p:extLst>
      <p:ext uri="{BB962C8B-B14F-4D97-AF65-F5344CB8AC3E}">
        <p14:creationId xmlns:p14="http://schemas.microsoft.com/office/powerpoint/2010/main" val="81876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授業で何をやるかをざっくり説明しましょう。内田樹がどこかで書いていたようにシラバスほどバカバカしいものはありません。そこに書かれていたことを読んで、なんだかちゃんとわかるんだったら授業を受ける必要はないと言えます。とはいえ、雰囲気が分かること、自分の力で履修可能かどうか判断することは重要だと思います。この授業では</a:t>
            </a:r>
            <a:r>
              <a:rPr kumimoji="1" lang="en-US" altLang="ja-JP" dirty="0"/>
              <a:t>CPU</a:t>
            </a:r>
            <a:r>
              <a:rPr kumimoji="1" lang="ja-JP" altLang="en-US" dirty="0"/>
              <a:t>（中央処理装置）の設計をやり、シミュレーションをやりながら、内部構成を理解します。</a:t>
            </a:r>
            <a:r>
              <a:rPr kumimoji="1" lang="en-US" altLang="ja-JP" dirty="0"/>
              <a:t>CPU</a:t>
            </a:r>
            <a:r>
              <a:rPr kumimoji="1" lang="ja-JP" altLang="en-US" dirty="0"/>
              <a:t>は</a:t>
            </a:r>
            <a:r>
              <a:rPr kumimoji="1" lang="en-US" altLang="ja-JP" dirty="0"/>
              <a:t>RISC</a:t>
            </a:r>
            <a:r>
              <a:rPr kumimoji="1" lang="ja-JP" altLang="en-US" dirty="0"/>
              <a:t>（</a:t>
            </a:r>
            <a:r>
              <a:rPr kumimoji="1" lang="en-US" altLang="ja-JP" dirty="0"/>
              <a:t>Reduced</a:t>
            </a:r>
            <a:r>
              <a:rPr kumimoji="1" lang="ja-JP" altLang="en-US" dirty="0"/>
              <a:t> </a:t>
            </a:r>
            <a:r>
              <a:rPr kumimoji="1" lang="en-US" altLang="ja-JP" dirty="0"/>
              <a:t>Instruction</a:t>
            </a:r>
            <a:r>
              <a:rPr kumimoji="1" lang="ja-JP" altLang="en-US" dirty="0"/>
              <a:t> </a:t>
            </a:r>
            <a:r>
              <a:rPr kumimoji="1" lang="en-US" altLang="ja-JP" dirty="0"/>
              <a:t>Set</a:t>
            </a:r>
            <a:r>
              <a:rPr kumimoji="1" lang="ja-JP" altLang="en-US" dirty="0"/>
              <a:t> </a:t>
            </a:r>
            <a:r>
              <a:rPr kumimoji="1" lang="en-US" altLang="ja-JP" dirty="0"/>
              <a:t>Computer)</a:t>
            </a:r>
            <a:r>
              <a:rPr kumimoji="1" lang="ja-JP" altLang="en-US" dirty="0"/>
              <a:t>の命令セットと構成を中心に据えます。現在のコンピュータはスマートフォンからスーパーコンピュータまで</a:t>
            </a:r>
            <a:r>
              <a:rPr kumimoji="1" lang="en-US" altLang="ja-JP" dirty="0"/>
              <a:t>RISC</a:t>
            </a:r>
            <a:r>
              <a:rPr kumimoji="1" lang="ja-JP" altLang="en-US" dirty="0" err="1"/>
              <a:t>で</a:t>
            </a:r>
            <a:r>
              <a:rPr kumimoji="1" lang="ja-JP" altLang="en-US" dirty="0"/>
              <a:t>できており、これを勉強するのは当然といえます。この授業の特徴はハードウェア記述言語を使って</a:t>
            </a:r>
            <a:r>
              <a:rPr kumimoji="1" lang="en-US" altLang="ja-JP" dirty="0"/>
              <a:t>RISC</a:t>
            </a:r>
            <a:r>
              <a:rPr kumimoji="1" lang="ja-JP" altLang="en-US" dirty="0"/>
              <a:t>を設計しながら、コンピュータを勉強していく点にあります。具体的な学習項目はスライドに列挙するとおりで、コンピュータの基本的な事項です。この授業ではコンピュータだけでなく、ハードウェア記述言語を使ったディジタル設計技術を勉強できる点に注意ください。次にメモリ階層について紹介し、</a:t>
            </a:r>
            <a:r>
              <a:rPr kumimoji="1" lang="en-US" altLang="ja-JP" dirty="0"/>
              <a:t>I/O</a:t>
            </a:r>
            <a:r>
              <a:rPr kumimoji="1" lang="ja-JP" altLang="en-US" dirty="0"/>
              <a:t>の基本を習得します。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a:t>
            </a:fld>
            <a:endParaRPr kumimoji="1" lang="ja-JP" altLang="en-US"/>
          </a:p>
        </p:txBody>
      </p:sp>
    </p:spTree>
    <p:extLst>
      <p:ext uri="{BB962C8B-B14F-4D97-AF65-F5344CB8AC3E}">
        <p14:creationId xmlns:p14="http://schemas.microsoft.com/office/powerpoint/2010/main" val="2220010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RAM</a:t>
            </a:r>
            <a:r>
              <a:rPr kumimoji="1" lang="ja-JP" altLang="en-US" dirty="0"/>
              <a:t>の容量は、アドレスの本数をｎ、一つのアドレスに保持できるデータの幅を</a:t>
            </a:r>
            <a:r>
              <a:rPr kumimoji="1" lang="ja-JP" altLang="en-US" dirty="0" err="1"/>
              <a:t>ｗ</a:t>
            </a:r>
            <a:r>
              <a:rPr kumimoji="1" lang="ja-JP" altLang="en-US" dirty="0"/>
              <a:t>とすると</a:t>
            </a:r>
            <a:r>
              <a:rPr kumimoji="1" lang="en-US" altLang="ja-JP" dirty="0"/>
              <a:t>2</a:t>
            </a:r>
            <a:r>
              <a:rPr kumimoji="1" lang="ja-JP" altLang="en-US" dirty="0"/>
              <a:t>のｎ乗</a:t>
            </a:r>
            <a:r>
              <a:rPr kumimoji="1" lang="en-US" altLang="ja-JP" dirty="0"/>
              <a:t>×</a:t>
            </a:r>
            <a:r>
              <a:rPr kumimoji="1" lang="ja-JP" altLang="en-US" dirty="0" err="1"/>
              <a:t>ｗ</a:t>
            </a:r>
            <a:r>
              <a:rPr kumimoji="1" lang="ja-JP" altLang="en-US" dirty="0"/>
              <a:t>になります。ｗはたいてい１、２、４，８，１６など</a:t>
            </a:r>
            <a:r>
              <a:rPr kumimoji="1" lang="en-US" altLang="ja-JP" dirty="0"/>
              <a:t>2</a:t>
            </a:r>
            <a:r>
              <a:rPr kumimoji="1" lang="ja-JP" altLang="en-US" dirty="0"/>
              <a:t>のｋ乗になるので、全体は２の階乗になります。メモリの容量は膨大なので、皆さんはこれに慣れる必要があります。</a:t>
            </a:r>
            <a:r>
              <a:rPr kumimoji="1" lang="en-US" altLang="ja-JP" dirty="0"/>
              <a:t>1K=1000</a:t>
            </a:r>
            <a:r>
              <a:rPr kumimoji="1" lang="ja-JP" altLang="en-US" dirty="0"/>
              <a:t>と区別するために、</a:t>
            </a:r>
            <a:r>
              <a:rPr kumimoji="1" lang="en-US" altLang="ja-JP" dirty="0"/>
              <a:t>1Ki=1024</a:t>
            </a:r>
            <a:r>
              <a:rPr kumimoji="1" lang="ja-JP" altLang="en-US" dirty="0"/>
              <a:t>と</a:t>
            </a:r>
            <a:r>
              <a:rPr kumimoji="1" lang="en-US" altLang="ja-JP" dirty="0" err="1"/>
              <a:t>i</a:t>
            </a:r>
            <a:r>
              <a:rPr kumimoji="1" lang="ja-JP" altLang="en-US" dirty="0"/>
              <a:t>を付けて示します。</a:t>
            </a:r>
            <a:r>
              <a:rPr kumimoji="1" lang="en-US" altLang="ja-JP" dirty="0"/>
              <a:t>2</a:t>
            </a:r>
            <a:r>
              <a:rPr kumimoji="1" lang="ja-JP" altLang="en-US" dirty="0"/>
              <a:t>の</a:t>
            </a:r>
            <a:r>
              <a:rPr kumimoji="1" lang="en-US" altLang="ja-JP" dirty="0"/>
              <a:t>10</a:t>
            </a:r>
            <a:r>
              <a:rPr kumimoji="1" lang="ja-JP" altLang="en-US" dirty="0"/>
              <a:t>乗が１</a:t>
            </a:r>
            <a:r>
              <a:rPr kumimoji="1" lang="en-US" altLang="ja-JP" dirty="0"/>
              <a:t>Ki (</a:t>
            </a:r>
            <a:r>
              <a:rPr kumimoji="1" lang="en-US" altLang="ja-JP" dirty="0" err="1"/>
              <a:t>kibi</a:t>
            </a:r>
            <a:r>
              <a:rPr kumimoji="1" lang="en-US" altLang="ja-JP" dirty="0"/>
              <a:t>)</a:t>
            </a:r>
            <a:r>
              <a:rPr kumimoji="1" lang="ja-JP" altLang="en-US" dirty="0"/>
              <a:t>、</a:t>
            </a:r>
            <a:r>
              <a:rPr kumimoji="1" lang="en-US" altLang="ja-JP" dirty="0"/>
              <a:t>2</a:t>
            </a:r>
            <a:r>
              <a:rPr kumimoji="1" lang="ja-JP" altLang="en-US" dirty="0"/>
              <a:t>の</a:t>
            </a:r>
            <a:r>
              <a:rPr kumimoji="1" lang="en-US" altLang="ja-JP" dirty="0"/>
              <a:t>20</a:t>
            </a:r>
            <a:r>
              <a:rPr kumimoji="1" lang="ja-JP" altLang="en-US" dirty="0"/>
              <a:t>乗が１</a:t>
            </a:r>
            <a:r>
              <a:rPr kumimoji="1" lang="en-US" altLang="ja-JP" dirty="0"/>
              <a:t>Mi (</a:t>
            </a:r>
            <a:r>
              <a:rPr kumimoji="1" lang="en-US" altLang="ja-JP" dirty="0" err="1"/>
              <a:t>mebi</a:t>
            </a:r>
            <a:r>
              <a:rPr kumimoji="1" lang="en-US" altLang="ja-JP" dirty="0"/>
              <a:t>)</a:t>
            </a:r>
            <a:r>
              <a:rPr kumimoji="1" lang="ja-JP" altLang="en-US" dirty="0"/>
              <a:t>、</a:t>
            </a:r>
            <a:r>
              <a:rPr kumimoji="1" lang="en-US" altLang="ja-JP" dirty="0"/>
              <a:t>2</a:t>
            </a:r>
            <a:r>
              <a:rPr kumimoji="1" lang="ja-JP" altLang="en-US" dirty="0"/>
              <a:t>の</a:t>
            </a:r>
            <a:r>
              <a:rPr kumimoji="1" lang="en-US" altLang="ja-JP" dirty="0"/>
              <a:t>30</a:t>
            </a:r>
            <a:r>
              <a:rPr kumimoji="1" lang="ja-JP" altLang="en-US" dirty="0"/>
              <a:t>乗が１</a:t>
            </a:r>
            <a:r>
              <a:rPr kumimoji="1" lang="en-US" altLang="ja-JP" dirty="0"/>
              <a:t>Gi(</a:t>
            </a:r>
            <a:r>
              <a:rPr kumimoji="1" lang="en-US" altLang="ja-JP" dirty="0" err="1"/>
              <a:t>gibi</a:t>
            </a:r>
            <a:r>
              <a:rPr kumimoji="1" lang="en-US" altLang="ja-JP" dirty="0"/>
              <a:t>)</a:t>
            </a:r>
            <a:r>
              <a:rPr kumimoji="1" lang="ja-JP" altLang="en-US" dirty="0"/>
              <a:t>というのだけは、覚え易いのでぜひ覚えてください。</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21</a:t>
            </a:fld>
            <a:endParaRPr lang="en-US" altLang="ja-JP"/>
          </a:p>
        </p:txBody>
      </p:sp>
    </p:spTree>
    <p:extLst>
      <p:ext uri="{BB962C8B-B14F-4D97-AF65-F5344CB8AC3E}">
        <p14:creationId xmlns:p14="http://schemas.microsoft.com/office/powerpoint/2010/main" val="48832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メモリシステムは</a:t>
            </a:r>
            <a:r>
              <a:rPr kumimoji="1" lang="en-US" altLang="ja-JP" dirty="0"/>
              <a:t>CPU</a:t>
            </a:r>
            <a:r>
              <a:rPr kumimoji="1" lang="ja-JP" altLang="en-US" dirty="0"/>
              <a:t>が読み出そうと思ったらすぐに読めるくらい高速で、無限に近いほど容量が大きいのが理想です。しかし、現実には高速のメモリは容量が小さく、容量の大きいメモリは遅いというジレンマがあります。そこで、これらのメモリをうまく組み合わせ、</a:t>
            </a:r>
            <a:r>
              <a:rPr kumimoji="1" lang="en-US" altLang="ja-JP" dirty="0"/>
              <a:t>CPU</a:t>
            </a:r>
            <a:r>
              <a:rPr kumimoji="1" lang="ja-JP" altLang="en-US" dirty="0"/>
              <a:t>に近いところに高速小容量のメモリを置き、良く使う命令やデータを入れておきます。ここになければ、これより遅いけれど容量が大きなメモリから取って来ます。この機構を記憶の階層と呼び、</a:t>
            </a:r>
            <a:r>
              <a:rPr kumimoji="1" lang="en-US" altLang="ja-JP" dirty="0"/>
              <a:t>CPU</a:t>
            </a:r>
            <a:r>
              <a:rPr kumimoji="1" lang="ja-JP" altLang="en-US" dirty="0"/>
              <a:t>に近い高速小容量のメモリをキャッシュと呼びます。キャッシュと記憶階層は、コンピュータの局所性と呼ぶ重要な性質に支えられています。この記憶の階層とキャッシュはこの授業の後半の目玉です。</a:t>
            </a:r>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22</a:t>
            </a:fld>
            <a:endParaRPr kumimoji="1" lang="ja-JP" altLang="en-US"/>
          </a:p>
        </p:txBody>
      </p:sp>
    </p:spTree>
    <p:extLst>
      <p:ext uri="{BB962C8B-B14F-4D97-AF65-F5344CB8AC3E}">
        <p14:creationId xmlns:p14="http://schemas.microsoft.com/office/powerpoint/2010/main" val="29229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メモリは大きく半導体メモリと磁性体メモリに分類されます。半導体メモリは、</a:t>
            </a:r>
            <a:r>
              <a:rPr kumimoji="1" lang="en-US" altLang="ja-JP" dirty="0"/>
              <a:t>RAM</a:t>
            </a:r>
            <a:r>
              <a:rPr kumimoji="1" lang="ja-JP" altLang="en-US" dirty="0"/>
              <a:t>と</a:t>
            </a:r>
            <a:r>
              <a:rPr kumimoji="1" lang="en-US" altLang="ja-JP" dirty="0"/>
              <a:t>ROM</a:t>
            </a:r>
            <a:r>
              <a:rPr kumimoji="1" lang="ja-JP" altLang="en-US" dirty="0"/>
              <a:t>に分類されます。</a:t>
            </a:r>
            <a:r>
              <a:rPr kumimoji="1" lang="en-US" altLang="ja-JP" dirty="0"/>
              <a:t>RAM</a:t>
            </a:r>
            <a:r>
              <a:rPr kumimoji="1" lang="ja-JP" altLang="en-US" dirty="0"/>
              <a:t>と</a:t>
            </a:r>
            <a:r>
              <a:rPr kumimoji="1" lang="en-US" altLang="ja-JP" dirty="0"/>
              <a:t>ROM</a:t>
            </a:r>
            <a:r>
              <a:rPr kumimoji="1" lang="ja-JP" altLang="en-US" dirty="0"/>
              <a:t>は本来の意味とはかなり違った使い方をされています。</a:t>
            </a:r>
            <a:r>
              <a:rPr kumimoji="1" lang="en-US" altLang="ja-JP" dirty="0"/>
              <a:t>RAM</a:t>
            </a:r>
            <a:r>
              <a:rPr kumimoji="1" lang="ja-JP" altLang="en-US" dirty="0"/>
              <a:t>は</a:t>
            </a:r>
            <a:r>
              <a:rPr kumimoji="1" lang="en-US" altLang="ja-JP" dirty="0"/>
              <a:t>Random Access Memory</a:t>
            </a:r>
            <a:r>
              <a:rPr kumimoji="1" lang="ja-JP" altLang="en-US" dirty="0"/>
              <a:t>の略で、アドレスに関わらずアクセスの方法と時間が同じものを指します。</a:t>
            </a:r>
            <a:r>
              <a:rPr kumimoji="1" lang="en-US" altLang="ja-JP" dirty="0"/>
              <a:t>ROM</a:t>
            </a:r>
            <a:r>
              <a:rPr kumimoji="1" lang="ja-JP" altLang="en-US" dirty="0"/>
              <a:t>は</a:t>
            </a:r>
            <a:r>
              <a:rPr kumimoji="1" lang="en-US" altLang="ja-JP" dirty="0"/>
              <a:t>Read</a:t>
            </a:r>
            <a:r>
              <a:rPr kumimoji="1" lang="ja-JP" altLang="en-US" dirty="0"/>
              <a:t> </a:t>
            </a:r>
            <a:r>
              <a:rPr kumimoji="1" lang="en-US" altLang="ja-JP" dirty="0"/>
              <a:t>Only</a:t>
            </a:r>
            <a:r>
              <a:rPr kumimoji="1" lang="ja-JP" altLang="en-US" dirty="0"/>
              <a:t> </a:t>
            </a:r>
            <a:r>
              <a:rPr kumimoji="1" lang="en-US" altLang="ja-JP" dirty="0"/>
              <a:t>Memory</a:t>
            </a:r>
            <a:r>
              <a:rPr kumimoji="1" lang="ja-JP" altLang="en-US" dirty="0"/>
              <a:t>の略で読み出し専用メモリの意味です。しかし、</a:t>
            </a:r>
            <a:r>
              <a:rPr kumimoji="1" lang="en-US" altLang="ja-JP" dirty="0"/>
              <a:t> </a:t>
            </a:r>
            <a:r>
              <a:rPr kumimoji="1" lang="ja-JP" altLang="en-US" dirty="0"/>
              <a:t>最近では</a:t>
            </a:r>
            <a:r>
              <a:rPr kumimoji="1" lang="en-US" altLang="ja-JP" dirty="0"/>
              <a:t>RAM</a:t>
            </a:r>
            <a:r>
              <a:rPr kumimoji="1" lang="ja-JP" altLang="en-US" dirty="0"/>
              <a:t>は揮発性メモリ、つまり電源を切るとデータが消えてしまうメモリ、</a:t>
            </a:r>
            <a:r>
              <a:rPr kumimoji="1" lang="en-US" altLang="ja-JP" dirty="0"/>
              <a:t>ROM</a:t>
            </a:r>
            <a:r>
              <a:rPr kumimoji="1" lang="ja-JP" altLang="en-US" dirty="0"/>
              <a:t>は不揮発性メモリ、すなわち電源を切ってもデータが消えないメモリの意味に使われます。</a:t>
            </a:r>
            <a:endParaRPr kumimoji="1" lang="en-US" altLang="ja-JP" dirty="0"/>
          </a:p>
          <a:p>
            <a:r>
              <a:rPr kumimoji="1" lang="ja-JP" altLang="en-US" dirty="0"/>
              <a:t>磁性体メモリは、磁気素子の上に記憶するので、不揮発性です。読み書きには大変時間が掛かりますが、膨大な情報を記憶することができます。</a:t>
            </a:r>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23</a:t>
            </a:fld>
            <a:endParaRPr kumimoji="1" lang="ja-JP" altLang="en-US"/>
          </a:p>
        </p:txBody>
      </p:sp>
    </p:spTree>
    <p:extLst>
      <p:ext uri="{BB962C8B-B14F-4D97-AF65-F5344CB8AC3E}">
        <p14:creationId xmlns:p14="http://schemas.microsoft.com/office/powerpoint/2010/main" val="30797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おなじみのメモリもあると思います。このスライドは昔の</a:t>
            </a:r>
            <a:r>
              <a:rPr kumimoji="1" lang="en-US" altLang="ja-JP" dirty="0"/>
              <a:t>RAM</a:t>
            </a:r>
            <a:r>
              <a:rPr kumimoji="1" lang="ja-JP" altLang="en-US" dirty="0" err="1"/>
              <a:t>、</a:t>
            </a:r>
            <a:r>
              <a:rPr kumimoji="1" lang="ja-JP" altLang="en-US" dirty="0"/>
              <a:t>今のパソコンで使われる</a:t>
            </a:r>
            <a:r>
              <a:rPr kumimoji="1" lang="en-US" altLang="ja-JP" dirty="0"/>
              <a:t>SDRAM</a:t>
            </a:r>
            <a:r>
              <a:rPr kumimoji="1" lang="ja-JP" altLang="en-US" dirty="0" err="1"/>
              <a:t>、</a:t>
            </a:r>
            <a:r>
              <a:rPr kumimoji="1" lang="ja-JP" altLang="en-US" dirty="0"/>
              <a:t>写真データなどを入れる</a:t>
            </a:r>
            <a:r>
              <a:rPr kumimoji="1" lang="en-US" altLang="ja-JP" dirty="0"/>
              <a:t>SD</a:t>
            </a:r>
            <a:r>
              <a:rPr kumimoji="1" lang="ja-JP" altLang="en-US" dirty="0"/>
              <a:t>カード、</a:t>
            </a:r>
            <a:r>
              <a:rPr kumimoji="1" lang="en-US" altLang="ja-JP" dirty="0"/>
              <a:t>USB</a:t>
            </a:r>
            <a:r>
              <a:rPr kumimoji="1" lang="ja-JP" altLang="en-US" dirty="0"/>
              <a:t>メモリを示します。皆さんが良くご存知なのはフラッシュメモリでしょう。</a:t>
            </a:r>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24</a:t>
            </a:fld>
            <a:endParaRPr kumimoji="1" lang="ja-JP" altLang="en-US"/>
          </a:p>
        </p:txBody>
      </p:sp>
    </p:spTree>
    <p:extLst>
      <p:ext uri="{BB962C8B-B14F-4D97-AF65-F5344CB8AC3E}">
        <p14:creationId xmlns:p14="http://schemas.microsoft.com/office/powerpoint/2010/main" val="3511465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ディスクは、磁気式メモリの代表です。最近はフラッシュメモリに押されてきているとはいえ、まだまだビッグデータ記憶の主力として活躍しています。ディスクは、磁気を塗布した円板で、表面上に磁気の形でデータを蓄えます。すなわち、ディスクは、電気的記憶媒体ではなく、磁気的記憶媒体です。データは一万から</a:t>
            </a:r>
            <a:r>
              <a:rPr kumimoji="1" lang="en-US" altLang="ja-JP" dirty="0"/>
              <a:t>5</a:t>
            </a:r>
            <a:r>
              <a:rPr kumimoji="1" lang="ja-JP" altLang="en-US" dirty="0"/>
              <a:t>万ある円周上に蓄えられ、この一周をトラックと呼びます。（陸上競技と同じです。）トラックは、</a:t>
            </a:r>
            <a:r>
              <a:rPr kumimoji="1" lang="en-US" altLang="ja-JP" dirty="0"/>
              <a:t>100</a:t>
            </a:r>
            <a:r>
              <a:rPr kumimoji="1" lang="ja-JP" altLang="en-US" dirty="0"/>
              <a:t>～</a:t>
            </a:r>
            <a:r>
              <a:rPr kumimoji="1" lang="en-US" altLang="ja-JP" dirty="0"/>
              <a:t>500</a:t>
            </a:r>
            <a:r>
              <a:rPr kumimoji="1" lang="ja-JP" altLang="en-US" dirty="0"/>
              <a:t>個程度の、</a:t>
            </a:r>
            <a:r>
              <a:rPr kumimoji="1" lang="en-US" altLang="ja-JP" dirty="0"/>
              <a:t>512B</a:t>
            </a:r>
            <a:r>
              <a:rPr kumimoji="1" lang="ja-JP" altLang="en-US" dirty="0"/>
              <a:t>に分割したアクセスの単位に分割されます。これをセクタと呼びます。各セクタにはセクタ番号と誤り訂正符号付きのデータが含まれて居ます。ディスクは磁気的な記憶なので、読み書きするためには、磁気、電気変換を行う必要があります。これを行うのがヘッドです。ヘッドを伸び縮みさせ、円板を回転させることにより、ヘッドを読み書きしようとするデータの上に持ってきて、データを読んだり書いたりします。容量を大きくし、性能を上げるため、複数の円板を同軸上に回して複数のヘッダでアクセスする方法が一般的です。一時期にヘッドの下にある全てのトラックをまとめてシリンダと呼びます。１００</a:t>
            </a:r>
            <a:r>
              <a:rPr kumimoji="1" lang="en-US" altLang="ja-JP" dirty="0"/>
              <a:t>GB-</a:t>
            </a:r>
            <a:r>
              <a:rPr kumimoji="1" lang="ja-JP" altLang="en-US" dirty="0"/>
              <a:t>１</a:t>
            </a:r>
            <a:r>
              <a:rPr kumimoji="1" lang="en-US" altLang="ja-JP" dirty="0"/>
              <a:t>TB</a:t>
            </a:r>
            <a:r>
              <a:rPr kumimoji="1" lang="ja-JP" altLang="en-US" dirty="0"/>
              <a:t>という大量のデータを記憶できますが、読み書きの時間は遅く、部分的に壊れ易い問題点があります。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25</a:t>
            </a:fld>
            <a:endParaRPr kumimoji="1" lang="ja-JP" altLang="en-US"/>
          </a:p>
        </p:txBody>
      </p:sp>
    </p:spTree>
    <p:extLst>
      <p:ext uri="{BB962C8B-B14F-4D97-AF65-F5344CB8AC3E}">
        <p14:creationId xmlns:p14="http://schemas.microsoft.com/office/powerpoint/2010/main" val="318054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入出力装置は、コンピュータが外部と情報をやりとりするための装置で、実際上は非常に重要ですが、この授業では最後に一般的な事項だけやろうと思います。これは、</a:t>
            </a:r>
            <a:r>
              <a:rPr kumimoji="1" lang="en-US" altLang="ja-JP" dirty="0"/>
              <a:t>I/O</a:t>
            </a:r>
            <a:r>
              <a:rPr kumimoji="1" lang="ja-JP" altLang="en-US" dirty="0"/>
              <a:t>装置は相手によりけり</a:t>
            </a:r>
            <a:r>
              <a:rPr kumimoji="1" lang="ja-JP" altLang="en-US" dirty="0" err="1"/>
              <a:t>な</a:t>
            </a:r>
            <a:r>
              <a:rPr kumimoji="1" lang="ja-JP" altLang="en-US" dirty="0"/>
              <a:t>点が大きいためです。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26</a:t>
            </a:fld>
            <a:endParaRPr kumimoji="1" lang="ja-JP" altLang="en-US"/>
          </a:p>
        </p:txBody>
      </p:sp>
    </p:spTree>
    <p:extLst>
      <p:ext uri="{BB962C8B-B14F-4D97-AF65-F5344CB8AC3E}">
        <p14:creationId xmlns:p14="http://schemas.microsoft.com/office/powerpoint/2010/main" val="332454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ここで、コンピュータの歴史を簡単に押さえておきましょう。自動的に計算を行う機械を作ろうとする試みは古くから行われており、中でもバベジの階差機関、解析機関はコンピュータの原理に通じるものがありました。</a:t>
            </a:r>
            <a:r>
              <a:rPr kumimoji="1" lang="en-US" altLang="ja-JP" dirty="0"/>
              <a:t>1940</a:t>
            </a:r>
            <a:r>
              <a:rPr kumimoji="1" lang="ja-JP" altLang="en-US" dirty="0"/>
              <a:t>年代に真空管が使えるようになると、電子式な計算機を作る試みが各地で行われました。このうちどれを世界最初の電子式コンピュータとするかは、諸説あるのですが、</a:t>
            </a:r>
            <a:r>
              <a:rPr kumimoji="1" lang="en-US" altLang="ja-JP" dirty="0"/>
              <a:t>1946</a:t>
            </a:r>
            <a:r>
              <a:rPr kumimoji="1" lang="ja-JP" altLang="en-US" dirty="0"/>
              <a:t>年に米国で稼働した</a:t>
            </a:r>
            <a:r>
              <a:rPr kumimoji="1" lang="en-US" altLang="ja-JP" dirty="0"/>
              <a:t>ENIAC</a:t>
            </a:r>
            <a:r>
              <a:rPr kumimoji="1" lang="ja-JP" altLang="en-US" dirty="0"/>
              <a:t>は、始めて実際に業務で用いられたコンピュータとして有名です。</a:t>
            </a:r>
            <a:r>
              <a:rPr kumimoji="1" lang="en-US" altLang="ja-JP" dirty="0"/>
              <a:t>ENIAC</a:t>
            </a:r>
            <a:r>
              <a:rPr kumimoji="1" lang="ja-JP" altLang="en-US" dirty="0"/>
              <a:t>は、一部のプログラムを配線変更により行ったため、現在のコンピュータとは動作原理が違っていました。</a:t>
            </a:r>
            <a:r>
              <a:rPr kumimoji="1" lang="en-US" altLang="ja-JP" dirty="0"/>
              <a:t>1949</a:t>
            </a:r>
            <a:r>
              <a:rPr kumimoji="1" lang="ja-JP" altLang="en-US" dirty="0"/>
              <a:t>年、英国で稼働した</a:t>
            </a:r>
            <a:r>
              <a:rPr kumimoji="1" lang="en-US" altLang="ja-JP" dirty="0"/>
              <a:t>EDSAC</a:t>
            </a:r>
            <a:r>
              <a:rPr kumimoji="1" lang="ja-JP" altLang="en-US" dirty="0"/>
              <a:t>は世界初の電子式プログラム格納型コンピュータであり、この方式が今でも使われています。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27</a:t>
            </a:fld>
            <a:endParaRPr kumimoji="1" lang="ja-JP" altLang="en-US"/>
          </a:p>
        </p:txBody>
      </p:sp>
    </p:spTree>
    <p:extLst>
      <p:ext uri="{BB962C8B-B14F-4D97-AF65-F5344CB8AC3E}">
        <p14:creationId xmlns:p14="http://schemas.microsoft.com/office/powerpoint/2010/main" val="347459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コンピュータの性能向上の概略を示します。縦軸は対数表示です。ここで、</a:t>
            </a:r>
            <a:r>
              <a:rPr kumimoji="1" lang="en-US" altLang="ja-JP" dirty="0"/>
              <a:t>1980</a:t>
            </a:r>
            <a:r>
              <a:rPr kumimoji="1" lang="ja-JP" altLang="en-US" dirty="0"/>
              <a:t>年代のメインフレームから</a:t>
            </a:r>
            <a:r>
              <a:rPr kumimoji="1" lang="en-US" altLang="ja-JP" dirty="0"/>
              <a:t>PC</a:t>
            </a:r>
            <a:r>
              <a:rPr kumimoji="1" lang="ja-JP" altLang="en-US" dirty="0" err="1"/>
              <a:t>への</a:t>
            </a:r>
            <a:r>
              <a:rPr kumimoji="1" lang="ja-JP" altLang="en-US" dirty="0"/>
              <a:t>変革、</a:t>
            </a:r>
            <a:r>
              <a:rPr kumimoji="1" lang="en-US" altLang="ja-JP" dirty="0"/>
              <a:t>2003</a:t>
            </a:r>
            <a:r>
              <a:rPr kumimoji="1" lang="ja-JP" altLang="en-US" dirty="0"/>
              <a:t>年に起きたマルチコア革命の二つの変化が重要です。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28</a:t>
            </a:fld>
            <a:endParaRPr kumimoji="1" lang="ja-JP" altLang="en-US"/>
          </a:p>
        </p:txBody>
      </p:sp>
    </p:spTree>
    <p:extLst>
      <p:ext uri="{BB962C8B-B14F-4D97-AF65-F5344CB8AC3E}">
        <p14:creationId xmlns:p14="http://schemas.microsoft.com/office/powerpoint/2010/main" val="4107630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コンピュータの基本的な動作原理はプログラム格納型で</a:t>
            </a:r>
            <a:r>
              <a:rPr kumimoji="1" lang="en-US" altLang="ja-JP" dirty="0"/>
              <a:t>EDSAC</a:t>
            </a:r>
            <a:r>
              <a:rPr kumimoji="1" lang="ja-JP" altLang="en-US" dirty="0"/>
              <a:t>より変わっていません。しかし、性能は、基準とするコンピュータによりますが、現在の普通の</a:t>
            </a:r>
            <a:r>
              <a:rPr kumimoji="1" lang="en-US" altLang="ja-JP" dirty="0"/>
              <a:t>PC</a:t>
            </a:r>
            <a:r>
              <a:rPr kumimoji="1" lang="ja-JP" altLang="en-US" dirty="0"/>
              <a:t>は、</a:t>
            </a:r>
            <a:r>
              <a:rPr kumimoji="1" lang="en-US" altLang="ja-JP" dirty="0"/>
              <a:t>EDSAC</a:t>
            </a:r>
            <a:r>
              <a:rPr kumimoji="1" lang="ja-JP" altLang="en-US" dirty="0"/>
              <a:t>の</a:t>
            </a:r>
            <a:r>
              <a:rPr kumimoji="1" lang="en-US" altLang="ja-JP" dirty="0"/>
              <a:t>1</a:t>
            </a:r>
            <a:r>
              <a:rPr kumimoji="1" lang="ja-JP" altLang="en-US" dirty="0"/>
              <a:t>億倍以上の計算能力を持っています。（</a:t>
            </a:r>
            <a:r>
              <a:rPr kumimoji="1" lang="en-US" altLang="ja-JP" dirty="0"/>
              <a:t>EDSAC</a:t>
            </a:r>
            <a:r>
              <a:rPr kumimoji="1" lang="ja-JP" altLang="en-US" dirty="0"/>
              <a:t>は水銀遅延線をメモリに使っていたため実行できる命令は</a:t>
            </a:r>
            <a:r>
              <a:rPr kumimoji="1" lang="en-US" altLang="ja-JP" dirty="0"/>
              <a:t>1</a:t>
            </a:r>
            <a:r>
              <a:rPr kumimoji="1" lang="ja-JP" altLang="en-US" dirty="0"/>
              <a:t>秒間に</a:t>
            </a:r>
            <a:r>
              <a:rPr kumimoji="1" lang="en-US" altLang="ja-JP" dirty="0"/>
              <a:t>650</a:t>
            </a:r>
            <a:r>
              <a:rPr kumimoji="1" lang="ja-JP" altLang="en-US" dirty="0"/>
              <a:t>回でした。普通の</a:t>
            </a:r>
            <a:r>
              <a:rPr kumimoji="1" lang="en-US" altLang="ja-JP" dirty="0"/>
              <a:t>PC</a:t>
            </a:r>
            <a:r>
              <a:rPr kumimoji="1" lang="ja-JP" altLang="en-US" dirty="0"/>
              <a:t>では</a:t>
            </a:r>
            <a:r>
              <a:rPr kumimoji="1" lang="en-US" altLang="ja-JP" dirty="0"/>
              <a:t>100</a:t>
            </a:r>
            <a:r>
              <a:rPr kumimoji="1" lang="ja-JP" altLang="en-US" dirty="0"/>
              <a:t>億以上の命令を実行することができます）全く基本方式が同じのままで性能の増加とコストの低下が</a:t>
            </a:r>
            <a:r>
              <a:rPr kumimoji="1" lang="ja-JP" altLang="en-US" dirty="0" err="1"/>
              <a:t>すざまじい</a:t>
            </a:r>
            <a:r>
              <a:rPr kumimoji="1" lang="ja-JP" altLang="en-US" dirty="0"/>
              <a:t>点でコンピュータは工業製品としてはかなり特徴的であると言えます。このコンピュータの進歩は、登場直後から始まり、第一世代の真空管から第二世代のトランジスタ、さらに第三世代の集積回路と次々に新しいデバイスを使い、世代の交代を進めていきました。</a:t>
            </a:r>
            <a:endParaRPr kumimoji="1" lang="en-US" altLang="ja-JP" dirty="0"/>
          </a:p>
          <a:p>
            <a:r>
              <a:rPr kumimoji="1" lang="ja-JP" altLang="en-US" dirty="0"/>
              <a:t>コンピュータの登場からしばらくは、高価であったため、メインフレームと呼ばれる大型コンピュータを皆が共有で使いました。このメインフレームは、企業や大学単位で設置され、事務計算、科学技術計算に用いられました。当初は、パンチカードを使ってプログラムを打ち込み、しばらく待つと結果がプリンタから出力されるバッチ処理と呼ばれる方法で使われました。この環境は、端末を使った</a:t>
            </a:r>
            <a:r>
              <a:rPr kumimoji="1" lang="en-US" altLang="ja-JP" dirty="0"/>
              <a:t>TSS</a:t>
            </a:r>
            <a:r>
              <a:rPr kumimoji="1" lang="ja-JP" altLang="en-US" dirty="0"/>
              <a:t>（</a:t>
            </a:r>
            <a:r>
              <a:rPr kumimoji="1" lang="en-US" altLang="ja-JP" dirty="0"/>
              <a:t>Time</a:t>
            </a:r>
            <a:r>
              <a:rPr kumimoji="1" lang="ja-JP" altLang="en-US" dirty="0"/>
              <a:t> </a:t>
            </a:r>
            <a:r>
              <a:rPr kumimoji="1" lang="en-US" altLang="ja-JP" dirty="0"/>
              <a:t>Sharing</a:t>
            </a:r>
            <a:r>
              <a:rPr kumimoji="1" lang="ja-JP" altLang="en-US" dirty="0"/>
              <a:t> </a:t>
            </a:r>
            <a:r>
              <a:rPr kumimoji="1" lang="en-US" altLang="ja-JP" dirty="0"/>
              <a:t>System)</a:t>
            </a:r>
            <a:r>
              <a:rPr kumimoji="1" lang="ja-JP" altLang="en-US" dirty="0"/>
              <a:t>に置き換わりました。メインフレームは、専用で使うことができなかったため、研究者にとっては使い難い存在でした。このため、占有して使えるミニコンピュータが登場しました。一方、高速な科学計算用にスーパーコンピュータも登場して、コンピュータの目的別分化が進み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29</a:t>
            </a:fld>
            <a:endParaRPr kumimoji="1" lang="ja-JP" altLang="en-US"/>
          </a:p>
        </p:txBody>
      </p:sp>
    </p:spTree>
    <p:extLst>
      <p:ext uri="{BB962C8B-B14F-4D97-AF65-F5344CB8AC3E}">
        <p14:creationId xmlns:p14="http://schemas.microsoft.com/office/powerpoint/2010/main" val="2136442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1980</a:t>
            </a:r>
            <a:r>
              <a:rPr kumimoji="1" lang="ja-JP" altLang="en-US" dirty="0"/>
              <a:t>年代になると、コンピュータの</a:t>
            </a:r>
            <a:r>
              <a:rPr kumimoji="1" lang="en-US" altLang="ja-JP" dirty="0"/>
              <a:t>CPU</a:t>
            </a:r>
            <a:r>
              <a:rPr kumimoji="1" lang="ja-JP" altLang="en-US" dirty="0"/>
              <a:t>が</a:t>
            </a:r>
            <a:r>
              <a:rPr kumimoji="1" lang="en-US" altLang="ja-JP" dirty="0"/>
              <a:t>1</a:t>
            </a:r>
            <a:r>
              <a:rPr kumimoji="1" lang="ja-JP" altLang="en-US" dirty="0" err="1"/>
              <a:t>つの</a:t>
            </a:r>
            <a:r>
              <a:rPr kumimoji="1" lang="ja-JP" altLang="en-US" dirty="0"/>
              <a:t>半導体素子に収まるようになり、マイクロプロセッサが発展しました。半導体素子自体の発達に加えて、</a:t>
            </a:r>
            <a:r>
              <a:rPr kumimoji="1" lang="en-US" altLang="ja-JP" dirty="0"/>
              <a:t>RISC</a:t>
            </a:r>
            <a:r>
              <a:rPr kumimoji="1" lang="ja-JP" altLang="en-US" dirty="0"/>
              <a:t>の登場とパイプライン処理、命令レベル並列処理など、この授業で勉強する高速化手法が発達し、全体として年間</a:t>
            </a:r>
            <a:r>
              <a:rPr kumimoji="1" lang="en-US" altLang="ja-JP" dirty="0"/>
              <a:t>1.5</a:t>
            </a:r>
            <a:r>
              <a:rPr kumimoji="1" lang="ja-JP" altLang="en-US" dirty="0"/>
              <a:t>倍（１８ヶ月で倍）に近いくらいの勢いで性能が上がるようになりました。これをムーアの法則と呼びます。これに、インターネットの発達、標準</a:t>
            </a:r>
            <a:r>
              <a:rPr kumimoji="1" lang="en-US" altLang="ja-JP" dirty="0"/>
              <a:t>OS</a:t>
            </a:r>
            <a:r>
              <a:rPr kumimoji="1" lang="ja-JP" altLang="en-US" dirty="0"/>
              <a:t>の普及、</a:t>
            </a:r>
            <a:r>
              <a:rPr kumimoji="1" lang="en-US" altLang="ja-JP" dirty="0"/>
              <a:t>Ethernet</a:t>
            </a:r>
            <a:r>
              <a:rPr kumimoji="1" lang="ja-JP" altLang="en-US" dirty="0"/>
              <a:t>の普及などが加わり、コンピュータの使われ方に大変革が起きました。今までの大型計算機を多数で共同で使う方法から、個人がパーソナルコンピュータを使い、それらがローカルコンピュータネットワークで接続され、インターネットを経由して世界中のコンピュータが接続され、情報を交換し、</a:t>
            </a:r>
            <a:r>
              <a:rPr kumimoji="1" lang="en-US" altLang="ja-JP" dirty="0"/>
              <a:t>Web</a:t>
            </a:r>
            <a:r>
              <a:rPr kumimoji="1" lang="ja-JP" altLang="en-US" dirty="0"/>
              <a:t>を閲覧するという現在の使われ方に以降したのです。コンピュータは家庭にも進出し、あらゆる電化製品に組み込まれて、世の中のあらゆるところで使われるようになりました。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30</a:t>
            </a:fld>
            <a:endParaRPr kumimoji="1" lang="ja-JP" altLang="en-US"/>
          </a:p>
        </p:txBody>
      </p:sp>
    </p:spTree>
    <p:extLst>
      <p:ext uri="{BB962C8B-B14F-4D97-AF65-F5344CB8AC3E}">
        <p14:creationId xmlns:p14="http://schemas.microsoft.com/office/powerpoint/2010/main" val="238986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この授業では</a:t>
            </a:r>
            <a:r>
              <a:rPr kumimoji="1" lang="en-US" altLang="ja-JP" dirty="0"/>
              <a:t>Web</a:t>
            </a:r>
            <a:r>
              <a:rPr kumimoji="1" lang="ja-JP" altLang="en-US" dirty="0"/>
              <a:t>に教材を掲示します。</a:t>
            </a:r>
            <a:r>
              <a:rPr kumimoji="1" lang="en-US" altLang="ja-JP" dirty="0"/>
              <a:t>Web</a:t>
            </a:r>
            <a:r>
              <a:rPr kumimoji="1" lang="ja-JP" altLang="en-US" dirty="0" err="1"/>
              <a:t>には</a:t>
            </a:r>
            <a:r>
              <a:rPr kumimoji="1" lang="ja-JP" altLang="en-US" dirty="0"/>
              <a:t>用語集や</a:t>
            </a:r>
            <a:r>
              <a:rPr kumimoji="1" lang="en-US" altLang="ja-JP" dirty="0"/>
              <a:t>Verilog</a:t>
            </a:r>
            <a:r>
              <a:rPr kumimoji="1" lang="ja-JP" altLang="en-US" dirty="0"/>
              <a:t>－</a:t>
            </a:r>
            <a:r>
              <a:rPr kumimoji="1" lang="en-US" altLang="ja-JP" dirty="0"/>
              <a:t>HDL</a:t>
            </a:r>
            <a:r>
              <a:rPr kumimoji="1" lang="ja-JP" altLang="en-US" dirty="0"/>
              <a:t>の文法、設計事例も載っていますので、ぜひ見てください。この授業は</a:t>
            </a:r>
            <a:r>
              <a:rPr kumimoji="1" lang="en-US" altLang="ja-JP" dirty="0"/>
              <a:t>90</a:t>
            </a:r>
            <a:r>
              <a:rPr kumimoji="1" lang="ja-JP" altLang="en-US" dirty="0"/>
              <a:t>分間授業をやってから</a:t>
            </a:r>
            <a:r>
              <a:rPr kumimoji="1" lang="en-US" altLang="ja-JP" dirty="0"/>
              <a:t>90</a:t>
            </a:r>
            <a:r>
              <a:rPr kumimoji="1" lang="ja-JP" altLang="en-US" dirty="0"/>
              <a:t>分間演習がありますが、単位は</a:t>
            </a:r>
            <a:r>
              <a:rPr kumimoji="1" lang="en-US" altLang="ja-JP" dirty="0"/>
              <a:t>3</a:t>
            </a:r>
            <a:r>
              <a:rPr kumimoji="1" lang="ja-JP" altLang="en-US" dirty="0"/>
              <a:t>単位です。これは単位効率が悪いと思われるかもしれませんが、場合によっては授業がなかったり、演習があっさり終わったりもするので、大体リーゾナブルな線かと思います。リモートですが、演習中は二人の</a:t>
            </a:r>
            <a:r>
              <a:rPr kumimoji="1" lang="en-US" altLang="ja-JP" dirty="0"/>
              <a:t>TA</a:t>
            </a:r>
            <a:r>
              <a:rPr kumimoji="1" lang="ja-JP" altLang="en-US" dirty="0"/>
              <a:t>が親切に面倒を見てくれます。早い人は</a:t>
            </a:r>
            <a:r>
              <a:rPr kumimoji="1" lang="en-US" altLang="ja-JP" dirty="0"/>
              <a:t>5</a:t>
            </a:r>
            <a:r>
              <a:rPr kumimoji="1" lang="ja-JP" altLang="en-US" dirty="0"/>
              <a:t>時前に終わります。演習の提出口は次の週まで開けておきますので、休んだり、ネットの調子が悪い場合は資料を読んで自分で演習をやってわからないことがあれば次回に僕か</a:t>
            </a:r>
            <a:r>
              <a:rPr kumimoji="1" lang="en-US" altLang="ja-JP" dirty="0"/>
              <a:t>TA</a:t>
            </a:r>
            <a:r>
              <a:rPr kumimoji="1" lang="ja-JP" altLang="en-US" dirty="0"/>
              <a:t>に聞いて提出してください。あまり課題を溜めると苦しいです。</a:t>
            </a:r>
            <a:endParaRPr kumimoji="1" lang="en-US" altLang="ja-JP" dirty="0"/>
          </a:p>
          <a:p>
            <a:r>
              <a:rPr kumimoji="1" lang="ja-JP" altLang="en-US" dirty="0"/>
              <a:t>成績の付け方は試験の点＋毎回の演習点です。今年は対面の試験ができるか分からないので、状況を見て実施します。この科目は試験をやる必要が絶対的にあるかといわれるとそうでもないので、場所が足りなかったりすれば他の科目を優先します。</a:t>
            </a:r>
            <a:r>
              <a:rPr kumimoji="1" lang="en-US" altLang="ja-JP" dirty="0"/>
              <a:t>Web</a:t>
            </a:r>
            <a:r>
              <a:rPr kumimoji="1" lang="ja-JP" altLang="en-US" dirty="0"/>
              <a:t>に去年の基準が出てますのでご覧ください。概ね今年も同じです。僕の担当する多くの科目同様、この科目は</a:t>
            </a:r>
            <a:r>
              <a:rPr kumimoji="1" lang="en-US" altLang="ja-JP" dirty="0"/>
              <a:t>A</a:t>
            </a:r>
            <a:r>
              <a:rPr kumimoji="1" lang="ja-JP" altLang="en-US" dirty="0"/>
              <a:t>の割合が多い（</a:t>
            </a:r>
            <a:r>
              <a:rPr kumimoji="1" lang="en-US" altLang="ja-JP" dirty="0"/>
              <a:t>75%</a:t>
            </a:r>
            <a:r>
              <a:rPr kumimoji="1" lang="ja-JP" altLang="en-US" dirty="0"/>
              <a:t>くらい）という点では楽勝科目です。しかし、毎回それなりの演習があるので努力しないで単位が取れるわけではないです。教材、ヒントなど</a:t>
            </a:r>
            <a:r>
              <a:rPr kumimoji="1" lang="en-US" altLang="ja-JP" dirty="0"/>
              <a:t>Web</a:t>
            </a:r>
            <a:r>
              <a:rPr kumimoji="1" lang="ja-JP" altLang="en-US" dirty="0"/>
              <a:t>に豊富に載せています。ぜひ活用してください。わかんないことばが出てきたら、聞いてください。あるいは用語集をご覧ください。業界の言葉になれることも重要です。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4</a:t>
            </a:fld>
            <a:endParaRPr kumimoji="1" lang="ja-JP" altLang="en-US"/>
          </a:p>
        </p:txBody>
      </p:sp>
    </p:spTree>
    <p:extLst>
      <p:ext uri="{BB962C8B-B14F-4D97-AF65-F5344CB8AC3E}">
        <p14:creationId xmlns:p14="http://schemas.microsoft.com/office/powerpoint/2010/main" val="326447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このコンピュータの性能爆発時代は、</a:t>
            </a:r>
            <a:r>
              <a:rPr kumimoji="1" lang="en-US" altLang="ja-JP" dirty="0"/>
              <a:t>2003</a:t>
            </a:r>
            <a:r>
              <a:rPr kumimoji="1" lang="ja-JP" altLang="en-US" dirty="0"/>
              <a:t>年まで続きました。この間コンピュータの動作クロック周波数（授業中に説明します）は数</a:t>
            </a:r>
            <a:r>
              <a:rPr kumimoji="1" lang="en-US" altLang="ja-JP" dirty="0"/>
              <a:t>MH</a:t>
            </a:r>
            <a:r>
              <a:rPr kumimoji="1" lang="ja-JP" altLang="en-US" dirty="0"/>
              <a:t>ｚから３</a:t>
            </a:r>
            <a:r>
              <a:rPr kumimoji="1" lang="en-US" altLang="ja-JP" dirty="0"/>
              <a:t>GH</a:t>
            </a:r>
            <a:r>
              <a:rPr kumimoji="1" lang="ja-JP" altLang="en-US" dirty="0" err="1"/>
              <a:t>ｚ</a:t>
            </a:r>
            <a:r>
              <a:rPr kumimoji="1" lang="ja-JP" altLang="en-US" dirty="0"/>
              <a:t>まで上昇しました。しかしここで再び転機が訪れます。あまりにクロック周波数が上昇したため、コンピュータで消費する電力が増加し、熱を発散させるのが困難になってきたのです。さらに、</a:t>
            </a:r>
            <a:r>
              <a:rPr kumimoji="1" lang="en-US" altLang="ja-JP" dirty="0"/>
              <a:t>CPU</a:t>
            </a:r>
            <a:r>
              <a:rPr kumimoji="1" lang="ja-JP" altLang="en-US" dirty="0"/>
              <a:t>の中で行う高速化手法が限界に達し、</a:t>
            </a:r>
            <a:r>
              <a:rPr kumimoji="1" lang="en-US" altLang="ja-JP" dirty="0"/>
              <a:t>CPU</a:t>
            </a:r>
            <a:r>
              <a:rPr kumimoji="1" lang="ja-JP" altLang="en-US" dirty="0"/>
              <a:t>に比べてメモリの速度が上がらないなどの問題点のため、単体の</a:t>
            </a:r>
            <a:r>
              <a:rPr kumimoji="1" lang="en-US" altLang="ja-JP" dirty="0"/>
              <a:t>CPU</a:t>
            </a:r>
            <a:r>
              <a:rPr kumimoji="1" lang="ja-JP" altLang="en-US" dirty="0"/>
              <a:t>の性能を向上させるのが困難になってきました。</a:t>
            </a:r>
            <a:r>
              <a:rPr kumimoji="1" lang="en-US" altLang="ja-JP" dirty="0"/>
              <a:t>2003</a:t>
            </a:r>
            <a:r>
              <a:rPr kumimoji="1" lang="ja-JP" altLang="en-US" dirty="0"/>
              <a:t>年にマイクロプロセッサを主導してきた</a:t>
            </a:r>
            <a:r>
              <a:rPr kumimoji="1" lang="en-US" altLang="ja-JP" dirty="0"/>
              <a:t>Intel</a:t>
            </a:r>
            <a:r>
              <a:rPr kumimoji="1" lang="ja-JP" altLang="en-US" dirty="0"/>
              <a:t>社はその方針を変更し、単体の</a:t>
            </a:r>
            <a:r>
              <a:rPr kumimoji="1" lang="en-US" altLang="ja-JP" dirty="0"/>
              <a:t>CPU</a:t>
            </a:r>
            <a:r>
              <a:rPr kumimoji="1" lang="ja-JP" altLang="en-US" dirty="0"/>
              <a:t>の性能を向上させるのはもう止めて、一つの半導体の中の</a:t>
            </a:r>
            <a:r>
              <a:rPr kumimoji="1" lang="en-US" altLang="ja-JP" dirty="0"/>
              <a:t>CPU</a:t>
            </a:r>
            <a:r>
              <a:rPr kumimoji="1" lang="ja-JP" altLang="en-US" dirty="0"/>
              <a:t>（コア）の数を増やすことによって性能の向上を目指すことを宣言しました。マルチコア時代の到来です。現在、みなさんのお使いのノート</a:t>
            </a:r>
            <a:r>
              <a:rPr kumimoji="1" lang="en-US" altLang="ja-JP" dirty="0"/>
              <a:t>PC</a:t>
            </a:r>
            <a:r>
              <a:rPr kumimoji="1" lang="ja-JP" altLang="en-US" dirty="0" err="1"/>
              <a:t>には</a:t>
            </a:r>
            <a:r>
              <a:rPr kumimoji="1" lang="en-US" altLang="ja-JP" dirty="0"/>
              <a:t>4</a:t>
            </a:r>
            <a:r>
              <a:rPr kumimoji="1" lang="ja-JP" altLang="en-US" dirty="0"/>
              <a:t>－</a:t>
            </a:r>
            <a:r>
              <a:rPr kumimoji="1" lang="en-US" altLang="ja-JP" dirty="0"/>
              <a:t>6</a:t>
            </a:r>
            <a:r>
              <a:rPr kumimoji="1" lang="ja-JP" altLang="en-US" dirty="0"/>
              <a:t>個のコアが内蔵されています。また、コンピュータの利用はスマートフォン、タブレットと、大規模なデータセンターによるクラウドコンピューティングが主体となり、</a:t>
            </a:r>
            <a:r>
              <a:rPr kumimoji="1" lang="en-US" altLang="ja-JP" dirty="0"/>
              <a:t>80</a:t>
            </a:r>
            <a:r>
              <a:rPr kumimoji="1" lang="ja-JP" altLang="en-US" dirty="0"/>
              <a:t>年代以来、コンピュータの中心であった</a:t>
            </a:r>
            <a:r>
              <a:rPr kumimoji="1" lang="en-US" altLang="ja-JP" dirty="0"/>
              <a:t>PC</a:t>
            </a:r>
            <a:r>
              <a:rPr kumimoji="1" lang="ja-JP" altLang="en-US" dirty="0"/>
              <a:t>が衰退しています。また</a:t>
            </a:r>
            <a:r>
              <a:rPr kumimoji="1" lang="en-US" altLang="ja-JP" dirty="0"/>
              <a:t>GPU</a:t>
            </a:r>
            <a:r>
              <a:rPr kumimoji="1" lang="ja-JP" altLang="en-US" dirty="0"/>
              <a:t>など新しいタイプのコンピュータも現れ、コンピュータはますます分化し、拡散して居ます。皆さんは、</a:t>
            </a:r>
            <a:r>
              <a:rPr kumimoji="1" lang="en-US" altLang="ja-JP" dirty="0"/>
              <a:t>1980</a:t>
            </a:r>
            <a:r>
              <a:rPr kumimoji="1" lang="ja-JP" altLang="en-US" dirty="0"/>
              <a:t>年代のメインフレームから</a:t>
            </a:r>
            <a:r>
              <a:rPr kumimoji="1" lang="en-US" altLang="ja-JP" dirty="0"/>
              <a:t>PC</a:t>
            </a:r>
            <a:r>
              <a:rPr kumimoji="1" lang="ja-JP" altLang="en-US" dirty="0" err="1"/>
              <a:t>への</a:t>
            </a:r>
            <a:r>
              <a:rPr kumimoji="1" lang="ja-JP" altLang="en-US" dirty="0"/>
              <a:t>変革、</a:t>
            </a:r>
            <a:r>
              <a:rPr kumimoji="1" lang="en-US" altLang="ja-JP" dirty="0"/>
              <a:t>2003</a:t>
            </a:r>
            <a:r>
              <a:rPr kumimoji="1" lang="ja-JP" altLang="en-US"/>
              <a:t>年に起きたマルチコア革命の二つの変化を頭に入れておいてください。</a:t>
            </a:r>
          </a:p>
          <a:p>
            <a:endParaRPr kumimoji="1" lang="ja-JP" altLang="en-US"/>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31</a:t>
            </a:fld>
            <a:endParaRPr kumimoji="1" lang="ja-JP" altLang="en-US"/>
          </a:p>
        </p:txBody>
      </p:sp>
    </p:spTree>
    <p:extLst>
      <p:ext uri="{BB962C8B-B14F-4D97-AF65-F5344CB8AC3E}">
        <p14:creationId xmlns:p14="http://schemas.microsoft.com/office/powerpoint/2010/main" val="3411883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この授業では、</a:t>
            </a:r>
            <a:r>
              <a:rPr kumimoji="1" lang="en-US" altLang="ja-JP" dirty="0"/>
              <a:t>CPU</a:t>
            </a:r>
            <a:r>
              <a:rPr kumimoji="1" lang="ja-JP" altLang="en-US" dirty="0"/>
              <a:t>をハードウェア記述言語で設計し、シミュレーションしながら、その動作を理解します。以降、今日はハードウェア記述言語を概観し、シミュレーションの方法、波形の観測の仕方を勉強します。ハードウェア記述言語は二つの勢力が拮抗しています。</a:t>
            </a:r>
            <a:r>
              <a:rPr kumimoji="1" lang="en-US" altLang="ja-JP" dirty="0"/>
              <a:t>Verilog</a:t>
            </a:r>
            <a:r>
              <a:rPr kumimoji="1" lang="ja-JP" altLang="en-US" dirty="0"/>
              <a:t> </a:t>
            </a:r>
            <a:r>
              <a:rPr kumimoji="1" lang="en-US" altLang="ja-JP" dirty="0"/>
              <a:t>HDL</a:t>
            </a:r>
            <a:r>
              <a:rPr kumimoji="1" lang="ja-JP" altLang="en-US" dirty="0"/>
              <a:t>と</a:t>
            </a:r>
            <a:r>
              <a:rPr kumimoji="1" lang="en-US" altLang="ja-JP" dirty="0"/>
              <a:t>VHDL</a:t>
            </a:r>
            <a:r>
              <a:rPr kumimoji="1" lang="ja-JP" altLang="en-US" dirty="0"/>
              <a:t>です。</a:t>
            </a:r>
            <a:r>
              <a:rPr kumimoji="1" lang="en-US" altLang="ja-JP" dirty="0"/>
              <a:t>Verilog</a:t>
            </a:r>
            <a:r>
              <a:rPr kumimoji="1" lang="ja-JP" altLang="en-US" dirty="0"/>
              <a:t> </a:t>
            </a:r>
            <a:r>
              <a:rPr kumimoji="1" lang="en-US" altLang="ja-JP" dirty="0"/>
              <a:t>HDL</a:t>
            </a:r>
            <a:r>
              <a:rPr kumimoji="1" lang="ja-JP" altLang="en-US" dirty="0"/>
              <a:t>の後継言語の</a:t>
            </a:r>
            <a:r>
              <a:rPr kumimoji="1" lang="en-US" altLang="ja-JP" dirty="0"/>
              <a:t>System</a:t>
            </a:r>
            <a:r>
              <a:rPr kumimoji="1" lang="ja-JP" altLang="en-US" dirty="0"/>
              <a:t> </a:t>
            </a:r>
            <a:r>
              <a:rPr kumimoji="1" lang="en-US" altLang="ja-JP" dirty="0"/>
              <a:t>Verilog</a:t>
            </a:r>
            <a:r>
              <a:rPr kumimoji="1" lang="ja-JP" altLang="en-US" dirty="0"/>
              <a:t>も、多少は使われ始めていますが、まだ従来の</a:t>
            </a:r>
            <a:r>
              <a:rPr kumimoji="1" lang="en-US" altLang="ja-JP" dirty="0"/>
              <a:t>Verilog</a:t>
            </a:r>
            <a:r>
              <a:rPr kumimoji="1" lang="ja-JP" altLang="en-US" dirty="0"/>
              <a:t>の方が良く使われます。この二つの言語は、データの記憶と流れ、その間に行われる処理に着目して、プログラミング言語に似た言語を使ってハードウェアを記述します。このような記述を</a:t>
            </a:r>
            <a:r>
              <a:rPr kumimoji="1" lang="en-US" altLang="ja-JP" dirty="0"/>
              <a:t>RTL</a:t>
            </a:r>
            <a:r>
              <a:rPr kumimoji="1" lang="ja-JP" altLang="en-US" dirty="0"/>
              <a:t>（</a:t>
            </a:r>
            <a:r>
              <a:rPr kumimoji="1" lang="en-US" altLang="ja-JP" dirty="0"/>
              <a:t>Register</a:t>
            </a:r>
            <a:r>
              <a:rPr kumimoji="1" lang="en-US" altLang="ja-JP" baseline="0" dirty="0"/>
              <a:t> Transfer Level)</a:t>
            </a:r>
            <a:r>
              <a:rPr kumimoji="1" lang="ja-JP" altLang="en-US" baseline="0" dirty="0"/>
              <a:t>と呼びます。</a:t>
            </a:r>
            <a:r>
              <a:rPr kumimoji="1" lang="en-US" altLang="ja-JP" baseline="0" dirty="0"/>
              <a:t>RTL</a:t>
            </a:r>
            <a:r>
              <a:rPr kumimoji="1" lang="ja-JP" altLang="en-US" baseline="0" dirty="0"/>
              <a:t>設計されたハードウェアは、シミュレーションにより動作を確認した後、</a:t>
            </a:r>
            <a:r>
              <a:rPr kumimoji="1" lang="en-US" altLang="ja-JP" baseline="0" dirty="0"/>
              <a:t>CAD(Computer Aided Design)</a:t>
            </a:r>
            <a:r>
              <a:rPr kumimoji="1" lang="ja-JP" altLang="en-US" baseline="0" dirty="0"/>
              <a:t>を用いてゲート接続図（ネットリストと呼びます）の形に変換し、最適化を行います。最近は</a:t>
            </a:r>
            <a:r>
              <a:rPr kumimoji="1" lang="en-US" altLang="ja-JP" baseline="0" dirty="0"/>
              <a:t>C</a:t>
            </a:r>
            <a:r>
              <a:rPr kumimoji="1" lang="ja-JP" altLang="en-US" baseline="0" dirty="0"/>
              <a:t>言語とほとんど同じ（制約つき）言語を使って、ハードウェアで行う処理自体を記述すると、</a:t>
            </a:r>
            <a:r>
              <a:rPr kumimoji="1" lang="en-US" altLang="ja-JP" baseline="0" dirty="0"/>
              <a:t>RTL</a:t>
            </a:r>
            <a:r>
              <a:rPr kumimoji="1" lang="ja-JP" altLang="en-US" baseline="0" dirty="0"/>
              <a:t>記述に自動的に変換してくれる</a:t>
            </a:r>
            <a:r>
              <a:rPr kumimoji="1" lang="en-US" altLang="ja-JP" baseline="0" dirty="0"/>
              <a:t>HLS</a:t>
            </a:r>
            <a:r>
              <a:rPr kumimoji="1" lang="ja-JP" altLang="en-US" baseline="0" dirty="0"/>
              <a:t>（</a:t>
            </a:r>
            <a:r>
              <a:rPr kumimoji="1" lang="en-US" altLang="ja-JP" baseline="0" dirty="0"/>
              <a:t>High</a:t>
            </a:r>
            <a:r>
              <a:rPr kumimoji="1" lang="ja-JP" altLang="en-US" baseline="0" dirty="0"/>
              <a:t> </a:t>
            </a:r>
            <a:r>
              <a:rPr kumimoji="1" lang="en-US" altLang="ja-JP" baseline="0" dirty="0"/>
              <a:t>Level</a:t>
            </a:r>
            <a:r>
              <a:rPr kumimoji="1" lang="ja-JP" altLang="en-US" baseline="0" dirty="0"/>
              <a:t> </a:t>
            </a:r>
            <a:r>
              <a:rPr kumimoji="1" lang="en-US" altLang="ja-JP" baseline="0" dirty="0"/>
              <a:t>Synthesis)</a:t>
            </a:r>
            <a:r>
              <a:rPr kumimoji="1" lang="ja-JP" altLang="en-US" baseline="0" dirty="0"/>
              <a:t>技術が発展してきたため、ハードウェアを</a:t>
            </a:r>
            <a:r>
              <a:rPr kumimoji="1" lang="en-US" altLang="ja-JP" baseline="0" dirty="0"/>
              <a:t>C</a:t>
            </a:r>
            <a:r>
              <a:rPr kumimoji="1" lang="ja-JP" altLang="en-US" baseline="0" dirty="0"/>
              <a:t>言語（</a:t>
            </a:r>
            <a:r>
              <a:rPr kumimoji="1" lang="en-US" altLang="ja-JP" baseline="0" dirty="0"/>
              <a:t>Java</a:t>
            </a:r>
            <a:r>
              <a:rPr kumimoji="1" lang="ja-JP" altLang="en-US" baseline="0" dirty="0"/>
              <a:t>で設計する方法もある）で記述する方法が一般的に普及してきました。この方法は複雑なアルゴリズムをハードウェア化するのには便利ですが、</a:t>
            </a:r>
            <a:r>
              <a:rPr kumimoji="1" lang="en-US" altLang="ja-JP" baseline="0" dirty="0"/>
              <a:t>CPU</a:t>
            </a:r>
            <a:r>
              <a:rPr kumimoji="1" lang="ja-JP" altLang="en-US" baseline="0" dirty="0"/>
              <a:t>やネットワークコントローラなどタイミング制御が重要なハードウェアの記述には向いていません。用途によって使い分けられています。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32</a:t>
            </a:fld>
            <a:endParaRPr kumimoji="1" lang="ja-JP" altLang="en-US"/>
          </a:p>
        </p:txBody>
      </p:sp>
    </p:spTree>
    <p:extLst>
      <p:ext uri="{BB962C8B-B14F-4D97-AF65-F5344CB8AC3E}">
        <p14:creationId xmlns:p14="http://schemas.microsoft.com/office/powerpoint/2010/main" val="3066786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Verilog</a:t>
            </a:r>
            <a:r>
              <a:rPr kumimoji="1" lang="ja-JP" altLang="en-US" dirty="0"/>
              <a:t> </a:t>
            </a:r>
            <a:r>
              <a:rPr kumimoji="1" lang="en-US" altLang="ja-JP" dirty="0"/>
              <a:t>HDL</a:t>
            </a:r>
            <a:r>
              <a:rPr kumimoji="1" lang="ja-JP" altLang="en-US" dirty="0"/>
              <a:t>と</a:t>
            </a:r>
            <a:r>
              <a:rPr kumimoji="1" lang="en-US" altLang="ja-JP" dirty="0"/>
              <a:t>VHDL</a:t>
            </a:r>
            <a:r>
              <a:rPr kumimoji="1" lang="ja-JP" altLang="en-US" dirty="0"/>
              <a:t>は共に良く使われますが、その性格は全く違っています。</a:t>
            </a:r>
            <a:endParaRPr kumimoji="1" lang="en-US" altLang="ja-JP" dirty="0"/>
          </a:p>
          <a:p>
            <a:r>
              <a:rPr kumimoji="1" lang="ja-JP" altLang="en-US" dirty="0"/>
              <a:t>　</a:t>
            </a:r>
            <a:r>
              <a:rPr kumimoji="1" lang="en-US" altLang="ja-JP" dirty="0"/>
              <a:t>Verilog-HDL</a:t>
            </a:r>
            <a:r>
              <a:rPr kumimoji="1" lang="ja-JP" altLang="en-US" dirty="0"/>
              <a:t>は論理シミュレーションを記述する言語として誕生し、使われているうちに標準化されたデファクトスタンダードです。構文（シンタックス）は</a:t>
            </a:r>
            <a:r>
              <a:rPr kumimoji="1" lang="en-US" altLang="ja-JP" dirty="0"/>
              <a:t>Pascal</a:t>
            </a:r>
            <a:r>
              <a:rPr kumimoji="1" lang="ja-JP" altLang="en-US" dirty="0"/>
              <a:t>風と称していますが、ウソで、</a:t>
            </a:r>
            <a:r>
              <a:rPr kumimoji="1" lang="en-US" altLang="ja-JP" dirty="0"/>
              <a:t>Pascal</a:t>
            </a:r>
            <a:r>
              <a:rPr kumimoji="1" lang="ja-JP" altLang="en-US" dirty="0"/>
              <a:t>とは結構違った独自の構文です。シミュレーションが動作すれば、そのハードウェアの様子が分かるので、とにかく動作することが重要です。このため、</a:t>
            </a:r>
            <a:r>
              <a:rPr kumimoji="1" lang="en-US" altLang="ja-JP" dirty="0"/>
              <a:t>Verilog</a:t>
            </a:r>
            <a:r>
              <a:rPr kumimoji="1" lang="ja-JP" altLang="en-US" dirty="0"/>
              <a:t> </a:t>
            </a:r>
            <a:r>
              <a:rPr kumimoji="1" lang="en-US" altLang="ja-JP" dirty="0"/>
              <a:t>HDL</a:t>
            </a:r>
            <a:r>
              <a:rPr kumimoji="1" lang="ja-JP" altLang="en-US" dirty="0"/>
              <a:t>は、宣言などをいい加減に書いてもシミュレーション上は動作してしまいます。これはありがたいことなんですが、合成の段階までに問題点に気づかないと、とんでもないバグを含んだハードウェアを生成することになります。</a:t>
            </a:r>
            <a:r>
              <a:rPr kumimoji="1" lang="en-US" altLang="ja-JP" dirty="0"/>
              <a:t>Verilog</a:t>
            </a:r>
            <a:r>
              <a:rPr kumimoji="1" lang="ja-JP" altLang="en-US" dirty="0"/>
              <a:t> </a:t>
            </a:r>
            <a:r>
              <a:rPr kumimoji="1" lang="en-US" altLang="ja-JP" dirty="0" err="1"/>
              <a:t>HDL</a:t>
            </a:r>
            <a:r>
              <a:rPr kumimoji="1" lang="ja-JP" altLang="en-US" dirty="0"/>
              <a:t>は、文法上不合理な点を色々持っているため、これを改良した</a:t>
            </a:r>
            <a:r>
              <a:rPr kumimoji="1" lang="en-US" altLang="ja-JP" dirty="0"/>
              <a:t>System Verilog</a:t>
            </a:r>
            <a:r>
              <a:rPr kumimoji="1" lang="ja-JP" altLang="en-US" dirty="0"/>
              <a:t>が登場しています。しかし、ツールが対応しないので、ここでは使いません。ここで使う文法の範囲ならば</a:t>
            </a:r>
            <a:r>
              <a:rPr kumimoji="1" lang="en-US" altLang="ja-JP" dirty="0"/>
              <a:t>Verilog</a:t>
            </a:r>
            <a:r>
              <a:rPr kumimoji="1" lang="ja-JP" altLang="en-US" dirty="0"/>
              <a:t>も</a:t>
            </a:r>
            <a:r>
              <a:rPr kumimoji="1" lang="en-US" altLang="ja-JP" dirty="0"/>
              <a:t>System</a:t>
            </a:r>
            <a:r>
              <a:rPr kumimoji="1" lang="ja-JP" altLang="en-US" dirty="0"/>
              <a:t> </a:t>
            </a:r>
            <a:r>
              <a:rPr kumimoji="1" lang="en-US" altLang="ja-JP" dirty="0"/>
              <a:t>Verilog</a:t>
            </a:r>
            <a:r>
              <a:rPr kumimoji="1" lang="ja-JP" altLang="en-US" dirty="0"/>
              <a:t>もさほど変わりません。</a:t>
            </a:r>
            <a:endParaRPr kumimoji="1" lang="en-US" altLang="ja-JP" dirty="0"/>
          </a:p>
          <a:p>
            <a:r>
              <a:rPr kumimoji="1" lang="ja-JP" altLang="en-US" dirty="0"/>
              <a:t>　一方、</a:t>
            </a:r>
            <a:r>
              <a:rPr kumimoji="1" lang="en-US" altLang="ja-JP" dirty="0"/>
              <a:t>VHDL</a:t>
            </a:r>
            <a:r>
              <a:rPr kumimoji="1" lang="ja-JP" altLang="en-US" dirty="0"/>
              <a:t>はハードウェアの仕様書記述用の言語が発達したもので、厳格な構文を持ちエラーチェックをきっちり行います。米国国防省が制定した</a:t>
            </a:r>
            <a:r>
              <a:rPr kumimoji="1" lang="en-US" altLang="ja-JP" dirty="0"/>
              <a:t>PL/I</a:t>
            </a:r>
            <a:r>
              <a:rPr kumimoji="1" lang="ja-JP" altLang="en-US" dirty="0" err="1"/>
              <a:t>、</a:t>
            </a:r>
            <a:r>
              <a:rPr kumimoji="1" lang="en-US" altLang="ja-JP" dirty="0"/>
              <a:t>ADA</a:t>
            </a:r>
            <a:r>
              <a:rPr kumimoji="1" lang="ja-JP" altLang="en-US" dirty="0"/>
              <a:t>の流れを汲む構文で、国際標準としてトップダウンに制定されました（</a:t>
            </a:r>
            <a:r>
              <a:rPr kumimoji="1" lang="en-US" altLang="ja-JP" dirty="0"/>
              <a:t>PL/I</a:t>
            </a:r>
            <a:r>
              <a:rPr kumimoji="1" lang="ja-JP" altLang="en-US" dirty="0"/>
              <a:t>と</a:t>
            </a:r>
            <a:r>
              <a:rPr kumimoji="1" lang="en-US" altLang="ja-JP" dirty="0"/>
              <a:t>ADA</a:t>
            </a:r>
            <a:r>
              <a:rPr kumimoji="1" lang="ja-JP" altLang="en-US" dirty="0"/>
              <a:t>は、米国国防省がこれ以外の言語で書いたソフトウェアの納入を認めなかったため、プログラミング言語として一時期相当使われました。しかし、あまりの融通の利かなさに腹を立てたプログラマたちは、長年の苦闘の末にこれを絶滅に追い込みました）。記述が厳格なので、シンタックスエラーを修正する段階でバグをかなり減らすことができます。一方、簡単なハードウェアの記述にも多数の行数を要するので不便です。</a:t>
            </a:r>
            <a:endParaRPr kumimoji="1" lang="en-US" altLang="ja-JP" dirty="0"/>
          </a:p>
          <a:p>
            <a:r>
              <a:rPr kumimoji="1" lang="ja-JP" altLang="en-US" dirty="0"/>
              <a:t>　本大学の情報工学科では</a:t>
            </a:r>
            <a:r>
              <a:rPr kumimoji="1" lang="en-US" altLang="ja-JP" dirty="0"/>
              <a:t>Verilog</a:t>
            </a:r>
            <a:r>
              <a:rPr kumimoji="1" lang="ja-JP" altLang="en-US" dirty="0"/>
              <a:t>　</a:t>
            </a:r>
            <a:r>
              <a:rPr kumimoji="1" lang="en-US" altLang="ja-JP" dirty="0"/>
              <a:t>HDL</a:t>
            </a:r>
            <a:r>
              <a:rPr kumimoji="1" lang="ja-JP" altLang="en-US" dirty="0"/>
              <a:t>を使います。僕は最初は</a:t>
            </a:r>
            <a:r>
              <a:rPr kumimoji="1" lang="en-US" altLang="ja-JP" dirty="0"/>
              <a:t>VHDL</a:t>
            </a:r>
            <a:r>
              <a:rPr kumimoji="1" lang="ja-JP" altLang="en-US" dirty="0"/>
              <a:t>を使っていた（使っていた</a:t>
            </a:r>
            <a:r>
              <a:rPr kumimoji="1" lang="en-US" altLang="ja-JP" dirty="0"/>
              <a:t>CAD</a:t>
            </a:r>
            <a:r>
              <a:rPr kumimoji="1" lang="ja-JP" altLang="en-US" dirty="0"/>
              <a:t>がこれしか受け付けなかった）のですが、この言語があまり好きになれず、</a:t>
            </a:r>
            <a:r>
              <a:rPr kumimoji="1" lang="en-US" altLang="ja-JP" dirty="0"/>
              <a:t>Verilog</a:t>
            </a:r>
            <a:r>
              <a:rPr kumimoji="1" lang="ja-JP" altLang="en-US" dirty="0"/>
              <a:t> </a:t>
            </a:r>
            <a:r>
              <a:rPr kumimoji="1" lang="en-US" altLang="ja-JP" dirty="0"/>
              <a:t>HDL</a:t>
            </a:r>
            <a:r>
              <a:rPr kumimoji="1" lang="ja-JP" altLang="en-US" dirty="0"/>
              <a:t>に切り替えました。</a:t>
            </a:r>
            <a:r>
              <a:rPr kumimoji="1" lang="en-US" altLang="ja-JP" dirty="0"/>
              <a:t>VHDL</a:t>
            </a:r>
            <a:r>
              <a:rPr kumimoji="1" lang="ja-JP" altLang="en-US" dirty="0"/>
              <a:t>でハードウェアを設計していると、新しいシステムを設計するんだ、というクリエイティブなことをやっているのではなくて、わかりきったシステムの仕様書を書いているような気分になってくるんです。もちろん、なんで書こうとクリエイティブな設計はできるのですが、ま、気分の問題です。幸いにして最近の</a:t>
            </a:r>
            <a:r>
              <a:rPr kumimoji="1" lang="en-US" altLang="ja-JP" dirty="0"/>
              <a:t>CAD</a:t>
            </a:r>
            <a:r>
              <a:rPr kumimoji="1" lang="ja-JP" altLang="en-US" dirty="0"/>
              <a:t>は両方を受け付けてくれますので、どちらかで設計できれば問題ありません。</a:t>
            </a:r>
            <a:endParaRPr kumimoji="1" lang="en-US" altLang="ja-JP" dirty="0"/>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33</a:t>
            </a:fld>
            <a:endParaRPr kumimoji="1" lang="ja-JP" altLang="en-US"/>
          </a:p>
        </p:txBody>
      </p:sp>
    </p:spTree>
    <p:extLst>
      <p:ext uri="{BB962C8B-B14F-4D97-AF65-F5344CB8AC3E}">
        <p14:creationId xmlns:p14="http://schemas.microsoft.com/office/powerpoint/2010/main" val="2011171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次にこのダウンロードされたファイルを解凍します。このファイルは</a:t>
            </a:r>
            <a:r>
              <a:rPr kumimoji="1" lang="en-US" altLang="ja-JP" dirty="0"/>
              <a:t>tar</a:t>
            </a:r>
            <a:r>
              <a:rPr kumimoji="1" lang="ja-JP" altLang="en-US" dirty="0"/>
              <a:t>という由緒正しい</a:t>
            </a:r>
            <a:r>
              <a:rPr kumimoji="1" lang="en-US" altLang="ja-JP" dirty="0"/>
              <a:t>Linux</a:t>
            </a:r>
            <a:r>
              <a:rPr kumimoji="1" lang="ja-JP" altLang="en-US" dirty="0"/>
              <a:t>のアーカイブ（書庫、ファイルをまとめて一つにするやり方）形式になっています。（なんてったって</a:t>
            </a:r>
            <a:r>
              <a:rPr kumimoji="1" lang="en-US" altLang="ja-JP" dirty="0"/>
              <a:t>tar</a:t>
            </a:r>
            <a:r>
              <a:rPr kumimoji="1" lang="ja-JP" altLang="en-US" dirty="0"/>
              <a:t>の</a:t>
            </a:r>
            <a:r>
              <a:rPr kumimoji="1" lang="en-US" altLang="ja-JP" dirty="0"/>
              <a:t>t</a:t>
            </a:r>
            <a:r>
              <a:rPr kumimoji="1" lang="ja-JP" altLang="en-US" dirty="0"/>
              <a:t>は</a:t>
            </a:r>
            <a:r>
              <a:rPr kumimoji="1" lang="en-US" altLang="ja-JP" dirty="0"/>
              <a:t>tape</a:t>
            </a:r>
            <a:r>
              <a:rPr kumimoji="1" lang="ja-JP" altLang="en-US" dirty="0"/>
              <a:t>でテープ時代から使われてたものです）ダウンロード先のディレクトリに行き、</a:t>
            </a:r>
            <a:r>
              <a:rPr kumimoji="1" lang="en-US" altLang="ja-JP" dirty="0"/>
              <a:t>tar </a:t>
            </a:r>
            <a:r>
              <a:rPr kumimoji="1" lang="en-US" altLang="ja-JP" dirty="0" err="1"/>
              <a:t>xvf</a:t>
            </a:r>
            <a:r>
              <a:rPr kumimoji="1" lang="en-US" altLang="ja-JP" dirty="0"/>
              <a:t> 1kai.tar</a:t>
            </a:r>
            <a:r>
              <a:rPr kumimoji="1" lang="ja-JP" altLang="en-US" dirty="0"/>
              <a:t>というコマンドで解凍します。そうすると</a:t>
            </a:r>
            <a:r>
              <a:rPr kumimoji="1" lang="en-US" altLang="ja-JP" dirty="0"/>
              <a:t>1kai</a:t>
            </a:r>
            <a:r>
              <a:rPr kumimoji="1" lang="ja-JP" altLang="en-US" dirty="0"/>
              <a:t>というディレクトリが出来てくるので、このディレクトリに入ります。以降、解説する演習用ファイルもこのディレクトリに入っています。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34</a:t>
            </a:fld>
            <a:endParaRPr kumimoji="1" lang="ja-JP" altLang="en-US"/>
          </a:p>
        </p:txBody>
      </p:sp>
    </p:spTree>
    <p:extLst>
      <p:ext uri="{BB962C8B-B14F-4D97-AF65-F5344CB8AC3E}">
        <p14:creationId xmlns:p14="http://schemas.microsoft.com/office/powerpoint/2010/main" val="409838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ファイルを</a:t>
            </a:r>
            <a:r>
              <a:rPr kumimoji="1" lang="en-US" altLang="ja-JP" dirty="0" err="1"/>
              <a:t>wget</a:t>
            </a:r>
            <a:r>
              <a:rPr kumimoji="1" lang="ja-JP" altLang="en-US" dirty="0"/>
              <a:t>して解凍します。</a:t>
            </a:r>
            <a:r>
              <a:rPr kumimoji="1" lang="en-US" altLang="ja-JP" dirty="0" err="1"/>
              <a:t>wget</a:t>
            </a:r>
            <a:r>
              <a:rPr kumimoji="1" lang="ja-JP" altLang="en-US" dirty="0"/>
              <a:t>は、</a:t>
            </a:r>
            <a:r>
              <a:rPr kumimoji="1" lang="en-US" altLang="ja-JP" dirty="0"/>
              <a:t>Web</a:t>
            </a:r>
            <a:r>
              <a:rPr kumimoji="1" lang="ja-JP" altLang="en-US" dirty="0"/>
              <a:t>名、ファイル名を間違えても</a:t>
            </a:r>
            <a:r>
              <a:rPr kumimoji="1" lang="en-US" altLang="ja-JP" dirty="0"/>
              <a:t>kai.tar</a:t>
            </a:r>
            <a:r>
              <a:rPr kumimoji="1" lang="ja-JP" altLang="en-US" dirty="0"/>
              <a:t>を作ってしまうので、失敗したら消してください。失敗すると、</a:t>
            </a:r>
            <a:r>
              <a:rPr kumimoji="1" lang="en-US" altLang="ja-JP" dirty="0"/>
              <a:t>tar </a:t>
            </a:r>
            <a:r>
              <a:rPr kumimoji="1" lang="en-US" altLang="ja-JP" dirty="0" err="1"/>
              <a:t>xvf</a:t>
            </a:r>
            <a:r>
              <a:rPr kumimoji="1" lang="ja-JP" altLang="en-US" dirty="0"/>
              <a:t>がうまく行かないです。このファイルは</a:t>
            </a:r>
            <a:r>
              <a:rPr kumimoji="1" lang="en-US" altLang="ja-JP" dirty="0"/>
              <a:t>tar</a:t>
            </a:r>
            <a:r>
              <a:rPr kumimoji="1" lang="ja-JP" altLang="en-US" dirty="0"/>
              <a:t>という由緒正しい</a:t>
            </a:r>
            <a:r>
              <a:rPr kumimoji="1" lang="en-US" altLang="ja-JP" dirty="0"/>
              <a:t>Linux</a:t>
            </a:r>
            <a:r>
              <a:rPr kumimoji="1" lang="ja-JP" altLang="en-US" dirty="0"/>
              <a:t>のアーカイブ（書庫、ファイルをまとめて一つにするやり方）形式になっています。（なんてったって</a:t>
            </a:r>
            <a:r>
              <a:rPr kumimoji="1" lang="en-US" altLang="ja-JP" dirty="0"/>
              <a:t>tar</a:t>
            </a:r>
            <a:r>
              <a:rPr kumimoji="1" lang="ja-JP" altLang="en-US" dirty="0"/>
              <a:t>の</a:t>
            </a:r>
            <a:r>
              <a:rPr kumimoji="1" lang="en-US" altLang="ja-JP" dirty="0"/>
              <a:t>t</a:t>
            </a:r>
            <a:r>
              <a:rPr kumimoji="1" lang="ja-JP" altLang="en-US" dirty="0"/>
              <a:t>は</a:t>
            </a:r>
            <a:r>
              <a:rPr kumimoji="1" lang="en-US" altLang="ja-JP" dirty="0"/>
              <a:t>tape</a:t>
            </a:r>
            <a:r>
              <a:rPr kumimoji="1" lang="ja-JP" altLang="en-US" dirty="0"/>
              <a:t>でテープ時代から使われてたものです）ダウンロード先のディレクトリに行き、</a:t>
            </a:r>
            <a:r>
              <a:rPr kumimoji="1" lang="en-US" altLang="ja-JP" dirty="0"/>
              <a:t>tar </a:t>
            </a:r>
            <a:r>
              <a:rPr kumimoji="1" lang="en-US" altLang="ja-JP" dirty="0" err="1"/>
              <a:t>xvf</a:t>
            </a:r>
            <a:r>
              <a:rPr kumimoji="1" lang="en-US" altLang="ja-JP" dirty="0"/>
              <a:t> 1kai.tar</a:t>
            </a:r>
            <a:r>
              <a:rPr kumimoji="1" lang="ja-JP" altLang="en-US" dirty="0"/>
              <a:t>というコマンドで解凍します。そうすると</a:t>
            </a:r>
            <a:r>
              <a:rPr kumimoji="1" lang="en-US" altLang="ja-JP" dirty="0"/>
              <a:t>1kai</a:t>
            </a:r>
            <a:r>
              <a:rPr kumimoji="1" lang="ja-JP" altLang="en-US" dirty="0"/>
              <a:t>というディレクトリが出来てくるので、このディレクトリに入ります。以降、解説する演習用ファイルもこのディレクトリに入っています。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35</a:t>
            </a:fld>
            <a:endParaRPr kumimoji="1" lang="ja-JP" altLang="en-US"/>
          </a:p>
        </p:txBody>
      </p:sp>
    </p:spTree>
    <p:extLst>
      <p:ext uri="{BB962C8B-B14F-4D97-AF65-F5344CB8AC3E}">
        <p14:creationId xmlns:p14="http://schemas.microsoft.com/office/powerpoint/2010/main" val="2696137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では、演習用ディレクトリ中の</a:t>
            </a:r>
            <a:r>
              <a:rPr kumimoji="1" lang="en-US" altLang="ja-JP" dirty="0" err="1"/>
              <a:t>adder.v</a:t>
            </a:r>
            <a:r>
              <a:rPr kumimoji="1" lang="ja-JP" altLang="en-US" dirty="0"/>
              <a:t>を見てみましょう。これが</a:t>
            </a:r>
            <a:r>
              <a:rPr kumimoji="1" lang="en-US" altLang="ja-JP" dirty="0"/>
              <a:t>Verilog HDL</a:t>
            </a:r>
            <a:r>
              <a:rPr kumimoji="1" lang="ja-JP" altLang="en-US" dirty="0"/>
              <a:t>で書いた</a:t>
            </a:r>
            <a:r>
              <a:rPr kumimoji="1" lang="en-US" altLang="ja-JP" dirty="0"/>
              <a:t>1</a:t>
            </a:r>
            <a:r>
              <a:rPr kumimoji="1" lang="ja-JP" altLang="en-US" dirty="0"/>
              <a:t>ビットの加算器です。</a:t>
            </a:r>
            <a:r>
              <a:rPr kumimoji="1" lang="en-US" altLang="ja-JP" dirty="0"/>
              <a:t>C</a:t>
            </a:r>
            <a:r>
              <a:rPr kumimoji="1" lang="ja-JP" altLang="en-US" dirty="0"/>
              <a:t>言語のプログラムの拡張子を</a:t>
            </a:r>
            <a:r>
              <a:rPr kumimoji="1" lang="en-US" altLang="ja-JP" dirty="0"/>
              <a:t>.c</a:t>
            </a:r>
            <a:r>
              <a:rPr kumimoji="1" lang="ja-JP" altLang="en-US" dirty="0"/>
              <a:t>にしたのと同様に、</a:t>
            </a:r>
            <a:r>
              <a:rPr kumimoji="1" lang="en-US" altLang="ja-JP" dirty="0"/>
              <a:t>Verilog HDL</a:t>
            </a:r>
            <a:r>
              <a:rPr kumimoji="1" lang="ja-JP" altLang="en-US" dirty="0"/>
              <a:t>のファイルの拡張子は</a:t>
            </a:r>
            <a:r>
              <a:rPr kumimoji="1" lang="en-US" altLang="ja-JP" dirty="0"/>
              <a:t>.v</a:t>
            </a:r>
            <a:r>
              <a:rPr kumimoji="1" lang="ja-JP" altLang="en-US" dirty="0"/>
              <a:t>にします。また、ファイル名はトップモジュール名（最上位階層のモジュール名、ここでは</a:t>
            </a:r>
            <a:r>
              <a:rPr kumimoji="1" lang="en-US" altLang="ja-JP" dirty="0"/>
              <a:t>adder</a:t>
            </a:r>
            <a:r>
              <a:rPr kumimoji="1" lang="ja-JP" altLang="en-US" dirty="0"/>
              <a:t>）にします。エディタは皆さんの好きなのを使ってください。僕は</a:t>
            </a:r>
            <a:r>
              <a:rPr kumimoji="1" lang="en-US" altLang="ja-JP" dirty="0"/>
              <a:t>vi</a:t>
            </a:r>
            <a:r>
              <a:rPr kumimoji="1" lang="ja-JP" altLang="en-US" dirty="0"/>
              <a:t>を使いますが、皆さんは</a:t>
            </a:r>
            <a:r>
              <a:rPr kumimoji="1" lang="en-US" altLang="ja-JP" dirty="0" err="1"/>
              <a:t>emacs</a:t>
            </a:r>
            <a:r>
              <a:rPr kumimoji="1" lang="ja-JP" altLang="en-US" dirty="0"/>
              <a:t>がお好きな方が多いかと思います。</a:t>
            </a:r>
            <a:endParaRPr kumimoji="1" lang="en-US" altLang="ja-JP" dirty="0"/>
          </a:p>
          <a:p>
            <a:r>
              <a:rPr kumimoji="1" lang="ja-JP" altLang="en-US" dirty="0"/>
              <a:t>さて、まず最初の行はコメントです。コメントの付け方は</a:t>
            </a:r>
            <a:r>
              <a:rPr kumimoji="1" lang="en-US" altLang="ja-JP" dirty="0"/>
              <a:t>C</a:t>
            </a:r>
            <a:r>
              <a:rPr kumimoji="1" lang="ja-JP" altLang="en-US" dirty="0"/>
              <a:t>と同じで</a:t>
            </a:r>
            <a:r>
              <a:rPr kumimoji="1" lang="en-US" altLang="ja-JP" dirty="0"/>
              <a:t>/*  */</a:t>
            </a:r>
            <a:r>
              <a:rPr kumimoji="1" lang="ja-JP" altLang="en-US" dirty="0"/>
              <a:t>で囲むか、</a:t>
            </a:r>
            <a:r>
              <a:rPr kumimoji="1" lang="en-US" altLang="ja-JP" dirty="0"/>
              <a:t>//</a:t>
            </a:r>
            <a:r>
              <a:rPr kumimoji="1" lang="ja-JP" altLang="en-US" dirty="0"/>
              <a:t>の後に書くかどちらかです。ここで日本語を使いたくなる人が居ると思いますが、日本語のフォントがトラブルの元となるので止めてください。英語でコメントを付けましょう。さて、</a:t>
            </a:r>
            <a:r>
              <a:rPr kumimoji="1" lang="en-US" altLang="ja-JP" dirty="0"/>
              <a:t>Verilog</a:t>
            </a:r>
            <a:r>
              <a:rPr kumimoji="1" lang="ja-JP" altLang="en-US" dirty="0"/>
              <a:t>　</a:t>
            </a:r>
            <a:r>
              <a:rPr kumimoji="1" lang="en-US" altLang="ja-JP" dirty="0"/>
              <a:t>HDL</a:t>
            </a:r>
            <a:r>
              <a:rPr kumimoji="1" lang="ja-JP" altLang="en-US" dirty="0"/>
              <a:t>は（</a:t>
            </a:r>
            <a:r>
              <a:rPr kumimoji="1" lang="en-US" altLang="ja-JP" dirty="0"/>
              <a:t>VHDL</a:t>
            </a:r>
            <a:r>
              <a:rPr kumimoji="1" lang="ja-JP" altLang="en-US" dirty="0"/>
              <a:t>も）、ハードウェアをモジュールという単位で階層的に記述していきます。この場合</a:t>
            </a:r>
            <a:r>
              <a:rPr kumimoji="1" lang="en-US" altLang="ja-JP" dirty="0"/>
              <a:t>1</a:t>
            </a:r>
            <a:r>
              <a:rPr kumimoji="1" lang="ja-JP" altLang="en-US" dirty="0"/>
              <a:t>ビットの加算器が</a:t>
            </a:r>
            <a:r>
              <a:rPr kumimoji="1" lang="en-US" altLang="ja-JP" dirty="0"/>
              <a:t>1</a:t>
            </a:r>
            <a:r>
              <a:rPr kumimoji="1" lang="ja-JP" altLang="en-US" dirty="0" err="1"/>
              <a:t>つの</a:t>
            </a:r>
            <a:r>
              <a:rPr kumimoji="1" lang="ja-JP" altLang="en-US" dirty="0"/>
              <a:t>モジュールになります。</a:t>
            </a:r>
            <a:r>
              <a:rPr kumimoji="1" lang="en-US" altLang="ja-JP" dirty="0"/>
              <a:t>Verilog</a:t>
            </a:r>
            <a:r>
              <a:rPr kumimoji="1" lang="ja-JP" altLang="en-US" dirty="0"/>
              <a:t>の記述はモジュールの定義から始まります。</a:t>
            </a:r>
            <a:endParaRPr kumimoji="1" lang="en-US" altLang="ja-JP" dirty="0"/>
          </a:p>
          <a:p>
            <a:r>
              <a:rPr kumimoji="1" lang="en-US" altLang="ja-JP" dirty="0"/>
              <a:t>module</a:t>
            </a:r>
            <a:r>
              <a:rPr kumimoji="1" lang="ja-JP" altLang="en-US" dirty="0"/>
              <a:t>文の後にモジュール名を書き、これに続く（　）内に入出力端子を定義してやることでモジュールが定義されます。ここでは</a:t>
            </a:r>
            <a:r>
              <a:rPr kumimoji="1" lang="en-US" altLang="ja-JP" dirty="0"/>
              <a:t>adder</a:t>
            </a:r>
            <a:r>
              <a:rPr kumimoji="1" lang="ja-JP" altLang="en-US" dirty="0"/>
              <a:t>がモジュール名で、</a:t>
            </a:r>
            <a:r>
              <a:rPr kumimoji="1" lang="en-US" altLang="ja-JP" dirty="0"/>
              <a:t>input</a:t>
            </a:r>
            <a:r>
              <a:rPr kumimoji="1" lang="ja-JP" altLang="en-US" dirty="0"/>
              <a:t>の後の</a:t>
            </a:r>
            <a:r>
              <a:rPr kumimoji="1" lang="en-US" altLang="ja-JP" dirty="0" err="1"/>
              <a:t>a,b</a:t>
            </a:r>
            <a:r>
              <a:rPr kumimoji="1" lang="ja-JP" altLang="en-US" dirty="0"/>
              <a:t>が入力端子名、</a:t>
            </a:r>
            <a:r>
              <a:rPr kumimoji="1" lang="en-US" altLang="ja-JP" dirty="0"/>
              <a:t>output</a:t>
            </a:r>
            <a:r>
              <a:rPr kumimoji="1" lang="ja-JP" altLang="en-US" dirty="0"/>
              <a:t>の後の</a:t>
            </a:r>
            <a:r>
              <a:rPr kumimoji="1" lang="en-US" altLang="ja-JP" dirty="0"/>
              <a:t>s</a:t>
            </a:r>
            <a:r>
              <a:rPr kumimoji="1" lang="ja-JP" altLang="en-US" dirty="0"/>
              <a:t>が出力端子名です。後に紹介する方法で指定しない場合は</a:t>
            </a:r>
            <a:r>
              <a:rPr kumimoji="1" lang="en-US" altLang="ja-JP" dirty="0"/>
              <a:t>1</a:t>
            </a:r>
            <a:r>
              <a:rPr kumimoji="1" lang="ja-JP" altLang="en-US" dirty="0"/>
              <a:t>ビットの端子として宣言されます。</a:t>
            </a:r>
            <a:endParaRPr kumimoji="1" lang="en-US" altLang="ja-JP" dirty="0"/>
          </a:p>
          <a:p>
            <a:r>
              <a:rPr kumimoji="1" lang="ja-JP" altLang="en-US" dirty="0"/>
              <a:t>これらはカンマで区切っていくつでも並べて書くことができます。</a:t>
            </a:r>
            <a:r>
              <a:rPr kumimoji="1" lang="en-US" altLang="ja-JP" dirty="0"/>
              <a:t>input</a:t>
            </a:r>
            <a:r>
              <a:rPr kumimoji="1" lang="ja-JP" altLang="en-US" dirty="0"/>
              <a:t>文、</a:t>
            </a:r>
            <a:r>
              <a:rPr kumimoji="1" lang="en-US" altLang="ja-JP" dirty="0"/>
              <a:t>output</a:t>
            </a:r>
            <a:r>
              <a:rPr kumimoji="1" lang="ja-JP" altLang="en-US" dirty="0"/>
              <a:t>文自体が複数出てきても問題ありません。ここで</a:t>
            </a:r>
            <a:r>
              <a:rPr kumimoji="1" lang="en-US" altLang="ja-JP" dirty="0"/>
              <a:t>C</a:t>
            </a:r>
            <a:r>
              <a:rPr kumimoji="1" lang="ja-JP" altLang="en-US" dirty="0"/>
              <a:t>言語との違いは、なぜか最後の　）の後にセミコロンが必要な点です。</a:t>
            </a:r>
            <a:endParaRPr kumimoji="1" lang="en-US" altLang="ja-JP" dirty="0"/>
          </a:p>
          <a:p>
            <a:r>
              <a:rPr kumimoji="1" lang="ja-JP" altLang="en-US" dirty="0"/>
              <a:t>モジュールを定義したら、次からの文はそのモジュールの構造あるいは動作を書きます。ここでは</a:t>
            </a:r>
            <a:r>
              <a:rPr kumimoji="1" lang="en-US" altLang="ja-JP" dirty="0"/>
              <a:t>assign s=</a:t>
            </a:r>
            <a:r>
              <a:rPr kumimoji="1" lang="en-US" altLang="ja-JP" dirty="0" err="1"/>
              <a:t>a+b</a:t>
            </a:r>
            <a:r>
              <a:rPr kumimoji="1" lang="en-US" altLang="ja-JP" dirty="0"/>
              <a:t>;</a:t>
            </a:r>
            <a:r>
              <a:rPr kumimoji="1" lang="ja-JP" altLang="en-US" dirty="0"/>
              <a:t>で</a:t>
            </a:r>
            <a:r>
              <a:rPr kumimoji="1" lang="en-US" altLang="ja-JP" dirty="0"/>
              <a:t>a</a:t>
            </a:r>
            <a:r>
              <a:rPr kumimoji="1" lang="ja-JP" altLang="en-US" dirty="0"/>
              <a:t>入力と</a:t>
            </a:r>
            <a:r>
              <a:rPr kumimoji="1" lang="en-US" altLang="ja-JP" dirty="0"/>
              <a:t>b</a:t>
            </a:r>
            <a:r>
              <a:rPr kumimoji="1" lang="ja-JP" altLang="en-US" dirty="0"/>
              <a:t>入力の加算結果を</a:t>
            </a:r>
            <a:r>
              <a:rPr kumimoji="1" lang="en-US" altLang="ja-JP" dirty="0"/>
              <a:t>s</a:t>
            </a:r>
            <a:r>
              <a:rPr kumimoji="1" lang="ja-JP" altLang="en-US" dirty="0"/>
              <a:t>に出力する、あるいは</a:t>
            </a:r>
            <a:r>
              <a:rPr kumimoji="1" lang="en-US" altLang="ja-JP" dirty="0"/>
              <a:t>a</a:t>
            </a:r>
            <a:r>
              <a:rPr kumimoji="1" lang="ja-JP" altLang="en-US" dirty="0"/>
              <a:t>と</a:t>
            </a:r>
            <a:r>
              <a:rPr kumimoji="1" lang="en-US" altLang="ja-JP" dirty="0"/>
              <a:t>b</a:t>
            </a:r>
            <a:r>
              <a:rPr kumimoji="1" lang="ja-JP" altLang="en-US" dirty="0"/>
              <a:t>を加算器に入れた出力をｓに接続する、という意味があります。</a:t>
            </a:r>
            <a:r>
              <a:rPr kumimoji="1" lang="en-US" altLang="ja-JP" dirty="0"/>
              <a:t>Verilog</a:t>
            </a:r>
            <a:r>
              <a:rPr kumimoji="1" lang="ja-JP" altLang="en-US" dirty="0"/>
              <a:t>では単純に＝を使うことはできず、必ず</a:t>
            </a:r>
            <a:r>
              <a:rPr kumimoji="1" lang="en-US" altLang="ja-JP" dirty="0"/>
              <a:t>assign</a:t>
            </a:r>
            <a:r>
              <a:rPr kumimoji="1" lang="ja-JP" altLang="en-US" dirty="0"/>
              <a:t>を先に付けます。（これについては後に詳しく解説します。）文の終わりは</a:t>
            </a:r>
            <a:r>
              <a:rPr kumimoji="1" lang="en-US" altLang="ja-JP" dirty="0"/>
              <a:t>C</a:t>
            </a:r>
            <a:r>
              <a:rPr kumimoji="1" lang="ja-JP" altLang="en-US" dirty="0"/>
              <a:t>言語と同様にセミコロンを付けます。</a:t>
            </a:r>
            <a:endParaRPr kumimoji="1" lang="en-US" altLang="ja-JP" dirty="0"/>
          </a:p>
          <a:p>
            <a:r>
              <a:rPr kumimoji="1" lang="ja-JP" altLang="en-US" dirty="0"/>
              <a:t>このモジュールはこれで終わりなので、</a:t>
            </a:r>
            <a:r>
              <a:rPr kumimoji="1" lang="en-US" altLang="ja-JP" dirty="0" err="1"/>
              <a:t>endmodule</a:t>
            </a:r>
            <a:r>
              <a:rPr kumimoji="1" lang="ja-JP" altLang="en-US" dirty="0"/>
              <a:t>文でモジュールの終わりを宣言します。この文の終わりにはセミコロンを付けてはいけません。</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36</a:t>
            </a:fld>
            <a:endParaRPr kumimoji="1" lang="ja-JP" altLang="en-US"/>
          </a:p>
        </p:txBody>
      </p:sp>
    </p:spTree>
    <p:extLst>
      <p:ext uri="{BB962C8B-B14F-4D97-AF65-F5344CB8AC3E}">
        <p14:creationId xmlns:p14="http://schemas.microsoft.com/office/powerpoint/2010/main" val="585491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adder.v</a:t>
            </a:r>
            <a:r>
              <a:rPr kumimoji="1" lang="ja-JP" altLang="en-US" dirty="0"/>
              <a:t>を記述したらこれをシミュレーションしてテストする必要があり、このために別のモジュールが必要になります。このモジュールは、実際のハードウェアではなく、特定のモジュールをテストするだけの目的の記述で、テストベンチと呼ばれます。ここでは</a:t>
            </a:r>
            <a:r>
              <a:rPr kumimoji="1" lang="en-US" altLang="ja-JP" dirty="0"/>
              <a:t>module test</a:t>
            </a:r>
            <a:r>
              <a:rPr kumimoji="1" lang="ja-JP" altLang="en-US" dirty="0"/>
              <a:t>を</a:t>
            </a:r>
            <a:r>
              <a:rPr kumimoji="1" lang="en-US" altLang="ja-JP" dirty="0" err="1"/>
              <a:t>test.v</a:t>
            </a:r>
            <a:r>
              <a:rPr kumimoji="1" lang="ja-JP" altLang="en-US" dirty="0"/>
              <a:t>というファイル中に記述してあります。これをエディタで開いて見て下さい。テストベンチはそれ自体の入力はないので、モジュール名の後ろの（　）はありません。</a:t>
            </a:r>
            <a:endParaRPr kumimoji="1" lang="en-US" altLang="ja-JP" dirty="0"/>
          </a:p>
          <a:p>
            <a:r>
              <a:rPr kumimoji="1" lang="en-US" altLang="ja-JP" dirty="0"/>
              <a:t>Verilog</a:t>
            </a:r>
            <a:r>
              <a:rPr kumimoji="1" lang="ja-JP" altLang="en-US" dirty="0"/>
              <a:t>は、論理シミュレーションの制御用の言語から発達したので、シミュレーション用の記述が充実しています。これは裏を返せばやたらにある機能を使わないと簡単な回路のシミュレーションができないことで、このテストベンチを書くことが入門者の壁になっています。ただし、テストベンチは基本的に標準パターンしか使わないので、あまり深く意味を考えず、シミュレーションをしてみましょう。ここで簡単に説明しますが、あまり深く突っ込まない方がいいで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37</a:t>
            </a:fld>
            <a:endParaRPr kumimoji="1" lang="ja-JP" altLang="en-US"/>
          </a:p>
        </p:txBody>
      </p:sp>
    </p:spTree>
    <p:extLst>
      <p:ext uri="{BB962C8B-B14F-4D97-AF65-F5344CB8AC3E}">
        <p14:creationId xmlns:p14="http://schemas.microsoft.com/office/powerpoint/2010/main" val="2534331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まず、最初に</a:t>
            </a:r>
            <a:r>
              <a:rPr kumimoji="1" lang="en-US" altLang="ja-JP" dirty="0"/>
              <a:t>parameter</a:t>
            </a:r>
            <a:r>
              <a:rPr kumimoji="1" lang="ja-JP" altLang="en-US" dirty="0"/>
              <a:t>文でシミュレーションの実行の</a:t>
            </a:r>
            <a:r>
              <a:rPr kumimoji="1" lang="en-US" altLang="ja-JP" dirty="0"/>
              <a:t>1</a:t>
            </a:r>
            <a:r>
              <a:rPr kumimoji="1" lang="ja-JP" altLang="en-US" dirty="0"/>
              <a:t>ステップの時間を定義しています。ここでは</a:t>
            </a:r>
            <a:r>
              <a:rPr kumimoji="1" lang="en-US" altLang="ja-JP" dirty="0"/>
              <a:t>10nsec</a:t>
            </a:r>
            <a:r>
              <a:rPr kumimoji="1" lang="ja-JP" altLang="en-US" dirty="0"/>
              <a:t>がシミュレーションの単位時間である旨を宣言しています。この</a:t>
            </a:r>
            <a:r>
              <a:rPr kumimoji="1" lang="en-US" altLang="ja-JP" dirty="0"/>
              <a:t>STEP</a:t>
            </a:r>
            <a:r>
              <a:rPr kumimoji="1" lang="ja-JP" altLang="en-US" dirty="0"/>
              <a:t>という記号を使ってシミュレーションの時間を進めて行きます。次に</a:t>
            </a:r>
            <a:r>
              <a:rPr kumimoji="1" lang="en-US" altLang="ja-JP" dirty="0" err="1"/>
              <a:t>ina</a:t>
            </a:r>
            <a:r>
              <a:rPr kumimoji="1" lang="en-US" altLang="ja-JP" dirty="0"/>
              <a:t>, </a:t>
            </a:r>
            <a:r>
              <a:rPr kumimoji="1" lang="en-US" altLang="ja-JP" dirty="0" err="1"/>
              <a:t>inb</a:t>
            </a:r>
            <a:r>
              <a:rPr kumimoji="1" lang="en-US" altLang="ja-JP" dirty="0"/>
              <a:t>, outs</a:t>
            </a:r>
            <a:r>
              <a:rPr kumimoji="1" lang="ja-JP" altLang="en-US" dirty="0"/>
              <a:t>というテストベンチ中の信号名を定義しています。ここで</a:t>
            </a:r>
            <a:r>
              <a:rPr kumimoji="1" lang="en-US" altLang="ja-JP" dirty="0" err="1"/>
              <a:t>reg</a:t>
            </a:r>
            <a:r>
              <a:rPr kumimoji="1" lang="ja-JP" altLang="en-US" dirty="0"/>
              <a:t>は</a:t>
            </a:r>
            <a:r>
              <a:rPr kumimoji="1" lang="en-US" altLang="ja-JP" dirty="0"/>
              <a:t>register</a:t>
            </a:r>
            <a:r>
              <a:rPr kumimoji="1" lang="ja-JP" altLang="en-US" dirty="0"/>
              <a:t>の略で、データを記憶します。これに対して</a:t>
            </a:r>
            <a:r>
              <a:rPr kumimoji="1" lang="en-US" altLang="ja-JP" dirty="0"/>
              <a:t>wire</a:t>
            </a:r>
            <a:r>
              <a:rPr kumimoji="1" lang="ja-JP" altLang="en-US" dirty="0"/>
              <a:t>は単に信号に名前をつけているだけです。この辺は後の授業でよく説明しますので、ここではあまり触れないでおきます。さて、次に</a:t>
            </a:r>
            <a:r>
              <a:rPr kumimoji="1" lang="en-US" altLang="ja-JP" dirty="0"/>
              <a:t>adder</a:t>
            </a:r>
            <a:r>
              <a:rPr kumimoji="1" lang="ja-JP" altLang="en-US" dirty="0"/>
              <a:t>から始まる行で、</a:t>
            </a:r>
            <a:r>
              <a:rPr kumimoji="1" lang="en-US" altLang="ja-JP" dirty="0" err="1"/>
              <a:t>adder.v</a:t>
            </a:r>
            <a:r>
              <a:rPr kumimoji="1" lang="ja-JP" altLang="en-US" dirty="0"/>
              <a:t>で宣言した</a:t>
            </a:r>
            <a:r>
              <a:rPr kumimoji="1" lang="en-US" altLang="ja-JP" dirty="0"/>
              <a:t>adder</a:t>
            </a:r>
            <a:r>
              <a:rPr kumimoji="1" lang="ja-JP" altLang="en-US" dirty="0"/>
              <a:t>の実体を生成します。ここで、モジュール名は先ほど定義した</a:t>
            </a:r>
            <a:r>
              <a:rPr kumimoji="1" lang="en-US" altLang="ja-JP" dirty="0"/>
              <a:t>adder</a:t>
            </a:r>
            <a:r>
              <a:rPr kumimoji="1" lang="ja-JP" altLang="en-US" dirty="0"/>
              <a:t>を使う必要があります。これに対して、実体名は何でもいいのですが、ここでは</a:t>
            </a:r>
            <a:r>
              <a:rPr kumimoji="1" lang="en-US" altLang="ja-JP" dirty="0"/>
              <a:t>adder_1</a:t>
            </a:r>
            <a:r>
              <a:rPr kumimoji="1" lang="ja-JP" altLang="en-US" dirty="0"/>
              <a:t>という名前にします。実体名の後の（　）の中で、モジュールの入力にテストベンチの信号を割り当てます。ここでは</a:t>
            </a:r>
            <a:r>
              <a:rPr kumimoji="1" lang="en-US" altLang="ja-JP" dirty="0"/>
              <a:t>a</a:t>
            </a:r>
            <a:r>
              <a:rPr kumimoji="1" lang="ja-JP" altLang="en-US" dirty="0"/>
              <a:t>に</a:t>
            </a:r>
            <a:r>
              <a:rPr kumimoji="1" lang="en-US" altLang="ja-JP" dirty="0" err="1"/>
              <a:t>ina</a:t>
            </a:r>
            <a:r>
              <a:rPr kumimoji="1" lang="ja-JP" altLang="en-US" dirty="0"/>
              <a:t>を</a:t>
            </a:r>
            <a:r>
              <a:rPr kumimoji="1" lang="en-US" altLang="ja-JP" dirty="0"/>
              <a:t>b</a:t>
            </a:r>
            <a:r>
              <a:rPr kumimoji="1" lang="ja-JP" altLang="en-US" dirty="0"/>
              <a:t>に</a:t>
            </a:r>
            <a:r>
              <a:rPr kumimoji="1" lang="en-US" altLang="ja-JP" dirty="0" err="1"/>
              <a:t>inb</a:t>
            </a:r>
            <a:r>
              <a:rPr kumimoji="1" lang="ja-JP" altLang="en-US" dirty="0"/>
              <a:t>を、</a:t>
            </a:r>
            <a:r>
              <a:rPr kumimoji="1" lang="en-US" altLang="ja-JP" dirty="0"/>
              <a:t>s</a:t>
            </a:r>
            <a:r>
              <a:rPr kumimoji="1" lang="ja-JP" altLang="en-US" dirty="0"/>
              <a:t>に</a:t>
            </a:r>
            <a:r>
              <a:rPr kumimoji="1" lang="en-US" altLang="ja-JP" dirty="0"/>
              <a:t>outs</a:t>
            </a:r>
            <a:r>
              <a:rPr kumimoji="1" lang="ja-JP" altLang="en-US" dirty="0"/>
              <a:t>を繋いでいます。モジュールの入出力名にはピリオドを付けてその後の（　）内に上の階層の信号名を書いてやります。信号名が直接指定されているので、書く順番はどうでも良くなっています。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38</a:t>
            </a:fld>
            <a:endParaRPr kumimoji="1" lang="ja-JP" altLang="en-US"/>
          </a:p>
        </p:txBody>
      </p:sp>
    </p:spTree>
    <p:extLst>
      <p:ext uri="{BB962C8B-B14F-4D97-AF65-F5344CB8AC3E}">
        <p14:creationId xmlns:p14="http://schemas.microsoft.com/office/powerpoint/2010/main" val="1798960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initial</a:t>
            </a:r>
            <a:r>
              <a:rPr kumimoji="1" lang="ja-JP" altLang="en-US" dirty="0"/>
              <a:t>文以下はシミュレーションの制御を行う部分です。この文はシミュレーションを順に一回実行します。</a:t>
            </a:r>
            <a:r>
              <a:rPr kumimoji="1" lang="en-US" altLang="ja-JP" dirty="0"/>
              <a:t>begin</a:t>
            </a:r>
            <a:r>
              <a:rPr kumimoji="1" lang="ja-JP" altLang="en-US" dirty="0"/>
              <a:t>からはじまって</a:t>
            </a:r>
            <a:r>
              <a:rPr kumimoji="1" lang="en-US" altLang="ja-JP" dirty="0"/>
              <a:t>end</a:t>
            </a:r>
            <a:r>
              <a:rPr kumimoji="1" lang="ja-JP" altLang="en-US" dirty="0"/>
              <a:t>で終わります。最初に＄</a:t>
            </a:r>
            <a:r>
              <a:rPr kumimoji="1" lang="en-US" altLang="ja-JP" dirty="0" err="1"/>
              <a:t>dumpfile</a:t>
            </a:r>
            <a:r>
              <a:rPr kumimoji="1" lang="ja-JP" altLang="en-US" dirty="0"/>
              <a:t>と＄</a:t>
            </a:r>
            <a:r>
              <a:rPr kumimoji="1" lang="en-US" altLang="ja-JP" dirty="0" err="1"/>
              <a:t>dumpvars</a:t>
            </a:r>
            <a:r>
              <a:rPr kumimoji="1" lang="ja-JP" altLang="en-US" dirty="0"/>
              <a:t>で、シミュレーション結果を記録する波形ファイルと、そこに記録する信号の範囲を指定します。</a:t>
            </a:r>
            <a:r>
              <a:rPr kumimoji="1" lang="en-US" altLang="ja-JP" dirty="0"/>
              <a:t>Verilog</a:t>
            </a:r>
            <a:r>
              <a:rPr kumimoji="1" lang="ja-JP" altLang="en-US" dirty="0"/>
              <a:t>では＄から始まるのは標準関数です。この授業では波形ファイルは</a:t>
            </a:r>
            <a:r>
              <a:rPr kumimoji="1" lang="en-US" altLang="ja-JP" dirty="0" err="1"/>
              <a:t>vcd</a:t>
            </a:r>
            <a:r>
              <a:rPr kumimoji="1" lang="ja-JP" altLang="en-US" dirty="0"/>
              <a:t>形式を使います。この形式はファイルサイズが大きくなる欠点があるのですが、簡単で昔から使われているのでほとんど全ての</a:t>
            </a:r>
            <a:r>
              <a:rPr kumimoji="1" lang="en-US" altLang="ja-JP" dirty="0"/>
              <a:t>CAD</a:t>
            </a:r>
            <a:r>
              <a:rPr kumimoji="1" lang="ja-JP" altLang="en-US" dirty="0"/>
              <a:t>で扱ってくれます。拡張子には</a:t>
            </a:r>
            <a:r>
              <a:rPr kumimoji="1" lang="en-US" altLang="ja-JP" dirty="0" err="1"/>
              <a:t>vcd</a:t>
            </a:r>
            <a:r>
              <a:rPr kumimoji="1" lang="ja-JP" altLang="en-US" dirty="0"/>
              <a:t>を付けてください。ファイル名の部分は何でもいいのですが、</a:t>
            </a:r>
            <a:r>
              <a:rPr kumimoji="1" lang="en-US" altLang="ja-JP" dirty="0"/>
              <a:t>adder</a:t>
            </a:r>
            <a:r>
              <a:rPr kumimoji="1" lang="ja-JP" altLang="en-US" dirty="0"/>
              <a:t>をテストするので</a:t>
            </a:r>
            <a:r>
              <a:rPr kumimoji="1" lang="en-US" altLang="ja-JP" dirty="0"/>
              <a:t>adder</a:t>
            </a:r>
            <a:r>
              <a:rPr kumimoji="1" lang="ja-JP" altLang="en-US" dirty="0"/>
              <a:t>という名前にしています。次の</a:t>
            </a:r>
            <a:r>
              <a:rPr kumimoji="1" lang="en-US" altLang="ja-JP" dirty="0" err="1"/>
              <a:t>dumpvars</a:t>
            </a:r>
            <a:r>
              <a:rPr kumimoji="1" lang="ja-JP" altLang="en-US" dirty="0"/>
              <a:t>は記録する信号の範囲を示し、ここでは実体名がなければなりません。今回</a:t>
            </a:r>
            <a:r>
              <a:rPr kumimoji="1" lang="en-US" altLang="ja-JP" dirty="0"/>
              <a:t>adder_1</a:t>
            </a:r>
            <a:r>
              <a:rPr kumimoji="1" lang="ja-JP" altLang="en-US" dirty="0"/>
              <a:t>を指定してこのモジュールの信号を全て記録します。最初の</a:t>
            </a:r>
            <a:r>
              <a:rPr kumimoji="1" lang="en-US" altLang="ja-JP" dirty="0"/>
              <a:t>0</a:t>
            </a:r>
            <a:r>
              <a:rPr kumimoji="1" lang="ja-JP" altLang="en-US" dirty="0"/>
              <a:t>は全て記録することを示します。</a:t>
            </a:r>
            <a:endParaRPr kumimoji="1" lang="en-US" altLang="ja-JP" dirty="0"/>
          </a:p>
          <a:p>
            <a:r>
              <a:rPr kumimoji="1" lang="ja-JP" altLang="en-US" dirty="0"/>
              <a:t>次に入力信号に値を設定します。</a:t>
            </a:r>
            <a:r>
              <a:rPr kumimoji="1" lang="en-US" altLang="ja-JP" dirty="0" err="1"/>
              <a:t>ina</a:t>
            </a:r>
            <a:r>
              <a:rPr kumimoji="1" lang="en-US" altLang="ja-JP" dirty="0"/>
              <a:t>, </a:t>
            </a:r>
            <a:r>
              <a:rPr kumimoji="1" lang="en-US" altLang="ja-JP" dirty="0" err="1"/>
              <a:t>inb</a:t>
            </a:r>
            <a:r>
              <a:rPr kumimoji="1" lang="ja-JP" altLang="en-US" dirty="0"/>
              <a:t>は</a:t>
            </a:r>
            <a:r>
              <a:rPr kumimoji="1" lang="en-US" altLang="ja-JP" dirty="0" err="1"/>
              <a:t>reg</a:t>
            </a:r>
            <a:r>
              <a:rPr kumimoji="1" lang="ja-JP" altLang="en-US" dirty="0"/>
              <a:t>で宣言したので、値を覚えておいてくれます。これに＜＝で</a:t>
            </a:r>
            <a:r>
              <a:rPr kumimoji="1" lang="en-US" altLang="ja-JP" dirty="0"/>
              <a:t>0</a:t>
            </a:r>
            <a:r>
              <a:rPr kumimoji="1" lang="ja-JP" altLang="en-US" dirty="0" err="1"/>
              <a:t>、</a:t>
            </a:r>
            <a:r>
              <a:rPr kumimoji="1" lang="en-US" altLang="ja-JP" dirty="0"/>
              <a:t>0</a:t>
            </a:r>
            <a:r>
              <a:rPr kumimoji="1" lang="ja-JP" altLang="en-US" dirty="0"/>
              <a:t>を設定します。この＜＝はブロッキング代入文といい、レジスタに値を設定するときに使います。これも後ほど詳しく紹介します。それから＃</a:t>
            </a:r>
            <a:r>
              <a:rPr kumimoji="1" lang="en-US" altLang="ja-JP" dirty="0"/>
              <a:t>STEP</a:t>
            </a:r>
            <a:r>
              <a:rPr kumimoji="1" lang="ja-JP" altLang="en-US" dirty="0"/>
              <a:t>で</a:t>
            </a:r>
            <a:r>
              <a:rPr kumimoji="1" lang="en-US" altLang="ja-JP" dirty="0"/>
              <a:t>10nsec</a:t>
            </a:r>
            <a:r>
              <a:rPr kumimoji="1" lang="ja-JP" altLang="en-US" dirty="0"/>
              <a:t>時間を進めます。それから</a:t>
            </a:r>
            <a:r>
              <a:rPr kumimoji="1" lang="en-US" altLang="ja-JP" dirty="0"/>
              <a:t>$display</a:t>
            </a:r>
            <a:r>
              <a:rPr kumimoji="1" lang="ja-JP" altLang="en-US" dirty="0"/>
              <a:t>文で結果を表示します。この</a:t>
            </a:r>
            <a:r>
              <a:rPr kumimoji="1" lang="en-US" altLang="ja-JP" dirty="0"/>
              <a:t>display</a:t>
            </a:r>
            <a:r>
              <a:rPr kumimoji="1" lang="ja-JP" altLang="en-US" dirty="0"/>
              <a:t>文は</a:t>
            </a:r>
            <a:r>
              <a:rPr kumimoji="1" lang="en-US" altLang="ja-JP" dirty="0"/>
              <a:t>C</a:t>
            </a:r>
            <a:r>
              <a:rPr kumimoji="1" lang="ja-JP" altLang="en-US" dirty="0"/>
              <a:t>言語の</a:t>
            </a:r>
            <a:r>
              <a:rPr kumimoji="1" lang="en-US" altLang="ja-JP" dirty="0" err="1"/>
              <a:t>printf</a:t>
            </a:r>
            <a:r>
              <a:rPr kumimoji="1" lang="ja-JP" altLang="en-US" dirty="0"/>
              <a:t>とほとんど同じですが、</a:t>
            </a:r>
            <a:r>
              <a:rPr kumimoji="1" lang="en-US" altLang="ja-JP" dirty="0"/>
              <a:t>%b</a:t>
            </a:r>
            <a:r>
              <a:rPr kumimoji="1" lang="ja-JP" altLang="en-US" dirty="0"/>
              <a:t>というフォーマットで、</a:t>
            </a:r>
            <a:r>
              <a:rPr kumimoji="1" lang="en-US" altLang="ja-JP" dirty="0"/>
              <a:t>2</a:t>
            </a:r>
            <a:r>
              <a:rPr kumimoji="1" lang="ja-JP" altLang="en-US" dirty="0"/>
              <a:t>進数の表示ができます。また、改行は自動的に入ります。これで入力が０，０の時の入出力信号が表示されます。また、＃</a:t>
            </a:r>
            <a:r>
              <a:rPr kumimoji="1" lang="en-US" altLang="ja-JP" dirty="0"/>
              <a:t>STEP</a:t>
            </a:r>
            <a:r>
              <a:rPr kumimoji="1" lang="ja-JP" altLang="en-US" dirty="0"/>
              <a:t>でシミュレーション時間を進め、全ての組み合わせの入力を入れて結果を表示し、最後に＄</a:t>
            </a:r>
            <a:r>
              <a:rPr kumimoji="1" lang="en-US" altLang="ja-JP" dirty="0" err="1"/>
              <a:t>finihsh</a:t>
            </a:r>
            <a:r>
              <a:rPr kumimoji="1" lang="ja-JP" altLang="en-US" dirty="0"/>
              <a:t>でシミュレーションを終了します。その後に</a:t>
            </a:r>
            <a:r>
              <a:rPr kumimoji="1" lang="en-US" altLang="ja-JP" dirty="0"/>
              <a:t>initial</a:t>
            </a:r>
            <a:r>
              <a:rPr kumimoji="1" lang="ja-JP" altLang="en-US" dirty="0"/>
              <a:t>文の</a:t>
            </a:r>
            <a:r>
              <a:rPr kumimoji="1" lang="en-US" altLang="ja-JP" dirty="0"/>
              <a:t>begin</a:t>
            </a:r>
            <a:r>
              <a:rPr kumimoji="1" lang="ja-JP" altLang="en-US" dirty="0"/>
              <a:t>に対応する</a:t>
            </a:r>
            <a:r>
              <a:rPr kumimoji="1" lang="en-US" altLang="ja-JP" dirty="0"/>
              <a:t>end</a:t>
            </a:r>
            <a:r>
              <a:rPr kumimoji="1" lang="ja-JP" altLang="en-US" dirty="0"/>
              <a:t>を書きます。</a:t>
            </a:r>
            <a:endParaRPr kumimoji="1" lang="en-US" altLang="ja-JP" dirty="0"/>
          </a:p>
          <a:p>
            <a:r>
              <a:rPr kumimoji="1" lang="ja-JP" altLang="en-US" dirty="0"/>
              <a:t>テストベンチもモジュールの一つなので最後は</a:t>
            </a:r>
            <a:r>
              <a:rPr kumimoji="1" lang="en-US" altLang="ja-JP" dirty="0" err="1"/>
              <a:t>endmodule</a:t>
            </a:r>
            <a:r>
              <a:rPr kumimoji="1" lang="ja-JP" altLang="en-US" dirty="0"/>
              <a:t>文が必要です。</a:t>
            </a:r>
            <a:endParaRPr kumimoji="1" lang="en-US" altLang="ja-JP" dirty="0"/>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39</a:t>
            </a:fld>
            <a:endParaRPr kumimoji="1" lang="ja-JP" altLang="en-US"/>
          </a:p>
        </p:txBody>
      </p:sp>
    </p:spTree>
    <p:extLst>
      <p:ext uri="{BB962C8B-B14F-4D97-AF65-F5344CB8AC3E}">
        <p14:creationId xmlns:p14="http://schemas.microsoft.com/office/powerpoint/2010/main" val="4114928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さて、では今まで紹介したテストベンチ</a:t>
            </a:r>
            <a:r>
              <a:rPr kumimoji="1" lang="en-US" altLang="ja-JP" dirty="0" err="1"/>
              <a:t>test.v</a:t>
            </a:r>
            <a:r>
              <a:rPr kumimoji="1" lang="ja-JP" altLang="en-US" dirty="0"/>
              <a:t>を用いて</a:t>
            </a:r>
            <a:r>
              <a:rPr kumimoji="1" lang="en-US" altLang="ja-JP" dirty="0" err="1"/>
              <a:t>adder.v</a:t>
            </a:r>
            <a:r>
              <a:rPr kumimoji="1" lang="ja-JP" altLang="en-US" dirty="0"/>
              <a:t>をシミュレーションしてみましょう。ここで使うのは</a:t>
            </a:r>
            <a:r>
              <a:rPr kumimoji="1" lang="en-US" altLang="ja-JP" dirty="0" err="1"/>
              <a:t>Ikarus</a:t>
            </a:r>
            <a:r>
              <a:rPr kumimoji="1" lang="en-US" altLang="ja-JP" dirty="0"/>
              <a:t> Verilog</a:t>
            </a:r>
            <a:r>
              <a:rPr kumimoji="1" lang="ja-JP" altLang="en-US" dirty="0"/>
              <a:t>というフリーソフトウェアを利用します。</a:t>
            </a:r>
            <a:r>
              <a:rPr kumimoji="1" lang="en-US" altLang="ja-JP" dirty="0" err="1"/>
              <a:t>Ikarus</a:t>
            </a:r>
            <a:r>
              <a:rPr kumimoji="1" lang="ja-JP" altLang="en-US" dirty="0"/>
              <a:t>　</a:t>
            </a:r>
            <a:r>
              <a:rPr kumimoji="1" lang="en-US" altLang="ja-JP" dirty="0"/>
              <a:t>Verilog</a:t>
            </a:r>
            <a:r>
              <a:rPr kumimoji="1" lang="ja-JP" altLang="en-US" dirty="0"/>
              <a:t>はコンパイル型のシミュレータで、まず</a:t>
            </a:r>
            <a:r>
              <a:rPr kumimoji="1" lang="en-US" altLang="ja-JP" dirty="0" err="1"/>
              <a:t>iverilog</a:t>
            </a:r>
            <a:r>
              <a:rPr kumimoji="1" lang="en-US" altLang="ja-JP" dirty="0"/>
              <a:t> </a:t>
            </a:r>
            <a:r>
              <a:rPr kumimoji="1" lang="en-US" altLang="ja-JP" dirty="0" err="1"/>
              <a:t>test.v</a:t>
            </a:r>
            <a:r>
              <a:rPr kumimoji="1" lang="en-US" altLang="ja-JP" dirty="0"/>
              <a:t> </a:t>
            </a:r>
            <a:r>
              <a:rPr kumimoji="1" lang="en-US" altLang="ja-JP" dirty="0" err="1"/>
              <a:t>adder.v</a:t>
            </a:r>
            <a:r>
              <a:rPr kumimoji="1" lang="ja-JP" altLang="en-US" dirty="0"/>
              <a:t>と打ち込んでコンパイルします。</a:t>
            </a:r>
            <a:r>
              <a:rPr kumimoji="1" lang="en-US" altLang="ja-JP" dirty="0"/>
              <a:t>C</a:t>
            </a:r>
            <a:r>
              <a:rPr kumimoji="1" lang="ja-JP" altLang="en-US" dirty="0"/>
              <a:t>言語同様、必要とするファイルを全て並べます。シンタックスエラーがなければ</a:t>
            </a:r>
            <a:r>
              <a:rPr kumimoji="1" lang="en-US" altLang="ja-JP" dirty="0" err="1"/>
              <a:t>a.out</a:t>
            </a:r>
            <a:r>
              <a:rPr kumimoji="1" lang="ja-JP" altLang="en-US" dirty="0"/>
              <a:t>という実行形ができます。ここで、</a:t>
            </a:r>
            <a:r>
              <a:rPr kumimoji="1" lang="en-US" altLang="ja-JP" dirty="0" err="1"/>
              <a:t>vvp</a:t>
            </a:r>
            <a:r>
              <a:rPr kumimoji="1" lang="en-US" altLang="ja-JP" dirty="0"/>
              <a:t> </a:t>
            </a:r>
            <a:r>
              <a:rPr kumimoji="1" lang="en-US" altLang="ja-JP" dirty="0" err="1"/>
              <a:t>a.out</a:t>
            </a:r>
            <a:r>
              <a:rPr kumimoji="1" lang="ja-JP" altLang="en-US" dirty="0"/>
              <a:t>というコマンドを打ち込むことによりシミュレーションができます。ありおは</a:t>
            </a:r>
            <a:r>
              <a:rPr kumimoji="1" lang="en-US" altLang="ja-JP" dirty="0"/>
              <a:t>C</a:t>
            </a:r>
            <a:r>
              <a:rPr kumimoji="1" lang="ja-JP" altLang="en-US" dirty="0"/>
              <a:t>言語同様、</a:t>
            </a:r>
            <a:r>
              <a:rPr kumimoji="1" lang="en-US" altLang="ja-JP" dirty="0"/>
              <a:t>./</a:t>
            </a:r>
            <a:r>
              <a:rPr kumimoji="1" lang="en-US" altLang="ja-JP" dirty="0" err="1"/>
              <a:t>a.out</a:t>
            </a:r>
            <a:r>
              <a:rPr kumimoji="1" lang="ja-JP" altLang="en-US" dirty="0"/>
              <a:t>でも実行できます。フリーソフトウェアにしては高速で、元々の</a:t>
            </a:r>
            <a:r>
              <a:rPr kumimoji="1" lang="en-US" altLang="ja-JP" dirty="0"/>
              <a:t>Verilog</a:t>
            </a:r>
            <a:r>
              <a:rPr kumimoji="1" lang="ja-JP" altLang="en-US" dirty="0" err="1"/>
              <a:t>だけで</a:t>
            </a:r>
            <a:r>
              <a:rPr kumimoji="1" lang="ja-JP" altLang="en-US" dirty="0"/>
              <a:t>なく改訂版の</a:t>
            </a:r>
            <a:r>
              <a:rPr kumimoji="1" lang="en-US" altLang="ja-JP" dirty="0"/>
              <a:t>Verilog2000</a:t>
            </a:r>
            <a:r>
              <a:rPr kumimoji="1" lang="ja-JP" altLang="en-US" dirty="0" err="1"/>
              <a:t>にも</a:t>
            </a:r>
            <a:r>
              <a:rPr kumimoji="1" lang="ja-JP" altLang="en-US" dirty="0"/>
              <a:t>対応してくれます。</a:t>
            </a:r>
            <a:r>
              <a:rPr kumimoji="1" lang="en-US" altLang="ja-JP" dirty="0"/>
              <a:t>Linux,</a:t>
            </a:r>
            <a:r>
              <a:rPr kumimoji="1" lang="ja-JP" altLang="en-US" dirty="0"/>
              <a:t> </a:t>
            </a:r>
            <a:r>
              <a:rPr kumimoji="1" lang="en-US" altLang="ja-JP" dirty="0"/>
              <a:t>Windows</a:t>
            </a:r>
            <a:r>
              <a:rPr kumimoji="1" lang="ja-JP" altLang="en-US" dirty="0"/>
              <a:t>両方に対応するので、皆さんの</a:t>
            </a:r>
            <a:r>
              <a:rPr kumimoji="1" lang="en-US" altLang="ja-JP" dirty="0"/>
              <a:t>PC</a:t>
            </a:r>
            <a:r>
              <a:rPr kumimoji="1" lang="ja-JP" altLang="en-US" dirty="0"/>
              <a:t>にインストールすることも可能です。「作りながら学ぶコンピュータアーキテクチャのページ」にサイトが紹介されています。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40</a:t>
            </a:fld>
            <a:endParaRPr kumimoji="1" lang="ja-JP" altLang="en-US"/>
          </a:p>
        </p:txBody>
      </p:sp>
    </p:spTree>
    <p:extLst>
      <p:ext uri="{BB962C8B-B14F-4D97-AF65-F5344CB8AC3E}">
        <p14:creationId xmlns:p14="http://schemas.microsoft.com/office/powerpoint/2010/main" val="279223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それぞれの授業との関係です。この授業の次としてはコンピュータアーキテクチャ</a:t>
            </a:r>
            <a:r>
              <a:rPr kumimoji="1" lang="en-US" altLang="ja-JP" dirty="0"/>
              <a:t>A,B</a:t>
            </a:r>
            <a:r>
              <a:rPr kumimoji="1" lang="ja-JP" altLang="en-US" dirty="0"/>
              <a:t>と情報工学実験第２があります。コンピュータアーキテクチャ</a:t>
            </a:r>
            <a:r>
              <a:rPr kumimoji="1" lang="en-US" altLang="ja-JP" dirty="0"/>
              <a:t>A</a:t>
            </a:r>
            <a:r>
              <a:rPr kumimoji="1" lang="ja-JP" altLang="en-US" dirty="0"/>
              <a:t>はマルチコアに集中し、並列プログラミングを紹介します。コンピュータアーキテクチャ</a:t>
            </a:r>
            <a:r>
              <a:rPr kumimoji="1" lang="en-US" altLang="ja-JP" dirty="0"/>
              <a:t>B</a:t>
            </a:r>
            <a:r>
              <a:rPr kumimoji="1" lang="ja-JP" altLang="en-US" dirty="0"/>
              <a:t>は、この授業の直接の続きで、</a:t>
            </a:r>
            <a:r>
              <a:rPr kumimoji="1" lang="en-US" altLang="ja-JP" dirty="0"/>
              <a:t>CPU</a:t>
            </a:r>
            <a:r>
              <a:rPr kumimoji="1" lang="ja-JP" altLang="en-US" dirty="0"/>
              <a:t>の高速化、最適化のテクニックを紹介します。いずれも、</a:t>
            </a:r>
            <a:r>
              <a:rPr kumimoji="1" lang="en-US" altLang="ja-JP" dirty="0"/>
              <a:t>1/</a:t>
            </a:r>
            <a:r>
              <a:rPr kumimoji="1" lang="ja-JP" altLang="en-US" dirty="0"/>
              <a:t>４期で</a:t>
            </a:r>
            <a:r>
              <a:rPr kumimoji="1" lang="en-US" altLang="ja-JP" dirty="0"/>
              <a:t>7</a:t>
            </a:r>
            <a:r>
              <a:rPr kumimoji="1" lang="ja-JP" altLang="en-US" dirty="0"/>
              <a:t>回構成です。情報工学実験第２では、実際に</a:t>
            </a:r>
            <a:r>
              <a:rPr kumimoji="1" lang="en-US" altLang="ja-JP" dirty="0"/>
              <a:t>FPGA</a:t>
            </a:r>
            <a:r>
              <a:rPr kumimoji="1" lang="ja-JP" altLang="en-US" dirty="0"/>
              <a:t>上で、プロセッサを実装し、実際のスイッチ、ブザー、</a:t>
            </a:r>
            <a:r>
              <a:rPr kumimoji="1" lang="en-US" altLang="ja-JP" dirty="0"/>
              <a:t>LED</a:t>
            </a:r>
            <a:r>
              <a:rPr kumimoji="1" lang="ja-JP" altLang="en-US" dirty="0"/>
              <a:t>を使って簡単なゲームを作ります。さらに</a:t>
            </a:r>
            <a:r>
              <a:rPr kumimoji="1" lang="en-US" altLang="ja-JP" dirty="0"/>
              <a:t>4</a:t>
            </a:r>
            <a:r>
              <a:rPr kumimoji="1" lang="ja-JP" altLang="en-US" dirty="0"/>
              <a:t>年の</a:t>
            </a:r>
            <a:r>
              <a:rPr kumimoji="1" lang="en-US" altLang="ja-JP" dirty="0"/>
              <a:t>VLSI</a:t>
            </a:r>
            <a:r>
              <a:rPr kumimoji="1" lang="ja-JP" altLang="en-US" dirty="0"/>
              <a:t>設計論では、プロセッサをチップに実装する方法を学びます。大学院では、最近のマルチコアプロセッサや、高速なマイクロプロセッサの技術を学びます。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5</a:t>
            </a:fld>
            <a:endParaRPr kumimoji="1" lang="ja-JP" altLang="en-US"/>
          </a:p>
        </p:txBody>
      </p:sp>
    </p:spTree>
    <p:extLst>
      <p:ext uri="{BB962C8B-B14F-4D97-AF65-F5344CB8AC3E}">
        <p14:creationId xmlns:p14="http://schemas.microsoft.com/office/powerpoint/2010/main" val="3829542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gtkwave</a:t>
            </a:r>
            <a:r>
              <a:rPr kumimoji="1" lang="ja-JP" altLang="en-US" dirty="0"/>
              <a:t>は波形ビュアー、すなわちシミュレーション結果を波形として観測するツールです。大変強力なツールなので、ぜひ使いこなせるようにしてください。</a:t>
            </a:r>
            <a:r>
              <a:rPr kumimoji="1" lang="en-US" altLang="ja-JP" dirty="0"/>
              <a:t>GUI</a:t>
            </a:r>
            <a:r>
              <a:rPr kumimoji="1" lang="ja-JP" altLang="en-US" dirty="0"/>
              <a:t>を操作するため、リモートデスクトップを使う必要があります。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812D4B20-301B-4A71-994D-984DD2E32A80}" type="slidenum">
              <a:rPr kumimoji="1" lang="ja-JP" altLang="en-US" smtClean="0"/>
              <a:t>42</a:t>
            </a:fld>
            <a:endParaRPr kumimoji="1" lang="ja-JP" altLang="en-US"/>
          </a:p>
        </p:txBody>
      </p:sp>
    </p:spTree>
    <p:extLst>
      <p:ext uri="{BB962C8B-B14F-4D97-AF65-F5344CB8AC3E}">
        <p14:creationId xmlns:p14="http://schemas.microsoft.com/office/powerpoint/2010/main" val="1552166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では演習をやってみましょう。今日は非常にちょろい演習で、加算の＋を論理積の＆に入れ替えてシミュレーションを実行するという課題です。演習の提出は</a:t>
            </a:r>
            <a:r>
              <a:rPr kumimoji="1" lang="en-US" altLang="ja-JP" dirty="0"/>
              <a:t>keio.jp</a:t>
            </a:r>
            <a:r>
              <a:rPr kumimoji="1" lang="ja-JP" altLang="en-US" dirty="0"/>
              <a:t>に行いますのでご注意ください。</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46</a:t>
            </a:fld>
            <a:endParaRPr kumimoji="1" lang="ja-JP" altLang="en-US"/>
          </a:p>
        </p:txBody>
      </p:sp>
    </p:spTree>
    <p:extLst>
      <p:ext uri="{BB962C8B-B14F-4D97-AF65-F5344CB8AC3E}">
        <p14:creationId xmlns:p14="http://schemas.microsoft.com/office/powerpoint/2010/main" val="865392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ではインフォ丸によるまとめです。コンピュータの基礎はこの４点を覚えておいていいでしょう。コンピュータは非常に特殊な工業製品といえます。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47</a:t>
            </a:fld>
            <a:endParaRPr kumimoji="1" lang="ja-JP" altLang="en-US"/>
          </a:p>
        </p:txBody>
      </p:sp>
    </p:spTree>
    <p:extLst>
      <p:ext uri="{BB962C8B-B14F-4D97-AF65-F5344CB8AC3E}">
        <p14:creationId xmlns:p14="http://schemas.microsoft.com/office/powerpoint/2010/main" val="3218264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HDL</a:t>
            </a:r>
            <a:r>
              <a:rPr kumimoji="1" lang="ja-JP" altLang="en-US" dirty="0"/>
              <a:t>のまとめです。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48</a:t>
            </a:fld>
            <a:endParaRPr kumimoji="1" lang="ja-JP" altLang="en-US"/>
          </a:p>
        </p:txBody>
      </p:sp>
    </p:spTree>
    <p:extLst>
      <p:ext uri="{BB962C8B-B14F-4D97-AF65-F5344CB8AC3E}">
        <p14:creationId xmlns:p14="http://schemas.microsoft.com/office/powerpoint/2010/main" val="4177447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最後は演習実行の方法のまとめです。これは、この授業で何度も使います。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49</a:t>
            </a:fld>
            <a:endParaRPr kumimoji="1" lang="ja-JP" altLang="en-US"/>
          </a:p>
        </p:txBody>
      </p:sp>
    </p:spTree>
    <p:extLst>
      <p:ext uri="{BB962C8B-B14F-4D97-AF65-F5344CB8AC3E}">
        <p14:creationId xmlns:p14="http://schemas.microsoft.com/office/powerpoint/2010/main" val="408396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コンピュータは</a:t>
            </a:r>
            <a:r>
              <a:rPr kumimoji="1" lang="en-US" altLang="ja-JP" dirty="0"/>
              <a:t>3</a:t>
            </a:r>
            <a:r>
              <a:rPr kumimoji="1" lang="ja-JP" altLang="en-US" dirty="0" err="1"/>
              <a:t>つの</a:t>
            </a:r>
            <a:r>
              <a:rPr kumimoji="1" lang="ja-JP" altLang="en-US" dirty="0"/>
              <a:t>部分に分けて考えます。中央処理装置</a:t>
            </a:r>
            <a:r>
              <a:rPr kumimoji="1" lang="en-US" altLang="ja-JP" dirty="0"/>
              <a:t>CPU(Central</a:t>
            </a:r>
            <a:r>
              <a:rPr kumimoji="1" lang="ja-JP" altLang="en-US" dirty="0"/>
              <a:t> </a:t>
            </a:r>
            <a:r>
              <a:rPr kumimoji="1" lang="en-US" altLang="ja-JP" dirty="0"/>
              <a:t>Processing</a:t>
            </a:r>
            <a:r>
              <a:rPr kumimoji="1" lang="ja-JP" altLang="en-US" dirty="0"/>
              <a:t> </a:t>
            </a:r>
            <a:r>
              <a:rPr kumimoji="1" lang="en-US" altLang="ja-JP" dirty="0"/>
              <a:t>Unit)</a:t>
            </a:r>
            <a:r>
              <a:rPr kumimoji="1" lang="ja-JP" altLang="en-US" dirty="0"/>
              <a:t>は、命令をメモリから取ってきて、それに従って演算処理を行う部分で、コンピュータの中心部です。メモリシステムは、命令、データを蓄えておく部分です。</a:t>
            </a:r>
            <a:r>
              <a:rPr kumimoji="1" lang="en-US" altLang="ja-JP" dirty="0"/>
              <a:t>CPU</a:t>
            </a:r>
            <a:r>
              <a:rPr kumimoji="1" lang="ja-JP" altLang="en-US" dirty="0"/>
              <a:t>に比べて地味な感じがしますが、実はコンピュータのコスト、性能に与える影響は大きいです。電子回路基礎で紹介したメモリ素子を組み合わせて利用します。最後に、外部との情報をやり取りを行うのが入出力装置（</a:t>
            </a:r>
            <a:r>
              <a:rPr kumimoji="1" lang="en-US" altLang="ja-JP" dirty="0"/>
              <a:t>I/</a:t>
            </a:r>
            <a:r>
              <a:rPr kumimoji="1" lang="en-US" altLang="ja-JP" dirty="0" err="1"/>
              <a:t>O:Input</a:t>
            </a:r>
            <a:r>
              <a:rPr kumimoji="1" lang="en-US" altLang="ja-JP" dirty="0"/>
              <a:t>/Output)</a:t>
            </a:r>
            <a:r>
              <a:rPr kumimoji="1" lang="ja-JP" altLang="en-US" dirty="0"/>
              <a:t>です。ディスプレイ、キーボード、マウスなどの人間とのやりとりを行う部分、</a:t>
            </a:r>
            <a:r>
              <a:rPr kumimoji="1" lang="en-US" altLang="ja-JP" dirty="0"/>
              <a:t>Ether</a:t>
            </a:r>
            <a:r>
              <a:rPr kumimoji="1" lang="ja-JP" altLang="en-US" dirty="0"/>
              <a:t>ネットワーク、ディスクなどの補助記憶、</a:t>
            </a:r>
            <a:r>
              <a:rPr kumimoji="1" lang="en-US" altLang="ja-JP" dirty="0"/>
              <a:t>USB</a:t>
            </a:r>
            <a:r>
              <a:rPr kumimoji="1" lang="ja-JP" altLang="en-US" dirty="0"/>
              <a:t>などを含みます。この３つの要素はどれも重要ですが、この授業では、</a:t>
            </a:r>
            <a:r>
              <a:rPr kumimoji="1" lang="en-US" altLang="ja-JP" dirty="0"/>
              <a:t>CPU</a:t>
            </a:r>
            <a:r>
              <a:rPr kumimoji="1" lang="ja-JP" altLang="en-US" dirty="0"/>
              <a:t>とメモリシステムの基本を中心に学び、入出力装置は、軽く一回やって、秋学期の実験で実際に入出力を行って実感を掴みます。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6</a:t>
            </a:fld>
            <a:endParaRPr kumimoji="1" lang="ja-JP" altLang="en-US"/>
          </a:p>
        </p:txBody>
      </p:sp>
    </p:spTree>
    <p:extLst>
      <p:ext uri="{BB962C8B-B14F-4D97-AF65-F5344CB8AC3E}">
        <p14:creationId xmlns:p14="http://schemas.microsoft.com/office/powerpoint/2010/main" val="190521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今日は、最初なので、計算機基礎でも学んだコンピュータの基本をおさらいしましょう。まずコンピュータのクラスをやり、次に</a:t>
            </a:r>
            <a:r>
              <a:rPr kumimoji="1" lang="en-US" altLang="ja-JP" dirty="0"/>
              <a:t>3</a:t>
            </a:r>
            <a:r>
              <a:rPr kumimoji="1" lang="ja-JP" altLang="en-US" dirty="0"/>
              <a:t>要素を順に概観します。それからごくごく簡単なコンピュータの歴史をおさらいします。</a:t>
            </a:r>
          </a:p>
        </p:txBody>
      </p:sp>
      <p:sp>
        <p:nvSpPr>
          <p:cNvPr id="4" name="スライド番号プレースホルダー 3"/>
          <p:cNvSpPr>
            <a:spLocks noGrp="1"/>
          </p:cNvSpPr>
          <p:nvPr>
            <p:ph type="sldNum" sz="quarter" idx="10"/>
          </p:nvPr>
        </p:nvSpPr>
        <p:spPr/>
        <p:txBody>
          <a:bodyPr/>
          <a:lstStyle/>
          <a:p>
            <a:fld id="{812D4B20-301B-4A71-994D-984DD2E32A80}" type="slidenum">
              <a:rPr kumimoji="1" lang="ja-JP" altLang="en-US" smtClean="0"/>
              <a:t>7</a:t>
            </a:fld>
            <a:endParaRPr kumimoji="1" lang="ja-JP" altLang="en-US"/>
          </a:p>
        </p:txBody>
      </p:sp>
    </p:spTree>
    <p:extLst>
      <p:ext uri="{BB962C8B-B14F-4D97-AF65-F5344CB8AC3E}">
        <p14:creationId xmlns:p14="http://schemas.microsoft.com/office/powerpoint/2010/main" val="317671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コンピュータほど、値段と性能の幅の大きい製品はちょっと他にないのではないかと思います。もっとも安いものは数</a:t>
            </a:r>
            <a:r>
              <a:rPr kumimoji="1" lang="en-US" altLang="ja-JP" dirty="0"/>
              <a:t>10</a:t>
            </a:r>
            <a:r>
              <a:rPr kumimoji="1" lang="ja-JP" altLang="en-US" dirty="0"/>
              <a:t>円の組み込みプロセッサで、家電などの製品に組み込まれています。高いものは主に科学技術計算を高速に行うスーパーコンピュータで</a:t>
            </a:r>
            <a:r>
              <a:rPr kumimoji="1" lang="en-US" altLang="ja-JP" dirty="0"/>
              <a:t>1000</a:t>
            </a:r>
            <a:r>
              <a:rPr kumimoji="1" lang="ja-JP" altLang="en-US" dirty="0"/>
              <a:t>億円掛かるものもあります。（スーパーコンピュータ京は</a:t>
            </a:r>
            <a:r>
              <a:rPr kumimoji="1" lang="en-US" altLang="ja-JP" dirty="0"/>
              <a:t>1100</a:t>
            </a:r>
            <a:r>
              <a:rPr kumimoji="1" lang="ja-JP" altLang="en-US" dirty="0"/>
              <a:t>億円しました）性能の幅も</a:t>
            </a:r>
            <a:r>
              <a:rPr kumimoji="1" lang="en-US" altLang="ja-JP" dirty="0"/>
              <a:t>10</a:t>
            </a:r>
            <a:r>
              <a:rPr kumimoji="1" lang="ja-JP" altLang="en-US" dirty="0"/>
              <a:t>の</a:t>
            </a:r>
            <a:r>
              <a:rPr kumimoji="1" lang="en-US" altLang="ja-JP" dirty="0"/>
              <a:t>9</a:t>
            </a:r>
            <a:r>
              <a:rPr kumimoji="1" lang="ja-JP" altLang="en-US" dirty="0"/>
              <a:t>乗（</a:t>
            </a:r>
            <a:r>
              <a:rPr kumimoji="1" lang="en-US" altLang="ja-JP" dirty="0"/>
              <a:t>10</a:t>
            </a:r>
            <a:r>
              <a:rPr kumimoji="1" lang="ja-JP" altLang="en-US" dirty="0"/>
              <a:t>億倍）のオーダーで違います。（この辺、非常にアバウトな議論です。念のため）これらは、当然、使われ方、外見、ポイントとなる機能が違っています。大きくわけると図のようなクラスに分けられます。同じクラスのコンピュータは使われ方や重要視される性質が同じだと思って良いです。これらのクラスをざっと紹介しましょう。一つ、覚えていて良いことは、これだけ値段と性能が違うのにも関わらず、その基本的な命令の作り方は共通だと言う事です。もっとも簡単な組み込みプロセッサとスーパーコンピュータは実はほとんど同じ命令の作り方が使われています。これが</a:t>
            </a:r>
            <a:r>
              <a:rPr kumimoji="1" lang="en-US" altLang="ja-JP" dirty="0"/>
              <a:t>RISC</a:t>
            </a:r>
            <a:r>
              <a:rPr kumimoji="1" lang="ja-JP" altLang="en-US" dirty="0"/>
              <a:t>（</a:t>
            </a:r>
            <a:r>
              <a:rPr kumimoji="1" lang="en-US" altLang="ja-JP" dirty="0"/>
              <a:t>Reduced</a:t>
            </a:r>
            <a:r>
              <a:rPr kumimoji="1" lang="ja-JP" altLang="en-US" dirty="0"/>
              <a:t> </a:t>
            </a:r>
            <a:r>
              <a:rPr kumimoji="1" lang="en-US" altLang="ja-JP" dirty="0"/>
              <a:t>Instruction</a:t>
            </a:r>
            <a:r>
              <a:rPr kumimoji="1" lang="ja-JP" altLang="en-US" dirty="0"/>
              <a:t> </a:t>
            </a:r>
            <a:r>
              <a:rPr kumimoji="1" lang="en-US" altLang="ja-JP" dirty="0"/>
              <a:t>Set</a:t>
            </a:r>
            <a:r>
              <a:rPr kumimoji="1" lang="ja-JP" altLang="en-US" dirty="0"/>
              <a:t> </a:t>
            </a:r>
            <a:r>
              <a:rPr kumimoji="1" lang="en-US" altLang="ja-JP" dirty="0"/>
              <a:t>Computer</a:t>
            </a:r>
            <a:r>
              <a:rPr kumimoji="1" lang="ja-JP" altLang="en-US" dirty="0"/>
              <a:t>）と呼ぶ方法で、この授業で学びます。</a:t>
            </a:r>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8</a:t>
            </a:fld>
            <a:endParaRPr kumimoji="1" lang="ja-JP" altLang="en-US"/>
          </a:p>
        </p:txBody>
      </p:sp>
    </p:spTree>
    <p:extLst>
      <p:ext uri="{BB962C8B-B14F-4D97-AF65-F5344CB8AC3E}">
        <p14:creationId xmlns:p14="http://schemas.microsoft.com/office/powerpoint/2010/main" val="366139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もっともコンピュータらしいコンピュータがパーソナルコンピュータ（</a:t>
            </a:r>
            <a:r>
              <a:rPr kumimoji="1" lang="en-US" altLang="ja-JP" dirty="0"/>
              <a:t>PC: Personal Computer)</a:t>
            </a:r>
            <a:r>
              <a:rPr kumimoji="1" lang="ja-JP" altLang="en-US" dirty="0" err="1"/>
              <a:t>、</a:t>
            </a:r>
            <a:r>
              <a:rPr kumimoji="1" lang="ja-JP" altLang="en-US" dirty="0"/>
              <a:t>あるいはパソコンです。机に置いて使うのをデスクトップ型と呼び、折りたたんで（最近は切り離すのも出てきている）運ぶタイプをラップトップ型と呼びます。日本ではこれをノートパソコン、ノート</a:t>
            </a:r>
            <a:r>
              <a:rPr kumimoji="1" lang="en-US" altLang="ja-JP" dirty="0"/>
              <a:t>PC</a:t>
            </a:r>
            <a:r>
              <a:rPr kumimoji="1" lang="ja-JP" altLang="en-US" dirty="0"/>
              <a:t>などと呼ぶことが多いです。これらのコンピュータでは、人間が実際にキーボードやマウスを操作して使いますので、応答性能が重要です。また、画面に美しく精細なグラフィックが表示されるので、このための性能が重要です。また、コスト当たりの性能が重視されるので、最新の</a:t>
            </a:r>
            <a:r>
              <a:rPr kumimoji="1" lang="en-US" altLang="ja-JP" dirty="0"/>
              <a:t>CPU</a:t>
            </a:r>
            <a:r>
              <a:rPr kumimoji="1" lang="ja-JP" altLang="en-US" dirty="0"/>
              <a:t>を使う場合が多いです。デスクトップ型は、</a:t>
            </a:r>
            <a:r>
              <a:rPr kumimoji="1" lang="en-US" altLang="ja-JP" dirty="0"/>
              <a:t>Intel</a:t>
            </a:r>
            <a:r>
              <a:rPr kumimoji="1" lang="ja-JP" altLang="en-US" dirty="0"/>
              <a:t>社の</a:t>
            </a:r>
            <a:r>
              <a:rPr kumimoji="1" lang="en-US" altLang="ja-JP" dirty="0"/>
              <a:t>CPU</a:t>
            </a:r>
            <a:r>
              <a:rPr kumimoji="1" lang="ja-JP" altLang="en-US" dirty="0"/>
              <a:t>を使い、標準的なメモリ素子を装備して、</a:t>
            </a:r>
            <a:r>
              <a:rPr kumimoji="1" lang="en-US" altLang="ja-JP" dirty="0"/>
              <a:t>Windows</a:t>
            </a:r>
            <a:r>
              <a:rPr kumimoji="1" lang="ja-JP" altLang="en-US" dirty="0"/>
              <a:t>が</a:t>
            </a:r>
            <a:r>
              <a:rPr kumimoji="1" lang="en-US" altLang="ja-JP" dirty="0"/>
              <a:t>OS</a:t>
            </a:r>
            <a:r>
              <a:rPr kumimoji="1" lang="ja-JP" altLang="en-US" dirty="0"/>
              <a:t>として走る（</a:t>
            </a:r>
            <a:r>
              <a:rPr kumimoji="1" lang="en-US" altLang="ja-JP" dirty="0" err="1"/>
              <a:t>MacOS,Linux</a:t>
            </a:r>
            <a:r>
              <a:rPr kumimoji="1" lang="ja-JP" altLang="en-US" dirty="0"/>
              <a:t>も使われる）標準的な製品が多く使われ、各社の製品がほとんど同じになってしまいました。このような状況では</a:t>
            </a:r>
            <a:r>
              <a:rPr kumimoji="1" lang="en-US" altLang="ja-JP" dirty="0"/>
              <a:t>1</a:t>
            </a:r>
            <a:r>
              <a:rPr kumimoji="1" lang="ja-JP" altLang="en-US" dirty="0"/>
              <a:t>台当たりの利益を得ることが難しく、コスト勝負のビジネスになっています。最近はデスクトップ型はオフィスでの利用に限定され、個人ではラップトップ型を使うことが多いです。皆さんもラップトップ型をお持ちだと思います。ラップトップ型では、重量、スタイル、電池の持続時間が、応答性能、グラフィック性能に並んで重視され、デスクトップ型と違って各社それぞれの特徴を出す余地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9</a:t>
            </a:fld>
            <a:endParaRPr kumimoji="1" lang="ja-JP" altLang="en-US"/>
          </a:p>
        </p:txBody>
      </p:sp>
    </p:spTree>
    <p:extLst>
      <p:ext uri="{BB962C8B-B14F-4D97-AF65-F5344CB8AC3E}">
        <p14:creationId xmlns:p14="http://schemas.microsoft.com/office/powerpoint/2010/main" val="99701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で使うのではなく、企業、官公庁、データセンターなどに置かれ、集中的に演算処理、データ記憶を行うコンピュータを、サーバーと呼びます。図は、ブレード型と呼ばれ、小型で効率の高いサーバーで、カードを多数挿すことで、多数の</a:t>
            </a:r>
            <a:r>
              <a:rPr kumimoji="1" lang="en-US" altLang="ja-JP" dirty="0"/>
              <a:t>CPU</a:t>
            </a:r>
            <a:r>
              <a:rPr kumimoji="1" lang="ja-JP" altLang="en-US" dirty="0"/>
              <a:t>を利用して、一度に多数のジョブを処理します。大規模なサーバーは、クラスタと呼ばれて、多数のラック（筐体）で実装され、やや高価で性能の高いネットワークで接続され、巨大なデータ記憶装置を持っています。皆さんも情報の検索、チケット予約、ネット販売、ソーシャルネットワークなどを</a:t>
            </a:r>
            <a:r>
              <a:rPr kumimoji="1" lang="en-US" altLang="ja-JP" dirty="0"/>
              <a:t>Web</a:t>
            </a:r>
            <a:r>
              <a:rPr kumimoji="1" lang="ja-JP" altLang="en-US" dirty="0"/>
              <a:t>で行うと思いますが、これらの処理を行うための巨大なサーバーは、データセンターと呼ばれる建物に置かれています。</a:t>
            </a:r>
            <a:r>
              <a:rPr kumimoji="1" lang="en-US" altLang="ja-JP" dirty="0"/>
              <a:t>Amazon</a:t>
            </a:r>
            <a:r>
              <a:rPr kumimoji="1" lang="ja-JP" altLang="en-US" dirty="0" err="1"/>
              <a:t>、</a:t>
            </a:r>
            <a:r>
              <a:rPr kumimoji="1" lang="en-US" altLang="ja-JP" dirty="0"/>
              <a:t>Google</a:t>
            </a:r>
            <a:r>
              <a:rPr kumimoji="1" lang="ja-JP" altLang="en-US" dirty="0"/>
              <a:t>などは巨大なデータセンターを数多く持っており、</a:t>
            </a:r>
            <a:r>
              <a:rPr kumimoji="1" lang="en-US" altLang="ja-JP" dirty="0"/>
              <a:t>Web</a:t>
            </a:r>
            <a:r>
              <a:rPr kumimoji="1" lang="ja-JP" altLang="en-US" dirty="0"/>
              <a:t>経由で様々な処理、データ管理などを行います。どこで行われているかわからないことから、このような処理をクラウドコンピューティングと呼びます。サーバーは、パーソナルコンピュータと違って応答時間というよりも、一定の時間に処理することのできるジョブの数（スループットと呼びます）が大事です。また、故障すると被害が大きいことから信頼性が重要です。このため、サーバーは最新の</a:t>
            </a:r>
            <a:r>
              <a:rPr kumimoji="1" lang="en-US" altLang="ja-JP" dirty="0"/>
              <a:t>CPU</a:t>
            </a:r>
            <a:r>
              <a:rPr kumimoji="1" lang="ja-JP" altLang="en-US" dirty="0"/>
              <a:t>ではなく、やや古く実績のあるものを使うことが多いのです。信頼性の向上のためには、同じ処理を複数</a:t>
            </a:r>
            <a:r>
              <a:rPr kumimoji="1" lang="en-US" altLang="ja-JP" dirty="0"/>
              <a:t>CPU</a:t>
            </a:r>
            <a:r>
              <a:rPr kumimoji="1" lang="ja-JP" altLang="en-US" dirty="0"/>
              <a:t>で行い、データのコピーを複数持たせるなど冗長化の技術が使われます。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B630741-019D-4017-B310-73E2A202383F}" type="slidenum">
              <a:rPr kumimoji="1" lang="ja-JP" altLang="en-US" smtClean="0"/>
              <a:t>10</a:t>
            </a:fld>
            <a:endParaRPr kumimoji="1" lang="ja-JP" altLang="en-US"/>
          </a:p>
        </p:txBody>
      </p:sp>
    </p:spTree>
    <p:extLst>
      <p:ext uri="{BB962C8B-B14F-4D97-AF65-F5344CB8AC3E}">
        <p14:creationId xmlns:p14="http://schemas.microsoft.com/office/powerpoint/2010/main" val="146937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979527-0355-4F9B-8D19-D52C12E85EBE}" type="slidenum">
              <a:rPr lang="en-US" altLang="ja-JP"/>
              <a:pPr>
                <a:defRPr/>
              </a:pPr>
              <a:t>‹#›</a:t>
            </a:fld>
            <a:endParaRPr lang="en-US" altLang="ja-JP"/>
          </a:p>
        </p:txBody>
      </p:sp>
    </p:spTree>
    <p:extLst>
      <p:ext uri="{BB962C8B-B14F-4D97-AF65-F5344CB8AC3E}">
        <p14:creationId xmlns:p14="http://schemas.microsoft.com/office/powerpoint/2010/main" val="168051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C6EAC9-400E-421D-941C-A2A336030AEF}" type="slidenum">
              <a:rPr lang="en-US" altLang="ja-JP"/>
              <a:pPr>
                <a:defRPr/>
              </a:pPr>
              <a:t>‹#›</a:t>
            </a:fld>
            <a:endParaRPr lang="en-US" altLang="ja-JP"/>
          </a:p>
        </p:txBody>
      </p:sp>
    </p:spTree>
    <p:extLst>
      <p:ext uri="{BB962C8B-B14F-4D97-AF65-F5344CB8AC3E}">
        <p14:creationId xmlns:p14="http://schemas.microsoft.com/office/powerpoint/2010/main" val="27357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5614A6-BD2D-4754-B7AD-2AC8BBAAB547}" type="slidenum">
              <a:rPr lang="en-US" altLang="ja-JP"/>
              <a:pPr>
                <a:defRPr/>
              </a:pPr>
              <a:t>‹#›</a:t>
            </a:fld>
            <a:endParaRPr lang="en-US" altLang="ja-JP"/>
          </a:p>
        </p:txBody>
      </p:sp>
    </p:spTree>
    <p:extLst>
      <p:ext uri="{BB962C8B-B14F-4D97-AF65-F5344CB8AC3E}">
        <p14:creationId xmlns:p14="http://schemas.microsoft.com/office/powerpoint/2010/main" val="209902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DA593C4-32E9-4F42-8065-8287A45F796B}" type="slidenum">
              <a:rPr lang="en-US" altLang="ja-JP"/>
              <a:pPr>
                <a:defRPr/>
              </a:pPr>
              <a:t>‹#›</a:t>
            </a:fld>
            <a:endParaRPr lang="en-US" altLang="ja-JP"/>
          </a:p>
        </p:txBody>
      </p:sp>
    </p:spTree>
    <p:extLst>
      <p:ext uri="{BB962C8B-B14F-4D97-AF65-F5344CB8AC3E}">
        <p14:creationId xmlns:p14="http://schemas.microsoft.com/office/powerpoint/2010/main" val="308679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B780C9B-DE44-4232-9F99-72D19D1E9177}" type="slidenum">
              <a:rPr lang="en-US" altLang="ja-JP"/>
              <a:pPr>
                <a:defRPr/>
              </a:pPr>
              <a:t>‹#›</a:t>
            </a:fld>
            <a:endParaRPr lang="en-US" altLang="ja-JP"/>
          </a:p>
        </p:txBody>
      </p:sp>
    </p:spTree>
    <p:extLst>
      <p:ext uri="{BB962C8B-B14F-4D97-AF65-F5344CB8AC3E}">
        <p14:creationId xmlns:p14="http://schemas.microsoft.com/office/powerpoint/2010/main" val="151346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1DF58AB-27FA-4376-95AC-6E659078F594}" type="slidenum">
              <a:rPr lang="en-US" altLang="ja-JP"/>
              <a:pPr>
                <a:defRPr/>
              </a:pPr>
              <a:t>‹#›</a:t>
            </a:fld>
            <a:endParaRPr lang="en-US" altLang="ja-JP"/>
          </a:p>
        </p:txBody>
      </p:sp>
    </p:spTree>
    <p:extLst>
      <p:ext uri="{BB962C8B-B14F-4D97-AF65-F5344CB8AC3E}">
        <p14:creationId xmlns:p14="http://schemas.microsoft.com/office/powerpoint/2010/main" val="161991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158B766-7837-4A04-9376-4FC70055431A}" type="slidenum">
              <a:rPr lang="en-US" altLang="ja-JP"/>
              <a:pPr>
                <a:defRPr/>
              </a:pPr>
              <a:t>‹#›</a:t>
            </a:fld>
            <a:endParaRPr lang="en-US" altLang="ja-JP"/>
          </a:p>
        </p:txBody>
      </p:sp>
    </p:spTree>
    <p:extLst>
      <p:ext uri="{BB962C8B-B14F-4D97-AF65-F5344CB8AC3E}">
        <p14:creationId xmlns:p14="http://schemas.microsoft.com/office/powerpoint/2010/main" val="83296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A66D7D6-5736-447C-A49E-0394E6453AF1}" type="slidenum">
              <a:rPr lang="en-US" altLang="ja-JP"/>
              <a:pPr>
                <a:defRPr/>
              </a:pPr>
              <a:t>‹#›</a:t>
            </a:fld>
            <a:endParaRPr lang="en-US" altLang="ja-JP"/>
          </a:p>
        </p:txBody>
      </p:sp>
    </p:spTree>
    <p:extLst>
      <p:ext uri="{BB962C8B-B14F-4D97-AF65-F5344CB8AC3E}">
        <p14:creationId xmlns:p14="http://schemas.microsoft.com/office/powerpoint/2010/main" val="91187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CEDC6EC-655B-4E2B-971D-858D8C9BC911}" type="slidenum">
              <a:rPr lang="en-US" altLang="ja-JP"/>
              <a:pPr>
                <a:defRPr/>
              </a:pPr>
              <a:t>‹#›</a:t>
            </a:fld>
            <a:endParaRPr lang="en-US" altLang="ja-JP"/>
          </a:p>
        </p:txBody>
      </p:sp>
    </p:spTree>
    <p:extLst>
      <p:ext uri="{BB962C8B-B14F-4D97-AF65-F5344CB8AC3E}">
        <p14:creationId xmlns:p14="http://schemas.microsoft.com/office/powerpoint/2010/main" val="8098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B047B60-D13D-47EA-934A-938F3FBF8A8A}" type="slidenum">
              <a:rPr lang="en-US" altLang="ja-JP"/>
              <a:pPr>
                <a:defRPr/>
              </a:pPr>
              <a:t>‹#›</a:t>
            </a:fld>
            <a:endParaRPr lang="en-US" altLang="ja-JP"/>
          </a:p>
        </p:txBody>
      </p:sp>
    </p:spTree>
    <p:extLst>
      <p:ext uri="{BB962C8B-B14F-4D97-AF65-F5344CB8AC3E}">
        <p14:creationId xmlns:p14="http://schemas.microsoft.com/office/powerpoint/2010/main" val="285001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9183453-C6C8-454C-912A-4B563BB2C8D6}" type="slidenum">
              <a:rPr lang="en-US" altLang="ja-JP"/>
              <a:pPr>
                <a:defRPr/>
              </a:pPr>
              <a:t>‹#›</a:t>
            </a:fld>
            <a:endParaRPr lang="en-US" altLang="ja-JP"/>
          </a:p>
        </p:txBody>
      </p:sp>
    </p:spTree>
    <p:extLst>
      <p:ext uri="{BB962C8B-B14F-4D97-AF65-F5344CB8AC3E}">
        <p14:creationId xmlns:p14="http://schemas.microsoft.com/office/powerpoint/2010/main" val="42504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2E9155A-3164-468A-9E9D-FCCD0548BD1A}" type="slidenum">
              <a:rPr lang="en-US" altLang="ja-JP"/>
              <a:pPr>
                <a:defRPr/>
              </a:pPr>
              <a:t>‹#›</a:t>
            </a:fld>
            <a:endParaRPr lang="en-US" altLang="ja-JP"/>
          </a:p>
        </p:txBody>
      </p:sp>
    </p:spTree>
    <p:extLst>
      <p:ext uri="{BB962C8B-B14F-4D97-AF65-F5344CB8AC3E}">
        <p14:creationId xmlns:p14="http://schemas.microsoft.com/office/powerpoint/2010/main" val="19934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2967B2B-179D-4F5C-9C00-0187938E232F}" type="slidenum">
              <a:rPr lang="en-US" altLang="ja-JP"/>
              <a:pPr>
                <a:defRPr/>
              </a:pPr>
              <a:t>‹#›</a:t>
            </a:fld>
            <a:endParaRPr lang="en-US" altLang="ja-JP"/>
          </a:p>
        </p:txBody>
      </p:sp>
    </p:spTree>
    <p:extLst>
      <p:ext uri="{BB962C8B-B14F-4D97-AF65-F5344CB8AC3E}">
        <p14:creationId xmlns:p14="http://schemas.microsoft.com/office/powerpoint/2010/main" val="330460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D24722B-CA3E-4ECB-9831-9145CFED384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keio.box.com/s/ciaftew9ttsmndy6179pkoydxcy2new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m.ics.keio.ac.j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dell.com/jp/"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r>
              <a:rPr lang="ja-JP" altLang="en-US" sz="4000"/>
              <a:t>計算機構成　第</a:t>
            </a:r>
            <a:r>
              <a:rPr lang="en-US" altLang="ja-JP" sz="4000"/>
              <a:t>1</a:t>
            </a:r>
            <a:r>
              <a:rPr lang="ja-JP" altLang="en-US" sz="4000"/>
              <a:t>回</a:t>
            </a:r>
            <a:br>
              <a:rPr lang="ja-JP" altLang="en-US" sz="4000"/>
            </a:br>
            <a:r>
              <a:rPr lang="ja-JP" altLang="en-US" sz="4000"/>
              <a:t>ガイダンス</a:t>
            </a:r>
            <a:br>
              <a:rPr lang="ja-JP" altLang="en-US" sz="4000"/>
            </a:br>
            <a:r>
              <a:rPr lang="en-US" altLang="ja-JP" sz="4000"/>
              <a:t>VerilogHDL</a:t>
            </a:r>
            <a:r>
              <a:rPr lang="ja-JP" altLang="en-US" sz="4000"/>
              <a:t>のシミュレーション環境</a:t>
            </a:r>
          </a:p>
        </p:txBody>
      </p:sp>
      <p:sp>
        <p:nvSpPr>
          <p:cNvPr id="2051" name="Rectangle 3"/>
          <p:cNvSpPr>
            <a:spLocks noGrp="1" noChangeArrowheads="1"/>
          </p:cNvSpPr>
          <p:nvPr>
            <p:ph type="subTitle" idx="1"/>
          </p:nvPr>
        </p:nvSpPr>
        <p:spPr>
          <a:xfrm>
            <a:off x="1371600" y="3886200"/>
            <a:ext cx="6400800" cy="1752600"/>
          </a:xfrm>
        </p:spPr>
        <p:txBody>
          <a:bodyPr/>
          <a:lstStyle/>
          <a:p>
            <a:pPr eaLnBrk="1" hangingPunct="1"/>
            <a:r>
              <a:rPr lang="ja-JP" altLang="en-US" sz="3200"/>
              <a:t>情報工学科</a:t>
            </a:r>
          </a:p>
          <a:p>
            <a:pPr eaLnBrk="1" hangingPunct="1"/>
            <a:r>
              <a:rPr lang="ja-JP" altLang="en-US" sz="3200"/>
              <a:t>天野英晴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z="2400"/>
              <a:t>コンピュータの仕組み</a:t>
            </a:r>
            <a:br>
              <a:rPr lang="ja-JP" altLang="en-US" sz="4000"/>
            </a:br>
            <a:r>
              <a:rPr lang="en-US" altLang="ja-JP" sz="3200"/>
              <a:t>(1)</a:t>
            </a:r>
            <a:r>
              <a:rPr lang="ja-JP" altLang="en-US" sz="3200"/>
              <a:t>コンピュータのいろいろ　</a:t>
            </a:r>
            <a:br>
              <a:rPr lang="ja-JP" altLang="en-US" sz="3200"/>
            </a:br>
            <a:r>
              <a:rPr lang="ja-JP" altLang="en-US" sz="3200"/>
              <a:t>サーバ</a:t>
            </a:r>
          </a:p>
        </p:txBody>
      </p:sp>
      <p:sp>
        <p:nvSpPr>
          <p:cNvPr id="6147" name="Rectangle 3"/>
          <p:cNvSpPr>
            <a:spLocks noGrp="1" noChangeArrowheads="1"/>
          </p:cNvSpPr>
          <p:nvPr>
            <p:ph type="body" idx="1"/>
          </p:nvPr>
        </p:nvSpPr>
        <p:spPr>
          <a:xfrm>
            <a:off x="468313" y="1312863"/>
            <a:ext cx="8229600" cy="2260600"/>
          </a:xfrm>
        </p:spPr>
        <p:txBody>
          <a:bodyPr/>
          <a:lstStyle/>
          <a:p>
            <a:pPr eaLnBrk="1" hangingPunct="1">
              <a:lnSpc>
                <a:spcPct val="80000"/>
              </a:lnSpc>
              <a:buFontTx/>
              <a:buNone/>
            </a:pPr>
            <a:endParaRPr lang="en-US" altLang="ja-JP" sz="2000"/>
          </a:p>
          <a:p>
            <a:pPr eaLnBrk="1" hangingPunct="1">
              <a:lnSpc>
                <a:spcPct val="80000"/>
              </a:lnSpc>
            </a:pPr>
            <a:r>
              <a:rPr lang="ja-JP" altLang="en-US" sz="2000"/>
              <a:t>企業、官公庁、データセンターなどに置かれる</a:t>
            </a:r>
          </a:p>
          <a:p>
            <a:pPr eaLnBrk="1" hangingPunct="1">
              <a:lnSpc>
                <a:spcPct val="80000"/>
              </a:lnSpc>
            </a:pPr>
            <a:r>
              <a:rPr lang="ja-JP" altLang="en-US" sz="2000"/>
              <a:t>巨大なデータ、</a:t>
            </a:r>
            <a:r>
              <a:rPr lang="en-US" altLang="ja-JP" sz="2000"/>
              <a:t>Web</a:t>
            </a:r>
            <a:r>
              <a:rPr lang="ja-JP" altLang="en-US" sz="2000"/>
              <a:t>ページなどを管理</a:t>
            </a:r>
          </a:p>
          <a:p>
            <a:pPr lvl="1" eaLnBrk="1" hangingPunct="1">
              <a:lnSpc>
                <a:spcPct val="80000"/>
              </a:lnSpc>
            </a:pPr>
            <a:r>
              <a:rPr lang="ja-JP" altLang="en-US" sz="1800"/>
              <a:t>チケット予約、ネット通販、ソーシャルネットワークなどもサーバが管理</a:t>
            </a:r>
          </a:p>
          <a:p>
            <a:pPr eaLnBrk="1" hangingPunct="1">
              <a:lnSpc>
                <a:spcPct val="80000"/>
              </a:lnSpc>
            </a:pPr>
            <a:r>
              <a:rPr lang="en-US" altLang="ja-JP" sz="2000"/>
              <a:t>Amazon, Google</a:t>
            </a:r>
            <a:r>
              <a:rPr lang="ja-JP" altLang="en-US" sz="2000"/>
              <a:t>などは強力な検索エンジンを装備</a:t>
            </a:r>
          </a:p>
          <a:p>
            <a:pPr eaLnBrk="1" hangingPunct="1">
              <a:lnSpc>
                <a:spcPct val="80000"/>
              </a:lnSpc>
            </a:pPr>
            <a:r>
              <a:rPr lang="ja-JP" altLang="en-US" sz="2000"/>
              <a:t>一定時間に処理するジョブ数、信頼性が重要</a:t>
            </a:r>
          </a:p>
        </p:txBody>
      </p:sp>
      <p:sp>
        <p:nvSpPr>
          <p:cNvPr id="6148" name="Text Box 6"/>
          <p:cNvSpPr txBox="1">
            <a:spLocks noChangeArrowheads="1"/>
          </p:cNvSpPr>
          <p:nvPr/>
        </p:nvSpPr>
        <p:spPr bwMode="auto">
          <a:xfrm>
            <a:off x="1987550" y="6491288"/>
            <a:ext cx="6443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ブレード型サーバ　小型で効率の良いサーバ（</a:t>
            </a:r>
            <a:r>
              <a:rPr lang="en-US" altLang="ja-JP" sz="1800"/>
              <a:t>pr.fujitsu.com</a:t>
            </a:r>
            <a:r>
              <a:rPr lang="ja-JP" altLang="en-US" sz="1800"/>
              <a:t>より）</a:t>
            </a:r>
          </a:p>
        </p:txBody>
      </p:sp>
      <p:pic>
        <p:nvPicPr>
          <p:cNvPr id="6149" name="Picture 9" descr="20a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3357563"/>
            <a:ext cx="3889375"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31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2400"/>
              <a:t>コンピュータの仕組み</a:t>
            </a:r>
            <a:br>
              <a:rPr lang="ja-JP" altLang="en-US" sz="4000"/>
            </a:br>
            <a:r>
              <a:rPr lang="en-US" altLang="ja-JP" sz="3200"/>
              <a:t>(1)</a:t>
            </a:r>
            <a:r>
              <a:rPr lang="ja-JP" altLang="en-US" sz="3200"/>
              <a:t>コンピュータのいろいろ　</a:t>
            </a:r>
            <a:br>
              <a:rPr lang="ja-JP" altLang="en-US" sz="3200"/>
            </a:br>
            <a:r>
              <a:rPr lang="ja-JP" altLang="en-US" sz="3200"/>
              <a:t>スーパーコンピュータ</a:t>
            </a:r>
          </a:p>
        </p:txBody>
      </p:sp>
      <p:sp>
        <p:nvSpPr>
          <p:cNvPr id="7171" name="Rectangle 3"/>
          <p:cNvSpPr>
            <a:spLocks noGrp="1" noChangeArrowheads="1"/>
          </p:cNvSpPr>
          <p:nvPr>
            <p:ph type="body" idx="1"/>
          </p:nvPr>
        </p:nvSpPr>
        <p:spPr>
          <a:xfrm>
            <a:off x="468313" y="1312863"/>
            <a:ext cx="8229600" cy="2260600"/>
          </a:xfrm>
        </p:spPr>
        <p:txBody>
          <a:bodyPr/>
          <a:lstStyle/>
          <a:p>
            <a:pPr eaLnBrk="1" hangingPunct="1">
              <a:lnSpc>
                <a:spcPct val="80000"/>
              </a:lnSpc>
              <a:buFontTx/>
              <a:buNone/>
            </a:pPr>
            <a:endParaRPr lang="en-US" altLang="ja-JP" sz="2000"/>
          </a:p>
          <a:p>
            <a:pPr eaLnBrk="1" hangingPunct="1">
              <a:lnSpc>
                <a:spcPct val="80000"/>
              </a:lnSpc>
            </a:pPr>
            <a:r>
              <a:rPr lang="ja-JP" altLang="en-US" sz="2000"/>
              <a:t>科学技術計算を高速に行う巨大なコンピュータ</a:t>
            </a:r>
          </a:p>
          <a:p>
            <a:pPr eaLnBrk="1" hangingPunct="1">
              <a:lnSpc>
                <a:spcPct val="80000"/>
              </a:lnSpc>
            </a:pPr>
            <a:r>
              <a:rPr lang="ja-JP" altLang="en-US" sz="2000"/>
              <a:t>気象解析、物理学計算など</a:t>
            </a:r>
          </a:p>
          <a:p>
            <a:pPr eaLnBrk="1" hangingPunct="1">
              <a:lnSpc>
                <a:spcPct val="80000"/>
              </a:lnSpc>
            </a:pPr>
            <a:r>
              <a:rPr lang="ja-JP" altLang="en-US" sz="2000"/>
              <a:t>浮動小数演算能力が重要</a:t>
            </a:r>
          </a:p>
        </p:txBody>
      </p:sp>
      <p:pic>
        <p:nvPicPr>
          <p:cNvPr id="2" name="図 1">
            <a:extLst>
              <a:ext uri="{FF2B5EF4-FFF2-40B4-BE49-F238E27FC236}">
                <a16:creationId xmlns:a16="http://schemas.microsoft.com/office/drawing/2014/main" id="{1006FAE3-1486-4D37-8078-53DAA1608847}"/>
              </a:ext>
            </a:extLst>
          </p:cNvPr>
          <p:cNvPicPr>
            <a:picLocks noChangeAspect="1"/>
          </p:cNvPicPr>
          <p:nvPr/>
        </p:nvPicPr>
        <p:blipFill>
          <a:blip r:embed="rId3"/>
          <a:stretch>
            <a:fillRect/>
          </a:stretch>
        </p:blipFill>
        <p:spPr>
          <a:xfrm>
            <a:off x="1096727" y="2526524"/>
            <a:ext cx="6950546" cy="4170328"/>
          </a:xfrm>
          <a:prstGeom prst="rect">
            <a:avLst/>
          </a:prstGeom>
        </p:spPr>
      </p:pic>
    </p:spTree>
    <p:extLst>
      <p:ext uri="{BB962C8B-B14F-4D97-AF65-F5344CB8AC3E}">
        <p14:creationId xmlns:p14="http://schemas.microsoft.com/office/powerpoint/2010/main" val="234433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z="2400"/>
              <a:t>コンピュータの仕組み</a:t>
            </a:r>
            <a:br>
              <a:rPr lang="ja-JP" altLang="en-US" sz="4000"/>
            </a:br>
            <a:r>
              <a:rPr lang="en-US" altLang="ja-JP" sz="3200"/>
              <a:t>(1)</a:t>
            </a:r>
            <a:r>
              <a:rPr lang="ja-JP" altLang="en-US" sz="3200"/>
              <a:t>コンピュータのいろいろ　</a:t>
            </a:r>
            <a:br>
              <a:rPr lang="ja-JP" altLang="en-US" sz="3200"/>
            </a:br>
            <a:r>
              <a:rPr lang="ja-JP" altLang="en-US" sz="3200"/>
              <a:t>組み込みコンピュータ</a:t>
            </a:r>
          </a:p>
        </p:txBody>
      </p:sp>
      <p:sp>
        <p:nvSpPr>
          <p:cNvPr id="8195" name="Rectangle 3"/>
          <p:cNvSpPr>
            <a:spLocks noGrp="1" noChangeArrowheads="1"/>
          </p:cNvSpPr>
          <p:nvPr>
            <p:ph type="body" idx="1"/>
          </p:nvPr>
        </p:nvSpPr>
        <p:spPr>
          <a:xfrm>
            <a:off x="468313" y="1312863"/>
            <a:ext cx="8229600" cy="2260600"/>
          </a:xfrm>
        </p:spPr>
        <p:txBody>
          <a:bodyPr/>
          <a:lstStyle/>
          <a:p>
            <a:pPr eaLnBrk="1" hangingPunct="1">
              <a:lnSpc>
                <a:spcPct val="80000"/>
              </a:lnSpc>
              <a:buFontTx/>
              <a:buNone/>
            </a:pPr>
            <a:endParaRPr lang="en-US" altLang="ja-JP" sz="2000"/>
          </a:p>
          <a:p>
            <a:pPr eaLnBrk="1" hangingPunct="1">
              <a:lnSpc>
                <a:spcPct val="80000"/>
              </a:lnSpc>
            </a:pPr>
            <a:r>
              <a:rPr lang="ja-JP" altLang="en-US" sz="2000"/>
              <a:t>テレビ、</a:t>
            </a:r>
            <a:r>
              <a:rPr lang="en-US" altLang="ja-JP" sz="2000"/>
              <a:t>DVD</a:t>
            </a:r>
            <a:r>
              <a:rPr lang="ja-JP" altLang="en-US" sz="2000"/>
              <a:t>プレーヤー、ビデオカメラ、ゲーム、ネットワークコントローラ、車、エアコンなどに組み込まれるコンピュータ</a:t>
            </a:r>
          </a:p>
          <a:p>
            <a:pPr eaLnBrk="1" hangingPunct="1">
              <a:lnSpc>
                <a:spcPct val="80000"/>
              </a:lnSpc>
            </a:pPr>
            <a:r>
              <a:rPr lang="ja-JP" altLang="en-US" sz="2000"/>
              <a:t>特定の処理以外は行わない</a:t>
            </a:r>
          </a:p>
          <a:p>
            <a:pPr eaLnBrk="1" hangingPunct="1">
              <a:lnSpc>
                <a:spcPct val="80000"/>
              </a:lnSpc>
            </a:pPr>
            <a:r>
              <a:rPr lang="ja-JP" altLang="en-US" sz="2000"/>
              <a:t>コスト、消費電力が重要</a:t>
            </a:r>
          </a:p>
          <a:p>
            <a:pPr eaLnBrk="1" hangingPunct="1">
              <a:lnSpc>
                <a:spcPct val="80000"/>
              </a:lnSpc>
            </a:pPr>
            <a:r>
              <a:rPr lang="ja-JP" altLang="en-US" sz="2000"/>
              <a:t>特定の処理に対しては高い性能が要求される場合もある</a:t>
            </a:r>
          </a:p>
          <a:p>
            <a:pPr eaLnBrk="1" hangingPunct="1">
              <a:lnSpc>
                <a:spcPct val="80000"/>
              </a:lnSpc>
            </a:pPr>
            <a:endParaRPr lang="en-US" altLang="ja-JP" sz="2000"/>
          </a:p>
        </p:txBody>
      </p:sp>
      <p:sp>
        <p:nvSpPr>
          <p:cNvPr id="8196" name="Text Box 4"/>
          <p:cNvSpPr txBox="1">
            <a:spLocks noChangeArrowheads="1"/>
          </p:cNvSpPr>
          <p:nvPr/>
        </p:nvSpPr>
        <p:spPr bwMode="auto">
          <a:xfrm>
            <a:off x="1835150" y="6237288"/>
            <a:ext cx="5381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SONY PS3</a:t>
            </a:r>
            <a:r>
              <a:rPr lang="ja-JP" altLang="en-US" sz="1800"/>
              <a:t>には強力なプロセッサ</a:t>
            </a:r>
            <a:r>
              <a:rPr lang="en-US" altLang="ja-JP" sz="1800"/>
              <a:t>Cell</a:t>
            </a:r>
            <a:r>
              <a:rPr lang="ja-JP" altLang="en-US" sz="1800"/>
              <a:t>が使われていた</a:t>
            </a: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141663"/>
            <a:ext cx="2662237"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7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2400"/>
              <a:t>コンピュータの仕組み</a:t>
            </a:r>
            <a:br>
              <a:rPr lang="ja-JP" altLang="en-US" sz="4000"/>
            </a:br>
            <a:r>
              <a:rPr lang="en-US" altLang="ja-JP" sz="3200"/>
              <a:t>(1)</a:t>
            </a:r>
            <a:r>
              <a:rPr lang="ja-JP" altLang="en-US" sz="3200"/>
              <a:t>コンピュータのいろいろ　</a:t>
            </a:r>
            <a:br>
              <a:rPr lang="ja-JP" altLang="en-US" sz="3200"/>
            </a:br>
            <a:r>
              <a:rPr lang="ja-JP" altLang="en-US" sz="3200"/>
              <a:t>スマートフォン、タブレット</a:t>
            </a:r>
          </a:p>
        </p:txBody>
      </p:sp>
      <p:sp>
        <p:nvSpPr>
          <p:cNvPr id="9219" name="Rectangle 3"/>
          <p:cNvSpPr>
            <a:spLocks noGrp="1" noChangeArrowheads="1"/>
          </p:cNvSpPr>
          <p:nvPr>
            <p:ph type="body" idx="1"/>
          </p:nvPr>
        </p:nvSpPr>
        <p:spPr>
          <a:xfrm>
            <a:off x="468313" y="1773238"/>
            <a:ext cx="8229600" cy="2260600"/>
          </a:xfrm>
        </p:spPr>
        <p:txBody>
          <a:bodyPr/>
          <a:lstStyle/>
          <a:p>
            <a:pPr eaLnBrk="1" hangingPunct="1">
              <a:lnSpc>
                <a:spcPct val="80000"/>
              </a:lnSpc>
              <a:buFontTx/>
              <a:buNone/>
            </a:pPr>
            <a:endParaRPr lang="en-US" altLang="ja-JP" sz="2000"/>
          </a:p>
          <a:p>
            <a:pPr eaLnBrk="1" hangingPunct="1">
              <a:lnSpc>
                <a:spcPct val="80000"/>
              </a:lnSpc>
            </a:pPr>
            <a:r>
              <a:rPr lang="ja-JP" altLang="en-US" sz="2000"/>
              <a:t>パーソナルコンピュータと組み込みコンピュータの中間的な性格を持つ</a:t>
            </a:r>
          </a:p>
          <a:p>
            <a:pPr lvl="1" eaLnBrk="1" hangingPunct="1">
              <a:lnSpc>
                <a:spcPct val="80000"/>
              </a:lnSpc>
            </a:pPr>
            <a:r>
              <a:rPr lang="ja-JP" altLang="en-US" sz="1800"/>
              <a:t>アプリを入れて動作する→　パーソナルコンピュータ</a:t>
            </a:r>
          </a:p>
          <a:p>
            <a:pPr lvl="1" eaLnBrk="1" hangingPunct="1">
              <a:lnSpc>
                <a:spcPct val="80000"/>
              </a:lnSpc>
            </a:pPr>
            <a:r>
              <a:rPr lang="ja-JP" altLang="en-US" sz="1800"/>
              <a:t>携帯電話、カメラ→　組み込みコンピュータ</a:t>
            </a:r>
          </a:p>
          <a:p>
            <a:pPr eaLnBrk="1" hangingPunct="1">
              <a:lnSpc>
                <a:spcPct val="80000"/>
              </a:lnSpc>
            </a:pPr>
            <a:r>
              <a:rPr lang="ja-JP" altLang="en-US" sz="2000"/>
              <a:t>パーソナルコンピュータの分野を急激に侵食しつつある</a:t>
            </a:r>
          </a:p>
          <a:p>
            <a:pPr eaLnBrk="1" hangingPunct="1">
              <a:lnSpc>
                <a:spcPct val="80000"/>
              </a:lnSpc>
            </a:pPr>
            <a:endParaRPr lang="en-US" altLang="ja-JP" sz="2000"/>
          </a:p>
        </p:txBody>
      </p:sp>
      <p:pic>
        <p:nvPicPr>
          <p:cNvPr id="9220" name="Picture 7" descr="K00001655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345598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ANd9GcR4gHiI4XhnNoJ_gL5mNbD4Dppisfvg6HV40jbUbNAXArKd2F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871913"/>
            <a:ext cx="35290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0"/>
          <p:cNvSpPr txBox="1">
            <a:spLocks noChangeArrowheads="1"/>
          </p:cNvSpPr>
          <p:nvPr/>
        </p:nvSpPr>
        <p:spPr bwMode="auto">
          <a:xfrm>
            <a:off x="1095375" y="6329363"/>
            <a:ext cx="3255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NTTDOCOMO</a:t>
            </a:r>
            <a:r>
              <a:rPr lang="ja-JP" altLang="en-US" sz="1800"/>
              <a:t>のスマートフォン</a:t>
            </a:r>
          </a:p>
        </p:txBody>
      </p:sp>
      <p:sp>
        <p:nvSpPr>
          <p:cNvPr id="9223" name="Text Box 11"/>
          <p:cNvSpPr txBox="1">
            <a:spLocks noChangeArrowheads="1"/>
          </p:cNvSpPr>
          <p:nvPr/>
        </p:nvSpPr>
        <p:spPr bwMode="auto">
          <a:xfrm>
            <a:off x="5360988" y="6237288"/>
            <a:ext cx="1947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SONY</a:t>
            </a:r>
            <a:r>
              <a:rPr lang="ja-JP" altLang="en-US" sz="1800"/>
              <a:t>のタブレット</a:t>
            </a:r>
          </a:p>
        </p:txBody>
      </p:sp>
    </p:spTree>
    <p:extLst>
      <p:ext uri="{BB962C8B-B14F-4D97-AF65-F5344CB8AC3E}">
        <p14:creationId xmlns:p14="http://schemas.microsoft.com/office/powerpoint/2010/main" val="84055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z="4000"/>
              <a:t>（</a:t>
            </a:r>
            <a:r>
              <a:rPr lang="en-US" altLang="ja-JP" sz="4000"/>
              <a:t>2</a:t>
            </a:r>
            <a:r>
              <a:rPr lang="ja-JP" altLang="en-US" sz="4000"/>
              <a:t>）コンピュータを作るディジタル回路</a:t>
            </a:r>
          </a:p>
        </p:txBody>
      </p:sp>
      <p:sp>
        <p:nvSpPr>
          <p:cNvPr id="10243" name="Rectangle 3"/>
          <p:cNvSpPr>
            <a:spLocks noGrp="1" noChangeArrowheads="1"/>
          </p:cNvSpPr>
          <p:nvPr>
            <p:ph type="body" idx="1"/>
          </p:nvPr>
        </p:nvSpPr>
        <p:spPr>
          <a:xfrm>
            <a:off x="0" y="1600200"/>
            <a:ext cx="9144000" cy="4525963"/>
          </a:xfrm>
        </p:spPr>
        <p:txBody>
          <a:bodyPr/>
          <a:lstStyle/>
          <a:p>
            <a:pPr eaLnBrk="1" hangingPunct="1">
              <a:lnSpc>
                <a:spcPct val="80000"/>
              </a:lnSpc>
            </a:pPr>
            <a:r>
              <a:rPr lang="ja-JP" altLang="en-US" sz="2800"/>
              <a:t>コンピュータはディジタル論理回路からできている</a:t>
            </a:r>
          </a:p>
          <a:p>
            <a:pPr lvl="1" eaLnBrk="1" hangingPunct="1">
              <a:lnSpc>
                <a:spcPct val="80000"/>
              </a:lnSpc>
            </a:pPr>
            <a:r>
              <a:rPr lang="en-US" altLang="ja-JP" sz="2400"/>
              <a:t>1</a:t>
            </a:r>
            <a:r>
              <a:rPr lang="ja-JP" altLang="en-US" sz="2400"/>
              <a:t>・</a:t>
            </a:r>
            <a:r>
              <a:rPr lang="en-US" altLang="ja-JP" sz="2400"/>
              <a:t>0</a:t>
            </a:r>
            <a:r>
              <a:rPr lang="ja-JP" altLang="en-US" sz="2400"/>
              <a:t>だけを扱う簡単な論理素子（ゲート）を多数用いる</a:t>
            </a:r>
          </a:p>
          <a:p>
            <a:pPr lvl="1" eaLnBrk="1" hangingPunct="1">
              <a:lnSpc>
                <a:spcPct val="80000"/>
              </a:lnSpc>
            </a:pPr>
            <a:r>
              <a:rPr lang="ja-JP" altLang="en-US" sz="2400"/>
              <a:t>論理ゲートは単純な機能しか持たないが高速、半導体上に多数搭載可能</a:t>
            </a:r>
          </a:p>
          <a:p>
            <a:pPr lvl="2" eaLnBrk="1" hangingPunct="1">
              <a:lnSpc>
                <a:spcPct val="80000"/>
              </a:lnSpc>
            </a:pPr>
            <a:r>
              <a:rPr lang="ja-JP" altLang="en-US" sz="2000"/>
              <a:t>数ピコ秒の動作速度</a:t>
            </a:r>
          </a:p>
          <a:p>
            <a:pPr lvl="2" eaLnBrk="1" hangingPunct="1">
              <a:lnSpc>
                <a:spcPct val="80000"/>
              </a:lnSpc>
            </a:pPr>
            <a:r>
              <a:rPr lang="ja-JP" altLang="en-US" sz="2000"/>
              <a:t>数億個を一つの半導体上に搭載可能</a:t>
            </a:r>
          </a:p>
          <a:p>
            <a:pPr lvl="1" eaLnBrk="1" hangingPunct="1">
              <a:lnSpc>
                <a:spcPct val="80000"/>
              </a:lnSpc>
            </a:pPr>
            <a:r>
              <a:rPr lang="ja-JP" altLang="en-US" sz="2400"/>
              <a:t>ブール代数を基にした設計技術が確立されている</a:t>
            </a:r>
          </a:p>
          <a:p>
            <a:pPr lvl="1" eaLnBrk="1" hangingPunct="1">
              <a:lnSpc>
                <a:spcPct val="80000"/>
              </a:lnSpc>
            </a:pPr>
            <a:r>
              <a:rPr lang="ja-JP" altLang="en-US" sz="2400"/>
              <a:t>ハードウェア記述言語</a:t>
            </a:r>
            <a:r>
              <a:rPr lang="en-US" altLang="ja-JP" sz="2400"/>
              <a:t>HDL(Hardware Description Language)</a:t>
            </a:r>
            <a:r>
              <a:rPr lang="ja-JP" altLang="en-US" sz="2400"/>
              <a:t>により記述、設計する</a:t>
            </a:r>
          </a:p>
          <a:p>
            <a:pPr eaLnBrk="1" hangingPunct="1">
              <a:lnSpc>
                <a:spcPct val="80000"/>
              </a:lnSpc>
            </a:pPr>
            <a:r>
              <a:rPr lang="en-US" altLang="ja-JP" sz="2800"/>
              <a:t>1980</a:t>
            </a:r>
            <a:r>
              <a:rPr lang="ja-JP" altLang="en-US" sz="2800"/>
              <a:t>年以来</a:t>
            </a:r>
            <a:r>
              <a:rPr lang="en-US" altLang="ja-JP" sz="2800"/>
              <a:t>CMOS</a:t>
            </a:r>
            <a:r>
              <a:rPr lang="ja-JP" altLang="en-US" sz="2800"/>
              <a:t>（</a:t>
            </a:r>
            <a:r>
              <a:rPr lang="en-US" altLang="ja-JP" sz="2800"/>
              <a:t>Complementary Metal Oxide Semiconductor</a:t>
            </a:r>
            <a:r>
              <a:rPr lang="ja-JP" altLang="en-US" sz="2800"/>
              <a:t>）が発展し、マイクロコンピュータが急激に高性能、高集積化</a:t>
            </a:r>
          </a:p>
          <a:p>
            <a:pPr lvl="1" eaLnBrk="1" hangingPunct="1">
              <a:lnSpc>
                <a:spcPct val="80000"/>
              </a:lnSpc>
              <a:buFontTx/>
              <a:buNone/>
            </a:pPr>
            <a:endParaRPr lang="en-US" altLang="ja-JP" sz="2400">
              <a:solidFill>
                <a:schemeClr val="accent2"/>
              </a:solidFill>
            </a:endParaRPr>
          </a:p>
        </p:txBody>
      </p:sp>
    </p:spTree>
    <p:extLst>
      <p:ext uri="{BB962C8B-B14F-4D97-AF65-F5344CB8AC3E}">
        <p14:creationId xmlns:p14="http://schemas.microsoft.com/office/powerpoint/2010/main" val="232657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a:t>基本ゲート</a:t>
            </a:r>
          </a:p>
        </p:txBody>
      </p:sp>
      <p:grpSp>
        <p:nvGrpSpPr>
          <p:cNvPr id="11267" name="Group 3"/>
          <p:cNvGrpSpPr>
            <a:grpSpLocks/>
          </p:cNvGrpSpPr>
          <p:nvPr/>
        </p:nvGrpSpPr>
        <p:grpSpPr bwMode="auto">
          <a:xfrm>
            <a:off x="2078038" y="1393825"/>
            <a:ext cx="684212" cy="504825"/>
            <a:chOff x="1315" y="3521"/>
            <a:chExt cx="431" cy="318"/>
          </a:xfrm>
        </p:grpSpPr>
        <p:sp>
          <p:nvSpPr>
            <p:cNvPr id="11382" name="Line 4"/>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83" name="Line 5"/>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84" name="Freeform 6"/>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85" name="Line 7"/>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268" name="Group 8"/>
          <p:cNvGrpSpPr>
            <a:grpSpLocks/>
          </p:cNvGrpSpPr>
          <p:nvPr/>
        </p:nvGrpSpPr>
        <p:grpSpPr bwMode="auto">
          <a:xfrm>
            <a:off x="5724525" y="1417638"/>
            <a:ext cx="792163" cy="695325"/>
            <a:chOff x="3152" y="3536"/>
            <a:chExt cx="499" cy="438"/>
          </a:xfrm>
        </p:grpSpPr>
        <p:sp>
          <p:nvSpPr>
            <p:cNvPr id="11379" name="Freeform 9"/>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80" name="Freeform 10"/>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81" name="Freeform 11"/>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269" name="Line 12"/>
          <p:cNvSpPr>
            <a:spLocks noChangeShapeType="1"/>
          </p:cNvSpPr>
          <p:nvPr/>
        </p:nvSpPr>
        <p:spPr bwMode="auto">
          <a:xfrm>
            <a:off x="1897063" y="15382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0" name="Line 13"/>
          <p:cNvSpPr>
            <a:spLocks noChangeShapeType="1"/>
          </p:cNvSpPr>
          <p:nvPr/>
        </p:nvSpPr>
        <p:spPr bwMode="auto">
          <a:xfrm>
            <a:off x="1897063" y="17541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1" name="Line 14"/>
          <p:cNvSpPr>
            <a:spLocks noChangeShapeType="1"/>
          </p:cNvSpPr>
          <p:nvPr/>
        </p:nvSpPr>
        <p:spPr bwMode="auto">
          <a:xfrm>
            <a:off x="2760663" y="160972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2" name="Line 15"/>
          <p:cNvSpPr>
            <a:spLocks noChangeShapeType="1"/>
          </p:cNvSpPr>
          <p:nvPr/>
        </p:nvSpPr>
        <p:spPr bwMode="auto">
          <a:xfrm>
            <a:off x="6515100" y="175418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3" name="Line 16"/>
          <p:cNvSpPr>
            <a:spLocks noChangeShapeType="1"/>
          </p:cNvSpPr>
          <p:nvPr/>
        </p:nvSpPr>
        <p:spPr bwMode="auto">
          <a:xfrm>
            <a:off x="5794375" y="168275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4" name="Line 17"/>
          <p:cNvSpPr>
            <a:spLocks noChangeShapeType="1"/>
          </p:cNvSpPr>
          <p:nvPr/>
        </p:nvSpPr>
        <p:spPr bwMode="auto">
          <a:xfrm>
            <a:off x="5794375" y="189865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5" name="Oval 18"/>
          <p:cNvSpPr>
            <a:spLocks noChangeArrowheads="1"/>
          </p:cNvSpPr>
          <p:nvPr/>
        </p:nvSpPr>
        <p:spPr bwMode="auto">
          <a:xfrm flipH="1">
            <a:off x="6515100" y="2638425"/>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76" name="Oval 19"/>
          <p:cNvSpPr>
            <a:spLocks noChangeArrowheads="1"/>
          </p:cNvSpPr>
          <p:nvPr/>
        </p:nvSpPr>
        <p:spPr bwMode="auto">
          <a:xfrm flipH="1">
            <a:off x="6516688" y="4581525"/>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77" name="Oval 20"/>
          <p:cNvSpPr>
            <a:spLocks noChangeArrowheads="1"/>
          </p:cNvSpPr>
          <p:nvPr/>
        </p:nvSpPr>
        <p:spPr bwMode="auto">
          <a:xfrm flipH="1">
            <a:off x="1979613" y="35734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78" name="Text Box 21"/>
          <p:cNvSpPr txBox="1">
            <a:spLocks noChangeArrowheads="1"/>
          </p:cNvSpPr>
          <p:nvPr/>
        </p:nvSpPr>
        <p:spPr bwMode="auto">
          <a:xfrm>
            <a:off x="1382713" y="1125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279" name="Text Box 22"/>
          <p:cNvSpPr txBox="1">
            <a:spLocks noChangeArrowheads="1"/>
          </p:cNvSpPr>
          <p:nvPr/>
        </p:nvSpPr>
        <p:spPr bwMode="auto">
          <a:xfrm>
            <a:off x="1403350" y="1531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1280" name="Text Box 23"/>
          <p:cNvSpPr txBox="1">
            <a:spLocks noChangeArrowheads="1"/>
          </p:cNvSpPr>
          <p:nvPr/>
        </p:nvSpPr>
        <p:spPr bwMode="auto">
          <a:xfrm>
            <a:off x="2987675" y="1393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281" name="Text Box 24"/>
          <p:cNvSpPr txBox="1">
            <a:spLocks noChangeArrowheads="1"/>
          </p:cNvSpPr>
          <p:nvPr/>
        </p:nvSpPr>
        <p:spPr bwMode="auto">
          <a:xfrm>
            <a:off x="6804025" y="1611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282" name="Text Box 25"/>
          <p:cNvSpPr txBox="1">
            <a:spLocks noChangeArrowheads="1"/>
          </p:cNvSpPr>
          <p:nvPr/>
        </p:nvSpPr>
        <p:spPr bwMode="auto">
          <a:xfrm>
            <a:off x="5294313" y="1322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283" name="Text Box 26"/>
          <p:cNvSpPr txBox="1">
            <a:spLocks noChangeArrowheads="1"/>
          </p:cNvSpPr>
          <p:nvPr/>
        </p:nvSpPr>
        <p:spPr bwMode="auto">
          <a:xfrm>
            <a:off x="5314950" y="17287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grpSp>
        <p:nvGrpSpPr>
          <p:cNvPr id="11284" name="Group 27"/>
          <p:cNvGrpSpPr>
            <a:grpSpLocks/>
          </p:cNvGrpSpPr>
          <p:nvPr/>
        </p:nvGrpSpPr>
        <p:grpSpPr bwMode="auto">
          <a:xfrm>
            <a:off x="2098675" y="2349500"/>
            <a:ext cx="684213" cy="504825"/>
            <a:chOff x="1315" y="3521"/>
            <a:chExt cx="431" cy="318"/>
          </a:xfrm>
        </p:grpSpPr>
        <p:sp>
          <p:nvSpPr>
            <p:cNvPr id="11375" name="Line 28"/>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6" name="Line 29"/>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7" name="Freeform 30"/>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8" name="Line 31"/>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285" name="Group 32"/>
          <p:cNvGrpSpPr>
            <a:grpSpLocks/>
          </p:cNvGrpSpPr>
          <p:nvPr/>
        </p:nvGrpSpPr>
        <p:grpSpPr bwMode="auto">
          <a:xfrm>
            <a:off x="5745163" y="2373313"/>
            <a:ext cx="792162" cy="695325"/>
            <a:chOff x="3152" y="3536"/>
            <a:chExt cx="499" cy="438"/>
          </a:xfrm>
        </p:grpSpPr>
        <p:sp>
          <p:nvSpPr>
            <p:cNvPr id="11372" name="Freeform 33"/>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3" name="Freeform 34"/>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4" name="Freeform 35"/>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286" name="Line 36"/>
          <p:cNvSpPr>
            <a:spLocks noChangeShapeType="1"/>
          </p:cNvSpPr>
          <p:nvPr/>
        </p:nvSpPr>
        <p:spPr bwMode="auto">
          <a:xfrm>
            <a:off x="1917700" y="24939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7" name="Line 37"/>
          <p:cNvSpPr>
            <a:spLocks noChangeShapeType="1"/>
          </p:cNvSpPr>
          <p:nvPr/>
        </p:nvSpPr>
        <p:spPr bwMode="auto">
          <a:xfrm>
            <a:off x="1917700" y="27098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8" name="Line 38"/>
          <p:cNvSpPr>
            <a:spLocks noChangeShapeType="1"/>
          </p:cNvSpPr>
          <p:nvPr/>
        </p:nvSpPr>
        <p:spPr bwMode="auto">
          <a:xfrm>
            <a:off x="2781300" y="25654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9" name="Line 39"/>
          <p:cNvSpPr>
            <a:spLocks noChangeShapeType="1"/>
          </p:cNvSpPr>
          <p:nvPr/>
        </p:nvSpPr>
        <p:spPr bwMode="auto">
          <a:xfrm>
            <a:off x="6535738" y="27098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90" name="Line 40"/>
          <p:cNvSpPr>
            <a:spLocks noChangeShapeType="1"/>
          </p:cNvSpPr>
          <p:nvPr/>
        </p:nvSpPr>
        <p:spPr bwMode="auto">
          <a:xfrm>
            <a:off x="5815013" y="263842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91" name="Line 41"/>
          <p:cNvSpPr>
            <a:spLocks noChangeShapeType="1"/>
          </p:cNvSpPr>
          <p:nvPr/>
        </p:nvSpPr>
        <p:spPr bwMode="auto">
          <a:xfrm>
            <a:off x="5815013" y="285432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92" name="Oval 42"/>
          <p:cNvSpPr>
            <a:spLocks noChangeArrowheads="1"/>
          </p:cNvSpPr>
          <p:nvPr/>
        </p:nvSpPr>
        <p:spPr bwMode="auto">
          <a:xfrm flipH="1">
            <a:off x="2720975" y="24939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93" name="Text Box 43"/>
          <p:cNvSpPr txBox="1">
            <a:spLocks noChangeArrowheads="1"/>
          </p:cNvSpPr>
          <p:nvPr/>
        </p:nvSpPr>
        <p:spPr bwMode="auto">
          <a:xfrm>
            <a:off x="1403350" y="2081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294" name="Text Box 44"/>
          <p:cNvSpPr txBox="1">
            <a:spLocks noChangeArrowheads="1"/>
          </p:cNvSpPr>
          <p:nvPr/>
        </p:nvSpPr>
        <p:spPr bwMode="auto">
          <a:xfrm>
            <a:off x="1423988" y="24876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1295" name="Text Box 45"/>
          <p:cNvSpPr txBox="1">
            <a:spLocks noChangeArrowheads="1"/>
          </p:cNvSpPr>
          <p:nvPr/>
        </p:nvSpPr>
        <p:spPr bwMode="auto">
          <a:xfrm>
            <a:off x="3008313" y="23495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296" name="Text Box 46"/>
          <p:cNvSpPr txBox="1">
            <a:spLocks noChangeArrowheads="1"/>
          </p:cNvSpPr>
          <p:nvPr/>
        </p:nvSpPr>
        <p:spPr bwMode="auto">
          <a:xfrm>
            <a:off x="6824663" y="25669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297" name="Text Box 47"/>
          <p:cNvSpPr txBox="1">
            <a:spLocks noChangeArrowheads="1"/>
          </p:cNvSpPr>
          <p:nvPr/>
        </p:nvSpPr>
        <p:spPr bwMode="auto">
          <a:xfrm>
            <a:off x="5314950" y="22780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298" name="Text Box 48"/>
          <p:cNvSpPr txBox="1">
            <a:spLocks noChangeArrowheads="1"/>
          </p:cNvSpPr>
          <p:nvPr/>
        </p:nvSpPr>
        <p:spPr bwMode="auto">
          <a:xfrm>
            <a:off x="5335588" y="2684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grpSp>
        <p:nvGrpSpPr>
          <p:cNvPr id="11299" name="Group 49"/>
          <p:cNvGrpSpPr>
            <a:grpSpLocks/>
          </p:cNvGrpSpPr>
          <p:nvPr/>
        </p:nvGrpSpPr>
        <p:grpSpPr bwMode="auto">
          <a:xfrm>
            <a:off x="2119313" y="3305175"/>
            <a:ext cx="684212" cy="504825"/>
            <a:chOff x="1315" y="3521"/>
            <a:chExt cx="431" cy="318"/>
          </a:xfrm>
        </p:grpSpPr>
        <p:sp>
          <p:nvSpPr>
            <p:cNvPr id="11368" name="Line 50"/>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9" name="Line 51"/>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0" name="Freeform 52"/>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71" name="Line 53"/>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300" name="Group 54"/>
          <p:cNvGrpSpPr>
            <a:grpSpLocks/>
          </p:cNvGrpSpPr>
          <p:nvPr/>
        </p:nvGrpSpPr>
        <p:grpSpPr bwMode="auto">
          <a:xfrm>
            <a:off x="5765800" y="3328988"/>
            <a:ext cx="792163" cy="695325"/>
            <a:chOff x="3152" y="3536"/>
            <a:chExt cx="499" cy="438"/>
          </a:xfrm>
        </p:grpSpPr>
        <p:sp>
          <p:nvSpPr>
            <p:cNvPr id="11365" name="Freeform 55"/>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6" name="Freeform 56"/>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7" name="Freeform 57"/>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301" name="Line 58"/>
          <p:cNvSpPr>
            <a:spLocks noChangeShapeType="1"/>
          </p:cNvSpPr>
          <p:nvPr/>
        </p:nvSpPr>
        <p:spPr bwMode="auto">
          <a:xfrm>
            <a:off x="1938338" y="34496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2" name="Line 59"/>
          <p:cNvSpPr>
            <a:spLocks noChangeShapeType="1"/>
          </p:cNvSpPr>
          <p:nvPr/>
        </p:nvSpPr>
        <p:spPr bwMode="auto">
          <a:xfrm>
            <a:off x="1938338" y="36655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3" name="Line 60"/>
          <p:cNvSpPr>
            <a:spLocks noChangeShapeType="1"/>
          </p:cNvSpPr>
          <p:nvPr/>
        </p:nvSpPr>
        <p:spPr bwMode="auto">
          <a:xfrm>
            <a:off x="2801938" y="352107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4" name="Line 61"/>
          <p:cNvSpPr>
            <a:spLocks noChangeShapeType="1"/>
          </p:cNvSpPr>
          <p:nvPr/>
        </p:nvSpPr>
        <p:spPr bwMode="auto">
          <a:xfrm>
            <a:off x="6556375" y="366553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5" name="Line 62"/>
          <p:cNvSpPr>
            <a:spLocks noChangeShapeType="1"/>
          </p:cNvSpPr>
          <p:nvPr/>
        </p:nvSpPr>
        <p:spPr bwMode="auto">
          <a:xfrm>
            <a:off x="5835650" y="35941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6" name="Line 63"/>
          <p:cNvSpPr>
            <a:spLocks noChangeShapeType="1"/>
          </p:cNvSpPr>
          <p:nvPr/>
        </p:nvSpPr>
        <p:spPr bwMode="auto">
          <a:xfrm>
            <a:off x="5835650" y="38100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07" name="Oval 64"/>
          <p:cNvSpPr>
            <a:spLocks noChangeArrowheads="1"/>
          </p:cNvSpPr>
          <p:nvPr/>
        </p:nvSpPr>
        <p:spPr bwMode="auto">
          <a:xfrm flipH="1">
            <a:off x="5908675" y="35226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08" name="Oval 65"/>
          <p:cNvSpPr>
            <a:spLocks noChangeArrowheads="1"/>
          </p:cNvSpPr>
          <p:nvPr/>
        </p:nvSpPr>
        <p:spPr bwMode="auto">
          <a:xfrm flipH="1">
            <a:off x="5908675" y="37385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09" name="Oval 66"/>
          <p:cNvSpPr>
            <a:spLocks noChangeArrowheads="1"/>
          </p:cNvSpPr>
          <p:nvPr/>
        </p:nvSpPr>
        <p:spPr bwMode="auto">
          <a:xfrm flipH="1">
            <a:off x="1979613" y="33575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10" name="Text Box 67"/>
          <p:cNvSpPr txBox="1">
            <a:spLocks noChangeArrowheads="1"/>
          </p:cNvSpPr>
          <p:nvPr/>
        </p:nvSpPr>
        <p:spPr bwMode="auto">
          <a:xfrm>
            <a:off x="1423988" y="30368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311" name="Text Box 68"/>
          <p:cNvSpPr txBox="1">
            <a:spLocks noChangeArrowheads="1"/>
          </p:cNvSpPr>
          <p:nvPr/>
        </p:nvSpPr>
        <p:spPr bwMode="auto">
          <a:xfrm>
            <a:off x="1444625" y="34432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1312" name="Text Box 69"/>
          <p:cNvSpPr txBox="1">
            <a:spLocks noChangeArrowheads="1"/>
          </p:cNvSpPr>
          <p:nvPr/>
        </p:nvSpPr>
        <p:spPr bwMode="auto">
          <a:xfrm>
            <a:off x="3028950" y="33051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313" name="Text Box 70"/>
          <p:cNvSpPr txBox="1">
            <a:spLocks noChangeArrowheads="1"/>
          </p:cNvSpPr>
          <p:nvPr/>
        </p:nvSpPr>
        <p:spPr bwMode="auto">
          <a:xfrm>
            <a:off x="6845300" y="35226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314" name="Text Box 71"/>
          <p:cNvSpPr txBox="1">
            <a:spLocks noChangeArrowheads="1"/>
          </p:cNvSpPr>
          <p:nvPr/>
        </p:nvSpPr>
        <p:spPr bwMode="auto">
          <a:xfrm>
            <a:off x="5335588" y="32337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315" name="Text Box 72"/>
          <p:cNvSpPr txBox="1">
            <a:spLocks noChangeArrowheads="1"/>
          </p:cNvSpPr>
          <p:nvPr/>
        </p:nvSpPr>
        <p:spPr bwMode="auto">
          <a:xfrm>
            <a:off x="5356225" y="36401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grpSp>
        <p:nvGrpSpPr>
          <p:cNvPr id="11316" name="Group 73"/>
          <p:cNvGrpSpPr>
            <a:grpSpLocks/>
          </p:cNvGrpSpPr>
          <p:nvPr/>
        </p:nvGrpSpPr>
        <p:grpSpPr bwMode="auto">
          <a:xfrm>
            <a:off x="2139950" y="4260850"/>
            <a:ext cx="684213" cy="504825"/>
            <a:chOff x="1315" y="3521"/>
            <a:chExt cx="431" cy="318"/>
          </a:xfrm>
        </p:grpSpPr>
        <p:sp>
          <p:nvSpPr>
            <p:cNvPr id="11361" name="Line 74"/>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2" name="Line 75"/>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3" name="Freeform 76"/>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4" name="Line 77"/>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317" name="Group 78"/>
          <p:cNvGrpSpPr>
            <a:grpSpLocks/>
          </p:cNvGrpSpPr>
          <p:nvPr/>
        </p:nvGrpSpPr>
        <p:grpSpPr bwMode="auto">
          <a:xfrm>
            <a:off x="5786438" y="4284663"/>
            <a:ext cx="792162" cy="695325"/>
            <a:chOff x="3152" y="3536"/>
            <a:chExt cx="499" cy="438"/>
          </a:xfrm>
        </p:grpSpPr>
        <p:sp>
          <p:nvSpPr>
            <p:cNvPr id="11358" name="Freeform 79"/>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59" name="Freeform 80"/>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60" name="Freeform 81"/>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318" name="Line 82"/>
          <p:cNvSpPr>
            <a:spLocks noChangeShapeType="1"/>
          </p:cNvSpPr>
          <p:nvPr/>
        </p:nvSpPr>
        <p:spPr bwMode="auto">
          <a:xfrm>
            <a:off x="1958975" y="440531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19" name="Line 83"/>
          <p:cNvSpPr>
            <a:spLocks noChangeShapeType="1"/>
          </p:cNvSpPr>
          <p:nvPr/>
        </p:nvSpPr>
        <p:spPr bwMode="auto">
          <a:xfrm>
            <a:off x="1958975" y="462121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20" name="Line 84"/>
          <p:cNvSpPr>
            <a:spLocks noChangeShapeType="1"/>
          </p:cNvSpPr>
          <p:nvPr/>
        </p:nvSpPr>
        <p:spPr bwMode="auto">
          <a:xfrm>
            <a:off x="2822575" y="447675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21" name="Line 85"/>
          <p:cNvSpPr>
            <a:spLocks noChangeShapeType="1"/>
          </p:cNvSpPr>
          <p:nvPr/>
        </p:nvSpPr>
        <p:spPr bwMode="auto">
          <a:xfrm>
            <a:off x="6577013" y="46212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22" name="Line 86"/>
          <p:cNvSpPr>
            <a:spLocks noChangeShapeType="1"/>
          </p:cNvSpPr>
          <p:nvPr/>
        </p:nvSpPr>
        <p:spPr bwMode="auto">
          <a:xfrm>
            <a:off x="5856288" y="454977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23" name="Line 87"/>
          <p:cNvSpPr>
            <a:spLocks noChangeShapeType="1"/>
          </p:cNvSpPr>
          <p:nvPr/>
        </p:nvSpPr>
        <p:spPr bwMode="auto">
          <a:xfrm>
            <a:off x="5856288" y="476567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24" name="Oval 88"/>
          <p:cNvSpPr>
            <a:spLocks noChangeArrowheads="1"/>
          </p:cNvSpPr>
          <p:nvPr/>
        </p:nvSpPr>
        <p:spPr bwMode="auto">
          <a:xfrm flipH="1">
            <a:off x="5929313" y="4478338"/>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25" name="Oval 89"/>
          <p:cNvSpPr>
            <a:spLocks noChangeArrowheads="1"/>
          </p:cNvSpPr>
          <p:nvPr/>
        </p:nvSpPr>
        <p:spPr bwMode="auto">
          <a:xfrm flipH="1">
            <a:off x="5929313" y="4694238"/>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26" name="Oval 90"/>
          <p:cNvSpPr>
            <a:spLocks noChangeArrowheads="1"/>
          </p:cNvSpPr>
          <p:nvPr/>
        </p:nvSpPr>
        <p:spPr bwMode="auto">
          <a:xfrm flipH="1">
            <a:off x="2762250" y="440531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27" name="Text Box 91"/>
          <p:cNvSpPr txBox="1">
            <a:spLocks noChangeArrowheads="1"/>
          </p:cNvSpPr>
          <p:nvPr/>
        </p:nvSpPr>
        <p:spPr bwMode="auto">
          <a:xfrm>
            <a:off x="1444625" y="39925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328" name="Text Box 92"/>
          <p:cNvSpPr txBox="1">
            <a:spLocks noChangeArrowheads="1"/>
          </p:cNvSpPr>
          <p:nvPr/>
        </p:nvSpPr>
        <p:spPr bwMode="auto">
          <a:xfrm>
            <a:off x="1465263" y="43989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1329" name="Text Box 93"/>
          <p:cNvSpPr txBox="1">
            <a:spLocks noChangeArrowheads="1"/>
          </p:cNvSpPr>
          <p:nvPr/>
        </p:nvSpPr>
        <p:spPr bwMode="auto">
          <a:xfrm>
            <a:off x="3049588" y="42608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330" name="Text Box 94"/>
          <p:cNvSpPr txBox="1">
            <a:spLocks noChangeArrowheads="1"/>
          </p:cNvSpPr>
          <p:nvPr/>
        </p:nvSpPr>
        <p:spPr bwMode="auto">
          <a:xfrm>
            <a:off x="6865938" y="4478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331" name="Text Box 95"/>
          <p:cNvSpPr txBox="1">
            <a:spLocks noChangeArrowheads="1"/>
          </p:cNvSpPr>
          <p:nvPr/>
        </p:nvSpPr>
        <p:spPr bwMode="auto">
          <a:xfrm>
            <a:off x="5356225" y="4189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332" name="Text Box 96"/>
          <p:cNvSpPr txBox="1">
            <a:spLocks noChangeArrowheads="1"/>
          </p:cNvSpPr>
          <p:nvPr/>
        </p:nvSpPr>
        <p:spPr bwMode="auto">
          <a:xfrm>
            <a:off x="5376863" y="4595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1333" name="AutoShape 97"/>
          <p:cNvSpPr>
            <a:spLocks noChangeArrowheads="1"/>
          </p:cNvSpPr>
          <p:nvPr/>
        </p:nvSpPr>
        <p:spPr bwMode="auto">
          <a:xfrm rot="5400000">
            <a:off x="2232819" y="5301457"/>
            <a:ext cx="323850" cy="46831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34" name="Line 98"/>
          <p:cNvSpPr>
            <a:spLocks noChangeShapeType="1"/>
          </p:cNvSpPr>
          <p:nvPr/>
        </p:nvSpPr>
        <p:spPr bwMode="auto">
          <a:xfrm>
            <a:off x="1979613" y="551815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35" name="Line 99"/>
          <p:cNvSpPr>
            <a:spLocks noChangeShapeType="1"/>
          </p:cNvSpPr>
          <p:nvPr/>
        </p:nvSpPr>
        <p:spPr bwMode="auto">
          <a:xfrm>
            <a:off x="2628900" y="551815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36" name="Oval 100"/>
          <p:cNvSpPr>
            <a:spLocks noChangeArrowheads="1"/>
          </p:cNvSpPr>
          <p:nvPr/>
        </p:nvSpPr>
        <p:spPr bwMode="auto">
          <a:xfrm flipH="1">
            <a:off x="2555875" y="544671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37" name="Text Box 101"/>
          <p:cNvSpPr txBox="1">
            <a:spLocks noChangeArrowheads="1"/>
          </p:cNvSpPr>
          <p:nvPr/>
        </p:nvSpPr>
        <p:spPr bwMode="auto">
          <a:xfrm>
            <a:off x="1547813" y="529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338" name="Text Box 102"/>
          <p:cNvSpPr txBox="1">
            <a:spLocks noChangeArrowheads="1"/>
          </p:cNvSpPr>
          <p:nvPr/>
        </p:nvSpPr>
        <p:spPr bwMode="auto">
          <a:xfrm>
            <a:off x="2987675" y="536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339" name="AutoShape 103"/>
          <p:cNvSpPr>
            <a:spLocks noChangeArrowheads="1"/>
          </p:cNvSpPr>
          <p:nvPr/>
        </p:nvSpPr>
        <p:spPr bwMode="auto">
          <a:xfrm rot="5400000">
            <a:off x="5928519" y="5380832"/>
            <a:ext cx="323850" cy="46831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40" name="Line 104"/>
          <p:cNvSpPr>
            <a:spLocks noChangeShapeType="1"/>
          </p:cNvSpPr>
          <p:nvPr/>
        </p:nvSpPr>
        <p:spPr bwMode="auto">
          <a:xfrm>
            <a:off x="5675313" y="559752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41" name="Line 105"/>
          <p:cNvSpPr>
            <a:spLocks noChangeShapeType="1"/>
          </p:cNvSpPr>
          <p:nvPr/>
        </p:nvSpPr>
        <p:spPr bwMode="auto">
          <a:xfrm>
            <a:off x="6324600" y="559752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42" name="Oval 106"/>
          <p:cNvSpPr>
            <a:spLocks noChangeArrowheads="1"/>
          </p:cNvSpPr>
          <p:nvPr/>
        </p:nvSpPr>
        <p:spPr bwMode="auto">
          <a:xfrm flipH="1">
            <a:off x="5724525" y="5526088"/>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43" name="Text Box 107"/>
          <p:cNvSpPr txBox="1">
            <a:spLocks noChangeArrowheads="1"/>
          </p:cNvSpPr>
          <p:nvPr/>
        </p:nvSpPr>
        <p:spPr bwMode="auto">
          <a:xfrm>
            <a:off x="5243513" y="53736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1344" name="Text Box 108"/>
          <p:cNvSpPr txBox="1">
            <a:spLocks noChangeArrowheads="1"/>
          </p:cNvSpPr>
          <p:nvPr/>
        </p:nvSpPr>
        <p:spPr bwMode="auto">
          <a:xfrm>
            <a:off x="6683375" y="54467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1345" name="Oval 109"/>
          <p:cNvSpPr>
            <a:spLocks noChangeArrowheads="1"/>
          </p:cNvSpPr>
          <p:nvPr/>
        </p:nvSpPr>
        <p:spPr bwMode="auto">
          <a:xfrm flipH="1">
            <a:off x="2051050" y="4292600"/>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46" name="Oval 110"/>
          <p:cNvSpPr>
            <a:spLocks noChangeArrowheads="1"/>
          </p:cNvSpPr>
          <p:nvPr/>
        </p:nvSpPr>
        <p:spPr bwMode="auto">
          <a:xfrm flipH="1">
            <a:off x="2051050" y="4510088"/>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47" name="Line 111"/>
          <p:cNvSpPr>
            <a:spLocks noChangeShapeType="1"/>
          </p:cNvSpPr>
          <p:nvPr/>
        </p:nvSpPr>
        <p:spPr bwMode="auto">
          <a:xfrm>
            <a:off x="3276600" y="1628775"/>
            <a:ext cx="2087563" cy="2879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48" name="Text Box 112"/>
          <p:cNvSpPr txBox="1">
            <a:spLocks noChangeArrowheads="1"/>
          </p:cNvSpPr>
          <p:nvPr/>
        </p:nvSpPr>
        <p:spPr bwMode="auto">
          <a:xfrm>
            <a:off x="323850" y="1196975"/>
            <a:ext cx="1270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AND</a:t>
            </a:r>
          </a:p>
          <a:p>
            <a:pPr eaLnBrk="1" hangingPunct="1">
              <a:spcBef>
                <a:spcPct val="0"/>
              </a:spcBef>
              <a:buFontTx/>
              <a:buNone/>
            </a:pPr>
            <a:r>
              <a:rPr lang="en-US" altLang="ja-JP" sz="1800" b="1"/>
              <a:t>A,B</a:t>
            </a:r>
            <a:r>
              <a:rPr lang="ja-JP" altLang="en-US" sz="1800" b="1"/>
              <a:t>両方</a:t>
            </a:r>
          </a:p>
          <a:p>
            <a:pPr eaLnBrk="1" hangingPunct="1">
              <a:spcBef>
                <a:spcPct val="0"/>
              </a:spcBef>
              <a:buFontTx/>
              <a:buNone/>
            </a:pPr>
            <a:r>
              <a:rPr lang="ja-JP" altLang="en-US" sz="1800" b="1"/>
              <a:t>１なら</a:t>
            </a:r>
            <a:r>
              <a:rPr lang="en-US" altLang="ja-JP" sz="1800" b="1"/>
              <a:t>Y</a:t>
            </a:r>
            <a:r>
              <a:rPr lang="ja-JP" altLang="en-US" sz="1800" b="1"/>
              <a:t>が１</a:t>
            </a:r>
          </a:p>
        </p:txBody>
      </p:sp>
      <p:sp>
        <p:nvSpPr>
          <p:cNvPr id="11349" name="Text Box 113"/>
          <p:cNvSpPr txBox="1">
            <a:spLocks noChangeArrowheads="1"/>
          </p:cNvSpPr>
          <p:nvPr/>
        </p:nvSpPr>
        <p:spPr bwMode="auto">
          <a:xfrm>
            <a:off x="277813" y="2205038"/>
            <a:ext cx="1270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NAND</a:t>
            </a:r>
          </a:p>
          <a:p>
            <a:pPr eaLnBrk="1" hangingPunct="1">
              <a:spcBef>
                <a:spcPct val="0"/>
              </a:spcBef>
              <a:buFontTx/>
              <a:buNone/>
            </a:pPr>
            <a:r>
              <a:rPr lang="en-US" altLang="ja-JP" sz="1800" b="1"/>
              <a:t>A,B</a:t>
            </a:r>
            <a:r>
              <a:rPr lang="ja-JP" altLang="en-US" sz="1800" b="1"/>
              <a:t>両方</a:t>
            </a:r>
          </a:p>
          <a:p>
            <a:pPr eaLnBrk="1" hangingPunct="1">
              <a:spcBef>
                <a:spcPct val="0"/>
              </a:spcBef>
              <a:buFontTx/>
              <a:buNone/>
            </a:pPr>
            <a:r>
              <a:rPr lang="ja-JP" altLang="en-US" sz="1800" b="1"/>
              <a:t>１なら</a:t>
            </a:r>
            <a:r>
              <a:rPr lang="en-US" altLang="ja-JP" sz="1800" b="1"/>
              <a:t>Y</a:t>
            </a:r>
            <a:r>
              <a:rPr lang="ja-JP" altLang="en-US" sz="1800" b="1"/>
              <a:t>が０</a:t>
            </a:r>
          </a:p>
        </p:txBody>
      </p:sp>
      <p:sp>
        <p:nvSpPr>
          <p:cNvPr id="11350" name="Text Box 114"/>
          <p:cNvSpPr txBox="1">
            <a:spLocks noChangeArrowheads="1"/>
          </p:cNvSpPr>
          <p:nvPr/>
        </p:nvSpPr>
        <p:spPr bwMode="auto">
          <a:xfrm>
            <a:off x="7235825" y="2565400"/>
            <a:ext cx="16176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NOR</a:t>
            </a:r>
          </a:p>
          <a:p>
            <a:pPr eaLnBrk="1" hangingPunct="1">
              <a:spcBef>
                <a:spcPct val="0"/>
              </a:spcBef>
              <a:buFontTx/>
              <a:buNone/>
            </a:pPr>
            <a:r>
              <a:rPr lang="en-US" altLang="ja-JP" sz="1800" b="1"/>
              <a:t>A,B</a:t>
            </a:r>
            <a:r>
              <a:rPr lang="ja-JP" altLang="en-US" sz="1800" b="1"/>
              <a:t>どちらかが</a:t>
            </a:r>
          </a:p>
          <a:p>
            <a:pPr eaLnBrk="1" hangingPunct="1">
              <a:spcBef>
                <a:spcPct val="0"/>
              </a:spcBef>
              <a:buFontTx/>
              <a:buNone/>
            </a:pPr>
            <a:r>
              <a:rPr lang="ja-JP" altLang="en-US" sz="1800" b="1"/>
              <a:t>１なら</a:t>
            </a:r>
            <a:r>
              <a:rPr lang="en-US" altLang="ja-JP" sz="1800" b="1"/>
              <a:t>Y</a:t>
            </a:r>
            <a:r>
              <a:rPr lang="ja-JP" altLang="en-US" sz="1800" b="1"/>
              <a:t>が０</a:t>
            </a:r>
          </a:p>
        </p:txBody>
      </p:sp>
      <p:sp>
        <p:nvSpPr>
          <p:cNvPr id="11351" name="Text Box 115"/>
          <p:cNvSpPr txBox="1">
            <a:spLocks noChangeArrowheads="1"/>
          </p:cNvSpPr>
          <p:nvPr/>
        </p:nvSpPr>
        <p:spPr bwMode="auto">
          <a:xfrm>
            <a:off x="7235825" y="1196975"/>
            <a:ext cx="16176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OR</a:t>
            </a:r>
          </a:p>
          <a:p>
            <a:pPr eaLnBrk="1" hangingPunct="1">
              <a:spcBef>
                <a:spcPct val="0"/>
              </a:spcBef>
              <a:buFontTx/>
              <a:buNone/>
            </a:pPr>
            <a:r>
              <a:rPr lang="en-US" altLang="ja-JP" sz="1800" b="1"/>
              <a:t>A,B</a:t>
            </a:r>
            <a:r>
              <a:rPr lang="ja-JP" altLang="en-US" sz="1800" b="1"/>
              <a:t>どちらかが</a:t>
            </a:r>
          </a:p>
          <a:p>
            <a:pPr eaLnBrk="1" hangingPunct="1">
              <a:spcBef>
                <a:spcPct val="0"/>
              </a:spcBef>
              <a:buFontTx/>
              <a:buNone/>
            </a:pPr>
            <a:r>
              <a:rPr lang="ja-JP" altLang="en-US" sz="1800" b="1"/>
              <a:t>１なら</a:t>
            </a:r>
            <a:r>
              <a:rPr lang="en-US" altLang="ja-JP" sz="1800" b="1"/>
              <a:t>Y</a:t>
            </a:r>
            <a:r>
              <a:rPr lang="ja-JP" altLang="en-US" sz="1800" b="1"/>
              <a:t>が１</a:t>
            </a:r>
          </a:p>
        </p:txBody>
      </p:sp>
      <p:sp>
        <p:nvSpPr>
          <p:cNvPr id="11352" name="Line 116"/>
          <p:cNvSpPr>
            <a:spLocks noChangeShapeType="1"/>
          </p:cNvSpPr>
          <p:nvPr/>
        </p:nvSpPr>
        <p:spPr bwMode="auto">
          <a:xfrm flipH="1">
            <a:off x="3348038" y="1916113"/>
            <a:ext cx="1944687" cy="259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53" name="Line 117"/>
          <p:cNvSpPr>
            <a:spLocks noChangeShapeType="1"/>
          </p:cNvSpPr>
          <p:nvPr/>
        </p:nvSpPr>
        <p:spPr bwMode="auto">
          <a:xfrm>
            <a:off x="3348038" y="2565400"/>
            <a:ext cx="2016125"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54" name="Line 118"/>
          <p:cNvSpPr>
            <a:spLocks noChangeShapeType="1"/>
          </p:cNvSpPr>
          <p:nvPr/>
        </p:nvSpPr>
        <p:spPr bwMode="auto">
          <a:xfrm flipV="1">
            <a:off x="3276600" y="2708275"/>
            <a:ext cx="2087563"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55" name="Line 119"/>
          <p:cNvSpPr>
            <a:spLocks noChangeShapeType="1"/>
          </p:cNvSpPr>
          <p:nvPr/>
        </p:nvSpPr>
        <p:spPr bwMode="auto">
          <a:xfrm>
            <a:off x="3492500" y="5516563"/>
            <a:ext cx="172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56" name="Text Box 120"/>
          <p:cNvSpPr txBox="1">
            <a:spLocks noChangeArrowheads="1"/>
          </p:cNvSpPr>
          <p:nvPr/>
        </p:nvSpPr>
        <p:spPr bwMode="auto">
          <a:xfrm>
            <a:off x="92075" y="5157788"/>
            <a:ext cx="1600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NOT</a:t>
            </a:r>
          </a:p>
          <a:p>
            <a:pPr eaLnBrk="1" hangingPunct="1">
              <a:spcBef>
                <a:spcPct val="0"/>
              </a:spcBef>
              <a:buFontTx/>
              <a:buNone/>
            </a:pPr>
            <a:r>
              <a:rPr lang="ja-JP" altLang="en-US" sz="1800" b="1"/>
              <a:t>インバータ</a:t>
            </a:r>
          </a:p>
          <a:p>
            <a:pPr eaLnBrk="1" hangingPunct="1">
              <a:spcBef>
                <a:spcPct val="0"/>
              </a:spcBef>
              <a:buFontTx/>
              <a:buNone/>
            </a:pPr>
            <a:r>
              <a:rPr lang="en-US" altLang="ja-JP" sz="1800" b="1"/>
              <a:t>A</a:t>
            </a:r>
            <a:r>
              <a:rPr lang="ja-JP" altLang="en-US" sz="1800" b="1"/>
              <a:t>の</a:t>
            </a:r>
            <a:r>
              <a:rPr lang="en-US" altLang="ja-JP" sz="1800" b="1"/>
              <a:t>1/0</a:t>
            </a:r>
            <a:r>
              <a:rPr lang="ja-JP" altLang="en-US" sz="1800" b="1"/>
              <a:t>を反転</a:t>
            </a:r>
          </a:p>
        </p:txBody>
      </p:sp>
      <p:sp>
        <p:nvSpPr>
          <p:cNvPr id="11357" name="Text Box 124"/>
          <p:cNvSpPr txBox="1">
            <a:spLocks noChangeArrowheads="1"/>
          </p:cNvSpPr>
          <p:nvPr/>
        </p:nvSpPr>
        <p:spPr bwMode="auto">
          <a:xfrm>
            <a:off x="3203575" y="5942013"/>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同じゲートでも二つの書き方がある</a:t>
            </a:r>
          </a:p>
        </p:txBody>
      </p:sp>
    </p:spTree>
    <p:extLst>
      <p:ext uri="{BB962C8B-B14F-4D97-AF65-F5344CB8AC3E}">
        <p14:creationId xmlns:p14="http://schemas.microsoft.com/office/powerpoint/2010/main" val="201637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6988"/>
            <a:ext cx="8229600" cy="1143001"/>
          </a:xfrm>
        </p:spPr>
        <p:txBody>
          <a:bodyPr/>
          <a:lstStyle/>
          <a:p>
            <a:pPr eaLnBrk="1" hangingPunct="1"/>
            <a:r>
              <a:rPr lang="ja-JP" altLang="en-US"/>
              <a:t>コンピュータの三要素</a:t>
            </a:r>
          </a:p>
        </p:txBody>
      </p:sp>
      <p:sp>
        <p:nvSpPr>
          <p:cNvPr id="12291" name="Oval 4"/>
          <p:cNvSpPr>
            <a:spLocks noChangeArrowheads="1"/>
          </p:cNvSpPr>
          <p:nvPr/>
        </p:nvSpPr>
        <p:spPr bwMode="auto">
          <a:xfrm>
            <a:off x="4572000" y="2043113"/>
            <a:ext cx="1223963" cy="10795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CPU</a:t>
            </a:r>
          </a:p>
        </p:txBody>
      </p:sp>
      <p:sp>
        <p:nvSpPr>
          <p:cNvPr id="12292" name="Rectangle 5"/>
          <p:cNvSpPr>
            <a:spLocks noChangeArrowheads="1"/>
          </p:cNvSpPr>
          <p:nvPr/>
        </p:nvSpPr>
        <p:spPr bwMode="auto">
          <a:xfrm>
            <a:off x="4500563" y="4059238"/>
            <a:ext cx="1368425" cy="1368425"/>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Memory</a:t>
            </a:r>
          </a:p>
          <a:p>
            <a:pPr algn="ctr" eaLnBrk="1" hangingPunct="1">
              <a:spcBef>
                <a:spcPct val="0"/>
              </a:spcBef>
              <a:buFontTx/>
              <a:buNone/>
            </a:pPr>
            <a:r>
              <a:rPr lang="en-US" altLang="ja-JP" sz="1800" b="1"/>
              <a:t>System</a:t>
            </a:r>
          </a:p>
        </p:txBody>
      </p:sp>
      <p:sp>
        <p:nvSpPr>
          <p:cNvPr id="12293" name="Line 6"/>
          <p:cNvSpPr>
            <a:spLocks noChangeShapeType="1"/>
          </p:cNvSpPr>
          <p:nvPr/>
        </p:nvSpPr>
        <p:spPr bwMode="auto">
          <a:xfrm>
            <a:off x="5221288" y="3122613"/>
            <a:ext cx="0" cy="9366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4" name="Rectangle 7"/>
          <p:cNvSpPr>
            <a:spLocks noChangeArrowheads="1"/>
          </p:cNvSpPr>
          <p:nvPr/>
        </p:nvSpPr>
        <p:spPr bwMode="auto">
          <a:xfrm>
            <a:off x="3924300" y="3338513"/>
            <a:ext cx="576263" cy="50482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Bridge</a:t>
            </a:r>
          </a:p>
        </p:txBody>
      </p:sp>
      <p:sp>
        <p:nvSpPr>
          <p:cNvPr id="12295" name="Rectangle 8"/>
          <p:cNvSpPr>
            <a:spLocks noChangeArrowheads="1"/>
          </p:cNvSpPr>
          <p:nvPr/>
        </p:nvSpPr>
        <p:spPr bwMode="auto">
          <a:xfrm>
            <a:off x="3060700" y="1611313"/>
            <a:ext cx="792163" cy="7191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Disk</a:t>
            </a:r>
          </a:p>
        </p:txBody>
      </p:sp>
      <p:sp>
        <p:nvSpPr>
          <p:cNvPr id="12296" name="Rectangle 9"/>
          <p:cNvSpPr>
            <a:spLocks noChangeArrowheads="1"/>
          </p:cNvSpPr>
          <p:nvPr/>
        </p:nvSpPr>
        <p:spPr bwMode="auto">
          <a:xfrm>
            <a:off x="2555875" y="2114550"/>
            <a:ext cx="792163" cy="7191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b="1"/>
              <a:t>Keyboard</a:t>
            </a:r>
          </a:p>
        </p:txBody>
      </p:sp>
      <p:sp>
        <p:nvSpPr>
          <p:cNvPr id="12297" name="Rectangle 10"/>
          <p:cNvSpPr>
            <a:spLocks noChangeArrowheads="1"/>
          </p:cNvSpPr>
          <p:nvPr/>
        </p:nvSpPr>
        <p:spPr bwMode="auto">
          <a:xfrm>
            <a:off x="2052638" y="2619375"/>
            <a:ext cx="792162" cy="7191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Display</a:t>
            </a:r>
          </a:p>
        </p:txBody>
      </p:sp>
      <p:sp>
        <p:nvSpPr>
          <p:cNvPr id="12298" name="Line 11"/>
          <p:cNvSpPr>
            <a:spLocks noChangeShapeType="1"/>
          </p:cNvSpPr>
          <p:nvPr/>
        </p:nvSpPr>
        <p:spPr bwMode="auto">
          <a:xfrm>
            <a:off x="1979613" y="3627438"/>
            <a:ext cx="1944687"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9" name="Line 12"/>
          <p:cNvSpPr>
            <a:spLocks noChangeShapeType="1"/>
          </p:cNvSpPr>
          <p:nvPr/>
        </p:nvSpPr>
        <p:spPr bwMode="auto">
          <a:xfrm>
            <a:off x="4500563" y="3627438"/>
            <a:ext cx="7207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0" name="Line 13"/>
          <p:cNvSpPr>
            <a:spLocks noChangeShapeType="1"/>
          </p:cNvSpPr>
          <p:nvPr/>
        </p:nvSpPr>
        <p:spPr bwMode="auto">
          <a:xfrm flipV="1">
            <a:off x="2411413" y="3338513"/>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1" name="Line 14"/>
          <p:cNvSpPr>
            <a:spLocks noChangeShapeType="1"/>
          </p:cNvSpPr>
          <p:nvPr/>
        </p:nvSpPr>
        <p:spPr bwMode="auto">
          <a:xfrm flipV="1">
            <a:off x="2987675" y="2835275"/>
            <a:ext cx="0"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2" name="Line 15"/>
          <p:cNvSpPr>
            <a:spLocks noChangeShapeType="1"/>
          </p:cNvSpPr>
          <p:nvPr/>
        </p:nvSpPr>
        <p:spPr bwMode="auto">
          <a:xfrm flipV="1">
            <a:off x="3492500" y="2330450"/>
            <a:ext cx="0" cy="12969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3" name="Text Box 16"/>
          <p:cNvSpPr txBox="1">
            <a:spLocks noChangeArrowheads="1"/>
          </p:cNvSpPr>
          <p:nvPr/>
        </p:nvSpPr>
        <p:spPr bwMode="auto">
          <a:xfrm>
            <a:off x="5345113" y="3287713"/>
            <a:ext cx="99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System</a:t>
            </a:r>
          </a:p>
          <a:p>
            <a:pPr eaLnBrk="1" hangingPunct="1">
              <a:spcBef>
                <a:spcPct val="0"/>
              </a:spcBef>
              <a:buFontTx/>
              <a:buNone/>
            </a:pPr>
            <a:r>
              <a:rPr lang="en-US" altLang="ja-JP" sz="1800" b="1"/>
              <a:t>Bus</a:t>
            </a:r>
          </a:p>
        </p:txBody>
      </p:sp>
      <p:sp>
        <p:nvSpPr>
          <p:cNvPr id="12304" name="Text Box 17"/>
          <p:cNvSpPr txBox="1">
            <a:spLocks noChangeArrowheads="1"/>
          </p:cNvSpPr>
          <p:nvPr/>
        </p:nvSpPr>
        <p:spPr bwMode="auto">
          <a:xfrm>
            <a:off x="2176463" y="379095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I/O</a:t>
            </a:r>
            <a:r>
              <a:rPr lang="ja-JP" altLang="en-US" sz="1800" b="1"/>
              <a:t>　</a:t>
            </a:r>
            <a:r>
              <a:rPr lang="en-US" altLang="ja-JP" sz="1800" b="1"/>
              <a:t>Bus</a:t>
            </a:r>
          </a:p>
        </p:txBody>
      </p:sp>
      <p:sp>
        <p:nvSpPr>
          <p:cNvPr id="12305" name="Oval 18"/>
          <p:cNvSpPr>
            <a:spLocks noChangeArrowheads="1"/>
          </p:cNvSpPr>
          <p:nvPr/>
        </p:nvSpPr>
        <p:spPr bwMode="auto">
          <a:xfrm>
            <a:off x="4429125" y="1827213"/>
            <a:ext cx="1582738" cy="13684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12306" name="Oval 19"/>
          <p:cNvSpPr>
            <a:spLocks noChangeArrowheads="1"/>
          </p:cNvSpPr>
          <p:nvPr/>
        </p:nvSpPr>
        <p:spPr bwMode="auto">
          <a:xfrm>
            <a:off x="2124075" y="1395413"/>
            <a:ext cx="1871663" cy="280828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307" name="Oval 20"/>
          <p:cNvSpPr>
            <a:spLocks noChangeArrowheads="1"/>
          </p:cNvSpPr>
          <p:nvPr/>
        </p:nvSpPr>
        <p:spPr bwMode="auto">
          <a:xfrm>
            <a:off x="4356100" y="3987800"/>
            <a:ext cx="1728788" cy="15843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308" name="Text Box 27"/>
          <p:cNvSpPr txBox="1">
            <a:spLocks noChangeArrowheads="1"/>
          </p:cNvSpPr>
          <p:nvPr/>
        </p:nvSpPr>
        <p:spPr bwMode="auto">
          <a:xfrm>
            <a:off x="6424613" y="1778000"/>
            <a:ext cx="2000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中央処理装置</a:t>
            </a:r>
          </a:p>
          <a:p>
            <a:pPr eaLnBrk="1" hangingPunct="1">
              <a:spcBef>
                <a:spcPct val="0"/>
              </a:spcBef>
              <a:buFontTx/>
              <a:buNone/>
            </a:pPr>
            <a:r>
              <a:rPr lang="en-US" altLang="ja-JP" sz="1800" b="1"/>
              <a:t>CPU</a:t>
            </a:r>
            <a:r>
              <a:rPr lang="ja-JP" altLang="en-US" sz="1800" b="1"/>
              <a:t>（</a:t>
            </a:r>
            <a:r>
              <a:rPr lang="en-US" altLang="ja-JP" sz="1800" b="1"/>
              <a:t>Central </a:t>
            </a:r>
          </a:p>
          <a:p>
            <a:pPr eaLnBrk="1" hangingPunct="1">
              <a:spcBef>
                <a:spcPct val="0"/>
              </a:spcBef>
              <a:buFontTx/>
              <a:buNone/>
            </a:pPr>
            <a:r>
              <a:rPr lang="en-US" altLang="ja-JP" sz="1800" b="1"/>
              <a:t>Processing Unit)</a:t>
            </a:r>
          </a:p>
        </p:txBody>
      </p:sp>
      <p:sp>
        <p:nvSpPr>
          <p:cNvPr id="12309" name="Text Box 28"/>
          <p:cNvSpPr txBox="1">
            <a:spLocks noChangeArrowheads="1"/>
          </p:cNvSpPr>
          <p:nvPr/>
        </p:nvSpPr>
        <p:spPr bwMode="auto">
          <a:xfrm>
            <a:off x="6300788" y="4149725"/>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記憶装置</a:t>
            </a:r>
          </a:p>
          <a:p>
            <a:pPr eaLnBrk="1" hangingPunct="1">
              <a:spcBef>
                <a:spcPct val="0"/>
              </a:spcBef>
              <a:buFontTx/>
              <a:buNone/>
            </a:pPr>
            <a:r>
              <a:rPr lang="ja-JP" altLang="en-US" sz="1800" b="1"/>
              <a:t>メモリ</a:t>
            </a:r>
          </a:p>
        </p:txBody>
      </p:sp>
      <p:sp>
        <p:nvSpPr>
          <p:cNvPr id="12310" name="Text Box 29"/>
          <p:cNvSpPr txBox="1">
            <a:spLocks noChangeArrowheads="1"/>
          </p:cNvSpPr>
          <p:nvPr/>
        </p:nvSpPr>
        <p:spPr bwMode="auto">
          <a:xfrm>
            <a:off x="684213" y="1628775"/>
            <a:ext cx="132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入出力装置</a:t>
            </a:r>
          </a:p>
          <a:p>
            <a:pPr eaLnBrk="1" hangingPunct="1">
              <a:spcBef>
                <a:spcPct val="0"/>
              </a:spcBef>
              <a:buFontTx/>
              <a:buNone/>
            </a:pPr>
            <a:r>
              <a:rPr lang="en-US" altLang="ja-JP" sz="1800" b="1"/>
              <a:t>I/O</a:t>
            </a:r>
          </a:p>
        </p:txBody>
      </p:sp>
    </p:spTree>
    <p:extLst>
      <p:ext uri="{BB962C8B-B14F-4D97-AF65-F5344CB8AC3E}">
        <p14:creationId xmlns:p14="http://schemas.microsoft.com/office/powerpoint/2010/main" val="317406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a:t>　</a:t>
            </a:r>
            <a:r>
              <a:rPr lang="en-US" altLang="ja-JP"/>
              <a:t>CPU</a:t>
            </a:r>
            <a:r>
              <a:rPr lang="ja-JP" altLang="en-US"/>
              <a:t>の構成</a:t>
            </a:r>
          </a:p>
        </p:txBody>
      </p:sp>
      <p:grpSp>
        <p:nvGrpSpPr>
          <p:cNvPr id="13315" name="Group 3"/>
          <p:cNvGrpSpPr>
            <a:grpSpLocks/>
          </p:cNvGrpSpPr>
          <p:nvPr/>
        </p:nvGrpSpPr>
        <p:grpSpPr bwMode="auto">
          <a:xfrm>
            <a:off x="3636963" y="2486025"/>
            <a:ext cx="2592387" cy="1093788"/>
            <a:chOff x="2018" y="1566"/>
            <a:chExt cx="1633" cy="689"/>
          </a:xfrm>
        </p:grpSpPr>
        <p:sp>
          <p:nvSpPr>
            <p:cNvPr id="13338" name="Text Box 4"/>
            <p:cNvSpPr txBox="1">
              <a:spLocks noChangeArrowheads="1"/>
            </p:cNvSpPr>
            <p:nvPr/>
          </p:nvSpPr>
          <p:spPr bwMode="auto">
            <a:xfrm>
              <a:off x="2323" y="202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A</a:t>
              </a:r>
            </a:p>
          </p:txBody>
        </p:sp>
        <p:sp>
          <p:nvSpPr>
            <p:cNvPr id="13339" name="Text Box 5"/>
            <p:cNvSpPr txBox="1">
              <a:spLocks noChangeArrowheads="1"/>
            </p:cNvSpPr>
            <p:nvPr/>
          </p:nvSpPr>
          <p:spPr bwMode="auto">
            <a:xfrm>
              <a:off x="3198" y="202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B</a:t>
              </a:r>
            </a:p>
          </p:txBody>
        </p:sp>
        <p:grpSp>
          <p:nvGrpSpPr>
            <p:cNvPr id="13340" name="Group 6"/>
            <p:cNvGrpSpPr>
              <a:grpSpLocks/>
            </p:cNvGrpSpPr>
            <p:nvPr/>
          </p:nvGrpSpPr>
          <p:grpSpPr bwMode="auto">
            <a:xfrm>
              <a:off x="2018" y="1570"/>
              <a:ext cx="1633" cy="682"/>
              <a:chOff x="3288" y="1299"/>
              <a:chExt cx="1996" cy="953"/>
            </a:xfrm>
          </p:grpSpPr>
          <p:sp>
            <p:nvSpPr>
              <p:cNvPr id="13343" name="Line 7"/>
              <p:cNvSpPr>
                <a:spLocks noChangeShapeType="1"/>
              </p:cNvSpPr>
              <p:nvPr/>
            </p:nvSpPr>
            <p:spPr bwMode="auto">
              <a:xfrm>
                <a:off x="3878" y="1299"/>
                <a:ext cx="8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4" name="Line 8"/>
              <p:cNvSpPr>
                <a:spLocks noChangeShapeType="1"/>
              </p:cNvSpPr>
              <p:nvPr/>
            </p:nvSpPr>
            <p:spPr bwMode="auto">
              <a:xfrm>
                <a:off x="3288"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5" name="Line 9"/>
              <p:cNvSpPr>
                <a:spLocks noChangeShapeType="1"/>
              </p:cNvSpPr>
              <p:nvPr/>
            </p:nvSpPr>
            <p:spPr bwMode="auto">
              <a:xfrm flipV="1">
                <a:off x="4059"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6" name="Line 10"/>
              <p:cNvSpPr>
                <a:spLocks noChangeShapeType="1"/>
              </p:cNvSpPr>
              <p:nvPr/>
            </p:nvSpPr>
            <p:spPr bwMode="auto">
              <a:xfrm flipV="1">
                <a:off x="3288"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7" name="Line 11"/>
              <p:cNvSpPr>
                <a:spLocks noChangeShapeType="1"/>
              </p:cNvSpPr>
              <p:nvPr/>
            </p:nvSpPr>
            <p:spPr bwMode="auto">
              <a:xfrm flipH="1" flipV="1">
                <a:off x="4694"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8" name="Line 12"/>
              <p:cNvSpPr>
                <a:spLocks noChangeShapeType="1"/>
              </p:cNvSpPr>
              <p:nvPr/>
            </p:nvSpPr>
            <p:spPr bwMode="auto">
              <a:xfrm flipH="1" flipV="1">
                <a:off x="4286"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9" name="Line 13"/>
              <p:cNvSpPr>
                <a:spLocks noChangeShapeType="1"/>
              </p:cNvSpPr>
              <p:nvPr/>
            </p:nvSpPr>
            <p:spPr bwMode="auto">
              <a:xfrm>
                <a:off x="4513"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41" name="Text Box 14"/>
            <p:cNvSpPr txBox="1">
              <a:spLocks noChangeArrowheads="1"/>
            </p:cNvSpPr>
            <p:nvPr/>
          </p:nvSpPr>
          <p:spPr bwMode="auto">
            <a:xfrm>
              <a:off x="2759" y="156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Y</a:t>
              </a:r>
            </a:p>
          </p:txBody>
        </p:sp>
        <p:sp>
          <p:nvSpPr>
            <p:cNvPr id="13342" name="Text Box 15"/>
            <p:cNvSpPr txBox="1">
              <a:spLocks noChangeArrowheads="1"/>
            </p:cNvSpPr>
            <p:nvPr/>
          </p:nvSpPr>
          <p:spPr bwMode="auto">
            <a:xfrm>
              <a:off x="2305" y="1702"/>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S</a:t>
              </a:r>
            </a:p>
          </p:txBody>
        </p:sp>
      </p:grpSp>
      <p:sp>
        <p:nvSpPr>
          <p:cNvPr id="13316" name="Line 16"/>
          <p:cNvSpPr>
            <a:spLocks noChangeShapeType="1"/>
          </p:cNvSpPr>
          <p:nvPr/>
        </p:nvSpPr>
        <p:spPr bwMode="auto">
          <a:xfrm flipV="1">
            <a:off x="4286250" y="3575050"/>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7" name="Line 17"/>
          <p:cNvSpPr>
            <a:spLocks noChangeShapeType="1"/>
          </p:cNvSpPr>
          <p:nvPr/>
        </p:nvSpPr>
        <p:spPr bwMode="auto">
          <a:xfrm flipV="1">
            <a:off x="5653088" y="3575050"/>
            <a:ext cx="0" cy="2014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 name="Line 18"/>
          <p:cNvSpPr>
            <a:spLocks noChangeShapeType="1"/>
          </p:cNvSpPr>
          <p:nvPr/>
        </p:nvSpPr>
        <p:spPr bwMode="auto">
          <a:xfrm flipV="1">
            <a:off x="5005388" y="19891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9" name="Line 19"/>
          <p:cNvSpPr>
            <a:spLocks noChangeShapeType="1"/>
          </p:cNvSpPr>
          <p:nvPr/>
        </p:nvSpPr>
        <p:spPr bwMode="auto">
          <a:xfrm>
            <a:off x="2701925" y="2852738"/>
            <a:ext cx="139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 name="Rectangle 20"/>
          <p:cNvSpPr>
            <a:spLocks noChangeArrowheads="1"/>
          </p:cNvSpPr>
          <p:nvPr/>
        </p:nvSpPr>
        <p:spPr bwMode="auto">
          <a:xfrm>
            <a:off x="3565525" y="4076700"/>
            <a:ext cx="1439863" cy="360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321" name="Line 21"/>
          <p:cNvSpPr>
            <a:spLocks noChangeShapeType="1"/>
          </p:cNvSpPr>
          <p:nvPr/>
        </p:nvSpPr>
        <p:spPr bwMode="auto">
          <a:xfrm flipH="1">
            <a:off x="3276600" y="1989138"/>
            <a:ext cx="172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2" name="Line 22"/>
          <p:cNvSpPr>
            <a:spLocks noChangeShapeType="1"/>
          </p:cNvSpPr>
          <p:nvPr/>
        </p:nvSpPr>
        <p:spPr bwMode="auto">
          <a:xfrm>
            <a:off x="3276600" y="1989138"/>
            <a:ext cx="0" cy="2879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3" name="Line 23"/>
          <p:cNvSpPr>
            <a:spLocks noChangeShapeType="1"/>
          </p:cNvSpPr>
          <p:nvPr/>
        </p:nvSpPr>
        <p:spPr bwMode="auto">
          <a:xfrm>
            <a:off x="3276600" y="4868863"/>
            <a:ext cx="1008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4" name="Line 24"/>
          <p:cNvSpPr>
            <a:spLocks noChangeShapeType="1"/>
          </p:cNvSpPr>
          <p:nvPr/>
        </p:nvSpPr>
        <p:spPr bwMode="auto">
          <a:xfrm flipV="1">
            <a:off x="4284663" y="44370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5" name="Line 25"/>
          <p:cNvSpPr>
            <a:spLocks noChangeShapeType="1"/>
          </p:cNvSpPr>
          <p:nvPr/>
        </p:nvSpPr>
        <p:spPr bwMode="auto">
          <a:xfrm>
            <a:off x="3565525" y="4221163"/>
            <a:ext cx="1444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6" name="Line 26"/>
          <p:cNvSpPr>
            <a:spLocks noChangeShapeType="1"/>
          </p:cNvSpPr>
          <p:nvPr/>
        </p:nvSpPr>
        <p:spPr bwMode="auto">
          <a:xfrm flipH="1">
            <a:off x="3565525" y="4292600"/>
            <a:ext cx="144463"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7" name="Line 27"/>
          <p:cNvSpPr>
            <a:spLocks noChangeShapeType="1"/>
          </p:cNvSpPr>
          <p:nvPr/>
        </p:nvSpPr>
        <p:spPr bwMode="auto">
          <a:xfrm>
            <a:off x="2773363" y="4292600"/>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8" name="Text Box 28"/>
          <p:cNvSpPr txBox="1">
            <a:spLocks noChangeArrowheads="1"/>
          </p:cNvSpPr>
          <p:nvPr/>
        </p:nvSpPr>
        <p:spPr bwMode="auto">
          <a:xfrm>
            <a:off x="3997325" y="4056063"/>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レジスタ</a:t>
            </a:r>
          </a:p>
        </p:txBody>
      </p:sp>
      <p:sp>
        <p:nvSpPr>
          <p:cNvPr id="13329" name="Text Box 56"/>
          <p:cNvSpPr txBox="1">
            <a:spLocks noChangeArrowheads="1"/>
          </p:cNvSpPr>
          <p:nvPr/>
        </p:nvSpPr>
        <p:spPr bwMode="auto">
          <a:xfrm>
            <a:off x="2628900" y="39258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clk</a:t>
            </a:r>
          </a:p>
        </p:txBody>
      </p:sp>
      <p:sp>
        <p:nvSpPr>
          <p:cNvPr id="13330" name="Text Box 58"/>
          <p:cNvSpPr txBox="1">
            <a:spLocks noChangeArrowheads="1"/>
          </p:cNvSpPr>
          <p:nvPr/>
        </p:nvSpPr>
        <p:spPr bwMode="auto">
          <a:xfrm>
            <a:off x="5581650" y="1989138"/>
            <a:ext cx="3311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ALU</a:t>
            </a:r>
            <a:r>
              <a:rPr lang="ja-JP" altLang="en-US" sz="1800" b="1"/>
              <a:t>　（</a:t>
            </a:r>
            <a:r>
              <a:rPr lang="en-US" altLang="ja-JP" sz="1800" b="1"/>
              <a:t>Arithmetic Logic Unit)</a:t>
            </a:r>
          </a:p>
          <a:p>
            <a:pPr eaLnBrk="1" hangingPunct="1">
              <a:spcBef>
                <a:spcPct val="0"/>
              </a:spcBef>
              <a:buFontTx/>
              <a:buNone/>
            </a:pPr>
            <a:r>
              <a:rPr lang="ja-JP" altLang="en-US" sz="1800" b="1"/>
              <a:t>算術論理装置</a:t>
            </a:r>
          </a:p>
          <a:p>
            <a:pPr eaLnBrk="1" hangingPunct="1">
              <a:spcBef>
                <a:spcPct val="0"/>
              </a:spcBef>
              <a:buFontTx/>
              <a:buNone/>
            </a:pPr>
            <a:r>
              <a:rPr lang="ja-JP" altLang="en-US" sz="1800" b="1"/>
              <a:t>加算、減算、論理演算などを行う</a:t>
            </a:r>
          </a:p>
        </p:txBody>
      </p:sp>
      <p:sp>
        <p:nvSpPr>
          <p:cNvPr id="13331" name="Rectangle 59"/>
          <p:cNvSpPr>
            <a:spLocks noChangeArrowheads="1"/>
          </p:cNvSpPr>
          <p:nvPr/>
        </p:nvSpPr>
        <p:spPr bwMode="auto">
          <a:xfrm>
            <a:off x="4356100" y="5589588"/>
            <a:ext cx="2520950" cy="10080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332" name="Text Box 60"/>
          <p:cNvSpPr txBox="1">
            <a:spLocks noChangeArrowheads="1"/>
          </p:cNvSpPr>
          <p:nvPr/>
        </p:nvSpPr>
        <p:spPr bwMode="auto">
          <a:xfrm>
            <a:off x="5216525" y="5883275"/>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メモリ</a:t>
            </a:r>
          </a:p>
        </p:txBody>
      </p:sp>
      <p:sp>
        <p:nvSpPr>
          <p:cNvPr id="13333" name="Text Box 61"/>
          <p:cNvSpPr txBox="1">
            <a:spLocks noChangeArrowheads="1"/>
          </p:cNvSpPr>
          <p:nvPr/>
        </p:nvSpPr>
        <p:spPr bwMode="auto">
          <a:xfrm>
            <a:off x="7000875" y="5451475"/>
            <a:ext cx="1943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最も簡単な</a:t>
            </a:r>
          </a:p>
          <a:p>
            <a:pPr eaLnBrk="1" hangingPunct="1">
              <a:spcBef>
                <a:spcPct val="0"/>
              </a:spcBef>
              <a:buFontTx/>
              <a:buNone/>
            </a:pPr>
            <a:r>
              <a:rPr lang="en-US" altLang="ja-JP" sz="1800"/>
              <a:t>CPU</a:t>
            </a:r>
            <a:r>
              <a:rPr lang="ja-JP" altLang="en-US" sz="1800"/>
              <a:t>のデータパス</a:t>
            </a:r>
          </a:p>
        </p:txBody>
      </p:sp>
      <p:sp>
        <p:nvSpPr>
          <p:cNvPr id="13334" name="Line 62"/>
          <p:cNvSpPr>
            <a:spLocks noChangeShapeType="1"/>
          </p:cNvSpPr>
          <p:nvPr/>
        </p:nvSpPr>
        <p:spPr bwMode="auto">
          <a:xfrm>
            <a:off x="4284663" y="3789363"/>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5" name="Line 63"/>
          <p:cNvSpPr>
            <a:spLocks noChangeShapeType="1"/>
          </p:cNvSpPr>
          <p:nvPr/>
        </p:nvSpPr>
        <p:spPr bwMode="auto">
          <a:xfrm>
            <a:off x="5219700" y="3789363"/>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6" name="Text Box 65"/>
          <p:cNvSpPr txBox="1">
            <a:spLocks noChangeArrowheads="1"/>
          </p:cNvSpPr>
          <p:nvPr/>
        </p:nvSpPr>
        <p:spPr bwMode="auto">
          <a:xfrm>
            <a:off x="179388" y="1484313"/>
            <a:ext cx="23034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CPU</a:t>
            </a:r>
            <a:r>
              <a:rPr lang="ja-JP" altLang="en-US" sz="2000" b="1"/>
              <a:t>は、計算を行う</a:t>
            </a:r>
          </a:p>
          <a:p>
            <a:pPr eaLnBrk="1" hangingPunct="1">
              <a:spcBef>
                <a:spcPct val="0"/>
              </a:spcBef>
              <a:buFontTx/>
              <a:buNone/>
            </a:pPr>
            <a:r>
              <a:rPr lang="ja-JP" altLang="en-US" sz="2000" b="1"/>
              <a:t>データパスとその</a:t>
            </a:r>
          </a:p>
          <a:p>
            <a:pPr eaLnBrk="1" hangingPunct="1">
              <a:spcBef>
                <a:spcPct val="0"/>
              </a:spcBef>
              <a:buFontTx/>
              <a:buNone/>
            </a:pPr>
            <a:r>
              <a:rPr lang="ja-JP" altLang="en-US" sz="2000" b="1"/>
              <a:t>コントローラから</a:t>
            </a:r>
          </a:p>
          <a:p>
            <a:pPr eaLnBrk="1" hangingPunct="1">
              <a:spcBef>
                <a:spcPct val="0"/>
              </a:spcBef>
              <a:buFontTx/>
              <a:buNone/>
            </a:pPr>
            <a:r>
              <a:rPr lang="ja-JP" altLang="en-US" sz="2000" b="1"/>
              <a:t>構成される。</a:t>
            </a:r>
          </a:p>
        </p:txBody>
      </p:sp>
      <p:sp>
        <p:nvSpPr>
          <p:cNvPr id="13337" name="Text Box 66"/>
          <p:cNvSpPr txBox="1">
            <a:spLocks noChangeArrowheads="1"/>
          </p:cNvSpPr>
          <p:nvPr/>
        </p:nvSpPr>
        <p:spPr bwMode="auto">
          <a:xfrm>
            <a:off x="755650" y="4567238"/>
            <a:ext cx="24971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t>計算結果を再び</a:t>
            </a:r>
          </a:p>
          <a:p>
            <a:pPr eaLnBrk="1" hangingPunct="1">
              <a:spcBef>
                <a:spcPct val="0"/>
              </a:spcBef>
              <a:buFontTx/>
              <a:buNone/>
            </a:pPr>
            <a:r>
              <a:rPr lang="ja-JP" altLang="en-US" sz="2000" b="1"/>
              <a:t>計算に利用する</a:t>
            </a:r>
          </a:p>
          <a:p>
            <a:pPr eaLnBrk="1" hangingPunct="1">
              <a:spcBef>
                <a:spcPct val="0"/>
              </a:spcBef>
              <a:buFontTx/>
              <a:buNone/>
            </a:pPr>
            <a:r>
              <a:rPr lang="ja-JP" altLang="en-US" sz="2000" b="1"/>
              <a:t>→レジスタ</a:t>
            </a:r>
          </a:p>
          <a:p>
            <a:pPr eaLnBrk="1" hangingPunct="1">
              <a:spcBef>
                <a:spcPct val="0"/>
              </a:spcBef>
              <a:buFontTx/>
              <a:buNone/>
            </a:pPr>
            <a:r>
              <a:rPr lang="ja-JP" altLang="en-US" sz="2000" b="1"/>
              <a:t>（数を取っておく場所）</a:t>
            </a:r>
          </a:p>
        </p:txBody>
      </p:sp>
    </p:spTree>
    <p:extLst>
      <p:ext uri="{BB962C8B-B14F-4D97-AF65-F5344CB8AC3E}">
        <p14:creationId xmlns:p14="http://schemas.microsoft.com/office/powerpoint/2010/main" val="120331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a:t>コンピュータの命令</a:t>
            </a:r>
          </a:p>
        </p:txBody>
      </p:sp>
      <p:sp>
        <p:nvSpPr>
          <p:cNvPr id="14339" name="Rectangle 3"/>
          <p:cNvSpPr>
            <a:spLocks noGrp="1" noChangeArrowheads="1"/>
          </p:cNvSpPr>
          <p:nvPr>
            <p:ph type="body" idx="1"/>
          </p:nvPr>
        </p:nvSpPr>
        <p:spPr>
          <a:xfrm>
            <a:off x="457200" y="1208088"/>
            <a:ext cx="8229600" cy="4525962"/>
          </a:xfrm>
        </p:spPr>
        <p:txBody>
          <a:bodyPr/>
          <a:lstStyle/>
          <a:p>
            <a:pPr eaLnBrk="1" hangingPunct="1">
              <a:lnSpc>
                <a:spcPct val="90000"/>
              </a:lnSpc>
              <a:buFontTx/>
              <a:buNone/>
            </a:pPr>
            <a:endParaRPr lang="en-US" altLang="ja-JP" sz="2800"/>
          </a:p>
          <a:p>
            <a:pPr eaLnBrk="1" hangingPunct="1">
              <a:lnSpc>
                <a:spcPct val="90000"/>
              </a:lnSpc>
              <a:buFontTx/>
              <a:buNone/>
            </a:pPr>
            <a:endParaRPr lang="en-US" altLang="ja-JP" sz="2800"/>
          </a:p>
          <a:p>
            <a:pPr eaLnBrk="1" hangingPunct="1">
              <a:lnSpc>
                <a:spcPct val="90000"/>
              </a:lnSpc>
              <a:buFontTx/>
              <a:buNone/>
            </a:pPr>
            <a:endParaRPr lang="en-US" altLang="ja-JP" sz="2800"/>
          </a:p>
          <a:p>
            <a:pPr eaLnBrk="1" hangingPunct="1">
              <a:lnSpc>
                <a:spcPct val="90000"/>
              </a:lnSpc>
              <a:buFontTx/>
              <a:buNone/>
            </a:pPr>
            <a:r>
              <a:rPr lang="ja-JP" altLang="en-US" sz="2800"/>
              <a:t>演算命令：　</a:t>
            </a:r>
            <a:r>
              <a:rPr lang="en-US" altLang="ja-JP" sz="2800"/>
              <a:t>ADD</a:t>
            </a:r>
            <a:r>
              <a:rPr lang="ja-JP" altLang="en-US" sz="2800"/>
              <a:t>　</a:t>
            </a:r>
            <a:r>
              <a:rPr lang="en-US" altLang="ja-JP" sz="2800"/>
              <a:t>R1,R2,R3</a:t>
            </a:r>
          </a:p>
          <a:p>
            <a:pPr eaLnBrk="1" hangingPunct="1">
              <a:lnSpc>
                <a:spcPct val="90000"/>
              </a:lnSpc>
              <a:buFontTx/>
              <a:buNone/>
            </a:pPr>
            <a:r>
              <a:rPr lang="ja-JP" altLang="en-US" sz="2800"/>
              <a:t>レジスタ</a:t>
            </a:r>
            <a:r>
              <a:rPr lang="en-US" altLang="ja-JP" sz="2800"/>
              <a:t>2</a:t>
            </a:r>
            <a:r>
              <a:rPr lang="ja-JP" altLang="en-US" sz="2800"/>
              <a:t>とレジスタ</a:t>
            </a:r>
            <a:r>
              <a:rPr lang="en-US" altLang="ja-JP" sz="2800"/>
              <a:t>3</a:t>
            </a:r>
            <a:r>
              <a:rPr lang="ja-JP" altLang="en-US" sz="2800"/>
              <a:t>を足して答をレジスタ</a:t>
            </a:r>
            <a:r>
              <a:rPr lang="en-US" altLang="ja-JP" sz="2800"/>
              <a:t>1</a:t>
            </a:r>
            <a:r>
              <a:rPr lang="ja-JP" altLang="en-US" sz="2800"/>
              <a:t>に入れろ</a:t>
            </a:r>
          </a:p>
          <a:p>
            <a:pPr eaLnBrk="1" hangingPunct="1">
              <a:lnSpc>
                <a:spcPct val="90000"/>
              </a:lnSpc>
              <a:buFontTx/>
              <a:buNone/>
            </a:pPr>
            <a:endParaRPr lang="ja-JP" altLang="en-US" sz="2800"/>
          </a:p>
          <a:p>
            <a:pPr eaLnBrk="1" hangingPunct="1">
              <a:lnSpc>
                <a:spcPct val="90000"/>
              </a:lnSpc>
              <a:buFontTx/>
              <a:buNone/>
            </a:pPr>
            <a:r>
              <a:rPr lang="ja-JP" altLang="en-US" sz="2800"/>
              <a:t>分岐命令：　</a:t>
            </a:r>
            <a:r>
              <a:rPr lang="en-US" altLang="ja-JP" sz="2800"/>
              <a:t>BEQZ R1,</a:t>
            </a:r>
            <a:r>
              <a:rPr lang="ja-JP" altLang="en-US" sz="2800"/>
              <a:t>飛び先を示すコード</a:t>
            </a:r>
          </a:p>
          <a:p>
            <a:pPr eaLnBrk="1" hangingPunct="1">
              <a:lnSpc>
                <a:spcPct val="90000"/>
              </a:lnSpc>
              <a:buFontTx/>
              <a:buNone/>
            </a:pPr>
            <a:r>
              <a:rPr lang="ja-JP" altLang="en-US" sz="2800"/>
              <a:t>レジスタ１が</a:t>
            </a:r>
            <a:r>
              <a:rPr lang="en-US" altLang="ja-JP" sz="2800"/>
              <a:t>0</a:t>
            </a:r>
            <a:r>
              <a:rPr lang="ja-JP" altLang="en-US" sz="2800"/>
              <a:t>ならば、飛び先を示すコードから次の命令を実行せよ</a:t>
            </a:r>
          </a:p>
          <a:p>
            <a:pPr eaLnBrk="1" hangingPunct="1">
              <a:lnSpc>
                <a:spcPct val="90000"/>
              </a:lnSpc>
              <a:buFontTx/>
              <a:buNone/>
            </a:pPr>
            <a:endParaRPr lang="ja-JP" altLang="en-US" sz="2800"/>
          </a:p>
          <a:p>
            <a:pPr eaLnBrk="1" hangingPunct="1">
              <a:lnSpc>
                <a:spcPct val="90000"/>
              </a:lnSpc>
              <a:buFontTx/>
              <a:buNone/>
            </a:pPr>
            <a:endParaRPr lang="en-US" altLang="ja-JP" sz="2800"/>
          </a:p>
        </p:txBody>
      </p:sp>
      <p:sp>
        <p:nvSpPr>
          <p:cNvPr id="14340" name="AutoShape 4"/>
          <p:cNvSpPr>
            <a:spLocks noChangeArrowheads="1"/>
          </p:cNvSpPr>
          <p:nvPr/>
        </p:nvSpPr>
        <p:spPr bwMode="auto">
          <a:xfrm>
            <a:off x="1836738" y="1555750"/>
            <a:ext cx="1655762" cy="936625"/>
          </a:xfrm>
          <a:prstGeom prst="wedgeRoundRectCallout">
            <a:avLst>
              <a:gd name="adj1" fmla="val -333"/>
              <a:gd name="adj2" fmla="val 84574"/>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オプコード：</a:t>
            </a:r>
          </a:p>
          <a:p>
            <a:pPr algn="ctr" eaLnBrk="1" hangingPunct="1">
              <a:spcBef>
                <a:spcPct val="0"/>
              </a:spcBef>
              <a:buFontTx/>
              <a:buNone/>
            </a:pPr>
            <a:r>
              <a:rPr lang="ja-JP" altLang="en-US" sz="1800"/>
              <a:t>操作の内容：</a:t>
            </a:r>
          </a:p>
          <a:p>
            <a:pPr algn="ctr" eaLnBrk="1" hangingPunct="1">
              <a:spcBef>
                <a:spcPct val="0"/>
              </a:spcBef>
              <a:buFontTx/>
              <a:buNone/>
            </a:pPr>
            <a:r>
              <a:rPr lang="ja-JP" altLang="en-US" sz="1800"/>
              <a:t>加算せよ</a:t>
            </a:r>
          </a:p>
        </p:txBody>
      </p:sp>
      <p:sp>
        <p:nvSpPr>
          <p:cNvPr id="14341" name="AutoShape 5"/>
          <p:cNvSpPr>
            <a:spLocks noChangeArrowheads="1"/>
          </p:cNvSpPr>
          <p:nvPr/>
        </p:nvSpPr>
        <p:spPr bwMode="auto">
          <a:xfrm>
            <a:off x="3563938" y="1557338"/>
            <a:ext cx="1655762" cy="936625"/>
          </a:xfrm>
          <a:prstGeom prst="wedgeRoundRectCallout">
            <a:avLst>
              <a:gd name="adj1" fmla="val -12894"/>
              <a:gd name="adj2" fmla="val 66778"/>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オペランド：</a:t>
            </a:r>
          </a:p>
          <a:p>
            <a:pPr algn="ctr" eaLnBrk="1" hangingPunct="1">
              <a:spcBef>
                <a:spcPct val="0"/>
              </a:spcBef>
              <a:buFontTx/>
              <a:buNone/>
            </a:pPr>
            <a:r>
              <a:rPr lang="ja-JP" altLang="en-US" sz="1800"/>
              <a:t>操作の対象</a:t>
            </a:r>
          </a:p>
        </p:txBody>
      </p:sp>
    </p:spTree>
    <p:extLst>
      <p:ext uri="{BB962C8B-B14F-4D97-AF65-F5344CB8AC3E}">
        <p14:creationId xmlns:p14="http://schemas.microsoft.com/office/powerpoint/2010/main" val="285345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ja-JP" altLang="en-US"/>
              <a:t>プログラム格納型計算機</a:t>
            </a:r>
          </a:p>
        </p:txBody>
      </p:sp>
      <p:sp>
        <p:nvSpPr>
          <p:cNvPr id="15363" name="Rectangle 4"/>
          <p:cNvSpPr>
            <a:spLocks noChangeArrowheads="1"/>
          </p:cNvSpPr>
          <p:nvPr/>
        </p:nvSpPr>
        <p:spPr bwMode="auto">
          <a:xfrm>
            <a:off x="2771775" y="4581525"/>
            <a:ext cx="2016125" cy="10795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命令メモリ</a:t>
            </a:r>
          </a:p>
        </p:txBody>
      </p:sp>
      <p:sp>
        <p:nvSpPr>
          <p:cNvPr id="15364" name="Rectangle 6"/>
          <p:cNvSpPr>
            <a:spLocks noChangeArrowheads="1"/>
          </p:cNvSpPr>
          <p:nvPr/>
        </p:nvSpPr>
        <p:spPr bwMode="auto">
          <a:xfrm>
            <a:off x="395288" y="3429000"/>
            <a:ext cx="2089150" cy="504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プログラムカウンタ</a:t>
            </a:r>
          </a:p>
        </p:txBody>
      </p:sp>
      <p:sp>
        <p:nvSpPr>
          <p:cNvPr id="15365" name="Line 7"/>
          <p:cNvSpPr>
            <a:spLocks noChangeShapeType="1"/>
          </p:cNvSpPr>
          <p:nvPr/>
        </p:nvSpPr>
        <p:spPr bwMode="auto">
          <a:xfrm>
            <a:off x="1331913" y="3933825"/>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6" name="Line 8"/>
          <p:cNvSpPr>
            <a:spLocks noChangeShapeType="1"/>
          </p:cNvSpPr>
          <p:nvPr/>
        </p:nvSpPr>
        <p:spPr bwMode="auto">
          <a:xfrm>
            <a:off x="1331913" y="5157788"/>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7" name="Line 9"/>
          <p:cNvSpPr>
            <a:spLocks noChangeShapeType="1"/>
          </p:cNvSpPr>
          <p:nvPr/>
        </p:nvSpPr>
        <p:spPr bwMode="auto">
          <a:xfrm>
            <a:off x="179388" y="414972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8" name="Line 10"/>
          <p:cNvSpPr>
            <a:spLocks noChangeShapeType="1"/>
          </p:cNvSpPr>
          <p:nvPr/>
        </p:nvSpPr>
        <p:spPr bwMode="auto">
          <a:xfrm flipV="1">
            <a:off x="179388" y="1989138"/>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9" name="Line 11"/>
          <p:cNvSpPr>
            <a:spLocks noChangeShapeType="1"/>
          </p:cNvSpPr>
          <p:nvPr/>
        </p:nvSpPr>
        <p:spPr bwMode="auto">
          <a:xfrm>
            <a:off x="179388" y="1989138"/>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0" name="Oval 12"/>
          <p:cNvSpPr>
            <a:spLocks noChangeArrowheads="1"/>
          </p:cNvSpPr>
          <p:nvPr/>
        </p:nvSpPr>
        <p:spPr bwMode="auto">
          <a:xfrm>
            <a:off x="1116013" y="2276475"/>
            <a:ext cx="503237"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a:t>
            </a:r>
          </a:p>
        </p:txBody>
      </p:sp>
      <p:sp>
        <p:nvSpPr>
          <p:cNvPr id="15371" name="Line 13"/>
          <p:cNvSpPr>
            <a:spLocks noChangeShapeType="1"/>
          </p:cNvSpPr>
          <p:nvPr/>
        </p:nvSpPr>
        <p:spPr bwMode="auto">
          <a:xfrm>
            <a:off x="1116013" y="1989138"/>
            <a:ext cx="71437"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2" name="Line 14"/>
          <p:cNvSpPr>
            <a:spLocks noChangeShapeType="1"/>
          </p:cNvSpPr>
          <p:nvPr/>
        </p:nvSpPr>
        <p:spPr bwMode="auto">
          <a:xfrm flipH="1">
            <a:off x="1547813" y="2060575"/>
            <a:ext cx="144462"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3" name="Text Box 15"/>
          <p:cNvSpPr txBox="1">
            <a:spLocks noChangeArrowheads="1"/>
          </p:cNvSpPr>
          <p:nvPr/>
        </p:nvSpPr>
        <p:spPr bwMode="auto">
          <a:xfrm>
            <a:off x="1527175" y="1562100"/>
            <a:ext cx="568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t>
            </a:r>
            <a:r>
              <a:rPr lang="ja-JP" altLang="en-US" sz="1800"/>
              <a:t>１’</a:t>
            </a:r>
          </a:p>
        </p:txBody>
      </p:sp>
      <p:sp>
        <p:nvSpPr>
          <p:cNvPr id="15374" name="Line 16"/>
          <p:cNvSpPr>
            <a:spLocks noChangeShapeType="1"/>
          </p:cNvSpPr>
          <p:nvPr/>
        </p:nvSpPr>
        <p:spPr bwMode="auto">
          <a:xfrm>
            <a:off x="1187450" y="29972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5" name="Line 17"/>
          <p:cNvSpPr>
            <a:spLocks noChangeShapeType="1"/>
          </p:cNvSpPr>
          <p:nvPr/>
        </p:nvSpPr>
        <p:spPr bwMode="auto">
          <a:xfrm>
            <a:off x="1187450" y="2997200"/>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6" name="Line 18"/>
          <p:cNvSpPr>
            <a:spLocks noChangeShapeType="1"/>
          </p:cNvSpPr>
          <p:nvPr/>
        </p:nvSpPr>
        <p:spPr bwMode="auto">
          <a:xfrm>
            <a:off x="1331913" y="3213100"/>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7" name="Line 19"/>
          <p:cNvSpPr>
            <a:spLocks noChangeShapeType="1"/>
          </p:cNvSpPr>
          <p:nvPr/>
        </p:nvSpPr>
        <p:spPr bwMode="auto">
          <a:xfrm flipH="1">
            <a:off x="1835150" y="2997200"/>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8" name="Line 20"/>
          <p:cNvSpPr>
            <a:spLocks noChangeShapeType="1"/>
          </p:cNvSpPr>
          <p:nvPr/>
        </p:nvSpPr>
        <p:spPr bwMode="auto">
          <a:xfrm>
            <a:off x="1547813" y="32131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79" name="Line 21"/>
          <p:cNvSpPr>
            <a:spLocks noChangeShapeType="1"/>
          </p:cNvSpPr>
          <p:nvPr/>
        </p:nvSpPr>
        <p:spPr bwMode="auto">
          <a:xfrm>
            <a:off x="1403350" y="2708275"/>
            <a:ext cx="730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0" name="Line 22"/>
          <p:cNvSpPr>
            <a:spLocks noChangeShapeType="1"/>
          </p:cNvSpPr>
          <p:nvPr/>
        </p:nvSpPr>
        <p:spPr bwMode="auto">
          <a:xfrm flipV="1">
            <a:off x="3924300" y="3573463"/>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1" name="Rectangle 23"/>
          <p:cNvSpPr>
            <a:spLocks noChangeArrowheads="1"/>
          </p:cNvSpPr>
          <p:nvPr/>
        </p:nvSpPr>
        <p:spPr bwMode="auto">
          <a:xfrm>
            <a:off x="3132138" y="1989138"/>
            <a:ext cx="1944687"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コントローラ</a:t>
            </a:r>
          </a:p>
        </p:txBody>
      </p:sp>
      <p:sp>
        <p:nvSpPr>
          <p:cNvPr id="15382" name="Line 25"/>
          <p:cNvSpPr>
            <a:spLocks noChangeShapeType="1"/>
          </p:cNvSpPr>
          <p:nvPr/>
        </p:nvSpPr>
        <p:spPr bwMode="auto">
          <a:xfrm>
            <a:off x="5076825" y="2133600"/>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3" name="Line 26"/>
          <p:cNvSpPr>
            <a:spLocks noChangeShapeType="1"/>
          </p:cNvSpPr>
          <p:nvPr/>
        </p:nvSpPr>
        <p:spPr bwMode="auto">
          <a:xfrm>
            <a:off x="5076825" y="2349500"/>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4" name="Line 27"/>
          <p:cNvSpPr>
            <a:spLocks noChangeShapeType="1"/>
          </p:cNvSpPr>
          <p:nvPr/>
        </p:nvSpPr>
        <p:spPr bwMode="auto">
          <a:xfrm>
            <a:off x="5076825" y="2565400"/>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5" name="Line 28"/>
          <p:cNvSpPr>
            <a:spLocks noChangeShapeType="1"/>
          </p:cNvSpPr>
          <p:nvPr/>
        </p:nvSpPr>
        <p:spPr bwMode="auto">
          <a:xfrm>
            <a:off x="5076825" y="2781300"/>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6" name="Line 29"/>
          <p:cNvSpPr>
            <a:spLocks noChangeShapeType="1"/>
          </p:cNvSpPr>
          <p:nvPr/>
        </p:nvSpPr>
        <p:spPr bwMode="auto">
          <a:xfrm>
            <a:off x="5076825" y="3284538"/>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87" name="Text Box 30"/>
          <p:cNvSpPr txBox="1">
            <a:spLocks noChangeArrowheads="1"/>
          </p:cNvSpPr>
          <p:nvPr/>
        </p:nvSpPr>
        <p:spPr bwMode="auto">
          <a:xfrm>
            <a:off x="5200650" y="28003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t>
            </a:r>
          </a:p>
        </p:txBody>
      </p:sp>
      <p:sp>
        <p:nvSpPr>
          <p:cNvPr id="15388" name="Text Box 31"/>
          <p:cNvSpPr txBox="1">
            <a:spLocks noChangeArrowheads="1"/>
          </p:cNvSpPr>
          <p:nvPr/>
        </p:nvSpPr>
        <p:spPr bwMode="auto">
          <a:xfrm>
            <a:off x="6135688" y="2282825"/>
            <a:ext cx="1460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データパスの</a:t>
            </a:r>
          </a:p>
          <a:p>
            <a:pPr eaLnBrk="1" hangingPunct="1">
              <a:spcBef>
                <a:spcPct val="0"/>
              </a:spcBef>
              <a:buFontTx/>
              <a:buNone/>
            </a:pPr>
            <a:r>
              <a:rPr lang="ja-JP" altLang="en-US" sz="1800"/>
              <a:t>制御信号</a:t>
            </a:r>
          </a:p>
        </p:txBody>
      </p:sp>
      <p:sp>
        <p:nvSpPr>
          <p:cNvPr id="15389" name="Line 32"/>
          <p:cNvSpPr>
            <a:spLocks noChangeShapeType="1"/>
          </p:cNvSpPr>
          <p:nvPr/>
        </p:nvSpPr>
        <p:spPr bwMode="auto">
          <a:xfrm flipH="1">
            <a:off x="1835150" y="2708275"/>
            <a:ext cx="1296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0" name="Line 33"/>
          <p:cNvSpPr>
            <a:spLocks noChangeShapeType="1"/>
          </p:cNvSpPr>
          <p:nvPr/>
        </p:nvSpPr>
        <p:spPr bwMode="auto">
          <a:xfrm>
            <a:off x="1835150" y="2708275"/>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1" name="Text Box 34"/>
          <p:cNvSpPr txBox="1">
            <a:spLocks noChangeArrowheads="1"/>
          </p:cNvSpPr>
          <p:nvPr/>
        </p:nvSpPr>
        <p:spPr bwMode="auto">
          <a:xfrm>
            <a:off x="1958975" y="2138363"/>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飛び先</a:t>
            </a:r>
          </a:p>
        </p:txBody>
      </p:sp>
      <p:sp>
        <p:nvSpPr>
          <p:cNvPr id="15392" name="Text Box 35"/>
          <p:cNvSpPr txBox="1">
            <a:spLocks noChangeArrowheads="1"/>
          </p:cNvSpPr>
          <p:nvPr/>
        </p:nvSpPr>
        <p:spPr bwMode="auto">
          <a:xfrm>
            <a:off x="5219700" y="3705225"/>
            <a:ext cx="39465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１．プログラムカウンタの指す命令を</a:t>
            </a:r>
          </a:p>
          <a:p>
            <a:pPr eaLnBrk="1" hangingPunct="1">
              <a:spcBef>
                <a:spcPct val="0"/>
              </a:spcBef>
              <a:buFontTx/>
              <a:buNone/>
            </a:pPr>
            <a:r>
              <a:rPr lang="ja-JP" altLang="en-US" sz="1800"/>
              <a:t>取って来る（フェッチ）</a:t>
            </a:r>
          </a:p>
          <a:p>
            <a:pPr eaLnBrk="1" hangingPunct="1">
              <a:spcBef>
                <a:spcPct val="0"/>
              </a:spcBef>
              <a:buFontTx/>
              <a:buNone/>
            </a:pPr>
            <a:r>
              <a:rPr lang="ja-JP" altLang="en-US" sz="1800"/>
              <a:t>２．コントローラで命令を解読（デコード）</a:t>
            </a:r>
          </a:p>
          <a:p>
            <a:pPr eaLnBrk="1" hangingPunct="1">
              <a:spcBef>
                <a:spcPct val="0"/>
              </a:spcBef>
              <a:buFontTx/>
              <a:buNone/>
            </a:pPr>
            <a:r>
              <a:rPr lang="en-US" altLang="ja-JP" sz="1800"/>
              <a:t>3</a:t>
            </a:r>
            <a:r>
              <a:rPr lang="ja-JP" altLang="en-US" sz="1800"/>
              <a:t>．データパスで命令を実行</a:t>
            </a:r>
          </a:p>
          <a:p>
            <a:pPr eaLnBrk="1" hangingPunct="1">
              <a:spcBef>
                <a:spcPct val="0"/>
              </a:spcBef>
              <a:buFontTx/>
              <a:buNone/>
            </a:pPr>
            <a:endParaRPr lang="ja-JP" altLang="en-US" sz="1800"/>
          </a:p>
          <a:p>
            <a:pPr eaLnBrk="1" hangingPunct="1">
              <a:spcBef>
                <a:spcPct val="0"/>
              </a:spcBef>
              <a:buFontTx/>
              <a:buNone/>
            </a:pPr>
            <a:r>
              <a:rPr lang="ja-JP" altLang="en-US" sz="1800"/>
              <a:t>１から</a:t>
            </a:r>
            <a:r>
              <a:rPr lang="en-US" altLang="ja-JP" sz="1800"/>
              <a:t>3</a:t>
            </a:r>
            <a:r>
              <a:rPr lang="ja-JP" altLang="en-US" sz="1800"/>
              <a:t>を繰り返す</a:t>
            </a:r>
          </a:p>
        </p:txBody>
      </p:sp>
      <p:sp>
        <p:nvSpPr>
          <p:cNvPr id="15393" name="Text Box 36"/>
          <p:cNvSpPr txBox="1">
            <a:spLocks noChangeArrowheads="1"/>
          </p:cNvSpPr>
          <p:nvPr/>
        </p:nvSpPr>
        <p:spPr bwMode="auto">
          <a:xfrm>
            <a:off x="879475" y="6026150"/>
            <a:ext cx="7542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コンピュータはその発明以来、大きなサーバから小さな組み込み用まで、全て</a:t>
            </a:r>
          </a:p>
          <a:p>
            <a:pPr eaLnBrk="1" hangingPunct="1">
              <a:spcBef>
                <a:spcPct val="0"/>
              </a:spcBef>
              <a:buFontTx/>
              <a:buNone/>
            </a:pPr>
            <a:r>
              <a:rPr lang="ja-JP" altLang="en-US" sz="1800"/>
              <a:t>この方式でやってきた</a:t>
            </a:r>
          </a:p>
        </p:txBody>
      </p:sp>
    </p:spTree>
    <p:extLst>
      <p:ext uri="{BB962C8B-B14F-4D97-AF65-F5344CB8AC3E}">
        <p14:creationId xmlns:p14="http://schemas.microsoft.com/office/powerpoint/2010/main" val="65033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a:t>いまさらだが、、、</a:t>
            </a:r>
          </a:p>
        </p:txBody>
      </p:sp>
      <p:sp>
        <p:nvSpPr>
          <p:cNvPr id="3075" name="Rectangle 3"/>
          <p:cNvSpPr>
            <a:spLocks noGrp="1" noChangeArrowheads="1"/>
          </p:cNvSpPr>
          <p:nvPr>
            <p:ph type="body" idx="1"/>
          </p:nvPr>
        </p:nvSpPr>
        <p:spPr/>
        <p:txBody>
          <a:bodyPr/>
          <a:lstStyle/>
          <a:p>
            <a:pPr eaLnBrk="1" hangingPunct="1"/>
            <a:r>
              <a:rPr lang="ja-JP" altLang="en-US"/>
              <a:t>コンピュータは</a:t>
            </a:r>
            <a:r>
              <a:rPr lang="en-US" altLang="ja-JP"/>
              <a:t>IT</a:t>
            </a:r>
            <a:r>
              <a:rPr lang="ja-JP" altLang="en-US"/>
              <a:t>社会の基盤部品</a:t>
            </a:r>
          </a:p>
          <a:p>
            <a:pPr lvl="1" eaLnBrk="1" hangingPunct="1"/>
            <a:r>
              <a:rPr lang="ja-JP" altLang="en-US"/>
              <a:t>ノートブック、スマートフォーン、タブレット</a:t>
            </a:r>
          </a:p>
          <a:p>
            <a:pPr lvl="1" eaLnBrk="1" hangingPunct="1"/>
            <a:r>
              <a:rPr lang="ja-JP" altLang="en-US"/>
              <a:t>サーバー、クラウド、スーパーコンピュータ</a:t>
            </a:r>
          </a:p>
          <a:p>
            <a:pPr lvl="1" eaLnBrk="1" hangingPunct="1"/>
            <a:r>
              <a:rPr lang="ja-JP" altLang="en-US"/>
              <a:t>ビデオ機器、テレビ、ゲーム機器</a:t>
            </a:r>
          </a:p>
          <a:p>
            <a:pPr lvl="1" eaLnBrk="1" hangingPunct="1"/>
            <a:r>
              <a:rPr lang="ja-JP" altLang="en-US"/>
              <a:t>ネットワーク機器</a:t>
            </a:r>
          </a:p>
          <a:p>
            <a:pPr lvl="1" eaLnBrk="1" hangingPunct="1"/>
            <a:r>
              <a:rPr lang="ja-JP" altLang="en-US"/>
              <a:t>冷暖房、冷蔵庫、電気釜、洗濯機、掃除機だって制御はコンピュータ</a:t>
            </a:r>
          </a:p>
        </p:txBody>
      </p:sp>
      <p:sp>
        <p:nvSpPr>
          <p:cNvPr id="3076" name="AutoShape 4"/>
          <p:cNvSpPr>
            <a:spLocks noChangeArrowheads="1"/>
          </p:cNvSpPr>
          <p:nvPr/>
        </p:nvSpPr>
        <p:spPr bwMode="auto">
          <a:xfrm>
            <a:off x="4211638" y="5516563"/>
            <a:ext cx="647700" cy="433387"/>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77" name="Text Box 5"/>
          <p:cNvSpPr txBox="1">
            <a:spLocks noChangeArrowheads="1"/>
          </p:cNvSpPr>
          <p:nvPr/>
        </p:nvSpPr>
        <p:spPr bwMode="auto">
          <a:xfrm>
            <a:off x="2195513" y="6170613"/>
            <a:ext cx="466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しかし、概観の話は「計算機基礎」でやっている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ja-JP"/>
              <a:t>2</a:t>
            </a:r>
            <a:r>
              <a:rPr lang="ja-JP" altLang="en-US"/>
              <a:t>）記憶装置（メモリ）</a:t>
            </a:r>
          </a:p>
        </p:txBody>
      </p:sp>
      <p:sp>
        <p:nvSpPr>
          <p:cNvPr id="16387" name="Rectangle 3"/>
          <p:cNvSpPr>
            <a:spLocks noChangeArrowheads="1"/>
          </p:cNvSpPr>
          <p:nvPr/>
        </p:nvSpPr>
        <p:spPr bwMode="auto">
          <a:xfrm>
            <a:off x="2357438" y="2347913"/>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8" name="Rectangle 4"/>
          <p:cNvSpPr>
            <a:spLocks noChangeArrowheads="1"/>
          </p:cNvSpPr>
          <p:nvPr/>
        </p:nvSpPr>
        <p:spPr bwMode="auto">
          <a:xfrm>
            <a:off x="2357438" y="40767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9" name="Rectangle 5"/>
          <p:cNvSpPr>
            <a:spLocks noChangeArrowheads="1"/>
          </p:cNvSpPr>
          <p:nvPr/>
        </p:nvSpPr>
        <p:spPr bwMode="auto">
          <a:xfrm>
            <a:off x="2357438" y="3643313"/>
            <a:ext cx="2590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90" name="Line 6"/>
          <p:cNvSpPr>
            <a:spLocks noChangeShapeType="1"/>
          </p:cNvSpPr>
          <p:nvPr/>
        </p:nvSpPr>
        <p:spPr bwMode="auto">
          <a:xfrm>
            <a:off x="773113" y="3284538"/>
            <a:ext cx="12969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 name="Line 7"/>
          <p:cNvSpPr>
            <a:spLocks noChangeShapeType="1"/>
          </p:cNvSpPr>
          <p:nvPr/>
        </p:nvSpPr>
        <p:spPr bwMode="auto">
          <a:xfrm flipV="1">
            <a:off x="3149600" y="1843088"/>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 name="Line 8"/>
          <p:cNvSpPr>
            <a:spLocks noChangeShapeType="1"/>
          </p:cNvSpPr>
          <p:nvPr/>
        </p:nvSpPr>
        <p:spPr bwMode="auto">
          <a:xfrm flipV="1">
            <a:off x="3222625" y="4292600"/>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 name="Line 9"/>
          <p:cNvSpPr>
            <a:spLocks noChangeShapeType="1"/>
          </p:cNvSpPr>
          <p:nvPr/>
        </p:nvSpPr>
        <p:spPr bwMode="auto">
          <a:xfrm flipV="1">
            <a:off x="4532313" y="42926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 name="Text Box 10"/>
          <p:cNvSpPr txBox="1">
            <a:spLocks noChangeArrowheads="1"/>
          </p:cNvSpPr>
          <p:nvPr/>
        </p:nvSpPr>
        <p:spPr bwMode="auto">
          <a:xfrm>
            <a:off x="3025775" y="364331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a:t>
            </a:r>
          </a:p>
        </p:txBody>
      </p:sp>
      <p:sp>
        <p:nvSpPr>
          <p:cNvPr id="16395" name="Text Box 11"/>
          <p:cNvSpPr txBox="1">
            <a:spLocks noChangeArrowheads="1"/>
          </p:cNvSpPr>
          <p:nvPr/>
        </p:nvSpPr>
        <p:spPr bwMode="auto">
          <a:xfrm>
            <a:off x="808038" y="1633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p>
        </p:txBody>
      </p:sp>
      <p:sp>
        <p:nvSpPr>
          <p:cNvPr id="16396" name="Text Box 13"/>
          <p:cNvSpPr txBox="1">
            <a:spLocks noChangeArrowheads="1"/>
          </p:cNvSpPr>
          <p:nvPr/>
        </p:nvSpPr>
        <p:spPr bwMode="auto">
          <a:xfrm>
            <a:off x="2408238" y="5365750"/>
            <a:ext cx="5840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メモリのモデル＝基本的に表である。アドレスで示す番地に</a:t>
            </a:r>
          </a:p>
          <a:p>
            <a:pPr eaLnBrk="1" hangingPunct="1">
              <a:spcBef>
                <a:spcPct val="0"/>
              </a:spcBef>
              <a:buFontTx/>
              <a:buNone/>
            </a:pPr>
            <a:r>
              <a:rPr lang="ja-JP" altLang="en-US" sz="1800" b="1"/>
              <a:t>データを保存する。</a:t>
            </a:r>
          </a:p>
        </p:txBody>
      </p:sp>
      <p:sp>
        <p:nvSpPr>
          <p:cNvPr id="16397" name="Text Box 14"/>
          <p:cNvSpPr txBox="1">
            <a:spLocks noChangeArrowheads="1"/>
          </p:cNvSpPr>
          <p:nvPr/>
        </p:nvSpPr>
        <p:spPr bwMode="auto">
          <a:xfrm>
            <a:off x="2697163" y="45275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DI</a:t>
            </a:r>
          </a:p>
        </p:txBody>
      </p:sp>
      <p:sp>
        <p:nvSpPr>
          <p:cNvPr id="16398" name="Text Box 15"/>
          <p:cNvSpPr txBox="1">
            <a:spLocks noChangeArrowheads="1"/>
          </p:cNvSpPr>
          <p:nvPr/>
        </p:nvSpPr>
        <p:spPr bwMode="auto">
          <a:xfrm>
            <a:off x="2644775" y="17002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DO</a:t>
            </a:r>
          </a:p>
        </p:txBody>
      </p:sp>
      <p:sp>
        <p:nvSpPr>
          <p:cNvPr id="16399" name="Text Box 16"/>
          <p:cNvSpPr txBox="1">
            <a:spLocks noChangeArrowheads="1"/>
          </p:cNvSpPr>
          <p:nvPr/>
        </p:nvSpPr>
        <p:spPr bwMode="auto">
          <a:xfrm>
            <a:off x="4314825" y="4652963"/>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we</a:t>
            </a:r>
          </a:p>
        </p:txBody>
      </p:sp>
      <p:sp>
        <p:nvSpPr>
          <p:cNvPr id="16400" name="Text Box 17"/>
          <p:cNvSpPr txBox="1">
            <a:spLocks noChangeArrowheads="1"/>
          </p:cNvSpPr>
          <p:nvPr/>
        </p:nvSpPr>
        <p:spPr bwMode="auto">
          <a:xfrm>
            <a:off x="700088" y="2838450"/>
            <a:ext cx="1209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アドレス</a:t>
            </a:r>
          </a:p>
          <a:p>
            <a:pPr eaLnBrk="1" hangingPunct="1">
              <a:spcBef>
                <a:spcPct val="0"/>
              </a:spcBef>
              <a:buFontTx/>
              <a:buNone/>
            </a:pPr>
            <a:endParaRPr lang="ja-JP" altLang="en-US" sz="1800" b="1"/>
          </a:p>
          <a:p>
            <a:pPr eaLnBrk="1" hangingPunct="1">
              <a:spcBef>
                <a:spcPct val="0"/>
              </a:spcBef>
              <a:buFontTx/>
              <a:buNone/>
            </a:pPr>
            <a:r>
              <a:rPr lang="en-US" altLang="ja-JP" sz="1800" b="1"/>
              <a:t>8bit</a:t>
            </a:r>
            <a:r>
              <a:rPr lang="ja-JP" altLang="en-US" sz="1800" b="1"/>
              <a:t>ならば</a:t>
            </a:r>
          </a:p>
        </p:txBody>
      </p:sp>
      <p:sp>
        <p:nvSpPr>
          <p:cNvPr id="16401" name="Text Box 18"/>
          <p:cNvSpPr txBox="1">
            <a:spLocks noChangeArrowheads="1"/>
          </p:cNvSpPr>
          <p:nvPr/>
        </p:nvSpPr>
        <p:spPr bwMode="auto">
          <a:xfrm>
            <a:off x="1924050" y="220345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0 </a:t>
            </a:r>
          </a:p>
        </p:txBody>
      </p:sp>
      <p:sp>
        <p:nvSpPr>
          <p:cNvPr id="16402" name="Text Box 19"/>
          <p:cNvSpPr txBox="1">
            <a:spLocks noChangeArrowheads="1"/>
          </p:cNvSpPr>
          <p:nvPr/>
        </p:nvSpPr>
        <p:spPr bwMode="auto">
          <a:xfrm>
            <a:off x="1924050" y="24860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 </a:t>
            </a:r>
          </a:p>
        </p:txBody>
      </p:sp>
      <p:sp>
        <p:nvSpPr>
          <p:cNvPr id="16403" name="Text Box 20"/>
          <p:cNvSpPr txBox="1">
            <a:spLocks noChangeArrowheads="1"/>
          </p:cNvSpPr>
          <p:nvPr/>
        </p:nvSpPr>
        <p:spPr bwMode="auto">
          <a:xfrm>
            <a:off x="1924050" y="27082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2 </a:t>
            </a:r>
          </a:p>
        </p:txBody>
      </p:sp>
      <p:sp>
        <p:nvSpPr>
          <p:cNvPr id="16404" name="Text Box 21"/>
          <p:cNvSpPr txBox="1">
            <a:spLocks noChangeArrowheads="1"/>
          </p:cNvSpPr>
          <p:nvPr/>
        </p:nvSpPr>
        <p:spPr bwMode="auto">
          <a:xfrm>
            <a:off x="1781175" y="4003675"/>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255 </a:t>
            </a:r>
          </a:p>
        </p:txBody>
      </p:sp>
      <p:sp>
        <p:nvSpPr>
          <p:cNvPr id="16405" name="Line 22"/>
          <p:cNvSpPr>
            <a:spLocks noChangeShapeType="1"/>
          </p:cNvSpPr>
          <p:nvPr/>
        </p:nvSpPr>
        <p:spPr bwMode="auto">
          <a:xfrm>
            <a:off x="2355850" y="2203450"/>
            <a:ext cx="25209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6" name="Text Box 23"/>
          <p:cNvSpPr txBox="1">
            <a:spLocks noChangeArrowheads="1"/>
          </p:cNvSpPr>
          <p:nvPr/>
        </p:nvSpPr>
        <p:spPr bwMode="auto">
          <a:xfrm>
            <a:off x="3344863" y="17780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幅</a:t>
            </a:r>
          </a:p>
        </p:txBody>
      </p:sp>
      <p:sp>
        <p:nvSpPr>
          <p:cNvPr id="16407" name="Text Box 24"/>
          <p:cNvSpPr txBox="1">
            <a:spLocks noChangeArrowheads="1"/>
          </p:cNvSpPr>
          <p:nvPr/>
        </p:nvSpPr>
        <p:spPr bwMode="auto">
          <a:xfrm>
            <a:off x="5287963" y="2008188"/>
            <a:ext cx="2244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メモリは幅</a:t>
            </a:r>
            <a:r>
              <a:rPr lang="en-US" altLang="ja-JP" sz="1800"/>
              <a:t>wbit, </a:t>
            </a:r>
            <a:r>
              <a:rPr lang="ja-JP" altLang="en-US" sz="1800"/>
              <a:t>深さ</a:t>
            </a:r>
            <a:r>
              <a:rPr lang="en-US" altLang="ja-JP" sz="1800"/>
              <a:t>2</a:t>
            </a:r>
          </a:p>
          <a:p>
            <a:pPr eaLnBrk="1" hangingPunct="1">
              <a:spcBef>
                <a:spcPct val="0"/>
              </a:spcBef>
              <a:buFontTx/>
              <a:buNone/>
            </a:pPr>
            <a:r>
              <a:rPr lang="ja-JP" altLang="en-US" sz="1800"/>
              <a:t>この例は</a:t>
            </a:r>
            <a:r>
              <a:rPr lang="en-US" altLang="ja-JP" sz="1800"/>
              <a:t>w=16, n=8</a:t>
            </a:r>
          </a:p>
        </p:txBody>
      </p:sp>
      <p:sp>
        <p:nvSpPr>
          <p:cNvPr id="16408" name="Text Box 25"/>
          <p:cNvSpPr txBox="1">
            <a:spLocks noChangeArrowheads="1"/>
          </p:cNvSpPr>
          <p:nvPr/>
        </p:nvSpPr>
        <p:spPr bwMode="auto">
          <a:xfrm>
            <a:off x="7324725" y="1916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b="1"/>
              <a:t>n</a:t>
            </a:r>
          </a:p>
        </p:txBody>
      </p:sp>
      <p:sp>
        <p:nvSpPr>
          <p:cNvPr id="16409" name="Text Box 26"/>
          <p:cNvSpPr txBox="1">
            <a:spLocks noChangeArrowheads="1"/>
          </p:cNvSpPr>
          <p:nvPr/>
        </p:nvSpPr>
        <p:spPr bwMode="auto">
          <a:xfrm>
            <a:off x="5360988" y="2584450"/>
            <a:ext cx="36036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深さ</a:t>
            </a:r>
            <a:r>
              <a:rPr lang="en-US" altLang="ja-JP" sz="1800"/>
              <a:t>2</a:t>
            </a:r>
            <a:r>
              <a:rPr lang="ja-JP" altLang="en-US" sz="1800"/>
              <a:t>　</a:t>
            </a:r>
            <a:r>
              <a:rPr lang="en-US" altLang="ja-JP" sz="1800"/>
              <a:t>=256</a:t>
            </a:r>
          </a:p>
          <a:p>
            <a:pPr eaLnBrk="1" hangingPunct="1">
              <a:spcBef>
                <a:spcPct val="0"/>
              </a:spcBef>
              <a:buFontTx/>
              <a:buNone/>
            </a:pPr>
            <a:r>
              <a:rPr lang="ja-JP" altLang="en-US" sz="1800"/>
              <a:t>（本当はもっとずっと多数のデータを</a:t>
            </a:r>
          </a:p>
          <a:p>
            <a:pPr eaLnBrk="1" hangingPunct="1">
              <a:spcBef>
                <a:spcPct val="0"/>
              </a:spcBef>
              <a:buFontTx/>
              <a:buNone/>
            </a:pPr>
            <a:r>
              <a:rPr lang="ja-JP" altLang="en-US" sz="1800"/>
              <a:t>格納する）</a:t>
            </a:r>
          </a:p>
          <a:p>
            <a:pPr eaLnBrk="1" hangingPunct="1">
              <a:spcBef>
                <a:spcPct val="0"/>
              </a:spcBef>
              <a:buFontTx/>
              <a:buNone/>
            </a:pPr>
            <a:endParaRPr lang="en-US" altLang="ja-JP" sz="1800"/>
          </a:p>
        </p:txBody>
      </p:sp>
      <p:sp>
        <p:nvSpPr>
          <p:cNvPr id="16410" name="Line 27"/>
          <p:cNvSpPr>
            <a:spLocks noChangeShapeType="1"/>
          </p:cNvSpPr>
          <p:nvPr/>
        </p:nvSpPr>
        <p:spPr bwMode="auto">
          <a:xfrm flipV="1">
            <a:off x="2573338" y="42926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1" name="Line 28"/>
          <p:cNvSpPr>
            <a:spLocks noChangeShapeType="1"/>
          </p:cNvSpPr>
          <p:nvPr/>
        </p:nvSpPr>
        <p:spPr bwMode="auto">
          <a:xfrm flipV="1">
            <a:off x="2500313" y="4148138"/>
            <a:ext cx="730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2" name="Line 29"/>
          <p:cNvSpPr>
            <a:spLocks noChangeShapeType="1"/>
          </p:cNvSpPr>
          <p:nvPr/>
        </p:nvSpPr>
        <p:spPr bwMode="auto">
          <a:xfrm>
            <a:off x="2573338" y="4148138"/>
            <a:ext cx="7143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3" name="Text Box 30"/>
          <p:cNvSpPr txBox="1">
            <a:spLocks noChangeArrowheads="1"/>
          </p:cNvSpPr>
          <p:nvPr/>
        </p:nvSpPr>
        <p:spPr bwMode="auto">
          <a:xfrm>
            <a:off x="2284413" y="46529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clk</a:t>
            </a:r>
          </a:p>
        </p:txBody>
      </p:sp>
      <p:sp>
        <p:nvSpPr>
          <p:cNvPr id="16414" name="Rectangle 31"/>
          <p:cNvSpPr>
            <a:spLocks noChangeArrowheads="1"/>
          </p:cNvSpPr>
          <p:nvPr/>
        </p:nvSpPr>
        <p:spPr bwMode="auto">
          <a:xfrm>
            <a:off x="2355850" y="2563813"/>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5" name="Rectangle 32"/>
          <p:cNvSpPr>
            <a:spLocks noChangeArrowheads="1"/>
          </p:cNvSpPr>
          <p:nvPr/>
        </p:nvSpPr>
        <p:spPr bwMode="auto">
          <a:xfrm>
            <a:off x="2354263" y="2779713"/>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6" name="Rectangle 33"/>
          <p:cNvSpPr>
            <a:spLocks noChangeArrowheads="1"/>
          </p:cNvSpPr>
          <p:nvPr/>
        </p:nvSpPr>
        <p:spPr bwMode="auto">
          <a:xfrm>
            <a:off x="2352675" y="2995613"/>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7" name="Rectangle 34"/>
          <p:cNvSpPr>
            <a:spLocks noChangeArrowheads="1"/>
          </p:cNvSpPr>
          <p:nvPr/>
        </p:nvSpPr>
        <p:spPr bwMode="auto">
          <a:xfrm>
            <a:off x="2351088" y="3211513"/>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8" name="Rectangle 35"/>
          <p:cNvSpPr>
            <a:spLocks noChangeArrowheads="1"/>
          </p:cNvSpPr>
          <p:nvPr/>
        </p:nvSpPr>
        <p:spPr bwMode="auto">
          <a:xfrm>
            <a:off x="2349500" y="3427413"/>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9" name="Text Box 36"/>
          <p:cNvSpPr txBox="1">
            <a:spLocks noChangeArrowheads="1"/>
          </p:cNvSpPr>
          <p:nvPr/>
        </p:nvSpPr>
        <p:spPr bwMode="auto">
          <a:xfrm>
            <a:off x="5884863" y="2492375"/>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t>8</a:t>
            </a:r>
          </a:p>
        </p:txBody>
      </p:sp>
    </p:spTree>
    <p:extLst>
      <p:ext uri="{BB962C8B-B14F-4D97-AF65-F5344CB8AC3E}">
        <p14:creationId xmlns:p14="http://schemas.microsoft.com/office/powerpoint/2010/main" val="130143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856402" y="-53133"/>
            <a:ext cx="8229601" cy="1143000"/>
          </a:xfrm>
        </p:spPr>
        <p:txBody>
          <a:bodyPr/>
          <a:lstStyle/>
          <a:p>
            <a:r>
              <a:rPr lang="ja-JP" altLang="en-US" dirty="0"/>
              <a:t>ＲＡＭの容量</a:t>
            </a:r>
          </a:p>
        </p:txBody>
      </p:sp>
      <p:sp>
        <p:nvSpPr>
          <p:cNvPr id="135171" name="Rectangle 3"/>
          <p:cNvSpPr>
            <a:spLocks noGrp="1" noChangeArrowheads="1"/>
          </p:cNvSpPr>
          <p:nvPr>
            <p:ph type="body" sz="half" idx="1"/>
          </p:nvPr>
        </p:nvSpPr>
        <p:spPr>
          <a:xfrm>
            <a:off x="528637" y="1110106"/>
            <a:ext cx="2819400" cy="4525963"/>
          </a:xfrm>
        </p:spPr>
        <p:txBody>
          <a:bodyPr/>
          <a:lstStyle/>
          <a:p>
            <a:r>
              <a:rPr lang="ja-JP" altLang="en-US" sz="2800" dirty="0"/>
              <a:t>深さ</a:t>
            </a:r>
            <a:r>
              <a:rPr lang="en-US" altLang="ja-JP" sz="2800" dirty="0"/>
              <a:t>×</a:t>
            </a:r>
            <a:r>
              <a:rPr lang="ja-JP" altLang="en-US" sz="2800" dirty="0"/>
              <a:t>幅</a:t>
            </a:r>
          </a:p>
          <a:p>
            <a:r>
              <a:rPr lang="ja-JP" altLang="en-US" sz="2800" dirty="0"/>
              <a:t>右の表に幅を掛ければ全体の容量が出る</a:t>
            </a:r>
          </a:p>
          <a:p>
            <a:pPr marL="0" indent="0">
              <a:buNone/>
            </a:pPr>
            <a:r>
              <a:rPr lang="en-US" altLang="ja-JP" sz="2800" dirty="0"/>
              <a:t>Ki</a:t>
            </a:r>
            <a:r>
              <a:rPr lang="ja-JP" altLang="en-US" sz="2800" dirty="0"/>
              <a:t>　キビ</a:t>
            </a:r>
            <a:endParaRPr lang="en-US" altLang="ja-JP" sz="2800" dirty="0"/>
          </a:p>
          <a:p>
            <a:pPr marL="0" indent="0">
              <a:buNone/>
            </a:pPr>
            <a:r>
              <a:rPr lang="en-US" altLang="ja-JP" sz="2800" dirty="0"/>
              <a:t>Mi</a:t>
            </a:r>
            <a:r>
              <a:rPr lang="ja-JP" altLang="en-US" sz="2800" dirty="0"/>
              <a:t>　メビ</a:t>
            </a:r>
            <a:endParaRPr lang="en-US" altLang="ja-JP" sz="2800" dirty="0"/>
          </a:p>
          <a:p>
            <a:pPr marL="0" indent="0">
              <a:buNone/>
            </a:pPr>
            <a:r>
              <a:rPr lang="en-US" altLang="ja-JP" sz="2800" dirty="0"/>
              <a:t>Gi</a:t>
            </a:r>
            <a:r>
              <a:rPr lang="ja-JP" altLang="en-US" sz="2800" dirty="0"/>
              <a:t>　ギビ</a:t>
            </a:r>
            <a:endParaRPr lang="en-US" altLang="ja-JP" sz="2800" dirty="0"/>
          </a:p>
          <a:p>
            <a:pPr marL="0" indent="0">
              <a:buNone/>
            </a:pPr>
            <a:r>
              <a:rPr lang="en-US" altLang="ja-JP" sz="2800" dirty="0" err="1"/>
              <a:t>Ti</a:t>
            </a:r>
            <a:r>
              <a:rPr lang="ja-JP" altLang="en-US" sz="2800" dirty="0"/>
              <a:t>　テビ</a:t>
            </a:r>
            <a:endParaRPr lang="en-US" altLang="ja-JP" sz="2800" dirty="0"/>
          </a:p>
          <a:p>
            <a:pPr marL="0" indent="0">
              <a:buNone/>
            </a:pPr>
            <a:r>
              <a:rPr lang="en-US" altLang="ja-JP" sz="2800" dirty="0"/>
              <a:t>Pi</a:t>
            </a:r>
            <a:r>
              <a:rPr lang="ja-JP" altLang="en-US" sz="2800" dirty="0"/>
              <a:t>　ピビ</a:t>
            </a:r>
          </a:p>
          <a:p>
            <a:endParaRPr lang="en-US" altLang="ja-JP" sz="2800" dirty="0"/>
          </a:p>
        </p:txBody>
      </p:sp>
      <p:graphicFrame>
        <p:nvGraphicFramePr>
          <p:cNvPr id="135172" name="Group 4"/>
          <p:cNvGraphicFramePr>
            <a:graphicFrameLocks noGrp="1"/>
          </p:cNvGraphicFramePr>
          <p:nvPr>
            <p:ph sz="half" idx="2"/>
          </p:nvPr>
        </p:nvGraphicFramePr>
        <p:xfrm>
          <a:off x="3923928" y="260350"/>
          <a:ext cx="4969247" cy="6225477"/>
        </p:xfrm>
        <a:graphic>
          <a:graphicData uri="http://schemas.openxmlformats.org/drawingml/2006/table">
            <a:tbl>
              <a:tblPr/>
              <a:tblGrid>
                <a:gridCol w="1806840">
                  <a:extLst>
                    <a:ext uri="{9D8B030D-6E8A-4147-A177-3AD203B41FA5}">
                      <a16:colId xmlns:a16="http://schemas.microsoft.com/office/drawing/2014/main" val="20000"/>
                    </a:ext>
                  </a:extLst>
                </a:gridCol>
                <a:gridCol w="1527857">
                  <a:extLst>
                    <a:ext uri="{9D8B030D-6E8A-4147-A177-3AD203B41FA5}">
                      <a16:colId xmlns:a16="http://schemas.microsoft.com/office/drawing/2014/main" val="20001"/>
                    </a:ext>
                  </a:extLst>
                </a:gridCol>
                <a:gridCol w="1634550">
                  <a:extLst>
                    <a:ext uri="{9D8B030D-6E8A-4147-A177-3AD203B41FA5}">
                      <a16:colId xmlns:a16="http://schemas.microsoft.com/office/drawing/2014/main" val="20002"/>
                    </a:ext>
                  </a:extLst>
                </a:gridCol>
              </a:tblGrid>
              <a:tr h="766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アドレス</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本数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容量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省略した言い方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２５６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２５６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64Ki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262144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256Ki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1048576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16777216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16Mi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18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268435456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256Mi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1073741824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4294967296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4211638" y="1052513"/>
            <a:ext cx="0" cy="381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 name="Oval 3"/>
          <p:cNvSpPr>
            <a:spLocks noChangeArrowheads="1"/>
          </p:cNvSpPr>
          <p:nvPr/>
        </p:nvSpPr>
        <p:spPr bwMode="auto">
          <a:xfrm>
            <a:off x="3708400" y="404813"/>
            <a:ext cx="93503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CPU </a:t>
            </a:r>
          </a:p>
        </p:txBody>
      </p:sp>
      <p:sp>
        <p:nvSpPr>
          <p:cNvPr id="18436" name="Rectangle 4"/>
          <p:cNvSpPr>
            <a:spLocks noChangeArrowheads="1"/>
          </p:cNvSpPr>
          <p:nvPr/>
        </p:nvSpPr>
        <p:spPr bwMode="auto">
          <a:xfrm>
            <a:off x="3635375" y="1412875"/>
            <a:ext cx="1441450" cy="4318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L1</a:t>
            </a:r>
            <a:r>
              <a:rPr lang="ja-JP" altLang="en-US" sz="1800"/>
              <a:t>キャッシュ</a:t>
            </a:r>
          </a:p>
        </p:txBody>
      </p:sp>
      <p:sp>
        <p:nvSpPr>
          <p:cNvPr id="18437" name="Rectangle 5"/>
          <p:cNvSpPr>
            <a:spLocks noChangeArrowheads="1"/>
          </p:cNvSpPr>
          <p:nvPr/>
        </p:nvSpPr>
        <p:spPr bwMode="auto">
          <a:xfrm>
            <a:off x="3348038" y="2133600"/>
            <a:ext cx="1944687" cy="6477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L2</a:t>
            </a:r>
            <a:r>
              <a:rPr lang="ja-JP" altLang="en-US" sz="1800"/>
              <a:t>キャッシュ</a:t>
            </a:r>
          </a:p>
        </p:txBody>
      </p:sp>
      <p:sp>
        <p:nvSpPr>
          <p:cNvPr id="18438" name="Rectangle 6"/>
          <p:cNvSpPr>
            <a:spLocks noChangeArrowheads="1"/>
          </p:cNvSpPr>
          <p:nvPr/>
        </p:nvSpPr>
        <p:spPr bwMode="auto">
          <a:xfrm>
            <a:off x="3060700" y="3213100"/>
            <a:ext cx="2447925" cy="8636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L3</a:t>
            </a:r>
            <a:r>
              <a:rPr lang="ja-JP" altLang="en-US" sz="1800"/>
              <a:t>キャッシュ</a:t>
            </a:r>
          </a:p>
          <a:p>
            <a:pPr algn="ctr" eaLnBrk="1" hangingPunct="1">
              <a:spcBef>
                <a:spcPct val="0"/>
              </a:spcBef>
              <a:buFontTx/>
              <a:buNone/>
            </a:pPr>
            <a:r>
              <a:rPr lang="en-US" altLang="ja-JP" sz="1800"/>
              <a:t>SRAM</a:t>
            </a:r>
          </a:p>
        </p:txBody>
      </p:sp>
      <p:sp>
        <p:nvSpPr>
          <p:cNvPr id="18439" name="Rectangle 7"/>
          <p:cNvSpPr>
            <a:spLocks noChangeArrowheads="1"/>
          </p:cNvSpPr>
          <p:nvPr/>
        </p:nvSpPr>
        <p:spPr bwMode="auto">
          <a:xfrm>
            <a:off x="2555875" y="4365625"/>
            <a:ext cx="3313113" cy="1295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主記憶</a:t>
            </a:r>
          </a:p>
          <a:p>
            <a:pPr algn="ctr" eaLnBrk="1" hangingPunct="1">
              <a:spcBef>
                <a:spcPct val="0"/>
              </a:spcBef>
              <a:buFontTx/>
              <a:buNone/>
            </a:pPr>
            <a:r>
              <a:rPr lang="en-US" altLang="ja-JP" sz="1800"/>
              <a:t>DRAM</a:t>
            </a:r>
          </a:p>
        </p:txBody>
      </p:sp>
      <p:sp>
        <p:nvSpPr>
          <p:cNvPr id="18440" name="Text Box 8"/>
          <p:cNvSpPr txBox="1">
            <a:spLocks noChangeArrowheads="1"/>
          </p:cNvSpPr>
          <p:nvPr/>
        </p:nvSpPr>
        <p:spPr bwMode="auto">
          <a:xfrm>
            <a:off x="5632450" y="1431925"/>
            <a:ext cx="197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64KB</a:t>
            </a:r>
            <a:r>
              <a:rPr lang="ja-JP" altLang="en-US" sz="1800"/>
              <a:t>　</a:t>
            </a:r>
            <a:r>
              <a:rPr lang="en-US" altLang="ja-JP" sz="1800"/>
              <a:t>1-2clock</a:t>
            </a:r>
          </a:p>
        </p:txBody>
      </p:sp>
      <p:sp>
        <p:nvSpPr>
          <p:cNvPr id="18441" name="Text Box 9"/>
          <p:cNvSpPr txBox="1">
            <a:spLocks noChangeArrowheads="1"/>
          </p:cNvSpPr>
          <p:nvPr/>
        </p:nvSpPr>
        <p:spPr bwMode="auto">
          <a:xfrm>
            <a:off x="5724525" y="219868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256KB 3-10clock</a:t>
            </a:r>
          </a:p>
        </p:txBody>
      </p:sp>
      <p:sp>
        <p:nvSpPr>
          <p:cNvPr id="18442" name="Text Box 10"/>
          <p:cNvSpPr txBox="1">
            <a:spLocks noChangeArrowheads="1"/>
          </p:cNvSpPr>
          <p:nvPr/>
        </p:nvSpPr>
        <p:spPr bwMode="auto">
          <a:xfrm>
            <a:off x="5724525" y="3278188"/>
            <a:ext cx="236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2M</a:t>
            </a:r>
            <a:r>
              <a:rPr lang="ja-JP" altLang="en-US" sz="1800"/>
              <a:t>～</a:t>
            </a:r>
            <a:r>
              <a:rPr lang="en-US" altLang="ja-JP" sz="1800"/>
              <a:t>4MB 10-20clock</a:t>
            </a:r>
          </a:p>
        </p:txBody>
      </p:sp>
      <p:sp>
        <p:nvSpPr>
          <p:cNvPr id="18443" name="Text Box 11"/>
          <p:cNvSpPr txBox="1">
            <a:spLocks noChangeArrowheads="1"/>
          </p:cNvSpPr>
          <p:nvPr/>
        </p:nvSpPr>
        <p:spPr bwMode="auto">
          <a:xfrm>
            <a:off x="6035675" y="4868863"/>
            <a:ext cx="241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4</a:t>
            </a:r>
            <a:r>
              <a:rPr lang="ja-JP" altLang="en-US" sz="1800"/>
              <a:t>～</a:t>
            </a:r>
            <a:r>
              <a:rPr lang="en-US" altLang="ja-JP" sz="1800"/>
              <a:t>16GB 50-100clock</a:t>
            </a:r>
          </a:p>
        </p:txBody>
      </p:sp>
      <p:sp>
        <p:nvSpPr>
          <p:cNvPr id="18444" name="Rectangle 12"/>
          <p:cNvSpPr>
            <a:spLocks noChangeArrowheads="1"/>
          </p:cNvSpPr>
          <p:nvPr/>
        </p:nvSpPr>
        <p:spPr bwMode="auto">
          <a:xfrm>
            <a:off x="2843213" y="260350"/>
            <a:ext cx="2736850" cy="27368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5" name="Text Box 13"/>
          <p:cNvSpPr txBox="1">
            <a:spLocks noChangeArrowheads="1"/>
          </p:cNvSpPr>
          <p:nvPr/>
        </p:nvSpPr>
        <p:spPr bwMode="auto">
          <a:xfrm>
            <a:off x="107950" y="836613"/>
            <a:ext cx="24526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記憶の階層</a:t>
            </a:r>
          </a:p>
          <a:p>
            <a:pPr eaLnBrk="1" hangingPunct="1">
              <a:spcBef>
                <a:spcPct val="0"/>
              </a:spcBef>
              <a:buFontTx/>
              <a:buNone/>
            </a:pPr>
            <a:endParaRPr lang="ja-JP" altLang="en-US" sz="2400">
              <a:latin typeface="Times New Roman" panose="02020603050405020304" pitchFamily="18" charset="0"/>
            </a:endParaRPr>
          </a:p>
          <a:p>
            <a:pPr eaLnBrk="1" hangingPunct="1">
              <a:spcBef>
                <a:spcPct val="0"/>
              </a:spcBef>
              <a:buFontTx/>
              <a:buNone/>
            </a:pPr>
            <a:r>
              <a:rPr lang="ja-JP" altLang="en-US" sz="1600">
                <a:latin typeface="Times New Roman" panose="02020603050405020304" pitchFamily="18" charset="0"/>
              </a:rPr>
              <a:t>高速小容量の</a:t>
            </a:r>
          </a:p>
          <a:p>
            <a:pPr eaLnBrk="1" hangingPunct="1">
              <a:spcBef>
                <a:spcPct val="0"/>
              </a:spcBef>
              <a:buFontTx/>
              <a:buNone/>
            </a:pPr>
            <a:r>
              <a:rPr lang="en-US" altLang="ja-JP" sz="1600">
                <a:latin typeface="Times New Roman" panose="02020603050405020304" pitchFamily="18" charset="0"/>
              </a:rPr>
              <a:t>CPU</a:t>
            </a:r>
            <a:r>
              <a:rPr lang="ja-JP" altLang="en-US" sz="1600">
                <a:latin typeface="Times New Roman" panose="02020603050405020304" pitchFamily="18" charset="0"/>
              </a:rPr>
              <a:t>の近くに置き</a:t>
            </a:r>
          </a:p>
          <a:p>
            <a:pPr eaLnBrk="1" hangingPunct="1">
              <a:spcBef>
                <a:spcPct val="0"/>
              </a:spcBef>
              <a:buFontTx/>
              <a:buNone/>
            </a:pPr>
            <a:r>
              <a:rPr lang="ja-JP" altLang="en-US" sz="1600">
                <a:latin typeface="Times New Roman" panose="02020603050405020304" pitchFamily="18" charset="0"/>
              </a:rPr>
              <a:t>よく使うデータを入れておく</a:t>
            </a:r>
          </a:p>
          <a:p>
            <a:pPr eaLnBrk="1" hangingPunct="1">
              <a:spcBef>
                <a:spcPct val="0"/>
              </a:spcBef>
              <a:buFontTx/>
              <a:buNone/>
            </a:pPr>
            <a:endParaRPr lang="ja-JP" altLang="en-US" sz="1600">
              <a:latin typeface="Times New Roman" panose="02020603050405020304" pitchFamily="18" charset="0"/>
            </a:endParaRPr>
          </a:p>
          <a:p>
            <a:pPr eaLnBrk="1" hangingPunct="1">
              <a:spcBef>
                <a:spcPct val="0"/>
              </a:spcBef>
              <a:buFontTx/>
              <a:buNone/>
            </a:pPr>
            <a:r>
              <a:rPr lang="ja-JP" altLang="en-US" sz="1600">
                <a:latin typeface="Times New Roman" panose="02020603050405020304" pitchFamily="18" charset="0"/>
              </a:rPr>
              <a:t>そこになければより遅い</a:t>
            </a:r>
          </a:p>
          <a:p>
            <a:pPr eaLnBrk="1" hangingPunct="1">
              <a:spcBef>
                <a:spcPct val="0"/>
              </a:spcBef>
              <a:buFontTx/>
              <a:buNone/>
            </a:pPr>
            <a:r>
              <a:rPr lang="ja-JP" altLang="en-US" sz="1600">
                <a:latin typeface="Times New Roman" panose="02020603050405020304" pitchFamily="18" charset="0"/>
              </a:rPr>
              <a:t>大容量メモリに取りに行く</a:t>
            </a:r>
          </a:p>
        </p:txBody>
      </p:sp>
      <p:sp>
        <p:nvSpPr>
          <p:cNvPr id="18446" name="AutoShape 14"/>
          <p:cNvSpPr>
            <a:spLocks noChangeArrowheads="1"/>
          </p:cNvSpPr>
          <p:nvPr/>
        </p:nvSpPr>
        <p:spPr bwMode="auto">
          <a:xfrm>
            <a:off x="1763713" y="6092825"/>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7" name="AutoShape 15"/>
          <p:cNvSpPr>
            <a:spLocks noChangeArrowheads="1"/>
          </p:cNvSpPr>
          <p:nvPr/>
        </p:nvSpPr>
        <p:spPr bwMode="auto">
          <a:xfrm>
            <a:off x="2700338" y="6065838"/>
            <a:ext cx="576262" cy="792162"/>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8" name="AutoShape 16"/>
          <p:cNvSpPr>
            <a:spLocks noChangeArrowheads="1"/>
          </p:cNvSpPr>
          <p:nvPr/>
        </p:nvSpPr>
        <p:spPr bwMode="auto">
          <a:xfrm>
            <a:off x="3636963" y="6038850"/>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9" name="AutoShape 17"/>
          <p:cNvSpPr>
            <a:spLocks noChangeArrowheads="1"/>
          </p:cNvSpPr>
          <p:nvPr/>
        </p:nvSpPr>
        <p:spPr bwMode="auto">
          <a:xfrm>
            <a:off x="4573588" y="6011863"/>
            <a:ext cx="576262" cy="792162"/>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50" name="AutoShape 18"/>
          <p:cNvSpPr>
            <a:spLocks noChangeArrowheads="1"/>
          </p:cNvSpPr>
          <p:nvPr/>
        </p:nvSpPr>
        <p:spPr bwMode="auto">
          <a:xfrm>
            <a:off x="5510213" y="5984875"/>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51" name="Text Box 19"/>
          <p:cNvSpPr txBox="1">
            <a:spLocks noChangeArrowheads="1"/>
          </p:cNvSpPr>
          <p:nvPr/>
        </p:nvSpPr>
        <p:spPr bwMode="auto">
          <a:xfrm>
            <a:off x="6443663" y="5805488"/>
            <a:ext cx="2292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補助記憶　（</a:t>
            </a:r>
            <a:r>
              <a:rPr lang="en-US" altLang="ja-JP" sz="1800"/>
              <a:t>2</a:t>
            </a:r>
            <a:r>
              <a:rPr lang="ja-JP" altLang="en-US" sz="1800"/>
              <a:t>次記憶）</a:t>
            </a:r>
          </a:p>
          <a:p>
            <a:pPr eaLnBrk="1" hangingPunct="1">
              <a:spcBef>
                <a:spcPct val="0"/>
              </a:spcBef>
              <a:buFontTx/>
              <a:buNone/>
            </a:pPr>
            <a:r>
              <a:rPr lang="ja-JP" altLang="en-US" sz="1800"/>
              <a:t> </a:t>
            </a:r>
            <a:r>
              <a:rPr lang="en-US" altLang="ja-JP" sz="1800"/>
              <a:t>μ-msec</a:t>
            </a:r>
            <a:r>
              <a:rPr lang="ja-JP" altLang="en-US" sz="1800"/>
              <a:t>オーダー</a:t>
            </a:r>
          </a:p>
          <a:p>
            <a:pPr eaLnBrk="1" hangingPunct="1">
              <a:spcBef>
                <a:spcPct val="0"/>
              </a:spcBef>
              <a:buFontTx/>
              <a:buNone/>
            </a:pPr>
            <a:r>
              <a:rPr lang="ja-JP" altLang="en-US" sz="1800"/>
              <a:t>数百</a:t>
            </a:r>
            <a:r>
              <a:rPr lang="en-US" altLang="ja-JP" sz="1800"/>
              <a:t>GB</a:t>
            </a:r>
          </a:p>
        </p:txBody>
      </p:sp>
      <p:sp>
        <p:nvSpPr>
          <p:cNvPr id="18452" name="Text Box 20"/>
          <p:cNvSpPr txBox="1">
            <a:spLocks noChangeArrowheads="1"/>
          </p:cNvSpPr>
          <p:nvPr/>
        </p:nvSpPr>
        <p:spPr bwMode="auto">
          <a:xfrm>
            <a:off x="5508625" y="11176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チップ内メモリ</a:t>
            </a:r>
          </a:p>
        </p:txBody>
      </p:sp>
      <p:sp>
        <p:nvSpPr>
          <p:cNvPr id="18453" name="Line 21"/>
          <p:cNvSpPr>
            <a:spLocks noChangeShapeType="1"/>
          </p:cNvSpPr>
          <p:nvPr/>
        </p:nvSpPr>
        <p:spPr bwMode="auto">
          <a:xfrm>
            <a:off x="898525" y="5734050"/>
            <a:ext cx="8066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4" name="Line 22"/>
          <p:cNvSpPr>
            <a:spLocks noChangeShapeType="1"/>
          </p:cNvSpPr>
          <p:nvPr/>
        </p:nvSpPr>
        <p:spPr bwMode="auto">
          <a:xfrm>
            <a:off x="8675688" y="1196975"/>
            <a:ext cx="0" cy="446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5" name="Text Box 23"/>
          <p:cNvSpPr txBox="1">
            <a:spLocks noChangeArrowheads="1"/>
          </p:cNvSpPr>
          <p:nvPr/>
        </p:nvSpPr>
        <p:spPr bwMode="auto">
          <a:xfrm>
            <a:off x="6372225" y="188913"/>
            <a:ext cx="2108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ソフトウェアから</a:t>
            </a:r>
          </a:p>
          <a:p>
            <a:pPr eaLnBrk="1" hangingPunct="1">
              <a:spcBef>
                <a:spcPct val="0"/>
              </a:spcBef>
              <a:buFontTx/>
              <a:buNone/>
            </a:pPr>
            <a:r>
              <a:rPr lang="ja-JP" altLang="en-US" sz="1800"/>
              <a:t>は透過</a:t>
            </a:r>
          </a:p>
          <a:p>
            <a:pPr eaLnBrk="1" hangingPunct="1">
              <a:spcBef>
                <a:spcPct val="0"/>
              </a:spcBef>
              <a:buFontTx/>
              <a:buNone/>
            </a:pPr>
            <a:r>
              <a:rPr lang="ja-JP" altLang="en-US" sz="1800"/>
              <a:t>（トランスペアレント）</a:t>
            </a:r>
          </a:p>
        </p:txBody>
      </p:sp>
      <p:sp>
        <p:nvSpPr>
          <p:cNvPr id="18456" name="Text Box 24"/>
          <p:cNvSpPr txBox="1">
            <a:spLocks noChangeArrowheads="1"/>
          </p:cNvSpPr>
          <p:nvPr/>
        </p:nvSpPr>
        <p:spPr bwMode="auto">
          <a:xfrm>
            <a:off x="347663" y="57991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OS</a:t>
            </a:r>
            <a:r>
              <a:rPr lang="ja-JP" altLang="en-US" sz="1800"/>
              <a:t>が管理</a:t>
            </a:r>
          </a:p>
        </p:txBody>
      </p:sp>
    </p:spTree>
    <p:extLst>
      <p:ext uri="{BB962C8B-B14F-4D97-AF65-F5344CB8AC3E}">
        <p14:creationId xmlns:p14="http://schemas.microsoft.com/office/powerpoint/2010/main" val="15544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4450"/>
            <a:ext cx="8229600" cy="1143000"/>
          </a:xfrm>
        </p:spPr>
        <p:txBody>
          <a:bodyPr/>
          <a:lstStyle/>
          <a:p>
            <a:pPr eaLnBrk="1" hangingPunct="1"/>
            <a:r>
              <a:rPr lang="ja-JP" altLang="en-US"/>
              <a:t>メモリの分類</a:t>
            </a:r>
          </a:p>
        </p:txBody>
      </p:sp>
      <p:sp>
        <p:nvSpPr>
          <p:cNvPr id="19459" name="Rectangle 3"/>
          <p:cNvSpPr>
            <a:spLocks noGrp="1" noChangeArrowheads="1"/>
          </p:cNvSpPr>
          <p:nvPr>
            <p:ph type="body" idx="1"/>
          </p:nvPr>
        </p:nvSpPr>
        <p:spPr>
          <a:xfrm>
            <a:off x="457200" y="981075"/>
            <a:ext cx="8229600" cy="4525963"/>
          </a:xfrm>
        </p:spPr>
        <p:txBody>
          <a:bodyPr/>
          <a:lstStyle/>
          <a:p>
            <a:pPr eaLnBrk="1" hangingPunct="1">
              <a:lnSpc>
                <a:spcPct val="90000"/>
              </a:lnSpc>
            </a:pPr>
            <a:r>
              <a:rPr lang="ja-JP" altLang="en-US" sz="2800"/>
              <a:t>半導体メモリ</a:t>
            </a:r>
          </a:p>
          <a:p>
            <a:pPr lvl="1" eaLnBrk="1" hangingPunct="1">
              <a:lnSpc>
                <a:spcPct val="90000"/>
              </a:lnSpc>
            </a:pPr>
            <a:r>
              <a:rPr lang="en-US" altLang="ja-JP" sz="2400"/>
              <a:t>RAM</a:t>
            </a:r>
            <a:r>
              <a:rPr lang="ja-JP" altLang="en-US" sz="2400"/>
              <a:t>　（</a:t>
            </a:r>
            <a:r>
              <a:rPr lang="en-US" altLang="ja-JP" sz="2400"/>
              <a:t>RWM)</a:t>
            </a:r>
            <a:r>
              <a:rPr lang="ja-JP" altLang="en-US" sz="2400"/>
              <a:t>：　揮発性メモリ</a:t>
            </a:r>
          </a:p>
          <a:p>
            <a:pPr lvl="2" eaLnBrk="1" hangingPunct="1">
              <a:lnSpc>
                <a:spcPct val="90000"/>
              </a:lnSpc>
            </a:pPr>
            <a:r>
              <a:rPr lang="ja-JP" altLang="en-US" sz="2000"/>
              <a:t>電源を切ると内容が消滅</a:t>
            </a:r>
          </a:p>
          <a:p>
            <a:pPr lvl="2" eaLnBrk="1" hangingPunct="1">
              <a:lnSpc>
                <a:spcPct val="90000"/>
              </a:lnSpc>
            </a:pPr>
            <a:r>
              <a:rPr lang="en-US" altLang="ja-JP" sz="2000"/>
              <a:t>SRAM(Static</a:t>
            </a:r>
            <a:r>
              <a:rPr lang="ja-JP" altLang="en-US" sz="2000"/>
              <a:t>　</a:t>
            </a:r>
            <a:r>
              <a:rPr lang="en-US" altLang="ja-JP" sz="2000"/>
              <a:t>RAM)</a:t>
            </a:r>
          </a:p>
          <a:p>
            <a:pPr lvl="2" eaLnBrk="1" hangingPunct="1">
              <a:lnSpc>
                <a:spcPct val="90000"/>
              </a:lnSpc>
            </a:pPr>
            <a:r>
              <a:rPr lang="en-US" altLang="ja-JP" sz="2000"/>
              <a:t>DRAM(Dynamic</a:t>
            </a:r>
            <a:r>
              <a:rPr lang="ja-JP" altLang="en-US" sz="2000"/>
              <a:t>　</a:t>
            </a:r>
            <a:r>
              <a:rPr lang="en-US" altLang="ja-JP" sz="2000"/>
              <a:t>RAM)</a:t>
            </a:r>
          </a:p>
          <a:p>
            <a:pPr lvl="1" eaLnBrk="1" hangingPunct="1">
              <a:lnSpc>
                <a:spcPct val="90000"/>
              </a:lnSpc>
            </a:pPr>
            <a:r>
              <a:rPr lang="en-US" altLang="ja-JP" sz="2400"/>
              <a:t>ROM(Read Only Memory)</a:t>
            </a:r>
            <a:r>
              <a:rPr lang="ja-JP" altLang="en-US" sz="2400"/>
              <a:t>：不揮発性メモリ</a:t>
            </a:r>
          </a:p>
          <a:p>
            <a:pPr lvl="2" eaLnBrk="1" hangingPunct="1">
              <a:lnSpc>
                <a:spcPct val="90000"/>
              </a:lnSpc>
            </a:pPr>
            <a:r>
              <a:rPr lang="ja-JP" altLang="en-US" sz="2000"/>
              <a:t>電源を切っても内容が保持</a:t>
            </a:r>
          </a:p>
          <a:p>
            <a:pPr lvl="2" eaLnBrk="1" hangingPunct="1">
              <a:lnSpc>
                <a:spcPct val="90000"/>
              </a:lnSpc>
            </a:pPr>
            <a:r>
              <a:rPr lang="en-US" altLang="ja-JP" sz="2000"/>
              <a:t>Mask ROM </a:t>
            </a:r>
            <a:r>
              <a:rPr lang="ja-JP" altLang="en-US" sz="2000"/>
              <a:t>書き換え不能</a:t>
            </a:r>
          </a:p>
          <a:p>
            <a:pPr lvl="2" eaLnBrk="1" hangingPunct="1">
              <a:lnSpc>
                <a:spcPct val="90000"/>
              </a:lnSpc>
            </a:pPr>
            <a:r>
              <a:rPr lang="en-US" altLang="ja-JP" sz="2000"/>
              <a:t>PROM(Programmable ROM)</a:t>
            </a:r>
            <a:r>
              <a:rPr lang="ja-JP" altLang="en-US" sz="2000"/>
              <a:t>　プログラム可</a:t>
            </a:r>
          </a:p>
          <a:p>
            <a:pPr lvl="3" eaLnBrk="1" hangingPunct="1">
              <a:lnSpc>
                <a:spcPct val="90000"/>
              </a:lnSpc>
            </a:pPr>
            <a:r>
              <a:rPr lang="en-US" altLang="ja-JP" sz="1800"/>
              <a:t>One Time PROM</a:t>
            </a:r>
            <a:r>
              <a:rPr lang="ja-JP" altLang="en-US" sz="1800"/>
              <a:t>　一回のみ書き込める</a:t>
            </a:r>
          </a:p>
          <a:p>
            <a:pPr lvl="3" eaLnBrk="1" hangingPunct="1">
              <a:lnSpc>
                <a:spcPct val="90000"/>
              </a:lnSpc>
            </a:pPr>
            <a:r>
              <a:rPr lang="en-US" altLang="ja-JP" sz="1800"/>
              <a:t>Erasable PROM</a:t>
            </a:r>
            <a:r>
              <a:rPr lang="ja-JP" altLang="en-US" sz="1800"/>
              <a:t>　消去、再書き込み可能</a:t>
            </a:r>
          </a:p>
          <a:p>
            <a:pPr lvl="4" eaLnBrk="1" hangingPunct="1">
              <a:lnSpc>
                <a:spcPct val="90000"/>
              </a:lnSpc>
            </a:pPr>
            <a:r>
              <a:rPr lang="en-US" altLang="ja-JP" sz="1800"/>
              <a:t>UV EPROM</a:t>
            </a:r>
            <a:r>
              <a:rPr lang="ja-JP" altLang="en-US" sz="1800"/>
              <a:t>　（紫外線消去型）</a:t>
            </a:r>
          </a:p>
          <a:p>
            <a:pPr lvl="4" eaLnBrk="1" hangingPunct="1">
              <a:lnSpc>
                <a:spcPct val="90000"/>
              </a:lnSpc>
            </a:pPr>
            <a:r>
              <a:rPr lang="en-US" altLang="ja-JP" sz="1800"/>
              <a:t>EEPROM </a:t>
            </a:r>
            <a:r>
              <a:rPr lang="ja-JP" altLang="en-US" sz="1800"/>
              <a:t>（電気的消去可能型）　</a:t>
            </a:r>
            <a:r>
              <a:rPr lang="ja-JP" altLang="en-US" sz="1800">
                <a:solidFill>
                  <a:srgbClr val="FF0000"/>
                </a:solidFill>
              </a:rPr>
              <a:t>フラッシュメモリ</a:t>
            </a:r>
          </a:p>
          <a:p>
            <a:pPr eaLnBrk="1" hangingPunct="1">
              <a:lnSpc>
                <a:spcPct val="90000"/>
              </a:lnSpc>
            </a:pPr>
            <a:r>
              <a:rPr lang="ja-JP" altLang="en-US" sz="2800"/>
              <a:t>磁性体メモリ</a:t>
            </a:r>
          </a:p>
          <a:p>
            <a:pPr lvl="1" eaLnBrk="1" hangingPunct="1">
              <a:lnSpc>
                <a:spcPct val="90000"/>
              </a:lnSpc>
            </a:pPr>
            <a:r>
              <a:rPr lang="ja-JP" altLang="en-US" sz="2400"/>
              <a:t>磁気ディスク</a:t>
            </a:r>
          </a:p>
          <a:p>
            <a:pPr lvl="1" eaLnBrk="1" hangingPunct="1">
              <a:lnSpc>
                <a:spcPct val="90000"/>
              </a:lnSpc>
            </a:pPr>
            <a:r>
              <a:rPr lang="ja-JP" altLang="en-US" sz="2400"/>
              <a:t>磁気テープ</a:t>
            </a:r>
          </a:p>
          <a:p>
            <a:pPr lvl="1" eaLnBrk="1" hangingPunct="1">
              <a:lnSpc>
                <a:spcPct val="90000"/>
              </a:lnSpc>
            </a:pPr>
            <a:endParaRPr lang="en-US" altLang="ja-JP" sz="2400"/>
          </a:p>
        </p:txBody>
      </p:sp>
    </p:spTree>
    <p:extLst>
      <p:ext uri="{BB962C8B-B14F-4D97-AF65-F5344CB8AC3E}">
        <p14:creationId xmlns:p14="http://schemas.microsoft.com/office/powerpoint/2010/main" val="317025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V-D3N1066-1G [SODIMM DDR3 PC3-8500 1GB] の製品画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557338"/>
            <a:ext cx="3313112"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DSC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484313"/>
            <a:ext cx="27813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6"/>
          <p:cNvSpPr>
            <a:spLocks noGrp="1" noChangeArrowheads="1"/>
          </p:cNvSpPr>
          <p:nvPr>
            <p:ph type="title"/>
          </p:nvPr>
        </p:nvSpPr>
        <p:spPr/>
        <p:txBody>
          <a:bodyPr/>
          <a:lstStyle/>
          <a:p>
            <a:pPr eaLnBrk="1" hangingPunct="1"/>
            <a:r>
              <a:rPr lang="ja-JP" altLang="en-US"/>
              <a:t>半導体メモリの例</a:t>
            </a:r>
          </a:p>
        </p:txBody>
      </p:sp>
      <p:pic>
        <p:nvPicPr>
          <p:cNvPr id="20485" name="Picture 8" descr="712WjGKeE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408488"/>
            <a:ext cx="24495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E5%90%84%E7%A8%AEUSB%E3%83%A1%E3%83%A2%E3%83%A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4406900"/>
            <a:ext cx="29432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1"/>
          <p:cNvSpPr txBox="1">
            <a:spLocks noChangeArrowheads="1"/>
          </p:cNvSpPr>
          <p:nvPr/>
        </p:nvSpPr>
        <p:spPr bwMode="auto">
          <a:xfrm>
            <a:off x="1958975" y="4024313"/>
            <a:ext cx="229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昔の</a:t>
            </a:r>
            <a:r>
              <a:rPr lang="en-US" altLang="ja-JP" sz="1800"/>
              <a:t>SRAM</a:t>
            </a:r>
            <a:r>
              <a:rPr lang="ja-JP" altLang="en-US" sz="1800"/>
              <a:t>、</a:t>
            </a:r>
            <a:r>
              <a:rPr lang="en-US" altLang="ja-JP" sz="1800"/>
              <a:t>EPROM</a:t>
            </a:r>
          </a:p>
        </p:txBody>
      </p:sp>
      <p:sp>
        <p:nvSpPr>
          <p:cNvPr id="20488" name="Text Box 12"/>
          <p:cNvSpPr txBox="1">
            <a:spLocks noChangeArrowheads="1"/>
          </p:cNvSpPr>
          <p:nvPr/>
        </p:nvSpPr>
        <p:spPr bwMode="auto">
          <a:xfrm>
            <a:off x="5724525" y="3716338"/>
            <a:ext cx="186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DDR-3</a:t>
            </a:r>
            <a:r>
              <a:rPr lang="ja-JP" altLang="en-US" sz="1800"/>
              <a:t>　</a:t>
            </a:r>
            <a:r>
              <a:rPr lang="en-US" altLang="ja-JP" sz="1800"/>
              <a:t>SDRAM</a:t>
            </a:r>
          </a:p>
        </p:txBody>
      </p:sp>
      <p:sp>
        <p:nvSpPr>
          <p:cNvPr id="20489" name="Text Box 13"/>
          <p:cNvSpPr txBox="1">
            <a:spLocks noChangeArrowheads="1"/>
          </p:cNvSpPr>
          <p:nvPr/>
        </p:nvSpPr>
        <p:spPr bwMode="auto">
          <a:xfrm>
            <a:off x="2195513" y="5300663"/>
            <a:ext cx="1846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フラッシュメモリを</a:t>
            </a:r>
          </a:p>
          <a:p>
            <a:pPr eaLnBrk="1" hangingPunct="1">
              <a:spcBef>
                <a:spcPct val="0"/>
              </a:spcBef>
              <a:buFontTx/>
              <a:buNone/>
            </a:pPr>
            <a:r>
              <a:rPr lang="ja-JP" altLang="en-US" sz="1800"/>
              <a:t>使った</a:t>
            </a:r>
            <a:r>
              <a:rPr lang="en-US" altLang="ja-JP" sz="1800"/>
              <a:t>SD</a:t>
            </a:r>
            <a:r>
              <a:rPr lang="ja-JP" altLang="en-US" sz="1800"/>
              <a:t>カード</a:t>
            </a:r>
          </a:p>
        </p:txBody>
      </p:sp>
      <p:sp>
        <p:nvSpPr>
          <p:cNvPr id="20490" name="Text Box 14"/>
          <p:cNvSpPr txBox="1">
            <a:spLocks noChangeArrowheads="1"/>
          </p:cNvSpPr>
          <p:nvPr/>
        </p:nvSpPr>
        <p:spPr bwMode="auto">
          <a:xfrm>
            <a:off x="7380288" y="4587875"/>
            <a:ext cx="18462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フラッシュメモリを</a:t>
            </a:r>
          </a:p>
          <a:p>
            <a:pPr eaLnBrk="1" hangingPunct="1">
              <a:spcBef>
                <a:spcPct val="0"/>
              </a:spcBef>
              <a:buFontTx/>
              <a:buNone/>
            </a:pPr>
            <a:r>
              <a:rPr lang="ja-JP" altLang="en-US" sz="1800"/>
              <a:t>使った</a:t>
            </a:r>
            <a:r>
              <a:rPr lang="en-US" altLang="ja-JP" sz="1800"/>
              <a:t>USB</a:t>
            </a:r>
          </a:p>
          <a:p>
            <a:pPr eaLnBrk="1" hangingPunct="1">
              <a:spcBef>
                <a:spcPct val="0"/>
              </a:spcBef>
              <a:buFontTx/>
              <a:buNone/>
            </a:pPr>
            <a:r>
              <a:rPr lang="ja-JP" altLang="en-US" sz="1800"/>
              <a:t>メモリ</a:t>
            </a:r>
          </a:p>
        </p:txBody>
      </p:sp>
    </p:spTree>
    <p:extLst>
      <p:ext uri="{BB962C8B-B14F-4D97-AF65-F5344CB8AC3E}">
        <p14:creationId xmlns:p14="http://schemas.microsoft.com/office/powerpoint/2010/main" val="2678833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260350"/>
            <a:ext cx="8229600" cy="1139825"/>
          </a:xfrm>
        </p:spPr>
        <p:txBody>
          <a:bodyPr/>
          <a:lstStyle/>
          <a:p>
            <a:pPr eaLnBrk="1" hangingPunct="1"/>
            <a:r>
              <a:rPr lang="ja-JP" altLang="en-US"/>
              <a:t>ストレージシステム：ディスク装置</a:t>
            </a:r>
          </a:p>
        </p:txBody>
      </p:sp>
      <p:grpSp>
        <p:nvGrpSpPr>
          <p:cNvPr id="21507" name="Group 3"/>
          <p:cNvGrpSpPr>
            <a:grpSpLocks/>
          </p:cNvGrpSpPr>
          <p:nvPr/>
        </p:nvGrpSpPr>
        <p:grpSpPr bwMode="auto">
          <a:xfrm>
            <a:off x="4860925" y="3716338"/>
            <a:ext cx="3167063" cy="576262"/>
            <a:chOff x="3062" y="1797"/>
            <a:chExt cx="1995" cy="363"/>
          </a:xfrm>
        </p:grpSpPr>
        <p:grpSp>
          <p:nvGrpSpPr>
            <p:cNvPr id="21551" name="Group 4"/>
            <p:cNvGrpSpPr>
              <a:grpSpLocks/>
            </p:cNvGrpSpPr>
            <p:nvPr/>
          </p:nvGrpSpPr>
          <p:grpSpPr bwMode="auto">
            <a:xfrm>
              <a:off x="3334" y="1797"/>
              <a:ext cx="1723" cy="363"/>
              <a:chOff x="3334" y="1071"/>
              <a:chExt cx="1723" cy="363"/>
            </a:xfrm>
          </p:grpSpPr>
          <p:sp>
            <p:nvSpPr>
              <p:cNvPr id="21558" name="Oval 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59" name="Oval 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52" name="AutoShape 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53" name="AutoShape 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21554" name="Group 9"/>
            <p:cNvGrpSpPr>
              <a:grpSpLocks/>
            </p:cNvGrpSpPr>
            <p:nvPr/>
          </p:nvGrpSpPr>
          <p:grpSpPr bwMode="auto">
            <a:xfrm>
              <a:off x="3697" y="1842"/>
              <a:ext cx="952" cy="227"/>
              <a:chOff x="2971" y="3475"/>
              <a:chExt cx="952" cy="227"/>
            </a:xfrm>
          </p:grpSpPr>
          <p:sp>
            <p:nvSpPr>
              <p:cNvPr id="21556" name="Oval 1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57" name="Oval 1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55" name="Oval 1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21508" name="Group 13"/>
          <p:cNvGrpSpPr>
            <a:grpSpLocks/>
          </p:cNvGrpSpPr>
          <p:nvPr/>
        </p:nvGrpSpPr>
        <p:grpSpPr bwMode="auto">
          <a:xfrm>
            <a:off x="4859338" y="3429000"/>
            <a:ext cx="3167062" cy="576263"/>
            <a:chOff x="3062" y="1797"/>
            <a:chExt cx="1995" cy="363"/>
          </a:xfrm>
        </p:grpSpPr>
        <p:grpSp>
          <p:nvGrpSpPr>
            <p:cNvPr id="21542" name="Group 14"/>
            <p:cNvGrpSpPr>
              <a:grpSpLocks/>
            </p:cNvGrpSpPr>
            <p:nvPr/>
          </p:nvGrpSpPr>
          <p:grpSpPr bwMode="auto">
            <a:xfrm>
              <a:off x="3334" y="1797"/>
              <a:ext cx="1723" cy="363"/>
              <a:chOff x="3334" y="1071"/>
              <a:chExt cx="1723" cy="363"/>
            </a:xfrm>
          </p:grpSpPr>
          <p:sp>
            <p:nvSpPr>
              <p:cNvPr id="21549" name="Oval 1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50" name="Oval 1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43" name="AutoShape 1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44" name="AutoShape 1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21545" name="Group 19"/>
            <p:cNvGrpSpPr>
              <a:grpSpLocks/>
            </p:cNvGrpSpPr>
            <p:nvPr/>
          </p:nvGrpSpPr>
          <p:grpSpPr bwMode="auto">
            <a:xfrm>
              <a:off x="3697" y="1842"/>
              <a:ext cx="952" cy="227"/>
              <a:chOff x="2971" y="3475"/>
              <a:chExt cx="952" cy="227"/>
            </a:xfrm>
          </p:grpSpPr>
          <p:sp>
            <p:nvSpPr>
              <p:cNvPr id="21547" name="Oval 2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48" name="Oval 2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46" name="Oval 2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21509" name="Group 23"/>
          <p:cNvGrpSpPr>
            <a:grpSpLocks/>
          </p:cNvGrpSpPr>
          <p:nvPr/>
        </p:nvGrpSpPr>
        <p:grpSpPr bwMode="auto">
          <a:xfrm>
            <a:off x="4857750" y="3141663"/>
            <a:ext cx="3167063" cy="576262"/>
            <a:chOff x="3062" y="1797"/>
            <a:chExt cx="1995" cy="363"/>
          </a:xfrm>
        </p:grpSpPr>
        <p:grpSp>
          <p:nvGrpSpPr>
            <p:cNvPr id="21533" name="Group 24"/>
            <p:cNvGrpSpPr>
              <a:grpSpLocks/>
            </p:cNvGrpSpPr>
            <p:nvPr/>
          </p:nvGrpSpPr>
          <p:grpSpPr bwMode="auto">
            <a:xfrm>
              <a:off x="3334" y="1797"/>
              <a:ext cx="1723" cy="363"/>
              <a:chOff x="3334" y="1071"/>
              <a:chExt cx="1723" cy="363"/>
            </a:xfrm>
          </p:grpSpPr>
          <p:sp>
            <p:nvSpPr>
              <p:cNvPr id="21540" name="Oval 2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41" name="Oval 2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34" name="AutoShape 2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35" name="AutoShape 2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21536" name="Group 29"/>
            <p:cNvGrpSpPr>
              <a:grpSpLocks/>
            </p:cNvGrpSpPr>
            <p:nvPr/>
          </p:nvGrpSpPr>
          <p:grpSpPr bwMode="auto">
            <a:xfrm>
              <a:off x="3697" y="1842"/>
              <a:ext cx="952" cy="227"/>
              <a:chOff x="2971" y="3475"/>
              <a:chExt cx="952" cy="227"/>
            </a:xfrm>
          </p:grpSpPr>
          <p:sp>
            <p:nvSpPr>
              <p:cNvPr id="21538" name="Oval 3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39" name="Oval 3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37" name="Oval 3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21510" name="Group 33"/>
          <p:cNvGrpSpPr>
            <a:grpSpLocks/>
          </p:cNvGrpSpPr>
          <p:nvPr/>
        </p:nvGrpSpPr>
        <p:grpSpPr bwMode="auto">
          <a:xfrm>
            <a:off x="4856163" y="2854325"/>
            <a:ext cx="3167062" cy="576263"/>
            <a:chOff x="3062" y="1797"/>
            <a:chExt cx="1995" cy="363"/>
          </a:xfrm>
        </p:grpSpPr>
        <p:grpSp>
          <p:nvGrpSpPr>
            <p:cNvPr id="21524" name="Group 34"/>
            <p:cNvGrpSpPr>
              <a:grpSpLocks/>
            </p:cNvGrpSpPr>
            <p:nvPr/>
          </p:nvGrpSpPr>
          <p:grpSpPr bwMode="auto">
            <a:xfrm>
              <a:off x="3334" y="1797"/>
              <a:ext cx="1723" cy="363"/>
              <a:chOff x="3334" y="1071"/>
              <a:chExt cx="1723" cy="363"/>
            </a:xfrm>
          </p:grpSpPr>
          <p:sp>
            <p:nvSpPr>
              <p:cNvPr id="21531" name="Oval 35"/>
              <p:cNvSpPr>
                <a:spLocks noChangeArrowheads="1"/>
              </p:cNvSpPr>
              <p:nvPr/>
            </p:nvSpPr>
            <p:spPr bwMode="auto">
              <a:xfrm>
                <a:off x="3334" y="1071"/>
                <a:ext cx="1723" cy="36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32" name="Oval 36"/>
              <p:cNvSpPr>
                <a:spLocks noChangeArrowheads="1"/>
              </p:cNvSpPr>
              <p:nvPr/>
            </p:nvSpPr>
            <p:spPr bwMode="auto">
              <a:xfrm>
                <a:off x="3923" y="1162"/>
                <a:ext cx="499"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25" name="AutoShape 37"/>
            <p:cNvSpPr>
              <a:spLocks noChangeArrowheads="1"/>
            </p:cNvSpPr>
            <p:nvPr/>
          </p:nvSpPr>
          <p:spPr bwMode="auto">
            <a:xfrm rot="5872629">
              <a:off x="3357" y="1502"/>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6" name="AutoShape 38"/>
            <p:cNvSpPr>
              <a:spLocks noChangeArrowheads="1"/>
            </p:cNvSpPr>
            <p:nvPr/>
          </p:nvSpPr>
          <p:spPr bwMode="auto">
            <a:xfrm rot="5872629">
              <a:off x="4082" y="1639"/>
              <a:ext cx="90" cy="680"/>
            </a:xfrm>
            <a:prstGeom prst="triangle">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21527" name="Group 39"/>
            <p:cNvGrpSpPr>
              <a:grpSpLocks/>
            </p:cNvGrpSpPr>
            <p:nvPr/>
          </p:nvGrpSpPr>
          <p:grpSpPr bwMode="auto">
            <a:xfrm>
              <a:off x="3697" y="1842"/>
              <a:ext cx="952" cy="227"/>
              <a:chOff x="2971" y="3475"/>
              <a:chExt cx="952" cy="227"/>
            </a:xfrm>
          </p:grpSpPr>
          <p:sp>
            <p:nvSpPr>
              <p:cNvPr id="21529" name="Oval 40"/>
              <p:cNvSpPr>
                <a:spLocks noChangeArrowheads="1"/>
              </p:cNvSpPr>
              <p:nvPr/>
            </p:nvSpPr>
            <p:spPr bwMode="auto">
              <a:xfrm>
                <a:off x="2971" y="3475"/>
                <a:ext cx="952" cy="227"/>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30" name="Oval 41"/>
              <p:cNvSpPr>
                <a:spLocks noChangeArrowheads="1"/>
              </p:cNvSpPr>
              <p:nvPr/>
            </p:nvSpPr>
            <p:spPr bwMode="auto">
              <a:xfrm>
                <a:off x="3016" y="3521"/>
                <a:ext cx="862" cy="135"/>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28" name="Oval 42"/>
            <p:cNvSpPr>
              <a:spLocks noChangeArrowheads="1"/>
            </p:cNvSpPr>
            <p:nvPr/>
          </p:nvSpPr>
          <p:spPr bwMode="auto">
            <a:xfrm>
              <a:off x="4014" y="1933"/>
              <a:ext cx="362" cy="4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1511" name="Text Box 43"/>
          <p:cNvSpPr txBox="1">
            <a:spLocks noChangeArrowheads="1"/>
          </p:cNvSpPr>
          <p:nvPr/>
        </p:nvSpPr>
        <p:spPr bwMode="auto">
          <a:xfrm>
            <a:off x="5272088" y="1706563"/>
            <a:ext cx="2713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シリンダ：ヘッドの下にある</a:t>
            </a:r>
          </a:p>
          <a:p>
            <a:pPr eaLnBrk="1" hangingPunct="1">
              <a:spcBef>
                <a:spcPct val="0"/>
              </a:spcBef>
              <a:buFontTx/>
              <a:buNone/>
            </a:pPr>
            <a:r>
              <a:rPr lang="ja-JP" altLang="en-US" sz="1800"/>
              <a:t>すべてのトラックのこと</a:t>
            </a:r>
          </a:p>
        </p:txBody>
      </p:sp>
      <p:sp>
        <p:nvSpPr>
          <p:cNvPr id="21512" name="Text Box 44"/>
          <p:cNvSpPr txBox="1">
            <a:spLocks noChangeArrowheads="1"/>
          </p:cNvSpPr>
          <p:nvPr/>
        </p:nvSpPr>
        <p:spPr bwMode="auto">
          <a:xfrm>
            <a:off x="4479925" y="234156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ヘッド</a:t>
            </a:r>
          </a:p>
        </p:txBody>
      </p:sp>
      <p:sp>
        <p:nvSpPr>
          <p:cNvPr id="21513" name="Oval 45"/>
          <p:cNvSpPr>
            <a:spLocks noChangeArrowheads="1"/>
          </p:cNvSpPr>
          <p:nvPr/>
        </p:nvSpPr>
        <p:spPr bwMode="auto">
          <a:xfrm>
            <a:off x="684213" y="1917700"/>
            <a:ext cx="3382962" cy="3240088"/>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4" name="Oval 46"/>
          <p:cNvSpPr>
            <a:spLocks noChangeArrowheads="1"/>
          </p:cNvSpPr>
          <p:nvPr/>
        </p:nvSpPr>
        <p:spPr bwMode="auto">
          <a:xfrm>
            <a:off x="1979613" y="3141663"/>
            <a:ext cx="792162" cy="792162"/>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5" name="Oval 47"/>
          <p:cNvSpPr>
            <a:spLocks noChangeArrowheads="1"/>
          </p:cNvSpPr>
          <p:nvPr/>
        </p:nvSpPr>
        <p:spPr bwMode="auto">
          <a:xfrm>
            <a:off x="1547813" y="2781300"/>
            <a:ext cx="1655762"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6" name="Oval 48"/>
          <p:cNvSpPr>
            <a:spLocks noChangeArrowheads="1"/>
          </p:cNvSpPr>
          <p:nvPr/>
        </p:nvSpPr>
        <p:spPr bwMode="auto">
          <a:xfrm>
            <a:off x="1476375" y="2708275"/>
            <a:ext cx="1800225" cy="17287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7" name="Line 49"/>
          <p:cNvSpPr>
            <a:spLocks noChangeShapeType="1"/>
          </p:cNvSpPr>
          <p:nvPr/>
        </p:nvSpPr>
        <p:spPr bwMode="auto">
          <a:xfrm>
            <a:off x="2339975" y="2708275"/>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8" name="Line 50"/>
          <p:cNvSpPr>
            <a:spLocks noChangeShapeType="1"/>
          </p:cNvSpPr>
          <p:nvPr/>
        </p:nvSpPr>
        <p:spPr bwMode="auto">
          <a:xfrm>
            <a:off x="1979613" y="2781300"/>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9" name="Line 51"/>
          <p:cNvSpPr>
            <a:spLocks noChangeShapeType="1"/>
          </p:cNvSpPr>
          <p:nvPr/>
        </p:nvSpPr>
        <p:spPr bwMode="auto">
          <a:xfrm flipH="1">
            <a:off x="2700338" y="2781300"/>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0" name="Text Box 52"/>
          <p:cNvSpPr txBox="1">
            <a:spLocks noChangeArrowheads="1"/>
          </p:cNvSpPr>
          <p:nvPr/>
        </p:nvSpPr>
        <p:spPr bwMode="auto">
          <a:xfrm>
            <a:off x="1311275" y="1274763"/>
            <a:ext cx="3616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トラック：同心円状のアクセスの単位</a:t>
            </a:r>
          </a:p>
          <a:p>
            <a:pPr eaLnBrk="1" hangingPunct="1">
              <a:spcBef>
                <a:spcPct val="0"/>
              </a:spcBef>
              <a:buFontTx/>
              <a:buNone/>
            </a:pPr>
            <a:r>
              <a:rPr lang="ja-JP" altLang="en-US" sz="1800"/>
              <a:t>１万</a:t>
            </a:r>
            <a:r>
              <a:rPr lang="en-US" altLang="ja-JP" sz="1800"/>
              <a:t>-</a:t>
            </a:r>
            <a:r>
              <a:rPr lang="ja-JP" altLang="en-US" sz="1800"/>
              <a:t>５万ある</a:t>
            </a:r>
          </a:p>
        </p:txBody>
      </p:sp>
      <p:sp>
        <p:nvSpPr>
          <p:cNvPr id="21521" name="Text Box 53"/>
          <p:cNvSpPr txBox="1">
            <a:spLocks noChangeArrowheads="1"/>
          </p:cNvSpPr>
          <p:nvPr/>
        </p:nvSpPr>
        <p:spPr bwMode="auto">
          <a:xfrm>
            <a:off x="179388" y="5380038"/>
            <a:ext cx="5576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セクタ：</a:t>
            </a:r>
            <a:r>
              <a:rPr lang="en-US" altLang="ja-JP" sz="1800"/>
              <a:t>512B</a:t>
            </a:r>
            <a:r>
              <a:rPr lang="ja-JP" altLang="en-US" sz="1800"/>
              <a:t>程度に分割したアクセスの単位</a:t>
            </a:r>
          </a:p>
          <a:p>
            <a:pPr eaLnBrk="1" hangingPunct="1">
              <a:spcBef>
                <a:spcPct val="0"/>
              </a:spcBef>
              <a:buFontTx/>
              <a:buNone/>
            </a:pPr>
            <a:r>
              <a:rPr lang="en-US" altLang="ja-JP" sz="1800"/>
              <a:t>100-500</a:t>
            </a:r>
            <a:r>
              <a:rPr lang="ja-JP" altLang="en-US" sz="1800"/>
              <a:t>　セクタ番号、誤り訂正符号付きのデータを含む</a:t>
            </a:r>
          </a:p>
        </p:txBody>
      </p:sp>
      <p:sp>
        <p:nvSpPr>
          <p:cNvPr id="21522" name="Line 54"/>
          <p:cNvSpPr>
            <a:spLocks noChangeShapeType="1"/>
          </p:cNvSpPr>
          <p:nvPr/>
        </p:nvSpPr>
        <p:spPr bwMode="auto">
          <a:xfrm flipV="1">
            <a:off x="1042988" y="2781300"/>
            <a:ext cx="1081087"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3" name="Text Box 55"/>
          <p:cNvSpPr txBox="1">
            <a:spLocks noChangeArrowheads="1"/>
          </p:cNvSpPr>
          <p:nvPr/>
        </p:nvSpPr>
        <p:spPr bwMode="auto">
          <a:xfrm>
            <a:off x="5867400" y="4514850"/>
            <a:ext cx="33385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磁性体の塗布された円板に</a:t>
            </a:r>
          </a:p>
          <a:p>
            <a:pPr eaLnBrk="1" hangingPunct="1">
              <a:spcBef>
                <a:spcPct val="0"/>
              </a:spcBef>
              <a:buFontTx/>
              <a:buNone/>
            </a:pPr>
            <a:r>
              <a:rPr lang="ja-JP" altLang="en-US" sz="1800"/>
              <a:t>データを格納</a:t>
            </a:r>
          </a:p>
          <a:p>
            <a:pPr eaLnBrk="1" hangingPunct="1">
              <a:spcBef>
                <a:spcPct val="0"/>
              </a:spcBef>
              <a:buFontTx/>
              <a:buNone/>
            </a:pPr>
            <a:r>
              <a:rPr lang="ja-JP" altLang="en-US" sz="1800"/>
              <a:t>可動式のヘッドを使って読み書き</a:t>
            </a:r>
          </a:p>
          <a:p>
            <a:pPr eaLnBrk="1" hangingPunct="1">
              <a:spcBef>
                <a:spcPct val="0"/>
              </a:spcBef>
              <a:buFontTx/>
              <a:buNone/>
            </a:pPr>
            <a:r>
              <a:rPr lang="ja-JP" altLang="en-US" sz="1800"/>
              <a:t>不揮発性</a:t>
            </a:r>
          </a:p>
        </p:txBody>
      </p:sp>
    </p:spTree>
    <p:extLst>
      <p:ext uri="{BB962C8B-B14F-4D97-AF65-F5344CB8AC3E}">
        <p14:creationId xmlns:p14="http://schemas.microsoft.com/office/powerpoint/2010/main" val="372636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a:t>入出力装置　</a:t>
            </a:r>
            <a:r>
              <a:rPr lang="en-US" altLang="ja-JP"/>
              <a:t>I/O</a:t>
            </a:r>
          </a:p>
        </p:txBody>
      </p:sp>
      <p:sp>
        <p:nvSpPr>
          <p:cNvPr id="22531" name="Rectangle 3"/>
          <p:cNvSpPr>
            <a:spLocks noGrp="1" noChangeArrowheads="1"/>
          </p:cNvSpPr>
          <p:nvPr>
            <p:ph type="body" idx="1"/>
          </p:nvPr>
        </p:nvSpPr>
        <p:spPr/>
        <p:txBody>
          <a:bodyPr/>
          <a:lstStyle/>
          <a:p>
            <a:pPr eaLnBrk="1" hangingPunct="1">
              <a:lnSpc>
                <a:spcPct val="90000"/>
              </a:lnSpc>
            </a:pPr>
            <a:r>
              <a:rPr lang="ja-JP" altLang="en-US"/>
              <a:t>コンピュータが外部と情報をやりとりするための装置</a:t>
            </a:r>
          </a:p>
          <a:p>
            <a:pPr lvl="1" eaLnBrk="1" hangingPunct="1">
              <a:lnSpc>
                <a:spcPct val="90000"/>
              </a:lnSpc>
            </a:pPr>
            <a:r>
              <a:rPr lang="ja-JP" altLang="en-US"/>
              <a:t>キーボード、ディスプレイ、マウス</a:t>
            </a:r>
          </a:p>
          <a:p>
            <a:pPr lvl="1" eaLnBrk="1" hangingPunct="1">
              <a:lnSpc>
                <a:spcPct val="90000"/>
              </a:lnSpc>
            </a:pPr>
            <a:r>
              <a:rPr lang="ja-JP" altLang="en-US"/>
              <a:t>ネットワーク</a:t>
            </a:r>
          </a:p>
          <a:p>
            <a:pPr lvl="1" eaLnBrk="1" hangingPunct="1">
              <a:lnSpc>
                <a:spcPct val="90000"/>
              </a:lnSpc>
            </a:pPr>
            <a:r>
              <a:rPr lang="ja-JP" altLang="en-US"/>
              <a:t>ディスクなどの補助記憶も</a:t>
            </a:r>
            <a:r>
              <a:rPr lang="en-US" altLang="ja-JP"/>
              <a:t>I/O</a:t>
            </a:r>
            <a:r>
              <a:rPr lang="ja-JP" altLang="en-US"/>
              <a:t>として接続される</a:t>
            </a:r>
          </a:p>
          <a:p>
            <a:pPr eaLnBrk="1" hangingPunct="1">
              <a:lnSpc>
                <a:spcPct val="90000"/>
              </a:lnSpc>
            </a:pPr>
            <a:r>
              <a:rPr lang="ja-JP" altLang="en-US"/>
              <a:t>標準的なインタフェースを使う</a:t>
            </a:r>
          </a:p>
          <a:p>
            <a:pPr lvl="1" eaLnBrk="1" hangingPunct="1">
              <a:lnSpc>
                <a:spcPct val="90000"/>
              </a:lnSpc>
            </a:pPr>
            <a:r>
              <a:rPr lang="en-US" altLang="ja-JP"/>
              <a:t>USB</a:t>
            </a:r>
          </a:p>
          <a:p>
            <a:pPr lvl="1" eaLnBrk="1" hangingPunct="1">
              <a:lnSpc>
                <a:spcPct val="90000"/>
              </a:lnSpc>
            </a:pPr>
            <a:r>
              <a:rPr lang="en-US" altLang="ja-JP"/>
              <a:t>PCI</a:t>
            </a:r>
            <a:r>
              <a:rPr lang="ja-JP" altLang="en-US"/>
              <a:t>バス</a:t>
            </a:r>
          </a:p>
          <a:p>
            <a:pPr lvl="1" eaLnBrk="1" hangingPunct="1">
              <a:lnSpc>
                <a:spcPct val="90000"/>
              </a:lnSpc>
            </a:pPr>
            <a:r>
              <a:rPr lang="en-US" altLang="ja-JP"/>
              <a:t>PCI express</a:t>
            </a:r>
          </a:p>
        </p:txBody>
      </p:sp>
    </p:spTree>
    <p:extLst>
      <p:ext uri="{BB962C8B-B14F-4D97-AF65-F5344CB8AC3E}">
        <p14:creationId xmlns:p14="http://schemas.microsoft.com/office/powerpoint/2010/main" val="102138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sz="4000"/>
              <a:t>コンピュータ略史</a:t>
            </a:r>
            <a:br>
              <a:rPr lang="ja-JP" altLang="en-US" sz="4000"/>
            </a:br>
            <a:r>
              <a:rPr lang="en-US" altLang="ja-JP" sz="4000"/>
              <a:t>1</a:t>
            </a:r>
            <a:r>
              <a:rPr lang="ja-JP" altLang="en-US" sz="4000"/>
              <a:t>．コンピュータ誕生</a:t>
            </a:r>
          </a:p>
        </p:txBody>
      </p:sp>
      <p:sp>
        <p:nvSpPr>
          <p:cNvPr id="23555" name="Rectangle 3"/>
          <p:cNvSpPr>
            <a:spLocks noGrp="1" noChangeArrowheads="1"/>
          </p:cNvSpPr>
          <p:nvPr>
            <p:ph type="body" idx="1"/>
          </p:nvPr>
        </p:nvSpPr>
        <p:spPr/>
        <p:txBody>
          <a:bodyPr/>
          <a:lstStyle/>
          <a:p>
            <a:pPr eaLnBrk="1" hangingPunct="1"/>
            <a:r>
              <a:rPr lang="ja-JP" altLang="en-US"/>
              <a:t>機械式の計算機</a:t>
            </a:r>
          </a:p>
          <a:p>
            <a:pPr lvl="1" eaLnBrk="1" hangingPunct="1"/>
            <a:r>
              <a:rPr lang="ja-JP" altLang="en-US"/>
              <a:t>バベジの階差機関、解析機関が有名</a:t>
            </a:r>
          </a:p>
          <a:p>
            <a:pPr eaLnBrk="1" hangingPunct="1"/>
            <a:r>
              <a:rPr lang="en-US" altLang="ja-JP"/>
              <a:t>1940</a:t>
            </a:r>
            <a:r>
              <a:rPr lang="ja-JP" altLang="en-US"/>
              <a:t>年代から真空管が利用可能に</a:t>
            </a:r>
          </a:p>
        </p:txBody>
      </p:sp>
      <p:pic>
        <p:nvPicPr>
          <p:cNvPr id="23556" name="Picture 5" descr="Eni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8500"/>
            <a:ext cx="47339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4643438" y="3357563"/>
            <a:ext cx="4673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1946</a:t>
            </a:r>
            <a:r>
              <a:rPr lang="ja-JP" altLang="en-US" sz="1800"/>
              <a:t>年に開発された</a:t>
            </a:r>
            <a:r>
              <a:rPr lang="en-US" altLang="ja-JP" sz="1800"/>
              <a:t>ENIAC</a:t>
            </a:r>
          </a:p>
          <a:p>
            <a:pPr eaLnBrk="1" hangingPunct="1">
              <a:spcBef>
                <a:spcPct val="0"/>
              </a:spcBef>
              <a:buFontTx/>
              <a:buNone/>
            </a:pPr>
            <a:r>
              <a:rPr lang="ja-JP" altLang="en-US" sz="1800"/>
              <a:t>初めて実用的に利用された電子式</a:t>
            </a:r>
          </a:p>
          <a:p>
            <a:pPr eaLnBrk="1" hangingPunct="1">
              <a:spcBef>
                <a:spcPct val="0"/>
              </a:spcBef>
              <a:buFontTx/>
              <a:buNone/>
            </a:pPr>
            <a:r>
              <a:rPr lang="ja-JP" altLang="en-US" sz="1800"/>
              <a:t>計算機</a:t>
            </a:r>
          </a:p>
          <a:p>
            <a:pPr eaLnBrk="1" hangingPunct="1">
              <a:spcBef>
                <a:spcPct val="0"/>
              </a:spcBef>
              <a:buFontTx/>
              <a:buNone/>
            </a:pPr>
            <a:r>
              <a:rPr lang="ja-JP" altLang="en-US" sz="1800"/>
              <a:t>→プログラム格納型の考え方がまとめられる</a:t>
            </a:r>
          </a:p>
          <a:p>
            <a:pPr eaLnBrk="1" hangingPunct="1">
              <a:spcBef>
                <a:spcPct val="0"/>
              </a:spcBef>
              <a:buFontTx/>
              <a:buNone/>
            </a:pPr>
            <a:endParaRPr lang="ja-JP" altLang="en-US" sz="1800"/>
          </a:p>
          <a:p>
            <a:pPr eaLnBrk="1" hangingPunct="1">
              <a:spcBef>
                <a:spcPct val="0"/>
              </a:spcBef>
              <a:buFontTx/>
              <a:buNone/>
            </a:pPr>
            <a:r>
              <a:rPr lang="en-US" altLang="ja-JP" sz="1800"/>
              <a:t>1949</a:t>
            </a:r>
            <a:r>
              <a:rPr lang="ja-JP" altLang="en-US" sz="1800"/>
              <a:t>年の</a:t>
            </a:r>
            <a:r>
              <a:rPr lang="en-US" altLang="ja-JP" sz="1800"/>
              <a:t>EDSAC</a:t>
            </a:r>
            <a:r>
              <a:rPr lang="ja-JP" altLang="en-US" sz="1800"/>
              <a:t>：世界初の電子式プログラム</a:t>
            </a:r>
          </a:p>
          <a:p>
            <a:pPr eaLnBrk="1" hangingPunct="1">
              <a:spcBef>
                <a:spcPct val="0"/>
              </a:spcBef>
              <a:buFontTx/>
              <a:buNone/>
            </a:pPr>
            <a:r>
              <a:rPr lang="ja-JP" altLang="en-US" sz="1800"/>
              <a:t>格納型計算機</a:t>
            </a:r>
          </a:p>
          <a:p>
            <a:pPr eaLnBrk="1" hangingPunct="1">
              <a:spcBef>
                <a:spcPct val="0"/>
              </a:spcBef>
              <a:buFontTx/>
              <a:buNone/>
            </a:pPr>
            <a:endParaRPr lang="en-US" altLang="ja-JP" sz="1800"/>
          </a:p>
        </p:txBody>
      </p:sp>
      <p:sp>
        <p:nvSpPr>
          <p:cNvPr id="23558" name="AutoShape 7"/>
          <p:cNvSpPr>
            <a:spLocks noChangeArrowheads="1"/>
          </p:cNvSpPr>
          <p:nvPr/>
        </p:nvSpPr>
        <p:spPr bwMode="auto">
          <a:xfrm>
            <a:off x="4859338" y="5949950"/>
            <a:ext cx="3889375" cy="719138"/>
          </a:xfrm>
          <a:prstGeom prst="wedgeRoundRectCallout">
            <a:avLst>
              <a:gd name="adj1" fmla="val -61917"/>
              <a:gd name="adj2" fmla="val 3388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ENIAC</a:t>
            </a:r>
            <a:r>
              <a:rPr lang="ja-JP" altLang="en-US" sz="1800"/>
              <a:t>は一部のプログラムを配線変更により行った。</a:t>
            </a:r>
          </a:p>
        </p:txBody>
      </p:sp>
    </p:spTree>
    <p:extLst>
      <p:ext uri="{BB962C8B-B14F-4D97-AF65-F5344CB8AC3E}">
        <p14:creationId xmlns:p14="http://schemas.microsoft.com/office/powerpoint/2010/main" val="79427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15888"/>
            <a:ext cx="8229600" cy="1143000"/>
          </a:xfrm>
        </p:spPr>
        <p:txBody>
          <a:bodyPr/>
          <a:lstStyle/>
          <a:p>
            <a:pPr eaLnBrk="1" hangingPunct="1"/>
            <a:r>
              <a:rPr lang="ja-JP" altLang="en-US" sz="4000" dirty="0"/>
              <a:t>コンピュータの歴史</a:t>
            </a:r>
            <a:br>
              <a:rPr lang="ja-JP" altLang="en-US" sz="4000" dirty="0"/>
            </a:br>
            <a:r>
              <a:rPr lang="en-US" altLang="ja-JP" sz="4000" dirty="0"/>
              <a:t>2</a:t>
            </a:r>
            <a:r>
              <a:rPr lang="ja-JP" altLang="en-US" sz="4000" dirty="0"/>
              <a:t>度の大変革</a:t>
            </a:r>
          </a:p>
        </p:txBody>
      </p:sp>
      <p:sp>
        <p:nvSpPr>
          <p:cNvPr id="26627" name="Line 4"/>
          <p:cNvSpPr>
            <a:spLocks noChangeShapeType="1"/>
          </p:cNvSpPr>
          <p:nvPr/>
        </p:nvSpPr>
        <p:spPr bwMode="auto">
          <a:xfrm>
            <a:off x="684213" y="5589588"/>
            <a:ext cx="7127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28" name="Line 5"/>
          <p:cNvSpPr>
            <a:spLocks noChangeShapeType="1"/>
          </p:cNvSpPr>
          <p:nvPr/>
        </p:nvSpPr>
        <p:spPr bwMode="auto">
          <a:xfrm flipV="1">
            <a:off x="900113" y="1412875"/>
            <a:ext cx="0" cy="4392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29" name="Text Box 6"/>
          <p:cNvSpPr txBox="1">
            <a:spLocks noChangeArrowheads="1"/>
          </p:cNvSpPr>
          <p:nvPr/>
        </p:nvSpPr>
        <p:spPr bwMode="auto">
          <a:xfrm>
            <a:off x="87313" y="12747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性能</a:t>
            </a:r>
          </a:p>
        </p:txBody>
      </p:sp>
      <p:sp>
        <p:nvSpPr>
          <p:cNvPr id="26630" name="Text Box 7"/>
          <p:cNvSpPr txBox="1">
            <a:spLocks noChangeArrowheads="1"/>
          </p:cNvSpPr>
          <p:nvPr/>
        </p:nvSpPr>
        <p:spPr bwMode="auto">
          <a:xfrm>
            <a:off x="7975600" y="5805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年</a:t>
            </a:r>
          </a:p>
        </p:txBody>
      </p:sp>
      <p:sp>
        <p:nvSpPr>
          <p:cNvPr id="26631" name="Text Box 8"/>
          <p:cNvSpPr txBox="1">
            <a:spLocks noChangeArrowheads="1"/>
          </p:cNvSpPr>
          <p:nvPr/>
        </p:nvSpPr>
        <p:spPr bwMode="auto">
          <a:xfrm>
            <a:off x="1384300" y="589756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1960</a:t>
            </a:r>
          </a:p>
        </p:txBody>
      </p:sp>
      <p:sp>
        <p:nvSpPr>
          <p:cNvPr id="26632" name="Text Box 9"/>
          <p:cNvSpPr txBox="1">
            <a:spLocks noChangeArrowheads="1"/>
          </p:cNvSpPr>
          <p:nvPr/>
        </p:nvSpPr>
        <p:spPr bwMode="auto">
          <a:xfrm>
            <a:off x="2366963" y="59420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1970</a:t>
            </a:r>
          </a:p>
        </p:txBody>
      </p:sp>
      <p:sp>
        <p:nvSpPr>
          <p:cNvPr id="26633" name="Text Box 10"/>
          <p:cNvSpPr txBox="1">
            <a:spLocks noChangeArrowheads="1"/>
          </p:cNvSpPr>
          <p:nvPr/>
        </p:nvSpPr>
        <p:spPr bwMode="auto">
          <a:xfrm>
            <a:off x="3492500" y="59499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1980</a:t>
            </a:r>
          </a:p>
        </p:txBody>
      </p:sp>
      <p:sp>
        <p:nvSpPr>
          <p:cNvPr id="26634" name="Text Box 11"/>
          <p:cNvSpPr txBox="1">
            <a:spLocks noChangeArrowheads="1"/>
          </p:cNvSpPr>
          <p:nvPr/>
        </p:nvSpPr>
        <p:spPr bwMode="auto">
          <a:xfrm>
            <a:off x="4643438" y="59499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1990</a:t>
            </a:r>
          </a:p>
        </p:txBody>
      </p:sp>
      <p:sp>
        <p:nvSpPr>
          <p:cNvPr id="26635" name="Text Box 12"/>
          <p:cNvSpPr txBox="1">
            <a:spLocks noChangeArrowheads="1"/>
          </p:cNvSpPr>
          <p:nvPr/>
        </p:nvSpPr>
        <p:spPr bwMode="auto">
          <a:xfrm>
            <a:off x="5751513" y="59499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2000</a:t>
            </a:r>
          </a:p>
        </p:txBody>
      </p:sp>
      <p:sp>
        <p:nvSpPr>
          <p:cNvPr id="26636" name="Text Box 13"/>
          <p:cNvSpPr txBox="1">
            <a:spLocks noChangeArrowheads="1"/>
          </p:cNvSpPr>
          <p:nvPr/>
        </p:nvSpPr>
        <p:spPr bwMode="auto">
          <a:xfrm>
            <a:off x="6832600" y="59499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2010</a:t>
            </a:r>
          </a:p>
        </p:txBody>
      </p:sp>
      <p:sp>
        <p:nvSpPr>
          <p:cNvPr id="26637" name="Line 14"/>
          <p:cNvSpPr>
            <a:spLocks noChangeShapeType="1"/>
          </p:cNvSpPr>
          <p:nvPr/>
        </p:nvSpPr>
        <p:spPr bwMode="auto">
          <a:xfrm flipV="1">
            <a:off x="1403350" y="5300663"/>
            <a:ext cx="1512888" cy="144462"/>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8" name="Line 15"/>
          <p:cNvSpPr>
            <a:spLocks noChangeShapeType="1"/>
          </p:cNvSpPr>
          <p:nvPr/>
        </p:nvSpPr>
        <p:spPr bwMode="auto">
          <a:xfrm flipV="1">
            <a:off x="2916238" y="5084763"/>
            <a:ext cx="1150937" cy="2159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9" name="Line 16"/>
          <p:cNvSpPr>
            <a:spLocks noChangeShapeType="1"/>
          </p:cNvSpPr>
          <p:nvPr/>
        </p:nvSpPr>
        <p:spPr bwMode="auto">
          <a:xfrm flipV="1">
            <a:off x="4067175" y="2708275"/>
            <a:ext cx="2233613" cy="237648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0" name="Line 17"/>
          <p:cNvSpPr>
            <a:spLocks noChangeShapeType="1"/>
          </p:cNvSpPr>
          <p:nvPr/>
        </p:nvSpPr>
        <p:spPr bwMode="auto">
          <a:xfrm flipV="1">
            <a:off x="6300788" y="2565400"/>
            <a:ext cx="1079500" cy="142875"/>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1" name="Text Box 18"/>
          <p:cNvSpPr txBox="1">
            <a:spLocks noChangeArrowheads="1"/>
          </p:cNvSpPr>
          <p:nvPr/>
        </p:nvSpPr>
        <p:spPr bwMode="auto">
          <a:xfrm>
            <a:off x="2613025" y="464661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×1.3/</a:t>
            </a:r>
            <a:r>
              <a:rPr lang="ja-JP" altLang="en-US" sz="1800" b="1"/>
              <a:t>年</a:t>
            </a:r>
          </a:p>
        </p:txBody>
      </p:sp>
      <p:sp>
        <p:nvSpPr>
          <p:cNvPr id="26642" name="Text Box 19"/>
          <p:cNvSpPr txBox="1">
            <a:spLocks noChangeArrowheads="1"/>
          </p:cNvSpPr>
          <p:nvPr/>
        </p:nvSpPr>
        <p:spPr bwMode="auto">
          <a:xfrm>
            <a:off x="4270375" y="34290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×1.5/</a:t>
            </a:r>
            <a:r>
              <a:rPr lang="ja-JP" altLang="en-US" sz="1800" b="1"/>
              <a:t>年</a:t>
            </a:r>
          </a:p>
        </p:txBody>
      </p:sp>
      <p:sp>
        <p:nvSpPr>
          <p:cNvPr id="26643" name="Text Box 20"/>
          <p:cNvSpPr txBox="1">
            <a:spLocks noChangeArrowheads="1"/>
          </p:cNvSpPr>
          <p:nvPr/>
        </p:nvSpPr>
        <p:spPr bwMode="auto">
          <a:xfrm>
            <a:off x="6227763" y="21336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×1.22/</a:t>
            </a:r>
            <a:r>
              <a:rPr lang="ja-JP" altLang="en-US" sz="1800" b="1"/>
              <a:t>年</a:t>
            </a:r>
          </a:p>
        </p:txBody>
      </p:sp>
      <p:sp>
        <p:nvSpPr>
          <p:cNvPr id="26644" name="Text Box 21"/>
          <p:cNvSpPr txBox="1">
            <a:spLocks noChangeArrowheads="1"/>
          </p:cNvSpPr>
          <p:nvPr/>
        </p:nvSpPr>
        <p:spPr bwMode="auto">
          <a:xfrm>
            <a:off x="3419475" y="1268413"/>
            <a:ext cx="2171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単体コアの性能向上</a:t>
            </a:r>
          </a:p>
        </p:txBody>
      </p:sp>
      <p:sp>
        <p:nvSpPr>
          <p:cNvPr id="26645" name="Text Box 22"/>
          <p:cNvSpPr txBox="1">
            <a:spLocks noChangeArrowheads="1"/>
          </p:cNvSpPr>
          <p:nvPr/>
        </p:nvSpPr>
        <p:spPr bwMode="auto">
          <a:xfrm>
            <a:off x="4859338" y="4076700"/>
            <a:ext cx="1520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ムーアの法則</a:t>
            </a:r>
          </a:p>
        </p:txBody>
      </p:sp>
      <p:sp>
        <p:nvSpPr>
          <p:cNvPr id="26646" name="Line 23"/>
          <p:cNvSpPr>
            <a:spLocks noChangeShapeType="1"/>
          </p:cNvSpPr>
          <p:nvPr/>
        </p:nvSpPr>
        <p:spPr bwMode="auto">
          <a:xfrm>
            <a:off x="4211638" y="1844675"/>
            <a:ext cx="0" cy="396081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7" name="Line 24"/>
          <p:cNvSpPr>
            <a:spLocks noChangeShapeType="1"/>
          </p:cNvSpPr>
          <p:nvPr/>
        </p:nvSpPr>
        <p:spPr bwMode="auto">
          <a:xfrm>
            <a:off x="6372225" y="1844675"/>
            <a:ext cx="0" cy="396081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8" name="Text Box 26"/>
          <p:cNvSpPr txBox="1">
            <a:spLocks noChangeArrowheads="1"/>
          </p:cNvSpPr>
          <p:nvPr/>
        </p:nvSpPr>
        <p:spPr bwMode="auto">
          <a:xfrm>
            <a:off x="1671638" y="3001963"/>
            <a:ext cx="2243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メインフレームの時代</a:t>
            </a:r>
          </a:p>
        </p:txBody>
      </p:sp>
      <p:sp>
        <p:nvSpPr>
          <p:cNvPr id="26649" name="Text Box 27"/>
          <p:cNvSpPr txBox="1">
            <a:spLocks noChangeArrowheads="1"/>
          </p:cNvSpPr>
          <p:nvPr/>
        </p:nvSpPr>
        <p:spPr bwMode="auto">
          <a:xfrm>
            <a:off x="4214813" y="2205038"/>
            <a:ext cx="1965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マイクロプロセッサ</a:t>
            </a:r>
          </a:p>
          <a:p>
            <a:pPr eaLnBrk="1" hangingPunct="1">
              <a:spcBef>
                <a:spcPct val="0"/>
              </a:spcBef>
              <a:buFontTx/>
              <a:buNone/>
            </a:pPr>
            <a:r>
              <a:rPr lang="ja-JP" altLang="en-US" sz="1800" b="1"/>
              <a:t>性能爆発時代</a:t>
            </a:r>
          </a:p>
        </p:txBody>
      </p:sp>
      <p:sp>
        <p:nvSpPr>
          <p:cNvPr id="26650" name="Text Box 28"/>
          <p:cNvSpPr txBox="1">
            <a:spLocks noChangeArrowheads="1"/>
          </p:cNvSpPr>
          <p:nvPr/>
        </p:nvSpPr>
        <p:spPr bwMode="auto">
          <a:xfrm>
            <a:off x="6732588" y="1766888"/>
            <a:ext cx="1901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マルチコアの時代</a:t>
            </a:r>
          </a:p>
        </p:txBody>
      </p:sp>
    </p:spTree>
    <p:extLst>
      <p:ext uri="{BB962C8B-B14F-4D97-AF65-F5344CB8AC3E}">
        <p14:creationId xmlns:p14="http://schemas.microsoft.com/office/powerpoint/2010/main" val="324463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z="2800"/>
              <a:t>コンピュータ略史</a:t>
            </a:r>
            <a:br>
              <a:rPr lang="ja-JP" altLang="en-US" sz="4000"/>
            </a:br>
            <a:r>
              <a:rPr lang="ja-JP" altLang="en-US" sz="4000"/>
              <a:t>（</a:t>
            </a:r>
            <a:r>
              <a:rPr lang="en-US" altLang="ja-JP" sz="4000"/>
              <a:t>2</a:t>
            </a:r>
            <a:r>
              <a:rPr lang="ja-JP" altLang="en-US" sz="4000"/>
              <a:t>）メインフレームの時代</a:t>
            </a:r>
            <a:br>
              <a:rPr lang="ja-JP" altLang="en-US" sz="4000"/>
            </a:br>
            <a:r>
              <a:rPr lang="en-US" altLang="ja-JP" sz="2800"/>
              <a:t>1950</a:t>
            </a:r>
            <a:r>
              <a:rPr lang="ja-JP" altLang="en-US" sz="2800"/>
              <a:t>年→</a:t>
            </a:r>
            <a:r>
              <a:rPr lang="en-US" altLang="ja-JP" sz="2800"/>
              <a:t>1980</a:t>
            </a:r>
            <a:r>
              <a:rPr lang="ja-JP" altLang="en-US" sz="2800"/>
              <a:t>年初頭</a:t>
            </a:r>
          </a:p>
        </p:txBody>
      </p:sp>
      <p:sp>
        <p:nvSpPr>
          <p:cNvPr id="24579" name="Rectangle 3"/>
          <p:cNvSpPr>
            <a:spLocks noGrp="1" noChangeArrowheads="1"/>
          </p:cNvSpPr>
          <p:nvPr>
            <p:ph type="body" idx="1"/>
          </p:nvPr>
        </p:nvSpPr>
        <p:spPr/>
        <p:txBody>
          <a:bodyPr/>
          <a:lstStyle/>
          <a:p>
            <a:pPr eaLnBrk="1" hangingPunct="1"/>
            <a:r>
              <a:rPr lang="ja-JP" altLang="en-US" sz="2800"/>
              <a:t>素子の発達により小型化、複雑化が進む</a:t>
            </a:r>
          </a:p>
          <a:p>
            <a:pPr lvl="1" eaLnBrk="1" hangingPunct="1"/>
            <a:r>
              <a:rPr lang="ja-JP" altLang="en-US" sz="2400"/>
              <a:t>真空管（第</a:t>
            </a:r>
            <a:r>
              <a:rPr lang="en-US" altLang="ja-JP" sz="2400"/>
              <a:t>1</a:t>
            </a:r>
            <a:r>
              <a:rPr lang="ja-JP" altLang="en-US" sz="2400"/>
              <a:t>世代）→トランジスタ（第２世代）→集積回路（第</a:t>
            </a:r>
            <a:r>
              <a:rPr lang="en-US" altLang="ja-JP" sz="2400"/>
              <a:t>3</a:t>
            </a:r>
            <a:r>
              <a:rPr lang="ja-JP" altLang="en-US" sz="2400"/>
              <a:t>世代）</a:t>
            </a:r>
          </a:p>
          <a:p>
            <a:pPr eaLnBrk="1" hangingPunct="1"/>
            <a:r>
              <a:rPr lang="ja-JP" altLang="en-US" sz="2800"/>
              <a:t>事務計算、科学技術計算用に普及</a:t>
            </a:r>
          </a:p>
          <a:p>
            <a:pPr lvl="1" eaLnBrk="1" hangingPunct="1"/>
            <a:r>
              <a:rPr lang="ja-JP" altLang="en-US" sz="2400"/>
              <a:t>企業、大学単位で設置</a:t>
            </a:r>
          </a:p>
          <a:p>
            <a:pPr lvl="1" eaLnBrk="1" hangingPunct="1"/>
            <a:r>
              <a:rPr lang="ja-JP" altLang="en-US" sz="2400"/>
              <a:t>パンチカードによるバッチ処理→ 端末を使った処理</a:t>
            </a:r>
            <a:r>
              <a:rPr lang="en-US" altLang="ja-JP" sz="2400"/>
              <a:t>TSS</a:t>
            </a:r>
            <a:r>
              <a:rPr lang="ja-JP" altLang="en-US" sz="2400"/>
              <a:t>（</a:t>
            </a:r>
            <a:r>
              <a:rPr lang="en-US" altLang="ja-JP" sz="2400"/>
              <a:t>Time Sharing System)</a:t>
            </a:r>
            <a:r>
              <a:rPr lang="ja-JP" altLang="en-US" sz="2400"/>
              <a:t>に</a:t>
            </a:r>
          </a:p>
          <a:p>
            <a:pPr lvl="1" eaLnBrk="1" hangingPunct="1"/>
            <a:r>
              <a:rPr lang="en-US" altLang="ja-JP" sz="2400"/>
              <a:t>OS</a:t>
            </a:r>
            <a:r>
              <a:rPr lang="ja-JP" altLang="en-US" sz="2400"/>
              <a:t>、プログラミング環境の発展</a:t>
            </a:r>
          </a:p>
          <a:p>
            <a:pPr lvl="1" eaLnBrk="1" hangingPunct="1"/>
            <a:r>
              <a:rPr lang="ja-JP" altLang="en-US" sz="2400"/>
              <a:t>ミニコンピュータ、スーパーコンピュータ等目的別に分化が進む</a:t>
            </a:r>
          </a:p>
          <a:p>
            <a:pPr lvl="1" eaLnBrk="1" hangingPunct="1">
              <a:buFontTx/>
              <a:buNone/>
            </a:pPr>
            <a:endParaRPr lang="en-US" altLang="ja-JP" sz="2400"/>
          </a:p>
        </p:txBody>
      </p:sp>
    </p:spTree>
    <p:extLst>
      <p:ext uri="{BB962C8B-B14F-4D97-AF65-F5344CB8AC3E}">
        <p14:creationId xmlns:p14="http://schemas.microsoft.com/office/powerpoint/2010/main" val="216867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52388"/>
            <a:ext cx="8229600" cy="1143000"/>
          </a:xfrm>
        </p:spPr>
        <p:txBody>
          <a:bodyPr/>
          <a:lstStyle/>
          <a:p>
            <a:pPr eaLnBrk="1" hangingPunct="1"/>
            <a:r>
              <a:rPr lang="ja-JP" altLang="en-US" dirty="0"/>
              <a:t>何をやるか？</a:t>
            </a:r>
          </a:p>
        </p:txBody>
      </p:sp>
      <p:sp>
        <p:nvSpPr>
          <p:cNvPr id="4099" name="Rectangle 3"/>
          <p:cNvSpPr>
            <a:spLocks noGrp="1" noChangeArrowheads="1"/>
          </p:cNvSpPr>
          <p:nvPr>
            <p:ph type="body" idx="1"/>
          </p:nvPr>
        </p:nvSpPr>
        <p:spPr>
          <a:xfrm>
            <a:off x="467544" y="1090612"/>
            <a:ext cx="8507413" cy="4997450"/>
          </a:xfrm>
        </p:spPr>
        <p:txBody>
          <a:bodyPr/>
          <a:lstStyle/>
          <a:p>
            <a:pPr eaLnBrk="1" hangingPunct="1">
              <a:lnSpc>
                <a:spcPct val="80000"/>
              </a:lnSpc>
            </a:pPr>
            <a:r>
              <a:rPr lang="en-US" altLang="ja-JP" sz="2000" dirty="0"/>
              <a:t>CPU</a:t>
            </a:r>
            <a:r>
              <a:rPr lang="ja-JP" altLang="en-US" sz="2000" dirty="0"/>
              <a:t>（中央処理装置）の設計をやり、シミュレーションをやりながら、内部構成を理解する。</a:t>
            </a:r>
            <a:endParaRPr lang="en-US" altLang="ja-JP" sz="2000" dirty="0"/>
          </a:p>
          <a:p>
            <a:pPr eaLnBrk="1" hangingPunct="1">
              <a:lnSpc>
                <a:spcPct val="80000"/>
              </a:lnSpc>
            </a:pPr>
            <a:r>
              <a:rPr lang="ja-JP" altLang="en-US" sz="2000" dirty="0"/>
              <a:t>急成長中の</a:t>
            </a:r>
            <a:r>
              <a:rPr lang="en-US" altLang="ja-JP" sz="2000" dirty="0"/>
              <a:t>RISC-V</a:t>
            </a:r>
            <a:r>
              <a:rPr lang="ja-JP" altLang="en-US" sz="2000" dirty="0"/>
              <a:t>を学ぶ</a:t>
            </a:r>
            <a:endParaRPr lang="en-US" altLang="ja-JP" sz="2000" dirty="0"/>
          </a:p>
          <a:p>
            <a:pPr eaLnBrk="1" hangingPunct="1">
              <a:lnSpc>
                <a:spcPct val="80000"/>
              </a:lnSpc>
            </a:pPr>
            <a:r>
              <a:rPr lang="ja-JP" altLang="en-US" sz="2000" dirty="0"/>
              <a:t>メモリの階層構造を理解する。</a:t>
            </a:r>
            <a:endParaRPr lang="en-US" altLang="ja-JP" sz="2000" dirty="0"/>
          </a:p>
          <a:p>
            <a:pPr eaLnBrk="1" hangingPunct="1">
              <a:lnSpc>
                <a:spcPct val="80000"/>
              </a:lnSpc>
            </a:pPr>
            <a:r>
              <a:rPr lang="en-US" altLang="ja-JP" sz="2000" dirty="0"/>
              <a:t>I/O</a:t>
            </a:r>
            <a:r>
              <a:rPr lang="ja-JP" altLang="en-US" sz="2000" dirty="0"/>
              <a:t>の基本を理解する</a:t>
            </a:r>
          </a:p>
          <a:p>
            <a:pPr eaLnBrk="1" hangingPunct="1">
              <a:lnSpc>
                <a:spcPct val="80000"/>
              </a:lnSpc>
            </a:pPr>
            <a:r>
              <a:rPr lang="en-US" altLang="ja-JP" sz="2000" dirty="0"/>
              <a:t>RISC (Reduced Instruction Set Computer)</a:t>
            </a:r>
            <a:r>
              <a:rPr lang="ja-JP" altLang="en-US" sz="2000" dirty="0"/>
              <a:t>の命令セット、構成を中心に据える</a:t>
            </a:r>
          </a:p>
          <a:p>
            <a:pPr eaLnBrk="1" hangingPunct="1">
              <a:lnSpc>
                <a:spcPct val="80000"/>
              </a:lnSpc>
            </a:pPr>
            <a:r>
              <a:rPr lang="ja-JP" altLang="en-US" sz="2000" dirty="0"/>
              <a:t>ハードウェア記述言語でのディジタル回路設計を学ぶ</a:t>
            </a:r>
          </a:p>
          <a:p>
            <a:pPr lvl="1" eaLnBrk="1" hangingPunct="1">
              <a:lnSpc>
                <a:spcPct val="80000"/>
              </a:lnSpc>
            </a:pPr>
            <a:r>
              <a:rPr lang="en-US" altLang="ja-JP" sz="1800" dirty="0"/>
              <a:t>Verilog-HDL</a:t>
            </a:r>
            <a:r>
              <a:rPr lang="ja-JP" altLang="en-US" sz="1800" dirty="0"/>
              <a:t>の記述方式、シミュレーション方法</a:t>
            </a:r>
          </a:p>
          <a:p>
            <a:pPr lvl="1" eaLnBrk="1" hangingPunct="1">
              <a:lnSpc>
                <a:spcPct val="80000"/>
              </a:lnSpc>
            </a:pPr>
            <a:r>
              <a:rPr lang="ja-JP" altLang="en-US" sz="1800" dirty="0"/>
              <a:t>演算回路</a:t>
            </a:r>
          </a:p>
          <a:p>
            <a:pPr lvl="1" eaLnBrk="1" hangingPunct="1">
              <a:lnSpc>
                <a:spcPct val="80000"/>
              </a:lnSpc>
            </a:pPr>
            <a:r>
              <a:rPr lang="en-US" altLang="ja-JP" sz="1800" dirty="0"/>
              <a:t>ALU</a:t>
            </a:r>
            <a:r>
              <a:rPr lang="ja-JP" altLang="en-US" sz="1800" dirty="0"/>
              <a:t>と選択構文</a:t>
            </a:r>
          </a:p>
          <a:p>
            <a:pPr lvl="1" eaLnBrk="1" hangingPunct="1">
              <a:lnSpc>
                <a:spcPct val="80000"/>
              </a:lnSpc>
            </a:pPr>
            <a:r>
              <a:rPr lang="en-US" altLang="ja-JP" sz="1800" dirty="0"/>
              <a:t>CPU</a:t>
            </a:r>
            <a:r>
              <a:rPr lang="ja-JP" altLang="en-US" sz="1800" dirty="0"/>
              <a:t>のデータパス、レジスタとメモリ</a:t>
            </a:r>
          </a:p>
          <a:p>
            <a:pPr lvl="1" eaLnBrk="1" hangingPunct="1">
              <a:lnSpc>
                <a:spcPct val="80000"/>
              </a:lnSpc>
            </a:pPr>
            <a:r>
              <a:rPr lang="ja-JP" altLang="en-US" sz="1800" dirty="0"/>
              <a:t>プログラム格納型計算機</a:t>
            </a:r>
          </a:p>
          <a:p>
            <a:pPr lvl="1" eaLnBrk="1" hangingPunct="1">
              <a:lnSpc>
                <a:spcPct val="80000"/>
              </a:lnSpc>
            </a:pPr>
            <a:r>
              <a:rPr lang="en-US" altLang="ja-JP" sz="1800" dirty="0"/>
              <a:t>RISC</a:t>
            </a:r>
            <a:r>
              <a:rPr lang="ja-JP" altLang="en-US" sz="1800" dirty="0"/>
              <a:t>の命令セットアーキテクチャ</a:t>
            </a:r>
          </a:p>
          <a:p>
            <a:pPr lvl="1" eaLnBrk="1" hangingPunct="1">
              <a:lnSpc>
                <a:spcPct val="80000"/>
              </a:lnSpc>
            </a:pPr>
            <a:r>
              <a:rPr lang="ja-JP" altLang="en-US" sz="1800" dirty="0"/>
              <a:t>分岐命令</a:t>
            </a:r>
          </a:p>
          <a:p>
            <a:pPr lvl="1" eaLnBrk="1" hangingPunct="1">
              <a:lnSpc>
                <a:spcPct val="80000"/>
              </a:lnSpc>
            </a:pPr>
            <a:r>
              <a:rPr lang="ja-JP" altLang="en-US" sz="1800" dirty="0"/>
              <a:t>サブルーチンコールとスタック</a:t>
            </a:r>
            <a:endParaRPr lang="en-US" altLang="ja-JP" sz="1800" dirty="0"/>
          </a:p>
          <a:p>
            <a:pPr lvl="1" eaLnBrk="1" hangingPunct="1">
              <a:lnSpc>
                <a:spcPct val="80000"/>
              </a:lnSpc>
            </a:pPr>
            <a:r>
              <a:rPr lang="ja-JP" altLang="en-US" sz="1800" dirty="0"/>
              <a:t>メモリの階層</a:t>
            </a:r>
            <a:endParaRPr lang="en-US" altLang="ja-JP" sz="1800" dirty="0"/>
          </a:p>
          <a:p>
            <a:pPr lvl="1" eaLnBrk="1" hangingPunct="1">
              <a:lnSpc>
                <a:spcPct val="80000"/>
              </a:lnSpc>
            </a:pPr>
            <a:r>
              <a:rPr lang="ja-JP" altLang="en-US" sz="1800" dirty="0"/>
              <a:t>キャッシュ</a:t>
            </a:r>
            <a:endParaRPr lang="en-US" altLang="ja-JP" sz="1800" dirty="0"/>
          </a:p>
          <a:p>
            <a:pPr lvl="1" eaLnBrk="1" hangingPunct="1">
              <a:lnSpc>
                <a:spcPct val="80000"/>
              </a:lnSpc>
            </a:pPr>
            <a:r>
              <a:rPr lang="ja-JP" altLang="en-US" sz="1800" dirty="0"/>
              <a:t>仮想記憶</a:t>
            </a:r>
            <a:endParaRPr lang="en-US" altLang="ja-JP" sz="1800" dirty="0"/>
          </a:p>
          <a:p>
            <a:pPr lvl="1" eaLnBrk="1" hangingPunct="1">
              <a:lnSpc>
                <a:spcPct val="80000"/>
              </a:lnSpc>
            </a:pPr>
            <a:r>
              <a:rPr lang="en-US" altLang="ja-JP" sz="1800" dirty="0"/>
              <a:t>I/O</a:t>
            </a:r>
            <a:r>
              <a:rPr lang="ja-JP" altLang="en-US" sz="1800" dirty="0"/>
              <a:t>の基本</a:t>
            </a:r>
            <a:endParaRPr lang="en-US" altLang="ja-JP" sz="1800" dirty="0"/>
          </a:p>
          <a:p>
            <a:pPr lvl="1" eaLnBrk="1" hangingPunct="1">
              <a:lnSpc>
                <a:spcPct val="80000"/>
              </a:lnSpc>
            </a:pPr>
            <a:endParaRPr lang="ja-JP" altLang="en-US" sz="1800" dirty="0"/>
          </a:p>
          <a:p>
            <a:pPr lvl="1" eaLnBrk="1" hangingPunct="1">
              <a:lnSpc>
                <a:spcPct val="80000"/>
              </a:lnSpc>
            </a:pPr>
            <a:endParaRPr lang="en-US" altLang="ja-JP"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5288" y="1916113"/>
            <a:ext cx="8229600" cy="4525962"/>
          </a:xfrm>
        </p:spPr>
        <p:txBody>
          <a:bodyPr/>
          <a:lstStyle/>
          <a:p>
            <a:pPr eaLnBrk="1" hangingPunct="1">
              <a:lnSpc>
                <a:spcPct val="90000"/>
              </a:lnSpc>
            </a:pPr>
            <a:r>
              <a:rPr lang="ja-JP" altLang="en-US" sz="2400"/>
              <a:t>個人が使うパーソナルコンピュータ、ワークステーションへ急激に移行</a:t>
            </a:r>
          </a:p>
          <a:p>
            <a:pPr lvl="1" eaLnBrk="1" hangingPunct="1">
              <a:lnSpc>
                <a:spcPct val="90000"/>
              </a:lnSpc>
            </a:pPr>
            <a:r>
              <a:rPr lang="ja-JP" altLang="en-US" sz="2000"/>
              <a:t>インターネットの発達</a:t>
            </a:r>
          </a:p>
          <a:p>
            <a:pPr lvl="1" eaLnBrk="1" hangingPunct="1">
              <a:lnSpc>
                <a:spcPct val="90000"/>
              </a:lnSpc>
            </a:pPr>
            <a:r>
              <a:rPr lang="en-US" altLang="ja-JP" sz="2000"/>
              <a:t>Ethernet</a:t>
            </a:r>
            <a:r>
              <a:rPr lang="ja-JP" altLang="en-US" sz="2000"/>
              <a:t>の普及</a:t>
            </a:r>
          </a:p>
          <a:p>
            <a:pPr lvl="1" eaLnBrk="1" hangingPunct="1">
              <a:lnSpc>
                <a:spcPct val="90000"/>
              </a:lnSpc>
            </a:pPr>
            <a:r>
              <a:rPr lang="ja-JP" altLang="en-US" sz="2000"/>
              <a:t>標準</a:t>
            </a:r>
            <a:r>
              <a:rPr lang="en-US" altLang="ja-JP" sz="2000"/>
              <a:t>OS</a:t>
            </a:r>
            <a:r>
              <a:rPr lang="ja-JP" altLang="en-US" sz="2000"/>
              <a:t>（</a:t>
            </a:r>
            <a:r>
              <a:rPr lang="en-US" altLang="ja-JP" sz="2000"/>
              <a:t>Windows,Linux</a:t>
            </a:r>
            <a:r>
              <a:rPr lang="ja-JP" altLang="en-US" sz="2000"/>
              <a:t>）の普及</a:t>
            </a:r>
          </a:p>
          <a:p>
            <a:pPr lvl="1" eaLnBrk="1" hangingPunct="1">
              <a:lnSpc>
                <a:spcPct val="90000"/>
              </a:lnSpc>
            </a:pPr>
            <a:r>
              <a:rPr lang="ja-JP" altLang="en-US" sz="2000"/>
              <a:t>半導体技術の発展</a:t>
            </a:r>
          </a:p>
          <a:p>
            <a:pPr lvl="1" eaLnBrk="1" hangingPunct="1">
              <a:lnSpc>
                <a:spcPct val="90000"/>
              </a:lnSpc>
            </a:pPr>
            <a:r>
              <a:rPr lang="en-US" altLang="ja-JP" sz="2000"/>
              <a:t>RISC</a:t>
            </a:r>
            <a:r>
              <a:rPr lang="ja-JP" altLang="en-US" sz="2000"/>
              <a:t>（</a:t>
            </a:r>
            <a:r>
              <a:rPr lang="en-US" altLang="ja-JP" sz="2000"/>
              <a:t>Reduced Instruction Set Computer)</a:t>
            </a:r>
            <a:r>
              <a:rPr lang="ja-JP" altLang="en-US" sz="2000"/>
              <a:t>とこれに伴う高速化、パイプライン処理、スーパースカラ型</a:t>
            </a:r>
          </a:p>
          <a:p>
            <a:pPr lvl="1" eaLnBrk="1" hangingPunct="1">
              <a:lnSpc>
                <a:spcPct val="90000"/>
              </a:lnSpc>
            </a:pPr>
            <a:r>
              <a:rPr lang="ja-JP" altLang="en-US" sz="2000"/>
              <a:t>マイクロプロセッサの猛烈な性能向上</a:t>
            </a:r>
          </a:p>
          <a:p>
            <a:pPr lvl="1" eaLnBrk="1" hangingPunct="1">
              <a:lnSpc>
                <a:spcPct val="90000"/>
              </a:lnSpc>
              <a:buFontTx/>
              <a:buNone/>
            </a:pPr>
            <a:r>
              <a:rPr lang="ja-JP" altLang="en-US" sz="2000"/>
              <a:t>→　年間</a:t>
            </a:r>
            <a:r>
              <a:rPr lang="en-US" altLang="ja-JP" sz="2000"/>
              <a:t>1.5</a:t>
            </a:r>
            <a:r>
              <a:rPr lang="ja-JP" altLang="en-US" sz="2000"/>
              <a:t>倍に性能が向上（ムーアの法則）</a:t>
            </a:r>
          </a:p>
          <a:p>
            <a:pPr lvl="1" eaLnBrk="1" hangingPunct="1">
              <a:lnSpc>
                <a:spcPct val="90000"/>
              </a:lnSpc>
              <a:buFontTx/>
              <a:buNone/>
            </a:pPr>
            <a:r>
              <a:rPr lang="ja-JP" altLang="en-US" sz="2000"/>
              <a:t>動作周波数は</a:t>
            </a:r>
            <a:r>
              <a:rPr lang="en-US" altLang="ja-JP" sz="2000"/>
              <a:t>3GH</a:t>
            </a:r>
            <a:r>
              <a:rPr lang="ja-JP" altLang="en-US" sz="2000"/>
              <a:t>ｚに達する</a:t>
            </a:r>
          </a:p>
          <a:p>
            <a:pPr eaLnBrk="1" hangingPunct="1">
              <a:lnSpc>
                <a:spcPct val="90000"/>
              </a:lnSpc>
            </a:pPr>
            <a:r>
              <a:rPr lang="ja-JP" altLang="en-US" sz="2400"/>
              <a:t>コンピュータはあらゆる場所で使われ、なくてはならないものとなる</a:t>
            </a:r>
          </a:p>
        </p:txBody>
      </p:sp>
      <p:sp>
        <p:nvSpPr>
          <p:cNvPr id="25603" name="Rectangle 4"/>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chemeClr val="tx2"/>
                </a:solidFill>
              </a:rPr>
              <a:t>コンピュータ略史</a:t>
            </a:r>
            <a:br>
              <a:rPr lang="ja-JP" altLang="en-US" sz="4000">
                <a:solidFill>
                  <a:schemeClr val="tx2"/>
                </a:solidFill>
              </a:rPr>
            </a:br>
            <a:r>
              <a:rPr lang="ja-JP" altLang="en-US" sz="4000">
                <a:solidFill>
                  <a:schemeClr val="tx2"/>
                </a:solidFill>
              </a:rPr>
              <a:t>（</a:t>
            </a:r>
            <a:r>
              <a:rPr lang="en-US" altLang="ja-JP" sz="4000">
                <a:solidFill>
                  <a:schemeClr val="tx2"/>
                </a:solidFill>
              </a:rPr>
              <a:t>3</a:t>
            </a:r>
            <a:r>
              <a:rPr lang="ja-JP" altLang="en-US" sz="4000">
                <a:solidFill>
                  <a:schemeClr val="tx2"/>
                </a:solidFill>
              </a:rPr>
              <a:t>）コンピュータ大発展時代</a:t>
            </a:r>
            <a:br>
              <a:rPr lang="ja-JP" altLang="en-US" sz="4000">
                <a:solidFill>
                  <a:schemeClr val="tx2"/>
                </a:solidFill>
              </a:rPr>
            </a:br>
            <a:r>
              <a:rPr lang="en-US" altLang="ja-JP" sz="2800">
                <a:solidFill>
                  <a:schemeClr val="tx2"/>
                </a:solidFill>
              </a:rPr>
              <a:t>1980</a:t>
            </a:r>
            <a:r>
              <a:rPr lang="ja-JP" altLang="en-US" sz="2800">
                <a:solidFill>
                  <a:schemeClr val="tx2"/>
                </a:solidFill>
              </a:rPr>
              <a:t>年中ごろ→</a:t>
            </a:r>
            <a:r>
              <a:rPr lang="en-US" altLang="ja-JP" sz="2800">
                <a:solidFill>
                  <a:schemeClr val="tx2"/>
                </a:solidFill>
              </a:rPr>
              <a:t>2003</a:t>
            </a:r>
            <a:r>
              <a:rPr lang="ja-JP" altLang="en-US" sz="2800">
                <a:solidFill>
                  <a:schemeClr val="tx2"/>
                </a:solidFill>
              </a:rPr>
              <a:t>年</a:t>
            </a:r>
          </a:p>
        </p:txBody>
      </p:sp>
    </p:spTree>
    <p:extLst>
      <p:ext uri="{BB962C8B-B14F-4D97-AF65-F5344CB8AC3E}">
        <p14:creationId xmlns:p14="http://schemas.microsoft.com/office/powerpoint/2010/main" val="339331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95288" y="1916113"/>
            <a:ext cx="8229600" cy="4525962"/>
          </a:xfrm>
        </p:spPr>
        <p:txBody>
          <a:bodyPr/>
          <a:lstStyle/>
          <a:p>
            <a:pPr eaLnBrk="1" hangingPunct="1">
              <a:lnSpc>
                <a:spcPct val="90000"/>
              </a:lnSpc>
            </a:pPr>
            <a:r>
              <a:rPr lang="ja-JP" altLang="en-US" sz="2800"/>
              <a:t>単体</a:t>
            </a:r>
            <a:r>
              <a:rPr lang="en-US" altLang="ja-JP" sz="2800"/>
              <a:t>CPU</a:t>
            </a:r>
            <a:r>
              <a:rPr lang="ja-JP" altLang="en-US" sz="2800"/>
              <a:t>の性能が限界に達する</a:t>
            </a:r>
          </a:p>
          <a:p>
            <a:pPr lvl="1" eaLnBrk="1" hangingPunct="1">
              <a:lnSpc>
                <a:spcPct val="90000"/>
              </a:lnSpc>
            </a:pPr>
            <a:r>
              <a:rPr lang="ja-JP" altLang="en-US" sz="2400"/>
              <a:t>発熱、消費電力の問題</a:t>
            </a:r>
          </a:p>
          <a:p>
            <a:pPr lvl="1" eaLnBrk="1" hangingPunct="1">
              <a:lnSpc>
                <a:spcPct val="90000"/>
              </a:lnSpc>
            </a:pPr>
            <a:r>
              <a:rPr lang="ja-JP" altLang="en-US" sz="2400"/>
              <a:t>同時に実行できる命令数が限界に</a:t>
            </a:r>
          </a:p>
          <a:p>
            <a:pPr lvl="1" eaLnBrk="1" hangingPunct="1">
              <a:lnSpc>
                <a:spcPct val="90000"/>
              </a:lnSpc>
            </a:pPr>
            <a:r>
              <a:rPr lang="en-US" altLang="ja-JP" sz="2400"/>
              <a:t>CPU</a:t>
            </a:r>
            <a:r>
              <a:rPr lang="ja-JP" altLang="en-US" sz="2400"/>
              <a:t>のスピードにメモリが付いていけない</a:t>
            </a:r>
          </a:p>
          <a:p>
            <a:pPr lvl="1" eaLnBrk="1" hangingPunct="1">
              <a:lnSpc>
                <a:spcPct val="90000"/>
              </a:lnSpc>
            </a:pPr>
            <a:r>
              <a:rPr lang="ja-JP" altLang="en-US" sz="2400"/>
              <a:t>半導体の性能向上の限界</a:t>
            </a:r>
          </a:p>
          <a:p>
            <a:pPr eaLnBrk="1" hangingPunct="1">
              <a:lnSpc>
                <a:spcPct val="90000"/>
              </a:lnSpc>
            </a:pPr>
            <a:r>
              <a:rPr lang="ja-JP" altLang="en-US" sz="2800"/>
              <a:t>周波数を上げるのではなく</a:t>
            </a:r>
            <a:r>
              <a:rPr lang="en-US" altLang="ja-JP" sz="2800"/>
              <a:t>CPU</a:t>
            </a:r>
            <a:r>
              <a:rPr lang="ja-JP" altLang="en-US" sz="2800"/>
              <a:t>（コア）の数を増やす→マルチコア</a:t>
            </a:r>
          </a:p>
          <a:p>
            <a:pPr lvl="1" eaLnBrk="1" hangingPunct="1">
              <a:lnSpc>
                <a:spcPct val="90000"/>
              </a:lnSpc>
            </a:pPr>
            <a:r>
              <a:rPr lang="en-US" altLang="ja-JP" sz="2400"/>
              <a:t>GPU</a:t>
            </a:r>
            <a:r>
              <a:rPr lang="ja-JP" altLang="en-US" sz="2400"/>
              <a:t>（</a:t>
            </a:r>
            <a:r>
              <a:rPr lang="en-US" altLang="ja-JP" sz="2400"/>
              <a:t>Graphic Processing Unit)</a:t>
            </a:r>
            <a:r>
              <a:rPr lang="ja-JP" altLang="en-US" sz="2400"/>
              <a:t>などのメニーコアによる高速化も普及</a:t>
            </a:r>
          </a:p>
          <a:p>
            <a:pPr eaLnBrk="1" hangingPunct="1">
              <a:lnSpc>
                <a:spcPct val="90000"/>
              </a:lnSpc>
            </a:pPr>
            <a:r>
              <a:rPr lang="ja-JP" altLang="en-US" sz="2800"/>
              <a:t>パーソナルコンピュータからタブレット、スマートフォンにコンピュータの主な使われ方が移りつつある</a:t>
            </a:r>
          </a:p>
          <a:p>
            <a:pPr eaLnBrk="1" hangingPunct="1">
              <a:lnSpc>
                <a:spcPct val="90000"/>
              </a:lnSpc>
            </a:pPr>
            <a:endParaRPr lang="en-US" altLang="ja-JP" sz="2800"/>
          </a:p>
        </p:txBody>
      </p:sp>
      <p:sp>
        <p:nvSpPr>
          <p:cNvPr id="27651" name="Rectangle 3"/>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chemeClr val="tx2"/>
                </a:solidFill>
              </a:rPr>
              <a:t>コンピュータ略史</a:t>
            </a:r>
            <a:br>
              <a:rPr lang="ja-JP" altLang="en-US" sz="4000">
                <a:solidFill>
                  <a:schemeClr val="tx2"/>
                </a:solidFill>
              </a:rPr>
            </a:br>
            <a:r>
              <a:rPr lang="ja-JP" altLang="en-US" sz="4000">
                <a:solidFill>
                  <a:schemeClr val="tx2"/>
                </a:solidFill>
              </a:rPr>
              <a:t>（</a:t>
            </a:r>
            <a:r>
              <a:rPr lang="en-US" altLang="ja-JP" sz="4000">
                <a:solidFill>
                  <a:schemeClr val="tx2"/>
                </a:solidFill>
              </a:rPr>
              <a:t>4</a:t>
            </a:r>
            <a:r>
              <a:rPr lang="ja-JP" altLang="en-US" sz="4000">
                <a:solidFill>
                  <a:schemeClr val="tx2"/>
                </a:solidFill>
              </a:rPr>
              <a:t>）マルチコア時代</a:t>
            </a:r>
            <a:br>
              <a:rPr lang="ja-JP" altLang="en-US" sz="4000">
                <a:solidFill>
                  <a:schemeClr val="tx2"/>
                </a:solidFill>
              </a:rPr>
            </a:br>
            <a:r>
              <a:rPr lang="en-US" altLang="ja-JP" sz="2800">
                <a:solidFill>
                  <a:schemeClr val="tx2"/>
                </a:solidFill>
              </a:rPr>
              <a:t>2003</a:t>
            </a:r>
            <a:r>
              <a:rPr lang="ja-JP" altLang="en-US" sz="2800">
                <a:solidFill>
                  <a:schemeClr val="tx2"/>
                </a:solidFill>
              </a:rPr>
              <a:t>年→現在</a:t>
            </a:r>
          </a:p>
        </p:txBody>
      </p:sp>
    </p:spTree>
    <p:extLst>
      <p:ext uri="{BB962C8B-B14F-4D97-AF65-F5344CB8AC3E}">
        <p14:creationId xmlns:p14="http://schemas.microsoft.com/office/powerpoint/2010/main" val="3104603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a:t>ハードウェア記述言語</a:t>
            </a:r>
          </a:p>
        </p:txBody>
      </p:sp>
      <p:sp>
        <p:nvSpPr>
          <p:cNvPr id="10243" name="Rectangle 3"/>
          <p:cNvSpPr>
            <a:spLocks noGrp="1" noChangeArrowheads="1"/>
          </p:cNvSpPr>
          <p:nvPr>
            <p:ph type="body" idx="1"/>
          </p:nvPr>
        </p:nvSpPr>
        <p:spPr>
          <a:xfrm>
            <a:off x="424313" y="1404937"/>
            <a:ext cx="8435280" cy="4925144"/>
          </a:xfrm>
        </p:spPr>
        <p:txBody>
          <a:bodyPr/>
          <a:lstStyle/>
          <a:p>
            <a:pPr eaLnBrk="1" hangingPunct="1">
              <a:lnSpc>
                <a:spcPct val="80000"/>
              </a:lnSpc>
            </a:pPr>
            <a:r>
              <a:rPr lang="en-US" altLang="ja-JP" sz="2800" dirty="0"/>
              <a:t>HDL (Hardware Description Language)</a:t>
            </a:r>
          </a:p>
          <a:p>
            <a:pPr eaLnBrk="1" hangingPunct="1">
              <a:lnSpc>
                <a:spcPct val="80000"/>
              </a:lnSpc>
            </a:pPr>
            <a:r>
              <a:rPr lang="ja-JP" altLang="en-US" sz="2800" dirty="0"/>
              <a:t>「計算機基礎」で習ったゲート接続図を使ったハードウェア設計は今は使われない</a:t>
            </a:r>
          </a:p>
          <a:p>
            <a:pPr lvl="1" eaLnBrk="1" hangingPunct="1">
              <a:lnSpc>
                <a:spcPct val="80000"/>
              </a:lnSpc>
            </a:pPr>
            <a:r>
              <a:rPr lang="ja-JP" altLang="en-US" sz="2400" dirty="0"/>
              <a:t>スケマティック設計と呼ばれる</a:t>
            </a:r>
          </a:p>
          <a:p>
            <a:pPr eaLnBrk="1" hangingPunct="1">
              <a:lnSpc>
                <a:spcPct val="80000"/>
              </a:lnSpc>
            </a:pPr>
            <a:r>
              <a:rPr lang="en-US" altLang="ja-JP" sz="2800" dirty="0"/>
              <a:t>Verilog-HDL</a:t>
            </a:r>
            <a:r>
              <a:rPr lang="ja-JP" altLang="en-US" sz="2800" dirty="0"/>
              <a:t>と</a:t>
            </a:r>
            <a:r>
              <a:rPr lang="en-US" altLang="ja-JP" sz="2800" dirty="0"/>
              <a:t>VHDL</a:t>
            </a:r>
            <a:r>
              <a:rPr lang="ja-JP" altLang="en-US" sz="2800" dirty="0"/>
              <a:t>の二つが標準</a:t>
            </a:r>
          </a:p>
          <a:p>
            <a:pPr lvl="1" eaLnBrk="1" hangingPunct="1">
              <a:lnSpc>
                <a:spcPct val="80000"/>
              </a:lnSpc>
            </a:pPr>
            <a:r>
              <a:rPr lang="ja-JP" altLang="en-US" sz="2400" dirty="0"/>
              <a:t>最近は多くの</a:t>
            </a:r>
            <a:r>
              <a:rPr lang="en-US" altLang="ja-JP" sz="2400" dirty="0"/>
              <a:t>CAD (Computer Aided Design)</a:t>
            </a:r>
            <a:r>
              <a:rPr lang="ja-JP" altLang="en-US" sz="2400" dirty="0"/>
              <a:t>が両方を受け付ける</a:t>
            </a:r>
          </a:p>
          <a:p>
            <a:pPr lvl="1" eaLnBrk="1" hangingPunct="1">
              <a:lnSpc>
                <a:spcPct val="80000"/>
              </a:lnSpc>
            </a:pPr>
            <a:r>
              <a:rPr lang="en-US" altLang="ja-JP" sz="2400" dirty="0"/>
              <a:t>CAD</a:t>
            </a:r>
            <a:r>
              <a:rPr lang="ja-JP" altLang="en-US" sz="2400" dirty="0"/>
              <a:t>による論理合成、圧縮によってゲート接続図（ネットリスト）に変換される</a:t>
            </a:r>
          </a:p>
          <a:p>
            <a:pPr eaLnBrk="1" hangingPunct="1">
              <a:lnSpc>
                <a:spcPct val="80000"/>
              </a:lnSpc>
            </a:pPr>
            <a:r>
              <a:rPr lang="ja-JP" altLang="en-US" sz="2800" dirty="0"/>
              <a:t>最近は</a:t>
            </a:r>
            <a:r>
              <a:rPr lang="en-US" altLang="ja-JP" sz="2800" dirty="0"/>
              <a:t>C</a:t>
            </a:r>
            <a:r>
              <a:rPr lang="ja-JP" altLang="en-US" sz="2800" dirty="0"/>
              <a:t>レベル設計も一般化</a:t>
            </a:r>
            <a:endParaRPr lang="en-US" altLang="ja-JP" sz="2800" dirty="0"/>
          </a:p>
          <a:p>
            <a:pPr lvl="1" eaLnBrk="1" hangingPunct="1">
              <a:lnSpc>
                <a:spcPct val="80000"/>
              </a:lnSpc>
            </a:pPr>
            <a:r>
              <a:rPr lang="en-US" altLang="ja-JP" sz="2400" dirty="0"/>
              <a:t>HLS(High Level Synthesis:</a:t>
            </a:r>
            <a:r>
              <a:rPr lang="ja-JP" altLang="en-US" sz="2400" dirty="0"/>
              <a:t>高位合成）と呼ばれる方法でハードウェアを合成する</a:t>
            </a:r>
            <a:endParaRPr lang="en-US" altLang="ja-JP" sz="2400" dirty="0"/>
          </a:p>
          <a:p>
            <a:pPr lvl="1" eaLnBrk="1" hangingPunct="1">
              <a:lnSpc>
                <a:spcPct val="80000"/>
              </a:lnSpc>
            </a:pPr>
            <a:r>
              <a:rPr lang="en-US" altLang="ja-JP" sz="2400" dirty="0"/>
              <a:t>AI</a:t>
            </a:r>
            <a:r>
              <a:rPr lang="ja-JP" altLang="en-US" sz="2400" dirty="0"/>
              <a:t>、画像処理などのアルゴリズムの記述に有利</a:t>
            </a:r>
          </a:p>
          <a:p>
            <a:pPr lvl="1" eaLnBrk="1" hangingPunct="1">
              <a:lnSpc>
                <a:spcPct val="80000"/>
              </a:lnSpc>
            </a:pPr>
            <a:r>
              <a:rPr lang="ja-JP" altLang="en-US" sz="2400" dirty="0"/>
              <a:t>用途によって使い分けられている</a:t>
            </a:r>
          </a:p>
          <a:p>
            <a:pPr marL="457200" lvl="1" indent="0" eaLnBrk="1" hangingPunct="1">
              <a:lnSpc>
                <a:spcPct val="80000"/>
              </a:lnSpc>
              <a:buNone/>
            </a:pPr>
            <a:endParaRPr lang="ja-JP"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ja-JP"/>
              <a:t>Verilog</a:t>
            </a:r>
            <a:r>
              <a:rPr lang="ja-JP" altLang="en-US"/>
              <a:t>と</a:t>
            </a:r>
            <a:r>
              <a:rPr lang="en-US" altLang="ja-JP"/>
              <a:t>VHDL</a:t>
            </a:r>
          </a:p>
        </p:txBody>
      </p:sp>
      <p:graphicFrame>
        <p:nvGraphicFramePr>
          <p:cNvPr id="27686" name="Group 38"/>
          <p:cNvGraphicFramePr>
            <a:graphicFrameLocks noGrp="1"/>
          </p:cNvGraphicFramePr>
          <p:nvPr>
            <p:ph idx="1"/>
            <p:extLst>
              <p:ext uri="{D42A27DB-BD31-4B8C-83A1-F6EECF244321}">
                <p14:modId xmlns:p14="http://schemas.microsoft.com/office/powerpoint/2010/main" val="3783293276"/>
              </p:ext>
            </p:extLst>
          </p:nvPr>
        </p:nvGraphicFramePr>
        <p:xfrm>
          <a:off x="457200" y="1600200"/>
          <a:ext cx="8229600" cy="4645692"/>
        </p:xfrm>
        <a:graphic>
          <a:graphicData uri="http://schemas.openxmlformats.org/drawingml/2006/table">
            <a:tbl>
              <a:tblPr/>
              <a:tblGrid>
                <a:gridCol w="1882775">
                  <a:extLst>
                    <a:ext uri="{9D8B030D-6E8A-4147-A177-3AD203B41FA5}">
                      <a16:colId xmlns:a16="http://schemas.microsoft.com/office/drawing/2014/main" val="20000"/>
                    </a:ext>
                  </a:extLst>
                </a:gridCol>
                <a:gridCol w="3603625">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04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Verilog-HDL</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system Verilog)</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VHDL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出自</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論理シミュレーション記述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仕様書</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3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標準化</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デファクトスタンダード</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国際標準</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記述</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Pacal</a:t>
                      </a: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風（嘘）</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PL/I→ADA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特徴</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広い範囲でシミュレーションは可能</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記述が厳格</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293" name="Text Box 39"/>
          <p:cNvSpPr txBox="1">
            <a:spLocks noChangeArrowheads="1"/>
          </p:cNvSpPr>
          <p:nvPr/>
        </p:nvSpPr>
        <p:spPr bwMode="auto">
          <a:xfrm>
            <a:off x="3687763" y="6400800"/>
            <a:ext cx="3811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情報工学科では</a:t>
            </a:r>
            <a:r>
              <a:rPr lang="en-US" altLang="ja-JP" b="1"/>
              <a:t>Verilog</a:t>
            </a:r>
            <a:r>
              <a:rPr lang="ja-JP" altLang="en-US" b="1"/>
              <a:t>　</a:t>
            </a:r>
            <a:r>
              <a:rPr lang="en-US" altLang="ja-JP" b="1"/>
              <a:t>HDL</a:t>
            </a:r>
            <a:r>
              <a:rPr lang="ja-JP" altLang="en-US" b="1"/>
              <a:t>を採用</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0"/>
            <a:ext cx="8229600" cy="1143000"/>
          </a:xfrm>
        </p:spPr>
        <p:txBody>
          <a:bodyPr/>
          <a:lstStyle/>
          <a:p>
            <a:r>
              <a:rPr lang="en-US" altLang="ja-JP" dirty="0"/>
              <a:t>ITC</a:t>
            </a:r>
            <a:r>
              <a:rPr lang="ja-JP" altLang="en-US" dirty="0"/>
              <a:t>の</a:t>
            </a:r>
            <a:r>
              <a:rPr lang="en-US" altLang="ja-JP" dirty="0"/>
              <a:t>Linux</a:t>
            </a:r>
            <a:r>
              <a:rPr lang="ja-JP" altLang="en-US" dirty="0"/>
              <a:t>マシンへのログイン</a:t>
            </a:r>
            <a:endParaRPr kumimoji="1" lang="ja-JP" altLang="en-US" dirty="0"/>
          </a:p>
        </p:txBody>
      </p:sp>
      <p:sp>
        <p:nvSpPr>
          <p:cNvPr id="3" name="コンテンツ プレースホルダー 2"/>
          <p:cNvSpPr>
            <a:spLocks noGrp="1"/>
          </p:cNvSpPr>
          <p:nvPr>
            <p:ph idx="1"/>
          </p:nvPr>
        </p:nvSpPr>
        <p:spPr>
          <a:xfrm>
            <a:off x="323528" y="846138"/>
            <a:ext cx="8820472" cy="4525963"/>
          </a:xfrm>
        </p:spPr>
        <p:txBody>
          <a:bodyPr/>
          <a:lstStyle/>
          <a:p>
            <a:pPr marL="0" indent="0">
              <a:buNone/>
            </a:pPr>
            <a:r>
              <a:rPr lang="en-US" altLang="ja-JP" dirty="0"/>
              <a:t>ITC</a:t>
            </a:r>
            <a:r>
              <a:rPr lang="ja-JP" altLang="en-US" dirty="0"/>
              <a:t>の</a:t>
            </a:r>
            <a:r>
              <a:rPr lang="en-US" altLang="ja-JP" dirty="0"/>
              <a:t>Linux</a:t>
            </a:r>
            <a:r>
              <a:rPr lang="ja-JP" altLang="en-US" dirty="0"/>
              <a:t>マシンの割り当て</a:t>
            </a:r>
            <a:endParaRPr lang="da-DK" altLang="ja-JP" dirty="0"/>
          </a:p>
          <a:p>
            <a:pPr marL="0" indent="0">
              <a:buNone/>
            </a:pPr>
            <a:r>
              <a:rPr lang="da-DK" altLang="ja-JP" dirty="0">
                <a:hlinkClick r:id="rId3"/>
              </a:rPr>
              <a:t>https://keio.box.com/s/ciaftew9ttsmndy6179pkoydxcy2newa</a:t>
            </a:r>
            <a:endParaRPr lang="da-DK" altLang="ja-JP" dirty="0"/>
          </a:p>
          <a:p>
            <a:pPr marL="0" indent="0">
              <a:buNone/>
            </a:pPr>
            <a:r>
              <a:rPr lang="ja-JP" altLang="en-US" dirty="0"/>
              <a:t>指定のマシンを使ってリモートデスクトップ接続</a:t>
            </a:r>
            <a:endParaRPr lang="en-US" altLang="ja-JP" dirty="0"/>
          </a:p>
          <a:p>
            <a:pPr marL="0" indent="0">
              <a:buNone/>
            </a:pPr>
            <a:r>
              <a:rPr lang="ja-JP" altLang="en-US" dirty="0"/>
              <a:t>接続先に </a:t>
            </a:r>
            <a:r>
              <a:rPr lang="da-DK" altLang="ja-JP" dirty="0"/>
              <a:t>y12a000</a:t>
            </a:r>
            <a:r>
              <a:rPr lang="ja-JP" altLang="da-DK" dirty="0"/>
              <a:t>～</a:t>
            </a:r>
            <a:r>
              <a:rPr lang="da-DK" altLang="ja-JP" dirty="0"/>
              <a:t>123.educ.cc.keio.ac.jp:22385 </a:t>
            </a:r>
            <a:r>
              <a:rPr lang="ja-JP" altLang="en-US" dirty="0"/>
              <a:t>を指定</a:t>
            </a:r>
            <a:endParaRPr lang="en-US" altLang="ja-JP" dirty="0"/>
          </a:p>
          <a:p>
            <a:pPr marL="0" indent="0">
              <a:buNone/>
            </a:pPr>
            <a:r>
              <a:rPr lang="ja-JP" altLang="en-US" dirty="0"/>
              <a:t>アカウント名とパスワードを打ち込みログイン</a:t>
            </a:r>
            <a:endParaRPr lang="en-US" altLang="ja-JP" dirty="0"/>
          </a:p>
          <a:p>
            <a:pPr marL="0" indent="0">
              <a:buNone/>
            </a:pPr>
            <a:r>
              <a:rPr lang="en-US" altLang="ja-JP" dirty="0"/>
              <a:t>Window</a:t>
            </a:r>
            <a:r>
              <a:rPr lang="ja-JP" altLang="en-US" dirty="0"/>
              <a:t>が小さくて読みにくいと感じたら、、</a:t>
            </a:r>
            <a:endParaRPr lang="en-US" altLang="ja-JP" dirty="0"/>
          </a:p>
          <a:p>
            <a:pPr marL="0" indent="0">
              <a:buNone/>
            </a:pPr>
            <a:r>
              <a:rPr lang="en-US" altLang="ja-JP" dirty="0" err="1"/>
              <a:t>xterm</a:t>
            </a:r>
            <a:r>
              <a:rPr lang="en-US" altLang="ja-JP" dirty="0"/>
              <a:t> –</a:t>
            </a:r>
            <a:r>
              <a:rPr lang="en-US" altLang="ja-JP" dirty="0" err="1"/>
              <a:t>fn</a:t>
            </a:r>
            <a:r>
              <a:rPr lang="en-US" altLang="ja-JP" dirty="0"/>
              <a:t> 10x20&amp;</a:t>
            </a:r>
          </a:p>
          <a:p>
            <a:pPr marL="0" indent="0">
              <a:buNone/>
            </a:pPr>
            <a:r>
              <a:rPr lang="ja-JP" altLang="en-US" dirty="0"/>
              <a:t>などで新しい</a:t>
            </a:r>
            <a:r>
              <a:rPr lang="en-US" altLang="ja-JP" dirty="0"/>
              <a:t>window</a:t>
            </a:r>
            <a:r>
              <a:rPr lang="ja-JP" altLang="en-US" dirty="0"/>
              <a:t>を開こう</a:t>
            </a:r>
            <a:endParaRPr lang="da-DK"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786343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0"/>
            <a:ext cx="8229600" cy="1143000"/>
          </a:xfrm>
        </p:spPr>
        <p:txBody>
          <a:bodyPr/>
          <a:lstStyle/>
          <a:p>
            <a:r>
              <a:rPr kumimoji="1" lang="en-US" altLang="ja-JP" dirty="0"/>
              <a:t>tar file</a:t>
            </a:r>
            <a:r>
              <a:rPr kumimoji="1" lang="ja-JP" altLang="en-US" dirty="0"/>
              <a:t>の取得と解凍</a:t>
            </a:r>
          </a:p>
        </p:txBody>
      </p:sp>
      <p:sp>
        <p:nvSpPr>
          <p:cNvPr id="3" name="コンテンツ プレースホルダー 2"/>
          <p:cNvSpPr>
            <a:spLocks noGrp="1"/>
          </p:cNvSpPr>
          <p:nvPr>
            <p:ph idx="1"/>
          </p:nvPr>
        </p:nvSpPr>
        <p:spPr>
          <a:xfrm>
            <a:off x="323528" y="846138"/>
            <a:ext cx="8820472" cy="4525963"/>
          </a:xfrm>
        </p:spPr>
        <p:txBody>
          <a:bodyPr/>
          <a:lstStyle/>
          <a:p>
            <a:pPr marL="0" indent="0">
              <a:buNone/>
            </a:pPr>
            <a:r>
              <a:rPr lang="da-DK" altLang="ja-JP" dirty="0"/>
              <a:t>wget http://www.am.ics.keio.ac.jp/parthenon/1kai.tar</a:t>
            </a:r>
          </a:p>
          <a:p>
            <a:pPr marL="0" indent="0">
              <a:buNone/>
            </a:pPr>
            <a:r>
              <a:rPr kumimoji="1" lang="da-DK" altLang="ja-JP" dirty="0"/>
              <a:t>(</a:t>
            </a:r>
            <a:r>
              <a:rPr kumimoji="1" lang="ja-JP" altLang="en-US" dirty="0"/>
              <a:t>ブラウザを立ち上げて</a:t>
            </a:r>
            <a:r>
              <a:rPr kumimoji="1" lang="en-US" altLang="ja-JP" dirty="0"/>
              <a:t>K-LMS</a:t>
            </a:r>
            <a:r>
              <a:rPr kumimoji="1" lang="ja-JP" altLang="en-US" dirty="0"/>
              <a:t>からダウンロード）</a:t>
            </a:r>
            <a:endParaRPr kumimoji="1" lang="en-US" altLang="ja-JP" dirty="0"/>
          </a:p>
          <a:p>
            <a:r>
              <a:rPr kumimoji="1" lang="en-US" altLang="ja-JP" dirty="0"/>
              <a:t>tar </a:t>
            </a:r>
            <a:r>
              <a:rPr kumimoji="1" lang="en-US" altLang="ja-JP" dirty="0" err="1"/>
              <a:t>xvf</a:t>
            </a:r>
            <a:r>
              <a:rPr kumimoji="1" lang="en-US" altLang="ja-JP" dirty="0"/>
              <a:t> 1kai.tar </a:t>
            </a:r>
          </a:p>
          <a:p>
            <a:r>
              <a:rPr kumimoji="1" lang="en-US" altLang="ja-JP" dirty="0"/>
              <a:t>cd 1kai</a:t>
            </a:r>
          </a:p>
          <a:p>
            <a:r>
              <a:rPr lang="en-US" altLang="ja-JP" dirty="0"/>
              <a:t>ls</a:t>
            </a:r>
            <a:endParaRPr kumimoji="1" lang="ja-JP" altLang="en-US" dirty="0"/>
          </a:p>
        </p:txBody>
      </p:sp>
    </p:spTree>
    <p:extLst>
      <p:ext uri="{BB962C8B-B14F-4D97-AF65-F5344CB8AC3E}">
        <p14:creationId xmlns:p14="http://schemas.microsoft.com/office/powerpoint/2010/main" val="1830069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a:t>Verilog</a:t>
            </a:r>
            <a:r>
              <a:rPr lang="ja-JP" altLang="en-US"/>
              <a:t>の基本文法</a:t>
            </a:r>
          </a:p>
        </p:txBody>
      </p:sp>
      <p:sp>
        <p:nvSpPr>
          <p:cNvPr id="12291" name="Rectangle 3"/>
          <p:cNvSpPr>
            <a:spLocks noGrp="1" noChangeArrowheads="1"/>
          </p:cNvSpPr>
          <p:nvPr>
            <p:ph type="body" idx="1"/>
          </p:nvPr>
        </p:nvSpPr>
        <p:spPr/>
        <p:txBody>
          <a:bodyPr/>
          <a:lstStyle/>
          <a:p>
            <a:pPr eaLnBrk="1" hangingPunct="1">
              <a:buFontTx/>
              <a:buNone/>
            </a:pPr>
            <a:r>
              <a:rPr lang="en-US" altLang="ja-JP"/>
              <a:t>/* 1bit adder */</a:t>
            </a:r>
          </a:p>
          <a:p>
            <a:pPr eaLnBrk="1" hangingPunct="1">
              <a:buFontTx/>
              <a:buNone/>
            </a:pPr>
            <a:r>
              <a:rPr lang="en-US" altLang="ja-JP"/>
              <a:t>module adder (</a:t>
            </a:r>
          </a:p>
          <a:p>
            <a:pPr eaLnBrk="1" hangingPunct="1">
              <a:buFontTx/>
              <a:buNone/>
            </a:pPr>
            <a:r>
              <a:rPr lang="en-US" altLang="ja-JP"/>
              <a:t> input a,b, output s);</a:t>
            </a:r>
          </a:p>
          <a:p>
            <a:pPr eaLnBrk="1" hangingPunct="1">
              <a:buFontTx/>
              <a:buNone/>
            </a:pPr>
            <a:r>
              <a:rPr lang="en-US" altLang="ja-JP"/>
              <a:t>   assign s = a+b;  // add a,b</a:t>
            </a:r>
          </a:p>
          <a:p>
            <a:pPr eaLnBrk="1" hangingPunct="1">
              <a:buFontTx/>
              <a:buNone/>
            </a:pPr>
            <a:r>
              <a:rPr lang="en-US" altLang="ja-JP"/>
              <a:t>endmodule</a:t>
            </a:r>
          </a:p>
        </p:txBody>
      </p:sp>
      <p:sp>
        <p:nvSpPr>
          <p:cNvPr id="12292" name="Text Box 4"/>
          <p:cNvSpPr txBox="1">
            <a:spLocks noChangeArrowheads="1"/>
          </p:cNvSpPr>
          <p:nvPr/>
        </p:nvSpPr>
        <p:spPr bwMode="auto">
          <a:xfrm>
            <a:off x="5919788" y="1431925"/>
            <a:ext cx="3035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コメントは</a:t>
            </a:r>
            <a:r>
              <a:rPr lang="en-US" altLang="ja-JP"/>
              <a:t>C</a:t>
            </a:r>
            <a:r>
              <a:rPr lang="ja-JP" altLang="en-US"/>
              <a:t>言語と同じ</a:t>
            </a:r>
          </a:p>
          <a:p>
            <a:pPr eaLnBrk="1" hangingPunct="1"/>
            <a:r>
              <a:rPr lang="ja-JP" altLang="en-US"/>
              <a:t>日本語キャラクタはトラブルの</a:t>
            </a:r>
          </a:p>
          <a:p>
            <a:pPr eaLnBrk="1" hangingPunct="1"/>
            <a:r>
              <a:rPr lang="ja-JP" altLang="en-US"/>
              <a:t>元なので止めて下さい</a:t>
            </a:r>
          </a:p>
        </p:txBody>
      </p:sp>
      <p:sp>
        <p:nvSpPr>
          <p:cNvPr id="12293" name="Line 5"/>
          <p:cNvSpPr>
            <a:spLocks noChangeShapeType="1"/>
          </p:cNvSpPr>
          <p:nvPr/>
        </p:nvSpPr>
        <p:spPr bwMode="auto">
          <a:xfrm flipH="1">
            <a:off x="3492500" y="1628775"/>
            <a:ext cx="21590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4" name="Line 6"/>
          <p:cNvSpPr>
            <a:spLocks noChangeShapeType="1"/>
          </p:cNvSpPr>
          <p:nvPr/>
        </p:nvSpPr>
        <p:spPr bwMode="auto">
          <a:xfrm flipH="1">
            <a:off x="5651500" y="2420938"/>
            <a:ext cx="5048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5" name="Text Box 7"/>
          <p:cNvSpPr txBox="1">
            <a:spLocks noChangeArrowheads="1"/>
          </p:cNvSpPr>
          <p:nvPr/>
        </p:nvSpPr>
        <p:spPr bwMode="auto">
          <a:xfrm>
            <a:off x="6108700" y="3198813"/>
            <a:ext cx="2886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ハードウェアモジュールは</a:t>
            </a:r>
          </a:p>
          <a:p>
            <a:pPr eaLnBrk="1" hangingPunct="1"/>
            <a:r>
              <a:rPr lang="ja-JP" altLang="en-US"/>
              <a:t>モジュール文で定義、</a:t>
            </a:r>
          </a:p>
          <a:p>
            <a:pPr eaLnBrk="1" hangingPunct="1"/>
            <a:r>
              <a:rPr lang="ja-JP" altLang="en-US"/>
              <a:t>パラメータの書き方は</a:t>
            </a:r>
            <a:r>
              <a:rPr lang="en-US" altLang="ja-JP"/>
              <a:t>C</a:t>
            </a:r>
            <a:r>
              <a:rPr lang="ja-JP" altLang="en-US"/>
              <a:t>言語</a:t>
            </a:r>
          </a:p>
          <a:p>
            <a:pPr eaLnBrk="1" hangingPunct="1"/>
            <a:r>
              <a:rPr lang="ja-JP" altLang="en-US"/>
              <a:t>と似ている。</a:t>
            </a:r>
          </a:p>
        </p:txBody>
      </p:sp>
      <p:sp>
        <p:nvSpPr>
          <p:cNvPr id="12296" name="Text Box 8"/>
          <p:cNvSpPr txBox="1">
            <a:spLocks noChangeArrowheads="1"/>
          </p:cNvSpPr>
          <p:nvPr/>
        </p:nvSpPr>
        <p:spPr bwMode="auto">
          <a:xfrm>
            <a:off x="6443663" y="2636838"/>
            <a:ext cx="2439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なぜかセミコロンが要る</a:t>
            </a:r>
          </a:p>
        </p:txBody>
      </p:sp>
      <p:sp>
        <p:nvSpPr>
          <p:cNvPr id="12297" name="Line 9"/>
          <p:cNvSpPr>
            <a:spLocks noChangeShapeType="1"/>
          </p:cNvSpPr>
          <p:nvPr/>
        </p:nvSpPr>
        <p:spPr bwMode="auto">
          <a:xfrm flipH="1">
            <a:off x="4211638" y="2781300"/>
            <a:ext cx="223202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8" name="Text Box 10"/>
          <p:cNvSpPr txBox="1">
            <a:spLocks noChangeArrowheads="1"/>
          </p:cNvSpPr>
          <p:nvPr/>
        </p:nvSpPr>
        <p:spPr bwMode="auto">
          <a:xfrm>
            <a:off x="5435600" y="4738688"/>
            <a:ext cx="267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assign</a:t>
            </a:r>
            <a:r>
              <a:rPr lang="ja-JP" altLang="en-US"/>
              <a:t>文は信号の「接続」</a:t>
            </a:r>
          </a:p>
          <a:p>
            <a:pPr eaLnBrk="1" hangingPunct="1"/>
            <a:r>
              <a:rPr lang="ja-JP" altLang="en-US"/>
              <a:t>「出力」を示す。</a:t>
            </a:r>
          </a:p>
        </p:txBody>
      </p:sp>
      <p:sp>
        <p:nvSpPr>
          <p:cNvPr id="12299" name="Text Box 11"/>
          <p:cNvSpPr txBox="1">
            <a:spLocks noChangeArrowheads="1"/>
          </p:cNvSpPr>
          <p:nvPr/>
        </p:nvSpPr>
        <p:spPr bwMode="auto">
          <a:xfrm>
            <a:off x="2339975" y="5373688"/>
            <a:ext cx="29956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endmodule</a:t>
            </a:r>
            <a:r>
              <a:rPr lang="ja-JP" altLang="en-US"/>
              <a:t>で終わる</a:t>
            </a:r>
          </a:p>
          <a:p>
            <a:pPr eaLnBrk="1" hangingPunct="1"/>
            <a:r>
              <a:rPr lang="ja-JP" altLang="en-US"/>
              <a:t>ここにはセミコロンをつけては</a:t>
            </a:r>
          </a:p>
          <a:p>
            <a:pPr eaLnBrk="1" hangingPunct="1"/>
            <a:r>
              <a:rPr lang="ja-JP" altLang="en-US"/>
              <a:t>ダメ</a:t>
            </a:r>
          </a:p>
        </p:txBody>
      </p:sp>
      <p:sp>
        <p:nvSpPr>
          <p:cNvPr id="12300" name="Line 12"/>
          <p:cNvSpPr>
            <a:spLocks noChangeShapeType="1"/>
          </p:cNvSpPr>
          <p:nvPr/>
        </p:nvSpPr>
        <p:spPr bwMode="auto">
          <a:xfrm flipH="1" flipV="1">
            <a:off x="1908175" y="4508500"/>
            <a:ext cx="576263"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1" name="Line 13"/>
          <p:cNvSpPr>
            <a:spLocks noChangeShapeType="1"/>
          </p:cNvSpPr>
          <p:nvPr/>
        </p:nvSpPr>
        <p:spPr bwMode="auto">
          <a:xfrm flipH="1" flipV="1">
            <a:off x="2843213" y="3933825"/>
            <a:ext cx="2665412" cy="790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2" name="Text Box 14"/>
          <p:cNvSpPr txBox="1">
            <a:spLocks noChangeArrowheads="1"/>
          </p:cNvSpPr>
          <p:nvPr/>
        </p:nvSpPr>
        <p:spPr bwMode="auto">
          <a:xfrm>
            <a:off x="4695825" y="6184900"/>
            <a:ext cx="362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adder.v: </a:t>
            </a:r>
            <a:r>
              <a:rPr lang="ja-JP" altLang="en-US" b="1"/>
              <a:t>拡張子は</a:t>
            </a:r>
            <a:r>
              <a:rPr lang="en-US" altLang="ja-JP" b="1"/>
              <a:t>.v</a:t>
            </a:r>
            <a:r>
              <a:rPr lang="ja-JP" altLang="en-US" b="1"/>
              <a:t>、ファイル名は</a:t>
            </a:r>
          </a:p>
          <a:p>
            <a:pPr eaLnBrk="1" hangingPunct="1"/>
            <a:r>
              <a:rPr lang="ja-JP" altLang="en-US" b="1"/>
              <a:t>トップモジュール名と同じにする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a:t>テストベンチ</a:t>
            </a:r>
            <a:r>
              <a:rPr lang="en-US" altLang="ja-JP"/>
              <a:t>(test.v)</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400"/>
              <a:t>シミュレーション制御のための記述</a:t>
            </a:r>
          </a:p>
          <a:p>
            <a:pPr eaLnBrk="1" hangingPunct="1">
              <a:lnSpc>
                <a:spcPct val="80000"/>
              </a:lnSpc>
              <a:buFontTx/>
              <a:buNone/>
            </a:pPr>
            <a:r>
              <a:rPr lang="en-US" altLang="ja-JP" sz="1600" b="1"/>
              <a:t>module test;</a:t>
            </a:r>
          </a:p>
          <a:p>
            <a:pPr eaLnBrk="1" hangingPunct="1">
              <a:lnSpc>
                <a:spcPct val="80000"/>
              </a:lnSpc>
              <a:buFontTx/>
              <a:buNone/>
            </a:pPr>
            <a:r>
              <a:rPr lang="en-US" altLang="ja-JP" sz="1600" b="1"/>
              <a:t>  parameter STEP=10;</a:t>
            </a:r>
          </a:p>
          <a:p>
            <a:pPr eaLnBrk="1" hangingPunct="1">
              <a:lnSpc>
                <a:spcPct val="80000"/>
              </a:lnSpc>
              <a:buFontTx/>
              <a:buNone/>
            </a:pPr>
            <a:r>
              <a:rPr lang="en-US" altLang="ja-JP" sz="1600" b="1"/>
              <a:t>  reg ina, inb;</a:t>
            </a:r>
          </a:p>
          <a:p>
            <a:pPr eaLnBrk="1" hangingPunct="1">
              <a:lnSpc>
                <a:spcPct val="80000"/>
              </a:lnSpc>
              <a:buFontTx/>
              <a:buNone/>
            </a:pPr>
            <a:r>
              <a:rPr lang="en-US" altLang="ja-JP" sz="1600" b="1"/>
              <a:t>  wire outs;</a:t>
            </a:r>
          </a:p>
          <a:p>
            <a:pPr eaLnBrk="1" hangingPunct="1">
              <a:lnSpc>
                <a:spcPct val="80000"/>
              </a:lnSpc>
              <a:buFontTx/>
              <a:buNone/>
            </a:pPr>
            <a:r>
              <a:rPr lang="en-US" altLang="ja-JP" sz="1600" b="1"/>
              <a:t>  adder adder_1(.a(ina), .b(inb), .s(outs));</a:t>
            </a:r>
          </a:p>
          <a:p>
            <a:pPr eaLnBrk="1" hangingPunct="1">
              <a:lnSpc>
                <a:spcPct val="80000"/>
              </a:lnSpc>
              <a:buFontTx/>
              <a:buNone/>
            </a:pPr>
            <a:r>
              <a:rPr lang="en-US" altLang="ja-JP" sz="1600" b="1"/>
              <a:t>  initial begin</a:t>
            </a:r>
          </a:p>
          <a:p>
            <a:pPr eaLnBrk="1" hangingPunct="1">
              <a:lnSpc>
                <a:spcPct val="80000"/>
              </a:lnSpc>
              <a:buFontTx/>
              <a:buNone/>
            </a:pPr>
            <a:r>
              <a:rPr lang="en-US" altLang="ja-JP" sz="1600" b="1"/>
              <a:t>    $dumpfile(“adder.vcd”);</a:t>
            </a:r>
          </a:p>
          <a:p>
            <a:pPr eaLnBrk="1" hangingPunct="1">
              <a:lnSpc>
                <a:spcPct val="80000"/>
              </a:lnSpc>
              <a:buFontTx/>
              <a:buNone/>
            </a:pPr>
            <a:r>
              <a:rPr lang="en-US" altLang="ja-JP" sz="1600" b="1"/>
              <a:t>    $dumpvars(0,adder_1);</a:t>
            </a:r>
          </a:p>
          <a:p>
            <a:pPr eaLnBrk="1" hangingPunct="1">
              <a:lnSpc>
                <a:spcPct val="80000"/>
              </a:lnSpc>
              <a:buFontTx/>
              <a:buNone/>
            </a:pPr>
            <a:r>
              <a:rPr lang="en-US" altLang="ja-JP" sz="1600" b="1"/>
              <a:t>    ina &lt;= 1’b0;</a:t>
            </a:r>
          </a:p>
          <a:p>
            <a:pPr eaLnBrk="1" hangingPunct="1">
              <a:lnSpc>
                <a:spcPct val="80000"/>
              </a:lnSpc>
              <a:buFontTx/>
              <a:buNone/>
            </a:pPr>
            <a:r>
              <a:rPr lang="en-US" altLang="ja-JP" sz="1600" b="1"/>
              <a:t>    inb &lt;= 1’b0;</a:t>
            </a:r>
          </a:p>
          <a:p>
            <a:pPr eaLnBrk="1" hangingPunct="1">
              <a:lnSpc>
                <a:spcPct val="80000"/>
              </a:lnSpc>
              <a:buFontTx/>
              <a:buNone/>
            </a:pPr>
            <a:r>
              <a:rPr lang="en-US" altLang="ja-JP" sz="1600" b="1"/>
              <a:t>  #STEP</a:t>
            </a:r>
          </a:p>
          <a:p>
            <a:pPr eaLnBrk="1" hangingPunct="1">
              <a:lnSpc>
                <a:spcPct val="80000"/>
              </a:lnSpc>
              <a:buFontTx/>
              <a:buNone/>
            </a:pPr>
            <a:r>
              <a:rPr lang="en-US" altLang="ja-JP" sz="1600" b="1"/>
              <a:t>    $display(“a:%b b:%b s:%b”, ina,inb,outs);</a:t>
            </a:r>
          </a:p>
          <a:p>
            <a:pPr eaLnBrk="1" hangingPunct="1">
              <a:lnSpc>
                <a:spcPct val="80000"/>
              </a:lnSpc>
              <a:buFontTx/>
              <a:buNone/>
            </a:pPr>
            <a:r>
              <a:rPr lang="en-US" altLang="ja-JP" sz="1600" b="1"/>
              <a:t>    ina &lt;= 1’b0;</a:t>
            </a:r>
          </a:p>
          <a:p>
            <a:pPr eaLnBrk="1" hangingPunct="1">
              <a:lnSpc>
                <a:spcPct val="80000"/>
              </a:lnSpc>
              <a:buFontTx/>
              <a:buNone/>
            </a:pPr>
            <a:r>
              <a:rPr lang="en-US" altLang="ja-JP" sz="1600" b="1"/>
              <a:t>    inb &lt;= 1’b1;</a:t>
            </a:r>
          </a:p>
          <a:p>
            <a:pPr eaLnBrk="1" hangingPunct="1">
              <a:lnSpc>
                <a:spcPct val="80000"/>
              </a:lnSpc>
              <a:buFontTx/>
              <a:buNone/>
            </a:pPr>
            <a:r>
              <a:rPr lang="en-US" altLang="ja-JP" sz="1600" b="1"/>
              <a:t> #STEP</a:t>
            </a:r>
          </a:p>
          <a:p>
            <a:pPr eaLnBrk="1" hangingPunct="1">
              <a:lnSpc>
                <a:spcPct val="80000"/>
              </a:lnSpc>
              <a:buFontTx/>
              <a:buNone/>
            </a:pPr>
            <a:r>
              <a:rPr lang="en-US" altLang="ja-JP" sz="1600" b="1"/>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a:t>テストベンチの記述</a:t>
            </a:r>
          </a:p>
        </p:txBody>
      </p:sp>
      <p:sp>
        <p:nvSpPr>
          <p:cNvPr id="14339" name="Rectangle 3"/>
          <p:cNvSpPr>
            <a:spLocks noGrp="1" noChangeArrowheads="1"/>
          </p:cNvSpPr>
          <p:nvPr>
            <p:ph type="body" idx="1"/>
          </p:nvPr>
        </p:nvSpPr>
        <p:spPr>
          <a:xfrm>
            <a:off x="250825" y="2332038"/>
            <a:ext cx="8229600" cy="4525962"/>
          </a:xfrm>
        </p:spPr>
        <p:txBody>
          <a:bodyPr/>
          <a:lstStyle/>
          <a:p>
            <a:pPr eaLnBrk="1" hangingPunct="1">
              <a:buFontTx/>
              <a:buNone/>
            </a:pPr>
            <a:r>
              <a:rPr lang="en-US" altLang="ja-JP" b="1"/>
              <a:t>parameter STEP=10;</a:t>
            </a:r>
          </a:p>
          <a:p>
            <a:pPr eaLnBrk="1" hangingPunct="1">
              <a:buFontTx/>
              <a:buNone/>
            </a:pPr>
            <a:r>
              <a:rPr lang="en-US" altLang="ja-JP" b="1"/>
              <a:t>  reg ina, inb;</a:t>
            </a:r>
          </a:p>
          <a:p>
            <a:pPr eaLnBrk="1" hangingPunct="1">
              <a:buFontTx/>
              <a:buNone/>
            </a:pPr>
            <a:r>
              <a:rPr lang="en-US" altLang="ja-JP" b="1"/>
              <a:t>  wire outs;</a:t>
            </a:r>
          </a:p>
          <a:p>
            <a:pPr eaLnBrk="1" hangingPunct="1">
              <a:buFontTx/>
              <a:buNone/>
            </a:pPr>
            <a:r>
              <a:rPr lang="en-US" altLang="ja-JP" b="1"/>
              <a:t>  adder adder_1(.a(ina), .b(inb), .s(outs));</a:t>
            </a:r>
          </a:p>
          <a:p>
            <a:pPr eaLnBrk="1" hangingPunct="1">
              <a:buFontTx/>
              <a:buNone/>
            </a:pPr>
            <a:endParaRPr lang="en-US" altLang="ja-JP"/>
          </a:p>
        </p:txBody>
      </p:sp>
      <p:sp>
        <p:nvSpPr>
          <p:cNvPr id="14340" name="AutoShape 4"/>
          <p:cNvSpPr>
            <a:spLocks noChangeArrowheads="1"/>
          </p:cNvSpPr>
          <p:nvPr/>
        </p:nvSpPr>
        <p:spPr bwMode="auto">
          <a:xfrm>
            <a:off x="3851275" y="1557338"/>
            <a:ext cx="3673475" cy="792162"/>
          </a:xfrm>
          <a:prstGeom prst="wedgeRoundRectCallout">
            <a:avLst>
              <a:gd name="adj1" fmla="val -44384"/>
              <a:gd name="adj2" fmla="val 70042"/>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parameter</a:t>
            </a:r>
            <a:r>
              <a:rPr lang="ja-JP" altLang="en-US"/>
              <a:t>文は後に述べる</a:t>
            </a:r>
            <a:r>
              <a:rPr lang="en-US" altLang="ja-JP"/>
              <a:t>define</a:t>
            </a:r>
            <a:r>
              <a:rPr lang="ja-JP" altLang="en-US"/>
              <a:t>文と似ているがより柔軟</a:t>
            </a:r>
          </a:p>
        </p:txBody>
      </p:sp>
      <p:sp>
        <p:nvSpPr>
          <p:cNvPr id="14341" name="Text Box 5"/>
          <p:cNvSpPr txBox="1">
            <a:spLocks noChangeArrowheads="1"/>
          </p:cNvSpPr>
          <p:nvPr/>
        </p:nvSpPr>
        <p:spPr bwMode="auto">
          <a:xfrm>
            <a:off x="3543300" y="2944813"/>
            <a:ext cx="3700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reg</a:t>
            </a:r>
            <a:r>
              <a:rPr lang="ja-JP" altLang="en-US"/>
              <a:t>文での宣言では値を記憶できる。</a:t>
            </a:r>
          </a:p>
          <a:p>
            <a:pPr eaLnBrk="1" hangingPunct="1"/>
            <a:r>
              <a:rPr lang="en-US" altLang="ja-JP"/>
              <a:t>wire</a:t>
            </a:r>
            <a:r>
              <a:rPr lang="ja-JP" altLang="en-US"/>
              <a:t>文は信号に名前を付けるだけ。</a:t>
            </a:r>
          </a:p>
          <a:p>
            <a:pPr eaLnBrk="1" hangingPunct="1"/>
            <a:r>
              <a:rPr lang="ja-JP" altLang="en-US"/>
              <a:t>これは後の授業で紹介する。</a:t>
            </a:r>
          </a:p>
        </p:txBody>
      </p:sp>
      <p:sp>
        <p:nvSpPr>
          <p:cNvPr id="14342" name="Text Box 6"/>
          <p:cNvSpPr txBox="1">
            <a:spLocks noChangeArrowheads="1"/>
          </p:cNvSpPr>
          <p:nvPr/>
        </p:nvSpPr>
        <p:spPr bwMode="auto">
          <a:xfrm>
            <a:off x="323850" y="5157788"/>
            <a:ext cx="350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別ファイルで宣言したモジュール名</a:t>
            </a:r>
          </a:p>
        </p:txBody>
      </p:sp>
      <p:sp>
        <p:nvSpPr>
          <p:cNvPr id="14343" name="Line 7"/>
          <p:cNvSpPr>
            <a:spLocks noChangeShapeType="1"/>
          </p:cNvSpPr>
          <p:nvPr/>
        </p:nvSpPr>
        <p:spPr bwMode="auto">
          <a:xfrm flipV="1">
            <a:off x="827088" y="46529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4" name="Text Box 8"/>
          <p:cNvSpPr txBox="1">
            <a:spLocks noChangeArrowheads="1"/>
          </p:cNvSpPr>
          <p:nvPr/>
        </p:nvSpPr>
        <p:spPr bwMode="auto">
          <a:xfrm>
            <a:off x="1979613" y="4797425"/>
            <a:ext cx="158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インスタンス名</a:t>
            </a:r>
          </a:p>
        </p:txBody>
      </p:sp>
      <p:sp>
        <p:nvSpPr>
          <p:cNvPr id="14345" name="Line 9"/>
          <p:cNvSpPr>
            <a:spLocks noChangeShapeType="1"/>
          </p:cNvSpPr>
          <p:nvPr/>
        </p:nvSpPr>
        <p:spPr bwMode="auto">
          <a:xfrm flipV="1">
            <a:off x="2411413" y="45815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6" name="Text Box 10"/>
          <p:cNvSpPr txBox="1">
            <a:spLocks noChangeArrowheads="1"/>
          </p:cNvSpPr>
          <p:nvPr/>
        </p:nvSpPr>
        <p:spPr bwMode="auto">
          <a:xfrm>
            <a:off x="5076825" y="5157788"/>
            <a:ext cx="3694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入出力への接続</a:t>
            </a:r>
          </a:p>
          <a:p>
            <a:pPr eaLnBrk="1" hangingPunct="1"/>
            <a:r>
              <a:rPr lang="ja-JP" altLang="en-US"/>
              <a:t>ピリオド以下はローカルな名前を使う</a:t>
            </a:r>
          </a:p>
        </p:txBody>
      </p:sp>
      <p:sp>
        <p:nvSpPr>
          <p:cNvPr id="14347" name="Line 11"/>
          <p:cNvSpPr>
            <a:spLocks noChangeShapeType="1"/>
          </p:cNvSpPr>
          <p:nvPr/>
        </p:nvSpPr>
        <p:spPr bwMode="auto">
          <a:xfrm flipV="1">
            <a:off x="5364163" y="46529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ja-JP" altLang="en-US"/>
              <a:t>シミュレーションの制御</a:t>
            </a:r>
          </a:p>
        </p:txBody>
      </p:sp>
      <p:sp>
        <p:nvSpPr>
          <p:cNvPr id="15363" name="Rectangle 3"/>
          <p:cNvSpPr>
            <a:spLocks noGrp="1" noChangeArrowheads="1"/>
          </p:cNvSpPr>
          <p:nvPr>
            <p:ph type="body" idx="1"/>
          </p:nvPr>
        </p:nvSpPr>
        <p:spPr/>
        <p:txBody>
          <a:bodyPr/>
          <a:lstStyle/>
          <a:p>
            <a:pPr eaLnBrk="1" hangingPunct="1">
              <a:lnSpc>
                <a:spcPct val="80000"/>
              </a:lnSpc>
              <a:buFontTx/>
              <a:buNone/>
            </a:pPr>
            <a:r>
              <a:rPr lang="en-US" altLang="ja-JP" sz="2800" b="1"/>
              <a:t>initial begin</a:t>
            </a:r>
          </a:p>
          <a:p>
            <a:pPr eaLnBrk="1" hangingPunct="1">
              <a:lnSpc>
                <a:spcPct val="80000"/>
              </a:lnSpc>
              <a:buFontTx/>
              <a:buNone/>
            </a:pPr>
            <a:r>
              <a:rPr lang="en-US" altLang="ja-JP" sz="2800" b="1"/>
              <a:t>    $dumpfile(“adder.vcd”);</a:t>
            </a:r>
          </a:p>
          <a:p>
            <a:pPr eaLnBrk="1" hangingPunct="1">
              <a:lnSpc>
                <a:spcPct val="80000"/>
              </a:lnSpc>
              <a:buFontTx/>
              <a:buNone/>
            </a:pPr>
            <a:r>
              <a:rPr lang="en-US" altLang="ja-JP" sz="2800" b="1"/>
              <a:t>    $dumpvars(0,adder_1);</a:t>
            </a:r>
          </a:p>
          <a:p>
            <a:pPr eaLnBrk="1" hangingPunct="1">
              <a:lnSpc>
                <a:spcPct val="80000"/>
              </a:lnSpc>
              <a:buFontTx/>
              <a:buNone/>
            </a:pPr>
            <a:r>
              <a:rPr lang="en-US" altLang="ja-JP" sz="2800" b="1"/>
              <a:t>    ina &lt;= 1’b0;</a:t>
            </a:r>
          </a:p>
          <a:p>
            <a:pPr eaLnBrk="1" hangingPunct="1">
              <a:lnSpc>
                <a:spcPct val="80000"/>
              </a:lnSpc>
              <a:buFontTx/>
              <a:buNone/>
            </a:pPr>
            <a:r>
              <a:rPr lang="en-US" altLang="ja-JP" sz="2800" b="1"/>
              <a:t>    inb &lt;= 1’b0;</a:t>
            </a:r>
          </a:p>
          <a:p>
            <a:pPr eaLnBrk="1" hangingPunct="1">
              <a:lnSpc>
                <a:spcPct val="80000"/>
              </a:lnSpc>
              <a:buFontTx/>
              <a:buNone/>
            </a:pPr>
            <a:r>
              <a:rPr lang="en-US" altLang="ja-JP" sz="2800" b="1"/>
              <a:t>  #STEP</a:t>
            </a:r>
          </a:p>
          <a:p>
            <a:pPr eaLnBrk="1" hangingPunct="1">
              <a:lnSpc>
                <a:spcPct val="80000"/>
              </a:lnSpc>
              <a:buFontTx/>
              <a:buNone/>
            </a:pPr>
            <a:r>
              <a:rPr lang="en-US" altLang="ja-JP" sz="2800" b="1"/>
              <a:t>    $display(“a:%b b:%b s:%b”, ina,inb,outs);</a:t>
            </a:r>
          </a:p>
          <a:p>
            <a:pPr eaLnBrk="1" hangingPunct="1">
              <a:lnSpc>
                <a:spcPct val="80000"/>
              </a:lnSpc>
              <a:buFontTx/>
              <a:buNone/>
            </a:pPr>
            <a:r>
              <a:rPr lang="en-US" altLang="ja-JP" sz="2800" b="1"/>
              <a:t>    ina &lt;= 1’b0;</a:t>
            </a:r>
          </a:p>
          <a:p>
            <a:pPr eaLnBrk="1" hangingPunct="1">
              <a:lnSpc>
                <a:spcPct val="80000"/>
              </a:lnSpc>
              <a:buFontTx/>
              <a:buNone/>
            </a:pPr>
            <a:r>
              <a:rPr lang="en-US" altLang="ja-JP" sz="2800" b="1"/>
              <a:t>    inb &lt;= 1’b1;</a:t>
            </a:r>
          </a:p>
          <a:p>
            <a:pPr eaLnBrk="1" hangingPunct="1">
              <a:lnSpc>
                <a:spcPct val="80000"/>
              </a:lnSpc>
              <a:buFontTx/>
              <a:buNone/>
            </a:pPr>
            <a:r>
              <a:rPr lang="en-US" altLang="ja-JP" sz="2800" b="1"/>
              <a:t> #STEP</a:t>
            </a:r>
          </a:p>
          <a:p>
            <a:pPr eaLnBrk="1" hangingPunct="1">
              <a:lnSpc>
                <a:spcPct val="80000"/>
              </a:lnSpc>
            </a:pPr>
            <a:endParaRPr lang="en-US" altLang="ja-JP" sz="2800"/>
          </a:p>
        </p:txBody>
      </p:sp>
      <p:sp>
        <p:nvSpPr>
          <p:cNvPr id="15364" name="Text Box 4"/>
          <p:cNvSpPr txBox="1">
            <a:spLocks noChangeArrowheads="1"/>
          </p:cNvSpPr>
          <p:nvPr/>
        </p:nvSpPr>
        <p:spPr bwMode="auto">
          <a:xfrm>
            <a:off x="2967038" y="1289050"/>
            <a:ext cx="377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initial</a:t>
            </a:r>
            <a:r>
              <a:rPr lang="ja-JP" altLang="en-US"/>
              <a:t>文はシミュレーションを一回実行</a:t>
            </a:r>
          </a:p>
        </p:txBody>
      </p:sp>
      <p:sp>
        <p:nvSpPr>
          <p:cNvPr id="15365" name="Text Box 5"/>
          <p:cNvSpPr txBox="1">
            <a:spLocks noChangeArrowheads="1"/>
          </p:cNvSpPr>
          <p:nvPr/>
        </p:nvSpPr>
        <p:spPr bwMode="auto">
          <a:xfrm>
            <a:off x="5148263" y="2046288"/>
            <a:ext cx="2068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波形ファイルを指定</a:t>
            </a:r>
          </a:p>
        </p:txBody>
      </p:sp>
      <p:sp>
        <p:nvSpPr>
          <p:cNvPr id="15366" name="Text Box 6"/>
          <p:cNvSpPr txBox="1">
            <a:spLocks noChangeArrowheads="1"/>
          </p:cNvSpPr>
          <p:nvPr/>
        </p:nvSpPr>
        <p:spPr bwMode="auto">
          <a:xfrm>
            <a:off x="5003800" y="2492375"/>
            <a:ext cx="2166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記録する範囲を指定</a:t>
            </a:r>
          </a:p>
        </p:txBody>
      </p:sp>
      <p:sp>
        <p:nvSpPr>
          <p:cNvPr id="15367" name="Text Box 7"/>
          <p:cNvSpPr txBox="1">
            <a:spLocks noChangeArrowheads="1"/>
          </p:cNvSpPr>
          <p:nvPr/>
        </p:nvSpPr>
        <p:spPr bwMode="auto">
          <a:xfrm>
            <a:off x="3995738" y="3082925"/>
            <a:ext cx="31099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reg</a:t>
            </a:r>
            <a:r>
              <a:rPr lang="ja-JP" altLang="en-US"/>
              <a:t>文にはブロッキング代入</a:t>
            </a:r>
            <a:r>
              <a:rPr lang="en-US" altLang="ja-JP"/>
              <a:t>&lt;=</a:t>
            </a:r>
          </a:p>
          <a:p>
            <a:pPr eaLnBrk="1" hangingPunct="1"/>
            <a:r>
              <a:rPr lang="ja-JP" altLang="en-US"/>
              <a:t>（これも後に紹介する）</a:t>
            </a:r>
          </a:p>
          <a:p>
            <a:pPr eaLnBrk="1" hangingPunct="1"/>
            <a:r>
              <a:rPr lang="ja-JP" altLang="en-US"/>
              <a:t>ここでは入力を制御</a:t>
            </a:r>
          </a:p>
        </p:txBody>
      </p:sp>
      <p:sp>
        <p:nvSpPr>
          <p:cNvPr id="15368" name="Text Box 8"/>
          <p:cNvSpPr txBox="1">
            <a:spLocks noChangeArrowheads="1"/>
          </p:cNvSpPr>
          <p:nvPr/>
        </p:nvSpPr>
        <p:spPr bwMode="auto">
          <a:xfrm>
            <a:off x="1958975" y="372268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時間消費</a:t>
            </a:r>
          </a:p>
        </p:txBody>
      </p:sp>
      <p:sp>
        <p:nvSpPr>
          <p:cNvPr id="15369" name="Text Box 9"/>
          <p:cNvSpPr txBox="1">
            <a:spLocks noChangeArrowheads="1"/>
          </p:cNvSpPr>
          <p:nvPr/>
        </p:nvSpPr>
        <p:spPr bwMode="auto">
          <a:xfrm>
            <a:off x="4859338" y="4652963"/>
            <a:ext cx="32178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値の表示、プリント文と似ている</a:t>
            </a:r>
          </a:p>
          <a:p>
            <a:pPr eaLnBrk="1" hangingPunct="1"/>
            <a:r>
              <a:rPr lang="ja-JP" altLang="en-US"/>
              <a:t>％ｂで</a:t>
            </a:r>
            <a:r>
              <a:rPr lang="en-US" altLang="ja-JP"/>
              <a:t>2</a:t>
            </a:r>
            <a:r>
              <a:rPr lang="ja-JP" altLang="en-US"/>
              <a:t>進数表示</a:t>
            </a:r>
          </a:p>
          <a:p>
            <a:pPr eaLnBrk="1" hangingPunct="1"/>
            <a:r>
              <a:rPr lang="ja-JP" altLang="en-US"/>
              <a:t>リターンは自動的に入る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a:t>授業のやり方</a:t>
            </a:r>
          </a:p>
        </p:txBody>
      </p:sp>
      <p:sp>
        <p:nvSpPr>
          <p:cNvPr id="5123" name="Rectangle 3"/>
          <p:cNvSpPr>
            <a:spLocks noGrp="1" noChangeArrowheads="1"/>
          </p:cNvSpPr>
          <p:nvPr>
            <p:ph type="body" idx="1"/>
          </p:nvPr>
        </p:nvSpPr>
        <p:spPr>
          <a:xfrm>
            <a:off x="228600" y="1401919"/>
            <a:ext cx="8686800" cy="5179714"/>
          </a:xfrm>
        </p:spPr>
        <p:txBody>
          <a:bodyPr/>
          <a:lstStyle/>
          <a:p>
            <a:pPr marL="0" indent="0" eaLnBrk="1" hangingPunct="1">
              <a:lnSpc>
                <a:spcPct val="80000"/>
              </a:lnSpc>
              <a:buNone/>
            </a:pPr>
            <a:endParaRPr lang="ja-JP" altLang="en-US" sz="2400" dirty="0"/>
          </a:p>
          <a:p>
            <a:pPr eaLnBrk="1" hangingPunct="1">
              <a:lnSpc>
                <a:spcPct val="80000"/>
              </a:lnSpc>
            </a:pPr>
            <a:r>
              <a:rPr lang="ja-JP" altLang="en-US" sz="2400" dirty="0"/>
              <a:t>授業資料は</a:t>
            </a:r>
            <a:r>
              <a:rPr lang="en-US" altLang="ja-JP" sz="2400" dirty="0">
                <a:hlinkClick r:id="rId3"/>
              </a:rPr>
              <a:t>http://www.am.ics.keio.ac.jp</a:t>
            </a:r>
            <a:r>
              <a:rPr lang="ja-JP" altLang="en-US" sz="2400" dirty="0"/>
              <a:t>および</a:t>
            </a:r>
            <a:r>
              <a:rPr lang="en-US" altLang="ja-JP" sz="2400" dirty="0"/>
              <a:t>K-LMS</a:t>
            </a:r>
            <a:r>
              <a:rPr lang="ja-JP" altLang="en-US" sz="2400" dirty="0"/>
              <a:t>に掲示</a:t>
            </a:r>
          </a:p>
          <a:p>
            <a:pPr eaLnBrk="1" hangingPunct="1">
              <a:lnSpc>
                <a:spcPct val="80000"/>
              </a:lnSpc>
            </a:pPr>
            <a:r>
              <a:rPr lang="ja-JP" altLang="en-US" sz="2400" dirty="0"/>
              <a:t>授業を</a:t>
            </a:r>
            <a:r>
              <a:rPr lang="en-US" altLang="ja-JP" sz="2400" dirty="0"/>
              <a:t>90</a:t>
            </a:r>
            <a:r>
              <a:rPr lang="ja-JP" altLang="en-US" sz="2400" dirty="0"/>
              <a:t>分、演習を</a:t>
            </a:r>
            <a:r>
              <a:rPr lang="en-US" altLang="ja-JP" sz="2400" dirty="0"/>
              <a:t>90</a:t>
            </a:r>
            <a:r>
              <a:rPr lang="ja-JP" altLang="en-US" sz="2400" dirty="0"/>
              <a:t>分→</a:t>
            </a:r>
            <a:r>
              <a:rPr lang="en-US" altLang="ja-JP" sz="2400" dirty="0"/>
              <a:t>3</a:t>
            </a:r>
            <a:r>
              <a:rPr lang="ja-JP" altLang="en-US" sz="2400" dirty="0"/>
              <a:t>単位はやや単位効率が悪いがその分調整する</a:t>
            </a:r>
            <a:endParaRPr lang="en-US" altLang="ja-JP" sz="2400" dirty="0"/>
          </a:p>
          <a:p>
            <a:pPr eaLnBrk="1" hangingPunct="1">
              <a:lnSpc>
                <a:spcPct val="80000"/>
              </a:lnSpc>
            </a:pPr>
            <a:r>
              <a:rPr lang="ja-JP" altLang="en-US" sz="2400" dirty="0"/>
              <a:t>原則として時間内に演習を提出する、その場で</a:t>
            </a:r>
            <a:r>
              <a:rPr lang="en-US" altLang="ja-JP" sz="2400" dirty="0"/>
              <a:t>OK/NG</a:t>
            </a:r>
            <a:r>
              <a:rPr lang="ja-JP" altLang="en-US" sz="2400" dirty="0"/>
              <a:t>を出す</a:t>
            </a:r>
          </a:p>
          <a:p>
            <a:pPr eaLnBrk="1" hangingPunct="1">
              <a:lnSpc>
                <a:spcPct val="80000"/>
              </a:lnSpc>
            </a:pPr>
            <a:r>
              <a:rPr lang="ja-JP" altLang="en-US" sz="2400" dirty="0"/>
              <a:t>成績の付け方</a:t>
            </a:r>
          </a:p>
          <a:p>
            <a:pPr lvl="1" eaLnBrk="1" hangingPunct="1">
              <a:lnSpc>
                <a:spcPct val="80000"/>
              </a:lnSpc>
            </a:pPr>
            <a:r>
              <a:rPr lang="ja-JP" altLang="en-US" sz="2000" dirty="0"/>
              <a:t>試験＋演習（各回</a:t>
            </a:r>
            <a:r>
              <a:rPr lang="en-US" altLang="ja-JP" sz="2000" dirty="0"/>
              <a:t>5</a:t>
            </a:r>
            <a:r>
              <a:rPr lang="ja-JP" altLang="en-US" sz="2000" dirty="0"/>
              <a:t>点、間違うと</a:t>
            </a:r>
            <a:r>
              <a:rPr lang="en-US" altLang="ja-JP" sz="2000" dirty="0"/>
              <a:t>0</a:t>
            </a:r>
            <a:r>
              <a:rPr lang="ja-JP" altLang="en-US" sz="2000" dirty="0"/>
              <a:t>点）により付ける</a:t>
            </a:r>
            <a:endParaRPr lang="en-US" altLang="ja-JP" sz="2000" dirty="0"/>
          </a:p>
          <a:p>
            <a:pPr lvl="1" eaLnBrk="1" hangingPunct="1">
              <a:lnSpc>
                <a:spcPct val="80000"/>
              </a:lnSpc>
            </a:pPr>
            <a:r>
              <a:rPr lang="ja-JP" altLang="en-US" sz="2000" dirty="0"/>
              <a:t>試験は、他の科目を優先にする→この科目は演習でなんとかなるので</a:t>
            </a:r>
          </a:p>
          <a:p>
            <a:pPr lvl="1" eaLnBrk="1" hangingPunct="1">
              <a:lnSpc>
                <a:spcPct val="80000"/>
              </a:lnSpc>
            </a:pPr>
            <a:r>
              <a:rPr lang="ja-JP" altLang="en-US" sz="2000" dirty="0"/>
              <a:t>休んだ場合、後から提出してもよい</a:t>
            </a:r>
          </a:p>
          <a:p>
            <a:pPr lvl="1" eaLnBrk="1" hangingPunct="1">
              <a:lnSpc>
                <a:spcPct val="80000"/>
              </a:lnSpc>
            </a:pPr>
            <a:r>
              <a:rPr lang="ja-JP" altLang="en-US" sz="2000" dirty="0"/>
              <a:t>この科目は楽に単位が取れるという意味で楽勝科目ではないが、</a:t>
            </a:r>
            <a:r>
              <a:rPr lang="en-US" altLang="ja-JP" sz="2000" dirty="0"/>
              <a:t>A</a:t>
            </a:r>
            <a:r>
              <a:rPr lang="ja-JP" altLang="en-US" sz="2000" dirty="0"/>
              <a:t>の比率は高い→普通に演習を提出し、試験前にちょっと勉強すれば</a:t>
            </a:r>
            <a:r>
              <a:rPr lang="en-US" altLang="ja-JP" sz="2000" dirty="0"/>
              <a:t>A</a:t>
            </a:r>
            <a:r>
              <a:rPr lang="ja-JP" altLang="en-US" sz="2000" dirty="0"/>
              <a:t>が取れる！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ja-JP"/>
              <a:t>Verilog-HDL</a:t>
            </a:r>
            <a:r>
              <a:rPr lang="ja-JP" altLang="en-US"/>
              <a:t>のシミュレーション</a:t>
            </a:r>
          </a:p>
        </p:txBody>
      </p:sp>
      <p:sp>
        <p:nvSpPr>
          <p:cNvPr id="16387" name="Rectangle 3"/>
          <p:cNvSpPr>
            <a:spLocks noGrp="1" noChangeArrowheads="1"/>
          </p:cNvSpPr>
          <p:nvPr>
            <p:ph type="body" idx="1"/>
          </p:nvPr>
        </p:nvSpPr>
        <p:spPr/>
        <p:txBody>
          <a:bodyPr/>
          <a:lstStyle/>
          <a:p>
            <a:pPr eaLnBrk="1" hangingPunct="1">
              <a:lnSpc>
                <a:spcPct val="80000"/>
              </a:lnSpc>
            </a:pPr>
            <a:r>
              <a:rPr lang="en-US" altLang="ja-JP" sz="2800" dirty="0" err="1"/>
              <a:t>Ikarus</a:t>
            </a:r>
            <a:r>
              <a:rPr lang="en-US" altLang="ja-JP" sz="2800" dirty="0"/>
              <a:t> Verilog</a:t>
            </a:r>
            <a:r>
              <a:rPr lang="ja-JP" altLang="en-US" sz="2800" dirty="0"/>
              <a:t>を利用</a:t>
            </a:r>
          </a:p>
          <a:p>
            <a:pPr lvl="1" eaLnBrk="1" hangingPunct="1">
              <a:lnSpc>
                <a:spcPct val="80000"/>
              </a:lnSpc>
              <a:buFontTx/>
              <a:buNone/>
            </a:pPr>
            <a:r>
              <a:rPr lang="ja-JP" altLang="en-US" sz="2400" dirty="0"/>
              <a:t>〇コンパイル型のフリーソフトウェア</a:t>
            </a:r>
          </a:p>
          <a:p>
            <a:pPr lvl="2" eaLnBrk="1" hangingPunct="1">
              <a:lnSpc>
                <a:spcPct val="80000"/>
              </a:lnSpc>
            </a:pPr>
            <a:r>
              <a:rPr lang="en-US" altLang="ja-JP" sz="2000" dirty="0"/>
              <a:t>Linux, Windows</a:t>
            </a:r>
            <a:r>
              <a:rPr lang="ja-JP" altLang="en-US" sz="2000" dirty="0"/>
              <a:t>マシンにインストール可能</a:t>
            </a:r>
          </a:p>
          <a:p>
            <a:pPr lvl="2" eaLnBrk="1" hangingPunct="1">
              <a:lnSpc>
                <a:spcPct val="80000"/>
              </a:lnSpc>
            </a:pPr>
            <a:r>
              <a:rPr lang="en-US" altLang="ja-JP" sz="2000" dirty="0" err="1"/>
              <a:t>iverilog</a:t>
            </a:r>
            <a:r>
              <a:rPr lang="en-US" altLang="ja-JP" sz="2000" dirty="0"/>
              <a:t> </a:t>
            </a:r>
            <a:r>
              <a:rPr lang="en-US" altLang="ja-JP" sz="2000" dirty="0" err="1"/>
              <a:t>XX.v</a:t>
            </a:r>
            <a:r>
              <a:rPr lang="ja-JP" altLang="en-US" sz="2000" dirty="0"/>
              <a:t>でコンパイル、必要なファイルを全部書く</a:t>
            </a:r>
          </a:p>
          <a:p>
            <a:pPr lvl="2" eaLnBrk="1" hangingPunct="1">
              <a:lnSpc>
                <a:spcPct val="80000"/>
              </a:lnSpc>
            </a:pPr>
            <a:r>
              <a:rPr lang="en-US" altLang="ja-JP" sz="2000" dirty="0" err="1"/>
              <a:t>vvp</a:t>
            </a:r>
            <a:r>
              <a:rPr lang="en-US" altLang="ja-JP" sz="2000" dirty="0"/>
              <a:t> </a:t>
            </a:r>
            <a:r>
              <a:rPr lang="en-US" altLang="ja-JP" sz="2000" dirty="0" err="1"/>
              <a:t>a.out</a:t>
            </a:r>
            <a:r>
              <a:rPr lang="ja-JP" altLang="en-US" sz="2000" dirty="0"/>
              <a:t>（あるいは単に</a:t>
            </a:r>
            <a:r>
              <a:rPr lang="en-US" altLang="ja-JP" sz="2000" dirty="0"/>
              <a:t>./</a:t>
            </a:r>
            <a:r>
              <a:rPr lang="en-US" altLang="ja-JP" sz="2000" dirty="0" err="1"/>
              <a:t>a.out</a:t>
            </a:r>
            <a:r>
              <a:rPr lang="en-US" altLang="ja-JP" sz="2000" dirty="0"/>
              <a:t>)</a:t>
            </a:r>
            <a:r>
              <a:rPr lang="ja-JP" altLang="en-US" sz="2000" dirty="0"/>
              <a:t>で実行、かなり高速</a:t>
            </a:r>
          </a:p>
          <a:p>
            <a:pPr lvl="1" eaLnBrk="1" hangingPunct="1">
              <a:lnSpc>
                <a:spcPct val="80000"/>
              </a:lnSpc>
              <a:buFontTx/>
              <a:buNone/>
            </a:pPr>
            <a:r>
              <a:rPr lang="ja-JP" altLang="en-US" sz="2400" dirty="0"/>
              <a:t>〇</a:t>
            </a:r>
            <a:r>
              <a:rPr lang="en-US" altLang="ja-JP" sz="2400" dirty="0"/>
              <a:t>Verilog2000</a:t>
            </a:r>
            <a:r>
              <a:rPr lang="ja-JP" altLang="en-US" sz="2400" dirty="0"/>
              <a:t>に対応</a:t>
            </a:r>
          </a:p>
          <a:p>
            <a:pPr lvl="1" eaLnBrk="1" hangingPunct="1">
              <a:lnSpc>
                <a:spcPct val="80000"/>
              </a:lnSpc>
              <a:buFontTx/>
              <a:buNone/>
            </a:pPr>
            <a:r>
              <a:rPr lang="en-US" altLang="ja-JP" sz="2400" dirty="0"/>
              <a:t>×</a:t>
            </a:r>
            <a:r>
              <a:rPr lang="ja-JP" altLang="en-US" sz="2400" dirty="0"/>
              <a:t>遅延付シミュレーションができない</a:t>
            </a:r>
          </a:p>
          <a:p>
            <a:pPr eaLnBrk="1" hangingPunct="1">
              <a:lnSpc>
                <a:spcPct val="80000"/>
              </a:lnSpc>
            </a:pPr>
            <a:r>
              <a:rPr lang="ja-JP" altLang="en-US" sz="2800" dirty="0"/>
              <a:t>波形</a:t>
            </a:r>
            <a:r>
              <a:rPr lang="en-US" altLang="ja-JP" sz="2800" dirty="0"/>
              <a:t>Viewer</a:t>
            </a:r>
            <a:r>
              <a:rPr lang="ja-JP" altLang="en-US" sz="2800" dirty="0"/>
              <a:t>は</a:t>
            </a:r>
            <a:r>
              <a:rPr lang="en-US" altLang="ja-JP" sz="2800" dirty="0" err="1"/>
              <a:t>gtkwave</a:t>
            </a:r>
            <a:endParaRPr lang="en-US" altLang="ja-JP" sz="2800" dirty="0"/>
          </a:p>
          <a:p>
            <a:pPr lvl="1" eaLnBrk="1" hangingPunct="1">
              <a:lnSpc>
                <a:spcPct val="80000"/>
              </a:lnSpc>
              <a:buFontTx/>
              <a:buNone/>
            </a:pPr>
            <a:r>
              <a:rPr lang="ja-JP" altLang="en-US" sz="2400" dirty="0"/>
              <a:t>〇フリーソフトウェア</a:t>
            </a:r>
          </a:p>
          <a:p>
            <a:pPr lvl="2" eaLnBrk="1" hangingPunct="1">
              <a:lnSpc>
                <a:spcPct val="80000"/>
              </a:lnSpc>
              <a:buFontTx/>
              <a:buNone/>
            </a:pPr>
            <a:r>
              <a:rPr lang="en-US" altLang="ja-JP" sz="2000" dirty="0" err="1"/>
              <a:t>Linux,Windows</a:t>
            </a:r>
            <a:r>
              <a:rPr lang="ja-JP" altLang="en-US" sz="2000" dirty="0"/>
              <a:t>マシンにインストール可能</a:t>
            </a:r>
          </a:p>
          <a:p>
            <a:pPr lvl="2" eaLnBrk="1" hangingPunct="1">
              <a:lnSpc>
                <a:spcPct val="80000"/>
              </a:lnSpc>
              <a:buFontTx/>
              <a:buNone/>
            </a:pPr>
            <a:r>
              <a:rPr lang="en-US" altLang="ja-JP" sz="2000" dirty="0" err="1"/>
              <a:t>gtkwave</a:t>
            </a:r>
            <a:r>
              <a:rPr lang="en-US" altLang="ja-JP" sz="2000" dirty="0"/>
              <a:t> </a:t>
            </a:r>
            <a:r>
              <a:rPr lang="en-US" altLang="ja-JP" sz="2000" dirty="0" err="1"/>
              <a:t>XX.vcd</a:t>
            </a:r>
            <a:r>
              <a:rPr lang="ja-JP" altLang="en-US" sz="2000" dirty="0"/>
              <a:t>で起動</a:t>
            </a:r>
          </a:p>
          <a:p>
            <a:pPr lvl="2" eaLnBrk="1" hangingPunct="1">
              <a:lnSpc>
                <a:spcPct val="80000"/>
              </a:lnSpc>
              <a:buFontTx/>
              <a:buNone/>
            </a:pPr>
            <a:r>
              <a:rPr lang="ja-JP" altLang="en-US" sz="2000" dirty="0"/>
              <a:t>基本的な</a:t>
            </a:r>
            <a:r>
              <a:rPr lang="en-US" altLang="ja-JP" sz="2000" dirty="0"/>
              <a:t>Viewer</a:t>
            </a:r>
            <a:r>
              <a:rPr lang="ja-JP" altLang="en-US" sz="2000" dirty="0"/>
              <a:t>の機能は全て持つ</a:t>
            </a:r>
          </a:p>
          <a:p>
            <a:pPr lvl="1" eaLnBrk="1" hangingPunct="1">
              <a:lnSpc>
                <a:spcPct val="80000"/>
              </a:lnSpc>
              <a:buFontTx/>
              <a:buNone/>
            </a:pPr>
            <a:r>
              <a:rPr lang="en-US" altLang="ja-JP" sz="2400" dirty="0"/>
              <a:t>×</a:t>
            </a:r>
            <a:r>
              <a:rPr lang="ja-JP" altLang="en-US" sz="2400" dirty="0"/>
              <a:t>他の</a:t>
            </a:r>
            <a:r>
              <a:rPr lang="en-US" altLang="ja-JP" sz="2400" dirty="0"/>
              <a:t>Viewer</a:t>
            </a:r>
            <a:r>
              <a:rPr lang="ja-JP" altLang="en-US" sz="2400" dirty="0"/>
              <a:t>に比べて少し使いにくいかも</a:t>
            </a:r>
            <a:r>
              <a:rPr lang="ja-JP" altLang="en-US" sz="2400" dirty="0" err="1"/>
              <a:t>、、</a:t>
            </a:r>
            <a:endParaRPr lang="ja-JP" altLang="en-US" sz="2400" dirty="0"/>
          </a:p>
          <a:p>
            <a:pPr lvl="1" eaLnBrk="1" hangingPunct="1">
              <a:lnSpc>
                <a:spcPct val="80000"/>
              </a:lnSpc>
            </a:pPr>
            <a:endParaRPr lang="en-US" altLang="ja-JP"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ではやってみよう</a:t>
            </a:r>
          </a:p>
        </p:txBody>
      </p:sp>
      <p:sp>
        <p:nvSpPr>
          <p:cNvPr id="3" name="コンテンツ プレースホルダー 2"/>
          <p:cNvSpPr>
            <a:spLocks noGrp="1"/>
          </p:cNvSpPr>
          <p:nvPr>
            <p:ph idx="1"/>
          </p:nvPr>
        </p:nvSpPr>
        <p:spPr>
          <a:xfrm>
            <a:off x="323528" y="1124744"/>
            <a:ext cx="8229600" cy="4525963"/>
          </a:xfrm>
        </p:spPr>
        <p:txBody>
          <a:bodyPr/>
          <a:lstStyle/>
          <a:p>
            <a:pPr marL="0" indent="0">
              <a:buNone/>
            </a:pPr>
            <a:r>
              <a:rPr kumimoji="1" lang="en-US" altLang="ja-JP" dirty="0" err="1"/>
              <a:t>iverilog</a:t>
            </a:r>
            <a:r>
              <a:rPr kumimoji="1" lang="en-US" altLang="ja-JP" dirty="0"/>
              <a:t> </a:t>
            </a:r>
            <a:r>
              <a:rPr kumimoji="1" lang="en-US" altLang="ja-JP" dirty="0" err="1"/>
              <a:t>test.v</a:t>
            </a:r>
            <a:r>
              <a:rPr kumimoji="1" lang="en-US" altLang="ja-JP" dirty="0"/>
              <a:t> </a:t>
            </a:r>
            <a:r>
              <a:rPr kumimoji="1" lang="en-US" altLang="ja-JP" dirty="0" err="1"/>
              <a:t>adder.v</a:t>
            </a:r>
            <a:endParaRPr kumimoji="1" lang="en-US" altLang="ja-JP" dirty="0"/>
          </a:p>
          <a:p>
            <a:pPr marL="0" indent="0">
              <a:buNone/>
            </a:pPr>
            <a:r>
              <a:rPr lang="en-US" altLang="ja-JP" dirty="0"/>
              <a:t>./</a:t>
            </a:r>
            <a:r>
              <a:rPr lang="en-US" altLang="ja-JP" dirty="0" err="1"/>
              <a:t>a.out</a:t>
            </a:r>
            <a:endParaRPr lang="en-US" altLang="ja-JP" dirty="0"/>
          </a:p>
          <a:p>
            <a:pPr marL="0" indent="0">
              <a:buNone/>
            </a:pPr>
            <a:r>
              <a:rPr kumimoji="1" lang="ja-JP" altLang="en-US" dirty="0"/>
              <a:t>結果が表示される</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456" y="2780928"/>
            <a:ext cx="7668344" cy="3915617"/>
          </a:xfrm>
          <a:prstGeom prst="rect">
            <a:avLst/>
          </a:prstGeom>
        </p:spPr>
      </p:pic>
    </p:spTree>
    <p:extLst>
      <p:ext uri="{BB962C8B-B14F-4D97-AF65-F5344CB8AC3E}">
        <p14:creationId xmlns:p14="http://schemas.microsoft.com/office/powerpoint/2010/main" val="3829126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694" y="46894"/>
            <a:ext cx="8229600" cy="1143000"/>
          </a:xfrm>
        </p:spPr>
        <p:txBody>
          <a:bodyPr/>
          <a:lstStyle/>
          <a:p>
            <a:r>
              <a:rPr kumimoji="1" lang="en-US" altLang="ja-JP" dirty="0" err="1"/>
              <a:t>gtkwave</a:t>
            </a:r>
            <a:r>
              <a:rPr kumimoji="1" lang="ja-JP" altLang="en-US" dirty="0"/>
              <a:t>を使って見よう</a:t>
            </a:r>
          </a:p>
        </p:txBody>
      </p:sp>
      <p:sp>
        <p:nvSpPr>
          <p:cNvPr id="3" name="コンテンツ プレースホルダー 2"/>
          <p:cNvSpPr>
            <a:spLocks noGrp="1"/>
          </p:cNvSpPr>
          <p:nvPr>
            <p:ph idx="1"/>
          </p:nvPr>
        </p:nvSpPr>
        <p:spPr>
          <a:xfrm>
            <a:off x="490314" y="1130015"/>
            <a:ext cx="8229600" cy="4525963"/>
          </a:xfrm>
        </p:spPr>
        <p:txBody>
          <a:bodyPr/>
          <a:lstStyle/>
          <a:p>
            <a:r>
              <a:rPr kumimoji="1" lang="en-US" altLang="ja-JP" dirty="0" err="1"/>
              <a:t>gtkwave</a:t>
            </a:r>
            <a:r>
              <a:rPr kumimoji="1" lang="ja-JP" altLang="en-US" dirty="0"/>
              <a:t>は強力なデバッグ用ツール</a:t>
            </a:r>
            <a:endParaRPr kumimoji="1" lang="en-US" altLang="ja-JP" dirty="0"/>
          </a:p>
          <a:p>
            <a:r>
              <a:rPr lang="ja-JP" altLang="en-US" dirty="0"/>
              <a:t>これなしではとても演習は乗り切れない！</a:t>
            </a:r>
            <a:endParaRPr lang="en-US" altLang="ja-JP" dirty="0"/>
          </a:p>
          <a:p>
            <a:pPr marL="0" indent="0">
              <a:buNone/>
            </a:pPr>
            <a:r>
              <a:rPr kumimoji="1" lang="en-US" altLang="ja-JP" dirty="0" err="1"/>
              <a:t>gtkwave</a:t>
            </a:r>
            <a:r>
              <a:rPr kumimoji="1" lang="en-US" altLang="ja-JP" dirty="0"/>
              <a:t> </a:t>
            </a:r>
            <a:r>
              <a:rPr kumimoji="1" lang="en-US" altLang="ja-JP" dirty="0" err="1"/>
              <a:t>adder.vcd</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47" y="3353024"/>
            <a:ext cx="8543933" cy="5126360"/>
          </a:xfrm>
          <a:prstGeom prst="rect">
            <a:avLst/>
          </a:prstGeom>
        </p:spPr>
      </p:pic>
      <p:cxnSp>
        <p:nvCxnSpPr>
          <p:cNvPr id="6" name="直線矢印コネクタ 5"/>
          <p:cNvCxnSpPr/>
          <p:nvPr/>
        </p:nvCxnSpPr>
        <p:spPr>
          <a:xfrm flipH="1">
            <a:off x="490314" y="3284984"/>
            <a:ext cx="1993454"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93016" y="2995839"/>
            <a:ext cx="1293944" cy="646331"/>
          </a:xfrm>
          <a:prstGeom prst="rect">
            <a:avLst/>
          </a:prstGeom>
          <a:noFill/>
        </p:spPr>
        <p:txBody>
          <a:bodyPr wrap="none" rtlCol="0">
            <a:spAutoFit/>
          </a:bodyPr>
          <a:lstStyle/>
          <a:p>
            <a:r>
              <a:rPr kumimoji="1" lang="en-US" altLang="ja-JP" dirty="0"/>
              <a:t>+</a:t>
            </a:r>
            <a:r>
              <a:rPr kumimoji="1" lang="ja-JP" altLang="en-US" dirty="0"/>
              <a:t>をクリック</a:t>
            </a:r>
            <a:r>
              <a:rPr lang="en-US" altLang="ja-JP" dirty="0"/>
              <a:t> </a:t>
            </a:r>
          </a:p>
          <a:p>
            <a:endParaRPr kumimoji="1" lang="ja-JP" altLang="en-US" dirty="0"/>
          </a:p>
        </p:txBody>
      </p:sp>
    </p:spTree>
    <p:extLst>
      <p:ext uri="{BB962C8B-B14F-4D97-AF65-F5344CB8AC3E}">
        <p14:creationId xmlns:p14="http://schemas.microsoft.com/office/powerpoint/2010/main" val="153846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36" y="1268760"/>
            <a:ext cx="8455711" cy="5073427"/>
          </a:xfrm>
        </p:spPr>
      </p:pic>
      <p:sp>
        <p:nvSpPr>
          <p:cNvPr id="5" name="テキスト ボックス 4"/>
          <p:cNvSpPr txBox="1"/>
          <p:nvPr/>
        </p:nvSpPr>
        <p:spPr>
          <a:xfrm>
            <a:off x="471636" y="404664"/>
            <a:ext cx="7241085" cy="461665"/>
          </a:xfrm>
          <a:prstGeom prst="rect">
            <a:avLst/>
          </a:prstGeom>
          <a:noFill/>
        </p:spPr>
        <p:txBody>
          <a:bodyPr wrap="none" rtlCol="0">
            <a:spAutoFit/>
          </a:bodyPr>
          <a:lstStyle/>
          <a:p>
            <a:r>
              <a:rPr kumimoji="1" lang="ja-JP" altLang="en-US" sz="2400" dirty="0"/>
              <a:t>モジュール名をクリックすると信号名が下の窓に表れる</a:t>
            </a:r>
          </a:p>
        </p:txBody>
      </p:sp>
      <p:cxnSp>
        <p:nvCxnSpPr>
          <p:cNvPr id="7" name="直線矢印コネクタ 6"/>
          <p:cNvCxnSpPr/>
          <p:nvPr/>
        </p:nvCxnSpPr>
        <p:spPr>
          <a:xfrm>
            <a:off x="683568" y="836712"/>
            <a:ext cx="648072" cy="1368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710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559518" cy="5135711"/>
          </a:xfrm>
        </p:spPr>
      </p:pic>
      <p:sp>
        <p:nvSpPr>
          <p:cNvPr id="5" name="テキスト ボックス 4"/>
          <p:cNvSpPr txBox="1"/>
          <p:nvPr/>
        </p:nvSpPr>
        <p:spPr>
          <a:xfrm>
            <a:off x="820402" y="188640"/>
            <a:ext cx="7375737" cy="830997"/>
          </a:xfrm>
          <a:prstGeom prst="rect">
            <a:avLst/>
          </a:prstGeom>
          <a:noFill/>
        </p:spPr>
        <p:txBody>
          <a:bodyPr wrap="none" rtlCol="0">
            <a:spAutoFit/>
          </a:bodyPr>
          <a:lstStyle/>
          <a:p>
            <a:r>
              <a:rPr lang="ja-JP" altLang="en-US" sz="2400" dirty="0"/>
              <a:t>信号を選択して</a:t>
            </a:r>
            <a:r>
              <a:rPr lang="en-US" altLang="ja-JP" sz="2400" dirty="0"/>
              <a:t>Append</a:t>
            </a:r>
            <a:r>
              <a:rPr lang="ja-JP" altLang="en-US" sz="2400" dirty="0"/>
              <a:t>を押すと右の窓に波形が表れる</a:t>
            </a:r>
            <a:endParaRPr lang="en-US" altLang="ja-JP" sz="2400" dirty="0"/>
          </a:p>
          <a:p>
            <a:r>
              <a:rPr kumimoji="1" lang="ja-JP" altLang="en-US" sz="2400" dirty="0"/>
              <a:t>信号名を</a:t>
            </a:r>
            <a:r>
              <a:rPr kumimoji="1" lang="en-US" altLang="ja-JP" sz="2400" dirty="0"/>
              <a:t>Drag-and-Drop</a:t>
            </a:r>
            <a:r>
              <a:rPr kumimoji="1" lang="ja-JP" altLang="en-US" sz="2400" dirty="0"/>
              <a:t>してもいい</a:t>
            </a:r>
          </a:p>
        </p:txBody>
      </p:sp>
      <p:cxnSp>
        <p:nvCxnSpPr>
          <p:cNvPr id="6" name="直線矢印コネクタ 5"/>
          <p:cNvCxnSpPr/>
          <p:nvPr/>
        </p:nvCxnSpPr>
        <p:spPr>
          <a:xfrm flipH="1">
            <a:off x="795672" y="980728"/>
            <a:ext cx="319944" cy="2808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795672" y="980728"/>
            <a:ext cx="319944" cy="5400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051720" y="2780928"/>
            <a:ext cx="720080" cy="12045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6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0402" y="188640"/>
            <a:ext cx="5343129" cy="830997"/>
          </a:xfrm>
          <a:prstGeom prst="rect">
            <a:avLst/>
          </a:prstGeom>
          <a:noFill/>
        </p:spPr>
        <p:txBody>
          <a:bodyPr wrap="none" rtlCol="0">
            <a:spAutoFit/>
          </a:bodyPr>
          <a:lstStyle/>
          <a:p>
            <a:r>
              <a:rPr lang="en-US" altLang="ja-JP" sz="2400" dirty="0"/>
              <a:t>Zoom</a:t>
            </a:r>
            <a:r>
              <a:rPr lang="ja-JP" altLang="en-US" sz="2400" dirty="0"/>
              <a:t> </a:t>
            </a:r>
            <a:r>
              <a:rPr lang="en-US" altLang="ja-JP" sz="2400" dirty="0"/>
              <a:t>Fit</a:t>
            </a:r>
            <a:r>
              <a:rPr lang="ja-JP" altLang="en-US" sz="2400" dirty="0"/>
              <a:t>を押すといい感じに表示される</a:t>
            </a:r>
            <a:endParaRPr lang="en-US" altLang="ja-JP" sz="2400" dirty="0"/>
          </a:p>
          <a:p>
            <a:r>
              <a:rPr lang="ja-JP" altLang="en-US" sz="2400" dirty="0" err="1"/>
              <a:t>ー</a:t>
            </a:r>
            <a:r>
              <a:rPr lang="ja-JP" altLang="en-US" sz="2400" dirty="0"/>
              <a:t>印（</a:t>
            </a:r>
            <a:r>
              <a:rPr lang="en-US" altLang="ja-JP" sz="2400" dirty="0"/>
              <a:t>Zoom</a:t>
            </a:r>
            <a:r>
              <a:rPr lang="ja-JP" altLang="en-US" sz="2400" dirty="0"/>
              <a:t> </a:t>
            </a:r>
            <a:r>
              <a:rPr lang="en-US" altLang="ja-JP" sz="2400" dirty="0"/>
              <a:t>Out)</a:t>
            </a:r>
            <a:r>
              <a:rPr lang="ja-JP" altLang="en-US" sz="2400" dirty="0"/>
              <a:t>を連打してもいい</a:t>
            </a:r>
            <a:endParaRPr kumimoji="1" lang="ja-JP" altLang="en-US" sz="2400" dirty="0"/>
          </a:p>
        </p:txBody>
      </p:sp>
      <p:pic>
        <p:nvPicPr>
          <p:cNvPr id="3" name="コンテンツ プレースホルダー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086" y="2060848"/>
            <a:ext cx="7820794" cy="4692477"/>
          </a:xfrm>
        </p:spPr>
      </p:pic>
      <p:cxnSp>
        <p:nvCxnSpPr>
          <p:cNvPr id="6" name="直線矢印コネクタ 5"/>
          <p:cNvCxnSpPr/>
          <p:nvPr/>
        </p:nvCxnSpPr>
        <p:spPr>
          <a:xfrm>
            <a:off x="980374" y="1019637"/>
            <a:ext cx="639298" cy="1329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21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dirty="0"/>
              <a:t>演習</a:t>
            </a:r>
          </a:p>
        </p:txBody>
      </p:sp>
      <p:sp>
        <p:nvSpPr>
          <p:cNvPr id="17411" name="Rectangle 3"/>
          <p:cNvSpPr>
            <a:spLocks noGrp="1" noChangeArrowheads="1"/>
          </p:cNvSpPr>
          <p:nvPr>
            <p:ph type="body" idx="1"/>
          </p:nvPr>
        </p:nvSpPr>
        <p:spPr/>
        <p:txBody>
          <a:bodyPr/>
          <a:lstStyle/>
          <a:p>
            <a:pPr eaLnBrk="1" hangingPunct="1">
              <a:buFontTx/>
              <a:buNone/>
            </a:pPr>
            <a:r>
              <a:rPr lang="ja-JP" altLang="en-US" sz="2800" dirty="0"/>
              <a:t>加算を論理</a:t>
            </a:r>
            <a:r>
              <a:rPr lang="en-US" altLang="ja-JP" sz="2800" dirty="0"/>
              <a:t>AND</a:t>
            </a:r>
            <a:r>
              <a:rPr lang="ja-JP" altLang="en-US" sz="2800" dirty="0"/>
              <a:t>（＆）に置き換えてシミュレーションを実行しよう</a:t>
            </a:r>
          </a:p>
          <a:p>
            <a:pPr eaLnBrk="1" hangingPunct="1">
              <a:buFontTx/>
              <a:buNone/>
            </a:pPr>
            <a:r>
              <a:rPr lang="en-US" altLang="ja-JP" sz="2800" dirty="0"/>
              <a:t>and</a:t>
            </a:r>
            <a:r>
              <a:rPr lang="ja-JP" altLang="en-US" sz="2800" dirty="0"/>
              <a:t>は予約語なので注意　</a:t>
            </a:r>
            <a:r>
              <a:rPr lang="en-US" altLang="ja-JP" sz="2800" dirty="0"/>
              <a:t>module an</a:t>
            </a:r>
            <a:r>
              <a:rPr lang="ja-JP" altLang="en-US" sz="2800" dirty="0"/>
              <a:t>という名前にし、</a:t>
            </a:r>
            <a:r>
              <a:rPr lang="en-US" altLang="ja-JP" sz="2800" dirty="0" err="1"/>
              <a:t>an.v</a:t>
            </a:r>
            <a:r>
              <a:rPr lang="ja-JP" altLang="en-US" sz="2800" dirty="0"/>
              <a:t>というファイルに入れる</a:t>
            </a:r>
            <a:endParaRPr lang="en-US" altLang="ja-JP" sz="2800" dirty="0"/>
          </a:p>
          <a:p>
            <a:pPr eaLnBrk="1" hangingPunct="1">
              <a:buFontTx/>
              <a:buNone/>
            </a:pPr>
            <a:r>
              <a:rPr lang="en-US" altLang="ja-JP" sz="2800" dirty="0" err="1"/>
              <a:t>test.v</a:t>
            </a:r>
            <a:r>
              <a:rPr lang="ja-JP" altLang="en-US" sz="2800" dirty="0"/>
              <a:t>を入れ替える。</a:t>
            </a:r>
            <a:r>
              <a:rPr lang="en-US" altLang="ja-JP" sz="2800" dirty="0"/>
              <a:t>adder</a:t>
            </a:r>
            <a:r>
              <a:rPr lang="ja-JP" altLang="en-US" sz="2800" dirty="0"/>
              <a:t>ではなく</a:t>
            </a:r>
            <a:r>
              <a:rPr lang="en-US" altLang="ja-JP" sz="2800" dirty="0"/>
              <a:t>an</a:t>
            </a:r>
            <a:r>
              <a:rPr lang="ja-JP" altLang="en-US" sz="2800" dirty="0"/>
              <a:t>に変更</a:t>
            </a:r>
          </a:p>
          <a:p>
            <a:pPr eaLnBrk="1" hangingPunct="1">
              <a:buFontTx/>
              <a:buNone/>
            </a:pPr>
            <a:r>
              <a:rPr lang="en-US" altLang="ja-JP" sz="2800" dirty="0"/>
              <a:t>Web</a:t>
            </a:r>
            <a:r>
              <a:rPr lang="ja-JP" altLang="en-US" sz="2800" dirty="0"/>
              <a:t>から</a:t>
            </a:r>
            <a:r>
              <a:rPr lang="en-US" altLang="ja-JP" sz="2800" dirty="0"/>
              <a:t>tar file</a:t>
            </a:r>
            <a:r>
              <a:rPr lang="ja-JP" altLang="en-US" sz="2800" dirty="0"/>
              <a:t>を取って来る</a:t>
            </a:r>
          </a:p>
          <a:p>
            <a:pPr lvl="1" eaLnBrk="1" hangingPunct="1">
              <a:buFontTx/>
              <a:buNone/>
            </a:pPr>
            <a:r>
              <a:rPr lang="en-US" altLang="ja-JP" sz="2400" dirty="0"/>
              <a:t>tar </a:t>
            </a:r>
            <a:r>
              <a:rPr lang="en-US" altLang="ja-JP" sz="2400" dirty="0" err="1"/>
              <a:t>xvf</a:t>
            </a:r>
            <a:r>
              <a:rPr lang="en-US" altLang="ja-JP" sz="2400" dirty="0"/>
              <a:t> 1kai.tar</a:t>
            </a:r>
            <a:r>
              <a:rPr lang="ja-JP" altLang="en-US" sz="2400" dirty="0"/>
              <a:t>で解凍</a:t>
            </a:r>
          </a:p>
          <a:p>
            <a:pPr eaLnBrk="1" hangingPunct="1">
              <a:buFontTx/>
              <a:buNone/>
            </a:pPr>
            <a:r>
              <a:rPr lang="ja-JP" altLang="en-US" sz="2800" dirty="0"/>
              <a:t>提出は　</a:t>
            </a:r>
            <a:r>
              <a:rPr lang="en-US" altLang="ja-JP" sz="2800" dirty="0"/>
              <a:t>keio.jp</a:t>
            </a:r>
            <a:r>
              <a:rPr lang="ja-JP" altLang="en-US" sz="2800" dirty="0" err="1"/>
              <a:t>に提</a:t>
            </a:r>
            <a:r>
              <a:rPr lang="ja-JP" altLang="en-US" sz="2800" dirty="0"/>
              <a:t>出</a:t>
            </a:r>
          </a:p>
          <a:p>
            <a:pPr eaLnBrk="1" hangingPunct="1">
              <a:buFontTx/>
              <a:buNone/>
            </a:pPr>
            <a:endParaRPr lang="en-US" altLang="ja-JP"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コンピュータの基礎　まとめ</a:t>
            </a:r>
          </a:p>
        </p:txBody>
      </p:sp>
      <p:sp>
        <p:nvSpPr>
          <p:cNvPr id="3" name="コンテンツ プレースホルダー 2"/>
          <p:cNvSpPr>
            <a:spLocks noGrp="1"/>
          </p:cNvSpPr>
          <p:nvPr>
            <p:ph idx="1"/>
          </p:nvPr>
        </p:nvSpPr>
        <p:spPr/>
        <p:txBody>
          <a:bodyPr/>
          <a:lstStyle/>
          <a:p>
            <a:r>
              <a:rPr kumimoji="1" lang="ja-JP" altLang="en-US" sz="2400" dirty="0"/>
              <a:t>コンピュータは</a:t>
            </a:r>
            <a:r>
              <a:rPr kumimoji="1" lang="en-US" altLang="ja-JP" sz="2400" dirty="0"/>
              <a:t>CPU,</a:t>
            </a:r>
            <a:r>
              <a:rPr kumimoji="1" lang="ja-JP" altLang="en-US" sz="2400" dirty="0"/>
              <a:t>メモリ、</a:t>
            </a:r>
            <a:r>
              <a:rPr kumimoji="1" lang="en-US" altLang="ja-JP" sz="2400" dirty="0"/>
              <a:t>I/O</a:t>
            </a:r>
            <a:r>
              <a:rPr kumimoji="1" lang="ja-JP" altLang="en-US" sz="2400" dirty="0"/>
              <a:t>の</a:t>
            </a:r>
            <a:r>
              <a:rPr kumimoji="1" lang="en-US" altLang="ja-JP" sz="2400" dirty="0"/>
              <a:t>3</a:t>
            </a:r>
            <a:r>
              <a:rPr kumimoji="1" lang="ja-JP" altLang="en-US" sz="2400" dirty="0"/>
              <a:t>要素からできている</a:t>
            </a:r>
            <a:endParaRPr kumimoji="1" lang="en-US" altLang="ja-JP" sz="2400" dirty="0"/>
          </a:p>
          <a:p>
            <a:r>
              <a:rPr lang="ja-JP" altLang="en-US" sz="2400" dirty="0"/>
              <a:t>コンピュータは色々なクラスがあって、性能、価格が</a:t>
            </a:r>
            <a:r>
              <a:rPr lang="en-US" altLang="ja-JP" sz="2400" dirty="0"/>
              <a:t>10</a:t>
            </a:r>
            <a:r>
              <a:rPr lang="ja-JP" altLang="en-US" sz="2400" dirty="0"/>
              <a:t>億倍（いい加減）も違うけれど、どれもほとんど同じ命令体系で動く</a:t>
            </a:r>
            <a:endParaRPr lang="en-US" altLang="ja-JP" sz="2400" dirty="0"/>
          </a:p>
          <a:p>
            <a:r>
              <a:rPr kumimoji="1" lang="ja-JP" altLang="en-US" sz="2400" dirty="0"/>
              <a:t>コンピュータはできてから</a:t>
            </a:r>
            <a:r>
              <a:rPr kumimoji="1" lang="en-US" altLang="ja-JP" sz="2400" dirty="0"/>
              <a:t>75</a:t>
            </a:r>
            <a:r>
              <a:rPr lang="ja-JP" altLang="en-US" sz="2400" dirty="0"/>
              <a:t>年くらいの歴史を持つが基本方式はプログラム格納型で変わっていない。しかし性能は</a:t>
            </a:r>
            <a:r>
              <a:rPr lang="en-US" altLang="ja-JP" sz="2400" dirty="0"/>
              <a:t>1</a:t>
            </a:r>
            <a:r>
              <a:rPr lang="ja-JP" altLang="en-US" sz="2400" dirty="0"/>
              <a:t>億倍（いい加減）くらい良くなっている</a:t>
            </a:r>
            <a:endParaRPr lang="en-US" altLang="ja-JP" sz="2400" dirty="0"/>
          </a:p>
          <a:p>
            <a:r>
              <a:rPr kumimoji="1" lang="ja-JP" altLang="en-US" sz="2400" dirty="0"/>
              <a:t>コンピュータの歴史で重要なのは１９８０年代の使い方の革命と、２００３年のマルチコア革命。今はマルチコア時代が続いている。</a:t>
            </a:r>
          </a:p>
        </p:txBody>
      </p:sp>
      <p:pic>
        <p:nvPicPr>
          <p:cNvPr id="4"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691424" y="4818725"/>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824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HDL</a:t>
            </a:r>
            <a:r>
              <a:rPr kumimoji="1" lang="ja-JP" altLang="en-US" dirty="0"/>
              <a:t>のまとめ</a:t>
            </a:r>
          </a:p>
        </p:txBody>
      </p:sp>
      <p:sp>
        <p:nvSpPr>
          <p:cNvPr id="3" name="コンテンツ プレースホルダー 2"/>
          <p:cNvSpPr>
            <a:spLocks noGrp="1"/>
          </p:cNvSpPr>
          <p:nvPr>
            <p:ph idx="1"/>
          </p:nvPr>
        </p:nvSpPr>
        <p:spPr/>
        <p:txBody>
          <a:bodyPr/>
          <a:lstStyle/>
          <a:p>
            <a:r>
              <a:rPr kumimoji="1" lang="en-US" altLang="ja-JP" sz="2400" dirty="0"/>
              <a:t>HDL</a:t>
            </a:r>
            <a:r>
              <a:rPr kumimoji="1" lang="ja-JP" altLang="en-US" sz="2400" dirty="0"/>
              <a:t>とは、レジスタに対するデータの記憶と、レジスタ間のデータの流れをプログラム言語風に記述する（</a:t>
            </a:r>
            <a:r>
              <a:rPr kumimoji="1" lang="en-US" altLang="ja-JP" sz="2400" dirty="0"/>
              <a:t>RTL</a:t>
            </a:r>
            <a:r>
              <a:rPr kumimoji="1" lang="ja-JP" altLang="en-US" sz="2400" dirty="0"/>
              <a:t>設計）ハードウェア設計用言語</a:t>
            </a:r>
            <a:endParaRPr kumimoji="1" lang="en-US" altLang="ja-JP" sz="2400" dirty="0"/>
          </a:p>
          <a:p>
            <a:r>
              <a:rPr lang="en-US" altLang="ja-JP" sz="2400" dirty="0"/>
              <a:t>Verilog</a:t>
            </a:r>
            <a:r>
              <a:rPr lang="ja-JP" altLang="en-US" sz="2400" dirty="0"/>
              <a:t> </a:t>
            </a:r>
            <a:r>
              <a:rPr lang="en-US" altLang="ja-JP" sz="2400" dirty="0"/>
              <a:t>HDL</a:t>
            </a:r>
            <a:r>
              <a:rPr lang="ja-JP" altLang="en-US" sz="2400" dirty="0"/>
              <a:t>は</a:t>
            </a:r>
            <a:r>
              <a:rPr lang="en-US" altLang="ja-JP" sz="2400" dirty="0"/>
              <a:t>module</a:t>
            </a:r>
            <a:r>
              <a:rPr lang="ja-JP" altLang="en-US" sz="2400" dirty="0"/>
              <a:t>単位でハードウェアを記述する</a:t>
            </a:r>
            <a:endParaRPr lang="en-US" altLang="ja-JP" sz="2400" dirty="0"/>
          </a:p>
          <a:p>
            <a:pPr lvl="1"/>
            <a:r>
              <a:rPr kumimoji="1" lang="en-US" altLang="ja-JP" sz="2000" dirty="0"/>
              <a:t>module/</a:t>
            </a:r>
            <a:r>
              <a:rPr kumimoji="1" lang="en-US" altLang="ja-JP" sz="2000" dirty="0" err="1"/>
              <a:t>endmodule</a:t>
            </a:r>
            <a:endParaRPr kumimoji="1" lang="en-US" altLang="ja-JP" sz="2000" dirty="0"/>
          </a:p>
          <a:p>
            <a:pPr lvl="1"/>
            <a:r>
              <a:rPr lang="en-US" altLang="ja-JP" sz="2000" dirty="0"/>
              <a:t>input/output</a:t>
            </a:r>
          </a:p>
          <a:p>
            <a:pPr lvl="1"/>
            <a:r>
              <a:rPr kumimoji="1" lang="en-US" altLang="ja-JP" sz="2000" dirty="0"/>
              <a:t>assign</a:t>
            </a:r>
          </a:p>
          <a:p>
            <a:r>
              <a:rPr lang="ja-JP" altLang="en-US" sz="2400" dirty="0"/>
              <a:t>テストベンチはシミュレーションのやり方を記述する</a:t>
            </a:r>
            <a:endParaRPr lang="en-US" altLang="ja-JP" sz="2400" dirty="0"/>
          </a:p>
          <a:p>
            <a:pPr lvl="1"/>
            <a:r>
              <a:rPr kumimoji="1" lang="en-US" altLang="ja-JP" sz="2000" dirty="0"/>
              <a:t>initial</a:t>
            </a:r>
          </a:p>
          <a:p>
            <a:pPr lvl="1"/>
            <a:r>
              <a:rPr lang="en-US" altLang="ja-JP" sz="2000" dirty="0"/>
              <a:t>$display</a:t>
            </a:r>
          </a:p>
          <a:p>
            <a:pPr lvl="1"/>
            <a:r>
              <a:rPr lang="en-US" altLang="ja-JP" sz="2000" dirty="0"/>
              <a:t>$</a:t>
            </a:r>
            <a:r>
              <a:rPr lang="en-US" altLang="ja-JP" sz="2000" dirty="0" err="1"/>
              <a:t>dumpfile</a:t>
            </a:r>
            <a:endParaRPr lang="en-US" altLang="ja-JP" sz="2000" dirty="0"/>
          </a:p>
          <a:p>
            <a:pPr lvl="1"/>
            <a:r>
              <a:rPr lang="en-US" altLang="ja-JP" sz="2000" dirty="0"/>
              <a:t>$</a:t>
            </a:r>
            <a:r>
              <a:rPr lang="en-US" altLang="ja-JP" sz="2000" dirty="0" err="1"/>
              <a:t>dumpvars</a:t>
            </a:r>
            <a:endParaRPr lang="en-US" altLang="ja-JP" sz="2000" dirty="0"/>
          </a:p>
          <a:p>
            <a:pPr lvl="1"/>
            <a:r>
              <a:rPr lang="en-US" altLang="ja-JP" sz="2000" dirty="0"/>
              <a:t>$finish</a:t>
            </a:r>
          </a:p>
        </p:txBody>
      </p:sp>
      <p:pic>
        <p:nvPicPr>
          <p:cNvPr id="4"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24742" y="4830959"/>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211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0"/>
            <a:ext cx="8229600" cy="1143000"/>
          </a:xfrm>
        </p:spPr>
        <p:txBody>
          <a:bodyPr/>
          <a:lstStyle/>
          <a:p>
            <a:pPr eaLnBrk="1" hangingPunct="1"/>
            <a:r>
              <a:rPr lang="en-US" altLang="ja-JP" dirty="0"/>
              <a:t>Verilog</a:t>
            </a:r>
            <a:r>
              <a:rPr lang="ja-JP" altLang="en-US" dirty="0"/>
              <a:t>シミュレーションの実行</a:t>
            </a:r>
          </a:p>
        </p:txBody>
      </p:sp>
      <p:sp>
        <p:nvSpPr>
          <p:cNvPr id="19459" name="Rectangle 3"/>
          <p:cNvSpPr>
            <a:spLocks noGrp="1" noChangeArrowheads="1"/>
          </p:cNvSpPr>
          <p:nvPr>
            <p:ph type="body" idx="1"/>
          </p:nvPr>
        </p:nvSpPr>
        <p:spPr>
          <a:xfrm>
            <a:off x="25188" y="981386"/>
            <a:ext cx="8229600" cy="4525963"/>
          </a:xfrm>
        </p:spPr>
        <p:txBody>
          <a:bodyPr/>
          <a:lstStyle/>
          <a:p>
            <a:pPr eaLnBrk="1" hangingPunct="1">
              <a:lnSpc>
                <a:spcPct val="80000"/>
              </a:lnSpc>
            </a:pPr>
            <a:r>
              <a:rPr lang="ja-JP" altLang="en-US" sz="2400" dirty="0"/>
              <a:t>シミュレーションのコンパイル</a:t>
            </a:r>
          </a:p>
          <a:p>
            <a:pPr lvl="1" eaLnBrk="1" hangingPunct="1">
              <a:lnSpc>
                <a:spcPct val="80000"/>
              </a:lnSpc>
            </a:pPr>
            <a:r>
              <a:rPr lang="en-US" altLang="ja-JP" sz="2000" dirty="0" err="1"/>
              <a:t>iverilog</a:t>
            </a:r>
            <a:r>
              <a:rPr lang="en-US" altLang="ja-JP" sz="2000" dirty="0"/>
              <a:t> *.v</a:t>
            </a:r>
          </a:p>
          <a:p>
            <a:pPr lvl="1" eaLnBrk="1" hangingPunct="1">
              <a:lnSpc>
                <a:spcPct val="80000"/>
              </a:lnSpc>
            </a:pPr>
            <a:r>
              <a:rPr lang="ja-JP" altLang="en-US" sz="2000" dirty="0"/>
              <a:t>ディレクトリ内に同一モジュールがある時は、ファイルを全て指定する</a:t>
            </a:r>
          </a:p>
          <a:p>
            <a:pPr lvl="1" eaLnBrk="1" hangingPunct="1">
              <a:lnSpc>
                <a:spcPct val="80000"/>
              </a:lnSpc>
            </a:pPr>
            <a:r>
              <a:rPr lang="en-US" altLang="ja-JP" sz="2000" dirty="0" err="1"/>
              <a:t>iverilog</a:t>
            </a:r>
            <a:r>
              <a:rPr lang="en-US" altLang="ja-JP" sz="2000" dirty="0"/>
              <a:t> </a:t>
            </a:r>
            <a:r>
              <a:rPr lang="en-US" altLang="ja-JP" sz="2000" dirty="0" err="1"/>
              <a:t>test_poco.v</a:t>
            </a:r>
            <a:r>
              <a:rPr lang="en-US" altLang="ja-JP" sz="2000" dirty="0"/>
              <a:t> poco1.v </a:t>
            </a:r>
            <a:r>
              <a:rPr lang="en-US" altLang="ja-JP" sz="2000" dirty="0" err="1"/>
              <a:t>rfile.v</a:t>
            </a:r>
            <a:r>
              <a:rPr lang="en-US" altLang="ja-JP" sz="2000" dirty="0"/>
              <a:t> </a:t>
            </a:r>
            <a:r>
              <a:rPr lang="en-US" altLang="ja-JP" sz="2000" dirty="0" err="1"/>
              <a:t>alu.v</a:t>
            </a:r>
            <a:r>
              <a:rPr lang="en-US" altLang="ja-JP" sz="2000" dirty="0"/>
              <a:t> </a:t>
            </a:r>
            <a:r>
              <a:rPr lang="ja-JP" altLang="en-US" sz="2000" dirty="0"/>
              <a:t>など</a:t>
            </a:r>
          </a:p>
          <a:p>
            <a:pPr lvl="1" eaLnBrk="1" hangingPunct="1">
              <a:lnSpc>
                <a:spcPct val="80000"/>
              </a:lnSpc>
            </a:pPr>
            <a:r>
              <a:rPr lang="ja-JP" altLang="en-US" sz="2000" dirty="0"/>
              <a:t>エラーが出た場合、メッセージを良く読んで！</a:t>
            </a:r>
          </a:p>
          <a:p>
            <a:pPr eaLnBrk="1" hangingPunct="1">
              <a:lnSpc>
                <a:spcPct val="80000"/>
              </a:lnSpc>
            </a:pPr>
            <a:r>
              <a:rPr lang="ja-JP" altLang="en-US" sz="2400" dirty="0"/>
              <a:t>シミュレーションの実行</a:t>
            </a:r>
          </a:p>
          <a:p>
            <a:pPr lvl="1" eaLnBrk="1" hangingPunct="1">
              <a:lnSpc>
                <a:spcPct val="80000"/>
              </a:lnSpc>
            </a:pPr>
            <a:r>
              <a:rPr lang="en-US" altLang="ja-JP" sz="2000" dirty="0" err="1"/>
              <a:t>vvp</a:t>
            </a:r>
            <a:r>
              <a:rPr lang="en-US" altLang="ja-JP" sz="2000" dirty="0"/>
              <a:t> </a:t>
            </a:r>
            <a:r>
              <a:rPr lang="en-US" altLang="ja-JP" sz="2000" dirty="0" err="1"/>
              <a:t>a.out</a:t>
            </a:r>
            <a:r>
              <a:rPr lang="ja-JP" altLang="en-US" sz="2000" dirty="0"/>
              <a:t>　あるいは</a:t>
            </a:r>
            <a:r>
              <a:rPr lang="en-US" altLang="ja-JP" sz="2000" dirty="0"/>
              <a:t>./</a:t>
            </a:r>
            <a:r>
              <a:rPr lang="en-US" altLang="ja-JP" sz="2000" dirty="0" err="1"/>
              <a:t>a.out</a:t>
            </a:r>
            <a:endParaRPr lang="en-US" altLang="ja-JP" sz="2000" dirty="0"/>
          </a:p>
          <a:p>
            <a:pPr lvl="1" eaLnBrk="1" hangingPunct="1">
              <a:lnSpc>
                <a:spcPct val="80000"/>
              </a:lnSpc>
            </a:pPr>
            <a:r>
              <a:rPr lang="en-US" altLang="ja-JP" sz="2000" dirty="0"/>
              <a:t> </a:t>
            </a:r>
            <a:r>
              <a:rPr lang="en-US" altLang="ja-JP" sz="2000" dirty="0" err="1"/>
              <a:t>iverilog</a:t>
            </a:r>
            <a:r>
              <a:rPr lang="en-US" altLang="ja-JP" sz="2000" dirty="0"/>
              <a:t> </a:t>
            </a:r>
            <a:r>
              <a:rPr lang="ja-JP" altLang="en-US" sz="2000" dirty="0"/>
              <a:t>実行時に</a:t>
            </a:r>
            <a:r>
              <a:rPr lang="en-US" altLang="ja-JP" sz="2000" dirty="0"/>
              <a:t>-o</a:t>
            </a:r>
            <a:r>
              <a:rPr lang="ja-JP" altLang="en-US" sz="2000" dirty="0"/>
              <a:t>で実行ファイル名を指定することができる。</a:t>
            </a:r>
          </a:p>
          <a:p>
            <a:pPr eaLnBrk="1" hangingPunct="1">
              <a:lnSpc>
                <a:spcPct val="80000"/>
              </a:lnSpc>
            </a:pPr>
            <a:r>
              <a:rPr lang="ja-JP" altLang="en-US" sz="2400" dirty="0"/>
              <a:t>波形の表示</a:t>
            </a:r>
          </a:p>
          <a:p>
            <a:pPr lvl="1" eaLnBrk="1" hangingPunct="1">
              <a:lnSpc>
                <a:spcPct val="80000"/>
              </a:lnSpc>
            </a:pPr>
            <a:r>
              <a:rPr lang="en-US" altLang="ja-JP" sz="2000" dirty="0" err="1"/>
              <a:t>gtkwave</a:t>
            </a:r>
            <a:r>
              <a:rPr lang="en-US" altLang="ja-JP" sz="2000" dirty="0"/>
              <a:t> </a:t>
            </a:r>
            <a:r>
              <a:rPr lang="en-US" altLang="ja-JP" sz="2000" dirty="0" err="1"/>
              <a:t>XX.vcd</a:t>
            </a:r>
            <a:endParaRPr lang="en-US" altLang="ja-JP" sz="2000" dirty="0"/>
          </a:p>
          <a:p>
            <a:pPr lvl="1" eaLnBrk="1" hangingPunct="1">
              <a:lnSpc>
                <a:spcPct val="80000"/>
              </a:lnSpc>
            </a:pPr>
            <a:r>
              <a:rPr lang="ja-JP" altLang="en-US" sz="2000" dirty="0"/>
              <a:t>モジュールを選択すると信号名が表示される</a:t>
            </a:r>
          </a:p>
          <a:p>
            <a:pPr lvl="1" eaLnBrk="1" hangingPunct="1">
              <a:lnSpc>
                <a:spcPct val="80000"/>
              </a:lnSpc>
            </a:pPr>
            <a:r>
              <a:rPr lang="ja-JP" altLang="en-US" sz="2000" dirty="0"/>
              <a:t>これをクリックして選択→</a:t>
            </a:r>
            <a:r>
              <a:rPr lang="en-US" altLang="ja-JP" sz="2000" dirty="0"/>
              <a:t>Append</a:t>
            </a:r>
            <a:r>
              <a:rPr lang="ja-JP" altLang="en-US" sz="2000" dirty="0"/>
              <a:t>をクリックすると波形が表示される</a:t>
            </a:r>
          </a:p>
          <a:p>
            <a:pPr lvl="1" eaLnBrk="1" hangingPunct="1">
              <a:lnSpc>
                <a:spcPct val="80000"/>
              </a:lnSpc>
            </a:pPr>
            <a:r>
              <a:rPr lang="ja-JP" altLang="en-US" sz="2000" dirty="0"/>
              <a:t>スケールが</a:t>
            </a:r>
            <a:r>
              <a:rPr lang="en-US" altLang="ja-JP" sz="2000" dirty="0" err="1"/>
              <a:t>psec</a:t>
            </a:r>
            <a:r>
              <a:rPr lang="ja-JP" altLang="en-US" sz="2000" dirty="0" err="1"/>
              <a:t>なので</a:t>
            </a:r>
            <a:r>
              <a:rPr lang="ja-JP" altLang="en-US" sz="2000" dirty="0"/>
              <a:t>マイナス（－）をクリックしまくってスケールを調整（一番左の</a:t>
            </a:r>
            <a:r>
              <a:rPr lang="en-US" altLang="ja-JP" sz="2000" dirty="0" err="1"/>
              <a:t>ZoomFit</a:t>
            </a:r>
            <a:r>
              <a:rPr lang="ja-JP" altLang="en-US" sz="2000" dirty="0"/>
              <a:t>をクリックすると自動的に調整してくれる）</a:t>
            </a:r>
          </a:p>
          <a:p>
            <a:pPr lvl="1" eaLnBrk="1" hangingPunct="1">
              <a:lnSpc>
                <a:spcPct val="80000"/>
              </a:lnSpc>
            </a:pPr>
            <a:endParaRPr lang="ja-JP" altLang="en-US" sz="2000" dirty="0"/>
          </a:p>
          <a:p>
            <a:pPr eaLnBrk="1" hangingPunct="1">
              <a:lnSpc>
                <a:spcPct val="80000"/>
              </a:lnSpc>
            </a:pPr>
            <a:endParaRPr lang="en-US" altLang="ja-JP" sz="2400" dirty="0"/>
          </a:p>
        </p:txBody>
      </p:sp>
      <p:pic>
        <p:nvPicPr>
          <p:cNvPr id="4"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75157" y="4818725"/>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19250" y="4508500"/>
            <a:ext cx="5545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a:t>コンピュータアーキテクチャ</a:t>
            </a:r>
            <a:r>
              <a:rPr lang="en-US" altLang="ja-JP" dirty="0"/>
              <a:t>A</a:t>
            </a:r>
            <a:r>
              <a:rPr lang="ja-JP" altLang="en-US" dirty="0"/>
              <a:t>・</a:t>
            </a:r>
            <a:r>
              <a:rPr lang="en-US" altLang="ja-JP" dirty="0"/>
              <a:t>B</a:t>
            </a:r>
            <a:endParaRPr lang="ja-JP" altLang="en-US" dirty="0"/>
          </a:p>
        </p:txBody>
      </p:sp>
      <p:sp>
        <p:nvSpPr>
          <p:cNvPr id="6147" name="Line 3"/>
          <p:cNvSpPr>
            <a:spLocks noChangeShapeType="1"/>
          </p:cNvSpPr>
          <p:nvPr/>
        </p:nvSpPr>
        <p:spPr bwMode="auto">
          <a:xfrm>
            <a:off x="250825" y="4221163"/>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48" name="Line 4"/>
          <p:cNvSpPr>
            <a:spLocks noChangeShapeType="1"/>
          </p:cNvSpPr>
          <p:nvPr/>
        </p:nvSpPr>
        <p:spPr bwMode="auto">
          <a:xfrm>
            <a:off x="250825" y="3141663"/>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49" name="Line 5"/>
          <p:cNvSpPr>
            <a:spLocks noChangeShapeType="1"/>
          </p:cNvSpPr>
          <p:nvPr/>
        </p:nvSpPr>
        <p:spPr bwMode="auto">
          <a:xfrm>
            <a:off x="250825" y="2062163"/>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0" name="Rectangle 6"/>
          <p:cNvSpPr>
            <a:spLocks noChangeArrowheads="1"/>
          </p:cNvSpPr>
          <p:nvPr/>
        </p:nvSpPr>
        <p:spPr bwMode="auto">
          <a:xfrm>
            <a:off x="971550" y="3284538"/>
            <a:ext cx="5545138" cy="576262"/>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a:t>情報工学実験第</a:t>
            </a:r>
            <a:r>
              <a:rPr lang="en-US" altLang="ja-JP"/>
              <a:t>2</a:t>
            </a:r>
            <a:r>
              <a:rPr lang="ja-JP" altLang="en-US"/>
              <a:t>　（</a:t>
            </a:r>
            <a:r>
              <a:rPr lang="en-US" altLang="ja-JP"/>
              <a:t>I/O</a:t>
            </a:r>
            <a:r>
              <a:rPr lang="ja-JP" altLang="en-US"/>
              <a:t>を含んだマイクロプロセッサ）</a:t>
            </a:r>
          </a:p>
        </p:txBody>
      </p:sp>
      <p:sp>
        <p:nvSpPr>
          <p:cNvPr id="6151" name="Rectangle 7"/>
          <p:cNvSpPr>
            <a:spLocks noChangeArrowheads="1"/>
          </p:cNvSpPr>
          <p:nvPr/>
        </p:nvSpPr>
        <p:spPr bwMode="auto">
          <a:xfrm>
            <a:off x="1476375" y="2420938"/>
            <a:ext cx="5545138" cy="5762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VLSI</a:t>
            </a:r>
            <a:r>
              <a:rPr lang="ja-JP" altLang="en-US"/>
              <a:t>設計論　（</a:t>
            </a:r>
            <a:r>
              <a:rPr lang="en-US" altLang="ja-JP"/>
              <a:t>MIPS</a:t>
            </a:r>
            <a:r>
              <a:rPr lang="ja-JP" altLang="en-US"/>
              <a:t>の設計、レイアウト）</a:t>
            </a:r>
          </a:p>
        </p:txBody>
      </p:sp>
      <p:sp>
        <p:nvSpPr>
          <p:cNvPr id="6152" name="Rectangle 8"/>
          <p:cNvSpPr>
            <a:spLocks noChangeArrowheads="1"/>
          </p:cNvSpPr>
          <p:nvPr/>
        </p:nvSpPr>
        <p:spPr bwMode="auto">
          <a:xfrm>
            <a:off x="107950" y="1052513"/>
            <a:ext cx="4465638" cy="5762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a:t>マイクロプロセッサアーキテクチャ特論</a:t>
            </a:r>
          </a:p>
        </p:txBody>
      </p:sp>
      <p:sp>
        <p:nvSpPr>
          <p:cNvPr id="6153" name="Rectangle 9"/>
          <p:cNvSpPr>
            <a:spLocks noChangeArrowheads="1"/>
          </p:cNvSpPr>
          <p:nvPr/>
        </p:nvSpPr>
        <p:spPr bwMode="auto">
          <a:xfrm>
            <a:off x="4643438" y="1052513"/>
            <a:ext cx="4465637" cy="5762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a:t>コンピュータアーキテクチャ特論</a:t>
            </a:r>
          </a:p>
        </p:txBody>
      </p:sp>
      <p:sp>
        <p:nvSpPr>
          <p:cNvPr id="6154" name="Rectangle 10"/>
          <p:cNvSpPr>
            <a:spLocks noChangeArrowheads="1"/>
          </p:cNvSpPr>
          <p:nvPr/>
        </p:nvSpPr>
        <p:spPr bwMode="auto">
          <a:xfrm>
            <a:off x="3097213" y="159808"/>
            <a:ext cx="2952750" cy="5762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SoC</a:t>
            </a:r>
            <a:r>
              <a:rPr lang="ja-JP" altLang="en-US"/>
              <a:t>設計論</a:t>
            </a:r>
          </a:p>
        </p:txBody>
      </p:sp>
      <p:sp>
        <p:nvSpPr>
          <p:cNvPr id="6156" name="Text Box 12"/>
          <p:cNvSpPr txBox="1">
            <a:spLocks noChangeArrowheads="1"/>
          </p:cNvSpPr>
          <p:nvPr/>
        </p:nvSpPr>
        <p:spPr bwMode="auto">
          <a:xfrm>
            <a:off x="7575550" y="460057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3</a:t>
            </a:r>
            <a:r>
              <a:rPr lang="ja-JP" altLang="en-US"/>
              <a:t>年春</a:t>
            </a:r>
          </a:p>
        </p:txBody>
      </p:sp>
      <p:sp>
        <p:nvSpPr>
          <p:cNvPr id="6157" name="Text Box 13"/>
          <p:cNvSpPr txBox="1">
            <a:spLocks noChangeArrowheads="1"/>
          </p:cNvSpPr>
          <p:nvPr/>
        </p:nvSpPr>
        <p:spPr bwMode="auto">
          <a:xfrm>
            <a:off x="7451725" y="328453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3</a:t>
            </a:r>
            <a:r>
              <a:rPr lang="ja-JP" altLang="en-US"/>
              <a:t>年秋</a:t>
            </a:r>
          </a:p>
        </p:txBody>
      </p:sp>
      <p:sp>
        <p:nvSpPr>
          <p:cNvPr id="6158" name="Text Box 14"/>
          <p:cNvSpPr txBox="1">
            <a:spLocks noChangeArrowheads="1"/>
          </p:cNvSpPr>
          <p:nvPr/>
        </p:nvSpPr>
        <p:spPr bwMode="auto">
          <a:xfrm>
            <a:off x="7524750" y="242093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4</a:t>
            </a:r>
            <a:r>
              <a:rPr lang="ja-JP" altLang="en-US"/>
              <a:t>年春</a:t>
            </a:r>
          </a:p>
        </p:txBody>
      </p:sp>
      <p:sp>
        <p:nvSpPr>
          <p:cNvPr id="6159" name="Text Box 15"/>
          <p:cNvSpPr txBox="1">
            <a:spLocks noChangeArrowheads="1"/>
          </p:cNvSpPr>
          <p:nvPr/>
        </p:nvSpPr>
        <p:spPr bwMode="auto">
          <a:xfrm>
            <a:off x="7667625" y="24606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大学院</a:t>
            </a:r>
          </a:p>
        </p:txBody>
      </p:sp>
      <p:sp>
        <p:nvSpPr>
          <p:cNvPr id="6160" name="Text Box 16"/>
          <p:cNvSpPr txBox="1">
            <a:spLocks noChangeArrowheads="1"/>
          </p:cNvSpPr>
          <p:nvPr/>
        </p:nvSpPr>
        <p:spPr bwMode="auto">
          <a:xfrm>
            <a:off x="2463800" y="66484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p>
        </p:txBody>
      </p:sp>
      <p:sp>
        <p:nvSpPr>
          <p:cNvPr id="6161" name="Rectangle 17"/>
          <p:cNvSpPr>
            <a:spLocks noChangeArrowheads="1"/>
          </p:cNvSpPr>
          <p:nvPr/>
        </p:nvSpPr>
        <p:spPr bwMode="auto">
          <a:xfrm>
            <a:off x="4248944" y="6237287"/>
            <a:ext cx="3024187" cy="4318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t>電子回路基礎</a:t>
            </a:r>
          </a:p>
        </p:txBody>
      </p:sp>
      <p:sp>
        <p:nvSpPr>
          <p:cNvPr id="6162" name="Rectangle 18"/>
          <p:cNvSpPr>
            <a:spLocks noChangeArrowheads="1"/>
          </p:cNvSpPr>
          <p:nvPr/>
        </p:nvSpPr>
        <p:spPr bwMode="auto">
          <a:xfrm>
            <a:off x="2339752" y="5373688"/>
            <a:ext cx="4319811" cy="4318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t>計算機構成同演習</a:t>
            </a:r>
          </a:p>
        </p:txBody>
      </p:sp>
      <p:sp>
        <p:nvSpPr>
          <p:cNvPr id="6163" name="Text Box 19"/>
          <p:cNvSpPr txBox="1">
            <a:spLocks noChangeArrowheads="1"/>
          </p:cNvSpPr>
          <p:nvPr/>
        </p:nvSpPr>
        <p:spPr bwMode="auto">
          <a:xfrm>
            <a:off x="0" y="622300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授業の流れ</a:t>
            </a:r>
          </a:p>
        </p:txBody>
      </p:sp>
      <p:sp>
        <p:nvSpPr>
          <p:cNvPr id="6164" name="Rectangle 20"/>
          <p:cNvSpPr>
            <a:spLocks noChangeArrowheads="1"/>
          </p:cNvSpPr>
          <p:nvPr/>
        </p:nvSpPr>
        <p:spPr bwMode="auto">
          <a:xfrm>
            <a:off x="1356683" y="6237287"/>
            <a:ext cx="2892261" cy="4460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t>計算機基礎</a:t>
            </a:r>
          </a:p>
        </p:txBody>
      </p:sp>
      <p:sp>
        <p:nvSpPr>
          <p:cNvPr id="6165" name="Line 23"/>
          <p:cNvSpPr>
            <a:spLocks noChangeShapeType="1"/>
          </p:cNvSpPr>
          <p:nvPr/>
        </p:nvSpPr>
        <p:spPr bwMode="auto">
          <a:xfrm>
            <a:off x="250825" y="5229225"/>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6" name="Line 24"/>
          <p:cNvSpPr>
            <a:spLocks noChangeShapeType="1"/>
          </p:cNvSpPr>
          <p:nvPr/>
        </p:nvSpPr>
        <p:spPr bwMode="auto">
          <a:xfrm>
            <a:off x="250825" y="6092825"/>
            <a:ext cx="871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7" name="Text Box 25"/>
          <p:cNvSpPr txBox="1">
            <a:spLocks noChangeArrowheads="1"/>
          </p:cNvSpPr>
          <p:nvPr/>
        </p:nvSpPr>
        <p:spPr bwMode="auto">
          <a:xfrm>
            <a:off x="7524750" y="5516563"/>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2</a:t>
            </a:r>
            <a:r>
              <a:rPr lang="ja-JP" altLang="en-US"/>
              <a:t>年秋</a:t>
            </a:r>
          </a:p>
        </p:txBody>
      </p:sp>
      <p:sp>
        <p:nvSpPr>
          <p:cNvPr id="6168" name="Text Box 26"/>
          <p:cNvSpPr txBox="1">
            <a:spLocks noChangeArrowheads="1"/>
          </p:cNvSpPr>
          <p:nvPr/>
        </p:nvSpPr>
        <p:spPr bwMode="auto">
          <a:xfrm>
            <a:off x="7524750" y="630237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2</a:t>
            </a:r>
            <a:r>
              <a:rPr lang="ja-JP" altLang="en-US"/>
              <a:t>年春</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6988"/>
            <a:ext cx="8229600" cy="1143001"/>
          </a:xfrm>
        </p:spPr>
        <p:txBody>
          <a:bodyPr/>
          <a:lstStyle/>
          <a:p>
            <a:pPr eaLnBrk="1" hangingPunct="1"/>
            <a:r>
              <a:rPr lang="ja-JP" altLang="en-US"/>
              <a:t>コンピュータの構成</a:t>
            </a:r>
          </a:p>
        </p:txBody>
      </p:sp>
      <p:pic>
        <p:nvPicPr>
          <p:cNvPr id="7171" name="Picture 3" descr="j0093585[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68313" y="1989138"/>
            <a:ext cx="3167062" cy="287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Oval 4"/>
          <p:cNvSpPr>
            <a:spLocks noChangeArrowheads="1"/>
          </p:cNvSpPr>
          <p:nvPr/>
        </p:nvSpPr>
        <p:spPr bwMode="auto">
          <a:xfrm>
            <a:off x="6227763" y="1628775"/>
            <a:ext cx="1223962" cy="10795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CPU</a:t>
            </a:r>
          </a:p>
        </p:txBody>
      </p:sp>
      <p:sp>
        <p:nvSpPr>
          <p:cNvPr id="7173" name="Rectangle 5"/>
          <p:cNvSpPr>
            <a:spLocks noChangeArrowheads="1"/>
          </p:cNvSpPr>
          <p:nvPr/>
        </p:nvSpPr>
        <p:spPr bwMode="auto">
          <a:xfrm>
            <a:off x="6156325" y="3644900"/>
            <a:ext cx="1368425" cy="1368425"/>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dirty="0"/>
              <a:t>Memory</a:t>
            </a:r>
          </a:p>
          <a:p>
            <a:pPr algn="ctr" eaLnBrk="1" hangingPunct="1"/>
            <a:r>
              <a:rPr lang="en-US" altLang="ja-JP" b="1" dirty="0"/>
              <a:t>System</a:t>
            </a:r>
          </a:p>
        </p:txBody>
      </p:sp>
      <p:sp>
        <p:nvSpPr>
          <p:cNvPr id="7174" name="Line 6"/>
          <p:cNvSpPr>
            <a:spLocks noChangeShapeType="1"/>
          </p:cNvSpPr>
          <p:nvPr/>
        </p:nvSpPr>
        <p:spPr bwMode="auto">
          <a:xfrm>
            <a:off x="6877050" y="2708275"/>
            <a:ext cx="0" cy="9366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5" name="Rectangle 7"/>
          <p:cNvSpPr>
            <a:spLocks noChangeArrowheads="1"/>
          </p:cNvSpPr>
          <p:nvPr/>
        </p:nvSpPr>
        <p:spPr bwMode="auto">
          <a:xfrm>
            <a:off x="5580063" y="2924175"/>
            <a:ext cx="576262" cy="50482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b="1"/>
              <a:t>Bridge</a:t>
            </a:r>
          </a:p>
        </p:txBody>
      </p:sp>
      <p:sp>
        <p:nvSpPr>
          <p:cNvPr id="7176" name="Rectangle 8"/>
          <p:cNvSpPr>
            <a:spLocks noChangeArrowheads="1"/>
          </p:cNvSpPr>
          <p:nvPr/>
        </p:nvSpPr>
        <p:spPr bwMode="auto">
          <a:xfrm>
            <a:off x="4716463" y="1196975"/>
            <a:ext cx="792162" cy="71913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Disk</a:t>
            </a:r>
          </a:p>
        </p:txBody>
      </p:sp>
      <p:sp>
        <p:nvSpPr>
          <p:cNvPr id="7177" name="Rectangle 9"/>
          <p:cNvSpPr>
            <a:spLocks noChangeArrowheads="1"/>
          </p:cNvSpPr>
          <p:nvPr/>
        </p:nvSpPr>
        <p:spPr bwMode="auto">
          <a:xfrm>
            <a:off x="4211638" y="1700213"/>
            <a:ext cx="792162" cy="7191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Key</a:t>
            </a:r>
          </a:p>
        </p:txBody>
      </p:sp>
      <p:sp>
        <p:nvSpPr>
          <p:cNvPr id="7178" name="Rectangle 10"/>
          <p:cNvSpPr>
            <a:spLocks noChangeArrowheads="1"/>
          </p:cNvSpPr>
          <p:nvPr/>
        </p:nvSpPr>
        <p:spPr bwMode="auto">
          <a:xfrm>
            <a:off x="3708400" y="2205038"/>
            <a:ext cx="792163" cy="71913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Display</a:t>
            </a:r>
          </a:p>
        </p:txBody>
      </p:sp>
      <p:sp>
        <p:nvSpPr>
          <p:cNvPr id="7179" name="Line 11"/>
          <p:cNvSpPr>
            <a:spLocks noChangeShapeType="1"/>
          </p:cNvSpPr>
          <p:nvPr/>
        </p:nvSpPr>
        <p:spPr bwMode="auto">
          <a:xfrm>
            <a:off x="3635375" y="3213100"/>
            <a:ext cx="1944688"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80" name="Line 12"/>
          <p:cNvSpPr>
            <a:spLocks noChangeShapeType="1"/>
          </p:cNvSpPr>
          <p:nvPr/>
        </p:nvSpPr>
        <p:spPr bwMode="auto">
          <a:xfrm>
            <a:off x="6156325" y="3213100"/>
            <a:ext cx="7207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81" name="Line 13"/>
          <p:cNvSpPr>
            <a:spLocks noChangeShapeType="1"/>
          </p:cNvSpPr>
          <p:nvPr/>
        </p:nvSpPr>
        <p:spPr bwMode="auto">
          <a:xfrm flipV="1">
            <a:off x="4067175" y="292417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82" name="Line 14"/>
          <p:cNvSpPr>
            <a:spLocks noChangeShapeType="1"/>
          </p:cNvSpPr>
          <p:nvPr/>
        </p:nvSpPr>
        <p:spPr bwMode="auto">
          <a:xfrm flipV="1">
            <a:off x="4643438" y="2420938"/>
            <a:ext cx="0" cy="792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83" name="Line 15"/>
          <p:cNvSpPr>
            <a:spLocks noChangeShapeType="1"/>
          </p:cNvSpPr>
          <p:nvPr/>
        </p:nvSpPr>
        <p:spPr bwMode="auto">
          <a:xfrm flipV="1">
            <a:off x="5148263" y="1916113"/>
            <a:ext cx="0" cy="12969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84" name="Text Box 16"/>
          <p:cNvSpPr txBox="1">
            <a:spLocks noChangeArrowheads="1"/>
          </p:cNvSpPr>
          <p:nvPr/>
        </p:nvSpPr>
        <p:spPr bwMode="auto">
          <a:xfrm>
            <a:off x="7000875" y="2873375"/>
            <a:ext cx="99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System</a:t>
            </a:r>
          </a:p>
          <a:p>
            <a:pPr eaLnBrk="1" hangingPunct="1"/>
            <a:r>
              <a:rPr lang="en-US" altLang="ja-JP" b="1"/>
              <a:t>Bus</a:t>
            </a:r>
          </a:p>
        </p:txBody>
      </p:sp>
      <p:sp>
        <p:nvSpPr>
          <p:cNvPr id="7185" name="Text Box 17"/>
          <p:cNvSpPr txBox="1">
            <a:spLocks noChangeArrowheads="1"/>
          </p:cNvSpPr>
          <p:nvPr/>
        </p:nvSpPr>
        <p:spPr bwMode="auto">
          <a:xfrm>
            <a:off x="3832225" y="337661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I/O</a:t>
            </a:r>
            <a:r>
              <a:rPr lang="ja-JP" altLang="en-US" b="1"/>
              <a:t>　</a:t>
            </a:r>
            <a:r>
              <a:rPr lang="en-US" altLang="ja-JP" b="1"/>
              <a:t>Bus</a:t>
            </a:r>
          </a:p>
        </p:txBody>
      </p:sp>
      <p:sp>
        <p:nvSpPr>
          <p:cNvPr id="22546" name="Oval 18"/>
          <p:cNvSpPr>
            <a:spLocks noChangeArrowheads="1"/>
          </p:cNvSpPr>
          <p:nvPr/>
        </p:nvSpPr>
        <p:spPr bwMode="auto">
          <a:xfrm>
            <a:off x="6084888" y="1412875"/>
            <a:ext cx="1582737" cy="13684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solidFill>
                <a:srgbClr val="FF0000"/>
              </a:solidFill>
            </a:endParaRPr>
          </a:p>
        </p:txBody>
      </p:sp>
      <p:sp>
        <p:nvSpPr>
          <p:cNvPr id="22547" name="Oval 19"/>
          <p:cNvSpPr>
            <a:spLocks noChangeArrowheads="1"/>
          </p:cNvSpPr>
          <p:nvPr/>
        </p:nvSpPr>
        <p:spPr bwMode="auto">
          <a:xfrm>
            <a:off x="3779838" y="981075"/>
            <a:ext cx="1871662" cy="2808288"/>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548" name="Oval 20"/>
          <p:cNvSpPr>
            <a:spLocks noChangeArrowheads="1"/>
          </p:cNvSpPr>
          <p:nvPr/>
        </p:nvSpPr>
        <p:spPr bwMode="auto">
          <a:xfrm>
            <a:off x="6011863" y="3573463"/>
            <a:ext cx="1728787" cy="15843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549" name="Text Box 21"/>
          <p:cNvSpPr txBox="1">
            <a:spLocks noChangeArrowheads="1"/>
          </p:cNvSpPr>
          <p:nvPr/>
        </p:nvSpPr>
        <p:spPr bwMode="auto">
          <a:xfrm>
            <a:off x="4264025" y="5426075"/>
            <a:ext cx="224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solidFill>
                  <a:srgbClr val="FF0000"/>
                </a:solidFill>
              </a:rPr>
              <a:t>コンピュータの３</a:t>
            </a:r>
            <a:r>
              <a:rPr lang="ja-JP" altLang="en-US" sz="2000" b="1">
                <a:solidFill>
                  <a:srgbClr val="FF0000"/>
                </a:solidFill>
              </a:rPr>
              <a:t>要素</a:t>
            </a:r>
          </a:p>
        </p:txBody>
      </p:sp>
      <p:grpSp>
        <p:nvGrpSpPr>
          <p:cNvPr id="3" name="グループ化 2">
            <a:extLst>
              <a:ext uri="{FF2B5EF4-FFF2-40B4-BE49-F238E27FC236}">
                <a16:creationId xmlns:a16="http://schemas.microsoft.com/office/drawing/2014/main" id="{8A665D7D-B5F3-479C-89B1-F42A105F4246}"/>
              </a:ext>
            </a:extLst>
          </p:cNvPr>
          <p:cNvGrpSpPr/>
          <p:nvPr/>
        </p:nvGrpSpPr>
        <p:grpSpPr>
          <a:xfrm>
            <a:off x="5292726" y="625475"/>
            <a:ext cx="3541713" cy="3416299"/>
            <a:chOff x="5292726" y="625475"/>
            <a:chExt cx="3541713" cy="3416299"/>
          </a:xfrm>
        </p:grpSpPr>
        <p:sp>
          <p:nvSpPr>
            <p:cNvPr id="7191" name="Oval 23"/>
            <p:cNvSpPr>
              <a:spLocks noChangeArrowheads="1"/>
            </p:cNvSpPr>
            <p:nvPr/>
          </p:nvSpPr>
          <p:spPr bwMode="auto">
            <a:xfrm>
              <a:off x="6516689" y="1700213"/>
              <a:ext cx="647700" cy="28892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2" name="Line 24"/>
            <p:cNvSpPr>
              <a:spLocks noChangeShapeType="1"/>
            </p:cNvSpPr>
            <p:nvPr/>
          </p:nvSpPr>
          <p:spPr bwMode="auto">
            <a:xfrm flipH="1">
              <a:off x="7019926" y="1052513"/>
              <a:ext cx="576263" cy="6477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93" name="Text Box 25"/>
            <p:cNvSpPr txBox="1">
              <a:spLocks noChangeArrowheads="1"/>
            </p:cNvSpPr>
            <p:nvPr/>
          </p:nvSpPr>
          <p:spPr bwMode="auto">
            <a:xfrm>
              <a:off x="7575551" y="625475"/>
              <a:ext cx="1258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solidFill>
                    <a:srgbClr val="0000FF"/>
                  </a:solidFill>
                </a:rPr>
                <a:t>この授業で</a:t>
              </a:r>
            </a:p>
            <a:p>
              <a:pPr eaLnBrk="1" hangingPunct="1"/>
              <a:r>
                <a:rPr lang="ja-JP" altLang="en-US" b="1" dirty="0">
                  <a:solidFill>
                    <a:srgbClr val="0000FF"/>
                  </a:solidFill>
                </a:rPr>
                <a:t>やるところ</a:t>
              </a:r>
            </a:p>
          </p:txBody>
        </p:sp>
        <p:sp>
          <p:nvSpPr>
            <p:cNvPr id="29" name="Line 24"/>
            <p:cNvSpPr>
              <a:spLocks noChangeShapeType="1"/>
            </p:cNvSpPr>
            <p:nvPr/>
          </p:nvSpPr>
          <p:spPr bwMode="auto">
            <a:xfrm flipH="1">
              <a:off x="5292726" y="889000"/>
              <a:ext cx="2125663" cy="3476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Oval 23"/>
            <p:cNvSpPr>
              <a:spLocks noChangeArrowheads="1"/>
            </p:cNvSpPr>
            <p:nvPr/>
          </p:nvSpPr>
          <p:spPr bwMode="auto">
            <a:xfrm>
              <a:off x="6488429" y="3724909"/>
              <a:ext cx="930593" cy="31686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8" name="Line 24"/>
            <p:cNvSpPr>
              <a:spLocks noChangeShapeType="1"/>
            </p:cNvSpPr>
            <p:nvPr/>
          </p:nvSpPr>
          <p:spPr bwMode="auto">
            <a:xfrm flipH="1">
              <a:off x="7423149" y="1338262"/>
              <a:ext cx="604838" cy="256936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P spid="22547" grpId="0" animBg="1"/>
      <p:bldP spid="22548" grpId="0" animBg="1"/>
      <p:bldP spid="225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コンピュータの基本</a:t>
            </a:r>
          </a:p>
        </p:txBody>
      </p:sp>
      <p:sp>
        <p:nvSpPr>
          <p:cNvPr id="3" name="コンテンツ プレースホルダー 2"/>
          <p:cNvSpPr>
            <a:spLocks noGrp="1"/>
          </p:cNvSpPr>
          <p:nvPr>
            <p:ph idx="1"/>
          </p:nvPr>
        </p:nvSpPr>
        <p:spPr/>
        <p:txBody>
          <a:bodyPr/>
          <a:lstStyle/>
          <a:p>
            <a:r>
              <a:rPr kumimoji="1" lang="ja-JP" altLang="en-US" dirty="0"/>
              <a:t>コンピュータのクラス</a:t>
            </a:r>
            <a:endParaRPr kumimoji="1" lang="en-US" altLang="ja-JP" dirty="0"/>
          </a:p>
          <a:p>
            <a:r>
              <a:rPr lang="ja-JP" altLang="en-US" dirty="0"/>
              <a:t>コンピュータの仕組み</a:t>
            </a:r>
            <a:endParaRPr lang="en-US" altLang="ja-JP" dirty="0"/>
          </a:p>
          <a:p>
            <a:pPr lvl="1"/>
            <a:r>
              <a:rPr lang="ja-JP" altLang="en-US" dirty="0"/>
              <a:t>コンピュータとディジタル回路</a:t>
            </a:r>
            <a:endParaRPr lang="en-US" altLang="ja-JP" dirty="0"/>
          </a:p>
          <a:p>
            <a:pPr lvl="1"/>
            <a:r>
              <a:rPr kumimoji="1" lang="ja-JP" altLang="en-US" dirty="0"/>
              <a:t>中央処理装置</a:t>
            </a:r>
            <a:r>
              <a:rPr kumimoji="1" lang="en-US" altLang="ja-JP" dirty="0"/>
              <a:t>CPU</a:t>
            </a:r>
          </a:p>
          <a:p>
            <a:pPr lvl="1"/>
            <a:r>
              <a:rPr lang="ja-JP" altLang="en-US" dirty="0"/>
              <a:t>メモリ装置</a:t>
            </a:r>
            <a:endParaRPr lang="en-US" altLang="ja-JP" dirty="0"/>
          </a:p>
          <a:p>
            <a:pPr lvl="1"/>
            <a:r>
              <a:rPr lang="ja-JP" altLang="en-US" dirty="0"/>
              <a:t>入出力装置</a:t>
            </a:r>
            <a:endParaRPr lang="en-US" altLang="ja-JP" dirty="0"/>
          </a:p>
          <a:p>
            <a:r>
              <a:rPr lang="ja-JP" altLang="en-US" dirty="0"/>
              <a:t>コンピュータの歴史</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77684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0975" y="115888"/>
            <a:ext cx="8229600" cy="1143000"/>
          </a:xfrm>
        </p:spPr>
        <p:txBody>
          <a:bodyPr/>
          <a:lstStyle/>
          <a:p>
            <a:pPr eaLnBrk="1" hangingPunct="1"/>
            <a:r>
              <a:rPr lang="ja-JP" altLang="en-US"/>
              <a:t>コンピュータのクラス</a:t>
            </a:r>
          </a:p>
        </p:txBody>
      </p:sp>
      <p:sp>
        <p:nvSpPr>
          <p:cNvPr id="4099" name="Line 4"/>
          <p:cNvSpPr>
            <a:spLocks noChangeShapeType="1"/>
          </p:cNvSpPr>
          <p:nvPr/>
        </p:nvSpPr>
        <p:spPr bwMode="auto">
          <a:xfrm>
            <a:off x="611188" y="5734050"/>
            <a:ext cx="7921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0" name="Line 5"/>
          <p:cNvSpPr>
            <a:spLocks noChangeShapeType="1"/>
          </p:cNvSpPr>
          <p:nvPr/>
        </p:nvSpPr>
        <p:spPr bwMode="auto">
          <a:xfrm>
            <a:off x="827088"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1" name="Line 6"/>
          <p:cNvSpPr>
            <a:spLocks noChangeShapeType="1"/>
          </p:cNvSpPr>
          <p:nvPr/>
        </p:nvSpPr>
        <p:spPr bwMode="auto">
          <a:xfrm>
            <a:off x="1763713"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2" name="Line 7"/>
          <p:cNvSpPr>
            <a:spLocks noChangeShapeType="1"/>
          </p:cNvSpPr>
          <p:nvPr/>
        </p:nvSpPr>
        <p:spPr bwMode="auto">
          <a:xfrm>
            <a:off x="2700338"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Line 8"/>
          <p:cNvSpPr>
            <a:spLocks noChangeShapeType="1"/>
          </p:cNvSpPr>
          <p:nvPr/>
        </p:nvSpPr>
        <p:spPr bwMode="auto">
          <a:xfrm>
            <a:off x="3636963"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4" name="Line 9"/>
          <p:cNvSpPr>
            <a:spLocks noChangeShapeType="1"/>
          </p:cNvSpPr>
          <p:nvPr/>
        </p:nvSpPr>
        <p:spPr bwMode="auto">
          <a:xfrm>
            <a:off x="4573588"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5" name="Line 10"/>
          <p:cNvSpPr>
            <a:spLocks noChangeShapeType="1"/>
          </p:cNvSpPr>
          <p:nvPr/>
        </p:nvSpPr>
        <p:spPr bwMode="auto">
          <a:xfrm>
            <a:off x="5510213"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6" name="Line 11"/>
          <p:cNvSpPr>
            <a:spLocks noChangeShapeType="1"/>
          </p:cNvSpPr>
          <p:nvPr/>
        </p:nvSpPr>
        <p:spPr bwMode="auto">
          <a:xfrm>
            <a:off x="6446838"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7" name="Line 12"/>
          <p:cNvSpPr>
            <a:spLocks noChangeShapeType="1"/>
          </p:cNvSpPr>
          <p:nvPr/>
        </p:nvSpPr>
        <p:spPr bwMode="auto">
          <a:xfrm>
            <a:off x="7383463"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8" name="Line 13"/>
          <p:cNvSpPr>
            <a:spLocks noChangeShapeType="1"/>
          </p:cNvSpPr>
          <p:nvPr/>
        </p:nvSpPr>
        <p:spPr bwMode="auto">
          <a:xfrm>
            <a:off x="8320088" y="566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9" name="Text Box 14"/>
          <p:cNvSpPr txBox="1">
            <a:spLocks noChangeArrowheads="1"/>
          </p:cNvSpPr>
          <p:nvPr/>
        </p:nvSpPr>
        <p:spPr bwMode="auto">
          <a:xfrm>
            <a:off x="519113" y="58975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100</a:t>
            </a:r>
          </a:p>
        </p:txBody>
      </p:sp>
      <p:sp>
        <p:nvSpPr>
          <p:cNvPr id="4110" name="Text Box 15"/>
          <p:cNvSpPr txBox="1">
            <a:spLocks noChangeArrowheads="1"/>
          </p:cNvSpPr>
          <p:nvPr/>
        </p:nvSpPr>
        <p:spPr bwMode="auto">
          <a:xfrm>
            <a:off x="2268538" y="594995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10000</a:t>
            </a:r>
          </a:p>
        </p:txBody>
      </p:sp>
      <p:sp>
        <p:nvSpPr>
          <p:cNvPr id="4111" name="Text Box 16"/>
          <p:cNvSpPr txBox="1">
            <a:spLocks noChangeArrowheads="1"/>
          </p:cNvSpPr>
          <p:nvPr/>
        </p:nvSpPr>
        <p:spPr bwMode="auto">
          <a:xfrm>
            <a:off x="4113213" y="594995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100</a:t>
            </a:r>
            <a:r>
              <a:rPr lang="ja-JP" altLang="en-US" sz="1800"/>
              <a:t>万</a:t>
            </a:r>
          </a:p>
        </p:txBody>
      </p:sp>
      <p:sp>
        <p:nvSpPr>
          <p:cNvPr id="4112" name="Text Box 17"/>
          <p:cNvSpPr txBox="1">
            <a:spLocks noChangeArrowheads="1"/>
          </p:cNvSpPr>
          <p:nvPr/>
        </p:nvSpPr>
        <p:spPr bwMode="auto">
          <a:xfrm>
            <a:off x="6192838" y="5949950"/>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a:t>
            </a:r>
            <a:r>
              <a:rPr lang="ja-JP" altLang="en-US" sz="1800"/>
              <a:t>億</a:t>
            </a:r>
          </a:p>
        </p:txBody>
      </p:sp>
      <p:sp>
        <p:nvSpPr>
          <p:cNvPr id="4113" name="Text Box 18"/>
          <p:cNvSpPr txBox="1">
            <a:spLocks noChangeArrowheads="1"/>
          </p:cNvSpPr>
          <p:nvPr/>
        </p:nvSpPr>
        <p:spPr bwMode="auto">
          <a:xfrm>
            <a:off x="8064500" y="594995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100</a:t>
            </a:r>
            <a:r>
              <a:rPr lang="ja-JP" altLang="en-US" sz="1800"/>
              <a:t>億</a:t>
            </a:r>
          </a:p>
        </p:txBody>
      </p:sp>
      <p:sp>
        <p:nvSpPr>
          <p:cNvPr id="4114" name="Text Box 19"/>
          <p:cNvSpPr txBox="1">
            <a:spLocks noChangeArrowheads="1"/>
          </p:cNvSpPr>
          <p:nvPr/>
        </p:nvSpPr>
        <p:spPr bwMode="auto">
          <a:xfrm>
            <a:off x="3400425" y="638175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価格帯</a:t>
            </a:r>
          </a:p>
        </p:txBody>
      </p:sp>
      <p:sp>
        <p:nvSpPr>
          <p:cNvPr id="4115" name="Line 20"/>
          <p:cNvSpPr>
            <a:spLocks noChangeShapeType="1"/>
          </p:cNvSpPr>
          <p:nvPr/>
        </p:nvSpPr>
        <p:spPr bwMode="auto">
          <a:xfrm flipV="1">
            <a:off x="684213" y="1341438"/>
            <a:ext cx="0" cy="446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 name="Text Box 21"/>
          <p:cNvSpPr txBox="1">
            <a:spLocks noChangeArrowheads="1"/>
          </p:cNvSpPr>
          <p:nvPr/>
        </p:nvSpPr>
        <p:spPr bwMode="auto">
          <a:xfrm>
            <a:off x="42863" y="91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性能</a:t>
            </a:r>
          </a:p>
        </p:txBody>
      </p:sp>
      <p:sp>
        <p:nvSpPr>
          <p:cNvPr id="4117" name="Oval 22"/>
          <p:cNvSpPr>
            <a:spLocks noChangeArrowheads="1"/>
          </p:cNvSpPr>
          <p:nvPr/>
        </p:nvSpPr>
        <p:spPr bwMode="auto">
          <a:xfrm>
            <a:off x="827088" y="4292600"/>
            <a:ext cx="3097212" cy="10810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組み込みプロセッサ</a:t>
            </a:r>
          </a:p>
        </p:txBody>
      </p:sp>
      <p:sp>
        <p:nvSpPr>
          <p:cNvPr id="4118" name="Oval 24"/>
          <p:cNvSpPr>
            <a:spLocks noChangeArrowheads="1"/>
          </p:cNvSpPr>
          <p:nvPr/>
        </p:nvSpPr>
        <p:spPr bwMode="auto">
          <a:xfrm>
            <a:off x="2268538" y="3213100"/>
            <a:ext cx="2520950" cy="8651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デスクトップ、ラップトップ</a:t>
            </a:r>
          </a:p>
        </p:txBody>
      </p:sp>
      <p:sp>
        <p:nvSpPr>
          <p:cNvPr id="4119" name="Oval 25"/>
          <p:cNvSpPr>
            <a:spLocks noChangeArrowheads="1"/>
          </p:cNvSpPr>
          <p:nvPr/>
        </p:nvSpPr>
        <p:spPr bwMode="auto">
          <a:xfrm>
            <a:off x="2124075" y="3860800"/>
            <a:ext cx="2520950" cy="720725"/>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タブレット</a:t>
            </a:r>
          </a:p>
          <a:p>
            <a:pPr algn="ctr" eaLnBrk="1" hangingPunct="1">
              <a:spcBef>
                <a:spcPct val="0"/>
              </a:spcBef>
              <a:buFontTx/>
              <a:buNone/>
            </a:pPr>
            <a:r>
              <a:rPr lang="ja-JP" altLang="en-US" sz="1800"/>
              <a:t>スマートフォン</a:t>
            </a:r>
          </a:p>
        </p:txBody>
      </p:sp>
      <p:sp>
        <p:nvSpPr>
          <p:cNvPr id="4120" name="Oval 26"/>
          <p:cNvSpPr>
            <a:spLocks noChangeArrowheads="1"/>
          </p:cNvSpPr>
          <p:nvPr/>
        </p:nvSpPr>
        <p:spPr bwMode="auto">
          <a:xfrm>
            <a:off x="3995738" y="2563813"/>
            <a:ext cx="2520950" cy="865187"/>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サーバー</a:t>
            </a:r>
          </a:p>
        </p:txBody>
      </p:sp>
      <p:sp>
        <p:nvSpPr>
          <p:cNvPr id="4121" name="Oval 27"/>
          <p:cNvSpPr>
            <a:spLocks noChangeArrowheads="1"/>
          </p:cNvSpPr>
          <p:nvPr/>
        </p:nvSpPr>
        <p:spPr bwMode="auto">
          <a:xfrm>
            <a:off x="5580063" y="1843088"/>
            <a:ext cx="2520950" cy="865187"/>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データセンター用</a:t>
            </a:r>
          </a:p>
          <a:p>
            <a:pPr algn="ctr" eaLnBrk="1" hangingPunct="1">
              <a:spcBef>
                <a:spcPct val="0"/>
              </a:spcBef>
              <a:buFontTx/>
              <a:buNone/>
            </a:pPr>
            <a:r>
              <a:rPr lang="ja-JP" altLang="en-US" sz="1800"/>
              <a:t>クラスタ</a:t>
            </a:r>
          </a:p>
        </p:txBody>
      </p:sp>
      <p:sp>
        <p:nvSpPr>
          <p:cNvPr id="4122" name="Oval 28"/>
          <p:cNvSpPr>
            <a:spLocks noChangeArrowheads="1"/>
          </p:cNvSpPr>
          <p:nvPr/>
        </p:nvSpPr>
        <p:spPr bwMode="auto">
          <a:xfrm>
            <a:off x="7378700" y="1196975"/>
            <a:ext cx="1765300" cy="865188"/>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スーパー</a:t>
            </a:r>
          </a:p>
          <a:p>
            <a:pPr algn="ctr" eaLnBrk="1" hangingPunct="1">
              <a:spcBef>
                <a:spcPct val="0"/>
              </a:spcBef>
              <a:buFontTx/>
              <a:buNone/>
            </a:pPr>
            <a:r>
              <a:rPr lang="ja-JP" altLang="en-US" sz="1800"/>
              <a:t>コンピュータ</a:t>
            </a:r>
          </a:p>
        </p:txBody>
      </p:sp>
      <p:sp>
        <p:nvSpPr>
          <p:cNvPr id="4123" name="Text Box 29"/>
          <p:cNvSpPr txBox="1">
            <a:spLocks noChangeArrowheads="1"/>
          </p:cNvSpPr>
          <p:nvPr/>
        </p:nvSpPr>
        <p:spPr bwMode="auto">
          <a:xfrm>
            <a:off x="3759200" y="5018088"/>
            <a:ext cx="280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特定のプログラムのみ動作</a:t>
            </a:r>
          </a:p>
          <a:p>
            <a:pPr eaLnBrk="1" hangingPunct="1">
              <a:spcBef>
                <a:spcPct val="0"/>
              </a:spcBef>
              <a:buFontTx/>
              <a:buNone/>
            </a:pPr>
            <a:r>
              <a:rPr lang="ja-JP" altLang="en-US" sz="1800"/>
              <a:t>コスト、消費電力が重要</a:t>
            </a:r>
          </a:p>
        </p:txBody>
      </p:sp>
      <p:sp>
        <p:nvSpPr>
          <p:cNvPr id="4124" name="Text Box 30"/>
          <p:cNvSpPr txBox="1">
            <a:spLocks noChangeArrowheads="1"/>
          </p:cNvSpPr>
          <p:nvPr/>
        </p:nvSpPr>
        <p:spPr bwMode="auto">
          <a:xfrm>
            <a:off x="4787900" y="3587750"/>
            <a:ext cx="241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最新の</a:t>
            </a:r>
            <a:r>
              <a:rPr lang="en-US" altLang="ja-JP" sz="1800"/>
              <a:t>CPU</a:t>
            </a:r>
            <a:r>
              <a:rPr lang="ja-JP" altLang="en-US" sz="1800"/>
              <a:t>を利用</a:t>
            </a:r>
          </a:p>
          <a:p>
            <a:pPr eaLnBrk="1" hangingPunct="1">
              <a:spcBef>
                <a:spcPct val="0"/>
              </a:spcBef>
              <a:buFontTx/>
              <a:buNone/>
            </a:pPr>
            <a:r>
              <a:rPr lang="ja-JP" altLang="en-US" sz="1800"/>
              <a:t>性能価格比</a:t>
            </a:r>
          </a:p>
          <a:p>
            <a:pPr eaLnBrk="1" hangingPunct="1">
              <a:spcBef>
                <a:spcPct val="0"/>
              </a:spcBef>
              <a:buFontTx/>
              <a:buNone/>
            </a:pPr>
            <a:r>
              <a:rPr lang="ja-JP" altLang="en-US" sz="1800"/>
              <a:t>グラフィック性能が重要</a:t>
            </a:r>
          </a:p>
        </p:txBody>
      </p:sp>
      <p:sp>
        <p:nvSpPr>
          <p:cNvPr id="4125" name="Text Box 31"/>
          <p:cNvSpPr txBox="1">
            <a:spLocks noChangeArrowheads="1"/>
          </p:cNvSpPr>
          <p:nvPr/>
        </p:nvSpPr>
        <p:spPr bwMode="auto">
          <a:xfrm>
            <a:off x="7007225" y="2716213"/>
            <a:ext cx="1812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信頼性重視</a:t>
            </a:r>
          </a:p>
          <a:p>
            <a:pPr eaLnBrk="1" hangingPunct="1">
              <a:spcBef>
                <a:spcPct val="0"/>
              </a:spcBef>
              <a:buFontTx/>
              <a:buNone/>
            </a:pPr>
            <a:r>
              <a:rPr lang="ja-JP" altLang="en-US" sz="1800"/>
              <a:t>スループット重視</a:t>
            </a:r>
          </a:p>
        </p:txBody>
      </p:sp>
      <p:sp>
        <p:nvSpPr>
          <p:cNvPr id="4126" name="Text Box 32"/>
          <p:cNvSpPr txBox="1">
            <a:spLocks noChangeArrowheads="1"/>
          </p:cNvSpPr>
          <p:nvPr/>
        </p:nvSpPr>
        <p:spPr bwMode="auto">
          <a:xfrm>
            <a:off x="7380288" y="549275"/>
            <a:ext cx="179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数値計算用</a:t>
            </a:r>
          </a:p>
          <a:p>
            <a:pPr eaLnBrk="1" hangingPunct="1">
              <a:spcBef>
                <a:spcPct val="0"/>
              </a:spcBef>
              <a:buFontTx/>
              <a:buNone/>
            </a:pPr>
            <a:r>
              <a:rPr lang="ja-JP" altLang="en-US" sz="1800"/>
              <a:t>特殊コンピュータ</a:t>
            </a:r>
          </a:p>
        </p:txBody>
      </p:sp>
    </p:spTree>
    <p:extLst>
      <p:ext uri="{BB962C8B-B14F-4D97-AF65-F5344CB8AC3E}">
        <p14:creationId xmlns:p14="http://schemas.microsoft.com/office/powerpoint/2010/main" val="204325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400"/>
              <a:t>コンピュータの仕組み</a:t>
            </a:r>
            <a:br>
              <a:rPr lang="ja-JP" altLang="en-US" sz="4000"/>
            </a:br>
            <a:r>
              <a:rPr lang="en-US" altLang="ja-JP" sz="3200"/>
              <a:t>(1)</a:t>
            </a:r>
            <a:r>
              <a:rPr lang="ja-JP" altLang="en-US" sz="3200"/>
              <a:t>コンピュータのいろいろ　</a:t>
            </a:r>
            <a:br>
              <a:rPr lang="ja-JP" altLang="en-US" sz="3200"/>
            </a:br>
            <a:r>
              <a:rPr lang="ja-JP" altLang="en-US" sz="3200"/>
              <a:t>パーソナルコンピュータ</a:t>
            </a:r>
          </a:p>
        </p:txBody>
      </p:sp>
      <p:sp>
        <p:nvSpPr>
          <p:cNvPr id="5123" name="Rectangle 3"/>
          <p:cNvSpPr>
            <a:spLocks noGrp="1" noChangeArrowheads="1"/>
          </p:cNvSpPr>
          <p:nvPr>
            <p:ph type="body" idx="1"/>
          </p:nvPr>
        </p:nvSpPr>
        <p:spPr>
          <a:xfrm>
            <a:off x="468313" y="1196975"/>
            <a:ext cx="8229600" cy="2260600"/>
          </a:xfrm>
        </p:spPr>
        <p:txBody>
          <a:bodyPr/>
          <a:lstStyle/>
          <a:p>
            <a:pPr eaLnBrk="1" hangingPunct="1">
              <a:lnSpc>
                <a:spcPct val="80000"/>
              </a:lnSpc>
              <a:buFontTx/>
              <a:buNone/>
            </a:pPr>
            <a:endParaRPr lang="en-US" altLang="ja-JP" sz="2800"/>
          </a:p>
          <a:p>
            <a:pPr eaLnBrk="1" hangingPunct="1">
              <a:lnSpc>
                <a:spcPct val="80000"/>
              </a:lnSpc>
            </a:pPr>
            <a:r>
              <a:rPr lang="ja-JP" altLang="en-US" sz="2800"/>
              <a:t>個人が使うコンピュータ</a:t>
            </a:r>
          </a:p>
          <a:p>
            <a:pPr eaLnBrk="1" hangingPunct="1">
              <a:lnSpc>
                <a:spcPct val="80000"/>
              </a:lnSpc>
            </a:pPr>
            <a:r>
              <a:rPr lang="en-US" altLang="ja-JP" sz="2800"/>
              <a:t>Personal Computer (PC)</a:t>
            </a:r>
          </a:p>
          <a:p>
            <a:pPr eaLnBrk="1" hangingPunct="1">
              <a:lnSpc>
                <a:spcPct val="80000"/>
              </a:lnSpc>
            </a:pPr>
            <a:r>
              <a:rPr lang="ja-JP" altLang="en-US" sz="2800"/>
              <a:t>デスクトップ型とラップトップ型（ノート</a:t>
            </a:r>
            <a:r>
              <a:rPr lang="en-US" altLang="ja-JP" sz="2800"/>
              <a:t>PC</a:t>
            </a:r>
            <a:r>
              <a:rPr lang="ja-JP" altLang="en-US" sz="2800"/>
              <a:t>）</a:t>
            </a:r>
          </a:p>
          <a:p>
            <a:pPr eaLnBrk="1" hangingPunct="1">
              <a:lnSpc>
                <a:spcPct val="80000"/>
              </a:lnSpc>
            </a:pPr>
            <a:r>
              <a:rPr lang="ja-JP" altLang="en-US" sz="2800"/>
              <a:t>応答性能、グラフィック性能が重要</a:t>
            </a:r>
          </a:p>
        </p:txBody>
      </p:sp>
      <p:pic>
        <p:nvPicPr>
          <p:cNvPr id="5124" name="Picture 4" descr="j00935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3716338"/>
            <a:ext cx="280828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 xps 8500 desk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833813"/>
            <a:ext cx="30241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8"/>
          <p:cNvSpPr txBox="1">
            <a:spLocks noChangeArrowheads="1"/>
          </p:cNvSpPr>
          <p:nvPr/>
        </p:nvSpPr>
        <p:spPr bwMode="auto">
          <a:xfrm>
            <a:off x="539750" y="6491288"/>
            <a:ext cx="4192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デスクトップ型</a:t>
            </a:r>
            <a:r>
              <a:rPr lang="en-US" altLang="ja-JP" sz="1800">
                <a:hlinkClick r:id="rId5"/>
              </a:rPr>
              <a:t>http://www.dell.com/jp/</a:t>
            </a:r>
            <a:r>
              <a:rPr lang="ja-JP" altLang="en-US" sz="1800"/>
              <a:t>より</a:t>
            </a:r>
          </a:p>
        </p:txBody>
      </p:sp>
      <p:sp>
        <p:nvSpPr>
          <p:cNvPr id="5127" name="Text Box 9"/>
          <p:cNvSpPr txBox="1">
            <a:spLocks noChangeArrowheads="1"/>
          </p:cNvSpPr>
          <p:nvPr/>
        </p:nvSpPr>
        <p:spPr bwMode="auto">
          <a:xfrm>
            <a:off x="6040438" y="6367463"/>
            <a:ext cx="1484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ラップトップ型</a:t>
            </a:r>
          </a:p>
        </p:txBody>
      </p:sp>
    </p:spTree>
    <p:extLst>
      <p:ext uri="{BB962C8B-B14F-4D97-AF65-F5344CB8AC3E}">
        <p14:creationId xmlns:p14="http://schemas.microsoft.com/office/powerpoint/2010/main" val="1910829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7|4|4.3|5.7|1.2"/>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11380</Words>
  <Application>Microsoft Office PowerPoint</Application>
  <PresentationFormat>画面に合わせる (4:3)</PresentationFormat>
  <Paragraphs>746</Paragraphs>
  <Slides>49</Slides>
  <Notes>44</Notes>
  <HiddenSlides>1</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49</vt:i4>
      </vt:variant>
    </vt:vector>
  </HeadingPairs>
  <TitlesOfParts>
    <vt:vector size="53" baseType="lpstr">
      <vt:lpstr>Arial</vt:lpstr>
      <vt:lpstr>Calibri</vt:lpstr>
      <vt:lpstr>Times New Roman</vt:lpstr>
      <vt:lpstr>標準デザイン</vt:lpstr>
      <vt:lpstr>計算機構成　第1回 ガイダンス VerilogHDLのシミュレーション環境</vt:lpstr>
      <vt:lpstr>いまさらだが、、、</vt:lpstr>
      <vt:lpstr>何をやるか？</vt:lpstr>
      <vt:lpstr>授業のやり方</vt:lpstr>
      <vt:lpstr>PowerPoint プレゼンテーション</vt:lpstr>
      <vt:lpstr>コンピュータの構成</vt:lpstr>
      <vt:lpstr>コンピュータの基本</vt:lpstr>
      <vt:lpstr>コンピュータのクラス</vt:lpstr>
      <vt:lpstr>コンピュータの仕組み (1)コンピュータのいろいろ　 パーソナルコンピュータ</vt:lpstr>
      <vt:lpstr>コンピュータの仕組み (1)コンピュータのいろいろ　 サーバ</vt:lpstr>
      <vt:lpstr>コンピュータの仕組み (1)コンピュータのいろいろ　 スーパーコンピュータ</vt:lpstr>
      <vt:lpstr>コンピュータの仕組み (1)コンピュータのいろいろ　 組み込みコンピュータ</vt:lpstr>
      <vt:lpstr>コンピュータの仕組み (1)コンピュータのいろいろ　 スマートフォン、タブレット</vt:lpstr>
      <vt:lpstr>（2）コンピュータを作るディジタル回路</vt:lpstr>
      <vt:lpstr>基本ゲート</vt:lpstr>
      <vt:lpstr>コンピュータの三要素</vt:lpstr>
      <vt:lpstr>　CPUの構成</vt:lpstr>
      <vt:lpstr>コンピュータの命令</vt:lpstr>
      <vt:lpstr>プログラム格納型計算機</vt:lpstr>
      <vt:lpstr>2）記憶装置（メモリ）</vt:lpstr>
      <vt:lpstr>ＲＡＭの容量</vt:lpstr>
      <vt:lpstr>PowerPoint プレゼンテーション</vt:lpstr>
      <vt:lpstr>メモリの分類</vt:lpstr>
      <vt:lpstr>半導体メモリの例</vt:lpstr>
      <vt:lpstr>ストレージシステム：ディスク装置</vt:lpstr>
      <vt:lpstr>入出力装置　I/O</vt:lpstr>
      <vt:lpstr>コンピュータ略史 1．コンピュータ誕生</vt:lpstr>
      <vt:lpstr>コンピュータの歴史 2度の大変革</vt:lpstr>
      <vt:lpstr>コンピュータ略史 （2）メインフレームの時代 1950年→1980年初頭</vt:lpstr>
      <vt:lpstr>PowerPoint プレゼンテーション</vt:lpstr>
      <vt:lpstr>PowerPoint プレゼンテーション</vt:lpstr>
      <vt:lpstr>ハードウェア記述言語</vt:lpstr>
      <vt:lpstr>VerilogとVHDL</vt:lpstr>
      <vt:lpstr>ITCのLinuxマシンへのログイン</vt:lpstr>
      <vt:lpstr>tar fileの取得と解凍</vt:lpstr>
      <vt:lpstr>Verilogの基本文法</vt:lpstr>
      <vt:lpstr>テストベンチ(test.v)</vt:lpstr>
      <vt:lpstr>テストベンチの記述</vt:lpstr>
      <vt:lpstr>シミュレーションの制御</vt:lpstr>
      <vt:lpstr>Verilog-HDLのシミュレーション</vt:lpstr>
      <vt:lpstr>ではやってみよう</vt:lpstr>
      <vt:lpstr>gtkwaveを使って見よう</vt:lpstr>
      <vt:lpstr>PowerPoint プレゼンテーション</vt:lpstr>
      <vt:lpstr>PowerPoint プレゼンテーション</vt:lpstr>
      <vt:lpstr>PowerPoint プレゼンテーション</vt:lpstr>
      <vt:lpstr>演習</vt:lpstr>
      <vt:lpstr>コンピュータの基礎　まとめ</vt:lpstr>
      <vt:lpstr>HDLのまとめ</vt:lpstr>
      <vt:lpstr>Verilogシミュレーションの実行</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ディジタル回路　第1回 ガイダンス、CMOSの基本回路</dc:title>
  <dc:creator>hunga</dc:creator>
  <cp:lastModifiedBy>英晴 天野</cp:lastModifiedBy>
  <cp:revision>114</cp:revision>
  <dcterms:created xsi:type="dcterms:W3CDTF">2012-09-21T14:05:15Z</dcterms:created>
  <dcterms:modified xsi:type="dcterms:W3CDTF">2023-09-22T09:50:38Z</dcterms:modified>
</cp:coreProperties>
</file>