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5"/>
  </p:notesMasterIdLst>
  <p:sldIdLst>
    <p:sldId id="256" r:id="rId2"/>
    <p:sldId id="456" r:id="rId3"/>
    <p:sldId id="457" r:id="rId4"/>
    <p:sldId id="458" r:id="rId5"/>
    <p:sldId id="529" r:id="rId6"/>
    <p:sldId id="438" r:id="rId7"/>
    <p:sldId id="481" r:id="rId8"/>
    <p:sldId id="482" r:id="rId9"/>
    <p:sldId id="530" r:id="rId10"/>
    <p:sldId id="490" r:id="rId11"/>
    <p:sldId id="487" r:id="rId12"/>
    <p:sldId id="488" r:id="rId13"/>
    <p:sldId id="489" r:id="rId14"/>
    <p:sldId id="444" r:id="rId15"/>
    <p:sldId id="468" r:id="rId16"/>
    <p:sldId id="491" r:id="rId17"/>
    <p:sldId id="477" r:id="rId18"/>
    <p:sldId id="492" r:id="rId19"/>
    <p:sldId id="496" r:id="rId20"/>
    <p:sldId id="446" r:id="rId21"/>
    <p:sldId id="447" r:id="rId22"/>
    <p:sldId id="452" r:id="rId23"/>
    <p:sldId id="528" r:id="rId24"/>
    <p:sldId id="493" r:id="rId25"/>
    <p:sldId id="494" r:id="rId26"/>
    <p:sldId id="495" r:id="rId27"/>
    <p:sldId id="497" r:id="rId28"/>
    <p:sldId id="513" r:id="rId29"/>
    <p:sldId id="515" r:id="rId30"/>
    <p:sldId id="455" r:id="rId31"/>
    <p:sldId id="470" r:id="rId32"/>
    <p:sldId id="471" r:id="rId33"/>
    <p:sldId id="425"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00FF"/>
    <a:srgbClr val="FF9999"/>
    <a:srgbClr val="FF0000"/>
    <a:srgbClr val="9999FF"/>
    <a:srgbClr val="FF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73" autoAdjust="0"/>
  </p:normalViewPr>
  <p:slideViewPr>
    <p:cSldViewPr>
      <p:cViewPr varScale="1">
        <p:scale>
          <a:sx n="75" d="100"/>
          <a:sy n="75" d="100"/>
        </p:scale>
        <p:origin x="2064" y="72"/>
      </p:cViewPr>
      <p:guideLst>
        <p:guide orient="horz" pos="2160"/>
        <p:guide pos="2880"/>
      </p:guideLst>
    </p:cSldViewPr>
  </p:slideViewPr>
  <p:notesTextViewPr>
    <p:cViewPr>
      <p:scale>
        <a:sx n="3" d="2"/>
        <a:sy n="3" d="2"/>
      </p:scale>
      <p:origin x="0" y="0"/>
    </p:cViewPr>
  </p:notesTextViewPr>
  <p:sorterViewPr>
    <p:cViewPr>
      <p:scale>
        <a:sx n="66" d="100"/>
        <a:sy n="66" d="100"/>
      </p:scale>
      <p:origin x="0" y="11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ja-JP"/>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ja-JP"/>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5712EF7-B9D3-4B7D-BAF1-5DFB202EE1C9}" type="slidenum">
              <a:rPr lang="en-US" altLang="ja-JP"/>
              <a:pPr>
                <a:defRPr/>
              </a:pPr>
              <a:t>‹#›</a:t>
            </a:fld>
            <a:endParaRPr lang="en-US" altLang="ja-JP"/>
          </a:p>
        </p:txBody>
      </p:sp>
    </p:spTree>
    <p:extLst>
      <p:ext uri="{BB962C8B-B14F-4D97-AF65-F5344CB8AC3E}">
        <p14:creationId xmlns:p14="http://schemas.microsoft.com/office/powerpoint/2010/main" val="1475001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a:t>
            </a:fld>
            <a:endParaRPr lang="en-US" altLang="ja-JP"/>
          </a:p>
        </p:txBody>
      </p:sp>
    </p:spTree>
    <p:extLst>
      <p:ext uri="{BB962C8B-B14F-4D97-AF65-F5344CB8AC3E}">
        <p14:creationId xmlns:p14="http://schemas.microsoft.com/office/powerpoint/2010/main" val="1862023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サブルーチンコールを行う場合、場合によってはメモリに保存する必要はなく、呼ぶ側と呼ばれる側でレジスタを分離しておけば問題ないです。またサブルーチンコールを行う場合、一定のルールを設けておくのが普通です。逆アセンブルすると出てくるレジスタ番号はこの表に準拠しています。この表にそれを示します。ここでは、</a:t>
            </a:r>
            <a:r>
              <a:rPr kumimoji="1" lang="en-US" altLang="ja-JP" dirty="0"/>
              <a:t>x1</a:t>
            </a:r>
            <a:r>
              <a:rPr kumimoji="1" lang="ja-JP" altLang="en-US" dirty="0"/>
              <a:t>を戻りアドレス、</a:t>
            </a:r>
            <a:r>
              <a:rPr kumimoji="1" lang="en-US" altLang="ja-JP" dirty="0"/>
              <a:t>x2</a:t>
            </a:r>
            <a:r>
              <a:rPr kumimoji="1" lang="ja-JP" altLang="en-US" dirty="0"/>
              <a:t>をスタックポインタとして使うことだけはこの表に従い、後は特に考えずに使うことにします。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10</a:t>
            </a:fld>
            <a:endParaRPr lang="en-US" altLang="ja-JP"/>
          </a:p>
        </p:txBody>
      </p:sp>
    </p:spTree>
    <p:extLst>
      <p:ext uri="{BB962C8B-B14F-4D97-AF65-F5344CB8AC3E}">
        <p14:creationId xmlns:p14="http://schemas.microsoft.com/office/powerpoint/2010/main" val="536547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のメモリ領域を示します。この図は下が</a:t>
            </a:r>
            <a:r>
              <a:rPr kumimoji="1" lang="en-US" altLang="ja-JP" dirty="0"/>
              <a:t>0</a:t>
            </a:r>
            <a:r>
              <a:rPr kumimoji="1" lang="ja-JP" altLang="en-US" dirty="0"/>
              <a:t>番地で上に行くほど番地が増えるのでご注意ください。プログラムは</a:t>
            </a:r>
            <a:r>
              <a:rPr kumimoji="1" lang="en-US" altLang="ja-JP" dirty="0"/>
              <a:t>0001_0000</a:t>
            </a:r>
            <a:r>
              <a:rPr kumimoji="1" lang="ja-JP" altLang="en-US" dirty="0"/>
              <a:t>から貼り付けます。</a:t>
            </a:r>
            <a:r>
              <a:rPr kumimoji="1" lang="en-US" altLang="ja-JP" dirty="0"/>
              <a:t>PC</a:t>
            </a:r>
            <a:r>
              <a:rPr kumimoji="1" lang="ja-JP" altLang="en-US" dirty="0"/>
              <a:t>もリセットすると</a:t>
            </a:r>
            <a:r>
              <a:rPr kumimoji="1" lang="en-US" altLang="ja-JP" dirty="0"/>
              <a:t>0001_0000</a:t>
            </a:r>
            <a:r>
              <a:rPr kumimoji="1" lang="ja-JP" altLang="en-US" dirty="0"/>
              <a:t>になるように設定します。（ここでは</a:t>
            </a:r>
            <a:r>
              <a:rPr kumimoji="1" lang="en-US" altLang="ja-JP" dirty="0"/>
              <a:t>0</a:t>
            </a:r>
            <a:r>
              <a:rPr kumimoji="1" lang="ja-JP" altLang="en-US" dirty="0"/>
              <a:t>番地にしてしまいます。）</a:t>
            </a:r>
            <a:r>
              <a:rPr kumimoji="1" lang="en-US" altLang="ja-JP" dirty="0"/>
              <a:t>1000_0000</a:t>
            </a:r>
            <a:r>
              <a:rPr kumimoji="1" lang="ja-JP" altLang="en-US" dirty="0"/>
              <a:t>からは静的なデータを割り付け、スタックは</a:t>
            </a:r>
            <a:r>
              <a:rPr kumimoji="1" lang="en-US" altLang="ja-JP" dirty="0" err="1"/>
              <a:t>bfff_ffff</a:t>
            </a:r>
            <a:r>
              <a:rPr kumimoji="1" lang="ja-JP" altLang="en-US" dirty="0"/>
              <a:t>から番地の下の方に伸ばしていきます。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11</a:t>
            </a:fld>
            <a:endParaRPr lang="en-US" altLang="ja-JP"/>
          </a:p>
        </p:txBody>
      </p:sp>
    </p:spTree>
    <p:extLst>
      <p:ext uri="{BB962C8B-B14F-4D97-AF65-F5344CB8AC3E}">
        <p14:creationId xmlns:p14="http://schemas.microsoft.com/office/powerpoint/2010/main" val="830527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スタックを作る場合の方法を示します。サブルーチンに入った時に、まずそのサブルーチンで必要なレジスタを数からフレームのサイズを計算し、その分スタックポインタを減らします。そしてその領域内にレジスタを格納して行きます。ここではディスプレースメントが威力を発揮します。サブルーチンの実行が終わったら、レジスタを復帰し、スタックポインタをフレームサイズ分だけ加えます。最後に</a:t>
            </a:r>
            <a:r>
              <a:rPr kumimoji="1" lang="en-US" altLang="ja-JP" dirty="0" err="1"/>
              <a:t>jr</a:t>
            </a:r>
            <a:r>
              <a:rPr kumimoji="1" lang="en-US" altLang="ja-JP" dirty="0"/>
              <a:t> (</a:t>
            </a:r>
            <a:r>
              <a:rPr kumimoji="1" lang="en-US" altLang="ja-JP" dirty="0" err="1"/>
              <a:t>jalr</a:t>
            </a:r>
            <a:r>
              <a:rPr kumimoji="1" lang="en-US" altLang="ja-JP" dirty="0"/>
              <a:t>)</a:t>
            </a:r>
            <a:r>
              <a:rPr kumimoji="1" lang="ja-JP" altLang="en-US" dirty="0"/>
              <a:t>でメインルーチンに戻ります。この方法は、サブルーチン内で別のサブルーチンを呼ぶとその分</a:t>
            </a:r>
            <a:r>
              <a:rPr kumimoji="1" lang="en-US" altLang="ja-JP" dirty="0" err="1"/>
              <a:t>sp</a:t>
            </a:r>
            <a:r>
              <a:rPr kumimoji="1" lang="ja-JP" altLang="en-US" dirty="0"/>
              <a:t>が下に下がり、リターンすると上がります。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12</a:t>
            </a:fld>
            <a:endParaRPr lang="en-US" altLang="ja-JP"/>
          </a:p>
        </p:txBody>
      </p:sp>
    </p:spTree>
    <p:extLst>
      <p:ext uri="{BB962C8B-B14F-4D97-AF65-F5344CB8AC3E}">
        <p14:creationId xmlns:p14="http://schemas.microsoft.com/office/powerpoint/2010/main" val="1059055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実際に数値を入れた例を示します。スタックポインタは</a:t>
            </a:r>
            <a:r>
              <a:rPr kumimoji="1" lang="en-US" altLang="ja-JP" dirty="0"/>
              <a:t>x2,</a:t>
            </a:r>
            <a:r>
              <a:rPr kumimoji="1" lang="ja-JP" altLang="en-US" dirty="0"/>
              <a:t>戻り番地のレジスタには</a:t>
            </a:r>
            <a:r>
              <a:rPr kumimoji="1" lang="en-US" altLang="ja-JP" dirty="0"/>
              <a:t>x1</a:t>
            </a:r>
            <a:r>
              <a:rPr kumimoji="1" lang="ja-JP" altLang="en-US" dirty="0"/>
              <a:t>を使います。ここでは</a:t>
            </a:r>
            <a:r>
              <a:rPr kumimoji="1" lang="en-US" altLang="ja-JP" dirty="0"/>
              <a:t>x18</a:t>
            </a:r>
            <a:r>
              <a:rPr kumimoji="1" lang="ja-JP" altLang="en-US" dirty="0"/>
              <a:t>、</a:t>
            </a:r>
            <a:r>
              <a:rPr kumimoji="1" lang="en-US" altLang="ja-JP" dirty="0"/>
              <a:t>x19</a:t>
            </a:r>
            <a:r>
              <a:rPr kumimoji="1" lang="ja-JP" altLang="en-US" dirty="0"/>
              <a:t>、</a:t>
            </a:r>
            <a:r>
              <a:rPr kumimoji="1" lang="en-US" altLang="ja-JP" dirty="0"/>
              <a:t>x1</a:t>
            </a:r>
            <a:r>
              <a:rPr kumimoji="1" lang="ja-JP" altLang="en-US" dirty="0"/>
              <a:t>を保存</a:t>
            </a:r>
            <a:r>
              <a:rPr kumimoji="1" lang="en-US" altLang="ja-JP" dirty="0"/>
              <a:t>/</a:t>
            </a:r>
            <a:r>
              <a:rPr kumimoji="1" lang="ja-JP" altLang="en-US" dirty="0"/>
              <a:t>復帰しています。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13</a:t>
            </a:fld>
            <a:endParaRPr lang="en-US" altLang="ja-JP"/>
          </a:p>
        </p:txBody>
      </p:sp>
    </p:spTree>
    <p:extLst>
      <p:ext uri="{BB962C8B-B14F-4D97-AF65-F5344CB8AC3E}">
        <p14:creationId xmlns:p14="http://schemas.microsoft.com/office/powerpoint/2010/main" val="2328580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では例題を見てみましょう。これはサブルーチンコールの例題です。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14</a:t>
            </a:fld>
            <a:endParaRPr lang="en-US" altLang="ja-JP"/>
          </a:p>
        </p:txBody>
      </p:sp>
    </p:spTree>
    <p:extLst>
      <p:ext uri="{BB962C8B-B14F-4D97-AF65-F5344CB8AC3E}">
        <p14:creationId xmlns:p14="http://schemas.microsoft.com/office/powerpoint/2010/main" val="2865888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ではどのレジスタを保存すればよいでしょうか？もちろん答えを返すレジスタである</a:t>
            </a:r>
            <a:r>
              <a:rPr kumimoji="1" lang="en-US" altLang="ja-JP" dirty="0"/>
              <a:t>x5</a:t>
            </a:r>
            <a:r>
              <a:rPr kumimoji="1" lang="ja-JP" altLang="en-US" dirty="0"/>
              <a:t>は保存しません。</a:t>
            </a:r>
            <a:r>
              <a:rPr kumimoji="1" lang="en-US" altLang="ja-JP" dirty="0"/>
              <a:t>x3</a:t>
            </a:r>
            <a:r>
              <a:rPr kumimoji="1" lang="ja-JP" altLang="en-US" dirty="0"/>
              <a:t>は入力の値を渡すレジスタですが、これをスタックに退避することで、</a:t>
            </a:r>
            <a:r>
              <a:rPr kumimoji="1" lang="en-US" altLang="ja-JP" dirty="0"/>
              <a:t>x4</a:t>
            </a:r>
            <a:r>
              <a:rPr kumimoji="1" lang="ja-JP" altLang="en-US" dirty="0"/>
              <a:t>同様、メインルーチンでも利用可能になります。</a:t>
            </a:r>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15</a:t>
            </a:fld>
            <a:endParaRPr kumimoji="1" lang="ja-JP" altLang="en-US"/>
          </a:p>
        </p:txBody>
      </p:sp>
    </p:spTree>
    <p:extLst>
      <p:ext uri="{BB962C8B-B14F-4D97-AF65-F5344CB8AC3E}">
        <p14:creationId xmlns:p14="http://schemas.microsoft.com/office/powerpoint/2010/main" val="1821798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err="1"/>
              <a:t>jal</a:t>
            </a:r>
            <a:r>
              <a:rPr kumimoji="1" lang="en-US" altLang="ja-JP" dirty="0"/>
              <a:t>, </a:t>
            </a:r>
            <a:r>
              <a:rPr kumimoji="1" lang="en-US" altLang="ja-JP" dirty="0" err="1"/>
              <a:t>jalr</a:t>
            </a:r>
            <a:r>
              <a:rPr kumimoji="1" lang="ja-JP" altLang="en-US" dirty="0"/>
              <a:t>の実装を示します。命令は両方とも独自の</a:t>
            </a:r>
            <a:r>
              <a:rPr kumimoji="1" lang="en-US" altLang="ja-JP" dirty="0"/>
              <a:t>opcode</a:t>
            </a:r>
            <a:r>
              <a:rPr kumimoji="1" lang="ja-JP" altLang="en-US" dirty="0"/>
              <a:t>を持っています。これを、デコードするために、</a:t>
            </a:r>
            <a:r>
              <a:rPr kumimoji="1" lang="en-US" altLang="ja-JP" dirty="0" err="1"/>
              <a:t>def.h</a:t>
            </a:r>
            <a:r>
              <a:rPr kumimoji="1" lang="ja-JP" altLang="en-US" dirty="0"/>
              <a:t>では</a:t>
            </a:r>
            <a:r>
              <a:rPr kumimoji="1" lang="en-US" altLang="ja-JP" dirty="0"/>
              <a:t>`OP_JAL, `OP_JALR</a:t>
            </a:r>
            <a:r>
              <a:rPr kumimoji="1" lang="ja-JP" altLang="en-US" dirty="0"/>
              <a:t>が定義されています。これを使って</a:t>
            </a:r>
            <a:r>
              <a:rPr kumimoji="1" lang="en-US" altLang="ja-JP" dirty="0" err="1"/>
              <a:t>jal_op</a:t>
            </a:r>
            <a:r>
              <a:rPr kumimoji="1" lang="ja-JP" altLang="en-US" dirty="0"/>
              <a:t>と</a:t>
            </a:r>
            <a:r>
              <a:rPr kumimoji="1" lang="en-US" altLang="ja-JP" dirty="0" err="1"/>
              <a:t>jalr_op</a:t>
            </a:r>
            <a:r>
              <a:rPr kumimoji="1" lang="ja-JP" altLang="en-US" dirty="0"/>
              <a:t>を作ります。</a:t>
            </a:r>
            <a:r>
              <a:rPr kumimoji="1" lang="en-US" altLang="ja-JP" dirty="0" err="1"/>
              <a:t>jal</a:t>
            </a:r>
            <a:r>
              <a:rPr kumimoji="1" lang="ja-JP" altLang="en-US" dirty="0"/>
              <a:t>の方は</a:t>
            </a:r>
            <a:r>
              <a:rPr kumimoji="1" lang="en-US" altLang="ja-JP" dirty="0"/>
              <a:t>20</a:t>
            </a:r>
            <a:r>
              <a:rPr kumimoji="1" lang="ja-JP" altLang="en-US" dirty="0"/>
              <a:t>ビット分のオフセットフィールドを持つのですが、分岐命令同様、途中で分離、回転しているため、全体が掴みにくいです。最後に</a:t>
            </a:r>
            <a:r>
              <a:rPr kumimoji="1" lang="en-US" altLang="ja-JP" dirty="0"/>
              <a:t>0</a:t>
            </a:r>
            <a:r>
              <a:rPr kumimoji="1" lang="ja-JP" altLang="en-US" dirty="0"/>
              <a:t>を補って飛び先番地とします。これは今までとは独立した</a:t>
            </a:r>
            <a:r>
              <a:rPr kumimoji="1" lang="en-US" altLang="ja-JP" dirty="0" err="1"/>
              <a:t>imm_j</a:t>
            </a:r>
            <a:r>
              <a:rPr kumimoji="1" lang="ja-JP" altLang="en-US" dirty="0"/>
              <a:t>を設けます。一方、</a:t>
            </a:r>
            <a:r>
              <a:rPr kumimoji="1" lang="en-US" altLang="ja-JP" dirty="0" err="1"/>
              <a:t>jalr</a:t>
            </a:r>
            <a:r>
              <a:rPr kumimoji="1" lang="ja-JP" altLang="en-US" dirty="0"/>
              <a:t>は命令形式はイミーディエイト形式と同じですのでこれを利用できます。ただし、</a:t>
            </a:r>
            <a:r>
              <a:rPr kumimoji="1" lang="en-US" altLang="ja-JP" dirty="0"/>
              <a:t>opcode</a:t>
            </a:r>
            <a:r>
              <a:rPr kumimoji="1" lang="ja-JP" altLang="en-US" dirty="0"/>
              <a:t>は独自の数値で</a:t>
            </a:r>
            <a:r>
              <a:rPr kumimoji="1" lang="en-US" altLang="ja-JP" dirty="0"/>
              <a:t>funct3</a:t>
            </a:r>
            <a:r>
              <a:rPr kumimoji="1" lang="ja-JP" altLang="en-US" dirty="0"/>
              <a:t>は</a:t>
            </a:r>
            <a:r>
              <a:rPr kumimoji="1" lang="en-US" altLang="ja-JP" dirty="0"/>
              <a:t>0</a:t>
            </a:r>
            <a:r>
              <a:rPr kumimoji="1" lang="ja-JP" altLang="en-US" dirty="0"/>
              <a:t>になっています。なので、</a:t>
            </a:r>
            <a:r>
              <a:rPr kumimoji="1" lang="en-US" altLang="ja-JP" dirty="0" err="1"/>
              <a:t>jalr_opd</a:t>
            </a:r>
            <a:r>
              <a:rPr kumimoji="1" lang="ja-JP" altLang="en-US" dirty="0"/>
              <a:t>でこれを検出します。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16</a:t>
            </a:fld>
            <a:endParaRPr lang="en-US" altLang="ja-JP"/>
          </a:p>
        </p:txBody>
      </p:sp>
    </p:spTree>
    <p:extLst>
      <p:ext uri="{BB962C8B-B14F-4D97-AF65-F5344CB8AC3E}">
        <p14:creationId xmlns:p14="http://schemas.microsoft.com/office/powerpoint/2010/main" val="2319999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jalr</a:t>
            </a:r>
            <a:r>
              <a:rPr kumimoji="1" lang="ja-JP" altLang="en-US" dirty="0"/>
              <a:t>は</a:t>
            </a:r>
            <a:r>
              <a:rPr kumimoji="1" lang="en-US" altLang="ja-JP" dirty="0" err="1"/>
              <a:t>imm_i</a:t>
            </a:r>
            <a:r>
              <a:rPr kumimoji="1" lang="ja-JP" altLang="en-US" dirty="0"/>
              <a:t>を使い、</a:t>
            </a:r>
            <a:r>
              <a:rPr kumimoji="1" lang="en-US" altLang="ja-JP" dirty="0" err="1"/>
              <a:t>jal</a:t>
            </a:r>
            <a:r>
              <a:rPr kumimoji="1" lang="ja-JP" altLang="en-US" dirty="0"/>
              <a:t>は</a:t>
            </a:r>
            <a:r>
              <a:rPr kumimoji="1" lang="en-US" altLang="ja-JP" dirty="0" err="1"/>
              <a:t>imm_j</a:t>
            </a:r>
            <a:r>
              <a:rPr kumimoji="1" lang="ja-JP" altLang="en-US" dirty="0"/>
              <a:t>を使います。</a:t>
            </a:r>
            <a:r>
              <a:rPr kumimoji="1" lang="en-US" altLang="ja-JP" dirty="0" err="1"/>
              <a:t>jal</a:t>
            </a:r>
            <a:r>
              <a:rPr kumimoji="1" lang="ja-JP" altLang="en-US" dirty="0"/>
              <a:t>は、飛び先を計算するために</a:t>
            </a:r>
            <a:r>
              <a:rPr kumimoji="1" lang="en-US" altLang="ja-JP" dirty="0"/>
              <a:t>ALU</a:t>
            </a:r>
            <a:r>
              <a:rPr kumimoji="1" lang="ja-JP" altLang="en-US" dirty="0"/>
              <a:t>の</a:t>
            </a:r>
            <a:r>
              <a:rPr kumimoji="1" lang="en-US" altLang="ja-JP" dirty="0"/>
              <a:t>A</a:t>
            </a:r>
            <a:r>
              <a:rPr kumimoji="1" lang="ja-JP" altLang="en-US" dirty="0"/>
              <a:t>入力には</a:t>
            </a:r>
            <a:r>
              <a:rPr kumimoji="1" lang="en-US" altLang="ja-JP" dirty="0"/>
              <a:t>PC</a:t>
            </a:r>
            <a:r>
              <a:rPr kumimoji="1" lang="ja-JP" altLang="en-US" dirty="0"/>
              <a:t>、</a:t>
            </a:r>
            <a:r>
              <a:rPr kumimoji="1" lang="en-US" altLang="ja-JP" dirty="0"/>
              <a:t>B</a:t>
            </a:r>
            <a:r>
              <a:rPr kumimoji="1" lang="ja-JP" altLang="en-US" dirty="0"/>
              <a:t>入力には</a:t>
            </a:r>
            <a:r>
              <a:rPr kumimoji="1" lang="en-US" altLang="ja-JP" dirty="0" err="1"/>
              <a:t>imm_j</a:t>
            </a:r>
            <a:r>
              <a:rPr kumimoji="1" lang="ja-JP" altLang="en-US" dirty="0"/>
              <a:t>を入れます。またレジスタに戻り番地をしまわなければならないです。一方、</a:t>
            </a:r>
            <a:r>
              <a:rPr kumimoji="1" lang="en-US" altLang="ja-JP" dirty="0" err="1"/>
              <a:t>jalr</a:t>
            </a:r>
            <a:r>
              <a:rPr kumimoji="1" lang="ja-JP" altLang="en-US" dirty="0"/>
              <a:t>は、</a:t>
            </a:r>
            <a:r>
              <a:rPr kumimoji="1" lang="en-US" altLang="ja-JP" dirty="0"/>
              <a:t>ALU</a:t>
            </a:r>
            <a:r>
              <a:rPr kumimoji="1" lang="ja-JP" altLang="en-US" dirty="0"/>
              <a:t>ではレジスタの値にイミーディエイトを足したものが飛び先になるので、これを</a:t>
            </a:r>
            <a:r>
              <a:rPr kumimoji="1" lang="en-US" altLang="ja-JP" dirty="0"/>
              <a:t>ALU</a:t>
            </a:r>
            <a:r>
              <a:rPr kumimoji="1" lang="ja-JP" altLang="en-US" dirty="0"/>
              <a:t>で計算させます。同様に戻り番地をしまわなければならないです。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17</a:t>
            </a:fld>
            <a:endParaRPr lang="en-US" altLang="ja-JP"/>
          </a:p>
        </p:txBody>
      </p:sp>
    </p:spTree>
    <p:extLst>
      <p:ext uri="{BB962C8B-B14F-4D97-AF65-F5344CB8AC3E}">
        <p14:creationId xmlns:p14="http://schemas.microsoft.com/office/powerpoint/2010/main" val="3888893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pc</a:t>
            </a:r>
            <a:r>
              <a:rPr kumimoji="1" lang="ja-JP" altLang="en-US" dirty="0"/>
              <a:t>の設定には、</a:t>
            </a:r>
            <a:r>
              <a:rPr kumimoji="1" lang="en-US" altLang="ja-JP" dirty="0" err="1"/>
              <a:t>jal</a:t>
            </a:r>
            <a:r>
              <a:rPr kumimoji="1" lang="ja-JP" altLang="en-US" dirty="0"/>
              <a:t>は他の分岐命令同様、</a:t>
            </a:r>
            <a:r>
              <a:rPr kumimoji="1" lang="en-US" altLang="ja-JP" dirty="0"/>
              <a:t>ALU</a:t>
            </a:r>
            <a:r>
              <a:rPr kumimoji="1" lang="ja-JP" altLang="en-US" dirty="0"/>
              <a:t>での計算結果をそのまま使います。一方、</a:t>
            </a:r>
            <a:r>
              <a:rPr kumimoji="1" lang="en-US" altLang="ja-JP" dirty="0" err="1"/>
              <a:t>jalr</a:t>
            </a:r>
            <a:r>
              <a:rPr kumimoji="1" lang="ja-JP" altLang="en-US" dirty="0"/>
              <a:t>は最下位ビットに強制的に</a:t>
            </a:r>
            <a:r>
              <a:rPr kumimoji="1" lang="en-US" altLang="ja-JP" dirty="0"/>
              <a:t>0</a:t>
            </a:r>
            <a:r>
              <a:rPr kumimoji="1" lang="ja-JP" altLang="en-US" dirty="0"/>
              <a:t>を入れます。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18</a:t>
            </a:fld>
            <a:endParaRPr lang="en-US" altLang="ja-JP"/>
          </a:p>
        </p:txBody>
      </p:sp>
    </p:spTree>
    <p:extLst>
      <p:ext uri="{BB962C8B-B14F-4D97-AF65-F5344CB8AC3E}">
        <p14:creationId xmlns:p14="http://schemas.microsoft.com/office/powerpoint/2010/main" val="278909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では、直接その命令を持っておらず、他の命令により実現する場合があります。このような場合、アセンブラ上では、あたかもその命令が実際に存在するかのように扱います。この命令のことを疑似命令と呼ぶ。疑似命令はいちいち元の命令で書くよりも便利で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19</a:t>
            </a:fld>
            <a:endParaRPr lang="en-US" altLang="ja-JP"/>
          </a:p>
        </p:txBody>
      </p:sp>
    </p:spTree>
    <p:extLst>
      <p:ext uri="{BB962C8B-B14F-4D97-AF65-F5344CB8AC3E}">
        <p14:creationId xmlns:p14="http://schemas.microsoft.com/office/powerpoint/2010/main" val="334325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a:t>
            </a:r>
            <a:r>
              <a:rPr kumimoji="1" lang="en-US" altLang="ja-JP" dirty="0"/>
              <a:t>rv32i</a:t>
            </a:r>
            <a:r>
              <a:rPr kumimoji="1" lang="ja-JP" altLang="en-US" dirty="0"/>
              <a:t>の命令を紹介しましたが、制御系の命令は簡単な分岐命令のみにとどめておきました。これだと</a:t>
            </a:r>
            <a:r>
              <a:rPr kumimoji="1" lang="en-US" altLang="ja-JP" dirty="0"/>
              <a:t>2</a:t>
            </a:r>
            <a:r>
              <a:rPr kumimoji="1" lang="ja-JP" altLang="en-US" dirty="0" err="1"/>
              <a:t>つの</a:t>
            </a:r>
            <a:r>
              <a:rPr kumimoji="1" lang="ja-JP" altLang="en-US" dirty="0"/>
              <a:t>レジスタを比較して等しいかどうかを判定して分岐するので、大小比較ができません。</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2</a:t>
            </a:fld>
            <a:endParaRPr lang="en-US" altLang="ja-JP"/>
          </a:p>
        </p:txBody>
      </p:sp>
    </p:spTree>
    <p:extLst>
      <p:ext uri="{BB962C8B-B14F-4D97-AF65-F5344CB8AC3E}">
        <p14:creationId xmlns:p14="http://schemas.microsoft.com/office/powerpoint/2010/main" val="3379958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以下、今までの命令のまとめです。レジスタ間演算命令とイミーディエイト命令は</a:t>
            </a:r>
            <a:r>
              <a:rPr kumimoji="1" lang="en-US" altLang="ja-JP" dirty="0"/>
              <a:t>funct3</a:t>
            </a:r>
            <a:r>
              <a:rPr kumimoji="1" lang="ja-JP" altLang="en-US" dirty="0"/>
              <a:t>の値と演算の種類が揃っています。イミーディエイト値は、シフト命令においては下位</a:t>
            </a:r>
            <a:r>
              <a:rPr kumimoji="1" lang="en-US" altLang="ja-JP" dirty="0"/>
              <a:t>5</a:t>
            </a:r>
            <a:r>
              <a:rPr kumimoji="1" lang="ja-JP" altLang="en-US" dirty="0"/>
              <a:t>ビットのみが有効で、</a:t>
            </a:r>
            <a:r>
              <a:rPr kumimoji="1" lang="en-US" altLang="ja-JP" dirty="0"/>
              <a:t>30</a:t>
            </a:r>
            <a:r>
              <a:rPr kumimoji="1" lang="ja-JP" altLang="en-US" dirty="0"/>
              <a:t>ビット目は</a:t>
            </a:r>
            <a:r>
              <a:rPr kumimoji="1" lang="en-US" altLang="ja-JP" dirty="0" err="1"/>
              <a:t>srl</a:t>
            </a:r>
            <a:r>
              <a:rPr kumimoji="1" lang="ja-JP" altLang="en-US" dirty="0"/>
              <a:t>と</a:t>
            </a:r>
            <a:r>
              <a:rPr kumimoji="1" lang="en-US" altLang="ja-JP" dirty="0" err="1"/>
              <a:t>sra</a:t>
            </a:r>
            <a:r>
              <a:rPr kumimoji="1" lang="ja-JP" altLang="en-US" dirty="0"/>
              <a:t>の識別に使います。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20</a:t>
            </a:fld>
            <a:endParaRPr kumimoji="1" lang="ja-JP" altLang="en-US"/>
          </a:p>
        </p:txBody>
      </p:sp>
    </p:spTree>
    <p:extLst>
      <p:ext uri="{BB962C8B-B14F-4D97-AF65-F5344CB8AC3E}">
        <p14:creationId xmlns:p14="http://schemas.microsoft.com/office/powerpoint/2010/main" val="24863586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ロード命令はイミーディエイト命令と形式が同じです。ストア命令は</a:t>
            </a:r>
            <a:r>
              <a:rPr kumimoji="1" lang="en-US" altLang="ja-JP" dirty="0"/>
              <a:t>rs2</a:t>
            </a:r>
            <a:r>
              <a:rPr kumimoji="1" lang="ja-JP" altLang="en-US" dirty="0"/>
              <a:t>の位置を他と揃えるために、イミーディエイト値が分割されています。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21</a:t>
            </a:fld>
            <a:endParaRPr kumimoji="1" lang="ja-JP" altLang="en-US"/>
          </a:p>
        </p:txBody>
      </p:sp>
    </p:spTree>
    <p:extLst>
      <p:ext uri="{BB962C8B-B14F-4D97-AF65-F5344CB8AC3E}">
        <p14:creationId xmlns:p14="http://schemas.microsoft.com/office/powerpoint/2010/main" val="264046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分岐命令は、飛び先を示す</a:t>
            </a:r>
            <a:r>
              <a:rPr kumimoji="1" lang="en-US" altLang="ja-JP" dirty="0" err="1"/>
              <a:t>imm</a:t>
            </a:r>
            <a:r>
              <a:rPr kumimoji="1" lang="ja-JP" altLang="en-US" dirty="0"/>
              <a:t>が分割され、ビット順が入れ替わっています。</a:t>
            </a:r>
            <a:r>
              <a:rPr kumimoji="1" lang="en-US" altLang="ja-JP" dirty="0" err="1"/>
              <a:t>jal</a:t>
            </a:r>
            <a:r>
              <a:rPr kumimoji="1" lang="ja-JP" altLang="en-US" dirty="0"/>
              <a:t>命令はビット順の入れ替わりのみ行われています。</a:t>
            </a:r>
            <a:r>
              <a:rPr kumimoji="1" lang="en-US" altLang="ja-JP" dirty="0" err="1"/>
              <a:t>lui</a:t>
            </a:r>
            <a:r>
              <a:rPr kumimoji="1" lang="ja-JP" altLang="en-US" dirty="0"/>
              <a:t>は</a:t>
            </a:r>
            <a:r>
              <a:rPr kumimoji="1" lang="en-US" altLang="ja-JP" dirty="0" err="1"/>
              <a:t>jal</a:t>
            </a:r>
            <a:r>
              <a:rPr kumimoji="1" lang="ja-JP" altLang="en-US" dirty="0"/>
              <a:t>と同じフィールドの配置ですが、</a:t>
            </a:r>
            <a:r>
              <a:rPr kumimoji="1" lang="en-US" altLang="ja-JP" dirty="0"/>
              <a:t>bit</a:t>
            </a:r>
            <a:r>
              <a:rPr kumimoji="1" lang="ja-JP" altLang="en-US" dirty="0"/>
              <a:t>順を入れ替えてはいません。</a:t>
            </a:r>
            <a:r>
              <a:rPr kumimoji="1" lang="en-US" altLang="ja-JP" dirty="0" err="1"/>
              <a:t>jalr</a:t>
            </a:r>
            <a:r>
              <a:rPr kumimoji="1" lang="ja-JP" altLang="en-US" dirty="0"/>
              <a:t>はイミーディエイト命令と同じ並びです。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22</a:t>
            </a:fld>
            <a:endParaRPr kumimoji="1" lang="ja-JP" altLang="en-US"/>
          </a:p>
        </p:txBody>
      </p:sp>
    </p:spTree>
    <p:extLst>
      <p:ext uri="{BB962C8B-B14F-4D97-AF65-F5344CB8AC3E}">
        <p14:creationId xmlns:p14="http://schemas.microsoft.com/office/powerpoint/2010/main" val="30436639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前回の図の再掲です。</a:t>
            </a:r>
            <a:r>
              <a:rPr kumimoji="1" lang="en-US" altLang="ja-JP" dirty="0" err="1"/>
              <a:t>jal</a:t>
            </a:r>
            <a:r>
              <a:rPr kumimoji="1" lang="ja-JP" altLang="en-US" dirty="0"/>
              <a:t>命令のビット入れ替えも、他とフィールドを揃えるためです。</a:t>
            </a:r>
            <a:endParaRPr kumimoji="1" lang="en-US" altLang="ja-JP" dirty="0"/>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23</a:t>
            </a:fld>
            <a:endParaRPr kumimoji="1" lang="ja-JP" altLang="en-US"/>
          </a:p>
        </p:txBody>
      </p:sp>
    </p:spTree>
    <p:extLst>
      <p:ext uri="{BB962C8B-B14F-4D97-AF65-F5344CB8AC3E}">
        <p14:creationId xmlns:p14="http://schemas.microsoft.com/office/powerpoint/2010/main" val="3796621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は、他の</a:t>
            </a:r>
            <a:r>
              <a:rPr kumimoji="1" lang="en-US" altLang="ja-JP" dirty="0"/>
              <a:t>ISA</a:t>
            </a:r>
            <a:r>
              <a:rPr kumimoji="1" lang="ja-JP" altLang="en-US" dirty="0"/>
              <a:t>にない命令を持っています。これが</a:t>
            </a:r>
            <a:r>
              <a:rPr kumimoji="1" lang="en-US" altLang="ja-JP" dirty="0" err="1"/>
              <a:t>auipc</a:t>
            </a:r>
            <a:r>
              <a:rPr kumimoji="1" lang="ja-JP" altLang="en-US" dirty="0"/>
              <a:t>で、</a:t>
            </a:r>
            <a:r>
              <a:rPr kumimoji="1" lang="en-US" altLang="ja-JP" dirty="0" err="1"/>
              <a:t>lui</a:t>
            </a:r>
            <a:r>
              <a:rPr kumimoji="1" lang="ja-JP" altLang="en-US" dirty="0"/>
              <a:t>命令と同じ形式で</a:t>
            </a:r>
            <a:r>
              <a:rPr kumimoji="1" lang="en-US" altLang="ja-JP" dirty="0"/>
              <a:t>20</a:t>
            </a:r>
            <a:r>
              <a:rPr kumimoji="1" lang="ja-JP" altLang="en-US" dirty="0"/>
              <a:t>ビットのイミーディエイト値を持ちます。これを</a:t>
            </a:r>
            <a:r>
              <a:rPr kumimoji="1" lang="en-US" altLang="ja-JP" dirty="0"/>
              <a:t>12</a:t>
            </a:r>
            <a:r>
              <a:rPr kumimoji="1" lang="ja-JP" altLang="en-US" dirty="0"/>
              <a:t>ビットシフトして</a:t>
            </a:r>
            <a:r>
              <a:rPr kumimoji="1" lang="en-US" altLang="ja-JP" dirty="0"/>
              <a:t>pc</a:t>
            </a:r>
            <a:r>
              <a:rPr kumimoji="1" lang="ja-JP" altLang="en-US" dirty="0"/>
              <a:t>に加算し、結果を</a:t>
            </a:r>
            <a:r>
              <a:rPr kumimoji="1" lang="en-US" altLang="ja-JP" dirty="0" err="1"/>
              <a:t>xd</a:t>
            </a:r>
            <a:r>
              <a:rPr kumimoji="1" lang="ja-JP" altLang="en-US" dirty="0"/>
              <a:t>に書き込みます。この命令を使って飛び先をレジスタに入れて細工した後に</a:t>
            </a:r>
            <a:r>
              <a:rPr kumimoji="1" lang="en-US" altLang="ja-JP" dirty="0" err="1"/>
              <a:t>jalr</a:t>
            </a:r>
            <a:r>
              <a:rPr kumimoji="1" lang="ja-JP" altLang="en-US" dirty="0"/>
              <a:t>を使ってサブルーチンコールをしたり、</a:t>
            </a:r>
            <a:r>
              <a:rPr kumimoji="1" lang="en-US" altLang="ja-JP" dirty="0"/>
              <a:t>PC</a:t>
            </a:r>
            <a:r>
              <a:rPr kumimoji="1" lang="ja-JP" altLang="en-US" dirty="0"/>
              <a:t>をレジスタに読み込むために使います。他にも</a:t>
            </a:r>
            <a:r>
              <a:rPr kumimoji="1" lang="en-US" altLang="ja-JP" dirty="0"/>
              <a:t>RV32I</a:t>
            </a:r>
            <a:r>
              <a:rPr kumimoji="1" lang="ja-JP" altLang="en-US"/>
              <a:t>は、システム管理用の命令をいくつか持っていますが、これは省略します。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24</a:t>
            </a:fld>
            <a:endParaRPr lang="en-US" altLang="ja-JP"/>
          </a:p>
        </p:txBody>
      </p:sp>
    </p:spTree>
    <p:extLst>
      <p:ext uri="{BB962C8B-B14F-4D97-AF65-F5344CB8AC3E}">
        <p14:creationId xmlns:p14="http://schemas.microsoft.com/office/powerpoint/2010/main" val="1236449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乗算と除算は</a:t>
            </a:r>
            <a:r>
              <a:rPr kumimoji="1" lang="en-US" altLang="ja-JP" dirty="0"/>
              <a:t>RM32I</a:t>
            </a:r>
            <a:r>
              <a:rPr kumimoji="1" lang="ja-JP" altLang="en-US" dirty="0"/>
              <a:t>に含まれておらず、拡張命令セット</a:t>
            </a:r>
            <a:r>
              <a:rPr kumimoji="1" lang="en-US" altLang="ja-JP" dirty="0"/>
              <a:t>RM32M</a:t>
            </a:r>
            <a:r>
              <a:rPr kumimoji="1" lang="ja-JP" altLang="en-US" dirty="0"/>
              <a:t>が定義されています。乗算は、二つ面倒なことがあります。一つは答えのサイズが増えることです。これに対応するため、上位半分をレジスタに入れる命令が装備されています。もう一つは、符号付きと符号なしを考えなければならない点です。これに対応して</a:t>
            </a:r>
            <a:r>
              <a:rPr kumimoji="1" lang="en-US" altLang="ja-JP" dirty="0"/>
              <a:t>RM32M</a:t>
            </a:r>
            <a:r>
              <a:rPr kumimoji="1" lang="ja-JP" altLang="en-US" dirty="0"/>
              <a:t>は複数の乗算命令を用意してあります。特に興味深いのは</a:t>
            </a:r>
            <a:r>
              <a:rPr kumimoji="1" lang="en-US" altLang="ja-JP" dirty="0" err="1"/>
              <a:t>mulhsu</a:t>
            </a:r>
            <a:r>
              <a:rPr kumimoji="1" lang="ja-JP" altLang="en-US" dirty="0"/>
              <a:t>で片方は</a:t>
            </a:r>
            <a:r>
              <a:rPr kumimoji="1" lang="en-US" altLang="ja-JP" dirty="0"/>
              <a:t>2</a:t>
            </a:r>
            <a:r>
              <a:rPr kumimoji="1" lang="ja-JP" altLang="en-US" dirty="0"/>
              <a:t>の補数、もう片方は符号なし数として乗算します。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25</a:t>
            </a:fld>
            <a:endParaRPr lang="en-US" altLang="ja-JP"/>
          </a:p>
        </p:txBody>
      </p:sp>
    </p:spTree>
    <p:extLst>
      <p:ext uri="{BB962C8B-B14F-4D97-AF65-F5344CB8AC3E}">
        <p14:creationId xmlns:p14="http://schemas.microsoft.com/office/powerpoint/2010/main" val="237021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除算は、商を求める演算と、余りを求める演算を完全に分離した点に特徴があります。これも符号付き、符号無しがきっちり整備されています。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26</a:t>
            </a:fld>
            <a:endParaRPr lang="en-US" altLang="ja-JP"/>
          </a:p>
        </p:txBody>
      </p:sp>
    </p:spTree>
    <p:extLst>
      <p:ext uri="{BB962C8B-B14F-4D97-AF65-F5344CB8AC3E}">
        <p14:creationId xmlns:p14="http://schemas.microsoft.com/office/powerpoint/2010/main" val="17213428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浮動小数点演算拡張は単精度用、倍精度用があり、両方を実装するのが普通です。この場合、</a:t>
            </a:r>
            <a:r>
              <a:rPr kumimoji="1" lang="en-US" altLang="ja-JP" dirty="0"/>
              <a:t>64</a:t>
            </a:r>
            <a:r>
              <a:rPr kumimoji="1" lang="ja-JP" altLang="en-US" dirty="0"/>
              <a:t>ビットの浮動小数点レジスタが</a:t>
            </a:r>
            <a:r>
              <a:rPr kumimoji="1" lang="en-US" altLang="ja-JP" dirty="0"/>
              <a:t>32</a:t>
            </a:r>
            <a:r>
              <a:rPr kumimoji="1" lang="ja-JP" altLang="en-US" dirty="0"/>
              <a:t>本用意されており、下位</a:t>
            </a:r>
            <a:r>
              <a:rPr kumimoji="1" lang="en-US" altLang="ja-JP" dirty="0"/>
              <a:t>32</a:t>
            </a:r>
            <a:r>
              <a:rPr kumimoji="1" lang="ja-JP" altLang="en-US" dirty="0"/>
              <a:t>ビットが単精度の場合に使われ、</a:t>
            </a:r>
            <a:r>
              <a:rPr kumimoji="1" lang="en-US" altLang="ja-JP" dirty="0"/>
              <a:t>f0</a:t>
            </a:r>
            <a:r>
              <a:rPr kumimoji="1" lang="ja-JP" altLang="en-US" dirty="0"/>
              <a:t>は普通のレジスタ同様に使うことができます。基本命令は</a:t>
            </a:r>
            <a:r>
              <a:rPr kumimoji="1" lang="en-US" altLang="ja-JP" dirty="0"/>
              <a:t>IEEE</a:t>
            </a:r>
            <a:r>
              <a:rPr kumimoji="1" lang="ja-JP" altLang="en-US" dirty="0"/>
              <a:t>標準規格に沿って行われます。これに加えて豊富は積和演算、積差演算命令が用意されています。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27</a:t>
            </a:fld>
            <a:endParaRPr lang="en-US" altLang="ja-JP"/>
          </a:p>
        </p:txBody>
      </p:sp>
    </p:spTree>
    <p:extLst>
      <p:ext uri="{BB962C8B-B14F-4D97-AF65-F5344CB8AC3E}">
        <p14:creationId xmlns:p14="http://schemas.microsoft.com/office/powerpoint/2010/main" val="41729042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これに加えて平方根、最大、最小、比較がある。</a:t>
            </a:r>
            <a:r>
              <a:rPr kumimoji="1" lang="en-US" altLang="ja-JP" dirty="0" err="1"/>
              <a:t>fsgnj</a:t>
            </a:r>
            <a:r>
              <a:rPr kumimoji="1" lang="ja-JP" altLang="en-US" dirty="0"/>
              <a:t>は符号をインジェクトする命令ですが、実際はレジスタ間転送に使えます。各型式間の変換命令は全ての組み合わせについて用意されています。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28</a:t>
            </a:fld>
            <a:endParaRPr lang="en-US" altLang="ja-JP"/>
          </a:p>
        </p:txBody>
      </p:sp>
    </p:spTree>
    <p:extLst>
      <p:ext uri="{BB962C8B-B14F-4D97-AF65-F5344CB8AC3E}">
        <p14:creationId xmlns:p14="http://schemas.microsoft.com/office/powerpoint/2010/main" val="2418724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ここでは省略しますが、</a:t>
            </a:r>
            <a:r>
              <a:rPr kumimoji="1" lang="en-US" altLang="ja-JP" dirty="0"/>
              <a:t>RISC</a:t>
            </a:r>
            <a:r>
              <a:rPr kumimoji="1" lang="ja-JP" altLang="en-US" dirty="0"/>
              <a:t> </a:t>
            </a:r>
            <a:r>
              <a:rPr kumimoji="1" lang="en-US" altLang="ja-JP" dirty="0"/>
              <a:t>V</a:t>
            </a:r>
            <a:r>
              <a:rPr kumimoji="1" lang="ja-JP" altLang="en-US" dirty="0"/>
              <a:t>にはこの他にも様々な拡張命令セットが存在します。これは基本命令セットを拡張する形で提供しているのが特徴です。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29</a:t>
            </a:fld>
            <a:endParaRPr lang="en-US" altLang="ja-JP"/>
          </a:p>
        </p:txBody>
      </p:sp>
    </p:spTree>
    <p:extLst>
      <p:ext uri="{BB962C8B-B14F-4D97-AF65-F5344CB8AC3E}">
        <p14:creationId xmlns:p14="http://schemas.microsoft.com/office/powerpoint/2010/main" val="1334569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大小比較の例として最大値を選ぶプログラム例を示します。この例では</a:t>
            </a:r>
            <a:r>
              <a:rPr kumimoji="1" lang="en-US" altLang="ja-JP" dirty="0"/>
              <a:t>0</a:t>
            </a:r>
            <a:r>
              <a:rPr kumimoji="1" lang="ja-JP" altLang="en-US" dirty="0"/>
              <a:t>番地から並んだ</a:t>
            </a:r>
            <a:r>
              <a:rPr kumimoji="1" lang="en-US" altLang="ja-JP" dirty="0"/>
              <a:t>8</a:t>
            </a:r>
            <a:r>
              <a:rPr kumimoji="1" lang="ja-JP" altLang="en-US" dirty="0"/>
              <a:t>個の数の最大値を選びます。</a:t>
            </a:r>
            <a:r>
              <a:rPr kumimoji="1" lang="en-US" altLang="ja-JP" dirty="0"/>
              <a:t>x1</a:t>
            </a:r>
            <a:r>
              <a:rPr kumimoji="1" lang="ja-JP" altLang="en-US" dirty="0"/>
              <a:t>はポインタ、</a:t>
            </a:r>
            <a:r>
              <a:rPr kumimoji="1" lang="en-US" altLang="ja-JP" dirty="0"/>
              <a:t>x2</a:t>
            </a:r>
            <a:r>
              <a:rPr kumimoji="1" lang="ja-JP" altLang="en-US" dirty="0"/>
              <a:t>はカウンタでそれぞれ</a:t>
            </a:r>
            <a:r>
              <a:rPr kumimoji="1" lang="en-US" altLang="ja-JP" dirty="0"/>
              <a:t>0</a:t>
            </a:r>
            <a:r>
              <a:rPr kumimoji="1" lang="ja-JP" altLang="en-US" dirty="0"/>
              <a:t>と</a:t>
            </a:r>
            <a:r>
              <a:rPr kumimoji="1" lang="en-US" altLang="ja-JP" dirty="0"/>
              <a:t>8</a:t>
            </a:r>
            <a:r>
              <a:rPr kumimoji="1" lang="ja-JP" altLang="en-US" dirty="0"/>
              <a:t>を入れておきます。</a:t>
            </a:r>
            <a:r>
              <a:rPr kumimoji="1" lang="en-US" altLang="ja-JP" dirty="0"/>
              <a:t>x3</a:t>
            </a:r>
            <a:r>
              <a:rPr kumimoji="1" lang="ja-JP" altLang="en-US" dirty="0"/>
              <a:t>を最大値すなわちチャンピオンが入るレジスタとします。最初は</a:t>
            </a:r>
            <a:r>
              <a:rPr kumimoji="1" lang="en-US" altLang="ja-JP" dirty="0"/>
              <a:t>x3</a:t>
            </a:r>
            <a:r>
              <a:rPr kumimoji="1" lang="ja-JP" altLang="en-US" dirty="0"/>
              <a:t>は</a:t>
            </a:r>
            <a:r>
              <a:rPr kumimoji="1" lang="en-US" altLang="ja-JP" dirty="0"/>
              <a:t>0</a:t>
            </a:r>
            <a:r>
              <a:rPr kumimoji="1" lang="ja-JP" altLang="en-US" dirty="0"/>
              <a:t>、すなわち最弱のチャンピオンを入れておきます。ループ内は以下のように動きます。</a:t>
            </a:r>
            <a:r>
              <a:rPr kumimoji="1" lang="en-US" altLang="ja-JP" dirty="0"/>
              <a:t>x</a:t>
            </a:r>
            <a:r>
              <a:rPr kumimoji="1" lang="ja-JP" altLang="en-US" dirty="0"/>
              <a:t>４に</a:t>
            </a:r>
            <a:r>
              <a:rPr kumimoji="1" lang="en-US" altLang="ja-JP" dirty="0"/>
              <a:t>x</a:t>
            </a:r>
            <a:r>
              <a:rPr kumimoji="1" lang="ja-JP" altLang="en-US" dirty="0"/>
              <a:t>１をポインタとして値を取って来ます。これが挑戦者です。チャンピオンと挑戦者を</a:t>
            </a:r>
            <a:r>
              <a:rPr kumimoji="1" lang="en-US" altLang="ja-JP" dirty="0" err="1"/>
              <a:t>slt</a:t>
            </a:r>
            <a:r>
              <a:rPr kumimoji="1" lang="ja-JP" altLang="en-US" dirty="0"/>
              <a:t>で比較し、チャンピオンが勝てば、</a:t>
            </a:r>
            <a:r>
              <a:rPr kumimoji="1" lang="en-US" altLang="ja-JP" dirty="0"/>
              <a:t>x</a:t>
            </a:r>
            <a:r>
              <a:rPr kumimoji="1" lang="ja-JP" altLang="en-US" dirty="0"/>
              <a:t>５が１になります。これを</a:t>
            </a:r>
            <a:r>
              <a:rPr kumimoji="1" lang="en-US" altLang="ja-JP" dirty="0" err="1"/>
              <a:t>bne</a:t>
            </a:r>
            <a:r>
              <a:rPr kumimoji="1" lang="ja-JP" altLang="en-US" dirty="0"/>
              <a:t>で調べて次の命令をスキップして何もしないで、ポインタ進めてカウンタを減らして</a:t>
            </a:r>
            <a:r>
              <a:rPr kumimoji="1" lang="en-US" altLang="ja-JP" dirty="0"/>
              <a:t>0</a:t>
            </a:r>
            <a:r>
              <a:rPr kumimoji="1" lang="ja-JP" altLang="en-US" dirty="0"/>
              <a:t>になってなければループします。ここで比較の結果が０か正ならば、挑戦者が勝ったことになります。この場合</a:t>
            </a:r>
            <a:r>
              <a:rPr kumimoji="1" lang="en-US" altLang="ja-JP" dirty="0" err="1"/>
              <a:t>bne</a:t>
            </a:r>
            <a:r>
              <a:rPr kumimoji="1" lang="ja-JP" altLang="en-US" dirty="0"/>
              <a:t>は成立せず、次の</a:t>
            </a:r>
            <a:r>
              <a:rPr kumimoji="1" lang="en-US" altLang="ja-JP" dirty="0"/>
              <a:t>add x3,x0,x4</a:t>
            </a:r>
            <a:r>
              <a:rPr kumimoji="1" lang="ja-JP" altLang="en-US" dirty="0"/>
              <a:t>が実行され、チャンピオンが交代します。これを繰り返し、ループを抜け出たときの</a:t>
            </a:r>
            <a:r>
              <a:rPr kumimoji="1" lang="en-US" altLang="ja-JP" dirty="0"/>
              <a:t>x3</a:t>
            </a:r>
            <a:r>
              <a:rPr kumimoji="1" lang="ja-JP" altLang="en-US" dirty="0"/>
              <a:t>が</a:t>
            </a:r>
            <a:r>
              <a:rPr kumimoji="1" lang="en-US" altLang="ja-JP" dirty="0"/>
              <a:t>8</a:t>
            </a:r>
            <a:r>
              <a:rPr kumimoji="1" lang="ja-JP" altLang="en-US" dirty="0"/>
              <a:t>個のデータのうちの最大値です。</a:t>
            </a:r>
          </a:p>
        </p:txBody>
      </p:sp>
      <p:sp>
        <p:nvSpPr>
          <p:cNvPr id="4" name="スライド番号プレースホルダー 3"/>
          <p:cNvSpPr>
            <a:spLocks noGrp="1"/>
          </p:cNvSpPr>
          <p:nvPr>
            <p:ph type="sldNum" sz="quarter" idx="10"/>
          </p:nvPr>
        </p:nvSpPr>
        <p:spPr/>
        <p:txBody>
          <a:bodyPr/>
          <a:lstStyle/>
          <a:p>
            <a:fld id="{DD46B463-5D08-4523-9976-154E0EA95DCD}" type="slidenum">
              <a:rPr kumimoji="1" lang="ja-JP" altLang="en-US" smtClean="0"/>
              <a:t>3</a:t>
            </a:fld>
            <a:endParaRPr kumimoji="1" lang="ja-JP" altLang="en-US"/>
          </a:p>
        </p:txBody>
      </p:sp>
    </p:spTree>
    <p:extLst>
      <p:ext uri="{BB962C8B-B14F-4D97-AF65-F5344CB8AC3E}">
        <p14:creationId xmlns:p14="http://schemas.microsoft.com/office/powerpoint/2010/main" val="20084340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a:t>
            </a:r>
            <a:r>
              <a:rPr kumimoji="1" lang="ja-JP" altLang="en-US"/>
              <a:t>です。</a:t>
            </a:r>
            <a:endParaRPr kumimoji="1" lang="ja-JP" altLang="en-US"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3565617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33</a:t>
            </a:fld>
            <a:endParaRPr lang="en-US" altLang="ja-JP"/>
          </a:p>
        </p:txBody>
      </p:sp>
    </p:spTree>
    <p:extLst>
      <p:ext uri="{BB962C8B-B14F-4D97-AF65-F5344CB8AC3E}">
        <p14:creationId xmlns:p14="http://schemas.microsoft.com/office/powerpoint/2010/main" val="401544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では、比較と分岐が一体化した</a:t>
            </a:r>
            <a:r>
              <a:rPr kumimoji="1" lang="en-US" altLang="ja-JP" dirty="0"/>
              <a:t>Compare</a:t>
            </a:r>
            <a:r>
              <a:rPr kumimoji="1" lang="ja-JP" altLang="en-US" dirty="0"/>
              <a:t> </a:t>
            </a:r>
            <a:r>
              <a:rPr kumimoji="1" lang="en-US" altLang="ja-JP" dirty="0"/>
              <a:t>&amp;</a:t>
            </a:r>
            <a:r>
              <a:rPr kumimoji="1" lang="ja-JP" altLang="en-US" dirty="0"/>
              <a:t> </a:t>
            </a:r>
            <a:r>
              <a:rPr kumimoji="1" lang="en-US" altLang="ja-JP" dirty="0"/>
              <a:t>Branch</a:t>
            </a:r>
            <a:r>
              <a:rPr kumimoji="1" lang="ja-JP" altLang="en-US" dirty="0"/>
              <a:t>という方法を使っています。これは命令がやや複雑になる問題点があります。プロセッサの中では</a:t>
            </a:r>
            <a:r>
              <a:rPr kumimoji="1" lang="en-US" altLang="ja-JP" dirty="0"/>
              <a:t>Flag</a:t>
            </a:r>
            <a:r>
              <a:rPr kumimoji="1" lang="ja-JP" altLang="en-US" dirty="0"/>
              <a:t>という方法がよく使われます。</a:t>
            </a:r>
            <a:r>
              <a:rPr kumimoji="1" lang="en-US" altLang="ja-JP" dirty="0"/>
              <a:t>Flag</a:t>
            </a:r>
            <a:r>
              <a:rPr kumimoji="1" lang="ja-JP" altLang="en-US" dirty="0"/>
              <a:t>は演算結果の性質を示す小規模な専用レジスタです。</a:t>
            </a:r>
            <a:r>
              <a:rPr kumimoji="1" lang="en-US" altLang="ja-JP" dirty="0"/>
              <a:t>Zero</a:t>
            </a:r>
            <a:r>
              <a:rPr kumimoji="1" lang="ja-JP" altLang="en-US" dirty="0"/>
              <a:t>　</a:t>
            </a:r>
            <a:r>
              <a:rPr kumimoji="1" lang="en-US" altLang="ja-JP" dirty="0"/>
              <a:t>Flag</a:t>
            </a:r>
            <a:r>
              <a:rPr kumimoji="1" lang="ja-JP" altLang="en-US" dirty="0" err="1"/>
              <a:t>、</a:t>
            </a:r>
            <a:r>
              <a:rPr kumimoji="1" lang="en-US" altLang="ja-JP" dirty="0"/>
              <a:t>Minus</a:t>
            </a:r>
            <a:r>
              <a:rPr kumimoji="1" lang="ja-JP" altLang="en-US" dirty="0"/>
              <a:t> </a:t>
            </a:r>
            <a:r>
              <a:rPr kumimoji="1" lang="en-US" altLang="ja-JP" dirty="0"/>
              <a:t>Flag,</a:t>
            </a:r>
            <a:r>
              <a:rPr kumimoji="1" lang="ja-JP" altLang="en-US" dirty="0"/>
              <a:t> </a:t>
            </a:r>
            <a:r>
              <a:rPr kumimoji="1" lang="en-US" altLang="ja-JP" dirty="0"/>
              <a:t>Carry</a:t>
            </a:r>
            <a:r>
              <a:rPr kumimoji="1" lang="ja-JP" altLang="en-US" dirty="0"/>
              <a:t>　</a:t>
            </a:r>
            <a:r>
              <a:rPr kumimoji="1" lang="en-US" altLang="ja-JP" dirty="0"/>
              <a:t>Flag</a:t>
            </a:r>
            <a:r>
              <a:rPr kumimoji="1" lang="ja-JP" altLang="en-US" dirty="0"/>
              <a:t>などがあり、それぞれ演算の結果によりセットされたりリセット</a:t>
            </a:r>
            <a:r>
              <a:rPr kumimoji="1" lang="ja-JP" altLang="en-US" dirty="0" err="1"/>
              <a:t>されたります</a:t>
            </a:r>
            <a:r>
              <a:rPr kumimoji="1" lang="ja-JP" altLang="en-US" dirty="0"/>
              <a:t>。分岐命令はこの</a:t>
            </a:r>
            <a:r>
              <a:rPr kumimoji="1" lang="en-US" altLang="ja-JP" dirty="0"/>
              <a:t>Flag</a:t>
            </a:r>
            <a:r>
              <a:rPr kumimoji="1" lang="ja-JP" altLang="en-US" dirty="0"/>
              <a:t>をチェックして分岐するかどうか判定します。</a:t>
            </a:r>
            <a:r>
              <a:rPr kumimoji="1" lang="en-US" altLang="ja-JP" dirty="0"/>
              <a:t>BZ</a:t>
            </a:r>
            <a:r>
              <a:rPr kumimoji="1" lang="ja-JP" altLang="en-US" dirty="0"/>
              <a:t>（</a:t>
            </a:r>
            <a:r>
              <a:rPr kumimoji="1" lang="en-US" altLang="ja-JP" dirty="0"/>
              <a:t>Branch</a:t>
            </a:r>
            <a:r>
              <a:rPr kumimoji="1" lang="ja-JP" altLang="en-US" dirty="0"/>
              <a:t> </a:t>
            </a:r>
            <a:r>
              <a:rPr kumimoji="1" lang="en-US" altLang="ja-JP" dirty="0"/>
              <a:t>Zero)</a:t>
            </a:r>
            <a:r>
              <a:rPr kumimoji="1" lang="ja-JP" altLang="en-US" dirty="0"/>
              <a:t>は</a:t>
            </a:r>
            <a:r>
              <a:rPr kumimoji="1" lang="en-US" altLang="ja-JP" dirty="0"/>
              <a:t>Zero</a:t>
            </a:r>
            <a:r>
              <a:rPr kumimoji="1" lang="ja-JP" altLang="en-US" dirty="0"/>
              <a:t>フラグが立っていれば成立します。ここで、比較（</a:t>
            </a:r>
            <a:r>
              <a:rPr kumimoji="1" lang="en-US" altLang="ja-JP" dirty="0"/>
              <a:t>Compare</a:t>
            </a:r>
            <a:r>
              <a:rPr kumimoji="1" lang="ja-JP" altLang="en-US" dirty="0"/>
              <a:t>）命令を用意します。この命令は、引き算を行うが、結果をレジスタに入れない命令で、フラグだけがセットされます。この命令を使えばレジスタを破壊せずに分岐ができます。フラグを使う方法は実装が簡単で効率が良いので様々なプロセッサで使われています。（死亡フラグというのは用法がこれと同じです。フラグが立っても死ぬとは限りません。フラグが立っても対応する分岐命令がなければ飛ばないのです）一方で、</a:t>
            </a:r>
            <a:r>
              <a:rPr kumimoji="1" lang="en-US" altLang="ja-JP" dirty="0"/>
              <a:t>Flag</a:t>
            </a:r>
            <a:r>
              <a:rPr kumimoji="1" lang="ja-JP" altLang="en-US" dirty="0"/>
              <a:t>を使うと命令コードの順番を入れ替えるのが難しくなります。この欠点はフラグセットオプションやグループ化である程度の改善が可能です。</a:t>
            </a:r>
            <a:endParaRPr kumimoji="1" lang="en-US" altLang="ja-JP" dirty="0"/>
          </a:p>
        </p:txBody>
      </p:sp>
      <p:sp>
        <p:nvSpPr>
          <p:cNvPr id="4" name="スライド番号プレースホルダー 3"/>
          <p:cNvSpPr>
            <a:spLocks noGrp="1"/>
          </p:cNvSpPr>
          <p:nvPr>
            <p:ph type="sldNum" sz="quarter" idx="10"/>
          </p:nvPr>
        </p:nvSpPr>
        <p:spPr/>
        <p:txBody>
          <a:bodyPr/>
          <a:lstStyle/>
          <a:p>
            <a:fld id="{DD46B463-5D08-4523-9976-154E0EA95DCD}" type="slidenum">
              <a:rPr kumimoji="1" lang="ja-JP" altLang="en-US" smtClean="0"/>
              <a:t>4</a:t>
            </a:fld>
            <a:endParaRPr kumimoji="1" lang="ja-JP" altLang="en-US"/>
          </a:p>
        </p:txBody>
      </p:sp>
    </p:spTree>
    <p:extLst>
      <p:ext uri="{BB962C8B-B14F-4D97-AF65-F5344CB8AC3E}">
        <p14:creationId xmlns:p14="http://schemas.microsoft.com/office/powerpoint/2010/main" val="31899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分岐命令、ジャンプ命令と違ってサブルーチンコール命令は、呼ばれた所（次の命令）に戻ってくる点が特徴です。図の例では</a:t>
            </a:r>
            <a:r>
              <a:rPr kumimoji="1" lang="en-US" altLang="ja-JP" dirty="0"/>
              <a:t>A</a:t>
            </a:r>
            <a:r>
              <a:rPr kumimoji="1" lang="ja-JP" altLang="en-US" dirty="0"/>
              <a:t>を呼び出して、リターン命令実行時にコール命令の次に戻ります。</a:t>
            </a:r>
            <a:r>
              <a:rPr kumimoji="1" lang="en-US" altLang="ja-JP" dirty="0"/>
              <a:t>A</a:t>
            </a:r>
            <a:r>
              <a:rPr kumimoji="1" lang="ja-JP" altLang="en-US" dirty="0"/>
              <a:t>は色々なところで使えるため、ソフトウェアのモジュール化が可能です。この考え方は現在のプログラムでは不可欠です。問題は、戻り番地（すなわちコール命令実行時の</a:t>
            </a:r>
            <a:r>
              <a:rPr kumimoji="1" lang="en-US" altLang="ja-JP" dirty="0"/>
              <a:t>PC+</a:t>
            </a:r>
            <a:r>
              <a:rPr kumimoji="1" lang="ja-JP" altLang="en-US" dirty="0"/>
              <a:t>４）をどこにしまっておくか？という点です。</a:t>
            </a:r>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5</a:t>
            </a:fld>
            <a:endParaRPr kumimoji="1" lang="ja-JP" altLang="en-US"/>
          </a:p>
        </p:txBody>
      </p:sp>
    </p:spTree>
    <p:extLst>
      <p:ext uri="{BB962C8B-B14F-4D97-AF65-F5344CB8AC3E}">
        <p14:creationId xmlns:p14="http://schemas.microsoft.com/office/powerpoint/2010/main" val="172334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a:t>
            </a:r>
            <a:r>
              <a:rPr kumimoji="1" lang="en-US" altLang="ja-JP" dirty="0"/>
              <a:t>(jump</a:t>
            </a:r>
            <a:r>
              <a:rPr kumimoji="1" lang="en-US" altLang="ja-JP" baseline="0" dirty="0"/>
              <a:t> and link)</a:t>
            </a:r>
            <a:r>
              <a:rPr kumimoji="1" lang="ja-JP" altLang="en-US" baseline="0" dirty="0"/>
              <a:t>はサブルーチンコールで、戻り番地（</a:t>
            </a:r>
            <a:r>
              <a:rPr kumimoji="1" lang="en-US" altLang="ja-JP" baseline="0" dirty="0"/>
              <a:t>PC+4)</a:t>
            </a:r>
            <a:r>
              <a:rPr kumimoji="1" lang="ja-JP" altLang="en-US" baseline="0" dirty="0"/>
              <a:t>を</a:t>
            </a:r>
            <a:r>
              <a:rPr kumimoji="1" lang="en-US" altLang="ja-JP" baseline="0" dirty="0" err="1"/>
              <a:t>rd</a:t>
            </a:r>
            <a:r>
              <a:rPr kumimoji="1" lang="ja-JP" altLang="en-US" baseline="0" dirty="0"/>
              <a:t>に入れます。飛び方は分岐命令と同じ</a:t>
            </a:r>
            <a:r>
              <a:rPr kumimoji="1" lang="en-US" altLang="ja-JP" baseline="0" dirty="0"/>
              <a:t>PC</a:t>
            </a:r>
            <a:r>
              <a:rPr kumimoji="1" lang="ja-JP" altLang="en-US" baseline="0" dirty="0"/>
              <a:t>相対指定ですが、遠くに飛べるように</a:t>
            </a:r>
            <a:r>
              <a:rPr kumimoji="1" lang="en-US" altLang="ja-JP" baseline="0" dirty="0"/>
              <a:t>offset</a:t>
            </a:r>
            <a:r>
              <a:rPr kumimoji="1" lang="ja-JP" altLang="en-US" baseline="0" dirty="0"/>
              <a:t>は</a:t>
            </a:r>
            <a:r>
              <a:rPr kumimoji="1" lang="en-US" altLang="ja-JP" baseline="0" dirty="0"/>
              <a:t>21</a:t>
            </a:r>
            <a:r>
              <a:rPr kumimoji="1" lang="ja-JP" altLang="en-US" baseline="0" dirty="0"/>
              <a:t>ビット分あり最下位の</a:t>
            </a:r>
            <a:r>
              <a:rPr kumimoji="1" lang="en-US" altLang="ja-JP" baseline="0" dirty="0"/>
              <a:t>0</a:t>
            </a:r>
            <a:r>
              <a:rPr kumimoji="1" lang="ja-JP" altLang="en-US" baseline="0" dirty="0"/>
              <a:t>は命令中では省略されています。戻り番地を保存する必要のない無条件ジャンプにするためには</a:t>
            </a:r>
            <a:r>
              <a:rPr kumimoji="1" lang="en-US" altLang="ja-JP" baseline="0" dirty="0" err="1"/>
              <a:t>rd</a:t>
            </a:r>
            <a:r>
              <a:rPr kumimoji="1" lang="ja-JP" altLang="en-US" baseline="0" dirty="0"/>
              <a:t>に</a:t>
            </a:r>
            <a:r>
              <a:rPr kumimoji="1" lang="en-US" altLang="ja-JP" baseline="0" dirty="0"/>
              <a:t>x0</a:t>
            </a:r>
            <a:r>
              <a:rPr kumimoji="1" lang="ja-JP" altLang="en-US" baseline="0" dirty="0"/>
              <a:t>を指定します。</a:t>
            </a:r>
            <a:r>
              <a:rPr kumimoji="1" lang="en-US" altLang="ja-JP" baseline="0" dirty="0" err="1"/>
              <a:t>beq</a:t>
            </a:r>
            <a:r>
              <a:rPr kumimoji="1" lang="en-US" altLang="ja-JP" baseline="0" dirty="0"/>
              <a:t> x0,x0,offset</a:t>
            </a:r>
            <a:r>
              <a:rPr kumimoji="1" lang="ja-JP" altLang="en-US" baseline="0" dirty="0"/>
              <a:t>でも無条件ジャンプになりますが、こちらの方が遠くに飛べます。</a:t>
            </a:r>
            <a:r>
              <a:rPr kumimoji="1" lang="en-US" altLang="ja-JP" baseline="0" dirty="0" err="1"/>
              <a:t>jalr</a:t>
            </a:r>
            <a:r>
              <a:rPr kumimoji="1" lang="en-US" altLang="ja-JP" baseline="0" dirty="0"/>
              <a:t>(jump and link register)</a:t>
            </a:r>
            <a:r>
              <a:rPr kumimoji="1" lang="ja-JP" altLang="en-US" baseline="0" dirty="0"/>
              <a:t>は、</a:t>
            </a:r>
            <a:r>
              <a:rPr kumimoji="1" lang="en-US" altLang="ja-JP" baseline="0" dirty="0"/>
              <a:t>x[rs1]</a:t>
            </a:r>
            <a:r>
              <a:rPr kumimoji="1" lang="ja-JP" altLang="en-US" baseline="0" dirty="0"/>
              <a:t>に</a:t>
            </a:r>
            <a:r>
              <a:rPr kumimoji="1" lang="en-US" altLang="ja-JP" baseline="0" dirty="0"/>
              <a:t>12</a:t>
            </a:r>
            <a:r>
              <a:rPr kumimoji="1" lang="ja-JP" altLang="en-US" baseline="0" dirty="0"/>
              <a:t>ビットの</a:t>
            </a:r>
            <a:r>
              <a:rPr kumimoji="1" lang="en-US" altLang="ja-JP" baseline="0" dirty="0"/>
              <a:t>offset</a:t>
            </a:r>
            <a:r>
              <a:rPr kumimoji="1" lang="ja-JP" altLang="en-US" baseline="0" dirty="0"/>
              <a:t>を加算したものが飛び先になります。この時、最下位ビットが</a:t>
            </a:r>
            <a:r>
              <a:rPr kumimoji="1" lang="en-US" altLang="ja-JP" baseline="0" dirty="0"/>
              <a:t>1</a:t>
            </a:r>
            <a:r>
              <a:rPr kumimoji="1" lang="ja-JP" altLang="en-US" baseline="0" dirty="0"/>
              <a:t>になると困るので、強制的に</a:t>
            </a:r>
            <a:r>
              <a:rPr kumimoji="1" lang="en-US" altLang="ja-JP" baseline="0" dirty="0"/>
              <a:t>0</a:t>
            </a:r>
            <a:r>
              <a:rPr kumimoji="1" lang="ja-JP" altLang="en-US" baseline="0" dirty="0"/>
              <a:t>にします。同時に</a:t>
            </a:r>
            <a:r>
              <a:rPr kumimoji="1" lang="en-US" altLang="ja-JP" baseline="0" dirty="0"/>
              <a:t>x[</a:t>
            </a:r>
            <a:r>
              <a:rPr kumimoji="1" lang="en-US" altLang="ja-JP" baseline="0" dirty="0" err="1"/>
              <a:t>rd</a:t>
            </a:r>
            <a:r>
              <a:rPr kumimoji="1" lang="en-US" altLang="ja-JP" baseline="0" dirty="0"/>
              <a:t>]</a:t>
            </a:r>
            <a:r>
              <a:rPr kumimoji="1" lang="ja-JP" altLang="en-US" baseline="0" dirty="0"/>
              <a:t>に戻り番地を格納します。この命令は、</a:t>
            </a:r>
            <a:r>
              <a:rPr kumimoji="1" lang="en-US" altLang="ja-JP" baseline="0" dirty="0"/>
              <a:t>offset</a:t>
            </a:r>
            <a:r>
              <a:rPr kumimoji="1" lang="ja-JP" altLang="en-US" baseline="0" dirty="0"/>
              <a:t>を</a:t>
            </a:r>
            <a:r>
              <a:rPr kumimoji="1" lang="en-US" altLang="ja-JP" baseline="0" dirty="0"/>
              <a:t>0</a:t>
            </a:r>
            <a:r>
              <a:rPr kumimoji="1" lang="ja-JP" altLang="en-US" baseline="0" dirty="0"/>
              <a:t>にすると単純なレジスタ間接サブルーチンコールになり、</a:t>
            </a:r>
            <a:r>
              <a:rPr kumimoji="1" lang="en-US" altLang="ja-JP" baseline="0" dirty="0" err="1"/>
              <a:t>rd</a:t>
            </a:r>
            <a:r>
              <a:rPr kumimoji="1" lang="ja-JP" altLang="en-US" baseline="0" dirty="0"/>
              <a:t>を</a:t>
            </a:r>
            <a:r>
              <a:rPr kumimoji="1" lang="en-US" altLang="ja-JP" baseline="0" dirty="0"/>
              <a:t>x0</a:t>
            </a:r>
            <a:r>
              <a:rPr kumimoji="1" lang="ja-JP" altLang="en-US" baseline="0" dirty="0"/>
              <a:t>にすると単純なレジスタ間接ジャンプになります。以降、面倒なので、</a:t>
            </a:r>
            <a:r>
              <a:rPr kumimoji="1" lang="en-US" altLang="ja-JP" baseline="0" dirty="0" err="1"/>
              <a:t>jalr</a:t>
            </a:r>
            <a:r>
              <a:rPr kumimoji="1" lang="en-US" altLang="ja-JP" baseline="0" dirty="0"/>
              <a:t> x0,x1,0</a:t>
            </a:r>
            <a:r>
              <a:rPr kumimoji="1" lang="ja-JP" altLang="en-US" baseline="0" dirty="0"/>
              <a:t>を</a:t>
            </a:r>
            <a:r>
              <a:rPr kumimoji="1" lang="en-US" altLang="ja-JP" baseline="0" dirty="0" err="1"/>
              <a:t>jr</a:t>
            </a:r>
            <a:r>
              <a:rPr kumimoji="1" lang="en-US" altLang="ja-JP" baseline="0" dirty="0"/>
              <a:t> x0</a:t>
            </a:r>
            <a:r>
              <a:rPr kumimoji="1" lang="ja-JP" altLang="en-US" baseline="0" dirty="0"/>
              <a:t>（</a:t>
            </a:r>
            <a:r>
              <a:rPr kumimoji="1" lang="en-US" altLang="ja-JP" baseline="0" dirty="0"/>
              <a:t>jump register)</a:t>
            </a:r>
            <a:r>
              <a:rPr kumimoji="1" lang="ja-JP" altLang="en-US" baseline="0" dirty="0"/>
              <a:t>と書きます。このように、実際は他の命令に置き換えて実行される命令を、あたかも存在するかのように扱う方法を疑似命令と呼びます。疑似命令はアセンブラで置き換えられます。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6</a:t>
            </a:fld>
            <a:endParaRPr lang="en-US" altLang="ja-JP"/>
          </a:p>
        </p:txBody>
      </p:sp>
    </p:spTree>
    <p:extLst>
      <p:ext uri="{BB962C8B-B14F-4D97-AF65-F5344CB8AC3E}">
        <p14:creationId xmlns:p14="http://schemas.microsoft.com/office/powerpoint/2010/main" val="361057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jal</a:t>
            </a:r>
            <a:r>
              <a:rPr kumimoji="1" lang="en-US" altLang="ja-JP" dirty="0"/>
              <a:t> x1,A</a:t>
            </a:r>
            <a:r>
              <a:rPr kumimoji="1" lang="ja-JP" altLang="en-US" dirty="0"/>
              <a:t>はリターン命令として</a:t>
            </a:r>
            <a:r>
              <a:rPr kumimoji="1" lang="en-US" altLang="ja-JP" dirty="0" err="1"/>
              <a:t>jr</a:t>
            </a:r>
            <a:r>
              <a:rPr kumimoji="1" lang="en-US" altLang="ja-JP" dirty="0"/>
              <a:t> x1</a:t>
            </a:r>
            <a:r>
              <a:rPr kumimoji="1" lang="ja-JP" altLang="en-US" dirty="0"/>
              <a:t>を使えば、</a:t>
            </a:r>
            <a:r>
              <a:rPr kumimoji="1" lang="en-US" altLang="ja-JP" dirty="0"/>
              <a:t>PC</a:t>
            </a:r>
            <a:r>
              <a:rPr kumimoji="1" lang="ja-JP" altLang="en-US" dirty="0"/>
              <a:t>が復帰して戻ってこれます。これを使ってサブルーチンを呼び出すことが可能になります。しかし、このやり方は、サブルーチンの入れ子に対応しません。サブルーチン</a:t>
            </a:r>
            <a:r>
              <a:rPr kumimoji="1" lang="en-US" altLang="ja-JP" dirty="0"/>
              <a:t>A</a:t>
            </a:r>
            <a:r>
              <a:rPr kumimoji="1" lang="ja-JP" altLang="en-US" dirty="0"/>
              <a:t>の中で別のサブルーチン</a:t>
            </a:r>
            <a:r>
              <a:rPr kumimoji="1" lang="en-US" altLang="ja-JP" dirty="0"/>
              <a:t>B</a:t>
            </a:r>
            <a:r>
              <a:rPr kumimoji="1" lang="ja-JP" altLang="en-US" dirty="0"/>
              <a:t>を呼ぶ時、同じ</a:t>
            </a:r>
            <a:r>
              <a:rPr kumimoji="1" lang="en-US" altLang="ja-JP" dirty="0" err="1"/>
              <a:t>rd</a:t>
            </a:r>
            <a:r>
              <a:rPr kumimoji="1" lang="ja-JP" altLang="en-US" dirty="0"/>
              <a:t>を指定すると内容が破壊されてしまうため、サブルーチン</a:t>
            </a:r>
            <a:r>
              <a:rPr kumimoji="1" lang="en-US" altLang="ja-JP" dirty="0"/>
              <a:t>A</a:t>
            </a:r>
            <a:r>
              <a:rPr kumimoji="1" lang="ja-JP" altLang="en-US" dirty="0"/>
              <a:t>の最後に</a:t>
            </a:r>
            <a:r>
              <a:rPr kumimoji="1" lang="en-US" altLang="ja-JP" dirty="0" err="1"/>
              <a:t>jr</a:t>
            </a:r>
            <a:r>
              <a:rPr kumimoji="1" lang="en-US" altLang="ja-JP" dirty="0"/>
              <a:t> x1</a:t>
            </a:r>
            <a:r>
              <a:rPr kumimoji="1" lang="ja-JP" altLang="en-US" dirty="0"/>
              <a:t>を実行しても、呼ばれた元に戻ることができません。これでは困るではないか、と思うかもしれませんが、実はサブルーチンを呼んだ時のレジスタの破壊は、</a:t>
            </a:r>
            <a:r>
              <a:rPr kumimoji="1" lang="en-US" altLang="ja-JP" dirty="0"/>
              <a:t>x1</a:t>
            </a:r>
            <a:r>
              <a:rPr kumimoji="1" lang="ja-JP" altLang="en-US" dirty="0"/>
              <a:t>以外にも問題になります。メインルーチンとサブルーチン</a:t>
            </a:r>
            <a:r>
              <a:rPr kumimoji="1" lang="en-US" altLang="ja-JP" dirty="0"/>
              <a:t>A,</a:t>
            </a:r>
            <a:r>
              <a:rPr kumimoji="1" lang="ja-JP" altLang="en-US" dirty="0"/>
              <a:t>サブルーチン</a:t>
            </a:r>
            <a:r>
              <a:rPr kumimoji="1" lang="en-US" altLang="ja-JP" dirty="0"/>
              <a:t>A</a:t>
            </a:r>
            <a:r>
              <a:rPr kumimoji="1" lang="ja-JP" altLang="en-US" dirty="0"/>
              <a:t>とサブルーチン</a:t>
            </a:r>
            <a:r>
              <a:rPr kumimoji="1" lang="en-US" altLang="ja-JP" dirty="0"/>
              <a:t>B</a:t>
            </a:r>
            <a:r>
              <a:rPr kumimoji="1" lang="ja-JP" altLang="en-US" dirty="0"/>
              <a:t>で同じレジスタを使うと、サブルーチンから戻ってきたときに中身が破壊されて、実行が継続できなくなってしまいます。すなわち、</a:t>
            </a:r>
            <a:r>
              <a:rPr kumimoji="1" lang="en-US" altLang="ja-JP" dirty="0"/>
              <a:t>x1</a:t>
            </a:r>
            <a:r>
              <a:rPr kumimoji="1" lang="ja-JP" altLang="en-US" dirty="0"/>
              <a:t>だけではなく、サブルーチン内でのレジスタの破壊はサブルーチンコール自体の本質的問題なのです。これを解決するにはスタックというデータ構造が必要になります。</a:t>
            </a:r>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7</a:t>
            </a:fld>
            <a:endParaRPr kumimoji="1" lang="ja-JP" altLang="en-US"/>
          </a:p>
        </p:txBody>
      </p:sp>
    </p:spTree>
    <p:extLst>
      <p:ext uri="{BB962C8B-B14F-4D97-AF65-F5344CB8AC3E}">
        <p14:creationId xmlns:p14="http://schemas.microsoft.com/office/powerpoint/2010/main" val="1212698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スタックとは、データを積む棚です。この棚にデータを積む操作を</a:t>
            </a:r>
            <a:r>
              <a:rPr kumimoji="1" lang="en-US" altLang="ja-JP" dirty="0"/>
              <a:t>push</a:t>
            </a:r>
            <a:r>
              <a:rPr kumimoji="1" lang="ja-JP" altLang="en-US" dirty="0" err="1"/>
              <a:t>、</a:t>
            </a:r>
            <a:r>
              <a:rPr kumimoji="1" lang="ja-JP" altLang="en-US" dirty="0"/>
              <a:t>棚から取り出す操作を</a:t>
            </a:r>
            <a:r>
              <a:rPr kumimoji="1" lang="en-US" altLang="ja-JP" dirty="0"/>
              <a:t>pop</a:t>
            </a:r>
            <a:r>
              <a:rPr kumimoji="1" lang="ja-JP" altLang="en-US" dirty="0"/>
              <a:t>と呼びます。先に積んだものが後から取り出されることから</a:t>
            </a:r>
            <a:r>
              <a:rPr kumimoji="1" lang="en-US" altLang="ja-JP" dirty="0"/>
              <a:t>LIFO</a:t>
            </a:r>
            <a:r>
              <a:rPr kumimoji="1" lang="ja-JP" altLang="en-US" dirty="0"/>
              <a:t> </a:t>
            </a:r>
            <a:r>
              <a:rPr kumimoji="1" lang="en-US" altLang="ja-JP" dirty="0"/>
              <a:t>(Last</a:t>
            </a:r>
            <a:r>
              <a:rPr kumimoji="1" lang="en-US" altLang="ja-JP" baseline="0" dirty="0"/>
              <a:t> In First Out)</a:t>
            </a:r>
            <a:r>
              <a:rPr kumimoji="1" lang="ja-JP" altLang="en-US" baseline="0" dirty="0"/>
              <a:t>と呼びます。逆に考えると、後に積んだものが先に取り出されるので</a:t>
            </a:r>
            <a:r>
              <a:rPr kumimoji="1" lang="en-US" altLang="ja-JP" baseline="0" dirty="0"/>
              <a:t>FILO</a:t>
            </a:r>
            <a:r>
              <a:rPr kumimoji="1" lang="ja-JP" altLang="en-US" baseline="0" dirty="0"/>
              <a:t>（</a:t>
            </a:r>
            <a:r>
              <a:rPr kumimoji="1" lang="en-US" altLang="ja-JP" baseline="0" dirty="0"/>
              <a:t>First In Last Out)</a:t>
            </a:r>
            <a:r>
              <a:rPr kumimoji="1" lang="ja-JP" altLang="en-US" baseline="0" dirty="0"/>
              <a:t>と呼ぶ場合もあります。この積んだ逆順に取り出すことのできる性質からサブルーチンコール時にレジスタを退避するのに適しています。</a:t>
            </a:r>
            <a:endParaRPr kumimoji="1" lang="en-US" altLang="ja-JP" baseline="0" dirty="0"/>
          </a:p>
          <a:p>
            <a:r>
              <a:rPr kumimoji="1" lang="ja-JP" altLang="en-US" baseline="0" dirty="0"/>
              <a:t>スタックマシンで利用した演算スタックは、演算用の特殊なメモリですが、サブルーチンコールのレジスタの退避用のスタックは主記憶上に確保するのが普通です。スタックは棚ですが、ばねがついているイメージがあります。データを積むときは押し込むイメージから</a:t>
            </a:r>
            <a:r>
              <a:rPr kumimoji="1" lang="en-US" altLang="ja-JP" baseline="0" dirty="0"/>
              <a:t>push</a:t>
            </a:r>
            <a:r>
              <a:rPr kumimoji="1" lang="ja-JP" altLang="en-US" baseline="0" dirty="0"/>
              <a:t>と呼び、取り出すときは、飛び出すイメージから</a:t>
            </a:r>
            <a:r>
              <a:rPr kumimoji="1" lang="en-US" altLang="ja-JP" baseline="0" dirty="0"/>
              <a:t>pop</a:t>
            </a:r>
            <a:r>
              <a:rPr kumimoji="1" lang="ja-JP" altLang="en-US" baseline="0" dirty="0"/>
              <a:t>と呼ばれます。</a:t>
            </a:r>
            <a:endParaRPr kumimoji="1" lang="ja-JP" altLang="en-US" dirty="0"/>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8</a:t>
            </a:fld>
            <a:endParaRPr kumimoji="1" lang="ja-JP" altLang="en-US"/>
          </a:p>
        </p:txBody>
      </p:sp>
    </p:spTree>
    <p:extLst>
      <p:ext uri="{BB962C8B-B14F-4D97-AF65-F5344CB8AC3E}">
        <p14:creationId xmlns:p14="http://schemas.microsoft.com/office/powerpoint/2010/main" val="3317117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を使ってレジスタを退避する様子を示します。この例では、サブルーチンの入り口で、中で使って壊れるレジスタを退避し、リターンする直前に復帰する方法を示します。これはコーリーサーブと呼びます。逆に呼ぶ側で、壊れて困るレジスタをスタックに積んでからサブルーチンを呼び出す方法（コーラーセーブ）もあります。サブルーチン</a:t>
            </a:r>
            <a:r>
              <a:rPr kumimoji="1" lang="en-US" altLang="ja-JP" dirty="0"/>
              <a:t>A</a:t>
            </a:r>
            <a:r>
              <a:rPr kumimoji="1" lang="ja-JP" altLang="en-US" dirty="0"/>
              <a:t>では</a:t>
            </a:r>
            <a:r>
              <a:rPr kumimoji="1" lang="en-US" altLang="ja-JP" dirty="0"/>
              <a:t>x4</a:t>
            </a:r>
            <a:r>
              <a:rPr kumimoji="1" lang="ja-JP" altLang="en-US" dirty="0"/>
              <a:t>を使います。中で別のサブルーチンを呼ぶので</a:t>
            </a:r>
            <a:r>
              <a:rPr kumimoji="1" lang="en-US" altLang="ja-JP" dirty="0"/>
              <a:t>x1</a:t>
            </a:r>
            <a:r>
              <a:rPr kumimoji="1" lang="ja-JP" altLang="en-US" dirty="0"/>
              <a:t>も退避します。サブルーチン</a:t>
            </a:r>
            <a:r>
              <a:rPr kumimoji="1" lang="en-US" altLang="ja-JP" dirty="0"/>
              <a:t>B</a:t>
            </a:r>
            <a:r>
              <a:rPr kumimoji="1" lang="ja-JP" altLang="en-US" dirty="0"/>
              <a:t>を呼んだ際に</a:t>
            </a:r>
            <a:r>
              <a:rPr kumimoji="1" lang="en-US" altLang="ja-JP" dirty="0"/>
              <a:t>x3</a:t>
            </a:r>
            <a:r>
              <a:rPr kumimoji="1" lang="ja-JP" altLang="en-US" dirty="0"/>
              <a:t>、</a:t>
            </a:r>
            <a:r>
              <a:rPr kumimoji="1" lang="en-US" altLang="ja-JP" dirty="0"/>
              <a:t>x4</a:t>
            </a:r>
            <a:r>
              <a:rPr kumimoji="1" lang="ja-JP" altLang="en-US" dirty="0"/>
              <a:t>を退避します。この</a:t>
            </a:r>
            <a:r>
              <a:rPr kumimoji="1" lang="en-US" altLang="ja-JP" dirty="0"/>
              <a:t>2</a:t>
            </a:r>
            <a:r>
              <a:rPr kumimoji="1" lang="ja-JP" altLang="en-US" dirty="0" err="1"/>
              <a:t>つの</a:t>
            </a:r>
            <a:r>
              <a:rPr kumimoji="1" lang="ja-JP" altLang="en-US" dirty="0"/>
              <a:t>レジスタはサブルーチン</a:t>
            </a:r>
            <a:r>
              <a:rPr kumimoji="1" lang="en-US" altLang="ja-JP" dirty="0"/>
              <a:t>A</a:t>
            </a:r>
            <a:r>
              <a:rPr kumimoji="1" lang="ja-JP" altLang="en-US" dirty="0"/>
              <a:t>を呼んだ際の</a:t>
            </a:r>
            <a:r>
              <a:rPr kumimoji="1" lang="en-US" altLang="ja-JP" dirty="0"/>
              <a:t>x1</a:t>
            </a:r>
            <a:r>
              <a:rPr kumimoji="1" lang="ja-JP" altLang="en-US" dirty="0"/>
              <a:t>、</a:t>
            </a:r>
            <a:r>
              <a:rPr kumimoji="1" lang="en-US" altLang="ja-JP" dirty="0"/>
              <a:t>x4</a:t>
            </a:r>
            <a:r>
              <a:rPr kumimoji="1" lang="ja-JP" altLang="en-US" dirty="0"/>
              <a:t>の上に積まれます。サブルーチン</a:t>
            </a:r>
            <a:r>
              <a:rPr kumimoji="1" lang="en-US" altLang="ja-JP" dirty="0"/>
              <a:t>B</a:t>
            </a:r>
            <a:r>
              <a:rPr kumimoji="1" lang="ja-JP" altLang="en-US" dirty="0"/>
              <a:t>の中でさらに別のサブルーチンを呼ぶ場合、さらにこの上に積み重なります。サブルーチンからリターンする直前に、</a:t>
            </a:r>
            <a:r>
              <a:rPr kumimoji="1" lang="en-US" altLang="ja-JP" dirty="0"/>
              <a:t>push</a:t>
            </a:r>
            <a:r>
              <a:rPr kumimoji="1" lang="ja-JP" altLang="en-US" dirty="0"/>
              <a:t>したのと逆順に</a:t>
            </a:r>
            <a:r>
              <a:rPr kumimoji="1" lang="en-US" altLang="ja-JP" dirty="0"/>
              <a:t>pop</a:t>
            </a:r>
            <a:r>
              <a:rPr kumimoji="1" lang="ja-JP" altLang="en-US" dirty="0"/>
              <a:t>します。そのようにすると、スタックの内容は呼ばれた時と同じになります。さらに別のサブルーチン</a:t>
            </a:r>
            <a:r>
              <a:rPr kumimoji="1" lang="en-US" altLang="ja-JP" dirty="0"/>
              <a:t>C</a:t>
            </a:r>
            <a:r>
              <a:rPr kumimoji="1" lang="ja-JP" altLang="en-US" dirty="0"/>
              <a:t>を呼んだ場合、サブルーチンの入れ子になった場合も同様に対処できます。再帰呼び出し（リカーシブコール）を行った場合も、スタックの容量が許す限り、スタックにレジスタを積み続けることができます。（再帰呼び出しのプログラムにバグがあるとセグメンテーションフォルトになるのは、スタックが溢れてしまうためです）</a:t>
            </a:r>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9</a:t>
            </a:fld>
            <a:endParaRPr kumimoji="1" lang="ja-JP" altLang="en-US"/>
          </a:p>
        </p:txBody>
      </p:sp>
    </p:spTree>
    <p:extLst>
      <p:ext uri="{BB962C8B-B14F-4D97-AF65-F5344CB8AC3E}">
        <p14:creationId xmlns:p14="http://schemas.microsoft.com/office/powerpoint/2010/main" val="204401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90BE6BF7-6640-45E4-AC6B-6672D45A5E82}" type="slidenum">
              <a:rPr lang="en-US" altLang="ja-JP"/>
              <a:pPr>
                <a:defRPr/>
              </a:pPr>
              <a:t>‹#›</a:t>
            </a:fld>
            <a:endParaRPr lang="en-US" altLang="ja-JP"/>
          </a:p>
        </p:txBody>
      </p:sp>
    </p:spTree>
    <p:extLst>
      <p:ext uri="{BB962C8B-B14F-4D97-AF65-F5344CB8AC3E}">
        <p14:creationId xmlns:p14="http://schemas.microsoft.com/office/powerpoint/2010/main" val="303263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E0E1CD-FA84-4F9C-856D-E9F5199E2269}" type="slidenum">
              <a:rPr lang="en-US" altLang="ja-JP"/>
              <a:pPr>
                <a:defRPr/>
              </a:pPr>
              <a:t>‹#›</a:t>
            </a:fld>
            <a:endParaRPr lang="en-US" altLang="ja-JP"/>
          </a:p>
        </p:txBody>
      </p:sp>
    </p:spTree>
    <p:extLst>
      <p:ext uri="{BB962C8B-B14F-4D97-AF65-F5344CB8AC3E}">
        <p14:creationId xmlns:p14="http://schemas.microsoft.com/office/powerpoint/2010/main" val="2194413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DA96B87-C77C-4A39-A136-41B0968B1A28}" type="slidenum">
              <a:rPr lang="en-US" altLang="ja-JP"/>
              <a:pPr>
                <a:defRPr/>
              </a:pPr>
              <a:t>‹#›</a:t>
            </a:fld>
            <a:endParaRPr lang="en-US" altLang="ja-JP"/>
          </a:p>
        </p:txBody>
      </p:sp>
    </p:spTree>
    <p:extLst>
      <p:ext uri="{BB962C8B-B14F-4D97-AF65-F5344CB8AC3E}">
        <p14:creationId xmlns:p14="http://schemas.microsoft.com/office/powerpoint/2010/main" val="299166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7813"/>
            <a:ext cx="8229600" cy="58531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8EC0C05-8E94-4839-AD28-689F56D5FAD8}" type="slidenum">
              <a:rPr lang="en-US" altLang="ja-JP"/>
              <a:pPr>
                <a:defRPr/>
              </a:pPr>
              <a:t>‹#›</a:t>
            </a:fld>
            <a:endParaRPr lang="en-US" altLang="ja-JP"/>
          </a:p>
        </p:txBody>
      </p:sp>
    </p:spTree>
    <p:extLst>
      <p:ext uri="{BB962C8B-B14F-4D97-AF65-F5344CB8AC3E}">
        <p14:creationId xmlns:p14="http://schemas.microsoft.com/office/powerpoint/2010/main" val="3334422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30725"/>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4719C5-2166-4D28-A1D8-DE170A04BF65}" type="slidenum">
              <a:rPr lang="en-US" altLang="ja-JP"/>
              <a:pPr>
                <a:defRPr/>
              </a:pPr>
              <a:t>‹#›</a:t>
            </a:fld>
            <a:endParaRPr lang="en-US" altLang="ja-JP"/>
          </a:p>
        </p:txBody>
      </p:sp>
    </p:spTree>
    <p:extLst>
      <p:ext uri="{BB962C8B-B14F-4D97-AF65-F5344CB8AC3E}">
        <p14:creationId xmlns:p14="http://schemas.microsoft.com/office/powerpoint/2010/main" val="1599147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89ECEB-FC58-447A-AA62-476A0D6A7F57}" type="slidenum">
              <a:rPr lang="en-US" altLang="ja-JP"/>
              <a:pPr>
                <a:defRPr/>
              </a:pPr>
              <a:t>‹#›</a:t>
            </a:fld>
            <a:endParaRPr lang="en-US" altLang="ja-JP"/>
          </a:p>
        </p:txBody>
      </p:sp>
    </p:spTree>
    <p:extLst>
      <p:ext uri="{BB962C8B-B14F-4D97-AF65-F5344CB8AC3E}">
        <p14:creationId xmlns:p14="http://schemas.microsoft.com/office/powerpoint/2010/main" val="282978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3B075A4-DD77-4488-973F-E9091CD3CAD3}" type="slidenum">
              <a:rPr lang="en-US" altLang="ja-JP"/>
              <a:pPr>
                <a:defRPr/>
              </a:pPr>
              <a:t>‹#›</a:t>
            </a:fld>
            <a:endParaRPr lang="en-US" altLang="ja-JP"/>
          </a:p>
        </p:txBody>
      </p:sp>
    </p:spTree>
    <p:extLst>
      <p:ext uri="{BB962C8B-B14F-4D97-AF65-F5344CB8AC3E}">
        <p14:creationId xmlns:p14="http://schemas.microsoft.com/office/powerpoint/2010/main" val="143543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7CAE3AF-698B-443D-867C-6B2C9B83F0C2}" type="slidenum">
              <a:rPr lang="en-US" altLang="ja-JP"/>
              <a:pPr>
                <a:defRPr/>
              </a:pPr>
              <a:t>‹#›</a:t>
            </a:fld>
            <a:endParaRPr lang="en-US" altLang="ja-JP"/>
          </a:p>
        </p:txBody>
      </p:sp>
    </p:spTree>
    <p:extLst>
      <p:ext uri="{BB962C8B-B14F-4D97-AF65-F5344CB8AC3E}">
        <p14:creationId xmlns:p14="http://schemas.microsoft.com/office/powerpoint/2010/main" val="408496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1D9CBCB-DAE8-4201-9F78-F5E534451D25}" type="slidenum">
              <a:rPr lang="en-US" altLang="ja-JP"/>
              <a:pPr>
                <a:defRPr/>
              </a:pPr>
              <a:t>‹#›</a:t>
            </a:fld>
            <a:endParaRPr lang="en-US" altLang="ja-JP"/>
          </a:p>
        </p:txBody>
      </p:sp>
    </p:spTree>
    <p:extLst>
      <p:ext uri="{BB962C8B-B14F-4D97-AF65-F5344CB8AC3E}">
        <p14:creationId xmlns:p14="http://schemas.microsoft.com/office/powerpoint/2010/main" val="271319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1056FAB-0269-44FE-BC7B-105B8BAB261E}" type="slidenum">
              <a:rPr lang="en-US" altLang="ja-JP"/>
              <a:pPr>
                <a:defRPr/>
              </a:pPr>
              <a:t>‹#›</a:t>
            </a:fld>
            <a:endParaRPr lang="en-US" altLang="ja-JP"/>
          </a:p>
        </p:txBody>
      </p:sp>
    </p:spTree>
    <p:extLst>
      <p:ext uri="{BB962C8B-B14F-4D97-AF65-F5344CB8AC3E}">
        <p14:creationId xmlns:p14="http://schemas.microsoft.com/office/powerpoint/2010/main" val="1821816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18FB25F-F2B6-417C-9818-B356FB24D271}" type="slidenum">
              <a:rPr lang="en-US" altLang="ja-JP"/>
              <a:pPr>
                <a:defRPr/>
              </a:pPr>
              <a:t>‹#›</a:t>
            </a:fld>
            <a:endParaRPr lang="en-US" altLang="ja-JP"/>
          </a:p>
        </p:txBody>
      </p:sp>
    </p:spTree>
    <p:extLst>
      <p:ext uri="{BB962C8B-B14F-4D97-AF65-F5344CB8AC3E}">
        <p14:creationId xmlns:p14="http://schemas.microsoft.com/office/powerpoint/2010/main" val="423111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7F37A41-C18B-4F79-A07A-62C68E78D43A}" type="slidenum">
              <a:rPr lang="en-US" altLang="ja-JP"/>
              <a:pPr>
                <a:defRPr/>
              </a:pPr>
              <a:t>‹#›</a:t>
            </a:fld>
            <a:endParaRPr lang="en-US" altLang="ja-JP"/>
          </a:p>
        </p:txBody>
      </p:sp>
    </p:spTree>
    <p:extLst>
      <p:ext uri="{BB962C8B-B14F-4D97-AF65-F5344CB8AC3E}">
        <p14:creationId xmlns:p14="http://schemas.microsoft.com/office/powerpoint/2010/main" val="202309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2C3F534-459C-4A47-A613-A9ABD41F5284}" type="slidenum">
              <a:rPr lang="en-US" altLang="ja-JP"/>
              <a:pPr>
                <a:defRPr/>
              </a:pPr>
              <a:t>‹#›</a:t>
            </a:fld>
            <a:endParaRPr lang="en-US" altLang="ja-JP"/>
          </a:p>
        </p:txBody>
      </p:sp>
    </p:spTree>
    <p:extLst>
      <p:ext uri="{BB962C8B-B14F-4D97-AF65-F5344CB8AC3E}">
        <p14:creationId xmlns:p14="http://schemas.microsoft.com/office/powerpoint/2010/main" val="2204174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200">
                <a:latin typeface="+mj-lt"/>
              </a:defRPr>
            </a:lvl1pPr>
          </a:lstStyle>
          <a:p>
            <a:pPr>
              <a:defRPr/>
            </a:pPr>
            <a:endParaRPr lang="en-US" altLang="ja-JP"/>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a:latin typeface="+mj-lt"/>
              </a:defRPr>
            </a:lvl1pPr>
          </a:lstStyle>
          <a:p>
            <a:pPr>
              <a:defRPr/>
            </a:pPr>
            <a:endParaRPr lang="en-US" altLang="ja-JP"/>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200">
                <a:latin typeface="+mj-lt"/>
              </a:defRPr>
            </a:lvl1pPr>
          </a:lstStyle>
          <a:p>
            <a:pPr>
              <a:defRPr/>
            </a:pPr>
            <a:fld id="{259232E1-022F-49C3-BDE2-D20EBA044F6A}"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rtl="0" eaLnBrk="0" fontAlgn="base" hangingPunct="0">
        <a:spcBef>
          <a:spcPct val="0"/>
        </a:spcBef>
        <a:spcAft>
          <a:spcPct val="0"/>
        </a:spcAft>
        <a:defRPr kumimoji="1" sz="4200" kern="1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z="4600" dirty="0"/>
              <a:t>第</a:t>
            </a:r>
            <a:r>
              <a:rPr lang="en-US" altLang="ja-JP" sz="4600" dirty="0"/>
              <a:t>7</a:t>
            </a:r>
            <a:r>
              <a:rPr lang="ja-JP" altLang="en-US" sz="4600" dirty="0"/>
              <a:t>回</a:t>
            </a:r>
            <a:br>
              <a:rPr lang="en-US" altLang="ja-JP" sz="4600" dirty="0"/>
            </a:br>
            <a:r>
              <a:rPr lang="en-US" altLang="ja-JP" sz="4600" dirty="0"/>
              <a:t>RV32I</a:t>
            </a:r>
            <a:r>
              <a:rPr lang="ja-JP" altLang="en-US" sz="4600" dirty="0"/>
              <a:t>のアセンブラプログラム</a:t>
            </a:r>
          </a:p>
        </p:txBody>
      </p:sp>
      <p:sp>
        <p:nvSpPr>
          <p:cNvPr id="4099" name="Rectangle 3"/>
          <p:cNvSpPr>
            <a:spLocks noGrp="1" noChangeArrowheads="1"/>
          </p:cNvSpPr>
          <p:nvPr>
            <p:ph type="subTitle" idx="1"/>
          </p:nvPr>
        </p:nvSpPr>
        <p:spPr/>
        <p:txBody>
          <a:bodyPr/>
          <a:lstStyle/>
          <a:p>
            <a:pPr eaLnBrk="1" hangingPunct="1"/>
            <a:r>
              <a:rPr lang="ja-JP" altLang="en-US"/>
              <a:t>天野　</a:t>
            </a:r>
            <a:r>
              <a:rPr lang="en-US" altLang="ja-JP"/>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F33AF0FE-3EAC-449B-A619-AC5FA63054E6}"/>
              </a:ext>
            </a:extLst>
          </p:cNvPr>
          <p:cNvGraphicFramePr>
            <a:graphicFrameLocks noGrp="1"/>
          </p:cNvGraphicFramePr>
          <p:nvPr>
            <p:extLst>
              <p:ext uri="{D42A27DB-BD31-4B8C-83A1-F6EECF244321}">
                <p14:modId xmlns:p14="http://schemas.microsoft.com/office/powerpoint/2010/main" val="835499550"/>
              </p:ext>
            </p:extLst>
          </p:nvPr>
        </p:nvGraphicFramePr>
        <p:xfrm>
          <a:off x="251520" y="980728"/>
          <a:ext cx="8352929" cy="5186680"/>
        </p:xfrm>
        <a:graphic>
          <a:graphicData uri="http://schemas.openxmlformats.org/drawingml/2006/table">
            <a:tbl>
              <a:tblPr firstRow="1" bandRow="1">
                <a:tableStyleId>{073A0DAA-6AF3-43AB-8588-CEC1D06C72B9}</a:tableStyleId>
              </a:tblPr>
              <a:tblGrid>
                <a:gridCol w="1285066">
                  <a:extLst>
                    <a:ext uri="{9D8B030D-6E8A-4147-A177-3AD203B41FA5}">
                      <a16:colId xmlns:a16="http://schemas.microsoft.com/office/drawing/2014/main" val="3041244037"/>
                    </a:ext>
                  </a:extLst>
                </a:gridCol>
                <a:gridCol w="1044116">
                  <a:extLst>
                    <a:ext uri="{9D8B030D-6E8A-4147-A177-3AD203B41FA5}">
                      <a16:colId xmlns:a16="http://schemas.microsoft.com/office/drawing/2014/main" val="297977249"/>
                    </a:ext>
                  </a:extLst>
                </a:gridCol>
                <a:gridCol w="3212665">
                  <a:extLst>
                    <a:ext uri="{9D8B030D-6E8A-4147-A177-3AD203B41FA5}">
                      <a16:colId xmlns:a16="http://schemas.microsoft.com/office/drawing/2014/main" val="1876470648"/>
                    </a:ext>
                  </a:extLst>
                </a:gridCol>
                <a:gridCol w="2811082">
                  <a:extLst>
                    <a:ext uri="{9D8B030D-6E8A-4147-A177-3AD203B41FA5}">
                      <a16:colId xmlns:a16="http://schemas.microsoft.com/office/drawing/2014/main" val="2867195623"/>
                    </a:ext>
                  </a:extLst>
                </a:gridCol>
              </a:tblGrid>
              <a:tr h="154816">
                <a:tc>
                  <a:txBody>
                    <a:bodyPr/>
                    <a:lstStyle/>
                    <a:p>
                      <a:r>
                        <a:rPr kumimoji="1" lang="ja-JP" altLang="en-US" dirty="0"/>
                        <a:t>レジスタ</a:t>
                      </a:r>
                    </a:p>
                  </a:txBody>
                  <a:tcPr/>
                </a:tc>
                <a:tc>
                  <a:txBody>
                    <a:bodyPr/>
                    <a:lstStyle/>
                    <a:p>
                      <a:r>
                        <a:rPr kumimoji="1" lang="ja-JP" altLang="en-US" dirty="0"/>
                        <a:t>表記</a:t>
                      </a:r>
                    </a:p>
                  </a:txBody>
                  <a:tcPr/>
                </a:tc>
                <a:tc>
                  <a:txBody>
                    <a:bodyPr/>
                    <a:lstStyle/>
                    <a:p>
                      <a:r>
                        <a:rPr kumimoji="1" lang="ja-JP" altLang="en-US" dirty="0"/>
                        <a:t>利用法</a:t>
                      </a:r>
                    </a:p>
                  </a:txBody>
                  <a:tcPr/>
                </a:tc>
                <a:tc>
                  <a:txBody>
                    <a:bodyPr/>
                    <a:lstStyle/>
                    <a:p>
                      <a:r>
                        <a:rPr kumimoji="1" lang="ja-JP" altLang="en-US" dirty="0"/>
                        <a:t>呼び出し前後で保持</a:t>
                      </a:r>
                    </a:p>
                  </a:txBody>
                  <a:tcPr/>
                </a:tc>
                <a:extLst>
                  <a:ext uri="{0D108BD9-81ED-4DB2-BD59-A6C34878D82A}">
                    <a16:rowId xmlns:a16="http://schemas.microsoft.com/office/drawing/2014/main" val="2942221957"/>
                  </a:ext>
                </a:extLst>
              </a:tr>
              <a:tr h="370840">
                <a:tc>
                  <a:txBody>
                    <a:bodyPr/>
                    <a:lstStyle/>
                    <a:p>
                      <a:r>
                        <a:rPr kumimoji="1" lang="en-US" altLang="ja-JP" dirty="0"/>
                        <a:t>x0</a:t>
                      </a:r>
                      <a:endParaRPr kumimoji="1" lang="ja-JP" altLang="en-US" dirty="0"/>
                    </a:p>
                  </a:txBody>
                  <a:tcPr/>
                </a:tc>
                <a:tc>
                  <a:txBody>
                    <a:bodyPr/>
                    <a:lstStyle/>
                    <a:p>
                      <a:r>
                        <a:rPr kumimoji="1" lang="en-US" altLang="ja-JP" dirty="0"/>
                        <a:t>zero</a:t>
                      </a:r>
                      <a:endParaRPr kumimoji="1" lang="ja-JP" altLang="en-US" dirty="0"/>
                    </a:p>
                  </a:txBody>
                  <a:tcPr/>
                </a:tc>
                <a:tc>
                  <a:txBody>
                    <a:bodyPr/>
                    <a:lstStyle/>
                    <a:p>
                      <a:r>
                        <a:rPr kumimoji="1" lang="ja-JP" altLang="en-US" dirty="0"/>
                        <a:t>常に</a:t>
                      </a:r>
                      <a:r>
                        <a:rPr kumimoji="1" lang="en-US" altLang="ja-JP" dirty="0"/>
                        <a:t>0</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796135283"/>
                  </a:ext>
                </a:extLst>
              </a:tr>
              <a:tr h="370840">
                <a:tc>
                  <a:txBody>
                    <a:bodyPr/>
                    <a:lstStyle/>
                    <a:p>
                      <a:r>
                        <a:rPr kumimoji="1" lang="en-US" altLang="ja-JP" dirty="0"/>
                        <a:t>x1</a:t>
                      </a:r>
                      <a:endParaRPr kumimoji="1" lang="ja-JP" altLang="en-US" dirty="0"/>
                    </a:p>
                  </a:txBody>
                  <a:tcPr/>
                </a:tc>
                <a:tc>
                  <a:txBody>
                    <a:bodyPr/>
                    <a:lstStyle/>
                    <a:p>
                      <a:r>
                        <a:rPr kumimoji="1" lang="en-US" altLang="ja-JP" dirty="0"/>
                        <a:t>ra</a:t>
                      </a:r>
                      <a:endParaRPr kumimoji="1" lang="ja-JP" altLang="en-US" dirty="0"/>
                    </a:p>
                  </a:txBody>
                  <a:tcPr/>
                </a:tc>
                <a:tc>
                  <a:txBody>
                    <a:bodyPr/>
                    <a:lstStyle/>
                    <a:p>
                      <a:r>
                        <a:rPr kumimoji="1" lang="ja-JP" altLang="en-US" dirty="0"/>
                        <a:t>戻りアドレス</a:t>
                      </a:r>
                    </a:p>
                  </a:txBody>
                  <a:tcPr/>
                </a:tc>
                <a:tc>
                  <a:txBody>
                    <a:bodyPr/>
                    <a:lstStyle/>
                    <a:p>
                      <a:endParaRPr kumimoji="1" lang="ja-JP" altLang="en-US"/>
                    </a:p>
                  </a:txBody>
                  <a:tcPr/>
                </a:tc>
                <a:extLst>
                  <a:ext uri="{0D108BD9-81ED-4DB2-BD59-A6C34878D82A}">
                    <a16:rowId xmlns:a16="http://schemas.microsoft.com/office/drawing/2014/main" val="940621899"/>
                  </a:ext>
                </a:extLst>
              </a:tr>
              <a:tr h="370840">
                <a:tc>
                  <a:txBody>
                    <a:bodyPr/>
                    <a:lstStyle/>
                    <a:p>
                      <a:r>
                        <a:rPr kumimoji="1" lang="en-US" altLang="ja-JP" dirty="0"/>
                        <a:t>x2</a:t>
                      </a:r>
                      <a:endParaRPr kumimoji="1" lang="ja-JP" altLang="en-US" dirty="0"/>
                    </a:p>
                  </a:txBody>
                  <a:tcPr/>
                </a:tc>
                <a:tc>
                  <a:txBody>
                    <a:bodyPr/>
                    <a:lstStyle/>
                    <a:p>
                      <a:r>
                        <a:rPr kumimoji="1" lang="en-US" altLang="ja-JP" dirty="0" err="1"/>
                        <a:t>sp</a:t>
                      </a:r>
                      <a:endParaRPr kumimoji="1" lang="ja-JP" altLang="en-US" dirty="0"/>
                    </a:p>
                  </a:txBody>
                  <a:tcPr/>
                </a:tc>
                <a:tc>
                  <a:txBody>
                    <a:bodyPr/>
                    <a:lstStyle/>
                    <a:p>
                      <a:r>
                        <a:rPr kumimoji="1" lang="ja-JP" altLang="en-US" dirty="0"/>
                        <a:t>スタックポインタ</a:t>
                      </a:r>
                    </a:p>
                  </a:txBody>
                  <a:tcPr/>
                </a:tc>
                <a:tc>
                  <a:txBody>
                    <a:bodyPr/>
                    <a:lstStyle/>
                    <a:p>
                      <a:r>
                        <a:rPr kumimoji="1" lang="ja-JP" altLang="en-US" dirty="0"/>
                        <a:t>保存</a:t>
                      </a:r>
                    </a:p>
                  </a:txBody>
                  <a:tcPr/>
                </a:tc>
                <a:extLst>
                  <a:ext uri="{0D108BD9-81ED-4DB2-BD59-A6C34878D82A}">
                    <a16:rowId xmlns:a16="http://schemas.microsoft.com/office/drawing/2014/main" val="1147976524"/>
                  </a:ext>
                </a:extLst>
              </a:tr>
              <a:tr h="370840">
                <a:tc>
                  <a:txBody>
                    <a:bodyPr/>
                    <a:lstStyle/>
                    <a:p>
                      <a:r>
                        <a:rPr kumimoji="1" lang="en-US" altLang="ja-JP" dirty="0"/>
                        <a:t>x3</a:t>
                      </a:r>
                      <a:endParaRPr kumimoji="1" lang="ja-JP" altLang="en-US" dirty="0"/>
                    </a:p>
                  </a:txBody>
                  <a:tcPr/>
                </a:tc>
                <a:tc>
                  <a:txBody>
                    <a:bodyPr/>
                    <a:lstStyle/>
                    <a:p>
                      <a:r>
                        <a:rPr kumimoji="1" lang="en-US" altLang="ja-JP" dirty="0" err="1"/>
                        <a:t>gp</a:t>
                      </a:r>
                      <a:endParaRPr kumimoji="1" lang="ja-JP" altLang="en-US" dirty="0"/>
                    </a:p>
                  </a:txBody>
                  <a:tcPr/>
                </a:tc>
                <a:tc>
                  <a:txBody>
                    <a:bodyPr/>
                    <a:lstStyle/>
                    <a:p>
                      <a:r>
                        <a:rPr kumimoji="1" lang="ja-JP" altLang="en-US" dirty="0"/>
                        <a:t>グローバルポインタ</a:t>
                      </a:r>
                    </a:p>
                  </a:txBody>
                  <a:tcPr/>
                </a:tc>
                <a:tc>
                  <a:txBody>
                    <a:bodyPr/>
                    <a:lstStyle/>
                    <a:p>
                      <a:endParaRPr kumimoji="1" lang="ja-JP" altLang="en-US"/>
                    </a:p>
                  </a:txBody>
                  <a:tcPr/>
                </a:tc>
                <a:extLst>
                  <a:ext uri="{0D108BD9-81ED-4DB2-BD59-A6C34878D82A}">
                    <a16:rowId xmlns:a16="http://schemas.microsoft.com/office/drawing/2014/main" val="106179858"/>
                  </a:ext>
                </a:extLst>
              </a:tr>
              <a:tr h="370840">
                <a:tc>
                  <a:txBody>
                    <a:bodyPr/>
                    <a:lstStyle/>
                    <a:p>
                      <a:r>
                        <a:rPr kumimoji="1" lang="en-US" altLang="ja-JP" dirty="0"/>
                        <a:t>x4</a:t>
                      </a:r>
                      <a:endParaRPr kumimoji="1" lang="ja-JP" altLang="en-US" dirty="0"/>
                    </a:p>
                  </a:txBody>
                  <a:tcPr/>
                </a:tc>
                <a:tc>
                  <a:txBody>
                    <a:bodyPr/>
                    <a:lstStyle/>
                    <a:p>
                      <a:r>
                        <a:rPr kumimoji="1" lang="en-US" altLang="ja-JP" dirty="0" err="1"/>
                        <a:t>tp</a:t>
                      </a:r>
                      <a:endParaRPr kumimoji="1" lang="ja-JP" altLang="en-US" dirty="0"/>
                    </a:p>
                  </a:txBody>
                  <a:tcPr/>
                </a:tc>
                <a:tc>
                  <a:txBody>
                    <a:bodyPr/>
                    <a:lstStyle/>
                    <a:p>
                      <a:r>
                        <a:rPr kumimoji="1" lang="ja-JP" altLang="en-US" dirty="0"/>
                        <a:t>スレッドポインタ</a:t>
                      </a:r>
                      <a:endParaRPr kumimoji="1" lang="en-US" altLang="ja-JP" dirty="0"/>
                    </a:p>
                  </a:txBody>
                  <a:tcPr/>
                </a:tc>
                <a:tc>
                  <a:txBody>
                    <a:bodyPr/>
                    <a:lstStyle/>
                    <a:p>
                      <a:endParaRPr kumimoji="1" lang="ja-JP" altLang="en-US"/>
                    </a:p>
                  </a:txBody>
                  <a:tcPr/>
                </a:tc>
                <a:extLst>
                  <a:ext uri="{0D108BD9-81ED-4DB2-BD59-A6C34878D82A}">
                    <a16:rowId xmlns:a16="http://schemas.microsoft.com/office/drawing/2014/main" val="2298801537"/>
                  </a:ext>
                </a:extLst>
              </a:tr>
              <a:tr h="370840">
                <a:tc>
                  <a:txBody>
                    <a:bodyPr/>
                    <a:lstStyle/>
                    <a:p>
                      <a:r>
                        <a:rPr kumimoji="1" lang="en-US" altLang="ja-JP" dirty="0"/>
                        <a:t>x5</a:t>
                      </a:r>
                      <a:endParaRPr kumimoji="1" lang="ja-JP" altLang="en-US" dirty="0"/>
                    </a:p>
                  </a:txBody>
                  <a:tcPr/>
                </a:tc>
                <a:tc>
                  <a:txBody>
                    <a:bodyPr/>
                    <a:lstStyle/>
                    <a:p>
                      <a:r>
                        <a:rPr kumimoji="1" lang="en-US" altLang="ja-JP" dirty="0"/>
                        <a:t>t0</a:t>
                      </a:r>
                      <a:endParaRPr kumimoji="1" lang="ja-JP" altLang="en-US" dirty="0"/>
                    </a:p>
                  </a:txBody>
                  <a:tcPr/>
                </a:tc>
                <a:tc>
                  <a:txBody>
                    <a:bodyPr/>
                    <a:lstStyle/>
                    <a:p>
                      <a:r>
                        <a:rPr kumimoji="1" lang="ja-JP" altLang="en-US" dirty="0"/>
                        <a:t>一時</a:t>
                      </a:r>
                      <a:r>
                        <a:rPr kumimoji="1" lang="en-US" altLang="ja-JP" dirty="0"/>
                        <a:t>/</a:t>
                      </a:r>
                      <a:r>
                        <a:rPr kumimoji="1" lang="ja-JP" altLang="en-US" dirty="0"/>
                        <a:t>代替リンクレジスタ</a:t>
                      </a:r>
                    </a:p>
                  </a:txBody>
                  <a:tcPr/>
                </a:tc>
                <a:tc>
                  <a:txBody>
                    <a:bodyPr/>
                    <a:lstStyle/>
                    <a:p>
                      <a:endParaRPr kumimoji="1" lang="ja-JP" altLang="en-US"/>
                    </a:p>
                  </a:txBody>
                  <a:tcPr/>
                </a:tc>
                <a:extLst>
                  <a:ext uri="{0D108BD9-81ED-4DB2-BD59-A6C34878D82A}">
                    <a16:rowId xmlns:a16="http://schemas.microsoft.com/office/drawing/2014/main" val="3160752087"/>
                  </a:ext>
                </a:extLst>
              </a:tr>
              <a:tr h="370840">
                <a:tc>
                  <a:txBody>
                    <a:bodyPr/>
                    <a:lstStyle/>
                    <a:p>
                      <a:r>
                        <a:rPr kumimoji="1" lang="en-US" altLang="ja-JP" dirty="0"/>
                        <a:t>x6-7</a:t>
                      </a:r>
                      <a:endParaRPr kumimoji="1" lang="ja-JP" altLang="en-US" dirty="0"/>
                    </a:p>
                  </a:txBody>
                  <a:tcPr/>
                </a:tc>
                <a:tc>
                  <a:txBody>
                    <a:bodyPr/>
                    <a:lstStyle/>
                    <a:p>
                      <a:r>
                        <a:rPr kumimoji="1" lang="en-US" altLang="ja-JP" dirty="0"/>
                        <a:t>t1-2</a:t>
                      </a:r>
                      <a:endParaRPr kumimoji="1" lang="ja-JP" altLang="en-US" dirty="0"/>
                    </a:p>
                  </a:txBody>
                  <a:tcPr/>
                </a:tc>
                <a:tc>
                  <a:txBody>
                    <a:bodyPr/>
                    <a:lstStyle/>
                    <a:p>
                      <a:r>
                        <a:rPr kumimoji="1" lang="ja-JP" altLang="en-US" dirty="0"/>
                        <a:t>一時レジスタ</a:t>
                      </a:r>
                    </a:p>
                  </a:txBody>
                  <a:tcPr/>
                </a:tc>
                <a:tc>
                  <a:txBody>
                    <a:bodyPr/>
                    <a:lstStyle/>
                    <a:p>
                      <a:r>
                        <a:rPr kumimoji="1" lang="ja-JP" altLang="en-US" dirty="0"/>
                        <a:t>保存</a:t>
                      </a:r>
                    </a:p>
                  </a:txBody>
                  <a:tcPr/>
                </a:tc>
                <a:extLst>
                  <a:ext uri="{0D108BD9-81ED-4DB2-BD59-A6C34878D82A}">
                    <a16:rowId xmlns:a16="http://schemas.microsoft.com/office/drawing/2014/main" val="2871733710"/>
                  </a:ext>
                </a:extLst>
              </a:tr>
              <a:tr h="370840">
                <a:tc>
                  <a:txBody>
                    <a:bodyPr/>
                    <a:lstStyle/>
                    <a:p>
                      <a:r>
                        <a:rPr kumimoji="1" lang="en-US" altLang="ja-JP" dirty="0"/>
                        <a:t>x8</a:t>
                      </a:r>
                      <a:endParaRPr kumimoji="1" lang="ja-JP" altLang="en-US" dirty="0"/>
                    </a:p>
                  </a:txBody>
                  <a:tcPr/>
                </a:tc>
                <a:tc>
                  <a:txBody>
                    <a:bodyPr/>
                    <a:lstStyle/>
                    <a:p>
                      <a:r>
                        <a:rPr kumimoji="1" lang="en-US" altLang="ja-JP" dirty="0"/>
                        <a:t>s0/</a:t>
                      </a:r>
                      <a:r>
                        <a:rPr kumimoji="1" lang="en-US" altLang="ja-JP" dirty="0" err="1"/>
                        <a:t>fp</a:t>
                      </a:r>
                      <a:endParaRPr kumimoji="1" lang="ja-JP" altLang="en-US" dirty="0"/>
                    </a:p>
                  </a:txBody>
                  <a:tcPr/>
                </a:tc>
                <a:tc>
                  <a:txBody>
                    <a:bodyPr/>
                    <a:lstStyle/>
                    <a:p>
                      <a:r>
                        <a:rPr kumimoji="1" lang="ja-JP" altLang="en-US" dirty="0"/>
                        <a:t>保存レジスタ</a:t>
                      </a:r>
                      <a:r>
                        <a:rPr kumimoji="1" lang="en-US" altLang="ja-JP" dirty="0"/>
                        <a:t>/</a:t>
                      </a:r>
                      <a:r>
                        <a:rPr kumimoji="1" lang="ja-JP" altLang="en-US" dirty="0"/>
                        <a:t>フレームポインタ</a:t>
                      </a:r>
                    </a:p>
                  </a:txBody>
                  <a:tcPr/>
                </a:tc>
                <a:tc>
                  <a:txBody>
                    <a:bodyPr/>
                    <a:lstStyle/>
                    <a:p>
                      <a:r>
                        <a:rPr kumimoji="1" lang="ja-JP" altLang="en-US" dirty="0"/>
                        <a:t>保存</a:t>
                      </a:r>
                    </a:p>
                  </a:txBody>
                  <a:tcPr/>
                </a:tc>
                <a:extLst>
                  <a:ext uri="{0D108BD9-81ED-4DB2-BD59-A6C34878D82A}">
                    <a16:rowId xmlns:a16="http://schemas.microsoft.com/office/drawing/2014/main" val="1663104656"/>
                  </a:ext>
                </a:extLst>
              </a:tr>
              <a:tr h="370840">
                <a:tc>
                  <a:txBody>
                    <a:bodyPr/>
                    <a:lstStyle/>
                    <a:p>
                      <a:r>
                        <a:rPr kumimoji="1" lang="en-US" altLang="ja-JP" dirty="0"/>
                        <a:t>x9</a:t>
                      </a:r>
                      <a:endParaRPr kumimoji="1" lang="ja-JP" altLang="en-US" dirty="0"/>
                    </a:p>
                  </a:txBody>
                  <a:tcPr/>
                </a:tc>
                <a:tc>
                  <a:txBody>
                    <a:bodyPr/>
                    <a:lstStyle/>
                    <a:p>
                      <a:r>
                        <a:rPr kumimoji="1" lang="en-US" altLang="ja-JP" dirty="0"/>
                        <a:t>s1</a:t>
                      </a:r>
                      <a:endParaRPr kumimoji="1" lang="ja-JP" altLang="en-US" dirty="0"/>
                    </a:p>
                  </a:txBody>
                  <a:tcPr/>
                </a:tc>
                <a:tc>
                  <a:txBody>
                    <a:bodyPr/>
                    <a:lstStyle/>
                    <a:p>
                      <a:r>
                        <a:rPr kumimoji="1" lang="ja-JP" altLang="en-US" dirty="0"/>
                        <a:t>保存レジスタ</a:t>
                      </a:r>
                    </a:p>
                  </a:txBody>
                  <a:tcPr/>
                </a:tc>
                <a:tc>
                  <a:txBody>
                    <a:bodyPr/>
                    <a:lstStyle/>
                    <a:p>
                      <a:endParaRPr kumimoji="1" lang="ja-JP" altLang="en-US"/>
                    </a:p>
                  </a:txBody>
                  <a:tcPr/>
                </a:tc>
                <a:extLst>
                  <a:ext uri="{0D108BD9-81ED-4DB2-BD59-A6C34878D82A}">
                    <a16:rowId xmlns:a16="http://schemas.microsoft.com/office/drawing/2014/main" val="570073085"/>
                  </a:ext>
                </a:extLst>
              </a:tr>
              <a:tr h="370840">
                <a:tc>
                  <a:txBody>
                    <a:bodyPr/>
                    <a:lstStyle/>
                    <a:p>
                      <a:r>
                        <a:rPr kumimoji="1" lang="en-US" altLang="ja-JP" dirty="0"/>
                        <a:t>x10-11</a:t>
                      </a:r>
                      <a:endParaRPr kumimoji="1" lang="ja-JP" altLang="en-US" dirty="0"/>
                    </a:p>
                  </a:txBody>
                  <a:tcPr/>
                </a:tc>
                <a:tc>
                  <a:txBody>
                    <a:bodyPr/>
                    <a:lstStyle/>
                    <a:p>
                      <a:r>
                        <a:rPr kumimoji="1" lang="en-US" altLang="ja-JP" dirty="0"/>
                        <a:t>a0-1</a:t>
                      </a:r>
                      <a:endParaRPr kumimoji="1" lang="ja-JP" altLang="en-US" dirty="0"/>
                    </a:p>
                  </a:txBody>
                  <a:tcPr/>
                </a:tc>
                <a:tc>
                  <a:txBody>
                    <a:bodyPr/>
                    <a:lstStyle/>
                    <a:p>
                      <a:r>
                        <a:rPr kumimoji="1" lang="ja-JP" altLang="en-US" dirty="0"/>
                        <a:t>関数の引数</a:t>
                      </a:r>
                      <a:r>
                        <a:rPr kumimoji="1" lang="en-US" altLang="ja-JP" dirty="0"/>
                        <a:t>/</a:t>
                      </a:r>
                      <a:r>
                        <a:rPr kumimoji="1" lang="ja-JP" altLang="en-US" dirty="0"/>
                        <a:t>戻り値</a:t>
                      </a:r>
                    </a:p>
                  </a:txBody>
                  <a:tcPr/>
                </a:tc>
                <a:tc>
                  <a:txBody>
                    <a:bodyPr/>
                    <a:lstStyle/>
                    <a:p>
                      <a:endParaRPr kumimoji="1" lang="ja-JP" altLang="en-US"/>
                    </a:p>
                  </a:txBody>
                  <a:tcPr/>
                </a:tc>
                <a:extLst>
                  <a:ext uri="{0D108BD9-81ED-4DB2-BD59-A6C34878D82A}">
                    <a16:rowId xmlns:a16="http://schemas.microsoft.com/office/drawing/2014/main" val="4087487146"/>
                  </a:ext>
                </a:extLst>
              </a:tr>
              <a:tr h="370840">
                <a:tc>
                  <a:txBody>
                    <a:bodyPr/>
                    <a:lstStyle/>
                    <a:p>
                      <a:r>
                        <a:rPr kumimoji="1" lang="en-US" altLang="ja-JP" dirty="0"/>
                        <a:t>x12-17</a:t>
                      </a:r>
                      <a:endParaRPr kumimoji="1" lang="ja-JP" altLang="en-US" dirty="0"/>
                    </a:p>
                  </a:txBody>
                  <a:tcPr/>
                </a:tc>
                <a:tc>
                  <a:txBody>
                    <a:bodyPr/>
                    <a:lstStyle/>
                    <a:p>
                      <a:r>
                        <a:rPr kumimoji="1" lang="en-US" altLang="ja-JP" dirty="0"/>
                        <a:t>a2-7</a:t>
                      </a:r>
                      <a:endParaRPr kumimoji="1" lang="ja-JP" altLang="en-US" dirty="0"/>
                    </a:p>
                  </a:txBody>
                  <a:tcPr/>
                </a:tc>
                <a:tc>
                  <a:txBody>
                    <a:bodyPr/>
                    <a:lstStyle/>
                    <a:p>
                      <a:r>
                        <a:rPr kumimoji="1" lang="ja-JP" altLang="en-US" dirty="0"/>
                        <a:t>関数の引数</a:t>
                      </a:r>
                    </a:p>
                  </a:txBody>
                  <a:tcPr/>
                </a:tc>
                <a:tc>
                  <a:txBody>
                    <a:bodyPr/>
                    <a:lstStyle/>
                    <a:p>
                      <a:endParaRPr kumimoji="1" lang="ja-JP" altLang="en-US"/>
                    </a:p>
                  </a:txBody>
                  <a:tcPr/>
                </a:tc>
                <a:extLst>
                  <a:ext uri="{0D108BD9-81ED-4DB2-BD59-A6C34878D82A}">
                    <a16:rowId xmlns:a16="http://schemas.microsoft.com/office/drawing/2014/main" val="1807937379"/>
                  </a:ext>
                </a:extLst>
              </a:tr>
              <a:tr h="370840">
                <a:tc>
                  <a:txBody>
                    <a:bodyPr/>
                    <a:lstStyle/>
                    <a:p>
                      <a:r>
                        <a:rPr kumimoji="1" lang="en-US" altLang="ja-JP" dirty="0"/>
                        <a:t>x18-27</a:t>
                      </a:r>
                      <a:endParaRPr kumimoji="1" lang="ja-JP" altLang="en-US" dirty="0"/>
                    </a:p>
                  </a:txBody>
                  <a:tcPr/>
                </a:tc>
                <a:tc>
                  <a:txBody>
                    <a:bodyPr/>
                    <a:lstStyle/>
                    <a:p>
                      <a:r>
                        <a:rPr kumimoji="1" lang="en-US" altLang="ja-JP" dirty="0"/>
                        <a:t>s2-11</a:t>
                      </a:r>
                      <a:endParaRPr kumimoji="1" lang="ja-JP" altLang="en-US" dirty="0"/>
                    </a:p>
                  </a:txBody>
                  <a:tcPr/>
                </a:tc>
                <a:tc>
                  <a:txBody>
                    <a:bodyPr/>
                    <a:lstStyle/>
                    <a:p>
                      <a:r>
                        <a:rPr kumimoji="1" lang="ja-JP" altLang="en-US" dirty="0"/>
                        <a:t>保存レジスタ</a:t>
                      </a:r>
                    </a:p>
                  </a:txBody>
                  <a:tcPr/>
                </a:tc>
                <a:tc>
                  <a:txBody>
                    <a:bodyPr/>
                    <a:lstStyle/>
                    <a:p>
                      <a:r>
                        <a:rPr kumimoji="1" lang="ja-JP" altLang="en-US" dirty="0"/>
                        <a:t>保存</a:t>
                      </a:r>
                    </a:p>
                  </a:txBody>
                  <a:tcPr/>
                </a:tc>
                <a:extLst>
                  <a:ext uri="{0D108BD9-81ED-4DB2-BD59-A6C34878D82A}">
                    <a16:rowId xmlns:a16="http://schemas.microsoft.com/office/drawing/2014/main" val="4134634385"/>
                  </a:ext>
                </a:extLst>
              </a:tr>
              <a:tr h="370840">
                <a:tc>
                  <a:txBody>
                    <a:bodyPr/>
                    <a:lstStyle/>
                    <a:p>
                      <a:r>
                        <a:rPr kumimoji="1" lang="en-US" altLang="ja-JP" dirty="0"/>
                        <a:t>x23-31</a:t>
                      </a:r>
                      <a:endParaRPr kumimoji="1" lang="ja-JP" altLang="en-US" dirty="0"/>
                    </a:p>
                  </a:txBody>
                  <a:tcPr/>
                </a:tc>
                <a:tc>
                  <a:txBody>
                    <a:bodyPr/>
                    <a:lstStyle/>
                    <a:p>
                      <a:r>
                        <a:rPr kumimoji="1" lang="en-US" altLang="ja-JP" dirty="0"/>
                        <a:t>t3-6</a:t>
                      </a:r>
                      <a:endParaRPr kumimoji="1" lang="ja-JP" altLang="en-US" dirty="0"/>
                    </a:p>
                  </a:txBody>
                  <a:tcPr/>
                </a:tc>
                <a:tc>
                  <a:txBody>
                    <a:bodyPr/>
                    <a:lstStyle/>
                    <a:p>
                      <a:r>
                        <a:rPr kumimoji="1" lang="ja-JP" altLang="en-US" dirty="0"/>
                        <a:t>一時レジスタ</a:t>
                      </a:r>
                    </a:p>
                  </a:txBody>
                  <a:tcPr/>
                </a:tc>
                <a:tc>
                  <a:txBody>
                    <a:bodyPr/>
                    <a:lstStyle/>
                    <a:p>
                      <a:endParaRPr kumimoji="1" lang="ja-JP" altLang="en-US" dirty="0"/>
                    </a:p>
                  </a:txBody>
                  <a:tcPr/>
                </a:tc>
                <a:extLst>
                  <a:ext uri="{0D108BD9-81ED-4DB2-BD59-A6C34878D82A}">
                    <a16:rowId xmlns:a16="http://schemas.microsoft.com/office/drawing/2014/main" val="1048210515"/>
                  </a:ext>
                </a:extLst>
              </a:tr>
            </a:tbl>
          </a:graphicData>
        </a:graphic>
      </p:graphicFrame>
      <p:sp>
        <p:nvSpPr>
          <p:cNvPr id="4" name="テキスト ボックス 3">
            <a:extLst>
              <a:ext uri="{FF2B5EF4-FFF2-40B4-BE49-F238E27FC236}">
                <a16:creationId xmlns:a16="http://schemas.microsoft.com/office/drawing/2014/main" id="{57049D9B-F723-44C1-A3D4-0B7D30021954}"/>
              </a:ext>
            </a:extLst>
          </p:cNvPr>
          <p:cNvSpPr txBox="1"/>
          <p:nvPr/>
        </p:nvSpPr>
        <p:spPr>
          <a:xfrm>
            <a:off x="467544" y="332656"/>
            <a:ext cx="5277342" cy="523220"/>
          </a:xfrm>
          <a:prstGeom prst="rect">
            <a:avLst/>
          </a:prstGeom>
          <a:noFill/>
        </p:spPr>
        <p:txBody>
          <a:bodyPr wrap="none" rtlCol="0">
            <a:spAutoFit/>
          </a:bodyPr>
          <a:lstStyle/>
          <a:p>
            <a:r>
              <a:rPr kumimoji="1" lang="en-US" altLang="ja-JP" sz="2800" dirty="0"/>
              <a:t>RV32I</a:t>
            </a:r>
            <a:r>
              <a:rPr kumimoji="1" lang="ja-JP" altLang="en-US" sz="2800" dirty="0"/>
              <a:t>のレジスタの標準的使用法</a:t>
            </a:r>
          </a:p>
        </p:txBody>
      </p:sp>
    </p:spTree>
    <p:extLst>
      <p:ext uri="{BB962C8B-B14F-4D97-AF65-F5344CB8AC3E}">
        <p14:creationId xmlns:p14="http://schemas.microsoft.com/office/powerpoint/2010/main" val="146597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E61D842-4CD5-4E33-990F-92F669B484E5}"/>
              </a:ext>
            </a:extLst>
          </p:cNvPr>
          <p:cNvSpPr txBox="1"/>
          <p:nvPr/>
        </p:nvSpPr>
        <p:spPr>
          <a:xfrm>
            <a:off x="500809" y="289448"/>
            <a:ext cx="2686185" cy="461665"/>
          </a:xfrm>
          <a:prstGeom prst="rect">
            <a:avLst/>
          </a:prstGeom>
          <a:noFill/>
        </p:spPr>
        <p:txBody>
          <a:bodyPr wrap="none" rtlCol="0">
            <a:spAutoFit/>
          </a:bodyPr>
          <a:lstStyle/>
          <a:p>
            <a:r>
              <a:rPr kumimoji="1" lang="en-US" altLang="ja-JP" sz="2400" dirty="0"/>
              <a:t>RV32I</a:t>
            </a:r>
            <a:r>
              <a:rPr lang="ja-JP" altLang="en-US" sz="2400" dirty="0"/>
              <a:t>のメモリ領域</a:t>
            </a:r>
            <a:endParaRPr kumimoji="1" lang="ja-JP" altLang="en-US" sz="2400" dirty="0"/>
          </a:p>
        </p:txBody>
      </p:sp>
      <p:sp>
        <p:nvSpPr>
          <p:cNvPr id="3" name="正方形/長方形 2">
            <a:extLst>
              <a:ext uri="{FF2B5EF4-FFF2-40B4-BE49-F238E27FC236}">
                <a16:creationId xmlns:a16="http://schemas.microsoft.com/office/drawing/2014/main" id="{97200406-E1B8-4609-AC3E-A325FA96FE4C}"/>
              </a:ext>
            </a:extLst>
          </p:cNvPr>
          <p:cNvSpPr/>
          <p:nvPr/>
        </p:nvSpPr>
        <p:spPr>
          <a:xfrm>
            <a:off x="3779912" y="846004"/>
            <a:ext cx="2376264" cy="495926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F8CA752-2FC2-46A3-8D83-350F502E825A}"/>
              </a:ext>
            </a:extLst>
          </p:cNvPr>
          <p:cNvSpPr/>
          <p:nvPr/>
        </p:nvSpPr>
        <p:spPr>
          <a:xfrm>
            <a:off x="3779912" y="4999675"/>
            <a:ext cx="2376264" cy="800472"/>
          </a:xfrm>
          <a:prstGeom prst="rect">
            <a:avLst/>
          </a:prstGeom>
          <a:solidFill>
            <a:srgbClr val="66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4295089-6D74-4822-9A94-8969DA146204}"/>
              </a:ext>
            </a:extLst>
          </p:cNvPr>
          <p:cNvSpPr/>
          <p:nvPr/>
        </p:nvSpPr>
        <p:spPr>
          <a:xfrm>
            <a:off x="3779912" y="3212976"/>
            <a:ext cx="2376264" cy="800472"/>
          </a:xfrm>
          <a:prstGeom prst="rect">
            <a:avLst/>
          </a:prstGeom>
          <a:solidFill>
            <a:srgbClr val="66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42DDE8-49AC-4060-8C4D-5C1AD80BC307}"/>
              </a:ext>
            </a:extLst>
          </p:cNvPr>
          <p:cNvSpPr txBox="1"/>
          <p:nvPr/>
        </p:nvSpPr>
        <p:spPr>
          <a:xfrm flipH="1">
            <a:off x="4427984" y="868070"/>
            <a:ext cx="1394441" cy="369332"/>
          </a:xfrm>
          <a:prstGeom prst="rect">
            <a:avLst/>
          </a:prstGeom>
          <a:noFill/>
        </p:spPr>
        <p:txBody>
          <a:bodyPr wrap="square" rtlCol="0">
            <a:spAutoFit/>
          </a:bodyPr>
          <a:lstStyle/>
          <a:p>
            <a:r>
              <a:rPr kumimoji="1" lang="ja-JP" altLang="en-US" b="1" dirty="0"/>
              <a:t>スタック</a:t>
            </a:r>
          </a:p>
        </p:txBody>
      </p:sp>
      <p:cxnSp>
        <p:nvCxnSpPr>
          <p:cNvPr id="8" name="直線矢印コネクタ 7">
            <a:extLst>
              <a:ext uri="{FF2B5EF4-FFF2-40B4-BE49-F238E27FC236}">
                <a16:creationId xmlns:a16="http://schemas.microsoft.com/office/drawing/2014/main" id="{CDAC46E0-EAB1-4F2B-95DC-510316DCBA5B}"/>
              </a:ext>
            </a:extLst>
          </p:cNvPr>
          <p:cNvCxnSpPr/>
          <p:nvPr/>
        </p:nvCxnSpPr>
        <p:spPr>
          <a:xfrm>
            <a:off x="4968044" y="1237402"/>
            <a:ext cx="0" cy="535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7C6E782-3736-4384-A1E8-E6453AA477BB}"/>
              </a:ext>
            </a:extLst>
          </p:cNvPr>
          <p:cNvSpPr txBox="1"/>
          <p:nvPr/>
        </p:nvSpPr>
        <p:spPr>
          <a:xfrm flipH="1">
            <a:off x="4427984" y="2838527"/>
            <a:ext cx="1394441" cy="369332"/>
          </a:xfrm>
          <a:prstGeom prst="rect">
            <a:avLst/>
          </a:prstGeom>
          <a:noFill/>
        </p:spPr>
        <p:txBody>
          <a:bodyPr wrap="square" rtlCol="0">
            <a:spAutoFit/>
          </a:bodyPr>
          <a:lstStyle/>
          <a:p>
            <a:r>
              <a:rPr lang="ja-JP" altLang="en-US" b="1" dirty="0"/>
              <a:t>動的データ</a:t>
            </a:r>
            <a:endParaRPr kumimoji="1" lang="ja-JP" altLang="en-US" b="1" dirty="0"/>
          </a:p>
        </p:txBody>
      </p:sp>
      <p:sp>
        <p:nvSpPr>
          <p:cNvPr id="10" name="テキスト ボックス 9">
            <a:extLst>
              <a:ext uri="{FF2B5EF4-FFF2-40B4-BE49-F238E27FC236}">
                <a16:creationId xmlns:a16="http://schemas.microsoft.com/office/drawing/2014/main" id="{47ED16D9-55D5-49B6-982D-8C292AF5513C}"/>
              </a:ext>
            </a:extLst>
          </p:cNvPr>
          <p:cNvSpPr txBox="1"/>
          <p:nvPr/>
        </p:nvSpPr>
        <p:spPr>
          <a:xfrm flipH="1">
            <a:off x="4427983" y="3490649"/>
            <a:ext cx="1394441" cy="369332"/>
          </a:xfrm>
          <a:prstGeom prst="rect">
            <a:avLst/>
          </a:prstGeom>
          <a:noFill/>
        </p:spPr>
        <p:txBody>
          <a:bodyPr wrap="square" rtlCol="0">
            <a:spAutoFit/>
          </a:bodyPr>
          <a:lstStyle/>
          <a:p>
            <a:r>
              <a:rPr kumimoji="1" lang="ja-JP" altLang="en-US" b="1" dirty="0"/>
              <a:t>静的データ</a:t>
            </a:r>
          </a:p>
        </p:txBody>
      </p:sp>
      <p:sp>
        <p:nvSpPr>
          <p:cNvPr id="11" name="テキスト ボックス 10">
            <a:extLst>
              <a:ext uri="{FF2B5EF4-FFF2-40B4-BE49-F238E27FC236}">
                <a16:creationId xmlns:a16="http://schemas.microsoft.com/office/drawing/2014/main" id="{5EDA029C-51EB-4DF7-A280-C772DB5C15EF}"/>
              </a:ext>
            </a:extLst>
          </p:cNvPr>
          <p:cNvSpPr txBox="1"/>
          <p:nvPr/>
        </p:nvSpPr>
        <p:spPr>
          <a:xfrm flipH="1">
            <a:off x="4283968" y="4290009"/>
            <a:ext cx="2031473" cy="646331"/>
          </a:xfrm>
          <a:prstGeom prst="rect">
            <a:avLst/>
          </a:prstGeom>
          <a:noFill/>
        </p:spPr>
        <p:txBody>
          <a:bodyPr wrap="square" rtlCol="0">
            <a:spAutoFit/>
          </a:bodyPr>
          <a:lstStyle/>
          <a:p>
            <a:r>
              <a:rPr lang="ja-JP" altLang="en-US" b="1" dirty="0"/>
              <a:t>テキスト</a:t>
            </a:r>
            <a:endParaRPr lang="en-US" altLang="ja-JP" b="1" dirty="0"/>
          </a:p>
          <a:p>
            <a:r>
              <a:rPr lang="ja-JP" altLang="en-US" b="1" dirty="0"/>
              <a:t>（プログラム）</a:t>
            </a:r>
            <a:endParaRPr kumimoji="1" lang="ja-JP" altLang="en-US" b="1" dirty="0"/>
          </a:p>
        </p:txBody>
      </p:sp>
      <p:sp>
        <p:nvSpPr>
          <p:cNvPr id="12" name="テキスト ボックス 11">
            <a:extLst>
              <a:ext uri="{FF2B5EF4-FFF2-40B4-BE49-F238E27FC236}">
                <a16:creationId xmlns:a16="http://schemas.microsoft.com/office/drawing/2014/main" id="{639E9303-4273-4497-BC69-24D4497E09A7}"/>
              </a:ext>
            </a:extLst>
          </p:cNvPr>
          <p:cNvSpPr txBox="1"/>
          <p:nvPr/>
        </p:nvSpPr>
        <p:spPr>
          <a:xfrm flipH="1">
            <a:off x="4427983" y="5215245"/>
            <a:ext cx="2031473" cy="369332"/>
          </a:xfrm>
          <a:prstGeom prst="rect">
            <a:avLst/>
          </a:prstGeom>
          <a:noFill/>
        </p:spPr>
        <p:txBody>
          <a:bodyPr wrap="square" rtlCol="0">
            <a:spAutoFit/>
          </a:bodyPr>
          <a:lstStyle/>
          <a:p>
            <a:r>
              <a:rPr lang="en-US" altLang="ja-JP" b="1" dirty="0"/>
              <a:t>Reserved</a:t>
            </a:r>
          </a:p>
        </p:txBody>
      </p:sp>
      <p:cxnSp>
        <p:nvCxnSpPr>
          <p:cNvPr id="13" name="直線矢印コネクタ 12">
            <a:extLst>
              <a:ext uri="{FF2B5EF4-FFF2-40B4-BE49-F238E27FC236}">
                <a16:creationId xmlns:a16="http://schemas.microsoft.com/office/drawing/2014/main" id="{005F6C05-DF96-4370-8407-4ABEEE9F16F5}"/>
              </a:ext>
            </a:extLst>
          </p:cNvPr>
          <p:cNvCxnSpPr/>
          <p:nvPr/>
        </p:nvCxnSpPr>
        <p:spPr>
          <a:xfrm>
            <a:off x="5007202" y="2303113"/>
            <a:ext cx="0" cy="535414"/>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98E59E53-12B9-4197-8500-7E71CB95D244}"/>
              </a:ext>
            </a:extLst>
          </p:cNvPr>
          <p:cNvSpPr txBox="1"/>
          <p:nvPr/>
        </p:nvSpPr>
        <p:spPr>
          <a:xfrm flipH="1">
            <a:off x="2411401" y="846004"/>
            <a:ext cx="1394441" cy="369332"/>
          </a:xfrm>
          <a:prstGeom prst="rect">
            <a:avLst/>
          </a:prstGeom>
          <a:noFill/>
        </p:spPr>
        <p:txBody>
          <a:bodyPr wrap="square" rtlCol="0">
            <a:spAutoFit/>
          </a:bodyPr>
          <a:lstStyle/>
          <a:p>
            <a:r>
              <a:rPr lang="en-US" altLang="ja-JP" b="1" dirty="0"/>
              <a:t>sp:bfff_fff0</a:t>
            </a:r>
            <a:endParaRPr kumimoji="1" lang="ja-JP" altLang="en-US" b="1" dirty="0"/>
          </a:p>
        </p:txBody>
      </p:sp>
      <p:sp>
        <p:nvSpPr>
          <p:cNvPr id="15" name="テキスト ボックス 14">
            <a:extLst>
              <a:ext uri="{FF2B5EF4-FFF2-40B4-BE49-F238E27FC236}">
                <a16:creationId xmlns:a16="http://schemas.microsoft.com/office/drawing/2014/main" id="{D99A24FE-6A9E-4CEE-9632-86A83ADE34E5}"/>
              </a:ext>
            </a:extLst>
          </p:cNvPr>
          <p:cNvSpPr txBox="1"/>
          <p:nvPr/>
        </p:nvSpPr>
        <p:spPr>
          <a:xfrm flipH="1">
            <a:off x="2195736" y="4671042"/>
            <a:ext cx="1726580" cy="369332"/>
          </a:xfrm>
          <a:prstGeom prst="rect">
            <a:avLst/>
          </a:prstGeom>
          <a:noFill/>
        </p:spPr>
        <p:txBody>
          <a:bodyPr wrap="square" rtlCol="0">
            <a:spAutoFit/>
          </a:bodyPr>
          <a:lstStyle/>
          <a:p>
            <a:r>
              <a:rPr lang="en-US" altLang="ja-JP" b="1" dirty="0"/>
              <a:t>pc:0001_0000</a:t>
            </a:r>
            <a:endParaRPr kumimoji="1" lang="ja-JP" altLang="en-US" b="1" dirty="0"/>
          </a:p>
        </p:txBody>
      </p:sp>
      <p:sp>
        <p:nvSpPr>
          <p:cNvPr id="16" name="テキスト ボックス 15">
            <a:extLst>
              <a:ext uri="{FF2B5EF4-FFF2-40B4-BE49-F238E27FC236}">
                <a16:creationId xmlns:a16="http://schemas.microsoft.com/office/drawing/2014/main" id="{976676A6-BAB7-4ABE-92E2-7C63568A9E0B}"/>
              </a:ext>
            </a:extLst>
          </p:cNvPr>
          <p:cNvSpPr txBox="1"/>
          <p:nvPr/>
        </p:nvSpPr>
        <p:spPr>
          <a:xfrm flipH="1">
            <a:off x="2542138" y="3745154"/>
            <a:ext cx="1582565" cy="369332"/>
          </a:xfrm>
          <a:prstGeom prst="rect">
            <a:avLst/>
          </a:prstGeom>
          <a:noFill/>
        </p:spPr>
        <p:txBody>
          <a:bodyPr wrap="square" rtlCol="0">
            <a:spAutoFit/>
          </a:bodyPr>
          <a:lstStyle/>
          <a:p>
            <a:r>
              <a:rPr lang="en-US" altLang="ja-JP" b="1" dirty="0"/>
              <a:t>1000_0000</a:t>
            </a:r>
            <a:endParaRPr kumimoji="1" lang="ja-JP" altLang="en-US" b="1" dirty="0"/>
          </a:p>
        </p:txBody>
      </p:sp>
      <p:sp>
        <p:nvSpPr>
          <p:cNvPr id="17" name="テキスト ボックス 16">
            <a:extLst>
              <a:ext uri="{FF2B5EF4-FFF2-40B4-BE49-F238E27FC236}">
                <a16:creationId xmlns:a16="http://schemas.microsoft.com/office/drawing/2014/main" id="{A5FF14DF-79D1-4FD2-A553-E038C58C7B17}"/>
              </a:ext>
            </a:extLst>
          </p:cNvPr>
          <p:cNvSpPr txBox="1"/>
          <p:nvPr/>
        </p:nvSpPr>
        <p:spPr>
          <a:xfrm flipH="1">
            <a:off x="3333420" y="5506284"/>
            <a:ext cx="1726580" cy="369332"/>
          </a:xfrm>
          <a:prstGeom prst="rect">
            <a:avLst/>
          </a:prstGeom>
          <a:noFill/>
        </p:spPr>
        <p:txBody>
          <a:bodyPr wrap="square" rtlCol="0">
            <a:spAutoFit/>
          </a:bodyPr>
          <a:lstStyle/>
          <a:p>
            <a:r>
              <a:rPr lang="en-US" altLang="ja-JP" b="1" dirty="0"/>
              <a:t>0</a:t>
            </a:r>
            <a:endParaRPr kumimoji="1" lang="ja-JP" altLang="en-US" b="1" dirty="0"/>
          </a:p>
        </p:txBody>
      </p:sp>
      <p:sp>
        <p:nvSpPr>
          <p:cNvPr id="18" name="テキスト ボックス 17">
            <a:extLst>
              <a:ext uri="{FF2B5EF4-FFF2-40B4-BE49-F238E27FC236}">
                <a16:creationId xmlns:a16="http://schemas.microsoft.com/office/drawing/2014/main" id="{D23F2DA5-3A09-4A16-9737-099BB81B1A6A}"/>
              </a:ext>
            </a:extLst>
          </p:cNvPr>
          <p:cNvSpPr txBox="1"/>
          <p:nvPr/>
        </p:nvSpPr>
        <p:spPr>
          <a:xfrm>
            <a:off x="500809" y="2303113"/>
            <a:ext cx="2760692" cy="646331"/>
          </a:xfrm>
          <a:prstGeom prst="rect">
            <a:avLst/>
          </a:prstGeom>
          <a:noFill/>
        </p:spPr>
        <p:txBody>
          <a:bodyPr wrap="none" rtlCol="0">
            <a:spAutoFit/>
          </a:bodyPr>
          <a:lstStyle/>
          <a:p>
            <a:r>
              <a:rPr lang="ja-JP" altLang="en-US" dirty="0"/>
              <a:t>この図は下が</a:t>
            </a:r>
            <a:r>
              <a:rPr lang="en-US" altLang="ja-JP" dirty="0"/>
              <a:t>0</a:t>
            </a:r>
            <a:r>
              <a:rPr lang="ja-JP" altLang="en-US" dirty="0"/>
              <a:t>番地なので</a:t>
            </a:r>
            <a:endParaRPr lang="en-US" altLang="ja-JP" dirty="0"/>
          </a:p>
          <a:p>
            <a:r>
              <a:rPr kumimoji="1" lang="ja-JP" altLang="en-US" dirty="0"/>
              <a:t>注意！</a:t>
            </a:r>
            <a:endParaRPr kumimoji="1" lang="en-US" altLang="ja-JP" dirty="0"/>
          </a:p>
        </p:txBody>
      </p:sp>
    </p:spTree>
    <p:extLst>
      <p:ext uri="{BB962C8B-B14F-4D97-AF65-F5344CB8AC3E}">
        <p14:creationId xmlns:p14="http://schemas.microsoft.com/office/powerpoint/2010/main" val="1951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809091E-D999-4667-8E4D-44F3E9AF506F}"/>
              </a:ext>
            </a:extLst>
          </p:cNvPr>
          <p:cNvSpPr txBox="1"/>
          <p:nvPr/>
        </p:nvSpPr>
        <p:spPr>
          <a:xfrm>
            <a:off x="500809" y="289448"/>
            <a:ext cx="4085606" cy="461665"/>
          </a:xfrm>
          <a:prstGeom prst="rect">
            <a:avLst/>
          </a:prstGeom>
          <a:noFill/>
        </p:spPr>
        <p:txBody>
          <a:bodyPr wrap="none" rtlCol="0">
            <a:spAutoFit/>
          </a:bodyPr>
          <a:lstStyle/>
          <a:p>
            <a:r>
              <a:rPr kumimoji="1" lang="en-US" altLang="ja-JP" sz="2400" dirty="0"/>
              <a:t>RV32I</a:t>
            </a:r>
            <a:r>
              <a:rPr kumimoji="1" lang="ja-JP" altLang="en-US" sz="2400" dirty="0"/>
              <a:t>におけるスタックの実現</a:t>
            </a:r>
          </a:p>
        </p:txBody>
      </p:sp>
      <p:sp>
        <p:nvSpPr>
          <p:cNvPr id="3" name="正方形/長方形 2">
            <a:extLst>
              <a:ext uri="{FF2B5EF4-FFF2-40B4-BE49-F238E27FC236}">
                <a16:creationId xmlns:a16="http://schemas.microsoft.com/office/drawing/2014/main" id="{B3A8FC1F-F281-4A78-8C95-F354B23A19DD}"/>
              </a:ext>
            </a:extLst>
          </p:cNvPr>
          <p:cNvSpPr/>
          <p:nvPr/>
        </p:nvSpPr>
        <p:spPr>
          <a:xfrm>
            <a:off x="1835695" y="1736202"/>
            <a:ext cx="2448271" cy="369972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a:extLst>
              <a:ext uri="{FF2B5EF4-FFF2-40B4-BE49-F238E27FC236}">
                <a16:creationId xmlns:a16="http://schemas.microsoft.com/office/drawing/2014/main" id="{BA8B303C-60C1-4ECF-80CC-9A07F2132158}"/>
              </a:ext>
            </a:extLst>
          </p:cNvPr>
          <p:cNvCxnSpPr/>
          <p:nvPr/>
        </p:nvCxnSpPr>
        <p:spPr>
          <a:xfrm>
            <a:off x="1043608" y="3068960"/>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5CBB87D-863F-4FF3-9868-E29934EE952F}"/>
              </a:ext>
            </a:extLst>
          </p:cNvPr>
          <p:cNvSpPr/>
          <p:nvPr/>
        </p:nvSpPr>
        <p:spPr>
          <a:xfrm>
            <a:off x="1835696" y="2420892"/>
            <a:ext cx="2448272" cy="648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a:extLst>
              <a:ext uri="{FF2B5EF4-FFF2-40B4-BE49-F238E27FC236}">
                <a16:creationId xmlns:a16="http://schemas.microsoft.com/office/drawing/2014/main" id="{4BF90877-CA07-477E-8A46-A19551A8BBD1}"/>
              </a:ext>
            </a:extLst>
          </p:cNvPr>
          <p:cNvCxnSpPr/>
          <p:nvPr/>
        </p:nvCxnSpPr>
        <p:spPr>
          <a:xfrm>
            <a:off x="1043608" y="2420892"/>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603B4F31-C9CB-4B80-BB4D-A7AE9EAB9413}"/>
              </a:ext>
            </a:extLst>
          </p:cNvPr>
          <p:cNvCxnSpPr/>
          <p:nvPr/>
        </p:nvCxnSpPr>
        <p:spPr>
          <a:xfrm>
            <a:off x="1403648" y="256490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007EA2FC-D7BE-4E9C-8013-48829D909F2C}"/>
              </a:ext>
            </a:extLst>
          </p:cNvPr>
          <p:cNvSpPr txBox="1"/>
          <p:nvPr/>
        </p:nvSpPr>
        <p:spPr>
          <a:xfrm>
            <a:off x="577499" y="2220505"/>
            <a:ext cx="428322" cy="369332"/>
          </a:xfrm>
          <a:prstGeom prst="rect">
            <a:avLst/>
          </a:prstGeom>
          <a:noFill/>
        </p:spPr>
        <p:txBody>
          <a:bodyPr wrap="none" rtlCol="0">
            <a:spAutoFit/>
          </a:bodyPr>
          <a:lstStyle/>
          <a:p>
            <a:r>
              <a:rPr kumimoji="1" lang="en-US" altLang="ja-JP" dirty="0" err="1"/>
              <a:t>sp</a:t>
            </a:r>
            <a:endParaRPr kumimoji="1" lang="ja-JP" altLang="en-US" dirty="0"/>
          </a:p>
        </p:txBody>
      </p:sp>
      <p:sp>
        <p:nvSpPr>
          <p:cNvPr id="11" name="テキスト ボックス 10">
            <a:extLst>
              <a:ext uri="{FF2B5EF4-FFF2-40B4-BE49-F238E27FC236}">
                <a16:creationId xmlns:a16="http://schemas.microsoft.com/office/drawing/2014/main" id="{40505FB1-040D-414A-AA27-76035A4CD50E}"/>
              </a:ext>
            </a:extLst>
          </p:cNvPr>
          <p:cNvSpPr txBox="1"/>
          <p:nvPr/>
        </p:nvSpPr>
        <p:spPr>
          <a:xfrm>
            <a:off x="612969" y="2565017"/>
            <a:ext cx="1313180" cy="369332"/>
          </a:xfrm>
          <a:prstGeom prst="rect">
            <a:avLst/>
          </a:prstGeom>
          <a:noFill/>
        </p:spPr>
        <p:txBody>
          <a:bodyPr wrap="none" rtlCol="0">
            <a:spAutoFit/>
          </a:bodyPr>
          <a:lstStyle/>
          <a:p>
            <a:r>
              <a:rPr kumimoji="1" lang="en-US" altLang="ja-JP" dirty="0"/>
              <a:t>framesize1</a:t>
            </a:r>
            <a:endParaRPr kumimoji="1" lang="ja-JP" altLang="en-US" dirty="0"/>
          </a:p>
        </p:txBody>
      </p:sp>
      <p:sp>
        <p:nvSpPr>
          <p:cNvPr id="12" name="テキスト ボックス 11">
            <a:extLst>
              <a:ext uri="{FF2B5EF4-FFF2-40B4-BE49-F238E27FC236}">
                <a16:creationId xmlns:a16="http://schemas.microsoft.com/office/drawing/2014/main" id="{14904DDE-6473-4D0C-8CA5-9486E5BCABF1}"/>
              </a:ext>
            </a:extLst>
          </p:cNvPr>
          <p:cNvSpPr txBox="1"/>
          <p:nvPr/>
        </p:nvSpPr>
        <p:spPr>
          <a:xfrm>
            <a:off x="4860034" y="1700808"/>
            <a:ext cx="2749471" cy="3416320"/>
          </a:xfrm>
          <a:prstGeom prst="rect">
            <a:avLst/>
          </a:prstGeom>
          <a:noFill/>
        </p:spPr>
        <p:txBody>
          <a:bodyPr wrap="none" rtlCol="0">
            <a:spAutoFit/>
          </a:bodyPr>
          <a:lstStyle/>
          <a:p>
            <a:r>
              <a:rPr kumimoji="1" lang="en-US" altLang="ja-JP" dirty="0" err="1"/>
              <a:t>addi</a:t>
            </a:r>
            <a:r>
              <a:rPr kumimoji="1" lang="en-US" altLang="ja-JP" dirty="0"/>
              <a:t>  </a:t>
            </a:r>
            <a:r>
              <a:rPr kumimoji="1" lang="en-US" altLang="ja-JP" dirty="0" err="1"/>
              <a:t>sp</a:t>
            </a:r>
            <a:r>
              <a:rPr lang="en-US" altLang="ja-JP" dirty="0" err="1"/>
              <a:t>,sp</a:t>
            </a:r>
            <a:r>
              <a:rPr lang="en-US" altLang="ja-JP" dirty="0"/>
              <a:t>, -</a:t>
            </a:r>
            <a:r>
              <a:rPr lang="en-US" altLang="ja-JP" dirty="0" err="1"/>
              <a:t>framesize</a:t>
            </a:r>
            <a:endParaRPr lang="en-US" altLang="ja-JP" dirty="0"/>
          </a:p>
          <a:p>
            <a:r>
              <a:rPr kumimoji="1" lang="en-US" altLang="ja-JP" dirty="0" err="1"/>
              <a:t>sw</a:t>
            </a:r>
            <a:r>
              <a:rPr kumimoji="1" lang="en-US" altLang="ja-JP" dirty="0"/>
              <a:t> ra, framesize-4(</a:t>
            </a:r>
            <a:r>
              <a:rPr kumimoji="1" lang="en-US" altLang="ja-JP" dirty="0" err="1"/>
              <a:t>sp</a:t>
            </a:r>
            <a:r>
              <a:rPr kumimoji="1" lang="en-US" altLang="ja-JP" dirty="0"/>
              <a:t>)</a:t>
            </a:r>
          </a:p>
          <a:p>
            <a:r>
              <a:rPr lang="en-US" altLang="ja-JP" dirty="0" err="1"/>
              <a:t>sw</a:t>
            </a:r>
            <a:r>
              <a:rPr lang="en-US" altLang="ja-JP" dirty="0"/>
              <a:t> x18,framesize-8(</a:t>
            </a:r>
            <a:r>
              <a:rPr lang="en-US" altLang="ja-JP" dirty="0" err="1"/>
              <a:t>sp</a:t>
            </a:r>
            <a:r>
              <a:rPr lang="en-US" altLang="ja-JP" dirty="0"/>
              <a:t>)</a:t>
            </a:r>
          </a:p>
          <a:p>
            <a:r>
              <a:rPr lang="en-US" altLang="ja-JP" dirty="0" err="1"/>
              <a:t>sw</a:t>
            </a:r>
            <a:r>
              <a:rPr lang="en-US" altLang="ja-JP" dirty="0"/>
              <a:t> x19,framesize-12(</a:t>
            </a:r>
            <a:r>
              <a:rPr lang="en-US" altLang="ja-JP" dirty="0" err="1"/>
              <a:t>sp</a:t>
            </a:r>
            <a:r>
              <a:rPr lang="en-US" altLang="ja-JP" dirty="0"/>
              <a:t>)</a:t>
            </a:r>
          </a:p>
          <a:p>
            <a:endParaRPr lang="en-US" altLang="ja-JP" dirty="0"/>
          </a:p>
          <a:p>
            <a:r>
              <a:rPr kumimoji="1" lang="en-US" altLang="ja-JP" dirty="0"/>
              <a:t>….</a:t>
            </a:r>
            <a:r>
              <a:rPr kumimoji="1" lang="ja-JP" altLang="en-US" dirty="0"/>
              <a:t>サブルーチン本体</a:t>
            </a:r>
            <a:endParaRPr kumimoji="1" lang="en-US" altLang="ja-JP" dirty="0"/>
          </a:p>
          <a:p>
            <a:endParaRPr lang="en-US" altLang="ja-JP" dirty="0"/>
          </a:p>
          <a:p>
            <a:r>
              <a:rPr kumimoji="1" lang="en-US" altLang="ja-JP" dirty="0" err="1"/>
              <a:t>lw</a:t>
            </a:r>
            <a:r>
              <a:rPr kumimoji="1" lang="en-US" altLang="ja-JP" dirty="0"/>
              <a:t>  ra,framesize-4(</a:t>
            </a:r>
            <a:r>
              <a:rPr kumimoji="1" lang="en-US" altLang="ja-JP" dirty="0" err="1"/>
              <a:t>sp</a:t>
            </a:r>
            <a:r>
              <a:rPr kumimoji="1" lang="en-US" altLang="ja-JP" dirty="0"/>
              <a:t>)</a:t>
            </a:r>
          </a:p>
          <a:p>
            <a:r>
              <a:rPr lang="en-US" altLang="ja-JP" dirty="0" err="1"/>
              <a:t>lw</a:t>
            </a:r>
            <a:r>
              <a:rPr lang="en-US" altLang="ja-JP" dirty="0"/>
              <a:t> x18,framesize-8(</a:t>
            </a:r>
            <a:r>
              <a:rPr lang="en-US" altLang="ja-JP" dirty="0" err="1"/>
              <a:t>sp</a:t>
            </a:r>
            <a:r>
              <a:rPr lang="en-US" altLang="ja-JP" dirty="0"/>
              <a:t>)</a:t>
            </a:r>
          </a:p>
          <a:p>
            <a:r>
              <a:rPr kumimoji="1" lang="en-US" altLang="ja-JP" dirty="0" err="1"/>
              <a:t>lw</a:t>
            </a:r>
            <a:r>
              <a:rPr kumimoji="1" lang="en-US" altLang="ja-JP" dirty="0"/>
              <a:t> x19,framesize-12(</a:t>
            </a:r>
            <a:r>
              <a:rPr kumimoji="1" lang="en-US" altLang="ja-JP" dirty="0" err="1"/>
              <a:t>sp</a:t>
            </a:r>
            <a:r>
              <a:rPr kumimoji="1" lang="en-US" altLang="ja-JP" dirty="0"/>
              <a:t>)</a:t>
            </a:r>
          </a:p>
          <a:p>
            <a:r>
              <a:rPr lang="en-US" altLang="ja-JP" dirty="0" err="1"/>
              <a:t>addi</a:t>
            </a:r>
            <a:r>
              <a:rPr lang="en-US" altLang="ja-JP" dirty="0"/>
              <a:t> </a:t>
            </a:r>
            <a:r>
              <a:rPr lang="en-US" altLang="ja-JP" dirty="0" err="1"/>
              <a:t>sp,sp</a:t>
            </a:r>
            <a:r>
              <a:rPr lang="en-US" altLang="ja-JP" dirty="0"/>
              <a:t>, </a:t>
            </a:r>
            <a:r>
              <a:rPr lang="en-US" altLang="ja-JP" dirty="0" err="1"/>
              <a:t>framesize</a:t>
            </a:r>
            <a:endParaRPr lang="en-US" altLang="ja-JP" dirty="0"/>
          </a:p>
          <a:p>
            <a:r>
              <a:rPr kumimoji="1" lang="en-US" altLang="ja-JP" dirty="0" err="1"/>
              <a:t>jr</a:t>
            </a:r>
            <a:r>
              <a:rPr kumimoji="1" lang="en-US" altLang="ja-JP" dirty="0"/>
              <a:t> r</a:t>
            </a:r>
            <a:r>
              <a:rPr lang="en-US" altLang="ja-JP" dirty="0"/>
              <a:t>a</a:t>
            </a:r>
            <a:endParaRPr kumimoji="1" lang="ja-JP" altLang="en-US" dirty="0"/>
          </a:p>
        </p:txBody>
      </p:sp>
      <p:sp>
        <p:nvSpPr>
          <p:cNvPr id="13" name="正方形/長方形 12">
            <a:extLst>
              <a:ext uri="{FF2B5EF4-FFF2-40B4-BE49-F238E27FC236}">
                <a16:creationId xmlns:a16="http://schemas.microsoft.com/office/drawing/2014/main" id="{3FB5E13A-C723-4EB4-AC60-0B53F055920A}"/>
              </a:ext>
            </a:extLst>
          </p:cNvPr>
          <p:cNvSpPr/>
          <p:nvPr/>
        </p:nvSpPr>
        <p:spPr>
          <a:xfrm>
            <a:off x="1835696" y="3046554"/>
            <a:ext cx="2448272" cy="6480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6026968D-BC99-4D54-ABD4-182F52B6951F}"/>
              </a:ext>
            </a:extLst>
          </p:cNvPr>
          <p:cNvCxnSpPr/>
          <p:nvPr/>
        </p:nvCxnSpPr>
        <p:spPr>
          <a:xfrm>
            <a:off x="1005821" y="3694622"/>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F32C2B4E-0833-4D0D-A93C-7CEEA6BCB533}"/>
              </a:ext>
            </a:extLst>
          </p:cNvPr>
          <p:cNvCxnSpPr/>
          <p:nvPr/>
        </p:nvCxnSpPr>
        <p:spPr>
          <a:xfrm>
            <a:off x="1547664" y="307847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20D7D201-1CFB-454F-B97D-0F7012C2C801}"/>
              </a:ext>
            </a:extLst>
          </p:cNvPr>
          <p:cNvSpPr txBox="1"/>
          <p:nvPr/>
        </p:nvSpPr>
        <p:spPr>
          <a:xfrm>
            <a:off x="603040" y="3145836"/>
            <a:ext cx="1313180" cy="369332"/>
          </a:xfrm>
          <a:prstGeom prst="rect">
            <a:avLst/>
          </a:prstGeom>
          <a:noFill/>
        </p:spPr>
        <p:txBody>
          <a:bodyPr wrap="none" rtlCol="0">
            <a:spAutoFit/>
          </a:bodyPr>
          <a:lstStyle/>
          <a:p>
            <a:r>
              <a:rPr kumimoji="1" lang="en-US" altLang="ja-JP" dirty="0"/>
              <a:t>framesize2</a:t>
            </a:r>
            <a:endParaRPr kumimoji="1" lang="ja-JP" altLang="en-US" dirty="0"/>
          </a:p>
        </p:txBody>
      </p:sp>
      <p:sp>
        <p:nvSpPr>
          <p:cNvPr id="4" name="テキスト ボックス 3">
            <a:extLst>
              <a:ext uri="{FF2B5EF4-FFF2-40B4-BE49-F238E27FC236}">
                <a16:creationId xmlns:a16="http://schemas.microsoft.com/office/drawing/2014/main" id="{AC71A885-F1E7-4A27-A879-AF61E94F9010}"/>
              </a:ext>
            </a:extLst>
          </p:cNvPr>
          <p:cNvSpPr txBox="1"/>
          <p:nvPr/>
        </p:nvSpPr>
        <p:spPr>
          <a:xfrm>
            <a:off x="433599" y="3864698"/>
            <a:ext cx="1425340" cy="1477328"/>
          </a:xfrm>
          <a:prstGeom prst="rect">
            <a:avLst/>
          </a:prstGeom>
          <a:noFill/>
        </p:spPr>
        <p:txBody>
          <a:bodyPr wrap="square" rtlCol="0">
            <a:spAutoFit/>
          </a:bodyPr>
          <a:lstStyle/>
          <a:p>
            <a:r>
              <a:rPr lang="ja-JP" altLang="en-US" dirty="0"/>
              <a:t>サブルーチンのネストが</a:t>
            </a:r>
            <a:endParaRPr lang="en-US" altLang="ja-JP" dirty="0"/>
          </a:p>
          <a:p>
            <a:r>
              <a:rPr lang="ja-JP" altLang="en-US" dirty="0"/>
              <a:t>深くなる分、</a:t>
            </a:r>
            <a:r>
              <a:rPr lang="en-US" altLang="ja-JP" dirty="0" err="1"/>
              <a:t>sp</a:t>
            </a:r>
            <a:r>
              <a:rPr lang="ja-JP" altLang="en-US" dirty="0"/>
              <a:t>を減らして</a:t>
            </a:r>
            <a:endParaRPr lang="en-US" altLang="ja-JP" dirty="0"/>
          </a:p>
          <a:p>
            <a:r>
              <a:rPr kumimoji="1" lang="ja-JP" altLang="en-US" dirty="0"/>
              <a:t>領域を確保</a:t>
            </a:r>
          </a:p>
        </p:txBody>
      </p:sp>
    </p:spTree>
    <p:extLst>
      <p:ext uri="{BB962C8B-B14F-4D97-AF65-F5344CB8AC3E}">
        <p14:creationId xmlns:p14="http://schemas.microsoft.com/office/powerpoint/2010/main" val="3500382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4363AD7-C162-4203-BDFC-2B386C8ADD4F}"/>
              </a:ext>
            </a:extLst>
          </p:cNvPr>
          <p:cNvSpPr txBox="1"/>
          <p:nvPr/>
        </p:nvSpPr>
        <p:spPr>
          <a:xfrm>
            <a:off x="1763688" y="600392"/>
            <a:ext cx="4860626" cy="6001643"/>
          </a:xfrm>
          <a:prstGeom prst="rect">
            <a:avLst/>
          </a:prstGeom>
          <a:noFill/>
        </p:spPr>
        <p:txBody>
          <a:bodyPr wrap="none" rtlCol="0">
            <a:spAutoFit/>
          </a:bodyPr>
          <a:lstStyle/>
          <a:p>
            <a:r>
              <a:rPr kumimoji="1" lang="en-US" altLang="ja-JP" sz="2400" dirty="0" err="1"/>
              <a:t>addi</a:t>
            </a:r>
            <a:r>
              <a:rPr kumimoji="1" lang="en-US" altLang="ja-JP" sz="2400" dirty="0"/>
              <a:t>  </a:t>
            </a:r>
            <a:r>
              <a:rPr lang="en-US" altLang="ja-JP" sz="2400" dirty="0"/>
              <a:t>x2,x2, -16</a:t>
            </a:r>
            <a:r>
              <a:rPr lang="ja-JP" altLang="en-US" sz="2400" dirty="0"/>
              <a:t>　</a:t>
            </a:r>
            <a:r>
              <a:rPr lang="en-US" altLang="ja-JP" sz="2400" dirty="0"/>
              <a:t>// </a:t>
            </a:r>
            <a:r>
              <a:rPr lang="en-US" altLang="ja-JP" sz="2400" dirty="0" err="1"/>
              <a:t>framesize</a:t>
            </a:r>
            <a:r>
              <a:rPr lang="en-US" altLang="ja-JP" sz="2400" dirty="0"/>
              <a:t>=16</a:t>
            </a:r>
          </a:p>
          <a:p>
            <a:r>
              <a:rPr kumimoji="1" lang="en-US" altLang="ja-JP" sz="2400" dirty="0" err="1"/>
              <a:t>sw</a:t>
            </a:r>
            <a:r>
              <a:rPr kumimoji="1" lang="en-US" altLang="ja-JP" sz="2400" dirty="0"/>
              <a:t> x1,12(x2)</a:t>
            </a:r>
          </a:p>
          <a:p>
            <a:r>
              <a:rPr lang="en-US" altLang="ja-JP" sz="2400" dirty="0" err="1"/>
              <a:t>sw</a:t>
            </a:r>
            <a:r>
              <a:rPr lang="en-US" altLang="ja-JP" sz="2400" dirty="0"/>
              <a:t> x18,8(x2)</a:t>
            </a:r>
          </a:p>
          <a:p>
            <a:r>
              <a:rPr lang="en-US" altLang="ja-JP" sz="2400" dirty="0" err="1"/>
              <a:t>sw</a:t>
            </a:r>
            <a:r>
              <a:rPr lang="en-US" altLang="ja-JP" sz="2400" dirty="0"/>
              <a:t> x19,4(x2)</a:t>
            </a:r>
          </a:p>
          <a:p>
            <a:endParaRPr lang="en-US" altLang="ja-JP" sz="2400" dirty="0"/>
          </a:p>
          <a:p>
            <a:r>
              <a:rPr kumimoji="1" lang="en-US" altLang="ja-JP" sz="2400" dirty="0"/>
              <a:t>….</a:t>
            </a:r>
            <a:r>
              <a:rPr kumimoji="1" lang="ja-JP" altLang="en-US" sz="2400" dirty="0"/>
              <a:t>サブルーチン本体</a:t>
            </a:r>
            <a:endParaRPr kumimoji="1" lang="en-US" altLang="ja-JP" sz="2400" dirty="0"/>
          </a:p>
          <a:p>
            <a:endParaRPr lang="en-US" altLang="ja-JP" sz="2400" dirty="0"/>
          </a:p>
          <a:p>
            <a:r>
              <a:rPr kumimoji="1" lang="en-US" altLang="ja-JP" sz="2400" dirty="0" err="1"/>
              <a:t>lw</a:t>
            </a:r>
            <a:r>
              <a:rPr kumimoji="1" lang="en-US" altLang="ja-JP" sz="2400" dirty="0"/>
              <a:t>  x1,12(x2)</a:t>
            </a:r>
          </a:p>
          <a:p>
            <a:r>
              <a:rPr lang="en-US" altLang="ja-JP" sz="2400" dirty="0" err="1"/>
              <a:t>lw</a:t>
            </a:r>
            <a:r>
              <a:rPr lang="en-US" altLang="ja-JP" sz="2400" dirty="0"/>
              <a:t> x18,8(x2)</a:t>
            </a:r>
          </a:p>
          <a:p>
            <a:r>
              <a:rPr kumimoji="1" lang="en-US" altLang="ja-JP" sz="2400" dirty="0" err="1"/>
              <a:t>lw</a:t>
            </a:r>
            <a:r>
              <a:rPr kumimoji="1" lang="en-US" altLang="ja-JP" sz="2400" dirty="0"/>
              <a:t> x19,4(x2)</a:t>
            </a:r>
          </a:p>
          <a:p>
            <a:r>
              <a:rPr lang="en-US" altLang="ja-JP" sz="2400" dirty="0" err="1"/>
              <a:t>addi</a:t>
            </a:r>
            <a:r>
              <a:rPr lang="en-US" altLang="ja-JP" sz="2400" dirty="0"/>
              <a:t> x2,x2,16</a:t>
            </a:r>
          </a:p>
          <a:p>
            <a:r>
              <a:rPr kumimoji="1" lang="en-US" altLang="ja-JP" sz="2400" dirty="0" err="1"/>
              <a:t>jr</a:t>
            </a:r>
            <a:r>
              <a:rPr kumimoji="1" lang="en-US" altLang="ja-JP" sz="2400" dirty="0"/>
              <a:t> x1</a:t>
            </a:r>
          </a:p>
          <a:p>
            <a:endParaRPr lang="en-US" altLang="ja-JP" sz="2400" dirty="0"/>
          </a:p>
          <a:p>
            <a:r>
              <a:rPr lang="en-US" altLang="ja-JP" sz="2400" dirty="0"/>
              <a:t>x1: ra</a:t>
            </a:r>
            <a:r>
              <a:rPr lang="ja-JP" altLang="en-US" sz="2400" dirty="0"/>
              <a:t>戻り値　</a:t>
            </a:r>
            <a:r>
              <a:rPr lang="en-US" altLang="ja-JP" sz="2400" dirty="0"/>
              <a:t>x2: </a:t>
            </a:r>
            <a:r>
              <a:rPr lang="en-US" altLang="ja-JP" sz="2400" dirty="0" err="1"/>
              <a:t>sp</a:t>
            </a:r>
            <a:r>
              <a:rPr lang="ja-JP" altLang="en-US" sz="2400" dirty="0"/>
              <a:t>スタックポインタ</a:t>
            </a:r>
            <a:endParaRPr lang="en-US" altLang="ja-JP" sz="2400" dirty="0"/>
          </a:p>
          <a:p>
            <a:r>
              <a:rPr lang="ja-JP" altLang="en-US" sz="2400" dirty="0"/>
              <a:t>ｊｒ </a:t>
            </a:r>
            <a:r>
              <a:rPr lang="en-US" altLang="ja-JP" sz="2400" dirty="0"/>
              <a:t>x1</a:t>
            </a:r>
            <a:r>
              <a:rPr lang="ja-JP" altLang="en-US" sz="2400" dirty="0"/>
              <a:t>は</a:t>
            </a:r>
            <a:r>
              <a:rPr lang="en-US" altLang="ja-JP" sz="2400" dirty="0" err="1"/>
              <a:t>jalr</a:t>
            </a:r>
            <a:r>
              <a:rPr lang="en-US" altLang="ja-JP" sz="2400" dirty="0"/>
              <a:t> x1,x0,0 (</a:t>
            </a:r>
            <a:r>
              <a:rPr lang="ja-JP" altLang="en-US" sz="2400" dirty="0"/>
              <a:t>疑似命令）</a:t>
            </a:r>
            <a:endParaRPr lang="en-US" altLang="ja-JP" sz="2400" dirty="0"/>
          </a:p>
          <a:p>
            <a:endParaRPr kumimoji="1" lang="ja-JP" altLang="en-US" sz="2400" dirty="0"/>
          </a:p>
        </p:txBody>
      </p:sp>
      <p:sp>
        <p:nvSpPr>
          <p:cNvPr id="3" name="テキスト ボックス 2">
            <a:extLst>
              <a:ext uri="{FF2B5EF4-FFF2-40B4-BE49-F238E27FC236}">
                <a16:creationId xmlns:a16="http://schemas.microsoft.com/office/drawing/2014/main" id="{5F564EFB-49B7-41C4-A5EE-89E40E3941D1}"/>
              </a:ext>
            </a:extLst>
          </p:cNvPr>
          <p:cNvSpPr txBox="1"/>
          <p:nvPr/>
        </p:nvSpPr>
        <p:spPr>
          <a:xfrm>
            <a:off x="467544" y="138727"/>
            <a:ext cx="3175869" cy="461665"/>
          </a:xfrm>
          <a:prstGeom prst="rect">
            <a:avLst/>
          </a:prstGeom>
          <a:noFill/>
        </p:spPr>
        <p:txBody>
          <a:bodyPr wrap="none" rtlCol="0">
            <a:spAutoFit/>
          </a:bodyPr>
          <a:lstStyle/>
          <a:p>
            <a:r>
              <a:rPr kumimoji="1" lang="ja-JP" altLang="en-US" sz="2400" dirty="0"/>
              <a:t>実際に数値を入れた例</a:t>
            </a:r>
          </a:p>
        </p:txBody>
      </p:sp>
    </p:spTree>
    <p:extLst>
      <p:ext uri="{BB962C8B-B14F-4D97-AF65-F5344CB8AC3E}">
        <p14:creationId xmlns:p14="http://schemas.microsoft.com/office/powerpoint/2010/main" val="291658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r>
              <a:rPr lang="ja-JP" altLang="en-US"/>
              <a:t>例題</a:t>
            </a:r>
            <a:r>
              <a:rPr lang="en-US" altLang="ja-JP"/>
              <a:t>3</a:t>
            </a:r>
            <a:endParaRPr lang="ja-JP" altLang="en-US"/>
          </a:p>
        </p:txBody>
      </p:sp>
      <p:sp>
        <p:nvSpPr>
          <p:cNvPr id="28675" name="コンテンツ プレースホルダー 2"/>
          <p:cNvSpPr>
            <a:spLocks noGrp="1"/>
          </p:cNvSpPr>
          <p:nvPr>
            <p:ph idx="1"/>
          </p:nvPr>
        </p:nvSpPr>
        <p:spPr/>
        <p:txBody>
          <a:bodyPr/>
          <a:lstStyle/>
          <a:p>
            <a:pPr eaLnBrk="1" hangingPunct="1"/>
            <a:r>
              <a:rPr lang="ja-JP" altLang="en-US" dirty="0"/>
              <a:t>掛け算のサブルーチン（</a:t>
            </a:r>
            <a:r>
              <a:rPr lang="en-US" altLang="ja-JP" dirty="0"/>
              <a:t>x3</a:t>
            </a:r>
            <a:r>
              <a:rPr lang="ja-JP" altLang="en-US" dirty="0"/>
              <a:t>と</a:t>
            </a:r>
            <a:r>
              <a:rPr lang="en-US" altLang="ja-JP" dirty="0"/>
              <a:t>x4</a:t>
            </a:r>
            <a:r>
              <a:rPr lang="ja-JP" altLang="en-US" dirty="0"/>
              <a:t>を掛けて</a:t>
            </a:r>
            <a:r>
              <a:rPr lang="en-US" altLang="ja-JP" dirty="0"/>
              <a:t>x5</a:t>
            </a:r>
            <a:r>
              <a:rPr lang="ja-JP" altLang="en-US" dirty="0"/>
              <a:t>に入れる）を用いて自乗を計算するプログラムを実行せよ</a:t>
            </a:r>
            <a:endParaRPr lang="en-US" altLang="ja-JP" dirty="0"/>
          </a:p>
          <a:p>
            <a:pPr eaLnBrk="1" hangingPunct="1"/>
            <a:r>
              <a:rPr lang="en-US" altLang="ja-JP" dirty="0"/>
              <a:t>jijo.asm</a:t>
            </a:r>
            <a:r>
              <a:rPr lang="ja-JP" altLang="en-US" dirty="0"/>
              <a:t>を実行して結果を確認</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a:t>掛け算用サブルーチン</a:t>
            </a:r>
          </a:p>
        </p:txBody>
      </p:sp>
      <p:sp>
        <p:nvSpPr>
          <p:cNvPr id="12291" name="Rectangle 3"/>
          <p:cNvSpPr>
            <a:spLocks noGrp="1" noChangeArrowheads="1"/>
          </p:cNvSpPr>
          <p:nvPr>
            <p:ph type="body" idx="1"/>
          </p:nvPr>
        </p:nvSpPr>
        <p:spPr>
          <a:xfrm>
            <a:off x="457200" y="1388698"/>
            <a:ext cx="8229600" cy="4530725"/>
          </a:xfrm>
        </p:spPr>
        <p:txBody>
          <a:bodyPr/>
          <a:lstStyle/>
          <a:p>
            <a:pPr eaLnBrk="1" hangingPunct="1">
              <a:lnSpc>
                <a:spcPct val="80000"/>
              </a:lnSpc>
              <a:buFontTx/>
              <a:buNone/>
            </a:pPr>
            <a:r>
              <a:rPr lang="en-US" altLang="ja-JP" sz="2400" dirty="0"/>
              <a:t>x</a:t>
            </a:r>
            <a:r>
              <a:rPr lang="ja-JP" altLang="en-US" sz="2400" dirty="0"/>
              <a:t>３を破壊しないサブルーチンコール</a:t>
            </a:r>
          </a:p>
          <a:p>
            <a:pPr eaLnBrk="1" hangingPunct="1">
              <a:lnSpc>
                <a:spcPct val="80000"/>
              </a:lnSpc>
              <a:buFontTx/>
              <a:buNone/>
            </a:pPr>
            <a:r>
              <a:rPr lang="en-US" altLang="ja-JP" sz="2400" dirty="0"/>
              <a:t>x</a:t>
            </a:r>
            <a:r>
              <a:rPr lang="ja-JP" altLang="en-US" sz="2400" dirty="0"/>
              <a:t>２はメインルーチンで初期化する必要がある		</a:t>
            </a:r>
          </a:p>
          <a:p>
            <a:pPr eaLnBrk="1" hangingPunct="1">
              <a:lnSpc>
                <a:spcPct val="80000"/>
              </a:lnSpc>
              <a:buFontTx/>
              <a:buNone/>
            </a:pPr>
            <a:r>
              <a:rPr lang="en-US" altLang="ja-JP" sz="2400" dirty="0"/>
              <a:t>// Subroutine </a:t>
            </a:r>
            <a:r>
              <a:rPr lang="en-US" altLang="ja-JP" sz="2400" dirty="0" err="1"/>
              <a:t>Mult</a:t>
            </a:r>
            <a:r>
              <a:rPr lang="en-US" altLang="ja-JP" sz="2400" dirty="0"/>
              <a:t>  x5 ←</a:t>
            </a:r>
            <a:r>
              <a:rPr lang="ja-JP" altLang="en-US" sz="2400" dirty="0"/>
              <a:t>　</a:t>
            </a:r>
            <a:r>
              <a:rPr lang="en-US" altLang="ja-JP" sz="2400" dirty="0"/>
              <a:t>x</a:t>
            </a:r>
            <a:r>
              <a:rPr lang="ja-JP" altLang="en-US" sz="2400" dirty="0"/>
              <a:t>３</a:t>
            </a:r>
            <a:r>
              <a:rPr lang="en-US" altLang="ja-JP" sz="2400" dirty="0"/>
              <a:t>×x</a:t>
            </a:r>
            <a:r>
              <a:rPr lang="ja-JP" altLang="en-US" sz="2400" dirty="0"/>
              <a:t>４</a:t>
            </a:r>
            <a:endParaRPr lang="en-US" altLang="ja-JP" sz="2400" dirty="0"/>
          </a:p>
          <a:p>
            <a:pPr eaLnBrk="1" hangingPunct="1">
              <a:lnSpc>
                <a:spcPct val="80000"/>
              </a:lnSpc>
              <a:buFontTx/>
              <a:buNone/>
            </a:pPr>
            <a:r>
              <a:rPr lang="en-US" altLang="ja-JP" sz="2400" dirty="0" err="1"/>
              <a:t>mult</a:t>
            </a:r>
            <a:r>
              <a:rPr lang="en-US" altLang="ja-JP" sz="2400" dirty="0"/>
              <a:t>:	</a:t>
            </a:r>
            <a:r>
              <a:rPr lang="en-US" altLang="ja-JP" sz="2400" dirty="0" err="1"/>
              <a:t>addi</a:t>
            </a:r>
            <a:r>
              <a:rPr lang="en-US" altLang="ja-JP" sz="2400" dirty="0"/>
              <a:t> x</a:t>
            </a:r>
            <a:r>
              <a:rPr lang="ja-JP" altLang="en-US" sz="2400" dirty="0"/>
              <a:t>２</a:t>
            </a:r>
            <a:r>
              <a:rPr lang="en-US" altLang="ja-JP" sz="2400" dirty="0"/>
              <a:t>,x</a:t>
            </a:r>
            <a:r>
              <a:rPr lang="ja-JP" altLang="en-US" sz="2400" dirty="0"/>
              <a:t>２</a:t>
            </a:r>
            <a:r>
              <a:rPr lang="en-US" altLang="ja-JP" sz="2400" dirty="0"/>
              <a:t>,-4</a:t>
            </a:r>
            <a:r>
              <a:rPr lang="ja-JP" altLang="en-US" sz="2400" dirty="0"/>
              <a:t>　</a:t>
            </a:r>
            <a:r>
              <a:rPr lang="en-US" altLang="ja-JP" sz="2400" dirty="0" err="1"/>
              <a:t>framesize</a:t>
            </a:r>
            <a:r>
              <a:rPr lang="ja-JP" altLang="en-US" sz="2400" dirty="0"/>
              <a:t>は</a:t>
            </a:r>
            <a:r>
              <a:rPr lang="en-US" altLang="ja-JP" sz="2400" dirty="0"/>
              <a:t>4</a:t>
            </a:r>
          </a:p>
          <a:p>
            <a:pPr eaLnBrk="1" hangingPunct="1">
              <a:lnSpc>
                <a:spcPct val="80000"/>
              </a:lnSpc>
              <a:buFontTx/>
              <a:buNone/>
            </a:pPr>
            <a:r>
              <a:rPr lang="en-US" altLang="ja-JP" sz="2400" dirty="0"/>
              <a:t>		</a:t>
            </a:r>
            <a:r>
              <a:rPr lang="en-US" altLang="ja-JP" sz="2400" dirty="0" err="1"/>
              <a:t>sw</a:t>
            </a:r>
            <a:r>
              <a:rPr lang="en-US" altLang="ja-JP" sz="2400" dirty="0"/>
              <a:t> x3,0(x2)      x3</a:t>
            </a:r>
            <a:r>
              <a:rPr lang="ja-JP" altLang="en-US" sz="2400" dirty="0"/>
              <a:t>の値がスタックに退避される</a:t>
            </a:r>
            <a:endParaRPr lang="en-US" altLang="ja-JP" sz="2400" dirty="0"/>
          </a:p>
          <a:p>
            <a:pPr eaLnBrk="1" hangingPunct="1">
              <a:lnSpc>
                <a:spcPct val="80000"/>
              </a:lnSpc>
              <a:buFontTx/>
              <a:buNone/>
            </a:pPr>
            <a:r>
              <a:rPr lang="en-US" altLang="ja-JP" sz="2400" dirty="0"/>
              <a:t>     	add x5,x0,x0</a:t>
            </a:r>
          </a:p>
          <a:p>
            <a:pPr eaLnBrk="1" hangingPunct="1">
              <a:lnSpc>
                <a:spcPct val="80000"/>
              </a:lnSpc>
              <a:buFontTx/>
              <a:buNone/>
            </a:pPr>
            <a:r>
              <a:rPr lang="en-US" altLang="ja-JP" sz="2400" dirty="0"/>
              <a:t>loop:   add x5,x5,x4</a:t>
            </a:r>
          </a:p>
          <a:p>
            <a:pPr eaLnBrk="1" hangingPunct="1">
              <a:lnSpc>
                <a:spcPct val="80000"/>
              </a:lnSpc>
              <a:buFontTx/>
              <a:buNone/>
            </a:pPr>
            <a:r>
              <a:rPr lang="en-US" altLang="ja-JP" sz="2400" dirty="0"/>
              <a:t>		</a:t>
            </a:r>
            <a:r>
              <a:rPr lang="en-US" altLang="ja-JP" sz="2400" dirty="0" err="1"/>
              <a:t>addi</a:t>
            </a:r>
            <a:r>
              <a:rPr lang="en-US" altLang="ja-JP" sz="2400" dirty="0"/>
              <a:t> x3,x3,-1</a:t>
            </a:r>
          </a:p>
          <a:p>
            <a:pPr eaLnBrk="1" hangingPunct="1">
              <a:lnSpc>
                <a:spcPct val="80000"/>
              </a:lnSpc>
              <a:buFontTx/>
              <a:buNone/>
            </a:pPr>
            <a:r>
              <a:rPr lang="en-US" altLang="ja-JP" sz="2400" dirty="0"/>
              <a:t>		</a:t>
            </a:r>
            <a:r>
              <a:rPr lang="en-US" altLang="ja-JP" sz="2400" dirty="0" err="1"/>
              <a:t>bne</a:t>
            </a:r>
            <a:r>
              <a:rPr lang="en-US" altLang="ja-JP" sz="2400" dirty="0"/>
              <a:t> x3, x0,loop</a:t>
            </a:r>
          </a:p>
          <a:p>
            <a:pPr eaLnBrk="1" hangingPunct="1">
              <a:lnSpc>
                <a:spcPct val="80000"/>
              </a:lnSpc>
              <a:buFontTx/>
              <a:buNone/>
            </a:pPr>
            <a:r>
              <a:rPr lang="en-US" altLang="ja-JP" sz="2400" dirty="0"/>
              <a:t>		</a:t>
            </a:r>
            <a:r>
              <a:rPr lang="en-US" altLang="ja-JP" sz="2400" dirty="0" err="1"/>
              <a:t>lw</a:t>
            </a:r>
            <a:r>
              <a:rPr lang="en-US" altLang="ja-JP" sz="2400" dirty="0"/>
              <a:t> x3,0(x2)    x3</a:t>
            </a:r>
            <a:r>
              <a:rPr lang="ja-JP" altLang="en-US" sz="2400" dirty="0"/>
              <a:t>をスタックから</a:t>
            </a:r>
            <a:r>
              <a:rPr lang="en-US" altLang="ja-JP" sz="2400" dirty="0"/>
              <a:t>pop</a:t>
            </a:r>
          </a:p>
          <a:p>
            <a:pPr eaLnBrk="1" hangingPunct="1">
              <a:lnSpc>
                <a:spcPct val="80000"/>
              </a:lnSpc>
              <a:buFontTx/>
              <a:buNone/>
            </a:pPr>
            <a:r>
              <a:rPr lang="en-US" altLang="ja-JP" sz="2400" dirty="0"/>
              <a:t>		</a:t>
            </a:r>
            <a:r>
              <a:rPr lang="en-US" altLang="ja-JP" sz="2400" dirty="0" err="1"/>
              <a:t>addi</a:t>
            </a:r>
            <a:r>
              <a:rPr lang="en-US" altLang="ja-JP" sz="2400" dirty="0"/>
              <a:t> x2,x2,4</a:t>
            </a:r>
            <a:r>
              <a:rPr lang="ja-JP" altLang="en-US" sz="2400" dirty="0"/>
              <a:t>　</a:t>
            </a:r>
            <a:r>
              <a:rPr lang="en-US" altLang="ja-JP" sz="2400" dirty="0"/>
              <a:t>x2</a:t>
            </a:r>
            <a:r>
              <a:rPr lang="ja-JP" altLang="en-US" sz="2400" dirty="0"/>
              <a:t>を元に戻す。</a:t>
            </a:r>
            <a:endParaRPr lang="en-US" altLang="ja-JP" sz="2400" dirty="0"/>
          </a:p>
          <a:p>
            <a:pPr eaLnBrk="1" hangingPunct="1">
              <a:lnSpc>
                <a:spcPct val="80000"/>
              </a:lnSpc>
              <a:buFontTx/>
              <a:buNone/>
            </a:pPr>
            <a:r>
              <a:rPr lang="en-US" altLang="ja-JP" sz="2400" dirty="0"/>
              <a:t>		</a:t>
            </a:r>
            <a:r>
              <a:rPr lang="en-US" altLang="ja-JP" sz="2400" dirty="0" err="1"/>
              <a:t>jr</a:t>
            </a:r>
            <a:r>
              <a:rPr lang="en-US" altLang="ja-JP" sz="2400" dirty="0"/>
              <a:t> x1</a:t>
            </a:r>
            <a:r>
              <a:rPr lang="ja-JP" altLang="en-US" sz="2400" dirty="0"/>
              <a:t>　　　　　それからリターン</a:t>
            </a:r>
            <a:endParaRPr lang="en-US" altLang="ja-JP" sz="2400" dirty="0"/>
          </a:p>
        </p:txBody>
      </p:sp>
    </p:spTree>
    <p:extLst>
      <p:ext uri="{BB962C8B-B14F-4D97-AF65-F5344CB8AC3E}">
        <p14:creationId xmlns:p14="http://schemas.microsoft.com/office/powerpoint/2010/main" val="3351009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3E166-C4B3-4752-ADF6-C7117A01D3A4}"/>
              </a:ext>
            </a:extLst>
          </p:cNvPr>
          <p:cNvSpPr>
            <a:spLocks noGrp="1"/>
          </p:cNvSpPr>
          <p:nvPr>
            <p:ph type="title"/>
          </p:nvPr>
        </p:nvSpPr>
        <p:spPr/>
        <p:txBody>
          <a:bodyPr/>
          <a:lstStyle/>
          <a:p>
            <a:r>
              <a:rPr kumimoji="1" lang="en-US" altLang="ja-JP" dirty="0" err="1"/>
              <a:t>jal</a:t>
            </a:r>
            <a:r>
              <a:rPr kumimoji="1" lang="en-US" altLang="ja-JP" dirty="0"/>
              <a:t>, </a:t>
            </a:r>
            <a:r>
              <a:rPr kumimoji="1" lang="en-US" altLang="ja-JP" dirty="0" err="1"/>
              <a:t>jalr</a:t>
            </a:r>
            <a:r>
              <a:rPr kumimoji="1" lang="ja-JP" altLang="en-US" dirty="0"/>
              <a:t>の実装</a:t>
            </a:r>
          </a:p>
        </p:txBody>
      </p:sp>
      <p:grpSp>
        <p:nvGrpSpPr>
          <p:cNvPr id="4" name="グループ化 3">
            <a:extLst>
              <a:ext uri="{FF2B5EF4-FFF2-40B4-BE49-F238E27FC236}">
                <a16:creationId xmlns:a16="http://schemas.microsoft.com/office/drawing/2014/main" id="{35457BD5-EAA2-41E0-91EA-D5595836EDD5}"/>
              </a:ext>
            </a:extLst>
          </p:cNvPr>
          <p:cNvGrpSpPr/>
          <p:nvPr/>
        </p:nvGrpSpPr>
        <p:grpSpPr>
          <a:xfrm>
            <a:off x="592196" y="3176972"/>
            <a:ext cx="7083355" cy="504056"/>
            <a:chOff x="611560" y="1117564"/>
            <a:chExt cx="7083355" cy="504056"/>
          </a:xfrm>
        </p:grpSpPr>
        <p:sp>
          <p:nvSpPr>
            <p:cNvPr id="5" name="正方形/長方形 4">
              <a:extLst>
                <a:ext uri="{FF2B5EF4-FFF2-40B4-BE49-F238E27FC236}">
                  <a16:creationId xmlns:a16="http://schemas.microsoft.com/office/drawing/2014/main" id="{85D535AE-94E7-499A-92BA-30F3F9853BD2}"/>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[20,10:1,11,19:12]</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46EB1EA3-6597-4CC2-97DB-064A64E3BE4E}"/>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9116EB9F-BA36-4E5A-855D-3C230834BD72}"/>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1101111</a:t>
              </a:r>
              <a:endParaRPr kumimoji="1" lang="ja-JP" altLang="en-US" dirty="0">
                <a:solidFill>
                  <a:schemeClr val="tx1"/>
                </a:solidFill>
              </a:endParaRPr>
            </a:p>
          </p:txBody>
        </p:sp>
      </p:grpSp>
      <p:sp>
        <p:nvSpPr>
          <p:cNvPr id="15" name="テキスト ボックス 14">
            <a:extLst>
              <a:ext uri="{FF2B5EF4-FFF2-40B4-BE49-F238E27FC236}">
                <a16:creationId xmlns:a16="http://schemas.microsoft.com/office/drawing/2014/main" id="{80D0B89A-4D1F-49BF-922B-4A02356DBCFF}"/>
              </a:ext>
            </a:extLst>
          </p:cNvPr>
          <p:cNvSpPr txBox="1"/>
          <p:nvPr/>
        </p:nvSpPr>
        <p:spPr>
          <a:xfrm>
            <a:off x="683568" y="1784332"/>
            <a:ext cx="6988198" cy="646331"/>
          </a:xfrm>
          <a:prstGeom prst="rect">
            <a:avLst/>
          </a:prstGeom>
          <a:noFill/>
        </p:spPr>
        <p:txBody>
          <a:bodyPr wrap="square" rtlCol="0">
            <a:spAutoFit/>
          </a:bodyPr>
          <a:lstStyle/>
          <a:p>
            <a:r>
              <a:rPr lang="nl-NL" altLang="ja-JP"/>
              <a:t>assign jal_op = (opcode == `OP_JAL);</a:t>
            </a:r>
          </a:p>
          <a:p>
            <a:r>
              <a:rPr lang="nl-NL" altLang="ja-JP"/>
              <a:t>assign jalr_op = (opcode == `OP_JALR)&amp; (funct3== 3'b000);</a:t>
            </a:r>
          </a:p>
        </p:txBody>
      </p:sp>
      <p:sp>
        <p:nvSpPr>
          <p:cNvPr id="16" name="テキスト ボックス 15">
            <a:extLst>
              <a:ext uri="{FF2B5EF4-FFF2-40B4-BE49-F238E27FC236}">
                <a16:creationId xmlns:a16="http://schemas.microsoft.com/office/drawing/2014/main" id="{3D217D78-2EDE-44E6-8A5D-381A07C562AC}"/>
              </a:ext>
            </a:extLst>
          </p:cNvPr>
          <p:cNvSpPr txBox="1"/>
          <p:nvPr/>
        </p:nvSpPr>
        <p:spPr>
          <a:xfrm>
            <a:off x="622021" y="2731050"/>
            <a:ext cx="6635080" cy="369332"/>
          </a:xfrm>
          <a:prstGeom prst="rect">
            <a:avLst/>
          </a:prstGeom>
          <a:noFill/>
        </p:spPr>
        <p:txBody>
          <a:bodyPr wrap="square" rtlCol="0">
            <a:spAutoFit/>
          </a:bodyPr>
          <a:lstStyle/>
          <a:p>
            <a:r>
              <a:rPr lang="en-US" altLang="ja-JP"/>
              <a:t>assign imm_j = {instr[31], instr[19:12],instr[20],instr[30:21],1'b0};</a:t>
            </a:r>
          </a:p>
        </p:txBody>
      </p:sp>
      <p:sp>
        <p:nvSpPr>
          <p:cNvPr id="17" name="テキスト ボックス 16">
            <a:extLst>
              <a:ext uri="{FF2B5EF4-FFF2-40B4-BE49-F238E27FC236}">
                <a16:creationId xmlns:a16="http://schemas.microsoft.com/office/drawing/2014/main" id="{7A1D36C5-C90A-4E16-A01B-D01530ED53A9}"/>
              </a:ext>
            </a:extLst>
          </p:cNvPr>
          <p:cNvSpPr txBox="1"/>
          <p:nvPr/>
        </p:nvSpPr>
        <p:spPr>
          <a:xfrm>
            <a:off x="7956376" y="3244334"/>
            <a:ext cx="415498" cy="369332"/>
          </a:xfrm>
          <a:prstGeom prst="rect">
            <a:avLst/>
          </a:prstGeom>
          <a:noFill/>
        </p:spPr>
        <p:txBody>
          <a:bodyPr wrap="none" rtlCol="0">
            <a:spAutoFit/>
          </a:bodyPr>
          <a:lstStyle/>
          <a:p>
            <a:r>
              <a:rPr lang="en-US" altLang="ja-JP" dirty="0" err="1"/>
              <a:t>jal</a:t>
            </a:r>
            <a:endParaRPr kumimoji="1" lang="ja-JP" altLang="en-US" dirty="0"/>
          </a:p>
        </p:txBody>
      </p:sp>
      <p:sp>
        <p:nvSpPr>
          <p:cNvPr id="18" name="テキスト ボックス 17">
            <a:extLst>
              <a:ext uri="{FF2B5EF4-FFF2-40B4-BE49-F238E27FC236}">
                <a16:creationId xmlns:a16="http://schemas.microsoft.com/office/drawing/2014/main" id="{BAAD4A3F-A8DA-4AEB-BF7E-227C130D9A8C}"/>
              </a:ext>
            </a:extLst>
          </p:cNvPr>
          <p:cNvSpPr txBox="1"/>
          <p:nvPr/>
        </p:nvSpPr>
        <p:spPr>
          <a:xfrm>
            <a:off x="7917903" y="4444145"/>
            <a:ext cx="492443" cy="369332"/>
          </a:xfrm>
          <a:prstGeom prst="rect">
            <a:avLst/>
          </a:prstGeom>
          <a:noFill/>
        </p:spPr>
        <p:txBody>
          <a:bodyPr wrap="none" rtlCol="0">
            <a:spAutoFit/>
          </a:bodyPr>
          <a:lstStyle/>
          <a:p>
            <a:r>
              <a:rPr lang="en-US" altLang="ja-JP" dirty="0" err="1"/>
              <a:t>jalr</a:t>
            </a:r>
            <a:endParaRPr kumimoji="1" lang="ja-JP" altLang="en-US" dirty="0"/>
          </a:p>
        </p:txBody>
      </p:sp>
      <p:sp>
        <p:nvSpPr>
          <p:cNvPr id="19" name="テキスト ボックス 18">
            <a:extLst>
              <a:ext uri="{FF2B5EF4-FFF2-40B4-BE49-F238E27FC236}">
                <a16:creationId xmlns:a16="http://schemas.microsoft.com/office/drawing/2014/main" id="{2EE0D056-8E65-4035-A294-251EF118B25F}"/>
              </a:ext>
            </a:extLst>
          </p:cNvPr>
          <p:cNvSpPr txBox="1"/>
          <p:nvPr/>
        </p:nvSpPr>
        <p:spPr>
          <a:xfrm>
            <a:off x="499265" y="4005331"/>
            <a:ext cx="8425705" cy="369332"/>
          </a:xfrm>
          <a:prstGeom prst="rect">
            <a:avLst/>
          </a:prstGeom>
          <a:noFill/>
        </p:spPr>
        <p:txBody>
          <a:bodyPr wrap="none" rtlCol="0">
            <a:spAutoFit/>
          </a:bodyPr>
          <a:lstStyle/>
          <a:p>
            <a:r>
              <a:rPr lang="ja-JP" altLang="en-US" dirty="0"/>
              <a:t>イミーディエイト命令</a:t>
            </a:r>
            <a:r>
              <a:rPr kumimoji="1" lang="ja-JP" altLang="en-US" dirty="0"/>
              <a:t>と同じ形式で、</a:t>
            </a:r>
            <a:r>
              <a:rPr kumimoji="1" lang="en-US" altLang="ja-JP" dirty="0" err="1"/>
              <a:t>imm_i</a:t>
            </a:r>
            <a:r>
              <a:rPr kumimoji="1" lang="ja-JP" altLang="en-US" dirty="0"/>
              <a:t>がそのまま利用可能　</a:t>
            </a:r>
            <a:r>
              <a:rPr kumimoji="1" lang="en-US" altLang="ja-JP" dirty="0"/>
              <a:t>opcode</a:t>
            </a:r>
            <a:r>
              <a:rPr kumimoji="1" lang="ja-JP" altLang="en-US" dirty="0"/>
              <a:t>は違っている</a:t>
            </a:r>
          </a:p>
        </p:txBody>
      </p:sp>
      <p:sp>
        <p:nvSpPr>
          <p:cNvPr id="20" name="テキスト ボックス 19">
            <a:extLst>
              <a:ext uri="{FF2B5EF4-FFF2-40B4-BE49-F238E27FC236}">
                <a16:creationId xmlns:a16="http://schemas.microsoft.com/office/drawing/2014/main" id="{E83E243E-2A64-4F70-8F22-3D68EC31D02C}"/>
              </a:ext>
            </a:extLst>
          </p:cNvPr>
          <p:cNvSpPr txBox="1"/>
          <p:nvPr/>
        </p:nvSpPr>
        <p:spPr>
          <a:xfrm>
            <a:off x="499265" y="1244312"/>
            <a:ext cx="4219425" cy="369332"/>
          </a:xfrm>
          <a:prstGeom prst="rect">
            <a:avLst/>
          </a:prstGeom>
          <a:noFill/>
        </p:spPr>
        <p:txBody>
          <a:bodyPr wrap="none" rtlCol="0">
            <a:spAutoFit/>
          </a:bodyPr>
          <a:lstStyle/>
          <a:p>
            <a:r>
              <a:rPr kumimoji="1" lang="en-US" altLang="ja-JP" dirty="0" err="1"/>
              <a:t>jal</a:t>
            </a:r>
            <a:r>
              <a:rPr kumimoji="1" lang="en-US" altLang="ja-JP" dirty="0"/>
              <a:t>, </a:t>
            </a:r>
            <a:r>
              <a:rPr kumimoji="1" lang="en-US" altLang="ja-JP" dirty="0" err="1"/>
              <a:t>jalr</a:t>
            </a:r>
            <a:r>
              <a:rPr kumimoji="1" lang="ja-JP" altLang="en-US" dirty="0"/>
              <a:t>は共に独自の</a:t>
            </a:r>
            <a:r>
              <a:rPr kumimoji="1" lang="en-US" altLang="ja-JP" dirty="0"/>
              <a:t>opcode</a:t>
            </a:r>
            <a:r>
              <a:rPr kumimoji="1" lang="ja-JP" altLang="en-US" dirty="0"/>
              <a:t>を持っている</a:t>
            </a:r>
          </a:p>
        </p:txBody>
      </p:sp>
      <p:grpSp>
        <p:nvGrpSpPr>
          <p:cNvPr id="21" name="グループ化 20">
            <a:extLst>
              <a:ext uri="{FF2B5EF4-FFF2-40B4-BE49-F238E27FC236}">
                <a16:creationId xmlns:a16="http://schemas.microsoft.com/office/drawing/2014/main" id="{76FECCC7-6A41-4779-8027-F6E45FBBD133}"/>
              </a:ext>
            </a:extLst>
          </p:cNvPr>
          <p:cNvGrpSpPr/>
          <p:nvPr/>
        </p:nvGrpSpPr>
        <p:grpSpPr>
          <a:xfrm>
            <a:off x="588411" y="4490423"/>
            <a:ext cx="7083355" cy="504056"/>
            <a:chOff x="597441" y="4263765"/>
            <a:chExt cx="7083355" cy="504056"/>
          </a:xfrm>
        </p:grpSpPr>
        <p:sp>
          <p:nvSpPr>
            <p:cNvPr id="22" name="正方形/長方形 21">
              <a:extLst>
                <a:ext uri="{FF2B5EF4-FFF2-40B4-BE49-F238E27FC236}">
                  <a16:creationId xmlns:a16="http://schemas.microsoft.com/office/drawing/2014/main" id="{890F861E-D65B-4327-89CF-93F2FA169D97}"/>
                </a:ext>
              </a:extLst>
            </p:cNvPr>
            <p:cNvSpPr/>
            <p:nvPr/>
          </p:nvSpPr>
          <p:spPr>
            <a:xfrm>
              <a:off x="597441" y="4263765"/>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23" name="正方形/長方形 22">
              <a:extLst>
                <a:ext uri="{FF2B5EF4-FFF2-40B4-BE49-F238E27FC236}">
                  <a16:creationId xmlns:a16="http://schemas.microsoft.com/office/drawing/2014/main" id="{C8FEC99B-21DB-4DE2-8BF6-E52003606881}"/>
                </a:ext>
              </a:extLst>
            </p:cNvPr>
            <p:cNvSpPr/>
            <p:nvPr/>
          </p:nvSpPr>
          <p:spPr>
            <a:xfrm>
              <a:off x="3410214" y="4263765"/>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24" name="正方形/長方形 23">
              <a:extLst>
                <a:ext uri="{FF2B5EF4-FFF2-40B4-BE49-F238E27FC236}">
                  <a16:creationId xmlns:a16="http://schemas.microsoft.com/office/drawing/2014/main" id="{D63B6CAE-E310-4240-A531-D7BD96B1CFEA}"/>
                </a:ext>
              </a:extLst>
            </p:cNvPr>
            <p:cNvSpPr/>
            <p:nvPr/>
          </p:nvSpPr>
          <p:spPr>
            <a:xfrm>
              <a:off x="4352201" y="4263765"/>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4460E247-6E0D-4DF9-AE1E-FE08A9043361}"/>
                </a:ext>
              </a:extLst>
            </p:cNvPr>
            <p:cNvSpPr/>
            <p:nvPr/>
          </p:nvSpPr>
          <p:spPr>
            <a:xfrm>
              <a:off x="5288305" y="4263765"/>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26" name="正方形/長方形 25">
              <a:extLst>
                <a:ext uri="{FF2B5EF4-FFF2-40B4-BE49-F238E27FC236}">
                  <a16:creationId xmlns:a16="http://schemas.microsoft.com/office/drawing/2014/main" id="{E04E71D6-2D14-4BF5-BEDC-C8DAB1208B0E}"/>
                </a:ext>
              </a:extLst>
            </p:cNvPr>
            <p:cNvSpPr/>
            <p:nvPr/>
          </p:nvSpPr>
          <p:spPr>
            <a:xfrm>
              <a:off x="6228870" y="4263765"/>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1100111</a:t>
              </a:r>
              <a:endParaRPr kumimoji="1" lang="ja-JP" altLang="en-US" dirty="0">
                <a:solidFill>
                  <a:schemeClr val="tx1"/>
                </a:solidFill>
              </a:endParaRPr>
            </a:p>
          </p:txBody>
        </p:sp>
      </p:grpSp>
    </p:spTree>
    <p:extLst>
      <p:ext uri="{BB962C8B-B14F-4D97-AF65-F5344CB8AC3E}">
        <p14:creationId xmlns:p14="http://schemas.microsoft.com/office/powerpoint/2010/main" val="4178667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jal,jalr</a:t>
            </a:r>
            <a:r>
              <a:rPr lang="ja-JP" altLang="en-US" dirty="0"/>
              <a:t>の実装</a:t>
            </a:r>
            <a:endParaRPr kumimoji="1" lang="ja-JP" altLang="en-US" dirty="0"/>
          </a:p>
        </p:txBody>
      </p:sp>
      <p:sp>
        <p:nvSpPr>
          <p:cNvPr id="3" name="コンテンツ プレースホルダー 2"/>
          <p:cNvSpPr>
            <a:spLocks noGrp="1"/>
          </p:cNvSpPr>
          <p:nvPr>
            <p:ph idx="1"/>
          </p:nvPr>
        </p:nvSpPr>
        <p:spPr>
          <a:xfrm>
            <a:off x="611560" y="1594675"/>
            <a:ext cx="8229600" cy="4530725"/>
          </a:xfrm>
        </p:spPr>
        <p:txBody>
          <a:bodyPr/>
          <a:lstStyle/>
          <a:p>
            <a:pPr marL="0" indent="0">
              <a:buNone/>
            </a:pPr>
            <a:r>
              <a:rPr lang="en-US" altLang="ja-JP" sz="2000" dirty="0"/>
              <a:t>assign </a:t>
            </a:r>
            <a:r>
              <a:rPr lang="en-US" altLang="ja-JP" sz="2000" dirty="0" err="1"/>
              <a:t>srcb</a:t>
            </a:r>
            <a:r>
              <a:rPr lang="en-US" altLang="ja-JP" sz="2000" dirty="0"/>
              <a:t> = </a:t>
            </a:r>
            <a:r>
              <a:rPr lang="en-US" altLang="ja-JP" sz="2000" dirty="0" err="1"/>
              <a:t>imm_op</a:t>
            </a:r>
            <a:r>
              <a:rPr lang="en-US" altLang="ja-JP" sz="2000" dirty="0"/>
              <a:t> | </a:t>
            </a:r>
            <a:r>
              <a:rPr lang="en-US" altLang="ja-JP" sz="2000" dirty="0" err="1"/>
              <a:t>lw_op</a:t>
            </a:r>
            <a:r>
              <a:rPr lang="en-US" altLang="ja-JP" sz="2000" dirty="0"/>
              <a:t> |</a:t>
            </a:r>
            <a:r>
              <a:rPr lang="en-US" altLang="ja-JP" sz="2000" dirty="0" err="1"/>
              <a:t>jalr_op</a:t>
            </a:r>
            <a:r>
              <a:rPr lang="en-US" altLang="ja-JP" sz="2000" dirty="0"/>
              <a:t> ? {sext, </a:t>
            </a:r>
            <a:r>
              <a:rPr lang="en-US" altLang="ja-JP" sz="2000" dirty="0" err="1"/>
              <a:t>imm_i</a:t>
            </a:r>
            <a:r>
              <a:rPr lang="en-US" altLang="ja-JP" sz="2000" dirty="0"/>
              <a:t>}: </a:t>
            </a:r>
          </a:p>
          <a:p>
            <a:pPr marL="0" indent="0">
              <a:buNone/>
            </a:pPr>
            <a:r>
              <a:rPr lang="ja-JP" altLang="en-US" sz="2000" dirty="0"/>
              <a:t>　　</a:t>
            </a:r>
            <a:r>
              <a:rPr lang="en-US" altLang="ja-JP" sz="2000" dirty="0" err="1"/>
              <a:t>bra_op</a:t>
            </a:r>
            <a:r>
              <a:rPr lang="en-US" altLang="ja-JP" sz="2000" dirty="0"/>
              <a:t> ? {sext[18:0],</a:t>
            </a:r>
            <a:r>
              <a:rPr lang="en-US" altLang="ja-JP" sz="2000" dirty="0" err="1"/>
              <a:t>imm_b</a:t>
            </a:r>
            <a:r>
              <a:rPr lang="en-US" altLang="ja-JP" sz="2000" dirty="0"/>
              <a:t>}: </a:t>
            </a:r>
            <a:r>
              <a:rPr lang="ja-JP" altLang="en-US" sz="2000" dirty="0"/>
              <a:t>　</a:t>
            </a:r>
            <a:r>
              <a:rPr lang="en-US" altLang="ja-JP" sz="2000" dirty="0" err="1"/>
              <a:t>sw_op</a:t>
            </a:r>
            <a:r>
              <a:rPr lang="en-US" altLang="ja-JP" sz="2000" dirty="0"/>
              <a:t> ? {sext, </a:t>
            </a:r>
            <a:r>
              <a:rPr lang="en-US" altLang="ja-JP" sz="2000" dirty="0" err="1"/>
              <a:t>imm_s</a:t>
            </a:r>
            <a:r>
              <a:rPr lang="en-US" altLang="ja-JP" sz="2000" dirty="0"/>
              <a:t>}:</a:t>
            </a:r>
          </a:p>
          <a:p>
            <a:pPr marL="0" indent="0">
              <a:buNone/>
            </a:pPr>
            <a:r>
              <a:rPr lang="en-US" altLang="ja-JP" sz="2000" dirty="0"/>
              <a:t>				</a:t>
            </a:r>
            <a:r>
              <a:rPr lang="en-US" altLang="ja-JP" sz="2000" dirty="0" err="1"/>
              <a:t>jal_op</a:t>
            </a:r>
            <a:r>
              <a:rPr lang="en-US" altLang="ja-JP" sz="2000" dirty="0"/>
              <a:t> ? {sext[10:0], </a:t>
            </a:r>
            <a:r>
              <a:rPr lang="en-US" altLang="ja-JP" sz="2000" dirty="0" err="1"/>
              <a:t>imm_j</a:t>
            </a:r>
            <a:r>
              <a:rPr lang="en-US" altLang="ja-JP" sz="2000" dirty="0"/>
              <a:t>}:</a:t>
            </a:r>
            <a:r>
              <a:rPr lang="ja-JP" altLang="en-US" sz="2000" dirty="0"/>
              <a:t>　</a:t>
            </a:r>
            <a:r>
              <a:rPr lang="en-US" altLang="ja-JP" sz="2000" dirty="0"/>
              <a:t>reg2;</a:t>
            </a:r>
          </a:p>
          <a:p>
            <a:pPr marL="0" indent="0">
              <a:buNone/>
            </a:pPr>
            <a:endParaRPr lang="en-US" altLang="ja-JP" sz="2000" dirty="0"/>
          </a:p>
          <a:p>
            <a:pPr marL="0" indent="0">
              <a:buNone/>
            </a:pPr>
            <a:r>
              <a:rPr lang="en-US" altLang="ja-JP" sz="2000" dirty="0"/>
              <a:t>assign </a:t>
            </a:r>
            <a:r>
              <a:rPr lang="en-US" altLang="ja-JP" sz="2000" dirty="0" err="1"/>
              <a:t>srca</a:t>
            </a:r>
            <a:r>
              <a:rPr lang="en-US" altLang="ja-JP" sz="2000" dirty="0"/>
              <a:t> = </a:t>
            </a:r>
            <a:r>
              <a:rPr lang="en-US" altLang="ja-JP" sz="2000" dirty="0" err="1"/>
              <a:t>bra_op</a:t>
            </a:r>
            <a:r>
              <a:rPr lang="en-US" altLang="ja-JP" sz="2000" dirty="0"/>
              <a:t> | </a:t>
            </a:r>
            <a:r>
              <a:rPr lang="en-US" altLang="ja-JP" sz="2000" dirty="0" err="1"/>
              <a:t>jal_op</a:t>
            </a:r>
            <a:r>
              <a:rPr lang="en-US" altLang="ja-JP" sz="2000" dirty="0"/>
              <a:t> ? pc: reg1;</a:t>
            </a:r>
          </a:p>
          <a:p>
            <a:pPr marL="0" indent="0">
              <a:buNone/>
            </a:pPr>
            <a:endParaRPr lang="en-US" altLang="ja-JP" sz="2000" dirty="0"/>
          </a:p>
          <a:p>
            <a:pPr marL="0" indent="0">
              <a:buNone/>
            </a:pPr>
            <a:r>
              <a:rPr lang="en-US" altLang="ja-JP" sz="2000" dirty="0"/>
              <a:t>assign result = (</a:t>
            </a:r>
            <a:r>
              <a:rPr lang="en-US" altLang="ja-JP" sz="2000" dirty="0" err="1"/>
              <a:t>jal_op</a:t>
            </a:r>
            <a:r>
              <a:rPr lang="en-US" altLang="ja-JP" sz="2000" dirty="0"/>
              <a:t>| </a:t>
            </a:r>
            <a:r>
              <a:rPr lang="en-US" altLang="ja-JP" sz="2000" dirty="0" err="1"/>
              <a:t>jalr_op</a:t>
            </a:r>
            <a:r>
              <a:rPr lang="en-US" altLang="ja-JP" sz="2000" dirty="0"/>
              <a:t>) ? pcplus4 :</a:t>
            </a:r>
          </a:p>
          <a:p>
            <a:pPr marL="0" indent="0">
              <a:buNone/>
            </a:pPr>
            <a:r>
              <a:rPr lang="en-US" altLang="ja-JP" sz="2000" dirty="0"/>
              <a:t>				</a:t>
            </a:r>
            <a:r>
              <a:rPr lang="en-US" altLang="ja-JP" sz="2000" dirty="0" err="1"/>
              <a:t>lw_op</a:t>
            </a:r>
            <a:r>
              <a:rPr lang="en-US" altLang="ja-JP" sz="2000" dirty="0"/>
              <a:t> ? </a:t>
            </a:r>
            <a:r>
              <a:rPr lang="en-US" altLang="ja-JP" sz="2000" dirty="0" err="1"/>
              <a:t>readdata</a:t>
            </a:r>
            <a:r>
              <a:rPr lang="en-US" altLang="ja-JP" sz="2000" dirty="0"/>
              <a:t> : </a:t>
            </a:r>
            <a:r>
              <a:rPr lang="en-US" altLang="ja-JP" sz="2000" dirty="0" err="1"/>
              <a:t>aluresult</a:t>
            </a:r>
            <a:r>
              <a:rPr lang="en-US" altLang="ja-JP" sz="2000" dirty="0"/>
              <a:t> ;</a:t>
            </a:r>
          </a:p>
          <a:p>
            <a:pPr marL="0" indent="0">
              <a:buNone/>
            </a:pPr>
            <a:endParaRPr lang="en-US" altLang="ja-JP" sz="2000" dirty="0"/>
          </a:p>
          <a:p>
            <a:pPr marL="0" indent="0">
              <a:buNone/>
            </a:pPr>
            <a:r>
              <a:rPr lang="en-US" altLang="ja-JP" sz="2000" dirty="0"/>
              <a:t>assign </a:t>
            </a:r>
            <a:r>
              <a:rPr lang="en-US" altLang="ja-JP" sz="2000" dirty="0" err="1"/>
              <a:t>addcom</a:t>
            </a:r>
            <a:r>
              <a:rPr lang="en-US" altLang="ja-JP" sz="2000" dirty="0"/>
              <a:t> = (</a:t>
            </a:r>
            <a:r>
              <a:rPr lang="en-US" altLang="ja-JP" sz="2000" dirty="0" err="1"/>
              <a:t>lw_op</a:t>
            </a:r>
            <a:r>
              <a:rPr lang="en-US" altLang="ja-JP" sz="2000" dirty="0"/>
              <a:t> | </a:t>
            </a:r>
            <a:r>
              <a:rPr lang="en-US" altLang="ja-JP" sz="2000" dirty="0" err="1"/>
              <a:t>sw_op</a:t>
            </a:r>
            <a:r>
              <a:rPr lang="en-US" altLang="ja-JP" sz="2000" dirty="0"/>
              <a:t>| </a:t>
            </a:r>
            <a:r>
              <a:rPr lang="en-US" altLang="ja-JP" sz="2000" dirty="0" err="1"/>
              <a:t>bra_op</a:t>
            </a:r>
            <a:r>
              <a:rPr lang="en-US" altLang="ja-JP" sz="2000" dirty="0"/>
              <a:t>| </a:t>
            </a:r>
            <a:r>
              <a:rPr lang="en-US" altLang="ja-JP" sz="2000" dirty="0" err="1"/>
              <a:t>jal_op</a:t>
            </a:r>
            <a:r>
              <a:rPr lang="ja-JP" altLang="en-US" sz="2000" dirty="0"/>
              <a:t> </a:t>
            </a:r>
            <a:r>
              <a:rPr lang="en-US" altLang="ja-JP" sz="2000" dirty="0"/>
              <a:t>| </a:t>
            </a:r>
            <a:r>
              <a:rPr lang="en-US" altLang="ja-JP" sz="2000" dirty="0" err="1"/>
              <a:t>jalr_op</a:t>
            </a:r>
            <a:r>
              <a:rPr lang="en-US" altLang="ja-JP" sz="2000" dirty="0"/>
              <a:t>);</a:t>
            </a:r>
          </a:p>
          <a:p>
            <a:pPr marL="0" indent="0">
              <a:buNone/>
            </a:pPr>
            <a:endParaRPr lang="en-US" altLang="ja-JP" sz="2000" dirty="0"/>
          </a:p>
          <a:p>
            <a:pPr marL="0" indent="0">
              <a:buNone/>
            </a:pPr>
            <a:r>
              <a:rPr lang="en-US" altLang="ja-JP" sz="2000" dirty="0"/>
              <a:t>assign </a:t>
            </a:r>
            <a:r>
              <a:rPr lang="en-US" altLang="ja-JP" sz="2000" dirty="0" err="1"/>
              <a:t>rwe</a:t>
            </a:r>
            <a:r>
              <a:rPr lang="en-US" altLang="ja-JP" sz="2000" dirty="0"/>
              <a:t> = </a:t>
            </a:r>
            <a:r>
              <a:rPr lang="en-US" altLang="ja-JP" sz="2000" dirty="0" err="1"/>
              <a:t>lw_op</a:t>
            </a:r>
            <a:r>
              <a:rPr lang="en-US" altLang="ja-JP" sz="2000" dirty="0"/>
              <a:t> | </a:t>
            </a:r>
            <a:r>
              <a:rPr lang="en-US" altLang="ja-JP" sz="2000" dirty="0" err="1"/>
              <a:t>alu_op</a:t>
            </a:r>
            <a:r>
              <a:rPr lang="en-US" altLang="ja-JP" sz="2000" dirty="0"/>
              <a:t> | </a:t>
            </a:r>
            <a:r>
              <a:rPr lang="en-US" altLang="ja-JP" sz="2000" dirty="0" err="1"/>
              <a:t>imm_op</a:t>
            </a:r>
            <a:r>
              <a:rPr lang="en-US" altLang="ja-JP" sz="2000" dirty="0"/>
              <a:t> | </a:t>
            </a:r>
            <a:r>
              <a:rPr lang="en-US" altLang="ja-JP" sz="2000" dirty="0" err="1"/>
              <a:t>jal_op</a:t>
            </a:r>
            <a:r>
              <a:rPr lang="en-US" altLang="ja-JP" sz="2000" dirty="0"/>
              <a:t> | </a:t>
            </a:r>
            <a:r>
              <a:rPr lang="en-US" altLang="ja-JP" sz="2000" dirty="0" err="1"/>
              <a:t>jalr_op</a:t>
            </a:r>
            <a:r>
              <a:rPr lang="en-US" altLang="ja-JP" sz="2000" dirty="0"/>
              <a:t>  ;</a:t>
            </a:r>
          </a:p>
          <a:p>
            <a:pPr marL="0" indent="0">
              <a:buNone/>
            </a:pPr>
            <a:endParaRPr lang="en-US" altLang="ja-JP" sz="2000" dirty="0"/>
          </a:p>
          <a:p>
            <a:endParaRPr lang="en-US" altLang="ja-JP" dirty="0"/>
          </a:p>
          <a:p>
            <a:endParaRPr kumimoji="1" lang="ja-JP" altLang="en-US" dirty="0"/>
          </a:p>
        </p:txBody>
      </p:sp>
      <p:sp>
        <p:nvSpPr>
          <p:cNvPr id="4" name="角丸四角形吹き出し 3"/>
          <p:cNvSpPr/>
          <p:nvPr/>
        </p:nvSpPr>
        <p:spPr>
          <a:xfrm>
            <a:off x="5386454" y="2708920"/>
            <a:ext cx="3744416" cy="427186"/>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jal</a:t>
            </a:r>
            <a:r>
              <a:rPr lang="ja-JP" altLang="en-US" dirty="0"/>
              <a:t>は飛び先の演算</a:t>
            </a:r>
            <a:endParaRPr lang="en-US" altLang="ja-JP" dirty="0"/>
          </a:p>
        </p:txBody>
      </p:sp>
      <p:sp>
        <p:nvSpPr>
          <p:cNvPr id="5" name="角丸四角形吹き出し 4"/>
          <p:cNvSpPr/>
          <p:nvPr/>
        </p:nvSpPr>
        <p:spPr>
          <a:xfrm>
            <a:off x="4067944" y="451039"/>
            <a:ext cx="5191822" cy="936104"/>
          </a:xfrm>
          <a:prstGeom prst="wedgeRoundRectCallout">
            <a:avLst>
              <a:gd name="adj1" fmla="val -75680"/>
              <a:gd name="adj2" fmla="val 69431"/>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ALU</a:t>
            </a:r>
            <a:r>
              <a:rPr lang="ja-JP" altLang="en-US" dirty="0"/>
              <a:t>の</a:t>
            </a:r>
            <a:r>
              <a:rPr lang="en-US" altLang="ja-JP" dirty="0"/>
              <a:t>B</a:t>
            </a:r>
            <a:r>
              <a:rPr lang="ja-JP" altLang="en-US" dirty="0"/>
              <a:t>入力には</a:t>
            </a:r>
            <a:r>
              <a:rPr lang="en-US" altLang="ja-JP" dirty="0" err="1"/>
              <a:t>jalr,jal</a:t>
            </a:r>
            <a:r>
              <a:rPr lang="ja-JP" altLang="en-US" dirty="0"/>
              <a:t>共にイミーディエイトを入れるが、拡張の仕方が違っている</a:t>
            </a:r>
            <a:endParaRPr lang="en-US" altLang="ja-JP" dirty="0"/>
          </a:p>
        </p:txBody>
      </p:sp>
      <p:sp>
        <p:nvSpPr>
          <p:cNvPr id="6" name="角丸四角形吹き出し 3">
            <a:extLst>
              <a:ext uri="{FF2B5EF4-FFF2-40B4-BE49-F238E27FC236}">
                <a16:creationId xmlns:a16="http://schemas.microsoft.com/office/drawing/2014/main" id="{832C53B2-1BA4-4E68-9D91-01B5EABDA487}"/>
              </a:ext>
            </a:extLst>
          </p:cNvPr>
          <p:cNvSpPr/>
          <p:nvPr/>
        </p:nvSpPr>
        <p:spPr>
          <a:xfrm>
            <a:off x="5096744" y="3349163"/>
            <a:ext cx="3744416" cy="427186"/>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jal</a:t>
            </a:r>
            <a:r>
              <a:rPr lang="en-US" altLang="ja-JP" dirty="0"/>
              <a:t>, </a:t>
            </a:r>
            <a:r>
              <a:rPr lang="en-US" altLang="ja-JP" dirty="0" err="1"/>
              <a:t>jalr</a:t>
            </a:r>
            <a:r>
              <a:rPr lang="ja-JP" altLang="en-US" dirty="0"/>
              <a:t>共に戻り番地をレジスタへ</a:t>
            </a:r>
            <a:endParaRPr lang="en-US" altLang="ja-JP" dirty="0"/>
          </a:p>
        </p:txBody>
      </p:sp>
      <p:sp>
        <p:nvSpPr>
          <p:cNvPr id="7" name="角丸四角形吹き出し 3">
            <a:extLst>
              <a:ext uri="{FF2B5EF4-FFF2-40B4-BE49-F238E27FC236}">
                <a16:creationId xmlns:a16="http://schemas.microsoft.com/office/drawing/2014/main" id="{662FD2CB-EF8D-4334-B528-0E3A944844B7}"/>
              </a:ext>
            </a:extLst>
          </p:cNvPr>
          <p:cNvSpPr/>
          <p:nvPr/>
        </p:nvSpPr>
        <p:spPr>
          <a:xfrm>
            <a:off x="5096744" y="4581128"/>
            <a:ext cx="3744416" cy="298034"/>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ALU</a:t>
            </a:r>
            <a:r>
              <a:rPr lang="ja-JP" altLang="en-US" dirty="0"/>
              <a:t>は両者共に加算に設定</a:t>
            </a:r>
            <a:endParaRPr lang="en-US" altLang="ja-JP" dirty="0"/>
          </a:p>
        </p:txBody>
      </p:sp>
      <p:sp>
        <p:nvSpPr>
          <p:cNvPr id="8" name="角丸四角形吹き出し 3">
            <a:extLst>
              <a:ext uri="{FF2B5EF4-FFF2-40B4-BE49-F238E27FC236}">
                <a16:creationId xmlns:a16="http://schemas.microsoft.com/office/drawing/2014/main" id="{048BD410-DBEE-4FE9-91B4-FC4495C41E38}"/>
              </a:ext>
            </a:extLst>
          </p:cNvPr>
          <p:cNvSpPr/>
          <p:nvPr/>
        </p:nvSpPr>
        <p:spPr>
          <a:xfrm>
            <a:off x="5096744" y="5388509"/>
            <a:ext cx="3744416" cy="298034"/>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jal</a:t>
            </a:r>
            <a:r>
              <a:rPr lang="en-US" altLang="ja-JP" dirty="0"/>
              <a:t>, </a:t>
            </a:r>
            <a:r>
              <a:rPr lang="en-US" altLang="ja-JP" dirty="0" err="1"/>
              <a:t>jalr</a:t>
            </a:r>
            <a:r>
              <a:rPr lang="ja-JP" altLang="en-US" dirty="0"/>
              <a:t>共に戻り番地を書き込む</a:t>
            </a:r>
            <a:endParaRPr lang="en-US" altLang="ja-JP" dirty="0"/>
          </a:p>
        </p:txBody>
      </p:sp>
    </p:spTree>
    <p:extLst>
      <p:ext uri="{BB962C8B-B14F-4D97-AF65-F5344CB8AC3E}">
        <p14:creationId xmlns:p14="http://schemas.microsoft.com/office/powerpoint/2010/main" val="3897689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PC</a:t>
            </a:r>
            <a:r>
              <a:rPr kumimoji="1" lang="ja-JP" altLang="en-US" dirty="0"/>
              <a:t>周辺</a:t>
            </a:r>
          </a:p>
        </p:txBody>
      </p:sp>
      <p:sp>
        <p:nvSpPr>
          <p:cNvPr id="3" name="コンテンツ プレースホルダー 2"/>
          <p:cNvSpPr>
            <a:spLocks noGrp="1"/>
          </p:cNvSpPr>
          <p:nvPr>
            <p:ph idx="1"/>
          </p:nvPr>
        </p:nvSpPr>
        <p:spPr>
          <a:xfrm>
            <a:off x="457200" y="1108771"/>
            <a:ext cx="8424936" cy="4530725"/>
          </a:xfrm>
        </p:spPr>
        <p:txBody>
          <a:bodyPr/>
          <a:lstStyle/>
          <a:p>
            <a:pPr marL="0" indent="0">
              <a:buNone/>
            </a:pPr>
            <a:r>
              <a:rPr lang="en-US" altLang="ja-JP" sz="2000" dirty="0"/>
              <a:t>always @(</a:t>
            </a:r>
            <a:r>
              <a:rPr lang="en-US" altLang="ja-JP" sz="2000" dirty="0" err="1"/>
              <a:t>posedge</a:t>
            </a:r>
            <a:r>
              <a:rPr lang="en-US" altLang="ja-JP" sz="2000" dirty="0"/>
              <a:t> </a:t>
            </a:r>
            <a:r>
              <a:rPr lang="en-US" altLang="ja-JP" sz="2000" dirty="0" err="1"/>
              <a:t>clk</a:t>
            </a:r>
            <a:r>
              <a:rPr lang="en-US" altLang="ja-JP" sz="2000" dirty="0"/>
              <a:t> or </a:t>
            </a:r>
            <a:r>
              <a:rPr lang="en-US" altLang="ja-JP" sz="2000" dirty="0" err="1"/>
              <a:t>negedge</a:t>
            </a:r>
            <a:r>
              <a:rPr lang="en-US" altLang="ja-JP" sz="2000" dirty="0"/>
              <a:t> </a:t>
            </a:r>
            <a:r>
              <a:rPr lang="en-US" altLang="ja-JP" sz="2000" dirty="0" err="1"/>
              <a:t>rst_n</a:t>
            </a:r>
            <a:r>
              <a:rPr lang="en-US" altLang="ja-JP" sz="2000" dirty="0"/>
              <a:t>) </a:t>
            </a:r>
          </a:p>
          <a:p>
            <a:pPr marL="0" indent="0">
              <a:buNone/>
            </a:pPr>
            <a:r>
              <a:rPr lang="en-US" altLang="ja-JP" sz="2000" dirty="0"/>
              <a:t>begin </a:t>
            </a:r>
          </a:p>
          <a:p>
            <a:pPr marL="0" indent="0">
              <a:buNone/>
            </a:pPr>
            <a:r>
              <a:rPr lang="en-US" altLang="ja-JP" sz="2000" dirty="0"/>
              <a:t>   if(!</a:t>
            </a:r>
            <a:r>
              <a:rPr lang="en-US" altLang="ja-JP" sz="2000" dirty="0" err="1"/>
              <a:t>rst_n</a:t>
            </a:r>
            <a:r>
              <a:rPr lang="en-US" altLang="ja-JP" sz="2000" dirty="0"/>
              <a:t>) pc &lt;= 0;</a:t>
            </a:r>
          </a:p>
          <a:p>
            <a:pPr marL="0" indent="0">
              <a:buNone/>
            </a:pPr>
            <a:r>
              <a:rPr lang="en-US" altLang="ja-JP" sz="2000" dirty="0"/>
              <a:t>   else if (</a:t>
            </a:r>
            <a:r>
              <a:rPr lang="en-US" altLang="ja-JP" sz="2000" dirty="0" err="1"/>
              <a:t>jal_op</a:t>
            </a:r>
            <a:r>
              <a:rPr lang="en-US" altLang="ja-JP" sz="2000" dirty="0"/>
              <a:t> | </a:t>
            </a:r>
          </a:p>
          <a:p>
            <a:pPr marL="0" indent="0">
              <a:buNone/>
            </a:pPr>
            <a:r>
              <a:rPr lang="en-US" altLang="ja-JP" sz="2000" dirty="0"/>
              <a:t>               ( (</a:t>
            </a:r>
            <a:r>
              <a:rPr lang="en-US" altLang="ja-JP" sz="2000" dirty="0" err="1"/>
              <a:t>beq_op</a:t>
            </a:r>
            <a:r>
              <a:rPr lang="en-US" altLang="ja-JP" sz="2000" dirty="0"/>
              <a:t> &amp; (reg1==reg2)) | (</a:t>
            </a:r>
            <a:r>
              <a:rPr lang="en-US" altLang="ja-JP" sz="2000" dirty="0" err="1"/>
              <a:t>bne_op</a:t>
            </a:r>
            <a:r>
              <a:rPr lang="en-US" altLang="ja-JP" sz="2000" dirty="0"/>
              <a:t> &amp; (reg1!=reg2)) |</a:t>
            </a:r>
          </a:p>
          <a:p>
            <a:pPr marL="0" indent="0">
              <a:buNone/>
            </a:pPr>
            <a:r>
              <a:rPr lang="en-US" altLang="ja-JP" sz="2000" dirty="0"/>
              <a:t>   		(</a:t>
            </a:r>
            <a:r>
              <a:rPr lang="en-US" altLang="ja-JP" sz="2000" dirty="0" err="1"/>
              <a:t>blt_op</a:t>
            </a:r>
            <a:r>
              <a:rPr lang="en-US" altLang="ja-JP" sz="2000" dirty="0"/>
              <a:t> &amp; (sreg1&lt;sreg2) ) | (</a:t>
            </a:r>
            <a:r>
              <a:rPr lang="en-US" altLang="ja-JP" sz="2000" dirty="0" err="1"/>
              <a:t>bge_op</a:t>
            </a:r>
            <a:r>
              <a:rPr lang="en-US" altLang="ja-JP" sz="2000" dirty="0"/>
              <a:t> &amp; (sreg1&gt;=sreg2) ) |</a:t>
            </a:r>
          </a:p>
          <a:p>
            <a:pPr marL="0" indent="0">
              <a:buNone/>
            </a:pPr>
            <a:r>
              <a:rPr lang="en-US" altLang="ja-JP" sz="2000" dirty="0"/>
              <a:t>   		(</a:t>
            </a:r>
            <a:r>
              <a:rPr lang="en-US" altLang="ja-JP" sz="2000" dirty="0" err="1"/>
              <a:t>bltu_op</a:t>
            </a:r>
            <a:r>
              <a:rPr lang="en-US" altLang="ja-JP" sz="2000" dirty="0"/>
              <a:t> &amp; (reg1&lt;reg2) ) | (</a:t>
            </a:r>
            <a:r>
              <a:rPr lang="en-US" altLang="ja-JP" sz="2000" dirty="0" err="1"/>
              <a:t>bgeu_op</a:t>
            </a:r>
            <a:r>
              <a:rPr lang="en-US" altLang="ja-JP" sz="2000" dirty="0"/>
              <a:t> &amp; (reg1&gt;=reg2) ) )  )</a:t>
            </a:r>
          </a:p>
          <a:p>
            <a:pPr marL="0" indent="0">
              <a:buNone/>
            </a:pPr>
            <a:r>
              <a:rPr lang="en-US" altLang="ja-JP" sz="2000" dirty="0"/>
              <a:t>    </a:t>
            </a:r>
            <a:r>
              <a:rPr lang="ja-JP" altLang="en-US" sz="2000" dirty="0"/>
              <a:t>　　　</a:t>
            </a:r>
            <a:r>
              <a:rPr lang="en-US" altLang="ja-JP" sz="2000" dirty="0"/>
              <a:t> pc &lt;= </a:t>
            </a:r>
            <a:r>
              <a:rPr lang="en-US" altLang="ja-JP" sz="2000" dirty="0" err="1"/>
              <a:t>aluresult</a:t>
            </a:r>
            <a:r>
              <a:rPr lang="en-US" altLang="ja-JP" sz="2000" dirty="0"/>
              <a:t>;</a:t>
            </a:r>
          </a:p>
          <a:p>
            <a:pPr marL="0" indent="0">
              <a:buNone/>
            </a:pPr>
            <a:r>
              <a:rPr lang="ja-JP" altLang="en-US" sz="2000" dirty="0"/>
              <a:t>　　</a:t>
            </a:r>
            <a:r>
              <a:rPr lang="en-US" altLang="ja-JP" sz="2000" dirty="0"/>
              <a:t>else if(</a:t>
            </a:r>
            <a:r>
              <a:rPr lang="en-US" altLang="ja-JP" sz="2000" dirty="0" err="1"/>
              <a:t>jalr_op</a:t>
            </a:r>
            <a:r>
              <a:rPr lang="en-US" altLang="ja-JP" sz="2000" dirty="0"/>
              <a:t>)</a:t>
            </a:r>
          </a:p>
          <a:p>
            <a:pPr marL="0" indent="0">
              <a:buNone/>
            </a:pPr>
            <a:r>
              <a:rPr lang="en-US" altLang="ja-JP" sz="2000" dirty="0"/>
              <a:t>	 pc &lt;= {</a:t>
            </a:r>
            <a:r>
              <a:rPr lang="en-US" altLang="ja-JP" sz="2000" dirty="0" err="1"/>
              <a:t>aluresult</a:t>
            </a:r>
            <a:r>
              <a:rPr lang="en-US" altLang="ja-JP" sz="2000" dirty="0"/>
              <a:t>[31:1],1'b0};</a:t>
            </a:r>
          </a:p>
          <a:p>
            <a:pPr marL="0" indent="0">
              <a:buNone/>
            </a:pPr>
            <a:r>
              <a:rPr lang="en-US" altLang="ja-JP" sz="2000" dirty="0"/>
              <a:t>   else </a:t>
            </a:r>
          </a:p>
          <a:p>
            <a:pPr marL="0" indent="0">
              <a:buNone/>
            </a:pPr>
            <a:r>
              <a:rPr lang="en-US" altLang="ja-JP" sz="2000" dirty="0"/>
              <a:t>     pc &lt;= pcplus4;</a:t>
            </a:r>
          </a:p>
          <a:p>
            <a:pPr marL="0" indent="0">
              <a:buNone/>
            </a:pPr>
            <a:r>
              <a:rPr lang="en-US" altLang="ja-JP" sz="2000" dirty="0"/>
              <a:t>end</a:t>
            </a:r>
          </a:p>
          <a:p>
            <a:pPr marL="0" indent="0">
              <a:buNone/>
            </a:pPr>
            <a:endParaRPr lang="en-US" altLang="ja-JP" sz="2000" dirty="0"/>
          </a:p>
          <a:p>
            <a:endParaRPr lang="en-US" altLang="ja-JP" dirty="0"/>
          </a:p>
          <a:p>
            <a:endParaRPr kumimoji="1" lang="ja-JP" altLang="en-US" dirty="0"/>
          </a:p>
        </p:txBody>
      </p:sp>
      <p:sp>
        <p:nvSpPr>
          <p:cNvPr id="7" name="角丸四角形吹き出し 3">
            <a:extLst>
              <a:ext uri="{FF2B5EF4-FFF2-40B4-BE49-F238E27FC236}">
                <a16:creationId xmlns:a16="http://schemas.microsoft.com/office/drawing/2014/main" id="{662FD2CB-EF8D-4334-B528-0E3A944844B7}"/>
              </a:ext>
            </a:extLst>
          </p:cNvPr>
          <p:cNvSpPr/>
          <p:nvPr/>
        </p:nvSpPr>
        <p:spPr>
          <a:xfrm>
            <a:off x="5137720" y="4077072"/>
            <a:ext cx="3744416" cy="298034"/>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jalr</a:t>
            </a:r>
            <a:r>
              <a:rPr lang="ja-JP" altLang="en-US" dirty="0"/>
              <a:t>では</a:t>
            </a:r>
            <a:r>
              <a:rPr lang="en-US" altLang="ja-JP" dirty="0"/>
              <a:t>0</a:t>
            </a:r>
            <a:r>
              <a:rPr lang="ja-JP" altLang="en-US" dirty="0"/>
              <a:t>ビット目を強制的に</a:t>
            </a:r>
            <a:r>
              <a:rPr lang="en-US" altLang="ja-JP" dirty="0"/>
              <a:t>0</a:t>
            </a:r>
            <a:r>
              <a:rPr lang="ja-JP" altLang="en-US" dirty="0"/>
              <a:t>に</a:t>
            </a:r>
            <a:endParaRPr lang="en-US" altLang="ja-JP" dirty="0"/>
          </a:p>
        </p:txBody>
      </p:sp>
      <p:sp>
        <p:nvSpPr>
          <p:cNvPr id="8" name="角丸四角形吹き出し 3">
            <a:extLst>
              <a:ext uri="{FF2B5EF4-FFF2-40B4-BE49-F238E27FC236}">
                <a16:creationId xmlns:a16="http://schemas.microsoft.com/office/drawing/2014/main" id="{048BD410-DBEE-4FE9-91B4-FC4495C41E38}"/>
              </a:ext>
            </a:extLst>
          </p:cNvPr>
          <p:cNvSpPr/>
          <p:nvPr/>
        </p:nvSpPr>
        <p:spPr>
          <a:xfrm>
            <a:off x="4211960" y="2099579"/>
            <a:ext cx="3744416" cy="298034"/>
          </a:xfrm>
          <a:prstGeom prst="wedgeRoundRectCallout">
            <a:avLst>
              <a:gd name="adj1" fmla="val -91268"/>
              <a:gd name="adj2" fmla="val 4899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jal</a:t>
            </a:r>
            <a:r>
              <a:rPr lang="ja-JP" altLang="en-US" dirty="0"/>
              <a:t>は</a:t>
            </a:r>
            <a:r>
              <a:rPr lang="en-US" altLang="ja-JP" dirty="0"/>
              <a:t>ALU</a:t>
            </a:r>
            <a:r>
              <a:rPr lang="ja-JP" altLang="en-US" dirty="0"/>
              <a:t>での結果をそのまま使う</a:t>
            </a:r>
            <a:endParaRPr lang="en-US" altLang="ja-JP" dirty="0"/>
          </a:p>
        </p:txBody>
      </p:sp>
    </p:spTree>
    <p:extLst>
      <p:ext uri="{BB962C8B-B14F-4D97-AF65-F5344CB8AC3E}">
        <p14:creationId xmlns:p14="http://schemas.microsoft.com/office/powerpoint/2010/main" val="351490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173266-5BB0-4FC5-B280-46899378A163}"/>
              </a:ext>
            </a:extLst>
          </p:cNvPr>
          <p:cNvSpPr>
            <a:spLocks noGrp="1"/>
          </p:cNvSpPr>
          <p:nvPr>
            <p:ph type="title"/>
          </p:nvPr>
        </p:nvSpPr>
        <p:spPr/>
        <p:txBody>
          <a:bodyPr/>
          <a:lstStyle/>
          <a:p>
            <a:r>
              <a:rPr lang="ja-JP" altLang="en-US" dirty="0"/>
              <a:t>疑似命令</a:t>
            </a:r>
            <a:endParaRPr kumimoji="1" lang="ja-JP" altLang="en-US" dirty="0"/>
          </a:p>
        </p:txBody>
      </p:sp>
      <p:sp>
        <p:nvSpPr>
          <p:cNvPr id="3" name="コンテンツ プレースホルダー 2">
            <a:extLst>
              <a:ext uri="{FF2B5EF4-FFF2-40B4-BE49-F238E27FC236}">
                <a16:creationId xmlns:a16="http://schemas.microsoft.com/office/drawing/2014/main" id="{9284DBA2-0CA1-47AC-9BD6-E444E5A2A26A}"/>
              </a:ext>
            </a:extLst>
          </p:cNvPr>
          <p:cNvSpPr>
            <a:spLocks noGrp="1"/>
          </p:cNvSpPr>
          <p:nvPr>
            <p:ph idx="1"/>
          </p:nvPr>
        </p:nvSpPr>
        <p:spPr>
          <a:xfrm>
            <a:off x="457200" y="1268760"/>
            <a:ext cx="8229600" cy="4530725"/>
          </a:xfrm>
        </p:spPr>
        <p:txBody>
          <a:bodyPr/>
          <a:lstStyle/>
          <a:p>
            <a:r>
              <a:rPr kumimoji="1" lang="en-US" altLang="ja-JP" dirty="0"/>
              <a:t>j offset              </a:t>
            </a:r>
            <a:r>
              <a:rPr kumimoji="1" lang="en-US" altLang="ja-JP" dirty="0" err="1"/>
              <a:t>jal</a:t>
            </a:r>
            <a:r>
              <a:rPr kumimoji="1" lang="en-US" altLang="ja-JP" dirty="0"/>
              <a:t> x0,offset</a:t>
            </a:r>
          </a:p>
          <a:p>
            <a:r>
              <a:rPr lang="en-US" altLang="ja-JP" dirty="0" err="1"/>
              <a:t>jr</a:t>
            </a:r>
            <a:r>
              <a:rPr lang="en-US" altLang="ja-JP" dirty="0"/>
              <a:t> </a:t>
            </a:r>
            <a:r>
              <a:rPr lang="en-US" altLang="ja-JP" dirty="0" err="1"/>
              <a:t>rs</a:t>
            </a:r>
            <a:r>
              <a:rPr lang="en-US" altLang="ja-JP" dirty="0"/>
              <a:t>                  </a:t>
            </a:r>
            <a:r>
              <a:rPr lang="en-US" altLang="ja-JP" dirty="0" err="1"/>
              <a:t>jalr</a:t>
            </a:r>
            <a:r>
              <a:rPr lang="en-US" altLang="ja-JP" dirty="0"/>
              <a:t> x0,rs,0</a:t>
            </a:r>
          </a:p>
          <a:p>
            <a:r>
              <a:rPr kumimoji="1" lang="en-US" altLang="ja-JP" dirty="0" err="1"/>
              <a:t>beqz</a:t>
            </a:r>
            <a:r>
              <a:rPr kumimoji="1" lang="en-US" altLang="ja-JP" dirty="0"/>
              <a:t> </a:t>
            </a:r>
            <a:r>
              <a:rPr kumimoji="1" lang="en-US" altLang="ja-JP" dirty="0" err="1"/>
              <a:t>rs,offset</a:t>
            </a:r>
            <a:r>
              <a:rPr kumimoji="1" lang="en-US" altLang="ja-JP" dirty="0"/>
              <a:t>   </a:t>
            </a:r>
            <a:r>
              <a:rPr kumimoji="1" lang="en-US" altLang="ja-JP" dirty="0" err="1"/>
              <a:t>beq</a:t>
            </a:r>
            <a:r>
              <a:rPr kumimoji="1" lang="en-US" altLang="ja-JP" dirty="0"/>
              <a:t> rs,x0,offset</a:t>
            </a:r>
          </a:p>
          <a:p>
            <a:r>
              <a:rPr lang="en-US" altLang="ja-JP" dirty="0" err="1"/>
              <a:t>bnez</a:t>
            </a:r>
            <a:r>
              <a:rPr lang="en-US" altLang="ja-JP" dirty="0"/>
              <a:t> </a:t>
            </a:r>
            <a:r>
              <a:rPr lang="en-US" altLang="ja-JP" dirty="0" err="1"/>
              <a:t>rs,offset</a:t>
            </a:r>
            <a:r>
              <a:rPr lang="en-US" altLang="ja-JP" dirty="0"/>
              <a:t>   </a:t>
            </a:r>
            <a:r>
              <a:rPr lang="en-US" altLang="ja-JP" dirty="0" err="1"/>
              <a:t>bne</a:t>
            </a:r>
            <a:r>
              <a:rPr lang="en-US" altLang="ja-JP" dirty="0"/>
              <a:t> rs,x0,offset</a:t>
            </a:r>
          </a:p>
          <a:p>
            <a:r>
              <a:rPr kumimoji="1" lang="en-US" altLang="ja-JP" dirty="0" err="1"/>
              <a:t>bgt</a:t>
            </a:r>
            <a:r>
              <a:rPr kumimoji="1" lang="en-US" altLang="ja-JP" dirty="0"/>
              <a:t> </a:t>
            </a:r>
            <a:r>
              <a:rPr kumimoji="1" lang="en-US" altLang="ja-JP" dirty="0" err="1"/>
              <a:t>rs,rt</a:t>
            </a:r>
            <a:r>
              <a:rPr lang="en-US" altLang="ja-JP" dirty="0" err="1"/>
              <a:t>,offset</a:t>
            </a:r>
            <a:r>
              <a:rPr lang="en-US" altLang="ja-JP" dirty="0"/>
              <a:t>   </a:t>
            </a:r>
            <a:r>
              <a:rPr lang="en-US" altLang="ja-JP" dirty="0" err="1"/>
              <a:t>blt</a:t>
            </a:r>
            <a:r>
              <a:rPr lang="en-US" altLang="ja-JP" dirty="0"/>
              <a:t> </a:t>
            </a:r>
            <a:r>
              <a:rPr lang="en-US" altLang="ja-JP" dirty="0" err="1"/>
              <a:t>rt,rs,offset</a:t>
            </a:r>
            <a:endParaRPr lang="en-US" altLang="ja-JP" dirty="0"/>
          </a:p>
          <a:p>
            <a:r>
              <a:rPr kumimoji="1" lang="en-US" altLang="ja-JP" dirty="0" err="1"/>
              <a:t>ble</a:t>
            </a:r>
            <a:r>
              <a:rPr kumimoji="1" lang="en-US" altLang="ja-JP" dirty="0"/>
              <a:t> </a:t>
            </a:r>
            <a:r>
              <a:rPr kumimoji="1" lang="en-US" altLang="ja-JP" dirty="0" err="1"/>
              <a:t>rs,rt,offset</a:t>
            </a:r>
            <a:r>
              <a:rPr kumimoji="1" lang="en-US" altLang="ja-JP" dirty="0"/>
              <a:t>   </a:t>
            </a:r>
            <a:r>
              <a:rPr kumimoji="1" lang="en-US" altLang="ja-JP" dirty="0" err="1"/>
              <a:t>bge</a:t>
            </a:r>
            <a:r>
              <a:rPr kumimoji="1" lang="en-US" altLang="ja-JP" dirty="0"/>
              <a:t> </a:t>
            </a:r>
            <a:r>
              <a:rPr kumimoji="1" lang="en-US" altLang="ja-JP" dirty="0" err="1"/>
              <a:t>rt,rs,offset</a:t>
            </a:r>
            <a:endParaRPr kumimoji="1" lang="en-US" altLang="ja-JP" dirty="0"/>
          </a:p>
          <a:p>
            <a:r>
              <a:rPr lang="en-US" altLang="ja-JP" dirty="0"/>
              <a:t>li </a:t>
            </a:r>
            <a:r>
              <a:rPr lang="en-US" altLang="ja-JP" dirty="0" err="1"/>
              <a:t>rd,imm</a:t>
            </a:r>
            <a:r>
              <a:rPr lang="en-US" altLang="ja-JP" dirty="0"/>
              <a:t>            </a:t>
            </a:r>
            <a:r>
              <a:rPr lang="en-US" altLang="ja-JP" dirty="0" err="1"/>
              <a:t>addi</a:t>
            </a:r>
            <a:r>
              <a:rPr lang="en-US" altLang="ja-JP" dirty="0"/>
              <a:t> rd,x0,imm</a:t>
            </a:r>
          </a:p>
          <a:p>
            <a:r>
              <a:rPr lang="en-US" altLang="ja-JP" dirty="0"/>
              <a:t>mv </a:t>
            </a:r>
            <a:r>
              <a:rPr lang="en-US" altLang="ja-JP" dirty="0" err="1"/>
              <a:t>rd,rs</a:t>
            </a:r>
            <a:r>
              <a:rPr lang="en-US" altLang="ja-JP" dirty="0"/>
              <a:t>             </a:t>
            </a:r>
            <a:r>
              <a:rPr lang="en-US" altLang="ja-JP" dirty="0" err="1"/>
              <a:t>addi</a:t>
            </a:r>
            <a:r>
              <a:rPr lang="en-US" altLang="ja-JP" dirty="0"/>
              <a:t> rd,rs,0</a:t>
            </a:r>
            <a:r>
              <a:rPr lang="ja-JP" altLang="en-US" dirty="0"/>
              <a:t>　</a:t>
            </a:r>
            <a:r>
              <a:rPr lang="en-US" altLang="ja-JP" dirty="0"/>
              <a:t>add rd,rs,x0</a:t>
            </a:r>
          </a:p>
        </p:txBody>
      </p:sp>
    </p:spTree>
    <p:extLst>
      <p:ext uri="{BB962C8B-B14F-4D97-AF65-F5344CB8AC3E}">
        <p14:creationId xmlns:p14="http://schemas.microsoft.com/office/powerpoint/2010/main" val="271841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0FEF25-27F3-4289-8836-DDB06F8C73EC}"/>
              </a:ext>
            </a:extLst>
          </p:cNvPr>
          <p:cNvSpPr>
            <a:spLocks noGrp="1"/>
          </p:cNvSpPr>
          <p:nvPr>
            <p:ph type="title"/>
          </p:nvPr>
        </p:nvSpPr>
        <p:spPr/>
        <p:txBody>
          <a:bodyPr/>
          <a:lstStyle/>
          <a:p>
            <a:r>
              <a:rPr lang="ja-JP" altLang="en-US" dirty="0"/>
              <a:t>前回までにやった基本的な命令</a:t>
            </a:r>
            <a:endParaRPr kumimoji="1" lang="ja-JP" altLang="en-US" dirty="0"/>
          </a:p>
        </p:txBody>
      </p:sp>
      <p:sp>
        <p:nvSpPr>
          <p:cNvPr id="3" name="コンテンツ プレースホルダー 2">
            <a:extLst>
              <a:ext uri="{FF2B5EF4-FFF2-40B4-BE49-F238E27FC236}">
                <a16:creationId xmlns:a16="http://schemas.microsoft.com/office/drawing/2014/main" id="{2F023575-3A40-48B5-B15E-FF78550ECB70}"/>
              </a:ext>
            </a:extLst>
          </p:cNvPr>
          <p:cNvSpPr>
            <a:spLocks noGrp="1"/>
          </p:cNvSpPr>
          <p:nvPr>
            <p:ph idx="1"/>
          </p:nvPr>
        </p:nvSpPr>
        <p:spPr>
          <a:xfrm>
            <a:off x="457200" y="1124744"/>
            <a:ext cx="8229600" cy="4530725"/>
          </a:xfrm>
        </p:spPr>
        <p:txBody>
          <a:bodyPr/>
          <a:lstStyle/>
          <a:p>
            <a:r>
              <a:rPr kumimoji="1" lang="ja-JP" altLang="en-US" dirty="0"/>
              <a:t>メモリアクセス命令</a:t>
            </a:r>
            <a:endParaRPr kumimoji="1" lang="en-US" altLang="ja-JP" dirty="0"/>
          </a:p>
          <a:p>
            <a:pPr lvl="1"/>
            <a:r>
              <a:rPr lang="en-US" altLang="ja-JP" dirty="0" err="1"/>
              <a:t>lw</a:t>
            </a:r>
            <a:r>
              <a:rPr lang="en-US" altLang="ja-JP" dirty="0"/>
              <a:t>, </a:t>
            </a:r>
            <a:r>
              <a:rPr lang="en-US" altLang="ja-JP" dirty="0" err="1"/>
              <a:t>sw</a:t>
            </a:r>
            <a:endParaRPr lang="en-US" altLang="ja-JP" dirty="0"/>
          </a:p>
          <a:p>
            <a:r>
              <a:rPr kumimoji="1" lang="ja-JP" altLang="en-US" dirty="0"/>
              <a:t>レジスタ間演算命令</a:t>
            </a:r>
            <a:endParaRPr kumimoji="1" lang="en-US" altLang="ja-JP" dirty="0"/>
          </a:p>
          <a:p>
            <a:pPr lvl="1"/>
            <a:r>
              <a:rPr lang="en-US" altLang="ja-JP" dirty="0"/>
              <a:t>add, sub, </a:t>
            </a:r>
            <a:r>
              <a:rPr lang="en-US" altLang="ja-JP" dirty="0" err="1"/>
              <a:t>sll,srl,sra,xor,or,and,slt,sltu</a:t>
            </a:r>
            <a:endParaRPr lang="en-US" altLang="ja-JP" dirty="0"/>
          </a:p>
          <a:p>
            <a:r>
              <a:rPr lang="ja-JP" altLang="en-US" dirty="0"/>
              <a:t>イミ</a:t>
            </a:r>
            <a:r>
              <a:rPr kumimoji="1" lang="ja-JP" altLang="en-US" dirty="0"/>
              <a:t>ーディエイト命令</a:t>
            </a:r>
            <a:endParaRPr kumimoji="1" lang="en-US" altLang="ja-JP" dirty="0"/>
          </a:p>
          <a:p>
            <a:pPr lvl="1"/>
            <a:r>
              <a:rPr lang="en-US" altLang="ja-JP" dirty="0" err="1"/>
              <a:t>addi</a:t>
            </a:r>
            <a:r>
              <a:rPr lang="en-US" altLang="ja-JP" dirty="0"/>
              <a:t>, </a:t>
            </a:r>
            <a:r>
              <a:rPr lang="en-US" altLang="ja-JP" dirty="0" err="1"/>
              <a:t>slli,srli,srai,xori,ori,andi,slti,sltiu</a:t>
            </a:r>
            <a:r>
              <a:rPr lang="en-US" altLang="ja-JP" dirty="0"/>
              <a:t>, </a:t>
            </a:r>
            <a:r>
              <a:rPr lang="en-US" altLang="ja-JP" dirty="0" err="1"/>
              <a:t>lui</a:t>
            </a:r>
            <a:endParaRPr lang="en-US" altLang="ja-JP" dirty="0"/>
          </a:p>
          <a:p>
            <a:r>
              <a:rPr kumimoji="1" lang="ja-JP" altLang="en-US" dirty="0"/>
              <a:t>分岐命令</a:t>
            </a:r>
            <a:endParaRPr kumimoji="1" lang="en-US" altLang="ja-JP" dirty="0"/>
          </a:p>
          <a:p>
            <a:pPr lvl="1"/>
            <a:r>
              <a:rPr lang="en-US" altLang="ja-JP" dirty="0" err="1"/>
              <a:t>beq</a:t>
            </a:r>
            <a:r>
              <a:rPr lang="en-US" altLang="ja-JP" dirty="0"/>
              <a:t>, </a:t>
            </a:r>
            <a:r>
              <a:rPr lang="en-US" altLang="ja-JP" dirty="0" err="1"/>
              <a:t>bne</a:t>
            </a:r>
            <a:r>
              <a:rPr lang="en-US" altLang="ja-JP" dirty="0"/>
              <a:t>, </a:t>
            </a:r>
            <a:r>
              <a:rPr lang="en-US" altLang="ja-JP" dirty="0" err="1"/>
              <a:t>bgt</a:t>
            </a:r>
            <a:r>
              <a:rPr lang="en-US" altLang="ja-JP" dirty="0"/>
              <a:t>, </a:t>
            </a:r>
            <a:r>
              <a:rPr lang="en-US" altLang="ja-JP" dirty="0" err="1"/>
              <a:t>ble</a:t>
            </a:r>
            <a:r>
              <a:rPr lang="en-US" altLang="ja-JP" dirty="0"/>
              <a:t>, </a:t>
            </a:r>
            <a:r>
              <a:rPr lang="en-US" altLang="ja-JP" dirty="0" err="1"/>
              <a:t>bgtu</a:t>
            </a:r>
            <a:r>
              <a:rPr lang="en-US" altLang="ja-JP" dirty="0"/>
              <a:t>, bleu</a:t>
            </a:r>
          </a:p>
        </p:txBody>
      </p:sp>
    </p:spTree>
    <p:extLst>
      <p:ext uri="{BB962C8B-B14F-4D97-AF65-F5344CB8AC3E}">
        <p14:creationId xmlns:p14="http://schemas.microsoft.com/office/powerpoint/2010/main" val="1325922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0AA4E6E-1ABF-4C63-952E-E31B6F450D63}"/>
              </a:ext>
            </a:extLst>
          </p:cNvPr>
          <p:cNvGrpSpPr/>
          <p:nvPr/>
        </p:nvGrpSpPr>
        <p:grpSpPr>
          <a:xfrm>
            <a:off x="1109271" y="3525805"/>
            <a:ext cx="7280397" cy="3115508"/>
            <a:chOff x="404174" y="529516"/>
            <a:chExt cx="7280397" cy="3115508"/>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3212739" cy="523220"/>
            </a:xfrm>
            <a:prstGeom prst="rect">
              <a:avLst/>
            </a:prstGeom>
            <a:noFill/>
          </p:spPr>
          <p:txBody>
            <a:bodyPr wrap="none" rtlCol="0">
              <a:spAutoFit/>
            </a:bodyPr>
            <a:lstStyle/>
            <a:p>
              <a:r>
                <a:rPr lang="ja-JP" altLang="en-US" sz="2800" dirty="0"/>
                <a:t>イミーディエイト命令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1823262" y="1844824"/>
              <a:ext cx="1313180"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addi</a:t>
              </a:r>
              <a:endParaRPr kumimoji="1" lang="en-US" altLang="ja-JP" dirty="0"/>
            </a:p>
            <a:p>
              <a:r>
                <a:rPr lang="en-US" altLang="ja-JP" dirty="0"/>
                <a:t>001     </a:t>
              </a:r>
              <a:r>
                <a:rPr lang="en-US" altLang="ja-JP" dirty="0" err="1"/>
                <a:t>slli</a:t>
              </a:r>
              <a:r>
                <a:rPr lang="en-US" altLang="ja-JP" dirty="0"/>
                <a:t> </a:t>
              </a:r>
              <a:endParaRPr kumimoji="1" lang="en-US" altLang="ja-JP" dirty="0"/>
            </a:p>
            <a:p>
              <a:r>
                <a:rPr lang="en-US" altLang="ja-JP" dirty="0"/>
                <a:t>010     </a:t>
              </a:r>
              <a:r>
                <a:rPr lang="en-US" altLang="ja-JP" dirty="0" err="1"/>
                <a:t>slti</a:t>
              </a:r>
              <a:endParaRPr lang="en-US" altLang="ja-JP" dirty="0"/>
            </a:p>
            <a:p>
              <a:r>
                <a:rPr kumimoji="1" lang="en-US" altLang="ja-JP" dirty="0"/>
                <a:t>011     </a:t>
              </a:r>
              <a:r>
                <a:rPr kumimoji="1" lang="en-US" altLang="ja-JP" dirty="0" err="1"/>
                <a:t>srli</a:t>
              </a:r>
              <a:endParaRPr kumimoji="1" lang="en-US" altLang="ja-JP" dirty="0"/>
            </a:p>
            <a:p>
              <a:pPr marL="342900" indent="-342900">
                <a:buAutoNum type="arabicPlain" startAt="100"/>
              </a:pPr>
              <a:r>
                <a:rPr kumimoji="1" lang="en-US" altLang="ja-JP" dirty="0"/>
                <a:t>     </a:t>
              </a:r>
              <a:r>
                <a:rPr kumimoji="1" lang="en-US" altLang="ja-JP" dirty="0" err="1"/>
                <a:t>xori</a:t>
              </a:r>
              <a:endParaRPr kumimoji="1" lang="en-US" altLang="ja-JP" dirty="0"/>
            </a:p>
          </p:txBody>
        </p:sp>
        <p:sp>
          <p:nvSpPr>
            <p:cNvPr id="11" name="テキスト ボックス 10">
              <a:extLst>
                <a:ext uri="{FF2B5EF4-FFF2-40B4-BE49-F238E27FC236}">
                  <a16:creationId xmlns:a16="http://schemas.microsoft.com/office/drawing/2014/main" id="{FE0C710A-700B-4AE9-BF4E-6469CA6CE50E}"/>
                </a:ext>
              </a:extLst>
            </p:cNvPr>
            <p:cNvSpPr txBox="1"/>
            <p:nvPr/>
          </p:nvSpPr>
          <p:spPr>
            <a:xfrm>
              <a:off x="3136442" y="1610168"/>
              <a:ext cx="3381054"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srli</a:t>
              </a:r>
              <a:r>
                <a:rPr lang="en-US" altLang="ja-JP" dirty="0"/>
                <a:t>, </a:t>
              </a:r>
              <a:r>
                <a:rPr lang="en-US" altLang="ja-JP" dirty="0" err="1"/>
                <a:t>srrai</a:t>
              </a:r>
              <a:r>
                <a:rPr lang="en-US" altLang="ja-JP" dirty="0"/>
                <a:t> (30bit</a:t>
              </a:r>
              <a:r>
                <a:rPr lang="ja-JP" altLang="en-US" dirty="0"/>
                <a:t>目で判別</a:t>
              </a:r>
              <a:r>
                <a:rPr lang="en-US" altLang="ja-JP" dirty="0"/>
                <a:t>)</a:t>
              </a:r>
            </a:p>
            <a:p>
              <a:pPr marL="342900" indent="-342900">
                <a:buAutoNum type="arabicPlain" startAt="110"/>
              </a:pPr>
              <a:r>
                <a:rPr lang="en-US" altLang="ja-JP" dirty="0"/>
                <a:t>     </a:t>
              </a:r>
              <a:r>
                <a:rPr lang="en-US" altLang="ja-JP" dirty="0" err="1"/>
                <a:t>ori</a:t>
              </a:r>
              <a:endParaRPr lang="en-US" altLang="ja-JP" dirty="0"/>
            </a:p>
            <a:p>
              <a:pPr marL="342900" indent="-342900">
                <a:buAutoNum type="arabicPlain" startAt="110"/>
              </a:pPr>
              <a:r>
                <a:rPr kumimoji="1" lang="en-US" altLang="ja-JP" dirty="0"/>
                <a:t>     </a:t>
              </a:r>
              <a:r>
                <a:rPr kumimoji="1" lang="en-US" altLang="ja-JP" dirty="0" err="1"/>
                <a:t>andi</a:t>
              </a:r>
              <a:r>
                <a:rPr kumimoji="1" lang="en-US" altLang="ja-JP" dirty="0"/>
                <a:t>   </a:t>
              </a:r>
              <a:endParaRPr kumimoji="1" lang="ja-JP" altLang="en-US"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6336704"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endCxn id="11" idx="0"/>
            </p:cNvCxnSpPr>
            <p:nvPr/>
          </p:nvCxnSpPr>
          <p:spPr>
            <a:xfrm flipV="1">
              <a:off x="4788024" y="1610168"/>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grpSp>
        <p:nvGrpSpPr>
          <p:cNvPr id="29" name="グループ化 28">
            <a:extLst>
              <a:ext uri="{FF2B5EF4-FFF2-40B4-BE49-F238E27FC236}">
                <a16:creationId xmlns:a16="http://schemas.microsoft.com/office/drawing/2014/main" id="{43C4B05B-89E7-4202-9489-A669D71E3557}"/>
              </a:ext>
            </a:extLst>
          </p:cNvPr>
          <p:cNvGrpSpPr/>
          <p:nvPr/>
        </p:nvGrpSpPr>
        <p:grpSpPr>
          <a:xfrm>
            <a:off x="915424" y="624977"/>
            <a:ext cx="7474244" cy="3003782"/>
            <a:chOff x="194100" y="3665578"/>
            <a:chExt cx="7474244" cy="3003782"/>
          </a:xfrm>
        </p:grpSpPr>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0-00000</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3207929" cy="523220"/>
            </a:xfrm>
            <a:prstGeom prst="rect">
              <a:avLst/>
            </a:prstGeom>
            <a:noFill/>
          </p:spPr>
          <p:txBody>
            <a:bodyPr wrap="none" rtlCol="0">
              <a:spAutoFit/>
            </a:bodyPr>
            <a:lstStyle/>
            <a:p>
              <a:r>
                <a:rPr lang="ja-JP" altLang="en-US" sz="2800" dirty="0"/>
                <a:t>レジスタ間演算命令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730092" y="5015146"/>
              <a:ext cx="3291286"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add,sub</a:t>
              </a:r>
              <a:r>
                <a:rPr kumimoji="1" lang="en-US" altLang="ja-JP" dirty="0"/>
                <a:t>(30bit</a:t>
              </a:r>
              <a:r>
                <a:rPr kumimoji="1" lang="ja-JP" altLang="en-US" dirty="0"/>
                <a:t>目で判別</a:t>
              </a:r>
              <a:r>
                <a:rPr kumimoji="1" lang="en-US" altLang="ja-JP" dirty="0"/>
                <a:t>)</a:t>
              </a:r>
            </a:p>
            <a:p>
              <a:r>
                <a:rPr lang="en-US" altLang="ja-JP" dirty="0"/>
                <a:t>001     </a:t>
              </a:r>
              <a:r>
                <a:rPr lang="en-US" altLang="ja-JP" dirty="0" err="1"/>
                <a:t>sll</a:t>
              </a:r>
              <a:endParaRPr kumimoji="1" lang="en-US" altLang="ja-JP" dirty="0"/>
            </a:p>
            <a:p>
              <a:r>
                <a:rPr lang="en-US" altLang="ja-JP" dirty="0"/>
                <a:t>010     </a:t>
              </a:r>
              <a:r>
                <a:rPr lang="en-US" altLang="ja-JP" dirty="0" err="1"/>
                <a:t>slt</a:t>
              </a:r>
              <a:endParaRPr lang="en-US" altLang="ja-JP" dirty="0"/>
            </a:p>
            <a:p>
              <a:r>
                <a:rPr kumimoji="1" lang="en-US" altLang="ja-JP" dirty="0"/>
                <a:t>011     </a:t>
              </a:r>
              <a:r>
                <a:rPr kumimoji="1" lang="en-US" altLang="ja-JP" dirty="0" err="1"/>
                <a:t>srl</a:t>
              </a:r>
              <a:endParaRPr kumimoji="1" lang="en-US" altLang="ja-JP" dirty="0"/>
            </a:p>
            <a:p>
              <a:pPr marL="342900" indent="-342900">
                <a:buAutoNum type="arabicPlain" startAt="100"/>
              </a:pPr>
              <a:r>
                <a:rPr kumimoji="1" lang="en-US" altLang="ja-JP" dirty="0"/>
                <a:t>     </a:t>
              </a:r>
              <a:r>
                <a:rPr kumimoji="1" lang="en-US" altLang="ja-JP" dirty="0" err="1"/>
                <a:t>xor</a:t>
              </a:r>
              <a:endParaRPr kumimoji="1" lang="en-US" altLang="ja-JP" dirty="0"/>
            </a:p>
          </p:txBody>
        </p:sp>
        <p:sp>
          <p:nvSpPr>
            <p:cNvPr id="22" name="テキスト ボックス 21">
              <a:extLst>
                <a:ext uri="{FF2B5EF4-FFF2-40B4-BE49-F238E27FC236}">
                  <a16:creationId xmlns:a16="http://schemas.microsoft.com/office/drawing/2014/main" id="{1C76F516-1D96-434C-A301-6A3D54637440}"/>
                </a:ext>
              </a:extLst>
            </p:cNvPr>
            <p:cNvSpPr txBox="1"/>
            <p:nvPr/>
          </p:nvSpPr>
          <p:spPr>
            <a:xfrm>
              <a:off x="3963565" y="4746230"/>
              <a:ext cx="3214341"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a:t>
              </a:r>
              <a:r>
                <a:rPr lang="en-US" altLang="ja-JP" dirty="0"/>
                <a:t>, </a:t>
              </a:r>
              <a:r>
                <a:rPr lang="en-US" altLang="ja-JP" dirty="0" err="1"/>
                <a:t>srra</a:t>
              </a:r>
              <a:r>
                <a:rPr lang="en-US" altLang="ja-JP" dirty="0"/>
                <a:t>(30bit</a:t>
              </a:r>
              <a:r>
                <a:rPr lang="ja-JP" altLang="en-US" dirty="0"/>
                <a:t>目で判別</a:t>
              </a:r>
              <a:r>
                <a:rPr lang="en-US" altLang="ja-JP" dirty="0"/>
                <a:t>)</a:t>
              </a:r>
            </a:p>
            <a:p>
              <a:pPr marL="342900" indent="-342900">
                <a:buAutoNum type="arabicPlain" startAt="110"/>
              </a:pPr>
              <a:r>
                <a:rPr lang="en-US" altLang="ja-JP" dirty="0"/>
                <a:t>     or</a:t>
              </a:r>
            </a:p>
            <a:p>
              <a:pPr marL="342900" indent="-342900">
                <a:buAutoNum type="arabicPlain" startAt="110"/>
              </a:pPr>
              <a:r>
                <a:rPr kumimoji="1" lang="en-US" altLang="ja-JP" dirty="0"/>
                <a:t>     and   </a:t>
              </a:r>
              <a:endParaRPr kumimoji="1" lang="ja-JP" altLang="en-US"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4174" y="4980886"/>
              <a:ext cx="6910080"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spTree>
    <p:extLst>
      <p:ext uri="{BB962C8B-B14F-4D97-AF65-F5344CB8AC3E}">
        <p14:creationId xmlns:p14="http://schemas.microsoft.com/office/powerpoint/2010/main" val="1907470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1867819" cy="523220"/>
          </a:xfrm>
          <a:prstGeom prst="rect">
            <a:avLst/>
          </a:prstGeom>
          <a:noFill/>
        </p:spPr>
        <p:txBody>
          <a:bodyPr wrap="none" rtlCol="0">
            <a:spAutoFit/>
          </a:bodyPr>
          <a:lstStyle/>
          <a:p>
            <a:r>
              <a:rPr lang="ja-JP" altLang="en-US" sz="2800" dirty="0"/>
              <a:t>ロード命令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2025892" y="1890516"/>
            <a:ext cx="1197764" cy="1477328"/>
          </a:xfrm>
          <a:prstGeom prst="rect">
            <a:avLst/>
          </a:prstGeom>
          <a:noFill/>
        </p:spPr>
        <p:txBody>
          <a:bodyPr wrap="none" rtlCol="0">
            <a:spAutoFit/>
          </a:bodyPr>
          <a:lstStyle/>
          <a:p>
            <a:r>
              <a:rPr kumimoji="1" lang="en-US" altLang="ja-JP" dirty="0"/>
              <a:t>000</a:t>
            </a:r>
            <a:r>
              <a:rPr kumimoji="1" lang="ja-JP" altLang="en-US" dirty="0"/>
              <a:t>　　</a:t>
            </a:r>
            <a:r>
              <a:rPr lang="en-US" altLang="ja-JP" dirty="0" err="1"/>
              <a:t>lb</a:t>
            </a:r>
            <a:endParaRPr kumimoji="1" lang="en-US" altLang="ja-JP" dirty="0"/>
          </a:p>
          <a:p>
            <a:r>
              <a:rPr lang="en-US" altLang="ja-JP" dirty="0"/>
              <a:t>001     </a:t>
            </a:r>
            <a:r>
              <a:rPr lang="en-US" altLang="ja-JP" dirty="0" err="1"/>
              <a:t>lh</a:t>
            </a:r>
            <a:r>
              <a:rPr lang="en-US" altLang="ja-JP" dirty="0"/>
              <a:t> </a:t>
            </a:r>
            <a:endParaRPr kumimoji="1" lang="en-US" altLang="ja-JP" dirty="0"/>
          </a:p>
          <a:p>
            <a:r>
              <a:rPr lang="en-US" altLang="ja-JP" dirty="0"/>
              <a:t>010     </a:t>
            </a:r>
            <a:r>
              <a:rPr lang="en-US" altLang="ja-JP" dirty="0" err="1"/>
              <a:t>lw</a:t>
            </a:r>
            <a:endParaRPr kumimoji="1" lang="en-US" altLang="ja-JP" dirty="0"/>
          </a:p>
          <a:p>
            <a:pPr marL="342900" indent="-342900">
              <a:buAutoNum type="arabicPlain" startAt="100"/>
            </a:pPr>
            <a:r>
              <a:rPr kumimoji="1" lang="en-US" altLang="ja-JP" dirty="0"/>
              <a:t>     </a:t>
            </a:r>
            <a:r>
              <a:rPr kumimoji="1" lang="en-US" altLang="ja-JP" dirty="0" err="1"/>
              <a:t>lbu</a:t>
            </a:r>
            <a:endParaRPr kumimoji="1" lang="en-US" altLang="ja-JP" dirty="0"/>
          </a:p>
          <a:p>
            <a:pPr marL="342900" indent="-342900">
              <a:buAutoNum type="arabicPlain" startAt="100"/>
            </a:pPr>
            <a:r>
              <a:rPr lang="en-US" altLang="ja-JP" dirty="0"/>
              <a:t>     </a:t>
            </a:r>
            <a:r>
              <a:rPr lang="en-US" altLang="ja-JP" dirty="0" err="1"/>
              <a:t>lhu</a:t>
            </a:r>
            <a:endParaRPr kumimoji="1" lang="en-US" altLang="ja-JP"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3168352"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cxnSpLocks/>
          </p:cNvCxnSpPr>
          <p:nvPr/>
        </p:nvCxnSpPr>
        <p:spPr>
          <a:xfrm flipV="1">
            <a:off x="4240494" y="1610168"/>
            <a:ext cx="531303" cy="2654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[4:0]</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1781257" cy="523220"/>
          </a:xfrm>
          <a:prstGeom prst="rect">
            <a:avLst/>
          </a:prstGeom>
          <a:noFill/>
        </p:spPr>
        <p:txBody>
          <a:bodyPr wrap="none" rtlCol="0">
            <a:spAutoFit/>
          </a:bodyPr>
          <a:lstStyle/>
          <a:p>
            <a:r>
              <a:rPr lang="ja-JP" altLang="en-US" sz="2800" dirty="0"/>
              <a:t>ストア命令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391714" y="5099571"/>
            <a:ext cx="1172116" cy="923330"/>
          </a:xfrm>
          <a:prstGeom prst="rect">
            <a:avLst/>
          </a:prstGeom>
          <a:noFill/>
        </p:spPr>
        <p:txBody>
          <a:bodyPr wrap="none" rtlCol="0">
            <a:spAutoFit/>
          </a:bodyPr>
          <a:lstStyle/>
          <a:p>
            <a:r>
              <a:rPr kumimoji="1" lang="en-US" altLang="ja-JP" dirty="0"/>
              <a:t>000</a:t>
            </a:r>
            <a:r>
              <a:rPr kumimoji="1" lang="ja-JP" altLang="en-US" dirty="0"/>
              <a:t>　　</a:t>
            </a:r>
            <a:r>
              <a:rPr lang="en-US" altLang="ja-JP" dirty="0"/>
              <a:t>sb</a:t>
            </a:r>
            <a:endParaRPr kumimoji="1" lang="en-US" altLang="ja-JP" dirty="0"/>
          </a:p>
          <a:p>
            <a:r>
              <a:rPr lang="en-US" altLang="ja-JP" dirty="0"/>
              <a:t>001     </a:t>
            </a:r>
            <a:r>
              <a:rPr lang="en-US" altLang="ja-JP" dirty="0" err="1"/>
              <a:t>sh</a:t>
            </a:r>
            <a:endParaRPr kumimoji="1" lang="en-US" altLang="ja-JP" dirty="0"/>
          </a:p>
          <a:p>
            <a:r>
              <a:rPr lang="en-US" altLang="ja-JP" dirty="0"/>
              <a:t>010     </a:t>
            </a:r>
            <a:r>
              <a:rPr lang="en-US" altLang="ja-JP" dirty="0" err="1"/>
              <a:t>sw</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79704" y="4980887"/>
            <a:ext cx="1704667" cy="11436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Tree>
    <p:extLst>
      <p:ext uri="{BB962C8B-B14F-4D97-AF65-F5344CB8AC3E}">
        <p14:creationId xmlns:p14="http://schemas.microsoft.com/office/powerpoint/2010/main" val="1183522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EF22E46D-936C-45C0-829E-6190D1D91456}"/>
              </a:ext>
            </a:extLst>
          </p:cNvPr>
          <p:cNvSpPr txBox="1"/>
          <p:nvPr/>
        </p:nvSpPr>
        <p:spPr>
          <a:xfrm>
            <a:off x="395536" y="260648"/>
            <a:ext cx="1620957" cy="523220"/>
          </a:xfrm>
          <a:prstGeom prst="rect">
            <a:avLst/>
          </a:prstGeom>
          <a:noFill/>
        </p:spPr>
        <p:txBody>
          <a:bodyPr wrap="none" rtlCol="0">
            <a:spAutoFit/>
          </a:bodyPr>
          <a:lstStyle/>
          <a:p>
            <a:r>
              <a:rPr lang="ja-JP" altLang="en-US" sz="2800" dirty="0"/>
              <a:t>分岐命令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490255" y="1712762"/>
            <a:ext cx="1402948" cy="1754326"/>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beq</a:t>
            </a:r>
            <a:endParaRPr kumimoji="1" lang="en-US" altLang="ja-JP" dirty="0"/>
          </a:p>
          <a:p>
            <a:r>
              <a:rPr lang="en-US" altLang="ja-JP" dirty="0"/>
              <a:t>001     </a:t>
            </a:r>
            <a:r>
              <a:rPr lang="en-US" altLang="ja-JP" dirty="0" err="1"/>
              <a:t>bne</a:t>
            </a:r>
            <a:endParaRPr kumimoji="1" lang="en-US" altLang="ja-JP" dirty="0"/>
          </a:p>
          <a:p>
            <a:r>
              <a:rPr lang="en-US" altLang="ja-JP" dirty="0"/>
              <a:t>100     </a:t>
            </a:r>
            <a:r>
              <a:rPr lang="en-US" altLang="ja-JP" dirty="0" err="1"/>
              <a:t>blt</a:t>
            </a:r>
            <a:endParaRPr lang="en-US" altLang="ja-JP" dirty="0"/>
          </a:p>
          <a:p>
            <a:pPr marL="342900" indent="-342900">
              <a:buAutoNum type="arabicPlain" startAt="101"/>
            </a:pPr>
            <a:r>
              <a:rPr lang="en-US" altLang="ja-JP" dirty="0"/>
              <a:t>     </a:t>
            </a:r>
            <a:r>
              <a:rPr lang="en-US" altLang="ja-JP" dirty="0" err="1"/>
              <a:t>bge</a:t>
            </a:r>
            <a:endParaRPr lang="en-US" altLang="ja-JP" dirty="0"/>
          </a:p>
          <a:p>
            <a:pPr marL="342900" indent="-342900">
              <a:buAutoNum type="arabicPlain" startAt="110"/>
            </a:pPr>
            <a:r>
              <a:rPr lang="en-US" altLang="ja-JP" dirty="0"/>
              <a:t>     </a:t>
            </a:r>
            <a:r>
              <a:rPr lang="en-US" altLang="ja-JP" dirty="0" err="1"/>
              <a:t>bltu</a:t>
            </a:r>
            <a:endParaRPr lang="en-US" altLang="ja-JP" dirty="0"/>
          </a:p>
          <a:p>
            <a:pPr marL="342900" indent="-342900">
              <a:buAutoNum type="arabicPlain" startAt="110"/>
            </a:pPr>
            <a:r>
              <a:rPr lang="en-US" altLang="ja-JP" dirty="0"/>
              <a:t>     </a:t>
            </a:r>
            <a:r>
              <a:rPr lang="en-US" altLang="ja-JP" dirty="0" err="1"/>
              <a:t>bgeu</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196717" y="1594078"/>
            <a:ext cx="1686195" cy="2016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870338" y="1359421"/>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683530" y="795238"/>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[12,10:5]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[4:1,11]</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402729" y="414536"/>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nvGrpSpPr>
          <p:cNvPr id="22" name="グループ化 21">
            <a:extLst>
              <a:ext uri="{FF2B5EF4-FFF2-40B4-BE49-F238E27FC236}">
                <a16:creationId xmlns:a16="http://schemas.microsoft.com/office/drawing/2014/main" id="{151F3D5E-5916-4859-8862-2B346A202D29}"/>
              </a:ext>
            </a:extLst>
          </p:cNvPr>
          <p:cNvGrpSpPr/>
          <p:nvPr/>
        </p:nvGrpSpPr>
        <p:grpSpPr>
          <a:xfrm>
            <a:off x="683530" y="3702840"/>
            <a:ext cx="7083355" cy="504056"/>
            <a:chOff x="611560" y="1117564"/>
            <a:chExt cx="7083355" cy="504056"/>
          </a:xfrm>
        </p:grpSpPr>
        <p:sp>
          <p:nvSpPr>
            <p:cNvPr id="26" name="正方形/長方形 25">
              <a:extLst>
                <a:ext uri="{FF2B5EF4-FFF2-40B4-BE49-F238E27FC236}">
                  <a16:creationId xmlns:a16="http://schemas.microsoft.com/office/drawing/2014/main" id="{5B768C4F-335A-4EE4-8B43-D716CDE2B77C}"/>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a:t>
              </a:r>
              <a:r>
                <a:rPr lang="en-US" altLang="ja-JP" dirty="0">
                  <a:solidFill>
                    <a:schemeClr val="tx1"/>
                  </a:solidFill>
                </a:rPr>
                <a:t>3</a:t>
              </a:r>
              <a:r>
                <a:rPr kumimoji="1" lang="en-US" altLang="ja-JP" dirty="0">
                  <a:solidFill>
                    <a:schemeClr val="tx1"/>
                  </a:solidFill>
                </a:rPr>
                <a:t>1:12]</a:t>
              </a:r>
              <a:endParaRPr kumimoji="1" lang="ja-JP" altLang="en-US" dirty="0">
                <a:solidFill>
                  <a:schemeClr val="tx1"/>
                </a:solidFill>
              </a:endParaRPr>
            </a:p>
          </p:txBody>
        </p:sp>
        <p:sp>
          <p:nvSpPr>
            <p:cNvPr id="29" name="正方形/長方形 28">
              <a:extLst>
                <a:ext uri="{FF2B5EF4-FFF2-40B4-BE49-F238E27FC236}">
                  <a16:creationId xmlns:a16="http://schemas.microsoft.com/office/drawing/2014/main" id="{A633AC95-A527-4BA2-9462-8267394E9491}"/>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B41F5736-E9C5-4BFD-8D2C-D2B684ED78B3}"/>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0110111</a:t>
              </a:r>
              <a:endParaRPr kumimoji="1" lang="ja-JP" altLang="en-US" dirty="0">
                <a:solidFill>
                  <a:schemeClr val="tx1"/>
                </a:solidFill>
              </a:endParaRPr>
            </a:p>
          </p:txBody>
        </p:sp>
      </p:grpSp>
      <p:sp>
        <p:nvSpPr>
          <p:cNvPr id="3" name="テキスト ボックス 2">
            <a:extLst>
              <a:ext uri="{FF2B5EF4-FFF2-40B4-BE49-F238E27FC236}">
                <a16:creationId xmlns:a16="http://schemas.microsoft.com/office/drawing/2014/main" id="{F87942CD-5BFC-485B-A487-0CE89C8C284B}"/>
              </a:ext>
            </a:extLst>
          </p:cNvPr>
          <p:cNvSpPr txBox="1"/>
          <p:nvPr/>
        </p:nvSpPr>
        <p:spPr>
          <a:xfrm>
            <a:off x="574270" y="3223357"/>
            <a:ext cx="1263487" cy="523220"/>
          </a:xfrm>
          <a:prstGeom prst="rect">
            <a:avLst/>
          </a:prstGeom>
          <a:noFill/>
        </p:spPr>
        <p:txBody>
          <a:bodyPr wrap="none" rtlCol="0">
            <a:spAutoFit/>
          </a:bodyPr>
          <a:lstStyle/>
          <a:p>
            <a:r>
              <a:rPr lang="en-US" altLang="ja-JP" sz="2800" dirty="0" err="1"/>
              <a:t>lui</a:t>
            </a:r>
            <a:r>
              <a:rPr lang="ja-JP" altLang="en-US" sz="2800" dirty="0"/>
              <a:t>命令</a:t>
            </a:r>
            <a:endParaRPr kumimoji="1" lang="ja-JP" altLang="en-US" sz="2800" dirty="0"/>
          </a:p>
        </p:txBody>
      </p:sp>
      <p:grpSp>
        <p:nvGrpSpPr>
          <p:cNvPr id="31" name="グループ化 30">
            <a:extLst>
              <a:ext uri="{FF2B5EF4-FFF2-40B4-BE49-F238E27FC236}">
                <a16:creationId xmlns:a16="http://schemas.microsoft.com/office/drawing/2014/main" id="{ED5C1448-C7F7-4735-9122-705FC270CAB2}"/>
              </a:ext>
            </a:extLst>
          </p:cNvPr>
          <p:cNvGrpSpPr/>
          <p:nvPr/>
        </p:nvGrpSpPr>
        <p:grpSpPr>
          <a:xfrm>
            <a:off x="655039" y="4759866"/>
            <a:ext cx="7083355" cy="504056"/>
            <a:chOff x="611560" y="1117564"/>
            <a:chExt cx="7083355" cy="504056"/>
          </a:xfrm>
        </p:grpSpPr>
        <p:sp>
          <p:nvSpPr>
            <p:cNvPr id="32" name="正方形/長方形 31">
              <a:extLst>
                <a:ext uri="{FF2B5EF4-FFF2-40B4-BE49-F238E27FC236}">
                  <a16:creationId xmlns:a16="http://schemas.microsoft.com/office/drawing/2014/main" id="{AC792230-48EC-4503-8B75-840ECF8A3BB2}"/>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[20,10:1,11,19:12]</a:t>
              </a:r>
              <a:endParaRPr kumimoji="1" lang="ja-JP" altLang="en-US" dirty="0">
                <a:solidFill>
                  <a:schemeClr val="tx1"/>
                </a:solidFill>
              </a:endParaRPr>
            </a:p>
          </p:txBody>
        </p:sp>
        <p:sp>
          <p:nvSpPr>
            <p:cNvPr id="33" name="正方形/長方形 32">
              <a:extLst>
                <a:ext uri="{FF2B5EF4-FFF2-40B4-BE49-F238E27FC236}">
                  <a16:creationId xmlns:a16="http://schemas.microsoft.com/office/drawing/2014/main" id="{DF306AA9-4AB8-4DB5-8A9D-8DAC771CCA08}"/>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4" name="正方形/長方形 33">
              <a:extLst>
                <a:ext uri="{FF2B5EF4-FFF2-40B4-BE49-F238E27FC236}">
                  <a16:creationId xmlns:a16="http://schemas.microsoft.com/office/drawing/2014/main" id="{0900B04E-D241-4C85-9B51-33FBBAD8546E}"/>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1101111</a:t>
              </a:r>
              <a:endParaRPr kumimoji="1" lang="ja-JP" altLang="en-US" dirty="0">
                <a:solidFill>
                  <a:schemeClr val="tx1"/>
                </a:solidFill>
              </a:endParaRPr>
            </a:p>
          </p:txBody>
        </p:sp>
      </p:grpSp>
      <p:grpSp>
        <p:nvGrpSpPr>
          <p:cNvPr id="38" name="グループ化 37">
            <a:extLst>
              <a:ext uri="{FF2B5EF4-FFF2-40B4-BE49-F238E27FC236}">
                <a16:creationId xmlns:a16="http://schemas.microsoft.com/office/drawing/2014/main" id="{515AC432-962C-48FC-A857-0AEE5ABE2AF3}"/>
              </a:ext>
            </a:extLst>
          </p:cNvPr>
          <p:cNvGrpSpPr/>
          <p:nvPr/>
        </p:nvGrpSpPr>
        <p:grpSpPr>
          <a:xfrm>
            <a:off x="650251" y="5823971"/>
            <a:ext cx="7083355" cy="504056"/>
            <a:chOff x="597441" y="4263765"/>
            <a:chExt cx="7083355" cy="504056"/>
          </a:xfrm>
        </p:grpSpPr>
        <p:sp>
          <p:nvSpPr>
            <p:cNvPr id="39" name="正方形/長方形 38">
              <a:extLst>
                <a:ext uri="{FF2B5EF4-FFF2-40B4-BE49-F238E27FC236}">
                  <a16:creationId xmlns:a16="http://schemas.microsoft.com/office/drawing/2014/main" id="{D62600D2-A6FB-488A-AF20-8F9C10103BA9}"/>
                </a:ext>
              </a:extLst>
            </p:cNvPr>
            <p:cNvSpPr/>
            <p:nvPr/>
          </p:nvSpPr>
          <p:spPr>
            <a:xfrm>
              <a:off x="597441" y="4263765"/>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40" name="正方形/長方形 39">
              <a:extLst>
                <a:ext uri="{FF2B5EF4-FFF2-40B4-BE49-F238E27FC236}">
                  <a16:creationId xmlns:a16="http://schemas.microsoft.com/office/drawing/2014/main" id="{31AD76AA-F0FF-4D5F-9FCB-1ABEA28D6DB1}"/>
                </a:ext>
              </a:extLst>
            </p:cNvPr>
            <p:cNvSpPr/>
            <p:nvPr/>
          </p:nvSpPr>
          <p:spPr>
            <a:xfrm>
              <a:off x="3410214" y="4263765"/>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1" name="正方形/長方形 40">
              <a:extLst>
                <a:ext uri="{FF2B5EF4-FFF2-40B4-BE49-F238E27FC236}">
                  <a16:creationId xmlns:a16="http://schemas.microsoft.com/office/drawing/2014/main" id="{5FB0C18E-A506-4792-92B2-D7186C022BAA}"/>
                </a:ext>
              </a:extLst>
            </p:cNvPr>
            <p:cNvSpPr/>
            <p:nvPr/>
          </p:nvSpPr>
          <p:spPr>
            <a:xfrm>
              <a:off x="4352201" y="4263765"/>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2" name="正方形/長方形 41">
              <a:extLst>
                <a:ext uri="{FF2B5EF4-FFF2-40B4-BE49-F238E27FC236}">
                  <a16:creationId xmlns:a16="http://schemas.microsoft.com/office/drawing/2014/main" id="{57F936A2-C71D-4D8D-8C67-8B9B89E86E1D}"/>
                </a:ext>
              </a:extLst>
            </p:cNvPr>
            <p:cNvSpPr/>
            <p:nvPr/>
          </p:nvSpPr>
          <p:spPr>
            <a:xfrm>
              <a:off x="5288305" y="4263765"/>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43" name="正方形/長方形 42">
              <a:extLst>
                <a:ext uri="{FF2B5EF4-FFF2-40B4-BE49-F238E27FC236}">
                  <a16:creationId xmlns:a16="http://schemas.microsoft.com/office/drawing/2014/main" id="{BE3C6CB2-A73D-4A85-8AA3-071699E57A7F}"/>
                </a:ext>
              </a:extLst>
            </p:cNvPr>
            <p:cNvSpPr/>
            <p:nvPr/>
          </p:nvSpPr>
          <p:spPr>
            <a:xfrm>
              <a:off x="6228870" y="4263765"/>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grpSp>
      <p:sp>
        <p:nvSpPr>
          <p:cNvPr id="44" name="テキスト ボックス 43">
            <a:extLst>
              <a:ext uri="{FF2B5EF4-FFF2-40B4-BE49-F238E27FC236}">
                <a16:creationId xmlns:a16="http://schemas.microsoft.com/office/drawing/2014/main" id="{49408ABA-E5E4-4FC9-B55D-435CED70F1E2}"/>
              </a:ext>
            </a:extLst>
          </p:cNvPr>
          <p:cNvSpPr txBox="1"/>
          <p:nvPr/>
        </p:nvSpPr>
        <p:spPr>
          <a:xfrm>
            <a:off x="599998" y="4243725"/>
            <a:ext cx="1263487" cy="523220"/>
          </a:xfrm>
          <a:prstGeom prst="rect">
            <a:avLst/>
          </a:prstGeom>
          <a:noFill/>
        </p:spPr>
        <p:txBody>
          <a:bodyPr wrap="none" rtlCol="0">
            <a:spAutoFit/>
          </a:bodyPr>
          <a:lstStyle/>
          <a:p>
            <a:r>
              <a:rPr lang="en-US" altLang="ja-JP" sz="2800" dirty="0" err="1"/>
              <a:t>jal</a:t>
            </a:r>
            <a:r>
              <a:rPr lang="ja-JP" altLang="en-US" sz="2800" dirty="0"/>
              <a:t>命令</a:t>
            </a:r>
            <a:endParaRPr kumimoji="1" lang="ja-JP" altLang="en-US" sz="2800" dirty="0"/>
          </a:p>
        </p:txBody>
      </p:sp>
      <p:sp>
        <p:nvSpPr>
          <p:cNvPr id="45" name="テキスト ボックス 44">
            <a:extLst>
              <a:ext uri="{FF2B5EF4-FFF2-40B4-BE49-F238E27FC236}">
                <a16:creationId xmlns:a16="http://schemas.microsoft.com/office/drawing/2014/main" id="{5321E288-AE40-46BD-9E5C-FF0D303C3E41}"/>
              </a:ext>
            </a:extLst>
          </p:cNvPr>
          <p:cNvSpPr txBox="1"/>
          <p:nvPr/>
        </p:nvSpPr>
        <p:spPr>
          <a:xfrm>
            <a:off x="625726" y="5264093"/>
            <a:ext cx="1383712" cy="523220"/>
          </a:xfrm>
          <a:prstGeom prst="rect">
            <a:avLst/>
          </a:prstGeom>
          <a:noFill/>
        </p:spPr>
        <p:txBody>
          <a:bodyPr wrap="none" rtlCol="0">
            <a:spAutoFit/>
          </a:bodyPr>
          <a:lstStyle/>
          <a:p>
            <a:r>
              <a:rPr lang="en-US" altLang="ja-JP" sz="2800" dirty="0" err="1"/>
              <a:t>jalr</a:t>
            </a:r>
            <a:r>
              <a:rPr lang="ja-JP" altLang="en-US" sz="2800" dirty="0"/>
              <a:t>命令</a:t>
            </a:r>
            <a:endParaRPr kumimoji="1" lang="ja-JP" altLang="en-US" sz="2800" dirty="0"/>
          </a:p>
        </p:txBody>
      </p:sp>
    </p:spTree>
    <p:extLst>
      <p:ext uri="{BB962C8B-B14F-4D97-AF65-F5344CB8AC3E}">
        <p14:creationId xmlns:p14="http://schemas.microsoft.com/office/powerpoint/2010/main" val="951821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直線コネクタ 66">
            <a:extLst>
              <a:ext uri="{FF2B5EF4-FFF2-40B4-BE49-F238E27FC236}">
                <a16:creationId xmlns:a16="http://schemas.microsoft.com/office/drawing/2014/main" id="{77450C61-A133-4EEC-9C4A-021333574F40}"/>
              </a:ext>
            </a:extLst>
          </p:cNvPr>
          <p:cNvCxnSpPr>
            <a:cxnSpLocks/>
          </p:cNvCxnSpPr>
          <p:nvPr/>
        </p:nvCxnSpPr>
        <p:spPr>
          <a:xfrm flipH="1" flipV="1">
            <a:off x="3281835" y="4638270"/>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E6C917F1-BBB9-46C9-908E-551BFA9C6BCF}"/>
              </a:ext>
            </a:extLst>
          </p:cNvPr>
          <p:cNvCxnSpPr>
            <a:cxnSpLocks/>
          </p:cNvCxnSpPr>
          <p:nvPr/>
        </p:nvCxnSpPr>
        <p:spPr>
          <a:xfrm flipH="1" flipV="1">
            <a:off x="4186700" y="4620567"/>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1438741" y="2724104"/>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rgbClr val="CCCC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3" name="四角形: 角を丸くする 2">
            <a:extLst>
              <a:ext uri="{FF2B5EF4-FFF2-40B4-BE49-F238E27FC236}">
                <a16:creationId xmlns:a16="http://schemas.microsoft.com/office/drawing/2014/main" id="{D1CFB7E8-963D-44CC-A234-5C3C57E1E3D7}"/>
              </a:ext>
            </a:extLst>
          </p:cNvPr>
          <p:cNvSpPr/>
          <p:nvPr/>
        </p:nvSpPr>
        <p:spPr>
          <a:xfrm>
            <a:off x="1445065" y="2724104"/>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93393B2-9DC5-4F05-9302-3F52FF1B5344}"/>
              </a:ext>
            </a:extLst>
          </p:cNvPr>
          <p:cNvSpPr txBox="1"/>
          <p:nvPr/>
        </p:nvSpPr>
        <p:spPr>
          <a:xfrm>
            <a:off x="1218168" y="2343402"/>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5" name="テキスト ボックス 4">
            <a:extLst>
              <a:ext uri="{FF2B5EF4-FFF2-40B4-BE49-F238E27FC236}">
                <a16:creationId xmlns:a16="http://schemas.microsoft.com/office/drawing/2014/main" id="{96AB771E-4857-451F-879C-801094A74D87}"/>
              </a:ext>
            </a:extLst>
          </p:cNvPr>
          <p:cNvSpPr txBox="1"/>
          <p:nvPr/>
        </p:nvSpPr>
        <p:spPr>
          <a:xfrm>
            <a:off x="1593101" y="2361523"/>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22" name="テキスト ボックス 21">
            <a:extLst>
              <a:ext uri="{FF2B5EF4-FFF2-40B4-BE49-F238E27FC236}">
                <a16:creationId xmlns:a16="http://schemas.microsoft.com/office/drawing/2014/main" id="{436BE6B8-5AEF-44DF-AEA1-741C14F416C2}"/>
              </a:ext>
            </a:extLst>
          </p:cNvPr>
          <p:cNvSpPr txBox="1"/>
          <p:nvPr/>
        </p:nvSpPr>
        <p:spPr>
          <a:xfrm>
            <a:off x="2968929" y="2368274"/>
            <a:ext cx="312906" cy="369332"/>
          </a:xfrm>
          <a:prstGeom prst="rect">
            <a:avLst/>
          </a:prstGeom>
          <a:noFill/>
        </p:spPr>
        <p:txBody>
          <a:bodyPr wrap="none" rtlCol="0">
            <a:spAutoFit/>
          </a:bodyPr>
          <a:lstStyle/>
          <a:p>
            <a:r>
              <a:rPr lang="en-US" altLang="ja-JP" dirty="0"/>
              <a:t>5</a:t>
            </a:r>
            <a:endParaRPr kumimoji="1" lang="ja-JP" altLang="en-US" dirty="0"/>
          </a:p>
        </p:txBody>
      </p:sp>
      <p:sp>
        <p:nvSpPr>
          <p:cNvPr id="29" name="正方形/長方形 28">
            <a:extLst>
              <a:ext uri="{FF2B5EF4-FFF2-40B4-BE49-F238E27FC236}">
                <a16:creationId xmlns:a16="http://schemas.microsoft.com/office/drawing/2014/main" id="{AC3E2281-172C-45D0-8DCD-5A6C71CBCAB9}"/>
              </a:ext>
            </a:extLst>
          </p:cNvPr>
          <p:cNvSpPr/>
          <p:nvPr/>
        </p:nvSpPr>
        <p:spPr>
          <a:xfrm>
            <a:off x="1449085" y="4120712"/>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7935364E-D706-4C4B-AAE1-88F418D79F64}"/>
              </a:ext>
            </a:extLst>
          </p:cNvPr>
          <p:cNvSpPr/>
          <p:nvPr/>
        </p:nvSpPr>
        <p:spPr>
          <a:xfrm>
            <a:off x="4261858" y="4120712"/>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31" name="正方形/長方形 30">
            <a:extLst>
              <a:ext uri="{FF2B5EF4-FFF2-40B4-BE49-F238E27FC236}">
                <a16:creationId xmlns:a16="http://schemas.microsoft.com/office/drawing/2014/main" id="{30DB8157-E5AC-4072-A18D-9B43C0E6A0BB}"/>
              </a:ext>
            </a:extLst>
          </p:cNvPr>
          <p:cNvSpPr/>
          <p:nvPr/>
        </p:nvSpPr>
        <p:spPr>
          <a:xfrm>
            <a:off x="5203845" y="4120712"/>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32" name="正方形/長方形 31">
            <a:extLst>
              <a:ext uri="{FF2B5EF4-FFF2-40B4-BE49-F238E27FC236}">
                <a16:creationId xmlns:a16="http://schemas.microsoft.com/office/drawing/2014/main" id="{FBF384A0-E173-40AC-ABA6-3D856C0D315D}"/>
              </a:ext>
            </a:extLst>
          </p:cNvPr>
          <p:cNvSpPr/>
          <p:nvPr/>
        </p:nvSpPr>
        <p:spPr>
          <a:xfrm>
            <a:off x="6139949" y="4120712"/>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3" name="正方形/長方形 32">
            <a:extLst>
              <a:ext uri="{FF2B5EF4-FFF2-40B4-BE49-F238E27FC236}">
                <a16:creationId xmlns:a16="http://schemas.microsoft.com/office/drawing/2014/main" id="{2684A7DB-465E-4BE0-8127-C14BCCBC1271}"/>
              </a:ext>
            </a:extLst>
          </p:cNvPr>
          <p:cNvSpPr/>
          <p:nvPr/>
        </p:nvSpPr>
        <p:spPr>
          <a:xfrm>
            <a:off x="7080514" y="4120712"/>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40" name="テキスト ボックス 39">
            <a:extLst>
              <a:ext uri="{FF2B5EF4-FFF2-40B4-BE49-F238E27FC236}">
                <a16:creationId xmlns:a16="http://schemas.microsoft.com/office/drawing/2014/main" id="{3DEE086E-4496-456E-8A51-9395DE583D1F}"/>
              </a:ext>
            </a:extLst>
          </p:cNvPr>
          <p:cNvSpPr txBox="1"/>
          <p:nvPr/>
        </p:nvSpPr>
        <p:spPr>
          <a:xfrm>
            <a:off x="1295348" y="3737878"/>
            <a:ext cx="424027" cy="369332"/>
          </a:xfrm>
          <a:prstGeom prst="rect">
            <a:avLst/>
          </a:prstGeom>
          <a:noFill/>
        </p:spPr>
        <p:txBody>
          <a:bodyPr wrap="none" rtlCol="0">
            <a:spAutoFit/>
          </a:bodyPr>
          <a:lstStyle/>
          <a:p>
            <a:r>
              <a:rPr kumimoji="1" lang="en-US" altLang="ja-JP" dirty="0"/>
              <a:t>11</a:t>
            </a:r>
            <a:endParaRPr kumimoji="1" lang="ja-JP" altLang="en-US" dirty="0"/>
          </a:p>
        </p:txBody>
      </p:sp>
      <p:cxnSp>
        <p:nvCxnSpPr>
          <p:cNvPr id="7" name="直線コネクタ 6">
            <a:extLst>
              <a:ext uri="{FF2B5EF4-FFF2-40B4-BE49-F238E27FC236}">
                <a16:creationId xmlns:a16="http://schemas.microsoft.com/office/drawing/2014/main" id="{8279B70E-FFA6-4588-99EF-4B49AE51505F}"/>
              </a:ext>
            </a:extLst>
          </p:cNvPr>
          <p:cNvCxnSpPr>
            <a:cxnSpLocks/>
          </p:cNvCxnSpPr>
          <p:nvPr/>
        </p:nvCxnSpPr>
        <p:spPr>
          <a:xfrm flipV="1">
            <a:off x="1593101" y="3186785"/>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52804B2D-E98E-45A5-B133-58515EC5AA43}"/>
              </a:ext>
            </a:extLst>
          </p:cNvPr>
          <p:cNvCxnSpPr>
            <a:cxnSpLocks/>
          </p:cNvCxnSpPr>
          <p:nvPr/>
        </p:nvCxnSpPr>
        <p:spPr>
          <a:xfrm flipV="1">
            <a:off x="3308725" y="3244494"/>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グループ化 41">
            <a:extLst>
              <a:ext uri="{FF2B5EF4-FFF2-40B4-BE49-F238E27FC236}">
                <a16:creationId xmlns:a16="http://schemas.microsoft.com/office/drawing/2014/main" id="{800ED76C-87CF-42DD-9F1E-1D559809CA8C}"/>
              </a:ext>
            </a:extLst>
          </p:cNvPr>
          <p:cNvGrpSpPr/>
          <p:nvPr/>
        </p:nvGrpSpPr>
        <p:grpSpPr>
          <a:xfrm>
            <a:off x="1426537" y="1326341"/>
            <a:ext cx="7083355" cy="510807"/>
            <a:chOff x="584989" y="5798513"/>
            <a:chExt cx="7083355" cy="510807"/>
          </a:xfrm>
        </p:grpSpPr>
        <p:sp>
          <p:nvSpPr>
            <p:cNvPr id="43" name="正方形/長方形 42">
              <a:extLst>
                <a:ext uri="{FF2B5EF4-FFF2-40B4-BE49-F238E27FC236}">
                  <a16:creationId xmlns:a16="http://schemas.microsoft.com/office/drawing/2014/main" id="{F3EC4521-565A-4E0D-A838-861940C0C4D2}"/>
                </a:ext>
              </a:extLst>
            </p:cNvPr>
            <p:cNvSpPr/>
            <p:nvPr/>
          </p:nvSpPr>
          <p:spPr>
            <a:xfrm>
              <a:off x="584989" y="5805264"/>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44" name="正方形/長方形 43">
              <a:extLst>
                <a:ext uri="{FF2B5EF4-FFF2-40B4-BE49-F238E27FC236}">
                  <a16:creationId xmlns:a16="http://schemas.microsoft.com/office/drawing/2014/main" id="{92A9D74C-995F-4943-A3FE-E30F8E4CA85F}"/>
                </a:ext>
              </a:extLst>
            </p:cNvPr>
            <p:cNvSpPr/>
            <p:nvPr/>
          </p:nvSpPr>
          <p:spPr>
            <a:xfrm>
              <a:off x="3397762" y="5805264"/>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5" name="正方形/長方形 44">
              <a:extLst>
                <a:ext uri="{FF2B5EF4-FFF2-40B4-BE49-F238E27FC236}">
                  <a16:creationId xmlns:a16="http://schemas.microsoft.com/office/drawing/2014/main" id="{CE8932C2-39B2-4C8F-8504-61F2B0975D66}"/>
                </a:ext>
              </a:extLst>
            </p:cNvPr>
            <p:cNvSpPr/>
            <p:nvPr/>
          </p:nvSpPr>
          <p:spPr>
            <a:xfrm>
              <a:off x="4339749" y="5805264"/>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6" name="正方形/長方形 45">
              <a:extLst>
                <a:ext uri="{FF2B5EF4-FFF2-40B4-BE49-F238E27FC236}">
                  <a16:creationId xmlns:a16="http://schemas.microsoft.com/office/drawing/2014/main" id="{D80981E1-F6CA-4856-816A-1D4C238933D0}"/>
                </a:ext>
              </a:extLst>
            </p:cNvPr>
            <p:cNvSpPr/>
            <p:nvPr/>
          </p:nvSpPr>
          <p:spPr>
            <a:xfrm>
              <a:off x="5275853" y="5805264"/>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47" name="正方形/長方形 46">
              <a:extLst>
                <a:ext uri="{FF2B5EF4-FFF2-40B4-BE49-F238E27FC236}">
                  <a16:creationId xmlns:a16="http://schemas.microsoft.com/office/drawing/2014/main" id="{2709985C-CB80-41D4-A36C-7E99F9B93EF3}"/>
                </a:ext>
              </a:extLst>
            </p:cNvPr>
            <p:cNvSpPr/>
            <p:nvPr/>
          </p:nvSpPr>
          <p:spPr>
            <a:xfrm>
              <a:off x="6216418" y="58052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48" name="正方形/長方形 47">
              <a:extLst>
                <a:ext uri="{FF2B5EF4-FFF2-40B4-BE49-F238E27FC236}">
                  <a16:creationId xmlns:a16="http://schemas.microsoft.com/office/drawing/2014/main" id="{D55E0827-6E3E-445E-BA43-B0890CBF8A2F}"/>
                </a:ext>
              </a:extLst>
            </p:cNvPr>
            <p:cNvSpPr/>
            <p:nvPr/>
          </p:nvSpPr>
          <p:spPr>
            <a:xfrm>
              <a:off x="2455374" y="5798513"/>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cxnSp>
        <p:nvCxnSpPr>
          <p:cNvPr id="49" name="直線コネクタ 48">
            <a:extLst>
              <a:ext uri="{FF2B5EF4-FFF2-40B4-BE49-F238E27FC236}">
                <a16:creationId xmlns:a16="http://schemas.microsoft.com/office/drawing/2014/main" id="{9F991921-7AD8-463D-A243-1F7B7894C016}"/>
              </a:ext>
            </a:extLst>
          </p:cNvPr>
          <p:cNvCxnSpPr>
            <a:cxnSpLocks/>
          </p:cNvCxnSpPr>
          <p:nvPr/>
        </p:nvCxnSpPr>
        <p:spPr>
          <a:xfrm flipH="1" flipV="1">
            <a:off x="3288892" y="1779923"/>
            <a:ext cx="5583" cy="994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DCD3EC8-7A9E-46B5-8FDE-9719E3688219}"/>
              </a:ext>
            </a:extLst>
          </p:cNvPr>
          <p:cNvCxnSpPr>
            <a:cxnSpLocks/>
          </p:cNvCxnSpPr>
          <p:nvPr/>
        </p:nvCxnSpPr>
        <p:spPr>
          <a:xfrm flipV="1">
            <a:off x="1578691"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四角形: 角を丸くする 50">
            <a:extLst>
              <a:ext uri="{FF2B5EF4-FFF2-40B4-BE49-F238E27FC236}">
                <a16:creationId xmlns:a16="http://schemas.microsoft.com/office/drawing/2014/main" id="{9EC7A798-19AA-489A-8687-49F0C2369105}"/>
              </a:ext>
            </a:extLst>
          </p:cNvPr>
          <p:cNvSpPr/>
          <p:nvPr/>
        </p:nvSpPr>
        <p:spPr>
          <a:xfrm>
            <a:off x="6909525" y="2724104"/>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35D0F13-412A-4266-915D-ECE433F69897}"/>
              </a:ext>
            </a:extLst>
          </p:cNvPr>
          <p:cNvSpPr txBox="1"/>
          <p:nvPr/>
        </p:nvSpPr>
        <p:spPr>
          <a:xfrm>
            <a:off x="6188474" y="2411596"/>
            <a:ext cx="45719" cy="369332"/>
          </a:xfrm>
          <a:prstGeom prst="rect">
            <a:avLst/>
          </a:prstGeom>
          <a:noFill/>
        </p:spPr>
        <p:txBody>
          <a:bodyPr wrap="square" rtlCol="0">
            <a:spAutoFit/>
          </a:bodyPr>
          <a:lstStyle/>
          <a:p>
            <a:r>
              <a:rPr lang="en-US" altLang="ja-JP" dirty="0"/>
              <a:t>4</a:t>
            </a:r>
            <a:endParaRPr kumimoji="1" lang="ja-JP" altLang="en-US" dirty="0"/>
          </a:p>
        </p:txBody>
      </p:sp>
      <p:sp>
        <p:nvSpPr>
          <p:cNvPr id="53" name="テキスト ボックス 52">
            <a:extLst>
              <a:ext uri="{FF2B5EF4-FFF2-40B4-BE49-F238E27FC236}">
                <a16:creationId xmlns:a16="http://schemas.microsoft.com/office/drawing/2014/main" id="{C0C1358C-C99E-47B8-A9F9-76B143DC810F}"/>
              </a:ext>
            </a:extLst>
          </p:cNvPr>
          <p:cNvSpPr txBox="1"/>
          <p:nvPr/>
        </p:nvSpPr>
        <p:spPr>
          <a:xfrm>
            <a:off x="6610942" y="2427639"/>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54" name="テキスト ボックス 53">
            <a:extLst>
              <a:ext uri="{FF2B5EF4-FFF2-40B4-BE49-F238E27FC236}">
                <a16:creationId xmlns:a16="http://schemas.microsoft.com/office/drawing/2014/main" id="{76ADC1F6-CC79-4292-9FD2-56F40C23D240}"/>
              </a:ext>
            </a:extLst>
          </p:cNvPr>
          <p:cNvSpPr txBox="1"/>
          <p:nvPr/>
        </p:nvSpPr>
        <p:spPr>
          <a:xfrm>
            <a:off x="6777677" y="2420888"/>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11" name="テキスト ボックス 10">
            <a:extLst>
              <a:ext uri="{FF2B5EF4-FFF2-40B4-BE49-F238E27FC236}">
                <a16:creationId xmlns:a16="http://schemas.microsoft.com/office/drawing/2014/main" id="{FF224493-D43D-4323-A206-749D365105DF}"/>
              </a:ext>
            </a:extLst>
          </p:cNvPr>
          <p:cNvSpPr txBox="1"/>
          <p:nvPr/>
        </p:nvSpPr>
        <p:spPr>
          <a:xfrm flipH="1">
            <a:off x="353361" y="1318258"/>
            <a:ext cx="941987" cy="461665"/>
          </a:xfrm>
          <a:prstGeom prst="rect">
            <a:avLst/>
          </a:prstGeom>
          <a:noFill/>
        </p:spPr>
        <p:txBody>
          <a:bodyPr wrap="square" rtlCol="0">
            <a:spAutoFit/>
          </a:bodyPr>
          <a:lstStyle/>
          <a:p>
            <a:r>
              <a:rPr lang="ja-JP" altLang="en-US" sz="2400" dirty="0"/>
              <a:t>ストア</a:t>
            </a:r>
            <a:endParaRPr kumimoji="1" lang="ja-JP" altLang="en-US" sz="2400" dirty="0"/>
          </a:p>
        </p:txBody>
      </p:sp>
      <p:sp>
        <p:nvSpPr>
          <p:cNvPr id="55" name="テキスト ボックス 54">
            <a:extLst>
              <a:ext uri="{FF2B5EF4-FFF2-40B4-BE49-F238E27FC236}">
                <a16:creationId xmlns:a16="http://schemas.microsoft.com/office/drawing/2014/main" id="{CF2B2504-2651-4DD2-B0F7-5C15C7E1EB11}"/>
              </a:ext>
            </a:extLst>
          </p:cNvPr>
          <p:cNvSpPr txBox="1"/>
          <p:nvPr/>
        </p:nvSpPr>
        <p:spPr>
          <a:xfrm flipH="1">
            <a:off x="314674" y="2697538"/>
            <a:ext cx="941987" cy="461665"/>
          </a:xfrm>
          <a:prstGeom prst="rect">
            <a:avLst/>
          </a:prstGeom>
          <a:noFill/>
        </p:spPr>
        <p:txBody>
          <a:bodyPr wrap="square" rtlCol="0">
            <a:spAutoFit/>
          </a:bodyPr>
          <a:lstStyle/>
          <a:p>
            <a:r>
              <a:rPr kumimoji="1" lang="ja-JP" altLang="en-US" sz="2400" dirty="0"/>
              <a:t>分岐</a:t>
            </a:r>
          </a:p>
        </p:txBody>
      </p:sp>
      <p:sp>
        <p:nvSpPr>
          <p:cNvPr id="56" name="テキスト ボックス 55">
            <a:extLst>
              <a:ext uri="{FF2B5EF4-FFF2-40B4-BE49-F238E27FC236}">
                <a16:creationId xmlns:a16="http://schemas.microsoft.com/office/drawing/2014/main" id="{DE858D84-1F40-411A-A77B-60E206F2AF7A}"/>
              </a:ext>
            </a:extLst>
          </p:cNvPr>
          <p:cNvSpPr txBox="1"/>
          <p:nvPr/>
        </p:nvSpPr>
        <p:spPr>
          <a:xfrm flipH="1">
            <a:off x="276181" y="3922544"/>
            <a:ext cx="941987" cy="1200329"/>
          </a:xfrm>
          <a:prstGeom prst="rect">
            <a:avLst/>
          </a:prstGeom>
          <a:noFill/>
        </p:spPr>
        <p:txBody>
          <a:bodyPr wrap="square" rtlCol="0">
            <a:spAutoFit/>
          </a:bodyPr>
          <a:lstStyle/>
          <a:p>
            <a:r>
              <a:rPr kumimoji="1" lang="ja-JP" altLang="en-US" sz="2400" dirty="0"/>
              <a:t>イミーディエイト</a:t>
            </a:r>
          </a:p>
        </p:txBody>
      </p:sp>
      <p:cxnSp>
        <p:nvCxnSpPr>
          <p:cNvPr id="57" name="直線コネクタ 56">
            <a:extLst>
              <a:ext uri="{FF2B5EF4-FFF2-40B4-BE49-F238E27FC236}">
                <a16:creationId xmlns:a16="http://schemas.microsoft.com/office/drawing/2014/main" id="{0AB91863-6846-4F0B-8A1E-9BC01C5A37F0}"/>
              </a:ext>
            </a:extLst>
          </p:cNvPr>
          <p:cNvCxnSpPr>
            <a:cxnSpLocks/>
          </p:cNvCxnSpPr>
          <p:nvPr/>
        </p:nvCxnSpPr>
        <p:spPr>
          <a:xfrm flipV="1">
            <a:off x="6877107" y="1830397"/>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5B7C1CB-317B-4BF6-8E94-3F14BEF8DE5E}"/>
              </a:ext>
            </a:extLst>
          </p:cNvPr>
          <p:cNvCxnSpPr>
            <a:cxnSpLocks/>
          </p:cNvCxnSpPr>
          <p:nvPr/>
        </p:nvCxnSpPr>
        <p:spPr>
          <a:xfrm flipV="1">
            <a:off x="6103112"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6DD6FCD0-0002-4A75-A8C7-EF8B8E5DE41C}"/>
              </a:ext>
            </a:extLst>
          </p:cNvPr>
          <p:cNvSpPr txBox="1"/>
          <p:nvPr/>
        </p:nvSpPr>
        <p:spPr>
          <a:xfrm>
            <a:off x="314674" y="184262"/>
            <a:ext cx="6556603" cy="523220"/>
          </a:xfrm>
          <a:prstGeom prst="rect">
            <a:avLst/>
          </a:prstGeom>
          <a:noFill/>
        </p:spPr>
        <p:txBody>
          <a:bodyPr wrap="none" rtlCol="0">
            <a:spAutoFit/>
          </a:bodyPr>
          <a:lstStyle/>
          <a:p>
            <a:r>
              <a:rPr lang="ja-JP" altLang="en-US" sz="2800" dirty="0"/>
              <a:t>分岐命令の飛び先フィールドシャフリング</a:t>
            </a:r>
            <a:endParaRPr kumimoji="1" lang="ja-JP" altLang="en-US" sz="2800" dirty="0"/>
          </a:p>
        </p:txBody>
      </p:sp>
      <p:grpSp>
        <p:nvGrpSpPr>
          <p:cNvPr id="60" name="グループ化 59">
            <a:extLst>
              <a:ext uri="{FF2B5EF4-FFF2-40B4-BE49-F238E27FC236}">
                <a16:creationId xmlns:a16="http://schemas.microsoft.com/office/drawing/2014/main" id="{1C32143D-BD35-4D7E-93E7-AC69446B2827}"/>
              </a:ext>
            </a:extLst>
          </p:cNvPr>
          <p:cNvGrpSpPr/>
          <p:nvPr/>
        </p:nvGrpSpPr>
        <p:grpSpPr>
          <a:xfrm>
            <a:off x="1415122" y="5246005"/>
            <a:ext cx="7083355" cy="504056"/>
            <a:chOff x="611560" y="1117564"/>
            <a:chExt cx="7083355" cy="504056"/>
          </a:xfrm>
        </p:grpSpPr>
        <p:sp>
          <p:nvSpPr>
            <p:cNvPr id="61" name="正方形/長方形 60">
              <a:extLst>
                <a:ext uri="{FF2B5EF4-FFF2-40B4-BE49-F238E27FC236}">
                  <a16:creationId xmlns:a16="http://schemas.microsoft.com/office/drawing/2014/main" id="{5C71FFCC-DAA3-49BC-B29A-5CC50E6CE9DE}"/>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2" name="正方形/長方形 61">
              <a:extLst>
                <a:ext uri="{FF2B5EF4-FFF2-40B4-BE49-F238E27FC236}">
                  <a16:creationId xmlns:a16="http://schemas.microsoft.com/office/drawing/2014/main" id="{8898912C-5F62-4254-957F-006D41548AF5}"/>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63" name="正方形/長方形 62">
              <a:extLst>
                <a:ext uri="{FF2B5EF4-FFF2-40B4-BE49-F238E27FC236}">
                  <a16:creationId xmlns:a16="http://schemas.microsoft.com/office/drawing/2014/main" id="{BE0DB6F5-1F5F-4D84-823D-67C6E0BC9401}"/>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1101111</a:t>
              </a:r>
              <a:endParaRPr kumimoji="1" lang="ja-JP" altLang="en-US" dirty="0">
                <a:solidFill>
                  <a:schemeClr val="tx1"/>
                </a:solidFill>
              </a:endParaRPr>
            </a:p>
          </p:txBody>
        </p:sp>
      </p:grpSp>
      <p:sp>
        <p:nvSpPr>
          <p:cNvPr id="64" name="テキスト ボックス 63">
            <a:extLst>
              <a:ext uri="{FF2B5EF4-FFF2-40B4-BE49-F238E27FC236}">
                <a16:creationId xmlns:a16="http://schemas.microsoft.com/office/drawing/2014/main" id="{B8061A10-E8D6-40D7-AB06-BA04B3BB803B}"/>
              </a:ext>
            </a:extLst>
          </p:cNvPr>
          <p:cNvSpPr txBox="1"/>
          <p:nvPr/>
        </p:nvSpPr>
        <p:spPr>
          <a:xfrm>
            <a:off x="387410" y="5286743"/>
            <a:ext cx="877163" cy="646331"/>
          </a:xfrm>
          <a:prstGeom prst="rect">
            <a:avLst/>
          </a:prstGeom>
          <a:noFill/>
        </p:spPr>
        <p:txBody>
          <a:bodyPr wrap="none" rtlCol="0">
            <a:spAutoFit/>
          </a:bodyPr>
          <a:lstStyle/>
          <a:p>
            <a:r>
              <a:rPr kumimoji="1" lang="en-US" altLang="ja-JP" dirty="0" err="1"/>
              <a:t>jal</a:t>
            </a:r>
            <a:r>
              <a:rPr kumimoji="1" lang="ja-JP" altLang="en-US" dirty="0"/>
              <a:t>命令</a:t>
            </a:r>
            <a:endParaRPr kumimoji="1" lang="en-US" altLang="ja-JP" dirty="0"/>
          </a:p>
          <a:p>
            <a:endParaRPr kumimoji="1" lang="ja-JP" altLang="en-US" dirty="0"/>
          </a:p>
        </p:txBody>
      </p:sp>
      <p:sp>
        <p:nvSpPr>
          <p:cNvPr id="65" name="四角形: 角を丸くする 64">
            <a:extLst>
              <a:ext uri="{FF2B5EF4-FFF2-40B4-BE49-F238E27FC236}">
                <a16:creationId xmlns:a16="http://schemas.microsoft.com/office/drawing/2014/main" id="{449E9964-DF5A-4C92-9E8C-BC65E31C0EA2}"/>
              </a:ext>
            </a:extLst>
          </p:cNvPr>
          <p:cNvSpPr/>
          <p:nvPr/>
        </p:nvSpPr>
        <p:spPr>
          <a:xfrm>
            <a:off x="1415122" y="5246005"/>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コネクタ 65">
            <a:extLst>
              <a:ext uri="{FF2B5EF4-FFF2-40B4-BE49-F238E27FC236}">
                <a16:creationId xmlns:a16="http://schemas.microsoft.com/office/drawing/2014/main" id="{F6394B88-6832-4829-8823-02920DA74017}"/>
              </a:ext>
            </a:extLst>
          </p:cNvPr>
          <p:cNvCxnSpPr>
            <a:cxnSpLocks/>
          </p:cNvCxnSpPr>
          <p:nvPr/>
        </p:nvCxnSpPr>
        <p:spPr>
          <a:xfrm flipV="1">
            <a:off x="1578691" y="465253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1BD959D0-9E16-4FDE-A0A0-B3A9195AC58A}"/>
              </a:ext>
            </a:extLst>
          </p:cNvPr>
          <p:cNvSpPr txBox="1"/>
          <p:nvPr/>
        </p:nvSpPr>
        <p:spPr>
          <a:xfrm>
            <a:off x="1218168" y="4896926"/>
            <a:ext cx="441146" cy="369332"/>
          </a:xfrm>
          <a:prstGeom prst="rect">
            <a:avLst/>
          </a:prstGeom>
          <a:noFill/>
        </p:spPr>
        <p:txBody>
          <a:bodyPr wrap="none" rtlCol="0">
            <a:spAutoFit/>
          </a:bodyPr>
          <a:lstStyle/>
          <a:p>
            <a:r>
              <a:rPr lang="en-US" altLang="ja-JP" dirty="0"/>
              <a:t>20</a:t>
            </a:r>
            <a:endParaRPr kumimoji="1" lang="ja-JP" altLang="en-US" dirty="0"/>
          </a:p>
        </p:txBody>
      </p:sp>
      <p:sp>
        <p:nvSpPr>
          <p:cNvPr id="69" name="テキスト ボックス 68">
            <a:extLst>
              <a:ext uri="{FF2B5EF4-FFF2-40B4-BE49-F238E27FC236}">
                <a16:creationId xmlns:a16="http://schemas.microsoft.com/office/drawing/2014/main" id="{194561F6-1634-4B0A-84CE-B182D032776E}"/>
              </a:ext>
            </a:extLst>
          </p:cNvPr>
          <p:cNvSpPr txBox="1"/>
          <p:nvPr/>
        </p:nvSpPr>
        <p:spPr>
          <a:xfrm>
            <a:off x="1567028" y="4869160"/>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70" name="テキスト ボックス 69">
            <a:extLst>
              <a:ext uri="{FF2B5EF4-FFF2-40B4-BE49-F238E27FC236}">
                <a16:creationId xmlns:a16="http://schemas.microsoft.com/office/drawing/2014/main" id="{B9AD3415-A357-4937-B456-64F7F02C907F}"/>
              </a:ext>
            </a:extLst>
          </p:cNvPr>
          <p:cNvSpPr txBox="1"/>
          <p:nvPr/>
        </p:nvSpPr>
        <p:spPr>
          <a:xfrm>
            <a:off x="3029329" y="4896926"/>
            <a:ext cx="312906" cy="369332"/>
          </a:xfrm>
          <a:prstGeom prst="rect">
            <a:avLst/>
          </a:prstGeom>
          <a:noFill/>
        </p:spPr>
        <p:txBody>
          <a:bodyPr wrap="none" rtlCol="0">
            <a:spAutoFit/>
          </a:bodyPr>
          <a:lstStyle/>
          <a:p>
            <a:r>
              <a:rPr lang="en-US" altLang="ja-JP" dirty="0"/>
              <a:t>5</a:t>
            </a:r>
            <a:endParaRPr kumimoji="1" lang="ja-JP" altLang="en-US" dirty="0"/>
          </a:p>
        </p:txBody>
      </p:sp>
      <p:sp>
        <p:nvSpPr>
          <p:cNvPr id="71" name="テキスト ボックス 70">
            <a:extLst>
              <a:ext uri="{FF2B5EF4-FFF2-40B4-BE49-F238E27FC236}">
                <a16:creationId xmlns:a16="http://schemas.microsoft.com/office/drawing/2014/main" id="{36C9BBC4-C469-4762-9962-37CBFDBB2511}"/>
              </a:ext>
            </a:extLst>
          </p:cNvPr>
          <p:cNvSpPr txBox="1"/>
          <p:nvPr/>
        </p:nvSpPr>
        <p:spPr>
          <a:xfrm>
            <a:off x="3916551" y="4917411"/>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72" name="四角形: 角を丸くする 71">
            <a:extLst>
              <a:ext uri="{FF2B5EF4-FFF2-40B4-BE49-F238E27FC236}">
                <a16:creationId xmlns:a16="http://schemas.microsoft.com/office/drawing/2014/main" id="{0201ACCD-B2D3-4B4E-A3E5-A3FF444276BE}"/>
              </a:ext>
            </a:extLst>
          </p:cNvPr>
          <p:cNvSpPr/>
          <p:nvPr/>
        </p:nvSpPr>
        <p:spPr>
          <a:xfrm>
            <a:off x="4155904" y="5259322"/>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B73CBAAA-17D9-4B9B-A46F-38D632A02D4E}"/>
              </a:ext>
            </a:extLst>
          </p:cNvPr>
          <p:cNvSpPr txBox="1"/>
          <p:nvPr/>
        </p:nvSpPr>
        <p:spPr>
          <a:xfrm>
            <a:off x="4048759" y="4917411"/>
            <a:ext cx="424027" cy="369332"/>
          </a:xfrm>
          <a:prstGeom prst="rect">
            <a:avLst/>
          </a:prstGeom>
          <a:noFill/>
        </p:spPr>
        <p:txBody>
          <a:bodyPr wrap="none" rtlCol="0">
            <a:spAutoFit/>
          </a:bodyPr>
          <a:lstStyle/>
          <a:p>
            <a:r>
              <a:rPr kumimoji="1" lang="en-US" altLang="ja-JP"/>
              <a:t>11</a:t>
            </a:r>
            <a:endParaRPr kumimoji="1" lang="ja-JP" altLang="en-US" dirty="0"/>
          </a:p>
        </p:txBody>
      </p:sp>
      <p:sp>
        <p:nvSpPr>
          <p:cNvPr id="75" name="テキスト ボックス 74">
            <a:extLst>
              <a:ext uri="{FF2B5EF4-FFF2-40B4-BE49-F238E27FC236}">
                <a16:creationId xmlns:a16="http://schemas.microsoft.com/office/drawing/2014/main" id="{2EC64A5F-2E31-4CB3-ABBD-C3270F0AB780}"/>
              </a:ext>
            </a:extLst>
          </p:cNvPr>
          <p:cNvSpPr txBox="1"/>
          <p:nvPr/>
        </p:nvSpPr>
        <p:spPr>
          <a:xfrm>
            <a:off x="4298480" y="4927983"/>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76" name="テキスト ボックス 75">
            <a:extLst>
              <a:ext uri="{FF2B5EF4-FFF2-40B4-BE49-F238E27FC236}">
                <a16:creationId xmlns:a16="http://schemas.microsoft.com/office/drawing/2014/main" id="{6DF686F2-962B-4196-9BB3-18CB088E1C86}"/>
              </a:ext>
            </a:extLst>
          </p:cNvPr>
          <p:cNvSpPr txBox="1"/>
          <p:nvPr/>
        </p:nvSpPr>
        <p:spPr>
          <a:xfrm>
            <a:off x="5787038" y="4869160"/>
            <a:ext cx="441146" cy="369332"/>
          </a:xfrm>
          <a:prstGeom prst="rect">
            <a:avLst/>
          </a:prstGeom>
          <a:noFill/>
        </p:spPr>
        <p:txBody>
          <a:bodyPr wrap="none" rtlCol="0">
            <a:spAutoFit/>
          </a:bodyPr>
          <a:lstStyle/>
          <a:p>
            <a:r>
              <a:rPr kumimoji="1" lang="en-US" altLang="ja-JP" dirty="0"/>
              <a:t>12</a:t>
            </a:r>
            <a:endParaRPr kumimoji="1" lang="ja-JP" altLang="en-US" dirty="0"/>
          </a:p>
        </p:txBody>
      </p:sp>
      <p:cxnSp>
        <p:nvCxnSpPr>
          <p:cNvPr id="81" name="直線コネクタ 80">
            <a:extLst>
              <a:ext uri="{FF2B5EF4-FFF2-40B4-BE49-F238E27FC236}">
                <a16:creationId xmlns:a16="http://schemas.microsoft.com/office/drawing/2014/main" id="{22DE29E8-D9EA-4BFA-945D-12154270ECC7}"/>
              </a:ext>
            </a:extLst>
          </p:cNvPr>
          <p:cNvCxnSpPr>
            <a:cxnSpLocks/>
          </p:cNvCxnSpPr>
          <p:nvPr/>
        </p:nvCxnSpPr>
        <p:spPr>
          <a:xfrm flipV="1">
            <a:off x="4310264" y="5795769"/>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1CF5D702-53EC-4D62-A6C5-D4965C572B6F}"/>
              </a:ext>
            </a:extLst>
          </p:cNvPr>
          <p:cNvCxnSpPr>
            <a:cxnSpLocks/>
          </p:cNvCxnSpPr>
          <p:nvPr/>
        </p:nvCxnSpPr>
        <p:spPr>
          <a:xfrm flipV="1">
            <a:off x="6094991" y="575757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64F09014-DC8F-4B83-8680-56EBFBBD810A}"/>
              </a:ext>
            </a:extLst>
          </p:cNvPr>
          <p:cNvGrpSpPr/>
          <p:nvPr/>
        </p:nvGrpSpPr>
        <p:grpSpPr>
          <a:xfrm>
            <a:off x="1426537" y="6353944"/>
            <a:ext cx="7083355" cy="504056"/>
            <a:chOff x="611560" y="1117564"/>
            <a:chExt cx="7083355" cy="504056"/>
          </a:xfrm>
        </p:grpSpPr>
        <p:sp>
          <p:nvSpPr>
            <p:cNvPr id="78" name="正方形/長方形 77">
              <a:extLst>
                <a:ext uri="{FF2B5EF4-FFF2-40B4-BE49-F238E27FC236}">
                  <a16:creationId xmlns:a16="http://schemas.microsoft.com/office/drawing/2014/main" id="{13627111-942D-41B0-BE2E-E5A508E8C494}"/>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9" name="正方形/長方形 78">
              <a:extLst>
                <a:ext uri="{FF2B5EF4-FFF2-40B4-BE49-F238E27FC236}">
                  <a16:creationId xmlns:a16="http://schemas.microsoft.com/office/drawing/2014/main" id="{8D02B6BF-98E1-4D69-A621-0C14F438CDF0}"/>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0" name="正方形/長方形 79">
              <a:extLst>
                <a:ext uri="{FF2B5EF4-FFF2-40B4-BE49-F238E27FC236}">
                  <a16:creationId xmlns:a16="http://schemas.microsoft.com/office/drawing/2014/main" id="{758BFB69-696C-466D-9DF1-FA0062BAD0F5}"/>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0010111</a:t>
              </a:r>
              <a:endParaRPr kumimoji="1" lang="ja-JP" altLang="en-US" dirty="0">
                <a:solidFill>
                  <a:schemeClr val="tx1"/>
                </a:solidFill>
              </a:endParaRPr>
            </a:p>
          </p:txBody>
        </p:sp>
      </p:grpSp>
      <p:sp>
        <p:nvSpPr>
          <p:cNvPr id="83" name="テキスト ボックス 82">
            <a:extLst>
              <a:ext uri="{FF2B5EF4-FFF2-40B4-BE49-F238E27FC236}">
                <a16:creationId xmlns:a16="http://schemas.microsoft.com/office/drawing/2014/main" id="{AE844D71-0798-4BDC-85B2-584698E1FB52}"/>
              </a:ext>
            </a:extLst>
          </p:cNvPr>
          <p:cNvSpPr txBox="1"/>
          <p:nvPr/>
        </p:nvSpPr>
        <p:spPr>
          <a:xfrm>
            <a:off x="418185" y="6130325"/>
            <a:ext cx="877163" cy="646331"/>
          </a:xfrm>
          <a:prstGeom prst="rect">
            <a:avLst/>
          </a:prstGeom>
          <a:noFill/>
        </p:spPr>
        <p:txBody>
          <a:bodyPr wrap="none" rtlCol="0">
            <a:spAutoFit/>
          </a:bodyPr>
          <a:lstStyle/>
          <a:p>
            <a:r>
              <a:rPr lang="en-US" altLang="ja-JP" dirty="0" err="1"/>
              <a:t>lui</a:t>
            </a:r>
            <a:r>
              <a:rPr kumimoji="1" lang="ja-JP" altLang="en-US" dirty="0"/>
              <a:t>命令</a:t>
            </a:r>
            <a:endParaRPr kumimoji="1" lang="en-US" altLang="ja-JP" dirty="0"/>
          </a:p>
          <a:p>
            <a:endParaRPr kumimoji="1" lang="ja-JP" altLang="en-US" dirty="0"/>
          </a:p>
        </p:txBody>
      </p:sp>
      <p:sp>
        <p:nvSpPr>
          <p:cNvPr id="84" name="四角形: 角を丸くする 83">
            <a:extLst>
              <a:ext uri="{FF2B5EF4-FFF2-40B4-BE49-F238E27FC236}">
                <a16:creationId xmlns:a16="http://schemas.microsoft.com/office/drawing/2014/main" id="{48577080-683C-459E-8C22-89A670CDF258}"/>
              </a:ext>
            </a:extLst>
          </p:cNvPr>
          <p:cNvSpPr/>
          <p:nvPr/>
        </p:nvSpPr>
        <p:spPr>
          <a:xfrm>
            <a:off x="1449085" y="41210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四角形: 角を丸くする 85">
            <a:extLst>
              <a:ext uri="{FF2B5EF4-FFF2-40B4-BE49-F238E27FC236}">
                <a16:creationId xmlns:a16="http://schemas.microsoft.com/office/drawing/2014/main" id="{4A3D8C45-47E4-43EC-AD2B-445B4392194A}"/>
              </a:ext>
            </a:extLst>
          </p:cNvPr>
          <p:cNvSpPr/>
          <p:nvPr/>
        </p:nvSpPr>
        <p:spPr>
          <a:xfrm>
            <a:off x="5934540" y="5266258"/>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86">
            <a:extLst>
              <a:ext uri="{FF2B5EF4-FFF2-40B4-BE49-F238E27FC236}">
                <a16:creationId xmlns:a16="http://schemas.microsoft.com/office/drawing/2014/main" id="{A2B0C644-BC7C-4758-B27A-5573DB0244F6}"/>
              </a:ext>
            </a:extLst>
          </p:cNvPr>
          <p:cNvSpPr/>
          <p:nvPr/>
        </p:nvSpPr>
        <p:spPr>
          <a:xfrm>
            <a:off x="5974897" y="6360880"/>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四角形: 角を丸くする 87">
            <a:extLst>
              <a:ext uri="{FF2B5EF4-FFF2-40B4-BE49-F238E27FC236}">
                <a16:creationId xmlns:a16="http://schemas.microsoft.com/office/drawing/2014/main" id="{01D34D82-D680-4E27-AE08-7A376A1A829D}"/>
              </a:ext>
            </a:extLst>
          </p:cNvPr>
          <p:cNvSpPr/>
          <p:nvPr/>
        </p:nvSpPr>
        <p:spPr>
          <a:xfrm>
            <a:off x="4144120" y="6349030"/>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044983-10AD-4275-9945-D1B7D278A186}"/>
              </a:ext>
            </a:extLst>
          </p:cNvPr>
          <p:cNvSpPr/>
          <p:nvPr/>
        </p:nvSpPr>
        <p:spPr>
          <a:xfrm>
            <a:off x="3272625" y="5259322"/>
            <a:ext cx="892489" cy="490739"/>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544180FA-D5F9-44DA-B9C1-4627E1A003BF}"/>
              </a:ext>
            </a:extLst>
          </p:cNvPr>
          <p:cNvSpPr txBox="1"/>
          <p:nvPr/>
        </p:nvSpPr>
        <p:spPr>
          <a:xfrm>
            <a:off x="3283590" y="4910359"/>
            <a:ext cx="312906" cy="369332"/>
          </a:xfrm>
          <a:prstGeom prst="rect">
            <a:avLst/>
          </a:prstGeom>
          <a:noFill/>
        </p:spPr>
        <p:txBody>
          <a:bodyPr wrap="none" rtlCol="0">
            <a:spAutoFit/>
          </a:bodyPr>
          <a:lstStyle/>
          <a:p>
            <a:r>
              <a:rPr kumimoji="1" lang="en-US" altLang="ja-JP" dirty="0"/>
              <a:t>4</a:t>
            </a:r>
            <a:endParaRPr kumimoji="1" lang="ja-JP" altLang="en-US" dirty="0"/>
          </a:p>
        </p:txBody>
      </p:sp>
      <p:sp>
        <p:nvSpPr>
          <p:cNvPr id="90" name="テキスト ボックス 89">
            <a:extLst>
              <a:ext uri="{FF2B5EF4-FFF2-40B4-BE49-F238E27FC236}">
                <a16:creationId xmlns:a16="http://schemas.microsoft.com/office/drawing/2014/main" id="{79C40D63-D4E9-41B2-9E44-1A9BA552E9C8}"/>
              </a:ext>
            </a:extLst>
          </p:cNvPr>
          <p:cNvSpPr txBox="1"/>
          <p:nvPr/>
        </p:nvSpPr>
        <p:spPr>
          <a:xfrm>
            <a:off x="4121632" y="3793086"/>
            <a:ext cx="377026" cy="369332"/>
          </a:xfrm>
          <a:prstGeom prst="rect">
            <a:avLst/>
          </a:prstGeom>
          <a:noFill/>
        </p:spPr>
        <p:txBody>
          <a:bodyPr wrap="none" rtlCol="0">
            <a:spAutoFit/>
          </a:bodyPr>
          <a:lstStyle/>
          <a:p>
            <a:r>
              <a:rPr kumimoji="1" lang="en-US" altLang="ja-JP" dirty="0"/>
              <a:t>0 </a:t>
            </a:r>
            <a:endParaRPr kumimoji="1" lang="ja-JP" altLang="en-US" dirty="0"/>
          </a:p>
        </p:txBody>
      </p:sp>
      <p:sp>
        <p:nvSpPr>
          <p:cNvPr id="14" name="正方形/長方形 13">
            <a:extLst>
              <a:ext uri="{FF2B5EF4-FFF2-40B4-BE49-F238E27FC236}">
                <a16:creationId xmlns:a16="http://schemas.microsoft.com/office/drawing/2014/main" id="{611BC354-78DC-4620-84C4-9C8EB41396E3}"/>
              </a:ext>
            </a:extLst>
          </p:cNvPr>
          <p:cNvSpPr/>
          <p:nvPr/>
        </p:nvSpPr>
        <p:spPr>
          <a:xfrm>
            <a:off x="1603364" y="4123789"/>
            <a:ext cx="1702453" cy="5116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4B2BD32E-139E-40A1-A417-AC071D3929DC}"/>
              </a:ext>
            </a:extLst>
          </p:cNvPr>
          <p:cNvSpPr/>
          <p:nvPr/>
        </p:nvSpPr>
        <p:spPr>
          <a:xfrm>
            <a:off x="1591167" y="5224123"/>
            <a:ext cx="1693076" cy="5478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B6E5D0FD-7EE4-41DA-877F-E7B7BAC9CD38}"/>
              </a:ext>
            </a:extLst>
          </p:cNvPr>
          <p:cNvSpPr/>
          <p:nvPr/>
        </p:nvSpPr>
        <p:spPr>
          <a:xfrm>
            <a:off x="1590514" y="1339726"/>
            <a:ext cx="1693076" cy="50179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四角形: 角を丸くする 92">
            <a:extLst>
              <a:ext uri="{FF2B5EF4-FFF2-40B4-BE49-F238E27FC236}">
                <a16:creationId xmlns:a16="http://schemas.microsoft.com/office/drawing/2014/main" id="{164D78D9-C93E-42D3-802B-1D39F672141C}"/>
              </a:ext>
            </a:extLst>
          </p:cNvPr>
          <p:cNvSpPr/>
          <p:nvPr/>
        </p:nvSpPr>
        <p:spPr>
          <a:xfrm>
            <a:off x="1424221" y="13519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F5A239E0-430A-47E4-9DC8-722BC690BFA6}"/>
              </a:ext>
            </a:extLst>
          </p:cNvPr>
          <p:cNvSpPr txBox="1"/>
          <p:nvPr/>
        </p:nvSpPr>
        <p:spPr>
          <a:xfrm>
            <a:off x="1241611" y="968001"/>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95" name="テキスト ボックス 94">
            <a:extLst>
              <a:ext uri="{FF2B5EF4-FFF2-40B4-BE49-F238E27FC236}">
                <a16:creationId xmlns:a16="http://schemas.microsoft.com/office/drawing/2014/main" id="{7ACEB5AE-D902-47F3-913E-8665F0987E50}"/>
              </a:ext>
            </a:extLst>
          </p:cNvPr>
          <p:cNvSpPr txBox="1"/>
          <p:nvPr/>
        </p:nvSpPr>
        <p:spPr>
          <a:xfrm>
            <a:off x="3008368" y="982578"/>
            <a:ext cx="312906" cy="369332"/>
          </a:xfrm>
          <a:prstGeom prst="rect">
            <a:avLst/>
          </a:prstGeom>
          <a:noFill/>
        </p:spPr>
        <p:txBody>
          <a:bodyPr wrap="none" rtlCol="0">
            <a:spAutoFit/>
          </a:bodyPr>
          <a:lstStyle/>
          <a:p>
            <a:r>
              <a:rPr lang="en-US" altLang="ja-JP" dirty="0"/>
              <a:t>5</a:t>
            </a:r>
            <a:endParaRPr kumimoji="1" lang="ja-JP" altLang="en-US" dirty="0"/>
          </a:p>
        </p:txBody>
      </p:sp>
      <p:sp>
        <p:nvSpPr>
          <p:cNvPr id="96" name="テキスト ボックス 95">
            <a:extLst>
              <a:ext uri="{FF2B5EF4-FFF2-40B4-BE49-F238E27FC236}">
                <a16:creationId xmlns:a16="http://schemas.microsoft.com/office/drawing/2014/main" id="{FC7E0C52-DA43-4337-9B72-30975DBEB4AB}"/>
              </a:ext>
            </a:extLst>
          </p:cNvPr>
          <p:cNvSpPr txBox="1"/>
          <p:nvPr/>
        </p:nvSpPr>
        <p:spPr>
          <a:xfrm>
            <a:off x="1643466" y="1052875"/>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97" name="四角形: 角を丸くする 96">
            <a:extLst>
              <a:ext uri="{FF2B5EF4-FFF2-40B4-BE49-F238E27FC236}">
                <a16:creationId xmlns:a16="http://schemas.microsoft.com/office/drawing/2014/main" id="{BCCE93B2-3A09-45FD-92A6-636C02247DDA}"/>
              </a:ext>
            </a:extLst>
          </p:cNvPr>
          <p:cNvSpPr/>
          <p:nvPr/>
        </p:nvSpPr>
        <p:spPr>
          <a:xfrm>
            <a:off x="6882990" y="1351910"/>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376CDE4D-517B-49B4-9A8A-6FAB48105096}"/>
              </a:ext>
            </a:extLst>
          </p:cNvPr>
          <p:cNvSpPr txBox="1"/>
          <p:nvPr/>
        </p:nvSpPr>
        <p:spPr>
          <a:xfrm>
            <a:off x="6165614" y="1068697"/>
            <a:ext cx="45719" cy="369332"/>
          </a:xfrm>
          <a:prstGeom prst="rect">
            <a:avLst/>
          </a:prstGeom>
          <a:noFill/>
        </p:spPr>
        <p:txBody>
          <a:bodyPr wrap="square" rtlCol="0">
            <a:spAutoFit/>
          </a:bodyPr>
          <a:lstStyle/>
          <a:p>
            <a:r>
              <a:rPr lang="en-US" altLang="ja-JP" dirty="0"/>
              <a:t>4</a:t>
            </a:r>
            <a:endParaRPr kumimoji="1" lang="ja-JP" altLang="en-US" dirty="0"/>
          </a:p>
        </p:txBody>
      </p:sp>
      <p:sp>
        <p:nvSpPr>
          <p:cNvPr id="99" name="テキスト ボックス 98">
            <a:extLst>
              <a:ext uri="{FF2B5EF4-FFF2-40B4-BE49-F238E27FC236}">
                <a16:creationId xmlns:a16="http://schemas.microsoft.com/office/drawing/2014/main" id="{A966F490-22CB-47D5-90B0-0361D8155556}"/>
              </a:ext>
            </a:extLst>
          </p:cNvPr>
          <p:cNvSpPr txBox="1"/>
          <p:nvPr/>
        </p:nvSpPr>
        <p:spPr>
          <a:xfrm>
            <a:off x="6638488" y="1068697"/>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100" name="テキスト ボックス 99">
            <a:extLst>
              <a:ext uri="{FF2B5EF4-FFF2-40B4-BE49-F238E27FC236}">
                <a16:creationId xmlns:a16="http://schemas.microsoft.com/office/drawing/2014/main" id="{95C6A574-3081-4F97-9D70-178E740C4479}"/>
              </a:ext>
            </a:extLst>
          </p:cNvPr>
          <p:cNvSpPr txBox="1"/>
          <p:nvPr/>
        </p:nvSpPr>
        <p:spPr>
          <a:xfrm>
            <a:off x="6803606" y="1030955"/>
            <a:ext cx="312906" cy="369332"/>
          </a:xfrm>
          <a:prstGeom prst="rect">
            <a:avLst/>
          </a:prstGeom>
          <a:noFill/>
        </p:spPr>
        <p:txBody>
          <a:bodyPr wrap="none" rtlCol="0">
            <a:spAutoFit/>
          </a:bodyPr>
          <a:lstStyle/>
          <a:p>
            <a:r>
              <a:rPr lang="en-US" altLang="ja-JP" dirty="0"/>
              <a:t>0</a:t>
            </a:r>
            <a:endParaRPr kumimoji="1" lang="ja-JP" altLang="en-US" dirty="0"/>
          </a:p>
        </p:txBody>
      </p:sp>
      <p:sp>
        <p:nvSpPr>
          <p:cNvPr id="101" name="正方形/長方形 100">
            <a:extLst>
              <a:ext uri="{FF2B5EF4-FFF2-40B4-BE49-F238E27FC236}">
                <a16:creationId xmlns:a16="http://schemas.microsoft.com/office/drawing/2014/main" id="{EFF967DD-3592-4AF0-B046-0E2D57B7ABA7}"/>
              </a:ext>
            </a:extLst>
          </p:cNvPr>
          <p:cNvSpPr/>
          <p:nvPr/>
        </p:nvSpPr>
        <p:spPr>
          <a:xfrm>
            <a:off x="6135488" y="1323386"/>
            <a:ext cx="744561" cy="520513"/>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四角形: 角を丸くする 101">
            <a:extLst>
              <a:ext uri="{FF2B5EF4-FFF2-40B4-BE49-F238E27FC236}">
                <a16:creationId xmlns:a16="http://schemas.microsoft.com/office/drawing/2014/main" id="{4DFA5BF6-CCF4-400D-8ECE-EC6351F80FD4}"/>
              </a:ext>
            </a:extLst>
          </p:cNvPr>
          <p:cNvSpPr/>
          <p:nvPr/>
        </p:nvSpPr>
        <p:spPr>
          <a:xfrm>
            <a:off x="4152846" y="4120414"/>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a:extLst>
              <a:ext uri="{FF2B5EF4-FFF2-40B4-BE49-F238E27FC236}">
                <a16:creationId xmlns:a16="http://schemas.microsoft.com/office/drawing/2014/main" id="{61021F08-0BF0-4A9B-8AD3-748BC21D9F0F}"/>
              </a:ext>
            </a:extLst>
          </p:cNvPr>
          <p:cNvSpPr/>
          <p:nvPr/>
        </p:nvSpPr>
        <p:spPr>
          <a:xfrm>
            <a:off x="3306496" y="4115115"/>
            <a:ext cx="886663" cy="509355"/>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F334C965-5160-4EAE-9284-8FC2A78C9AB2}"/>
              </a:ext>
            </a:extLst>
          </p:cNvPr>
          <p:cNvSpPr txBox="1"/>
          <p:nvPr/>
        </p:nvSpPr>
        <p:spPr>
          <a:xfrm>
            <a:off x="3248000" y="3819067"/>
            <a:ext cx="441146" cy="369332"/>
          </a:xfrm>
          <a:prstGeom prst="rect">
            <a:avLst/>
          </a:prstGeom>
          <a:noFill/>
        </p:spPr>
        <p:txBody>
          <a:bodyPr wrap="none" rtlCol="0">
            <a:spAutoFit/>
          </a:bodyPr>
          <a:lstStyle/>
          <a:p>
            <a:r>
              <a:rPr lang="en-US" altLang="ja-JP" dirty="0"/>
              <a:t>4 </a:t>
            </a:r>
            <a:r>
              <a:rPr kumimoji="1" lang="en-US" altLang="ja-JP" dirty="0"/>
              <a:t> </a:t>
            </a:r>
            <a:endParaRPr kumimoji="1" lang="ja-JP" altLang="en-US" dirty="0"/>
          </a:p>
        </p:txBody>
      </p:sp>
      <p:sp>
        <p:nvSpPr>
          <p:cNvPr id="105" name="テキスト ボックス 104">
            <a:extLst>
              <a:ext uri="{FF2B5EF4-FFF2-40B4-BE49-F238E27FC236}">
                <a16:creationId xmlns:a16="http://schemas.microsoft.com/office/drawing/2014/main" id="{F2D7FFEC-A305-4996-93A8-FB41E4E0611B}"/>
              </a:ext>
            </a:extLst>
          </p:cNvPr>
          <p:cNvSpPr txBox="1"/>
          <p:nvPr/>
        </p:nvSpPr>
        <p:spPr>
          <a:xfrm>
            <a:off x="3905095" y="3793086"/>
            <a:ext cx="377026" cy="369332"/>
          </a:xfrm>
          <a:prstGeom prst="rect">
            <a:avLst/>
          </a:prstGeom>
          <a:noFill/>
        </p:spPr>
        <p:txBody>
          <a:bodyPr wrap="none" rtlCol="0">
            <a:spAutoFit/>
          </a:bodyPr>
          <a:lstStyle/>
          <a:p>
            <a:r>
              <a:rPr lang="en-US" altLang="ja-JP" dirty="0"/>
              <a:t>1</a:t>
            </a:r>
            <a:r>
              <a:rPr kumimoji="1" lang="en-US" altLang="ja-JP" dirty="0"/>
              <a:t> </a:t>
            </a:r>
            <a:endParaRPr kumimoji="1" lang="ja-JP" altLang="en-US" dirty="0"/>
          </a:p>
        </p:txBody>
      </p:sp>
      <p:sp>
        <p:nvSpPr>
          <p:cNvPr id="106" name="テキスト ボックス 105">
            <a:extLst>
              <a:ext uri="{FF2B5EF4-FFF2-40B4-BE49-F238E27FC236}">
                <a16:creationId xmlns:a16="http://schemas.microsoft.com/office/drawing/2014/main" id="{0451B471-98D3-4EE7-AE0A-F96142CC3AC1}"/>
              </a:ext>
            </a:extLst>
          </p:cNvPr>
          <p:cNvSpPr txBox="1"/>
          <p:nvPr/>
        </p:nvSpPr>
        <p:spPr>
          <a:xfrm>
            <a:off x="5787038" y="5933074"/>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107" name="テキスト ボックス 106">
            <a:extLst>
              <a:ext uri="{FF2B5EF4-FFF2-40B4-BE49-F238E27FC236}">
                <a16:creationId xmlns:a16="http://schemas.microsoft.com/office/drawing/2014/main" id="{C8D121C1-F3D8-42DE-963E-3193C2B34885}"/>
              </a:ext>
            </a:extLst>
          </p:cNvPr>
          <p:cNvSpPr txBox="1"/>
          <p:nvPr/>
        </p:nvSpPr>
        <p:spPr>
          <a:xfrm>
            <a:off x="3972586" y="5997929"/>
            <a:ext cx="441146" cy="369332"/>
          </a:xfrm>
          <a:prstGeom prst="rect">
            <a:avLst/>
          </a:prstGeom>
          <a:noFill/>
        </p:spPr>
        <p:txBody>
          <a:bodyPr wrap="none" rtlCol="0">
            <a:spAutoFit/>
          </a:bodyPr>
          <a:lstStyle/>
          <a:p>
            <a:r>
              <a:rPr lang="en-US" altLang="ja-JP" dirty="0"/>
              <a:t>20</a:t>
            </a:r>
            <a:endParaRPr kumimoji="1" lang="ja-JP" altLang="en-US" dirty="0"/>
          </a:p>
        </p:txBody>
      </p:sp>
      <p:sp>
        <p:nvSpPr>
          <p:cNvPr id="108" name="テキスト ボックス 107">
            <a:extLst>
              <a:ext uri="{FF2B5EF4-FFF2-40B4-BE49-F238E27FC236}">
                <a16:creationId xmlns:a16="http://schemas.microsoft.com/office/drawing/2014/main" id="{FDE2FC63-A9A6-4FD2-AFF7-CEDD3BD3B2A4}"/>
              </a:ext>
            </a:extLst>
          </p:cNvPr>
          <p:cNvSpPr txBox="1"/>
          <p:nvPr/>
        </p:nvSpPr>
        <p:spPr>
          <a:xfrm>
            <a:off x="4247639" y="5997929"/>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109" name="テキスト ボックス 108">
            <a:extLst>
              <a:ext uri="{FF2B5EF4-FFF2-40B4-BE49-F238E27FC236}">
                <a16:creationId xmlns:a16="http://schemas.microsoft.com/office/drawing/2014/main" id="{92349725-EEC1-4B35-BA98-04D45C8A3F28}"/>
              </a:ext>
            </a:extLst>
          </p:cNvPr>
          <p:cNvSpPr txBox="1"/>
          <p:nvPr/>
        </p:nvSpPr>
        <p:spPr>
          <a:xfrm>
            <a:off x="5478779" y="488333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0" name="テキスト ボックス 109">
            <a:extLst>
              <a:ext uri="{FF2B5EF4-FFF2-40B4-BE49-F238E27FC236}">
                <a16:creationId xmlns:a16="http://schemas.microsoft.com/office/drawing/2014/main" id="{087B2E4D-5DE3-428C-8D5D-AE8CCF5507E5}"/>
              </a:ext>
            </a:extLst>
          </p:cNvPr>
          <p:cNvSpPr txBox="1"/>
          <p:nvPr/>
        </p:nvSpPr>
        <p:spPr>
          <a:xfrm>
            <a:off x="5455144" y="593654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1" name="テキスト ボックス 110">
            <a:extLst>
              <a:ext uri="{FF2B5EF4-FFF2-40B4-BE49-F238E27FC236}">
                <a16:creationId xmlns:a16="http://schemas.microsoft.com/office/drawing/2014/main" id="{7798DD60-1543-48A0-A885-A5009ECA8E23}"/>
              </a:ext>
            </a:extLst>
          </p:cNvPr>
          <p:cNvSpPr txBox="1"/>
          <p:nvPr/>
        </p:nvSpPr>
        <p:spPr>
          <a:xfrm>
            <a:off x="2956354" y="3815338"/>
            <a:ext cx="312906" cy="369332"/>
          </a:xfrm>
          <a:prstGeom prst="rect">
            <a:avLst/>
          </a:prstGeom>
          <a:noFill/>
        </p:spPr>
        <p:txBody>
          <a:bodyPr wrap="none" rtlCol="0">
            <a:spAutoFit/>
          </a:bodyPr>
          <a:lstStyle/>
          <a:p>
            <a:r>
              <a:rPr lang="en-US" altLang="ja-JP" dirty="0"/>
              <a:t>5</a:t>
            </a:r>
            <a:endParaRPr kumimoji="1" lang="ja-JP" altLang="en-US" dirty="0"/>
          </a:p>
        </p:txBody>
      </p:sp>
      <p:sp>
        <p:nvSpPr>
          <p:cNvPr id="20" name="正方形/長方形 19">
            <a:extLst>
              <a:ext uri="{FF2B5EF4-FFF2-40B4-BE49-F238E27FC236}">
                <a16:creationId xmlns:a16="http://schemas.microsoft.com/office/drawing/2014/main" id="{01FE42F9-9C1E-4852-A46F-19CC6BB32ADC}"/>
              </a:ext>
            </a:extLst>
          </p:cNvPr>
          <p:cNvSpPr/>
          <p:nvPr/>
        </p:nvSpPr>
        <p:spPr>
          <a:xfrm>
            <a:off x="4298480" y="5258746"/>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DCC07C7E-C89A-464D-A96B-B22C9E72288B}"/>
              </a:ext>
            </a:extLst>
          </p:cNvPr>
          <p:cNvSpPr/>
          <p:nvPr/>
        </p:nvSpPr>
        <p:spPr>
          <a:xfrm>
            <a:off x="4298480" y="6352315"/>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133007D2-17B7-443B-9CA4-B806768B4EAF}"/>
              </a:ext>
            </a:extLst>
          </p:cNvPr>
          <p:cNvSpPr txBox="1"/>
          <p:nvPr/>
        </p:nvSpPr>
        <p:spPr>
          <a:xfrm>
            <a:off x="3718869" y="6011245"/>
            <a:ext cx="441146" cy="369332"/>
          </a:xfrm>
          <a:prstGeom prst="rect">
            <a:avLst/>
          </a:prstGeom>
          <a:noFill/>
        </p:spPr>
        <p:txBody>
          <a:bodyPr wrap="none" rtlCol="0">
            <a:spAutoFit/>
          </a:bodyPr>
          <a:lstStyle/>
          <a:p>
            <a:r>
              <a:rPr lang="en-US" altLang="ja-JP" dirty="0"/>
              <a:t>21</a:t>
            </a:r>
            <a:endParaRPr kumimoji="1" lang="ja-JP" altLang="en-US" dirty="0"/>
          </a:p>
        </p:txBody>
      </p:sp>
      <p:sp>
        <p:nvSpPr>
          <p:cNvPr id="114" name="テキスト ボックス 113">
            <a:extLst>
              <a:ext uri="{FF2B5EF4-FFF2-40B4-BE49-F238E27FC236}">
                <a16:creationId xmlns:a16="http://schemas.microsoft.com/office/drawing/2014/main" id="{6514F67E-4494-430A-938A-C0A0A802BEFD}"/>
              </a:ext>
            </a:extLst>
          </p:cNvPr>
          <p:cNvSpPr txBox="1"/>
          <p:nvPr/>
        </p:nvSpPr>
        <p:spPr>
          <a:xfrm>
            <a:off x="1305692" y="6011245"/>
            <a:ext cx="441146" cy="369332"/>
          </a:xfrm>
          <a:prstGeom prst="rect">
            <a:avLst/>
          </a:prstGeom>
          <a:noFill/>
        </p:spPr>
        <p:txBody>
          <a:bodyPr wrap="none" rtlCol="0">
            <a:spAutoFit/>
          </a:bodyPr>
          <a:lstStyle/>
          <a:p>
            <a:r>
              <a:rPr lang="en-US" altLang="ja-JP" dirty="0"/>
              <a:t>31</a:t>
            </a:r>
            <a:endParaRPr kumimoji="1" lang="ja-JP" altLang="en-US" dirty="0"/>
          </a:p>
        </p:txBody>
      </p:sp>
      <p:sp>
        <p:nvSpPr>
          <p:cNvPr id="115" name="テキスト ボックス 114">
            <a:extLst>
              <a:ext uri="{FF2B5EF4-FFF2-40B4-BE49-F238E27FC236}">
                <a16:creationId xmlns:a16="http://schemas.microsoft.com/office/drawing/2014/main" id="{501D1E6F-E160-4F96-B751-5005C410E189}"/>
              </a:ext>
            </a:extLst>
          </p:cNvPr>
          <p:cNvSpPr txBox="1"/>
          <p:nvPr/>
        </p:nvSpPr>
        <p:spPr>
          <a:xfrm>
            <a:off x="8219534" y="544543"/>
            <a:ext cx="312906" cy="369332"/>
          </a:xfrm>
          <a:prstGeom prst="rect">
            <a:avLst/>
          </a:prstGeom>
          <a:noFill/>
        </p:spPr>
        <p:txBody>
          <a:bodyPr wrap="none" rtlCol="0">
            <a:spAutoFit/>
          </a:bodyPr>
          <a:lstStyle/>
          <a:p>
            <a:r>
              <a:rPr lang="en-US" altLang="ja-JP" dirty="0">
                <a:solidFill>
                  <a:srgbClr val="0066FF"/>
                </a:solidFill>
              </a:rPr>
              <a:t>0</a:t>
            </a:r>
            <a:endParaRPr kumimoji="1" lang="ja-JP" altLang="en-US" dirty="0">
              <a:solidFill>
                <a:srgbClr val="0066FF"/>
              </a:solidFill>
            </a:endParaRPr>
          </a:p>
        </p:txBody>
      </p:sp>
      <p:sp>
        <p:nvSpPr>
          <p:cNvPr id="116" name="テキスト ボックス 115">
            <a:extLst>
              <a:ext uri="{FF2B5EF4-FFF2-40B4-BE49-F238E27FC236}">
                <a16:creationId xmlns:a16="http://schemas.microsoft.com/office/drawing/2014/main" id="{CEE3B190-ABF1-4AAE-8FBC-17FB685AEAEC}"/>
              </a:ext>
            </a:extLst>
          </p:cNvPr>
          <p:cNvSpPr txBox="1"/>
          <p:nvPr/>
        </p:nvSpPr>
        <p:spPr>
          <a:xfrm>
            <a:off x="6803606" y="554419"/>
            <a:ext cx="312906" cy="369332"/>
          </a:xfrm>
          <a:prstGeom prst="rect">
            <a:avLst/>
          </a:prstGeom>
          <a:noFill/>
        </p:spPr>
        <p:txBody>
          <a:bodyPr wrap="none" rtlCol="0">
            <a:spAutoFit/>
          </a:bodyPr>
          <a:lstStyle/>
          <a:p>
            <a:r>
              <a:rPr lang="en-US" altLang="ja-JP" dirty="0">
                <a:solidFill>
                  <a:srgbClr val="0066FF"/>
                </a:solidFill>
              </a:rPr>
              <a:t>7</a:t>
            </a:r>
            <a:endParaRPr kumimoji="1" lang="ja-JP" altLang="en-US" dirty="0">
              <a:solidFill>
                <a:srgbClr val="0066FF"/>
              </a:solidFill>
            </a:endParaRPr>
          </a:p>
        </p:txBody>
      </p:sp>
      <p:sp>
        <p:nvSpPr>
          <p:cNvPr id="117" name="テキスト ボックス 116">
            <a:extLst>
              <a:ext uri="{FF2B5EF4-FFF2-40B4-BE49-F238E27FC236}">
                <a16:creationId xmlns:a16="http://schemas.microsoft.com/office/drawing/2014/main" id="{0148C9FC-22AF-4F6F-859F-27FE35ECD2D6}"/>
              </a:ext>
            </a:extLst>
          </p:cNvPr>
          <p:cNvSpPr txBox="1"/>
          <p:nvPr/>
        </p:nvSpPr>
        <p:spPr>
          <a:xfrm>
            <a:off x="5764446" y="577110"/>
            <a:ext cx="441146" cy="369332"/>
          </a:xfrm>
          <a:prstGeom prst="rect">
            <a:avLst/>
          </a:prstGeom>
          <a:noFill/>
        </p:spPr>
        <p:txBody>
          <a:bodyPr wrap="none" rtlCol="0">
            <a:spAutoFit/>
          </a:bodyPr>
          <a:lstStyle/>
          <a:p>
            <a:r>
              <a:rPr kumimoji="1" lang="en-US" altLang="ja-JP" dirty="0">
                <a:solidFill>
                  <a:srgbClr val="0066FF"/>
                </a:solidFill>
              </a:rPr>
              <a:t>1</a:t>
            </a:r>
            <a:r>
              <a:rPr lang="en-US" altLang="ja-JP" dirty="0">
                <a:solidFill>
                  <a:srgbClr val="0066FF"/>
                </a:solidFill>
              </a:rPr>
              <a:t>2</a:t>
            </a:r>
            <a:endParaRPr kumimoji="1" lang="ja-JP" altLang="en-US" dirty="0">
              <a:solidFill>
                <a:srgbClr val="0066FF"/>
              </a:solidFill>
            </a:endParaRPr>
          </a:p>
        </p:txBody>
      </p:sp>
      <p:sp>
        <p:nvSpPr>
          <p:cNvPr id="118" name="テキスト ボックス 117">
            <a:extLst>
              <a:ext uri="{FF2B5EF4-FFF2-40B4-BE49-F238E27FC236}">
                <a16:creationId xmlns:a16="http://schemas.microsoft.com/office/drawing/2014/main" id="{D88C9F6C-4807-46F5-83AF-73AAD448538F}"/>
              </a:ext>
            </a:extLst>
          </p:cNvPr>
          <p:cNvSpPr txBox="1"/>
          <p:nvPr/>
        </p:nvSpPr>
        <p:spPr>
          <a:xfrm>
            <a:off x="3893721" y="562839"/>
            <a:ext cx="441146" cy="369332"/>
          </a:xfrm>
          <a:prstGeom prst="rect">
            <a:avLst/>
          </a:prstGeom>
          <a:noFill/>
        </p:spPr>
        <p:txBody>
          <a:bodyPr wrap="none" rtlCol="0">
            <a:spAutoFit/>
          </a:bodyPr>
          <a:lstStyle/>
          <a:p>
            <a:r>
              <a:rPr lang="en-US" altLang="ja-JP" dirty="0">
                <a:solidFill>
                  <a:srgbClr val="0066FF"/>
                </a:solidFill>
              </a:rPr>
              <a:t>20</a:t>
            </a:r>
            <a:endParaRPr kumimoji="1" lang="ja-JP" altLang="en-US" dirty="0">
              <a:solidFill>
                <a:srgbClr val="0066FF"/>
              </a:solidFill>
            </a:endParaRPr>
          </a:p>
        </p:txBody>
      </p:sp>
      <p:sp>
        <p:nvSpPr>
          <p:cNvPr id="119" name="テキスト ボックス 118">
            <a:extLst>
              <a:ext uri="{FF2B5EF4-FFF2-40B4-BE49-F238E27FC236}">
                <a16:creationId xmlns:a16="http://schemas.microsoft.com/office/drawing/2014/main" id="{54BC7EB7-C5EB-4BD0-A593-38A10EFFE3DD}"/>
              </a:ext>
            </a:extLst>
          </p:cNvPr>
          <p:cNvSpPr txBox="1"/>
          <p:nvPr/>
        </p:nvSpPr>
        <p:spPr>
          <a:xfrm>
            <a:off x="4820524" y="562839"/>
            <a:ext cx="441146" cy="369332"/>
          </a:xfrm>
          <a:prstGeom prst="rect">
            <a:avLst/>
          </a:prstGeom>
          <a:noFill/>
        </p:spPr>
        <p:txBody>
          <a:bodyPr wrap="none" rtlCol="0">
            <a:spAutoFit/>
          </a:bodyPr>
          <a:lstStyle/>
          <a:p>
            <a:r>
              <a:rPr kumimoji="1" lang="en-US" altLang="ja-JP" dirty="0">
                <a:solidFill>
                  <a:srgbClr val="0066FF"/>
                </a:solidFill>
              </a:rPr>
              <a:t>15</a:t>
            </a:r>
            <a:endParaRPr kumimoji="1" lang="ja-JP" altLang="en-US" dirty="0">
              <a:solidFill>
                <a:srgbClr val="0066FF"/>
              </a:solidFill>
            </a:endParaRPr>
          </a:p>
        </p:txBody>
      </p:sp>
      <p:sp>
        <p:nvSpPr>
          <p:cNvPr id="120" name="テキスト ボックス 119">
            <a:extLst>
              <a:ext uri="{FF2B5EF4-FFF2-40B4-BE49-F238E27FC236}">
                <a16:creationId xmlns:a16="http://schemas.microsoft.com/office/drawing/2014/main" id="{FF8A6EAD-9089-422F-BB69-9B60980F5C84}"/>
              </a:ext>
            </a:extLst>
          </p:cNvPr>
          <p:cNvSpPr txBox="1"/>
          <p:nvPr/>
        </p:nvSpPr>
        <p:spPr>
          <a:xfrm>
            <a:off x="2883359" y="574546"/>
            <a:ext cx="441146" cy="369332"/>
          </a:xfrm>
          <a:prstGeom prst="rect">
            <a:avLst/>
          </a:prstGeom>
          <a:noFill/>
        </p:spPr>
        <p:txBody>
          <a:bodyPr wrap="none" rtlCol="0">
            <a:spAutoFit/>
          </a:bodyPr>
          <a:lstStyle/>
          <a:p>
            <a:r>
              <a:rPr lang="en-US" altLang="ja-JP" dirty="0">
                <a:solidFill>
                  <a:srgbClr val="0066FF"/>
                </a:solidFill>
              </a:rPr>
              <a:t>25</a:t>
            </a:r>
            <a:endParaRPr kumimoji="1" lang="ja-JP" altLang="en-US" dirty="0">
              <a:solidFill>
                <a:srgbClr val="0066FF"/>
              </a:solidFill>
            </a:endParaRPr>
          </a:p>
        </p:txBody>
      </p:sp>
      <p:sp>
        <p:nvSpPr>
          <p:cNvPr id="121" name="テキスト ボックス 120">
            <a:extLst>
              <a:ext uri="{FF2B5EF4-FFF2-40B4-BE49-F238E27FC236}">
                <a16:creationId xmlns:a16="http://schemas.microsoft.com/office/drawing/2014/main" id="{4F56158D-49F3-449B-896F-F95330B269D7}"/>
              </a:ext>
            </a:extLst>
          </p:cNvPr>
          <p:cNvSpPr txBox="1"/>
          <p:nvPr/>
        </p:nvSpPr>
        <p:spPr>
          <a:xfrm>
            <a:off x="1288527" y="611796"/>
            <a:ext cx="441146" cy="369332"/>
          </a:xfrm>
          <a:prstGeom prst="rect">
            <a:avLst/>
          </a:prstGeom>
          <a:noFill/>
        </p:spPr>
        <p:txBody>
          <a:bodyPr wrap="none" rtlCol="0">
            <a:spAutoFit/>
          </a:bodyPr>
          <a:lstStyle/>
          <a:p>
            <a:r>
              <a:rPr kumimoji="1" lang="en-US" altLang="ja-JP" dirty="0">
                <a:solidFill>
                  <a:srgbClr val="0066FF"/>
                </a:solidFill>
              </a:rPr>
              <a:t>31</a:t>
            </a:r>
            <a:endParaRPr kumimoji="1" lang="ja-JP" altLang="en-US" dirty="0">
              <a:solidFill>
                <a:srgbClr val="0066FF"/>
              </a:solidFill>
            </a:endParaRPr>
          </a:p>
        </p:txBody>
      </p:sp>
      <p:sp>
        <p:nvSpPr>
          <p:cNvPr id="122" name="テキスト ボックス 121">
            <a:extLst>
              <a:ext uri="{FF2B5EF4-FFF2-40B4-BE49-F238E27FC236}">
                <a16:creationId xmlns:a16="http://schemas.microsoft.com/office/drawing/2014/main" id="{4E6A7CFC-4350-43F4-A6AD-C9AF02FD12D7}"/>
              </a:ext>
            </a:extLst>
          </p:cNvPr>
          <p:cNvSpPr txBox="1"/>
          <p:nvPr/>
        </p:nvSpPr>
        <p:spPr>
          <a:xfrm>
            <a:off x="1567028" y="3758863"/>
            <a:ext cx="441146" cy="369332"/>
          </a:xfrm>
          <a:prstGeom prst="rect">
            <a:avLst/>
          </a:prstGeom>
          <a:noFill/>
        </p:spPr>
        <p:txBody>
          <a:bodyPr wrap="none" rtlCol="0">
            <a:spAutoFit/>
          </a:bodyPr>
          <a:lstStyle/>
          <a:p>
            <a:r>
              <a:rPr kumimoji="1" lang="en-US" altLang="ja-JP" dirty="0"/>
              <a:t>10</a:t>
            </a:r>
            <a:endParaRPr kumimoji="1" lang="ja-JP" altLang="en-US" dirty="0"/>
          </a:p>
        </p:txBody>
      </p:sp>
    </p:spTree>
    <p:extLst>
      <p:ext uri="{BB962C8B-B14F-4D97-AF65-F5344CB8AC3E}">
        <p14:creationId xmlns:p14="http://schemas.microsoft.com/office/powerpoint/2010/main" val="158120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A7173-6DAF-4410-8216-B2CAF1407212}"/>
              </a:ext>
            </a:extLst>
          </p:cNvPr>
          <p:cNvSpPr>
            <a:spLocks noGrp="1"/>
          </p:cNvSpPr>
          <p:nvPr>
            <p:ph type="title"/>
          </p:nvPr>
        </p:nvSpPr>
        <p:spPr/>
        <p:txBody>
          <a:bodyPr/>
          <a:lstStyle/>
          <a:p>
            <a:r>
              <a:rPr kumimoji="1" lang="en-US" altLang="ja-JP" dirty="0" err="1"/>
              <a:t>auipc</a:t>
            </a:r>
            <a:endParaRPr kumimoji="1" lang="ja-JP" altLang="en-US" dirty="0"/>
          </a:p>
        </p:txBody>
      </p:sp>
      <p:grpSp>
        <p:nvGrpSpPr>
          <p:cNvPr id="4" name="グループ化 3">
            <a:extLst>
              <a:ext uri="{FF2B5EF4-FFF2-40B4-BE49-F238E27FC236}">
                <a16:creationId xmlns:a16="http://schemas.microsoft.com/office/drawing/2014/main" id="{A31BC160-230E-431D-ABA1-2B04775F75AB}"/>
              </a:ext>
            </a:extLst>
          </p:cNvPr>
          <p:cNvGrpSpPr/>
          <p:nvPr/>
        </p:nvGrpSpPr>
        <p:grpSpPr>
          <a:xfrm>
            <a:off x="755576" y="1564413"/>
            <a:ext cx="7083355" cy="504056"/>
            <a:chOff x="611560" y="1117564"/>
            <a:chExt cx="7083355" cy="504056"/>
          </a:xfrm>
        </p:grpSpPr>
        <p:sp>
          <p:nvSpPr>
            <p:cNvPr id="5" name="正方形/長方形 4">
              <a:extLst>
                <a:ext uri="{FF2B5EF4-FFF2-40B4-BE49-F238E27FC236}">
                  <a16:creationId xmlns:a16="http://schemas.microsoft.com/office/drawing/2014/main" id="{C3875298-B2DD-4894-8792-72728358A9E6}"/>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a:t>
              </a:r>
              <a:r>
                <a:rPr lang="en-US" altLang="ja-JP" dirty="0">
                  <a:solidFill>
                    <a:schemeClr val="tx1"/>
                  </a:solidFill>
                </a:rPr>
                <a:t>3</a:t>
              </a:r>
              <a:r>
                <a:rPr kumimoji="1" lang="en-US" altLang="ja-JP" dirty="0">
                  <a:solidFill>
                    <a:schemeClr val="tx1"/>
                  </a:solidFill>
                </a:rPr>
                <a:t>1:12]</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15ED801A-E9BA-4FC9-A4F4-A16AA9C91CF7}"/>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14091C8-A91D-457F-90E0-B18A2BB9B346}"/>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0010111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3A3F32D8-6B32-44F5-AF62-C2D45926812A}"/>
              </a:ext>
            </a:extLst>
          </p:cNvPr>
          <p:cNvSpPr txBox="1"/>
          <p:nvPr/>
        </p:nvSpPr>
        <p:spPr>
          <a:xfrm>
            <a:off x="673325" y="1041193"/>
            <a:ext cx="5763116" cy="523220"/>
          </a:xfrm>
          <a:prstGeom prst="rect">
            <a:avLst/>
          </a:prstGeom>
          <a:noFill/>
        </p:spPr>
        <p:txBody>
          <a:bodyPr wrap="none" rtlCol="0">
            <a:spAutoFit/>
          </a:bodyPr>
          <a:lstStyle/>
          <a:p>
            <a:r>
              <a:rPr lang="en-US" altLang="ja-JP" sz="2800" dirty="0" err="1"/>
              <a:t>lui</a:t>
            </a:r>
            <a:r>
              <a:rPr lang="ja-JP" altLang="en-US" sz="2800" dirty="0"/>
              <a:t>命令と形式は同じ（</a:t>
            </a:r>
            <a:r>
              <a:rPr lang="en-US" altLang="ja-JP" sz="2800" dirty="0"/>
              <a:t>opcode</a:t>
            </a:r>
            <a:r>
              <a:rPr lang="ja-JP" altLang="en-US" sz="2800" dirty="0"/>
              <a:t>が違う）</a:t>
            </a:r>
            <a:endParaRPr kumimoji="1" lang="ja-JP" altLang="en-US" sz="2800" dirty="0"/>
          </a:p>
        </p:txBody>
      </p:sp>
      <p:sp>
        <p:nvSpPr>
          <p:cNvPr id="9" name="テキスト ボックス 8">
            <a:extLst>
              <a:ext uri="{FF2B5EF4-FFF2-40B4-BE49-F238E27FC236}">
                <a16:creationId xmlns:a16="http://schemas.microsoft.com/office/drawing/2014/main" id="{E40D6DF9-CEC2-426A-B7D9-99AEAA9B2A45}"/>
              </a:ext>
            </a:extLst>
          </p:cNvPr>
          <p:cNvSpPr txBox="1"/>
          <p:nvPr/>
        </p:nvSpPr>
        <p:spPr>
          <a:xfrm>
            <a:off x="160915" y="2327793"/>
            <a:ext cx="8994770" cy="4401205"/>
          </a:xfrm>
          <a:prstGeom prst="rect">
            <a:avLst/>
          </a:prstGeom>
          <a:noFill/>
        </p:spPr>
        <p:txBody>
          <a:bodyPr wrap="none" rtlCol="0">
            <a:spAutoFit/>
          </a:bodyPr>
          <a:lstStyle/>
          <a:p>
            <a:pPr marL="457200" indent="-457200">
              <a:buFont typeface="Arial" panose="020B0604020202020204" pitchFamily="34" charset="0"/>
              <a:buChar char="•"/>
            </a:pPr>
            <a:r>
              <a:rPr kumimoji="1" lang="en-US" altLang="ja-JP" sz="2800" dirty="0" err="1"/>
              <a:t>imm</a:t>
            </a:r>
            <a:r>
              <a:rPr kumimoji="1" lang="ja-JP" altLang="en-US" sz="2800" dirty="0"/>
              <a:t>を左に</a:t>
            </a:r>
            <a:r>
              <a:rPr kumimoji="1" lang="en-US" altLang="ja-JP" sz="2800" dirty="0"/>
              <a:t>12</a:t>
            </a:r>
            <a:r>
              <a:rPr kumimoji="1" lang="ja-JP" altLang="en-US" sz="2800" dirty="0"/>
              <a:t>ビットシフトして</a:t>
            </a:r>
            <a:r>
              <a:rPr kumimoji="1" lang="en-US" altLang="ja-JP" sz="2800" dirty="0"/>
              <a:t>pc</a:t>
            </a:r>
            <a:r>
              <a:rPr kumimoji="1" lang="ja-JP" altLang="en-US" sz="2800" dirty="0"/>
              <a:t>に加算し、結果を</a:t>
            </a:r>
            <a:r>
              <a:rPr kumimoji="1" lang="en-US" altLang="ja-JP" sz="2800" dirty="0"/>
              <a:t>x[</a:t>
            </a:r>
            <a:r>
              <a:rPr kumimoji="1" lang="en-US" altLang="ja-JP" sz="2800" dirty="0" err="1"/>
              <a:t>rd</a:t>
            </a:r>
            <a:r>
              <a:rPr kumimoji="1" lang="en-US" altLang="ja-JP" sz="2800" dirty="0"/>
              <a:t>]</a:t>
            </a:r>
            <a:r>
              <a:rPr kumimoji="1" lang="ja-JP" altLang="en-US" sz="2800" dirty="0"/>
              <a:t>に</a:t>
            </a:r>
            <a:endParaRPr kumimoji="1" lang="en-US" altLang="ja-JP" sz="2800" dirty="0"/>
          </a:p>
          <a:p>
            <a:r>
              <a:rPr lang="ja-JP" altLang="en-US" sz="2800" dirty="0"/>
              <a:t>　　書き込む</a:t>
            </a:r>
            <a:endParaRPr lang="en-US" altLang="ja-JP" sz="2800" dirty="0"/>
          </a:p>
          <a:p>
            <a:pPr marL="457200" indent="-457200">
              <a:buFont typeface="Arial" panose="020B0604020202020204" pitchFamily="34" charset="0"/>
              <a:buChar char="•"/>
            </a:pPr>
            <a:endParaRPr kumimoji="1" lang="en-US" altLang="ja-JP" sz="2800" dirty="0"/>
          </a:p>
          <a:p>
            <a:pPr marL="457200" indent="-457200">
              <a:buFont typeface="Arial" panose="020B0604020202020204" pitchFamily="34" charset="0"/>
              <a:buChar char="•"/>
            </a:pPr>
            <a:r>
              <a:rPr lang="ja-JP" altLang="en-US" sz="2800" dirty="0"/>
              <a:t>飛び先に細工をした後</a:t>
            </a:r>
            <a:r>
              <a:rPr kumimoji="1" lang="en-US" altLang="ja-JP" sz="2800" dirty="0" err="1"/>
              <a:t>jalr</a:t>
            </a:r>
            <a:r>
              <a:rPr kumimoji="1" lang="ja-JP" altLang="en-US" sz="2800" dirty="0"/>
              <a:t>を使ってサブルーチンコール</a:t>
            </a:r>
            <a:endParaRPr kumimoji="1" lang="en-US" altLang="ja-JP" sz="2800" dirty="0"/>
          </a:p>
          <a:p>
            <a:pPr marL="457200" indent="-457200">
              <a:buFont typeface="Arial" panose="020B0604020202020204" pitchFamily="34" charset="0"/>
              <a:buChar char="•"/>
            </a:pPr>
            <a:r>
              <a:rPr kumimoji="1" lang="en-US" altLang="ja-JP" sz="2800" dirty="0"/>
              <a:t>PC</a:t>
            </a:r>
            <a:r>
              <a:rPr lang="ja-JP" altLang="en-US" sz="2800" dirty="0"/>
              <a:t>をレジスタに読み込む</a:t>
            </a:r>
            <a:endParaRPr lang="en-US" altLang="ja-JP" sz="2800" dirty="0"/>
          </a:p>
          <a:p>
            <a:pPr marL="457200" indent="-457200">
              <a:buFont typeface="Arial" panose="020B0604020202020204" pitchFamily="34" charset="0"/>
              <a:buChar char="•"/>
            </a:pPr>
            <a:endParaRPr lang="en-US" altLang="ja-JP" sz="2800" dirty="0"/>
          </a:p>
          <a:p>
            <a:pPr marL="457200" indent="-457200">
              <a:buFont typeface="Arial" panose="020B0604020202020204" pitchFamily="34" charset="0"/>
              <a:buChar char="•"/>
            </a:pPr>
            <a:r>
              <a:rPr lang="ja-JP" altLang="en-US" sz="2800" dirty="0"/>
              <a:t>他にも</a:t>
            </a:r>
            <a:r>
              <a:rPr lang="en-US" altLang="ja-JP" sz="2800" dirty="0"/>
              <a:t>fence</a:t>
            </a:r>
            <a:r>
              <a:rPr lang="ja-JP" altLang="en-US" sz="2800" dirty="0"/>
              <a:t>、</a:t>
            </a:r>
            <a:r>
              <a:rPr lang="en-US" altLang="ja-JP" sz="2800" dirty="0" err="1"/>
              <a:t>csr</a:t>
            </a:r>
            <a:r>
              <a:rPr lang="ja-JP" altLang="en-US" sz="2800" dirty="0"/>
              <a:t>、</a:t>
            </a:r>
            <a:r>
              <a:rPr lang="en-US" altLang="ja-JP" sz="2800" dirty="0" err="1"/>
              <a:t>ebreak</a:t>
            </a:r>
            <a:r>
              <a:rPr lang="en-US" altLang="ja-JP" sz="2800" dirty="0"/>
              <a:t>, </a:t>
            </a:r>
            <a:r>
              <a:rPr lang="en-US" altLang="ja-JP" sz="2800" dirty="0" err="1"/>
              <a:t>ecall</a:t>
            </a:r>
            <a:r>
              <a:rPr lang="ja-JP" altLang="en-US" sz="2800" dirty="0"/>
              <a:t>など制御用の命令が</a:t>
            </a:r>
            <a:endParaRPr lang="en-US" altLang="ja-JP" sz="2800" dirty="0"/>
          </a:p>
          <a:p>
            <a:r>
              <a:rPr lang="ja-JP" altLang="en-US" sz="2800" dirty="0"/>
              <a:t>　　用意されている</a:t>
            </a:r>
            <a:endParaRPr lang="en-US" altLang="ja-JP" sz="2800" dirty="0"/>
          </a:p>
          <a:p>
            <a:pPr marL="457200" indent="-457200">
              <a:buFont typeface="Arial" panose="020B0604020202020204" pitchFamily="34" charset="0"/>
              <a:buChar char="•"/>
            </a:pPr>
            <a:endParaRPr lang="en-US" altLang="ja-JP" sz="2800" dirty="0"/>
          </a:p>
          <a:p>
            <a:endParaRPr kumimoji="1" lang="ja-JP" altLang="en-US" sz="2800" dirty="0"/>
          </a:p>
        </p:txBody>
      </p:sp>
    </p:spTree>
    <p:extLst>
      <p:ext uri="{BB962C8B-B14F-4D97-AF65-F5344CB8AC3E}">
        <p14:creationId xmlns:p14="http://schemas.microsoft.com/office/powerpoint/2010/main" val="2859627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2A4E81-790E-43B1-B6BD-3BDCCE0A41A3}"/>
              </a:ext>
            </a:extLst>
          </p:cNvPr>
          <p:cNvSpPr>
            <a:spLocks noGrp="1"/>
          </p:cNvSpPr>
          <p:nvPr>
            <p:ph type="title"/>
          </p:nvPr>
        </p:nvSpPr>
        <p:spPr/>
        <p:txBody>
          <a:bodyPr/>
          <a:lstStyle/>
          <a:p>
            <a:r>
              <a:rPr kumimoji="1" lang="en-US" altLang="ja-JP" dirty="0"/>
              <a:t>RV32M</a:t>
            </a:r>
            <a:r>
              <a:rPr kumimoji="1" lang="ja-JP" altLang="en-US" dirty="0"/>
              <a:t>　乗算への拡張</a:t>
            </a:r>
          </a:p>
        </p:txBody>
      </p:sp>
      <p:sp>
        <p:nvSpPr>
          <p:cNvPr id="4" name="テキスト ボックス 3">
            <a:extLst>
              <a:ext uri="{FF2B5EF4-FFF2-40B4-BE49-F238E27FC236}">
                <a16:creationId xmlns:a16="http://schemas.microsoft.com/office/drawing/2014/main" id="{771D08F2-504B-4DFD-B31B-9A8476673A72}"/>
              </a:ext>
            </a:extLst>
          </p:cNvPr>
          <p:cNvSpPr txBox="1"/>
          <p:nvPr/>
        </p:nvSpPr>
        <p:spPr>
          <a:xfrm>
            <a:off x="457200" y="1186805"/>
            <a:ext cx="6048672" cy="461665"/>
          </a:xfrm>
          <a:prstGeom prst="rect">
            <a:avLst/>
          </a:prstGeom>
          <a:noFill/>
        </p:spPr>
        <p:txBody>
          <a:bodyPr wrap="square" rtlCol="0">
            <a:spAutoFit/>
          </a:bodyPr>
          <a:lstStyle/>
          <a:p>
            <a:r>
              <a:rPr lang="ja-JP" altLang="en-US" sz="2400" dirty="0"/>
              <a:t>全てレジスタ間演算命令　例</a:t>
            </a:r>
            <a:r>
              <a:rPr lang="en-US" altLang="ja-JP" sz="2400" dirty="0"/>
              <a:t>) </a:t>
            </a:r>
            <a:r>
              <a:rPr lang="en-US" altLang="ja-JP" sz="2400" dirty="0" err="1"/>
              <a:t>mul</a:t>
            </a:r>
            <a:r>
              <a:rPr lang="en-US" altLang="ja-JP" sz="2400" dirty="0"/>
              <a:t> rd,rs1,rs2</a:t>
            </a:r>
            <a:endParaRPr kumimoji="1" lang="ja-JP" altLang="en-US" sz="2400" dirty="0"/>
          </a:p>
        </p:txBody>
      </p:sp>
      <p:graphicFrame>
        <p:nvGraphicFramePr>
          <p:cNvPr id="5" name="表 5">
            <a:extLst>
              <a:ext uri="{FF2B5EF4-FFF2-40B4-BE49-F238E27FC236}">
                <a16:creationId xmlns:a16="http://schemas.microsoft.com/office/drawing/2014/main" id="{51B725D5-43AC-4978-9120-53C47E38FA9F}"/>
              </a:ext>
            </a:extLst>
          </p:cNvPr>
          <p:cNvGraphicFramePr>
            <a:graphicFrameLocks noGrp="1"/>
          </p:cNvGraphicFramePr>
          <p:nvPr>
            <p:extLst>
              <p:ext uri="{D42A27DB-BD31-4B8C-83A1-F6EECF244321}">
                <p14:modId xmlns:p14="http://schemas.microsoft.com/office/powerpoint/2010/main" val="3602970451"/>
              </p:ext>
            </p:extLst>
          </p:nvPr>
        </p:nvGraphicFramePr>
        <p:xfrm>
          <a:off x="611560" y="1844824"/>
          <a:ext cx="8208912" cy="4114800"/>
        </p:xfrm>
        <a:graphic>
          <a:graphicData uri="http://schemas.openxmlformats.org/drawingml/2006/table">
            <a:tbl>
              <a:tblPr firstRow="1" bandRow="1">
                <a:tableStyleId>{073A0DAA-6AF3-43AB-8588-CEC1D06C72B9}</a:tableStyleId>
              </a:tblPr>
              <a:tblGrid>
                <a:gridCol w="1260564">
                  <a:extLst>
                    <a:ext uri="{9D8B030D-6E8A-4147-A177-3AD203B41FA5}">
                      <a16:colId xmlns:a16="http://schemas.microsoft.com/office/drawing/2014/main" val="1309177109"/>
                    </a:ext>
                  </a:extLst>
                </a:gridCol>
                <a:gridCol w="6948348">
                  <a:extLst>
                    <a:ext uri="{9D8B030D-6E8A-4147-A177-3AD203B41FA5}">
                      <a16:colId xmlns:a16="http://schemas.microsoft.com/office/drawing/2014/main" val="3804579708"/>
                    </a:ext>
                  </a:extLst>
                </a:gridCol>
              </a:tblGrid>
              <a:tr h="370840">
                <a:tc>
                  <a:txBody>
                    <a:bodyPr/>
                    <a:lstStyle/>
                    <a:p>
                      <a:r>
                        <a:rPr kumimoji="1" lang="ja-JP" altLang="en-US" sz="2400" dirty="0"/>
                        <a:t>記号</a:t>
                      </a:r>
                    </a:p>
                  </a:txBody>
                  <a:tcPr/>
                </a:tc>
                <a:tc>
                  <a:txBody>
                    <a:bodyPr/>
                    <a:lstStyle/>
                    <a:p>
                      <a:r>
                        <a:rPr kumimoji="1" lang="ja-JP" altLang="en-US" sz="2400" dirty="0"/>
                        <a:t>操作</a:t>
                      </a:r>
                    </a:p>
                  </a:txBody>
                  <a:tcPr/>
                </a:tc>
                <a:extLst>
                  <a:ext uri="{0D108BD9-81ED-4DB2-BD59-A6C34878D82A}">
                    <a16:rowId xmlns:a16="http://schemas.microsoft.com/office/drawing/2014/main" val="2005997750"/>
                  </a:ext>
                </a:extLst>
              </a:tr>
              <a:tr h="370840">
                <a:tc>
                  <a:txBody>
                    <a:bodyPr/>
                    <a:lstStyle/>
                    <a:p>
                      <a:r>
                        <a:rPr kumimoji="1" lang="en-US" altLang="ja-JP" sz="2400" dirty="0" err="1"/>
                        <a:t>mul</a:t>
                      </a:r>
                      <a:endParaRPr kumimoji="1" lang="ja-JP" altLang="en-US" sz="2400" dirty="0"/>
                    </a:p>
                  </a:txBody>
                  <a:tcPr/>
                </a:tc>
                <a:tc>
                  <a:txBody>
                    <a:bodyPr/>
                    <a:lstStyle/>
                    <a:p>
                      <a:r>
                        <a:rPr kumimoji="1" lang="en-US" altLang="ja-JP" sz="2400" dirty="0"/>
                        <a:t>x[rs1]</a:t>
                      </a:r>
                      <a:r>
                        <a:rPr kumimoji="1" lang="ja-JP" altLang="en-US" sz="2400" dirty="0"/>
                        <a:t>と</a:t>
                      </a:r>
                      <a:r>
                        <a:rPr kumimoji="1" lang="en-US" altLang="ja-JP" sz="2400" dirty="0"/>
                        <a:t>x[rs2]</a:t>
                      </a:r>
                      <a:r>
                        <a:rPr kumimoji="1" lang="ja-JP" altLang="en-US" sz="2400" dirty="0"/>
                        <a:t>の乗算結果を</a:t>
                      </a:r>
                      <a:r>
                        <a:rPr kumimoji="1" lang="en-US" altLang="ja-JP" sz="2400" dirty="0"/>
                        <a:t>x[</a:t>
                      </a:r>
                      <a:r>
                        <a:rPr kumimoji="1" lang="en-US" altLang="ja-JP" sz="2400" dirty="0" err="1"/>
                        <a:t>rd</a:t>
                      </a:r>
                      <a:r>
                        <a:rPr kumimoji="1" lang="en-US" altLang="ja-JP" sz="2400" dirty="0"/>
                        <a:t>]</a:t>
                      </a:r>
                      <a:r>
                        <a:rPr kumimoji="1" lang="ja-JP" altLang="en-US" sz="2400" dirty="0"/>
                        <a:t>に入れる。溢れた分は無視</a:t>
                      </a:r>
                    </a:p>
                  </a:txBody>
                  <a:tcPr/>
                </a:tc>
                <a:extLst>
                  <a:ext uri="{0D108BD9-81ED-4DB2-BD59-A6C34878D82A}">
                    <a16:rowId xmlns:a16="http://schemas.microsoft.com/office/drawing/2014/main" val="3443003068"/>
                  </a:ext>
                </a:extLst>
              </a:tr>
              <a:tr h="370840">
                <a:tc>
                  <a:txBody>
                    <a:bodyPr/>
                    <a:lstStyle/>
                    <a:p>
                      <a:r>
                        <a:rPr kumimoji="1" lang="en-US" altLang="ja-JP" sz="2400" dirty="0" err="1"/>
                        <a:t>mulh</a:t>
                      </a:r>
                      <a:endParaRPr kumimoji="1" lang="ja-JP" altLang="en-US" sz="2400" dirty="0"/>
                    </a:p>
                  </a:txBody>
                  <a:tcPr/>
                </a:tc>
                <a:tc>
                  <a:txBody>
                    <a:bodyPr/>
                    <a:lstStyle/>
                    <a:p>
                      <a:r>
                        <a:rPr kumimoji="1" lang="ja-JP" altLang="en-US" sz="2400" dirty="0"/>
                        <a:t>値を符号付き数値として扱い、</a:t>
                      </a:r>
                      <a:r>
                        <a:rPr kumimoji="1" lang="en-US" altLang="ja-JP" sz="2400" dirty="0"/>
                        <a:t>x[rs1]</a:t>
                      </a:r>
                      <a:r>
                        <a:rPr kumimoji="1" lang="ja-JP" altLang="en-US" sz="2400" dirty="0"/>
                        <a:t>と</a:t>
                      </a:r>
                      <a:r>
                        <a:rPr kumimoji="1" lang="en-US" altLang="ja-JP" sz="2400" dirty="0"/>
                        <a:t>x[rs2]</a:t>
                      </a:r>
                      <a:r>
                        <a:rPr kumimoji="1" lang="ja-JP" altLang="en-US" sz="2400" dirty="0"/>
                        <a:t>の乗算結果の上半分を</a:t>
                      </a:r>
                      <a:r>
                        <a:rPr kumimoji="1" lang="en-US" altLang="ja-JP" sz="2400" dirty="0"/>
                        <a:t>x[</a:t>
                      </a:r>
                      <a:r>
                        <a:rPr kumimoji="1" lang="en-US" altLang="ja-JP" sz="2400" dirty="0" err="1"/>
                        <a:t>rd</a:t>
                      </a:r>
                      <a:r>
                        <a:rPr kumimoji="1" lang="en-US" altLang="ja-JP" sz="2400" dirty="0"/>
                        <a:t>]</a:t>
                      </a:r>
                      <a:r>
                        <a:rPr kumimoji="1" lang="ja-JP" altLang="en-US" sz="2400" dirty="0"/>
                        <a:t>に入れる</a:t>
                      </a:r>
                    </a:p>
                  </a:txBody>
                  <a:tcPr/>
                </a:tc>
                <a:extLst>
                  <a:ext uri="{0D108BD9-81ED-4DB2-BD59-A6C34878D82A}">
                    <a16:rowId xmlns:a16="http://schemas.microsoft.com/office/drawing/2014/main" val="3910799820"/>
                  </a:ext>
                </a:extLst>
              </a:tr>
              <a:tr h="370840">
                <a:tc>
                  <a:txBody>
                    <a:bodyPr/>
                    <a:lstStyle/>
                    <a:p>
                      <a:r>
                        <a:rPr kumimoji="1" lang="en-US" altLang="ja-JP" sz="2400" dirty="0" err="1"/>
                        <a:t>mulhu</a:t>
                      </a:r>
                      <a:endParaRPr kumimoji="1" lang="ja-JP" altLang="en-US" sz="2400" dirty="0"/>
                    </a:p>
                  </a:txBody>
                  <a:tcPr/>
                </a:tc>
                <a:tc>
                  <a:txBody>
                    <a:bodyPr/>
                    <a:lstStyle/>
                    <a:p>
                      <a:r>
                        <a:rPr kumimoji="1" lang="ja-JP" altLang="en-US" sz="2400" dirty="0"/>
                        <a:t>値を符号なし数値として扱い、</a:t>
                      </a:r>
                      <a:r>
                        <a:rPr kumimoji="1" lang="en-US" altLang="ja-JP" sz="2400" dirty="0"/>
                        <a:t>x[rs1]</a:t>
                      </a:r>
                      <a:r>
                        <a:rPr kumimoji="1" lang="ja-JP" altLang="en-US" sz="2400" dirty="0"/>
                        <a:t>に</a:t>
                      </a:r>
                      <a:r>
                        <a:rPr kumimoji="1" lang="en-US" altLang="ja-JP" sz="2400" dirty="0"/>
                        <a:t>x[rs2]</a:t>
                      </a:r>
                      <a:r>
                        <a:rPr kumimoji="1" lang="ja-JP" altLang="en-US" sz="2400" dirty="0"/>
                        <a:t>を掛け、積の上半分を</a:t>
                      </a:r>
                      <a:r>
                        <a:rPr kumimoji="1" lang="en-US" altLang="ja-JP" sz="2400" dirty="0"/>
                        <a:t>x[</a:t>
                      </a:r>
                      <a:r>
                        <a:rPr kumimoji="1" lang="en-US" altLang="ja-JP" sz="2400" dirty="0" err="1"/>
                        <a:t>rd</a:t>
                      </a:r>
                      <a:r>
                        <a:rPr kumimoji="1" lang="en-US" altLang="ja-JP" sz="2400" dirty="0"/>
                        <a:t>]</a:t>
                      </a:r>
                      <a:r>
                        <a:rPr kumimoji="1" lang="ja-JP" altLang="en-US" sz="2400" dirty="0"/>
                        <a:t>に書き込む</a:t>
                      </a:r>
                    </a:p>
                  </a:txBody>
                  <a:tcPr/>
                </a:tc>
                <a:extLst>
                  <a:ext uri="{0D108BD9-81ED-4DB2-BD59-A6C34878D82A}">
                    <a16:rowId xmlns:a16="http://schemas.microsoft.com/office/drawing/2014/main" val="3508877458"/>
                  </a:ext>
                </a:extLst>
              </a:tr>
              <a:tr h="370840">
                <a:tc>
                  <a:txBody>
                    <a:bodyPr/>
                    <a:lstStyle/>
                    <a:p>
                      <a:r>
                        <a:rPr kumimoji="1" lang="en-US" altLang="ja-JP" sz="2400" dirty="0" err="1"/>
                        <a:t>mulhsu</a:t>
                      </a:r>
                      <a:endParaRPr kumimoji="1" lang="ja-JP" altLang="en-US" sz="2400" dirty="0"/>
                    </a:p>
                  </a:txBody>
                  <a:tcPr/>
                </a:tc>
                <a:tc>
                  <a:txBody>
                    <a:bodyPr/>
                    <a:lstStyle/>
                    <a:p>
                      <a:r>
                        <a:rPr kumimoji="1" lang="en-US" altLang="ja-JP" sz="2400" dirty="0"/>
                        <a:t>x[rs1]</a:t>
                      </a:r>
                      <a:r>
                        <a:rPr kumimoji="1" lang="ja-JP" altLang="en-US" sz="2400" dirty="0"/>
                        <a:t>は</a:t>
                      </a:r>
                      <a:r>
                        <a:rPr kumimoji="1" lang="en-US" altLang="ja-JP" sz="2400" dirty="0"/>
                        <a:t>2</a:t>
                      </a:r>
                      <a:r>
                        <a:rPr kumimoji="1" lang="ja-JP" altLang="en-US" sz="2400" dirty="0"/>
                        <a:t>の補数、</a:t>
                      </a:r>
                      <a:r>
                        <a:rPr kumimoji="1" lang="en-US" altLang="ja-JP" sz="2400" dirty="0"/>
                        <a:t>x[rs2]</a:t>
                      </a:r>
                      <a:r>
                        <a:rPr kumimoji="1" lang="ja-JP" altLang="en-US" sz="2400" dirty="0"/>
                        <a:t>を符号なし数値として扱い、</a:t>
                      </a:r>
                      <a:r>
                        <a:rPr kumimoji="1" lang="en-US" altLang="ja-JP" sz="2400" dirty="0"/>
                        <a:t>x[rs1]</a:t>
                      </a:r>
                      <a:r>
                        <a:rPr kumimoji="1" lang="ja-JP" altLang="en-US" sz="2400" dirty="0"/>
                        <a:t>に</a:t>
                      </a:r>
                      <a:r>
                        <a:rPr kumimoji="1" lang="en-US" altLang="ja-JP" sz="2400" dirty="0"/>
                        <a:t>x[rs2]</a:t>
                      </a:r>
                      <a:r>
                        <a:rPr kumimoji="1" lang="ja-JP" altLang="en-US" sz="2400" dirty="0"/>
                        <a:t>を掛けて、積の上半分を</a:t>
                      </a:r>
                      <a:r>
                        <a:rPr kumimoji="1" lang="en-US" altLang="ja-JP" sz="2400" dirty="0"/>
                        <a:t>x[</a:t>
                      </a:r>
                      <a:r>
                        <a:rPr kumimoji="1" lang="en-US" altLang="ja-JP" sz="2400" dirty="0" err="1"/>
                        <a:t>rd</a:t>
                      </a:r>
                      <a:r>
                        <a:rPr kumimoji="1" lang="en-US" altLang="ja-JP" sz="2400" dirty="0"/>
                        <a:t>]</a:t>
                      </a:r>
                      <a:r>
                        <a:rPr kumimoji="1" lang="ja-JP" altLang="en-US" sz="2400" dirty="0"/>
                        <a:t>に書き込む</a:t>
                      </a:r>
                    </a:p>
                  </a:txBody>
                  <a:tcPr/>
                </a:tc>
                <a:extLst>
                  <a:ext uri="{0D108BD9-81ED-4DB2-BD59-A6C34878D82A}">
                    <a16:rowId xmlns:a16="http://schemas.microsoft.com/office/drawing/2014/main" val="548101766"/>
                  </a:ext>
                </a:extLst>
              </a:tr>
            </a:tbl>
          </a:graphicData>
        </a:graphic>
      </p:graphicFrame>
    </p:spTree>
    <p:extLst>
      <p:ext uri="{BB962C8B-B14F-4D97-AF65-F5344CB8AC3E}">
        <p14:creationId xmlns:p14="http://schemas.microsoft.com/office/powerpoint/2010/main" val="1689811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2A4E81-790E-43B1-B6BD-3BDCCE0A41A3}"/>
              </a:ext>
            </a:extLst>
          </p:cNvPr>
          <p:cNvSpPr>
            <a:spLocks noGrp="1"/>
          </p:cNvSpPr>
          <p:nvPr>
            <p:ph type="title"/>
          </p:nvPr>
        </p:nvSpPr>
        <p:spPr/>
        <p:txBody>
          <a:bodyPr/>
          <a:lstStyle/>
          <a:p>
            <a:r>
              <a:rPr kumimoji="1" lang="en-US" altLang="ja-JP" dirty="0"/>
              <a:t>RV32M</a:t>
            </a:r>
            <a:r>
              <a:rPr kumimoji="1" lang="ja-JP" altLang="en-US" dirty="0"/>
              <a:t>　</a:t>
            </a:r>
            <a:r>
              <a:rPr lang="ja-JP" altLang="en-US" dirty="0"/>
              <a:t>除算</a:t>
            </a:r>
            <a:r>
              <a:rPr kumimoji="1" lang="ja-JP" altLang="en-US" dirty="0"/>
              <a:t>への拡張</a:t>
            </a:r>
          </a:p>
        </p:txBody>
      </p:sp>
      <p:sp>
        <p:nvSpPr>
          <p:cNvPr id="4" name="テキスト ボックス 3">
            <a:extLst>
              <a:ext uri="{FF2B5EF4-FFF2-40B4-BE49-F238E27FC236}">
                <a16:creationId xmlns:a16="http://schemas.microsoft.com/office/drawing/2014/main" id="{771D08F2-504B-4DFD-B31B-9A8476673A72}"/>
              </a:ext>
            </a:extLst>
          </p:cNvPr>
          <p:cNvSpPr txBox="1"/>
          <p:nvPr/>
        </p:nvSpPr>
        <p:spPr>
          <a:xfrm>
            <a:off x="457200" y="1186805"/>
            <a:ext cx="6048672" cy="461665"/>
          </a:xfrm>
          <a:prstGeom prst="rect">
            <a:avLst/>
          </a:prstGeom>
          <a:noFill/>
        </p:spPr>
        <p:txBody>
          <a:bodyPr wrap="square" rtlCol="0">
            <a:spAutoFit/>
          </a:bodyPr>
          <a:lstStyle/>
          <a:p>
            <a:r>
              <a:rPr lang="ja-JP" altLang="en-US" sz="2400" dirty="0"/>
              <a:t>全てレジスタ間演算命令　例</a:t>
            </a:r>
            <a:r>
              <a:rPr lang="en-US" altLang="ja-JP" sz="2400" dirty="0"/>
              <a:t>) div rd,rs1,rs2</a:t>
            </a:r>
            <a:endParaRPr kumimoji="1" lang="ja-JP" altLang="en-US" sz="2400" dirty="0"/>
          </a:p>
        </p:txBody>
      </p:sp>
      <p:graphicFrame>
        <p:nvGraphicFramePr>
          <p:cNvPr id="5" name="表 5">
            <a:extLst>
              <a:ext uri="{FF2B5EF4-FFF2-40B4-BE49-F238E27FC236}">
                <a16:creationId xmlns:a16="http://schemas.microsoft.com/office/drawing/2014/main" id="{51B725D5-43AC-4978-9120-53C47E38FA9F}"/>
              </a:ext>
            </a:extLst>
          </p:cNvPr>
          <p:cNvGraphicFramePr>
            <a:graphicFrameLocks noGrp="1"/>
          </p:cNvGraphicFramePr>
          <p:nvPr>
            <p:extLst>
              <p:ext uri="{D42A27DB-BD31-4B8C-83A1-F6EECF244321}">
                <p14:modId xmlns:p14="http://schemas.microsoft.com/office/powerpoint/2010/main" val="2072677352"/>
              </p:ext>
            </p:extLst>
          </p:nvPr>
        </p:nvGraphicFramePr>
        <p:xfrm>
          <a:off x="611560" y="1844824"/>
          <a:ext cx="8208912" cy="3749040"/>
        </p:xfrm>
        <a:graphic>
          <a:graphicData uri="http://schemas.openxmlformats.org/drawingml/2006/table">
            <a:tbl>
              <a:tblPr firstRow="1" bandRow="1">
                <a:tableStyleId>{073A0DAA-6AF3-43AB-8588-CEC1D06C72B9}</a:tableStyleId>
              </a:tblPr>
              <a:tblGrid>
                <a:gridCol w="1260564">
                  <a:extLst>
                    <a:ext uri="{9D8B030D-6E8A-4147-A177-3AD203B41FA5}">
                      <a16:colId xmlns:a16="http://schemas.microsoft.com/office/drawing/2014/main" val="1309177109"/>
                    </a:ext>
                  </a:extLst>
                </a:gridCol>
                <a:gridCol w="6948348">
                  <a:extLst>
                    <a:ext uri="{9D8B030D-6E8A-4147-A177-3AD203B41FA5}">
                      <a16:colId xmlns:a16="http://schemas.microsoft.com/office/drawing/2014/main" val="3804579708"/>
                    </a:ext>
                  </a:extLst>
                </a:gridCol>
              </a:tblGrid>
              <a:tr h="370840">
                <a:tc>
                  <a:txBody>
                    <a:bodyPr/>
                    <a:lstStyle/>
                    <a:p>
                      <a:r>
                        <a:rPr kumimoji="1" lang="ja-JP" altLang="en-US" sz="2400" dirty="0"/>
                        <a:t>記号</a:t>
                      </a:r>
                    </a:p>
                  </a:txBody>
                  <a:tcPr/>
                </a:tc>
                <a:tc>
                  <a:txBody>
                    <a:bodyPr/>
                    <a:lstStyle/>
                    <a:p>
                      <a:r>
                        <a:rPr kumimoji="1" lang="ja-JP" altLang="en-US" sz="2400" dirty="0"/>
                        <a:t>操作</a:t>
                      </a:r>
                    </a:p>
                  </a:txBody>
                  <a:tcPr/>
                </a:tc>
                <a:extLst>
                  <a:ext uri="{0D108BD9-81ED-4DB2-BD59-A6C34878D82A}">
                    <a16:rowId xmlns:a16="http://schemas.microsoft.com/office/drawing/2014/main" val="2005997750"/>
                  </a:ext>
                </a:extLst>
              </a:tr>
              <a:tr h="370840">
                <a:tc>
                  <a:txBody>
                    <a:bodyPr/>
                    <a:lstStyle/>
                    <a:p>
                      <a:r>
                        <a:rPr kumimoji="1" lang="en-US" altLang="ja-JP" sz="2400" dirty="0"/>
                        <a:t>div</a:t>
                      </a:r>
                      <a:endParaRPr kumimoji="1" lang="ja-JP" altLang="en-US" sz="2400" dirty="0"/>
                    </a:p>
                  </a:txBody>
                  <a:tcPr/>
                </a:tc>
                <a:tc>
                  <a:txBody>
                    <a:bodyPr/>
                    <a:lstStyle/>
                    <a:p>
                      <a:r>
                        <a:rPr kumimoji="1" lang="ja-JP" altLang="en-US" sz="2400" dirty="0"/>
                        <a:t>値を２の補数値として扱い、</a:t>
                      </a:r>
                      <a:r>
                        <a:rPr kumimoji="1" lang="en-US" altLang="ja-JP" sz="2400" dirty="0"/>
                        <a:t>x[rs1]</a:t>
                      </a:r>
                      <a:r>
                        <a:rPr kumimoji="1" lang="ja-JP" altLang="en-US" sz="2400" dirty="0"/>
                        <a:t>と</a:t>
                      </a:r>
                      <a:r>
                        <a:rPr kumimoji="1" lang="en-US" altLang="ja-JP" sz="2400" dirty="0"/>
                        <a:t>x[rs2]</a:t>
                      </a:r>
                      <a:r>
                        <a:rPr kumimoji="1" lang="ja-JP" altLang="en-US" sz="2400" dirty="0"/>
                        <a:t>の商をゼロ方向に丸めて</a:t>
                      </a:r>
                      <a:r>
                        <a:rPr kumimoji="1" lang="en-US" altLang="ja-JP" sz="2400" dirty="0"/>
                        <a:t>x[</a:t>
                      </a:r>
                      <a:r>
                        <a:rPr kumimoji="1" lang="en-US" altLang="ja-JP" sz="2400" dirty="0" err="1"/>
                        <a:t>rd</a:t>
                      </a:r>
                      <a:r>
                        <a:rPr kumimoji="1" lang="en-US" altLang="ja-JP" sz="2400" dirty="0"/>
                        <a:t>]</a:t>
                      </a:r>
                      <a:r>
                        <a:rPr kumimoji="1" lang="ja-JP" altLang="en-US" sz="2400" dirty="0"/>
                        <a:t>に入れる。</a:t>
                      </a:r>
                    </a:p>
                  </a:txBody>
                  <a:tcPr/>
                </a:tc>
                <a:extLst>
                  <a:ext uri="{0D108BD9-81ED-4DB2-BD59-A6C34878D82A}">
                    <a16:rowId xmlns:a16="http://schemas.microsoft.com/office/drawing/2014/main" val="3443003068"/>
                  </a:ext>
                </a:extLst>
              </a:tr>
              <a:tr h="370840">
                <a:tc>
                  <a:txBody>
                    <a:bodyPr/>
                    <a:lstStyle/>
                    <a:p>
                      <a:r>
                        <a:rPr kumimoji="1" lang="en-US" altLang="ja-JP" sz="2400" dirty="0" err="1"/>
                        <a:t>divu</a:t>
                      </a:r>
                      <a:endParaRPr kumimoji="1" lang="ja-JP" altLang="en-US" sz="2400" dirty="0"/>
                    </a:p>
                  </a:txBody>
                  <a:tcPr/>
                </a:tc>
                <a:tc>
                  <a:txBody>
                    <a:bodyPr/>
                    <a:lstStyle/>
                    <a:p>
                      <a:r>
                        <a:rPr kumimoji="1" lang="ja-JP" altLang="en-US" sz="2400" dirty="0"/>
                        <a:t>値を符号無し数値として扱い、</a:t>
                      </a:r>
                      <a:r>
                        <a:rPr kumimoji="1" lang="en-US" altLang="ja-JP" sz="2400" dirty="0"/>
                        <a:t>x[rs1]</a:t>
                      </a:r>
                      <a:r>
                        <a:rPr kumimoji="1" lang="ja-JP" altLang="en-US" sz="2400" dirty="0"/>
                        <a:t>と</a:t>
                      </a:r>
                      <a:r>
                        <a:rPr kumimoji="1" lang="en-US" altLang="ja-JP" sz="2400" dirty="0"/>
                        <a:t>x[rs2]</a:t>
                      </a:r>
                      <a:r>
                        <a:rPr kumimoji="1" lang="ja-JP" altLang="en-US" sz="2400" dirty="0"/>
                        <a:t>の商をゼロ方向に丸めて</a:t>
                      </a:r>
                      <a:r>
                        <a:rPr kumimoji="1" lang="en-US" altLang="ja-JP" sz="2400" dirty="0"/>
                        <a:t>x[</a:t>
                      </a:r>
                      <a:r>
                        <a:rPr kumimoji="1" lang="en-US" altLang="ja-JP" sz="2400" dirty="0" err="1"/>
                        <a:t>rd</a:t>
                      </a:r>
                      <a:r>
                        <a:rPr kumimoji="1" lang="en-US" altLang="ja-JP" sz="2400" dirty="0"/>
                        <a:t>]</a:t>
                      </a:r>
                      <a:r>
                        <a:rPr kumimoji="1" lang="ja-JP" altLang="en-US" sz="2400" dirty="0"/>
                        <a:t>に入れる</a:t>
                      </a:r>
                    </a:p>
                  </a:txBody>
                  <a:tcPr/>
                </a:tc>
                <a:extLst>
                  <a:ext uri="{0D108BD9-81ED-4DB2-BD59-A6C34878D82A}">
                    <a16:rowId xmlns:a16="http://schemas.microsoft.com/office/drawing/2014/main" val="3910799820"/>
                  </a:ext>
                </a:extLst>
              </a:tr>
              <a:tr h="370840">
                <a:tc>
                  <a:txBody>
                    <a:bodyPr/>
                    <a:lstStyle/>
                    <a:p>
                      <a:r>
                        <a:rPr kumimoji="1" lang="en-US" altLang="ja-JP" sz="2400" dirty="0"/>
                        <a:t>rem</a:t>
                      </a:r>
                      <a:endParaRPr kumimoji="1" lang="ja-JP" altLang="en-US" sz="2400" dirty="0"/>
                    </a:p>
                  </a:txBody>
                  <a:tcPr/>
                </a:tc>
                <a:tc>
                  <a:txBody>
                    <a:bodyPr/>
                    <a:lstStyle/>
                    <a:p>
                      <a:r>
                        <a:rPr kumimoji="1" lang="ja-JP" altLang="en-US" sz="2400" dirty="0"/>
                        <a:t>値を２の補数値として扱い、</a:t>
                      </a:r>
                      <a:r>
                        <a:rPr kumimoji="1" lang="en-US" altLang="ja-JP" sz="2400" dirty="0"/>
                        <a:t>x[rs1]</a:t>
                      </a:r>
                      <a:r>
                        <a:rPr kumimoji="1" lang="ja-JP" altLang="en-US" sz="2400" dirty="0"/>
                        <a:t>と</a:t>
                      </a:r>
                      <a:r>
                        <a:rPr kumimoji="1" lang="en-US" altLang="ja-JP" sz="2400" dirty="0"/>
                        <a:t>x[rs2]</a:t>
                      </a:r>
                      <a:r>
                        <a:rPr kumimoji="1" lang="ja-JP" altLang="en-US" sz="2400" dirty="0"/>
                        <a:t>の余りを</a:t>
                      </a:r>
                      <a:r>
                        <a:rPr kumimoji="1" lang="en-US" altLang="ja-JP" sz="2400" dirty="0"/>
                        <a:t>x[</a:t>
                      </a:r>
                      <a:r>
                        <a:rPr kumimoji="1" lang="en-US" altLang="ja-JP" sz="2400" dirty="0" err="1"/>
                        <a:t>rd</a:t>
                      </a:r>
                      <a:r>
                        <a:rPr kumimoji="1" lang="en-US" altLang="ja-JP" sz="2400" dirty="0"/>
                        <a:t>]</a:t>
                      </a:r>
                      <a:r>
                        <a:rPr kumimoji="1" lang="ja-JP" altLang="en-US" sz="2400" dirty="0"/>
                        <a:t>に入れる。</a:t>
                      </a:r>
                    </a:p>
                  </a:txBody>
                  <a:tcPr/>
                </a:tc>
                <a:extLst>
                  <a:ext uri="{0D108BD9-81ED-4DB2-BD59-A6C34878D82A}">
                    <a16:rowId xmlns:a16="http://schemas.microsoft.com/office/drawing/2014/main" val="3508877458"/>
                  </a:ext>
                </a:extLst>
              </a:tr>
              <a:tr h="370840">
                <a:tc>
                  <a:txBody>
                    <a:bodyPr/>
                    <a:lstStyle/>
                    <a:p>
                      <a:r>
                        <a:rPr kumimoji="1" lang="en-US" altLang="ja-JP" sz="2400" dirty="0" err="1"/>
                        <a:t>remu</a:t>
                      </a:r>
                      <a:endParaRPr kumimoji="1" lang="ja-JP" altLang="en-US" sz="2400" dirty="0"/>
                    </a:p>
                  </a:txBody>
                  <a:tcPr/>
                </a:tc>
                <a:tc>
                  <a:txBody>
                    <a:bodyPr/>
                    <a:lstStyle/>
                    <a:p>
                      <a:r>
                        <a:rPr kumimoji="1" lang="ja-JP" altLang="en-US" sz="2400" dirty="0"/>
                        <a:t>値を符号無し数値として扱い、</a:t>
                      </a:r>
                      <a:r>
                        <a:rPr kumimoji="1" lang="en-US" altLang="ja-JP" sz="2400" dirty="0"/>
                        <a:t>x[rs1]</a:t>
                      </a:r>
                      <a:r>
                        <a:rPr kumimoji="1" lang="ja-JP" altLang="en-US" sz="2400" dirty="0"/>
                        <a:t>と</a:t>
                      </a:r>
                      <a:r>
                        <a:rPr kumimoji="1" lang="en-US" altLang="ja-JP" sz="2400" dirty="0"/>
                        <a:t>x[rs2]</a:t>
                      </a:r>
                      <a:r>
                        <a:rPr kumimoji="1" lang="ja-JP" altLang="en-US" sz="2400" dirty="0"/>
                        <a:t>の余りを</a:t>
                      </a:r>
                      <a:r>
                        <a:rPr kumimoji="1" lang="en-US" altLang="ja-JP" sz="2400" dirty="0"/>
                        <a:t>x[</a:t>
                      </a:r>
                      <a:r>
                        <a:rPr kumimoji="1" lang="en-US" altLang="ja-JP" sz="2400" dirty="0" err="1"/>
                        <a:t>rd</a:t>
                      </a:r>
                      <a:r>
                        <a:rPr kumimoji="1" lang="en-US" altLang="ja-JP" sz="2400" dirty="0"/>
                        <a:t>]</a:t>
                      </a:r>
                      <a:r>
                        <a:rPr kumimoji="1" lang="ja-JP" altLang="en-US" sz="2400" dirty="0"/>
                        <a:t>に入れる</a:t>
                      </a:r>
                    </a:p>
                  </a:txBody>
                  <a:tcPr/>
                </a:tc>
                <a:extLst>
                  <a:ext uri="{0D108BD9-81ED-4DB2-BD59-A6C34878D82A}">
                    <a16:rowId xmlns:a16="http://schemas.microsoft.com/office/drawing/2014/main" val="548101766"/>
                  </a:ext>
                </a:extLst>
              </a:tr>
            </a:tbl>
          </a:graphicData>
        </a:graphic>
      </p:graphicFrame>
    </p:spTree>
    <p:extLst>
      <p:ext uri="{BB962C8B-B14F-4D97-AF65-F5344CB8AC3E}">
        <p14:creationId xmlns:p14="http://schemas.microsoft.com/office/powerpoint/2010/main" val="3415263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6BF591-9754-43BC-A9CC-33587064ED60}"/>
              </a:ext>
            </a:extLst>
          </p:cNvPr>
          <p:cNvSpPr>
            <a:spLocks noGrp="1"/>
          </p:cNvSpPr>
          <p:nvPr>
            <p:ph type="title"/>
          </p:nvPr>
        </p:nvSpPr>
        <p:spPr/>
        <p:txBody>
          <a:bodyPr/>
          <a:lstStyle/>
          <a:p>
            <a:r>
              <a:rPr kumimoji="1" lang="ja-JP" altLang="en-US" sz="3600" dirty="0"/>
              <a:t>浮動小数点演算拡張</a:t>
            </a:r>
            <a:r>
              <a:rPr kumimoji="1" lang="en-US" altLang="ja-JP" sz="3600" dirty="0"/>
              <a:t>RV32F, RV32D</a:t>
            </a:r>
            <a:br>
              <a:rPr kumimoji="1" lang="en-US" altLang="ja-JP" sz="3600" dirty="0"/>
            </a:br>
            <a:r>
              <a:rPr kumimoji="1" lang="ja-JP" altLang="en-US" sz="3600" dirty="0"/>
              <a:t>基本命令</a:t>
            </a:r>
          </a:p>
        </p:txBody>
      </p:sp>
      <p:graphicFrame>
        <p:nvGraphicFramePr>
          <p:cNvPr id="4" name="表 4">
            <a:extLst>
              <a:ext uri="{FF2B5EF4-FFF2-40B4-BE49-F238E27FC236}">
                <a16:creationId xmlns:a16="http://schemas.microsoft.com/office/drawing/2014/main" id="{30BEC2E5-F015-4241-B7FA-39F13A16A7E1}"/>
              </a:ext>
            </a:extLst>
          </p:cNvPr>
          <p:cNvGraphicFramePr>
            <a:graphicFrameLocks noGrp="1"/>
          </p:cNvGraphicFramePr>
          <p:nvPr>
            <p:extLst>
              <p:ext uri="{D42A27DB-BD31-4B8C-83A1-F6EECF244321}">
                <p14:modId xmlns:p14="http://schemas.microsoft.com/office/powerpoint/2010/main" val="1307745805"/>
              </p:ext>
            </p:extLst>
          </p:nvPr>
        </p:nvGraphicFramePr>
        <p:xfrm>
          <a:off x="457200" y="2132856"/>
          <a:ext cx="8435280" cy="4074160"/>
        </p:xfrm>
        <a:graphic>
          <a:graphicData uri="http://schemas.openxmlformats.org/drawingml/2006/table">
            <a:tbl>
              <a:tblPr firstRow="1" bandRow="1">
                <a:tableStyleId>{073A0DAA-6AF3-43AB-8588-CEC1D06C72B9}</a:tableStyleId>
              </a:tblPr>
              <a:tblGrid>
                <a:gridCol w="2314600">
                  <a:extLst>
                    <a:ext uri="{9D8B030D-6E8A-4147-A177-3AD203B41FA5}">
                      <a16:colId xmlns:a16="http://schemas.microsoft.com/office/drawing/2014/main" val="2671328522"/>
                    </a:ext>
                  </a:extLst>
                </a:gridCol>
                <a:gridCol w="3456384">
                  <a:extLst>
                    <a:ext uri="{9D8B030D-6E8A-4147-A177-3AD203B41FA5}">
                      <a16:colId xmlns:a16="http://schemas.microsoft.com/office/drawing/2014/main" val="2822444397"/>
                    </a:ext>
                  </a:extLst>
                </a:gridCol>
                <a:gridCol w="2664296">
                  <a:extLst>
                    <a:ext uri="{9D8B030D-6E8A-4147-A177-3AD203B41FA5}">
                      <a16:colId xmlns:a16="http://schemas.microsoft.com/office/drawing/2014/main" val="745392618"/>
                    </a:ext>
                  </a:extLst>
                </a:gridCol>
              </a:tblGrid>
              <a:tr h="0">
                <a:tc>
                  <a:txBody>
                    <a:bodyPr/>
                    <a:lstStyle/>
                    <a:p>
                      <a:r>
                        <a:rPr kumimoji="1" lang="ja-JP" altLang="en-US" dirty="0"/>
                        <a:t>記号</a:t>
                      </a:r>
                    </a:p>
                  </a:txBody>
                  <a:tcPr/>
                </a:tc>
                <a:tc>
                  <a:txBody>
                    <a:bodyPr/>
                    <a:lstStyle/>
                    <a:p>
                      <a:r>
                        <a:rPr kumimoji="1" lang="ja-JP" altLang="en-US" dirty="0"/>
                        <a:t>操作</a:t>
                      </a:r>
                    </a:p>
                  </a:txBody>
                  <a:tcPr/>
                </a:tc>
                <a:tc>
                  <a:txBody>
                    <a:bodyPr/>
                    <a:lstStyle/>
                    <a:p>
                      <a:r>
                        <a:rPr kumimoji="1" lang="ja-JP" altLang="en-US" dirty="0"/>
                        <a:t>形式</a:t>
                      </a:r>
                    </a:p>
                  </a:txBody>
                  <a:tcPr/>
                </a:tc>
                <a:extLst>
                  <a:ext uri="{0D108BD9-81ED-4DB2-BD59-A6C34878D82A}">
                    <a16:rowId xmlns:a16="http://schemas.microsoft.com/office/drawing/2014/main" val="1950025805"/>
                  </a:ext>
                </a:extLst>
              </a:tr>
              <a:tr h="370840">
                <a:tc>
                  <a:txBody>
                    <a:bodyPr/>
                    <a:lstStyle/>
                    <a:p>
                      <a:r>
                        <a:rPr kumimoji="1" lang="en-US" altLang="ja-JP" dirty="0" err="1"/>
                        <a:t>flw</a:t>
                      </a:r>
                      <a:r>
                        <a:rPr kumimoji="1" lang="ja-JP" altLang="en-US" dirty="0"/>
                        <a:t>　</a:t>
                      </a:r>
                      <a:r>
                        <a:rPr kumimoji="1" lang="en-US" altLang="ja-JP" dirty="0" err="1"/>
                        <a:t>fld</a:t>
                      </a:r>
                      <a:endParaRPr kumimoji="1" lang="ja-JP" altLang="en-US" dirty="0"/>
                    </a:p>
                  </a:txBody>
                  <a:tcPr/>
                </a:tc>
                <a:tc>
                  <a:txBody>
                    <a:bodyPr/>
                    <a:lstStyle/>
                    <a:p>
                      <a:r>
                        <a:rPr kumimoji="1" lang="ja-JP" altLang="en-US" dirty="0"/>
                        <a:t>単精度データのロード</a:t>
                      </a:r>
                    </a:p>
                  </a:txBody>
                  <a:tcPr/>
                </a:tc>
                <a:tc>
                  <a:txBody>
                    <a:bodyPr/>
                    <a:lstStyle/>
                    <a:p>
                      <a:r>
                        <a:rPr kumimoji="1" lang="ja-JP" altLang="en-US" dirty="0"/>
                        <a:t>ロードと同じ</a:t>
                      </a:r>
                    </a:p>
                  </a:txBody>
                  <a:tcPr/>
                </a:tc>
                <a:extLst>
                  <a:ext uri="{0D108BD9-81ED-4DB2-BD59-A6C34878D82A}">
                    <a16:rowId xmlns:a16="http://schemas.microsoft.com/office/drawing/2014/main" val="790517738"/>
                  </a:ext>
                </a:extLst>
              </a:tr>
              <a:tr h="370840">
                <a:tc>
                  <a:txBody>
                    <a:bodyPr/>
                    <a:lstStyle/>
                    <a:p>
                      <a:r>
                        <a:rPr kumimoji="1" lang="en-US" altLang="ja-JP" dirty="0" err="1"/>
                        <a:t>fsw</a:t>
                      </a:r>
                      <a:r>
                        <a:rPr kumimoji="1" lang="en-US" altLang="ja-JP" dirty="0"/>
                        <a:t> </a:t>
                      </a:r>
                      <a:r>
                        <a:rPr kumimoji="1" lang="en-US" altLang="ja-JP" dirty="0" err="1"/>
                        <a:t>fsd</a:t>
                      </a:r>
                      <a:endParaRPr kumimoji="1" lang="ja-JP" altLang="en-US" dirty="0"/>
                    </a:p>
                  </a:txBody>
                  <a:tcPr/>
                </a:tc>
                <a:tc>
                  <a:txBody>
                    <a:bodyPr/>
                    <a:lstStyle/>
                    <a:p>
                      <a:r>
                        <a:rPr kumimoji="1" lang="ja-JP" altLang="en-US" dirty="0"/>
                        <a:t>単精度データのストア</a:t>
                      </a:r>
                    </a:p>
                  </a:txBody>
                  <a:tcPr/>
                </a:tc>
                <a:tc>
                  <a:txBody>
                    <a:bodyPr/>
                    <a:lstStyle/>
                    <a:p>
                      <a:r>
                        <a:rPr kumimoji="1" lang="ja-JP" altLang="en-US" dirty="0"/>
                        <a:t>ストアと同じ</a:t>
                      </a:r>
                    </a:p>
                  </a:txBody>
                  <a:tcPr/>
                </a:tc>
                <a:extLst>
                  <a:ext uri="{0D108BD9-81ED-4DB2-BD59-A6C34878D82A}">
                    <a16:rowId xmlns:a16="http://schemas.microsoft.com/office/drawing/2014/main" val="1070931871"/>
                  </a:ext>
                </a:extLst>
              </a:tr>
              <a:tr h="370840">
                <a:tc>
                  <a:txBody>
                    <a:bodyPr/>
                    <a:lstStyle/>
                    <a:p>
                      <a:r>
                        <a:rPr kumimoji="1" lang="en-US" altLang="ja-JP" dirty="0" err="1"/>
                        <a:t>fadd.s</a:t>
                      </a:r>
                      <a:r>
                        <a:rPr kumimoji="1" lang="en-US" altLang="ja-JP" dirty="0"/>
                        <a:t> </a:t>
                      </a:r>
                      <a:r>
                        <a:rPr kumimoji="1" lang="en-US" altLang="ja-JP" dirty="0" err="1"/>
                        <a:t>fadd.d</a:t>
                      </a:r>
                      <a:endParaRPr kumimoji="1" lang="ja-JP" altLang="en-US" dirty="0"/>
                    </a:p>
                  </a:txBody>
                  <a:tcPr/>
                </a:tc>
                <a:tc>
                  <a:txBody>
                    <a:bodyPr/>
                    <a:lstStyle/>
                    <a:p>
                      <a:r>
                        <a:rPr kumimoji="1" lang="ja-JP" altLang="en-US" dirty="0"/>
                        <a:t>加算</a:t>
                      </a:r>
                    </a:p>
                  </a:txBody>
                  <a:tcPr/>
                </a:tc>
                <a:tc>
                  <a:txBody>
                    <a:bodyPr/>
                    <a:lstStyle/>
                    <a:p>
                      <a:r>
                        <a:rPr kumimoji="1" lang="ja-JP" altLang="en-US" dirty="0"/>
                        <a:t>レジスタ間演算と類似</a:t>
                      </a:r>
                    </a:p>
                  </a:txBody>
                  <a:tcPr/>
                </a:tc>
                <a:extLst>
                  <a:ext uri="{0D108BD9-81ED-4DB2-BD59-A6C34878D82A}">
                    <a16:rowId xmlns:a16="http://schemas.microsoft.com/office/drawing/2014/main" val="2508219508"/>
                  </a:ext>
                </a:extLst>
              </a:tr>
              <a:tr h="370840">
                <a:tc>
                  <a:txBody>
                    <a:bodyPr/>
                    <a:lstStyle/>
                    <a:p>
                      <a:r>
                        <a:rPr kumimoji="1" lang="en-US" altLang="ja-JP" dirty="0" err="1"/>
                        <a:t>fsub.s</a:t>
                      </a:r>
                      <a:r>
                        <a:rPr kumimoji="1" lang="en-US" altLang="ja-JP" dirty="0"/>
                        <a:t>  </a:t>
                      </a:r>
                      <a:r>
                        <a:rPr kumimoji="1" lang="en-US" altLang="ja-JP" dirty="0" err="1"/>
                        <a:t>fsub.d</a:t>
                      </a:r>
                      <a:endParaRPr kumimoji="1" lang="ja-JP" altLang="en-US" dirty="0"/>
                    </a:p>
                  </a:txBody>
                  <a:tcPr/>
                </a:tc>
                <a:tc>
                  <a:txBody>
                    <a:bodyPr/>
                    <a:lstStyle/>
                    <a:p>
                      <a:r>
                        <a:rPr kumimoji="1" lang="ja-JP" altLang="en-US" dirty="0"/>
                        <a:t>減算</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レジスタ間演算と類似</a:t>
                      </a:r>
                    </a:p>
                  </a:txBody>
                  <a:tcPr/>
                </a:tc>
                <a:extLst>
                  <a:ext uri="{0D108BD9-81ED-4DB2-BD59-A6C34878D82A}">
                    <a16:rowId xmlns:a16="http://schemas.microsoft.com/office/drawing/2014/main" val="4223476130"/>
                  </a:ext>
                </a:extLst>
              </a:tr>
              <a:tr h="370840">
                <a:tc>
                  <a:txBody>
                    <a:bodyPr/>
                    <a:lstStyle/>
                    <a:p>
                      <a:r>
                        <a:rPr kumimoji="1" lang="en-US" altLang="ja-JP" dirty="0" err="1"/>
                        <a:t>fmul.s</a:t>
                      </a:r>
                      <a:r>
                        <a:rPr kumimoji="1" lang="en-US" altLang="ja-JP" dirty="0"/>
                        <a:t> </a:t>
                      </a:r>
                      <a:r>
                        <a:rPr kumimoji="1" lang="en-US" altLang="ja-JP" dirty="0" err="1"/>
                        <a:t>fmul.d</a:t>
                      </a:r>
                      <a:endParaRPr kumimoji="1" lang="ja-JP" altLang="en-US" dirty="0"/>
                    </a:p>
                  </a:txBody>
                  <a:tcPr/>
                </a:tc>
                <a:tc>
                  <a:txBody>
                    <a:bodyPr/>
                    <a:lstStyle/>
                    <a:p>
                      <a:r>
                        <a:rPr kumimoji="1" lang="ja-JP" altLang="en-US" dirty="0"/>
                        <a:t>乗算</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レジスタ間演算と類似</a:t>
                      </a:r>
                    </a:p>
                  </a:txBody>
                  <a:tcPr/>
                </a:tc>
                <a:extLst>
                  <a:ext uri="{0D108BD9-81ED-4DB2-BD59-A6C34878D82A}">
                    <a16:rowId xmlns:a16="http://schemas.microsoft.com/office/drawing/2014/main" val="3863000193"/>
                  </a:ext>
                </a:extLst>
              </a:tr>
              <a:tr h="370840">
                <a:tc>
                  <a:txBody>
                    <a:bodyPr/>
                    <a:lstStyle/>
                    <a:p>
                      <a:r>
                        <a:rPr kumimoji="1" lang="en-US" altLang="ja-JP" dirty="0" err="1"/>
                        <a:t>fdiv.s</a:t>
                      </a:r>
                      <a:r>
                        <a:rPr kumimoji="1" lang="en-US" altLang="ja-JP" dirty="0"/>
                        <a:t>  </a:t>
                      </a:r>
                      <a:r>
                        <a:rPr kumimoji="1" lang="en-US" altLang="ja-JP" dirty="0" err="1"/>
                        <a:t>fdiv.d</a:t>
                      </a:r>
                      <a:endParaRPr kumimoji="1" lang="ja-JP" altLang="en-US" dirty="0"/>
                    </a:p>
                  </a:txBody>
                  <a:tcPr/>
                </a:tc>
                <a:tc>
                  <a:txBody>
                    <a:bodyPr/>
                    <a:lstStyle/>
                    <a:p>
                      <a:r>
                        <a:rPr kumimoji="1" lang="ja-JP" altLang="en-US" dirty="0"/>
                        <a:t>除算</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レジスタ間演算と類似</a:t>
                      </a:r>
                    </a:p>
                  </a:txBody>
                  <a:tcPr/>
                </a:tc>
                <a:extLst>
                  <a:ext uri="{0D108BD9-81ED-4DB2-BD59-A6C34878D82A}">
                    <a16:rowId xmlns:a16="http://schemas.microsoft.com/office/drawing/2014/main" val="1297274629"/>
                  </a:ext>
                </a:extLst>
              </a:tr>
              <a:tr h="370840">
                <a:tc>
                  <a:txBody>
                    <a:bodyPr/>
                    <a:lstStyle/>
                    <a:p>
                      <a:r>
                        <a:rPr kumimoji="1" lang="en-US" altLang="ja-JP" dirty="0" err="1"/>
                        <a:t>fmadd.s</a:t>
                      </a:r>
                      <a:r>
                        <a:rPr kumimoji="1" lang="en-US" altLang="ja-JP" dirty="0"/>
                        <a:t> </a:t>
                      </a:r>
                      <a:r>
                        <a:rPr kumimoji="1" lang="en-US" altLang="ja-JP" dirty="0" err="1"/>
                        <a:t>fmadd.d</a:t>
                      </a:r>
                      <a:endParaRPr kumimoji="1" lang="ja-JP" altLang="en-US" dirty="0"/>
                    </a:p>
                  </a:txBody>
                  <a:tcPr/>
                </a:tc>
                <a:tc>
                  <a:txBody>
                    <a:bodyPr/>
                    <a:lstStyle/>
                    <a:p>
                      <a:r>
                        <a:rPr kumimoji="1" lang="ja-JP" altLang="en-US" dirty="0"/>
                        <a:t>積和演算</a:t>
                      </a:r>
                    </a:p>
                  </a:txBody>
                  <a:tcPr/>
                </a:tc>
                <a:tc>
                  <a:txBody>
                    <a:bodyPr/>
                    <a:lstStyle/>
                    <a:p>
                      <a:r>
                        <a:rPr kumimoji="1" lang="en-US" altLang="ja-JP" dirty="0"/>
                        <a:t>4</a:t>
                      </a:r>
                      <a:r>
                        <a:rPr kumimoji="1" lang="ja-JP" altLang="en-US" dirty="0"/>
                        <a:t>オペランド</a:t>
                      </a:r>
                    </a:p>
                  </a:txBody>
                  <a:tcPr/>
                </a:tc>
                <a:extLst>
                  <a:ext uri="{0D108BD9-81ED-4DB2-BD59-A6C34878D82A}">
                    <a16:rowId xmlns:a16="http://schemas.microsoft.com/office/drawing/2014/main" val="3695843765"/>
                  </a:ext>
                </a:extLst>
              </a:tr>
              <a:tr h="370840">
                <a:tc>
                  <a:txBody>
                    <a:bodyPr/>
                    <a:lstStyle/>
                    <a:p>
                      <a:r>
                        <a:rPr kumimoji="1" lang="en-US" altLang="ja-JP" dirty="0" err="1"/>
                        <a:t>fmsub.s</a:t>
                      </a:r>
                      <a:r>
                        <a:rPr kumimoji="1" lang="en-US" altLang="ja-JP" dirty="0"/>
                        <a:t> </a:t>
                      </a:r>
                      <a:r>
                        <a:rPr kumimoji="1" lang="en-US" altLang="ja-JP" dirty="0" err="1"/>
                        <a:t>fmsub.d</a:t>
                      </a:r>
                      <a:endParaRPr kumimoji="1" lang="ja-JP" altLang="en-US" dirty="0"/>
                    </a:p>
                  </a:txBody>
                  <a:tcPr/>
                </a:tc>
                <a:tc>
                  <a:txBody>
                    <a:bodyPr/>
                    <a:lstStyle/>
                    <a:p>
                      <a:r>
                        <a:rPr kumimoji="1" lang="ja-JP" altLang="en-US" dirty="0"/>
                        <a:t>積差演算</a:t>
                      </a:r>
                    </a:p>
                  </a:txBody>
                  <a:tcPr/>
                </a:tc>
                <a:tc>
                  <a:txBody>
                    <a:bodyPr/>
                    <a:lstStyle/>
                    <a:p>
                      <a:r>
                        <a:rPr kumimoji="1" lang="en-US" altLang="ja-JP" dirty="0"/>
                        <a:t>4</a:t>
                      </a:r>
                      <a:r>
                        <a:rPr kumimoji="1" lang="ja-JP" altLang="en-US" dirty="0"/>
                        <a:t>オペランド</a:t>
                      </a:r>
                    </a:p>
                  </a:txBody>
                  <a:tcPr/>
                </a:tc>
                <a:extLst>
                  <a:ext uri="{0D108BD9-81ED-4DB2-BD59-A6C34878D82A}">
                    <a16:rowId xmlns:a16="http://schemas.microsoft.com/office/drawing/2014/main" val="4273120105"/>
                  </a:ext>
                </a:extLst>
              </a:tr>
              <a:tr h="370840">
                <a:tc>
                  <a:txBody>
                    <a:bodyPr/>
                    <a:lstStyle/>
                    <a:p>
                      <a:r>
                        <a:rPr kumimoji="1" lang="en-US" altLang="ja-JP" dirty="0" err="1"/>
                        <a:t>fmmadd.s</a:t>
                      </a:r>
                      <a:r>
                        <a:rPr kumimoji="1" lang="en-US" altLang="ja-JP" dirty="0"/>
                        <a:t> </a:t>
                      </a:r>
                      <a:r>
                        <a:rPr kumimoji="1" lang="en-US" altLang="ja-JP" dirty="0" err="1"/>
                        <a:t>fmmadd.d</a:t>
                      </a:r>
                      <a:endParaRPr kumimoji="1" lang="ja-JP" altLang="en-US" dirty="0"/>
                    </a:p>
                  </a:txBody>
                  <a:tcPr/>
                </a:tc>
                <a:tc>
                  <a:txBody>
                    <a:bodyPr/>
                    <a:lstStyle/>
                    <a:p>
                      <a:r>
                        <a:rPr kumimoji="1" lang="ja-JP" altLang="en-US" dirty="0"/>
                        <a:t>積和で加算前に積の符号を反転</a:t>
                      </a:r>
                    </a:p>
                  </a:txBody>
                  <a:tcPr/>
                </a:tc>
                <a:tc>
                  <a:txBody>
                    <a:bodyPr/>
                    <a:lstStyle/>
                    <a:p>
                      <a:r>
                        <a:rPr kumimoji="1" lang="en-US" altLang="ja-JP" dirty="0"/>
                        <a:t>4</a:t>
                      </a:r>
                      <a:r>
                        <a:rPr kumimoji="1" lang="ja-JP" altLang="en-US" dirty="0"/>
                        <a:t>オペランド</a:t>
                      </a:r>
                    </a:p>
                  </a:txBody>
                  <a:tcPr/>
                </a:tc>
                <a:extLst>
                  <a:ext uri="{0D108BD9-81ED-4DB2-BD59-A6C34878D82A}">
                    <a16:rowId xmlns:a16="http://schemas.microsoft.com/office/drawing/2014/main" val="1410237171"/>
                  </a:ext>
                </a:extLst>
              </a:tr>
              <a:tr h="370840">
                <a:tc>
                  <a:txBody>
                    <a:bodyPr/>
                    <a:lstStyle/>
                    <a:p>
                      <a:r>
                        <a:rPr kumimoji="1" lang="en-US" altLang="ja-JP" dirty="0" err="1"/>
                        <a:t>fmmsub.s</a:t>
                      </a:r>
                      <a:r>
                        <a:rPr kumimoji="1" lang="en-US" altLang="ja-JP" dirty="0"/>
                        <a:t> </a:t>
                      </a:r>
                      <a:r>
                        <a:rPr kumimoji="1" lang="en-US" altLang="ja-JP" dirty="0" err="1"/>
                        <a:t>fmmsub.d</a:t>
                      </a:r>
                      <a:endParaRPr kumimoji="1" lang="ja-JP" altLang="en-US" dirty="0"/>
                    </a:p>
                  </a:txBody>
                  <a:tcPr/>
                </a:tc>
                <a:tc>
                  <a:txBody>
                    <a:bodyPr/>
                    <a:lstStyle/>
                    <a:p>
                      <a:r>
                        <a:rPr kumimoji="1" lang="ja-JP" altLang="en-US" dirty="0"/>
                        <a:t>積差で減算前に積の符号を反転</a:t>
                      </a:r>
                    </a:p>
                  </a:txBody>
                  <a:tcPr/>
                </a:tc>
                <a:tc>
                  <a:txBody>
                    <a:bodyPr/>
                    <a:lstStyle/>
                    <a:p>
                      <a:r>
                        <a:rPr kumimoji="1" lang="en-US" altLang="ja-JP" dirty="0"/>
                        <a:t>4</a:t>
                      </a:r>
                      <a:r>
                        <a:rPr kumimoji="1" lang="ja-JP" altLang="en-US" dirty="0"/>
                        <a:t>オペランド</a:t>
                      </a:r>
                    </a:p>
                  </a:txBody>
                  <a:tcPr/>
                </a:tc>
                <a:extLst>
                  <a:ext uri="{0D108BD9-81ED-4DB2-BD59-A6C34878D82A}">
                    <a16:rowId xmlns:a16="http://schemas.microsoft.com/office/drawing/2014/main" val="1082654054"/>
                  </a:ext>
                </a:extLst>
              </a:tr>
            </a:tbl>
          </a:graphicData>
        </a:graphic>
      </p:graphicFrame>
      <p:sp>
        <p:nvSpPr>
          <p:cNvPr id="6" name="テキスト ボックス 5">
            <a:extLst>
              <a:ext uri="{FF2B5EF4-FFF2-40B4-BE49-F238E27FC236}">
                <a16:creationId xmlns:a16="http://schemas.microsoft.com/office/drawing/2014/main" id="{C961D5C9-BBA7-40C1-AE15-925B8FAB0594}"/>
              </a:ext>
            </a:extLst>
          </p:cNvPr>
          <p:cNvSpPr txBox="1"/>
          <p:nvPr/>
        </p:nvSpPr>
        <p:spPr>
          <a:xfrm>
            <a:off x="291749" y="1417638"/>
            <a:ext cx="8766182" cy="646331"/>
          </a:xfrm>
          <a:prstGeom prst="rect">
            <a:avLst/>
          </a:prstGeom>
          <a:noFill/>
        </p:spPr>
        <p:txBody>
          <a:bodyPr wrap="none" rtlCol="0">
            <a:spAutoFit/>
          </a:bodyPr>
          <a:lstStyle/>
          <a:p>
            <a:r>
              <a:rPr kumimoji="1" lang="ja-JP" altLang="en-US" dirty="0"/>
              <a:t>浮動小数点レジスタ</a:t>
            </a:r>
            <a:r>
              <a:rPr kumimoji="1" lang="en-US" altLang="ja-JP" dirty="0"/>
              <a:t>f0-f31</a:t>
            </a:r>
            <a:r>
              <a:rPr kumimoji="1" lang="ja-JP" altLang="en-US" dirty="0"/>
              <a:t>が</a:t>
            </a:r>
            <a:r>
              <a:rPr kumimoji="1" lang="en-US" altLang="ja-JP" dirty="0"/>
              <a:t>32</a:t>
            </a:r>
            <a:r>
              <a:rPr kumimoji="1" lang="ja-JP" altLang="en-US" dirty="0"/>
              <a:t>本　</a:t>
            </a:r>
            <a:r>
              <a:rPr lang="en-US" altLang="ja-JP" dirty="0"/>
              <a:t>RV32D</a:t>
            </a:r>
            <a:r>
              <a:rPr lang="ja-JP" altLang="en-US" dirty="0"/>
              <a:t>を装備する場合は、</a:t>
            </a:r>
            <a:r>
              <a:rPr lang="en-US" altLang="ja-JP" dirty="0"/>
              <a:t>64</a:t>
            </a:r>
            <a:r>
              <a:rPr lang="ja-JP" altLang="en-US" dirty="0"/>
              <a:t>ビットレジスタの下位</a:t>
            </a:r>
            <a:r>
              <a:rPr lang="en-US" altLang="ja-JP" dirty="0"/>
              <a:t>32</a:t>
            </a:r>
          </a:p>
          <a:p>
            <a:r>
              <a:rPr kumimoji="1" lang="ja-JP" altLang="en-US" dirty="0"/>
              <a:t>ビットを単精度で用いる。</a:t>
            </a:r>
            <a:r>
              <a:rPr kumimoji="1" lang="en-US" altLang="ja-JP" dirty="0"/>
              <a:t>f0</a:t>
            </a:r>
            <a:r>
              <a:rPr kumimoji="1" lang="ja-JP" altLang="en-US" dirty="0"/>
              <a:t>は普通のレジスタと同様に使える</a:t>
            </a:r>
          </a:p>
        </p:txBody>
      </p:sp>
    </p:spTree>
    <p:extLst>
      <p:ext uri="{BB962C8B-B14F-4D97-AF65-F5344CB8AC3E}">
        <p14:creationId xmlns:p14="http://schemas.microsoft.com/office/powerpoint/2010/main" val="3769720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6BF591-9754-43BC-A9CC-33587064ED60}"/>
              </a:ext>
            </a:extLst>
          </p:cNvPr>
          <p:cNvSpPr>
            <a:spLocks noGrp="1"/>
          </p:cNvSpPr>
          <p:nvPr>
            <p:ph type="title"/>
          </p:nvPr>
        </p:nvSpPr>
        <p:spPr/>
        <p:txBody>
          <a:bodyPr/>
          <a:lstStyle/>
          <a:p>
            <a:r>
              <a:rPr kumimoji="1" lang="ja-JP" altLang="en-US" sz="3600" dirty="0"/>
              <a:t>浮動小数点演算拡張</a:t>
            </a:r>
            <a:r>
              <a:rPr kumimoji="1" lang="en-US" altLang="ja-JP" sz="3600" dirty="0"/>
              <a:t>RV32F, RV32D</a:t>
            </a:r>
            <a:br>
              <a:rPr kumimoji="1" lang="en-US" altLang="ja-JP" sz="3600" dirty="0"/>
            </a:br>
            <a:br>
              <a:rPr kumimoji="1" lang="en-US" altLang="ja-JP" sz="3600" dirty="0"/>
            </a:br>
            <a:br>
              <a:rPr kumimoji="1" lang="en-US" altLang="ja-JP" sz="3600" dirty="0"/>
            </a:br>
            <a:endParaRPr kumimoji="1" lang="ja-JP" altLang="en-US" sz="3600" dirty="0"/>
          </a:p>
        </p:txBody>
      </p:sp>
      <p:graphicFrame>
        <p:nvGraphicFramePr>
          <p:cNvPr id="4" name="表 4">
            <a:extLst>
              <a:ext uri="{FF2B5EF4-FFF2-40B4-BE49-F238E27FC236}">
                <a16:creationId xmlns:a16="http://schemas.microsoft.com/office/drawing/2014/main" id="{30BEC2E5-F015-4241-B7FA-39F13A16A7E1}"/>
              </a:ext>
            </a:extLst>
          </p:cNvPr>
          <p:cNvGraphicFramePr>
            <a:graphicFrameLocks noGrp="1"/>
          </p:cNvGraphicFramePr>
          <p:nvPr/>
        </p:nvGraphicFramePr>
        <p:xfrm>
          <a:off x="395536" y="1700808"/>
          <a:ext cx="8496944" cy="4157568"/>
        </p:xfrm>
        <a:graphic>
          <a:graphicData uri="http://schemas.openxmlformats.org/drawingml/2006/table">
            <a:tbl>
              <a:tblPr firstRow="1" bandRow="1">
                <a:tableStyleId>{073A0DAA-6AF3-43AB-8588-CEC1D06C72B9}</a:tableStyleId>
              </a:tblPr>
              <a:tblGrid>
                <a:gridCol w="2376264">
                  <a:extLst>
                    <a:ext uri="{9D8B030D-6E8A-4147-A177-3AD203B41FA5}">
                      <a16:colId xmlns:a16="http://schemas.microsoft.com/office/drawing/2014/main" val="2671328522"/>
                    </a:ext>
                  </a:extLst>
                </a:gridCol>
                <a:gridCol w="3456384">
                  <a:extLst>
                    <a:ext uri="{9D8B030D-6E8A-4147-A177-3AD203B41FA5}">
                      <a16:colId xmlns:a16="http://schemas.microsoft.com/office/drawing/2014/main" val="2822444397"/>
                    </a:ext>
                  </a:extLst>
                </a:gridCol>
                <a:gridCol w="2664296">
                  <a:extLst>
                    <a:ext uri="{9D8B030D-6E8A-4147-A177-3AD203B41FA5}">
                      <a16:colId xmlns:a16="http://schemas.microsoft.com/office/drawing/2014/main" val="745392618"/>
                    </a:ext>
                  </a:extLst>
                </a:gridCol>
              </a:tblGrid>
              <a:tr h="370840">
                <a:tc>
                  <a:txBody>
                    <a:bodyPr/>
                    <a:lstStyle/>
                    <a:p>
                      <a:r>
                        <a:rPr kumimoji="1" lang="ja-JP" altLang="en-US" dirty="0"/>
                        <a:t>記号</a:t>
                      </a:r>
                    </a:p>
                  </a:txBody>
                  <a:tcPr/>
                </a:tc>
                <a:tc>
                  <a:txBody>
                    <a:bodyPr/>
                    <a:lstStyle/>
                    <a:p>
                      <a:r>
                        <a:rPr kumimoji="1" lang="ja-JP" altLang="en-US" dirty="0"/>
                        <a:t>操作</a:t>
                      </a:r>
                    </a:p>
                  </a:txBody>
                  <a:tcPr/>
                </a:tc>
                <a:tc>
                  <a:txBody>
                    <a:bodyPr/>
                    <a:lstStyle/>
                    <a:p>
                      <a:r>
                        <a:rPr kumimoji="1" lang="ja-JP" altLang="en-US" dirty="0"/>
                        <a:t>形式</a:t>
                      </a:r>
                    </a:p>
                  </a:txBody>
                  <a:tcPr/>
                </a:tc>
                <a:extLst>
                  <a:ext uri="{0D108BD9-81ED-4DB2-BD59-A6C34878D82A}">
                    <a16:rowId xmlns:a16="http://schemas.microsoft.com/office/drawing/2014/main" val="1950025805"/>
                  </a:ext>
                </a:extLst>
              </a:tr>
              <a:tr h="370840">
                <a:tc>
                  <a:txBody>
                    <a:bodyPr/>
                    <a:lstStyle/>
                    <a:p>
                      <a:r>
                        <a:rPr kumimoji="1" lang="en-US" altLang="ja-JP" dirty="0" err="1"/>
                        <a:t>fsqrt.s</a:t>
                      </a:r>
                      <a:r>
                        <a:rPr kumimoji="1" lang="en-US" altLang="ja-JP" dirty="0"/>
                        <a:t> </a:t>
                      </a:r>
                      <a:r>
                        <a:rPr kumimoji="1" lang="en-US" altLang="ja-JP" dirty="0" err="1"/>
                        <a:t>fsqrt.d</a:t>
                      </a:r>
                      <a:endParaRPr kumimoji="1" lang="ja-JP" altLang="en-US" dirty="0"/>
                    </a:p>
                  </a:txBody>
                  <a:tcPr/>
                </a:tc>
                <a:tc>
                  <a:txBody>
                    <a:bodyPr/>
                    <a:lstStyle/>
                    <a:p>
                      <a:r>
                        <a:rPr kumimoji="1" lang="ja-JP" altLang="en-US" dirty="0"/>
                        <a:t>平行根演算</a:t>
                      </a:r>
                    </a:p>
                  </a:txBody>
                  <a:tcPr/>
                </a:tc>
                <a:tc>
                  <a:txBody>
                    <a:bodyPr/>
                    <a:lstStyle/>
                    <a:p>
                      <a:r>
                        <a:rPr kumimoji="1" lang="en-US" altLang="ja-JP" dirty="0"/>
                        <a:t>1</a:t>
                      </a:r>
                      <a:r>
                        <a:rPr kumimoji="1" lang="ja-JP" altLang="en-US" dirty="0"/>
                        <a:t>オペランド</a:t>
                      </a:r>
                    </a:p>
                  </a:txBody>
                  <a:tcPr/>
                </a:tc>
                <a:extLst>
                  <a:ext uri="{0D108BD9-81ED-4DB2-BD59-A6C34878D82A}">
                    <a16:rowId xmlns:a16="http://schemas.microsoft.com/office/drawing/2014/main" val="790517738"/>
                  </a:ext>
                </a:extLst>
              </a:tr>
              <a:tr h="370840">
                <a:tc>
                  <a:txBody>
                    <a:bodyPr/>
                    <a:lstStyle/>
                    <a:p>
                      <a:r>
                        <a:rPr kumimoji="1" lang="en-US" altLang="ja-JP" dirty="0" err="1"/>
                        <a:t>fmax.s</a:t>
                      </a:r>
                      <a:r>
                        <a:rPr kumimoji="1" lang="en-US" altLang="ja-JP" dirty="0"/>
                        <a:t> </a:t>
                      </a:r>
                      <a:r>
                        <a:rPr kumimoji="1" lang="en-US" altLang="ja-JP" dirty="0" err="1"/>
                        <a:t>fmax.d</a:t>
                      </a:r>
                      <a:endParaRPr kumimoji="1" lang="ja-JP" altLang="en-US" dirty="0"/>
                    </a:p>
                  </a:txBody>
                  <a:tcPr/>
                </a:tc>
                <a:tc>
                  <a:txBody>
                    <a:bodyPr/>
                    <a:lstStyle/>
                    <a:p>
                      <a:r>
                        <a:rPr kumimoji="1" lang="ja-JP" altLang="en-US" dirty="0"/>
                        <a:t>大きい方を</a:t>
                      </a:r>
                      <a:r>
                        <a:rPr kumimoji="1" lang="en-US" altLang="ja-JP" dirty="0"/>
                        <a:t>f[</a:t>
                      </a:r>
                      <a:r>
                        <a:rPr kumimoji="1" lang="en-US" altLang="ja-JP" dirty="0" err="1"/>
                        <a:t>rd</a:t>
                      </a:r>
                      <a:r>
                        <a:rPr kumimoji="1" lang="en-US" altLang="ja-JP" dirty="0"/>
                        <a:t>]</a:t>
                      </a:r>
                      <a:r>
                        <a:rPr kumimoji="1" lang="ja-JP" altLang="en-US" dirty="0"/>
                        <a:t>に</a:t>
                      </a:r>
                    </a:p>
                  </a:txBody>
                  <a:tcPr/>
                </a:tc>
                <a:tc>
                  <a:txBody>
                    <a:bodyPr/>
                    <a:lstStyle/>
                    <a:p>
                      <a:r>
                        <a:rPr kumimoji="1" lang="en-US" altLang="ja-JP" dirty="0"/>
                        <a:t>3</a:t>
                      </a:r>
                      <a:r>
                        <a:rPr kumimoji="1" lang="ja-JP" altLang="en-US" dirty="0"/>
                        <a:t>オペランド</a:t>
                      </a:r>
                    </a:p>
                  </a:txBody>
                  <a:tcPr/>
                </a:tc>
                <a:extLst>
                  <a:ext uri="{0D108BD9-81ED-4DB2-BD59-A6C34878D82A}">
                    <a16:rowId xmlns:a16="http://schemas.microsoft.com/office/drawing/2014/main" val="1070931871"/>
                  </a:ext>
                </a:extLst>
              </a:tr>
              <a:tr h="370840">
                <a:tc>
                  <a:txBody>
                    <a:bodyPr/>
                    <a:lstStyle/>
                    <a:p>
                      <a:r>
                        <a:rPr kumimoji="1" lang="en-US" altLang="ja-JP" dirty="0" err="1"/>
                        <a:t>fmin.s</a:t>
                      </a:r>
                      <a:r>
                        <a:rPr kumimoji="1" lang="en-US" altLang="ja-JP" dirty="0"/>
                        <a:t> </a:t>
                      </a:r>
                      <a:r>
                        <a:rPr kumimoji="1" lang="en-US" altLang="ja-JP" dirty="0" err="1"/>
                        <a:t>fmin.d</a:t>
                      </a:r>
                      <a:endParaRPr kumimoji="1" lang="ja-JP" altLang="en-US" dirty="0"/>
                    </a:p>
                  </a:txBody>
                  <a:tcPr/>
                </a:tc>
                <a:tc>
                  <a:txBody>
                    <a:bodyPr/>
                    <a:lstStyle/>
                    <a:p>
                      <a:r>
                        <a:rPr kumimoji="1" lang="ja-JP" altLang="en-US" dirty="0"/>
                        <a:t>小さい方を</a:t>
                      </a:r>
                      <a:r>
                        <a:rPr kumimoji="1" lang="en-US" altLang="ja-JP" dirty="0"/>
                        <a:t>f[</a:t>
                      </a:r>
                      <a:r>
                        <a:rPr kumimoji="1" lang="en-US" altLang="ja-JP" dirty="0" err="1"/>
                        <a:t>rd</a:t>
                      </a:r>
                      <a:r>
                        <a:rPr kumimoji="1" lang="en-US" altLang="ja-JP" dirty="0"/>
                        <a:t>]</a:t>
                      </a:r>
                      <a:r>
                        <a:rPr kumimoji="1" lang="ja-JP" altLang="en-US" dirty="0"/>
                        <a:t>に</a:t>
                      </a:r>
                    </a:p>
                  </a:txBody>
                  <a:tcPr/>
                </a:tc>
                <a:tc>
                  <a:txBody>
                    <a:bodyPr/>
                    <a:lstStyle/>
                    <a:p>
                      <a:r>
                        <a:rPr kumimoji="1" lang="en-US" altLang="ja-JP" dirty="0"/>
                        <a:t>3</a:t>
                      </a:r>
                      <a:r>
                        <a:rPr kumimoji="1" lang="ja-JP" altLang="en-US" dirty="0"/>
                        <a:t>オペランド</a:t>
                      </a:r>
                    </a:p>
                  </a:txBody>
                  <a:tcPr/>
                </a:tc>
                <a:extLst>
                  <a:ext uri="{0D108BD9-81ED-4DB2-BD59-A6C34878D82A}">
                    <a16:rowId xmlns:a16="http://schemas.microsoft.com/office/drawing/2014/main" val="2508219508"/>
                  </a:ext>
                </a:extLst>
              </a:tr>
              <a:tr h="370840">
                <a:tc>
                  <a:txBody>
                    <a:bodyPr/>
                    <a:lstStyle/>
                    <a:p>
                      <a:r>
                        <a:rPr kumimoji="1" lang="en-US" altLang="ja-JP" dirty="0" err="1"/>
                        <a:t>fle.s</a:t>
                      </a:r>
                      <a:r>
                        <a:rPr kumimoji="1" lang="en-US" altLang="ja-JP" dirty="0"/>
                        <a:t> </a:t>
                      </a:r>
                      <a:r>
                        <a:rPr kumimoji="1" lang="en-US" altLang="ja-JP" dirty="0" err="1"/>
                        <a:t>fle.d</a:t>
                      </a:r>
                      <a:endParaRPr kumimoji="1" lang="ja-JP" altLang="en-US" dirty="0"/>
                    </a:p>
                  </a:txBody>
                  <a:tcPr/>
                </a:tc>
                <a:tc>
                  <a:txBody>
                    <a:bodyPr/>
                    <a:lstStyle/>
                    <a:p>
                      <a:r>
                        <a:rPr kumimoji="1" lang="ja-JP" altLang="en-US" dirty="0"/>
                        <a:t>比較、</a:t>
                      </a:r>
                      <a:r>
                        <a:rPr kumimoji="1" lang="en-US" altLang="ja-JP" dirty="0"/>
                        <a:t>f[rs1]&lt;=f[rs2]</a:t>
                      </a:r>
                      <a:r>
                        <a:rPr kumimoji="1" lang="ja-JP" altLang="en-US" dirty="0"/>
                        <a:t>の時</a:t>
                      </a:r>
                      <a:r>
                        <a:rPr kumimoji="1" lang="en-US" altLang="ja-JP" dirty="0"/>
                        <a:t>x[</a:t>
                      </a:r>
                      <a:r>
                        <a:rPr kumimoji="1" lang="en-US" altLang="ja-JP" dirty="0" err="1"/>
                        <a:t>rd</a:t>
                      </a:r>
                      <a:r>
                        <a:rPr kumimoji="1" lang="en-US" altLang="ja-JP" dirty="0"/>
                        <a:t>]</a:t>
                      </a:r>
                      <a:r>
                        <a:rPr kumimoji="1" lang="ja-JP" altLang="en-US" dirty="0"/>
                        <a:t>に</a:t>
                      </a:r>
                      <a:r>
                        <a:rPr kumimoji="1" lang="en-US" altLang="ja-JP" dirty="0"/>
                        <a:t>1</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3</a:t>
                      </a:r>
                      <a:r>
                        <a:rPr kumimoji="1" lang="ja-JP" altLang="en-US" dirty="0"/>
                        <a:t>オペランド</a:t>
                      </a:r>
                    </a:p>
                  </a:txBody>
                  <a:tcPr/>
                </a:tc>
                <a:extLst>
                  <a:ext uri="{0D108BD9-81ED-4DB2-BD59-A6C34878D82A}">
                    <a16:rowId xmlns:a16="http://schemas.microsoft.com/office/drawing/2014/main" val="4223476130"/>
                  </a:ext>
                </a:extLst>
              </a:tr>
              <a:tr h="378048">
                <a:tc>
                  <a:txBody>
                    <a:bodyPr/>
                    <a:lstStyle/>
                    <a:p>
                      <a:r>
                        <a:rPr kumimoji="1" lang="en-US" altLang="ja-JP" dirty="0" err="1"/>
                        <a:t>flt.s</a:t>
                      </a:r>
                      <a:r>
                        <a:rPr kumimoji="1" lang="en-US" altLang="ja-JP" dirty="0"/>
                        <a:t> </a:t>
                      </a:r>
                      <a:r>
                        <a:rPr kumimoji="1" lang="en-US" altLang="ja-JP" dirty="0" err="1"/>
                        <a:t>flt.d</a:t>
                      </a:r>
                      <a:endParaRPr kumimoji="1" lang="ja-JP" altLang="en-US" dirty="0"/>
                    </a:p>
                  </a:txBody>
                  <a:tcPr/>
                </a:tc>
                <a:tc>
                  <a:txBody>
                    <a:bodyPr/>
                    <a:lstStyle/>
                    <a:p>
                      <a:r>
                        <a:rPr kumimoji="1" lang="ja-JP" altLang="en-US" dirty="0"/>
                        <a:t>比較、</a:t>
                      </a:r>
                      <a:r>
                        <a:rPr kumimoji="1" lang="en-US" altLang="ja-JP" dirty="0"/>
                        <a:t>f[rs1]&lt;f[rs2]</a:t>
                      </a:r>
                      <a:r>
                        <a:rPr kumimoji="1" lang="ja-JP" altLang="en-US" dirty="0"/>
                        <a:t>の時</a:t>
                      </a:r>
                      <a:r>
                        <a:rPr kumimoji="1" lang="en-US" altLang="ja-JP" dirty="0"/>
                        <a:t>x[</a:t>
                      </a:r>
                      <a:r>
                        <a:rPr kumimoji="1" lang="en-US" altLang="ja-JP" dirty="0" err="1"/>
                        <a:t>rd</a:t>
                      </a:r>
                      <a:r>
                        <a:rPr kumimoji="1" lang="en-US" altLang="ja-JP" dirty="0"/>
                        <a:t>]</a:t>
                      </a:r>
                      <a:r>
                        <a:rPr kumimoji="1" lang="ja-JP" altLang="en-US" dirty="0"/>
                        <a:t>に</a:t>
                      </a:r>
                      <a:r>
                        <a:rPr kumimoji="1" lang="en-US" altLang="ja-JP" dirty="0"/>
                        <a:t>1</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3</a:t>
                      </a:r>
                      <a:r>
                        <a:rPr kumimoji="1" lang="ja-JP" altLang="en-US" dirty="0"/>
                        <a:t>オペランド</a:t>
                      </a:r>
                    </a:p>
                  </a:txBody>
                  <a:tcPr/>
                </a:tc>
                <a:extLst>
                  <a:ext uri="{0D108BD9-81ED-4DB2-BD59-A6C34878D82A}">
                    <a16:rowId xmlns:a16="http://schemas.microsoft.com/office/drawing/2014/main" val="3863000193"/>
                  </a:ext>
                </a:extLst>
              </a:tr>
              <a:tr h="370840">
                <a:tc>
                  <a:txBody>
                    <a:bodyPr/>
                    <a:lstStyle/>
                    <a:p>
                      <a:r>
                        <a:rPr kumimoji="1" lang="en-US" altLang="ja-JP" dirty="0" err="1"/>
                        <a:t>feq.s</a:t>
                      </a:r>
                      <a:r>
                        <a:rPr kumimoji="1" lang="en-US" altLang="ja-JP" dirty="0"/>
                        <a:t> </a:t>
                      </a:r>
                      <a:r>
                        <a:rPr kumimoji="1" lang="en-US" altLang="ja-JP" dirty="0" err="1"/>
                        <a:t>feq.d</a:t>
                      </a:r>
                      <a:endParaRPr kumimoji="1" lang="ja-JP" altLang="en-US" dirty="0"/>
                    </a:p>
                  </a:txBody>
                  <a:tcPr/>
                </a:tc>
                <a:tc>
                  <a:txBody>
                    <a:bodyPr/>
                    <a:lstStyle/>
                    <a:p>
                      <a:r>
                        <a:rPr kumimoji="1" lang="ja-JP" altLang="en-US" dirty="0"/>
                        <a:t>比較、</a:t>
                      </a:r>
                      <a:r>
                        <a:rPr kumimoji="1" lang="en-US" altLang="ja-JP" dirty="0"/>
                        <a:t>f[rs1]=f[rs2]</a:t>
                      </a:r>
                      <a:r>
                        <a:rPr kumimoji="1" lang="ja-JP" altLang="en-US" dirty="0"/>
                        <a:t>の時</a:t>
                      </a:r>
                      <a:r>
                        <a:rPr kumimoji="1" lang="en-US" altLang="ja-JP" dirty="0"/>
                        <a:t>x[</a:t>
                      </a:r>
                      <a:r>
                        <a:rPr kumimoji="1" lang="en-US" altLang="ja-JP" dirty="0" err="1"/>
                        <a:t>rd</a:t>
                      </a:r>
                      <a:r>
                        <a:rPr kumimoji="1" lang="en-US" altLang="ja-JP" dirty="0"/>
                        <a:t>]</a:t>
                      </a:r>
                      <a:r>
                        <a:rPr kumimoji="1" lang="ja-JP" altLang="en-US" dirty="0"/>
                        <a:t>に</a:t>
                      </a:r>
                      <a:r>
                        <a:rPr kumimoji="1" lang="en-US" altLang="ja-JP" dirty="0"/>
                        <a:t>1</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2</a:t>
                      </a:r>
                      <a:r>
                        <a:rPr kumimoji="1" lang="ja-JP" altLang="en-US" dirty="0"/>
                        <a:t>オペランド</a:t>
                      </a:r>
                    </a:p>
                  </a:txBody>
                  <a:tcPr/>
                </a:tc>
                <a:extLst>
                  <a:ext uri="{0D108BD9-81ED-4DB2-BD59-A6C34878D82A}">
                    <a16:rowId xmlns:a16="http://schemas.microsoft.com/office/drawing/2014/main" val="1297274629"/>
                  </a:ext>
                </a:extLst>
              </a:tr>
              <a:tr h="370840">
                <a:tc>
                  <a:txBody>
                    <a:bodyPr/>
                    <a:lstStyle/>
                    <a:p>
                      <a:r>
                        <a:rPr kumimoji="1" lang="en-US" altLang="ja-JP" dirty="0" err="1"/>
                        <a:t>fsgnj.s</a:t>
                      </a:r>
                      <a:r>
                        <a:rPr kumimoji="1" lang="en-US" altLang="ja-JP" dirty="0"/>
                        <a:t> </a:t>
                      </a:r>
                      <a:r>
                        <a:rPr kumimoji="1" lang="en-US" altLang="ja-JP" dirty="0" err="1"/>
                        <a:t>fsgnj.d</a:t>
                      </a:r>
                      <a:endParaRPr kumimoji="1" lang="en-US" altLang="ja-JP" dirty="0"/>
                    </a:p>
                    <a:p>
                      <a:r>
                        <a:rPr kumimoji="1" lang="ja-JP" altLang="en-US" dirty="0"/>
                        <a:t>他</a:t>
                      </a:r>
                      <a:r>
                        <a:rPr kumimoji="1" lang="en-US" altLang="ja-JP" dirty="0"/>
                        <a:t>2</a:t>
                      </a:r>
                      <a:r>
                        <a:rPr kumimoji="1" lang="ja-JP" altLang="en-US" dirty="0"/>
                        <a:t>種類</a:t>
                      </a:r>
                    </a:p>
                  </a:txBody>
                  <a:tcPr/>
                </a:tc>
                <a:tc>
                  <a:txBody>
                    <a:bodyPr/>
                    <a:lstStyle/>
                    <a:p>
                      <a:r>
                        <a:rPr kumimoji="1" lang="ja-JP" altLang="en-US" dirty="0"/>
                        <a:t>符号を取ってインジェクトする</a:t>
                      </a:r>
                      <a:endParaRPr kumimoji="1" lang="en-US" altLang="ja-JP" dirty="0"/>
                    </a:p>
                    <a:p>
                      <a:r>
                        <a:rPr kumimoji="1" lang="ja-JP" altLang="en-US" dirty="0"/>
                        <a:t>レジスタ間転送に使える</a:t>
                      </a:r>
                    </a:p>
                  </a:txBody>
                  <a:tcPr/>
                </a:tc>
                <a:tc>
                  <a:txBody>
                    <a:bodyPr/>
                    <a:lstStyle/>
                    <a:p>
                      <a:r>
                        <a:rPr kumimoji="1" lang="en-US" altLang="ja-JP" dirty="0"/>
                        <a:t>2</a:t>
                      </a:r>
                      <a:r>
                        <a:rPr kumimoji="1" lang="ja-JP" altLang="en-US" dirty="0"/>
                        <a:t>オペランド</a:t>
                      </a:r>
                    </a:p>
                  </a:txBody>
                  <a:tcPr/>
                </a:tc>
                <a:extLst>
                  <a:ext uri="{0D108BD9-81ED-4DB2-BD59-A6C34878D82A}">
                    <a16:rowId xmlns:a16="http://schemas.microsoft.com/office/drawing/2014/main" val="3695843765"/>
                  </a:ext>
                </a:extLst>
              </a:tr>
              <a:tr h="370840">
                <a:tc>
                  <a:txBody>
                    <a:bodyPr/>
                    <a:lstStyle/>
                    <a:p>
                      <a:r>
                        <a:rPr kumimoji="1" lang="en-US" altLang="ja-JP" dirty="0" err="1"/>
                        <a:t>fcvt.s.w</a:t>
                      </a:r>
                      <a:r>
                        <a:rPr kumimoji="1" lang="en-US" altLang="ja-JP" dirty="0"/>
                        <a:t> </a:t>
                      </a:r>
                      <a:r>
                        <a:rPr kumimoji="1" lang="en-US" altLang="ja-JP" dirty="0" err="1"/>
                        <a:t>fcvt.w.s</a:t>
                      </a:r>
                      <a:endParaRPr kumimoji="1" lang="en-US" altLang="ja-JP" dirty="0"/>
                    </a:p>
                    <a:p>
                      <a:r>
                        <a:rPr kumimoji="1" lang="en-US" altLang="ja-JP" dirty="0" err="1"/>
                        <a:t>fcvt.d.w</a:t>
                      </a:r>
                      <a:r>
                        <a:rPr kumimoji="1" lang="en-US" altLang="ja-JP" dirty="0"/>
                        <a:t> </a:t>
                      </a:r>
                      <a:r>
                        <a:rPr kumimoji="1" lang="en-US" altLang="ja-JP" dirty="0" err="1"/>
                        <a:t>fcvt.w.d</a:t>
                      </a:r>
                      <a:endParaRPr kumimoji="1" lang="en-US" altLang="ja-JP" dirty="0"/>
                    </a:p>
                    <a:p>
                      <a:r>
                        <a:rPr kumimoji="1" lang="ja-JP" altLang="en-US" dirty="0"/>
                        <a:t>他数種類</a:t>
                      </a:r>
                      <a:endParaRPr kumimoji="1" lang="en-US" altLang="ja-JP" dirty="0"/>
                    </a:p>
                  </a:txBody>
                  <a:tcPr/>
                </a:tc>
                <a:tc>
                  <a:txBody>
                    <a:bodyPr/>
                    <a:lstStyle/>
                    <a:p>
                      <a:r>
                        <a:rPr kumimoji="1" lang="ja-JP" altLang="en-US" dirty="0"/>
                        <a:t>形式変換、符号付き整数、符号無整数、単精度、倍精度間の変換</a:t>
                      </a:r>
                    </a:p>
                  </a:txBody>
                  <a:tcPr/>
                </a:tc>
                <a:tc>
                  <a:txBody>
                    <a:bodyPr/>
                    <a:lstStyle/>
                    <a:p>
                      <a:r>
                        <a:rPr kumimoji="1" lang="en-US" altLang="ja-JP" dirty="0"/>
                        <a:t>3</a:t>
                      </a:r>
                      <a:r>
                        <a:rPr kumimoji="1" lang="ja-JP" altLang="en-US" dirty="0"/>
                        <a:t>オペランド</a:t>
                      </a:r>
                    </a:p>
                  </a:txBody>
                  <a:tcPr/>
                </a:tc>
                <a:extLst>
                  <a:ext uri="{0D108BD9-81ED-4DB2-BD59-A6C34878D82A}">
                    <a16:rowId xmlns:a16="http://schemas.microsoft.com/office/drawing/2014/main" val="4273120105"/>
                  </a:ext>
                </a:extLst>
              </a:tr>
            </a:tbl>
          </a:graphicData>
        </a:graphic>
      </p:graphicFrame>
    </p:spTree>
    <p:extLst>
      <p:ext uri="{BB962C8B-B14F-4D97-AF65-F5344CB8AC3E}">
        <p14:creationId xmlns:p14="http://schemas.microsoft.com/office/powerpoint/2010/main" val="613425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250ACC-2B24-41DD-ADE8-63AA4AD7FE57}"/>
              </a:ext>
            </a:extLst>
          </p:cNvPr>
          <p:cNvSpPr>
            <a:spLocks noGrp="1"/>
          </p:cNvSpPr>
          <p:nvPr>
            <p:ph type="title"/>
          </p:nvPr>
        </p:nvSpPr>
        <p:spPr/>
        <p:txBody>
          <a:bodyPr/>
          <a:lstStyle/>
          <a:p>
            <a:r>
              <a:rPr lang="ja-JP" altLang="en-US" dirty="0"/>
              <a:t>他の拡張命令セット</a:t>
            </a:r>
            <a:endParaRPr kumimoji="1" lang="ja-JP" altLang="en-US" dirty="0"/>
          </a:p>
        </p:txBody>
      </p:sp>
      <p:sp>
        <p:nvSpPr>
          <p:cNvPr id="3" name="コンテンツ プレースホルダー 2">
            <a:extLst>
              <a:ext uri="{FF2B5EF4-FFF2-40B4-BE49-F238E27FC236}">
                <a16:creationId xmlns:a16="http://schemas.microsoft.com/office/drawing/2014/main" id="{E03DE3C4-942D-4244-8C3C-4F5AF5FFDD3E}"/>
              </a:ext>
            </a:extLst>
          </p:cNvPr>
          <p:cNvSpPr>
            <a:spLocks noGrp="1"/>
          </p:cNvSpPr>
          <p:nvPr>
            <p:ph idx="1"/>
          </p:nvPr>
        </p:nvSpPr>
        <p:spPr/>
        <p:txBody>
          <a:bodyPr/>
          <a:lstStyle/>
          <a:p>
            <a:r>
              <a:rPr kumimoji="1" lang="en-US" altLang="ja-JP" dirty="0"/>
              <a:t>RV32A</a:t>
            </a:r>
            <a:r>
              <a:rPr kumimoji="1" lang="ja-JP" altLang="en-US" dirty="0"/>
              <a:t>： マルチコア用アトミック命令</a:t>
            </a:r>
            <a:endParaRPr kumimoji="1" lang="en-US" altLang="ja-JP" dirty="0"/>
          </a:p>
          <a:p>
            <a:r>
              <a:rPr lang="en-US" altLang="ja-JP" dirty="0"/>
              <a:t>RV32C</a:t>
            </a:r>
            <a:r>
              <a:rPr lang="ja-JP" altLang="en-US" dirty="0"/>
              <a:t>：短縮命令、命令コードの</a:t>
            </a:r>
            <a:r>
              <a:rPr lang="en-US" altLang="ja-JP" dirty="0"/>
              <a:t>16</a:t>
            </a:r>
            <a:r>
              <a:rPr lang="ja-JP" altLang="en-US" dirty="0"/>
              <a:t>ビット化、</a:t>
            </a:r>
            <a:r>
              <a:rPr lang="en-US" altLang="ja-JP" dirty="0"/>
              <a:t>2</a:t>
            </a:r>
            <a:r>
              <a:rPr lang="ja-JP" altLang="en-US" dirty="0"/>
              <a:t>オペランド、レジスタ数削減</a:t>
            </a:r>
            <a:endParaRPr lang="en-US" altLang="ja-JP" dirty="0"/>
          </a:p>
          <a:p>
            <a:r>
              <a:rPr kumimoji="1" lang="en-US" altLang="ja-JP" dirty="0"/>
              <a:t>RV32V</a:t>
            </a:r>
            <a:r>
              <a:rPr kumimoji="1" lang="ja-JP" altLang="en-US" dirty="0"/>
              <a:t>：ベクトル拡張</a:t>
            </a:r>
            <a:endParaRPr kumimoji="1" lang="en-US" altLang="ja-JP" dirty="0"/>
          </a:p>
          <a:p>
            <a:r>
              <a:rPr lang="en-US" altLang="ja-JP" dirty="0"/>
              <a:t>RV64</a:t>
            </a:r>
            <a:r>
              <a:rPr lang="ja-JP" altLang="en-US" dirty="0"/>
              <a:t>：</a:t>
            </a:r>
            <a:r>
              <a:rPr lang="en-US" altLang="ja-JP" dirty="0"/>
              <a:t>64</a:t>
            </a:r>
            <a:r>
              <a:rPr lang="ja-JP" altLang="en-US" dirty="0"/>
              <a:t>ビット化</a:t>
            </a:r>
            <a:endParaRPr lang="en-US" altLang="ja-JP" dirty="0"/>
          </a:p>
          <a:p>
            <a:pPr lvl="1"/>
            <a:r>
              <a:rPr kumimoji="1" lang="en-US" altLang="ja-JP" dirty="0"/>
              <a:t>RV64I</a:t>
            </a:r>
            <a:r>
              <a:rPr kumimoji="1" lang="ja-JP" altLang="en-US" dirty="0"/>
              <a:t>、</a:t>
            </a:r>
            <a:r>
              <a:rPr kumimoji="1" lang="en-US" altLang="ja-JP" dirty="0"/>
              <a:t>RV64M</a:t>
            </a:r>
            <a:r>
              <a:rPr kumimoji="1" lang="ja-JP" altLang="en-US" dirty="0"/>
              <a:t>、</a:t>
            </a:r>
            <a:r>
              <a:rPr kumimoji="1" lang="en-US" altLang="ja-JP" dirty="0"/>
              <a:t>RV64F,</a:t>
            </a:r>
            <a:r>
              <a:rPr lang="en-US" altLang="ja-JP" dirty="0"/>
              <a:t>RV64D,RV64A</a:t>
            </a:r>
            <a:r>
              <a:rPr lang="ja-JP" altLang="en-US" dirty="0"/>
              <a:t>が定義されている。</a:t>
            </a:r>
            <a:endParaRPr lang="en-US" altLang="ja-JP" dirty="0"/>
          </a:p>
        </p:txBody>
      </p:sp>
    </p:spTree>
    <p:extLst>
      <p:ext uri="{BB962C8B-B14F-4D97-AF65-F5344CB8AC3E}">
        <p14:creationId xmlns:p14="http://schemas.microsoft.com/office/powerpoint/2010/main" val="3535002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ja-JP" altLang="en-US" sz="3200" dirty="0"/>
              <a:t>最大値を選ぶプログラム例　</a:t>
            </a:r>
            <a:r>
              <a:rPr lang="en-US" altLang="ja-JP" sz="3200" dirty="0"/>
              <a:t>max.asm</a:t>
            </a:r>
            <a:endParaRPr lang="ja-JP" altLang="en-US" sz="3200" dirty="0"/>
          </a:p>
        </p:txBody>
      </p:sp>
      <p:sp>
        <p:nvSpPr>
          <p:cNvPr id="133123" name="Rectangle 3"/>
          <p:cNvSpPr>
            <a:spLocks noGrp="1" noChangeArrowheads="1"/>
          </p:cNvSpPr>
          <p:nvPr>
            <p:ph type="body" idx="1"/>
          </p:nvPr>
        </p:nvSpPr>
        <p:spPr>
          <a:xfrm>
            <a:off x="453388" y="1268760"/>
            <a:ext cx="8229600" cy="4530725"/>
          </a:xfrm>
        </p:spPr>
        <p:txBody>
          <a:bodyPr/>
          <a:lstStyle/>
          <a:p>
            <a:pPr>
              <a:lnSpc>
                <a:spcPct val="90000"/>
              </a:lnSpc>
              <a:buFontTx/>
              <a:buNone/>
            </a:pPr>
            <a:r>
              <a:rPr lang="en-US" altLang="ja-JP" sz="2400" dirty="0"/>
              <a:t>		add x1,x0,x0  //	</a:t>
            </a:r>
            <a:r>
              <a:rPr lang="ja-JP" altLang="en-US" sz="2400" dirty="0"/>
              <a:t>ポインタは</a:t>
            </a:r>
            <a:r>
              <a:rPr lang="en-US" altLang="ja-JP" sz="2400" dirty="0"/>
              <a:t>x1</a:t>
            </a:r>
          </a:p>
          <a:p>
            <a:pPr>
              <a:lnSpc>
                <a:spcPct val="90000"/>
              </a:lnSpc>
              <a:buFontTx/>
              <a:buNone/>
            </a:pPr>
            <a:r>
              <a:rPr lang="en-US" altLang="ja-JP" sz="2400" dirty="0"/>
              <a:t>		add x3,x0,x0  //	x3</a:t>
            </a:r>
            <a:r>
              <a:rPr lang="ja-JP" altLang="en-US" sz="2400" dirty="0"/>
              <a:t>は暫定チャンピオン</a:t>
            </a:r>
          </a:p>
          <a:p>
            <a:pPr>
              <a:lnSpc>
                <a:spcPct val="90000"/>
              </a:lnSpc>
              <a:buFontTx/>
              <a:buNone/>
            </a:pPr>
            <a:r>
              <a:rPr lang="ja-JP" altLang="en-US" sz="2400" dirty="0"/>
              <a:t>		</a:t>
            </a:r>
            <a:r>
              <a:rPr lang="en-US" altLang="ja-JP" sz="2400" dirty="0" err="1"/>
              <a:t>addi</a:t>
            </a:r>
            <a:r>
              <a:rPr lang="en-US" altLang="ja-JP" sz="2400" dirty="0"/>
              <a:t> x2,x0,8	//     </a:t>
            </a:r>
            <a:r>
              <a:rPr lang="ja-JP" altLang="en-US" sz="2400" dirty="0"/>
              <a:t>調べる数は</a:t>
            </a:r>
            <a:r>
              <a:rPr lang="en-US" altLang="ja-JP" sz="2400" dirty="0"/>
              <a:t>8</a:t>
            </a:r>
            <a:r>
              <a:rPr lang="ja-JP" altLang="en-US" sz="2400" dirty="0"/>
              <a:t>つ</a:t>
            </a:r>
          </a:p>
          <a:p>
            <a:pPr>
              <a:lnSpc>
                <a:spcPct val="90000"/>
              </a:lnSpc>
              <a:buFontTx/>
              <a:buNone/>
            </a:pPr>
            <a:r>
              <a:rPr lang="en-US" altLang="ja-JP" sz="2400" dirty="0"/>
              <a:t>loop:	</a:t>
            </a:r>
            <a:r>
              <a:rPr lang="en-US" altLang="ja-JP" sz="2400" dirty="0" err="1"/>
              <a:t>lw</a:t>
            </a:r>
            <a:r>
              <a:rPr lang="en-US" altLang="ja-JP" sz="2400" dirty="0"/>
              <a:t> x4,0</a:t>
            </a:r>
            <a:r>
              <a:rPr lang="ja-JP" altLang="en-US" sz="2400" dirty="0"/>
              <a:t>（</a:t>
            </a:r>
            <a:r>
              <a:rPr lang="en-US" altLang="ja-JP" sz="2400" dirty="0"/>
              <a:t>x1</a:t>
            </a:r>
            <a:r>
              <a:rPr lang="ja-JP" altLang="en-US" sz="2400" dirty="0"/>
              <a:t>）</a:t>
            </a:r>
            <a:r>
              <a:rPr lang="en-US" altLang="ja-JP" sz="2400" dirty="0"/>
              <a:t>    //	x4</a:t>
            </a:r>
            <a:r>
              <a:rPr lang="ja-JP" altLang="en-US" sz="2400" dirty="0"/>
              <a:t>は挑戦者</a:t>
            </a:r>
          </a:p>
          <a:p>
            <a:pPr>
              <a:lnSpc>
                <a:spcPct val="90000"/>
              </a:lnSpc>
              <a:buFontTx/>
              <a:buNone/>
            </a:pPr>
            <a:r>
              <a:rPr lang="ja-JP" altLang="en-US" sz="2400" dirty="0"/>
              <a:t>		</a:t>
            </a:r>
            <a:r>
              <a:rPr lang="en-US" altLang="ja-JP" sz="2400" dirty="0" err="1"/>
              <a:t>blt</a:t>
            </a:r>
            <a:r>
              <a:rPr lang="en-US" altLang="ja-JP" sz="2400" dirty="0"/>
              <a:t> x4,x</a:t>
            </a:r>
            <a:r>
              <a:rPr lang="ja-JP" altLang="en-US" sz="2400" dirty="0"/>
              <a:t>３</a:t>
            </a:r>
            <a:r>
              <a:rPr lang="en-US" altLang="ja-JP" sz="2400" dirty="0"/>
              <a:t>,skip  //       </a:t>
            </a:r>
            <a:r>
              <a:rPr lang="ja-JP" altLang="en-US" sz="2400" dirty="0"/>
              <a:t>チャンピオンが勝てばスキップ</a:t>
            </a:r>
            <a:r>
              <a:rPr lang="en-US" altLang="ja-JP" sz="2400" dirty="0"/>
              <a:t>  </a:t>
            </a:r>
            <a:endParaRPr lang="ja-JP" altLang="en-US" sz="2400" dirty="0"/>
          </a:p>
          <a:p>
            <a:pPr>
              <a:lnSpc>
                <a:spcPct val="90000"/>
              </a:lnSpc>
              <a:buFontTx/>
              <a:buNone/>
            </a:pPr>
            <a:r>
              <a:rPr lang="ja-JP" altLang="en-US" sz="2400" dirty="0"/>
              <a:t>		</a:t>
            </a:r>
            <a:r>
              <a:rPr lang="en-US" altLang="ja-JP" sz="2400" dirty="0"/>
              <a:t>add x3,x0,x4    //	</a:t>
            </a:r>
            <a:r>
              <a:rPr lang="ja-JP" altLang="en-US" sz="2400" dirty="0"/>
              <a:t>挑戦者をチャンピオンに</a:t>
            </a:r>
          </a:p>
          <a:p>
            <a:pPr>
              <a:lnSpc>
                <a:spcPct val="90000"/>
              </a:lnSpc>
              <a:buFontTx/>
              <a:buNone/>
            </a:pPr>
            <a:r>
              <a:rPr lang="en-US" altLang="ja-JP" sz="2400" dirty="0"/>
              <a:t>skip:	</a:t>
            </a:r>
            <a:r>
              <a:rPr lang="en-US" altLang="ja-JP" sz="2400" dirty="0" err="1"/>
              <a:t>addi</a:t>
            </a:r>
            <a:r>
              <a:rPr lang="en-US" altLang="ja-JP" sz="2400" dirty="0"/>
              <a:t> x1,x1,4   //	</a:t>
            </a:r>
            <a:r>
              <a:rPr lang="ja-JP" altLang="en-US" sz="2400" dirty="0"/>
              <a:t>ポインタを進める</a:t>
            </a:r>
          </a:p>
          <a:p>
            <a:pPr>
              <a:lnSpc>
                <a:spcPct val="90000"/>
              </a:lnSpc>
              <a:buFontTx/>
              <a:buNone/>
            </a:pPr>
            <a:r>
              <a:rPr lang="ja-JP" altLang="en-US" sz="2400" dirty="0"/>
              <a:t>		</a:t>
            </a:r>
            <a:r>
              <a:rPr lang="en-US" altLang="ja-JP" sz="2400" dirty="0" err="1"/>
              <a:t>addi</a:t>
            </a:r>
            <a:r>
              <a:rPr lang="en-US" altLang="ja-JP" sz="2400" dirty="0"/>
              <a:t> x2,x2,-1  //	</a:t>
            </a:r>
            <a:r>
              <a:rPr lang="ja-JP" altLang="en-US" sz="2400" dirty="0"/>
              <a:t>カウンタを減らす</a:t>
            </a:r>
          </a:p>
          <a:p>
            <a:pPr>
              <a:lnSpc>
                <a:spcPct val="90000"/>
              </a:lnSpc>
              <a:buFontTx/>
              <a:buNone/>
            </a:pPr>
            <a:r>
              <a:rPr lang="ja-JP" altLang="en-US" sz="2400" dirty="0"/>
              <a:t>		</a:t>
            </a:r>
            <a:r>
              <a:rPr lang="en-US" altLang="ja-JP" sz="2400" dirty="0" err="1"/>
              <a:t>bne</a:t>
            </a:r>
            <a:r>
              <a:rPr lang="en-US" altLang="ja-JP" sz="2400" dirty="0"/>
              <a:t> x2,x0,loop //	8</a:t>
            </a:r>
            <a:r>
              <a:rPr lang="ja-JP" altLang="en-US" sz="2400" dirty="0"/>
              <a:t>個調べたらおしまい</a:t>
            </a:r>
          </a:p>
          <a:p>
            <a:pPr>
              <a:lnSpc>
                <a:spcPct val="90000"/>
              </a:lnSpc>
              <a:buFontTx/>
              <a:buNone/>
            </a:pPr>
            <a:r>
              <a:rPr lang="en-US" altLang="ja-JP" sz="2400" dirty="0"/>
              <a:t>		</a:t>
            </a:r>
            <a:r>
              <a:rPr lang="en-US" altLang="ja-JP" sz="2400" dirty="0" err="1"/>
              <a:t>ecall</a:t>
            </a:r>
            <a:endParaRPr lang="en-US" altLang="ja-JP" sz="2400" dirty="0"/>
          </a:p>
        </p:txBody>
      </p:sp>
    </p:spTree>
    <p:extLst>
      <p:ext uri="{BB962C8B-B14F-4D97-AF65-F5344CB8AC3E}">
        <p14:creationId xmlns:p14="http://schemas.microsoft.com/office/powerpoint/2010/main" val="1908051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57200" y="1124744"/>
            <a:ext cx="8229600" cy="4525963"/>
          </a:xfrm>
        </p:spPr>
        <p:txBody>
          <a:bodyPr/>
          <a:lstStyle/>
          <a:p>
            <a:r>
              <a:rPr lang="en-US" altLang="ja-JP" sz="2400" dirty="0"/>
              <a:t>RV32I</a:t>
            </a:r>
            <a:r>
              <a:rPr lang="ja-JP" altLang="en-US" sz="2400" dirty="0"/>
              <a:t>は</a:t>
            </a:r>
            <a:r>
              <a:rPr lang="en-US" altLang="ja-JP" sz="2400" dirty="0"/>
              <a:t>32</a:t>
            </a:r>
            <a:r>
              <a:rPr lang="ja-JP" altLang="en-US" sz="2400" dirty="0"/>
              <a:t>ビットの</a:t>
            </a:r>
            <a:r>
              <a:rPr lang="en-US" altLang="ja-JP" sz="2400" dirty="0"/>
              <a:t>RISC</a:t>
            </a:r>
            <a:r>
              <a:rPr lang="ja-JP" altLang="en-US" sz="2400" dirty="0" err="1"/>
              <a:t>、</a:t>
            </a:r>
            <a:r>
              <a:rPr lang="ja-JP" altLang="en-US" sz="2400" dirty="0"/>
              <a:t>アドレス、データ共に</a:t>
            </a:r>
            <a:r>
              <a:rPr lang="en-US" altLang="ja-JP" sz="2400" dirty="0"/>
              <a:t>32</a:t>
            </a:r>
            <a:r>
              <a:rPr lang="ja-JP" altLang="en-US" sz="2400" dirty="0"/>
              <a:t>ビット</a:t>
            </a:r>
            <a:endParaRPr lang="en-US" altLang="ja-JP" sz="2400" dirty="0"/>
          </a:p>
          <a:p>
            <a:r>
              <a:rPr lang="en-US" altLang="ja-JP" sz="2400" dirty="0"/>
              <a:t>32</a:t>
            </a:r>
            <a:r>
              <a:rPr lang="ja-JP" altLang="en-US" sz="2400" dirty="0"/>
              <a:t>ビットのレジスタを</a:t>
            </a:r>
            <a:r>
              <a:rPr lang="en-US" altLang="ja-JP" sz="2400" dirty="0"/>
              <a:t>32</a:t>
            </a:r>
            <a:r>
              <a:rPr lang="ja-JP" altLang="en-US" sz="2400" dirty="0"/>
              <a:t>本持つ。レジスタ</a:t>
            </a:r>
            <a:r>
              <a:rPr lang="en-US" altLang="ja-JP" sz="2400" dirty="0"/>
              <a:t>0</a:t>
            </a:r>
            <a:r>
              <a:rPr lang="ja-JP" altLang="en-US" sz="2400" dirty="0"/>
              <a:t>は常に</a:t>
            </a:r>
            <a:r>
              <a:rPr lang="en-US" altLang="ja-JP" sz="2400" dirty="0"/>
              <a:t>0</a:t>
            </a:r>
          </a:p>
          <a:p>
            <a:r>
              <a:rPr lang="ja-JP" altLang="en-US" sz="2400" dirty="0"/>
              <a:t>ディスプレースメント付きレジスタ間接指定でメモリのアドレスを指定</a:t>
            </a:r>
            <a:endParaRPr lang="en-US" altLang="ja-JP" sz="2400" dirty="0"/>
          </a:p>
          <a:p>
            <a:r>
              <a:rPr lang="en-US" altLang="ja-JP" sz="2400" dirty="0"/>
              <a:t>3</a:t>
            </a:r>
            <a:r>
              <a:rPr lang="ja-JP" altLang="en-US" sz="2400" dirty="0"/>
              <a:t>オペランド</a:t>
            </a:r>
            <a:endParaRPr lang="en-US" altLang="ja-JP" sz="2400" dirty="0"/>
          </a:p>
          <a:p>
            <a:r>
              <a:rPr lang="ja-JP" altLang="en-US" sz="2400" dirty="0"/>
              <a:t>条件分岐はレジスタ二つを比較、</a:t>
            </a:r>
            <a:r>
              <a:rPr lang="en-US" altLang="ja-JP" sz="2400" dirty="0"/>
              <a:t>PC</a:t>
            </a:r>
            <a:r>
              <a:rPr lang="ja-JP" altLang="en-US" sz="2400" dirty="0"/>
              <a:t>相対指定</a:t>
            </a:r>
            <a:endParaRPr lang="en-US" altLang="ja-JP" sz="2400" dirty="0"/>
          </a:p>
          <a:p>
            <a:r>
              <a:rPr lang="en-US" altLang="ja-JP" sz="2400" dirty="0" err="1"/>
              <a:t>jal,jalr</a:t>
            </a:r>
            <a:r>
              <a:rPr lang="ja-JP" altLang="en-US" sz="2400"/>
              <a:t>は戻り番地を任意のレジスタに設定可能</a:t>
            </a: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998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演習</a:t>
            </a:r>
            <a:r>
              <a:rPr lang="en-US" altLang="ja-JP" dirty="0"/>
              <a:t>1</a:t>
            </a:r>
            <a:endParaRPr lang="ja-JP" altLang="en-US" dirty="0"/>
          </a:p>
        </p:txBody>
      </p:sp>
      <p:sp>
        <p:nvSpPr>
          <p:cNvPr id="7171" name="コンテンツ プレースホルダー 2"/>
          <p:cNvSpPr>
            <a:spLocks noGrp="1"/>
          </p:cNvSpPr>
          <p:nvPr>
            <p:ph idx="1"/>
          </p:nvPr>
        </p:nvSpPr>
        <p:spPr>
          <a:xfrm>
            <a:off x="179388" y="1417638"/>
            <a:ext cx="8229600" cy="4530725"/>
          </a:xfrm>
        </p:spPr>
        <p:txBody>
          <a:bodyPr/>
          <a:lstStyle/>
          <a:p>
            <a:r>
              <a:rPr lang="en-US" altLang="ja-JP" dirty="0"/>
              <a:t>0</a:t>
            </a:r>
            <a:r>
              <a:rPr lang="ja-JP" altLang="en-US" dirty="0"/>
              <a:t>番地から並んだ</a:t>
            </a:r>
            <a:r>
              <a:rPr lang="en-US" altLang="ja-JP" dirty="0"/>
              <a:t>8</a:t>
            </a:r>
            <a:r>
              <a:rPr lang="ja-JP" altLang="en-US" dirty="0" err="1"/>
              <a:t>つの</a:t>
            </a:r>
            <a:r>
              <a:rPr lang="ja-JP" altLang="en-US" dirty="0"/>
              <a:t>値（正の数）の最小値を選ぶプログラムを書け。ただしこの</a:t>
            </a:r>
            <a:r>
              <a:rPr lang="en-US" altLang="ja-JP" dirty="0"/>
              <a:t>8</a:t>
            </a:r>
            <a:r>
              <a:rPr lang="ja-JP" altLang="en-US" dirty="0" err="1"/>
              <a:t>つの</a:t>
            </a:r>
            <a:r>
              <a:rPr lang="ja-JP" altLang="en-US" dirty="0"/>
              <a:t>数には</a:t>
            </a:r>
            <a:r>
              <a:rPr lang="en-US" altLang="ja-JP" dirty="0"/>
              <a:t>0</a:t>
            </a:r>
            <a:r>
              <a:rPr lang="ja-JP" altLang="en-US" dirty="0"/>
              <a:t>は含まれないとする。</a:t>
            </a:r>
            <a:endParaRPr lang="en-US" altLang="ja-JP" dirty="0"/>
          </a:p>
          <a:p>
            <a:r>
              <a:rPr lang="ja-JP" altLang="en-US" dirty="0"/>
              <a:t>結果はどこかのレジスタに入れておけばよい</a:t>
            </a:r>
            <a:endParaRPr lang="en-US" altLang="ja-JP" dirty="0"/>
          </a:p>
          <a:p>
            <a:r>
              <a:rPr lang="ja-JP" altLang="en-US" dirty="0"/>
              <a:t>提出物は</a:t>
            </a:r>
            <a:r>
              <a:rPr lang="en-US" altLang="ja-JP" dirty="0" err="1"/>
              <a:t>min.s</a:t>
            </a:r>
            <a:endParaRPr lang="en-US" altLang="ja-JP" dirty="0"/>
          </a:p>
          <a:p>
            <a:pPr marL="0" indent="0">
              <a:buNone/>
            </a:pPr>
            <a:endParaRPr lang="en-US" altLang="ja-JP" dirty="0"/>
          </a:p>
        </p:txBody>
      </p:sp>
    </p:spTree>
    <p:extLst>
      <p:ext uri="{BB962C8B-B14F-4D97-AF65-F5344CB8AC3E}">
        <p14:creationId xmlns:p14="http://schemas.microsoft.com/office/powerpoint/2010/main" val="1397592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演習</a:t>
            </a:r>
            <a:r>
              <a:rPr lang="en-US" altLang="ja-JP" dirty="0"/>
              <a:t>2</a:t>
            </a:r>
            <a:endParaRPr lang="ja-JP" altLang="en-US" dirty="0"/>
          </a:p>
        </p:txBody>
      </p:sp>
      <p:sp>
        <p:nvSpPr>
          <p:cNvPr id="7171" name="コンテンツ プレースホルダー 2"/>
          <p:cNvSpPr>
            <a:spLocks noGrp="1"/>
          </p:cNvSpPr>
          <p:nvPr>
            <p:ph idx="1"/>
          </p:nvPr>
        </p:nvSpPr>
        <p:spPr>
          <a:xfrm>
            <a:off x="179388" y="1417638"/>
            <a:ext cx="8229600" cy="4530725"/>
          </a:xfrm>
        </p:spPr>
        <p:txBody>
          <a:bodyPr/>
          <a:lstStyle/>
          <a:p>
            <a:r>
              <a:rPr lang="en-US" altLang="ja-JP" dirty="0"/>
              <a:t>0</a:t>
            </a:r>
            <a:r>
              <a:rPr lang="ja-JP" altLang="en-US" dirty="0"/>
              <a:t>番地の内容を</a:t>
            </a:r>
            <a:r>
              <a:rPr lang="en-US" altLang="ja-JP" dirty="0"/>
              <a:t>X</a:t>
            </a:r>
            <a:r>
              <a:rPr lang="ja-JP" altLang="en-US" dirty="0"/>
              <a:t>としたとき、掛け算のサブルーチンを利用して</a:t>
            </a:r>
            <a:r>
              <a:rPr lang="en-US" altLang="ja-JP" dirty="0"/>
              <a:t>X</a:t>
            </a:r>
            <a:r>
              <a:rPr lang="ja-JP" altLang="en-US" dirty="0"/>
              <a:t>の３乗を計算せよ。</a:t>
            </a:r>
            <a:endParaRPr lang="en-US" altLang="ja-JP" dirty="0"/>
          </a:p>
          <a:p>
            <a:r>
              <a:rPr lang="ja-JP" altLang="en-US" dirty="0"/>
              <a:t>結果はどこかのレジスタに入れておけばよい</a:t>
            </a:r>
            <a:endParaRPr lang="en-US" altLang="ja-JP" dirty="0"/>
          </a:p>
          <a:p>
            <a:r>
              <a:rPr lang="ja-JP" altLang="en-US" dirty="0"/>
              <a:t>提出物は</a:t>
            </a:r>
            <a:r>
              <a:rPr lang="en-US" altLang="ja-JP" dirty="0" err="1"/>
              <a:t>sanjo.s</a:t>
            </a:r>
            <a:endParaRPr lang="en-US" altLang="ja-JP" dirty="0"/>
          </a:p>
          <a:p>
            <a:pPr marL="0" indent="0">
              <a:buNone/>
            </a:pPr>
            <a:endParaRPr lang="en-US" altLang="ja-JP" dirty="0"/>
          </a:p>
          <a:p>
            <a:pPr marL="0" indent="0">
              <a:buNone/>
            </a:pPr>
            <a:r>
              <a:rPr lang="en-US" altLang="ja-JP" dirty="0"/>
              <a:t>5×5×5</a:t>
            </a:r>
            <a:r>
              <a:rPr lang="ja-JP" altLang="en-US" dirty="0"/>
              <a:t>＝</a:t>
            </a:r>
            <a:r>
              <a:rPr lang="en-US" altLang="ja-JP" dirty="0"/>
              <a:t>125</a:t>
            </a:r>
            <a:r>
              <a:rPr lang="ja-JP" altLang="en-US" dirty="0"/>
              <a:t>（７</a:t>
            </a:r>
            <a:r>
              <a:rPr lang="en-US" altLang="ja-JP" dirty="0"/>
              <a:t>D)</a:t>
            </a:r>
            <a:r>
              <a:rPr lang="ja-JP" altLang="en-US" dirty="0"/>
              <a:t>になるはず</a:t>
            </a:r>
          </a:p>
        </p:txBody>
      </p:sp>
    </p:spTree>
    <p:extLst>
      <p:ext uri="{BB962C8B-B14F-4D97-AF65-F5344CB8AC3E}">
        <p14:creationId xmlns:p14="http://schemas.microsoft.com/office/powerpoint/2010/main" val="2575429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a:t>覚えておくと便利</a:t>
            </a:r>
          </a:p>
        </p:txBody>
      </p:sp>
      <p:sp>
        <p:nvSpPr>
          <p:cNvPr id="35843" name="Rectangle 3"/>
          <p:cNvSpPr>
            <a:spLocks noGrp="1" noChangeArrowheads="1"/>
          </p:cNvSpPr>
          <p:nvPr>
            <p:ph type="body" idx="1"/>
          </p:nvPr>
        </p:nvSpPr>
        <p:spPr>
          <a:xfrm>
            <a:off x="457200" y="1268413"/>
            <a:ext cx="8229600" cy="4530725"/>
          </a:xfrm>
        </p:spPr>
        <p:txBody>
          <a:bodyPr/>
          <a:lstStyle/>
          <a:p>
            <a:pPr eaLnBrk="1" hangingPunct="1">
              <a:lnSpc>
                <a:spcPct val="80000"/>
              </a:lnSpc>
              <a:buFont typeface="Wingdings" panose="05000000000000000000" pitchFamily="2" charset="2"/>
              <a:buNone/>
            </a:pPr>
            <a:r>
              <a:rPr lang="en-US" altLang="ja-JP" sz="1700" dirty="0"/>
              <a:t>tar</a:t>
            </a:r>
            <a:r>
              <a:rPr lang="ja-JP" altLang="en-US" sz="1700" dirty="0"/>
              <a:t>の解凍</a:t>
            </a:r>
            <a:endParaRPr lang="en-US" altLang="ja-JP" sz="1700" dirty="0"/>
          </a:p>
          <a:p>
            <a:pPr eaLnBrk="1" hangingPunct="1">
              <a:lnSpc>
                <a:spcPct val="80000"/>
              </a:lnSpc>
              <a:buFont typeface="Wingdings" panose="05000000000000000000" pitchFamily="2" charset="2"/>
              <a:buNone/>
            </a:pPr>
            <a:r>
              <a:rPr lang="en-US" altLang="ja-JP" sz="1700" dirty="0" err="1"/>
              <a:t>wget</a:t>
            </a:r>
            <a:r>
              <a:rPr lang="en-US" altLang="ja-JP" sz="1700" dirty="0"/>
              <a:t> https://www.am.ics.keio.ac.jp/parthenon/file.tar</a:t>
            </a:r>
            <a:endParaRPr lang="ja-JP" altLang="en-US" sz="1700" dirty="0"/>
          </a:p>
          <a:p>
            <a:pPr eaLnBrk="1" hangingPunct="1">
              <a:lnSpc>
                <a:spcPct val="80000"/>
              </a:lnSpc>
              <a:buFont typeface="Wingdings" panose="05000000000000000000" pitchFamily="2" charset="2"/>
              <a:buNone/>
            </a:pPr>
            <a:r>
              <a:rPr lang="en-US" altLang="ja-JP" sz="1700" dirty="0"/>
              <a:t>tar </a:t>
            </a:r>
            <a:r>
              <a:rPr lang="en-US" altLang="ja-JP" sz="1700" dirty="0" err="1"/>
              <a:t>xvf</a:t>
            </a:r>
            <a:r>
              <a:rPr lang="en-US" altLang="ja-JP" sz="1700" dirty="0"/>
              <a:t> file.tar</a:t>
            </a:r>
          </a:p>
          <a:p>
            <a:pPr eaLnBrk="1" hangingPunct="1">
              <a:lnSpc>
                <a:spcPct val="80000"/>
              </a:lnSpc>
              <a:buFont typeface="Wingdings" panose="05000000000000000000" pitchFamily="2" charset="2"/>
              <a:buNone/>
            </a:pPr>
            <a:endParaRPr lang="en-US" altLang="ja-JP" sz="1700" dirty="0"/>
          </a:p>
          <a:p>
            <a:pPr eaLnBrk="1" hangingPunct="1">
              <a:lnSpc>
                <a:spcPct val="80000"/>
              </a:lnSpc>
              <a:buFont typeface="Wingdings" panose="05000000000000000000" pitchFamily="2" charset="2"/>
              <a:buNone/>
            </a:pPr>
            <a:r>
              <a:rPr lang="ja-JP" altLang="en-US" sz="1700" dirty="0"/>
              <a:t>アセンブラ</a:t>
            </a:r>
            <a:r>
              <a:rPr lang="en-US" altLang="ja-JP" sz="1700" dirty="0" err="1"/>
              <a:t>xxx.s</a:t>
            </a:r>
            <a:r>
              <a:rPr lang="ja-JP" altLang="en-US" sz="1700" dirty="0"/>
              <a:t>にソースを入れる</a:t>
            </a:r>
            <a:endParaRPr lang="en-US" altLang="ja-JP" sz="1700" dirty="0"/>
          </a:p>
          <a:p>
            <a:pPr eaLnBrk="1" hangingPunct="1">
              <a:lnSpc>
                <a:spcPct val="80000"/>
              </a:lnSpc>
              <a:buFont typeface="Wingdings" panose="05000000000000000000" pitchFamily="2" charset="2"/>
              <a:buNone/>
            </a:pPr>
            <a:r>
              <a:rPr lang="en-US" altLang="ja-JP" sz="1700" dirty="0"/>
              <a:t>./make xxx</a:t>
            </a:r>
          </a:p>
          <a:p>
            <a:pPr eaLnBrk="1" hangingPunct="1">
              <a:lnSpc>
                <a:spcPct val="80000"/>
              </a:lnSpc>
              <a:buFont typeface="Wingdings" panose="05000000000000000000" pitchFamily="2" charset="2"/>
              <a:buNone/>
            </a:pPr>
            <a:endParaRPr lang="en-US" altLang="ja-JP" sz="1700" dirty="0"/>
          </a:p>
          <a:p>
            <a:pPr eaLnBrk="1" hangingPunct="1">
              <a:lnSpc>
                <a:spcPct val="80000"/>
              </a:lnSpc>
              <a:buFont typeface="Wingdings" panose="05000000000000000000" pitchFamily="2" charset="2"/>
              <a:buNone/>
            </a:pPr>
            <a:r>
              <a:rPr lang="ja-JP" altLang="en-US" sz="1700" dirty="0"/>
              <a:t>論理シミュレーション</a:t>
            </a:r>
            <a:r>
              <a:rPr lang="en-US" altLang="ja-JP" sz="1700" dirty="0" err="1"/>
              <a:t>iverilog</a:t>
            </a:r>
            <a:endParaRPr lang="en-US" altLang="ja-JP" sz="1700" dirty="0"/>
          </a:p>
          <a:p>
            <a:pPr eaLnBrk="1" hangingPunct="1">
              <a:lnSpc>
                <a:spcPct val="80000"/>
              </a:lnSpc>
              <a:buFont typeface="Wingdings" panose="05000000000000000000" pitchFamily="2" charset="2"/>
              <a:buNone/>
            </a:pPr>
            <a:r>
              <a:rPr lang="en-US" altLang="ja-JP" sz="1700" dirty="0" err="1"/>
              <a:t>iverilog</a:t>
            </a:r>
            <a:r>
              <a:rPr lang="en-US" altLang="ja-JP" sz="1700" dirty="0"/>
              <a:t> *.v</a:t>
            </a:r>
          </a:p>
          <a:p>
            <a:pPr eaLnBrk="1" hangingPunct="1">
              <a:lnSpc>
                <a:spcPct val="80000"/>
              </a:lnSpc>
              <a:buFont typeface="Wingdings" panose="05000000000000000000" pitchFamily="2" charset="2"/>
              <a:buNone/>
            </a:pPr>
            <a:r>
              <a:rPr lang="en-US" altLang="ja-JP" sz="1700" dirty="0" err="1"/>
              <a:t>vvp</a:t>
            </a:r>
            <a:r>
              <a:rPr lang="en-US" altLang="ja-JP" sz="1700" dirty="0"/>
              <a:t> </a:t>
            </a:r>
            <a:r>
              <a:rPr lang="en-US" altLang="ja-JP" sz="1700" dirty="0" err="1"/>
              <a:t>a.out</a:t>
            </a:r>
            <a:r>
              <a:rPr lang="en-US" altLang="ja-JP" sz="1700" dirty="0"/>
              <a:t> (./</a:t>
            </a:r>
            <a:r>
              <a:rPr lang="en-US" altLang="ja-JP" sz="1700" dirty="0" err="1"/>
              <a:t>a.out</a:t>
            </a:r>
            <a:r>
              <a:rPr lang="en-US" altLang="ja-JP" sz="1700" dirty="0"/>
              <a:t> | more)</a:t>
            </a:r>
          </a:p>
          <a:p>
            <a:pPr eaLnBrk="1" hangingPunct="1">
              <a:lnSpc>
                <a:spcPct val="80000"/>
              </a:lnSpc>
              <a:buFont typeface="Wingdings" panose="05000000000000000000" pitchFamily="2" charset="2"/>
              <a:buNone/>
            </a:pPr>
            <a:endParaRPr lang="en-US" altLang="ja-JP" sz="1700" dirty="0"/>
          </a:p>
          <a:p>
            <a:pPr eaLnBrk="1" hangingPunct="1">
              <a:lnSpc>
                <a:spcPct val="80000"/>
              </a:lnSpc>
              <a:buFont typeface="Wingdings" panose="05000000000000000000" pitchFamily="2" charset="2"/>
              <a:buNone/>
            </a:pPr>
            <a:r>
              <a:rPr lang="ja-JP" altLang="en-US" sz="1700" dirty="0"/>
              <a:t>波形ビューア</a:t>
            </a:r>
            <a:r>
              <a:rPr lang="en-US" altLang="ja-JP" sz="1700" dirty="0" err="1"/>
              <a:t>gtkwave</a:t>
            </a:r>
            <a:endParaRPr lang="en-US" altLang="ja-JP" sz="1700" dirty="0"/>
          </a:p>
          <a:p>
            <a:pPr eaLnBrk="1" hangingPunct="1">
              <a:lnSpc>
                <a:spcPct val="80000"/>
              </a:lnSpc>
              <a:buFont typeface="Wingdings" panose="05000000000000000000" pitchFamily="2" charset="2"/>
              <a:buNone/>
            </a:pPr>
            <a:r>
              <a:rPr lang="en-US" altLang="ja-JP" sz="1700" dirty="0" err="1"/>
              <a:t>gtkwave</a:t>
            </a:r>
            <a:r>
              <a:rPr lang="en-US" altLang="ja-JP" sz="1700" dirty="0"/>
              <a:t> </a:t>
            </a:r>
            <a:r>
              <a:rPr lang="en-US" altLang="ja-JP" sz="1700" dirty="0" err="1"/>
              <a:t>mipse.vcd</a:t>
            </a:r>
            <a:endParaRPr lang="en-US" altLang="ja-JP" sz="1700" dirty="0"/>
          </a:p>
          <a:p>
            <a:pPr eaLnBrk="1" hangingPunct="1">
              <a:lnSpc>
                <a:spcPct val="80000"/>
              </a:lnSpc>
              <a:buFont typeface="Wingdings" panose="05000000000000000000" pitchFamily="2" charset="2"/>
              <a:buNone/>
            </a:pPr>
            <a:endParaRPr lang="en-US" altLang="ja-JP" sz="1700" dirty="0"/>
          </a:p>
          <a:p>
            <a:pPr eaLnBrk="1" hangingPunct="1">
              <a:lnSpc>
                <a:spcPct val="80000"/>
              </a:lnSpc>
              <a:buFont typeface="Wingdings" panose="05000000000000000000" pitchFamily="2" charset="2"/>
              <a:buNone/>
            </a:pPr>
            <a:endParaRPr lang="en-US" altLang="ja-JP" sz="1700" dirty="0"/>
          </a:p>
          <a:p>
            <a:pPr eaLnBrk="1" hangingPunct="1">
              <a:lnSpc>
                <a:spcPct val="80000"/>
              </a:lnSpc>
              <a:buFont typeface="Wingdings" panose="05000000000000000000" pitchFamily="2" charset="2"/>
              <a:buNone/>
            </a:pPr>
            <a:r>
              <a:rPr lang="ja-JP" altLang="en-US" sz="1700" dirty="0"/>
              <a:t>レポート提出</a:t>
            </a:r>
          </a:p>
          <a:p>
            <a:pPr eaLnBrk="1" hangingPunct="1">
              <a:lnSpc>
                <a:spcPct val="80000"/>
              </a:lnSpc>
              <a:buFont typeface="Wingdings" panose="05000000000000000000" pitchFamily="2" charset="2"/>
              <a:buNone/>
            </a:pPr>
            <a:r>
              <a:rPr lang="en-US" altLang="ja-JP" sz="1700" dirty="0"/>
              <a:t>CANVAS </a:t>
            </a:r>
            <a:r>
              <a:rPr lang="ja-JP" altLang="en-US" sz="1700" dirty="0"/>
              <a:t>経由で提出のこと</a:t>
            </a:r>
            <a:endParaRPr lang="en-US" altLang="ja-JP"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ltLang="ja-JP" sz="4000" dirty="0"/>
              <a:t>Flag</a:t>
            </a:r>
            <a:r>
              <a:rPr lang="ja-JP" altLang="en-US" sz="4000" dirty="0"/>
              <a:t>を使った分岐（</a:t>
            </a:r>
            <a:r>
              <a:rPr lang="en-US" altLang="ja-JP" sz="4000" dirty="0"/>
              <a:t>RV32I</a:t>
            </a:r>
            <a:r>
              <a:rPr lang="ja-JP" altLang="en-US" sz="4000" dirty="0"/>
              <a:t>では使えないので注意！）</a:t>
            </a:r>
          </a:p>
        </p:txBody>
      </p:sp>
      <p:sp>
        <p:nvSpPr>
          <p:cNvPr id="134147" name="Rectangle 3"/>
          <p:cNvSpPr>
            <a:spLocks noGrp="1" noChangeArrowheads="1"/>
          </p:cNvSpPr>
          <p:nvPr>
            <p:ph type="body" idx="1"/>
          </p:nvPr>
        </p:nvSpPr>
        <p:spPr>
          <a:xfrm>
            <a:off x="457200" y="1600200"/>
            <a:ext cx="8229600" cy="4997450"/>
          </a:xfrm>
        </p:spPr>
        <p:txBody>
          <a:bodyPr/>
          <a:lstStyle/>
          <a:p>
            <a:pPr>
              <a:lnSpc>
                <a:spcPct val="80000"/>
              </a:lnSpc>
            </a:pPr>
            <a:r>
              <a:rPr lang="en-US" altLang="ja-JP" sz="2400" dirty="0"/>
              <a:t>Flag</a:t>
            </a:r>
            <a:r>
              <a:rPr lang="ja-JP" altLang="en-US" sz="2400" dirty="0"/>
              <a:t>を使う方法</a:t>
            </a:r>
          </a:p>
          <a:p>
            <a:pPr lvl="1">
              <a:lnSpc>
                <a:spcPct val="80000"/>
              </a:lnSpc>
            </a:pPr>
            <a:r>
              <a:rPr lang="en-US" altLang="ja-JP" sz="2000" dirty="0"/>
              <a:t>Flag</a:t>
            </a:r>
            <a:r>
              <a:rPr lang="ja-JP" altLang="en-US" sz="2000" dirty="0"/>
              <a:t>：演算結果の性質を示す小規模な専用レジスタ</a:t>
            </a:r>
          </a:p>
          <a:p>
            <a:pPr lvl="2">
              <a:lnSpc>
                <a:spcPct val="80000"/>
              </a:lnSpc>
            </a:pPr>
            <a:r>
              <a:rPr lang="en-US" altLang="ja-JP" sz="1800" dirty="0"/>
              <a:t>Zero Flag</a:t>
            </a:r>
            <a:r>
              <a:rPr lang="ja-JP" altLang="en-US" sz="1800" dirty="0"/>
              <a:t>　演算の結果が</a:t>
            </a:r>
            <a:r>
              <a:rPr lang="en-US" altLang="ja-JP" sz="1800" dirty="0"/>
              <a:t>0</a:t>
            </a:r>
            <a:r>
              <a:rPr lang="ja-JP" altLang="en-US" sz="1800" dirty="0"/>
              <a:t>ならば</a:t>
            </a:r>
            <a:r>
              <a:rPr lang="en-US" altLang="ja-JP" sz="1800" dirty="0"/>
              <a:t>1</a:t>
            </a:r>
            <a:r>
              <a:rPr lang="ja-JP" altLang="en-US" sz="1800" dirty="0"/>
              <a:t>（セット：立つ）</a:t>
            </a:r>
          </a:p>
          <a:p>
            <a:pPr lvl="2">
              <a:lnSpc>
                <a:spcPct val="80000"/>
              </a:lnSpc>
            </a:pPr>
            <a:r>
              <a:rPr lang="en-US" altLang="ja-JP" sz="1800" dirty="0"/>
              <a:t>Minus Flag</a:t>
            </a:r>
            <a:r>
              <a:rPr lang="ja-JP" altLang="en-US" sz="1800" dirty="0"/>
              <a:t>　演算の結果がマイナスならば</a:t>
            </a:r>
            <a:r>
              <a:rPr lang="en-US" altLang="ja-JP" sz="1800" dirty="0"/>
              <a:t>1</a:t>
            </a:r>
            <a:r>
              <a:rPr lang="ja-JP" altLang="en-US" sz="1800" dirty="0"/>
              <a:t>（立つ）</a:t>
            </a:r>
          </a:p>
          <a:p>
            <a:pPr lvl="2">
              <a:lnSpc>
                <a:spcPct val="80000"/>
              </a:lnSpc>
            </a:pPr>
            <a:r>
              <a:rPr lang="en-US" altLang="ja-JP" sz="1800" dirty="0"/>
              <a:t>Carry Flag</a:t>
            </a:r>
            <a:r>
              <a:rPr lang="ja-JP" altLang="en-US" sz="1800" dirty="0"/>
              <a:t>　演算の結果が桁溢れならば</a:t>
            </a:r>
            <a:r>
              <a:rPr lang="en-US" altLang="ja-JP" sz="1800" dirty="0"/>
              <a:t>1</a:t>
            </a:r>
            <a:r>
              <a:rPr lang="ja-JP" altLang="en-US" sz="1800" dirty="0"/>
              <a:t>（立つ）</a:t>
            </a:r>
          </a:p>
          <a:p>
            <a:pPr lvl="1">
              <a:lnSpc>
                <a:spcPct val="80000"/>
              </a:lnSpc>
            </a:pPr>
            <a:r>
              <a:rPr lang="ja-JP" altLang="en-US" sz="2000" dirty="0"/>
              <a:t>分岐は</a:t>
            </a:r>
            <a:r>
              <a:rPr lang="en-US" altLang="ja-JP" sz="2000" dirty="0"/>
              <a:t>Flag</a:t>
            </a:r>
            <a:r>
              <a:rPr lang="ja-JP" altLang="en-US" sz="2000" dirty="0"/>
              <a:t>をチェックして行う</a:t>
            </a:r>
          </a:p>
          <a:p>
            <a:pPr lvl="2">
              <a:lnSpc>
                <a:spcPct val="80000"/>
              </a:lnSpc>
            </a:pPr>
            <a:r>
              <a:rPr lang="en-US" altLang="ja-JP" sz="1800" dirty="0"/>
              <a:t>BZ</a:t>
            </a:r>
            <a:r>
              <a:rPr lang="ja-JP" altLang="en-US" sz="1800" dirty="0"/>
              <a:t>　</a:t>
            </a:r>
            <a:r>
              <a:rPr lang="en-US" altLang="ja-JP" sz="1800" dirty="0"/>
              <a:t>Zero Flag</a:t>
            </a:r>
            <a:r>
              <a:rPr lang="ja-JP" altLang="en-US" sz="1800" dirty="0"/>
              <a:t>が</a:t>
            </a:r>
            <a:r>
              <a:rPr lang="en-US" altLang="ja-JP" sz="1800" dirty="0"/>
              <a:t>1</a:t>
            </a:r>
            <a:r>
              <a:rPr lang="ja-JP" altLang="en-US" sz="1800" dirty="0"/>
              <a:t>ならば飛ぶ　など</a:t>
            </a:r>
          </a:p>
          <a:p>
            <a:pPr lvl="1">
              <a:lnSpc>
                <a:spcPct val="80000"/>
              </a:lnSpc>
            </a:pPr>
            <a:r>
              <a:rPr lang="ja-JP" altLang="en-US" sz="2000" dirty="0"/>
              <a:t>比較命令（</a:t>
            </a:r>
            <a:r>
              <a:rPr lang="en-US" altLang="ja-JP" sz="2000" dirty="0"/>
              <a:t>Compare, CMP</a:t>
            </a:r>
            <a:r>
              <a:rPr lang="ja-JP" altLang="en-US" sz="2000" dirty="0"/>
              <a:t>）</a:t>
            </a:r>
          </a:p>
          <a:p>
            <a:pPr lvl="2">
              <a:lnSpc>
                <a:spcPct val="80000"/>
              </a:lnSpc>
            </a:pPr>
            <a:r>
              <a:rPr lang="ja-JP" altLang="en-US" sz="1800" dirty="0"/>
              <a:t>比較して</a:t>
            </a:r>
            <a:r>
              <a:rPr lang="en-US" altLang="ja-JP" sz="1800" dirty="0"/>
              <a:t>Flag</a:t>
            </a:r>
            <a:r>
              <a:rPr lang="ja-JP" altLang="en-US" sz="1800" dirty="0"/>
              <a:t>のみをセット→レジスタを破壊しない</a:t>
            </a:r>
          </a:p>
          <a:p>
            <a:pPr lvl="1">
              <a:lnSpc>
                <a:spcPct val="80000"/>
              </a:lnSpc>
              <a:buFontTx/>
              <a:buNone/>
            </a:pPr>
            <a:r>
              <a:rPr lang="ja-JP" altLang="en-US" sz="2000" dirty="0"/>
              <a:t>〇実装が簡単で効率が良い</a:t>
            </a:r>
          </a:p>
          <a:p>
            <a:pPr lvl="1">
              <a:lnSpc>
                <a:spcPct val="80000"/>
              </a:lnSpc>
              <a:buFontTx/>
              <a:buNone/>
            </a:pPr>
            <a:r>
              <a:rPr lang="en-US" altLang="ja-JP" sz="2000" dirty="0"/>
              <a:t>×</a:t>
            </a:r>
            <a:r>
              <a:rPr lang="ja-JP" altLang="en-US" sz="2000" dirty="0"/>
              <a:t>命令コードの入れ替えが難しい</a:t>
            </a:r>
          </a:p>
          <a:p>
            <a:pPr lvl="2">
              <a:lnSpc>
                <a:spcPct val="80000"/>
              </a:lnSpc>
              <a:buFontTx/>
              <a:buNone/>
            </a:pPr>
            <a:r>
              <a:rPr lang="en-US" altLang="ja-JP" sz="1800" dirty="0"/>
              <a:t>Flag</a:t>
            </a:r>
            <a:r>
              <a:rPr lang="ja-JP" altLang="en-US" sz="1800" dirty="0"/>
              <a:t>セットオプションやグループ化で改善する</a:t>
            </a:r>
          </a:p>
          <a:p>
            <a:pPr marL="0" indent="0">
              <a:lnSpc>
                <a:spcPct val="80000"/>
              </a:lnSpc>
              <a:buNone/>
            </a:pPr>
            <a:endParaRPr lang="ja-JP" altLang="en-US" sz="2000" dirty="0"/>
          </a:p>
          <a:p>
            <a:pPr lvl="1">
              <a:lnSpc>
                <a:spcPct val="80000"/>
              </a:lnSpc>
            </a:pPr>
            <a:endParaRPr lang="en-US" altLang="ja-JP" sz="2000" dirty="0"/>
          </a:p>
        </p:txBody>
      </p:sp>
    </p:spTree>
    <p:extLst>
      <p:ext uri="{BB962C8B-B14F-4D97-AF65-F5344CB8AC3E}">
        <p14:creationId xmlns:p14="http://schemas.microsoft.com/office/powerpoint/2010/main" val="428213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a:t>サブルーチンコール</a:t>
            </a:r>
          </a:p>
        </p:txBody>
      </p:sp>
      <p:sp>
        <p:nvSpPr>
          <p:cNvPr id="3075" name="Line 4"/>
          <p:cNvSpPr>
            <a:spLocks noChangeShapeType="1"/>
          </p:cNvSpPr>
          <p:nvPr/>
        </p:nvSpPr>
        <p:spPr bwMode="auto">
          <a:xfrm>
            <a:off x="1979613" y="1773238"/>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 name="Text Box 5"/>
          <p:cNvSpPr txBox="1">
            <a:spLocks noChangeArrowheads="1"/>
          </p:cNvSpPr>
          <p:nvPr/>
        </p:nvSpPr>
        <p:spPr bwMode="auto">
          <a:xfrm>
            <a:off x="1527175" y="272891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call A</a:t>
            </a:r>
          </a:p>
        </p:txBody>
      </p:sp>
      <p:sp>
        <p:nvSpPr>
          <p:cNvPr id="3077" name="Text Box 6"/>
          <p:cNvSpPr txBox="1">
            <a:spLocks noChangeArrowheads="1"/>
          </p:cNvSpPr>
          <p:nvPr/>
        </p:nvSpPr>
        <p:spPr bwMode="auto">
          <a:xfrm>
            <a:off x="3875088" y="1773238"/>
            <a:ext cx="33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a:t>
            </a:r>
          </a:p>
          <a:p>
            <a:pPr eaLnBrk="1" hangingPunct="1">
              <a:spcBef>
                <a:spcPct val="0"/>
              </a:spcBef>
              <a:buFontTx/>
              <a:buNone/>
            </a:pPr>
            <a:endParaRPr lang="en-US" altLang="ja-JP" sz="1800"/>
          </a:p>
        </p:txBody>
      </p:sp>
      <p:sp>
        <p:nvSpPr>
          <p:cNvPr id="3078" name="Line 7"/>
          <p:cNvSpPr>
            <a:spLocks noChangeShapeType="1"/>
          </p:cNvSpPr>
          <p:nvPr/>
        </p:nvSpPr>
        <p:spPr bwMode="auto">
          <a:xfrm>
            <a:off x="4067175" y="2133600"/>
            <a:ext cx="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 name="Text Box 8"/>
          <p:cNvSpPr txBox="1">
            <a:spLocks noChangeArrowheads="1"/>
          </p:cNvSpPr>
          <p:nvPr/>
        </p:nvSpPr>
        <p:spPr bwMode="auto">
          <a:xfrm>
            <a:off x="3779838" y="3500438"/>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return</a:t>
            </a:r>
          </a:p>
        </p:txBody>
      </p:sp>
      <p:sp>
        <p:nvSpPr>
          <p:cNvPr id="3080" name="Line 9"/>
          <p:cNvSpPr>
            <a:spLocks noChangeShapeType="1"/>
          </p:cNvSpPr>
          <p:nvPr/>
        </p:nvSpPr>
        <p:spPr bwMode="auto">
          <a:xfrm flipV="1">
            <a:off x="2195513" y="2133600"/>
            <a:ext cx="18002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1" name="Line 10"/>
          <p:cNvSpPr>
            <a:spLocks noChangeShapeType="1"/>
          </p:cNvSpPr>
          <p:nvPr/>
        </p:nvSpPr>
        <p:spPr bwMode="auto">
          <a:xfrm flipH="1" flipV="1">
            <a:off x="2051050" y="3141663"/>
            <a:ext cx="1728788"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2" name="Line 11"/>
          <p:cNvSpPr>
            <a:spLocks noChangeShapeType="1"/>
          </p:cNvSpPr>
          <p:nvPr/>
        </p:nvSpPr>
        <p:spPr bwMode="auto">
          <a:xfrm>
            <a:off x="1979613" y="3141663"/>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3" name="Text Box 12"/>
          <p:cNvSpPr txBox="1">
            <a:spLocks noChangeArrowheads="1"/>
          </p:cNvSpPr>
          <p:nvPr/>
        </p:nvSpPr>
        <p:spPr bwMode="auto">
          <a:xfrm>
            <a:off x="1619250" y="400526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call A</a:t>
            </a:r>
          </a:p>
        </p:txBody>
      </p:sp>
      <p:sp>
        <p:nvSpPr>
          <p:cNvPr id="3084" name="Line 13"/>
          <p:cNvSpPr>
            <a:spLocks noChangeShapeType="1"/>
          </p:cNvSpPr>
          <p:nvPr/>
        </p:nvSpPr>
        <p:spPr bwMode="auto">
          <a:xfrm flipV="1">
            <a:off x="2268538" y="2133600"/>
            <a:ext cx="1727200" cy="1943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5" name="Line 14"/>
          <p:cNvSpPr>
            <a:spLocks noChangeShapeType="1"/>
          </p:cNvSpPr>
          <p:nvPr/>
        </p:nvSpPr>
        <p:spPr bwMode="auto">
          <a:xfrm flipH="1">
            <a:off x="2051050" y="3860800"/>
            <a:ext cx="1800225"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6" name="Line 15"/>
          <p:cNvSpPr>
            <a:spLocks noChangeShapeType="1"/>
          </p:cNvSpPr>
          <p:nvPr/>
        </p:nvSpPr>
        <p:spPr bwMode="auto">
          <a:xfrm>
            <a:off x="1979613" y="436562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7" name="Text Box 16"/>
          <p:cNvSpPr txBox="1">
            <a:spLocks noChangeArrowheads="1"/>
          </p:cNvSpPr>
          <p:nvPr/>
        </p:nvSpPr>
        <p:spPr bwMode="auto">
          <a:xfrm>
            <a:off x="4911725" y="1773238"/>
            <a:ext cx="3484563"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サブルーチンは呼ばれた所に</a:t>
            </a:r>
          </a:p>
          <a:p>
            <a:pPr eaLnBrk="1" hangingPunct="1">
              <a:spcBef>
                <a:spcPct val="0"/>
              </a:spcBef>
              <a:buFontTx/>
              <a:buNone/>
            </a:pPr>
            <a:r>
              <a:rPr lang="ja-JP" altLang="en-US" sz="1800" b="1"/>
              <a:t>戻っていく</a:t>
            </a:r>
          </a:p>
          <a:p>
            <a:pPr eaLnBrk="1" hangingPunct="1">
              <a:spcBef>
                <a:spcPct val="0"/>
              </a:spcBef>
              <a:buFontTx/>
              <a:buNone/>
            </a:pPr>
            <a:endParaRPr lang="ja-JP" altLang="en-US" sz="1800" b="1"/>
          </a:p>
          <a:p>
            <a:pPr eaLnBrk="1" hangingPunct="1">
              <a:spcBef>
                <a:spcPct val="0"/>
              </a:spcBef>
              <a:buFontTx/>
              <a:buNone/>
            </a:pPr>
            <a:r>
              <a:rPr lang="ja-JP" altLang="en-US" sz="1800" b="1"/>
              <a:t>違った場所で呼べる</a:t>
            </a:r>
          </a:p>
          <a:p>
            <a:pPr eaLnBrk="1" hangingPunct="1">
              <a:spcBef>
                <a:spcPct val="0"/>
              </a:spcBef>
              <a:buFontTx/>
              <a:buNone/>
            </a:pPr>
            <a:endParaRPr lang="ja-JP" altLang="en-US" sz="1800" b="1"/>
          </a:p>
          <a:p>
            <a:pPr eaLnBrk="1" hangingPunct="1">
              <a:spcBef>
                <a:spcPct val="0"/>
              </a:spcBef>
              <a:buFontTx/>
              <a:buNone/>
            </a:pPr>
            <a:r>
              <a:rPr lang="ja-JP" altLang="en-US" sz="1800" b="1"/>
              <a:t>ソフトウェアのモジュール化が可能</a:t>
            </a:r>
          </a:p>
          <a:p>
            <a:pPr eaLnBrk="1" hangingPunct="1">
              <a:spcBef>
                <a:spcPct val="0"/>
              </a:spcBef>
              <a:buFontTx/>
              <a:buNone/>
            </a:pPr>
            <a:endParaRPr lang="ja-JP" altLang="en-US" sz="1800" b="1"/>
          </a:p>
          <a:p>
            <a:pPr eaLnBrk="1" hangingPunct="1">
              <a:spcBef>
                <a:spcPct val="0"/>
              </a:spcBef>
              <a:buFontTx/>
              <a:buNone/>
            </a:pPr>
            <a:r>
              <a:rPr lang="ja-JP" altLang="en-US" sz="1800" b="1"/>
              <a:t>現在のプログラムでは不可欠</a:t>
            </a:r>
          </a:p>
        </p:txBody>
      </p:sp>
      <p:sp>
        <p:nvSpPr>
          <p:cNvPr id="3088" name="Text Box 17"/>
          <p:cNvSpPr txBox="1">
            <a:spLocks noChangeArrowheads="1"/>
          </p:cNvSpPr>
          <p:nvPr/>
        </p:nvSpPr>
        <p:spPr bwMode="auto">
          <a:xfrm>
            <a:off x="1547813" y="1398588"/>
            <a:ext cx="158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メインルーチン</a:t>
            </a:r>
          </a:p>
        </p:txBody>
      </p:sp>
      <p:sp>
        <p:nvSpPr>
          <p:cNvPr id="3089" name="Text Box 18"/>
          <p:cNvSpPr txBox="1">
            <a:spLocks noChangeArrowheads="1"/>
          </p:cNvSpPr>
          <p:nvPr/>
        </p:nvSpPr>
        <p:spPr bwMode="auto">
          <a:xfrm>
            <a:off x="3348038" y="4941888"/>
            <a:ext cx="282641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t>サブルーチンコール命令の</a:t>
            </a:r>
          </a:p>
          <a:p>
            <a:pPr eaLnBrk="1" hangingPunct="1">
              <a:spcBef>
                <a:spcPct val="0"/>
              </a:spcBef>
              <a:buFontTx/>
              <a:buNone/>
            </a:pPr>
            <a:r>
              <a:rPr lang="ja-JP" altLang="en-US" sz="1800" b="1" dirty="0"/>
              <a:t>実装における選択</a:t>
            </a:r>
          </a:p>
          <a:p>
            <a:pPr eaLnBrk="1" hangingPunct="1">
              <a:spcBef>
                <a:spcPct val="0"/>
              </a:spcBef>
              <a:buFontTx/>
              <a:buNone/>
            </a:pPr>
            <a:r>
              <a:rPr lang="ja-JP" altLang="en-US" sz="1800" b="1" dirty="0"/>
              <a:t>→戻り番地（</a:t>
            </a:r>
            <a:r>
              <a:rPr lang="en-US" altLang="ja-JP" sz="1800" b="1" dirty="0"/>
              <a:t>pc+4)</a:t>
            </a:r>
            <a:r>
              <a:rPr lang="ja-JP" altLang="en-US" sz="1800" b="1" dirty="0"/>
              <a:t>を</a:t>
            </a:r>
          </a:p>
          <a:p>
            <a:pPr eaLnBrk="1" hangingPunct="1">
              <a:spcBef>
                <a:spcPct val="0"/>
              </a:spcBef>
              <a:buFontTx/>
              <a:buNone/>
            </a:pPr>
            <a:r>
              <a:rPr lang="ja-JP" altLang="en-US" sz="1800" b="1" dirty="0"/>
              <a:t>どこにしまうか？</a:t>
            </a:r>
          </a:p>
        </p:txBody>
      </p:sp>
    </p:spTree>
    <p:extLst>
      <p:ext uri="{BB962C8B-B14F-4D97-AF65-F5344CB8AC3E}">
        <p14:creationId xmlns:p14="http://schemas.microsoft.com/office/powerpoint/2010/main" val="191023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ja-JP" altLang="en-US" dirty="0"/>
              <a:t>サブルーチンコール</a:t>
            </a:r>
            <a:endParaRPr lang="en-US" altLang="ja-JP" dirty="0"/>
          </a:p>
        </p:txBody>
      </p:sp>
      <p:sp>
        <p:nvSpPr>
          <p:cNvPr id="27651" name="Rectangle 3"/>
          <p:cNvSpPr>
            <a:spLocks noGrp="1" noChangeArrowheads="1"/>
          </p:cNvSpPr>
          <p:nvPr>
            <p:ph type="body" idx="1"/>
          </p:nvPr>
        </p:nvSpPr>
        <p:spPr>
          <a:xfrm>
            <a:off x="155817" y="868883"/>
            <a:ext cx="8832365" cy="4565650"/>
          </a:xfrm>
        </p:spPr>
        <p:txBody>
          <a:bodyPr/>
          <a:lstStyle/>
          <a:p>
            <a:pPr marL="0" indent="0" eaLnBrk="1" hangingPunct="1">
              <a:buNone/>
            </a:pPr>
            <a:r>
              <a:rPr lang="en-US" altLang="ja-JP" sz="2600" dirty="0" err="1"/>
              <a:t>jal</a:t>
            </a:r>
            <a:r>
              <a:rPr lang="en-US" altLang="ja-JP" sz="2600" dirty="0"/>
              <a:t> </a:t>
            </a:r>
            <a:r>
              <a:rPr lang="en-US" altLang="ja-JP" sz="2600" dirty="0" err="1"/>
              <a:t>rd,offset</a:t>
            </a:r>
            <a:r>
              <a:rPr lang="ja-JP" altLang="en-US" sz="2600" dirty="0"/>
              <a:t>　　　</a:t>
            </a:r>
            <a:r>
              <a:rPr lang="en-US" altLang="ja-JP" sz="2600" dirty="0"/>
              <a:t>jump and link</a:t>
            </a:r>
          </a:p>
          <a:p>
            <a:pPr eaLnBrk="1" hangingPunct="1"/>
            <a:r>
              <a:rPr lang="ja-JP" altLang="en-US" sz="2600" dirty="0"/>
              <a:t>戻り番地</a:t>
            </a:r>
            <a:r>
              <a:rPr lang="en-US" altLang="ja-JP" sz="2600" dirty="0"/>
              <a:t>(PC+4)</a:t>
            </a:r>
            <a:r>
              <a:rPr lang="ja-JP" altLang="en-US" sz="2600" dirty="0"/>
              <a:t>を</a:t>
            </a:r>
            <a:r>
              <a:rPr lang="en-US" altLang="ja-JP" sz="2600" dirty="0"/>
              <a:t>x[</a:t>
            </a:r>
            <a:r>
              <a:rPr lang="en-US" altLang="ja-JP" sz="2600" dirty="0" err="1"/>
              <a:t>rd</a:t>
            </a:r>
            <a:r>
              <a:rPr lang="en-US" altLang="ja-JP" sz="2600" dirty="0"/>
              <a:t>]</a:t>
            </a:r>
            <a:r>
              <a:rPr lang="ja-JP" altLang="en-US" sz="2600" dirty="0"/>
              <a:t>レジスタに保存してジャンプ</a:t>
            </a:r>
          </a:p>
          <a:p>
            <a:pPr lvl="1" eaLnBrk="1" hangingPunct="1"/>
            <a:r>
              <a:rPr lang="ja-JP" altLang="en-US" sz="2200" dirty="0"/>
              <a:t>飛び方は分岐命令と同じ</a:t>
            </a:r>
            <a:r>
              <a:rPr lang="en-US" altLang="ja-JP" sz="2200" dirty="0"/>
              <a:t>PC</a:t>
            </a:r>
            <a:r>
              <a:rPr lang="ja-JP" altLang="en-US" sz="2200" dirty="0"/>
              <a:t>相対指定だが、</a:t>
            </a:r>
            <a:r>
              <a:rPr lang="en-US" altLang="ja-JP" sz="2200" dirty="0"/>
              <a:t>offset</a:t>
            </a:r>
            <a:r>
              <a:rPr lang="ja-JP" altLang="en-US" sz="2200" dirty="0"/>
              <a:t>は</a:t>
            </a:r>
            <a:r>
              <a:rPr lang="en-US" altLang="ja-JP" sz="2200" dirty="0"/>
              <a:t>21</a:t>
            </a:r>
            <a:r>
              <a:rPr lang="ja-JP" altLang="en-US" sz="2200" dirty="0"/>
              <a:t>ビット分（最下位</a:t>
            </a:r>
            <a:r>
              <a:rPr lang="en-US" altLang="ja-JP" sz="2200" dirty="0"/>
              <a:t>0</a:t>
            </a:r>
            <a:r>
              <a:rPr lang="ja-JP" altLang="en-US" sz="2200" dirty="0"/>
              <a:t>は省略）</a:t>
            </a:r>
            <a:endParaRPr lang="en-US" altLang="ja-JP" sz="2200" dirty="0"/>
          </a:p>
          <a:p>
            <a:pPr lvl="1" eaLnBrk="1" hangingPunct="1"/>
            <a:r>
              <a:rPr lang="en-US" altLang="ja-JP" sz="2200" dirty="0" err="1"/>
              <a:t>rd</a:t>
            </a:r>
            <a:r>
              <a:rPr lang="ja-JP" altLang="en-US" sz="2200" dirty="0"/>
              <a:t>に</a:t>
            </a:r>
            <a:r>
              <a:rPr lang="en-US" altLang="ja-JP" sz="2200" dirty="0"/>
              <a:t>x0</a:t>
            </a:r>
            <a:r>
              <a:rPr lang="ja-JP" altLang="en-US" sz="2200" dirty="0"/>
              <a:t>を指定すると、単純なジャンプ命令になる。</a:t>
            </a:r>
          </a:p>
          <a:p>
            <a:pPr eaLnBrk="1" hangingPunct="1">
              <a:buFont typeface="Wingdings" panose="05000000000000000000" pitchFamily="2" charset="2"/>
              <a:buNone/>
            </a:pPr>
            <a:r>
              <a:rPr lang="en-US" altLang="ja-JP" sz="2600" dirty="0" err="1"/>
              <a:t>jalr</a:t>
            </a:r>
            <a:r>
              <a:rPr lang="en-US" altLang="ja-JP" sz="2600" dirty="0"/>
              <a:t> rd,rs1,offset ( </a:t>
            </a:r>
            <a:r>
              <a:rPr lang="en-US" altLang="ja-JP" sz="2600" dirty="0" err="1"/>
              <a:t>jalr</a:t>
            </a:r>
            <a:r>
              <a:rPr lang="en-US" altLang="ja-JP" sz="2600" dirty="0"/>
              <a:t> </a:t>
            </a:r>
            <a:r>
              <a:rPr lang="en-US" altLang="ja-JP" sz="2600" dirty="0" err="1"/>
              <a:t>rd,offset</a:t>
            </a:r>
            <a:r>
              <a:rPr lang="en-US" altLang="ja-JP" sz="2600" dirty="0"/>
              <a:t>(rs1) )</a:t>
            </a:r>
            <a:r>
              <a:rPr lang="ja-JP" altLang="en-US" sz="2600" dirty="0"/>
              <a:t>　</a:t>
            </a:r>
            <a:r>
              <a:rPr lang="en-US" altLang="ja-JP" sz="2600" dirty="0"/>
              <a:t>jump and link register</a:t>
            </a:r>
          </a:p>
          <a:p>
            <a:pPr eaLnBrk="1" hangingPunct="1"/>
            <a:r>
              <a:rPr lang="ja-JP" altLang="en-US" sz="2600" dirty="0"/>
              <a:t>　　</a:t>
            </a:r>
            <a:r>
              <a:rPr lang="en-US" altLang="ja-JP" sz="2600" dirty="0"/>
              <a:t>x[rs1]</a:t>
            </a:r>
            <a:r>
              <a:rPr lang="ja-JP" altLang="en-US" sz="2600" dirty="0"/>
              <a:t>に符号拡張した</a:t>
            </a:r>
            <a:r>
              <a:rPr lang="en-US" altLang="ja-JP" sz="2600" dirty="0"/>
              <a:t>offset</a:t>
            </a:r>
            <a:r>
              <a:rPr lang="ja-JP" altLang="en-US" sz="2600" dirty="0"/>
              <a:t>を加えて、飛び先を計算、この際最下位ビットを強制的には</a:t>
            </a:r>
            <a:r>
              <a:rPr lang="en-US" altLang="ja-JP" sz="2600" dirty="0"/>
              <a:t>0</a:t>
            </a:r>
            <a:r>
              <a:rPr lang="ja-JP" altLang="en-US" sz="2600" dirty="0"/>
              <a:t>にする。戻り番地（</a:t>
            </a:r>
            <a:r>
              <a:rPr lang="en-US" altLang="ja-JP" sz="2600" dirty="0"/>
              <a:t>PC+4)</a:t>
            </a:r>
            <a:r>
              <a:rPr lang="ja-JP" altLang="en-US" sz="2600" dirty="0"/>
              <a:t>を</a:t>
            </a:r>
            <a:r>
              <a:rPr lang="en-US" altLang="ja-JP" sz="2600" dirty="0"/>
              <a:t>x[</a:t>
            </a:r>
            <a:r>
              <a:rPr lang="en-US" altLang="ja-JP" sz="2600" dirty="0" err="1"/>
              <a:t>rd</a:t>
            </a:r>
            <a:r>
              <a:rPr lang="en-US" altLang="ja-JP" sz="2600" dirty="0"/>
              <a:t>]</a:t>
            </a:r>
            <a:r>
              <a:rPr lang="ja-JP" altLang="en-US" sz="2600" dirty="0"/>
              <a:t>レジスタに保存</a:t>
            </a:r>
            <a:endParaRPr lang="en-US" altLang="ja-JP" sz="2600" dirty="0"/>
          </a:p>
          <a:p>
            <a:pPr eaLnBrk="1" hangingPunct="1"/>
            <a:r>
              <a:rPr lang="en-US" altLang="ja-JP" sz="2600" dirty="0"/>
              <a:t>offset</a:t>
            </a:r>
            <a:r>
              <a:rPr lang="ja-JP" altLang="en-US" sz="2600" dirty="0"/>
              <a:t>を</a:t>
            </a:r>
            <a:r>
              <a:rPr lang="en-US" altLang="ja-JP" sz="2600" dirty="0"/>
              <a:t>0</a:t>
            </a:r>
            <a:r>
              <a:rPr lang="ja-JP" altLang="en-US" sz="2600" dirty="0"/>
              <a:t>にすると単純なレジスタ間接サブルーチンコール</a:t>
            </a:r>
            <a:endParaRPr lang="en-US" altLang="ja-JP" sz="2600" dirty="0"/>
          </a:p>
          <a:p>
            <a:pPr eaLnBrk="1" hangingPunct="1"/>
            <a:r>
              <a:rPr lang="en-US" altLang="ja-JP" sz="2600" dirty="0" err="1"/>
              <a:t>rd</a:t>
            </a:r>
            <a:r>
              <a:rPr lang="ja-JP" altLang="en-US" sz="2600" dirty="0"/>
              <a:t>も</a:t>
            </a:r>
            <a:r>
              <a:rPr lang="en-US" altLang="ja-JP" sz="2600" dirty="0"/>
              <a:t>x0</a:t>
            </a:r>
            <a:r>
              <a:rPr lang="ja-JP" altLang="en-US" sz="2600" dirty="0"/>
              <a:t>にすると単純なレジスタ間接ジャンプ</a:t>
            </a:r>
            <a:endParaRPr lang="en-US" altLang="ja-JP" sz="2600" dirty="0"/>
          </a:p>
          <a:p>
            <a:pPr eaLnBrk="1" hangingPunct="1"/>
            <a:r>
              <a:rPr lang="ja-JP" altLang="en-US" sz="2600" dirty="0"/>
              <a:t>以降面倒なので、</a:t>
            </a:r>
            <a:r>
              <a:rPr lang="en-US" altLang="ja-JP" sz="2600" dirty="0" err="1"/>
              <a:t>jalr</a:t>
            </a:r>
            <a:r>
              <a:rPr lang="en-US" altLang="ja-JP" sz="2600" dirty="0"/>
              <a:t> x0,x1,0</a:t>
            </a:r>
            <a:r>
              <a:rPr lang="ja-JP" altLang="en-US" sz="2600" dirty="0"/>
              <a:t>を</a:t>
            </a:r>
            <a:r>
              <a:rPr lang="en-US" altLang="ja-JP" sz="2600" dirty="0" err="1"/>
              <a:t>jr</a:t>
            </a:r>
            <a:r>
              <a:rPr lang="en-US" altLang="ja-JP" sz="2600" dirty="0"/>
              <a:t> x1</a:t>
            </a:r>
            <a:r>
              <a:rPr lang="ja-JP" altLang="en-US" sz="2600" dirty="0"/>
              <a:t>と書く（擬似命令）</a:t>
            </a:r>
          </a:p>
          <a:p>
            <a:pPr lvl="1" eaLnBrk="1" hangingPunct="1"/>
            <a:endParaRPr lang="en-US" altLang="ja-JP"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4"/>
          <p:cNvSpPr>
            <a:spLocks noChangeShapeType="1"/>
          </p:cNvSpPr>
          <p:nvPr/>
        </p:nvSpPr>
        <p:spPr bwMode="auto">
          <a:xfrm>
            <a:off x="1354269" y="1988518"/>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47" name="Text Box 5"/>
          <p:cNvSpPr txBox="1">
            <a:spLocks noChangeArrowheads="1"/>
          </p:cNvSpPr>
          <p:nvPr/>
        </p:nvSpPr>
        <p:spPr bwMode="auto">
          <a:xfrm>
            <a:off x="901831" y="2944193"/>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x1,A</a:t>
            </a:r>
          </a:p>
        </p:txBody>
      </p:sp>
      <p:sp>
        <p:nvSpPr>
          <p:cNvPr id="6148" name="Text Box 6"/>
          <p:cNvSpPr txBox="1">
            <a:spLocks noChangeArrowheads="1"/>
          </p:cNvSpPr>
          <p:nvPr/>
        </p:nvSpPr>
        <p:spPr bwMode="auto">
          <a:xfrm>
            <a:off x="3249744" y="1988518"/>
            <a:ext cx="33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a:t>
            </a:r>
          </a:p>
          <a:p>
            <a:pPr eaLnBrk="1" hangingPunct="1">
              <a:spcBef>
                <a:spcPct val="0"/>
              </a:spcBef>
              <a:buFontTx/>
              <a:buNone/>
            </a:pPr>
            <a:endParaRPr lang="en-US" altLang="ja-JP" sz="1800"/>
          </a:p>
        </p:txBody>
      </p:sp>
      <p:sp>
        <p:nvSpPr>
          <p:cNvPr id="6149" name="Line 7"/>
          <p:cNvSpPr>
            <a:spLocks noChangeShapeType="1"/>
          </p:cNvSpPr>
          <p:nvPr/>
        </p:nvSpPr>
        <p:spPr bwMode="auto">
          <a:xfrm>
            <a:off x="3441831" y="2348880"/>
            <a:ext cx="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0" name="Text Box 8"/>
          <p:cNvSpPr txBox="1">
            <a:spLocks noChangeArrowheads="1"/>
          </p:cNvSpPr>
          <p:nvPr/>
        </p:nvSpPr>
        <p:spPr bwMode="auto">
          <a:xfrm>
            <a:off x="3154494" y="3715718"/>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jr</a:t>
            </a:r>
            <a:r>
              <a:rPr lang="en-US" altLang="ja-JP" sz="1800" dirty="0"/>
              <a:t> x1</a:t>
            </a:r>
          </a:p>
        </p:txBody>
      </p:sp>
      <p:sp>
        <p:nvSpPr>
          <p:cNvPr id="6151" name="Line 9"/>
          <p:cNvSpPr>
            <a:spLocks noChangeShapeType="1"/>
          </p:cNvSpPr>
          <p:nvPr/>
        </p:nvSpPr>
        <p:spPr bwMode="auto">
          <a:xfrm flipV="1">
            <a:off x="1570169" y="2348880"/>
            <a:ext cx="18002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2" name="Line 10"/>
          <p:cNvSpPr>
            <a:spLocks noChangeShapeType="1"/>
          </p:cNvSpPr>
          <p:nvPr/>
        </p:nvSpPr>
        <p:spPr bwMode="auto">
          <a:xfrm flipH="1" flipV="1">
            <a:off x="1425706" y="3356943"/>
            <a:ext cx="1728788"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3" name="Line 11"/>
          <p:cNvSpPr>
            <a:spLocks noChangeShapeType="1"/>
          </p:cNvSpPr>
          <p:nvPr/>
        </p:nvSpPr>
        <p:spPr bwMode="auto">
          <a:xfrm>
            <a:off x="1354269" y="3356943"/>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4" name="Text Box 12"/>
          <p:cNvSpPr txBox="1">
            <a:spLocks noChangeArrowheads="1"/>
          </p:cNvSpPr>
          <p:nvPr/>
        </p:nvSpPr>
        <p:spPr bwMode="auto">
          <a:xfrm>
            <a:off x="993906" y="4220543"/>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x1,A</a:t>
            </a:r>
          </a:p>
        </p:txBody>
      </p:sp>
      <p:sp>
        <p:nvSpPr>
          <p:cNvPr id="6155" name="Line 13"/>
          <p:cNvSpPr>
            <a:spLocks noChangeShapeType="1"/>
          </p:cNvSpPr>
          <p:nvPr/>
        </p:nvSpPr>
        <p:spPr bwMode="auto">
          <a:xfrm flipV="1">
            <a:off x="1643194" y="2348880"/>
            <a:ext cx="1727200" cy="1943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6" name="Line 14"/>
          <p:cNvSpPr>
            <a:spLocks noChangeShapeType="1"/>
          </p:cNvSpPr>
          <p:nvPr/>
        </p:nvSpPr>
        <p:spPr bwMode="auto">
          <a:xfrm flipH="1">
            <a:off x="1425706" y="4076080"/>
            <a:ext cx="1800225"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7" name="Line 15"/>
          <p:cNvSpPr>
            <a:spLocks noChangeShapeType="1"/>
          </p:cNvSpPr>
          <p:nvPr/>
        </p:nvSpPr>
        <p:spPr bwMode="auto">
          <a:xfrm>
            <a:off x="1354269" y="458090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8" name="Text Box 16"/>
          <p:cNvSpPr txBox="1">
            <a:spLocks noChangeArrowheads="1"/>
          </p:cNvSpPr>
          <p:nvPr/>
        </p:nvSpPr>
        <p:spPr bwMode="auto">
          <a:xfrm>
            <a:off x="922469" y="1613868"/>
            <a:ext cx="158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メインルーチン</a:t>
            </a:r>
          </a:p>
        </p:txBody>
      </p:sp>
      <p:sp>
        <p:nvSpPr>
          <p:cNvPr id="6159" name="Text Box 17"/>
          <p:cNvSpPr txBox="1">
            <a:spLocks noChangeArrowheads="1"/>
          </p:cNvSpPr>
          <p:nvPr/>
        </p:nvSpPr>
        <p:spPr bwMode="auto">
          <a:xfrm>
            <a:off x="4673986" y="1980580"/>
            <a:ext cx="4277133"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t>リターン命令には</a:t>
            </a:r>
            <a:r>
              <a:rPr lang="en-US" altLang="ja-JP" sz="1800" b="1" dirty="0" err="1"/>
              <a:t>jr</a:t>
            </a:r>
            <a:r>
              <a:rPr lang="en-US" altLang="ja-JP" sz="1800" b="1" dirty="0"/>
              <a:t> x1(</a:t>
            </a:r>
            <a:r>
              <a:rPr lang="en-US" altLang="ja-JP" sz="1800" b="1" dirty="0" err="1"/>
              <a:t>jalr</a:t>
            </a:r>
            <a:r>
              <a:rPr lang="en-US" altLang="ja-JP" sz="1800" b="1" dirty="0"/>
              <a:t> x0,x1,0)</a:t>
            </a:r>
            <a:r>
              <a:rPr lang="ja-JP" altLang="en-US" sz="1800" b="1" dirty="0"/>
              <a:t>を使う</a:t>
            </a:r>
          </a:p>
          <a:p>
            <a:pPr eaLnBrk="1" hangingPunct="1">
              <a:spcBef>
                <a:spcPct val="0"/>
              </a:spcBef>
              <a:buFontTx/>
              <a:buNone/>
            </a:pPr>
            <a:r>
              <a:rPr lang="ja-JP" altLang="en-US" sz="1800" b="1" dirty="0"/>
              <a:t>ここで疑問：</a:t>
            </a:r>
          </a:p>
          <a:p>
            <a:pPr eaLnBrk="1" hangingPunct="1">
              <a:spcBef>
                <a:spcPct val="0"/>
              </a:spcBef>
              <a:buFontTx/>
              <a:buNone/>
            </a:pPr>
            <a:r>
              <a:rPr lang="ja-JP" altLang="en-US" sz="1800" b="1" dirty="0"/>
              <a:t>サブルーチンの中で別のサブルーチン</a:t>
            </a:r>
          </a:p>
          <a:p>
            <a:pPr eaLnBrk="1" hangingPunct="1">
              <a:spcBef>
                <a:spcPct val="0"/>
              </a:spcBef>
              <a:buFontTx/>
              <a:buNone/>
            </a:pPr>
            <a:r>
              <a:rPr lang="ja-JP" altLang="en-US" sz="1800" b="1" dirty="0"/>
              <a:t>を呼ぶ度に戻り番地のレジスタを変えて</a:t>
            </a:r>
            <a:endParaRPr lang="en-US" altLang="ja-JP" sz="1800" b="1" dirty="0"/>
          </a:p>
          <a:p>
            <a:pPr eaLnBrk="1" hangingPunct="1">
              <a:spcBef>
                <a:spcPct val="0"/>
              </a:spcBef>
              <a:buFontTx/>
              <a:buNone/>
            </a:pPr>
            <a:r>
              <a:rPr lang="ja-JP" altLang="en-US" sz="1800" b="1" dirty="0"/>
              <a:t>いると足りなくなるのでは？</a:t>
            </a:r>
          </a:p>
          <a:p>
            <a:pPr eaLnBrk="1" hangingPunct="1">
              <a:spcBef>
                <a:spcPct val="0"/>
              </a:spcBef>
              <a:buFontTx/>
              <a:buNone/>
            </a:pPr>
            <a:endParaRPr lang="ja-JP" altLang="en-US" sz="1800" b="1" dirty="0"/>
          </a:p>
          <a:p>
            <a:pPr eaLnBrk="1" hangingPunct="1">
              <a:spcBef>
                <a:spcPct val="0"/>
              </a:spcBef>
              <a:buFontTx/>
              <a:buNone/>
            </a:pPr>
            <a:r>
              <a:rPr lang="ja-JP" altLang="en-US" sz="1800" b="1" dirty="0"/>
              <a:t>その通り！</a:t>
            </a:r>
          </a:p>
          <a:p>
            <a:pPr eaLnBrk="1" hangingPunct="1">
              <a:spcBef>
                <a:spcPct val="0"/>
              </a:spcBef>
              <a:buFontTx/>
              <a:buNone/>
            </a:pPr>
            <a:r>
              <a:rPr lang="ja-JP" altLang="en-US" sz="1800" b="1" dirty="0"/>
              <a:t>しかし他にも壊れては困るレジスタは</a:t>
            </a:r>
          </a:p>
          <a:p>
            <a:pPr eaLnBrk="1" hangingPunct="1">
              <a:spcBef>
                <a:spcPct val="0"/>
              </a:spcBef>
              <a:buFontTx/>
              <a:buNone/>
            </a:pPr>
            <a:r>
              <a:rPr lang="ja-JP" altLang="en-US" sz="1800" b="1" dirty="0"/>
              <a:t>あるはず</a:t>
            </a:r>
          </a:p>
          <a:p>
            <a:pPr eaLnBrk="1" hangingPunct="1">
              <a:spcBef>
                <a:spcPct val="0"/>
              </a:spcBef>
              <a:buFontTx/>
              <a:buNone/>
            </a:pPr>
            <a:endParaRPr lang="ja-JP" altLang="en-US" sz="1800" b="1" dirty="0"/>
          </a:p>
          <a:p>
            <a:pPr eaLnBrk="1" hangingPunct="1">
              <a:spcBef>
                <a:spcPct val="0"/>
              </a:spcBef>
              <a:buFontTx/>
              <a:buNone/>
            </a:pPr>
            <a:r>
              <a:rPr lang="ja-JP" altLang="en-US" sz="1800" b="1" dirty="0"/>
              <a:t>→保存するためにスタックが必要</a:t>
            </a:r>
          </a:p>
        </p:txBody>
      </p:sp>
      <p:sp>
        <p:nvSpPr>
          <p:cNvPr id="6160" name="Text Box 18"/>
          <p:cNvSpPr txBox="1">
            <a:spLocks noChangeArrowheads="1"/>
          </p:cNvSpPr>
          <p:nvPr/>
        </p:nvSpPr>
        <p:spPr bwMode="auto">
          <a:xfrm>
            <a:off x="1023938" y="712788"/>
            <a:ext cx="29841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RV32I</a:t>
            </a:r>
            <a:r>
              <a:rPr lang="ja-JP" altLang="en-US" sz="1800" dirty="0"/>
              <a:t>のサブルーチンコール</a:t>
            </a:r>
          </a:p>
        </p:txBody>
      </p:sp>
      <p:sp>
        <p:nvSpPr>
          <p:cNvPr id="6161" name="Text Box 19"/>
          <p:cNvSpPr txBox="1">
            <a:spLocks noChangeArrowheads="1"/>
          </p:cNvSpPr>
          <p:nvPr/>
        </p:nvSpPr>
        <p:spPr bwMode="auto">
          <a:xfrm>
            <a:off x="3370394" y="2728293"/>
            <a:ext cx="12362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 B</a:t>
            </a:r>
            <a:r>
              <a:rPr lang="ja-JP" altLang="en-US" sz="1800" dirty="0"/>
              <a:t>？</a:t>
            </a:r>
          </a:p>
        </p:txBody>
      </p:sp>
    </p:spTree>
    <p:extLst>
      <p:ext uri="{BB962C8B-B14F-4D97-AF65-F5344CB8AC3E}">
        <p14:creationId xmlns:p14="http://schemas.microsoft.com/office/powerpoint/2010/main" val="128816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a:t>スタック</a:t>
            </a:r>
          </a:p>
        </p:txBody>
      </p:sp>
      <p:sp>
        <p:nvSpPr>
          <p:cNvPr id="7171" name="Rectangle 3"/>
          <p:cNvSpPr>
            <a:spLocks noGrp="1" noChangeArrowheads="1"/>
          </p:cNvSpPr>
          <p:nvPr>
            <p:ph type="body" idx="1"/>
          </p:nvPr>
        </p:nvSpPr>
        <p:spPr>
          <a:xfrm>
            <a:off x="457200" y="1600200"/>
            <a:ext cx="8229600" cy="2333625"/>
          </a:xfrm>
        </p:spPr>
        <p:txBody>
          <a:bodyPr/>
          <a:lstStyle/>
          <a:p>
            <a:pPr eaLnBrk="1" hangingPunct="1">
              <a:lnSpc>
                <a:spcPct val="80000"/>
              </a:lnSpc>
              <a:buFontTx/>
              <a:buNone/>
            </a:pPr>
            <a:r>
              <a:rPr lang="ja-JP" altLang="en-US" sz="2000" dirty="0"/>
              <a:t>データを積む棚</a:t>
            </a:r>
          </a:p>
          <a:p>
            <a:pPr lvl="1" eaLnBrk="1" hangingPunct="1">
              <a:lnSpc>
                <a:spcPct val="80000"/>
              </a:lnSpc>
              <a:buFontTx/>
              <a:buNone/>
            </a:pPr>
            <a:r>
              <a:rPr lang="en-US" altLang="ja-JP" sz="1800" dirty="0"/>
              <a:t>push</a:t>
            </a:r>
            <a:r>
              <a:rPr lang="ja-JP" altLang="en-US" sz="1800" dirty="0"/>
              <a:t>操作でデータを積み</a:t>
            </a:r>
          </a:p>
          <a:p>
            <a:pPr lvl="1" eaLnBrk="1" hangingPunct="1">
              <a:lnSpc>
                <a:spcPct val="80000"/>
              </a:lnSpc>
              <a:buFontTx/>
              <a:buNone/>
            </a:pPr>
            <a:r>
              <a:rPr lang="en-US" altLang="ja-JP" sz="1800" dirty="0"/>
              <a:t>pop</a:t>
            </a:r>
            <a:r>
              <a:rPr lang="ja-JP" altLang="en-US" sz="1800" dirty="0"/>
              <a:t>操作で取り出す</a:t>
            </a:r>
          </a:p>
          <a:p>
            <a:pPr eaLnBrk="1" hangingPunct="1">
              <a:lnSpc>
                <a:spcPct val="80000"/>
              </a:lnSpc>
            </a:pPr>
            <a:r>
              <a:rPr lang="en-US" altLang="ja-JP" sz="2000" dirty="0"/>
              <a:t>LIFO(Last</a:t>
            </a:r>
            <a:r>
              <a:rPr lang="ja-JP" altLang="en-US" sz="2000" dirty="0"/>
              <a:t>　</a:t>
            </a:r>
            <a:r>
              <a:rPr lang="en-US" altLang="ja-JP" sz="2000" dirty="0"/>
              <a:t>In First Out)</a:t>
            </a:r>
            <a:r>
              <a:rPr lang="ja-JP" altLang="en-US" sz="2000" dirty="0" err="1"/>
              <a:t>、</a:t>
            </a:r>
            <a:r>
              <a:rPr lang="en-US" altLang="ja-JP" sz="2000" dirty="0"/>
              <a:t>FILO(First In Last Out)</a:t>
            </a:r>
            <a:r>
              <a:rPr lang="ja-JP" altLang="en-US" sz="2000" dirty="0"/>
              <a:t>とも呼ばれる</a:t>
            </a:r>
          </a:p>
          <a:p>
            <a:pPr eaLnBrk="1" hangingPunct="1">
              <a:lnSpc>
                <a:spcPct val="80000"/>
              </a:lnSpc>
            </a:pPr>
            <a:r>
              <a:rPr lang="ja-JP" altLang="en-US" sz="2000" dirty="0"/>
              <a:t>演算スタックとは違う（誤解しないで！）</a:t>
            </a:r>
          </a:p>
          <a:p>
            <a:pPr eaLnBrk="1" hangingPunct="1">
              <a:lnSpc>
                <a:spcPct val="80000"/>
              </a:lnSpc>
            </a:pPr>
            <a:r>
              <a:rPr lang="ja-JP" altLang="en-US" sz="2000" dirty="0"/>
              <a:t>主記憶上にスタック領域が確保される</a:t>
            </a:r>
          </a:p>
        </p:txBody>
      </p:sp>
      <p:sp>
        <p:nvSpPr>
          <p:cNvPr id="7172" name="Line 4"/>
          <p:cNvSpPr>
            <a:spLocks noChangeShapeType="1"/>
          </p:cNvSpPr>
          <p:nvPr/>
        </p:nvSpPr>
        <p:spPr bwMode="auto">
          <a:xfrm>
            <a:off x="827088" y="54451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3" name="Line 5"/>
          <p:cNvSpPr>
            <a:spLocks noChangeShapeType="1"/>
          </p:cNvSpPr>
          <p:nvPr/>
        </p:nvSpPr>
        <p:spPr bwMode="auto">
          <a:xfrm>
            <a:off x="1546225" y="54451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4" name="Freeform 6"/>
          <p:cNvSpPr>
            <a:spLocks/>
          </p:cNvSpPr>
          <p:nvPr/>
        </p:nvSpPr>
        <p:spPr bwMode="auto">
          <a:xfrm>
            <a:off x="1282700" y="56610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5" name="Freeform 7"/>
          <p:cNvSpPr>
            <a:spLocks/>
          </p:cNvSpPr>
          <p:nvPr/>
        </p:nvSpPr>
        <p:spPr bwMode="auto">
          <a:xfrm>
            <a:off x="1258888" y="58769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6" name="Freeform 8"/>
          <p:cNvSpPr>
            <a:spLocks/>
          </p:cNvSpPr>
          <p:nvPr/>
        </p:nvSpPr>
        <p:spPr bwMode="auto">
          <a:xfrm>
            <a:off x="1235075" y="60928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7" name="Freeform 9"/>
          <p:cNvSpPr>
            <a:spLocks/>
          </p:cNvSpPr>
          <p:nvPr/>
        </p:nvSpPr>
        <p:spPr bwMode="auto">
          <a:xfrm>
            <a:off x="1211263" y="63087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8" name="Rectangle 10"/>
          <p:cNvSpPr>
            <a:spLocks noChangeArrowheads="1"/>
          </p:cNvSpPr>
          <p:nvPr/>
        </p:nvSpPr>
        <p:spPr bwMode="auto">
          <a:xfrm>
            <a:off x="898525" y="52292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179" name="Rectangle 11"/>
          <p:cNvSpPr>
            <a:spLocks noChangeArrowheads="1"/>
          </p:cNvSpPr>
          <p:nvPr/>
        </p:nvSpPr>
        <p:spPr bwMode="auto">
          <a:xfrm>
            <a:off x="898525" y="50133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180" name="Rectangle 12"/>
          <p:cNvSpPr>
            <a:spLocks noChangeArrowheads="1"/>
          </p:cNvSpPr>
          <p:nvPr/>
        </p:nvSpPr>
        <p:spPr bwMode="auto">
          <a:xfrm>
            <a:off x="1114425" y="4437063"/>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181" name="Line 13"/>
          <p:cNvSpPr>
            <a:spLocks noChangeShapeType="1"/>
          </p:cNvSpPr>
          <p:nvPr/>
        </p:nvSpPr>
        <p:spPr bwMode="auto">
          <a:xfrm flipH="1">
            <a:off x="1546225" y="4652963"/>
            <a:ext cx="7302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Text Box 14"/>
          <p:cNvSpPr txBox="1">
            <a:spLocks noChangeArrowheads="1"/>
          </p:cNvSpPr>
          <p:nvPr/>
        </p:nvSpPr>
        <p:spPr bwMode="auto">
          <a:xfrm>
            <a:off x="2389188" y="4652963"/>
            <a:ext cx="793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push </a:t>
            </a:r>
          </a:p>
        </p:txBody>
      </p:sp>
      <p:sp>
        <p:nvSpPr>
          <p:cNvPr id="7183" name="Line 15"/>
          <p:cNvSpPr>
            <a:spLocks noChangeShapeType="1"/>
          </p:cNvSpPr>
          <p:nvPr/>
        </p:nvSpPr>
        <p:spPr bwMode="auto">
          <a:xfrm>
            <a:off x="3419475" y="565943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Line 16"/>
          <p:cNvSpPr>
            <a:spLocks noChangeShapeType="1"/>
          </p:cNvSpPr>
          <p:nvPr/>
        </p:nvSpPr>
        <p:spPr bwMode="auto">
          <a:xfrm>
            <a:off x="4138613" y="5659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5" name="Rectangle 21"/>
          <p:cNvSpPr>
            <a:spLocks noChangeArrowheads="1"/>
          </p:cNvSpPr>
          <p:nvPr/>
        </p:nvSpPr>
        <p:spPr bwMode="auto">
          <a:xfrm>
            <a:off x="3490913" y="5443538"/>
            <a:ext cx="12239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186" name="Rectangle 22"/>
          <p:cNvSpPr>
            <a:spLocks noChangeArrowheads="1"/>
          </p:cNvSpPr>
          <p:nvPr/>
        </p:nvSpPr>
        <p:spPr bwMode="auto">
          <a:xfrm>
            <a:off x="3490913" y="5227638"/>
            <a:ext cx="12239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187" name="Rectangle 23"/>
          <p:cNvSpPr>
            <a:spLocks noChangeArrowheads="1"/>
          </p:cNvSpPr>
          <p:nvPr/>
        </p:nvSpPr>
        <p:spPr bwMode="auto">
          <a:xfrm>
            <a:off x="3489325" y="5011738"/>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188" name="Freeform 25"/>
          <p:cNvSpPr>
            <a:spLocks/>
          </p:cNvSpPr>
          <p:nvPr/>
        </p:nvSpPr>
        <p:spPr bwMode="auto">
          <a:xfrm>
            <a:off x="3875088" y="5875338"/>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9" name="Freeform 26"/>
          <p:cNvSpPr>
            <a:spLocks/>
          </p:cNvSpPr>
          <p:nvPr/>
        </p:nvSpPr>
        <p:spPr bwMode="auto">
          <a:xfrm>
            <a:off x="3922713" y="6019800"/>
            <a:ext cx="658812" cy="144463"/>
          </a:xfrm>
          <a:custGeom>
            <a:avLst/>
            <a:gdLst>
              <a:gd name="T0" fmla="*/ 418345620 w 415"/>
              <a:gd name="T1" fmla="*/ 0 h 91"/>
              <a:gd name="T2" fmla="*/ 987900500 w 415"/>
              <a:gd name="T3" fmla="*/ 115927589 h 91"/>
              <a:gd name="T4" fmla="*/ 75604630 w 415"/>
              <a:gd name="T5" fmla="*/ 115927589 h 91"/>
              <a:gd name="T6" fmla="*/ 531751771 w 415"/>
              <a:gd name="T7" fmla="*/ 229335806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Freeform 27"/>
          <p:cNvSpPr>
            <a:spLocks/>
          </p:cNvSpPr>
          <p:nvPr/>
        </p:nvSpPr>
        <p:spPr bwMode="auto">
          <a:xfrm>
            <a:off x="3922713" y="6164263"/>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1" name="Freeform 28"/>
          <p:cNvSpPr>
            <a:spLocks/>
          </p:cNvSpPr>
          <p:nvPr/>
        </p:nvSpPr>
        <p:spPr bwMode="auto">
          <a:xfrm>
            <a:off x="3922713" y="6308725"/>
            <a:ext cx="658812" cy="144463"/>
          </a:xfrm>
          <a:custGeom>
            <a:avLst/>
            <a:gdLst>
              <a:gd name="T0" fmla="*/ 418345620 w 415"/>
              <a:gd name="T1" fmla="*/ 0 h 91"/>
              <a:gd name="T2" fmla="*/ 987900500 w 415"/>
              <a:gd name="T3" fmla="*/ 115927589 h 91"/>
              <a:gd name="T4" fmla="*/ 75604630 w 415"/>
              <a:gd name="T5" fmla="*/ 115927589 h 91"/>
              <a:gd name="T6" fmla="*/ 531751771 w 415"/>
              <a:gd name="T7" fmla="*/ 229335806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Freeform 29"/>
          <p:cNvSpPr>
            <a:spLocks/>
          </p:cNvSpPr>
          <p:nvPr/>
        </p:nvSpPr>
        <p:spPr bwMode="auto">
          <a:xfrm>
            <a:off x="3922713" y="6453188"/>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Text Box 30"/>
          <p:cNvSpPr txBox="1">
            <a:spLocks noChangeArrowheads="1"/>
          </p:cNvSpPr>
          <p:nvPr/>
        </p:nvSpPr>
        <p:spPr bwMode="auto">
          <a:xfrm>
            <a:off x="5126038" y="47244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pop </a:t>
            </a:r>
          </a:p>
        </p:txBody>
      </p:sp>
      <p:sp>
        <p:nvSpPr>
          <p:cNvPr id="7194" name="Line 31"/>
          <p:cNvSpPr>
            <a:spLocks noChangeShapeType="1"/>
          </p:cNvSpPr>
          <p:nvPr/>
        </p:nvSpPr>
        <p:spPr bwMode="auto">
          <a:xfrm>
            <a:off x="6084888" y="54451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2"/>
          <p:cNvSpPr>
            <a:spLocks noChangeShapeType="1"/>
          </p:cNvSpPr>
          <p:nvPr/>
        </p:nvSpPr>
        <p:spPr bwMode="auto">
          <a:xfrm>
            <a:off x="6804025" y="54451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Freeform 33"/>
          <p:cNvSpPr>
            <a:spLocks/>
          </p:cNvSpPr>
          <p:nvPr/>
        </p:nvSpPr>
        <p:spPr bwMode="auto">
          <a:xfrm>
            <a:off x="6540500" y="56610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Freeform 34"/>
          <p:cNvSpPr>
            <a:spLocks/>
          </p:cNvSpPr>
          <p:nvPr/>
        </p:nvSpPr>
        <p:spPr bwMode="auto">
          <a:xfrm>
            <a:off x="6516688" y="58769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Freeform 35"/>
          <p:cNvSpPr>
            <a:spLocks/>
          </p:cNvSpPr>
          <p:nvPr/>
        </p:nvSpPr>
        <p:spPr bwMode="auto">
          <a:xfrm>
            <a:off x="6492875" y="60928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Freeform 36"/>
          <p:cNvSpPr>
            <a:spLocks/>
          </p:cNvSpPr>
          <p:nvPr/>
        </p:nvSpPr>
        <p:spPr bwMode="auto">
          <a:xfrm>
            <a:off x="6469063" y="63087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0" name="Rectangle 37"/>
          <p:cNvSpPr>
            <a:spLocks noChangeArrowheads="1"/>
          </p:cNvSpPr>
          <p:nvPr/>
        </p:nvSpPr>
        <p:spPr bwMode="auto">
          <a:xfrm>
            <a:off x="6156325" y="52292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201" name="Rectangle 38"/>
          <p:cNvSpPr>
            <a:spLocks noChangeArrowheads="1"/>
          </p:cNvSpPr>
          <p:nvPr/>
        </p:nvSpPr>
        <p:spPr bwMode="auto">
          <a:xfrm>
            <a:off x="6156325" y="50133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202" name="Rectangle 39"/>
          <p:cNvSpPr>
            <a:spLocks noChangeArrowheads="1"/>
          </p:cNvSpPr>
          <p:nvPr/>
        </p:nvSpPr>
        <p:spPr bwMode="auto">
          <a:xfrm>
            <a:off x="6372225" y="4437063"/>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203" name="Line 40"/>
          <p:cNvSpPr>
            <a:spLocks noChangeShapeType="1"/>
          </p:cNvSpPr>
          <p:nvPr/>
        </p:nvSpPr>
        <p:spPr bwMode="auto">
          <a:xfrm flipH="1">
            <a:off x="6804025" y="4652963"/>
            <a:ext cx="73025" cy="28892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2626112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1979613" y="1773238"/>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95" name="Text Box 3"/>
          <p:cNvSpPr txBox="1">
            <a:spLocks noChangeArrowheads="1"/>
          </p:cNvSpPr>
          <p:nvPr/>
        </p:nvSpPr>
        <p:spPr bwMode="auto">
          <a:xfrm>
            <a:off x="1527175" y="2728913"/>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x1,A</a:t>
            </a:r>
          </a:p>
        </p:txBody>
      </p:sp>
      <p:sp>
        <p:nvSpPr>
          <p:cNvPr id="8196" name="Text Box 4"/>
          <p:cNvSpPr txBox="1">
            <a:spLocks noChangeArrowheads="1"/>
          </p:cNvSpPr>
          <p:nvPr/>
        </p:nvSpPr>
        <p:spPr bwMode="auto">
          <a:xfrm>
            <a:off x="3875088" y="1773238"/>
            <a:ext cx="33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a:t>
            </a:r>
          </a:p>
          <a:p>
            <a:pPr eaLnBrk="1" hangingPunct="1">
              <a:spcBef>
                <a:spcPct val="0"/>
              </a:spcBef>
              <a:buFontTx/>
              <a:buNone/>
            </a:pPr>
            <a:endParaRPr lang="en-US" altLang="ja-JP" sz="1800"/>
          </a:p>
        </p:txBody>
      </p:sp>
      <p:sp>
        <p:nvSpPr>
          <p:cNvPr id="8197" name="Line 5"/>
          <p:cNvSpPr>
            <a:spLocks noChangeShapeType="1"/>
          </p:cNvSpPr>
          <p:nvPr/>
        </p:nvSpPr>
        <p:spPr bwMode="auto">
          <a:xfrm>
            <a:off x="4067175" y="2133600"/>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98" name="Text Box 6"/>
          <p:cNvSpPr txBox="1">
            <a:spLocks noChangeArrowheads="1"/>
          </p:cNvSpPr>
          <p:nvPr/>
        </p:nvSpPr>
        <p:spPr bwMode="auto">
          <a:xfrm>
            <a:off x="3779838" y="3638550"/>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jr</a:t>
            </a:r>
            <a:r>
              <a:rPr lang="en-US" altLang="ja-JP" sz="1800" dirty="0"/>
              <a:t> x1</a:t>
            </a:r>
          </a:p>
        </p:txBody>
      </p:sp>
      <p:sp>
        <p:nvSpPr>
          <p:cNvPr id="8199" name="Line 7"/>
          <p:cNvSpPr>
            <a:spLocks noChangeShapeType="1"/>
          </p:cNvSpPr>
          <p:nvPr/>
        </p:nvSpPr>
        <p:spPr bwMode="auto">
          <a:xfrm flipV="1">
            <a:off x="2195513" y="2133600"/>
            <a:ext cx="18002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0" name="Line 8"/>
          <p:cNvSpPr>
            <a:spLocks noChangeShapeType="1"/>
          </p:cNvSpPr>
          <p:nvPr/>
        </p:nvSpPr>
        <p:spPr bwMode="auto">
          <a:xfrm flipH="1" flipV="1">
            <a:off x="2051050" y="3141663"/>
            <a:ext cx="1728788"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1" name="Line 9"/>
          <p:cNvSpPr>
            <a:spLocks noChangeShapeType="1"/>
          </p:cNvSpPr>
          <p:nvPr/>
        </p:nvSpPr>
        <p:spPr bwMode="auto">
          <a:xfrm>
            <a:off x="1979613" y="3141663"/>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2" name="Text Box 10"/>
          <p:cNvSpPr txBox="1">
            <a:spLocks noChangeArrowheads="1"/>
          </p:cNvSpPr>
          <p:nvPr/>
        </p:nvSpPr>
        <p:spPr bwMode="auto">
          <a:xfrm>
            <a:off x="1619250" y="4005263"/>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x1,A</a:t>
            </a:r>
          </a:p>
        </p:txBody>
      </p:sp>
      <p:sp>
        <p:nvSpPr>
          <p:cNvPr id="8203" name="Line 11"/>
          <p:cNvSpPr>
            <a:spLocks noChangeShapeType="1"/>
          </p:cNvSpPr>
          <p:nvPr/>
        </p:nvSpPr>
        <p:spPr bwMode="auto">
          <a:xfrm flipV="1">
            <a:off x="2268538" y="2133600"/>
            <a:ext cx="1727200" cy="1943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4" name="Line 12"/>
          <p:cNvSpPr>
            <a:spLocks noChangeShapeType="1"/>
          </p:cNvSpPr>
          <p:nvPr/>
        </p:nvSpPr>
        <p:spPr bwMode="auto">
          <a:xfrm flipH="1">
            <a:off x="2051050" y="3860800"/>
            <a:ext cx="1800225"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5" name="Line 13"/>
          <p:cNvSpPr>
            <a:spLocks noChangeShapeType="1"/>
          </p:cNvSpPr>
          <p:nvPr/>
        </p:nvSpPr>
        <p:spPr bwMode="auto">
          <a:xfrm>
            <a:off x="1979613" y="436562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6" name="Text Box 14"/>
          <p:cNvSpPr txBox="1">
            <a:spLocks noChangeArrowheads="1"/>
          </p:cNvSpPr>
          <p:nvPr/>
        </p:nvSpPr>
        <p:spPr bwMode="auto">
          <a:xfrm>
            <a:off x="1547813" y="1398588"/>
            <a:ext cx="158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メインルーチン</a:t>
            </a:r>
          </a:p>
        </p:txBody>
      </p:sp>
      <p:sp>
        <p:nvSpPr>
          <p:cNvPr id="8207" name="Text Box 16"/>
          <p:cNvSpPr txBox="1">
            <a:spLocks noChangeArrowheads="1"/>
          </p:cNvSpPr>
          <p:nvPr/>
        </p:nvSpPr>
        <p:spPr bwMode="auto">
          <a:xfrm>
            <a:off x="860557" y="426213"/>
            <a:ext cx="37941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t>スタックを使った入れ子構造への対応</a:t>
            </a:r>
          </a:p>
        </p:txBody>
      </p:sp>
      <p:sp>
        <p:nvSpPr>
          <p:cNvPr id="8208" name="Text Box 17"/>
          <p:cNvSpPr txBox="1">
            <a:spLocks noChangeArrowheads="1"/>
          </p:cNvSpPr>
          <p:nvPr/>
        </p:nvSpPr>
        <p:spPr bwMode="auto">
          <a:xfrm>
            <a:off x="3621004" y="2396508"/>
            <a:ext cx="10054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 B</a:t>
            </a:r>
          </a:p>
        </p:txBody>
      </p:sp>
      <p:sp>
        <p:nvSpPr>
          <p:cNvPr id="8209" name="Text Box 18"/>
          <p:cNvSpPr txBox="1">
            <a:spLocks noChangeArrowheads="1"/>
          </p:cNvSpPr>
          <p:nvPr/>
        </p:nvSpPr>
        <p:spPr bwMode="auto">
          <a:xfrm>
            <a:off x="6683375" y="1341438"/>
            <a:ext cx="33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B</a:t>
            </a:r>
          </a:p>
          <a:p>
            <a:pPr eaLnBrk="1" hangingPunct="1">
              <a:spcBef>
                <a:spcPct val="0"/>
              </a:spcBef>
              <a:buFontTx/>
              <a:buNone/>
            </a:pPr>
            <a:endParaRPr lang="en-US" altLang="ja-JP" sz="1800"/>
          </a:p>
        </p:txBody>
      </p:sp>
      <p:sp>
        <p:nvSpPr>
          <p:cNvPr id="8210" name="Line 19"/>
          <p:cNvSpPr>
            <a:spLocks noChangeShapeType="1"/>
          </p:cNvSpPr>
          <p:nvPr/>
        </p:nvSpPr>
        <p:spPr bwMode="auto">
          <a:xfrm>
            <a:off x="6875463" y="1701800"/>
            <a:ext cx="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1" name="Text Box 20"/>
          <p:cNvSpPr txBox="1">
            <a:spLocks noChangeArrowheads="1"/>
          </p:cNvSpPr>
          <p:nvPr/>
        </p:nvSpPr>
        <p:spPr bwMode="auto">
          <a:xfrm>
            <a:off x="6659563" y="4365625"/>
            <a:ext cx="349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C</a:t>
            </a:r>
          </a:p>
          <a:p>
            <a:pPr eaLnBrk="1" hangingPunct="1">
              <a:spcBef>
                <a:spcPct val="0"/>
              </a:spcBef>
              <a:buFontTx/>
              <a:buNone/>
            </a:pPr>
            <a:endParaRPr lang="en-US" altLang="ja-JP" sz="1800"/>
          </a:p>
          <a:p>
            <a:pPr eaLnBrk="1" hangingPunct="1">
              <a:spcBef>
                <a:spcPct val="0"/>
              </a:spcBef>
              <a:buFontTx/>
              <a:buNone/>
            </a:pPr>
            <a:endParaRPr lang="en-US" altLang="ja-JP" sz="1800"/>
          </a:p>
        </p:txBody>
      </p:sp>
      <p:sp>
        <p:nvSpPr>
          <p:cNvPr id="8212" name="Line 21"/>
          <p:cNvSpPr>
            <a:spLocks noChangeShapeType="1"/>
          </p:cNvSpPr>
          <p:nvPr/>
        </p:nvSpPr>
        <p:spPr bwMode="auto">
          <a:xfrm>
            <a:off x="6851650" y="4725988"/>
            <a:ext cx="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3" name="Text Box 22"/>
          <p:cNvSpPr txBox="1">
            <a:spLocks noChangeArrowheads="1"/>
          </p:cNvSpPr>
          <p:nvPr/>
        </p:nvSpPr>
        <p:spPr bwMode="auto">
          <a:xfrm>
            <a:off x="3348038" y="4005263"/>
            <a:ext cx="131638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A</a:t>
            </a:r>
            <a:r>
              <a:rPr lang="ja-JP" altLang="en-US" sz="1800" dirty="0"/>
              <a:t>では </a:t>
            </a:r>
            <a:r>
              <a:rPr lang="en-US" altLang="ja-JP" sz="1800" dirty="0"/>
              <a:t>x4</a:t>
            </a:r>
            <a:r>
              <a:rPr lang="ja-JP" altLang="en-US" sz="1800" dirty="0"/>
              <a:t>が</a:t>
            </a:r>
          </a:p>
          <a:p>
            <a:pPr eaLnBrk="1" hangingPunct="1">
              <a:spcBef>
                <a:spcPct val="0"/>
              </a:spcBef>
              <a:buFontTx/>
              <a:buNone/>
            </a:pPr>
            <a:r>
              <a:rPr lang="ja-JP" altLang="en-US" sz="1800" dirty="0"/>
              <a:t>壊れる</a:t>
            </a:r>
          </a:p>
        </p:txBody>
      </p:sp>
      <p:sp>
        <p:nvSpPr>
          <p:cNvPr id="8214" name="Text Box 23"/>
          <p:cNvSpPr txBox="1">
            <a:spLocks noChangeArrowheads="1"/>
          </p:cNvSpPr>
          <p:nvPr/>
        </p:nvSpPr>
        <p:spPr bwMode="auto">
          <a:xfrm>
            <a:off x="6877050" y="549275"/>
            <a:ext cx="16241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B</a:t>
            </a:r>
            <a:r>
              <a:rPr lang="ja-JP" altLang="en-US" sz="1800" dirty="0"/>
              <a:t>では </a:t>
            </a:r>
            <a:r>
              <a:rPr lang="en-US" altLang="ja-JP" sz="1800" dirty="0"/>
              <a:t>x3,x4</a:t>
            </a:r>
            <a:r>
              <a:rPr lang="ja-JP" altLang="en-US" sz="1800" dirty="0"/>
              <a:t>が</a:t>
            </a:r>
          </a:p>
          <a:p>
            <a:pPr eaLnBrk="1" hangingPunct="1">
              <a:spcBef>
                <a:spcPct val="0"/>
              </a:spcBef>
              <a:buFontTx/>
              <a:buNone/>
            </a:pPr>
            <a:r>
              <a:rPr lang="ja-JP" altLang="en-US" sz="1800" dirty="0"/>
              <a:t>壊れる</a:t>
            </a:r>
          </a:p>
        </p:txBody>
      </p:sp>
      <p:sp>
        <p:nvSpPr>
          <p:cNvPr id="8215" name="Text Box 24"/>
          <p:cNvSpPr txBox="1">
            <a:spLocks noChangeArrowheads="1"/>
          </p:cNvSpPr>
          <p:nvPr/>
        </p:nvSpPr>
        <p:spPr bwMode="auto">
          <a:xfrm>
            <a:off x="6443663" y="3644900"/>
            <a:ext cx="16369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C</a:t>
            </a:r>
            <a:r>
              <a:rPr lang="ja-JP" altLang="en-US" sz="1800" dirty="0"/>
              <a:t>では </a:t>
            </a:r>
            <a:r>
              <a:rPr lang="en-US" altLang="ja-JP" sz="1800" dirty="0"/>
              <a:t>x3,x5</a:t>
            </a:r>
            <a:r>
              <a:rPr lang="ja-JP" altLang="en-US" sz="1800" dirty="0"/>
              <a:t>が</a:t>
            </a:r>
          </a:p>
          <a:p>
            <a:pPr eaLnBrk="1" hangingPunct="1">
              <a:spcBef>
                <a:spcPct val="0"/>
              </a:spcBef>
              <a:buFontTx/>
              <a:buNone/>
            </a:pPr>
            <a:r>
              <a:rPr lang="ja-JP" altLang="en-US" sz="1800" dirty="0"/>
              <a:t>壊れる</a:t>
            </a:r>
          </a:p>
        </p:txBody>
      </p:sp>
      <p:sp>
        <p:nvSpPr>
          <p:cNvPr id="8216" name="Text Box 25"/>
          <p:cNvSpPr txBox="1">
            <a:spLocks noChangeArrowheads="1"/>
          </p:cNvSpPr>
          <p:nvPr/>
        </p:nvSpPr>
        <p:spPr bwMode="auto">
          <a:xfrm>
            <a:off x="3644597" y="2867399"/>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jal</a:t>
            </a:r>
            <a:r>
              <a:rPr lang="en-US" altLang="ja-JP" sz="1800" dirty="0"/>
              <a:t> x1,C</a:t>
            </a:r>
          </a:p>
        </p:txBody>
      </p:sp>
      <p:sp>
        <p:nvSpPr>
          <p:cNvPr id="8217" name="Line 26"/>
          <p:cNvSpPr>
            <a:spLocks noChangeShapeType="1"/>
          </p:cNvSpPr>
          <p:nvPr/>
        </p:nvSpPr>
        <p:spPr bwMode="auto">
          <a:xfrm>
            <a:off x="4067175" y="27098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8" name="Line 27"/>
          <p:cNvSpPr>
            <a:spLocks noChangeShapeType="1"/>
          </p:cNvSpPr>
          <p:nvPr/>
        </p:nvSpPr>
        <p:spPr bwMode="auto">
          <a:xfrm>
            <a:off x="4067175" y="328612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9" name="Line 28"/>
          <p:cNvSpPr>
            <a:spLocks noChangeShapeType="1"/>
          </p:cNvSpPr>
          <p:nvPr/>
        </p:nvSpPr>
        <p:spPr bwMode="auto">
          <a:xfrm flipV="1">
            <a:off x="5795963" y="1412875"/>
            <a:ext cx="936625"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0" name="Text Box 29"/>
          <p:cNvSpPr txBox="1">
            <a:spLocks noChangeArrowheads="1"/>
          </p:cNvSpPr>
          <p:nvPr/>
        </p:nvSpPr>
        <p:spPr bwMode="auto">
          <a:xfrm>
            <a:off x="7000875" y="1431925"/>
            <a:ext cx="1928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push x3, push x4</a:t>
            </a:r>
          </a:p>
        </p:txBody>
      </p:sp>
      <p:sp>
        <p:nvSpPr>
          <p:cNvPr id="8221" name="Text Box 30"/>
          <p:cNvSpPr txBox="1">
            <a:spLocks noChangeArrowheads="1"/>
          </p:cNvSpPr>
          <p:nvPr/>
        </p:nvSpPr>
        <p:spPr bwMode="auto">
          <a:xfrm>
            <a:off x="7019925" y="2565400"/>
            <a:ext cx="16979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pop x4, pop x3</a:t>
            </a:r>
          </a:p>
        </p:txBody>
      </p:sp>
      <p:sp>
        <p:nvSpPr>
          <p:cNvPr id="8222" name="Text Box 31"/>
          <p:cNvSpPr txBox="1">
            <a:spLocks noChangeArrowheads="1"/>
          </p:cNvSpPr>
          <p:nvPr/>
        </p:nvSpPr>
        <p:spPr bwMode="auto">
          <a:xfrm>
            <a:off x="6588125" y="3068638"/>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jr</a:t>
            </a:r>
            <a:r>
              <a:rPr lang="en-US" altLang="ja-JP" sz="1800" dirty="0"/>
              <a:t> x1</a:t>
            </a:r>
          </a:p>
        </p:txBody>
      </p:sp>
      <p:sp>
        <p:nvSpPr>
          <p:cNvPr id="8223" name="Line 32"/>
          <p:cNvSpPr>
            <a:spLocks noChangeShapeType="1"/>
          </p:cNvSpPr>
          <p:nvPr/>
        </p:nvSpPr>
        <p:spPr bwMode="auto">
          <a:xfrm>
            <a:off x="5867400" y="270827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4" name="Rectangle 33"/>
          <p:cNvSpPr>
            <a:spLocks noChangeArrowheads="1"/>
          </p:cNvSpPr>
          <p:nvPr/>
        </p:nvSpPr>
        <p:spPr bwMode="auto">
          <a:xfrm>
            <a:off x="6011863" y="249237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x1</a:t>
            </a:r>
          </a:p>
        </p:txBody>
      </p:sp>
      <p:sp>
        <p:nvSpPr>
          <p:cNvPr id="8225" name="Rectangle 35"/>
          <p:cNvSpPr>
            <a:spLocks noChangeArrowheads="1"/>
          </p:cNvSpPr>
          <p:nvPr/>
        </p:nvSpPr>
        <p:spPr bwMode="auto">
          <a:xfrm>
            <a:off x="6011863" y="227647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x4</a:t>
            </a:r>
          </a:p>
        </p:txBody>
      </p:sp>
      <p:sp>
        <p:nvSpPr>
          <p:cNvPr id="8226" name="Rectangle 36"/>
          <p:cNvSpPr>
            <a:spLocks noChangeArrowheads="1"/>
          </p:cNvSpPr>
          <p:nvPr/>
        </p:nvSpPr>
        <p:spPr bwMode="auto">
          <a:xfrm>
            <a:off x="6011863" y="206057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x3</a:t>
            </a:r>
          </a:p>
        </p:txBody>
      </p:sp>
      <p:sp>
        <p:nvSpPr>
          <p:cNvPr id="8227" name="Rectangle 37"/>
          <p:cNvSpPr>
            <a:spLocks noChangeArrowheads="1"/>
          </p:cNvSpPr>
          <p:nvPr/>
        </p:nvSpPr>
        <p:spPr bwMode="auto">
          <a:xfrm>
            <a:off x="6011863" y="184467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x4</a:t>
            </a:r>
          </a:p>
        </p:txBody>
      </p:sp>
      <p:sp>
        <p:nvSpPr>
          <p:cNvPr id="8228" name="Line 38"/>
          <p:cNvSpPr>
            <a:spLocks noChangeShapeType="1"/>
          </p:cNvSpPr>
          <p:nvPr/>
        </p:nvSpPr>
        <p:spPr bwMode="auto">
          <a:xfrm>
            <a:off x="4498975" y="2997200"/>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9" name="Rectangle 39"/>
          <p:cNvSpPr>
            <a:spLocks noChangeArrowheads="1"/>
          </p:cNvSpPr>
          <p:nvPr/>
        </p:nvSpPr>
        <p:spPr bwMode="auto">
          <a:xfrm>
            <a:off x="4643438" y="2781300"/>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x1</a:t>
            </a:r>
          </a:p>
        </p:txBody>
      </p:sp>
      <p:sp>
        <p:nvSpPr>
          <p:cNvPr id="8230" name="Rectangle 40"/>
          <p:cNvSpPr>
            <a:spLocks noChangeArrowheads="1"/>
          </p:cNvSpPr>
          <p:nvPr/>
        </p:nvSpPr>
        <p:spPr bwMode="auto">
          <a:xfrm>
            <a:off x="4643438" y="2565400"/>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x4</a:t>
            </a:r>
          </a:p>
        </p:txBody>
      </p:sp>
      <p:sp>
        <p:nvSpPr>
          <p:cNvPr id="8231" name="Text Box 41"/>
          <p:cNvSpPr txBox="1">
            <a:spLocks noChangeArrowheads="1"/>
          </p:cNvSpPr>
          <p:nvPr/>
        </p:nvSpPr>
        <p:spPr bwMode="auto">
          <a:xfrm>
            <a:off x="4067175" y="1982788"/>
            <a:ext cx="1928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push x1, push x4</a:t>
            </a:r>
          </a:p>
        </p:txBody>
      </p:sp>
      <p:sp>
        <p:nvSpPr>
          <p:cNvPr id="8232" name="Text Box 42"/>
          <p:cNvSpPr txBox="1">
            <a:spLocks noChangeArrowheads="1"/>
          </p:cNvSpPr>
          <p:nvPr/>
        </p:nvSpPr>
        <p:spPr bwMode="auto">
          <a:xfrm>
            <a:off x="4140200" y="3284538"/>
            <a:ext cx="16979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pop x4, pop x1</a:t>
            </a:r>
          </a:p>
        </p:txBody>
      </p:sp>
      <p:sp>
        <p:nvSpPr>
          <p:cNvPr id="8233" name="Line 43"/>
          <p:cNvSpPr>
            <a:spLocks noChangeShapeType="1"/>
          </p:cNvSpPr>
          <p:nvPr/>
        </p:nvSpPr>
        <p:spPr bwMode="auto">
          <a:xfrm flipH="1" flipV="1">
            <a:off x="5364163" y="2781300"/>
            <a:ext cx="12239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34" name="Line 44"/>
          <p:cNvSpPr>
            <a:spLocks noChangeShapeType="1"/>
          </p:cNvSpPr>
          <p:nvPr/>
        </p:nvSpPr>
        <p:spPr bwMode="auto">
          <a:xfrm>
            <a:off x="5867400" y="566102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35" name="Rectangle 45"/>
          <p:cNvSpPr>
            <a:spLocks noChangeArrowheads="1"/>
          </p:cNvSpPr>
          <p:nvPr/>
        </p:nvSpPr>
        <p:spPr bwMode="auto">
          <a:xfrm>
            <a:off x="6011863" y="544512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x1</a:t>
            </a:r>
          </a:p>
        </p:txBody>
      </p:sp>
      <p:sp>
        <p:nvSpPr>
          <p:cNvPr id="8236" name="Rectangle 46"/>
          <p:cNvSpPr>
            <a:spLocks noChangeArrowheads="1"/>
          </p:cNvSpPr>
          <p:nvPr/>
        </p:nvSpPr>
        <p:spPr bwMode="auto">
          <a:xfrm>
            <a:off x="6011863" y="522922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x4</a:t>
            </a:r>
          </a:p>
        </p:txBody>
      </p:sp>
      <p:sp>
        <p:nvSpPr>
          <p:cNvPr id="8237" name="Rectangle 47"/>
          <p:cNvSpPr>
            <a:spLocks noChangeArrowheads="1"/>
          </p:cNvSpPr>
          <p:nvPr/>
        </p:nvSpPr>
        <p:spPr bwMode="auto">
          <a:xfrm>
            <a:off x="6011863" y="501332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x3</a:t>
            </a:r>
          </a:p>
        </p:txBody>
      </p:sp>
      <p:sp>
        <p:nvSpPr>
          <p:cNvPr id="8238" name="Rectangle 48"/>
          <p:cNvSpPr>
            <a:spLocks noChangeArrowheads="1"/>
          </p:cNvSpPr>
          <p:nvPr/>
        </p:nvSpPr>
        <p:spPr bwMode="auto">
          <a:xfrm>
            <a:off x="6011863" y="4797425"/>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t>x5</a:t>
            </a:r>
          </a:p>
        </p:txBody>
      </p:sp>
      <p:sp>
        <p:nvSpPr>
          <p:cNvPr id="8239" name="Line 49"/>
          <p:cNvSpPr>
            <a:spLocks noChangeShapeType="1"/>
          </p:cNvSpPr>
          <p:nvPr/>
        </p:nvSpPr>
        <p:spPr bwMode="auto">
          <a:xfrm>
            <a:off x="6156325" y="4149725"/>
            <a:ext cx="503238"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40" name="Line 50"/>
          <p:cNvSpPr>
            <a:spLocks noChangeShapeType="1"/>
          </p:cNvSpPr>
          <p:nvPr/>
        </p:nvSpPr>
        <p:spPr bwMode="auto">
          <a:xfrm flipH="1" flipV="1">
            <a:off x="5508625" y="5157788"/>
            <a:ext cx="935038"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41" name="Text Box 51"/>
          <p:cNvSpPr txBox="1">
            <a:spLocks noChangeArrowheads="1"/>
          </p:cNvSpPr>
          <p:nvPr/>
        </p:nvSpPr>
        <p:spPr bwMode="auto">
          <a:xfrm>
            <a:off x="6516688" y="6092825"/>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jr</a:t>
            </a:r>
            <a:r>
              <a:rPr lang="en-US" altLang="ja-JP" sz="1800" dirty="0"/>
              <a:t> x1</a:t>
            </a:r>
          </a:p>
        </p:txBody>
      </p:sp>
      <p:sp>
        <p:nvSpPr>
          <p:cNvPr id="8242" name="Text Box 52"/>
          <p:cNvSpPr txBox="1">
            <a:spLocks noChangeArrowheads="1"/>
          </p:cNvSpPr>
          <p:nvPr/>
        </p:nvSpPr>
        <p:spPr bwMode="auto">
          <a:xfrm>
            <a:off x="6877050" y="4724400"/>
            <a:ext cx="1928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push x3, push x5</a:t>
            </a:r>
          </a:p>
        </p:txBody>
      </p:sp>
      <p:sp>
        <p:nvSpPr>
          <p:cNvPr id="8243" name="Text Box 53"/>
          <p:cNvSpPr txBox="1">
            <a:spLocks noChangeArrowheads="1"/>
          </p:cNvSpPr>
          <p:nvPr/>
        </p:nvSpPr>
        <p:spPr bwMode="auto">
          <a:xfrm>
            <a:off x="6877050" y="5589588"/>
            <a:ext cx="16979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pop x5, pop x3</a:t>
            </a:r>
          </a:p>
        </p:txBody>
      </p:sp>
      <p:sp>
        <p:nvSpPr>
          <p:cNvPr id="8244" name="Text Box 54"/>
          <p:cNvSpPr txBox="1">
            <a:spLocks noChangeArrowheads="1"/>
          </p:cNvSpPr>
          <p:nvPr/>
        </p:nvSpPr>
        <p:spPr bwMode="auto">
          <a:xfrm>
            <a:off x="2195513" y="5359400"/>
            <a:ext cx="3384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壊れるレジスタをサブルーチンの</a:t>
            </a:r>
          </a:p>
          <a:p>
            <a:pPr eaLnBrk="1" hangingPunct="1">
              <a:spcBef>
                <a:spcPct val="0"/>
              </a:spcBef>
              <a:buFontTx/>
              <a:buNone/>
            </a:pPr>
            <a:r>
              <a:rPr lang="ja-JP" altLang="en-US" sz="1800"/>
              <a:t>入り口で</a:t>
            </a:r>
            <a:r>
              <a:rPr lang="en-US" altLang="ja-JP" sz="1800"/>
              <a:t>push</a:t>
            </a:r>
            <a:r>
              <a:rPr lang="ja-JP" altLang="en-US" sz="1800"/>
              <a:t>して保存し、</a:t>
            </a:r>
          </a:p>
          <a:p>
            <a:pPr eaLnBrk="1" hangingPunct="1">
              <a:spcBef>
                <a:spcPct val="0"/>
              </a:spcBef>
              <a:buFontTx/>
              <a:buNone/>
            </a:pPr>
            <a:r>
              <a:rPr lang="ja-JP" altLang="en-US" sz="1800"/>
              <a:t>出口で</a:t>
            </a:r>
            <a:r>
              <a:rPr lang="en-US" altLang="ja-JP" sz="1800"/>
              <a:t>pop</a:t>
            </a:r>
            <a:r>
              <a:rPr lang="ja-JP" altLang="en-US" sz="1800"/>
              <a:t>して復帰</a:t>
            </a:r>
          </a:p>
          <a:p>
            <a:pPr eaLnBrk="1" hangingPunct="1">
              <a:spcBef>
                <a:spcPct val="0"/>
              </a:spcBef>
              <a:buFontTx/>
              <a:buNone/>
            </a:pPr>
            <a:r>
              <a:rPr lang="ja-JP" altLang="en-US" sz="1800"/>
              <a:t>→　呼ぶ方で保存する方法もある</a:t>
            </a:r>
          </a:p>
        </p:txBody>
      </p:sp>
    </p:spTree>
    <p:extLst>
      <p:ext uri="{BB962C8B-B14F-4D97-AF65-F5344CB8AC3E}">
        <p14:creationId xmlns:p14="http://schemas.microsoft.com/office/powerpoint/2010/main" val="4001797536"/>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1773</TotalTime>
  <Words>5927</Words>
  <Application>Microsoft Office PowerPoint</Application>
  <PresentationFormat>画面に合わせる (4:3)</PresentationFormat>
  <Paragraphs>667</Paragraphs>
  <Slides>33</Slides>
  <Notes>31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33</vt:i4>
      </vt:variant>
    </vt:vector>
  </HeadingPairs>
  <TitlesOfParts>
    <vt:vector size="37" baseType="lpstr">
      <vt:lpstr>Arial</vt:lpstr>
      <vt:lpstr>Garamond</vt:lpstr>
      <vt:lpstr>Wingdings</vt:lpstr>
      <vt:lpstr>Edge</vt:lpstr>
      <vt:lpstr>第7回 RV32Iのアセンブラプログラム</vt:lpstr>
      <vt:lpstr>前回までにやった基本的な命令</vt:lpstr>
      <vt:lpstr>最大値を選ぶプログラム例　max.asm</vt:lpstr>
      <vt:lpstr>Flagを使った分岐（RV32Iでは使えないので注意！）</vt:lpstr>
      <vt:lpstr>サブルーチンコール</vt:lpstr>
      <vt:lpstr>サブルーチンコール</vt:lpstr>
      <vt:lpstr>PowerPoint プレゼンテーション</vt:lpstr>
      <vt:lpstr>スタック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例題3</vt:lpstr>
      <vt:lpstr>掛け算用サブルーチン</vt:lpstr>
      <vt:lpstr>jal, jalrの実装</vt:lpstr>
      <vt:lpstr>jal,jalrの実装</vt:lpstr>
      <vt:lpstr>PC周辺</vt:lpstr>
      <vt:lpstr>疑似命令</vt:lpstr>
      <vt:lpstr>PowerPoint プレゼンテーション</vt:lpstr>
      <vt:lpstr>PowerPoint プレゼンテーション</vt:lpstr>
      <vt:lpstr>PowerPoint プレゼンテーション</vt:lpstr>
      <vt:lpstr>PowerPoint プレゼンテーション</vt:lpstr>
      <vt:lpstr>auipc</vt:lpstr>
      <vt:lpstr>RV32M　乗算への拡張</vt:lpstr>
      <vt:lpstr>RV32M　除算への拡張</vt:lpstr>
      <vt:lpstr>浮動小数点演算拡張RV32F, RV32D 基本命令</vt:lpstr>
      <vt:lpstr>浮動小数点演算拡張RV32F, RV32D   </vt:lpstr>
      <vt:lpstr>他の拡張命令セット</vt:lpstr>
      <vt:lpstr>本日のまとめ</vt:lpstr>
      <vt:lpstr>演習1</vt:lpstr>
      <vt:lpstr>演習2</vt:lpstr>
      <vt:lpstr>覚えておくと便利</vt:lpstr>
    </vt:vector>
  </TitlesOfParts>
  <Company>慶應義塾大学理工学部情報工学科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計算機構成： トップダウンの解説</dc:title>
  <dc:creator>hunga</dc:creator>
  <cp:lastModifiedBy>天野 英晴</cp:lastModifiedBy>
  <cp:revision>148</cp:revision>
  <dcterms:created xsi:type="dcterms:W3CDTF">2003-01-11T21:22:28Z</dcterms:created>
  <dcterms:modified xsi:type="dcterms:W3CDTF">2021-11-16T07:15:14Z</dcterms:modified>
</cp:coreProperties>
</file>