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256" r:id="rId2"/>
    <p:sldId id="515" r:id="rId3"/>
    <p:sldId id="282" r:id="rId4"/>
    <p:sldId id="280" r:id="rId5"/>
    <p:sldId id="527" r:id="rId6"/>
    <p:sldId id="453" r:id="rId7"/>
    <p:sldId id="454" r:id="rId8"/>
    <p:sldId id="528" r:id="rId9"/>
    <p:sldId id="529" r:id="rId10"/>
    <p:sldId id="530" r:id="rId11"/>
    <p:sldId id="531" r:id="rId12"/>
    <p:sldId id="532" r:id="rId13"/>
    <p:sldId id="533" r:id="rId14"/>
    <p:sldId id="534" r:id="rId15"/>
    <p:sldId id="535" r:id="rId16"/>
    <p:sldId id="536" r:id="rId17"/>
    <p:sldId id="537" r:id="rId18"/>
    <p:sldId id="542" r:id="rId19"/>
    <p:sldId id="567" r:id="rId20"/>
    <p:sldId id="568" r:id="rId21"/>
    <p:sldId id="569" r:id="rId22"/>
    <p:sldId id="570" r:id="rId23"/>
    <p:sldId id="562" r:id="rId24"/>
    <p:sldId id="571" r:id="rId25"/>
    <p:sldId id="544" r:id="rId26"/>
    <p:sldId id="563" r:id="rId27"/>
    <p:sldId id="565" r:id="rId28"/>
    <p:sldId id="566" r:id="rId29"/>
    <p:sldId id="546" r:id="rId30"/>
    <p:sldId id="547" r:id="rId31"/>
    <p:sldId id="558" r:id="rId32"/>
    <p:sldId id="383" r:id="rId33"/>
    <p:sldId id="283" r:id="rId34"/>
    <p:sldId id="284" r:id="rId35"/>
    <p:sldId id="548" r:id="rId36"/>
    <p:sldId id="285" r:id="rId37"/>
    <p:sldId id="295" r:id="rId38"/>
    <p:sldId id="289" r:id="rId39"/>
    <p:sldId id="288" r:id="rId40"/>
    <p:sldId id="287" r:id="rId41"/>
    <p:sldId id="286" r:id="rId42"/>
    <p:sldId id="550" r:id="rId43"/>
    <p:sldId id="551" r:id="rId44"/>
    <p:sldId id="552" r:id="rId45"/>
    <p:sldId id="553" r:id="rId46"/>
    <p:sldId id="554" r:id="rId47"/>
    <p:sldId id="555" r:id="rId48"/>
    <p:sldId id="296" r:id="rId49"/>
    <p:sldId id="297" r:id="rId50"/>
    <p:sldId id="298" r:id="rId51"/>
    <p:sldId id="559" r:id="rId52"/>
    <p:sldId id="560" r:id="rId53"/>
    <p:sldId id="561" r:id="rId54"/>
    <p:sldId id="556" r:id="rId55"/>
    <p:sldId id="304" r:id="rId56"/>
    <p:sldId id="300" r:id="rId57"/>
    <p:sldId id="306" r:id="rId58"/>
    <p:sldId id="305" r:id="rId59"/>
    <p:sldId id="307" r:id="rId60"/>
    <p:sldId id="437" r:id="rId6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61" autoAdjust="0"/>
    <p:restoredTop sz="84906" autoAdjust="0"/>
  </p:normalViewPr>
  <p:slideViewPr>
    <p:cSldViewPr snapToGrid="0">
      <p:cViewPr varScale="1">
        <p:scale>
          <a:sx n="44" d="100"/>
          <a:sy n="44" d="100"/>
        </p:scale>
        <p:origin x="1320" y="40"/>
      </p:cViewPr>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35C4F0-12C5-4EEE-BD0E-F646332ECFD2}" type="datetimeFigureOut">
              <a:rPr kumimoji="1" lang="ja-JP" altLang="en-US" smtClean="0"/>
              <a:t>2021/10/29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9ABCA9-8227-449E-AD11-8E3E0612415B}" type="slidenum">
              <a:rPr kumimoji="1" lang="ja-JP" altLang="en-US" smtClean="0"/>
              <a:t>‹#›</a:t>
            </a:fld>
            <a:endParaRPr kumimoji="1" lang="ja-JP" altLang="en-US"/>
          </a:p>
        </p:txBody>
      </p:sp>
    </p:spTree>
    <p:extLst>
      <p:ext uri="{BB962C8B-B14F-4D97-AF65-F5344CB8AC3E}">
        <p14:creationId xmlns:p14="http://schemas.microsoft.com/office/powerpoint/2010/main" val="18959366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19ABCA9-8227-449E-AD11-8E3E0612415B}" type="slidenum">
              <a:rPr kumimoji="1" lang="ja-JP" altLang="en-US" smtClean="0"/>
              <a:t>1</a:t>
            </a:fld>
            <a:endParaRPr kumimoji="1" lang="ja-JP" altLang="en-US"/>
          </a:p>
        </p:txBody>
      </p:sp>
    </p:spTree>
    <p:extLst>
      <p:ext uri="{BB962C8B-B14F-4D97-AF65-F5344CB8AC3E}">
        <p14:creationId xmlns:p14="http://schemas.microsoft.com/office/powerpoint/2010/main" val="38451092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レジスタファイルの読み出しを行う一方、</a:t>
            </a:r>
            <a:r>
              <a:rPr kumimoji="1" lang="en-US" altLang="ja-JP" dirty="0"/>
              <a:t>ALU</a:t>
            </a:r>
            <a:r>
              <a:rPr kumimoji="1" lang="ja-JP" altLang="en-US" dirty="0"/>
              <a:t>では</a:t>
            </a:r>
            <a:r>
              <a:rPr kumimoji="1" lang="en-US" altLang="ja-JP" dirty="0"/>
              <a:t>pc+4</a:t>
            </a:r>
            <a:r>
              <a:rPr kumimoji="1" lang="ja-JP" altLang="en-US" dirty="0"/>
              <a:t>を計算します。互いに独立した場所での動作なので同時に実行可能です。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11</a:t>
            </a:fld>
            <a:endParaRPr kumimoji="1" lang="ja-JP" altLang="en-US"/>
          </a:p>
        </p:txBody>
      </p:sp>
    </p:spTree>
    <p:extLst>
      <p:ext uri="{BB962C8B-B14F-4D97-AF65-F5344CB8AC3E}">
        <p14:creationId xmlns:p14="http://schemas.microsoft.com/office/powerpoint/2010/main" val="29079036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MEMADR</a:t>
            </a:r>
            <a:r>
              <a:rPr kumimoji="1" lang="ja-JP" altLang="en-US" dirty="0"/>
              <a:t>は、実効アドレスの計算を行う状態です。このため、</a:t>
            </a:r>
            <a:r>
              <a:rPr kumimoji="1" lang="en-US" altLang="ja-JP" dirty="0" err="1"/>
              <a:t>srcasel</a:t>
            </a:r>
            <a:r>
              <a:rPr kumimoji="1" lang="en-US" altLang="ja-JP" dirty="0"/>
              <a:t>=1</a:t>
            </a:r>
            <a:r>
              <a:rPr kumimoji="1" lang="ja-JP" altLang="en-US" dirty="0"/>
              <a:t>として</a:t>
            </a:r>
            <a:r>
              <a:rPr kumimoji="1" lang="en-US" altLang="ja-JP" dirty="0"/>
              <a:t>ALU</a:t>
            </a:r>
            <a:r>
              <a:rPr kumimoji="1" lang="ja-JP" altLang="en-US" dirty="0"/>
              <a:t>の</a:t>
            </a:r>
            <a:r>
              <a:rPr kumimoji="1" lang="en-US" altLang="ja-JP" dirty="0"/>
              <a:t>A</a:t>
            </a:r>
            <a:r>
              <a:rPr kumimoji="1" lang="ja-JP" altLang="en-US" dirty="0"/>
              <a:t>入力には</a:t>
            </a:r>
            <a:r>
              <a:rPr kumimoji="1" lang="en-US" altLang="ja-JP" dirty="0"/>
              <a:t>reg1</a:t>
            </a:r>
            <a:r>
              <a:rPr kumimoji="1" lang="ja-JP" altLang="en-US" dirty="0"/>
              <a:t>を送ります。</a:t>
            </a:r>
            <a:r>
              <a:rPr kumimoji="1" lang="en-US" altLang="ja-JP" dirty="0" err="1"/>
              <a:t>srcbsel</a:t>
            </a:r>
            <a:r>
              <a:rPr kumimoji="1" lang="en-US" altLang="ja-JP" dirty="0"/>
              <a:t>=1</a:t>
            </a:r>
            <a:r>
              <a:rPr kumimoji="1" lang="ja-JP" altLang="en-US" dirty="0"/>
              <a:t>として命令コード中の</a:t>
            </a:r>
            <a:r>
              <a:rPr kumimoji="1" lang="en-US" altLang="ja-JP" dirty="0" err="1"/>
              <a:t>imm</a:t>
            </a:r>
            <a:r>
              <a:rPr kumimoji="1" lang="ja-JP" altLang="en-US" dirty="0"/>
              <a:t>領域を送ります。これは</a:t>
            </a:r>
            <a:r>
              <a:rPr kumimoji="1" lang="en-US" altLang="ja-JP" dirty="0" err="1"/>
              <a:t>lw</a:t>
            </a:r>
            <a:r>
              <a:rPr kumimoji="1" lang="ja-JP" altLang="en-US" dirty="0"/>
              <a:t>と</a:t>
            </a:r>
            <a:r>
              <a:rPr kumimoji="1" lang="en-US" altLang="ja-JP" dirty="0" err="1"/>
              <a:t>sw</a:t>
            </a:r>
            <a:r>
              <a:rPr kumimoji="1" lang="ja-JP" altLang="en-US" dirty="0"/>
              <a:t>で位置が違うため、この点を</a:t>
            </a:r>
            <a:r>
              <a:rPr kumimoji="1" lang="en-US" altLang="ja-JP" dirty="0" err="1"/>
              <a:t>ext</a:t>
            </a:r>
            <a:r>
              <a:rPr kumimoji="1" lang="ja-JP" altLang="en-US" dirty="0"/>
              <a:t>内部で適切に入れ替える必要があります。</a:t>
            </a:r>
            <a:r>
              <a:rPr kumimoji="1" lang="en-US" altLang="ja-JP" dirty="0"/>
              <a:t>com=1</a:t>
            </a:r>
            <a:r>
              <a:rPr kumimoji="1" lang="ja-JP" altLang="en-US" dirty="0"/>
              <a:t>として</a:t>
            </a:r>
            <a:r>
              <a:rPr kumimoji="1" lang="en-US" altLang="ja-JP" dirty="0"/>
              <a:t>ALU</a:t>
            </a:r>
            <a:r>
              <a:rPr kumimoji="1" lang="ja-JP" altLang="en-US" dirty="0"/>
              <a:t>では加算を行わせ、結果を</a:t>
            </a:r>
            <a:r>
              <a:rPr kumimoji="1" lang="en-US" altLang="ja-JP" dirty="0" err="1"/>
              <a:t>reglauwe</a:t>
            </a:r>
            <a:r>
              <a:rPr kumimoji="1" lang="en-US" altLang="ja-JP" dirty="0"/>
              <a:t>=1</a:t>
            </a:r>
            <a:r>
              <a:rPr kumimoji="1" lang="ja-JP" altLang="en-US" dirty="0"/>
              <a:t>として</a:t>
            </a:r>
            <a:r>
              <a:rPr kumimoji="1" lang="en-US" altLang="ja-JP" dirty="0"/>
              <a:t>ALU</a:t>
            </a:r>
            <a:r>
              <a:rPr kumimoji="1" lang="ja-JP" altLang="en-US" dirty="0"/>
              <a:t>結果用のレジスタに書き込みます。</a:t>
            </a:r>
            <a:endParaRPr kumimoji="1" lang="en-US" altLang="ja-JP" dirty="0"/>
          </a:p>
        </p:txBody>
      </p:sp>
      <p:sp>
        <p:nvSpPr>
          <p:cNvPr id="4" name="スライド番号プレースホルダー 3"/>
          <p:cNvSpPr>
            <a:spLocks noGrp="1"/>
          </p:cNvSpPr>
          <p:nvPr>
            <p:ph type="sldNum" sz="quarter" idx="5"/>
          </p:nvPr>
        </p:nvSpPr>
        <p:spPr/>
        <p:txBody>
          <a:bodyPr/>
          <a:lstStyle/>
          <a:p>
            <a:fld id="{119ABCA9-8227-449E-AD11-8E3E0612415B}" type="slidenum">
              <a:rPr kumimoji="1" lang="ja-JP" altLang="en-US" smtClean="0"/>
              <a:t>12</a:t>
            </a:fld>
            <a:endParaRPr kumimoji="1" lang="ja-JP" altLang="en-US"/>
          </a:p>
        </p:txBody>
      </p:sp>
    </p:spTree>
    <p:extLst>
      <p:ext uri="{BB962C8B-B14F-4D97-AF65-F5344CB8AC3E}">
        <p14:creationId xmlns:p14="http://schemas.microsoft.com/office/powerpoint/2010/main" val="8703662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MEMADR</a:t>
            </a:r>
            <a:r>
              <a:rPr kumimoji="1" lang="ja-JP" altLang="en-US" dirty="0"/>
              <a:t>状態での各部の動きを示します。計算されたアドレスは</a:t>
            </a:r>
            <a:r>
              <a:rPr kumimoji="1" lang="en-US" altLang="ja-JP" dirty="0" err="1"/>
              <a:t>regalu</a:t>
            </a:r>
            <a:r>
              <a:rPr kumimoji="1" lang="ja-JP" altLang="en-US" dirty="0"/>
              <a:t>に格納されます。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13</a:t>
            </a:fld>
            <a:endParaRPr kumimoji="1" lang="ja-JP" altLang="en-US"/>
          </a:p>
        </p:txBody>
      </p:sp>
    </p:spTree>
    <p:extLst>
      <p:ext uri="{BB962C8B-B14F-4D97-AF65-F5344CB8AC3E}">
        <p14:creationId xmlns:p14="http://schemas.microsoft.com/office/powerpoint/2010/main" val="29241097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次の</a:t>
            </a:r>
            <a:r>
              <a:rPr kumimoji="1" lang="en-US" altLang="ja-JP" dirty="0"/>
              <a:t>MEM</a:t>
            </a:r>
            <a:r>
              <a:rPr kumimoji="1" lang="ja-JP" altLang="en-US" dirty="0"/>
              <a:t>状態では、</a:t>
            </a:r>
            <a:r>
              <a:rPr kumimoji="1" lang="en-US" altLang="ja-JP" dirty="0" err="1"/>
              <a:t>lw</a:t>
            </a:r>
            <a:r>
              <a:rPr kumimoji="1" lang="ja-JP" altLang="en-US" dirty="0"/>
              <a:t>命令ならば、</a:t>
            </a:r>
            <a:r>
              <a:rPr kumimoji="1" lang="en-US" altLang="ja-JP" dirty="0" err="1"/>
              <a:t>resultsel</a:t>
            </a:r>
            <a:r>
              <a:rPr kumimoji="1" lang="en-US" altLang="ja-JP" dirty="0"/>
              <a:t>=1,rwe=1</a:t>
            </a:r>
            <a:r>
              <a:rPr kumimoji="1" lang="ja-JP" altLang="en-US" dirty="0"/>
              <a:t>として、読んできた値をレジスタファイルに格納します。</a:t>
            </a:r>
            <a:r>
              <a:rPr kumimoji="1" lang="en-US" altLang="ja-JP" dirty="0" err="1"/>
              <a:t>sw</a:t>
            </a:r>
            <a:r>
              <a:rPr kumimoji="1" lang="ja-JP" altLang="en-US" dirty="0"/>
              <a:t>命令の場合、</a:t>
            </a:r>
            <a:r>
              <a:rPr kumimoji="1" lang="en-US" altLang="ja-JP" dirty="0"/>
              <a:t>we=1</a:t>
            </a:r>
            <a:r>
              <a:rPr kumimoji="1" lang="ja-JP" altLang="en-US" dirty="0"/>
              <a:t>でデータを書き込みます。メモリのデータ入力にはあらかじめ</a:t>
            </a:r>
            <a:r>
              <a:rPr kumimoji="1" lang="en-US" altLang="ja-JP" dirty="0"/>
              <a:t>reg2</a:t>
            </a:r>
            <a:r>
              <a:rPr kumimoji="1" lang="ja-JP" altLang="en-US" dirty="0"/>
              <a:t>が接続されているので、これだけで</a:t>
            </a:r>
            <a:r>
              <a:rPr kumimoji="1" lang="en-US" altLang="ja-JP" dirty="0"/>
              <a:t>OK</a:t>
            </a:r>
            <a:r>
              <a:rPr kumimoji="1" lang="ja-JP" altLang="en-US" dirty="0"/>
              <a:t>です。両者ともに</a:t>
            </a:r>
            <a:r>
              <a:rPr kumimoji="1" lang="en-US" altLang="ja-JP" dirty="0"/>
              <a:t>if=1</a:t>
            </a:r>
            <a:r>
              <a:rPr kumimoji="1" lang="ja-JP" altLang="en-US" dirty="0"/>
              <a:t>としてメモリのアドレスには先に計算した</a:t>
            </a:r>
            <a:r>
              <a:rPr kumimoji="1" lang="en-US" altLang="ja-JP" dirty="0" err="1"/>
              <a:t>alureg</a:t>
            </a:r>
            <a:r>
              <a:rPr kumimoji="1" lang="ja-JP" altLang="en-US" dirty="0"/>
              <a:t>の値を入れてやります。</a:t>
            </a:r>
          </a:p>
        </p:txBody>
      </p:sp>
      <p:sp>
        <p:nvSpPr>
          <p:cNvPr id="4" name="スライド番号プレースホルダー 3"/>
          <p:cNvSpPr>
            <a:spLocks noGrp="1"/>
          </p:cNvSpPr>
          <p:nvPr>
            <p:ph type="sldNum" sz="quarter" idx="5"/>
          </p:nvPr>
        </p:nvSpPr>
        <p:spPr/>
        <p:txBody>
          <a:bodyPr/>
          <a:lstStyle/>
          <a:p>
            <a:fld id="{119ABCA9-8227-449E-AD11-8E3E0612415B}" type="slidenum">
              <a:rPr kumimoji="1" lang="ja-JP" altLang="en-US" smtClean="0"/>
              <a:t>14</a:t>
            </a:fld>
            <a:endParaRPr kumimoji="1" lang="ja-JP" altLang="en-US"/>
          </a:p>
        </p:txBody>
      </p:sp>
    </p:spTree>
    <p:extLst>
      <p:ext uri="{BB962C8B-B14F-4D97-AF65-F5344CB8AC3E}">
        <p14:creationId xmlns:p14="http://schemas.microsoft.com/office/powerpoint/2010/main" val="25139746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メモリアクセス時のデータの流れを示します。赤は</a:t>
            </a:r>
            <a:r>
              <a:rPr kumimoji="1" lang="en-US" altLang="ja-JP" dirty="0" err="1"/>
              <a:t>lw</a:t>
            </a:r>
            <a:r>
              <a:rPr kumimoji="1" lang="en-US" altLang="ja-JP" dirty="0"/>
              <a:t>, </a:t>
            </a:r>
            <a:r>
              <a:rPr kumimoji="1" lang="ja-JP" altLang="en-US" dirty="0"/>
              <a:t>青は</a:t>
            </a:r>
            <a:r>
              <a:rPr kumimoji="1" lang="en-US" altLang="ja-JP" dirty="0" err="1"/>
              <a:t>sw</a:t>
            </a:r>
            <a:r>
              <a:rPr kumimoji="1" lang="en-US" altLang="ja-JP" dirty="0"/>
              <a:t>,</a:t>
            </a:r>
            <a:r>
              <a:rPr kumimoji="1" lang="ja-JP" altLang="en-US" dirty="0"/>
              <a:t>紫は共通です。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15</a:t>
            </a:fld>
            <a:endParaRPr kumimoji="1" lang="ja-JP" altLang="en-US"/>
          </a:p>
        </p:txBody>
      </p:sp>
    </p:spTree>
    <p:extLst>
      <p:ext uri="{BB962C8B-B14F-4D97-AF65-F5344CB8AC3E}">
        <p14:creationId xmlns:p14="http://schemas.microsoft.com/office/powerpoint/2010/main" val="8685895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EXE</a:t>
            </a:r>
            <a:r>
              <a:rPr kumimoji="1" lang="ja-JP" altLang="en-US" dirty="0"/>
              <a:t>状態は、命令実行状態で、メモリアクセス命令以外の命令を実行します。これは命令の種別に応じて動作が若干違ってきます。イミーディエイト命令とレジスタ間演算命令は、共に、</a:t>
            </a:r>
            <a:r>
              <a:rPr kumimoji="1" lang="en-US" altLang="ja-JP" dirty="0"/>
              <a:t>com=0</a:t>
            </a:r>
            <a:r>
              <a:rPr kumimoji="1" lang="ja-JP" altLang="en-US" dirty="0"/>
              <a:t>にして命令コードの一部</a:t>
            </a:r>
            <a:r>
              <a:rPr kumimoji="1" lang="en-US" altLang="ja-JP" dirty="0"/>
              <a:t>func3</a:t>
            </a:r>
            <a:r>
              <a:rPr kumimoji="1" lang="ja-JP" altLang="en-US" dirty="0"/>
              <a:t>を</a:t>
            </a:r>
            <a:r>
              <a:rPr kumimoji="1" lang="en-US" altLang="ja-JP" dirty="0"/>
              <a:t>ALU</a:t>
            </a:r>
            <a:r>
              <a:rPr kumimoji="1" lang="ja-JP" altLang="en-US" dirty="0"/>
              <a:t>に入れてやって演算の種類を選び、演算結果は</a:t>
            </a:r>
            <a:r>
              <a:rPr kumimoji="1" lang="en-US" altLang="ja-JP" dirty="0" err="1"/>
              <a:t>resultsel</a:t>
            </a:r>
            <a:r>
              <a:rPr kumimoji="1" lang="en-US" altLang="ja-JP" dirty="0"/>
              <a:t>=0</a:t>
            </a:r>
            <a:r>
              <a:rPr kumimoji="1" lang="ja-JP" altLang="en-US" dirty="0"/>
              <a:t>、</a:t>
            </a:r>
            <a:r>
              <a:rPr kumimoji="1" lang="en-US" altLang="ja-JP" dirty="0" err="1"/>
              <a:t>rwe</a:t>
            </a:r>
            <a:r>
              <a:rPr kumimoji="1" lang="en-US" altLang="ja-JP" dirty="0"/>
              <a:t>=1</a:t>
            </a:r>
            <a:r>
              <a:rPr kumimoji="1" lang="ja-JP" altLang="en-US" dirty="0"/>
              <a:t>としてレジスタファイルに格納します。</a:t>
            </a:r>
            <a:r>
              <a:rPr kumimoji="1" lang="en-US" altLang="ja-JP" dirty="0"/>
              <a:t>ALU</a:t>
            </a:r>
            <a:r>
              <a:rPr kumimoji="1" lang="ja-JP" altLang="en-US" dirty="0"/>
              <a:t>の</a:t>
            </a:r>
            <a:r>
              <a:rPr kumimoji="1" lang="en-US" altLang="ja-JP" dirty="0"/>
              <a:t>B</a:t>
            </a:r>
            <a:r>
              <a:rPr kumimoji="1" lang="ja-JP" altLang="en-US" dirty="0"/>
              <a:t>入力についてのみ両者は異なっており、レジスタ間演算命令は</a:t>
            </a:r>
            <a:r>
              <a:rPr kumimoji="1" lang="en-US" altLang="ja-JP" dirty="0" err="1"/>
              <a:t>srcb</a:t>
            </a:r>
            <a:r>
              <a:rPr kumimoji="1" lang="en-US" altLang="ja-JP" dirty="0"/>
              <a:t>=0</a:t>
            </a:r>
            <a:r>
              <a:rPr kumimoji="1" lang="ja-JP" altLang="en-US" dirty="0"/>
              <a:t>としてレジスタを選択し、イミーディエイト命令は</a:t>
            </a:r>
            <a:r>
              <a:rPr kumimoji="1" lang="en-US" altLang="ja-JP" dirty="0" err="1"/>
              <a:t>srcb</a:t>
            </a:r>
            <a:r>
              <a:rPr kumimoji="1" lang="en-US" altLang="ja-JP" dirty="0"/>
              <a:t>=1</a:t>
            </a:r>
            <a:r>
              <a:rPr kumimoji="1" lang="ja-JP" altLang="en-US" dirty="0"/>
              <a:t>としてイミーディエイトを選択します。</a:t>
            </a:r>
          </a:p>
        </p:txBody>
      </p:sp>
      <p:sp>
        <p:nvSpPr>
          <p:cNvPr id="4" name="スライド番号プレースホルダー 3"/>
          <p:cNvSpPr>
            <a:spLocks noGrp="1"/>
          </p:cNvSpPr>
          <p:nvPr>
            <p:ph type="sldNum" sz="quarter" idx="5"/>
          </p:nvPr>
        </p:nvSpPr>
        <p:spPr/>
        <p:txBody>
          <a:bodyPr/>
          <a:lstStyle/>
          <a:p>
            <a:fld id="{119ABCA9-8227-449E-AD11-8E3E0612415B}" type="slidenum">
              <a:rPr kumimoji="1" lang="ja-JP" altLang="en-US" smtClean="0"/>
              <a:t>16</a:t>
            </a:fld>
            <a:endParaRPr kumimoji="1" lang="ja-JP" altLang="en-US"/>
          </a:p>
        </p:txBody>
      </p:sp>
    </p:spTree>
    <p:extLst>
      <p:ext uri="{BB962C8B-B14F-4D97-AF65-F5344CB8AC3E}">
        <p14:creationId xmlns:p14="http://schemas.microsoft.com/office/powerpoint/2010/main" val="17424544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レジスタ間演算命令のデータの動きを示します。</a:t>
            </a:r>
            <a:r>
              <a:rPr kumimoji="1" lang="en-US" altLang="ja-JP" dirty="0"/>
              <a:t>ALU</a:t>
            </a:r>
            <a:r>
              <a:rPr kumimoji="1" lang="ja-JP" altLang="en-US" dirty="0"/>
              <a:t>の</a:t>
            </a:r>
            <a:r>
              <a:rPr kumimoji="1" lang="en-US" altLang="ja-JP" dirty="0"/>
              <a:t>B</a:t>
            </a:r>
            <a:r>
              <a:rPr kumimoji="1" lang="ja-JP" altLang="en-US" dirty="0"/>
              <a:t>入力は</a:t>
            </a:r>
            <a:r>
              <a:rPr kumimoji="1" lang="en-US" altLang="ja-JP" dirty="0"/>
              <a:t>reg2</a:t>
            </a:r>
            <a:r>
              <a:rPr kumimoji="1" lang="ja-JP" altLang="en-US" dirty="0"/>
              <a:t>が入ります。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17</a:t>
            </a:fld>
            <a:endParaRPr kumimoji="1" lang="ja-JP" altLang="en-US"/>
          </a:p>
        </p:txBody>
      </p:sp>
    </p:spTree>
    <p:extLst>
      <p:ext uri="{BB962C8B-B14F-4D97-AF65-F5344CB8AC3E}">
        <p14:creationId xmlns:p14="http://schemas.microsoft.com/office/powerpoint/2010/main" val="1318505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イミーディエイト命令は、</a:t>
            </a:r>
            <a:r>
              <a:rPr kumimoji="1" lang="en-US" altLang="ja-JP" dirty="0"/>
              <a:t>ALU</a:t>
            </a:r>
            <a:r>
              <a:rPr kumimoji="1" lang="ja-JP" altLang="en-US" dirty="0"/>
              <a:t> </a:t>
            </a:r>
            <a:r>
              <a:rPr kumimoji="1" lang="en-US" altLang="ja-JP" dirty="0"/>
              <a:t>B</a:t>
            </a:r>
            <a:r>
              <a:rPr kumimoji="1" lang="ja-JP" altLang="en-US" dirty="0"/>
              <a:t>入力に命令コードの</a:t>
            </a:r>
            <a:r>
              <a:rPr kumimoji="1" lang="en-US" altLang="ja-JP" dirty="0" err="1"/>
              <a:t>imm</a:t>
            </a:r>
            <a:r>
              <a:rPr kumimoji="1" lang="ja-JP" altLang="en-US" dirty="0"/>
              <a:t>を符号拡張して入れてやります。この点以外はレジスタ間演算命令と同じです。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18</a:t>
            </a:fld>
            <a:endParaRPr kumimoji="1" lang="ja-JP" altLang="en-US"/>
          </a:p>
        </p:txBody>
      </p:sp>
    </p:spTree>
    <p:extLst>
      <p:ext uri="{BB962C8B-B14F-4D97-AF65-F5344CB8AC3E}">
        <p14:creationId xmlns:p14="http://schemas.microsoft.com/office/powerpoint/2010/main" val="22226087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ではこれから分岐命令の実装に入ります。今までの命令と違って、分岐命令は</a:t>
            </a:r>
            <a:r>
              <a:rPr kumimoji="1" lang="en-US" altLang="ja-JP" dirty="0"/>
              <a:t>DECODE</a:t>
            </a:r>
            <a:r>
              <a:rPr kumimoji="1" lang="ja-JP" altLang="en-US" dirty="0"/>
              <a:t>状態で</a:t>
            </a:r>
            <a:r>
              <a:rPr kumimoji="1" lang="en-US" altLang="ja-JP" dirty="0"/>
              <a:t>pc+4</a:t>
            </a:r>
            <a:r>
              <a:rPr kumimoji="1" lang="ja-JP" altLang="en-US" dirty="0"/>
              <a:t>を計算しません。これは飛ぶか飛ばないかを</a:t>
            </a:r>
            <a:r>
              <a:rPr kumimoji="1" lang="en-US" altLang="ja-JP" dirty="0"/>
              <a:t>EXE</a:t>
            </a:r>
            <a:r>
              <a:rPr kumimoji="1" lang="ja-JP" altLang="en-US" dirty="0"/>
              <a:t>状態で決定して</a:t>
            </a:r>
            <a:r>
              <a:rPr kumimoji="1" lang="en-US" altLang="ja-JP" dirty="0"/>
              <a:t>pc</a:t>
            </a:r>
            <a:r>
              <a:rPr kumimoji="1" lang="ja-JP" altLang="en-US" dirty="0"/>
              <a:t>を更新するためです。このため、</a:t>
            </a:r>
            <a:r>
              <a:rPr kumimoji="1" lang="en-US" altLang="ja-JP" dirty="0"/>
              <a:t>DECODE</a:t>
            </a:r>
            <a:r>
              <a:rPr kumimoji="1" lang="ja-JP" altLang="en-US" dirty="0"/>
              <a:t>状態では何もせず、ただレジスタファイルからレジスタの読み出しを行います。</a:t>
            </a:r>
          </a:p>
        </p:txBody>
      </p:sp>
      <p:sp>
        <p:nvSpPr>
          <p:cNvPr id="4" name="スライド番号プレースホルダー 3"/>
          <p:cNvSpPr>
            <a:spLocks noGrp="1"/>
          </p:cNvSpPr>
          <p:nvPr>
            <p:ph type="sldNum" sz="quarter" idx="5"/>
          </p:nvPr>
        </p:nvSpPr>
        <p:spPr/>
        <p:txBody>
          <a:bodyPr/>
          <a:lstStyle/>
          <a:p>
            <a:fld id="{119ABCA9-8227-449E-AD11-8E3E0612415B}" type="slidenum">
              <a:rPr kumimoji="1" lang="ja-JP" altLang="en-US" smtClean="0"/>
              <a:t>19</a:t>
            </a:fld>
            <a:endParaRPr kumimoji="1" lang="ja-JP" altLang="en-US"/>
          </a:p>
        </p:txBody>
      </p:sp>
    </p:spTree>
    <p:extLst>
      <p:ext uri="{BB962C8B-B14F-4D97-AF65-F5344CB8AC3E}">
        <p14:creationId xmlns:p14="http://schemas.microsoft.com/office/powerpoint/2010/main" val="38398058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というわけで、データパスからはレジスタファイルの読み出し以外には動きがないです。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20</a:t>
            </a:fld>
            <a:endParaRPr kumimoji="1" lang="ja-JP" altLang="en-US"/>
          </a:p>
        </p:txBody>
      </p:sp>
    </p:spTree>
    <p:extLst>
      <p:ext uri="{BB962C8B-B14F-4D97-AF65-F5344CB8AC3E}">
        <p14:creationId xmlns:p14="http://schemas.microsoft.com/office/powerpoint/2010/main" val="3478868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同じ命令セットでも様々な実装法があります。どのように</a:t>
            </a:r>
            <a:r>
              <a:rPr kumimoji="1" lang="en-US" altLang="ja-JP" dirty="0"/>
              <a:t>CPU</a:t>
            </a:r>
            <a:r>
              <a:rPr kumimoji="1" lang="ja-JP" altLang="en-US" dirty="0"/>
              <a:t>を実現するかを決めるのがマイクロアーキテクチャです。</a:t>
            </a:r>
          </a:p>
        </p:txBody>
      </p:sp>
      <p:sp>
        <p:nvSpPr>
          <p:cNvPr id="4" name="スライド番号プレースホルダー 3"/>
          <p:cNvSpPr>
            <a:spLocks noGrp="1"/>
          </p:cNvSpPr>
          <p:nvPr>
            <p:ph type="sldNum" sz="quarter" idx="10"/>
          </p:nvPr>
        </p:nvSpPr>
        <p:spPr/>
        <p:txBody>
          <a:bodyPr/>
          <a:lstStyle/>
          <a:p>
            <a:fld id="{41031166-D944-4C61-A211-78073E53E5D0}" type="slidenum">
              <a:rPr kumimoji="1" lang="ja-JP" altLang="en-US" smtClean="0"/>
              <a:t>3</a:t>
            </a:fld>
            <a:endParaRPr kumimoji="1" lang="ja-JP" altLang="en-US"/>
          </a:p>
        </p:txBody>
      </p:sp>
    </p:spTree>
    <p:extLst>
      <p:ext uri="{BB962C8B-B14F-4D97-AF65-F5344CB8AC3E}">
        <p14:creationId xmlns:p14="http://schemas.microsoft.com/office/powerpoint/2010/main" val="14436881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DECODE</a:t>
            </a:r>
            <a:r>
              <a:rPr kumimoji="1" lang="ja-JP" altLang="en-US" dirty="0"/>
              <a:t>状態で読みだしてきたレジスタの値を比較し、分岐命令の種類に応じて、分岐が成立するかどうか判断します。これはシングルサイクル実装同様、専用の回路で行います。成立すれば、</a:t>
            </a:r>
            <a:r>
              <a:rPr kumimoji="1" lang="en-US" altLang="ja-JP" dirty="0" err="1"/>
              <a:t>srcbsel</a:t>
            </a:r>
            <a:r>
              <a:rPr kumimoji="1" lang="en-US" altLang="ja-JP" dirty="0"/>
              <a:t>=1</a:t>
            </a:r>
            <a:r>
              <a:rPr kumimoji="1" lang="ja-JP" altLang="en-US" dirty="0"/>
              <a:t>とし、とび先の</a:t>
            </a:r>
            <a:r>
              <a:rPr kumimoji="1" lang="en-US" altLang="ja-JP" dirty="0" err="1"/>
              <a:t>imm</a:t>
            </a:r>
            <a:r>
              <a:rPr kumimoji="1" lang="ja-JP" altLang="en-US" dirty="0"/>
              <a:t>を符号拡張したものを</a:t>
            </a:r>
            <a:r>
              <a:rPr kumimoji="1" lang="en-US" altLang="ja-JP" dirty="0"/>
              <a:t>ALU</a:t>
            </a:r>
            <a:r>
              <a:rPr kumimoji="1" lang="ja-JP" altLang="en-US" dirty="0"/>
              <a:t>の</a:t>
            </a:r>
            <a:r>
              <a:rPr kumimoji="1" lang="en-US" altLang="ja-JP" dirty="0"/>
              <a:t>B</a:t>
            </a:r>
            <a:r>
              <a:rPr kumimoji="1" lang="ja-JP" altLang="en-US" dirty="0"/>
              <a:t>入力に入れ、そうでなければ</a:t>
            </a:r>
            <a:r>
              <a:rPr kumimoji="1" lang="en-US" altLang="ja-JP" dirty="0" err="1"/>
              <a:t>srcbsel</a:t>
            </a:r>
            <a:r>
              <a:rPr kumimoji="1" lang="en-US" altLang="ja-JP" dirty="0"/>
              <a:t>=2</a:t>
            </a:r>
            <a:r>
              <a:rPr kumimoji="1" lang="ja-JP" altLang="en-US" dirty="0"/>
              <a:t>として４を入れます。</a:t>
            </a:r>
            <a:r>
              <a:rPr kumimoji="1" lang="en-US" altLang="ja-JP" dirty="0" err="1"/>
              <a:t>srcasel</a:t>
            </a:r>
            <a:r>
              <a:rPr kumimoji="1" lang="en-US" altLang="ja-JP" dirty="0"/>
              <a:t>=0</a:t>
            </a:r>
            <a:r>
              <a:rPr kumimoji="1" lang="ja-JP" altLang="en-US" dirty="0"/>
              <a:t>にして</a:t>
            </a:r>
            <a:r>
              <a:rPr kumimoji="1" lang="en-US" altLang="ja-JP" dirty="0"/>
              <a:t>A</a:t>
            </a:r>
            <a:r>
              <a:rPr kumimoji="1" lang="ja-JP" altLang="en-US" dirty="0"/>
              <a:t>入力には</a:t>
            </a:r>
            <a:r>
              <a:rPr kumimoji="1" lang="en-US" altLang="ja-JP" dirty="0"/>
              <a:t>pc</a:t>
            </a:r>
            <a:r>
              <a:rPr kumimoji="1" lang="ja-JP" altLang="en-US" dirty="0"/>
              <a:t>を入れておき、結果を</a:t>
            </a:r>
            <a:r>
              <a:rPr kumimoji="1" lang="en-US" altLang="ja-JP" dirty="0"/>
              <a:t>pc</a:t>
            </a:r>
            <a:r>
              <a:rPr kumimoji="1" lang="ja-JP" altLang="en-US" dirty="0"/>
              <a:t>に書き込みます。</a:t>
            </a:r>
            <a:r>
              <a:rPr kumimoji="1" lang="en-US" altLang="ja-JP" dirty="0"/>
              <a:t>pc</a:t>
            </a:r>
            <a:r>
              <a:rPr kumimoji="1" lang="ja-JP" altLang="en-US" dirty="0"/>
              <a:t>の書き込み自体は成立、不成立にかかわらず行われます。この方法は</a:t>
            </a:r>
            <a:r>
              <a:rPr kumimoji="1" lang="en-US" altLang="ja-JP" dirty="0" err="1"/>
              <a:t>alubsel</a:t>
            </a:r>
            <a:r>
              <a:rPr kumimoji="1" lang="ja-JP" altLang="en-US" dirty="0"/>
              <a:t>を成立、不成立で切り替えるのがミソです。</a:t>
            </a:r>
          </a:p>
        </p:txBody>
      </p:sp>
      <p:sp>
        <p:nvSpPr>
          <p:cNvPr id="4" name="スライド番号プレースホルダー 3"/>
          <p:cNvSpPr>
            <a:spLocks noGrp="1"/>
          </p:cNvSpPr>
          <p:nvPr>
            <p:ph type="sldNum" sz="quarter" idx="5"/>
          </p:nvPr>
        </p:nvSpPr>
        <p:spPr/>
        <p:txBody>
          <a:bodyPr/>
          <a:lstStyle/>
          <a:p>
            <a:fld id="{119ABCA9-8227-449E-AD11-8E3E0612415B}" type="slidenum">
              <a:rPr kumimoji="1" lang="ja-JP" altLang="en-US" smtClean="0"/>
              <a:t>21</a:t>
            </a:fld>
            <a:endParaRPr kumimoji="1" lang="ja-JP" altLang="en-US"/>
          </a:p>
        </p:txBody>
      </p:sp>
    </p:spTree>
    <p:extLst>
      <p:ext uri="{BB962C8B-B14F-4D97-AF65-F5344CB8AC3E}">
        <p14:creationId xmlns:p14="http://schemas.microsoft.com/office/powerpoint/2010/main" val="26958021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この状態は主として制御回路が働き、データパスからはレジスタファイルの読み出し以外には動きがないです。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22</a:t>
            </a:fld>
            <a:endParaRPr kumimoji="1" lang="ja-JP" altLang="en-US"/>
          </a:p>
        </p:txBody>
      </p:sp>
    </p:spTree>
    <p:extLst>
      <p:ext uri="{BB962C8B-B14F-4D97-AF65-F5344CB8AC3E}">
        <p14:creationId xmlns:p14="http://schemas.microsoft.com/office/powerpoint/2010/main" val="16973406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命令は</a:t>
            </a:r>
            <a:r>
              <a:rPr kumimoji="1" lang="en-US" altLang="ja-JP" dirty="0"/>
              <a:t>FETCH</a:t>
            </a:r>
            <a:r>
              <a:rPr kumimoji="1" lang="ja-JP" altLang="en-US" dirty="0"/>
              <a:t>状態から</a:t>
            </a:r>
            <a:r>
              <a:rPr kumimoji="1" lang="en-US" altLang="ja-JP" dirty="0"/>
              <a:t>DECODE</a:t>
            </a:r>
            <a:r>
              <a:rPr kumimoji="1" lang="ja-JP" altLang="en-US" dirty="0"/>
              <a:t>状態に移行するクロックの立ち上がりで</a:t>
            </a:r>
            <a:r>
              <a:rPr kumimoji="1" lang="en-US" altLang="ja-JP" dirty="0" err="1"/>
              <a:t>ir</a:t>
            </a:r>
            <a:r>
              <a:rPr kumimoji="1" lang="ja-JP" altLang="en-US" dirty="0"/>
              <a:t>に格納されます。この結果、各デコード信号が確定するのがこの状態です。</a:t>
            </a:r>
            <a:r>
              <a:rPr kumimoji="1" lang="en-US" altLang="ja-JP" dirty="0"/>
              <a:t>opcode</a:t>
            </a:r>
            <a:r>
              <a:rPr kumimoji="1" lang="ja-JP" altLang="en-US" dirty="0"/>
              <a:t>も確定するため、この値によってメモリアクセス状態とそれ以外に状態遷移します。この状態では、</a:t>
            </a:r>
            <a:r>
              <a:rPr kumimoji="1" lang="en-US" altLang="ja-JP" dirty="0" err="1"/>
              <a:t>ir</a:t>
            </a:r>
            <a:r>
              <a:rPr kumimoji="1" lang="ja-JP" altLang="en-US" dirty="0"/>
              <a:t>中の命令の</a:t>
            </a:r>
            <a:r>
              <a:rPr kumimoji="1" lang="en-US" altLang="ja-JP" dirty="0"/>
              <a:t>rs1,rs2</a:t>
            </a:r>
            <a:r>
              <a:rPr kumimoji="1" lang="ja-JP" altLang="en-US" dirty="0"/>
              <a:t>に対応するレジスタをレジスタファイルから読み出します。読み出した値を</a:t>
            </a:r>
            <a:r>
              <a:rPr kumimoji="1" lang="en-US" altLang="ja-JP" dirty="0"/>
              <a:t>reg1, reg2</a:t>
            </a:r>
            <a:r>
              <a:rPr kumimoji="1" lang="ja-JP" altLang="en-US" dirty="0"/>
              <a:t>に保存するため、</a:t>
            </a:r>
            <a:r>
              <a:rPr kumimoji="1" lang="en-US" altLang="ja-JP" dirty="0" err="1"/>
              <a:t>regwe</a:t>
            </a:r>
            <a:r>
              <a:rPr kumimoji="1" lang="en-US" altLang="ja-JP" dirty="0"/>
              <a:t>=1</a:t>
            </a:r>
            <a:r>
              <a:rPr kumimoji="1" lang="ja-JP" altLang="en-US" dirty="0"/>
              <a:t>にします。</a:t>
            </a:r>
          </a:p>
        </p:txBody>
      </p:sp>
      <p:sp>
        <p:nvSpPr>
          <p:cNvPr id="4" name="スライド番号プレースホルダー 3"/>
          <p:cNvSpPr>
            <a:spLocks noGrp="1"/>
          </p:cNvSpPr>
          <p:nvPr>
            <p:ph type="sldNum" sz="quarter" idx="5"/>
          </p:nvPr>
        </p:nvSpPr>
        <p:spPr/>
        <p:txBody>
          <a:bodyPr/>
          <a:lstStyle/>
          <a:p>
            <a:fld id="{119ABCA9-8227-449E-AD11-8E3E0612415B}" type="slidenum">
              <a:rPr kumimoji="1" lang="ja-JP" altLang="en-US" smtClean="0"/>
              <a:t>23</a:t>
            </a:fld>
            <a:endParaRPr kumimoji="1" lang="ja-JP" altLang="en-US"/>
          </a:p>
        </p:txBody>
      </p:sp>
    </p:spTree>
    <p:extLst>
      <p:ext uri="{BB962C8B-B14F-4D97-AF65-F5344CB8AC3E}">
        <p14:creationId xmlns:p14="http://schemas.microsoft.com/office/powerpoint/2010/main" val="7891346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この状態は主として制御回路が働き、データパスからはレジスタファイルの読み出し以外には動きがないです。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24</a:t>
            </a:fld>
            <a:endParaRPr kumimoji="1" lang="ja-JP" altLang="en-US"/>
          </a:p>
        </p:txBody>
      </p:sp>
    </p:spTree>
    <p:extLst>
      <p:ext uri="{BB962C8B-B14F-4D97-AF65-F5344CB8AC3E}">
        <p14:creationId xmlns:p14="http://schemas.microsoft.com/office/powerpoint/2010/main" val="21472651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jal</a:t>
            </a:r>
            <a:r>
              <a:rPr kumimoji="1" lang="ja-JP" altLang="en-US" dirty="0"/>
              <a:t>命令は、①飛び先を計算すると共に、②</a:t>
            </a:r>
            <a:r>
              <a:rPr kumimoji="1" lang="en-US" altLang="ja-JP" dirty="0"/>
              <a:t>pc</a:t>
            </a:r>
            <a:r>
              <a:rPr kumimoji="1" lang="ja-JP" altLang="en-US" dirty="0"/>
              <a:t>をレジスタファイルに保存する操作を行います。①飛び先の計算は</a:t>
            </a:r>
            <a:r>
              <a:rPr kumimoji="1" lang="en-US" altLang="ja-JP" dirty="0" err="1"/>
              <a:t>srca</a:t>
            </a:r>
            <a:r>
              <a:rPr kumimoji="1" lang="en-US" altLang="ja-JP" dirty="0"/>
              <a:t>=0</a:t>
            </a:r>
            <a:r>
              <a:rPr kumimoji="1" lang="ja-JP" altLang="en-US" dirty="0"/>
              <a:t>で</a:t>
            </a:r>
            <a:r>
              <a:rPr kumimoji="1" lang="en-US" altLang="ja-JP" dirty="0"/>
              <a:t>A</a:t>
            </a:r>
            <a:r>
              <a:rPr kumimoji="1" lang="ja-JP" altLang="en-US" dirty="0"/>
              <a:t>入力に</a:t>
            </a:r>
            <a:r>
              <a:rPr kumimoji="1" lang="en-US" altLang="ja-JP" dirty="0"/>
              <a:t>pc</a:t>
            </a:r>
            <a:r>
              <a:rPr kumimoji="1" lang="ja-JP" altLang="en-US" dirty="0"/>
              <a:t>を入れ、</a:t>
            </a:r>
            <a:r>
              <a:rPr kumimoji="1" lang="en-US" altLang="ja-JP" dirty="0" err="1"/>
              <a:t>srcb</a:t>
            </a:r>
            <a:r>
              <a:rPr kumimoji="1" lang="en-US" altLang="ja-JP" dirty="0"/>
              <a:t>=1</a:t>
            </a:r>
            <a:r>
              <a:rPr kumimoji="1" lang="ja-JP" altLang="en-US" dirty="0"/>
              <a:t>としてイミーデエイトを</a:t>
            </a:r>
            <a:r>
              <a:rPr kumimoji="1" lang="en-US" altLang="ja-JP" dirty="0"/>
              <a:t>B</a:t>
            </a:r>
            <a:r>
              <a:rPr kumimoji="1" lang="ja-JP" altLang="en-US" dirty="0"/>
              <a:t>入力に入れてやります。ここで、イミーディエイトは、</a:t>
            </a:r>
            <a:r>
              <a:rPr kumimoji="1" lang="en-US" altLang="ja-JP" dirty="0" err="1"/>
              <a:t>jal</a:t>
            </a:r>
            <a:r>
              <a:rPr kumimoji="1" lang="ja-JP" altLang="en-US" dirty="0"/>
              <a:t>は他と違って</a:t>
            </a:r>
            <a:r>
              <a:rPr kumimoji="1" lang="en-US" altLang="ja-JP" dirty="0"/>
              <a:t>20</a:t>
            </a:r>
            <a:r>
              <a:rPr kumimoji="1" lang="ja-JP" altLang="en-US" dirty="0"/>
              <a:t>ビットあってビット入れ替えもあるので、</a:t>
            </a:r>
            <a:r>
              <a:rPr kumimoji="1" lang="en-US" altLang="ja-JP" dirty="0" err="1"/>
              <a:t>ext</a:t>
            </a:r>
            <a:r>
              <a:rPr kumimoji="1" lang="ja-JP" altLang="en-US" dirty="0"/>
              <a:t>でこれを行います。</a:t>
            </a:r>
            <a:r>
              <a:rPr kumimoji="1" lang="en-US" altLang="ja-JP" dirty="0"/>
              <a:t>com=1</a:t>
            </a:r>
            <a:r>
              <a:rPr kumimoji="1" lang="ja-JP" altLang="en-US" dirty="0"/>
              <a:t>で加算してやります。分岐命令と違って無条件に</a:t>
            </a:r>
            <a:r>
              <a:rPr kumimoji="1" lang="en-US" altLang="ja-JP" dirty="0" err="1"/>
              <a:t>pcwe</a:t>
            </a:r>
            <a:r>
              <a:rPr kumimoji="1" lang="en-US" altLang="ja-JP" dirty="0"/>
              <a:t>=1</a:t>
            </a:r>
            <a:r>
              <a:rPr kumimoji="1" lang="ja-JP" altLang="en-US" dirty="0"/>
              <a:t>として飛び先を</a:t>
            </a:r>
            <a:r>
              <a:rPr kumimoji="1" lang="en-US" altLang="ja-JP" dirty="0"/>
              <a:t>pc</a:t>
            </a:r>
            <a:r>
              <a:rPr kumimoji="1" lang="ja-JP" altLang="en-US" dirty="0"/>
              <a:t>に格納します。②</a:t>
            </a:r>
            <a:r>
              <a:rPr kumimoji="1" lang="en-US" altLang="ja-JP" dirty="0"/>
              <a:t>pc</a:t>
            </a:r>
            <a:r>
              <a:rPr kumimoji="1" lang="ja-JP" altLang="en-US" dirty="0"/>
              <a:t>をしまう操作は、</a:t>
            </a:r>
            <a:r>
              <a:rPr kumimoji="1" lang="en-US" altLang="ja-JP" dirty="0" err="1"/>
              <a:t>resultsel</a:t>
            </a:r>
            <a:r>
              <a:rPr kumimoji="1" lang="ja-JP" altLang="en-US" dirty="0"/>
              <a:t>を２にして</a:t>
            </a:r>
            <a:r>
              <a:rPr kumimoji="1" lang="en-US" altLang="ja-JP" dirty="0" err="1"/>
              <a:t>rwe</a:t>
            </a:r>
            <a:r>
              <a:rPr kumimoji="1" lang="en-US" altLang="ja-JP" dirty="0"/>
              <a:t>=1</a:t>
            </a:r>
            <a:r>
              <a:rPr kumimoji="1" lang="ja-JP" altLang="en-US" dirty="0"/>
              <a:t>にして行います。なお、</a:t>
            </a:r>
            <a:r>
              <a:rPr kumimoji="1" lang="en-US" altLang="ja-JP" dirty="0"/>
              <a:t>pc</a:t>
            </a:r>
            <a:r>
              <a:rPr kumimoji="1" lang="ja-JP" altLang="en-US" dirty="0"/>
              <a:t>は</a:t>
            </a:r>
            <a:r>
              <a:rPr kumimoji="1" lang="en-US" altLang="ja-JP" dirty="0"/>
              <a:t>FETCH</a:t>
            </a:r>
            <a:r>
              <a:rPr kumimoji="1" lang="ja-JP" altLang="en-US" dirty="0"/>
              <a:t>状態で既に</a:t>
            </a:r>
            <a:r>
              <a:rPr kumimoji="1" lang="en-US" altLang="ja-JP" dirty="0"/>
              <a:t>4</a:t>
            </a:r>
            <a:r>
              <a:rPr kumimoji="1" lang="ja-JP" altLang="en-US" dirty="0"/>
              <a:t>加算されているので、戻ってくる時に同じ命令に戻る心配はないです。</a:t>
            </a:r>
          </a:p>
        </p:txBody>
      </p:sp>
      <p:sp>
        <p:nvSpPr>
          <p:cNvPr id="4" name="スライド番号プレースホルダー 3"/>
          <p:cNvSpPr>
            <a:spLocks noGrp="1"/>
          </p:cNvSpPr>
          <p:nvPr>
            <p:ph type="sldNum" sz="quarter" idx="5"/>
          </p:nvPr>
        </p:nvSpPr>
        <p:spPr/>
        <p:txBody>
          <a:bodyPr/>
          <a:lstStyle/>
          <a:p>
            <a:fld id="{119ABCA9-8227-449E-AD11-8E3E0612415B}" type="slidenum">
              <a:rPr kumimoji="1" lang="ja-JP" altLang="en-US" smtClean="0"/>
              <a:t>25</a:t>
            </a:fld>
            <a:endParaRPr kumimoji="1" lang="ja-JP" altLang="en-US"/>
          </a:p>
        </p:txBody>
      </p:sp>
    </p:spTree>
    <p:extLst>
      <p:ext uri="{BB962C8B-B14F-4D97-AF65-F5344CB8AC3E}">
        <p14:creationId xmlns:p14="http://schemas.microsoft.com/office/powerpoint/2010/main" val="37510498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レジスタ間演算命令のデータの動きを示します。</a:t>
            </a:r>
            <a:r>
              <a:rPr kumimoji="1" lang="en-US" altLang="ja-JP" dirty="0"/>
              <a:t>ALU</a:t>
            </a:r>
            <a:r>
              <a:rPr kumimoji="1" lang="ja-JP" altLang="en-US" dirty="0"/>
              <a:t>の</a:t>
            </a:r>
            <a:r>
              <a:rPr kumimoji="1" lang="en-US" altLang="ja-JP" dirty="0"/>
              <a:t>B</a:t>
            </a:r>
            <a:r>
              <a:rPr kumimoji="1" lang="ja-JP" altLang="en-US" dirty="0"/>
              <a:t>入力は</a:t>
            </a:r>
            <a:r>
              <a:rPr kumimoji="1" lang="en-US" altLang="ja-JP" dirty="0"/>
              <a:t>reg2</a:t>
            </a:r>
            <a:r>
              <a:rPr kumimoji="1" lang="ja-JP" altLang="en-US" dirty="0"/>
              <a:t>が入ります。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26</a:t>
            </a:fld>
            <a:endParaRPr kumimoji="1" lang="ja-JP" altLang="en-US"/>
          </a:p>
        </p:txBody>
      </p:sp>
    </p:spTree>
    <p:extLst>
      <p:ext uri="{BB962C8B-B14F-4D97-AF65-F5344CB8AC3E}">
        <p14:creationId xmlns:p14="http://schemas.microsoft.com/office/powerpoint/2010/main" val="9630960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命令は</a:t>
            </a:r>
            <a:r>
              <a:rPr kumimoji="1" lang="en-US" altLang="ja-JP" dirty="0"/>
              <a:t>FETCH</a:t>
            </a:r>
            <a:r>
              <a:rPr kumimoji="1" lang="ja-JP" altLang="en-US" dirty="0"/>
              <a:t>状態から</a:t>
            </a:r>
            <a:r>
              <a:rPr kumimoji="1" lang="en-US" altLang="ja-JP" dirty="0"/>
              <a:t>DECODE</a:t>
            </a:r>
            <a:r>
              <a:rPr kumimoji="1" lang="ja-JP" altLang="en-US" dirty="0"/>
              <a:t>状態に移行するクロックの立ち上がりで</a:t>
            </a:r>
            <a:r>
              <a:rPr kumimoji="1" lang="en-US" altLang="ja-JP" dirty="0" err="1"/>
              <a:t>ir</a:t>
            </a:r>
            <a:r>
              <a:rPr kumimoji="1" lang="ja-JP" altLang="en-US" dirty="0"/>
              <a:t>に格納されます。この結果、各デコード信号が確定するのがこの状態です。</a:t>
            </a:r>
            <a:r>
              <a:rPr kumimoji="1" lang="en-US" altLang="ja-JP" dirty="0"/>
              <a:t>opcode</a:t>
            </a:r>
            <a:r>
              <a:rPr kumimoji="1" lang="ja-JP" altLang="en-US" dirty="0"/>
              <a:t>も確定するため、この値によってメモリアクセス状態とそれ以外に状態遷移します。この状態では、</a:t>
            </a:r>
            <a:r>
              <a:rPr kumimoji="1" lang="en-US" altLang="ja-JP" dirty="0" err="1"/>
              <a:t>ir</a:t>
            </a:r>
            <a:r>
              <a:rPr kumimoji="1" lang="ja-JP" altLang="en-US" dirty="0"/>
              <a:t>中の命令の</a:t>
            </a:r>
            <a:r>
              <a:rPr kumimoji="1" lang="en-US" altLang="ja-JP" dirty="0"/>
              <a:t>rs1,rs2</a:t>
            </a:r>
            <a:r>
              <a:rPr kumimoji="1" lang="ja-JP" altLang="en-US" dirty="0"/>
              <a:t>に対応するレジスタをレジスタファイルから読み出します。読み出した値を</a:t>
            </a:r>
            <a:r>
              <a:rPr kumimoji="1" lang="en-US" altLang="ja-JP" dirty="0"/>
              <a:t>reg1, reg2</a:t>
            </a:r>
            <a:r>
              <a:rPr kumimoji="1" lang="ja-JP" altLang="en-US" dirty="0"/>
              <a:t>に保存するため、</a:t>
            </a:r>
            <a:r>
              <a:rPr kumimoji="1" lang="en-US" altLang="ja-JP" dirty="0" err="1"/>
              <a:t>regwe</a:t>
            </a:r>
            <a:r>
              <a:rPr kumimoji="1" lang="en-US" altLang="ja-JP" dirty="0"/>
              <a:t>=1</a:t>
            </a:r>
            <a:r>
              <a:rPr kumimoji="1" lang="ja-JP" altLang="en-US" dirty="0"/>
              <a:t>にします。</a:t>
            </a:r>
          </a:p>
        </p:txBody>
      </p:sp>
      <p:sp>
        <p:nvSpPr>
          <p:cNvPr id="4" name="スライド番号プレースホルダー 3"/>
          <p:cNvSpPr>
            <a:spLocks noGrp="1"/>
          </p:cNvSpPr>
          <p:nvPr>
            <p:ph type="sldNum" sz="quarter" idx="5"/>
          </p:nvPr>
        </p:nvSpPr>
        <p:spPr/>
        <p:txBody>
          <a:bodyPr/>
          <a:lstStyle/>
          <a:p>
            <a:fld id="{119ABCA9-8227-449E-AD11-8E3E0612415B}" type="slidenum">
              <a:rPr kumimoji="1" lang="ja-JP" altLang="en-US" smtClean="0"/>
              <a:t>27</a:t>
            </a:fld>
            <a:endParaRPr kumimoji="1" lang="ja-JP" altLang="en-US"/>
          </a:p>
        </p:txBody>
      </p:sp>
    </p:spTree>
    <p:extLst>
      <p:ext uri="{BB962C8B-B14F-4D97-AF65-F5344CB8AC3E}">
        <p14:creationId xmlns:p14="http://schemas.microsoft.com/office/powerpoint/2010/main" val="14505370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この状態は主として制御回路が働き、データパスからはレジスタファイルの読み出し以外には動きがないです。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28</a:t>
            </a:fld>
            <a:endParaRPr kumimoji="1" lang="ja-JP" altLang="en-US"/>
          </a:p>
        </p:txBody>
      </p:sp>
    </p:spTree>
    <p:extLst>
      <p:ext uri="{BB962C8B-B14F-4D97-AF65-F5344CB8AC3E}">
        <p14:creationId xmlns:p14="http://schemas.microsoft.com/office/powerpoint/2010/main" val="8493200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jalr</a:t>
            </a:r>
            <a:r>
              <a:rPr kumimoji="1" lang="ja-JP" altLang="en-US" dirty="0"/>
              <a:t>命令は、①飛び先を計算する。②</a:t>
            </a:r>
            <a:r>
              <a:rPr kumimoji="1" lang="en-US" altLang="ja-JP" dirty="0"/>
              <a:t>pc</a:t>
            </a:r>
            <a:r>
              <a:rPr kumimoji="1" lang="ja-JP" altLang="en-US" dirty="0"/>
              <a:t>を保存する。２つの操作を行う点で</a:t>
            </a:r>
            <a:r>
              <a:rPr kumimoji="1" lang="en-US" altLang="ja-JP" dirty="0" err="1"/>
              <a:t>jal</a:t>
            </a:r>
            <a:r>
              <a:rPr kumimoji="1" lang="ja-JP" altLang="en-US" dirty="0"/>
              <a:t>と同じですが、飛び先は</a:t>
            </a:r>
            <a:r>
              <a:rPr kumimoji="1" lang="en-US" altLang="ja-JP" dirty="0"/>
              <a:t>pc</a:t>
            </a:r>
            <a:r>
              <a:rPr kumimoji="1" lang="ja-JP" altLang="en-US" dirty="0"/>
              <a:t>ではなくて</a:t>
            </a:r>
            <a:r>
              <a:rPr kumimoji="1" lang="en-US" altLang="ja-JP" dirty="0"/>
              <a:t>reg1</a:t>
            </a:r>
            <a:r>
              <a:rPr kumimoji="1" lang="ja-JP" altLang="en-US" dirty="0"/>
              <a:t>とイミーディエイトの和なので、</a:t>
            </a:r>
            <a:r>
              <a:rPr kumimoji="1" lang="en-US" altLang="ja-JP" dirty="0"/>
              <a:t>ALU</a:t>
            </a:r>
            <a:r>
              <a:rPr kumimoji="1" lang="ja-JP" altLang="en-US" dirty="0"/>
              <a:t>の</a:t>
            </a:r>
            <a:r>
              <a:rPr kumimoji="1" lang="en-US" altLang="ja-JP" dirty="0" err="1"/>
              <a:t>srca</a:t>
            </a:r>
            <a:r>
              <a:rPr kumimoji="1" lang="en-US" altLang="ja-JP" dirty="0"/>
              <a:t>=1, </a:t>
            </a:r>
            <a:r>
              <a:rPr kumimoji="1" lang="en-US" altLang="ja-JP" dirty="0" err="1"/>
              <a:t>srcb</a:t>
            </a:r>
            <a:r>
              <a:rPr kumimoji="1" lang="en-US" altLang="ja-JP" dirty="0"/>
              <a:t>=1</a:t>
            </a:r>
            <a:r>
              <a:rPr kumimoji="1" lang="ja-JP" altLang="en-US" dirty="0"/>
              <a:t>とします。</a:t>
            </a:r>
            <a:r>
              <a:rPr kumimoji="1" lang="en-US" altLang="ja-JP" dirty="0"/>
              <a:t>com=1</a:t>
            </a:r>
            <a:r>
              <a:rPr kumimoji="1" lang="ja-JP" altLang="en-US" dirty="0"/>
              <a:t>として加算操作を行い、結果を</a:t>
            </a:r>
            <a:r>
              <a:rPr kumimoji="1" lang="en-US" altLang="ja-JP" dirty="0" err="1"/>
              <a:t>pcwe</a:t>
            </a:r>
            <a:r>
              <a:rPr kumimoji="1" lang="en-US" altLang="ja-JP" dirty="0"/>
              <a:t>=1</a:t>
            </a:r>
            <a:r>
              <a:rPr kumimoji="1" lang="ja-JP" altLang="en-US" dirty="0"/>
              <a:t>として</a:t>
            </a:r>
            <a:r>
              <a:rPr kumimoji="1" lang="en-US" altLang="ja-JP" dirty="0"/>
              <a:t>pc</a:t>
            </a:r>
            <a:r>
              <a:rPr kumimoji="1" lang="ja-JP" altLang="en-US" dirty="0"/>
              <a:t>に格納します。②は</a:t>
            </a:r>
            <a:r>
              <a:rPr kumimoji="1" lang="en-US" altLang="ja-JP" dirty="0" err="1"/>
              <a:t>jal</a:t>
            </a:r>
            <a:r>
              <a:rPr kumimoji="1" lang="ja-JP" altLang="en-US" dirty="0"/>
              <a:t>同様、</a:t>
            </a:r>
            <a:r>
              <a:rPr kumimoji="1" lang="en-US" altLang="ja-JP" dirty="0" err="1"/>
              <a:t>resultsel</a:t>
            </a:r>
            <a:r>
              <a:rPr kumimoji="1" lang="en-US" altLang="ja-JP" dirty="0"/>
              <a:t>=2</a:t>
            </a:r>
            <a:r>
              <a:rPr kumimoji="1" lang="ja-JP" altLang="en-US" dirty="0"/>
              <a:t>、</a:t>
            </a:r>
            <a:r>
              <a:rPr kumimoji="1" lang="en-US" altLang="ja-JP" dirty="0" err="1"/>
              <a:t>rwe</a:t>
            </a:r>
            <a:r>
              <a:rPr kumimoji="1" lang="en-US" altLang="ja-JP" dirty="0"/>
              <a:t>=1</a:t>
            </a:r>
            <a:r>
              <a:rPr kumimoji="1" lang="ja-JP" altLang="en-US" dirty="0"/>
              <a:t>として</a:t>
            </a:r>
            <a:r>
              <a:rPr kumimoji="1" lang="en-US" altLang="ja-JP" dirty="0"/>
              <a:t>pc</a:t>
            </a:r>
            <a:r>
              <a:rPr kumimoji="1" lang="ja-JP" altLang="en-US" dirty="0"/>
              <a:t>をレジスタファイルに格納します。</a:t>
            </a:r>
          </a:p>
        </p:txBody>
      </p:sp>
      <p:sp>
        <p:nvSpPr>
          <p:cNvPr id="4" name="スライド番号プレースホルダー 3"/>
          <p:cNvSpPr>
            <a:spLocks noGrp="1"/>
          </p:cNvSpPr>
          <p:nvPr>
            <p:ph type="sldNum" sz="quarter" idx="5"/>
          </p:nvPr>
        </p:nvSpPr>
        <p:spPr/>
        <p:txBody>
          <a:bodyPr/>
          <a:lstStyle/>
          <a:p>
            <a:fld id="{119ABCA9-8227-449E-AD11-8E3E0612415B}" type="slidenum">
              <a:rPr kumimoji="1" lang="ja-JP" altLang="en-US" smtClean="0"/>
              <a:t>29</a:t>
            </a:fld>
            <a:endParaRPr kumimoji="1" lang="ja-JP" altLang="en-US"/>
          </a:p>
        </p:txBody>
      </p:sp>
    </p:spTree>
    <p:extLst>
      <p:ext uri="{BB962C8B-B14F-4D97-AF65-F5344CB8AC3E}">
        <p14:creationId xmlns:p14="http://schemas.microsoft.com/office/powerpoint/2010/main" val="41819650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jalr</a:t>
            </a:r>
            <a:r>
              <a:rPr kumimoji="1" lang="ja-JP" altLang="en-US" dirty="0"/>
              <a:t>命令のデータパスの動きを示します。</a:t>
            </a:r>
            <a:r>
              <a:rPr kumimoji="1" lang="en-US" altLang="ja-JP" dirty="0" err="1"/>
              <a:t>jal</a:t>
            </a:r>
            <a:r>
              <a:rPr kumimoji="1" lang="ja-JP" altLang="en-US" dirty="0"/>
              <a:t>と違って</a:t>
            </a:r>
            <a:r>
              <a:rPr kumimoji="1" lang="en-US" altLang="ja-JP" dirty="0" err="1"/>
              <a:t>srca</a:t>
            </a:r>
            <a:r>
              <a:rPr kumimoji="1" lang="ja-JP" altLang="en-US" dirty="0"/>
              <a:t>にはレジスタの値を入れます。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30</a:t>
            </a:fld>
            <a:endParaRPr kumimoji="1" lang="ja-JP" altLang="en-US"/>
          </a:p>
        </p:txBody>
      </p:sp>
    </p:spTree>
    <p:extLst>
      <p:ext uri="{BB962C8B-B14F-4D97-AF65-F5344CB8AC3E}">
        <p14:creationId xmlns:p14="http://schemas.microsoft.com/office/powerpoint/2010/main" val="3460648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今まで紹介してきたのはシングルサイクル版の</a:t>
            </a:r>
            <a:r>
              <a:rPr kumimoji="1" lang="en-US" altLang="ja-JP" dirty="0"/>
              <a:t>RV32I</a:t>
            </a:r>
            <a:r>
              <a:rPr kumimoji="1" lang="ja-JP" altLang="en-US" dirty="0"/>
              <a:t>です。シングルサイクル版は何といっても設計が簡単で理解しやすいです。また、後で評価を取ってみるとわかるのですが、案外性能が高く、消費電力も小さいです。一方で、すべての命令を単一サイクルで実行することから資源の共有ができず、特に命令メモリとデータメモリを分離しなければならない点が問題です。また、一番実行時間の長い命令に合わせたクロックを使わなければならない点では性能的に不利です。この問題はマルチサイクル版を使うことで解決されます。実際の</a:t>
            </a:r>
            <a:r>
              <a:rPr kumimoji="1" lang="en-US" altLang="ja-JP" dirty="0"/>
              <a:t>CPU</a:t>
            </a:r>
            <a:r>
              <a:rPr kumimoji="1" lang="ja-JP" altLang="en-US" dirty="0"/>
              <a:t>は歴史的にマルチサイクル版を使っていました。</a:t>
            </a:r>
            <a:r>
              <a:rPr kumimoji="1" lang="en-US" altLang="ja-JP" dirty="0"/>
              <a:t>Intel</a:t>
            </a:r>
            <a:r>
              <a:rPr kumimoji="1" lang="ja-JP" altLang="en-US" dirty="0"/>
              <a:t>の</a:t>
            </a:r>
            <a:r>
              <a:rPr kumimoji="1" lang="en-US" altLang="ja-JP" dirty="0"/>
              <a:t>CPU</a:t>
            </a:r>
            <a:r>
              <a:rPr kumimoji="1" lang="ja-JP" altLang="en-US" dirty="0"/>
              <a:t>も</a:t>
            </a:r>
            <a:r>
              <a:rPr kumimoji="1" lang="en-US" altLang="ja-JP" dirty="0"/>
              <a:t>80486</a:t>
            </a:r>
            <a:r>
              <a:rPr kumimoji="1" lang="ja-JP" altLang="en-US" dirty="0"/>
              <a:t>まではマルチサイクル版でした。</a:t>
            </a:r>
          </a:p>
        </p:txBody>
      </p:sp>
      <p:sp>
        <p:nvSpPr>
          <p:cNvPr id="4" name="スライド番号プレースホルダー 3"/>
          <p:cNvSpPr>
            <a:spLocks noGrp="1"/>
          </p:cNvSpPr>
          <p:nvPr>
            <p:ph type="sldNum" sz="quarter" idx="10"/>
          </p:nvPr>
        </p:nvSpPr>
        <p:spPr/>
        <p:txBody>
          <a:bodyPr/>
          <a:lstStyle/>
          <a:p>
            <a:fld id="{318AAB51-D267-4CFF-8A3B-FE5BF83CF6EC}" type="slidenum">
              <a:rPr lang="en-US" altLang="ja-JP" smtClean="0"/>
              <a:pPr/>
              <a:t>4</a:t>
            </a:fld>
            <a:endParaRPr lang="en-US" altLang="ja-JP"/>
          </a:p>
        </p:txBody>
      </p:sp>
    </p:spTree>
    <p:extLst>
      <p:ext uri="{BB962C8B-B14F-4D97-AF65-F5344CB8AC3E}">
        <p14:creationId xmlns:p14="http://schemas.microsoft.com/office/powerpoint/2010/main" val="20373973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今回利用した状態遷移は、状態内で、命令の種類に応じて出力信号を切り替えました。これは</a:t>
            </a:r>
            <a:r>
              <a:rPr kumimoji="1" lang="en-US" altLang="ja-JP" dirty="0"/>
              <a:t>FSM</a:t>
            </a:r>
            <a:r>
              <a:rPr kumimoji="1" lang="ja-JP" altLang="en-US" dirty="0"/>
              <a:t>としては、状態と入力信号で出力を制御する</a:t>
            </a:r>
            <a:r>
              <a:rPr kumimoji="1" lang="en-US" altLang="ja-JP" dirty="0"/>
              <a:t>Mealy</a:t>
            </a:r>
            <a:r>
              <a:rPr kumimoji="1" lang="ja-JP" altLang="en-US" dirty="0"/>
              <a:t>型になります。</a:t>
            </a:r>
            <a:r>
              <a:rPr kumimoji="1" lang="en-US" altLang="ja-JP" dirty="0"/>
              <a:t>Mealy</a:t>
            </a:r>
            <a:r>
              <a:rPr kumimoji="1" lang="ja-JP" altLang="en-US" dirty="0"/>
              <a:t>型を使うと状態数は減りますが、状態内で命令を判別する必要があるので、動作速度が落ちます。これを防ぐには、状態＝命令として出力信号が自動的に決まってしまう</a:t>
            </a:r>
            <a:r>
              <a:rPr kumimoji="1" lang="en-US" altLang="ja-JP" dirty="0"/>
              <a:t>Moore</a:t>
            </a:r>
            <a:r>
              <a:rPr kumimoji="1" lang="ja-JP" altLang="en-US" dirty="0"/>
              <a:t>型にすれば良いです。このようにすると動作速度は上がりますが、状態が増えて設計が大変になるので、ここでは簡単に書ける</a:t>
            </a:r>
            <a:r>
              <a:rPr kumimoji="1" lang="en-US" altLang="ja-JP" dirty="0" err="1"/>
              <a:t>Mearly</a:t>
            </a:r>
            <a:r>
              <a:rPr kumimoji="1" lang="ja-JP" altLang="en-US" dirty="0"/>
              <a:t>型を採用しました。</a:t>
            </a:r>
          </a:p>
        </p:txBody>
      </p:sp>
      <p:sp>
        <p:nvSpPr>
          <p:cNvPr id="4" name="スライド番号プレースホルダー 3"/>
          <p:cNvSpPr>
            <a:spLocks noGrp="1"/>
          </p:cNvSpPr>
          <p:nvPr>
            <p:ph type="sldNum" sz="quarter" idx="5"/>
          </p:nvPr>
        </p:nvSpPr>
        <p:spPr/>
        <p:txBody>
          <a:bodyPr/>
          <a:lstStyle/>
          <a:p>
            <a:fld id="{119ABCA9-8227-449E-AD11-8E3E0612415B}" type="slidenum">
              <a:rPr kumimoji="1" lang="ja-JP" altLang="en-US" smtClean="0"/>
              <a:t>31</a:t>
            </a:fld>
            <a:endParaRPr kumimoji="1" lang="ja-JP" altLang="en-US"/>
          </a:p>
        </p:txBody>
      </p:sp>
    </p:spTree>
    <p:extLst>
      <p:ext uri="{BB962C8B-B14F-4D97-AF65-F5344CB8AC3E}">
        <p14:creationId xmlns:p14="http://schemas.microsoft.com/office/powerpoint/2010/main" val="34103814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Mearly</a:t>
            </a:r>
            <a:r>
              <a:rPr kumimoji="1" lang="ja-JP" altLang="en-US" dirty="0"/>
              <a:t>型</a:t>
            </a:r>
            <a:r>
              <a:rPr kumimoji="1" lang="en-US" altLang="ja-JP" dirty="0"/>
              <a:t>FSM</a:t>
            </a:r>
            <a:r>
              <a:rPr kumimoji="1" lang="ja-JP" altLang="en-US" dirty="0"/>
              <a:t>による制御回路のモデルを図に示します。組み合わせ回路は現在の状態と</a:t>
            </a:r>
            <a:r>
              <a:rPr kumimoji="1" lang="en-US" altLang="ja-JP" dirty="0" err="1"/>
              <a:t>ir</a:t>
            </a:r>
            <a:r>
              <a:rPr kumimoji="1" lang="ja-JP" altLang="en-US" dirty="0"/>
              <a:t>中の命令の</a:t>
            </a:r>
            <a:r>
              <a:rPr kumimoji="1" lang="en-US" altLang="ja-JP" dirty="0"/>
              <a:t>opcode</a:t>
            </a:r>
            <a:r>
              <a:rPr kumimoji="1" lang="ja-JP" altLang="en-US" dirty="0"/>
              <a:t>から、今までに定義した制御信号を発生します。この組み合わせ回路は大きなテーブルになりますが、</a:t>
            </a:r>
            <a:r>
              <a:rPr kumimoji="1" lang="en-US" altLang="ja-JP" dirty="0"/>
              <a:t>Verilog</a:t>
            </a:r>
            <a:r>
              <a:rPr kumimoji="1" lang="ja-JP" altLang="en-US" dirty="0"/>
              <a:t>などのハードウェア記述言語の記述から自動的に生成されます。</a:t>
            </a:r>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32</a:t>
            </a:fld>
            <a:endParaRPr lang="en-US" altLang="ja-JP"/>
          </a:p>
        </p:txBody>
      </p:sp>
    </p:spTree>
    <p:extLst>
      <p:ext uri="{BB962C8B-B14F-4D97-AF65-F5344CB8AC3E}">
        <p14:creationId xmlns:p14="http://schemas.microsoft.com/office/powerpoint/2010/main" val="303997628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さて、ここで状態遷移を</a:t>
            </a:r>
            <a:r>
              <a:rPr kumimoji="1" lang="en-US" altLang="ja-JP" dirty="0"/>
              <a:t>Verilog</a:t>
            </a:r>
            <a:r>
              <a:rPr kumimoji="1" lang="ja-JP" altLang="en-US" dirty="0"/>
              <a:t>記述でどのように書くかを紹介します。状態の表現方法には色々あります。皆さんが計算機基礎でならったのは状態に普通の</a:t>
            </a:r>
            <a:r>
              <a:rPr kumimoji="1" lang="en-US" altLang="ja-JP" dirty="0"/>
              <a:t>2</a:t>
            </a:r>
            <a:r>
              <a:rPr kumimoji="1" lang="ja-JP" altLang="en-US" dirty="0"/>
              <a:t>進数を割り当てる方法でした。しかしここでは</a:t>
            </a:r>
            <a:r>
              <a:rPr kumimoji="1" lang="en-US" altLang="ja-JP" dirty="0" err="1"/>
              <a:t>HDL</a:t>
            </a:r>
            <a:r>
              <a:rPr kumimoji="1" lang="ja-JP" altLang="en-US" dirty="0"/>
              <a:t>記述では一般的に用いられている</a:t>
            </a:r>
            <a:r>
              <a:rPr kumimoji="1" lang="en-US" altLang="ja-JP" dirty="0"/>
              <a:t>One</a:t>
            </a:r>
            <a:r>
              <a:rPr kumimoji="1" lang="ja-JP" altLang="en-US" dirty="0"/>
              <a:t> </a:t>
            </a:r>
            <a:r>
              <a:rPr kumimoji="1" lang="en-US" altLang="ja-JP" dirty="0"/>
              <a:t>hot</a:t>
            </a:r>
            <a:r>
              <a:rPr kumimoji="1" lang="ja-JP" altLang="en-US" dirty="0"/>
              <a:t> </a:t>
            </a:r>
            <a:r>
              <a:rPr kumimoji="1" lang="en-US" altLang="ja-JP" dirty="0"/>
              <a:t>counter</a:t>
            </a:r>
            <a:r>
              <a:rPr kumimoji="1" lang="ja-JP" altLang="en-US" dirty="0"/>
              <a:t>を使います。この方法は状態一つにつき</a:t>
            </a:r>
            <a:r>
              <a:rPr kumimoji="1" lang="en-US" altLang="ja-JP" dirty="0"/>
              <a:t>1</a:t>
            </a:r>
            <a:r>
              <a:rPr kumimoji="1" lang="ja-JP" altLang="en-US" dirty="0"/>
              <a:t>ビットを割り当てる方法です。ここでは</a:t>
            </a:r>
            <a:r>
              <a:rPr kumimoji="1" lang="en-US" altLang="ja-JP" dirty="0"/>
              <a:t>12</a:t>
            </a:r>
            <a:r>
              <a:rPr kumimoji="1" lang="ja-JP" altLang="en-US" dirty="0"/>
              <a:t>状態に対して</a:t>
            </a:r>
            <a:r>
              <a:rPr kumimoji="1" lang="en-US" altLang="ja-JP" dirty="0"/>
              <a:t>12</a:t>
            </a:r>
            <a:r>
              <a:rPr kumimoji="1" lang="ja-JP" altLang="en-US" dirty="0"/>
              <a:t>ビットを割り当てます。</a:t>
            </a:r>
            <a:r>
              <a:rPr kumimoji="1" lang="en-US" altLang="ja-JP" dirty="0"/>
              <a:t>FETCH</a:t>
            </a:r>
            <a:r>
              <a:rPr kumimoji="1" lang="ja-JP" altLang="en-US" dirty="0"/>
              <a:t>状態は最下位ビットを割り当て、</a:t>
            </a:r>
            <a:r>
              <a:rPr kumimoji="1" lang="en-US" altLang="ja-JP" dirty="0"/>
              <a:t>DECODE</a:t>
            </a:r>
            <a:r>
              <a:rPr kumimoji="1" lang="ja-JP" altLang="en-US" dirty="0"/>
              <a:t>状態は下から</a:t>
            </a:r>
            <a:r>
              <a:rPr kumimoji="1" lang="en-US" altLang="ja-JP" dirty="0"/>
              <a:t>2</a:t>
            </a:r>
            <a:r>
              <a:rPr kumimoji="1" lang="ja-JP" altLang="en-US" dirty="0"/>
              <a:t>ビット目を割り当て</a:t>
            </a:r>
            <a:r>
              <a:rPr kumimoji="1" lang="ja-JP" altLang="en-US" dirty="0" err="1"/>
              <a:t>、、、</a:t>
            </a:r>
            <a:r>
              <a:rPr kumimoji="1" lang="ja-JP" altLang="en-US" dirty="0"/>
              <a:t>と順番に割り当てて行きます。</a:t>
            </a:r>
            <a:endParaRPr kumimoji="1" lang="en-US" altLang="ja-JP" dirty="0"/>
          </a:p>
          <a:p>
            <a:r>
              <a:rPr kumimoji="1" lang="ja-JP" altLang="en-US" dirty="0"/>
              <a:t>この方式は、全ての状態において必ずどこかの</a:t>
            </a:r>
            <a:r>
              <a:rPr kumimoji="1" lang="en-US" altLang="ja-JP" dirty="0" err="1"/>
              <a:t>1bit</a:t>
            </a:r>
            <a:r>
              <a:rPr kumimoji="1" lang="ja-JP" altLang="en-US" dirty="0"/>
              <a:t>のみが</a:t>
            </a:r>
            <a:r>
              <a:rPr kumimoji="1" lang="en-US" altLang="ja-JP" dirty="0"/>
              <a:t>1</a:t>
            </a:r>
            <a:r>
              <a:rPr kumimoji="1" lang="ja-JP" altLang="en-US" dirty="0"/>
              <a:t>となります。このため、設計が簡単で、状態遷移は</a:t>
            </a:r>
            <a:r>
              <a:rPr kumimoji="1" lang="en-US" altLang="ja-JP" dirty="0"/>
              <a:t>2</a:t>
            </a:r>
            <a:r>
              <a:rPr kumimoji="1" lang="ja-JP" altLang="en-US" dirty="0"/>
              <a:t>ビットのみで済みます。さらに状態の判別が簡単で済むという利点があります。欠点は、状態のビット数が増えるので、フリップフロップの数が増えてしまうことですが、最近の</a:t>
            </a:r>
            <a:r>
              <a:rPr kumimoji="1" lang="en-US" altLang="ja-JP" dirty="0"/>
              <a:t>LSI</a:t>
            </a:r>
            <a:r>
              <a:rPr kumimoji="1" lang="ja-JP" altLang="en-US" dirty="0"/>
              <a:t>は十分な面積をもっており、この程度は全く気にしなくても良いです。ここでは</a:t>
            </a:r>
            <a:r>
              <a:rPr kumimoji="1" lang="en-US" altLang="ja-JP" dirty="0"/>
              <a:t>5</a:t>
            </a:r>
            <a:r>
              <a:rPr kumimoji="1" lang="ja-JP" altLang="en-US" dirty="0"/>
              <a:t>状態あるので</a:t>
            </a:r>
            <a:r>
              <a:rPr kumimoji="1" lang="en-US" altLang="ja-JP" dirty="0"/>
              <a:t>5</a:t>
            </a:r>
            <a:r>
              <a:rPr kumimoji="1" lang="ja-JP" altLang="en-US" dirty="0"/>
              <a:t>ビットを用意し、レジスタ</a:t>
            </a:r>
            <a:r>
              <a:rPr kumimoji="1" lang="en-US" altLang="ja-JP" dirty="0"/>
              <a:t>state</a:t>
            </a:r>
            <a:r>
              <a:rPr kumimoji="1" lang="ja-JP" altLang="en-US" dirty="0" err="1"/>
              <a:t>に保</a:t>
            </a:r>
            <a:r>
              <a:rPr kumimoji="1" lang="ja-JP" altLang="en-US" dirty="0"/>
              <a:t>持することにします（</a:t>
            </a:r>
            <a:r>
              <a:rPr kumimoji="1" lang="en-US" altLang="ja-JP" dirty="0"/>
              <a:t>state</a:t>
            </a:r>
            <a:r>
              <a:rPr kumimoji="1" lang="ja-JP" altLang="en-US" dirty="0"/>
              <a:t>は</a:t>
            </a:r>
            <a:r>
              <a:rPr kumimoji="1" lang="en-US" altLang="ja-JP" dirty="0"/>
              <a:t>Verilog</a:t>
            </a:r>
            <a:r>
              <a:rPr kumimoji="1" lang="ja-JP" altLang="en-US" dirty="0"/>
              <a:t>の予約語で使えません）。</a:t>
            </a:r>
            <a:endParaRPr kumimoji="1" lang="en-US" altLang="ja-JP" dirty="0"/>
          </a:p>
        </p:txBody>
      </p:sp>
      <p:sp>
        <p:nvSpPr>
          <p:cNvPr id="4" name="スライド番号プレースホルダー 3"/>
          <p:cNvSpPr>
            <a:spLocks noGrp="1"/>
          </p:cNvSpPr>
          <p:nvPr>
            <p:ph type="sldNum" sz="quarter" idx="10"/>
          </p:nvPr>
        </p:nvSpPr>
        <p:spPr/>
        <p:txBody>
          <a:bodyPr/>
          <a:lstStyle/>
          <a:p>
            <a:fld id="{119ABCA9-8227-449E-AD11-8E3E0612415B}" type="slidenum">
              <a:rPr kumimoji="1" lang="ja-JP" altLang="en-US" smtClean="0"/>
              <a:t>33</a:t>
            </a:fld>
            <a:endParaRPr kumimoji="1" lang="ja-JP" altLang="en-US"/>
          </a:p>
        </p:txBody>
      </p:sp>
    </p:spTree>
    <p:extLst>
      <p:ext uri="{BB962C8B-B14F-4D97-AF65-F5344CB8AC3E}">
        <p14:creationId xmlns:p14="http://schemas.microsoft.com/office/powerpoint/2010/main" val="298492510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では、状態遷移をどのように</a:t>
            </a:r>
            <a:r>
              <a:rPr kumimoji="1" lang="en-US" altLang="ja-JP" dirty="0"/>
              <a:t>Verilog</a:t>
            </a:r>
            <a:r>
              <a:rPr kumimoji="1" lang="ja-JP" altLang="en-US" dirty="0"/>
              <a:t>で書くかを紹介します。いつもの</a:t>
            </a:r>
            <a:r>
              <a:rPr kumimoji="1" lang="en-US" altLang="ja-JP" dirty="0"/>
              <a:t>always</a:t>
            </a:r>
            <a:r>
              <a:rPr kumimoji="1" lang="ja-JP" altLang="en-US" dirty="0"/>
              <a:t>文を使って、リセット時には</a:t>
            </a:r>
            <a:r>
              <a:rPr kumimoji="1" lang="en-US" altLang="ja-JP" dirty="0"/>
              <a:t>FETCH</a:t>
            </a:r>
            <a:r>
              <a:rPr kumimoji="1" lang="ja-JP" altLang="en-US" dirty="0"/>
              <a:t>状態から始めるようにします。後は、</a:t>
            </a:r>
            <a:r>
              <a:rPr kumimoji="1" lang="en-US" altLang="ja-JP" dirty="0"/>
              <a:t>case</a:t>
            </a:r>
            <a:r>
              <a:rPr kumimoji="1" lang="ja-JP" altLang="en-US" dirty="0"/>
              <a:t>文を使って各状態の遷移を記述します。状態の分岐がある場合は、</a:t>
            </a:r>
            <a:r>
              <a:rPr kumimoji="1" lang="en-US" altLang="ja-JP" dirty="0"/>
              <a:t>if</a:t>
            </a:r>
            <a:r>
              <a:rPr kumimoji="1" lang="ja-JP" altLang="en-US" dirty="0"/>
              <a:t>文を使います。この方法で非常にスムーズに直接状態遷移が記述できます。</a:t>
            </a:r>
          </a:p>
        </p:txBody>
      </p:sp>
      <p:sp>
        <p:nvSpPr>
          <p:cNvPr id="4" name="スライド番号プレースホルダー 3"/>
          <p:cNvSpPr>
            <a:spLocks noGrp="1"/>
          </p:cNvSpPr>
          <p:nvPr>
            <p:ph type="sldNum" sz="quarter" idx="10"/>
          </p:nvPr>
        </p:nvSpPr>
        <p:spPr/>
        <p:txBody>
          <a:bodyPr/>
          <a:lstStyle/>
          <a:p>
            <a:fld id="{119ABCA9-8227-449E-AD11-8E3E0612415B}" type="slidenum">
              <a:rPr kumimoji="1" lang="ja-JP" altLang="en-US" smtClean="0"/>
              <a:t>34</a:t>
            </a:fld>
            <a:endParaRPr kumimoji="1" lang="ja-JP" altLang="en-US"/>
          </a:p>
        </p:txBody>
      </p:sp>
    </p:spTree>
    <p:extLst>
      <p:ext uri="{BB962C8B-B14F-4D97-AF65-F5344CB8AC3E}">
        <p14:creationId xmlns:p14="http://schemas.microsoft.com/office/powerpoint/2010/main" val="252863071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ここで久しぶりに</a:t>
            </a:r>
            <a:r>
              <a:rPr kumimoji="1" lang="en-US" altLang="ja-JP" dirty="0"/>
              <a:t>Verilog</a:t>
            </a:r>
            <a:r>
              <a:rPr kumimoji="1" lang="ja-JP" altLang="en-US" dirty="0"/>
              <a:t>の新文法がでてきます。この</a:t>
            </a:r>
            <a:r>
              <a:rPr kumimoji="1" lang="en-US" altLang="ja-JP" dirty="0"/>
              <a:t>case</a:t>
            </a:r>
            <a:r>
              <a:rPr kumimoji="1" lang="ja-JP" altLang="en-US" dirty="0"/>
              <a:t>文は他の言語同様、一致した値に相当する文が有効になります。</a:t>
            </a:r>
            <a:r>
              <a:rPr kumimoji="1" lang="en-US" altLang="ja-JP" dirty="0"/>
              <a:t>? : </a:t>
            </a:r>
            <a:r>
              <a:rPr kumimoji="1" lang="ja-JP" altLang="en-US" dirty="0"/>
              <a:t>の条件選択文と違ってレジスタが対象で、</a:t>
            </a:r>
            <a:r>
              <a:rPr kumimoji="1" lang="en-US" altLang="ja-JP" dirty="0"/>
              <a:t>always</a:t>
            </a:r>
            <a:r>
              <a:rPr kumimoji="1" lang="ja-JP" altLang="en-US" dirty="0"/>
              <a:t>文中のみで使えます。</a:t>
            </a:r>
            <a:r>
              <a:rPr kumimoji="1" lang="en-US" altLang="ja-JP" dirty="0"/>
              <a:t>if  else if..</a:t>
            </a:r>
            <a:r>
              <a:rPr kumimoji="1" lang="ja-JP" altLang="en-US" dirty="0"/>
              <a:t>で代替可能ですが、見やすいので特に状態遷移の記述で使われます。条件選択文と違って</a:t>
            </a:r>
            <a:r>
              <a:rPr kumimoji="1" lang="en-US" altLang="ja-JP" dirty="0"/>
              <a:t>default</a:t>
            </a:r>
            <a:r>
              <a:rPr kumimoji="1" lang="ja-JP" altLang="en-US" dirty="0"/>
              <a:t>はなくても大丈夫です。</a:t>
            </a:r>
            <a:r>
              <a:rPr kumimoji="1" lang="en-US" altLang="ja-JP" dirty="0" err="1"/>
              <a:t>endcase</a:t>
            </a:r>
            <a:r>
              <a:rPr kumimoji="1" lang="ja-JP" altLang="en-US" dirty="0"/>
              <a:t>後は</a:t>
            </a:r>
            <a:r>
              <a:rPr kumimoji="1" lang="en-US" altLang="ja-JP" dirty="0"/>
              <a:t>;</a:t>
            </a:r>
            <a:r>
              <a:rPr kumimoji="1" lang="ja-JP" altLang="en-US" dirty="0"/>
              <a:t>は付けてはいけません。</a:t>
            </a:r>
          </a:p>
        </p:txBody>
      </p:sp>
      <p:sp>
        <p:nvSpPr>
          <p:cNvPr id="4" name="スライド番号プレースホルダー 3"/>
          <p:cNvSpPr>
            <a:spLocks noGrp="1"/>
          </p:cNvSpPr>
          <p:nvPr>
            <p:ph type="sldNum" sz="quarter" idx="5"/>
          </p:nvPr>
        </p:nvSpPr>
        <p:spPr/>
        <p:txBody>
          <a:bodyPr/>
          <a:lstStyle/>
          <a:p>
            <a:fld id="{119ABCA9-8227-449E-AD11-8E3E0612415B}" type="slidenum">
              <a:rPr kumimoji="1" lang="ja-JP" altLang="en-US" smtClean="0"/>
              <a:t>35</a:t>
            </a:fld>
            <a:endParaRPr kumimoji="1" lang="ja-JP" altLang="en-US"/>
          </a:p>
        </p:txBody>
      </p:sp>
    </p:spTree>
    <p:extLst>
      <p:ext uri="{BB962C8B-B14F-4D97-AF65-F5344CB8AC3E}">
        <p14:creationId xmlns:p14="http://schemas.microsoft.com/office/powerpoint/2010/main" val="35656313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今回は</a:t>
            </a:r>
            <a:r>
              <a:rPr kumimoji="1" lang="en-US" altLang="ja-JP" dirty="0" err="1"/>
              <a:t>Mearly</a:t>
            </a:r>
            <a:r>
              <a:rPr kumimoji="1" lang="ja-JP" altLang="en-US" dirty="0"/>
              <a:t>型なので、状態と入力で出力（あるいはデータパスでやること）が決まります。記述をするには、この状態マシンの現在の状態が何なのかを知る必要があります。</a:t>
            </a:r>
            <a:r>
              <a:rPr kumimoji="1" lang="en-US" altLang="ja-JP" dirty="0"/>
              <a:t>One Hot Counter</a:t>
            </a:r>
            <a:r>
              <a:rPr kumimoji="1" lang="ja-JP" altLang="en-US" dirty="0"/>
              <a:t>はこれが簡単にできます。今、それぞれの状態に対して状態＿</a:t>
            </a:r>
            <a:r>
              <a:rPr kumimoji="1" lang="en-US" altLang="ja-JP" dirty="0"/>
              <a:t>B</a:t>
            </a:r>
            <a:r>
              <a:rPr kumimoji="1" lang="ja-JP" altLang="en-US" dirty="0"/>
              <a:t>に対してそのビットの位置を定義します。例えば</a:t>
            </a:r>
            <a:r>
              <a:rPr kumimoji="1" lang="en-US" altLang="ja-JP" dirty="0"/>
              <a:t>FETCH</a:t>
            </a:r>
            <a:r>
              <a:rPr kumimoji="1" lang="ja-JP" altLang="en-US" dirty="0"/>
              <a:t>に対しては</a:t>
            </a:r>
            <a:r>
              <a:rPr kumimoji="1" lang="en-US" altLang="ja-JP" dirty="0" err="1"/>
              <a:t>FETCH_B</a:t>
            </a:r>
            <a:r>
              <a:rPr kumimoji="1" lang="ja-JP" altLang="en-US" dirty="0"/>
              <a:t>＝０、</a:t>
            </a:r>
            <a:r>
              <a:rPr kumimoji="1" lang="en-US" altLang="ja-JP" dirty="0"/>
              <a:t>DECODE</a:t>
            </a:r>
            <a:r>
              <a:rPr kumimoji="1" lang="ja-JP" altLang="en-US" dirty="0"/>
              <a:t>＿</a:t>
            </a:r>
            <a:r>
              <a:rPr kumimoji="1" lang="en-US" altLang="ja-JP" dirty="0"/>
              <a:t>B</a:t>
            </a:r>
            <a:r>
              <a:rPr kumimoji="1" lang="ja-JP" altLang="en-US" dirty="0"/>
              <a:t>＝１、</a:t>
            </a:r>
            <a:r>
              <a:rPr kumimoji="1" lang="en-US" altLang="ja-JP" dirty="0" err="1"/>
              <a:t>MEMADR</a:t>
            </a:r>
            <a:r>
              <a:rPr kumimoji="1" lang="ja-JP" altLang="en-US" dirty="0"/>
              <a:t>＿</a:t>
            </a:r>
            <a:r>
              <a:rPr kumimoji="1" lang="en-US" altLang="ja-JP" dirty="0"/>
              <a:t>B</a:t>
            </a:r>
            <a:r>
              <a:rPr kumimoji="1" lang="ja-JP" altLang="en-US" dirty="0"/>
              <a:t>＝２になります。このビット位置を</a:t>
            </a:r>
            <a:r>
              <a:rPr kumimoji="1" lang="en-US" altLang="ja-JP" dirty="0"/>
              <a:t>stat</a:t>
            </a:r>
            <a:r>
              <a:rPr kumimoji="1" lang="ja-JP" altLang="en-US" dirty="0"/>
              <a:t>の配列の中に入れてやれば、そのビットを切り出すことができます。</a:t>
            </a:r>
            <a:r>
              <a:rPr kumimoji="1" lang="en-US" altLang="ja-JP" dirty="0"/>
              <a:t>One</a:t>
            </a:r>
            <a:r>
              <a:rPr kumimoji="1" lang="ja-JP" altLang="en-US" dirty="0"/>
              <a:t> </a:t>
            </a:r>
            <a:r>
              <a:rPr kumimoji="1" lang="en-US" altLang="ja-JP" dirty="0"/>
              <a:t>Hot Counter</a:t>
            </a:r>
            <a:r>
              <a:rPr kumimoji="1" lang="ja-JP" altLang="en-US" dirty="0"/>
              <a:t>は、対応するビットが</a:t>
            </a:r>
            <a:r>
              <a:rPr kumimoji="1" lang="en-US" altLang="ja-JP" dirty="0"/>
              <a:t>1</a:t>
            </a:r>
            <a:r>
              <a:rPr kumimoji="1" lang="ja-JP" altLang="en-US" dirty="0"/>
              <a:t>ならば、状態マシンがその状態になっているので、判別が簡単にできます。例えば</a:t>
            </a:r>
            <a:r>
              <a:rPr kumimoji="1" lang="en-US" altLang="ja-JP" dirty="0"/>
              <a:t>stat[`</a:t>
            </a:r>
            <a:r>
              <a:rPr kumimoji="1" lang="en-US" altLang="ja-JP" dirty="0" err="1"/>
              <a:t>FETCH_B</a:t>
            </a:r>
            <a:r>
              <a:rPr kumimoji="1" lang="en-US" altLang="ja-JP" dirty="0"/>
              <a:t>]</a:t>
            </a:r>
            <a:r>
              <a:rPr kumimoji="1" lang="ja-JP" altLang="en-US" dirty="0"/>
              <a:t>が</a:t>
            </a:r>
            <a:r>
              <a:rPr kumimoji="1" lang="en-US" altLang="ja-JP" dirty="0"/>
              <a:t>1</a:t>
            </a:r>
            <a:r>
              <a:rPr kumimoji="1" lang="ja-JP" altLang="en-US" dirty="0"/>
              <a:t>ならば</a:t>
            </a:r>
            <a:r>
              <a:rPr kumimoji="1" lang="en-US" altLang="ja-JP" dirty="0"/>
              <a:t>FETCH</a:t>
            </a:r>
            <a:r>
              <a:rPr kumimoji="1" lang="ja-JP" altLang="en-US" dirty="0"/>
              <a:t>状態、</a:t>
            </a:r>
            <a:r>
              <a:rPr kumimoji="1" lang="en-US" altLang="ja-JP" dirty="0"/>
              <a:t>stat[`</a:t>
            </a:r>
            <a:r>
              <a:rPr kumimoji="1" lang="en-US" altLang="ja-JP" dirty="0" err="1"/>
              <a:t>DECODE_B</a:t>
            </a:r>
            <a:r>
              <a:rPr kumimoji="1" lang="en-US" altLang="ja-JP" dirty="0"/>
              <a:t>]</a:t>
            </a:r>
            <a:r>
              <a:rPr kumimoji="1" lang="ja-JP" altLang="en-US" dirty="0"/>
              <a:t>が</a:t>
            </a:r>
            <a:r>
              <a:rPr kumimoji="1" lang="en-US" altLang="ja-JP" dirty="0"/>
              <a:t>1</a:t>
            </a:r>
            <a:r>
              <a:rPr kumimoji="1" lang="ja-JP" altLang="en-US" dirty="0"/>
              <a:t>ならば</a:t>
            </a:r>
            <a:r>
              <a:rPr kumimoji="1" lang="en-US" altLang="ja-JP" dirty="0"/>
              <a:t>DECODE</a:t>
            </a:r>
            <a:r>
              <a:rPr kumimoji="1" lang="ja-JP" altLang="en-US" dirty="0"/>
              <a:t>状態になっていることが分かります。これを利用して、それぞれの動作を書きます。例えば、</a:t>
            </a:r>
            <a:r>
              <a:rPr kumimoji="1" lang="en-US" altLang="ja-JP" dirty="0"/>
              <a:t>FETCH</a:t>
            </a:r>
            <a:r>
              <a:rPr kumimoji="1" lang="ja-JP" altLang="en-US" dirty="0"/>
              <a:t>状態の時に命令レジスタにフェッチしてきた命令を蓄えるという記述を示します。</a:t>
            </a:r>
            <a:r>
              <a:rPr kumimoji="1" lang="en-US" altLang="ja-JP" dirty="0"/>
              <a:t>if(stat[`</a:t>
            </a:r>
            <a:r>
              <a:rPr kumimoji="1" lang="en-US" altLang="ja-JP" dirty="0" err="1"/>
              <a:t>FETCH_B</a:t>
            </a:r>
            <a:r>
              <a:rPr kumimoji="1" lang="en-US" altLang="ja-JP" dirty="0"/>
              <a:t>])</a:t>
            </a:r>
            <a:r>
              <a:rPr kumimoji="1" lang="ja-JP" altLang="en-US" dirty="0"/>
              <a:t>が成立すれば、状態が</a:t>
            </a:r>
            <a:r>
              <a:rPr kumimoji="1" lang="en-US" altLang="ja-JP" dirty="0"/>
              <a:t>FETCH</a:t>
            </a:r>
            <a:r>
              <a:rPr kumimoji="1" lang="ja-JP" altLang="en-US" dirty="0"/>
              <a:t>状態になっていることがわかるので、この時に呼んできた命令を</a:t>
            </a:r>
            <a:r>
              <a:rPr kumimoji="1" lang="en-US" altLang="ja-JP" dirty="0" err="1"/>
              <a:t>ir</a:t>
            </a:r>
            <a:r>
              <a:rPr kumimoji="1" lang="ja-JP" altLang="en-US" dirty="0"/>
              <a:t>に蓄えます。</a:t>
            </a:r>
          </a:p>
        </p:txBody>
      </p:sp>
      <p:sp>
        <p:nvSpPr>
          <p:cNvPr id="4" name="スライド番号プレースホルダー 3"/>
          <p:cNvSpPr>
            <a:spLocks noGrp="1"/>
          </p:cNvSpPr>
          <p:nvPr>
            <p:ph type="sldNum" sz="quarter" idx="10"/>
          </p:nvPr>
        </p:nvSpPr>
        <p:spPr/>
        <p:txBody>
          <a:bodyPr/>
          <a:lstStyle/>
          <a:p>
            <a:fld id="{119ABCA9-8227-449E-AD11-8E3E0612415B}" type="slidenum">
              <a:rPr kumimoji="1" lang="ja-JP" altLang="en-US" smtClean="0"/>
              <a:t>36</a:t>
            </a:fld>
            <a:endParaRPr kumimoji="1" lang="ja-JP" altLang="en-US"/>
          </a:p>
        </p:txBody>
      </p:sp>
    </p:spTree>
    <p:extLst>
      <p:ext uri="{BB962C8B-B14F-4D97-AF65-F5344CB8AC3E}">
        <p14:creationId xmlns:p14="http://schemas.microsoft.com/office/powerpoint/2010/main" val="37280043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では、ここで、マルチサイクル版の</a:t>
            </a:r>
            <a:r>
              <a:rPr kumimoji="1" lang="en-US" altLang="ja-JP" dirty="0"/>
              <a:t>RV32I</a:t>
            </a:r>
            <a:r>
              <a:rPr kumimoji="1" lang="ja-JP" altLang="en-US" dirty="0"/>
              <a:t>を動かしてみましょう。ここでは今まで何度か出て来た掛け算のプログラムを実行します。ややファイルも増えて複雑になるので、</a:t>
            </a:r>
            <a:r>
              <a:rPr kumimoji="1" lang="en-US" altLang="ja-JP" dirty="0" err="1"/>
              <a:t>Makefile</a:t>
            </a:r>
            <a:r>
              <a:rPr kumimoji="1" lang="ja-JP" altLang="en-US" dirty="0"/>
              <a:t>を用意しておきましたので使ってください。今までと違って命令の実行に複数サイクル掛かることがわかります。状態遷移を観察してください。ここでは実行が終わると自動的に表示が停止して、実行に掛かったクロック数と実行した命令数を表示するようになっています。一命令当たり掛かったクロック数をＣＰＩ（</a:t>
            </a:r>
            <a:r>
              <a:rPr kumimoji="1" lang="en-US" altLang="ja-JP" dirty="0"/>
              <a:t>Clock Cycles Per</a:t>
            </a:r>
            <a:r>
              <a:rPr kumimoji="1" lang="en-US" altLang="ja-JP" baseline="0" dirty="0"/>
              <a:t> Instruction)</a:t>
            </a:r>
            <a:r>
              <a:rPr kumimoji="1" lang="ja-JP" altLang="en-US" baseline="0" dirty="0"/>
              <a:t>と呼びます。ＣＰＩはいくつになるか計算してみてください。</a:t>
            </a:r>
            <a:endParaRPr kumimoji="1" lang="ja-JP" altLang="en-US" dirty="0"/>
          </a:p>
        </p:txBody>
      </p:sp>
      <p:sp>
        <p:nvSpPr>
          <p:cNvPr id="4" name="スライド番号プレースホルダー 3"/>
          <p:cNvSpPr>
            <a:spLocks noGrp="1"/>
          </p:cNvSpPr>
          <p:nvPr>
            <p:ph type="sldNum" sz="quarter" idx="10"/>
          </p:nvPr>
        </p:nvSpPr>
        <p:spPr/>
        <p:txBody>
          <a:bodyPr/>
          <a:lstStyle/>
          <a:p>
            <a:fld id="{119ABCA9-8227-449E-AD11-8E3E0612415B}" type="slidenum">
              <a:rPr kumimoji="1" lang="ja-JP" altLang="en-US" smtClean="0"/>
              <a:t>37</a:t>
            </a:fld>
            <a:endParaRPr kumimoji="1" lang="ja-JP" altLang="en-US"/>
          </a:p>
        </p:txBody>
      </p:sp>
    </p:spTree>
    <p:extLst>
      <p:ext uri="{BB962C8B-B14F-4D97-AF65-F5344CB8AC3E}">
        <p14:creationId xmlns:p14="http://schemas.microsoft.com/office/powerpoint/2010/main" val="231392787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ではマルチサイクル版の</a:t>
            </a:r>
            <a:r>
              <a:rPr kumimoji="1" lang="en-US" altLang="ja-JP" dirty="0"/>
              <a:t>Verilog</a:t>
            </a:r>
            <a:r>
              <a:rPr kumimoji="1" lang="ja-JP" altLang="en-US" dirty="0"/>
              <a:t>記述を紹介しましょう。</a:t>
            </a:r>
            <a:r>
              <a:rPr kumimoji="1" lang="en-US" altLang="ja-JP" dirty="0" err="1"/>
              <a:t>clk</a:t>
            </a:r>
            <a:r>
              <a:rPr kumimoji="1" lang="en-US" altLang="ja-JP" dirty="0"/>
              <a:t>, </a:t>
            </a:r>
            <a:r>
              <a:rPr kumimoji="1" lang="en-US" altLang="ja-JP" dirty="0" err="1"/>
              <a:t>rst_n</a:t>
            </a:r>
            <a:r>
              <a:rPr kumimoji="1" lang="ja-JP" altLang="en-US" dirty="0"/>
              <a:t>は今まで通りですが、</a:t>
            </a:r>
            <a:r>
              <a:rPr kumimoji="1" lang="en-US" altLang="ja-JP" dirty="0"/>
              <a:t>1</a:t>
            </a:r>
            <a:r>
              <a:rPr kumimoji="1" lang="ja-JP" altLang="en-US" dirty="0"/>
              <a:t>サイクル版と違ってメモリが一種類しかないので、インタフェースはむしろ簡単になっています。</a:t>
            </a:r>
            <a:r>
              <a:rPr kumimoji="1" lang="en-US" altLang="ja-JP" dirty="0" err="1"/>
              <a:t>readdata</a:t>
            </a:r>
            <a:r>
              <a:rPr kumimoji="1" lang="ja-JP" altLang="en-US" dirty="0"/>
              <a:t>はメモリからの入力、</a:t>
            </a:r>
            <a:r>
              <a:rPr kumimoji="1" lang="en-US" altLang="ja-JP" dirty="0" err="1"/>
              <a:t>adr</a:t>
            </a:r>
            <a:r>
              <a:rPr kumimoji="1" lang="ja-JP" altLang="en-US" dirty="0"/>
              <a:t>はメモリに対するアドレス、</a:t>
            </a:r>
            <a:r>
              <a:rPr kumimoji="1" lang="en-US" altLang="ja-JP" dirty="0" err="1"/>
              <a:t>writedata</a:t>
            </a:r>
            <a:r>
              <a:rPr kumimoji="1" lang="ja-JP" altLang="en-US" dirty="0"/>
              <a:t>はメモリへの書き込みデータです。これはレジスタファイルの出力レジスタ</a:t>
            </a:r>
            <a:r>
              <a:rPr kumimoji="1" lang="en-US" altLang="ja-JP" dirty="0"/>
              <a:t>reg2</a:t>
            </a:r>
            <a:r>
              <a:rPr kumimoji="1" lang="ja-JP" altLang="en-US" dirty="0"/>
              <a:t>を直接接続します。</a:t>
            </a:r>
            <a:r>
              <a:rPr kumimoji="1" lang="en-US" altLang="ja-JP" dirty="0"/>
              <a:t>we</a:t>
            </a:r>
            <a:r>
              <a:rPr kumimoji="1" lang="ja-JP" altLang="en-US" dirty="0" err="1"/>
              <a:t>はメ</a:t>
            </a:r>
            <a:r>
              <a:rPr kumimoji="1" lang="ja-JP" altLang="en-US" dirty="0"/>
              <a:t>モリの書き込み信号でこれを１にするとメモリへの書き込みが行われます。</a:t>
            </a:r>
          </a:p>
        </p:txBody>
      </p:sp>
      <p:sp>
        <p:nvSpPr>
          <p:cNvPr id="4" name="スライド番号プレースホルダー 3"/>
          <p:cNvSpPr>
            <a:spLocks noGrp="1"/>
          </p:cNvSpPr>
          <p:nvPr>
            <p:ph type="sldNum" sz="quarter" idx="10"/>
          </p:nvPr>
        </p:nvSpPr>
        <p:spPr/>
        <p:txBody>
          <a:bodyPr/>
          <a:lstStyle/>
          <a:p>
            <a:fld id="{119ABCA9-8227-449E-AD11-8E3E0612415B}" type="slidenum">
              <a:rPr kumimoji="1" lang="ja-JP" altLang="en-US" smtClean="0"/>
              <a:t>38</a:t>
            </a:fld>
            <a:endParaRPr kumimoji="1" lang="ja-JP" altLang="en-US"/>
          </a:p>
        </p:txBody>
      </p:sp>
    </p:spTree>
    <p:extLst>
      <p:ext uri="{BB962C8B-B14F-4D97-AF65-F5344CB8AC3E}">
        <p14:creationId xmlns:p14="http://schemas.microsoft.com/office/powerpoint/2010/main" val="66211405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マルチサイクル記述では、レジスタはプログラムカウンタ</a:t>
            </a:r>
            <a:r>
              <a:rPr kumimoji="1" lang="en-US" altLang="ja-JP" dirty="0"/>
              <a:t>pc,</a:t>
            </a:r>
            <a:r>
              <a:rPr kumimoji="1" lang="ja-JP" altLang="en-US" dirty="0"/>
              <a:t>命令レジスタ</a:t>
            </a:r>
            <a:r>
              <a:rPr kumimoji="1" lang="en-US" altLang="ja-JP" dirty="0" err="1"/>
              <a:t>ir</a:t>
            </a:r>
            <a:r>
              <a:rPr kumimoji="1" lang="en-US" altLang="ja-JP" dirty="0"/>
              <a:t>, </a:t>
            </a:r>
            <a:r>
              <a:rPr kumimoji="1" lang="ja-JP" altLang="en-US" dirty="0"/>
              <a:t>レジスタファイルの値を一時記憶する</a:t>
            </a:r>
            <a:r>
              <a:rPr kumimoji="1" lang="en-US" altLang="ja-JP" dirty="0"/>
              <a:t>reg1,reg2</a:t>
            </a:r>
            <a:r>
              <a:rPr kumimoji="1" lang="ja-JP" altLang="en-US" dirty="0"/>
              <a:t>、</a:t>
            </a:r>
            <a:r>
              <a:rPr kumimoji="1" lang="en-US" altLang="ja-JP" dirty="0" err="1"/>
              <a:t>ALU</a:t>
            </a:r>
            <a:r>
              <a:rPr kumimoji="1" lang="ja-JP" altLang="en-US" dirty="0"/>
              <a:t>の出力を一時記憶する</a:t>
            </a:r>
            <a:r>
              <a:rPr kumimoji="1" lang="en-US" altLang="ja-JP" dirty="0" err="1"/>
              <a:t>regalu</a:t>
            </a:r>
            <a:r>
              <a:rPr kumimoji="1" lang="ja-JP" altLang="en-US" dirty="0"/>
              <a:t>を定義します。これは図と同じ名前ですので対応を見てください。また、それぞれの信号線に名前を付けています。これも図と</a:t>
            </a:r>
            <a:r>
              <a:rPr kumimoji="1" lang="en-US" altLang="ja-JP" dirty="0"/>
              <a:t>Verilog</a:t>
            </a:r>
            <a:r>
              <a:rPr kumimoji="1" lang="ja-JP" altLang="en-US" dirty="0"/>
              <a:t>記述を一致しておきましたので、対応してください。</a:t>
            </a:r>
          </a:p>
        </p:txBody>
      </p:sp>
      <p:sp>
        <p:nvSpPr>
          <p:cNvPr id="4" name="スライド番号プレースホルダー 3"/>
          <p:cNvSpPr>
            <a:spLocks noGrp="1"/>
          </p:cNvSpPr>
          <p:nvPr>
            <p:ph type="sldNum" sz="quarter" idx="10"/>
          </p:nvPr>
        </p:nvSpPr>
        <p:spPr/>
        <p:txBody>
          <a:bodyPr/>
          <a:lstStyle/>
          <a:p>
            <a:fld id="{119ABCA9-8227-449E-AD11-8E3E0612415B}" type="slidenum">
              <a:rPr kumimoji="1" lang="ja-JP" altLang="en-US" smtClean="0"/>
              <a:t>39</a:t>
            </a:fld>
            <a:endParaRPr kumimoji="1" lang="ja-JP" altLang="en-US"/>
          </a:p>
        </p:txBody>
      </p:sp>
    </p:spTree>
    <p:extLst>
      <p:ext uri="{BB962C8B-B14F-4D97-AF65-F5344CB8AC3E}">
        <p14:creationId xmlns:p14="http://schemas.microsoft.com/office/powerpoint/2010/main" val="280482328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命令のデコードの部分です。これは今までとほとんど同じでしたが、命令は命令レジスタ</a:t>
            </a:r>
            <a:r>
              <a:rPr kumimoji="1" lang="en-US" altLang="ja-JP" dirty="0" err="1"/>
              <a:t>ir</a:t>
            </a:r>
            <a:r>
              <a:rPr kumimoji="1" lang="ja-JP" altLang="en-US" dirty="0"/>
              <a:t>に入っているので、そこから</a:t>
            </a:r>
            <a:r>
              <a:rPr kumimoji="1" lang="en-US" altLang="ja-JP" dirty="0"/>
              <a:t>opcode,</a:t>
            </a:r>
            <a:r>
              <a:rPr kumimoji="1" lang="ja-JP" altLang="en-US" dirty="0"/>
              <a:t>レジスタ、</a:t>
            </a:r>
            <a:r>
              <a:rPr kumimoji="1" lang="en-US" altLang="ja-JP" dirty="0"/>
              <a:t>func3,funct7, </a:t>
            </a:r>
            <a:r>
              <a:rPr kumimoji="1" lang="en-US" altLang="ja-JP" dirty="0" err="1"/>
              <a:t>imm</a:t>
            </a:r>
            <a:r>
              <a:rPr kumimoji="1" lang="ja-JP" altLang="en-US" dirty="0"/>
              <a:t>を切り出します。これもシングルサイクル版と同じです。</a:t>
            </a:r>
          </a:p>
        </p:txBody>
      </p:sp>
      <p:sp>
        <p:nvSpPr>
          <p:cNvPr id="4" name="スライド番号プレースホルダー 3"/>
          <p:cNvSpPr>
            <a:spLocks noGrp="1"/>
          </p:cNvSpPr>
          <p:nvPr>
            <p:ph type="sldNum" sz="quarter" idx="10"/>
          </p:nvPr>
        </p:nvSpPr>
        <p:spPr/>
        <p:txBody>
          <a:bodyPr/>
          <a:lstStyle/>
          <a:p>
            <a:fld id="{119ABCA9-8227-449E-AD11-8E3E0612415B}" type="slidenum">
              <a:rPr kumimoji="1" lang="ja-JP" altLang="en-US" smtClean="0"/>
              <a:t>40</a:t>
            </a:fld>
            <a:endParaRPr kumimoji="1" lang="ja-JP" altLang="en-US"/>
          </a:p>
        </p:txBody>
      </p:sp>
    </p:spTree>
    <p:extLst>
      <p:ext uri="{BB962C8B-B14F-4D97-AF65-F5344CB8AC3E}">
        <p14:creationId xmlns:p14="http://schemas.microsoft.com/office/powerpoint/2010/main" val="744833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a:t>
            </a:r>
            <a:r>
              <a:rPr kumimoji="1" lang="ja-JP" altLang="en-US" dirty="0"/>
              <a:t>サイクル版のクリティカルパスをなるべく均等に切る位置にレジスタを入れましょう。まず命令メモリから命令を読んでくる所、命令に従ってレジスタファイルから値を読む所、演算する所、データメモリからデータを読む所です。この場合、</a:t>
            </a:r>
            <a:r>
              <a:rPr kumimoji="1" lang="en-US" altLang="ja-JP" dirty="0" err="1"/>
              <a:t>lw</a:t>
            </a:r>
            <a:r>
              <a:rPr kumimoji="1" lang="ja-JP" altLang="en-US" dirty="0"/>
              <a:t>、</a:t>
            </a:r>
            <a:r>
              <a:rPr kumimoji="1" lang="en-US" altLang="ja-JP" dirty="0" err="1"/>
              <a:t>sw</a:t>
            </a:r>
            <a:r>
              <a:rPr kumimoji="1" lang="ja-JP" altLang="en-US" dirty="0"/>
              <a:t>命令では</a:t>
            </a:r>
            <a:r>
              <a:rPr kumimoji="1" lang="en-US" altLang="ja-JP" dirty="0"/>
              <a:t>4</a:t>
            </a:r>
            <a:r>
              <a:rPr kumimoji="1" lang="ja-JP" altLang="en-US" dirty="0"/>
              <a:t>クロック、他の命令では</a:t>
            </a:r>
            <a:r>
              <a:rPr kumimoji="1" lang="en-US" altLang="ja-JP" dirty="0"/>
              <a:t>3</a:t>
            </a:r>
            <a:r>
              <a:rPr kumimoji="1" lang="ja-JP" altLang="en-US" dirty="0"/>
              <a:t>クロック掛かりますが、クリティカルパスは短くなるため周波数は上がるはずです。またレジスタで中間結果を格納することにより、資源を共有することができます。ここでは命令メモリとデータメモリを共用させること、</a:t>
            </a:r>
            <a:r>
              <a:rPr kumimoji="1" lang="en-US" altLang="ja-JP" dirty="0"/>
              <a:t>PC</a:t>
            </a:r>
            <a:r>
              <a:rPr kumimoji="1" lang="ja-JP" altLang="en-US" dirty="0"/>
              <a:t>に４を加算する操作を</a:t>
            </a:r>
            <a:r>
              <a:rPr kumimoji="1" lang="en-US" altLang="ja-JP" dirty="0"/>
              <a:t>ALU</a:t>
            </a:r>
            <a:r>
              <a:rPr kumimoji="1" lang="ja-JP" altLang="en-US" dirty="0"/>
              <a:t>にやらせて、加算器を節約することを考えます。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5</a:t>
            </a:fld>
            <a:endParaRPr kumimoji="1" lang="ja-JP" altLang="en-US"/>
          </a:p>
        </p:txBody>
      </p:sp>
    </p:spTree>
    <p:extLst>
      <p:ext uri="{BB962C8B-B14F-4D97-AF65-F5344CB8AC3E}">
        <p14:creationId xmlns:p14="http://schemas.microsoft.com/office/powerpoint/2010/main" val="117325220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各種デコード信号もシングルサイクルと同じです。ここで注意点としては、これらの信号は</a:t>
            </a:r>
            <a:r>
              <a:rPr kumimoji="1" lang="en-US" altLang="ja-JP" dirty="0" err="1"/>
              <a:t>ir</a:t>
            </a:r>
            <a:r>
              <a:rPr kumimoji="1" lang="ja-JP" altLang="en-US" dirty="0"/>
              <a:t>中の命令をデコードしたため、そこに命令が留まる限り有効になってしまいます。実際にこれを利用する場合、原則として状態を示す信号と</a:t>
            </a:r>
            <a:r>
              <a:rPr kumimoji="1" lang="en-US" altLang="ja-JP" dirty="0"/>
              <a:t>AND</a:t>
            </a:r>
            <a:r>
              <a:rPr kumimoji="1" lang="ja-JP" altLang="en-US" dirty="0"/>
              <a:t>する必要があります。</a:t>
            </a:r>
            <a:r>
              <a:rPr kumimoji="1" lang="en-US" altLang="ja-JP" dirty="0" err="1"/>
              <a:t>ext</a:t>
            </a:r>
            <a:r>
              <a:rPr kumimoji="1" lang="en-US" altLang="ja-JP" dirty="0"/>
              <a:t>, we</a:t>
            </a:r>
            <a:r>
              <a:rPr kumimoji="1" lang="ja-JP" altLang="en-US" dirty="0"/>
              <a:t>がこの例です。</a:t>
            </a:r>
          </a:p>
        </p:txBody>
      </p:sp>
      <p:sp>
        <p:nvSpPr>
          <p:cNvPr id="4" name="スライド番号プレースホルダー 3"/>
          <p:cNvSpPr>
            <a:spLocks noGrp="1"/>
          </p:cNvSpPr>
          <p:nvPr>
            <p:ph type="sldNum" sz="quarter" idx="10"/>
          </p:nvPr>
        </p:nvSpPr>
        <p:spPr/>
        <p:txBody>
          <a:bodyPr/>
          <a:lstStyle/>
          <a:p>
            <a:fld id="{119ABCA9-8227-449E-AD11-8E3E0612415B}" type="slidenum">
              <a:rPr kumimoji="1" lang="ja-JP" altLang="en-US" smtClean="0"/>
              <a:t>41</a:t>
            </a:fld>
            <a:endParaRPr kumimoji="1" lang="ja-JP" altLang="en-US"/>
          </a:p>
        </p:txBody>
      </p:sp>
    </p:spTree>
    <p:extLst>
      <p:ext uri="{BB962C8B-B14F-4D97-AF65-F5344CB8AC3E}">
        <p14:creationId xmlns:p14="http://schemas.microsoft.com/office/powerpoint/2010/main" val="397234780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42</a:t>
            </a:fld>
            <a:endParaRPr kumimoji="1" lang="ja-JP" altLang="en-US"/>
          </a:p>
        </p:txBody>
      </p:sp>
    </p:spTree>
    <p:extLst>
      <p:ext uri="{BB962C8B-B14F-4D97-AF65-F5344CB8AC3E}">
        <p14:creationId xmlns:p14="http://schemas.microsoft.com/office/powerpoint/2010/main" val="229435108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43</a:t>
            </a:fld>
            <a:endParaRPr kumimoji="1" lang="ja-JP" altLang="en-US"/>
          </a:p>
        </p:txBody>
      </p:sp>
    </p:spTree>
    <p:extLst>
      <p:ext uri="{BB962C8B-B14F-4D97-AF65-F5344CB8AC3E}">
        <p14:creationId xmlns:p14="http://schemas.microsoft.com/office/powerpoint/2010/main" val="239523366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このように考えて作ったマルチサイクルのデータパスを図に示します。命令とデータは共用のメモリに入れておきます。取ってきた命令を蓄えておく命令レジスタ（</a:t>
            </a:r>
            <a:r>
              <a:rPr kumimoji="1" lang="en-US" altLang="ja-JP" dirty="0"/>
              <a:t>Instruction</a:t>
            </a:r>
            <a:r>
              <a:rPr kumimoji="1" lang="ja-JP" altLang="en-US" dirty="0"/>
              <a:t> </a:t>
            </a:r>
            <a:r>
              <a:rPr kumimoji="1" lang="en-US" altLang="ja-JP" dirty="0"/>
              <a:t>Register:</a:t>
            </a:r>
            <a:r>
              <a:rPr kumimoji="1" lang="ja-JP" altLang="en-US" dirty="0"/>
              <a:t> </a:t>
            </a:r>
            <a:r>
              <a:rPr kumimoji="1" lang="en-US" altLang="ja-JP" dirty="0" err="1"/>
              <a:t>ir</a:t>
            </a:r>
            <a:r>
              <a:rPr kumimoji="1" lang="en-US" altLang="ja-JP" dirty="0"/>
              <a:t>)</a:t>
            </a:r>
            <a:r>
              <a:rPr kumimoji="1" lang="ja-JP" altLang="en-US" dirty="0"/>
              <a:t>を設けます。次にレジスタファイルから読んできたデータを蓄える</a:t>
            </a:r>
            <a:r>
              <a:rPr kumimoji="1" lang="en-US" altLang="ja-JP" dirty="0"/>
              <a:t>reg1, reg2, </a:t>
            </a:r>
            <a:r>
              <a:rPr kumimoji="1" lang="ja-JP" altLang="en-US" dirty="0"/>
              <a:t>計算結果を蓄える</a:t>
            </a:r>
            <a:r>
              <a:rPr kumimoji="1" lang="en-US" altLang="ja-JP" dirty="0" err="1"/>
              <a:t>regalu</a:t>
            </a:r>
            <a:r>
              <a:rPr kumimoji="1" lang="ja-JP" altLang="en-US" dirty="0"/>
              <a:t>を入れます。メモリの共用のためにアドレスにマルチプレクサを入れます。また、</a:t>
            </a:r>
            <a:r>
              <a:rPr kumimoji="1" lang="en-US" altLang="ja-JP" dirty="0"/>
              <a:t>PC</a:t>
            </a:r>
            <a:r>
              <a:rPr kumimoji="1" lang="ja-JP" altLang="en-US" dirty="0"/>
              <a:t>＋４を計算するために、</a:t>
            </a:r>
            <a:r>
              <a:rPr kumimoji="1" lang="en-US" altLang="ja-JP" dirty="0"/>
              <a:t>ALU</a:t>
            </a:r>
            <a:r>
              <a:rPr kumimoji="1" lang="ja-JP" altLang="en-US" dirty="0"/>
              <a:t>の</a:t>
            </a:r>
            <a:r>
              <a:rPr kumimoji="1" lang="en-US" altLang="ja-JP" dirty="0"/>
              <a:t>B</a:t>
            </a:r>
            <a:r>
              <a:rPr kumimoji="1" lang="ja-JP" altLang="en-US" dirty="0"/>
              <a:t>入力のマルチプレクサを拡張します。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44</a:t>
            </a:fld>
            <a:endParaRPr kumimoji="1" lang="ja-JP" altLang="en-US"/>
          </a:p>
        </p:txBody>
      </p:sp>
    </p:spTree>
    <p:extLst>
      <p:ext uri="{BB962C8B-B14F-4D97-AF65-F5344CB8AC3E}">
        <p14:creationId xmlns:p14="http://schemas.microsoft.com/office/powerpoint/2010/main" val="83620284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このように考えて作ったマルチサイクルのデータパスを図に示します。命令とデータは共用のメモリに入れておきます。取ってきた命令を蓄えておく命令レジスタ（</a:t>
            </a:r>
            <a:r>
              <a:rPr kumimoji="1" lang="en-US" altLang="ja-JP" dirty="0"/>
              <a:t>Instruction</a:t>
            </a:r>
            <a:r>
              <a:rPr kumimoji="1" lang="ja-JP" altLang="en-US" dirty="0"/>
              <a:t> </a:t>
            </a:r>
            <a:r>
              <a:rPr kumimoji="1" lang="en-US" altLang="ja-JP" dirty="0"/>
              <a:t>Register:</a:t>
            </a:r>
            <a:r>
              <a:rPr kumimoji="1" lang="ja-JP" altLang="en-US" dirty="0"/>
              <a:t> </a:t>
            </a:r>
            <a:r>
              <a:rPr kumimoji="1" lang="en-US" altLang="ja-JP" dirty="0" err="1"/>
              <a:t>ir</a:t>
            </a:r>
            <a:r>
              <a:rPr kumimoji="1" lang="en-US" altLang="ja-JP" dirty="0"/>
              <a:t>)</a:t>
            </a:r>
            <a:r>
              <a:rPr kumimoji="1" lang="ja-JP" altLang="en-US" dirty="0"/>
              <a:t>を設けます。次にレジスタファイルから読んできたデータを蓄える</a:t>
            </a:r>
            <a:r>
              <a:rPr kumimoji="1" lang="en-US" altLang="ja-JP" dirty="0"/>
              <a:t>reg1, reg2, </a:t>
            </a:r>
            <a:r>
              <a:rPr kumimoji="1" lang="ja-JP" altLang="en-US" dirty="0"/>
              <a:t>計算結果を蓄える</a:t>
            </a:r>
            <a:r>
              <a:rPr kumimoji="1" lang="en-US" altLang="ja-JP" dirty="0" err="1"/>
              <a:t>regalu</a:t>
            </a:r>
            <a:r>
              <a:rPr kumimoji="1" lang="ja-JP" altLang="en-US" dirty="0"/>
              <a:t>を入れます。メモリの共用のためにアドレスにマルチプレクサを入れます。また、</a:t>
            </a:r>
            <a:r>
              <a:rPr kumimoji="1" lang="en-US" altLang="ja-JP" dirty="0"/>
              <a:t>PC</a:t>
            </a:r>
            <a:r>
              <a:rPr kumimoji="1" lang="ja-JP" altLang="en-US" dirty="0"/>
              <a:t>＋４を計算するために、</a:t>
            </a:r>
            <a:r>
              <a:rPr kumimoji="1" lang="en-US" altLang="ja-JP" dirty="0"/>
              <a:t>ALU</a:t>
            </a:r>
            <a:r>
              <a:rPr kumimoji="1" lang="ja-JP" altLang="en-US" dirty="0"/>
              <a:t>の</a:t>
            </a:r>
            <a:r>
              <a:rPr kumimoji="1" lang="en-US" altLang="ja-JP" dirty="0"/>
              <a:t>B</a:t>
            </a:r>
            <a:r>
              <a:rPr kumimoji="1" lang="ja-JP" altLang="en-US" dirty="0"/>
              <a:t>入力のマルチプレクサを拡張します。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45</a:t>
            </a:fld>
            <a:endParaRPr kumimoji="1" lang="ja-JP" altLang="en-US"/>
          </a:p>
        </p:txBody>
      </p:sp>
    </p:spTree>
    <p:extLst>
      <p:ext uri="{BB962C8B-B14F-4D97-AF65-F5344CB8AC3E}">
        <p14:creationId xmlns:p14="http://schemas.microsoft.com/office/powerpoint/2010/main" val="317487776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このように考えて作ったマルチサイクルのデータパスを図に示します。命令とデータは共用のメモリに入れておきます。取ってきた命令を蓄えておく命令レジスタ（</a:t>
            </a:r>
            <a:r>
              <a:rPr kumimoji="1" lang="en-US" altLang="ja-JP" dirty="0"/>
              <a:t>Instruction</a:t>
            </a:r>
            <a:r>
              <a:rPr kumimoji="1" lang="ja-JP" altLang="en-US" dirty="0"/>
              <a:t> </a:t>
            </a:r>
            <a:r>
              <a:rPr kumimoji="1" lang="en-US" altLang="ja-JP" dirty="0"/>
              <a:t>Register:</a:t>
            </a:r>
            <a:r>
              <a:rPr kumimoji="1" lang="ja-JP" altLang="en-US" dirty="0"/>
              <a:t> </a:t>
            </a:r>
            <a:r>
              <a:rPr kumimoji="1" lang="en-US" altLang="ja-JP" dirty="0" err="1"/>
              <a:t>ir</a:t>
            </a:r>
            <a:r>
              <a:rPr kumimoji="1" lang="en-US" altLang="ja-JP" dirty="0"/>
              <a:t>)</a:t>
            </a:r>
            <a:r>
              <a:rPr kumimoji="1" lang="ja-JP" altLang="en-US" dirty="0"/>
              <a:t>を設けます。次にレジスタファイルから読んできたデータを蓄える</a:t>
            </a:r>
            <a:r>
              <a:rPr kumimoji="1" lang="en-US" altLang="ja-JP" dirty="0"/>
              <a:t>reg1, reg2, </a:t>
            </a:r>
            <a:r>
              <a:rPr kumimoji="1" lang="ja-JP" altLang="en-US" dirty="0"/>
              <a:t>計算結果を蓄える</a:t>
            </a:r>
            <a:r>
              <a:rPr kumimoji="1" lang="en-US" altLang="ja-JP" dirty="0" err="1"/>
              <a:t>regalu</a:t>
            </a:r>
            <a:r>
              <a:rPr kumimoji="1" lang="ja-JP" altLang="en-US" dirty="0"/>
              <a:t>を入れます。メモリの共用のためにアドレスにマルチプレクサを入れます。また、</a:t>
            </a:r>
            <a:r>
              <a:rPr kumimoji="1" lang="en-US" altLang="ja-JP" dirty="0"/>
              <a:t>PC</a:t>
            </a:r>
            <a:r>
              <a:rPr kumimoji="1" lang="ja-JP" altLang="en-US" dirty="0"/>
              <a:t>＋４を計算するために、</a:t>
            </a:r>
            <a:r>
              <a:rPr kumimoji="1" lang="en-US" altLang="ja-JP" dirty="0"/>
              <a:t>ALU</a:t>
            </a:r>
            <a:r>
              <a:rPr kumimoji="1" lang="ja-JP" altLang="en-US" dirty="0"/>
              <a:t>の</a:t>
            </a:r>
            <a:r>
              <a:rPr kumimoji="1" lang="en-US" altLang="ja-JP" dirty="0"/>
              <a:t>B</a:t>
            </a:r>
            <a:r>
              <a:rPr kumimoji="1" lang="ja-JP" altLang="en-US" dirty="0"/>
              <a:t>入力のマルチプレクサを拡張します。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46</a:t>
            </a:fld>
            <a:endParaRPr kumimoji="1" lang="ja-JP" altLang="en-US"/>
          </a:p>
        </p:txBody>
      </p:sp>
    </p:spTree>
    <p:extLst>
      <p:ext uri="{BB962C8B-B14F-4D97-AF65-F5344CB8AC3E}">
        <p14:creationId xmlns:p14="http://schemas.microsoft.com/office/powerpoint/2010/main" val="224385287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このように考えて作ったマルチサイクルのデータパスを図に示します。命令とデータは共用のメモリに入れておきます。取ってきた命令を蓄えておく命令レジスタ（</a:t>
            </a:r>
            <a:r>
              <a:rPr kumimoji="1" lang="en-US" altLang="ja-JP" dirty="0"/>
              <a:t>Instruction</a:t>
            </a:r>
            <a:r>
              <a:rPr kumimoji="1" lang="ja-JP" altLang="en-US" dirty="0"/>
              <a:t> </a:t>
            </a:r>
            <a:r>
              <a:rPr kumimoji="1" lang="en-US" altLang="ja-JP" dirty="0"/>
              <a:t>Register:</a:t>
            </a:r>
            <a:r>
              <a:rPr kumimoji="1" lang="ja-JP" altLang="en-US" dirty="0"/>
              <a:t> </a:t>
            </a:r>
            <a:r>
              <a:rPr kumimoji="1" lang="en-US" altLang="ja-JP" dirty="0" err="1"/>
              <a:t>ir</a:t>
            </a:r>
            <a:r>
              <a:rPr kumimoji="1" lang="en-US" altLang="ja-JP" dirty="0"/>
              <a:t>)</a:t>
            </a:r>
            <a:r>
              <a:rPr kumimoji="1" lang="ja-JP" altLang="en-US" dirty="0"/>
              <a:t>を設けます。次にレジスタファイルから読んできたデータを蓄える</a:t>
            </a:r>
            <a:r>
              <a:rPr kumimoji="1" lang="en-US" altLang="ja-JP" dirty="0"/>
              <a:t>reg1, reg2, </a:t>
            </a:r>
            <a:r>
              <a:rPr kumimoji="1" lang="ja-JP" altLang="en-US" dirty="0"/>
              <a:t>計算結果を蓄える</a:t>
            </a:r>
            <a:r>
              <a:rPr kumimoji="1" lang="en-US" altLang="ja-JP" dirty="0" err="1"/>
              <a:t>regalu</a:t>
            </a:r>
            <a:r>
              <a:rPr kumimoji="1" lang="ja-JP" altLang="en-US" dirty="0"/>
              <a:t>を入れます。メモリの共用のためにアドレスにマルチプレクサを入れます。また、</a:t>
            </a:r>
            <a:r>
              <a:rPr kumimoji="1" lang="en-US" altLang="ja-JP" dirty="0"/>
              <a:t>PC</a:t>
            </a:r>
            <a:r>
              <a:rPr kumimoji="1" lang="ja-JP" altLang="en-US" dirty="0"/>
              <a:t>＋４を計算するために、</a:t>
            </a:r>
            <a:r>
              <a:rPr kumimoji="1" lang="en-US" altLang="ja-JP" dirty="0"/>
              <a:t>ALU</a:t>
            </a:r>
            <a:r>
              <a:rPr kumimoji="1" lang="ja-JP" altLang="en-US" dirty="0"/>
              <a:t>の</a:t>
            </a:r>
            <a:r>
              <a:rPr kumimoji="1" lang="en-US" altLang="ja-JP" dirty="0"/>
              <a:t>B</a:t>
            </a:r>
            <a:r>
              <a:rPr kumimoji="1" lang="ja-JP" altLang="en-US" dirty="0"/>
              <a:t>入力のマルチプレクサを拡張します。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47</a:t>
            </a:fld>
            <a:endParaRPr kumimoji="1" lang="ja-JP" altLang="en-US"/>
          </a:p>
        </p:txBody>
      </p:sp>
    </p:spTree>
    <p:extLst>
      <p:ext uri="{BB962C8B-B14F-4D97-AF65-F5344CB8AC3E}">
        <p14:creationId xmlns:p14="http://schemas.microsoft.com/office/powerpoint/2010/main" val="284254308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さて、今まで状態遷移の定義をする場合に生のデータを書いてきましたが、これだと状態を一つ増やす度に多数の行の変更が必要です。このため、普通</a:t>
            </a:r>
            <a:r>
              <a:rPr kumimoji="1" lang="en-US" altLang="ja-JP" dirty="0"/>
              <a:t>One hot counter</a:t>
            </a:r>
            <a:r>
              <a:rPr kumimoji="1" lang="ja-JP" altLang="en-US" dirty="0"/>
              <a:t>を使う場合は、まずビットの位置に相当する定義をしてしまい、それからその分ビットをシフトする、という定義の方法を使います。このようにすれば、状態数の変更が簡単にできます。まず</a:t>
            </a:r>
            <a:r>
              <a:rPr kumimoji="1" lang="en-US" altLang="ja-JP" dirty="0"/>
              <a:t>SN</a:t>
            </a:r>
            <a:r>
              <a:rPr kumimoji="1" lang="ja-JP" altLang="en-US" dirty="0"/>
              <a:t>を修正し、その数にあった状態を定義・削除してやれば良いです。演習問題をやる時に状態を付け加える必要がある場合、この方法を取ると便利です。</a:t>
            </a:r>
          </a:p>
        </p:txBody>
      </p:sp>
      <p:sp>
        <p:nvSpPr>
          <p:cNvPr id="4" name="スライド番号プレースホルダー 3"/>
          <p:cNvSpPr>
            <a:spLocks noGrp="1"/>
          </p:cNvSpPr>
          <p:nvPr>
            <p:ph type="sldNum" sz="quarter" idx="10"/>
          </p:nvPr>
        </p:nvSpPr>
        <p:spPr/>
        <p:txBody>
          <a:bodyPr/>
          <a:lstStyle/>
          <a:p>
            <a:fld id="{119ABCA9-8227-449E-AD11-8E3E0612415B}" type="slidenum">
              <a:rPr kumimoji="1" lang="ja-JP" altLang="en-US" smtClean="0"/>
              <a:t>48</a:t>
            </a:fld>
            <a:endParaRPr kumimoji="1" lang="ja-JP" altLang="en-US"/>
          </a:p>
        </p:txBody>
      </p:sp>
    </p:spTree>
    <p:extLst>
      <p:ext uri="{BB962C8B-B14F-4D97-AF65-F5344CB8AC3E}">
        <p14:creationId xmlns:p14="http://schemas.microsoft.com/office/powerpoint/2010/main" val="52883006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ではこの辺でマルチサイクル版をまとめておきます。</a:t>
            </a:r>
          </a:p>
        </p:txBody>
      </p:sp>
      <p:sp>
        <p:nvSpPr>
          <p:cNvPr id="4" name="スライド番号プレースホルダー 3"/>
          <p:cNvSpPr>
            <a:spLocks noGrp="1"/>
          </p:cNvSpPr>
          <p:nvPr>
            <p:ph type="sldNum" sz="quarter" idx="10"/>
          </p:nvPr>
        </p:nvSpPr>
        <p:spPr/>
        <p:txBody>
          <a:bodyPr/>
          <a:lstStyle/>
          <a:p>
            <a:fld id="{318AAB51-D267-4CFF-8A3B-FE5BF83CF6EC}" type="slidenum">
              <a:rPr lang="en-US" altLang="ja-JP" smtClean="0"/>
              <a:pPr/>
              <a:t>49</a:t>
            </a:fld>
            <a:endParaRPr lang="en-US" altLang="ja-JP"/>
          </a:p>
        </p:txBody>
      </p:sp>
    </p:spTree>
    <p:extLst>
      <p:ext uri="{BB962C8B-B14F-4D97-AF65-F5344CB8AC3E}">
        <p14:creationId xmlns:p14="http://schemas.microsoft.com/office/powerpoint/2010/main" val="43686777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次にシングルサイクル版とマルチサイクル版のどちらのマイクロアーキテクチャが有利なのかを評価しましょう。ここでは性能とハードウェア量を簡単に見積もって比較しましょう。本格的な評価は論理合成をやった後で、多分来年のコンピュータアーキテクチャになると思います。</a:t>
            </a:r>
          </a:p>
        </p:txBody>
      </p:sp>
      <p:sp>
        <p:nvSpPr>
          <p:cNvPr id="4" name="スライド番号プレースホルダー 3"/>
          <p:cNvSpPr>
            <a:spLocks noGrp="1"/>
          </p:cNvSpPr>
          <p:nvPr>
            <p:ph type="sldNum" sz="quarter" idx="10"/>
          </p:nvPr>
        </p:nvSpPr>
        <p:spPr/>
        <p:txBody>
          <a:bodyPr/>
          <a:lstStyle/>
          <a:p>
            <a:fld id="{318AAB51-D267-4CFF-8A3B-FE5BF83CF6EC}" type="slidenum">
              <a:rPr lang="en-US" altLang="ja-JP" smtClean="0"/>
              <a:pPr/>
              <a:t>50</a:t>
            </a:fld>
            <a:endParaRPr lang="en-US" altLang="ja-JP"/>
          </a:p>
        </p:txBody>
      </p:sp>
    </p:spTree>
    <p:extLst>
      <p:ext uri="{BB962C8B-B14F-4D97-AF65-F5344CB8AC3E}">
        <p14:creationId xmlns:p14="http://schemas.microsoft.com/office/powerpoint/2010/main" val="25641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このように考えて作ったマルチサイクルのデータパスを図に示します。命令とデータは共用のメモリに入れておきます。取ってきた命令を蓄えておく命令レジスタ（</a:t>
            </a:r>
            <a:r>
              <a:rPr kumimoji="1" lang="en-US" altLang="ja-JP" dirty="0"/>
              <a:t>Instruction</a:t>
            </a:r>
            <a:r>
              <a:rPr kumimoji="1" lang="ja-JP" altLang="en-US" dirty="0"/>
              <a:t> </a:t>
            </a:r>
            <a:r>
              <a:rPr kumimoji="1" lang="en-US" altLang="ja-JP" dirty="0"/>
              <a:t>Register:</a:t>
            </a:r>
            <a:r>
              <a:rPr kumimoji="1" lang="ja-JP" altLang="en-US" dirty="0"/>
              <a:t> </a:t>
            </a:r>
            <a:r>
              <a:rPr kumimoji="1" lang="en-US" altLang="ja-JP" dirty="0" err="1"/>
              <a:t>ir</a:t>
            </a:r>
            <a:r>
              <a:rPr kumimoji="1" lang="en-US" altLang="ja-JP" dirty="0"/>
              <a:t>)</a:t>
            </a:r>
            <a:r>
              <a:rPr kumimoji="1" lang="ja-JP" altLang="en-US" dirty="0"/>
              <a:t>を設けます。次にレジスタファイルから読んできたデータを蓄える</a:t>
            </a:r>
            <a:r>
              <a:rPr kumimoji="1" lang="en-US" altLang="ja-JP" dirty="0"/>
              <a:t>reg1, reg2, </a:t>
            </a:r>
            <a:r>
              <a:rPr kumimoji="1" lang="ja-JP" altLang="en-US" dirty="0"/>
              <a:t>計算結果を蓄える</a:t>
            </a:r>
            <a:r>
              <a:rPr kumimoji="1" lang="en-US" altLang="ja-JP" dirty="0" err="1"/>
              <a:t>regalu</a:t>
            </a:r>
            <a:r>
              <a:rPr kumimoji="1" lang="ja-JP" altLang="en-US" dirty="0"/>
              <a:t>を入れます。メモリの共用のためにアドレスにマルチプレクサを入れます。また、</a:t>
            </a:r>
            <a:r>
              <a:rPr kumimoji="1" lang="en-US" altLang="ja-JP" dirty="0"/>
              <a:t>PC</a:t>
            </a:r>
            <a:r>
              <a:rPr kumimoji="1" lang="ja-JP" altLang="en-US" dirty="0"/>
              <a:t>＋４を計算するために、</a:t>
            </a:r>
            <a:r>
              <a:rPr kumimoji="1" lang="en-US" altLang="ja-JP" dirty="0"/>
              <a:t>ALU</a:t>
            </a:r>
            <a:r>
              <a:rPr kumimoji="1" lang="ja-JP" altLang="en-US" dirty="0"/>
              <a:t>の</a:t>
            </a:r>
            <a:r>
              <a:rPr kumimoji="1" lang="en-US" altLang="ja-JP" dirty="0"/>
              <a:t>B</a:t>
            </a:r>
            <a:r>
              <a:rPr kumimoji="1" lang="ja-JP" altLang="en-US" dirty="0"/>
              <a:t>入力のマルチプレクサを拡張します。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6</a:t>
            </a:fld>
            <a:endParaRPr kumimoji="1" lang="ja-JP" altLang="en-US"/>
          </a:p>
        </p:txBody>
      </p:sp>
    </p:spTree>
    <p:extLst>
      <p:ext uri="{BB962C8B-B14F-4D97-AF65-F5344CB8AC3E}">
        <p14:creationId xmlns:p14="http://schemas.microsoft.com/office/powerpoint/2010/main" val="315253866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では、次に性能の評価についての一般的な方法を学びます。</a:t>
            </a:r>
            <a:r>
              <a:rPr kumimoji="1" lang="en-US" altLang="ja-JP" dirty="0"/>
              <a:t>CPU</a:t>
            </a:r>
            <a:r>
              <a:rPr kumimoji="1" lang="ja-JP" altLang="en-US" dirty="0"/>
              <a:t>の性能は、</a:t>
            </a:r>
            <a:r>
              <a:rPr kumimoji="1" lang="en-US" altLang="ja-JP" dirty="0"/>
              <a:t>CPU</a:t>
            </a:r>
            <a:r>
              <a:rPr kumimoji="1" lang="ja-JP" altLang="en-US" dirty="0"/>
              <a:t>があるプログラムを実行した際の実行時間の逆数です。実行時間が短い方が性能が高いのでこれは当たり前かと思います。実際のコンピュータでは</a:t>
            </a:r>
            <a:r>
              <a:rPr kumimoji="1" lang="en-US" altLang="ja-JP" dirty="0"/>
              <a:t>Operating</a:t>
            </a:r>
            <a:r>
              <a:rPr kumimoji="1" lang="ja-JP" altLang="en-US" dirty="0"/>
              <a:t> </a:t>
            </a:r>
            <a:r>
              <a:rPr kumimoji="1" lang="en-US" altLang="ja-JP" dirty="0"/>
              <a:t>System</a:t>
            </a:r>
            <a:r>
              <a:rPr kumimoji="1" lang="ja-JP" altLang="en-US" dirty="0"/>
              <a:t>（</a:t>
            </a:r>
            <a:r>
              <a:rPr kumimoji="1" lang="en-US" altLang="ja-JP" dirty="0"/>
              <a:t>OS)</a:t>
            </a:r>
            <a:r>
              <a:rPr kumimoji="1" lang="ja-JP" altLang="en-US" dirty="0"/>
              <a:t>が走って実行中にもジョブが切り替わりますが、この影響が入ると困るので、</a:t>
            </a:r>
            <a:r>
              <a:rPr kumimoji="1" lang="en-US" altLang="ja-JP" dirty="0"/>
              <a:t>CPU</a:t>
            </a:r>
            <a:r>
              <a:rPr kumimoji="1" lang="ja-JP" altLang="en-US" dirty="0"/>
              <a:t>が単一のジョブを</a:t>
            </a:r>
            <a:r>
              <a:rPr kumimoji="1" lang="en-US" altLang="ja-JP" dirty="0"/>
              <a:t>OS</a:t>
            </a:r>
            <a:r>
              <a:rPr kumimoji="1" lang="ja-JP" altLang="en-US" dirty="0"/>
              <a:t>の介入なしに実行した場合の実行時間（</a:t>
            </a:r>
            <a:r>
              <a:rPr kumimoji="1" lang="en-US" altLang="ja-JP" dirty="0"/>
              <a:t>CPU</a:t>
            </a:r>
            <a:r>
              <a:rPr kumimoji="1" lang="ja-JP" altLang="en-US" dirty="0"/>
              <a:t>実行時間：</a:t>
            </a:r>
            <a:r>
              <a:rPr kumimoji="1" lang="en-US" altLang="ja-JP" dirty="0" err="1"/>
              <a:t>CPUTime</a:t>
            </a:r>
            <a:r>
              <a:rPr kumimoji="1" lang="en-US" altLang="ja-JP" dirty="0"/>
              <a:t>)</a:t>
            </a:r>
            <a:r>
              <a:rPr kumimoji="1" lang="ja-JP" altLang="en-US" dirty="0"/>
              <a:t>を測ります。今まで紹介してきたように、</a:t>
            </a:r>
            <a:r>
              <a:rPr kumimoji="1" lang="en-US" altLang="ja-JP" dirty="0"/>
              <a:t>CPU</a:t>
            </a:r>
            <a:r>
              <a:rPr kumimoji="1" lang="ja-JP" altLang="en-US" dirty="0"/>
              <a:t>は単一のシステムクロックに同期して動くと考えて良いので、</a:t>
            </a:r>
            <a:r>
              <a:rPr kumimoji="1" lang="en-US" altLang="ja-JP" dirty="0"/>
              <a:t>CPU</a:t>
            </a:r>
            <a:r>
              <a:rPr kumimoji="1" lang="en-US" altLang="ja-JP" baseline="0" dirty="0"/>
              <a:t> Time</a:t>
            </a:r>
            <a:r>
              <a:rPr kumimoji="1" lang="ja-JP" altLang="en-US" baseline="0" dirty="0"/>
              <a:t>はプログラム実行時のサイクル数</a:t>
            </a:r>
            <a:r>
              <a:rPr kumimoji="1" lang="en-US" altLang="ja-JP" baseline="0" dirty="0"/>
              <a:t>×</a:t>
            </a:r>
            <a:r>
              <a:rPr kumimoji="1" lang="ja-JP" altLang="en-US" baseline="0" dirty="0"/>
              <a:t>クロック周期で表されます。クロック周期とはクロックが立ち上がってから次に立ち上がるまでの時間で、この逆数がクロック周波数です。プログラム実行時のサイクル数は、実行した命令数</a:t>
            </a:r>
            <a:r>
              <a:rPr kumimoji="1" lang="en-US" altLang="ja-JP" baseline="0" dirty="0"/>
              <a:t>×</a:t>
            </a:r>
            <a:r>
              <a:rPr kumimoji="1" lang="ja-JP" altLang="en-US" baseline="0" dirty="0"/>
              <a:t>平均</a:t>
            </a:r>
            <a:r>
              <a:rPr kumimoji="1" lang="en-US" altLang="ja-JP" baseline="0" dirty="0"/>
              <a:t>CPI</a:t>
            </a:r>
            <a:r>
              <a:rPr kumimoji="1" lang="ja-JP" altLang="en-US" baseline="0" dirty="0"/>
              <a:t>（</a:t>
            </a:r>
            <a:r>
              <a:rPr kumimoji="1" lang="en-US" altLang="ja-JP" baseline="0" dirty="0"/>
              <a:t>Clock cycles Per Instruction)</a:t>
            </a:r>
            <a:r>
              <a:rPr kumimoji="1" lang="ja-JP" altLang="en-US" baseline="0" dirty="0"/>
              <a:t>に分解されます。</a:t>
            </a:r>
            <a:r>
              <a:rPr kumimoji="1" lang="en-US" altLang="ja-JP" baseline="0" dirty="0"/>
              <a:t>CPI</a:t>
            </a:r>
            <a:r>
              <a:rPr kumimoji="1" lang="ja-JP" altLang="en-US" baseline="0" dirty="0"/>
              <a:t>は一命令が実行するのに要する</a:t>
            </a:r>
            <a:r>
              <a:rPr kumimoji="1" lang="ja-JP" altLang="en-US" baseline="0"/>
              <a:t>クロック数で、</a:t>
            </a:r>
            <a:r>
              <a:rPr kumimoji="1" lang="en-US" altLang="ja-JP" baseline="0"/>
              <a:t>1</a:t>
            </a:r>
            <a:r>
              <a:rPr kumimoji="1" lang="ja-JP" altLang="en-US" baseline="0" dirty="0"/>
              <a:t>サイクル版では全部</a:t>
            </a:r>
            <a:r>
              <a:rPr kumimoji="1" lang="en-US" altLang="ja-JP" baseline="0" dirty="0"/>
              <a:t>1</a:t>
            </a:r>
            <a:r>
              <a:rPr kumimoji="1" lang="ja-JP" altLang="en-US" baseline="0" dirty="0"/>
              <a:t>ですが、マルチサイクル版では命令毎に違っています。このため、一つのプログラムを動かした場合の平均</a:t>
            </a:r>
            <a:r>
              <a:rPr kumimoji="1" lang="en-US" altLang="ja-JP" baseline="0" dirty="0"/>
              <a:t>CPI</a:t>
            </a:r>
            <a:r>
              <a:rPr kumimoji="1" lang="ja-JP" altLang="en-US" baseline="0" dirty="0"/>
              <a:t>は、プログラムの種類によって変わります。つまり実行時間の長い命令を多数含んでいるプログラムでは平均</a:t>
            </a:r>
            <a:r>
              <a:rPr kumimoji="1" lang="en-US" altLang="ja-JP" baseline="0" dirty="0"/>
              <a:t>CPI</a:t>
            </a:r>
            <a:r>
              <a:rPr kumimoji="1" lang="ja-JP" altLang="en-US" baseline="0" dirty="0"/>
              <a:t>は長くなります。もちろんコンパイラにも依存します。</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F15FCA4D-C1A4-48BA-80E5-5E1BC677F13F}" type="slidenum">
              <a:rPr lang="en-US" altLang="ja-JP" smtClean="0"/>
              <a:pPr>
                <a:defRPr/>
              </a:pPr>
              <a:t>51</a:t>
            </a:fld>
            <a:endParaRPr lang="en-US" altLang="ja-JP"/>
          </a:p>
        </p:txBody>
      </p:sp>
    </p:spTree>
    <p:extLst>
      <p:ext uri="{BB962C8B-B14F-4D97-AF65-F5344CB8AC3E}">
        <p14:creationId xmlns:p14="http://schemas.microsoft.com/office/powerpoint/2010/main" val="10702281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分岐命令用に拡張した</a:t>
            </a:r>
            <a:r>
              <a:rPr kumimoji="1" lang="en-US" altLang="ja-JP" dirty="0"/>
              <a:t>RV32I</a:t>
            </a:r>
            <a:r>
              <a:rPr kumimoji="1" lang="ja-JP" altLang="en-US" dirty="0"/>
              <a:t>の構成を示します。</a:t>
            </a:r>
            <a:r>
              <a:rPr kumimoji="1" lang="en-US" altLang="ja-JP" dirty="0"/>
              <a:t>RV32I</a:t>
            </a:r>
            <a:r>
              <a:rPr kumimoji="1" lang="ja-JP" altLang="en-US" dirty="0"/>
              <a:t>の分岐命令にはやることが二つあります。レジスタの比較（大小も含め）と、飛び先アドレスの計算です。どちらかに</a:t>
            </a:r>
            <a:r>
              <a:rPr kumimoji="1" lang="en-US" altLang="ja-JP" dirty="0"/>
              <a:t>ALU</a:t>
            </a:r>
            <a:r>
              <a:rPr kumimoji="1" lang="ja-JP" altLang="en-US" dirty="0"/>
              <a:t>を使い、どちらかに専用の回路を設ける必要があります。ここでは、</a:t>
            </a:r>
            <a:r>
              <a:rPr kumimoji="1" lang="en-US" altLang="ja-JP" dirty="0"/>
              <a:t>ALU</a:t>
            </a:r>
            <a:r>
              <a:rPr kumimoji="1" lang="ja-JP" altLang="en-US" dirty="0"/>
              <a:t>で飛び先を計算することにします。飛び先アドレスを計算するために、</a:t>
            </a:r>
            <a:r>
              <a:rPr kumimoji="1" lang="en-US" altLang="ja-JP" dirty="0"/>
              <a:t>PC</a:t>
            </a:r>
            <a:r>
              <a:rPr kumimoji="1" lang="ja-JP" altLang="en-US" dirty="0"/>
              <a:t>＋４を</a:t>
            </a:r>
            <a:r>
              <a:rPr kumimoji="1" lang="en-US" altLang="ja-JP" dirty="0"/>
              <a:t>ALU</a:t>
            </a:r>
            <a:r>
              <a:rPr kumimoji="1" lang="ja-JP" altLang="en-US" dirty="0"/>
              <a:t>の</a:t>
            </a:r>
            <a:r>
              <a:rPr kumimoji="1" lang="en-US" altLang="ja-JP" dirty="0"/>
              <a:t>A</a:t>
            </a:r>
            <a:r>
              <a:rPr kumimoji="1" lang="ja-JP" altLang="en-US" dirty="0"/>
              <a:t>ポートに入れるために、マルチプレクサを付けます。</a:t>
            </a:r>
            <a:r>
              <a:rPr kumimoji="1" lang="en-US" altLang="ja-JP" dirty="0"/>
              <a:t>B</a:t>
            </a:r>
            <a:r>
              <a:rPr kumimoji="1" lang="ja-JP" altLang="en-US" dirty="0"/>
              <a:t>入力の</a:t>
            </a:r>
            <a:r>
              <a:rPr kumimoji="1" lang="en-US" altLang="ja-JP" dirty="0" err="1"/>
              <a:t>ext</a:t>
            </a:r>
            <a:r>
              <a:rPr kumimoji="1" lang="ja-JP" altLang="en-US" dirty="0"/>
              <a:t>も、分岐命令のイミーディエイトデータをまとめるために、構造を変更する必要がありますが、この図には表れていません。符号拡張され</a:t>
            </a:r>
            <a:r>
              <a:rPr kumimoji="1" lang="en-US" altLang="ja-JP" dirty="0"/>
              <a:t>0</a:t>
            </a:r>
            <a:r>
              <a:rPr kumimoji="1" lang="ja-JP" altLang="en-US" dirty="0"/>
              <a:t>を補ったデータが</a:t>
            </a:r>
            <a:r>
              <a:rPr kumimoji="1" lang="en-US" altLang="ja-JP" dirty="0"/>
              <a:t>B</a:t>
            </a:r>
            <a:r>
              <a:rPr kumimoji="1" lang="ja-JP" altLang="en-US" dirty="0"/>
              <a:t>入力から入ると考えてください。読み出してきた二つのレジスタは、専用の比較器に入力し、大小、等値関係を判定します。分岐命令の成立条件に適合したら、</a:t>
            </a:r>
            <a:r>
              <a:rPr kumimoji="1" lang="en-US" altLang="ja-JP" dirty="0"/>
              <a:t>PC</a:t>
            </a:r>
            <a:r>
              <a:rPr kumimoji="1" lang="ja-JP" altLang="en-US" dirty="0"/>
              <a:t>の直前のマルチプレクサを切り替えて、飛び先を設定します。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52</a:t>
            </a:fld>
            <a:endParaRPr kumimoji="1" lang="ja-JP" altLang="en-US"/>
          </a:p>
        </p:txBody>
      </p:sp>
    </p:spTree>
    <p:extLst>
      <p:ext uri="{BB962C8B-B14F-4D97-AF65-F5344CB8AC3E}">
        <p14:creationId xmlns:p14="http://schemas.microsoft.com/office/powerpoint/2010/main" val="117325220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この表は各部の遅延時間の例です。遅延時間は</a:t>
            </a:r>
            <a:r>
              <a:rPr kumimoji="1" lang="en-US" altLang="ja-JP" dirty="0"/>
              <a:t>CPU</a:t>
            </a:r>
            <a:r>
              <a:rPr kumimoji="1" lang="ja-JP" altLang="en-US" dirty="0"/>
              <a:t>を実装するプロセスによって決まりますが、この値は最近のプロセスとしてリーゾナブルなものです。やはり、メモリの読み出し時間が長いです。</a:t>
            </a:r>
            <a:r>
              <a:rPr kumimoji="1" lang="en-US" altLang="ja-JP" dirty="0"/>
              <a:t>ALU</a:t>
            </a:r>
            <a:r>
              <a:rPr kumimoji="1" lang="ja-JP" altLang="en-US" dirty="0"/>
              <a:t>は演算機の作り方によりますが、これに次ぐ長さになります。この数値を使うとクリティカルパスは</a:t>
            </a:r>
            <a:r>
              <a:rPr kumimoji="1" lang="en-US" altLang="ja-JP" dirty="0"/>
              <a:t>950psec</a:t>
            </a:r>
            <a:r>
              <a:rPr kumimoji="1" lang="ja-JP" altLang="en-US" dirty="0"/>
              <a:t>となり、</a:t>
            </a:r>
            <a:r>
              <a:rPr kumimoji="1" lang="en-US" altLang="ja-JP" dirty="0"/>
              <a:t>1.05GH</a:t>
            </a:r>
            <a:r>
              <a:rPr kumimoji="1" lang="ja-JP" altLang="en-US" dirty="0" err="1"/>
              <a:t>ｚ</a:t>
            </a:r>
            <a:r>
              <a:rPr kumimoji="1" lang="ja-JP" altLang="en-US" dirty="0"/>
              <a:t>で動作することがわかります。</a:t>
            </a:r>
          </a:p>
        </p:txBody>
      </p:sp>
      <p:sp>
        <p:nvSpPr>
          <p:cNvPr id="4" name="スライド番号プレースホルダー 3"/>
          <p:cNvSpPr>
            <a:spLocks noGrp="1"/>
          </p:cNvSpPr>
          <p:nvPr>
            <p:ph type="sldNum" sz="quarter" idx="10"/>
          </p:nvPr>
        </p:nvSpPr>
        <p:spPr/>
        <p:txBody>
          <a:bodyPr/>
          <a:lstStyle/>
          <a:p>
            <a:fld id="{CBD7BAFC-0F79-4244-8BE9-E1F641B9E18B}" type="slidenum">
              <a:rPr lang="en-US" altLang="ja-JP" smtClean="0"/>
              <a:pPr/>
              <a:t>53</a:t>
            </a:fld>
            <a:endParaRPr lang="en-US" altLang="ja-JP"/>
          </a:p>
        </p:txBody>
      </p:sp>
    </p:spTree>
    <p:extLst>
      <p:ext uri="{BB962C8B-B14F-4D97-AF65-F5344CB8AC3E}">
        <p14:creationId xmlns:p14="http://schemas.microsoft.com/office/powerpoint/2010/main" val="266786069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マルチサイクル版のクリティカルパスには二つ可能性があります。</a:t>
            </a:r>
            <a:r>
              <a:rPr kumimoji="1" lang="en-US" altLang="ja-JP" dirty="0"/>
              <a:t>EXEC</a:t>
            </a:r>
            <a:r>
              <a:rPr kumimoji="1" lang="ja-JP" altLang="en-US" dirty="0"/>
              <a:t>状態で、</a:t>
            </a:r>
            <a:r>
              <a:rPr kumimoji="1" lang="en-US" altLang="ja-JP" dirty="0"/>
              <a:t>ALU</a:t>
            </a:r>
            <a:r>
              <a:rPr kumimoji="1" lang="ja-JP" altLang="en-US" dirty="0"/>
              <a:t>を利用する場合（赤いパス）と、</a:t>
            </a:r>
            <a:r>
              <a:rPr kumimoji="1" lang="en-US" altLang="ja-JP" dirty="0"/>
              <a:t>MEM</a:t>
            </a:r>
            <a:r>
              <a:rPr kumimoji="1" lang="ja-JP" altLang="en-US" dirty="0"/>
              <a:t>状態でメモリから読み出しを行う場合（青いパス）です。ここではメモリの遅延が大きいため、後者の方（青い線）が大きくなり、</a:t>
            </a:r>
            <a:r>
              <a:rPr kumimoji="1" lang="en-US" altLang="ja-JP" dirty="0"/>
              <a:t>350psec</a:t>
            </a:r>
            <a:r>
              <a:rPr kumimoji="1" lang="ja-JP" altLang="en-US" dirty="0"/>
              <a:t>になります。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54</a:t>
            </a:fld>
            <a:endParaRPr kumimoji="1" lang="ja-JP" altLang="en-US"/>
          </a:p>
        </p:txBody>
      </p:sp>
    </p:spTree>
    <p:extLst>
      <p:ext uri="{BB962C8B-B14F-4D97-AF65-F5344CB8AC3E}">
        <p14:creationId xmlns:p14="http://schemas.microsoft.com/office/powerpoint/2010/main" val="125961032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この二つのパスを先ほどの値を入れて検討するとこのようになります。マルチサイクル版は、メモリアクセス命令では</a:t>
            </a:r>
            <a:r>
              <a:rPr kumimoji="1" lang="en-US" altLang="ja-JP" dirty="0"/>
              <a:t>CPI=4</a:t>
            </a:r>
            <a:r>
              <a:rPr kumimoji="1" lang="ja-JP" altLang="en-US" dirty="0"/>
              <a:t>、それ以外では</a:t>
            </a:r>
            <a:r>
              <a:rPr kumimoji="1" lang="en-US" altLang="ja-JP" dirty="0"/>
              <a:t>CPI=3</a:t>
            </a:r>
            <a:r>
              <a:rPr kumimoji="1" lang="ja-JP" altLang="en-US" dirty="0"/>
              <a:t>となります。</a:t>
            </a:r>
            <a:r>
              <a:rPr kumimoji="1" lang="en-US" altLang="ja-JP" dirty="0" err="1"/>
              <a:t>mult</a:t>
            </a:r>
            <a:r>
              <a:rPr kumimoji="1" lang="ja-JP" altLang="en-US" dirty="0"/>
              <a:t>の評価結果から平均</a:t>
            </a:r>
            <a:r>
              <a:rPr kumimoji="1" lang="en-US" altLang="ja-JP" dirty="0"/>
              <a:t>CPU</a:t>
            </a:r>
            <a:r>
              <a:rPr kumimoji="1" lang="ja-JP" altLang="en-US" dirty="0"/>
              <a:t>は</a:t>
            </a:r>
            <a:r>
              <a:rPr kumimoji="1" lang="en-US" altLang="ja-JP" dirty="0"/>
              <a:t>3.29</a:t>
            </a:r>
            <a:r>
              <a:rPr kumimoji="1" lang="ja-JP" altLang="en-US" dirty="0"/>
              <a:t>になりました。シングルサイクルと性能を比較すると完敗です。これは、一命令あたりのクロックサイクル数が増えた割には、遅延時間が減っていないためです。クリティカルパスをきっちり</a:t>
            </a:r>
            <a:r>
              <a:rPr kumimoji="1" lang="en-US" altLang="ja-JP" dirty="0"/>
              <a:t>4</a:t>
            </a:r>
            <a:r>
              <a:rPr kumimoji="1" lang="ja-JP" altLang="en-US" dirty="0"/>
              <a:t>等分するのは不可能に近く、今回の実装はそこそこがんばっている方です。マルチサイクル版は、性能面ではシングルサイクルに勝てない場合が多いです。</a:t>
            </a:r>
          </a:p>
        </p:txBody>
      </p:sp>
      <p:sp>
        <p:nvSpPr>
          <p:cNvPr id="4" name="スライド番号プレースホルダー 3"/>
          <p:cNvSpPr>
            <a:spLocks noGrp="1"/>
          </p:cNvSpPr>
          <p:nvPr>
            <p:ph type="sldNum" sz="quarter" idx="10"/>
          </p:nvPr>
        </p:nvSpPr>
        <p:spPr/>
        <p:txBody>
          <a:bodyPr/>
          <a:lstStyle/>
          <a:p>
            <a:fld id="{CBD7BAFC-0F79-4244-8BE9-E1F641B9E18B}" type="slidenum">
              <a:rPr lang="en-US" altLang="ja-JP" smtClean="0"/>
              <a:pPr/>
              <a:t>55</a:t>
            </a:fld>
            <a:endParaRPr lang="en-US" altLang="ja-JP"/>
          </a:p>
        </p:txBody>
      </p:sp>
    </p:spTree>
    <p:extLst>
      <p:ext uri="{BB962C8B-B14F-4D97-AF65-F5344CB8AC3E}">
        <p14:creationId xmlns:p14="http://schemas.microsoft.com/office/powerpoint/2010/main" val="95137302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では次に性能の比較方法について検討します。</a:t>
            </a:r>
            <a:r>
              <a:rPr kumimoji="1" lang="en-US" altLang="ja-JP" dirty="0"/>
              <a:t>CPU A</a:t>
            </a:r>
            <a:r>
              <a:rPr kumimoji="1" lang="ja-JP" altLang="en-US" dirty="0"/>
              <a:t>はあるプログラムを</a:t>
            </a:r>
            <a:r>
              <a:rPr kumimoji="1" lang="en-US" altLang="ja-JP" dirty="0"/>
              <a:t>10</a:t>
            </a:r>
            <a:r>
              <a:rPr kumimoji="1" lang="ja-JP" altLang="en-US" dirty="0"/>
              <a:t>秒で実行し、</a:t>
            </a:r>
            <a:r>
              <a:rPr kumimoji="1" lang="en-US" altLang="ja-JP" dirty="0"/>
              <a:t>B</a:t>
            </a:r>
            <a:r>
              <a:rPr kumimoji="1" lang="ja-JP" altLang="en-US" dirty="0"/>
              <a:t>は同じプログラムを</a:t>
            </a:r>
            <a:r>
              <a:rPr kumimoji="1" lang="en-US" altLang="ja-JP" dirty="0"/>
              <a:t>12</a:t>
            </a:r>
            <a:r>
              <a:rPr kumimoji="1" lang="ja-JP" altLang="en-US" dirty="0"/>
              <a:t>秒で実行します。</a:t>
            </a:r>
            <a:r>
              <a:rPr kumimoji="1" lang="en-US" altLang="ja-JP" dirty="0"/>
              <a:t>A</a:t>
            </a:r>
            <a:r>
              <a:rPr kumimoji="1" lang="ja-JP" altLang="en-US" dirty="0"/>
              <a:t>は</a:t>
            </a:r>
            <a:r>
              <a:rPr kumimoji="1" lang="en-US" altLang="ja-JP" dirty="0"/>
              <a:t>B</a:t>
            </a:r>
            <a:r>
              <a:rPr kumimoji="1" lang="ja-JP" altLang="en-US" dirty="0"/>
              <a:t>の何倍速いでしょう？この場合、</a:t>
            </a:r>
            <a:r>
              <a:rPr kumimoji="1" lang="en-US" altLang="ja-JP" dirty="0"/>
              <a:t>B</a:t>
            </a:r>
            <a:r>
              <a:rPr kumimoji="1" lang="ja-JP" altLang="en-US" dirty="0"/>
              <a:t>の性能を基準とします。</a:t>
            </a:r>
            <a:r>
              <a:rPr kumimoji="1" lang="en-US" altLang="ja-JP" dirty="0"/>
              <a:t>B</a:t>
            </a:r>
            <a:r>
              <a:rPr kumimoji="1" lang="ja-JP" altLang="en-US" dirty="0"/>
              <a:t>の性能は</a:t>
            </a:r>
            <a:r>
              <a:rPr kumimoji="1" lang="en-US" altLang="ja-JP" dirty="0"/>
              <a:t>B</a:t>
            </a:r>
            <a:r>
              <a:rPr kumimoji="1" lang="ja-JP" altLang="en-US" dirty="0"/>
              <a:t>の実行時間の逆数、</a:t>
            </a:r>
            <a:r>
              <a:rPr kumimoji="1" lang="en-US" altLang="ja-JP" dirty="0"/>
              <a:t>A</a:t>
            </a:r>
            <a:r>
              <a:rPr kumimoji="1" lang="ja-JP" altLang="en-US" dirty="0"/>
              <a:t>の性能は</a:t>
            </a:r>
            <a:r>
              <a:rPr kumimoji="1" lang="en-US" altLang="ja-JP" dirty="0"/>
              <a:t>A</a:t>
            </a:r>
            <a:r>
              <a:rPr kumimoji="1" lang="ja-JP" altLang="en-US" dirty="0"/>
              <a:t>の実行時間の逆数なんで分子と分母が入れ替わり、</a:t>
            </a:r>
            <a:r>
              <a:rPr kumimoji="1" lang="en-US" altLang="ja-JP" dirty="0"/>
              <a:t>B</a:t>
            </a:r>
            <a:r>
              <a:rPr kumimoji="1" lang="ja-JP" altLang="en-US" dirty="0"/>
              <a:t>の実行時間を</a:t>
            </a:r>
            <a:r>
              <a:rPr kumimoji="1" lang="en-US" altLang="ja-JP" dirty="0"/>
              <a:t>A</a:t>
            </a:r>
            <a:r>
              <a:rPr kumimoji="1" lang="ja-JP" altLang="en-US" dirty="0"/>
              <a:t>の実行時間で割った値となります。これは</a:t>
            </a:r>
            <a:r>
              <a:rPr kumimoji="1" lang="en-US" altLang="ja-JP" dirty="0"/>
              <a:t>12</a:t>
            </a:r>
            <a:r>
              <a:rPr kumimoji="1" lang="ja-JP" altLang="en-US" dirty="0"/>
              <a:t>／</a:t>
            </a:r>
            <a:r>
              <a:rPr kumimoji="1" lang="en-US" altLang="ja-JP" dirty="0"/>
              <a:t>10</a:t>
            </a:r>
            <a:r>
              <a:rPr kumimoji="1" lang="ja-JP" altLang="en-US" dirty="0"/>
              <a:t>で</a:t>
            </a:r>
            <a:r>
              <a:rPr kumimoji="1" lang="en-US" altLang="ja-JP" dirty="0"/>
              <a:t>1.2</a:t>
            </a:r>
            <a:r>
              <a:rPr kumimoji="1" lang="ja-JP" altLang="en-US" dirty="0"/>
              <a:t>倍になります。では</a:t>
            </a:r>
            <a:r>
              <a:rPr kumimoji="1" lang="en-US" altLang="ja-JP" dirty="0"/>
              <a:t>B</a:t>
            </a:r>
            <a:r>
              <a:rPr kumimoji="1" lang="ja-JP" altLang="en-US" dirty="0"/>
              <a:t>は</a:t>
            </a:r>
            <a:r>
              <a:rPr kumimoji="1" lang="en-US" altLang="ja-JP" dirty="0"/>
              <a:t>A</a:t>
            </a:r>
            <a:r>
              <a:rPr kumimoji="1" lang="ja-JP" altLang="en-US" dirty="0"/>
              <a:t>の何倍遅いのでしょうか？この考え方は基準が入れ替わってしまうため混乱を招きます。このため、コンピュータの性能比較では常に遅い方の性能（つまり速い方の実行時間）を基準に取ってで、（速い方）は（遅い方）の</a:t>
            </a:r>
            <a:r>
              <a:rPr kumimoji="1" lang="en-US" altLang="ja-JP" dirty="0"/>
              <a:t>X</a:t>
            </a:r>
            <a:r>
              <a:rPr kumimoji="1" lang="ja-JP" altLang="en-US" dirty="0"/>
              <a:t>倍という言い方をします。</a:t>
            </a:r>
          </a:p>
        </p:txBody>
      </p:sp>
      <p:sp>
        <p:nvSpPr>
          <p:cNvPr id="4" name="スライド番号プレースホルダー 3"/>
          <p:cNvSpPr>
            <a:spLocks noGrp="1"/>
          </p:cNvSpPr>
          <p:nvPr>
            <p:ph type="sldNum" sz="quarter" idx="10"/>
          </p:nvPr>
        </p:nvSpPr>
        <p:spPr/>
        <p:txBody>
          <a:bodyPr/>
          <a:lstStyle/>
          <a:p>
            <a:pPr>
              <a:defRPr/>
            </a:pPr>
            <a:fld id="{F15FCA4D-C1A4-48BA-80E5-5E1BC677F13F}" type="slidenum">
              <a:rPr lang="en-US" altLang="ja-JP" smtClean="0"/>
              <a:pPr>
                <a:defRPr/>
              </a:pPr>
              <a:t>56</a:t>
            </a:fld>
            <a:endParaRPr lang="en-US" altLang="ja-JP"/>
          </a:p>
        </p:txBody>
      </p:sp>
    </p:spTree>
    <p:extLst>
      <p:ext uri="{BB962C8B-B14F-4D97-AF65-F5344CB8AC3E}">
        <p14:creationId xmlns:p14="http://schemas.microsoft.com/office/powerpoint/2010/main" val="246052769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このスライドはシングルサイクル版の再掲です。今回は半導体のコストまでは見積もれないので、その前段階となるモジュール数を見積もって見ましょう。シングルサイクル版では</a:t>
            </a:r>
            <a:r>
              <a:rPr kumimoji="1" lang="en-US" altLang="ja-JP" dirty="0"/>
              <a:t>j</a:t>
            </a:r>
            <a:r>
              <a:rPr kumimoji="1" lang="ja-JP" altLang="en-US" dirty="0"/>
              <a:t>命令を実装した段階でのデータパスのリソース使用量は表のようになっています。</a:t>
            </a:r>
          </a:p>
        </p:txBody>
      </p:sp>
      <p:sp>
        <p:nvSpPr>
          <p:cNvPr id="4" name="スライド番号プレースホルダー 3"/>
          <p:cNvSpPr>
            <a:spLocks noGrp="1"/>
          </p:cNvSpPr>
          <p:nvPr>
            <p:ph type="sldNum" sz="quarter" idx="10"/>
          </p:nvPr>
        </p:nvSpPr>
        <p:spPr/>
        <p:txBody>
          <a:bodyPr/>
          <a:lstStyle/>
          <a:p>
            <a:fld id="{CBD7BAFC-0F79-4244-8BE9-E1F641B9E18B}" type="slidenum">
              <a:rPr lang="en-US" altLang="ja-JP" smtClean="0"/>
              <a:pPr/>
              <a:t>57</a:t>
            </a:fld>
            <a:endParaRPr lang="en-US" altLang="ja-JP"/>
          </a:p>
        </p:txBody>
      </p:sp>
    </p:spTree>
    <p:extLst>
      <p:ext uri="{BB962C8B-B14F-4D97-AF65-F5344CB8AC3E}">
        <p14:creationId xmlns:p14="http://schemas.microsoft.com/office/powerpoint/2010/main" val="366929614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方、マルチサイクル版は、メモリが一つで済み、加算器がなくなった一方、レジスタが増えています。とはいえ、レジスタのハードウェア量はさほど大きくないことを考えると、コスト的にはかなり有利と言えると思います。ただし、このコストには制御回路の</a:t>
            </a:r>
            <a:r>
              <a:rPr kumimoji="1" lang="en-US" altLang="ja-JP" dirty="0"/>
              <a:t>FSM</a:t>
            </a:r>
            <a:r>
              <a:rPr kumimoji="1" lang="ja-JP" altLang="en-US" dirty="0" err="1"/>
              <a:t>のは</a:t>
            </a:r>
            <a:r>
              <a:rPr kumimoji="1" lang="ja-JP" altLang="en-US" dirty="0"/>
              <a:t>含まれていないので注意は必要です。</a:t>
            </a:r>
          </a:p>
        </p:txBody>
      </p:sp>
      <p:sp>
        <p:nvSpPr>
          <p:cNvPr id="4" name="スライド番号プレースホルダー 3"/>
          <p:cNvSpPr>
            <a:spLocks noGrp="1"/>
          </p:cNvSpPr>
          <p:nvPr>
            <p:ph type="sldNum" sz="quarter" idx="10"/>
          </p:nvPr>
        </p:nvSpPr>
        <p:spPr/>
        <p:txBody>
          <a:bodyPr/>
          <a:lstStyle/>
          <a:p>
            <a:fld id="{318AAB51-D267-4CFF-8A3B-FE5BF83CF6EC}" type="slidenum">
              <a:rPr lang="en-US" altLang="ja-JP" smtClean="0"/>
              <a:pPr/>
              <a:t>58</a:t>
            </a:fld>
            <a:endParaRPr lang="en-US" altLang="ja-JP"/>
          </a:p>
        </p:txBody>
      </p:sp>
    </p:spTree>
    <p:extLst>
      <p:ext uri="{BB962C8B-B14F-4D97-AF65-F5344CB8AC3E}">
        <p14:creationId xmlns:p14="http://schemas.microsoft.com/office/powerpoint/2010/main" val="227392025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性能とコストの比較の部分をまとめます。</a:t>
            </a:r>
          </a:p>
        </p:txBody>
      </p:sp>
      <p:sp>
        <p:nvSpPr>
          <p:cNvPr id="4" name="スライド番号プレースホルダー 3"/>
          <p:cNvSpPr>
            <a:spLocks noGrp="1"/>
          </p:cNvSpPr>
          <p:nvPr>
            <p:ph type="sldNum" sz="quarter" idx="10"/>
          </p:nvPr>
        </p:nvSpPr>
        <p:spPr/>
        <p:txBody>
          <a:bodyPr/>
          <a:lstStyle/>
          <a:p>
            <a:fld id="{318AAB51-D267-4CFF-8A3B-FE5BF83CF6EC}" type="slidenum">
              <a:rPr lang="en-US" altLang="ja-JP" smtClean="0"/>
              <a:pPr/>
              <a:t>59</a:t>
            </a:fld>
            <a:endParaRPr lang="en-US" altLang="ja-JP"/>
          </a:p>
        </p:txBody>
      </p:sp>
    </p:spTree>
    <p:extLst>
      <p:ext uri="{BB962C8B-B14F-4D97-AF65-F5344CB8AC3E}">
        <p14:creationId xmlns:p14="http://schemas.microsoft.com/office/powerpoint/2010/main" val="369353571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これは、シングルサイクル版でやった演習と同じです。</a:t>
            </a:r>
            <a:r>
              <a:rPr kumimoji="1" lang="en-US" altLang="ja-JP" dirty="0"/>
              <a:t>RISC-V</a:t>
            </a:r>
            <a:r>
              <a:rPr kumimoji="1" lang="ja-JP" altLang="en-US" dirty="0"/>
              <a:t>のイミーディエイト命令は</a:t>
            </a:r>
            <a:r>
              <a:rPr kumimoji="1" lang="en-US" altLang="ja-JP" dirty="0"/>
              <a:t>12</a:t>
            </a:r>
            <a:r>
              <a:rPr kumimoji="1" lang="ja-JP" altLang="en-US" dirty="0"/>
              <a:t>ビットなので、この範囲を超えると値を入れにくいです。このため、レジスタの上位</a:t>
            </a:r>
            <a:r>
              <a:rPr kumimoji="1" lang="en-US" altLang="ja-JP" dirty="0"/>
              <a:t>20</a:t>
            </a:r>
            <a:r>
              <a:rPr kumimoji="1" lang="ja-JP" altLang="en-US" dirty="0"/>
              <a:t>ビットにデータを入れる命令が用意されています。この命令はセコイ感じもしますが、便利なので、全ての</a:t>
            </a:r>
            <a:r>
              <a:rPr kumimoji="1" lang="en-US" altLang="ja-JP" dirty="0"/>
              <a:t>RISC</a:t>
            </a:r>
            <a:r>
              <a:rPr kumimoji="1" lang="ja-JP" altLang="en-US" dirty="0"/>
              <a:t>が持っています。</a:t>
            </a:r>
          </a:p>
        </p:txBody>
      </p:sp>
      <p:sp>
        <p:nvSpPr>
          <p:cNvPr id="4" name="スライド番号プレースホルダー 3"/>
          <p:cNvSpPr>
            <a:spLocks noGrp="1"/>
          </p:cNvSpPr>
          <p:nvPr>
            <p:ph type="sldNum" sz="quarter" idx="10"/>
          </p:nvPr>
        </p:nvSpPr>
        <p:spPr/>
        <p:txBody>
          <a:bodyPr/>
          <a:lstStyle/>
          <a:p>
            <a:fld id="{04073D5C-3B25-4200-A58C-E3D7D29D3684}" type="slidenum">
              <a:rPr kumimoji="1" lang="ja-JP" altLang="en-US" smtClean="0"/>
              <a:t>60</a:t>
            </a:fld>
            <a:endParaRPr kumimoji="1" lang="ja-JP" altLang="en-US"/>
          </a:p>
        </p:txBody>
      </p:sp>
    </p:spTree>
    <p:extLst>
      <p:ext uri="{BB962C8B-B14F-4D97-AF65-F5344CB8AC3E}">
        <p14:creationId xmlns:p14="http://schemas.microsoft.com/office/powerpoint/2010/main" val="33646085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シングルサイクルと違って、マルチサイクルはステートマシン（有限状態マシン：</a:t>
            </a:r>
            <a:r>
              <a:rPr kumimoji="1" lang="en-US" altLang="ja-JP" dirty="0"/>
              <a:t>Finite</a:t>
            </a:r>
            <a:r>
              <a:rPr kumimoji="1" lang="ja-JP" altLang="en-US" dirty="0"/>
              <a:t> </a:t>
            </a:r>
            <a:r>
              <a:rPr kumimoji="1" lang="en-US" altLang="ja-JP" dirty="0"/>
              <a:t>State</a:t>
            </a:r>
            <a:r>
              <a:rPr kumimoji="1" lang="ja-JP" altLang="en-US" dirty="0"/>
              <a:t> </a:t>
            </a:r>
            <a:r>
              <a:rPr kumimoji="1" lang="en-US" altLang="ja-JP" dirty="0"/>
              <a:t>Machine:</a:t>
            </a:r>
            <a:r>
              <a:rPr kumimoji="1" lang="ja-JP" altLang="en-US" dirty="0"/>
              <a:t> </a:t>
            </a:r>
            <a:r>
              <a:rPr kumimoji="1" lang="en-US" altLang="ja-JP" dirty="0"/>
              <a:t>FSM)</a:t>
            </a:r>
            <a:r>
              <a:rPr kumimoji="1" lang="ja-JP" altLang="en-US" dirty="0"/>
              <a:t>を用いて制御します。このステートマシンによる制御はディジタル回路の制御の基本で、様々な用途に使います。</a:t>
            </a:r>
          </a:p>
        </p:txBody>
      </p:sp>
      <p:sp>
        <p:nvSpPr>
          <p:cNvPr id="4" name="スライド番号プレースホルダー 3"/>
          <p:cNvSpPr>
            <a:spLocks noGrp="1"/>
          </p:cNvSpPr>
          <p:nvPr>
            <p:ph type="sldNum" sz="quarter" idx="5"/>
          </p:nvPr>
        </p:nvSpPr>
        <p:spPr/>
        <p:txBody>
          <a:bodyPr/>
          <a:lstStyle/>
          <a:p>
            <a:fld id="{119ABCA9-8227-449E-AD11-8E3E0612415B}" type="slidenum">
              <a:rPr kumimoji="1" lang="ja-JP" altLang="en-US" smtClean="0"/>
              <a:t>7</a:t>
            </a:fld>
            <a:endParaRPr kumimoji="1" lang="ja-JP" altLang="en-US"/>
          </a:p>
        </p:txBody>
      </p:sp>
    </p:spTree>
    <p:extLst>
      <p:ext uri="{BB962C8B-B14F-4D97-AF65-F5344CB8AC3E}">
        <p14:creationId xmlns:p14="http://schemas.microsoft.com/office/powerpoint/2010/main" val="42827924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FETCH</a:t>
            </a:r>
            <a:r>
              <a:rPr kumimoji="1" lang="ja-JP" altLang="en-US" dirty="0"/>
              <a:t>状態の役目は</a:t>
            </a:r>
            <a:r>
              <a:rPr kumimoji="1" lang="en-US" altLang="ja-JP" dirty="0"/>
              <a:t>pc</a:t>
            </a:r>
            <a:r>
              <a:rPr kumimoji="1" lang="ja-JP" altLang="en-US" dirty="0"/>
              <a:t>が示す命令を読みだして</a:t>
            </a:r>
            <a:r>
              <a:rPr kumimoji="1" lang="en-US" altLang="ja-JP" dirty="0" err="1"/>
              <a:t>ir</a:t>
            </a:r>
            <a:r>
              <a:rPr kumimoji="1" lang="ja-JP" altLang="en-US" dirty="0"/>
              <a:t>にしまうことです。このために、この状態では①</a:t>
            </a:r>
            <a:r>
              <a:rPr kumimoji="1" lang="en-US" altLang="ja-JP" dirty="0"/>
              <a:t>if=1</a:t>
            </a:r>
            <a:r>
              <a:rPr kumimoji="1" lang="ja-JP" altLang="en-US" dirty="0"/>
              <a:t>としてアドレスを</a:t>
            </a:r>
            <a:r>
              <a:rPr kumimoji="1" lang="en-US" altLang="ja-JP" dirty="0"/>
              <a:t>pc</a:t>
            </a:r>
            <a:r>
              <a:rPr kumimoji="1" lang="ja-JP" altLang="en-US" dirty="0"/>
              <a:t>に入れ、</a:t>
            </a:r>
            <a:r>
              <a:rPr kumimoji="1" lang="en-US" altLang="ja-JP" dirty="0" err="1"/>
              <a:t>irwe</a:t>
            </a:r>
            <a:r>
              <a:rPr kumimoji="1" lang="en-US" altLang="ja-JP" dirty="0"/>
              <a:t>=1</a:t>
            </a:r>
            <a:r>
              <a:rPr kumimoji="1" lang="ja-JP" altLang="en-US" dirty="0"/>
              <a:t>として</a:t>
            </a:r>
            <a:r>
              <a:rPr kumimoji="1" lang="en-US" altLang="ja-JP" dirty="0" err="1"/>
              <a:t>ir</a:t>
            </a:r>
            <a:r>
              <a:rPr kumimoji="1" lang="ja-JP" altLang="en-US" dirty="0"/>
              <a:t>に読んできたデータ（命令）をしまいます。</a:t>
            </a:r>
          </a:p>
        </p:txBody>
      </p:sp>
      <p:sp>
        <p:nvSpPr>
          <p:cNvPr id="4" name="スライド番号プレースホルダー 3"/>
          <p:cNvSpPr>
            <a:spLocks noGrp="1"/>
          </p:cNvSpPr>
          <p:nvPr>
            <p:ph type="sldNum" sz="quarter" idx="5"/>
          </p:nvPr>
        </p:nvSpPr>
        <p:spPr/>
        <p:txBody>
          <a:bodyPr/>
          <a:lstStyle/>
          <a:p>
            <a:fld id="{119ABCA9-8227-449E-AD11-8E3E0612415B}" type="slidenum">
              <a:rPr kumimoji="1" lang="ja-JP" altLang="en-US" smtClean="0"/>
              <a:t>8</a:t>
            </a:fld>
            <a:endParaRPr kumimoji="1" lang="ja-JP" altLang="en-US"/>
          </a:p>
        </p:txBody>
      </p:sp>
    </p:spTree>
    <p:extLst>
      <p:ext uri="{BB962C8B-B14F-4D97-AF65-F5344CB8AC3E}">
        <p14:creationId xmlns:p14="http://schemas.microsoft.com/office/powerpoint/2010/main" val="22842098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先に示した信号がどのようにデータの流れを制御するかを示します。赤が①命令を読みだして</a:t>
            </a:r>
            <a:r>
              <a:rPr kumimoji="1" lang="en-US" altLang="ja-JP" dirty="0" err="1"/>
              <a:t>ir</a:t>
            </a:r>
            <a:r>
              <a:rPr kumimoji="1" lang="ja-JP" altLang="en-US" dirty="0"/>
              <a:t>にしまう。青が②</a:t>
            </a:r>
            <a:r>
              <a:rPr kumimoji="1" lang="en-US" altLang="ja-JP" dirty="0"/>
              <a:t>pc</a:t>
            </a:r>
            <a:r>
              <a:rPr kumimoji="1" lang="ja-JP" altLang="en-US" dirty="0"/>
              <a:t>に４を加えて</a:t>
            </a:r>
            <a:r>
              <a:rPr kumimoji="1" lang="en-US" altLang="ja-JP" dirty="0"/>
              <a:t>pc</a:t>
            </a:r>
            <a:r>
              <a:rPr kumimoji="1" lang="ja-JP" altLang="en-US" dirty="0"/>
              <a:t>にしまう操作に対応します。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9</a:t>
            </a:fld>
            <a:endParaRPr kumimoji="1" lang="ja-JP" altLang="en-US"/>
          </a:p>
        </p:txBody>
      </p:sp>
    </p:spTree>
    <p:extLst>
      <p:ext uri="{BB962C8B-B14F-4D97-AF65-F5344CB8AC3E}">
        <p14:creationId xmlns:p14="http://schemas.microsoft.com/office/powerpoint/2010/main" val="638196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命令は</a:t>
            </a:r>
            <a:r>
              <a:rPr kumimoji="1" lang="en-US" altLang="ja-JP" dirty="0"/>
              <a:t>FETCH</a:t>
            </a:r>
            <a:r>
              <a:rPr kumimoji="1" lang="ja-JP" altLang="en-US" dirty="0"/>
              <a:t>状態から</a:t>
            </a:r>
            <a:r>
              <a:rPr kumimoji="1" lang="en-US" altLang="ja-JP" dirty="0"/>
              <a:t>DECODE</a:t>
            </a:r>
            <a:r>
              <a:rPr kumimoji="1" lang="ja-JP" altLang="en-US" dirty="0"/>
              <a:t>状態に移行するクロックの立ち上がりで</a:t>
            </a:r>
            <a:r>
              <a:rPr kumimoji="1" lang="en-US" altLang="ja-JP" dirty="0" err="1"/>
              <a:t>ir</a:t>
            </a:r>
            <a:r>
              <a:rPr kumimoji="1" lang="ja-JP" altLang="en-US" dirty="0"/>
              <a:t>に格納されます。この結果、各デコード信号が確定するのがこの状態です。</a:t>
            </a:r>
            <a:r>
              <a:rPr kumimoji="1" lang="en-US" altLang="ja-JP" dirty="0"/>
              <a:t>opcode</a:t>
            </a:r>
            <a:r>
              <a:rPr kumimoji="1" lang="ja-JP" altLang="en-US" dirty="0"/>
              <a:t>も確定するため、この値によってメモリアクセス状態とそれ以外に状態遷移します。この状態では、</a:t>
            </a:r>
            <a:r>
              <a:rPr kumimoji="1" lang="en-US" altLang="ja-JP" dirty="0" err="1"/>
              <a:t>ir</a:t>
            </a:r>
            <a:r>
              <a:rPr kumimoji="1" lang="ja-JP" altLang="en-US" dirty="0"/>
              <a:t>中の命令の</a:t>
            </a:r>
            <a:r>
              <a:rPr kumimoji="1" lang="en-US" altLang="ja-JP" dirty="0"/>
              <a:t>rs1,rs2</a:t>
            </a:r>
            <a:r>
              <a:rPr kumimoji="1" lang="ja-JP" altLang="en-US" dirty="0"/>
              <a:t>に対応するレジスタをレジスタファイルから読み出します。読み出した値を</a:t>
            </a:r>
            <a:r>
              <a:rPr kumimoji="1" lang="en-US" altLang="ja-JP" dirty="0"/>
              <a:t>reg1, reg2</a:t>
            </a:r>
            <a:r>
              <a:rPr kumimoji="1" lang="ja-JP" altLang="en-US" dirty="0"/>
              <a:t>に保存するため、</a:t>
            </a:r>
            <a:r>
              <a:rPr kumimoji="1" lang="en-US" altLang="ja-JP" dirty="0" err="1"/>
              <a:t>regwe</a:t>
            </a:r>
            <a:r>
              <a:rPr kumimoji="1" lang="en-US" altLang="ja-JP" dirty="0"/>
              <a:t>=1</a:t>
            </a:r>
            <a:r>
              <a:rPr kumimoji="1" lang="ja-JP" altLang="en-US" dirty="0"/>
              <a:t>にします。これと共に、分岐命令以外では</a:t>
            </a:r>
            <a:r>
              <a:rPr kumimoji="1" lang="en-US" altLang="ja-JP" dirty="0"/>
              <a:t>pc+4</a:t>
            </a:r>
            <a:r>
              <a:rPr kumimoji="1" lang="ja-JP" altLang="en-US" dirty="0"/>
              <a:t>を計算しておきます。これは後の状態では</a:t>
            </a:r>
            <a:r>
              <a:rPr kumimoji="1" lang="en-US" altLang="ja-JP" dirty="0"/>
              <a:t>ALU</a:t>
            </a:r>
            <a:r>
              <a:rPr kumimoji="1" lang="ja-JP" altLang="en-US" dirty="0"/>
              <a:t>がふさがっていて使えないためです。</a:t>
            </a:r>
            <a:r>
              <a:rPr kumimoji="1" lang="en-US" altLang="ja-JP" dirty="0" err="1"/>
              <a:t>srcasel</a:t>
            </a:r>
            <a:r>
              <a:rPr kumimoji="1" lang="ja-JP" altLang="en-US" dirty="0"/>
              <a:t>を０として、</a:t>
            </a:r>
            <a:r>
              <a:rPr kumimoji="1" lang="en-US" altLang="ja-JP" dirty="0"/>
              <a:t>pc</a:t>
            </a:r>
            <a:r>
              <a:rPr kumimoji="1" lang="ja-JP" altLang="en-US" dirty="0"/>
              <a:t>を</a:t>
            </a:r>
            <a:r>
              <a:rPr kumimoji="1" lang="en-US" altLang="ja-JP" dirty="0"/>
              <a:t>ALU</a:t>
            </a:r>
            <a:r>
              <a:rPr kumimoji="1" lang="ja-JP" altLang="en-US" dirty="0"/>
              <a:t>の</a:t>
            </a:r>
            <a:r>
              <a:rPr kumimoji="1" lang="en-US" altLang="ja-JP" dirty="0"/>
              <a:t>A</a:t>
            </a:r>
            <a:r>
              <a:rPr kumimoji="1" lang="ja-JP" altLang="en-US" dirty="0"/>
              <a:t>入力に入れ、</a:t>
            </a:r>
            <a:r>
              <a:rPr kumimoji="1" lang="en-US" altLang="ja-JP" dirty="0" err="1"/>
              <a:t>srcbsel</a:t>
            </a:r>
            <a:r>
              <a:rPr kumimoji="1" lang="en-US" altLang="ja-JP" dirty="0"/>
              <a:t>=2</a:t>
            </a:r>
            <a:r>
              <a:rPr kumimoji="1" lang="ja-JP" altLang="en-US" dirty="0"/>
              <a:t>にして４を</a:t>
            </a:r>
            <a:r>
              <a:rPr kumimoji="1" lang="en-US" altLang="ja-JP" dirty="0"/>
              <a:t>B</a:t>
            </a:r>
            <a:r>
              <a:rPr kumimoji="1" lang="ja-JP" altLang="en-US" dirty="0"/>
              <a:t>入力に入れます。</a:t>
            </a:r>
            <a:r>
              <a:rPr kumimoji="1" lang="en-US" altLang="ja-JP" dirty="0"/>
              <a:t>com=1</a:t>
            </a:r>
            <a:r>
              <a:rPr kumimoji="1" lang="ja-JP" altLang="en-US" dirty="0"/>
              <a:t>で加算をすることで</a:t>
            </a:r>
            <a:r>
              <a:rPr kumimoji="1" lang="en-US" altLang="ja-JP" dirty="0"/>
              <a:t>pc+4</a:t>
            </a:r>
            <a:r>
              <a:rPr kumimoji="1" lang="ja-JP" altLang="en-US" dirty="0"/>
              <a:t>を計算します。通常、</a:t>
            </a:r>
            <a:r>
              <a:rPr kumimoji="1" lang="en-US" altLang="ja-JP" dirty="0" err="1"/>
              <a:t>pcwe</a:t>
            </a:r>
            <a:r>
              <a:rPr kumimoji="1" lang="en-US" altLang="ja-JP" dirty="0"/>
              <a:t>=1</a:t>
            </a:r>
            <a:r>
              <a:rPr kumimoji="1" lang="ja-JP" altLang="en-US" dirty="0"/>
              <a:t>として</a:t>
            </a:r>
            <a:r>
              <a:rPr kumimoji="1" lang="en-US" altLang="ja-JP" dirty="0"/>
              <a:t>pc</a:t>
            </a:r>
            <a:r>
              <a:rPr kumimoji="1" lang="ja-JP" altLang="en-US" dirty="0"/>
              <a:t>を更新しますが、分岐命令とわかったら、</a:t>
            </a:r>
            <a:r>
              <a:rPr kumimoji="1" lang="en-US" altLang="ja-JP" dirty="0" err="1"/>
              <a:t>pcwe</a:t>
            </a:r>
            <a:r>
              <a:rPr kumimoji="1" lang="en-US" altLang="ja-JP" dirty="0"/>
              <a:t>=0</a:t>
            </a:r>
            <a:r>
              <a:rPr kumimoji="1" lang="ja-JP" altLang="en-US" dirty="0"/>
              <a:t>として</a:t>
            </a:r>
            <a:r>
              <a:rPr kumimoji="1" lang="en-US" altLang="ja-JP" dirty="0"/>
              <a:t>pc</a:t>
            </a:r>
            <a:r>
              <a:rPr kumimoji="1" lang="ja-JP" altLang="en-US" dirty="0"/>
              <a:t>の値を保持します。</a:t>
            </a:r>
          </a:p>
        </p:txBody>
      </p:sp>
      <p:sp>
        <p:nvSpPr>
          <p:cNvPr id="4" name="スライド番号プレースホルダー 3"/>
          <p:cNvSpPr>
            <a:spLocks noGrp="1"/>
          </p:cNvSpPr>
          <p:nvPr>
            <p:ph type="sldNum" sz="quarter" idx="5"/>
          </p:nvPr>
        </p:nvSpPr>
        <p:spPr/>
        <p:txBody>
          <a:bodyPr/>
          <a:lstStyle/>
          <a:p>
            <a:fld id="{119ABCA9-8227-449E-AD11-8E3E0612415B}" type="slidenum">
              <a:rPr kumimoji="1" lang="ja-JP" altLang="en-US" smtClean="0"/>
              <a:t>10</a:t>
            </a:fld>
            <a:endParaRPr kumimoji="1" lang="ja-JP" altLang="en-US"/>
          </a:p>
        </p:txBody>
      </p:sp>
    </p:spTree>
    <p:extLst>
      <p:ext uri="{BB962C8B-B14F-4D97-AF65-F5344CB8AC3E}">
        <p14:creationId xmlns:p14="http://schemas.microsoft.com/office/powerpoint/2010/main" val="2008353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B374879-0211-4C76-A10E-97B03D2B9A9B}" type="datetimeFigureOut">
              <a:rPr kumimoji="1" lang="ja-JP" altLang="en-US" smtClean="0"/>
              <a:t>2021/10/29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CD752C-504C-4083-9E1C-A755F923515F}" type="slidenum">
              <a:rPr kumimoji="1" lang="ja-JP" altLang="en-US" smtClean="0"/>
              <a:t>‹#›</a:t>
            </a:fld>
            <a:endParaRPr kumimoji="1" lang="ja-JP" altLang="en-US"/>
          </a:p>
        </p:txBody>
      </p:sp>
    </p:spTree>
    <p:extLst>
      <p:ext uri="{BB962C8B-B14F-4D97-AF65-F5344CB8AC3E}">
        <p14:creationId xmlns:p14="http://schemas.microsoft.com/office/powerpoint/2010/main" val="3065871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B374879-0211-4C76-A10E-97B03D2B9A9B}" type="datetimeFigureOut">
              <a:rPr kumimoji="1" lang="ja-JP" altLang="en-US" smtClean="0"/>
              <a:t>2021/10/29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CD752C-504C-4083-9E1C-A755F923515F}" type="slidenum">
              <a:rPr kumimoji="1" lang="ja-JP" altLang="en-US" smtClean="0"/>
              <a:t>‹#›</a:t>
            </a:fld>
            <a:endParaRPr kumimoji="1" lang="ja-JP" altLang="en-US"/>
          </a:p>
        </p:txBody>
      </p:sp>
    </p:spTree>
    <p:extLst>
      <p:ext uri="{BB962C8B-B14F-4D97-AF65-F5344CB8AC3E}">
        <p14:creationId xmlns:p14="http://schemas.microsoft.com/office/powerpoint/2010/main" val="3663846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B374879-0211-4C76-A10E-97B03D2B9A9B}" type="datetimeFigureOut">
              <a:rPr kumimoji="1" lang="ja-JP" altLang="en-US" smtClean="0"/>
              <a:t>2021/10/29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CD752C-504C-4083-9E1C-A755F923515F}" type="slidenum">
              <a:rPr kumimoji="1" lang="ja-JP" altLang="en-US" smtClean="0"/>
              <a:t>‹#›</a:t>
            </a:fld>
            <a:endParaRPr kumimoji="1" lang="ja-JP" altLang="en-US"/>
          </a:p>
        </p:txBody>
      </p:sp>
    </p:spTree>
    <p:extLst>
      <p:ext uri="{BB962C8B-B14F-4D97-AF65-F5344CB8AC3E}">
        <p14:creationId xmlns:p14="http://schemas.microsoft.com/office/powerpoint/2010/main" val="6416886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609600" y="1600201"/>
            <a:ext cx="10972800" cy="4525963"/>
          </a:xfrm>
        </p:spPr>
        <p:txBody>
          <a:bodyPr/>
          <a:lstStyle/>
          <a:p>
            <a:endParaRPr lang="ja-JP" altLang="en-US"/>
          </a:p>
        </p:txBody>
      </p:sp>
      <p:sp>
        <p:nvSpPr>
          <p:cNvPr id="4" name="日付プレースホルダー 3"/>
          <p:cNvSpPr>
            <a:spLocks noGrp="1"/>
          </p:cNvSpPr>
          <p:nvPr>
            <p:ph type="dt" sz="half" idx="10"/>
          </p:nvPr>
        </p:nvSpPr>
        <p:spPr>
          <a:xfrm>
            <a:off x="609600" y="6245225"/>
            <a:ext cx="2844800" cy="476250"/>
          </a:xfrm>
        </p:spPr>
        <p:txBody>
          <a:bodyPr/>
          <a:lstStyle>
            <a:lvl1pPr>
              <a:defRPr/>
            </a:lvl1pPr>
          </a:lstStyle>
          <a:p>
            <a:endParaRPr lang="en-US" altLang="ja-JP"/>
          </a:p>
        </p:txBody>
      </p:sp>
      <p:sp>
        <p:nvSpPr>
          <p:cNvPr id="5" name="フッター プレースホルダー 4"/>
          <p:cNvSpPr>
            <a:spLocks noGrp="1"/>
          </p:cNvSpPr>
          <p:nvPr>
            <p:ph type="ftr" sz="quarter" idx="11"/>
          </p:nvPr>
        </p:nvSpPr>
        <p:spPr>
          <a:xfrm>
            <a:off x="4165600" y="6245225"/>
            <a:ext cx="3860800" cy="476250"/>
          </a:xfrm>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a:xfrm>
            <a:off x="8737600" y="6245225"/>
            <a:ext cx="2844800" cy="476250"/>
          </a:xfrm>
        </p:spPr>
        <p:txBody>
          <a:bodyPr/>
          <a:lstStyle>
            <a:lvl1pPr>
              <a:defRPr/>
            </a:lvl1pPr>
          </a:lstStyle>
          <a:p>
            <a:fld id="{759403D0-0574-4E1F-BBC8-37E217B82A5B}" type="slidenum">
              <a:rPr lang="en-US" altLang="ja-JP"/>
              <a:pPr/>
              <a:t>‹#›</a:t>
            </a:fld>
            <a:endParaRPr lang="en-US" altLang="ja-JP"/>
          </a:p>
        </p:txBody>
      </p:sp>
    </p:spTree>
    <p:extLst>
      <p:ext uri="{BB962C8B-B14F-4D97-AF65-F5344CB8AC3E}">
        <p14:creationId xmlns:p14="http://schemas.microsoft.com/office/powerpoint/2010/main" val="4135107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B374879-0211-4C76-A10E-97B03D2B9A9B}" type="datetimeFigureOut">
              <a:rPr kumimoji="1" lang="ja-JP" altLang="en-US" smtClean="0"/>
              <a:t>2021/10/29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CD752C-504C-4083-9E1C-A755F923515F}" type="slidenum">
              <a:rPr kumimoji="1" lang="ja-JP" altLang="en-US" smtClean="0"/>
              <a:t>‹#›</a:t>
            </a:fld>
            <a:endParaRPr kumimoji="1" lang="ja-JP" altLang="en-US"/>
          </a:p>
        </p:txBody>
      </p:sp>
    </p:spTree>
    <p:extLst>
      <p:ext uri="{BB962C8B-B14F-4D97-AF65-F5344CB8AC3E}">
        <p14:creationId xmlns:p14="http://schemas.microsoft.com/office/powerpoint/2010/main" val="3827319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B374879-0211-4C76-A10E-97B03D2B9A9B}" type="datetimeFigureOut">
              <a:rPr kumimoji="1" lang="ja-JP" altLang="en-US" smtClean="0"/>
              <a:t>2021/10/29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CD752C-504C-4083-9E1C-A755F923515F}" type="slidenum">
              <a:rPr kumimoji="1" lang="ja-JP" altLang="en-US" smtClean="0"/>
              <a:t>‹#›</a:t>
            </a:fld>
            <a:endParaRPr kumimoji="1" lang="ja-JP" altLang="en-US"/>
          </a:p>
        </p:txBody>
      </p:sp>
    </p:spTree>
    <p:extLst>
      <p:ext uri="{BB962C8B-B14F-4D97-AF65-F5344CB8AC3E}">
        <p14:creationId xmlns:p14="http://schemas.microsoft.com/office/powerpoint/2010/main" val="3786747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B374879-0211-4C76-A10E-97B03D2B9A9B}" type="datetimeFigureOut">
              <a:rPr kumimoji="1" lang="ja-JP" altLang="en-US" smtClean="0"/>
              <a:t>2021/10/29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2CD752C-504C-4083-9E1C-A755F923515F}" type="slidenum">
              <a:rPr kumimoji="1" lang="ja-JP" altLang="en-US" smtClean="0"/>
              <a:t>‹#›</a:t>
            </a:fld>
            <a:endParaRPr kumimoji="1" lang="ja-JP" altLang="en-US"/>
          </a:p>
        </p:txBody>
      </p:sp>
    </p:spTree>
    <p:extLst>
      <p:ext uri="{BB962C8B-B14F-4D97-AF65-F5344CB8AC3E}">
        <p14:creationId xmlns:p14="http://schemas.microsoft.com/office/powerpoint/2010/main" val="3666177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B374879-0211-4C76-A10E-97B03D2B9A9B}" type="datetimeFigureOut">
              <a:rPr kumimoji="1" lang="ja-JP" altLang="en-US" smtClean="0"/>
              <a:t>2021/10/29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2CD752C-504C-4083-9E1C-A755F923515F}" type="slidenum">
              <a:rPr kumimoji="1" lang="ja-JP" altLang="en-US" smtClean="0"/>
              <a:t>‹#›</a:t>
            </a:fld>
            <a:endParaRPr kumimoji="1" lang="ja-JP" altLang="en-US"/>
          </a:p>
        </p:txBody>
      </p:sp>
    </p:spTree>
    <p:extLst>
      <p:ext uri="{BB962C8B-B14F-4D97-AF65-F5344CB8AC3E}">
        <p14:creationId xmlns:p14="http://schemas.microsoft.com/office/powerpoint/2010/main" val="932843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B374879-0211-4C76-A10E-97B03D2B9A9B}" type="datetimeFigureOut">
              <a:rPr kumimoji="1" lang="ja-JP" altLang="en-US" smtClean="0"/>
              <a:t>2021/10/29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2CD752C-504C-4083-9E1C-A755F923515F}" type="slidenum">
              <a:rPr kumimoji="1" lang="ja-JP" altLang="en-US" smtClean="0"/>
              <a:t>‹#›</a:t>
            </a:fld>
            <a:endParaRPr kumimoji="1" lang="ja-JP" altLang="en-US"/>
          </a:p>
        </p:txBody>
      </p:sp>
    </p:spTree>
    <p:extLst>
      <p:ext uri="{BB962C8B-B14F-4D97-AF65-F5344CB8AC3E}">
        <p14:creationId xmlns:p14="http://schemas.microsoft.com/office/powerpoint/2010/main" val="276109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B374879-0211-4C76-A10E-97B03D2B9A9B}" type="datetimeFigureOut">
              <a:rPr kumimoji="1" lang="ja-JP" altLang="en-US" smtClean="0"/>
              <a:t>2021/10/29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2CD752C-504C-4083-9E1C-A755F923515F}" type="slidenum">
              <a:rPr kumimoji="1" lang="ja-JP" altLang="en-US" smtClean="0"/>
              <a:t>‹#›</a:t>
            </a:fld>
            <a:endParaRPr kumimoji="1" lang="ja-JP" altLang="en-US"/>
          </a:p>
        </p:txBody>
      </p:sp>
    </p:spTree>
    <p:extLst>
      <p:ext uri="{BB962C8B-B14F-4D97-AF65-F5344CB8AC3E}">
        <p14:creationId xmlns:p14="http://schemas.microsoft.com/office/powerpoint/2010/main" val="1683037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B374879-0211-4C76-A10E-97B03D2B9A9B}" type="datetimeFigureOut">
              <a:rPr kumimoji="1" lang="ja-JP" altLang="en-US" smtClean="0"/>
              <a:t>2021/10/29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2CD752C-504C-4083-9E1C-A755F923515F}" type="slidenum">
              <a:rPr kumimoji="1" lang="ja-JP" altLang="en-US" smtClean="0"/>
              <a:t>‹#›</a:t>
            </a:fld>
            <a:endParaRPr kumimoji="1" lang="ja-JP" altLang="en-US"/>
          </a:p>
        </p:txBody>
      </p:sp>
    </p:spTree>
    <p:extLst>
      <p:ext uri="{BB962C8B-B14F-4D97-AF65-F5344CB8AC3E}">
        <p14:creationId xmlns:p14="http://schemas.microsoft.com/office/powerpoint/2010/main" val="3852238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B374879-0211-4C76-A10E-97B03D2B9A9B}" type="datetimeFigureOut">
              <a:rPr kumimoji="1" lang="ja-JP" altLang="en-US" smtClean="0"/>
              <a:t>2021/10/29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2CD752C-504C-4083-9E1C-A755F923515F}" type="slidenum">
              <a:rPr kumimoji="1" lang="ja-JP" altLang="en-US" smtClean="0"/>
              <a:t>‹#›</a:t>
            </a:fld>
            <a:endParaRPr kumimoji="1" lang="ja-JP" altLang="en-US"/>
          </a:p>
        </p:txBody>
      </p:sp>
    </p:spTree>
    <p:extLst>
      <p:ext uri="{BB962C8B-B14F-4D97-AF65-F5344CB8AC3E}">
        <p14:creationId xmlns:p14="http://schemas.microsoft.com/office/powerpoint/2010/main" val="3748678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374879-0211-4C76-A10E-97B03D2B9A9B}" type="datetimeFigureOut">
              <a:rPr kumimoji="1" lang="ja-JP" altLang="en-US" smtClean="0"/>
              <a:t>2021/10/29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D752C-504C-4083-9E1C-A755F923515F}" type="slidenum">
              <a:rPr kumimoji="1" lang="ja-JP" altLang="en-US" smtClean="0"/>
              <a:t>‹#›</a:t>
            </a:fld>
            <a:endParaRPr kumimoji="1" lang="ja-JP" altLang="en-US"/>
          </a:p>
        </p:txBody>
      </p:sp>
    </p:spTree>
    <p:extLst>
      <p:ext uri="{BB962C8B-B14F-4D97-AF65-F5344CB8AC3E}">
        <p14:creationId xmlns:p14="http://schemas.microsoft.com/office/powerpoint/2010/main" val="2996074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a:t>RV32I</a:t>
            </a:r>
            <a:r>
              <a:rPr kumimoji="1" lang="ja-JP" altLang="en-US" dirty="0"/>
              <a:t>のマルチサイクル</a:t>
            </a:r>
            <a:br>
              <a:rPr kumimoji="1" lang="en-US" altLang="ja-JP" dirty="0"/>
            </a:br>
            <a:r>
              <a:rPr kumimoji="1" lang="ja-JP" altLang="en-US" dirty="0"/>
              <a:t>マイクロアーキテクチャ</a:t>
            </a:r>
          </a:p>
        </p:txBody>
      </p:sp>
      <p:sp>
        <p:nvSpPr>
          <p:cNvPr id="3" name="サブタイトル 2"/>
          <p:cNvSpPr>
            <a:spLocks noGrp="1"/>
          </p:cNvSpPr>
          <p:nvPr>
            <p:ph type="subTitle" idx="1"/>
          </p:nvPr>
        </p:nvSpPr>
        <p:spPr/>
        <p:txBody>
          <a:bodyPr/>
          <a:lstStyle/>
          <a:p>
            <a:r>
              <a:rPr kumimoji="1" lang="ja-JP" altLang="en-US" dirty="0"/>
              <a:t>慶應義塾大学</a:t>
            </a:r>
            <a:endParaRPr kumimoji="1" lang="en-US" altLang="ja-JP" dirty="0"/>
          </a:p>
          <a:p>
            <a:r>
              <a:rPr lang="ja-JP" altLang="en-US" dirty="0"/>
              <a:t>天野</a:t>
            </a:r>
            <a:endParaRPr kumimoji="1" lang="ja-JP" altLang="en-US" dirty="0"/>
          </a:p>
        </p:txBody>
      </p:sp>
    </p:spTree>
    <p:extLst>
      <p:ext uri="{BB962C8B-B14F-4D97-AF65-F5344CB8AC3E}">
        <p14:creationId xmlns:p14="http://schemas.microsoft.com/office/powerpoint/2010/main" val="2354420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楕円 3">
            <a:extLst>
              <a:ext uri="{FF2B5EF4-FFF2-40B4-BE49-F238E27FC236}">
                <a16:creationId xmlns:a16="http://schemas.microsoft.com/office/drawing/2014/main" id="{7D472872-30EA-4BE7-94E5-2E9889EEA1A7}"/>
              </a:ext>
            </a:extLst>
          </p:cNvPr>
          <p:cNvSpPr/>
          <p:nvPr/>
        </p:nvSpPr>
        <p:spPr>
          <a:xfrm>
            <a:off x="4471035" y="411480"/>
            <a:ext cx="144018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FETCH</a:t>
            </a:r>
            <a:endParaRPr kumimoji="1" lang="ja-JP" altLang="en-US" dirty="0">
              <a:solidFill>
                <a:schemeClr val="tx1"/>
              </a:solidFill>
            </a:endParaRPr>
          </a:p>
        </p:txBody>
      </p:sp>
      <p:sp>
        <p:nvSpPr>
          <p:cNvPr id="5" name="楕円 4">
            <a:extLst>
              <a:ext uri="{FF2B5EF4-FFF2-40B4-BE49-F238E27FC236}">
                <a16:creationId xmlns:a16="http://schemas.microsoft.com/office/drawing/2014/main" id="{9AD4E3A0-3541-417D-AA89-3AAE46A3F042}"/>
              </a:ext>
            </a:extLst>
          </p:cNvPr>
          <p:cNvSpPr/>
          <p:nvPr/>
        </p:nvSpPr>
        <p:spPr>
          <a:xfrm>
            <a:off x="4392930" y="1920240"/>
            <a:ext cx="1596390" cy="982980"/>
          </a:xfrm>
          <a:prstGeom prst="ellipse">
            <a:avLst/>
          </a:prstGeom>
          <a:solidFill>
            <a:schemeClr val="accent4">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DECODE</a:t>
            </a:r>
            <a:endParaRPr kumimoji="1" lang="ja-JP" altLang="en-US" dirty="0">
              <a:solidFill>
                <a:schemeClr val="tx1"/>
              </a:solidFill>
            </a:endParaRPr>
          </a:p>
        </p:txBody>
      </p:sp>
      <p:sp>
        <p:nvSpPr>
          <p:cNvPr id="6" name="楕円 5">
            <a:extLst>
              <a:ext uri="{FF2B5EF4-FFF2-40B4-BE49-F238E27FC236}">
                <a16:creationId xmlns:a16="http://schemas.microsoft.com/office/drawing/2014/main" id="{92B2E271-B0F4-44DA-AB61-B2A9986DABCF}"/>
              </a:ext>
            </a:extLst>
          </p:cNvPr>
          <p:cNvSpPr/>
          <p:nvPr/>
        </p:nvSpPr>
        <p:spPr>
          <a:xfrm>
            <a:off x="2979420" y="3592830"/>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MEMADR</a:t>
            </a:r>
            <a:endParaRPr kumimoji="1" lang="ja-JP" altLang="en-US" dirty="0">
              <a:solidFill>
                <a:schemeClr val="tx1"/>
              </a:solidFill>
            </a:endParaRPr>
          </a:p>
        </p:txBody>
      </p:sp>
      <p:sp>
        <p:nvSpPr>
          <p:cNvPr id="8" name="楕円 7">
            <a:extLst>
              <a:ext uri="{FF2B5EF4-FFF2-40B4-BE49-F238E27FC236}">
                <a16:creationId xmlns:a16="http://schemas.microsoft.com/office/drawing/2014/main" id="{5A9BC8E6-4055-4543-A350-0C98611D3D56}"/>
              </a:ext>
            </a:extLst>
          </p:cNvPr>
          <p:cNvSpPr/>
          <p:nvPr/>
        </p:nvSpPr>
        <p:spPr>
          <a:xfrm>
            <a:off x="6755130" y="3592830"/>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EXE</a:t>
            </a:r>
            <a:endParaRPr kumimoji="1" lang="ja-JP" altLang="en-US" dirty="0">
              <a:solidFill>
                <a:schemeClr val="tx1"/>
              </a:solidFill>
            </a:endParaRPr>
          </a:p>
        </p:txBody>
      </p:sp>
      <p:sp>
        <p:nvSpPr>
          <p:cNvPr id="12" name="楕円 11">
            <a:extLst>
              <a:ext uri="{FF2B5EF4-FFF2-40B4-BE49-F238E27FC236}">
                <a16:creationId xmlns:a16="http://schemas.microsoft.com/office/drawing/2014/main" id="{967EA1D1-EAAD-49B5-88AB-9D993A555648}"/>
              </a:ext>
            </a:extLst>
          </p:cNvPr>
          <p:cNvSpPr/>
          <p:nvPr/>
        </p:nvSpPr>
        <p:spPr>
          <a:xfrm>
            <a:off x="2979420" y="5204462"/>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MEM</a:t>
            </a:r>
            <a:endParaRPr kumimoji="1" lang="ja-JP" altLang="en-US" dirty="0">
              <a:solidFill>
                <a:schemeClr val="tx1"/>
              </a:solidFill>
            </a:endParaRPr>
          </a:p>
        </p:txBody>
      </p:sp>
      <p:cxnSp>
        <p:nvCxnSpPr>
          <p:cNvPr id="14" name="直線矢印コネクタ 13">
            <a:extLst>
              <a:ext uri="{FF2B5EF4-FFF2-40B4-BE49-F238E27FC236}">
                <a16:creationId xmlns:a16="http://schemas.microsoft.com/office/drawing/2014/main" id="{CE9BE25F-5230-484B-A1B3-147A68B1F79D}"/>
              </a:ext>
            </a:extLst>
          </p:cNvPr>
          <p:cNvCxnSpPr>
            <a:stCxn id="4" idx="4"/>
            <a:endCxn id="5" idx="0"/>
          </p:cNvCxnSpPr>
          <p:nvPr/>
        </p:nvCxnSpPr>
        <p:spPr>
          <a:xfrm>
            <a:off x="5191125" y="1394460"/>
            <a:ext cx="0" cy="5257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D6E7BC40-5DE3-4B3D-A02E-B252D57171B1}"/>
              </a:ext>
            </a:extLst>
          </p:cNvPr>
          <p:cNvCxnSpPr>
            <a:stCxn id="5" idx="3"/>
            <a:endCxn id="6" idx="7"/>
          </p:cNvCxnSpPr>
          <p:nvPr/>
        </p:nvCxnSpPr>
        <p:spPr>
          <a:xfrm flipH="1">
            <a:off x="3990804" y="2759266"/>
            <a:ext cx="635912" cy="9775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80FFC4C5-9F26-4ED3-87FE-B99939289895}"/>
              </a:ext>
            </a:extLst>
          </p:cNvPr>
          <p:cNvCxnSpPr>
            <a:stCxn id="6" idx="4"/>
            <a:endCxn id="12" idx="0"/>
          </p:cNvCxnSpPr>
          <p:nvPr/>
        </p:nvCxnSpPr>
        <p:spPr>
          <a:xfrm>
            <a:off x="3571875" y="4575810"/>
            <a:ext cx="0" cy="6286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4D0E694D-AC1F-4D9A-AA66-250A14F82140}"/>
              </a:ext>
            </a:extLst>
          </p:cNvPr>
          <p:cNvCxnSpPr>
            <a:stCxn id="12" idx="1"/>
          </p:cNvCxnSpPr>
          <p:nvPr/>
        </p:nvCxnSpPr>
        <p:spPr>
          <a:xfrm flipH="1" flipV="1">
            <a:off x="2137410" y="2903220"/>
            <a:ext cx="1015536" cy="24451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2597FA63-F44A-4DE6-9155-DD1DF732CFCD}"/>
              </a:ext>
            </a:extLst>
          </p:cNvPr>
          <p:cNvCxnSpPr>
            <a:endCxn id="4" idx="3"/>
          </p:cNvCxnSpPr>
          <p:nvPr/>
        </p:nvCxnSpPr>
        <p:spPr>
          <a:xfrm flipV="1">
            <a:off x="2125980" y="1250506"/>
            <a:ext cx="2555964" cy="16527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9466D30D-13E1-4CD7-A730-7C54E2C6503E}"/>
              </a:ext>
            </a:extLst>
          </p:cNvPr>
          <p:cNvCxnSpPr>
            <a:stCxn id="5" idx="5"/>
            <a:endCxn id="8" idx="1"/>
          </p:cNvCxnSpPr>
          <p:nvPr/>
        </p:nvCxnSpPr>
        <p:spPr>
          <a:xfrm>
            <a:off x="5755534" y="2759266"/>
            <a:ext cx="1173122" cy="9775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DBCDB383-9DB6-49AC-AD82-83C0CDD78101}"/>
              </a:ext>
            </a:extLst>
          </p:cNvPr>
          <p:cNvCxnSpPr>
            <a:stCxn id="8" idx="0"/>
            <a:endCxn id="4" idx="5"/>
          </p:cNvCxnSpPr>
          <p:nvPr/>
        </p:nvCxnSpPr>
        <p:spPr>
          <a:xfrm flipH="1" flipV="1">
            <a:off x="5700306" y="1250506"/>
            <a:ext cx="1647279" cy="23423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983473A2-E6CB-4050-8CC4-AB4DC78613B5}"/>
              </a:ext>
            </a:extLst>
          </p:cNvPr>
          <p:cNvSpPr txBox="1"/>
          <p:nvPr/>
        </p:nvSpPr>
        <p:spPr>
          <a:xfrm>
            <a:off x="6262172" y="267526"/>
            <a:ext cx="4698722" cy="584775"/>
          </a:xfrm>
          <a:prstGeom prst="rect">
            <a:avLst/>
          </a:prstGeom>
          <a:noFill/>
        </p:spPr>
        <p:txBody>
          <a:bodyPr wrap="none" rtlCol="0">
            <a:spAutoFit/>
          </a:bodyPr>
          <a:lstStyle/>
          <a:p>
            <a:r>
              <a:rPr lang="ja-JP" altLang="en-US" sz="3200" dirty="0"/>
              <a:t>デコード：命令デコード</a:t>
            </a:r>
            <a:endParaRPr kumimoji="1" lang="ja-JP" altLang="en-US" sz="3200" dirty="0"/>
          </a:p>
        </p:txBody>
      </p:sp>
      <p:sp>
        <p:nvSpPr>
          <p:cNvPr id="15" name="テキスト ボックス 14">
            <a:extLst>
              <a:ext uri="{FF2B5EF4-FFF2-40B4-BE49-F238E27FC236}">
                <a16:creationId xmlns:a16="http://schemas.microsoft.com/office/drawing/2014/main" id="{0F45A53B-242F-4AFF-B824-4A9D7ED3BC78}"/>
              </a:ext>
            </a:extLst>
          </p:cNvPr>
          <p:cNvSpPr txBox="1"/>
          <p:nvPr/>
        </p:nvSpPr>
        <p:spPr>
          <a:xfrm>
            <a:off x="7540229" y="1394460"/>
            <a:ext cx="3110320" cy="2585323"/>
          </a:xfrm>
          <a:prstGeom prst="rect">
            <a:avLst/>
          </a:prstGeom>
          <a:noFill/>
        </p:spPr>
        <p:txBody>
          <a:bodyPr wrap="square" rtlCol="0">
            <a:spAutoFit/>
          </a:bodyPr>
          <a:lstStyle/>
          <a:p>
            <a:r>
              <a:rPr lang="en-US" altLang="ja-JP" dirty="0" err="1"/>
              <a:t>regwe</a:t>
            </a:r>
            <a:r>
              <a:rPr lang="en-US" altLang="ja-JP" dirty="0"/>
              <a:t>=1: </a:t>
            </a:r>
            <a:r>
              <a:rPr lang="ja-JP" altLang="en-US" dirty="0"/>
              <a:t>レジスタファイルからレジスタを読み出し</a:t>
            </a:r>
            <a:endParaRPr lang="en-US" altLang="ja-JP" dirty="0"/>
          </a:p>
          <a:p>
            <a:endParaRPr lang="en-US" altLang="ja-JP" dirty="0"/>
          </a:p>
          <a:p>
            <a:r>
              <a:rPr lang="en-US" altLang="ja-JP" dirty="0" err="1"/>
              <a:t>srcasel</a:t>
            </a:r>
            <a:r>
              <a:rPr lang="en-US" altLang="ja-JP" dirty="0"/>
              <a:t>=0: pc</a:t>
            </a:r>
          </a:p>
          <a:p>
            <a:r>
              <a:rPr lang="en-US" altLang="ja-JP" dirty="0" err="1"/>
              <a:t>srcbsel</a:t>
            </a:r>
            <a:r>
              <a:rPr lang="en-US" altLang="ja-JP" dirty="0"/>
              <a:t>=2: ‘4’</a:t>
            </a:r>
          </a:p>
          <a:p>
            <a:r>
              <a:rPr lang="en-US" altLang="ja-JP" dirty="0"/>
              <a:t>com=1:</a:t>
            </a:r>
            <a:r>
              <a:rPr lang="ja-JP" altLang="en-US" dirty="0"/>
              <a:t>加算</a:t>
            </a:r>
            <a:endParaRPr lang="en-US" altLang="ja-JP" dirty="0"/>
          </a:p>
          <a:p>
            <a:r>
              <a:rPr lang="en-US" altLang="ja-JP" dirty="0" err="1"/>
              <a:t>pcwe</a:t>
            </a:r>
            <a:r>
              <a:rPr lang="en-US" altLang="ja-JP" dirty="0"/>
              <a:t>=1: pc</a:t>
            </a:r>
            <a:r>
              <a:rPr lang="ja-JP" altLang="en-US" dirty="0"/>
              <a:t>に書き込み</a:t>
            </a:r>
            <a:endParaRPr lang="en-US" altLang="ja-JP" dirty="0"/>
          </a:p>
          <a:p>
            <a:endParaRPr kumimoji="1" lang="en-US" altLang="ja-JP" dirty="0"/>
          </a:p>
          <a:p>
            <a:endParaRPr kumimoji="1" lang="ja-JP" altLang="en-US" dirty="0"/>
          </a:p>
        </p:txBody>
      </p:sp>
      <p:sp>
        <p:nvSpPr>
          <p:cNvPr id="2" name="テキスト ボックス 1">
            <a:extLst>
              <a:ext uri="{FF2B5EF4-FFF2-40B4-BE49-F238E27FC236}">
                <a16:creationId xmlns:a16="http://schemas.microsoft.com/office/drawing/2014/main" id="{2CF5FEE8-15D6-4245-8453-E66FA0CB8C48}"/>
              </a:ext>
            </a:extLst>
          </p:cNvPr>
          <p:cNvSpPr txBox="1"/>
          <p:nvPr/>
        </p:nvSpPr>
        <p:spPr>
          <a:xfrm>
            <a:off x="3152946" y="3120390"/>
            <a:ext cx="780983" cy="369332"/>
          </a:xfrm>
          <a:prstGeom prst="rect">
            <a:avLst/>
          </a:prstGeom>
          <a:noFill/>
        </p:spPr>
        <p:txBody>
          <a:bodyPr wrap="none" rtlCol="0">
            <a:spAutoFit/>
          </a:bodyPr>
          <a:lstStyle/>
          <a:p>
            <a:r>
              <a:rPr kumimoji="1" lang="en-US" altLang="ja-JP" dirty="0" err="1"/>
              <a:t>lw,sw</a:t>
            </a:r>
            <a:endParaRPr kumimoji="1" lang="ja-JP" altLang="en-US" dirty="0"/>
          </a:p>
        </p:txBody>
      </p:sp>
      <p:sp>
        <p:nvSpPr>
          <p:cNvPr id="17" name="テキスト ボックス 16">
            <a:extLst>
              <a:ext uri="{FF2B5EF4-FFF2-40B4-BE49-F238E27FC236}">
                <a16:creationId xmlns:a16="http://schemas.microsoft.com/office/drawing/2014/main" id="{0B459AAB-07CD-49DD-B5F9-5D9EF287C6D1}"/>
              </a:ext>
            </a:extLst>
          </p:cNvPr>
          <p:cNvSpPr txBox="1"/>
          <p:nvPr/>
        </p:nvSpPr>
        <p:spPr>
          <a:xfrm>
            <a:off x="5562890" y="3399056"/>
            <a:ext cx="1107996" cy="369332"/>
          </a:xfrm>
          <a:prstGeom prst="rect">
            <a:avLst/>
          </a:prstGeom>
          <a:noFill/>
        </p:spPr>
        <p:txBody>
          <a:bodyPr wrap="none" rtlCol="0">
            <a:spAutoFit/>
          </a:bodyPr>
          <a:lstStyle/>
          <a:p>
            <a:r>
              <a:rPr kumimoji="1" lang="ja-JP" altLang="en-US" dirty="0"/>
              <a:t>それ以外</a:t>
            </a:r>
          </a:p>
        </p:txBody>
      </p:sp>
    </p:spTree>
    <p:extLst>
      <p:ext uri="{BB962C8B-B14F-4D97-AF65-F5344CB8AC3E}">
        <p14:creationId xmlns:p14="http://schemas.microsoft.com/office/powerpoint/2010/main" val="2864865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正方形/長方形 168">
            <a:extLst>
              <a:ext uri="{FF2B5EF4-FFF2-40B4-BE49-F238E27FC236}">
                <a16:creationId xmlns:a16="http://schemas.microsoft.com/office/drawing/2014/main" id="{6512D155-BBF3-461A-9ADC-5B8349CC2C32}"/>
              </a:ext>
            </a:extLst>
          </p:cNvPr>
          <p:cNvSpPr/>
          <p:nvPr/>
        </p:nvSpPr>
        <p:spPr>
          <a:xfrm>
            <a:off x="8588968" y="290109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16" name="Line 76"/>
          <p:cNvSpPr>
            <a:spLocks noChangeShapeType="1"/>
          </p:cNvSpPr>
          <p:nvPr/>
        </p:nvSpPr>
        <p:spPr bwMode="auto">
          <a:xfrm flipV="1">
            <a:off x="1577604" y="2561292"/>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2" name="Line 2"/>
          <p:cNvSpPr>
            <a:spLocks noChangeShapeType="1"/>
          </p:cNvSpPr>
          <p:nvPr/>
        </p:nvSpPr>
        <p:spPr bwMode="auto">
          <a:xfrm flipH="1" flipV="1">
            <a:off x="8065737" y="2060571"/>
            <a:ext cx="0" cy="8473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112643" name="Line 3"/>
          <p:cNvSpPr>
            <a:spLocks noChangeShapeType="1"/>
          </p:cNvSpPr>
          <p:nvPr/>
        </p:nvSpPr>
        <p:spPr bwMode="auto">
          <a:xfrm flipH="1" flipV="1">
            <a:off x="8902701" y="1700213"/>
            <a:ext cx="1588" cy="141287"/>
          </a:xfrm>
          <a:prstGeom prst="line">
            <a:avLst/>
          </a:prstGeom>
          <a:noFill/>
          <a:ln w="28575">
            <a:solidFill>
              <a:srgbClr val="0070C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8470901" y="476250"/>
            <a:ext cx="0" cy="503238"/>
          </a:xfrm>
          <a:prstGeom prst="line">
            <a:avLst/>
          </a:prstGeom>
          <a:noFill/>
          <a:ln w="28575">
            <a:solidFill>
              <a:srgbClr val="007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7246939" y="476250"/>
            <a:ext cx="1223962" cy="0"/>
          </a:xfrm>
          <a:prstGeom prst="line">
            <a:avLst/>
          </a:prstGeom>
          <a:noFill/>
          <a:ln w="28575">
            <a:solidFill>
              <a:srgbClr val="007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7246939"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7246939" y="458406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8255001" y="436816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8300086" y="51571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8300086" y="53730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8300086" y="55889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8300086" y="62499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8300086" y="58166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9464359" y="648589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7967664"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8759826"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7680326"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8328026" y="981075"/>
            <a:ext cx="3433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7970839"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8711249" y="5837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8550911" y="6500970"/>
            <a:ext cx="0" cy="373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8514399" y="63214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8587424" y="63214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flipH="1">
            <a:off x="9503914" y="6500970"/>
            <a:ext cx="709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b="1" dirty="0"/>
              <a:t>we</a:t>
            </a:r>
          </a:p>
        </p:txBody>
      </p:sp>
      <p:sp>
        <p:nvSpPr>
          <p:cNvPr id="112675" name="Text Box 35"/>
          <p:cNvSpPr txBox="1">
            <a:spLocks noChangeArrowheads="1"/>
          </p:cNvSpPr>
          <p:nvPr/>
        </p:nvSpPr>
        <p:spPr bwMode="auto">
          <a:xfrm>
            <a:off x="8810626"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grpSp>
        <p:nvGrpSpPr>
          <p:cNvPr id="112678" name="Group 38"/>
          <p:cNvGrpSpPr>
            <a:grpSpLocks/>
          </p:cNvGrpSpPr>
          <p:nvPr/>
        </p:nvGrpSpPr>
        <p:grpSpPr bwMode="auto">
          <a:xfrm>
            <a:off x="7894639" y="328707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8039101" y="415067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8399464" y="394112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8615364" y="436816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flipH="1">
            <a:off x="7234235" y="2441367"/>
            <a:ext cx="12703" cy="337205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8039101"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0" name="Line 60"/>
          <p:cNvSpPr>
            <a:spLocks noChangeShapeType="1"/>
          </p:cNvSpPr>
          <p:nvPr/>
        </p:nvSpPr>
        <p:spPr bwMode="auto">
          <a:xfrm>
            <a:off x="2737653" y="6169956"/>
            <a:ext cx="4988291" cy="9683"/>
          </a:xfrm>
          <a:prstGeom prst="line">
            <a:avLst/>
          </a:prstGeom>
          <a:noFill/>
          <a:ln w="28575">
            <a:solidFill>
              <a:srgbClr val="0070C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2" name="Rectangle 62"/>
          <p:cNvSpPr>
            <a:spLocks noChangeArrowheads="1"/>
          </p:cNvSpPr>
          <p:nvPr/>
        </p:nvSpPr>
        <p:spPr bwMode="auto">
          <a:xfrm>
            <a:off x="2249117" y="2351742"/>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2249117" y="2496204"/>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2249117" y="2567642"/>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2465017" y="2345392"/>
            <a:ext cx="51007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flipH="1">
            <a:off x="2755900" y="2708275"/>
            <a:ext cx="14875" cy="3446863"/>
          </a:xfrm>
          <a:prstGeom prst="line">
            <a:avLst/>
          </a:prstGeom>
          <a:noFill/>
          <a:ln w="28575">
            <a:solidFill>
              <a:srgbClr val="007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9" name="Line 79"/>
          <p:cNvSpPr>
            <a:spLocks noChangeShapeType="1"/>
          </p:cNvSpPr>
          <p:nvPr/>
        </p:nvSpPr>
        <p:spPr bwMode="auto">
          <a:xfrm flipV="1">
            <a:off x="4303713" y="4007802"/>
            <a:ext cx="1" cy="1066801"/>
          </a:xfrm>
          <a:prstGeom prst="line">
            <a:avLst/>
          </a:prstGeom>
          <a:noFill/>
          <a:ln w="2857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10166059" y="6496606"/>
            <a:ext cx="13388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共用メモリ</a:t>
            </a:r>
          </a:p>
        </p:txBody>
      </p:sp>
      <p:sp>
        <p:nvSpPr>
          <p:cNvPr id="112740" name="Line 100"/>
          <p:cNvSpPr>
            <a:spLocks noChangeShapeType="1"/>
          </p:cNvSpPr>
          <p:nvPr/>
        </p:nvSpPr>
        <p:spPr bwMode="auto">
          <a:xfrm>
            <a:off x="4842867" y="3374390"/>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a:off x="7245177" y="5804853"/>
            <a:ext cx="448966"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4737235" y="3749836"/>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4940920" y="465550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9551989" y="335851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9048751" y="335851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8328026"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8832851" y="2304365"/>
            <a:ext cx="790574" cy="2062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dirty="0" err="1"/>
              <a:t>ext</a:t>
            </a:r>
            <a:endParaRPr lang="en-US" altLang="ja-JP" dirty="0"/>
          </a:p>
        </p:txBody>
      </p:sp>
      <p:sp>
        <p:nvSpPr>
          <p:cNvPr id="112752" name="Line 112"/>
          <p:cNvSpPr>
            <a:spLocks noChangeShapeType="1"/>
          </p:cNvSpPr>
          <p:nvPr/>
        </p:nvSpPr>
        <p:spPr bwMode="auto">
          <a:xfrm>
            <a:off x="5014914"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9409114"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9409114" y="2060575"/>
            <a:ext cx="0" cy="22840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V="1">
            <a:off x="8696512" y="2060571"/>
            <a:ext cx="1" cy="82877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8904289"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8759826" y="4072890"/>
            <a:ext cx="5937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400" b="1"/>
              <a:t>rwe</a:t>
            </a:r>
          </a:p>
        </p:txBody>
      </p:sp>
      <p:sp>
        <p:nvSpPr>
          <p:cNvPr id="112764" name="Line 124"/>
          <p:cNvSpPr>
            <a:spLocks noChangeShapeType="1"/>
          </p:cNvSpPr>
          <p:nvPr/>
        </p:nvSpPr>
        <p:spPr bwMode="auto">
          <a:xfrm flipV="1">
            <a:off x="8688389" y="2779712"/>
            <a:ext cx="2102836" cy="15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flipH="1">
            <a:off x="10797575" y="2805272"/>
            <a:ext cx="3175" cy="3181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10100311" y="5971382"/>
            <a:ext cx="675640" cy="1365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8112126" y="415067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8472489" y="415067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9025005" y="351245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7420141" y="3089969"/>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7410053" y="375142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9229434"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6421439" y="432143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r>
              <a:rPr lang="en-US" altLang="ja-JP" sz="1200" b="1" dirty="0"/>
              <a:t>_</a:t>
            </a:r>
          </a:p>
        </p:txBody>
      </p:sp>
      <p:sp>
        <p:nvSpPr>
          <p:cNvPr id="112776" name="Text Box 136"/>
          <p:cNvSpPr txBox="1">
            <a:spLocks noChangeArrowheads="1"/>
          </p:cNvSpPr>
          <p:nvPr/>
        </p:nvSpPr>
        <p:spPr bwMode="auto">
          <a:xfrm>
            <a:off x="10384154" y="608330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8616951" y="479996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80" name="Text Box 140"/>
          <p:cNvSpPr txBox="1">
            <a:spLocks noChangeArrowheads="1"/>
          </p:cNvSpPr>
          <p:nvPr/>
        </p:nvSpPr>
        <p:spPr bwMode="auto">
          <a:xfrm>
            <a:off x="8590624" y="284423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6124575" y="248170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6888164"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6888164"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6672264"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6672264"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6672264"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5951539"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5951539"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6004323"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5948364"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6383339"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7857213" y="561436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adr</a:t>
            </a:r>
            <a:endParaRPr lang="en-US" altLang="ja-JP" sz="1200" b="1" dirty="0"/>
          </a:p>
        </p:txBody>
      </p:sp>
      <p:sp>
        <p:nvSpPr>
          <p:cNvPr id="112802" name="Text Box 162"/>
          <p:cNvSpPr txBox="1">
            <a:spLocks noChangeArrowheads="1"/>
          </p:cNvSpPr>
          <p:nvPr/>
        </p:nvSpPr>
        <p:spPr bwMode="auto">
          <a:xfrm>
            <a:off x="3719514"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8362157" y="393319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7707313" y="392406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2737653" y="473216"/>
            <a:ext cx="4507524" cy="21591"/>
          </a:xfrm>
          <a:prstGeom prst="line">
            <a:avLst/>
          </a:prstGeom>
          <a:noFill/>
          <a:ln w="28575">
            <a:solidFill>
              <a:srgbClr val="0070C0"/>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2760055" y="518272"/>
            <a:ext cx="6563" cy="1861392"/>
          </a:xfrm>
          <a:prstGeom prst="line">
            <a:avLst/>
          </a:prstGeom>
          <a:noFill/>
          <a:ln w="28575">
            <a:solidFill>
              <a:srgbClr val="0070C0"/>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7454606"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7929856" y="1706564"/>
            <a:ext cx="1588" cy="141287"/>
          </a:xfrm>
          <a:prstGeom prst="line">
            <a:avLst/>
          </a:prstGeom>
          <a:noFill/>
          <a:ln w="28575">
            <a:solidFill>
              <a:srgbClr val="0070C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7199314" y="1629743"/>
            <a:ext cx="936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a:p>
            <a:r>
              <a:rPr lang="en-US" altLang="ja-JP" sz="1200" b="1" dirty="0" err="1"/>
              <a:t>sel</a:t>
            </a:r>
            <a:endParaRPr lang="en-US" altLang="ja-JP" sz="1200" b="1" dirty="0"/>
          </a:p>
        </p:txBody>
      </p:sp>
      <p:sp>
        <p:nvSpPr>
          <p:cNvPr id="140" name="Text Box 72">
            <a:extLst>
              <a:ext uri="{FF2B5EF4-FFF2-40B4-BE49-F238E27FC236}">
                <a16:creationId xmlns:a16="http://schemas.microsoft.com/office/drawing/2014/main" id="{4123907B-5A8A-4DE4-9CE4-38D2E5E7F058}"/>
              </a:ext>
            </a:extLst>
          </p:cNvPr>
          <p:cNvSpPr txBox="1">
            <a:spLocks noChangeArrowheads="1"/>
          </p:cNvSpPr>
          <p:nvPr/>
        </p:nvSpPr>
        <p:spPr bwMode="auto">
          <a:xfrm>
            <a:off x="6564940" y="854084"/>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41" name="Text Box 72">
            <a:extLst>
              <a:ext uri="{FF2B5EF4-FFF2-40B4-BE49-F238E27FC236}">
                <a16:creationId xmlns:a16="http://schemas.microsoft.com/office/drawing/2014/main" id="{6E4A58B1-0D90-4760-8DD4-44A5C9D5EFD6}"/>
              </a:ext>
            </a:extLst>
          </p:cNvPr>
          <p:cNvSpPr txBox="1">
            <a:spLocks noChangeArrowheads="1"/>
          </p:cNvSpPr>
          <p:nvPr/>
        </p:nvSpPr>
        <p:spPr bwMode="auto">
          <a:xfrm>
            <a:off x="6578014" y="118506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46" name="直線矢印コネクタ 145">
            <a:extLst>
              <a:ext uri="{FF2B5EF4-FFF2-40B4-BE49-F238E27FC236}">
                <a16:creationId xmlns:a16="http://schemas.microsoft.com/office/drawing/2014/main" id="{C2E55C6B-8631-440B-85E6-15A158A9457B}"/>
              </a:ext>
            </a:extLst>
          </p:cNvPr>
          <p:cNvCxnSpPr>
            <a:cxnSpLocks/>
            <a:endCxn id="141" idx="2"/>
          </p:cNvCxnSpPr>
          <p:nvPr/>
        </p:nvCxnSpPr>
        <p:spPr>
          <a:xfrm flipH="1" flipV="1">
            <a:off x="6736872" y="1554401"/>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7" name="Text Box 155">
            <a:extLst>
              <a:ext uri="{FF2B5EF4-FFF2-40B4-BE49-F238E27FC236}">
                <a16:creationId xmlns:a16="http://schemas.microsoft.com/office/drawing/2014/main" id="{3A1B0B4F-939A-466B-A9EE-08E28D10844B}"/>
              </a:ext>
            </a:extLst>
          </p:cNvPr>
          <p:cNvSpPr txBox="1">
            <a:spLocks noChangeArrowheads="1"/>
          </p:cNvSpPr>
          <p:nvPr/>
        </p:nvSpPr>
        <p:spPr bwMode="auto">
          <a:xfrm>
            <a:off x="6641736" y="18450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com</a:t>
            </a:r>
          </a:p>
        </p:txBody>
      </p:sp>
      <p:sp>
        <p:nvSpPr>
          <p:cNvPr id="148" name="Text Box 155">
            <a:extLst>
              <a:ext uri="{FF2B5EF4-FFF2-40B4-BE49-F238E27FC236}">
                <a16:creationId xmlns:a16="http://schemas.microsoft.com/office/drawing/2014/main" id="{A2AD8FA4-C505-4D1C-B04D-C4071FEFF204}"/>
              </a:ext>
            </a:extLst>
          </p:cNvPr>
          <p:cNvSpPr txBox="1">
            <a:spLocks noChangeArrowheads="1"/>
          </p:cNvSpPr>
          <p:nvPr/>
        </p:nvSpPr>
        <p:spPr bwMode="auto">
          <a:xfrm>
            <a:off x="9821136" y="18534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srcbsel</a:t>
            </a:r>
            <a:endParaRPr lang="en-US" altLang="ja-JP" sz="1200" b="1" dirty="0"/>
          </a:p>
        </p:txBody>
      </p:sp>
      <p:sp>
        <p:nvSpPr>
          <p:cNvPr id="149" name="Line 107">
            <a:extLst>
              <a:ext uri="{FF2B5EF4-FFF2-40B4-BE49-F238E27FC236}">
                <a16:creationId xmlns:a16="http://schemas.microsoft.com/office/drawing/2014/main" id="{B9A8DDC3-D2B1-40A9-8501-1A811E21A7D4}"/>
              </a:ext>
            </a:extLst>
          </p:cNvPr>
          <p:cNvSpPr>
            <a:spLocks noChangeShapeType="1"/>
          </p:cNvSpPr>
          <p:nvPr/>
        </p:nvSpPr>
        <p:spPr bwMode="auto">
          <a:xfrm flipH="1">
            <a:off x="9589295" y="195262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 name="Text Box 72">
            <a:extLst>
              <a:ext uri="{FF2B5EF4-FFF2-40B4-BE49-F238E27FC236}">
                <a16:creationId xmlns:a16="http://schemas.microsoft.com/office/drawing/2014/main" id="{EBB2E924-B7F6-4314-8F7C-1948F3AFC100}"/>
              </a:ext>
            </a:extLst>
          </p:cNvPr>
          <p:cNvSpPr txBox="1">
            <a:spLocks noChangeArrowheads="1"/>
          </p:cNvSpPr>
          <p:nvPr/>
        </p:nvSpPr>
        <p:spPr bwMode="auto">
          <a:xfrm>
            <a:off x="9132889" y="1799076"/>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51" name="Text Box 72">
            <a:extLst>
              <a:ext uri="{FF2B5EF4-FFF2-40B4-BE49-F238E27FC236}">
                <a16:creationId xmlns:a16="http://schemas.microsoft.com/office/drawing/2014/main" id="{29DFA907-8D0B-43AA-93C9-3612B08FCB08}"/>
              </a:ext>
            </a:extLst>
          </p:cNvPr>
          <p:cNvSpPr txBox="1">
            <a:spLocks noChangeArrowheads="1"/>
          </p:cNvSpPr>
          <p:nvPr/>
        </p:nvSpPr>
        <p:spPr bwMode="auto">
          <a:xfrm>
            <a:off x="8542652" y="1793915"/>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52" name="Line 107">
            <a:extLst>
              <a:ext uri="{FF2B5EF4-FFF2-40B4-BE49-F238E27FC236}">
                <a16:creationId xmlns:a16="http://schemas.microsoft.com/office/drawing/2014/main" id="{FAFB61B9-08CE-4C2E-B90C-30F55F3BBE56}"/>
              </a:ext>
            </a:extLst>
          </p:cNvPr>
          <p:cNvSpPr>
            <a:spLocks noChangeShapeType="1"/>
          </p:cNvSpPr>
          <p:nvPr/>
        </p:nvSpPr>
        <p:spPr bwMode="auto">
          <a:xfrm flipH="1">
            <a:off x="7635876" y="4281950"/>
            <a:ext cx="503238"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 name="Text Box 155">
            <a:extLst>
              <a:ext uri="{FF2B5EF4-FFF2-40B4-BE49-F238E27FC236}">
                <a16:creationId xmlns:a16="http://schemas.microsoft.com/office/drawing/2014/main" id="{B960514C-4C1B-49C3-9BCA-BF23B3C072A8}"/>
              </a:ext>
            </a:extLst>
          </p:cNvPr>
          <p:cNvSpPr txBox="1">
            <a:spLocks noChangeArrowheads="1"/>
          </p:cNvSpPr>
          <p:nvPr/>
        </p:nvSpPr>
        <p:spPr bwMode="auto">
          <a:xfrm>
            <a:off x="7210425" y="425744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resultsel</a:t>
            </a:r>
            <a:endParaRPr lang="en-US" altLang="ja-JP" sz="1200" b="1" dirty="0"/>
          </a:p>
        </p:txBody>
      </p:sp>
      <p:sp>
        <p:nvSpPr>
          <p:cNvPr id="159" name="Text Box 72">
            <a:extLst>
              <a:ext uri="{FF2B5EF4-FFF2-40B4-BE49-F238E27FC236}">
                <a16:creationId xmlns:a16="http://schemas.microsoft.com/office/drawing/2014/main" id="{972DDB43-4AA4-4043-BF11-CE70F4EFF357}"/>
              </a:ext>
            </a:extLst>
          </p:cNvPr>
          <p:cNvSpPr txBox="1">
            <a:spLocks noChangeArrowheads="1"/>
          </p:cNvSpPr>
          <p:nvPr/>
        </p:nvSpPr>
        <p:spPr bwMode="auto">
          <a:xfrm>
            <a:off x="7536110" y="175696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61" name="Text Box 72">
            <a:extLst>
              <a:ext uri="{FF2B5EF4-FFF2-40B4-BE49-F238E27FC236}">
                <a16:creationId xmlns:a16="http://schemas.microsoft.com/office/drawing/2014/main" id="{B5FA246F-43F9-4D82-833A-9C55CF33B764}"/>
              </a:ext>
            </a:extLst>
          </p:cNvPr>
          <p:cNvSpPr txBox="1">
            <a:spLocks noChangeArrowheads="1"/>
          </p:cNvSpPr>
          <p:nvPr/>
        </p:nvSpPr>
        <p:spPr bwMode="auto">
          <a:xfrm>
            <a:off x="7900542" y="174881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62" name="直線矢印コネクタ 161">
            <a:extLst>
              <a:ext uri="{FF2B5EF4-FFF2-40B4-BE49-F238E27FC236}">
                <a16:creationId xmlns:a16="http://schemas.microsoft.com/office/drawing/2014/main" id="{8471BB5C-A1E3-4BD2-A72A-DC9268FC52A7}"/>
              </a:ext>
            </a:extLst>
          </p:cNvPr>
          <p:cNvCxnSpPr/>
          <p:nvPr/>
        </p:nvCxnSpPr>
        <p:spPr>
          <a:xfrm flipH="1">
            <a:off x="9635892" y="2406594"/>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4" name="Line 9">
            <a:extLst>
              <a:ext uri="{FF2B5EF4-FFF2-40B4-BE49-F238E27FC236}">
                <a16:creationId xmlns:a16="http://schemas.microsoft.com/office/drawing/2014/main" id="{9E0A40EE-961B-4C76-AE16-0A41E9AB0AB1}"/>
              </a:ext>
            </a:extLst>
          </p:cNvPr>
          <p:cNvSpPr>
            <a:spLocks noChangeShapeType="1"/>
          </p:cNvSpPr>
          <p:nvPr/>
        </p:nvSpPr>
        <p:spPr bwMode="auto">
          <a:xfrm flipV="1">
            <a:off x="8087317" y="3071814"/>
            <a:ext cx="0" cy="2159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5" name="Line 9">
            <a:extLst>
              <a:ext uri="{FF2B5EF4-FFF2-40B4-BE49-F238E27FC236}">
                <a16:creationId xmlns:a16="http://schemas.microsoft.com/office/drawing/2014/main" id="{4DD6B293-7CB8-4F36-950C-DECB731FB484}"/>
              </a:ext>
            </a:extLst>
          </p:cNvPr>
          <p:cNvSpPr>
            <a:spLocks noChangeShapeType="1"/>
          </p:cNvSpPr>
          <p:nvPr/>
        </p:nvSpPr>
        <p:spPr bwMode="auto">
          <a:xfrm flipV="1">
            <a:off x="8799109" y="3071813"/>
            <a:ext cx="0" cy="2159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正方形/長方形 5">
            <a:extLst>
              <a:ext uri="{FF2B5EF4-FFF2-40B4-BE49-F238E27FC236}">
                <a16:creationId xmlns:a16="http://schemas.microsoft.com/office/drawing/2014/main" id="{C1BA7E58-D6F1-418D-82C3-3548B19EE015}"/>
              </a:ext>
            </a:extLst>
          </p:cNvPr>
          <p:cNvSpPr/>
          <p:nvPr/>
        </p:nvSpPr>
        <p:spPr>
          <a:xfrm>
            <a:off x="4750863" y="2654301"/>
            <a:ext cx="258989" cy="23613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66" name="直線矢印コネクタ 165">
            <a:extLst>
              <a:ext uri="{FF2B5EF4-FFF2-40B4-BE49-F238E27FC236}">
                <a16:creationId xmlns:a16="http://schemas.microsoft.com/office/drawing/2014/main" id="{D8CDB5D8-02C0-442D-9F95-3F684FD40707}"/>
              </a:ext>
            </a:extLst>
          </p:cNvPr>
          <p:cNvCxnSpPr>
            <a:cxnSpLocks/>
          </p:cNvCxnSpPr>
          <p:nvPr/>
        </p:nvCxnSpPr>
        <p:spPr>
          <a:xfrm flipH="1">
            <a:off x="4287052" y="5064567"/>
            <a:ext cx="4329955" cy="11675"/>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7" name="Line 60">
            <a:extLst>
              <a:ext uri="{FF2B5EF4-FFF2-40B4-BE49-F238E27FC236}">
                <a16:creationId xmlns:a16="http://schemas.microsoft.com/office/drawing/2014/main" id="{413D1EBA-9208-43BE-AB7B-CBBBA10D27CA}"/>
              </a:ext>
            </a:extLst>
          </p:cNvPr>
          <p:cNvSpPr>
            <a:spLocks noChangeShapeType="1"/>
          </p:cNvSpPr>
          <p:nvPr/>
        </p:nvSpPr>
        <p:spPr bwMode="auto">
          <a:xfrm flipV="1">
            <a:off x="4303713" y="4021296"/>
            <a:ext cx="44208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8" name="Text Box 132">
            <a:extLst>
              <a:ext uri="{FF2B5EF4-FFF2-40B4-BE49-F238E27FC236}">
                <a16:creationId xmlns:a16="http://schemas.microsoft.com/office/drawing/2014/main" id="{3436BDFC-FEBD-4260-BDB3-93275AD8FA0F}"/>
              </a:ext>
            </a:extLst>
          </p:cNvPr>
          <p:cNvSpPr txBox="1">
            <a:spLocks noChangeArrowheads="1"/>
          </p:cNvSpPr>
          <p:nvPr/>
        </p:nvSpPr>
        <p:spPr bwMode="auto">
          <a:xfrm>
            <a:off x="4688532" y="302100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IR</a:t>
            </a:r>
          </a:p>
        </p:txBody>
      </p:sp>
      <p:sp>
        <p:nvSpPr>
          <p:cNvPr id="8" name="正方形/長方形 7">
            <a:extLst>
              <a:ext uri="{FF2B5EF4-FFF2-40B4-BE49-F238E27FC236}">
                <a16:creationId xmlns:a16="http://schemas.microsoft.com/office/drawing/2014/main" id="{A88217AB-9CEB-459E-B790-6EA9E76CA45A}"/>
              </a:ext>
            </a:extLst>
          </p:cNvPr>
          <p:cNvSpPr/>
          <p:nvPr/>
        </p:nvSpPr>
        <p:spPr>
          <a:xfrm>
            <a:off x="7704935" y="2915700"/>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79" name="Text Box 139"/>
          <p:cNvSpPr txBox="1">
            <a:spLocks noChangeArrowheads="1"/>
          </p:cNvSpPr>
          <p:nvPr/>
        </p:nvSpPr>
        <p:spPr bwMode="auto">
          <a:xfrm>
            <a:off x="7764885" y="286624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71" name="正方形/長方形 170">
            <a:extLst>
              <a:ext uri="{FF2B5EF4-FFF2-40B4-BE49-F238E27FC236}">
                <a16:creationId xmlns:a16="http://schemas.microsoft.com/office/drawing/2014/main" id="{F6E59983-5D74-4222-AB9D-9DF0B668A66A}"/>
              </a:ext>
            </a:extLst>
          </p:cNvPr>
          <p:cNvSpPr/>
          <p:nvPr/>
        </p:nvSpPr>
        <p:spPr>
          <a:xfrm>
            <a:off x="6821469" y="520297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Text Box 142">
            <a:extLst>
              <a:ext uri="{FF2B5EF4-FFF2-40B4-BE49-F238E27FC236}">
                <a16:creationId xmlns:a16="http://schemas.microsoft.com/office/drawing/2014/main" id="{90069E21-E1EB-4EFA-9419-C4D891973514}"/>
              </a:ext>
            </a:extLst>
          </p:cNvPr>
          <p:cNvSpPr txBox="1">
            <a:spLocks noChangeArrowheads="1"/>
          </p:cNvSpPr>
          <p:nvPr/>
        </p:nvSpPr>
        <p:spPr bwMode="auto">
          <a:xfrm>
            <a:off x="6799102" y="5149567"/>
            <a:ext cx="9729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regalu</a:t>
            </a:r>
            <a:endParaRPr lang="en-US" altLang="ja-JP" sz="1200" b="1" dirty="0"/>
          </a:p>
        </p:txBody>
      </p:sp>
      <p:sp>
        <p:nvSpPr>
          <p:cNvPr id="173" name="Line 145">
            <a:extLst>
              <a:ext uri="{FF2B5EF4-FFF2-40B4-BE49-F238E27FC236}">
                <a16:creationId xmlns:a16="http://schemas.microsoft.com/office/drawing/2014/main" id="{C084670E-6DD5-41EA-AEBE-29004CECA91F}"/>
              </a:ext>
            </a:extLst>
          </p:cNvPr>
          <p:cNvSpPr>
            <a:spLocks noChangeShapeType="1"/>
          </p:cNvSpPr>
          <p:nvPr/>
        </p:nvSpPr>
        <p:spPr bwMode="auto">
          <a:xfrm>
            <a:off x="7928769" y="574135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 name="Line 146">
            <a:extLst>
              <a:ext uri="{FF2B5EF4-FFF2-40B4-BE49-F238E27FC236}">
                <a16:creationId xmlns:a16="http://schemas.microsoft.com/office/drawing/2014/main" id="{B9F7236C-0EBB-45FF-9958-99F4D64DBECA}"/>
              </a:ext>
            </a:extLst>
          </p:cNvPr>
          <p:cNvSpPr>
            <a:spLocks noChangeShapeType="1"/>
          </p:cNvSpPr>
          <p:nvPr/>
        </p:nvSpPr>
        <p:spPr bwMode="auto">
          <a:xfrm flipH="1" flipV="1">
            <a:off x="7712869" y="5596891"/>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 name="Line 147">
            <a:extLst>
              <a:ext uri="{FF2B5EF4-FFF2-40B4-BE49-F238E27FC236}">
                <a16:creationId xmlns:a16="http://schemas.microsoft.com/office/drawing/2014/main" id="{FD324263-F0A2-4E9B-BCE6-58C77CA21646}"/>
              </a:ext>
            </a:extLst>
          </p:cNvPr>
          <p:cNvSpPr>
            <a:spLocks noChangeShapeType="1"/>
          </p:cNvSpPr>
          <p:nvPr/>
        </p:nvSpPr>
        <p:spPr bwMode="auto">
          <a:xfrm flipH="1">
            <a:off x="7712869" y="6173153"/>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 name="Line 148">
            <a:extLst>
              <a:ext uri="{FF2B5EF4-FFF2-40B4-BE49-F238E27FC236}">
                <a16:creationId xmlns:a16="http://schemas.microsoft.com/office/drawing/2014/main" id="{C1FF22A2-7EFD-4107-8B18-6D4CD915EA30}"/>
              </a:ext>
            </a:extLst>
          </p:cNvPr>
          <p:cNvSpPr>
            <a:spLocks noChangeShapeType="1"/>
          </p:cNvSpPr>
          <p:nvPr/>
        </p:nvSpPr>
        <p:spPr bwMode="auto">
          <a:xfrm>
            <a:off x="7712869" y="5596891"/>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7" name="Text Box 72">
            <a:extLst>
              <a:ext uri="{FF2B5EF4-FFF2-40B4-BE49-F238E27FC236}">
                <a16:creationId xmlns:a16="http://schemas.microsoft.com/office/drawing/2014/main" id="{474AAF60-81ED-4695-BA85-7DD210E85683}"/>
              </a:ext>
            </a:extLst>
          </p:cNvPr>
          <p:cNvSpPr txBox="1">
            <a:spLocks noChangeArrowheads="1"/>
          </p:cNvSpPr>
          <p:nvPr/>
        </p:nvSpPr>
        <p:spPr bwMode="auto">
          <a:xfrm>
            <a:off x="7605545" y="5614362"/>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78" name="Text Box 72">
            <a:extLst>
              <a:ext uri="{FF2B5EF4-FFF2-40B4-BE49-F238E27FC236}">
                <a16:creationId xmlns:a16="http://schemas.microsoft.com/office/drawing/2014/main" id="{8AEDF59F-63BA-4935-B217-9F49D0030DE0}"/>
              </a:ext>
            </a:extLst>
          </p:cNvPr>
          <p:cNvSpPr txBox="1">
            <a:spLocks noChangeArrowheads="1"/>
          </p:cNvSpPr>
          <p:nvPr/>
        </p:nvSpPr>
        <p:spPr bwMode="auto">
          <a:xfrm>
            <a:off x="7618619" y="5945347"/>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79" name="Line 101">
            <a:extLst>
              <a:ext uri="{FF2B5EF4-FFF2-40B4-BE49-F238E27FC236}">
                <a16:creationId xmlns:a16="http://schemas.microsoft.com/office/drawing/2014/main" id="{AE17682A-5476-4373-9F5E-87D84DDB8184}"/>
              </a:ext>
            </a:extLst>
          </p:cNvPr>
          <p:cNvSpPr>
            <a:spLocks noChangeShapeType="1"/>
          </p:cNvSpPr>
          <p:nvPr/>
        </p:nvSpPr>
        <p:spPr bwMode="auto">
          <a:xfrm flipV="1">
            <a:off x="7976427" y="5953396"/>
            <a:ext cx="310585" cy="469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80" name="直線矢印コネクタ 179">
            <a:extLst>
              <a:ext uri="{FF2B5EF4-FFF2-40B4-BE49-F238E27FC236}">
                <a16:creationId xmlns:a16="http://schemas.microsoft.com/office/drawing/2014/main" id="{7CDE810F-2E15-4A69-88F5-A4313350CBB9}"/>
              </a:ext>
            </a:extLst>
          </p:cNvPr>
          <p:cNvCxnSpPr>
            <a:cxnSpLocks/>
          </p:cNvCxnSpPr>
          <p:nvPr/>
        </p:nvCxnSpPr>
        <p:spPr>
          <a:xfrm flipH="1" flipV="1">
            <a:off x="7815284" y="6233337"/>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1" name="Text Box 155">
            <a:extLst>
              <a:ext uri="{FF2B5EF4-FFF2-40B4-BE49-F238E27FC236}">
                <a16:creationId xmlns:a16="http://schemas.microsoft.com/office/drawing/2014/main" id="{1C0CE3C5-3C16-4EDA-B8D8-392E390AAF04}"/>
              </a:ext>
            </a:extLst>
          </p:cNvPr>
          <p:cNvSpPr txBox="1">
            <a:spLocks noChangeArrowheads="1"/>
          </p:cNvSpPr>
          <p:nvPr/>
        </p:nvSpPr>
        <p:spPr bwMode="auto">
          <a:xfrm>
            <a:off x="7548698" y="6524026"/>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 if</a:t>
            </a:r>
          </a:p>
        </p:txBody>
      </p:sp>
      <p:sp>
        <p:nvSpPr>
          <p:cNvPr id="182" name="Line 100">
            <a:extLst>
              <a:ext uri="{FF2B5EF4-FFF2-40B4-BE49-F238E27FC236}">
                <a16:creationId xmlns:a16="http://schemas.microsoft.com/office/drawing/2014/main" id="{BBEFDBE6-D2E4-4ACA-8CC7-FAC0E02EAE59}"/>
              </a:ext>
            </a:extLst>
          </p:cNvPr>
          <p:cNvSpPr>
            <a:spLocks noChangeShapeType="1"/>
          </p:cNvSpPr>
          <p:nvPr/>
        </p:nvSpPr>
        <p:spPr bwMode="auto">
          <a:xfrm flipV="1">
            <a:off x="4970515" y="4204028"/>
            <a:ext cx="1002650" cy="380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 name="Line 50">
            <a:extLst>
              <a:ext uri="{FF2B5EF4-FFF2-40B4-BE49-F238E27FC236}">
                <a16:creationId xmlns:a16="http://schemas.microsoft.com/office/drawing/2014/main" id="{FA51A5DB-D316-4E32-AA36-E6974662D421}"/>
              </a:ext>
            </a:extLst>
          </p:cNvPr>
          <p:cNvSpPr>
            <a:spLocks noChangeShapeType="1"/>
          </p:cNvSpPr>
          <p:nvPr/>
        </p:nvSpPr>
        <p:spPr bwMode="auto">
          <a:xfrm flipV="1">
            <a:off x="7509266" y="2023006"/>
            <a:ext cx="450" cy="4132132"/>
          </a:xfrm>
          <a:prstGeom prst="line">
            <a:avLst/>
          </a:prstGeom>
          <a:noFill/>
          <a:ln w="28575">
            <a:solidFill>
              <a:srgbClr val="0070C0"/>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8" name="Line 116">
            <a:extLst>
              <a:ext uri="{FF2B5EF4-FFF2-40B4-BE49-F238E27FC236}">
                <a16:creationId xmlns:a16="http://schemas.microsoft.com/office/drawing/2014/main" id="{3F00173C-D933-438C-85D6-70083DAF4E19}"/>
              </a:ext>
            </a:extLst>
          </p:cNvPr>
          <p:cNvSpPr>
            <a:spLocks noChangeShapeType="1"/>
          </p:cNvSpPr>
          <p:nvPr/>
        </p:nvSpPr>
        <p:spPr bwMode="auto">
          <a:xfrm flipH="1" flipV="1">
            <a:off x="9025005" y="2060571"/>
            <a:ext cx="0" cy="157166"/>
          </a:xfrm>
          <a:prstGeom prst="line">
            <a:avLst/>
          </a:prstGeom>
          <a:noFill/>
          <a:ln w="28575">
            <a:solidFill>
              <a:srgbClr val="0070C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Text Box 72">
            <a:extLst>
              <a:ext uri="{FF2B5EF4-FFF2-40B4-BE49-F238E27FC236}">
                <a16:creationId xmlns:a16="http://schemas.microsoft.com/office/drawing/2014/main" id="{883ADED0-EFD5-4F34-9D9A-877212A5E4F7}"/>
              </a:ext>
            </a:extLst>
          </p:cNvPr>
          <p:cNvSpPr txBox="1">
            <a:spLocks noChangeArrowheads="1"/>
          </p:cNvSpPr>
          <p:nvPr/>
        </p:nvSpPr>
        <p:spPr bwMode="auto">
          <a:xfrm>
            <a:off x="8870198" y="179290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2</a:t>
            </a:r>
            <a:endParaRPr lang="ja-JP" altLang="en-US" b="1" dirty="0"/>
          </a:p>
        </p:txBody>
      </p:sp>
      <p:cxnSp>
        <p:nvCxnSpPr>
          <p:cNvPr id="190" name="直線矢印コネクタ 189">
            <a:extLst>
              <a:ext uri="{FF2B5EF4-FFF2-40B4-BE49-F238E27FC236}">
                <a16:creationId xmlns:a16="http://schemas.microsoft.com/office/drawing/2014/main" id="{42307219-55AC-4FEC-8E38-4BF96FCB46DC}"/>
              </a:ext>
            </a:extLst>
          </p:cNvPr>
          <p:cNvCxnSpPr>
            <a:cxnSpLocks/>
          </p:cNvCxnSpPr>
          <p:nvPr/>
        </p:nvCxnSpPr>
        <p:spPr>
          <a:xfrm flipH="1">
            <a:off x="9004342" y="2213856"/>
            <a:ext cx="1600949" cy="13120"/>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91" name="Text Box 142">
            <a:extLst>
              <a:ext uri="{FF2B5EF4-FFF2-40B4-BE49-F238E27FC236}">
                <a16:creationId xmlns:a16="http://schemas.microsoft.com/office/drawing/2014/main" id="{ACC7D9EB-15A3-40A1-9890-129E55A9ABAD}"/>
              </a:ext>
            </a:extLst>
          </p:cNvPr>
          <p:cNvSpPr txBox="1">
            <a:spLocks noChangeArrowheads="1"/>
          </p:cNvSpPr>
          <p:nvPr/>
        </p:nvSpPr>
        <p:spPr bwMode="auto">
          <a:xfrm>
            <a:off x="10645557" y="206057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b="1" dirty="0"/>
              <a:t>４</a:t>
            </a:r>
            <a:endParaRPr lang="en-US" altLang="ja-JP" sz="1200" b="1" dirty="0"/>
          </a:p>
        </p:txBody>
      </p:sp>
      <p:cxnSp>
        <p:nvCxnSpPr>
          <p:cNvPr id="12" name="直線矢印コネクタ 11">
            <a:extLst>
              <a:ext uri="{FF2B5EF4-FFF2-40B4-BE49-F238E27FC236}">
                <a16:creationId xmlns:a16="http://schemas.microsoft.com/office/drawing/2014/main" id="{8F657B38-BA0F-4CCE-9C99-3D5B60F18C05}"/>
              </a:ext>
            </a:extLst>
          </p:cNvPr>
          <p:cNvCxnSpPr/>
          <p:nvPr/>
        </p:nvCxnSpPr>
        <p:spPr>
          <a:xfrm flipH="1">
            <a:off x="5009852" y="4874777"/>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2" name="Text Box 162">
            <a:extLst>
              <a:ext uri="{FF2B5EF4-FFF2-40B4-BE49-F238E27FC236}">
                <a16:creationId xmlns:a16="http://schemas.microsoft.com/office/drawing/2014/main" id="{480C3100-DA3B-4191-B212-A7801954CCA0}"/>
              </a:ext>
            </a:extLst>
          </p:cNvPr>
          <p:cNvSpPr txBox="1">
            <a:spLocks noChangeArrowheads="1"/>
          </p:cNvSpPr>
          <p:nvPr/>
        </p:nvSpPr>
        <p:spPr bwMode="auto">
          <a:xfrm>
            <a:off x="5300018" y="4683936"/>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irwe</a:t>
            </a:r>
            <a:endParaRPr lang="en-US" altLang="ja-JP" sz="1200" b="1" dirty="0"/>
          </a:p>
        </p:txBody>
      </p:sp>
      <p:cxnSp>
        <p:nvCxnSpPr>
          <p:cNvPr id="15" name="直線矢印コネクタ 14">
            <a:extLst>
              <a:ext uri="{FF2B5EF4-FFF2-40B4-BE49-F238E27FC236}">
                <a16:creationId xmlns:a16="http://schemas.microsoft.com/office/drawing/2014/main" id="{62C7E00B-63C9-48FE-A2D1-0B2675FCBB2A}"/>
              </a:ext>
            </a:extLst>
          </p:cNvPr>
          <p:cNvCxnSpPr>
            <a:cxnSpLocks/>
          </p:cNvCxnSpPr>
          <p:nvPr/>
        </p:nvCxnSpPr>
        <p:spPr>
          <a:xfrm flipH="1" flipV="1">
            <a:off x="8344679" y="2972878"/>
            <a:ext cx="1291213" cy="306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3" name="Text Box 162">
            <a:extLst>
              <a:ext uri="{FF2B5EF4-FFF2-40B4-BE49-F238E27FC236}">
                <a16:creationId xmlns:a16="http://schemas.microsoft.com/office/drawing/2014/main" id="{4763403F-F395-4F3A-B7BE-BE7CAD6FF534}"/>
              </a:ext>
            </a:extLst>
          </p:cNvPr>
          <p:cNvSpPr txBox="1">
            <a:spLocks noChangeArrowheads="1"/>
          </p:cNvSpPr>
          <p:nvPr/>
        </p:nvSpPr>
        <p:spPr bwMode="auto">
          <a:xfrm>
            <a:off x="9705192" y="287051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regwe</a:t>
            </a:r>
            <a:endParaRPr lang="en-US" altLang="ja-JP" sz="1200" b="1" dirty="0"/>
          </a:p>
        </p:txBody>
      </p:sp>
      <p:cxnSp>
        <p:nvCxnSpPr>
          <p:cNvPr id="194" name="直線矢印コネクタ 193">
            <a:extLst>
              <a:ext uri="{FF2B5EF4-FFF2-40B4-BE49-F238E27FC236}">
                <a16:creationId xmlns:a16="http://schemas.microsoft.com/office/drawing/2014/main" id="{8E0F275E-6325-4162-A033-A8C02C40F4C4}"/>
              </a:ext>
            </a:extLst>
          </p:cNvPr>
          <p:cNvCxnSpPr/>
          <p:nvPr/>
        </p:nvCxnSpPr>
        <p:spPr>
          <a:xfrm flipH="1">
            <a:off x="6407004" y="5320333"/>
            <a:ext cx="387644"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95" name="Text Box 162">
            <a:extLst>
              <a:ext uri="{FF2B5EF4-FFF2-40B4-BE49-F238E27FC236}">
                <a16:creationId xmlns:a16="http://schemas.microsoft.com/office/drawing/2014/main" id="{732D2DD4-D7AC-4FFC-92DF-14F7CFE4200F}"/>
              </a:ext>
            </a:extLst>
          </p:cNvPr>
          <p:cNvSpPr txBox="1">
            <a:spLocks noChangeArrowheads="1"/>
          </p:cNvSpPr>
          <p:nvPr/>
        </p:nvSpPr>
        <p:spPr bwMode="auto">
          <a:xfrm>
            <a:off x="5729086" y="515859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regaluwe</a:t>
            </a:r>
            <a:endParaRPr lang="en-US" altLang="ja-JP" sz="1200" b="1" dirty="0"/>
          </a:p>
        </p:txBody>
      </p:sp>
      <p:cxnSp>
        <p:nvCxnSpPr>
          <p:cNvPr id="196" name="直線矢印コネクタ 195">
            <a:extLst>
              <a:ext uri="{FF2B5EF4-FFF2-40B4-BE49-F238E27FC236}">
                <a16:creationId xmlns:a16="http://schemas.microsoft.com/office/drawing/2014/main" id="{1787CF5A-F8B2-4E35-9422-330F25BBEF16}"/>
              </a:ext>
            </a:extLst>
          </p:cNvPr>
          <p:cNvCxnSpPr/>
          <p:nvPr/>
        </p:nvCxnSpPr>
        <p:spPr>
          <a:xfrm flipH="1">
            <a:off x="3229698" y="2617942"/>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7" name="Text Box 162">
            <a:extLst>
              <a:ext uri="{FF2B5EF4-FFF2-40B4-BE49-F238E27FC236}">
                <a16:creationId xmlns:a16="http://schemas.microsoft.com/office/drawing/2014/main" id="{96C1F490-695E-4511-8BE4-1147D028FFCC}"/>
              </a:ext>
            </a:extLst>
          </p:cNvPr>
          <p:cNvSpPr txBox="1">
            <a:spLocks noChangeArrowheads="1"/>
          </p:cNvSpPr>
          <p:nvPr/>
        </p:nvSpPr>
        <p:spPr bwMode="auto">
          <a:xfrm>
            <a:off x="3519864" y="242710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pcwe</a:t>
            </a:r>
            <a:endParaRPr lang="en-US" altLang="ja-JP" sz="1200" b="1" dirty="0"/>
          </a:p>
        </p:txBody>
      </p:sp>
      <p:sp>
        <p:nvSpPr>
          <p:cNvPr id="170" name="テキスト ボックス 169">
            <a:extLst>
              <a:ext uri="{FF2B5EF4-FFF2-40B4-BE49-F238E27FC236}">
                <a16:creationId xmlns:a16="http://schemas.microsoft.com/office/drawing/2014/main" id="{B419884B-84F2-4128-90E5-1D0B8B0089D9}"/>
              </a:ext>
            </a:extLst>
          </p:cNvPr>
          <p:cNvSpPr txBox="1"/>
          <p:nvPr/>
        </p:nvSpPr>
        <p:spPr>
          <a:xfrm>
            <a:off x="657465" y="-86236"/>
            <a:ext cx="4698722" cy="584775"/>
          </a:xfrm>
          <a:prstGeom prst="rect">
            <a:avLst/>
          </a:prstGeom>
          <a:noFill/>
        </p:spPr>
        <p:txBody>
          <a:bodyPr wrap="none" rtlCol="0">
            <a:spAutoFit/>
          </a:bodyPr>
          <a:lstStyle/>
          <a:p>
            <a:r>
              <a:rPr lang="ja-JP" altLang="en-US" sz="3200" dirty="0"/>
              <a:t>デコード：命令デコード</a:t>
            </a:r>
            <a:endParaRPr kumimoji="1" lang="ja-JP" altLang="en-US" sz="3200" dirty="0"/>
          </a:p>
        </p:txBody>
      </p:sp>
      <p:sp>
        <p:nvSpPr>
          <p:cNvPr id="5" name="テキスト ボックス 4">
            <a:extLst>
              <a:ext uri="{FF2B5EF4-FFF2-40B4-BE49-F238E27FC236}">
                <a16:creationId xmlns:a16="http://schemas.microsoft.com/office/drawing/2014/main" id="{46ADFC48-87ED-46C5-A9C1-AA353B5F64AD}"/>
              </a:ext>
            </a:extLst>
          </p:cNvPr>
          <p:cNvSpPr txBox="1"/>
          <p:nvPr/>
        </p:nvSpPr>
        <p:spPr>
          <a:xfrm>
            <a:off x="2975093" y="1748810"/>
            <a:ext cx="1329210" cy="369332"/>
          </a:xfrm>
          <a:prstGeom prst="rect">
            <a:avLst/>
          </a:prstGeom>
          <a:noFill/>
        </p:spPr>
        <p:txBody>
          <a:bodyPr wrap="none" rtlCol="0">
            <a:spAutoFit/>
          </a:bodyPr>
          <a:lstStyle/>
          <a:p>
            <a:r>
              <a:rPr kumimoji="1" lang="en-US" altLang="ja-JP" dirty="0"/>
              <a:t>PC←PC+4</a:t>
            </a:r>
            <a:endParaRPr kumimoji="1" lang="ja-JP" altLang="en-US" dirty="0"/>
          </a:p>
        </p:txBody>
      </p:sp>
    </p:spTree>
    <p:extLst>
      <p:ext uri="{BB962C8B-B14F-4D97-AF65-F5344CB8AC3E}">
        <p14:creationId xmlns:p14="http://schemas.microsoft.com/office/powerpoint/2010/main" val="44983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楕円 3">
            <a:extLst>
              <a:ext uri="{FF2B5EF4-FFF2-40B4-BE49-F238E27FC236}">
                <a16:creationId xmlns:a16="http://schemas.microsoft.com/office/drawing/2014/main" id="{7D472872-30EA-4BE7-94E5-2E9889EEA1A7}"/>
              </a:ext>
            </a:extLst>
          </p:cNvPr>
          <p:cNvSpPr/>
          <p:nvPr/>
        </p:nvSpPr>
        <p:spPr>
          <a:xfrm>
            <a:off x="4471035" y="411480"/>
            <a:ext cx="144018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FETCH</a:t>
            </a:r>
            <a:endParaRPr kumimoji="1" lang="ja-JP" altLang="en-US" dirty="0">
              <a:solidFill>
                <a:schemeClr val="tx1"/>
              </a:solidFill>
            </a:endParaRPr>
          </a:p>
        </p:txBody>
      </p:sp>
      <p:sp>
        <p:nvSpPr>
          <p:cNvPr id="5" name="楕円 4">
            <a:extLst>
              <a:ext uri="{FF2B5EF4-FFF2-40B4-BE49-F238E27FC236}">
                <a16:creationId xmlns:a16="http://schemas.microsoft.com/office/drawing/2014/main" id="{9AD4E3A0-3541-417D-AA89-3AAE46A3F042}"/>
              </a:ext>
            </a:extLst>
          </p:cNvPr>
          <p:cNvSpPr/>
          <p:nvPr/>
        </p:nvSpPr>
        <p:spPr>
          <a:xfrm>
            <a:off x="4392930" y="1920240"/>
            <a:ext cx="159639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DECODE</a:t>
            </a:r>
            <a:endParaRPr kumimoji="1" lang="ja-JP" altLang="en-US" dirty="0">
              <a:solidFill>
                <a:schemeClr val="tx1"/>
              </a:solidFill>
            </a:endParaRPr>
          </a:p>
        </p:txBody>
      </p:sp>
      <p:sp>
        <p:nvSpPr>
          <p:cNvPr id="6" name="楕円 5">
            <a:extLst>
              <a:ext uri="{FF2B5EF4-FFF2-40B4-BE49-F238E27FC236}">
                <a16:creationId xmlns:a16="http://schemas.microsoft.com/office/drawing/2014/main" id="{92B2E271-B0F4-44DA-AB61-B2A9986DABCF}"/>
              </a:ext>
            </a:extLst>
          </p:cNvPr>
          <p:cNvSpPr/>
          <p:nvPr/>
        </p:nvSpPr>
        <p:spPr>
          <a:xfrm>
            <a:off x="2979420" y="3592830"/>
            <a:ext cx="1184910" cy="982980"/>
          </a:xfrm>
          <a:prstGeom prst="ellipse">
            <a:avLst/>
          </a:prstGeom>
          <a:solidFill>
            <a:schemeClr val="accent4">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MEMADR</a:t>
            </a:r>
            <a:endParaRPr kumimoji="1" lang="ja-JP" altLang="en-US" dirty="0">
              <a:solidFill>
                <a:schemeClr val="tx1"/>
              </a:solidFill>
            </a:endParaRPr>
          </a:p>
        </p:txBody>
      </p:sp>
      <p:sp>
        <p:nvSpPr>
          <p:cNvPr id="8" name="楕円 7">
            <a:extLst>
              <a:ext uri="{FF2B5EF4-FFF2-40B4-BE49-F238E27FC236}">
                <a16:creationId xmlns:a16="http://schemas.microsoft.com/office/drawing/2014/main" id="{5A9BC8E6-4055-4543-A350-0C98611D3D56}"/>
              </a:ext>
            </a:extLst>
          </p:cNvPr>
          <p:cNvSpPr/>
          <p:nvPr/>
        </p:nvSpPr>
        <p:spPr>
          <a:xfrm>
            <a:off x="6755130" y="3592830"/>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EXE</a:t>
            </a:r>
            <a:endParaRPr kumimoji="1" lang="ja-JP" altLang="en-US" dirty="0">
              <a:solidFill>
                <a:schemeClr val="tx1"/>
              </a:solidFill>
            </a:endParaRPr>
          </a:p>
        </p:txBody>
      </p:sp>
      <p:sp>
        <p:nvSpPr>
          <p:cNvPr id="12" name="楕円 11">
            <a:extLst>
              <a:ext uri="{FF2B5EF4-FFF2-40B4-BE49-F238E27FC236}">
                <a16:creationId xmlns:a16="http://schemas.microsoft.com/office/drawing/2014/main" id="{967EA1D1-EAAD-49B5-88AB-9D993A555648}"/>
              </a:ext>
            </a:extLst>
          </p:cNvPr>
          <p:cNvSpPr/>
          <p:nvPr/>
        </p:nvSpPr>
        <p:spPr>
          <a:xfrm>
            <a:off x="2979420" y="5204462"/>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MEM</a:t>
            </a:r>
            <a:endParaRPr kumimoji="1" lang="ja-JP" altLang="en-US" dirty="0">
              <a:solidFill>
                <a:schemeClr val="tx1"/>
              </a:solidFill>
            </a:endParaRPr>
          </a:p>
        </p:txBody>
      </p:sp>
      <p:cxnSp>
        <p:nvCxnSpPr>
          <p:cNvPr id="14" name="直線矢印コネクタ 13">
            <a:extLst>
              <a:ext uri="{FF2B5EF4-FFF2-40B4-BE49-F238E27FC236}">
                <a16:creationId xmlns:a16="http://schemas.microsoft.com/office/drawing/2014/main" id="{CE9BE25F-5230-484B-A1B3-147A68B1F79D}"/>
              </a:ext>
            </a:extLst>
          </p:cNvPr>
          <p:cNvCxnSpPr>
            <a:stCxn id="4" idx="4"/>
            <a:endCxn id="5" idx="0"/>
          </p:cNvCxnSpPr>
          <p:nvPr/>
        </p:nvCxnSpPr>
        <p:spPr>
          <a:xfrm>
            <a:off x="5191125" y="1394460"/>
            <a:ext cx="0" cy="5257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D6E7BC40-5DE3-4B3D-A02E-B252D57171B1}"/>
              </a:ext>
            </a:extLst>
          </p:cNvPr>
          <p:cNvCxnSpPr>
            <a:stCxn id="5" idx="3"/>
            <a:endCxn id="6" idx="7"/>
          </p:cNvCxnSpPr>
          <p:nvPr/>
        </p:nvCxnSpPr>
        <p:spPr>
          <a:xfrm flipH="1">
            <a:off x="3990804" y="2759266"/>
            <a:ext cx="635912" cy="9775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80FFC4C5-9F26-4ED3-87FE-B99939289895}"/>
              </a:ext>
            </a:extLst>
          </p:cNvPr>
          <p:cNvCxnSpPr>
            <a:stCxn id="6" idx="4"/>
            <a:endCxn id="12" idx="0"/>
          </p:cNvCxnSpPr>
          <p:nvPr/>
        </p:nvCxnSpPr>
        <p:spPr>
          <a:xfrm>
            <a:off x="3571875" y="4575810"/>
            <a:ext cx="0" cy="6286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4D0E694D-AC1F-4D9A-AA66-250A14F82140}"/>
              </a:ext>
            </a:extLst>
          </p:cNvPr>
          <p:cNvCxnSpPr>
            <a:stCxn id="12" idx="1"/>
          </p:cNvCxnSpPr>
          <p:nvPr/>
        </p:nvCxnSpPr>
        <p:spPr>
          <a:xfrm flipH="1" flipV="1">
            <a:off x="2137410" y="2903220"/>
            <a:ext cx="1015536" cy="24451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2597FA63-F44A-4DE6-9155-DD1DF732CFCD}"/>
              </a:ext>
            </a:extLst>
          </p:cNvPr>
          <p:cNvCxnSpPr>
            <a:endCxn id="4" idx="3"/>
          </p:cNvCxnSpPr>
          <p:nvPr/>
        </p:nvCxnSpPr>
        <p:spPr>
          <a:xfrm flipV="1">
            <a:off x="2125980" y="1250506"/>
            <a:ext cx="2555964" cy="16527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9466D30D-13E1-4CD7-A730-7C54E2C6503E}"/>
              </a:ext>
            </a:extLst>
          </p:cNvPr>
          <p:cNvCxnSpPr>
            <a:stCxn id="5" idx="5"/>
            <a:endCxn id="8" idx="1"/>
          </p:cNvCxnSpPr>
          <p:nvPr/>
        </p:nvCxnSpPr>
        <p:spPr>
          <a:xfrm>
            <a:off x="5755534" y="2759266"/>
            <a:ext cx="1173122" cy="9775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DBCDB383-9DB6-49AC-AD82-83C0CDD78101}"/>
              </a:ext>
            </a:extLst>
          </p:cNvPr>
          <p:cNvCxnSpPr>
            <a:stCxn id="8" idx="0"/>
            <a:endCxn id="4" idx="5"/>
          </p:cNvCxnSpPr>
          <p:nvPr/>
        </p:nvCxnSpPr>
        <p:spPr>
          <a:xfrm flipH="1" flipV="1">
            <a:off x="5700306" y="1250506"/>
            <a:ext cx="1647279" cy="23423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983473A2-E6CB-4050-8CC4-AB4DC78613B5}"/>
              </a:ext>
            </a:extLst>
          </p:cNvPr>
          <p:cNvSpPr txBox="1"/>
          <p:nvPr/>
        </p:nvSpPr>
        <p:spPr>
          <a:xfrm>
            <a:off x="6262172" y="267526"/>
            <a:ext cx="3877985" cy="584775"/>
          </a:xfrm>
          <a:prstGeom prst="rect">
            <a:avLst/>
          </a:prstGeom>
          <a:noFill/>
        </p:spPr>
        <p:txBody>
          <a:bodyPr wrap="none" rtlCol="0">
            <a:spAutoFit/>
          </a:bodyPr>
          <a:lstStyle/>
          <a:p>
            <a:r>
              <a:rPr lang="ja-JP" altLang="en-US" sz="3200" dirty="0"/>
              <a:t>メモリアドレス計算</a:t>
            </a:r>
            <a:endParaRPr kumimoji="1" lang="ja-JP" altLang="en-US" sz="3200" dirty="0"/>
          </a:p>
        </p:txBody>
      </p:sp>
      <p:sp>
        <p:nvSpPr>
          <p:cNvPr id="15" name="テキスト ボックス 14">
            <a:extLst>
              <a:ext uri="{FF2B5EF4-FFF2-40B4-BE49-F238E27FC236}">
                <a16:creationId xmlns:a16="http://schemas.microsoft.com/office/drawing/2014/main" id="{3303B484-5838-4A75-8B67-0288300E437A}"/>
              </a:ext>
            </a:extLst>
          </p:cNvPr>
          <p:cNvSpPr txBox="1"/>
          <p:nvPr/>
        </p:nvSpPr>
        <p:spPr>
          <a:xfrm>
            <a:off x="4471035" y="4604297"/>
            <a:ext cx="3110320" cy="923330"/>
          </a:xfrm>
          <a:prstGeom prst="rect">
            <a:avLst/>
          </a:prstGeom>
          <a:noFill/>
        </p:spPr>
        <p:txBody>
          <a:bodyPr wrap="square" rtlCol="0">
            <a:spAutoFit/>
          </a:bodyPr>
          <a:lstStyle/>
          <a:p>
            <a:endParaRPr lang="en-US" altLang="ja-JP" dirty="0"/>
          </a:p>
          <a:p>
            <a:endParaRPr kumimoji="1" lang="en-US" altLang="ja-JP" dirty="0"/>
          </a:p>
          <a:p>
            <a:endParaRPr kumimoji="1" lang="ja-JP" altLang="en-US" dirty="0"/>
          </a:p>
        </p:txBody>
      </p:sp>
      <p:sp>
        <p:nvSpPr>
          <p:cNvPr id="2" name="テキスト ボックス 1">
            <a:extLst>
              <a:ext uri="{FF2B5EF4-FFF2-40B4-BE49-F238E27FC236}">
                <a16:creationId xmlns:a16="http://schemas.microsoft.com/office/drawing/2014/main" id="{48FBD9E6-4C5E-4056-AA32-88DD881F82A3}"/>
              </a:ext>
            </a:extLst>
          </p:cNvPr>
          <p:cNvSpPr txBox="1"/>
          <p:nvPr/>
        </p:nvSpPr>
        <p:spPr>
          <a:xfrm>
            <a:off x="4392930" y="4446270"/>
            <a:ext cx="3877984" cy="1754326"/>
          </a:xfrm>
          <a:prstGeom prst="rect">
            <a:avLst/>
          </a:prstGeom>
          <a:noFill/>
        </p:spPr>
        <p:txBody>
          <a:bodyPr wrap="square" rtlCol="0">
            <a:spAutoFit/>
          </a:bodyPr>
          <a:lstStyle/>
          <a:p>
            <a:r>
              <a:rPr kumimoji="1" lang="en-US" altLang="ja-JP" dirty="0" err="1"/>
              <a:t>srcasel</a:t>
            </a:r>
            <a:r>
              <a:rPr kumimoji="1" lang="en-US" altLang="ja-JP" dirty="0"/>
              <a:t>=1: reg1</a:t>
            </a:r>
            <a:r>
              <a:rPr kumimoji="1" lang="ja-JP" altLang="en-US" dirty="0"/>
              <a:t>選択</a:t>
            </a:r>
            <a:endParaRPr kumimoji="1" lang="en-US" altLang="ja-JP" dirty="0"/>
          </a:p>
          <a:p>
            <a:r>
              <a:rPr kumimoji="1" lang="en-US" altLang="ja-JP" dirty="0" err="1"/>
              <a:t>srcbsel</a:t>
            </a:r>
            <a:r>
              <a:rPr lang="en-US" altLang="ja-JP" dirty="0"/>
              <a:t>=1: </a:t>
            </a:r>
            <a:r>
              <a:rPr lang="en-US" altLang="ja-JP" dirty="0" err="1"/>
              <a:t>imm</a:t>
            </a:r>
            <a:r>
              <a:rPr lang="ja-JP" altLang="en-US" dirty="0"/>
              <a:t>選択</a:t>
            </a:r>
            <a:endParaRPr lang="en-US" altLang="ja-JP" dirty="0"/>
          </a:p>
          <a:p>
            <a:r>
              <a:rPr lang="en-US" altLang="ja-JP" dirty="0"/>
              <a:t>com=1: </a:t>
            </a:r>
            <a:r>
              <a:rPr lang="ja-JP" altLang="en-US" dirty="0"/>
              <a:t>加算</a:t>
            </a:r>
            <a:endParaRPr lang="en-US" altLang="ja-JP" dirty="0"/>
          </a:p>
          <a:p>
            <a:r>
              <a:rPr lang="en-US" altLang="ja-JP" dirty="0" err="1"/>
              <a:t>regaluwe</a:t>
            </a:r>
            <a:r>
              <a:rPr lang="en-US" altLang="ja-JP" dirty="0"/>
              <a:t>=1:ALU</a:t>
            </a:r>
            <a:r>
              <a:rPr lang="ja-JP" altLang="en-US" dirty="0"/>
              <a:t>レジスタ書き込み</a:t>
            </a:r>
            <a:endParaRPr lang="en-US" altLang="ja-JP" dirty="0"/>
          </a:p>
          <a:p>
            <a:endParaRPr lang="en-US" altLang="ja-JP" dirty="0"/>
          </a:p>
          <a:p>
            <a:endParaRPr kumimoji="1" lang="ja-JP" altLang="en-US" dirty="0"/>
          </a:p>
        </p:txBody>
      </p:sp>
    </p:spTree>
    <p:extLst>
      <p:ext uri="{BB962C8B-B14F-4D97-AF65-F5344CB8AC3E}">
        <p14:creationId xmlns:p14="http://schemas.microsoft.com/office/powerpoint/2010/main" val="3824268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正方形/長方形 168">
            <a:extLst>
              <a:ext uri="{FF2B5EF4-FFF2-40B4-BE49-F238E27FC236}">
                <a16:creationId xmlns:a16="http://schemas.microsoft.com/office/drawing/2014/main" id="{6512D155-BBF3-461A-9ADC-5B8349CC2C32}"/>
              </a:ext>
            </a:extLst>
          </p:cNvPr>
          <p:cNvSpPr/>
          <p:nvPr/>
        </p:nvSpPr>
        <p:spPr>
          <a:xfrm>
            <a:off x="8588968" y="290109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16" name="Line 76"/>
          <p:cNvSpPr>
            <a:spLocks noChangeShapeType="1"/>
          </p:cNvSpPr>
          <p:nvPr/>
        </p:nvSpPr>
        <p:spPr bwMode="auto">
          <a:xfrm flipV="1">
            <a:off x="1577604" y="2561292"/>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2" name="Line 2"/>
          <p:cNvSpPr>
            <a:spLocks noChangeShapeType="1"/>
          </p:cNvSpPr>
          <p:nvPr/>
        </p:nvSpPr>
        <p:spPr bwMode="auto">
          <a:xfrm flipH="1" flipV="1">
            <a:off x="8065737" y="2060571"/>
            <a:ext cx="0" cy="847387"/>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112643" name="Line 3"/>
          <p:cNvSpPr>
            <a:spLocks noChangeShapeType="1"/>
          </p:cNvSpPr>
          <p:nvPr/>
        </p:nvSpPr>
        <p:spPr bwMode="auto">
          <a:xfrm flipH="1" flipV="1">
            <a:off x="8902701" y="1700213"/>
            <a:ext cx="1588" cy="141287"/>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8470901" y="476250"/>
            <a:ext cx="0" cy="503238"/>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7246939" y="476250"/>
            <a:ext cx="1223962"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7246939" y="476250"/>
            <a:ext cx="1587" cy="3673475"/>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7246939" y="458406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8255001" y="436816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8300086" y="51571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8300086" y="53730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8300086" y="55889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8300086" y="62499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8300086" y="58166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9464359" y="648589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7967664"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8759826"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7680326"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8328026" y="981075"/>
            <a:ext cx="3433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7970839"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8711249" y="5837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8550911" y="6500970"/>
            <a:ext cx="0" cy="373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8514399" y="63214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8587424" y="63214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flipH="1">
            <a:off x="9503914" y="6500970"/>
            <a:ext cx="709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b="1" dirty="0"/>
              <a:t>we</a:t>
            </a:r>
          </a:p>
        </p:txBody>
      </p:sp>
      <p:sp>
        <p:nvSpPr>
          <p:cNvPr id="112675" name="Text Box 35"/>
          <p:cNvSpPr txBox="1">
            <a:spLocks noChangeArrowheads="1"/>
          </p:cNvSpPr>
          <p:nvPr/>
        </p:nvSpPr>
        <p:spPr bwMode="auto">
          <a:xfrm>
            <a:off x="8810626"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grpSp>
        <p:nvGrpSpPr>
          <p:cNvPr id="112678" name="Group 38"/>
          <p:cNvGrpSpPr>
            <a:grpSpLocks/>
          </p:cNvGrpSpPr>
          <p:nvPr/>
        </p:nvGrpSpPr>
        <p:grpSpPr bwMode="auto">
          <a:xfrm>
            <a:off x="7894639" y="328707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8039101" y="415067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8399464" y="394112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8615364" y="436816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flipH="1">
            <a:off x="7234235" y="2441367"/>
            <a:ext cx="12703" cy="337205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8039101"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0" name="Line 60"/>
          <p:cNvSpPr>
            <a:spLocks noChangeShapeType="1"/>
          </p:cNvSpPr>
          <p:nvPr/>
        </p:nvSpPr>
        <p:spPr bwMode="auto">
          <a:xfrm>
            <a:off x="2737653" y="6169956"/>
            <a:ext cx="4988291" cy="968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2" name="Rectangle 62"/>
          <p:cNvSpPr>
            <a:spLocks noChangeArrowheads="1"/>
          </p:cNvSpPr>
          <p:nvPr/>
        </p:nvSpPr>
        <p:spPr bwMode="auto">
          <a:xfrm>
            <a:off x="2249117" y="2351742"/>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2249117" y="2496204"/>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2249117" y="2567642"/>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2465017" y="2345392"/>
            <a:ext cx="51007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flipH="1">
            <a:off x="2755900" y="2708275"/>
            <a:ext cx="14875" cy="3446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9" name="Line 79"/>
          <p:cNvSpPr>
            <a:spLocks noChangeShapeType="1"/>
          </p:cNvSpPr>
          <p:nvPr/>
        </p:nvSpPr>
        <p:spPr bwMode="auto">
          <a:xfrm flipV="1">
            <a:off x="4303713" y="4007802"/>
            <a:ext cx="1" cy="1066801"/>
          </a:xfrm>
          <a:prstGeom prst="line">
            <a:avLst/>
          </a:prstGeom>
          <a:noFill/>
          <a:ln w="2857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10166059" y="6496606"/>
            <a:ext cx="13388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共用メモリ</a:t>
            </a:r>
          </a:p>
        </p:txBody>
      </p:sp>
      <p:sp>
        <p:nvSpPr>
          <p:cNvPr id="112740" name="Line 100"/>
          <p:cNvSpPr>
            <a:spLocks noChangeShapeType="1"/>
          </p:cNvSpPr>
          <p:nvPr/>
        </p:nvSpPr>
        <p:spPr bwMode="auto">
          <a:xfrm>
            <a:off x="4842867" y="3374390"/>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a:off x="7245177" y="5804853"/>
            <a:ext cx="448966"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4737235" y="3749836"/>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4940920" y="465550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9551989" y="335851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9048751" y="335851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8328026"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8832851" y="2304365"/>
            <a:ext cx="790574" cy="2062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dirty="0" err="1"/>
              <a:t>ext</a:t>
            </a:r>
            <a:endParaRPr lang="en-US" altLang="ja-JP" dirty="0"/>
          </a:p>
        </p:txBody>
      </p:sp>
      <p:sp>
        <p:nvSpPr>
          <p:cNvPr id="112752" name="Line 112"/>
          <p:cNvSpPr>
            <a:spLocks noChangeShapeType="1"/>
          </p:cNvSpPr>
          <p:nvPr/>
        </p:nvSpPr>
        <p:spPr bwMode="auto">
          <a:xfrm>
            <a:off x="5014914" y="2708275"/>
            <a:ext cx="4394200"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9409114" y="2492375"/>
            <a:ext cx="0" cy="2159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9409114" y="2060575"/>
            <a:ext cx="0" cy="228402"/>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V="1">
            <a:off x="8696512" y="2060571"/>
            <a:ext cx="1" cy="82877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8904289"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8759826" y="4072890"/>
            <a:ext cx="5937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400" b="1"/>
              <a:t>rwe</a:t>
            </a:r>
          </a:p>
        </p:txBody>
      </p:sp>
      <p:sp>
        <p:nvSpPr>
          <p:cNvPr id="112764" name="Line 124"/>
          <p:cNvSpPr>
            <a:spLocks noChangeShapeType="1"/>
          </p:cNvSpPr>
          <p:nvPr/>
        </p:nvSpPr>
        <p:spPr bwMode="auto">
          <a:xfrm flipV="1">
            <a:off x="8688389" y="2779712"/>
            <a:ext cx="2102836" cy="15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flipH="1">
            <a:off x="10797575" y="2805272"/>
            <a:ext cx="3175" cy="3181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10100311" y="5971382"/>
            <a:ext cx="675640" cy="1365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8112126" y="415067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8472489" y="415067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9025005" y="351245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7420141" y="3089969"/>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7410053" y="375142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8999122" y="163679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6421439" y="432143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r>
              <a:rPr lang="en-US" altLang="ja-JP" sz="1200" b="1" dirty="0"/>
              <a:t>_</a:t>
            </a:r>
          </a:p>
        </p:txBody>
      </p:sp>
      <p:sp>
        <p:nvSpPr>
          <p:cNvPr id="112776" name="Text Box 136"/>
          <p:cNvSpPr txBox="1">
            <a:spLocks noChangeArrowheads="1"/>
          </p:cNvSpPr>
          <p:nvPr/>
        </p:nvSpPr>
        <p:spPr bwMode="auto">
          <a:xfrm>
            <a:off x="10384154" y="608330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8616951" y="479996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80" name="Text Box 140"/>
          <p:cNvSpPr txBox="1">
            <a:spLocks noChangeArrowheads="1"/>
          </p:cNvSpPr>
          <p:nvPr/>
        </p:nvSpPr>
        <p:spPr bwMode="auto">
          <a:xfrm>
            <a:off x="8590624" y="284423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6124575" y="248170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6888164"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6888164"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6672264"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6672264"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6672264"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5951539"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5951539"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6004323"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5948364"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6383339" y="1412875"/>
            <a:ext cx="288925"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7857213" y="561436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adr</a:t>
            </a:r>
            <a:endParaRPr lang="en-US" altLang="ja-JP" sz="1200" b="1" dirty="0"/>
          </a:p>
        </p:txBody>
      </p:sp>
      <p:sp>
        <p:nvSpPr>
          <p:cNvPr id="112802" name="Text Box 162"/>
          <p:cNvSpPr txBox="1">
            <a:spLocks noChangeArrowheads="1"/>
          </p:cNvSpPr>
          <p:nvPr/>
        </p:nvSpPr>
        <p:spPr bwMode="auto">
          <a:xfrm>
            <a:off x="3719514"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8362157" y="393319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7707313" y="392406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2737653" y="473216"/>
            <a:ext cx="4507524" cy="21591"/>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2760055" y="518272"/>
            <a:ext cx="6563" cy="1861392"/>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7454606"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7929856" y="1706564"/>
            <a:ext cx="1588" cy="141287"/>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7199314" y="1629743"/>
            <a:ext cx="936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a:p>
            <a:r>
              <a:rPr lang="en-US" altLang="ja-JP" sz="1200" b="1" dirty="0" err="1"/>
              <a:t>sel</a:t>
            </a:r>
            <a:endParaRPr lang="en-US" altLang="ja-JP" sz="1200" b="1" dirty="0"/>
          </a:p>
        </p:txBody>
      </p:sp>
      <p:sp>
        <p:nvSpPr>
          <p:cNvPr id="140" name="Text Box 72">
            <a:extLst>
              <a:ext uri="{FF2B5EF4-FFF2-40B4-BE49-F238E27FC236}">
                <a16:creationId xmlns:a16="http://schemas.microsoft.com/office/drawing/2014/main" id="{4123907B-5A8A-4DE4-9CE4-38D2E5E7F058}"/>
              </a:ext>
            </a:extLst>
          </p:cNvPr>
          <p:cNvSpPr txBox="1">
            <a:spLocks noChangeArrowheads="1"/>
          </p:cNvSpPr>
          <p:nvPr/>
        </p:nvSpPr>
        <p:spPr bwMode="auto">
          <a:xfrm>
            <a:off x="6564940" y="854084"/>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41" name="Text Box 72">
            <a:extLst>
              <a:ext uri="{FF2B5EF4-FFF2-40B4-BE49-F238E27FC236}">
                <a16:creationId xmlns:a16="http://schemas.microsoft.com/office/drawing/2014/main" id="{6E4A58B1-0D90-4760-8DD4-44A5C9D5EFD6}"/>
              </a:ext>
            </a:extLst>
          </p:cNvPr>
          <p:cNvSpPr txBox="1">
            <a:spLocks noChangeArrowheads="1"/>
          </p:cNvSpPr>
          <p:nvPr/>
        </p:nvSpPr>
        <p:spPr bwMode="auto">
          <a:xfrm>
            <a:off x="6578014" y="118506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46" name="直線矢印コネクタ 145">
            <a:extLst>
              <a:ext uri="{FF2B5EF4-FFF2-40B4-BE49-F238E27FC236}">
                <a16:creationId xmlns:a16="http://schemas.microsoft.com/office/drawing/2014/main" id="{C2E55C6B-8631-440B-85E6-15A158A9457B}"/>
              </a:ext>
            </a:extLst>
          </p:cNvPr>
          <p:cNvCxnSpPr>
            <a:cxnSpLocks/>
            <a:endCxn id="141" idx="2"/>
          </p:cNvCxnSpPr>
          <p:nvPr/>
        </p:nvCxnSpPr>
        <p:spPr>
          <a:xfrm flipH="1" flipV="1">
            <a:off x="6736872" y="1554401"/>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7" name="Text Box 155">
            <a:extLst>
              <a:ext uri="{FF2B5EF4-FFF2-40B4-BE49-F238E27FC236}">
                <a16:creationId xmlns:a16="http://schemas.microsoft.com/office/drawing/2014/main" id="{3A1B0B4F-939A-466B-A9EE-08E28D10844B}"/>
              </a:ext>
            </a:extLst>
          </p:cNvPr>
          <p:cNvSpPr txBox="1">
            <a:spLocks noChangeArrowheads="1"/>
          </p:cNvSpPr>
          <p:nvPr/>
        </p:nvSpPr>
        <p:spPr bwMode="auto">
          <a:xfrm>
            <a:off x="6641736" y="18450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com</a:t>
            </a:r>
          </a:p>
        </p:txBody>
      </p:sp>
      <p:sp>
        <p:nvSpPr>
          <p:cNvPr id="148" name="Text Box 155">
            <a:extLst>
              <a:ext uri="{FF2B5EF4-FFF2-40B4-BE49-F238E27FC236}">
                <a16:creationId xmlns:a16="http://schemas.microsoft.com/office/drawing/2014/main" id="{A2AD8FA4-C505-4D1C-B04D-C4071FEFF204}"/>
              </a:ext>
            </a:extLst>
          </p:cNvPr>
          <p:cNvSpPr txBox="1">
            <a:spLocks noChangeArrowheads="1"/>
          </p:cNvSpPr>
          <p:nvPr/>
        </p:nvSpPr>
        <p:spPr bwMode="auto">
          <a:xfrm>
            <a:off x="9821136" y="18534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srcbsel</a:t>
            </a:r>
            <a:endParaRPr lang="en-US" altLang="ja-JP" sz="1200" b="1" dirty="0"/>
          </a:p>
        </p:txBody>
      </p:sp>
      <p:sp>
        <p:nvSpPr>
          <p:cNvPr id="149" name="Line 107">
            <a:extLst>
              <a:ext uri="{FF2B5EF4-FFF2-40B4-BE49-F238E27FC236}">
                <a16:creationId xmlns:a16="http://schemas.microsoft.com/office/drawing/2014/main" id="{B9A8DDC3-D2B1-40A9-8501-1A811E21A7D4}"/>
              </a:ext>
            </a:extLst>
          </p:cNvPr>
          <p:cNvSpPr>
            <a:spLocks noChangeShapeType="1"/>
          </p:cNvSpPr>
          <p:nvPr/>
        </p:nvSpPr>
        <p:spPr bwMode="auto">
          <a:xfrm flipH="1">
            <a:off x="9589295" y="195262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 name="Text Box 72">
            <a:extLst>
              <a:ext uri="{FF2B5EF4-FFF2-40B4-BE49-F238E27FC236}">
                <a16:creationId xmlns:a16="http://schemas.microsoft.com/office/drawing/2014/main" id="{EBB2E924-B7F6-4314-8F7C-1948F3AFC100}"/>
              </a:ext>
            </a:extLst>
          </p:cNvPr>
          <p:cNvSpPr txBox="1">
            <a:spLocks noChangeArrowheads="1"/>
          </p:cNvSpPr>
          <p:nvPr/>
        </p:nvSpPr>
        <p:spPr bwMode="auto">
          <a:xfrm>
            <a:off x="9132889" y="1799076"/>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51" name="Text Box 72">
            <a:extLst>
              <a:ext uri="{FF2B5EF4-FFF2-40B4-BE49-F238E27FC236}">
                <a16:creationId xmlns:a16="http://schemas.microsoft.com/office/drawing/2014/main" id="{29DFA907-8D0B-43AA-93C9-3612B08FCB08}"/>
              </a:ext>
            </a:extLst>
          </p:cNvPr>
          <p:cNvSpPr txBox="1">
            <a:spLocks noChangeArrowheads="1"/>
          </p:cNvSpPr>
          <p:nvPr/>
        </p:nvSpPr>
        <p:spPr bwMode="auto">
          <a:xfrm>
            <a:off x="8542652" y="1793915"/>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52" name="Line 107">
            <a:extLst>
              <a:ext uri="{FF2B5EF4-FFF2-40B4-BE49-F238E27FC236}">
                <a16:creationId xmlns:a16="http://schemas.microsoft.com/office/drawing/2014/main" id="{FAFB61B9-08CE-4C2E-B90C-30F55F3BBE56}"/>
              </a:ext>
            </a:extLst>
          </p:cNvPr>
          <p:cNvSpPr>
            <a:spLocks noChangeShapeType="1"/>
          </p:cNvSpPr>
          <p:nvPr/>
        </p:nvSpPr>
        <p:spPr bwMode="auto">
          <a:xfrm flipH="1">
            <a:off x="7635876" y="4281950"/>
            <a:ext cx="503238"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 name="Text Box 155">
            <a:extLst>
              <a:ext uri="{FF2B5EF4-FFF2-40B4-BE49-F238E27FC236}">
                <a16:creationId xmlns:a16="http://schemas.microsoft.com/office/drawing/2014/main" id="{B960514C-4C1B-49C3-9BCA-BF23B3C072A8}"/>
              </a:ext>
            </a:extLst>
          </p:cNvPr>
          <p:cNvSpPr txBox="1">
            <a:spLocks noChangeArrowheads="1"/>
          </p:cNvSpPr>
          <p:nvPr/>
        </p:nvSpPr>
        <p:spPr bwMode="auto">
          <a:xfrm>
            <a:off x="7210425" y="425744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resultsel</a:t>
            </a:r>
            <a:endParaRPr lang="en-US" altLang="ja-JP" sz="1200" b="1" dirty="0"/>
          </a:p>
        </p:txBody>
      </p:sp>
      <p:sp>
        <p:nvSpPr>
          <p:cNvPr id="159" name="Text Box 72">
            <a:extLst>
              <a:ext uri="{FF2B5EF4-FFF2-40B4-BE49-F238E27FC236}">
                <a16:creationId xmlns:a16="http://schemas.microsoft.com/office/drawing/2014/main" id="{972DDB43-4AA4-4043-BF11-CE70F4EFF357}"/>
              </a:ext>
            </a:extLst>
          </p:cNvPr>
          <p:cNvSpPr txBox="1">
            <a:spLocks noChangeArrowheads="1"/>
          </p:cNvSpPr>
          <p:nvPr/>
        </p:nvSpPr>
        <p:spPr bwMode="auto">
          <a:xfrm>
            <a:off x="7536110" y="175696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61" name="Text Box 72">
            <a:extLst>
              <a:ext uri="{FF2B5EF4-FFF2-40B4-BE49-F238E27FC236}">
                <a16:creationId xmlns:a16="http://schemas.microsoft.com/office/drawing/2014/main" id="{B5FA246F-43F9-4D82-833A-9C55CF33B764}"/>
              </a:ext>
            </a:extLst>
          </p:cNvPr>
          <p:cNvSpPr txBox="1">
            <a:spLocks noChangeArrowheads="1"/>
          </p:cNvSpPr>
          <p:nvPr/>
        </p:nvSpPr>
        <p:spPr bwMode="auto">
          <a:xfrm>
            <a:off x="7900542" y="174881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62" name="直線矢印コネクタ 161">
            <a:extLst>
              <a:ext uri="{FF2B5EF4-FFF2-40B4-BE49-F238E27FC236}">
                <a16:creationId xmlns:a16="http://schemas.microsoft.com/office/drawing/2014/main" id="{8471BB5C-A1E3-4BD2-A72A-DC9268FC52A7}"/>
              </a:ext>
            </a:extLst>
          </p:cNvPr>
          <p:cNvCxnSpPr/>
          <p:nvPr/>
        </p:nvCxnSpPr>
        <p:spPr>
          <a:xfrm flipH="1">
            <a:off x="9635892" y="2406594"/>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3" name="Text Box 142">
            <a:extLst>
              <a:ext uri="{FF2B5EF4-FFF2-40B4-BE49-F238E27FC236}">
                <a16:creationId xmlns:a16="http://schemas.microsoft.com/office/drawing/2014/main" id="{D114D1AA-FB61-4ECB-BED1-334774C825FB}"/>
              </a:ext>
            </a:extLst>
          </p:cNvPr>
          <p:cNvSpPr txBox="1">
            <a:spLocks noChangeArrowheads="1"/>
          </p:cNvSpPr>
          <p:nvPr/>
        </p:nvSpPr>
        <p:spPr bwMode="auto">
          <a:xfrm>
            <a:off x="10136979" y="228441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sp>
        <p:nvSpPr>
          <p:cNvPr id="164" name="Line 9">
            <a:extLst>
              <a:ext uri="{FF2B5EF4-FFF2-40B4-BE49-F238E27FC236}">
                <a16:creationId xmlns:a16="http://schemas.microsoft.com/office/drawing/2014/main" id="{9E0A40EE-961B-4C76-AE16-0A41E9AB0AB1}"/>
              </a:ext>
            </a:extLst>
          </p:cNvPr>
          <p:cNvSpPr>
            <a:spLocks noChangeShapeType="1"/>
          </p:cNvSpPr>
          <p:nvPr/>
        </p:nvSpPr>
        <p:spPr bwMode="auto">
          <a:xfrm flipV="1">
            <a:off x="8087317" y="3071814"/>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5" name="Line 9">
            <a:extLst>
              <a:ext uri="{FF2B5EF4-FFF2-40B4-BE49-F238E27FC236}">
                <a16:creationId xmlns:a16="http://schemas.microsoft.com/office/drawing/2014/main" id="{4DD6B293-7CB8-4F36-950C-DECB731FB484}"/>
              </a:ext>
            </a:extLst>
          </p:cNvPr>
          <p:cNvSpPr>
            <a:spLocks noChangeShapeType="1"/>
          </p:cNvSpPr>
          <p:nvPr/>
        </p:nvSpPr>
        <p:spPr bwMode="auto">
          <a:xfrm flipV="1">
            <a:off x="8799109" y="3071813"/>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正方形/長方形 5">
            <a:extLst>
              <a:ext uri="{FF2B5EF4-FFF2-40B4-BE49-F238E27FC236}">
                <a16:creationId xmlns:a16="http://schemas.microsoft.com/office/drawing/2014/main" id="{C1BA7E58-D6F1-418D-82C3-3548B19EE015}"/>
              </a:ext>
            </a:extLst>
          </p:cNvPr>
          <p:cNvSpPr/>
          <p:nvPr/>
        </p:nvSpPr>
        <p:spPr>
          <a:xfrm>
            <a:off x="4750863" y="2654301"/>
            <a:ext cx="258989" cy="23613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66" name="直線矢印コネクタ 165">
            <a:extLst>
              <a:ext uri="{FF2B5EF4-FFF2-40B4-BE49-F238E27FC236}">
                <a16:creationId xmlns:a16="http://schemas.microsoft.com/office/drawing/2014/main" id="{D8CDB5D8-02C0-442D-9F95-3F684FD40707}"/>
              </a:ext>
            </a:extLst>
          </p:cNvPr>
          <p:cNvCxnSpPr>
            <a:cxnSpLocks/>
          </p:cNvCxnSpPr>
          <p:nvPr/>
        </p:nvCxnSpPr>
        <p:spPr>
          <a:xfrm flipH="1">
            <a:off x="4287052" y="5064567"/>
            <a:ext cx="4329955" cy="11675"/>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7" name="Line 60">
            <a:extLst>
              <a:ext uri="{FF2B5EF4-FFF2-40B4-BE49-F238E27FC236}">
                <a16:creationId xmlns:a16="http://schemas.microsoft.com/office/drawing/2014/main" id="{413D1EBA-9208-43BE-AB7B-CBBBA10D27CA}"/>
              </a:ext>
            </a:extLst>
          </p:cNvPr>
          <p:cNvSpPr>
            <a:spLocks noChangeShapeType="1"/>
          </p:cNvSpPr>
          <p:nvPr/>
        </p:nvSpPr>
        <p:spPr bwMode="auto">
          <a:xfrm flipV="1">
            <a:off x="4303713" y="4021296"/>
            <a:ext cx="44208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8" name="Text Box 132">
            <a:extLst>
              <a:ext uri="{FF2B5EF4-FFF2-40B4-BE49-F238E27FC236}">
                <a16:creationId xmlns:a16="http://schemas.microsoft.com/office/drawing/2014/main" id="{3436BDFC-FEBD-4260-BDB3-93275AD8FA0F}"/>
              </a:ext>
            </a:extLst>
          </p:cNvPr>
          <p:cNvSpPr txBox="1">
            <a:spLocks noChangeArrowheads="1"/>
          </p:cNvSpPr>
          <p:nvPr/>
        </p:nvSpPr>
        <p:spPr bwMode="auto">
          <a:xfrm>
            <a:off x="4688532" y="302100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IR</a:t>
            </a:r>
          </a:p>
        </p:txBody>
      </p:sp>
      <p:sp>
        <p:nvSpPr>
          <p:cNvPr id="8" name="正方形/長方形 7">
            <a:extLst>
              <a:ext uri="{FF2B5EF4-FFF2-40B4-BE49-F238E27FC236}">
                <a16:creationId xmlns:a16="http://schemas.microsoft.com/office/drawing/2014/main" id="{A88217AB-9CEB-459E-B790-6EA9E76CA45A}"/>
              </a:ext>
            </a:extLst>
          </p:cNvPr>
          <p:cNvSpPr/>
          <p:nvPr/>
        </p:nvSpPr>
        <p:spPr>
          <a:xfrm>
            <a:off x="7704935" y="2915700"/>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79" name="Text Box 139"/>
          <p:cNvSpPr txBox="1">
            <a:spLocks noChangeArrowheads="1"/>
          </p:cNvSpPr>
          <p:nvPr/>
        </p:nvSpPr>
        <p:spPr bwMode="auto">
          <a:xfrm>
            <a:off x="7764885" y="286624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71" name="正方形/長方形 170">
            <a:extLst>
              <a:ext uri="{FF2B5EF4-FFF2-40B4-BE49-F238E27FC236}">
                <a16:creationId xmlns:a16="http://schemas.microsoft.com/office/drawing/2014/main" id="{F6E59983-5D74-4222-AB9D-9DF0B668A66A}"/>
              </a:ext>
            </a:extLst>
          </p:cNvPr>
          <p:cNvSpPr/>
          <p:nvPr/>
        </p:nvSpPr>
        <p:spPr>
          <a:xfrm>
            <a:off x="6821469" y="520297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Text Box 142">
            <a:extLst>
              <a:ext uri="{FF2B5EF4-FFF2-40B4-BE49-F238E27FC236}">
                <a16:creationId xmlns:a16="http://schemas.microsoft.com/office/drawing/2014/main" id="{90069E21-E1EB-4EFA-9419-C4D891973514}"/>
              </a:ext>
            </a:extLst>
          </p:cNvPr>
          <p:cNvSpPr txBox="1">
            <a:spLocks noChangeArrowheads="1"/>
          </p:cNvSpPr>
          <p:nvPr/>
        </p:nvSpPr>
        <p:spPr bwMode="auto">
          <a:xfrm>
            <a:off x="6799102" y="5149567"/>
            <a:ext cx="9729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regalu</a:t>
            </a:r>
            <a:endParaRPr lang="en-US" altLang="ja-JP" sz="1200" b="1" dirty="0"/>
          </a:p>
        </p:txBody>
      </p:sp>
      <p:sp>
        <p:nvSpPr>
          <p:cNvPr id="173" name="Line 145">
            <a:extLst>
              <a:ext uri="{FF2B5EF4-FFF2-40B4-BE49-F238E27FC236}">
                <a16:creationId xmlns:a16="http://schemas.microsoft.com/office/drawing/2014/main" id="{C084670E-6DD5-41EA-AEBE-29004CECA91F}"/>
              </a:ext>
            </a:extLst>
          </p:cNvPr>
          <p:cNvSpPr>
            <a:spLocks noChangeShapeType="1"/>
          </p:cNvSpPr>
          <p:nvPr/>
        </p:nvSpPr>
        <p:spPr bwMode="auto">
          <a:xfrm>
            <a:off x="7928769" y="574135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 name="Line 146">
            <a:extLst>
              <a:ext uri="{FF2B5EF4-FFF2-40B4-BE49-F238E27FC236}">
                <a16:creationId xmlns:a16="http://schemas.microsoft.com/office/drawing/2014/main" id="{B9F7236C-0EBB-45FF-9958-99F4D64DBECA}"/>
              </a:ext>
            </a:extLst>
          </p:cNvPr>
          <p:cNvSpPr>
            <a:spLocks noChangeShapeType="1"/>
          </p:cNvSpPr>
          <p:nvPr/>
        </p:nvSpPr>
        <p:spPr bwMode="auto">
          <a:xfrm flipH="1" flipV="1">
            <a:off x="7712869" y="5596891"/>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 name="Line 147">
            <a:extLst>
              <a:ext uri="{FF2B5EF4-FFF2-40B4-BE49-F238E27FC236}">
                <a16:creationId xmlns:a16="http://schemas.microsoft.com/office/drawing/2014/main" id="{FD324263-F0A2-4E9B-BCE6-58C77CA21646}"/>
              </a:ext>
            </a:extLst>
          </p:cNvPr>
          <p:cNvSpPr>
            <a:spLocks noChangeShapeType="1"/>
          </p:cNvSpPr>
          <p:nvPr/>
        </p:nvSpPr>
        <p:spPr bwMode="auto">
          <a:xfrm flipH="1">
            <a:off x="7712869" y="6173153"/>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 name="Line 148">
            <a:extLst>
              <a:ext uri="{FF2B5EF4-FFF2-40B4-BE49-F238E27FC236}">
                <a16:creationId xmlns:a16="http://schemas.microsoft.com/office/drawing/2014/main" id="{C1FF22A2-7EFD-4107-8B18-6D4CD915EA30}"/>
              </a:ext>
            </a:extLst>
          </p:cNvPr>
          <p:cNvSpPr>
            <a:spLocks noChangeShapeType="1"/>
          </p:cNvSpPr>
          <p:nvPr/>
        </p:nvSpPr>
        <p:spPr bwMode="auto">
          <a:xfrm>
            <a:off x="7712869" y="5596891"/>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7" name="Text Box 72">
            <a:extLst>
              <a:ext uri="{FF2B5EF4-FFF2-40B4-BE49-F238E27FC236}">
                <a16:creationId xmlns:a16="http://schemas.microsoft.com/office/drawing/2014/main" id="{474AAF60-81ED-4695-BA85-7DD210E85683}"/>
              </a:ext>
            </a:extLst>
          </p:cNvPr>
          <p:cNvSpPr txBox="1">
            <a:spLocks noChangeArrowheads="1"/>
          </p:cNvSpPr>
          <p:nvPr/>
        </p:nvSpPr>
        <p:spPr bwMode="auto">
          <a:xfrm>
            <a:off x="7605545" y="5614362"/>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78" name="Text Box 72">
            <a:extLst>
              <a:ext uri="{FF2B5EF4-FFF2-40B4-BE49-F238E27FC236}">
                <a16:creationId xmlns:a16="http://schemas.microsoft.com/office/drawing/2014/main" id="{8AEDF59F-63BA-4935-B217-9F49D0030DE0}"/>
              </a:ext>
            </a:extLst>
          </p:cNvPr>
          <p:cNvSpPr txBox="1">
            <a:spLocks noChangeArrowheads="1"/>
          </p:cNvSpPr>
          <p:nvPr/>
        </p:nvSpPr>
        <p:spPr bwMode="auto">
          <a:xfrm>
            <a:off x="7618619" y="5945347"/>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79" name="Line 101">
            <a:extLst>
              <a:ext uri="{FF2B5EF4-FFF2-40B4-BE49-F238E27FC236}">
                <a16:creationId xmlns:a16="http://schemas.microsoft.com/office/drawing/2014/main" id="{AE17682A-5476-4373-9F5E-87D84DDB8184}"/>
              </a:ext>
            </a:extLst>
          </p:cNvPr>
          <p:cNvSpPr>
            <a:spLocks noChangeShapeType="1"/>
          </p:cNvSpPr>
          <p:nvPr/>
        </p:nvSpPr>
        <p:spPr bwMode="auto">
          <a:xfrm flipV="1">
            <a:off x="7976427" y="5953396"/>
            <a:ext cx="310585" cy="469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80" name="直線矢印コネクタ 179">
            <a:extLst>
              <a:ext uri="{FF2B5EF4-FFF2-40B4-BE49-F238E27FC236}">
                <a16:creationId xmlns:a16="http://schemas.microsoft.com/office/drawing/2014/main" id="{7CDE810F-2E15-4A69-88F5-A4313350CBB9}"/>
              </a:ext>
            </a:extLst>
          </p:cNvPr>
          <p:cNvCxnSpPr>
            <a:cxnSpLocks/>
          </p:cNvCxnSpPr>
          <p:nvPr/>
        </p:nvCxnSpPr>
        <p:spPr>
          <a:xfrm flipH="1" flipV="1">
            <a:off x="7815284" y="6233337"/>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1" name="Text Box 155">
            <a:extLst>
              <a:ext uri="{FF2B5EF4-FFF2-40B4-BE49-F238E27FC236}">
                <a16:creationId xmlns:a16="http://schemas.microsoft.com/office/drawing/2014/main" id="{1C0CE3C5-3C16-4EDA-B8D8-392E390AAF04}"/>
              </a:ext>
            </a:extLst>
          </p:cNvPr>
          <p:cNvSpPr txBox="1">
            <a:spLocks noChangeArrowheads="1"/>
          </p:cNvSpPr>
          <p:nvPr/>
        </p:nvSpPr>
        <p:spPr bwMode="auto">
          <a:xfrm>
            <a:off x="7548698" y="6524026"/>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 if</a:t>
            </a:r>
          </a:p>
        </p:txBody>
      </p:sp>
      <p:sp>
        <p:nvSpPr>
          <p:cNvPr id="182" name="Line 100">
            <a:extLst>
              <a:ext uri="{FF2B5EF4-FFF2-40B4-BE49-F238E27FC236}">
                <a16:creationId xmlns:a16="http://schemas.microsoft.com/office/drawing/2014/main" id="{BBEFDBE6-D2E4-4ACA-8CC7-FAC0E02EAE59}"/>
              </a:ext>
            </a:extLst>
          </p:cNvPr>
          <p:cNvSpPr>
            <a:spLocks noChangeShapeType="1"/>
          </p:cNvSpPr>
          <p:nvPr/>
        </p:nvSpPr>
        <p:spPr bwMode="auto">
          <a:xfrm flipV="1">
            <a:off x="4970515" y="4204028"/>
            <a:ext cx="1002650" cy="380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 name="Line 50">
            <a:extLst>
              <a:ext uri="{FF2B5EF4-FFF2-40B4-BE49-F238E27FC236}">
                <a16:creationId xmlns:a16="http://schemas.microsoft.com/office/drawing/2014/main" id="{FA51A5DB-D316-4E32-AA36-E6974662D421}"/>
              </a:ext>
            </a:extLst>
          </p:cNvPr>
          <p:cNvSpPr>
            <a:spLocks noChangeShapeType="1"/>
          </p:cNvSpPr>
          <p:nvPr/>
        </p:nvSpPr>
        <p:spPr bwMode="auto">
          <a:xfrm flipV="1">
            <a:off x="7509266" y="2023006"/>
            <a:ext cx="450" cy="4132132"/>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8" name="Line 116">
            <a:extLst>
              <a:ext uri="{FF2B5EF4-FFF2-40B4-BE49-F238E27FC236}">
                <a16:creationId xmlns:a16="http://schemas.microsoft.com/office/drawing/2014/main" id="{3F00173C-D933-438C-85D6-70083DAF4E19}"/>
              </a:ext>
            </a:extLst>
          </p:cNvPr>
          <p:cNvSpPr>
            <a:spLocks noChangeShapeType="1"/>
          </p:cNvSpPr>
          <p:nvPr/>
        </p:nvSpPr>
        <p:spPr bwMode="auto">
          <a:xfrm flipH="1" flipV="1">
            <a:off x="9025005" y="2060571"/>
            <a:ext cx="0" cy="15716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Text Box 72">
            <a:extLst>
              <a:ext uri="{FF2B5EF4-FFF2-40B4-BE49-F238E27FC236}">
                <a16:creationId xmlns:a16="http://schemas.microsoft.com/office/drawing/2014/main" id="{883ADED0-EFD5-4F34-9D9A-877212A5E4F7}"/>
              </a:ext>
            </a:extLst>
          </p:cNvPr>
          <p:cNvSpPr txBox="1">
            <a:spLocks noChangeArrowheads="1"/>
          </p:cNvSpPr>
          <p:nvPr/>
        </p:nvSpPr>
        <p:spPr bwMode="auto">
          <a:xfrm>
            <a:off x="8870198" y="179290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2</a:t>
            </a:r>
            <a:endParaRPr lang="ja-JP" altLang="en-US" b="1" dirty="0"/>
          </a:p>
        </p:txBody>
      </p:sp>
      <p:cxnSp>
        <p:nvCxnSpPr>
          <p:cNvPr id="190" name="直線矢印コネクタ 189">
            <a:extLst>
              <a:ext uri="{FF2B5EF4-FFF2-40B4-BE49-F238E27FC236}">
                <a16:creationId xmlns:a16="http://schemas.microsoft.com/office/drawing/2014/main" id="{42307219-55AC-4FEC-8E38-4BF96FCB46DC}"/>
              </a:ext>
            </a:extLst>
          </p:cNvPr>
          <p:cNvCxnSpPr>
            <a:cxnSpLocks/>
          </p:cNvCxnSpPr>
          <p:nvPr/>
        </p:nvCxnSpPr>
        <p:spPr>
          <a:xfrm flipH="1">
            <a:off x="9004342" y="2213856"/>
            <a:ext cx="1600949" cy="1312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1" name="Text Box 142">
            <a:extLst>
              <a:ext uri="{FF2B5EF4-FFF2-40B4-BE49-F238E27FC236}">
                <a16:creationId xmlns:a16="http://schemas.microsoft.com/office/drawing/2014/main" id="{ACC7D9EB-15A3-40A1-9890-129E55A9ABAD}"/>
              </a:ext>
            </a:extLst>
          </p:cNvPr>
          <p:cNvSpPr txBox="1">
            <a:spLocks noChangeArrowheads="1"/>
          </p:cNvSpPr>
          <p:nvPr/>
        </p:nvSpPr>
        <p:spPr bwMode="auto">
          <a:xfrm>
            <a:off x="10645557" y="206057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b="1" dirty="0"/>
              <a:t>４</a:t>
            </a:r>
            <a:endParaRPr lang="en-US" altLang="ja-JP" sz="1200" b="1" dirty="0"/>
          </a:p>
        </p:txBody>
      </p:sp>
      <p:cxnSp>
        <p:nvCxnSpPr>
          <p:cNvPr id="12" name="直線矢印コネクタ 11">
            <a:extLst>
              <a:ext uri="{FF2B5EF4-FFF2-40B4-BE49-F238E27FC236}">
                <a16:creationId xmlns:a16="http://schemas.microsoft.com/office/drawing/2014/main" id="{8F657B38-BA0F-4CCE-9C99-3D5B60F18C05}"/>
              </a:ext>
            </a:extLst>
          </p:cNvPr>
          <p:cNvCxnSpPr/>
          <p:nvPr/>
        </p:nvCxnSpPr>
        <p:spPr>
          <a:xfrm flipH="1">
            <a:off x="5009852" y="4874777"/>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2" name="Text Box 162">
            <a:extLst>
              <a:ext uri="{FF2B5EF4-FFF2-40B4-BE49-F238E27FC236}">
                <a16:creationId xmlns:a16="http://schemas.microsoft.com/office/drawing/2014/main" id="{480C3100-DA3B-4191-B212-A7801954CCA0}"/>
              </a:ext>
            </a:extLst>
          </p:cNvPr>
          <p:cNvSpPr txBox="1">
            <a:spLocks noChangeArrowheads="1"/>
          </p:cNvSpPr>
          <p:nvPr/>
        </p:nvSpPr>
        <p:spPr bwMode="auto">
          <a:xfrm>
            <a:off x="5300018" y="4683936"/>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irwe</a:t>
            </a:r>
            <a:endParaRPr lang="en-US" altLang="ja-JP" sz="1200" b="1" dirty="0"/>
          </a:p>
        </p:txBody>
      </p:sp>
      <p:cxnSp>
        <p:nvCxnSpPr>
          <p:cNvPr id="15" name="直線矢印コネクタ 14">
            <a:extLst>
              <a:ext uri="{FF2B5EF4-FFF2-40B4-BE49-F238E27FC236}">
                <a16:creationId xmlns:a16="http://schemas.microsoft.com/office/drawing/2014/main" id="{62C7E00B-63C9-48FE-A2D1-0B2675FCBB2A}"/>
              </a:ext>
            </a:extLst>
          </p:cNvPr>
          <p:cNvCxnSpPr>
            <a:cxnSpLocks/>
          </p:cNvCxnSpPr>
          <p:nvPr/>
        </p:nvCxnSpPr>
        <p:spPr>
          <a:xfrm flipH="1" flipV="1">
            <a:off x="8344679" y="2972878"/>
            <a:ext cx="1291213" cy="306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3" name="Text Box 162">
            <a:extLst>
              <a:ext uri="{FF2B5EF4-FFF2-40B4-BE49-F238E27FC236}">
                <a16:creationId xmlns:a16="http://schemas.microsoft.com/office/drawing/2014/main" id="{4763403F-F395-4F3A-B7BE-BE7CAD6FF534}"/>
              </a:ext>
            </a:extLst>
          </p:cNvPr>
          <p:cNvSpPr txBox="1">
            <a:spLocks noChangeArrowheads="1"/>
          </p:cNvSpPr>
          <p:nvPr/>
        </p:nvSpPr>
        <p:spPr bwMode="auto">
          <a:xfrm>
            <a:off x="9705192" y="287051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regwe</a:t>
            </a:r>
            <a:endParaRPr lang="en-US" altLang="ja-JP" sz="1200" b="1" dirty="0"/>
          </a:p>
        </p:txBody>
      </p:sp>
      <p:cxnSp>
        <p:nvCxnSpPr>
          <p:cNvPr id="194" name="直線矢印コネクタ 193">
            <a:extLst>
              <a:ext uri="{FF2B5EF4-FFF2-40B4-BE49-F238E27FC236}">
                <a16:creationId xmlns:a16="http://schemas.microsoft.com/office/drawing/2014/main" id="{8E0F275E-6325-4162-A033-A8C02C40F4C4}"/>
              </a:ext>
            </a:extLst>
          </p:cNvPr>
          <p:cNvCxnSpPr/>
          <p:nvPr/>
        </p:nvCxnSpPr>
        <p:spPr>
          <a:xfrm flipH="1">
            <a:off x="6407004" y="5320333"/>
            <a:ext cx="387644"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95" name="Text Box 162">
            <a:extLst>
              <a:ext uri="{FF2B5EF4-FFF2-40B4-BE49-F238E27FC236}">
                <a16:creationId xmlns:a16="http://schemas.microsoft.com/office/drawing/2014/main" id="{732D2DD4-D7AC-4FFC-92DF-14F7CFE4200F}"/>
              </a:ext>
            </a:extLst>
          </p:cNvPr>
          <p:cNvSpPr txBox="1">
            <a:spLocks noChangeArrowheads="1"/>
          </p:cNvSpPr>
          <p:nvPr/>
        </p:nvSpPr>
        <p:spPr bwMode="auto">
          <a:xfrm>
            <a:off x="5729086" y="515859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regaluwe</a:t>
            </a:r>
            <a:endParaRPr lang="en-US" altLang="ja-JP" sz="1200" b="1" dirty="0"/>
          </a:p>
        </p:txBody>
      </p:sp>
      <p:cxnSp>
        <p:nvCxnSpPr>
          <p:cNvPr id="196" name="直線矢印コネクタ 195">
            <a:extLst>
              <a:ext uri="{FF2B5EF4-FFF2-40B4-BE49-F238E27FC236}">
                <a16:creationId xmlns:a16="http://schemas.microsoft.com/office/drawing/2014/main" id="{1787CF5A-F8B2-4E35-9422-330F25BBEF16}"/>
              </a:ext>
            </a:extLst>
          </p:cNvPr>
          <p:cNvCxnSpPr/>
          <p:nvPr/>
        </p:nvCxnSpPr>
        <p:spPr>
          <a:xfrm flipH="1">
            <a:off x="3229698" y="2617942"/>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7" name="Text Box 162">
            <a:extLst>
              <a:ext uri="{FF2B5EF4-FFF2-40B4-BE49-F238E27FC236}">
                <a16:creationId xmlns:a16="http://schemas.microsoft.com/office/drawing/2014/main" id="{96C1F490-695E-4511-8BE4-1147D028FFCC}"/>
              </a:ext>
            </a:extLst>
          </p:cNvPr>
          <p:cNvSpPr txBox="1">
            <a:spLocks noChangeArrowheads="1"/>
          </p:cNvSpPr>
          <p:nvPr/>
        </p:nvSpPr>
        <p:spPr bwMode="auto">
          <a:xfrm>
            <a:off x="3519864" y="242710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pcwe</a:t>
            </a:r>
            <a:endParaRPr lang="en-US" altLang="ja-JP" sz="1200" b="1" dirty="0"/>
          </a:p>
        </p:txBody>
      </p:sp>
      <p:cxnSp>
        <p:nvCxnSpPr>
          <p:cNvPr id="5" name="直線矢印コネクタ 4">
            <a:extLst>
              <a:ext uri="{FF2B5EF4-FFF2-40B4-BE49-F238E27FC236}">
                <a16:creationId xmlns:a16="http://schemas.microsoft.com/office/drawing/2014/main" id="{5852454D-317D-4D62-843C-8EEA64C11D1C}"/>
              </a:ext>
            </a:extLst>
          </p:cNvPr>
          <p:cNvCxnSpPr>
            <a:cxnSpLocks/>
            <a:stCxn id="112692" idx="0"/>
          </p:cNvCxnSpPr>
          <p:nvPr/>
        </p:nvCxnSpPr>
        <p:spPr>
          <a:xfrm>
            <a:off x="7246938" y="2441367"/>
            <a:ext cx="0" cy="278689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0" name="テキスト ボックス 169">
            <a:extLst>
              <a:ext uri="{FF2B5EF4-FFF2-40B4-BE49-F238E27FC236}">
                <a16:creationId xmlns:a16="http://schemas.microsoft.com/office/drawing/2014/main" id="{760AFA34-AC9B-4EA2-A25D-9E71EA99F4E2}"/>
              </a:ext>
            </a:extLst>
          </p:cNvPr>
          <p:cNvSpPr txBox="1"/>
          <p:nvPr/>
        </p:nvSpPr>
        <p:spPr>
          <a:xfrm>
            <a:off x="647542" y="-51625"/>
            <a:ext cx="3877985" cy="584775"/>
          </a:xfrm>
          <a:prstGeom prst="rect">
            <a:avLst/>
          </a:prstGeom>
          <a:noFill/>
        </p:spPr>
        <p:txBody>
          <a:bodyPr wrap="none" rtlCol="0">
            <a:spAutoFit/>
          </a:bodyPr>
          <a:lstStyle/>
          <a:p>
            <a:r>
              <a:rPr lang="ja-JP" altLang="en-US" sz="3200" dirty="0"/>
              <a:t>メモリアドレス計算</a:t>
            </a:r>
            <a:endParaRPr kumimoji="1" lang="ja-JP" altLang="en-US" sz="3200" dirty="0"/>
          </a:p>
        </p:txBody>
      </p:sp>
    </p:spTree>
    <p:extLst>
      <p:ext uri="{BB962C8B-B14F-4D97-AF65-F5344CB8AC3E}">
        <p14:creationId xmlns:p14="http://schemas.microsoft.com/office/powerpoint/2010/main" val="34546305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楕円 3">
            <a:extLst>
              <a:ext uri="{FF2B5EF4-FFF2-40B4-BE49-F238E27FC236}">
                <a16:creationId xmlns:a16="http://schemas.microsoft.com/office/drawing/2014/main" id="{7D472872-30EA-4BE7-94E5-2E9889EEA1A7}"/>
              </a:ext>
            </a:extLst>
          </p:cNvPr>
          <p:cNvSpPr/>
          <p:nvPr/>
        </p:nvSpPr>
        <p:spPr>
          <a:xfrm>
            <a:off x="4471035" y="411480"/>
            <a:ext cx="144018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FETCH</a:t>
            </a:r>
            <a:endParaRPr kumimoji="1" lang="ja-JP" altLang="en-US" dirty="0">
              <a:solidFill>
                <a:schemeClr val="tx1"/>
              </a:solidFill>
            </a:endParaRPr>
          </a:p>
        </p:txBody>
      </p:sp>
      <p:sp>
        <p:nvSpPr>
          <p:cNvPr id="5" name="楕円 4">
            <a:extLst>
              <a:ext uri="{FF2B5EF4-FFF2-40B4-BE49-F238E27FC236}">
                <a16:creationId xmlns:a16="http://schemas.microsoft.com/office/drawing/2014/main" id="{9AD4E3A0-3541-417D-AA89-3AAE46A3F042}"/>
              </a:ext>
            </a:extLst>
          </p:cNvPr>
          <p:cNvSpPr/>
          <p:nvPr/>
        </p:nvSpPr>
        <p:spPr>
          <a:xfrm>
            <a:off x="4392930" y="1920240"/>
            <a:ext cx="159639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DECODE</a:t>
            </a:r>
            <a:endParaRPr kumimoji="1" lang="ja-JP" altLang="en-US" dirty="0">
              <a:solidFill>
                <a:schemeClr val="tx1"/>
              </a:solidFill>
            </a:endParaRPr>
          </a:p>
        </p:txBody>
      </p:sp>
      <p:sp>
        <p:nvSpPr>
          <p:cNvPr id="6" name="楕円 5">
            <a:extLst>
              <a:ext uri="{FF2B5EF4-FFF2-40B4-BE49-F238E27FC236}">
                <a16:creationId xmlns:a16="http://schemas.microsoft.com/office/drawing/2014/main" id="{92B2E271-B0F4-44DA-AB61-B2A9986DABCF}"/>
              </a:ext>
            </a:extLst>
          </p:cNvPr>
          <p:cNvSpPr/>
          <p:nvPr/>
        </p:nvSpPr>
        <p:spPr>
          <a:xfrm>
            <a:off x="2979420" y="3592830"/>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MEMADR</a:t>
            </a:r>
            <a:endParaRPr kumimoji="1" lang="ja-JP" altLang="en-US" dirty="0">
              <a:solidFill>
                <a:schemeClr val="tx1"/>
              </a:solidFill>
            </a:endParaRPr>
          </a:p>
        </p:txBody>
      </p:sp>
      <p:sp>
        <p:nvSpPr>
          <p:cNvPr id="8" name="楕円 7">
            <a:extLst>
              <a:ext uri="{FF2B5EF4-FFF2-40B4-BE49-F238E27FC236}">
                <a16:creationId xmlns:a16="http://schemas.microsoft.com/office/drawing/2014/main" id="{5A9BC8E6-4055-4543-A350-0C98611D3D56}"/>
              </a:ext>
            </a:extLst>
          </p:cNvPr>
          <p:cNvSpPr/>
          <p:nvPr/>
        </p:nvSpPr>
        <p:spPr>
          <a:xfrm>
            <a:off x="6755130" y="3592830"/>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EXE</a:t>
            </a:r>
            <a:endParaRPr kumimoji="1" lang="ja-JP" altLang="en-US" dirty="0">
              <a:solidFill>
                <a:schemeClr val="tx1"/>
              </a:solidFill>
            </a:endParaRPr>
          </a:p>
        </p:txBody>
      </p:sp>
      <p:sp>
        <p:nvSpPr>
          <p:cNvPr id="12" name="楕円 11">
            <a:extLst>
              <a:ext uri="{FF2B5EF4-FFF2-40B4-BE49-F238E27FC236}">
                <a16:creationId xmlns:a16="http://schemas.microsoft.com/office/drawing/2014/main" id="{967EA1D1-EAAD-49B5-88AB-9D993A555648}"/>
              </a:ext>
            </a:extLst>
          </p:cNvPr>
          <p:cNvSpPr/>
          <p:nvPr/>
        </p:nvSpPr>
        <p:spPr>
          <a:xfrm>
            <a:off x="2979420" y="5204462"/>
            <a:ext cx="1184910" cy="982980"/>
          </a:xfrm>
          <a:prstGeom prst="ellipse">
            <a:avLst/>
          </a:prstGeom>
          <a:solidFill>
            <a:schemeClr val="accent4">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MEM</a:t>
            </a:r>
            <a:endParaRPr kumimoji="1" lang="ja-JP" altLang="en-US" dirty="0">
              <a:solidFill>
                <a:schemeClr val="tx1"/>
              </a:solidFill>
            </a:endParaRPr>
          </a:p>
        </p:txBody>
      </p:sp>
      <p:cxnSp>
        <p:nvCxnSpPr>
          <p:cNvPr id="14" name="直線矢印コネクタ 13">
            <a:extLst>
              <a:ext uri="{FF2B5EF4-FFF2-40B4-BE49-F238E27FC236}">
                <a16:creationId xmlns:a16="http://schemas.microsoft.com/office/drawing/2014/main" id="{CE9BE25F-5230-484B-A1B3-147A68B1F79D}"/>
              </a:ext>
            </a:extLst>
          </p:cNvPr>
          <p:cNvCxnSpPr>
            <a:stCxn id="4" idx="4"/>
            <a:endCxn id="5" idx="0"/>
          </p:cNvCxnSpPr>
          <p:nvPr/>
        </p:nvCxnSpPr>
        <p:spPr>
          <a:xfrm>
            <a:off x="5191125" y="1394460"/>
            <a:ext cx="0" cy="5257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D6E7BC40-5DE3-4B3D-A02E-B252D57171B1}"/>
              </a:ext>
            </a:extLst>
          </p:cNvPr>
          <p:cNvCxnSpPr>
            <a:stCxn id="5" idx="3"/>
            <a:endCxn id="6" idx="7"/>
          </p:cNvCxnSpPr>
          <p:nvPr/>
        </p:nvCxnSpPr>
        <p:spPr>
          <a:xfrm flipH="1">
            <a:off x="3990804" y="2759266"/>
            <a:ext cx="635912" cy="9775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80FFC4C5-9F26-4ED3-87FE-B99939289895}"/>
              </a:ext>
            </a:extLst>
          </p:cNvPr>
          <p:cNvCxnSpPr>
            <a:stCxn id="6" idx="4"/>
            <a:endCxn id="12" idx="0"/>
          </p:cNvCxnSpPr>
          <p:nvPr/>
        </p:nvCxnSpPr>
        <p:spPr>
          <a:xfrm>
            <a:off x="3571875" y="4575810"/>
            <a:ext cx="0" cy="6286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4D0E694D-AC1F-4D9A-AA66-250A14F82140}"/>
              </a:ext>
            </a:extLst>
          </p:cNvPr>
          <p:cNvCxnSpPr>
            <a:stCxn id="12" idx="1"/>
          </p:cNvCxnSpPr>
          <p:nvPr/>
        </p:nvCxnSpPr>
        <p:spPr>
          <a:xfrm flipH="1" flipV="1">
            <a:off x="2137410" y="2903220"/>
            <a:ext cx="1015536" cy="24451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2597FA63-F44A-4DE6-9155-DD1DF732CFCD}"/>
              </a:ext>
            </a:extLst>
          </p:cNvPr>
          <p:cNvCxnSpPr>
            <a:endCxn id="4" idx="3"/>
          </p:cNvCxnSpPr>
          <p:nvPr/>
        </p:nvCxnSpPr>
        <p:spPr>
          <a:xfrm flipV="1">
            <a:off x="2125980" y="1250506"/>
            <a:ext cx="2555964" cy="16527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9466D30D-13E1-4CD7-A730-7C54E2C6503E}"/>
              </a:ext>
            </a:extLst>
          </p:cNvPr>
          <p:cNvCxnSpPr>
            <a:stCxn id="5" idx="5"/>
            <a:endCxn id="8" idx="1"/>
          </p:cNvCxnSpPr>
          <p:nvPr/>
        </p:nvCxnSpPr>
        <p:spPr>
          <a:xfrm>
            <a:off x="5755534" y="2759266"/>
            <a:ext cx="1173122" cy="9775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DBCDB383-9DB6-49AC-AD82-83C0CDD78101}"/>
              </a:ext>
            </a:extLst>
          </p:cNvPr>
          <p:cNvCxnSpPr>
            <a:stCxn id="8" idx="0"/>
            <a:endCxn id="4" idx="5"/>
          </p:cNvCxnSpPr>
          <p:nvPr/>
        </p:nvCxnSpPr>
        <p:spPr>
          <a:xfrm flipH="1" flipV="1">
            <a:off x="5700306" y="1250506"/>
            <a:ext cx="1647279" cy="23423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983473A2-E6CB-4050-8CC4-AB4DC78613B5}"/>
              </a:ext>
            </a:extLst>
          </p:cNvPr>
          <p:cNvSpPr txBox="1"/>
          <p:nvPr/>
        </p:nvSpPr>
        <p:spPr>
          <a:xfrm>
            <a:off x="6262172" y="267526"/>
            <a:ext cx="3057247" cy="584775"/>
          </a:xfrm>
          <a:prstGeom prst="rect">
            <a:avLst/>
          </a:prstGeom>
          <a:noFill/>
        </p:spPr>
        <p:txBody>
          <a:bodyPr wrap="none" rtlCol="0">
            <a:spAutoFit/>
          </a:bodyPr>
          <a:lstStyle/>
          <a:p>
            <a:r>
              <a:rPr lang="ja-JP" altLang="en-US" sz="3200" dirty="0"/>
              <a:t>メモリアクセス</a:t>
            </a:r>
            <a:endParaRPr kumimoji="1" lang="ja-JP" altLang="en-US" sz="3200" dirty="0"/>
          </a:p>
        </p:txBody>
      </p:sp>
      <p:sp>
        <p:nvSpPr>
          <p:cNvPr id="2" name="テキスト ボックス 1">
            <a:extLst>
              <a:ext uri="{FF2B5EF4-FFF2-40B4-BE49-F238E27FC236}">
                <a16:creationId xmlns:a16="http://schemas.microsoft.com/office/drawing/2014/main" id="{8B61CFCA-C796-438A-82A1-71C3617E23BF}"/>
              </a:ext>
            </a:extLst>
          </p:cNvPr>
          <p:cNvSpPr txBox="1"/>
          <p:nvPr/>
        </p:nvSpPr>
        <p:spPr>
          <a:xfrm>
            <a:off x="4527550" y="5204462"/>
            <a:ext cx="5344733" cy="1200329"/>
          </a:xfrm>
          <a:prstGeom prst="rect">
            <a:avLst/>
          </a:prstGeom>
          <a:noFill/>
        </p:spPr>
        <p:txBody>
          <a:bodyPr wrap="none" rtlCol="0">
            <a:spAutoFit/>
          </a:bodyPr>
          <a:lstStyle/>
          <a:p>
            <a:r>
              <a:rPr kumimoji="1" lang="en-US" altLang="ja-JP" dirty="0"/>
              <a:t>if=0: </a:t>
            </a:r>
            <a:r>
              <a:rPr kumimoji="1" lang="en-US" altLang="ja-JP" dirty="0" err="1"/>
              <a:t>regalu</a:t>
            </a:r>
            <a:r>
              <a:rPr kumimoji="1" lang="ja-JP" altLang="en-US" dirty="0"/>
              <a:t>をアドレスに入れる</a:t>
            </a:r>
            <a:endParaRPr kumimoji="1" lang="en-US" altLang="ja-JP" dirty="0"/>
          </a:p>
          <a:p>
            <a:r>
              <a:rPr lang="en-US" altLang="ja-JP" dirty="0" err="1"/>
              <a:t>lw</a:t>
            </a:r>
            <a:r>
              <a:rPr lang="ja-JP" altLang="en-US" dirty="0"/>
              <a:t>： </a:t>
            </a:r>
            <a:r>
              <a:rPr lang="en-US" altLang="ja-JP" dirty="0" err="1"/>
              <a:t>resultsel</a:t>
            </a:r>
            <a:r>
              <a:rPr lang="en-US" altLang="ja-JP" dirty="0"/>
              <a:t>=1,  </a:t>
            </a:r>
            <a:r>
              <a:rPr lang="en-US" altLang="ja-JP" dirty="0" err="1"/>
              <a:t>rwe</a:t>
            </a:r>
            <a:r>
              <a:rPr lang="en-US" altLang="ja-JP" dirty="0"/>
              <a:t>=1</a:t>
            </a:r>
            <a:r>
              <a:rPr lang="ja-JP" altLang="en-US" dirty="0"/>
              <a:t>で読み出しデータの格納</a:t>
            </a:r>
            <a:endParaRPr lang="en-US" altLang="ja-JP" dirty="0"/>
          </a:p>
          <a:p>
            <a:r>
              <a:rPr kumimoji="1" lang="en-US" altLang="ja-JP" dirty="0" err="1"/>
              <a:t>sw</a:t>
            </a:r>
            <a:r>
              <a:rPr kumimoji="1" lang="en-US" altLang="ja-JP" dirty="0"/>
              <a:t>:  we=1</a:t>
            </a:r>
            <a:r>
              <a:rPr kumimoji="1" lang="ja-JP" altLang="en-US" dirty="0"/>
              <a:t>でデータの書き込み</a:t>
            </a:r>
            <a:endParaRPr kumimoji="1" lang="en-US" altLang="ja-JP" dirty="0"/>
          </a:p>
          <a:p>
            <a:endParaRPr kumimoji="1" lang="ja-JP" altLang="en-US" dirty="0"/>
          </a:p>
        </p:txBody>
      </p:sp>
    </p:spTree>
    <p:extLst>
      <p:ext uri="{BB962C8B-B14F-4D97-AF65-F5344CB8AC3E}">
        <p14:creationId xmlns:p14="http://schemas.microsoft.com/office/powerpoint/2010/main" val="151243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正方形/長方形 168">
            <a:extLst>
              <a:ext uri="{FF2B5EF4-FFF2-40B4-BE49-F238E27FC236}">
                <a16:creationId xmlns:a16="http://schemas.microsoft.com/office/drawing/2014/main" id="{6512D155-BBF3-461A-9ADC-5B8349CC2C32}"/>
              </a:ext>
            </a:extLst>
          </p:cNvPr>
          <p:cNvSpPr/>
          <p:nvPr/>
        </p:nvSpPr>
        <p:spPr>
          <a:xfrm>
            <a:off x="8588968" y="290109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16" name="Line 76"/>
          <p:cNvSpPr>
            <a:spLocks noChangeShapeType="1"/>
          </p:cNvSpPr>
          <p:nvPr/>
        </p:nvSpPr>
        <p:spPr bwMode="auto">
          <a:xfrm flipV="1">
            <a:off x="1577604" y="2561292"/>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2" name="Line 2"/>
          <p:cNvSpPr>
            <a:spLocks noChangeShapeType="1"/>
          </p:cNvSpPr>
          <p:nvPr/>
        </p:nvSpPr>
        <p:spPr bwMode="auto">
          <a:xfrm flipH="1" flipV="1">
            <a:off x="8065737" y="2060571"/>
            <a:ext cx="0" cy="8473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112643" name="Line 3"/>
          <p:cNvSpPr>
            <a:spLocks noChangeShapeType="1"/>
          </p:cNvSpPr>
          <p:nvPr/>
        </p:nvSpPr>
        <p:spPr bwMode="auto">
          <a:xfrm flipH="1" flipV="1">
            <a:off x="8902701" y="1700213"/>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8470901" y="476250"/>
            <a:ext cx="0" cy="5032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7246939" y="476250"/>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7246939"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7246939" y="458406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8255001" y="436816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8300086" y="51571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8300086" y="53730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8300086" y="55889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8300086" y="62499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8300086" y="58166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9464359" y="648589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7967664"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8759826"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7680326"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8328026" y="981075"/>
            <a:ext cx="3433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7970839"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8711249" y="5837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8550911" y="6500970"/>
            <a:ext cx="0" cy="373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8514399" y="63214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8587424" y="63214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flipH="1">
            <a:off x="9503914" y="6500970"/>
            <a:ext cx="709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b="1" dirty="0"/>
              <a:t>we</a:t>
            </a:r>
          </a:p>
        </p:txBody>
      </p:sp>
      <p:sp>
        <p:nvSpPr>
          <p:cNvPr id="112675" name="Text Box 35"/>
          <p:cNvSpPr txBox="1">
            <a:spLocks noChangeArrowheads="1"/>
          </p:cNvSpPr>
          <p:nvPr/>
        </p:nvSpPr>
        <p:spPr bwMode="auto">
          <a:xfrm>
            <a:off x="8810626"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grpSp>
        <p:nvGrpSpPr>
          <p:cNvPr id="112678" name="Group 38"/>
          <p:cNvGrpSpPr>
            <a:grpSpLocks/>
          </p:cNvGrpSpPr>
          <p:nvPr/>
        </p:nvGrpSpPr>
        <p:grpSpPr bwMode="auto">
          <a:xfrm>
            <a:off x="7894639" y="328707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8039101" y="415067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8399464" y="3941128"/>
            <a:ext cx="1587" cy="20955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8615364" y="4368165"/>
            <a:ext cx="0" cy="790575"/>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flipH="1">
            <a:off x="7234235" y="2441367"/>
            <a:ext cx="12703" cy="337205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8039101"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0" name="Line 60"/>
          <p:cNvSpPr>
            <a:spLocks noChangeShapeType="1"/>
          </p:cNvSpPr>
          <p:nvPr/>
        </p:nvSpPr>
        <p:spPr bwMode="auto">
          <a:xfrm>
            <a:off x="2737653" y="6169956"/>
            <a:ext cx="4988291" cy="968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2" name="Rectangle 62"/>
          <p:cNvSpPr>
            <a:spLocks noChangeArrowheads="1"/>
          </p:cNvSpPr>
          <p:nvPr/>
        </p:nvSpPr>
        <p:spPr bwMode="auto">
          <a:xfrm>
            <a:off x="2249117" y="2351742"/>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2249117" y="2496204"/>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2249117" y="2567642"/>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2465017" y="2345392"/>
            <a:ext cx="51007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flipH="1">
            <a:off x="2755900" y="2708275"/>
            <a:ext cx="14875" cy="3446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9" name="Line 79"/>
          <p:cNvSpPr>
            <a:spLocks noChangeShapeType="1"/>
          </p:cNvSpPr>
          <p:nvPr/>
        </p:nvSpPr>
        <p:spPr bwMode="auto">
          <a:xfrm flipV="1">
            <a:off x="4303713" y="4007802"/>
            <a:ext cx="1" cy="1066801"/>
          </a:xfrm>
          <a:prstGeom prst="line">
            <a:avLst/>
          </a:prstGeom>
          <a:noFill/>
          <a:ln w="2857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10166059" y="6496606"/>
            <a:ext cx="13388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共用メモリ</a:t>
            </a:r>
          </a:p>
        </p:txBody>
      </p:sp>
      <p:sp>
        <p:nvSpPr>
          <p:cNvPr id="112740" name="Line 100"/>
          <p:cNvSpPr>
            <a:spLocks noChangeShapeType="1"/>
          </p:cNvSpPr>
          <p:nvPr/>
        </p:nvSpPr>
        <p:spPr bwMode="auto">
          <a:xfrm>
            <a:off x="4842867" y="3374390"/>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a:off x="7245177" y="5804853"/>
            <a:ext cx="448966" cy="0"/>
          </a:xfrm>
          <a:prstGeom prst="line">
            <a:avLst/>
          </a:prstGeom>
          <a:noFill/>
          <a:ln w="28575">
            <a:solidFill>
              <a:srgbClr val="7030A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4737235" y="3749836"/>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4940920" y="465550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9551989" y="335851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9048751" y="335851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8328026"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8832851" y="2304365"/>
            <a:ext cx="790574" cy="2062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dirty="0" err="1"/>
              <a:t>ext</a:t>
            </a:r>
            <a:endParaRPr lang="en-US" altLang="ja-JP" dirty="0"/>
          </a:p>
        </p:txBody>
      </p:sp>
      <p:sp>
        <p:nvSpPr>
          <p:cNvPr id="112752" name="Line 112"/>
          <p:cNvSpPr>
            <a:spLocks noChangeShapeType="1"/>
          </p:cNvSpPr>
          <p:nvPr/>
        </p:nvSpPr>
        <p:spPr bwMode="auto">
          <a:xfrm>
            <a:off x="5014914"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9409114"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9409114" y="2060575"/>
            <a:ext cx="0" cy="22840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V="1">
            <a:off x="8696512" y="2060571"/>
            <a:ext cx="1" cy="82877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8904289"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8759826" y="4072890"/>
            <a:ext cx="5937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400" b="1"/>
              <a:t>rwe</a:t>
            </a:r>
          </a:p>
        </p:txBody>
      </p:sp>
      <p:sp>
        <p:nvSpPr>
          <p:cNvPr id="112764" name="Line 124"/>
          <p:cNvSpPr>
            <a:spLocks noChangeShapeType="1"/>
          </p:cNvSpPr>
          <p:nvPr/>
        </p:nvSpPr>
        <p:spPr bwMode="auto">
          <a:xfrm flipV="1">
            <a:off x="8688389" y="2779712"/>
            <a:ext cx="2102836" cy="1588"/>
          </a:xfrm>
          <a:prstGeom prst="line">
            <a:avLst/>
          </a:prstGeom>
          <a:noFill/>
          <a:ln w="2857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flipH="1">
            <a:off x="10797575" y="2805272"/>
            <a:ext cx="3175" cy="3181350"/>
          </a:xfrm>
          <a:prstGeom prst="line">
            <a:avLst/>
          </a:prstGeom>
          <a:noFill/>
          <a:ln w="2857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10100311" y="5971382"/>
            <a:ext cx="675640" cy="13652"/>
          </a:xfrm>
          <a:prstGeom prst="line">
            <a:avLst/>
          </a:prstGeom>
          <a:noFill/>
          <a:ln w="28575">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8112126" y="415067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8472489" y="415067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9025005" y="351245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7420141" y="3089969"/>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7410053" y="375142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9229434"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6421439" y="432143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r>
              <a:rPr lang="en-US" altLang="ja-JP" sz="1200" b="1" dirty="0"/>
              <a:t>_</a:t>
            </a:r>
          </a:p>
        </p:txBody>
      </p:sp>
      <p:sp>
        <p:nvSpPr>
          <p:cNvPr id="112776" name="Text Box 136"/>
          <p:cNvSpPr txBox="1">
            <a:spLocks noChangeArrowheads="1"/>
          </p:cNvSpPr>
          <p:nvPr/>
        </p:nvSpPr>
        <p:spPr bwMode="auto">
          <a:xfrm>
            <a:off x="10384154" y="608330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8616951" y="479996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80" name="Text Box 140"/>
          <p:cNvSpPr txBox="1">
            <a:spLocks noChangeArrowheads="1"/>
          </p:cNvSpPr>
          <p:nvPr/>
        </p:nvSpPr>
        <p:spPr bwMode="auto">
          <a:xfrm>
            <a:off x="8590624" y="284423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6124575" y="248170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6888164"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6888164"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6672264"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6672264"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6672264"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5951539"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5951539"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6004323"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5948364"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6383339"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7857213" y="561436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adr</a:t>
            </a:r>
            <a:endParaRPr lang="en-US" altLang="ja-JP" sz="1200" b="1" dirty="0"/>
          </a:p>
        </p:txBody>
      </p:sp>
      <p:sp>
        <p:nvSpPr>
          <p:cNvPr id="112802" name="Text Box 162"/>
          <p:cNvSpPr txBox="1">
            <a:spLocks noChangeArrowheads="1"/>
          </p:cNvSpPr>
          <p:nvPr/>
        </p:nvSpPr>
        <p:spPr bwMode="auto">
          <a:xfrm>
            <a:off x="3719514"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8362157" y="393319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7707313" y="392406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2737653" y="473216"/>
            <a:ext cx="4507524" cy="21591"/>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2760055" y="518272"/>
            <a:ext cx="6563" cy="1861392"/>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7454606"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7929856" y="1706564"/>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7199314" y="1629743"/>
            <a:ext cx="936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a:p>
            <a:r>
              <a:rPr lang="en-US" altLang="ja-JP" sz="1200" b="1" dirty="0" err="1"/>
              <a:t>sel</a:t>
            </a:r>
            <a:endParaRPr lang="en-US" altLang="ja-JP" sz="1200" b="1" dirty="0"/>
          </a:p>
        </p:txBody>
      </p:sp>
      <p:sp>
        <p:nvSpPr>
          <p:cNvPr id="140" name="Text Box 72">
            <a:extLst>
              <a:ext uri="{FF2B5EF4-FFF2-40B4-BE49-F238E27FC236}">
                <a16:creationId xmlns:a16="http://schemas.microsoft.com/office/drawing/2014/main" id="{4123907B-5A8A-4DE4-9CE4-38D2E5E7F058}"/>
              </a:ext>
            </a:extLst>
          </p:cNvPr>
          <p:cNvSpPr txBox="1">
            <a:spLocks noChangeArrowheads="1"/>
          </p:cNvSpPr>
          <p:nvPr/>
        </p:nvSpPr>
        <p:spPr bwMode="auto">
          <a:xfrm>
            <a:off x="6564940" y="854084"/>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41" name="Text Box 72">
            <a:extLst>
              <a:ext uri="{FF2B5EF4-FFF2-40B4-BE49-F238E27FC236}">
                <a16:creationId xmlns:a16="http://schemas.microsoft.com/office/drawing/2014/main" id="{6E4A58B1-0D90-4760-8DD4-44A5C9D5EFD6}"/>
              </a:ext>
            </a:extLst>
          </p:cNvPr>
          <p:cNvSpPr txBox="1">
            <a:spLocks noChangeArrowheads="1"/>
          </p:cNvSpPr>
          <p:nvPr/>
        </p:nvSpPr>
        <p:spPr bwMode="auto">
          <a:xfrm>
            <a:off x="6578014" y="118506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46" name="直線矢印コネクタ 145">
            <a:extLst>
              <a:ext uri="{FF2B5EF4-FFF2-40B4-BE49-F238E27FC236}">
                <a16:creationId xmlns:a16="http://schemas.microsoft.com/office/drawing/2014/main" id="{C2E55C6B-8631-440B-85E6-15A158A9457B}"/>
              </a:ext>
            </a:extLst>
          </p:cNvPr>
          <p:cNvCxnSpPr>
            <a:cxnSpLocks/>
            <a:endCxn id="141" idx="2"/>
          </p:cNvCxnSpPr>
          <p:nvPr/>
        </p:nvCxnSpPr>
        <p:spPr>
          <a:xfrm flipH="1" flipV="1">
            <a:off x="6736872" y="1554401"/>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7" name="Text Box 155">
            <a:extLst>
              <a:ext uri="{FF2B5EF4-FFF2-40B4-BE49-F238E27FC236}">
                <a16:creationId xmlns:a16="http://schemas.microsoft.com/office/drawing/2014/main" id="{3A1B0B4F-939A-466B-A9EE-08E28D10844B}"/>
              </a:ext>
            </a:extLst>
          </p:cNvPr>
          <p:cNvSpPr txBox="1">
            <a:spLocks noChangeArrowheads="1"/>
          </p:cNvSpPr>
          <p:nvPr/>
        </p:nvSpPr>
        <p:spPr bwMode="auto">
          <a:xfrm>
            <a:off x="6641736" y="18450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com</a:t>
            </a:r>
          </a:p>
        </p:txBody>
      </p:sp>
      <p:sp>
        <p:nvSpPr>
          <p:cNvPr id="148" name="Text Box 155">
            <a:extLst>
              <a:ext uri="{FF2B5EF4-FFF2-40B4-BE49-F238E27FC236}">
                <a16:creationId xmlns:a16="http://schemas.microsoft.com/office/drawing/2014/main" id="{A2AD8FA4-C505-4D1C-B04D-C4071FEFF204}"/>
              </a:ext>
            </a:extLst>
          </p:cNvPr>
          <p:cNvSpPr txBox="1">
            <a:spLocks noChangeArrowheads="1"/>
          </p:cNvSpPr>
          <p:nvPr/>
        </p:nvSpPr>
        <p:spPr bwMode="auto">
          <a:xfrm>
            <a:off x="9821136" y="18534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srcbsel</a:t>
            </a:r>
            <a:endParaRPr lang="en-US" altLang="ja-JP" sz="1200" b="1" dirty="0"/>
          </a:p>
        </p:txBody>
      </p:sp>
      <p:sp>
        <p:nvSpPr>
          <p:cNvPr id="149" name="Line 107">
            <a:extLst>
              <a:ext uri="{FF2B5EF4-FFF2-40B4-BE49-F238E27FC236}">
                <a16:creationId xmlns:a16="http://schemas.microsoft.com/office/drawing/2014/main" id="{B9A8DDC3-D2B1-40A9-8501-1A811E21A7D4}"/>
              </a:ext>
            </a:extLst>
          </p:cNvPr>
          <p:cNvSpPr>
            <a:spLocks noChangeShapeType="1"/>
          </p:cNvSpPr>
          <p:nvPr/>
        </p:nvSpPr>
        <p:spPr bwMode="auto">
          <a:xfrm flipH="1">
            <a:off x="9589295" y="195262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 name="Text Box 72">
            <a:extLst>
              <a:ext uri="{FF2B5EF4-FFF2-40B4-BE49-F238E27FC236}">
                <a16:creationId xmlns:a16="http://schemas.microsoft.com/office/drawing/2014/main" id="{EBB2E924-B7F6-4314-8F7C-1948F3AFC100}"/>
              </a:ext>
            </a:extLst>
          </p:cNvPr>
          <p:cNvSpPr txBox="1">
            <a:spLocks noChangeArrowheads="1"/>
          </p:cNvSpPr>
          <p:nvPr/>
        </p:nvSpPr>
        <p:spPr bwMode="auto">
          <a:xfrm>
            <a:off x="9132889" y="1799076"/>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51" name="Text Box 72">
            <a:extLst>
              <a:ext uri="{FF2B5EF4-FFF2-40B4-BE49-F238E27FC236}">
                <a16:creationId xmlns:a16="http://schemas.microsoft.com/office/drawing/2014/main" id="{29DFA907-8D0B-43AA-93C9-3612B08FCB08}"/>
              </a:ext>
            </a:extLst>
          </p:cNvPr>
          <p:cNvSpPr txBox="1">
            <a:spLocks noChangeArrowheads="1"/>
          </p:cNvSpPr>
          <p:nvPr/>
        </p:nvSpPr>
        <p:spPr bwMode="auto">
          <a:xfrm>
            <a:off x="8542652" y="1793915"/>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52" name="Line 107">
            <a:extLst>
              <a:ext uri="{FF2B5EF4-FFF2-40B4-BE49-F238E27FC236}">
                <a16:creationId xmlns:a16="http://schemas.microsoft.com/office/drawing/2014/main" id="{FAFB61B9-08CE-4C2E-B90C-30F55F3BBE56}"/>
              </a:ext>
            </a:extLst>
          </p:cNvPr>
          <p:cNvSpPr>
            <a:spLocks noChangeShapeType="1"/>
          </p:cNvSpPr>
          <p:nvPr/>
        </p:nvSpPr>
        <p:spPr bwMode="auto">
          <a:xfrm flipH="1">
            <a:off x="7635876" y="4281950"/>
            <a:ext cx="503238"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 name="Text Box 155">
            <a:extLst>
              <a:ext uri="{FF2B5EF4-FFF2-40B4-BE49-F238E27FC236}">
                <a16:creationId xmlns:a16="http://schemas.microsoft.com/office/drawing/2014/main" id="{B960514C-4C1B-49C3-9BCA-BF23B3C072A8}"/>
              </a:ext>
            </a:extLst>
          </p:cNvPr>
          <p:cNvSpPr txBox="1">
            <a:spLocks noChangeArrowheads="1"/>
          </p:cNvSpPr>
          <p:nvPr/>
        </p:nvSpPr>
        <p:spPr bwMode="auto">
          <a:xfrm>
            <a:off x="7210425" y="425744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resultsel</a:t>
            </a:r>
            <a:endParaRPr lang="en-US" altLang="ja-JP" sz="1200" b="1" dirty="0"/>
          </a:p>
        </p:txBody>
      </p:sp>
      <p:sp>
        <p:nvSpPr>
          <p:cNvPr id="159" name="Text Box 72">
            <a:extLst>
              <a:ext uri="{FF2B5EF4-FFF2-40B4-BE49-F238E27FC236}">
                <a16:creationId xmlns:a16="http://schemas.microsoft.com/office/drawing/2014/main" id="{972DDB43-4AA4-4043-BF11-CE70F4EFF357}"/>
              </a:ext>
            </a:extLst>
          </p:cNvPr>
          <p:cNvSpPr txBox="1">
            <a:spLocks noChangeArrowheads="1"/>
          </p:cNvSpPr>
          <p:nvPr/>
        </p:nvSpPr>
        <p:spPr bwMode="auto">
          <a:xfrm>
            <a:off x="7536110" y="175696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61" name="Text Box 72">
            <a:extLst>
              <a:ext uri="{FF2B5EF4-FFF2-40B4-BE49-F238E27FC236}">
                <a16:creationId xmlns:a16="http://schemas.microsoft.com/office/drawing/2014/main" id="{B5FA246F-43F9-4D82-833A-9C55CF33B764}"/>
              </a:ext>
            </a:extLst>
          </p:cNvPr>
          <p:cNvSpPr txBox="1">
            <a:spLocks noChangeArrowheads="1"/>
          </p:cNvSpPr>
          <p:nvPr/>
        </p:nvSpPr>
        <p:spPr bwMode="auto">
          <a:xfrm>
            <a:off x="7900542" y="174881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62" name="直線矢印コネクタ 161">
            <a:extLst>
              <a:ext uri="{FF2B5EF4-FFF2-40B4-BE49-F238E27FC236}">
                <a16:creationId xmlns:a16="http://schemas.microsoft.com/office/drawing/2014/main" id="{8471BB5C-A1E3-4BD2-A72A-DC9268FC52A7}"/>
              </a:ext>
            </a:extLst>
          </p:cNvPr>
          <p:cNvCxnSpPr/>
          <p:nvPr/>
        </p:nvCxnSpPr>
        <p:spPr>
          <a:xfrm flipH="1">
            <a:off x="9635892" y="2406594"/>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4" name="Line 9">
            <a:extLst>
              <a:ext uri="{FF2B5EF4-FFF2-40B4-BE49-F238E27FC236}">
                <a16:creationId xmlns:a16="http://schemas.microsoft.com/office/drawing/2014/main" id="{9E0A40EE-961B-4C76-AE16-0A41E9AB0AB1}"/>
              </a:ext>
            </a:extLst>
          </p:cNvPr>
          <p:cNvSpPr>
            <a:spLocks noChangeShapeType="1"/>
          </p:cNvSpPr>
          <p:nvPr/>
        </p:nvSpPr>
        <p:spPr bwMode="auto">
          <a:xfrm flipV="1">
            <a:off x="8087317" y="3071814"/>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5" name="Line 9">
            <a:extLst>
              <a:ext uri="{FF2B5EF4-FFF2-40B4-BE49-F238E27FC236}">
                <a16:creationId xmlns:a16="http://schemas.microsoft.com/office/drawing/2014/main" id="{4DD6B293-7CB8-4F36-950C-DECB731FB484}"/>
              </a:ext>
            </a:extLst>
          </p:cNvPr>
          <p:cNvSpPr>
            <a:spLocks noChangeShapeType="1"/>
          </p:cNvSpPr>
          <p:nvPr/>
        </p:nvSpPr>
        <p:spPr bwMode="auto">
          <a:xfrm flipV="1">
            <a:off x="8799109" y="3071813"/>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正方形/長方形 5">
            <a:extLst>
              <a:ext uri="{FF2B5EF4-FFF2-40B4-BE49-F238E27FC236}">
                <a16:creationId xmlns:a16="http://schemas.microsoft.com/office/drawing/2014/main" id="{C1BA7E58-D6F1-418D-82C3-3548B19EE015}"/>
              </a:ext>
            </a:extLst>
          </p:cNvPr>
          <p:cNvSpPr/>
          <p:nvPr/>
        </p:nvSpPr>
        <p:spPr>
          <a:xfrm>
            <a:off x="4750863" y="2654301"/>
            <a:ext cx="258989" cy="23613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66" name="直線矢印コネクタ 165">
            <a:extLst>
              <a:ext uri="{FF2B5EF4-FFF2-40B4-BE49-F238E27FC236}">
                <a16:creationId xmlns:a16="http://schemas.microsoft.com/office/drawing/2014/main" id="{D8CDB5D8-02C0-442D-9F95-3F684FD40707}"/>
              </a:ext>
            </a:extLst>
          </p:cNvPr>
          <p:cNvCxnSpPr>
            <a:cxnSpLocks/>
          </p:cNvCxnSpPr>
          <p:nvPr/>
        </p:nvCxnSpPr>
        <p:spPr>
          <a:xfrm flipH="1">
            <a:off x="4287052" y="5064567"/>
            <a:ext cx="4329955" cy="11675"/>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7" name="Line 60">
            <a:extLst>
              <a:ext uri="{FF2B5EF4-FFF2-40B4-BE49-F238E27FC236}">
                <a16:creationId xmlns:a16="http://schemas.microsoft.com/office/drawing/2014/main" id="{413D1EBA-9208-43BE-AB7B-CBBBA10D27CA}"/>
              </a:ext>
            </a:extLst>
          </p:cNvPr>
          <p:cNvSpPr>
            <a:spLocks noChangeShapeType="1"/>
          </p:cNvSpPr>
          <p:nvPr/>
        </p:nvSpPr>
        <p:spPr bwMode="auto">
          <a:xfrm flipV="1">
            <a:off x="4303713" y="4021296"/>
            <a:ext cx="44208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8" name="Text Box 132">
            <a:extLst>
              <a:ext uri="{FF2B5EF4-FFF2-40B4-BE49-F238E27FC236}">
                <a16:creationId xmlns:a16="http://schemas.microsoft.com/office/drawing/2014/main" id="{3436BDFC-FEBD-4260-BDB3-93275AD8FA0F}"/>
              </a:ext>
            </a:extLst>
          </p:cNvPr>
          <p:cNvSpPr txBox="1">
            <a:spLocks noChangeArrowheads="1"/>
          </p:cNvSpPr>
          <p:nvPr/>
        </p:nvSpPr>
        <p:spPr bwMode="auto">
          <a:xfrm>
            <a:off x="4688532" y="302100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IR</a:t>
            </a:r>
          </a:p>
        </p:txBody>
      </p:sp>
      <p:sp>
        <p:nvSpPr>
          <p:cNvPr id="8" name="正方形/長方形 7">
            <a:extLst>
              <a:ext uri="{FF2B5EF4-FFF2-40B4-BE49-F238E27FC236}">
                <a16:creationId xmlns:a16="http://schemas.microsoft.com/office/drawing/2014/main" id="{A88217AB-9CEB-459E-B790-6EA9E76CA45A}"/>
              </a:ext>
            </a:extLst>
          </p:cNvPr>
          <p:cNvSpPr/>
          <p:nvPr/>
        </p:nvSpPr>
        <p:spPr>
          <a:xfrm>
            <a:off x="7704935" y="2915700"/>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79" name="Text Box 139"/>
          <p:cNvSpPr txBox="1">
            <a:spLocks noChangeArrowheads="1"/>
          </p:cNvSpPr>
          <p:nvPr/>
        </p:nvSpPr>
        <p:spPr bwMode="auto">
          <a:xfrm>
            <a:off x="7764885" y="286624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71" name="正方形/長方形 170">
            <a:extLst>
              <a:ext uri="{FF2B5EF4-FFF2-40B4-BE49-F238E27FC236}">
                <a16:creationId xmlns:a16="http://schemas.microsoft.com/office/drawing/2014/main" id="{F6E59983-5D74-4222-AB9D-9DF0B668A66A}"/>
              </a:ext>
            </a:extLst>
          </p:cNvPr>
          <p:cNvSpPr/>
          <p:nvPr/>
        </p:nvSpPr>
        <p:spPr>
          <a:xfrm>
            <a:off x="6821469" y="520297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Text Box 142">
            <a:extLst>
              <a:ext uri="{FF2B5EF4-FFF2-40B4-BE49-F238E27FC236}">
                <a16:creationId xmlns:a16="http://schemas.microsoft.com/office/drawing/2014/main" id="{90069E21-E1EB-4EFA-9419-C4D891973514}"/>
              </a:ext>
            </a:extLst>
          </p:cNvPr>
          <p:cNvSpPr txBox="1">
            <a:spLocks noChangeArrowheads="1"/>
          </p:cNvSpPr>
          <p:nvPr/>
        </p:nvSpPr>
        <p:spPr bwMode="auto">
          <a:xfrm>
            <a:off x="6767978" y="5147904"/>
            <a:ext cx="9729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regalu</a:t>
            </a:r>
            <a:endParaRPr lang="en-US" altLang="ja-JP" sz="1200" b="1" dirty="0"/>
          </a:p>
        </p:txBody>
      </p:sp>
      <p:sp>
        <p:nvSpPr>
          <p:cNvPr id="173" name="Line 145">
            <a:extLst>
              <a:ext uri="{FF2B5EF4-FFF2-40B4-BE49-F238E27FC236}">
                <a16:creationId xmlns:a16="http://schemas.microsoft.com/office/drawing/2014/main" id="{C084670E-6DD5-41EA-AEBE-29004CECA91F}"/>
              </a:ext>
            </a:extLst>
          </p:cNvPr>
          <p:cNvSpPr>
            <a:spLocks noChangeShapeType="1"/>
          </p:cNvSpPr>
          <p:nvPr/>
        </p:nvSpPr>
        <p:spPr bwMode="auto">
          <a:xfrm>
            <a:off x="7928769" y="574135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 name="Line 146">
            <a:extLst>
              <a:ext uri="{FF2B5EF4-FFF2-40B4-BE49-F238E27FC236}">
                <a16:creationId xmlns:a16="http://schemas.microsoft.com/office/drawing/2014/main" id="{B9F7236C-0EBB-45FF-9958-99F4D64DBECA}"/>
              </a:ext>
            </a:extLst>
          </p:cNvPr>
          <p:cNvSpPr>
            <a:spLocks noChangeShapeType="1"/>
          </p:cNvSpPr>
          <p:nvPr/>
        </p:nvSpPr>
        <p:spPr bwMode="auto">
          <a:xfrm flipH="1" flipV="1">
            <a:off x="7712869" y="5596891"/>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 name="Line 147">
            <a:extLst>
              <a:ext uri="{FF2B5EF4-FFF2-40B4-BE49-F238E27FC236}">
                <a16:creationId xmlns:a16="http://schemas.microsoft.com/office/drawing/2014/main" id="{FD324263-F0A2-4E9B-BCE6-58C77CA21646}"/>
              </a:ext>
            </a:extLst>
          </p:cNvPr>
          <p:cNvSpPr>
            <a:spLocks noChangeShapeType="1"/>
          </p:cNvSpPr>
          <p:nvPr/>
        </p:nvSpPr>
        <p:spPr bwMode="auto">
          <a:xfrm flipH="1">
            <a:off x="7712869" y="6173153"/>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 name="Line 148">
            <a:extLst>
              <a:ext uri="{FF2B5EF4-FFF2-40B4-BE49-F238E27FC236}">
                <a16:creationId xmlns:a16="http://schemas.microsoft.com/office/drawing/2014/main" id="{C1FF22A2-7EFD-4107-8B18-6D4CD915EA30}"/>
              </a:ext>
            </a:extLst>
          </p:cNvPr>
          <p:cNvSpPr>
            <a:spLocks noChangeShapeType="1"/>
          </p:cNvSpPr>
          <p:nvPr/>
        </p:nvSpPr>
        <p:spPr bwMode="auto">
          <a:xfrm>
            <a:off x="7712869" y="5596891"/>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7" name="Text Box 72">
            <a:extLst>
              <a:ext uri="{FF2B5EF4-FFF2-40B4-BE49-F238E27FC236}">
                <a16:creationId xmlns:a16="http://schemas.microsoft.com/office/drawing/2014/main" id="{474AAF60-81ED-4695-BA85-7DD210E85683}"/>
              </a:ext>
            </a:extLst>
          </p:cNvPr>
          <p:cNvSpPr txBox="1">
            <a:spLocks noChangeArrowheads="1"/>
          </p:cNvSpPr>
          <p:nvPr/>
        </p:nvSpPr>
        <p:spPr bwMode="auto">
          <a:xfrm>
            <a:off x="7605545" y="5614362"/>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78" name="Text Box 72">
            <a:extLst>
              <a:ext uri="{FF2B5EF4-FFF2-40B4-BE49-F238E27FC236}">
                <a16:creationId xmlns:a16="http://schemas.microsoft.com/office/drawing/2014/main" id="{8AEDF59F-63BA-4935-B217-9F49D0030DE0}"/>
              </a:ext>
            </a:extLst>
          </p:cNvPr>
          <p:cNvSpPr txBox="1">
            <a:spLocks noChangeArrowheads="1"/>
          </p:cNvSpPr>
          <p:nvPr/>
        </p:nvSpPr>
        <p:spPr bwMode="auto">
          <a:xfrm>
            <a:off x="7618619" y="5945347"/>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79" name="Line 101">
            <a:extLst>
              <a:ext uri="{FF2B5EF4-FFF2-40B4-BE49-F238E27FC236}">
                <a16:creationId xmlns:a16="http://schemas.microsoft.com/office/drawing/2014/main" id="{AE17682A-5476-4373-9F5E-87D84DDB8184}"/>
              </a:ext>
            </a:extLst>
          </p:cNvPr>
          <p:cNvSpPr>
            <a:spLocks noChangeShapeType="1"/>
          </p:cNvSpPr>
          <p:nvPr/>
        </p:nvSpPr>
        <p:spPr bwMode="auto">
          <a:xfrm flipV="1">
            <a:off x="7976427" y="5953396"/>
            <a:ext cx="310585" cy="4693"/>
          </a:xfrm>
          <a:prstGeom prst="line">
            <a:avLst/>
          </a:prstGeom>
          <a:noFill/>
          <a:ln w="28575">
            <a:solidFill>
              <a:srgbClr val="7030A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80" name="直線矢印コネクタ 179">
            <a:extLst>
              <a:ext uri="{FF2B5EF4-FFF2-40B4-BE49-F238E27FC236}">
                <a16:creationId xmlns:a16="http://schemas.microsoft.com/office/drawing/2014/main" id="{7CDE810F-2E15-4A69-88F5-A4313350CBB9}"/>
              </a:ext>
            </a:extLst>
          </p:cNvPr>
          <p:cNvCxnSpPr>
            <a:cxnSpLocks/>
          </p:cNvCxnSpPr>
          <p:nvPr/>
        </p:nvCxnSpPr>
        <p:spPr>
          <a:xfrm flipH="1" flipV="1">
            <a:off x="7815284" y="6233337"/>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1" name="Text Box 155">
            <a:extLst>
              <a:ext uri="{FF2B5EF4-FFF2-40B4-BE49-F238E27FC236}">
                <a16:creationId xmlns:a16="http://schemas.microsoft.com/office/drawing/2014/main" id="{1C0CE3C5-3C16-4EDA-B8D8-392E390AAF04}"/>
              </a:ext>
            </a:extLst>
          </p:cNvPr>
          <p:cNvSpPr txBox="1">
            <a:spLocks noChangeArrowheads="1"/>
          </p:cNvSpPr>
          <p:nvPr/>
        </p:nvSpPr>
        <p:spPr bwMode="auto">
          <a:xfrm>
            <a:off x="7548698" y="6524026"/>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 if</a:t>
            </a:r>
          </a:p>
        </p:txBody>
      </p:sp>
      <p:sp>
        <p:nvSpPr>
          <p:cNvPr id="182" name="Line 100">
            <a:extLst>
              <a:ext uri="{FF2B5EF4-FFF2-40B4-BE49-F238E27FC236}">
                <a16:creationId xmlns:a16="http://schemas.microsoft.com/office/drawing/2014/main" id="{BBEFDBE6-D2E4-4ACA-8CC7-FAC0E02EAE59}"/>
              </a:ext>
            </a:extLst>
          </p:cNvPr>
          <p:cNvSpPr>
            <a:spLocks noChangeShapeType="1"/>
          </p:cNvSpPr>
          <p:nvPr/>
        </p:nvSpPr>
        <p:spPr bwMode="auto">
          <a:xfrm flipV="1">
            <a:off x="4970515" y="4204028"/>
            <a:ext cx="1002650" cy="380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 name="Line 50">
            <a:extLst>
              <a:ext uri="{FF2B5EF4-FFF2-40B4-BE49-F238E27FC236}">
                <a16:creationId xmlns:a16="http://schemas.microsoft.com/office/drawing/2014/main" id="{FA51A5DB-D316-4E32-AA36-E6974662D421}"/>
              </a:ext>
            </a:extLst>
          </p:cNvPr>
          <p:cNvSpPr>
            <a:spLocks noChangeShapeType="1"/>
          </p:cNvSpPr>
          <p:nvPr/>
        </p:nvSpPr>
        <p:spPr bwMode="auto">
          <a:xfrm flipV="1">
            <a:off x="7509266" y="2023006"/>
            <a:ext cx="450" cy="4132132"/>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8" name="Line 116">
            <a:extLst>
              <a:ext uri="{FF2B5EF4-FFF2-40B4-BE49-F238E27FC236}">
                <a16:creationId xmlns:a16="http://schemas.microsoft.com/office/drawing/2014/main" id="{3F00173C-D933-438C-85D6-70083DAF4E19}"/>
              </a:ext>
            </a:extLst>
          </p:cNvPr>
          <p:cNvSpPr>
            <a:spLocks noChangeShapeType="1"/>
          </p:cNvSpPr>
          <p:nvPr/>
        </p:nvSpPr>
        <p:spPr bwMode="auto">
          <a:xfrm flipH="1" flipV="1">
            <a:off x="9025005" y="2060571"/>
            <a:ext cx="0" cy="15716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Text Box 72">
            <a:extLst>
              <a:ext uri="{FF2B5EF4-FFF2-40B4-BE49-F238E27FC236}">
                <a16:creationId xmlns:a16="http://schemas.microsoft.com/office/drawing/2014/main" id="{883ADED0-EFD5-4F34-9D9A-877212A5E4F7}"/>
              </a:ext>
            </a:extLst>
          </p:cNvPr>
          <p:cNvSpPr txBox="1">
            <a:spLocks noChangeArrowheads="1"/>
          </p:cNvSpPr>
          <p:nvPr/>
        </p:nvSpPr>
        <p:spPr bwMode="auto">
          <a:xfrm>
            <a:off x="8870198" y="179290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2</a:t>
            </a:r>
            <a:endParaRPr lang="ja-JP" altLang="en-US" b="1" dirty="0"/>
          </a:p>
        </p:txBody>
      </p:sp>
      <p:cxnSp>
        <p:nvCxnSpPr>
          <p:cNvPr id="190" name="直線矢印コネクタ 189">
            <a:extLst>
              <a:ext uri="{FF2B5EF4-FFF2-40B4-BE49-F238E27FC236}">
                <a16:creationId xmlns:a16="http://schemas.microsoft.com/office/drawing/2014/main" id="{42307219-55AC-4FEC-8E38-4BF96FCB46DC}"/>
              </a:ext>
            </a:extLst>
          </p:cNvPr>
          <p:cNvCxnSpPr>
            <a:cxnSpLocks/>
          </p:cNvCxnSpPr>
          <p:nvPr/>
        </p:nvCxnSpPr>
        <p:spPr>
          <a:xfrm flipH="1">
            <a:off x="9004342" y="2213856"/>
            <a:ext cx="1600949" cy="1312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1" name="Text Box 142">
            <a:extLst>
              <a:ext uri="{FF2B5EF4-FFF2-40B4-BE49-F238E27FC236}">
                <a16:creationId xmlns:a16="http://schemas.microsoft.com/office/drawing/2014/main" id="{ACC7D9EB-15A3-40A1-9890-129E55A9ABAD}"/>
              </a:ext>
            </a:extLst>
          </p:cNvPr>
          <p:cNvSpPr txBox="1">
            <a:spLocks noChangeArrowheads="1"/>
          </p:cNvSpPr>
          <p:nvPr/>
        </p:nvSpPr>
        <p:spPr bwMode="auto">
          <a:xfrm>
            <a:off x="10645557" y="206057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b="1" dirty="0"/>
              <a:t>４</a:t>
            </a:r>
            <a:endParaRPr lang="en-US" altLang="ja-JP" sz="1200" b="1" dirty="0"/>
          </a:p>
        </p:txBody>
      </p:sp>
      <p:cxnSp>
        <p:nvCxnSpPr>
          <p:cNvPr id="12" name="直線矢印コネクタ 11">
            <a:extLst>
              <a:ext uri="{FF2B5EF4-FFF2-40B4-BE49-F238E27FC236}">
                <a16:creationId xmlns:a16="http://schemas.microsoft.com/office/drawing/2014/main" id="{8F657B38-BA0F-4CCE-9C99-3D5B60F18C05}"/>
              </a:ext>
            </a:extLst>
          </p:cNvPr>
          <p:cNvCxnSpPr/>
          <p:nvPr/>
        </p:nvCxnSpPr>
        <p:spPr>
          <a:xfrm flipH="1">
            <a:off x="5009852" y="4874777"/>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2" name="Text Box 162">
            <a:extLst>
              <a:ext uri="{FF2B5EF4-FFF2-40B4-BE49-F238E27FC236}">
                <a16:creationId xmlns:a16="http://schemas.microsoft.com/office/drawing/2014/main" id="{480C3100-DA3B-4191-B212-A7801954CCA0}"/>
              </a:ext>
            </a:extLst>
          </p:cNvPr>
          <p:cNvSpPr txBox="1">
            <a:spLocks noChangeArrowheads="1"/>
          </p:cNvSpPr>
          <p:nvPr/>
        </p:nvSpPr>
        <p:spPr bwMode="auto">
          <a:xfrm>
            <a:off x="5300018" y="4683936"/>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irwe</a:t>
            </a:r>
            <a:endParaRPr lang="en-US" altLang="ja-JP" sz="1200" b="1" dirty="0"/>
          </a:p>
        </p:txBody>
      </p:sp>
      <p:cxnSp>
        <p:nvCxnSpPr>
          <p:cNvPr id="15" name="直線矢印コネクタ 14">
            <a:extLst>
              <a:ext uri="{FF2B5EF4-FFF2-40B4-BE49-F238E27FC236}">
                <a16:creationId xmlns:a16="http://schemas.microsoft.com/office/drawing/2014/main" id="{62C7E00B-63C9-48FE-A2D1-0B2675FCBB2A}"/>
              </a:ext>
            </a:extLst>
          </p:cNvPr>
          <p:cNvCxnSpPr>
            <a:cxnSpLocks/>
          </p:cNvCxnSpPr>
          <p:nvPr/>
        </p:nvCxnSpPr>
        <p:spPr>
          <a:xfrm flipH="1" flipV="1">
            <a:off x="8344679" y="2972878"/>
            <a:ext cx="1291213" cy="306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3" name="Text Box 162">
            <a:extLst>
              <a:ext uri="{FF2B5EF4-FFF2-40B4-BE49-F238E27FC236}">
                <a16:creationId xmlns:a16="http://schemas.microsoft.com/office/drawing/2014/main" id="{4763403F-F395-4F3A-B7BE-BE7CAD6FF534}"/>
              </a:ext>
            </a:extLst>
          </p:cNvPr>
          <p:cNvSpPr txBox="1">
            <a:spLocks noChangeArrowheads="1"/>
          </p:cNvSpPr>
          <p:nvPr/>
        </p:nvSpPr>
        <p:spPr bwMode="auto">
          <a:xfrm>
            <a:off x="9705192" y="287051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regwe</a:t>
            </a:r>
            <a:endParaRPr lang="en-US" altLang="ja-JP" sz="1200" b="1" dirty="0"/>
          </a:p>
        </p:txBody>
      </p:sp>
      <p:cxnSp>
        <p:nvCxnSpPr>
          <p:cNvPr id="194" name="直線矢印コネクタ 193">
            <a:extLst>
              <a:ext uri="{FF2B5EF4-FFF2-40B4-BE49-F238E27FC236}">
                <a16:creationId xmlns:a16="http://schemas.microsoft.com/office/drawing/2014/main" id="{8E0F275E-6325-4162-A033-A8C02C40F4C4}"/>
              </a:ext>
            </a:extLst>
          </p:cNvPr>
          <p:cNvCxnSpPr/>
          <p:nvPr/>
        </p:nvCxnSpPr>
        <p:spPr>
          <a:xfrm flipH="1">
            <a:off x="6407004" y="5320333"/>
            <a:ext cx="387644"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95" name="Text Box 162">
            <a:extLst>
              <a:ext uri="{FF2B5EF4-FFF2-40B4-BE49-F238E27FC236}">
                <a16:creationId xmlns:a16="http://schemas.microsoft.com/office/drawing/2014/main" id="{732D2DD4-D7AC-4FFC-92DF-14F7CFE4200F}"/>
              </a:ext>
            </a:extLst>
          </p:cNvPr>
          <p:cNvSpPr txBox="1">
            <a:spLocks noChangeArrowheads="1"/>
          </p:cNvSpPr>
          <p:nvPr/>
        </p:nvSpPr>
        <p:spPr bwMode="auto">
          <a:xfrm>
            <a:off x="5729086" y="515859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regaluwe</a:t>
            </a:r>
            <a:endParaRPr lang="en-US" altLang="ja-JP" sz="1200" b="1" dirty="0"/>
          </a:p>
        </p:txBody>
      </p:sp>
      <p:cxnSp>
        <p:nvCxnSpPr>
          <p:cNvPr id="196" name="直線矢印コネクタ 195">
            <a:extLst>
              <a:ext uri="{FF2B5EF4-FFF2-40B4-BE49-F238E27FC236}">
                <a16:creationId xmlns:a16="http://schemas.microsoft.com/office/drawing/2014/main" id="{1787CF5A-F8B2-4E35-9422-330F25BBEF16}"/>
              </a:ext>
            </a:extLst>
          </p:cNvPr>
          <p:cNvCxnSpPr/>
          <p:nvPr/>
        </p:nvCxnSpPr>
        <p:spPr>
          <a:xfrm flipH="1">
            <a:off x="3229698" y="2617942"/>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7" name="Text Box 162">
            <a:extLst>
              <a:ext uri="{FF2B5EF4-FFF2-40B4-BE49-F238E27FC236}">
                <a16:creationId xmlns:a16="http://schemas.microsoft.com/office/drawing/2014/main" id="{96C1F490-695E-4511-8BE4-1147D028FFCC}"/>
              </a:ext>
            </a:extLst>
          </p:cNvPr>
          <p:cNvSpPr txBox="1">
            <a:spLocks noChangeArrowheads="1"/>
          </p:cNvSpPr>
          <p:nvPr/>
        </p:nvSpPr>
        <p:spPr bwMode="auto">
          <a:xfrm>
            <a:off x="3519864" y="242710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pcwe</a:t>
            </a:r>
            <a:endParaRPr lang="en-US" altLang="ja-JP" sz="1200" b="1" dirty="0"/>
          </a:p>
        </p:txBody>
      </p:sp>
      <p:cxnSp>
        <p:nvCxnSpPr>
          <p:cNvPr id="5" name="直線コネクタ 4">
            <a:extLst>
              <a:ext uri="{FF2B5EF4-FFF2-40B4-BE49-F238E27FC236}">
                <a16:creationId xmlns:a16="http://schemas.microsoft.com/office/drawing/2014/main" id="{564E3FC9-FCE2-4965-87DC-CA977F4771D6}"/>
              </a:ext>
            </a:extLst>
          </p:cNvPr>
          <p:cNvCxnSpPr>
            <a:cxnSpLocks/>
            <a:endCxn id="112692" idx="1"/>
          </p:cNvCxnSpPr>
          <p:nvPr/>
        </p:nvCxnSpPr>
        <p:spPr>
          <a:xfrm flipH="1">
            <a:off x="7234235" y="5397500"/>
            <a:ext cx="7940" cy="415924"/>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
        <p:nvSpPr>
          <p:cNvPr id="170" name="テキスト ボックス 169">
            <a:extLst>
              <a:ext uri="{FF2B5EF4-FFF2-40B4-BE49-F238E27FC236}">
                <a16:creationId xmlns:a16="http://schemas.microsoft.com/office/drawing/2014/main" id="{5AEA946F-A337-42DE-9670-D4E99B6EF2B4}"/>
              </a:ext>
            </a:extLst>
          </p:cNvPr>
          <p:cNvSpPr txBox="1"/>
          <p:nvPr/>
        </p:nvSpPr>
        <p:spPr>
          <a:xfrm>
            <a:off x="48980" y="26508"/>
            <a:ext cx="3057247" cy="584775"/>
          </a:xfrm>
          <a:prstGeom prst="rect">
            <a:avLst/>
          </a:prstGeom>
          <a:noFill/>
        </p:spPr>
        <p:txBody>
          <a:bodyPr wrap="none" rtlCol="0">
            <a:spAutoFit/>
          </a:bodyPr>
          <a:lstStyle/>
          <a:p>
            <a:r>
              <a:rPr lang="ja-JP" altLang="en-US" sz="3200" dirty="0"/>
              <a:t>メモリアクセス</a:t>
            </a:r>
            <a:endParaRPr kumimoji="1" lang="ja-JP" altLang="en-US" sz="3200" dirty="0"/>
          </a:p>
        </p:txBody>
      </p:sp>
    </p:spTree>
    <p:extLst>
      <p:ext uri="{BB962C8B-B14F-4D97-AF65-F5344CB8AC3E}">
        <p14:creationId xmlns:p14="http://schemas.microsoft.com/office/powerpoint/2010/main" val="7346550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楕円 3">
            <a:extLst>
              <a:ext uri="{FF2B5EF4-FFF2-40B4-BE49-F238E27FC236}">
                <a16:creationId xmlns:a16="http://schemas.microsoft.com/office/drawing/2014/main" id="{7D472872-30EA-4BE7-94E5-2E9889EEA1A7}"/>
              </a:ext>
            </a:extLst>
          </p:cNvPr>
          <p:cNvSpPr/>
          <p:nvPr/>
        </p:nvSpPr>
        <p:spPr>
          <a:xfrm>
            <a:off x="4471035" y="411480"/>
            <a:ext cx="144018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FETCH</a:t>
            </a:r>
            <a:endParaRPr kumimoji="1" lang="ja-JP" altLang="en-US" dirty="0">
              <a:solidFill>
                <a:schemeClr val="tx1"/>
              </a:solidFill>
            </a:endParaRPr>
          </a:p>
        </p:txBody>
      </p:sp>
      <p:sp>
        <p:nvSpPr>
          <p:cNvPr id="5" name="楕円 4">
            <a:extLst>
              <a:ext uri="{FF2B5EF4-FFF2-40B4-BE49-F238E27FC236}">
                <a16:creationId xmlns:a16="http://schemas.microsoft.com/office/drawing/2014/main" id="{9AD4E3A0-3541-417D-AA89-3AAE46A3F042}"/>
              </a:ext>
            </a:extLst>
          </p:cNvPr>
          <p:cNvSpPr/>
          <p:nvPr/>
        </p:nvSpPr>
        <p:spPr>
          <a:xfrm>
            <a:off x="4392930" y="1920240"/>
            <a:ext cx="159639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DECODE</a:t>
            </a:r>
            <a:endParaRPr kumimoji="1" lang="ja-JP" altLang="en-US" dirty="0">
              <a:solidFill>
                <a:schemeClr val="tx1"/>
              </a:solidFill>
            </a:endParaRPr>
          </a:p>
        </p:txBody>
      </p:sp>
      <p:sp>
        <p:nvSpPr>
          <p:cNvPr id="6" name="楕円 5">
            <a:extLst>
              <a:ext uri="{FF2B5EF4-FFF2-40B4-BE49-F238E27FC236}">
                <a16:creationId xmlns:a16="http://schemas.microsoft.com/office/drawing/2014/main" id="{92B2E271-B0F4-44DA-AB61-B2A9986DABCF}"/>
              </a:ext>
            </a:extLst>
          </p:cNvPr>
          <p:cNvSpPr/>
          <p:nvPr/>
        </p:nvSpPr>
        <p:spPr>
          <a:xfrm>
            <a:off x="2979420" y="3592830"/>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MEMADR</a:t>
            </a:r>
            <a:endParaRPr kumimoji="1" lang="ja-JP" altLang="en-US" dirty="0">
              <a:solidFill>
                <a:schemeClr val="tx1"/>
              </a:solidFill>
            </a:endParaRPr>
          </a:p>
        </p:txBody>
      </p:sp>
      <p:sp>
        <p:nvSpPr>
          <p:cNvPr id="8" name="楕円 7">
            <a:extLst>
              <a:ext uri="{FF2B5EF4-FFF2-40B4-BE49-F238E27FC236}">
                <a16:creationId xmlns:a16="http://schemas.microsoft.com/office/drawing/2014/main" id="{5A9BC8E6-4055-4543-A350-0C98611D3D56}"/>
              </a:ext>
            </a:extLst>
          </p:cNvPr>
          <p:cNvSpPr/>
          <p:nvPr/>
        </p:nvSpPr>
        <p:spPr>
          <a:xfrm>
            <a:off x="6755130" y="3592830"/>
            <a:ext cx="1184910" cy="982980"/>
          </a:xfrm>
          <a:prstGeom prst="ellipse">
            <a:avLst/>
          </a:prstGeom>
          <a:solidFill>
            <a:schemeClr val="accent4">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EXE</a:t>
            </a:r>
            <a:endParaRPr kumimoji="1" lang="ja-JP" altLang="en-US" dirty="0">
              <a:solidFill>
                <a:schemeClr val="tx1"/>
              </a:solidFill>
            </a:endParaRPr>
          </a:p>
        </p:txBody>
      </p:sp>
      <p:sp>
        <p:nvSpPr>
          <p:cNvPr id="12" name="楕円 11">
            <a:extLst>
              <a:ext uri="{FF2B5EF4-FFF2-40B4-BE49-F238E27FC236}">
                <a16:creationId xmlns:a16="http://schemas.microsoft.com/office/drawing/2014/main" id="{967EA1D1-EAAD-49B5-88AB-9D993A555648}"/>
              </a:ext>
            </a:extLst>
          </p:cNvPr>
          <p:cNvSpPr/>
          <p:nvPr/>
        </p:nvSpPr>
        <p:spPr>
          <a:xfrm>
            <a:off x="2979420" y="5204462"/>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MEM</a:t>
            </a:r>
            <a:endParaRPr kumimoji="1" lang="ja-JP" altLang="en-US" dirty="0">
              <a:solidFill>
                <a:schemeClr val="tx1"/>
              </a:solidFill>
            </a:endParaRPr>
          </a:p>
        </p:txBody>
      </p:sp>
      <p:cxnSp>
        <p:nvCxnSpPr>
          <p:cNvPr id="14" name="直線矢印コネクタ 13">
            <a:extLst>
              <a:ext uri="{FF2B5EF4-FFF2-40B4-BE49-F238E27FC236}">
                <a16:creationId xmlns:a16="http://schemas.microsoft.com/office/drawing/2014/main" id="{CE9BE25F-5230-484B-A1B3-147A68B1F79D}"/>
              </a:ext>
            </a:extLst>
          </p:cNvPr>
          <p:cNvCxnSpPr>
            <a:stCxn id="4" idx="4"/>
            <a:endCxn id="5" idx="0"/>
          </p:cNvCxnSpPr>
          <p:nvPr/>
        </p:nvCxnSpPr>
        <p:spPr>
          <a:xfrm>
            <a:off x="5191125" y="1394460"/>
            <a:ext cx="0" cy="5257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D6E7BC40-5DE3-4B3D-A02E-B252D57171B1}"/>
              </a:ext>
            </a:extLst>
          </p:cNvPr>
          <p:cNvCxnSpPr>
            <a:stCxn id="5" idx="3"/>
            <a:endCxn id="6" idx="7"/>
          </p:cNvCxnSpPr>
          <p:nvPr/>
        </p:nvCxnSpPr>
        <p:spPr>
          <a:xfrm flipH="1">
            <a:off x="3990804" y="2759266"/>
            <a:ext cx="635912" cy="9775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80FFC4C5-9F26-4ED3-87FE-B99939289895}"/>
              </a:ext>
            </a:extLst>
          </p:cNvPr>
          <p:cNvCxnSpPr>
            <a:stCxn id="6" idx="4"/>
            <a:endCxn id="12" idx="0"/>
          </p:cNvCxnSpPr>
          <p:nvPr/>
        </p:nvCxnSpPr>
        <p:spPr>
          <a:xfrm>
            <a:off x="3571875" y="4575810"/>
            <a:ext cx="0" cy="6286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4D0E694D-AC1F-4D9A-AA66-250A14F82140}"/>
              </a:ext>
            </a:extLst>
          </p:cNvPr>
          <p:cNvCxnSpPr>
            <a:stCxn id="12" idx="1"/>
          </p:cNvCxnSpPr>
          <p:nvPr/>
        </p:nvCxnSpPr>
        <p:spPr>
          <a:xfrm flipH="1" flipV="1">
            <a:off x="2137410" y="2903220"/>
            <a:ext cx="1015536" cy="24451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2597FA63-F44A-4DE6-9155-DD1DF732CFCD}"/>
              </a:ext>
            </a:extLst>
          </p:cNvPr>
          <p:cNvCxnSpPr>
            <a:endCxn id="4" idx="3"/>
          </p:cNvCxnSpPr>
          <p:nvPr/>
        </p:nvCxnSpPr>
        <p:spPr>
          <a:xfrm flipV="1">
            <a:off x="2125980" y="1250506"/>
            <a:ext cx="2555964" cy="16527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9466D30D-13E1-4CD7-A730-7C54E2C6503E}"/>
              </a:ext>
            </a:extLst>
          </p:cNvPr>
          <p:cNvCxnSpPr>
            <a:stCxn id="5" idx="5"/>
            <a:endCxn id="8" idx="1"/>
          </p:cNvCxnSpPr>
          <p:nvPr/>
        </p:nvCxnSpPr>
        <p:spPr>
          <a:xfrm>
            <a:off x="5755534" y="2759266"/>
            <a:ext cx="1173122" cy="9775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DBCDB383-9DB6-49AC-AD82-83C0CDD78101}"/>
              </a:ext>
            </a:extLst>
          </p:cNvPr>
          <p:cNvCxnSpPr>
            <a:stCxn id="8" idx="0"/>
            <a:endCxn id="4" idx="5"/>
          </p:cNvCxnSpPr>
          <p:nvPr/>
        </p:nvCxnSpPr>
        <p:spPr>
          <a:xfrm flipH="1" flipV="1">
            <a:off x="5700306" y="1250506"/>
            <a:ext cx="1647279" cy="23423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983473A2-E6CB-4050-8CC4-AB4DC78613B5}"/>
              </a:ext>
            </a:extLst>
          </p:cNvPr>
          <p:cNvSpPr txBox="1"/>
          <p:nvPr/>
        </p:nvSpPr>
        <p:spPr>
          <a:xfrm>
            <a:off x="6262172" y="267526"/>
            <a:ext cx="4653838" cy="584775"/>
          </a:xfrm>
          <a:prstGeom prst="rect">
            <a:avLst/>
          </a:prstGeom>
          <a:noFill/>
        </p:spPr>
        <p:txBody>
          <a:bodyPr wrap="none" rtlCol="0">
            <a:spAutoFit/>
          </a:bodyPr>
          <a:lstStyle/>
          <a:p>
            <a:r>
              <a:rPr lang="en-US" altLang="ja-JP" sz="3200" dirty="0"/>
              <a:t>EXE</a:t>
            </a:r>
            <a:r>
              <a:rPr lang="ja-JP" altLang="en-US" sz="3200" dirty="0"/>
              <a:t>状態：命令実行本体</a:t>
            </a:r>
            <a:endParaRPr kumimoji="1" lang="ja-JP" altLang="en-US" sz="3200" dirty="0"/>
          </a:p>
        </p:txBody>
      </p:sp>
      <p:sp>
        <p:nvSpPr>
          <p:cNvPr id="2" name="テキスト ボックス 1">
            <a:extLst>
              <a:ext uri="{FF2B5EF4-FFF2-40B4-BE49-F238E27FC236}">
                <a16:creationId xmlns:a16="http://schemas.microsoft.com/office/drawing/2014/main" id="{5667511F-C02C-477F-A13A-61243F2CE652}"/>
              </a:ext>
            </a:extLst>
          </p:cNvPr>
          <p:cNvSpPr txBox="1"/>
          <p:nvPr/>
        </p:nvSpPr>
        <p:spPr>
          <a:xfrm>
            <a:off x="7477402" y="1466604"/>
            <a:ext cx="4621778" cy="2585323"/>
          </a:xfrm>
          <a:prstGeom prst="rect">
            <a:avLst/>
          </a:prstGeom>
          <a:noFill/>
        </p:spPr>
        <p:txBody>
          <a:bodyPr wrap="none" rtlCol="0">
            <a:spAutoFit/>
          </a:bodyPr>
          <a:lstStyle/>
          <a:p>
            <a:r>
              <a:rPr lang="ja-JP" altLang="en-US" dirty="0"/>
              <a:t>レジスタ間演算、イミーディエイト命令</a:t>
            </a:r>
            <a:endParaRPr lang="en-US" altLang="ja-JP" dirty="0"/>
          </a:p>
          <a:p>
            <a:r>
              <a:rPr lang="en-US" altLang="ja-JP" dirty="0" err="1"/>
              <a:t>srca</a:t>
            </a:r>
            <a:r>
              <a:rPr lang="en-US" altLang="ja-JP" dirty="0"/>
              <a:t>=1: reg1</a:t>
            </a:r>
            <a:r>
              <a:rPr lang="ja-JP" altLang="en-US" dirty="0"/>
              <a:t>を入力</a:t>
            </a:r>
            <a:endParaRPr lang="en-US" altLang="ja-JP" dirty="0"/>
          </a:p>
          <a:p>
            <a:r>
              <a:rPr lang="en-US" altLang="ja-JP" dirty="0"/>
              <a:t>com=0: funct3</a:t>
            </a:r>
            <a:r>
              <a:rPr lang="ja-JP" altLang="en-US" dirty="0"/>
              <a:t>で</a:t>
            </a:r>
            <a:r>
              <a:rPr lang="en-US" altLang="ja-JP" dirty="0"/>
              <a:t>ALU</a:t>
            </a:r>
            <a:r>
              <a:rPr lang="ja-JP" altLang="en-US" dirty="0"/>
              <a:t>の機能を選択</a:t>
            </a:r>
            <a:endParaRPr lang="en-US" altLang="ja-JP" dirty="0"/>
          </a:p>
          <a:p>
            <a:r>
              <a:rPr lang="en-US" altLang="ja-JP" dirty="0" err="1"/>
              <a:t>resultsel</a:t>
            </a:r>
            <a:r>
              <a:rPr lang="en-US" altLang="ja-JP" dirty="0"/>
              <a:t>=0: ALU</a:t>
            </a:r>
            <a:r>
              <a:rPr lang="ja-JP" altLang="en-US" dirty="0"/>
              <a:t>の出力を選択</a:t>
            </a:r>
            <a:endParaRPr lang="en-US" altLang="ja-JP" dirty="0"/>
          </a:p>
          <a:p>
            <a:r>
              <a:rPr lang="en-US" altLang="ja-JP" dirty="0" err="1"/>
              <a:t>rwe</a:t>
            </a:r>
            <a:r>
              <a:rPr lang="en-US" altLang="ja-JP" dirty="0"/>
              <a:t>=1: </a:t>
            </a:r>
            <a:r>
              <a:rPr lang="ja-JP" altLang="en-US" dirty="0"/>
              <a:t>結果を格納</a:t>
            </a:r>
            <a:endParaRPr lang="en-US" altLang="ja-JP" dirty="0"/>
          </a:p>
          <a:p>
            <a:r>
              <a:rPr lang="ja-JP" altLang="en-US" dirty="0"/>
              <a:t>レジスタ間演算：</a:t>
            </a:r>
            <a:r>
              <a:rPr lang="en-US" altLang="ja-JP" dirty="0" err="1"/>
              <a:t>srcb</a:t>
            </a:r>
            <a:r>
              <a:rPr lang="en-US" altLang="ja-JP" dirty="0"/>
              <a:t>=0: </a:t>
            </a:r>
            <a:r>
              <a:rPr lang="ja-JP" altLang="en-US" dirty="0"/>
              <a:t>レジスタ選択</a:t>
            </a:r>
            <a:endParaRPr lang="en-US" altLang="ja-JP" dirty="0"/>
          </a:p>
          <a:p>
            <a:r>
              <a:rPr lang="ja-JP" altLang="en-US" dirty="0"/>
              <a:t>イミーディエイト命令：</a:t>
            </a:r>
            <a:endParaRPr lang="en-US" altLang="ja-JP" dirty="0"/>
          </a:p>
          <a:p>
            <a:r>
              <a:rPr lang="en-US" altLang="ja-JP" dirty="0"/>
              <a:t>                    </a:t>
            </a:r>
            <a:r>
              <a:rPr lang="en-US" altLang="ja-JP" dirty="0" err="1"/>
              <a:t>srcb</a:t>
            </a:r>
            <a:r>
              <a:rPr lang="en-US" altLang="ja-JP" dirty="0"/>
              <a:t>=1:</a:t>
            </a:r>
            <a:r>
              <a:rPr lang="ja-JP" altLang="en-US" dirty="0"/>
              <a:t>イミーディエイト選択</a:t>
            </a:r>
            <a:endParaRPr lang="en-US" altLang="ja-JP" dirty="0"/>
          </a:p>
          <a:p>
            <a:endParaRPr kumimoji="1" lang="ja-JP" altLang="en-US" dirty="0"/>
          </a:p>
        </p:txBody>
      </p:sp>
    </p:spTree>
    <p:extLst>
      <p:ext uri="{BB962C8B-B14F-4D97-AF65-F5344CB8AC3E}">
        <p14:creationId xmlns:p14="http://schemas.microsoft.com/office/powerpoint/2010/main" val="37330272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CA695612-8673-4098-AEC7-246E6F6C0F7A}"/>
              </a:ext>
            </a:extLst>
          </p:cNvPr>
          <p:cNvCxnSpPr>
            <a:cxnSpLocks/>
            <a:stCxn id="112741" idx="0"/>
          </p:cNvCxnSpPr>
          <p:nvPr/>
        </p:nvCxnSpPr>
        <p:spPr>
          <a:xfrm flipH="1" flipV="1">
            <a:off x="7236522" y="4533759"/>
            <a:ext cx="8655" cy="12710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69" name="正方形/長方形 168">
            <a:extLst>
              <a:ext uri="{FF2B5EF4-FFF2-40B4-BE49-F238E27FC236}">
                <a16:creationId xmlns:a16="http://schemas.microsoft.com/office/drawing/2014/main" id="{6512D155-BBF3-461A-9ADC-5B8349CC2C32}"/>
              </a:ext>
            </a:extLst>
          </p:cNvPr>
          <p:cNvSpPr/>
          <p:nvPr/>
        </p:nvSpPr>
        <p:spPr>
          <a:xfrm>
            <a:off x="8588968" y="290109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16" name="Line 76"/>
          <p:cNvSpPr>
            <a:spLocks noChangeShapeType="1"/>
          </p:cNvSpPr>
          <p:nvPr/>
        </p:nvSpPr>
        <p:spPr bwMode="auto">
          <a:xfrm flipV="1">
            <a:off x="1577604" y="2561292"/>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2" name="Line 2"/>
          <p:cNvSpPr>
            <a:spLocks noChangeShapeType="1"/>
          </p:cNvSpPr>
          <p:nvPr/>
        </p:nvSpPr>
        <p:spPr bwMode="auto">
          <a:xfrm flipH="1" flipV="1">
            <a:off x="8065737" y="2060571"/>
            <a:ext cx="0" cy="847387"/>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112643" name="Line 3"/>
          <p:cNvSpPr>
            <a:spLocks noChangeShapeType="1"/>
          </p:cNvSpPr>
          <p:nvPr/>
        </p:nvSpPr>
        <p:spPr bwMode="auto">
          <a:xfrm flipH="1" flipV="1">
            <a:off x="8902701" y="1700213"/>
            <a:ext cx="1588" cy="141287"/>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8470901" y="476250"/>
            <a:ext cx="0" cy="503238"/>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7246939" y="476250"/>
            <a:ext cx="1223962"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7246939" y="476250"/>
            <a:ext cx="1587" cy="3673475"/>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7246939" y="4584065"/>
            <a:ext cx="1008062"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8255001" y="4368165"/>
            <a:ext cx="0" cy="2159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8300086" y="51571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8300086" y="53730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8300086" y="55889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8300086" y="62499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8300086" y="58166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9464359" y="648589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7967664"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8759826"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7680326"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8328026" y="981075"/>
            <a:ext cx="3433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7970839"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8711249" y="5837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8550911" y="6500970"/>
            <a:ext cx="0" cy="373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8514399" y="63214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8587424" y="63214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flipH="1">
            <a:off x="9503914" y="6500970"/>
            <a:ext cx="709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b="1" dirty="0"/>
              <a:t>we</a:t>
            </a:r>
          </a:p>
        </p:txBody>
      </p:sp>
      <p:sp>
        <p:nvSpPr>
          <p:cNvPr id="112675" name="Text Box 35"/>
          <p:cNvSpPr txBox="1">
            <a:spLocks noChangeArrowheads="1"/>
          </p:cNvSpPr>
          <p:nvPr/>
        </p:nvSpPr>
        <p:spPr bwMode="auto">
          <a:xfrm>
            <a:off x="8810626"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grpSp>
        <p:nvGrpSpPr>
          <p:cNvPr id="112678" name="Group 38"/>
          <p:cNvGrpSpPr>
            <a:grpSpLocks/>
          </p:cNvGrpSpPr>
          <p:nvPr/>
        </p:nvGrpSpPr>
        <p:grpSpPr bwMode="auto">
          <a:xfrm>
            <a:off x="7894639" y="328707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8039101" y="415067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8399464" y="3941128"/>
            <a:ext cx="1587" cy="20955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8615364" y="436816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flipH="1">
            <a:off x="7244087" y="2441368"/>
            <a:ext cx="2850" cy="2162242"/>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8039101"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0" name="Line 60"/>
          <p:cNvSpPr>
            <a:spLocks noChangeShapeType="1"/>
          </p:cNvSpPr>
          <p:nvPr/>
        </p:nvSpPr>
        <p:spPr bwMode="auto">
          <a:xfrm>
            <a:off x="2737653" y="6169956"/>
            <a:ext cx="4988291" cy="968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2" name="Rectangle 62"/>
          <p:cNvSpPr>
            <a:spLocks noChangeArrowheads="1"/>
          </p:cNvSpPr>
          <p:nvPr/>
        </p:nvSpPr>
        <p:spPr bwMode="auto">
          <a:xfrm>
            <a:off x="2249117" y="2351742"/>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2249117" y="2496204"/>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2249117" y="2567642"/>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2465017" y="2345392"/>
            <a:ext cx="51007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flipH="1">
            <a:off x="2755900" y="2708275"/>
            <a:ext cx="14875" cy="3446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9" name="Line 79"/>
          <p:cNvSpPr>
            <a:spLocks noChangeShapeType="1"/>
          </p:cNvSpPr>
          <p:nvPr/>
        </p:nvSpPr>
        <p:spPr bwMode="auto">
          <a:xfrm flipV="1">
            <a:off x="4303713" y="4007802"/>
            <a:ext cx="1" cy="1066801"/>
          </a:xfrm>
          <a:prstGeom prst="line">
            <a:avLst/>
          </a:prstGeom>
          <a:noFill/>
          <a:ln w="2857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10166059" y="6496606"/>
            <a:ext cx="13388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共用メモリ</a:t>
            </a:r>
          </a:p>
        </p:txBody>
      </p:sp>
      <p:sp>
        <p:nvSpPr>
          <p:cNvPr id="112740" name="Line 100"/>
          <p:cNvSpPr>
            <a:spLocks noChangeShapeType="1"/>
          </p:cNvSpPr>
          <p:nvPr/>
        </p:nvSpPr>
        <p:spPr bwMode="auto">
          <a:xfrm>
            <a:off x="4842867" y="3374390"/>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a:off x="7245177" y="5804853"/>
            <a:ext cx="448966"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4737235" y="3749836"/>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4940920" y="465550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9551989" y="335851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9048751" y="335851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8328026"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8832851" y="2304365"/>
            <a:ext cx="790574" cy="2062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dirty="0" err="1"/>
              <a:t>ext</a:t>
            </a:r>
            <a:endParaRPr lang="en-US" altLang="ja-JP" dirty="0"/>
          </a:p>
        </p:txBody>
      </p:sp>
      <p:sp>
        <p:nvSpPr>
          <p:cNvPr id="112752" name="Line 112"/>
          <p:cNvSpPr>
            <a:spLocks noChangeShapeType="1"/>
          </p:cNvSpPr>
          <p:nvPr/>
        </p:nvSpPr>
        <p:spPr bwMode="auto">
          <a:xfrm>
            <a:off x="5014914"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9409114"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9409114" y="2060575"/>
            <a:ext cx="0" cy="22840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V="1">
            <a:off x="8696512" y="2060571"/>
            <a:ext cx="1" cy="828771"/>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8904289"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8759826" y="4072890"/>
            <a:ext cx="5937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400" b="1" dirty="0" err="1"/>
              <a:t>rwe</a:t>
            </a:r>
            <a:endParaRPr lang="en-US" altLang="ja-JP" sz="1400" b="1" dirty="0"/>
          </a:p>
        </p:txBody>
      </p:sp>
      <p:sp>
        <p:nvSpPr>
          <p:cNvPr id="112764" name="Line 124"/>
          <p:cNvSpPr>
            <a:spLocks noChangeShapeType="1"/>
          </p:cNvSpPr>
          <p:nvPr/>
        </p:nvSpPr>
        <p:spPr bwMode="auto">
          <a:xfrm flipV="1">
            <a:off x="8688389" y="2779712"/>
            <a:ext cx="2102836" cy="15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flipH="1">
            <a:off x="10797575" y="2805272"/>
            <a:ext cx="3175" cy="3181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10100311" y="5971382"/>
            <a:ext cx="675640" cy="1365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8112126" y="415067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8472489" y="415067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9025005" y="351245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7420141" y="3089969"/>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7410053" y="375142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9229434"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6421439" y="432143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r>
              <a:rPr lang="en-US" altLang="ja-JP" sz="1200" b="1" dirty="0"/>
              <a:t>_</a:t>
            </a:r>
          </a:p>
        </p:txBody>
      </p:sp>
      <p:sp>
        <p:nvSpPr>
          <p:cNvPr id="112776" name="Text Box 136"/>
          <p:cNvSpPr txBox="1">
            <a:spLocks noChangeArrowheads="1"/>
          </p:cNvSpPr>
          <p:nvPr/>
        </p:nvSpPr>
        <p:spPr bwMode="auto">
          <a:xfrm>
            <a:off x="10384154" y="608330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8616951" y="479996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80" name="Text Box 140"/>
          <p:cNvSpPr txBox="1">
            <a:spLocks noChangeArrowheads="1"/>
          </p:cNvSpPr>
          <p:nvPr/>
        </p:nvSpPr>
        <p:spPr bwMode="auto">
          <a:xfrm>
            <a:off x="8590624" y="284423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6124575" y="248170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6888164"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6888164"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6672264"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6672264"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6672264"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5951539"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5951539" y="981075"/>
            <a:ext cx="649287"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6004323"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5948364"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6383339"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7857213" y="561436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adr</a:t>
            </a:r>
            <a:endParaRPr lang="en-US" altLang="ja-JP" sz="1200" b="1" dirty="0"/>
          </a:p>
        </p:txBody>
      </p:sp>
      <p:sp>
        <p:nvSpPr>
          <p:cNvPr id="112802" name="Text Box 162"/>
          <p:cNvSpPr txBox="1">
            <a:spLocks noChangeArrowheads="1"/>
          </p:cNvSpPr>
          <p:nvPr/>
        </p:nvSpPr>
        <p:spPr bwMode="auto">
          <a:xfrm>
            <a:off x="3719514"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8362157" y="393319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7707313" y="392406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2737653" y="473216"/>
            <a:ext cx="4507524" cy="21591"/>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2760055" y="518272"/>
            <a:ext cx="6563" cy="1861392"/>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 name="正方形/長方形 137">
            <a:extLst>
              <a:ext uri="{FF2B5EF4-FFF2-40B4-BE49-F238E27FC236}">
                <a16:creationId xmlns:a16="http://schemas.microsoft.com/office/drawing/2014/main" id="{6599E671-B85D-4863-9D72-2EAACD0568D0}"/>
              </a:ext>
            </a:extLst>
          </p:cNvPr>
          <p:cNvSpPr/>
          <p:nvPr/>
        </p:nvSpPr>
        <p:spPr>
          <a:xfrm>
            <a:off x="4081461" y="2205825"/>
            <a:ext cx="889053" cy="36417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&lt;&gt;=</a:t>
            </a:r>
            <a:r>
              <a:rPr lang="ja-JP" altLang="en-US" sz="1600" b="1" dirty="0">
                <a:solidFill>
                  <a:schemeClr val="tx1"/>
                </a:solidFill>
              </a:rPr>
              <a:t>？</a:t>
            </a:r>
          </a:p>
        </p:txBody>
      </p:sp>
      <p:cxnSp>
        <p:nvCxnSpPr>
          <p:cNvPr id="139" name="直線矢印コネクタ 138">
            <a:extLst>
              <a:ext uri="{FF2B5EF4-FFF2-40B4-BE49-F238E27FC236}">
                <a16:creationId xmlns:a16="http://schemas.microsoft.com/office/drawing/2014/main" id="{B9CE613A-5768-402E-B1A3-500EAFC1A468}"/>
              </a:ext>
            </a:extLst>
          </p:cNvPr>
          <p:cNvCxnSpPr>
            <a:cxnSpLocks/>
          </p:cNvCxnSpPr>
          <p:nvPr/>
        </p:nvCxnSpPr>
        <p:spPr>
          <a:xfrm flipH="1">
            <a:off x="3245193" y="2428439"/>
            <a:ext cx="81863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直線矢印コネクタ 3">
            <a:extLst>
              <a:ext uri="{FF2B5EF4-FFF2-40B4-BE49-F238E27FC236}">
                <a16:creationId xmlns:a16="http://schemas.microsoft.com/office/drawing/2014/main" id="{839570E8-E0AB-442B-951A-7B7E6E60129A}"/>
              </a:ext>
            </a:extLst>
          </p:cNvPr>
          <p:cNvCxnSpPr>
            <a:cxnSpLocks/>
          </p:cNvCxnSpPr>
          <p:nvPr/>
        </p:nvCxnSpPr>
        <p:spPr>
          <a:xfrm flipH="1">
            <a:off x="4964061" y="2308843"/>
            <a:ext cx="3089209" cy="1539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A358F485-05F8-41B8-BF4D-3195616C1317}"/>
              </a:ext>
            </a:extLst>
          </p:cNvPr>
          <p:cNvCxnSpPr>
            <a:cxnSpLocks/>
          </p:cNvCxnSpPr>
          <p:nvPr/>
        </p:nvCxnSpPr>
        <p:spPr>
          <a:xfrm flipH="1">
            <a:off x="4974396" y="2218289"/>
            <a:ext cx="3729094" cy="3056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7454606"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7929856" y="1706564"/>
            <a:ext cx="1588" cy="141287"/>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7199314" y="1629743"/>
            <a:ext cx="936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a:p>
            <a:r>
              <a:rPr lang="en-US" altLang="ja-JP" sz="1200" b="1" dirty="0" err="1"/>
              <a:t>sel</a:t>
            </a:r>
            <a:endParaRPr lang="en-US" altLang="ja-JP" sz="1200" b="1" dirty="0"/>
          </a:p>
        </p:txBody>
      </p:sp>
      <p:sp>
        <p:nvSpPr>
          <p:cNvPr id="140" name="Text Box 72">
            <a:extLst>
              <a:ext uri="{FF2B5EF4-FFF2-40B4-BE49-F238E27FC236}">
                <a16:creationId xmlns:a16="http://schemas.microsoft.com/office/drawing/2014/main" id="{4123907B-5A8A-4DE4-9CE4-38D2E5E7F058}"/>
              </a:ext>
            </a:extLst>
          </p:cNvPr>
          <p:cNvSpPr txBox="1">
            <a:spLocks noChangeArrowheads="1"/>
          </p:cNvSpPr>
          <p:nvPr/>
        </p:nvSpPr>
        <p:spPr bwMode="auto">
          <a:xfrm>
            <a:off x="6564940" y="854084"/>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41" name="Text Box 72">
            <a:extLst>
              <a:ext uri="{FF2B5EF4-FFF2-40B4-BE49-F238E27FC236}">
                <a16:creationId xmlns:a16="http://schemas.microsoft.com/office/drawing/2014/main" id="{6E4A58B1-0D90-4760-8DD4-44A5C9D5EFD6}"/>
              </a:ext>
            </a:extLst>
          </p:cNvPr>
          <p:cNvSpPr txBox="1">
            <a:spLocks noChangeArrowheads="1"/>
          </p:cNvSpPr>
          <p:nvPr/>
        </p:nvSpPr>
        <p:spPr bwMode="auto">
          <a:xfrm>
            <a:off x="6578014" y="118506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46" name="直線矢印コネクタ 145">
            <a:extLst>
              <a:ext uri="{FF2B5EF4-FFF2-40B4-BE49-F238E27FC236}">
                <a16:creationId xmlns:a16="http://schemas.microsoft.com/office/drawing/2014/main" id="{C2E55C6B-8631-440B-85E6-15A158A9457B}"/>
              </a:ext>
            </a:extLst>
          </p:cNvPr>
          <p:cNvCxnSpPr>
            <a:cxnSpLocks/>
            <a:endCxn id="141" idx="2"/>
          </p:cNvCxnSpPr>
          <p:nvPr/>
        </p:nvCxnSpPr>
        <p:spPr>
          <a:xfrm flipH="1" flipV="1">
            <a:off x="6736872" y="1554401"/>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7" name="Text Box 155">
            <a:extLst>
              <a:ext uri="{FF2B5EF4-FFF2-40B4-BE49-F238E27FC236}">
                <a16:creationId xmlns:a16="http://schemas.microsoft.com/office/drawing/2014/main" id="{3A1B0B4F-939A-466B-A9EE-08E28D10844B}"/>
              </a:ext>
            </a:extLst>
          </p:cNvPr>
          <p:cNvSpPr txBox="1">
            <a:spLocks noChangeArrowheads="1"/>
          </p:cNvSpPr>
          <p:nvPr/>
        </p:nvSpPr>
        <p:spPr bwMode="auto">
          <a:xfrm>
            <a:off x="6641736" y="18450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com</a:t>
            </a:r>
          </a:p>
        </p:txBody>
      </p:sp>
      <p:sp>
        <p:nvSpPr>
          <p:cNvPr id="148" name="Text Box 155">
            <a:extLst>
              <a:ext uri="{FF2B5EF4-FFF2-40B4-BE49-F238E27FC236}">
                <a16:creationId xmlns:a16="http://schemas.microsoft.com/office/drawing/2014/main" id="{A2AD8FA4-C505-4D1C-B04D-C4071FEFF204}"/>
              </a:ext>
            </a:extLst>
          </p:cNvPr>
          <p:cNvSpPr txBox="1">
            <a:spLocks noChangeArrowheads="1"/>
          </p:cNvSpPr>
          <p:nvPr/>
        </p:nvSpPr>
        <p:spPr bwMode="auto">
          <a:xfrm>
            <a:off x="9821136" y="18534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srcbsel</a:t>
            </a:r>
            <a:endParaRPr lang="en-US" altLang="ja-JP" sz="1200" b="1" dirty="0"/>
          </a:p>
        </p:txBody>
      </p:sp>
      <p:sp>
        <p:nvSpPr>
          <p:cNvPr id="149" name="Line 107">
            <a:extLst>
              <a:ext uri="{FF2B5EF4-FFF2-40B4-BE49-F238E27FC236}">
                <a16:creationId xmlns:a16="http://schemas.microsoft.com/office/drawing/2014/main" id="{B9A8DDC3-D2B1-40A9-8501-1A811E21A7D4}"/>
              </a:ext>
            </a:extLst>
          </p:cNvPr>
          <p:cNvSpPr>
            <a:spLocks noChangeShapeType="1"/>
          </p:cNvSpPr>
          <p:nvPr/>
        </p:nvSpPr>
        <p:spPr bwMode="auto">
          <a:xfrm flipH="1">
            <a:off x="9589295" y="195262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 name="Text Box 72">
            <a:extLst>
              <a:ext uri="{FF2B5EF4-FFF2-40B4-BE49-F238E27FC236}">
                <a16:creationId xmlns:a16="http://schemas.microsoft.com/office/drawing/2014/main" id="{EBB2E924-B7F6-4314-8F7C-1948F3AFC100}"/>
              </a:ext>
            </a:extLst>
          </p:cNvPr>
          <p:cNvSpPr txBox="1">
            <a:spLocks noChangeArrowheads="1"/>
          </p:cNvSpPr>
          <p:nvPr/>
        </p:nvSpPr>
        <p:spPr bwMode="auto">
          <a:xfrm>
            <a:off x="9132889" y="1799076"/>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51" name="Text Box 72">
            <a:extLst>
              <a:ext uri="{FF2B5EF4-FFF2-40B4-BE49-F238E27FC236}">
                <a16:creationId xmlns:a16="http://schemas.microsoft.com/office/drawing/2014/main" id="{29DFA907-8D0B-43AA-93C9-3612B08FCB08}"/>
              </a:ext>
            </a:extLst>
          </p:cNvPr>
          <p:cNvSpPr txBox="1">
            <a:spLocks noChangeArrowheads="1"/>
          </p:cNvSpPr>
          <p:nvPr/>
        </p:nvSpPr>
        <p:spPr bwMode="auto">
          <a:xfrm>
            <a:off x="8542652" y="1793915"/>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52" name="Line 107">
            <a:extLst>
              <a:ext uri="{FF2B5EF4-FFF2-40B4-BE49-F238E27FC236}">
                <a16:creationId xmlns:a16="http://schemas.microsoft.com/office/drawing/2014/main" id="{FAFB61B9-08CE-4C2E-B90C-30F55F3BBE56}"/>
              </a:ext>
            </a:extLst>
          </p:cNvPr>
          <p:cNvSpPr>
            <a:spLocks noChangeShapeType="1"/>
          </p:cNvSpPr>
          <p:nvPr/>
        </p:nvSpPr>
        <p:spPr bwMode="auto">
          <a:xfrm flipH="1">
            <a:off x="7635876" y="4281950"/>
            <a:ext cx="503238"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 name="Text Box 155">
            <a:extLst>
              <a:ext uri="{FF2B5EF4-FFF2-40B4-BE49-F238E27FC236}">
                <a16:creationId xmlns:a16="http://schemas.microsoft.com/office/drawing/2014/main" id="{B960514C-4C1B-49C3-9BCA-BF23B3C072A8}"/>
              </a:ext>
            </a:extLst>
          </p:cNvPr>
          <p:cNvSpPr txBox="1">
            <a:spLocks noChangeArrowheads="1"/>
          </p:cNvSpPr>
          <p:nvPr/>
        </p:nvSpPr>
        <p:spPr bwMode="auto">
          <a:xfrm>
            <a:off x="7210425" y="425744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resultsel</a:t>
            </a:r>
            <a:endParaRPr lang="en-US" altLang="ja-JP" sz="1200" b="1" dirty="0"/>
          </a:p>
        </p:txBody>
      </p:sp>
      <p:cxnSp>
        <p:nvCxnSpPr>
          <p:cNvPr id="3" name="直線矢印コネクタ 2">
            <a:extLst>
              <a:ext uri="{FF2B5EF4-FFF2-40B4-BE49-F238E27FC236}">
                <a16:creationId xmlns:a16="http://schemas.microsoft.com/office/drawing/2014/main" id="{2BEC1FC0-C781-4BE4-AF2A-C8B58B10B7CE}"/>
              </a:ext>
            </a:extLst>
          </p:cNvPr>
          <p:cNvCxnSpPr/>
          <p:nvPr/>
        </p:nvCxnSpPr>
        <p:spPr>
          <a:xfrm flipH="1">
            <a:off x="4958502" y="2515342"/>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8" name="Text Box 142">
            <a:extLst>
              <a:ext uri="{FF2B5EF4-FFF2-40B4-BE49-F238E27FC236}">
                <a16:creationId xmlns:a16="http://schemas.microsoft.com/office/drawing/2014/main" id="{0E1636DB-5D05-4589-90C1-1D1619AC86AF}"/>
              </a:ext>
            </a:extLst>
          </p:cNvPr>
          <p:cNvSpPr txBox="1">
            <a:spLocks noChangeArrowheads="1"/>
          </p:cNvSpPr>
          <p:nvPr/>
        </p:nvSpPr>
        <p:spPr bwMode="auto">
          <a:xfrm>
            <a:off x="5397496" y="237966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sp>
        <p:nvSpPr>
          <p:cNvPr id="159" name="Text Box 72">
            <a:extLst>
              <a:ext uri="{FF2B5EF4-FFF2-40B4-BE49-F238E27FC236}">
                <a16:creationId xmlns:a16="http://schemas.microsoft.com/office/drawing/2014/main" id="{972DDB43-4AA4-4043-BF11-CE70F4EFF357}"/>
              </a:ext>
            </a:extLst>
          </p:cNvPr>
          <p:cNvSpPr txBox="1">
            <a:spLocks noChangeArrowheads="1"/>
          </p:cNvSpPr>
          <p:nvPr/>
        </p:nvSpPr>
        <p:spPr bwMode="auto">
          <a:xfrm>
            <a:off x="7536110" y="175696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61" name="Text Box 72">
            <a:extLst>
              <a:ext uri="{FF2B5EF4-FFF2-40B4-BE49-F238E27FC236}">
                <a16:creationId xmlns:a16="http://schemas.microsoft.com/office/drawing/2014/main" id="{B5FA246F-43F9-4D82-833A-9C55CF33B764}"/>
              </a:ext>
            </a:extLst>
          </p:cNvPr>
          <p:cNvSpPr txBox="1">
            <a:spLocks noChangeArrowheads="1"/>
          </p:cNvSpPr>
          <p:nvPr/>
        </p:nvSpPr>
        <p:spPr bwMode="auto">
          <a:xfrm>
            <a:off x="7900542" y="174881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62" name="直線矢印コネクタ 161">
            <a:extLst>
              <a:ext uri="{FF2B5EF4-FFF2-40B4-BE49-F238E27FC236}">
                <a16:creationId xmlns:a16="http://schemas.microsoft.com/office/drawing/2014/main" id="{8471BB5C-A1E3-4BD2-A72A-DC9268FC52A7}"/>
              </a:ext>
            </a:extLst>
          </p:cNvPr>
          <p:cNvCxnSpPr/>
          <p:nvPr/>
        </p:nvCxnSpPr>
        <p:spPr>
          <a:xfrm flipH="1">
            <a:off x="9635892" y="2406594"/>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3" name="Text Box 142">
            <a:extLst>
              <a:ext uri="{FF2B5EF4-FFF2-40B4-BE49-F238E27FC236}">
                <a16:creationId xmlns:a16="http://schemas.microsoft.com/office/drawing/2014/main" id="{D114D1AA-FB61-4ECB-BED1-334774C825FB}"/>
              </a:ext>
            </a:extLst>
          </p:cNvPr>
          <p:cNvSpPr txBox="1">
            <a:spLocks noChangeArrowheads="1"/>
          </p:cNvSpPr>
          <p:nvPr/>
        </p:nvSpPr>
        <p:spPr bwMode="auto">
          <a:xfrm>
            <a:off x="10136979" y="228441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sp>
        <p:nvSpPr>
          <p:cNvPr id="164" name="Line 9">
            <a:extLst>
              <a:ext uri="{FF2B5EF4-FFF2-40B4-BE49-F238E27FC236}">
                <a16:creationId xmlns:a16="http://schemas.microsoft.com/office/drawing/2014/main" id="{9E0A40EE-961B-4C76-AE16-0A41E9AB0AB1}"/>
              </a:ext>
            </a:extLst>
          </p:cNvPr>
          <p:cNvSpPr>
            <a:spLocks noChangeShapeType="1"/>
          </p:cNvSpPr>
          <p:nvPr/>
        </p:nvSpPr>
        <p:spPr bwMode="auto">
          <a:xfrm flipV="1">
            <a:off x="8087317" y="3071814"/>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5" name="Line 9">
            <a:extLst>
              <a:ext uri="{FF2B5EF4-FFF2-40B4-BE49-F238E27FC236}">
                <a16:creationId xmlns:a16="http://schemas.microsoft.com/office/drawing/2014/main" id="{4DD6B293-7CB8-4F36-950C-DECB731FB484}"/>
              </a:ext>
            </a:extLst>
          </p:cNvPr>
          <p:cNvSpPr>
            <a:spLocks noChangeShapeType="1"/>
          </p:cNvSpPr>
          <p:nvPr/>
        </p:nvSpPr>
        <p:spPr bwMode="auto">
          <a:xfrm flipV="1">
            <a:off x="8799109" y="3071813"/>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正方形/長方形 5">
            <a:extLst>
              <a:ext uri="{FF2B5EF4-FFF2-40B4-BE49-F238E27FC236}">
                <a16:creationId xmlns:a16="http://schemas.microsoft.com/office/drawing/2014/main" id="{C1BA7E58-D6F1-418D-82C3-3548B19EE015}"/>
              </a:ext>
            </a:extLst>
          </p:cNvPr>
          <p:cNvSpPr/>
          <p:nvPr/>
        </p:nvSpPr>
        <p:spPr>
          <a:xfrm>
            <a:off x="4750863" y="2654301"/>
            <a:ext cx="258989" cy="23613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66" name="直線矢印コネクタ 165">
            <a:extLst>
              <a:ext uri="{FF2B5EF4-FFF2-40B4-BE49-F238E27FC236}">
                <a16:creationId xmlns:a16="http://schemas.microsoft.com/office/drawing/2014/main" id="{D8CDB5D8-02C0-442D-9F95-3F684FD40707}"/>
              </a:ext>
            </a:extLst>
          </p:cNvPr>
          <p:cNvCxnSpPr>
            <a:cxnSpLocks/>
          </p:cNvCxnSpPr>
          <p:nvPr/>
        </p:nvCxnSpPr>
        <p:spPr>
          <a:xfrm flipH="1">
            <a:off x="4287052" y="5064567"/>
            <a:ext cx="4329955" cy="11675"/>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7" name="Line 60">
            <a:extLst>
              <a:ext uri="{FF2B5EF4-FFF2-40B4-BE49-F238E27FC236}">
                <a16:creationId xmlns:a16="http://schemas.microsoft.com/office/drawing/2014/main" id="{413D1EBA-9208-43BE-AB7B-CBBBA10D27CA}"/>
              </a:ext>
            </a:extLst>
          </p:cNvPr>
          <p:cNvSpPr>
            <a:spLocks noChangeShapeType="1"/>
          </p:cNvSpPr>
          <p:nvPr/>
        </p:nvSpPr>
        <p:spPr bwMode="auto">
          <a:xfrm flipV="1">
            <a:off x="4303713" y="4021296"/>
            <a:ext cx="44208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8" name="Text Box 132">
            <a:extLst>
              <a:ext uri="{FF2B5EF4-FFF2-40B4-BE49-F238E27FC236}">
                <a16:creationId xmlns:a16="http://schemas.microsoft.com/office/drawing/2014/main" id="{3436BDFC-FEBD-4260-BDB3-93275AD8FA0F}"/>
              </a:ext>
            </a:extLst>
          </p:cNvPr>
          <p:cNvSpPr txBox="1">
            <a:spLocks noChangeArrowheads="1"/>
          </p:cNvSpPr>
          <p:nvPr/>
        </p:nvSpPr>
        <p:spPr bwMode="auto">
          <a:xfrm>
            <a:off x="4688532" y="302100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IR</a:t>
            </a:r>
          </a:p>
        </p:txBody>
      </p:sp>
      <p:sp>
        <p:nvSpPr>
          <p:cNvPr id="8" name="正方形/長方形 7">
            <a:extLst>
              <a:ext uri="{FF2B5EF4-FFF2-40B4-BE49-F238E27FC236}">
                <a16:creationId xmlns:a16="http://schemas.microsoft.com/office/drawing/2014/main" id="{A88217AB-9CEB-459E-B790-6EA9E76CA45A}"/>
              </a:ext>
            </a:extLst>
          </p:cNvPr>
          <p:cNvSpPr/>
          <p:nvPr/>
        </p:nvSpPr>
        <p:spPr>
          <a:xfrm>
            <a:off x="7704935" y="2915700"/>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79" name="Text Box 139"/>
          <p:cNvSpPr txBox="1">
            <a:spLocks noChangeArrowheads="1"/>
          </p:cNvSpPr>
          <p:nvPr/>
        </p:nvSpPr>
        <p:spPr bwMode="auto">
          <a:xfrm>
            <a:off x="7764885" y="286624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71" name="正方形/長方形 170">
            <a:extLst>
              <a:ext uri="{FF2B5EF4-FFF2-40B4-BE49-F238E27FC236}">
                <a16:creationId xmlns:a16="http://schemas.microsoft.com/office/drawing/2014/main" id="{F6E59983-5D74-4222-AB9D-9DF0B668A66A}"/>
              </a:ext>
            </a:extLst>
          </p:cNvPr>
          <p:cNvSpPr/>
          <p:nvPr/>
        </p:nvSpPr>
        <p:spPr>
          <a:xfrm>
            <a:off x="6821469" y="520297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Text Box 142">
            <a:extLst>
              <a:ext uri="{FF2B5EF4-FFF2-40B4-BE49-F238E27FC236}">
                <a16:creationId xmlns:a16="http://schemas.microsoft.com/office/drawing/2014/main" id="{90069E21-E1EB-4EFA-9419-C4D891973514}"/>
              </a:ext>
            </a:extLst>
          </p:cNvPr>
          <p:cNvSpPr txBox="1">
            <a:spLocks noChangeArrowheads="1"/>
          </p:cNvSpPr>
          <p:nvPr/>
        </p:nvSpPr>
        <p:spPr bwMode="auto">
          <a:xfrm>
            <a:off x="6799102" y="5149567"/>
            <a:ext cx="9729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regalu</a:t>
            </a:r>
            <a:endParaRPr lang="en-US" altLang="ja-JP" sz="1200" b="1" dirty="0"/>
          </a:p>
        </p:txBody>
      </p:sp>
      <p:sp>
        <p:nvSpPr>
          <p:cNvPr id="173" name="Line 145">
            <a:extLst>
              <a:ext uri="{FF2B5EF4-FFF2-40B4-BE49-F238E27FC236}">
                <a16:creationId xmlns:a16="http://schemas.microsoft.com/office/drawing/2014/main" id="{C084670E-6DD5-41EA-AEBE-29004CECA91F}"/>
              </a:ext>
            </a:extLst>
          </p:cNvPr>
          <p:cNvSpPr>
            <a:spLocks noChangeShapeType="1"/>
          </p:cNvSpPr>
          <p:nvPr/>
        </p:nvSpPr>
        <p:spPr bwMode="auto">
          <a:xfrm>
            <a:off x="7928769" y="574135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 name="Line 146">
            <a:extLst>
              <a:ext uri="{FF2B5EF4-FFF2-40B4-BE49-F238E27FC236}">
                <a16:creationId xmlns:a16="http://schemas.microsoft.com/office/drawing/2014/main" id="{B9F7236C-0EBB-45FF-9958-99F4D64DBECA}"/>
              </a:ext>
            </a:extLst>
          </p:cNvPr>
          <p:cNvSpPr>
            <a:spLocks noChangeShapeType="1"/>
          </p:cNvSpPr>
          <p:nvPr/>
        </p:nvSpPr>
        <p:spPr bwMode="auto">
          <a:xfrm flipH="1" flipV="1">
            <a:off x="7712869" y="5596891"/>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 name="Line 147">
            <a:extLst>
              <a:ext uri="{FF2B5EF4-FFF2-40B4-BE49-F238E27FC236}">
                <a16:creationId xmlns:a16="http://schemas.microsoft.com/office/drawing/2014/main" id="{FD324263-F0A2-4E9B-BCE6-58C77CA21646}"/>
              </a:ext>
            </a:extLst>
          </p:cNvPr>
          <p:cNvSpPr>
            <a:spLocks noChangeShapeType="1"/>
          </p:cNvSpPr>
          <p:nvPr/>
        </p:nvSpPr>
        <p:spPr bwMode="auto">
          <a:xfrm flipH="1">
            <a:off x="7712869" y="6173153"/>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 name="Line 148">
            <a:extLst>
              <a:ext uri="{FF2B5EF4-FFF2-40B4-BE49-F238E27FC236}">
                <a16:creationId xmlns:a16="http://schemas.microsoft.com/office/drawing/2014/main" id="{C1FF22A2-7EFD-4107-8B18-6D4CD915EA30}"/>
              </a:ext>
            </a:extLst>
          </p:cNvPr>
          <p:cNvSpPr>
            <a:spLocks noChangeShapeType="1"/>
          </p:cNvSpPr>
          <p:nvPr/>
        </p:nvSpPr>
        <p:spPr bwMode="auto">
          <a:xfrm>
            <a:off x="7712869" y="5596891"/>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7" name="Text Box 72">
            <a:extLst>
              <a:ext uri="{FF2B5EF4-FFF2-40B4-BE49-F238E27FC236}">
                <a16:creationId xmlns:a16="http://schemas.microsoft.com/office/drawing/2014/main" id="{474AAF60-81ED-4695-BA85-7DD210E85683}"/>
              </a:ext>
            </a:extLst>
          </p:cNvPr>
          <p:cNvSpPr txBox="1">
            <a:spLocks noChangeArrowheads="1"/>
          </p:cNvSpPr>
          <p:nvPr/>
        </p:nvSpPr>
        <p:spPr bwMode="auto">
          <a:xfrm>
            <a:off x="7605545" y="5614362"/>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78" name="Text Box 72">
            <a:extLst>
              <a:ext uri="{FF2B5EF4-FFF2-40B4-BE49-F238E27FC236}">
                <a16:creationId xmlns:a16="http://schemas.microsoft.com/office/drawing/2014/main" id="{8AEDF59F-63BA-4935-B217-9F49D0030DE0}"/>
              </a:ext>
            </a:extLst>
          </p:cNvPr>
          <p:cNvSpPr txBox="1">
            <a:spLocks noChangeArrowheads="1"/>
          </p:cNvSpPr>
          <p:nvPr/>
        </p:nvSpPr>
        <p:spPr bwMode="auto">
          <a:xfrm>
            <a:off x="7618619" y="5945347"/>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79" name="Line 101">
            <a:extLst>
              <a:ext uri="{FF2B5EF4-FFF2-40B4-BE49-F238E27FC236}">
                <a16:creationId xmlns:a16="http://schemas.microsoft.com/office/drawing/2014/main" id="{AE17682A-5476-4373-9F5E-87D84DDB8184}"/>
              </a:ext>
            </a:extLst>
          </p:cNvPr>
          <p:cNvSpPr>
            <a:spLocks noChangeShapeType="1"/>
          </p:cNvSpPr>
          <p:nvPr/>
        </p:nvSpPr>
        <p:spPr bwMode="auto">
          <a:xfrm flipV="1">
            <a:off x="7976427" y="5953396"/>
            <a:ext cx="310585" cy="469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80" name="直線矢印コネクタ 179">
            <a:extLst>
              <a:ext uri="{FF2B5EF4-FFF2-40B4-BE49-F238E27FC236}">
                <a16:creationId xmlns:a16="http://schemas.microsoft.com/office/drawing/2014/main" id="{7CDE810F-2E15-4A69-88F5-A4313350CBB9}"/>
              </a:ext>
            </a:extLst>
          </p:cNvPr>
          <p:cNvCxnSpPr>
            <a:cxnSpLocks/>
          </p:cNvCxnSpPr>
          <p:nvPr/>
        </p:nvCxnSpPr>
        <p:spPr>
          <a:xfrm flipH="1" flipV="1">
            <a:off x="7815284" y="6233337"/>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1" name="Text Box 155">
            <a:extLst>
              <a:ext uri="{FF2B5EF4-FFF2-40B4-BE49-F238E27FC236}">
                <a16:creationId xmlns:a16="http://schemas.microsoft.com/office/drawing/2014/main" id="{1C0CE3C5-3C16-4EDA-B8D8-392E390AAF04}"/>
              </a:ext>
            </a:extLst>
          </p:cNvPr>
          <p:cNvSpPr txBox="1">
            <a:spLocks noChangeArrowheads="1"/>
          </p:cNvSpPr>
          <p:nvPr/>
        </p:nvSpPr>
        <p:spPr bwMode="auto">
          <a:xfrm>
            <a:off x="7548698" y="6524026"/>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 if</a:t>
            </a:r>
          </a:p>
        </p:txBody>
      </p:sp>
      <p:sp>
        <p:nvSpPr>
          <p:cNvPr id="182" name="Line 100">
            <a:extLst>
              <a:ext uri="{FF2B5EF4-FFF2-40B4-BE49-F238E27FC236}">
                <a16:creationId xmlns:a16="http://schemas.microsoft.com/office/drawing/2014/main" id="{BBEFDBE6-D2E4-4ACA-8CC7-FAC0E02EAE59}"/>
              </a:ext>
            </a:extLst>
          </p:cNvPr>
          <p:cNvSpPr>
            <a:spLocks noChangeShapeType="1"/>
          </p:cNvSpPr>
          <p:nvPr/>
        </p:nvSpPr>
        <p:spPr bwMode="auto">
          <a:xfrm flipV="1">
            <a:off x="4970515" y="4204028"/>
            <a:ext cx="1002650" cy="380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 name="Line 50">
            <a:extLst>
              <a:ext uri="{FF2B5EF4-FFF2-40B4-BE49-F238E27FC236}">
                <a16:creationId xmlns:a16="http://schemas.microsoft.com/office/drawing/2014/main" id="{FA51A5DB-D316-4E32-AA36-E6974662D421}"/>
              </a:ext>
            </a:extLst>
          </p:cNvPr>
          <p:cNvSpPr>
            <a:spLocks noChangeShapeType="1"/>
          </p:cNvSpPr>
          <p:nvPr/>
        </p:nvSpPr>
        <p:spPr bwMode="auto">
          <a:xfrm flipV="1">
            <a:off x="7509266" y="2023006"/>
            <a:ext cx="450" cy="4132132"/>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8" name="Line 116">
            <a:extLst>
              <a:ext uri="{FF2B5EF4-FFF2-40B4-BE49-F238E27FC236}">
                <a16:creationId xmlns:a16="http://schemas.microsoft.com/office/drawing/2014/main" id="{3F00173C-D933-438C-85D6-70083DAF4E19}"/>
              </a:ext>
            </a:extLst>
          </p:cNvPr>
          <p:cNvSpPr>
            <a:spLocks noChangeShapeType="1"/>
          </p:cNvSpPr>
          <p:nvPr/>
        </p:nvSpPr>
        <p:spPr bwMode="auto">
          <a:xfrm flipH="1" flipV="1">
            <a:off x="9025005" y="2060571"/>
            <a:ext cx="0" cy="15716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Text Box 72">
            <a:extLst>
              <a:ext uri="{FF2B5EF4-FFF2-40B4-BE49-F238E27FC236}">
                <a16:creationId xmlns:a16="http://schemas.microsoft.com/office/drawing/2014/main" id="{883ADED0-EFD5-4F34-9D9A-877212A5E4F7}"/>
              </a:ext>
            </a:extLst>
          </p:cNvPr>
          <p:cNvSpPr txBox="1">
            <a:spLocks noChangeArrowheads="1"/>
          </p:cNvSpPr>
          <p:nvPr/>
        </p:nvSpPr>
        <p:spPr bwMode="auto">
          <a:xfrm>
            <a:off x="8870198" y="179290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2</a:t>
            </a:r>
            <a:endParaRPr lang="ja-JP" altLang="en-US" b="1" dirty="0"/>
          </a:p>
        </p:txBody>
      </p:sp>
      <p:cxnSp>
        <p:nvCxnSpPr>
          <p:cNvPr id="190" name="直線矢印コネクタ 189">
            <a:extLst>
              <a:ext uri="{FF2B5EF4-FFF2-40B4-BE49-F238E27FC236}">
                <a16:creationId xmlns:a16="http://schemas.microsoft.com/office/drawing/2014/main" id="{42307219-55AC-4FEC-8E38-4BF96FCB46DC}"/>
              </a:ext>
            </a:extLst>
          </p:cNvPr>
          <p:cNvCxnSpPr>
            <a:cxnSpLocks/>
          </p:cNvCxnSpPr>
          <p:nvPr/>
        </p:nvCxnSpPr>
        <p:spPr>
          <a:xfrm flipH="1">
            <a:off x="9004342" y="2213856"/>
            <a:ext cx="1600949" cy="1312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1" name="Text Box 142">
            <a:extLst>
              <a:ext uri="{FF2B5EF4-FFF2-40B4-BE49-F238E27FC236}">
                <a16:creationId xmlns:a16="http://schemas.microsoft.com/office/drawing/2014/main" id="{ACC7D9EB-15A3-40A1-9890-129E55A9ABAD}"/>
              </a:ext>
            </a:extLst>
          </p:cNvPr>
          <p:cNvSpPr txBox="1">
            <a:spLocks noChangeArrowheads="1"/>
          </p:cNvSpPr>
          <p:nvPr/>
        </p:nvSpPr>
        <p:spPr bwMode="auto">
          <a:xfrm>
            <a:off x="10645557" y="206057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b="1" dirty="0"/>
              <a:t>４</a:t>
            </a:r>
            <a:endParaRPr lang="en-US" altLang="ja-JP" sz="1200" b="1" dirty="0"/>
          </a:p>
        </p:txBody>
      </p:sp>
      <p:cxnSp>
        <p:nvCxnSpPr>
          <p:cNvPr id="12" name="直線矢印コネクタ 11">
            <a:extLst>
              <a:ext uri="{FF2B5EF4-FFF2-40B4-BE49-F238E27FC236}">
                <a16:creationId xmlns:a16="http://schemas.microsoft.com/office/drawing/2014/main" id="{8F657B38-BA0F-4CCE-9C99-3D5B60F18C05}"/>
              </a:ext>
            </a:extLst>
          </p:cNvPr>
          <p:cNvCxnSpPr/>
          <p:nvPr/>
        </p:nvCxnSpPr>
        <p:spPr>
          <a:xfrm flipH="1">
            <a:off x="5009852" y="4874777"/>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2" name="Text Box 162">
            <a:extLst>
              <a:ext uri="{FF2B5EF4-FFF2-40B4-BE49-F238E27FC236}">
                <a16:creationId xmlns:a16="http://schemas.microsoft.com/office/drawing/2014/main" id="{480C3100-DA3B-4191-B212-A7801954CCA0}"/>
              </a:ext>
            </a:extLst>
          </p:cNvPr>
          <p:cNvSpPr txBox="1">
            <a:spLocks noChangeArrowheads="1"/>
          </p:cNvSpPr>
          <p:nvPr/>
        </p:nvSpPr>
        <p:spPr bwMode="auto">
          <a:xfrm>
            <a:off x="5300018" y="4683936"/>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irwe</a:t>
            </a:r>
            <a:endParaRPr lang="en-US" altLang="ja-JP" sz="1200" b="1" dirty="0"/>
          </a:p>
        </p:txBody>
      </p:sp>
      <p:cxnSp>
        <p:nvCxnSpPr>
          <p:cNvPr id="15" name="直線矢印コネクタ 14">
            <a:extLst>
              <a:ext uri="{FF2B5EF4-FFF2-40B4-BE49-F238E27FC236}">
                <a16:creationId xmlns:a16="http://schemas.microsoft.com/office/drawing/2014/main" id="{62C7E00B-63C9-48FE-A2D1-0B2675FCBB2A}"/>
              </a:ext>
            </a:extLst>
          </p:cNvPr>
          <p:cNvCxnSpPr>
            <a:cxnSpLocks/>
          </p:cNvCxnSpPr>
          <p:nvPr/>
        </p:nvCxnSpPr>
        <p:spPr>
          <a:xfrm flipH="1" flipV="1">
            <a:off x="8344679" y="2972878"/>
            <a:ext cx="1291213" cy="306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3" name="Text Box 162">
            <a:extLst>
              <a:ext uri="{FF2B5EF4-FFF2-40B4-BE49-F238E27FC236}">
                <a16:creationId xmlns:a16="http://schemas.microsoft.com/office/drawing/2014/main" id="{4763403F-F395-4F3A-B7BE-BE7CAD6FF534}"/>
              </a:ext>
            </a:extLst>
          </p:cNvPr>
          <p:cNvSpPr txBox="1">
            <a:spLocks noChangeArrowheads="1"/>
          </p:cNvSpPr>
          <p:nvPr/>
        </p:nvSpPr>
        <p:spPr bwMode="auto">
          <a:xfrm>
            <a:off x="9705192" y="287051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regwe</a:t>
            </a:r>
            <a:endParaRPr lang="en-US" altLang="ja-JP" sz="1200" b="1" dirty="0"/>
          </a:p>
        </p:txBody>
      </p:sp>
      <p:cxnSp>
        <p:nvCxnSpPr>
          <p:cNvPr id="194" name="直線矢印コネクタ 193">
            <a:extLst>
              <a:ext uri="{FF2B5EF4-FFF2-40B4-BE49-F238E27FC236}">
                <a16:creationId xmlns:a16="http://schemas.microsoft.com/office/drawing/2014/main" id="{8E0F275E-6325-4162-A033-A8C02C40F4C4}"/>
              </a:ext>
            </a:extLst>
          </p:cNvPr>
          <p:cNvCxnSpPr/>
          <p:nvPr/>
        </p:nvCxnSpPr>
        <p:spPr>
          <a:xfrm flipH="1">
            <a:off x="6407004" y="5320333"/>
            <a:ext cx="387644"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95" name="Text Box 162">
            <a:extLst>
              <a:ext uri="{FF2B5EF4-FFF2-40B4-BE49-F238E27FC236}">
                <a16:creationId xmlns:a16="http://schemas.microsoft.com/office/drawing/2014/main" id="{732D2DD4-D7AC-4FFC-92DF-14F7CFE4200F}"/>
              </a:ext>
            </a:extLst>
          </p:cNvPr>
          <p:cNvSpPr txBox="1">
            <a:spLocks noChangeArrowheads="1"/>
          </p:cNvSpPr>
          <p:nvPr/>
        </p:nvSpPr>
        <p:spPr bwMode="auto">
          <a:xfrm>
            <a:off x="5729086" y="515859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regaluwe</a:t>
            </a:r>
            <a:endParaRPr lang="en-US" altLang="ja-JP" sz="1200" b="1" dirty="0"/>
          </a:p>
        </p:txBody>
      </p:sp>
      <p:cxnSp>
        <p:nvCxnSpPr>
          <p:cNvPr id="196" name="直線矢印コネクタ 195">
            <a:extLst>
              <a:ext uri="{FF2B5EF4-FFF2-40B4-BE49-F238E27FC236}">
                <a16:creationId xmlns:a16="http://schemas.microsoft.com/office/drawing/2014/main" id="{1787CF5A-F8B2-4E35-9422-330F25BBEF16}"/>
              </a:ext>
            </a:extLst>
          </p:cNvPr>
          <p:cNvCxnSpPr/>
          <p:nvPr/>
        </p:nvCxnSpPr>
        <p:spPr>
          <a:xfrm flipH="1">
            <a:off x="3229698" y="2617942"/>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7" name="Text Box 162">
            <a:extLst>
              <a:ext uri="{FF2B5EF4-FFF2-40B4-BE49-F238E27FC236}">
                <a16:creationId xmlns:a16="http://schemas.microsoft.com/office/drawing/2014/main" id="{96C1F490-695E-4511-8BE4-1147D028FFCC}"/>
              </a:ext>
            </a:extLst>
          </p:cNvPr>
          <p:cNvSpPr txBox="1">
            <a:spLocks noChangeArrowheads="1"/>
          </p:cNvSpPr>
          <p:nvPr/>
        </p:nvSpPr>
        <p:spPr bwMode="auto">
          <a:xfrm>
            <a:off x="3519864" y="242710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pcwe</a:t>
            </a:r>
            <a:endParaRPr lang="en-US" altLang="ja-JP" sz="1200" b="1" dirty="0"/>
          </a:p>
        </p:txBody>
      </p:sp>
      <p:sp>
        <p:nvSpPr>
          <p:cNvPr id="170" name="テキスト ボックス 169">
            <a:extLst>
              <a:ext uri="{FF2B5EF4-FFF2-40B4-BE49-F238E27FC236}">
                <a16:creationId xmlns:a16="http://schemas.microsoft.com/office/drawing/2014/main" id="{BC81F974-3F18-43D0-843A-47E6065B97E5}"/>
              </a:ext>
            </a:extLst>
          </p:cNvPr>
          <p:cNvSpPr txBox="1"/>
          <p:nvPr/>
        </p:nvSpPr>
        <p:spPr>
          <a:xfrm>
            <a:off x="189029" y="-40415"/>
            <a:ext cx="3877985" cy="584775"/>
          </a:xfrm>
          <a:prstGeom prst="rect">
            <a:avLst/>
          </a:prstGeom>
          <a:noFill/>
        </p:spPr>
        <p:txBody>
          <a:bodyPr wrap="none" rtlCol="0">
            <a:spAutoFit/>
          </a:bodyPr>
          <a:lstStyle/>
          <a:p>
            <a:r>
              <a:rPr kumimoji="1" lang="ja-JP" altLang="en-US" sz="3200" dirty="0"/>
              <a:t>レジスタ間演算命令</a:t>
            </a:r>
          </a:p>
        </p:txBody>
      </p:sp>
    </p:spTree>
    <p:extLst>
      <p:ext uri="{BB962C8B-B14F-4D97-AF65-F5344CB8AC3E}">
        <p14:creationId xmlns:p14="http://schemas.microsoft.com/office/powerpoint/2010/main" val="24391483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CA695612-8673-4098-AEC7-246E6F6C0F7A}"/>
              </a:ext>
            </a:extLst>
          </p:cNvPr>
          <p:cNvCxnSpPr>
            <a:cxnSpLocks/>
            <a:stCxn id="112741" idx="0"/>
          </p:cNvCxnSpPr>
          <p:nvPr/>
        </p:nvCxnSpPr>
        <p:spPr>
          <a:xfrm flipH="1" flipV="1">
            <a:off x="7236522" y="4533759"/>
            <a:ext cx="8655" cy="12710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69" name="正方形/長方形 168">
            <a:extLst>
              <a:ext uri="{FF2B5EF4-FFF2-40B4-BE49-F238E27FC236}">
                <a16:creationId xmlns:a16="http://schemas.microsoft.com/office/drawing/2014/main" id="{6512D155-BBF3-461A-9ADC-5B8349CC2C32}"/>
              </a:ext>
            </a:extLst>
          </p:cNvPr>
          <p:cNvSpPr/>
          <p:nvPr/>
        </p:nvSpPr>
        <p:spPr>
          <a:xfrm>
            <a:off x="8588968" y="290109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16" name="Line 76"/>
          <p:cNvSpPr>
            <a:spLocks noChangeShapeType="1"/>
          </p:cNvSpPr>
          <p:nvPr/>
        </p:nvSpPr>
        <p:spPr bwMode="auto">
          <a:xfrm flipV="1">
            <a:off x="1577604" y="2561292"/>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2" name="Line 2"/>
          <p:cNvSpPr>
            <a:spLocks noChangeShapeType="1"/>
          </p:cNvSpPr>
          <p:nvPr/>
        </p:nvSpPr>
        <p:spPr bwMode="auto">
          <a:xfrm flipH="1" flipV="1">
            <a:off x="8065737" y="2060571"/>
            <a:ext cx="0" cy="847387"/>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112643" name="Line 3"/>
          <p:cNvSpPr>
            <a:spLocks noChangeShapeType="1"/>
          </p:cNvSpPr>
          <p:nvPr/>
        </p:nvSpPr>
        <p:spPr bwMode="auto">
          <a:xfrm flipH="1" flipV="1">
            <a:off x="8902701" y="1700213"/>
            <a:ext cx="1588" cy="141287"/>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8470901" y="476250"/>
            <a:ext cx="0" cy="503238"/>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7246939" y="476250"/>
            <a:ext cx="1223962"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7246939" y="476250"/>
            <a:ext cx="1587" cy="3673475"/>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7246939" y="4584065"/>
            <a:ext cx="1008062"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8255001" y="4368165"/>
            <a:ext cx="0" cy="2159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8300086" y="51571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8300086" y="53730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8300086" y="55889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8300086" y="62499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8300086" y="58166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9464359" y="648589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7967664"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8759826"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7680326"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8328026" y="981075"/>
            <a:ext cx="3433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7970839"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8711249" y="5837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8550911" y="6500970"/>
            <a:ext cx="0" cy="373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8514399" y="63214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8587424" y="63214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flipH="1">
            <a:off x="9503914" y="6500970"/>
            <a:ext cx="709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b="1" dirty="0"/>
              <a:t>we</a:t>
            </a:r>
          </a:p>
        </p:txBody>
      </p:sp>
      <p:sp>
        <p:nvSpPr>
          <p:cNvPr id="112675" name="Text Box 35"/>
          <p:cNvSpPr txBox="1">
            <a:spLocks noChangeArrowheads="1"/>
          </p:cNvSpPr>
          <p:nvPr/>
        </p:nvSpPr>
        <p:spPr bwMode="auto">
          <a:xfrm>
            <a:off x="8810626"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grpSp>
        <p:nvGrpSpPr>
          <p:cNvPr id="112678" name="Group 38"/>
          <p:cNvGrpSpPr>
            <a:grpSpLocks/>
          </p:cNvGrpSpPr>
          <p:nvPr/>
        </p:nvGrpSpPr>
        <p:grpSpPr bwMode="auto">
          <a:xfrm>
            <a:off x="7894639" y="328707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8039101" y="415067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8399464" y="3941128"/>
            <a:ext cx="1587" cy="20955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8615364" y="436816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flipH="1">
            <a:off x="7244087" y="2441368"/>
            <a:ext cx="2850" cy="2162242"/>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8039101"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0" name="Line 60"/>
          <p:cNvSpPr>
            <a:spLocks noChangeShapeType="1"/>
          </p:cNvSpPr>
          <p:nvPr/>
        </p:nvSpPr>
        <p:spPr bwMode="auto">
          <a:xfrm>
            <a:off x="2737653" y="6169956"/>
            <a:ext cx="4988291" cy="968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2" name="Rectangle 62"/>
          <p:cNvSpPr>
            <a:spLocks noChangeArrowheads="1"/>
          </p:cNvSpPr>
          <p:nvPr/>
        </p:nvSpPr>
        <p:spPr bwMode="auto">
          <a:xfrm>
            <a:off x="2249117" y="2351742"/>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2249117" y="2496204"/>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2249117" y="2567642"/>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2465017" y="2345392"/>
            <a:ext cx="51007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flipH="1">
            <a:off x="2755900" y="2708275"/>
            <a:ext cx="14875" cy="3446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9" name="Line 79"/>
          <p:cNvSpPr>
            <a:spLocks noChangeShapeType="1"/>
          </p:cNvSpPr>
          <p:nvPr/>
        </p:nvSpPr>
        <p:spPr bwMode="auto">
          <a:xfrm flipV="1">
            <a:off x="4303713" y="4007802"/>
            <a:ext cx="1" cy="1066801"/>
          </a:xfrm>
          <a:prstGeom prst="line">
            <a:avLst/>
          </a:prstGeom>
          <a:noFill/>
          <a:ln w="2857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10166059" y="6496606"/>
            <a:ext cx="13388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共用メモリ</a:t>
            </a:r>
          </a:p>
        </p:txBody>
      </p:sp>
      <p:sp>
        <p:nvSpPr>
          <p:cNvPr id="112740" name="Line 100"/>
          <p:cNvSpPr>
            <a:spLocks noChangeShapeType="1"/>
          </p:cNvSpPr>
          <p:nvPr/>
        </p:nvSpPr>
        <p:spPr bwMode="auto">
          <a:xfrm>
            <a:off x="4842867" y="3374390"/>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a:off x="7245177" y="5804853"/>
            <a:ext cx="448966"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4737235" y="3749836"/>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4940920" y="465550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9551989" y="335851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9048751" y="335851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8328026"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8832851" y="2304365"/>
            <a:ext cx="790574" cy="2062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dirty="0" err="1"/>
              <a:t>ext</a:t>
            </a:r>
            <a:endParaRPr lang="en-US" altLang="ja-JP" dirty="0"/>
          </a:p>
        </p:txBody>
      </p:sp>
      <p:sp>
        <p:nvSpPr>
          <p:cNvPr id="112752" name="Line 112"/>
          <p:cNvSpPr>
            <a:spLocks noChangeShapeType="1"/>
          </p:cNvSpPr>
          <p:nvPr/>
        </p:nvSpPr>
        <p:spPr bwMode="auto">
          <a:xfrm>
            <a:off x="5014914" y="2708275"/>
            <a:ext cx="4394200"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9409114" y="2492375"/>
            <a:ext cx="0" cy="2159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9409114" y="2060575"/>
            <a:ext cx="0" cy="228402"/>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V="1">
            <a:off x="8696512" y="2060571"/>
            <a:ext cx="1" cy="82877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8904289"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8759826" y="4072890"/>
            <a:ext cx="5937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400" b="1" dirty="0" err="1"/>
              <a:t>rwe</a:t>
            </a:r>
            <a:endParaRPr lang="en-US" altLang="ja-JP" sz="1400" b="1" dirty="0"/>
          </a:p>
        </p:txBody>
      </p:sp>
      <p:sp>
        <p:nvSpPr>
          <p:cNvPr id="112764" name="Line 124"/>
          <p:cNvSpPr>
            <a:spLocks noChangeShapeType="1"/>
          </p:cNvSpPr>
          <p:nvPr/>
        </p:nvSpPr>
        <p:spPr bwMode="auto">
          <a:xfrm flipV="1">
            <a:off x="8688389" y="2779712"/>
            <a:ext cx="2102836" cy="15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flipH="1">
            <a:off x="10797575" y="2805272"/>
            <a:ext cx="3175" cy="3181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10100311" y="5971382"/>
            <a:ext cx="675640" cy="1365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8112126" y="415067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8472489" y="415067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9025005" y="351245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7420141" y="3089969"/>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7410053" y="375142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9229434"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6421439" y="432143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r>
              <a:rPr lang="en-US" altLang="ja-JP" sz="1200" b="1" dirty="0"/>
              <a:t>_</a:t>
            </a:r>
          </a:p>
        </p:txBody>
      </p:sp>
      <p:sp>
        <p:nvSpPr>
          <p:cNvPr id="112776" name="Text Box 136"/>
          <p:cNvSpPr txBox="1">
            <a:spLocks noChangeArrowheads="1"/>
          </p:cNvSpPr>
          <p:nvPr/>
        </p:nvSpPr>
        <p:spPr bwMode="auto">
          <a:xfrm>
            <a:off x="10384154" y="608330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8616951" y="479996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80" name="Text Box 140"/>
          <p:cNvSpPr txBox="1">
            <a:spLocks noChangeArrowheads="1"/>
          </p:cNvSpPr>
          <p:nvPr/>
        </p:nvSpPr>
        <p:spPr bwMode="auto">
          <a:xfrm>
            <a:off x="8590624" y="284423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6124575" y="248170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6888164"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6888164"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6672264"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6672264"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6672264"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5951539"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5951539" y="981075"/>
            <a:ext cx="649287"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6004323"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5948364"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6383339"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7857213" y="561436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adr</a:t>
            </a:r>
            <a:endParaRPr lang="en-US" altLang="ja-JP" sz="1200" b="1" dirty="0"/>
          </a:p>
        </p:txBody>
      </p:sp>
      <p:sp>
        <p:nvSpPr>
          <p:cNvPr id="112802" name="Text Box 162"/>
          <p:cNvSpPr txBox="1">
            <a:spLocks noChangeArrowheads="1"/>
          </p:cNvSpPr>
          <p:nvPr/>
        </p:nvSpPr>
        <p:spPr bwMode="auto">
          <a:xfrm>
            <a:off x="3719514"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8362157" y="393319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7707313" y="392406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2737653" y="473216"/>
            <a:ext cx="4507524" cy="21591"/>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2760055" y="518272"/>
            <a:ext cx="6563" cy="1861392"/>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7454606"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7929856" y="1706564"/>
            <a:ext cx="1588" cy="141287"/>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7199314" y="1629743"/>
            <a:ext cx="936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a:p>
            <a:r>
              <a:rPr lang="en-US" altLang="ja-JP" sz="1200" b="1" dirty="0" err="1"/>
              <a:t>sel</a:t>
            </a:r>
            <a:endParaRPr lang="en-US" altLang="ja-JP" sz="1200" b="1" dirty="0"/>
          </a:p>
        </p:txBody>
      </p:sp>
      <p:sp>
        <p:nvSpPr>
          <p:cNvPr id="140" name="Text Box 72">
            <a:extLst>
              <a:ext uri="{FF2B5EF4-FFF2-40B4-BE49-F238E27FC236}">
                <a16:creationId xmlns:a16="http://schemas.microsoft.com/office/drawing/2014/main" id="{4123907B-5A8A-4DE4-9CE4-38D2E5E7F058}"/>
              </a:ext>
            </a:extLst>
          </p:cNvPr>
          <p:cNvSpPr txBox="1">
            <a:spLocks noChangeArrowheads="1"/>
          </p:cNvSpPr>
          <p:nvPr/>
        </p:nvSpPr>
        <p:spPr bwMode="auto">
          <a:xfrm>
            <a:off x="6564940" y="854084"/>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41" name="Text Box 72">
            <a:extLst>
              <a:ext uri="{FF2B5EF4-FFF2-40B4-BE49-F238E27FC236}">
                <a16:creationId xmlns:a16="http://schemas.microsoft.com/office/drawing/2014/main" id="{6E4A58B1-0D90-4760-8DD4-44A5C9D5EFD6}"/>
              </a:ext>
            </a:extLst>
          </p:cNvPr>
          <p:cNvSpPr txBox="1">
            <a:spLocks noChangeArrowheads="1"/>
          </p:cNvSpPr>
          <p:nvPr/>
        </p:nvSpPr>
        <p:spPr bwMode="auto">
          <a:xfrm>
            <a:off x="6578014" y="118506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46" name="直線矢印コネクタ 145">
            <a:extLst>
              <a:ext uri="{FF2B5EF4-FFF2-40B4-BE49-F238E27FC236}">
                <a16:creationId xmlns:a16="http://schemas.microsoft.com/office/drawing/2014/main" id="{C2E55C6B-8631-440B-85E6-15A158A9457B}"/>
              </a:ext>
            </a:extLst>
          </p:cNvPr>
          <p:cNvCxnSpPr>
            <a:cxnSpLocks/>
            <a:endCxn id="141" idx="2"/>
          </p:cNvCxnSpPr>
          <p:nvPr/>
        </p:nvCxnSpPr>
        <p:spPr>
          <a:xfrm flipH="1" flipV="1">
            <a:off x="6736872" y="1554401"/>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7" name="Text Box 155">
            <a:extLst>
              <a:ext uri="{FF2B5EF4-FFF2-40B4-BE49-F238E27FC236}">
                <a16:creationId xmlns:a16="http://schemas.microsoft.com/office/drawing/2014/main" id="{3A1B0B4F-939A-466B-A9EE-08E28D10844B}"/>
              </a:ext>
            </a:extLst>
          </p:cNvPr>
          <p:cNvSpPr txBox="1">
            <a:spLocks noChangeArrowheads="1"/>
          </p:cNvSpPr>
          <p:nvPr/>
        </p:nvSpPr>
        <p:spPr bwMode="auto">
          <a:xfrm>
            <a:off x="6641736" y="18450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com</a:t>
            </a:r>
          </a:p>
        </p:txBody>
      </p:sp>
      <p:sp>
        <p:nvSpPr>
          <p:cNvPr id="148" name="Text Box 155">
            <a:extLst>
              <a:ext uri="{FF2B5EF4-FFF2-40B4-BE49-F238E27FC236}">
                <a16:creationId xmlns:a16="http://schemas.microsoft.com/office/drawing/2014/main" id="{A2AD8FA4-C505-4D1C-B04D-C4071FEFF204}"/>
              </a:ext>
            </a:extLst>
          </p:cNvPr>
          <p:cNvSpPr txBox="1">
            <a:spLocks noChangeArrowheads="1"/>
          </p:cNvSpPr>
          <p:nvPr/>
        </p:nvSpPr>
        <p:spPr bwMode="auto">
          <a:xfrm>
            <a:off x="9821136" y="18534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srcbsel</a:t>
            </a:r>
            <a:endParaRPr lang="en-US" altLang="ja-JP" sz="1200" b="1" dirty="0"/>
          </a:p>
        </p:txBody>
      </p:sp>
      <p:sp>
        <p:nvSpPr>
          <p:cNvPr id="149" name="Line 107">
            <a:extLst>
              <a:ext uri="{FF2B5EF4-FFF2-40B4-BE49-F238E27FC236}">
                <a16:creationId xmlns:a16="http://schemas.microsoft.com/office/drawing/2014/main" id="{B9A8DDC3-D2B1-40A9-8501-1A811E21A7D4}"/>
              </a:ext>
            </a:extLst>
          </p:cNvPr>
          <p:cNvSpPr>
            <a:spLocks noChangeShapeType="1"/>
          </p:cNvSpPr>
          <p:nvPr/>
        </p:nvSpPr>
        <p:spPr bwMode="auto">
          <a:xfrm flipH="1">
            <a:off x="9589295" y="195262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 name="Text Box 72">
            <a:extLst>
              <a:ext uri="{FF2B5EF4-FFF2-40B4-BE49-F238E27FC236}">
                <a16:creationId xmlns:a16="http://schemas.microsoft.com/office/drawing/2014/main" id="{EBB2E924-B7F6-4314-8F7C-1948F3AFC100}"/>
              </a:ext>
            </a:extLst>
          </p:cNvPr>
          <p:cNvSpPr txBox="1">
            <a:spLocks noChangeArrowheads="1"/>
          </p:cNvSpPr>
          <p:nvPr/>
        </p:nvSpPr>
        <p:spPr bwMode="auto">
          <a:xfrm>
            <a:off x="9132889" y="1799076"/>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51" name="Text Box 72">
            <a:extLst>
              <a:ext uri="{FF2B5EF4-FFF2-40B4-BE49-F238E27FC236}">
                <a16:creationId xmlns:a16="http://schemas.microsoft.com/office/drawing/2014/main" id="{29DFA907-8D0B-43AA-93C9-3612B08FCB08}"/>
              </a:ext>
            </a:extLst>
          </p:cNvPr>
          <p:cNvSpPr txBox="1">
            <a:spLocks noChangeArrowheads="1"/>
          </p:cNvSpPr>
          <p:nvPr/>
        </p:nvSpPr>
        <p:spPr bwMode="auto">
          <a:xfrm>
            <a:off x="8542652" y="1793915"/>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52" name="Line 107">
            <a:extLst>
              <a:ext uri="{FF2B5EF4-FFF2-40B4-BE49-F238E27FC236}">
                <a16:creationId xmlns:a16="http://schemas.microsoft.com/office/drawing/2014/main" id="{FAFB61B9-08CE-4C2E-B90C-30F55F3BBE56}"/>
              </a:ext>
            </a:extLst>
          </p:cNvPr>
          <p:cNvSpPr>
            <a:spLocks noChangeShapeType="1"/>
          </p:cNvSpPr>
          <p:nvPr/>
        </p:nvSpPr>
        <p:spPr bwMode="auto">
          <a:xfrm flipH="1">
            <a:off x="7635876" y="4281950"/>
            <a:ext cx="503238"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 name="Text Box 155">
            <a:extLst>
              <a:ext uri="{FF2B5EF4-FFF2-40B4-BE49-F238E27FC236}">
                <a16:creationId xmlns:a16="http://schemas.microsoft.com/office/drawing/2014/main" id="{B960514C-4C1B-49C3-9BCA-BF23B3C072A8}"/>
              </a:ext>
            </a:extLst>
          </p:cNvPr>
          <p:cNvSpPr txBox="1">
            <a:spLocks noChangeArrowheads="1"/>
          </p:cNvSpPr>
          <p:nvPr/>
        </p:nvSpPr>
        <p:spPr bwMode="auto">
          <a:xfrm>
            <a:off x="7210425" y="425744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resultsel</a:t>
            </a:r>
            <a:endParaRPr lang="en-US" altLang="ja-JP" sz="1200" b="1" dirty="0"/>
          </a:p>
        </p:txBody>
      </p:sp>
      <p:sp>
        <p:nvSpPr>
          <p:cNvPr id="159" name="Text Box 72">
            <a:extLst>
              <a:ext uri="{FF2B5EF4-FFF2-40B4-BE49-F238E27FC236}">
                <a16:creationId xmlns:a16="http://schemas.microsoft.com/office/drawing/2014/main" id="{972DDB43-4AA4-4043-BF11-CE70F4EFF357}"/>
              </a:ext>
            </a:extLst>
          </p:cNvPr>
          <p:cNvSpPr txBox="1">
            <a:spLocks noChangeArrowheads="1"/>
          </p:cNvSpPr>
          <p:nvPr/>
        </p:nvSpPr>
        <p:spPr bwMode="auto">
          <a:xfrm>
            <a:off x="7536110" y="175696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61" name="Text Box 72">
            <a:extLst>
              <a:ext uri="{FF2B5EF4-FFF2-40B4-BE49-F238E27FC236}">
                <a16:creationId xmlns:a16="http://schemas.microsoft.com/office/drawing/2014/main" id="{B5FA246F-43F9-4D82-833A-9C55CF33B764}"/>
              </a:ext>
            </a:extLst>
          </p:cNvPr>
          <p:cNvSpPr txBox="1">
            <a:spLocks noChangeArrowheads="1"/>
          </p:cNvSpPr>
          <p:nvPr/>
        </p:nvSpPr>
        <p:spPr bwMode="auto">
          <a:xfrm>
            <a:off x="7900542" y="174881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62" name="直線矢印コネクタ 161">
            <a:extLst>
              <a:ext uri="{FF2B5EF4-FFF2-40B4-BE49-F238E27FC236}">
                <a16:creationId xmlns:a16="http://schemas.microsoft.com/office/drawing/2014/main" id="{8471BB5C-A1E3-4BD2-A72A-DC9268FC52A7}"/>
              </a:ext>
            </a:extLst>
          </p:cNvPr>
          <p:cNvCxnSpPr/>
          <p:nvPr/>
        </p:nvCxnSpPr>
        <p:spPr>
          <a:xfrm flipH="1">
            <a:off x="9635892" y="2406594"/>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4" name="Line 9">
            <a:extLst>
              <a:ext uri="{FF2B5EF4-FFF2-40B4-BE49-F238E27FC236}">
                <a16:creationId xmlns:a16="http://schemas.microsoft.com/office/drawing/2014/main" id="{9E0A40EE-961B-4C76-AE16-0A41E9AB0AB1}"/>
              </a:ext>
            </a:extLst>
          </p:cNvPr>
          <p:cNvSpPr>
            <a:spLocks noChangeShapeType="1"/>
          </p:cNvSpPr>
          <p:nvPr/>
        </p:nvSpPr>
        <p:spPr bwMode="auto">
          <a:xfrm flipV="1">
            <a:off x="8087317" y="3071814"/>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5" name="Line 9">
            <a:extLst>
              <a:ext uri="{FF2B5EF4-FFF2-40B4-BE49-F238E27FC236}">
                <a16:creationId xmlns:a16="http://schemas.microsoft.com/office/drawing/2014/main" id="{4DD6B293-7CB8-4F36-950C-DECB731FB484}"/>
              </a:ext>
            </a:extLst>
          </p:cNvPr>
          <p:cNvSpPr>
            <a:spLocks noChangeShapeType="1"/>
          </p:cNvSpPr>
          <p:nvPr/>
        </p:nvSpPr>
        <p:spPr bwMode="auto">
          <a:xfrm flipV="1">
            <a:off x="8799109" y="3071813"/>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正方形/長方形 5">
            <a:extLst>
              <a:ext uri="{FF2B5EF4-FFF2-40B4-BE49-F238E27FC236}">
                <a16:creationId xmlns:a16="http://schemas.microsoft.com/office/drawing/2014/main" id="{C1BA7E58-D6F1-418D-82C3-3548B19EE015}"/>
              </a:ext>
            </a:extLst>
          </p:cNvPr>
          <p:cNvSpPr/>
          <p:nvPr/>
        </p:nvSpPr>
        <p:spPr>
          <a:xfrm>
            <a:off x="4750863" y="2654301"/>
            <a:ext cx="258989" cy="23613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66" name="直線矢印コネクタ 165">
            <a:extLst>
              <a:ext uri="{FF2B5EF4-FFF2-40B4-BE49-F238E27FC236}">
                <a16:creationId xmlns:a16="http://schemas.microsoft.com/office/drawing/2014/main" id="{D8CDB5D8-02C0-442D-9F95-3F684FD40707}"/>
              </a:ext>
            </a:extLst>
          </p:cNvPr>
          <p:cNvCxnSpPr>
            <a:cxnSpLocks/>
          </p:cNvCxnSpPr>
          <p:nvPr/>
        </p:nvCxnSpPr>
        <p:spPr>
          <a:xfrm flipH="1">
            <a:off x="4287052" y="5064567"/>
            <a:ext cx="4329955" cy="11675"/>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7" name="Line 60">
            <a:extLst>
              <a:ext uri="{FF2B5EF4-FFF2-40B4-BE49-F238E27FC236}">
                <a16:creationId xmlns:a16="http://schemas.microsoft.com/office/drawing/2014/main" id="{413D1EBA-9208-43BE-AB7B-CBBBA10D27CA}"/>
              </a:ext>
            </a:extLst>
          </p:cNvPr>
          <p:cNvSpPr>
            <a:spLocks noChangeShapeType="1"/>
          </p:cNvSpPr>
          <p:nvPr/>
        </p:nvSpPr>
        <p:spPr bwMode="auto">
          <a:xfrm flipV="1">
            <a:off x="4303713" y="4021296"/>
            <a:ext cx="44208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8" name="Text Box 132">
            <a:extLst>
              <a:ext uri="{FF2B5EF4-FFF2-40B4-BE49-F238E27FC236}">
                <a16:creationId xmlns:a16="http://schemas.microsoft.com/office/drawing/2014/main" id="{3436BDFC-FEBD-4260-BDB3-93275AD8FA0F}"/>
              </a:ext>
            </a:extLst>
          </p:cNvPr>
          <p:cNvSpPr txBox="1">
            <a:spLocks noChangeArrowheads="1"/>
          </p:cNvSpPr>
          <p:nvPr/>
        </p:nvSpPr>
        <p:spPr bwMode="auto">
          <a:xfrm>
            <a:off x="4688532" y="302100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IR</a:t>
            </a:r>
          </a:p>
        </p:txBody>
      </p:sp>
      <p:sp>
        <p:nvSpPr>
          <p:cNvPr id="8" name="正方形/長方形 7">
            <a:extLst>
              <a:ext uri="{FF2B5EF4-FFF2-40B4-BE49-F238E27FC236}">
                <a16:creationId xmlns:a16="http://schemas.microsoft.com/office/drawing/2014/main" id="{A88217AB-9CEB-459E-B790-6EA9E76CA45A}"/>
              </a:ext>
            </a:extLst>
          </p:cNvPr>
          <p:cNvSpPr/>
          <p:nvPr/>
        </p:nvSpPr>
        <p:spPr>
          <a:xfrm>
            <a:off x="7704935" y="2915700"/>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79" name="Text Box 139"/>
          <p:cNvSpPr txBox="1">
            <a:spLocks noChangeArrowheads="1"/>
          </p:cNvSpPr>
          <p:nvPr/>
        </p:nvSpPr>
        <p:spPr bwMode="auto">
          <a:xfrm>
            <a:off x="7764885" y="286624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71" name="正方形/長方形 170">
            <a:extLst>
              <a:ext uri="{FF2B5EF4-FFF2-40B4-BE49-F238E27FC236}">
                <a16:creationId xmlns:a16="http://schemas.microsoft.com/office/drawing/2014/main" id="{F6E59983-5D74-4222-AB9D-9DF0B668A66A}"/>
              </a:ext>
            </a:extLst>
          </p:cNvPr>
          <p:cNvSpPr/>
          <p:nvPr/>
        </p:nvSpPr>
        <p:spPr>
          <a:xfrm>
            <a:off x="6821469" y="520297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Text Box 142">
            <a:extLst>
              <a:ext uri="{FF2B5EF4-FFF2-40B4-BE49-F238E27FC236}">
                <a16:creationId xmlns:a16="http://schemas.microsoft.com/office/drawing/2014/main" id="{90069E21-E1EB-4EFA-9419-C4D891973514}"/>
              </a:ext>
            </a:extLst>
          </p:cNvPr>
          <p:cNvSpPr txBox="1">
            <a:spLocks noChangeArrowheads="1"/>
          </p:cNvSpPr>
          <p:nvPr/>
        </p:nvSpPr>
        <p:spPr bwMode="auto">
          <a:xfrm>
            <a:off x="6799102" y="5149567"/>
            <a:ext cx="9729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regalu</a:t>
            </a:r>
            <a:endParaRPr lang="en-US" altLang="ja-JP" sz="1200" b="1" dirty="0"/>
          </a:p>
        </p:txBody>
      </p:sp>
      <p:sp>
        <p:nvSpPr>
          <p:cNvPr id="173" name="Line 145">
            <a:extLst>
              <a:ext uri="{FF2B5EF4-FFF2-40B4-BE49-F238E27FC236}">
                <a16:creationId xmlns:a16="http://schemas.microsoft.com/office/drawing/2014/main" id="{C084670E-6DD5-41EA-AEBE-29004CECA91F}"/>
              </a:ext>
            </a:extLst>
          </p:cNvPr>
          <p:cNvSpPr>
            <a:spLocks noChangeShapeType="1"/>
          </p:cNvSpPr>
          <p:nvPr/>
        </p:nvSpPr>
        <p:spPr bwMode="auto">
          <a:xfrm>
            <a:off x="7928769" y="574135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 name="Line 146">
            <a:extLst>
              <a:ext uri="{FF2B5EF4-FFF2-40B4-BE49-F238E27FC236}">
                <a16:creationId xmlns:a16="http://schemas.microsoft.com/office/drawing/2014/main" id="{B9F7236C-0EBB-45FF-9958-99F4D64DBECA}"/>
              </a:ext>
            </a:extLst>
          </p:cNvPr>
          <p:cNvSpPr>
            <a:spLocks noChangeShapeType="1"/>
          </p:cNvSpPr>
          <p:nvPr/>
        </p:nvSpPr>
        <p:spPr bwMode="auto">
          <a:xfrm flipH="1" flipV="1">
            <a:off x="7712869" y="5596891"/>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 name="Line 147">
            <a:extLst>
              <a:ext uri="{FF2B5EF4-FFF2-40B4-BE49-F238E27FC236}">
                <a16:creationId xmlns:a16="http://schemas.microsoft.com/office/drawing/2014/main" id="{FD324263-F0A2-4E9B-BCE6-58C77CA21646}"/>
              </a:ext>
            </a:extLst>
          </p:cNvPr>
          <p:cNvSpPr>
            <a:spLocks noChangeShapeType="1"/>
          </p:cNvSpPr>
          <p:nvPr/>
        </p:nvSpPr>
        <p:spPr bwMode="auto">
          <a:xfrm flipH="1">
            <a:off x="7712869" y="6173153"/>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 name="Line 148">
            <a:extLst>
              <a:ext uri="{FF2B5EF4-FFF2-40B4-BE49-F238E27FC236}">
                <a16:creationId xmlns:a16="http://schemas.microsoft.com/office/drawing/2014/main" id="{C1FF22A2-7EFD-4107-8B18-6D4CD915EA30}"/>
              </a:ext>
            </a:extLst>
          </p:cNvPr>
          <p:cNvSpPr>
            <a:spLocks noChangeShapeType="1"/>
          </p:cNvSpPr>
          <p:nvPr/>
        </p:nvSpPr>
        <p:spPr bwMode="auto">
          <a:xfrm>
            <a:off x="7712869" y="5596891"/>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7" name="Text Box 72">
            <a:extLst>
              <a:ext uri="{FF2B5EF4-FFF2-40B4-BE49-F238E27FC236}">
                <a16:creationId xmlns:a16="http://schemas.microsoft.com/office/drawing/2014/main" id="{474AAF60-81ED-4695-BA85-7DD210E85683}"/>
              </a:ext>
            </a:extLst>
          </p:cNvPr>
          <p:cNvSpPr txBox="1">
            <a:spLocks noChangeArrowheads="1"/>
          </p:cNvSpPr>
          <p:nvPr/>
        </p:nvSpPr>
        <p:spPr bwMode="auto">
          <a:xfrm>
            <a:off x="7605545" y="5614362"/>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78" name="Text Box 72">
            <a:extLst>
              <a:ext uri="{FF2B5EF4-FFF2-40B4-BE49-F238E27FC236}">
                <a16:creationId xmlns:a16="http://schemas.microsoft.com/office/drawing/2014/main" id="{8AEDF59F-63BA-4935-B217-9F49D0030DE0}"/>
              </a:ext>
            </a:extLst>
          </p:cNvPr>
          <p:cNvSpPr txBox="1">
            <a:spLocks noChangeArrowheads="1"/>
          </p:cNvSpPr>
          <p:nvPr/>
        </p:nvSpPr>
        <p:spPr bwMode="auto">
          <a:xfrm>
            <a:off x="7618619" y="5945347"/>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79" name="Line 101">
            <a:extLst>
              <a:ext uri="{FF2B5EF4-FFF2-40B4-BE49-F238E27FC236}">
                <a16:creationId xmlns:a16="http://schemas.microsoft.com/office/drawing/2014/main" id="{AE17682A-5476-4373-9F5E-87D84DDB8184}"/>
              </a:ext>
            </a:extLst>
          </p:cNvPr>
          <p:cNvSpPr>
            <a:spLocks noChangeShapeType="1"/>
          </p:cNvSpPr>
          <p:nvPr/>
        </p:nvSpPr>
        <p:spPr bwMode="auto">
          <a:xfrm flipV="1">
            <a:off x="7976427" y="5953396"/>
            <a:ext cx="310585" cy="469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80" name="直線矢印コネクタ 179">
            <a:extLst>
              <a:ext uri="{FF2B5EF4-FFF2-40B4-BE49-F238E27FC236}">
                <a16:creationId xmlns:a16="http://schemas.microsoft.com/office/drawing/2014/main" id="{7CDE810F-2E15-4A69-88F5-A4313350CBB9}"/>
              </a:ext>
            </a:extLst>
          </p:cNvPr>
          <p:cNvCxnSpPr>
            <a:cxnSpLocks/>
          </p:cNvCxnSpPr>
          <p:nvPr/>
        </p:nvCxnSpPr>
        <p:spPr>
          <a:xfrm flipH="1" flipV="1">
            <a:off x="7815284" y="6233337"/>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1" name="Text Box 155">
            <a:extLst>
              <a:ext uri="{FF2B5EF4-FFF2-40B4-BE49-F238E27FC236}">
                <a16:creationId xmlns:a16="http://schemas.microsoft.com/office/drawing/2014/main" id="{1C0CE3C5-3C16-4EDA-B8D8-392E390AAF04}"/>
              </a:ext>
            </a:extLst>
          </p:cNvPr>
          <p:cNvSpPr txBox="1">
            <a:spLocks noChangeArrowheads="1"/>
          </p:cNvSpPr>
          <p:nvPr/>
        </p:nvSpPr>
        <p:spPr bwMode="auto">
          <a:xfrm>
            <a:off x="7548698" y="6524026"/>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 if</a:t>
            </a:r>
          </a:p>
        </p:txBody>
      </p:sp>
      <p:sp>
        <p:nvSpPr>
          <p:cNvPr id="182" name="Line 100">
            <a:extLst>
              <a:ext uri="{FF2B5EF4-FFF2-40B4-BE49-F238E27FC236}">
                <a16:creationId xmlns:a16="http://schemas.microsoft.com/office/drawing/2014/main" id="{BBEFDBE6-D2E4-4ACA-8CC7-FAC0E02EAE59}"/>
              </a:ext>
            </a:extLst>
          </p:cNvPr>
          <p:cNvSpPr>
            <a:spLocks noChangeShapeType="1"/>
          </p:cNvSpPr>
          <p:nvPr/>
        </p:nvSpPr>
        <p:spPr bwMode="auto">
          <a:xfrm flipV="1">
            <a:off x="4970515" y="4204028"/>
            <a:ext cx="1002650" cy="380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 name="Line 50">
            <a:extLst>
              <a:ext uri="{FF2B5EF4-FFF2-40B4-BE49-F238E27FC236}">
                <a16:creationId xmlns:a16="http://schemas.microsoft.com/office/drawing/2014/main" id="{FA51A5DB-D316-4E32-AA36-E6974662D421}"/>
              </a:ext>
            </a:extLst>
          </p:cNvPr>
          <p:cNvSpPr>
            <a:spLocks noChangeShapeType="1"/>
          </p:cNvSpPr>
          <p:nvPr/>
        </p:nvSpPr>
        <p:spPr bwMode="auto">
          <a:xfrm flipV="1">
            <a:off x="7509266" y="2023006"/>
            <a:ext cx="450" cy="4132132"/>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8" name="Line 116">
            <a:extLst>
              <a:ext uri="{FF2B5EF4-FFF2-40B4-BE49-F238E27FC236}">
                <a16:creationId xmlns:a16="http://schemas.microsoft.com/office/drawing/2014/main" id="{3F00173C-D933-438C-85D6-70083DAF4E19}"/>
              </a:ext>
            </a:extLst>
          </p:cNvPr>
          <p:cNvSpPr>
            <a:spLocks noChangeShapeType="1"/>
          </p:cNvSpPr>
          <p:nvPr/>
        </p:nvSpPr>
        <p:spPr bwMode="auto">
          <a:xfrm flipH="1" flipV="1">
            <a:off x="9025005" y="2060571"/>
            <a:ext cx="0" cy="15716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Text Box 72">
            <a:extLst>
              <a:ext uri="{FF2B5EF4-FFF2-40B4-BE49-F238E27FC236}">
                <a16:creationId xmlns:a16="http://schemas.microsoft.com/office/drawing/2014/main" id="{883ADED0-EFD5-4F34-9D9A-877212A5E4F7}"/>
              </a:ext>
            </a:extLst>
          </p:cNvPr>
          <p:cNvSpPr txBox="1">
            <a:spLocks noChangeArrowheads="1"/>
          </p:cNvSpPr>
          <p:nvPr/>
        </p:nvSpPr>
        <p:spPr bwMode="auto">
          <a:xfrm>
            <a:off x="8870198" y="179290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2</a:t>
            </a:r>
            <a:endParaRPr lang="ja-JP" altLang="en-US" b="1" dirty="0"/>
          </a:p>
        </p:txBody>
      </p:sp>
      <p:cxnSp>
        <p:nvCxnSpPr>
          <p:cNvPr id="190" name="直線矢印コネクタ 189">
            <a:extLst>
              <a:ext uri="{FF2B5EF4-FFF2-40B4-BE49-F238E27FC236}">
                <a16:creationId xmlns:a16="http://schemas.microsoft.com/office/drawing/2014/main" id="{42307219-55AC-4FEC-8E38-4BF96FCB46DC}"/>
              </a:ext>
            </a:extLst>
          </p:cNvPr>
          <p:cNvCxnSpPr>
            <a:cxnSpLocks/>
          </p:cNvCxnSpPr>
          <p:nvPr/>
        </p:nvCxnSpPr>
        <p:spPr>
          <a:xfrm flipH="1">
            <a:off x="9004342" y="2213856"/>
            <a:ext cx="1600949" cy="1312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1" name="Text Box 142">
            <a:extLst>
              <a:ext uri="{FF2B5EF4-FFF2-40B4-BE49-F238E27FC236}">
                <a16:creationId xmlns:a16="http://schemas.microsoft.com/office/drawing/2014/main" id="{ACC7D9EB-15A3-40A1-9890-129E55A9ABAD}"/>
              </a:ext>
            </a:extLst>
          </p:cNvPr>
          <p:cNvSpPr txBox="1">
            <a:spLocks noChangeArrowheads="1"/>
          </p:cNvSpPr>
          <p:nvPr/>
        </p:nvSpPr>
        <p:spPr bwMode="auto">
          <a:xfrm>
            <a:off x="10645557" y="206057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b="1" dirty="0"/>
              <a:t>４</a:t>
            </a:r>
            <a:endParaRPr lang="en-US" altLang="ja-JP" sz="1200" b="1" dirty="0"/>
          </a:p>
        </p:txBody>
      </p:sp>
      <p:cxnSp>
        <p:nvCxnSpPr>
          <p:cNvPr id="12" name="直線矢印コネクタ 11">
            <a:extLst>
              <a:ext uri="{FF2B5EF4-FFF2-40B4-BE49-F238E27FC236}">
                <a16:creationId xmlns:a16="http://schemas.microsoft.com/office/drawing/2014/main" id="{8F657B38-BA0F-4CCE-9C99-3D5B60F18C05}"/>
              </a:ext>
            </a:extLst>
          </p:cNvPr>
          <p:cNvCxnSpPr/>
          <p:nvPr/>
        </p:nvCxnSpPr>
        <p:spPr>
          <a:xfrm flipH="1">
            <a:off x="5009852" y="4874777"/>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2" name="Text Box 162">
            <a:extLst>
              <a:ext uri="{FF2B5EF4-FFF2-40B4-BE49-F238E27FC236}">
                <a16:creationId xmlns:a16="http://schemas.microsoft.com/office/drawing/2014/main" id="{480C3100-DA3B-4191-B212-A7801954CCA0}"/>
              </a:ext>
            </a:extLst>
          </p:cNvPr>
          <p:cNvSpPr txBox="1">
            <a:spLocks noChangeArrowheads="1"/>
          </p:cNvSpPr>
          <p:nvPr/>
        </p:nvSpPr>
        <p:spPr bwMode="auto">
          <a:xfrm>
            <a:off x="5300018" y="4683936"/>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irwe</a:t>
            </a:r>
            <a:endParaRPr lang="en-US" altLang="ja-JP" sz="1200" b="1" dirty="0"/>
          </a:p>
        </p:txBody>
      </p:sp>
      <p:cxnSp>
        <p:nvCxnSpPr>
          <p:cNvPr id="15" name="直線矢印コネクタ 14">
            <a:extLst>
              <a:ext uri="{FF2B5EF4-FFF2-40B4-BE49-F238E27FC236}">
                <a16:creationId xmlns:a16="http://schemas.microsoft.com/office/drawing/2014/main" id="{62C7E00B-63C9-48FE-A2D1-0B2675FCBB2A}"/>
              </a:ext>
            </a:extLst>
          </p:cNvPr>
          <p:cNvCxnSpPr>
            <a:cxnSpLocks/>
          </p:cNvCxnSpPr>
          <p:nvPr/>
        </p:nvCxnSpPr>
        <p:spPr>
          <a:xfrm flipH="1" flipV="1">
            <a:off x="8344679" y="2972878"/>
            <a:ext cx="1291213" cy="306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3" name="Text Box 162">
            <a:extLst>
              <a:ext uri="{FF2B5EF4-FFF2-40B4-BE49-F238E27FC236}">
                <a16:creationId xmlns:a16="http://schemas.microsoft.com/office/drawing/2014/main" id="{4763403F-F395-4F3A-B7BE-BE7CAD6FF534}"/>
              </a:ext>
            </a:extLst>
          </p:cNvPr>
          <p:cNvSpPr txBox="1">
            <a:spLocks noChangeArrowheads="1"/>
          </p:cNvSpPr>
          <p:nvPr/>
        </p:nvSpPr>
        <p:spPr bwMode="auto">
          <a:xfrm>
            <a:off x="9705192" y="287051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regwe</a:t>
            </a:r>
            <a:endParaRPr lang="en-US" altLang="ja-JP" sz="1200" b="1" dirty="0"/>
          </a:p>
        </p:txBody>
      </p:sp>
      <p:cxnSp>
        <p:nvCxnSpPr>
          <p:cNvPr id="194" name="直線矢印コネクタ 193">
            <a:extLst>
              <a:ext uri="{FF2B5EF4-FFF2-40B4-BE49-F238E27FC236}">
                <a16:creationId xmlns:a16="http://schemas.microsoft.com/office/drawing/2014/main" id="{8E0F275E-6325-4162-A033-A8C02C40F4C4}"/>
              </a:ext>
            </a:extLst>
          </p:cNvPr>
          <p:cNvCxnSpPr/>
          <p:nvPr/>
        </p:nvCxnSpPr>
        <p:spPr>
          <a:xfrm flipH="1">
            <a:off x="6407004" y="5320333"/>
            <a:ext cx="387644"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95" name="Text Box 162">
            <a:extLst>
              <a:ext uri="{FF2B5EF4-FFF2-40B4-BE49-F238E27FC236}">
                <a16:creationId xmlns:a16="http://schemas.microsoft.com/office/drawing/2014/main" id="{732D2DD4-D7AC-4FFC-92DF-14F7CFE4200F}"/>
              </a:ext>
            </a:extLst>
          </p:cNvPr>
          <p:cNvSpPr txBox="1">
            <a:spLocks noChangeArrowheads="1"/>
          </p:cNvSpPr>
          <p:nvPr/>
        </p:nvSpPr>
        <p:spPr bwMode="auto">
          <a:xfrm>
            <a:off x="5729086" y="515859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regaluwe</a:t>
            </a:r>
            <a:endParaRPr lang="en-US" altLang="ja-JP" sz="1200" b="1" dirty="0"/>
          </a:p>
        </p:txBody>
      </p:sp>
      <p:cxnSp>
        <p:nvCxnSpPr>
          <p:cNvPr id="196" name="直線矢印コネクタ 195">
            <a:extLst>
              <a:ext uri="{FF2B5EF4-FFF2-40B4-BE49-F238E27FC236}">
                <a16:creationId xmlns:a16="http://schemas.microsoft.com/office/drawing/2014/main" id="{1787CF5A-F8B2-4E35-9422-330F25BBEF16}"/>
              </a:ext>
            </a:extLst>
          </p:cNvPr>
          <p:cNvCxnSpPr/>
          <p:nvPr/>
        </p:nvCxnSpPr>
        <p:spPr>
          <a:xfrm flipH="1">
            <a:off x="3229698" y="2617942"/>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7" name="Text Box 162">
            <a:extLst>
              <a:ext uri="{FF2B5EF4-FFF2-40B4-BE49-F238E27FC236}">
                <a16:creationId xmlns:a16="http://schemas.microsoft.com/office/drawing/2014/main" id="{96C1F490-695E-4511-8BE4-1147D028FFCC}"/>
              </a:ext>
            </a:extLst>
          </p:cNvPr>
          <p:cNvSpPr txBox="1">
            <a:spLocks noChangeArrowheads="1"/>
          </p:cNvSpPr>
          <p:nvPr/>
        </p:nvSpPr>
        <p:spPr bwMode="auto">
          <a:xfrm>
            <a:off x="3519864" y="242710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pcwe</a:t>
            </a:r>
            <a:endParaRPr lang="en-US" altLang="ja-JP" sz="1200" b="1" dirty="0"/>
          </a:p>
        </p:txBody>
      </p:sp>
      <p:sp>
        <p:nvSpPr>
          <p:cNvPr id="170" name="テキスト ボックス 169">
            <a:extLst>
              <a:ext uri="{FF2B5EF4-FFF2-40B4-BE49-F238E27FC236}">
                <a16:creationId xmlns:a16="http://schemas.microsoft.com/office/drawing/2014/main" id="{1F074BC1-28E1-4213-A238-304BF12F5587}"/>
              </a:ext>
            </a:extLst>
          </p:cNvPr>
          <p:cNvSpPr txBox="1"/>
          <p:nvPr/>
        </p:nvSpPr>
        <p:spPr>
          <a:xfrm>
            <a:off x="189029" y="-40415"/>
            <a:ext cx="4288353" cy="584775"/>
          </a:xfrm>
          <a:prstGeom prst="rect">
            <a:avLst/>
          </a:prstGeom>
          <a:noFill/>
        </p:spPr>
        <p:txBody>
          <a:bodyPr wrap="none" rtlCol="0">
            <a:spAutoFit/>
          </a:bodyPr>
          <a:lstStyle/>
          <a:p>
            <a:r>
              <a:rPr lang="ja-JP" altLang="en-US" sz="3200" dirty="0"/>
              <a:t>イミーディエイト</a:t>
            </a:r>
            <a:r>
              <a:rPr kumimoji="1" lang="ja-JP" altLang="en-US" sz="3200" dirty="0"/>
              <a:t>命令</a:t>
            </a:r>
          </a:p>
        </p:txBody>
      </p:sp>
    </p:spTree>
    <p:extLst>
      <p:ext uri="{BB962C8B-B14F-4D97-AF65-F5344CB8AC3E}">
        <p14:creationId xmlns:p14="http://schemas.microsoft.com/office/powerpoint/2010/main" val="10974345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楕円 3">
            <a:extLst>
              <a:ext uri="{FF2B5EF4-FFF2-40B4-BE49-F238E27FC236}">
                <a16:creationId xmlns:a16="http://schemas.microsoft.com/office/drawing/2014/main" id="{7D472872-30EA-4BE7-94E5-2E9889EEA1A7}"/>
              </a:ext>
            </a:extLst>
          </p:cNvPr>
          <p:cNvSpPr/>
          <p:nvPr/>
        </p:nvSpPr>
        <p:spPr>
          <a:xfrm>
            <a:off x="4471035" y="411480"/>
            <a:ext cx="144018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FETCH</a:t>
            </a:r>
            <a:endParaRPr kumimoji="1" lang="ja-JP" altLang="en-US" dirty="0">
              <a:solidFill>
                <a:schemeClr val="tx1"/>
              </a:solidFill>
            </a:endParaRPr>
          </a:p>
        </p:txBody>
      </p:sp>
      <p:sp>
        <p:nvSpPr>
          <p:cNvPr id="5" name="楕円 4">
            <a:extLst>
              <a:ext uri="{FF2B5EF4-FFF2-40B4-BE49-F238E27FC236}">
                <a16:creationId xmlns:a16="http://schemas.microsoft.com/office/drawing/2014/main" id="{9AD4E3A0-3541-417D-AA89-3AAE46A3F042}"/>
              </a:ext>
            </a:extLst>
          </p:cNvPr>
          <p:cNvSpPr/>
          <p:nvPr/>
        </p:nvSpPr>
        <p:spPr>
          <a:xfrm>
            <a:off x="4392930" y="1920240"/>
            <a:ext cx="1596390" cy="982980"/>
          </a:xfrm>
          <a:prstGeom prst="ellipse">
            <a:avLst/>
          </a:prstGeom>
          <a:solidFill>
            <a:schemeClr val="accent4">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DECODE</a:t>
            </a:r>
            <a:endParaRPr kumimoji="1" lang="ja-JP" altLang="en-US" dirty="0">
              <a:solidFill>
                <a:schemeClr val="tx1"/>
              </a:solidFill>
            </a:endParaRPr>
          </a:p>
        </p:txBody>
      </p:sp>
      <p:sp>
        <p:nvSpPr>
          <p:cNvPr id="6" name="楕円 5">
            <a:extLst>
              <a:ext uri="{FF2B5EF4-FFF2-40B4-BE49-F238E27FC236}">
                <a16:creationId xmlns:a16="http://schemas.microsoft.com/office/drawing/2014/main" id="{92B2E271-B0F4-44DA-AB61-B2A9986DABCF}"/>
              </a:ext>
            </a:extLst>
          </p:cNvPr>
          <p:cNvSpPr/>
          <p:nvPr/>
        </p:nvSpPr>
        <p:spPr>
          <a:xfrm>
            <a:off x="2979420" y="3592830"/>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MEMADR</a:t>
            </a:r>
            <a:endParaRPr kumimoji="1" lang="ja-JP" altLang="en-US" dirty="0">
              <a:solidFill>
                <a:schemeClr val="tx1"/>
              </a:solidFill>
            </a:endParaRPr>
          </a:p>
        </p:txBody>
      </p:sp>
      <p:sp>
        <p:nvSpPr>
          <p:cNvPr id="8" name="楕円 7">
            <a:extLst>
              <a:ext uri="{FF2B5EF4-FFF2-40B4-BE49-F238E27FC236}">
                <a16:creationId xmlns:a16="http://schemas.microsoft.com/office/drawing/2014/main" id="{5A9BC8E6-4055-4543-A350-0C98611D3D56}"/>
              </a:ext>
            </a:extLst>
          </p:cNvPr>
          <p:cNvSpPr/>
          <p:nvPr/>
        </p:nvSpPr>
        <p:spPr>
          <a:xfrm>
            <a:off x="6755130" y="3592830"/>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EXE</a:t>
            </a:r>
            <a:endParaRPr kumimoji="1" lang="ja-JP" altLang="en-US" dirty="0">
              <a:solidFill>
                <a:schemeClr val="tx1"/>
              </a:solidFill>
            </a:endParaRPr>
          </a:p>
        </p:txBody>
      </p:sp>
      <p:sp>
        <p:nvSpPr>
          <p:cNvPr id="12" name="楕円 11">
            <a:extLst>
              <a:ext uri="{FF2B5EF4-FFF2-40B4-BE49-F238E27FC236}">
                <a16:creationId xmlns:a16="http://schemas.microsoft.com/office/drawing/2014/main" id="{967EA1D1-EAAD-49B5-88AB-9D993A555648}"/>
              </a:ext>
            </a:extLst>
          </p:cNvPr>
          <p:cNvSpPr/>
          <p:nvPr/>
        </p:nvSpPr>
        <p:spPr>
          <a:xfrm>
            <a:off x="2979420" y="5204462"/>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MEM</a:t>
            </a:r>
            <a:endParaRPr kumimoji="1" lang="ja-JP" altLang="en-US" dirty="0">
              <a:solidFill>
                <a:schemeClr val="tx1"/>
              </a:solidFill>
            </a:endParaRPr>
          </a:p>
        </p:txBody>
      </p:sp>
      <p:cxnSp>
        <p:nvCxnSpPr>
          <p:cNvPr id="14" name="直線矢印コネクタ 13">
            <a:extLst>
              <a:ext uri="{FF2B5EF4-FFF2-40B4-BE49-F238E27FC236}">
                <a16:creationId xmlns:a16="http://schemas.microsoft.com/office/drawing/2014/main" id="{CE9BE25F-5230-484B-A1B3-147A68B1F79D}"/>
              </a:ext>
            </a:extLst>
          </p:cNvPr>
          <p:cNvCxnSpPr>
            <a:stCxn id="4" idx="4"/>
            <a:endCxn id="5" idx="0"/>
          </p:cNvCxnSpPr>
          <p:nvPr/>
        </p:nvCxnSpPr>
        <p:spPr>
          <a:xfrm>
            <a:off x="5191125" y="1394460"/>
            <a:ext cx="0" cy="5257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D6E7BC40-5DE3-4B3D-A02E-B252D57171B1}"/>
              </a:ext>
            </a:extLst>
          </p:cNvPr>
          <p:cNvCxnSpPr>
            <a:stCxn id="5" idx="3"/>
            <a:endCxn id="6" idx="7"/>
          </p:cNvCxnSpPr>
          <p:nvPr/>
        </p:nvCxnSpPr>
        <p:spPr>
          <a:xfrm flipH="1">
            <a:off x="3990804" y="2759266"/>
            <a:ext cx="635912" cy="9775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80FFC4C5-9F26-4ED3-87FE-B99939289895}"/>
              </a:ext>
            </a:extLst>
          </p:cNvPr>
          <p:cNvCxnSpPr>
            <a:stCxn id="6" idx="4"/>
            <a:endCxn id="12" idx="0"/>
          </p:cNvCxnSpPr>
          <p:nvPr/>
        </p:nvCxnSpPr>
        <p:spPr>
          <a:xfrm>
            <a:off x="3571875" y="4575810"/>
            <a:ext cx="0" cy="6286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4D0E694D-AC1F-4D9A-AA66-250A14F82140}"/>
              </a:ext>
            </a:extLst>
          </p:cNvPr>
          <p:cNvCxnSpPr>
            <a:stCxn id="12" idx="1"/>
          </p:cNvCxnSpPr>
          <p:nvPr/>
        </p:nvCxnSpPr>
        <p:spPr>
          <a:xfrm flipH="1" flipV="1">
            <a:off x="2137410" y="2903220"/>
            <a:ext cx="1015536" cy="24451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2597FA63-F44A-4DE6-9155-DD1DF732CFCD}"/>
              </a:ext>
            </a:extLst>
          </p:cNvPr>
          <p:cNvCxnSpPr>
            <a:endCxn id="4" idx="3"/>
          </p:cNvCxnSpPr>
          <p:nvPr/>
        </p:nvCxnSpPr>
        <p:spPr>
          <a:xfrm flipV="1">
            <a:off x="2125980" y="1250506"/>
            <a:ext cx="2555964" cy="16527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9466D30D-13E1-4CD7-A730-7C54E2C6503E}"/>
              </a:ext>
            </a:extLst>
          </p:cNvPr>
          <p:cNvCxnSpPr>
            <a:stCxn id="5" idx="5"/>
            <a:endCxn id="8" idx="1"/>
          </p:cNvCxnSpPr>
          <p:nvPr/>
        </p:nvCxnSpPr>
        <p:spPr>
          <a:xfrm>
            <a:off x="5755534" y="2759266"/>
            <a:ext cx="1173122" cy="9775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DBCDB383-9DB6-49AC-AD82-83C0CDD78101}"/>
              </a:ext>
            </a:extLst>
          </p:cNvPr>
          <p:cNvCxnSpPr>
            <a:stCxn id="8" idx="0"/>
            <a:endCxn id="4" idx="5"/>
          </p:cNvCxnSpPr>
          <p:nvPr/>
        </p:nvCxnSpPr>
        <p:spPr>
          <a:xfrm flipH="1" flipV="1">
            <a:off x="5700306" y="1250506"/>
            <a:ext cx="1647279" cy="23423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983473A2-E6CB-4050-8CC4-AB4DC78613B5}"/>
              </a:ext>
            </a:extLst>
          </p:cNvPr>
          <p:cNvSpPr txBox="1"/>
          <p:nvPr/>
        </p:nvSpPr>
        <p:spPr>
          <a:xfrm>
            <a:off x="128072" y="119092"/>
            <a:ext cx="4698722" cy="584775"/>
          </a:xfrm>
          <a:prstGeom prst="rect">
            <a:avLst/>
          </a:prstGeom>
          <a:noFill/>
        </p:spPr>
        <p:txBody>
          <a:bodyPr wrap="none" rtlCol="0">
            <a:spAutoFit/>
          </a:bodyPr>
          <a:lstStyle/>
          <a:p>
            <a:r>
              <a:rPr lang="ja-JP" altLang="en-US" sz="3200" dirty="0"/>
              <a:t>分岐命令の命令デコード</a:t>
            </a:r>
            <a:endParaRPr kumimoji="1" lang="ja-JP" altLang="en-US" sz="3200" dirty="0"/>
          </a:p>
        </p:txBody>
      </p:sp>
      <p:sp>
        <p:nvSpPr>
          <p:cNvPr id="15" name="テキスト ボックス 14">
            <a:extLst>
              <a:ext uri="{FF2B5EF4-FFF2-40B4-BE49-F238E27FC236}">
                <a16:creationId xmlns:a16="http://schemas.microsoft.com/office/drawing/2014/main" id="{0F45A53B-242F-4AFF-B824-4A9D7ED3BC78}"/>
              </a:ext>
            </a:extLst>
          </p:cNvPr>
          <p:cNvSpPr txBox="1"/>
          <p:nvPr/>
        </p:nvSpPr>
        <p:spPr>
          <a:xfrm>
            <a:off x="7495908" y="364688"/>
            <a:ext cx="3629291" cy="2031325"/>
          </a:xfrm>
          <a:prstGeom prst="rect">
            <a:avLst/>
          </a:prstGeom>
          <a:noFill/>
        </p:spPr>
        <p:txBody>
          <a:bodyPr wrap="square" rtlCol="0">
            <a:spAutoFit/>
          </a:bodyPr>
          <a:lstStyle/>
          <a:p>
            <a:r>
              <a:rPr lang="en-US" altLang="ja-JP" dirty="0" err="1"/>
              <a:t>regwe</a:t>
            </a:r>
            <a:r>
              <a:rPr lang="en-US" altLang="ja-JP" dirty="0"/>
              <a:t>=1: </a:t>
            </a:r>
            <a:r>
              <a:rPr lang="ja-JP" altLang="en-US" dirty="0"/>
              <a:t>レジスタファイルからレジスタを読み出し</a:t>
            </a:r>
            <a:endParaRPr lang="en-US" altLang="ja-JP" dirty="0"/>
          </a:p>
          <a:p>
            <a:endParaRPr lang="en-US" altLang="ja-JP" dirty="0"/>
          </a:p>
          <a:p>
            <a:r>
              <a:rPr lang="en-US" altLang="ja-JP" dirty="0" err="1"/>
              <a:t>pcwe</a:t>
            </a:r>
            <a:r>
              <a:rPr lang="en-US" altLang="ja-JP" dirty="0"/>
              <a:t>=</a:t>
            </a:r>
            <a:r>
              <a:rPr lang="ja-JP" altLang="en-US" dirty="0"/>
              <a:t>０</a:t>
            </a:r>
            <a:r>
              <a:rPr lang="en-US" altLang="ja-JP" dirty="0"/>
              <a:t>: pc</a:t>
            </a:r>
            <a:r>
              <a:rPr lang="ja-JP" altLang="en-US" dirty="0"/>
              <a:t>に書き込みをしない</a:t>
            </a:r>
            <a:endParaRPr lang="en-US" altLang="ja-JP" dirty="0"/>
          </a:p>
          <a:p>
            <a:endParaRPr kumimoji="1" lang="en-US" altLang="ja-JP" dirty="0"/>
          </a:p>
          <a:p>
            <a:r>
              <a:rPr kumimoji="1" lang="ja-JP" altLang="en-US" dirty="0"/>
              <a:t>他の命令と違って、分岐命令は</a:t>
            </a:r>
            <a:r>
              <a:rPr kumimoji="1" lang="en-US" altLang="ja-JP" dirty="0"/>
              <a:t>DECODE</a:t>
            </a:r>
            <a:r>
              <a:rPr kumimoji="1" lang="ja-JP" altLang="en-US" dirty="0"/>
              <a:t>では</a:t>
            </a:r>
            <a:r>
              <a:rPr kumimoji="1" lang="en-US" altLang="ja-JP" dirty="0"/>
              <a:t>pc</a:t>
            </a:r>
            <a:r>
              <a:rPr kumimoji="1" lang="ja-JP" altLang="en-US" dirty="0"/>
              <a:t>を変更しない</a:t>
            </a:r>
          </a:p>
        </p:txBody>
      </p:sp>
      <p:sp>
        <p:nvSpPr>
          <p:cNvPr id="2" name="テキスト ボックス 1">
            <a:extLst>
              <a:ext uri="{FF2B5EF4-FFF2-40B4-BE49-F238E27FC236}">
                <a16:creationId xmlns:a16="http://schemas.microsoft.com/office/drawing/2014/main" id="{2CF5FEE8-15D6-4245-8453-E66FA0CB8C48}"/>
              </a:ext>
            </a:extLst>
          </p:cNvPr>
          <p:cNvSpPr txBox="1"/>
          <p:nvPr/>
        </p:nvSpPr>
        <p:spPr>
          <a:xfrm>
            <a:off x="3152946" y="3120390"/>
            <a:ext cx="780983" cy="369332"/>
          </a:xfrm>
          <a:prstGeom prst="rect">
            <a:avLst/>
          </a:prstGeom>
          <a:noFill/>
        </p:spPr>
        <p:txBody>
          <a:bodyPr wrap="none" rtlCol="0">
            <a:spAutoFit/>
          </a:bodyPr>
          <a:lstStyle/>
          <a:p>
            <a:r>
              <a:rPr kumimoji="1" lang="en-US" altLang="ja-JP" dirty="0" err="1"/>
              <a:t>lw,sw</a:t>
            </a:r>
            <a:endParaRPr kumimoji="1" lang="ja-JP" altLang="en-US" dirty="0"/>
          </a:p>
        </p:txBody>
      </p:sp>
      <p:sp>
        <p:nvSpPr>
          <p:cNvPr id="17" name="テキスト ボックス 16">
            <a:extLst>
              <a:ext uri="{FF2B5EF4-FFF2-40B4-BE49-F238E27FC236}">
                <a16:creationId xmlns:a16="http://schemas.microsoft.com/office/drawing/2014/main" id="{0B459AAB-07CD-49DD-B5F9-5D9EF287C6D1}"/>
              </a:ext>
            </a:extLst>
          </p:cNvPr>
          <p:cNvSpPr txBox="1"/>
          <p:nvPr/>
        </p:nvSpPr>
        <p:spPr>
          <a:xfrm>
            <a:off x="5562890" y="3399056"/>
            <a:ext cx="1107996" cy="369332"/>
          </a:xfrm>
          <a:prstGeom prst="rect">
            <a:avLst/>
          </a:prstGeom>
          <a:noFill/>
        </p:spPr>
        <p:txBody>
          <a:bodyPr wrap="none" rtlCol="0">
            <a:spAutoFit/>
          </a:bodyPr>
          <a:lstStyle/>
          <a:p>
            <a:r>
              <a:rPr kumimoji="1" lang="ja-JP" altLang="en-US" dirty="0"/>
              <a:t>それ以外</a:t>
            </a:r>
          </a:p>
        </p:txBody>
      </p:sp>
    </p:spTree>
    <p:extLst>
      <p:ext uri="{BB962C8B-B14F-4D97-AF65-F5344CB8AC3E}">
        <p14:creationId xmlns:p14="http://schemas.microsoft.com/office/powerpoint/2010/main" val="3158841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4703F6-033A-482F-A967-F7E3390F4ED7}"/>
              </a:ext>
            </a:extLst>
          </p:cNvPr>
          <p:cNvSpPr>
            <a:spLocks noGrp="1"/>
          </p:cNvSpPr>
          <p:nvPr>
            <p:ph type="title"/>
          </p:nvPr>
        </p:nvSpPr>
        <p:spPr/>
        <p:txBody>
          <a:bodyPr/>
          <a:lstStyle/>
          <a:p>
            <a:r>
              <a:rPr lang="ja-JP" altLang="en-US" dirty="0"/>
              <a:t>本日の予定</a:t>
            </a:r>
            <a:endParaRPr kumimoji="1" lang="ja-JP" altLang="en-US" dirty="0"/>
          </a:p>
        </p:txBody>
      </p:sp>
      <p:sp>
        <p:nvSpPr>
          <p:cNvPr id="3" name="コンテンツ プレースホルダー 2">
            <a:extLst>
              <a:ext uri="{FF2B5EF4-FFF2-40B4-BE49-F238E27FC236}">
                <a16:creationId xmlns:a16="http://schemas.microsoft.com/office/drawing/2014/main" id="{A69B8ADA-DD4B-433A-8B60-FCDBCE0EFCF4}"/>
              </a:ext>
            </a:extLst>
          </p:cNvPr>
          <p:cNvSpPr>
            <a:spLocks noGrp="1"/>
          </p:cNvSpPr>
          <p:nvPr>
            <p:ph idx="1"/>
          </p:nvPr>
        </p:nvSpPr>
        <p:spPr/>
        <p:txBody>
          <a:bodyPr/>
          <a:lstStyle/>
          <a:p>
            <a:r>
              <a:rPr lang="en-US" altLang="ja-JP" dirty="0"/>
              <a:t>RISC-V</a:t>
            </a:r>
            <a:r>
              <a:rPr lang="ja-JP" altLang="en-US" dirty="0"/>
              <a:t>の命令セット</a:t>
            </a:r>
            <a:endParaRPr lang="en-US" altLang="ja-JP" dirty="0"/>
          </a:p>
          <a:p>
            <a:r>
              <a:rPr kumimoji="1" lang="ja-JP" altLang="en-US" dirty="0"/>
              <a:t>シングルサイクルマイクロアーキテクチャ</a:t>
            </a:r>
            <a:endParaRPr kumimoji="1" lang="en-US" altLang="ja-JP" dirty="0"/>
          </a:p>
          <a:p>
            <a:r>
              <a:rPr lang="ja-JP" altLang="en-US" dirty="0"/>
              <a:t>マルチサイクルマイクロアーキテクチャ</a:t>
            </a:r>
            <a:endParaRPr lang="en-US" altLang="ja-JP" dirty="0"/>
          </a:p>
          <a:p>
            <a:pPr lvl="1"/>
            <a:r>
              <a:rPr lang="ja-JP" altLang="en-US" dirty="0"/>
              <a:t>データパスの構成</a:t>
            </a:r>
            <a:endParaRPr lang="en-US" altLang="ja-JP" dirty="0"/>
          </a:p>
          <a:p>
            <a:pPr lvl="1"/>
            <a:r>
              <a:rPr lang="ja-JP" altLang="en-US" dirty="0"/>
              <a:t>状態遷移による制御</a:t>
            </a:r>
            <a:endParaRPr lang="en-US" altLang="ja-JP" dirty="0"/>
          </a:p>
          <a:p>
            <a:pPr lvl="1"/>
            <a:r>
              <a:rPr lang="ja-JP" altLang="en-US" dirty="0"/>
              <a:t>シングルサイクルとの比較</a:t>
            </a:r>
            <a:endParaRPr lang="en-US" altLang="ja-JP" dirty="0"/>
          </a:p>
          <a:p>
            <a:r>
              <a:rPr kumimoji="1" lang="ja-JP" altLang="en-US" dirty="0"/>
              <a:t>パイプライン処理</a:t>
            </a:r>
            <a:endParaRPr kumimoji="1" lang="en-US" altLang="ja-JP" dirty="0"/>
          </a:p>
          <a:p>
            <a:r>
              <a:rPr kumimoji="1" lang="ja-JP" altLang="en-US" dirty="0"/>
              <a:t>高速化テクニック</a:t>
            </a:r>
          </a:p>
        </p:txBody>
      </p:sp>
    </p:spTree>
    <p:extLst>
      <p:ext uri="{BB962C8B-B14F-4D97-AF65-F5344CB8AC3E}">
        <p14:creationId xmlns:p14="http://schemas.microsoft.com/office/powerpoint/2010/main" val="17335204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正方形/長方形 168">
            <a:extLst>
              <a:ext uri="{FF2B5EF4-FFF2-40B4-BE49-F238E27FC236}">
                <a16:creationId xmlns:a16="http://schemas.microsoft.com/office/drawing/2014/main" id="{6512D155-BBF3-461A-9ADC-5B8349CC2C32}"/>
              </a:ext>
            </a:extLst>
          </p:cNvPr>
          <p:cNvSpPr/>
          <p:nvPr/>
        </p:nvSpPr>
        <p:spPr>
          <a:xfrm>
            <a:off x="8588968" y="290109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16" name="Line 76"/>
          <p:cNvSpPr>
            <a:spLocks noChangeShapeType="1"/>
          </p:cNvSpPr>
          <p:nvPr/>
        </p:nvSpPr>
        <p:spPr bwMode="auto">
          <a:xfrm flipV="1">
            <a:off x="1577604" y="2561292"/>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2" name="Line 2"/>
          <p:cNvSpPr>
            <a:spLocks noChangeShapeType="1"/>
          </p:cNvSpPr>
          <p:nvPr/>
        </p:nvSpPr>
        <p:spPr bwMode="auto">
          <a:xfrm flipH="1" flipV="1">
            <a:off x="8065737" y="2060571"/>
            <a:ext cx="0" cy="8473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112643" name="Line 3"/>
          <p:cNvSpPr>
            <a:spLocks noChangeShapeType="1"/>
          </p:cNvSpPr>
          <p:nvPr/>
        </p:nvSpPr>
        <p:spPr bwMode="auto">
          <a:xfrm flipH="1" flipV="1">
            <a:off x="8902701" y="1700213"/>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8470901" y="476250"/>
            <a:ext cx="0" cy="5032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7246939" y="476250"/>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7246939"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7246939" y="458406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8255001" y="436816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8300086" y="51571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8300086" y="53730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8300086" y="55889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8300086" y="62499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8300086" y="58166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9464359" y="648589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7967664"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8759826"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7680326"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8328026" y="981075"/>
            <a:ext cx="3433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7970839"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8711249" y="5837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8550911" y="6500970"/>
            <a:ext cx="0" cy="373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8514399" y="63214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8587424" y="63214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flipH="1">
            <a:off x="9503914" y="6500970"/>
            <a:ext cx="709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b="1" dirty="0"/>
              <a:t>we</a:t>
            </a:r>
          </a:p>
        </p:txBody>
      </p:sp>
      <p:grpSp>
        <p:nvGrpSpPr>
          <p:cNvPr id="112678" name="Group 38"/>
          <p:cNvGrpSpPr>
            <a:grpSpLocks/>
          </p:cNvGrpSpPr>
          <p:nvPr/>
        </p:nvGrpSpPr>
        <p:grpSpPr bwMode="auto">
          <a:xfrm>
            <a:off x="7894639" y="328707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8039101" y="415067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8399464" y="394112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8615364" y="436816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flipH="1">
            <a:off x="7234235" y="2441367"/>
            <a:ext cx="12703" cy="337205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8039101"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0" name="Line 60"/>
          <p:cNvSpPr>
            <a:spLocks noChangeShapeType="1"/>
          </p:cNvSpPr>
          <p:nvPr/>
        </p:nvSpPr>
        <p:spPr bwMode="auto">
          <a:xfrm>
            <a:off x="2737653" y="6169956"/>
            <a:ext cx="4988291" cy="968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2" name="Rectangle 62"/>
          <p:cNvSpPr>
            <a:spLocks noChangeArrowheads="1"/>
          </p:cNvSpPr>
          <p:nvPr/>
        </p:nvSpPr>
        <p:spPr bwMode="auto">
          <a:xfrm>
            <a:off x="2249117" y="2351742"/>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2249117" y="2496204"/>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2249117" y="2567642"/>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2465017" y="2345392"/>
            <a:ext cx="51007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flipH="1">
            <a:off x="2755900" y="2708275"/>
            <a:ext cx="14875" cy="3446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9" name="Line 79"/>
          <p:cNvSpPr>
            <a:spLocks noChangeShapeType="1"/>
          </p:cNvSpPr>
          <p:nvPr/>
        </p:nvSpPr>
        <p:spPr bwMode="auto">
          <a:xfrm flipV="1">
            <a:off x="4303713" y="4007802"/>
            <a:ext cx="1" cy="1066801"/>
          </a:xfrm>
          <a:prstGeom prst="line">
            <a:avLst/>
          </a:prstGeom>
          <a:noFill/>
          <a:ln w="2857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10166059" y="6496606"/>
            <a:ext cx="13388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共用メモリ</a:t>
            </a:r>
          </a:p>
        </p:txBody>
      </p:sp>
      <p:sp>
        <p:nvSpPr>
          <p:cNvPr id="112740" name="Line 100"/>
          <p:cNvSpPr>
            <a:spLocks noChangeShapeType="1"/>
          </p:cNvSpPr>
          <p:nvPr/>
        </p:nvSpPr>
        <p:spPr bwMode="auto">
          <a:xfrm>
            <a:off x="4842867" y="3374390"/>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a:off x="7245177" y="5804853"/>
            <a:ext cx="448966"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4737235" y="3749836"/>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4940920" y="465550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9551989" y="335851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9048751" y="335851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8328026"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8832851" y="2304365"/>
            <a:ext cx="790574" cy="2062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dirty="0" err="1"/>
              <a:t>ext</a:t>
            </a:r>
            <a:endParaRPr lang="en-US" altLang="ja-JP" dirty="0"/>
          </a:p>
        </p:txBody>
      </p:sp>
      <p:sp>
        <p:nvSpPr>
          <p:cNvPr id="112752" name="Line 112"/>
          <p:cNvSpPr>
            <a:spLocks noChangeShapeType="1"/>
          </p:cNvSpPr>
          <p:nvPr/>
        </p:nvSpPr>
        <p:spPr bwMode="auto">
          <a:xfrm>
            <a:off x="5014914" y="2708275"/>
            <a:ext cx="4394200" cy="0"/>
          </a:xfrm>
          <a:prstGeom prst="line">
            <a:avLst/>
          </a:prstGeom>
          <a:noFill/>
          <a:ln w="28575">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9409114" y="2492375"/>
            <a:ext cx="0" cy="215900"/>
          </a:xfrm>
          <a:prstGeom prst="line">
            <a:avLst/>
          </a:prstGeom>
          <a:noFill/>
          <a:ln w="28575">
            <a:solidFill>
              <a:srgbClr val="00B05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9409114" y="2060575"/>
            <a:ext cx="0" cy="228402"/>
          </a:xfrm>
          <a:prstGeom prst="line">
            <a:avLst/>
          </a:prstGeom>
          <a:noFill/>
          <a:ln w="28575">
            <a:solidFill>
              <a:srgbClr val="00B05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V="1">
            <a:off x="8696512" y="2060571"/>
            <a:ext cx="1" cy="82877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8904289"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8759826" y="4072890"/>
            <a:ext cx="5937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400" b="1"/>
              <a:t>rwe</a:t>
            </a:r>
          </a:p>
        </p:txBody>
      </p:sp>
      <p:sp>
        <p:nvSpPr>
          <p:cNvPr id="112764" name="Line 124"/>
          <p:cNvSpPr>
            <a:spLocks noChangeShapeType="1"/>
          </p:cNvSpPr>
          <p:nvPr/>
        </p:nvSpPr>
        <p:spPr bwMode="auto">
          <a:xfrm flipV="1">
            <a:off x="8688389" y="2779712"/>
            <a:ext cx="2102836" cy="15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flipH="1">
            <a:off x="10797575" y="2805272"/>
            <a:ext cx="3175" cy="3181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10100311" y="5971382"/>
            <a:ext cx="675640" cy="1365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8112126" y="415067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8472489" y="415067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9025005" y="351245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7420141" y="3089969"/>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7410053" y="375142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9229434"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6421439" y="432143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r>
              <a:rPr lang="en-US" altLang="ja-JP" sz="1200" b="1" dirty="0"/>
              <a:t>_</a:t>
            </a:r>
          </a:p>
        </p:txBody>
      </p:sp>
      <p:sp>
        <p:nvSpPr>
          <p:cNvPr id="112776" name="Text Box 136"/>
          <p:cNvSpPr txBox="1">
            <a:spLocks noChangeArrowheads="1"/>
          </p:cNvSpPr>
          <p:nvPr/>
        </p:nvSpPr>
        <p:spPr bwMode="auto">
          <a:xfrm>
            <a:off x="10384154" y="608330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8616951" y="479996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80" name="Text Box 140"/>
          <p:cNvSpPr txBox="1">
            <a:spLocks noChangeArrowheads="1"/>
          </p:cNvSpPr>
          <p:nvPr/>
        </p:nvSpPr>
        <p:spPr bwMode="auto">
          <a:xfrm>
            <a:off x="8590624" y="284423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6124575" y="248170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6888164"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6888164"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6672264"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6672264"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6672264"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5951539"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5951539"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6004323"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5948364"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6383339"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7857213" y="561436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adr</a:t>
            </a:r>
            <a:endParaRPr lang="en-US" altLang="ja-JP" sz="1200" b="1" dirty="0"/>
          </a:p>
        </p:txBody>
      </p:sp>
      <p:sp>
        <p:nvSpPr>
          <p:cNvPr id="112802" name="Text Box 162"/>
          <p:cNvSpPr txBox="1">
            <a:spLocks noChangeArrowheads="1"/>
          </p:cNvSpPr>
          <p:nvPr/>
        </p:nvSpPr>
        <p:spPr bwMode="auto">
          <a:xfrm>
            <a:off x="3719514"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8362157" y="393319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7707313" y="392406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2737653" y="473216"/>
            <a:ext cx="4507524" cy="21591"/>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2760055" y="518272"/>
            <a:ext cx="6563" cy="1861392"/>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7454606"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7929856" y="1706564"/>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7199314" y="1629743"/>
            <a:ext cx="936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a:p>
            <a:r>
              <a:rPr lang="en-US" altLang="ja-JP" sz="1200" b="1" dirty="0" err="1"/>
              <a:t>sel</a:t>
            </a:r>
            <a:endParaRPr lang="en-US" altLang="ja-JP" sz="1200" b="1" dirty="0"/>
          </a:p>
        </p:txBody>
      </p:sp>
      <p:sp>
        <p:nvSpPr>
          <p:cNvPr id="140" name="Text Box 72">
            <a:extLst>
              <a:ext uri="{FF2B5EF4-FFF2-40B4-BE49-F238E27FC236}">
                <a16:creationId xmlns:a16="http://schemas.microsoft.com/office/drawing/2014/main" id="{4123907B-5A8A-4DE4-9CE4-38D2E5E7F058}"/>
              </a:ext>
            </a:extLst>
          </p:cNvPr>
          <p:cNvSpPr txBox="1">
            <a:spLocks noChangeArrowheads="1"/>
          </p:cNvSpPr>
          <p:nvPr/>
        </p:nvSpPr>
        <p:spPr bwMode="auto">
          <a:xfrm>
            <a:off x="6564940" y="854084"/>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41" name="Text Box 72">
            <a:extLst>
              <a:ext uri="{FF2B5EF4-FFF2-40B4-BE49-F238E27FC236}">
                <a16:creationId xmlns:a16="http://schemas.microsoft.com/office/drawing/2014/main" id="{6E4A58B1-0D90-4760-8DD4-44A5C9D5EFD6}"/>
              </a:ext>
            </a:extLst>
          </p:cNvPr>
          <p:cNvSpPr txBox="1">
            <a:spLocks noChangeArrowheads="1"/>
          </p:cNvSpPr>
          <p:nvPr/>
        </p:nvSpPr>
        <p:spPr bwMode="auto">
          <a:xfrm>
            <a:off x="6578014" y="118506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46" name="直線矢印コネクタ 145">
            <a:extLst>
              <a:ext uri="{FF2B5EF4-FFF2-40B4-BE49-F238E27FC236}">
                <a16:creationId xmlns:a16="http://schemas.microsoft.com/office/drawing/2014/main" id="{C2E55C6B-8631-440B-85E6-15A158A9457B}"/>
              </a:ext>
            </a:extLst>
          </p:cNvPr>
          <p:cNvCxnSpPr>
            <a:cxnSpLocks/>
            <a:endCxn id="141" idx="2"/>
          </p:cNvCxnSpPr>
          <p:nvPr/>
        </p:nvCxnSpPr>
        <p:spPr>
          <a:xfrm flipH="1" flipV="1">
            <a:off x="6736872" y="1554401"/>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7" name="Text Box 155">
            <a:extLst>
              <a:ext uri="{FF2B5EF4-FFF2-40B4-BE49-F238E27FC236}">
                <a16:creationId xmlns:a16="http://schemas.microsoft.com/office/drawing/2014/main" id="{3A1B0B4F-939A-466B-A9EE-08E28D10844B}"/>
              </a:ext>
            </a:extLst>
          </p:cNvPr>
          <p:cNvSpPr txBox="1">
            <a:spLocks noChangeArrowheads="1"/>
          </p:cNvSpPr>
          <p:nvPr/>
        </p:nvSpPr>
        <p:spPr bwMode="auto">
          <a:xfrm>
            <a:off x="6641736" y="18450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com</a:t>
            </a:r>
          </a:p>
        </p:txBody>
      </p:sp>
      <p:sp>
        <p:nvSpPr>
          <p:cNvPr id="148" name="Text Box 155">
            <a:extLst>
              <a:ext uri="{FF2B5EF4-FFF2-40B4-BE49-F238E27FC236}">
                <a16:creationId xmlns:a16="http://schemas.microsoft.com/office/drawing/2014/main" id="{A2AD8FA4-C505-4D1C-B04D-C4071FEFF204}"/>
              </a:ext>
            </a:extLst>
          </p:cNvPr>
          <p:cNvSpPr txBox="1">
            <a:spLocks noChangeArrowheads="1"/>
          </p:cNvSpPr>
          <p:nvPr/>
        </p:nvSpPr>
        <p:spPr bwMode="auto">
          <a:xfrm>
            <a:off x="9918101" y="1632599"/>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srcbsel</a:t>
            </a:r>
            <a:endParaRPr lang="en-US" altLang="ja-JP" sz="1200" b="1" dirty="0"/>
          </a:p>
        </p:txBody>
      </p:sp>
      <p:sp>
        <p:nvSpPr>
          <p:cNvPr id="149" name="Line 107">
            <a:extLst>
              <a:ext uri="{FF2B5EF4-FFF2-40B4-BE49-F238E27FC236}">
                <a16:creationId xmlns:a16="http://schemas.microsoft.com/office/drawing/2014/main" id="{B9A8DDC3-D2B1-40A9-8501-1A811E21A7D4}"/>
              </a:ext>
            </a:extLst>
          </p:cNvPr>
          <p:cNvSpPr>
            <a:spLocks noChangeShapeType="1"/>
          </p:cNvSpPr>
          <p:nvPr/>
        </p:nvSpPr>
        <p:spPr bwMode="auto">
          <a:xfrm flipH="1">
            <a:off x="9589295" y="1940498"/>
            <a:ext cx="332581" cy="1212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 name="Text Box 72">
            <a:extLst>
              <a:ext uri="{FF2B5EF4-FFF2-40B4-BE49-F238E27FC236}">
                <a16:creationId xmlns:a16="http://schemas.microsoft.com/office/drawing/2014/main" id="{EBB2E924-B7F6-4314-8F7C-1948F3AFC100}"/>
              </a:ext>
            </a:extLst>
          </p:cNvPr>
          <p:cNvSpPr txBox="1">
            <a:spLocks noChangeArrowheads="1"/>
          </p:cNvSpPr>
          <p:nvPr/>
        </p:nvSpPr>
        <p:spPr bwMode="auto">
          <a:xfrm>
            <a:off x="9132889" y="1799076"/>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51" name="Text Box 72">
            <a:extLst>
              <a:ext uri="{FF2B5EF4-FFF2-40B4-BE49-F238E27FC236}">
                <a16:creationId xmlns:a16="http://schemas.microsoft.com/office/drawing/2014/main" id="{29DFA907-8D0B-43AA-93C9-3612B08FCB08}"/>
              </a:ext>
            </a:extLst>
          </p:cNvPr>
          <p:cNvSpPr txBox="1">
            <a:spLocks noChangeArrowheads="1"/>
          </p:cNvSpPr>
          <p:nvPr/>
        </p:nvSpPr>
        <p:spPr bwMode="auto">
          <a:xfrm>
            <a:off x="8542652" y="1793915"/>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52" name="Line 107">
            <a:extLst>
              <a:ext uri="{FF2B5EF4-FFF2-40B4-BE49-F238E27FC236}">
                <a16:creationId xmlns:a16="http://schemas.microsoft.com/office/drawing/2014/main" id="{FAFB61B9-08CE-4C2E-B90C-30F55F3BBE56}"/>
              </a:ext>
            </a:extLst>
          </p:cNvPr>
          <p:cNvSpPr>
            <a:spLocks noChangeShapeType="1"/>
          </p:cNvSpPr>
          <p:nvPr/>
        </p:nvSpPr>
        <p:spPr bwMode="auto">
          <a:xfrm flipH="1">
            <a:off x="7635876" y="4281950"/>
            <a:ext cx="503238"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 name="Text Box 155">
            <a:extLst>
              <a:ext uri="{FF2B5EF4-FFF2-40B4-BE49-F238E27FC236}">
                <a16:creationId xmlns:a16="http://schemas.microsoft.com/office/drawing/2014/main" id="{B960514C-4C1B-49C3-9BCA-BF23B3C072A8}"/>
              </a:ext>
            </a:extLst>
          </p:cNvPr>
          <p:cNvSpPr txBox="1">
            <a:spLocks noChangeArrowheads="1"/>
          </p:cNvSpPr>
          <p:nvPr/>
        </p:nvSpPr>
        <p:spPr bwMode="auto">
          <a:xfrm>
            <a:off x="7210425" y="425744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resultsel</a:t>
            </a:r>
            <a:endParaRPr lang="en-US" altLang="ja-JP" sz="1200" b="1" dirty="0"/>
          </a:p>
        </p:txBody>
      </p:sp>
      <p:sp>
        <p:nvSpPr>
          <p:cNvPr id="159" name="Text Box 72">
            <a:extLst>
              <a:ext uri="{FF2B5EF4-FFF2-40B4-BE49-F238E27FC236}">
                <a16:creationId xmlns:a16="http://schemas.microsoft.com/office/drawing/2014/main" id="{972DDB43-4AA4-4043-BF11-CE70F4EFF357}"/>
              </a:ext>
            </a:extLst>
          </p:cNvPr>
          <p:cNvSpPr txBox="1">
            <a:spLocks noChangeArrowheads="1"/>
          </p:cNvSpPr>
          <p:nvPr/>
        </p:nvSpPr>
        <p:spPr bwMode="auto">
          <a:xfrm>
            <a:off x="7536110" y="175696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61" name="Text Box 72">
            <a:extLst>
              <a:ext uri="{FF2B5EF4-FFF2-40B4-BE49-F238E27FC236}">
                <a16:creationId xmlns:a16="http://schemas.microsoft.com/office/drawing/2014/main" id="{B5FA246F-43F9-4D82-833A-9C55CF33B764}"/>
              </a:ext>
            </a:extLst>
          </p:cNvPr>
          <p:cNvSpPr txBox="1">
            <a:spLocks noChangeArrowheads="1"/>
          </p:cNvSpPr>
          <p:nvPr/>
        </p:nvSpPr>
        <p:spPr bwMode="auto">
          <a:xfrm>
            <a:off x="7900542" y="174881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62" name="直線矢印コネクタ 161">
            <a:extLst>
              <a:ext uri="{FF2B5EF4-FFF2-40B4-BE49-F238E27FC236}">
                <a16:creationId xmlns:a16="http://schemas.microsoft.com/office/drawing/2014/main" id="{8471BB5C-A1E3-4BD2-A72A-DC9268FC52A7}"/>
              </a:ext>
            </a:extLst>
          </p:cNvPr>
          <p:cNvCxnSpPr/>
          <p:nvPr/>
        </p:nvCxnSpPr>
        <p:spPr>
          <a:xfrm flipH="1">
            <a:off x="9635892" y="2406594"/>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3" name="Text Box 142">
            <a:extLst>
              <a:ext uri="{FF2B5EF4-FFF2-40B4-BE49-F238E27FC236}">
                <a16:creationId xmlns:a16="http://schemas.microsoft.com/office/drawing/2014/main" id="{D114D1AA-FB61-4ECB-BED1-334774C825FB}"/>
              </a:ext>
            </a:extLst>
          </p:cNvPr>
          <p:cNvSpPr txBox="1">
            <a:spLocks noChangeArrowheads="1"/>
          </p:cNvSpPr>
          <p:nvPr/>
        </p:nvSpPr>
        <p:spPr bwMode="auto">
          <a:xfrm>
            <a:off x="10136979" y="228441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sp>
        <p:nvSpPr>
          <p:cNvPr id="164" name="Line 9">
            <a:extLst>
              <a:ext uri="{FF2B5EF4-FFF2-40B4-BE49-F238E27FC236}">
                <a16:creationId xmlns:a16="http://schemas.microsoft.com/office/drawing/2014/main" id="{9E0A40EE-961B-4C76-AE16-0A41E9AB0AB1}"/>
              </a:ext>
            </a:extLst>
          </p:cNvPr>
          <p:cNvSpPr>
            <a:spLocks noChangeShapeType="1"/>
          </p:cNvSpPr>
          <p:nvPr/>
        </p:nvSpPr>
        <p:spPr bwMode="auto">
          <a:xfrm flipV="1">
            <a:off x="8087317" y="3071814"/>
            <a:ext cx="0" cy="2159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5" name="Line 9">
            <a:extLst>
              <a:ext uri="{FF2B5EF4-FFF2-40B4-BE49-F238E27FC236}">
                <a16:creationId xmlns:a16="http://schemas.microsoft.com/office/drawing/2014/main" id="{4DD6B293-7CB8-4F36-950C-DECB731FB484}"/>
              </a:ext>
            </a:extLst>
          </p:cNvPr>
          <p:cNvSpPr>
            <a:spLocks noChangeShapeType="1"/>
          </p:cNvSpPr>
          <p:nvPr/>
        </p:nvSpPr>
        <p:spPr bwMode="auto">
          <a:xfrm flipV="1">
            <a:off x="8799109" y="3071813"/>
            <a:ext cx="0" cy="2159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正方形/長方形 5">
            <a:extLst>
              <a:ext uri="{FF2B5EF4-FFF2-40B4-BE49-F238E27FC236}">
                <a16:creationId xmlns:a16="http://schemas.microsoft.com/office/drawing/2014/main" id="{C1BA7E58-D6F1-418D-82C3-3548B19EE015}"/>
              </a:ext>
            </a:extLst>
          </p:cNvPr>
          <p:cNvSpPr/>
          <p:nvPr/>
        </p:nvSpPr>
        <p:spPr>
          <a:xfrm>
            <a:off x="4750863" y="2654301"/>
            <a:ext cx="258989" cy="23613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66" name="直線矢印コネクタ 165">
            <a:extLst>
              <a:ext uri="{FF2B5EF4-FFF2-40B4-BE49-F238E27FC236}">
                <a16:creationId xmlns:a16="http://schemas.microsoft.com/office/drawing/2014/main" id="{D8CDB5D8-02C0-442D-9F95-3F684FD40707}"/>
              </a:ext>
            </a:extLst>
          </p:cNvPr>
          <p:cNvCxnSpPr>
            <a:cxnSpLocks/>
          </p:cNvCxnSpPr>
          <p:nvPr/>
        </p:nvCxnSpPr>
        <p:spPr>
          <a:xfrm flipH="1">
            <a:off x="4287052" y="5064567"/>
            <a:ext cx="4329955" cy="11675"/>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7" name="Line 60">
            <a:extLst>
              <a:ext uri="{FF2B5EF4-FFF2-40B4-BE49-F238E27FC236}">
                <a16:creationId xmlns:a16="http://schemas.microsoft.com/office/drawing/2014/main" id="{413D1EBA-9208-43BE-AB7B-CBBBA10D27CA}"/>
              </a:ext>
            </a:extLst>
          </p:cNvPr>
          <p:cNvSpPr>
            <a:spLocks noChangeShapeType="1"/>
          </p:cNvSpPr>
          <p:nvPr/>
        </p:nvSpPr>
        <p:spPr bwMode="auto">
          <a:xfrm flipV="1">
            <a:off x="4303713" y="4021296"/>
            <a:ext cx="44208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8" name="Text Box 132">
            <a:extLst>
              <a:ext uri="{FF2B5EF4-FFF2-40B4-BE49-F238E27FC236}">
                <a16:creationId xmlns:a16="http://schemas.microsoft.com/office/drawing/2014/main" id="{3436BDFC-FEBD-4260-BDB3-93275AD8FA0F}"/>
              </a:ext>
            </a:extLst>
          </p:cNvPr>
          <p:cNvSpPr txBox="1">
            <a:spLocks noChangeArrowheads="1"/>
          </p:cNvSpPr>
          <p:nvPr/>
        </p:nvSpPr>
        <p:spPr bwMode="auto">
          <a:xfrm>
            <a:off x="4688532" y="302100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IR</a:t>
            </a:r>
          </a:p>
        </p:txBody>
      </p:sp>
      <p:sp>
        <p:nvSpPr>
          <p:cNvPr id="8" name="正方形/長方形 7">
            <a:extLst>
              <a:ext uri="{FF2B5EF4-FFF2-40B4-BE49-F238E27FC236}">
                <a16:creationId xmlns:a16="http://schemas.microsoft.com/office/drawing/2014/main" id="{A88217AB-9CEB-459E-B790-6EA9E76CA45A}"/>
              </a:ext>
            </a:extLst>
          </p:cNvPr>
          <p:cNvSpPr/>
          <p:nvPr/>
        </p:nvSpPr>
        <p:spPr>
          <a:xfrm>
            <a:off x="7704935" y="2915700"/>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79" name="Text Box 139"/>
          <p:cNvSpPr txBox="1">
            <a:spLocks noChangeArrowheads="1"/>
          </p:cNvSpPr>
          <p:nvPr/>
        </p:nvSpPr>
        <p:spPr bwMode="auto">
          <a:xfrm>
            <a:off x="7764885" y="286624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71" name="正方形/長方形 170">
            <a:extLst>
              <a:ext uri="{FF2B5EF4-FFF2-40B4-BE49-F238E27FC236}">
                <a16:creationId xmlns:a16="http://schemas.microsoft.com/office/drawing/2014/main" id="{F6E59983-5D74-4222-AB9D-9DF0B668A66A}"/>
              </a:ext>
            </a:extLst>
          </p:cNvPr>
          <p:cNvSpPr/>
          <p:nvPr/>
        </p:nvSpPr>
        <p:spPr>
          <a:xfrm>
            <a:off x="6821469" y="520297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Text Box 142">
            <a:extLst>
              <a:ext uri="{FF2B5EF4-FFF2-40B4-BE49-F238E27FC236}">
                <a16:creationId xmlns:a16="http://schemas.microsoft.com/office/drawing/2014/main" id="{90069E21-E1EB-4EFA-9419-C4D891973514}"/>
              </a:ext>
            </a:extLst>
          </p:cNvPr>
          <p:cNvSpPr txBox="1">
            <a:spLocks noChangeArrowheads="1"/>
          </p:cNvSpPr>
          <p:nvPr/>
        </p:nvSpPr>
        <p:spPr bwMode="auto">
          <a:xfrm>
            <a:off x="6799102" y="5149567"/>
            <a:ext cx="9729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regalu</a:t>
            </a:r>
            <a:endParaRPr lang="en-US" altLang="ja-JP" sz="1200" b="1" dirty="0"/>
          </a:p>
        </p:txBody>
      </p:sp>
      <p:sp>
        <p:nvSpPr>
          <p:cNvPr id="173" name="Line 145">
            <a:extLst>
              <a:ext uri="{FF2B5EF4-FFF2-40B4-BE49-F238E27FC236}">
                <a16:creationId xmlns:a16="http://schemas.microsoft.com/office/drawing/2014/main" id="{C084670E-6DD5-41EA-AEBE-29004CECA91F}"/>
              </a:ext>
            </a:extLst>
          </p:cNvPr>
          <p:cNvSpPr>
            <a:spLocks noChangeShapeType="1"/>
          </p:cNvSpPr>
          <p:nvPr/>
        </p:nvSpPr>
        <p:spPr bwMode="auto">
          <a:xfrm>
            <a:off x="7928769" y="574135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 name="Line 146">
            <a:extLst>
              <a:ext uri="{FF2B5EF4-FFF2-40B4-BE49-F238E27FC236}">
                <a16:creationId xmlns:a16="http://schemas.microsoft.com/office/drawing/2014/main" id="{B9F7236C-0EBB-45FF-9958-99F4D64DBECA}"/>
              </a:ext>
            </a:extLst>
          </p:cNvPr>
          <p:cNvSpPr>
            <a:spLocks noChangeShapeType="1"/>
          </p:cNvSpPr>
          <p:nvPr/>
        </p:nvSpPr>
        <p:spPr bwMode="auto">
          <a:xfrm flipH="1" flipV="1">
            <a:off x="7712869" y="5596891"/>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 name="Line 147">
            <a:extLst>
              <a:ext uri="{FF2B5EF4-FFF2-40B4-BE49-F238E27FC236}">
                <a16:creationId xmlns:a16="http://schemas.microsoft.com/office/drawing/2014/main" id="{FD324263-F0A2-4E9B-BCE6-58C77CA21646}"/>
              </a:ext>
            </a:extLst>
          </p:cNvPr>
          <p:cNvSpPr>
            <a:spLocks noChangeShapeType="1"/>
          </p:cNvSpPr>
          <p:nvPr/>
        </p:nvSpPr>
        <p:spPr bwMode="auto">
          <a:xfrm flipH="1">
            <a:off x="7712869" y="6173153"/>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 name="Line 148">
            <a:extLst>
              <a:ext uri="{FF2B5EF4-FFF2-40B4-BE49-F238E27FC236}">
                <a16:creationId xmlns:a16="http://schemas.microsoft.com/office/drawing/2014/main" id="{C1FF22A2-7EFD-4107-8B18-6D4CD915EA30}"/>
              </a:ext>
            </a:extLst>
          </p:cNvPr>
          <p:cNvSpPr>
            <a:spLocks noChangeShapeType="1"/>
          </p:cNvSpPr>
          <p:nvPr/>
        </p:nvSpPr>
        <p:spPr bwMode="auto">
          <a:xfrm>
            <a:off x="7712869" y="5596891"/>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7" name="Text Box 72">
            <a:extLst>
              <a:ext uri="{FF2B5EF4-FFF2-40B4-BE49-F238E27FC236}">
                <a16:creationId xmlns:a16="http://schemas.microsoft.com/office/drawing/2014/main" id="{474AAF60-81ED-4695-BA85-7DD210E85683}"/>
              </a:ext>
            </a:extLst>
          </p:cNvPr>
          <p:cNvSpPr txBox="1">
            <a:spLocks noChangeArrowheads="1"/>
          </p:cNvSpPr>
          <p:nvPr/>
        </p:nvSpPr>
        <p:spPr bwMode="auto">
          <a:xfrm>
            <a:off x="7605545" y="5614362"/>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78" name="Text Box 72">
            <a:extLst>
              <a:ext uri="{FF2B5EF4-FFF2-40B4-BE49-F238E27FC236}">
                <a16:creationId xmlns:a16="http://schemas.microsoft.com/office/drawing/2014/main" id="{8AEDF59F-63BA-4935-B217-9F49D0030DE0}"/>
              </a:ext>
            </a:extLst>
          </p:cNvPr>
          <p:cNvSpPr txBox="1">
            <a:spLocks noChangeArrowheads="1"/>
          </p:cNvSpPr>
          <p:nvPr/>
        </p:nvSpPr>
        <p:spPr bwMode="auto">
          <a:xfrm>
            <a:off x="7618619" y="5945347"/>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79" name="Line 101">
            <a:extLst>
              <a:ext uri="{FF2B5EF4-FFF2-40B4-BE49-F238E27FC236}">
                <a16:creationId xmlns:a16="http://schemas.microsoft.com/office/drawing/2014/main" id="{AE17682A-5476-4373-9F5E-87D84DDB8184}"/>
              </a:ext>
            </a:extLst>
          </p:cNvPr>
          <p:cNvSpPr>
            <a:spLocks noChangeShapeType="1"/>
          </p:cNvSpPr>
          <p:nvPr/>
        </p:nvSpPr>
        <p:spPr bwMode="auto">
          <a:xfrm flipV="1">
            <a:off x="7976427" y="5953396"/>
            <a:ext cx="310585" cy="469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80" name="直線矢印コネクタ 179">
            <a:extLst>
              <a:ext uri="{FF2B5EF4-FFF2-40B4-BE49-F238E27FC236}">
                <a16:creationId xmlns:a16="http://schemas.microsoft.com/office/drawing/2014/main" id="{7CDE810F-2E15-4A69-88F5-A4313350CBB9}"/>
              </a:ext>
            </a:extLst>
          </p:cNvPr>
          <p:cNvCxnSpPr>
            <a:cxnSpLocks/>
          </p:cNvCxnSpPr>
          <p:nvPr/>
        </p:nvCxnSpPr>
        <p:spPr>
          <a:xfrm flipH="1" flipV="1">
            <a:off x="7815284" y="6233337"/>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1" name="Text Box 155">
            <a:extLst>
              <a:ext uri="{FF2B5EF4-FFF2-40B4-BE49-F238E27FC236}">
                <a16:creationId xmlns:a16="http://schemas.microsoft.com/office/drawing/2014/main" id="{1C0CE3C5-3C16-4EDA-B8D8-392E390AAF04}"/>
              </a:ext>
            </a:extLst>
          </p:cNvPr>
          <p:cNvSpPr txBox="1">
            <a:spLocks noChangeArrowheads="1"/>
          </p:cNvSpPr>
          <p:nvPr/>
        </p:nvSpPr>
        <p:spPr bwMode="auto">
          <a:xfrm>
            <a:off x="7548698" y="6524026"/>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 if</a:t>
            </a:r>
          </a:p>
        </p:txBody>
      </p:sp>
      <p:sp>
        <p:nvSpPr>
          <p:cNvPr id="182" name="Line 100">
            <a:extLst>
              <a:ext uri="{FF2B5EF4-FFF2-40B4-BE49-F238E27FC236}">
                <a16:creationId xmlns:a16="http://schemas.microsoft.com/office/drawing/2014/main" id="{BBEFDBE6-D2E4-4ACA-8CC7-FAC0E02EAE59}"/>
              </a:ext>
            </a:extLst>
          </p:cNvPr>
          <p:cNvSpPr>
            <a:spLocks noChangeShapeType="1"/>
          </p:cNvSpPr>
          <p:nvPr/>
        </p:nvSpPr>
        <p:spPr bwMode="auto">
          <a:xfrm flipV="1">
            <a:off x="4970515" y="4204028"/>
            <a:ext cx="1002650" cy="380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 name="Line 50">
            <a:extLst>
              <a:ext uri="{FF2B5EF4-FFF2-40B4-BE49-F238E27FC236}">
                <a16:creationId xmlns:a16="http://schemas.microsoft.com/office/drawing/2014/main" id="{FA51A5DB-D316-4E32-AA36-E6974662D421}"/>
              </a:ext>
            </a:extLst>
          </p:cNvPr>
          <p:cNvSpPr>
            <a:spLocks noChangeShapeType="1"/>
          </p:cNvSpPr>
          <p:nvPr/>
        </p:nvSpPr>
        <p:spPr bwMode="auto">
          <a:xfrm flipV="1">
            <a:off x="7509266" y="2023006"/>
            <a:ext cx="450" cy="4132132"/>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8" name="Line 116">
            <a:extLst>
              <a:ext uri="{FF2B5EF4-FFF2-40B4-BE49-F238E27FC236}">
                <a16:creationId xmlns:a16="http://schemas.microsoft.com/office/drawing/2014/main" id="{3F00173C-D933-438C-85D6-70083DAF4E19}"/>
              </a:ext>
            </a:extLst>
          </p:cNvPr>
          <p:cNvSpPr>
            <a:spLocks noChangeShapeType="1"/>
          </p:cNvSpPr>
          <p:nvPr/>
        </p:nvSpPr>
        <p:spPr bwMode="auto">
          <a:xfrm flipH="1" flipV="1">
            <a:off x="9025005" y="2060571"/>
            <a:ext cx="0" cy="15716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Text Box 72">
            <a:extLst>
              <a:ext uri="{FF2B5EF4-FFF2-40B4-BE49-F238E27FC236}">
                <a16:creationId xmlns:a16="http://schemas.microsoft.com/office/drawing/2014/main" id="{883ADED0-EFD5-4F34-9D9A-877212A5E4F7}"/>
              </a:ext>
            </a:extLst>
          </p:cNvPr>
          <p:cNvSpPr txBox="1">
            <a:spLocks noChangeArrowheads="1"/>
          </p:cNvSpPr>
          <p:nvPr/>
        </p:nvSpPr>
        <p:spPr bwMode="auto">
          <a:xfrm>
            <a:off x="8870198" y="179290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2</a:t>
            </a:r>
            <a:endParaRPr lang="ja-JP" altLang="en-US" b="1" dirty="0"/>
          </a:p>
        </p:txBody>
      </p:sp>
      <p:cxnSp>
        <p:nvCxnSpPr>
          <p:cNvPr id="190" name="直線矢印コネクタ 189">
            <a:extLst>
              <a:ext uri="{FF2B5EF4-FFF2-40B4-BE49-F238E27FC236}">
                <a16:creationId xmlns:a16="http://schemas.microsoft.com/office/drawing/2014/main" id="{42307219-55AC-4FEC-8E38-4BF96FCB46DC}"/>
              </a:ext>
            </a:extLst>
          </p:cNvPr>
          <p:cNvCxnSpPr>
            <a:cxnSpLocks/>
          </p:cNvCxnSpPr>
          <p:nvPr/>
        </p:nvCxnSpPr>
        <p:spPr>
          <a:xfrm flipH="1">
            <a:off x="9004342" y="2213856"/>
            <a:ext cx="1600949" cy="1312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1" name="Text Box 142">
            <a:extLst>
              <a:ext uri="{FF2B5EF4-FFF2-40B4-BE49-F238E27FC236}">
                <a16:creationId xmlns:a16="http://schemas.microsoft.com/office/drawing/2014/main" id="{ACC7D9EB-15A3-40A1-9890-129E55A9ABAD}"/>
              </a:ext>
            </a:extLst>
          </p:cNvPr>
          <p:cNvSpPr txBox="1">
            <a:spLocks noChangeArrowheads="1"/>
          </p:cNvSpPr>
          <p:nvPr/>
        </p:nvSpPr>
        <p:spPr bwMode="auto">
          <a:xfrm>
            <a:off x="10645557" y="206057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b="1" dirty="0"/>
              <a:t>４</a:t>
            </a:r>
            <a:endParaRPr lang="en-US" altLang="ja-JP" sz="1200" b="1" dirty="0"/>
          </a:p>
        </p:txBody>
      </p:sp>
      <p:cxnSp>
        <p:nvCxnSpPr>
          <p:cNvPr id="12" name="直線矢印コネクタ 11">
            <a:extLst>
              <a:ext uri="{FF2B5EF4-FFF2-40B4-BE49-F238E27FC236}">
                <a16:creationId xmlns:a16="http://schemas.microsoft.com/office/drawing/2014/main" id="{8F657B38-BA0F-4CCE-9C99-3D5B60F18C05}"/>
              </a:ext>
            </a:extLst>
          </p:cNvPr>
          <p:cNvCxnSpPr/>
          <p:nvPr/>
        </p:nvCxnSpPr>
        <p:spPr>
          <a:xfrm flipH="1">
            <a:off x="5009852" y="4874777"/>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2" name="Text Box 162">
            <a:extLst>
              <a:ext uri="{FF2B5EF4-FFF2-40B4-BE49-F238E27FC236}">
                <a16:creationId xmlns:a16="http://schemas.microsoft.com/office/drawing/2014/main" id="{480C3100-DA3B-4191-B212-A7801954CCA0}"/>
              </a:ext>
            </a:extLst>
          </p:cNvPr>
          <p:cNvSpPr txBox="1">
            <a:spLocks noChangeArrowheads="1"/>
          </p:cNvSpPr>
          <p:nvPr/>
        </p:nvSpPr>
        <p:spPr bwMode="auto">
          <a:xfrm>
            <a:off x="5300018" y="4683936"/>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irwe</a:t>
            </a:r>
            <a:endParaRPr lang="en-US" altLang="ja-JP" sz="1200" b="1" dirty="0"/>
          </a:p>
        </p:txBody>
      </p:sp>
      <p:cxnSp>
        <p:nvCxnSpPr>
          <p:cNvPr id="15" name="直線矢印コネクタ 14">
            <a:extLst>
              <a:ext uri="{FF2B5EF4-FFF2-40B4-BE49-F238E27FC236}">
                <a16:creationId xmlns:a16="http://schemas.microsoft.com/office/drawing/2014/main" id="{62C7E00B-63C9-48FE-A2D1-0B2675FCBB2A}"/>
              </a:ext>
            </a:extLst>
          </p:cNvPr>
          <p:cNvCxnSpPr>
            <a:cxnSpLocks/>
          </p:cNvCxnSpPr>
          <p:nvPr/>
        </p:nvCxnSpPr>
        <p:spPr>
          <a:xfrm flipH="1" flipV="1">
            <a:off x="8344679" y="2972878"/>
            <a:ext cx="1291213" cy="306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3" name="Text Box 162">
            <a:extLst>
              <a:ext uri="{FF2B5EF4-FFF2-40B4-BE49-F238E27FC236}">
                <a16:creationId xmlns:a16="http://schemas.microsoft.com/office/drawing/2014/main" id="{4763403F-F395-4F3A-B7BE-BE7CAD6FF534}"/>
              </a:ext>
            </a:extLst>
          </p:cNvPr>
          <p:cNvSpPr txBox="1">
            <a:spLocks noChangeArrowheads="1"/>
          </p:cNvSpPr>
          <p:nvPr/>
        </p:nvSpPr>
        <p:spPr bwMode="auto">
          <a:xfrm>
            <a:off x="9705192" y="287051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regwe</a:t>
            </a:r>
            <a:endParaRPr lang="en-US" altLang="ja-JP" sz="1200" b="1" dirty="0"/>
          </a:p>
        </p:txBody>
      </p:sp>
      <p:cxnSp>
        <p:nvCxnSpPr>
          <p:cNvPr id="194" name="直線矢印コネクタ 193">
            <a:extLst>
              <a:ext uri="{FF2B5EF4-FFF2-40B4-BE49-F238E27FC236}">
                <a16:creationId xmlns:a16="http://schemas.microsoft.com/office/drawing/2014/main" id="{8E0F275E-6325-4162-A033-A8C02C40F4C4}"/>
              </a:ext>
            </a:extLst>
          </p:cNvPr>
          <p:cNvCxnSpPr/>
          <p:nvPr/>
        </p:nvCxnSpPr>
        <p:spPr>
          <a:xfrm flipH="1">
            <a:off x="6407004" y="5320333"/>
            <a:ext cx="387644"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95" name="Text Box 162">
            <a:extLst>
              <a:ext uri="{FF2B5EF4-FFF2-40B4-BE49-F238E27FC236}">
                <a16:creationId xmlns:a16="http://schemas.microsoft.com/office/drawing/2014/main" id="{732D2DD4-D7AC-4FFC-92DF-14F7CFE4200F}"/>
              </a:ext>
            </a:extLst>
          </p:cNvPr>
          <p:cNvSpPr txBox="1">
            <a:spLocks noChangeArrowheads="1"/>
          </p:cNvSpPr>
          <p:nvPr/>
        </p:nvSpPr>
        <p:spPr bwMode="auto">
          <a:xfrm>
            <a:off x="5729086" y="515859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regaluwe</a:t>
            </a:r>
            <a:endParaRPr lang="en-US" altLang="ja-JP" sz="1200" b="1" dirty="0"/>
          </a:p>
        </p:txBody>
      </p:sp>
      <p:sp>
        <p:nvSpPr>
          <p:cNvPr id="197" name="Text Box 162">
            <a:extLst>
              <a:ext uri="{FF2B5EF4-FFF2-40B4-BE49-F238E27FC236}">
                <a16:creationId xmlns:a16="http://schemas.microsoft.com/office/drawing/2014/main" id="{96C1F490-695E-4511-8BE4-1147D028FFCC}"/>
              </a:ext>
            </a:extLst>
          </p:cNvPr>
          <p:cNvSpPr txBox="1">
            <a:spLocks noChangeArrowheads="1"/>
          </p:cNvSpPr>
          <p:nvPr/>
        </p:nvSpPr>
        <p:spPr bwMode="auto">
          <a:xfrm>
            <a:off x="3511297" y="223653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pcwe</a:t>
            </a:r>
            <a:endParaRPr lang="en-US" altLang="ja-JP" sz="1200" b="1" dirty="0"/>
          </a:p>
        </p:txBody>
      </p:sp>
      <p:sp>
        <p:nvSpPr>
          <p:cNvPr id="170" name="テキスト ボックス 169">
            <a:extLst>
              <a:ext uri="{FF2B5EF4-FFF2-40B4-BE49-F238E27FC236}">
                <a16:creationId xmlns:a16="http://schemas.microsoft.com/office/drawing/2014/main" id="{B419884B-84F2-4128-90E5-1D0B8B0089D9}"/>
              </a:ext>
            </a:extLst>
          </p:cNvPr>
          <p:cNvSpPr txBox="1"/>
          <p:nvPr/>
        </p:nvSpPr>
        <p:spPr>
          <a:xfrm>
            <a:off x="657465" y="-86236"/>
            <a:ext cx="4698722" cy="584775"/>
          </a:xfrm>
          <a:prstGeom prst="rect">
            <a:avLst/>
          </a:prstGeom>
          <a:noFill/>
        </p:spPr>
        <p:txBody>
          <a:bodyPr wrap="none" rtlCol="0">
            <a:spAutoFit/>
          </a:bodyPr>
          <a:lstStyle/>
          <a:p>
            <a:r>
              <a:rPr lang="ja-JP" altLang="en-US" sz="3200" dirty="0"/>
              <a:t>分岐命令の命令デコード</a:t>
            </a:r>
            <a:endParaRPr kumimoji="1" lang="ja-JP" altLang="en-US" sz="3200" dirty="0"/>
          </a:p>
        </p:txBody>
      </p:sp>
    </p:spTree>
    <p:extLst>
      <p:ext uri="{BB962C8B-B14F-4D97-AF65-F5344CB8AC3E}">
        <p14:creationId xmlns:p14="http://schemas.microsoft.com/office/powerpoint/2010/main" val="41198375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楕円 3">
            <a:extLst>
              <a:ext uri="{FF2B5EF4-FFF2-40B4-BE49-F238E27FC236}">
                <a16:creationId xmlns:a16="http://schemas.microsoft.com/office/drawing/2014/main" id="{7D472872-30EA-4BE7-94E5-2E9889EEA1A7}"/>
              </a:ext>
            </a:extLst>
          </p:cNvPr>
          <p:cNvSpPr/>
          <p:nvPr/>
        </p:nvSpPr>
        <p:spPr>
          <a:xfrm>
            <a:off x="4471035" y="411480"/>
            <a:ext cx="144018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FETCH</a:t>
            </a:r>
            <a:endParaRPr kumimoji="1" lang="ja-JP" altLang="en-US" dirty="0">
              <a:solidFill>
                <a:schemeClr val="tx1"/>
              </a:solidFill>
            </a:endParaRPr>
          </a:p>
        </p:txBody>
      </p:sp>
      <p:sp>
        <p:nvSpPr>
          <p:cNvPr id="5" name="楕円 4">
            <a:extLst>
              <a:ext uri="{FF2B5EF4-FFF2-40B4-BE49-F238E27FC236}">
                <a16:creationId xmlns:a16="http://schemas.microsoft.com/office/drawing/2014/main" id="{9AD4E3A0-3541-417D-AA89-3AAE46A3F042}"/>
              </a:ext>
            </a:extLst>
          </p:cNvPr>
          <p:cNvSpPr/>
          <p:nvPr/>
        </p:nvSpPr>
        <p:spPr>
          <a:xfrm>
            <a:off x="4392930" y="1920240"/>
            <a:ext cx="1596390" cy="982980"/>
          </a:xfrm>
          <a:prstGeom prst="ellipse">
            <a:avLst/>
          </a:prstGeom>
          <a:solidFill>
            <a:schemeClr val="accent4">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DECODE</a:t>
            </a:r>
            <a:endParaRPr kumimoji="1" lang="ja-JP" altLang="en-US" dirty="0">
              <a:solidFill>
                <a:schemeClr val="tx1"/>
              </a:solidFill>
            </a:endParaRPr>
          </a:p>
        </p:txBody>
      </p:sp>
      <p:sp>
        <p:nvSpPr>
          <p:cNvPr id="6" name="楕円 5">
            <a:extLst>
              <a:ext uri="{FF2B5EF4-FFF2-40B4-BE49-F238E27FC236}">
                <a16:creationId xmlns:a16="http://schemas.microsoft.com/office/drawing/2014/main" id="{92B2E271-B0F4-44DA-AB61-B2A9986DABCF}"/>
              </a:ext>
            </a:extLst>
          </p:cNvPr>
          <p:cNvSpPr/>
          <p:nvPr/>
        </p:nvSpPr>
        <p:spPr>
          <a:xfrm>
            <a:off x="2979420" y="3592830"/>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MEMADR</a:t>
            </a:r>
            <a:endParaRPr kumimoji="1" lang="ja-JP" altLang="en-US" dirty="0">
              <a:solidFill>
                <a:schemeClr val="tx1"/>
              </a:solidFill>
            </a:endParaRPr>
          </a:p>
        </p:txBody>
      </p:sp>
      <p:sp>
        <p:nvSpPr>
          <p:cNvPr id="8" name="楕円 7">
            <a:extLst>
              <a:ext uri="{FF2B5EF4-FFF2-40B4-BE49-F238E27FC236}">
                <a16:creationId xmlns:a16="http://schemas.microsoft.com/office/drawing/2014/main" id="{5A9BC8E6-4055-4543-A350-0C98611D3D56}"/>
              </a:ext>
            </a:extLst>
          </p:cNvPr>
          <p:cNvSpPr/>
          <p:nvPr/>
        </p:nvSpPr>
        <p:spPr>
          <a:xfrm>
            <a:off x="6755130" y="3592830"/>
            <a:ext cx="1184910" cy="982980"/>
          </a:xfrm>
          <a:prstGeom prst="ellipse">
            <a:avLst/>
          </a:prstGeom>
          <a:solidFill>
            <a:schemeClr val="accent4">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EXE</a:t>
            </a:r>
            <a:endParaRPr kumimoji="1" lang="ja-JP" altLang="en-US" dirty="0">
              <a:solidFill>
                <a:schemeClr val="tx1"/>
              </a:solidFill>
            </a:endParaRPr>
          </a:p>
        </p:txBody>
      </p:sp>
      <p:sp>
        <p:nvSpPr>
          <p:cNvPr id="12" name="楕円 11">
            <a:extLst>
              <a:ext uri="{FF2B5EF4-FFF2-40B4-BE49-F238E27FC236}">
                <a16:creationId xmlns:a16="http://schemas.microsoft.com/office/drawing/2014/main" id="{967EA1D1-EAAD-49B5-88AB-9D993A555648}"/>
              </a:ext>
            </a:extLst>
          </p:cNvPr>
          <p:cNvSpPr/>
          <p:nvPr/>
        </p:nvSpPr>
        <p:spPr>
          <a:xfrm>
            <a:off x="2979420" y="5204462"/>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MEM</a:t>
            </a:r>
            <a:endParaRPr kumimoji="1" lang="ja-JP" altLang="en-US" dirty="0">
              <a:solidFill>
                <a:schemeClr val="tx1"/>
              </a:solidFill>
            </a:endParaRPr>
          </a:p>
        </p:txBody>
      </p:sp>
      <p:cxnSp>
        <p:nvCxnSpPr>
          <p:cNvPr id="14" name="直線矢印コネクタ 13">
            <a:extLst>
              <a:ext uri="{FF2B5EF4-FFF2-40B4-BE49-F238E27FC236}">
                <a16:creationId xmlns:a16="http://schemas.microsoft.com/office/drawing/2014/main" id="{CE9BE25F-5230-484B-A1B3-147A68B1F79D}"/>
              </a:ext>
            </a:extLst>
          </p:cNvPr>
          <p:cNvCxnSpPr>
            <a:stCxn id="4" idx="4"/>
            <a:endCxn id="5" idx="0"/>
          </p:cNvCxnSpPr>
          <p:nvPr/>
        </p:nvCxnSpPr>
        <p:spPr>
          <a:xfrm>
            <a:off x="5191125" y="1394460"/>
            <a:ext cx="0" cy="5257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D6E7BC40-5DE3-4B3D-A02E-B252D57171B1}"/>
              </a:ext>
            </a:extLst>
          </p:cNvPr>
          <p:cNvCxnSpPr>
            <a:stCxn id="5" idx="3"/>
            <a:endCxn id="6" idx="7"/>
          </p:cNvCxnSpPr>
          <p:nvPr/>
        </p:nvCxnSpPr>
        <p:spPr>
          <a:xfrm flipH="1">
            <a:off x="3990804" y="2759266"/>
            <a:ext cx="635912" cy="9775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80FFC4C5-9F26-4ED3-87FE-B99939289895}"/>
              </a:ext>
            </a:extLst>
          </p:cNvPr>
          <p:cNvCxnSpPr>
            <a:stCxn id="6" idx="4"/>
            <a:endCxn id="12" idx="0"/>
          </p:cNvCxnSpPr>
          <p:nvPr/>
        </p:nvCxnSpPr>
        <p:spPr>
          <a:xfrm>
            <a:off x="3571875" y="4575810"/>
            <a:ext cx="0" cy="6286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4D0E694D-AC1F-4D9A-AA66-250A14F82140}"/>
              </a:ext>
            </a:extLst>
          </p:cNvPr>
          <p:cNvCxnSpPr>
            <a:stCxn id="12" idx="1"/>
          </p:cNvCxnSpPr>
          <p:nvPr/>
        </p:nvCxnSpPr>
        <p:spPr>
          <a:xfrm flipH="1" flipV="1">
            <a:off x="2137410" y="2903220"/>
            <a:ext cx="1015536" cy="24451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2597FA63-F44A-4DE6-9155-DD1DF732CFCD}"/>
              </a:ext>
            </a:extLst>
          </p:cNvPr>
          <p:cNvCxnSpPr>
            <a:endCxn id="4" idx="3"/>
          </p:cNvCxnSpPr>
          <p:nvPr/>
        </p:nvCxnSpPr>
        <p:spPr>
          <a:xfrm flipV="1">
            <a:off x="2125980" y="1250506"/>
            <a:ext cx="2555964" cy="16527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9466D30D-13E1-4CD7-A730-7C54E2C6503E}"/>
              </a:ext>
            </a:extLst>
          </p:cNvPr>
          <p:cNvCxnSpPr>
            <a:stCxn id="5" idx="5"/>
            <a:endCxn id="8" idx="1"/>
          </p:cNvCxnSpPr>
          <p:nvPr/>
        </p:nvCxnSpPr>
        <p:spPr>
          <a:xfrm>
            <a:off x="5755534" y="2759266"/>
            <a:ext cx="1173122" cy="9775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DBCDB383-9DB6-49AC-AD82-83C0CDD78101}"/>
              </a:ext>
            </a:extLst>
          </p:cNvPr>
          <p:cNvCxnSpPr>
            <a:stCxn id="8" idx="0"/>
            <a:endCxn id="4" idx="5"/>
          </p:cNvCxnSpPr>
          <p:nvPr/>
        </p:nvCxnSpPr>
        <p:spPr>
          <a:xfrm flipH="1" flipV="1">
            <a:off x="5700306" y="1250506"/>
            <a:ext cx="1647279" cy="23423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983473A2-E6CB-4050-8CC4-AB4DC78613B5}"/>
              </a:ext>
            </a:extLst>
          </p:cNvPr>
          <p:cNvSpPr txBox="1"/>
          <p:nvPr/>
        </p:nvSpPr>
        <p:spPr>
          <a:xfrm>
            <a:off x="128072" y="119092"/>
            <a:ext cx="3012363" cy="584775"/>
          </a:xfrm>
          <a:prstGeom prst="rect">
            <a:avLst/>
          </a:prstGeom>
          <a:noFill/>
        </p:spPr>
        <p:txBody>
          <a:bodyPr wrap="none" rtlCol="0">
            <a:spAutoFit/>
          </a:bodyPr>
          <a:lstStyle/>
          <a:p>
            <a:r>
              <a:rPr lang="ja-JP" altLang="en-US" sz="3200" dirty="0"/>
              <a:t>分岐命令の</a:t>
            </a:r>
            <a:r>
              <a:rPr lang="en-US" altLang="ja-JP" sz="3200" dirty="0"/>
              <a:t>EXE</a:t>
            </a:r>
            <a:endParaRPr kumimoji="1" lang="ja-JP" altLang="en-US" sz="3200" dirty="0"/>
          </a:p>
        </p:txBody>
      </p:sp>
      <p:sp>
        <p:nvSpPr>
          <p:cNvPr id="2" name="テキスト ボックス 1">
            <a:extLst>
              <a:ext uri="{FF2B5EF4-FFF2-40B4-BE49-F238E27FC236}">
                <a16:creationId xmlns:a16="http://schemas.microsoft.com/office/drawing/2014/main" id="{2CF5FEE8-15D6-4245-8453-E66FA0CB8C48}"/>
              </a:ext>
            </a:extLst>
          </p:cNvPr>
          <p:cNvSpPr txBox="1"/>
          <p:nvPr/>
        </p:nvSpPr>
        <p:spPr>
          <a:xfrm>
            <a:off x="3152946" y="3120390"/>
            <a:ext cx="780983" cy="369332"/>
          </a:xfrm>
          <a:prstGeom prst="rect">
            <a:avLst/>
          </a:prstGeom>
          <a:noFill/>
        </p:spPr>
        <p:txBody>
          <a:bodyPr wrap="none" rtlCol="0">
            <a:spAutoFit/>
          </a:bodyPr>
          <a:lstStyle/>
          <a:p>
            <a:r>
              <a:rPr kumimoji="1" lang="en-US" altLang="ja-JP" dirty="0" err="1"/>
              <a:t>lw,sw</a:t>
            </a:r>
            <a:endParaRPr kumimoji="1" lang="ja-JP" altLang="en-US" dirty="0"/>
          </a:p>
        </p:txBody>
      </p:sp>
      <p:sp>
        <p:nvSpPr>
          <p:cNvPr id="17" name="テキスト ボックス 16">
            <a:extLst>
              <a:ext uri="{FF2B5EF4-FFF2-40B4-BE49-F238E27FC236}">
                <a16:creationId xmlns:a16="http://schemas.microsoft.com/office/drawing/2014/main" id="{0B459AAB-07CD-49DD-B5F9-5D9EF287C6D1}"/>
              </a:ext>
            </a:extLst>
          </p:cNvPr>
          <p:cNvSpPr txBox="1"/>
          <p:nvPr/>
        </p:nvSpPr>
        <p:spPr>
          <a:xfrm>
            <a:off x="5562890" y="3399056"/>
            <a:ext cx="1107996" cy="369332"/>
          </a:xfrm>
          <a:prstGeom prst="rect">
            <a:avLst/>
          </a:prstGeom>
          <a:noFill/>
        </p:spPr>
        <p:txBody>
          <a:bodyPr wrap="none" rtlCol="0">
            <a:spAutoFit/>
          </a:bodyPr>
          <a:lstStyle/>
          <a:p>
            <a:r>
              <a:rPr kumimoji="1" lang="ja-JP" altLang="en-US" dirty="0"/>
              <a:t>それ以外</a:t>
            </a:r>
          </a:p>
        </p:txBody>
      </p:sp>
      <p:sp>
        <p:nvSpPr>
          <p:cNvPr id="19" name="テキスト ボックス 18">
            <a:extLst>
              <a:ext uri="{FF2B5EF4-FFF2-40B4-BE49-F238E27FC236}">
                <a16:creationId xmlns:a16="http://schemas.microsoft.com/office/drawing/2014/main" id="{093D078F-1604-4CD0-9330-60388FC36EA5}"/>
              </a:ext>
            </a:extLst>
          </p:cNvPr>
          <p:cNvSpPr txBox="1"/>
          <p:nvPr/>
        </p:nvSpPr>
        <p:spPr>
          <a:xfrm>
            <a:off x="7495908" y="364688"/>
            <a:ext cx="3629291" cy="2585323"/>
          </a:xfrm>
          <a:prstGeom prst="rect">
            <a:avLst/>
          </a:prstGeom>
          <a:noFill/>
        </p:spPr>
        <p:txBody>
          <a:bodyPr wrap="square" rtlCol="0">
            <a:spAutoFit/>
          </a:bodyPr>
          <a:lstStyle/>
          <a:p>
            <a:r>
              <a:rPr lang="en-US" altLang="ja-JP" dirty="0" err="1"/>
              <a:t>srcasel</a:t>
            </a:r>
            <a:r>
              <a:rPr lang="en-US" altLang="ja-JP" dirty="0"/>
              <a:t>=0: pc</a:t>
            </a:r>
          </a:p>
          <a:p>
            <a:r>
              <a:rPr lang="ja-JP" altLang="en-US" dirty="0"/>
              <a:t>成立：</a:t>
            </a:r>
            <a:r>
              <a:rPr lang="en-US" altLang="ja-JP" dirty="0" err="1"/>
              <a:t>srcbsel</a:t>
            </a:r>
            <a:r>
              <a:rPr lang="en-US" altLang="ja-JP" dirty="0"/>
              <a:t>=1, </a:t>
            </a:r>
            <a:r>
              <a:rPr lang="ja-JP" altLang="en-US" dirty="0"/>
              <a:t>とび先　不成立：</a:t>
            </a:r>
            <a:r>
              <a:rPr lang="en-US" altLang="ja-JP" dirty="0" err="1"/>
              <a:t>srcbsel</a:t>
            </a:r>
            <a:r>
              <a:rPr lang="en-US" altLang="ja-JP" dirty="0"/>
              <a:t>=2: ‘4’</a:t>
            </a:r>
          </a:p>
          <a:p>
            <a:r>
              <a:rPr lang="en-US" altLang="ja-JP" dirty="0"/>
              <a:t>com=1:</a:t>
            </a:r>
            <a:r>
              <a:rPr lang="ja-JP" altLang="en-US" dirty="0"/>
              <a:t>加算</a:t>
            </a:r>
            <a:endParaRPr lang="en-US" altLang="ja-JP" dirty="0"/>
          </a:p>
          <a:p>
            <a:r>
              <a:rPr lang="en-US" altLang="ja-JP" dirty="0" err="1"/>
              <a:t>pcwe</a:t>
            </a:r>
            <a:r>
              <a:rPr lang="en-US" altLang="ja-JP" dirty="0"/>
              <a:t>=1: pc</a:t>
            </a:r>
            <a:r>
              <a:rPr lang="ja-JP" altLang="en-US" dirty="0"/>
              <a:t>に書き込み</a:t>
            </a:r>
            <a:endParaRPr lang="en-US" altLang="ja-JP" dirty="0"/>
          </a:p>
          <a:p>
            <a:endParaRPr kumimoji="1" lang="en-US" altLang="ja-JP" dirty="0"/>
          </a:p>
          <a:p>
            <a:r>
              <a:rPr kumimoji="1" lang="ja-JP" altLang="en-US" dirty="0"/>
              <a:t>他の命令と違って、分岐命令は</a:t>
            </a:r>
            <a:r>
              <a:rPr kumimoji="1" lang="en-US" altLang="ja-JP" dirty="0" err="1"/>
              <a:t>alubsel</a:t>
            </a:r>
            <a:r>
              <a:rPr kumimoji="1" lang="ja-JP" altLang="en-US" dirty="0"/>
              <a:t>をレジスタ比較の結果によって切り替える</a:t>
            </a:r>
          </a:p>
        </p:txBody>
      </p:sp>
    </p:spTree>
    <p:extLst>
      <p:ext uri="{BB962C8B-B14F-4D97-AF65-F5344CB8AC3E}">
        <p14:creationId xmlns:p14="http://schemas.microsoft.com/office/powerpoint/2010/main" val="27301350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正方形/長方形 168">
            <a:extLst>
              <a:ext uri="{FF2B5EF4-FFF2-40B4-BE49-F238E27FC236}">
                <a16:creationId xmlns:a16="http://schemas.microsoft.com/office/drawing/2014/main" id="{6512D155-BBF3-461A-9ADC-5B8349CC2C32}"/>
              </a:ext>
            </a:extLst>
          </p:cNvPr>
          <p:cNvSpPr/>
          <p:nvPr/>
        </p:nvSpPr>
        <p:spPr>
          <a:xfrm>
            <a:off x="8588968" y="290109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16" name="Line 76"/>
          <p:cNvSpPr>
            <a:spLocks noChangeShapeType="1"/>
          </p:cNvSpPr>
          <p:nvPr/>
        </p:nvSpPr>
        <p:spPr bwMode="auto">
          <a:xfrm flipV="1">
            <a:off x="1577604" y="2561292"/>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2" name="Line 2"/>
          <p:cNvSpPr>
            <a:spLocks noChangeShapeType="1"/>
          </p:cNvSpPr>
          <p:nvPr/>
        </p:nvSpPr>
        <p:spPr bwMode="auto">
          <a:xfrm flipH="1" flipV="1">
            <a:off x="8065737" y="2060571"/>
            <a:ext cx="0" cy="847387"/>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112643" name="Line 3"/>
          <p:cNvSpPr>
            <a:spLocks noChangeShapeType="1"/>
          </p:cNvSpPr>
          <p:nvPr/>
        </p:nvSpPr>
        <p:spPr bwMode="auto">
          <a:xfrm flipH="1" flipV="1">
            <a:off x="8902701" y="1700213"/>
            <a:ext cx="1588" cy="141287"/>
          </a:xfrm>
          <a:prstGeom prst="line">
            <a:avLst/>
          </a:prstGeom>
          <a:noFill/>
          <a:ln w="28575">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8470901" y="476250"/>
            <a:ext cx="0" cy="503238"/>
          </a:xfrm>
          <a:prstGeom prst="line">
            <a:avLst/>
          </a:prstGeom>
          <a:noFill/>
          <a:ln w="2857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7246939" y="476250"/>
            <a:ext cx="1223962" cy="0"/>
          </a:xfrm>
          <a:prstGeom prst="line">
            <a:avLst/>
          </a:prstGeom>
          <a:noFill/>
          <a:ln w="2857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7246939"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7246939" y="458406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8255001" y="436816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8300086" y="51571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8300086" y="53730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8300086" y="55889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8300086" y="62499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8300086" y="58166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9464359" y="648589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7967664"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8759826"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7680326"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8328026" y="981075"/>
            <a:ext cx="3433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7970839"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8711249" y="5837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8550911" y="6500970"/>
            <a:ext cx="0" cy="373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8514399" y="63214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8587424" y="63214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flipH="1">
            <a:off x="9503914" y="6500970"/>
            <a:ext cx="709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b="1" dirty="0"/>
              <a:t>we</a:t>
            </a:r>
          </a:p>
        </p:txBody>
      </p:sp>
      <p:grpSp>
        <p:nvGrpSpPr>
          <p:cNvPr id="112678" name="Group 38"/>
          <p:cNvGrpSpPr>
            <a:grpSpLocks/>
          </p:cNvGrpSpPr>
          <p:nvPr/>
        </p:nvGrpSpPr>
        <p:grpSpPr bwMode="auto">
          <a:xfrm>
            <a:off x="7894639" y="328707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8039101" y="415067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8399464" y="394112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8615364" y="436816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flipH="1">
            <a:off x="7234235" y="2441367"/>
            <a:ext cx="12703" cy="337205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8039101"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0" name="Line 60"/>
          <p:cNvSpPr>
            <a:spLocks noChangeShapeType="1"/>
          </p:cNvSpPr>
          <p:nvPr/>
        </p:nvSpPr>
        <p:spPr bwMode="auto">
          <a:xfrm>
            <a:off x="2737653" y="6169956"/>
            <a:ext cx="4988291" cy="9683"/>
          </a:xfrm>
          <a:prstGeom prst="line">
            <a:avLst/>
          </a:prstGeom>
          <a:noFill/>
          <a:ln w="28575">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2" name="Rectangle 62"/>
          <p:cNvSpPr>
            <a:spLocks noChangeArrowheads="1"/>
          </p:cNvSpPr>
          <p:nvPr/>
        </p:nvSpPr>
        <p:spPr bwMode="auto">
          <a:xfrm>
            <a:off x="2249117" y="2351742"/>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2249117" y="2496204"/>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2249117" y="2567642"/>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2465017" y="2345392"/>
            <a:ext cx="51007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flipH="1">
            <a:off x="2755900" y="2708275"/>
            <a:ext cx="14875" cy="3446863"/>
          </a:xfrm>
          <a:prstGeom prst="line">
            <a:avLst/>
          </a:prstGeom>
          <a:noFill/>
          <a:ln w="2857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9" name="Line 79"/>
          <p:cNvSpPr>
            <a:spLocks noChangeShapeType="1"/>
          </p:cNvSpPr>
          <p:nvPr/>
        </p:nvSpPr>
        <p:spPr bwMode="auto">
          <a:xfrm flipV="1">
            <a:off x="4303713" y="4007802"/>
            <a:ext cx="1" cy="1066801"/>
          </a:xfrm>
          <a:prstGeom prst="line">
            <a:avLst/>
          </a:prstGeom>
          <a:noFill/>
          <a:ln w="2857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10166059" y="6496606"/>
            <a:ext cx="13388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共用メモリ</a:t>
            </a:r>
          </a:p>
        </p:txBody>
      </p:sp>
      <p:sp>
        <p:nvSpPr>
          <p:cNvPr id="112740" name="Line 100"/>
          <p:cNvSpPr>
            <a:spLocks noChangeShapeType="1"/>
          </p:cNvSpPr>
          <p:nvPr/>
        </p:nvSpPr>
        <p:spPr bwMode="auto">
          <a:xfrm>
            <a:off x="4842867" y="3374390"/>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a:off x="7245177" y="5804853"/>
            <a:ext cx="448966"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4737235" y="3749836"/>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4940920" y="465550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9551989" y="335851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9048751" y="335851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8328026"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8832851" y="2304365"/>
            <a:ext cx="790574" cy="2062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dirty="0" err="1"/>
              <a:t>ext</a:t>
            </a:r>
            <a:endParaRPr lang="en-US" altLang="ja-JP" dirty="0"/>
          </a:p>
        </p:txBody>
      </p:sp>
      <p:sp>
        <p:nvSpPr>
          <p:cNvPr id="112752" name="Line 112"/>
          <p:cNvSpPr>
            <a:spLocks noChangeShapeType="1"/>
          </p:cNvSpPr>
          <p:nvPr/>
        </p:nvSpPr>
        <p:spPr bwMode="auto">
          <a:xfrm>
            <a:off x="5014914" y="2708275"/>
            <a:ext cx="4394200" cy="0"/>
          </a:xfrm>
          <a:prstGeom prst="line">
            <a:avLst/>
          </a:prstGeom>
          <a:noFill/>
          <a:ln w="28575">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9409114" y="2492375"/>
            <a:ext cx="0" cy="215900"/>
          </a:xfrm>
          <a:prstGeom prst="line">
            <a:avLst/>
          </a:prstGeom>
          <a:noFill/>
          <a:ln w="28575">
            <a:solidFill>
              <a:srgbClr val="00B05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9409114" y="2060575"/>
            <a:ext cx="0" cy="228402"/>
          </a:xfrm>
          <a:prstGeom prst="line">
            <a:avLst/>
          </a:prstGeom>
          <a:noFill/>
          <a:ln w="28575">
            <a:solidFill>
              <a:srgbClr val="00B05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V="1">
            <a:off x="8696512" y="2060571"/>
            <a:ext cx="1" cy="828771"/>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8904289"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8759826" y="4072890"/>
            <a:ext cx="5937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400" b="1"/>
              <a:t>rwe</a:t>
            </a:r>
          </a:p>
        </p:txBody>
      </p:sp>
      <p:sp>
        <p:nvSpPr>
          <p:cNvPr id="112764" name="Line 124"/>
          <p:cNvSpPr>
            <a:spLocks noChangeShapeType="1"/>
          </p:cNvSpPr>
          <p:nvPr/>
        </p:nvSpPr>
        <p:spPr bwMode="auto">
          <a:xfrm flipV="1">
            <a:off x="8688389" y="2779712"/>
            <a:ext cx="2102836" cy="15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flipH="1">
            <a:off x="10797575" y="2805272"/>
            <a:ext cx="3175" cy="3181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10100311" y="5971382"/>
            <a:ext cx="675640" cy="1365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8112126" y="415067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8472489" y="415067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9025005" y="351245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7420141" y="3089969"/>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7410053" y="375142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9229434"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6421439" y="432143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r>
              <a:rPr lang="en-US" altLang="ja-JP" sz="1200" b="1" dirty="0"/>
              <a:t>_</a:t>
            </a:r>
          </a:p>
        </p:txBody>
      </p:sp>
      <p:sp>
        <p:nvSpPr>
          <p:cNvPr id="112776" name="Text Box 136"/>
          <p:cNvSpPr txBox="1">
            <a:spLocks noChangeArrowheads="1"/>
          </p:cNvSpPr>
          <p:nvPr/>
        </p:nvSpPr>
        <p:spPr bwMode="auto">
          <a:xfrm>
            <a:off x="10384154" y="608330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8616951" y="479996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80" name="Text Box 140"/>
          <p:cNvSpPr txBox="1">
            <a:spLocks noChangeArrowheads="1"/>
          </p:cNvSpPr>
          <p:nvPr/>
        </p:nvSpPr>
        <p:spPr bwMode="auto">
          <a:xfrm>
            <a:off x="8590624" y="284423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6124575" y="248170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6888164"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6888164"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6672264"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6672264"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6672264"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5951539"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5951539"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6004323"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5948364"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6383339"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7857213" y="561436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adr</a:t>
            </a:r>
            <a:endParaRPr lang="en-US" altLang="ja-JP" sz="1200" b="1" dirty="0"/>
          </a:p>
        </p:txBody>
      </p:sp>
      <p:sp>
        <p:nvSpPr>
          <p:cNvPr id="112802" name="Text Box 162"/>
          <p:cNvSpPr txBox="1">
            <a:spLocks noChangeArrowheads="1"/>
          </p:cNvSpPr>
          <p:nvPr/>
        </p:nvSpPr>
        <p:spPr bwMode="auto">
          <a:xfrm>
            <a:off x="3719514"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8362157" y="393319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7707313" y="392406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2737653" y="473216"/>
            <a:ext cx="4507524" cy="21591"/>
          </a:xfrm>
          <a:prstGeom prst="line">
            <a:avLst/>
          </a:prstGeom>
          <a:noFill/>
          <a:ln w="28575">
            <a:solidFill>
              <a:srgbClr val="00B0F0"/>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2760055" y="518272"/>
            <a:ext cx="6563" cy="1861392"/>
          </a:xfrm>
          <a:prstGeom prst="line">
            <a:avLst/>
          </a:prstGeom>
          <a:noFill/>
          <a:ln w="28575">
            <a:solidFill>
              <a:srgbClr val="00B0F0"/>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7454606"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7929856" y="1706564"/>
            <a:ext cx="1588" cy="141287"/>
          </a:xfrm>
          <a:prstGeom prst="line">
            <a:avLst/>
          </a:prstGeom>
          <a:noFill/>
          <a:ln w="28575">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7199314" y="1629743"/>
            <a:ext cx="936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a:p>
            <a:r>
              <a:rPr lang="en-US" altLang="ja-JP" sz="1200" b="1" dirty="0" err="1"/>
              <a:t>sel</a:t>
            </a:r>
            <a:endParaRPr lang="en-US" altLang="ja-JP" sz="1200" b="1" dirty="0"/>
          </a:p>
        </p:txBody>
      </p:sp>
      <p:sp>
        <p:nvSpPr>
          <p:cNvPr id="140" name="Text Box 72">
            <a:extLst>
              <a:ext uri="{FF2B5EF4-FFF2-40B4-BE49-F238E27FC236}">
                <a16:creationId xmlns:a16="http://schemas.microsoft.com/office/drawing/2014/main" id="{4123907B-5A8A-4DE4-9CE4-38D2E5E7F058}"/>
              </a:ext>
            </a:extLst>
          </p:cNvPr>
          <p:cNvSpPr txBox="1">
            <a:spLocks noChangeArrowheads="1"/>
          </p:cNvSpPr>
          <p:nvPr/>
        </p:nvSpPr>
        <p:spPr bwMode="auto">
          <a:xfrm>
            <a:off x="6564940" y="854084"/>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41" name="Text Box 72">
            <a:extLst>
              <a:ext uri="{FF2B5EF4-FFF2-40B4-BE49-F238E27FC236}">
                <a16:creationId xmlns:a16="http://schemas.microsoft.com/office/drawing/2014/main" id="{6E4A58B1-0D90-4760-8DD4-44A5C9D5EFD6}"/>
              </a:ext>
            </a:extLst>
          </p:cNvPr>
          <p:cNvSpPr txBox="1">
            <a:spLocks noChangeArrowheads="1"/>
          </p:cNvSpPr>
          <p:nvPr/>
        </p:nvSpPr>
        <p:spPr bwMode="auto">
          <a:xfrm>
            <a:off x="6578014" y="118506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46" name="直線矢印コネクタ 145">
            <a:extLst>
              <a:ext uri="{FF2B5EF4-FFF2-40B4-BE49-F238E27FC236}">
                <a16:creationId xmlns:a16="http://schemas.microsoft.com/office/drawing/2014/main" id="{C2E55C6B-8631-440B-85E6-15A158A9457B}"/>
              </a:ext>
            </a:extLst>
          </p:cNvPr>
          <p:cNvCxnSpPr>
            <a:cxnSpLocks/>
            <a:endCxn id="141" idx="2"/>
          </p:cNvCxnSpPr>
          <p:nvPr/>
        </p:nvCxnSpPr>
        <p:spPr>
          <a:xfrm flipH="1" flipV="1">
            <a:off x="6736872" y="1554401"/>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7" name="Text Box 155">
            <a:extLst>
              <a:ext uri="{FF2B5EF4-FFF2-40B4-BE49-F238E27FC236}">
                <a16:creationId xmlns:a16="http://schemas.microsoft.com/office/drawing/2014/main" id="{3A1B0B4F-939A-466B-A9EE-08E28D10844B}"/>
              </a:ext>
            </a:extLst>
          </p:cNvPr>
          <p:cNvSpPr txBox="1">
            <a:spLocks noChangeArrowheads="1"/>
          </p:cNvSpPr>
          <p:nvPr/>
        </p:nvSpPr>
        <p:spPr bwMode="auto">
          <a:xfrm>
            <a:off x="6641736" y="18450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com</a:t>
            </a:r>
          </a:p>
        </p:txBody>
      </p:sp>
      <p:sp>
        <p:nvSpPr>
          <p:cNvPr id="148" name="Text Box 155">
            <a:extLst>
              <a:ext uri="{FF2B5EF4-FFF2-40B4-BE49-F238E27FC236}">
                <a16:creationId xmlns:a16="http://schemas.microsoft.com/office/drawing/2014/main" id="{A2AD8FA4-C505-4D1C-B04D-C4071FEFF204}"/>
              </a:ext>
            </a:extLst>
          </p:cNvPr>
          <p:cNvSpPr txBox="1">
            <a:spLocks noChangeArrowheads="1"/>
          </p:cNvSpPr>
          <p:nvPr/>
        </p:nvSpPr>
        <p:spPr bwMode="auto">
          <a:xfrm>
            <a:off x="9918101" y="1632599"/>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srcbsel</a:t>
            </a:r>
            <a:endParaRPr lang="en-US" altLang="ja-JP" sz="1200" b="1" dirty="0"/>
          </a:p>
        </p:txBody>
      </p:sp>
      <p:sp>
        <p:nvSpPr>
          <p:cNvPr id="149" name="Line 107">
            <a:extLst>
              <a:ext uri="{FF2B5EF4-FFF2-40B4-BE49-F238E27FC236}">
                <a16:creationId xmlns:a16="http://schemas.microsoft.com/office/drawing/2014/main" id="{B9A8DDC3-D2B1-40A9-8501-1A811E21A7D4}"/>
              </a:ext>
            </a:extLst>
          </p:cNvPr>
          <p:cNvSpPr>
            <a:spLocks noChangeShapeType="1"/>
          </p:cNvSpPr>
          <p:nvPr/>
        </p:nvSpPr>
        <p:spPr bwMode="auto">
          <a:xfrm flipH="1">
            <a:off x="9589295" y="1940498"/>
            <a:ext cx="332581" cy="12127"/>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 name="Text Box 72">
            <a:extLst>
              <a:ext uri="{FF2B5EF4-FFF2-40B4-BE49-F238E27FC236}">
                <a16:creationId xmlns:a16="http://schemas.microsoft.com/office/drawing/2014/main" id="{EBB2E924-B7F6-4314-8F7C-1948F3AFC100}"/>
              </a:ext>
            </a:extLst>
          </p:cNvPr>
          <p:cNvSpPr txBox="1">
            <a:spLocks noChangeArrowheads="1"/>
          </p:cNvSpPr>
          <p:nvPr/>
        </p:nvSpPr>
        <p:spPr bwMode="auto">
          <a:xfrm>
            <a:off x="9132889" y="1799076"/>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51" name="Text Box 72">
            <a:extLst>
              <a:ext uri="{FF2B5EF4-FFF2-40B4-BE49-F238E27FC236}">
                <a16:creationId xmlns:a16="http://schemas.microsoft.com/office/drawing/2014/main" id="{29DFA907-8D0B-43AA-93C9-3612B08FCB08}"/>
              </a:ext>
            </a:extLst>
          </p:cNvPr>
          <p:cNvSpPr txBox="1">
            <a:spLocks noChangeArrowheads="1"/>
          </p:cNvSpPr>
          <p:nvPr/>
        </p:nvSpPr>
        <p:spPr bwMode="auto">
          <a:xfrm>
            <a:off x="8542652" y="1793915"/>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52" name="Line 107">
            <a:extLst>
              <a:ext uri="{FF2B5EF4-FFF2-40B4-BE49-F238E27FC236}">
                <a16:creationId xmlns:a16="http://schemas.microsoft.com/office/drawing/2014/main" id="{FAFB61B9-08CE-4C2E-B90C-30F55F3BBE56}"/>
              </a:ext>
            </a:extLst>
          </p:cNvPr>
          <p:cNvSpPr>
            <a:spLocks noChangeShapeType="1"/>
          </p:cNvSpPr>
          <p:nvPr/>
        </p:nvSpPr>
        <p:spPr bwMode="auto">
          <a:xfrm flipH="1">
            <a:off x="7635876" y="4281950"/>
            <a:ext cx="503238"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 name="Text Box 155">
            <a:extLst>
              <a:ext uri="{FF2B5EF4-FFF2-40B4-BE49-F238E27FC236}">
                <a16:creationId xmlns:a16="http://schemas.microsoft.com/office/drawing/2014/main" id="{B960514C-4C1B-49C3-9BCA-BF23B3C072A8}"/>
              </a:ext>
            </a:extLst>
          </p:cNvPr>
          <p:cNvSpPr txBox="1">
            <a:spLocks noChangeArrowheads="1"/>
          </p:cNvSpPr>
          <p:nvPr/>
        </p:nvSpPr>
        <p:spPr bwMode="auto">
          <a:xfrm>
            <a:off x="7210425" y="425744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resultsel</a:t>
            </a:r>
            <a:endParaRPr lang="en-US" altLang="ja-JP" sz="1200" b="1" dirty="0"/>
          </a:p>
        </p:txBody>
      </p:sp>
      <p:sp>
        <p:nvSpPr>
          <p:cNvPr id="159" name="Text Box 72">
            <a:extLst>
              <a:ext uri="{FF2B5EF4-FFF2-40B4-BE49-F238E27FC236}">
                <a16:creationId xmlns:a16="http://schemas.microsoft.com/office/drawing/2014/main" id="{972DDB43-4AA4-4043-BF11-CE70F4EFF357}"/>
              </a:ext>
            </a:extLst>
          </p:cNvPr>
          <p:cNvSpPr txBox="1">
            <a:spLocks noChangeArrowheads="1"/>
          </p:cNvSpPr>
          <p:nvPr/>
        </p:nvSpPr>
        <p:spPr bwMode="auto">
          <a:xfrm>
            <a:off x="7536110" y="175696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61" name="Text Box 72">
            <a:extLst>
              <a:ext uri="{FF2B5EF4-FFF2-40B4-BE49-F238E27FC236}">
                <a16:creationId xmlns:a16="http://schemas.microsoft.com/office/drawing/2014/main" id="{B5FA246F-43F9-4D82-833A-9C55CF33B764}"/>
              </a:ext>
            </a:extLst>
          </p:cNvPr>
          <p:cNvSpPr txBox="1">
            <a:spLocks noChangeArrowheads="1"/>
          </p:cNvSpPr>
          <p:nvPr/>
        </p:nvSpPr>
        <p:spPr bwMode="auto">
          <a:xfrm>
            <a:off x="7900542" y="174881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62" name="直線矢印コネクタ 161">
            <a:extLst>
              <a:ext uri="{FF2B5EF4-FFF2-40B4-BE49-F238E27FC236}">
                <a16:creationId xmlns:a16="http://schemas.microsoft.com/office/drawing/2014/main" id="{8471BB5C-A1E3-4BD2-A72A-DC9268FC52A7}"/>
              </a:ext>
            </a:extLst>
          </p:cNvPr>
          <p:cNvCxnSpPr/>
          <p:nvPr/>
        </p:nvCxnSpPr>
        <p:spPr>
          <a:xfrm flipH="1">
            <a:off x="9635892" y="2406594"/>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3" name="Text Box 142">
            <a:extLst>
              <a:ext uri="{FF2B5EF4-FFF2-40B4-BE49-F238E27FC236}">
                <a16:creationId xmlns:a16="http://schemas.microsoft.com/office/drawing/2014/main" id="{D114D1AA-FB61-4ECB-BED1-334774C825FB}"/>
              </a:ext>
            </a:extLst>
          </p:cNvPr>
          <p:cNvSpPr txBox="1">
            <a:spLocks noChangeArrowheads="1"/>
          </p:cNvSpPr>
          <p:nvPr/>
        </p:nvSpPr>
        <p:spPr bwMode="auto">
          <a:xfrm>
            <a:off x="10136979" y="228441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sp>
        <p:nvSpPr>
          <p:cNvPr id="164" name="Line 9">
            <a:extLst>
              <a:ext uri="{FF2B5EF4-FFF2-40B4-BE49-F238E27FC236}">
                <a16:creationId xmlns:a16="http://schemas.microsoft.com/office/drawing/2014/main" id="{9E0A40EE-961B-4C76-AE16-0A41E9AB0AB1}"/>
              </a:ext>
            </a:extLst>
          </p:cNvPr>
          <p:cNvSpPr>
            <a:spLocks noChangeShapeType="1"/>
          </p:cNvSpPr>
          <p:nvPr/>
        </p:nvSpPr>
        <p:spPr bwMode="auto">
          <a:xfrm flipV="1">
            <a:off x="8087317" y="3071814"/>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5" name="Line 9">
            <a:extLst>
              <a:ext uri="{FF2B5EF4-FFF2-40B4-BE49-F238E27FC236}">
                <a16:creationId xmlns:a16="http://schemas.microsoft.com/office/drawing/2014/main" id="{4DD6B293-7CB8-4F36-950C-DECB731FB484}"/>
              </a:ext>
            </a:extLst>
          </p:cNvPr>
          <p:cNvSpPr>
            <a:spLocks noChangeShapeType="1"/>
          </p:cNvSpPr>
          <p:nvPr/>
        </p:nvSpPr>
        <p:spPr bwMode="auto">
          <a:xfrm flipV="1">
            <a:off x="8799109" y="3071813"/>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正方形/長方形 5">
            <a:extLst>
              <a:ext uri="{FF2B5EF4-FFF2-40B4-BE49-F238E27FC236}">
                <a16:creationId xmlns:a16="http://schemas.microsoft.com/office/drawing/2014/main" id="{C1BA7E58-D6F1-418D-82C3-3548B19EE015}"/>
              </a:ext>
            </a:extLst>
          </p:cNvPr>
          <p:cNvSpPr/>
          <p:nvPr/>
        </p:nvSpPr>
        <p:spPr>
          <a:xfrm>
            <a:off x="4750863" y="2654301"/>
            <a:ext cx="258989" cy="23613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66" name="直線矢印コネクタ 165">
            <a:extLst>
              <a:ext uri="{FF2B5EF4-FFF2-40B4-BE49-F238E27FC236}">
                <a16:creationId xmlns:a16="http://schemas.microsoft.com/office/drawing/2014/main" id="{D8CDB5D8-02C0-442D-9F95-3F684FD40707}"/>
              </a:ext>
            </a:extLst>
          </p:cNvPr>
          <p:cNvCxnSpPr>
            <a:cxnSpLocks/>
          </p:cNvCxnSpPr>
          <p:nvPr/>
        </p:nvCxnSpPr>
        <p:spPr>
          <a:xfrm flipH="1">
            <a:off x="4287052" y="5064567"/>
            <a:ext cx="4329955" cy="11675"/>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7" name="Line 60">
            <a:extLst>
              <a:ext uri="{FF2B5EF4-FFF2-40B4-BE49-F238E27FC236}">
                <a16:creationId xmlns:a16="http://schemas.microsoft.com/office/drawing/2014/main" id="{413D1EBA-9208-43BE-AB7B-CBBBA10D27CA}"/>
              </a:ext>
            </a:extLst>
          </p:cNvPr>
          <p:cNvSpPr>
            <a:spLocks noChangeShapeType="1"/>
          </p:cNvSpPr>
          <p:nvPr/>
        </p:nvSpPr>
        <p:spPr bwMode="auto">
          <a:xfrm flipV="1">
            <a:off x="4303713" y="4021296"/>
            <a:ext cx="44208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8" name="Text Box 132">
            <a:extLst>
              <a:ext uri="{FF2B5EF4-FFF2-40B4-BE49-F238E27FC236}">
                <a16:creationId xmlns:a16="http://schemas.microsoft.com/office/drawing/2014/main" id="{3436BDFC-FEBD-4260-BDB3-93275AD8FA0F}"/>
              </a:ext>
            </a:extLst>
          </p:cNvPr>
          <p:cNvSpPr txBox="1">
            <a:spLocks noChangeArrowheads="1"/>
          </p:cNvSpPr>
          <p:nvPr/>
        </p:nvSpPr>
        <p:spPr bwMode="auto">
          <a:xfrm>
            <a:off x="4688532" y="302100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IR</a:t>
            </a:r>
          </a:p>
        </p:txBody>
      </p:sp>
      <p:sp>
        <p:nvSpPr>
          <p:cNvPr id="8" name="正方形/長方形 7">
            <a:extLst>
              <a:ext uri="{FF2B5EF4-FFF2-40B4-BE49-F238E27FC236}">
                <a16:creationId xmlns:a16="http://schemas.microsoft.com/office/drawing/2014/main" id="{A88217AB-9CEB-459E-B790-6EA9E76CA45A}"/>
              </a:ext>
            </a:extLst>
          </p:cNvPr>
          <p:cNvSpPr/>
          <p:nvPr/>
        </p:nvSpPr>
        <p:spPr>
          <a:xfrm>
            <a:off x="7704935" y="2915700"/>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79" name="Text Box 139"/>
          <p:cNvSpPr txBox="1">
            <a:spLocks noChangeArrowheads="1"/>
          </p:cNvSpPr>
          <p:nvPr/>
        </p:nvSpPr>
        <p:spPr bwMode="auto">
          <a:xfrm>
            <a:off x="7764885" y="286624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71" name="正方形/長方形 170">
            <a:extLst>
              <a:ext uri="{FF2B5EF4-FFF2-40B4-BE49-F238E27FC236}">
                <a16:creationId xmlns:a16="http://schemas.microsoft.com/office/drawing/2014/main" id="{F6E59983-5D74-4222-AB9D-9DF0B668A66A}"/>
              </a:ext>
            </a:extLst>
          </p:cNvPr>
          <p:cNvSpPr/>
          <p:nvPr/>
        </p:nvSpPr>
        <p:spPr>
          <a:xfrm>
            <a:off x="6821469" y="520297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Text Box 142">
            <a:extLst>
              <a:ext uri="{FF2B5EF4-FFF2-40B4-BE49-F238E27FC236}">
                <a16:creationId xmlns:a16="http://schemas.microsoft.com/office/drawing/2014/main" id="{90069E21-E1EB-4EFA-9419-C4D891973514}"/>
              </a:ext>
            </a:extLst>
          </p:cNvPr>
          <p:cNvSpPr txBox="1">
            <a:spLocks noChangeArrowheads="1"/>
          </p:cNvSpPr>
          <p:nvPr/>
        </p:nvSpPr>
        <p:spPr bwMode="auto">
          <a:xfrm>
            <a:off x="6799102" y="5149567"/>
            <a:ext cx="9729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regalu</a:t>
            </a:r>
            <a:endParaRPr lang="en-US" altLang="ja-JP" sz="1200" b="1" dirty="0"/>
          </a:p>
        </p:txBody>
      </p:sp>
      <p:sp>
        <p:nvSpPr>
          <p:cNvPr id="173" name="Line 145">
            <a:extLst>
              <a:ext uri="{FF2B5EF4-FFF2-40B4-BE49-F238E27FC236}">
                <a16:creationId xmlns:a16="http://schemas.microsoft.com/office/drawing/2014/main" id="{C084670E-6DD5-41EA-AEBE-29004CECA91F}"/>
              </a:ext>
            </a:extLst>
          </p:cNvPr>
          <p:cNvSpPr>
            <a:spLocks noChangeShapeType="1"/>
          </p:cNvSpPr>
          <p:nvPr/>
        </p:nvSpPr>
        <p:spPr bwMode="auto">
          <a:xfrm>
            <a:off x="7928769" y="574135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 name="Line 146">
            <a:extLst>
              <a:ext uri="{FF2B5EF4-FFF2-40B4-BE49-F238E27FC236}">
                <a16:creationId xmlns:a16="http://schemas.microsoft.com/office/drawing/2014/main" id="{B9F7236C-0EBB-45FF-9958-99F4D64DBECA}"/>
              </a:ext>
            </a:extLst>
          </p:cNvPr>
          <p:cNvSpPr>
            <a:spLocks noChangeShapeType="1"/>
          </p:cNvSpPr>
          <p:nvPr/>
        </p:nvSpPr>
        <p:spPr bwMode="auto">
          <a:xfrm flipH="1" flipV="1">
            <a:off x="7712869" y="5596891"/>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 name="Line 147">
            <a:extLst>
              <a:ext uri="{FF2B5EF4-FFF2-40B4-BE49-F238E27FC236}">
                <a16:creationId xmlns:a16="http://schemas.microsoft.com/office/drawing/2014/main" id="{FD324263-F0A2-4E9B-BCE6-58C77CA21646}"/>
              </a:ext>
            </a:extLst>
          </p:cNvPr>
          <p:cNvSpPr>
            <a:spLocks noChangeShapeType="1"/>
          </p:cNvSpPr>
          <p:nvPr/>
        </p:nvSpPr>
        <p:spPr bwMode="auto">
          <a:xfrm flipH="1">
            <a:off x="7712869" y="6173153"/>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 name="Line 148">
            <a:extLst>
              <a:ext uri="{FF2B5EF4-FFF2-40B4-BE49-F238E27FC236}">
                <a16:creationId xmlns:a16="http://schemas.microsoft.com/office/drawing/2014/main" id="{C1FF22A2-7EFD-4107-8B18-6D4CD915EA30}"/>
              </a:ext>
            </a:extLst>
          </p:cNvPr>
          <p:cNvSpPr>
            <a:spLocks noChangeShapeType="1"/>
          </p:cNvSpPr>
          <p:nvPr/>
        </p:nvSpPr>
        <p:spPr bwMode="auto">
          <a:xfrm>
            <a:off x="7712869" y="5596891"/>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7" name="Text Box 72">
            <a:extLst>
              <a:ext uri="{FF2B5EF4-FFF2-40B4-BE49-F238E27FC236}">
                <a16:creationId xmlns:a16="http://schemas.microsoft.com/office/drawing/2014/main" id="{474AAF60-81ED-4695-BA85-7DD210E85683}"/>
              </a:ext>
            </a:extLst>
          </p:cNvPr>
          <p:cNvSpPr txBox="1">
            <a:spLocks noChangeArrowheads="1"/>
          </p:cNvSpPr>
          <p:nvPr/>
        </p:nvSpPr>
        <p:spPr bwMode="auto">
          <a:xfrm>
            <a:off x="7605545" y="5614362"/>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78" name="Text Box 72">
            <a:extLst>
              <a:ext uri="{FF2B5EF4-FFF2-40B4-BE49-F238E27FC236}">
                <a16:creationId xmlns:a16="http://schemas.microsoft.com/office/drawing/2014/main" id="{8AEDF59F-63BA-4935-B217-9F49D0030DE0}"/>
              </a:ext>
            </a:extLst>
          </p:cNvPr>
          <p:cNvSpPr txBox="1">
            <a:spLocks noChangeArrowheads="1"/>
          </p:cNvSpPr>
          <p:nvPr/>
        </p:nvSpPr>
        <p:spPr bwMode="auto">
          <a:xfrm>
            <a:off x="7618619" y="5945347"/>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79" name="Line 101">
            <a:extLst>
              <a:ext uri="{FF2B5EF4-FFF2-40B4-BE49-F238E27FC236}">
                <a16:creationId xmlns:a16="http://schemas.microsoft.com/office/drawing/2014/main" id="{AE17682A-5476-4373-9F5E-87D84DDB8184}"/>
              </a:ext>
            </a:extLst>
          </p:cNvPr>
          <p:cNvSpPr>
            <a:spLocks noChangeShapeType="1"/>
          </p:cNvSpPr>
          <p:nvPr/>
        </p:nvSpPr>
        <p:spPr bwMode="auto">
          <a:xfrm flipV="1">
            <a:off x="7976427" y="5953396"/>
            <a:ext cx="310585" cy="469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80" name="直線矢印コネクタ 179">
            <a:extLst>
              <a:ext uri="{FF2B5EF4-FFF2-40B4-BE49-F238E27FC236}">
                <a16:creationId xmlns:a16="http://schemas.microsoft.com/office/drawing/2014/main" id="{7CDE810F-2E15-4A69-88F5-A4313350CBB9}"/>
              </a:ext>
            </a:extLst>
          </p:cNvPr>
          <p:cNvCxnSpPr>
            <a:cxnSpLocks/>
          </p:cNvCxnSpPr>
          <p:nvPr/>
        </p:nvCxnSpPr>
        <p:spPr>
          <a:xfrm flipH="1" flipV="1">
            <a:off x="7815284" y="6233337"/>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1" name="Text Box 155">
            <a:extLst>
              <a:ext uri="{FF2B5EF4-FFF2-40B4-BE49-F238E27FC236}">
                <a16:creationId xmlns:a16="http://schemas.microsoft.com/office/drawing/2014/main" id="{1C0CE3C5-3C16-4EDA-B8D8-392E390AAF04}"/>
              </a:ext>
            </a:extLst>
          </p:cNvPr>
          <p:cNvSpPr txBox="1">
            <a:spLocks noChangeArrowheads="1"/>
          </p:cNvSpPr>
          <p:nvPr/>
        </p:nvSpPr>
        <p:spPr bwMode="auto">
          <a:xfrm>
            <a:off x="7548698" y="6524026"/>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 if</a:t>
            </a:r>
          </a:p>
        </p:txBody>
      </p:sp>
      <p:sp>
        <p:nvSpPr>
          <p:cNvPr id="182" name="Line 100">
            <a:extLst>
              <a:ext uri="{FF2B5EF4-FFF2-40B4-BE49-F238E27FC236}">
                <a16:creationId xmlns:a16="http://schemas.microsoft.com/office/drawing/2014/main" id="{BBEFDBE6-D2E4-4ACA-8CC7-FAC0E02EAE59}"/>
              </a:ext>
            </a:extLst>
          </p:cNvPr>
          <p:cNvSpPr>
            <a:spLocks noChangeShapeType="1"/>
          </p:cNvSpPr>
          <p:nvPr/>
        </p:nvSpPr>
        <p:spPr bwMode="auto">
          <a:xfrm flipV="1">
            <a:off x="4970515" y="4204028"/>
            <a:ext cx="1002650" cy="380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 name="Line 50">
            <a:extLst>
              <a:ext uri="{FF2B5EF4-FFF2-40B4-BE49-F238E27FC236}">
                <a16:creationId xmlns:a16="http://schemas.microsoft.com/office/drawing/2014/main" id="{FA51A5DB-D316-4E32-AA36-E6974662D421}"/>
              </a:ext>
            </a:extLst>
          </p:cNvPr>
          <p:cNvSpPr>
            <a:spLocks noChangeShapeType="1"/>
          </p:cNvSpPr>
          <p:nvPr/>
        </p:nvSpPr>
        <p:spPr bwMode="auto">
          <a:xfrm flipV="1">
            <a:off x="7509266" y="2023006"/>
            <a:ext cx="450" cy="4132132"/>
          </a:xfrm>
          <a:prstGeom prst="line">
            <a:avLst/>
          </a:prstGeom>
          <a:noFill/>
          <a:ln w="28575">
            <a:solidFill>
              <a:srgbClr val="00B0F0"/>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8" name="Line 116">
            <a:extLst>
              <a:ext uri="{FF2B5EF4-FFF2-40B4-BE49-F238E27FC236}">
                <a16:creationId xmlns:a16="http://schemas.microsoft.com/office/drawing/2014/main" id="{3F00173C-D933-438C-85D6-70083DAF4E19}"/>
              </a:ext>
            </a:extLst>
          </p:cNvPr>
          <p:cNvSpPr>
            <a:spLocks noChangeShapeType="1"/>
          </p:cNvSpPr>
          <p:nvPr/>
        </p:nvSpPr>
        <p:spPr bwMode="auto">
          <a:xfrm flipH="1" flipV="1">
            <a:off x="9025005" y="2060571"/>
            <a:ext cx="0" cy="157166"/>
          </a:xfrm>
          <a:prstGeom prst="line">
            <a:avLst/>
          </a:prstGeom>
          <a:noFill/>
          <a:ln w="28575">
            <a:solidFill>
              <a:srgbClr val="0070C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Text Box 72">
            <a:extLst>
              <a:ext uri="{FF2B5EF4-FFF2-40B4-BE49-F238E27FC236}">
                <a16:creationId xmlns:a16="http://schemas.microsoft.com/office/drawing/2014/main" id="{883ADED0-EFD5-4F34-9D9A-877212A5E4F7}"/>
              </a:ext>
            </a:extLst>
          </p:cNvPr>
          <p:cNvSpPr txBox="1">
            <a:spLocks noChangeArrowheads="1"/>
          </p:cNvSpPr>
          <p:nvPr/>
        </p:nvSpPr>
        <p:spPr bwMode="auto">
          <a:xfrm>
            <a:off x="8870198" y="179290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2</a:t>
            </a:r>
            <a:endParaRPr lang="ja-JP" altLang="en-US" b="1" dirty="0"/>
          </a:p>
        </p:txBody>
      </p:sp>
      <p:cxnSp>
        <p:nvCxnSpPr>
          <p:cNvPr id="190" name="直線矢印コネクタ 189">
            <a:extLst>
              <a:ext uri="{FF2B5EF4-FFF2-40B4-BE49-F238E27FC236}">
                <a16:creationId xmlns:a16="http://schemas.microsoft.com/office/drawing/2014/main" id="{42307219-55AC-4FEC-8E38-4BF96FCB46DC}"/>
              </a:ext>
            </a:extLst>
          </p:cNvPr>
          <p:cNvCxnSpPr>
            <a:cxnSpLocks/>
          </p:cNvCxnSpPr>
          <p:nvPr/>
        </p:nvCxnSpPr>
        <p:spPr>
          <a:xfrm flipH="1">
            <a:off x="9004342" y="2213856"/>
            <a:ext cx="1600949" cy="13120"/>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91" name="Text Box 142">
            <a:extLst>
              <a:ext uri="{FF2B5EF4-FFF2-40B4-BE49-F238E27FC236}">
                <a16:creationId xmlns:a16="http://schemas.microsoft.com/office/drawing/2014/main" id="{ACC7D9EB-15A3-40A1-9890-129E55A9ABAD}"/>
              </a:ext>
            </a:extLst>
          </p:cNvPr>
          <p:cNvSpPr txBox="1">
            <a:spLocks noChangeArrowheads="1"/>
          </p:cNvSpPr>
          <p:nvPr/>
        </p:nvSpPr>
        <p:spPr bwMode="auto">
          <a:xfrm>
            <a:off x="10645557" y="206057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b="1" dirty="0"/>
              <a:t>４</a:t>
            </a:r>
            <a:endParaRPr lang="en-US" altLang="ja-JP" sz="1200" b="1" dirty="0"/>
          </a:p>
        </p:txBody>
      </p:sp>
      <p:cxnSp>
        <p:nvCxnSpPr>
          <p:cNvPr id="12" name="直線矢印コネクタ 11">
            <a:extLst>
              <a:ext uri="{FF2B5EF4-FFF2-40B4-BE49-F238E27FC236}">
                <a16:creationId xmlns:a16="http://schemas.microsoft.com/office/drawing/2014/main" id="{8F657B38-BA0F-4CCE-9C99-3D5B60F18C05}"/>
              </a:ext>
            </a:extLst>
          </p:cNvPr>
          <p:cNvCxnSpPr/>
          <p:nvPr/>
        </p:nvCxnSpPr>
        <p:spPr>
          <a:xfrm flipH="1">
            <a:off x="5009852" y="4874777"/>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2" name="Text Box 162">
            <a:extLst>
              <a:ext uri="{FF2B5EF4-FFF2-40B4-BE49-F238E27FC236}">
                <a16:creationId xmlns:a16="http://schemas.microsoft.com/office/drawing/2014/main" id="{480C3100-DA3B-4191-B212-A7801954CCA0}"/>
              </a:ext>
            </a:extLst>
          </p:cNvPr>
          <p:cNvSpPr txBox="1">
            <a:spLocks noChangeArrowheads="1"/>
          </p:cNvSpPr>
          <p:nvPr/>
        </p:nvSpPr>
        <p:spPr bwMode="auto">
          <a:xfrm>
            <a:off x="5300018" y="4683936"/>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irwe</a:t>
            </a:r>
            <a:endParaRPr lang="en-US" altLang="ja-JP" sz="1200" b="1" dirty="0"/>
          </a:p>
        </p:txBody>
      </p:sp>
      <p:cxnSp>
        <p:nvCxnSpPr>
          <p:cNvPr id="15" name="直線矢印コネクタ 14">
            <a:extLst>
              <a:ext uri="{FF2B5EF4-FFF2-40B4-BE49-F238E27FC236}">
                <a16:creationId xmlns:a16="http://schemas.microsoft.com/office/drawing/2014/main" id="{62C7E00B-63C9-48FE-A2D1-0B2675FCBB2A}"/>
              </a:ext>
            </a:extLst>
          </p:cNvPr>
          <p:cNvCxnSpPr>
            <a:cxnSpLocks/>
          </p:cNvCxnSpPr>
          <p:nvPr/>
        </p:nvCxnSpPr>
        <p:spPr>
          <a:xfrm flipH="1" flipV="1">
            <a:off x="8344679" y="2972878"/>
            <a:ext cx="1291213" cy="306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3" name="Text Box 162">
            <a:extLst>
              <a:ext uri="{FF2B5EF4-FFF2-40B4-BE49-F238E27FC236}">
                <a16:creationId xmlns:a16="http://schemas.microsoft.com/office/drawing/2014/main" id="{4763403F-F395-4F3A-B7BE-BE7CAD6FF534}"/>
              </a:ext>
            </a:extLst>
          </p:cNvPr>
          <p:cNvSpPr txBox="1">
            <a:spLocks noChangeArrowheads="1"/>
          </p:cNvSpPr>
          <p:nvPr/>
        </p:nvSpPr>
        <p:spPr bwMode="auto">
          <a:xfrm>
            <a:off x="9705192" y="287051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regwe</a:t>
            </a:r>
            <a:endParaRPr lang="en-US" altLang="ja-JP" sz="1200" b="1" dirty="0"/>
          </a:p>
        </p:txBody>
      </p:sp>
      <p:cxnSp>
        <p:nvCxnSpPr>
          <p:cNvPr id="194" name="直線矢印コネクタ 193">
            <a:extLst>
              <a:ext uri="{FF2B5EF4-FFF2-40B4-BE49-F238E27FC236}">
                <a16:creationId xmlns:a16="http://schemas.microsoft.com/office/drawing/2014/main" id="{8E0F275E-6325-4162-A033-A8C02C40F4C4}"/>
              </a:ext>
            </a:extLst>
          </p:cNvPr>
          <p:cNvCxnSpPr/>
          <p:nvPr/>
        </p:nvCxnSpPr>
        <p:spPr>
          <a:xfrm flipH="1">
            <a:off x="6407004" y="5320333"/>
            <a:ext cx="387644"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95" name="Text Box 162">
            <a:extLst>
              <a:ext uri="{FF2B5EF4-FFF2-40B4-BE49-F238E27FC236}">
                <a16:creationId xmlns:a16="http://schemas.microsoft.com/office/drawing/2014/main" id="{732D2DD4-D7AC-4FFC-92DF-14F7CFE4200F}"/>
              </a:ext>
            </a:extLst>
          </p:cNvPr>
          <p:cNvSpPr txBox="1">
            <a:spLocks noChangeArrowheads="1"/>
          </p:cNvSpPr>
          <p:nvPr/>
        </p:nvSpPr>
        <p:spPr bwMode="auto">
          <a:xfrm>
            <a:off x="5729086" y="515859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regaluwe</a:t>
            </a:r>
            <a:endParaRPr lang="en-US" altLang="ja-JP" sz="1200" b="1" dirty="0"/>
          </a:p>
        </p:txBody>
      </p:sp>
      <p:sp>
        <p:nvSpPr>
          <p:cNvPr id="197" name="Text Box 162">
            <a:extLst>
              <a:ext uri="{FF2B5EF4-FFF2-40B4-BE49-F238E27FC236}">
                <a16:creationId xmlns:a16="http://schemas.microsoft.com/office/drawing/2014/main" id="{96C1F490-695E-4511-8BE4-1147D028FFCC}"/>
              </a:ext>
            </a:extLst>
          </p:cNvPr>
          <p:cNvSpPr txBox="1">
            <a:spLocks noChangeArrowheads="1"/>
          </p:cNvSpPr>
          <p:nvPr/>
        </p:nvSpPr>
        <p:spPr bwMode="auto">
          <a:xfrm>
            <a:off x="2957390" y="203957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pcwe</a:t>
            </a:r>
            <a:r>
              <a:rPr lang="ja-JP" altLang="en-US" sz="1200" b="1" dirty="0"/>
              <a:t>＝１</a:t>
            </a:r>
            <a:endParaRPr lang="en-US" altLang="ja-JP" sz="1200" b="1" dirty="0"/>
          </a:p>
        </p:txBody>
      </p:sp>
      <p:sp>
        <p:nvSpPr>
          <p:cNvPr id="170" name="テキスト ボックス 169">
            <a:extLst>
              <a:ext uri="{FF2B5EF4-FFF2-40B4-BE49-F238E27FC236}">
                <a16:creationId xmlns:a16="http://schemas.microsoft.com/office/drawing/2014/main" id="{B419884B-84F2-4128-90E5-1D0B8B0089D9}"/>
              </a:ext>
            </a:extLst>
          </p:cNvPr>
          <p:cNvSpPr txBox="1"/>
          <p:nvPr/>
        </p:nvSpPr>
        <p:spPr>
          <a:xfrm>
            <a:off x="657465" y="-86236"/>
            <a:ext cx="3012363" cy="584775"/>
          </a:xfrm>
          <a:prstGeom prst="rect">
            <a:avLst/>
          </a:prstGeom>
          <a:noFill/>
        </p:spPr>
        <p:txBody>
          <a:bodyPr wrap="none" rtlCol="0">
            <a:spAutoFit/>
          </a:bodyPr>
          <a:lstStyle/>
          <a:p>
            <a:r>
              <a:rPr lang="ja-JP" altLang="en-US" sz="3200" dirty="0"/>
              <a:t>分岐命令の</a:t>
            </a:r>
            <a:r>
              <a:rPr lang="en-US" altLang="ja-JP" sz="3200" dirty="0"/>
              <a:t>EXE</a:t>
            </a:r>
            <a:endParaRPr kumimoji="1" lang="ja-JP" altLang="en-US" sz="3200" dirty="0"/>
          </a:p>
        </p:txBody>
      </p:sp>
      <p:sp>
        <p:nvSpPr>
          <p:cNvPr id="156" name="正方形/長方形 155">
            <a:extLst>
              <a:ext uri="{FF2B5EF4-FFF2-40B4-BE49-F238E27FC236}">
                <a16:creationId xmlns:a16="http://schemas.microsoft.com/office/drawing/2014/main" id="{BAAA4C2D-CF73-4DFD-A399-7C178E37A8BA}"/>
              </a:ext>
            </a:extLst>
          </p:cNvPr>
          <p:cNvSpPr/>
          <p:nvPr/>
        </p:nvSpPr>
        <p:spPr>
          <a:xfrm>
            <a:off x="4218909" y="2184215"/>
            <a:ext cx="756259" cy="45176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&lt;&gt;=</a:t>
            </a:r>
            <a:r>
              <a:rPr lang="ja-JP" altLang="en-US" sz="1600" b="1" dirty="0">
                <a:solidFill>
                  <a:schemeClr val="tx1"/>
                </a:solidFill>
              </a:rPr>
              <a:t>？</a:t>
            </a:r>
            <a:endParaRPr kumimoji="1" lang="ja-JP" altLang="en-US" sz="1600" b="1" dirty="0">
              <a:solidFill>
                <a:schemeClr val="tx1"/>
              </a:solidFill>
            </a:endParaRPr>
          </a:p>
        </p:txBody>
      </p:sp>
      <p:cxnSp>
        <p:nvCxnSpPr>
          <p:cNvPr id="157" name="直線矢印コネクタ 156">
            <a:extLst>
              <a:ext uri="{FF2B5EF4-FFF2-40B4-BE49-F238E27FC236}">
                <a16:creationId xmlns:a16="http://schemas.microsoft.com/office/drawing/2014/main" id="{054D42FB-D454-41B3-B658-5FE6CF7315F8}"/>
              </a:ext>
            </a:extLst>
          </p:cNvPr>
          <p:cNvCxnSpPr>
            <a:cxnSpLocks/>
          </p:cNvCxnSpPr>
          <p:nvPr/>
        </p:nvCxnSpPr>
        <p:spPr>
          <a:xfrm flipH="1">
            <a:off x="3249847" y="2399344"/>
            <a:ext cx="288071" cy="748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8" name="直線矢印コネクタ 157">
            <a:extLst>
              <a:ext uri="{FF2B5EF4-FFF2-40B4-BE49-F238E27FC236}">
                <a16:creationId xmlns:a16="http://schemas.microsoft.com/office/drawing/2014/main" id="{E7F75BE5-24DE-44F7-A231-AD20BC656252}"/>
              </a:ext>
            </a:extLst>
          </p:cNvPr>
          <p:cNvCxnSpPr>
            <a:cxnSpLocks/>
          </p:cNvCxnSpPr>
          <p:nvPr/>
        </p:nvCxnSpPr>
        <p:spPr>
          <a:xfrm flipH="1">
            <a:off x="4968026" y="2277117"/>
            <a:ext cx="3080599" cy="12586"/>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83" name="直線矢印コネクタ 182">
            <a:extLst>
              <a:ext uri="{FF2B5EF4-FFF2-40B4-BE49-F238E27FC236}">
                <a16:creationId xmlns:a16="http://schemas.microsoft.com/office/drawing/2014/main" id="{BB39854C-FF85-4978-B6F2-3BBE57341476}"/>
              </a:ext>
            </a:extLst>
          </p:cNvPr>
          <p:cNvCxnSpPr>
            <a:cxnSpLocks/>
          </p:cNvCxnSpPr>
          <p:nvPr/>
        </p:nvCxnSpPr>
        <p:spPr>
          <a:xfrm flipH="1">
            <a:off x="4962468" y="2349886"/>
            <a:ext cx="3729094" cy="3056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85" name="直線矢印コネクタ 184">
            <a:extLst>
              <a:ext uri="{FF2B5EF4-FFF2-40B4-BE49-F238E27FC236}">
                <a16:creationId xmlns:a16="http://schemas.microsoft.com/office/drawing/2014/main" id="{D30DEE45-87F7-429B-8F8C-69416AA3B643}"/>
              </a:ext>
            </a:extLst>
          </p:cNvPr>
          <p:cNvCxnSpPr/>
          <p:nvPr/>
        </p:nvCxnSpPr>
        <p:spPr>
          <a:xfrm flipH="1">
            <a:off x="5018880" y="2557850"/>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6" name="Text Box 142">
            <a:extLst>
              <a:ext uri="{FF2B5EF4-FFF2-40B4-BE49-F238E27FC236}">
                <a16:creationId xmlns:a16="http://schemas.microsoft.com/office/drawing/2014/main" id="{C3623ACE-B160-469A-A429-074879F62B90}"/>
              </a:ext>
            </a:extLst>
          </p:cNvPr>
          <p:cNvSpPr txBox="1">
            <a:spLocks noChangeArrowheads="1"/>
          </p:cNvSpPr>
          <p:nvPr/>
        </p:nvSpPr>
        <p:spPr bwMode="auto">
          <a:xfrm>
            <a:off x="5422302" y="243646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sp>
        <p:nvSpPr>
          <p:cNvPr id="2" name="テキスト ボックス 1">
            <a:extLst>
              <a:ext uri="{FF2B5EF4-FFF2-40B4-BE49-F238E27FC236}">
                <a16:creationId xmlns:a16="http://schemas.microsoft.com/office/drawing/2014/main" id="{65CF652B-B6C5-4DE9-B833-A4AD2FD8ADC7}"/>
              </a:ext>
            </a:extLst>
          </p:cNvPr>
          <p:cNvSpPr txBox="1"/>
          <p:nvPr/>
        </p:nvSpPr>
        <p:spPr>
          <a:xfrm>
            <a:off x="9187914" y="494807"/>
            <a:ext cx="2031325" cy="923330"/>
          </a:xfrm>
          <a:prstGeom prst="rect">
            <a:avLst/>
          </a:prstGeom>
          <a:noFill/>
        </p:spPr>
        <p:txBody>
          <a:bodyPr wrap="none" rtlCol="0">
            <a:spAutoFit/>
          </a:bodyPr>
          <a:lstStyle/>
          <a:p>
            <a:r>
              <a:rPr kumimoji="1" lang="ja-JP" altLang="en-US" dirty="0"/>
              <a:t>比較の結果により</a:t>
            </a:r>
            <a:endParaRPr kumimoji="1" lang="en-US" altLang="ja-JP" dirty="0"/>
          </a:p>
          <a:p>
            <a:r>
              <a:rPr kumimoji="1" lang="en-US" altLang="ja-JP" dirty="0" err="1"/>
              <a:t>srcbsel</a:t>
            </a:r>
            <a:r>
              <a:rPr kumimoji="1" lang="ja-JP" altLang="en-US" dirty="0"/>
              <a:t>で</a:t>
            </a:r>
            <a:r>
              <a:rPr kumimoji="1" lang="en-US" altLang="ja-JP" dirty="0"/>
              <a:t>pc+4</a:t>
            </a:r>
            <a:r>
              <a:rPr kumimoji="1" lang="ja-JP" altLang="en-US" dirty="0"/>
              <a:t>か</a:t>
            </a:r>
            <a:endParaRPr kumimoji="1" lang="en-US" altLang="ja-JP" dirty="0"/>
          </a:p>
          <a:p>
            <a:r>
              <a:rPr lang="en-US" altLang="ja-JP" dirty="0"/>
              <a:t>pc+</a:t>
            </a:r>
            <a:r>
              <a:rPr lang="ja-JP" altLang="en-US" dirty="0"/>
              <a:t>とび先を選択</a:t>
            </a:r>
            <a:endParaRPr kumimoji="1" lang="ja-JP" altLang="en-US" dirty="0"/>
          </a:p>
        </p:txBody>
      </p:sp>
      <p:cxnSp>
        <p:nvCxnSpPr>
          <p:cNvPr id="4" name="直線コネクタ 3">
            <a:extLst>
              <a:ext uri="{FF2B5EF4-FFF2-40B4-BE49-F238E27FC236}">
                <a16:creationId xmlns:a16="http://schemas.microsoft.com/office/drawing/2014/main" id="{4DC04495-2CA4-41CD-87B0-355834BD74E4}"/>
              </a:ext>
            </a:extLst>
          </p:cNvPr>
          <p:cNvCxnSpPr>
            <a:cxnSpLocks/>
            <a:stCxn id="149" idx="0"/>
          </p:cNvCxnSpPr>
          <p:nvPr/>
        </p:nvCxnSpPr>
        <p:spPr>
          <a:xfrm flipH="1">
            <a:off x="9918102" y="1940498"/>
            <a:ext cx="3774" cy="18579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18915F2C-43F3-4E35-B2EE-E99D9C180B65}"/>
              </a:ext>
            </a:extLst>
          </p:cNvPr>
          <p:cNvCxnSpPr/>
          <p:nvPr/>
        </p:nvCxnSpPr>
        <p:spPr>
          <a:xfrm flipH="1" flipV="1">
            <a:off x="4004841" y="2118142"/>
            <a:ext cx="5913260" cy="815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045B94B9-07AB-4772-B4A1-BC1E34CAFCBC}"/>
              </a:ext>
            </a:extLst>
          </p:cNvPr>
          <p:cNvCxnSpPr>
            <a:cxnSpLocks/>
          </p:cNvCxnSpPr>
          <p:nvPr/>
        </p:nvCxnSpPr>
        <p:spPr>
          <a:xfrm flipH="1">
            <a:off x="4004841" y="2118142"/>
            <a:ext cx="1" cy="28845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DFD3070C-2756-4A26-9ACA-FE0893B078BF}"/>
              </a:ext>
            </a:extLst>
          </p:cNvPr>
          <p:cNvCxnSpPr>
            <a:cxnSpLocks/>
            <a:stCxn id="156" idx="1"/>
          </p:cNvCxnSpPr>
          <p:nvPr/>
        </p:nvCxnSpPr>
        <p:spPr>
          <a:xfrm flipH="1" flipV="1">
            <a:off x="3985044" y="2406594"/>
            <a:ext cx="233865" cy="3504"/>
          </a:xfrm>
          <a:prstGeom prst="line">
            <a:avLst/>
          </a:prstGeom>
          <a:ln>
            <a:solidFill>
              <a:srgbClr val="FF0000"/>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4402043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楕円 3">
            <a:extLst>
              <a:ext uri="{FF2B5EF4-FFF2-40B4-BE49-F238E27FC236}">
                <a16:creationId xmlns:a16="http://schemas.microsoft.com/office/drawing/2014/main" id="{7D472872-30EA-4BE7-94E5-2E9889EEA1A7}"/>
              </a:ext>
            </a:extLst>
          </p:cNvPr>
          <p:cNvSpPr/>
          <p:nvPr/>
        </p:nvSpPr>
        <p:spPr>
          <a:xfrm>
            <a:off x="4471035" y="411480"/>
            <a:ext cx="144018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FETCH</a:t>
            </a:r>
            <a:endParaRPr kumimoji="1" lang="ja-JP" altLang="en-US" dirty="0">
              <a:solidFill>
                <a:schemeClr val="tx1"/>
              </a:solidFill>
            </a:endParaRPr>
          </a:p>
        </p:txBody>
      </p:sp>
      <p:sp>
        <p:nvSpPr>
          <p:cNvPr id="5" name="楕円 4">
            <a:extLst>
              <a:ext uri="{FF2B5EF4-FFF2-40B4-BE49-F238E27FC236}">
                <a16:creationId xmlns:a16="http://schemas.microsoft.com/office/drawing/2014/main" id="{9AD4E3A0-3541-417D-AA89-3AAE46A3F042}"/>
              </a:ext>
            </a:extLst>
          </p:cNvPr>
          <p:cNvSpPr/>
          <p:nvPr/>
        </p:nvSpPr>
        <p:spPr>
          <a:xfrm>
            <a:off x="4392930" y="1920240"/>
            <a:ext cx="1596390" cy="982980"/>
          </a:xfrm>
          <a:prstGeom prst="ellipse">
            <a:avLst/>
          </a:prstGeom>
          <a:solidFill>
            <a:schemeClr val="accent4">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DECODE</a:t>
            </a:r>
            <a:endParaRPr kumimoji="1" lang="ja-JP" altLang="en-US" dirty="0">
              <a:solidFill>
                <a:schemeClr val="tx1"/>
              </a:solidFill>
            </a:endParaRPr>
          </a:p>
        </p:txBody>
      </p:sp>
      <p:sp>
        <p:nvSpPr>
          <p:cNvPr id="6" name="楕円 5">
            <a:extLst>
              <a:ext uri="{FF2B5EF4-FFF2-40B4-BE49-F238E27FC236}">
                <a16:creationId xmlns:a16="http://schemas.microsoft.com/office/drawing/2014/main" id="{92B2E271-B0F4-44DA-AB61-B2A9986DABCF}"/>
              </a:ext>
            </a:extLst>
          </p:cNvPr>
          <p:cNvSpPr/>
          <p:nvPr/>
        </p:nvSpPr>
        <p:spPr>
          <a:xfrm>
            <a:off x="2979420" y="3592830"/>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MEMADR</a:t>
            </a:r>
            <a:endParaRPr kumimoji="1" lang="ja-JP" altLang="en-US" dirty="0">
              <a:solidFill>
                <a:schemeClr val="tx1"/>
              </a:solidFill>
            </a:endParaRPr>
          </a:p>
        </p:txBody>
      </p:sp>
      <p:sp>
        <p:nvSpPr>
          <p:cNvPr id="8" name="楕円 7">
            <a:extLst>
              <a:ext uri="{FF2B5EF4-FFF2-40B4-BE49-F238E27FC236}">
                <a16:creationId xmlns:a16="http://schemas.microsoft.com/office/drawing/2014/main" id="{5A9BC8E6-4055-4543-A350-0C98611D3D56}"/>
              </a:ext>
            </a:extLst>
          </p:cNvPr>
          <p:cNvSpPr/>
          <p:nvPr/>
        </p:nvSpPr>
        <p:spPr>
          <a:xfrm>
            <a:off x="6755130" y="3592830"/>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EXE</a:t>
            </a:r>
            <a:endParaRPr kumimoji="1" lang="ja-JP" altLang="en-US" dirty="0">
              <a:solidFill>
                <a:schemeClr val="tx1"/>
              </a:solidFill>
            </a:endParaRPr>
          </a:p>
        </p:txBody>
      </p:sp>
      <p:sp>
        <p:nvSpPr>
          <p:cNvPr id="12" name="楕円 11">
            <a:extLst>
              <a:ext uri="{FF2B5EF4-FFF2-40B4-BE49-F238E27FC236}">
                <a16:creationId xmlns:a16="http://schemas.microsoft.com/office/drawing/2014/main" id="{967EA1D1-EAAD-49B5-88AB-9D993A555648}"/>
              </a:ext>
            </a:extLst>
          </p:cNvPr>
          <p:cNvSpPr/>
          <p:nvPr/>
        </p:nvSpPr>
        <p:spPr>
          <a:xfrm>
            <a:off x="2979420" y="5204462"/>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MEM</a:t>
            </a:r>
            <a:endParaRPr kumimoji="1" lang="ja-JP" altLang="en-US" dirty="0">
              <a:solidFill>
                <a:schemeClr val="tx1"/>
              </a:solidFill>
            </a:endParaRPr>
          </a:p>
        </p:txBody>
      </p:sp>
      <p:cxnSp>
        <p:nvCxnSpPr>
          <p:cNvPr id="14" name="直線矢印コネクタ 13">
            <a:extLst>
              <a:ext uri="{FF2B5EF4-FFF2-40B4-BE49-F238E27FC236}">
                <a16:creationId xmlns:a16="http://schemas.microsoft.com/office/drawing/2014/main" id="{CE9BE25F-5230-484B-A1B3-147A68B1F79D}"/>
              </a:ext>
            </a:extLst>
          </p:cNvPr>
          <p:cNvCxnSpPr>
            <a:stCxn id="4" idx="4"/>
            <a:endCxn id="5" idx="0"/>
          </p:cNvCxnSpPr>
          <p:nvPr/>
        </p:nvCxnSpPr>
        <p:spPr>
          <a:xfrm>
            <a:off x="5191125" y="1394460"/>
            <a:ext cx="0" cy="5257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D6E7BC40-5DE3-4B3D-A02E-B252D57171B1}"/>
              </a:ext>
            </a:extLst>
          </p:cNvPr>
          <p:cNvCxnSpPr>
            <a:stCxn id="5" idx="3"/>
            <a:endCxn id="6" idx="7"/>
          </p:cNvCxnSpPr>
          <p:nvPr/>
        </p:nvCxnSpPr>
        <p:spPr>
          <a:xfrm flipH="1">
            <a:off x="3990804" y="2759266"/>
            <a:ext cx="635912" cy="9775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80FFC4C5-9F26-4ED3-87FE-B99939289895}"/>
              </a:ext>
            </a:extLst>
          </p:cNvPr>
          <p:cNvCxnSpPr>
            <a:stCxn id="6" idx="4"/>
            <a:endCxn id="12" idx="0"/>
          </p:cNvCxnSpPr>
          <p:nvPr/>
        </p:nvCxnSpPr>
        <p:spPr>
          <a:xfrm>
            <a:off x="3571875" y="4575810"/>
            <a:ext cx="0" cy="6286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4D0E694D-AC1F-4D9A-AA66-250A14F82140}"/>
              </a:ext>
            </a:extLst>
          </p:cNvPr>
          <p:cNvCxnSpPr>
            <a:stCxn id="12" idx="1"/>
          </p:cNvCxnSpPr>
          <p:nvPr/>
        </p:nvCxnSpPr>
        <p:spPr>
          <a:xfrm flipH="1" flipV="1">
            <a:off x="2137410" y="2903220"/>
            <a:ext cx="1015536" cy="24451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2597FA63-F44A-4DE6-9155-DD1DF732CFCD}"/>
              </a:ext>
            </a:extLst>
          </p:cNvPr>
          <p:cNvCxnSpPr>
            <a:endCxn id="4" idx="3"/>
          </p:cNvCxnSpPr>
          <p:nvPr/>
        </p:nvCxnSpPr>
        <p:spPr>
          <a:xfrm flipV="1">
            <a:off x="2125980" y="1250506"/>
            <a:ext cx="2555964" cy="16527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9466D30D-13E1-4CD7-A730-7C54E2C6503E}"/>
              </a:ext>
            </a:extLst>
          </p:cNvPr>
          <p:cNvCxnSpPr>
            <a:stCxn id="5" idx="5"/>
            <a:endCxn id="8" idx="1"/>
          </p:cNvCxnSpPr>
          <p:nvPr/>
        </p:nvCxnSpPr>
        <p:spPr>
          <a:xfrm>
            <a:off x="5755534" y="2759266"/>
            <a:ext cx="1173122" cy="9775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DBCDB383-9DB6-49AC-AD82-83C0CDD78101}"/>
              </a:ext>
            </a:extLst>
          </p:cNvPr>
          <p:cNvCxnSpPr>
            <a:stCxn id="8" idx="0"/>
            <a:endCxn id="4" idx="5"/>
          </p:cNvCxnSpPr>
          <p:nvPr/>
        </p:nvCxnSpPr>
        <p:spPr>
          <a:xfrm flipH="1" flipV="1">
            <a:off x="5700306" y="1250506"/>
            <a:ext cx="1647279" cy="23423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983473A2-E6CB-4050-8CC4-AB4DC78613B5}"/>
              </a:ext>
            </a:extLst>
          </p:cNvPr>
          <p:cNvSpPr txBox="1"/>
          <p:nvPr/>
        </p:nvSpPr>
        <p:spPr>
          <a:xfrm>
            <a:off x="128072" y="119092"/>
            <a:ext cx="4334841" cy="584775"/>
          </a:xfrm>
          <a:prstGeom prst="rect">
            <a:avLst/>
          </a:prstGeom>
          <a:noFill/>
        </p:spPr>
        <p:txBody>
          <a:bodyPr wrap="none" rtlCol="0">
            <a:spAutoFit/>
          </a:bodyPr>
          <a:lstStyle/>
          <a:p>
            <a:r>
              <a:rPr lang="en-US" altLang="ja-JP" sz="3200" dirty="0" err="1"/>
              <a:t>jal</a:t>
            </a:r>
            <a:r>
              <a:rPr lang="ja-JP" altLang="en-US" sz="3200" dirty="0"/>
              <a:t>命令の命令デコード</a:t>
            </a:r>
            <a:endParaRPr kumimoji="1" lang="ja-JP" altLang="en-US" sz="3200" dirty="0"/>
          </a:p>
        </p:txBody>
      </p:sp>
      <p:sp>
        <p:nvSpPr>
          <p:cNvPr id="15" name="テキスト ボックス 14">
            <a:extLst>
              <a:ext uri="{FF2B5EF4-FFF2-40B4-BE49-F238E27FC236}">
                <a16:creationId xmlns:a16="http://schemas.microsoft.com/office/drawing/2014/main" id="{0F45A53B-242F-4AFF-B824-4A9D7ED3BC78}"/>
              </a:ext>
            </a:extLst>
          </p:cNvPr>
          <p:cNvSpPr txBox="1"/>
          <p:nvPr/>
        </p:nvSpPr>
        <p:spPr>
          <a:xfrm>
            <a:off x="7495908" y="364688"/>
            <a:ext cx="3629291" cy="2308324"/>
          </a:xfrm>
          <a:prstGeom prst="rect">
            <a:avLst/>
          </a:prstGeom>
          <a:noFill/>
        </p:spPr>
        <p:txBody>
          <a:bodyPr wrap="square" rtlCol="0">
            <a:spAutoFit/>
          </a:bodyPr>
          <a:lstStyle/>
          <a:p>
            <a:r>
              <a:rPr lang="en-US" altLang="ja-JP" dirty="0" err="1"/>
              <a:t>regwe</a:t>
            </a:r>
            <a:r>
              <a:rPr lang="en-US" altLang="ja-JP" dirty="0"/>
              <a:t>=1: </a:t>
            </a:r>
            <a:r>
              <a:rPr lang="ja-JP" altLang="en-US" dirty="0"/>
              <a:t>レジスタファイルからレジスタを読み出し</a:t>
            </a:r>
            <a:endParaRPr lang="en-US" altLang="ja-JP" dirty="0"/>
          </a:p>
          <a:p>
            <a:endParaRPr lang="en-US" altLang="ja-JP" dirty="0"/>
          </a:p>
          <a:p>
            <a:r>
              <a:rPr lang="en-US" altLang="ja-JP" dirty="0" err="1"/>
              <a:t>srcasel</a:t>
            </a:r>
            <a:r>
              <a:rPr lang="en-US" altLang="ja-JP" dirty="0"/>
              <a:t>=0: pc</a:t>
            </a:r>
          </a:p>
          <a:p>
            <a:r>
              <a:rPr lang="en-US" altLang="ja-JP" dirty="0" err="1"/>
              <a:t>srcbsel</a:t>
            </a:r>
            <a:r>
              <a:rPr lang="en-US" altLang="ja-JP" dirty="0"/>
              <a:t>=2, 4</a:t>
            </a:r>
          </a:p>
          <a:p>
            <a:r>
              <a:rPr lang="en-US" altLang="ja-JP" dirty="0"/>
              <a:t>com=1:</a:t>
            </a:r>
            <a:r>
              <a:rPr lang="ja-JP" altLang="en-US" dirty="0"/>
              <a:t>加算</a:t>
            </a:r>
            <a:endParaRPr lang="en-US" altLang="ja-JP" dirty="0"/>
          </a:p>
          <a:p>
            <a:r>
              <a:rPr lang="en-US" altLang="ja-JP" dirty="0" err="1"/>
              <a:t>rwe</a:t>
            </a:r>
            <a:r>
              <a:rPr lang="en-US" altLang="ja-JP" dirty="0"/>
              <a:t>=1: </a:t>
            </a:r>
            <a:r>
              <a:rPr lang="ja-JP" altLang="en-US" dirty="0"/>
              <a:t>レジスタファイルに書き込み</a:t>
            </a:r>
            <a:endParaRPr lang="en-US" altLang="ja-JP" dirty="0"/>
          </a:p>
        </p:txBody>
      </p:sp>
      <p:sp>
        <p:nvSpPr>
          <p:cNvPr id="2" name="テキスト ボックス 1">
            <a:extLst>
              <a:ext uri="{FF2B5EF4-FFF2-40B4-BE49-F238E27FC236}">
                <a16:creationId xmlns:a16="http://schemas.microsoft.com/office/drawing/2014/main" id="{2CF5FEE8-15D6-4245-8453-E66FA0CB8C48}"/>
              </a:ext>
            </a:extLst>
          </p:cNvPr>
          <p:cNvSpPr txBox="1"/>
          <p:nvPr/>
        </p:nvSpPr>
        <p:spPr>
          <a:xfrm>
            <a:off x="3152946" y="3120390"/>
            <a:ext cx="780983" cy="369332"/>
          </a:xfrm>
          <a:prstGeom prst="rect">
            <a:avLst/>
          </a:prstGeom>
          <a:noFill/>
        </p:spPr>
        <p:txBody>
          <a:bodyPr wrap="none" rtlCol="0">
            <a:spAutoFit/>
          </a:bodyPr>
          <a:lstStyle/>
          <a:p>
            <a:r>
              <a:rPr kumimoji="1" lang="en-US" altLang="ja-JP" dirty="0" err="1"/>
              <a:t>lw,sw</a:t>
            </a:r>
            <a:endParaRPr kumimoji="1" lang="ja-JP" altLang="en-US" dirty="0"/>
          </a:p>
        </p:txBody>
      </p:sp>
      <p:sp>
        <p:nvSpPr>
          <p:cNvPr id="17" name="テキスト ボックス 16">
            <a:extLst>
              <a:ext uri="{FF2B5EF4-FFF2-40B4-BE49-F238E27FC236}">
                <a16:creationId xmlns:a16="http://schemas.microsoft.com/office/drawing/2014/main" id="{0B459AAB-07CD-49DD-B5F9-5D9EF287C6D1}"/>
              </a:ext>
            </a:extLst>
          </p:cNvPr>
          <p:cNvSpPr txBox="1"/>
          <p:nvPr/>
        </p:nvSpPr>
        <p:spPr>
          <a:xfrm>
            <a:off x="5562890" y="3399056"/>
            <a:ext cx="1107996" cy="369332"/>
          </a:xfrm>
          <a:prstGeom prst="rect">
            <a:avLst/>
          </a:prstGeom>
          <a:noFill/>
        </p:spPr>
        <p:txBody>
          <a:bodyPr wrap="none" rtlCol="0">
            <a:spAutoFit/>
          </a:bodyPr>
          <a:lstStyle/>
          <a:p>
            <a:r>
              <a:rPr kumimoji="1" lang="ja-JP" altLang="en-US" dirty="0"/>
              <a:t>それ以外</a:t>
            </a:r>
          </a:p>
        </p:txBody>
      </p:sp>
      <p:sp>
        <p:nvSpPr>
          <p:cNvPr id="3" name="テキスト ボックス 2">
            <a:extLst>
              <a:ext uri="{FF2B5EF4-FFF2-40B4-BE49-F238E27FC236}">
                <a16:creationId xmlns:a16="http://schemas.microsoft.com/office/drawing/2014/main" id="{B48E913A-97D8-4F60-9434-CCD79F9AB961}"/>
              </a:ext>
            </a:extLst>
          </p:cNvPr>
          <p:cNvSpPr txBox="1"/>
          <p:nvPr/>
        </p:nvSpPr>
        <p:spPr>
          <a:xfrm>
            <a:off x="168203" y="732354"/>
            <a:ext cx="4251485" cy="1200329"/>
          </a:xfrm>
          <a:prstGeom prst="rect">
            <a:avLst/>
          </a:prstGeom>
          <a:noFill/>
        </p:spPr>
        <p:txBody>
          <a:bodyPr wrap="none" rtlCol="0">
            <a:spAutoFit/>
          </a:bodyPr>
          <a:lstStyle/>
          <a:p>
            <a:r>
              <a:rPr kumimoji="1" lang="en-US" altLang="ja-JP" dirty="0" err="1"/>
              <a:t>jal</a:t>
            </a:r>
            <a:r>
              <a:rPr kumimoji="1" lang="ja-JP" altLang="en-US" dirty="0"/>
              <a:t>命令は</a:t>
            </a:r>
            <a:r>
              <a:rPr kumimoji="1" lang="en-US" altLang="ja-JP" dirty="0"/>
              <a:t>DECODE</a:t>
            </a:r>
            <a:r>
              <a:rPr kumimoji="1" lang="ja-JP" altLang="en-US" dirty="0"/>
              <a:t>で</a:t>
            </a:r>
            <a:r>
              <a:rPr kumimoji="1" lang="en-US" altLang="ja-JP" dirty="0"/>
              <a:t>pc+4</a:t>
            </a:r>
            <a:r>
              <a:rPr kumimoji="1" lang="ja-JP" altLang="en-US" dirty="0"/>
              <a:t>（戻り番地）</a:t>
            </a:r>
            <a:endParaRPr kumimoji="1" lang="en-US" altLang="ja-JP" dirty="0"/>
          </a:p>
          <a:p>
            <a:r>
              <a:rPr kumimoji="1" lang="ja-JP" altLang="en-US" dirty="0"/>
              <a:t>をレジスタに</a:t>
            </a:r>
            <a:endParaRPr kumimoji="1" lang="en-US" altLang="ja-JP" dirty="0"/>
          </a:p>
          <a:p>
            <a:r>
              <a:rPr lang="ja-JP" altLang="en-US" dirty="0"/>
              <a:t>保存し、</a:t>
            </a:r>
            <a:endParaRPr lang="en-US" altLang="ja-JP" dirty="0"/>
          </a:p>
          <a:p>
            <a:r>
              <a:rPr kumimoji="1" lang="en-US" altLang="ja-JP" dirty="0"/>
              <a:t>EXE</a:t>
            </a:r>
            <a:r>
              <a:rPr kumimoji="1" lang="ja-JP" altLang="en-US" dirty="0"/>
              <a:t>で</a:t>
            </a:r>
            <a:r>
              <a:rPr lang="ja-JP" altLang="en-US" dirty="0"/>
              <a:t>とび先を</a:t>
            </a:r>
            <a:r>
              <a:rPr lang="en-US" altLang="ja-JP" dirty="0"/>
              <a:t>pc</a:t>
            </a:r>
            <a:r>
              <a:rPr lang="ja-JP" altLang="en-US" dirty="0"/>
              <a:t>に設定する。</a:t>
            </a:r>
            <a:endParaRPr kumimoji="1" lang="en-US" altLang="ja-JP" dirty="0"/>
          </a:p>
        </p:txBody>
      </p:sp>
    </p:spTree>
    <p:extLst>
      <p:ext uri="{BB962C8B-B14F-4D97-AF65-F5344CB8AC3E}">
        <p14:creationId xmlns:p14="http://schemas.microsoft.com/office/powerpoint/2010/main" val="25515807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正方形/長方形 168">
            <a:extLst>
              <a:ext uri="{FF2B5EF4-FFF2-40B4-BE49-F238E27FC236}">
                <a16:creationId xmlns:a16="http://schemas.microsoft.com/office/drawing/2014/main" id="{6512D155-BBF3-461A-9ADC-5B8349CC2C32}"/>
              </a:ext>
            </a:extLst>
          </p:cNvPr>
          <p:cNvSpPr/>
          <p:nvPr/>
        </p:nvSpPr>
        <p:spPr>
          <a:xfrm>
            <a:off x="8588968" y="290109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16" name="Line 76"/>
          <p:cNvSpPr>
            <a:spLocks noChangeShapeType="1"/>
          </p:cNvSpPr>
          <p:nvPr/>
        </p:nvSpPr>
        <p:spPr bwMode="auto">
          <a:xfrm flipV="1">
            <a:off x="1577604" y="2561292"/>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2" name="Line 2"/>
          <p:cNvSpPr>
            <a:spLocks noChangeShapeType="1"/>
          </p:cNvSpPr>
          <p:nvPr/>
        </p:nvSpPr>
        <p:spPr bwMode="auto">
          <a:xfrm flipH="1" flipV="1">
            <a:off x="8065737" y="2060571"/>
            <a:ext cx="0" cy="8473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112643" name="Line 3"/>
          <p:cNvSpPr>
            <a:spLocks noChangeShapeType="1"/>
          </p:cNvSpPr>
          <p:nvPr/>
        </p:nvSpPr>
        <p:spPr bwMode="auto">
          <a:xfrm flipH="1" flipV="1">
            <a:off x="8902701" y="1700213"/>
            <a:ext cx="1588" cy="141287"/>
          </a:xfrm>
          <a:prstGeom prst="line">
            <a:avLst/>
          </a:prstGeom>
          <a:noFill/>
          <a:ln w="28575">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8470901" y="476250"/>
            <a:ext cx="0" cy="503238"/>
          </a:xfrm>
          <a:prstGeom prst="line">
            <a:avLst/>
          </a:prstGeom>
          <a:noFill/>
          <a:ln w="28575">
            <a:solidFill>
              <a:srgbClr val="007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7246939" y="476250"/>
            <a:ext cx="1223962" cy="0"/>
          </a:xfrm>
          <a:prstGeom prst="line">
            <a:avLst/>
          </a:prstGeom>
          <a:noFill/>
          <a:ln w="28575">
            <a:solidFill>
              <a:srgbClr val="007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7246939" y="4584065"/>
            <a:ext cx="1008062" cy="0"/>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8255001" y="4368165"/>
            <a:ext cx="0" cy="215900"/>
          </a:xfrm>
          <a:prstGeom prst="line">
            <a:avLst/>
          </a:prstGeom>
          <a:noFill/>
          <a:ln w="28575">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8300086" y="51571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8300086" y="53730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8300086" y="55889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8300086" y="62499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8300086" y="58166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9464359" y="648589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7967664"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8759826"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7680326"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8328026" y="981075"/>
            <a:ext cx="3433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7970839"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8711249" y="5837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8550911" y="6500970"/>
            <a:ext cx="0" cy="373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8514399" y="63214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8587424" y="63214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flipH="1">
            <a:off x="9503914" y="6500970"/>
            <a:ext cx="709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b="1" dirty="0"/>
              <a:t>we</a:t>
            </a:r>
          </a:p>
        </p:txBody>
      </p:sp>
      <p:grpSp>
        <p:nvGrpSpPr>
          <p:cNvPr id="112678" name="Group 38"/>
          <p:cNvGrpSpPr>
            <a:grpSpLocks/>
          </p:cNvGrpSpPr>
          <p:nvPr/>
        </p:nvGrpSpPr>
        <p:grpSpPr bwMode="auto">
          <a:xfrm>
            <a:off x="7894639" y="328707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8039101" y="415067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8399464" y="3941128"/>
            <a:ext cx="1587" cy="209550"/>
          </a:xfrm>
          <a:prstGeom prst="line">
            <a:avLst/>
          </a:prstGeom>
          <a:noFill/>
          <a:ln w="28575">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8615364" y="436816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flipH="1">
            <a:off x="7234235" y="2441367"/>
            <a:ext cx="12703" cy="337205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8039101"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0" name="Line 60"/>
          <p:cNvSpPr>
            <a:spLocks noChangeShapeType="1"/>
          </p:cNvSpPr>
          <p:nvPr/>
        </p:nvSpPr>
        <p:spPr bwMode="auto">
          <a:xfrm>
            <a:off x="2737653" y="6169956"/>
            <a:ext cx="4988291" cy="9683"/>
          </a:xfrm>
          <a:prstGeom prst="line">
            <a:avLst/>
          </a:prstGeom>
          <a:noFill/>
          <a:ln w="28575">
            <a:solidFill>
              <a:srgbClr val="0070C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2" name="Rectangle 62"/>
          <p:cNvSpPr>
            <a:spLocks noChangeArrowheads="1"/>
          </p:cNvSpPr>
          <p:nvPr/>
        </p:nvSpPr>
        <p:spPr bwMode="auto">
          <a:xfrm>
            <a:off x="2249117" y="2351742"/>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2249117" y="2496204"/>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2249117" y="2567642"/>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2465017" y="2345392"/>
            <a:ext cx="51007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flipH="1">
            <a:off x="2755900" y="2708275"/>
            <a:ext cx="14875" cy="3446863"/>
          </a:xfrm>
          <a:prstGeom prst="line">
            <a:avLst/>
          </a:prstGeom>
          <a:noFill/>
          <a:ln w="28575">
            <a:solidFill>
              <a:srgbClr val="007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9" name="Line 79"/>
          <p:cNvSpPr>
            <a:spLocks noChangeShapeType="1"/>
          </p:cNvSpPr>
          <p:nvPr/>
        </p:nvSpPr>
        <p:spPr bwMode="auto">
          <a:xfrm flipV="1">
            <a:off x="4303713" y="4007802"/>
            <a:ext cx="1" cy="1066801"/>
          </a:xfrm>
          <a:prstGeom prst="line">
            <a:avLst/>
          </a:prstGeom>
          <a:noFill/>
          <a:ln w="2857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10166059" y="6496606"/>
            <a:ext cx="13388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共用メモリ</a:t>
            </a:r>
          </a:p>
        </p:txBody>
      </p:sp>
      <p:sp>
        <p:nvSpPr>
          <p:cNvPr id="112740" name="Line 100"/>
          <p:cNvSpPr>
            <a:spLocks noChangeShapeType="1"/>
          </p:cNvSpPr>
          <p:nvPr/>
        </p:nvSpPr>
        <p:spPr bwMode="auto">
          <a:xfrm>
            <a:off x="4842867" y="3374390"/>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a:off x="7245177" y="5804853"/>
            <a:ext cx="448966"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4737235" y="3749836"/>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4940920" y="465550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9551989" y="335851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9048751" y="335851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8328026"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8832851" y="2304365"/>
            <a:ext cx="790574" cy="2062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dirty="0" err="1"/>
              <a:t>ext</a:t>
            </a:r>
            <a:endParaRPr lang="en-US" altLang="ja-JP" dirty="0"/>
          </a:p>
        </p:txBody>
      </p:sp>
      <p:sp>
        <p:nvSpPr>
          <p:cNvPr id="112752" name="Line 112"/>
          <p:cNvSpPr>
            <a:spLocks noChangeShapeType="1"/>
          </p:cNvSpPr>
          <p:nvPr/>
        </p:nvSpPr>
        <p:spPr bwMode="auto">
          <a:xfrm>
            <a:off x="5014914"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9409114"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9409114" y="2060575"/>
            <a:ext cx="0" cy="22840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V="1">
            <a:off x="8696512" y="2060571"/>
            <a:ext cx="1" cy="82877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8904289"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8759826" y="4072890"/>
            <a:ext cx="5937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400" b="1"/>
              <a:t>rwe</a:t>
            </a:r>
          </a:p>
        </p:txBody>
      </p:sp>
      <p:sp>
        <p:nvSpPr>
          <p:cNvPr id="112764" name="Line 124"/>
          <p:cNvSpPr>
            <a:spLocks noChangeShapeType="1"/>
          </p:cNvSpPr>
          <p:nvPr/>
        </p:nvSpPr>
        <p:spPr bwMode="auto">
          <a:xfrm flipV="1">
            <a:off x="8688389" y="2779712"/>
            <a:ext cx="2102836" cy="15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flipH="1">
            <a:off x="10797575" y="2805272"/>
            <a:ext cx="3175" cy="3181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10100311" y="5971382"/>
            <a:ext cx="675640" cy="1365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8112126" y="415067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8472489" y="415067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9025005" y="351245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7420141" y="3089969"/>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7410053" y="375142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9229434"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6421439" y="432143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r>
              <a:rPr lang="en-US" altLang="ja-JP" sz="1200" b="1" dirty="0"/>
              <a:t>_</a:t>
            </a:r>
          </a:p>
        </p:txBody>
      </p:sp>
      <p:sp>
        <p:nvSpPr>
          <p:cNvPr id="112776" name="Text Box 136"/>
          <p:cNvSpPr txBox="1">
            <a:spLocks noChangeArrowheads="1"/>
          </p:cNvSpPr>
          <p:nvPr/>
        </p:nvSpPr>
        <p:spPr bwMode="auto">
          <a:xfrm>
            <a:off x="10384154" y="608330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8616951" y="479996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80" name="Text Box 140"/>
          <p:cNvSpPr txBox="1">
            <a:spLocks noChangeArrowheads="1"/>
          </p:cNvSpPr>
          <p:nvPr/>
        </p:nvSpPr>
        <p:spPr bwMode="auto">
          <a:xfrm>
            <a:off x="8590624" y="284423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6124575" y="248170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6888164"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6888164"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6672264"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6672264"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6672264"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5951539"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5951539"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6004323"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5948364"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6383339"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7857213" y="561436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adr</a:t>
            </a:r>
            <a:endParaRPr lang="en-US" altLang="ja-JP" sz="1200" b="1" dirty="0"/>
          </a:p>
        </p:txBody>
      </p:sp>
      <p:sp>
        <p:nvSpPr>
          <p:cNvPr id="112802" name="Text Box 162"/>
          <p:cNvSpPr txBox="1">
            <a:spLocks noChangeArrowheads="1"/>
          </p:cNvSpPr>
          <p:nvPr/>
        </p:nvSpPr>
        <p:spPr bwMode="auto">
          <a:xfrm>
            <a:off x="3719514"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8362157" y="393319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7707313" y="392406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2737653" y="473216"/>
            <a:ext cx="4507524" cy="21591"/>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2760055" y="518272"/>
            <a:ext cx="6563" cy="1861392"/>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7454606"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7929856" y="1706564"/>
            <a:ext cx="1588" cy="141287"/>
          </a:xfrm>
          <a:prstGeom prst="line">
            <a:avLst/>
          </a:prstGeom>
          <a:noFill/>
          <a:ln w="28575">
            <a:solidFill>
              <a:srgbClr val="0070C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7199314" y="1629743"/>
            <a:ext cx="936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a:p>
            <a:r>
              <a:rPr lang="en-US" altLang="ja-JP" sz="1200" b="1" dirty="0" err="1"/>
              <a:t>sel</a:t>
            </a:r>
            <a:endParaRPr lang="en-US" altLang="ja-JP" sz="1200" b="1" dirty="0"/>
          </a:p>
        </p:txBody>
      </p:sp>
      <p:sp>
        <p:nvSpPr>
          <p:cNvPr id="140" name="Text Box 72">
            <a:extLst>
              <a:ext uri="{FF2B5EF4-FFF2-40B4-BE49-F238E27FC236}">
                <a16:creationId xmlns:a16="http://schemas.microsoft.com/office/drawing/2014/main" id="{4123907B-5A8A-4DE4-9CE4-38D2E5E7F058}"/>
              </a:ext>
            </a:extLst>
          </p:cNvPr>
          <p:cNvSpPr txBox="1">
            <a:spLocks noChangeArrowheads="1"/>
          </p:cNvSpPr>
          <p:nvPr/>
        </p:nvSpPr>
        <p:spPr bwMode="auto">
          <a:xfrm>
            <a:off x="6564940" y="854084"/>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41" name="Text Box 72">
            <a:extLst>
              <a:ext uri="{FF2B5EF4-FFF2-40B4-BE49-F238E27FC236}">
                <a16:creationId xmlns:a16="http://schemas.microsoft.com/office/drawing/2014/main" id="{6E4A58B1-0D90-4760-8DD4-44A5C9D5EFD6}"/>
              </a:ext>
            </a:extLst>
          </p:cNvPr>
          <p:cNvSpPr txBox="1">
            <a:spLocks noChangeArrowheads="1"/>
          </p:cNvSpPr>
          <p:nvPr/>
        </p:nvSpPr>
        <p:spPr bwMode="auto">
          <a:xfrm>
            <a:off x="6578014" y="118506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46" name="直線矢印コネクタ 145">
            <a:extLst>
              <a:ext uri="{FF2B5EF4-FFF2-40B4-BE49-F238E27FC236}">
                <a16:creationId xmlns:a16="http://schemas.microsoft.com/office/drawing/2014/main" id="{C2E55C6B-8631-440B-85E6-15A158A9457B}"/>
              </a:ext>
            </a:extLst>
          </p:cNvPr>
          <p:cNvCxnSpPr>
            <a:cxnSpLocks/>
            <a:endCxn id="141" idx="2"/>
          </p:cNvCxnSpPr>
          <p:nvPr/>
        </p:nvCxnSpPr>
        <p:spPr>
          <a:xfrm flipH="1" flipV="1">
            <a:off x="6736872" y="1554401"/>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7" name="Text Box 155">
            <a:extLst>
              <a:ext uri="{FF2B5EF4-FFF2-40B4-BE49-F238E27FC236}">
                <a16:creationId xmlns:a16="http://schemas.microsoft.com/office/drawing/2014/main" id="{3A1B0B4F-939A-466B-A9EE-08E28D10844B}"/>
              </a:ext>
            </a:extLst>
          </p:cNvPr>
          <p:cNvSpPr txBox="1">
            <a:spLocks noChangeArrowheads="1"/>
          </p:cNvSpPr>
          <p:nvPr/>
        </p:nvSpPr>
        <p:spPr bwMode="auto">
          <a:xfrm>
            <a:off x="6641736" y="18450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com</a:t>
            </a:r>
          </a:p>
        </p:txBody>
      </p:sp>
      <p:sp>
        <p:nvSpPr>
          <p:cNvPr id="148" name="Text Box 155">
            <a:extLst>
              <a:ext uri="{FF2B5EF4-FFF2-40B4-BE49-F238E27FC236}">
                <a16:creationId xmlns:a16="http://schemas.microsoft.com/office/drawing/2014/main" id="{A2AD8FA4-C505-4D1C-B04D-C4071FEFF204}"/>
              </a:ext>
            </a:extLst>
          </p:cNvPr>
          <p:cNvSpPr txBox="1">
            <a:spLocks noChangeArrowheads="1"/>
          </p:cNvSpPr>
          <p:nvPr/>
        </p:nvSpPr>
        <p:spPr bwMode="auto">
          <a:xfrm>
            <a:off x="9918101" y="1632599"/>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srcbsel</a:t>
            </a:r>
            <a:endParaRPr lang="en-US" altLang="ja-JP" sz="1200" b="1" dirty="0"/>
          </a:p>
        </p:txBody>
      </p:sp>
      <p:sp>
        <p:nvSpPr>
          <p:cNvPr id="149" name="Line 107">
            <a:extLst>
              <a:ext uri="{FF2B5EF4-FFF2-40B4-BE49-F238E27FC236}">
                <a16:creationId xmlns:a16="http://schemas.microsoft.com/office/drawing/2014/main" id="{B9A8DDC3-D2B1-40A9-8501-1A811E21A7D4}"/>
              </a:ext>
            </a:extLst>
          </p:cNvPr>
          <p:cNvSpPr>
            <a:spLocks noChangeShapeType="1"/>
          </p:cNvSpPr>
          <p:nvPr/>
        </p:nvSpPr>
        <p:spPr bwMode="auto">
          <a:xfrm flipH="1">
            <a:off x="9589295" y="1940498"/>
            <a:ext cx="332581" cy="12127"/>
          </a:xfrm>
          <a:prstGeom prst="line">
            <a:avLst/>
          </a:prstGeom>
          <a:noFill/>
          <a:ln w="9525">
            <a:solidFill>
              <a:srgbClr val="0070C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 name="Text Box 72">
            <a:extLst>
              <a:ext uri="{FF2B5EF4-FFF2-40B4-BE49-F238E27FC236}">
                <a16:creationId xmlns:a16="http://schemas.microsoft.com/office/drawing/2014/main" id="{EBB2E924-B7F6-4314-8F7C-1948F3AFC100}"/>
              </a:ext>
            </a:extLst>
          </p:cNvPr>
          <p:cNvSpPr txBox="1">
            <a:spLocks noChangeArrowheads="1"/>
          </p:cNvSpPr>
          <p:nvPr/>
        </p:nvSpPr>
        <p:spPr bwMode="auto">
          <a:xfrm>
            <a:off x="9132889" y="1799076"/>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51" name="Text Box 72">
            <a:extLst>
              <a:ext uri="{FF2B5EF4-FFF2-40B4-BE49-F238E27FC236}">
                <a16:creationId xmlns:a16="http://schemas.microsoft.com/office/drawing/2014/main" id="{29DFA907-8D0B-43AA-93C9-3612B08FCB08}"/>
              </a:ext>
            </a:extLst>
          </p:cNvPr>
          <p:cNvSpPr txBox="1">
            <a:spLocks noChangeArrowheads="1"/>
          </p:cNvSpPr>
          <p:nvPr/>
        </p:nvSpPr>
        <p:spPr bwMode="auto">
          <a:xfrm>
            <a:off x="8542652" y="1793915"/>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52" name="Line 107">
            <a:extLst>
              <a:ext uri="{FF2B5EF4-FFF2-40B4-BE49-F238E27FC236}">
                <a16:creationId xmlns:a16="http://schemas.microsoft.com/office/drawing/2014/main" id="{FAFB61B9-08CE-4C2E-B90C-30F55F3BBE56}"/>
              </a:ext>
            </a:extLst>
          </p:cNvPr>
          <p:cNvSpPr>
            <a:spLocks noChangeShapeType="1"/>
          </p:cNvSpPr>
          <p:nvPr/>
        </p:nvSpPr>
        <p:spPr bwMode="auto">
          <a:xfrm flipH="1">
            <a:off x="7635876" y="4281950"/>
            <a:ext cx="503238"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 name="Text Box 155">
            <a:extLst>
              <a:ext uri="{FF2B5EF4-FFF2-40B4-BE49-F238E27FC236}">
                <a16:creationId xmlns:a16="http://schemas.microsoft.com/office/drawing/2014/main" id="{B960514C-4C1B-49C3-9BCA-BF23B3C072A8}"/>
              </a:ext>
            </a:extLst>
          </p:cNvPr>
          <p:cNvSpPr txBox="1">
            <a:spLocks noChangeArrowheads="1"/>
          </p:cNvSpPr>
          <p:nvPr/>
        </p:nvSpPr>
        <p:spPr bwMode="auto">
          <a:xfrm>
            <a:off x="7210425" y="425744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resultsel</a:t>
            </a:r>
            <a:endParaRPr lang="en-US" altLang="ja-JP" sz="1200" b="1" dirty="0"/>
          </a:p>
        </p:txBody>
      </p:sp>
      <p:sp>
        <p:nvSpPr>
          <p:cNvPr id="159" name="Text Box 72">
            <a:extLst>
              <a:ext uri="{FF2B5EF4-FFF2-40B4-BE49-F238E27FC236}">
                <a16:creationId xmlns:a16="http://schemas.microsoft.com/office/drawing/2014/main" id="{972DDB43-4AA4-4043-BF11-CE70F4EFF357}"/>
              </a:ext>
            </a:extLst>
          </p:cNvPr>
          <p:cNvSpPr txBox="1">
            <a:spLocks noChangeArrowheads="1"/>
          </p:cNvSpPr>
          <p:nvPr/>
        </p:nvSpPr>
        <p:spPr bwMode="auto">
          <a:xfrm>
            <a:off x="7536110" y="175696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61" name="Text Box 72">
            <a:extLst>
              <a:ext uri="{FF2B5EF4-FFF2-40B4-BE49-F238E27FC236}">
                <a16:creationId xmlns:a16="http://schemas.microsoft.com/office/drawing/2014/main" id="{B5FA246F-43F9-4D82-833A-9C55CF33B764}"/>
              </a:ext>
            </a:extLst>
          </p:cNvPr>
          <p:cNvSpPr txBox="1">
            <a:spLocks noChangeArrowheads="1"/>
          </p:cNvSpPr>
          <p:nvPr/>
        </p:nvSpPr>
        <p:spPr bwMode="auto">
          <a:xfrm>
            <a:off x="7900542" y="174881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62" name="直線矢印コネクタ 161">
            <a:extLst>
              <a:ext uri="{FF2B5EF4-FFF2-40B4-BE49-F238E27FC236}">
                <a16:creationId xmlns:a16="http://schemas.microsoft.com/office/drawing/2014/main" id="{8471BB5C-A1E3-4BD2-A72A-DC9268FC52A7}"/>
              </a:ext>
            </a:extLst>
          </p:cNvPr>
          <p:cNvCxnSpPr/>
          <p:nvPr/>
        </p:nvCxnSpPr>
        <p:spPr>
          <a:xfrm flipH="1">
            <a:off x="9635892" y="2406594"/>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3" name="Text Box 142">
            <a:extLst>
              <a:ext uri="{FF2B5EF4-FFF2-40B4-BE49-F238E27FC236}">
                <a16:creationId xmlns:a16="http://schemas.microsoft.com/office/drawing/2014/main" id="{D114D1AA-FB61-4ECB-BED1-334774C825FB}"/>
              </a:ext>
            </a:extLst>
          </p:cNvPr>
          <p:cNvSpPr txBox="1">
            <a:spLocks noChangeArrowheads="1"/>
          </p:cNvSpPr>
          <p:nvPr/>
        </p:nvSpPr>
        <p:spPr bwMode="auto">
          <a:xfrm>
            <a:off x="10136979" y="228441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jal</a:t>
            </a:r>
            <a:endParaRPr lang="en-US" altLang="ja-JP" sz="1200" b="1" dirty="0"/>
          </a:p>
        </p:txBody>
      </p:sp>
      <p:sp>
        <p:nvSpPr>
          <p:cNvPr id="164" name="Line 9">
            <a:extLst>
              <a:ext uri="{FF2B5EF4-FFF2-40B4-BE49-F238E27FC236}">
                <a16:creationId xmlns:a16="http://schemas.microsoft.com/office/drawing/2014/main" id="{9E0A40EE-961B-4C76-AE16-0A41E9AB0AB1}"/>
              </a:ext>
            </a:extLst>
          </p:cNvPr>
          <p:cNvSpPr>
            <a:spLocks noChangeShapeType="1"/>
          </p:cNvSpPr>
          <p:nvPr/>
        </p:nvSpPr>
        <p:spPr bwMode="auto">
          <a:xfrm flipV="1">
            <a:off x="8087317" y="3071814"/>
            <a:ext cx="0" cy="2159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5" name="Line 9">
            <a:extLst>
              <a:ext uri="{FF2B5EF4-FFF2-40B4-BE49-F238E27FC236}">
                <a16:creationId xmlns:a16="http://schemas.microsoft.com/office/drawing/2014/main" id="{4DD6B293-7CB8-4F36-950C-DECB731FB484}"/>
              </a:ext>
            </a:extLst>
          </p:cNvPr>
          <p:cNvSpPr>
            <a:spLocks noChangeShapeType="1"/>
          </p:cNvSpPr>
          <p:nvPr/>
        </p:nvSpPr>
        <p:spPr bwMode="auto">
          <a:xfrm flipV="1">
            <a:off x="8799109" y="3071813"/>
            <a:ext cx="0" cy="2159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正方形/長方形 5">
            <a:extLst>
              <a:ext uri="{FF2B5EF4-FFF2-40B4-BE49-F238E27FC236}">
                <a16:creationId xmlns:a16="http://schemas.microsoft.com/office/drawing/2014/main" id="{C1BA7E58-D6F1-418D-82C3-3548B19EE015}"/>
              </a:ext>
            </a:extLst>
          </p:cNvPr>
          <p:cNvSpPr/>
          <p:nvPr/>
        </p:nvSpPr>
        <p:spPr>
          <a:xfrm>
            <a:off x="4750863" y="2654301"/>
            <a:ext cx="258989" cy="23613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66" name="直線矢印コネクタ 165">
            <a:extLst>
              <a:ext uri="{FF2B5EF4-FFF2-40B4-BE49-F238E27FC236}">
                <a16:creationId xmlns:a16="http://schemas.microsoft.com/office/drawing/2014/main" id="{D8CDB5D8-02C0-442D-9F95-3F684FD40707}"/>
              </a:ext>
            </a:extLst>
          </p:cNvPr>
          <p:cNvCxnSpPr>
            <a:cxnSpLocks/>
          </p:cNvCxnSpPr>
          <p:nvPr/>
        </p:nvCxnSpPr>
        <p:spPr>
          <a:xfrm flipH="1">
            <a:off x="4287052" y="5064567"/>
            <a:ext cx="4329955" cy="11675"/>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7" name="Line 60">
            <a:extLst>
              <a:ext uri="{FF2B5EF4-FFF2-40B4-BE49-F238E27FC236}">
                <a16:creationId xmlns:a16="http://schemas.microsoft.com/office/drawing/2014/main" id="{413D1EBA-9208-43BE-AB7B-CBBBA10D27CA}"/>
              </a:ext>
            </a:extLst>
          </p:cNvPr>
          <p:cNvSpPr>
            <a:spLocks noChangeShapeType="1"/>
          </p:cNvSpPr>
          <p:nvPr/>
        </p:nvSpPr>
        <p:spPr bwMode="auto">
          <a:xfrm flipV="1">
            <a:off x="4303713" y="4021296"/>
            <a:ext cx="44208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8" name="Text Box 132">
            <a:extLst>
              <a:ext uri="{FF2B5EF4-FFF2-40B4-BE49-F238E27FC236}">
                <a16:creationId xmlns:a16="http://schemas.microsoft.com/office/drawing/2014/main" id="{3436BDFC-FEBD-4260-BDB3-93275AD8FA0F}"/>
              </a:ext>
            </a:extLst>
          </p:cNvPr>
          <p:cNvSpPr txBox="1">
            <a:spLocks noChangeArrowheads="1"/>
          </p:cNvSpPr>
          <p:nvPr/>
        </p:nvSpPr>
        <p:spPr bwMode="auto">
          <a:xfrm>
            <a:off x="4688532" y="302100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IR</a:t>
            </a:r>
          </a:p>
        </p:txBody>
      </p:sp>
      <p:sp>
        <p:nvSpPr>
          <p:cNvPr id="8" name="正方形/長方形 7">
            <a:extLst>
              <a:ext uri="{FF2B5EF4-FFF2-40B4-BE49-F238E27FC236}">
                <a16:creationId xmlns:a16="http://schemas.microsoft.com/office/drawing/2014/main" id="{A88217AB-9CEB-459E-B790-6EA9E76CA45A}"/>
              </a:ext>
            </a:extLst>
          </p:cNvPr>
          <p:cNvSpPr/>
          <p:nvPr/>
        </p:nvSpPr>
        <p:spPr>
          <a:xfrm>
            <a:off x="7704935" y="2915700"/>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79" name="Text Box 139"/>
          <p:cNvSpPr txBox="1">
            <a:spLocks noChangeArrowheads="1"/>
          </p:cNvSpPr>
          <p:nvPr/>
        </p:nvSpPr>
        <p:spPr bwMode="auto">
          <a:xfrm>
            <a:off x="7764885" y="286624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71" name="正方形/長方形 170">
            <a:extLst>
              <a:ext uri="{FF2B5EF4-FFF2-40B4-BE49-F238E27FC236}">
                <a16:creationId xmlns:a16="http://schemas.microsoft.com/office/drawing/2014/main" id="{F6E59983-5D74-4222-AB9D-9DF0B668A66A}"/>
              </a:ext>
            </a:extLst>
          </p:cNvPr>
          <p:cNvSpPr/>
          <p:nvPr/>
        </p:nvSpPr>
        <p:spPr>
          <a:xfrm>
            <a:off x="6821469" y="520297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Text Box 142">
            <a:extLst>
              <a:ext uri="{FF2B5EF4-FFF2-40B4-BE49-F238E27FC236}">
                <a16:creationId xmlns:a16="http://schemas.microsoft.com/office/drawing/2014/main" id="{90069E21-E1EB-4EFA-9419-C4D891973514}"/>
              </a:ext>
            </a:extLst>
          </p:cNvPr>
          <p:cNvSpPr txBox="1">
            <a:spLocks noChangeArrowheads="1"/>
          </p:cNvSpPr>
          <p:nvPr/>
        </p:nvSpPr>
        <p:spPr bwMode="auto">
          <a:xfrm>
            <a:off x="6799102" y="5149567"/>
            <a:ext cx="9729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regalu</a:t>
            </a:r>
            <a:endParaRPr lang="en-US" altLang="ja-JP" sz="1200" b="1" dirty="0"/>
          </a:p>
        </p:txBody>
      </p:sp>
      <p:sp>
        <p:nvSpPr>
          <p:cNvPr id="173" name="Line 145">
            <a:extLst>
              <a:ext uri="{FF2B5EF4-FFF2-40B4-BE49-F238E27FC236}">
                <a16:creationId xmlns:a16="http://schemas.microsoft.com/office/drawing/2014/main" id="{C084670E-6DD5-41EA-AEBE-29004CECA91F}"/>
              </a:ext>
            </a:extLst>
          </p:cNvPr>
          <p:cNvSpPr>
            <a:spLocks noChangeShapeType="1"/>
          </p:cNvSpPr>
          <p:nvPr/>
        </p:nvSpPr>
        <p:spPr bwMode="auto">
          <a:xfrm>
            <a:off x="7928769" y="574135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 name="Line 146">
            <a:extLst>
              <a:ext uri="{FF2B5EF4-FFF2-40B4-BE49-F238E27FC236}">
                <a16:creationId xmlns:a16="http://schemas.microsoft.com/office/drawing/2014/main" id="{B9F7236C-0EBB-45FF-9958-99F4D64DBECA}"/>
              </a:ext>
            </a:extLst>
          </p:cNvPr>
          <p:cNvSpPr>
            <a:spLocks noChangeShapeType="1"/>
          </p:cNvSpPr>
          <p:nvPr/>
        </p:nvSpPr>
        <p:spPr bwMode="auto">
          <a:xfrm flipH="1" flipV="1">
            <a:off x="7712869" y="5596891"/>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 name="Line 147">
            <a:extLst>
              <a:ext uri="{FF2B5EF4-FFF2-40B4-BE49-F238E27FC236}">
                <a16:creationId xmlns:a16="http://schemas.microsoft.com/office/drawing/2014/main" id="{FD324263-F0A2-4E9B-BCE6-58C77CA21646}"/>
              </a:ext>
            </a:extLst>
          </p:cNvPr>
          <p:cNvSpPr>
            <a:spLocks noChangeShapeType="1"/>
          </p:cNvSpPr>
          <p:nvPr/>
        </p:nvSpPr>
        <p:spPr bwMode="auto">
          <a:xfrm flipH="1">
            <a:off x="7712869" y="6173153"/>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 name="Line 148">
            <a:extLst>
              <a:ext uri="{FF2B5EF4-FFF2-40B4-BE49-F238E27FC236}">
                <a16:creationId xmlns:a16="http://schemas.microsoft.com/office/drawing/2014/main" id="{C1FF22A2-7EFD-4107-8B18-6D4CD915EA30}"/>
              </a:ext>
            </a:extLst>
          </p:cNvPr>
          <p:cNvSpPr>
            <a:spLocks noChangeShapeType="1"/>
          </p:cNvSpPr>
          <p:nvPr/>
        </p:nvSpPr>
        <p:spPr bwMode="auto">
          <a:xfrm>
            <a:off x="7712869" y="5596891"/>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7" name="Text Box 72">
            <a:extLst>
              <a:ext uri="{FF2B5EF4-FFF2-40B4-BE49-F238E27FC236}">
                <a16:creationId xmlns:a16="http://schemas.microsoft.com/office/drawing/2014/main" id="{474AAF60-81ED-4695-BA85-7DD210E85683}"/>
              </a:ext>
            </a:extLst>
          </p:cNvPr>
          <p:cNvSpPr txBox="1">
            <a:spLocks noChangeArrowheads="1"/>
          </p:cNvSpPr>
          <p:nvPr/>
        </p:nvSpPr>
        <p:spPr bwMode="auto">
          <a:xfrm>
            <a:off x="7605545" y="5614362"/>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78" name="Text Box 72">
            <a:extLst>
              <a:ext uri="{FF2B5EF4-FFF2-40B4-BE49-F238E27FC236}">
                <a16:creationId xmlns:a16="http://schemas.microsoft.com/office/drawing/2014/main" id="{8AEDF59F-63BA-4935-B217-9F49D0030DE0}"/>
              </a:ext>
            </a:extLst>
          </p:cNvPr>
          <p:cNvSpPr txBox="1">
            <a:spLocks noChangeArrowheads="1"/>
          </p:cNvSpPr>
          <p:nvPr/>
        </p:nvSpPr>
        <p:spPr bwMode="auto">
          <a:xfrm>
            <a:off x="7618619" y="5945347"/>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79" name="Line 101">
            <a:extLst>
              <a:ext uri="{FF2B5EF4-FFF2-40B4-BE49-F238E27FC236}">
                <a16:creationId xmlns:a16="http://schemas.microsoft.com/office/drawing/2014/main" id="{AE17682A-5476-4373-9F5E-87D84DDB8184}"/>
              </a:ext>
            </a:extLst>
          </p:cNvPr>
          <p:cNvSpPr>
            <a:spLocks noChangeShapeType="1"/>
          </p:cNvSpPr>
          <p:nvPr/>
        </p:nvSpPr>
        <p:spPr bwMode="auto">
          <a:xfrm flipV="1">
            <a:off x="7976427" y="5953396"/>
            <a:ext cx="310585" cy="469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80" name="直線矢印コネクタ 179">
            <a:extLst>
              <a:ext uri="{FF2B5EF4-FFF2-40B4-BE49-F238E27FC236}">
                <a16:creationId xmlns:a16="http://schemas.microsoft.com/office/drawing/2014/main" id="{7CDE810F-2E15-4A69-88F5-A4313350CBB9}"/>
              </a:ext>
            </a:extLst>
          </p:cNvPr>
          <p:cNvCxnSpPr>
            <a:cxnSpLocks/>
          </p:cNvCxnSpPr>
          <p:nvPr/>
        </p:nvCxnSpPr>
        <p:spPr>
          <a:xfrm flipH="1" flipV="1">
            <a:off x="7815284" y="6233337"/>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1" name="Text Box 155">
            <a:extLst>
              <a:ext uri="{FF2B5EF4-FFF2-40B4-BE49-F238E27FC236}">
                <a16:creationId xmlns:a16="http://schemas.microsoft.com/office/drawing/2014/main" id="{1C0CE3C5-3C16-4EDA-B8D8-392E390AAF04}"/>
              </a:ext>
            </a:extLst>
          </p:cNvPr>
          <p:cNvSpPr txBox="1">
            <a:spLocks noChangeArrowheads="1"/>
          </p:cNvSpPr>
          <p:nvPr/>
        </p:nvSpPr>
        <p:spPr bwMode="auto">
          <a:xfrm>
            <a:off x="7548698" y="6524026"/>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 if</a:t>
            </a:r>
          </a:p>
        </p:txBody>
      </p:sp>
      <p:sp>
        <p:nvSpPr>
          <p:cNvPr id="182" name="Line 100">
            <a:extLst>
              <a:ext uri="{FF2B5EF4-FFF2-40B4-BE49-F238E27FC236}">
                <a16:creationId xmlns:a16="http://schemas.microsoft.com/office/drawing/2014/main" id="{BBEFDBE6-D2E4-4ACA-8CC7-FAC0E02EAE59}"/>
              </a:ext>
            </a:extLst>
          </p:cNvPr>
          <p:cNvSpPr>
            <a:spLocks noChangeShapeType="1"/>
          </p:cNvSpPr>
          <p:nvPr/>
        </p:nvSpPr>
        <p:spPr bwMode="auto">
          <a:xfrm flipV="1">
            <a:off x="4970515" y="4204028"/>
            <a:ext cx="1002650" cy="380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 name="Line 50">
            <a:extLst>
              <a:ext uri="{FF2B5EF4-FFF2-40B4-BE49-F238E27FC236}">
                <a16:creationId xmlns:a16="http://schemas.microsoft.com/office/drawing/2014/main" id="{FA51A5DB-D316-4E32-AA36-E6974662D421}"/>
              </a:ext>
            </a:extLst>
          </p:cNvPr>
          <p:cNvSpPr>
            <a:spLocks noChangeShapeType="1"/>
          </p:cNvSpPr>
          <p:nvPr/>
        </p:nvSpPr>
        <p:spPr bwMode="auto">
          <a:xfrm flipV="1">
            <a:off x="7509266" y="2023006"/>
            <a:ext cx="450" cy="4132132"/>
          </a:xfrm>
          <a:prstGeom prst="line">
            <a:avLst/>
          </a:prstGeom>
          <a:noFill/>
          <a:ln w="28575">
            <a:solidFill>
              <a:srgbClr val="0070C0"/>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8" name="Line 116">
            <a:extLst>
              <a:ext uri="{FF2B5EF4-FFF2-40B4-BE49-F238E27FC236}">
                <a16:creationId xmlns:a16="http://schemas.microsoft.com/office/drawing/2014/main" id="{3F00173C-D933-438C-85D6-70083DAF4E19}"/>
              </a:ext>
            </a:extLst>
          </p:cNvPr>
          <p:cNvSpPr>
            <a:spLocks noChangeShapeType="1"/>
          </p:cNvSpPr>
          <p:nvPr/>
        </p:nvSpPr>
        <p:spPr bwMode="auto">
          <a:xfrm flipH="1" flipV="1">
            <a:off x="9025005" y="2060571"/>
            <a:ext cx="0" cy="157166"/>
          </a:xfrm>
          <a:prstGeom prst="line">
            <a:avLst/>
          </a:prstGeom>
          <a:noFill/>
          <a:ln w="28575">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Text Box 72">
            <a:extLst>
              <a:ext uri="{FF2B5EF4-FFF2-40B4-BE49-F238E27FC236}">
                <a16:creationId xmlns:a16="http://schemas.microsoft.com/office/drawing/2014/main" id="{883ADED0-EFD5-4F34-9D9A-877212A5E4F7}"/>
              </a:ext>
            </a:extLst>
          </p:cNvPr>
          <p:cNvSpPr txBox="1">
            <a:spLocks noChangeArrowheads="1"/>
          </p:cNvSpPr>
          <p:nvPr/>
        </p:nvSpPr>
        <p:spPr bwMode="auto">
          <a:xfrm>
            <a:off x="8870198" y="179290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2</a:t>
            </a:r>
            <a:endParaRPr lang="ja-JP" altLang="en-US" b="1" dirty="0"/>
          </a:p>
        </p:txBody>
      </p:sp>
      <p:cxnSp>
        <p:nvCxnSpPr>
          <p:cNvPr id="190" name="直線矢印コネクタ 189">
            <a:extLst>
              <a:ext uri="{FF2B5EF4-FFF2-40B4-BE49-F238E27FC236}">
                <a16:creationId xmlns:a16="http://schemas.microsoft.com/office/drawing/2014/main" id="{42307219-55AC-4FEC-8E38-4BF96FCB46DC}"/>
              </a:ext>
            </a:extLst>
          </p:cNvPr>
          <p:cNvCxnSpPr>
            <a:cxnSpLocks/>
          </p:cNvCxnSpPr>
          <p:nvPr/>
        </p:nvCxnSpPr>
        <p:spPr>
          <a:xfrm flipH="1">
            <a:off x="9004342" y="2213856"/>
            <a:ext cx="1600949" cy="13120"/>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91" name="Text Box 142">
            <a:extLst>
              <a:ext uri="{FF2B5EF4-FFF2-40B4-BE49-F238E27FC236}">
                <a16:creationId xmlns:a16="http://schemas.microsoft.com/office/drawing/2014/main" id="{ACC7D9EB-15A3-40A1-9890-129E55A9ABAD}"/>
              </a:ext>
            </a:extLst>
          </p:cNvPr>
          <p:cNvSpPr txBox="1">
            <a:spLocks noChangeArrowheads="1"/>
          </p:cNvSpPr>
          <p:nvPr/>
        </p:nvSpPr>
        <p:spPr bwMode="auto">
          <a:xfrm>
            <a:off x="10645557" y="206057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b="1" dirty="0"/>
              <a:t>４</a:t>
            </a:r>
            <a:endParaRPr lang="en-US" altLang="ja-JP" sz="1200" b="1" dirty="0"/>
          </a:p>
        </p:txBody>
      </p:sp>
      <p:cxnSp>
        <p:nvCxnSpPr>
          <p:cNvPr id="12" name="直線矢印コネクタ 11">
            <a:extLst>
              <a:ext uri="{FF2B5EF4-FFF2-40B4-BE49-F238E27FC236}">
                <a16:creationId xmlns:a16="http://schemas.microsoft.com/office/drawing/2014/main" id="{8F657B38-BA0F-4CCE-9C99-3D5B60F18C05}"/>
              </a:ext>
            </a:extLst>
          </p:cNvPr>
          <p:cNvCxnSpPr/>
          <p:nvPr/>
        </p:nvCxnSpPr>
        <p:spPr>
          <a:xfrm flipH="1">
            <a:off x="5009852" y="4874777"/>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2" name="Text Box 162">
            <a:extLst>
              <a:ext uri="{FF2B5EF4-FFF2-40B4-BE49-F238E27FC236}">
                <a16:creationId xmlns:a16="http://schemas.microsoft.com/office/drawing/2014/main" id="{480C3100-DA3B-4191-B212-A7801954CCA0}"/>
              </a:ext>
            </a:extLst>
          </p:cNvPr>
          <p:cNvSpPr txBox="1">
            <a:spLocks noChangeArrowheads="1"/>
          </p:cNvSpPr>
          <p:nvPr/>
        </p:nvSpPr>
        <p:spPr bwMode="auto">
          <a:xfrm>
            <a:off x="5300018" y="4683936"/>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irwe</a:t>
            </a:r>
            <a:endParaRPr lang="en-US" altLang="ja-JP" sz="1200" b="1" dirty="0"/>
          </a:p>
        </p:txBody>
      </p:sp>
      <p:cxnSp>
        <p:nvCxnSpPr>
          <p:cNvPr id="15" name="直線矢印コネクタ 14">
            <a:extLst>
              <a:ext uri="{FF2B5EF4-FFF2-40B4-BE49-F238E27FC236}">
                <a16:creationId xmlns:a16="http://schemas.microsoft.com/office/drawing/2014/main" id="{62C7E00B-63C9-48FE-A2D1-0B2675FCBB2A}"/>
              </a:ext>
            </a:extLst>
          </p:cNvPr>
          <p:cNvCxnSpPr>
            <a:cxnSpLocks/>
          </p:cNvCxnSpPr>
          <p:nvPr/>
        </p:nvCxnSpPr>
        <p:spPr>
          <a:xfrm flipH="1" flipV="1">
            <a:off x="8344679" y="2972878"/>
            <a:ext cx="1291213" cy="306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3" name="Text Box 162">
            <a:extLst>
              <a:ext uri="{FF2B5EF4-FFF2-40B4-BE49-F238E27FC236}">
                <a16:creationId xmlns:a16="http://schemas.microsoft.com/office/drawing/2014/main" id="{4763403F-F395-4F3A-B7BE-BE7CAD6FF534}"/>
              </a:ext>
            </a:extLst>
          </p:cNvPr>
          <p:cNvSpPr txBox="1">
            <a:spLocks noChangeArrowheads="1"/>
          </p:cNvSpPr>
          <p:nvPr/>
        </p:nvSpPr>
        <p:spPr bwMode="auto">
          <a:xfrm>
            <a:off x="9705192" y="287051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regwe</a:t>
            </a:r>
            <a:endParaRPr lang="en-US" altLang="ja-JP" sz="1200" b="1" dirty="0"/>
          </a:p>
        </p:txBody>
      </p:sp>
      <p:cxnSp>
        <p:nvCxnSpPr>
          <p:cNvPr id="194" name="直線矢印コネクタ 193">
            <a:extLst>
              <a:ext uri="{FF2B5EF4-FFF2-40B4-BE49-F238E27FC236}">
                <a16:creationId xmlns:a16="http://schemas.microsoft.com/office/drawing/2014/main" id="{8E0F275E-6325-4162-A033-A8C02C40F4C4}"/>
              </a:ext>
            </a:extLst>
          </p:cNvPr>
          <p:cNvCxnSpPr/>
          <p:nvPr/>
        </p:nvCxnSpPr>
        <p:spPr>
          <a:xfrm flipH="1">
            <a:off x="6407004" y="5320333"/>
            <a:ext cx="387644"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95" name="Text Box 162">
            <a:extLst>
              <a:ext uri="{FF2B5EF4-FFF2-40B4-BE49-F238E27FC236}">
                <a16:creationId xmlns:a16="http://schemas.microsoft.com/office/drawing/2014/main" id="{732D2DD4-D7AC-4FFC-92DF-14F7CFE4200F}"/>
              </a:ext>
            </a:extLst>
          </p:cNvPr>
          <p:cNvSpPr txBox="1">
            <a:spLocks noChangeArrowheads="1"/>
          </p:cNvSpPr>
          <p:nvPr/>
        </p:nvSpPr>
        <p:spPr bwMode="auto">
          <a:xfrm>
            <a:off x="5729086" y="515859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regaluwe</a:t>
            </a:r>
            <a:endParaRPr lang="en-US" altLang="ja-JP" sz="1200" b="1" dirty="0"/>
          </a:p>
        </p:txBody>
      </p:sp>
      <p:sp>
        <p:nvSpPr>
          <p:cNvPr id="197" name="Text Box 162">
            <a:extLst>
              <a:ext uri="{FF2B5EF4-FFF2-40B4-BE49-F238E27FC236}">
                <a16:creationId xmlns:a16="http://schemas.microsoft.com/office/drawing/2014/main" id="{96C1F490-695E-4511-8BE4-1147D028FFCC}"/>
              </a:ext>
            </a:extLst>
          </p:cNvPr>
          <p:cNvSpPr txBox="1">
            <a:spLocks noChangeArrowheads="1"/>
          </p:cNvSpPr>
          <p:nvPr/>
        </p:nvSpPr>
        <p:spPr bwMode="auto">
          <a:xfrm>
            <a:off x="3511297" y="223653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pcwe</a:t>
            </a:r>
            <a:r>
              <a:rPr lang="ja-JP" altLang="en-US" sz="1200" b="1" dirty="0"/>
              <a:t>＝０</a:t>
            </a:r>
            <a:endParaRPr lang="en-US" altLang="ja-JP" sz="1200" b="1" dirty="0"/>
          </a:p>
        </p:txBody>
      </p:sp>
      <p:sp>
        <p:nvSpPr>
          <p:cNvPr id="170" name="テキスト ボックス 169">
            <a:extLst>
              <a:ext uri="{FF2B5EF4-FFF2-40B4-BE49-F238E27FC236}">
                <a16:creationId xmlns:a16="http://schemas.microsoft.com/office/drawing/2014/main" id="{B419884B-84F2-4128-90E5-1D0B8B0089D9}"/>
              </a:ext>
            </a:extLst>
          </p:cNvPr>
          <p:cNvSpPr txBox="1"/>
          <p:nvPr/>
        </p:nvSpPr>
        <p:spPr>
          <a:xfrm>
            <a:off x="657465" y="-86236"/>
            <a:ext cx="4334841" cy="584775"/>
          </a:xfrm>
          <a:prstGeom prst="rect">
            <a:avLst/>
          </a:prstGeom>
          <a:noFill/>
        </p:spPr>
        <p:txBody>
          <a:bodyPr wrap="none" rtlCol="0">
            <a:spAutoFit/>
          </a:bodyPr>
          <a:lstStyle/>
          <a:p>
            <a:r>
              <a:rPr lang="en-US" altLang="ja-JP" sz="3200" dirty="0" err="1"/>
              <a:t>jal</a:t>
            </a:r>
            <a:r>
              <a:rPr lang="ja-JP" altLang="en-US" sz="3200" dirty="0"/>
              <a:t>命令の命令デコード</a:t>
            </a:r>
            <a:endParaRPr kumimoji="1" lang="ja-JP" altLang="en-US" sz="3200" dirty="0"/>
          </a:p>
        </p:txBody>
      </p:sp>
      <p:sp>
        <p:nvSpPr>
          <p:cNvPr id="5" name="テキスト ボックス 4">
            <a:extLst>
              <a:ext uri="{FF2B5EF4-FFF2-40B4-BE49-F238E27FC236}">
                <a16:creationId xmlns:a16="http://schemas.microsoft.com/office/drawing/2014/main" id="{46ADFC48-87ED-46C5-A9C1-AA353B5F64AD}"/>
              </a:ext>
            </a:extLst>
          </p:cNvPr>
          <p:cNvSpPr txBox="1"/>
          <p:nvPr/>
        </p:nvSpPr>
        <p:spPr>
          <a:xfrm>
            <a:off x="7508668" y="4632749"/>
            <a:ext cx="732893" cy="369332"/>
          </a:xfrm>
          <a:prstGeom prst="rect">
            <a:avLst/>
          </a:prstGeom>
          <a:noFill/>
        </p:spPr>
        <p:txBody>
          <a:bodyPr wrap="none" rtlCol="0">
            <a:spAutoFit/>
          </a:bodyPr>
          <a:lstStyle/>
          <a:p>
            <a:r>
              <a:rPr lang="en-US" altLang="ja-JP" dirty="0"/>
              <a:t>pc+4</a:t>
            </a:r>
            <a:endParaRPr kumimoji="1" lang="ja-JP" altLang="en-US" dirty="0"/>
          </a:p>
        </p:txBody>
      </p:sp>
      <p:sp>
        <p:nvSpPr>
          <p:cNvPr id="21" name="テキスト ボックス 20">
            <a:extLst>
              <a:ext uri="{FF2B5EF4-FFF2-40B4-BE49-F238E27FC236}">
                <a16:creationId xmlns:a16="http://schemas.microsoft.com/office/drawing/2014/main" id="{A72EA784-7C4A-4D12-B499-B9052D233A34}"/>
              </a:ext>
            </a:extLst>
          </p:cNvPr>
          <p:cNvSpPr txBox="1"/>
          <p:nvPr/>
        </p:nvSpPr>
        <p:spPr>
          <a:xfrm>
            <a:off x="9464359" y="1374208"/>
            <a:ext cx="877163" cy="369332"/>
          </a:xfrm>
          <a:prstGeom prst="rect">
            <a:avLst/>
          </a:prstGeom>
          <a:noFill/>
        </p:spPr>
        <p:txBody>
          <a:bodyPr wrap="none" rtlCol="0">
            <a:spAutoFit/>
          </a:bodyPr>
          <a:lstStyle/>
          <a:p>
            <a:r>
              <a:rPr kumimoji="1" lang="ja-JP" altLang="en-US" dirty="0"/>
              <a:t>とび先</a:t>
            </a:r>
          </a:p>
        </p:txBody>
      </p:sp>
      <p:sp>
        <p:nvSpPr>
          <p:cNvPr id="112647" name="Line 7"/>
          <p:cNvSpPr>
            <a:spLocks noChangeShapeType="1"/>
          </p:cNvSpPr>
          <p:nvPr/>
        </p:nvSpPr>
        <p:spPr bwMode="auto">
          <a:xfrm flipH="1">
            <a:off x="7218760" y="476250"/>
            <a:ext cx="29766" cy="4119817"/>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 name="テキスト ボックス 1">
            <a:extLst>
              <a:ext uri="{FF2B5EF4-FFF2-40B4-BE49-F238E27FC236}">
                <a16:creationId xmlns:a16="http://schemas.microsoft.com/office/drawing/2014/main" id="{992EA802-44D4-44D4-8794-C7DB67C15262}"/>
              </a:ext>
            </a:extLst>
          </p:cNvPr>
          <p:cNvSpPr txBox="1"/>
          <p:nvPr/>
        </p:nvSpPr>
        <p:spPr>
          <a:xfrm>
            <a:off x="466725" y="1223416"/>
            <a:ext cx="2262158" cy="646331"/>
          </a:xfrm>
          <a:prstGeom prst="rect">
            <a:avLst/>
          </a:prstGeom>
          <a:noFill/>
        </p:spPr>
        <p:txBody>
          <a:bodyPr wrap="none" rtlCol="0">
            <a:spAutoFit/>
          </a:bodyPr>
          <a:lstStyle/>
          <a:p>
            <a:r>
              <a:rPr kumimoji="1" lang="en-US" altLang="ja-JP" dirty="0"/>
              <a:t>pc+4(</a:t>
            </a:r>
            <a:r>
              <a:rPr kumimoji="1" lang="ja-JP" altLang="en-US" dirty="0"/>
              <a:t>戻り番地）を</a:t>
            </a:r>
            <a:endParaRPr kumimoji="1" lang="en-US" altLang="ja-JP" dirty="0"/>
          </a:p>
          <a:p>
            <a:r>
              <a:rPr lang="ja-JP" altLang="en-US" dirty="0"/>
              <a:t>レジスタに保存</a:t>
            </a:r>
            <a:endParaRPr kumimoji="1" lang="ja-JP" altLang="en-US" dirty="0"/>
          </a:p>
        </p:txBody>
      </p:sp>
    </p:spTree>
    <p:extLst>
      <p:ext uri="{BB962C8B-B14F-4D97-AF65-F5344CB8AC3E}">
        <p14:creationId xmlns:p14="http://schemas.microsoft.com/office/powerpoint/2010/main" val="8128924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楕円 3">
            <a:extLst>
              <a:ext uri="{FF2B5EF4-FFF2-40B4-BE49-F238E27FC236}">
                <a16:creationId xmlns:a16="http://schemas.microsoft.com/office/drawing/2014/main" id="{7D472872-30EA-4BE7-94E5-2E9889EEA1A7}"/>
              </a:ext>
            </a:extLst>
          </p:cNvPr>
          <p:cNvSpPr/>
          <p:nvPr/>
        </p:nvSpPr>
        <p:spPr>
          <a:xfrm>
            <a:off x="4471035" y="411480"/>
            <a:ext cx="144018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FETCH</a:t>
            </a:r>
            <a:endParaRPr kumimoji="1" lang="ja-JP" altLang="en-US" dirty="0">
              <a:solidFill>
                <a:schemeClr val="tx1"/>
              </a:solidFill>
            </a:endParaRPr>
          </a:p>
        </p:txBody>
      </p:sp>
      <p:sp>
        <p:nvSpPr>
          <p:cNvPr id="5" name="楕円 4">
            <a:extLst>
              <a:ext uri="{FF2B5EF4-FFF2-40B4-BE49-F238E27FC236}">
                <a16:creationId xmlns:a16="http://schemas.microsoft.com/office/drawing/2014/main" id="{9AD4E3A0-3541-417D-AA89-3AAE46A3F042}"/>
              </a:ext>
            </a:extLst>
          </p:cNvPr>
          <p:cNvSpPr/>
          <p:nvPr/>
        </p:nvSpPr>
        <p:spPr>
          <a:xfrm>
            <a:off x="4392930" y="1920240"/>
            <a:ext cx="159639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DECODE</a:t>
            </a:r>
            <a:endParaRPr kumimoji="1" lang="ja-JP" altLang="en-US" dirty="0">
              <a:solidFill>
                <a:schemeClr val="tx1"/>
              </a:solidFill>
            </a:endParaRPr>
          </a:p>
        </p:txBody>
      </p:sp>
      <p:sp>
        <p:nvSpPr>
          <p:cNvPr id="6" name="楕円 5">
            <a:extLst>
              <a:ext uri="{FF2B5EF4-FFF2-40B4-BE49-F238E27FC236}">
                <a16:creationId xmlns:a16="http://schemas.microsoft.com/office/drawing/2014/main" id="{92B2E271-B0F4-44DA-AB61-B2A9986DABCF}"/>
              </a:ext>
            </a:extLst>
          </p:cNvPr>
          <p:cNvSpPr/>
          <p:nvPr/>
        </p:nvSpPr>
        <p:spPr>
          <a:xfrm>
            <a:off x="2979420" y="3592830"/>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MEMADR</a:t>
            </a:r>
            <a:endParaRPr kumimoji="1" lang="ja-JP" altLang="en-US" dirty="0">
              <a:solidFill>
                <a:schemeClr val="tx1"/>
              </a:solidFill>
            </a:endParaRPr>
          </a:p>
        </p:txBody>
      </p:sp>
      <p:sp>
        <p:nvSpPr>
          <p:cNvPr id="8" name="楕円 7">
            <a:extLst>
              <a:ext uri="{FF2B5EF4-FFF2-40B4-BE49-F238E27FC236}">
                <a16:creationId xmlns:a16="http://schemas.microsoft.com/office/drawing/2014/main" id="{5A9BC8E6-4055-4543-A350-0C98611D3D56}"/>
              </a:ext>
            </a:extLst>
          </p:cNvPr>
          <p:cNvSpPr/>
          <p:nvPr/>
        </p:nvSpPr>
        <p:spPr>
          <a:xfrm>
            <a:off x="6755130" y="3592830"/>
            <a:ext cx="1184910" cy="982980"/>
          </a:xfrm>
          <a:prstGeom prst="ellipse">
            <a:avLst/>
          </a:prstGeom>
          <a:solidFill>
            <a:schemeClr val="accent4">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EXE</a:t>
            </a:r>
            <a:endParaRPr kumimoji="1" lang="ja-JP" altLang="en-US" dirty="0">
              <a:solidFill>
                <a:schemeClr val="tx1"/>
              </a:solidFill>
            </a:endParaRPr>
          </a:p>
        </p:txBody>
      </p:sp>
      <p:sp>
        <p:nvSpPr>
          <p:cNvPr id="12" name="楕円 11">
            <a:extLst>
              <a:ext uri="{FF2B5EF4-FFF2-40B4-BE49-F238E27FC236}">
                <a16:creationId xmlns:a16="http://schemas.microsoft.com/office/drawing/2014/main" id="{967EA1D1-EAAD-49B5-88AB-9D993A555648}"/>
              </a:ext>
            </a:extLst>
          </p:cNvPr>
          <p:cNvSpPr/>
          <p:nvPr/>
        </p:nvSpPr>
        <p:spPr>
          <a:xfrm>
            <a:off x="2979420" y="5204462"/>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MEM</a:t>
            </a:r>
            <a:endParaRPr kumimoji="1" lang="ja-JP" altLang="en-US" dirty="0">
              <a:solidFill>
                <a:schemeClr val="tx1"/>
              </a:solidFill>
            </a:endParaRPr>
          </a:p>
        </p:txBody>
      </p:sp>
      <p:cxnSp>
        <p:nvCxnSpPr>
          <p:cNvPr id="14" name="直線矢印コネクタ 13">
            <a:extLst>
              <a:ext uri="{FF2B5EF4-FFF2-40B4-BE49-F238E27FC236}">
                <a16:creationId xmlns:a16="http://schemas.microsoft.com/office/drawing/2014/main" id="{CE9BE25F-5230-484B-A1B3-147A68B1F79D}"/>
              </a:ext>
            </a:extLst>
          </p:cNvPr>
          <p:cNvCxnSpPr>
            <a:stCxn id="4" idx="4"/>
            <a:endCxn id="5" idx="0"/>
          </p:cNvCxnSpPr>
          <p:nvPr/>
        </p:nvCxnSpPr>
        <p:spPr>
          <a:xfrm>
            <a:off x="5191125" y="1394460"/>
            <a:ext cx="0" cy="5257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D6E7BC40-5DE3-4B3D-A02E-B252D57171B1}"/>
              </a:ext>
            </a:extLst>
          </p:cNvPr>
          <p:cNvCxnSpPr>
            <a:stCxn id="5" idx="3"/>
            <a:endCxn id="6" idx="7"/>
          </p:cNvCxnSpPr>
          <p:nvPr/>
        </p:nvCxnSpPr>
        <p:spPr>
          <a:xfrm flipH="1">
            <a:off x="3990804" y="2759266"/>
            <a:ext cx="635912" cy="9775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80FFC4C5-9F26-4ED3-87FE-B99939289895}"/>
              </a:ext>
            </a:extLst>
          </p:cNvPr>
          <p:cNvCxnSpPr>
            <a:stCxn id="6" idx="4"/>
            <a:endCxn id="12" idx="0"/>
          </p:cNvCxnSpPr>
          <p:nvPr/>
        </p:nvCxnSpPr>
        <p:spPr>
          <a:xfrm>
            <a:off x="3571875" y="4575810"/>
            <a:ext cx="0" cy="6286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4D0E694D-AC1F-4D9A-AA66-250A14F82140}"/>
              </a:ext>
            </a:extLst>
          </p:cNvPr>
          <p:cNvCxnSpPr>
            <a:stCxn id="12" idx="1"/>
          </p:cNvCxnSpPr>
          <p:nvPr/>
        </p:nvCxnSpPr>
        <p:spPr>
          <a:xfrm flipH="1" flipV="1">
            <a:off x="2137410" y="2903220"/>
            <a:ext cx="1015536" cy="24451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2597FA63-F44A-4DE6-9155-DD1DF732CFCD}"/>
              </a:ext>
            </a:extLst>
          </p:cNvPr>
          <p:cNvCxnSpPr>
            <a:endCxn id="4" idx="3"/>
          </p:cNvCxnSpPr>
          <p:nvPr/>
        </p:nvCxnSpPr>
        <p:spPr>
          <a:xfrm flipV="1">
            <a:off x="2125980" y="1250506"/>
            <a:ext cx="2555964" cy="16527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9466D30D-13E1-4CD7-A730-7C54E2C6503E}"/>
              </a:ext>
            </a:extLst>
          </p:cNvPr>
          <p:cNvCxnSpPr>
            <a:stCxn id="5" idx="5"/>
            <a:endCxn id="8" idx="1"/>
          </p:cNvCxnSpPr>
          <p:nvPr/>
        </p:nvCxnSpPr>
        <p:spPr>
          <a:xfrm>
            <a:off x="5755534" y="2759266"/>
            <a:ext cx="1173122" cy="9775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DBCDB383-9DB6-49AC-AD82-83C0CDD78101}"/>
              </a:ext>
            </a:extLst>
          </p:cNvPr>
          <p:cNvCxnSpPr>
            <a:stCxn id="8" idx="0"/>
            <a:endCxn id="4" idx="5"/>
          </p:cNvCxnSpPr>
          <p:nvPr/>
        </p:nvCxnSpPr>
        <p:spPr>
          <a:xfrm flipH="1" flipV="1">
            <a:off x="5700306" y="1250506"/>
            <a:ext cx="1647279" cy="23423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983473A2-E6CB-4050-8CC4-AB4DC78613B5}"/>
              </a:ext>
            </a:extLst>
          </p:cNvPr>
          <p:cNvSpPr txBox="1"/>
          <p:nvPr/>
        </p:nvSpPr>
        <p:spPr>
          <a:xfrm>
            <a:off x="6262172" y="267526"/>
            <a:ext cx="2648482" cy="584775"/>
          </a:xfrm>
          <a:prstGeom prst="rect">
            <a:avLst/>
          </a:prstGeom>
          <a:noFill/>
        </p:spPr>
        <p:txBody>
          <a:bodyPr wrap="none" rtlCol="0">
            <a:spAutoFit/>
          </a:bodyPr>
          <a:lstStyle/>
          <a:p>
            <a:r>
              <a:rPr lang="en-US" altLang="ja-JP" sz="3200" dirty="0" err="1"/>
              <a:t>jal</a:t>
            </a:r>
            <a:r>
              <a:rPr lang="ja-JP" altLang="en-US" sz="3200" dirty="0"/>
              <a:t>命令の</a:t>
            </a:r>
            <a:r>
              <a:rPr lang="en-US" altLang="ja-JP" sz="3200" dirty="0"/>
              <a:t>EXE</a:t>
            </a:r>
            <a:endParaRPr kumimoji="1" lang="ja-JP" altLang="en-US" sz="3200" dirty="0"/>
          </a:p>
        </p:txBody>
      </p:sp>
      <p:sp>
        <p:nvSpPr>
          <p:cNvPr id="2" name="テキスト ボックス 1">
            <a:extLst>
              <a:ext uri="{FF2B5EF4-FFF2-40B4-BE49-F238E27FC236}">
                <a16:creationId xmlns:a16="http://schemas.microsoft.com/office/drawing/2014/main" id="{5667511F-C02C-477F-A13A-61243F2CE652}"/>
              </a:ext>
            </a:extLst>
          </p:cNvPr>
          <p:cNvSpPr txBox="1"/>
          <p:nvPr/>
        </p:nvSpPr>
        <p:spPr>
          <a:xfrm>
            <a:off x="7402813" y="1007507"/>
            <a:ext cx="4221027" cy="2308324"/>
          </a:xfrm>
          <a:prstGeom prst="rect">
            <a:avLst/>
          </a:prstGeom>
          <a:noFill/>
        </p:spPr>
        <p:txBody>
          <a:bodyPr wrap="none" rtlCol="0">
            <a:spAutoFit/>
          </a:bodyPr>
          <a:lstStyle/>
          <a:p>
            <a:endParaRPr lang="en-US" altLang="ja-JP" dirty="0"/>
          </a:p>
          <a:p>
            <a:r>
              <a:rPr lang="en-US" altLang="ja-JP" dirty="0" err="1"/>
              <a:t>srca</a:t>
            </a:r>
            <a:r>
              <a:rPr lang="en-US" altLang="ja-JP" dirty="0"/>
              <a:t>=0: pc</a:t>
            </a:r>
            <a:r>
              <a:rPr lang="ja-JP" altLang="en-US" dirty="0"/>
              <a:t>を入力</a:t>
            </a:r>
            <a:endParaRPr lang="en-US" altLang="ja-JP" dirty="0"/>
          </a:p>
          <a:p>
            <a:r>
              <a:rPr lang="en-US" altLang="ja-JP" dirty="0" err="1"/>
              <a:t>srcb</a:t>
            </a:r>
            <a:r>
              <a:rPr lang="en-US" altLang="ja-JP" dirty="0"/>
              <a:t>=1: </a:t>
            </a:r>
            <a:r>
              <a:rPr lang="ja-JP" altLang="en-US" dirty="0"/>
              <a:t>とび先を入力</a:t>
            </a:r>
            <a:endParaRPr lang="en-US" altLang="ja-JP" dirty="0"/>
          </a:p>
          <a:p>
            <a:r>
              <a:rPr lang="en-US" altLang="ja-JP" dirty="0"/>
              <a:t>com=1:</a:t>
            </a:r>
            <a:r>
              <a:rPr lang="ja-JP" altLang="en-US" dirty="0"/>
              <a:t>加算</a:t>
            </a:r>
            <a:endParaRPr lang="en-US" altLang="ja-JP" dirty="0"/>
          </a:p>
          <a:p>
            <a:r>
              <a:rPr lang="en-US" altLang="ja-JP" dirty="0" err="1"/>
              <a:t>pcwe</a:t>
            </a:r>
            <a:r>
              <a:rPr lang="en-US" altLang="ja-JP" dirty="0"/>
              <a:t>=1: pc</a:t>
            </a:r>
            <a:r>
              <a:rPr lang="ja-JP" altLang="en-US" dirty="0"/>
              <a:t>に書き込む</a:t>
            </a:r>
            <a:endParaRPr lang="en-US" altLang="ja-JP" dirty="0"/>
          </a:p>
          <a:p>
            <a:r>
              <a:rPr lang="en-US" altLang="ja-JP" dirty="0" err="1"/>
              <a:t>jal</a:t>
            </a:r>
            <a:r>
              <a:rPr lang="ja-JP" altLang="en-US" dirty="0"/>
              <a:t>は分岐命令と違って</a:t>
            </a:r>
            <a:r>
              <a:rPr lang="en-US" altLang="ja-JP" dirty="0"/>
              <a:t>pc+4</a:t>
            </a:r>
            <a:r>
              <a:rPr lang="ja-JP" altLang="en-US" dirty="0"/>
              <a:t>との選択は</a:t>
            </a:r>
            <a:endParaRPr lang="en-US" altLang="ja-JP" dirty="0"/>
          </a:p>
          <a:p>
            <a:r>
              <a:rPr lang="ja-JP" altLang="en-US" dirty="0"/>
              <a:t>ない</a:t>
            </a:r>
            <a:endParaRPr lang="en-US" altLang="ja-JP" dirty="0"/>
          </a:p>
          <a:p>
            <a:endParaRPr kumimoji="1" lang="ja-JP" altLang="en-US" dirty="0"/>
          </a:p>
        </p:txBody>
      </p:sp>
    </p:spTree>
    <p:extLst>
      <p:ext uri="{BB962C8B-B14F-4D97-AF65-F5344CB8AC3E}">
        <p14:creationId xmlns:p14="http://schemas.microsoft.com/office/powerpoint/2010/main" val="35815515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CA695612-8673-4098-AEC7-246E6F6C0F7A}"/>
              </a:ext>
            </a:extLst>
          </p:cNvPr>
          <p:cNvCxnSpPr>
            <a:cxnSpLocks/>
            <a:stCxn id="112741" idx="0"/>
          </p:cNvCxnSpPr>
          <p:nvPr/>
        </p:nvCxnSpPr>
        <p:spPr>
          <a:xfrm flipH="1" flipV="1">
            <a:off x="7236522" y="4533759"/>
            <a:ext cx="8655" cy="12710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69" name="正方形/長方形 168">
            <a:extLst>
              <a:ext uri="{FF2B5EF4-FFF2-40B4-BE49-F238E27FC236}">
                <a16:creationId xmlns:a16="http://schemas.microsoft.com/office/drawing/2014/main" id="{6512D155-BBF3-461A-9ADC-5B8349CC2C32}"/>
              </a:ext>
            </a:extLst>
          </p:cNvPr>
          <p:cNvSpPr/>
          <p:nvPr/>
        </p:nvSpPr>
        <p:spPr>
          <a:xfrm>
            <a:off x="8588968" y="290109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16" name="Line 76"/>
          <p:cNvSpPr>
            <a:spLocks noChangeShapeType="1"/>
          </p:cNvSpPr>
          <p:nvPr/>
        </p:nvSpPr>
        <p:spPr bwMode="auto">
          <a:xfrm flipV="1">
            <a:off x="1577604" y="2561292"/>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2" name="Line 2"/>
          <p:cNvSpPr>
            <a:spLocks noChangeShapeType="1"/>
          </p:cNvSpPr>
          <p:nvPr/>
        </p:nvSpPr>
        <p:spPr bwMode="auto">
          <a:xfrm flipH="1" flipV="1">
            <a:off x="8065737" y="2060571"/>
            <a:ext cx="0" cy="8473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112643" name="Line 3"/>
          <p:cNvSpPr>
            <a:spLocks noChangeShapeType="1"/>
          </p:cNvSpPr>
          <p:nvPr/>
        </p:nvSpPr>
        <p:spPr bwMode="auto">
          <a:xfrm flipH="1" flipV="1">
            <a:off x="8902701" y="1700213"/>
            <a:ext cx="1588" cy="141287"/>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8470901" y="476250"/>
            <a:ext cx="0" cy="503238"/>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7246939" y="476250"/>
            <a:ext cx="1223962"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7246939"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7246939" y="458406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8255001" y="436816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8300086" y="51571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8300086" y="53730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8300086" y="55889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8300086" y="62499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8300086" y="58166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9464359" y="648589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7967664"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8759826"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7680326"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8328026" y="981075"/>
            <a:ext cx="3433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7970839"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8711249" y="5837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8550911" y="6500970"/>
            <a:ext cx="0" cy="373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8514399" y="63214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8587424" y="63214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flipH="1">
            <a:off x="9503914" y="6500970"/>
            <a:ext cx="709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b="1" dirty="0"/>
              <a:t>we</a:t>
            </a:r>
          </a:p>
        </p:txBody>
      </p:sp>
      <p:sp>
        <p:nvSpPr>
          <p:cNvPr id="112675" name="Text Box 35"/>
          <p:cNvSpPr txBox="1">
            <a:spLocks noChangeArrowheads="1"/>
          </p:cNvSpPr>
          <p:nvPr/>
        </p:nvSpPr>
        <p:spPr bwMode="auto">
          <a:xfrm>
            <a:off x="8810626"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grpSp>
        <p:nvGrpSpPr>
          <p:cNvPr id="112678" name="Group 38"/>
          <p:cNvGrpSpPr>
            <a:grpSpLocks/>
          </p:cNvGrpSpPr>
          <p:nvPr/>
        </p:nvGrpSpPr>
        <p:grpSpPr bwMode="auto">
          <a:xfrm>
            <a:off x="7894639" y="328707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8039101" y="415067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8399464" y="394112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8615364" y="436816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flipH="1">
            <a:off x="7244087" y="2441368"/>
            <a:ext cx="2850" cy="216224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8039101"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0" name="Line 60"/>
          <p:cNvSpPr>
            <a:spLocks noChangeShapeType="1"/>
          </p:cNvSpPr>
          <p:nvPr/>
        </p:nvSpPr>
        <p:spPr bwMode="auto">
          <a:xfrm>
            <a:off x="2737653" y="6169956"/>
            <a:ext cx="4988291" cy="9683"/>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2" name="Rectangle 62"/>
          <p:cNvSpPr>
            <a:spLocks noChangeArrowheads="1"/>
          </p:cNvSpPr>
          <p:nvPr/>
        </p:nvSpPr>
        <p:spPr bwMode="auto">
          <a:xfrm>
            <a:off x="2249117" y="2351742"/>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2249117" y="2496204"/>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2249117" y="2567642"/>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2465017" y="2345392"/>
            <a:ext cx="51007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flipH="1">
            <a:off x="2755900" y="2708275"/>
            <a:ext cx="14875" cy="3446863"/>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9" name="Line 79"/>
          <p:cNvSpPr>
            <a:spLocks noChangeShapeType="1"/>
          </p:cNvSpPr>
          <p:nvPr/>
        </p:nvSpPr>
        <p:spPr bwMode="auto">
          <a:xfrm flipV="1">
            <a:off x="4303713" y="4007802"/>
            <a:ext cx="1" cy="1066801"/>
          </a:xfrm>
          <a:prstGeom prst="line">
            <a:avLst/>
          </a:prstGeom>
          <a:noFill/>
          <a:ln w="2857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10166059" y="6496606"/>
            <a:ext cx="13388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共用メモリ</a:t>
            </a:r>
          </a:p>
        </p:txBody>
      </p:sp>
      <p:sp>
        <p:nvSpPr>
          <p:cNvPr id="112740" name="Line 100"/>
          <p:cNvSpPr>
            <a:spLocks noChangeShapeType="1"/>
          </p:cNvSpPr>
          <p:nvPr/>
        </p:nvSpPr>
        <p:spPr bwMode="auto">
          <a:xfrm>
            <a:off x="4842867" y="3374390"/>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a:off x="7245177" y="5804853"/>
            <a:ext cx="448966"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4737235" y="3749836"/>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4940920" y="465550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9551989" y="335851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9048751" y="335851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8328026"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8832851" y="2304365"/>
            <a:ext cx="790574" cy="2062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dirty="0" err="1"/>
              <a:t>ext</a:t>
            </a:r>
            <a:endParaRPr lang="en-US" altLang="ja-JP" dirty="0"/>
          </a:p>
        </p:txBody>
      </p:sp>
      <p:sp>
        <p:nvSpPr>
          <p:cNvPr id="112752" name="Line 112"/>
          <p:cNvSpPr>
            <a:spLocks noChangeShapeType="1"/>
          </p:cNvSpPr>
          <p:nvPr/>
        </p:nvSpPr>
        <p:spPr bwMode="auto">
          <a:xfrm>
            <a:off x="5014914" y="2708275"/>
            <a:ext cx="4394200"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9409114" y="2492375"/>
            <a:ext cx="0" cy="2159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9409114" y="2060575"/>
            <a:ext cx="0" cy="228402"/>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V="1">
            <a:off x="8696512" y="2060571"/>
            <a:ext cx="1" cy="82877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8904289"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8759826" y="4072890"/>
            <a:ext cx="5937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400" b="1" dirty="0" err="1"/>
              <a:t>rwe</a:t>
            </a:r>
            <a:endParaRPr lang="en-US" altLang="ja-JP" sz="1400" b="1" dirty="0"/>
          </a:p>
        </p:txBody>
      </p:sp>
      <p:sp>
        <p:nvSpPr>
          <p:cNvPr id="112764" name="Line 124"/>
          <p:cNvSpPr>
            <a:spLocks noChangeShapeType="1"/>
          </p:cNvSpPr>
          <p:nvPr/>
        </p:nvSpPr>
        <p:spPr bwMode="auto">
          <a:xfrm flipV="1">
            <a:off x="8688389" y="2779712"/>
            <a:ext cx="2102836" cy="15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flipH="1">
            <a:off x="10797575" y="2805272"/>
            <a:ext cx="3175" cy="3181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10100311" y="5971382"/>
            <a:ext cx="675640" cy="1365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8112126" y="415067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8472489" y="415067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9025005" y="351245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7420141" y="3089969"/>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7410053" y="375142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9229434"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6421439" y="432143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r>
              <a:rPr lang="en-US" altLang="ja-JP" sz="1200" b="1" dirty="0"/>
              <a:t>_</a:t>
            </a:r>
          </a:p>
        </p:txBody>
      </p:sp>
      <p:sp>
        <p:nvSpPr>
          <p:cNvPr id="112776" name="Text Box 136"/>
          <p:cNvSpPr txBox="1">
            <a:spLocks noChangeArrowheads="1"/>
          </p:cNvSpPr>
          <p:nvPr/>
        </p:nvSpPr>
        <p:spPr bwMode="auto">
          <a:xfrm>
            <a:off x="10384154" y="608330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8616951" y="479996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80" name="Text Box 140"/>
          <p:cNvSpPr txBox="1">
            <a:spLocks noChangeArrowheads="1"/>
          </p:cNvSpPr>
          <p:nvPr/>
        </p:nvSpPr>
        <p:spPr bwMode="auto">
          <a:xfrm>
            <a:off x="8590624" y="284423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6124575" y="248170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6888164"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6888164"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6672264"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6672264"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6672264"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5951539"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5951539"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6004323"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5948364"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6383339" y="1412875"/>
            <a:ext cx="288925"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7857213" y="561436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adr</a:t>
            </a:r>
            <a:endParaRPr lang="en-US" altLang="ja-JP" sz="1200" b="1" dirty="0"/>
          </a:p>
        </p:txBody>
      </p:sp>
      <p:sp>
        <p:nvSpPr>
          <p:cNvPr id="112802" name="Text Box 162"/>
          <p:cNvSpPr txBox="1">
            <a:spLocks noChangeArrowheads="1"/>
          </p:cNvSpPr>
          <p:nvPr/>
        </p:nvSpPr>
        <p:spPr bwMode="auto">
          <a:xfrm>
            <a:off x="3719514"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8362157" y="393319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7707313" y="392406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2737653" y="473216"/>
            <a:ext cx="4507524" cy="21591"/>
          </a:xfrm>
          <a:prstGeom prst="line">
            <a:avLst/>
          </a:prstGeom>
          <a:noFill/>
          <a:ln w="28575">
            <a:solidFill>
              <a:srgbClr val="FF0000"/>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2760055" y="518272"/>
            <a:ext cx="6563" cy="1861392"/>
          </a:xfrm>
          <a:prstGeom prst="line">
            <a:avLst/>
          </a:prstGeom>
          <a:noFill/>
          <a:ln w="28575">
            <a:solidFill>
              <a:srgbClr val="FF0000"/>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7454606"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7929856" y="1706564"/>
            <a:ext cx="1588" cy="141287"/>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7199314" y="1629743"/>
            <a:ext cx="936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a:p>
            <a:r>
              <a:rPr lang="en-US" altLang="ja-JP" sz="1200" b="1" dirty="0" err="1"/>
              <a:t>sel</a:t>
            </a:r>
            <a:endParaRPr lang="en-US" altLang="ja-JP" sz="1200" b="1" dirty="0"/>
          </a:p>
        </p:txBody>
      </p:sp>
      <p:sp>
        <p:nvSpPr>
          <p:cNvPr id="140" name="Text Box 72">
            <a:extLst>
              <a:ext uri="{FF2B5EF4-FFF2-40B4-BE49-F238E27FC236}">
                <a16:creationId xmlns:a16="http://schemas.microsoft.com/office/drawing/2014/main" id="{4123907B-5A8A-4DE4-9CE4-38D2E5E7F058}"/>
              </a:ext>
            </a:extLst>
          </p:cNvPr>
          <p:cNvSpPr txBox="1">
            <a:spLocks noChangeArrowheads="1"/>
          </p:cNvSpPr>
          <p:nvPr/>
        </p:nvSpPr>
        <p:spPr bwMode="auto">
          <a:xfrm>
            <a:off x="6564940" y="854084"/>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41" name="Text Box 72">
            <a:extLst>
              <a:ext uri="{FF2B5EF4-FFF2-40B4-BE49-F238E27FC236}">
                <a16:creationId xmlns:a16="http://schemas.microsoft.com/office/drawing/2014/main" id="{6E4A58B1-0D90-4760-8DD4-44A5C9D5EFD6}"/>
              </a:ext>
            </a:extLst>
          </p:cNvPr>
          <p:cNvSpPr txBox="1">
            <a:spLocks noChangeArrowheads="1"/>
          </p:cNvSpPr>
          <p:nvPr/>
        </p:nvSpPr>
        <p:spPr bwMode="auto">
          <a:xfrm>
            <a:off x="6578014" y="118506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46" name="直線矢印コネクタ 145">
            <a:extLst>
              <a:ext uri="{FF2B5EF4-FFF2-40B4-BE49-F238E27FC236}">
                <a16:creationId xmlns:a16="http://schemas.microsoft.com/office/drawing/2014/main" id="{C2E55C6B-8631-440B-85E6-15A158A9457B}"/>
              </a:ext>
            </a:extLst>
          </p:cNvPr>
          <p:cNvCxnSpPr>
            <a:cxnSpLocks/>
            <a:endCxn id="141" idx="2"/>
          </p:cNvCxnSpPr>
          <p:nvPr/>
        </p:nvCxnSpPr>
        <p:spPr>
          <a:xfrm flipH="1" flipV="1">
            <a:off x="6736872" y="1554401"/>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7" name="Text Box 155">
            <a:extLst>
              <a:ext uri="{FF2B5EF4-FFF2-40B4-BE49-F238E27FC236}">
                <a16:creationId xmlns:a16="http://schemas.microsoft.com/office/drawing/2014/main" id="{3A1B0B4F-939A-466B-A9EE-08E28D10844B}"/>
              </a:ext>
            </a:extLst>
          </p:cNvPr>
          <p:cNvSpPr txBox="1">
            <a:spLocks noChangeArrowheads="1"/>
          </p:cNvSpPr>
          <p:nvPr/>
        </p:nvSpPr>
        <p:spPr bwMode="auto">
          <a:xfrm>
            <a:off x="6641736" y="18450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com</a:t>
            </a:r>
          </a:p>
        </p:txBody>
      </p:sp>
      <p:sp>
        <p:nvSpPr>
          <p:cNvPr id="148" name="Text Box 155">
            <a:extLst>
              <a:ext uri="{FF2B5EF4-FFF2-40B4-BE49-F238E27FC236}">
                <a16:creationId xmlns:a16="http://schemas.microsoft.com/office/drawing/2014/main" id="{A2AD8FA4-C505-4D1C-B04D-C4071FEFF204}"/>
              </a:ext>
            </a:extLst>
          </p:cNvPr>
          <p:cNvSpPr txBox="1">
            <a:spLocks noChangeArrowheads="1"/>
          </p:cNvSpPr>
          <p:nvPr/>
        </p:nvSpPr>
        <p:spPr bwMode="auto">
          <a:xfrm>
            <a:off x="9821136" y="18534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srcbsel</a:t>
            </a:r>
            <a:endParaRPr lang="en-US" altLang="ja-JP" sz="1200" b="1" dirty="0"/>
          </a:p>
        </p:txBody>
      </p:sp>
      <p:sp>
        <p:nvSpPr>
          <p:cNvPr id="149" name="Line 107">
            <a:extLst>
              <a:ext uri="{FF2B5EF4-FFF2-40B4-BE49-F238E27FC236}">
                <a16:creationId xmlns:a16="http://schemas.microsoft.com/office/drawing/2014/main" id="{B9A8DDC3-D2B1-40A9-8501-1A811E21A7D4}"/>
              </a:ext>
            </a:extLst>
          </p:cNvPr>
          <p:cNvSpPr>
            <a:spLocks noChangeShapeType="1"/>
          </p:cNvSpPr>
          <p:nvPr/>
        </p:nvSpPr>
        <p:spPr bwMode="auto">
          <a:xfrm flipH="1">
            <a:off x="9589295" y="195262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 name="Text Box 72">
            <a:extLst>
              <a:ext uri="{FF2B5EF4-FFF2-40B4-BE49-F238E27FC236}">
                <a16:creationId xmlns:a16="http://schemas.microsoft.com/office/drawing/2014/main" id="{EBB2E924-B7F6-4314-8F7C-1948F3AFC100}"/>
              </a:ext>
            </a:extLst>
          </p:cNvPr>
          <p:cNvSpPr txBox="1">
            <a:spLocks noChangeArrowheads="1"/>
          </p:cNvSpPr>
          <p:nvPr/>
        </p:nvSpPr>
        <p:spPr bwMode="auto">
          <a:xfrm>
            <a:off x="9132889" y="1799076"/>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51" name="Text Box 72">
            <a:extLst>
              <a:ext uri="{FF2B5EF4-FFF2-40B4-BE49-F238E27FC236}">
                <a16:creationId xmlns:a16="http://schemas.microsoft.com/office/drawing/2014/main" id="{29DFA907-8D0B-43AA-93C9-3612B08FCB08}"/>
              </a:ext>
            </a:extLst>
          </p:cNvPr>
          <p:cNvSpPr txBox="1">
            <a:spLocks noChangeArrowheads="1"/>
          </p:cNvSpPr>
          <p:nvPr/>
        </p:nvSpPr>
        <p:spPr bwMode="auto">
          <a:xfrm>
            <a:off x="8542652" y="1793915"/>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52" name="Line 107">
            <a:extLst>
              <a:ext uri="{FF2B5EF4-FFF2-40B4-BE49-F238E27FC236}">
                <a16:creationId xmlns:a16="http://schemas.microsoft.com/office/drawing/2014/main" id="{FAFB61B9-08CE-4C2E-B90C-30F55F3BBE56}"/>
              </a:ext>
            </a:extLst>
          </p:cNvPr>
          <p:cNvSpPr>
            <a:spLocks noChangeShapeType="1"/>
          </p:cNvSpPr>
          <p:nvPr/>
        </p:nvSpPr>
        <p:spPr bwMode="auto">
          <a:xfrm flipH="1">
            <a:off x="7635876" y="4281950"/>
            <a:ext cx="503238"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 name="Text Box 155">
            <a:extLst>
              <a:ext uri="{FF2B5EF4-FFF2-40B4-BE49-F238E27FC236}">
                <a16:creationId xmlns:a16="http://schemas.microsoft.com/office/drawing/2014/main" id="{B960514C-4C1B-49C3-9BCA-BF23B3C072A8}"/>
              </a:ext>
            </a:extLst>
          </p:cNvPr>
          <p:cNvSpPr txBox="1">
            <a:spLocks noChangeArrowheads="1"/>
          </p:cNvSpPr>
          <p:nvPr/>
        </p:nvSpPr>
        <p:spPr bwMode="auto">
          <a:xfrm>
            <a:off x="7210425" y="425744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resultsel</a:t>
            </a:r>
            <a:endParaRPr lang="en-US" altLang="ja-JP" sz="1200" b="1" dirty="0"/>
          </a:p>
        </p:txBody>
      </p:sp>
      <p:sp>
        <p:nvSpPr>
          <p:cNvPr id="159" name="Text Box 72">
            <a:extLst>
              <a:ext uri="{FF2B5EF4-FFF2-40B4-BE49-F238E27FC236}">
                <a16:creationId xmlns:a16="http://schemas.microsoft.com/office/drawing/2014/main" id="{972DDB43-4AA4-4043-BF11-CE70F4EFF357}"/>
              </a:ext>
            </a:extLst>
          </p:cNvPr>
          <p:cNvSpPr txBox="1">
            <a:spLocks noChangeArrowheads="1"/>
          </p:cNvSpPr>
          <p:nvPr/>
        </p:nvSpPr>
        <p:spPr bwMode="auto">
          <a:xfrm>
            <a:off x="7536110" y="175696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61" name="Text Box 72">
            <a:extLst>
              <a:ext uri="{FF2B5EF4-FFF2-40B4-BE49-F238E27FC236}">
                <a16:creationId xmlns:a16="http://schemas.microsoft.com/office/drawing/2014/main" id="{B5FA246F-43F9-4D82-833A-9C55CF33B764}"/>
              </a:ext>
            </a:extLst>
          </p:cNvPr>
          <p:cNvSpPr txBox="1">
            <a:spLocks noChangeArrowheads="1"/>
          </p:cNvSpPr>
          <p:nvPr/>
        </p:nvSpPr>
        <p:spPr bwMode="auto">
          <a:xfrm>
            <a:off x="7900542" y="174881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62" name="直線矢印コネクタ 161">
            <a:extLst>
              <a:ext uri="{FF2B5EF4-FFF2-40B4-BE49-F238E27FC236}">
                <a16:creationId xmlns:a16="http://schemas.microsoft.com/office/drawing/2014/main" id="{8471BB5C-A1E3-4BD2-A72A-DC9268FC52A7}"/>
              </a:ext>
            </a:extLst>
          </p:cNvPr>
          <p:cNvCxnSpPr/>
          <p:nvPr/>
        </p:nvCxnSpPr>
        <p:spPr>
          <a:xfrm flipH="1">
            <a:off x="9635892" y="2406594"/>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4" name="Line 9">
            <a:extLst>
              <a:ext uri="{FF2B5EF4-FFF2-40B4-BE49-F238E27FC236}">
                <a16:creationId xmlns:a16="http://schemas.microsoft.com/office/drawing/2014/main" id="{9E0A40EE-961B-4C76-AE16-0A41E9AB0AB1}"/>
              </a:ext>
            </a:extLst>
          </p:cNvPr>
          <p:cNvSpPr>
            <a:spLocks noChangeShapeType="1"/>
          </p:cNvSpPr>
          <p:nvPr/>
        </p:nvSpPr>
        <p:spPr bwMode="auto">
          <a:xfrm flipV="1">
            <a:off x="8087317" y="3071814"/>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5" name="Line 9">
            <a:extLst>
              <a:ext uri="{FF2B5EF4-FFF2-40B4-BE49-F238E27FC236}">
                <a16:creationId xmlns:a16="http://schemas.microsoft.com/office/drawing/2014/main" id="{4DD6B293-7CB8-4F36-950C-DECB731FB484}"/>
              </a:ext>
            </a:extLst>
          </p:cNvPr>
          <p:cNvSpPr>
            <a:spLocks noChangeShapeType="1"/>
          </p:cNvSpPr>
          <p:nvPr/>
        </p:nvSpPr>
        <p:spPr bwMode="auto">
          <a:xfrm flipV="1">
            <a:off x="8799109" y="3071813"/>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正方形/長方形 5">
            <a:extLst>
              <a:ext uri="{FF2B5EF4-FFF2-40B4-BE49-F238E27FC236}">
                <a16:creationId xmlns:a16="http://schemas.microsoft.com/office/drawing/2014/main" id="{C1BA7E58-D6F1-418D-82C3-3548B19EE015}"/>
              </a:ext>
            </a:extLst>
          </p:cNvPr>
          <p:cNvSpPr/>
          <p:nvPr/>
        </p:nvSpPr>
        <p:spPr>
          <a:xfrm>
            <a:off x="4750863" y="2654301"/>
            <a:ext cx="258989" cy="23613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66" name="直線矢印コネクタ 165">
            <a:extLst>
              <a:ext uri="{FF2B5EF4-FFF2-40B4-BE49-F238E27FC236}">
                <a16:creationId xmlns:a16="http://schemas.microsoft.com/office/drawing/2014/main" id="{D8CDB5D8-02C0-442D-9F95-3F684FD40707}"/>
              </a:ext>
            </a:extLst>
          </p:cNvPr>
          <p:cNvCxnSpPr>
            <a:cxnSpLocks/>
          </p:cNvCxnSpPr>
          <p:nvPr/>
        </p:nvCxnSpPr>
        <p:spPr>
          <a:xfrm flipH="1">
            <a:off x="4287052" y="5064567"/>
            <a:ext cx="4329955" cy="11675"/>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7" name="Line 60">
            <a:extLst>
              <a:ext uri="{FF2B5EF4-FFF2-40B4-BE49-F238E27FC236}">
                <a16:creationId xmlns:a16="http://schemas.microsoft.com/office/drawing/2014/main" id="{413D1EBA-9208-43BE-AB7B-CBBBA10D27CA}"/>
              </a:ext>
            </a:extLst>
          </p:cNvPr>
          <p:cNvSpPr>
            <a:spLocks noChangeShapeType="1"/>
          </p:cNvSpPr>
          <p:nvPr/>
        </p:nvSpPr>
        <p:spPr bwMode="auto">
          <a:xfrm flipV="1">
            <a:off x="4303713" y="4021296"/>
            <a:ext cx="44208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8" name="Text Box 132">
            <a:extLst>
              <a:ext uri="{FF2B5EF4-FFF2-40B4-BE49-F238E27FC236}">
                <a16:creationId xmlns:a16="http://schemas.microsoft.com/office/drawing/2014/main" id="{3436BDFC-FEBD-4260-BDB3-93275AD8FA0F}"/>
              </a:ext>
            </a:extLst>
          </p:cNvPr>
          <p:cNvSpPr txBox="1">
            <a:spLocks noChangeArrowheads="1"/>
          </p:cNvSpPr>
          <p:nvPr/>
        </p:nvSpPr>
        <p:spPr bwMode="auto">
          <a:xfrm>
            <a:off x="4688532" y="302100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IR</a:t>
            </a:r>
          </a:p>
        </p:txBody>
      </p:sp>
      <p:sp>
        <p:nvSpPr>
          <p:cNvPr id="8" name="正方形/長方形 7">
            <a:extLst>
              <a:ext uri="{FF2B5EF4-FFF2-40B4-BE49-F238E27FC236}">
                <a16:creationId xmlns:a16="http://schemas.microsoft.com/office/drawing/2014/main" id="{A88217AB-9CEB-459E-B790-6EA9E76CA45A}"/>
              </a:ext>
            </a:extLst>
          </p:cNvPr>
          <p:cNvSpPr/>
          <p:nvPr/>
        </p:nvSpPr>
        <p:spPr>
          <a:xfrm>
            <a:off x="7704935" y="2915700"/>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79" name="Text Box 139"/>
          <p:cNvSpPr txBox="1">
            <a:spLocks noChangeArrowheads="1"/>
          </p:cNvSpPr>
          <p:nvPr/>
        </p:nvSpPr>
        <p:spPr bwMode="auto">
          <a:xfrm>
            <a:off x="7764885" y="286624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71" name="正方形/長方形 170">
            <a:extLst>
              <a:ext uri="{FF2B5EF4-FFF2-40B4-BE49-F238E27FC236}">
                <a16:creationId xmlns:a16="http://schemas.microsoft.com/office/drawing/2014/main" id="{F6E59983-5D74-4222-AB9D-9DF0B668A66A}"/>
              </a:ext>
            </a:extLst>
          </p:cNvPr>
          <p:cNvSpPr/>
          <p:nvPr/>
        </p:nvSpPr>
        <p:spPr>
          <a:xfrm>
            <a:off x="6821469" y="520297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Text Box 142">
            <a:extLst>
              <a:ext uri="{FF2B5EF4-FFF2-40B4-BE49-F238E27FC236}">
                <a16:creationId xmlns:a16="http://schemas.microsoft.com/office/drawing/2014/main" id="{90069E21-E1EB-4EFA-9419-C4D891973514}"/>
              </a:ext>
            </a:extLst>
          </p:cNvPr>
          <p:cNvSpPr txBox="1">
            <a:spLocks noChangeArrowheads="1"/>
          </p:cNvSpPr>
          <p:nvPr/>
        </p:nvSpPr>
        <p:spPr bwMode="auto">
          <a:xfrm>
            <a:off x="6799102" y="5149567"/>
            <a:ext cx="9729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regalu</a:t>
            </a:r>
            <a:endParaRPr lang="en-US" altLang="ja-JP" sz="1200" b="1" dirty="0"/>
          </a:p>
        </p:txBody>
      </p:sp>
      <p:sp>
        <p:nvSpPr>
          <p:cNvPr id="173" name="Line 145">
            <a:extLst>
              <a:ext uri="{FF2B5EF4-FFF2-40B4-BE49-F238E27FC236}">
                <a16:creationId xmlns:a16="http://schemas.microsoft.com/office/drawing/2014/main" id="{C084670E-6DD5-41EA-AEBE-29004CECA91F}"/>
              </a:ext>
            </a:extLst>
          </p:cNvPr>
          <p:cNvSpPr>
            <a:spLocks noChangeShapeType="1"/>
          </p:cNvSpPr>
          <p:nvPr/>
        </p:nvSpPr>
        <p:spPr bwMode="auto">
          <a:xfrm>
            <a:off x="7928769" y="574135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 name="Line 146">
            <a:extLst>
              <a:ext uri="{FF2B5EF4-FFF2-40B4-BE49-F238E27FC236}">
                <a16:creationId xmlns:a16="http://schemas.microsoft.com/office/drawing/2014/main" id="{B9F7236C-0EBB-45FF-9958-99F4D64DBECA}"/>
              </a:ext>
            </a:extLst>
          </p:cNvPr>
          <p:cNvSpPr>
            <a:spLocks noChangeShapeType="1"/>
          </p:cNvSpPr>
          <p:nvPr/>
        </p:nvSpPr>
        <p:spPr bwMode="auto">
          <a:xfrm flipH="1" flipV="1">
            <a:off x="7712869" y="5596891"/>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 name="Line 147">
            <a:extLst>
              <a:ext uri="{FF2B5EF4-FFF2-40B4-BE49-F238E27FC236}">
                <a16:creationId xmlns:a16="http://schemas.microsoft.com/office/drawing/2014/main" id="{FD324263-F0A2-4E9B-BCE6-58C77CA21646}"/>
              </a:ext>
            </a:extLst>
          </p:cNvPr>
          <p:cNvSpPr>
            <a:spLocks noChangeShapeType="1"/>
          </p:cNvSpPr>
          <p:nvPr/>
        </p:nvSpPr>
        <p:spPr bwMode="auto">
          <a:xfrm flipH="1">
            <a:off x="7712869" y="6173153"/>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 name="Line 148">
            <a:extLst>
              <a:ext uri="{FF2B5EF4-FFF2-40B4-BE49-F238E27FC236}">
                <a16:creationId xmlns:a16="http://schemas.microsoft.com/office/drawing/2014/main" id="{C1FF22A2-7EFD-4107-8B18-6D4CD915EA30}"/>
              </a:ext>
            </a:extLst>
          </p:cNvPr>
          <p:cNvSpPr>
            <a:spLocks noChangeShapeType="1"/>
          </p:cNvSpPr>
          <p:nvPr/>
        </p:nvSpPr>
        <p:spPr bwMode="auto">
          <a:xfrm>
            <a:off x="7712869" y="5596891"/>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7" name="Text Box 72">
            <a:extLst>
              <a:ext uri="{FF2B5EF4-FFF2-40B4-BE49-F238E27FC236}">
                <a16:creationId xmlns:a16="http://schemas.microsoft.com/office/drawing/2014/main" id="{474AAF60-81ED-4695-BA85-7DD210E85683}"/>
              </a:ext>
            </a:extLst>
          </p:cNvPr>
          <p:cNvSpPr txBox="1">
            <a:spLocks noChangeArrowheads="1"/>
          </p:cNvSpPr>
          <p:nvPr/>
        </p:nvSpPr>
        <p:spPr bwMode="auto">
          <a:xfrm>
            <a:off x="7605545" y="5614362"/>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78" name="Text Box 72">
            <a:extLst>
              <a:ext uri="{FF2B5EF4-FFF2-40B4-BE49-F238E27FC236}">
                <a16:creationId xmlns:a16="http://schemas.microsoft.com/office/drawing/2014/main" id="{8AEDF59F-63BA-4935-B217-9F49D0030DE0}"/>
              </a:ext>
            </a:extLst>
          </p:cNvPr>
          <p:cNvSpPr txBox="1">
            <a:spLocks noChangeArrowheads="1"/>
          </p:cNvSpPr>
          <p:nvPr/>
        </p:nvSpPr>
        <p:spPr bwMode="auto">
          <a:xfrm>
            <a:off x="7618619" y="5945347"/>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79" name="Line 101">
            <a:extLst>
              <a:ext uri="{FF2B5EF4-FFF2-40B4-BE49-F238E27FC236}">
                <a16:creationId xmlns:a16="http://schemas.microsoft.com/office/drawing/2014/main" id="{AE17682A-5476-4373-9F5E-87D84DDB8184}"/>
              </a:ext>
            </a:extLst>
          </p:cNvPr>
          <p:cNvSpPr>
            <a:spLocks noChangeShapeType="1"/>
          </p:cNvSpPr>
          <p:nvPr/>
        </p:nvSpPr>
        <p:spPr bwMode="auto">
          <a:xfrm flipV="1">
            <a:off x="7976427" y="5953396"/>
            <a:ext cx="310585" cy="469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80" name="直線矢印コネクタ 179">
            <a:extLst>
              <a:ext uri="{FF2B5EF4-FFF2-40B4-BE49-F238E27FC236}">
                <a16:creationId xmlns:a16="http://schemas.microsoft.com/office/drawing/2014/main" id="{7CDE810F-2E15-4A69-88F5-A4313350CBB9}"/>
              </a:ext>
            </a:extLst>
          </p:cNvPr>
          <p:cNvCxnSpPr>
            <a:cxnSpLocks/>
          </p:cNvCxnSpPr>
          <p:nvPr/>
        </p:nvCxnSpPr>
        <p:spPr>
          <a:xfrm flipH="1" flipV="1">
            <a:off x="7815284" y="6233337"/>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1" name="Text Box 155">
            <a:extLst>
              <a:ext uri="{FF2B5EF4-FFF2-40B4-BE49-F238E27FC236}">
                <a16:creationId xmlns:a16="http://schemas.microsoft.com/office/drawing/2014/main" id="{1C0CE3C5-3C16-4EDA-B8D8-392E390AAF04}"/>
              </a:ext>
            </a:extLst>
          </p:cNvPr>
          <p:cNvSpPr txBox="1">
            <a:spLocks noChangeArrowheads="1"/>
          </p:cNvSpPr>
          <p:nvPr/>
        </p:nvSpPr>
        <p:spPr bwMode="auto">
          <a:xfrm>
            <a:off x="7548698" y="6524026"/>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 if</a:t>
            </a:r>
          </a:p>
        </p:txBody>
      </p:sp>
      <p:sp>
        <p:nvSpPr>
          <p:cNvPr id="182" name="Line 100">
            <a:extLst>
              <a:ext uri="{FF2B5EF4-FFF2-40B4-BE49-F238E27FC236}">
                <a16:creationId xmlns:a16="http://schemas.microsoft.com/office/drawing/2014/main" id="{BBEFDBE6-D2E4-4ACA-8CC7-FAC0E02EAE59}"/>
              </a:ext>
            </a:extLst>
          </p:cNvPr>
          <p:cNvSpPr>
            <a:spLocks noChangeShapeType="1"/>
          </p:cNvSpPr>
          <p:nvPr/>
        </p:nvSpPr>
        <p:spPr bwMode="auto">
          <a:xfrm flipV="1">
            <a:off x="4970515" y="4204028"/>
            <a:ext cx="1002650" cy="380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 name="Line 50">
            <a:extLst>
              <a:ext uri="{FF2B5EF4-FFF2-40B4-BE49-F238E27FC236}">
                <a16:creationId xmlns:a16="http://schemas.microsoft.com/office/drawing/2014/main" id="{FA51A5DB-D316-4E32-AA36-E6974662D421}"/>
              </a:ext>
            </a:extLst>
          </p:cNvPr>
          <p:cNvSpPr>
            <a:spLocks noChangeShapeType="1"/>
          </p:cNvSpPr>
          <p:nvPr/>
        </p:nvSpPr>
        <p:spPr bwMode="auto">
          <a:xfrm flipV="1">
            <a:off x="7509266" y="2023006"/>
            <a:ext cx="450" cy="4132132"/>
          </a:xfrm>
          <a:prstGeom prst="line">
            <a:avLst/>
          </a:prstGeom>
          <a:noFill/>
          <a:ln w="28575">
            <a:solidFill>
              <a:srgbClr val="FF0000"/>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8" name="Line 116">
            <a:extLst>
              <a:ext uri="{FF2B5EF4-FFF2-40B4-BE49-F238E27FC236}">
                <a16:creationId xmlns:a16="http://schemas.microsoft.com/office/drawing/2014/main" id="{3F00173C-D933-438C-85D6-70083DAF4E19}"/>
              </a:ext>
            </a:extLst>
          </p:cNvPr>
          <p:cNvSpPr>
            <a:spLocks noChangeShapeType="1"/>
          </p:cNvSpPr>
          <p:nvPr/>
        </p:nvSpPr>
        <p:spPr bwMode="auto">
          <a:xfrm flipH="1" flipV="1">
            <a:off x="9025005" y="2060571"/>
            <a:ext cx="0" cy="15716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Text Box 72">
            <a:extLst>
              <a:ext uri="{FF2B5EF4-FFF2-40B4-BE49-F238E27FC236}">
                <a16:creationId xmlns:a16="http://schemas.microsoft.com/office/drawing/2014/main" id="{883ADED0-EFD5-4F34-9D9A-877212A5E4F7}"/>
              </a:ext>
            </a:extLst>
          </p:cNvPr>
          <p:cNvSpPr txBox="1">
            <a:spLocks noChangeArrowheads="1"/>
          </p:cNvSpPr>
          <p:nvPr/>
        </p:nvSpPr>
        <p:spPr bwMode="auto">
          <a:xfrm>
            <a:off x="8870198" y="179290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2</a:t>
            </a:r>
            <a:endParaRPr lang="ja-JP" altLang="en-US" b="1" dirty="0"/>
          </a:p>
        </p:txBody>
      </p:sp>
      <p:cxnSp>
        <p:nvCxnSpPr>
          <p:cNvPr id="190" name="直線矢印コネクタ 189">
            <a:extLst>
              <a:ext uri="{FF2B5EF4-FFF2-40B4-BE49-F238E27FC236}">
                <a16:creationId xmlns:a16="http://schemas.microsoft.com/office/drawing/2014/main" id="{42307219-55AC-4FEC-8E38-4BF96FCB46DC}"/>
              </a:ext>
            </a:extLst>
          </p:cNvPr>
          <p:cNvCxnSpPr>
            <a:cxnSpLocks/>
          </p:cNvCxnSpPr>
          <p:nvPr/>
        </p:nvCxnSpPr>
        <p:spPr>
          <a:xfrm flipH="1">
            <a:off x="9004342" y="2213856"/>
            <a:ext cx="1600949" cy="1312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1" name="Text Box 142">
            <a:extLst>
              <a:ext uri="{FF2B5EF4-FFF2-40B4-BE49-F238E27FC236}">
                <a16:creationId xmlns:a16="http://schemas.microsoft.com/office/drawing/2014/main" id="{ACC7D9EB-15A3-40A1-9890-129E55A9ABAD}"/>
              </a:ext>
            </a:extLst>
          </p:cNvPr>
          <p:cNvSpPr txBox="1">
            <a:spLocks noChangeArrowheads="1"/>
          </p:cNvSpPr>
          <p:nvPr/>
        </p:nvSpPr>
        <p:spPr bwMode="auto">
          <a:xfrm>
            <a:off x="10645557" y="206057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b="1" dirty="0"/>
              <a:t>４</a:t>
            </a:r>
            <a:endParaRPr lang="en-US" altLang="ja-JP" sz="1200" b="1" dirty="0"/>
          </a:p>
        </p:txBody>
      </p:sp>
      <p:cxnSp>
        <p:nvCxnSpPr>
          <p:cNvPr id="12" name="直線矢印コネクタ 11">
            <a:extLst>
              <a:ext uri="{FF2B5EF4-FFF2-40B4-BE49-F238E27FC236}">
                <a16:creationId xmlns:a16="http://schemas.microsoft.com/office/drawing/2014/main" id="{8F657B38-BA0F-4CCE-9C99-3D5B60F18C05}"/>
              </a:ext>
            </a:extLst>
          </p:cNvPr>
          <p:cNvCxnSpPr/>
          <p:nvPr/>
        </p:nvCxnSpPr>
        <p:spPr>
          <a:xfrm flipH="1">
            <a:off x="5009852" y="4874777"/>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2" name="Text Box 162">
            <a:extLst>
              <a:ext uri="{FF2B5EF4-FFF2-40B4-BE49-F238E27FC236}">
                <a16:creationId xmlns:a16="http://schemas.microsoft.com/office/drawing/2014/main" id="{480C3100-DA3B-4191-B212-A7801954CCA0}"/>
              </a:ext>
            </a:extLst>
          </p:cNvPr>
          <p:cNvSpPr txBox="1">
            <a:spLocks noChangeArrowheads="1"/>
          </p:cNvSpPr>
          <p:nvPr/>
        </p:nvSpPr>
        <p:spPr bwMode="auto">
          <a:xfrm>
            <a:off x="5300018" y="4683936"/>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irwe</a:t>
            </a:r>
            <a:endParaRPr lang="en-US" altLang="ja-JP" sz="1200" b="1" dirty="0"/>
          </a:p>
        </p:txBody>
      </p:sp>
      <p:cxnSp>
        <p:nvCxnSpPr>
          <p:cNvPr id="15" name="直線矢印コネクタ 14">
            <a:extLst>
              <a:ext uri="{FF2B5EF4-FFF2-40B4-BE49-F238E27FC236}">
                <a16:creationId xmlns:a16="http://schemas.microsoft.com/office/drawing/2014/main" id="{62C7E00B-63C9-48FE-A2D1-0B2675FCBB2A}"/>
              </a:ext>
            </a:extLst>
          </p:cNvPr>
          <p:cNvCxnSpPr>
            <a:cxnSpLocks/>
          </p:cNvCxnSpPr>
          <p:nvPr/>
        </p:nvCxnSpPr>
        <p:spPr>
          <a:xfrm flipH="1" flipV="1">
            <a:off x="8344679" y="2972878"/>
            <a:ext cx="1291213" cy="306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3" name="Text Box 162">
            <a:extLst>
              <a:ext uri="{FF2B5EF4-FFF2-40B4-BE49-F238E27FC236}">
                <a16:creationId xmlns:a16="http://schemas.microsoft.com/office/drawing/2014/main" id="{4763403F-F395-4F3A-B7BE-BE7CAD6FF534}"/>
              </a:ext>
            </a:extLst>
          </p:cNvPr>
          <p:cNvSpPr txBox="1">
            <a:spLocks noChangeArrowheads="1"/>
          </p:cNvSpPr>
          <p:nvPr/>
        </p:nvSpPr>
        <p:spPr bwMode="auto">
          <a:xfrm>
            <a:off x="9705192" y="287051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regwe</a:t>
            </a:r>
            <a:endParaRPr lang="en-US" altLang="ja-JP" sz="1200" b="1" dirty="0"/>
          </a:p>
        </p:txBody>
      </p:sp>
      <p:cxnSp>
        <p:nvCxnSpPr>
          <p:cNvPr id="194" name="直線矢印コネクタ 193">
            <a:extLst>
              <a:ext uri="{FF2B5EF4-FFF2-40B4-BE49-F238E27FC236}">
                <a16:creationId xmlns:a16="http://schemas.microsoft.com/office/drawing/2014/main" id="{8E0F275E-6325-4162-A033-A8C02C40F4C4}"/>
              </a:ext>
            </a:extLst>
          </p:cNvPr>
          <p:cNvCxnSpPr/>
          <p:nvPr/>
        </p:nvCxnSpPr>
        <p:spPr>
          <a:xfrm flipH="1">
            <a:off x="6407004" y="5320333"/>
            <a:ext cx="387644"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95" name="Text Box 162">
            <a:extLst>
              <a:ext uri="{FF2B5EF4-FFF2-40B4-BE49-F238E27FC236}">
                <a16:creationId xmlns:a16="http://schemas.microsoft.com/office/drawing/2014/main" id="{732D2DD4-D7AC-4FFC-92DF-14F7CFE4200F}"/>
              </a:ext>
            </a:extLst>
          </p:cNvPr>
          <p:cNvSpPr txBox="1">
            <a:spLocks noChangeArrowheads="1"/>
          </p:cNvSpPr>
          <p:nvPr/>
        </p:nvSpPr>
        <p:spPr bwMode="auto">
          <a:xfrm>
            <a:off x="5729086" y="515859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regaluwe</a:t>
            </a:r>
            <a:endParaRPr lang="en-US" altLang="ja-JP" sz="1200" b="1" dirty="0"/>
          </a:p>
        </p:txBody>
      </p:sp>
      <p:cxnSp>
        <p:nvCxnSpPr>
          <p:cNvPr id="196" name="直線矢印コネクタ 195">
            <a:extLst>
              <a:ext uri="{FF2B5EF4-FFF2-40B4-BE49-F238E27FC236}">
                <a16:creationId xmlns:a16="http://schemas.microsoft.com/office/drawing/2014/main" id="{1787CF5A-F8B2-4E35-9422-330F25BBEF16}"/>
              </a:ext>
            </a:extLst>
          </p:cNvPr>
          <p:cNvCxnSpPr/>
          <p:nvPr/>
        </p:nvCxnSpPr>
        <p:spPr>
          <a:xfrm flipH="1">
            <a:off x="3229698" y="2617942"/>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7" name="Text Box 162">
            <a:extLst>
              <a:ext uri="{FF2B5EF4-FFF2-40B4-BE49-F238E27FC236}">
                <a16:creationId xmlns:a16="http://schemas.microsoft.com/office/drawing/2014/main" id="{96C1F490-695E-4511-8BE4-1147D028FFCC}"/>
              </a:ext>
            </a:extLst>
          </p:cNvPr>
          <p:cNvSpPr txBox="1">
            <a:spLocks noChangeArrowheads="1"/>
          </p:cNvSpPr>
          <p:nvPr/>
        </p:nvSpPr>
        <p:spPr bwMode="auto">
          <a:xfrm>
            <a:off x="3519864" y="242710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pcwe</a:t>
            </a:r>
            <a:r>
              <a:rPr lang="ja-JP" altLang="en-US" sz="1200" b="1" dirty="0"/>
              <a:t>＝１</a:t>
            </a:r>
            <a:endParaRPr lang="en-US" altLang="ja-JP" sz="1200" b="1" dirty="0"/>
          </a:p>
        </p:txBody>
      </p:sp>
      <p:sp>
        <p:nvSpPr>
          <p:cNvPr id="170" name="テキスト ボックス 169">
            <a:extLst>
              <a:ext uri="{FF2B5EF4-FFF2-40B4-BE49-F238E27FC236}">
                <a16:creationId xmlns:a16="http://schemas.microsoft.com/office/drawing/2014/main" id="{BC81F974-3F18-43D0-843A-47E6065B97E5}"/>
              </a:ext>
            </a:extLst>
          </p:cNvPr>
          <p:cNvSpPr txBox="1"/>
          <p:nvPr/>
        </p:nvSpPr>
        <p:spPr>
          <a:xfrm>
            <a:off x="189029" y="-40415"/>
            <a:ext cx="2648482" cy="584775"/>
          </a:xfrm>
          <a:prstGeom prst="rect">
            <a:avLst/>
          </a:prstGeom>
          <a:noFill/>
        </p:spPr>
        <p:txBody>
          <a:bodyPr wrap="none" rtlCol="0">
            <a:spAutoFit/>
          </a:bodyPr>
          <a:lstStyle/>
          <a:p>
            <a:r>
              <a:rPr kumimoji="1" lang="en-US" altLang="ja-JP" sz="3200" dirty="0" err="1"/>
              <a:t>jal</a:t>
            </a:r>
            <a:r>
              <a:rPr kumimoji="1" lang="ja-JP" altLang="en-US" sz="3200" dirty="0"/>
              <a:t>命令</a:t>
            </a:r>
            <a:r>
              <a:rPr lang="ja-JP" altLang="en-US" sz="3200" dirty="0"/>
              <a:t>の</a:t>
            </a:r>
            <a:r>
              <a:rPr lang="en-US" altLang="ja-JP" sz="3200" dirty="0"/>
              <a:t>EXE</a:t>
            </a:r>
            <a:endParaRPr kumimoji="1" lang="en-US" altLang="ja-JP" sz="3200" dirty="0"/>
          </a:p>
        </p:txBody>
      </p:sp>
      <p:sp>
        <p:nvSpPr>
          <p:cNvPr id="2" name="テキスト ボックス 1">
            <a:extLst>
              <a:ext uri="{FF2B5EF4-FFF2-40B4-BE49-F238E27FC236}">
                <a16:creationId xmlns:a16="http://schemas.microsoft.com/office/drawing/2014/main" id="{0267821B-4447-4923-98EF-86880FE5B1B4}"/>
              </a:ext>
            </a:extLst>
          </p:cNvPr>
          <p:cNvSpPr txBox="1"/>
          <p:nvPr/>
        </p:nvSpPr>
        <p:spPr>
          <a:xfrm>
            <a:off x="3229698" y="1060450"/>
            <a:ext cx="2031325" cy="646331"/>
          </a:xfrm>
          <a:prstGeom prst="rect">
            <a:avLst/>
          </a:prstGeom>
          <a:noFill/>
        </p:spPr>
        <p:txBody>
          <a:bodyPr wrap="none" rtlCol="0">
            <a:spAutoFit/>
          </a:bodyPr>
          <a:lstStyle/>
          <a:p>
            <a:r>
              <a:rPr kumimoji="1" lang="ja-JP" altLang="en-US" dirty="0"/>
              <a:t>とび先を計算して</a:t>
            </a:r>
            <a:endParaRPr kumimoji="1" lang="en-US" altLang="ja-JP" dirty="0"/>
          </a:p>
          <a:p>
            <a:r>
              <a:rPr kumimoji="1" lang="en-US" altLang="ja-JP" dirty="0"/>
              <a:t>PC</a:t>
            </a:r>
            <a:r>
              <a:rPr kumimoji="1" lang="ja-JP" altLang="en-US" dirty="0"/>
              <a:t>に設定</a:t>
            </a:r>
          </a:p>
        </p:txBody>
      </p:sp>
    </p:spTree>
    <p:extLst>
      <p:ext uri="{BB962C8B-B14F-4D97-AF65-F5344CB8AC3E}">
        <p14:creationId xmlns:p14="http://schemas.microsoft.com/office/powerpoint/2010/main" val="31760767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楕円 3">
            <a:extLst>
              <a:ext uri="{FF2B5EF4-FFF2-40B4-BE49-F238E27FC236}">
                <a16:creationId xmlns:a16="http://schemas.microsoft.com/office/drawing/2014/main" id="{7D472872-30EA-4BE7-94E5-2E9889EEA1A7}"/>
              </a:ext>
            </a:extLst>
          </p:cNvPr>
          <p:cNvSpPr/>
          <p:nvPr/>
        </p:nvSpPr>
        <p:spPr>
          <a:xfrm>
            <a:off x="4471035" y="411480"/>
            <a:ext cx="144018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FETCH</a:t>
            </a:r>
            <a:endParaRPr kumimoji="1" lang="ja-JP" altLang="en-US" dirty="0">
              <a:solidFill>
                <a:schemeClr val="tx1"/>
              </a:solidFill>
            </a:endParaRPr>
          </a:p>
        </p:txBody>
      </p:sp>
      <p:sp>
        <p:nvSpPr>
          <p:cNvPr id="5" name="楕円 4">
            <a:extLst>
              <a:ext uri="{FF2B5EF4-FFF2-40B4-BE49-F238E27FC236}">
                <a16:creationId xmlns:a16="http://schemas.microsoft.com/office/drawing/2014/main" id="{9AD4E3A0-3541-417D-AA89-3AAE46A3F042}"/>
              </a:ext>
            </a:extLst>
          </p:cNvPr>
          <p:cNvSpPr/>
          <p:nvPr/>
        </p:nvSpPr>
        <p:spPr>
          <a:xfrm>
            <a:off x="4392930" y="1920240"/>
            <a:ext cx="1596390" cy="982980"/>
          </a:xfrm>
          <a:prstGeom prst="ellipse">
            <a:avLst/>
          </a:prstGeom>
          <a:solidFill>
            <a:schemeClr val="accent4">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DECODE</a:t>
            </a:r>
            <a:endParaRPr kumimoji="1" lang="ja-JP" altLang="en-US" dirty="0">
              <a:solidFill>
                <a:schemeClr val="tx1"/>
              </a:solidFill>
            </a:endParaRPr>
          </a:p>
        </p:txBody>
      </p:sp>
      <p:sp>
        <p:nvSpPr>
          <p:cNvPr id="6" name="楕円 5">
            <a:extLst>
              <a:ext uri="{FF2B5EF4-FFF2-40B4-BE49-F238E27FC236}">
                <a16:creationId xmlns:a16="http://schemas.microsoft.com/office/drawing/2014/main" id="{92B2E271-B0F4-44DA-AB61-B2A9986DABCF}"/>
              </a:ext>
            </a:extLst>
          </p:cNvPr>
          <p:cNvSpPr/>
          <p:nvPr/>
        </p:nvSpPr>
        <p:spPr>
          <a:xfrm>
            <a:off x="2979420" y="3592830"/>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MEMADR</a:t>
            </a:r>
            <a:endParaRPr kumimoji="1" lang="ja-JP" altLang="en-US" dirty="0">
              <a:solidFill>
                <a:schemeClr val="tx1"/>
              </a:solidFill>
            </a:endParaRPr>
          </a:p>
        </p:txBody>
      </p:sp>
      <p:sp>
        <p:nvSpPr>
          <p:cNvPr id="8" name="楕円 7">
            <a:extLst>
              <a:ext uri="{FF2B5EF4-FFF2-40B4-BE49-F238E27FC236}">
                <a16:creationId xmlns:a16="http://schemas.microsoft.com/office/drawing/2014/main" id="{5A9BC8E6-4055-4543-A350-0C98611D3D56}"/>
              </a:ext>
            </a:extLst>
          </p:cNvPr>
          <p:cNvSpPr/>
          <p:nvPr/>
        </p:nvSpPr>
        <p:spPr>
          <a:xfrm>
            <a:off x="6755130" y="3592830"/>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EXE</a:t>
            </a:r>
            <a:endParaRPr kumimoji="1" lang="ja-JP" altLang="en-US" dirty="0">
              <a:solidFill>
                <a:schemeClr val="tx1"/>
              </a:solidFill>
            </a:endParaRPr>
          </a:p>
        </p:txBody>
      </p:sp>
      <p:sp>
        <p:nvSpPr>
          <p:cNvPr id="12" name="楕円 11">
            <a:extLst>
              <a:ext uri="{FF2B5EF4-FFF2-40B4-BE49-F238E27FC236}">
                <a16:creationId xmlns:a16="http://schemas.microsoft.com/office/drawing/2014/main" id="{967EA1D1-EAAD-49B5-88AB-9D993A555648}"/>
              </a:ext>
            </a:extLst>
          </p:cNvPr>
          <p:cNvSpPr/>
          <p:nvPr/>
        </p:nvSpPr>
        <p:spPr>
          <a:xfrm>
            <a:off x="2979420" y="5204462"/>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MEM</a:t>
            </a:r>
            <a:endParaRPr kumimoji="1" lang="ja-JP" altLang="en-US" dirty="0">
              <a:solidFill>
                <a:schemeClr val="tx1"/>
              </a:solidFill>
            </a:endParaRPr>
          </a:p>
        </p:txBody>
      </p:sp>
      <p:cxnSp>
        <p:nvCxnSpPr>
          <p:cNvPr id="14" name="直線矢印コネクタ 13">
            <a:extLst>
              <a:ext uri="{FF2B5EF4-FFF2-40B4-BE49-F238E27FC236}">
                <a16:creationId xmlns:a16="http://schemas.microsoft.com/office/drawing/2014/main" id="{CE9BE25F-5230-484B-A1B3-147A68B1F79D}"/>
              </a:ext>
            </a:extLst>
          </p:cNvPr>
          <p:cNvCxnSpPr>
            <a:stCxn id="4" idx="4"/>
            <a:endCxn id="5" idx="0"/>
          </p:cNvCxnSpPr>
          <p:nvPr/>
        </p:nvCxnSpPr>
        <p:spPr>
          <a:xfrm>
            <a:off x="5191125" y="1394460"/>
            <a:ext cx="0" cy="5257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D6E7BC40-5DE3-4B3D-A02E-B252D57171B1}"/>
              </a:ext>
            </a:extLst>
          </p:cNvPr>
          <p:cNvCxnSpPr>
            <a:stCxn id="5" idx="3"/>
            <a:endCxn id="6" idx="7"/>
          </p:cNvCxnSpPr>
          <p:nvPr/>
        </p:nvCxnSpPr>
        <p:spPr>
          <a:xfrm flipH="1">
            <a:off x="3990804" y="2759266"/>
            <a:ext cx="635912" cy="9775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80FFC4C5-9F26-4ED3-87FE-B99939289895}"/>
              </a:ext>
            </a:extLst>
          </p:cNvPr>
          <p:cNvCxnSpPr>
            <a:stCxn id="6" idx="4"/>
            <a:endCxn id="12" idx="0"/>
          </p:cNvCxnSpPr>
          <p:nvPr/>
        </p:nvCxnSpPr>
        <p:spPr>
          <a:xfrm>
            <a:off x="3571875" y="4575810"/>
            <a:ext cx="0" cy="6286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4D0E694D-AC1F-4D9A-AA66-250A14F82140}"/>
              </a:ext>
            </a:extLst>
          </p:cNvPr>
          <p:cNvCxnSpPr>
            <a:stCxn id="12" idx="1"/>
          </p:cNvCxnSpPr>
          <p:nvPr/>
        </p:nvCxnSpPr>
        <p:spPr>
          <a:xfrm flipH="1" flipV="1">
            <a:off x="2137410" y="2903220"/>
            <a:ext cx="1015536" cy="24451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2597FA63-F44A-4DE6-9155-DD1DF732CFCD}"/>
              </a:ext>
            </a:extLst>
          </p:cNvPr>
          <p:cNvCxnSpPr>
            <a:endCxn id="4" idx="3"/>
          </p:cNvCxnSpPr>
          <p:nvPr/>
        </p:nvCxnSpPr>
        <p:spPr>
          <a:xfrm flipV="1">
            <a:off x="2125980" y="1250506"/>
            <a:ext cx="2555964" cy="16527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9466D30D-13E1-4CD7-A730-7C54E2C6503E}"/>
              </a:ext>
            </a:extLst>
          </p:cNvPr>
          <p:cNvCxnSpPr>
            <a:stCxn id="5" idx="5"/>
            <a:endCxn id="8" idx="1"/>
          </p:cNvCxnSpPr>
          <p:nvPr/>
        </p:nvCxnSpPr>
        <p:spPr>
          <a:xfrm>
            <a:off x="5755534" y="2759266"/>
            <a:ext cx="1173122" cy="9775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DBCDB383-9DB6-49AC-AD82-83C0CDD78101}"/>
              </a:ext>
            </a:extLst>
          </p:cNvPr>
          <p:cNvCxnSpPr>
            <a:stCxn id="8" idx="0"/>
            <a:endCxn id="4" idx="5"/>
          </p:cNvCxnSpPr>
          <p:nvPr/>
        </p:nvCxnSpPr>
        <p:spPr>
          <a:xfrm flipH="1" flipV="1">
            <a:off x="5700306" y="1250506"/>
            <a:ext cx="1647279" cy="23423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983473A2-E6CB-4050-8CC4-AB4DC78613B5}"/>
              </a:ext>
            </a:extLst>
          </p:cNvPr>
          <p:cNvSpPr txBox="1"/>
          <p:nvPr/>
        </p:nvSpPr>
        <p:spPr>
          <a:xfrm>
            <a:off x="128072" y="119092"/>
            <a:ext cx="4483920" cy="584775"/>
          </a:xfrm>
          <a:prstGeom prst="rect">
            <a:avLst/>
          </a:prstGeom>
          <a:noFill/>
        </p:spPr>
        <p:txBody>
          <a:bodyPr wrap="none" rtlCol="0">
            <a:spAutoFit/>
          </a:bodyPr>
          <a:lstStyle/>
          <a:p>
            <a:r>
              <a:rPr lang="en-US" altLang="ja-JP" sz="3200" dirty="0" err="1"/>
              <a:t>jalr</a:t>
            </a:r>
            <a:r>
              <a:rPr lang="ja-JP" altLang="en-US" sz="3200" dirty="0"/>
              <a:t>命令の命令デコード</a:t>
            </a:r>
            <a:endParaRPr kumimoji="1" lang="ja-JP" altLang="en-US" sz="3200" dirty="0"/>
          </a:p>
        </p:txBody>
      </p:sp>
      <p:sp>
        <p:nvSpPr>
          <p:cNvPr id="15" name="テキスト ボックス 14">
            <a:extLst>
              <a:ext uri="{FF2B5EF4-FFF2-40B4-BE49-F238E27FC236}">
                <a16:creationId xmlns:a16="http://schemas.microsoft.com/office/drawing/2014/main" id="{0F45A53B-242F-4AFF-B824-4A9D7ED3BC78}"/>
              </a:ext>
            </a:extLst>
          </p:cNvPr>
          <p:cNvSpPr txBox="1"/>
          <p:nvPr/>
        </p:nvSpPr>
        <p:spPr>
          <a:xfrm>
            <a:off x="7495908" y="364688"/>
            <a:ext cx="3629291" cy="2862322"/>
          </a:xfrm>
          <a:prstGeom prst="rect">
            <a:avLst/>
          </a:prstGeom>
          <a:noFill/>
        </p:spPr>
        <p:txBody>
          <a:bodyPr wrap="square" rtlCol="0">
            <a:spAutoFit/>
          </a:bodyPr>
          <a:lstStyle/>
          <a:p>
            <a:r>
              <a:rPr lang="en-US" altLang="ja-JP" dirty="0" err="1"/>
              <a:t>regwe</a:t>
            </a:r>
            <a:r>
              <a:rPr lang="en-US" altLang="ja-JP" dirty="0"/>
              <a:t>=1: </a:t>
            </a:r>
            <a:r>
              <a:rPr lang="ja-JP" altLang="en-US" dirty="0"/>
              <a:t>レジスタファイルからレジスタを読み出し</a:t>
            </a:r>
            <a:endParaRPr lang="en-US" altLang="ja-JP" dirty="0"/>
          </a:p>
          <a:p>
            <a:endParaRPr lang="en-US" altLang="ja-JP" dirty="0"/>
          </a:p>
          <a:p>
            <a:r>
              <a:rPr lang="en-US" altLang="ja-JP" dirty="0" err="1"/>
              <a:t>srcasel</a:t>
            </a:r>
            <a:r>
              <a:rPr lang="en-US" altLang="ja-JP" dirty="0"/>
              <a:t>=0: pc</a:t>
            </a:r>
          </a:p>
          <a:p>
            <a:r>
              <a:rPr lang="en-US" altLang="ja-JP" dirty="0" err="1"/>
              <a:t>srcbsel</a:t>
            </a:r>
            <a:r>
              <a:rPr lang="en-US" altLang="ja-JP" dirty="0"/>
              <a:t>=2: 4</a:t>
            </a:r>
          </a:p>
          <a:p>
            <a:r>
              <a:rPr lang="en-US" altLang="ja-JP" dirty="0"/>
              <a:t>com=1:</a:t>
            </a:r>
            <a:r>
              <a:rPr lang="ja-JP" altLang="en-US" dirty="0"/>
              <a:t>加算</a:t>
            </a:r>
            <a:endParaRPr lang="en-US" altLang="ja-JP" dirty="0"/>
          </a:p>
          <a:p>
            <a:r>
              <a:rPr lang="en-US" altLang="ja-JP" dirty="0" err="1"/>
              <a:t>resultsel</a:t>
            </a:r>
            <a:r>
              <a:rPr lang="en-US" altLang="ja-JP" dirty="0"/>
              <a:t>=0: pc+4</a:t>
            </a:r>
            <a:r>
              <a:rPr lang="ja-JP" altLang="en-US" dirty="0"/>
              <a:t>を選択</a:t>
            </a:r>
            <a:endParaRPr lang="en-US" altLang="ja-JP" dirty="0"/>
          </a:p>
          <a:p>
            <a:r>
              <a:rPr lang="en-US" altLang="ja-JP" dirty="0" err="1"/>
              <a:t>rwe</a:t>
            </a:r>
            <a:r>
              <a:rPr lang="en-US" altLang="ja-JP" dirty="0"/>
              <a:t> =1: </a:t>
            </a:r>
            <a:r>
              <a:rPr lang="ja-JP" altLang="en-US" dirty="0"/>
              <a:t>レジスタファイルに書き込む</a:t>
            </a:r>
            <a:endParaRPr lang="en-US" altLang="ja-JP" dirty="0"/>
          </a:p>
          <a:p>
            <a:endParaRPr kumimoji="1" lang="en-US" altLang="ja-JP" dirty="0"/>
          </a:p>
        </p:txBody>
      </p:sp>
      <p:sp>
        <p:nvSpPr>
          <p:cNvPr id="2" name="テキスト ボックス 1">
            <a:extLst>
              <a:ext uri="{FF2B5EF4-FFF2-40B4-BE49-F238E27FC236}">
                <a16:creationId xmlns:a16="http://schemas.microsoft.com/office/drawing/2014/main" id="{2CF5FEE8-15D6-4245-8453-E66FA0CB8C48}"/>
              </a:ext>
            </a:extLst>
          </p:cNvPr>
          <p:cNvSpPr txBox="1"/>
          <p:nvPr/>
        </p:nvSpPr>
        <p:spPr>
          <a:xfrm>
            <a:off x="3152946" y="3120390"/>
            <a:ext cx="780983" cy="369332"/>
          </a:xfrm>
          <a:prstGeom prst="rect">
            <a:avLst/>
          </a:prstGeom>
          <a:noFill/>
        </p:spPr>
        <p:txBody>
          <a:bodyPr wrap="none" rtlCol="0">
            <a:spAutoFit/>
          </a:bodyPr>
          <a:lstStyle/>
          <a:p>
            <a:r>
              <a:rPr kumimoji="1" lang="en-US" altLang="ja-JP" dirty="0" err="1"/>
              <a:t>lw,sw</a:t>
            </a:r>
            <a:endParaRPr kumimoji="1" lang="ja-JP" altLang="en-US" dirty="0"/>
          </a:p>
        </p:txBody>
      </p:sp>
      <p:sp>
        <p:nvSpPr>
          <p:cNvPr id="17" name="テキスト ボックス 16">
            <a:extLst>
              <a:ext uri="{FF2B5EF4-FFF2-40B4-BE49-F238E27FC236}">
                <a16:creationId xmlns:a16="http://schemas.microsoft.com/office/drawing/2014/main" id="{0B459AAB-07CD-49DD-B5F9-5D9EF287C6D1}"/>
              </a:ext>
            </a:extLst>
          </p:cNvPr>
          <p:cNvSpPr txBox="1"/>
          <p:nvPr/>
        </p:nvSpPr>
        <p:spPr>
          <a:xfrm>
            <a:off x="5562890" y="3399056"/>
            <a:ext cx="1107996" cy="369332"/>
          </a:xfrm>
          <a:prstGeom prst="rect">
            <a:avLst/>
          </a:prstGeom>
          <a:noFill/>
        </p:spPr>
        <p:txBody>
          <a:bodyPr wrap="none" rtlCol="0">
            <a:spAutoFit/>
          </a:bodyPr>
          <a:lstStyle/>
          <a:p>
            <a:r>
              <a:rPr kumimoji="1" lang="ja-JP" altLang="en-US" dirty="0"/>
              <a:t>それ以外</a:t>
            </a:r>
          </a:p>
        </p:txBody>
      </p:sp>
      <p:sp>
        <p:nvSpPr>
          <p:cNvPr id="19" name="テキスト ボックス 18">
            <a:extLst>
              <a:ext uri="{FF2B5EF4-FFF2-40B4-BE49-F238E27FC236}">
                <a16:creationId xmlns:a16="http://schemas.microsoft.com/office/drawing/2014/main" id="{64765260-9A47-44C2-A464-2EF8201201B2}"/>
              </a:ext>
            </a:extLst>
          </p:cNvPr>
          <p:cNvSpPr txBox="1"/>
          <p:nvPr/>
        </p:nvSpPr>
        <p:spPr>
          <a:xfrm>
            <a:off x="204390" y="1007507"/>
            <a:ext cx="3041217" cy="1200329"/>
          </a:xfrm>
          <a:prstGeom prst="rect">
            <a:avLst/>
          </a:prstGeom>
          <a:noFill/>
        </p:spPr>
        <p:txBody>
          <a:bodyPr wrap="none" rtlCol="0">
            <a:spAutoFit/>
          </a:bodyPr>
          <a:lstStyle/>
          <a:p>
            <a:r>
              <a:rPr kumimoji="1" lang="en-US" altLang="ja-JP" dirty="0" err="1"/>
              <a:t>jal</a:t>
            </a:r>
            <a:r>
              <a:rPr kumimoji="1" lang="ja-JP" altLang="en-US" dirty="0"/>
              <a:t>命令同様、</a:t>
            </a:r>
            <a:r>
              <a:rPr kumimoji="1" lang="en-US" altLang="ja-JP" dirty="0"/>
              <a:t>DECODE</a:t>
            </a:r>
            <a:r>
              <a:rPr kumimoji="1" lang="ja-JP" altLang="en-US" dirty="0"/>
              <a:t>で</a:t>
            </a:r>
            <a:endParaRPr kumimoji="1" lang="en-US" altLang="ja-JP" dirty="0"/>
          </a:p>
          <a:p>
            <a:r>
              <a:rPr lang="en-US" altLang="ja-JP" dirty="0"/>
              <a:t>pc+4</a:t>
            </a:r>
            <a:r>
              <a:rPr lang="ja-JP" altLang="en-US" dirty="0"/>
              <a:t>をレジスタに保存し、</a:t>
            </a:r>
            <a:endParaRPr lang="en-US" altLang="ja-JP" dirty="0"/>
          </a:p>
          <a:p>
            <a:r>
              <a:rPr kumimoji="1" lang="en-US" altLang="ja-JP" dirty="0"/>
              <a:t>EXE</a:t>
            </a:r>
            <a:r>
              <a:rPr kumimoji="1" lang="ja-JP" altLang="en-US" dirty="0"/>
              <a:t>で</a:t>
            </a:r>
            <a:r>
              <a:rPr lang="ja-JP" altLang="en-US" dirty="0"/>
              <a:t>とび先</a:t>
            </a:r>
            <a:r>
              <a:rPr kumimoji="1" lang="ja-JP" altLang="en-US" dirty="0"/>
              <a:t>を</a:t>
            </a:r>
            <a:r>
              <a:rPr kumimoji="1" lang="en-US" altLang="ja-JP" dirty="0"/>
              <a:t>pc</a:t>
            </a:r>
            <a:r>
              <a:rPr kumimoji="1" lang="ja-JP" altLang="en-US" dirty="0"/>
              <a:t>に</a:t>
            </a:r>
            <a:endParaRPr kumimoji="1" lang="en-US" altLang="ja-JP" dirty="0"/>
          </a:p>
          <a:p>
            <a:r>
              <a:rPr kumimoji="1" lang="ja-JP" altLang="en-US" dirty="0"/>
              <a:t>設定する</a:t>
            </a:r>
            <a:endParaRPr kumimoji="1" lang="en-US" altLang="ja-JP" dirty="0"/>
          </a:p>
        </p:txBody>
      </p:sp>
    </p:spTree>
    <p:extLst>
      <p:ext uri="{BB962C8B-B14F-4D97-AF65-F5344CB8AC3E}">
        <p14:creationId xmlns:p14="http://schemas.microsoft.com/office/powerpoint/2010/main" val="15766860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正方形/長方形 168">
            <a:extLst>
              <a:ext uri="{FF2B5EF4-FFF2-40B4-BE49-F238E27FC236}">
                <a16:creationId xmlns:a16="http://schemas.microsoft.com/office/drawing/2014/main" id="{6512D155-BBF3-461A-9ADC-5B8349CC2C32}"/>
              </a:ext>
            </a:extLst>
          </p:cNvPr>
          <p:cNvSpPr/>
          <p:nvPr/>
        </p:nvSpPr>
        <p:spPr>
          <a:xfrm>
            <a:off x="8588968" y="290109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16" name="Line 76"/>
          <p:cNvSpPr>
            <a:spLocks noChangeShapeType="1"/>
          </p:cNvSpPr>
          <p:nvPr/>
        </p:nvSpPr>
        <p:spPr bwMode="auto">
          <a:xfrm flipV="1">
            <a:off x="1577604" y="2561292"/>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2" name="Line 2"/>
          <p:cNvSpPr>
            <a:spLocks noChangeShapeType="1"/>
          </p:cNvSpPr>
          <p:nvPr/>
        </p:nvSpPr>
        <p:spPr bwMode="auto">
          <a:xfrm flipH="1" flipV="1">
            <a:off x="8065737" y="2060571"/>
            <a:ext cx="0" cy="8473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112643" name="Line 3"/>
          <p:cNvSpPr>
            <a:spLocks noChangeShapeType="1"/>
          </p:cNvSpPr>
          <p:nvPr/>
        </p:nvSpPr>
        <p:spPr bwMode="auto">
          <a:xfrm flipH="1" flipV="1">
            <a:off x="8902701" y="1700213"/>
            <a:ext cx="1588" cy="141287"/>
          </a:xfrm>
          <a:prstGeom prst="line">
            <a:avLst/>
          </a:prstGeom>
          <a:noFill/>
          <a:ln w="28575">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8470901" y="476250"/>
            <a:ext cx="0" cy="503238"/>
          </a:xfrm>
          <a:prstGeom prst="line">
            <a:avLst/>
          </a:prstGeom>
          <a:noFill/>
          <a:ln w="28575">
            <a:solidFill>
              <a:srgbClr val="007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7246939" y="476250"/>
            <a:ext cx="1223962" cy="0"/>
          </a:xfrm>
          <a:prstGeom prst="line">
            <a:avLst/>
          </a:prstGeom>
          <a:noFill/>
          <a:ln w="28575">
            <a:solidFill>
              <a:srgbClr val="007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7246939" y="4584065"/>
            <a:ext cx="1008062" cy="0"/>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8255001" y="4368165"/>
            <a:ext cx="0" cy="215900"/>
          </a:xfrm>
          <a:prstGeom prst="line">
            <a:avLst/>
          </a:prstGeom>
          <a:noFill/>
          <a:ln w="28575">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8300086" y="51571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8300086" y="53730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8300086" y="55889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8300086" y="62499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8300086" y="58166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9464359" y="648589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7967664"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8759826"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7680326"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8328026" y="981075"/>
            <a:ext cx="3433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7970839"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8711249" y="5837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8550911" y="6500970"/>
            <a:ext cx="0" cy="373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8514399" y="63214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8587424" y="63214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flipH="1">
            <a:off x="9503914" y="6500970"/>
            <a:ext cx="709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b="1" dirty="0"/>
              <a:t>we</a:t>
            </a:r>
          </a:p>
        </p:txBody>
      </p:sp>
      <p:grpSp>
        <p:nvGrpSpPr>
          <p:cNvPr id="112678" name="Group 38"/>
          <p:cNvGrpSpPr>
            <a:grpSpLocks/>
          </p:cNvGrpSpPr>
          <p:nvPr/>
        </p:nvGrpSpPr>
        <p:grpSpPr bwMode="auto">
          <a:xfrm>
            <a:off x="7894639" y="328707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8039101" y="415067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8399464" y="3941128"/>
            <a:ext cx="1587" cy="209550"/>
          </a:xfrm>
          <a:prstGeom prst="line">
            <a:avLst/>
          </a:prstGeom>
          <a:noFill/>
          <a:ln w="28575">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8615364" y="436816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flipH="1">
            <a:off x="7234235" y="2441367"/>
            <a:ext cx="12703" cy="337205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8039101"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0" name="Line 60"/>
          <p:cNvSpPr>
            <a:spLocks noChangeShapeType="1"/>
          </p:cNvSpPr>
          <p:nvPr/>
        </p:nvSpPr>
        <p:spPr bwMode="auto">
          <a:xfrm>
            <a:off x="2737653" y="6169956"/>
            <a:ext cx="4988291" cy="9683"/>
          </a:xfrm>
          <a:prstGeom prst="line">
            <a:avLst/>
          </a:prstGeom>
          <a:noFill/>
          <a:ln w="28575">
            <a:solidFill>
              <a:srgbClr val="0070C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2" name="Rectangle 62"/>
          <p:cNvSpPr>
            <a:spLocks noChangeArrowheads="1"/>
          </p:cNvSpPr>
          <p:nvPr/>
        </p:nvSpPr>
        <p:spPr bwMode="auto">
          <a:xfrm>
            <a:off x="2249117" y="2351742"/>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2249117" y="2496204"/>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2249117" y="2567642"/>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2465017" y="2345392"/>
            <a:ext cx="51007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flipH="1">
            <a:off x="2755900" y="2708275"/>
            <a:ext cx="14875" cy="3446863"/>
          </a:xfrm>
          <a:prstGeom prst="line">
            <a:avLst/>
          </a:prstGeom>
          <a:noFill/>
          <a:ln w="28575">
            <a:solidFill>
              <a:srgbClr val="007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9" name="Line 79"/>
          <p:cNvSpPr>
            <a:spLocks noChangeShapeType="1"/>
          </p:cNvSpPr>
          <p:nvPr/>
        </p:nvSpPr>
        <p:spPr bwMode="auto">
          <a:xfrm flipV="1">
            <a:off x="4303713" y="4007802"/>
            <a:ext cx="1" cy="1066801"/>
          </a:xfrm>
          <a:prstGeom prst="line">
            <a:avLst/>
          </a:prstGeom>
          <a:noFill/>
          <a:ln w="2857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10166059" y="6496606"/>
            <a:ext cx="13388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共用メモリ</a:t>
            </a:r>
          </a:p>
        </p:txBody>
      </p:sp>
      <p:sp>
        <p:nvSpPr>
          <p:cNvPr id="112740" name="Line 100"/>
          <p:cNvSpPr>
            <a:spLocks noChangeShapeType="1"/>
          </p:cNvSpPr>
          <p:nvPr/>
        </p:nvSpPr>
        <p:spPr bwMode="auto">
          <a:xfrm>
            <a:off x="4842867" y="3374390"/>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a:off x="7245177" y="5804853"/>
            <a:ext cx="448966"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4737235" y="3749836"/>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4940920" y="465550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9551989" y="335851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9048751" y="335851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8328026"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8832851" y="2304365"/>
            <a:ext cx="790574" cy="2062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dirty="0" err="1"/>
              <a:t>ext</a:t>
            </a:r>
            <a:endParaRPr lang="en-US" altLang="ja-JP" dirty="0"/>
          </a:p>
        </p:txBody>
      </p:sp>
      <p:sp>
        <p:nvSpPr>
          <p:cNvPr id="112752" name="Line 112"/>
          <p:cNvSpPr>
            <a:spLocks noChangeShapeType="1"/>
          </p:cNvSpPr>
          <p:nvPr/>
        </p:nvSpPr>
        <p:spPr bwMode="auto">
          <a:xfrm>
            <a:off x="5014914"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9409114"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9409114" y="2060575"/>
            <a:ext cx="0" cy="22840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V="1">
            <a:off x="8696512" y="2060571"/>
            <a:ext cx="1" cy="82877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8904289"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8759826" y="4072890"/>
            <a:ext cx="5937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400" b="1"/>
              <a:t>rwe</a:t>
            </a:r>
          </a:p>
        </p:txBody>
      </p:sp>
      <p:sp>
        <p:nvSpPr>
          <p:cNvPr id="112764" name="Line 124"/>
          <p:cNvSpPr>
            <a:spLocks noChangeShapeType="1"/>
          </p:cNvSpPr>
          <p:nvPr/>
        </p:nvSpPr>
        <p:spPr bwMode="auto">
          <a:xfrm flipV="1">
            <a:off x="8688389" y="2779712"/>
            <a:ext cx="2102836" cy="15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flipH="1">
            <a:off x="10797575" y="2805272"/>
            <a:ext cx="3175" cy="3181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10100311" y="5971382"/>
            <a:ext cx="675640" cy="1365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8112126" y="415067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8472489" y="415067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9025005" y="351245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7420141" y="3089969"/>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7410053" y="375142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9229434"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6421439" y="432143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r>
              <a:rPr lang="en-US" altLang="ja-JP" sz="1200" b="1" dirty="0"/>
              <a:t>_</a:t>
            </a:r>
          </a:p>
        </p:txBody>
      </p:sp>
      <p:sp>
        <p:nvSpPr>
          <p:cNvPr id="112776" name="Text Box 136"/>
          <p:cNvSpPr txBox="1">
            <a:spLocks noChangeArrowheads="1"/>
          </p:cNvSpPr>
          <p:nvPr/>
        </p:nvSpPr>
        <p:spPr bwMode="auto">
          <a:xfrm>
            <a:off x="10384154" y="608330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8616951" y="479996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80" name="Text Box 140"/>
          <p:cNvSpPr txBox="1">
            <a:spLocks noChangeArrowheads="1"/>
          </p:cNvSpPr>
          <p:nvPr/>
        </p:nvSpPr>
        <p:spPr bwMode="auto">
          <a:xfrm>
            <a:off x="8590624" y="284423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6124575" y="248170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6888164"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6888164"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6672264"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6672264"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6672264"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5951539"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5951539"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6004323"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5948364"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6383339"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7857213" y="561436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adr</a:t>
            </a:r>
            <a:endParaRPr lang="en-US" altLang="ja-JP" sz="1200" b="1" dirty="0"/>
          </a:p>
        </p:txBody>
      </p:sp>
      <p:sp>
        <p:nvSpPr>
          <p:cNvPr id="112802" name="Text Box 162"/>
          <p:cNvSpPr txBox="1">
            <a:spLocks noChangeArrowheads="1"/>
          </p:cNvSpPr>
          <p:nvPr/>
        </p:nvSpPr>
        <p:spPr bwMode="auto">
          <a:xfrm>
            <a:off x="3719514"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8362157" y="393319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7707313" y="392406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2737653" y="473216"/>
            <a:ext cx="4507524" cy="21591"/>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2760055" y="518272"/>
            <a:ext cx="6563" cy="1861392"/>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7454606"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7929856" y="1706564"/>
            <a:ext cx="1588" cy="141287"/>
          </a:xfrm>
          <a:prstGeom prst="line">
            <a:avLst/>
          </a:prstGeom>
          <a:noFill/>
          <a:ln w="28575">
            <a:solidFill>
              <a:srgbClr val="0070C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7199314" y="1629743"/>
            <a:ext cx="936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a:p>
            <a:r>
              <a:rPr lang="en-US" altLang="ja-JP" sz="1200" b="1" dirty="0" err="1"/>
              <a:t>sel</a:t>
            </a:r>
            <a:endParaRPr lang="en-US" altLang="ja-JP" sz="1200" b="1" dirty="0"/>
          </a:p>
        </p:txBody>
      </p:sp>
      <p:sp>
        <p:nvSpPr>
          <p:cNvPr id="140" name="Text Box 72">
            <a:extLst>
              <a:ext uri="{FF2B5EF4-FFF2-40B4-BE49-F238E27FC236}">
                <a16:creationId xmlns:a16="http://schemas.microsoft.com/office/drawing/2014/main" id="{4123907B-5A8A-4DE4-9CE4-38D2E5E7F058}"/>
              </a:ext>
            </a:extLst>
          </p:cNvPr>
          <p:cNvSpPr txBox="1">
            <a:spLocks noChangeArrowheads="1"/>
          </p:cNvSpPr>
          <p:nvPr/>
        </p:nvSpPr>
        <p:spPr bwMode="auto">
          <a:xfrm>
            <a:off x="6564940" y="854084"/>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41" name="Text Box 72">
            <a:extLst>
              <a:ext uri="{FF2B5EF4-FFF2-40B4-BE49-F238E27FC236}">
                <a16:creationId xmlns:a16="http://schemas.microsoft.com/office/drawing/2014/main" id="{6E4A58B1-0D90-4760-8DD4-44A5C9D5EFD6}"/>
              </a:ext>
            </a:extLst>
          </p:cNvPr>
          <p:cNvSpPr txBox="1">
            <a:spLocks noChangeArrowheads="1"/>
          </p:cNvSpPr>
          <p:nvPr/>
        </p:nvSpPr>
        <p:spPr bwMode="auto">
          <a:xfrm>
            <a:off x="6578014" y="118506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46" name="直線矢印コネクタ 145">
            <a:extLst>
              <a:ext uri="{FF2B5EF4-FFF2-40B4-BE49-F238E27FC236}">
                <a16:creationId xmlns:a16="http://schemas.microsoft.com/office/drawing/2014/main" id="{C2E55C6B-8631-440B-85E6-15A158A9457B}"/>
              </a:ext>
            </a:extLst>
          </p:cNvPr>
          <p:cNvCxnSpPr>
            <a:cxnSpLocks/>
            <a:endCxn id="141" idx="2"/>
          </p:cNvCxnSpPr>
          <p:nvPr/>
        </p:nvCxnSpPr>
        <p:spPr>
          <a:xfrm flipH="1" flipV="1">
            <a:off x="6736872" y="1554401"/>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7" name="Text Box 155">
            <a:extLst>
              <a:ext uri="{FF2B5EF4-FFF2-40B4-BE49-F238E27FC236}">
                <a16:creationId xmlns:a16="http://schemas.microsoft.com/office/drawing/2014/main" id="{3A1B0B4F-939A-466B-A9EE-08E28D10844B}"/>
              </a:ext>
            </a:extLst>
          </p:cNvPr>
          <p:cNvSpPr txBox="1">
            <a:spLocks noChangeArrowheads="1"/>
          </p:cNvSpPr>
          <p:nvPr/>
        </p:nvSpPr>
        <p:spPr bwMode="auto">
          <a:xfrm>
            <a:off x="6641736" y="18450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com</a:t>
            </a:r>
          </a:p>
        </p:txBody>
      </p:sp>
      <p:sp>
        <p:nvSpPr>
          <p:cNvPr id="148" name="Text Box 155">
            <a:extLst>
              <a:ext uri="{FF2B5EF4-FFF2-40B4-BE49-F238E27FC236}">
                <a16:creationId xmlns:a16="http://schemas.microsoft.com/office/drawing/2014/main" id="{A2AD8FA4-C505-4D1C-B04D-C4071FEFF204}"/>
              </a:ext>
            </a:extLst>
          </p:cNvPr>
          <p:cNvSpPr txBox="1">
            <a:spLocks noChangeArrowheads="1"/>
          </p:cNvSpPr>
          <p:nvPr/>
        </p:nvSpPr>
        <p:spPr bwMode="auto">
          <a:xfrm>
            <a:off x="9918101" y="1632599"/>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srcbsel</a:t>
            </a:r>
            <a:endParaRPr lang="en-US" altLang="ja-JP" sz="1200" b="1" dirty="0"/>
          </a:p>
        </p:txBody>
      </p:sp>
      <p:sp>
        <p:nvSpPr>
          <p:cNvPr id="149" name="Line 107">
            <a:extLst>
              <a:ext uri="{FF2B5EF4-FFF2-40B4-BE49-F238E27FC236}">
                <a16:creationId xmlns:a16="http://schemas.microsoft.com/office/drawing/2014/main" id="{B9A8DDC3-D2B1-40A9-8501-1A811E21A7D4}"/>
              </a:ext>
            </a:extLst>
          </p:cNvPr>
          <p:cNvSpPr>
            <a:spLocks noChangeShapeType="1"/>
          </p:cNvSpPr>
          <p:nvPr/>
        </p:nvSpPr>
        <p:spPr bwMode="auto">
          <a:xfrm flipH="1">
            <a:off x="9589295" y="1940498"/>
            <a:ext cx="332581" cy="12127"/>
          </a:xfrm>
          <a:prstGeom prst="line">
            <a:avLst/>
          </a:prstGeom>
          <a:noFill/>
          <a:ln w="9525">
            <a:solidFill>
              <a:srgbClr val="0070C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 name="Text Box 72">
            <a:extLst>
              <a:ext uri="{FF2B5EF4-FFF2-40B4-BE49-F238E27FC236}">
                <a16:creationId xmlns:a16="http://schemas.microsoft.com/office/drawing/2014/main" id="{EBB2E924-B7F6-4314-8F7C-1948F3AFC100}"/>
              </a:ext>
            </a:extLst>
          </p:cNvPr>
          <p:cNvSpPr txBox="1">
            <a:spLocks noChangeArrowheads="1"/>
          </p:cNvSpPr>
          <p:nvPr/>
        </p:nvSpPr>
        <p:spPr bwMode="auto">
          <a:xfrm>
            <a:off x="9132889" y="1799076"/>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51" name="Text Box 72">
            <a:extLst>
              <a:ext uri="{FF2B5EF4-FFF2-40B4-BE49-F238E27FC236}">
                <a16:creationId xmlns:a16="http://schemas.microsoft.com/office/drawing/2014/main" id="{29DFA907-8D0B-43AA-93C9-3612B08FCB08}"/>
              </a:ext>
            </a:extLst>
          </p:cNvPr>
          <p:cNvSpPr txBox="1">
            <a:spLocks noChangeArrowheads="1"/>
          </p:cNvSpPr>
          <p:nvPr/>
        </p:nvSpPr>
        <p:spPr bwMode="auto">
          <a:xfrm>
            <a:off x="8542652" y="1793915"/>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52" name="Line 107">
            <a:extLst>
              <a:ext uri="{FF2B5EF4-FFF2-40B4-BE49-F238E27FC236}">
                <a16:creationId xmlns:a16="http://schemas.microsoft.com/office/drawing/2014/main" id="{FAFB61B9-08CE-4C2E-B90C-30F55F3BBE56}"/>
              </a:ext>
            </a:extLst>
          </p:cNvPr>
          <p:cNvSpPr>
            <a:spLocks noChangeShapeType="1"/>
          </p:cNvSpPr>
          <p:nvPr/>
        </p:nvSpPr>
        <p:spPr bwMode="auto">
          <a:xfrm flipH="1">
            <a:off x="7635876" y="4281950"/>
            <a:ext cx="503238"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 name="Text Box 155">
            <a:extLst>
              <a:ext uri="{FF2B5EF4-FFF2-40B4-BE49-F238E27FC236}">
                <a16:creationId xmlns:a16="http://schemas.microsoft.com/office/drawing/2014/main" id="{B960514C-4C1B-49C3-9BCA-BF23B3C072A8}"/>
              </a:ext>
            </a:extLst>
          </p:cNvPr>
          <p:cNvSpPr txBox="1">
            <a:spLocks noChangeArrowheads="1"/>
          </p:cNvSpPr>
          <p:nvPr/>
        </p:nvSpPr>
        <p:spPr bwMode="auto">
          <a:xfrm>
            <a:off x="7210425" y="425744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resultsel</a:t>
            </a:r>
            <a:endParaRPr lang="en-US" altLang="ja-JP" sz="1200" b="1" dirty="0"/>
          </a:p>
        </p:txBody>
      </p:sp>
      <p:sp>
        <p:nvSpPr>
          <p:cNvPr id="159" name="Text Box 72">
            <a:extLst>
              <a:ext uri="{FF2B5EF4-FFF2-40B4-BE49-F238E27FC236}">
                <a16:creationId xmlns:a16="http://schemas.microsoft.com/office/drawing/2014/main" id="{972DDB43-4AA4-4043-BF11-CE70F4EFF357}"/>
              </a:ext>
            </a:extLst>
          </p:cNvPr>
          <p:cNvSpPr txBox="1">
            <a:spLocks noChangeArrowheads="1"/>
          </p:cNvSpPr>
          <p:nvPr/>
        </p:nvSpPr>
        <p:spPr bwMode="auto">
          <a:xfrm>
            <a:off x="7536110" y="175696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61" name="Text Box 72">
            <a:extLst>
              <a:ext uri="{FF2B5EF4-FFF2-40B4-BE49-F238E27FC236}">
                <a16:creationId xmlns:a16="http://schemas.microsoft.com/office/drawing/2014/main" id="{B5FA246F-43F9-4D82-833A-9C55CF33B764}"/>
              </a:ext>
            </a:extLst>
          </p:cNvPr>
          <p:cNvSpPr txBox="1">
            <a:spLocks noChangeArrowheads="1"/>
          </p:cNvSpPr>
          <p:nvPr/>
        </p:nvSpPr>
        <p:spPr bwMode="auto">
          <a:xfrm>
            <a:off x="7900542" y="174881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62" name="直線矢印コネクタ 161">
            <a:extLst>
              <a:ext uri="{FF2B5EF4-FFF2-40B4-BE49-F238E27FC236}">
                <a16:creationId xmlns:a16="http://schemas.microsoft.com/office/drawing/2014/main" id="{8471BB5C-A1E3-4BD2-A72A-DC9268FC52A7}"/>
              </a:ext>
            </a:extLst>
          </p:cNvPr>
          <p:cNvCxnSpPr/>
          <p:nvPr/>
        </p:nvCxnSpPr>
        <p:spPr>
          <a:xfrm flipH="1">
            <a:off x="9635892" y="2406594"/>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3" name="Text Box 142">
            <a:extLst>
              <a:ext uri="{FF2B5EF4-FFF2-40B4-BE49-F238E27FC236}">
                <a16:creationId xmlns:a16="http://schemas.microsoft.com/office/drawing/2014/main" id="{D114D1AA-FB61-4ECB-BED1-334774C825FB}"/>
              </a:ext>
            </a:extLst>
          </p:cNvPr>
          <p:cNvSpPr txBox="1">
            <a:spLocks noChangeArrowheads="1"/>
          </p:cNvSpPr>
          <p:nvPr/>
        </p:nvSpPr>
        <p:spPr bwMode="auto">
          <a:xfrm>
            <a:off x="10136979" y="228441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jal</a:t>
            </a:r>
            <a:endParaRPr lang="en-US" altLang="ja-JP" sz="1200" b="1" dirty="0"/>
          </a:p>
        </p:txBody>
      </p:sp>
      <p:sp>
        <p:nvSpPr>
          <p:cNvPr id="164" name="Line 9">
            <a:extLst>
              <a:ext uri="{FF2B5EF4-FFF2-40B4-BE49-F238E27FC236}">
                <a16:creationId xmlns:a16="http://schemas.microsoft.com/office/drawing/2014/main" id="{9E0A40EE-961B-4C76-AE16-0A41E9AB0AB1}"/>
              </a:ext>
            </a:extLst>
          </p:cNvPr>
          <p:cNvSpPr>
            <a:spLocks noChangeShapeType="1"/>
          </p:cNvSpPr>
          <p:nvPr/>
        </p:nvSpPr>
        <p:spPr bwMode="auto">
          <a:xfrm flipV="1">
            <a:off x="8087317" y="3071814"/>
            <a:ext cx="0" cy="2159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5" name="Line 9">
            <a:extLst>
              <a:ext uri="{FF2B5EF4-FFF2-40B4-BE49-F238E27FC236}">
                <a16:creationId xmlns:a16="http://schemas.microsoft.com/office/drawing/2014/main" id="{4DD6B293-7CB8-4F36-950C-DECB731FB484}"/>
              </a:ext>
            </a:extLst>
          </p:cNvPr>
          <p:cNvSpPr>
            <a:spLocks noChangeShapeType="1"/>
          </p:cNvSpPr>
          <p:nvPr/>
        </p:nvSpPr>
        <p:spPr bwMode="auto">
          <a:xfrm flipV="1">
            <a:off x="8799109" y="3071813"/>
            <a:ext cx="0" cy="2159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正方形/長方形 5">
            <a:extLst>
              <a:ext uri="{FF2B5EF4-FFF2-40B4-BE49-F238E27FC236}">
                <a16:creationId xmlns:a16="http://schemas.microsoft.com/office/drawing/2014/main" id="{C1BA7E58-D6F1-418D-82C3-3548B19EE015}"/>
              </a:ext>
            </a:extLst>
          </p:cNvPr>
          <p:cNvSpPr/>
          <p:nvPr/>
        </p:nvSpPr>
        <p:spPr>
          <a:xfrm>
            <a:off x="4750863" y="2654301"/>
            <a:ext cx="258989" cy="23613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66" name="直線矢印コネクタ 165">
            <a:extLst>
              <a:ext uri="{FF2B5EF4-FFF2-40B4-BE49-F238E27FC236}">
                <a16:creationId xmlns:a16="http://schemas.microsoft.com/office/drawing/2014/main" id="{D8CDB5D8-02C0-442D-9F95-3F684FD40707}"/>
              </a:ext>
            </a:extLst>
          </p:cNvPr>
          <p:cNvCxnSpPr>
            <a:cxnSpLocks/>
          </p:cNvCxnSpPr>
          <p:nvPr/>
        </p:nvCxnSpPr>
        <p:spPr>
          <a:xfrm flipH="1">
            <a:off x="4287052" y="5064567"/>
            <a:ext cx="4329955" cy="11675"/>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7" name="Line 60">
            <a:extLst>
              <a:ext uri="{FF2B5EF4-FFF2-40B4-BE49-F238E27FC236}">
                <a16:creationId xmlns:a16="http://schemas.microsoft.com/office/drawing/2014/main" id="{413D1EBA-9208-43BE-AB7B-CBBBA10D27CA}"/>
              </a:ext>
            </a:extLst>
          </p:cNvPr>
          <p:cNvSpPr>
            <a:spLocks noChangeShapeType="1"/>
          </p:cNvSpPr>
          <p:nvPr/>
        </p:nvSpPr>
        <p:spPr bwMode="auto">
          <a:xfrm flipV="1">
            <a:off x="4303713" y="4021296"/>
            <a:ext cx="44208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8" name="Text Box 132">
            <a:extLst>
              <a:ext uri="{FF2B5EF4-FFF2-40B4-BE49-F238E27FC236}">
                <a16:creationId xmlns:a16="http://schemas.microsoft.com/office/drawing/2014/main" id="{3436BDFC-FEBD-4260-BDB3-93275AD8FA0F}"/>
              </a:ext>
            </a:extLst>
          </p:cNvPr>
          <p:cNvSpPr txBox="1">
            <a:spLocks noChangeArrowheads="1"/>
          </p:cNvSpPr>
          <p:nvPr/>
        </p:nvSpPr>
        <p:spPr bwMode="auto">
          <a:xfrm>
            <a:off x="4688532" y="302100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IR</a:t>
            </a:r>
          </a:p>
        </p:txBody>
      </p:sp>
      <p:sp>
        <p:nvSpPr>
          <p:cNvPr id="8" name="正方形/長方形 7">
            <a:extLst>
              <a:ext uri="{FF2B5EF4-FFF2-40B4-BE49-F238E27FC236}">
                <a16:creationId xmlns:a16="http://schemas.microsoft.com/office/drawing/2014/main" id="{A88217AB-9CEB-459E-B790-6EA9E76CA45A}"/>
              </a:ext>
            </a:extLst>
          </p:cNvPr>
          <p:cNvSpPr/>
          <p:nvPr/>
        </p:nvSpPr>
        <p:spPr>
          <a:xfrm>
            <a:off x="7704935" y="2915700"/>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79" name="Text Box 139"/>
          <p:cNvSpPr txBox="1">
            <a:spLocks noChangeArrowheads="1"/>
          </p:cNvSpPr>
          <p:nvPr/>
        </p:nvSpPr>
        <p:spPr bwMode="auto">
          <a:xfrm>
            <a:off x="7764885" y="286624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71" name="正方形/長方形 170">
            <a:extLst>
              <a:ext uri="{FF2B5EF4-FFF2-40B4-BE49-F238E27FC236}">
                <a16:creationId xmlns:a16="http://schemas.microsoft.com/office/drawing/2014/main" id="{F6E59983-5D74-4222-AB9D-9DF0B668A66A}"/>
              </a:ext>
            </a:extLst>
          </p:cNvPr>
          <p:cNvSpPr/>
          <p:nvPr/>
        </p:nvSpPr>
        <p:spPr>
          <a:xfrm>
            <a:off x="6821469" y="520297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Text Box 142">
            <a:extLst>
              <a:ext uri="{FF2B5EF4-FFF2-40B4-BE49-F238E27FC236}">
                <a16:creationId xmlns:a16="http://schemas.microsoft.com/office/drawing/2014/main" id="{90069E21-E1EB-4EFA-9419-C4D891973514}"/>
              </a:ext>
            </a:extLst>
          </p:cNvPr>
          <p:cNvSpPr txBox="1">
            <a:spLocks noChangeArrowheads="1"/>
          </p:cNvSpPr>
          <p:nvPr/>
        </p:nvSpPr>
        <p:spPr bwMode="auto">
          <a:xfrm>
            <a:off x="6799102" y="5149567"/>
            <a:ext cx="9729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regalu</a:t>
            </a:r>
            <a:endParaRPr lang="en-US" altLang="ja-JP" sz="1200" b="1" dirty="0"/>
          </a:p>
        </p:txBody>
      </p:sp>
      <p:sp>
        <p:nvSpPr>
          <p:cNvPr id="173" name="Line 145">
            <a:extLst>
              <a:ext uri="{FF2B5EF4-FFF2-40B4-BE49-F238E27FC236}">
                <a16:creationId xmlns:a16="http://schemas.microsoft.com/office/drawing/2014/main" id="{C084670E-6DD5-41EA-AEBE-29004CECA91F}"/>
              </a:ext>
            </a:extLst>
          </p:cNvPr>
          <p:cNvSpPr>
            <a:spLocks noChangeShapeType="1"/>
          </p:cNvSpPr>
          <p:nvPr/>
        </p:nvSpPr>
        <p:spPr bwMode="auto">
          <a:xfrm>
            <a:off x="7928769" y="574135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 name="Line 146">
            <a:extLst>
              <a:ext uri="{FF2B5EF4-FFF2-40B4-BE49-F238E27FC236}">
                <a16:creationId xmlns:a16="http://schemas.microsoft.com/office/drawing/2014/main" id="{B9F7236C-0EBB-45FF-9958-99F4D64DBECA}"/>
              </a:ext>
            </a:extLst>
          </p:cNvPr>
          <p:cNvSpPr>
            <a:spLocks noChangeShapeType="1"/>
          </p:cNvSpPr>
          <p:nvPr/>
        </p:nvSpPr>
        <p:spPr bwMode="auto">
          <a:xfrm flipH="1" flipV="1">
            <a:off x="7712869" y="5596891"/>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 name="Line 147">
            <a:extLst>
              <a:ext uri="{FF2B5EF4-FFF2-40B4-BE49-F238E27FC236}">
                <a16:creationId xmlns:a16="http://schemas.microsoft.com/office/drawing/2014/main" id="{FD324263-F0A2-4E9B-BCE6-58C77CA21646}"/>
              </a:ext>
            </a:extLst>
          </p:cNvPr>
          <p:cNvSpPr>
            <a:spLocks noChangeShapeType="1"/>
          </p:cNvSpPr>
          <p:nvPr/>
        </p:nvSpPr>
        <p:spPr bwMode="auto">
          <a:xfrm flipH="1">
            <a:off x="7712869" y="6173153"/>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 name="Line 148">
            <a:extLst>
              <a:ext uri="{FF2B5EF4-FFF2-40B4-BE49-F238E27FC236}">
                <a16:creationId xmlns:a16="http://schemas.microsoft.com/office/drawing/2014/main" id="{C1FF22A2-7EFD-4107-8B18-6D4CD915EA30}"/>
              </a:ext>
            </a:extLst>
          </p:cNvPr>
          <p:cNvSpPr>
            <a:spLocks noChangeShapeType="1"/>
          </p:cNvSpPr>
          <p:nvPr/>
        </p:nvSpPr>
        <p:spPr bwMode="auto">
          <a:xfrm>
            <a:off x="7712869" y="5596891"/>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7" name="Text Box 72">
            <a:extLst>
              <a:ext uri="{FF2B5EF4-FFF2-40B4-BE49-F238E27FC236}">
                <a16:creationId xmlns:a16="http://schemas.microsoft.com/office/drawing/2014/main" id="{474AAF60-81ED-4695-BA85-7DD210E85683}"/>
              </a:ext>
            </a:extLst>
          </p:cNvPr>
          <p:cNvSpPr txBox="1">
            <a:spLocks noChangeArrowheads="1"/>
          </p:cNvSpPr>
          <p:nvPr/>
        </p:nvSpPr>
        <p:spPr bwMode="auto">
          <a:xfrm>
            <a:off x="7605545" y="5614362"/>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78" name="Text Box 72">
            <a:extLst>
              <a:ext uri="{FF2B5EF4-FFF2-40B4-BE49-F238E27FC236}">
                <a16:creationId xmlns:a16="http://schemas.microsoft.com/office/drawing/2014/main" id="{8AEDF59F-63BA-4935-B217-9F49D0030DE0}"/>
              </a:ext>
            </a:extLst>
          </p:cNvPr>
          <p:cNvSpPr txBox="1">
            <a:spLocks noChangeArrowheads="1"/>
          </p:cNvSpPr>
          <p:nvPr/>
        </p:nvSpPr>
        <p:spPr bwMode="auto">
          <a:xfrm>
            <a:off x="7618619" y="5945347"/>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79" name="Line 101">
            <a:extLst>
              <a:ext uri="{FF2B5EF4-FFF2-40B4-BE49-F238E27FC236}">
                <a16:creationId xmlns:a16="http://schemas.microsoft.com/office/drawing/2014/main" id="{AE17682A-5476-4373-9F5E-87D84DDB8184}"/>
              </a:ext>
            </a:extLst>
          </p:cNvPr>
          <p:cNvSpPr>
            <a:spLocks noChangeShapeType="1"/>
          </p:cNvSpPr>
          <p:nvPr/>
        </p:nvSpPr>
        <p:spPr bwMode="auto">
          <a:xfrm flipV="1">
            <a:off x="7976427" y="5953396"/>
            <a:ext cx="310585" cy="469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80" name="直線矢印コネクタ 179">
            <a:extLst>
              <a:ext uri="{FF2B5EF4-FFF2-40B4-BE49-F238E27FC236}">
                <a16:creationId xmlns:a16="http://schemas.microsoft.com/office/drawing/2014/main" id="{7CDE810F-2E15-4A69-88F5-A4313350CBB9}"/>
              </a:ext>
            </a:extLst>
          </p:cNvPr>
          <p:cNvCxnSpPr>
            <a:cxnSpLocks/>
          </p:cNvCxnSpPr>
          <p:nvPr/>
        </p:nvCxnSpPr>
        <p:spPr>
          <a:xfrm flipH="1" flipV="1">
            <a:off x="7815284" y="6233337"/>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1" name="Text Box 155">
            <a:extLst>
              <a:ext uri="{FF2B5EF4-FFF2-40B4-BE49-F238E27FC236}">
                <a16:creationId xmlns:a16="http://schemas.microsoft.com/office/drawing/2014/main" id="{1C0CE3C5-3C16-4EDA-B8D8-392E390AAF04}"/>
              </a:ext>
            </a:extLst>
          </p:cNvPr>
          <p:cNvSpPr txBox="1">
            <a:spLocks noChangeArrowheads="1"/>
          </p:cNvSpPr>
          <p:nvPr/>
        </p:nvSpPr>
        <p:spPr bwMode="auto">
          <a:xfrm>
            <a:off x="7548698" y="6524026"/>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 if</a:t>
            </a:r>
          </a:p>
        </p:txBody>
      </p:sp>
      <p:sp>
        <p:nvSpPr>
          <p:cNvPr id="182" name="Line 100">
            <a:extLst>
              <a:ext uri="{FF2B5EF4-FFF2-40B4-BE49-F238E27FC236}">
                <a16:creationId xmlns:a16="http://schemas.microsoft.com/office/drawing/2014/main" id="{BBEFDBE6-D2E4-4ACA-8CC7-FAC0E02EAE59}"/>
              </a:ext>
            </a:extLst>
          </p:cNvPr>
          <p:cNvSpPr>
            <a:spLocks noChangeShapeType="1"/>
          </p:cNvSpPr>
          <p:nvPr/>
        </p:nvSpPr>
        <p:spPr bwMode="auto">
          <a:xfrm flipV="1">
            <a:off x="4970515" y="4204028"/>
            <a:ext cx="1002650" cy="380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 name="Line 50">
            <a:extLst>
              <a:ext uri="{FF2B5EF4-FFF2-40B4-BE49-F238E27FC236}">
                <a16:creationId xmlns:a16="http://schemas.microsoft.com/office/drawing/2014/main" id="{FA51A5DB-D316-4E32-AA36-E6974662D421}"/>
              </a:ext>
            </a:extLst>
          </p:cNvPr>
          <p:cNvSpPr>
            <a:spLocks noChangeShapeType="1"/>
          </p:cNvSpPr>
          <p:nvPr/>
        </p:nvSpPr>
        <p:spPr bwMode="auto">
          <a:xfrm flipV="1">
            <a:off x="7509266" y="2023006"/>
            <a:ext cx="450" cy="4132132"/>
          </a:xfrm>
          <a:prstGeom prst="line">
            <a:avLst/>
          </a:prstGeom>
          <a:noFill/>
          <a:ln w="28575">
            <a:solidFill>
              <a:srgbClr val="0070C0"/>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8" name="Line 116">
            <a:extLst>
              <a:ext uri="{FF2B5EF4-FFF2-40B4-BE49-F238E27FC236}">
                <a16:creationId xmlns:a16="http://schemas.microsoft.com/office/drawing/2014/main" id="{3F00173C-D933-438C-85D6-70083DAF4E19}"/>
              </a:ext>
            </a:extLst>
          </p:cNvPr>
          <p:cNvSpPr>
            <a:spLocks noChangeShapeType="1"/>
          </p:cNvSpPr>
          <p:nvPr/>
        </p:nvSpPr>
        <p:spPr bwMode="auto">
          <a:xfrm flipH="1" flipV="1">
            <a:off x="9025005" y="2060571"/>
            <a:ext cx="0" cy="157166"/>
          </a:xfrm>
          <a:prstGeom prst="line">
            <a:avLst/>
          </a:prstGeom>
          <a:noFill/>
          <a:ln w="28575">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Text Box 72">
            <a:extLst>
              <a:ext uri="{FF2B5EF4-FFF2-40B4-BE49-F238E27FC236}">
                <a16:creationId xmlns:a16="http://schemas.microsoft.com/office/drawing/2014/main" id="{883ADED0-EFD5-4F34-9D9A-877212A5E4F7}"/>
              </a:ext>
            </a:extLst>
          </p:cNvPr>
          <p:cNvSpPr txBox="1">
            <a:spLocks noChangeArrowheads="1"/>
          </p:cNvSpPr>
          <p:nvPr/>
        </p:nvSpPr>
        <p:spPr bwMode="auto">
          <a:xfrm>
            <a:off x="8870198" y="179290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2</a:t>
            </a:r>
            <a:endParaRPr lang="ja-JP" altLang="en-US" b="1" dirty="0"/>
          </a:p>
        </p:txBody>
      </p:sp>
      <p:cxnSp>
        <p:nvCxnSpPr>
          <p:cNvPr id="190" name="直線矢印コネクタ 189">
            <a:extLst>
              <a:ext uri="{FF2B5EF4-FFF2-40B4-BE49-F238E27FC236}">
                <a16:creationId xmlns:a16="http://schemas.microsoft.com/office/drawing/2014/main" id="{42307219-55AC-4FEC-8E38-4BF96FCB46DC}"/>
              </a:ext>
            </a:extLst>
          </p:cNvPr>
          <p:cNvCxnSpPr>
            <a:cxnSpLocks/>
          </p:cNvCxnSpPr>
          <p:nvPr/>
        </p:nvCxnSpPr>
        <p:spPr>
          <a:xfrm flipH="1">
            <a:off x="9004342" y="2213856"/>
            <a:ext cx="1600949" cy="13120"/>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91" name="Text Box 142">
            <a:extLst>
              <a:ext uri="{FF2B5EF4-FFF2-40B4-BE49-F238E27FC236}">
                <a16:creationId xmlns:a16="http://schemas.microsoft.com/office/drawing/2014/main" id="{ACC7D9EB-15A3-40A1-9890-129E55A9ABAD}"/>
              </a:ext>
            </a:extLst>
          </p:cNvPr>
          <p:cNvSpPr txBox="1">
            <a:spLocks noChangeArrowheads="1"/>
          </p:cNvSpPr>
          <p:nvPr/>
        </p:nvSpPr>
        <p:spPr bwMode="auto">
          <a:xfrm>
            <a:off x="10645557" y="206057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b="1" dirty="0"/>
              <a:t>４</a:t>
            </a:r>
            <a:endParaRPr lang="en-US" altLang="ja-JP" sz="1200" b="1" dirty="0"/>
          </a:p>
        </p:txBody>
      </p:sp>
      <p:cxnSp>
        <p:nvCxnSpPr>
          <p:cNvPr id="12" name="直線矢印コネクタ 11">
            <a:extLst>
              <a:ext uri="{FF2B5EF4-FFF2-40B4-BE49-F238E27FC236}">
                <a16:creationId xmlns:a16="http://schemas.microsoft.com/office/drawing/2014/main" id="{8F657B38-BA0F-4CCE-9C99-3D5B60F18C05}"/>
              </a:ext>
            </a:extLst>
          </p:cNvPr>
          <p:cNvCxnSpPr/>
          <p:nvPr/>
        </p:nvCxnSpPr>
        <p:spPr>
          <a:xfrm flipH="1">
            <a:off x="5009852" y="4874777"/>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2" name="Text Box 162">
            <a:extLst>
              <a:ext uri="{FF2B5EF4-FFF2-40B4-BE49-F238E27FC236}">
                <a16:creationId xmlns:a16="http://schemas.microsoft.com/office/drawing/2014/main" id="{480C3100-DA3B-4191-B212-A7801954CCA0}"/>
              </a:ext>
            </a:extLst>
          </p:cNvPr>
          <p:cNvSpPr txBox="1">
            <a:spLocks noChangeArrowheads="1"/>
          </p:cNvSpPr>
          <p:nvPr/>
        </p:nvSpPr>
        <p:spPr bwMode="auto">
          <a:xfrm>
            <a:off x="5300018" y="4683936"/>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irwe</a:t>
            </a:r>
            <a:endParaRPr lang="en-US" altLang="ja-JP" sz="1200" b="1" dirty="0"/>
          </a:p>
        </p:txBody>
      </p:sp>
      <p:cxnSp>
        <p:nvCxnSpPr>
          <p:cNvPr id="15" name="直線矢印コネクタ 14">
            <a:extLst>
              <a:ext uri="{FF2B5EF4-FFF2-40B4-BE49-F238E27FC236}">
                <a16:creationId xmlns:a16="http://schemas.microsoft.com/office/drawing/2014/main" id="{62C7E00B-63C9-48FE-A2D1-0B2675FCBB2A}"/>
              </a:ext>
            </a:extLst>
          </p:cNvPr>
          <p:cNvCxnSpPr>
            <a:cxnSpLocks/>
          </p:cNvCxnSpPr>
          <p:nvPr/>
        </p:nvCxnSpPr>
        <p:spPr>
          <a:xfrm flipH="1" flipV="1">
            <a:off x="8344679" y="2972878"/>
            <a:ext cx="1291213" cy="306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3" name="Text Box 162">
            <a:extLst>
              <a:ext uri="{FF2B5EF4-FFF2-40B4-BE49-F238E27FC236}">
                <a16:creationId xmlns:a16="http://schemas.microsoft.com/office/drawing/2014/main" id="{4763403F-F395-4F3A-B7BE-BE7CAD6FF534}"/>
              </a:ext>
            </a:extLst>
          </p:cNvPr>
          <p:cNvSpPr txBox="1">
            <a:spLocks noChangeArrowheads="1"/>
          </p:cNvSpPr>
          <p:nvPr/>
        </p:nvSpPr>
        <p:spPr bwMode="auto">
          <a:xfrm>
            <a:off x="9705192" y="287051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regwe</a:t>
            </a:r>
            <a:endParaRPr lang="en-US" altLang="ja-JP" sz="1200" b="1" dirty="0"/>
          </a:p>
        </p:txBody>
      </p:sp>
      <p:cxnSp>
        <p:nvCxnSpPr>
          <p:cNvPr id="194" name="直線矢印コネクタ 193">
            <a:extLst>
              <a:ext uri="{FF2B5EF4-FFF2-40B4-BE49-F238E27FC236}">
                <a16:creationId xmlns:a16="http://schemas.microsoft.com/office/drawing/2014/main" id="{8E0F275E-6325-4162-A033-A8C02C40F4C4}"/>
              </a:ext>
            </a:extLst>
          </p:cNvPr>
          <p:cNvCxnSpPr/>
          <p:nvPr/>
        </p:nvCxnSpPr>
        <p:spPr>
          <a:xfrm flipH="1">
            <a:off x="6407004" y="5320333"/>
            <a:ext cx="387644"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95" name="Text Box 162">
            <a:extLst>
              <a:ext uri="{FF2B5EF4-FFF2-40B4-BE49-F238E27FC236}">
                <a16:creationId xmlns:a16="http://schemas.microsoft.com/office/drawing/2014/main" id="{732D2DD4-D7AC-4FFC-92DF-14F7CFE4200F}"/>
              </a:ext>
            </a:extLst>
          </p:cNvPr>
          <p:cNvSpPr txBox="1">
            <a:spLocks noChangeArrowheads="1"/>
          </p:cNvSpPr>
          <p:nvPr/>
        </p:nvSpPr>
        <p:spPr bwMode="auto">
          <a:xfrm>
            <a:off x="5729086" y="515859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regaluwe</a:t>
            </a:r>
            <a:endParaRPr lang="en-US" altLang="ja-JP" sz="1200" b="1" dirty="0"/>
          </a:p>
        </p:txBody>
      </p:sp>
      <p:sp>
        <p:nvSpPr>
          <p:cNvPr id="197" name="Text Box 162">
            <a:extLst>
              <a:ext uri="{FF2B5EF4-FFF2-40B4-BE49-F238E27FC236}">
                <a16:creationId xmlns:a16="http://schemas.microsoft.com/office/drawing/2014/main" id="{96C1F490-695E-4511-8BE4-1147D028FFCC}"/>
              </a:ext>
            </a:extLst>
          </p:cNvPr>
          <p:cNvSpPr txBox="1">
            <a:spLocks noChangeArrowheads="1"/>
          </p:cNvSpPr>
          <p:nvPr/>
        </p:nvSpPr>
        <p:spPr bwMode="auto">
          <a:xfrm>
            <a:off x="3511297" y="223653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pcwe</a:t>
            </a:r>
            <a:r>
              <a:rPr lang="ja-JP" altLang="en-US" sz="1200" b="1" dirty="0"/>
              <a:t>＝０</a:t>
            </a:r>
            <a:endParaRPr lang="en-US" altLang="ja-JP" sz="1200" b="1" dirty="0"/>
          </a:p>
        </p:txBody>
      </p:sp>
      <p:sp>
        <p:nvSpPr>
          <p:cNvPr id="170" name="テキスト ボックス 169">
            <a:extLst>
              <a:ext uri="{FF2B5EF4-FFF2-40B4-BE49-F238E27FC236}">
                <a16:creationId xmlns:a16="http://schemas.microsoft.com/office/drawing/2014/main" id="{B419884B-84F2-4128-90E5-1D0B8B0089D9}"/>
              </a:ext>
            </a:extLst>
          </p:cNvPr>
          <p:cNvSpPr txBox="1"/>
          <p:nvPr/>
        </p:nvSpPr>
        <p:spPr>
          <a:xfrm>
            <a:off x="657465" y="-86236"/>
            <a:ext cx="7813357" cy="584775"/>
          </a:xfrm>
          <a:prstGeom prst="rect">
            <a:avLst/>
          </a:prstGeom>
          <a:noFill/>
        </p:spPr>
        <p:txBody>
          <a:bodyPr wrap="none" rtlCol="0">
            <a:spAutoFit/>
          </a:bodyPr>
          <a:lstStyle/>
          <a:p>
            <a:r>
              <a:rPr lang="en-US" altLang="ja-JP" sz="3200" dirty="0" err="1"/>
              <a:t>jalr</a:t>
            </a:r>
            <a:r>
              <a:rPr lang="ja-JP" altLang="en-US" sz="3200" dirty="0"/>
              <a:t>命令の命令デコード　</a:t>
            </a:r>
            <a:r>
              <a:rPr lang="en-US" altLang="ja-JP" sz="3200" dirty="0" err="1"/>
              <a:t>jal</a:t>
            </a:r>
            <a:r>
              <a:rPr lang="ja-JP" altLang="en-US" sz="3200" dirty="0"/>
              <a:t>命令と同じ！</a:t>
            </a:r>
            <a:endParaRPr kumimoji="1" lang="ja-JP" altLang="en-US" sz="3200" dirty="0"/>
          </a:p>
        </p:txBody>
      </p:sp>
      <p:sp>
        <p:nvSpPr>
          <p:cNvPr id="5" name="テキスト ボックス 4">
            <a:extLst>
              <a:ext uri="{FF2B5EF4-FFF2-40B4-BE49-F238E27FC236}">
                <a16:creationId xmlns:a16="http://schemas.microsoft.com/office/drawing/2014/main" id="{46ADFC48-87ED-46C5-A9C1-AA353B5F64AD}"/>
              </a:ext>
            </a:extLst>
          </p:cNvPr>
          <p:cNvSpPr txBox="1"/>
          <p:nvPr/>
        </p:nvSpPr>
        <p:spPr>
          <a:xfrm>
            <a:off x="7508668" y="4632749"/>
            <a:ext cx="732893" cy="369332"/>
          </a:xfrm>
          <a:prstGeom prst="rect">
            <a:avLst/>
          </a:prstGeom>
          <a:noFill/>
        </p:spPr>
        <p:txBody>
          <a:bodyPr wrap="none" rtlCol="0">
            <a:spAutoFit/>
          </a:bodyPr>
          <a:lstStyle/>
          <a:p>
            <a:r>
              <a:rPr lang="en-US" altLang="ja-JP" dirty="0"/>
              <a:t>pc+4</a:t>
            </a:r>
            <a:endParaRPr kumimoji="1" lang="ja-JP" altLang="en-US" dirty="0"/>
          </a:p>
        </p:txBody>
      </p:sp>
      <p:sp>
        <p:nvSpPr>
          <p:cNvPr id="21" name="テキスト ボックス 20">
            <a:extLst>
              <a:ext uri="{FF2B5EF4-FFF2-40B4-BE49-F238E27FC236}">
                <a16:creationId xmlns:a16="http://schemas.microsoft.com/office/drawing/2014/main" id="{A72EA784-7C4A-4D12-B499-B9052D233A34}"/>
              </a:ext>
            </a:extLst>
          </p:cNvPr>
          <p:cNvSpPr txBox="1"/>
          <p:nvPr/>
        </p:nvSpPr>
        <p:spPr>
          <a:xfrm>
            <a:off x="9464359" y="1374208"/>
            <a:ext cx="877163" cy="369332"/>
          </a:xfrm>
          <a:prstGeom prst="rect">
            <a:avLst/>
          </a:prstGeom>
          <a:noFill/>
        </p:spPr>
        <p:txBody>
          <a:bodyPr wrap="none" rtlCol="0">
            <a:spAutoFit/>
          </a:bodyPr>
          <a:lstStyle/>
          <a:p>
            <a:r>
              <a:rPr kumimoji="1" lang="ja-JP" altLang="en-US" dirty="0"/>
              <a:t>とび先</a:t>
            </a:r>
          </a:p>
        </p:txBody>
      </p:sp>
      <p:sp>
        <p:nvSpPr>
          <p:cNvPr id="112647" name="Line 7"/>
          <p:cNvSpPr>
            <a:spLocks noChangeShapeType="1"/>
          </p:cNvSpPr>
          <p:nvPr/>
        </p:nvSpPr>
        <p:spPr bwMode="auto">
          <a:xfrm flipH="1">
            <a:off x="7218760" y="476250"/>
            <a:ext cx="29766" cy="4119817"/>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 name="テキスト ボックス 1">
            <a:extLst>
              <a:ext uri="{FF2B5EF4-FFF2-40B4-BE49-F238E27FC236}">
                <a16:creationId xmlns:a16="http://schemas.microsoft.com/office/drawing/2014/main" id="{992EA802-44D4-44D4-8794-C7DB67C15262}"/>
              </a:ext>
            </a:extLst>
          </p:cNvPr>
          <p:cNvSpPr txBox="1"/>
          <p:nvPr/>
        </p:nvSpPr>
        <p:spPr>
          <a:xfrm>
            <a:off x="466725" y="1223416"/>
            <a:ext cx="2262158" cy="646331"/>
          </a:xfrm>
          <a:prstGeom prst="rect">
            <a:avLst/>
          </a:prstGeom>
          <a:noFill/>
        </p:spPr>
        <p:txBody>
          <a:bodyPr wrap="none" rtlCol="0">
            <a:spAutoFit/>
          </a:bodyPr>
          <a:lstStyle/>
          <a:p>
            <a:r>
              <a:rPr kumimoji="1" lang="en-US" altLang="ja-JP" dirty="0"/>
              <a:t>pc+4(</a:t>
            </a:r>
            <a:r>
              <a:rPr kumimoji="1" lang="ja-JP" altLang="en-US" dirty="0"/>
              <a:t>戻り番地）を</a:t>
            </a:r>
            <a:endParaRPr kumimoji="1" lang="en-US" altLang="ja-JP" dirty="0"/>
          </a:p>
          <a:p>
            <a:r>
              <a:rPr lang="ja-JP" altLang="en-US" dirty="0"/>
              <a:t>レジスタに保存</a:t>
            </a:r>
            <a:endParaRPr kumimoji="1" lang="ja-JP" altLang="en-US" dirty="0"/>
          </a:p>
        </p:txBody>
      </p:sp>
    </p:spTree>
    <p:extLst>
      <p:ext uri="{BB962C8B-B14F-4D97-AF65-F5344CB8AC3E}">
        <p14:creationId xmlns:p14="http://schemas.microsoft.com/office/powerpoint/2010/main" val="19127656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楕円 3">
            <a:extLst>
              <a:ext uri="{FF2B5EF4-FFF2-40B4-BE49-F238E27FC236}">
                <a16:creationId xmlns:a16="http://schemas.microsoft.com/office/drawing/2014/main" id="{7D472872-30EA-4BE7-94E5-2E9889EEA1A7}"/>
              </a:ext>
            </a:extLst>
          </p:cNvPr>
          <p:cNvSpPr/>
          <p:nvPr/>
        </p:nvSpPr>
        <p:spPr>
          <a:xfrm>
            <a:off x="4471035" y="411480"/>
            <a:ext cx="144018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FETCH</a:t>
            </a:r>
            <a:endParaRPr kumimoji="1" lang="ja-JP" altLang="en-US" dirty="0">
              <a:solidFill>
                <a:schemeClr val="tx1"/>
              </a:solidFill>
            </a:endParaRPr>
          </a:p>
        </p:txBody>
      </p:sp>
      <p:sp>
        <p:nvSpPr>
          <p:cNvPr id="5" name="楕円 4">
            <a:extLst>
              <a:ext uri="{FF2B5EF4-FFF2-40B4-BE49-F238E27FC236}">
                <a16:creationId xmlns:a16="http://schemas.microsoft.com/office/drawing/2014/main" id="{9AD4E3A0-3541-417D-AA89-3AAE46A3F042}"/>
              </a:ext>
            </a:extLst>
          </p:cNvPr>
          <p:cNvSpPr/>
          <p:nvPr/>
        </p:nvSpPr>
        <p:spPr>
          <a:xfrm>
            <a:off x="4392930" y="1920240"/>
            <a:ext cx="159639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DECODE</a:t>
            </a:r>
            <a:endParaRPr kumimoji="1" lang="ja-JP" altLang="en-US" dirty="0">
              <a:solidFill>
                <a:schemeClr val="tx1"/>
              </a:solidFill>
            </a:endParaRPr>
          </a:p>
        </p:txBody>
      </p:sp>
      <p:sp>
        <p:nvSpPr>
          <p:cNvPr id="6" name="楕円 5">
            <a:extLst>
              <a:ext uri="{FF2B5EF4-FFF2-40B4-BE49-F238E27FC236}">
                <a16:creationId xmlns:a16="http://schemas.microsoft.com/office/drawing/2014/main" id="{92B2E271-B0F4-44DA-AB61-B2A9986DABCF}"/>
              </a:ext>
            </a:extLst>
          </p:cNvPr>
          <p:cNvSpPr/>
          <p:nvPr/>
        </p:nvSpPr>
        <p:spPr>
          <a:xfrm>
            <a:off x="2979420" y="3592830"/>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MEMADR</a:t>
            </a:r>
            <a:endParaRPr kumimoji="1" lang="ja-JP" altLang="en-US" dirty="0">
              <a:solidFill>
                <a:schemeClr val="tx1"/>
              </a:solidFill>
            </a:endParaRPr>
          </a:p>
        </p:txBody>
      </p:sp>
      <p:sp>
        <p:nvSpPr>
          <p:cNvPr id="8" name="楕円 7">
            <a:extLst>
              <a:ext uri="{FF2B5EF4-FFF2-40B4-BE49-F238E27FC236}">
                <a16:creationId xmlns:a16="http://schemas.microsoft.com/office/drawing/2014/main" id="{5A9BC8E6-4055-4543-A350-0C98611D3D56}"/>
              </a:ext>
            </a:extLst>
          </p:cNvPr>
          <p:cNvSpPr/>
          <p:nvPr/>
        </p:nvSpPr>
        <p:spPr>
          <a:xfrm>
            <a:off x="6755130" y="3592830"/>
            <a:ext cx="1184910" cy="982980"/>
          </a:xfrm>
          <a:prstGeom prst="ellipse">
            <a:avLst/>
          </a:prstGeom>
          <a:solidFill>
            <a:schemeClr val="accent4">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EXE</a:t>
            </a:r>
            <a:endParaRPr kumimoji="1" lang="ja-JP" altLang="en-US" dirty="0">
              <a:solidFill>
                <a:schemeClr val="tx1"/>
              </a:solidFill>
            </a:endParaRPr>
          </a:p>
        </p:txBody>
      </p:sp>
      <p:sp>
        <p:nvSpPr>
          <p:cNvPr id="12" name="楕円 11">
            <a:extLst>
              <a:ext uri="{FF2B5EF4-FFF2-40B4-BE49-F238E27FC236}">
                <a16:creationId xmlns:a16="http://schemas.microsoft.com/office/drawing/2014/main" id="{967EA1D1-EAAD-49B5-88AB-9D993A555648}"/>
              </a:ext>
            </a:extLst>
          </p:cNvPr>
          <p:cNvSpPr/>
          <p:nvPr/>
        </p:nvSpPr>
        <p:spPr>
          <a:xfrm>
            <a:off x="2979420" y="5204462"/>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MEM</a:t>
            </a:r>
            <a:endParaRPr kumimoji="1" lang="ja-JP" altLang="en-US" dirty="0">
              <a:solidFill>
                <a:schemeClr val="tx1"/>
              </a:solidFill>
            </a:endParaRPr>
          </a:p>
        </p:txBody>
      </p:sp>
      <p:cxnSp>
        <p:nvCxnSpPr>
          <p:cNvPr id="14" name="直線矢印コネクタ 13">
            <a:extLst>
              <a:ext uri="{FF2B5EF4-FFF2-40B4-BE49-F238E27FC236}">
                <a16:creationId xmlns:a16="http://schemas.microsoft.com/office/drawing/2014/main" id="{CE9BE25F-5230-484B-A1B3-147A68B1F79D}"/>
              </a:ext>
            </a:extLst>
          </p:cNvPr>
          <p:cNvCxnSpPr>
            <a:stCxn id="4" idx="4"/>
            <a:endCxn id="5" idx="0"/>
          </p:cNvCxnSpPr>
          <p:nvPr/>
        </p:nvCxnSpPr>
        <p:spPr>
          <a:xfrm>
            <a:off x="5191125" y="1394460"/>
            <a:ext cx="0" cy="5257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D6E7BC40-5DE3-4B3D-A02E-B252D57171B1}"/>
              </a:ext>
            </a:extLst>
          </p:cNvPr>
          <p:cNvCxnSpPr>
            <a:stCxn id="5" idx="3"/>
            <a:endCxn id="6" idx="7"/>
          </p:cNvCxnSpPr>
          <p:nvPr/>
        </p:nvCxnSpPr>
        <p:spPr>
          <a:xfrm flipH="1">
            <a:off x="3990804" y="2759266"/>
            <a:ext cx="635912" cy="9775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80FFC4C5-9F26-4ED3-87FE-B99939289895}"/>
              </a:ext>
            </a:extLst>
          </p:cNvPr>
          <p:cNvCxnSpPr>
            <a:stCxn id="6" idx="4"/>
            <a:endCxn id="12" idx="0"/>
          </p:cNvCxnSpPr>
          <p:nvPr/>
        </p:nvCxnSpPr>
        <p:spPr>
          <a:xfrm>
            <a:off x="3571875" y="4575810"/>
            <a:ext cx="0" cy="6286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4D0E694D-AC1F-4D9A-AA66-250A14F82140}"/>
              </a:ext>
            </a:extLst>
          </p:cNvPr>
          <p:cNvCxnSpPr>
            <a:stCxn id="12" idx="1"/>
          </p:cNvCxnSpPr>
          <p:nvPr/>
        </p:nvCxnSpPr>
        <p:spPr>
          <a:xfrm flipH="1" flipV="1">
            <a:off x="2137410" y="2903220"/>
            <a:ext cx="1015536" cy="24451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2597FA63-F44A-4DE6-9155-DD1DF732CFCD}"/>
              </a:ext>
            </a:extLst>
          </p:cNvPr>
          <p:cNvCxnSpPr>
            <a:endCxn id="4" idx="3"/>
          </p:cNvCxnSpPr>
          <p:nvPr/>
        </p:nvCxnSpPr>
        <p:spPr>
          <a:xfrm flipV="1">
            <a:off x="2125980" y="1250506"/>
            <a:ext cx="2555964" cy="16527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9466D30D-13E1-4CD7-A730-7C54E2C6503E}"/>
              </a:ext>
            </a:extLst>
          </p:cNvPr>
          <p:cNvCxnSpPr>
            <a:stCxn id="5" idx="5"/>
            <a:endCxn id="8" idx="1"/>
          </p:cNvCxnSpPr>
          <p:nvPr/>
        </p:nvCxnSpPr>
        <p:spPr>
          <a:xfrm>
            <a:off x="5755534" y="2759266"/>
            <a:ext cx="1173122" cy="9775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DBCDB383-9DB6-49AC-AD82-83C0CDD78101}"/>
              </a:ext>
            </a:extLst>
          </p:cNvPr>
          <p:cNvCxnSpPr>
            <a:stCxn id="8" idx="0"/>
            <a:endCxn id="4" idx="5"/>
          </p:cNvCxnSpPr>
          <p:nvPr/>
        </p:nvCxnSpPr>
        <p:spPr>
          <a:xfrm flipH="1" flipV="1">
            <a:off x="5700306" y="1250506"/>
            <a:ext cx="1647279" cy="23423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983473A2-E6CB-4050-8CC4-AB4DC78613B5}"/>
              </a:ext>
            </a:extLst>
          </p:cNvPr>
          <p:cNvSpPr txBox="1"/>
          <p:nvPr/>
        </p:nvSpPr>
        <p:spPr>
          <a:xfrm>
            <a:off x="6262172" y="267526"/>
            <a:ext cx="2797561" cy="584775"/>
          </a:xfrm>
          <a:prstGeom prst="rect">
            <a:avLst/>
          </a:prstGeom>
          <a:noFill/>
        </p:spPr>
        <p:txBody>
          <a:bodyPr wrap="none" rtlCol="0">
            <a:spAutoFit/>
          </a:bodyPr>
          <a:lstStyle/>
          <a:p>
            <a:r>
              <a:rPr lang="en-US" altLang="ja-JP" sz="3200" dirty="0" err="1"/>
              <a:t>jalr</a:t>
            </a:r>
            <a:r>
              <a:rPr lang="ja-JP" altLang="en-US" sz="3200" dirty="0"/>
              <a:t>命令の</a:t>
            </a:r>
            <a:r>
              <a:rPr lang="en-US" altLang="ja-JP" sz="3200" dirty="0"/>
              <a:t>EXE</a:t>
            </a:r>
            <a:endParaRPr kumimoji="1" lang="ja-JP" altLang="en-US" sz="3200" dirty="0"/>
          </a:p>
        </p:txBody>
      </p:sp>
      <p:sp>
        <p:nvSpPr>
          <p:cNvPr id="2" name="テキスト ボックス 1">
            <a:extLst>
              <a:ext uri="{FF2B5EF4-FFF2-40B4-BE49-F238E27FC236}">
                <a16:creationId xmlns:a16="http://schemas.microsoft.com/office/drawing/2014/main" id="{5667511F-C02C-477F-A13A-61243F2CE652}"/>
              </a:ext>
            </a:extLst>
          </p:cNvPr>
          <p:cNvSpPr txBox="1"/>
          <p:nvPr/>
        </p:nvSpPr>
        <p:spPr>
          <a:xfrm>
            <a:off x="7402813" y="1007507"/>
            <a:ext cx="4495141" cy="2585323"/>
          </a:xfrm>
          <a:prstGeom prst="rect">
            <a:avLst/>
          </a:prstGeom>
          <a:noFill/>
        </p:spPr>
        <p:txBody>
          <a:bodyPr wrap="none" rtlCol="0">
            <a:spAutoFit/>
          </a:bodyPr>
          <a:lstStyle/>
          <a:p>
            <a:r>
              <a:rPr lang="en-US" altLang="ja-JP" dirty="0"/>
              <a:t>offset</a:t>
            </a:r>
            <a:r>
              <a:rPr lang="ja-JP" altLang="en-US" dirty="0"/>
              <a:t>をレジスタの値を加算してとび先を</a:t>
            </a:r>
            <a:endParaRPr lang="en-US" altLang="ja-JP" dirty="0"/>
          </a:p>
          <a:p>
            <a:r>
              <a:rPr lang="ja-JP" altLang="en-US" dirty="0"/>
              <a:t>計算</a:t>
            </a:r>
            <a:endParaRPr lang="en-US" altLang="ja-JP" dirty="0"/>
          </a:p>
          <a:p>
            <a:r>
              <a:rPr lang="en-US" altLang="ja-JP" dirty="0" err="1"/>
              <a:t>srca</a:t>
            </a:r>
            <a:r>
              <a:rPr lang="en-US" altLang="ja-JP" dirty="0"/>
              <a:t>=1: reg1</a:t>
            </a:r>
            <a:r>
              <a:rPr lang="ja-JP" altLang="en-US" dirty="0"/>
              <a:t>を入力</a:t>
            </a:r>
            <a:endParaRPr lang="en-US" altLang="ja-JP" dirty="0"/>
          </a:p>
          <a:p>
            <a:r>
              <a:rPr lang="en-US" altLang="ja-JP" dirty="0" err="1"/>
              <a:t>srcb</a:t>
            </a:r>
            <a:r>
              <a:rPr lang="en-US" altLang="ja-JP" dirty="0"/>
              <a:t>=1: </a:t>
            </a:r>
            <a:r>
              <a:rPr lang="ja-JP" altLang="en-US" dirty="0"/>
              <a:t>イミーディエイト選択</a:t>
            </a:r>
            <a:endParaRPr lang="en-US" altLang="ja-JP" dirty="0"/>
          </a:p>
          <a:p>
            <a:r>
              <a:rPr lang="en-US" altLang="ja-JP" dirty="0"/>
              <a:t>com=1:</a:t>
            </a:r>
            <a:r>
              <a:rPr lang="ja-JP" altLang="en-US" dirty="0"/>
              <a:t>加算</a:t>
            </a:r>
            <a:endParaRPr lang="en-US" altLang="ja-JP" dirty="0"/>
          </a:p>
          <a:p>
            <a:r>
              <a:rPr lang="en-US" altLang="ja-JP" dirty="0" err="1"/>
              <a:t>pcwe</a:t>
            </a:r>
            <a:r>
              <a:rPr lang="en-US" altLang="ja-JP" dirty="0"/>
              <a:t>=1: </a:t>
            </a:r>
            <a:r>
              <a:rPr lang="ja-JP" altLang="en-US" dirty="0"/>
              <a:t>飛び先格納</a:t>
            </a:r>
            <a:endParaRPr lang="en-US" altLang="ja-JP" dirty="0"/>
          </a:p>
          <a:p>
            <a:r>
              <a:rPr lang="en-US" altLang="ja-JP" dirty="0" err="1"/>
              <a:t>resultsel</a:t>
            </a:r>
            <a:r>
              <a:rPr lang="en-US" altLang="ja-JP" dirty="0"/>
              <a:t>=2: pc</a:t>
            </a:r>
            <a:r>
              <a:rPr lang="ja-JP" altLang="en-US" dirty="0"/>
              <a:t>を選択</a:t>
            </a:r>
            <a:endParaRPr lang="en-US" altLang="ja-JP" dirty="0"/>
          </a:p>
          <a:p>
            <a:r>
              <a:rPr lang="en-US" altLang="ja-JP" dirty="0" err="1"/>
              <a:t>rwe</a:t>
            </a:r>
            <a:r>
              <a:rPr lang="en-US" altLang="ja-JP" dirty="0"/>
              <a:t>=1: pc</a:t>
            </a:r>
            <a:r>
              <a:rPr lang="ja-JP" altLang="en-US" dirty="0"/>
              <a:t>を書き込み</a:t>
            </a:r>
            <a:endParaRPr lang="en-US" altLang="ja-JP" dirty="0"/>
          </a:p>
          <a:p>
            <a:endParaRPr kumimoji="1" lang="ja-JP" altLang="en-US" dirty="0"/>
          </a:p>
        </p:txBody>
      </p:sp>
    </p:spTree>
    <p:extLst>
      <p:ext uri="{BB962C8B-B14F-4D97-AF65-F5344CB8AC3E}">
        <p14:creationId xmlns:p14="http://schemas.microsoft.com/office/powerpoint/2010/main" val="4278143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p:txBody>
          <a:bodyPr/>
          <a:lstStyle/>
          <a:p>
            <a:r>
              <a:rPr lang="ja-JP" altLang="en-US"/>
              <a:t>マイクロアーキテクチャ</a:t>
            </a:r>
          </a:p>
        </p:txBody>
      </p:sp>
      <p:sp>
        <p:nvSpPr>
          <p:cNvPr id="209924" name="Text Box 4"/>
          <p:cNvSpPr txBox="1">
            <a:spLocks noChangeArrowheads="1"/>
          </p:cNvSpPr>
          <p:nvPr/>
        </p:nvSpPr>
        <p:spPr bwMode="auto">
          <a:xfrm>
            <a:off x="1847851" y="1778000"/>
            <a:ext cx="29546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命令セットアーキテクチャ</a:t>
            </a:r>
          </a:p>
        </p:txBody>
      </p:sp>
      <p:sp>
        <p:nvSpPr>
          <p:cNvPr id="209925" name="Text Box 5"/>
          <p:cNvSpPr txBox="1">
            <a:spLocks noChangeArrowheads="1"/>
          </p:cNvSpPr>
          <p:nvPr/>
        </p:nvSpPr>
        <p:spPr bwMode="auto">
          <a:xfrm>
            <a:off x="1703389" y="3206750"/>
            <a:ext cx="27238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マイクロアーキテクチャ</a:t>
            </a:r>
          </a:p>
        </p:txBody>
      </p:sp>
      <p:sp>
        <p:nvSpPr>
          <p:cNvPr id="209926" name="Text Box 6"/>
          <p:cNvSpPr txBox="1">
            <a:spLocks noChangeArrowheads="1"/>
          </p:cNvSpPr>
          <p:nvPr/>
        </p:nvSpPr>
        <p:spPr bwMode="auto">
          <a:xfrm>
            <a:off x="1919289" y="5149850"/>
            <a:ext cx="20313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ハードウェア設計</a:t>
            </a:r>
          </a:p>
        </p:txBody>
      </p:sp>
      <p:sp>
        <p:nvSpPr>
          <p:cNvPr id="209927" name="Text Box 7"/>
          <p:cNvSpPr txBox="1">
            <a:spLocks noChangeArrowheads="1"/>
          </p:cNvSpPr>
          <p:nvPr/>
        </p:nvSpPr>
        <p:spPr bwMode="auto">
          <a:xfrm>
            <a:off x="5808663" y="2003425"/>
            <a:ext cx="2427268" cy="36933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t>RV32I</a:t>
            </a:r>
            <a:r>
              <a:rPr lang="ja-JP" altLang="en-US" dirty="0"/>
              <a:t>アーキテクチャ</a:t>
            </a:r>
          </a:p>
        </p:txBody>
      </p:sp>
      <p:sp>
        <p:nvSpPr>
          <p:cNvPr id="209928" name="Text Box 8"/>
          <p:cNvSpPr txBox="1">
            <a:spLocks noChangeArrowheads="1"/>
          </p:cNvSpPr>
          <p:nvPr/>
        </p:nvSpPr>
        <p:spPr bwMode="auto">
          <a:xfrm>
            <a:off x="4511676" y="3146425"/>
            <a:ext cx="2031325" cy="36933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シングルサイクル</a:t>
            </a:r>
          </a:p>
        </p:txBody>
      </p:sp>
      <p:sp>
        <p:nvSpPr>
          <p:cNvPr id="209929" name="Text Box 9"/>
          <p:cNvSpPr txBox="1">
            <a:spLocks noChangeArrowheads="1"/>
          </p:cNvSpPr>
          <p:nvPr/>
        </p:nvSpPr>
        <p:spPr bwMode="auto">
          <a:xfrm>
            <a:off x="6527801" y="3213100"/>
            <a:ext cx="1800493" cy="36933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マルチサイクル</a:t>
            </a:r>
          </a:p>
        </p:txBody>
      </p:sp>
      <p:sp>
        <p:nvSpPr>
          <p:cNvPr id="209930" name="Text Box 10"/>
          <p:cNvSpPr txBox="1">
            <a:spLocks noChangeArrowheads="1"/>
          </p:cNvSpPr>
          <p:nvPr/>
        </p:nvSpPr>
        <p:spPr bwMode="auto">
          <a:xfrm>
            <a:off x="8401050" y="3213100"/>
            <a:ext cx="1569660" cy="36933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パイプライン</a:t>
            </a:r>
          </a:p>
        </p:txBody>
      </p:sp>
      <p:sp>
        <p:nvSpPr>
          <p:cNvPr id="209931" name="Line 11"/>
          <p:cNvSpPr>
            <a:spLocks noChangeShapeType="1"/>
          </p:cNvSpPr>
          <p:nvPr/>
        </p:nvSpPr>
        <p:spPr bwMode="auto">
          <a:xfrm flipH="1">
            <a:off x="5664201" y="2349501"/>
            <a:ext cx="792163"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32" name="Line 12"/>
          <p:cNvSpPr>
            <a:spLocks noChangeShapeType="1"/>
          </p:cNvSpPr>
          <p:nvPr/>
        </p:nvSpPr>
        <p:spPr bwMode="auto">
          <a:xfrm>
            <a:off x="7319964" y="2420938"/>
            <a:ext cx="71437" cy="7921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33" name="Line 13"/>
          <p:cNvSpPr>
            <a:spLocks noChangeShapeType="1"/>
          </p:cNvSpPr>
          <p:nvPr/>
        </p:nvSpPr>
        <p:spPr bwMode="auto">
          <a:xfrm>
            <a:off x="7967663" y="2420939"/>
            <a:ext cx="1008062"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34" name="Line 14"/>
          <p:cNvSpPr>
            <a:spLocks noChangeShapeType="1"/>
          </p:cNvSpPr>
          <p:nvPr/>
        </p:nvSpPr>
        <p:spPr bwMode="auto">
          <a:xfrm flipH="1">
            <a:off x="4367214" y="3500439"/>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35" name="Line 15"/>
          <p:cNvSpPr>
            <a:spLocks noChangeShapeType="1"/>
          </p:cNvSpPr>
          <p:nvPr/>
        </p:nvSpPr>
        <p:spPr bwMode="auto">
          <a:xfrm flipH="1">
            <a:off x="4583114" y="3500439"/>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36" name="Line 16"/>
          <p:cNvSpPr>
            <a:spLocks noChangeShapeType="1"/>
          </p:cNvSpPr>
          <p:nvPr/>
        </p:nvSpPr>
        <p:spPr bwMode="auto">
          <a:xfrm flipH="1">
            <a:off x="4799014" y="3500439"/>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37" name="Line 17"/>
          <p:cNvSpPr>
            <a:spLocks noChangeShapeType="1"/>
          </p:cNvSpPr>
          <p:nvPr/>
        </p:nvSpPr>
        <p:spPr bwMode="auto">
          <a:xfrm>
            <a:off x="5880100" y="3500438"/>
            <a:ext cx="431800" cy="12239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38" name="Text Box 18"/>
          <p:cNvSpPr txBox="1">
            <a:spLocks noChangeArrowheads="1"/>
          </p:cNvSpPr>
          <p:nvPr/>
        </p:nvSpPr>
        <p:spPr bwMode="auto">
          <a:xfrm>
            <a:off x="5283200" y="4168776"/>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t>
            </a:r>
          </a:p>
        </p:txBody>
      </p:sp>
      <p:sp>
        <p:nvSpPr>
          <p:cNvPr id="209939" name="Text Box 19"/>
          <p:cNvSpPr txBox="1">
            <a:spLocks noChangeArrowheads="1"/>
          </p:cNvSpPr>
          <p:nvPr/>
        </p:nvSpPr>
        <p:spPr bwMode="auto">
          <a:xfrm>
            <a:off x="5465763" y="5162550"/>
            <a:ext cx="364715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それぞれたくさんの実装法がある</a:t>
            </a:r>
          </a:p>
        </p:txBody>
      </p:sp>
      <p:sp>
        <p:nvSpPr>
          <p:cNvPr id="209940" name="Line 20"/>
          <p:cNvSpPr>
            <a:spLocks noChangeShapeType="1"/>
          </p:cNvSpPr>
          <p:nvPr/>
        </p:nvSpPr>
        <p:spPr bwMode="auto">
          <a:xfrm flipH="1">
            <a:off x="6383339" y="3573464"/>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1" name="Line 21"/>
          <p:cNvSpPr>
            <a:spLocks noChangeShapeType="1"/>
          </p:cNvSpPr>
          <p:nvPr/>
        </p:nvSpPr>
        <p:spPr bwMode="auto">
          <a:xfrm flipH="1">
            <a:off x="6599239" y="3573464"/>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2" name="Line 22"/>
          <p:cNvSpPr>
            <a:spLocks noChangeShapeType="1"/>
          </p:cNvSpPr>
          <p:nvPr/>
        </p:nvSpPr>
        <p:spPr bwMode="auto">
          <a:xfrm flipH="1">
            <a:off x="6815139" y="3573464"/>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3" name="Line 23"/>
          <p:cNvSpPr>
            <a:spLocks noChangeShapeType="1"/>
          </p:cNvSpPr>
          <p:nvPr/>
        </p:nvSpPr>
        <p:spPr bwMode="auto">
          <a:xfrm>
            <a:off x="7896225" y="3573463"/>
            <a:ext cx="431800" cy="12239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4" name="Text Box 24"/>
          <p:cNvSpPr txBox="1">
            <a:spLocks noChangeArrowheads="1"/>
          </p:cNvSpPr>
          <p:nvPr/>
        </p:nvSpPr>
        <p:spPr bwMode="auto">
          <a:xfrm>
            <a:off x="7299325" y="4241801"/>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t>
            </a:r>
          </a:p>
        </p:txBody>
      </p:sp>
      <p:sp>
        <p:nvSpPr>
          <p:cNvPr id="209945" name="Line 25"/>
          <p:cNvSpPr>
            <a:spLocks noChangeShapeType="1"/>
          </p:cNvSpPr>
          <p:nvPr/>
        </p:nvSpPr>
        <p:spPr bwMode="auto">
          <a:xfrm flipH="1">
            <a:off x="8256589" y="3573464"/>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6" name="Line 26"/>
          <p:cNvSpPr>
            <a:spLocks noChangeShapeType="1"/>
          </p:cNvSpPr>
          <p:nvPr/>
        </p:nvSpPr>
        <p:spPr bwMode="auto">
          <a:xfrm flipH="1">
            <a:off x="8472489" y="3573464"/>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7" name="Line 27"/>
          <p:cNvSpPr>
            <a:spLocks noChangeShapeType="1"/>
          </p:cNvSpPr>
          <p:nvPr/>
        </p:nvSpPr>
        <p:spPr bwMode="auto">
          <a:xfrm flipH="1">
            <a:off x="8688389" y="3573464"/>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8" name="Line 28"/>
          <p:cNvSpPr>
            <a:spLocks noChangeShapeType="1"/>
          </p:cNvSpPr>
          <p:nvPr/>
        </p:nvSpPr>
        <p:spPr bwMode="auto">
          <a:xfrm>
            <a:off x="9769475" y="3573463"/>
            <a:ext cx="431800" cy="12239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9" name="Text Box 29"/>
          <p:cNvSpPr txBox="1">
            <a:spLocks noChangeArrowheads="1"/>
          </p:cNvSpPr>
          <p:nvPr/>
        </p:nvSpPr>
        <p:spPr bwMode="auto">
          <a:xfrm>
            <a:off x="9172575" y="4241801"/>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t>
            </a:r>
          </a:p>
        </p:txBody>
      </p:sp>
    </p:spTree>
    <p:extLst>
      <p:ext uri="{BB962C8B-B14F-4D97-AF65-F5344CB8AC3E}">
        <p14:creationId xmlns:p14="http://schemas.microsoft.com/office/powerpoint/2010/main" val="26401850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正方形/長方形 168">
            <a:extLst>
              <a:ext uri="{FF2B5EF4-FFF2-40B4-BE49-F238E27FC236}">
                <a16:creationId xmlns:a16="http://schemas.microsoft.com/office/drawing/2014/main" id="{6512D155-BBF3-461A-9ADC-5B8349CC2C32}"/>
              </a:ext>
            </a:extLst>
          </p:cNvPr>
          <p:cNvSpPr/>
          <p:nvPr/>
        </p:nvSpPr>
        <p:spPr>
          <a:xfrm>
            <a:off x="8588968" y="290109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16" name="Line 76"/>
          <p:cNvSpPr>
            <a:spLocks noChangeShapeType="1"/>
          </p:cNvSpPr>
          <p:nvPr/>
        </p:nvSpPr>
        <p:spPr bwMode="auto">
          <a:xfrm flipV="1">
            <a:off x="1577604" y="2561292"/>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2" name="Line 2"/>
          <p:cNvSpPr>
            <a:spLocks noChangeShapeType="1"/>
          </p:cNvSpPr>
          <p:nvPr/>
        </p:nvSpPr>
        <p:spPr bwMode="auto">
          <a:xfrm flipH="1" flipV="1">
            <a:off x="8065737" y="2060571"/>
            <a:ext cx="0" cy="847387"/>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112643" name="Line 3"/>
          <p:cNvSpPr>
            <a:spLocks noChangeShapeType="1"/>
          </p:cNvSpPr>
          <p:nvPr/>
        </p:nvSpPr>
        <p:spPr bwMode="auto">
          <a:xfrm flipH="1" flipV="1">
            <a:off x="8902701" y="1700213"/>
            <a:ext cx="1588" cy="141287"/>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8470901" y="476250"/>
            <a:ext cx="0" cy="503238"/>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7246939" y="476250"/>
            <a:ext cx="1223962"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7246939"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7246939" y="458406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8255001" y="436816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8300086" y="51571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8300086" y="53730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8300086" y="55889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8300086" y="62499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8300086" y="58166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9464359" y="648589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7967664"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8759826"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7680326"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8328026" y="981075"/>
            <a:ext cx="3433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7970839"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8711249" y="5837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8550911" y="6500970"/>
            <a:ext cx="0" cy="373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8514399" y="63214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8587424" y="63214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flipH="1">
            <a:off x="9503914" y="6500970"/>
            <a:ext cx="709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b="1" dirty="0"/>
              <a:t>we</a:t>
            </a:r>
          </a:p>
        </p:txBody>
      </p:sp>
      <p:sp>
        <p:nvSpPr>
          <p:cNvPr id="112675" name="Text Box 35"/>
          <p:cNvSpPr txBox="1">
            <a:spLocks noChangeArrowheads="1"/>
          </p:cNvSpPr>
          <p:nvPr/>
        </p:nvSpPr>
        <p:spPr bwMode="auto">
          <a:xfrm>
            <a:off x="8822736" y="9191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grpSp>
        <p:nvGrpSpPr>
          <p:cNvPr id="112678" name="Group 38"/>
          <p:cNvGrpSpPr>
            <a:grpSpLocks/>
          </p:cNvGrpSpPr>
          <p:nvPr/>
        </p:nvGrpSpPr>
        <p:grpSpPr bwMode="auto">
          <a:xfrm>
            <a:off x="7894639" y="328707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8039101" y="415067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8399464" y="394112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8615364" y="436816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flipH="1">
            <a:off x="7234235" y="2441367"/>
            <a:ext cx="12703" cy="337205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8039101"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0" name="Line 60"/>
          <p:cNvSpPr>
            <a:spLocks noChangeShapeType="1"/>
          </p:cNvSpPr>
          <p:nvPr/>
        </p:nvSpPr>
        <p:spPr bwMode="auto">
          <a:xfrm>
            <a:off x="2737653" y="6169956"/>
            <a:ext cx="4988291" cy="968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2" name="Rectangle 62"/>
          <p:cNvSpPr>
            <a:spLocks noChangeArrowheads="1"/>
          </p:cNvSpPr>
          <p:nvPr/>
        </p:nvSpPr>
        <p:spPr bwMode="auto">
          <a:xfrm>
            <a:off x="2249117" y="2351742"/>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2249117" y="2496204"/>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2249117" y="2567642"/>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2465017" y="2345392"/>
            <a:ext cx="51007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flipH="1">
            <a:off x="2755900" y="2708275"/>
            <a:ext cx="14875" cy="3446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9" name="Line 79"/>
          <p:cNvSpPr>
            <a:spLocks noChangeShapeType="1"/>
          </p:cNvSpPr>
          <p:nvPr/>
        </p:nvSpPr>
        <p:spPr bwMode="auto">
          <a:xfrm flipV="1">
            <a:off x="4303713" y="4007802"/>
            <a:ext cx="1" cy="1066801"/>
          </a:xfrm>
          <a:prstGeom prst="line">
            <a:avLst/>
          </a:prstGeom>
          <a:noFill/>
          <a:ln w="2857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10166059" y="6496606"/>
            <a:ext cx="13388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共用メモリ</a:t>
            </a:r>
          </a:p>
        </p:txBody>
      </p:sp>
      <p:sp>
        <p:nvSpPr>
          <p:cNvPr id="112740" name="Line 100"/>
          <p:cNvSpPr>
            <a:spLocks noChangeShapeType="1"/>
          </p:cNvSpPr>
          <p:nvPr/>
        </p:nvSpPr>
        <p:spPr bwMode="auto">
          <a:xfrm>
            <a:off x="4842867" y="3374390"/>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a:off x="7245177" y="5804853"/>
            <a:ext cx="448966"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4737235" y="3749836"/>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4940920" y="465550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9551989" y="335851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9048751" y="335851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8328026"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8832851" y="2304365"/>
            <a:ext cx="790574" cy="2062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dirty="0" err="1"/>
              <a:t>ext</a:t>
            </a:r>
            <a:endParaRPr lang="en-US" altLang="ja-JP" dirty="0"/>
          </a:p>
        </p:txBody>
      </p:sp>
      <p:sp>
        <p:nvSpPr>
          <p:cNvPr id="112752" name="Line 112"/>
          <p:cNvSpPr>
            <a:spLocks noChangeShapeType="1"/>
          </p:cNvSpPr>
          <p:nvPr/>
        </p:nvSpPr>
        <p:spPr bwMode="auto">
          <a:xfrm>
            <a:off x="5014914" y="2708275"/>
            <a:ext cx="4394200"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9409114" y="2492375"/>
            <a:ext cx="0" cy="2159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9409114" y="2060575"/>
            <a:ext cx="0" cy="228402"/>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V="1">
            <a:off x="8696512" y="2060571"/>
            <a:ext cx="1" cy="82877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8904289"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8759826" y="4072890"/>
            <a:ext cx="5937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400" b="1"/>
              <a:t>rwe</a:t>
            </a:r>
          </a:p>
        </p:txBody>
      </p:sp>
      <p:sp>
        <p:nvSpPr>
          <p:cNvPr id="112764" name="Line 124"/>
          <p:cNvSpPr>
            <a:spLocks noChangeShapeType="1"/>
          </p:cNvSpPr>
          <p:nvPr/>
        </p:nvSpPr>
        <p:spPr bwMode="auto">
          <a:xfrm flipV="1">
            <a:off x="8688389" y="2779712"/>
            <a:ext cx="2102836" cy="15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flipH="1">
            <a:off x="10797575" y="2805272"/>
            <a:ext cx="3175" cy="3181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10100311" y="5971382"/>
            <a:ext cx="675640" cy="1365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8112126" y="415067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8472489" y="415067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9025005" y="351245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7420141" y="3089969"/>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7410053" y="375142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9229434"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6421439" y="432143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r>
              <a:rPr lang="en-US" altLang="ja-JP" sz="1200" b="1" dirty="0"/>
              <a:t>_</a:t>
            </a:r>
          </a:p>
        </p:txBody>
      </p:sp>
      <p:sp>
        <p:nvSpPr>
          <p:cNvPr id="112776" name="Text Box 136"/>
          <p:cNvSpPr txBox="1">
            <a:spLocks noChangeArrowheads="1"/>
          </p:cNvSpPr>
          <p:nvPr/>
        </p:nvSpPr>
        <p:spPr bwMode="auto">
          <a:xfrm>
            <a:off x="10384154" y="608330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8616951" y="479996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80" name="Text Box 140"/>
          <p:cNvSpPr txBox="1">
            <a:spLocks noChangeArrowheads="1"/>
          </p:cNvSpPr>
          <p:nvPr/>
        </p:nvSpPr>
        <p:spPr bwMode="auto">
          <a:xfrm>
            <a:off x="8590624" y="284423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6124575" y="248170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6888164"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6888164"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6672264"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6672264"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6672264"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5951539"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5951539"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6004323"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5948364"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6383339" y="1412875"/>
            <a:ext cx="288925"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7857213" y="561436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adr</a:t>
            </a:r>
            <a:endParaRPr lang="en-US" altLang="ja-JP" sz="1200" b="1" dirty="0"/>
          </a:p>
        </p:txBody>
      </p:sp>
      <p:sp>
        <p:nvSpPr>
          <p:cNvPr id="112802" name="Text Box 162"/>
          <p:cNvSpPr txBox="1">
            <a:spLocks noChangeArrowheads="1"/>
          </p:cNvSpPr>
          <p:nvPr/>
        </p:nvSpPr>
        <p:spPr bwMode="auto">
          <a:xfrm>
            <a:off x="3719514"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8362157" y="393319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7707313" y="392406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2737653" y="473216"/>
            <a:ext cx="4507524" cy="21591"/>
          </a:xfrm>
          <a:prstGeom prst="line">
            <a:avLst/>
          </a:prstGeom>
          <a:noFill/>
          <a:ln w="28575">
            <a:solidFill>
              <a:srgbClr val="FF0000"/>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2760055" y="518272"/>
            <a:ext cx="6563" cy="1861392"/>
          </a:xfrm>
          <a:prstGeom prst="line">
            <a:avLst/>
          </a:prstGeom>
          <a:noFill/>
          <a:ln w="28575">
            <a:solidFill>
              <a:srgbClr val="FF0000"/>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7454606"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7929856" y="1706564"/>
            <a:ext cx="1588" cy="141287"/>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7199314" y="1629743"/>
            <a:ext cx="936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a:p>
            <a:r>
              <a:rPr lang="en-US" altLang="ja-JP" sz="1200" b="1" dirty="0" err="1"/>
              <a:t>sel</a:t>
            </a:r>
            <a:endParaRPr lang="en-US" altLang="ja-JP" sz="1200" b="1" dirty="0"/>
          </a:p>
        </p:txBody>
      </p:sp>
      <p:sp>
        <p:nvSpPr>
          <p:cNvPr id="140" name="Text Box 72">
            <a:extLst>
              <a:ext uri="{FF2B5EF4-FFF2-40B4-BE49-F238E27FC236}">
                <a16:creationId xmlns:a16="http://schemas.microsoft.com/office/drawing/2014/main" id="{4123907B-5A8A-4DE4-9CE4-38D2E5E7F058}"/>
              </a:ext>
            </a:extLst>
          </p:cNvPr>
          <p:cNvSpPr txBox="1">
            <a:spLocks noChangeArrowheads="1"/>
          </p:cNvSpPr>
          <p:nvPr/>
        </p:nvSpPr>
        <p:spPr bwMode="auto">
          <a:xfrm>
            <a:off x="6564940" y="854084"/>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41" name="Text Box 72">
            <a:extLst>
              <a:ext uri="{FF2B5EF4-FFF2-40B4-BE49-F238E27FC236}">
                <a16:creationId xmlns:a16="http://schemas.microsoft.com/office/drawing/2014/main" id="{6E4A58B1-0D90-4760-8DD4-44A5C9D5EFD6}"/>
              </a:ext>
            </a:extLst>
          </p:cNvPr>
          <p:cNvSpPr txBox="1">
            <a:spLocks noChangeArrowheads="1"/>
          </p:cNvSpPr>
          <p:nvPr/>
        </p:nvSpPr>
        <p:spPr bwMode="auto">
          <a:xfrm>
            <a:off x="6578014" y="118506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46" name="直線矢印コネクタ 145">
            <a:extLst>
              <a:ext uri="{FF2B5EF4-FFF2-40B4-BE49-F238E27FC236}">
                <a16:creationId xmlns:a16="http://schemas.microsoft.com/office/drawing/2014/main" id="{C2E55C6B-8631-440B-85E6-15A158A9457B}"/>
              </a:ext>
            </a:extLst>
          </p:cNvPr>
          <p:cNvCxnSpPr>
            <a:cxnSpLocks/>
            <a:endCxn id="141" idx="2"/>
          </p:cNvCxnSpPr>
          <p:nvPr/>
        </p:nvCxnSpPr>
        <p:spPr>
          <a:xfrm flipH="1" flipV="1">
            <a:off x="6736872" y="1554401"/>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7" name="Text Box 155">
            <a:extLst>
              <a:ext uri="{FF2B5EF4-FFF2-40B4-BE49-F238E27FC236}">
                <a16:creationId xmlns:a16="http://schemas.microsoft.com/office/drawing/2014/main" id="{3A1B0B4F-939A-466B-A9EE-08E28D10844B}"/>
              </a:ext>
            </a:extLst>
          </p:cNvPr>
          <p:cNvSpPr txBox="1">
            <a:spLocks noChangeArrowheads="1"/>
          </p:cNvSpPr>
          <p:nvPr/>
        </p:nvSpPr>
        <p:spPr bwMode="auto">
          <a:xfrm>
            <a:off x="6641736" y="18450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com</a:t>
            </a:r>
          </a:p>
        </p:txBody>
      </p:sp>
      <p:sp>
        <p:nvSpPr>
          <p:cNvPr id="148" name="Text Box 155">
            <a:extLst>
              <a:ext uri="{FF2B5EF4-FFF2-40B4-BE49-F238E27FC236}">
                <a16:creationId xmlns:a16="http://schemas.microsoft.com/office/drawing/2014/main" id="{A2AD8FA4-C505-4D1C-B04D-C4071FEFF204}"/>
              </a:ext>
            </a:extLst>
          </p:cNvPr>
          <p:cNvSpPr txBox="1">
            <a:spLocks noChangeArrowheads="1"/>
          </p:cNvSpPr>
          <p:nvPr/>
        </p:nvSpPr>
        <p:spPr bwMode="auto">
          <a:xfrm>
            <a:off x="9821136" y="18534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srcbsel</a:t>
            </a:r>
            <a:endParaRPr lang="en-US" altLang="ja-JP" sz="1200" b="1" dirty="0"/>
          </a:p>
        </p:txBody>
      </p:sp>
      <p:sp>
        <p:nvSpPr>
          <p:cNvPr id="149" name="Line 107">
            <a:extLst>
              <a:ext uri="{FF2B5EF4-FFF2-40B4-BE49-F238E27FC236}">
                <a16:creationId xmlns:a16="http://schemas.microsoft.com/office/drawing/2014/main" id="{B9A8DDC3-D2B1-40A9-8501-1A811E21A7D4}"/>
              </a:ext>
            </a:extLst>
          </p:cNvPr>
          <p:cNvSpPr>
            <a:spLocks noChangeShapeType="1"/>
          </p:cNvSpPr>
          <p:nvPr/>
        </p:nvSpPr>
        <p:spPr bwMode="auto">
          <a:xfrm flipH="1">
            <a:off x="9589295" y="195262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 name="Text Box 72">
            <a:extLst>
              <a:ext uri="{FF2B5EF4-FFF2-40B4-BE49-F238E27FC236}">
                <a16:creationId xmlns:a16="http://schemas.microsoft.com/office/drawing/2014/main" id="{EBB2E924-B7F6-4314-8F7C-1948F3AFC100}"/>
              </a:ext>
            </a:extLst>
          </p:cNvPr>
          <p:cNvSpPr txBox="1">
            <a:spLocks noChangeArrowheads="1"/>
          </p:cNvSpPr>
          <p:nvPr/>
        </p:nvSpPr>
        <p:spPr bwMode="auto">
          <a:xfrm>
            <a:off x="9132889" y="1799076"/>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51" name="Text Box 72">
            <a:extLst>
              <a:ext uri="{FF2B5EF4-FFF2-40B4-BE49-F238E27FC236}">
                <a16:creationId xmlns:a16="http://schemas.microsoft.com/office/drawing/2014/main" id="{29DFA907-8D0B-43AA-93C9-3612B08FCB08}"/>
              </a:ext>
            </a:extLst>
          </p:cNvPr>
          <p:cNvSpPr txBox="1">
            <a:spLocks noChangeArrowheads="1"/>
          </p:cNvSpPr>
          <p:nvPr/>
        </p:nvSpPr>
        <p:spPr bwMode="auto">
          <a:xfrm>
            <a:off x="8542652" y="1793915"/>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52" name="Line 107">
            <a:extLst>
              <a:ext uri="{FF2B5EF4-FFF2-40B4-BE49-F238E27FC236}">
                <a16:creationId xmlns:a16="http://schemas.microsoft.com/office/drawing/2014/main" id="{FAFB61B9-08CE-4C2E-B90C-30F55F3BBE56}"/>
              </a:ext>
            </a:extLst>
          </p:cNvPr>
          <p:cNvSpPr>
            <a:spLocks noChangeShapeType="1"/>
          </p:cNvSpPr>
          <p:nvPr/>
        </p:nvSpPr>
        <p:spPr bwMode="auto">
          <a:xfrm flipH="1">
            <a:off x="7635876" y="4281950"/>
            <a:ext cx="503238"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 name="Text Box 155">
            <a:extLst>
              <a:ext uri="{FF2B5EF4-FFF2-40B4-BE49-F238E27FC236}">
                <a16:creationId xmlns:a16="http://schemas.microsoft.com/office/drawing/2014/main" id="{B960514C-4C1B-49C3-9BCA-BF23B3C072A8}"/>
              </a:ext>
            </a:extLst>
          </p:cNvPr>
          <p:cNvSpPr txBox="1">
            <a:spLocks noChangeArrowheads="1"/>
          </p:cNvSpPr>
          <p:nvPr/>
        </p:nvSpPr>
        <p:spPr bwMode="auto">
          <a:xfrm>
            <a:off x="7210425" y="425744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resultsel</a:t>
            </a:r>
            <a:endParaRPr lang="en-US" altLang="ja-JP" sz="1200" b="1" dirty="0"/>
          </a:p>
        </p:txBody>
      </p:sp>
      <p:sp>
        <p:nvSpPr>
          <p:cNvPr id="159" name="Text Box 72">
            <a:extLst>
              <a:ext uri="{FF2B5EF4-FFF2-40B4-BE49-F238E27FC236}">
                <a16:creationId xmlns:a16="http://schemas.microsoft.com/office/drawing/2014/main" id="{972DDB43-4AA4-4043-BF11-CE70F4EFF357}"/>
              </a:ext>
            </a:extLst>
          </p:cNvPr>
          <p:cNvSpPr txBox="1">
            <a:spLocks noChangeArrowheads="1"/>
          </p:cNvSpPr>
          <p:nvPr/>
        </p:nvSpPr>
        <p:spPr bwMode="auto">
          <a:xfrm>
            <a:off x="7536110" y="175696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61" name="Text Box 72">
            <a:extLst>
              <a:ext uri="{FF2B5EF4-FFF2-40B4-BE49-F238E27FC236}">
                <a16:creationId xmlns:a16="http://schemas.microsoft.com/office/drawing/2014/main" id="{B5FA246F-43F9-4D82-833A-9C55CF33B764}"/>
              </a:ext>
            </a:extLst>
          </p:cNvPr>
          <p:cNvSpPr txBox="1">
            <a:spLocks noChangeArrowheads="1"/>
          </p:cNvSpPr>
          <p:nvPr/>
        </p:nvSpPr>
        <p:spPr bwMode="auto">
          <a:xfrm>
            <a:off x="7900542" y="174881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62" name="直線矢印コネクタ 161">
            <a:extLst>
              <a:ext uri="{FF2B5EF4-FFF2-40B4-BE49-F238E27FC236}">
                <a16:creationId xmlns:a16="http://schemas.microsoft.com/office/drawing/2014/main" id="{8471BB5C-A1E3-4BD2-A72A-DC9268FC52A7}"/>
              </a:ext>
            </a:extLst>
          </p:cNvPr>
          <p:cNvCxnSpPr/>
          <p:nvPr/>
        </p:nvCxnSpPr>
        <p:spPr>
          <a:xfrm flipH="1">
            <a:off x="9635892" y="2406594"/>
            <a:ext cx="505023"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3" name="Text Box 142">
            <a:extLst>
              <a:ext uri="{FF2B5EF4-FFF2-40B4-BE49-F238E27FC236}">
                <a16:creationId xmlns:a16="http://schemas.microsoft.com/office/drawing/2014/main" id="{D114D1AA-FB61-4ECB-BED1-334774C825FB}"/>
              </a:ext>
            </a:extLst>
          </p:cNvPr>
          <p:cNvSpPr txBox="1">
            <a:spLocks noChangeArrowheads="1"/>
          </p:cNvSpPr>
          <p:nvPr/>
        </p:nvSpPr>
        <p:spPr bwMode="auto">
          <a:xfrm>
            <a:off x="10136979" y="228441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sp>
        <p:nvSpPr>
          <p:cNvPr id="164" name="Line 9">
            <a:extLst>
              <a:ext uri="{FF2B5EF4-FFF2-40B4-BE49-F238E27FC236}">
                <a16:creationId xmlns:a16="http://schemas.microsoft.com/office/drawing/2014/main" id="{9E0A40EE-961B-4C76-AE16-0A41E9AB0AB1}"/>
              </a:ext>
            </a:extLst>
          </p:cNvPr>
          <p:cNvSpPr>
            <a:spLocks noChangeShapeType="1"/>
          </p:cNvSpPr>
          <p:nvPr/>
        </p:nvSpPr>
        <p:spPr bwMode="auto">
          <a:xfrm flipV="1">
            <a:off x="8087317" y="3071814"/>
            <a:ext cx="0" cy="2159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5" name="Line 9">
            <a:extLst>
              <a:ext uri="{FF2B5EF4-FFF2-40B4-BE49-F238E27FC236}">
                <a16:creationId xmlns:a16="http://schemas.microsoft.com/office/drawing/2014/main" id="{4DD6B293-7CB8-4F36-950C-DECB731FB484}"/>
              </a:ext>
            </a:extLst>
          </p:cNvPr>
          <p:cNvSpPr>
            <a:spLocks noChangeShapeType="1"/>
          </p:cNvSpPr>
          <p:nvPr/>
        </p:nvSpPr>
        <p:spPr bwMode="auto">
          <a:xfrm flipV="1">
            <a:off x="8799109" y="3071813"/>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正方形/長方形 5">
            <a:extLst>
              <a:ext uri="{FF2B5EF4-FFF2-40B4-BE49-F238E27FC236}">
                <a16:creationId xmlns:a16="http://schemas.microsoft.com/office/drawing/2014/main" id="{C1BA7E58-D6F1-418D-82C3-3548B19EE015}"/>
              </a:ext>
            </a:extLst>
          </p:cNvPr>
          <p:cNvSpPr/>
          <p:nvPr/>
        </p:nvSpPr>
        <p:spPr>
          <a:xfrm>
            <a:off x="4750863" y="2654301"/>
            <a:ext cx="258989" cy="23613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66" name="直線矢印コネクタ 165">
            <a:extLst>
              <a:ext uri="{FF2B5EF4-FFF2-40B4-BE49-F238E27FC236}">
                <a16:creationId xmlns:a16="http://schemas.microsoft.com/office/drawing/2014/main" id="{D8CDB5D8-02C0-442D-9F95-3F684FD40707}"/>
              </a:ext>
            </a:extLst>
          </p:cNvPr>
          <p:cNvCxnSpPr>
            <a:cxnSpLocks/>
          </p:cNvCxnSpPr>
          <p:nvPr/>
        </p:nvCxnSpPr>
        <p:spPr>
          <a:xfrm flipH="1">
            <a:off x="4287052" y="5064567"/>
            <a:ext cx="4329955" cy="11675"/>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7" name="Line 60">
            <a:extLst>
              <a:ext uri="{FF2B5EF4-FFF2-40B4-BE49-F238E27FC236}">
                <a16:creationId xmlns:a16="http://schemas.microsoft.com/office/drawing/2014/main" id="{413D1EBA-9208-43BE-AB7B-CBBBA10D27CA}"/>
              </a:ext>
            </a:extLst>
          </p:cNvPr>
          <p:cNvSpPr>
            <a:spLocks noChangeShapeType="1"/>
          </p:cNvSpPr>
          <p:nvPr/>
        </p:nvSpPr>
        <p:spPr bwMode="auto">
          <a:xfrm flipV="1">
            <a:off x="4303713" y="4021296"/>
            <a:ext cx="44208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8" name="Text Box 132">
            <a:extLst>
              <a:ext uri="{FF2B5EF4-FFF2-40B4-BE49-F238E27FC236}">
                <a16:creationId xmlns:a16="http://schemas.microsoft.com/office/drawing/2014/main" id="{3436BDFC-FEBD-4260-BDB3-93275AD8FA0F}"/>
              </a:ext>
            </a:extLst>
          </p:cNvPr>
          <p:cNvSpPr txBox="1">
            <a:spLocks noChangeArrowheads="1"/>
          </p:cNvSpPr>
          <p:nvPr/>
        </p:nvSpPr>
        <p:spPr bwMode="auto">
          <a:xfrm>
            <a:off x="4688532" y="302100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IR</a:t>
            </a:r>
          </a:p>
        </p:txBody>
      </p:sp>
      <p:sp>
        <p:nvSpPr>
          <p:cNvPr id="8" name="正方形/長方形 7">
            <a:extLst>
              <a:ext uri="{FF2B5EF4-FFF2-40B4-BE49-F238E27FC236}">
                <a16:creationId xmlns:a16="http://schemas.microsoft.com/office/drawing/2014/main" id="{A88217AB-9CEB-459E-B790-6EA9E76CA45A}"/>
              </a:ext>
            </a:extLst>
          </p:cNvPr>
          <p:cNvSpPr/>
          <p:nvPr/>
        </p:nvSpPr>
        <p:spPr>
          <a:xfrm>
            <a:off x="7704935" y="2915700"/>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79" name="Text Box 139"/>
          <p:cNvSpPr txBox="1">
            <a:spLocks noChangeArrowheads="1"/>
          </p:cNvSpPr>
          <p:nvPr/>
        </p:nvSpPr>
        <p:spPr bwMode="auto">
          <a:xfrm>
            <a:off x="7764885" y="286624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71" name="正方形/長方形 170">
            <a:extLst>
              <a:ext uri="{FF2B5EF4-FFF2-40B4-BE49-F238E27FC236}">
                <a16:creationId xmlns:a16="http://schemas.microsoft.com/office/drawing/2014/main" id="{F6E59983-5D74-4222-AB9D-9DF0B668A66A}"/>
              </a:ext>
            </a:extLst>
          </p:cNvPr>
          <p:cNvSpPr/>
          <p:nvPr/>
        </p:nvSpPr>
        <p:spPr>
          <a:xfrm>
            <a:off x="6821469" y="520297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Text Box 142">
            <a:extLst>
              <a:ext uri="{FF2B5EF4-FFF2-40B4-BE49-F238E27FC236}">
                <a16:creationId xmlns:a16="http://schemas.microsoft.com/office/drawing/2014/main" id="{90069E21-E1EB-4EFA-9419-C4D891973514}"/>
              </a:ext>
            </a:extLst>
          </p:cNvPr>
          <p:cNvSpPr txBox="1">
            <a:spLocks noChangeArrowheads="1"/>
          </p:cNvSpPr>
          <p:nvPr/>
        </p:nvSpPr>
        <p:spPr bwMode="auto">
          <a:xfrm>
            <a:off x="6799102" y="5149567"/>
            <a:ext cx="9729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regalu</a:t>
            </a:r>
            <a:endParaRPr lang="en-US" altLang="ja-JP" sz="1200" b="1" dirty="0"/>
          </a:p>
        </p:txBody>
      </p:sp>
      <p:sp>
        <p:nvSpPr>
          <p:cNvPr id="173" name="Line 145">
            <a:extLst>
              <a:ext uri="{FF2B5EF4-FFF2-40B4-BE49-F238E27FC236}">
                <a16:creationId xmlns:a16="http://schemas.microsoft.com/office/drawing/2014/main" id="{C084670E-6DD5-41EA-AEBE-29004CECA91F}"/>
              </a:ext>
            </a:extLst>
          </p:cNvPr>
          <p:cNvSpPr>
            <a:spLocks noChangeShapeType="1"/>
          </p:cNvSpPr>
          <p:nvPr/>
        </p:nvSpPr>
        <p:spPr bwMode="auto">
          <a:xfrm>
            <a:off x="7928769" y="574135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 name="Line 146">
            <a:extLst>
              <a:ext uri="{FF2B5EF4-FFF2-40B4-BE49-F238E27FC236}">
                <a16:creationId xmlns:a16="http://schemas.microsoft.com/office/drawing/2014/main" id="{B9F7236C-0EBB-45FF-9958-99F4D64DBECA}"/>
              </a:ext>
            </a:extLst>
          </p:cNvPr>
          <p:cNvSpPr>
            <a:spLocks noChangeShapeType="1"/>
          </p:cNvSpPr>
          <p:nvPr/>
        </p:nvSpPr>
        <p:spPr bwMode="auto">
          <a:xfrm flipH="1" flipV="1">
            <a:off x="7712869" y="5596891"/>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 name="Line 147">
            <a:extLst>
              <a:ext uri="{FF2B5EF4-FFF2-40B4-BE49-F238E27FC236}">
                <a16:creationId xmlns:a16="http://schemas.microsoft.com/office/drawing/2014/main" id="{FD324263-F0A2-4E9B-BCE6-58C77CA21646}"/>
              </a:ext>
            </a:extLst>
          </p:cNvPr>
          <p:cNvSpPr>
            <a:spLocks noChangeShapeType="1"/>
          </p:cNvSpPr>
          <p:nvPr/>
        </p:nvSpPr>
        <p:spPr bwMode="auto">
          <a:xfrm flipH="1">
            <a:off x="7712869" y="6173153"/>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 name="Line 148">
            <a:extLst>
              <a:ext uri="{FF2B5EF4-FFF2-40B4-BE49-F238E27FC236}">
                <a16:creationId xmlns:a16="http://schemas.microsoft.com/office/drawing/2014/main" id="{C1FF22A2-7EFD-4107-8B18-6D4CD915EA30}"/>
              </a:ext>
            </a:extLst>
          </p:cNvPr>
          <p:cNvSpPr>
            <a:spLocks noChangeShapeType="1"/>
          </p:cNvSpPr>
          <p:nvPr/>
        </p:nvSpPr>
        <p:spPr bwMode="auto">
          <a:xfrm>
            <a:off x="7712869" y="5596891"/>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7" name="Text Box 72">
            <a:extLst>
              <a:ext uri="{FF2B5EF4-FFF2-40B4-BE49-F238E27FC236}">
                <a16:creationId xmlns:a16="http://schemas.microsoft.com/office/drawing/2014/main" id="{474AAF60-81ED-4695-BA85-7DD210E85683}"/>
              </a:ext>
            </a:extLst>
          </p:cNvPr>
          <p:cNvSpPr txBox="1">
            <a:spLocks noChangeArrowheads="1"/>
          </p:cNvSpPr>
          <p:nvPr/>
        </p:nvSpPr>
        <p:spPr bwMode="auto">
          <a:xfrm>
            <a:off x="7605545" y="5614362"/>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78" name="Text Box 72">
            <a:extLst>
              <a:ext uri="{FF2B5EF4-FFF2-40B4-BE49-F238E27FC236}">
                <a16:creationId xmlns:a16="http://schemas.microsoft.com/office/drawing/2014/main" id="{8AEDF59F-63BA-4935-B217-9F49D0030DE0}"/>
              </a:ext>
            </a:extLst>
          </p:cNvPr>
          <p:cNvSpPr txBox="1">
            <a:spLocks noChangeArrowheads="1"/>
          </p:cNvSpPr>
          <p:nvPr/>
        </p:nvSpPr>
        <p:spPr bwMode="auto">
          <a:xfrm>
            <a:off x="7618619" y="5945347"/>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79" name="Line 101">
            <a:extLst>
              <a:ext uri="{FF2B5EF4-FFF2-40B4-BE49-F238E27FC236}">
                <a16:creationId xmlns:a16="http://schemas.microsoft.com/office/drawing/2014/main" id="{AE17682A-5476-4373-9F5E-87D84DDB8184}"/>
              </a:ext>
            </a:extLst>
          </p:cNvPr>
          <p:cNvSpPr>
            <a:spLocks noChangeShapeType="1"/>
          </p:cNvSpPr>
          <p:nvPr/>
        </p:nvSpPr>
        <p:spPr bwMode="auto">
          <a:xfrm flipV="1">
            <a:off x="7976427" y="5953396"/>
            <a:ext cx="310585" cy="469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80" name="直線矢印コネクタ 179">
            <a:extLst>
              <a:ext uri="{FF2B5EF4-FFF2-40B4-BE49-F238E27FC236}">
                <a16:creationId xmlns:a16="http://schemas.microsoft.com/office/drawing/2014/main" id="{7CDE810F-2E15-4A69-88F5-A4313350CBB9}"/>
              </a:ext>
            </a:extLst>
          </p:cNvPr>
          <p:cNvCxnSpPr>
            <a:cxnSpLocks/>
          </p:cNvCxnSpPr>
          <p:nvPr/>
        </p:nvCxnSpPr>
        <p:spPr>
          <a:xfrm flipH="1" flipV="1">
            <a:off x="7815284" y="6233337"/>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1" name="Text Box 155">
            <a:extLst>
              <a:ext uri="{FF2B5EF4-FFF2-40B4-BE49-F238E27FC236}">
                <a16:creationId xmlns:a16="http://schemas.microsoft.com/office/drawing/2014/main" id="{1C0CE3C5-3C16-4EDA-B8D8-392E390AAF04}"/>
              </a:ext>
            </a:extLst>
          </p:cNvPr>
          <p:cNvSpPr txBox="1">
            <a:spLocks noChangeArrowheads="1"/>
          </p:cNvSpPr>
          <p:nvPr/>
        </p:nvSpPr>
        <p:spPr bwMode="auto">
          <a:xfrm>
            <a:off x="7548698" y="6524026"/>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 if</a:t>
            </a:r>
          </a:p>
        </p:txBody>
      </p:sp>
      <p:sp>
        <p:nvSpPr>
          <p:cNvPr id="182" name="Line 100">
            <a:extLst>
              <a:ext uri="{FF2B5EF4-FFF2-40B4-BE49-F238E27FC236}">
                <a16:creationId xmlns:a16="http://schemas.microsoft.com/office/drawing/2014/main" id="{BBEFDBE6-D2E4-4ACA-8CC7-FAC0E02EAE59}"/>
              </a:ext>
            </a:extLst>
          </p:cNvPr>
          <p:cNvSpPr>
            <a:spLocks noChangeShapeType="1"/>
          </p:cNvSpPr>
          <p:nvPr/>
        </p:nvSpPr>
        <p:spPr bwMode="auto">
          <a:xfrm flipV="1">
            <a:off x="4970515" y="4204028"/>
            <a:ext cx="1002650" cy="380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 name="Line 50">
            <a:extLst>
              <a:ext uri="{FF2B5EF4-FFF2-40B4-BE49-F238E27FC236}">
                <a16:creationId xmlns:a16="http://schemas.microsoft.com/office/drawing/2014/main" id="{FA51A5DB-D316-4E32-AA36-E6974662D421}"/>
              </a:ext>
            </a:extLst>
          </p:cNvPr>
          <p:cNvSpPr>
            <a:spLocks noChangeShapeType="1"/>
          </p:cNvSpPr>
          <p:nvPr/>
        </p:nvSpPr>
        <p:spPr bwMode="auto">
          <a:xfrm flipV="1">
            <a:off x="7509266" y="2023006"/>
            <a:ext cx="450" cy="4132132"/>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8" name="Line 116">
            <a:extLst>
              <a:ext uri="{FF2B5EF4-FFF2-40B4-BE49-F238E27FC236}">
                <a16:creationId xmlns:a16="http://schemas.microsoft.com/office/drawing/2014/main" id="{3F00173C-D933-438C-85D6-70083DAF4E19}"/>
              </a:ext>
            </a:extLst>
          </p:cNvPr>
          <p:cNvSpPr>
            <a:spLocks noChangeShapeType="1"/>
          </p:cNvSpPr>
          <p:nvPr/>
        </p:nvSpPr>
        <p:spPr bwMode="auto">
          <a:xfrm flipH="1" flipV="1">
            <a:off x="9025005" y="2060571"/>
            <a:ext cx="0" cy="15716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Text Box 72">
            <a:extLst>
              <a:ext uri="{FF2B5EF4-FFF2-40B4-BE49-F238E27FC236}">
                <a16:creationId xmlns:a16="http://schemas.microsoft.com/office/drawing/2014/main" id="{883ADED0-EFD5-4F34-9D9A-877212A5E4F7}"/>
              </a:ext>
            </a:extLst>
          </p:cNvPr>
          <p:cNvSpPr txBox="1">
            <a:spLocks noChangeArrowheads="1"/>
          </p:cNvSpPr>
          <p:nvPr/>
        </p:nvSpPr>
        <p:spPr bwMode="auto">
          <a:xfrm>
            <a:off x="8870198" y="179290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2</a:t>
            </a:r>
            <a:endParaRPr lang="ja-JP" altLang="en-US" b="1" dirty="0"/>
          </a:p>
        </p:txBody>
      </p:sp>
      <p:cxnSp>
        <p:nvCxnSpPr>
          <p:cNvPr id="190" name="直線矢印コネクタ 189">
            <a:extLst>
              <a:ext uri="{FF2B5EF4-FFF2-40B4-BE49-F238E27FC236}">
                <a16:creationId xmlns:a16="http://schemas.microsoft.com/office/drawing/2014/main" id="{42307219-55AC-4FEC-8E38-4BF96FCB46DC}"/>
              </a:ext>
            </a:extLst>
          </p:cNvPr>
          <p:cNvCxnSpPr>
            <a:cxnSpLocks/>
          </p:cNvCxnSpPr>
          <p:nvPr/>
        </p:nvCxnSpPr>
        <p:spPr>
          <a:xfrm flipH="1">
            <a:off x="9004342" y="2213856"/>
            <a:ext cx="1600949" cy="1312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1" name="Text Box 142">
            <a:extLst>
              <a:ext uri="{FF2B5EF4-FFF2-40B4-BE49-F238E27FC236}">
                <a16:creationId xmlns:a16="http://schemas.microsoft.com/office/drawing/2014/main" id="{ACC7D9EB-15A3-40A1-9890-129E55A9ABAD}"/>
              </a:ext>
            </a:extLst>
          </p:cNvPr>
          <p:cNvSpPr txBox="1">
            <a:spLocks noChangeArrowheads="1"/>
          </p:cNvSpPr>
          <p:nvPr/>
        </p:nvSpPr>
        <p:spPr bwMode="auto">
          <a:xfrm>
            <a:off x="10645557" y="206057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b="1" dirty="0"/>
              <a:t>４</a:t>
            </a:r>
            <a:endParaRPr lang="en-US" altLang="ja-JP" sz="1200" b="1" dirty="0"/>
          </a:p>
        </p:txBody>
      </p:sp>
      <p:cxnSp>
        <p:nvCxnSpPr>
          <p:cNvPr id="12" name="直線矢印コネクタ 11">
            <a:extLst>
              <a:ext uri="{FF2B5EF4-FFF2-40B4-BE49-F238E27FC236}">
                <a16:creationId xmlns:a16="http://schemas.microsoft.com/office/drawing/2014/main" id="{8F657B38-BA0F-4CCE-9C99-3D5B60F18C05}"/>
              </a:ext>
            </a:extLst>
          </p:cNvPr>
          <p:cNvCxnSpPr/>
          <p:nvPr/>
        </p:nvCxnSpPr>
        <p:spPr>
          <a:xfrm flipH="1">
            <a:off x="5009852" y="4874777"/>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2" name="Text Box 162">
            <a:extLst>
              <a:ext uri="{FF2B5EF4-FFF2-40B4-BE49-F238E27FC236}">
                <a16:creationId xmlns:a16="http://schemas.microsoft.com/office/drawing/2014/main" id="{480C3100-DA3B-4191-B212-A7801954CCA0}"/>
              </a:ext>
            </a:extLst>
          </p:cNvPr>
          <p:cNvSpPr txBox="1">
            <a:spLocks noChangeArrowheads="1"/>
          </p:cNvSpPr>
          <p:nvPr/>
        </p:nvSpPr>
        <p:spPr bwMode="auto">
          <a:xfrm>
            <a:off x="5300018" y="4683936"/>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irwe</a:t>
            </a:r>
            <a:endParaRPr lang="en-US" altLang="ja-JP" sz="1200" b="1" dirty="0"/>
          </a:p>
        </p:txBody>
      </p:sp>
      <p:cxnSp>
        <p:nvCxnSpPr>
          <p:cNvPr id="15" name="直線矢印コネクタ 14">
            <a:extLst>
              <a:ext uri="{FF2B5EF4-FFF2-40B4-BE49-F238E27FC236}">
                <a16:creationId xmlns:a16="http://schemas.microsoft.com/office/drawing/2014/main" id="{62C7E00B-63C9-48FE-A2D1-0B2675FCBB2A}"/>
              </a:ext>
            </a:extLst>
          </p:cNvPr>
          <p:cNvCxnSpPr>
            <a:cxnSpLocks/>
          </p:cNvCxnSpPr>
          <p:nvPr/>
        </p:nvCxnSpPr>
        <p:spPr>
          <a:xfrm flipH="1" flipV="1">
            <a:off x="8344679" y="2972878"/>
            <a:ext cx="1291213" cy="306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3" name="Text Box 162">
            <a:extLst>
              <a:ext uri="{FF2B5EF4-FFF2-40B4-BE49-F238E27FC236}">
                <a16:creationId xmlns:a16="http://schemas.microsoft.com/office/drawing/2014/main" id="{4763403F-F395-4F3A-B7BE-BE7CAD6FF534}"/>
              </a:ext>
            </a:extLst>
          </p:cNvPr>
          <p:cNvSpPr txBox="1">
            <a:spLocks noChangeArrowheads="1"/>
          </p:cNvSpPr>
          <p:nvPr/>
        </p:nvSpPr>
        <p:spPr bwMode="auto">
          <a:xfrm>
            <a:off x="9705192" y="287051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regwe</a:t>
            </a:r>
            <a:endParaRPr lang="en-US" altLang="ja-JP" sz="1200" b="1" dirty="0"/>
          </a:p>
        </p:txBody>
      </p:sp>
      <p:cxnSp>
        <p:nvCxnSpPr>
          <p:cNvPr id="194" name="直線矢印コネクタ 193">
            <a:extLst>
              <a:ext uri="{FF2B5EF4-FFF2-40B4-BE49-F238E27FC236}">
                <a16:creationId xmlns:a16="http://schemas.microsoft.com/office/drawing/2014/main" id="{8E0F275E-6325-4162-A033-A8C02C40F4C4}"/>
              </a:ext>
            </a:extLst>
          </p:cNvPr>
          <p:cNvCxnSpPr/>
          <p:nvPr/>
        </p:nvCxnSpPr>
        <p:spPr>
          <a:xfrm flipH="1">
            <a:off x="6407004" y="5320333"/>
            <a:ext cx="387644"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95" name="Text Box 162">
            <a:extLst>
              <a:ext uri="{FF2B5EF4-FFF2-40B4-BE49-F238E27FC236}">
                <a16:creationId xmlns:a16="http://schemas.microsoft.com/office/drawing/2014/main" id="{732D2DD4-D7AC-4FFC-92DF-14F7CFE4200F}"/>
              </a:ext>
            </a:extLst>
          </p:cNvPr>
          <p:cNvSpPr txBox="1">
            <a:spLocks noChangeArrowheads="1"/>
          </p:cNvSpPr>
          <p:nvPr/>
        </p:nvSpPr>
        <p:spPr bwMode="auto">
          <a:xfrm>
            <a:off x="5729086" y="515859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regaluwe</a:t>
            </a:r>
            <a:endParaRPr lang="en-US" altLang="ja-JP" sz="1200" b="1" dirty="0"/>
          </a:p>
        </p:txBody>
      </p:sp>
      <p:cxnSp>
        <p:nvCxnSpPr>
          <p:cNvPr id="196" name="直線矢印コネクタ 195">
            <a:extLst>
              <a:ext uri="{FF2B5EF4-FFF2-40B4-BE49-F238E27FC236}">
                <a16:creationId xmlns:a16="http://schemas.microsoft.com/office/drawing/2014/main" id="{1787CF5A-F8B2-4E35-9422-330F25BBEF16}"/>
              </a:ext>
            </a:extLst>
          </p:cNvPr>
          <p:cNvCxnSpPr/>
          <p:nvPr/>
        </p:nvCxnSpPr>
        <p:spPr>
          <a:xfrm flipH="1">
            <a:off x="3229698" y="2617942"/>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7" name="Text Box 162">
            <a:extLst>
              <a:ext uri="{FF2B5EF4-FFF2-40B4-BE49-F238E27FC236}">
                <a16:creationId xmlns:a16="http://schemas.microsoft.com/office/drawing/2014/main" id="{96C1F490-695E-4511-8BE4-1147D028FFCC}"/>
              </a:ext>
            </a:extLst>
          </p:cNvPr>
          <p:cNvSpPr txBox="1">
            <a:spLocks noChangeArrowheads="1"/>
          </p:cNvSpPr>
          <p:nvPr/>
        </p:nvSpPr>
        <p:spPr bwMode="auto">
          <a:xfrm>
            <a:off x="3519864" y="242710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pcwe</a:t>
            </a:r>
            <a:r>
              <a:rPr lang="ja-JP" altLang="en-US" sz="1200" b="1" dirty="0"/>
              <a:t>＝１</a:t>
            </a:r>
            <a:endParaRPr lang="en-US" altLang="ja-JP" sz="1200" b="1" dirty="0"/>
          </a:p>
        </p:txBody>
      </p:sp>
      <p:sp>
        <p:nvSpPr>
          <p:cNvPr id="170" name="テキスト ボックス 169">
            <a:extLst>
              <a:ext uri="{FF2B5EF4-FFF2-40B4-BE49-F238E27FC236}">
                <a16:creationId xmlns:a16="http://schemas.microsoft.com/office/drawing/2014/main" id="{8AAE8F98-1B74-4E18-AC6D-F6BF1AA14DBA}"/>
              </a:ext>
            </a:extLst>
          </p:cNvPr>
          <p:cNvSpPr txBox="1"/>
          <p:nvPr/>
        </p:nvSpPr>
        <p:spPr>
          <a:xfrm>
            <a:off x="878792" y="363510"/>
            <a:ext cx="2021707" cy="1077218"/>
          </a:xfrm>
          <a:prstGeom prst="rect">
            <a:avLst/>
          </a:prstGeom>
          <a:noFill/>
        </p:spPr>
        <p:txBody>
          <a:bodyPr wrap="none" rtlCol="0">
            <a:spAutoFit/>
          </a:bodyPr>
          <a:lstStyle/>
          <a:p>
            <a:r>
              <a:rPr lang="en-US" altLang="ja-JP" sz="3200" dirty="0" err="1"/>
              <a:t>jalr</a:t>
            </a:r>
            <a:r>
              <a:rPr lang="ja-JP" altLang="en-US" sz="3200" dirty="0"/>
              <a:t>命令の</a:t>
            </a:r>
            <a:endParaRPr lang="en-US" altLang="ja-JP" sz="3200" dirty="0"/>
          </a:p>
          <a:p>
            <a:r>
              <a:rPr kumimoji="1" lang="en-US" altLang="ja-JP" sz="3200" dirty="0"/>
              <a:t>EXE</a:t>
            </a:r>
            <a:endParaRPr kumimoji="1" lang="ja-JP" altLang="en-US" sz="3200" dirty="0"/>
          </a:p>
        </p:txBody>
      </p:sp>
    </p:spTree>
    <p:extLst>
      <p:ext uri="{BB962C8B-B14F-4D97-AF65-F5344CB8AC3E}">
        <p14:creationId xmlns:p14="http://schemas.microsoft.com/office/powerpoint/2010/main" val="37527565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楕円 3">
            <a:extLst>
              <a:ext uri="{FF2B5EF4-FFF2-40B4-BE49-F238E27FC236}">
                <a16:creationId xmlns:a16="http://schemas.microsoft.com/office/drawing/2014/main" id="{7D472872-30EA-4BE7-94E5-2E9889EEA1A7}"/>
              </a:ext>
            </a:extLst>
          </p:cNvPr>
          <p:cNvSpPr/>
          <p:nvPr/>
        </p:nvSpPr>
        <p:spPr>
          <a:xfrm>
            <a:off x="4471035" y="411480"/>
            <a:ext cx="144018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FETCH</a:t>
            </a:r>
            <a:endParaRPr kumimoji="1" lang="ja-JP" altLang="en-US" dirty="0">
              <a:solidFill>
                <a:schemeClr val="tx1"/>
              </a:solidFill>
            </a:endParaRPr>
          </a:p>
        </p:txBody>
      </p:sp>
      <p:sp>
        <p:nvSpPr>
          <p:cNvPr id="5" name="楕円 4">
            <a:extLst>
              <a:ext uri="{FF2B5EF4-FFF2-40B4-BE49-F238E27FC236}">
                <a16:creationId xmlns:a16="http://schemas.microsoft.com/office/drawing/2014/main" id="{9AD4E3A0-3541-417D-AA89-3AAE46A3F042}"/>
              </a:ext>
            </a:extLst>
          </p:cNvPr>
          <p:cNvSpPr/>
          <p:nvPr/>
        </p:nvSpPr>
        <p:spPr>
          <a:xfrm>
            <a:off x="4392930" y="1920240"/>
            <a:ext cx="159639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DECODE</a:t>
            </a:r>
            <a:endParaRPr kumimoji="1" lang="ja-JP" altLang="en-US" dirty="0">
              <a:solidFill>
                <a:schemeClr val="tx1"/>
              </a:solidFill>
            </a:endParaRPr>
          </a:p>
        </p:txBody>
      </p:sp>
      <p:sp>
        <p:nvSpPr>
          <p:cNvPr id="6" name="楕円 5">
            <a:extLst>
              <a:ext uri="{FF2B5EF4-FFF2-40B4-BE49-F238E27FC236}">
                <a16:creationId xmlns:a16="http://schemas.microsoft.com/office/drawing/2014/main" id="{92B2E271-B0F4-44DA-AB61-B2A9986DABCF}"/>
              </a:ext>
            </a:extLst>
          </p:cNvPr>
          <p:cNvSpPr/>
          <p:nvPr/>
        </p:nvSpPr>
        <p:spPr>
          <a:xfrm>
            <a:off x="2979420" y="3592830"/>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MEMADR</a:t>
            </a:r>
            <a:endParaRPr kumimoji="1" lang="ja-JP" altLang="en-US" dirty="0">
              <a:solidFill>
                <a:schemeClr val="tx1"/>
              </a:solidFill>
            </a:endParaRPr>
          </a:p>
        </p:txBody>
      </p:sp>
      <p:sp>
        <p:nvSpPr>
          <p:cNvPr id="8" name="楕円 7">
            <a:extLst>
              <a:ext uri="{FF2B5EF4-FFF2-40B4-BE49-F238E27FC236}">
                <a16:creationId xmlns:a16="http://schemas.microsoft.com/office/drawing/2014/main" id="{5A9BC8E6-4055-4543-A350-0C98611D3D56}"/>
              </a:ext>
            </a:extLst>
          </p:cNvPr>
          <p:cNvSpPr/>
          <p:nvPr/>
        </p:nvSpPr>
        <p:spPr>
          <a:xfrm>
            <a:off x="4718891" y="3786314"/>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a:solidFill>
                  <a:schemeClr val="tx1"/>
                </a:solidFill>
              </a:rPr>
              <a:t>REG</a:t>
            </a:r>
            <a:endParaRPr kumimoji="1" lang="ja-JP" altLang="en-US" dirty="0">
              <a:solidFill>
                <a:schemeClr val="tx1"/>
              </a:solidFill>
            </a:endParaRPr>
          </a:p>
        </p:txBody>
      </p:sp>
      <p:sp>
        <p:nvSpPr>
          <p:cNvPr id="12" name="楕円 11">
            <a:extLst>
              <a:ext uri="{FF2B5EF4-FFF2-40B4-BE49-F238E27FC236}">
                <a16:creationId xmlns:a16="http://schemas.microsoft.com/office/drawing/2014/main" id="{967EA1D1-EAAD-49B5-88AB-9D993A555648}"/>
              </a:ext>
            </a:extLst>
          </p:cNvPr>
          <p:cNvSpPr/>
          <p:nvPr/>
        </p:nvSpPr>
        <p:spPr>
          <a:xfrm>
            <a:off x="1657700" y="5353878"/>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LOAD</a:t>
            </a:r>
            <a:endParaRPr kumimoji="1" lang="ja-JP" altLang="en-US" dirty="0">
              <a:solidFill>
                <a:schemeClr val="tx1"/>
              </a:solidFill>
            </a:endParaRPr>
          </a:p>
        </p:txBody>
      </p:sp>
      <p:cxnSp>
        <p:nvCxnSpPr>
          <p:cNvPr id="14" name="直線矢印コネクタ 13">
            <a:extLst>
              <a:ext uri="{FF2B5EF4-FFF2-40B4-BE49-F238E27FC236}">
                <a16:creationId xmlns:a16="http://schemas.microsoft.com/office/drawing/2014/main" id="{CE9BE25F-5230-484B-A1B3-147A68B1F79D}"/>
              </a:ext>
            </a:extLst>
          </p:cNvPr>
          <p:cNvCxnSpPr>
            <a:stCxn id="4" idx="4"/>
            <a:endCxn id="5" idx="0"/>
          </p:cNvCxnSpPr>
          <p:nvPr/>
        </p:nvCxnSpPr>
        <p:spPr>
          <a:xfrm>
            <a:off x="5191125" y="1394460"/>
            <a:ext cx="0" cy="5257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D6E7BC40-5DE3-4B3D-A02E-B252D57171B1}"/>
              </a:ext>
            </a:extLst>
          </p:cNvPr>
          <p:cNvCxnSpPr>
            <a:stCxn id="5" idx="3"/>
            <a:endCxn id="6" idx="7"/>
          </p:cNvCxnSpPr>
          <p:nvPr/>
        </p:nvCxnSpPr>
        <p:spPr>
          <a:xfrm flipH="1">
            <a:off x="3990804" y="2759266"/>
            <a:ext cx="635912" cy="9775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80FFC4C5-9F26-4ED3-87FE-B99939289895}"/>
              </a:ext>
            </a:extLst>
          </p:cNvPr>
          <p:cNvCxnSpPr>
            <a:stCxn id="6" idx="4"/>
            <a:endCxn id="12" idx="0"/>
          </p:cNvCxnSpPr>
          <p:nvPr/>
        </p:nvCxnSpPr>
        <p:spPr>
          <a:xfrm flipH="1">
            <a:off x="2250155" y="4575810"/>
            <a:ext cx="1321720" cy="7780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4D0E694D-AC1F-4D9A-AA66-250A14F82140}"/>
              </a:ext>
            </a:extLst>
          </p:cNvPr>
          <p:cNvCxnSpPr>
            <a:cxnSpLocks/>
          </p:cNvCxnSpPr>
          <p:nvPr/>
        </p:nvCxnSpPr>
        <p:spPr>
          <a:xfrm flipV="1">
            <a:off x="940741" y="2903220"/>
            <a:ext cx="1159570" cy="37232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2597FA63-F44A-4DE6-9155-DD1DF732CFCD}"/>
              </a:ext>
            </a:extLst>
          </p:cNvPr>
          <p:cNvCxnSpPr>
            <a:endCxn id="4" idx="3"/>
          </p:cNvCxnSpPr>
          <p:nvPr/>
        </p:nvCxnSpPr>
        <p:spPr>
          <a:xfrm flipV="1">
            <a:off x="2125980" y="1250506"/>
            <a:ext cx="2555964" cy="16527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9466D30D-13E1-4CD7-A730-7C54E2C6503E}"/>
              </a:ext>
            </a:extLst>
          </p:cNvPr>
          <p:cNvCxnSpPr>
            <a:cxnSpLocks/>
            <a:stCxn id="5" idx="4"/>
            <a:endCxn id="8" idx="0"/>
          </p:cNvCxnSpPr>
          <p:nvPr/>
        </p:nvCxnSpPr>
        <p:spPr>
          <a:xfrm>
            <a:off x="5191125" y="2903220"/>
            <a:ext cx="120221" cy="8830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983473A2-E6CB-4050-8CC4-AB4DC78613B5}"/>
              </a:ext>
            </a:extLst>
          </p:cNvPr>
          <p:cNvSpPr txBox="1"/>
          <p:nvPr/>
        </p:nvSpPr>
        <p:spPr>
          <a:xfrm>
            <a:off x="6262172" y="267526"/>
            <a:ext cx="3863558" cy="584775"/>
          </a:xfrm>
          <a:prstGeom prst="rect">
            <a:avLst/>
          </a:prstGeom>
          <a:noFill/>
        </p:spPr>
        <p:txBody>
          <a:bodyPr wrap="none" rtlCol="0">
            <a:spAutoFit/>
          </a:bodyPr>
          <a:lstStyle/>
          <a:p>
            <a:r>
              <a:rPr lang="en-US" altLang="ja-JP" sz="3200" dirty="0"/>
              <a:t>Moore</a:t>
            </a:r>
            <a:r>
              <a:rPr lang="ja-JP" altLang="en-US" sz="3200" dirty="0"/>
              <a:t>型の状態遷移</a:t>
            </a:r>
            <a:endParaRPr kumimoji="1" lang="ja-JP" altLang="en-US" sz="3200" dirty="0"/>
          </a:p>
        </p:txBody>
      </p:sp>
      <p:sp>
        <p:nvSpPr>
          <p:cNvPr id="15" name="楕円 14">
            <a:extLst>
              <a:ext uri="{FF2B5EF4-FFF2-40B4-BE49-F238E27FC236}">
                <a16:creationId xmlns:a16="http://schemas.microsoft.com/office/drawing/2014/main" id="{865C52EF-5C82-4B75-80A0-539783D46A25}"/>
              </a:ext>
            </a:extLst>
          </p:cNvPr>
          <p:cNvSpPr/>
          <p:nvPr/>
        </p:nvSpPr>
        <p:spPr>
          <a:xfrm>
            <a:off x="2979420" y="5265420"/>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STORE</a:t>
            </a:r>
            <a:endParaRPr kumimoji="1" lang="ja-JP" altLang="en-US" dirty="0">
              <a:solidFill>
                <a:schemeClr val="tx1"/>
              </a:solidFill>
            </a:endParaRPr>
          </a:p>
        </p:txBody>
      </p:sp>
      <p:sp>
        <p:nvSpPr>
          <p:cNvPr id="17" name="楕円 16">
            <a:extLst>
              <a:ext uri="{FF2B5EF4-FFF2-40B4-BE49-F238E27FC236}">
                <a16:creationId xmlns:a16="http://schemas.microsoft.com/office/drawing/2014/main" id="{D72D5012-CF12-4045-BEAA-07AFA5B1B125}"/>
              </a:ext>
            </a:extLst>
          </p:cNvPr>
          <p:cNvSpPr/>
          <p:nvPr/>
        </p:nvSpPr>
        <p:spPr>
          <a:xfrm>
            <a:off x="5962516" y="3786314"/>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IMM</a:t>
            </a:r>
            <a:endParaRPr kumimoji="1" lang="ja-JP" altLang="en-US" dirty="0">
              <a:solidFill>
                <a:schemeClr val="tx1"/>
              </a:solidFill>
            </a:endParaRPr>
          </a:p>
        </p:txBody>
      </p:sp>
      <p:sp>
        <p:nvSpPr>
          <p:cNvPr id="23" name="楕円 22">
            <a:extLst>
              <a:ext uri="{FF2B5EF4-FFF2-40B4-BE49-F238E27FC236}">
                <a16:creationId xmlns:a16="http://schemas.microsoft.com/office/drawing/2014/main" id="{B957671D-7E2A-47E0-9678-1E2835F4DF40}"/>
              </a:ext>
            </a:extLst>
          </p:cNvPr>
          <p:cNvSpPr/>
          <p:nvPr/>
        </p:nvSpPr>
        <p:spPr>
          <a:xfrm>
            <a:off x="9704749" y="3786314"/>
            <a:ext cx="1184910" cy="1021906"/>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JAL</a:t>
            </a:r>
            <a:endParaRPr kumimoji="1" lang="ja-JP" altLang="en-US" dirty="0">
              <a:solidFill>
                <a:schemeClr val="tx1"/>
              </a:solidFill>
            </a:endParaRPr>
          </a:p>
        </p:txBody>
      </p:sp>
      <p:sp>
        <p:nvSpPr>
          <p:cNvPr id="25" name="楕円 24">
            <a:extLst>
              <a:ext uri="{FF2B5EF4-FFF2-40B4-BE49-F238E27FC236}">
                <a16:creationId xmlns:a16="http://schemas.microsoft.com/office/drawing/2014/main" id="{0747DA83-9959-4C09-A230-388FD0C21F6B}"/>
              </a:ext>
            </a:extLst>
          </p:cNvPr>
          <p:cNvSpPr/>
          <p:nvPr/>
        </p:nvSpPr>
        <p:spPr>
          <a:xfrm>
            <a:off x="10889659" y="3824414"/>
            <a:ext cx="1184910" cy="1021906"/>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JALR</a:t>
            </a:r>
            <a:endParaRPr kumimoji="1" lang="ja-JP" altLang="en-US" dirty="0">
              <a:solidFill>
                <a:schemeClr val="tx1"/>
              </a:solidFill>
            </a:endParaRPr>
          </a:p>
        </p:txBody>
      </p:sp>
      <p:cxnSp>
        <p:nvCxnSpPr>
          <p:cNvPr id="28" name="直線矢印コネクタ 27">
            <a:extLst>
              <a:ext uri="{FF2B5EF4-FFF2-40B4-BE49-F238E27FC236}">
                <a16:creationId xmlns:a16="http://schemas.microsoft.com/office/drawing/2014/main" id="{32E5B558-D0B9-4838-B322-A5FF2AA8092C}"/>
              </a:ext>
            </a:extLst>
          </p:cNvPr>
          <p:cNvCxnSpPr>
            <a:cxnSpLocks/>
            <a:endCxn id="17" idx="0"/>
          </p:cNvCxnSpPr>
          <p:nvPr/>
        </p:nvCxnSpPr>
        <p:spPr>
          <a:xfrm>
            <a:off x="5905378" y="2653412"/>
            <a:ext cx="649593" cy="113290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a:extLst>
              <a:ext uri="{FF2B5EF4-FFF2-40B4-BE49-F238E27FC236}">
                <a16:creationId xmlns:a16="http://schemas.microsoft.com/office/drawing/2014/main" id="{662F8425-953F-4585-A492-6C38F3BCB018}"/>
              </a:ext>
            </a:extLst>
          </p:cNvPr>
          <p:cNvCxnSpPr>
            <a:cxnSpLocks/>
          </p:cNvCxnSpPr>
          <p:nvPr/>
        </p:nvCxnSpPr>
        <p:spPr>
          <a:xfrm>
            <a:off x="5962516" y="2226885"/>
            <a:ext cx="4210184" cy="15594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a:extLst>
              <a:ext uri="{FF2B5EF4-FFF2-40B4-BE49-F238E27FC236}">
                <a16:creationId xmlns:a16="http://schemas.microsoft.com/office/drawing/2014/main" id="{7CA6A158-A545-4E3D-89C3-11DD17716F78}"/>
              </a:ext>
            </a:extLst>
          </p:cNvPr>
          <p:cNvCxnSpPr>
            <a:cxnSpLocks/>
            <a:stCxn id="5" idx="7"/>
            <a:endCxn id="25" idx="0"/>
          </p:cNvCxnSpPr>
          <p:nvPr/>
        </p:nvCxnSpPr>
        <p:spPr>
          <a:xfrm>
            <a:off x="5755534" y="2064194"/>
            <a:ext cx="5726580" cy="176022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直線矢印コネクタ 53">
            <a:extLst>
              <a:ext uri="{FF2B5EF4-FFF2-40B4-BE49-F238E27FC236}">
                <a16:creationId xmlns:a16="http://schemas.microsoft.com/office/drawing/2014/main" id="{70B8961F-F047-4268-99EF-DD44D9BDED2D}"/>
              </a:ext>
            </a:extLst>
          </p:cNvPr>
          <p:cNvCxnSpPr>
            <a:cxnSpLocks/>
          </p:cNvCxnSpPr>
          <p:nvPr/>
        </p:nvCxnSpPr>
        <p:spPr>
          <a:xfrm flipH="1">
            <a:off x="5310058" y="4739642"/>
            <a:ext cx="28906" cy="192575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6" name="直線矢印コネクタ 55">
            <a:extLst>
              <a:ext uri="{FF2B5EF4-FFF2-40B4-BE49-F238E27FC236}">
                <a16:creationId xmlns:a16="http://schemas.microsoft.com/office/drawing/2014/main" id="{9CA066B3-71B8-42B4-B422-319C92A4DA6B}"/>
              </a:ext>
            </a:extLst>
          </p:cNvPr>
          <p:cNvCxnSpPr>
            <a:cxnSpLocks/>
          </p:cNvCxnSpPr>
          <p:nvPr/>
        </p:nvCxnSpPr>
        <p:spPr>
          <a:xfrm flipH="1">
            <a:off x="6588715" y="4756166"/>
            <a:ext cx="1" cy="190922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直線矢印コネクタ 58">
            <a:extLst>
              <a:ext uri="{FF2B5EF4-FFF2-40B4-BE49-F238E27FC236}">
                <a16:creationId xmlns:a16="http://schemas.microsoft.com/office/drawing/2014/main" id="{FFC49D35-4CB9-48C4-9F78-4BD37EF8C1F1}"/>
              </a:ext>
            </a:extLst>
          </p:cNvPr>
          <p:cNvCxnSpPr>
            <a:cxnSpLocks/>
          </p:cNvCxnSpPr>
          <p:nvPr/>
        </p:nvCxnSpPr>
        <p:spPr>
          <a:xfrm flipH="1">
            <a:off x="10367952" y="4872950"/>
            <a:ext cx="1" cy="179244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直線矢印コネクタ 59">
            <a:extLst>
              <a:ext uri="{FF2B5EF4-FFF2-40B4-BE49-F238E27FC236}">
                <a16:creationId xmlns:a16="http://schemas.microsoft.com/office/drawing/2014/main" id="{50E70CC8-1D65-468F-907F-05AFE483A33C}"/>
              </a:ext>
            </a:extLst>
          </p:cNvPr>
          <p:cNvCxnSpPr>
            <a:cxnSpLocks/>
          </p:cNvCxnSpPr>
          <p:nvPr/>
        </p:nvCxnSpPr>
        <p:spPr>
          <a:xfrm flipH="1">
            <a:off x="11627698" y="4911878"/>
            <a:ext cx="1" cy="179244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直線矢印コネクタ 60">
            <a:extLst>
              <a:ext uri="{FF2B5EF4-FFF2-40B4-BE49-F238E27FC236}">
                <a16:creationId xmlns:a16="http://schemas.microsoft.com/office/drawing/2014/main" id="{3C90CE94-BD2D-485D-8D49-ABC3E09CA479}"/>
              </a:ext>
            </a:extLst>
          </p:cNvPr>
          <p:cNvCxnSpPr>
            <a:cxnSpLocks/>
          </p:cNvCxnSpPr>
          <p:nvPr/>
        </p:nvCxnSpPr>
        <p:spPr>
          <a:xfrm>
            <a:off x="3599698" y="6229308"/>
            <a:ext cx="0" cy="43608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直線矢印コネクタ 63">
            <a:extLst>
              <a:ext uri="{FF2B5EF4-FFF2-40B4-BE49-F238E27FC236}">
                <a16:creationId xmlns:a16="http://schemas.microsoft.com/office/drawing/2014/main" id="{1CD34140-6906-4DBC-BB28-A1EA7058E8B8}"/>
              </a:ext>
            </a:extLst>
          </p:cNvPr>
          <p:cNvCxnSpPr>
            <a:cxnSpLocks/>
          </p:cNvCxnSpPr>
          <p:nvPr/>
        </p:nvCxnSpPr>
        <p:spPr>
          <a:xfrm>
            <a:off x="2250155" y="6355869"/>
            <a:ext cx="0" cy="3095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 name="直線コネクタ 67">
            <a:extLst>
              <a:ext uri="{FF2B5EF4-FFF2-40B4-BE49-F238E27FC236}">
                <a16:creationId xmlns:a16="http://schemas.microsoft.com/office/drawing/2014/main" id="{C38831D3-6462-43E1-B183-DCDB002FA74F}"/>
              </a:ext>
            </a:extLst>
          </p:cNvPr>
          <p:cNvCxnSpPr/>
          <p:nvPr/>
        </p:nvCxnSpPr>
        <p:spPr>
          <a:xfrm flipH="1" flipV="1">
            <a:off x="880110" y="6665393"/>
            <a:ext cx="10747588" cy="389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直線矢印コネクタ 79">
            <a:extLst>
              <a:ext uri="{FF2B5EF4-FFF2-40B4-BE49-F238E27FC236}">
                <a16:creationId xmlns:a16="http://schemas.microsoft.com/office/drawing/2014/main" id="{8C8B76FD-A726-47CD-9F4E-FE8F4A9ACA23}"/>
              </a:ext>
            </a:extLst>
          </p:cNvPr>
          <p:cNvCxnSpPr>
            <a:cxnSpLocks/>
            <a:endCxn id="15" idx="0"/>
          </p:cNvCxnSpPr>
          <p:nvPr/>
        </p:nvCxnSpPr>
        <p:spPr>
          <a:xfrm flipH="1">
            <a:off x="3571875" y="4575810"/>
            <a:ext cx="171082" cy="68961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a:extLst>
              <a:ext uri="{FF2B5EF4-FFF2-40B4-BE49-F238E27FC236}">
                <a16:creationId xmlns:a16="http://schemas.microsoft.com/office/drawing/2014/main" id="{CBF4C9F8-6E58-46D3-A1FF-39400FF8CBD7}"/>
              </a:ext>
            </a:extLst>
          </p:cNvPr>
          <p:cNvCxnSpPr>
            <a:cxnSpLocks/>
          </p:cNvCxnSpPr>
          <p:nvPr/>
        </p:nvCxnSpPr>
        <p:spPr>
          <a:xfrm flipV="1">
            <a:off x="5486400" y="1323976"/>
            <a:ext cx="0" cy="5962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4" name="テキスト ボックス 33">
            <a:extLst>
              <a:ext uri="{FF2B5EF4-FFF2-40B4-BE49-F238E27FC236}">
                <a16:creationId xmlns:a16="http://schemas.microsoft.com/office/drawing/2014/main" id="{EA6FF910-AC5D-416A-B867-92969F21A554}"/>
              </a:ext>
            </a:extLst>
          </p:cNvPr>
          <p:cNvSpPr txBox="1"/>
          <p:nvPr/>
        </p:nvSpPr>
        <p:spPr>
          <a:xfrm>
            <a:off x="5503150" y="1707531"/>
            <a:ext cx="646331" cy="369332"/>
          </a:xfrm>
          <a:prstGeom prst="rect">
            <a:avLst/>
          </a:prstGeom>
          <a:noFill/>
        </p:spPr>
        <p:txBody>
          <a:bodyPr wrap="none" rtlCol="0">
            <a:spAutoFit/>
          </a:bodyPr>
          <a:lstStyle/>
          <a:p>
            <a:r>
              <a:rPr lang="ja-JP" altLang="en-US" dirty="0"/>
              <a:t>分岐</a:t>
            </a:r>
            <a:endParaRPr kumimoji="1" lang="ja-JP" altLang="en-US" dirty="0"/>
          </a:p>
        </p:txBody>
      </p:sp>
    </p:spTree>
    <p:extLst>
      <p:ext uri="{BB962C8B-B14F-4D97-AF65-F5344CB8AC3E}">
        <p14:creationId xmlns:p14="http://schemas.microsoft.com/office/powerpoint/2010/main" val="32792081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7" name="Rectangle 9"/>
          <p:cNvSpPr>
            <a:spLocks noChangeArrowheads="1"/>
          </p:cNvSpPr>
          <p:nvPr/>
        </p:nvSpPr>
        <p:spPr bwMode="auto">
          <a:xfrm>
            <a:off x="3794126" y="4076700"/>
            <a:ext cx="576263"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898" name="Text Box 10"/>
          <p:cNvSpPr txBox="1">
            <a:spLocks noChangeArrowheads="1"/>
          </p:cNvSpPr>
          <p:nvPr/>
        </p:nvSpPr>
        <p:spPr bwMode="auto">
          <a:xfrm>
            <a:off x="3722688" y="4292601"/>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37899" name="Text Box 11"/>
          <p:cNvSpPr txBox="1">
            <a:spLocks noChangeArrowheads="1"/>
          </p:cNvSpPr>
          <p:nvPr/>
        </p:nvSpPr>
        <p:spPr bwMode="auto">
          <a:xfrm>
            <a:off x="4079875" y="4076701"/>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37900" name="Line 12"/>
          <p:cNvSpPr>
            <a:spLocks noChangeShapeType="1"/>
          </p:cNvSpPr>
          <p:nvPr/>
        </p:nvSpPr>
        <p:spPr bwMode="auto">
          <a:xfrm>
            <a:off x="3649663" y="4508500"/>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01" name="Line 13"/>
          <p:cNvSpPr>
            <a:spLocks noChangeShapeType="1"/>
          </p:cNvSpPr>
          <p:nvPr/>
        </p:nvSpPr>
        <p:spPr bwMode="auto">
          <a:xfrm>
            <a:off x="4370389" y="4219575"/>
            <a:ext cx="573087"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02" name="Line 14"/>
          <p:cNvSpPr>
            <a:spLocks noChangeShapeType="1"/>
          </p:cNvSpPr>
          <p:nvPr/>
        </p:nvSpPr>
        <p:spPr bwMode="auto">
          <a:xfrm flipV="1">
            <a:off x="4010025" y="4724400"/>
            <a:ext cx="71438"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03" name="Line 15"/>
          <p:cNvSpPr>
            <a:spLocks noChangeShapeType="1"/>
          </p:cNvSpPr>
          <p:nvPr/>
        </p:nvSpPr>
        <p:spPr bwMode="auto">
          <a:xfrm>
            <a:off x="4081464" y="4724400"/>
            <a:ext cx="71437"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04" name="Rectangle 16"/>
          <p:cNvSpPr>
            <a:spLocks noChangeArrowheads="1"/>
          </p:cNvSpPr>
          <p:nvPr/>
        </p:nvSpPr>
        <p:spPr bwMode="auto">
          <a:xfrm>
            <a:off x="3792538" y="4941888"/>
            <a:ext cx="576262"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05" name="Text Box 17"/>
          <p:cNvSpPr txBox="1">
            <a:spLocks noChangeArrowheads="1"/>
          </p:cNvSpPr>
          <p:nvPr/>
        </p:nvSpPr>
        <p:spPr bwMode="auto">
          <a:xfrm>
            <a:off x="3721100" y="515778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37906" name="Text Box 18"/>
          <p:cNvSpPr txBox="1">
            <a:spLocks noChangeArrowheads="1"/>
          </p:cNvSpPr>
          <p:nvPr/>
        </p:nvSpPr>
        <p:spPr bwMode="auto">
          <a:xfrm>
            <a:off x="4078288" y="4941888"/>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37907" name="Line 19"/>
          <p:cNvSpPr>
            <a:spLocks noChangeShapeType="1"/>
          </p:cNvSpPr>
          <p:nvPr/>
        </p:nvSpPr>
        <p:spPr bwMode="auto">
          <a:xfrm>
            <a:off x="3648076" y="5373688"/>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08" name="Line 20"/>
          <p:cNvSpPr>
            <a:spLocks noChangeShapeType="1"/>
          </p:cNvSpPr>
          <p:nvPr/>
        </p:nvSpPr>
        <p:spPr bwMode="auto">
          <a:xfrm>
            <a:off x="4368801" y="5084763"/>
            <a:ext cx="5746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09" name="Line 21"/>
          <p:cNvSpPr>
            <a:spLocks noChangeShapeType="1"/>
          </p:cNvSpPr>
          <p:nvPr/>
        </p:nvSpPr>
        <p:spPr bwMode="auto">
          <a:xfrm flipV="1">
            <a:off x="4008439" y="5589588"/>
            <a:ext cx="71437"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10" name="Line 22"/>
          <p:cNvSpPr>
            <a:spLocks noChangeShapeType="1"/>
          </p:cNvSpPr>
          <p:nvPr/>
        </p:nvSpPr>
        <p:spPr bwMode="auto">
          <a:xfrm>
            <a:off x="4079875" y="5589588"/>
            <a:ext cx="71438"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11" name="Line 23"/>
          <p:cNvSpPr>
            <a:spLocks noChangeShapeType="1"/>
          </p:cNvSpPr>
          <p:nvPr/>
        </p:nvSpPr>
        <p:spPr bwMode="auto">
          <a:xfrm flipV="1">
            <a:off x="4079875" y="5805488"/>
            <a:ext cx="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12" name="Rectangle 24"/>
          <p:cNvSpPr>
            <a:spLocks noChangeArrowheads="1"/>
          </p:cNvSpPr>
          <p:nvPr/>
        </p:nvSpPr>
        <p:spPr bwMode="auto">
          <a:xfrm>
            <a:off x="4943475" y="963614"/>
            <a:ext cx="2160588" cy="4552949"/>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組み合わせ</a:t>
            </a:r>
          </a:p>
          <a:p>
            <a:pPr algn="ctr" eaLnBrk="1" hangingPunct="1"/>
            <a:r>
              <a:rPr lang="ja-JP" altLang="en-US"/>
              <a:t>回路</a:t>
            </a:r>
          </a:p>
        </p:txBody>
      </p:sp>
      <p:sp>
        <p:nvSpPr>
          <p:cNvPr id="37919" name="Line 31"/>
          <p:cNvSpPr>
            <a:spLocks noChangeShapeType="1"/>
          </p:cNvSpPr>
          <p:nvPr/>
        </p:nvSpPr>
        <p:spPr bwMode="auto">
          <a:xfrm>
            <a:off x="4367213" y="2565401"/>
            <a:ext cx="571500" cy="3175"/>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30" name="Line 42"/>
          <p:cNvSpPr>
            <a:spLocks noChangeShapeType="1"/>
          </p:cNvSpPr>
          <p:nvPr/>
        </p:nvSpPr>
        <p:spPr bwMode="auto">
          <a:xfrm>
            <a:off x="7104064" y="1111886"/>
            <a:ext cx="433387" cy="3175"/>
          </a:xfrm>
          <a:prstGeom prst="line">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34" name="Line 46"/>
          <p:cNvSpPr>
            <a:spLocks noChangeShapeType="1"/>
          </p:cNvSpPr>
          <p:nvPr/>
        </p:nvSpPr>
        <p:spPr bwMode="auto">
          <a:xfrm>
            <a:off x="7104063" y="5084763"/>
            <a:ext cx="647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35" name="Line 47"/>
          <p:cNvSpPr>
            <a:spLocks noChangeShapeType="1"/>
          </p:cNvSpPr>
          <p:nvPr/>
        </p:nvSpPr>
        <p:spPr bwMode="auto">
          <a:xfrm>
            <a:off x="7751763" y="5084764"/>
            <a:ext cx="0" cy="8651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36" name="Line 48"/>
          <p:cNvSpPr>
            <a:spLocks noChangeShapeType="1"/>
          </p:cNvSpPr>
          <p:nvPr/>
        </p:nvSpPr>
        <p:spPr bwMode="auto">
          <a:xfrm flipH="1">
            <a:off x="3648075" y="5949950"/>
            <a:ext cx="41036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37" name="Line 49"/>
          <p:cNvSpPr>
            <a:spLocks noChangeShapeType="1"/>
          </p:cNvSpPr>
          <p:nvPr/>
        </p:nvSpPr>
        <p:spPr bwMode="auto">
          <a:xfrm flipV="1">
            <a:off x="3648075" y="5373688"/>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38" name="Line 50"/>
          <p:cNvSpPr>
            <a:spLocks noChangeShapeType="1"/>
          </p:cNvSpPr>
          <p:nvPr/>
        </p:nvSpPr>
        <p:spPr bwMode="auto">
          <a:xfrm>
            <a:off x="7104064" y="4221163"/>
            <a:ext cx="720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39" name="Line 51"/>
          <p:cNvSpPr>
            <a:spLocks noChangeShapeType="1"/>
          </p:cNvSpPr>
          <p:nvPr/>
        </p:nvSpPr>
        <p:spPr bwMode="auto">
          <a:xfrm>
            <a:off x="7824788" y="4221164"/>
            <a:ext cx="0" cy="1800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40" name="Line 52"/>
          <p:cNvSpPr>
            <a:spLocks noChangeShapeType="1"/>
          </p:cNvSpPr>
          <p:nvPr/>
        </p:nvSpPr>
        <p:spPr bwMode="auto">
          <a:xfrm flipH="1" flipV="1">
            <a:off x="3503614" y="6021388"/>
            <a:ext cx="43211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41" name="Line 53"/>
          <p:cNvSpPr>
            <a:spLocks noChangeShapeType="1"/>
          </p:cNvSpPr>
          <p:nvPr/>
        </p:nvSpPr>
        <p:spPr bwMode="auto">
          <a:xfrm flipV="1">
            <a:off x="3503613" y="4508500"/>
            <a:ext cx="0" cy="15128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42" name="Line 54"/>
          <p:cNvSpPr>
            <a:spLocks noChangeShapeType="1"/>
          </p:cNvSpPr>
          <p:nvPr/>
        </p:nvSpPr>
        <p:spPr bwMode="auto">
          <a:xfrm flipV="1">
            <a:off x="3503613" y="4508500"/>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45" name="Text Box 57"/>
          <p:cNvSpPr txBox="1">
            <a:spLocks noChangeArrowheads="1"/>
          </p:cNvSpPr>
          <p:nvPr/>
        </p:nvSpPr>
        <p:spPr bwMode="auto">
          <a:xfrm>
            <a:off x="3420849" y="2381291"/>
            <a:ext cx="94128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dirty="0"/>
              <a:t>opcode</a:t>
            </a:r>
            <a:endParaRPr lang="ja-JP" altLang="en-US" dirty="0"/>
          </a:p>
        </p:txBody>
      </p:sp>
      <p:sp>
        <p:nvSpPr>
          <p:cNvPr id="37946" name="Text Box 58"/>
          <p:cNvSpPr txBox="1">
            <a:spLocks noChangeArrowheads="1"/>
          </p:cNvSpPr>
          <p:nvPr/>
        </p:nvSpPr>
        <p:spPr bwMode="auto">
          <a:xfrm>
            <a:off x="2264460" y="3406141"/>
            <a:ext cx="259170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t>状態レジスタ</a:t>
            </a:r>
            <a:endParaRPr lang="en-US" altLang="ja-JP" dirty="0"/>
          </a:p>
          <a:p>
            <a:pPr eaLnBrk="1" hangingPunct="1"/>
            <a:r>
              <a:rPr lang="ja-JP" altLang="en-US" dirty="0"/>
              <a:t>現在の状態</a:t>
            </a:r>
            <a:r>
              <a:rPr lang="en-US" altLang="ja-JP" dirty="0"/>
              <a:t>(5</a:t>
            </a:r>
            <a:r>
              <a:rPr lang="ja-JP" altLang="en-US" dirty="0"/>
              <a:t>状態）</a:t>
            </a:r>
          </a:p>
        </p:txBody>
      </p:sp>
      <p:sp>
        <p:nvSpPr>
          <p:cNvPr id="37947" name="Text Box 59"/>
          <p:cNvSpPr txBox="1">
            <a:spLocks noChangeArrowheads="1"/>
          </p:cNvSpPr>
          <p:nvPr/>
        </p:nvSpPr>
        <p:spPr bwMode="auto">
          <a:xfrm>
            <a:off x="7967663" y="4797426"/>
            <a:ext cx="1098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次の状態</a:t>
            </a:r>
          </a:p>
        </p:txBody>
      </p:sp>
      <p:sp>
        <p:nvSpPr>
          <p:cNvPr id="37949" name="Text Box 61"/>
          <p:cNvSpPr txBox="1">
            <a:spLocks noChangeArrowheads="1"/>
          </p:cNvSpPr>
          <p:nvPr/>
        </p:nvSpPr>
        <p:spPr bwMode="auto">
          <a:xfrm>
            <a:off x="3287713" y="44450"/>
            <a:ext cx="340990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3200" dirty="0"/>
              <a:t>制御回路のモデル</a:t>
            </a:r>
          </a:p>
        </p:txBody>
      </p:sp>
      <p:sp>
        <p:nvSpPr>
          <p:cNvPr id="37951" name="Text Box 63"/>
          <p:cNvSpPr txBox="1">
            <a:spLocks noChangeArrowheads="1"/>
          </p:cNvSpPr>
          <p:nvPr/>
        </p:nvSpPr>
        <p:spPr bwMode="auto">
          <a:xfrm>
            <a:off x="3556001" y="6242051"/>
            <a:ext cx="9175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クロック</a:t>
            </a:r>
          </a:p>
        </p:txBody>
      </p:sp>
      <p:sp>
        <p:nvSpPr>
          <p:cNvPr id="2" name="テキスト ボックス 1">
            <a:extLst>
              <a:ext uri="{FF2B5EF4-FFF2-40B4-BE49-F238E27FC236}">
                <a16:creationId xmlns:a16="http://schemas.microsoft.com/office/drawing/2014/main" id="{5A84C29D-9C5E-4B9D-B1F6-3D0D26AFEC0E}"/>
              </a:ext>
            </a:extLst>
          </p:cNvPr>
          <p:cNvSpPr txBox="1"/>
          <p:nvPr/>
        </p:nvSpPr>
        <p:spPr>
          <a:xfrm flipH="1">
            <a:off x="7627937" y="955556"/>
            <a:ext cx="555941" cy="369332"/>
          </a:xfrm>
          <a:prstGeom prst="rect">
            <a:avLst/>
          </a:prstGeom>
          <a:noFill/>
        </p:spPr>
        <p:txBody>
          <a:bodyPr wrap="square" rtlCol="0">
            <a:spAutoFit/>
          </a:bodyPr>
          <a:lstStyle/>
          <a:p>
            <a:r>
              <a:rPr kumimoji="1" lang="en-US" altLang="ja-JP" dirty="0"/>
              <a:t>if</a:t>
            </a:r>
            <a:endParaRPr kumimoji="1" lang="ja-JP" altLang="en-US" dirty="0"/>
          </a:p>
        </p:txBody>
      </p:sp>
      <p:sp>
        <p:nvSpPr>
          <p:cNvPr id="73" name="Line 42">
            <a:extLst>
              <a:ext uri="{FF2B5EF4-FFF2-40B4-BE49-F238E27FC236}">
                <a16:creationId xmlns:a16="http://schemas.microsoft.com/office/drawing/2014/main" id="{A0F54FB9-B33E-44EB-B14F-DDDA93085EE9}"/>
              </a:ext>
            </a:extLst>
          </p:cNvPr>
          <p:cNvSpPr>
            <a:spLocks noChangeShapeType="1"/>
          </p:cNvSpPr>
          <p:nvPr/>
        </p:nvSpPr>
        <p:spPr bwMode="auto">
          <a:xfrm>
            <a:off x="7104064" y="1424941"/>
            <a:ext cx="433387" cy="3175"/>
          </a:xfrm>
          <a:prstGeom prst="line">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4" name="テキスト ボックス 73">
            <a:extLst>
              <a:ext uri="{FF2B5EF4-FFF2-40B4-BE49-F238E27FC236}">
                <a16:creationId xmlns:a16="http://schemas.microsoft.com/office/drawing/2014/main" id="{D45935D8-9831-4481-A708-4997B03E6DF3}"/>
              </a:ext>
            </a:extLst>
          </p:cNvPr>
          <p:cNvSpPr txBox="1"/>
          <p:nvPr/>
        </p:nvSpPr>
        <p:spPr>
          <a:xfrm flipH="1">
            <a:off x="7627935" y="1248172"/>
            <a:ext cx="1325240" cy="369332"/>
          </a:xfrm>
          <a:prstGeom prst="rect">
            <a:avLst/>
          </a:prstGeom>
          <a:noFill/>
        </p:spPr>
        <p:txBody>
          <a:bodyPr wrap="square" rtlCol="0">
            <a:spAutoFit/>
          </a:bodyPr>
          <a:lstStyle/>
          <a:p>
            <a:r>
              <a:rPr lang="en-US" altLang="ja-JP" dirty="0" err="1"/>
              <a:t>srcasel</a:t>
            </a:r>
            <a:endParaRPr kumimoji="1" lang="ja-JP" altLang="en-US" dirty="0"/>
          </a:p>
        </p:txBody>
      </p:sp>
      <p:sp>
        <p:nvSpPr>
          <p:cNvPr id="75" name="Line 42">
            <a:extLst>
              <a:ext uri="{FF2B5EF4-FFF2-40B4-BE49-F238E27FC236}">
                <a16:creationId xmlns:a16="http://schemas.microsoft.com/office/drawing/2014/main" id="{CEE72D3E-CF77-4365-96F9-D310B2304A85}"/>
              </a:ext>
            </a:extLst>
          </p:cNvPr>
          <p:cNvSpPr>
            <a:spLocks noChangeShapeType="1"/>
          </p:cNvSpPr>
          <p:nvPr/>
        </p:nvSpPr>
        <p:spPr bwMode="auto">
          <a:xfrm>
            <a:off x="7109144" y="1747204"/>
            <a:ext cx="433387" cy="3175"/>
          </a:xfrm>
          <a:prstGeom prst="line">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6" name="テキスト ボックス 75">
            <a:extLst>
              <a:ext uri="{FF2B5EF4-FFF2-40B4-BE49-F238E27FC236}">
                <a16:creationId xmlns:a16="http://schemas.microsoft.com/office/drawing/2014/main" id="{C12350B7-4283-49DB-B2BB-7FAE27F4C751}"/>
              </a:ext>
            </a:extLst>
          </p:cNvPr>
          <p:cNvSpPr txBox="1"/>
          <p:nvPr/>
        </p:nvSpPr>
        <p:spPr>
          <a:xfrm flipH="1">
            <a:off x="7641590" y="1539202"/>
            <a:ext cx="1098541" cy="369332"/>
          </a:xfrm>
          <a:prstGeom prst="rect">
            <a:avLst/>
          </a:prstGeom>
          <a:noFill/>
        </p:spPr>
        <p:txBody>
          <a:bodyPr wrap="square" rtlCol="0">
            <a:spAutoFit/>
          </a:bodyPr>
          <a:lstStyle/>
          <a:p>
            <a:r>
              <a:rPr lang="en-US" altLang="ja-JP" dirty="0" err="1"/>
              <a:t>srcbsel</a:t>
            </a:r>
            <a:endParaRPr kumimoji="1" lang="ja-JP" altLang="en-US" dirty="0"/>
          </a:p>
        </p:txBody>
      </p:sp>
      <p:sp>
        <p:nvSpPr>
          <p:cNvPr id="78" name="Line 42">
            <a:extLst>
              <a:ext uri="{FF2B5EF4-FFF2-40B4-BE49-F238E27FC236}">
                <a16:creationId xmlns:a16="http://schemas.microsoft.com/office/drawing/2014/main" id="{6E50BE3A-6472-4468-93A6-1B0F5A55CA81}"/>
              </a:ext>
            </a:extLst>
          </p:cNvPr>
          <p:cNvSpPr>
            <a:spLocks noChangeShapeType="1"/>
          </p:cNvSpPr>
          <p:nvPr/>
        </p:nvSpPr>
        <p:spPr bwMode="auto">
          <a:xfrm>
            <a:off x="7104064" y="2037716"/>
            <a:ext cx="433387" cy="3175"/>
          </a:xfrm>
          <a:prstGeom prst="line">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9" name="Line 42">
            <a:extLst>
              <a:ext uri="{FF2B5EF4-FFF2-40B4-BE49-F238E27FC236}">
                <a16:creationId xmlns:a16="http://schemas.microsoft.com/office/drawing/2014/main" id="{894287F4-D8F7-49EE-9B53-DBB397BD5098}"/>
              </a:ext>
            </a:extLst>
          </p:cNvPr>
          <p:cNvSpPr>
            <a:spLocks noChangeShapeType="1"/>
          </p:cNvSpPr>
          <p:nvPr/>
        </p:nvSpPr>
        <p:spPr bwMode="auto">
          <a:xfrm>
            <a:off x="7098984" y="2328228"/>
            <a:ext cx="433387" cy="3175"/>
          </a:xfrm>
          <a:prstGeom prst="line">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0" name="Line 42">
            <a:extLst>
              <a:ext uri="{FF2B5EF4-FFF2-40B4-BE49-F238E27FC236}">
                <a16:creationId xmlns:a16="http://schemas.microsoft.com/office/drawing/2014/main" id="{F14A37A6-E41D-4BD6-810F-1FA2986A3AF0}"/>
              </a:ext>
            </a:extLst>
          </p:cNvPr>
          <p:cNvSpPr>
            <a:spLocks noChangeShapeType="1"/>
          </p:cNvSpPr>
          <p:nvPr/>
        </p:nvSpPr>
        <p:spPr bwMode="auto">
          <a:xfrm>
            <a:off x="7093904" y="2618740"/>
            <a:ext cx="433387" cy="3175"/>
          </a:xfrm>
          <a:prstGeom prst="line">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1" name="テキスト ボックス 80">
            <a:extLst>
              <a:ext uri="{FF2B5EF4-FFF2-40B4-BE49-F238E27FC236}">
                <a16:creationId xmlns:a16="http://schemas.microsoft.com/office/drawing/2014/main" id="{2057214E-AFB8-4A8B-8B04-EED7400A54FE}"/>
              </a:ext>
            </a:extLst>
          </p:cNvPr>
          <p:cNvSpPr txBox="1"/>
          <p:nvPr/>
        </p:nvSpPr>
        <p:spPr>
          <a:xfrm flipH="1">
            <a:off x="7624919" y="1844953"/>
            <a:ext cx="807401" cy="369332"/>
          </a:xfrm>
          <a:prstGeom prst="rect">
            <a:avLst/>
          </a:prstGeom>
          <a:noFill/>
        </p:spPr>
        <p:txBody>
          <a:bodyPr wrap="square" rtlCol="0">
            <a:spAutoFit/>
          </a:bodyPr>
          <a:lstStyle/>
          <a:p>
            <a:r>
              <a:rPr kumimoji="1" lang="en-US" altLang="ja-JP" dirty="0"/>
              <a:t>com</a:t>
            </a:r>
            <a:endParaRPr kumimoji="1" lang="ja-JP" altLang="en-US" dirty="0"/>
          </a:p>
        </p:txBody>
      </p:sp>
      <p:sp>
        <p:nvSpPr>
          <p:cNvPr id="82" name="テキスト ボックス 81">
            <a:extLst>
              <a:ext uri="{FF2B5EF4-FFF2-40B4-BE49-F238E27FC236}">
                <a16:creationId xmlns:a16="http://schemas.microsoft.com/office/drawing/2014/main" id="{4C73AB59-AA55-4C0B-AC18-67B0B513B4B3}"/>
              </a:ext>
            </a:extLst>
          </p:cNvPr>
          <p:cNvSpPr txBox="1"/>
          <p:nvPr/>
        </p:nvSpPr>
        <p:spPr>
          <a:xfrm flipH="1">
            <a:off x="7628248" y="2135268"/>
            <a:ext cx="1098543" cy="369332"/>
          </a:xfrm>
          <a:prstGeom prst="rect">
            <a:avLst/>
          </a:prstGeom>
          <a:noFill/>
        </p:spPr>
        <p:txBody>
          <a:bodyPr wrap="square" rtlCol="0">
            <a:spAutoFit/>
          </a:bodyPr>
          <a:lstStyle/>
          <a:p>
            <a:r>
              <a:rPr lang="en-US" altLang="ja-JP" dirty="0" err="1"/>
              <a:t>resultsel</a:t>
            </a:r>
            <a:endParaRPr kumimoji="1" lang="ja-JP" altLang="en-US" dirty="0"/>
          </a:p>
        </p:txBody>
      </p:sp>
      <p:sp>
        <p:nvSpPr>
          <p:cNvPr id="83" name="テキスト ボックス 82">
            <a:extLst>
              <a:ext uri="{FF2B5EF4-FFF2-40B4-BE49-F238E27FC236}">
                <a16:creationId xmlns:a16="http://schemas.microsoft.com/office/drawing/2014/main" id="{90839F07-C20F-4EFD-9003-649BAE934C26}"/>
              </a:ext>
            </a:extLst>
          </p:cNvPr>
          <p:cNvSpPr txBox="1"/>
          <p:nvPr/>
        </p:nvSpPr>
        <p:spPr>
          <a:xfrm flipH="1">
            <a:off x="7641590" y="2471582"/>
            <a:ext cx="1098543" cy="369332"/>
          </a:xfrm>
          <a:prstGeom prst="rect">
            <a:avLst/>
          </a:prstGeom>
          <a:noFill/>
        </p:spPr>
        <p:txBody>
          <a:bodyPr wrap="square" rtlCol="0">
            <a:spAutoFit/>
          </a:bodyPr>
          <a:lstStyle/>
          <a:p>
            <a:r>
              <a:rPr kumimoji="1" lang="en-US" altLang="ja-JP" dirty="0" err="1"/>
              <a:t>pcwe</a:t>
            </a:r>
            <a:endParaRPr kumimoji="1" lang="ja-JP" altLang="en-US" dirty="0"/>
          </a:p>
        </p:txBody>
      </p:sp>
      <p:sp>
        <p:nvSpPr>
          <p:cNvPr id="84" name="Line 42">
            <a:extLst>
              <a:ext uri="{FF2B5EF4-FFF2-40B4-BE49-F238E27FC236}">
                <a16:creationId xmlns:a16="http://schemas.microsoft.com/office/drawing/2014/main" id="{47BC3A5D-CBCB-49B5-8924-75F659F37493}"/>
              </a:ext>
            </a:extLst>
          </p:cNvPr>
          <p:cNvSpPr>
            <a:spLocks noChangeShapeType="1"/>
          </p:cNvSpPr>
          <p:nvPr/>
        </p:nvSpPr>
        <p:spPr bwMode="auto">
          <a:xfrm>
            <a:off x="7104064" y="2920362"/>
            <a:ext cx="433387" cy="3175"/>
          </a:xfrm>
          <a:prstGeom prst="line">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5" name="テキスト ボックス 84">
            <a:extLst>
              <a:ext uri="{FF2B5EF4-FFF2-40B4-BE49-F238E27FC236}">
                <a16:creationId xmlns:a16="http://schemas.microsoft.com/office/drawing/2014/main" id="{D27E1EA1-50B2-4756-AB25-D9924E52D945}"/>
              </a:ext>
            </a:extLst>
          </p:cNvPr>
          <p:cNvSpPr txBox="1"/>
          <p:nvPr/>
        </p:nvSpPr>
        <p:spPr>
          <a:xfrm flipH="1">
            <a:off x="7651750" y="2773204"/>
            <a:ext cx="1098543" cy="369332"/>
          </a:xfrm>
          <a:prstGeom prst="rect">
            <a:avLst/>
          </a:prstGeom>
          <a:noFill/>
        </p:spPr>
        <p:txBody>
          <a:bodyPr wrap="square" rtlCol="0">
            <a:spAutoFit/>
          </a:bodyPr>
          <a:lstStyle/>
          <a:p>
            <a:r>
              <a:rPr lang="en-US" altLang="ja-JP" dirty="0" err="1"/>
              <a:t>reg</a:t>
            </a:r>
            <a:r>
              <a:rPr kumimoji="1" lang="en-US" altLang="ja-JP" dirty="0" err="1"/>
              <a:t>we</a:t>
            </a:r>
            <a:endParaRPr kumimoji="1" lang="ja-JP" altLang="en-US" dirty="0"/>
          </a:p>
        </p:txBody>
      </p:sp>
      <p:sp>
        <p:nvSpPr>
          <p:cNvPr id="86" name="Line 42">
            <a:extLst>
              <a:ext uri="{FF2B5EF4-FFF2-40B4-BE49-F238E27FC236}">
                <a16:creationId xmlns:a16="http://schemas.microsoft.com/office/drawing/2014/main" id="{B6F2F433-AB03-4AC7-95F5-5C207EBF94D0}"/>
              </a:ext>
            </a:extLst>
          </p:cNvPr>
          <p:cNvSpPr>
            <a:spLocks noChangeShapeType="1"/>
          </p:cNvSpPr>
          <p:nvPr/>
        </p:nvSpPr>
        <p:spPr bwMode="auto">
          <a:xfrm>
            <a:off x="7114224" y="3221984"/>
            <a:ext cx="433387" cy="3175"/>
          </a:xfrm>
          <a:prstGeom prst="line">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7" name="テキスト ボックス 86">
            <a:extLst>
              <a:ext uri="{FF2B5EF4-FFF2-40B4-BE49-F238E27FC236}">
                <a16:creationId xmlns:a16="http://schemas.microsoft.com/office/drawing/2014/main" id="{FBAD4492-7DD1-405D-91CA-B87E3E394806}"/>
              </a:ext>
            </a:extLst>
          </p:cNvPr>
          <p:cNvSpPr txBox="1"/>
          <p:nvPr/>
        </p:nvSpPr>
        <p:spPr>
          <a:xfrm flipH="1">
            <a:off x="7661910" y="3074826"/>
            <a:ext cx="1098543" cy="369332"/>
          </a:xfrm>
          <a:prstGeom prst="rect">
            <a:avLst/>
          </a:prstGeom>
          <a:noFill/>
        </p:spPr>
        <p:txBody>
          <a:bodyPr wrap="square" rtlCol="0">
            <a:spAutoFit/>
          </a:bodyPr>
          <a:lstStyle/>
          <a:p>
            <a:r>
              <a:rPr lang="en-US" altLang="ja-JP" dirty="0" err="1"/>
              <a:t>if</a:t>
            </a:r>
            <a:r>
              <a:rPr kumimoji="1" lang="en-US" altLang="ja-JP" dirty="0" err="1"/>
              <a:t>we</a:t>
            </a:r>
            <a:endParaRPr kumimoji="1" lang="ja-JP" altLang="en-US" dirty="0"/>
          </a:p>
        </p:txBody>
      </p:sp>
      <p:sp>
        <p:nvSpPr>
          <p:cNvPr id="88" name="Line 42">
            <a:extLst>
              <a:ext uri="{FF2B5EF4-FFF2-40B4-BE49-F238E27FC236}">
                <a16:creationId xmlns:a16="http://schemas.microsoft.com/office/drawing/2014/main" id="{F8C1172C-25A6-4167-A7B5-7EF5D3785D63}"/>
              </a:ext>
            </a:extLst>
          </p:cNvPr>
          <p:cNvSpPr>
            <a:spLocks noChangeShapeType="1"/>
          </p:cNvSpPr>
          <p:nvPr/>
        </p:nvSpPr>
        <p:spPr bwMode="auto">
          <a:xfrm>
            <a:off x="7124384" y="3523606"/>
            <a:ext cx="433387" cy="3175"/>
          </a:xfrm>
          <a:prstGeom prst="line">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9" name="テキスト ボックス 88">
            <a:extLst>
              <a:ext uri="{FF2B5EF4-FFF2-40B4-BE49-F238E27FC236}">
                <a16:creationId xmlns:a16="http://schemas.microsoft.com/office/drawing/2014/main" id="{37729FEE-E770-4A8C-A1D8-7F7798A5C63D}"/>
              </a:ext>
            </a:extLst>
          </p:cNvPr>
          <p:cNvSpPr txBox="1"/>
          <p:nvPr/>
        </p:nvSpPr>
        <p:spPr>
          <a:xfrm flipH="1">
            <a:off x="7672069" y="3376448"/>
            <a:ext cx="1646225" cy="369332"/>
          </a:xfrm>
          <a:prstGeom prst="rect">
            <a:avLst/>
          </a:prstGeom>
          <a:noFill/>
        </p:spPr>
        <p:txBody>
          <a:bodyPr wrap="square" rtlCol="0">
            <a:spAutoFit/>
          </a:bodyPr>
          <a:lstStyle/>
          <a:p>
            <a:r>
              <a:rPr lang="en-US" altLang="ja-JP" dirty="0" err="1"/>
              <a:t>regalu</a:t>
            </a:r>
            <a:r>
              <a:rPr kumimoji="1" lang="en-US" altLang="ja-JP" dirty="0" err="1"/>
              <a:t>we</a:t>
            </a:r>
            <a:endParaRPr kumimoji="1" lang="ja-JP" altLang="en-US" dirty="0"/>
          </a:p>
        </p:txBody>
      </p:sp>
      <p:sp>
        <p:nvSpPr>
          <p:cNvPr id="90" name="Line 42">
            <a:extLst>
              <a:ext uri="{FF2B5EF4-FFF2-40B4-BE49-F238E27FC236}">
                <a16:creationId xmlns:a16="http://schemas.microsoft.com/office/drawing/2014/main" id="{D16B461B-1981-44A4-A23F-D78042219D5A}"/>
              </a:ext>
            </a:extLst>
          </p:cNvPr>
          <p:cNvSpPr>
            <a:spLocks noChangeShapeType="1"/>
          </p:cNvSpPr>
          <p:nvPr/>
        </p:nvSpPr>
        <p:spPr bwMode="auto">
          <a:xfrm>
            <a:off x="7134544" y="3825228"/>
            <a:ext cx="433387" cy="3175"/>
          </a:xfrm>
          <a:prstGeom prst="line">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1" name="テキスト ボックス 90">
            <a:extLst>
              <a:ext uri="{FF2B5EF4-FFF2-40B4-BE49-F238E27FC236}">
                <a16:creationId xmlns:a16="http://schemas.microsoft.com/office/drawing/2014/main" id="{93DE4709-EB29-434C-B569-286CBAC42857}"/>
              </a:ext>
            </a:extLst>
          </p:cNvPr>
          <p:cNvSpPr txBox="1"/>
          <p:nvPr/>
        </p:nvSpPr>
        <p:spPr>
          <a:xfrm flipH="1">
            <a:off x="7720317" y="3630653"/>
            <a:ext cx="1098543" cy="369332"/>
          </a:xfrm>
          <a:prstGeom prst="rect">
            <a:avLst/>
          </a:prstGeom>
          <a:noFill/>
        </p:spPr>
        <p:txBody>
          <a:bodyPr wrap="square" rtlCol="0">
            <a:spAutoFit/>
          </a:bodyPr>
          <a:lstStyle/>
          <a:p>
            <a:r>
              <a:rPr kumimoji="1" lang="en-US" altLang="ja-JP" dirty="0" err="1"/>
              <a:t>rwe</a:t>
            </a:r>
            <a:endParaRPr kumimoji="1" lang="ja-JP" altLang="en-US" dirty="0"/>
          </a:p>
        </p:txBody>
      </p:sp>
      <p:sp>
        <p:nvSpPr>
          <p:cNvPr id="92" name="Line 42">
            <a:extLst>
              <a:ext uri="{FF2B5EF4-FFF2-40B4-BE49-F238E27FC236}">
                <a16:creationId xmlns:a16="http://schemas.microsoft.com/office/drawing/2014/main" id="{C0534432-964A-4F12-A1AA-056E78D38F2E}"/>
              </a:ext>
            </a:extLst>
          </p:cNvPr>
          <p:cNvSpPr>
            <a:spLocks noChangeShapeType="1"/>
          </p:cNvSpPr>
          <p:nvPr/>
        </p:nvSpPr>
        <p:spPr bwMode="auto">
          <a:xfrm>
            <a:off x="7124384" y="4082248"/>
            <a:ext cx="433387" cy="3175"/>
          </a:xfrm>
          <a:prstGeom prst="line">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 name="テキスト ボックス 92">
            <a:extLst>
              <a:ext uri="{FF2B5EF4-FFF2-40B4-BE49-F238E27FC236}">
                <a16:creationId xmlns:a16="http://schemas.microsoft.com/office/drawing/2014/main" id="{B062D2A6-A0D5-4D49-AD11-05D790EA23AC}"/>
              </a:ext>
            </a:extLst>
          </p:cNvPr>
          <p:cNvSpPr txBox="1"/>
          <p:nvPr/>
        </p:nvSpPr>
        <p:spPr>
          <a:xfrm flipH="1">
            <a:off x="7748878" y="3886756"/>
            <a:ext cx="1098543" cy="369332"/>
          </a:xfrm>
          <a:prstGeom prst="rect">
            <a:avLst/>
          </a:prstGeom>
          <a:noFill/>
        </p:spPr>
        <p:txBody>
          <a:bodyPr wrap="square" rtlCol="0">
            <a:spAutoFit/>
          </a:bodyPr>
          <a:lstStyle/>
          <a:p>
            <a:r>
              <a:rPr kumimoji="1" lang="en-US" altLang="ja-JP" dirty="0"/>
              <a:t>we</a:t>
            </a:r>
            <a:endParaRPr kumimoji="1" lang="ja-JP" altLang="en-US" dirty="0"/>
          </a:p>
        </p:txBody>
      </p:sp>
    </p:spTree>
    <p:extLst>
      <p:ext uri="{BB962C8B-B14F-4D97-AF65-F5344CB8AC3E}">
        <p14:creationId xmlns:p14="http://schemas.microsoft.com/office/powerpoint/2010/main" val="10843863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状態遷移の</a:t>
            </a:r>
            <a:r>
              <a:rPr kumimoji="1" lang="en-US" altLang="ja-JP" dirty="0"/>
              <a:t>Verilog</a:t>
            </a:r>
            <a:r>
              <a:rPr kumimoji="1" lang="ja-JP" altLang="en-US" dirty="0"/>
              <a:t>記述</a:t>
            </a:r>
          </a:p>
        </p:txBody>
      </p:sp>
      <p:sp>
        <p:nvSpPr>
          <p:cNvPr id="3" name="コンテンツ プレースホルダー 2"/>
          <p:cNvSpPr>
            <a:spLocks noGrp="1"/>
          </p:cNvSpPr>
          <p:nvPr>
            <p:ph idx="1"/>
          </p:nvPr>
        </p:nvSpPr>
        <p:spPr>
          <a:xfrm>
            <a:off x="838200" y="1690688"/>
            <a:ext cx="10515600" cy="4351338"/>
          </a:xfrm>
        </p:spPr>
        <p:txBody>
          <a:bodyPr>
            <a:normAutofit lnSpcReduction="10000"/>
          </a:bodyPr>
          <a:lstStyle/>
          <a:p>
            <a:r>
              <a:rPr lang="en-US" altLang="ja-JP" dirty="0"/>
              <a:t>One hot counter</a:t>
            </a:r>
            <a:r>
              <a:rPr lang="ja-JP" altLang="en-US" dirty="0"/>
              <a:t>を用いる</a:t>
            </a:r>
            <a:endParaRPr lang="en-US" altLang="ja-JP" dirty="0"/>
          </a:p>
          <a:p>
            <a:pPr lvl="1"/>
            <a:r>
              <a:rPr kumimoji="1" lang="ja-JP" altLang="en-US" dirty="0"/>
              <a:t>状態に対応するビットを設ける</a:t>
            </a:r>
            <a:endParaRPr kumimoji="1" lang="en-US" altLang="ja-JP" dirty="0"/>
          </a:p>
          <a:p>
            <a:pPr marL="457200" lvl="1" indent="0">
              <a:buNone/>
            </a:pPr>
            <a:r>
              <a:rPr lang="ja-JP" altLang="en-US" dirty="0"/>
              <a:t>〇設計が簡単、状態遷移が</a:t>
            </a:r>
            <a:r>
              <a:rPr lang="en-US" altLang="ja-JP" dirty="0"/>
              <a:t>2</a:t>
            </a:r>
            <a:r>
              <a:rPr lang="ja-JP" altLang="en-US" dirty="0"/>
              <a:t>ビット変化で済む、状態の判別が高速</a:t>
            </a:r>
            <a:endParaRPr lang="en-US" altLang="ja-JP" dirty="0"/>
          </a:p>
          <a:p>
            <a:pPr marL="457200" lvl="1" indent="0">
              <a:buNone/>
            </a:pPr>
            <a:r>
              <a:rPr kumimoji="1" lang="en-US" altLang="ja-JP" dirty="0"/>
              <a:t>×</a:t>
            </a:r>
            <a:r>
              <a:rPr kumimoji="1" lang="ja-JP" altLang="en-US" dirty="0"/>
              <a:t>必要フリップフロップ数が多い→しかし最近は気にならない</a:t>
            </a:r>
            <a:endParaRPr kumimoji="1" lang="en-US" altLang="ja-JP" dirty="0"/>
          </a:p>
          <a:p>
            <a:r>
              <a:rPr lang="ja-JP" altLang="en-US" dirty="0"/>
              <a:t>ここでは</a:t>
            </a:r>
            <a:r>
              <a:rPr lang="en-US" altLang="ja-JP" dirty="0"/>
              <a:t>5</a:t>
            </a:r>
            <a:r>
              <a:rPr lang="ja-JP" altLang="en-US" dirty="0"/>
              <a:t>状態＝</a:t>
            </a:r>
            <a:r>
              <a:rPr lang="en-US" altLang="ja-JP" dirty="0"/>
              <a:t>5</a:t>
            </a:r>
            <a:r>
              <a:rPr lang="ja-JP" altLang="en-US" dirty="0"/>
              <a:t>ビット</a:t>
            </a:r>
            <a:endParaRPr lang="en-US" altLang="ja-JP" dirty="0"/>
          </a:p>
          <a:p>
            <a:pPr lvl="1"/>
            <a:r>
              <a:rPr lang="en-US" altLang="ja-JP" dirty="0"/>
              <a:t>FETCH:    5’b0_0001</a:t>
            </a:r>
          </a:p>
          <a:p>
            <a:pPr lvl="1"/>
            <a:r>
              <a:rPr kumimoji="1" lang="en-US" altLang="ja-JP" dirty="0"/>
              <a:t>DECODE: </a:t>
            </a:r>
            <a:r>
              <a:rPr lang="en-US" altLang="ja-JP" dirty="0"/>
              <a:t>5</a:t>
            </a:r>
            <a:r>
              <a:rPr kumimoji="1" lang="en-US" altLang="ja-JP" dirty="0"/>
              <a:t>’b</a:t>
            </a:r>
            <a:r>
              <a:rPr lang="en-US" altLang="ja-JP" dirty="0"/>
              <a:t>0_0010</a:t>
            </a:r>
          </a:p>
          <a:p>
            <a:pPr lvl="1"/>
            <a:r>
              <a:rPr lang="en-US" altLang="ja-JP" dirty="0"/>
              <a:t>MEMADR:5’b0_0100</a:t>
            </a:r>
          </a:p>
          <a:p>
            <a:pPr marL="457200" lvl="1" indent="0">
              <a:buNone/>
            </a:pPr>
            <a:r>
              <a:rPr lang="en-US" altLang="ja-JP" dirty="0"/>
              <a:t>…</a:t>
            </a:r>
          </a:p>
          <a:p>
            <a:r>
              <a:rPr lang="ja-JP" altLang="en-US" dirty="0"/>
              <a:t>レジスタ</a:t>
            </a:r>
            <a:r>
              <a:rPr lang="en-US" altLang="ja-JP" dirty="0"/>
              <a:t>stat</a:t>
            </a:r>
            <a:r>
              <a:rPr lang="ja-JP" altLang="en-US" dirty="0"/>
              <a:t>で状態を保持する</a:t>
            </a:r>
            <a:endParaRPr lang="en-US" altLang="ja-JP" dirty="0"/>
          </a:p>
          <a:p>
            <a:pPr lvl="1"/>
            <a:r>
              <a:rPr lang="en-US" altLang="ja-JP" dirty="0"/>
              <a:t>reg [4:0] stat;</a:t>
            </a:r>
          </a:p>
          <a:p>
            <a:pPr lvl="1"/>
            <a:endParaRPr kumimoji="1" lang="ja-JP" altLang="en-US" dirty="0"/>
          </a:p>
        </p:txBody>
      </p:sp>
    </p:spTree>
    <p:extLst>
      <p:ext uri="{BB962C8B-B14F-4D97-AF65-F5344CB8AC3E}">
        <p14:creationId xmlns:p14="http://schemas.microsoft.com/office/powerpoint/2010/main" val="17889852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状態遷移の</a:t>
            </a:r>
            <a:r>
              <a:rPr lang="en-US" altLang="ja-JP" dirty="0"/>
              <a:t>Verilog</a:t>
            </a:r>
            <a:r>
              <a:rPr lang="ja-JP" altLang="en-US" dirty="0" err="1"/>
              <a:t>での</a:t>
            </a:r>
            <a:r>
              <a:rPr lang="ja-JP" altLang="en-US" dirty="0"/>
              <a:t>記述</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kumimoji="1" lang="en-US" altLang="ja-JP" dirty="0"/>
              <a:t>always @(</a:t>
            </a:r>
            <a:r>
              <a:rPr kumimoji="1" lang="en-US" altLang="ja-JP" dirty="0" err="1"/>
              <a:t>posedge</a:t>
            </a:r>
            <a:r>
              <a:rPr kumimoji="1" lang="en-US" altLang="ja-JP" dirty="0"/>
              <a:t> </a:t>
            </a:r>
            <a:r>
              <a:rPr kumimoji="1" lang="en-US" altLang="ja-JP" dirty="0" err="1"/>
              <a:t>clk</a:t>
            </a:r>
            <a:r>
              <a:rPr kumimoji="1" lang="en-US" altLang="ja-JP" dirty="0"/>
              <a:t> or </a:t>
            </a:r>
            <a:r>
              <a:rPr kumimoji="1" lang="en-US" altLang="ja-JP" dirty="0" err="1"/>
              <a:t>negedge</a:t>
            </a:r>
            <a:r>
              <a:rPr kumimoji="1" lang="en-US" altLang="ja-JP" dirty="0"/>
              <a:t> </a:t>
            </a:r>
            <a:r>
              <a:rPr kumimoji="1" lang="en-US" altLang="ja-JP" dirty="0" err="1"/>
              <a:t>rst_n</a:t>
            </a:r>
            <a:r>
              <a:rPr kumimoji="1" lang="en-US" altLang="ja-JP" dirty="0"/>
              <a:t>) begin</a:t>
            </a:r>
          </a:p>
          <a:p>
            <a:pPr marL="457200" lvl="1" indent="0">
              <a:buNone/>
            </a:pPr>
            <a:r>
              <a:rPr lang="en-US" altLang="ja-JP" dirty="0"/>
              <a:t>if(!</a:t>
            </a:r>
            <a:r>
              <a:rPr lang="en-US" altLang="ja-JP" dirty="0" err="1"/>
              <a:t>rst_n</a:t>
            </a:r>
            <a:r>
              <a:rPr lang="en-US" altLang="ja-JP" dirty="0"/>
              <a:t>) stat &lt;= `FETCH;</a:t>
            </a:r>
          </a:p>
          <a:p>
            <a:pPr marL="457200" lvl="1" indent="0">
              <a:buNone/>
            </a:pPr>
            <a:r>
              <a:rPr kumimoji="1" lang="en-US" altLang="ja-JP" dirty="0"/>
              <a:t>else</a:t>
            </a:r>
          </a:p>
          <a:p>
            <a:pPr marL="914400" lvl="2" indent="0">
              <a:buNone/>
            </a:pPr>
            <a:r>
              <a:rPr lang="en-US" altLang="ja-JP" dirty="0"/>
              <a:t>case(stat)</a:t>
            </a:r>
          </a:p>
          <a:p>
            <a:pPr marL="914400" lvl="2" indent="0">
              <a:buNone/>
            </a:pPr>
            <a:r>
              <a:rPr lang="en-US" altLang="ja-JP" dirty="0"/>
              <a:t>  `FETCH: stat &lt;= `DECODE;</a:t>
            </a:r>
          </a:p>
          <a:p>
            <a:pPr marL="914400" lvl="2" indent="0">
              <a:buNone/>
            </a:pPr>
            <a:r>
              <a:rPr lang="en-US" altLang="ja-JP" dirty="0"/>
              <a:t>   `DECODE: if(</a:t>
            </a:r>
            <a:r>
              <a:rPr lang="en-US" altLang="ja-JP" dirty="0" err="1"/>
              <a:t>lw_op|st_op</a:t>
            </a:r>
            <a:r>
              <a:rPr lang="en-US" altLang="ja-JP" dirty="0"/>
              <a:t>) stat &lt;= `</a:t>
            </a:r>
            <a:r>
              <a:rPr lang="en-US" altLang="ja-JP" dirty="0" err="1"/>
              <a:t>MEMADR</a:t>
            </a:r>
            <a:r>
              <a:rPr lang="en-US" altLang="ja-JP" dirty="0"/>
              <a:t>;</a:t>
            </a:r>
          </a:p>
          <a:p>
            <a:pPr marL="2743200" lvl="6" indent="0">
              <a:buNone/>
            </a:pPr>
            <a:r>
              <a:rPr lang="en-US" altLang="ja-JP" dirty="0"/>
              <a:t>else stat&lt;=`EXE;</a:t>
            </a:r>
          </a:p>
          <a:p>
            <a:pPr marL="914400" lvl="2" indent="0">
              <a:buNone/>
            </a:pPr>
            <a:r>
              <a:rPr lang="ja-JP" altLang="en-US" dirty="0"/>
              <a:t>　</a:t>
            </a:r>
            <a:r>
              <a:rPr lang="en-US" altLang="ja-JP" dirty="0"/>
              <a:t>`MEMADR:  stat &lt;= `MEM;</a:t>
            </a:r>
          </a:p>
          <a:p>
            <a:pPr marL="914400" lvl="2" indent="0">
              <a:buNone/>
            </a:pPr>
            <a:r>
              <a:rPr lang="ja-JP" altLang="en-US" dirty="0"/>
              <a:t>　</a:t>
            </a:r>
            <a:r>
              <a:rPr lang="en-US" altLang="ja-JP" dirty="0"/>
              <a:t>`MEM: stat &lt;= `FETCH;</a:t>
            </a:r>
          </a:p>
          <a:p>
            <a:pPr marL="914400" lvl="2" indent="0">
              <a:buNone/>
            </a:pPr>
            <a:r>
              <a:rPr lang="en-US" altLang="ja-JP" dirty="0"/>
              <a:t>    `EXE: stat&lt;= `FETCH;</a:t>
            </a:r>
          </a:p>
          <a:p>
            <a:pPr marL="914400" lvl="2" indent="0">
              <a:buNone/>
            </a:pPr>
            <a:r>
              <a:rPr lang="en-US" altLang="ja-JP" dirty="0"/>
              <a:t>end</a:t>
            </a:r>
          </a:p>
        </p:txBody>
      </p:sp>
      <p:sp>
        <p:nvSpPr>
          <p:cNvPr id="4" name="角丸四角形吹き出し 3"/>
          <p:cNvSpPr/>
          <p:nvPr/>
        </p:nvSpPr>
        <p:spPr>
          <a:xfrm>
            <a:off x="7752060" y="2468703"/>
            <a:ext cx="3290455" cy="964276"/>
          </a:xfrm>
          <a:prstGeom prst="wedgeRoundRectCallou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case</a:t>
            </a:r>
            <a:r>
              <a:rPr lang="ja-JP" altLang="en-US" dirty="0"/>
              <a:t>文と</a:t>
            </a:r>
            <a:r>
              <a:rPr lang="en-US" altLang="ja-JP" dirty="0"/>
              <a:t>if else</a:t>
            </a:r>
            <a:r>
              <a:rPr lang="ja-JP" altLang="en-US" dirty="0"/>
              <a:t>を使って状態遷移図をそのまま記述</a:t>
            </a:r>
            <a:endParaRPr kumimoji="1" lang="ja-JP" altLang="en-US" dirty="0"/>
          </a:p>
        </p:txBody>
      </p:sp>
    </p:spTree>
    <p:extLst>
      <p:ext uri="{BB962C8B-B14F-4D97-AF65-F5344CB8AC3E}">
        <p14:creationId xmlns:p14="http://schemas.microsoft.com/office/powerpoint/2010/main" val="24732515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0FB5AF-2A55-4904-93E8-9A9DA54545B6}"/>
              </a:ext>
            </a:extLst>
          </p:cNvPr>
          <p:cNvSpPr>
            <a:spLocks noGrp="1"/>
          </p:cNvSpPr>
          <p:nvPr>
            <p:ph type="title"/>
          </p:nvPr>
        </p:nvSpPr>
        <p:spPr/>
        <p:txBody>
          <a:bodyPr/>
          <a:lstStyle/>
          <a:p>
            <a:r>
              <a:rPr kumimoji="1" lang="en-US" altLang="ja-JP" dirty="0"/>
              <a:t>case</a:t>
            </a:r>
            <a:r>
              <a:rPr kumimoji="1" lang="ja-JP" altLang="en-US" dirty="0"/>
              <a:t>文</a:t>
            </a:r>
          </a:p>
        </p:txBody>
      </p:sp>
      <p:sp>
        <p:nvSpPr>
          <p:cNvPr id="3" name="コンテンツ プレースホルダー 2">
            <a:extLst>
              <a:ext uri="{FF2B5EF4-FFF2-40B4-BE49-F238E27FC236}">
                <a16:creationId xmlns:a16="http://schemas.microsoft.com/office/drawing/2014/main" id="{B790C56C-F172-435C-91DB-518E76D2AE39}"/>
              </a:ext>
            </a:extLst>
          </p:cNvPr>
          <p:cNvSpPr>
            <a:spLocks noGrp="1"/>
          </p:cNvSpPr>
          <p:nvPr>
            <p:ph idx="1"/>
          </p:nvPr>
        </p:nvSpPr>
        <p:spPr>
          <a:xfrm>
            <a:off x="838200" y="1690688"/>
            <a:ext cx="10515600" cy="4486275"/>
          </a:xfrm>
        </p:spPr>
        <p:txBody>
          <a:bodyPr>
            <a:normAutofit fontScale="85000" lnSpcReduction="20000"/>
          </a:bodyPr>
          <a:lstStyle/>
          <a:p>
            <a:r>
              <a:rPr kumimoji="1" lang="en-US" altLang="ja-JP" dirty="0"/>
              <a:t>if else</a:t>
            </a:r>
            <a:r>
              <a:rPr kumimoji="1" lang="ja-JP" altLang="en-US" dirty="0"/>
              <a:t>同様、</a:t>
            </a:r>
            <a:r>
              <a:rPr kumimoji="1" lang="en-US" altLang="ja-JP" dirty="0"/>
              <a:t>always</a:t>
            </a:r>
            <a:r>
              <a:rPr kumimoji="1" lang="ja-JP" altLang="en-US" dirty="0"/>
              <a:t>文中のみで利用可能</a:t>
            </a:r>
            <a:endParaRPr kumimoji="1" lang="en-US" altLang="ja-JP" dirty="0"/>
          </a:p>
          <a:p>
            <a:pPr marL="0" indent="0">
              <a:buNone/>
            </a:pPr>
            <a:r>
              <a:rPr lang="en-US" altLang="ja-JP" dirty="0"/>
              <a:t>case (</a:t>
            </a:r>
            <a:r>
              <a:rPr lang="ja-JP" altLang="en-US" dirty="0"/>
              <a:t>信号線）</a:t>
            </a:r>
            <a:endParaRPr lang="en-US" altLang="ja-JP" dirty="0"/>
          </a:p>
          <a:p>
            <a:pPr marL="0" indent="0">
              <a:buNone/>
            </a:pPr>
            <a:r>
              <a:rPr kumimoji="1" lang="ja-JP" altLang="en-US" dirty="0"/>
              <a:t>　値１：文１</a:t>
            </a:r>
            <a:endParaRPr kumimoji="1" lang="en-US" altLang="ja-JP" dirty="0"/>
          </a:p>
          <a:p>
            <a:pPr marL="0" indent="0">
              <a:buNone/>
            </a:pPr>
            <a:r>
              <a:rPr lang="ja-JP" altLang="en-US" dirty="0"/>
              <a:t>　値２：文２</a:t>
            </a:r>
            <a:endParaRPr lang="en-US" altLang="ja-JP" dirty="0"/>
          </a:p>
          <a:p>
            <a:pPr marL="0" indent="0">
              <a:buNone/>
            </a:pPr>
            <a:r>
              <a:rPr kumimoji="1" lang="ja-JP" altLang="en-US" dirty="0"/>
              <a:t>　</a:t>
            </a:r>
            <a:r>
              <a:rPr kumimoji="1" lang="en-US" altLang="ja-JP" dirty="0"/>
              <a:t>…</a:t>
            </a:r>
          </a:p>
          <a:p>
            <a:pPr marL="0" indent="0">
              <a:buNone/>
            </a:pPr>
            <a:r>
              <a:rPr lang="ja-JP" altLang="en-US" dirty="0"/>
              <a:t>　</a:t>
            </a:r>
            <a:r>
              <a:rPr lang="en-US" altLang="ja-JP" dirty="0"/>
              <a:t>default: </a:t>
            </a:r>
            <a:r>
              <a:rPr lang="ja-JP" altLang="en-US" dirty="0"/>
              <a:t>文</a:t>
            </a:r>
            <a:endParaRPr lang="en-US" altLang="ja-JP" dirty="0"/>
          </a:p>
          <a:p>
            <a:pPr marL="0" indent="0">
              <a:buNone/>
            </a:pPr>
            <a:r>
              <a:rPr kumimoji="1" lang="en-US" altLang="ja-JP" dirty="0" err="1"/>
              <a:t>endcase</a:t>
            </a:r>
            <a:endParaRPr kumimoji="1" lang="en-US" altLang="ja-JP" dirty="0"/>
          </a:p>
          <a:p>
            <a:pPr marL="0" indent="0">
              <a:buNone/>
            </a:pPr>
            <a:endParaRPr lang="en-US" altLang="ja-JP" dirty="0"/>
          </a:p>
          <a:p>
            <a:pPr marL="0" indent="0">
              <a:buNone/>
            </a:pPr>
            <a:r>
              <a:rPr kumimoji="1" lang="ja-JP" altLang="en-US" dirty="0"/>
              <a:t>信号線と一致した値の文が有効になる（上の方が優先順位が高い）</a:t>
            </a:r>
            <a:endParaRPr kumimoji="1" lang="en-US" altLang="ja-JP" dirty="0"/>
          </a:p>
          <a:p>
            <a:pPr marL="0" indent="0">
              <a:buNone/>
            </a:pPr>
            <a:r>
              <a:rPr lang="en-US" altLang="ja-JP" dirty="0"/>
              <a:t>default</a:t>
            </a:r>
            <a:r>
              <a:rPr lang="ja-JP" altLang="en-US" dirty="0"/>
              <a:t>はなくてもいい</a:t>
            </a:r>
            <a:endParaRPr lang="en-US" altLang="ja-JP" dirty="0"/>
          </a:p>
          <a:p>
            <a:pPr marL="0" indent="0">
              <a:buNone/>
            </a:pPr>
            <a:r>
              <a:rPr kumimoji="1" lang="ja-JP" altLang="en-US" dirty="0"/>
              <a:t>文中はレジスタ・メモリへの値の設定（</a:t>
            </a:r>
            <a:r>
              <a:rPr kumimoji="1" lang="en-US" altLang="ja-JP" dirty="0"/>
              <a:t>&lt;=)</a:t>
            </a:r>
            <a:r>
              <a:rPr kumimoji="1" lang="ja-JP" altLang="en-US" dirty="0"/>
              <a:t>のみ</a:t>
            </a:r>
          </a:p>
        </p:txBody>
      </p:sp>
    </p:spTree>
    <p:extLst>
      <p:ext uri="{BB962C8B-B14F-4D97-AF65-F5344CB8AC3E}">
        <p14:creationId xmlns:p14="http://schemas.microsoft.com/office/powerpoint/2010/main" val="12401664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05197" y="0"/>
            <a:ext cx="10515600" cy="1325563"/>
          </a:xfrm>
        </p:spPr>
        <p:txBody>
          <a:bodyPr/>
          <a:lstStyle/>
          <a:p>
            <a:r>
              <a:rPr lang="ja-JP" altLang="en-US" dirty="0"/>
              <a:t>状態の判別</a:t>
            </a:r>
            <a:endParaRPr kumimoji="1" lang="ja-JP" altLang="en-US" dirty="0"/>
          </a:p>
        </p:txBody>
      </p:sp>
      <p:sp>
        <p:nvSpPr>
          <p:cNvPr id="3" name="コンテンツ プレースホルダー 2"/>
          <p:cNvSpPr>
            <a:spLocks noGrp="1"/>
          </p:cNvSpPr>
          <p:nvPr>
            <p:ph idx="1"/>
          </p:nvPr>
        </p:nvSpPr>
        <p:spPr>
          <a:xfrm>
            <a:off x="838200" y="1419572"/>
            <a:ext cx="10515600" cy="4864850"/>
          </a:xfrm>
        </p:spPr>
        <p:txBody>
          <a:bodyPr>
            <a:normAutofit fontScale="85000" lnSpcReduction="20000"/>
          </a:bodyPr>
          <a:lstStyle/>
          <a:p>
            <a:r>
              <a:rPr kumimoji="1" lang="ja-JP" altLang="en-US" dirty="0"/>
              <a:t>各状態の</a:t>
            </a:r>
            <a:r>
              <a:rPr kumimoji="1" lang="en-US" altLang="ja-JP" dirty="0"/>
              <a:t>0</a:t>
            </a:r>
            <a:r>
              <a:rPr kumimoji="1" lang="ja-JP" altLang="en-US" dirty="0"/>
              <a:t>の位置を＿</a:t>
            </a:r>
            <a:r>
              <a:rPr kumimoji="1" lang="en-US" altLang="ja-JP" dirty="0"/>
              <a:t>B</a:t>
            </a:r>
            <a:r>
              <a:rPr kumimoji="1" lang="ja-JP" altLang="en-US" dirty="0"/>
              <a:t>で定義する</a:t>
            </a:r>
            <a:endParaRPr kumimoji="1" lang="en-US" altLang="ja-JP" dirty="0"/>
          </a:p>
          <a:p>
            <a:pPr lvl="1"/>
            <a:r>
              <a:rPr lang="en-US" altLang="ja-JP" dirty="0"/>
              <a:t>FETCH:</a:t>
            </a:r>
            <a:r>
              <a:rPr lang="ja-JP" altLang="en-US" dirty="0"/>
              <a:t> </a:t>
            </a:r>
            <a:r>
              <a:rPr lang="en-US" altLang="ja-JP" dirty="0"/>
              <a:t>5’b0_0001</a:t>
            </a:r>
            <a:r>
              <a:rPr lang="ja-JP" altLang="en-US" dirty="0"/>
              <a:t>　→　</a:t>
            </a:r>
            <a:r>
              <a:rPr lang="en-US" altLang="ja-JP" dirty="0"/>
              <a:t>FETCH_B: 3’b000</a:t>
            </a:r>
          </a:p>
          <a:p>
            <a:pPr lvl="1"/>
            <a:r>
              <a:rPr lang="en-US" altLang="ja-JP" dirty="0"/>
              <a:t>DECODE: 5’b0_0010 </a:t>
            </a:r>
            <a:r>
              <a:rPr lang="ja-JP" altLang="en-US" dirty="0"/>
              <a:t>　→</a:t>
            </a:r>
            <a:r>
              <a:rPr lang="en-US" altLang="ja-JP" dirty="0"/>
              <a:t>DECODE_B: 3’b001</a:t>
            </a:r>
          </a:p>
          <a:p>
            <a:pPr lvl="1"/>
            <a:r>
              <a:rPr kumimoji="1" lang="en-US" altLang="ja-JP" dirty="0"/>
              <a:t>MEMADR: </a:t>
            </a:r>
            <a:r>
              <a:rPr lang="en-US" altLang="ja-JP" dirty="0"/>
              <a:t>5</a:t>
            </a:r>
            <a:r>
              <a:rPr kumimoji="1" lang="en-US" altLang="ja-JP" dirty="0"/>
              <a:t>’b0_0100 </a:t>
            </a:r>
            <a:r>
              <a:rPr kumimoji="1" lang="ja-JP" altLang="en-US" dirty="0"/>
              <a:t>→　</a:t>
            </a:r>
            <a:r>
              <a:rPr kumimoji="1" lang="en-US" altLang="ja-JP" dirty="0"/>
              <a:t>MEMADR_B: </a:t>
            </a:r>
            <a:r>
              <a:rPr lang="en-US" altLang="ja-JP" dirty="0"/>
              <a:t>3</a:t>
            </a:r>
            <a:r>
              <a:rPr kumimoji="1" lang="en-US" altLang="ja-JP" dirty="0"/>
              <a:t>’b010</a:t>
            </a:r>
          </a:p>
          <a:p>
            <a:r>
              <a:rPr lang="en-US" altLang="ja-JP" dirty="0"/>
              <a:t>stat</a:t>
            </a:r>
            <a:r>
              <a:rPr lang="ja-JP" altLang="en-US" dirty="0"/>
              <a:t>のビット位置を調べれば状態が分かる</a:t>
            </a:r>
            <a:endParaRPr lang="en-US" altLang="ja-JP" dirty="0"/>
          </a:p>
          <a:p>
            <a:pPr lvl="1"/>
            <a:r>
              <a:rPr lang="en-US" altLang="ja-JP" dirty="0"/>
              <a:t>stat[`</a:t>
            </a:r>
            <a:r>
              <a:rPr lang="en-US" altLang="ja-JP" dirty="0" err="1"/>
              <a:t>FETCH_B</a:t>
            </a:r>
            <a:r>
              <a:rPr lang="en-US" altLang="ja-JP" dirty="0"/>
              <a:t>]</a:t>
            </a:r>
            <a:r>
              <a:rPr lang="ja-JP" altLang="en-US" dirty="0"/>
              <a:t>が</a:t>
            </a:r>
            <a:r>
              <a:rPr lang="en-US" altLang="ja-JP" dirty="0"/>
              <a:t>1</a:t>
            </a:r>
            <a:r>
              <a:rPr lang="ja-JP" altLang="en-US" dirty="0"/>
              <a:t>ならば</a:t>
            </a:r>
            <a:r>
              <a:rPr lang="en-US" altLang="ja-JP" dirty="0"/>
              <a:t>FETCH</a:t>
            </a:r>
            <a:r>
              <a:rPr lang="ja-JP" altLang="en-US" dirty="0"/>
              <a:t>状態</a:t>
            </a:r>
            <a:endParaRPr lang="en-US" altLang="ja-JP" dirty="0"/>
          </a:p>
          <a:p>
            <a:pPr lvl="1"/>
            <a:r>
              <a:rPr lang="en-US" altLang="ja-JP" dirty="0"/>
              <a:t>stat[`</a:t>
            </a:r>
            <a:r>
              <a:rPr lang="en-US" altLang="ja-JP" dirty="0" err="1"/>
              <a:t>DECODE_B</a:t>
            </a:r>
            <a:r>
              <a:rPr lang="en-US" altLang="ja-JP" dirty="0"/>
              <a:t>]</a:t>
            </a:r>
            <a:r>
              <a:rPr lang="ja-JP" altLang="en-US" dirty="0"/>
              <a:t>が１ならば</a:t>
            </a:r>
            <a:r>
              <a:rPr lang="en-US" altLang="ja-JP" dirty="0"/>
              <a:t>DECODE</a:t>
            </a:r>
            <a:r>
              <a:rPr lang="ja-JP" altLang="en-US" dirty="0"/>
              <a:t>状態</a:t>
            </a:r>
            <a:endParaRPr lang="en-US" altLang="ja-JP" dirty="0"/>
          </a:p>
          <a:p>
            <a:pPr lvl="1"/>
            <a:r>
              <a:rPr lang="en-US" altLang="ja-JP" dirty="0"/>
              <a:t>stat[`</a:t>
            </a:r>
            <a:r>
              <a:rPr lang="en-US" altLang="ja-JP" dirty="0" err="1"/>
              <a:t>MEMADR_B</a:t>
            </a:r>
            <a:r>
              <a:rPr lang="en-US" altLang="ja-JP" dirty="0"/>
              <a:t>]</a:t>
            </a:r>
            <a:r>
              <a:rPr lang="ja-JP" altLang="en-US" dirty="0"/>
              <a:t>が１ならば</a:t>
            </a:r>
            <a:r>
              <a:rPr lang="en-US" altLang="ja-JP" dirty="0" err="1"/>
              <a:t>MEMADR</a:t>
            </a:r>
            <a:r>
              <a:rPr lang="ja-JP" altLang="en-US" dirty="0"/>
              <a:t>状態</a:t>
            </a:r>
            <a:endParaRPr lang="en-US" altLang="ja-JP" dirty="0"/>
          </a:p>
          <a:p>
            <a:r>
              <a:rPr lang="ja-JP" altLang="en-US" dirty="0"/>
              <a:t>様々な記述でこの点を利用する</a:t>
            </a:r>
            <a:endParaRPr lang="en-US" altLang="ja-JP" dirty="0"/>
          </a:p>
          <a:p>
            <a:pPr marL="0" indent="0">
              <a:buNone/>
            </a:pPr>
            <a:endParaRPr lang="en-US" altLang="ja-JP" dirty="0"/>
          </a:p>
          <a:p>
            <a:pPr lvl="1"/>
            <a:r>
              <a:rPr lang="ja-JP" altLang="en-US" dirty="0"/>
              <a:t>例）命令レジスタ</a:t>
            </a:r>
            <a:r>
              <a:rPr lang="en-US" altLang="ja-JP" dirty="0"/>
              <a:t>(</a:t>
            </a:r>
            <a:r>
              <a:rPr lang="en-US" altLang="ja-JP" dirty="0" err="1"/>
              <a:t>ir</a:t>
            </a:r>
            <a:r>
              <a:rPr lang="en-US" altLang="ja-JP" dirty="0"/>
              <a:t>)</a:t>
            </a:r>
            <a:r>
              <a:rPr lang="ja-JP" altLang="en-US" dirty="0"/>
              <a:t>の記述</a:t>
            </a:r>
            <a:endParaRPr lang="en-US" altLang="ja-JP" dirty="0"/>
          </a:p>
          <a:p>
            <a:pPr marL="457200" lvl="1" indent="0">
              <a:buNone/>
            </a:pPr>
            <a:r>
              <a:rPr lang="en-US" altLang="ja-JP" dirty="0" err="1"/>
              <a:t>reg</a:t>
            </a:r>
            <a:r>
              <a:rPr lang="en-US" altLang="ja-JP" dirty="0"/>
              <a:t> [`</a:t>
            </a:r>
            <a:r>
              <a:rPr lang="en-US" altLang="ja-JP" dirty="0" err="1"/>
              <a:t>DATA_W</a:t>
            </a:r>
            <a:r>
              <a:rPr lang="en-US" altLang="ja-JP" dirty="0"/>
              <a:t>-1:0] </a:t>
            </a:r>
            <a:r>
              <a:rPr lang="en-US" altLang="ja-JP" dirty="0" err="1"/>
              <a:t>instr</a:t>
            </a:r>
            <a:r>
              <a:rPr lang="en-US" altLang="ja-JP" dirty="0"/>
              <a:t>;</a:t>
            </a:r>
          </a:p>
          <a:p>
            <a:pPr marL="457200" lvl="1" indent="0">
              <a:buNone/>
            </a:pPr>
            <a:r>
              <a:rPr lang="en-US" altLang="ja-JP" dirty="0"/>
              <a:t>always @(</a:t>
            </a:r>
            <a:r>
              <a:rPr lang="en-US" altLang="ja-JP" dirty="0" err="1"/>
              <a:t>posedge</a:t>
            </a:r>
            <a:r>
              <a:rPr lang="en-US" altLang="ja-JP" dirty="0"/>
              <a:t> </a:t>
            </a:r>
            <a:r>
              <a:rPr lang="en-US" altLang="ja-JP" dirty="0" err="1"/>
              <a:t>clk</a:t>
            </a:r>
            <a:r>
              <a:rPr lang="en-US" altLang="ja-JP" dirty="0"/>
              <a:t> or </a:t>
            </a:r>
            <a:r>
              <a:rPr lang="en-US" altLang="ja-JP" dirty="0" err="1"/>
              <a:t>negedge</a:t>
            </a:r>
            <a:r>
              <a:rPr lang="en-US" altLang="ja-JP" dirty="0"/>
              <a:t> </a:t>
            </a:r>
            <a:r>
              <a:rPr lang="en-US" altLang="ja-JP" dirty="0" err="1"/>
              <a:t>rst_n</a:t>
            </a:r>
            <a:r>
              <a:rPr lang="en-US" altLang="ja-JP" dirty="0"/>
              <a:t>) begin</a:t>
            </a:r>
          </a:p>
          <a:p>
            <a:pPr marL="914400" lvl="2" indent="0">
              <a:buNone/>
            </a:pPr>
            <a:r>
              <a:rPr lang="en-US" altLang="ja-JP" dirty="0"/>
              <a:t>if(!</a:t>
            </a:r>
            <a:r>
              <a:rPr lang="en-US" altLang="ja-JP" dirty="0" err="1"/>
              <a:t>rst_n</a:t>
            </a:r>
            <a:r>
              <a:rPr lang="en-US" altLang="ja-JP" dirty="0"/>
              <a:t>) </a:t>
            </a:r>
            <a:r>
              <a:rPr lang="en-US" altLang="ja-JP" dirty="0" err="1"/>
              <a:t>ir</a:t>
            </a:r>
            <a:r>
              <a:rPr lang="en-US" altLang="ja-JP" dirty="0"/>
              <a:t>&lt;=0;</a:t>
            </a:r>
          </a:p>
          <a:p>
            <a:pPr marL="914400" lvl="2" indent="0">
              <a:buNone/>
            </a:pPr>
            <a:r>
              <a:rPr lang="en-US" altLang="ja-JP" dirty="0"/>
              <a:t>else if (stat[`FETCH_B]) </a:t>
            </a:r>
            <a:r>
              <a:rPr lang="en-US" altLang="ja-JP" dirty="0" err="1"/>
              <a:t>ir</a:t>
            </a:r>
            <a:r>
              <a:rPr lang="en-US" altLang="ja-JP" dirty="0"/>
              <a:t> &lt;= </a:t>
            </a:r>
            <a:r>
              <a:rPr lang="en-US" altLang="ja-JP" dirty="0" err="1"/>
              <a:t>readdata</a:t>
            </a:r>
            <a:r>
              <a:rPr lang="en-US" altLang="ja-JP" dirty="0"/>
              <a:t>;</a:t>
            </a:r>
          </a:p>
          <a:p>
            <a:pPr marL="457200" lvl="1" indent="0">
              <a:buNone/>
            </a:pPr>
            <a:r>
              <a:rPr lang="en-US" altLang="ja-JP" dirty="0"/>
              <a:t>end</a:t>
            </a:r>
          </a:p>
          <a:p>
            <a:pPr lvl="2"/>
            <a:endParaRPr lang="en-US" altLang="ja-JP" dirty="0"/>
          </a:p>
          <a:p>
            <a:pPr lvl="1"/>
            <a:endParaRPr lang="en-US" altLang="ja-JP" dirty="0"/>
          </a:p>
          <a:p>
            <a:endParaRPr kumimoji="1" lang="ja-JP" altLang="en-US" dirty="0"/>
          </a:p>
        </p:txBody>
      </p:sp>
    </p:spTree>
    <p:extLst>
      <p:ext uri="{BB962C8B-B14F-4D97-AF65-F5344CB8AC3E}">
        <p14:creationId xmlns:p14="http://schemas.microsoft.com/office/powerpoint/2010/main" val="41723218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66750" y="27056"/>
            <a:ext cx="10515600" cy="1325563"/>
          </a:xfrm>
        </p:spPr>
        <p:txBody>
          <a:bodyPr/>
          <a:lstStyle/>
          <a:p>
            <a:r>
              <a:rPr kumimoji="1" lang="ja-JP" altLang="en-US" dirty="0"/>
              <a:t>ではここで動かしてみよう</a:t>
            </a:r>
          </a:p>
        </p:txBody>
      </p:sp>
      <p:sp>
        <p:nvSpPr>
          <p:cNvPr id="3" name="コンテンツ プレースホルダー 2"/>
          <p:cNvSpPr>
            <a:spLocks noGrp="1"/>
          </p:cNvSpPr>
          <p:nvPr>
            <p:ph idx="1"/>
          </p:nvPr>
        </p:nvSpPr>
        <p:spPr>
          <a:xfrm>
            <a:off x="838200" y="1352619"/>
            <a:ext cx="10515600" cy="5505381"/>
          </a:xfrm>
        </p:spPr>
        <p:txBody>
          <a:bodyPr>
            <a:normAutofit fontScale="85000" lnSpcReduction="20000"/>
          </a:bodyPr>
          <a:lstStyle/>
          <a:p>
            <a:r>
              <a:rPr kumimoji="1" lang="ja-JP" altLang="en-US" dirty="0"/>
              <a:t>マルチサイクル版の掛け算プログラム</a:t>
            </a:r>
            <a:r>
              <a:rPr kumimoji="1" lang="en-US" altLang="ja-JP" dirty="0"/>
              <a:t>mult.asm</a:t>
            </a:r>
          </a:p>
          <a:p>
            <a:pPr marL="0" indent="0">
              <a:buNone/>
            </a:pPr>
            <a:r>
              <a:rPr lang="en-US" altLang="ja-JP" dirty="0"/>
              <a:t>	</a:t>
            </a:r>
            <a:r>
              <a:rPr lang="en-US" altLang="ja-JP" dirty="0" err="1"/>
              <a:t>lw</a:t>
            </a:r>
            <a:r>
              <a:rPr lang="en-US" altLang="ja-JP" dirty="0"/>
              <a:t> x3,0x400(x0)</a:t>
            </a:r>
          </a:p>
          <a:p>
            <a:pPr marL="0" indent="0">
              <a:buNone/>
            </a:pPr>
            <a:r>
              <a:rPr lang="en-US" altLang="ja-JP" dirty="0"/>
              <a:t>	</a:t>
            </a:r>
            <a:r>
              <a:rPr lang="en-US" altLang="ja-JP" dirty="0" err="1"/>
              <a:t>lw</a:t>
            </a:r>
            <a:r>
              <a:rPr lang="en-US" altLang="ja-JP" dirty="0"/>
              <a:t> x4,0x404(x0)</a:t>
            </a:r>
          </a:p>
          <a:p>
            <a:pPr marL="0" indent="0">
              <a:buNone/>
            </a:pPr>
            <a:r>
              <a:rPr lang="en-US" altLang="ja-JP" dirty="0"/>
              <a:t>	add x5,x0,x0</a:t>
            </a:r>
          </a:p>
          <a:p>
            <a:pPr marL="0" indent="0">
              <a:buNone/>
            </a:pPr>
            <a:r>
              <a:rPr lang="nl-NL" altLang="ja-JP" dirty="0"/>
              <a:t>loop:	add x5,x5,x3</a:t>
            </a:r>
          </a:p>
          <a:p>
            <a:pPr marL="0" indent="0">
              <a:buNone/>
            </a:pPr>
            <a:r>
              <a:rPr lang="en-US" altLang="ja-JP" dirty="0"/>
              <a:t>	</a:t>
            </a:r>
            <a:r>
              <a:rPr lang="en-US" altLang="ja-JP" dirty="0" err="1"/>
              <a:t>addi</a:t>
            </a:r>
            <a:r>
              <a:rPr lang="en-US" altLang="ja-JP" dirty="0"/>
              <a:t> x4,x4,-1</a:t>
            </a:r>
          </a:p>
          <a:p>
            <a:pPr marL="0" indent="0">
              <a:buNone/>
            </a:pPr>
            <a:r>
              <a:rPr lang="en-US" altLang="ja-JP" dirty="0"/>
              <a:t>	</a:t>
            </a:r>
            <a:r>
              <a:rPr lang="en-US" altLang="ja-JP" dirty="0" err="1"/>
              <a:t>bne</a:t>
            </a:r>
            <a:r>
              <a:rPr lang="en-US" altLang="ja-JP" dirty="0"/>
              <a:t> x4,x0,loop</a:t>
            </a:r>
          </a:p>
          <a:p>
            <a:pPr marL="0" indent="0">
              <a:buNone/>
            </a:pPr>
            <a:r>
              <a:rPr lang="ja-JP" altLang="en-US" dirty="0"/>
              <a:t>　　　</a:t>
            </a:r>
            <a:r>
              <a:rPr lang="en-US" altLang="ja-JP" dirty="0" err="1"/>
              <a:t>sw</a:t>
            </a:r>
            <a:r>
              <a:rPr lang="en-US" altLang="ja-JP" dirty="0"/>
              <a:t> x5,0x408(x0)</a:t>
            </a:r>
          </a:p>
          <a:p>
            <a:pPr marL="0" indent="0">
              <a:buNone/>
            </a:pPr>
            <a:r>
              <a:rPr kumimoji="1" lang="ja-JP" altLang="en-US" dirty="0"/>
              <a:t>　　　</a:t>
            </a:r>
            <a:r>
              <a:rPr kumimoji="1" lang="en-US" altLang="ja-JP" dirty="0" err="1"/>
              <a:t>ecall</a:t>
            </a:r>
            <a:r>
              <a:rPr kumimoji="1" lang="en-US" altLang="ja-JP" dirty="0"/>
              <a:t> </a:t>
            </a:r>
          </a:p>
          <a:p>
            <a:r>
              <a:rPr kumimoji="1" lang="en-US" altLang="ja-JP" dirty="0"/>
              <a:t>make</a:t>
            </a:r>
            <a:r>
              <a:rPr lang="en-US" altLang="ja-JP" dirty="0"/>
              <a:t>: </a:t>
            </a:r>
            <a:r>
              <a:rPr lang="ja-JP" altLang="en-US" dirty="0"/>
              <a:t>マルチサイクル版を作る</a:t>
            </a:r>
            <a:endParaRPr lang="en-US" altLang="ja-JP" dirty="0"/>
          </a:p>
          <a:p>
            <a:r>
              <a:rPr kumimoji="1" lang="en-US" altLang="ja-JP" dirty="0"/>
              <a:t>make </a:t>
            </a:r>
            <a:r>
              <a:rPr kumimoji="1" lang="en-US" altLang="ja-JP" dirty="0" err="1"/>
              <a:t>mult</a:t>
            </a:r>
            <a:r>
              <a:rPr kumimoji="1" lang="en-US" altLang="ja-JP" dirty="0"/>
              <a:t>: </a:t>
            </a:r>
            <a:r>
              <a:rPr kumimoji="1" lang="en-US" altLang="ja-JP" dirty="0" err="1"/>
              <a:t>mult.</a:t>
            </a:r>
            <a:r>
              <a:rPr lang="en-US" altLang="ja-JP" dirty="0" err="1"/>
              <a:t>s</a:t>
            </a:r>
            <a:r>
              <a:rPr kumimoji="1" lang="ja-JP" altLang="en-US" dirty="0"/>
              <a:t>をアセンブルして</a:t>
            </a:r>
            <a:r>
              <a:rPr kumimoji="1" lang="en-US" altLang="ja-JP" dirty="0" err="1"/>
              <a:t>imem.dat</a:t>
            </a:r>
            <a:r>
              <a:rPr kumimoji="1" lang="ja-JP" altLang="en-US" dirty="0"/>
              <a:t>を作る</a:t>
            </a:r>
            <a:endParaRPr kumimoji="1" lang="en-US" altLang="ja-JP" dirty="0"/>
          </a:p>
          <a:p>
            <a:r>
              <a:rPr lang="ja-JP" altLang="en-US" dirty="0"/>
              <a:t>実行は</a:t>
            </a:r>
            <a:r>
              <a:rPr lang="en-US" altLang="ja-JP" dirty="0"/>
              <a:t>./test</a:t>
            </a:r>
            <a:r>
              <a:rPr lang="ja-JP" altLang="en-US" dirty="0"/>
              <a:t>（</a:t>
            </a:r>
            <a:r>
              <a:rPr lang="en-US" altLang="ja-JP" dirty="0" err="1"/>
              <a:t>vpp</a:t>
            </a:r>
            <a:r>
              <a:rPr lang="en-US" altLang="ja-JP" dirty="0"/>
              <a:t> test)</a:t>
            </a:r>
            <a:r>
              <a:rPr lang="ja-JP" altLang="en-US" dirty="0"/>
              <a:t>で行う</a:t>
            </a:r>
            <a:endParaRPr lang="en-US" altLang="ja-JP" dirty="0"/>
          </a:p>
          <a:p>
            <a:r>
              <a:rPr lang="en-US" altLang="ja-JP" dirty="0" err="1"/>
              <a:t>ecall</a:t>
            </a:r>
            <a:r>
              <a:rPr lang="ja-JP" altLang="en-US" dirty="0"/>
              <a:t>を実行すると</a:t>
            </a:r>
            <a:r>
              <a:rPr lang="en-US" altLang="ja-JP" dirty="0"/>
              <a:t>Clock Count</a:t>
            </a:r>
            <a:r>
              <a:rPr lang="ja-JP" altLang="en-US" dirty="0"/>
              <a:t>と</a:t>
            </a:r>
            <a:r>
              <a:rPr lang="en-US" altLang="ja-JP" dirty="0"/>
              <a:t>Count(</a:t>
            </a:r>
            <a:r>
              <a:rPr lang="ja-JP" altLang="en-US" dirty="0"/>
              <a:t>命令数）が出力される</a:t>
            </a:r>
            <a:endParaRPr lang="en-US" altLang="ja-JP" dirty="0"/>
          </a:p>
          <a:p>
            <a:pPr lvl="1"/>
            <a:r>
              <a:rPr lang="ja-JP" altLang="en-US" dirty="0"/>
              <a:t>一命令あたりの平均クロック数</a:t>
            </a:r>
            <a:r>
              <a:rPr lang="en-US" altLang="ja-JP" dirty="0"/>
              <a:t>Clock cycles Per Instruction (CPI)</a:t>
            </a:r>
            <a:r>
              <a:rPr lang="ja-JP" altLang="en-US" dirty="0"/>
              <a:t>はいくつだろう？</a:t>
            </a:r>
            <a:endParaRPr lang="en-US" altLang="ja-JP" dirty="0"/>
          </a:p>
          <a:p>
            <a:endParaRPr kumimoji="1" lang="ja-JP" altLang="en-US" dirty="0"/>
          </a:p>
        </p:txBody>
      </p:sp>
      <p:sp>
        <p:nvSpPr>
          <p:cNvPr id="4" name="角丸四角形吹き出し 3"/>
          <p:cNvSpPr/>
          <p:nvPr/>
        </p:nvSpPr>
        <p:spPr>
          <a:xfrm>
            <a:off x="6221506" y="1690688"/>
            <a:ext cx="4320988" cy="478771"/>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データメモリを</a:t>
            </a:r>
            <a:r>
              <a:rPr lang="en-US" altLang="ja-JP" dirty="0"/>
              <a:t>0</a:t>
            </a:r>
            <a:r>
              <a:rPr lang="ja-JP" altLang="en-US" dirty="0"/>
              <a:t>ｘ</a:t>
            </a:r>
            <a:r>
              <a:rPr lang="en-US" altLang="ja-JP" dirty="0"/>
              <a:t>400</a:t>
            </a:r>
            <a:r>
              <a:rPr lang="ja-JP" altLang="en-US" dirty="0"/>
              <a:t>から置いた</a:t>
            </a:r>
            <a:endParaRPr kumimoji="1" lang="ja-JP" altLang="en-US" dirty="0"/>
          </a:p>
        </p:txBody>
      </p:sp>
      <p:sp>
        <p:nvSpPr>
          <p:cNvPr id="5" name="角丸四角形吹き出し 4"/>
          <p:cNvSpPr/>
          <p:nvPr/>
        </p:nvSpPr>
        <p:spPr>
          <a:xfrm>
            <a:off x="6221506" y="3289774"/>
            <a:ext cx="4320988" cy="1101587"/>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0</a:t>
            </a:r>
            <a:r>
              <a:rPr lang="ja-JP" altLang="en-US" dirty="0"/>
              <a:t>ｘ</a:t>
            </a:r>
            <a:r>
              <a:rPr lang="en-US" altLang="ja-JP" dirty="0"/>
              <a:t>0</a:t>
            </a:r>
            <a:r>
              <a:rPr lang="ja-JP" altLang="en-US" dirty="0"/>
              <a:t>番地に答を書いたら終了（これはシミュレーション上のお話し</a:t>
            </a:r>
            <a:endParaRPr lang="en-US" altLang="ja-JP" dirty="0"/>
          </a:p>
          <a:p>
            <a:pPr algn="ctr"/>
            <a:r>
              <a:rPr lang="ja-JP" altLang="en-US" dirty="0"/>
              <a:t>命令領域に書いてはいけない）</a:t>
            </a:r>
            <a:endParaRPr kumimoji="1" lang="ja-JP" altLang="en-US" dirty="0"/>
          </a:p>
        </p:txBody>
      </p:sp>
    </p:spTree>
    <p:extLst>
      <p:ext uri="{BB962C8B-B14F-4D97-AF65-F5344CB8AC3E}">
        <p14:creationId xmlns:p14="http://schemas.microsoft.com/office/powerpoint/2010/main" val="37955822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マルチサイクル版の</a:t>
            </a:r>
            <a:r>
              <a:rPr kumimoji="1" lang="en-US" altLang="ja-JP" dirty="0" err="1"/>
              <a:t>Verillog</a:t>
            </a:r>
            <a:r>
              <a:rPr kumimoji="1" lang="ja-JP" altLang="en-US" dirty="0"/>
              <a:t>記述</a:t>
            </a:r>
          </a:p>
        </p:txBody>
      </p:sp>
      <p:sp>
        <p:nvSpPr>
          <p:cNvPr id="3" name="コンテンツ プレースホルダー 2"/>
          <p:cNvSpPr>
            <a:spLocks noGrp="1"/>
          </p:cNvSpPr>
          <p:nvPr>
            <p:ph idx="1"/>
          </p:nvPr>
        </p:nvSpPr>
        <p:spPr/>
        <p:txBody>
          <a:bodyPr>
            <a:normAutofit/>
          </a:bodyPr>
          <a:lstStyle/>
          <a:p>
            <a:pPr marL="0" indent="0">
              <a:buNone/>
            </a:pPr>
            <a:r>
              <a:rPr lang="en-US" altLang="ja-JP" dirty="0"/>
              <a:t>module rv32i(</a:t>
            </a:r>
          </a:p>
          <a:p>
            <a:pPr marL="0" indent="0">
              <a:buNone/>
            </a:pPr>
            <a:r>
              <a:rPr lang="en-US" altLang="ja-JP" dirty="0"/>
              <a:t>input </a:t>
            </a:r>
            <a:r>
              <a:rPr lang="en-US" altLang="ja-JP" dirty="0" err="1"/>
              <a:t>clk</a:t>
            </a:r>
            <a:r>
              <a:rPr lang="en-US" altLang="ja-JP" dirty="0"/>
              <a:t>, </a:t>
            </a:r>
            <a:r>
              <a:rPr lang="en-US" altLang="ja-JP" dirty="0" err="1"/>
              <a:t>rst_n</a:t>
            </a:r>
            <a:r>
              <a:rPr lang="en-US" altLang="ja-JP" dirty="0"/>
              <a:t>,</a:t>
            </a:r>
          </a:p>
          <a:p>
            <a:pPr marL="0" indent="0">
              <a:buNone/>
            </a:pPr>
            <a:r>
              <a:rPr lang="en-US" altLang="ja-JP" dirty="0"/>
              <a:t>input [`DATA_W-1:0] </a:t>
            </a:r>
            <a:r>
              <a:rPr lang="en-US" altLang="ja-JP" dirty="0" err="1"/>
              <a:t>readdata</a:t>
            </a:r>
            <a:r>
              <a:rPr lang="en-US" altLang="ja-JP" dirty="0"/>
              <a:t>,</a:t>
            </a:r>
          </a:p>
          <a:p>
            <a:pPr marL="0" indent="0">
              <a:buNone/>
            </a:pPr>
            <a:r>
              <a:rPr lang="en-US" altLang="ja-JP" dirty="0"/>
              <a:t>output [`DATA_W-1:0] </a:t>
            </a:r>
            <a:r>
              <a:rPr lang="en-US" altLang="ja-JP" dirty="0" err="1"/>
              <a:t>adr</a:t>
            </a:r>
            <a:r>
              <a:rPr lang="en-US" altLang="ja-JP" dirty="0"/>
              <a:t>, </a:t>
            </a:r>
          </a:p>
          <a:p>
            <a:pPr marL="0" indent="0">
              <a:buNone/>
            </a:pPr>
            <a:r>
              <a:rPr lang="en-US" altLang="ja-JP" dirty="0"/>
              <a:t>output [`DATA_W-1:0] </a:t>
            </a:r>
            <a:r>
              <a:rPr lang="en-US" altLang="ja-JP" dirty="0" err="1"/>
              <a:t>writedata</a:t>
            </a:r>
            <a:r>
              <a:rPr lang="en-US" altLang="ja-JP" dirty="0"/>
              <a:t>,</a:t>
            </a:r>
          </a:p>
          <a:p>
            <a:pPr marL="0" indent="0">
              <a:buNone/>
            </a:pPr>
            <a:r>
              <a:rPr lang="en-US" altLang="ja-JP" dirty="0"/>
              <a:t>output we);</a:t>
            </a:r>
          </a:p>
          <a:p>
            <a:pPr marL="0" indent="0">
              <a:buNone/>
            </a:pPr>
            <a:endParaRPr kumimoji="1" lang="ja-JP" altLang="en-US" dirty="0"/>
          </a:p>
        </p:txBody>
      </p:sp>
    </p:spTree>
    <p:extLst>
      <p:ext uri="{BB962C8B-B14F-4D97-AF65-F5344CB8AC3E}">
        <p14:creationId xmlns:p14="http://schemas.microsoft.com/office/powerpoint/2010/main" val="14149559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311284"/>
            <a:ext cx="10515600" cy="6546715"/>
          </a:xfrm>
        </p:spPr>
        <p:txBody>
          <a:bodyPr>
            <a:normAutofit fontScale="77500" lnSpcReduction="20000"/>
          </a:bodyPr>
          <a:lstStyle/>
          <a:p>
            <a:pPr marL="0" indent="0">
              <a:buNone/>
            </a:pPr>
            <a:r>
              <a:rPr lang="en-US" altLang="ja-JP" dirty="0"/>
              <a:t>reg [4:0] stat;</a:t>
            </a:r>
          </a:p>
          <a:p>
            <a:pPr marL="0" indent="0">
              <a:buNone/>
            </a:pPr>
            <a:r>
              <a:rPr lang="nn-NO" altLang="ja-JP" dirty="0"/>
              <a:t>reg [`DATA_W-1:0] reg1, reg2, regalu, ir, pc;</a:t>
            </a:r>
            <a:endParaRPr lang="en-US" altLang="ja-JP" dirty="0"/>
          </a:p>
          <a:p>
            <a:pPr marL="0" indent="0">
              <a:buNone/>
            </a:pPr>
            <a:r>
              <a:rPr lang="en-US" altLang="ja-JP" dirty="0"/>
              <a:t>wire </a:t>
            </a:r>
            <a:r>
              <a:rPr lang="en-US" altLang="ja-JP" dirty="0" err="1"/>
              <a:t>addcom</a:t>
            </a:r>
            <a:r>
              <a:rPr lang="en-US" altLang="ja-JP" dirty="0"/>
              <a:t>;</a:t>
            </a:r>
          </a:p>
          <a:p>
            <a:pPr marL="0" indent="0">
              <a:buNone/>
            </a:pPr>
            <a:r>
              <a:rPr lang="en-US" altLang="ja-JP" dirty="0"/>
              <a:t>wire [2:0] funct3;</a:t>
            </a:r>
          </a:p>
          <a:p>
            <a:pPr marL="0" indent="0">
              <a:buNone/>
            </a:pPr>
            <a:r>
              <a:rPr lang="en-US" altLang="ja-JP" dirty="0"/>
              <a:t>wire [6:0] funct7;</a:t>
            </a:r>
          </a:p>
          <a:p>
            <a:pPr marL="0" indent="0">
              <a:buNone/>
            </a:pPr>
            <a:r>
              <a:rPr lang="en-US" altLang="ja-JP" dirty="0"/>
              <a:t>wire [`REG_W-1:0] rs1, rs2, </a:t>
            </a:r>
            <a:r>
              <a:rPr lang="en-US" altLang="ja-JP" dirty="0" err="1"/>
              <a:t>rd</a:t>
            </a:r>
            <a:r>
              <a:rPr lang="en-US" altLang="ja-JP" dirty="0"/>
              <a:t> ;</a:t>
            </a:r>
          </a:p>
          <a:p>
            <a:pPr marL="0" indent="0">
              <a:buNone/>
            </a:pPr>
            <a:r>
              <a:rPr lang="en-US" altLang="ja-JP" dirty="0"/>
              <a:t>wire [`DATA_W-1:0] </a:t>
            </a:r>
            <a:r>
              <a:rPr lang="en-US" altLang="ja-JP" dirty="0" err="1"/>
              <a:t>srca</a:t>
            </a:r>
            <a:r>
              <a:rPr lang="en-US" altLang="ja-JP" dirty="0"/>
              <a:t>, </a:t>
            </a:r>
            <a:r>
              <a:rPr lang="en-US" altLang="ja-JP" dirty="0" err="1"/>
              <a:t>srcb</a:t>
            </a:r>
            <a:r>
              <a:rPr lang="en-US" altLang="ja-JP" dirty="0"/>
              <a:t>, </a:t>
            </a:r>
            <a:r>
              <a:rPr lang="en-US" altLang="ja-JP" dirty="0" err="1"/>
              <a:t>bra_srcb</a:t>
            </a:r>
            <a:r>
              <a:rPr lang="en-US" altLang="ja-JP" dirty="0"/>
              <a:t>, result, a, b, </a:t>
            </a:r>
            <a:r>
              <a:rPr lang="en-US" altLang="ja-JP" dirty="0" err="1"/>
              <a:t>aluresult</a:t>
            </a:r>
            <a:r>
              <a:rPr lang="en-US" altLang="ja-JP" dirty="0"/>
              <a:t>;</a:t>
            </a:r>
          </a:p>
          <a:p>
            <a:pPr marL="0" indent="0">
              <a:buNone/>
            </a:pPr>
            <a:r>
              <a:rPr lang="en-US" altLang="ja-JP" dirty="0"/>
              <a:t>wire [`OPCODE_W-1:0] opcode;</a:t>
            </a:r>
          </a:p>
          <a:p>
            <a:pPr marL="0" indent="0">
              <a:buNone/>
            </a:pPr>
            <a:r>
              <a:rPr lang="en-US" altLang="ja-JP" dirty="0"/>
              <a:t>wire [11:0] </a:t>
            </a:r>
            <a:r>
              <a:rPr lang="en-US" altLang="ja-JP" dirty="0" err="1"/>
              <a:t>imm_i</a:t>
            </a:r>
            <a:r>
              <a:rPr lang="en-US" altLang="ja-JP" dirty="0"/>
              <a:t>, </a:t>
            </a:r>
            <a:r>
              <a:rPr lang="en-US" altLang="ja-JP" dirty="0" err="1"/>
              <a:t>imm_s</a:t>
            </a:r>
            <a:r>
              <a:rPr lang="en-US" altLang="ja-JP" dirty="0"/>
              <a:t>;</a:t>
            </a:r>
          </a:p>
          <a:p>
            <a:pPr marL="0" indent="0">
              <a:buNone/>
            </a:pPr>
            <a:r>
              <a:rPr lang="en-US" altLang="ja-JP" dirty="0"/>
              <a:t>wire [12:0] </a:t>
            </a:r>
            <a:r>
              <a:rPr lang="en-US" altLang="ja-JP" dirty="0" err="1"/>
              <a:t>imm_b</a:t>
            </a:r>
            <a:r>
              <a:rPr lang="en-US" altLang="ja-JP" dirty="0"/>
              <a:t>;</a:t>
            </a:r>
          </a:p>
          <a:p>
            <a:pPr marL="0" indent="0">
              <a:buNone/>
            </a:pPr>
            <a:r>
              <a:rPr lang="en-US" altLang="ja-JP" dirty="0"/>
              <a:t>wire [20:0] </a:t>
            </a:r>
            <a:r>
              <a:rPr lang="en-US" altLang="ja-JP" dirty="0" err="1"/>
              <a:t>imm_j</a:t>
            </a:r>
            <a:r>
              <a:rPr lang="en-US" altLang="ja-JP" dirty="0"/>
              <a:t>;</a:t>
            </a:r>
          </a:p>
          <a:p>
            <a:pPr marL="0" indent="0">
              <a:buNone/>
            </a:pPr>
            <a:r>
              <a:rPr lang="en-US" altLang="ja-JP" dirty="0"/>
              <a:t>wire </a:t>
            </a:r>
            <a:r>
              <a:rPr lang="en-US" altLang="ja-JP" dirty="0" err="1"/>
              <a:t>rwe</a:t>
            </a:r>
            <a:r>
              <a:rPr lang="en-US" altLang="ja-JP" dirty="0"/>
              <a:t>;</a:t>
            </a:r>
            <a:r>
              <a:rPr lang="nl-NL" altLang="ja-JP" dirty="0"/>
              <a:t> </a:t>
            </a:r>
          </a:p>
          <a:p>
            <a:pPr marL="0" indent="0">
              <a:buNone/>
            </a:pPr>
            <a:r>
              <a:rPr lang="nl-NL" altLang="ja-JP" dirty="0"/>
              <a:t>wire alu_op, imm_op, bra_op;</a:t>
            </a:r>
          </a:p>
          <a:p>
            <a:pPr marL="0" indent="0">
              <a:buNone/>
            </a:pPr>
            <a:r>
              <a:rPr lang="nl-NL" altLang="ja-JP" dirty="0"/>
              <a:t>wire sw_op, beq_op, bne_op, blt_op, bge_op, bltu_op, bgeu_op, lw_op, jal_op;</a:t>
            </a:r>
          </a:p>
          <a:p>
            <a:pPr marL="0" indent="0">
              <a:buNone/>
            </a:pPr>
            <a:r>
              <a:rPr lang="en-US" altLang="ja-JP" dirty="0"/>
              <a:t>wire </a:t>
            </a:r>
            <a:r>
              <a:rPr lang="en-US" altLang="ja-JP" dirty="0" err="1"/>
              <a:t>slt_op</a:t>
            </a:r>
            <a:r>
              <a:rPr lang="en-US" altLang="ja-JP" dirty="0"/>
              <a:t>;</a:t>
            </a:r>
          </a:p>
          <a:p>
            <a:pPr marL="0" indent="0">
              <a:buNone/>
            </a:pPr>
            <a:r>
              <a:rPr lang="en-US" altLang="ja-JP" dirty="0"/>
              <a:t>wire </a:t>
            </a:r>
            <a:r>
              <a:rPr lang="en-US" altLang="ja-JP" dirty="0" err="1"/>
              <a:t>ext</a:t>
            </a:r>
            <a:r>
              <a:rPr lang="en-US" altLang="ja-JP" dirty="0"/>
              <a:t>;</a:t>
            </a:r>
            <a:endParaRPr lang="nn-NO" altLang="ja-JP" dirty="0"/>
          </a:p>
          <a:p>
            <a:pPr marL="0" indent="0">
              <a:buNone/>
            </a:pPr>
            <a:r>
              <a:rPr lang="en-US" altLang="ja-JP" dirty="0"/>
              <a:t>wire [19:0] sext;</a:t>
            </a:r>
          </a:p>
          <a:p>
            <a:pPr marL="0" indent="0">
              <a:buNone/>
            </a:pPr>
            <a:r>
              <a:rPr lang="en-US" altLang="ja-JP" dirty="0"/>
              <a:t>wire exec;</a:t>
            </a:r>
          </a:p>
          <a:p>
            <a:pPr marL="0" indent="0">
              <a:buNone/>
            </a:pPr>
            <a:endParaRPr lang="en-US" altLang="ja-JP" dirty="0"/>
          </a:p>
          <a:p>
            <a:pPr marL="0" indent="0">
              <a:buNone/>
            </a:pPr>
            <a:endParaRPr lang="en-US" altLang="ja-JP" dirty="0"/>
          </a:p>
          <a:p>
            <a:pPr marL="0" indent="0">
              <a:buNone/>
            </a:pPr>
            <a:endParaRPr kumimoji="1" lang="ja-JP" altLang="en-US" dirty="0"/>
          </a:p>
        </p:txBody>
      </p:sp>
      <p:sp>
        <p:nvSpPr>
          <p:cNvPr id="4" name="四角形吹き出し 3"/>
          <p:cNvSpPr/>
          <p:nvPr/>
        </p:nvSpPr>
        <p:spPr>
          <a:xfrm>
            <a:off x="7952362" y="311284"/>
            <a:ext cx="3852153" cy="466929"/>
          </a:xfrm>
          <a:prstGeom prst="wedgeRectCallout">
            <a:avLst>
              <a:gd name="adj1" fmla="val -56692"/>
              <a:gd name="adj2" fmla="val 6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新</a:t>
            </a:r>
            <a:r>
              <a:rPr lang="ja-JP" altLang="en-US" dirty="0"/>
              <a:t>しいレジスタと</a:t>
            </a:r>
            <a:r>
              <a:rPr lang="en-US" altLang="ja-JP" dirty="0"/>
              <a:t>pc</a:t>
            </a:r>
            <a:endParaRPr kumimoji="1" lang="ja-JP" altLang="en-US" dirty="0"/>
          </a:p>
        </p:txBody>
      </p:sp>
      <p:sp>
        <p:nvSpPr>
          <p:cNvPr id="6" name="四角形吹き出し 5"/>
          <p:cNvSpPr/>
          <p:nvPr/>
        </p:nvSpPr>
        <p:spPr>
          <a:xfrm>
            <a:off x="3649494" y="77819"/>
            <a:ext cx="3852153" cy="466929"/>
          </a:xfrm>
          <a:prstGeom prst="wedgeRectCallout">
            <a:avLst>
              <a:gd name="adj1" fmla="val -56692"/>
              <a:gd name="adj2" fmla="val 6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状態は</a:t>
            </a:r>
            <a:r>
              <a:rPr kumimoji="1" lang="en-US" altLang="ja-JP" dirty="0"/>
              <a:t>stat</a:t>
            </a:r>
            <a:r>
              <a:rPr kumimoji="1" lang="ja-JP" altLang="en-US" dirty="0"/>
              <a:t>に記憶</a:t>
            </a:r>
          </a:p>
        </p:txBody>
      </p:sp>
      <p:sp>
        <p:nvSpPr>
          <p:cNvPr id="7" name="四角形吹き出し 6"/>
          <p:cNvSpPr/>
          <p:nvPr/>
        </p:nvSpPr>
        <p:spPr>
          <a:xfrm>
            <a:off x="7627216" y="2737850"/>
            <a:ext cx="3852153" cy="702580"/>
          </a:xfrm>
          <a:prstGeom prst="wedgeRectCallout">
            <a:avLst>
              <a:gd name="adj1" fmla="val -56692"/>
              <a:gd name="adj2" fmla="val 6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信号線名はシングルサイクル版とほぼ同じ、図と対応のこと</a:t>
            </a:r>
            <a:endParaRPr lang="en-US" altLang="ja-JP" dirty="0"/>
          </a:p>
        </p:txBody>
      </p:sp>
      <p:sp>
        <p:nvSpPr>
          <p:cNvPr id="8" name="四角形吹き出し 6">
            <a:extLst>
              <a:ext uri="{FF2B5EF4-FFF2-40B4-BE49-F238E27FC236}">
                <a16:creationId xmlns:a16="http://schemas.microsoft.com/office/drawing/2014/main" id="{48577132-9B54-470D-A3F5-A63CDC98EE5F}"/>
              </a:ext>
            </a:extLst>
          </p:cNvPr>
          <p:cNvSpPr/>
          <p:nvPr/>
        </p:nvSpPr>
        <p:spPr>
          <a:xfrm>
            <a:off x="7276696" y="3976100"/>
            <a:ext cx="3852153" cy="702580"/>
          </a:xfrm>
          <a:prstGeom prst="wedgeRectCallout">
            <a:avLst>
              <a:gd name="adj1" fmla="val -56692"/>
              <a:gd name="adj2" fmla="val 6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デコード信号名の定義はシングルサイクル版と同じ</a:t>
            </a:r>
            <a:endParaRPr lang="en-US" altLang="ja-JP" dirty="0"/>
          </a:p>
        </p:txBody>
      </p:sp>
    </p:spTree>
    <p:extLst>
      <p:ext uri="{BB962C8B-B14F-4D97-AF65-F5344CB8AC3E}">
        <p14:creationId xmlns:p14="http://schemas.microsoft.com/office/powerpoint/2010/main" val="3201161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シングルサイクル版</a:t>
            </a:r>
          </a:p>
        </p:txBody>
      </p:sp>
      <p:sp>
        <p:nvSpPr>
          <p:cNvPr id="3" name="コンテンツ プレースホルダー 2"/>
          <p:cNvSpPr>
            <a:spLocks noGrp="1"/>
          </p:cNvSpPr>
          <p:nvPr>
            <p:ph idx="1"/>
          </p:nvPr>
        </p:nvSpPr>
        <p:spPr>
          <a:xfrm>
            <a:off x="1981200" y="1600201"/>
            <a:ext cx="8435280" cy="4525963"/>
          </a:xfrm>
        </p:spPr>
        <p:txBody>
          <a:bodyPr/>
          <a:lstStyle/>
          <a:p>
            <a:r>
              <a:rPr kumimoji="1" lang="ja-JP" altLang="en-US" dirty="0"/>
              <a:t>今までの</a:t>
            </a:r>
            <a:r>
              <a:rPr lang="en-US" altLang="ja-JP" dirty="0"/>
              <a:t>RV32I</a:t>
            </a:r>
            <a:r>
              <a:rPr lang="ja-JP" altLang="en-US" dirty="0"/>
              <a:t>の</a:t>
            </a:r>
            <a:r>
              <a:rPr kumimoji="1" lang="ja-JP" altLang="en-US" dirty="0"/>
              <a:t>シングルサイクル版</a:t>
            </a:r>
            <a:endParaRPr kumimoji="1" lang="en-US" altLang="ja-JP" dirty="0"/>
          </a:p>
          <a:p>
            <a:r>
              <a:rPr lang="ja-JP" altLang="en-US" dirty="0"/>
              <a:t>利点</a:t>
            </a:r>
            <a:endParaRPr kumimoji="1" lang="en-US" altLang="ja-JP" dirty="0"/>
          </a:p>
          <a:p>
            <a:pPr lvl="1"/>
            <a:r>
              <a:rPr lang="ja-JP" altLang="en-US" dirty="0"/>
              <a:t>設計が簡単</a:t>
            </a:r>
            <a:endParaRPr lang="en-US" altLang="ja-JP" dirty="0"/>
          </a:p>
          <a:p>
            <a:pPr lvl="1"/>
            <a:r>
              <a:rPr lang="ja-JP" altLang="en-US" dirty="0"/>
              <a:t>案外性能が高く、電力も小さい</a:t>
            </a:r>
            <a:endParaRPr lang="en-US" altLang="ja-JP" dirty="0"/>
          </a:p>
          <a:p>
            <a:r>
              <a:rPr lang="ja-JP" altLang="en-US" dirty="0"/>
              <a:t>欠点</a:t>
            </a:r>
            <a:endParaRPr lang="en-US" altLang="ja-JP" dirty="0"/>
          </a:p>
          <a:p>
            <a:pPr lvl="1"/>
            <a:r>
              <a:rPr lang="ja-JP" altLang="en-US" dirty="0"/>
              <a:t>資源の共有ができない。特にメモリの分離が必要</a:t>
            </a:r>
            <a:endParaRPr lang="en-US" altLang="ja-JP" dirty="0"/>
          </a:p>
          <a:p>
            <a:pPr lvl="1"/>
            <a:r>
              <a:rPr lang="ja-JP" altLang="en-US" dirty="0"/>
              <a:t>最も長いクリティカルパスにクロック周期が制約される</a:t>
            </a:r>
            <a:endParaRPr lang="en-US" altLang="ja-JP" dirty="0"/>
          </a:p>
          <a:p>
            <a:pPr marL="457200" lvl="1" indent="0">
              <a:buNone/>
            </a:pPr>
            <a:r>
              <a:rPr lang="ja-JP" altLang="en-US" dirty="0"/>
              <a:t>→マルチサイクル版を作ってみる</a:t>
            </a:r>
            <a:endParaRPr lang="en-US" altLang="ja-JP" dirty="0"/>
          </a:p>
          <a:p>
            <a:pPr lvl="1"/>
            <a:endParaRPr lang="en-US" altLang="ja-JP" dirty="0"/>
          </a:p>
          <a:p>
            <a:pPr lvl="1"/>
            <a:endParaRPr kumimoji="1" lang="en-US" altLang="ja-JP" dirty="0"/>
          </a:p>
          <a:p>
            <a:endParaRPr kumimoji="1" lang="ja-JP" altLang="en-US" dirty="0"/>
          </a:p>
        </p:txBody>
      </p:sp>
    </p:spTree>
    <p:extLst>
      <p:ext uri="{BB962C8B-B14F-4D97-AF65-F5344CB8AC3E}">
        <p14:creationId xmlns:p14="http://schemas.microsoft.com/office/powerpoint/2010/main" val="8255825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252919"/>
            <a:ext cx="10515600" cy="5924044"/>
          </a:xfrm>
        </p:spPr>
        <p:txBody>
          <a:bodyPr>
            <a:normAutofit/>
          </a:bodyPr>
          <a:lstStyle/>
          <a:p>
            <a:pPr marL="0" indent="0">
              <a:buNone/>
            </a:pPr>
            <a:r>
              <a:rPr lang="en-US" altLang="ja-JP" dirty="0"/>
              <a:t>assign </a:t>
            </a:r>
            <a:r>
              <a:rPr lang="en-US" altLang="ja-JP" dirty="0" err="1"/>
              <a:t>writedata</a:t>
            </a:r>
            <a:r>
              <a:rPr lang="en-US" altLang="ja-JP" dirty="0"/>
              <a:t> = reg2;</a:t>
            </a:r>
          </a:p>
          <a:p>
            <a:pPr marL="0" indent="0">
              <a:buNone/>
            </a:pPr>
            <a:endParaRPr lang="en-US" altLang="ja-JP" dirty="0"/>
          </a:p>
          <a:p>
            <a:pPr marL="0" indent="0">
              <a:buNone/>
            </a:pPr>
            <a:r>
              <a:rPr lang="en-US" altLang="ja-JP" dirty="0"/>
              <a:t>assign sreg1 = $signed(reg1);</a:t>
            </a:r>
          </a:p>
          <a:p>
            <a:pPr marL="0" indent="0">
              <a:buNone/>
            </a:pPr>
            <a:r>
              <a:rPr lang="en-US" altLang="ja-JP" dirty="0"/>
              <a:t>assign sreg2 = $signed(reg2);</a:t>
            </a:r>
          </a:p>
          <a:p>
            <a:pPr marL="0" indent="0">
              <a:buNone/>
            </a:pPr>
            <a:r>
              <a:rPr lang="en-US" altLang="ja-JP" dirty="0"/>
              <a:t>assign {funct7, rs2, rs1, funct3, </a:t>
            </a:r>
            <a:r>
              <a:rPr lang="en-US" altLang="ja-JP" dirty="0" err="1"/>
              <a:t>rd</a:t>
            </a:r>
            <a:r>
              <a:rPr lang="en-US" altLang="ja-JP" dirty="0"/>
              <a:t>, opcode} = </a:t>
            </a:r>
            <a:r>
              <a:rPr lang="en-US" altLang="ja-JP" dirty="0" err="1"/>
              <a:t>ir</a:t>
            </a:r>
            <a:r>
              <a:rPr lang="en-US" altLang="ja-JP" dirty="0"/>
              <a:t>;</a:t>
            </a:r>
          </a:p>
          <a:p>
            <a:pPr marL="0" indent="0">
              <a:buNone/>
            </a:pPr>
            <a:r>
              <a:rPr lang="en-US" altLang="ja-JP" dirty="0"/>
              <a:t>assign sext = {20{</a:t>
            </a:r>
            <a:r>
              <a:rPr lang="en-US" altLang="ja-JP" dirty="0" err="1"/>
              <a:t>ir</a:t>
            </a:r>
            <a:r>
              <a:rPr lang="en-US" altLang="ja-JP" dirty="0"/>
              <a:t>[31]}};</a:t>
            </a:r>
          </a:p>
          <a:p>
            <a:pPr marL="0" indent="0">
              <a:buNone/>
            </a:pPr>
            <a:r>
              <a:rPr lang="en-US" altLang="ja-JP" dirty="0"/>
              <a:t>assign </a:t>
            </a:r>
            <a:r>
              <a:rPr lang="en-US" altLang="ja-JP" dirty="0" err="1"/>
              <a:t>imm_i</a:t>
            </a:r>
            <a:r>
              <a:rPr lang="en-US" altLang="ja-JP" dirty="0"/>
              <a:t> = {funct7,rs2};</a:t>
            </a:r>
          </a:p>
          <a:p>
            <a:pPr marL="0" indent="0">
              <a:buNone/>
            </a:pPr>
            <a:r>
              <a:rPr lang="en-US" altLang="ja-JP" dirty="0"/>
              <a:t>assign </a:t>
            </a:r>
            <a:r>
              <a:rPr lang="en-US" altLang="ja-JP" dirty="0" err="1"/>
              <a:t>imm_s</a:t>
            </a:r>
            <a:r>
              <a:rPr lang="en-US" altLang="ja-JP" dirty="0"/>
              <a:t> = {funct7,rd};</a:t>
            </a:r>
          </a:p>
          <a:p>
            <a:pPr marL="0" indent="0">
              <a:buNone/>
            </a:pPr>
            <a:r>
              <a:rPr lang="en-US" altLang="ja-JP" dirty="0"/>
              <a:t>assign </a:t>
            </a:r>
            <a:r>
              <a:rPr lang="en-US" altLang="ja-JP" dirty="0" err="1"/>
              <a:t>imm_b</a:t>
            </a:r>
            <a:r>
              <a:rPr lang="en-US" altLang="ja-JP" dirty="0"/>
              <a:t> = {funct7[6],</a:t>
            </a:r>
            <a:r>
              <a:rPr lang="en-US" altLang="ja-JP" dirty="0" err="1"/>
              <a:t>rd</a:t>
            </a:r>
            <a:r>
              <a:rPr lang="en-US" altLang="ja-JP" dirty="0"/>
              <a:t>[0],funct7[5:0],</a:t>
            </a:r>
            <a:r>
              <a:rPr lang="en-US" altLang="ja-JP" dirty="0" err="1"/>
              <a:t>rd</a:t>
            </a:r>
            <a:r>
              <a:rPr lang="en-US" altLang="ja-JP" dirty="0"/>
              <a:t>[4:1],1'b0};</a:t>
            </a:r>
          </a:p>
          <a:p>
            <a:pPr marL="0" indent="0">
              <a:buNone/>
            </a:pPr>
            <a:r>
              <a:rPr lang="en-US" altLang="ja-JP" dirty="0"/>
              <a:t>assign </a:t>
            </a:r>
            <a:r>
              <a:rPr lang="en-US" altLang="ja-JP" dirty="0" err="1"/>
              <a:t>imm_j</a:t>
            </a:r>
            <a:r>
              <a:rPr lang="en-US" altLang="ja-JP" dirty="0"/>
              <a:t> = {</a:t>
            </a:r>
            <a:r>
              <a:rPr lang="en-US" altLang="ja-JP" dirty="0" err="1"/>
              <a:t>ir</a:t>
            </a:r>
            <a:r>
              <a:rPr lang="en-US" altLang="ja-JP" dirty="0"/>
              <a:t>[31], </a:t>
            </a:r>
            <a:r>
              <a:rPr lang="en-US" altLang="ja-JP" dirty="0" err="1"/>
              <a:t>ir</a:t>
            </a:r>
            <a:r>
              <a:rPr lang="en-US" altLang="ja-JP" dirty="0"/>
              <a:t>[19:12],</a:t>
            </a:r>
            <a:r>
              <a:rPr lang="en-US" altLang="ja-JP" dirty="0" err="1"/>
              <a:t>ir</a:t>
            </a:r>
            <a:r>
              <a:rPr lang="en-US" altLang="ja-JP" dirty="0"/>
              <a:t>[20],</a:t>
            </a:r>
            <a:r>
              <a:rPr lang="en-US" altLang="ja-JP" dirty="0" err="1"/>
              <a:t>ir</a:t>
            </a:r>
            <a:r>
              <a:rPr lang="en-US" altLang="ja-JP" dirty="0"/>
              <a:t>[30:21],1'b0};</a:t>
            </a:r>
          </a:p>
          <a:p>
            <a:endParaRPr kumimoji="1" lang="ja-JP" altLang="en-US" dirty="0"/>
          </a:p>
        </p:txBody>
      </p:sp>
      <p:sp>
        <p:nvSpPr>
          <p:cNvPr id="4" name="四角形吹き出し 3"/>
          <p:cNvSpPr/>
          <p:nvPr/>
        </p:nvSpPr>
        <p:spPr>
          <a:xfrm>
            <a:off x="6632805" y="428118"/>
            <a:ext cx="3404681" cy="505838"/>
          </a:xfrm>
          <a:prstGeom prst="wedgeRectCallout">
            <a:avLst>
              <a:gd name="adj1" fmla="val -48064"/>
              <a:gd name="adj2" fmla="val 10096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比較命令用</a:t>
            </a:r>
            <a:endParaRPr kumimoji="1" lang="ja-JP" altLang="en-US" dirty="0"/>
          </a:p>
        </p:txBody>
      </p:sp>
      <p:sp>
        <p:nvSpPr>
          <p:cNvPr id="5" name="四角形吹き出し 4"/>
          <p:cNvSpPr/>
          <p:nvPr/>
        </p:nvSpPr>
        <p:spPr>
          <a:xfrm>
            <a:off x="7748162" y="2903655"/>
            <a:ext cx="3404681" cy="661481"/>
          </a:xfrm>
          <a:prstGeom prst="wedgeRectCallout">
            <a:avLst>
              <a:gd name="adj1" fmla="val -48064"/>
              <a:gd name="adj2" fmla="val 10096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命令レジスタの値をデコード</a:t>
            </a:r>
          </a:p>
        </p:txBody>
      </p:sp>
    </p:spTree>
    <p:extLst>
      <p:ext uri="{BB962C8B-B14F-4D97-AF65-F5344CB8AC3E}">
        <p14:creationId xmlns:p14="http://schemas.microsoft.com/office/powerpoint/2010/main" val="35923863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96566" y="0"/>
            <a:ext cx="10515600" cy="6858000"/>
          </a:xfrm>
        </p:spPr>
        <p:txBody>
          <a:bodyPr>
            <a:normAutofit fontScale="92500" lnSpcReduction="20000"/>
          </a:bodyPr>
          <a:lstStyle/>
          <a:p>
            <a:pPr marL="0" indent="0">
              <a:buNone/>
            </a:pPr>
            <a:r>
              <a:rPr lang="en-US" altLang="ja-JP" dirty="0"/>
              <a:t>// </a:t>
            </a:r>
            <a:r>
              <a:rPr lang="en-US" altLang="ja-JP" dirty="0" err="1"/>
              <a:t>Decorder</a:t>
            </a:r>
            <a:endParaRPr lang="en-US" altLang="ja-JP" dirty="0"/>
          </a:p>
          <a:p>
            <a:pPr marL="0" indent="0">
              <a:buNone/>
            </a:pPr>
            <a:r>
              <a:rPr lang="en-US" altLang="ja-JP" dirty="0"/>
              <a:t>assign </a:t>
            </a:r>
            <a:r>
              <a:rPr lang="en-US" altLang="ja-JP" dirty="0" err="1"/>
              <a:t>sw_op</a:t>
            </a:r>
            <a:r>
              <a:rPr lang="en-US" altLang="ja-JP" dirty="0"/>
              <a:t> = (opcode == `OP_STORE) &amp; (funct3 == 3'b010);</a:t>
            </a:r>
          </a:p>
          <a:p>
            <a:pPr marL="0" indent="0">
              <a:buNone/>
            </a:pPr>
            <a:r>
              <a:rPr lang="nl-NL" altLang="ja-JP" dirty="0"/>
              <a:t>assign lw_op = (opcode == `OP_LOAD) &amp; (funct3 == 3'b010);</a:t>
            </a:r>
          </a:p>
          <a:p>
            <a:pPr marL="0" indent="0">
              <a:buNone/>
            </a:pPr>
            <a:r>
              <a:rPr lang="nl-NL" altLang="ja-JP" dirty="0"/>
              <a:t>assign alu_op = (opcode == `OP_REG) ;</a:t>
            </a:r>
          </a:p>
          <a:p>
            <a:pPr marL="0" indent="0">
              <a:buNone/>
            </a:pPr>
            <a:r>
              <a:rPr lang="nl-NL" altLang="ja-JP" dirty="0"/>
              <a:t>assign imm_op = (opcode == `OP_IMM) ;</a:t>
            </a:r>
          </a:p>
          <a:p>
            <a:pPr marL="0" indent="0">
              <a:buNone/>
            </a:pPr>
            <a:r>
              <a:rPr lang="en-US" altLang="ja-JP" dirty="0"/>
              <a:t>assign </a:t>
            </a:r>
            <a:r>
              <a:rPr lang="en-US" altLang="ja-JP" dirty="0" err="1"/>
              <a:t>bra_op</a:t>
            </a:r>
            <a:r>
              <a:rPr lang="en-US" altLang="ja-JP" dirty="0"/>
              <a:t> = (opcode == `OP_BRA) ;</a:t>
            </a:r>
          </a:p>
          <a:p>
            <a:pPr marL="0" indent="0">
              <a:buNone/>
            </a:pPr>
            <a:r>
              <a:rPr lang="nl-NL" altLang="ja-JP" dirty="0"/>
              <a:t>assign jal_op = (opcode == `OP_JAL);</a:t>
            </a:r>
          </a:p>
          <a:p>
            <a:pPr marL="0" indent="0">
              <a:buNone/>
            </a:pPr>
            <a:r>
              <a:rPr lang="nl-NL" altLang="ja-JP" dirty="0"/>
              <a:t>assign jalr_op = (opcode == `OP_JALR)&amp; (funct3== 3'b000);</a:t>
            </a:r>
          </a:p>
          <a:p>
            <a:pPr marL="0" indent="0">
              <a:buNone/>
            </a:pPr>
            <a:r>
              <a:rPr lang="nl-NL" altLang="ja-JP" dirty="0"/>
              <a:t>assign beq_op = bra_op &amp; (funct3 == 3'b000);</a:t>
            </a:r>
          </a:p>
          <a:p>
            <a:pPr marL="0" indent="0">
              <a:buNone/>
            </a:pPr>
            <a:r>
              <a:rPr lang="nl-NL" altLang="ja-JP" dirty="0"/>
              <a:t>assign bne_op = bra_op &amp; (funct3 == 3'b001);</a:t>
            </a:r>
          </a:p>
          <a:p>
            <a:pPr marL="0" indent="0">
              <a:buNone/>
            </a:pPr>
            <a:r>
              <a:rPr lang="nl-NL" altLang="ja-JP" dirty="0"/>
              <a:t>assign blt_op = bra_op &amp; (funct3 == 3'b100);</a:t>
            </a:r>
          </a:p>
          <a:p>
            <a:pPr marL="0" indent="0">
              <a:buNone/>
            </a:pPr>
            <a:r>
              <a:rPr lang="nl-NL" altLang="ja-JP" dirty="0"/>
              <a:t>assign bge_op = bra_op &amp; (funct3 == 3'b101);</a:t>
            </a:r>
          </a:p>
          <a:p>
            <a:pPr marL="0" indent="0">
              <a:buNone/>
            </a:pPr>
            <a:r>
              <a:rPr lang="nl-NL" altLang="ja-JP" dirty="0"/>
              <a:t>assign bltu_op = bra_op &amp; (funct3 == 3'b110);</a:t>
            </a:r>
          </a:p>
          <a:p>
            <a:pPr marL="0" indent="0">
              <a:buNone/>
            </a:pPr>
            <a:r>
              <a:rPr lang="nl-NL" altLang="ja-JP" dirty="0"/>
              <a:t>assign bgeu_op = bra_op &amp; (funct3 == 3'b111);</a:t>
            </a:r>
          </a:p>
          <a:p>
            <a:pPr marL="0" indent="0">
              <a:buNone/>
            </a:pPr>
            <a:endParaRPr lang="en-US" altLang="ja-JP" dirty="0"/>
          </a:p>
          <a:p>
            <a:pPr marL="0" indent="0">
              <a:buNone/>
            </a:pPr>
            <a:r>
              <a:rPr lang="nl-NL" altLang="ja-JP" dirty="0"/>
              <a:t>assign ext = stat[`EXE_B] &amp; </a:t>
            </a:r>
            <a:r>
              <a:rPr lang="ja-JP" altLang="en-US" dirty="0"/>
              <a:t>（</a:t>
            </a:r>
            <a:r>
              <a:rPr lang="nl-NL" altLang="ja-JP" dirty="0"/>
              <a:t>alu_op</a:t>
            </a:r>
            <a:r>
              <a:rPr lang="ja-JP" altLang="en-US" dirty="0"/>
              <a:t>｜</a:t>
            </a:r>
            <a:r>
              <a:rPr lang="en-US" altLang="ja-JP" dirty="0" err="1"/>
              <a:t>imm_op</a:t>
            </a:r>
            <a:r>
              <a:rPr lang="en-US" altLang="ja-JP" dirty="0"/>
              <a:t>)</a:t>
            </a:r>
            <a:r>
              <a:rPr lang="nl-NL" altLang="ja-JP" dirty="0"/>
              <a:t>  &amp; funct7[5];</a:t>
            </a:r>
          </a:p>
          <a:p>
            <a:pPr marL="0" indent="0">
              <a:buNone/>
            </a:pPr>
            <a:r>
              <a:rPr lang="en-US" altLang="ja-JP" dirty="0"/>
              <a:t>assign we = stat[`MEM_B] &amp; </a:t>
            </a:r>
            <a:r>
              <a:rPr lang="en-US" altLang="ja-JP" dirty="0" err="1"/>
              <a:t>sw_op</a:t>
            </a:r>
            <a:r>
              <a:rPr lang="en-US" altLang="ja-JP" dirty="0"/>
              <a:t>;</a:t>
            </a:r>
          </a:p>
          <a:p>
            <a:pPr marL="0" indent="0">
              <a:buNone/>
            </a:pPr>
            <a:endParaRPr lang="en-US" altLang="ja-JP" dirty="0"/>
          </a:p>
        </p:txBody>
      </p:sp>
      <p:sp>
        <p:nvSpPr>
          <p:cNvPr id="4" name="小波 3"/>
          <p:cNvSpPr/>
          <p:nvPr/>
        </p:nvSpPr>
        <p:spPr>
          <a:xfrm>
            <a:off x="8507325" y="1803022"/>
            <a:ext cx="3202021" cy="564204"/>
          </a:xfrm>
          <a:prstGeom prst="doubleWav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各種命令デコード信号</a:t>
            </a:r>
            <a:endParaRPr kumimoji="1" lang="ja-JP" altLang="en-US" dirty="0"/>
          </a:p>
        </p:txBody>
      </p:sp>
      <p:sp>
        <p:nvSpPr>
          <p:cNvPr id="5" name="小波 4">
            <a:extLst>
              <a:ext uri="{FF2B5EF4-FFF2-40B4-BE49-F238E27FC236}">
                <a16:creationId xmlns:a16="http://schemas.microsoft.com/office/drawing/2014/main" id="{FFA2196A-DC21-4F3B-88F9-43C6BD891E7A}"/>
              </a:ext>
            </a:extLst>
          </p:cNvPr>
          <p:cNvSpPr/>
          <p:nvPr/>
        </p:nvSpPr>
        <p:spPr>
          <a:xfrm>
            <a:off x="8507325" y="4170248"/>
            <a:ext cx="3202021" cy="564204"/>
          </a:xfrm>
          <a:prstGeom prst="doubleWav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t>blt</a:t>
            </a:r>
            <a:r>
              <a:rPr lang="en-US" altLang="ja-JP" dirty="0" err="1"/>
              <a:t>,bge,bltu</a:t>
            </a:r>
            <a:r>
              <a:rPr lang="en-US" altLang="ja-JP" dirty="0"/>
              <a:t>, </a:t>
            </a:r>
            <a:r>
              <a:rPr lang="en-US" altLang="ja-JP" dirty="0" err="1"/>
              <a:t>bgeu</a:t>
            </a:r>
            <a:r>
              <a:rPr lang="ja-JP" altLang="en-US" dirty="0"/>
              <a:t>は未実装</a:t>
            </a:r>
            <a:endParaRPr kumimoji="1" lang="ja-JP" altLang="en-US" dirty="0"/>
          </a:p>
        </p:txBody>
      </p:sp>
    </p:spTree>
    <p:extLst>
      <p:ext uri="{BB962C8B-B14F-4D97-AF65-F5344CB8AC3E}">
        <p14:creationId xmlns:p14="http://schemas.microsoft.com/office/powerpoint/2010/main" val="39614515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正方形/長方形 168">
            <a:extLst>
              <a:ext uri="{FF2B5EF4-FFF2-40B4-BE49-F238E27FC236}">
                <a16:creationId xmlns:a16="http://schemas.microsoft.com/office/drawing/2014/main" id="{6512D155-BBF3-461A-9ADC-5B8349CC2C32}"/>
              </a:ext>
            </a:extLst>
          </p:cNvPr>
          <p:cNvSpPr/>
          <p:nvPr/>
        </p:nvSpPr>
        <p:spPr>
          <a:xfrm>
            <a:off x="8588968" y="290109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16" name="Line 76"/>
          <p:cNvSpPr>
            <a:spLocks noChangeShapeType="1"/>
          </p:cNvSpPr>
          <p:nvPr/>
        </p:nvSpPr>
        <p:spPr bwMode="auto">
          <a:xfrm flipV="1">
            <a:off x="1577604" y="2561292"/>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2" name="Line 2"/>
          <p:cNvSpPr>
            <a:spLocks noChangeShapeType="1"/>
          </p:cNvSpPr>
          <p:nvPr/>
        </p:nvSpPr>
        <p:spPr bwMode="auto">
          <a:xfrm flipH="1" flipV="1">
            <a:off x="8065737" y="2060571"/>
            <a:ext cx="0" cy="8473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112643" name="Line 3"/>
          <p:cNvSpPr>
            <a:spLocks noChangeShapeType="1"/>
          </p:cNvSpPr>
          <p:nvPr/>
        </p:nvSpPr>
        <p:spPr bwMode="auto">
          <a:xfrm flipH="1" flipV="1">
            <a:off x="8902701" y="1700213"/>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8470901" y="476250"/>
            <a:ext cx="0" cy="5032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7246939" y="476250"/>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7246939"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7246939" y="458406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8255001" y="436816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8300086" y="51571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8300086" y="53730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8300086" y="55889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8300086" y="62499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8300086" y="58166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9464359" y="648589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7967664"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8759826"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7680326"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8328026" y="981075"/>
            <a:ext cx="3433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7970839"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8711249" y="5837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8550911" y="6500970"/>
            <a:ext cx="0" cy="373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8514399" y="63214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8587424" y="63214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flipH="1">
            <a:off x="9503914" y="6500970"/>
            <a:ext cx="709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b="1" dirty="0"/>
              <a:t>we</a:t>
            </a:r>
          </a:p>
        </p:txBody>
      </p:sp>
      <p:sp>
        <p:nvSpPr>
          <p:cNvPr id="112675" name="Text Box 35"/>
          <p:cNvSpPr txBox="1">
            <a:spLocks noChangeArrowheads="1"/>
          </p:cNvSpPr>
          <p:nvPr/>
        </p:nvSpPr>
        <p:spPr bwMode="auto">
          <a:xfrm>
            <a:off x="8810626"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grpSp>
        <p:nvGrpSpPr>
          <p:cNvPr id="112678" name="Group 38"/>
          <p:cNvGrpSpPr>
            <a:grpSpLocks/>
          </p:cNvGrpSpPr>
          <p:nvPr/>
        </p:nvGrpSpPr>
        <p:grpSpPr bwMode="auto">
          <a:xfrm>
            <a:off x="7894639" y="328707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8039101" y="415067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8399464" y="394112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8615364" y="436816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flipH="1">
            <a:off x="7234235" y="2441367"/>
            <a:ext cx="12703" cy="337205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8039101"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0" name="Line 60"/>
          <p:cNvSpPr>
            <a:spLocks noChangeShapeType="1"/>
          </p:cNvSpPr>
          <p:nvPr/>
        </p:nvSpPr>
        <p:spPr bwMode="auto">
          <a:xfrm>
            <a:off x="2737653" y="6169956"/>
            <a:ext cx="4988291" cy="968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2" name="Rectangle 62"/>
          <p:cNvSpPr>
            <a:spLocks noChangeArrowheads="1"/>
          </p:cNvSpPr>
          <p:nvPr/>
        </p:nvSpPr>
        <p:spPr bwMode="auto">
          <a:xfrm>
            <a:off x="2249117" y="2351742"/>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2249117" y="2496204"/>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2249117" y="2567642"/>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2465017" y="2345392"/>
            <a:ext cx="51007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flipH="1">
            <a:off x="2755900" y="2708275"/>
            <a:ext cx="14875" cy="3446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9" name="Line 79"/>
          <p:cNvSpPr>
            <a:spLocks noChangeShapeType="1"/>
          </p:cNvSpPr>
          <p:nvPr/>
        </p:nvSpPr>
        <p:spPr bwMode="auto">
          <a:xfrm flipV="1">
            <a:off x="4303713" y="4007802"/>
            <a:ext cx="1" cy="1066801"/>
          </a:xfrm>
          <a:prstGeom prst="line">
            <a:avLst/>
          </a:prstGeom>
          <a:noFill/>
          <a:ln w="2857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10166059" y="6496606"/>
            <a:ext cx="13388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共用メモリ</a:t>
            </a:r>
          </a:p>
        </p:txBody>
      </p:sp>
      <p:sp>
        <p:nvSpPr>
          <p:cNvPr id="112740" name="Line 100"/>
          <p:cNvSpPr>
            <a:spLocks noChangeShapeType="1"/>
          </p:cNvSpPr>
          <p:nvPr/>
        </p:nvSpPr>
        <p:spPr bwMode="auto">
          <a:xfrm>
            <a:off x="4842867" y="3374390"/>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a:off x="7245177" y="5804853"/>
            <a:ext cx="448966"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4737235" y="3749836"/>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4940920" y="465550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9551989" y="335851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9048751" y="335851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8328026"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8832851" y="2304365"/>
            <a:ext cx="790574" cy="2062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dirty="0" err="1"/>
              <a:t>ext</a:t>
            </a:r>
            <a:endParaRPr lang="en-US" altLang="ja-JP" dirty="0"/>
          </a:p>
        </p:txBody>
      </p:sp>
      <p:sp>
        <p:nvSpPr>
          <p:cNvPr id="112752" name="Line 112"/>
          <p:cNvSpPr>
            <a:spLocks noChangeShapeType="1"/>
          </p:cNvSpPr>
          <p:nvPr/>
        </p:nvSpPr>
        <p:spPr bwMode="auto">
          <a:xfrm>
            <a:off x="5014914"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9409114"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9409114" y="2060575"/>
            <a:ext cx="0" cy="22840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V="1">
            <a:off x="8696512" y="2060571"/>
            <a:ext cx="1" cy="82877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8904289"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8656950" y="4472782"/>
            <a:ext cx="5937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400" b="1"/>
              <a:t>rwe</a:t>
            </a:r>
          </a:p>
        </p:txBody>
      </p:sp>
      <p:sp>
        <p:nvSpPr>
          <p:cNvPr id="112764" name="Line 124"/>
          <p:cNvSpPr>
            <a:spLocks noChangeShapeType="1"/>
          </p:cNvSpPr>
          <p:nvPr/>
        </p:nvSpPr>
        <p:spPr bwMode="auto">
          <a:xfrm flipV="1">
            <a:off x="8688389" y="2779712"/>
            <a:ext cx="2102836" cy="15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flipH="1">
            <a:off x="10797575" y="2805272"/>
            <a:ext cx="3175" cy="3181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10100311" y="5971382"/>
            <a:ext cx="675640" cy="1365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8112126" y="415067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8472489" y="415067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9025005" y="351245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7420141" y="3089969"/>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7410053" y="375142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9229434"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6421439" y="432143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r>
              <a:rPr lang="en-US" altLang="ja-JP" sz="1200" b="1" dirty="0"/>
              <a:t>_</a:t>
            </a:r>
          </a:p>
        </p:txBody>
      </p:sp>
      <p:sp>
        <p:nvSpPr>
          <p:cNvPr id="112776" name="Text Box 136"/>
          <p:cNvSpPr txBox="1">
            <a:spLocks noChangeArrowheads="1"/>
          </p:cNvSpPr>
          <p:nvPr/>
        </p:nvSpPr>
        <p:spPr bwMode="auto">
          <a:xfrm>
            <a:off x="10384154" y="608330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8616951" y="479996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80" name="Text Box 140"/>
          <p:cNvSpPr txBox="1">
            <a:spLocks noChangeArrowheads="1"/>
          </p:cNvSpPr>
          <p:nvPr/>
        </p:nvSpPr>
        <p:spPr bwMode="auto">
          <a:xfrm>
            <a:off x="8590624" y="284423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6124575" y="248170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6888164"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6888164"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6672264"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6672264"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6672264"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5951539"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5951539"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6004323"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5948364"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6383339"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7857213" y="561436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adr</a:t>
            </a:r>
            <a:endParaRPr lang="en-US" altLang="ja-JP" sz="1200" b="1" dirty="0"/>
          </a:p>
        </p:txBody>
      </p:sp>
      <p:sp>
        <p:nvSpPr>
          <p:cNvPr id="112802" name="Text Box 162"/>
          <p:cNvSpPr txBox="1">
            <a:spLocks noChangeArrowheads="1"/>
          </p:cNvSpPr>
          <p:nvPr/>
        </p:nvSpPr>
        <p:spPr bwMode="auto">
          <a:xfrm>
            <a:off x="3719514"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8362157" y="393319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7707313" y="392406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2737653" y="473216"/>
            <a:ext cx="4507524" cy="21591"/>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2760055" y="518272"/>
            <a:ext cx="6563" cy="1861392"/>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 name="正方形/長方形 137">
            <a:extLst>
              <a:ext uri="{FF2B5EF4-FFF2-40B4-BE49-F238E27FC236}">
                <a16:creationId xmlns:a16="http://schemas.microsoft.com/office/drawing/2014/main" id="{6599E671-B85D-4863-9D72-2EAACD0568D0}"/>
              </a:ext>
            </a:extLst>
          </p:cNvPr>
          <p:cNvSpPr/>
          <p:nvPr/>
        </p:nvSpPr>
        <p:spPr>
          <a:xfrm>
            <a:off x="4081461" y="2205825"/>
            <a:ext cx="889053" cy="36417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&lt;&gt;=</a:t>
            </a:r>
            <a:r>
              <a:rPr lang="ja-JP" altLang="en-US" sz="1600" b="1" dirty="0">
                <a:solidFill>
                  <a:schemeClr val="tx1"/>
                </a:solidFill>
              </a:rPr>
              <a:t>？</a:t>
            </a:r>
          </a:p>
        </p:txBody>
      </p:sp>
      <p:cxnSp>
        <p:nvCxnSpPr>
          <p:cNvPr id="139" name="直線矢印コネクタ 138">
            <a:extLst>
              <a:ext uri="{FF2B5EF4-FFF2-40B4-BE49-F238E27FC236}">
                <a16:creationId xmlns:a16="http://schemas.microsoft.com/office/drawing/2014/main" id="{B9CE613A-5768-402E-B1A3-500EAFC1A468}"/>
              </a:ext>
            </a:extLst>
          </p:cNvPr>
          <p:cNvCxnSpPr>
            <a:cxnSpLocks/>
          </p:cNvCxnSpPr>
          <p:nvPr/>
        </p:nvCxnSpPr>
        <p:spPr>
          <a:xfrm flipH="1" flipV="1">
            <a:off x="3617342" y="2406594"/>
            <a:ext cx="446481" cy="218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直線矢印コネクタ 3">
            <a:extLst>
              <a:ext uri="{FF2B5EF4-FFF2-40B4-BE49-F238E27FC236}">
                <a16:creationId xmlns:a16="http://schemas.microsoft.com/office/drawing/2014/main" id="{839570E8-E0AB-442B-951A-7B7E6E60129A}"/>
              </a:ext>
            </a:extLst>
          </p:cNvPr>
          <p:cNvCxnSpPr>
            <a:cxnSpLocks/>
          </p:cNvCxnSpPr>
          <p:nvPr/>
        </p:nvCxnSpPr>
        <p:spPr>
          <a:xfrm flipH="1">
            <a:off x="4964061" y="2308843"/>
            <a:ext cx="3089209" cy="1539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A358F485-05F8-41B8-BF4D-3195616C1317}"/>
              </a:ext>
            </a:extLst>
          </p:cNvPr>
          <p:cNvCxnSpPr>
            <a:cxnSpLocks/>
          </p:cNvCxnSpPr>
          <p:nvPr/>
        </p:nvCxnSpPr>
        <p:spPr>
          <a:xfrm flipH="1">
            <a:off x="4974396" y="2218289"/>
            <a:ext cx="3729094" cy="3056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7454606"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7929856" y="1706564"/>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7199314" y="1629743"/>
            <a:ext cx="936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a:p>
            <a:r>
              <a:rPr lang="en-US" altLang="ja-JP" sz="1200" b="1" dirty="0" err="1"/>
              <a:t>sel</a:t>
            </a:r>
            <a:endParaRPr lang="en-US" altLang="ja-JP" sz="1200" b="1" dirty="0"/>
          </a:p>
        </p:txBody>
      </p:sp>
      <p:sp>
        <p:nvSpPr>
          <p:cNvPr id="140" name="Text Box 72">
            <a:extLst>
              <a:ext uri="{FF2B5EF4-FFF2-40B4-BE49-F238E27FC236}">
                <a16:creationId xmlns:a16="http://schemas.microsoft.com/office/drawing/2014/main" id="{4123907B-5A8A-4DE4-9CE4-38D2E5E7F058}"/>
              </a:ext>
            </a:extLst>
          </p:cNvPr>
          <p:cNvSpPr txBox="1">
            <a:spLocks noChangeArrowheads="1"/>
          </p:cNvSpPr>
          <p:nvPr/>
        </p:nvSpPr>
        <p:spPr bwMode="auto">
          <a:xfrm>
            <a:off x="6564940" y="854084"/>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41" name="Text Box 72">
            <a:extLst>
              <a:ext uri="{FF2B5EF4-FFF2-40B4-BE49-F238E27FC236}">
                <a16:creationId xmlns:a16="http://schemas.microsoft.com/office/drawing/2014/main" id="{6E4A58B1-0D90-4760-8DD4-44A5C9D5EFD6}"/>
              </a:ext>
            </a:extLst>
          </p:cNvPr>
          <p:cNvSpPr txBox="1">
            <a:spLocks noChangeArrowheads="1"/>
          </p:cNvSpPr>
          <p:nvPr/>
        </p:nvSpPr>
        <p:spPr bwMode="auto">
          <a:xfrm>
            <a:off x="6578014" y="118506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46" name="直線矢印コネクタ 145">
            <a:extLst>
              <a:ext uri="{FF2B5EF4-FFF2-40B4-BE49-F238E27FC236}">
                <a16:creationId xmlns:a16="http://schemas.microsoft.com/office/drawing/2014/main" id="{C2E55C6B-8631-440B-85E6-15A158A9457B}"/>
              </a:ext>
            </a:extLst>
          </p:cNvPr>
          <p:cNvCxnSpPr>
            <a:cxnSpLocks/>
            <a:endCxn id="141" idx="2"/>
          </p:cNvCxnSpPr>
          <p:nvPr/>
        </p:nvCxnSpPr>
        <p:spPr>
          <a:xfrm flipH="1" flipV="1">
            <a:off x="6736872" y="1554401"/>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7" name="Text Box 155">
            <a:extLst>
              <a:ext uri="{FF2B5EF4-FFF2-40B4-BE49-F238E27FC236}">
                <a16:creationId xmlns:a16="http://schemas.microsoft.com/office/drawing/2014/main" id="{3A1B0B4F-939A-466B-A9EE-08E28D10844B}"/>
              </a:ext>
            </a:extLst>
          </p:cNvPr>
          <p:cNvSpPr txBox="1">
            <a:spLocks noChangeArrowheads="1"/>
          </p:cNvSpPr>
          <p:nvPr/>
        </p:nvSpPr>
        <p:spPr bwMode="auto">
          <a:xfrm>
            <a:off x="6641736" y="18450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com</a:t>
            </a:r>
          </a:p>
        </p:txBody>
      </p:sp>
      <p:sp>
        <p:nvSpPr>
          <p:cNvPr id="148" name="Text Box 155">
            <a:extLst>
              <a:ext uri="{FF2B5EF4-FFF2-40B4-BE49-F238E27FC236}">
                <a16:creationId xmlns:a16="http://schemas.microsoft.com/office/drawing/2014/main" id="{A2AD8FA4-C505-4D1C-B04D-C4071FEFF204}"/>
              </a:ext>
            </a:extLst>
          </p:cNvPr>
          <p:cNvSpPr txBox="1">
            <a:spLocks noChangeArrowheads="1"/>
          </p:cNvSpPr>
          <p:nvPr/>
        </p:nvSpPr>
        <p:spPr bwMode="auto">
          <a:xfrm>
            <a:off x="9821136" y="18534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srcbsel</a:t>
            </a:r>
            <a:endParaRPr lang="en-US" altLang="ja-JP" sz="1200" b="1" dirty="0"/>
          </a:p>
        </p:txBody>
      </p:sp>
      <p:sp>
        <p:nvSpPr>
          <p:cNvPr id="149" name="Line 107">
            <a:extLst>
              <a:ext uri="{FF2B5EF4-FFF2-40B4-BE49-F238E27FC236}">
                <a16:creationId xmlns:a16="http://schemas.microsoft.com/office/drawing/2014/main" id="{B9A8DDC3-D2B1-40A9-8501-1A811E21A7D4}"/>
              </a:ext>
            </a:extLst>
          </p:cNvPr>
          <p:cNvSpPr>
            <a:spLocks noChangeShapeType="1"/>
          </p:cNvSpPr>
          <p:nvPr/>
        </p:nvSpPr>
        <p:spPr bwMode="auto">
          <a:xfrm flipH="1">
            <a:off x="9589295" y="195262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 name="Text Box 72">
            <a:extLst>
              <a:ext uri="{FF2B5EF4-FFF2-40B4-BE49-F238E27FC236}">
                <a16:creationId xmlns:a16="http://schemas.microsoft.com/office/drawing/2014/main" id="{EBB2E924-B7F6-4314-8F7C-1948F3AFC100}"/>
              </a:ext>
            </a:extLst>
          </p:cNvPr>
          <p:cNvSpPr txBox="1">
            <a:spLocks noChangeArrowheads="1"/>
          </p:cNvSpPr>
          <p:nvPr/>
        </p:nvSpPr>
        <p:spPr bwMode="auto">
          <a:xfrm>
            <a:off x="9132889" y="1799076"/>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51" name="Text Box 72">
            <a:extLst>
              <a:ext uri="{FF2B5EF4-FFF2-40B4-BE49-F238E27FC236}">
                <a16:creationId xmlns:a16="http://schemas.microsoft.com/office/drawing/2014/main" id="{29DFA907-8D0B-43AA-93C9-3612B08FCB08}"/>
              </a:ext>
            </a:extLst>
          </p:cNvPr>
          <p:cNvSpPr txBox="1">
            <a:spLocks noChangeArrowheads="1"/>
          </p:cNvSpPr>
          <p:nvPr/>
        </p:nvSpPr>
        <p:spPr bwMode="auto">
          <a:xfrm>
            <a:off x="8542652" y="1793915"/>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52" name="Line 107">
            <a:extLst>
              <a:ext uri="{FF2B5EF4-FFF2-40B4-BE49-F238E27FC236}">
                <a16:creationId xmlns:a16="http://schemas.microsoft.com/office/drawing/2014/main" id="{FAFB61B9-08CE-4C2E-B90C-30F55F3BBE56}"/>
              </a:ext>
            </a:extLst>
          </p:cNvPr>
          <p:cNvSpPr>
            <a:spLocks noChangeShapeType="1"/>
          </p:cNvSpPr>
          <p:nvPr/>
        </p:nvSpPr>
        <p:spPr bwMode="auto">
          <a:xfrm flipH="1">
            <a:off x="7635876" y="4281950"/>
            <a:ext cx="503238"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 name="Text Box 155">
            <a:extLst>
              <a:ext uri="{FF2B5EF4-FFF2-40B4-BE49-F238E27FC236}">
                <a16:creationId xmlns:a16="http://schemas.microsoft.com/office/drawing/2014/main" id="{B960514C-4C1B-49C3-9BCA-BF23B3C072A8}"/>
              </a:ext>
            </a:extLst>
          </p:cNvPr>
          <p:cNvSpPr txBox="1">
            <a:spLocks noChangeArrowheads="1"/>
          </p:cNvSpPr>
          <p:nvPr/>
        </p:nvSpPr>
        <p:spPr bwMode="auto">
          <a:xfrm>
            <a:off x="7210425" y="425744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resultsel</a:t>
            </a:r>
            <a:endParaRPr lang="en-US" altLang="ja-JP" sz="1200" b="1" dirty="0"/>
          </a:p>
        </p:txBody>
      </p:sp>
      <p:cxnSp>
        <p:nvCxnSpPr>
          <p:cNvPr id="3" name="直線矢印コネクタ 2">
            <a:extLst>
              <a:ext uri="{FF2B5EF4-FFF2-40B4-BE49-F238E27FC236}">
                <a16:creationId xmlns:a16="http://schemas.microsoft.com/office/drawing/2014/main" id="{2BEC1FC0-C781-4BE4-AF2A-C8B58B10B7CE}"/>
              </a:ext>
            </a:extLst>
          </p:cNvPr>
          <p:cNvCxnSpPr/>
          <p:nvPr/>
        </p:nvCxnSpPr>
        <p:spPr>
          <a:xfrm flipH="1">
            <a:off x="4958502" y="2515342"/>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8" name="Text Box 142">
            <a:extLst>
              <a:ext uri="{FF2B5EF4-FFF2-40B4-BE49-F238E27FC236}">
                <a16:creationId xmlns:a16="http://schemas.microsoft.com/office/drawing/2014/main" id="{0E1636DB-5D05-4589-90C1-1D1619AC86AF}"/>
              </a:ext>
            </a:extLst>
          </p:cNvPr>
          <p:cNvSpPr txBox="1">
            <a:spLocks noChangeArrowheads="1"/>
          </p:cNvSpPr>
          <p:nvPr/>
        </p:nvSpPr>
        <p:spPr bwMode="auto">
          <a:xfrm>
            <a:off x="5397496" y="237966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sp>
        <p:nvSpPr>
          <p:cNvPr id="159" name="Text Box 72">
            <a:extLst>
              <a:ext uri="{FF2B5EF4-FFF2-40B4-BE49-F238E27FC236}">
                <a16:creationId xmlns:a16="http://schemas.microsoft.com/office/drawing/2014/main" id="{972DDB43-4AA4-4043-BF11-CE70F4EFF357}"/>
              </a:ext>
            </a:extLst>
          </p:cNvPr>
          <p:cNvSpPr txBox="1">
            <a:spLocks noChangeArrowheads="1"/>
          </p:cNvSpPr>
          <p:nvPr/>
        </p:nvSpPr>
        <p:spPr bwMode="auto">
          <a:xfrm>
            <a:off x="7536110" y="175696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61" name="Text Box 72">
            <a:extLst>
              <a:ext uri="{FF2B5EF4-FFF2-40B4-BE49-F238E27FC236}">
                <a16:creationId xmlns:a16="http://schemas.microsoft.com/office/drawing/2014/main" id="{B5FA246F-43F9-4D82-833A-9C55CF33B764}"/>
              </a:ext>
            </a:extLst>
          </p:cNvPr>
          <p:cNvSpPr txBox="1">
            <a:spLocks noChangeArrowheads="1"/>
          </p:cNvSpPr>
          <p:nvPr/>
        </p:nvSpPr>
        <p:spPr bwMode="auto">
          <a:xfrm>
            <a:off x="7900542" y="174881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62" name="直線矢印コネクタ 161">
            <a:extLst>
              <a:ext uri="{FF2B5EF4-FFF2-40B4-BE49-F238E27FC236}">
                <a16:creationId xmlns:a16="http://schemas.microsoft.com/office/drawing/2014/main" id="{8471BB5C-A1E3-4BD2-A72A-DC9268FC52A7}"/>
              </a:ext>
            </a:extLst>
          </p:cNvPr>
          <p:cNvCxnSpPr/>
          <p:nvPr/>
        </p:nvCxnSpPr>
        <p:spPr>
          <a:xfrm flipH="1">
            <a:off x="9635892" y="2406594"/>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3" name="Text Box 142">
            <a:extLst>
              <a:ext uri="{FF2B5EF4-FFF2-40B4-BE49-F238E27FC236}">
                <a16:creationId xmlns:a16="http://schemas.microsoft.com/office/drawing/2014/main" id="{D114D1AA-FB61-4ECB-BED1-334774C825FB}"/>
              </a:ext>
            </a:extLst>
          </p:cNvPr>
          <p:cNvSpPr txBox="1">
            <a:spLocks noChangeArrowheads="1"/>
          </p:cNvSpPr>
          <p:nvPr/>
        </p:nvSpPr>
        <p:spPr bwMode="auto">
          <a:xfrm>
            <a:off x="10136979" y="228441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sp>
        <p:nvSpPr>
          <p:cNvPr id="164" name="Line 9">
            <a:extLst>
              <a:ext uri="{FF2B5EF4-FFF2-40B4-BE49-F238E27FC236}">
                <a16:creationId xmlns:a16="http://schemas.microsoft.com/office/drawing/2014/main" id="{9E0A40EE-961B-4C76-AE16-0A41E9AB0AB1}"/>
              </a:ext>
            </a:extLst>
          </p:cNvPr>
          <p:cNvSpPr>
            <a:spLocks noChangeShapeType="1"/>
          </p:cNvSpPr>
          <p:nvPr/>
        </p:nvSpPr>
        <p:spPr bwMode="auto">
          <a:xfrm flipV="1">
            <a:off x="8087317" y="3071814"/>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5" name="Line 9">
            <a:extLst>
              <a:ext uri="{FF2B5EF4-FFF2-40B4-BE49-F238E27FC236}">
                <a16:creationId xmlns:a16="http://schemas.microsoft.com/office/drawing/2014/main" id="{4DD6B293-7CB8-4F36-950C-DECB731FB484}"/>
              </a:ext>
            </a:extLst>
          </p:cNvPr>
          <p:cNvSpPr>
            <a:spLocks noChangeShapeType="1"/>
          </p:cNvSpPr>
          <p:nvPr/>
        </p:nvSpPr>
        <p:spPr bwMode="auto">
          <a:xfrm flipV="1">
            <a:off x="8799109" y="3071813"/>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正方形/長方形 5">
            <a:extLst>
              <a:ext uri="{FF2B5EF4-FFF2-40B4-BE49-F238E27FC236}">
                <a16:creationId xmlns:a16="http://schemas.microsoft.com/office/drawing/2014/main" id="{C1BA7E58-D6F1-418D-82C3-3548B19EE015}"/>
              </a:ext>
            </a:extLst>
          </p:cNvPr>
          <p:cNvSpPr/>
          <p:nvPr/>
        </p:nvSpPr>
        <p:spPr>
          <a:xfrm>
            <a:off x="4750863" y="2654301"/>
            <a:ext cx="258989" cy="23613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66" name="直線矢印コネクタ 165">
            <a:extLst>
              <a:ext uri="{FF2B5EF4-FFF2-40B4-BE49-F238E27FC236}">
                <a16:creationId xmlns:a16="http://schemas.microsoft.com/office/drawing/2014/main" id="{D8CDB5D8-02C0-442D-9F95-3F684FD40707}"/>
              </a:ext>
            </a:extLst>
          </p:cNvPr>
          <p:cNvCxnSpPr>
            <a:cxnSpLocks/>
          </p:cNvCxnSpPr>
          <p:nvPr/>
        </p:nvCxnSpPr>
        <p:spPr>
          <a:xfrm flipH="1">
            <a:off x="4287052" y="5064567"/>
            <a:ext cx="4329955" cy="11675"/>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7" name="Line 60">
            <a:extLst>
              <a:ext uri="{FF2B5EF4-FFF2-40B4-BE49-F238E27FC236}">
                <a16:creationId xmlns:a16="http://schemas.microsoft.com/office/drawing/2014/main" id="{413D1EBA-9208-43BE-AB7B-CBBBA10D27CA}"/>
              </a:ext>
            </a:extLst>
          </p:cNvPr>
          <p:cNvSpPr>
            <a:spLocks noChangeShapeType="1"/>
          </p:cNvSpPr>
          <p:nvPr/>
        </p:nvSpPr>
        <p:spPr bwMode="auto">
          <a:xfrm flipV="1">
            <a:off x="4303713" y="4021296"/>
            <a:ext cx="44208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8" name="Text Box 132">
            <a:extLst>
              <a:ext uri="{FF2B5EF4-FFF2-40B4-BE49-F238E27FC236}">
                <a16:creationId xmlns:a16="http://schemas.microsoft.com/office/drawing/2014/main" id="{3436BDFC-FEBD-4260-BDB3-93275AD8FA0F}"/>
              </a:ext>
            </a:extLst>
          </p:cNvPr>
          <p:cNvSpPr txBox="1">
            <a:spLocks noChangeArrowheads="1"/>
          </p:cNvSpPr>
          <p:nvPr/>
        </p:nvSpPr>
        <p:spPr bwMode="auto">
          <a:xfrm>
            <a:off x="4688532" y="302100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IR</a:t>
            </a:r>
          </a:p>
        </p:txBody>
      </p:sp>
      <p:sp>
        <p:nvSpPr>
          <p:cNvPr id="8" name="正方形/長方形 7">
            <a:extLst>
              <a:ext uri="{FF2B5EF4-FFF2-40B4-BE49-F238E27FC236}">
                <a16:creationId xmlns:a16="http://schemas.microsoft.com/office/drawing/2014/main" id="{A88217AB-9CEB-459E-B790-6EA9E76CA45A}"/>
              </a:ext>
            </a:extLst>
          </p:cNvPr>
          <p:cNvSpPr/>
          <p:nvPr/>
        </p:nvSpPr>
        <p:spPr>
          <a:xfrm>
            <a:off x="7704935" y="2915700"/>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79" name="Text Box 139"/>
          <p:cNvSpPr txBox="1">
            <a:spLocks noChangeArrowheads="1"/>
          </p:cNvSpPr>
          <p:nvPr/>
        </p:nvSpPr>
        <p:spPr bwMode="auto">
          <a:xfrm>
            <a:off x="7764885" y="286624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71" name="正方形/長方形 170">
            <a:extLst>
              <a:ext uri="{FF2B5EF4-FFF2-40B4-BE49-F238E27FC236}">
                <a16:creationId xmlns:a16="http://schemas.microsoft.com/office/drawing/2014/main" id="{F6E59983-5D74-4222-AB9D-9DF0B668A66A}"/>
              </a:ext>
            </a:extLst>
          </p:cNvPr>
          <p:cNvSpPr/>
          <p:nvPr/>
        </p:nvSpPr>
        <p:spPr>
          <a:xfrm>
            <a:off x="6821469" y="520297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Text Box 142">
            <a:extLst>
              <a:ext uri="{FF2B5EF4-FFF2-40B4-BE49-F238E27FC236}">
                <a16:creationId xmlns:a16="http://schemas.microsoft.com/office/drawing/2014/main" id="{90069E21-E1EB-4EFA-9419-C4D891973514}"/>
              </a:ext>
            </a:extLst>
          </p:cNvPr>
          <p:cNvSpPr txBox="1">
            <a:spLocks noChangeArrowheads="1"/>
          </p:cNvSpPr>
          <p:nvPr/>
        </p:nvSpPr>
        <p:spPr bwMode="auto">
          <a:xfrm>
            <a:off x="6799102" y="5149567"/>
            <a:ext cx="9729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regalu</a:t>
            </a:r>
            <a:endParaRPr lang="en-US" altLang="ja-JP" sz="1200" b="1" dirty="0"/>
          </a:p>
        </p:txBody>
      </p:sp>
      <p:sp>
        <p:nvSpPr>
          <p:cNvPr id="173" name="Line 145">
            <a:extLst>
              <a:ext uri="{FF2B5EF4-FFF2-40B4-BE49-F238E27FC236}">
                <a16:creationId xmlns:a16="http://schemas.microsoft.com/office/drawing/2014/main" id="{C084670E-6DD5-41EA-AEBE-29004CECA91F}"/>
              </a:ext>
            </a:extLst>
          </p:cNvPr>
          <p:cNvSpPr>
            <a:spLocks noChangeShapeType="1"/>
          </p:cNvSpPr>
          <p:nvPr/>
        </p:nvSpPr>
        <p:spPr bwMode="auto">
          <a:xfrm>
            <a:off x="7928769" y="574135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 name="Line 146">
            <a:extLst>
              <a:ext uri="{FF2B5EF4-FFF2-40B4-BE49-F238E27FC236}">
                <a16:creationId xmlns:a16="http://schemas.microsoft.com/office/drawing/2014/main" id="{B9F7236C-0EBB-45FF-9958-99F4D64DBECA}"/>
              </a:ext>
            </a:extLst>
          </p:cNvPr>
          <p:cNvSpPr>
            <a:spLocks noChangeShapeType="1"/>
          </p:cNvSpPr>
          <p:nvPr/>
        </p:nvSpPr>
        <p:spPr bwMode="auto">
          <a:xfrm flipH="1" flipV="1">
            <a:off x="7712869" y="5596891"/>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 name="Line 147">
            <a:extLst>
              <a:ext uri="{FF2B5EF4-FFF2-40B4-BE49-F238E27FC236}">
                <a16:creationId xmlns:a16="http://schemas.microsoft.com/office/drawing/2014/main" id="{FD324263-F0A2-4E9B-BCE6-58C77CA21646}"/>
              </a:ext>
            </a:extLst>
          </p:cNvPr>
          <p:cNvSpPr>
            <a:spLocks noChangeShapeType="1"/>
          </p:cNvSpPr>
          <p:nvPr/>
        </p:nvSpPr>
        <p:spPr bwMode="auto">
          <a:xfrm flipH="1">
            <a:off x="7712869" y="6173153"/>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 name="Line 148">
            <a:extLst>
              <a:ext uri="{FF2B5EF4-FFF2-40B4-BE49-F238E27FC236}">
                <a16:creationId xmlns:a16="http://schemas.microsoft.com/office/drawing/2014/main" id="{C1FF22A2-7EFD-4107-8B18-6D4CD915EA30}"/>
              </a:ext>
            </a:extLst>
          </p:cNvPr>
          <p:cNvSpPr>
            <a:spLocks noChangeShapeType="1"/>
          </p:cNvSpPr>
          <p:nvPr/>
        </p:nvSpPr>
        <p:spPr bwMode="auto">
          <a:xfrm>
            <a:off x="7712869" y="5596891"/>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7" name="Text Box 72">
            <a:extLst>
              <a:ext uri="{FF2B5EF4-FFF2-40B4-BE49-F238E27FC236}">
                <a16:creationId xmlns:a16="http://schemas.microsoft.com/office/drawing/2014/main" id="{474AAF60-81ED-4695-BA85-7DD210E85683}"/>
              </a:ext>
            </a:extLst>
          </p:cNvPr>
          <p:cNvSpPr txBox="1">
            <a:spLocks noChangeArrowheads="1"/>
          </p:cNvSpPr>
          <p:nvPr/>
        </p:nvSpPr>
        <p:spPr bwMode="auto">
          <a:xfrm>
            <a:off x="7605545" y="5614362"/>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78" name="Text Box 72">
            <a:extLst>
              <a:ext uri="{FF2B5EF4-FFF2-40B4-BE49-F238E27FC236}">
                <a16:creationId xmlns:a16="http://schemas.microsoft.com/office/drawing/2014/main" id="{8AEDF59F-63BA-4935-B217-9F49D0030DE0}"/>
              </a:ext>
            </a:extLst>
          </p:cNvPr>
          <p:cNvSpPr txBox="1">
            <a:spLocks noChangeArrowheads="1"/>
          </p:cNvSpPr>
          <p:nvPr/>
        </p:nvSpPr>
        <p:spPr bwMode="auto">
          <a:xfrm>
            <a:off x="7618619" y="5945347"/>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79" name="Line 101">
            <a:extLst>
              <a:ext uri="{FF2B5EF4-FFF2-40B4-BE49-F238E27FC236}">
                <a16:creationId xmlns:a16="http://schemas.microsoft.com/office/drawing/2014/main" id="{AE17682A-5476-4373-9F5E-87D84DDB8184}"/>
              </a:ext>
            </a:extLst>
          </p:cNvPr>
          <p:cNvSpPr>
            <a:spLocks noChangeShapeType="1"/>
          </p:cNvSpPr>
          <p:nvPr/>
        </p:nvSpPr>
        <p:spPr bwMode="auto">
          <a:xfrm flipV="1">
            <a:off x="7976427" y="5953396"/>
            <a:ext cx="310585" cy="469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80" name="直線矢印コネクタ 179">
            <a:extLst>
              <a:ext uri="{FF2B5EF4-FFF2-40B4-BE49-F238E27FC236}">
                <a16:creationId xmlns:a16="http://schemas.microsoft.com/office/drawing/2014/main" id="{7CDE810F-2E15-4A69-88F5-A4313350CBB9}"/>
              </a:ext>
            </a:extLst>
          </p:cNvPr>
          <p:cNvCxnSpPr>
            <a:cxnSpLocks/>
          </p:cNvCxnSpPr>
          <p:nvPr/>
        </p:nvCxnSpPr>
        <p:spPr>
          <a:xfrm flipH="1" flipV="1">
            <a:off x="7815284" y="6233337"/>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1" name="Text Box 155">
            <a:extLst>
              <a:ext uri="{FF2B5EF4-FFF2-40B4-BE49-F238E27FC236}">
                <a16:creationId xmlns:a16="http://schemas.microsoft.com/office/drawing/2014/main" id="{1C0CE3C5-3C16-4EDA-B8D8-392E390AAF04}"/>
              </a:ext>
            </a:extLst>
          </p:cNvPr>
          <p:cNvSpPr txBox="1">
            <a:spLocks noChangeArrowheads="1"/>
          </p:cNvSpPr>
          <p:nvPr/>
        </p:nvSpPr>
        <p:spPr bwMode="auto">
          <a:xfrm>
            <a:off x="7548698" y="6524026"/>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 if</a:t>
            </a:r>
          </a:p>
        </p:txBody>
      </p:sp>
      <p:sp>
        <p:nvSpPr>
          <p:cNvPr id="182" name="Line 100">
            <a:extLst>
              <a:ext uri="{FF2B5EF4-FFF2-40B4-BE49-F238E27FC236}">
                <a16:creationId xmlns:a16="http://schemas.microsoft.com/office/drawing/2014/main" id="{BBEFDBE6-D2E4-4ACA-8CC7-FAC0E02EAE59}"/>
              </a:ext>
            </a:extLst>
          </p:cNvPr>
          <p:cNvSpPr>
            <a:spLocks noChangeShapeType="1"/>
          </p:cNvSpPr>
          <p:nvPr/>
        </p:nvSpPr>
        <p:spPr bwMode="auto">
          <a:xfrm flipV="1">
            <a:off x="4970515" y="4204028"/>
            <a:ext cx="1002650" cy="380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 name="Line 50">
            <a:extLst>
              <a:ext uri="{FF2B5EF4-FFF2-40B4-BE49-F238E27FC236}">
                <a16:creationId xmlns:a16="http://schemas.microsoft.com/office/drawing/2014/main" id="{FA51A5DB-D316-4E32-AA36-E6974662D421}"/>
              </a:ext>
            </a:extLst>
          </p:cNvPr>
          <p:cNvSpPr>
            <a:spLocks noChangeShapeType="1"/>
          </p:cNvSpPr>
          <p:nvPr/>
        </p:nvSpPr>
        <p:spPr bwMode="auto">
          <a:xfrm flipV="1">
            <a:off x="7509266" y="2023006"/>
            <a:ext cx="450" cy="4132132"/>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 name="Line 8">
            <a:extLst>
              <a:ext uri="{FF2B5EF4-FFF2-40B4-BE49-F238E27FC236}">
                <a16:creationId xmlns:a16="http://schemas.microsoft.com/office/drawing/2014/main" id="{55AEC999-E03F-4CE9-B3DC-5397341FDB9D}"/>
              </a:ext>
            </a:extLst>
          </p:cNvPr>
          <p:cNvSpPr>
            <a:spLocks noChangeShapeType="1"/>
          </p:cNvSpPr>
          <p:nvPr/>
        </p:nvSpPr>
        <p:spPr bwMode="auto">
          <a:xfrm flipV="1">
            <a:off x="7524140" y="4865432"/>
            <a:ext cx="885451" cy="93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6" name="Line 50">
            <a:extLst>
              <a:ext uri="{FF2B5EF4-FFF2-40B4-BE49-F238E27FC236}">
                <a16:creationId xmlns:a16="http://schemas.microsoft.com/office/drawing/2014/main" id="{E1EC33D9-0688-4ACF-A5B9-8AB8FC5806E4}"/>
              </a:ext>
            </a:extLst>
          </p:cNvPr>
          <p:cNvSpPr>
            <a:spLocks noChangeShapeType="1"/>
          </p:cNvSpPr>
          <p:nvPr/>
        </p:nvSpPr>
        <p:spPr bwMode="auto">
          <a:xfrm flipH="1" flipV="1">
            <a:off x="8399464" y="4368165"/>
            <a:ext cx="10130" cy="4905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7" name="Text Box 128">
            <a:extLst>
              <a:ext uri="{FF2B5EF4-FFF2-40B4-BE49-F238E27FC236}">
                <a16:creationId xmlns:a16="http://schemas.microsoft.com/office/drawing/2014/main" id="{5BC87487-8DE3-4578-B887-E3F472347E6E}"/>
              </a:ext>
            </a:extLst>
          </p:cNvPr>
          <p:cNvSpPr txBox="1">
            <a:spLocks noChangeArrowheads="1"/>
          </p:cNvSpPr>
          <p:nvPr/>
        </p:nvSpPr>
        <p:spPr bwMode="auto">
          <a:xfrm flipH="1">
            <a:off x="8279608" y="4151492"/>
            <a:ext cx="22542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2</a:t>
            </a:r>
          </a:p>
        </p:txBody>
      </p:sp>
      <p:sp>
        <p:nvSpPr>
          <p:cNvPr id="188" name="Line 116">
            <a:extLst>
              <a:ext uri="{FF2B5EF4-FFF2-40B4-BE49-F238E27FC236}">
                <a16:creationId xmlns:a16="http://schemas.microsoft.com/office/drawing/2014/main" id="{3F00173C-D933-438C-85D6-70083DAF4E19}"/>
              </a:ext>
            </a:extLst>
          </p:cNvPr>
          <p:cNvSpPr>
            <a:spLocks noChangeShapeType="1"/>
          </p:cNvSpPr>
          <p:nvPr/>
        </p:nvSpPr>
        <p:spPr bwMode="auto">
          <a:xfrm flipH="1" flipV="1">
            <a:off x="9025005" y="2060571"/>
            <a:ext cx="0" cy="15716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Text Box 72">
            <a:extLst>
              <a:ext uri="{FF2B5EF4-FFF2-40B4-BE49-F238E27FC236}">
                <a16:creationId xmlns:a16="http://schemas.microsoft.com/office/drawing/2014/main" id="{883ADED0-EFD5-4F34-9D9A-877212A5E4F7}"/>
              </a:ext>
            </a:extLst>
          </p:cNvPr>
          <p:cNvSpPr txBox="1">
            <a:spLocks noChangeArrowheads="1"/>
          </p:cNvSpPr>
          <p:nvPr/>
        </p:nvSpPr>
        <p:spPr bwMode="auto">
          <a:xfrm>
            <a:off x="8870198" y="179290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2</a:t>
            </a:r>
            <a:endParaRPr lang="ja-JP" altLang="en-US" b="1" dirty="0"/>
          </a:p>
        </p:txBody>
      </p:sp>
      <p:cxnSp>
        <p:nvCxnSpPr>
          <p:cNvPr id="190" name="直線矢印コネクタ 189">
            <a:extLst>
              <a:ext uri="{FF2B5EF4-FFF2-40B4-BE49-F238E27FC236}">
                <a16:creationId xmlns:a16="http://schemas.microsoft.com/office/drawing/2014/main" id="{42307219-55AC-4FEC-8E38-4BF96FCB46DC}"/>
              </a:ext>
            </a:extLst>
          </p:cNvPr>
          <p:cNvCxnSpPr>
            <a:cxnSpLocks/>
          </p:cNvCxnSpPr>
          <p:nvPr/>
        </p:nvCxnSpPr>
        <p:spPr>
          <a:xfrm flipH="1">
            <a:off x="9004342" y="2213856"/>
            <a:ext cx="1600949" cy="1312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1" name="Text Box 142">
            <a:extLst>
              <a:ext uri="{FF2B5EF4-FFF2-40B4-BE49-F238E27FC236}">
                <a16:creationId xmlns:a16="http://schemas.microsoft.com/office/drawing/2014/main" id="{ACC7D9EB-15A3-40A1-9890-129E55A9ABAD}"/>
              </a:ext>
            </a:extLst>
          </p:cNvPr>
          <p:cNvSpPr txBox="1">
            <a:spLocks noChangeArrowheads="1"/>
          </p:cNvSpPr>
          <p:nvPr/>
        </p:nvSpPr>
        <p:spPr bwMode="auto">
          <a:xfrm>
            <a:off x="10645557" y="206057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b="1" dirty="0"/>
              <a:t>４</a:t>
            </a:r>
            <a:endParaRPr lang="en-US" altLang="ja-JP" sz="1200" b="1" dirty="0"/>
          </a:p>
        </p:txBody>
      </p:sp>
      <p:cxnSp>
        <p:nvCxnSpPr>
          <p:cNvPr id="12" name="直線矢印コネクタ 11">
            <a:extLst>
              <a:ext uri="{FF2B5EF4-FFF2-40B4-BE49-F238E27FC236}">
                <a16:creationId xmlns:a16="http://schemas.microsoft.com/office/drawing/2014/main" id="{8F657B38-BA0F-4CCE-9C99-3D5B60F18C05}"/>
              </a:ext>
            </a:extLst>
          </p:cNvPr>
          <p:cNvCxnSpPr/>
          <p:nvPr/>
        </p:nvCxnSpPr>
        <p:spPr>
          <a:xfrm flipH="1">
            <a:off x="5009852" y="4874777"/>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2" name="Text Box 162">
            <a:extLst>
              <a:ext uri="{FF2B5EF4-FFF2-40B4-BE49-F238E27FC236}">
                <a16:creationId xmlns:a16="http://schemas.microsoft.com/office/drawing/2014/main" id="{480C3100-DA3B-4191-B212-A7801954CCA0}"/>
              </a:ext>
            </a:extLst>
          </p:cNvPr>
          <p:cNvSpPr txBox="1">
            <a:spLocks noChangeArrowheads="1"/>
          </p:cNvSpPr>
          <p:nvPr/>
        </p:nvSpPr>
        <p:spPr bwMode="auto">
          <a:xfrm>
            <a:off x="5300018" y="4683936"/>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irwe</a:t>
            </a:r>
            <a:endParaRPr lang="en-US" altLang="ja-JP" sz="1200" b="1" dirty="0"/>
          </a:p>
        </p:txBody>
      </p:sp>
      <p:cxnSp>
        <p:nvCxnSpPr>
          <p:cNvPr id="15" name="直線矢印コネクタ 14">
            <a:extLst>
              <a:ext uri="{FF2B5EF4-FFF2-40B4-BE49-F238E27FC236}">
                <a16:creationId xmlns:a16="http://schemas.microsoft.com/office/drawing/2014/main" id="{62C7E00B-63C9-48FE-A2D1-0B2675FCBB2A}"/>
              </a:ext>
            </a:extLst>
          </p:cNvPr>
          <p:cNvCxnSpPr>
            <a:cxnSpLocks/>
          </p:cNvCxnSpPr>
          <p:nvPr/>
        </p:nvCxnSpPr>
        <p:spPr>
          <a:xfrm flipH="1" flipV="1">
            <a:off x="8344679" y="2972878"/>
            <a:ext cx="1291213" cy="306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3" name="Text Box 162">
            <a:extLst>
              <a:ext uri="{FF2B5EF4-FFF2-40B4-BE49-F238E27FC236}">
                <a16:creationId xmlns:a16="http://schemas.microsoft.com/office/drawing/2014/main" id="{4763403F-F395-4F3A-B7BE-BE7CAD6FF534}"/>
              </a:ext>
            </a:extLst>
          </p:cNvPr>
          <p:cNvSpPr txBox="1">
            <a:spLocks noChangeArrowheads="1"/>
          </p:cNvSpPr>
          <p:nvPr/>
        </p:nvSpPr>
        <p:spPr bwMode="auto">
          <a:xfrm>
            <a:off x="9705192" y="287051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regwe</a:t>
            </a:r>
            <a:endParaRPr lang="en-US" altLang="ja-JP" sz="1200" b="1" dirty="0"/>
          </a:p>
        </p:txBody>
      </p:sp>
      <p:cxnSp>
        <p:nvCxnSpPr>
          <p:cNvPr id="194" name="直線矢印コネクタ 193">
            <a:extLst>
              <a:ext uri="{FF2B5EF4-FFF2-40B4-BE49-F238E27FC236}">
                <a16:creationId xmlns:a16="http://schemas.microsoft.com/office/drawing/2014/main" id="{8E0F275E-6325-4162-A033-A8C02C40F4C4}"/>
              </a:ext>
            </a:extLst>
          </p:cNvPr>
          <p:cNvCxnSpPr/>
          <p:nvPr/>
        </p:nvCxnSpPr>
        <p:spPr>
          <a:xfrm flipH="1">
            <a:off x="6407004" y="5320333"/>
            <a:ext cx="387644"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95" name="Text Box 162">
            <a:extLst>
              <a:ext uri="{FF2B5EF4-FFF2-40B4-BE49-F238E27FC236}">
                <a16:creationId xmlns:a16="http://schemas.microsoft.com/office/drawing/2014/main" id="{732D2DD4-D7AC-4FFC-92DF-14F7CFE4200F}"/>
              </a:ext>
            </a:extLst>
          </p:cNvPr>
          <p:cNvSpPr txBox="1">
            <a:spLocks noChangeArrowheads="1"/>
          </p:cNvSpPr>
          <p:nvPr/>
        </p:nvSpPr>
        <p:spPr bwMode="auto">
          <a:xfrm>
            <a:off x="5729086" y="515859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regaluwe</a:t>
            </a:r>
            <a:endParaRPr lang="en-US" altLang="ja-JP" sz="1200" b="1" dirty="0"/>
          </a:p>
        </p:txBody>
      </p:sp>
      <p:cxnSp>
        <p:nvCxnSpPr>
          <p:cNvPr id="196" name="直線矢印コネクタ 195">
            <a:extLst>
              <a:ext uri="{FF2B5EF4-FFF2-40B4-BE49-F238E27FC236}">
                <a16:creationId xmlns:a16="http://schemas.microsoft.com/office/drawing/2014/main" id="{1787CF5A-F8B2-4E35-9422-330F25BBEF16}"/>
              </a:ext>
            </a:extLst>
          </p:cNvPr>
          <p:cNvCxnSpPr/>
          <p:nvPr/>
        </p:nvCxnSpPr>
        <p:spPr>
          <a:xfrm flipH="1">
            <a:off x="3229698" y="2617942"/>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7" name="Text Box 162">
            <a:extLst>
              <a:ext uri="{FF2B5EF4-FFF2-40B4-BE49-F238E27FC236}">
                <a16:creationId xmlns:a16="http://schemas.microsoft.com/office/drawing/2014/main" id="{96C1F490-695E-4511-8BE4-1147D028FFCC}"/>
              </a:ext>
            </a:extLst>
          </p:cNvPr>
          <p:cNvSpPr txBox="1">
            <a:spLocks noChangeArrowheads="1"/>
          </p:cNvSpPr>
          <p:nvPr/>
        </p:nvSpPr>
        <p:spPr bwMode="auto">
          <a:xfrm>
            <a:off x="3519864" y="242710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pcwe</a:t>
            </a:r>
            <a:endParaRPr lang="en-US" altLang="ja-JP" sz="1200" b="1" dirty="0"/>
          </a:p>
        </p:txBody>
      </p:sp>
      <p:sp>
        <p:nvSpPr>
          <p:cNvPr id="183" name="テキスト ボックス 182">
            <a:extLst>
              <a:ext uri="{FF2B5EF4-FFF2-40B4-BE49-F238E27FC236}">
                <a16:creationId xmlns:a16="http://schemas.microsoft.com/office/drawing/2014/main" id="{5DA018C3-0A64-4061-BD10-7A15EDAB037D}"/>
              </a:ext>
            </a:extLst>
          </p:cNvPr>
          <p:cNvSpPr txBox="1"/>
          <p:nvPr/>
        </p:nvSpPr>
        <p:spPr>
          <a:xfrm>
            <a:off x="787143" y="883942"/>
            <a:ext cx="4958541" cy="923330"/>
          </a:xfrm>
          <a:prstGeom prst="rect">
            <a:avLst/>
          </a:prstGeom>
          <a:solidFill>
            <a:schemeClr val="bg1"/>
          </a:solidFill>
          <a:ln>
            <a:solidFill>
              <a:schemeClr val="tx1"/>
            </a:solidFill>
          </a:ln>
        </p:spPr>
        <p:txBody>
          <a:bodyPr wrap="square" rtlCol="0">
            <a:spAutoFit/>
          </a:bodyPr>
          <a:lstStyle/>
          <a:p>
            <a:r>
              <a:rPr lang="en-US" altLang="ja-JP" dirty="0"/>
              <a:t>assign </a:t>
            </a:r>
            <a:r>
              <a:rPr lang="en-US" altLang="ja-JP" dirty="0" err="1"/>
              <a:t>srca</a:t>
            </a:r>
            <a:r>
              <a:rPr lang="en-US" altLang="ja-JP" dirty="0"/>
              <a:t> = stat[`DECODE_B] | stat[`EXE_B] &amp; (</a:t>
            </a:r>
            <a:r>
              <a:rPr lang="en-US" altLang="ja-JP" dirty="0" err="1"/>
              <a:t>bra_op</a:t>
            </a:r>
            <a:r>
              <a:rPr lang="en-US" altLang="ja-JP" dirty="0"/>
              <a:t> | </a:t>
            </a:r>
            <a:r>
              <a:rPr lang="en-US" altLang="ja-JP" dirty="0" err="1"/>
              <a:t>jal_op</a:t>
            </a:r>
            <a:r>
              <a:rPr lang="en-US" altLang="ja-JP" dirty="0"/>
              <a:t>) ? pc: reg1;</a:t>
            </a:r>
          </a:p>
          <a:p>
            <a:endParaRPr lang="en-US" altLang="ja-JP" dirty="0"/>
          </a:p>
        </p:txBody>
      </p:sp>
      <p:sp>
        <p:nvSpPr>
          <p:cNvPr id="199" name="テキスト ボックス 198">
            <a:extLst>
              <a:ext uri="{FF2B5EF4-FFF2-40B4-BE49-F238E27FC236}">
                <a16:creationId xmlns:a16="http://schemas.microsoft.com/office/drawing/2014/main" id="{D418EB12-B18E-497A-8500-14A6C246182F}"/>
              </a:ext>
            </a:extLst>
          </p:cNvPr>
          <p:cNvSpPr txBox="1"/>
          <p:nvPr/>
        </p:nvSpPr>
        <p:spPr>
          <a:xfrm>
            <a:off x="6920256" y="3251188"/>
            <a:ext cx="5152453" cy="2308324"/>
          </a:xfrm>
          <a:prstGeom prst="rect">
            <a:avLst/>
          </a:prstGeom>
          <a:solidFill>
            <a:schemeClr val="bg1"/>
          </a:solidFill>
          <a:ln>
            <a:solidFill>
              <a:schemeClr val="tx1"/>
            </a:solidFill>
          </a:ln>
        </p:spPr>
        <p:txBody>
          <a:bodyPr wrap="square" rtlCol="0">
            <a:spAutoFit/>
          </a:bodyPr>
          <a:lstStyle/>
          <a:p>
            <a:r>
              <a:rPr lang="en-US" altLang="ja-JP" dirty="0"/>
              <a:t>assign </a:t>
            </a:r>
            <a:r>
              <a:rPr lang="en-US" altLang="ja-JP" dirty="0" err="1"/>
              <a:t>bra_srcb</a:t>
            </a:r>
            <a:r>
              <a:rPr lang="en-US" altLang="ja-JP" dirty="0"/>
              <a:t> = (</a:t>
            </a:r>
            <a:r>
              <a:rPr lang="en-US" altLang="ja-JP" dirty="0" err="1"/>
              <a:t>beq_op</a:t>
            </a:r>
            <a:r>
              <a:rPr lang="en-US" altLang="ja-JP" dirty="0"/>
              <a:t> &amp; reg1==reg2|</a:t>
            </a:r>
          </a:p>
          <a:p>
            <a:r>
              <a:rPr lang="en-US" altLang="ja-JP" dirty="0"/>
              <a:t>  </a:t>
            </a:r>
            <a:r>
              <a:rPr lang="en-US" altLang="ja-JP" dirty="0" err="1"/>
              <a:t>bne_op</a:t>
            </a:r>
            <a:r>
              <a:rPr lang="en-US" altLang="ja-JP" dirty="0"/>
              <a:t> &amp; reg1!=reg2)?{sext[18:0],</a:t>
            </a:r>
            <a:r>
              <a:rPr lang="en-US" altLang="ja-JP" dirty="0" err="1"/>
              <a:t>imm_b</a:t>
            </a:r>
            <a:r>
              <a:rPr lang="en-US" altLang="ja-JP" dirty="0"/>
              <a:t>}:4;</a:t>
            </a:r>
          </a:p>
          <a:p>
            <a:r>
              <a:rPr lang="en-US" altLang="ja-JP" dirty="0"/>
              <a:t>assign </a:t>
            </a:r>
            <a:r>
              <a:rPr lang="en-US" altLang="ja-JP" dirty="0" err="1"/>
              <a:t>srcb</a:t>
            </a:r>
            <a:r>
              <a:rPr lang="en-US" altLang="ja-JP" dirty="0"/>
              <a:t> =</a:t>
            </a:r>
          </a:p>
          <a:p>
            <a:r>
              <a:rPr lang="en-US" altLang="ja-JP" dirty="0"/>
              <a:t> stat[`DECODE_B] ? 4 :</a:t>
            </a:r>
          </a:p>
          <a:p>
            <a:r>
              <a:rPr lang="ja-JP" altLang="en-US" dirty="0"/>
              <a:t>　</a:t>
            </a:r>
            <a:r>
              <a:rPr lang="nl-NL" altLang="ja-JP" dirty="0"/>
              <a:t>imm_op | lw_op |jalr_op ? {sext, imm_i}: </a:t>
            </a:r>
          </a:p>
          <a:p>
            <a:r>
              <a:rPr lang="ja-JP" altLang="en-US" dirty="0"/>
              <a:t>　</a:t>
            </a:r>
            <a:r>
              <a:rPr lang="en-US" altLang="ja-JP" dirty="0" err="1"/>
              <a:t>bra_op</a:t>
            </a:r>
            <a:r>
              <a:rPr lang="en-US" altLang="ja-JP" dirty="0"/>
              <a:t> ? </a:t>
            </a:r>
            <a:r>
              <a:rPr lang="en-US" altLang="ja-JP" dirty="0" err="1"/>
              <a:t>bra_srcb</a:t>
            </a:r>
            <a:r>
              <a:rPr lang="en-US" altLang="ja-JP" dirty="0"/>
              <a:t>:</a:t>
            </a:r>
          </a:p>
          <a:p>
            <a:r>
              <a:rPr lang="ja-JP" altLang="en-US" dirty="0"/>
              <a:t>　</a:t>
            </a:r>
            <a:r>
              <a:rPr lang="en-US" altLang="ja-JP" dirty="0" err="1"/>
              <a:t>sw_op</a:t>
            </a:r>
            <a:r>
              <a:rPr lang="en-US" altLang="ja-JP" dirty="0"/>
              <a:t> ? {sext, </a:t>
            </a:r>
            <a:r>
              <a:rPr lang="en-US" altLang="ja-JP" dirty="0" err="1"/>
              <a:t>imm_s</a:t>
            </a:r>
            <a:r>
              <a:rPr lang="en-US" altLang="ja-JP" dirty="0"/>
              <a:t>}:</a:t>
            </a:r>
          </a:p>
          <a:p>
            <a:r>
              <a:rPr lang="ja-JP" altLang="en-US" dirty="0"/>
              <a:t>　</a:t>
            </a:r>
            <a:r>
              <a:rPr lang="nl-NL" altLang="ja-JP" dirty="0"/>
              <a:t>jal_op ? {sext[10:0], imm_j}:</a:t>
            </a:r>
            <a:r>
              <a:rPr lang="ja-JP" altLang="en-US" dirty="0"/>
              <a:t>　</a:t>
            </a:r>
            <a:r>
              <a:rPr lang="en-US" altLang="ja-JP" dirty="0"/>
              <a:t>reg2;</a:t>
            </a:r>
          </a:p>
        </p:txBody>
      </p:sp>
      <p:cxnSp>
        <p:nvCxnSpPr>
          <p:cNvPr id="7" name="直線矢印コネクタ 6">
            <a:extLst>
              <a:ext uri="{FF2B5EF4-FFF2-40B4-BE49-F238E27FC236}">
                <a16:creationId xmlns:a16="http://schemas.microsoft.com/office/drawing/2014/main" id="{97CDF42E-8730-4EE4-B986-1228CCA76DD4}"/>
              </a:ext>
            </a:extLst>
          </p:cNvPr>
          <p:cNvCxnSpPr>
            <a:stCxn id="183" idx="3"/>
            <a:endCxn id="159" idx="1"/>
          </p:cNvCxnSpPr>
          <p:nvPr/>
        </p:nvCxnSpPr>
        <p:spPr>
          <a:xfrm>
            <a:off x="5745684" y="1345607"/>
            <a:ext cx="1790426" cy="59601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CB6B9801-AFB6-4746-AB10-E79F992F00AB}"/>
              </a:ext>
            </a:extLst>
          </p:cNvPr>
          <p:cNvCxnSpPr>
            <a:cxnSpLocks/>
            <a:stCxn id="199" idx="0"/>
          </p:cNvCxnSpPr>
          <p:nvPr/>
        </p:nvCxnSpPr>
        <p:spPr>
          <a:xfrm flipH="1" flipV="1">
            <a:off x="9194957" y="2083078"/>
            <a:ext cx="301526" cy="116811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8B7F1573-8232-4AF5-861C-849C524AEFB9}"/>
              </a:ext>
            </a:extLst>
          </p:cNvPr>
          <p:cNvSpPr txBox="1"/>
          <p:nvPr/>
        </p:nvSpPr>
        <p:spPr>
          <a:xfrm>
            <a:off x="341835" y="149322"/>
            <a:ext cx="2424783" cy="584775"/>
          </a:xfrm>
          <a:prstGeom prst="rect">
            <a:avLst/>
          </a:prstGeom>
          <a:noFill/>
        </p:spPr>
        <p:txBody>
          <a:bodyPr wrap="square" rtlCol="0">
            <a:spAutoFit/>
          </a:bodyPr>
          <a:lstStyle/>
          <a:p>
            <a:r>
              <a:rPr kumimoji="1" lang="en-US" altLang="ja-JP" sz="3200" dirty="0" err="1"/>
              <a:t>srca</a:t>
            </a:r>
            <a:r>
              <a:rPr kumimoji="1" lang="ja-JP" altLang="en-US" sz="3200" dirty="0"/>
              <a:t>と</a:t>
            </a:r>
            <a:r>
              <a:rPr kumimoji="1" lang="en-US" altLang="ja-JP" sz="3200" dirty="0" err="1"/>
              <a:t>srcb</a:t>
            </a:r>
            <a:endParaRPr kumimoji="1" lang="ja-JP" altLang="en-US" sz="3200" dirty="0"/>
          </a:p>
        </p:txBody>
      </p:sp>
    </p:spTree>
    <p:extLst>
      <p:ext uri="{BB962C8B-B14F-4D97-AF65-F5344CB8AC3E}">
        <p14:creationId xmlns:p14="http://schemas.microsoft.com/office/powerpoint/2010/main" val="21827025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正方形/長方形 168">
            <a:extLst>
              <a:ext uri="{FF2B5EF4-FFF2-40B4-BE49-F238E27FC236}">
                <a16:creationId xmlns:a16="http://schemas.microsoft.com/office/drawing/2014/main" id="{6512D155-BBF3-461A-9ADC-5B8349CC2C32}"/>
              </a:ext>
            </a:extLst>
          </p:cNvPr>
          <p:cNvSpPr/>
          <p:nvPr/>
        </p:nvSpPr>
        <p:spPr>
          <a:xfrm>
            <a:off x="8588968" y="290109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16" name="Line 76"/>
          <p:cNvSpPr>
            <a:spLocks noChangeShapeType="1"/>
          </p:cNvSpPr>
          <p:nvPr/>
        </p:nvSpPr>
        <p:spPr bwMode="auto">
          <a:xfrm flipV="1">
            <a:off x="1577604" y="2561292"/>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2" name="Line 2"/>
          <p:cNvSpPr>
            <a:spLocks noChangeShapeType="1"/>
          </p:cNvSpPr>
          <p:nvPr/>
        </p:nvSpPr>
        <p:spPr bwMode="auto">
          <a:xfrm flipH="1" flipV="1">
            <a:off x="8065737" y="2060571"/>
            <a:ext cx="0" cy="8473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112643" name="Line 3"/>
          <p:cNvSpPr>
            <a:spLocks noChangeShapeType="1"/>
          </p:cNvSpPr>
          <p:nvPr/>
        </p:nvSpPr>
        <p:spPr bwMode="auto">
          <a:xfrm flipH="1" flipV="1">
            <a:off x="8902701" y="1700213"/>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8470901" y="476250"/>
            <a:ext cx="0" cy="5032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7246939" y="476250"/>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7246939"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7246939" y="458406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8255001" y="436816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8300086" y="51571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8300086" y="53730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8300086" y="55889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8300086" y="62499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8300086" y="58166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9464359" y="648589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7967664"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8759826"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7680326"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8328026" y="981075"/>
            <a:ext cx="3433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7970839"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8711249" y="5837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8550911" y="6500970"/>
            <a:ext cx="0" cy="373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8514399" y="63214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8587424" y="63214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flipH="1">
            <a:off x="9503914" y="6500970"/>
            <a:ext cx="709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b="1" dirty="0"/>
              <a:t>we</a:t>
            </a:r>
          </a:p>
        </p:txBody>
      </p:sp>
      <p:sp>
        <p:nvSpPr>
          <p:cNvPr id="112675" name="Text Box 35"/>
          <p:cNvSpPr txBox="1">
            <a:spLocks noChangeArrowheads="1"/>
          </p:cNvSpPr>
          <p:nvPr/>
        </p:nvSpPr>
        <p:spPr bwMode="auto">
          <a:xfrm>
            <a:off x="8810626"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grpSp>
        <p:nvGrpSpPr>
          <p:cNvPr id="112678" name="Group 38"/>
          <p:cNvGrpSpPr>
            <a:grpSpLocks/>
          </p:cNvGrpSpPr>
          <p:nvPr/>
        </p:nvGrpSpPr>
        <p:grpSpPr bwMode="auto">
          <a:xfrm>
            <a:off x="7894639" y="328707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8039101" y="415067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8399464" y="394112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8615364" y="436816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flipH="1">
            <a:off x="7234235" y="2441367"/>
            <a:ext cx="12703" cy="337205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8039101"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0" name="Line 60"/>
          <p:cNvSpPr>
            <a:spLocks noChangeShapeType="1"/>
          </p:cNvSpPr>
          <p:nvPr/>
        </p:nvSpPr>
        <p:spPr bwMode="auto">
          <a:xfrm>
            <a:off x="2737653" y="6169956"/>
            <a:ext cx="4988291" cy="968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2" name="Rectangle 62"/>
          <p:cNvSpPr>
            <a:spLocks noChangeArrowheads="1"/>
          </p:cNvSpPr>
          <p:nvPr/>
        </p:nvSpPr>
        <p:spPr bwMode="auto">
          <a:xfrm>
            <a:off x="2249117" y="2351742"/>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2249117" y="2496204"/>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2249117" y="2567642"/>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2465017" y="2345392"/>
            <a:ext cx="51007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flipH="1">
            <a:off x="2755900" y="2708275"/>
            <a:ext cx="14875" cy="3446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9" name="Line 79"/>
          <p:cNvSpPr>
            <a:spLocks noChangeShapeType="1"/>
          </p:cNvSpPr>
          <p:nvPr/>
        </p:nvSpPr>
        <p:spPr bwMode="auto">
          <a:xfrm flipV="1">
            <a:off x="4303713" y="4007802"/>
            <a:ext cx="1" cy="1066801"/>
          </a:xfrm>
          <a:prstGeom prst="line">
            <a:avLst/>
          </a:prstGeom>
          <a:noFill/>
          <a:ln w="2857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10166059" y="6496606"/>
            <a:ext cx="13388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共用メモリ</a:t>
            </a:r>
          </a:p>
        </p:txBody>
      </p:sp>
      <p:sp>
        <p:nvSpPr>
          <p:cNvPr id="112740" name="Line 100"/>
          <p:cNvSpPr>
            <a:spLocks noChangeShapeType="1"/>
          </p:cNvSpPr>
          <p:nvPr/>
        </p:nvSpPr>
        <p:spPr bwMode="auto">
          <a:xfrm>
            <a:off x="4842867" y="3374390"/>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a:off x="7245177" y="5804853"/>
            <a:ext cx="448966"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4737235" y="3749836"/>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4940920" y="465550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9551989" y="335851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9048751" y="335851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8328026"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8832851" y="2304365"/>
            <a:ext cx="790574" cy="2062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dirty="0" err="1"/>
              <a:t>ext</a:t>
            </a:r>
            <a:endParaRPr lang="en-US" altLang="ja-JP" dirty="0"/>
          </a:p>
        </p:txBody>
      </p:sp>
      <p:sp>
        <p:nvSpPr>
          <p:cNvPr id="112752" name="Line 112"/>
          <p:cNvSpPr>
            <a:spLocks noChangeShapeType="1"/>
          </p:cNvSpPr>
          <p:nvPr/>
        </p:nvSpPr>
        <p:spPr bwMode="auto">
          <a:xfrm>
            <a:off x="5014914"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9409114"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9409114" y="2060575"/>
            <a:ext cx="0" cy="22840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V="1">
            <a:off x="8696512" y="2060571"/>
            <a:ext cx="1" cy="82877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8904289"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8759826" y="4072890"/>
            <a:ext cx="5937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400" b="1"/>
              <a:t>rwe</a:t>
            </a:r>
          </a:p>
        </p:txBody>
      </p:sp>
      <p:sp>
        <p:nvSpPr>
          <p:cNvPr id="112764" name="Line 124"/>
          <p:cNvSpPr>
            <a:spLocks noChangeShapeType="1"/>
          </p:cNvSpPr>
          <p:nvPr/>
        </p:nvSpPr>
        <p:spPr bwMode="auto">
          <a:xfrm flipV="1">
            <a:off x="8688389" y="2779712"/>
            <a:ext cx="2102836" cy="15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flipH="1">
            <a:off x="10797575" y="2805272"/>
            <a:ext cx="3175" cy="3181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10100311" y="5971382"/>
            <a:ext cx="675640" cy="1365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8112126" y="415067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8472489" y="415067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9025005" y="351245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7420141" y="3089969"/>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7410053" y="375142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9229434"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6421439" y="432143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r>
              <a:rPr lang="en-US" altLang="ja-JP" sz="1200" b="1" dirty="0"/>
              <a:t>_</a:t>
            </a:r>
          </a:p>
        </p:txBody>
      </p:sp>
      <p:sp>
        <p:nvSpPr>
          <p:cNvPr id="112776" name="Text Box 136"/>
          <p:cNvSpPr txBox="1">
            <a:spLocks noChangeArrowheads="1"/>
          </p:cNvSpPr>
          <p:nvPr/>
        </p:nvSpPr>
        <p:spPr bwMode="auto">
          <a:xfrm>
            <a:off x="10384154" y="608330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8616951" y="479996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80" name="Text Box 140"/>
          <p:cNvSpPr txBox="1">
            <a:spLocks noChangeArrowheads="1"/>
          </p:cNvSpPr>
          <p:nvPr/>
        </p:nvSpPr>
        <p:spPr bwMode="auto">
          <a:xfrm>
            <a:off x="8590624" y="284423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6124575" y="248170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6888164"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6888164"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6672264"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6672264"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6672264"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5951539"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5951539"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6004323"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5948364"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6383339"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7857213" y="561436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adr</a:t>
            </a:r>
            <a:endParaRPr lang="en-US" altLang="ja-JP" sz="1200" b="1" dirty="0"/>
          </a:p>
        </p:txBody>
      </p:sp>
      <p:sp>
        <p:nvSpPr>
          <p:cNvPr id="112802" name="Text Box 162"/>
          <p:cNvSpPr txBox="1">
            <a:spLocks noChangeArrowheads="1"/>
          </p:cNvSpPr>
          <p:nvPr/>
        </p:nvSpPr>
        <p:spPr bwMode="auto">
          <a:xfrm>
            <a:off x="3719514"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8362157" y="393319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7707313" y="392406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2737653" y="473216"/>
            <a:ext cx="4507524" cy="21591"/>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2760055" y="518272"/>
            <a:ext cx="6563" cy="1861392"/>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 name="正方形/長方形 137">
            <a:extLst>
              <a:ext uri="{FF2B5EF4-FFF2-40B4-BE49-F238E27FC236}">
                <a16:creationId xmlns:a16="http://schemas.microsoft.com/office/drawing/2014/main" id="{6599E671-B85D-4863-9D72-2EAACD0568D0}"/>
              </a:ext>
            </a:extLst>
          </p:cNvPr>
          <p:cNvSpPr/>
          <p:nvPr/>
        </p:nvSpPr>
        <p:spPr>
          <a:xfrm>
            <a:off x="4081461" y="2205825"/>
            <a:ext cx="889053" cy="36417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&lt;&gt;=</a:t>
            </a:r>
            <a:r>
              <a:rPr lang="ja-JP" altLang="en-US" sz="1600" b="1" dirty="0">
                <a:solidFill>
                  <a:schemeClr val="tx1"/>
                </a:solidFill>
              </a:rPr>
              <a:t>？</a:t>
            </a:r>
          </a:p>
        </p:txBody>
      </p:sp>
      <p:cxnSp>
        <p:nvCxnSpPr>
          <p:cNvPr id="139" name="直線矢印コネクタ 138">
            <a:extLst>
              <a:ext uri="{FF2B5EF4-FFF2-40B4-BE49-F238E27FC236}">
                <a16:creationId xmlns:a16="http://schemas.microsoft.com/office/drawing/2014/main" id="{B9CE613A-5768-402E-B1A3-500EAFC1A468}"/>
              </a:ext>
            </a:extLst>
          </p:cNvPr>
          <p:cNvCxnSpPr>
            <a:cxnSpLocks/>
          </p:cNvCxnSpPr>
          <p:nvPr/>
        </p:nvCxnSpPr>
        <p:spPr>
          <a:xfrm flipH="1" flipV="1">
            <a:off x="3617342" y="2406594"/>
            <a:ext cx="446481" cy="218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直線矢印コネクタ 3">
            <a:extLst>
              <a:ext uri="{FF2B5EF4-FFF2-40B4-BE49-F238E27FC236}">
                <a16:creationId xmlns:a16="http://schemas.microsoft.com/office/drawing/2014/main" id="{839570E8-E0AB-442B-951A-7B7E6E60129A}"/>
              </a:ext>
            </a:extLst>
          </p:cNvPr>
          <p:cNvCxnSpPr>
            <a:cxnSpLocks/>
          </p:cNvCxnSpPr>
          <p:nvPr/>
        </p:nvCxnSpPr>
        <p:spPr>
          <a:xfrm flipH="1">
            <a:off x="4964061" y="2308843"/>
            <a:ext cx="3089209" cy="1539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A358F485-05F8-41B8-BF4D-3195616C1317}"/>
              </a:ext>
            </a:extLst>
          </p:cNvPr>
          <p:cNvCxnSpPr>
            <a:cxnSpLocks/>
          </p:cNvCxnSpPr>
          <p:nvPr/>
        </p:nvCxnSpPr>
        <p:spPr>
          <a:xfrm flipH="1">
            <a:off x="4974396" y="2218289"/>
            <a:ext cx="3729094" cy="3056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7454606"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7929856" y="1706564"/>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7199314" y="1629743"/>
            <a:ext cx="936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a:p>
            <a:r>
              <a:rPr lang="en-US" altLang="ja-JP" sz="1200" b="1" dirty="0" err="1"/>
              <a:t>sel</a:t>
            </a:r>
            <a:endParaRPr lang="en-US" altLang="ja-JP" sz="1200" b="1" dirty="0"/>
          </a:p>
        </p:txBody>
      </p:sp>
      <p:sp>
        <p:nvSpPr>
          <p:cNvPr id="140" name="Text Box 72">
            <a:extLst>
              <a:ext uri="{FF2B5EF4-FFF2-40B4-BE49-F238E27FC236}">
                <a16:creationId xmlns:a16="http://schemas.microsoft.com/office/drawing/2014/main" id="{4123907B-5A8A-4DE4-9CE4-38D2E5E7F058}"/>
              </a:ext>
            </a:extLst>
          </p:cNvPr>
          <p:cNvSpPr txBox="1">
            <a:spLocks noChangeArrowheads="1"/>
          </p:cNvSpPr>
          <p:nvPr/>
        </p:nvSpPr>
        <p:spPr bwMode="auto">
          <a:xfrm>
            <a:off x="6564940" y="854084"/>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41" name="Text Box 72">
            <a:extLst>
              <a:ext uri="{FF2B5EF4-FFF2-40B4-BE49-F238E27FC236}">
                <a16:creationId xmlns:a16="http://schemas.microsoft.com/office/drawing/2014/main" id="{6E4A58B1-0D90-4760-8DD4-44A5C9D5EFD6}"/>
              </a:ext>
            </a:extLst>
          </p:cNvPr>
          <p:cNvSpPr txBox="1">
            <a:spLocks noChangeArrowheads="1"/>
          </p:cNvSpPr>
          <p:nvPr/>
        </p:nvSpPr>
        <p:spPr bwMode="auto">
          <a:xfrm>
            <a:off x="6578014" y="118506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46" name="直線矢印コネクタ 145">
            <a:extLst>
              <a:ext uri="{FF2B5EF4-FFF2-40B4-BE49-F238E27FC236}">
                <a16:creationId xmlns:a16="http://schemas.microsoft.com/office/drawing/2014/main" id="{C2E55C6B-8631-440B-85E6-15A158A9457B}"/>
              </a:ext>
            </a:extLst>
          </p:cNvPr>
          <p:cNvCxnSpPr>
            <a:cxnSpLocks/>
            <a:endCxn id="141" idx="2"/>
          </p:cNvCxnSpPr>
          <p:nvPr/>
        </p:nvCxnSpPr>
        <p:spPr>
          <a:xfrm flipH="1" flipV="1">
            <a:off x="6736872" y="1554401"/>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7" name="Text Box 155">
            <a:extLst>
              <a:ext uri="{FF2B5EF4-FFF2-40B4-BE49-F238E27FC236}">
                <a16:creationId xmlns:a16="http://schemas.microsoft.com/office/drawing/2014/main" id="{3A1B0B4F-939A-466B-A9EE-08E28D10844B}"/>
              </a:ext>
            </a:extLst>
          </p:cNvPr>
          <p:cNvSpPr txBox="1">
            <a:spLocks noChangeArrowheads="1"/>
          </p:cNvSpPr>
          <p:nvPr/>
        </p:nvSpPr>
        <p:spPr bwMode="auto">
          <a:xfrm>
            <a:off x="6641736" y="18450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com</a:t>
            </a:r>
          </a:p>
        </p:txBody>
      </p:sp>
      <p:sp>
        <p:nvSpPr>
          <p:cNvPr id="148" name="Text Box 155">
            <a:extLst>
              <a:ext uri="{FF2B5EF4-FFF2-40B4-BE49-F238E27FC236}">
                <a16:creationId xmlns:a16="http://schemas.microsoft.com/office/drawing/2014/main" id="{A2AD8FA4-C505-4D1C-B04D-C4071FEFF204}"/>
              </a:ext>
            </a:extLst>
          </p:cNvPr>
          <p:cNvSpPr txBox="1">
            <a:spLocks noChangeArrowheads="1"/>
          </p:cNvSpPr>
          <p:nvPr/>
        </p:nvSpPr>
        <p:spPr bwMode="auto">
          <a:xfrm>
            <a:off x="9821136" y="18534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srcbsel</a:t>
            </a:r>
            <a:endParaRPr lang="en-US" altLang="ja-JP" sz="1200" b="1" dirty="0"/>
          </a:p>
        </p:txBody>
      </p:sp>
      <p:sp>
        <p:nvSpPr>
          <p:cNvPr id="149" name="Line 107">
            <a:extLst>
              <a:ext uri="{FF2B5EF4-FFF2-40B4-BE49-F238E27FC236}">
                <a16:creationId xmlns:a16="http://schemas.microsoft.com/office/drawing/2014/main" id="{B9A8DDC3-D2B1-40A9-8501-1A811E21A7D4}"/>
              </a:ext>
            </a:extLst>
          </p:cNvPr>
          <p:cNvSpPr>
            <a:spLocks noChangeShapeType="1"/>
          </p:cNvSpPr>
          <p:nvPr/>
        </p:nvSpPr>
        <p:spPr bwMode="auto">
          <a:xfrm flipH="1">
            <a:off x="9589295" y="195262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 name="Text Box 72">
            <a:extLst>
              <a:ext uri="{FF2B5EF4-FFF2-40B4-BE49-F238E27FC236}">
                <a16:creationId xmlns:a16="http://schemas.microsoft.com/office/drawing/2014/main" id="{EBB2E924-B7F6-4314-8F7C-1948F3AFC100}"/>
              </a:ext>
            </a:extLst>
          </p:cNvPr>
          <p:cNvSpPr txBox="1">
            <a:spLocks noChangeArrowheads="1"/>
          </p:cNvSpPr>
          <p:nvPr/>
        </p:nvSpPr>
        <p:spPr bwMode="auto">
          <a:xfrm>
            <a:off x="9132889" y="1799076"/>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51" name="Text Box 72">
            <a:extLst>
              <a:ext uri="{FF2B5EF4-FFF2-40B4-BE49-F238E27FC236}">
                <a16:creationId xmlns:a16="http://schemas.microsoft.com/office/drawing/2014/main" id="{29DFA907-8D0B-43AA-93C9-3612B08FCB08}"/>
              </a:ext>
            </a:extLst>
          </p:cNvPr>
          <p:cNvSpPr txBox="1">
            <a:spLocks noChangeArrowheads="1"/>
          </p:cNvSpPr>
          <p:nvPr/>
        </p:nvSpPr>
        <p:spPr bwMode="auto">
          <a:xfrm>
            <a:off x="8542652" y="1793915"/>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52" name="Line 107">
            <a:extLst>
              <a:ext uri="{FF2B5EF4-FFF2-40B4-BE49-F238E27FC236}">
                <a16:creationId xmlns:a16="http://schemas.microsoft.com/office/drawing/2014/main" id="{FAFB61B9-08CE-4C2E-B90C-30F55F3BBE56}"/>
              </a:ext>
            </a:extLst>
          </p:cNvPr>
          <p:cNvSpPr>
            <a:spLocks noChangeShapeType="1"/>
          </p:cNvSpPr>
          <p:nvPr/>
        </p:nvSpPr>
        <p:spPr bwMode="auto">
          <a:xfrm flipH="1">
            <a:off x="7635876" y="4281950"/>
            <a:ext cx="503238"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 name="Text Box 155">
            <a:extLst>
              <a:ext uri="{FF2B5EF4-FFF2-40B4-BE49-F238E27FC236}">
                <a16:creationId xmlns:a16="http://schemas.microsoft.com/office/drawing/2014/main" id="{B960514C-4C1B-49C3-9BCA-BF23B3C072A8}"/>
              </a:ext>
            </a:extLst>
          </p:cNvPr>
          <p:cNvSpPr txBox="1">
            <a:spLocks noChangeArrowheads="1"/>
          </p:cNvSpPr>
          <p:nvPr/>
        </p:nvSpPr>
        <p:spPr bwMode="auto">
          <a:xfrm>
            <a:off x="7210425" y="425744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resultsel</a:t>
            </a:r>
            <a:endParaRPr lang="en-US" altLang="ja-JP" sz="1200" b="1" dirty="0"/>
          </a:p>
        </p:txBody>
      </p:sp>
      <p:cxnSp>
        <p:nvCxnSpPr>
          <p:cNvPr id="3" name="直線矢印コネクタ 2">
            <a:extLst>
              <a:ext uri="{FF2B5EF4-FFF2-40B4-BE49-F238E27FC236}">
                <a16:creationId xmlns:a16="http://schemas.microsoft.com/office/drawing/2014/main" id="{2BEC1FC0-C781-4BE4-AF2A-C8B58B10B7CE}"/>
              </a:ext>
            </a:extLst>
          </p:cNvPr>
          <p:cNvCxnSpPr/>
          <p:nvPr/>
        </p:nvCxnSpPr>
        <p:spPr>
          <a:xfrm flipH="1">
            <a:off x="4958502" y="2515342"/>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8" name="Text Box 142">
            <a:extLst>
              <a:ext uri="{FF2B5EF4-FFF2-40B4-BE49-F238E27FC236}">
                <a16:creationId xmlns:a16="http://schemas.microsoft.com/office/drawing/2014/main" id="{0E1636DB-5D05-4589-90C1-1D1619AC86AF}"/>
              </a:ext>
            </a:extLst>
          </p:cNvPr>
          <p:cNvSpPr txBox="1">
            <a:spLocks noChangeArrowheads="1"/>
          </p:cNvSpPr>
          <p:nvPr/>
        </p:nvSpPr>
        <p:spPr bwMode="auto">
          <a:xfrm>
            <a:off x="5397496" y="237966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sp>
        <p:nvSpPr>
          <p:cNvPr id="159" name="Text Box 72">
            <a:extLst>
              <a:ext uri="{FF2B5EF4-FFF2-40B4-BE49-F238E27FC236}">
                <a16:creationId xmlns:a16="http://schemas.microsoft.com/office/drawing/2014/main" id="{972DDB43-4AA4-4043-BF11-CE70F4EFF357}"/>
              </a:ext>
            </a:extLst>
          </p:cNvPr>
          <p:cNvSpPr txBox="1">
            <a:spLocks noChangeArrowheads="1"/>
          </p:cNvSpPr>
          <p:nvPr/>
        </p:nvSpPr>
        <p:spPr bwMode="auto">
          <a:xfrm>
            <a:off x="7536110" y="175696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61" name="Text Box 72">
            <a:extLst>
              <a:ext uri="{FF2B5EF4-FFF2-40B4-BE49-F238E27FC236}">
                <a16:creationId xmlns:a16="http://schemas.microsoft.com/office/drawing/2014/main" id="{B5FA246F-43F9-4D82-833A-9C55CF33B764}"/>
              </a:ext>
            </a:extLst>
          </p:cNvPr>
          <p:cNvSpPr txBox="1">
            <a:spLocks noChangeArrowheads="1"/>
          </p:cNvSpPr>
          <p:nvPr/>
        </p:nvSpPr>
        <p:spPr bwMode="auto">
          <a:xfrm>
            <a:off x="7900542" y="174881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62" name="直線矢印コネクタ 161">
            <a:extLst>
              <a:ext uri="{FF2B5EF4-FFF2-40B4-BE49-F238E27FC236}">
                <a16:creationId xmlns:a16="http://schemas.microsoft.com/office/drawing/2014/main" id="{8471BB5C-A1E3-4BD2-A72A-DC9268FC52A7}"/>
              </a:ext>
            </a:extLst>
          </p:cNvPr>
          <p:cNvCxnSpPr/>
          <p:nvPr/>
        </p:nvCxnSpPr>
        <p:spPr>
          <a:xfrm flipH="1">
            <a:off x="9635892" y="2406594"/>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3" name="Text Box 142">
            <a:extLst>
              <a:ext uri="{FF2B5EF4-FFF2-40B4-BE49-F238E27FC236}">
                <a16:creationId xmlns:a16="http://schemas.microsoft.com/office/drawing/2014/main" id="{D114D1AA-FB61-4ECB-BED1-334774C825FB}"/>
              </a:ext>
            </a:extLst>
          </p:cNvPr>
          <p:cNvSpPr txBox="1">
            <a:spLocks noChangeArrowheads="1"/>
          </p:cNvSpPr>
          <p:nvPr/>
        </p:nvSpPr>
        <p:spPr bwMode="auto">
          <a:xfrm>
            <a:off x="10136979" y="228441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sp>
        <p:nvSpPr>
          <p:cNvPr id="164" name="Line 9">
            <a:extLst>
              <a:ext uri="{FF2B5EF4-FFF2-40B4-BE49-F238E27FC236}">
                <a16:creationId xmlns:a16="http://schemas.microsoft.com/office/drawing/2014/main" id="{9E0A40EE-961B-4C76-AE16-0A41E9AB0AB1}"/>
              </a:ext>
            </a:extLst>
          </p:cNvPr>
          <p:cNvSpPr>
            <a:spLocks noChangeShapeType="1"/>
          </p:cNvSpPr>
          <p:nvPr/>
        </p:nvSpPr>
        <p:spPr bwMode="auto">
          <a:xfrm flipV="1">
            <a:off x="8087317" y="3071814"/>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5" name="Line 9">
            <a:extLst>
              <a:ext uri="{FF2B5EF4-FFF2-40B4-BE49-F238E27FC236}">
                <a16:creationId xmlns:a16="http://schemas.microsoft.com/office/drawing/2014/main" id="{4DD6B293-7CB8-4F36-950C-DECB731FB484}"/>
              </a:ext>
            </a:extLst>
          </p:cNvPr>
          <p:cNvSpPr>
            <a:spLocks noChangeShapeType="1"/>
          </p:cNvSpPr>
          <p:nvPr/>
        </p:nvSpPr>
        <p:spPr bwMode="auto">
          <a:xfrm flipV="1">
            <a:off x="8799109" y="3071813"/>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正方形/長方形 5">
            <a:extLst>
              <a:ext uri="{FF2B5EF4-FFF2-40B4-BE49-F238E27FC236}">
                <a16:creationId xmlns:a16="http://schemas.microsoft.com/office/drawing/2014/main" id="{C1BA7E58-D6F1-418D-82C3-3548B19EE015}"/>
              </a:ext>
            </a:extLst>
          </p:cNvPr>
          <p:cNvSpPr/>
          <p:nvPr/>
        </p:nvSpPr>
        <p:spPr>
          <a:xfrm>
            <a:off x="4750863" y="2654301"/>
            <a:ext cx="258989" cy="23613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66" name="直線矢印コネクタ 165">
            <a:extLst>
              <a:ext uri="{FF2B5EF4-FFF2-40B4-BE49-F238E27FC236}">
                <a16:creationId xmlns:a16="http://schemas.microsoft.com/office/drawing/2014/main" id="{D8CDB5D8-02C0-442D-9F95-3F684FD40707}"/>
              </a:ext>
            </a:extLst>
          </p:cNvPr>
          <p:cNvCxnSpPr>
            <a:cxnSpLocks/>
          </p:cNvCxnSpPr>
          <p:nvPr/>
        </p:nvCxnSpPr>
        <p:spPr>
          <a:xfrm flipH="1">
            <a:off x="4287052" y="5064567"/>
            <a:ext cx="4329955" cy="11675"/>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7" name="Line 60">
            <a:extLst>
              <a:ext uri="{FF2B5EF4-FFF2-40B4-BE49-F238E27FC236}">
                <a16:creationId xmlns:a16="http://schemas.microsoft.com/office/drawing/2014/main" id="{413D1EBA-9208-43BE-AB7B-CBBBA10D27CA}"/>
              </a:ext>
            </a:extLst>
          </p:cNvPr>
          <p:cNvSpPr>
            <a:spLocks noChangeShapeType="1"/>
          </p:cNvSpPr>
          <p:nvPr/>
        </p:nvSpPr>
        <p:spPr bwMode="auto">
          <a:xfrm flipV="1">
            <a:off x="4303713" y="4021296"/>
            <a:ext cx="44208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8" name="Text Box 132">
            <a:extLst>
              <a:ext uri="{FF2B5EF4-FFF2-40B4-BE49-F238E27FC236}">
                <a16:creationId xmlns:a16="http://schemas.microsoft.com/office/drawing/2014/main" id="{3436BDFC-FEBD-4260-BDB3-93275AD8FA0F}"/>
              </a:ext>
            </a:extLst>
          </p:cNvPr>
          <p:cNvSpPr txBox="1">
            <a:spLocks noChangeArrowheads="1"/>
          </p:cNvSpPr>
          <p:nvPr/>
        </p:nvSpPr>
        <p:spPr bwMode="auto">
          <a:xfrm>
            <a:off x="4688532" y="302100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IR</a:t>
            </a:r>
          </a:p>
        </p:txBody>
      </p:sp>
      <p:sp>
        <p:nvSpPr>
          <p:cNvPr id="8" name="正方形/長方形 7">
            <a:extLst>
              <a:ext uri="{FF2B5EF4-FFF2-40B4-BE49-F238E27FC236}">
                <a16:creationId xmlns:a16="http://schemas.microsoft.com/office/drawing/2014/main" id="{A88217AB-9CEB-459E-B790-6EA9E76CA45A}"/>
              </a:ext>
            </a:extLst>
          </p:cNvPr>
          <p:cNvSpPr/>
          <p:nvPr/>
        </p:nvSpPr>
        <p:spPr>
          <a:xfrm>
            <a:off x="7704935" y="2915700"/>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79" name="Text Box 139"/>
          <p:cNvSpPr txBox="1">
            <a:spLocks noChangeArrowheads="1"/>
          </p:cNvSpPr>
          <p:nvPr/>
        </p:nvSpPr>
        <p:spPr bwMode="auto">
          <a:xfrm>
            <a:off x="7764885" y="286624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71" name="正方形/長方形 170">
            <a:extLst>
              <a:ext uri="{FF2B5EF4-FFF2-40B4-BE49-F238E27FC236}">
                <a16:creationId xmlns:a16="http://schemas.microsoft.com/office/drawing/2014/main" id="{F6E59983-5D74-4222-AB9D-9DF0B668A66A}"/>
              </a:ext>
            </a:extLst>
          </p:cNvPr>
          <p:cNvSpPr/>
          <p:nvPr/>
        </p:nvSpPr>
        <p:spPr>
          <a:xfrm>
            <a:off x="6821469" y="520297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Text Box 142">
            <a:extLst>
              <a:ext uri="{FF2B5EF4-FFF2-40B4-BE49-F238E27FC236}">
                <a16:creationId xmlns:a16="http://schemas.microsoft.com/office/drawing/2014/main" id="{90069E21-E1EB-4EFA-9419-C4D891973514}"/>
              </a:ext>
            </a:extLst>
          </p:cNvPr>
          <p:cNvSpPr txBox="1">
            <a:spLocks noChangeArrowheads="1"/>
          </p:cNvSpPr>
          <p:nvPr/>
        </p:nvSpPr>
        <p:spPr bwMode="auto">
          <a:xfrm>
            <a:off x="6799102" y="5149567"/>
            <a:ext cx="9729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regalu</a:t>
            </a:r>
            <a:endParaRPr lang="en-US" altLang="ja-JP" sz="1200" b="1" dirty="0"/>
          </a:p>
        </p:txBody>
      </p:sp>
      <p:sp>
        <p:nvSpPr>
          <p:cNvPr id="173" name="Line 145">
            <a:extLst>
              <a:ext uri="{FF2B5EF4-FFF2-40B4-BE49-F238E27FC236}">
                <a16:creationId xmlns:a16="http://schemas.microsoft.com/office/drawing/2014/main" id="{C084670E-6DD5-41EA-AEBE-29004CECA91F}"/>
              </a:ext>
            </a:extLst>
          </p:cNvPr>
          <p:cNvSpPr>
            <a:spLocks noChangeShapeType="1"/>
          </p:cNvSpPr>
          <p:nvPr/>
        </p:nvSpPr>
        <p:spPr bwMode="auto">
          <a:xfrm>
            <a:off x="7928769" y="574135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 name="Line 146">
            <a:extLst>
              <a:ext uri="{FF2B5EF4-FFF2-40B4-BE49-F238E27FC236}">
                <a16:creationId xmlns:a16="http://schemas.microsoft.com/office/drawing/2014/main" id="{B9F7236C-0EBB-45FF-9958-99F4D64DBECA}"/>
              </a:ext>
            </a:extLst>
          </p:cNvPr>
          <p:cNvSpPr>
            <a:spLocks noChangeShapeType="1"/>
          </p:cNvSpPr>
          <p:nvPr/>
        </p:nvSpPr>
        <p:spPr bwMode="auto">
          <a:xfrm flipH="1" flipV="1">
            <a:off x="7712869" y="5596891"/>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 name="Line 147">
            <a:extLst>
              <a:ext uri="{FF2B5EF4-FFF2-40B4-BE49-F238E27FC236}">
                <a16:creationId xmlns:a16="http://schemas.microsoft.com/office/drawing/2014/main" id="{FD324263-F0A2-4E9B-BCE6-58C77CA21646}"/>
              </a:ext>
            </a:extLst>
          </p:cNvPr>
          <p:cNvSpPr>
            <a:spLocks noChangeShapeType="1"/>
          </p:cNvSpPr>
          <p:nvPr/>
        </p:nvSpPr>
        <p:spPr bwMode="auto">
          <a:xfrm flipH="1">
            <a:off x="7712869" y="6173153"/>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 name="Line 148">
            <a:extLst>
              <a:ext uri="{FF2B5EF4-FFF2-40B4-BE49-F238E27FC236}">
                <a16:creationId xmlns:a16="http://schemas.microsoft.com/office/drawing/2014/main" id="{C1FF22A2-7EFD-4107-8B18-6D4CD915EA30}"/>
              </a:ext>
            </a:extLst>
          </p:cNvPr>
          <p:cNvSpPr>
            <a:spLocks noChangeShapeType="1"/>
          </p:cNvSpPr>
          <p:nvPr/>
        </p:nvSpPr>
        <p:spPr bwMode="auto">
          <a:xfrm>
            <a:off x="7712869" y="5596891"/>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7" name="Text Box 72">
            <a:extLst>
              <a:ext uri="{FF2B5EF4-FFF2-40B4-BE49-F238E27FC236}">
                <a16:creationId xmlns:a16="http://schemas.microsoft.com/office/drawing/2014/main" id="{474AAF60-81ED-4695-BA85-7DD210E85683}"/>
              </a:ext>
            </a:extLst>
          </p:cNvPr>
          <p:cNvSpPr txBox="1">
            <a:spLocks noChangeArrowheads="1"/>
          </p:cNvSpPr>
          <p:nvPr/>
        </p:nvSpPr>
        <p:spPr bwMode="auto">
          <a:xfrm>
            <a:off x="7605545" y="5614362"/>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78" name="Text Box 72">
            <a:extLst>
              <a:ext uri="{FF2B5EF4-FFF2-40B4-BE49-F238E27FC236}">
                <a16:creationId xmlns:a16="http://schemas.microsoft.com/office/drawing/2014/main" id="{8AEDF59F-63BA-4935-B217-9F49D0030DE0}"/>
              </a:ext>
            </a:extLst>
          </p:cNvPr>
          <p:cNvSpPr txBox="1">
            <a:spLocks noChangeArrowheads="1"/>
          </p:cNvSpPr>
          <p:nvPr/>
        </p:nvSpPr>
        <p:spPr bwMode="auto">
          <a:xfrm>
            <a:off x="7618619" y="5945347"/>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79" name="Line 101">
            <a:extLst>
              <a:ext uri="{FF2B5EF4-FFF2-40B4-BE49-F238E27FC236}">
                <a16:creationId xmlns:a16="http://schemas.microsoft.com/office/drawing/2014/main" id="{AE17682A-5476-4373-9F5E-87D84DDB8184}"/>
              </a:ext>
            </a:extLst>
          </p:cNvPr>
          <p:cNvSpPr>
            <a:spLocks noChangeShapeType="1"/>
          </p:cNvSpPr>
          <p:nvPr/>
        </p:nvSpPr>
        <p:spPr bwMode="auto">
          <a:xfrm flipV="1">
            <a:off x="7976427" y="5953396"/>
            <a:ext cx="310585" cy="469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80" name="直線矢印コネクタ 179">
            <a:extLst>
              <a:ext uri="{FF2B5EF4-FFF2-40B4-BE49-F238E27FC236}">
                <a16:creationId xmlns:a16="http://schemas.microsoft.com/office/drawing/2014/main" id="{7CDE810F-2E15-4A69-88F5-A4313350CBB9}"/>
              </a:ext>
            </a:extLst>
          </p:cNvPr>
          <p:cNvCxnSpPr>
            <a:cxnSpLocks/>
          </p:cNvCxnSpPr>
          <p:nvPr/>
        </p:nvCxnSpPr>
        <p:spPr>
          <a:xfrm flipH="1" flipV="1">
            <a:off x="7815284" y="6233337"/>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1" name="Text Box 155">
            <a:extLst>
              <a:ext uri="{FF2B5EF4-FFF2-40B4-BE49-F238E27FC236}">
                <a16:creationId xmlns:a16="http://schemas.microsoft.com/office/drawing/2014/main" id="{1C0CE3C5-3C16-4EDA-B8D8-392E390AAF04}"/>
              </a:ext>
            </a:extLst>
          </p:cNvPr>
          <p:cNvSpPr txBox="1">
            <a:spLocks noChangeArrowheads="1"/>
          </p:cNvSpPr>
          <p:nvPr/>
        </p:nvSpPr>
        <p:spPr bwMode="auto">
          <a:xfrm>
            <a:off x="7548698" y="6524026"/>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 if</a:t>
            </a:r>
          </a:p>
        </p:txBody>
      </p:sp>
      <p:sp>
        <p:nvSpPr>
          <p:cNvPr id="182" name="Line 100">
            <a:extLst>
              <a:ext uri="{FF2B5EF4-FFF2-40B4-BE49-F238E27FC236}">
                <a16:creationId xmlns:a16="http://schemas.microsoft.com/office/drawing/2014/main" id="{BBEFDBE6-D2E4-4ACA-8CC7-FAC0E02EAE59}"/>
              </a:ext>
            </a:extLst>
          </p:cNvPr>
          <p:cNvSpPr>
            <a:spLocks noChangeShapeType="1"/>
          </p:cNvSpPr>
          <p:nvPr/>
        </p:nvSpPr>
        <p:spPr bwMode="auto">
          <a:xfrm flipV="1">
            <a:off x="4970515" y="4204028"/>
            <a:ext cx="1002650" cy="380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 name="Line 50">
            <a:extLst>
              <a:ext uri="{FF2B5EF4-FFF2-40B4-BE49-F238E27FC236}">
                <a16:creationId xmlns:a16="http://schemas.microsoft.com/office/drawing/2014/main" id="{FA51A5DB-D316-4E32-AA36-E6974662D421}"/>
              </a:ext>
            </a:extLst>
          </p:cNvPr>
          <p:cNvSpPr>
            <a:spLocks noChangeShapeType="1"/>
          </p:cNvSpPr>
          <p:nvPr/>
        </p:nvSpPr>
        <p:spPr bwMode="auto">
          <a:xfrm flipV="1">
            <a:off x="7509266" y="2023006"/>
            <a:ext cx="450" cy="4132132"/>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 name="Line 8">
            <a:extLst>
              <a:ext uri="{FF2B5EF4-FFF2-40B4-BE49-F238E27FC236}">
                <a16:creationId xmlns:a16="http://schemas.microsoft.com/office/drawing/2014/main" id="{55AEC999-E03F-4CE9-B3DC-5397341FDB9D}"/>
              </a:ext>
            </a:extLst>
          </p:cNvPr>
          <p:cNvSpPr>
            <a:spLocks noChangeShapeType="1"/>
          </p:cNvSpPr>
          <p:nvPr/>
        </p:nvSpPr>
        <p:spPr bwMode="auto">
          <a:xfrm flipV="1">
            <a:off x="7524140" y="4865432"/>
            <a:ext cx="885451" cy="93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6" name="Line 50">
            <a:extLst>
              <a:ext uri="{FF2B5EF4-FFF2-40B4-BE49-F238E27FC236}">
                <a16:creationId xmlns:a16="http://schemas.microsoft.com/office/drawing/2014/main" id="{E1EC33D9-0688-4ACF-A5B9-8AB8FC5806E4}"/>
              </a:ext>
            </a:extLst>
          </p:cNvPr>
          <p:cNvSpPr>
            <a:spLocks noChangeShapeType="1"/>
          </p:cNvSpPr>
          <p:nvPr/>
        </p:nvSpPr>
        <p:spPr bwMode="auto">
          <a:xfrm flipH="1" flipV="1">
            <a:off x="8399464" y="4368165"/>
            <a:ext cx="10130" cy="4905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7" name="Text Box 128">
            <a:extLst>
              <a:ext uri="{FF2B5EF4-FFF2-40B4-BE49-F238E27FC236}">
                <a16:creationId xmlns:a16="http://schemas.microsoft.com/office/drawing/2014/main" id="{5BC87487-8DE3-4578-B887-E3F472347E6E}"/>
              </a:ext>
            </a:extLst>
          </p:cNvPr>
          <p:cNvSpPr txBox="1">
            <a:spLocks noChangeArrowheads="1"/>
          </p:cNvSpPr>
          <p:nvPr/>
        </p:nvSpPr>
        <p:spPr bwMode="auto">
          <a:xfrm flipH="1">
            <a:off x="8279608" y="4151492"/>
            <a:ext cx="22542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2</a:t>
            </a:r>
          </a:p>
        </p:txBody>
      </p:sp>
      <p:sp>
        <p:nvSpPr>
          <p:cNvPr id="188" name="Line 116">
            <a:extLst>
              <a:ext uri="{FF2B5EF4-FFF2-40B4-BE49-F238E27FC236}">
                <a16:creationId xmlns:a16="http://schemas.microsoft.com/office/drawing/2014/main" id="{3F00173C-D933-438C-85D6-70083DAF4E19}"/>
              </a:ext>
            </a:extLst>
          </p:cNvPr>
          <p:cNvSpPr>
            <a:spLocks noChangeShapeType="1"/>
          </p:cNvSpPr>
          <p:nvPr/>
        </p:nvSpPr>
        <p:spPr bwMode="auto">
          <a:xfrm flipH="1" flipV="1">
            <a:off x="9025005" y="2060571"/>
            <a:ext cx="0" cy="15716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Text Box 72">
            <a:extLst>
              <a:ext uri="{FF2B5EF4-FFF2-40B4-BE49-F238E27FC236}">
                <a16:creationId xmlns:a16="http://schemas.microsoft.com/office/drawing/2014/main" id="{883ADED0-EFD5-4F34-9D9A-877212A5E4F7}"/>
              </a:ext>
            </a:extLst>
          </p:cNvPr>
          <p:cNvSpPr txBox="1">
            <a:spLocks noChangeArrowheads="1"/>
          </p:cNvSpPr>
          <p:nvPr/>
        </p:nvSpPr>
        <p:spPr bwMode="auto">
          <a:xfrm>
            <a:off x="8870198" y="179290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2</a:t>
            </a:r>
            <a:endParaRPr lang="ja-JP" altLang="en-US" b="1" dirty="0"/>
          </a:p>
        </p:txBody>
      </p:sp>
      <p:cxnSp>
        <p:nvCxnSpPr>
          <p:cNvPr id="190" name="直線矢印コネクタ 189">
            <a:extLst>
              <a:ext uri="{FF2B5EF4-FFF2-40B4-BE49-F238E27FC236}">
                <a16:creationId xmlns:a16="http://schemas.microsoft.com/office/drawing/2014/main" id="{42307219-55AC-4FEC-8E38-4BF96FCB46DC}"/>
              </a:ext>
            </a:extLst>
          </p:cNvPr>
          <p:cNvCxnSpPr>
            <a:cxnSpLocks/>
          </p:cNvCxnSpPr>
          <p:nvPr/>
        </p:nvCxnSpPr>
        <p:spPr>
          <a:xfrm flipH="1">
            <a:off x="9004342" y="2213856"/>
            <a:ext cx="1600949" cy="1312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1" name="Text Box 142">
            <a:extLst>
              <a:ext uri="{FF2B5EF4-FFF2-40B4-BE49-F238E27FC236}">
                <a16:creationId xmlns:a16="http://schemas.microsoft.com/office/drawing/2014/main" id="{ACC7D9EB-15A3-40A1-9890-129E55A9ABAD}"/>
              </a:ext>
            </a:extLst>
          </p:cNvPr>
          <p:cNvSpPr txBox="1">
            <a:spLocks noChangeArrowheads="1"/>
          </p:cNvSpPr>
          <p:nvPr/>
        </p:nvSpPr>
        <p:spPr bwMode="auto">
          <a:xfrm>
            <a:off x="10645557" y="206057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b="1" dirty="0"/>
              <a:t>４</a:t>
            </a:r>
            <a:endParaRPr lang="en-US" altLang="ja-JP" sz="1200" b="1" dirty="0"/>
          </a:p>
        </p:txBody>
      </p:sp>
      <p:cxnSp>
        <p:nvCxnSpPr>
          <p:cNvPr id="12" name="直線矢印コネクタ 11">
            <a:extLst>
              <a:ext uri="{FF2B5EF4-FFF2-40B4-BE49-F238E27FC236}">
                <a16:creationId xmlns:a16="http://schemas.microsoft.com/office/drawing/2014/main" id="{8F657B38-BA0F-4CCE-9C99-3D5B60F18C05}"/>
              </a:ext>
            </a:extLst>
          </p:cNvPr>
          <p:cNvCxnSpPr/>
          <p:nvPr/>
        </p:nvCxnSpPr>
        <p:spPr>
          <a:xfrm flipH="1">
            <a:off x="5009852" y="4874777"/>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2" name="Text Box 162">
            <a:extLst>
              <a:ext uri="{FF2B5EF4-FFF2-40B4-BE49-F238E27FC236}">
                <a16:creationId xmlns:a16="http://schemas.microsoft.com/office/drawing/2014/main" id="{480C3100-DA3B-4191-B212-A7801954CCA0}"/>
              </a:ext>
            </a:extLst>
          </p:cNvPr>
          <p:cNvSpPr txBox="1">
            <a:spLocks noChangeArrowheads="1"/>
          </p:cNvSpPr>
          <p:nvPr/>
        </p:nvSpPr>
        <p:spPr bwMode="auto">
          <a:xfrm>
            <a:off x="5300018" y="4683936"/>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irwe</a:t>
            </a:r>
            <a:endParaRPr lang="en-US" altLang="ja-JP" sz="1200" b="1" dirty="0"/>
          </a:p>
        </p:txBody>
      </p:sp>
      <p:cxnSp>
        <p:nvCxnSpPr>
          <p:cNvPr id="15" name="直線矢印コネクタ 14">
            <a:extLst>
              <a:ext uri="{FF2B5EF4-FFF2-40B4-BE49-F238E27FC236}">
                <a16:creationId xmlns:a16="http://schemas.microsoft.com/office/drawing/2014/main" id="{62C7E00B-63C9-48FE-A2D1-0B2675FCBB2A}"/>
              </a:ext>
            </a:extLst>
          </p:cNvPr>
          <p:cNvCxnSpPr>
            <a:cxnSpLocks/>
          </p:cNvCxnSpPr>
          <p:nvPr/>
        </p:nvCxnSpPr>
        <p:spPr>
          <a:xfrm flipH="1" flipV="1">
            <a:off x="8344679" y="2972878"/>
            <a:ext cx="1291213" cy="306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3" name="Text Box 162">
            <a:extLst>
              <a:ext uri="{FF2B5EF4-FFF2-40B4-BE49-F238E27FC236}">
                <a16:creationId xmlns:a16="http://schemas.microsoft.com/office/drawing/2014/main" id="{4763403F-F395-4F3A-B7BE-BE7CAD6FF534}"/>
              </a:ext>
            </a:extLst>
          </p:cNvPr>
          <p:cNvSpPr txBox="1">
            <a:spLocks noChangeArrowheads="1"/>
          </p:cNvSpPr>
          <p:nvPr/>
        </p:nvSpPr>
        <p:spPr bwMode="auto">
          <a:xfrm>
            <a:off x="9705192" y="287051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regwe</a:t>
            </a:r>
            <a:endParaRPr lang="en-US" altLang="ja-JP" sz="1200" b="1" dirty="0"/>
          </a:p>
        </p:txBody>
      </p:sp>
      <p:cxnSp>
        <p:nvCxnSpPr>
          <p:cNvPr id="194" name="直線矢印コネクタ 193">
            <a:extLst>
              <a:ext uri="{FF2B5EF4-FFF2-40B4-BE49-F238E27FC236}">
                <a16:creationId xmlns:a16="http://schemas.microsoft.com/office/drawing/2014/main" id="{8E0F275E-6325-4162-A033-A8C02C40F4C4}"/>
              </a:ext>
            </a:extLst>
          </p:cNvPr>
          <p:cNvCxnSpPr/>
          <p:nvPr/>
        </p:nvCxnSpPr>
        <p:spPr>
          <a:xfrm flipH="1">
            <a:off x="6407004" y="5320333"/>
            <a:ext cx="387644"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95" name="Text Box 162">
            <a:extLst>
              <a:ext uri="{FF2B5EF4-FFF2-40B4-BE49-F238E27FC236}">
                <a16:creationId xmlns:a16="http://schemas.microsoft.com/office/drawing/2014/main" id="{732D2DD4-D7AC-4FFC-92DF-14F7CFE4200F}"/>
              </a:ext>
            </a:extLst>
          </p:cNvPr>
          <p:cNvSpPr txBox="1">
            <a:spLocks noChangeArrowheads="1"/>
          </p:cNvSpPr>
          <p:nvPr/>
        </p:nvSpPr>
        <p:spPr bwMode="auto">
          <a:xfrm>
            <a:off x="5729086" y="515859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regaluwe</a:t>
            </a:r>
            <a:endParaRPr lang="en-US" altLang="ja-JP" sz="1200" b="1" dirty="0"/>
          </a:p>
        </p:txBody>
      </p:sp>
      <p:cxnSp>
        <p:nvCxnSpPr>
          <p:cNvPr id="196" name="直線矢印コネクタ 195">
            <a:extLst>
              <a:ext uri="{FF2B5EF4-FFF2-40B4-BE49-F238E27FC236}">
                <a16:creationId xmlns:a16="http://schemas.microsoft.com/office/drawing/2014/main" id="{1787CF5A-F8B2-4E35-9422-330F25BBEF16}"/>
              </a:ext>
            </a:extLst>
          </p:cNvPr>
          <p:cNvCxnSpPr/>
          <p:nvPr/>
        </p:nvCxnSpPr>
        <p:spPr>
          <a:xfrm flipH="1">
            <a:off x="3229698" y="2617942"/>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7" name="Text Box 162">
            <a:extLst>
              <a:ext uri="{FF2B5EF4-FFF2-40B4-BE49-F238E27FC236}">
                <a16:creationId xmlns:a16="http://schemas.microsoft.com/office/drawing/2014/main" id="{96C1F490-695E-4511-8BE4-1147D028FFCC}"/>
              </a:ext>
            </a:extLst>
          </p:cNvPr>
          <p:cNvSpPr txBox="1">
            <a:spLocks noChangeArrowheads="1"/>
          </p:cNvSpPr>
          <p:nvPr/>
        </p:nvSpPr>
        <p:spPr bwMode="auto">
          <a:xfrm>
            <a:off x="3519864" y="242710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pcwe</a:t>
            </a:r>
            <a:endParaRPr lang="en-US" altLang="ja-JP" sz="1200" b="1" dirty="0"/>
          </a:p>
        </p:txBody>
      </p:sp>
      <p:sp>
        <p:nvSpPr>
          <p:cNvPr id="2" name="テキスト ボックス 1">
            <a:extLst>
              <a:ext uri="{FF2B5EF4-FFF2-40B4-BE49-F238E27FC236}">
                <a16:creationId xmlns:a16="http://schemas.microsoft.com/office/drawing/2014/main" id="{C86AA954-FB81-4749-9BD8-05D6980B5EF6}"/>
              </a:ext>
            </a:extLst>
          </p:cNvPr>
          <p:cNvSpPr txBox="1"/>
          <p:nvPr/>
        </p:nvSpPr>
        <p:spPr>
          <a:xfrm>
            <a:off x="2986674" y="5499891"/>
            <a:ext cx="3886224" cy="646331"/>
          </a:xfrm>
          <a:prstGeom prst="rect">
            <a:avLst/>
          </a:prstGeom>
          <a:solidFill>
            <a:schemeClr val="bg1"/>
          </a:solidFill>
          <a:ln>
            <a:solidFill>
              <a:schemeClr val="tx1"/>
            </a:solidFill>
          </a:ln>
        </p:spPr>
        <p:txBody>
          <a:bodyPr wrap="square" rtlCol="0">
            <a:spAutoFit/>
          </a:bodyPr>
          <a:lstStyle/>
          <a:p>
            <a:r>
              <a:rPr lang="en-US" altLang="ja-JP" dirty="0"/>
              <a:t>assign </a:t>
            </a:r>
            <a:r>
              <a:rPr lang="en-US" altLang="ja-JP" dirty="0" err="1"/>
              <a:t>adr</a:t>
            </a:r>
            <a:r>
              <a:rPr lang="en-US" altLang="ja-JP" dirty="0"/>
              <a:t> =</a:t>
            </a:r>
          </a:p>
          <a:p>
            <a:r>
              <a:rPr lang="en-US" altLang="ja-JP" dirty="0"/>
              <a:t> stat[`FETCH_B] ? pc:</a:t>
            </a:r>
            <a:r>
              <a:rPr lang="ja-JP" altLang="en-US" dirty="0"/>
              <a:t>　</a:t>
            </a:r>
            <a:r>
              <a:rPr lang="en-US" altLang="ja-JP" dirty="0" err="1"/>
              <a:t>regalu</a:t>
            </a:r>
            <a:r>
              <a:rPr lang="en-US" altLang="ja-JP" dirty="0"/>
              <a:t>;</a:t>
            </a:r>
          </a:p>
        </p:txBody>
      </p:sp>
      <p:sp>
        <p:nvSpPr>
          <p:cNvPr id="170" name="テキスト ボックス 169">
            <a:extLst>
              <a:ext uri="{FF2B5EF4-FFF2-40B4-BE49-F238E27FC236}">
                <a16:creationId xmlns:a16="http://schemas.microsoft.com/office/drawing/2014/main" id="{F7B4768B-677B-4E00-A60D-C4AA231A22D8}"/>
              </a:ext>
            </a:extLst>
          </p:cNvPr>
          <p:cNvSpPr txBox="1"/>
          <p:nvPr/>
        </p:nvSpPr>
        <p:spPr>
          <a:xfrm>
            <a:off x="388621" y="745777"/>
            <a:ext cx="5411208" cy="1200329"/>
          </a:xfrm>
          <a:prstGeom prst="rect">
            <a:avLst/>
          </a:prstGeom>
          <a:solidFill>
            <a:schemeClr val="bg1"/>
          </a:solidFill>
          <a:ln>
            <a:solidFill>
              <a:schemeClr val="tx1"/>
            </a:solidFill>
          </a:ln>
        </p:spPr>
        <p:txBody>
          <a:bodyPr wrap="square" rtlCol="0">
            <a:spAutoFit/>
          </a:bodyPr>
          <a:lstStyle/>
          <a:p>
            <a:r>
              <a:rPr lang="en-US" altLang="ja-JP" dirty="0"/>
              <a:t>assign </a:t>
            </a:r>
            <a:r>
              <a:rPr lang="en-US" altLang="ja-JP" dirty="0" err="1"/>
              <a:t>addcom</a:t>
            </a:r>
            <a:r>
              <a:rPr lang="en-US" altLang="ja-JP" dirty="0"/>
              <a:t> = </a:t>
            </a:r>
          </a:p>
          <a:p>
            <a:r>
              <a:rPr lang="ja-JP" altLang="en-US" dirty="0"/>
              <a:t>　</a:t>
            </a:r>
            <a:r>
              <a:rPr lang="en-US" altLang="ja-JP" dirty="0"/>
              <a:t>(stat[`FETCH_B] | stat[`DECODE_B] |</a:t>
            </a:r>
          </a:p>
          <a:p>
            <a:r>
              <a:rPr lang="en-US" altLang="ja-JP" dirty="0"/>
              <a:t> </a:t>
            </a:r>
            <a:r>
              <a:rPr lang="ja-JP" altLang="en-US" dirty="0"/>
              <a:t>　　</a:t>
            </a:r>
            <a:r>
              <a:rPr lang="en-US" altLang="ja-JP" dirty="0"/>
              <a:t>stat[`MEMADR_B] &amp; (</a:t>
            </a:r>
            <a:r>
              <a:rPr lang="en-US" altLang="ja-JP" dirty="0" err="1"/>
              <a:t>lw_op|sw_op</a:t>
            </a:r>
            <a:r>
              <a:rPr lang="en-US" altLang="ja-JP" dirty="0"/>
              <a:t>) |</a:t>
            </a:r>
          </a:p>
          <a:p>
            <a:r>
              <a:rPr lang="ja-JP" altLang="en-US" dirty="0"/>
              <a:t>　　　</a:t>
            </a:r>
            <a:r>
              <a:rPr lang="en-US" altLang="ja-JP" dirty="0"/>
              <a:t>stat[`EXE_B] &amp; (</a:t>
            </a:r>
            <a:r>
              <a:rPr lang="en-US" altLang="ja-JP" dirty="0" err="1"/>
              <a:t>bra_op|jal_op|jalr_op</a:t>
            </a:r>
            <a:r>
              <a:rPr lang="en-US" altLang="ja-JP" dirty="0"/>
              <a:t>) );</a:t>
            </a:r>
          </a:p>
        </p:txBody>
      </p:sp>
      <p:sp>
        <p:nvSpPr>
          <p:cNvPr id="198" name="テキスト ボックス 197">
            <a:extLst>
              <a:ext uri="{FF2B5EF4-FFF2-40B4-BE49-F238E27FC236}">
                <a16:creationId xmlns:a16="http://schemas.microsoft.com/office/drawing/2014/main" id="{9C66D345-48CF-4DE1-8F53-B171F34397C1}"/>
              </a:ext>
            </a:extLst>
          </p:cNvPr>
          <p:cNvSpPr txBox="1"/>
          <p:nvPr/>
        </p:nvSpPr>
        <p:spPr>
          <a:xfrm>
            <a:off x="321553" y="3547585"/>
            <a:ext cx="6479789" cy="923330"/>
          </a:xfrm>
          <a:prstGeom prst="rect">
            <a:avLst/>
          </a:prstGeom>
          <a:solidFill>
            <a:schemeClr val="bg1"/>
          </a:solidFill>
          <a:ln>
            <a:solidFill>
              <a:schemeClr val="tx1"/>
            </a:solidFill>
          </a:ln>
        </p:spPr>
        <p:txBody>
          <a:bodyPr wrap="square" rtlCol="0">
            <a:spAutoFit/>
          </a:bodyPr>
          <a:lstStyle/>
          <a:p>
            <a:r>
              <a:rPr lang="da-DK" altLang="ja-JP" dirty="0"/>
              <a:t>assign result = stat[`EXE_B] &amp; (jal_op|jalr_op) ? pc :</a:t>
            </a:r>
          </a:p>
          <a:p>
            <a:r>
              <a:rPr lang="ja-JP" altLang="en-US" dirty="0"/>
              <a:t>　　　　　　</a:t>
            </a:r>
            <a:r>
              <a:rPr lang="en-US" altLang="ja-JP" dirty="0"/>
              <a:t>stat[`MEM_B] &amp; </a:t>
            </a:r>
            <a:r>
              <a:rPr lang="en-US" altLang="ja-JP" dirty="0" err="1"/>
              <a:t>lw_op</a:t>
            </a:r>
            <a:r>
              <a:rPr lang="en-US" altLang="ja-JP" dirty="0"/>
              <a:t> ? </a:t>
            </a:r>
            <a:r>
              <a:rPr lang="en-US" altLang="ja-JP" dirty="0" err="1"/>
              <a:t>readdata</a:t>
            </a:r>
            <a:r>
              <a:rPr lang="en-US" altLang="ja-JP" dirty="0"/>
              <a:t> : </a:t>
            </a:r>
            <a:r>
              <a:rPr lang="en-US" altLang="ja-JP" dirty="0" err="1"/>
              <a:t>aluresult</a:t>
            </a:r>
            <a:r>
              <a:rPr lang="en-US" altLang="ja-JP" dirty="0"/>
              <a:t> ;</a:t>
            </a:r>
          </a:p>
          <a:p>
            <a:r>
              <a:rPr lang="ja-JP" altLang="en-US" dirty="0"/>
              <a:t>　　</a:t>
            </a:r>
            <a:endParaRPr lang="en-US" altLang="ja-JP" dirty="0"/>
          </a:p>
        </p:txBody>
      </p:sp>
      <p:cxnSp>
        <p:nvCxnSpPr>
          <p:cNvPr id="7" name="直線矢印コネクタ 6">
            <a:extLst>
              <a:ext uri="{FF2B5EF4-FFF2-40B4-BE49-F238E27FC236}">
                <a16:creationId xmlns:a16="http://schemas.microsoft.com/office/drawing/2014/main" id="{E3B36DE0-DA08-4D8C-B8A5-C56147926851}"/>
              </a:ext>
            </a:extLst>
          </p:cNvPr>
          <p:cNvCxnSpPr>
            <a:stCxn id="170" idx="3"/>
          </p:cNvCxnSpPr>
          <p:nvPr/>
        </p:nvCxnSpPr>
        <p:spPr>
          <a:xfrm flipV="1">
            <a:off x="5799829" y="1197624"/>
            <a:ext cx="772813" cy="14831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88614640-5A3D-48F0-8945-DC416F772006}"/>
              </a:ext>
            </a:extLst>
          </p:cNvPr>
          <p:cNvCxnSpPr>
            <a:stCxn id="198" idx="3"/>
          </p:cNvCxnSpPr>
          <p:nvPr/>
        </p:nvCxnSpPr>
        <p:spPr>
          <a:xfrm>
            <a:off x="6801342" y="4009250"/>
            <a:ext cx="1097990" cy="18372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D1E671E9-9578-42FD-99F2-852AE1621ACE}"/>
              </a:ext>
            </a:extLst>
          </p:cNvPr>
          <p:cNvCxnSpPr>
            <a:stCxn id="2" idx="3"/>
          </p:cNvCxnSpPr>
          <p:nvPr/>
        </p:nvCxnSpPr>
        <p:spPr>
          <a:xfrm>
            <a:off x="6872898" y="5823057"/>
            <a:ext cx="651242" cy="12229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00" name="テキスト ボックス 199">
            <a:extLst>
              <a:ext uri="{FF2B5EF4-FFF2-40B4-BE49-F238E27FC236}">
                <a16:creationId xmlns:a16="http://schemas.microsoft.com/office/drawing/2014/main" id="{5D80EA31-14DE-4656-ACC1-472B929963CB}"/>
              </a:ext>
            </a:extLst>
          </p:cNvPr>
          <p:cNvSpPr txBox="1"/>
          <p:nvPr/>
        </p:nvSpPr>
        <p:spPr>
          <a:xfrm>
            <a:off x="4656139" y="4546194"/>
            <a:ext cx="6479789" cy="923330"/>
          </a:xfrm>
          <a:prstGeom prst="rect">
            <a:avLst/>
          </a:prstGeom>
          <a:solidFill>
            <a:schemeClr val="bg1"/>
          </a:solidFill>
          <a:ln>
            <a:solidFill>
              <a:schemeClr val="tx1"/>
            </a:solidFill>
          </a:ln>
        </p:spPr>
        <p:txBody>
          <a:bodyPr wrap="square" rtlCol="0">
            <a:spAutoFit/>
          </a:bodyPr>
          <a:lstStyle/>
          <a:p>
            <a:r>
              <a:rPr lang="en-US" altLang="ja-JP" dirty="0"/>
              <a:t>assign </a:t>
            </a:r>
            <a:r>
              <a:rPr lang="en-US" altLang="ja-JP" dirty="0" err="1"/>
              <a:t>rwe</a:t>
            </a:r>
            <a:r>
              <a:rPr lang="en-US" altLang="ja-JP" dirty="0"/>
              <a:t> =stat[`DECODE_B] &amp;(</a:t>
            </a:r>
            <a:r>
              <a:rPr lang="en-US" altLang="ja-JP" dirty="0" err="1"/>
              <a:t>jal_op|jalr_op</a:t>
            </a:r>
            <a:r>
              <a:rPr lang="en-US" altLang="ja-JP" dirty="0"/>
              <a:t>) |   stat[`MEM_B] &amp; </a:t>
            </a:r>
            <a:r>
              <a:rPr lang="en-US" altLang="ja-JP" dirty="0" err="1"/>
              <a:t>lw_op</a:t>
            </a:r>
            <a:r>
              <a:rPr lang="en-US" altLang="ja-JP" dirty="0"/>
              <a:t> |</a:t>
            </a:r>
          </a:p>
          <a:p>
            <a:r>
              <a:rPr lang="en-US" altLang="ja-JP" dirty="0"/>
              <a:t> stat[`EXE_B] &amp;  (</a:t>
            </a:r>
            <a:r>
              <a:rPr lang="en-US" altLang="ja-JP" dirty="0" err="1"/>
              <a:t>alu_op</a:t>
            </a:r>
            <a:r>
              <a:rPr lang="en-US" altLang="ja-JP" dirty="0"/>
              <a:t> | </a:t>
            </a:r>
            <a:r>
              <a:rPr lang="en-US" altLang="ja-JP" dirty="0" err="1"/>
              <a:t>imm_op</a:t>
            </a:r>
            <a:r>
              <a:rPr lang="en-US" altLang="ja-JP" dirty="0"/>
              <a:t> )  ;</a:t>
            </a:r>
          </a:p>
        </p:txBody>
      </p:sp>
      <p:cxnSp>
        <p:nvCxnSpPr>
          <p:cNvPr id="16" name="直線矢印コネクタ 15">
            <a:extLst>
              <a:ext uri="{FF2B5EF4-FFF2-40B4-BE49-F238E27FC236}">
                <a16:creationId xmlns:a16="http://schemas.microsoft.com/office/drawing/2014/main" id="{8AF643CF-7EE1-4C2E-9C6A-D266A114C4F1}"/>
              </a:ext>
            </a:extLst>
          </p:cNvPr>
          <p:cNvCxnSpPr/>
          <p:nvPr/>
        </p:nvCxnSpPr>
        <p:spPr>
          <a:xfrm flipH="1" flipV="1">
            <a:off x="9228138" y="4281950"/>
            <a:ext cx="660265" cy="29243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10867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正方形/長方形 168">
            <a:extLst>
              <a:ext uri="{FF2B5EF4-FFF2-40B4-BE49-F238E27FC236}">
                <a16:creationId xmlns:a16="http://schemas.microsoft.com/office/drawing/2014/main" id="{6512D155-BBF3-461A-9ADC-5B8349CC2C32}"/>
              </a:ext>
            </a:extLst>
          </p:cNvPr>
          <p:cNvSpPr/>
          <p:nvPr/>
        </p:nvSpPr>
        <p:spPr>
          <a:xfrm>
            <a:off x="8588968" y="290109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16" name="Line 76"/>
          <p:cNvSpPr>
            <a:spLocks noChangeShapeType="1"/>
          </p:cNvSpPr>
          <p:nvPr/>
        </p:nvSpPr>
        <p:spPr bwMode="auto">
          <a:xfrm flipV="1">
            <a:off x="1577604" y="2561292"/>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2" name="Line 2"/>
          <p:cNvSpPr>
            <a:spLocks noChangeShapeType="1"/>
          </p:cNvSpPr>
          <p:nvPr/>
        </p:nvSpPr>
        <p:spPr bwMode="auto">
          <a:xfrm flipH="1" flipV="1">
            <a:off x="8065737" y="2060571"/>
            <a:ext cx="0" cy="8473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112643" name="Line 3"/>
          <p:cNvSpPr>
            <a:spLocks noChangeShapeType="1"/>
          </p:cNvSpPr>
          <p:nvPr/>
        </p:nvSpPr>
        <p:spPr bwMode="auto">
          <a:xfrm flipH="1" flipV="1">
            <a:off x="8902701" y="1700213"/>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8470901" y="476250"/>
            <a:ext cx="0" cy="5032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7246939" y="476250"/>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7246939"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7246939" y="458406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8255001" y="436816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8300086" y="51571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8300086" y="53730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8300086" y="55889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8300086" y="62499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8300086" y="58166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9464359" y="648589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7967664"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8759826"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7680326"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8328026" y="981075"/>
            <a:ext cx="3433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7970839"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8711249" y="5837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8550911" y="6500970"/>
            <a:ext cx="0" cy="373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8514399" y="63214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8587424" y="63214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flipH="1">
            <a:off x="9503914" y="6500970"/>
            <a:ext cx="709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b="1" dirty="0"/>
              <a:t>we</a:t>
            </a:r>
          </a:p>
        </p:txBody>
      </p:sp>
      <p:sp>
        <p:nvSpPr>
          <p:cNvPr id="112675" name="Text Box 35"/>
          <p:cNvSpPr txBox="1">
            <a:spLocks noChangeArrowheads="1"/>
          </p:cNvSpPr>
          <p:nvPr/>
        </p:nvSpPr>
        <p:spPr bwMode="auto">
          <a:xfrm>
            <a:off x="8810626"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grpSp>
        <p:nvGrpSpPr>
          <p:cNvPr id="112678" name="Group 38"/>
          <p:cNvGrpSpPr>
            <a:grpSpLocks/>
          </p:cNvGrpSpPr>
          <p:nvPr/>
        </p:nvGrpSpPr>
        <p:grpSpPr bwMode="auto">
          <a:xfrm>
            <a:off x="7894639" y="328707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8039101" y="415067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8399464" y="394112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8615364" y="436816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flipH="1">
            <a:off x="7234235" y="2441367"/>
            <a:ext cx="12703" cy="337205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8039101"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0" name="Line 60"/>
          <p:cNvSpPr>
            <a:spLocks noChangeShapeType="1"/>
          </p:cNvSpPr>
          <p:nvPr/>
        </p:nvSpPr>
        <p:spPr bwMode="auto">
          <a:xfrm>
            <a:off x="2737653" y="6169956"/>
            <a:ext cx="4988291" cy="968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2" name="Rectangle 62"/>
          <p:cNvSpPr>
            <a:spLocks noChangeArrowheads="1"/>
          </p:cNvSpPr>
          <p:nvPr/>
        </p:nvSpPr>
        <p:spPr bwMode="auto">
          <a:xfrm>
            <a:off x="2249117" y="2351742"/>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2249117" y="2496204"/>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2249117" y="2567642"/>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2465017" y="2345392"/>
            <a:ext cx="51007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flipH="1">
            <a:off x="2755900" y="2708275"/>
            <a:ext cx="14875" cy="3446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9" name="Line 79"/>
          <p:cNvSpPr>
            <a:spLocks noChangeShapeType="1"/>
          </p:cNvSpPr>
          <p:nvPr/>
        </p:nvSpPr>
        <p:spPr bwMode="auto">
          <a:xfrm flipV="1">
            <a:off x="4303713" y="4007802"/>
            <a:ext cx="1" cy="1066801"/>
          </a:xfrm>
          <a:prstGeom prst="line">
            <a:avLst/>
          </a:prstGeom>
          <a:noFill/>
          <a:ln w="2857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10166059" y="6496606"/>
            <a:ext cx="13388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共用メモリ</a:t>
            </a:r>
          </a:p>
        </p:txBody>
      </p:sp>
      <p:sp>
        <p:nvSpPr>
          <p:cNvPr id="112740" name="Line 100"/>
          <p:cNvSpPr>
            <a:spLocks noChangeShapeType="1"/>
          </p:cNvSpPr>
          <p:nvPr/>
        </p:nvSpPr>
        <p:spPr bwMode="auto">
          <a:xfrm>
            <a:off x="4842867" y="3374390"/>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a:off x="7245177" y="5804853"/>
            <a:ext cx="448966"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4737235" y="3749836"/>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4940920" y="465550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9551989" y="335851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9048751" y="335851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8328026"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8832851" y="2304365"/>
            <a:ext cx="790574" cy="2062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dirty="0" err="1"/>
              <a:t>ext</a:t>
            </a:r>
            <a:endParaRPr lang="en-US" altLang="ja-JP" dirty="0"/>
          </a:p>
        </p:txBody>
      </p:sp>
      <p:sp>
        <p:nvSpPr>
          <p:cNvPr id="112752" name="Line 112"/>
          <p:cNvSpPr>
            <a:spLocks noChangeShapeType="1"/>
          </p:cNvSpPr>
          <p:nvPr/>
        </p:nvSpPr>
        <p:spPr bwMode="auto">
          <a:xfrm>
            <a:off x="5014914"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9409114"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9409114" y="2060575"/>
            <a:ext cx="0" cy="22840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V="1">
            <a:off x="8696512" y="2060571"/>
            <a:ext cx="1" cy="82877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8904289"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8759826" y="4072890"/>
            <a:ext cx="5937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400" b="1"/>
              <a:t>rwe</a:t>
            </a:r>
          </a:p>
        </p:txBody>
      </p:sp>
      <p:sp>
        <p:nvSpPr>
          <p:cNvPr id="112764" name="Line 124"/>
          <p:cNvSpPr>
            <a:spLocks noChangeShapeType="1"/>
          </p:cNvSpPr>
          <p:nvPr/>
        </p:nvSpPr>
        <p:spPr bwMode="auto">
          <a:xfrm flipV="1">
            <a:off x="8688389" y="2779712"/>
            <a:ext cx="2102836" cy="15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flipH="1">
            <a:off x="10797575" y="2805272"/>
            <a:ext cx="3175" cy="3181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10100311" y="5971382"/>
            <a:ext cx="675640" cy="1365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8112126" y="415067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8472489" y="415067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9025005" y="351245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7420141" y="3089969"/>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7410053" y="375142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9229434"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6421439" y="432143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r>
              <a:rPr lang="en-US" altLang="ja-JP" sz="1200" b="1" dirty="0"/>
              <a:t>_</a:t>
            </a:r>
          </a:p>
        </p:txBody>
      </p:sp>
      <p:sp>
        <p:nvSpPr>
          <p:cNvPr id="112776" name="Text Box 136"/>
          <p:cNvSpPr txBox="1">
            <a:spLocks noChangeArrowheads="1"/>
          </p:cNvSpPr>
          <p:nvPr/>
        </p:nvSpPr>
        <p:spPr bwMode="auto">
          <a:xfrm>
            <a:off x="10384154" y="608330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8616951" y="479996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80" name="Text Box 140"/>
          <p:cNvSpPr txBox="1">
            <a:spLocks noChangeArrowheads="1"/>
          </p:cNvSpPr>
          <p:nvPr/>
        </p:nvSpPr>
        <p:spPr bwMode="auto">
          <a:xfrm>
            <a:off x="8590624" y="284423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6124575" y="248170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6888164"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6888164"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6672264"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6672264"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6672264"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5951539"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5951539"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6004323"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5948364"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6383339"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7857213" y="561436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adr</a:t>
            </a:r>
            <a:endParaRPr lang="en-US" altLang="ja-JP" sz="1200" b="1" dirty="0"/>
          </a:p>
        </p:txBody>
      </p:sp>
      <p:sp>
        <p:nvSpPr>
          <p:cNvPr id="112802" name="Text Box 162"/>
          <p:cNvSpPr txBox="1">
            <a:spLocks noChangeArrowheads="1"/>
          </p:cNvSpPr>
          <p:nvPr/>
        </p:nvSpPr>
        <p:spPr bwMode="auto">
          <a:xfrm>
            <a:off x="3719514"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8362157" y="393319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7707313" y="392406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2737653" y="473216"/>
            <a:ext cx="4507524" cy="21591"/>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2760055" y="518272"/>
            <a:ext cx="6563" cy="1861392"/>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 name="正方形/長方形 137">
            <a:extLst>
              <a:ext uri="{FF2B5EF4-FFF2-40B4-BE49-F238E27FC236}">
                <a16:creationId xmlns:a16="http://schemas.microsoft.com/office/drawing/2014/main" id="{6599E671-B85D-4863-9D72-2EAACD0568D0}"/>
              </a:ext>
            </a:extLst>
          </p:cNvPr>
          <p:cNvSpPr/>
          <p:nvPr/>
        </p:nvSpPr>
        <p:spPr>
          <a:xfrm>
            <a:off x="4081461" y="2205825"/>
            <a:ext cx="889053" cy="36417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&lt;&gt;=</a:t>
            </a:r>
            <a:r>
              <a:rPr lang="ja-JP" altLang="en-US" sz="1600" b="1" dirty="0">
                <a:solidFill>
                  <a:schemeClr val="tx1"/>
                </a:solidFill>
              </a:rPr>
              <a:t>？</a:t>
            </a:r>
          </a:p>
        </p:txBody>
      </p:sp>
      <p:cxnSp>
        <p:nvCxnSpPr>
          <p:cNvPr id="139" name="直線矢印コネクタ 138">
            <a:extLst>
              <a:ext uri="{FF2B5EF4-FFF2-40B4-BE49-F238E27FC236}">
                <a16:creationId xmlns:a16="http://schemas.microsoft.com/office/drawing/2014/main" id="{B9CE613A-5768-402E-B1A3-500EAFC1A468}"/>
              </a:ext>
            </a:extLst>
          </p:cNvPr>
          <p:cNvCxnSpPr>
            <a:cxnSpLocks/>
          </p:cNvCxnSpPr>
          <p:nvPr/>
        </p:nvCxnSpPr>
        <p:spPr>
          <a:xfrm flipH="1">
            <a:off x="3245193" y="2428439"/>
            <a:ext cx="81863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直線矢印コネクタ 3">
            <a:extLst>
              <a:ext uri="{FF2B5EF4-FFF2-40B4-BE49-F238E27FC236}">
                <a16:creationId xmlns:a16="http://schemas.microsoft.com/office/drawing/2014/main" id="{839570E8-E0AB-442B-951A-7B7E6E60129A}"/>
              </a:ext>
            </a:extLst>
          </p:cNvPr>
          <p:cNvCxnSpPr>
            <a:cxnSpLocks/>
          </p:cNvCxnSpPr>
          <p:nvPr/>
        </p:nvCxnSpPr>
        <p:spPr>
          <a:xfrm flipH="1">
            <a:off x="4964061" y="2308843"/>
            <a:ext cx="3089209" cy="1539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A358F485-05F8-41B8-BF4D-3195616C1317}"/>
              </a:ext>
            </a:extLst>
          </p:cNvPr>
          <p:cNvCxnSpPr>
            <a:cxnSpLocks/>
          </p:cNvCxnSpPr>
          <p:nvPr/>
        </p:nvCxnSpPr>
        <p:spPr>
          <a:xfrm flipH="1">
            <a:off x="4974396" y="2218289"/>
            <a:ext cx="3729094" cy="3056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7454606"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7929856" y="1706564"/>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7199314" y="1629743"/>
            <a:ext cx="936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a:p>
            <a:r>
              <a:rPr lang="en-US" altLang="ja-JP" sz="1200" b="1" dirty="0" err="1"/>
              <a:t>sel</a:t>
            </a:r>
            <a:endParaRPr lang="en-US" altLang="ja-JP" sz="1200" b="1" dirty="0"/>
          </a:p>
        </p:txBody>
      </p:sp>
      <p:sp>
        <p:nvSpPr>
          <p:cNvPr id="140" name="Text Box 72">
            <a:extLst>
              <a:ext uri="{FF2B5EF4-FFF2-40B4-BE49-F238E27FC236}">
                <a16:creationId xmlns:a16="http://schemas.microsoft.com/office/drawing/2014/main" id="{4123907B-5A8A-4DE4-9CE4-38D2E5E7F058}"/>
              </a:ext>
            </a:extLst>
          </p:cNvPr>
          <p:cNvSpPr txBox="1">
            <a:spLocks noChangeArrowheads="1"/>
          </p:cNvSpPr>
          <p:nvPr/>
        </p:nvSpPr>
        <p:spPr bwMode="auto">
          <a:xfrm>
            <a:off x="6564940" y="854084"/>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41" name="Text Box 72">
            <a:extLst>
              <a:ext uri="{FF2B5EF4-FFF2-40B4-BE49-F238E27FC236}">
                <a16:creationId xmlns:a16="http://schemas.microsoft.com/office/drawing/2014/main" id="{6E4A58B1-0D90-4760-8DD4-44A5C9D5EFD6}"/>
              </a:ext>
            </a:extLst>
          </p:cNvPr>
          <p:cNvSpPr txBox="1">
            <a:spLocks noChangeArrowheads="1"/>
          </p:cNvSpPr>
          <p:nvPr/>
        </p:nvSpPr>
        <p:spPr bwMode="auto">
          <a:xfrm>
            <a:off x="6578014" y="118506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46" name="直線矢印コネクタ 145">
            <a:extLst>
              <a:ext uri="{FF2B5EF4-FFF2-40B4-BE49-F238E27FC236}">
                <a16:creationId xmlns:a16="http://schemas.microsoft.com/office/drawing/2014/main" id="{C2E55C6B-8631-440B-85E6-15A158A9457B}"/>
              </a:ext>
            </a:extLst>
          </p:cNvPr>
          <p:cNvCxnSpPr>
            <a:cxnSpLocks/>
            <a:endCxn id="141" idx="2"/>
          </p:cNvCxnSpPr>
          <p:nvPr/>
        </p:nvCxnSpPr>
        <p:spPr>
          <a:xfrm flipH="1" flipV="1">
            <a:off x="6736872" y="1554401"/>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7" name="Text Box 155">
            <a:extLst>
              <a:ext uri="{FF2B5EF4-FFF2-40B4-BE49-F238E27FC236}">
                <a16:creationId xmlns:a16="http://schemas.microsoft.com/office/drawing/2014/main" id="{3A1B0B4F-939A-466B-A9EE-08E28D10844B}"/>
              </a:ext>
            </a:extLst>
          </p:cNvPr>
          <p:cNvSpPr txBox="1">
            <a:spLocks noChangeArrowheads="1"/>
          </p:cNvSpPr>
          <p:nvPr/>
        </p:nvSpPr>
        <p:spPr bwMode="auto">
          <a:xfrm>
            <a:off x="6641736" y="18450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com</a:t>
            </a:r>
          </a:p>
        </p:txBody>
      </p:sp>
      <p:sp>
        <p:nvSpPr>
          <p:cNvPr id="148" name="Text Box 155">
            <a:extLst>
              <a:ext uri="{FF2B5EF4-FFF2-40B4-BE49-F238E27FC236}">
                <a16:creationId xmlns:a16="http://schemas.microsoft.com/office/drawing/2014/main" id="{A2AD8FA4-C505-4D1C-B04D-C4071FEFF204}"/>
              </a:ext>
            </a:extLst>
          </p:cNvPr>
          <p:cNvSpPr txBox="1">
            <a:spLocks noChangeArrowheads="1"/>
          </p:cNvSpPr>
          <p:nvPr/>
        </p:nvSpPr>
        <p:spPr bwMode="auto">
          <a:xfrm>
            <a:off x="9821136" y="18534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srcbsel</a:t>
            </a:r>
            <a:endParaRPr lang="en-US" altLang="ja-JP" sz="1200" b="1" dirty="0"/>
          </a:p>
        </p:txBody>
      </p:sp>
      <p:sp>
        <p:nvSpPr>
          <p:cNvPr id="149" name="Line 107">
            <a:extLst>
              <a:ext uri="{FF2B5EF4-FFF2-40B4-BE49-F238E27FC236}">
                <a16:creationId xmlns:a16="http://schemas.microsoft.com/office/drawing/2014/main" id="{B9A8DDC3-D2B1-40A9-8501-1A811E21A7D4}"/>
              </a:ext>
            </a:extLst>
          </p:cNvPr>
          <p:cNvSpPr>
            <a:spLocks noChangeShapeType="1"/>
          </p:cNvSpPr>
          <p:nvPr/>
        </p:nvSpPr>
        <p:spPr bwMode="auto">
          <a:xfrm flipH="1">
            <a:off x="9589295" y="195262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 name="Text Box 72">
            <a:extLst>
              <a:ext uri="{FF2B5EF4-FFF2-40B4-BE49-F238E27FC236}">
                <a16:creationId xmlns:a16="http://schemas.microsoft.com/office/drawing/2014/main" id="{EBB2E924-B7F6-4314-8F7C-1948F3AFC100}"/>
              </a:ext>
            </a:extLst>
          </p:cNvPr>
          <p:cNvSpPr txBox="1">
            <a:spLocks noChangeArrowheads="1"/>
          </p:cNvSpPr>
          <p:nvPr/>
        </p:nvSpPr>
        <p:spPr bwMode="auto">
          <a:xfrm>
            <a:off x="9132889" y="1799076"/>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51" name="Text Box 72">
            <a:extLst>
              <a:ext uri="{FF2B5EF4-FFF2-40B4-BE49-F238E27FC236}">
                <a16:creationId xmlns:a16="http://schemas.microsoft.com/office/drawing/2014/main" id="{29DFA907-8D0B-43AA-93C9-3612B08FCB08}"/>
              </a:ext>
            </a:extLst>
          </p:cNvPr>
          <p:cNvSpPr txBox="1">
            <a:spLocks noChangeArrowheads="1"/>
          </p:cNvSpPr>
          <p:nvPr/>
        </p:nvSpPr>
        <p:spPr bwMode="auto">
          <a:xfrm>
            <a:off x="8542652" y="1793915"/>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52" name="Line 107">
            <a:extLst>
              <a:ext uri="{FF2B5EF4-FFF2-40B4-BE49-F238E27FC236}">
                <a16:creationId xmlns:a16="http://schemas.microsoft.com/office/drawing/2014/main" id="{FAFB61B9-08CE-4C2E-B90C-30F55F3BBE56}"/>
              </a:ext>
            </a:extLst>
          </p:cNvPr>
          <p:cNvSpPr>
            <a:spLocks noChangeShapeType="1"/>
          </p:cNvSpPr>
          <p:nvPr/>
        </p:nvSpPr>
        <p:spPr bwMode="auto">
          <a:xfrm flipH="1">
            <a:off x="7635876" y="4281950"/>
            <a:ext cx="503238"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 name="Text Box 155">
            <a:extLst>
              <a:ext uri="{FF2B5EF4-FFF2-40B4-BE49-F238E27FC236}">
                <a16:creationId xmlns:a16="http://schemas.microsoft.com/office/drawing/2014/main" id="{B960514C-4C1B-49C3-9BCA-BF23B3C072A8}"/>
              </a:ext>
            </a:extLst>
          </p:cNvPr>
          <p:cNvSpPr txBox="1">
            <a:spLocks noChangeArrowheads="1"/>
          </p:cNvSpPr>
          <p:nvPr/>
        </p:nvSpPr>
        <p:spPr bwMode="auto">
          <a:xfrm>
            <a:off x="7210425" y="425744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resultsel</a:t>
            </a:r>
            <a:endParaRPr lang="en-US" altLang="ja-JP" sz="1200" b="1" dirty="0"/>
          </a:p>
        </p:txBody>
      </p:sp>
      <p:cxnSp>
        <p:nvCxnSpPr>
          <p:cNvPr id="3" name="直線矢印コネクタ 2">
            <a:extLst>
              <a:ext uri="{FF2B5EF4-FFF2-40B4-BE49-F238E27FC236}">
                <a16:creationId xmlns:a16="http://schemas.microsoft.com/office/drawing/2014/main" id="{2BEC1FC0-C781-4BE4-AF2A-C8B58B10B7CE}"/>
              </a:ext>
            </a:extLst>
          </p:cNvPr>
          <p:cNvCxnSpPr/>
          <p:nvPr/>
        </p:nvCxnSpPr>
        <p:spPr>
          <a:xfrm flipH="1">
            <a:off x="4958502" y="2515342"/>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8" name="Text Box 142">
            <a:extLst>
              <a:ext uri="{FF2B5EF4-FFF2-40B4-BE49-F238E27FC236}">
                <a16:creationId xmlns:a16="http://schemas.microsoft.com/office/drawing/2014/main" id="{0E1636DB-5D05-4589-90C1-1D1619AC86AF}"/>
              </a:ext>
            </a:extLst>
          </p:cNvPr>
          <p:cNvSpPr txBox="1">
            <a:spLocks noChangeArrowheads="1"/>
          </p:cNvSpPr>
          <p:nvPr/>
        </p:nvSpPr>
        <p:spPr bwMode="auto">
          <a:xfrm>
            <a:off x="5397496" y="237966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sp>
        <p:nvSpPr>
          <p:cNvPr id="159" name="Text Box 72">
            <a:extLst>
              <a:ext uri="{FF2B5EF4-FFF2-40B4-BE49-F238E27FC236}">
                <a16:creationId xmlns:a16="http://schemas.microsoft.com/office/drawing/2014/main" id="{972DDB43-4AA4-4043-BF11-CE70F4EFF357}"/>
              </a:ext>
            </a:extLst>
          </p:cNvPr>
          <p:cNvSpPr txBox="1">
            <a:spLocks noChangeArrowheads="1"/>
          </p:cNvSpPr>
          <p:nvPr/>
        </p:nvSpPr>
        <p:spPr bwMode="auto">
          <a:xfrm>
            <a:off x="7536110" y="175696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61" name="Text Box 72">
            <a:extLst>
              <a:ext uri="{FF2B5EF4-FFF2-40B4-BE49-F238E27FC236}">
                <a16:creationId xmlns:a16="http://schemas.microsoft.com/office/drawing/2014/main" id="{B5FA246F-43F9-4D82-833A-9C55CF33B764}"/>
              </a:ext>
            </a:extLst>
          </p:cNvPr>
          <p:cNvSpPr txBox="1">
            <a:spLocks noChangeArrowheads="1"/>
          </p:cNvSpPr>
          <p:nvPr/>
        </p:nvSpPr>
        <p:spPr bwMode="auto">
          <a:xfrm>
            <a:off x="7900542" y="174881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62" name="直線矢印コネクタ 161">
            <a:extLst>
              <a:ext uri="{FF2B5EF4-FFF2-40B4-BE49-F238E27FC236}">
                <a16:creationId xmlns:a16="http://schemas.microsoft.com/office/drawing/2014/main" id="{8471BB5C-A1E3-4BD2-A72A-DC9268FC52A7}"/>
              </a:ext>
            </a:extLst>
          </p:cNvPr>
          <p:cNvCxnSpPr/>
          <p:nvPr/>
        </p:nvCxnSpPr>
        <p:spPr>
          <a:xfrm flipH="1">
            <a:off x="9635892" y="2406594"/>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3" name="Text Box 142">
            <a:extLst>
              <a:ext uri="{FF2B5EF4-FFF2-40B4-BE49-F238E27FC236}">
                <a16:creationId xmlns:a16="http://schemas.microsoft.com/office/drawing/2014/main" id="{D114D1AA-FB61-4ECB-BED1-334774C825FB}"/>
              </a:ext>
            </a:extLst>
          </p:cNvPr>
          <p:cNvSpPr txBox="1">
            <a:spLocks noChangeArrowheads="1"/>
          </p:cNvSpPr>
          <p:nvPr/>
        </p:nvSpPr>
        <p:spPr bwMode="auto">
          <a:xfrm>
            <a:off x="10136979" y="228441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sp>
        <p:nvSpPr>
          <p:cNvPr id="164" name="Line 9">
            <a:extLst>
              <a:ext uri="{FF2B5EF4-FFF2-40B4-BE49-F238E27FC236}">
                <a16:creationId xmlns:a16="http://schemas.microsoft.com/office/drawing/2014/main" id="{9E0A40EE-961B-4C76-AE16-0A41E9AB0AB1}"/>
              </a:ext>
            </a:extLst>
          </p:cNvPr>
          <p:cNvSpPr>
            <a:spLocks noChangeShapeType="1"/>
          </p:cNvSpPr>
          <p:nvPr/>
        </p:nvSpPr>
        <p:spPr bwMode="auto">
          <a:xfrm flipV="1">
            <a:off x="8087317" y="3071814"/>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5" name="Line 9">
            <a:extLst>
              <a:ext uri="{FF2B5EF4-FFF2-40B4-BE49-F238E27FC236}">
                <a16:creationId xmlns:a16="http://schemas.microsoft.com/office/drawing/2014/main" id="{4DD6B293-7CB8-4F36-950C-DECB731FB484}"/>
              </a:ext>
            </a:extLst>
          </p:cNvPr>
          <p:cNvSpPr>
            <a:spLocks noChangeShapeType="1"/>
          </p:cNvSpPr>
          <p:nvPr/>
        </p:nvSpPr>
        <p:spPr bwMode="auto">
          <a:xfrm flipV="1">
            <a:off x="8799109" y="3071813"/>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正方形/長方形 5">
            <a:extLst>
              <a:ext uri="{FF2B5EF4-FFF2-40B4-BE49-F238E27FC236}">
                <a16:creationId xmlns:a16="http://schemas.microsoft.com/office/drawing/2014/main" id="{C1BA7E58-D6F1-418D-82C3-3548B19EE015}"/>
              </a:ext>
            </a:extLst>
          </p:cNvPr>
          <p:cNvSpPr/>
          <p:nvPr/>
        </p:nvSpPr>
        <p:spPr>
          <a:xfrm>
            <a:off x="4750863" y="2654301"/>
            <a:ext cx="258989" cy="23613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66" name="直線矢印コネクタ 165">
            <a:extLst>
              <a:ext uri="{FF2B5EF4-FFF2-40B4-BE49-F238E27FC236}">
                <a16:creationId xmlns:a16="http://schemas.microsoft.com/office/drawing/2014/main" id="{D8CDB5D8-02C0-442D-9F95-3F684FD40707}"/>
              </a:ext>
            </a:extLst>
          </p:cNvPr>
          <p:cNvCxnSpPr>
            <a:cxnSpLocks/>
          </p:cNvCxnSpPr>
          <p:nvPr/>
        </p:nvCxnSpPr>
        <p:spPr>
          <a:xfrm flipH="1">
            <a:off x="4287052" y="5064567"/>
            <a:ext cx="4329955" cy="11675"/>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7" name="Line 60">
            <a:extLst>
              <a:ext uri="{FF2B5EF4-FFF2-40B4-BE49-F238E27FC236}">
                <a16:creationId xmlns:a16="http://schemas.microsoft.com/office/drawing/2014/main" id="{413D1EBA-9208-43BE-AB7B-CBBBA10D27CA}"/>
              </a:ext>
            </a:extLst>
          </p:cNvPr>
          <p:cNvSpPr>
            <a:spLocks noChangeShapeType="1"/>
          </p:cNvSpPr>
          <p:nvPr/>
        </p:nvSpPr>
        <p:spPr bwMode="auto">
          <a:xfrm flipV="1">
            <a:off x="4303713" y="4021296"/>
            <a:ext cx="44208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8" name="Text Box 132">
            <a:extLst>
              <a:ext uri="{FF2B5EF4-FFF2-40B4-BE49-F238E27FC236}">
                <a16:creationId xmlns:a16="http://schemas.microsoft.com/office/drawing/2014/main" id="{3436BDFC-FEBD-4260-BDB3-93275AD8FA0F}"/>
              </a:ext>
            </a:extLst>
          </p:cNvPr>
          <p:cNvSpPr txBox="1">
            <a:spLocks noChangeArrowheads="1"/>
          </p:cNvSpPr>
          <p:nvPr/>
        </p:nvSpPr>
        <p:spPr bwMode="auto">
          <a:xfrm>
            <a:off x="4688532" y="302100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IR</a:t>
            </a:r>
          </a:p>
        </p:txBody>
      </p:sp>
      <p:sp>
        <p:nvSpPr>
          <p:cNvPr id="8" name="正方形/長方形 7">
            <a:extLst>
              <a:ext uri="{FF2B5EF4-FFF2-40B4-BE49-F238E27FC236}">
                <a16:creationId xmlns:a16="http://schemas.microsoft.com/office/drawing/2014/main" id="{A88217AB-9CEB-459E-B790-6EA9E76CA45A}"/>
              </a:ext>
            </a:extLst>
          </p:cNvPr>
          <p:cNvSpPr/>
          <p:nvPr/>
        </p:nvSpPr>
        <p:spPr>
          <a:xfrm>
            <a:off x="7704935" y="2915700"/>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79" name="Text Box 139"/>
          <p:cNvSpPr txBox="1">
            <a:spLocks noChangeArrowheads="1"/>
          </p:cNvSpPr>
          <p:nvPr/>
        </p:nvSpPr>
        <p:spPr bwMode="auto">
          <a:xfrm>
            <a:off x="7764885" y="286624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71" name="正方形/長方形 170">
            <a:extLst>
              <a:ext uri="{FF2B5EF4-FFF2-40B4-BE49-F238E27FC236}">
                <a16:creationId xmlns:a16="http://schemas.microsoft.com/office/drawing/2014/main" id="{F6E59983-5D74-4222-AB9D-9DF0B668A66A}"/>
              </a:ext>
            </a:extLst>
          </p:cNvPr>
          <p:cNvSpPr/>
          <p:nvPr/>
        </p:nvSpPr>
        <p:spPr>
          <a:xfrm>
            <a:off x="6821469" y="520297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Text Box 142">
            <a:extLst>
              <a:ext uri="{FF2B5EF4-FFF2-40B4-BE49-F238E27FC236}">
                <a16:creationId xmlns:a16="http://schemas.microsoft.com/office/drawing/2014/main" id="{90069E21-E1EB-4EFA-9419-C4D891973514}"/>
              </a:ext>
            </a:extLst>
          </p:cNvPr>
          <p:cNvSpPr txBox="1">
            <a:spLocks noChangeArrowheads="1"/>
          </p:cNvSpPr>
          <p:nvPr/>
        </p:nvSpPr>
        <p:spPr bwMode="auto">
          <a:xfrm>
            <a:off x="6799102" y="5149567"/>
            <a:ext cx="9729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regalu</a:t>
            </a:r>
            <a:endParaRPr lang="en-US" altLang="ja-JP" sz="1200" b="1" dirty="0"/>
          </a:p>
        </p:txBody>
      </p:sp>
      <p:sp>
        <p:nvSpPr>
          <p:cNvPr id="173" name="Line 145">
            <a:extLst>
              <a:ext uri="{FF2B5EF4-FFF2-40B4-BE49-F238E27FC236}">
                <a16:creationId xmlns:a16="http://schemas.microsoft.com/office/drawing/2014/main" id="{C084670E-6DD5-41EA-AEBE-29004CECA91F}"/>
              </a:ext>
            </a:extLst>
          </p:cNvPr>
          <p:cNvSpPr>
            <a:spLocks noChangeShapeType="1"/>
          </p:cNvSpPr>
          <p:nvPr/>
        </p:nvSpPr>
        <p:spPr bwMode="auto">
          <a:xfrm>
            <a:off x="7928769" y="574135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 name="Line 146">
            <a:extLst>
              <a:ext uri="{FF2B5EF4-FFF2-40B4-BE49-F238E27FC236}">
                <a16:creationId xmlns:a16="http://schemas.microsoft.com/office/drawing/2014/main" id="{B9F7236C-0EBB-45FF-9958-99F4D64DBECA}"/>
              </a:ext>
            </a:extLst>
          </p:cNvPr>
          <p:cNvSpPr>
            <a:spLocks noChangeShapeType="1"/>
          </p:cNvSpPr>
          <p:nvPr/>
        </p:nvSpPr>
        <p:spPr bwMode="auto">
          <a:xfrm flipH="1" flipV="1">
            <a:off x="7712869" y="5596891"/>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 name="Line 147">
            <a:extLst>
              <a:ext uri="{FF2B5EF4-FFF2-40B4-BE49-F238E27FC236}">
                <a16:creationId xmlns:a16="http://schemas.microsoft.com/office/drawing/2014/main" id="{FD324263-F0A2-4E9B-BCE6-58C77CA21646}"/>
              </a:ext>
            </a:extLst>
          </p:cNvPr>
          <p:cNvSpPr>
            <a:spLocks noChangeShapeType="1"/>
          </p:cNvSpPr>
          <p:nvPr/>
        </p:nvSpPr>
        <p:spPr bwMode="auto">
          <a:xfrm flipH="1">
            <a:off x="7712869" y="6173153"/>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 name="Line 148">
            <a:extLst>
              <a:ext uri="{FF2B5EF4-FFF2-40B4-BE49-F238E27FC236}">
                <a16:creationId xmlns:a16="http://schemas.microsoft.com/office/drawing/2014/main" id="{C1FF22A2-7EFD-4107-8B18-6D4CD915EA30}"/>
              </a:ext>
            </a:extLst>
          </p:cNvPr>
          <p:cNvSpPr>
            <a:spLocks noChangeShapeType="1"/>
          </p:cNvSpPr>
          <p:nvPr/>
        </p:nvSpPr>
        <p:spPr bwMode="auto">
          <a:xfrm>
            <a:off x="7712869" y="5596891"/>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7" name="Text Box 72">
            <a:extLst>
              <a:ext uri="{FF2B5EF4-FFF2-40B4-BE49-F238E27FC236}">
                <a16:creationId xmlns:a16="http://schemas.microsoft.com/office/drawing/2014/main" id="{474AAF60-81ED-4695-BA85-7DD210E85683}"/>
              </a:ext>
            </a:extLst>
          </p:cNvPr>
          <p:cNvSpPr txBox="1">
            <a:spLocks noChangeArrowheads="1"/>
          </p:cNvSpPr>
          <p:nvPr/>
        </p:nvSpPr>
        <p:spPr bwMode="auto">
          <a:xfrm>
            <a:off x="7605545" y="5614362"/>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78" name="Text Box 72">
            <a:extLst>
              <a:ext uri="{FF2B5EF4-FFF2-40B4-BE49-F238E27FC236}">
                <a16:creationId xmlns:a16="http://schemas.microsoft.com/office/drawing/2014/main" id="{8AEDF59F-63BA-4935-B217-9F49D0030DE0}"/>
              </a:ext>
            </a:extLst>
          </p:cNvPr>
          <p:cNvSpPr txBox="1">
            <a:spLocks noChangeArrowheads="1"/>
          </p:cNvSpPr>
          <p:nvPr/>
        </p:nvSpPr>
        <p:spPr bwMode="auto">
          <a:xfrm>
            <a:off x="7618619" y="5945347"/>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79" name="Line 101">
            <a:extLst>
              <a:ext uri="{FF2B5EF4-FFF2-40B4-BE49-F238E27FC236}">
                <a16:creationId xmlns:a16="http://schemas.microsoft.com/office/drawing/2014/main" id="{AE17682A-5476-4373-9F5E-87D84DDB8184}"/>
              </a:ext>
            </a:extLst>
          </p:cNvPr>
          <p:cNvSpPr>
            <a:spLocks noChangeShapeType="1"/>
          </p:cNvSpPr>
          <p:nvPr/>
        </p:nvSpPr>
        <p:spPr bwMode="auto">
          <a:xfrm flipV="1">
            <a:off x="7976427" y="5953396"/>
            <a:ext cx="310585" cy="469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80" name="直線矢印コネクタ 179">
            <a:extLst>
              <a:ext uri="{FF2B5EF4-FFF2-40B4-BE49-F238E27FC236}">
                <a16:creationId xmlns:a16="http://schemas.microsoft.com/office/drawing/2014/main" id="{7CDE810F-2E15-4A69-88F5-A4313350CBB9}"/>
              </a:ext>
            </a:extLst>
          </p:cNvPr>
          <p:cNvCxnSpPr>
            <a:cxnSpLocks/>
          </p:cNvCxnSpPr>
          <p:nvPr/>
        </p:nvCxnSpPr>
        <p:spPr>
          <a:xfrm flipH="1" flipV="1">
            <a:off x="7815284" y="6233337"/>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1" name="Text Box 155">
            <a:extLst>
              <a:ext uri="{FF2B5EF4-FFF2-40B4-BE49-F238E27FC236}">
                <a16:creationId xmlns:a16="http://schemas.microsoft.com/office/drawing/2014/main" id="{1C0CE3C5-3C16-4EDA-B8D8-392E390AAF04}"/>
              </a:ext>
            </a:extLst>
          </p:cNvPr>
          <p:cNvSpPr txBox="1">
            <a:spLocks noChangeArrowheads="1"/>
          </p:cNvSpPr>
          <p:nvPr/>
        </p:nvSpPr>
        <p:spPr bwMode="auto">
          <a:xfrm>
            <a:off x="7548698" y="6524026"/>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 if</a:t>
            </a:r>
          </a:p>
        </p:txBody>
      </p:sp>
      <p:sp>
        <p:nvSpPr>
          <p:cNvPr id="182" name="Line 100">
            <a:extLst>
              <a:ext uri="{FF2B5EF4-FFF2-40B4-BE49-F238E27FC236}">
                <a16:creationId xmlns:a16="http://schemas.microsoft.com/office/drawing/2014/main" id="{BBEFDBE6-D2E4-4ACA-8CC7-FAC0E02EAE59}"/>
              </a:ext>
            </a:extLst>
          </p:cNvPr>
          <p:cNvSpPr>
            <a:spLocks noChangeShapeType="1"/>
          </p:cNvSpPr>
          <p:nvPr/>
        </p:nvSpPr>
        <p:spPr bwMode="auto">
          <a:xfrm flipV="1">
            <a:off x="4970515" y="4204028"/>
            <a:ext cx="1002650" cy="380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 name="Line 50">
            <a:extLst>
              <a:ext uri="{FF2B5EF4-FFF2-40B4-BE49-F238E27FC236}">
                <a16:creationId xmlns:a16="http://schemas.microsoft.com/office/drawing/2014/main" id="{FA51A5DB-D316-4E32-AA36-E6974662D421}"/>
              </a:ext>
            </a:extLst>
          </p:cNvPr>
          <p:cNvSpPr>
            <a:spLocks noChangeShapeType="1"/>
          </p:cNvSpPr>
          <p:nvPr/>
        </p:nvSpPr>
        <p:spPr bwMode="auto">
          <a:xfrm flipV="1">
            <a:off x="7509266" y="2023006"/>
            <a:ext cx="450" cy="4132132"/>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 name="Line 8">
            <a:extLst>
              <a:ext uri="{FF2B5EF4-FFF2-40B4-BE49-F238E27FC236}">
                <a16:creationId xmlns:a16="http://schemas.microsoft.com/office/drawing/2014/main" id="{55AEC999-E03F-4CE9-B3DC-5397341FDB9D}"/>
              </a:ext>
            </a:extLst>
          </p:cNvPr>
          <p:cNvSpPr>
            <a:spLocks noChangeShapeType="1"/>
          </p:cNvSpPr>
          <p:nvPr/>
        </p:nvSpPr>
        <p:spPr bwMode="auto">
          <a:xfrm flipV="1">
            <a:off x="7524140" y="4865432"/>
            <a:ext cx="885451" cy="93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6" name="Line 50">
            <a:extLst>
              <a:ext uri="{FF2B5EF4-FFF2-40B4-BE49-F238E27FC236}">
                <a16:creationId xmlns:a16="http://schemas.microsoft.com/office/drawing/2014/main" id="{E1EC33D9-0688-4ACF-A5B9-8AB8FC5806E4}"/>
              </a:ext>
            </a:extLst>
          </p:cNvPr>
          <p:cNvSpPr>
            <a:spLocks noChangeShapeType="1"/>
          </p:cNvSpPr>
          <p:nvPr/>
        </p:nvSpPr>
        <p:spPr bwMode="auto">
          <a:xfrm flipH="1" flipV="1">
            <a:off x="8399464" y="4368165"/>
            <a:ext cx="10130" cy="4905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7" name="Text Box 128">
            <a:extLst>
              <a:ext uri="{FF2B5EF4-FFF2-40B4-BE49-F238E27FC236}">
                <a16:creationId xmlns:a16="http://schemas.microsoft.com/office/drawing/2014/main" id="{5BC87487-8DE3-4578-B887-E3F472347E6E}"/>
              </a:ext>
            </a:extLst>
          </p:cNvPr>
          <p:cNvSpPr txBox="1">
            <a:spLocks noChangeArrowheads="1"/>
          </p:cNvSpPr>
          <p:nvPr/>
        </p:nvSpPr>
        <p:spPr bwMode="auto">
          <a:xfrm flipH="1">
            <a:off x="8279608" y="4151492"/>
            <a:ext cx="22542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2</a:t>
            </a:r>
          </a:p>
        </p:txBody>
      </p:sp>
      <p:sp>
        <p:nvSpPr>
          <p:cNvPr id="188" name="Line 116">
            <a:extLst>
              <a:ext uri="{FF2B5EF4-FFF2-40B4-BE49-F238E27FC236}">
                <a16:creationId xmlns:a16="http://schemas.microsoft.com/office/drawing/2014/main" id="{3F00173C-D933-438C-85D6-70083DAF4E19}"/>
              </a:ext>
            </a:extLst>
          </p:cNvPr>
          <p:cNvSpPr>
            <a:spLocks noChangeShapeType="1"/>
          </p:cNvSpPr>
          <p:nvPr/>
        </p:nvSpPr>
        <p:spPr bwMode="auto">
          <a:xfrm flipH="1" flipV="1">
            <a:off x="9025005" y="2060571"/>
            <a:ext cx="0" cy="15716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Text Box 72">
            <a:extLst>
              <a:ext uri="{FF2B5EF4-FFF2-40B4-BE49-F238E27FC236}">
                <a16:creationId xmlns:a16="http://schemas.microsoft.com/office/drawing/2014/main" id="{883ADED0-EFD5-4F34-9D9A-877212A5E4F7}"/>
              </a:ext>
            </a:extLst>
          </p:cNvPr>
          <p:cNvSpPr txBox="1">
            <a:spLocks noChangeArrowheads="1"/>
          </p:cNvSpPr>
          <p:nvPr/>
        </p:nvSpPr>
        <p:spPr bwMode="auto">
          <a:xfrm>
            <a:off x="8870198" y="179290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2</a:t>
            </a:r>
            <a:endParaRPr lang="ja-JP" altLang="en-US" b="1" dirty="0"/>
          </a:p>
        </p:txBody>
      </p:sp>
      <p:cxnSp>
        <p:nvCxnSpPr>
          <p:cNvPr id="190" name="直線矢印コネクタ 189">
            <a:extLst>
              <a:ext uri="{FF2B5EF4-FFF2-40B4-BE49-F238E27FC236}">
                <a16:creationId xmlns:a16="http://schemas.microsoft.com/office/drawing/2014/main" id="{42307219-55AC-4FEC-8E38-4BF96FCB46DC}"/>
              </a:ext>
            </a:extLst>
          </p:cNvPr>
          <p:cNvCxnSpPr>
            <a:cxnSpLocks/>
          </p:cNvCxnSpPr>
          <p:nvPr/>
        </p:nvCxnSpPr>
        <p:spPr>
          <a:xfrm flipH="1">
            <a:off x="9004342" y="2213856"/>
            <a:ext cx="1600949" cy="1312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1" name="Text Box 142">
            <a:extLst>
              <a:ext uri="{FF2B5EF4-FFF2-40B4-BE49-F238E27FC236}">
                <a16:creationId xmlns:a16="http://schemas.microsoft.com/office/drawing/2014/main" id="{ACC7D9EB-15A3-40A1-9890-129E55A9ABAD}"/>
              </a:ext>
            </a:extLst>
          </p:cNvPr>
          <p:cNvSpPr txBox="1">
            <a:spLocks noChangeArrowheads="1"/>
          </p:cNvSpPr>
          <p:nvPr/>
        </p:nvSpPr>
        <p:spPr bwMode="auto">
          <a:xfrm>
            <a:off x="10645557" y="206057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b="1" dirty="0"/>
              <a:t>４</a:t>
            </a:r>
            <a:endParaRPr lang="en-US" altLang="ja-JP" sz="1200" b="1" dirty="0"/>
          </a:p>
        </p:txBody>
      </p:sp>
      <p:cxnSp>
        <p:nvCxnSpPr>
          <p:cNvPr id="12" name="直線矢印コネクタ 11">
            <a:extLst>
              <a:ext uri="{FF2B5EF4-FFF2-40B4-BE49-F238E27FC236}">
                <a16:creationId xmlns:a16="http://schemas.microsoft.com/office/drawing/2014/main" id="{8F657B38-BA0F-4CCE-9C99-3D5B60F18C05}"/>
              </a:ext>
            </a:extLst>
          </p:cNvPr>
          <p:cNvCxnSpPr/>
          <p:nvPr/>
        </p:nvCxnSpPr>
        <p:spPr>
          <a:xfrm flipH="1">
            <a:off x="5009852" y="4874777"/>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2" name="Text Box 162">
            <a:extLst>
              <a:ext uri="{FF2B5EF4-FFF2-40B4-BE49-F238E27FC236}">
                <a16:creationId xmlns:a16="http://schemas.microsoft.com/office/drawing/2014/main" id="{480C3100-DA3B-4191-B212-A7801954CCA0}"/>
              </a:ext>
            </a:extLst>
          </p:cNvPr>
          <p:cNvSpPr txBox="1">
            <a:spLocks noChangeArrowheads="1"/>
          </p:cNvSpPr>
          <p:nvPr/>
        </p:nvSpPr>
        <p:spPr bwMode="auto">
          <a:xfrm>
            <a:off x="5300018" y="4683936"/>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irwe</a:t>
            </a:r>
            <a:endParaRPr lang="en-US" altLang="ja-JP" sz="1200" b="1" dirty="0"/>
          </a:p>
        </p:txBody>
      </p:sp>
      <p:cxnSp>
        <p:nvCxnSpPr>
          <p:cNvPr id="15" name="直線矢印コネクタ 14">
            <a:extLst>
              <a:ext uri="{FF2B5EF4-FFF2-40B4-BE49-F238E27FC236}">
                <a16:creationId xmlns:a16="http://schemas.microsoft.com/office/drawing/2014/main" id="{62C7E00B-63C9-48FE-A2D1-0B2675FCBB2A}"/>
              </a:ext>
            </a:extLst>
          </p:cNvPr>
          <p:cNvCxnSpPr>
            <a:cxnSpLocks/>
          </p:cNvCxnSpPr>
          <p:nvPr/>
        </p:nvCxnSpPr>
        <p:spPr>
          <a:xfrm flipH="1" flipV="1">
            <a:off x="8344679" y="2972878"/>
            <a:ext cx="1291213" cy="306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3" name="Text Box 162">
            <a:extLst>
              <a:ext uri="{FF2B5EF4-FFF2-40B4-BE49-F238E27FC236}">
                <a16:creationId xmlns:a16="http://schemas.microsoft.com/office/drawing/2014/main" id="{4763403F-F395-4F3A-B7BE-BE7CAD6FF534}"/>
              </a:ext>
            </a:extLst>
          </p:cNvPr>
          <p:cNvSpPr txBox="1">
            <a:spLocks noChangeArrowheads="1"/>
          </p:cNvSpPr>
          <p:nvPr/>
        </p:nvSpPr>
        <p:spPr bwMode="auto">
          <a:xfrm>
            <a:off x="9705192" y="287051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regwe</a:t>
            </a:r>
            <a:endParaRPr lang="en-US" altLang="ja-JP" sz="1200" b="1" dirty="0"/>
          </a:p>
        </p:txBody>
      </p:sp>
      <p:cxnSp>
        <p:nvCxnSpPr>
          <p:cNvPr id="194" name="直線矢印コネクタ 193">
            <a:extLst>
              <a:ext uri="{FF2B5EF4-FFF2-40B4-BE49-F238E27FC236}">
                <a16:creationId xmlns:a16="http://schemas.microsoft.com/office/drawing/2014/main" id="{8E0F275E-6325-4162-A033-A8C02C40F4C4}"/>
              </a:ext>
            </a:extLst>
          </p:cNvPr>
          <p:cNvCxnSpPr/>
          <p:nvPr/>
        </p:nvCxnSpPr>
        <p:spPr>
          <a:xfrm flipH="1">
            <a:off x="6407004" y="5320333"/>
            <a:ext cx="387644"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95" name="Text Box 162">
            <a:extLst>
              <a:ext uri="{FF2B5EF4-FFF2-40B4-BE49-F238E27FC236}">
                <a16:creationId xmlns:a16="http://schemas.microsoft.com/office/drawing/2014/main" id="{732D2DD4-D7AC-4FFC-92DF-14F7CFE4200F}"/>
              </a:ext>
            </a:extLst>
          </p:cNvPr>
          <p:cNvSpPr txBox="1">
            <a:spLocks noChangeArrowheads="1"/>
          </p:cNvSpPr>
          <p:nvPr/>
        </p:nvSpPr>
        <p:spPr bwMode="auto">
          <a:xfrm>
            <a:off x="5729086" y="515859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regaluwe</a:t>
            </a:r>
            <a:endParaRPr lang="en-US" altLang="ja-JP" sz="1200" b="1" dirty="0"/>
          </a:p>
        </p:txBody>
      </p:sp>
      <p:cxnSp>
        <p:nvCxnSpPr>
          <p:cNvPr id="196" name="直線矢印コネクタ 195">
            <a:extLst>
              <a:ext uri="{FF2B5EF4-FFF2-40B4-BE49-F238E27FC236}">
                <a16:creationId xmlns:a16="http://schemas.microsoft.com/office/drawing/2014/main" id="{1787CF5A-F8B2-4E35-9422-330F25BBEF16}"/>
              </a:ext>
            </a:extLst>
          </p:cNvPr>
          <p:cNvCxnSpPr/>
          <p:nvPr/>
        </p:nvCxnSpPr>
        <p:spPr>
          <a:xfrm flipH="1">
            <a:off x="3229698" y="2617942"/>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7" name="Text Box 162">
            <a:extLst>
              <a:ext uri="{FF2B5EF4-FFF2-40B4-BE49-F238E27FC236}">
                <a16:creationId xmlns:a16="http://schemas.microsoft.com/office/drawing/2014/main" id="{96C1F490-695E-4511-8BE4-1147D028FFCC}"/>
              </a:ext>
            </a:extLst>
          </p:cNvPr>
          <p:cNvSpPr txBox="1">
            <a:spLocks noChangeArrowheads="1"/>
          </p:cNvSpPr>
          <p:nvPr/>
        </p:nvSpPr>
        <p:spPr bwMode="auto">
          <a:xfrm>
            <a:off x="3519864" y="242710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pcwe</a:t>
            </a:r>
            <a:endParaRPr lang="en-US" altLang="ja-JP" sz="1200" b="1" dirty="0"/>
          </a:p>
        </p:txBody>
      </p:sp>
      <p:sp>
        <p:nvSpPr>
          <p:cNvPr id="170" name="テキスト ボックス 169">
            <a:extLst>
              <a:ext uri="{FF2B5EF4-FFF2-40B4-BE49-F238E27FC236}">
                <a16:creationId xmlns:a16="http://schemas.microsoft.com/office/drawing/2014/main" id="{91F69D84-D22F-4723-9678-CF4A3DAB6025}"/>
              </a:ext>
            </a:extLst>
          </p:cNvPr>
          <p:cNvSpPr txBox="1"/>
          <p:nvPr/>
        </p:nvSpPr>
        <p:spPr>
          <a:xfrm>
            <a:off x="121098" y="1327366"/>
            <a:ext cx="5759576" cy="646331"/>
          </a:xfrm>
          <a:prstGeom prst="rect">
            <a:avLst/>
          </a:prstGeom>
          <a:solidFill>
            <a:schemeClr val="bg1"/>
          </a:solidFill>
          <a:ln>
            <a:solidFill>
              <a:schemeClr val="tx1"/>
            </a:solidFill>
          </a:ln>
        </p:spPr>
        <p:txBody>
          <a:bodyPr wrap="square" rtlCol="0">
            <a:spAutoFit/>
          </a:bodyPr>
          <a:lstStyle/>
          <a:p>
            <a:r>
              <a:rPr lang="en-US" altLang="ja-JP" dirty="0" err="1"/>
              <a:t>alu</a:t>
            </a:r>
            <a:r>
              <a:rPr lang="en-US" altLang="ja-JP" dirty="0"/>
              <a:t> alu_1(.a(</a:t>
            </a:r>
            <a:r>
              <a:rPr lang="en-US" altLang="ja-JP" dirty="0" err="1"/>
              <a:t>srca</a:t>
            </a:r>
            <a:r>
              <a:rPr lang="en-US" altLang="ja-JP" dirty="0"/>
              <a:t>), .b(</a:t>
            </a:r>
            <a:r>
              <a:rPr lang="en-US" altLang="ja-JP" dirty="0" err="1"/>
              <a:t>srcb</a:t>
            </a:r>
            <a:r>
              <a:rPr lang="en-US" altLang="ja-JP" dirty="0"/>
              <a:t>), .s(funct3), .</a:t>
            </a:r>
            <a:r>
              <a:rPr lang="en-US" altLang="ja-JP" dirty="0" err="1"/>
              <a:t>ext</a:t>
            </a:r>
            <a:r>
              <a:rPr lang="en-US" altLang="ja-JP" dirty="0"/>
              <a:t>(</a:t>
            </a:r>
            <a:r>
              <a:rPr lang="en-US" altLang="ja-JP" dirty="0" err="1"/>
              <a:t>ext</a:t>
            </a:r>
            <a:r>
              <a:rPr lang="en-US" altLang="ja-JP" dirty="0"/>
              <a:t>), </a:t>
            </a:r>
          </a:p>
          <a:p>
            <a:r>
              <a:rPr lang="en-US" altLang="ja-JP" dirty="0"/>
              <a:t>    .</a:t>
            </a:r>
            <a:r>
              <a:rPr lang="en-US" altLang="ja-JP" dirty="0" err="1"/>
              <a:t>addcom</a:t>
            </a:r>
            <a:r>
              <a:rPr lang="en-US" altLang="ja-JP" dirty="0"/>
              <a:t>(</a:t>
            </a:r>
            <a:r>
              <a:rPr lang="en-US" altLang="ja-JP" dirty="0" err="1"/>
              <a:t>addcom</a:t>
            </a:r>
            <a:r>
              <a:rPr lang="en-US" altLang="ja-JP" dirty="0"/>
              <a:t>),  .y(</a:t>
            </a:r>
            <a:r>
              <a:rPr lang="en-US" altLang="ja-JP" dirty="0" err="1"/>
              <a:t>aluresult</a:t>
            </a:r>
            <a:r>
              <a:rPr lang="en-US" altLang="ja-JP" dirty="0"/>
              <a:t>));</a:t>
            </a:r>
          </a:p>
        </p:txBody>
      </p:sp>
      <p:sp>
        <p:nvSpPr>
          <p:cNvPr id="183" name="テキスト ボックス 182">
            <a:extLst>
              <a:ext uri="{FF2B5EF4-FFF2-40B4-BE49-F238E27FC236}">
                <a16:creationId xmlns:a16="http://schemas.microsoft.com/office/drawing/2014/main" id="{C1C8509E-1852-476F-A0D2-C7F87D22ECA5}"/>
              </a:ext>
            </a:extLst>
          </p:cNvPr>
          <p:cNvSpPr txBox="1"/>
          <p:nvPr/>
        </p:nvSpPr>
        <p:spPr>
          <a:xfrm>
            <a:off x="1189241" y="3342745"/>
            <a:ext cx="5759576" cy="1200329"/>
          </a:xfrm>
          <a:prstGeom prst="rect">
            <a:avLst/>
          </a:prstGeom>
          <a:solidFill>
            <a:schemeClr val="bg1"/>
          </a:solidFill>
          <a:ln>
            <a:solidFill>
              <a:schemeClr val="tx1"/>
            </a:solidFill>
          </a:ln>
        </p:spPr>
        <p:txBody>
          <a:bodyPr wrap="square" rtlCol="0">
            <a:spAutoFit/>
          </a:bodyPr>
          <a:lstStyle/>
          <a:p>
            <a:r>
              <a:rPr lang="en-US" altLang="ja-JP" dirty="0" err="1"/>
              <a:t>rfile</a:t>
            </a:r>
            <a:endParaRPr lang="en-US" altLang="ja-JP" dirty="0"/>
          </a:p>
          <a:p>
            <a:r>
              <a:rPr lang="en-US" altLang="ja-JP" dirty="0"/>
              <a:t>   rfile_1(.</a:t>
            </a:r>
            <a:r>
              <a:rPr lang="en-US" altLang="ja-JP" dirty="0" err="1"/>
              <a:t>clk</a:t>
            </a:r>
            <a:r>
              <a:rPr lang="en-US" altLang="ja-JP" dirty="0"/>
              <a:t>(</a:t>
            </a:r>
            <a:r>
              <a:rPr lang="en-US" altLang="ja-JP" dirty="0" err="1"/>
              <a:t>clk</a:t>
            </a:r>
            <a:r>
              <a:rPr lang="en-US" altLang="ja-JP" dirty="0"/>
              <a:t>), .rd1(a), .a1(rs1), .rd2(b), .a2(rs2), </a:t>
            </a:r>
          </a:p>
          <a:p>
            <a:r>
              <a:rPr lang="en-US" altLang="ja-JP" dirty="0"/>
              <a:t>	             .wd3(result), .a3(</a:t>
            </a:r>
            <a:r>
              <a:rPr lang="en-US" altLang="ja-JP" dirty="0" err="1"/>
              <a:t>rd</a:t>
            </a:r>
            <a:r>
              <a:rPr lang="en-US" altLang="ja-JP" dirty="0"/>
              <a:t>), .we3(</a:t>
            </a:r>
            <a:r>
              <a:rPr lang="en-US" altLang="ja-JP" dirty="0" err="1"/>
              <a:t>rwe</a:t>
            </a:r>
            <a:r>
              <a:rPr lang="en-US" altLang="ja-JP" dirty="0"/>
              <a:t>));</a:t>
            </a:r>
          </a:p>
          <a:p>
            <a:endParaRPr lang="en-US" altLang="ja-JP" dirty="0"/>
          </a:p>
        </p:txBody>
      </p:sp>
      <p:cxnSp>
        <p:nvCxnSpPr>
          <p:cNvPr id="5" name="直線矢印コネクタ 4">
            <a:extLst>
              <a:ext uri="{FF2B5EF4-FFF2-40B4-BE49-F238E27FC236}">
                <a16:creationId xmlns:a16="http://schemas.microsoft.com/office/drawing/2014/main" id="{86A89668-79C5-41E6-B7AE-181072A6B060}"/>
              </a:ext>
            </a:extLst>
          </p:cNvPr>
          <p:cNvCxnSpPr>
            <a:stCxn id="170" idx="3"/>
            <a:endCxn id="112657" idx="0"/>
          </p:cNvCxnSpPr>
          <p:nvPr/>
        </p:nvCxnSpPr>
        <p:spPr>
          <a:xfrm flipV="1">
            <a:off x="5880674" y="1420813"/>
            <a:ext cx="2261615" cy="22971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8" name="直線矢印コネクタ 197">
            <a:extLst>
              <a:ext uri="{FF2B5EF4-FFF2-40B4-BE49-F238E27FC236}">
                <a16:creationId xmlns:a16="http://schemas.microsoft.com/office/drawing/2014/main" id="{61F81AC4-4BB3-42D3-99EB-17B7776C3A66}"/>
              </a:ext>
            </a:extLst>
          </p:cNvPr>
          <p:cNvCxnSpPr>
            <a:cxnSpLocks/>
            <a:stCxn id="183" idx="3"/>
            <a:endCxn id="112685" idx="0"/>
          </p:cNvCxnSpPr>
          <p:nvPr/>
        </p:nvCxnSpPr>
        <p:spPr>
          <a:xfrm flipV="1">
            <a:off x="6948817" y="3608547"/>
            <a:ext cx="1522878" cy="33436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86745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正方形/長方形 168">
            <a:extLst>
              <a:ext uri="{FF2B5EF4-FFF2-40B4-BE49-F238E27FC236}">
                <a16:creationId xmlns:a16="http://schemas.microsoft.com/office/drawing/2014/main" id="{6512D155-BBF3-461A-9ADC-5B8349CC2C32}"/>
              </a:ext>
            </a:extLst>
          </p:cNvPr>
          <p:cNvSpPr/>
          <p:nvPr/>
        </p:nvSpPr>
        <p:spPr>
          <a:xfrm>
            <a:off x="8588968" y="290109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16" name="Line 76"/>
          <p:cNvSpPr>
            <a:spLocks noChangeShapeType="1"/>
          </p:cNvSpPr>
          <p:nvPr/>
        </p:nvSpPr>
        <p:spPr bwMode="auto">
          <a:xfrm flipV="1">
            <a:off x="1577604" y="2561292"/>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2" name="Line 2"/>
          <p:cNvSpPr>
            <a:spLocks noChangeShapeType="1"/>
          </p:cNvSpPr>
          <p:nvPr/>
        </p:nvSpPr>
        <p:spPr bwMode="auto">
          <a:xfrm flipH="1" flipV="1">
            <a:off x="8065737" y="2060571"/>
            <a:ext cx="0" cy="8473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112643" name="Line 3"/>
          <p:cNvSpPr>
            <a:spLocks noChangeShapeType="1"/>
          </p:cNvSpPr>
          <p:nvPr/>
        </p:nvSpPr>
        <p:spPr bwMode="auto">
          <a:xfrm flipH="1" flipV="1">
            <a:off x="8902701" y="1700213"/>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8470901" y="476250"/>
            <a:ext cx="0" cy="5032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7246939" y="476250"/>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7246939"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7246939" y="458406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8255001" y="436816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8300086" y="51571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8300086" y="53730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8300086" y="55889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8300086" y="62499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8300086" y="58166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9464359" y="648589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7967664"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8759826"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7680326"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8328026" y="981075"/>
            <a:ext cx="3433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7970839"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8711249" y="5837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8550911" y="6500970"/>
            <a:ext cx="0" cy="373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8514399" y="63214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8587424" y="63214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flipH="1">
            <a:off x="9503914" y="6500970"/>
            <a:ext cx="709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b="1" dirty="0"/>
              <a:t>we</a:t>
            </a:r>
          </a:p>
        </p:txBody>
      </p:sp>
      <p:sp>
        <p:nvSpPr>
          <p:cNvPr id="112675" name="Text Box 35"/>
          <p:cNvSpPr txBox="1">
            <a:spLocks noChangeArrowheads="1"/>
          </p:cNvSpPr>
          <p:nvPr/>
        </p:nvSpPr>
        <p:spPr bwMode="auto">
          <a:xfrm>
            <a:off x="8810626"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grpSp>
        <p:nvGrpSpPr>
          <p:cNvPr id="112678" name="Group 38"/>
          <p:cNvGrpSpPr>
            <a:grpSpLocks/>
          </p:cNvGrpSpPr>
          <p:nvPr/>
        </p:nvGrpSpPr>
        <p:grpSpPr bwMode="auto">
          <a:xfrm>
            <a:off x="7894639" y="328707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8039101" y="415067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8399464" y="394112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8615364" y="436816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flipH="1">
            <a:off x="7234235" y="2441367"/>
            <a:ext cx="12703" cy="337205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8039101"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0" name="Line 60"/>
          <p:cNvSpPr>
            <a:spLocks noChangeShapeType="1"/>
          </p:cNvSpPr>
          <p:nvPr/>
        </p:nvSpPr>
        <p:spPr bwMode="auto">
          <a:xfrm>
            <a:off x="2737653" y="6169956"/>
            <a:ext cx="4988291" cy="968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2" name="Rectangle 62"/>
          <p:cNvSpPr>
            <a:spLocks noChangeArrowheads="1"/>
          </p:cNvSpPr>
          <p:nvPr/>
        </p:nvSpPr>
        <p:spPr bwMode="auto">
          <a:xfrm>
            <a:off x="2249117" y="2351742"/>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2249117" y="2496204"/>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2249117" y="2567642"/>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2465017" y="2345392"/>
            <a:ext cx="51007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flipH="1">
            <a:off x="2755900" y="2708275"/>
            <a:ext cx="14875" cy="3446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9" name="Line 79"/>
          <p:cNvSpPr>
            <a:spLocks noChangeShapeType="1"/>
          </p:cNvSpPr>
          <p:nvPr/>
        </p:nvSpPr>
        <p:spPr bwMode="auto">
          <a:xfrm flipV="1">
            <a:off x="4303713" y="4007802"/>
            <a:ext cx="1" cy="1066801"/>
          </a:xfrm>
          <a:prstGeom prst="line">
            <a:avLst/>
          </a:prstGeom>
          <a:noFill/>
          <a:ln w="2857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10166059" y="6496606"/>
            <a:ext cx="13388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共用メモリ</a:t>
            </a:r>
          </a:p>
        </p:txBody>
      </p:sp>
      <p:sp>
        <p:nvSpPr>
          <p:cNvPr id="112740" name="Line 100"/>
          <p:cNvSpPr>
            <a:spLocks noChangeShapeType="1"/>
          </p:cNvSpPr>
          <p:nvPr/>
        </p:nvSpPr>
        <p:spPr bwMode="auto">
          <a:xfrm>
            <a:off x="4842867" y="3374390"/>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a:off x="7245177" y="5804853"/>
            <a:ext cx="448966"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4737235" y="3749836"/>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4940920" y="465550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9551989" y="335851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9048751" y="335851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8328026"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8832851" y="2304365"/>
            <a:ext cx="790574" cy="2062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dirty="0" err="1"/>
              <a:t>ext</a:t>
            </a:r>
            <a:endParaRPr lang="en-US" altLang="ja-JP" dirty="0"/>
          </a:p>
        </p:txBody>
      </p:sp>
      <p:sp>
        <p:nvSpPr>
          <p:cNvPr id="112752" name="Line 112"/>
          <p:cNvSpPr>
            <a:spLocks noChangeShapeType="1"/>
          </p:cNvSpPr>
          <p:nvPr/>
        </p:nvSpPr>
        <p:spPr bwMode="auto">
          <a:xfrm>
            <a:off x="5014914"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9409114"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9409114" y="2060575"/>
            <a:ext cx="0" cy="22840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V="1">
            <a:off x="8696512" y="2060571"/>
            <a:ext cx="1" cy="82877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8904289"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8759826" y="4072890"/>
            <a:ext cx="5937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400" b="1"/>
              <a:t>rwe</a:t>
            </a:r>
          </a:p>
        </p:txBody>
      </p:sp>
      <p:sp>
        <p:nvSpPr>
          <p:cNvPr id="112764" name="Line 124"/>
          <p:cNvSpPr>
            <a:spLocks noChangeShapeType="1"/>
          </p:cNvSpPr>
          <p:nvPr/>
        </p:nvSpPr>
        <p:spPr bwMode="auto">
          <a:xfrm flipV="1">
            <a:off x="8688389" y="2779712"/>
            <a:ext cx="2102836" cy="15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flipH="1">
            <a:off x="10797575" y="2805272"/>
            <a:ext cx="3175" cy="3181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10100311" y="5971382"/>
            <a:ext cx="675640" cy="1365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8112126" y="415067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8472489" y="415067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9025005" y="351245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7420141" y="3089969"/>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7410053" y="375142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9229434"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6421439" y="432143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r>
              <a:rPr lang="en-US" altLang="ja-JP" sz="1200" b="1" dirty="0"/>
              <a:t>_</a:t>
            </a:r>
          </a:p>
        </p:txBody>
      </p:sp>
      <p:sp>
        <p:nvSpPr>
          <p:cNvPr id="112776" name="Text Box 136"/>
          <p:cNvSpPr txBox="1">
            <a:spLocks noChangeArrowheads="1"/>
          </p:cNvSpPr>
          <p:nvPr/>
        </p:nvSpPr>
        <p:spPr bwMode="auto">
          <a:xfrm>
            <a:off x="10384154" y="608330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8616951" y="479996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80" name="Text Box 140"/>
          <p:cNvSpPr txBox="1">
            <a:spLocks noChangeArrowheads="1"/>
          </p:cNvSpPr>
          <p:nvPr/>
        </p:nvSpPr>
        <p:spPr bwMode="auto">
          <a:xfrm>
            <a:off x="8590624" y="284423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6124575" y="248170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6888164"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6888164"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6672264"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6672264"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6672264"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5951539"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5951539"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6004323"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5948364"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6383339"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7857213" y="561436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adr</a:t>
            </a:r>
            <a:endParaRPr lang="en-US" altLang="ja-JP" sz="1200" b="1" dirty="0"/>
          </a:p>
        </p:txBody>
      </p:sp>
      <p:sp>
        <p:nvSpPr>
          <p:cNvPr id="112802" name="Text Box 162"/>
          <p:cNvSpPr txBox="1">
            <a:spLocks noChangeArrowheads="1"/>
          </p:cNvSpPr>
          <p:nvPr/>
        </p:nvSpPr>
        <p:spPr bwMode="auto">
          <a:xfrm>
            <a:off x="3719514"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8362157" y="393319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7707313" y="392406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2737653" y="473216"/>
            <a:ext cx="4507524" cy="21591"/>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2760055" y="518272"/>
            <a:ext cx="6563" cy="1861392"/>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 name="正方形/長方形 137">
            <a:extLst>
              <a:ext uri="{FF2B5EF4-FFF2-40B4-BE49-F238E27FC236}">
                <a16:creationId xmlns:a16="http://schemas.microsoft.com/office/drawing/2014/main" id="{6599E671-B85D-4863-9D72-2EAACD0568D0}"/>
              </a:ext>
            </a:extLst>
          </p:cNvPr>
          <p:cNvSpPr/>
          <p:nvPr/>
        </p:nvSpPr>
        <p:spPr>
          <a:xfrm>
            <a:off x="4081461" y="2205825"/>
            <a:ext cx="889053" cy="36417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&lt;&gt;=</a:t>
            </a:r>
            <a:r>
              <a:rPr lang="ja-JP" altLang="en-US" sz="1600" b="1" dirty="0">
                <a:solidFill>
                  <a:schemeClr val="tx1"/>
                </a:solidFill>
              </a:rPr>
              <a:t>？</a:t>
            </a:r>
          </a:p>
        </p:txBody>
      </p:sp>
      <p:cxnSp>
        <p:nvCxnSpPr>
          <p:cNvPr id="139" name="直線矢印コネクタ 138">
            <a:extLst>
              <a:ext uri="{FF2B5EF4-FFF2-40B4-BE49-F238E27FC236}">
                <a16:creationId xmlns:a16="http://schemas.microsoft.com/office/drawing/2014/main" id="{B9CE613A-5768-402E-B1A3-500EAFC1A468}"/>
              </a:ext>
            </a:extLst>
          </p:cNvPr>
          <p:cNvCxnSpPr>
            <a:cxnSpLocks/>
          </p:cNvCxnSpPr>
          <p:nvPr/>
        </p:nvCxnSpPr>
        <p:spPr>
          <a:xfrm flipH="1">
            <a:off x="3245193" y="2428439"/>
            <a:ext cx="81863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直線矢印コネクタ 3">
            <a:extLst>
              <a:ext uri="{FF2B5EF4-FFF2-40B4-BE49-F238E27FC236}">
                <a16:creationId xmlns:a16="http://schemas.microsoft.com/office/drawing/2014/main" id="{839570E8-E0AB-442B-951A-7B7E6E60129A}"/>
              </a:ext>
            </a:extLst>
          </p:cNvPr>
          <p:cNvCxnSpPr>
            <a:cxnSpLocks/>
          </p:cNvCxnSpPr>
          <p:nvPr/>
        </p:nvCxnSpPr>
        <p:spPr>
          <a:xfrm flipH="1">
            <a:off x="4964061" y="2308843"/>
            <a:ext cx="3089209" cy="1539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A358F485-05F8-41B8-BF4D-3195616C1317}"/>
              </a:ext>
            </a:extLst>
          </p:cNvPr>
          <p:cNvCxnSpPr>
            <a:cxnSpLocks/>
          </p:cNvCxnSpPr>
          <p:nvPr/>
        </p:nvCxnSpPr>
        <p:spPr>
          <a:xfrm flipH="1">
            <a:off x="4974396" y="2218289"/>
            <a:ext cx="3729094" cy="3056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7454606"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7929856" y="1706564"/>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7199314" y="1629743"/>
            <a:ext cx="936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a:p>
            <a:r>
              <a:rPr lang="en-US" altLang="ja-JP" sz="1200" b="1" dirty="0" err="1"/>
              <a:t>sel</a:t>
            </a:r>
            <a:endParaRPr lang="en-US" altLang="ja-JP" sz="1200" b="1" dirty="0"/>
          </a:p>
        </p:txBody>
      </p:sp>
      <p:sp>
        <p:nvSpPr>
          <p:cNvPr id="140" name="Text Box 72">
            <a:extLst>
              <a:ext uri="{FF2B5EF4-FFF2-40B4-BE49-F238E27FC236}">
                <a16:creationId xmlns:a16="http://schemas.microsoft.com/office/drawing/2014/main" id="{4123907B-5A8A-4DE4-9CE4-38D2E5E7F058}"/>
              </a:ext>
            </a:extLst>
          </p:cNvPr>
          <p:cNvSpPr txBox="1">
            <a:spLocks noChangeArrowheads="1"/>
          </p:cNvSpPr>
          <p:nvPr/>
        </p:nvSpPr>
        <p:spPr bwMode="auto">
          <a:xfrm>
            <a:off x="6564940" y="854084"/>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41" name="Text Box 72">
            <a:extLst>
              <a:ext uri="{FF2B5EF4-FFF2-40B4-BE49-F238E27FC236}">
                <a16:creationId xmlns:a16="http://schemas.microsoft.com/office/drawing/2014/main" id="{6E4A58B1-0D90-4760-8DD4-44A5C9D5EFD6}"/>
              </a:ext>
            </a:extLst>
          </p:cNvPr>
          <p:cNvSpPr txBox="1">
            <a:spLocks noChangeArrowheads="1"/>
          </p:cNvSpPr>
          <p:nvPr/>
        </p:nvSpPr>
        <p:spPr bwMode="auto">
          <a:xfrm>
            <a:off x="6578014" y="118506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46" name="直線矢印コネクタ 145">
            <a:extLst>
              <a:ext uri="{FF2B5EF4-FFF2-40B4-BE49-F238E27FC236}">
                <a16:creationId xmlns:a16="http://schemas.microsoft.com/office/drawing/2014/main" id="{C2E55C6B-8631-440B-85E6-15A158A9457B}"/>
              </a:ext>
            </a:extLst>
          </p:cNvPr>
          <p:cNvCxnSpPr>
            <a:cxnSpLocks/>
            <a:endCxn id="141" idx="2"/>
          </p:cNvCxnSpPr>
          <p:nvPr/>
        </p:nvCxnSpPr>
        <p:spPr>
          <a:xfrm flipH="1" flipV="1">
            <a:off x="6736872" y="1554401"/>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7" name="Text Box 155">
            <a:extLst>
              <a:ext uri="{FF2B5EF4-FFF2-40B4-BE49-F238E27FC236}">
                <a16:creationId xmlns:a16="http://schemas.microsoft.com/office/drawing/2014/main" id="{3A1B0B4F-939A-466B-A9EE-08E28D10844B}"/>
              </a:ext>
            </a:extLst>
          </p:cNvPr>
          <p:cNvSpPr txBox="1">
            <a:spLocks noChangeArrowheads="1"/>
          </p:cNvSpPr>
          <p:nvPr/>
        </p:nvSpPr>
        <p:spPr bwMode="auto">
          <a:xfrm>
            <a:off x="6641736" y="18450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com</a:t>
            </a:r>
          </a:p>
        </p:txBody>
      </p:sp>
      <p:sp>
        <p:nvSpPr>
          <p:cNvPr id="148" name="Text Box 155">
            <a:extLst>
              <a:ext uri="{FF2B5EF4-FFF2-40B4-BE49-F238E27FC236}">
                <a16:creationId xmlns:a16="http://schemas.microsoft.com/office/drawing/2014/main" id="{A2AD8FA4-C505-4D1C-B04D-C4071FEFF204}"/>
              </a:ext>
            </a:extLst>
          </p:cNvPr>
          <p:cNvSpPr txBox="1">
            <a:spLocks noChangeArrowheads="1"/>
          </p:cNvSpPr>
          <p:nvPr/>
        </p:nvSpPr>
        <p:spPr bwMode="auto">
          <a:xfrm>
            <a:off x="9821136" y="18534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srcbsel</a:t>
            </a:r>
            <a:endParaRPr lang="en-US" altLang="ja-JP" sz="1200" b="1" dirty="0"/>
          </a:p>
        </p:txBody>
      </p:sp>
      <p:sp>
        <p:nvSpPr>
          <p:cNvPr id="149" name="Line 107">
            <a:extLst>
              <a:ext uri="{FF2B5EF4-FFF2-40B4-BE49-F238E27FC236}">
                <a16:creationId xmlns:a16="http://schemas.microsoft.com/office/drawing/2014/main" id="{B9A8DDC3-D2B1-40A9-8501-1A811E21A7D4}"/>
              </a:ext>
            </a:extLst>
          </p:cNvPr>
          <p:cNvSpPr>
            <a:spLocks noChangeShapeType="1"/>
          </p:cNvSpPr>
          <p:nvPr/>
        </p:nvSpPr>
        <p:spPr bwMode="auto">
          <a:xfrm flipH="1">
            <a:off x="9589295" y="195262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 name="Text Box 72">
            <a:extLst>
              <a:ext uri="{FF2B5EF4-FFF2-40B4-BE49-F238E27FC236}">
                <a16:creationId xmlns:a16="http://schemas.microsoft.com/office/drawing/2014/main" id="{EBB2E924-B7F6-4314-8F7C-1948F3AFC100}"/>
              </a:ext>
            </a:extLst>
          </p:cNvPr>
          <p:cNvSpPr txBox="1">
            <a:spLocks noChangeArrowheads="1"/>
          </p:cNvSpPr>
          <p:nvPr/>
        </p:nvSpPr>
        <p:spPr bwMode="auto">
          <a:xfrm>
            <a:off x="9132889" y="1799076"/>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51" name="Text Box 72">
            <a:extLst>
              <a:ext uri="{FF2B5EF4-FFF2-40B4-BE49-F238E27FC236}">
                <a16:creationId xmlns:a16="http://schemas.microsoft.com/office/drawing/2014/main" id="{29DFA907-8D0B-43AA-93C9-3612B08FCB08}"/>
              </a:ext>
            </a:extLst>
          </p:cNvPr>
          <p:cNvSpPr txBox="1">
            <a:spLocks noChangeArrowheads="1"/>
          </p:cNvSpPr>
          <p:nvPr/>
        </p:nvSpPr>
        <p:spPr bwMode="auto">
          <a:xfrm>
            <a:off x="8542652" y="1793915"/>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52" name="Line 107">
            <a:extLst>
              <a:ext uri="{FF2B5EF4-FFF2-40B4-BE49-F238E27FC236}">
                <a16:creationId xmlns:a16="http://schemas.microsoft.com/office/drawing/2014/main" id="{FAFB61B9-08CE-4C2E-B90C-30F55F3BBE56}"/>
              </a:ext>
            </a:extLst>
          </p:cNvPr>
          <p:cNvSpPr>
            <a:spLocks noChangeShapeType="1"/>
          </p:cNvSpPr>
          <p:nvPr/>
        </p:nvSpPr>
        <p:spPr bwMode="auto">
          <a:xfrm flipH="1">
            <a:off x="7635876" y="4281950"/>
            <a:ext cx="503238"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 name="Text Box 155">
            <a:extLst>
              <a:ext uri="{FF2B5EF4-FFF2-40B4-BE49-F238E27FC236}">
                <a16:creationId xmlns:a16="http://schemas.microsoft.com/office/drawing/2014/main" id="{B960514C-4C1B-49C3-9BCA-BF23B3C072A8}"/>
              </a:ext>
            </a:extLst>
          </p:cNvPr>
          <p:cNvSpPr txBox="1">
            <a:spLocks noChangeArrowheads="1"/>
          </p:cNvSpPr>
          <p:nvPr/>
        </p:nvSpPr>
        <p:spPr bwMode="auto">
          <a:xfrm>
            <a:off x="7210425" y="425744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resultsel</a:t>
            </a:r>
            <a:endParaRPr lang="en-US" altLang="ja-JP" sz="1200" b="1" dirty="0"/>
          </a:p>
        </p:txBody>
      </p:sp>
      <p:cxnSp>
        <p:nvCxnSpPr>
          <p:cNvPr id="3" name="直線矢印コネクタ 2">
            <a:extLst>
              <a:ext uri="{FF2B5EF4-FFF2-40B4-BE49-F238E27FC236}">
                <a16:creationId xmlns:a16="http://schemas.microsoft.com/office/drawing/2014/main" id="{2BEC1FC0-C781-4BE4-AF2A-C8B58B10B7CE}"/>
              </a:ext>
            </a:extLst>
          </p:cNvPr>
          <p:cNvCxnSpPr/>
          <p:nvPr/>
        </p:nvCxnSpPr>
        <p:spPr>
          <a:xfrm flipH="1">
            <a:off x="4958502" y="2515342"/>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8" name="Text Box 142">
            <a:extLst>
              <a:ext uri="{FF2B5EF4-FFF2-40B4-BE49-F238E27FC236}">
                <a16:creationId xmlns:a16="http://schemas.microsoft.com/office/drawing/2014/main" id="{0E1636DB-5D05-4589-90C1-1D1619AC86AF}"/>
              </a:ext>
            </a:extLst>
          </p:cNvPr>
          <p:cNvSpPr txBox="1">
            <a:spLocks noChangeArrowheads="1"/>
          </p:cNvSpPr>
          <p:nvPr/>
        </p:nvSpPr>
        <p:spPr bwMode="auto">
          <a:xfrm>
            <a:off x="5397496" y="237966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sp>
        <p:nvSpPr>
          <p:cNvPr id="159" name="Text Box 72">
            <a:extLst>
              <a:ext uri="{FF2B5EF4-FFF2-40B4-BE49-F238E27FC236}">
                <a16:creationId xmlns:a16="http://schemas.microsoft.com/office/drawing/2014/main" id="{972DDB43-4AA4-4043-BF11-CE70F4EFF357}"/>
              </a:ext>
            </a:extLst>
          </p:cNvPr>
          <p:cNvSpPr txBox="1">
            <a:spLocks noChangeArrowheads="1"/>
          </p:cNvSpPr>
          <p:nvPr/>
        </p:nvSpPr>
        <p:spPr bwMode="auto">
          <a:xfrm>
            <a:off x="7536110" y="175696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61" name="Text Box 72">
            <a:extLst>
              <a:ext uri="{FF2B5EF4-FFF2-40B4-BE49-F238E27FC236}">
                <a16:creationId xmlns:a16="http://schemas.microsoft.com/office/drawing/2014/main" id="{B5FA246F-43F9-4D82-833A-9C55CF33B764}"/>
              </a:ext>
            </a:extLst>
          </p:cNvPr>
          <p:cNvSpPr txBox="1">
            <a:spLocks noChangeArrowheads="1"/>
          </p:cNvSpPr>
          <p:nvPr/>
        </p:nvSpPr>
        <p:spPr bwMode="auto">
          <a:xfrm>
            <a:off x="7900542" y="174881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62" name="直線矢印コネクタ 161">
            <a:extLst>
              <a:ext uri="{FF2B5EF4-FFF2-40B4-BE49-F238E27FC236}">
                <a16:creationId xmlns:a16="http://schemas.microsoft.com/office/drawing/2014/main" id="{8471BB5C-A1E3-4BD2-A72A-DC9268FC52A7}"/>
              </a:ext>
            </a:extLst>
          </p:cNvPr>
          <p:cNvCxnSpPr/>
          <p:nvPr/>
        </p:nvCxnSpPr>
        <p:spPr>
          <a:xfrm flipH="1">
            <a:off x="9635892" y="2406594"/>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3" name="Text Box 142">
            <a:extLst>
              <a:ext uri="{FF2B5EF4-FFF2-40B4-BE49-F238E27FC236}">
                <a16:creationId xmlns:a16="http://schemas.microsoft.com/office/drawing/2014/main" id="{D114D1AA-FB61-4ECB-BED1-334774C825FB}"/>
              </a:ext>
            </a:extLst>
          </p:cNvPr>
          <p:cNvSpPr txBox="1">
            <a:spLocks noChangeArrowheads="1"/>
          </p:cNvSpPr>
          <p:nvPr/>
        </p:nvSpPr>
        <p:spPr bwMode="auto">
          <a:xfrm>
            <a:off x="10136979" y="228441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sp>
        <p:nvSpPr>
          <p:cNvPr id="164" name="Line 9">
            <a:extLst>
              <a:ext uri="{FF2B5EF4-FFF2-40B4-BE49-F238E27FC236}">
                <a16:creationId xmlns:a16="http://schemas.microsoft.com/office/drawing/2014/main" id="{9E0A40EE-961B-4C76-AE16-0A41E9AB0AB1}"/>
              </a:ext>
            </a:extLst>
          </p:cNvPr>
          <p:cNvSpPr>
            <a:spLocks noChangeShapeType="1"/>
          </p:cNvSpPr>
          <p:nvPr/>
        </p:nvSpPr>
        <p:spPr bwMode="auto">
          <a:xfrm flipV="1">
            <a:off x="8087317" y="3071814"/>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5" name="Line 9">
            <a:extLst>
              <a:ext uri="{FF2B5EF4-FFF2-40B4-BE49-F238E27FC236}">
                <a16:creationId xmlns:a16="http://schemas.microsoft.com/office/drawing/2014/main" id="{4DD6B293-7CB8-4F36-950C-DECB731FB484}"/>
              </a:ext>
            </a:extLst>
          </p:cNvPr>
          <p:cNvSpPr>
            <a:spLocks noChangeShapeType="1"/>
          </p:cNvSpPr>
          <p:nvPr/>
        </p:nvSpPr>
        <p:spPr bwMode="auto">
          <a:xfrm flipV="1">
            <a:off x="8799109" y="3071813"/>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正方形/長方形 5">
            <a:extLst>
              <a:ext uri="{FF2B5EF4-FFF2-40B4-BE49-F238E27FC236}">
                <a16:creationId xmlns:a16="http://schemas.microsoft.com/office/drawing/2014/main" id="{C1BA7E58-D6F1-418D-82C3-3548B19EE015}"/>
              </a:ext>
            </a:extLst>
          </p:cNvPr>
          <p:cNvSpPr/>
          <p:nvPr/>
        </p:nvSpPr>
        <p:spPr>
          <a:xfrm>
            <a:off x="4750863" y="2654301"/>
            <a:ext cx="258989" cy="23613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66" name="直線矢印コネクタ 165">
            <a:extLst>
              <a:ext uri="{FF2B5EF4-FFF2-40B4-BE49-F238E27FC236}">
                <a16:creationId xmlns:a16="http://schemas.microsoft.com/office/drawing/2014/main" id="{D8CDB5D8-02C0-442D-9F95-3F684FD40707}"/>
              </a:ext>
            </a:extLst>
          </p:cNvPr>
          <p:cNvCxnSpPr>
            <a:cxnSpLocks/>
          </p:cNvCxnSpPr>
          <p:nvPr/>
        </p:nvCxnSpPr>
        <p:spPr>
          <a:xfrm flipH="1">
            <a:off x="4287052" y="5064567"/>
            <a:ext cx="4329955" cy="11675"/>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7" name="Line 60">
            <a:extLst>
              <a:ext uri="{FF2B5EF4-FFF2-40B4-BE49-F238E27FC236}">
                <a16:creationId xmlns:a16="http://schemas.microsoft.com/office/drawing/2014/main" id="{413D1EBA-9208-43BE-AB7B-CBBBA10D27CA}"/>
              </a:ext>
            </a:extLst>
          </p:cNvPr>
          <p:cNvSpPr>
            <a:spLocks noChangeShapeType="1"/>
          </p:cNvSpPr>
          <p:nvPr/>
        </p:nvSpPr>
        <p:spPr bwMode="auto">
          <a:xfrm flipV="1">
            <a:off x="4303713" y="4021296"/>
            <a:ext cx="44208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8" name="Text Box 132">
            <a:extLst>
              <a:ext uri="{FF2B5EF4-FFF2-40B4-BE49-F238E27FC236}">
                <a16:creationId xmlns:a16="http://schemas.microsoft.com/office/drawing/2014/main" id="{3436BDFC-FEBD-4260-BDB3-93275AD8FA0F}"/>
              </a:ext>
            </a:extLst>
          </p:cNvPr>
          <p:cNvSpPr txBox="1">
            <a:spLocks noChangeArrowheads="1"/>
          </p:cNvSpPr>
          <p:nvPr/>
        </p:nvSpPr>
        <p:spPr bwMode="auto">
          <a:xfrm>
            <a:off x="4688532" y="302100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IR</a:t>
            </a:r>
          </a:p>
        </p:txBody>
      </p:sp>
      <p:sp>
        <p:nvSpPr>
          <p:cNvPr id="8" name="正方形/長方形 7">
            <a:extLst>
              <a:ext uri="{FF2B5EF4-FFF2-40B4-BE49-F238E27FC236}">
                <a16:creationId xmlns:a16="http://schemas.microsoft.com/office/drawing/2014/main" id="{A88217AB-9CEB-459E-B790-6EA9E76CA45A}"/>
              </a:ext>
            </a:extLst>
          </p:cNvPr>
          <p:cNvSpPr/>
          <p:nvPr/>
        </p:nvSpPr>
        <p:spPr>
          <a:xfrm>
            <a:off x="7704935" y="2915700"/>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79" name="Text Box 139"/>
          <p:cNvSpPr txBox="1">
            <a:spLocks noChangeArrowheads="1"/>
          </p:cNvSpPr>
          <p:nvPr/>
        </p:nvSpPr>
        <p:spPr bwMode="auto">
          <a:xfrm>
            <a:off x="7764885" y="286624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71" name="正方形/長方形 170">
            <a:extLst>
              <a:ext uri="{FF2B5EF4-FFF2-40B4-BE49-F238E27FC236}">
                <a16:creationId xmlns:a16="http://schemas.microsoft.com/office/drawing/2014/main" id="{F6E59983-5D74-4222-AB9D-9DF0B668A66A}"/>
              </a:ext>
            </a:extLst>
          </p:cNvPr>
          <p:cNvSpPr/>
          <p:nvPr/>
        </p:nvSpPr>
        <p:spPr>
          <a:xfrm>
            <a:off x="6821469" y="520297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Text Box 142">
            <a:extLst>
              <a:ext uri="{FF2B5EF4-FFF2-40B4-BE49-F238E27FC236}">
                <a16:creationId xmlns:a16="http://schemas.microsoft.com/office/drawing/2014/main" id="{90069E21-E1EB-4EFA-9419-C4D891973514}"/>
              </a:ext>
            </a:extLst>
          </p:cNvPr>
          <p:cNvSpPr txBox="1">
            <a:spLocks noChangeArrowheads="1"/>
          </p:cNvSpPr>
          <p:nvPr/>
        </p:nvSpPr>
        <p:spPr bwMode="auto">
          <a:xfrm>
            <a:off x="6799102" y="5149567"/>
            <a:ext cx="9729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regalu</a:t>
            </a:r>
            <a:endParaRPr lang="en-US" altLang="ja-JP" sz="1200" b="1" dirty="0"/>
          </a:p>
        </p:txBody>
      </p:sp>
      <p:sp>
        <p:nvSpPr>
          <p:cNvPr id="173" name="Line 145">
            <a:extLst>
              <a:ext uri="{FF2B5EF4-FFF2-40B4-BE49-F238E27FC236}">
                <a16:creationId xmlns:a16="http://schemas.microsoft.com/office/drawing/2014/main" id="{C084670E-6DD5-41EA-AEBE-29004CECA91F}"/>
              </a:ext>
            </a:extLst>
          </p:cNvPr>
          <p:cNvSpPr>
            <a:spLocks noChangeShapeType="1"/>
          </p:cNvSpPr>
          <p:nvPr/>
        </p:nvSpPr>
        <p:spPr bwMode="auto">
          <a:xfrm>
            <a:off x="7928769" y="574135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 name="Line 146">
            <a:extLst>
              <a:ext uri="{FF2B5EF4-FFF2-40B4-BE49-F238E27FC236}">
                <a16:creationId xmlns:a16="http://schemas.microsoft.com/office/drawing/2014/main" id="{B9F7236C-0EBB-45FF-9958-99F4D64DBECA}"/>
              </a:ext>
            </a:extLst>
          </p:cNvPr>
          <p:cNvSpPr>
            <a:spLocks noChangeShapeType="1"/>
          </p:cNvSpPr>
          <p:nvPr/>
        </p:nvSpPr>
        <p:spPr bwMode="auto">
          <a:xfrm flipH="1" flipV="1">
            <a:off x="7712869" y="5596891"/>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 name="Line 147">
            <a:extLst>
              <a:ext uri="{FF2B5EF4-FFF2-40B4-BE49-F238E27FC236}">
                <a16:creationId xmlns:a16="http://schemas.microsoft.com/office/drawing/2014/main" id="{FD324263-F0A2-4E9B-BCE6-58C77CA21646}"/>
              </a:ext>
            </a:extLst>
          </p:cNvPr>
          <p:cNvSpPr>
            <a:spLocks noChangeShapeType="1"/>
          </p:cNvSpPr>
          <p:nvPr/>
        </p:nvSpPr>
        <p:spPr bwMode="auto">
          <a:xfrm flipH="1">
            <a:off x="7712869" y="6173153"/>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 name="Line 148">
            <a:extLst>
              <a:ext uri="{FF2B5EF4-FFF2-40B4-BE49-F238E27FC236}">
                <a16:creationId xmlns:a16="http://schemas.microsoft.com/office/drawing/2014/main" id="{C1FF22A2-7EFD-4107-8B18-6D4CD915EA30}"/>
              </a:ext>
            </a:extLst>
          </p:cNvPr>
          <p:cNvSpPr>
            <a:spLocks noChangeShapeType="1"/>
          </p:cNvSpPr>
          <p:nvPr/>
        </p:nvSpPr>
        <p:spPr bwMode="auto">
          <a:xfrm>
            <a:off x="7712869" y="5596891"/>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7" name="Text Box 72">
            <a:extLst>
              <a:ext uri="{FF2B5EF4-FFF2-40B4-BE49-F238E27FC236}">
                <a16:creationId xmlns:a16="http://schemas.microsoft.com/office/drawing/2014/main" id="{474AAF60-81ED-4695-BA85-7DD210E85683}"/>
              </a:ext>
            </a:extLst>
          </p:cNvPr>
          <p:cNvSpPr txBox="1">
            <a:spLocks noChangeArrowheads="1"/>
          </p:cNvSpPr>
          <p:nvPr/>
        </p:nvSpPr>
        <p:spPr bwMode="auto">
          <a:xfrm>
            <a:off x="7605545" y="5614362"/>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78" name="Text Box 72">
            <a:extLst>
              <a:ext uri="{FF2B5EF4-FFF2-40B4-BE49-F238E27FC236}">
                <a16:creationId xmlns:a16="http://schemas.microsoft.com/office/drawing/2014/main" id="{8AEDF59F-63BA-4935-B217-9F49D0030DE0}"/>
              </a:ext>
            </a:extLst>
          </p:cNvPr>
          <p:cNvSpPr txBox="1">
            <a:spLocks noChangeArrowheads="1"/>
          </p:cNvSpPr>
          <p:nvPr/>
        </p:nvSpPr>
        <p:spPr bwMode="auto">
          <a:xfrm>
            <a:off x="7618619" y="5945347"/>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79" name="Line 101">
            <a:extLst>
              <a:ext uri="{FF2B5EF4-FFF2-40B4-BE49-F238E27FC236}">
                <a16:creationId xmlns:a16="http://schemas.microsoft.com/office/drawing/2014/main" id="{AE17682A-5476-4373-9F5E-87D84DDB8184}"/>
              </a:ext>
            </a:extLst>
          </p:cNvPr>
          <p:cNvSpPr>
            <a:spLocks noChangeShapeType="1"/>
          </p:cNvSpPr>
          <p:nvPr/>
        </p:nvSpPr>
        <p:spPr bwMode="auto">
          <a:xfrm flipV="1">
            <a:off x="7976427" y="5953396"/>
            <a:ext cx="310585" cy="469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80" name="直線矢印コネクタ 179">
            <a:extLst>
              <a:ext uri="{FF2B5EF4-FFF2-40B4-BE49-F238E27FC236}">
                <a16:creationId xmlns:a16="http://schemas.microsoft.com/office/drawing/2014/main" id="{7CDE810F-2E15-4A69-88F5-A4313350CBB9}"/>
              </a:ext>
            </a:extLst>
          </p:cNvPr>
          <p:cNvCxnSpPr>
            <a:cxnSpLocks/>
          </p:cNvCxnSpPr>
          <p:nvPr/>
        </p:nvCxnSpPr>
        <p:spPr>
          <a:xfrm flipH="1" flipV="1">
            <a:off x="7815284" y="6233337"/>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1" name="Text Box 155">
            <a:extLst>
              <a:ext uri="{FF2B5EF4-FFF2-40B4-BE49-F238E27FC236}">
                <a16:creationId xmlns:a16="http://schemas.microsoft.com/office/drawing/2014/main" id="{1C0CE3C5-3C16-4EDA-B8D8-392E390AAF04}"/>
              </a:ext>
            </a:extLst>
          </p:cNvPr>
          <p:cNvSpPr txBox="1">
            <a:spLocks noChangeArrowheads="1"/>
          </p:cNvSpPr>
          <p:nvPr/>
        </p:nvSpPr>
        <p:spPr bwMode="auto">
          <a:xfrm>
            <a:off x="7548698" y="6524026"/>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 if</a:t>
            </a:r>
          </a:p>
        </p:txBody>
      </p:sp>
      <p:sp>
        <p:nvSpPr>
          <p:cNvPr id="182" name="Line 100">
            <a:extLst>
              <a:ext uri="{FF2B5EF4-FFF2-40B4-BE49-F238E27FC236}">
                <a16:creationId xmlns:a16="http://schemas.microsoft.com/office/drawing/2014/main" id="{BBEFDBE6-D2E4-4ACA-8CC7-FAC0E02EAE59}"/>
              </a:ext>
            </a:extLst>
          </p:cNvPr>
          <p:cNvSpPr>
            <a:spLocks noChangeShapeType="1"/>
          </p:cNvSpPr>
          <p:nvPr/>
        </p:nvSpPr>
        <p:spPr bwMode="auto">
          <a:xfrm flipV="1">
            <a:off x="4970515" y="4204028"/>
            <a:ext cx="1002650" cy="380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 name="Line 50">
            <a:extLst>
              <a:ext uri="{FF2B5EF4-FFF2-40B4-BE49-F238E27FC236}">
                <a16:creationId xmlns:a16="http://schemas.microsoft.com/office/drawing/2014/main" id="{FA51A5DB-D316-4E32-AA36-E6974662D421}"/>
              </a:ext>
            </a:extLst>
          </p:cNvPr>
          <p:cNvSpPr>
            <a:spLocks noChangeShapeType="1"/>
          </p:cNvSpPr>
          <p:nvPr/>
        </p:nvSpPr>
        <p:spPr bwMode="auto">
          <a:xfrm flipV="1">
            <a:off x="7509266" y="2023006"/>
            <a:ext cx="450" cy="4132132"/>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 name="Line 8">
            <a:extLst>
              <a:ext uri="{FF2B5EF4-FFF2-40B4-BE49-F238E27FC236}">
                <a16:creationId xmlns:a16="http://schemas.microsoft.com/office/drawing/2014/main" id="{55AEC999-E03F-4CE9-B3DC-5397341FDB9D}"/>
              </a:ext>
            </a:extLst>
          </p:cNvPr>
          <p:cNvSpPr>
            <a:spLocks noChangeShapeType="1"/>
          </p:cNvSpPr>
          <p:nvPr/>
        </p:nvSpPr>
        <p:spPr bwMode="auto">
          <a:xfrm flipV="1">
            <a:off x="7524140" y="4865432"/>
            <a:ext cx="885451" cy="93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6" name="Line 50">
            <a:extLst>
              <a:ext uri="{FF2B5EF4-FFF2-40B4-BE49-F238E27FC236}">
                <a16:creationId xmlns:a16="http://schemas.microsoft.com/office/drawing/2014/main" id="{E1EC33D9-0688-4ACF-A5B9-8AB8FC5806E4}"/>
              </a:ext>
            </a:extLst>
          </p:cNvPr>
          <p:cNvSpPr>
            <a:spLocks noChangeShapeType="1"/>
          </p:cNvSpPr>
          <p:nvPr/>
        </p:nvSpPr>
        <p:spPr bwMode="auto">
          <a:xfrm flipH="1" flipV="1">
            <a:off x="8399464" y="4368165"/>
            <a:ext cx="10130" cy="4905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7" name="Text Box 128">
            <a:extLst>
              <a:ext uri="{FF2B5EF4-FFF2-40B4-BE49-F238E27FC236}">
                <a16:creationId xmlns:a16="http://schemas.microsoft.com/office/drawing/2014/main" id="{5BC87487-8DE3-4578-B887-E3F472347E6E}"/>
              </a:ext>
            </a:extLst>
          </p:cNvPr>
          <p:cNvSpPr txBox="1">
            <a:spLocks noChangeArrowheads="1"/>
          </p:cNvSpPr>
          <p:nvPr/>
        </p:nvSpPr>
        <p:spPr bwMode="auto">
          <a:xfrm flipH="1">
            <a:off x="8279608" y="4151492"/>
            <a:ext cx="22542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2</a:t>
            </a:r>
          </a:p>
        </p:txBody>
      </p:sp>
      <p:sp>
        <p:nvSpPr>
          <p:cNvPr id="188" name="Line 116">
            <a:extLst>
              <a:ext uri="{FF2B5EF4-FFF2-40B4-BE49-F238E27FC236}">
                <a16:creationId xmlns:a16="http://schemas.microsoft.com/office/drawing/2014/main" id="{3F00173C-D933-438C-85D6-70083DAF4E19}"/>
              </a:ext>
            </a:extLst>
          </p:cNvPr>
          <p:cNvSpPr>
            <a:spLocks noChangeShapeType="1"/>
          </p:cNvSpPr>
          <p:nvPr/>
        </p:nvSpPr>
        <p:spPr bwMode="auto">
          <a:xfrm flipH="1" flipV="1">
            <a:off x="9025005" y="2060571"/>
            <a:ext cx="0" cy="15716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Text Box 72">
            <a:extLst>
              <a:ext uri="{FF2B5EF4-FFF2-40B4-BE49-F238E27FC236}">
                <a16:creationId xmlns:a16="http://schemas.microsoft.com/office/drawing/2014/main" id="{883ADED0-EFD5-4F34-9D9A-877212A5E4F7}"/>
              </a:ext>
            </a:extLst>
          </p:cNvPr>
          <p:cNvSpPr txBox="1">
            <a:spLocks noChangeArrowheads="1"/>
          </p:cNvSpPr>
          <p:nvPr/>
        </p:nvSpPr>
        <p:spPr bwMode="auto">
          <a:xfrm>
            <a:off x="8870198" y="179290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2</a:t>
            </a:r>
            <a:endParaRPr lang="ja-JP" altLang="en-US" b="1" dirty="0"/>
          </a:p>
        </p:txBody>
      </p:sp>
      <p:cxnSp>
        <p:nvCxnSpPr>
          <p:cNvPr id="190" name="直線矢印コネクタ 189">
            <a:extLst>
              <a:ext uri="{FF2B5EF4-FFF2-40B4-BE49-F238E27FC236}">
                <a16:creationId xmlns:a16="http://schemas.microsoft.com/office/drawing/2014/main" id="{42307219-55AC-4FEC-8E38-4BF96FCB46DC}"/>
              </a:ext>
            </a:extLst>
          </p:cNvPr>
          <p:cNvCxnSpPr>
            <a:cxnSpLocks/>
          </p:cNvCxnSpPr>
          <p:nvPr/>
        </p:nvCxnSpPr>
        <p:spPr>
          <a:xfrm flipH="1">
            <a:off x="9004342" y="2213856"/>
            <a:ext cx="1600949" cy="1312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1" name="Text Box 142">
            <a:extLst>
              <a:ext uri="{FF2B5EF4-FFF2-40B4-BE49-F238E27FC236}">
                <a16:creationId xmlns:a16="http://schemas.microsoft.com/office/drawing/2014/main" id="{ACC7D9EB-15A3-40A1-9890-129E55A9ABAD}"/>
              </a:ext>
            </a:extLst>
          </p:cNvPr>
          <p:cNvSpPr txBox="1">
            <a:spLocks noChangeArrowheads="1"/>
          </p:cNvSpPr>
          <p:nvPr/>
        </p:nvSpPr>
        <p:spPr bwMode="auto">
          <a:xfrm>
            <a:off x="10645557" y="206057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b="1" dirty="0"/>
              <a:t>４</a:t>
            </a:r>
            <a:endParaRPr lang="en-US" altLang="ja-JP" sz="1200" b="1" dirty="0"/>
          </a:p>
        </p:txBody>
      </p:sp>
      <p:cxnSp>
        <p:nvCxnSpPr>
          <p:cNvPr id="12" name="直線矢印コネクタ 11">
            <a:extLst>
              <a:ext uri="{FF2B5EF4-FFF2-40B4-BE49-F238E27FC236}">
                <a16:creationId xmlns:a16="http://schemas.microsoft.com/office/drawing/2014/main" id="{8F657B38-BA0F-4CCE-9C99-3D5B60F18C05}"/>
              </a:ext>
            </a:extLst>
          </p:cNvPr>
          <p:cNvCxnSpPr/>
          <p:nvPr/>
        </p:nvCxnSpPr>
        <p:spPr>
          <a:xfrm flipH="1">
            <a:off x="5009852" y="4874777"/>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2" name="Text Box 162">
            <a:extLst>
              <a:ext uri="{FF2B5EF4-FFF2-40B4-BE49-F238E27FC236}">
                <a16:creationId xmlns:a16="http://schemas.microsoft.com/office/drawing/2014/main" id="{480C3100-DA3B-4191-B212-A7801954CCA0}"/>
              </a:ext>
            </a:extLst>
          </p:cNvPr>
          <p:cNvSpPr txBox="1">
            <a:spLocks noChangeArrowheads="1"/>
          </p:cNvSpPr>
          <p:nvPr/>
        </p:nvSpPr>
        <p:spPr bwMode="auto">
          <a:xfrm>
            <a:off x="5300018" y="4683936"/>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irwe</a:t>
            </a:r>
            <a:endParaRPr lang="en-US" altLang="ja-JP" sz="1200" b="1" dirty="0"/>
          </a:p>
        </p:txBody>
      </p:sp>
      <p:cxnSp>
        <p:nvCxnSpPr>
          <p:cNvPr id="15" name="直線矢印コネクタ 14">
            <a:extLst>
              <a:ext uri="{FF2B5EF4-FFF2-40B4-BE49-F238E27FC236}">
                <a16:creationId xmlns:a16="http://schemas.microsoft.com/office/drawing/2014/main" id="{62C7E00B-63C9-48FE-A2D1-0B2675FCBB2A}"/>
              </a:ext>
            </a:extLst>
          </p:cNvPr>
          <p:cNvCxnSpPr>
            <a:cxnSpLocks/>
          </p:cNvCxnSpPr>
          <p:nvPr/>
        </p:nvCxnSpPr>
        <p:spPr>
          <a:xfrm flipH="1" flipV="1">
            <a:off x="8344679" y="2972878"/>
            <a:ext cx="1291213" cy="306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3" name="Text Box 162">
            <a:extLst>
              <a:ext uri="{FF2B5EF4-FFF2-40B4-BE49-F238E27FC236}">
                <a16:creationId xmlns:a16="http://schemas.microsoft.com/office/drawing/2014/main" id="{4763403F-F395-4F3A-B7BE-BE7CAD6FF534}"/>
              </a:ext>
            </a:extLst>
          </p:cNvPr>
          <p:cNvSpPr txBox="1">
            <a:spLocks noChangeArrowheads="1"/>
          </p:cNvSpPr>
          <p:nvPr/>
        </p:nvSpPr>
        <p:spPr bwMode="auto">
          <a:xfrm>
            <a:off x="9705192" y="287051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regwe</a:t>
            </a:r>
            <a:endParaRPr lang="en-US" altLang="ja-JP" sz="1200" b="1" dirty="0"/>
          </a:p>
        </p:txBody>
      </p:sp>
      <p:cxnSp>
        <p:nvCxnSpPr>
          <p:cNvPr id="194" name="直線矢印コネクタ 193">
            <a:extLst>
              <a:ext uri="{FF2B5EF4-FFF2-40B4-BE49-F238E27FC236}">
                <a16:creationId xmlns:a16="http://schemas.microsoft.com/office/drawing/2014/main" id="{8E0F275E-6325-4162-A033-A8C02C40F4C4}"/>
              </a:ext>
            </a:extLst>
          </p:cNvPr>
          <p:cNvCxnSpPr/>
          <p:nvPr/>
        </p:nvCxnSpPr>
        <p:spPr>
          <a:xfrm flipH="1">
            <a:off x="6407004" y="5320333"/>
            <a:ext cx="387644"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95" name="Text Box 162">
            <a:extLst>
              <a:ext uri="{FF2B5EF4-FFF2-40B4-BE49-F238E27FC236}">
                <a16:creationId xmlns:a16="http://schemas.microsoft.com/office/drawing/2014/main" id="{732D2DD4-D7AC-4FFC-92DF-14F7CFE4200F}"/>
              </a:ext>
            </a:extLst>
          </p:cNvPr>
          <p:cNvSpPr txBox="1">
            <a:spLocks noChangeArrowheads="1"/>
          </p:cNvSpPr>
          <p:nvPr/>
        </p:nvSpPr>
        <p:spPr bwMode="auto">
          <a:xfrm>
            <a:off x="5729086" y="515859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regaluwe</a:t>
            </a:r>
            <a:endParaRPr lang="en-US" altLang="ja-JP" sz="1200" b="1" dirty="0"/>
          </a:p>
        </p:txBody>
      </p:sp>
      <p:cxnSp>
        <p:nvCxnSpPr>
          <p:cNvPr id="196" name="直線矢印コネクタ 195">
            <a:extLst>
              <a:ext uri="{FF2B5EF4-FFF2-40B4-BE49-F238E27FC236}">
                <a16:creationId xmlns:a16="http://schemas.microsoft.com/office/drawing/2014/main" id="{1787CF5A-F8B2-4E35-9422-330F25BBEF16}"/>
              </a:ext>
            </a:extLst>
          </p:cNvPr>
          <p:cNvCxnSpPr/>
          <p:nvPr/>
        </p:nvCxnSpPr>
        <p:spPr>
          <a:xfrm flipH="1">
            <a:off x="3229698" y="2617942"/>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7" name="Text Box 162">
            <a:extLst>
              <a:ext uri="{FF2B5EF4-FFF2-40B4-BE49-F238E27FC236}">
                <a16:creationId xmlns:a16="http://schemas.microsoft.com/office/drawing/2014/main" id="{96C1F490-695E-4511-8BE4-1147D028FFCC}"/>
              </a:ext>
            </a:extLst>
          </p:cNvPr>
          <p:cNvSpPr txBox="1">
            <a:spLocks noChangeArrowheads="1"/>
          </p:cNvSpPr>
          <p:nvPr/>
        </p:nvSpPr>
        <p:spPr bwMode="auto">
          <a:xfrm>
            <a:off x="3519864" y="242710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pcwe</a:t>
            </a:r>
            <a:endParaRPr lang="en-US" altLang="ja-JP" sz="1200" b="1" dirty="0"/>
          </a:p>
        </p:txBody>
      </p:sp>
      <p:sp>
        <p:nvSpPr>
          <p:cNvPr id="170" name="テキスト ボックス 169">
            <a:extLst>
              <a:ext uri="{FF2B5EF4-FFF2-40B4-BE49-F238E27FC236}">
                <a16:creationId xmlns:a16="http://schemas.microsoft.com/office/drawing/2014/main" id="{13AF662C-0EE1-4655-A216-AC6EBA238D42}"/>
              </a:ext>
            </a:extLst>
          </p:cNvPr>
          <p:cNvSpPr txBox="1"/>
          <p:nvPr/>
        </p:nvSpPr>
        <p:spPr>
          <a:xfrm>
            <a:off x="609125" y="5111713"/>
            <a:ext cx="5759576" cy="1754326"/>
          </a:xfrm>
          <a:prstGeom prst="rect">
            <a:avLst/>
          </a:prstGeom>
          <a:solidFill>
            <a:schemeClr val="bg1"/>
          </a:solidFill>
          <a:ln>
            <a:solidFill>
              <a:schemeClr val="tx1"/>
            </a:solidFill>
          </a:ln>
        </p:spPr>
        <p:txBody>
          <a:bodyPr wrap="square" rtlCol="0">
            <a:spAutoFit/>
          </a:bodyPr>
          <a:lstStyle/>
          <a:p>
            <a:r>
              <a:rPr lang="en-US" altLang="ja-JP" dirty="0"/>
              <a:t>always @(</a:t>
            </a:r>
            <a:r>
              <a:rPr lang="en-US" altLang="ja-JP" dirty="0" err="1"/>
              <a:t>posedge</a:t>
            </a:r>
            <a:r>
              <a:rPr lang="en-US" altLang="ja-JP" dirty="0"/>
              <a:t> </a:t>
            </a:r>
            <a:r>
              <a:rPr lang="en-US" altLang="ja-JP" dirty="0" err="1"/>
              <a:t>clk</a:t>
            </a:r>
            <a:r>
              <a:rPr lang="en-US" altLang="ja-JP" dirty="0"/>
              <a:t> or </a:t>
            </a:r>
            <a:r>
              <a:rPr lang="en-US" altLang="ja-JP" dirty="0" err="1"/>
              <a:t>negedge</a:t>
            </a:r>
            <a:r>
              <a:rPr lang="en-US" altLang="ja-JP" dirty="0"/>
              <a:t> </a:t>
            </a:r>
            <a:r>
              <a:rPr lang="en-US" altLang="ja-JP" dirty="0" err="1"/>
              <a:t>rst_n</a:t>
            </a:r>
            <a:r>
              <a:rPr lang="en-US" altLang="ja-JP" dirty="0"/>
              <a:t>) </a:t>
            </a:r>
          </a:p>
          <a:p>
            <a:r>
              <a:rPr lang="en-US" altLang="ja-JP" dirty="0"/>
              <a:t>begin </a:t>
            </a:r>
          </a:p>
          <a:p>
            <a:r>
              <a:rPr lang="pt-BR" altLang="ja-JP" dirty="0"/>
              <a:t>   if(!rst_n) ir &lt;= 0;</a:t>
            </a:r>
          </a:p>
          <a:p>
            <a:r>
              <a:rPr lang="en-US" altLang="ja-JP" dirty="0"/>
              <a:t>   else if(stat[`FETCH_B] ) </a:t>
            </a:r>
            <a:r>
              <a:rPr lang="en-US" altLang="ja-JP" dirty="0" err="1"/>
              <a:t>ir</a:t>
            </a:r>
            <a:r>
              <a:rPr lang="en-US" altLang="ja-JP" dirty="0"/>
              <a:t> &lt;= </a:t>
            </a:r>
            <a:r>
              <a:rPr lang="en-US" altLang="ja-JP" dirty="0" err="1"/>
              <a:t>readdata</a:t>
            </a:r>
            <a:r>
              <a:rPr lang="en-US" altLang="ja-JP" dirty="0"/>
              <a:t>;</a:t>
            </a:r>
          </a:p>
          <a:p>
            <a:r>
              <a:rPr lang="en-US" altLang="ja-JP" dirty="0"/>
              <a:t>end</a:t>
            </a:r>
          </a:p>
          <a:p>
            <a:endParaRPr lang="en-US" altLang="ja-JP" dirty="0"/>
          </a:p>
        </p:txBody>
      </p:sp>
      <p:cxnSp>
        <p:nvCxnSpPr>
          <p:cNvPr id="5" name="直線矢印コネクタ 4">
            <a:extLst>
              <a:ext uri="{FF2B5EF4-FFF2-40B4-BE49-F238E27FC236}">
                <a16:creationId xmlns:a16="http://schemas.microsoft.com/office/drawing/2014/main" id="{5D57E7EE-47B7-461C-8B10-681707AD9771}"/>
              </a:ext>
            </a:extLst>
          </p:cNvPr>
          <p:cNvCxnSpPr>
            <a:stCxn id="170" idx="0"/>
            <a:endCxn id="6" idx="1"/>
          </p:cNvCxnSpPr>
          <p:nvPr/>
        </p:nvCxnSpPr>
        <p:spPr>
          <a:xfrm flipV="1">
            <a:off x="3488913" y="3834994"/>
            <a:ext cx="1261950" cy="127671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83" name="テキスト ボックス 182">
            <a:extLst>
              <a:ext uri="{FF2B5EF4-FFF2-40B4-BE49-F238E27FC236}">
                <a16:creationId xmlns:a16="http://schemas.microsoft.com/office/drawing/2014/main" id="{AA45DBE3-9B73-4198-9257-022A2F0E89E9}"/>
              </a:ext>
            </a:extLst>
          </p:cNvPr>
          <p:cNvSpPr txBox="1"/>
          <p:nvPr/>
        </p:nvSpPr>
        <p:spPr>
          <a:xfrm>
            <a:off x="7823409" y="4596791"/>
            <a:ext cx="3886224" cy="646331"/>
          </a:xfrm>
          <a:prstGeom prst="rect">
            <a:avLst/>
          </a:prstGeom>
          <a:solidFill>
            <a:schemeClr val="bg1"/>
          </a:solidFill>
          <a:ln>
            <a:solidFill>
              <a:schemeClr val="tx1"/>
            </a:solidFill>
          </a:ln>
        </p:spPr>
        <p:txBody>
          <a:bodyPr wrap="square" rtlCol="0">
            <a:spAutoFit/>
          </a:bodyPr>
          <a:lstStyle/>
          <a:p>
            <a:r>
              <a:rPr lang="en-US" altLang="ja-JP" dirty="0"/>
              <a:t>assign </a:t>
            </a:r>
            <a:r>
              <a:rPr lang="en-US" altLang="ja-JP" dirty="0" err="1"/>
              <a:t>adr</a:t>
            </a:r>
            <a:r>
              <a:rPr lang="en-US" altLang="ja-JP" dirty="0"/>
              <a:t> =</a:t>
            </a:r>
          </a:p>
          <a:p>
            <a:r>
              <a:rPr lang="en-US" altLang="ja-JP" dirty="0"/>
              <a:t> stat[`FETCH_B] ? pc:</a:t>
            </a:r>
            <a:r>
              <a:rPr lang="ja-JP" altLang="en-US" dirty="0"/>
              <a:t>　</a:t>
            </a:r>
            <a:r>
              <a:rPr lang="en-US" altLang="ja-JP" dirty="0" err="1"/>
              <a:t>regalu</a:t>
            </a:r>
            <a:r>
              <a:rPr lang="en-US" altLang="ja-JP" dirty="0"/>
              <a:t>;</a:t>
            </a:r>
          </a:p>
        </p:txBody>
      </p:sp>
      <p:cxnSp>
        <p:nvCxnSpPr>
          <p:cNvPr id="198" name="直線矢印コネクタ 197">
            <a:extLst>
              <a:ext uri="{FF2B5EF4-FFF2-40B4-BE49-F238E27FC236}">
                <a16:creationId xmlns:a16="http://schemas.microsoft.com/office/drawing/2014/main" id="{BEDFBCA2-697A-4C36-A519-520F5D345FBE}"/>
              </a:ext>
            </a:extLst>
          </p:cNvPr>
          <p:cNvCxnSpPr>
            <a:cxnSpLocks/>
            <a:endCxn id="177" idx="0"/>
          </p:cNvCxnSpPr>
          <p:nvPr/>
        </p:nvCxnSpPr>
        <p:spPr>
          <a:xfrm flipH="1">
            <a:off x="7764403" y="4885204"/>
            <a:ext cx="49090" cy="72915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42060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正方形/長方形 168">
            <a:extLst>
              <a:ext uri="{FF2B5EF4-FFF2-40B4-BE49-F238E27FC236}">
                <a16:creationId xmlns:a16="http://schemas.microsoft.com/office/drawing/2014/main" id="{6512D155-BBF3-461A-9ADC-5B8349CC2C32}"/>
              </a:ext>
            </a:extLst>
          </p:cNvPr>
          <p:cNvSpPr/>
          <p:nvPr/>
        </p:nvSpPr>
        <p:spPr>
          <a:xfrm>
            <a:off x="8588968" y="290109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16" name="Line 76"/>
          <p:cNvSpPr>
            <a:spLocks noChangeShapeType="1"/>
          </p:cNvSpPr>
          <p:nvPr/>
        </p:nvSpPr>
        <p:spPr bwMode="auto">
          <a:xfrm flipV="1">
            <a:off x="1577604" y="2561292"/>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2" name="Line 2"/>
          <p:cNvSpPr>
            <a:spLocks noChangeShapeType="1"/>
          </p:cNvSpPr>
          <p:nvPr/>
        </p:nvSpPr>
        <p:spPr bwMode="auto">
          <a:xfrm flipH="1" flipV="1">
            <a:off x="8065737" y="2060571"/>
            <a:ext cx="0" cy="8473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112643" name="Line 3"/>
          <p:cNvSpPr>
            <a:spLocks noChangeShapeType="1"/>
          </p:cNvSpPr>
          <p:nvPr/>
        </p:nvSpPr>
        <p:spPr bwMode="auto">
          <a:xfrm flipH="1" flipV="1">
            <a:off x="8902701" y="1700213"/>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8470901" y="476250"/>
            <a:ext cx="0" cy="5032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7246939" y="476250"/>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7246939"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7246939" y="458406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8255001" y="436816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8300086" y="51571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8300086" y="53730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8300086" y="55889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8300086" y="62499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8300086" y="58166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9464359" y="648589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7967664"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8759826"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7680326"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8328026" y="981075"/>
            <a:ext cx="3433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7970839"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8711249" y="5837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8550911" y="6500970"/>
            <a:ext cx="0" cy="373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8514399" y="63214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8587424" y="63214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flipH="1">
            <a:off x="9503914" y="6500970"/>
            <a:ext cx="709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b="1" dirty="0"/>
              <a:t>we</a:t>
            </a:r>
          </a:p>
        </p:txBody>
      </p:sp>
      <p:sp>
        <p:nvSpPr>
          <p:cNvPr id="112675" name="Text Box 35"/>
          <p:cNvSpPr txBox="1">
            <a:spLocks noChangeArrowheads="1"/>
          </p:cNvSpPr>
          <p:nvPr/>
        </p:nvSpPr>
        <p:spPr bwMode="auto">
          <a:xfrm>
            <a:off x="8810626"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grpSp>
        <p:nvGrpSpPr>
          <p:cNvPr id="112678" name="Group 38"/>
          <p:cNvGrpSpPr>
            <a:grpSpLocks/>
          </p:cNvGrpSpPr>
          <p:nvPr/>
        </p:nvGrpSpPr>
        <p:grpSpPr bwMode="auto">
          <a:xfrm>
            <a:off x="7894639" y="328707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8039101" y="415067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8399464" y="394112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8615364" y="436816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flipH="1">
            <a:off x="7234235" y="2441367"/>
            <a:ext cx="12703" cy="337205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8039101"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0" name="Line 60"/>
          <p:cNvSpPr>
            <a:spLocks noChangeShapeType="1"/>
          </p:cNvSpPr>
          <p:nvPr/>
        </p:nvSpPr>
        <p:spPr bwMode="auto">
          <a:xfrm>
            <a:off x="2737653" y="6169956"/>
            <a:ext cx="4988291" cy="968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2" name="Rectangle 62"/>
          <p:cNvSpPr>
            <a:spLocks noChangeArrowheads="1"/>
          </p:cNvSpPr>
          <p:nvPr/>
        </p:nvSpPr>
        <p:spPr bwMode="auto">
          <a:xfrm>
            <a:off x="2249117" y="2351742"/>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2249117" y="2496204"/>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2249117" y="2567642"/>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2465017" y="2345392"/>
            <a:ext cx="51007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flipH="1">
            <a:off x="2755900" y="2708275"/>
            <a:ext cx="14875" cy="3446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9" name="Line 79"/>
          <p:cNvSpPr>
            <a:spLocks noChangeShapeType="1"/>
          </p:cNvSpPr>
          <p:nvPr/>
        </p:nvSpPr>
        <p:spPr bwMode="auto">
          <a:xfrm flipV="1">
            <a:off x="4303713" y="4007802"/>
            <a:ext cx="1" cy="1066801"/>
          </a:xfrm>
          <a:prstGeom prst="line">
            <a:avLst/>
          </a:prstGeom>
          <a:noFill/>
          <a:ln w="2857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10166059" y="6496606"/>
            <a:ext cx="13388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共用メモリ</a:t>
            </a:r>
          </a:p>
        </p:txBody>
      </p:sp>
      <p:sp>
        <p:nvSpPr>
          <p:cNvPr id="112740" name="Line 100"/>
          <p:cNvSpPr>
            <a:spLocks noChangeShapeType="1"/>
          </p:cNvSpPr>
          <p:nvPr/>
        </p:nvSpPr>
        <p:spPr bwMode="auto">
          <a:xfrm>
            <a:off x="4842867" y="3374390"/>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a:off x="7245177" y="5804853"/>
            <a:ext cx="448966"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4737235" y="3749836"/>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4940920" y="465550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9551989" y="335851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9048751" y="335851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8328026"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8832851" y="2304365"/>
            <a:ext cx="790574" cy="2062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dirty="0" err="1"/>
              <a:t>ext</a:t>
            </a:r>
            <a:endParaRPr lang="en-US" altLang="ja-JP" dirty="0"/>
          </a:p>
        </p:txBody>
      </p:sp>
      <p:sp>
        <p:nvSpPr>
          <p:cNvPr id="112752" name="Line 112"/>
          <p:cNvSpPr>
            <a:spLocks noChangeShapeType="1"/>
          </p:cNvSpPr>
          <p:nvPr/>
        </p:nvSpPr>
        <p:spPr bwMode="auto">
          <a:xfrm>
            <a:off x="5014914"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9409114"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9409114" y="2060575"/>
            <a:ext cx="0" cy="22840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V="1">
            <a:off x="8696512" y="2060571"/>
            <a:ext cx="1" cy="82877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8904289"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8759826" y="4072890"/>
            <a:ext cx="5937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400" b="1"/>
              <a:t>rwe</a:t>
            </a:r>
          </a:p>
        </p:txBody>
      </p:sp>
      <p:sp>
        <p:nvSpPr>
          <p:cNvPr id="112764" name="Line 124"/>
          <p:cNvSpPr>
            <a:spLocks noChangeShapeType="1"/>
          </p:cNvSpPr>
          <p:nvPr/>
        </p:nvSpPr>
        <p:spPr bwMode="auto">
          <a:xfrm flipV="1">
            <a:off x="8688389" y="2779712"/>
            <a:ext cx="2102836" cy="15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flipH="1">
            <a:off x="10797575" y="2805272"/>
            <a:ext cx="3175" cy="3181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10100311" y="5971382"/>
            <a:ext cx="675640" cy="1365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8112126" y="415067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8472489" y="415067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9025005" y="351245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7420141" y="3089969"/>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7410053" y="375142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9229434"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6421439" y="432143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r>
              <a:rPr lang="en-US" altLang="ja-JP" sz="1200" b="1" dirty="0"/>
              <a:t>_</a:t>
            </a:r>
          </a:p>
        </p:txBody>
      </p:sp>
      <p:sp>
        <p:nvSpPr>
          <p:cNvPr id="112776" name="Text Box 136"/>
          <p:cNvSpPr txBox="1">
            <a:spLocks noChangeArrowheads="1"/>
          </p:cNvSpPr>
          <p:nvPr/>
        </p:nvSpPr>
        <p:spPr bwMode="auto">
          <a:xfrm>
            <a:off x="10384154" y="608330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8616951" y="479996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80" name="Text Box 140"/>
          <p:cNvSpPr txBox="1">
            <a:spLocks noChangeArrowheads="1"/>
          </p:cNvSpPr>
          <p:nvPr/>
        </p:nvSpPr>
        <p:spPr bwMode="auto">
          <a:xfrm>
            <a:off x="8590624" y="284423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6124575" y="248170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6888164"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6888164"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6672264"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6672264"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6672264"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5951539"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5951539"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6004323"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5948364"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6383339"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7857213" y="561436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adr</a:t>
            </a:r>
            <a:endParaRPr lang="en-US" altLang="ja-JP" sz="1200" b="1" dirty="0"/>
          </a:p>
        </p:txBody>
      </p:sp>
      <p:sp>
        <p:nvSpPr>
          <p:cNvPr id="112802" name="Text Box 162"/>
          <p:cNvSpPr txBox="1">
            <a:spLocks noChangeArrowheads="1"/>
          </p:cNvSpPr>
          <p:nvPr/>
        </p:nvSpPr>
        <p:spPr bwMode="auto">
          <a:xfrm>
            <a:off x="3719514"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8362157" y="393319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7707313" y="392406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2737653" y="473216"/>
            <a:ext cx="4507524" cy="21591"/>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2760055" y="518272"/>
            <a:ext cx="6563" cy="1861392"/>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 name="正方形/長方形 137">
            <a:extLst>
              <a:ext uri="{FF2B5EF4-FFF2-40B4-BE49-F238E27FC236}">
                <a16:creationId xmlns:a16="http://schemas.microsoft.com/office/drawing/2014/main" id="{6599E671-B85D-4863-9D72-2EAACD0568D0}"/>
              </a:ext>
            </a:extLst>
          </p:cNvPr>
          <p:cNvSpPr/>
          <p:nvPr/>
        </p:nvSpPr>
        <p:spPr>
          <a:xfrm>
            <a:off x="4081461" y="2205825"/>
            <a:ext cx="889053" cy="36417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&lt;&gt;=</a:t>
            </a:r>
            <a:r>
              <a:rPr lang="ja-JP" altLang="en-US" sz="1600" b="1" dirty="0">
                <a:solidFill>
                  <a:schemeClr val="tx1"/>
                </a:solidFill>
              </a:rPr>
              <a:t>？</a:t>
            </a:r>
          </a:p>
        </p:txBody>
      </p:sp>
      <p:cxnSp>
        <p:nvCxnSpPr>
          <p:cNvPr id="139" name="直線矢印コネクタ 138">
            <a:extLst>
              <a:ext uri="{FF2B5EF4-FFF2-40B4-BE49-F238E27FC236}">
                <a16:creationId xmlns:a16="http://schemas.microsoft.com/office/drawing/2014/main" id="{B9CE613A-5768-402E-B1A3-500EAFC1A468}"/>
              </a:ext>
            </a:extLst>
          </p:cNvPr>
          <p:cNvCxnSpPr>
            <a:cxnSpLocks/>
          </p:cNvCxnSpPr>
          <p:nvPr/>
        </p:nvCxnSpPr>
        <p:spPr>
          <a:xfrm flipH="1" flipV="1">
            <a:off x="3519864" y="2406594"/>
            <a:ext cx="543959" cy="218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直線矢印コネクタ 3">
            <a:extLst>
              <a:ext uri="{FF2B5EF4-FFF2-40B4-BE49-F238E27FC236}">
                <a16:creationId xmlns:a16="http://schemas.microsoft.com/office/drawing/2014/main" id="{839570E8-E0AB-442B-951A-7B7E6E60129A}"/>
              </a:ext>
            </a:extLst>
          </p:cNvPr>
          <p:cNvCxnSpPr>
            <a:cxnSpLocks/>
          </p:cNvCxnSpPr>
          <p:nvPr/>
        </p:nvCxnSpPr>
        <p:spPr>
          <a:xfrm flipH="1">
            <a:off x="4964061" y="2308843"/>
            <a:ext cx="3089209" cy="1539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A358F485-05F8-41B8-BF4D-3195616C1317}"/>
              </a:ext>
            </a:extLst>
          </p:cNvPr>
          <p:cNvCxnSpPr>
            <a:cxnSpLocks/>
          </p:cNvCxnSpPr>
          <p:nvPr/>
        </p:nvCxnSpPr>
        <p:spPr>
          <a:xfrm flipH="1">
            <a:off x="4974396" y="2218289"/>
            <a:ext cx="3729094" cy="3056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7454606"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7929856" y="1706564"/>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7199314" y="1629743"/>
            <a:ext cx="936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a:p>
            <a:r>
              <a:rPr lang="en-US" altLang="ja-JP" sz="1200" b="1" dirty="0" err="1"/>
              <a:t>sel</a:t>
            </a:r>
            <a:endParaRPr lang="en-US" altLang="ja-JP" sz="1200" b="1" dirty="0"/>
          </a:p>
        </p:txBody>
      </p:sp>
      <p:sp>
        <p:nvSpPr>
          <p:cNvPr id="140" name="Text Box 72">
            <a:extLst>
              <a:ext uri="{FF2B5EF4-FFF2-40B4-BE49-F238E27FC236}">
                <a16:creationId xmlns:a16="http://schemas.microsoft.com/office/drawing/2014/main" id="{4123907B-5A8A-4DE4-9CE4-38D2E5E7F058}"/>
              </a:ext>
            </a:extLst>
          </p:cNvPr>
          <p:cNvSpPr txBox="1">
            <a:spLocks noChangeArrowheads="1"/>
          </p:cNvSpPr>
          <p:nvPr/>
        </p:nvSpPr>
        <p:spPr bwMode="auto">
          <a:xfrm>
            <a:off x="6564940" y="854084"/>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41" name="Text Box 72">
            <a:extLst>
              <a:ext uri="{FF2B5EF4-FFF2-40B4-BE49-F238E27FC236}">
                <a16:creationId xmlns:a16="http://schemas.microsoft.com/office/drawing/2014/main" id="{6E4A58B1-0D90-4760-8DD4-44A5C9D5EFD6}"/>
              </a:ext>
            </a:extLst>
          </p:cNvPr>
          <p:cNvSpPr txBox="1">
            <a:spLocks noChangeArrowheads="1"/>
          </p:cNvSpPr>
          <p:nvPr/>
        </p:nvSpPr>
        <p:spPr bwMode="auto">
          <a:xfrm>
            <a:off x="6578014" y="118506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46" name="直線矢印コネクタ 145">
            <a:extLst>
              <a:ext uri="{FF2B5EF4-FFF2-40B4-BE49-F238E27FC236}">
                <a16:creationId xmlns:a16="http://schemas.microsoft.com/office/drawing/2014/main" id="{C2E55C6B-8631-440B-85E6-15A158A9457B}"/>
              </a:ext>
            </a:extLst>
          </p:cNvPr>
          <p:cNvCxnSpPr>
            <a:cxnSpLocks/>
            <a:endCxn id="141" idx="2"/>
          </p:cNvCxnSpPr>
          <p:nvPr/>
        </p:nvCxnSpPr>
        <p:spPr>
          <a:xfrm flipH="1" flipV="1">
            <a:off x="6736872" y="1554401"/>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7" name="Text Box 155">
            <a:extLst>
              <a:ext uri="{FF2B5EF4-FFF2-40B4-BE49-F238E27FC236}">
                <a16:creationId xmlns:a16="http://schemas.microsoft.com/office/drawing/2014/main" id="{3A1B0B4F-939A-466B-A9EE-08E28D10844B}"/>
              </a:ext>
            </a:extLst>
          </p:cNvPr>
          <p:cNvSpPr txBox="1">
            <a:spLocks noChangeArrowheads="1"/>
          </p:cNvSpPr>
          <p:nvPr/>
        </p:nvSpPr>
        <p:spPr bwMode="auto">
          <a:xfrm>
            <a:off x="6641736" y="18450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com</a:t>
            </a:r>
          </a:p>
        </p:txBody>
      </p:sp>
      <p:sp>
        <p:nvSpPr>
          <p:cNvPr id="148" name="Text Box 155">
            <a:extLst>
              <a:ext uri="{FF2B5EF4-FFF2-40B4-BE49-F238E27FC236}">
                <a16:creationId xmlns:a16="http://schemas.microsoft.com/office/drawing/2014/main" id="{A2AD8FA4-C505-4D1C-B04D-C4071FEFF204}"/>
              </a:ext>
            </a:extLst>
          </p:cNvPr>
          <p:cNvSpPr txBox="1">
            <a:spLocks noChangeArrowheads="1"/>
          </p:cNvSpPr>
          <p:nvPr/>
        </p:nvSpPr>
        <p:spPr bwMode="auto">
          <a:xfrm>
            <a:off x="9821136" y="18534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srcbsel</a:t>
            </a:r>
            <a:endParaRPr lang="en-US" altLang="ja-JP" sz="1200" b="1" dirty="0"/>
          </a:p>
        </p:txBody>
      </p:sp>
      <p:sp>
        <p:nvSpPr>
          <p:cNvPr id="149" name="Line 107">
            <a:extLst>
              <a:ext uri="{FF2B5EF4-FFF2-40B4-BE49-F238E27FC236}">
                <a16:creationId xmlns:a16="http://schemas.microsoft.com/office/drawing/2014/main" id="{B9A8DDC3-D2B1-40A9-8501-1A811E21A7D4}"/>
              </a:ext>
            </a:extLst>
          </p:cNvPr>
          <p:cNvSpPr>
            <a:spLocks noChangeShapeType="1"/>
          </p:cNvSpPr>
          <p:nvPr/>
        </p:nvSpPr>
        <p:spPr bwMode="auto">
          <a:xfrm flipH="1">
            <a:off x="9589295" y="195262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 name="Text Box 72">
            <a:extLst>
              <a:ext uri="{FF2B5EF4-FFF2-40B4-BE49-F238E27FC236}">
                <a16:creationId xmlns:a16="http://schemas.microsoft.com/office/drawing/2014/main" id="{EBB2E924-B7F6-4314-8F7C-1948F3AFC100}"/>
              </a:ext>
            </a:extLst>
          </p:cNvPr>
          <p:cNvSpPr txBox="1">
            <a:spLocks noChangeArrowheads="1"/>
          </p:cNvSpPr>
          <p:nvPr/>
        </p:nvSpPr>
        <p:spPr bwMode="auto">
          <a:xfrm>
            <a:off x="9132889" y="1799076"/>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51" name="Text Box 72">
            <a:extLst>
              <a:ext uri="{FF2B5EF4-FFF2-40B4-BE49-F238E27FC236}">
                <a16:creationId xmlns:a16="http://schemas.microsoft.com/office/drawing/2014/main" id="{29DFA907-8D0B-43AA-93C9-3612B08FCB08}"/>
              </a:ext>
            </a:extLst>
          </p:cNvPr>
          <p:cNvSpPr txBox="1">
            <a:spLocks noChangeArrowheads="1"/>
          </p:cNvSpPr>
          <p:nvPr/>
        </p:nvSpPr>
        <p:spPr bwMode="auto">
          <a:xfrm>
            <a:off x="8542652" y="1793915"/>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52" name="Line 107">
            <a:extLst>
              <a:ext uri="{FF2B5EF4-FFF2-40B4-BE49-F238E27FC236}">
                <a16:creationId xmlns:a16="http://schemas.microsoft.com/office/drawing/2014/main" id="{FAFB61B9-08CE-4C2E-B90C-30F55F3BBE56}"/>
              </a:ext>
            </a:extLst>
          </p:cNvPr>
          <p:cNvSpPr>
            <a:spLocks noChangeShapeType="1"/>
          </p:cNvSpPr>
          <p:nvPr/>
        </p:nvSpPr>
        <p:spPr bwMode="auto">
          <a:xfrm flipH="1">
            <a:off x="7635876" y="4281950"/>
            <a:ext cx="503238"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 name="Text Box 155">
            <a:extLst>
              <a:ext uri="{FF2B5EF4-FFF2-40B4-BE49-F238E27FC236}">
                <a16:creationId xmlns:a16="http://schemas.microsoft.com/office/drawing/2014/main" id="{B960514C-4C1B-49C3-9BCA-BF23B3C072A8}"/>
              </a:ext>
            </a:extLst>
          </p:cNvPr>
          <p:cNvSpPr txBox="1">
            <a:spLocks noChangeArrowheads="1"/>
          </p:cNvSpPr>
          <p:nvPr/>
        </p:nvSpPr>
        <p:spPr bwMode="auto">
          <a:xfrm>
            <a:off x="7210425" y="425744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resultsel</a:t>
            </a:r>
            <a:endParaRPr lang="en-US" altLang="ja-JP" sz="1200" b="1" dirty="0"/>
          </a:p>
        </p:txBody>
      </p:sp>
      <p:cxnSp>
        <p:nvCxnSpPr>
          <p:cNvPr id="3" name="直線矢印コネクタ 2">
            <a:extLst>
              <a:ext uri="{FF2B5EF4-FFF2-40B4-BE49-F238E27FC236}">
                <a16:creationId xmlns:a16="http://schemas.microsoft.com/office/drawing/2014/main" id="{2BEC1FC0-C781-4BE4-AF2A-C8B58B10B7CE}"/>
              </a:ext>
            </a:extLst>
          </p:cNvPr>
          <p:cNvCxnSpPr/>
          <p:nvPr/>
        </p:nvCxnSpPr>
        <p:spPr>
          <a:xfrm flipH="1">
            <a:off x="4958502" y="2515342"/>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8" name="Text Box 142">
            <a:extLst>
              <a:ext uri="{FF2B5EF4-FFF2-40B4-BE49-F238E27FC236}">
                <a16:creationId xmlns:a16="http://schemas.microsoft.com/office/drawing/2014/main" id="{0E1636DB-5D05-4589-90C1-1D1619AC86AF}"/>
              </a:ext>
            </a:extLst>
          </p:cNvPr>
          <p:cNvSpPr txBox="1">
            <a:spLocks noChangeArrowheads="1"/>
          </p:cNvSpPr>
          <p:nvPr/>
        </p:nvSpPr>
        <p:spPr bwMode="auto">
          <a:xfrm>
            <a:off x="5397496" y="237966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sp>
        <p:nvSpPr>
          <p:cNvPr id="159" name="Text Box 72">
            <a:extLst>
              <a:ext uri="{FF2B5EF4-FFF2-40B4-BE49-F238E27FC236}">
                <a16:creationId xmlns:a16="http://schemas.microsoft.com/office/drawing/2014/main" id="{972DDB43-4AA4-4043-BF11-CE70F4EFF357}"/>
              </a:ext>
            </a:extLst>
          </p:cNvPr>
          <p:cNvSpPr txBox="1">
            <a:spLocks noChangeArrowheads="1"/>
          </p:cNvSpPr>
          <p:nvPr/>
        </p:nvSpPr>
        <p:spPr bwMode="auto">
          <a:xfrm>
            <a:off x="7536110" y="175696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61" name="Text Box 72">
            <a:extLst>
              <a:ext uri="{FF2B5EF4-FFF2-40B4-BE49-F238E27FC236}">
                <a16:creationId xmlns:a16="http://schemas.microsoft.com/office/drawing/2014/main" id="{B5FA246F-43F9-4D82-833A-9C55CF33B764}"/>
              </a:ext>
            </a:extLst>
          </p:cNvPr>
          <p:cNvSpPr txBox="1">
            <a:spLocks noChangeArrowheads="1"/>
          </p:cNvSpPr>
          <p:nvPr/>
        </p:nvSpPr>
        <p:spPr bwMode="auto">
          <a:xfrm>
            <a:off x="7900542" y="174881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62" name="直線矢印コネクタ 161">
            <a:extLst>
              <a:ext uri="{FF2B5EF4-FFF2-40B4-BE49-F238E27FC236}">
                <a16:creationId xmlns:a16="http://schemas.microsoft.com/office/drawing/2014/main" id="{8471BB5C-A1E3-4BD2-A72A-DC9268FC52A7}"/>
              </a:ext>
            </a:extLst>
          </p:cNvPr>
          <p:cNvCxnSpPr/>
          <p:nvPr/>
        </p:nvCxnSpPr>
        <p:spPr>
          <a:xfrm flipH="1">
            <a:off x="9635892" y="2406594"/>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3" name="Text Box 142">
            <a:extLst>
              <a:ext uri="{FF2B5EF4-FFF2-40B4-BE49-F238E27FC236}">
                <a16:creationId xmlns:a16="http://schemas.microsoft.com/office/drawing/2014/main" id="{D114D1AA-FB61-4ECB-BED1-334774C825FB}"/>
              </a:ext>
            </a:extLst>
          </p:cNvPr>
          <p:cNvSpPr txBox="1">
            <a:spLocks noChangeArrowheads="1"/>
          </p:cNvSpPr>
          <p:nvPr/>
        </p:nvSpPr>
        <p:spPr bwMode="auto">
          <a:xfrm>
            <a:off x="10136979" y="228441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sp>
        <p:nvSpPr>
          <p:cNvPr id="164" name="Line 9">
            <a:extLst>
              <a:ext uri="{FF2B5EF4-FFF2-40B4-BE49-F238E27FC236}">
                <a16:creationId xmlns:a16="http://schemas.microsoft.com/office/drawing/2014/main" id="{9E0A40EE-961B-4C76-AE16-0A41E9AB0AB1}"/>
              </a:ext>
            </a:extLst>
          </p:cNvPr>
          <p:cNvSpPr>
            <a:spLocks noChangeShapeType="1"/>
          </p:cNvSpPr>
          <p:nvPr/>
        </p:nvSpPr>
        <p:spPr bwMode="auto">
          <a:xfrm flipV="1">
            <a:off x="8087317" y="3071814"/>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5" name="Line 9">
            <a:extLst>
              <a:ext uri="{FF2B5EF4-FFF2-40B4-BE49-F238E27FC236}">
                <a16:creationId xmlns:a16="http://schemas.microsoft.com/office/drawing/2014/main" id="{4DD6B293-7CB8-4F36-950C-DECB731FB484}"/>
              </a:ext>
            </a:extLst>
          </p:cNvPr>
          <p:cNvSpPr>
            <a:spLocks noChangeShapeType="1"/>
          </p:cNvSpPr>
          <p:nvPr/>
        </p:nvSpPr>
        <p:spPr bwMode="auto">
          <a:xfrm flipV="1">
            <a:off x="8799109" y="3071813"/>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正方形/長方形 5">
            <a:extLst>
              <a:ext uri="{FF2B5EF4-FFF2-40B4-BE49-F238E27FC236}">
                <a16:creationId xmlns:a16="http://schemas.microsoft.com/office/drawing/2014/main" id="{C1BA7E58-D6F1-418D-82C3-3548B19EE015}"/>
              </a:ext>
            </a:extLst>
          </p:cNvPr>
          <p:cNvSpPr/>
          <p:nvPr/>
        </p:nvSpPr>
        <p:spPr>
          <a:xfrm>
            <a:off x="4750863" y="2654301"/>
            <a:ext cx="258989" cy="23613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66" name="直線矢印コネクタ 165">
            <a:extLst>
              <a:ext uri="{FF2B5EF4-FFF2-40B4-BE49-F238E27FC236}">
                <a16:creationId xmlns:a16="http://schemas.microsoft.com/office/drawing/2014/main" id="{D8CDB5D8-02C0-442D-9F95-3F684FD40707}"/>
              </a:ext>
            </a:extLst>
          </p:cNvPr>
          <p:cNvCxnSpPr>
            <a:cxnSpLocks/>
          </p:cNvCxnSpPr>
          <p:nvPr/>
        </p:nvCxnSpPr>
        <p:spPr>
          <a:xfrm flipH="1">
            <a:off x="4287052" y="5064567"/>
            <a:ext cx="4329955" cy="11675"/>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7" name="Line 60">
            <a:extLst>
              <a:ext uri="{FF2B5EF4-FFF2-40B4-BE49-F238E27FC236}">
                <a16:creationId xmlns:a16="http://schemas.microsoft.com/office/drawing/2014/main" id="{413D1EBA-9208-43BE-AB7B-CBBBA10D27CA}"/>
              </a:ext>
            </a:extLst>
          </p:cNvPr>
          <p:cNvSpPr>
            <a:spLocks noChangeShapeType="1"/>
          </p:cNvSpPr>
          <p:nvPr/>
        </p:nvSpPr>
        <p:spPr bwMode="auto">
          <a:xfrm flipV="1">
            <a:off x="4303713" y="4021296"/>
            <a:ext cx="44208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8" name="Text Box 132">
            <a:extLst>
              <a:ext uri="{FF2B5EF4-FFF2-40B4-BE49-F238E27FC236}">
                <a16:creationId xmlns:a16="http://schemas.microsoft.com/office/drawing/2014/main" id="{3436BDFC-FEBD-4260-BDB3-93275AD8FA0F}"/>
              </a:ext>
            </a:extLst>
          </p:cNvPr>
          <p:cNvSpPr txBox="1">
            <a:spLocks noChangeArrowheads="1"/>
          </p:cNvSpPr>
          <p:nvPr/>
        </p:nvSpPr>
        <p:spPr bwMode="auto">
          <a:xfrm>
            <a:off x="4688532" y="302100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IR</a:t>
            </a:r>
          </a:p>
        </p:txBody>
      </p:sp>
      <p:sp>
        <p:nvSpPr>
          <p:cNvPr id="8" name="正方形/長方形 7">
            <a:extLst>
              <a:ext uri="{FF2B5EF4-FFF2-40B4-BE49-F238E27FC236}">
                <a16:creationId xmlns:a16="http://schemas.microsoft.com/office/drawing/2014/main" id="{A88217AB-9CEB-459E-B790-6EA9E76CA45A}"/>
              </a:ext>
            </a:extLst>
          </p:cNvPr>
          <p:cNvSpPr/>
          <p:nvPr/>
        </p:nvSpPr>
        <p:spPr>
          <a:xfrm>
            <a:off x="7704935" y="2915700"/>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79" name="Text Box 139"/>
          <p:cNvSpPr txBox="1">
            <a:spLocks noChangeArrowheads="1"/>
          </p:cNvSpPr>
          <p:nvPr/>
        </p:nvSpPr>
        <p:spPr bwMode="auto">
          <a:xfrm>
            <a:off x="7764885" y="286624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71" name="正方形/長方形 170">
            <a:extLst>
              <a:ext uri="{FF2B5EF4-FFF2-40B4-BE49-F238E27FC236}">
                <a16:creationId xmlns:a16="http://schemas.microsoft.com/office/drawing/2014/main" id="{F6E59983-5D74-4222-AB9D-9DF0B668A66A}"/>
              </a:ext>
            </a:extLst>
          </p:cNvPr>
          <p:cNvSpPr/>
          <p:nvPr/>
        </p:nvSpPr>
        <p:spPr>
          <a:xfrm>
            <a:off x="6821469" y="520297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Text Box 142">
            <a:extLst>
              <a:ext uri="{FF2B5EF4-FFF2-40B4-BE49-F238E27FC236}">
                <a16:creationId xmlns:a16="http://schemas.microsoft.com/office/drawing/2014/main" id="{90069E21-E1EB-4EFA-9419-C4D891973514}"/>
              </a:ext>
            </a:extLst>
          </p:cNvPr>
          <p:cNvSpPr txBox="1">
            <a:spLocks noChangeArrowheads="1"/>
          </p:cNvSpPr>
          <p:nvPr/>
        </p:nvSpPr>
        <p:spPr bwMode="auto">
          <a:xfrm>
            <a:off x="6799102" y="5149567"/>
            <a:ext cx="9729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regalu</a:t>
            </a:r>
            <a:endParaRPr lang="en-US" altLang="ja-JP" sz="1200" b="1" dirty="0"/>
          </a:p>
        </p:txBody>
      </p:sp>
      <p:sp>
        <p:nvSpPr>
          <p:cNvPr id="173" name="Line 145">
            <a:extLst>
              <a:ext uri="{FF2B5EF4-FFF2-40B4-BE49-F238E27FC236}">
                <a16:creationId xmlns:a16="http://schemas.microsoft.com/office/drawing/2014/main" id="{C084670E-6DD5-41EA-AEBE-29004CECA91F}"/>
              </a:ext>
            </a:extLst>
          </p:cNvPr>
          <p:cNvSpPr>
            <a:spLocks noChangeShapeType="1"/>
          </p:cNvSpPr>
          <p:nvPr/>
        </p:nvSpPr>
        <p:spPr bwMode="auto">
          <a:xfrm>
            <a:off x="7928769" y="574135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 name="Line 146">
            <a:extLst>
              <a:ext uri="{FF2B5EF4-FFF2-40B4-BE49-F238E27FC236}">
                <a16:creationId xmlns:a16="http://schemas.microsoft.com/office/drawing/2014/main" id="{B9F7236C-0EBB-45FF-9958-99F4D64DBECA}"/>
              </a:ext>
            </a:extLst>
          </p:cNvPr>
          <p:cNvSpPr>
            <a:spLocks noChangeShapeType="1"/>
          </p:cNvSpPr>
          <p:nvPr/>
        </p:nvSpPr>
        <p:spPr bwMode="auto">
          <a:xfrm flipH="1" flipV="1">
            <a:off x="7712869" y="5596891"/>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 name="Line 147">
            <a:extLst>
              <a:ext uri="{FF2B5EF4-FFF2-40B4-BE49-F238E27FC236}">
                <a16:creationId xmlns:a16="http://schemas.microsoft.com/office/drawing/2014/main" id="{FD324263-F0A2-4E9B-BCE6-58C77CA21646}"/>
              </a:ext>
            </a:extLst>
          </p:cNvPr>
          <p:cNvSpPr>
            <a:spLocks noChangeShapeType="1"/>
          </p:cNvSpPr>
          <p:nvPr/>
        </p:nvSpPr>
        <p:spPr bwMode="auto">
          <a:xfrm flipH="1">
            <a:off x="7712869" y="6173153"/>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 name="Line 148">
            <a:extLst>
              <a:ext uri="{FF2B5EF4-FFF2-40B4-BE49-F238E27FC236}">
                <a16:creationId xmlns:a16="http://schemas.microsoft.com/office/drawing/2014/main" id="{C1FF22A2-7EFD-4107-8B18-6D4CD915EA30}"/>
              </a:ext>
            </a:extLst>
          </p:cNvPr>
          <p:cNvSpPr>
            <a:spLocks noChangeShapeType="1"/>
          </p:cNvSpPr>
          <p:nvPr/>
        </p:nvSpPr>
        <p:spPr bwMode="auto">
          <a:xfrm>
            <a:off x="7712869" y="5596891"/>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7" name="Text Box 72">
            <a:extLst>
              <a:ext uri="{FF2B5EF4-FFF2-40B4-BE49-F238E27FC236}">
                <a16:creationId xmlns:a16="http://schemas.microsoft.com/office/drawing/2014/main" id="{474AAF60-81ED-4695-BA85-7DD210E85683}"/>
              </a:ext>
            </a:extLst>
          </p:cNvPr>
          <p:cNvSpPr txBox="1">
            <a:spLocks noChangeArrowheads="1"/>
          </p:cNvSpPr>
          <p:nvPr/>
        </p:nvSpPr>
        <p:spPr bwMode="auto">
          <a:xfrm>
            <a:off x="7605545" y="5614362"/>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78" name="Text Box 72">
            <a:extLst>
              <a:ext uri="{FF2B5EF4-FFF2-40B4-BE49-F238E27FC236}">
                <a16:creationId xmlns:a16="http://schemas.microsoft.com/office/drawing/2014/main" id="{8AEDF59F-63BA-4935-B217-9F49D0030DE0}"/>
              </a:ext>
            </a:extLst>
          </p:cNvPr>
          <p:cNvSpPr txBox="1">
            <a:spLocks noChangeArrowheads="1"/>
          </p:cNvSpPr>
          <p:nvPr/>
        </p:nvSpPr>
        <p:spPr bwMode="auto">
          <a:xfrm>
            <a:off x="7618619" y="5945347"/>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79" name="Line 101">
            <a:extLst>
              <a:ext uri="{FF2B5EF4-FFF2-40B4-BE49-F238E27FC236}">
                <a16:creationId xmlns:a16="http://schemas.microsoft.com/office/drawing/2014/main" id="{AE17682A-5476-4373-9F5E-87D84DDB8184}"/>
              </a:ext>
            </a:extLst>
          </p:cNvPr>
          <p:cNvSpPr>
            <a:spLocks noChangeShapeType="1"/>
          </p:cNvSpPr>
          <p:nvPr/>
        </p:nvSpPr>
        <p:spPr bwMode="auto">
          <a:xfrm flipV="1">
            <a:off x="7976427" y="5953396"/>
            <a:ext cx="310585" cy="469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80" name="直線矢印コネクタ 179">
            <a:extLst>
              <a:ext uri="{FF2B5EF4-FFF2-40B4-BE49-F238E27FC236}">
                <a16:creationId xmlns:a16="http://schemas.microsoft.com/office/drawing/2014/main" id="{7CDE810F-2E15-4A69-88F5-A4313350CBB9}"/>
              </a:ext>
            </a:extLst>
          </p:cNvPr>
          <p:cNvCxnSpPr>
            <a:cxnSpLocks/>
          </p:cNvCxnSpPr>
          <p:nvPr/>
        </p:nvCxnSpPr>
        <p:spPr>
          <a:xfrm flipH="1" flipV="1">
            <a:off x="7815284" y="6233337"/>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1" name="Text Box 155">
            <a:extLst>
              <a:ext uri="{FF2B5EF4-FFF2-40B4-BE49-F238E27FC236}">
                <a16:creationId xmlns:a16="http://schemas.microsoft.com/office/drawing/2014/main" id="{1C0CE3C5-3C16-4EDA-B8D8-392E390AAF04}"/>
              </a:ext>
            </a:extLst>
          </p:cNvPr>
          <p:cNvSpPr txBox="1">
            <a:spLocks noChangeArrowheads="1"/>
          </p:cNvSpPr>
          <p:nvPr/>
        </p:nvSpPr>
        <p:spPr bwMode="auto">
          <a:xfrm>
            <a:off x="7548698" y="6524026"/>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 if</a:t>
            </a:r>
          </a:p>
        </p:txBody>
      </p:sp>
      <p:sp>
        <p:nvSpPr>
          <p:cNvPr id="182" name="Line 100">
            <a:extLst>
              <a:ext uri="{FF2B5EF4-FFF2-40B4-BE49-F238E27FC236}">
                <a16:creationId xmlns:a16="http://schemas.microsoft.com/office/drawing/2014/main" id="{BBEFDBE6-D2E4-4ACA-8CC7-FAC0E02EAE59}"/>
              </a:ext>
            </a:extLst>
          </p:cNvPr>
          <p:cNvSpPr>
            <a:spLocks noChangeShapeType="1"/>
          </p:cNvSpPr>
          <p:nvPr/>
        </p:nvSpPr>
        <p:spPr bwMode="auto">
          <a:xfrm flipV="1">
            <a:off x="4970515" y="4204028"/>
            <a:ext cx="1002650" cy="380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 name="Line 50">
            <a:extLst>
              <a:ext uri="{FF2B5EF4-FFF2-40B4-BE49-F238E27FC236}">
                <a16:creationId xmlns:a16="http://schemas.microsoft.com/office/drawing/2014/main" id="{FA51A5DB-D316-4E32-AA36-E6974662D421}"/>
              </a:ext>
            </a:extLst>
          </p:cNvPr>
          <p:cNvSpPr>
            <a:spLocks noChangeShapeType="1"/>
          </p:cNvSpPr>
          <p:nvPr/>
        </p:nvSpPr>
        <p:spPr bwMode="auto">
          <a:xfrm flipV="1">
            <a:off x="7509266" y="2023006"/>
            <a:ext cx="450" cy="4132132"/>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 name="Line 8">
            <a:extLst>
              <a:ext uri="{FF2B5EF4-FFF2-40B4-BE49-F238E27FC236}">
                <a16:creationId xmlns:a16="http://schemas.microsoft.com/office/drawing/2014/main" id="{55AEC999-E03F-4CE9-B3DC-5397341FDB9D}"/>
              </a:ext>
            </a:extLst>
          </p:cNvPr>
          <p:cNvSpPr>
            <a:spLocks noChangeShapeType="1"/>
          </p:cNvSpPr>
          <p:nvPr/>
        </p:nvSpPr>
        <p:spPr bwMode="auto">
          <a:xfrm flipV="1">
            <a:off x="7524140" y="4865432"/>
            <a:ext cx="885451" cy="93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6" name="Line 50">
            <a:extLst>
              <a:ext uri="{FF2B5EF4-FFF2-40B4-BE49-F238E27FC236}">
                <a16:creationId xmlns:a16="http://schemas.microsoft.com/office/drawing/2014/main" id="{E1EC33D9-0688-4ACF-A5B9-8AB8FC5806E4}"/>
              </a:ext>
            </a:extLst>
          </p:cNvPr>
          <p:cNvSpPr>
            <a:spLocks noChangeShapeType="1"/>
          </p:cNvSpPr>
          <p:nvPr/>
        </p:nvSpPr>
        <p:spPr bwMode="auto">
          <a:xfrm flipH="1" flipV="1">
            <a:off x="8399464" y="4368165"/>
            <a:ext cx="10130" cy="4905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7" name="Text Box 128">
            <a:extLst>
              <a:ext uri="{FF2B5EF4-FFF2-40B4-BE49-F238E27FC236}">
                <a16:creationId xmlns:a16="http://schemas.microsoft.com/office/drawing/2014/main" id="{5BC87487-8DE3-4578-B887-E3F472347E6E}"/>
              </a:ext>
            </a:extLst>
          </p:cNvPr>
          <p:cNvSpPr txBox="1">
            <a:spLocks noChangeArrowheads="1"/>
          </p:cNvSpPr>
          <p:nvPr/>
        </p:nvSpPr>
        <p:spPr bwMode="auto">
          <a:xfrm flipH="1">
            <a:off x="8279608" y="4151492"/>
            <a:ext cx="22542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2</a:t>
            </a:r>
          </a:p>
        </p:txBody>
      </p:sp>
      <p:sp>
        <p:nvSpPr>
          <p:cNvPr id="188" name="Line 116">
            <a:extLst>
              <a:ext uri="{FF2B5EF4-FFF2-40B4-BE49-F238E27FC236}">
                <a16:creationId xmlns:a16="http://schemas.microsoft.com/office/drawing/2014/main" id="{3F00173C-D933-438C-85D6-70083DAF4E19}"/>
              </a:ext>
            </a:extLst>
          </p:cNvPr>
          <p:cNvSpPr>
            <a:spLocks noChangeShapeType="1"/>
          </p:cNvSpPr>
          <p:nvPr/>
        </p:nvSpPr>
        <p:spPr bwMode="auto">
          <a:xfrm flipH="1" flipV="1">
            <a:off x="9025005" y="2060571"/>
            <a:ext cx="0" cy="15716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Text Box 72">
            <a:extLst>
              <a:ext uri="{FF2B5EF4-FFF2-40B4-BE49-F238E27FC236}">
                <a16:creationId xmlns:a16="http://schemas.microsoft.com/office/drawing/2014/main" id="{883ADED0-EFD5-4F34-9D9A-877212A5E4F7}"/>
              </a:ext>
            </a:extLst>
          </p:cNvPr>
          <p:cNvSpPr txBox="1">
            <a:spLocks noChangeArrowheads="1"/>
          </p:cNvSpPr>
          <p:nvPr/>
        </p:nvSpPr>
        <p:spPr bwMode="auto">
          <a:xfrm>
            <a:off x="8870198" y="179290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2</a:t>
            </a:r>
            <a:endParaRPr lang="ja-JP" altLang="en-US" b="1" dirty="0"/>
          </a:p>
        </p:txBody>
      </p:sp>
      <p:cxnSp>
        <p:nvCxnSpPr>
          <p:cNvPr id="190" name="直線矢印コネクタ 189">
            <a:extLst>
              <a:ext uri="{FF2B5EF4-FFF2-40B4-BE49-F238E27FC236}">
                <a16:creationId xmlns:a16="http://schemas.microsoft.com/office/drawing/2014/main" id="{42307219-55AC-4FEC-8E38-4BF96FCB46DC}"/>
              </a:ext>
            </a:extLst>
          </p:cNvPr>
          <p:cNvCxnSpPr>
            <a:cxnSpLocks/>
          </p:cNvCxnSpPr>
          <p:nvPr/>
        </p:nvCxnSpPr>
        <p:spPr>
          <a:xfrm flipH="1">
            <a:off x="9004342" y="2213856"/>
            <a:ext cx="1600949" cy="1312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1" name="Text Box 142">
            <a:extLst>
              <a:ext uri="{FF2B5EF4-FFF2-40B4-BE49-F238E27FC236}">
                <a16:creationId xmlns:a16="http://schemas.microsoft.com/office/drawing/2014/main" id="{ACC7D9EB-15A3-40A1-9890-129E55A9ABAD}"/>
              </a:ext>
            </a:extLst>
          </p:cNvPr>
          <p:cNvSpPr txBox="1">
            <a:spLocks noChangeArrowheads="1"/>
          </p:cNvSpPr>
          <p:nvPr/>
        </p:nvSpPr>
        <p:spPr bwMode="auto">
          <a:xfrm>
            <a:off x="10645557" y="206057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b="1" dirty="0"/>
              <a:t>４</a:t>
            </a:r>
            <a:endParaRPr lang="en-US" altLang="ja-JP" sz="1200" b="1" dirty="0"/>
          </a:p>
        </p:txBody>
      </p:sp>
      <p:cxnSp>
        <p:nvCxnSpPr>
          <p:cNvPr id="12" name="直線矢印コネクタ 11">
            <a:extLst>
              <a:ext uri="{FF2B5EF4-FFF2-40B4-BE49-F238E27FC236}">
                <a16:creationId xmlns:a16="http://schemas.microsoft.com/office/drawing/2014/main" id="{8F657B38-BA0F-4CCE-9C99-3D5B60F18C05}"/>
              </a:ext>
            </a:extLst>
          </p:cNvPr>
          <p:cNvCxnSpPr/>
          <p:nvPr/>
        </p:nvCxnSpPr>
        <p:spPr>
          <a:xfrm flipH="1">
            <a:off x="5009852" y="4874777"/>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2" name="Text Box 162">
            <a:extLst>
              <a:ext uri="{FF2B5EF4-FFF2-40B4-BE49-F238E27FC236}">
                <a16:creationId xmlns:a16="http://schemas.microsoft.com/office/drawing/2014/main" id="{480C3100-DA3B-4191-B212-A7801954CCA0}"/>
              </a:ext>
            </a:extLst>
          </p:cNvPr>
          <p:cNvSpPr txBox="1">
            <a:spLocks noChangeArrowheads="1"/>
          </p:cNvSpPr>
          <p:nvPr/>
        </p:nvSpPr>
        <p:spPr bwMode="auto">
          <a:xfrm>
            <a:off x="5300018" y="4683936"/>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irwe</a:t>
            </a:r>
            <a:endParaRPr lang="en-US" altLang="ja-JP" sz="1200" b="1" dirty="0"/>
          </a:p>
        </p:txBody>
      </p:sp>
      <p:cxnSp>
        <p:nvCxnSpPr>
          <p:cNvPr id="15" name="直線矢印コネクタ 14">
            <a:extLst>
              <a:ext uri="{FF2B5EF4-FFF2-40B4-BE49-F238E27FC236}">
                <a16:creationId xmlns:a16="http://schemas.microsoft.com/office/drawing/2014/main" id="{62C7E00B-63C9-48FE-A2D1-0B2675FCBB2A}"/>
              </a:ext>
            </a:extLst>
          </p:cNvPr>
          <p:cNvCxnSpPr>
            <a:cxnSpLocks/>
          </p:cNvCxnSpPr>
          <p:nvPr/>
        </p:nvCxnSpPr>
        <p:spPr>
          <a:xfrm flipH="1" flipV="1">
            <a:off x="8344679" y="2972878"/>
            <a:ext cx="1291213" cy="306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3" name="Text Box 162">
            <a:extLst>
              <a:ext uri="{FF2B5EF4-FFF2-40B4-BE49-F238E27FC236}">
                <a16:creationId xmlns:a16="http://schemas.microsoft.com/office/drawing/2014/main" id="{4763403F-F395-4F3A-B7BE-BE7CAD6FF534}"/>
              </a:ext>
            </a:extLst>
          </p:cNvPr>
          <p:cNvSpPr txBox="1">
            <a:spLocks noChangeArrowheads="1"/>
          </p:cNvSpPr>
          <p:nvPr/>
        </p:nvSpPr>
        <p:spPr bwMode="auto">
          <a:xfrm>
            <a:off x="9705192" y="287051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regwe</a:t>
            </a:r>
            <a:endParaRPr lang="en-US" altLang="ja-JP" sz="1200" b="1" dirty="0"/>
          </a:p>
        </p:txBody>
      </p:sp>
      <p:cxnSp>
        <p:nvCxnSpPr>
          <p:cNvPr id="194" name="直線矢印コネクタ 193">
            <a:extLst>
              <a:ext uri="{FF2B5EF4-FFF2-40B4-BE49-F238E27FC236}">
                <a16:creationId xmlns:a16="http://schemas.microsoft.com/office/drawing/2014/main" id="{8E0F275E-6325-4162-A033-A8C02C40F4C4}"/>
              </a:ext>
            </a:extLst>
          </p:cNvPr>
          <p:cNvCxnSpPr/>
          <p:nvPr/>
        </p:nvCxnSpPr>
        <p:spPr>
          <a:xfrm flipH="1">
            <a:off x="6407004" y="5320333"/>
            <a:ext cx="387644"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95" name="Text Box 162">
            <a:extLst>
              <a:ext uri="{FF2B5EF4-FFF2-40B4-BE49-F238E27FC236}">
                <a16:creationId xmlns:a16="http://schemas.microsoft.com/office/drawing/2014/main" id="{732D2DD4-D7AC-4FFC-92DF-14F7CFE4200F}"/>
              </a:ext>
            </a:extLst>
          </p:cNvPr>
          <p:cNvSpPr txBox="1">
            <a:spLocks noChangeArrowheads="1"/>
          </p:cNvSpPr>
          <p:nvPr/>
        </p:nvSpPr>
        <p:spPr bwMode="auto">
          <a:xfrm>
            <a:off x="5729086" y="515859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regaluwe</a:t>
            </a:r>
            <a:endParaRPr lang="en-US" altLang="ja-JP" sz="1200" b="1" dirty="0"/>
          </a:p>
        </p:txBody>
      </p:sp>
      <p:cxnSp>
        <p:nvCxnSpPr>
          <p:cNvPr id="196" name="直線矢印コネクタ 195">
            <a:extLst>
              <a:ext uri="{FF2B5EF4-FFF2-40B4-BE49-F238E27FC236}">
                <a16:creationId xmlns:a16="http://schemas.microsoft.com/office/drawing/2014/main" id="{1787CF5A-F8B2-4E35-9422-330F25BBEF16}"/>
              </a:ext>
            </a:extLst>
          </p:cNvPr>
          <p:cNvCxnSpPr/>
          <p:nvPr/>
        </p:nvCxnSpPr>
        <p:spPr>
          <a:xfrm flipH="1">
            <a:off x="3229698" y="2617942"/>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7" name="Text Box 162">
            <a:extLst>
              <a:ext uri="{FF2B5EF4-FFF2-40B4-BE49-F238E27FC236}">
                <a16:creationId xmlns:a16="http://schemas.microsoft.com/office/drawing/2014/main" id="{96C1F490-695E-4511-8BE4-1147D028FFCC}"/>
              </a:ext>
            </a:extLst>
          </p:cNvPr>
          <p:cNvSpPr txBox="1">
            <a:spLocks noChangeArrowheads="1"/>
          </p:cNvSpPr>
          <p:nvPr/>
        </p:nvSpPr>
        <p:spPr bwMode="auto">
          <a:xfrm>
            <a:off x="3519864" y="242710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pcwe</a:t>
            </a:r>
            <a:endParaRPr lang="en-US" altLang="ja-JP" sz="1200" b="1" dirty="0"/>
          </a:p>
        </p:txBody>
      </p:sp>
      <p:sp>
        <p:nvSpPr>
          <p:cNvPr id="170" name="テキスト ボックス 169">
            <a:extLst>
              <a:ext uri="{FF2B5EF4-FFF2-40B4-BE49-F238E27FC236}">
                <a16:creationId xmlns:a16="http://schemas.microsoft.com/office/drawing/2014/main" id="{40804B65-9A32-4965-8571-55B2A5C43684}"/>
              </a:ext>
            </a:extLst>
          </p:cNvPr>
          <p:cNvSpPr txBox="1"/>
          <p:nvPr/>
        </p:nvSpPr>
        <p:spPr>
          <a:xfrm>
            <a:off x="5822605" y="2962849"/>
            <a:ext cx="5904937" cy="2585323"/>
          </a:xfrm>
          <a:prstGeom prst="rect">
            <a:avLst/>
          </a:prstGeom>
          <a:solidFill>
            <a:schemeClr val="bg1"/>
          </a:solidFill>
          <a:ln>
            <a:solidFill>
              <a:schemeClr val="tx1"/>
            </a:solidFill>
          </a:ln>
        </p:spPr>
        <p:txBody>
          <a:bodyPr wrap="square" rtlCol="0">
            <a:spAutoFit/>
          </a:bodyPr>
          <a:lstStyle/>
          <a:p>
            <a:r>
              <a:rPr lang="en-US" altLang="ja-JP" dirty="0"/>
              <a:t>always @(</a:t>
            </a:r>
            <a:r>
              <a:rPr lang="en-US" altLang="ja-JP" dirty="0" err="1"/>
              <a:t>posedge</a:t>
            </a:r>
            <a:r>
              <a:rPr lang="en-US" altLang="ja-JP" dirty="0"/>
              <a:t> </a:t>
            </a:r>
            <a:r>
              <a:rPr lang="en-US" altLang="ja-JP" dirty="0" err="1"/>
              <a:t>clk</a:t>
            </a:r>
            <a:r>
              <a:rPr lang="en-US" altLang="ja-JP" dirty="0"/>
              <a:t> or </a:t>
            </a:r>
            <a:r>
              <a:rPr lang="en-US" altLang="ja-JP" dirty="0" err="1"/>
              <a:t>negedge</a:t>
            </a:r>
            <a:r>
              <a:rPr lang="en-US" altLang="ja-JP" dirty="0"/>
              <a:t> </a:t>
            </a:r>
            <a:r>
              <a:rPr lang="en-US" altLang="ja-JP" dirty="0" err="1"/>
              <a:t>rst_n</a:t>
            </a:r>
            <a:r>
              <a:rPr lang="en-US" altLang="ja-JP" dirty="0"/>
              <a:t>) </a:t>
            </a:r>
          </a:p>
          <a:p>
            <a:r>
              <a:rPr lang="en-US" altLang="ja-JP" dirty="0"/>
              <a:t>begin </a:t>
            </a:r>
          </a:p>
          <a:p>
            <a:r>
              <a:rPr lang="en-US" altLang="ja-JP" dirty="0"/>
              <a:t>   if(!</a:t>
            </a:r>
            <a:r>
              <a:rPr lang="en-US" altLang="ja-JP" dirty="0" err="1"/>
              <a:t>rst_n</a:t>
            </a:r>
            <a:r>
              <a:rPr lang="en-US" altLang="ja-JP" dirty="0"/>
              <a:t>) pc &lt;= 0;</a:t>
            </a:r>
          </a:p>
          <a:p>
            <a:r>
              <a:rPr lang="en-US" altLang="ja-JP" dirty="0"/>
              <a:t>   else if(stat[`DECODE_B] &amp;!(</a:t>
            </a:r>
            <a:r>
              <a:rPr lang="en-US" altLang="ja-JP" dirty="0" err="1"/>
              <a:t>bra_op|jal_op|jalr_op</a:t>
            </a:r>
            <a:r>
              <a:rPr lang="en-US" altLang="ja-JP" dirty="0"/>
              <a:t>) | </a:t>
            </a:r>
          </a:p>
          <a:p>
            <a:r>
              <a:rPr lang="en-US" altLang="ja-JP" dirty="0"/>
              <a:t>      stat[`EXE_B] &amp; (</a:t>
            </a:r>
            <a:r>
              <a:rPr lang="en-US" altLang="ja-JP" dirty="0" err="1"/>
              <a:t>bra_op|jal_op</a:t>
            </a:r>
            <a:r>
              <a:rPr lang="en-US" altLang="ja-JP" dirty="0"/>
              <a:t>)</a:t>
            </a:r>
          </a:p>
          <a:p>
            <a:r>
              <a:rPr lang="en-US" altLang="ja-JP" dirty="0"/>
              <a:t>                           pc &lt;= </a:t>
            </a:r>
            <a:r>
              <a:rPr lang="en-US" altLang="ja-JP" dirty="0" err="1"/>
              <a:t>aluresult</a:t>
            </a:r>
            <a:r>
              <a:rPr lang="en-US" altLang="ja-JP" dirty="0"/>
              <a:t>;</a:t>
            </a:r>
          </a:p>
          <a:p>
            <a:r>
              <a:rPr lang="en-US" altLang="ja-JP" dirty="0"/>
              <a:t>    </a:t>
            </a:r>
            <a:r>
              <a:rPr lang="da-DK" altLang="ja-JP" dirty="0"/>
              <a:t>else if(stat[`EXE_B] &amp; jalr_op)</a:t>
            </a:r>
          </a:p>
          <a:p>
            <a:r>
              <a:rPr lang="en-US" altLang="ja-JP" dirty="0"/>
              <a:t>	             pc &lt;= {</a:t>
            </a:r>
            <a:r>
              <a:rPr lang="en-US" altLang="ja-JP" dirty="0" err="1"/>
              <a:t>aluresult</a:t>
            </a:r>
            <a:r>
              <a:rPr lang="en-US" altLang="ja-JP" dirty="0"/>
              <a:t>[31:1],1'b0};</a:t>
            </a:r>
          </a:p>
          <a:p>
            <a:r>
              <a:rPr lang="en-US" altLang="ja-JP" dirty="0"/>
              <a:t>end</a:t>
            </a:r>
          </a:p>
        </p:txBody>
      </p:sp>
      <p:cxnSp>
        <p:nvCxnSpPr>
          <p:cNvPr id="5" name="直線矢印コネクタ 4">
            <a:extLst>
              <a:ext uri="{FF2B5EF4-FFF2-40B4-BE49-F238E27FC236}">
                <a16:creationId xmlns:a16="http://schemas.microsoft.com/office/drawing/2014/main" id="{BACD73E3-5E57-45C0-B61E-4982400A77CC}"/>
              </a:ext>
            </a:extLst>
          </p:cNvPr>
          <p:cNvCxnSpPr>
            <a:cxnSpLocks/>
            <a:stCxn id="170" idx="1"/>
          </p:cNvCxnSpPr>
          <p:nvPr/>
        </p:nvCxnSpPr>
        <p:spPr>
          <a:xfrm flipH="1" flipV="1">
            <a:off x="4308783" y="2734346"/>
            <a:ext cx="1513822" cy="152116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0730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正方形/長方形 168">
            <a:extLst>
              <a:ext uri="{FF2B5EF4-FFF2-40B4-BE49-F238E27FC236}">
                <a16:creationId xmlns:a16="http://schemas.microsoft.com/office/drawing/2014/main" id="{6512D155-BBF3-461A-9ADC-5B8349CC2C32}"/>
              </a:ext>
            </a:extLst>
          </p:cNvPr>
          <p:cNvSpPr/>
          <p:nvPr/>
        </p:nvSpPr>
        <p:spPr>
          <a:xfrm>
            <a:off x="8588968" y="290109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16" name="Line 76"/>
          <p:cNvSpPr>
            <a:spLocks noChangeShapeType="1"/>
          </p:cNvSpPr>
          <p:nvPr/>
        </p:nvSpPr>
        <p:spPr bwMode="auto">
          <a:xfrm flipV="1">
            <a:off x="1577604" y="2561292"/>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2" name="Line 2"/>
          <p:cNvSpPr>
            <a:spLocks noChangeShapeType="1"/>
          </p:cNvSpPr>
          <p:nvPr/>
        </p:nvSpPr>
        <p:spPr bwMode="auto">
          <a:xfrm flipH="1" flipV="1">
            <a:off x="8065737" y="2060571"/>
            <a:ext cx="0" cy="8473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112643" name="Line 3"/>
          <p:cNvSpPr>
            <a:spLocks noChangeShapeType="1"/>
          </p:cNvSpPr>
          <p:nvPr/>
        </p:nvSpPr>
        <p:spPr bwMode="auto">
          <a:xfrm flipH="1" flipV="1">
            <a:off x="8902701" y="1700213"/>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8470901" y="476250"/>
            <a:ext cx="0" cy="5032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7246939" y="476250"/>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7246939"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7246939" y="458406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8255001" y="436816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8300086" y="51571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8300086" y="53730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8300086" y="55889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8300086" y="62499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8300086" y="58166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9464359" y="648589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7967664"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8759826"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7680326"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8328026" y="981075"/>
            <a:ext cx="3433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7970839"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8711249" y="5837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8550911" y="6500970"/>
            <a:ext cx="0" cy="373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8514399" y="63214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8587424" y="63214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flipH="1">
            <a:off x="9503914" y="6500970"/>
            <a:ext cx="709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b="1" dirty="0"/>
              <a:t>we</a:t>
            </a:r>
          </a:p>
        </p:txBody>
      </p:sp>
      <p:sp>
        <p:nvSpPr>
          <p:cNvPr id="112675" name="Text Box 35"/>
          <p:cNvSpPr txBox="1">
            <a:spLocks noChangeArrowheads="1"/>
          </p:cNvSpPr>
          <p:nvPr/>
        </p:nvSpPr>
        <p:spPr bwMode="auto">
          <a:xfrm>
            <a:off x="8810626"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grpSp>
        <p:nvGrpSpPr>
          <p:cNvPr id="112678" name="Group 38"/>
          <p:cNvGrpSpPr>
            <a:grpSpLocks/>
          </p:cNvGrpSpPr>
          <p:nvPr/>
        </p:nvGrpSpPr>
        <p:grpSpPr bwMode="auto">
          <a:xfrm>
            <a:off x="7894639" y="328707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8039101" y="415067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8399464" y="394112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8615364" y="436816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flipH="1">
            <a:off x="7234235" y="2441367"/>
            <a:ext cx="12703" cy="337205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8039101"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0" name="Line 60"/>
          <p:cNvSpPr>
            <a:spLocks noChangeShapeType="1"/>
          </p:cNvSpPr>
          <p:nvPr/>
        </p:nvSpPr>
        <p:spPr bwMode="auto">
          <a:xfrm>
            <a:off x="2737653" y="6169956"/>
            <a:ext cx="4988291" cy="968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2" name="Rectangle 62"/>
          <p:cNvSpPr>
            <a:spLocks noChangeArrowheads="1"/>
          </p:cNvSpPr>
          <p:nvPr/>
        </p:nvSpPr>
        <p:spPr bwMode="auto">
          <a:xfrm>
            <a:off x="2249117" y="2351742"/>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2249117" y="2496204"/>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2249117" y="2567642"/>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2465017" y="2345392"/>
            <a:ext cx="51007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flipH="1">
            <a:off x="2755900" y="2708275"/>
            <a:ext cx="14875" cy="3446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9" name="Line 79"/>
          <p:cNvSpPr>
            <a:spLocks noChangeShapeType="1"/>
          </p:cNvSpPr>
          <p:nvPr/>
        </p:nvSpPr>
        <p:spPr bwMode="auto">
          <a:xfrm flipV="1">
            <a:off x="4303713" y="4007802"/>
            <a:ext cx="1" cy="1066801"/>
          </a:xfrm>
          <a:prstGeom prst="line">
            <a:avLst/>
          </a:prstGeom>
          <a:noFill/>
          <a:ln w="2857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10166059" y="6496606"/>
            <a:ext cx="13388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共用メモリ</a:t>
            </a:r>
          </a:p>
        </p:txBody>
      </p:sp>
      <p:sp>
        <p:nvSpPr>
          <p:cNvPr id="112740" name="Line 100"/>
          <p:cNvSpPr>
            <a:spLocks noChangeShapeType="1"/>
          </p:cNvSpPr>
          <p:nvPr/>
        </p:nvSpPr>
        <p:spPr bwMode="auto">
          <a:xfrm>
            <a:off x="4842867" y="3374390"/>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a:off x="7245177" y="5804853"/>
            <a:ext cx="448966"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4737235" y="3749836"/>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4940920" y="465550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9551989" y="335851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9048751" y="335851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8328026"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8832851" y="2304365"/>
            <a:ext cx="790574" cy="2062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dirty="0" err="1"/>
              <a:t>ext</a:t>
            </a:r>
            <a:endParaRPr lang="en-US" altLang="ja-JP" dirty="0"/>
          </a:p>
        </p:txBody>
      </p:sp>
      <p:sp>
        <p:nvSpPr>
          <p:cNvPr id="112752" name="Line 112"/>
          <p:cNvSpPr>
            <a:spLocks noChangeShapeType="1"/>
          </p:cNvSpPr>
          <p:nvPr/>
        </p:nvSpPr>
        <p:spPr bwMode="auto">
          <a:xfrm>
            <a:off x="5014914"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9409114"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9409114" y="2060575"/>
            <a:ext cx="0" cy="22840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V="1">
            <a:off x="8696512" y="2060571"/>
            <a:ext cx="1" cy="82877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8904289"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8759826" y="4072890"/>
            <a:ext cx="5937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400" b="1"/>
              <a:t>rwe</a:t>
            </a:r>
          </a:p>
        </p:txBody>
      </p:sp>
      <p:sp>
        <p:nvSpPr>
          <p:cNvPr id="112764" name="Line 124"/>
          <p:cNvSpPr>
            <a:spLocks noChangeShapeType="1"/>
          </p:cNvSpPr>
          <p:nvPr/>
        </p:nvSpPr>
        <p:spPr bwMode="auto">
          <a:xfrm flipV="1">
            <a:off x="8688389" y="2779712"/>
            <a:ext cx="2102836" cy="15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flipH="1">
            <a:off x="10797575" y="2805272"/>
            <a:ext cx="3175" cy="3181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10100311" y="5971382"/>
            <a:ext cx="675640" cy="1365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8112126" y="415067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8472489" y="415067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9025005" y="351245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7420141" y="3089969"/>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7410053" y="375142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9229434"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6421439" y="432143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r>
              <a:rPr lang="en-US" altLang="ja-JP" sz="1200" b="1" dirty="0"/>
              <a:t>_</a:t>
            </a:r>
          </a:p>
        </p:txBody>
      </p:sp>
      <p:sp>
        <p:nvSpPr>
          <p:cNvPr id="112776" name="Text Box 136"/>
          <p:cNvSpPr txBox="1">
            <a:spLocks noChangeArrowheads="1"/>
          </p:cNvSpPr>
          <p:nvPr/>
        </p:nvSpPr>
        <p:spPr bwMode="auto">
          <a:xfrm>
            <a:off x="10384154" y="608330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8616951" y="479996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80" name="Text Box 140"/>
          <p:cNvSpPr txBox="1">
            <a:spLocks noChangeArrowheads="1"/>
          </p:cNvSpPr>
          <p:nvPr/>
        </p:nvSpPr>
        <p:spPr bwMode="auto">
          <a:xfrm>
            <a:off x="8590624" y="284423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6124575" y="248170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6888164"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6888164"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6672264"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6672264"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6672264"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5951539"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5951539"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6004323"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5948364"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6383339"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7857213" y="561436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adr</a:t>
            </a:r>
            <a:endParaRPr lang="en-US" altLang="ja-JP" sz="1200" b="1" dirty="0"/>
          </a:p>
        </p:txBody>
      </p:sp>
      <p:sp>
        <p:nvSpPr>
          <p:cNvPr id="112802" name="Text Box 162"/>
          <p:cNvSpPr txBox="1">
            <a:spLocks noChangeArrowheads="1"/>
          </p:cNvSpPr>
          <p:nvPr/>
        </p:nvSpPr>
        <p:spPr bwMode="auto">
          <a:xfrm>
            <a:off x="3719514"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8362157" y="393319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7707313" y="392406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2737653" y="473216"/>
            <a:ext cx="4507524" cy="21591"/>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2760055" y="518272"/>
            <a:ext cx="6563" cy="1861392"/>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 name="正方形/長方形 137">
            <a:extLst>
              <a:ext uri="{FF2B5EF4-FFF2-40B4-BE49-F238E27FC236}">
                <a16:creationId xmlns:a16="http://schemas.microsoft.com/office/drawing/2014/main" id="{6599E671-B85D-4863-9D72-2EAACD0568D0}"/>
              </a:ext>
            </a:extLst>
          </p:cNvPr>
          <p:cNvSpPr/>
          <p:nvPr/>
        </p:nvSpPr>
        <p:spPr>
          <a:xfrm>
            <a:off x="4081461" y="2205825"/>
            <a:ext cx="889053" cy="36417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&lt;&gt;=</a:t>
            </a:r>
            <a:r>
              <a:rPr lang="ja-JP" altLang="en-US" sz="1600" b="1" dirty="0">
                <a:solidFill>
                  <a:schemeClr val="tx1"/>
                </a:solidFill>
              </a:rPr>
              <a:t>？</a:t>
            </a:r>
          </a:p>
        </p:txBody>
      </p:sp>
      <p:cxnSp>
        <p:nvCxnSpPr>
          <p:cNvPr id="139" name="直線矢印コネクタ 138">
            <a:extLst>
              <a:ext uri="{FF2B5EF4-FFF2-40B4-BE49-F238E27FC236}">
                <a16:creationId xmlns:a16="http://schemas.microsoft.com/office/drawing/2014/main" id="{B9CE613A-5768-402E-B1A3-500EAFC1A468}"/>
              </a:ext>
            </a:extLst>
          </p:cNvPr>
          <p:cNvCxnSpPr>
            <a:cxnSpLocks/>
          </p:cNvCxnSpPr>
          <p:nvPr/>
        </p:nvCxnSpPr>
        <p:spPr>
          <a:xfrm flipH="1">
            <a:off x="3245193" y="2428439"/>
            <a:ext cx="81863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直線矢印コネクタ 3">
            <a:extLst>
              <a:ext uri="{FF2B5EF4-FFF2-40B4-BE49-F238E27FC236}">
                <a16:creationId xmlns:a16="http://schemas.microsoft.com/office/drawing/2014/main" id="{839570E8-E0AB-442B-951A-7B7E6E60129A}"/>
              </a:ext>
            </a:extLst>
          </p:cNvPr>
          <p:cNvCxnSpPr>
            <a:cxnSpLocks/>
          </p:cNvCxnSpPr>
          <p:nvPr/>
        </p:nvCxnSpPr>
        <p:spPr>
          <a:xfrm flipH="1">
            <a:off x="4964061" y="2308843"/>
            <a:ext cx="3089209" cy="1539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A358F485-05F8-41B8-BF4D-3195616C1317}"/>
              </a:ext>
            </a:extLst>
          </p:cNvPr>
          <p:cNvCxnSpPr>
            <a:cxnSpLocks/>
          </p:cNvCxnSpPr>
          <p:nvPr/>
        </p:nvCxnSpPr>
        <p:spPr>
          <a:xfrm flipH="1">
            <a:off x="4974396" y="2218289"/>
            <a:ext cx="3729094" cy="3056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7454606"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7929856" y="1706564"/>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7199314" y="1629743"/>
            <a:ext cx="936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a:p>
            <a:r>
              <a:rPr lang="en-US" altLang="ja-JP" sz="1200" b="1" dirty="0" err="1"/>
              <a:t>sel</a:t>
            </a:r>
            <a:endParaRPr lang="en-US" altLang="ja-JP" sz="1200" b="1" dirty="0"/>
          </a:p>
        </p:txBody>
      </p:sp>
      <p:sp>
        <p:nvSpPr>
          <p:cNvPr id="140" name="Text Box 72">
            <a:extLst>
              <a:ext uri="{FF2B5EF4-FFF2-40B4-BE49-F238E27FC236}">
                <a16:creationId xmlns:a16="http://schemas.microsoft.com/office/drawing/2014/main" id="{4123907B-5A8A-4DE4-9CE4-38D2E5E7F058}"/>
              </a:ext>
            </a:extLst>
          </p:cNvPr>
          <p:cNvSpPr txBox="1">
            <a:spLocks noChangeArrowheads="1"/>
          </p:cNvSpPr>
          <p:nvPr/>
        </p:nvSpPr>
        <p:spPr bwMode="auto">
          <a:xfrm>
            <a:off x="6564940" y="854084"/>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41" name="Text Box 72">
            <a:extLst>
              <a:ext uri="{FF2B5EF4-FFF2-40B4-BE49-F238E27FC236}">
                <a16:creationId xmlns:a16="http://schemas.microsoft.com/office/drawing/2014/main" id="{6E4A58B1-0D90-4760-8DD4-44A5C9D5EFD6}"/>
              </a:ext>
            </a:extLst>
          </p:cNvPr>
          <p:cNvSpPr txBox="1">
            <a:spLocks noChangeArrowheads="1"/>
          </p:cNvSpPr>
          <p:nvPr/>
        </p:nvSpPr>
        <p:spPr bwMode="auto">
          <a:xfrm>
            <a:off x="6578014" y="118506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46" name="直線矢印コネクタ 145">
            <a:extLst>
              <a:ext uri="{FF2B5EF4-FFF2-40B4-BE49-F238E27FC236}">
                <a16:creationId xmlns:a16="http://schemas.microsoft.com/office/drawing/2014/main" id="{C2E55C6B-8631-440B-85E6-15A158A9457B}"/>
              </a:ext>
            </a:extLst>
          </p:cNvPr>
          <p:cNvCxnSpPr>
            <a:cxnSpLocks/>
            <a:endCxn id="141" idx="2"/>
          </p:cNvCxnSpPr>
          <p:nvPr/>
        </p:nvCxnSpPr>
        <p:spPr>
          <a:xfrm flipH="1" flipV="1">
            <a:off x="6736872" y="1554401"/>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7" name="Text Box 155">
            <a:extLst>
              <a:ext uri="{FF2B5EF4-FFF2-40B4-BE49-F238E27FC236}">
                <a16:creationId xmlns:a16="http://schemas.microsoft.com/office/drawing/2014/main" id="{3A1B0B4F-939A-466B-A9EE-08E28D10844B}"/>
              </a:ext>
            </a:extLst>
          </p:cNvPr>
          <p:cNvSpPr txBox="1">
            <a:spLocks noChangeArrowheads="1"/>
          </p:cNvSpPr>
          <p:nvPr/>
        </p:nvSpPr>
        <p:spPr bwMode="auto">
          <a:xfrm>
            <a:off x="6641736" y="18450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com</a:t>
            </a:r>
          </a:p>
        </p:txBody>
      </p:sp>
      <p:sp>
        <p:nvSpPr>
          <p:cNvPr id="148" name="Text Box 155">
            <a:extLst>
              <a:ext uri="{FF2B5EF4-FFF2-40B4-BE49-F238E27FC236}">
                <a16:creationId xmlns:a16="http://schemas.microsoft.com/office/drawing/2014/main" id="{A2AD8FA4-C505-4D1C-B04D-C4071FEFF204}"/>
              </a:ext>
            </a:extLst>
          </p:cNvPr>
          <p:cNvSpPr txBox="1">
            <a:spLocks noChangeArrowheads="1"/>
          </p:cNvSpPr>
          <p:nvPr/>
        </p:nvSpPr>
        <p:spPr bwMode="auto">
          <a:xfrm>
            <a:off x="9821136" y="18534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srcbsel</a:t>
            </a:r>
            <a:endParaRPr lang="en-US" altLang="ja-JP" sz="1200" b="1" dirty="0"/>
          </a:p>
        </p:txBody>
      </p:sp>
      <p:sp>
        <p:nvSpPr>
          <p:cNvPr id="149" name="Line 107">
            <a:extLst>
              <a:ext uri="{FF2B5EF4-FFF2-40B4-BE49-F238E27FC236}">
                <a16:creationId xmlns:a16="http://schemas.microsoft.com/office/drawing/2014/main" id="{B9A8DDC3-D2B1-40A9-8501-1A811E21A7D4}"/>
              </a:ext>
            </a:extLst>
          </p:cNvPr>
          <p:cNvSpPr>
            <a:spLocks noChangeShapeType="1"/>
          </p:cNvSpPr>
          <p:nvPr/>
        </p:nvSpPr>
        <p:spPr bwMode="auto">
          <a:xfrm flipH="1">
            <a:off x="9589295" y="195262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 name="Text Box 72">
            <a:extLst>
              <a:ext uri="{FF2B5EF4-FFF2-40B4-BE49-F238E27FC236}">
                <a16:creationId xmlns:a16="http://schemas.microsoft.com/office/drawing/2014/main" id="{EBB2E924-B7F6-4314-8F7C-1948F3AFC100}"/>
              </a:ext>
            </a:extLst>
          </p:cNvPr>
          <p:cNvSpPr txBox="1">
            <a:spLocks noChangeArrowheads="1"/>
          </p:cNvSpPr>
          <p:nvPr/>
        </p:nvSpPr>
        <p:spPr bwMode="auto">
          <a:xfrm>
            <a:off x="9132889" y="1799076"/>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51" name="Text Box 72">
            <a:extLst>
              <a:ext uri="{FF2B5EF4-FFF2-40B4-BE49-F238E27FC236}">
                <a16:creationId xmlns:a16="http://schemas.microsoft.com/office/drawing/2014/main" id="{29DFA907-8D0B-43AA-93C9-3612B08FCB08}"/>
              </a:ext>
            </a:extLst>
          </p:cNvPr>
          <p:cNvSpPr txBox="1">
            <a:spLocks noChangeArrowheads="1"/>
          </p:cNvSpPr>
          <p:nvPr/>
        </p:nvSpPr>
        <p:spPr bwMode="auto">
          <a:xfrm>
            <a:off x="8542652" y="1793915"/>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52" name="Line 107">
            <a:extLst>
              <a:ext uri="{FF2B5EF4-FFF2-40B4-BE49-F238E27FC236}">
                <a16:creationId xmlns:a16="http://schemas.microsoft.com/office/drawing/2014/main" id="{FAFB61B9-08CE-4C2E-B90C-30F55F3BBE56}"/>
              </a:ext>
            </a:extLst>
          </p:cNvPr>
          <p:cNvSpPr>
            <a:spLocks noChangeShapeType="1"/>
          </p:cNvSpPr>
          <p:nvPr/>
        </p:nvSpPr>
        <p:spPr bwMode="auto">
          <a:xfrm flipH="1">
            <a:off x="7635876" y="4281950"/>
            <a:ext cx="503238"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 name="Text Box 155">
            <a:extLst>
              <a:ext uri="{FF2B5EF4-FFF2-40B4-BE49-F238E27FC236}">
                <a16:creationId xmlns:a16="http://schemas.microsoft.com/office/drawing/2014/main" id="{B960514C-4C1B-49C3-9BCA-BF23B3C072A8}"/>
              </a:ext>
            </a:extLst>
          </p:cNvPr>
          <p:cNvSpPr txBox="1">
            <a:spLocks noChangeArrowheads="1"/>
          </p:cNvSpPr>
          <p:nvPr/>
        </p:nvSpPr>
        <p:spPr bwMode="auto">
          <a:xfrm>
            <a:off x="7210425" y="425744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resultsel</a:t>
            </a:r>
            <a:endParaRPr lang="en-US" altLang="ja-JP" sz="1200" b="1" dirty="0"/>
          </a:p>
        </p:txBody>
      </p:sp>
      <p:cxnSp>
        <p:nvCxnSpPr>
          <p:cNvPr id="3" name="直線矢印コネクタ 2">
            <a:extLst>
              <a:ext uri="{FF2B5EF4-FFF2-40B4-BE49-F238E27FC236}">
                <a16:creationId xmlns:a16="http://schemas.microsoft.com/office/drawing/2014/main" id="{2BEC1FC0-C781-4BE4-AF2A-C8B58B10B7CE}"/>
              </a:ext>
            </a:extLst>
          </p:cNvPr>
          <p:cNvCxnSpPr/>
          <p:nvPr/>
        </p:nvCxnSpPr>
        <p:spPr>
          <a:xfrm flipH="1">
            <a:off x="4958502" y="2515342"/>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8" name="Text Box 142">
            <a:extLst>
              <a:ext uri="{FF2B5EF4-FFF2-40B4-BE49-F238E27FC236}">
                <a16:creationId xmlns:a16="http://schemas.microsoft.com/office/drawing/2014/main" id="{0E1636DB-5D05-4589-90C1-1D1619AC86AF}"/>
              </a:ext>
            </a:extLst>
          </p:cNvPr>
          <p:cNvSpPr txBox="1">
            <a:spLocks noChangeArrowheads="1"/>
          </p:cNvSpPr>
          <p:nvPr/>
        </p:nvSpPr>
        <p:spPr bwMode="auto">
          <a:xfrm>
            <a:off x="5397496" y="237966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sp>
        <p:nvSpPr>
          <p:cNvPr id="159" name="Text Box 72">
            <a:extLst>
              <a:ext uri="{FF2B5EF4-FFF2-40B4-BE49-F238E27FC236}">
                <a16:creationId xmlns:a16="http://schemas.microsoft.com/office/drawing/2014/main" id="{972DDB43-4AA4-4043-BF11-CE70F4EFF357}"/>
              </a:ext>
            </a:extLst>
          </p:cNvPr>
          <p:cNvSpPr txBox="1">
            <a:spLocks noChangeArrowheads="1"/>
          </p:cNvSpPr>
          <p:nvPr/>
        </p:nvSpPr>
        <p:spPr bwMode="auto">
          <a:xfrm>
            <a:off x="7536110" y="175696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61" name="Text Box 72">
            <a:extLst>
              <a:ext uri="{FF2B5EF4-FFF2-40B4-BE49-F238E27FC236}">
                <a16:creationId xmlns:a16="http://schemas.microsoft.com/office/drawing/2014/main" id="{B5FA246F-43F9-4D82-833A-9C55CF33B764}"/>
              </a:ext>
            </a:extLst>
          </p:cNvPr>
          <p:cNvSpPr txBox="1">
            <a:spLocks noChangeArrowheads="1"/>
          </p:cNvSpPr>
          <p:nvPr/>
        </p:nvSpPr>
        <p:spPr bwMode="auto">
          <a:xfrm>
            <a:off x="7900542" y="174881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62" name="直線矢印コネクタ 161">
            <a:extLst>
              <a:ext uri="{FF2B5EF4-FFF2-40B4-BE49-F238E27FC236}">
                <a16:creationId xmlns:a16="http://schemas.microsoft.com/office/drawing/2014/main" id="{8471BB5C-A1E3-4BD2-A72A-DC9268FC52A7}"/>
              </a:ext>
            </a:extLst>
          </p:cNvPr>
          <p:cNvCxnSpPr/>
          <p:nvPr/>
        </p:nvCxnSpPr>
        <p:spPr>
          <a:xfrm flipH="1">
            <a:off x="9635892" y="2406594"/>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3" name="Text Box 142">
            <a:extLst>
              <a:ext uri="{FF2B5EF4-FFF2-40B4-BE49-F238E27FC236}">
                <a16:creationId xmlns:a16="http://schemas.microsoft.com/office/drawing/2014/main" id="{D114D1AA-FB61-4ECB-BED1-334774C825FB}"/>
              </a:ext>
            </a:extLst>
          </p:cNvPr>
          <p:cNvSpPr txBox="1">
            <a:spLocks noChangeArrowheads="1"/>
          </p:cNvSpPr>
          <p:nvPr/>
        </p:nvSpPr>
        <p:spPr bwMode="auto">
          <a:xfrm>
            <a:off x="10136979" y="228441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sp>
        <p:nvSpPr>
          <p:cNvPr id="164" name="Line 9">
            <a:extLst>
              <a:ext uri="{FF2B5EF4-FFF2-40B4-BE49-F238E27FC236}">
                <a16:creationId xmlns:a16="http://schemas.microsoft.com/office/drawing/2014/main" id="{9E0A40EE-961B-4C76-AE16-0A41E9AB0AB1}"/>
              </a:ext>
            </a:extLst>
          </p:cNvPr>
          <p:cNvSpPr>
            <a:spLocks noChangeShapeType="1"/>
          </p:cNvSpPr>
          <p:nvPr/>
        </p:nvSpPr>
        <p:spPr bwMode="auto">
          <a:xfrm flipV="1">
            <a:off x="8087317" y="3071814"/>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5" name="Line 9">
            <a:extLst>
              <a:ext uri="{FF2B5EF4-FFF2-40B4-BE49-F238E27FC236}">
                <a16:creationId xmlns:a16="http://schemas.microsoft.com/office/drawing/2014/main" id="{4DD6B293-7CB8-4F36-950C-DECB731FB484}"/>
              </a:ext>
            </a:extLst>
          </p:cNvPr>
          <p:cNvSpPr>
            <a:spLocks noChangeShapeType="1"/>
          </p:cNvSpPr>
          <p:nvPr/>
        </p:nvSpPr>
        <p:spPr bwMode="auto">
          <a:xfrm flipV="1">
            <a:off x="8799109" y="3071813"/>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正方形/長方形 5">
            <a:extLst>
              <a:ext uri="{FF2B5EF4-FFF2-40B4-BE49-F238E27FC236}">
                <a16:creationId xmlns:a16="http://schemas.microsoft.com/office/drawing/2014/main" id="{C1BA7E58-D6F1-418D-82C3-3548B19EE015}"/>
              </a:ext>
            </a:extLst>
          </p:cNvPr>
          <p:cNvSpPr/>
          <p:nvPr/>
        </p:nvSpPr>
        <p:spPr>
          <a:xfrm>
            <a:off x="4750863" y="2654301"/>
            <a:ext cx="258989" cy="23613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66" name="直線矢印コネクタ 165">
            <a:extLst>
              <a:ext uri="{FF2B5EF4-FFF2-40B4-BE49-F238E27FC236}">
                <a16:creationId xmlns:a16="http://schemas.microsoft.com/office/drawing/2014/main" id="{D8CDB5D8-02C0-442D-9F95-3F684FD40707}"/>
              </a:ext>
            </a:extLst>
          </p:cNvPr>
          <p:cNvCxnSpPr>
            <a:cxnSpLocks/>
          </p:cNvCxnSpPr>
          <p:nvPr/>
        </p:nvCxnSpPr>
        <p:spPr>
          <a:xfrm flipH="1">
            <a:off x="4287052" y="5064567"/>
            <a:ext cx="4329955" cy="11675"/>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7" name="Line 60">
            <a:extLst>
              <a:ext uri="{FF2B5EF4-FFF2-40B4-BE49-F238E27FC236}">
                <a16:creationId xmlns:a16="http://schemas.microsoft.com/office/drawing/2014/main" id="{413D1EBA-9208-43BE-AB7B-CBBBA10D27CA}"/>
              </a:ext>
            </a:extLst>
          </p:cNvPr>
          <p:cNvSpPr>
            <a:spLocks noChangeShapeType="1"/>
          </p:cNvSpPr>
          <p:nvPr/>
        </p:nvSpPr>
        <p:spPr bwMode="auto">
          <a:xfrm flipV="1">
            <a:off x="4303713" y="4021296"/>
            <a:ext cx="44208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8" name="Text Box 132">
            <a:extLst>
              <a:ext uri="{FF2B5EF4-FFF2-40B4-BE49-F238E27FC236}">
                <a16:creationId xmlns:a16="http://schemas.microsoft.com/office/drawing/2014/main" id="{3436BDFC-FEBD-4260-BDB3-93275AD8FA0F}"/>
              </a:ext>
            </a:extLst>
          </p:cNvPr>
          <p:cNvSpPr txBox="1">
            <a:spLocks noChangeArrowheads="1"/>
          </p:cNvSpPr>
          <p:nvPr/>
        </p:nvSpPr>
        <p:spPr bwMode="auto">
          <a:xfrm>
            <a:off x="4688532" y="302100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IR</a:t>
            </a:r>
          </a:p>
        </p:txBody>
      </p:sp>
      <p:sp>
        <p:nvSpPr>
          <p:cNvPr id="8" name="正方形/長方形 7">
            <a:extLst>
              <a:ext uri="{FF2B5EF4-FFF2-40B4-BE49-F238E27FC236}">
                <a16:creationId xmlns:a16="http://schemas.microsoft.com/office/drawing/2014/main" id="{A88217AB-9CEB-459E-B790-6EA9E76CA45A}"/>
              </a:ext>
            </a:extLst>
          </p:cNvPr>
          <p:cNvSpPr/>
          <p:nvPr/>
        </p:nvSpPr>
        <p:spPr>
          <a:xfrm>
            <a:off x="7704935" y="2915700"/>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79" name="Text Box 139"/>
          <p:cNvSpPr txBox="1">
            <a:spLocks noChangeArrowheads="1"/>
          </p:cNvSpPr>
          <p:nvPr/>
        </p:nvSpPr>
        <p:spPr bwMode="auto">
          <a:xfrm>
            <a:off x="7764885" y="286624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71" name="正方形/長方形 170">
            <a:extLst>
              <a:ext uri="{FF2B5EF4-FFF2-40B4-BE49-F238E27FC236}">
                <a16:creationId xmlns:a16="http://schemas.microsoft.com/office/drawing/2014/main" id="{F6E59983-5D74-4222-AB9D-9DF0B668A66A}"/>
              </a:ext>
            </a:extLst>
          </p:cNvPr>
          <p:cNvSpPr/>
          <p:nvPr/>
        </p:nvSpPr>
        <p:spPr>
          <a:xfrm>
            <a:off x="6821469" y="520297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Text Box 142">
            <a:extLst>
              <a:ext uri="{FF2B5EF4-FFF2-40B4-BE49-F238E27FC236}">
                <a16:creationId xmlns:a16="http://schemas.microsoft.com/office/drawing/2014/main" id="{90069E21-E1EB-4EFA-9419-C4D891973514}"/>
              </a:ext>
            </a:extLst>
          </p:cNvPr>
          <p:cNvSpPr txBox="1">
            <a:spLocks noChangeArrowheads="1"/>
          </p:cNvSpPr>
          <p:nvPr/>
        </p:nvSpPr>
        <p:spPr bwMode="auto">
          <a:xfrm>
            <a:off x="6799102" y="5149567"/>
            <a:ext cx="9729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regalu</a:t>
            </a:r>
            <a:endParaRPr lang="en-US" altLang="ja-JP" sz="1200" b="1" dirty="0"/>
          </a:p>
        </p:txBody>
      </p:sp>
      <p:sp>
        <p:nvSpPr>
          <p:cNvPr id="173" name="Line 145">
            <a:extLst>
              <a:ext uri="{FF2B5EF4-FFF2-40B4-BE49-F238E27FC236}">
                <a16:creationId xmlns:a16="http://schemas.microsoft.com/office/drawing/2014/main" id="{C084670E-6DD5-41EA-AEBE-29004CECA91F}"/>
              </a:ext>
            </a:extLst>
          </p:cNvPr>
          <p:cNvSpPr>
            <a:spLocks noChangeShapeType="1"/>
          </p:cNvSpPr>
          <p:nvPr/>
        </p:nvSpPr>
        <p:spPr bwMode="auto">
          <a:xfrm>
            <a:off x="7928769" y="574135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 name="Line 146">
            <a:extLst>
              <a:ext uri="{FF2B5EF4-FFF2-40B4-BE49-F238E27FC236}">
                <a16:creationId xmlns:a16="http://schemas.microsoft.com/office/drawing/2014/main" id="{B9F7236C-0EBB-45FF-9958-99F4D64DBECA}"/>
              </a:ext>
            </a:extLst>
          </p:cNvPr>
          <p:cNvSpPr>
            <a:spLocks noChangeShapeType="1"/>
          </p:cNvSpPr>
          <p:nvPr/>
        </p:nvSpPr>
        <p:spPr bwMode="auto">
          <a:xfrm flipH="1" flipV="1">
            <a:off x="7712869" y="5596891"/>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 name="Line 147">
            <a:extLst>
              <a:ext uri="{FF2B5EF4-FFF2-40B4-BE49-F238E27FC236}">
                <a16:creationId xmlns:a16="http://schemas.microsoft.com/office/drawing/2014/main" id="{FD324263-F0A2-4E9B-BCE6-58C77CA21646}"/>
              </a:ext>
            </a:extLst>
          </p:cNvPr>
          <p:cNvSpPr>
            <a:spLocks noChangeShapeType="1"/>
          </p:cNvSpPr>
          <p:nvPr/>
        </p:nvSpPr>
        <p:spPr bwMode="auto">
          <a:xfrm flipH="1">
            <a:off x="7712869" y="6173153"/>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 name="Line 148">
            <a:extLst>
              <a:ext uri="{FF2B5EF4-FFF2-40B4-BE49-F238E27FC236}">
                <a16:creationId xmlns:a16="http://schemas.microsoft.com/office/drawing/2014/main" id="{C1FF22A2-7EFD-4107-8B18-6D4CD915EA30}"/>
              </a:ext>
            </a:extLst>
          </p:cNvPr>
          <p:cNvSpPr>
            <a:spLocks noChangeShapeType="1"/>
          </p:cNvSpPr>
          <p:nvPr/>
        </p:nvSpPr>
        <p:spPr bwMode="auto">
          <a:xfrm>
            <a:off x="7712869" y="5596891"/>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7" name="Text Box 72">
            <a:extLst>
              <a:ext uri="{FF2B5EF4-FFF2-40B4-BE49-F238E27FC236}">
                <a16:creationId xmlns:a16="http://schemas.microsoft.com/office/drawing/2014/main" id="{474AAF60-81ED-4695-BA85-7DD210E85683}"/>
              </a:ext>
            </a:extLst>
          </p:cNvPr>
          <p:cNvSpPr txBox="1">
            <a:spLocks noChangeArrowheads="1"/>
          </p:cNvSpPr>
          <p:nvPr/>
        </p:nvSpPr>
        <p:spPr bwMode="auto">
          <a:xfrm>
            <a:off x="7605545" y="5614362"/>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78" name="Text Box 72">
            <a:extLst>
              <a:ext uri="{FF2B5EF4-FFF2-40B4-BE49-F238E27FC236}">
                <a16:creationId xmlns:a16="http://schemas.microsoft.com/office/drawing/2014/main" id="{8AEDF59F-63BA-4935-B217-9F49D0030DE0}"/>
              </a:ext>
            </a:extLst>
          </p:cNvPr>
          <p:cNvSpPr txBox="1">
            <a:spLocks noChangeArrowheads="1"/>
          </p:cNvSpPr>
          <p:nvPr/>
        </p:nvSpPr>
        <p:spPr bwMode="auto">
          <a:xfrm>
            <a:off x="7618619" y="5945347"/>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79" name="Line 101">
            <a:extLst>
              <a:ext uri="{FF2B5EF4-FFF2-40B4-BE49-F238E27FC236}">
                <a16:creationId xmlns:a16="http://schemas.microsoft.com/office/drawing/2014/main" id="{AE17682A-5476-4373-9F5E-87D84DDB8184}"/>
              </a:ext>
            </a:extLst>
          </p:cNvPr>
          <p:cNvSpPr>
            <a:spLocks noChangeShapeType="1"/>
          </p:cNvSpPr>
          <p:nvPr/>
        </p:nvSpPr>
        <p:spPr bwMode="auto">
          <a:xfrm flipV="1">
            <a:off x="7976427" y="5953396"/>
            <a:ext cx="310585" cy="469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80" name="直線矢印コネクタ 179">
            <a:extLst>
              <a:ext uri="{FF2B5EF4-FFF2-40B4-BE49-F238E27FC236}">
                <a16:creationId xmlns:a16="http://schemas.microsoft.com/office/drawing/2014/main" id="{7CDE810F-2E15-4A69-88F5-A4313350CBB9}"/>
              </a:ext>
            </a:extLst>
          </p:cNvPr>
          <p:cNvCxnSpPr>
            <a:cxnSpLocks/>
          </p:cNvCxnSpPr>
          <p:nvPr/>
        </p:nvCxnSpPr>
        <p:spPr>
          <a:xfrm flipH="1" flipV="1">
            <a:off x="7815284" y="6233337"/>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1" name="Text Box 155">
            <a:extLst>
              <a:ext uri="{FF2B5EF4-FFF2-40B4-BE49-F238E27FC236}">
                <a16:creationId xmlns:a16="http://schemas.microsoft.com/office/drawing/2014/main" id="{1C0CE3C5-3C16-4EDA-B8D8-392E390AAF04}"/>
              </a:ext>
            </a:extLst>
          </p:cNvPr>
          <p:cNvSpPr txBox="1">
            <a:spLocks noChangeArrowheads="1"/>
          </p:cNvSpPr>
          <p:nvPr/>
        </p:nvSpPr>
        <p:spPr bwMode="auto">
          <a:xfrm>
            <a:off x="7548698" y="6524026"/>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 if</a:t>
            </a:r>
          </a:p>
        </p:txBody>
      </p:sp>
      <p:sp>
        <p:nvSpPr>
          <p:cNvPr id="182" name="Line 100">
            <a:extLst>
              <a:ext uri="{FF2B5EF4-FFF2-40B4-BE49-F238E27FC236}">
                <a16:creationId xmlns:a16="http://schemas.microsoft.com/office/drawing/2014/main" id="{BBEFDBE6-D2E4-4ACA-8CC7-FAC0E02EAE59}"/>
              </a:ext>
            </a:extLst>
          </p:cNvPr>
          <p:cNvSpPr>
            <a:spLocks noChangeShapeType="1"/>
          </p:cNvSpPr>
          <p:nvPr/>
        </p:nvSpPr>
        <p:spPr bwMode="auto">
          <a:xfrm flipV="1">
            <a:off x="4970515" y="4204028"/>
            <a:ext cx="1002650" cy="380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 name="Line 50">
            <a:extLst>
              <a:ext uri="{FF2B5EF4-FFF2-40B4-BE49-F238E27FC236}">
                <a16:creationId xmlns:a16="http://schemas.microsoft.com/office/drawing/2014/main" id="{FA51A5DB-D316-4E32-AA36-E6974662D421}"/>
              </a:ext>
            </a:extLst>
          </p:cNvPr>
          <p:cNvSpPr>
            <a:spLocks noChangeShapeType="1"/>
          </p:cNvSpPr>
          <p:nvPr/>
        </p:nvSpPr>
        <p:spPr bwMode="auto">
          <a:xfrm flipV="1">
            <a:off x="7509266" y="2023006"/>
            <a:ext cx="450" cy="4132132"/>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 name="Line 8">
            <a:extLst>
              <a:ext uri="{FF2B5EF4-FFF2-40B4-BE49-F238E27FC236}">
                <a16:creationId xmlns:a16="http://schemas.microsoft.com/office/drawing/2014/main" id="{55AEC999-E03F-4CE9-B3DC-5397341FDB9D}"/>
              </a:ext>
            </a:extLst>
          </p:cNvPr>
          <p:cNvSpPr>
            <a:spLocks noChangeShapeType="1"/>
          </p:cNvSpPr>
          <p:nvPr/>
        </p:nvSpPr>
        <p:spPr bwMode="auto">
          <a:xfrm flipV="1">
            <a:off x="7524140" y="4865432"/>
            <a:ext cx="885451" cy="93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6" name="Line 50">
            <a:extLst>
              <a:ext uri="{FF2B5EF4-FFF2-40B4-BE49-F238E27FC236}">
                <a16:creationId xmlns:a16="http://schemas.microsoft.com/office/drawing/2014/main" id="{E1EC33D9-0688-4ACF-A5B9-8AB8FC5806E4}"/>
              </a:ext>
            </a:extLst>
          </p:cNvPr>
          <p:cNvSpPr>
            <a:spLocks noChangeShapeType="1"/>
          </p:cNvSpPr>
          <p:nvPr/>
        </p:nvSpPr>
        <p:spPr bwMode="auto">
          <a:xfrm flipH="1" flipV="1">
            <a:off x="8399464" y="4368165"/>
            <a:ext cx="10130" cy="4905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7" name="Text Box 128">
            <a:extLst>
              <a:ext uri="{FF2B5EF4-FFF2-40B4-BE49-F238E27FC236}">
                <a16:creationId xmlns:a16="http://schemas.microsoft.com/office/drawing/2014/main" id="{5BC87487-8DE3-4578-B887-E3F472347E6E}"/>
              </a:ext>
            </a:extLst>
          </p:cNvPr>
          <p:cNvSpPr txBox="1">
            <a:spLocks noChangeArrowheads="1"/>
          </p:cNvSpPr>
          <p:nvPr/>
        </p:nvSpPr>
        <p:spPr bwMode="auto">
          <a:xfrm flipH="1">
            <a:off x="8279608" y="4151492"/>
            <a:ext cx="22542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2</a:t>
            </a:r>
          </a:p>
        </p:txBody>
      </p:sp>
      <p:sp>
        <p:nvSpPr>
          <p:cNvPr id="188" name="Line 116">
            <a:extLst>
              <a:ext uri="{FF2B5EF4-FFF2-40B4-BE49-F238E27FC236}">
                <a16:creationId xmlns:a16="http://schemas.microsoft.com/office/drawing/2014/main" id="{3F00173C-D933-438C-85D6-70083DAF4E19}"/>
              </a:ext>
            </a:extLst>
          </p:cNvPr>
          <p:cNvSpPr>
            <a:spLocks noChangeShapeType="1"/>
          </p:cNvSpPr>
          <p:nvPr/>
        </p:nvSpPr>
        <p:spPr bwMode="auto">
          <a:xfrm flipH="1" flipV="1">
            <a:off x="9025005" y="2060571"/>
            <a:ext cx="0" cy="15716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Text Box 72">
            <a:extLst>
              <a:ext uri="{FF2B5EF4-FFF2-40B4-BE49-F238E27FC236}">
                <a16:creationId xmlns:a16="http://schemas.microsoft.com/office/drawing/2014/main" id="{883ADED0-EFD5-4F34-9D9A-877212A5E4F7}"/>
              </a:ext>
            </a:extLst>
          </p:cNvPr>
          <p:cNvSpPr txBox="1">
            <a:spLocks noChangeArrowheads="1"/>
          </p:cNvSpPr>
          <p:nvPr/>
        </p:nvSpPr>
        <p:spPr bwMode="auto">
          <a:xfrm>
            <a:off x="8870198" y="179290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2</a:t>
            </a:r>
            <a:endParaRPr lang="ja-JP" altLang="en-US" b="1" dirty="0"/>
          </a:p>
        </p:txBody>
      </p:sp>
      <p:cxnSp>
        <p:nvCxnSpPr>
          <p:cNvPr id="190" name="直線矢印コネクタ 189">
            <a:extLst>
              <a:ext uri="{FF2B5EF4-FFF2-40B4-BE49-F238E27FC236}">
                <a16:creationId xmlns:a16="http://schemas.microsoft.com/office/drawing/2014/main" id="{42307219-55AC-4FEC-8E38-4BF96FCB46DC}"/>
              </a:ext>
            </a:extLst>
          </p:cNvPr>
          <p:cNvCxnSpPr>
            <a:cxnSpLocks/>
          </p:cNvCxnSpPr>
          <p:nvPr/>
        </p:nvCxnSpPr>
        <p:spPr>
          <a:xfrm flipH="1">
            <a:off x="9004342" y="2213856"/>
            <a:ext cx="1600949" cy="1312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1" name="Text Box 142">
            <a:extLst>
              <a:ext uri="{FF2B5EF4-FFF2-40B4-BE49-F238E27FC236}">
                <a16:creationId xmlns:a16="http://schemas.microsoft.com/office/drawing/2014/main" id="{ACC7D9EB-15A3-40A1-9890-129E55A9ABAD}"/>
              </a:ext>
            </a:extLst>
          </p:cNvPr>
          <p:cNvSpPr txBox="1">
            <a:spLocks noChangeArrowheads="1"/>
          </p:cNvSpPr>
          <p:nvPr/>
        </p:nvSpPr>
        <p:spPr bwMode="auto">
          <a:xfrm>
            <a:off x="10645557" y="206057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b="1" dirty="0"/>
              <a:t>４</a:t>
            </a:r>
            <a:endParaRPr lang="en-US" altLang="ja-JP" sz="1200" b="1" dirty="0"/>
          </a:p>
        </p:txBody>
      </p:sp>
      <p:cxnSp>
        <p:nvCxnSpPr>
          <p:cNvPr id="12" name="直線矢印コネクタ 11">
            <a:extLst>
              <a:ext uri="{FF2B5EF4-FFF2-40B4-BE49-F238E27FC236}">
                <a16:creationId xmlns:a16="http://schemas.microsoft.com/office/drawing/2014/main" id="{8F657B38-BA0F-4CCE-9C99-3D5B60F18C05}"/>
              </a:ext>
            </a:extLst>
          </p:cNvPr>
          <p:cNvCxnSpPr/>
          <p:nvPr/>
        </p:nvCxnSpPr>
        <p:spPr>
          <a:xfrm flipH="1">
            <a:off x="5009852" y="4874777"/>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2" name="Text Box 162">
            <a:extLst>
              <a:ext uri="{FF2B5EF4-FFF2-40B4-BE49-F238E27FC236}">
                <a16:creationId xmlns:a16="http://schemas.microsoft.com/office/drawing/2014/main" id="{480C3100-DA3B-4191-B212-A7801954CCA0}"/>
              </a:ext>
            </a:extLst>
          </p:cNvPr>
          <p:cNvSpPr txBox="1">
            <a:spLocks noChangeArrowheads="1"/>
          </p:cNvSpPr>
          <p:nvPr/>
        </p:nvSpPr>
        <p:spPr bwMode="auto">
          <a:xfrm>
            <a:off x="5300018" y="4683936"/>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irwe</a:t>
            </a:r>
            <a:endParaRPr lang="en-US" altLang="ja-JP" sz="1200" b="1" dirty="0"/>
          </a:p>
        </p:txBody>
      </p:sp>
      <p:cxnSp>
        <p:nvCxnSpPr>
          <p:cNvPr id="15" name="直線矢印コネクタ 14">
            <a:extLst>
              <a:ext uri="{FF2B5EF4-FFF2-40B4-BE49-F238E27FC236}">
                <a16:creationId xmlns:a16="http://schemas.microsoft.com/office/drawing/2014/main" id="{62C7E00B-63C9-48FE-A2D1-0B2675FCBB2A}"/>
              </a:ext>
            </a:extLst>
          </p:cNvPr>
          <p:cNvCxnSpPr>
            <a:cxnSpLocks/>
          </p:cNvCxnSpPr>
          <p:nvPr/>
        </p:nvCxnSpPr>
        <p:spPr>
          <a:xfrm flipH="1" flipV="1">
            <a:off x="8344679" y="2972878"/>
            <a:ext cx="1291213" cy="306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3" name="Text Box 162">
            <a:extLst>
              <a:ext uri="{FF2B5EF4-FFF2-40B4-BE49-F238E27FC236}">
                <a16:creationId xmlns:a16="http://schemas.microsoft.com/office/drawing/2014/main" id="{4763403F-F395-4F3A-B7BE-BE7CAD6FF534}"/>
              </a:ext>
            </a:extLst>
          </p:cNvPr>
          <p:cNvSpPr txBox="1">
            <a:spLocks noChangeArrowheads="1"/>
          </p:cNvSpPr>
          <p:nvPr/>
        </p:nvSpPr>
        <p:spPr bwMode="auto">
          <a:xfrm>
            <a:off x="9705192" y="287051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regwe</a:t>
            </a:r>
            <a:endParaRPr lang="en-US" altLang="ja-JP" sz="1200" b="1" dirty="0"/>
          </a:p>
        </p:txBody>
      </p:sp>
      <p:cxnSp>
        <p:nvCxnSpPr>
          <p:cNvPr id="194" name="直線矢印コネクタ 193">
            <a:extLst>
              <a:ext uri="{FF2B5EF4-FFF2-40B4-BE49-F238E27FC236}">
                <a16:creationId xmlns:a16="http://schemas.microsoft.com/office/drawing/2014/main" id="{8E0F275E-6325-4162-A033-A8C02C40F4C4}"/>
              </a:ext>
            </a:extLst>
          </p:cNvPr>
          <p:cNvCxnSpPr/>
          <p:nvPr/>
        </p:nvCxnSpPr>
        <p:spPr>
          <a:xfrm flipH="1">
            <a:off x="6407004" y="5320333"/>
            <a:ext cx="387644"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95" name="Text Box 162">
            <a:extLst>
              <a:ext uri="{FF2B5EF4-FFF2-40B4-BE49-F238E27FC236}">
                <a16:creationId xmlns:a16="http://schemas.microsoft.com/office/drawing/2014/main" id="{732D2DD4-D7AC-4FFC-92DF-14F7CFE4200F}"/>
              </a:ext>
            </a:extLst>
          </p:cNvPr>
          <p:cNvSpPr txBox="1">
            <a:spLocks noChangeArrowheads="1"/>
          </p:cNvSpPr>
          <p:nvPr/>
        </p:nvSpPr>
        <p:spPr bwMode="auto">
          <a:xfrm>
            <a:off x="5729086" y="515859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regaluwe</a:t>
            </a:r>
            <a:endParaRPr lang="en-US" altLang="ja-JP" sz="1200" b="1" dirty="0"/>
          </a:p>
        </p:txBody>
      </p:sp>
      <p:cxnSp>
        <p:nvCxnSpPr>
          <p:cNvPr id="196" name="直線矢印コネクタ 195">
            <a:extLst>
              <a:ext uri="{FF2B5EF4-FFF2-40B4-BE49-F238E27FC236}">
                <a16:creationId xmlns:a16="http://schemas.microsoft.com/office/drawing/2014/main" id="{1787CF5A-F8B2-4E35-9422-330F25BBEF16}"/>
              </a:ext>
            </a:extLst>
          </p:cNvPr>
          <p:cNvCxnSpPr/>
          <p:nvPr/>
        </p:nvCxnSpPr>
        <p:spPr>
          <a:xfrm flipH="1">
            <a:off x="3229698" y="2617942"/>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7" name="Text Box 162">
            <a:extLst>
              <a:ext uri="{FF2B5EF4-FFF2-40B4-BE49-F238E27FC236}">
                <a16:creationId xmlns:a16="http://schemas.microsoft.com/office/drawing/2014/main" id="{96C1F490-695E-4511-8BE4-1147D028FFCC}"/>
              </a:ext>
            </a:extLst>
          </p:cNvPr>
          <p:cNvSpPr txBox="1">
            <a:spLocks noChangeArrowheads="1"/>
          </p:cNvSpPr>
          <p:nvPr/>
        </p:nvSpPr>
        <p:spPr bwMode="auto">
          <a:xfrm>
            <a:off x="3519864" y="242710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pcwe</a:t>
            </a:r>
            <a:endParaRPr lang="en-US" altLang="ja-JP" sz="1200" b="1" dirty="0"/>
          </a:p>
        </p:txBody>
      </p:sp>
      <p:sp>
        <p:nvSpPr>
          <p:cNvPr id="170" name="テキスト ボックス 169">
            <a:extLst>
              <a:ext uri="{FF2B5EF4-FFF2-40B4-BE49-F238E27FC236}">
                <a16:creationId xmlns:a16="http://schemas.microsoft.com/office/drawing/2014/main" id="{9EC56914-FDF8-4481-B370-D7BD802AF42C}"/>
              </a:ext>
            </a:extLst>
          </p:cNvPr>
          <p:cNvSpPr txBox="1"/>
          <p:nvPr/>
        </p:nvSpPr>
        <p:spPr>
          <a:xfrm>
            <a:off x="1168424" y="5729002"/>
            <a:ext cx="5759576" cy="923330"/>
          </a:xfrm>
          <a:prstGeom prst="rect">
            <a:avLst/>
          </a:prstGeom>
          <a:solidFill>
            <a:schemeClr val="bg1"/>
          </a:solidFill>
          <a:ln>
            <a:solidFill>
              <a:schemeClr val="tx1"/>
            </a:solidFill>
          </a:ln>
        </p:spPr>
        <p:txBody>
          <a:bodyPr wrap="square" rtlCol="0">
            <a:spAutoFit/>
          </a:bodyPr>
          <a:lstStyle/>
          <a:p>
            <a:r>
              <a:rPr lang="en-US" altLang="ja-JP"/>
              <a:t>always @(posedge clk or negedge rst_n) </a:t>
            </a:r>
          </a:p>
          <a:p>
            <a:r>
              <a:rPr lang="en-US" altLang="ja-JP"/>
              <a:t>   if(!rst_n) regalu &lt;= 0; </a:t>
            </a:r>
          </a:p>
          <a:p>
            <a:r>
              <a:rPr lang="en-US" altLang="ja-JP"/>
              <a:t>   else regalu &lt;= aluresult;</a:t>
            </a:r>
          </a:p>
        </p:txBody>
      </p:sp>
      <p:sp>
        <p:nvSpPr>
          <p:cNvPr id="183" name="テキスト ボックス 182">
            <a:extLst>
              <a:ext uri="{FF2B5EF4-FFF2-40B4-BE49-F238E27FC236}">
                <a16:creationId xmlns:a16="http://schemas.microsoft.com/office/drawing/2014/main" id="{1EFB3B02-B9D0-40B3-98CE-D248C2D63FB1}"/>
              </a:ext>
            </a:extLst>
          </p:cNvPr>
          <p:cNvSpPr txBox="1"/>
          <p:nvPr/>
        </p:nvSpPr>
        <p:spPr>
          <a:xfrm>
            <a:off x="2853452" y="326111"/>
            <a:ext cx="5759576" cy="646331"/>
          </a:xfrm>
          <a:prstGeom prst="rect">
            <a:avLst/>
          </a:prstGeom>
          <a:solidFill>
            <a:schemeClr val="bg1"/>
          </a:solidFill>
          <a:ln>
            <a:solidFill>
              <a:schemeClr val="tx1"/>
            </a:solidFill>
          </a:ln>
        </p:spPr>
        <p:txBody>
          <a:bodyPr wrap="square" rtlCol="0">
            <a:spAutoFit/>
          </a:bodyPr>
          <a:lstStyle/>
          <a:p>
            <a:endParaRPr lang="en-US" altLang="ja-JP" dirty="0"/>
          </a:p>
          <a:p>
            <a:endParaRPr lang="en-US" altLang="ja-JP" dirty="0"/>
          </a:p>
        </p:txBody>
      </p:sp>
      <p:sp>
        <p:nvSpPr>
          <p:cNvPr id="198" name="テキスト ボックス 197">
            <a:extLst>
              <a:ext uri="{FF2B5EF4-FFF2-40B4-BE49-F238E27FC236}">
                <a16:creationId xmlns:a16="http://schemas.microsoft.com/office/drawing/2014/main" id="{86BE1EEF-A998-4C0F-8A27-41ABE31BF13F}"/>
              </a:ext>
            </a:extLst>
          </p:cNvPr>
          <p:cNvSpPr txBox="1"/>
          <p:nvPr/>
        </p:nvSpPr>
        <p:spPr>
          <a:xfrm>
            <a:off x="2851560" y="324508"/>
            <a:ext cx="5759576" cy="1200329"/>
          </a:xfrm>
          <a:prstGeom prst="rect">
            <a:avLst/>
          </a:prstGeom>
          <a:solidFill>
            <a:schemeClr val="bg1"/>
          </a:solidFill>
          <a:ln>
            <a:solidFill>
              <a:schemeClr val="tx1"/>
            </a:solidFill>
          </a:ln>
        </p:spPr>
        <p:txBody>
          <a:bodyPr wrap="square" rtlCol="0">
            <a:spAutoFit/>
          </a:bodyPr>
          <a:lstStyle/>
          <a:p>
            <a:r>
              <a:rPr lang="en-US" altLang="ja-JP" dirty="0"/>
              <a:t>always @(</a:t>
            </a:r>
            <a:r>
              <a:rPr lang="en-US" altLang="ja-JP" dirty="0" err="1"/>
              <a:t>posedge</a:t>
            </a:r>
            <a:r>
              <a:rPr lang="en-US" altLang="ja-JP" dirty="0"/>
              <a:t> </a:t>
            </a:r>
            <a:r>
              <a:rPr lang="en-US" altLang="ja-JP" dirty="0" err="1"/>
              <a:t>clk</a:t>
            </a:r>
            <a:r>
              <a:rPr lang="en-US" altLang="ja-JP" dirty="0"/>
              <a:t> or </a:t>
            </a:r>
            <a:r>
              <a:rPr lang="en-US" altLang="ja-JP" dirty="0" err="1"/>
              <a:t>negedge</a:t>
            </a:r>
            <a:r>
              <a:rPr lang="en-US" altLang="ja-JP" dirty="0"/>
              <a:t> </a:t>
            </a:r>
            <a:r>
              <a:rPr lang="en-US" altLang="ja-JP" dirty="0" err="1"/>
              <a:t>rst_n</a:t>
            </a:r>
            <a:r>
              <a:rPr lang="en-US" altLang="ja-JP" dirty="0"/>
              <a:t>) </a:t>
            </a:r>
          </a:p>
          <a:p>
            <a:r>
              <a:rPr lang="en-US" altLang="ja-JP" dirty="0"/>
              <a:t>   if(!</a:t>
            </a:r>
            <a:r>
              <a:rPr lang="en-US" altLang="ja-JP" dirty="0" err="1"/>
              <a:t>rst_n</a:t>
            </a:r>
            <a:r>
              <a:rPr lang="en-US" altLang="ja-JP" dirty="0"/>
              <a:t>) begin reg1 &lt;= 0; reg2 &lt;= 0; end</a:t>
            </a:r>
          </a:p>
          <a:p>
            <a:r>
              <a:rPr lang="en-US" altLang="ja-JP" dirty="0"/>
              <a:t>   else if(stat[`DECODE_B]) </a:t>
            </a:r>
          </a:p>
          <a:p>
            <a:r>
              <a:rPr lang="en-US" altLang="ja-JP" dirty="0"/>
              <a:t>          begin reg1&lt;= a; reg2&lt;=b; end</a:t>
            </a:r>
          </a:p>
        </p:txBody>
      </p:sp>
      <p:cxnSp>
        <p:nvCxnSpPr>
          <p:cNvPr id="5" name="直線矢印コネクタ 4">
            <a:extLst>
              <a:ext uri="{FF2B5EF4-FFF2-40B4-BE49-F238E27FC236}">
                <a16:creationId xmlns:a16="http://schemas.microsoft.com/office/drawing/2014/main" id="{8AA2EEF9-0723-4507-A5B9-980BF5DA52DA}"/>
              </a:ext>
            </a:extLst>
          </p:cNvPr>
          <p:cNvCxnSpPr>
            <a:cxnSpLocks/>
          </p:cNvCxnSpPr>
          <p:nvPr/>
        </p:nvCxnSpPr>
        <p:spPr>
          <a:xfrm>
            <a:off x="7772076" y="1485106"/>
            <a:ext cx="237142" cy="129218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a:extLst>
              <a:ext uri="{FF2B5EF4-FFF2-40B4-BE49-F238E27FC236}">
                <a16:creationId xmlns:a16="http://schemas.microsoft.com/office/drawing/2014/main" id="{75523E18-6AA7-4040-B9A8-CF8E6CA61F64}"/>
              </a:ext>
            </a:extLst>
          </p:cNvPr>
          <p:cNvCxnSpPr/>
          <p:nvPr/>
        </p:nvCxnSpPr>
        <p:spPr>
          <a:xfrm>
            <a:off x="7757908" y="1533157"/>
            <a:ext cx="908879" cy="121161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61570AF7-F482-42B9-820D-7B58DDB372B6}"/>
              </a:ext>
            </a:extLst>
          </p:cNvPr>
          <p:cNvCxnSpPr/>
          <p:nvPr/>
        </p:nvCxnSpPr>
        <p:spPr>
          <a:xfrm flipV="1">
            <a:off x="6354960" y="5481003"/>
            <a:ext cx="573040" cy="24799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32372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0"/>
            <a:ext cx="10515600" cy="1325563"/>
          </a:xfrm>
        </p:spPr>
        <p:txBody>
          <a:bodyPr/>
          <a:lstStyle/>
          <a:p>
            <a:r>
              <a:rPr kumimoji="1" lang="ja-JP" altLang="en-US" dirty="0"/>
              <a:t>恰好を付け</a:t>
            </a:r>
            <a:r>
              <a:rPr lang="ja-JP" altLang="en-US" dirty="0"/>
              <a:t>る方法</a:t>
            </a:r>
            <a:endParaRPr kumimoji="1" lang="ja-JP" altLang="en-US" dirty="0"/>
          </a:p>
        </p:txBody>
      </p:sp>
      <p:sp>
        <p:nvSpPr>
          <p:cNvPr id="3" name="コンテンツ プレースホルダー 2"/>
          <p:cNvSpPr>
            <a:spLocks noGrp="1"/>
          </p:cNvSpPr>
          <p:nvPr>
            <p:ph idx="1"/>
          </p:nvPr>
        </p:nvSpPr>
        <p:spPr>
          <a:xfrm>
            <a:off x="838200" y="995082"/>
            <a:ext cx="10515600" cy="5862918"/>
          </a:xfrm>
        </p:spPr>
        <p:txBody>
          <a:bodyPr>
            <a:normAutofit fontScale="40000" lnSpcReduction="20000"/>
          </a:bodyPr>
          <a:lstStyle/>
          <a:p>
            <a:pPr marL="0" indent="0">
              <a:buNone/>
            </a:pPr>
            <a:r>
              <a:rPr lang="en-US" altLang="ja-JP" sz="6400" dirty="0"/>
              <a:t>`define SN 5</a:t>
            </a:r>
          </a:p>
          <a:p>
            <a:pPr marL="0" indent="0">
              <a:buNone/>
            </a:pPr>
            <a:r>
              <a:rPr lang="en-US" altLang="ja-JP" sz="6400" dirty="0"/>
              <a:t>`define </a:t>
            </a:r>
            <a:r>
              <a:rPr lang="en-US" altLang="ja-JP" sz="6400" dirty="0" err="1"/>
              <a:t>FETCH_B</a:t>
            </a:r>
            <a:r>
              <a:rPr lang="en-US" altLang="ja-JP" sz="6400" dirty="0"/>
              <a:t>    0</a:t>
            </a:r>
          </a:p>
          <a:p>
            <a:pPr marL="0" indent="0">
              <a:buNone/>
            </a:pPr>
            <a:r>
              <a:rPr lang="en-US" altLang="ja-JP" sz="6400" dirty="0"/>
              <a:t>`define </a:t>
            </a:r>
            <a:r>
              <a:rPr lang="en-US" altLang="ja-JP" sz="6400" dirty="0" err="1"/>
              <a:t>DECODE_B</a:t>
            </a:r>
            <a:r>
              <a:rPr lang="en-US" altLang="ja-JP" sz="6400" dirty="0"/>
              <a:t>   1</a:t>
            </a:r>
          </a:p>
          <a:p>
            <a:pPr marL="0" indent="0">
              <a:buNone/>
            </a:pPr>
            <a:r>
              <a:rPr lang="en-US" altLang="ja-JP" sz="6400" dirty="0"/>
              <a:t>`define MEMADR_B   2</a:t>
            </a:r>
          </a:p>
          <a:p>
            <a:pPr marL="0" indent="0">
              <a:buNone/>
            </a:pPr>
            <a:r>
              <a:rPr lang="en-US" altLang="ja-JP" sz="6400" dirty="0"/>
              <a:t>`define MEM_B   3</a:t>
            </a:r>
          </a:p>
          <a:p>
            <a:pPr marL="0" indent="0">
              <a:buNone/>
            </a:pPr>
            <a:r>
              <a:rPr lang="en-US" altLang="ja-JP" sz="6400" dirty="0"/>
              <a:t>`define EXE_B   4</a:t>
            </a:r>
          </a:p>
          <a:p>
            <a:pPr marL="0" indent="0">
              <a:buNone/>
            </a:pPr>
            <a:endParaRPr lang="en-US" altLang="ja-JP" sz="6400" dirty="0"/>
          </a:p>
          <a:p>
            <a:pPr marL="0" indent="0">
              <a:buNone/>
            </a:pPr>
            <a:r>
              <a:rPr lang="en-US" altLang="ja-JP" sz="6400" dirty="0"/>
              <a:t>`define FETCH    `</a:t>
            </a:r>
            <a:r>
              <a:rPr lang="en-US" altLang="ja-JP" sz="6400" dirty="0" err="1"/>
              <a:t>SN'b1</a:t>
            </a:r>
            <a:r>
              <a:rPr lang="en-US" altLang="ja-JP" sz="6400" dirty="0"/>
              <a:t>&lt;&lt;`</a:t>
            </a:r>
            <a:r>
              <a:rPr lang="en-US" altLang="ja-JP" sz="6400" dirty="0" err="1"/>
              <a:t>FETCH_B</a:t>
            </a:r>
            <a:endParaRPr lang="en-US" altLang="ja-JP" sz="6400" dirty="0"/>
          </a:p>
          <a:p>
            <a:pPr marL="0" indent="0">
              <a:buNone/>
            </a:pPr>
            <a:r>
              <a:rPr lang="en-US" altLang="ja-JP" sz="6400" dirty="0"/>
              <a:t>`define DECODE   `</a:t>
            </a:r>
            <a:r>
              <a:rPr lang="en-US" altLang="ja-JP" sz="6400" dirty="0" err="1"/>
              <a:t>SN'b1</a:t>
            </a:r>
            <a:r>
              <a:rPr lang="en-US" altLang="ja-JP" sz="6400" dirty="0"/>
              <a:t>&lt;&lt;`</a:t>
            </a:r>
            <a:r>
              <a:rPr lang="en-US" altLang="ja-JP" sz="6400" dirty="0" err="1"/>
              <a:t>DECODE_B</a:t>
            </a:r>
            <a:endParaRPr lang="en-US" altLang="ja-JP" sz="6400" dirty="0"/>
          </a:p>
          <a:p>
            <a:pPr marL="0" indent="0">
              <a:buNone/>
            </a:pPr>
            <a:r>
              <a:rPr lang="en-US" altLang="ja-JP" sz="6400" dirty="0"/>
              <a:t>`define MEMADR   `SN'b1&lt;&lt;`MEMADR_B</a:t>
            </a:r>
          </a:p>
          <a:p>
            <a:pPr marL="0" indent="0">
              <a:buNone/>
            </a:pPr>
            <a:r>
              <a:rPr lang="en-US" altLang="ja-JP" sz="6400" dirty="0"/>
              <a:t>`define MEM   `SN'b1&lt;&lt;`MEM_B</a:t>
            </a:r>
          </a:p>
          <a:p>
            <a:pPr marL="0" indent="0">
              <a:buNone/>
            </a:pPr>
            <a:r>
              <a:rPr lang="en-US" altLang="ja-JP" sz="6400" dirty="0"/>
              <a:t>`define EXE  `SN'b1&lt;&lt;`EXE_B</a:t>
            </a:r>
          </a:p>
          <a:p>
            <a:pPr marL="0" indent="0">
              <a:buNone/>
            </a:pPr>
            <a:r>
              <a:rPr lang="en-US" altLang="ja-JP" sz="6400" dirty="0"/>
              <a:t>…</a:t>
            </a:r>
          </a:p>
          <a:p>
            <a:pPr marL="0" indent="0">
              <a:buNone/>
            </a:pPr>
            <a:r>
              <a:rPr lang="en-US" altLang="ja-JP" sz="6400" dirty="0" err="1"/>
              <a:t>reg</a:t>
            </a:r>
            <a:r>
              <a:rPr lang="en-US" altLang="ja-JP" sz="6400" dirty="0"/>
              <a:t> [`SN-1:0] stat;</a:t>
            </a:r>
          </a:p>
          <a:p>
            <a:pPr marL="0" indent="0">
              <a:buNone/>
            </a:pPr>
            <a:endParaRPr lang="en-US" altLang="ja-JP" sz="5600" dirty="0"/>
          </a:p>
          <a:p>
            <a:endParaRPr lang="en-US" altLang="ja-JP" dirty="0"/>
          </a:p>
        </p:txBody>
      </p:sp>
    </p:spTree>
    <p:extLst>
      <p:ext uri="{BB962C8B-B14F-4D97-AF65-F5344CB8AC3E}">
        <p14:creationId xmlns:p14="http://schemas.microsoft.com/office/powerpoint/2010/main" val="24693094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p:txBody>
          <a:bodyPr/>
          <a:lstStyle/>
          <a:p>
            <a:r>
              <a:rPr lang="ja-JP" altLang="en-US" sz="4000"/>
              <a:t>マルチサイクル</a:t>
            </a:r>
            <a:br>
              <a:rPr lang="ja-JP" altLang="en-US" sz="4000"/>
            </a:br>
            <a:r>
              <a:rPr lang="ja-JP" altLang="en-US" sz="4000"/>
              <a:t>マイクロアーキテクチャまとめ</a:t>
            </a:r>
          </a:p>
        </p:txBody>
      </p:sp>
      <p:sp>
        <p:nvSpPr>
          <p:cNvPr id="220163" name="Rectangle 3"/>
          <p:cNvSpPr>
            <a:spLocks noGrp="1" noChangeArrowheads="1"/>
          </p:cNvSpPr>
          <p:nvPr>
            <p:ph type="body" idx="1"/>
          </p:nvPr>
        </p:nvSpPr>
        <p:spPr>
          <a:xfrm>
            <a:off x="1775520" y="1450395"/>
            <a:ext cx="8229600" cy="4525963"/>
          </a:xfrm>
        </p:spPr>
        <p:txBody>
          <a:bodyPr/>
          <a:lstStyle/>
          <a:p>
            <a:r>
              <a:rPr lang="ja-JP" altLang="en-US" dirty="0"/>
              <a:t>データパス中にレジスタを入れて途中結果を格納することで、資源の再利用を可能とする</a:t>
            </a:r>
          </a:p>
          <a:p>
            <a:pPr lvl="1"/>
            <a:r>
              <a:rPr lang="ja-JP" altLang="en-US" dirty="0"/>
              <a:t>命令・データメモリは兼用</a:t>
            </a:r>
          </a:p>
          <a:p>
            <a:pPr lvl="1"/>
            <a:r>
              <a:rPr lang="en-US" altLang="ja-JP" dirty="0"/>
              <a:t>PC</a:t>
            </a:r>
            <a:r>
              <a:rPr lang="ja-JP" altLang="en-US" dirty="0"/>
              <a:t>演算用、分岐演算用の加算器が不要になる</a:t>
            </a:r>
          </a:p>
          <a:p>
            <a:pPr lvl="1"/>
            <a:r>
              <a:rPr lang="ja-JP" altLang="en-US" dirty="0"/>
              <a:t>しかしレジスタ分の資源は増加する</a:t>
            </a:r>
            <a:endParaRPr lang="en-US" altLang="ja-JP" dirty="0"/>
          </a:p>
          <a:p>
            <a:pPr lvl="1"/>
            <a:r>
              <a:rPr lang="ja-JP" altLang="en-US" dirty="0"/>
              <a:t>マルチプレクサも増える</a:t>
            </a:r>
            <a:endParaRPr lang="en-US" altLang="ja-JP" dirty="0"/>
          </a:p>
          <a:p>
            <a:pPr lvl="1"/>
            <a:r>
              <a:rPr lang="en-US" altLang="ja-JP" dirty="0"/>
              <a:t>1</a:t>
            </a:r>
            <a:r>
              <a:rPr lang="ja-JP" altLang="en-US" dirty="0"/>
              <a:t>命令実行に複数クロック掛かる</a:t>
            </a:r>
            <a:endParaRPr lang="en-US" altLang="ja-JP" dirty="0"/>
          </a:p>
          <a:p>
            <a:pPr lvl="1"/>
            <a:r>
              <a:rPr lang="ja-JP" altLang="en-US" dirty="0"/>
              <a:t>クロック数は命令毎に違う</a:t>
            </a:r>
            <a:endParaRPr lang="en-US" altLang="ja-JP" dirty="0"/>
          </a:p>
          <a:p>
            <a:r>
              <a:rPr lang="ja-JP" altLang="en-US" dirty="0"/>
              <a:t>制御は有限状態マシン（</a:t>
            </a:r>
            <a:r>
              <a:rPr lang="en-US" altLang="ja-JP" dirty="0"/>
              <a:t>FSM)</a:t>
            </a:r>
            <a:r>
              <a:rPr lang="ja-JP" altLang="en-US" dirty="0"/>
              <a:t>で行う。</a:t>
            </a:r>
            <a:endParaRPr lang="en-US" altLang="ja-JP" dirty="0"/>
          </a:p>
          <a:p>
            <a:pPr lvl="1"/>
            <a:r>
              <a:rPr lang="ja-JP" altLang="en-US" dirty="0"/>
              <a:t>状態を増やすことで柔軟な制御が可能</a:t>
            </a:r>
          </a:p>
          <a:p>
            <a:endParaRPr lang="ja-JP" altLang="en-US" dirty="0"/>
          </a:p>
          <a:p>
            <a:endParaRPr lang="en-US" altLang="ja-JP" dirty="0"/>
          </a:p>
        </p:txBody>
      </p:sp>
      <p:pic>
        <p:nvPicPr>
          <p:cNvPr id="4" name="コンテンツ プレースホルダー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8672624" y="4823499"/>
            <a:ext cx="1995376" cy="203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83068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Line 2"/>
          <p:cNvSpPr>
            <a:spLocks noChangeShapeType="1"/>
          </p:cNvSpPr>
          <p:nvPr/>
        </p:nvSpPr>
        <p:spPr bwMode="auto">
          <a:xfrm flipV="1">
            <a:off x="8040688" y="2060574"/>
            <a:ext cx="5551"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3" name="Line 3"/>
          <p:cNvSpPr>
            <a:spLocks noChangeShapeType="1"/>
          </p:cNvSpPr>
          <p:nvPr/>
        </p:nvSpPr>
        <p:spPr bwMode="auto">
          <a:xfrm flipH="1" flipV="1">
            <a:off x="8902700" y="1700214"/>
            <a:ext cx="1588" cy="141287"/>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8470900" y="476250"/>
            <a:ext cx="0" cy="503238"/>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7246938" y="476250"/>
            <a:ext cx="1223962"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7246939" y="476251"/>
            <a:ext cx="1587" cy="3673475"/>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7246938" y="414972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8255000" y="393382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7534276" y="47228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7534276" y="49387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7534276" y="51546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3" name="Rectangle 13"/>
          <p:cNvSpPr>
            <a:spLocks noChangeArrowheads="1"/>
          </p:cNvSpPr>
          <p:nvPr/>
        </p:nvSpPr>
        <p:spPr bwMode="auto">
          <a:xfrm>
            <a:off x="7534276" y="53705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7534276" y="60213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7534276" y="55880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9132888" y="62357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7967663"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8759825"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7680326"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8328025" y="981075"/>
            <a:ext cx="3433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7970838" y="1060451"/>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7945438" y="56086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7821613" y="62372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7748589" y="6092826"/>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7821614" y="6092826"/>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a:off x="8815389" y="6375401"/>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we</a:t>
            </a:r>
          </a:p>
        </p:txBody>
      </p:sp>
      <p:sp>
        <p:nvSpPr>
          <p:cNvPr id="112675" name="Text Box 35"/>
          <p:cNvSpPr txBox="1">
            <a:spLocks noChangeArrowheads="1"/>
          </p:cNvSpPr>
          <p:nvPr/>
        </p:nvSpPr>
        <p:spPr bwMode="auto">
          <a:xfrm>
            <a:off x="8810625"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sp>
        <p:nvSpPr>
          <p:cNvPr id="112677" name="Text Box 37"/>
          <p:cNvSpPr txBox="1">
            <a:spLocks noChangeArrowheads="1"/>
          </p:cNvSpPr>
          <p:nvPr/>
        </p:nvSpPr>
        <p:spPr bwMode="auto">
          <a:xfrm>
            <a:off x="2130501" y="25841"/>
            <a:ext cx="664797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dirty="0"/>
              <a:t>クリティカル・パス：最も長い信号経路を切断</a:t>
            </a:r>
            <a:endParaRPr lang="en-US" altLang="ja-JP" sz="2400" b="1" dirty="0"/>
          </a:p>
        </p:txBody>
      </p:sp>
      <p:grpSp>
        <p:nvGrpSpPr>
          <p:cNvPr id="112678" name="Group 38"/>
          <p:cNvGrpSpPr>
            <a:grpSpLocks/>
          </p:cNvGrpSpPr>
          <p:nvPr/>
        </p:nvGrpSpPr>
        <p:grpSpPr bwMode="auto">
          <a:xfrm>
            <a:off x="7894638" y="285273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8039101" y="371633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8399464" y="3506788"/>
            <a:ext cx="1587" cy="20955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8615363" y="3933826"/>
            <a:ext cx="0" cy="790575"/>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a:off x="7246938" y="2441368"/>
            <a:ext cx="3174" cy="316727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8039100"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4" name="Rectangle 54"/>
          <p:cNvSpPr>
            <a:spLocks noChangeArrowheads="1"/>
          </p:cNvSpPr>
          <p:nvPr/>
        </p:nvSpPr>
        <p:spPr bwMode="auto">
          <a:xfrm>
            <a:off x="2855914"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5" name="Rectangle 55"/>
          <p:cNvSpPr>
            <a:spLocks noChangeArrowheads="1"/>
          </p:cNvSpPr>
          <p:nvPr/>
        </p:nvSpPr>
        <p:spPr bwMode="auto">
          <a:xfrm>
            <a:off x="2855914"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6" name="Rectangle 56"/>
          <p:cNvSpPr>
            <a:spLocks noChangeArrowheads="1"/>
          </p:cNvSpPr>
          <p:nvPr/>
        </p:nvSpPr>
        <p:spPr bwMode="auto">
          <a:xfrm>
            <a:off x="2855914"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7" name="Rectangle 57"/>
          <p:cNvSpPr>
            <a:spLocks noChangeArrowheads="1"/>
          </p:cNvSpPr>
          <p:nvPr/>
        </p:nvSpPr>
        <p:spPr bwMode="auto">
          <a:xfrm>
            <a:off x="2855914"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8" name="Rectangle 58"/>
          <p:cNvSpPr>
            <a:spLocks noChangeArrowheads="1"/>
          </p:cNvSpPr>
          <p:nvPr/>
        </p:nvSpPr>
        <p:spPr bwMode="auto">
          <a:xfrm>
            <a:off x="2855914"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9" name="Rectangle 59"/>
          <p:cNvSpPr>
            <a:spLocks noChangeArrowheads="1"/>
          </p:cNvSpPr>
          <p:nvPr/>
        </p:nvSpPr>
        <p:spPr bwMode="auto">
          <a:xfrm>
            <a:off x="2855914" y="5589589"/>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0" name="Line 60"/>
          <p:cNvSpPr>
            <a:spLocks noChangeShapeType="1"/>
          </p:cNvSpPr>
          <p:nvPr/>
        </p:nvSpPr>
        <p:spPr bwMode="auto">
          <a:xfrm>
            <a:off x="2495551" y="5373688"/>
            <a:ext cx="288925"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1" name="Text Box 61"/>
          <p:cNvSpPr txBox="1">
            <a:spLocks noChangeArrowheads="1"/>
          </p:cNvSpPr>
          <p:nvPr/>
        </p:nvSpPr>
        <p:spPr bwMode="auto">
          <a:xfrm>
            <a:off x="3267075" y="5610226"/>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702" name="Rectangle 62"/>
          <p:cNvSpPr>
            <a:spLocks noChangeArrowheads="1"/>
          </p:cNvSpPr>
          <p:nvPr/>
        </p:nvSpPr>
        <p:spPr bwMode="auto">
          <a:xfrm>
            <a:off x="2237818" y="3071814"/>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2237818" y="3216276"/>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2237818" y="3287715"/>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2453717" y="3065464"/>
            <a:ext cx="51007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a:off x="2495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7" name="Line 67"/>
          <p:cNvSpPr>
            <a:spLocks noChangeShapeType="1"/>
          </p:cNvSpPr>
          <p:nvPr/>
        </p:nvSpPr>
        <p:spPr bwMode="auto">
          <a:xfrm flipH="1">
            <a:off x="1847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8" name="Line 68"/>
          <p:cNvSpPr>
            <a:spLocks noChangeShapeType="1"/>
          </p:cNvSpPr>
          <p:nvPr/>
        </p:nvSpPr>
        <p:spPr bwMode="auto">
          <a:xfrm flipV="1">
            <a:off x="1847850" y="1847851"/>
            <a:ext cx="11117" cy="18684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9" name="Line 69"/>
          <p:cNvSpPr>
            <a:spLocks noChangeShapeType="1"/>
          </p:cNvSpPr>
          <p:nvPr/>
        </p:nvSpPr>
        <p:spPr bwMode="auto">
          <a:xfrm>
            <a:off x="1860551" y="1852613"/>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0" name="Oval 70"/>
          <p:cNvSpPr>
            <a:spLocks noChangeArrowheads="1"/>
          </p:cNvSpPr>
          <p:nvPr/>
        </p:nvSpPr>
        <p:spPr bwMode="auto">
          <a:xfrm>
            <a:off x="2149475" y="1997075"/>
            <a:ext cx="287338"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b="1"/>
              <a:t>＋</a:t>
            </a:r>
          </a:p>
        </p:txBody>
      </p:sp>
      <p:sp>
        <p:nvSpPr>
          <p:cNvPr id="112711" name="Line 71"/>
          <p:cNvSpPr>
            <a:spLocks noChangeShapeType="1"/>
          </p:cNvSpPr>
          <p:nvPr/>
        </p:nvSpPr>
        <p:spPr bwMode="auto">
          <a:xfrm>
            <a:off x="2149476" y="1852613"/>
            <a:ext cx="142875" cy="14446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2" name="Text Box 72"/>
          <p:cNvSpPr txBox="1">
            <a:spLocks noChangeArrowheads="1"/>
          </p:cNvSpPr>
          <p:nvPr/>
        </p:nvSpPr>
        <p:spPr bwMode="auto">
          <a:xfrm>
            <a:off x="1839913" y="214630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4</a:t>
            </a:r>
            <a:endParaRPr lang="ja-JP" altLang="en-US" b="1" dirty="0"/>
          </a:p>
        </p:txBody>
      </p:sp>
      <p:sp>
        <p:nvSpPr>
          <p:cNvPr id="112713" name="Line 73"/>
          <p:cNvSpPr>
            <a:spLocks noChangeShapeType="1"/>
          </p:cNvSpPr>
          <p:nvPr/>
        </p:nvSpPr>
        <p:spPr bwMode="auto">
          <a:xfrm flipV="1">
            <a:off x="2076451" y="2284414"/>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4" name="Line 74"/>
          <p:cNvSpPr>
            <a:spLocks noChangeShapeType="1"/>
          </p:cNvSpPr>
          <p:nvPr/>
        </p:nvSpPr>
        <p:spPr bwMode="auto">
          <a:xfrm>
            <a:off x="2436813" y="2141538"/>
            <a:ext cx="287339" cy="2170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6" name="Line 76"/>
          <p:cNvSpPr>
            <a:spLocks noChangeShapeType="1"/>
          </p:cNvSpPr>
          <p:nvPr/>
        </p:nvSpPr>
        <p:spPr bwMode="auto">
          <a:xfrm flipV="1">
            <a:off x="1566305" y="3281364"/>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7" name="Line 77"/>
          <p:cNvSpPr>
            <a:spLocks noChangeShapeType="1"/>
          </p:cNvSpPr>
          <p:nvPr/>
        </p:nvSpPr>
        <p:spPr bwMode="auto">
          <a:xfrm>
            <a:off x="2495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8" name="Text Box 78"/>
          <p:cNvSpPr txBox="1">
            <a:spLocks noChangeArrowheads="1"/>
          </p:cNvSpPr>
          <p:nvPr/>
        </p:nvSpPr>
        <p:spPr bwMode="auto">
          <a:xfrm>
            <a:off x="3051175" y="6242050"/>
            <a:ext cx="13388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命令メモリ</a:t>
            </a:r>
          </a:p>
        </p:txBody>
      </p:sp>
      <p:sp>
        <p:nvSpPr>
          <p:cNvPr id="112719" name="Line 79"/>
          <p:cNvSpPr>
            <a:spLocks noChangeShapeType="1"/>
          </p:cNvSpPr>
          <p:nvPr/>
        </p:nvSpPr>
        <p:spPr bwMode="auto">
          <a:xfrm flipV="1">
            <a:off x="3719513" y="3213100"/>
            <a:ext cx="0" cy="15113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6559550" y="6375400"/>
            <a:ext cx="15696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データメモリ</a:t>
            </a:r>
          </a:p>
        </p:txBody>
      </p:sp>
      <p:sp>
        <p:nvSpPr>
          <p:cNvPr id="112739" name="Line 99"/>
          <p:cNvSpPr>
            <a:spLocks noChangeShapeType="1"/>
          </p:cNvSpPr>
          <p:nvPr/>
        </p:nvSpPr>
        <p:spPr bwMode="auto">
          <a:xfrm flipV="1">
            <a:off x="3719514" y="2924176"/>
            <a:ext cx="11525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0" name="Line 100"/>
          <p:cNvSpPr>
            <a:spLocks noChangeShapeType="1"/>
          </p:cNvSpPr>
          <p:nvPr/>
        </p:nvSpPr>
        <p:spPr bwMode="auto">
          <a:xfrm>
            <a:off x="4872039" y="2924175"/>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flipV="1">
            <a:off x="7246939" y="5586413"/>
            <a:ext cx="282575" cy="1"/>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4753241" y="3284538"/>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4" name="Line 104"/>
          <p:cNvSpPr>
            <a:spLocks noChangeShapeType="1"/>
          </p:cNvSpPr>
          <p:nvPr/>
        </p:nvSpPr>
        <p:spPr bwMode="auto">
          <a:xfrm>
            <a:off x="3792539" y="3213101"/>
            <a:ext cx="1150937" cy="1008063"/>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4943476" y="4221163"/>
            <a:ext cx="4608513" cy="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9551988" y="2924175"/>
            <a:ext cx="0" cy="1296988"/>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9048750" y="2924175"/>
            <a:ext cx="503238"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8328026"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8832850" y="2276475"/>
            <a:ext cx="790574" cy="23410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ext</a:t>
            </a:r>
          </a:p>
        </p:txBody>
      </p:sp>
      <p:sp>
        <p:nvSpPr>
          <p:cNvPr id="112751" name="Line 111"/>
          <p:cNvSpPr>
            <a:spLocks noChangeShapeType="1"/>
          </p:cNvSpPr>
          <p:nvPr/>
        </p:nvSpPr>
        <p:spPr bwMode="auto">
          <a:xfrm flipV="1">
            <a:off x="3719514" y="2708276"/>
            <a:ext cx="1296987"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2" name="Line 112"/>
          <p:cNvSpPr>
            <a:spLocks noChangeShapeType="1"/>
          </p:cNvSpPr>
          <p:nvPr/>
        </p:nvSpPr>
        <p:spPr bwMode="auto">
          <a:xfrm>
            <a:off x="5014913"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9409113"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9409113" y="2060575"/>
            <a:ext cx="0" cy="2159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H="1" flipV="1">
            <a:off x="8688388" y="2060576"/>
            <a:ext cx="0"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8904288"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8759826" y="3638551"/>
            <a:ext cx="59372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rwe</a:t>
            </a:r>
          </a:p>
        </p:txBody>
      </p:sp>
      <p:sp>
        <p:nvSpPr>
          <p:cNvPr id="112764" name="Line 124"/>
          <p:cNvSpPr>
            <a:spLocks noChangeShapeType="1"/>
          </p:cNvSpPr>
          <p:nvPr/>
        </p:nvSpPr>
        <p:spPr bwMode="auto">
          <a:xfrm>
            <a:off x="8688389" y="2781300"/>
            <a:ext cx="11525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a:off x="9840913" y="2781300"/>
            <a:ext cx="0" cy="29527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9336089" y="5734050"/>
            <a:ext cx="5048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8112126" y="3716339"/>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8472488" y="3716339"/>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9048751" y="29241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7391401" y="27082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7410452" y="324762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9229434"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6791500" y="567293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endParaRPr lang="en-US" altLang="ja-JP" sz="1200" b="1" dirty="0"/>
          </a:p>
        </p:txBody>
      </p:sp>
      <p:sp>
        <p:nvSpPr>
          <p:cNvPr id="112776" name="Text Box 136"/>
          <p:cNvSpPr txBox="1">
            <a:spLocks noChangeArrowheads="1"/>
          </p:cNvSpPr>
          <p:nvPr/>
        </p:nvSpPr>
        <p:spPr bwMode="auto">
          <a:xfrm>
            <a:off x="9334501" y="576183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8616951" y="436562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79" name="Text Box 139"/>
          <p:cNvSpPr txBox="1">
            <a:spLocks noChangeArrowheads="1"/>
          </p:cNvSpPr>
          <p:nvPr/>
        </p:nvSpPr>
        <p:spPr bwMode="auto">
          <a:xfrm>
            <a:off x="7569995" y="240268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12780" name="Text Box 140"/>
          <p:cNvSpPr txBox="1">
            <a:spLocks noChangeArrowheads="1"/>
          </p:cNvSpPr>
          <p:nvPr/>
        </p:nvSpPr>
        <p:spPr bwMode="auto">
          <a:xfrm>
            <a:off x="8219283" y="210978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6180363" y="2469895"/>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6888163"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6888163"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6672263"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6672263" y="1412876"/>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6672263" y="836614"/>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5951538"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5951539"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6004323"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5948364" y="1281929"/>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6383339"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2135189" y="537368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pc</a:t>
            </a:r>
          </a:p>
        </p:txBody>
      </p:sp>
      <p:sp>
        <p:nvSpPr>
          <p:cNvPr id="112802" name="Text Box 162"/>
          <p:cNvSpPr txBox="1">
            <a:spLocks noChangeArrowheads="1"/>
          </p:cNvSpPr>
          <p:nvPr/>
        </p:nvSpPr>
        <p:spPr bwMode="auto">
          <a:xfrm>
            <a:off x="3719514" y="443706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8381240" y="347662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7707313" y="348972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44" name="Line 99">
            <a:extLst>
              <a:ext uri="{FF2B5EF4-FFF2-40B4-BE49-F238E27FC236}">
                <a16:creationId xmlns:a16="http://schemas.microsoft.com/office/drawing/2014/main" id="{F9771F10-C683-4BB0-A2F6-2FD8AABDD6DF}"/>
              </a:ext>
            </a:extLst>
          </p:cNvPr>
          <p:cNvSpPr>
            <a:spLocks noChangeShapeType="1"/>
          </p:cNvSpPr>
          <p:nvPr/>
        </p:nvSpPr>
        <p:spPr bwMode="auto">
          <a:xfrm>
            <a:off x="3833813" y="3216275"/>
            <a:ext cx="956390" cy="6508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8" name="AutoShape 48">
            <a:extLst>
              <a:ext uri="{FF2B5EF4-FFF2-40B4-BE49-F238E27FC236}">
                <a16:creationId xmlns:a16="http://schemas.microsoft.com/office/drawing/2014/main" id="{55B44C58-0763-4853-AD1A-85100CC5A933}"/>
              </a:ext>
            </a:extLst>
          </p:cNvPr>
          <p:cNvSpPr>
            <a:spLocks noChangeArrowheads="1"/>
          </p:cNvSpPr>
          <p:nvPr/>
        </p:nvSpPr>
        <p:spPr bwMode="auto">
          <a:xfrm rot="10800000" flipV="1">
            <a:off x="2593130" y="2370138"/>
            <a:ext cx="720725" cy="222250"/>
          </a:xfrm>
          <a:custGeom>
            <a:avLst/>
            <a:gdLst>
              <a:gd name="T0" fmla="*/ 630634 w 21600"/>
              <a:gd name="T1" fmla="*/ 111125 h 21600"/>
              <a:gd name="T2" fmla="*/ 360362 w 21600"/>
              <a:gd name="T3" fmla="*/ 222250 h 21600"/>
              <a:gd name="T4" fmla="*/ 90091 w 21600"/>
              <a:gd name="T5" fmla="*/ 111125 h 21600"/>
              <a:gd name="T6" fmla="*/ 36036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3132402" y="473216"/>
            <a:ext cx="4112775" cy="22830"/>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3138605" y="496046"/>
            <a:ext cx="6563" cy="1861392"/>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 name="正方形/長方形 137">
            <a:extLst>
              <a:ext uri="{FF2B5EF4-FFF2-40B4-BE49-F238E27FC236}">
                <a16:creationId xmlns:a16="http://schemas.microsoft.com/office/drawing/2014/main" id="{6599E671-B85D-4863-9D72-2EAACD0568D0}"/>
              </a:ext>
            </a:extLst>
          </p:cNvPr>
          <p:cNvSpPr/>
          <p:nvPr/>
        </p:nvSpPr>
        <p:spPr>
          <a:xfrm>
            <a:off x="4214943" y="2218754"/>
            <a:ext cx="756259" cy="45176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&lt;&gt;=</a:t>
            </a:r>
            <a:r>
              <a:rPr lang="ja-JP" altLang="en-US" sz="1600" b="1" dirty="0">
                <a:solidFill>
                  <a:schemeClr val="tx1"/>
                </a:solidFill>
              </a:rPr>
              <a:t>？</a:t>
            </a:r>
          </a:p>
        </p:txBody>
      </p:sp>
      <p:cxnSp>
        <p:nvCxnSpPr>
          <p:cNvPr id="139" name="直線矢印コネクタ 138">
            <a:extLst>
              <a:ext uri="{FF2B5EF4-FFF2-40B4-BE49-F238E27FC236}">
                <a16:creationId xmlns:a16="http://schemas.microsoft.com/office/drawing/2014/main" id="{B9CE613A-5768-402E-B1A3-500EAFC1A468}"/>
              </a:ext>
            </a:extLst>
          </p:cNvPr>
          <p:cNvCxnSpPr>
            <a:cxnSpLocks/>
            <a:stCxn id="138" idx="1"/>
          </p:cNvCxnSpPr>
          <p:nvPr/>
        </p:nvCxnSpPr>
        <p:spPr>
          <a:xfrm flipH="1" flipV="1">
            <a:off x="3245880" y="2441368"/>
            <a:ext cx="969062" cy="32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直線矢印コネクタ 3">
            <a:extLst>
              <a:ext uri="{FF2B5EF4-FFF2-40B4-BE49-F238E27FC236}">
                <a16:creationId xmlns:a16="http://schemas.microsoft.com/office/drawing/2014/main" id="{839570E8-E0AB-442B-951A-7B7E6E60129A}"/>
              </a:ext>
            </a:extLst>
          </p:cNvPr>
          <p:cNvCxnSpPr>
            <a:cxnSpLocks/>
          </p:cNvCxnSpPr>
          <p:nvPr/>
        </p:nvCxnSpPr>
        <p:spPr>
          <a:xfrm flipH="1">
            <a:off x="4964060" y="2311655"/>
            <a:ext cx="3080599" cy="1258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A358F485-05F8-41B8-BF4D-3195616C1317}"/>
              </a:ext>
            </a:extLst>
          </p:cNvPr>
          <p:cNvCxnSpPr>
            <a:cxnSpLocks/>
            <a:stCxn id="112780" idx="2"/>
          </p:cNvCxnSpPr>
          <p:nvPr/>
        </p:nvCxnSpPr>
        <p:spPr>
          <a:xfrm flipH="1">
            <a:off x="4958501" y="2384424"/>
            <a:ext cx="3729094" cy="3056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A331930A-671C-4F13-A2F7-000E350E8917}"/>
              </a:ext>
            </a:extLst>
          </p:cNvPr>
          <p:cNvCxnSpPr/>
          <p:nvPr/>
        </p:nvCxnSpPr>
        <p:spPr>
          <a:xfrm>
            <a:off x="2735196" y="2141538"/>
            <a:ext cx="0" cy="2159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7511756" y="1852078"/>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7929855" y="1706565"/>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6" name="Line 3">
            <a:extLst>
              <a:ext uri="{FF2B5EF4-FFF2-40B4-BE49-F238E27FC236}">
                <a16:creationId xmlns:a16="http://schemas.microsoft.com/office/drawing/2014/main" id="{52A4CC50-7B20-422B-95C6-5D3AD974101E}"/>
              </a:ext>
            </a:extLst>
          </p:cNvPr>
          <p:cNvSpPr>
            <a:spLocks noChangeShapeType="1"/>
          </p:cNvSpPr>
          <p:nvPr/>
        </p:nvSpPr>
        <p:spPr bwMode="auto">
          <a:xfrm flipH="1" flipV="1">
            <a:off x="7643019" y="1992122"/>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57" name="直線矢印コネクタ 156">
            <a:extLst>
              <a:ext uri="{FF2B5EF4-FFF2-40B4-BE49-F238E27FC236}">
                <a16:creationId xmlns:a16="http://schemas.microsoft.com/office/drawing/2014/main" id="{4632BC9A-2AF9-4DA8-8F40-2AB11EE3EF0A}"/>
              </a:ext>
            </a:extLst>
          </p:cNvPr>
          <p:cNvCxnSpPr>
            <a:cxnSpLocks/>
          </p:cNvCxnSpPr>
          <p:nvPr/>
        </p:nvCxnSpPr>
        <p:spPr>
          <a:xfrm>
            <a:off x="2953713" y="2592388"/>
            <a:ext cx="1654" cy="47942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7199314" y="1629744"/>
            <a:ext cx="936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a:p>
            <a:r>
              <a:rPr lang="en-US" altLang="ja-JP" sz="1200" b="1" dirty="0" err="1"/>
              <a:t>sel</a:t>
            </a:r>
            <a:endParaRPr lang="en-US" altLang="ja-JP" sz="1200" b="1" dirty="0"/>
          </a:p>
        </p:txBody>
      </p:sp>
      <p:sp>
        <p:nvSpPr>
          <p:cNvPr id="140" name="Text Box 72">
            <a:extLst>
              <a:ext uri="{FF2B5EF4-FFF2-40B4-BE49-F238E27FC236}">
                <a16:creationId xmlns:a16="http://schemas.microsoft.com/office/drawing/2014/main" id="{4123907B-5A8A-4DE4-9CE4-38D2E5E7F058}"/>
              </a:ext>
            </a:extLst>
          </p:cNvPr>
          <p:cNvSpPr txBox="1">
            <a:spLocks noChangeArrowheads="1"/>
          </p:cNvSpPr>
          <p:nvPr/>
        </p:nvSpPr>
        <p:spPr bwMode="auto">
          <a:xfrm>
            <a:off x="6564939" y="854084"/>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41" name="Text Box 72">
            <a:extLst>
              <a:ext uri="{FF2B5EF4-FFF2-40B4-BE49-F238E27FC236}">
                <a16:creationId xmlns:a16="http://schemas.microsoft.com/office/drawing/2014/main" id="{6E4A58B1-0D90-4760-8DD4-44A5C9D5EFD6}"/>
              </a:ext>
            </a:extLst>
          </p:cNvPr>
          <p:cNvSpPr txBox="1">
            <a:spLocks noChangeArrowheads="1"/>
          </p:cNvSpPr>
          <p:nvPr/>
        </p:nvSpPr>
        <p:spPr bwMode="auto">
          <a:xfrm>
            <a:off x="6578013" y="118506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46" name="直線矢印コネクタ 145">
            <a:extLst>
              <a:ext uri="{FF2B5EF4-FFF2-40B4-BE49-F238E27FC236}">
                <a16:creationId xmlns:a16="http://schemas.microsoft.com/office/drawing/2014/main" id="{C2E55C6B-8631-440B-85E6-15A158A9457B}"/>
              </a:ext>
            </a:extLst>
          </p:cNvPr>
          <p:cNvCxnSpPr>
            <a:cxnSpLocks/>
            <a:endCxn id="141" idx="2"/>
          </p:cNvCxnSpPr>
          <p:nvPr/>
        </p:nvCxnSpPr>
        <p:spPr>
          <a:xfrm flipH="1" flipV="1">
            <a:off x="6736872" y="1554401"/>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7" name="Text Box 155">
            <a:extLst>
              <a:ext uri="{FF2B5EF4-FFF2-40B4-BE49-F238E27FC236}">
                <a16:creationId xmlns:a16="http://schemas.microsoft.com/office/drawing/2014/main" id="{3A1B0B4F-939A-466B-A9EE-08E28D10844B}"/>
              </a:ext>
            </a:extLst>
          </p:cNvPr>
          <p:cNvSpPr txBox="1">
            <a:spLocks noChangeArrowheads="1"/>
          </p:cNvSpPr>
          <p:nvPr/>
        </p:nvSpPr>
        <p:spPr bwMode="auto">
          <a:xfrm>
            <a:off x="6527801" y="2010274"/>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com</a:t>
            </a:r>
          </a:p>
        </p:txBody>
      </p:sp>
      <p:sp>
        <p:nvSpPr>
          <p:cNvPr id="148" name="Text Box 155">
            <a:extLst>
              <a:ext uri="{FF2B5EF4-FFF2-40B4-BE49-F238E27FC236}">
                <a16:creationId xmlns:a16="http://schemas.microsoft.com/office/drawing/2014/main" id="{A2AD8FA4-C505-4D1C-B04D-C4071FEFF204}"/>
              </a:ext>
            </a:extLst>
          </p:cNvPr>
          <p:cNvSpPr txBox="1">
            <a:spLocks noChangeArrowheads="1"/>
          </p:cNvSpPr>
          <p:nvPr/>
        </p:nvSpPr>
        <p:spPr bwMode="auto">
          <a:xfrm>
            <a:off x="9821136" y="1853491"/>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srcbsel</a:t>
            </a:r>
            <a:endParaRPr lang="en-US" altLang="ja-JP" sz="1200" b="1" dirty="0"/>
          </a:p>
        </p:txBody>
      </p:sp>
      <p:sp>
        <p:nvSpPr>
          <p:cNvPr id="149" name="Line 107">
            <a:extLst>
              <a:ext uri="{FF2B5EF4-FFF2-40B4-BE49-F238E27FC236}">
                <a16:creationId xmlns:a16="http://schemas.microsoft.com/office/drawing/2014/main" id="{B9A8DDC3-D2B1-40A9-8501-1A811E21A7D4}"/>
              </a:ext>
            </a:extLst>
          </p:cNvPr>
          <p:cNvSpPr>
            <a:spLocks noChangeShapeType="1"/>
          </p:cNvSpPr>
          <p:nvPr/>
        </p:nvSpPr>
        <p:spPr bwMode="auto">
          <a:xfrm flipH="1">
            <a:off x="9589294" y="195262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 name="Text Box 72">
            <a:extLst>
              <a:ext uri="{FF2B5EF4-FFF2-40B4-BE49-F238E27FC236}">
                <a16:creationId xmlns:a16="http://schemas.microsoft.com/office/drawing/2014/main" id="{EBB2E924-B7F6-4314-8F7C-1948F3AFC100}"/>
              </a:ext>
            </a:extLst>
          </p:cNvPr>
          <p:cNvSpPr txBox="1">
            <a:spLocks noChangeArrowheads="1"/>
          </p:cNvSpPr>
          <p:nvPr/>
        </p:nvSpPr>
        <p:spPr bwMode="auto">
          <a:xfrm>
            <a:off x="9132888" y="1799076"/>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51" name="Text Box 72">
            <a:extLst>
              <a:ext uri="{FF2B5EF4-FFF2-40B4-BE49-F238E27FC236}">
                <a16:creationId xmlns:a16="http://schemas.microsoft.com/office/drawing/2014/main" id="{29DFA907-8D0B-43AA-93C9-3612B08FCB08}"/>
              </a:ext>
            </a:extLst>
          </p:cNvPr>
          <p:cNvSpPr txBox="1">
            <a:spLocks noChangeArrowheads="1"/>
          </p:cNvSpPr>
          <p:nvPr/>
        </p:nvSpPr>
        <p:spPr bwMode="auto">
          <a:xfrm>
            <a:off x="8542651" y="1793915"/>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52" name="Line 107">
            <a:extLst>
              <a:ext uri="{FF2B5EF4-FFF2-40B4-BE49-F238E27FC236}">
                <a16:creationId xmlns:a16="http://schemas.microsoft.com/office/drawing/2014/main" id="{FAFB61B9-08CE-4C2E-B90C-30F55F3BBE56}"/>
              </a:ext>
            </a:extLst>
          </p:cNvPr>
          <p:cNvSpPr>
            <a:spLocks noChangeShapeType="1"/>
          </p:cNvSpPr>
          <p:nvPr/>
        </p:nvSpPr>
        <p:spPr bwMode="auto">
          <a:xfrm flipH="1">
            <a:off x="7635875" y="3847610"/>
            <a:ext cx="503238"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 name="Text Box 155">
            <a:extLst>
              <a:ext uri="{FF2B5EF4-FFF2-40B4-BE49-F238E27FC236}">
                <a16:creationId xmlns:a16="http://schemas.microsoft.com/office/drawing/2014/main" id="{B960514C-4C1B-49C3-9BCA-BF23B3C072A8}"/>
              </a:ext>
            </a:extLst>
          </p:cNvPr>
          <p:cNvSpPr txBox="1">
            <a:spLocks noChangeArrowheads="1"/>
          </p:cNvSpPr>
          <p:nvPr/>
        </p:nvSpPr>
        <p:spPr bwMode="auto">
          <a:xfrm>
            <a:off x="7210425" y="3823109"/>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resultsel</a:t>
            </a:r>
            <a:endParaRPr lang="en-US" altLang="ja-JP" sz="1200" b="1" dirty="0"/>
          </a:p>
        </p:txBody>
      </p:sp>
      <p:cxnSp>
        <p:nvCxnSpPr>
          <p:cNvPr id="3" name="直線矢印コネクタ 2">
            <a:extLst>
              <a:ext uri="{FF2B5EF4-FFF2-40B4-BE49-F238E27FC236}">
                <a16:creationId xmlns:a16="http://schemas.microsoft.com/office/drawing/2014/main" id="{2BEC1FC0-C781-4BE4-AF2A-C8B58B10B7CE}"/>
              </a:ext>
            </a:extLst>
          </p:cNvPr>
          <p:cNvCxnSpPr/>
          <p:nvPr/>
        </p:nvCxnSpPr>
        <p:spPr>
          <a:xfrm flipH="1">
            <a:off x="5014914" y="2592388"/>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8" name="Text Box 142">
            <a:extLst>
              <a:ext uri="{FF2B5EF4-FFF2-40B4-BE49-F238E27FC236}">
                <a16:creationId xmlns:a16="http://schemas.microsoft.com/office/drawing/2014/main" id="{0E1636DB-5D05-4589-90C1-1D1619AC86AF}"/>
              </a:ext>
            </a:extLst>
          </p:cNvPr>
          <p:cNvSpPr txBox="1">
            <a:spLocks noChangeArrowheads="1"/>
          </p:cNvSpPr>
          <p:nvPr/>
        </p:nvSpPr>
        <p:spPr bwMode="auto">
          <a:xfrm>
            <a:off x="5418336" y="247100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sp>
        <p:nvSpPr>
          <p:cNvPr id="159" name="Text Box 72">
            <a:extLst>
              <a:ext uri="{FF2B5EF4-FFF2-40B4-BE49-F238E27FC236}">
                <a16:creationId xmlns:a16="http://schemas.microsoft.com/office/drawing/2014/main" id="{972DDB43-4AA4-4043-BF11-CE70F4EFF357}"/>
              </a:ext>
            </a:extLst>
          </p:cNvPr>
          <p:cNvSpPr txBox="1">
            <a:spLocks noChangeArrowheads="1"/>
          </p:cNvSpPr>
          <p:nvPr/>
        </p:nvSpPr>
        <p:spPr bwMode="auto">
          <a:xfrm>
            <a:off x="7616949" y="1720094"/>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61" name="Text Box 72">
            <a:extLst>
              <a:ext uri="{FF2B5EF4-FFF2-40B4-BE49-F238E27FC236}">
                <a16:creationId xmlns:a16="http://schemas.microsoft.com/office/drawing/2014/main" id="{B5FA246F-43F9-4D82-833A-9C55CF33B764}"/>
              </a:ext>
            </a:extLst>
          </p:cNvPr>
          <p:cNvSpPr txBox="1">
            <a:spLocks noChangeArrowheads="1"/>
          </p:cNvSpPr>
          <p:nvPr/>
        </p:nvSpPr>
        <p:spPr bwMode="auto">
          <a:xfrm>
            <a:off x="7945438" y="1750911"/>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62" name="直線矢印コネクタ 161">
            <a:extLst>
              <a:ext uri="{FF2B5EF4-FFF2-40B4-BE49-F238E27FC236}">
                <a16:creationId xmlns:a16="http://schemas.microsoft.com/office/drawing/2014/main" id="{8471BB5C-A1E3-4BD2-A72A-DC9268FC52A7}"/>
              </a:ext>
            </a:extLst>
          </p:cNvPr>
          <p:cNvCxnSpPr/>
          <p:nvPr/>
        </p:nvCxnSpPr>
        <p:spPr>
          <a:xfrm flipH="1">
            <a:off x="9635892" y="2406594"/>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ED765B08-8470-4DE1-952F-7CE37C743C92}"/>
              </a:ext>
            </a:extLst>
          </p:cNvPr>
          <p:cNvCxnSpPr/>
          <p:nvPr/>
        </p:nvCxnSpPr>
        <p:spPr>
          <a:xfrm>
            <a:off x="2495550" y="3429001"/>
            <a:ext cx="0" cy="194151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a:extLst>
              <a:ext uri="{FF2B5EF4-FFF2-40B4-BE49-F238E27FC236}">
                <a16:creationId xmlns:a16="http://schemas.microsoft.com/office/drawing/2014/main" id="{D06B479E-D0AA-433A-BA96-3544063DB6FD}"/>
              </a:ext>
            </a:extLst>
          </p:cNvPr>
          <p:cNvCxnSpPr/>
          <p:nvPr/>
        </p:nvCxnSpPr>
        <p:spPr>
          <a:xfrm flipV="1">
            <a:off x="3051176" y="4830763"/>
            <a:ext cx="741363" cy="53975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C93AB940-837B-407A-9742-797AB448D9FB}"/>
              </a:ext>
            </a:extLst>
          </p:cNvPr>
          <p:cNvCxnSpPr/>
          <p:nvPr/>
        </p:nvCxnSpPr>
        <p:spPr>
          <a:xfrm flipV="1">
            <a:off x="8810625" y="2510577"/>
            <a:ext cx="298450" cy="413598"/>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9DB38DC6-0DB9-4453-986B-C73828C4DA0A}"/>
              </a:ext>
            </a:extLst>
          </p:cNvPr>
          <p:cNvCxnSpPr/>
          <p:nvPr/>
        </p:nvCxnSpPr>
        <p:spPr>
          <a:xfrm flipV="1">
            <a:off x="7707312" y="4808934"/>
            <a:ext cx="895048" cy="742156"/>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 name="直線コネクタ 4">
            <a:extLst>
              <a:ext uri="{FF2B5EF4-FFF2-40B4-BE49-F238E27FC236}">
                <a16:creationId xmlns:a16="http://schemas.microsoft.com/office/drawing/2014/main" id="{E2E614D9-C920-4886-851B-06BD43864CCD}"/>
              </a:ext>
            </a:extLst>
          </p:cNvPr>
          <p:cNvCxnSpPr/>
          <p:nvPr/>
        </p:nvCxnSpPr>
        <p:spPr>
          <a:xfrm>
            <a:off x="4011930" y="2781300"/>
            <a:ext cx="0" cy="1209676"/>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4ACA8B4C-C8A8-45C4-928F-EB2F4C1C7D51}"/>
              </a:ext>
            </a:extLst>
          </p:cNvPr>
          <p:cNvCxnSpPr>
            <a:cxnSpLocks/>
          </p:cNvCxnSpPr>
          <p:nvPr/>
        </p:nvCxnSpPr>
        <p:spPr>
          <a:xfrm>
            <a:off x="8696513" y="2592388"/>
            <a:ext cx="1342801"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64" name="直線コネクタ 163">
            <a:extLst>
              <a:ext uri="{FF2B5EF4-FFF2-40B4-BE49-F238E27FC236}">
                <a16:creationId xmlns:a16="http://schemas.microsoft.com/office/drawing/2014/main" id="{F4CA46AA-F17F-4589-A92C-DE1463CDF8C3}"/>
              </a:ext>
            </a:extLst>
          </p:cNvPr>
          <p:cNvCxnSpPr>
            <a:cxnSpLocks/>
          </p:cNvCxnSpPr>
          <p:nvPr/>
        </p:nvCxnSpPr>
        <p:spPr>
          <a:xfrm>
            <a:off x="6509255" y="4437064"/>
            <a:ext cx="1342801"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65" name="Line 74">
            <a:extLst>
              <a:ext uri="{FF2B5EF4-FFF2-40B4-BE49-F238E27FC236}">
                <a16:creationId xmlns:a16="http://schemas.microsoft.com/office/drawing/2014/main" id="{90E50767-1C81-42F9-8F2C-475E8D1610FD}"/>
              </a:ext>
            </a:extLst>
          </p:cNvPr>
          <p:cNvSpPr>
            <a:spLocks noChangeShapeType="1"/>
          </p:cNvSpPr>
          <p:nvPr/>
        </p:nvSpPr>
        <p:spPr bwMode="auto">
          <a:xfrm>
            <a:off x="2109718" y="1847836"/>
            <a:ext cx="5540639" cy="25984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extLst>
      <p:ext uri="{BB962C8B-B14F-4D97-AF65-F5344CB8AC3E}">
        <p14:creationId xmlns:p14="http://schemas.microsoft.com/office/powerpoint/2010/main" val="307791910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シングルサイクル版</a:t>
            </a:r>
            <a:r>
              <a:rPr kumimoji="1" lang="en-US" altLang="ja-JP" dirty="0"/>
              <a:t>vs.</a:t>
            </a:r>
            <a:br>
              <a:rPr kumimoji="1" lang="en-US" altLang="ja-JP" dirty="0"/>
            </a:br>
            <a:r>
              <a:rPr kumimoji="1" lang="ja-JP" altLang="en-US" dirty="0"/>
              <a:t>マルチサイクル版</a:t>
            </a:r>
          </a:p>
        </p:txBody>
      </p:sp>
      <p:sp>
        <p:nvSpPr>
          <p:cNvPr id="3" name="コンテンツ プレースホルダー 2"/>
          <p:cNvSpPr>
            <a:spLocks noGrp="1"/>
          </p:cNvSpPr>
          <p:nvPr>
            <p:ph idx="1"/>
          </p:nvPr>
        </p:nvSpPr>
        <p:spPr/>
        <p:txBody>
          <a:bodyPr/>
          <a:lstStyle/>
          <a:p>
            <a:r>
              <a:rPr kumimoji="1" lang="en-US" altLang="ja-JP" dirty="0"/>
              <a:t>CPU</a:t>
            </a:r>
            <a:r>
              <a:rPr kumimoji="1" lang="ja-JP" altLang="en-US" dirty="0"/>
              <a:t>のマイクロアーキテクチャは</a:t>
            </a:r>
            <a:endParaRPr kumimoji="1" lang="en-US" altLang="ja-JP" dirty="0"/>
          </a:p>
          <a:p>
            <a:pPr marL="0" indent="0">
              <a:buNone/>
            </a:pPr>
            <a:r>
              <a:rPr lang="ja-JP" altLang="en-US" dirty="0"/>
              <a:t>　　性能、コスト（面積）、消費電力で評価する。</a:t>
            </a:r>
            <a:endParaRPr lang="en-US" altLang="ja-JP" dirty="0"/>
          </a:p>
          <a:p>
            <a:r>
              <a:rPr lang="ja-JP" altLang="en-US" dirty="0"/>
              <a:t>ここでは性能とコスト（ハードウェア量）を簡単に評価する。</a:t>
            </a:r>
            <a:endParaRPr lang="en-US" altLang="ja-JP" dirty="0"/>
          </a:p>
          <a:p>
            <a:r>
              <a:rPr lang="ja-JP" altLang="en-US" dirty="0"/>
              <a:t>本格的な評価は論理合成をやった後</a:t>
            </a:r>
            <a:endParaRPr lang="en-US" altLang="ja-JP" dirty="0"/>
          </a:p>
          <a:p>
            <a:pPr marL="0" indent="0">
              <a:buNone/>
            </a:pPr>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80530454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838200" y="0"/>
            <a:ext cx="10515600" cy="1325563"/>
          </a:xfrm>
        </p:spPr>
        <p:txBody>
          <a:bodyPr/>
          <a:lstStyle/>
          <a:p>
            <a:pPr eaLnBrk="1" hangingPunct="1"/>
            <a:r>
              <a:rPr lang="en-US" altLang="ja-JP" dirty="0"/>
              <a:t>CPU</a:t>
            </a:r>
            <a:r>
              <a:rPr lang="ja-JP" altLang="en-US" dirty="0"/>
              <a:t>の性能評価式</a:t>
            </a:r>
          </a:p>
        </p:txBody>
      </p:sp>
      <p:sp>
        <p:nvSpPr>
          <p:cNvPr id="4099" name="Rectangle 3"/>
          <p:cNvSpPr>
            <a:spLocks noGrp="1" noChangeArrowheads="1"/>
          </p:cNvSpPr>
          <p:nvPr>
            <p:ph type="body" idx="1"/>
          </p:nvPr>
        </p:nvSpPr>
        <p:spPr>
          <a:xfrm>
            <a:off x="2567608" y="1124745"/>
            <a:ext cx="7643192" cy="4302126"/>
          </a:xfrm>
        </p:spPr>
        <p:txBody>
          <a:bodyPr>
            <a:normAutofit/>
          </a:bodyPr>
          <a:lstStyle/>
          <a:p>
            <a:pPr eaLnBrk="1" hangingPunct="1"/>
            <a:r>
              <a:rPr lang="en-US" altLang="ja-JP" dirty="0"/>
              <a:t>CPU</a:t>
            </a:r>
            <a:r>
              <a:rPr lang="ja-JP" altLang="en-US" dirty="0"/>
              <a:t>の性能はプログラム実行時間の逆数</a:t>
            </a:r>
          </a:p>
          <a:p>
            <a:pPr eaLnBrk="1" hangingPunct="1">
              <a:buFontTx/>
              <a:buNone/>
            </a:pPr>
            <a:endParaRPr lang="ja-JP" altLang="en-US" sz="1800" dirty="0"/>
          </a:p>
          <a:p>
            <a:pPr eaLnBrk="1" hangingPunct="1">
              <a:buFontTx/>
              <a:buNone/>
            </a:pPr>
            <a:r>
              <a:rPr lang="en-US" altLang="ja-JP" sz="1800" dirty="0"/>
              <a:t>CPU Time</a:t>
            </a:r>
            <a:r>
              <a:rPr lang="ja-JP" altLang="en-US" sz="1800" dirty="0"/>
              <a:t>＝プログラム実行時のサイクル数</a:t>
            </a:r>
            <a:r>
              <a:rPr lang="en-US" altLang="ja-JP" sz="1800" dirty="0"/>
              <a:t>×</a:t>
            </a:r>
            <a:r>
              <a:rPr lang="ja-JP" altLang="en-US" sz="1800" dirty="0"/>
              <a:t>クロック周期</a:t>
            </a:r>
          </a:p>
          <a:p>
            <a:pPr eaLnBrk="1" hangingPunct="1">
              <a:buFontTx/>
              <a:buNone/>
            </a:pPr>
            <a:r>
              <a:rPr lang="ja-JP" altLang="en-US" sz="1800" dirty="0"/>
              <a:t>　　　　　　　＝命令数</a:t>
            </a:r>
            <a:r>
              <a:rPr lang="en-US" altLang="ja-JP" sz="1800" dirty="0"/>
              <a:t>×</a:t>
            </a:r>
            <a:r>
              <a:rPr lang="ja-JP" altLang="en-US" sz="1800" dirty="0"/>
              <a:t>平均</a:t>
            </a:r>
            <a:r>
              <a:rPr lang="en-US" altLang="ja-JP" sz="1800" dirty="0"/>
              <a:t>CPI×</a:t>
            </a:r>
            <a:r>
              <a:rPr lang="ja-JP" altLang="en-US" sz="1800" dirty="0"/>
              <a:t>クロック周期</a:t>
            </a:r>
          </a:p>
          <a:p>
            <a:pPr eaLnBrk="1" hangingPunct="1">
              <a:buFontTx/>
              <a:buNone/>
            </a:pPr>
            <a:r>
              <a:rPr lang="en-US" altLang="ja-JP" sz="1800" dirty="0"/>
              <a:t>CPI</a:t>
            </a:r>
            <a:r>
              <a:rPr lang="ja-JP" altLang="en-US" sz="1800" dirty="0"/>
              <a:t>　</a:t>
            </a:r>
            <a:r>
              <a:rPr lang="en-US" altLang="ja-JP" sz="1800" dirty="0"/>
              <a:t>(Clock cycles Per Instruction)</a:t>
            </a:r>
            <a:r>
              <a:rPr lang="ja-JP" altLang="en-US" sz="1800" dirty="0"/>
              <a:t>　命令当たりのクロック数</a:t>
            </a:r>
          </a:p>
          <a:p>
            <a:pPr eaLnBrk="1" hangingPunct="1">
              <a:buFontTx/>
              <a:buNone/>
            </a:pPr>
            <a:r>
              <a:rPr lang="ja-JP" altLang="en-US" sz="1800" dirty="0"/>
              <a:t>→　</a:t>
            </a:r>
            <a:r>
              <a:rPr lang="en-US" altLang="ja-JP" sz="1800" dirty="0"/>
              <a:t>1</a:t>
            </a:r>
            <a:r>
              <a:rPr lang="ja-JP" altLang="en-US" sz="1800" dirty="0"/>
              <a:t>サイクル版では</a:t>
            </a:r>
            <a:r>
              <a:rPr lang="en-US" altLang="ja-JP" sz="1800" dirty="0"/>
              <a:t>1</a:t>
            </a:r>
            <a:r>
              <a:rPr lang="ja-JP" altLang="en-US" sz="1800" dirty="0"/>
              <a:t>だがマルチサイクル版では命令によって違ってくる</a:t>
            </a:r>
          </a:p>
          <a:p>
            <a:pPr eaLnBrk="1" hangingPunct="1">
              <a:buFontTx/>
              <a:buNone/>
            </a:pPr>
            <a:endParaRPr lang="ja-JP" altLang="en-US" sz="1800" dirty="0"/>
          </a:p>
          <a:p>
            <a:pPr eaLnBrk="1" hangingPunct="1">
              <a:buFontTx/>
              <a:buNone/>
            </a:pPr>
            <a:r>
              <a:rPr lang="ja-JP" altLang="en-US" sz="1800" dirty="0"/>
              <a:t>命令数は実行するプログラム、コンパイラ、命令セットに依存</a:t>
            </a:r>
            <a:endParaRPr lang="en-US" altLang="ja-JP" sz="1800" dirty="0"/>
          </a:p>
          <a:p>
            <a:pPr eaLnBrk="1" hangingPunct="1">
              <a:buFontTx/>
              <a:buNone/>
            </a:pPr>
            <a:endParaRPr lang="en-US" altLang="ja-JP" sz="1800" dirty="0"/>
          </a:p>
          <a:p>
            <a:pPr eaLnBrk="1" hangingPunct="1">
              <a:buFontTx/>
              <a:buNone/>
            </a:pPr>
            <a:r>
              <a:rPr lang="ja-JP" altLang="en-US" sz="1800" dirty="0"/>
              <a:t>ここで問題になるのはクロック周期→クリティカルパスによって決まる。</a:t>
            </a:r>
          </a:p>
        </p:txBody>
      </p:sp>
    </p:spTree>
    <p:extLst>
      <p:ext uri="{BB962C8B-B14F-4D97-AF65-F5344CB8AC3E}">
        <p14:creationId xmlns:p14="http://schemas.microsoft.com/office/powerpoint/2010/main" val="23128577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Line 2"/>
          <p:cNvSpPr>
            <a:spLocks noChangeShapeType="1"/>
          </p:cNvSpPr>
          <p:nvPr/>
        </p:nvSpPr>
        <p:spPr bwMode="auto">
          <a:xfrm flipV="1">
            <a:off x="8040688" y="2060574"/>
            <a:ext cx="5551"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3" name="Line 3"/>
          <p:cNvSpPr>
            <a:spLocks noChangeShapeType="1"/>
          </p:cNvSpPr>
          <p:nvPr/>
        </p:nvSpPr>
        <p:spPr bwMode="auto">
          <a:xfrm flipH="1" flipV="1">
            <a:off x="8902700" y="1700214"/>
            <a:ext cx="1588" cy="141287"/>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8470900" y="476250"/>
            <a:ext cx="0" cy="503238"/>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7246938" y="476250"/>
            <a:ext cx="1223962"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7246939" y="476251"/>
            <a:ext cx="1587" cy="3673475"/>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7246938" y="414972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8255000" y="393382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7534276" y="47228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7534276" y="49387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7534276" y="51546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3" name="Rectangle 13"/>
          <p:cNvSpPr>
            <a:spLocks noChangeArrowheads="1"/>
          </p:cNvSpPr>
          <p:nvPr/>
        </p:nvSpPr>
        <p:spPr bwMode="auto">
          <a:xfrm>
            <a:off x="7534276" y="53705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7534276" y="60213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7534276" y="55880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9132888" y="62357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7967663"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8759825"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7680326"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8328025" y="981075"/>
            <a:ext cx="3433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7970838" y="1060451"/>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7945438" y="56086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7821613" y="62372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7748589" y="6092826"/>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7821614" y="6092826"/>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a:off x="8815389" y="6375401"/>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we</a:t>
            </a:r>
          </a:p>
        </p:txBody>
      </p:sp>
      <p:sp>
        <p:nvSpPr>
          <p:cNvPr id="112675" name="Text Box 35"/>
          <p:cNvSpPr txBox="1">
            <a:spLocks noChangeArrowheads="1"/>
          </p:cNvSpPr>
          <p:nvPr/>
        </p:nvSpPr>
        <p:spPr bwMode="auto">
          <a:xfrm>
            <a:off x="8810625"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sp>
        <p:nvSpPr>
          <p:cNvPr id="112677" name="Text Box 37"/>
          <p:cNvSpPr txBox="1">
            <a:spLocks noChangeArrowheads="1"/>
          </p:cNvSpPr>
          <p:nvPr/>
        </p:nvSpPr>
        <p:spPr bwMode="auto">
          <a:xfrm>
            <a:off x="2130501" y="25841"/>
            <a:ext cx="699422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dirty="0"/>
              <a:t>クリティカル・パス：最も長い信号経路：</a:t>
            </a:r>
            <a:r>
              <a:rPr lang="en-US" altLang="ja-JP" sz="2400" b="1" dirty="0" err="1"/>
              <a:t>lw</a:t>
            </a:r>
            <a:r>
              <a:rPr lang="ja-JP" altLang="en-US" sz="2400" b="1" dirty="0"/>
              <a:t>命令</a:t>
            </a:r>
          </a:p>
        </p:txBody>
      </p:sp>
      <p:grpSp>
        <p:nvGrpSpPr>
          <p:cNvPr id="112678" name="Group 38"/>
          <p:cNvGrpSpPr>
            <a:grpSpLocks/>
          </p:cNvGrpSpPr>
          <p:nvPr/>
        </p:nvGrpSpPr>
        <p:grpSpPr bwMode="auto">
          <a:xfrm>
            <a:off x="7894638" y="285273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8039101" y="371633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8399464" y="3506788"/>
            <a:ext cx="1587" cy="20955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8615363" y="3933826"/>
            <a:ext cx="0" cy="790575"/>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a:off x="7246938" y="2441368"/>
            <a:ext cx="3174" cy="316727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8039100"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4" name="Rectangle 54"/>
          <p:cNvSpPr>
            <a:spLocks noChangeArrowheads="1"/>
          </p:cNvSpPr>
          <p:nvPr/>
        </p:nvSpPr>
        <p:spPr bwMode="auto">
          <a:xfrm>
            <a:off x="2855914"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5" name="Rectangle 55"/>
          <p:cNvSpPr>
            <a:spLocks noChangeArrowheads="1"/>
          </p:cNvSpPr>
          <p:nvPr/>
        </p:nvSpPr>
        <p:spPr bwMode="auto">
          <a:xfrm>
            <a:off x="2855914"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6" name="Rectangle 56"/>
          <p:cNvSpPr>
            <a:spLocks noChangeArrowheads="1"/>
          </p:cNvSpPr>
          <p:nvPr/>
        </p:nvSpPr>
        <p:spPr bwMode="auto">
          <a:xfrm>
            <a:off x="2855914"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7" name="Rectangle 57"/>
          <p:cNvSpPr>
            <a:spLocks noChangeArrowheads="1"/>
          </p:cNvSpPr>
          <p:nvPr/>
        </p:nvSpPr>
        <p:spPr bwMode="auto">
          <a:xfrm>
            <a:off x="2855914"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8" name="Rectangle 58"/>
          <p:cNvSpPr>
            <a:spLocks noChangeArrowheads="1"/>
          </p:cNvSpPr>
          <p:nvPr/>
        </p:nvSpPr>
        <p:spPr bwMode="auto">
          <a:xfrm>
            <a:off x="2855914"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9" name="Rectangle 59"/>
          <p:cNvSpPr>
            <a:spLocks noChangeArrowheads="1"/>
          </p:cNvSpPr>
          <p:nvPr/>
        </p:nvSpPr>
        <p:spPr bwMode="auto">
          <a:xfrm>
            <a:off x="2855914" y="5589589"/>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0" name="Line 60"/>
          <p:cNvSpPr>
            <a:spLocks noChangeShapeType="1"/>
          </p:cNvSpPr>
          <p:nvPr/>
        </p:nvSpPr>
        <p:spPr bwMode="auto">
          <a:xfrm>
            <a:off x="2495551" y="5373688"/>
            <a:ext cx="288925"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1" name="Text Box 61"/>
          <p:cNvSpPr txBox="1">
            <a:spLocks noChangeArrowheads="1"/>
          </p:cNvSpPr>
          <p:nvPr/>
        </p:nvSpPr>
        <p:spPr bwMode="auto">
          <a:xfrm>
            <a:off x="3267075" y="5610226"/>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702" name="Rectangle 62"/>
          <p:cNvSpPr>
            <a:spLocks noChangeArrowheads="1"/>
          </p:cNvSpPr>
          <p:nvPr/>
        </p:nvSpPr>
        <p:spPr bwMode="auto">
          <a:xfrm>
            <a:off x="2237818" y="3071814"/>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2237818" y="3216276"/>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2237818" y="3287715"/>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2453717" y="3065464"/>
            <a:ext cx="51007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a:off x="2495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7" name="Line 67"/>
          <p:cNvSpPr>
            <a:spLocks noChangeShapeType="1"/>
          </p:cNvSpPr>
          <p:nvPr/>
        </p:nvSpPr>
        <p:spPr bwMode="auto">
          <a:xfrm flipH="1">
            <a:off x="1847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8" name="Line 68"/>
          <p:cNvSpPr>
            <a:spLocks noChangeShapeType="1"/>
          </p:cNvSpPr>
          <p:nvPr/>
        </p:nvSpPr>
        <p:spPr bwMode="auto">
          <a:xfrm flipV="1">
            <a:off x="1847850" y="1847851"/>
            <a:ext cx="11117" cy="18684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9" name="Line 69"/>
          <p:cNvSpPr>
            <a:spLocks noChangeShapeType="1"/>
          </p:cNvSpPr>
          <p:nvPr/>
        </p:nvSpPr>
        <p:spPr bwMode="auto">
          <a:xfrm>
            <a:off x="1860551" y="1852613"/>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0" name="Oval 70"/>
          <p:cNvSpPr>
            <a:spLocks noChangeArrowheads="1"/>
          </p:cNvSpPr>
          <p:nvPr/>
        </p:nvSpPr>
        <p:spPr bwMode="auto">
          <a:xfrm>
            <a:off x="2149475" y="1997075"/>
            <a:ext cx="287338"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b="1"/>
              <a:t>＋</a:t>
            </a:r>
          </a:p>
        </p:txBody>
      </p:sp>
      <p:sp>
        <p:nvSpPr>
          <p:cNvPr id="112711" name="Line 71"/>
          <p:cNvSpPr>
            <a:spLocks noChangeShapeType="1"/>
          </p:cNvSpPr>
          <p:nvPr/>
        </p:nvSpPr>
        <p:spPr bwMode="auto">
          <a:xfrm>
            <a:off x="2149476" y="1852613"/>
            <a:ext cx="142875" cy="14446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2" name="Text Box 72"/>
          <p:cNvSpPr txBox="1">
            <a:spLocks noChangeArrowheads="1"/>
          </p:cNvSpPr>
          <p:nvPr/>
        </p:nvSpPr>
        <p:spPr bwMode="auto">
          <a:xfrm>
            <a:off x="1839913" y="214630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4</a:t>
            </a:r>
            <a:endParaRPr lang="ja-JP" altLang="en-US" b="1" dirty="0"/>
          </a:p>
        </p:txBody>
      </p:sp>
      <p:sp>
        <p:nvSpPr>
          <p:cNvPr id="112713" name="Line 73"/>
          <p:cNvSpPr>
            <a:spLocks noChangeShapeType="1"/>
          </p:cNvSpPr>
          <p:nvPr/>
        </p:nvSpPr>
        <p:spPr bwMode="auto">
          <a:xfrm flipV="1">
            <a:off x="2076451" y="2284414"/>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4" name="Line 74"/>
          <p:cNvSpPr>
            <a:spLocks noChangeShapeType="1"/>
          </p:cNvSpPr>
          <p:nvPr/>
        </p:nvSpPr>
        <p:spPr bwMode="auto">
          <a:xfrm>
            <a:off x="2182335" y="1888728"/>
            <a:ext cx="5491641" cy="23655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6" name="Line 76"/>
          <p:cNvSpPr>
            <a:spLocks noChangeShapeType="1"/>
          </p:cNvSpPr>
          <p:nvPr/>
        </p:nvSpPr>
        <p:spPr bwMode="auto">
          <a:xfrm flipV="1">
            <a:off x="1566305" y="3281364"/>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7" name="Line 77"/>
          <p:cNvSpPr>
            <a:spLocks noChangeShapeType="1"/>
          </p:cNvSpPr>
          <p:nvPr/>
        </p:nvSpPr>
        <p:spPr bwMode="auto">
          <a:xfrm>
            <a:off x="2495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8" name="Text Box 78"/>
          <p:cNvSpPr txBox="1">
            <a:spLocks noChangeArrowheads="1"/>
          </p:cNvSpPr>
          <p:nvPr/>
        </p:nvSpPr>
        <p:spPr bwMode="auto">
          <a:xfrm>
            <a:off x="3051175" y="6242050"/>
            <a:ext cx="13388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命令メモリ</a:t>
            </a:r>
          </a:p>
        </p:txBody>
      </p:sp>
      <p:sp>
        <p:nvSpPr>
          <p:cNvPr id="112719" name="Line 79"/>
          <p:cNvSpPr>
            <a:spLocks noChangeShapeType="1"/>
          </p:cNvSpPr>
          <p:nvPr/>
        </p:nvSpPr>
        <p:spPr bwMode="auto">
          <a:xfrm flipV="1">
            <a:off x="3719513" y="3213100"/>
            <a:ext cx="0" cy="15113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6559550" y="6375400"/>
            <a:ext cx="15696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データメモリ</a:t>
            </a:r>
          </a:p>
        </p:txBody>
      </p:sp>
      <p:sp>
        <p:nvSpPr>
          <p:cNvPr id="112739" name="Line 99"/>
          <p:cNvSpPr>
            <a:spLocks noChangeShapeType="1"/>
          </p:cNvSpPr>
          <p:nvPr/>
        </p:nvSpPr>
        <p:spPr bwMode="auto">
          <a:xfrm flipV="1">
            <a:off x="3719514" y="2924176"/>
            <a:ext cx="1152525" cy="288925"/>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0" name="Line 100"/>
          <p:cNvSpPr>
            <a:spLocks noChangeShapeType="1"/>
          </p:cNvSpPr>
          <p:nvPr/>
        </p:nvSpPr>
        <p:spPr bwMode="auto">
          <a:xfrm>
            <a:off x="4872039" y="2924175"/>
            <a:ext cx="3024187"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flipV="1">
            <a:off x="7246939" y="5586413"/>
            <a:ext cx="282575" cy="1"/>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4753241" y="3284538"/>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4" name="Line 104"/>
          <p:cNvSpPr>
            <a:spLocks noChangeShapeType="1"/>
          </p:cNvSpPr>
          <p:nvPr/>
        </p:nvSpPr>
        <p:spPr bwMode="auto">
          <a:xfrm>
            <a:off x="3792539" y="3213101"/>
            <a:ext cx="1150937"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4943476" y="422116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9551988" y="292417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9048750" y="292417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8328026"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8832850" y="2276475"/>
            <a:ext cx="790574" cy="23410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ext</a:t>
            </a:r>
          </a:p>
        </p:txBody>
      </p:sp>
      <p:sp>
        <p:nvSpPr>
          <p:cNvPr id="112751" name="Line 111"/>
          <p:cNvSpPr>
            <a:spLocks noChangeShapeType="1"/>
          </p:cNvSpPr>
          <p:nvPr/>
        </p:nvSpPr>
        <p:spPr bwMode="auto">
          <a:xfrm flipV="1">
            <a:off x="3719514" y="2708276"/>
            <a:ext cx="1296987"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2" name="Line 112"/>
          <p:cNvSpPr>
            <a:spLocks noChangeShapeType="1"/>
          </p:cNvSpPr>
          <p:nvPr/>
        </p:nvSpPr>
        <p:spPr bwMode="auto">
          <a:xfrm>
            <a:off x="5014913"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9409113"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9409113" y="2060575"/>
            <a:ext cx="0" cy="2159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H="1" flipV="1">
            <a:off x="8688388" y="2060576"/>
            <a:ext cx="0"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8904288"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8759826" y="3638551"/>
            <a:ext cx="59372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rwe</a:t>
            </a:r>
          </a:p>
        </p:txBody>
      </p:sp>
      <p:sp>
        <p:nvSpPr>
          <p:cNvPr id="112764" name="Line 124"/>
          <p:cNvSpPr>
            <a:spLocks noChangeShapeType="1"/>
          </p:cNvSpPr>
          <p:nvPr/>
        </p:nvSpPr>
        <p:spPr bwMode="auto">
          <a:xfrm>
            <a:off x="8688389" y="2781300"/>
            <a:ext cx="11525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a:off x="9840913" y="2781300"/>
            <a:ext cx="0" cy="29527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9336089" y="5734050"/>
            <a:ext cx="5048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8112126" y="3716339"/>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8472488" y="3716339"/>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9048751" y="29241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7391401" y="27082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7410452" y="324762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9229434"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6791500" y="567293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endParaRPr lang="en-US" altLang="ja-JP" sz="1200" b="1" dirty="0"/>
          </a:p>
        </p:txBody>
      </p:sp>
      <p:sp>
        <p:nvSpPr>
          <p:cNvPr id="112776" name="Text Box 136"/>
          <p:cNvSpPr txBox="1">
            <a:spLocks noChangeArrowheads="1"/>
          </p:cNvSpPr>
          <p:nvPr/>
        </p:nvSpPr>
        <p:spPr bwMode="auto">
          <a:xfrm>
            <a:off x="9334501" y="576183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8616951" y="436562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79" name="Text Box 139"/>
          <p:cNvSpPr txBox="1">
            <a:spLocks noChangeArrowheads="1"/>
          </p:cNvSpPr>
          <p:nvPr/>
        </p:nvSpPr>
        <p:spPr bwMode="auto">
          <a:xfrm>
            <a:off x="7569995" y="240268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12780" name="Text Box 140"/>
          <p:cNvSpPr txBox="1">
            <a:spLocks noChangeArrowheads="1"/>
          </p:cNvSpPr>
          <p:nvPr/>
        </p:nvSpPr>
        <p:spPr bwMode="auto">
          <a:xfrm>
            <a:off x="8219283" y="210978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6180363" y="2469895"/>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6888163"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6888163"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6672263"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6672263" y="1412876"/>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6672263" y="836614"/>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5951538"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5951539"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6004323"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5948364" y="1281929"/>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6383339"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2135189" y="537368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pc</a:t>
            </a:r>
          </a:p>
        </p:txBody>
      </p:sp>
      <p:sp>
        <p:nvSpPr>
          <p:cNvPr id="112802" name="Text Box 162"/>
          <p:cNvSpPr txBox="1">
            <a:spLocks noChangeArrowheads="1"/>
          </p:cNvSpPr>
          <p:nvPr/>
        </p:nvSpPr>
        <p:spPr bwMode="auto">
          <a:xfrm>
            <a:off x="3719514" y="443706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8381240" y="347662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7707313" y="348972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44" name="Line 99">
            <a:extLst>
              <a:ext uri="{FF2B5EF4-FFF2-40B4-BE49-F238E27FC236}">
                <a16:creationId xmlns:a16="http://schemas.microsoft.com/office/drawing/2014/main" id="{F9771F10-C683-4BB0-A2F6-2FD8AABDD6DF}"/>
              </a:ext>
            </a:extLst>
          </p:cNvPr>
          <p:cNvSpPr>
            <a:spLocks noChangeShapeType="1"/>
          </p:cNvSpPr>
          <p:nvPr/>
        </p:nvSpPr>
        <p:spPr bwMode="auto">
          <a:xfrm>
            <a:off x="3833813" y="3216275"/>
            <a:ext cx="956390" cy="6508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8" name="AutoShape 48">
            <a:extLst>
              <a:ext uri="{FF2B5EF4-FFF2-40B4-BE49-F238E27FC236}">
                <a16:creationId xmlns:a16="http://schemas.microsoft.com/office/drawing/2014/main" id="{55B44C58-0763-4853-AD1A-85100CC5A933}"/>
              </a:ext>
            </a:extLst>
          </p:cNvPr>
          <p:cNvSpPr>
            <a:spLocks noChangeArrowheads="1"/>
          </p:cNvSpPr>
          <p:nvPr/>
        </p:nvSpPr>
        <p:spPr bwMode="auto">
          <a:xfrm rot="10800000" flipV="1">
            <a:off x="2593130" y="2370138"/>
            <a:ext cx="720725" cy="222250"/>
          </a:xfrm>
          <a:custGeom>
            <a:avLst/>
            <a:gdLst>
              <a:gd name="T0" fmla="*/ 630634 w 21600"/>
              <a:gd name="T1" fmla="*/ 111125 h 21600"/>
              <a:gd name="T2" fmla="*/ 360362 w 21600"/>
              <a:gd name="T3" fmla="*/ 222250 h 21600"/>
              <a:gd name="T4" fmla="*/ 90091 w 21600"/>
              <a:gd name="T5" fmla="*/ 111125 h 21600"/>
              <a:gd name="T6" fmla="*/ 36036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3132402" y="473216"/>
            <a:ext cx="4112775" cy="22830"/>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3138605" y="496046"/>
            <a:ext cx="6563" cy="1861392"/>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 name="正方形/長方形 137">
            <a:extLst>
              <a:ext uri="{FF2B5EF4-FFF2-40B4-BE49-F238E27FC236}">
                <a16:creationId xmlns:a16="http://schemas.microsoft.com/office/drawing/2014/main" id="{6599E671-B85D-4863-9D72-2EAACD0568D0}"/>
              </a:ext>
            </a:extLst>
          </p:cNvPr>
          <p:cNvSpPr/>
          <p:nvPr/>
        </p:nvSpPr>
        <p:spPr>
          <a:xfrm>
            <a:off x="4214943" y="2218754"/>
            <a:ext cx="756259" cy="45176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&lt;&gt;=</a:t>
            </a:r>
            <a:r>
              <a:rPr lang="ja-JP" altLang="en-US" sz="1600" b="1" dirty="0">
                <a:solidFill>
                  <a:schemeClr val="tx1"/>
                </a:solidFill>
              </a:rPr>
              <a:t>？</a:t>
            </a:r>
          </a:p>
        </p:txBody>
      </p:sp>
      <p:cxnSp>
        <p:nvCxnSpPr>
          <p:cNvPr id="139" name="直線矢印コネクタ 138">
            <a:extLst>
              <a:ext uri="{FF2B5EF4-FFF2-40B4-BE49-F238E27FC236}">
                <a16:creationId xmlns:a16="http://schemas.microsoft.com/office/drawing/2014/main" id="{B9CE613A-5768-402E-B1A3-500EAFC1A468}"/>
              </a:ext>
            </a:extLst>
          </p:cNvPr>
          <p:cNvCxnSpPr>
            <a:cxnSpLocks/>
            <a:stCxn id="138" idx="1"/>
          </p:cNvCxnSpPr>
          <p:nvPr/>
        </p:nvCxnSpPr>
        <p:spPr>
          <a:xfrm flipH="1" flipV="1">
            <a:off x="3245880" y="2441368"/>
            <a:ext cx="969062" cy="32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直線矢印コネクタ 3">
            <a:extLst>
              <a:ext uri="{FF2B5EF4-FFF2-40B4-BE49-F238E27FC236}">
                <a16:creationId xmlns:a16="http://schemas.microsoft.com/office/drawing/2014/main" id="{839570E8-E0AB-442B-951A-7B7E6E60129A}"/>
              </a:ext>
            </a:extLst>
          </p:cNvPr>
          <p:cNvCxnSpPr>
            <a:cxnSpLocks/>
          </p:cNvCxnSpPr>
          <p:nvPr/>
        </p:nvCxnSpPr>
        <p:spPr>
          <a:xfrm flipH="1">
            <a:off x="4964060" y="2311655"/>
            <a:ext cx="3080599" cy="1258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A358F485-05F8-41B8-BF4D-3195616C1317}"/>
              </a:ext>
            </a:extLst>
          </p:cNvPr>
          <p:cNvCxnSpPr>
            <a:cxnSpLocks/>
            <a:stCxn id="112780" idx="2"/>
          </p:cNvCxnSpPr>
          <p:nvPr/>
        </p:nvCxnSpPr>
        <p:spPr>
          <a:xfrm flipH="1">
            <a:off x="4958501" y="2384424"/>
            <a:ext cx="3729094" cy="3056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A331930A-671C-4F13-A2F7-000E350E8917}"/>
              </a:ext>
            </a:extLst>
          </p:cNvPr>
          <p:cNvCxnSpPr/>
          <p:nvPr/>
        </p:nvCxnSpPr>
        <p:spPr>
          <a:xfrm>
            <a:off x="2735196" y="2141538"/>
            <a:ext cx="0" cy="2159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7511756" y="1852078"/>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7929855" y="1706565"/>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6" name="Line 3">
            <a:extLst>
              <a:ext uri="{FF2B5EF4-FFF2-40B4-BE49-F238E27FC236}">
                <a16:creationId xmlns:a16="http://schemas.microsoft.com/office/drawing/2014/main" id="{52A4CC50-7B20-422B-95C6-5D3AD974101E}"/>
              </a:ext>
            </a:extLst>
          </p:cNvPr>
          <p:cNvSpPr>
            <a:spLocks noChangeShapeType="1"/>
          </p:cNvSpPr>
          <p:nvPr/>
        </p:nvSpPr>
        <p:spPr bwMode="auto">
          <a:xfrm flipH="1" flipV="1">
            <a:off x="7643019" y="1992122"/>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57" name="直線矢印コネクタ 156">
            <a:extLst>
              <a:ext uri="{FF2B5EF4-FFF2-40B4-BE49-F238E27FC236}">
                <a16:creationId xmlns:a16="http://schemas.microsoft.com/office/drawing/2014/main" id="{4632BC9A-2AF9-4DA8-8F40-2AB11EE3EF0A}"/>
              </a:ext>
            </a:extLst>
          </p:cNvPr>
          <p:cNvCxnSpPr>
            <a:cxnSpLocks/>
          </p:cNvCxnSpPr>
          <p:nvPr/>
        </p:nvCxnSpPr>
        <p:spPr>
          <a:xfrm>
            <a:off x="2953713" y="2592388"/>
            <a:ext cx="1654" cy="47942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7199314" y="1629744"/>
            <a:ext cx="936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a:p>
            <a:r>
              <a:rPr lang="en-US" altLang="ja-JP" sz="1200" b="1" dirty="0" err="1"/>
              <a:t>sel</a:t>
            </a:r>
            <a:endParaRPr lang="en-US" altLang="ja-JP" sz="1200" b="1" dirty="0"/>
          </a:p>
        </p:txBody>
      </p:sp>
      <p:sp>
        <p:nvSpPr>
          <p:cNvPr id="140" name="Text Box 72">
            <a:extLst>
              <a:ext uri="{FF2B5EF4-FFF2-40B4-BE49-F238E27FC236}">
                <a16:creationId xmlns:a16="http://schemas.microsoft.com/office/drawing/2014/main" id="{4123907B-5A8A-4DE4-9CE4-38D2E5E7F058}"/>
              </a:ext>
            </a:extLst>
          </p:cNvPr>
          <p:cNvSpPr txBox="1">
            <a:spLocks noChangeArrowheads="1"/>
          </p:cNvSpPr>
          <p:nvPr/>
        </p:nvSpPr>
        <p:spPr bwMode="auto">
          <a:xfrm>
            <a:off x="6564939" y="854084"/>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41" name="Text Box 72">
            <a:extLst>
              <a:ext uri="{FF2B5EF4-FFF2-40B4-BE49-F238E27FC236}">
                <a16:creationId xmlns:a16="http://schemas.microsoft.com/office/drawing/2014/main" id="{6E4A58B1-0D90-4760-8DD4-44A5C9D5EFD6}"/>
              </a:ext>
            </a:extLst>
          </p:cNvPr>
          <p:cNvSpPr txBox="1">
            <a:spLocks noChangeArrowheads="1"/>
          </p:cNvSpPr>
          <p:nvPr/>
        </p:nvSpPr>
        <p:spPr bwMode="auto">
          <a:xfrm>
            <a:off x="6578013" y="118506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46" name="直線矢印コネクタ 145">
            <a:extLst>
              <a:ext uri="{FF2B5EF4-FFF2-40B4-BE49-F238E27FC236}">
                <a16:creationId xmlns:a16="http://schemas.microsoft.com/office/drawing/2014/main" id="{C2E55C6B-8631-440B-85E6-15A158A9457B}"/>
              </a:ext>
            </a:extLst>
          </p:cNvPr>
          <p:cNvCxnSpPr>
            <a:cxnSpLocks/>
            <a:endCxn id="141" idx="2"/>
          </p:cNvCxnSpPr>
          <p:nvPr/>
        </p:nvCxnSpPr>
        <p:spPr>
          <a:xfrm flipH="1" flipV="1">
            <a:off x="6736872" y="1554401"/>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7" name="Text Box 155">
            <a:extLst>
              <a:ext uri="{FF2B5EF4-FFF2-40B4-BE49-F238E27FC236}">
                <a16:creationId xmlns:a16="http://schemas.microsoft.com/office/drawing/2014/main" id="{3A1B0B4F-939A-466B-A9EE-08E28D10844B}"/>
              </a:ext>
            </a:extLst>
          </p:cNvPr>
          <p:cNvSpPr txBox="1">
            <a:spLocks noChangeArrowheads="1"/>
          </p:cNvSpPr>
          <p:nvPr/>
        </p:nvSpPr>
        <p:spPr bwMode="auto">
          <a:xfrm>
            <a:off x="6527801" y="2010274"/>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com</a:t>
            </a:r>
          </a:p>
        </p:txBody>
      </p:sp>
      <p:sp>
        <p:nvSpPr>
          <p:cNvPr id="148" name="Text Box 155">
            <a:extLst>
              <a:ext uri="{FF2B5EF4-FFF2-40B4-BE49-F238E27FC236}">
                <a16:creationId xmlns:a16="http://schemas.microsoft.com/office/drawing/2014/main" id="{A2AD8FA4-C505-4D1C-B04D-C4071FEFF204}"/>
              </a:ext>
            </a:extLst>
          </p:cNvPr>
          <p:cNvSpPr txBox="1">
            <a:spLocks noChangeArrowheads="1"/>
          </p:cNvSpPr>
          <p:nvPr/>
        </p:nvSpPr>
        <p:spPr bwMode="auto">
          <a:xfrm>
            <a:off x="9821136" y="1853491"/>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srcbsel</a:t>
            </a:r>
            <a:endParaRPr lang="en-US" altLang="ja-JP" sz="1200" b="1" dirty="0"/>
          </a:p>
        </p:txBody>
      </p:sp>
      <p:sp>
        <p:nvSpPr>
          <p:cNvPr id="149" name="Line 107">
            <a:extLst>
              <a:ext uri="{FF2B5EF4-FFF2-40B4-BE49-F238E27FC236}">
                <a16:creationId xmlns:a16="http://schemas.microsoft.com/office/drawing/2014/main" id="{B9A8DDC3-D2B1-40A9-8501-1A811E21A7D4}"/>
              </a:ext>
            </a:extLst>
          </p:cNvPr>
          <p:cNvSpPr>
            <a:spLocks noChangeShapeType="1"/>
          </p:cNvSpPr>
          <p:nvPr/>
        </p:nvSpPr>
        <p:spPr bwMode="auto">
          <a:xfrm flipH="1">
            <a:off x="9589294" y="195262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 name="Text Box 72">
            <a:extLst>
              <a:ext uri="{FF2B5EF4-FFF2-40B4-BE49-F238E27FC236}">
                <a16:creationId xmlns:a16="http://schemas.microsoft.com/office/drawing/2014/main" id="{EBB2E924-B7F6-4314-8F7C-1948F3AFC100}"/>
              </a:ext>
            </a:extLst>
          </p:cNvPr>
          <p:cNvSpPr txBox="1">
            <a:spLocks noChangeArrowheads="1"/>
          </p:cNvSpPr>
          <p:nvPr/>
        </p:nvSpPr>
        <p:spPr bwMode="auto">
          <a:xfrm>
            <a:off x="9132888" y="1799076"/>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51" name="Text Box 72">
            <a:extLst>
              <a:ext uri="{FF2B5EF4-FFF2-40B4-BE49-F238E27FC236}">
                <a16:creationId xmlns:a16="http://schemas.microsoft.com/office/drawing/2014/main" id="{29DFA907-8D0B-43AA-93C9-3612B08FCB08}"/>
              </a:ext>
            </a:extLst>
          </p:cNvPr>
          <p:cNvSpPr txBox="1">
            <a:spLocks noChangeArrowheads="1"/>
          </p:cNvSpPr>
          <p:nvPr/>
        </p:nvSpPr>
        <p:spPr bwMode="auto">
          <a:xfrm>
            <a:off x="8542651" y="1793915"/>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52" name="Line 107">
            <a:extLst>
              <a:ext uri="{FF2B5EF4-FFF2-40B4-BE49-F238E27FC236}">
                <a16:creationId xmlns:a16="http://schemas.microsoft.com/office/drawing/2014/main" id="{FAFB61B9-08CE-4C2E-B90C-30F55F3BBE56}"/>
              </a:ext>
            </a:extLst>
          </p:cNvPr>
          <p:cNvSpPr>
            <a:spLocks noChangeShapeType="1"/>
          </p:cNvSpPr>
          <p:nvPr/>
        </p:nvSpPr>
        <p:spPr bwMode="auto">
          <a:xfrm flipH="1">
            <a:off x="7635875" y="3847610"/>
            <a:ext cx="503238"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 name="Text Box 155">
            <a:extLst>
              <a:ext uri="{FF2B5EF4-FFF2-40B4-BE49-F238E27FC236}">
                <a16:creationId xmlns:a16="http://schemas.microsoft.com/office/drawing/2014/main" id="{B960514C-4C1B-49C3-9BCA-BF23B3C072A8}"/>
              </a:ext>
            </a:extLst>
          </p:cNvPr>
          <p:cNvSpPr txBox="1">
            <a:spLocks noChangeArrowheads="1"/>
          </p:cNvSpPr>
          <p:nvPr/>
        </p:nvSpPr>
        <p:spPr bwMode="auto">
          <a:xfrm>
            <a:off x="7210425" y="3823109"/>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resultsel</a:t>
            </a:r>
            <a:endParaRPr lang="en-US" altLang="ja-JP" sz="1200" b="1" dirty="0"/>
          </a:p>
        </p:txBody>
      </p:sp>
      <p:cxnSp>
        <p:nvCxnSpPr>
          <p:cNvPr id="3" name="直線矢印コネクタ 2">
            <a:extLst>
              <a:ext uri="{FF2B5EF4-FFF2-40B4-BE49-F238E27FC236}">
                <a16:creationId xmlns:a16="http://schemas.microsoft.com/office/drawing/2014/main" id="{2BEC1FC0-C781-4BE4-AF2A-C8B58B10B7CE}"/>
              </a:ext>
            </a:extLst>
          </p:cNvPr>
          <p:cNvCxnSpPr/>
          <p:nvPr/>
        </p:nvCxnSpPr>
        <p:spPr>
          <a:xfrm flipH="1">
            <a:off x="5014914" y="2592388"/>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8" name="Text Box 142">
            <a:extLst>
              <a:ext uri="{FF2B5EF4-FFF2-40B4-BE49-F238E27FC236}">
                <a16:creationId xmlns:a16="http://schemas.microsoft.com/office/drawing/2014/main" id="{0E1636DB-5D05-4589-90C1-1D1619AC86AF}"/>
              </a:ext>
            </a:extLst>
          </p:cNvPr>
          <p:cNvSpPr txBox="1">
            <a:spLocks noChangeArrowheads="1"/>
          </p:cNvSpPr>
          <p:nvPr/>
        </p:nvSpPr>
        <p:spPr bwMode="auto">
          <a:xfrm>
            <a:off x="5418336" y="247100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sp>
        <p:nvSpPr>
          <p:cNvPr id="159" name="Text Box 72">
            <a:extLst>
              <a:ext uri="{FF2B5EF4-FFF2-40B4-BE49-F238E27FC236}">
                <a16:creationId xmlns:a16="http://schemas.microsoft.com/office/drawing/2014/main" id="{972DDB43-4AA4-4043-BF11-CE70F4EFF357}"/>
              </a:ext>
            </a:extLst>
          </p:cNvPr>
          <p:cNvSpPr txBox="1">
            <a:spLocks noChangeArrowheads="1"/>
          </p:cNvSpPr>
          <p:nvPr/>
        </p:nvSpPr>
        <p:spPr bwMode="auto">
          <a:xfrm>
            <a:off x="7616949" y="1720094"/>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61" name="Text Box 72">
            <a:extLst>
              <a:ext uri="{FF2B5EF4-FFF2-40B4-BE49-F238E27FC236}">
                <a16:creationId xmlns:a16="http://schemas.microsoft.com/office/drawing/2014/main" id="{B5FA246F-43F9-4D82-833A-9C55CF33B764}"/>
              </a:ext>
            </a:extLst>
          </p:cNvPr>
          <p:cNvSpPr txBox="1">
            <a:spLocks noChangeArrowheads="1"/>
          </p:cNvSpPr>
          <p:nvPr/>
        </p:nvSpPr>
        <p:spPr bwMode="auto">
          <a:xfrm>
            <a:off x="7945438" y="1750911"/>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62" name="直線矢印コネクタ 161">
            <a:extLst>
              <a:ext uri="{FF2B5EF4-FFF2-40B4-BE49-F238E27FC236}">
                <a16:creationId xmlns:a16="http://schemas.microsoft.com/office/drawing/2014/main" id="{8471BB5C-A1E3-4BD2-A72A-DC9268FC52A7}"/>
              </a:ext>
            </a:extLst>
          </p:cNvPr>
          <p:cNvCxnSpPr/>
          <p:nvPr/>
        </p:nvCxnSpPr>
        <p:spPr>
          <a:xfrm flipH="1">
            <a:off x="9635892" y="2406594"/>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3" name="Text Box 142">
            <a:extLst>
              <a:ext uri="{FF2B5EF4-FFF2-40B4-BE49-F238E27FC236}">
                <a16:creationId xmlns:a16="http://schemas.microsoft.com/office/drawing/2014/main" id="{D114D1AA-FB61-4ECB-BED1-334774C825FB}"/>
              </a:ext>
            </a:extLst>
          </p:cNvPr>
          <p:cNvSpPr txBox="1">
            <a:spLocks noChangeArrowheads="1"/>
          </p:cNvSpPr>
          <p:nvPr/>
        </p:nvSpPr>
        <p:spPr bwMode="auto">
          <a:xfrm>
            <a:off x="10039314" y="228520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cxnSp>
        <p:nvCxnSpPr>
          <p:cNvPr id="7" name="直線矢印コネクタ 6">
            <a:extLst>
              <a:ext uri="{FF2B5EF4-FFF2-40B4-BE49-F238E27FC236}">
                <a16:creationId xmlns:a16="http://schemas.microsoft.com/office/drawing/2014/main" id="{ED765B08-8470-4DE1-952F-7CE37C743C92}"/>
              </a:ext>
            </a:extLst>
          </p:cNvPr>
          <p:cNvCxnSpPr/>
          <p:nvPr/>
        </p:nvCxnSpPr>
        <p:spPr>
          <a:xfrm>
            <a:off x="2495550" y="3429001"/>
            <a:ext cx="0" cy="194151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a:extLst>
              <a:ext uri="{FF2B5EF4-FFF2-40B4-BE49-F238E27FC236}">
                <a16:creationId xmlns:a16="http://schemas.microsoft.com/office/drawing/2014/main" id="{D06B479E-D0AA-433A-BA96-3544063DB6FD}"/>
              </a:ext>
            </a:extLst>
          </p:cNvPr>
          <p:cNvCxnSpPr/>
          <p:nvPr/>
        </p:nvCxnSpPr>
        <p:spPr>
          <a:xfrm flipV="1">
            <a:off x="3051176" y="4830763"/>
            <a:ext cx="741363" cy="53975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C93AB940-837B-407A-9742-797AB448D9FB}"/>
              </a:ext>
            </a:extLst>
          </p:cNvPr>
          <p:cNvCxnSpPr>
            <a:cxnSpLocks/>
          </p:cNvCxnSpPr>
          <p:nvPr/>
        </p:nvCxnSpPr>
        <p:spPr>
          <a:xfrm flipH="1" flipV="1">
            <a:off x="8039101" y="2218755"/>
            <a:ext cx="163514" cy="846709"/>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9DB38DC6-0DB9-4453-986B-C73828C4DA0A}"/>
              </a:ext>
            </a:extLst>
          </p:cNvPr>
          <p:cNvCxnSpPr/>
          <p:nvPr/>
        </p:nvCxnSpPr>
        <p:spPr>
          <a:xfrm flipV="1">
            <a:off x="7707312" y="4808934"/>
            <a:ext cx="895048" cy="742156"/>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4" name="Line 74">
            <a:extLst>
              <a:ext uri="{FF2B5EF4-FFF2-40B4-BE49-F238E27FC236}">
                <a16:creationId xmlns:a16="http://schemas.microsoft.com/office/drawing/2014/main" id="{01285930-7BB4-4C50-9051-065E8C9AE460}"/>
              </a:ext>
            </a:extLst>
          </p:cNvPr>
          <p:cNvSpPr>
            <a:spLocks noChangeShapeType="1"/>
          </p:cNvSpPr>
          <p:nvPr/>
        </p:nvSpPr>
        <p:spPr bwMode="auto">
          <a:xfrm>
            <a:off x="2262375" y="1858963"/>
            <a:ext cx="479021"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extLst>
      <p:ext uri="{BB962C8B-B14F-4D97-AF65-F5344CB8AC3E}">
        <p14:creationId xmlns:p14="http://schemas.microsoft.com/office/powerpoint/2010/main" val="29424020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a:lstStyle/>
          <a:p>
            <a:r>
              <a:rPr lang="ja-JP" altLang="en-US"/>
              <a:t>遅延の例</a:t>
            </a:r>
          </a:p>
        </p:txBody>
      </p:sp>
      <p:graphicFrame>
        <p:nvGraphicFramePr>
          <p:cNvPr id="215087" name="Group 47"/>
          <p:cNvGraphicFramePr>
            <a:graphicFrameLocks noGrp="1"/>
          </p:cNvGraphicFramePr>
          <p:nvPr>
            <p:ph idx="1"/>
          </p:nvPr>
        </p:nvGraphicFramePr>
        <p:xfrm>
          <a:off x="3009900" y="1808561"/>
          <a:ext cx="6172200" cy="3394477"/>
        </p:xfrm>
        <a:graphic>
          <a:graphicData uri="http://schemas.openxmlformats.org/drawingml/2006/table">
            <a:tbl>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tblGrid>
              <a:tr h="4238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1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遅延要因</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1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記号</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1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遅延（</a:t>
                      </a:r>
                      <a:r>
                        <a:rPr kumimoji="1" lang="en-US" altLang="ja-JP" sz="21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psec)</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25054">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レジスタ</a:t>
                      </a:r>
                      <a:r>
                        <a:rPr kumimoji="1" lang="en-US" altLang="ja-JP" sz="12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clk→Q</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1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tpcq</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1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30</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38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レジスタセットアップ</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1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tsetup</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1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20</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5054">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マルチプレクサ</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1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tmux</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1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25</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238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ALU</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1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tALU</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1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200</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238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メモリ読み出し</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1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tmem</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1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250</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25054">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レジスタファイル読み出し</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1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tRFread</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1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150</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238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レジスタファイルセットアップ</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1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tRFsetup</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1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20</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215088" name="Text Box 48"/>
          <p:cNvSpPr txBox="1">
            <a:spLocks noChangeArrowheads="1"/>
          </p:cNvSpPr>
          <p:nvPr/>
        </p:nvSpPr>
        <p:spPr bwMode="auto">
          <a:xfrm>
            <a:off x="2783633" y="5445225"/>
            <a:ext cx="656942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この数値を使うと</a:t>
            </a:r>
            <a:r>
              <a:rPr lang="en-US" altLang="ja-JP" dirty="0"/>
              <a:t>30+2(250)+150+25+200+25+20=950psec</a:t>
            </a:r>
          </a:p>
          <a:p>
            <a:r>
              <a:rPr lang="en-US" altLang="ja-JP" dirty="0"/>
              <a:t>1.05GHz</a:t>
            </a:r>
            <a:r>
              <a:rPr lang="ja-JP" altLang="en-US" dirty="0"/>
              <a:t>となる。</a:t>
            </a:r>
            <a:endParaRPr lang="en-US" altLang="ja-JP" dirty="0"/>
          </a:p>
        </p:txBody>
      </p:sp>
    </p:spTree>
    <p:extLst>
      <p:ext uri="{BB962C8B-B14F-4D97-AF65-F5344CB8AC3E}">
        <p14:creationId xmlns:p14="http://schemas.microsoft.com/office/powerpoint/2010/main" val="99053762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正方形/長方形 168">
            <a:extLst>
              <a:ext uri="{FF2B5EF4-FFF2-40B4-BE49-F238E27FC236}">
                <a16:creationId xmlns:a16="http://schemas.microsoft.com/office/drawing/2014/main" id="{6512D155-BBF3-461A-9ADC-5B8349CC2C32}"/>
              </a:ext>
            </a:extLst>
          </p:cNvPr>
          <p:cNvSpPr/>
          <p:nvPr/>
        </p:nvSpPr>
        <p:spPr>
          <a:xfrm>
            <a:off x="8588968" y="290109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16" name="Line 76"/>
          <p:cNvSpPr>
            <a:spLocks noChangeShapeType="1"/>
          </p:cNvSpPr>
          <p:nvPr/>
        </p:nvSpPr>
        <p:spPr bwMode="auto">
          <a:xfrm flipV="1">
            <a:off x="1577604" y="2561292"/>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2" name="Line 2"/>
          <p:cNvSpPr>
            <a:spLocks noChangeShapeType="1"/>
          </p:cNvSpPr>
          <p:nvPr/>
        </p:nvSpPr>
        <p:spPr bwMode="auto">
          <a:xfrm flipH="1" flipV="1">
            <a:off x="8065737" y="2060571"/>
            <a:ext cx="0" cy="8473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112643" name="Line 3"/>
          <p:cNvSpPr>
            <a:spLocks noChangeShapeType="1"/>
          </p:cNvSpPr>
          <p:nvPr/>
        </p:nvSpPr>
        <p:spPr bwMode="auto">
          <a:xfrm flipH="1" flipV="1">
            <a:off x="8902701" y="1700213"/>
            <a:ext cx="1588" cy="141287"/>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8470901" y="476250"/>
            <a:ext cx="0" cy="503238"/>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7246939" y="476250"/>
            <a:ext cx="1223962"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7233854" y="476250"/>
            <a:ext cx="14671" cy="411588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7246939" y="4584065"/>
            <a:ext cx="1008062"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8255001" y="4368165"/>
            <a:ext cx="0" cy="2159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8300086" y="51571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8300086" y="53730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8300086" y="55889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8300086" y="62499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8300086" y="58166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9464359" y="648589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7967664"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8759826"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7680326"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8328026" y="981075"/>
            <a:ext cx="3433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7970839"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8711249" y="5837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8550911" y="6500970"/>
            <a:ext cx="0" cy="373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8514399" y="63214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8587424" y="63214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flipH="1">
            <a:off x="9503914" y="6500970"/>
            <a:ext cx="709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b="1" dirty="0"/>
              <a:t>we</a:t>
            </a:r>
          </a:p>
        </p:txBody>
      </p:sp>
      <p:sp>
        <p:nvSpPr>
          <p:cNvPr id="112675" name="Text Box 35"/>
          <p:cNvSpPr txBox="1">
            <a:spLocks noChangeArrowheads="1"/>
          </p:cNvSpPr>
          <p:nvPr/>
        </p:nvSpPr>
        <p:spPr bwMode="auto">
          <a:xfrm>
            <a:off x="8810626"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grpSp>
        <p:nvGrpSpPr>
          <p:cNvPr id="112678" name="Group 38"/>
          <p:cNvGrpSpPr>
            <a:grpSpLocks/>
          </p:cNvGrpSpPr>
          <p:nvPr/>
        </p:nvGrpSpPr>
        <p:grpSpPr bwMode="auto">
          <a:xfrm>
            <a:off x="7894639" y="328707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8039101" y="415067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8399464" y="3941128"/>
            <a:ext cx="1587" cy="20955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8615364" y="4368165"/>
            <a:ext cx="0" cy="790575"/>
          </a:xfrm>
          <a:prstGeom prst="line">
            <a:avLst/>
          </a:prstGeom>
          <a:noFill/>
          <a:ln w="28575">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a:off x="7225422" y="5345208"/>
            <a:ext cx="8811" cy="468215"/>
          </a:xfrm>
          <a:prstGeom prst="line">
            <a:avLst/>
          </a:prstGeom>
          <a:noFill/>
          <a:ln w="2857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8039101"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0" name="Line 60"/>
          <p:cNvSpPr>
            <a:spLocks noChangeShapeType="1"/>
          </p:cNvSpPr>
          <p:nvPr/>
        </p:nvSpPr>
        <p:spPr bwMode="auto">
          <a:xfrm>
            <a:off x="2737653" y="6169956"/>
            <a:ext cx="4988291" cy="968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2" name="Rectangle 62"/>
          <p:cNvSpPr>
            <a:spLocks noChangeArrowheads="1"/>
          </p:cNvSpPr>
          <p:nvPr/>
        </p:nvSpPr>
        <p:spPr bwMode="auto">
          <a:xfrm>
            <a:off x="2249117" y="2351742"/>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2249117" y="2496204"/>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2249117" y="2567642"/>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2465017" y="2345392"/>
            <a:ext cx="51007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flipH="1">
            <a:off x="2755900" y="2708275"/>
            <a:ext cx="14875" cy="3446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9" name="Line 79"/>
          <p:cNvSpPr>
            <a:spLocks noChangeShapeType="1"/>
          </p:cNvSpPr>
          <p:nvPr/>
        </p:nvSpPr>
        <p:spPr bwMode="auto">
          <a:xfrm flipV="1">
            <a:off x="4303713" y="4007802"/>
            <a:ext cx="1" cy="1066801"/>
          </a:xfrm>
          <a:prstGeom prst="line">
            <a:avLst/>
          </a:prstGeom>
          <a:noFill/>
          <a:ln w="2857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10166059" y="6496606"/>
            <a:ext cx="13388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共用メモリ</a:t>
            </a:r>
          </a:p>
        </p:txBody>
      </p:sp>
      <p:sp>
        <p:nvSpPr>
          <p:cNvPr id="112740" name="Line 100"/>
          <p:cNvSpPr>
            <a:spLocks noChangeShapeType="1"/>
          </p:cNvSpPr>
          <p:nvPr/>
        </p:nvSpPr>
        <p:spPr bwMode="auto">
          <a:xfrm>
            <a:off x="4842867" y="3374390"/>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a:off x="7245177" y="5804853"/>
            <a:ext cx="448966" cy="0"/>
          </a:xfrm>
          <a:prstGeom prst="line">
            <a:avLst/>
          </a:prstGeom>
          <a:noFill/>
          <a:ln w="28575">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4737235" y="3749836"/>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4940920" y="465550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9551989" y="335851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9048751" y="335851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8328026"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8832851" y="2304365"/>
            <a:ext cx="790574" cy="2062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dirty="0" err="1"/>
              <a:t>ext</a:t>
            </a:r>
            <a:endParaRPr lang="en-US" altLang="ja-JP" dirty="0"/>
          </a:p>
        </p:txBody>
      </p:sp>
      <p:sp>
        <p:nvSpPr>
          <p:cNvPr id="112752" name="Line 112"/>
          <p:cNvSpPr>
            <a:spLocks noChangeShapeType="1"/>
          </p:cNvSpPr>
          <p:nvPr/>
        </p:nvSpPr>
        <p:spPr bwMode="auto">
          <a:xfrm>
            <a:off x="5014914"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9409114"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9409114" y="2060575"/>
            <a:ext cx="0" cy="22840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V="1">
            <a:off x="8696512" y="2060571"/>
            <a:ext cx="1" cy="828771"/>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8904289"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8759826" y="4072890"/>
            <a:ext cx="5937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400" b="1"/>
              <a:t>rwe</a:t>
            </a:r>
          </a:p>
        </p:txBody>
      </p:sp>
      <p:sp>
        <p:nvSpPr>
          <p:cNvPr id="112764" name="Line 124"/>
          <p:cNvSpPr>
            <a:spLocks noChangeShapeType="1"/>
          </p:cNvSpPr>
          <p:nvPr/>
        </p:nvSpPr>
        <p:spPr bwMode="auto">
          <a:xfrm flipV="1">
            <a:off x="8688389" y="2779712"/>
            <a:ext cx="2102836" cy="15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flipH="1">
            <a:off x="10797575" y="2805272"/>
            <a:ext cx="3175" cy="3181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10100311" y="5971382"/>
            <a:ext cx="675640" cy="1365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8112126" y="415067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8472489" y="415067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9025005" y="351245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7420141" y="3089969"/>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7410053" y="375142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9229434"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6421439" y="432143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r>
              <a:rPr lang="en-US" altLang="ja-JP" sz="1200" b="1" dirty="0"/>
              <a:t>_</a:t>
            </a:r>
          </a:p>
        </p:txBody>
      </p:sp>
      <p:sp>
        <p:nvSpPr>
          <p:cNvPr id="112776" name="Text Box 136"/>
          <p:cNvSpPr txBox="1">
            <a:spLocks noChangeArrowheads="1"/>
          </p:cNvSpPr>
          <p:nvPr/>
        </p:nvSpPr>
        <p:spPr bwMode="auto">
          <a:xfrm>
            <a:off x="10384154" y="608330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8616951" y="479996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80" name="Text Box 140"/>
          <p:cNvSpPr txBox="1">
            <a:spLocks noChangeArrowheads="1"/>
          </p:cNvSpPr>
          <p:nvPr/>
        </p:nvSpPr>
        <p:spPr bwMode="auto">
          <a:xfrm>
            <a:off x="8590624" y="284423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6124575" y="248170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6888164"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6888164"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6672264"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6672264"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6672264"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5951539"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5951539"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6004323"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5948364"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6383339"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7857213" y="561436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adr</a:t>
            </a:r>
            <a:endParaRPr lang="en-US" altLang="ja-JP" sz="1200" b="1" dirty="0"/>
          </a:p>
        </p:txBody>
      </p:sp>
      <p:sp>
        <p:nvSpPr>
          <p:cNvPr id="112802" name="Text Box 162"/>
          <p:cNvSpPr txBox="1">
            <a:spLocks noChangeArrowheads="1"/>
          </p:cNvSpPr>
          <p:nvPr/>
        </p:nvSpPr>
        <p:spPr bwMode="auto">
          <a:xfrm>
            <a:off x="3719514"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8362157" y="393319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7707313" y="392406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2737653" y="473216"/>
            <a:ext cx="4507524" cy="21591"/>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2760055" y="518272"/>
            <a:ext cx="6563" cy="1861392"/>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 name="正方形/長方形 137">
            <a:extLst>
              <a:ext uri="{FF2B5EF4-FFF2-40B4-BE49-F238E27FC236}">
                <a16:creationId xmlns:a16="http://schemas.microsoft.com/office/drawing/2014/main" id="{6599E671-B85D-4863-9D72-2EAACD0568D0}"/>
              </a:ext>
            </a:extLst>
          </p:cNvPr>
          <p:cNvSpPr/>
          <p:nvPr/>
        </p:nvSpPr>
        <p:spPr>
          <a:xfrm>
            <a:off x="4081461" y="2205825"/>
            <a:ext cx="889053" cy="36417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&lt;&gt;=</a:t>
            </a:r>
            <a:r>
              <a:rPr lang="ja-JP" altLang="en-US" sz="1600" b="1" dirty="0">
                <a:solidFill>
                  <a:schemeClr val="tx1"/>
                </a:solidFill>
              </a:rPr>
              <a:t>？</a:t>
            </a:r>
          </a:p>
        </p:txBody>
      </p:sp>
      <p:cxnSp>
        <p:nvCxnSpPr>
          <p:cNvPr id="139" name="直線矢印コネクタ 138">
            <a:extLst>
              <a:ext uri="{FF2B5EF4-FFF2-40B4-BE49-F238E27FC236}">
                <a16:creationId xmlns:a16="http://schemas.microsoft.com/office/drawing/2014/main" id="{B9CE613A-5768-402E-B1A3-500EAFC1A468}"/>
              </a:ext>
            </a:extLst>
          </p:cNvPr>
          <p:cNvCxnSpPr>
            <a:cxnSpLocks/>
          </p:cNvCxnSpPr>
          <p:nvPr/>
        </p:nvCxnSpPr>
        <p:spPr>
          <a:xfrm flipH="1">
            <a:off x="3245193" y="2428439"/>
            <a:ext cx="81863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直線矢印コネクタ 3">
            <a:extLst>
              <a:ext uri="{FF2B5EF4-FFF2-40B4-BE49-F238E27FC236}">
                <a16:creationId xmlns:a16="http://schemas.microsoft.com/office/drawing/2014/main" id="{839570E8-E0AB-442B-951A-7B7E6E60129A}"/>
              </a:ext>
            </a:extLst>
          </p:cNvPr>
          <p:cNvCxnSpPr>
            <a:cxnSpLocks/>
          </p:cNvCxnSpPr>
          <p:nvPr/>
        </p:nvCxnSpPr>
        <p:spPr>
          <a:xfrm flipH="1">
            <a:off x="4964061" y="2308843"/>
            <a:ext cx="3089209" cy="1539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A358F485-05F8-41B8-BF4D-3195616C1317}"/>
              </a:ext>
            </a:extLst>
          </p:cNvPr>
          <p:cNvCxnSpPr>
            <a:cxnSpLocks/>
          </p:cNvCxnSpPr>
          <p:nvPr/>
        </p:nvCxnSpPr>
        <p:spPr>
          <a:xfrm flipH="1">
            <a:off x="4974396" y="2218289"/>
            <a:ext cx="3729094" cy="3056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7454606"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7929856" y="1706564"/>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7199314" y="1629743"/>
            <a:ext cx="936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a:p>
            <a:r>
              <a:rPr lang="en-US" altLang="ja-JP" sz="1200" b="1" dirty="0" err="1"/>
              <a:t>sel</a:t>
            </a:r>
            <a:endParaRPr lang="en-US" altLang="ja-JP" sz="1200" b="1" dirty="0"/>
          </a:p>
        </p:txBody>
      </p:sp>
      <p:sp>
        <p:nvSpPr>
          <p:cNvPr id="140" name="Text Box 72">
            <a:extLst>
              <a:ext uri="{FF2B5EF4-FFF2-40B4-BE49-F238E27FC236}">
                <a16:creationId xmlns:a16="http://schemas.microsoft.com/office/drawing/2014/main" id="{4123907B-5A8A-4DE4-9CE4-38D2E5E7F058}"/>
              </a:ext>
            </a:extLst>
          </p:cNvPr>
          <p:cNvSpPr txBox="1">
            <a:spLocks noChangeArrowheads="1"/>
          </p:cNvSpPr>
          <p:nvPr/>
        </p:nvSpPr>
        <p:spPr bwMode="auto">
          <a:xfrm>
            <a:off x="6564940" y="854084"/>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41" name="Text Box 72">
            <a:extLst>
              <a:ext uri="{FF2B5EF4-FFF2-40B4-BE49-F238E27FC236}">
                <a16:creationId xmlns:a16="http://schemas.microsoft.com/office/drawing/2014/main" id="{6E4A58B1-0D90-4760-8DD4-44A5C9D5EFD6}"/>
              </a:ext>
            </a:extLst>
          </p:cNvPr>
          <p:cNvSpPr txBox="1">
            <a:spLocks noChangeArrowheads="1"/>
          </p:cNvSpPr>
          <p:nvPr/>
        </p:nvSpPr>
        <p:spPr bwMode="auto">
          <a:xfrm>
            <a:off x="6578014" y="118506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46" name="直線矢印コネクタ 145">
            <a:extLst>
              <a:ext uri="{FF2B5EF4-FFF2-40B4-BE49-F238E27FC236}">
                <a16:creationId xmlns:a16="http://schemas.microsoft.com/office/drawing/2014/main" id="{C2E55C6B-8631-440B-85E6-15A158A9457B}"/>
              </a:ext>
            </a:extLst>
          </p:cNvPr>
          <p:cNvCxnSpPr>
            <a:cxnSpLocks/>
            <a:endCxn id="141" idx="2"/>
          </p:cNvCxnSpPr>
          <p:nvPr/>
        </p:nvCxnSpPr>
        <p:spPr>
          <a:xfrm flipH="1" flipV="1">
            <a:off x="6736872" y="1554401"/>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7" name="Text Box 155">
            <a:extLst>
              <a:ext uri="{FF2B5EF4-FFF2-40B4-BE49-F238E27FC236}">
                <a16:creationId xmlns:a16="http://schemas.microsoft.com/office/drawing/2014/main" id="{3A1B0B4F-939A-466B-A9EE-08E28D10844B}"/>
              </a:ext>
            </a:extLst>
          </p:cNvPr>
          <p:cNvSpPr txBox="1">
            <a:spLocks noChangeArrowheads="1"/>
          </p:cNvSpPr>
          <p:nvPr/>
        </p:nvSpPr>
        <p:spPr bwMode="auto">
          <a:xfrm>
            <a:off x="6641736" y="18450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com</a:t>
            </a:r>
          </a:p>
        </p:txBody>
      </p:sp>
      <p:sp>
        <p:nvSpPr>
          <p:cNvPr id="148" name="Text Box 155">
            <a:extLst>
              <a:ext uri="{FF2B5EF4-FFF2-40B4-BE49-F238E27FC236}">
                <a16:creationId xmlns:a16="http://schemas.microsoft.com/office/drawing/2014/main" id="{A2AD8FA4-C505-4D1C-B04D-C4071FEFF204}"/>
              </a:ext>
            </a:extLst>
          </p:cNvPr>
          <p:cNvSpPr txBox="1">
            <a:spLocks noChangeArrowheads="1"/>
          </p:cNvSpPr>
          <p:nvPr/>
        </p:nvSpPr>
        <p:spPr bwMode="auto">
          <a:xfrm>
            <a:off x="9821136" y="18534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srcbsel</a:t>
            </a:r>
            <a:endParaRPr lang="en-US" altLang="ja-JP" sz="1200" b="1" dirty="0"/>
          </a:p>
        </p:txBody>
      </p:sp>
      <p:sp>
        <p:nvSpPr>
          <p:cNvPr id="149" name="Line 107">
            <a:extLst>
              <a:ext uri="{FF2B5EF4-FFF2-40B4-BE49-F238E27FC236}">
                <a16:creationId xmlns:a16="http://schemas.microsoft.com/office/drawing/2014/main" id="{B9A8DDC3-D2B1-40A9-8501-1A811E21A7D4}"/>
              </a:ext>
            </a:extLst>
          </p:cNvPr>
          <p:cNvSpPr>
            <a:spLocks noChangeShapeType="1"/>
          </p:cNvSpPr>
          <p:nvPr/>
        </p:nvSpPr>
        <p:spPr bwMode="auto">
          <a:xfrm flipH="1">
            <a:off x="9589295" y="195262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 name="Text Box 72">
            <a:extLst>
              <a:ext uri="{FF2B5EF4-FFF2-40B4-BE49-F238E27FC236}">
                <a16:creationId xmlns:a16="http://schemas.microsoft.com/office/drawing/2014/main" id="{EBB2E924-B7F6-4314-8F7C-1948F3AFC100}"/>
              </a:ext>
            </a:extLst>
          </p:cNvPr>
          <p:cNvSpPr txBox="1">
            <a:spLocks noChangeArrowheads="1"/>
          </p:cNvSpPr>
          <p:nvPr/>
        </p:nvSpPr>
        <p:spPr bwMode="auto">
          <a:xfrm>
            <a:off x="9132889" y="1799076"/>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51" name="Text Box 72">
            <a:extLst>
              <a:ext uri="{FF2B5EF4-FFF2-40B4-BE49-F238E27FC236}">
                <a16:creationId xmlns:a16="http://schemas.microsoft.com/office/drawing/2014/main" id="{29DFA907-8D0B-43AA-93C9-3612B08FCB08}"/>
              </a:ext>
            </a:extLst>
          </p:cNvPr>
          <p:cNvSpPr txBox="1">
            <a:spLocks noChangeArrowheads="1"/>
          </p:cNvSpPr>
          <p:nvPr/>
        </p:nvSpPr>
        <p:spPr bwMode="auto">
          <a:xfrm>
            <a:off x="8542652" y="1793915"/>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52" name="Line 107">
            <a:extLst>
              <a:ext uri="{FF2B5EF4-FFF2-40B4-BE49-F238E27FC236}">
                <a16:creationId xmlns:a16="http://schemas.microsoft.com/office/drawing/2014/main" id="{FAFB61B9-08CE-4C2E-B90C-30F55F3BBE56}"/>
              </a:ext>
            </a:extLst>
          </p:cNvPr>
          <p:cNvSpPr>
            <a:spLocks noChangeShapeType="1"/>
          </p:cNvSpPr>
          <p:nvPr/>
        </p:nvSpPr>
        <p:spPr bwMode="auto">
          <a:xfrm flipH="1">
            <a:off x="7635876" y="4281950"/>
            <a:ext cx="503238"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 name="Text Box 155">
            <a:extLst>
              <a:ext uri="{FF2B5EF4-FFF2-40B4-BE49-F238E27FC236}">
                <a16:creationId xmlns:a16="http://schemas.microsoft.com/office/drawing/2014/main" id="{B960514C-4C1B-49C3-9BCA-BF23B3C072A8}"/>
              </a:ext>
            </a:extLst>
          </p:cNvPr>
          <p:cNvSpPr txBox="1">
            <a:spLocks noChangeArrowheads="1"/>
          </p:cNvSpPr>
          <p:nvPr/>
        </p:nvSpPr>
        <p:spPr bwMode="auto">
          <a:xfrm>
            <a:off x="7210425" y="425744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resultsel</a:t>
            </a:r>
            <a:endParaRPr lang="en-US" altLang="ja-JP" sz="1200" b="1" dirty="0"/>
          </a:p>
        </p:txBody>
      </p:sp>
      <p:cxnSp>
        <p:nvCxnSpPr>
          <p:cNvPr id="3" name="直線矢印コネクタ 2">
            <a:extLst>
              <a:ext uri="{FF2B5EF4-FFF2-40B4-BE49-F238E27FC236}">
                <a16:creationId xmlns:a16="http://schemas.microsoft.com/office/drawing/2014/main" id="{2BEC1FC0-C781-4BE4-AF2A-C8B58B10B7CE}"/>
              </a:ext>
            </a:extLst>
          </p:cNvPr>
          <p:cNvCxnSpPr/>
          <p:nvPr/>
        </p:nvCxnSpPr>
        <p:spPr>
          <a:xfrm flipH="1">
            <a:off x="4958502" y="2515342"/>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8" name="Text Box 142">
            <a:extLst>
              <a:ext uri="{FF2B5EF4-FFF2-40B4-BE49-F238E27FC236}">
                <a16:creationId xmlns:a16="http://schemas.microsoft.com/office/drawing/2014/main" id="{0E1636DB-5D05-4589-90C1-1D1619AC86AF}"/>
              </a:ext>
            </a:extLst>
          </p:cNvPr>
          <p:cNvSpPr txBox="1">
            <a:spLocks noChangeArrowheads="1"/>
          </p:cNvSpPr>
          <p:nvPr/>
        </p:nvSpPr>
        <p:spPr bwMode="auto">
          <a:xfrm>
            <a:off x="5397496" y="237966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sp>
        <p:nvSpPr>
          <p:cNvPr id="159" name="Text Box 72">
            <a:extLst>
              <a:ext uri="{FF2B5EF4-FFF2-40B4-BE49-F238E27FC236}">
                <a16:creationId xmlns:a16="http://schemas.microsoft.com/office/drawing/2014/main" id="{972DDB43-4AA4-4043-BF11-CE70F4EFF357}"/>
              </a:ext>
            </a:extLst>
          </p:cNvPr>
          <p:cNvSpPr txBox="1">
            <a:spLocks noChangeArrowheads="1"/>
          </p:cNvSpPr>
          <p:nvPr/>
        </p:nvSpPr>
        <p:spPr bwMode="auto">
          <a:xfrm>
            <a:off x="7536110" y="175696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61" name="Text Box 72">
            <a:extLst>
              <a:ext uri="{FF2B5EF4-FFF2-40B4-BE49-F238E27FC236}">
                <a16:creationId xmlns:a16="http://schemas.microsoft.com/office/drawing/2014/main" id="{B5FA246F-43F9-4D82-833A-9C55CF33B764}"/>
              </a:ext>
            </a:extLst>
          </p:cNvPr>
          <p:cNvSpPr txBox="1">
            <a:spLocks noChangeArrowheads="1"/>
          </p:cNvSpPr>
          <p:nvPr/>
        </p:nvSpPr>
        <p:spPr bwMode="auto">
          <a:xfrm>
            <a:off x="7900542" y="174881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62" name="直線矢印コネクタ 161">
            <a:extLst>
              <a:ext uri="{FF2B5EF4-FFF2-40B4-BE49-F238E27FC236}">
                <a16:creationId xmlns:a16="http://schemas.microsoft.com/office/drawing/2014/main" id="{8471BB5C-A1E3-4BD2-A72A-DC9268FC52A7}"/>
              </a:ext>
            </a:extLst>
          </p:cNvPr>
          <p:cNvCxnSpPr/>
          <p:nvPr/>
        </p:nvCxnSpPr>
        <p:spPr>
          <a:xfrm flipH="1">
            <a:off x="9635892" y="2406594"/>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3" name="Text Box 142">
            <a:extLst>
              <a:ext uri="{FF2B5EF4-FFF2-40B4-BE49-F238E27FC236}">
                <a16:creationId xmlns:a16="http://schemas.microsoft.com/office/drawing/2014/main" id="{D114D1AA-FB61-4ECB-BED1-334774C825FB}"/>
              </a:ext>
            </a:extLst>
          </p:cNvPr>
          <p:cNvSpPr txBox="1">
            <a:spLocks noChangeArrowheads="1"/>
          </p:cNvSpPr>
          <p:nvPr/>
        </p:nvSpPr>
        <p:spPr bwMode="auto">
          <a:xfrm>
            <a:off x="10136979" y="228441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sp>
        <p:nvSpPr>
          <p:cNvPr id="164" name="Line 9">
            <a:extLst>
              <a:ext uri="{FF2B5EF4-FFF2-40B4-BE49-F238E27FC236}">
                <a16:creationId xmlns:a16="http://schemas.microsoft.com/office/drawing/2014/main" id="{9E0A40EE-961B-4C76-AE16-0A41E9AB0AB1}"/>
              </a:ext>
            </a:extLst>
          </p:cNvPr>
          <p:cNvSpPr>
            <a:spLocks noChangeShapeType="1"/>
          </p:cNvSpPr>
          <p:nvPr/>
        </p:nvSpPr>
        <p:spPr bwMode="auto">
          <a:xfrm flipV="1">
            <a:off x="8087317" y="3071814"/>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5" name="Line 9">
            <a:extLst>
              <a:ext uri="{FF2B5EF4-FFF2-40B4-BE49-F238E27FC236}">
                <a16:creationId xmlns:a16="http://schemas.microsoft.com/office/drawing/2014/main" id="{4DD6B293-7CB8-4F36-950C-DECB731FB484}"/>
              </a:ext>
            </a:extLst>
          </p:cNvPr>
          <p:cNvSpPr>
            <a:spLocks noChangeShapeType="1"/>
          </p:cNvSpPr>
          <p:nvPr/>
        </p:nvSpPr>
        <p:spPr bwMode="auto">
          <a:xfrm flipV="1">
            <a:off x="8799109" y="3071813"/>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正方形/長方形 5">
            <a:extLst>
              <a:ext uri="{FF2B5EF4-FFF2-40B4-BE49-F238E27FC236}">
                <a16:creationId xmlns:a16="http://schemas.microsoft.com/office/drawing/2014/main" id="{C1BA7E58-D6F1-418D-82C3-3548B19EE015}"/>
              </a:ext>
            </a:extLst>
          </p:cNvPr>
          <p:cNvSpPr/>
          <p:nvPr/>
        </p:nvSpPr>
        <p:spPr>
          <a:xfrm>
            <a:off x="4750863" y="2654301"/>
            <a:ext cx="258989" cy="23613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66" name="直線矢印コネクタ 165">
            <a:extLst>
              <a:ext uri="{FF2B5EF4-FFF2-40B4-BE49-F238E27FC236}">
                <a16:creationId xmlns:a16="http://schemas.microsoft.com/office/drawing/2014/main" id="{D8CDB5D8-02C0-442D-9F95-3F684FD40707}"/>
              </a:ext>
            </a:extLst>
          </p:cNvPr>
          <p:cNvCxnSpPr>
            <a:cxnSpLocks/>
          </p:cNvCxnSpPr>
          <p:nvPr/>
        </p:nvCxnSpPr>
        <p:spPr>
          <a:xfrm flipH="1">
            <a:off x="4287052" y="5064567"/>
            <a:ext cx="4329955" cy="11675"/>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7" name="Line 60">
            <a:extLst>
              <a:ext uri="{FF2B5EF4-FFF2-40B4-BE49-F238E27FC236}">
                <a16:creationId xmlns:a16="http://schemas.microsoft.com/office/drawing/2014/main" id="{413D1EBA-9208-43BE-AB7B-CBBBA10D27CA}"/>
              </a:ext>
            </a:extLst>
          </p:cNvPr>
          <p:cNvSpPr>
            <a:spLocks noChangeShapeType="1"/>
          </p:cNvSpPr>
          <p:nvPr/>
        </p:nvSpPr>
        <p:spPr bwMode="auto">
          <a:xfrm flipV="1">
            <a:off x="4303713" y="4021296"/>
            <a:ext cx="44208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8" name="Text Box 132">
            <a:extLst>
              <a:ext uri="{FF2B5EF4-FFF2-40B4-BE49-F238E27FC236}">
                <a16:creationId xmlns:a16="http://schemas.microsoft.com/office/drawing/2014/main" id="{3436BDFC-FEBD-4260-BDB3-93275AD8FA0F}"/>
              </a:ext>
            </a:extLst>
          </p:cNvPr>
          <p:cNvSpPr txBox="1">
            <a:spLocks noChangeArrowheads="1"/>
          </p:cNvSpPr>
          <p:nvPr/>
        </p:nvSpPr>
        <p:spPr bwMode="auto">
          <a:xfrm>
            <a:off x="4688532" y="302100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IR</a:t>
            </a:r>
          </a:p>
        </p:txBody>
      </p:sp>
      <p:sp>
        <p:nvSpPr>
          <p:cNvPr id="8" name="正方形/長方形 7">
            <a:extLst>
              <a:ext uri="{FF2B5EF4-FFF2-40B4-BE49-F238E27FC236}">
                <a16:creationId xmlns:a16="http://schemas.microsoft.com/office/drawing/2014/main" id="{A88217AB-9CEB-459E-B790-6EA9E76CA45A}"/>
              </a:ext>
            </a:extLst>
          </p:cNvPr>
          <p:cNvSpPr/>
          <p:nvPr/>
        </p:nvSpPr>
        <p:spPr>
          <a:xfrm>
            <a:off x="7704935" y="2915700"/>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79" name="Text Box 139"/>
          <p:cNvSpPr txBox="1">
            <a:spLocks noChangeArrowheads="1"/>
          </p:cNvSpPr>
          <p:nvPr/>
        </p:nvSpPr>
        <p:spPr bwMode="auto">
          <a:xfrm>
            <a:off x="7764885" y="286624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71" name="正方形/長方形 170">
            <a:extLst>
              <a:ext uri="{FF2B5EF4-FFF2-40B4-BE49-F238E27FC236}">
                <a16:creationId xmlns:a16="http://schemas.microsoft.com/office/drawing/2014/main" id="{F6E59983-5D74-4222-AB9D-9DF0B668A66A}"/>
              </a:ext>
            </a:extLst>
          </p:cNvPr>
          <p:cNvSpPr/>
          <p:nvPr/>
        </p:nvSpPr>
        <p:spPr>
          <a:xfrm>
            <a:off x="6821469" y="520297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Text Box 142">
            <a:extLst>
              <a:ext uri="{FF2B5EF4-FFF2-40B4-BE49-F238E27FC236}">
                <a16:creationId xmlns:a16="http://schemas.microsoft.com/office/drawing/2014/main" id="{90069E21-E1EB-4EFA-9419-C4D891973514}"/>
              </a:ext>
            </a:extLst>
          </p:cNvPr>
          <p:cNvSpPr txBox="1">
            <a:spLocks noChangeArrowheads="1"/>
          </p:cNvSpPr>
          <p:nvPr/>
        </p:nvSpPr>
        <p:spPr bwMode="auto">
          <a:xfrm>
            <a:off x="6777996" y="5140878"/>
            <a:ext cx="9729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regalu</a:t>
            </a:r>
            <a:endParaRPr lang="en-US" altLang="ja-JP" sz="1200" b="1" dirty="0"/>
          </a:p>
        </p:txBody>
      </p:sp>
      <p:sp>
        <p:nvSpPr>
          <p:cNvPr id="173" name="Line 145">
            <a:extLst>
              <a:ext uri="{FF2B5EF4-FFF2-40B4-BE49-F238E27FC236}">
                <a16:creationId xmlns:a16="http://schemas.microsoft.com/office/drawing/2014/main" id="{C084670E-6DD5-41EA-AEBE-29004CECA91F}"/>
              </a:ext>
            </a:extLst>
          </p:cNvPr>
          <p:cNvSpPr>
            <a:spLocks noChangeShapeType="1"/>
          </p:cNvSpPr>
          <p:nvPr/>
        </p:nvSpPr>
        <p:spPr bwMode="auto">
          <a:xfrm>
            <a:off x="7928769" y="574135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 name="Line 146">
            <a:extLst>
              <a:ext uri="{FF2B5EF4-FFF2-40B4-BE49-F238E27FC236}">
                <a16:creationId xmlns:a16="http://schemas.microsoft.com/office/drawing/2014/main" id="{B9F7236C-0EBB-45FF-9958-99F4D64DBECA}"/>
              </a:ext>
            </a:extLst>
          </p:cNvPr>
          <p:cNvSpPr>
            <a:spLocks noChangeShapeType="1"/>
          </p:cNvSpPr>
          <p:nvPr/>
        </p:nvSpPr>
        <p:spPr bwMode="auto">
          <a:xfrm flipH="1" flipV="1">
            <a:off x="7712869" y="5596891"/>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 name="Line 147">
            <a:extLst>
              <a:ext uri="{FF2B5EF4-FFF2-40B4-BE49-F238E27FC236}">
                <a16:creationId xmlns:a16="http://schemas.microsoft.com/office/drawing/2014/main" id="{FD324263-F0A2-4E9B-BCE6-58C77CA21646}"/>
              </a:ext>
            </a:extLst>
          </p:cNvPr>
          <p:cNvSpPr>
            <a:spLocks noChangeShapeType="1"/>
          </p:cNvSpPr>
          <p:nvPr/>
        </p:nvSpPr>
        <p:spPr bwMode="auto">
          <a:xfrm flipH="1">
            <a:off x="7712869" y="6173153"/>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 name="Line 148">
            <a:extLst>
              <a:ext uri="{FF2B5EF4-FFF2-40B4-BE49-F238E27FC236}">
                <a16:creationId xmlns:a16="http://schemas.microsoft.com/office/drawing/2014/main" id="{C1FF22A2-7EFD-4107-8B18-6D4CD915EA30}"/>
              </a:ext>
            </a:extLst>
          </p:cNvPr>
          <p:cNvSpPr>
            <a:spLocks noChangeShapeType="1"/>
          </p:cNvSpPr>
          <p:nvPr/>
        </p:nvSpPr>
        <p:spPr bwMode="auto">
          <a:xfrm>
            <a:off x="7712869" y="5596891"/>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7" name="Text Box 72">
            <a:extLst>
              <a:ext uri="{FF2B5EF4-FFF2-40B4-BE49-F238E27FC236}">
                <a16:creationId xmlns:a16="http://schemas.microsoft.com/office/drawing/2014/main" id="{474AAF60-81ED-4695-BA85-7DD210E85683}"/>
              </a:ext>
            </a:extLst>
          </p:cNvPr>
          <p:cNvSpPr txBox="1">
            <a:spLocks noChangeArrowheads="1"/>
          </p:cNvSpPr>
          <p:nvPr/>
        </p:nvSpPr>
        <p:spPr bwMode="auto">
          <a:xfrm>
            <a:off x="7605545" y="5614362"/>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78" name="Text Box 72">
            <a:extLst>
              <a:ext uri="{FF2B5EF4-FFF2-40B4-BE49-F238E27FC236}">
                <a16:creationId xmlns:a16="http://schemas.microsoft.com/office/drawing/2014/main" id="{8AEDF59F-63BA-4935-B217-9F49D0030DE0}"/>
              </a:ext>
            </a:extLst>
          </p:cNvPr>
          <p:cNvSpPr txBox="1">
            <a:spLocks noChangeArrowheads="1"/>
          </p:cNvSpPr>
          <p:nvPr/>
        </p:nvSpPr>
        <p:spPr bwMode="auto">
          <a:xfrm>
            <a:off x="7618619" y="5945347"/>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79" name="Line 101">
            <a:extLst>
              <a:ext uri="{FF2B5EF4-FFF2-40B4-BE49-F238E27FC236}">
                <a16:creationId xmlns:a16="http://schemas.microsoft.com/office/drawing/2014/main" id="{AE17682A-5476-4373-9F5E-87D84DDB8184}"/>
              </a:ext>
            </a:extLst>
          </p:cNvPr>
          <p:cNvSpPr>
            <a:spLocks noChangeShapeType="1"/>
          </p:cNvSpPr>
          <p:nvPr/>
        </p:nvSpPr>
        <p:spPr bwMode="auto">
          <a:xfrm flipV="1">
            <a:off x="7976427" y="5953396"/>
            <a:ext cx="310585" cy="4693"/>
          </a:xfrm>
          <a:prstGeom prst="line">
            <a:avLst/>
          </a:prstGeom>
          <a:noFill/>
          <a:ln w="28575">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80" name="直線矢印コネクタ 179">
            <a:extLst>
              <a:ext uri="{FF2B5EF4-FFF2-40B4-BE49-F238E27FC236}">
                <a16:creationId xmlns:a16="http://schemas.microsoft.com/office/drawing/2014/main" id="{7CDE810F-2E15-4A69-88F5-A4313350CBB9}"/>
              </a:ext>
            </a:extLst>
          </p:cNvPr>
          <p:cNvCxnSpPr>
            <a:cxnSpLocks/>
          </p:cNvCxnSpPr>
          <p:nvPr/>
        </p:nvCxnSpPr>
        <p:spPr>
          <a:xfrm flipH="1" flipV="1">
            <a:off x="7815284" y="6233337"/>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1" name="Text Box 155">
            <a:extLst>
              <a:ext uri="{FF2B5EF4-FFF2-40B4-BE49-F238E27FC236}">
                <a16:creationId xmlns:a16="http://schemas.microsoft.com/office/drawing/2014/main" id="{1C0CE3C5-3C16-4EDA-B8D8-392E390AAF04}"/>
              </a:ext>
            </a:extLst>
          </p:cNvPr>
          <p:cNvSpPr txBox="1">
            <a:spLocks noChangeArrowheads="1"/>
          </p:cNvSpPr>
          <p:nvPr/>
        </p:nvSpPr>
        <p:spPr bwMode="auto">
          <a:xfrm>
            <a:off x="7548698" y="6524026"/>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 if</a:t>
            </a:r>
          </a:p>
        </p:txBody>
      </p:sp>
      <p:sp>
        <p:nvSpPr>
          <p:cNvPr id="182" name="Line 100">
            <a:extLst>
              <a:ext uri="{FF2B5EF4-FFF2-40B4-BE49-F238E27FC236}">
                <a16:creationId xmlns:a16="http://schemas.microsoft.com/office/drawing/2014/main" id="{BBEFDBE6-D2E4-4ACA-8CC7-FAC0E02EAE59}"/>
              </a:ext>
            </a:extLst>
          </p:cNvPr>
          <p:cNvSpPr>
            <a:spLocks noChangeShapeType="1"/>
          </p:cNvSpPr>
          <p:nvPr/>
        </p:nvSpPr>
        <p:spPr bwMode="auto">
          <a:xfrm flipV="1">
            <a:off x="4970515" y="4204028"/>
            <a:ext cx="1002650" cy="380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 name="Line 50">
            <a:extLst>
              <a:ext uri="{FF2B5EF4-FFF2-40B4-BE49-F238E27FC236}">
                <a16:creationId xmlns:a16="http://schemas.microsoft.com/office/drawing/2014/main" id="{FA51A5DB-D316-4E32-AA36-E6974662D421}"/>
              </a:ext>
            </a:extLst>
          </p:cNvPr>
          <p:cNvSpPr>
            <a:spLocks noChangeShapeType="1"/>
          </p:cNvSpPr>
          <p:nvPr/>
        </p:nvSpPr>
        <p:spPr bwMode="auto">
          <a:xfrm flipV="1">
            <a:off x="7509266" y="2023006"/>
            <a:ext cx="450" cy="4132132"/>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 name="Line 8">
            <a:extLst>
              <a:ext uri="{FF2B5EF4-FFF2-40B4-BE49-F238E27FC236}">
                <a16:creationId xmlns:a16="http://schemas.microsoft.com/office/drawing/2014/main" id="{55AEC999-E03F-4CE9-B3DC-5397341FDB9D}"/>
              </a:ext>
            </a:extLst>
          </p:cNvPr>
          <p:cNvSpPr>
            <a:spLocks noChangeShapeType="1"/>
          </p:cNvSpPr>
          <p:nvPr/>
        </p:nvSpPr>
        <p:spPr bwMode="auto">
          <a:xfrm flipV="1">
            <a:off x="7524140" y="4865432"/>
            <a:ext cx="885451" cy="93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6" name="Line 50">
            <a:extLst>
              <a:ext uri="{FF2B5EF4-FFF2-40B4-BE49-F238E27FC236}">
                <a16:creationId xmlns:a16="http://schemas.microsoft.com/office/drawing/2014/main" id="{E1EC33D9-0688-4ACF-A5B9-8AB8FC5806E4}"/>
              </a:ext>
            </a:extLst>
          </p:cNvPr>
          <p:cNvSpPr>
            <a:spLocks noChangeShapeType="1"/>
          </p:cNvSpPr>
          <p:nvPr/>
        </p:nvSpPr>
        <p:spPr bwMode="auto">
          <a:xfrm flipH="1" flipV="1">
            <a:off x="8399464" y="4368165"/>
            <a:ext cx="10130" cy="4905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7" name="Text Box 128">
            <a:extLst>
              <a:ext uri="{FF2B5EF4-FFF2-40B4-BE49-F238E27FC236}">
                <a16:creationId xmlns:a16="http://schemas.microsoft.com/office/drawing/2014/main" id="{5BC87487-8DE3-4578-B887-E3F472347E6E}"/>
              </a:ext>
            </a:extLst>
          </p:cNvPr>
          <p:cNvSpPr txBox="1">
            <a:spLocks noChangeArrowheads="1"/>
          </p:cNvSpPr>
          <p:nvPr/>
        </p:nvSpPr>
        <p:spPr bwMode="auto">
          <a:xfrm flipH="1">
            <a:off x="8279608" y="4151492"/>
            <a:ext cx="22542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2</a:t>
            </a:r>
          </a:p>
        </p:txBody>
      </p:sp>
      <p:sp>
        <p:nvSpPr>
          <p:cNvPr id="188" name="Line 116">
            <a:extLst>
              <a:ext uri="{FF2B5EF4-FFF2-40B4-BE49-F238E27FC236}">
                <a16:creationId xmlns:a16="http://schemas.microsoft.com/office/drawing/2014/main" id="{3F00173C-D933-438C-85D6-70083DAF4E19}"/>
              </a:ext>
            </a:extLst>
          </p:cNvPr>
          <p:cNvSpPr>
            <a:spLocks noChangeShapeType="1"/>
          </p:cNvSpPr>
          <p:nvPr/>
        </p:nvSpPr>
        <p:spPr bwMode="auto">
          <a:xfrm flipH="1" flipV="1">
            <a:off x="9025005" y="2060571"/>
            <a:ext cx="0" cy="15716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Text Box 72">
            <a:extLst>
              <a:ext uri="{FF2B5EF4-FFF2-40B4-BE49-F238E27FC236}">
                <a16:creationId xmlns:a16="http://schemas.microsoft.com/office/drawing/2014/main" id="{883ADED0-EFD5-4F34-9D9A-877212A5E4F7}"/>
              </a:ext>
            </a:extLst>
          </p:cNvPr>
          <p:cNvSpPr txBox="1">
            <a:spLocks noChangeArrowheads="1"/>
          </p:cNvSpPr>
          <p:nvPr/>
        </p:nvSpPr>
        <p:spPr bwMode="auto">
          <a:xfrm>
            <a:off x="8870198" y="179290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2</a:t>
            </a:r>
            <a:endParaRPr lang="ja-JP" altLang="en-US" b="1" dirty="0"/>
          </a:p>
        </p:txBody>
      </p:sp>
      <p:cxnSp>
        <p:nvCxnSpPr>
          <p:cNvPr id="190" name="直線矢印コネクタ 189">
            <a:extLst>
              <a:ext uri="{FF2B5EF4-FFF2-40B4-BE49-F238E27FC236}">
                <a16:creationId xmlns:a16="http://schemas.microsoft.com/office/drawing/2014/main" id="{42307219-55AC-4FEC-8E38-4BF96FCB46DC}"/>
              </a:ext>
            </a:extLst>
          </p:cNvPr>
          <p:cNvCxnSpPr>
            <a:cxnSpLocks/>
          </p:cNvCxnSpPr>
          <p:nvPr/>
        </p:nvCxnSpPr>
        <p:spPr>
          <a:xfrm flipH="1">
            <a:off x="9004342" y="2213856"/>
            <a:ext cx="1600949" cy="1312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1" name="Text Box 142">
            <a:extLst>
              <a:ext uri="{FF2B5EF4-FFF2-40B4-BE49-F238E27FC236}">
                <a16:creationId xmlns:a16="http://schemas.microsoft.com/office/drawing/2014/main" id="{ACC7D9EB-15A3-40A1-9890-129E55A9ABAD}"/>
              </a:ext>
            </a:extLst>
          </p:cNvPr>
          <p:cNvSpPr txBox="1">
            <a:spLocks noChangeArrowheads="1"/>
          </p:cNvSpPr>
          <p:nvPr/>
        </p:nvSpPr>
        <p:spPr bwMode="auto">
          <a:xfrm>
            <a:off x="10645557" y="206057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b="1" dirty="0"/>
              <a:t>４</a:t>
            </a:r>
            <a:endParaRPr lang="en-US" altLang="ja-JP" sz="1200" b="1" dirty="0"/>
          </a:p>
        </p:txBody>
      </p:sp>
      <p:cxnSp>
        <p:nvCxnSpPr>
          <p:cNvPr id="12" name="直線矢印コネクタ 11">
            <a:extLst>
              <a:ext uri="{FF2B5EF4-FFF2-40B4-BE49-F238E27FC236}">
                <a16:creationId xmlns:a16="http://schemas.microsoft.com/office/drawing/2014/main" id="{8F657B38-BA0F-4CCE-9C99-3D5B60F18C05}"/>
              </a:ext>
            </a:extLst>
          </p:cNvPr>
          <p:cNvCxnSpPr/>
          <p:nvPr/>
        </p:nvCxnSpPr>
        <p:spPr>
          <a:xfrm flipH="1">
            <a:off x="5009852" y="4874777"/>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2" name="Text Box 162">
            <a:extLst>
              <a:ext uri="{FF2B5EF4-FFF2-40B4-BE49-F238E27FC236}">
                <a16:creationId xmlns:a16="http://schemas.microsoft.com/office/drawing/2014/main" id="{480C3100-DA3B-4191-B212-A7801954CCA0}"/>
              </a:ext>
            </a:extLst>
          </p:cNvPr>
          <p:cNvSpPr txBox="1">
            <a:spLocks noChangeArrowheads="1"/>
          </p:cNvSpPr>
          <p:nvPr/>
        </p:nvSpPr>
        <p:spPr bwMode="auto">
          <a:xfrm>
            <a:off x="5300018" y="4683936"/>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irwe</a:t>
            </a:r>
            <a:endParaRPr lang="en-US" altLang="ja-JP" sz="1200" b="1" dirty="0"/>
          </a:p>
        </p:txBody>
      </p:sp>
      <p:cxnSp>
        <p:nvCxnSpPr>
          <p:cNvPr id="15" name="直線矢印コネクタ 14">
            <a:extLst>
              <a:ext uri="{FF2B5EF4-FFF2-40B4-BE49-F238E27FC236}">
                <a16:creationId xmlns:a16="http://schemas.microsoft.com/office/drawing/2014/main" id="{62C7E00B-63C9-48FE-A2D1-0B2675FCBB2A}"/>
              </a:ext>
            </a:extLst>
          </p:cNvPr>
          <p:cNvCxnSpPr>
            <a:cxnSpLocks/>
          </p:cNvCxnSpPr>
          <p:nvPr/>
        </p:nvCxnSpPr>
        <p:spPr>
          <a:xfrm flipH="1" flipV="1">
            <a:off x="8344679" y="2972878"/>
            <a:ext cx="1291213" cy="306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3" name="Text Box 162">
            <a:extLst>
              <a:ext uri="{FF2B5EF4-FFF2-40B4-BE49-F238E27FC236}">
                <a16:creationId xmlns:a16="http://schemas.microsoft.com/office/drawing/2014/main" id="{4763403F-F395-4F3A-B7BE-BE7CAD6FF534}"/>
              </a:ext>
            </a:extLst>
          </p:cNvPr>
          <p:cNvSpPr txBox="1">
            <a:spLocks noChangeArrowheads="1"/>
          </p:cNvSpPr>
          <p:nvPr/>
        </p:nvSpPr>
        <p:spPr bwMode="auto">
          <a:xfrm>
            <a:off x="9705192" y="287051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regwe</a:t>
            </a:r>
            <a:endParaRPr lang="en-US" altLang="ja-JP" sz="1200" b="1" dirty="0"/>
          </a:p>
        </p:txBody>
      </p:sp>
      <p:cxnSp>
        <p:nvCxnSpPr>
          <p:cNvPr id="194" name="直線矢印コネクタ 193">
            <a:extLst>
              <a:ext uri="{FF2B5EF4-FFF2-40B4-BE49-F238E27FC236}">
                <a16:creationId xmlns:a16="http://schemas.microsoft.com/office/drawing/2014/main" id="{8E0F275E-6325-4162-A033-A8C02C40F4C4}"/>
              </a:ext>
            </a:extLst>
          </p:cNvPr>
          <p:cNvCxnSpPr/>
          <p:nvPr/>
        </p:nvCxnSpPr>
        <p:spPr>
          <a:xfrm flipH="1">
            <a:off x="6407004" y="5320333"/>
            <a:ext cx="387644"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95" name="Text Box 162">
            <a:extLst>
              <a:ext uri="{FF2B5EF4-FFF2-40B4-BE49-F238E27FC236}">
                <a16:creationId xmlns:a16="http://schemas.microsoft.com/office/drawing/2014/main" id="{732D2DD4-D7AC-4FFC-92DF-14F7CFE4200F}"/>
              </a:ext>
            </a:extLst>
          </p:cNvPr>
          <p:cNvSpPr txBox="1">
            <a:spLocks noChangeArrowheads="1"/>
          </p:cNvSpPr>
          <p:nvPr/>
        </p:nvSpPr>
        <p:spPr bwMode="auto">
          <a:xfrm>
            <a:off x="5729086" y="515859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regaluwe</a:t>
            </a:r>
            <a:endParaRPr lang="en-US" altLang="ja-JP" sz="1200" b="1" dirty="0"/>
          </a:p>
        </p:txBody>
      </p:sp>
      <p:cxnSp>
        <p:nvCxnSpPr>
          <p:cNvPr id="196" name="直線矢印コネクタ 195">
            <a:extLst>
              <a:ext uri="{FF2B5EF4-FFF2-40B4-BE49-F238E27FC236}">
                <a16:creationId xmlns:a16="http://schemas.microsoft.com/office/drawing/2014/main" id="{1787CF5A-F8B2-4E35-9422-330F25BBEF16}"/>
              </a:ext>
            </a:extLst>
          </p:cNvPr>
          <p:cNvCxnSpPr/>
          <p:nvPr/>
        </p:nvCxnSpPr>
        <p:spPr>
          <a:xfrm flipH="1">
            <a:off x="3229698" y="2617942"/>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7" name="Text Box 162">
            <a:extLst>
              <a:ext uri="{FF2B5EF4-FFF2-40B4-BE49-F238E27FC236}">
                <a16:creationId xmlns:a16="http://schemas.microsoft.com/office/drawing/2014/main" id="{96C1F490-695E-4511-8BE4-1147D028FFCC}"/>
              </a:ext>
            </a:extLst>
          </p:cNvPr>
          <p:cNvSpPr txBox="1">
            <a:spLocks noChangeArrowheads="1"/>
          </p:cNvSpPr>
          <p:nvPr/>
        </p:nvSpPr>
        <p:spPr bwMode="auto">
          <a:xfrm>
            <a:off x="3519864" y="242710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pcwe</a:t>
            </a:r>
            <a:endParaRPr lang="en-US" altLang="ja-JP" sz="1200" b="1" dirty="0"/>
          </a:p>
        </p:txBody>
      </p:sp>
      <p:sp>
        <p:nvSpPr>
          <p:cNvPr id="2" name="テキスト ボックス 1">
            <a:extLst>
              <a:ext uri="{FF2B5EF4-FFF2-40B4-BE49-F238E27FC236}">
                <a16:creationId xmlns:a16="http://schemas.microsoft.com/office/drawing/2014/main" id="{0FEF7278-FADD-47D1-90F7-E46C999E75E8}"/>
              </a:ext>
            </a:extLst>
          </p:cNvPr>
          <p:cNvSpPr txBox="1"/>
          <p:nvPr/>
        </p:nvSpPr>
        <p:spPr>
          <a:xfrm>
            <a:off x="3453584" y="3006020"/>
            <a:ext cx="3631505" cy="369332"/>
          </a:xfrm>
          <a:prstGeom prst="rect">
            <a:avLst/>
          </a:prstGeom>
          <a:solidFill>
            <a:schemeClr val="bg1"/>
          </a:solidFill>
          <a:ln>
            <a:solidFill>
              <a:srgbClr val="FF0000"/>
            </a:solidFill>
          </a:ln>
        </p:spPr>
        <p:txBody>
          <a:bodyPr wrap="square" rtlCol="0">
            <a:spAutoFit/>
          </a:bodyPr>
          <a:lstStyle/>
          <a:p>
            <a:r>
              <a:rPr lang="en-US" altLang="ja-JP" dirty="0"/>
              <a:t>30</a:t>
            </a:r>
            <a:r>
              <a:rPr lang="ja-JP" altLang="en-US" dirty="0"/>
              <a:t>＋</a:t>
            </a:r>
            <a:r>
              <a:rPr kumimoji="1" lang="en-US" altLang="ja-JP" dirty="0"/>
              <a:t>25+200</a:t>
            </a:r>
            <a:r>
              <a:rPr kumimoji="1" lang="ja-JP" altLang="en-US" dirty="0"/>
              <a:t>＋</a:t>
            </a:r>
            <a:r>
              <a:rPr kumimoji="1" lang="en-US" altLang="ja-JP" dirty="0"/>
              <a:t>25+20</a:t>
            </a:r>
            <a:r>
              <a:rPr kumimoji="1" lang="ja-JP" altLang="en-US" dirty="0"/>
              <a:t>＝</a:t>
            </a:r>
            <a:r>
              <a:rPr kumimoji="1" lang="en-US" altLang="ja-JP" dirty="0"/>
              <a:t>300psec</a:t>
            </a:r>
            <a:endParaRPr kumimoji="1" lang="ja-JP" altLang="en-US" dirty="0"/>
          </a:p>
        </p:txBody>
      </p:sp>
      <p:cxnSp>
        <p:nvCxnSpPr>
          <p:cNvPr id="7" name="直線コネクタ 6">
            <a:extLst>
              <a:ext uri="{FF2B5EF4-FFF2-40B4-BE49-F238E27FC236}">
                <a16:creationId xmlns:a16="http://schemas.microsoft.com/office/drawing/2014/main" id="{C314F171-8242-4EEB-BD89-5D3703264270}"/>
              </a:ext>
            </a:extLst>
          </p:cNvPr>
          <p:cNvCxnSpPr>
            <a:cxnSpLocks/>
          </p:cNvCxnSpPr>
          <p:nvPr/>
        </p:nvCxnSpPr>
        <p:spPr>
          <a:xfrm>
            <a:off x="7229827" y="4580943"/>
            <a:ext cx="24270" cy="6220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70" name="テキスト ボックス 169">
            <a:extLst>
              <a:ext uri="{FF2B5EF4-FFF2-40B4-BE49-F238E27FC236}">
                <a16:creationId xmlns:a16="http://schemas.microsoft.com/office/drawing/2014/main" id="{4E0FED19-468D-48A2-8754-C684268477BA}"/>
              </a:ext>
            </a:extLst>
          </p:cNvPr>
          <p:cNvSpPr txBox="1"/>
          <p:nvPr/>
        </p:nvSpPr>
        <p:spPr>
          <a:xfrm>
            <a:off x="3378018" y="5593288"/>
            <a:ext cx="3631505" cy="369332"/>
          </a:xfrm>
          <a:prstGeom prst="rect">
            <a:avLst/>
          </a:prstGeom>
          <a:solidFill>
            <a:schemeClr val="bg1"/>
          </a:solidFill>
          <a:ln>
            <a:solidFill>
              <a:srgbClr val="00B0F0"/>
            </a:solidFill>
          </a:ln>
        </p:spPr>
        <p:txBody>
          <a:bodyPr wrap="square" rtlCol="0">
            <a:spAutoFit/>
          </a:bodyPr>
          <a:lstStyle/>
          <a:p>
            <a:r>
              <a:rPr kumimoji="1" lang="en-US" altLang="ja-JP" dirty="0"/>
              <a:t>30</a:t>
            </a:r>
            <a:r>
              <a:rPr kumimoji="1" lang="ja-JP" altLang="en-US" dirty="0"/>
              <a:t>＋</a:t>
            </a:r>
            <a:r>
              <a:rPr kumimoji="1" lang="en-US" altLang="ja-JP" dirty="0"/>
              <a:t>25+250</a:t>
            </a:r>
            <a:r>
              <a:rPr kumimoji="1" lang="ja-JP" altLang="en-US" dirty="0"/>
              <a:t>＋</a:t>
            </a:r>
            <a:r>
              <a:rPr kumimoji="1" lang="en-US" altLang="ja-JP" dirty="0"/>
              <a:t>25+20</a:t>
            </a:r>
            <a:r>
              <a:rPr kumimoji="1" lang="ja-JP" altLang="en-US" dirty="0"/>
              <a:t>＝</a:t>
            </a:r>
            <a:r>
              <a:rPr kumimoji="1" lang="en-US" altLang="ja-JP" dirty="0"/>
              <a:t>350psec</a:t>
            </a:r>
            <a:endParaRPr kumimoji="1" lang="ja-JP" altLang="en-US" dirty="0"/>
          </a:p>
        </p:txBody>
      </p:sp>
      <p:sp>
        <p:nvSpPr>
          <p:cNvPr id="183" name="Line 49">
            <a:extLst>
              <a:ext uri="{FF2B5EF4-FFF2-40B4-BE49-F238E27FC236}">
                <a16:creationId xmlns:a16="http://schemas.microsoft.com/office/drawing/2014/main" id="{C9DF987F-7DCC-4712-88B0-F617D78EB902}"/>
              </a:ext>
            </a:extLst>
          </p:cNvPr>
          <p:cNvSpPr>
            <a:spLocks noChangeShapeType="1"/>
          </p:cNvSpPr>
          <p:nvPr/>
        </p:nvSpPr>
        <p:spPr bwMode="auto">
          <a:xfrm flipH="1" flipV="1">
            <a:off x="8447488" y="3945096"/>
            <a:ext cx="1587" cy="209550"/>
          </a:xfrm>
          <a:prstGeom prst="line">
            <a:avLst/>
          </a:prstGeom>
          <a:noFill/>
          <a:ln w="28575">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8" name="Text Box 37">
            <a:extLst>
              <a:ext uri="{FF2B5EF4-FFF2-40B4-BE49-F238E27FC236}">
                <a16:creationId xmlns:a16="http://schemas.microsoft.com/office/drawing/2014/main" id="{AFB8DC00-8E77-4381-83F5-D4B5DC764F90}"/>
              </a:ext>
            </a:extLst>
          </p:cNvPr>
          <p:cNvSpPr txBox="1">
            <a:spLocks noChangeArrowheads="1"/>
          </p:cNvSpPr>
          <p:nvPr/>
        </p:nvSpPr>
        <p:spPr bwMode="auto">
          <a:xfrm>
            <a:off x="643412" y="38234"/>
            <a:ext cx="1109630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dirty="0"/>
              <a:t>マルチサイクル版のクリティカル・パス：</a:t>
            </a:r>
            <a:r>
              <a:rPr lang="en-US" altLang="ja-JP" sz="2400" b="1" dirty="0"/>
              <a:t>EX</a:t>
            </a:r>
            <a:r>
              <a:rPr lang="ja-JP" altLang="en-US" sz="2400" b="1" dirty="0"/>
              <a:t>状態か</a:t>
            </a:r>
            <a:r>
              <a:rPr lang="en-US" altLang="ja-JP" sz="2400" b="1" dirty="0"/>
              <a:t>MEM</a:t>
            </a:r>
            <a:r>
              <a:rPr lang="ja-JP" altLang="en-US" sz="2400" b="1" dirty="0"/>
              <a:t>状態か？</a:t>
            </a:r>
            <a:r>
              <a:rPr lang="en-US" altLang="ja-JP" sz="2400" b="1" dirty="0"/>
              <a:t>2</a:t>
            </a:r>
            <a:r>
              <a:rPr lang="ja-JP" altLang="en-US" sz="2400" b="1" dirty="0"/>
              <a:t>つの可能性</a:t>
            </a:r>
          </a:p>
        </p:txBody>
      </p:sp>
    </p:spTree>
    <p:extLst>
      <p:ext uri="{BB962C8B-B14F-4D97-AF65-F5344CB8AC3E}">
        <p14:creationId xmlns:p14="http://schemas.microsoft.com/office/powerpoint/2010/main" val="427604269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p:txBody>
          <a:bodyPr/>
          <a:lstStyle/>
          <a:p>
            <a:r>
              <a:rPr lang="ja-JP" altLang="en-US" dirty="0"/>
              <a:t>マルチサイクル版性能解析</a:t>
            </a:r>
          </a:p>
        </p:txBody>
      </p:sp>
      <p:sp>
        <p:nvSpPr>
          <p:cNvPr id="219139" name="Rectangle 3"/>
          <p:cNvSpPr>
            <a:spLocks noGrp="1" noChangeArrowheads="1"/>
          </p:cNvSpPr>
          <p:nvPr>
            <p:ph type="body" idx="1"/>
          </p:nvPr>
        </p:nvSpPr>
        <p:spPr>
          <a:xfrm>
            <a:off x="1981200" y="1600200"/>
            <a:ext cx="8229600" cy="4781550"/>
          </a:xfrm>
        </p:spPr>
        <p:txBody>
          <a:bodyPr>
            <a:normAutofit/>
          </a:bodyPr>
          <a:lstStyle/>
          <a:p>
            <a:pPr>
              <a:lnSpc>
                <a:spcPct val="80000"/>
              </a:lnSpc>
            </a:pPr>
            <a:r>
              <a:rPr lang="ja-JP" altLang="en-US" dirty="0"/>
              <a:t>クリティカルパス：今回の仮定では</a:t>
            </a:r>
          </a:p>
          <a:p>
            <a:pPr lvl="1">
              <a:lnSpc>
                <a:spcPct val="80000"/>
              </a:lnSpc>
            </a:pPr>
            <a:r>
              <a:rPr lang="en-US" altLang="ja-JP" dirty="0"/>
              <a:t>ALU</a:t>
            </a:r>
            <a:r>
              <a:rPr lang="ja-JP" altLang="en-US" dirty="0"/>
              <a:t>：</a:t>
            </a:r>
            <a:r>
              <a:rPr lang="en-US" altLang="ja-JP" dirty="0" err="1"/>
              <a:t>tpcq+tmux+tALU+tmux+tsetup</a:t>
            </a:r>
            <a:endParaRPr lang="en-US" altLang="ja-JP" dirty="0"/>
          </a:p>
          <a:p>
            <a:pPr lvl="1">
              <a:lnSpc>
                <a:spcPct val="80000"/>
              </a:lnSpc>
              <a:buFontTx/>
              <a:buNone/>
            </a:pPr>
            <a:r>
              <a:rPr lang="ja-JP" altLang="en-US" dirty="0"/>
              <a:t>　</a:t>
            </a:r>
            <a:r>
              <a:rPr lang="en-US" altLang="ja-JP" dirty="0"/>
              <a:t>30+25+200+25+20</a:t>
            </a:r>
            <a:r>
              <a:rPr lang="ja-JP" altLang="en-US" dirty="0"/>
              <a:t>＝</a:t>
            </a:r>
            <a:r>
              <a:rPr lang="en-US" altLang="ja-JP" dirty="0"/>
              <a:t>300ps</a:t>
            </a:r>
          </a:p>
          <a:p>
            <a:pPr lvl="1">
              <a:lnSpc>
                <a:spcPct val="80000"/>
              </a:lnSpc>
            </a:pPr>
            <a:r>
              <a:rPr lang="ja-JP" altLang="en-US" dirty="0"/>
              <a:t>メモリ：</a:t>
            </a:r>
            <a:r>
              <a:rPr lang="en-US" altLang="ja-JP" dirty="0" err="1"/>
              <a:t>tpcq+tmux+tmem+tsetup</a:t>
            </a:r>
            <a:endParaRPr lang="en-US" altLang="ja-JP" dirty="0"/>
          </a:p>
          <a:p>
            <a:pPr lvl="1">
              <a:lnSpc>
                <a:spcPct val="80000"/>
              </a:lnSpc>
              <a:buFontTx/>
              <a:buNone/>
            </a:pPr>
            <a:r>
              <a:rPr lang="ja-JP" altLang="en-US" dirty="0"/>
              <a:t>　</a:t>
            </a:r>
            <a:r>
              <a:rPr lang="en-US" altLang="ja-JP" dirty="0"/>
              <a:t>30+25+250+25+20=350ps</a:t>
            </a:r>
            <a:r>
              <a:rPr lang="ja-JP" altLang="en-US" dirty="0"/>
              <a:t>　（</a:t>
            </a:r>
            <a:r>
              <a:rPr lang="en-US" altLang="ja-JP" dirty="0"/>
              <a:t>3.07GH</a:t>
            </a:r>
            <a:r>
              <a:rPr lang="ja-JP" altLang="en-US" dirty="0"/>
              <a:t>ｚ）</a:t>
            </a:r>
            <a:endParaRPr lang="en-US" altLang="ja-JP" dirty="0"/>
          </a:p>
          <a:p>
            <a:pPr>
              <a:lnSpc>
                <a:spcPct val="80000"/>
              </a:lnSpc>
            </a:pPr>
            <a:r>
              <a:rPr lang="ja-JP" altLang="en-US" dirty="0"/>
              <a:t>平均</a:t>
            </a:r>
            <a:r>
              <a:rPr lang="en-US" altLang="ja-JP" dirty="0"/>
              <a:t>CPI</a:t>
            </a:r>
          </a:p>
          <a:p>
            <a:pPr lvl="1">
              <a:lnSpc>
                <a:spcPct val="80000"/>
              </a:lnSpc>
            </a:pPr>
            <a:r>
              <a:rPr lang="en-US" altLang="ja-JP" dirty="0" err="1"/>
              <a:t>mult</a:t>
            </a:r>
            <a:r>
              <a:rPr lang="ja-JP" altLang="en-US" dirty="0"/>
              <a:t>の実行結果から</a:t>
            </a:r>
            <a:r>
              <a:rPr lang="en-US" altLang="ja-JP" dirty="0"/>
              <a:t>3.29</a:t>
            </a:r>
          </a:p>
          <a:p>
            <a:pPr>
              <a:lnSpc>
                <a:spcPct val="80000"/>
              </a:lnSpc>
            </a:pPr>
            <a:r>
              <a:rPr lang="en-US" altLang="ja-JP" dirty="0"/>
              <a:t>350×3.29</a:t>
            </a:r>
            <a:r>
              <a:rPr lang="ja-JP" altLang="en-US" dirty="0"/>
              <a:t>＝</a:t>
            </a:r>
            <a:r>
              <a:rPr lang="en-US" altLang="ja-JP" dirty="0"/>
              <a:t>1151</a:t>
            </a:r>
          </a:p>
          <a:p>
            <a:pPr>
              <a:lnSpc>
                <a:spcPct val="80000"/>
              </a:lnSpc>
            </a:pPr>
            <a:r>
              <a:rPr lang="ja-JP" altLang="en-US" dirty="0"/>
              <a:t>これはシングルサイクルの</a:t>
            </a:r>
            <a:r>
              <a:rPr lang="en-US" altLang="ja-JP" dirty="0"/>
              <a:t>950</a:t>
            </a:r>
            <a:r>
              <a:rPr lang="ja-JP" altLang="en-US" dirty="0"/>
              <a:t>より長い</a:t>
            </a:r>
            <a:r>
              <a:rPr lang="en-US" altLang="ja-JP" dirty="0"/>
              <a:t>(</a:t>
            </a:r>
            <a:r>
              <a:rPr lang="ja-JP" altLang="en-US" dirty="0"/>
              <a:t>つまり遅い）</a:t>
            </a:r>
          </a:p>
          <a:p>
            <a:pPr>
              <a:lnSpc>
                <a:spcPct val="80000"/>
              </a:lnSpc>
            </a:pPr>
            <a:r>
              <a:rPr lang="ja-JP" altLang="en-US" dirty="0"/>
              <a:t>なぜだろう？</a:t>
            </a:r>
          </a:p>
        </p:txBody>
      </p:sp>
    </p:spTree>
    <p:extLst>
      <p:ext uri="{BB962C8B-B14F-4D97-AF65-F5344CB8AC3E}">
        <p14:creationId xmlns:p14="http://schemas.microsoft.com/office/powerpoint/2010/main" val="382789099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ja-JP" altLang="en-US"/>
              <a:t>性能の比較</a:t>
            </a:r>
          </a:p>
        </p:txBody>
      </p:sp>
      <p:sp>
        <p:nvSpPr>
          <p:cNvPr id="5123" name="Rectangle 3"/>
          <p:cNvSpPr>
            <a:spLocks noGrp="1" noChangeArrowheads="1"/>
          </p:cNvSpPr>
          <p:nvPr>
            <p:ph type="body" idx="1"/>
          </p:nvPr>
        </p:nvSpPr>
        <p:spPr/>
        <p:txBody>
          <a:bodyPr>
            <a:normAutofit fontScale="92500" lnSpcReduction="10000"/>
          </a:bodyPr>
          <a:lstStyle/>
          <a:p>
            <a:pPr eaLnBrk="1" hangingPunct="1">
              <a:lnSpc>
                <a:spcPct val="90000"/>
              </a:lnSpc>
            </a:pPr>
            <a:r>
              <a:rPr lang="en-US" altLang="ja-JP" dirty="0"/>
              <a:t>CPU</a:t>
            </a:r>
            <a:r>
              <a:rPr lang="ja-JP" altLang="en-US" dirty="0"/>
              <a:t>　</a:t>
            </a:r>
            <a:r>
              <a:rPr lang="en-US" altLang="ja-JP" dirty="0"/>
              <a:t>A</a:t>
            </a:r>
            <a:r>
              <a:rPr lang="ja-JP" altLang="en-US" dirty="0"/>
              <a:t>　</a:t>
            </a:r>
            <a:r>
              <a:rPr lang="en-US" altLang="ja-JP" dirty="0"/>
              <a:t>10</a:t>
            </a:r>
            <a:r>
              <a:rPr lang="ja-JP" altLang="en-US" dirty="0"/>
              <a:t>秒で実行</a:t>
            </a:r>
          </a:p>
          <a:p>
            <a:pPr eaLnBrk="1" hangingPunct="1">
              <a:lnSpc>
                <a:spcPct val="90000"/>
              </a:lnSpc>
            </a:pPr>
            <a:r>
              <a:rPr lang="en-US" altLang="ja-JP" dirty="0"/>
              <a:t>CPU</a:t>
            </a:r>
            <a:r>
              <a:rPr lang="ja-JP" altLang="en-US" dirty="0"/>
              <a:t>　</a:t>
            </a:r>
            <a:r>
              <a:rPr lang="en-US" altLang="ja-JP" dirty="0"/>
              <a:t>B</a:t>
            </a:r>
            <a:r>
              <a:rPr lang="ja-JP" altLang="en-US" dirty="0"/>
              <a:t>　</a:t>
            </a:r>
            <a:r>
              <a:rPr lang="en-US" altLang="ja-JP" dirty="0"/>
              <a:t>12</a:t>
            </a:r>
            <a:r>
              <a:rPr lang="ja-JP" altLang="en-US" dirty="0"/>
              <a:t>秒で実行</a:t>
            </a:r>
          </a:p>
          <a:p>
            <a:pPr eaLnBrk="1" hangingPunct="1">
              <a:lnSpc>
                <a:spcPct val="90000"/>
              </a:lnSpc>
            </a:pPr>
            <a:r>
              <a:rPr lang="en-US" altLang="ja-JP" dirty="0"/>
              <a:t>A</a:t>
            </a:r>
            <a:r>
              <a:rPr lang="ja-JP" altLang="en-US" dirty="0"/>
              <a:t>の性能は</a:t>
            </a:r>
            <a:r>
              <a:rPr lang="en-US" altLang="ja-JP" dirty="0"/>
              <a:t>B</a:t>
            </a:r>
            <a:r>
              <a:rPr lang="ja-JP" altLang="en-US" dirty="0"/>
              <a:t>の性能の</a:t>
            </a:r>
            <a:r>
              <a:rPr lang="en-US" altLang="ja-JP" dirty="0"/>
              <a:t>1.2</a:t>
            </a:r>
            <a:r>
              <a:rPr lang="ja-JP" altLang="en-US" dirty="0"/>
              <a:t>倍</a:t>
            </a:r>
          </a:p>
          <a:p>
            <a:pPr lvl="1" eaLnBrk="1" hangingPunct="1">
              <a:lnSpc>
                <a:spcPct val="90000"/>
              </a:lnSpc>
              <a:buFontTx/>
              <a:buNone/>
            </a:pPr>
            <a:r>
              <a:rPr lang="ja-JP" altLang="en-US" dirty="0"/>
              <a:t>遅い方の性能（速い方の実行時間）を基準にする</a:t>
            </a:r>
          </a:p>
          <a:p>
            <a:pPr lvl="1" eaLnBrk="1" hangingPunct="1">
              <a:lnSpc>
                <a:spcPct val="90000"/>
              </a:lnSpc>
              <a:buFontTx/>
              <a:buNone/>
            </a:pPr>
            <a:endParaRPr lang="ja-JP" altLang="en-US" dirty="0"/>
          </a:p>
          <a:p>
            <a:pPr lvl="1" eaLnBrk="1" hangingPunct="1">
              <a:lnSpc>
                <a:spcPct val="90000"/>
              </a:lnSpc>
              <a:buFontTx/>
              <a:buNone/>
            </a:pPr>
            <a:r>
              <a:rPr lang="en-US" altLang="ja-JP" u="sng" dirty="0"/>
              <a:t>CPU</a:t>
            </a:r>
            <a:r>
              <a:rPr lang="ja-JP" altLang="en-US" u="sng" dirty="0"/>
              <a:t>　</a:t>
            </a:r>
            <a:r>
              <a:rPr lang="en-US" altLang="ja-JP" u="sng" dirty="0"/>
              <a:t>A</a:t>
            </a:r>
            <a:r>
              <a:rPr lang="ja-JP" altLang="en-US" u="sng" dirty="0"/>
              <a:t>の性能　</a:t>
            </a:r>
            <a:r>
              <a:rPr lang="ja-JP" altLang="en-US" dirty="0"/>
              <a:t>＝　　</a:t>
            </a:r>
            <a:r>
              <a:rPr lang="en-US" altLang="ja-JP" u="sng" dirty="0"/>
              <a:t>CPU</a:t>
            </a:r>
            <a:r>
              <a:rPr lang="ja-JP" altLang="en-US" u="sng" dirty="0"/>
              <a:t>　</a:t>
            </a:r>
            <a:r>
              <a:rPr lang="en-US" altLang="ja-JP" u="sng" dirty="0"/>
              <a:t>B</a:t>
            </a:r>
            <a:r>
              <a:rPr lang="ja-JP" altLang="en-US" u="sng" dirty="0"/>
              <a:t>の実行時間</a:t>
            </a:r>
          </a:p>
          <a:p>
            <a:pPr lvl="1" eaLnBrk="1" hangingPunct="1">
              <a:lnSpc>
                <a:spcPct val="90000"/>
              </a:lnSpc>
              <a:buFontTx/>
              <a:buNone/>
            </a:pPr>
            <a:r>
              <a:rPr lang="en-US" altLang="ja-JP" dirty="0"/>
              <a:t>CPU</a:t>
            </a:r>
            <a:r>
              <a:rPr lang="ja-JP" altLang="en-US" dirty="0"/>
              <a:t>　</a:t>
            </a:r>
            <a:r>
              <a:rPr lang="en-US" altLang="ja-JP" dirty="0"/>
              <a:t>B</a:t>
            </a:r>
            <a:r>
              <a:rPr lang="ja-JP" altLang="en-US" dirty="0"/>
              <a:t>の性能　　　　　</a:t>
            </a:r>
            <a:r>
              <a:rPr lang="en-US" altLang="ja-JP" dirty="0"/>
              <a:t>CPU</a:t>
            </a:r>
            <a:r>
              <a:rPr lang="ja-JP" altLang="en-US" dirty="0"/>
              <a:t>　</a:t>
            </a:r>
            <a:r>
              <a:rPr lang="en-US" altLang="ja-JP" dirty="0"/>
              <a:t>A</a:t>
            </a:r>
            <a:r>
              <a:rPr lang="ja-JP" altLang="en-US" dirty="0"/>
              <a:t>の実行時間</a:t>
            </a:r>
          </a:p>
          <a:p>
            <a:pPr lvl="1" eaLnBrk="1" hangingPunct="1">
              <a:lnSpc>
                <a:spcPct val="90000"/>
              </a:lnSpc>
              <a:buFontTx/>
              <a:buNone/>
            </a:pPr>
            <a:endParaRPr lang="ja-JP" altLang="en-US" dirty="0"/>
          </a:p>
          <a:p>
            <a:pPr eaLnBrk="1" hangingPunct="1">
              <a:lnSpc>
                <a:spcPct val="90000"/>
              </a:lnSpc>
              <a:buFontTx/>
              <a:buNone/>
            </a:pPr>
            <a:r>
              <a:rPr lang="en-US" altLang="ja-JP" dirty="0"/>
              <a:t>×B</a:t>
            </a:r>
            <a:r>
              <a:rPr lang="ja-JP" altLang="en-US" dirty="0"/>
              <a:t>は</a:t>
            </a:r>
            <a:r>
              <a:rPr lang="en-US" altLang="ja-JP" dirty="0"/>
              <a:t>A</a:t>
            </a:r>
            <a:r>
              <a:rPr lang="ja-JP" altLang="en-US" dirty="0"/>
              <a:t>の</a:t>
            </a:r>
            <a:r>
              <a:rPr lang="en-US" altLang="ja-JP" dirty="0"/>
              <a:t>1.2</a:t>
            </a:r>
            <a:r>
              <a:rPr lang="ja-JP" altLang="en-US" dirty="0"/>
              <a:t>倍遅い　この言い方は避ける</a:t>
            </a:r>
            <a:endParaRPr lang="en-US" altLang="ja-JP" dirty="0"/>
          </a:p>
          <a:p>
            <a:pPr eaLnBrk="1" hangingPunct="1">
              <a:lnSpc>
                <a:spcPct val="90000"/>
              </a:lnSpc>
              <a:buFontTx/>
              <a:buNone/>
            </a:pPr>
            <a:r>
              <a:rPr lang="ja-JP" altLang="en-US" dirty="0"/>
              <a:t>今回は、</a:t>
            </a:r>
            <a:r>
              <a:rPr lang="en-US" altLang="ja-JP" dirty="0"/>
              <a:t>1151.5/950</a:t>
            </a:r>
            <a:r>
              <a:rPr lang="ja-JP" altLang="en-US" dirty="0"/>
              <a:t>＝</a:t>
            </a:r>
            <a:r>
              <a:rPr lang="en-US" altLang="ja-JP" dirty="0"/>
              <a:t>1.21</a:t>
            </a:r>
            <a:r>
              <a:rPr lang="ja-JP" altLang="en-US" dirty="0"/>
              <a:t>　　</a:t>
            </a:r>
            <a:endParaRPr lang="en-US" altLang="ja-JP" dirty="0"/>
          </a:p>
          <a:p>
            <a:pPr eaLnBrk="1" hangingPunct="1">
              <a:lnSpc>
                <a:spcPct val="90000"/>
              </a:lnSpc>
              <a:buFontTx/>
              <a:buNone/>
            </a:pPr>
            <a:r>
              <a:rPr lang="ja-JP" altLang="en-US" dirty="0"/>
              <a:t>シングルサイクル版が</a:t>
            </a:r>
            <a:r>
              <a:rPr lang="en-US" altLang="ja-JP" dirty="0"/>
              <a:t>1.21</a:t>
            </a:r>
            <a:r>
              <a:rPr lang="ja-JP" altLang="en-US" dirty="0"/>
              <a:t>倍速い（</a:t>
            </a:r>
            <a:r>
              <a:rPr lang="en-US" altLang="ja-JP" dirty="0"/>
              <a:t>21</a:t>
            </a:r>
            <a:r>
              <a:rPr lang="ja-JP" altLang="en-US" dirty="0"/>
              <a:t>％速い）</a:t>
            </a:r>
          </a:p>
          <a:p>
            <a:pPr lvl="1" eaLnBrk="1" hangingPunct="1">
              <a:lnSpc>
                <a:spcPct val="90000"/>
              </a:lnSpc>
              <a:buFontTx/>
              <a:buNone/>
            </a:pPr>
            <a:endParaRPr lang="en-US" altLang="ja-JP" dirty="0"/>
          </a:p>
        </p:txBody>
      </p:sp>
    </p:spTree>
    <p:extLst>
      <p:ext uri="{BB962C8B-B14F-4D97-AF65-F5344CB8AC3E}">
        <p14:creationId xmlns:p14="http://schemas.microsoft.com/office/powerpoint/2010/main" val="328477665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ja-JP" altLang="en-US" dirty="0"/>
              <a:t>コストの計算：シングルサイクル版</a:t>
            </a:r>
          </a:p>
        </p:txBody>
      </p:sp>
      <p:graphicFrame>
        <p:nvGraphicFramePr>
          <p:cNvPr id="2" name="表 1"/>
          <p:cNvGraphicFramePr>
            <a:graphicFrameLocks noGrp="1"/>
          </p:cNvGraphicFramePr>
          <p:nvPr/>
        </p:nvGraphicFramePr>
        <p:xfrm>
          <a:off x="1559496" y="2183492"/>
          <a:ext cx="1538682" cy="2895600"/>
        </p:xfrm>
        <a:graphic>
          <a:graphicData uri="http://schemas.openxmlformats.org/drawingml/2006/table">
            <a:tbl>
              <a:tblPr firstRow="1" bandRow="1">
                <a:tableStyleId>{5C22544A-7EE6-4342-B048-85BDC9FD1C3A}</a:tableStyleId>
              </a:tblPr>
              <a:tblGrid>
                <a:gridCol w="1068239">
                  <a:extLst>
                    <a:ext uri="{9D8B030D-6E8A-4147-A177-3AD203B41FA5}">
                      <a16:colId xmlns:a16="http://schemas.microsoft.com/office/drawing/2014/main" val="3784274605"/>
                    </a:ext>
                  </a:extLst>
                </a:gridCol>
                <a:gridCol w="470443">
                  <a:extLst>
                    <a:ext uri="{9D8B030D-6E8A-4147-A177-3AD203B41FA5}">
                      <a16:colId xmlns:a16="http://schemas.microsoft.com/office/drawing/2014/main" val="59427246"/>
                    </a:ext>
                  </a:extLst>
                </a:gridCol>
              </a:tblGrid>
              <a:tr h="278130">
                <a:tc>
                  <a:txBody>
                    <a:bodyPr/>
                    <a:lstStyle/>
                    <a:p>
                      <a:r>
                        <a:rPr kumimoji="1" lang="ja-JP" altLang="en-US" sz="1400" dirty="0"/>
                        <a:t>モジュール</a:t>
                      </a:r>
                    </a:p>
                  </a:txBody>
                  <a:tcPr marL="68580" marR="68580" marT="34290" marB="34290"/>
                </a:tc>
                <a:tc>
                  <a:txBody>
                    <a:bodyPr/>
                    <a:lstStyle/>
                    <a:p>
                      <a:r>
                        <a:rPr kumimoji="1" lang="ja-JP" altLang="en-US" sz="1400" dirty="0"/>
                        <a:t>個数</a:t>
                      </a:r>
                    </a:p>
                  </a:txBody>
                  <a:tcPr marL="68580" marR="68580" marT="34290" marB="34290"/>
                </a:tc>
                <a:extLst>
                  <a:ext uri="{0D108BD9-81ED-4DB2-BD59-A6C34878D82A}">
                    <a16:rowId xmlns:a16="http://schemas.microsoft.com/office/drawing/2014/main" val="2819278827"/>
                  </a:ext>
                </a:extLst>
              </a:tr>
              <a:tr h="278130">
                <a:tc>
                  <a:txBody>
                    <a:bodyPr/>
                    <a:lstStyle/>
                    <a:p>
                      <a:r>
                        <a:rPr kumimoji="1" lang="ja-JP" altLang="en-US" sz="1400" dirty="0"/>
                        <a:t>メモリ</a:t>
                      </a:r>
                    </a:p>
                  </a:txBody>
                  <a:tcPr marL="68580" marR="68580" marT="34290" marB="34290"/>
                </a:tc>
                <a:tc>
                  <a:txBody>
                    <a:bodyPr/>
                    <a:lstStyle/>
                    <a:p>
                      <a:r>
                        <a:rPr kumimoji="1" lang="en-US" altLang="ja-JP" sz="1400" dirty="0"/>
                        <a:t>2</a:t>
                      </a:r>
                      <a:endParaRPr kumimoji="1" lang="ja-JP" altLang="en-US" sz="1400" dirty="0"/>
                    </a:p>
                  </a:txBody>
                  <a:tcPr marL="68580" marR="68580" marT="34290" marB="34290"/>
                </a:tc>
                <a:extLst>
                  <a:ext uri="{0D108BD9-81ED-4DB2-BD59-A6C34878D82A}">
                    <a16:rowId xmlns:a16="http://schemas.microsoft.com/office/drawing/2014/main" val="3169154730"/>
                  </a:ext>
                </a:extLst>
              </a:tr>
              <a:tr h="302485">
                <a:tc>
                  <a:txBody>
                    <a:bodyPr/>
                    <a:lstStyle/>
                    <a:p>
                      <a:r>
                        <a:rPr kumimoji="1" lang="ja-JP" altLang="en-US" sz="1400" dirty="0"/>
                        <a:t>レジスタファイル</a:t>
                      </a:r>
                    </a:p>
                  </a:txBody>
                  <a:tcPr marL="68580" marR="68580" marT="34290" marB="34290"/>
                </a:tc>
                <a:tc>
                  <a:txBody>
                    <a:bodyPr/>
                    <a:lstStyle/>
                    <a:p>
                      <a:r>
                        <a:rPr kumimoji="1" lang="en-US" altLang="ja-JP" sz="1400" dirty="0"/>
                        <a:t>1</a:t>
                      </a:r>
                      <a:endParaRPr kumimoji="1" lang="ja-JP" altLang="en-US" sz="1400" dirty="0"/>
                    </a:p>
                  </a:txBody>
                  <a:tcPr marL="68580" marR="68580" marT="34290" marB="34290"/>
                </a:tc>
                <a:extLst>
                  <a:ext uri="{0D108BD9-81ED-4DB2-BD59-A6C34878D82A}">
                    <a16:rowId xmlns:a16="http://schemas.microsoft.com/office/drawing/2014/main" val="1144796459"/>
                  </a:ext>
                </a:extLst>
              </a:tr>
              <a:tr h="278130">
                <a:tc>
                  <a:txBody>
                    <a:bodyPr/>
                    <a:lstStyle/>
                    <a:p>
                      <a:r>
                        <a:rPr kumimoji="1" lang="en-US" altLang="ja-JP" sz="1400" dirty="0" err="1"/>
                        <a:t>ALU</a:t>
                      </a:r>
                      <a:endParaRPr kumimoji="1" lang="ja-JP" altLang="en-US" sz="1400" dirty="0"/>
                    </a:p>
                  </a:txBody>
                  <a:tcPr marL="68580" marR="68580" marT="34290" marB="34290"/>
                </a:tc>
                <a:tc>
                  <a:txBody>
                    <a:bodyPr/>
                    <a:lstStyle/>
                    <a:p>
                      <a:r>
                        <a:rPr kumimoji="1" lang="en-US" altLang="ja-JP" sz="1400" dirty="0"/>
                        <a:t>1</a:t>
                      </a:r>
                      <a:endParaRPr kumimoji="1" lang="ja-JP" altLang="en-US" sz="1400" dirty="0"/>
                    </a:p>
                  </a:txBody>
                  <a:tcPr marL="68580" marR="68580" marT="34290" marB="34290"/>
                </a:tc>
                <a:extLst>
                  <a:ext uri="{0D108BD9-81ED-4DB2-BD59-A6C34878D82A}">
                    <a16:rowId xmlns:a16="http://schemas.microsoft.com/office/drawing/2014/main" val="1254082820"/>
                  </a:ext>
                </a:extLst>
              </a:tr>
              <a:tr h="278130">
                <a:tc>
                  <a:txBody>
                    <a:bodyPr/>
                    <a:lstStyle/>
                    <a:p>
                      <a:r>
                        <a:rPr kumimoji="1" lang="ja-JP" altLang="en-US" sz="1400" dirty="0"/>
                        <a:t>加算器</a:t>
                      </a:r>
                    </a:p>
                  </a:txBody>
                  <a:tcPr marL="68580" marR="68580" marT="34290" marB="34290"/>
                </a:tc>
                <a:tc>
                  <a:txBody>
                    <a:bodyPr/>
                    <a:lstStyle/>
                    <a:p>
                      <a:r>
                        <a:rPr kumimoji="1" lang="en-US" altLang="ja-JP" sz="1400" dirty="0"/>
                        <a:t>1</a:t>
                      </a:r>
                      <a:endParaRPr kumimoji="1" lang="ja-JP" altLang="en-US" sz="1400" dirty="0"/>
                    </a:p>
                  </a:txBody>
                  <a:tcPr marL="68580" marR="68580" marT="34290" marB="34290"/>
                </a:tc>
                <a:extLst>
                  <a:ext uri="{0D108BD9-81ED-4DB2-BD59-A6C34878D82A}">
                    <a16:rowId xmlns:a16="http://schemas.microsoft.com/office/drawing/2014/main" val="3196330908"/>
                  </a:ext>
                </a:extLst>
              </a:tr>
              <a:tr h="278130">
                <a:tc>
                  <a:txBody>
                    <a:bodyPr/>
                    <a:lstStyle/>
                    <a:p>
                      <a:r>
                        <a:rPr kumimoji="1" lang="ja-JP" altLang="en-US" sz="1400" dirty="0"/>
                        <a:t>マルチプレクサ</a:t>
                      </a:r>
                    </a:p>
                  </a:txBody>
                  <a:tcPr marL="68580" marR="68580" marT="34290" marB="34290"/>
                </a:tc>
                <a:tc>
                  <a:txBody>
                    <a:bodyPr/>
                    <a:lstStyle/>
                    <a:p>
                      <a:r>
                        <a:rPr kumimoji="1" lang="en-US" altLang="ja-JP" sz="1400" dirty="0"/>
                        <a:t>5</a:t>
                      </a:r>
                      <a:endParaRPr kumimoji="1" lang="ja-JP" altLang="en-US" sz="1400" dirty="0"/>
                    </a:p>
                  </a:txBody>
                  <a:tcPr marL="68580" marR="68580" marT="34290" marB="34290"/>
                </a:tc>
                <a:extLst>
                  <a:ext uri="{0D108BD9-81ED-4DB2-BD59-A6C34878D82A}">
                    <a16:rowId xmlns:a16="http://schemas.microsoft.com/office/drawing/2014/main" val="563181183"/>
                  </a:ext>
                </a:extLst>
              </a:tr>
              <a:tr h="278130">
                <a:tc>
                  <a:txBody>
                    <a:bodyPr/>
                    <a:lstStyle/>
                    <a:p>
                      <a:r>
                        <a:rPr kumimoji="1" lang="ja-JP" altLang="en-US" sz="1400" dirty="0"/>
                        <a:t>レジスタ</a:t>
                      </a:r>
                    </a:p>
                  </a:txBody>
                  <a:tcPr marL="68580" marR="68580" marT="34290" marB="34290"/>
                </a:tc>
                <a:tc>
                  <a:txBody>
                    <a:bodyPr/>
                    <a:lstStyle/>
                    <a:p>
                      <a:r>
                        <a:rPr kumimoji="1" lang="en-US" altLang="ja-JP" sz="1400" dirty="0"/>
                        <a:t>1</a:t>
                      </a:r>
                      <a:endParaRPr kumimoji="1" lang="ja-JP" altLang="en-US" sz="1400" dirty="0"/>
                    </a:p>
                  </a:txBody>
                  <a:tcPr marL="68580" marR="68580" marT="34290" marB="34290"/>
                </a:tc>
                <a:extLst>
                  <a:ext uri="{0D108BD9-81ED-4DB2-BD59-A6C34878D82A}">
                    <a16:rowId xmlns:a16="http://schemas.microsoft.com/office/drawing/2014/main" val="1561403313"/>
                  </a:ext>
                </a:extLst>
              </a:tr>
              <a:tr h="140206">
                <a:tc>
                  <a:txBody>
                    <a:bodyPr/>
                    <a:lstStyle/>
                    <a:p>
                      <a:r>
                        <a:rPr kumimoji="1" lang="ja-JP" altLang="en-US" sz="1400" dirty="0"/>
                        <a:t>比較器</a:t>
                      </a:r>
                    </a:p>
                  </a:txBody>
                  <a:tcPr marL="68580" marR="68580" marT="34290" marB="34290"/>
                </a:tc>
                <a:tc>
                  <a:txBody>
                    <a:bodyPr/>
                    <a:lstStyle/>
                    <a:p>
                      <a:r>
                        <a:rPr kumimoji="1" lang="en-US" altLang="ja-JP" sz="1400" dirty="0"/>
                        <a:t>1</a:t>
                      </a:r>
                      <a:endParaRPr kumimoji="1" lang="ja-JP" altLang="en-US" sz="1400" dirty="0"/>
                    </a:p>
                  </a:txBody>
                  <a:tcPr marL="68580" marR="68580" marT="34290" marB="34290"/>
                </a:tc>
                <a:extLst>
                  <a:ext uri="{0D108BD9-81ED-4DB2-BD59-A6C34878D82A}">
                    <a16:rowId xmlns:a16="http://schemas.microsoft.com/office/drawing/2014/main" val="1004664244"/>
                  </a:ext>
                </a:extLst>
              </a:tr>
            </a:tbl>
          </a:graphicData>
        </a:graphic>
      </p:graphicFrame>
      <p:grpSp>
        <p:nvGrpSpPr>
          <p:cNvPr id="5" name="グループ化 4">
            <a:extLst>
              <a:ext uri="{FF2B5EF4-FFF2-40B4-BE49-F238E27FC236}">
                <a16:creationId xmlns:a16="http://schemas.microsoft.com/office/drawing/2014/main" id="{6657961A-C2FD-4A57-B0CB-97FCEFACA9AB}"/>
              </a:ext>
            </a:extLst>
          </p:cNvPr>
          <p:cNvGrpSpPr/>
          <p:nvPr/>
        </p:nvGrpSpPr>
        <p:grpSpPr>
          <a:xfrm>
            <a:off x="3215681" y="1466874"/>
            <a:ext cx="7735106" cy="5075808"/>
            <a:chOff x="315913" y="473216"/>
            <a:chExt cx="9136025" cy="6222916"/>
          </a:xfrm>
        </p:grpSpPr>
        <p:sp>
          <p:nvSpPr>
            <p:cNvPr id="6" name="Line 2">
              <a:extLst>
                <a:ext uri="{FF2B5EF4-FFF2-40B4-BE49-F238E27FC236}">
                  <a16:creationId xmlns:a16="http://schemas.microsoft.com/office/drawing/2014/main" id="{1AD11D50-F3F0-49D8-99FD-22CDB6962AC4}"/>
                </a:ext>
              </a:extLst>
            </p:cNvPr>
            <p:cNvSpPr>
              <a:spLocks noChangeShapeType="1"/>
            </p:cNvSpPr>
            <p:nvPr/>
          </p:nvSpPr>
          <p:spPr bwMode="auto">
            <a:xfrm flipV="1">
              <a:off x="6516687" y="2060573"/>
              <a:ext cx="5551"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7" name="Line 3">
              <a:extLst>
                <a:ext uri="{FF2B5EF4-FFF2-40B4-BE49-F238E27FC236}">
                  <a16:creationId xmlns:a16="http://schemas.microsoft.com/office/drawing/2014/main" id="{90C7E0CB-90C4-44BB-9780-018E877A5891}"/>
                </a:ext>
              </a:extLst>
            </p:cNvPr>
            <p:cNvSpPr>
              <a:spLocks noChangeShapeType="1"/>
            </p:cNvSpPr>
            <p:nvPr/>
          </p:nvSpPr>
          <p:spPr bwMode="auto">
            <a:xfrm flipH="1" flipV="1">
              <a:off x="7378700" y="1700213"/>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8" name="Line 4">
              <a:extLst>
                <a:ext uri="{FF2B5EF4-FFF2-40B4-BE49-F238E27FC236}">
                  <a16:creationId xmlns:a16="http://schemas.microsoft.com/office/drawing/2014/main" id="{A2E8969E-BA2E-4148-8129-CB1F22BCD33D}"/>
                </a:ext>
              </a:extLst>
            </p:cNvPr>
            <p:cNvSpPr>
              <a:spLocks noChangeShapeType="1"/>
            </p:cNvSpPr>
            <p:nvPr/>
          </p:nvSpPr>
          <p:spPr bwMode="auto">
            <a:xfrm flipV="1">
              <a:off x="6946900" y="476250"/>
              <a:ext cx="0" cy="5032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9" name="Line 6">
              <a:extLst>
                <a:ext uri="{FF2B5EF4-FFF2-40B4-BE49-F238E27FC236}">
                  <a16:creationId xmlns:a16="http://schemas.microsoft.com/office/drawing/2014/main" id="{E27106B8-B4A5-4722-9055-4A198D3BA774}"/>
                </a:ext>
              </a:extLst>
            </p:cNvPr>
            <p:cNvSpPr>
              <a:spLocks noChangeShapeType="1"/>
            </p:cNvSpPr>
            <p:nvPr/>
          </p:nvSpPr>
          <p:spPr bwMode="auto">
            <a:xfrm flipH="1">
              <a:off x="5722938" y="476250"/>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0" name="Line 7">
              <a:extLst>
                <a:ext uri="{FF2B5EF4-FFF2-40B4-BE49-F238E27FC236}">
                  <a16:creationId xmlns:a16="http://schemas.microsoft.com/office/drawing/2014/main" id="{7F86C4FD-0302-4D80-AF59-1D0424FB5D1B}"/>
                </a:ext>
              </a:extLst>
            </p:cNvPr>
            <p:cNvSpPr>
              <a:spLocks noChangeShapeType="1"/>
            </p:cNvSpPr>
            <p:nvPr/>
          </p:nvSpPr>
          <p:spPr bwMode="auto">
            <a:xfrm flipH="1">
              <a:off x="5722938"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1" name="Line 8">
              <a:extLst>
                <a:ext uri="{FF2B5EF4-FFF2-40B4-BE49-F238E27FC236}">
                  <a16:creationId xmlns:a16="http://schemas.microsoft.com/office/drawing/2014/main" id="{825F53D1-5853-4BDD-BDFC-F42D5F0D2B21}"/>
                </a:ext>
              </a:extLst>
            </p:cNvPr>
            <p:cNvSpPr>
              <a:spLocks noChangeShapeType="1"/>
            </p:cNvSpPr>
            <p:nvPr/>
          </p:nvSpPr>
          <p:spPr bwMode="auto">
            <a:xfrm flipV="1">
              <a:off x="5722938" y="414972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2" name="Line 9">
              <a:extLst>
                <a:ext uri="{FF2B5EF4-FFF2-40B4-BE49-F238E27FC236}">
                  <a16:creationId xmlns:a16="http://schemas.microsoft.com/office/drawing/2014/main" id="{619110A3-7AFC-4D23-B29D-0650CF5ACE64}"/>
                </a:ext>
              </a:extLst>
            </p:cNvPr>
            <p:cNvSpPr>
              <a:spLocks noChangeShapeType="1"/>
            </p:cNvSpPr>
            <p:nvPr/>
          </p:nvSpPr>
          <p:spPr bwMode="auto">
            <a:xfrm flipV="1">
              <a:off x="6731000" y="393382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3" name="Rectangle 10">
              <a:extLst>
                <a:ext uri="{FF2B5EF4-FFF2-40B4-BE49-F238E27FC236}">
                  <a16:creationId xmlns:a16="http://schemas.microsoft.com/office/drawing/2014/main" id="{E3CD6A78-1E71-440B-ADE0-9135D93A3CEF}"/>
                </a:ext>
              </a:extLst>
            </p:cNvPr>
            <p:cNvSpPr>
              <a:spLocks noChangeArrowheads="1"/>
            </p:cNvSpPr>
            <p:nvPr/>
          </p:nvSpPr>
          <p:spPr bwMode="auto">
            <a:xfrm>
              <a:off x="6010275" y="47228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14" name="Rectangle 11">
              <a:extLst>
                <a:ext uri="{FF2B5EF4-FFF2-40B4-BE49-F238E27FC236}">
                  <a16:creationId xmlns:a16="http://schemas.microsoft.com/office/drawing/2014/main" id="{6FB67B72-5E48-4D40-BB7F-9E00E8489638}"/>
                </a:ext>
              </a:extLst>
            </p:cNvPr>
            <p:cNvSpPr>
              <a:spLocks noChangeArrowheads="1"/>
            </p:cNvSpPr>
            <p:nvPr/>
          </p:nvSpPr>
          <p:spPr bwMode="auto">
            <a:xfrm>
              <a:off x="6010275" y="49387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15" name="Rectangle 12">
              <a:extLst>
                <a:ext uri="{FF2B5EF4-FFF2-40B4-BE49-F238E27FC236}">
                  <a16:creationId xmlns:a16="http://schemas.microsoft.com/office/drawing/2014/main" id="{A98B8DAE-6240-402A-A14B-425C65829293}"/>
                </a:ext>
              </a:extLst>
            </p:cNvPr>
            <p:cNvSpPr>
              <a:spLocks noChangeArrowheads="1"/>
            </p:cNvSpPr>
            <p:nvPr/>
          </p:nvSpPr>
          <p:spPr bwMode="auto">
            <a:xfrm>
              <a:off x="6010275" y="51546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16" name="Rectangle 13">
              <a:extLst>
                <a:ext uri="{FF2B5EF4-FFF2-40B4-BE49-F238E27FC236}">
                  <a16:creationId xmlns:a16="http://schemas.microsoft.com/office/drawing/2014/main" id="{A76D5378-01B6-40AE-8D7E-C1F067FFBDD1}"/>
                </a:ext>
              </a:extLst>
            </p:cNvPr>
            <p:cNvSpPr>
              <a:spLocks noChangeArrowheads="1"/>
            </p:cNvSpPr>
            <p:nvPr/>
          </p:nvSpPr>
          <p:spPr bwMode="auto">
            <a:xfrm>
              <a:off x="6010275" y="53705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17" name="Rectangle 14">
              <a:extLst>
                <a:ext uri="{FF2B5EF4-FFF2-40B4-BE49-F238E27FC236}">
                  <a16:creationId xmlns:a16="http://schemas.microsoft.com/office/drawing/2014/main" id="{094466ED-F028-4A18-BD1A-016B7582C00C}"/>
                </a:ext>
              </a:extLst>
            </p:cNvPr>
            <p:cNvSpPr>
              <a:spLocks noChangeArrowheads="1"/>
            </p:cNvSpPr>
            <p:nvPr/>
          </p:nvSpPr>
          <p:spPr bwMode="auto">
            <a:xfrm>
              <a:off x="6010275" y="60213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18" name="Rectangle 15">
              <a:extLst>
                <a:ext uri="{FF2B5EF4-FFF2-40B4-BE49-F238E27FC236}">
                  <a16:creationId xmlns:a16="http://schemas.microsoft.com/office/drawing/2014/main" id="{24B299A8-6C80-44E6-8F8C-621B094001BB}"/>
                </a:ext>
              </a:extLst>
            </p:cNvPr>
            <p:cNvSpPr>
              <a:spLocks noChangeArrowheads="1"/>
            </p:cNvSpPr>
            <p:nvPr/>
          </p:nvSpPr>
          <p:spPr bwMode="auto">
            <a:xfrm>
              <a:off x="6010275" y="55880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19" name="Line 16">
              <a:extLst>
                <a:ext uri="{FF2B5EF4-FFF2-40B4-BE49-F238E27FC236}">
                  <a16:creationId xmlns:a16="http://schemas.microsoft.com/office/drawing/2014/main" id="{9ED99C72-4648-4361-92DA-55516C2A9B14}"/>
                </a:ext>
              </a:extLst>
            </p:cNvPr>
            <p:cNvSpPr>
              <a:spLocks noChangeShapeType="1"/>
            </p:cNvSpPr>
            <p:nvPr/>
          </p:nvSpPr>
          <p:spPr bwMode="auto">
            <a:xfrm flipV="1">
              <a:off x="7608888" y="62357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20" name="Text Box 17">
              <a:extLst>
                <a:ext uri="{FF2B5EF4-FFF2-40B4-BE49-F238E27FC236}">
                  <a16:creationId xmlns:a16="http://schemas.microsoft.com/office/drawing/2014/main" id="{B02BF035-5077-48E4-BDEF-24188FE26DE2}"/>
                </a:ext>
              </a:extLst>
            </p:cNvPr>
            <p:cNvSpPr txBox="1">
              <a:spLocks noChangeArrowheads="1"/>
            </p:cNvSpPr>
            <p:nvPr/>
          </p:nvSpPr>
          <p:spPr bwMode="auto">
            <a:xfrm>
              <a:off x="6443663" y="1420813"/>
              <a:ext cx="339284"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100" b="1"/>
                <a:t>A</a:t>
              </a:r>
            </a:p>
          </p:txBody>
        </p:sp>
        <p:sp>
          <p:nvSpPr>
            <p:cNvPr id="21" name="Text Box 18">
              <a:extLst>
                <a:ext uri="{FF2B5EF4-FFF2-40B4-BE49-F238E27FC236}">
                  <a16:creationId xmlns:a16="http://schemas.microsoft.com/office/drawing/2014/main" id="{036E0B1F-2A47-4AA1-B11D-AB9BC1426FAC}"/>
                </a:ext>
              </a:extLst>
            </p:cNvPr>
            <p:cNvSpPr txBox="1">
              <a:spLocks noChangeArrowheads="1"/>
            </p:cNvSpPr>
            <p:nvPr/>
          </p:nvSpPr>
          <p:spPr bwMode="auto">
            <a:xfrm>
              <a:off x="7235825" y="1420813"/>
              <a:ext cx="339284"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100" b="1"/>
                <a:t>B</a:t>
              </a:r>
            </a:p>
          </p:txBody>
        </p:sp>
        <p:grpSp>
          <p:nvGrpSpPr>
            <p:cNvPr id="22" name="Group 19">
              <a:extLst>
                <a:ext uri="{FF2B5EF4-FFF2-40B4-BE49-F238E27FC236}">
                  <a16:creationId xmlns:a16="http://schemas.microsoft.com/office/drawing/2014/main" id="{9F7C8D73-F026-476E-8F83-5CAB8847E440}"/>
                </a:ext>
              </a:extLst>
            </p:cNvPr>
            <p:cNvGrpSpPr>
              <a:grpSpLocks/>
            </p:cNvGrpSpPr>
            <p:nvPr/>
          </p:nvGrpSpPr>
          <p:grpSpPr bwMode="auto">
            <a:xfrm>
              <a:off x="6156325" y="990600"/>
              <a:ext cx="1655763" cy="717550"/>
              <a:chOff x="3288" y="1299"/>
              <a:chExt cx="1996" cy="953"/>
            </a:xfrm>
          </p:grpSpPr>
          <p:sp>
            <p:nvSpPr>
              <p:cNvPr id="147" name="Line 20">
                <a:extLst>
                  <a:ext uri="{FF2B5EF4-FFF2-40B4-BE49-F238E27FC236}">
                    <a16:creationId xmlns:a16="http://schemas.microsoft.com/office/drawing/2014/main" id="{D0CE8625-C9BA-4D31-8F99-86A7B170B60D}"/>
                  </a:ext>
                </a:extLst>
              </p:cNvPr>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48" name="Line 21">
                <a:extLst>
                  <a:ext uri="{FF2B5EF4-FFF2-40B4-BE49-F238E27FC236}">
                    <a16:creationId xmlns:a16="http://schemas.microsoft.com/office/drawing/2014/main" id="{DBF941E7-96F2-4D64-BD47-06CEC2809FC1}"/>
                  </a:ext>
                </a:extLst>
              </p:cNvPr>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49" name="Line 22">
                <a:extLst>
                  <a:ext uri="{FF2B5EF4-FFF2-40B4-BE49-F238E27FC236}">
                    <a16:creationId xmlns:a16="http://schemas.microsoft.com/office/drawing/2014/main" id="{15497002-CB93-4642-B066-48AA15B5BF5B}"/>
                  </a:ext>
                </a:extLst>
              </p:cNvPr>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50" name="Line 23">
                <a:extLst>
                  <a:ext uri="{FF2B5EF4-FFF2-40B4-BE49-F238E27FC236}">
                    <a16:creationId xmlns:a16="http://schemas.microsoft.com/office/drawing/2014/main" id="{98660EAE-B47A-4B39-B50E-DF50D48B9B3A}"/>
                  </a:ext>
                </a:extLst>
              </p:cNvPr>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51" name="Line 24">
                <a:extLst>
                  <a:ext uri="{FF2B5EF4-FFF2-40B4-BE49-F238E27FC236}">
                    <a16:creationId xmlns:a16="http://schemas.microsoft.com/office/drawing/2014/main" id="{C4B5F2F2-2AD8-4BBC-B214-E7AC19BA307E}"/>
                  </a:ext>
                </a:extLst>
              </p:cNvPr>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52" name="Line 25">
                <a:extLst>
                  <a:ext uri="{FF2B5EF4-FFF2-40B4-BE49-F238E27FC236}">
                    <a16:creationId xmlns:a16="http://schemas.microsoft.com/office/drawing/2014/main" id="{69FB8EDC-CC91-42CE-8EDF-31BC63C3B15F}"/>
                  </a:ext>
                </a:extLst>
              </p:cNvPr>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53" name="Line 26">
                <a:extLst>
                  <a:ext uri="{FF2B5EF4-FFF2-40B4-BE49-F238E27FC236}">
                    <a16:creationId xmlns:a16="http://schemas.microsoft.com/office/drawing/2014/main" id="{090C9C63-3278-4580-9089-26C2A4285978}"/>
                  </a:ext>
                </a:extLst>
              </p:cNvPr>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grpSp>
        <p:sp>
          <p:nvSpPr>
            <p:cNvPr id="23" name="Text Box 27">
              <a:extLst>
                <a:ext uri="{FF2B5EF4-FFF2-40B4-BE49-F238E27FC236}">
                  <a16:creationId xmlns:a16="http://schemas.microsoft.com/office/drawing/2014/main" id="{B94DABFD-63D0-4517-9964-B5D77A063756}"/>
                </a:ext>
              </a:extLst>
            </p:cNvPr>
            <p:cNvSpPr txBox="1">
              <a:spLocks noChangeArrowheads="1"/>
            </p:cNvSpPr>
            <p:nvPr/>
          </p:nvSpPr>
          <p:spPr bwMode="auto">
            <a:xfrm>
              <a:off x="6804025" y="981075"/>
              <a:ext cx="329818"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100" b="1"/>
                <a:t>Y</a:t>
              </a:r>
            </a:p>
          </p:txBody>
        </p:sp>
        <p:sp>
          <p:nvSpPr>
            <p:cNvPr id="24" name="Text Box 28">
              <a:extLst>
                <a:ext uri="{FF2B5EF4-FFF2-40B4-BE49-F238E27FC236}">
                  <a16:creationId xmlns:a16="http://schemas.microsoft.com/office/drawing/2014/main" id="{E6B82198-98A0-4341-91EC-48A438EBE01E}"/>
                </a:ext>
              </a:extLst>
            </p:cNvPr>
            <p:cNvSpPr txBox="1">
              <a:spLocks noChangeArrowheads="1"/>
            </p:cNvSpPr>
            <p:nvPr/>
          </p:nvSpPr>
          <p:spPr bwMode="auto">
            <a:xfrm>
              <a:off x="6446838" y="1060451"/>
              <a:ext cx="329818"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100" b="1"/>
                <a:t>S</a:t>
              </a:r>
            </a:p>
          </p:txBody>
        </p:sp>
        <p:sp>
          <p:nvSpPr>
            <p:cNvPr id="25" name="Text Box 29">
              <a:extLst>
                <a:ext uri="{FF2B5EF4-FFF2-40B4-BE49-F238E27FC236}">
                  <a16:creationId xmlns:a16="http://schemas.microsoft.com/office/drawing/2014/main" id="{62322FF5-8DA8-43AF-BB01-86472A6CDE2B}"/>
                </a:ext>
              </a:extLst>
            </p:cNvPr>
            <p:cNvSpPr txBox="1">
              <a:spLocks noChangeArrowheads="1"/>
            </p:cNvSpPr>
            <p:nvPr/>
          </p:nvSpPr>
          <p:spPr bwMode="auto">
            <a:xfrm>
              <a:off x="6421438" y="5608638"/>
              <a:ext cx="384724"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100" b="1"/>
                <a:t>…</a:t>
              </a:r>
            </a:p>
          </p:txBody>
        </p:sp>
        <p:sp>
          <p:nvSpPr>
            <p:cNvPr id="26" name="Line 30">
              <a:extLst>
                <a:ext uri="{FF2B5EF4-FFF2-40B4-BE49-F238E27FC236}">
                  <a16:creationId xmlns:a16="http://schemas.microsoft.com/office/drawing/2014/main" id="{2E384506-E187-4575-85CD-ED73E2F9DC33}"/>
                </a:ext>
              </a:extLst>
            </p:cNvPr>
            <p:cNvSpPr>
              <a:spLocks noChangeShapeType="1"/>
            </p:cNvSpPr>
            <p:nvPr/>
          </p:nvSpPr>
          <p:spPr bwMode="auto">
            <a:xfrm flipV="1">
              <a:off x="6297613" y="62372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27" name="Line 31">
              <a:extLst>
                <a:ext uri="{FF2B5EF4-FFF2-40B4-BE49-F238E27FC236}">
                  <a16:creationId xmlns:a16="http://schemas.microsoft.com/office/drawing/2014/main" id="{DA419247-4D69-4993-93FD-A3557910982E}"/>
                </a:ext>
              </a:extLst>
            </p:cNvPr>
            <p:cNvSpPr>
              <a:spLocks noChangeShapeType="1"/>
            </p:cNvSpPr>
            <p:nvPr/>
          </p:nvSpPr>
          <p:spPr bwMode="auto">
            <a:xfrm flipV="1">
              <a:off x="6224588" y="60928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28" name="Line 32">
              <a:extLst>
                <a:ext uri="{FF2B5EF4-FFF2-40B4-BE49-F238E27FC236}">
                  <a16:creationId xmlns:a16="http://schemas.microsoft.com/office/drawing/2014/main" id="{DE3FFC0A-1045-4771-8ECB-1E5A64F83B75}"/>
                </a:ext>
              </a:extLst>
            </p:cNvPr>
            <p:cNvSpPr>
              <a:spLocks noChangeShapeType="1"/>
            </p:cNvSpPr>
            <p:nvPr/>
          </p:nvSpPr>
          <p:spPr bwMode="auto">
            <a:xfrm>
              <a:off x="6297613" y="60928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29" name="Text Box 33">
              <a:extLst>
                <a:ext uri="{FF2B5EF4-FFF2-40B4-BE49-F238E27FC236}">
                  <a16:creationId xmlns:a16="http://schemas.microsoft.com/office/drawing/2014/main" id="{D75F6FDB-6EE3-4C25-9925-AD588268C792}"/>
                </a:ext>
              </a:extLst>
            </p:cNvPr>
            <p:cNvSpPr txBox="1">
              <a:spLocks noChangeArrowheads="1"/>
            </p:cNvSpPr>
            <p:nvPr/>
          </p:nvSpPr>
          <p:spPr bwMode="auto">
            <a:xfrm>
              <a:off x="7291388" y="6375399"/>
              <a:ext cx="59372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a:t>we</a:t>
              </a:r>
            </a:p>
          </p:txBody>
        </p:sp>
        <p:sp>
          <p:nvSpPr>
            <p:cNvPr id="30" name="Text Box 35">
              <a:extLst>
                <a:ext uri="{FF2B5EF4-FFF2-40B4-BE49-F238E27FC236}">
                  <a16:creationId xmlns:a16="http://schemas.microsoft.com/office/drawing/2014/main" id="{69558DAC-AE82-4352-AB77-0D216E2326AD}"/>
                </a:ext>
              </a:extLst>
            </p:cNvPr>
            <p:cNvSpPr txBox="1">
              <a:spLocks noChangeArrowheads="1"/>
            </p:cNvSpPr>
            <p:nvPr/>
          </p:nvSpPr>
          <p:spPr bwMode="auto">
            <a:xfrm>
              <a:off x="7286625" y="836613"/>
              <a:ext cx="218188"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sz="1100"/>
            </a:p>
          </p:txBody>
        </p:sp>
        <p:grpSp>
          <p:nvGrpSpPr>
            <p:cNvPr id="31" name="Group 38">
              <a:extLst>
                <a:ext uri="{FF2B5EF4-FFF2-40B4-BE49-F238E27FC236}">
                  <a16:creationId xmlns:a16="http://schemas.microsoft.com/office/drawing/2014/main" id="{A078D6AA-3CDF-4D0A-A43B-9C31AED4BEA9}"/>
                </a:ext>
              </a:extLst>
            </p:cNvPr>
            <p:cNvGrpSpPr>
              <a:grpSpLocks/>
            </p:cNvGrpSpPr>
            <p:nvPr/>
          </p:nvGrpSpPr>
          <p:grpSpPr bwMode="auto">
            <a:xfrm>
              <a:off x="6370638" y="2852738"/>
              <a:ext cx="1154112" cy="647700"/>
              <a:chOff x="1474" y="1752"/>
              <a:chExt cx="635" cy="544"/>
            </a:xfrm>
          </p:grpSpPr>
          <p:sp>
            <p:nvSpPr>
              <p:cNvPr id="138" name="Rectangle 39">
                <a:extLst>
                  <a:ext uri="{FF2B5EF4-FFF2-40B4-BE49-F238E27FC236}">
                    <a16:creationId xmlns:a16="http://schemas.microsoft.com/office/drawing/2014/main" id="{4F77E022-E753-497B-B758-605CDA3FA27B}"/>
                  </a:ext>
                </a:extLst>
              </p:cNvPr>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grpSp>
            <p:nvGrpSpPr>
              <p:cNvPr id="139" name="Group 40">
                <a:extLst>
                  <a:ext uri="{FF2B5EF4-FFF2-40B4-BE49-F238E27FC236}">
                    <a16:creationId xmlns:a16="http://schemas.microsoft.com/office/drawing/2014/main" id="{1DA8036E-A569-487D-A872-3DCE527629F0}"/>
                  </a:ext>
                </a:extLst>
              </p:cNvPr>
              <p:cNvGrpSpPr>
                <a:grpSpLocks/>
              </p:cNvGrpSpPr>
              <p:nvPr/>
            </p:nvGrpSpPr>
            <p:grpSpPr bwMode="auto">
              <a:xfrm rot="-5400000">
                <a:off x="1519" y="2205"/>
                <a:ext cx="91" cy="91"/>
                <a:chOff x="1474" y="1843"/>
                <a:chExt cx="91" cy="91"/>
              </a:xfrm>
            </p:grpSpPr>
            <p:sp>
              <p:nvSpPr>
                <p:cNvPr id="145" name="Line 41">
                  <a:extLst>
                    <a:ext uri="{FF2B5EF4-FFF2-40B4-BE49-F238E27FC236}">
                      <a16:creationId xmlns:a16="http://schemas.microsoft.com/office/drawing/2014/main" id="{D376D530-4009-42B1-8118-439A3F958E32}"/>
                    </a:ext>
                  </a:extLst>
                </p:cNvPr>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46" name="Line 42">
                  <a:extLst>
                    <a:ext uri="{FF2B5EF4-FFF2-40B4-BE49-F238E27FC236}">
                      <a16:creationId xmlns:a16="http://schemas.microsoft.com/office/drawing/2014/main" id="{B82393A4-E30F-40F7-BEC5-34766303FA04}"/>
                    </a:ext>
                  </a:extLst>
                </p:cNvPr>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grpSp>
          <p:sp>
            <p:nvSpPr>
              <p:cNvPr id="140" name="Rectangle 43">
                <a:extLst>
                  <a:ext uri="{FF2B5EF4-FFF2-40B4-BE49-F238E27FC236}">
                    <a16:creationId xmlns:a16="http://schemas.microsoft.com/office/drawing/2014/main" id="{820178A0-0272-47BE-940F-530268C9D566}"/>
                  </a:ext>
                </a:extLst>
              </p:cNvPr>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141" name="Rectangle 44">
                <a:extLst>
                  <a:ext uri="{FF2B5EF4-FFF2-40B4-BE49-F238E27FC236}">
                    <a16:creationId xmlns:a16="http://schemas.microsoft.com/office/drawing/2014/main" id="{6DC47429-CFF0-4367-B0B4-22902F2E9F01}"/>
                  </a:ext>
                </a:extLst>
              </p:cNvPr>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142" name="Rectangle 45">
                <a:extLst>
                  <a:ext uri="{FF2B5EF4-FFF2-40B4-BE49-F238E27FC236}">
                    <a16:creationId xmlns:a16="http://schemas.microsoft.com/office/drawing/2014/main" id="{0FB1D1D2-9F8A-44B7-A4DB-A58D1959C69F}"/>
                  </a:ext>
                </a:extLst>
              </p:cNvPr>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143" name="Rectangle 46">
                <a:extLst>
                  <a:ext uri="{FF2B5EF4-FFF2-40B4-BE49-F238E27FC236}">
                    <a16:creationId xmlns:a16="http://schemas.microsoft.com/office/drawing/2014/main" id="{6FA8B023-105E-47D9-92B7-A1AB9C73D6DD}"/>
                  </a:ext>
                </a:extLst>
              </p:cNvPr>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144" name="Rectangle 47">
                <a:extLst>
                  <a:ext uri="{FF2B5EF4-FFF2-40B4-BE49-F238E27FC236}">
                    <a16:creationId xmlns:a16="http://schemas.microsoft.com/office/drawing/2014/main" id="{6FB07755-9559-4C3D-BC04-310B8EEFD489}"/>
                  </a:ext>
                </a:extLst>
              </p:cNvPr>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grpSp>
        <p:sp>
          <p:nvSpPr>
            <p:cNvPr id="32" name="AutoShape 48">
              <a:extLst>
                <a:ext uri="{FF2B5EF4-FFF2-40B4-BE49-F238E27FC236}">
                  <a16:creationId xmlns:a16="http://schemas.microsoft.com/office/drawing/2014/main" id="{582F898D-A705-41EE-8CB7-A34A6FC0C557}"/>
                </a:ext>
              </a:extLst>
            </p:cNvPr>
            <p:cNvSpPr>
              <a:spLocks noChangeArrowheads="1"/>
            </p:cNvSpPr>
            <p:nvPr/>
          </p:nvSpPr>
          <p:spPr bwMode="auto">
            <a:xfrm flipV="1">
              <a:off x="6515100" y="371633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33" name="Line 49">
              <a:extLst>
                <a:ext uri="{FF2B5EF4-FFF2-40B4-BE49-F238E27FC236}">
                  <a16:creationId xmlns:a16="http://schemas.microsoft.com/office/drawing/2014/main" id="{98321474-69F3-49AA-9F75-71B3A8DACB52}"/>
                </a:ext>
              </a:extLst>
            </p:cNvPr>
            <p:cNvSpPr>
              <a:spLocks noChangeShapeType="1"/>
            </p:cNvSpPr>
            <p:nvPr/>
          </p:nvSpPr>
          <p:spPr bwMode="auto">
            <a:xfrm flipH="1" flipV="1">
              <a:off x="6875463" y="350678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34" name="Line 50">
              <a:extLst>
                <a:ext uri="{FF2B5EF4-FFF2-40B4-BE49-F238E27FC236}">
                  <a16:creationId xmlns:a16="http://schemas.microsoft.com/office/drawing/2014/main" id="{C908184A-F457-40D0-9AD3-FA2BEFFD46D2}"/>
                </a:ext>
              </a:extLst>
            </p:cNvPr>
            <p:cNvSpPr>
              <a:spLocks noChangeShapeType="1"/>
            </p:cNvSpPr>
            <p:nvPr/>
          </p:nvSpPr>
          <p:spPr bwMode="auto">
            <a:xfrm flipH="1" flipV="1">
              <a:off x="7091363" y="393382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35" name="Line 52">
              <a:extLst>
                <a:ext uri="{FF2B5EF4-FFF2-40B4-BE49-F238E27FC236}">
                  <a16:creationId xmlns:a16="http://schemas.microsoft.com/office/drawing/2014/main" id="{8E30A84C-C81C-4194-A634-83E1B1EB2D1F}"/>
                </a:ext>
              </a:extLst>
            </p:cNvPr>
            <p:cNvSpPr>
              <a:spLocks noChangeShapeType="1"/>
            </p:cNvSpPr>
            <p:nvPr/>
          </p:nvSpPr>
          <p:spPr bwMode="auto">
            <a:xfrm>
              <a:off x="5722938" y="2441368"/>
              <a:ext cx="3174" cy="316727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36" name="Line 53">
              <a:extLst>
                <a:ext uri="{FF2B5EF4-FFF2-40B4-BE49-F238E27FC236}">
                  <a16:creationId xmlns:a16="http://schemas.microsoft.com/office/drawing/2014/main" id="{163B6D56-FB09-410E-ADC7-21294FDDD954}"/>
                </a:ext>
              </a:extLst>
            </p:cNvPr>
            <p:cNvSpPr>
              <a:spLocks noChangeShapeType="1"/>
            </p:cNvSpPr>
            <p:nvPr/>
          </p:nvSpPr>
          <p:spPr bwMode="auto">
            <a:xfrm flipV="1">
              <a:off x="6515100"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37" name="Rectangle 54">
              <a:extLst>
                <a:ext uri="{FF2B5EF4-FFF2-40B4-BE49-F238E27FC236}">
                  <a16:creationId xmlns:a16="http://schemas.microsoft.com/office/drawing/2014/main" id="{4A6C9CC5-2973-4041-B12B-8D12463FD32F}"/>
                </a:ext>
              </a:extLst>
            </p:cNvPr>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38" name="Rectangle 55">
              <a:extLst>
                <a:ext uri="{FF2B5EF4-FFF2-40B4-BE49-F238E27FC236}">
                  <a16:creationId xmlns:a16="http://schemas.microsoft.com/office/drawing/2014/main" id="{7A6B3A41-6613-4687-8732-438BD4BC07B1}"/>
                </a:ext>
              </a:extLst>
            </p:cNvPr>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39" name="Rectangle 56">
              <a:extLst>
                <a:ext uri="{FF2B5EF4-FFF2-40B4-BE49-F238E27FC236}">
                  <a16:creationId xmlns:a16="http://schemas.microsoft.com/office/drawing/2014/main" id="{DB9B55A7-B48A-4D66-9BD9-31D13D647933}"/>
                </a:ext>
              </a:extLst>
            </p:cNvPr>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40" name="Rectangle 57">
              <a:extLst>
                <a:ext uri="{FF2B5EF4-FFF2-40B4-BE49-F238E27FC236}">
                  <a16:creationId xmlns:a16="http://schemas.microsoft.com/office/drawing/2014/main" id="{D390C888-F37C-419D-80ED-2707F9338C1A}"/>
                </a:ext>
              </a:extLst>
            </p:cNvPr>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41" name="Rectangle 58">
              <a:extLst>
                <a:ext uri="{FF2B5EF4-FFF2-40B4-BE49-F238E27FC236}">
                  <a16:creationId xmlns:a16="http://schemas.microsoft.com/office/drawing/2014/main" id="{AA3E0CC8-79AE-4C27-8C91-17FD146537BD}"/>
                </a:ext>
              </a:extLst>
            </p:cNvPr>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42" name="Rectangle 59">
              <a:extLst>
                <a:ext uri="{FF2B5EF4-FFF2-40B4-BE49-F238E27FC236}">
                  <a16:creationId xmlns:a16="http://schemas.microsoft.com/office/drawing/2014/main" id="{51363DD4-FA5C-4294-8AD9-0DC7EA389AF0}"/>
                </a:ext>
              </a:extLst>
            </p:cNvPr>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43" name="Line 60">
              <a:extLst>
                <a:ext uri="{FF2B5EF4-FFF2-40B4-BE49-F238E27FC236}">
                  <a16:creationId xmlns:a16="http://schemas.microsoft.com/office/drawing/2014/main" id="{15C07D7F-5961-4360-B9F1-5A0F9E604853}"/>
                </a:ext>
              </a:extLst>
            </p:cNvPr>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44" name="Text Box 61">
              <a:extLst>
                <a:ext uri="{FF2B5EF4-FFF2-40B4-BE49-F238E27FC236}">
                  <a16:creationId xmlns:a16="http://schemas.microsoft.com/office/drawing/2014/main" id="{84481A98-90D8-4DEA-8C1B-D80CE3AFF791}"/>
                </a:ext>
              </a:extLst>
            </p:cNvPr>
            <p:cNvSpPr txBox="1">
              <a:spLocks noChangeArrowheads="1"/>
            </p:cNvSpPr>
            <p:nvPr/>
          </p:nvSpPr>
          <p:spPr bwMode="auto">
            <a:xfrm>
              <a:off x="1743075" y="5610225"/>
              <a:ext cx="384724"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100" b="1"/>
                <a:t>…</a:t>
              </a:r>
            </a:p>
          </p:txBody>
        </p:sp>
        <p:sp>
          <p:nvSpPr>
            <p:cNvPr id="45" name="Rectangle 62">
              <a:extLst>
                <a:ext uri="{FF2B5EF4-FFF2-40B4-BE49-F238E27FC236}">
                  <a16:creationId xmlns:a16="http://schemas.microsoft.com/office/drawing/2014/main" id="{77A0AFDE-A381-46BB-A3CC-5E2FF6164DFC}"/>
                </a:ext>
              </a:extLst>
            </p:cNvPr>
            <p:cNvSpPr>
              <a:spLocks noChangeArrowheads="1"/>
            </p:cNvSpPr>
            <p:nvPr/>
          </p:nvSpPr>
          <p:spPr bwMode="auto">
            <a:xfrm>
              <a:off x="713817" y="3071814"/>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46" name="Line 63">
              <a:extLst>
                <a:ext uri="{FF2B5EF4-FFF2-40B4-BE49-F238E27FC236}">
                  <a16:creationId xmlns:a16="http://schemas.microsoft.com/office/drawing/2014/main" id="{C8EACC41-07AB-41D8-B1F6-F42AD24961CC}"/>
                </a:ext>
              </a:extLst>
            </p:cNvPr>
            <p:cNvSpPr>
              <a:spLocks noChangeShapeType="1"/>
            </p:cNvSpPr>
            <p:nvPr/>
          </p:nvSpPr>
          <p:spPr bwMode="auto">
            <a:xfrm>
              <a:off x="713817" y="3216276"/>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47" name="Line 64">
              <a:extLst>
                <a:ext uri="{FF2B5EF4-FFF2-40B4-BE49-F238E27FC236}">
                  <a16:creationId xmlns:a16="http://schemas.microsoft.com/office/drawing/2014/main" id="{5623CDDE-FEBE-4E07-A56B-D7179569D7DB}"/>
                </a:ext>
              </a:extLst>
            </p:cNvPr>
            <p:cNvSpPr>
              <a:spLocks noChangeShapeType="1"/>
            </p:cNvSpPr>
            <p:nvPr/>
          </p:nvSpPr>
          <p:spPr bwMode="auto">
            <a:xfrm flipH="1">
              <a:off x="713817" y="3287714"/>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48" name="Text Box 65">
              <a:extLst>
                <a:ext uri="{FF2B5EF4-FFF2-40B4-BE49-F238E27FC236}">
                  <a16:creationId xmlns:a16="http://schemas.microsoft.com/office/drawing/2014/main" id="{5E67045B-A297-4023-9D6B-634ED94BFF67}"/>
                </a:ext>
              </a:extLst>
            </p:cNvPr>
            <p:cNvSpPr txBox="1">
              <a:spLocks noChangeArrowheads="1"/>
            </p:cNvSpPr>
            <p:nvPr/>
          </p:nvSpPr>
          <p:spPr bwMode="auto">
            <a:xfrm>
              <a:off x="929717" y="3065464"/>
              <a:ext cx="450991"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100" b="1"/>
                <a:t>PC</a:t>
              </a:r>
            </a:p>
          </p:txBody>
        </p:sp>
        <p:sp>
          <p:nvSpPr>
            <p:cNvPr id="49" name="Line 66">
              <a:extLst>
                <a:ext uri="{FF2B5EF4-FFF2-40B4-BE49-F238E27FC236}">
                  <a16:creationId xmlns:a16="http://schemas.microsoft.com/office/drawing/2014/main" id="{D8301124-AC55-4F55-8546-BBDA7743D4C9}"/>
                </a:ext>
              </a:extLst>
            </p:cNvPr>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50" name="Line 67">
              <a:extLst>
                <a:ext uri="{FF2B5EF4-FFF2-40B4-BE49-F238E27FC236}">
                  <a16:creationId xmlns:a16="http://schemas.microsoft.com/office/drawing/2014/main" id="{CF7D34DD-EDFE-4EE0-BBA4-BCDA19DD4D67}"/>
                </a:ext>
              </a:extLst>
            </p:cNvPr>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51" name="Line 68">
              <a:extLst>
                <a:ext uri="{FF2B5EF4-FFF2-40B4-BE49-F238E27FC236}">
                  <a16:creationId xmlns:a16="http://schemas.microsoft.com/office/drawing/2014/main" id="{4AE6F459-373D-4057-8569-059225FDAAD9}"/>
                </a:ext>
              </a:extLst>
            </p:cNvPr>
            <p:cNvSpPr>
              <a:spLocks noChangeShapeType="1"/>
            </p:cNvSpPr>
            <p:nvPr/>
          </p:nvSpPr>
          <p:spPr bwMode="auto">
            <a:xfrm flipV="1">
              <a:off x="323849" y="1847850"/>
              <a:ext cx="11117" cy="18684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52" name="Line 69">
              <a:extLst>
                <a:ext uri="{FF2B5EF4-FFF2-40B4-BE49-F238E27FC236}">
                  <a16:creationId xmlns:a16="http://schemas.microsoft.com/office/drawing/2014/main" id="{5562CCD4-026D-43E2-9390-99F00830DDB1}"/>
                </a:ext>
              </a:extLst>
            </p:cNvPr>
            <p:cNvSpPr>
              <a:spLocks noChangeShapeType="1"/>
            </p:cNvSpPr>
            <p:nvPr/>
          </p:nvSpPr>
          <p:spPr bwMode="auto">
            <a:xfrm>
              <a:off x="336550" y="1852613"/>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53" name="Oval 70">
              <a:extLst>
                <a:ext uri="{FF2B5EF4-FFF2-40B4-BE49-F238E27FC236}">
                  <a16:creationId xmlns:a16="http://schemas.microsoft.com/office/drawing/2014/main" id="{66402CDF-4DB4-49D1-9890-54F56593336B}"/>
                </a:ext>
              </a:extLst>
            </p:cNvPr>
            <p:cNvSpPr>
              <a:spLocks noChangeArrowheads="1"/>
            </p:cNvSpPr>
            <p:nvPr/>
          </p:nvSpPr>
          <p:spPr bwMode="auto">
            <a:xfrm>
              <a:off x="625475" y="1997075"/>
              <a:ext cx="287338"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100" b="1"/>
                <a:t>＋</a:t>
              </a:r>
            </a:p>
          </p:txBody>
        </p:sp>
        <p:sp>
          <p:nvSpPr>
            <p:cNvPr id="54" name="Line 71">
              <a:extLst>
                <a:ext uri="{FF2B5EF4-FFF2-40B4-BE49-F238E27FC236}">
                  <a16:creationId xmlns:a16="http://schemas.microsoft.com/office/drawing/2014/main" id="{3BD4CF81-065F-4100-A672-24E77EE33333}"/>
                </a:ext>
              </a:extLst>
            </p:cNvPr>
            <p:cNvSpPr>
              <a:spLocks noChangeShapeType="1"/>
            </p:cNvSpPr>
            <p:nvPr/>
          </p:nvSpPr>
          <p:spPr bwMode="auto">
            <a:xfrm>
              <a:off x="625475" y="1852613"/>
              <a:ext cx="142875" cy="14446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55" name="Text Box 72">
              <a:extLst>
                <a:ext uri="{FF2B5EF4-FFF2-40B4-BE49-F238E27FC236}">
                  <a16:creationId xmlns:a16="http://schemas.microsoft.com/office/drawing/2014/main" id="{36C757C3-F315-4A3C-A371-C727E0F405A6}"/>
                </a:ext>
              </a:extLst>
            </p:cNvPr>
            <p:cNvSpPr txBox="1">
              <a:spLocks noChangeArrowheads="1"/>
            </p:cNvSpPr>
            <p:nvPr/>
          </p:nvSpPr>
          <p:spPr bwMode="auto">
            <a:xfrm>
              <a:off x="315913" y="2146300"/>
              <a:ext cx="31088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100" b="1" dirty="0"/>
                <a:t>4</a:t>
              </a:r>
              <a:endParaRPr lang="ja-JP" altLang="en-US" sz="1100" b="1" dirty="0"/>
            </a:p>
          </p:txBody>
        </p:sp>
        <p:sp>
          <p:nvSpPr>
            <p:cNvPr id="56" name="Line 73">
              <a:extLst>
                <a:ext uri="{FF2B5EF4-FFF2-40B4-BE49-F238E27FC236}">
                  <a16:creationId xmlns:a16="http://schemas.microsoft.com/office/drawing/2014/main" id="{CBFEB81E-BC20-4196-97DF-7CF719BB14B4}"/>
                </a:ext>
              </a:extLst>
            </p:cNvPr>
            <p:cNvSpPr>
              <a:spLocks noChangeShapeType="1"/>
            </p:cNvSpPr>
            <p:nvPr/>
          </p:nvSpPr>
          <p:spPr bwMode="auto">
            <a:xfrm flipV="1">
              <a:off x="552450" y="2284413"/>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57" name="Line 74">
              <a:extLst>
                <a:ext uri="{FF2B5EF4-FFF2-40B4-BE49-F238E27FC236}">
                  <a16:creationId xmlns:a16="http://schemas.microsoft.com/office/drawing/2014/main" id="{14818FBF-AE3A-4963-A878-BFBEF2BEDBFA}"/>
                </a:ext>
              </a:extLst>
            </p:cNvPr>
            <p:cNvSpPr>
              <a:spLocks noChangeShapeType="1"/>
            </p:cNvSpPr>
            <p:nvPr/>
          </p:nvSpPr>
          <p:spPr bwMode="auto">
            <a:xfrm flipV="1">
              <a:off x="912812" y="2125279"/>
              <a:ext cx="5237163" cy="162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58" name="Line 77">
              <a:extLst>
                <a:ext uri="{FF2B5EF4-FFF2-40B4-BE49-F238E27FC236}">
                  <a16:creationId xmlns:a16="http://schemas.microsoft.com/office/drawing/2014/main" id="{8EB93F54-3E1F-4A7E-AB71-BA88244DC51D}"/>
                </a:ext>
              </a:extLst>
            </p:cNvPr>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59" name="Text Box 78">
              <a:extLst>
                <a:ext uri="{FF2B5EF4-FFF2-40B4-BE49-F238E27FC236}">
                  <a16:creationId xmlns:a16="http://schemas.microsoft.com/office/drawing/2014/main" id="{5AE31CB9-4A36-4C3F-8CD8-AE640BECF5A0}"/>
                </a:ext>
              </a:extLst>
            </p:cNvPr>
            <p:cNvSpPr txBox="1">
              <a:spLocks noChangeArrowheads="1"/>
            </p:cNvSpPr>
            <p:nvPr/>
          </p:nvSpPr>
          <p:spPr bwMode="auto">
            <a:xfrm>
              <a:off x="1527175" y="6242050"/>
              <a:ext cx="1051174"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100"/>
                <a:t>命令メモリ</a:t>
              </a:r>
            </a:p>
          </p:txBody>
        </p:sp>
        <p:sp>
          <p:nvSpPr>
            <p:cNvPr id="60" name="Line 79">
              <a:extLst>
                <a:ext uri="{FF2B5EF4-FFF2-40B4-BE49-F238E27FC236}">
                  <a16:creationId xmlns:a16="http://schemas.microsoft.com/office/drawing/2014/main" id="{476DA15C-8B65-4DCC-B33B-D375426A59C7}"/>
                </a:ext>
              </a:extLst>
            </p:cNvPr>
            <p:cNvSpPr>
              <a:spLocks noChangeShapeType="1"/>
            </p:cNvSpPr>
            <p:nvPr/>
          </p:nvSpPr>
          <p:spPr bwMode="auto">
            <a:xfrm flipV="1">
              <a:off x="2195513" y="3213100"/>
              <a:ext cx="0" cy="15113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61" name="Text Box 98">
              <a:extLst>
                <a:ext uri="{FF2B5EF4-FFF2-40B4-BE49-F238E27FC236}">
                  <a16:creationId xmlns:a16="http://schemas.microsoft.com/office/drawing/2014/main" id="{097E008F-4565-4ED1-B27E-259A4F4B2DC4}"/>
                </a:ext>
              </a:extLst>
            </p:cNvPr>
            <p:cNvSpPr txBox="1">
              <a:spLocks noChangeArrowheads="1"/>
            </p:cNvSpPr>
            <p:nvPr/>
          </p:nvSpPr>
          <p:spPr bwMode="auto">
            <a:xfrm>
              <a:off x="5035550" y="6375399"/>
              <a:ext cx="1217787"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100"/>
                <a:t>データメモリ</a:t>
              </a:r>
            </a:p>
          </p:txBody>
        </p:sp>
        <p:sp>
          <p:nvSpPr>
            <p:cNvPr id="62" name="Line 99">
              <a:extLst>
                <a:ext uri="{FF2B5EF4-FFF2-40B4-BE49-F238E27FC236}">
                  <a16:creationId xmlns:a16="http://schemas.microsoft.com/office/drawing/2014/main" id="{014C388C-3917-4F76-8F9F-C9A0C922EB67}"/>
                </a:ext>
              </a:extLst>
            </p:cNvPr>
            <p:cNvSpPr>
              <a:spLocks noChangeShapeType="1"/>
            </p:cNvSpPr>
            <p:nvPr/>
          </p:nvSpPr>
          <p:spPr bwMode="auto">
            <a:xfrm flipV="1">
              <a:off x="2195513" y="2924175"/>
              <a:ext cx="11525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63" name="Line 100">
              <a:extLst>
                <a:ext uri="{FF2B5EF4-FFF2-40B4-BE49-F238E27FC236}">
                  <a16:creationId xmlns:a16="http://schemas.microsoft.com/office/drawing/2014/main" id="{AE678305-51FE-40AC-B30E-348519BEF227}"/>
                </a:ext>
              </a:extLst>
            </p:cNvPr>
            <p:cNvSpPr>
              <a:spLocks noChangeShapeType="1"/>
            </p:cNvSpPr>
            <p:nvPr/>
          </p:nvSpPr>
          <p:spPr bwMode="auto">
            <a:xfrm>
              <a:off x="3348038" y="2924175"/>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64" name="Line 101">
              <a:extLst>
                <a:ext uri="{FF2B5EF4-FFF2-40B4-BE49-F238E27FC236}">
                  <a16:creationId xmlns:a16="http://schemas.microsoft.com/office/drawing/2014/main" id="{13D786D6-65BF-48D4-8420-CCC846AE8B3F}"/>
                </a:ext>
              </a:extLst>
            </p:cNvPr>
            <p:cNvSpPr>
              <a:spLocks noChangeShapeType="1"/>
            </p:cNvSpPr>
            <p:nvPr/>
          </p:nvSpPr>
          <p:spPr bwMode="auto">
            <a:xfrm flipV="1">
              <a:off x="5722938" y="5586412"/>
              <a:ext cx="282575" cy="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65" name="Line 102">
              <a:extLst>
                <a:ext uri="{FF2B5EF4-FFF2-40B4-BE49-F238E27FC236}">
                  <a16:creationId xmlns:a16="http://schemas.microsoft.com/office/drawing/2014/main" id="{61775846-6098-4D47-9D87-4DF241543060}"/>
                </a:ext>
              </a:extLst>
            </p:cNvPr>
            <p:cNvSpPr>
              <a:spLocks noChangeShapeType="1"/>
            </p:cNvSpPr>
            <p:nvPr/>
          </p:nvSpPr>
          <p:spPr bwMode="auto">
            <a:xfrm flipV="1">
              <a:off x="3229240" y="3284537"/>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66" name="Line 104">
              <a:extLst>
                <a:ext uri="{FF2B5EF4-FFF2-40B4-BE49-F238E27FC236}">
                  <a16:creationId xmlns:a16="http://schemas.microsoft.com/office/drawing/2014/main" id="{FBC3E32D-0BFD-4D63-80CB-ECACE45E98FD}"/>
                </a:ext>
              </a:extLst>
            </p:cNvPr>
            <p:cNvSpPr>
              <a:spLocks noChangeShapeType="1"/>
            </p:cNvSpPr>
            <p:nvPr/>
          </p:nvSpPr>
          <p:spPr bwMode="auto">
            <a:xfrm>
              <a:off x="2268538" y="3213100"/>
              <a:ext cx="1150937"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67" name="Line 105">
              <a:extLst>
                <a:ext uri="{FF2B5EF4-FFF2-40B4-BE49-F238E27FC236}">
                  <a16:creationId xmlns:a16="http://schemas.microsoft.com/office/drawing/2014/main" id="{1B5F31A2-22E5-4824-A07B-8CB580DC04E3}"/>
                </a:ext>
              </a:extLst>
            </p:cNvPr>
            <p:cNvSpPr>
              <a:spLocks noChangeShapeType="1"/>
            </p:cNvSpPr>
            <p:nvPr/>
          </p:nvSpPr>
          <p:spPr bwMode="auto">
            <a:xfrm flipV="1">
              <a:off x="3419475" y="422116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68" name="Line 106">
              <a:extLst>
                <a:ext uri="{FF2B5EF4-FFF2-40B4-BE49-F238E27FC236}">
                  <a16:creationId xmlns:a16="http://schemas.microsoft.com/office/drawing/2014/main" id="{51F82E7F-4C97-4AAF-B7AB-975BAFED4DBA}"/>
                </a:ext>
              </a:extLst>
            </p:cNvPr>
            <p:cNvSpPr>
              <a:spLocks noChangeShapeType="1"/>
            </p:cNvSpPr>
            <p:nvPr/>
          </p:nvSpPr>
          <p:spPr bwMode="auto">
            <a:xfrm flipV="1">
              <a:off x="8027988" y="292417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69" name="Line 107">
              <a:extLst>
                <a:ext uri="{FF2B5EF4-FFF2-40B4-BE49-F238E27FC236}">
                  <a16:creationId xmlns:a16="http://schemas.microsoft.com/office/drawing/2014/main" id="{92C674F1-D626-44BA-82AF-06A207935646}"/>
                </a:ext>
              </a:extLst>
            </p:cNvPr>
            <p:cNvSpPr>
              <a:spLocks noChangeShapeType="1"/>
            </p:cNvSpPr>
            <p:nvPr/>
          </p:nvSpPr>
          <p:spPr bwMode="auto">
            <a:xfrm flipH="1">
              <a:off x="7524750" y="292417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70" name="AutoShape 108">
              <a:extLst>
                <a:ext uri="{FF2B5EF4-FFF2-40B4-BE49-F238E27FC236}">
                  <a16:creationId xmlns:a16="http://schemas.microsoft.com/office/drawing/2014/main" id="{FBC23B77-217E-4678-B12B-1F37CECAE08D}"/>
                </a:ext>
              </a:extLst>
            </p:cNvPr>
            <p:cNvSpPr>
              <a:spLocks noChangeArrowheads="1"/>
            </p:cNvSpPr>
            <p:nvPr/>
          </p:nvSpPr>
          <p:spPr bwMode="auto">
            <a:xfrm flipV="1">
              <a:off x="6804025"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71" name="Rectangle 109">
              <a:extLst>
                <a:ext uri="{FF2B5EF4-FFF2-40B4-BE49-F238E27FC236}">
                  <a16:creationId xmlns:a16="http://schemas.microsoft.com/office/drawing/2014/main" id="{BAA0ECD9-41A4-4B52-9490-D90E548B9DDB}"/>
                </a:ext>
              </a:extLst>
            </p:cNvPr>
            <p:cNvSpPr>
              <a:spLocks noChangeArrowheads="1"/>
            </p:cNvSpPr>
            <p:nvPr/>
          </p:nvSpPr>
          <p:spPr bwMode="auto">
            <a:xfrm>
              <a:off x="7308850" y="2276474"/>
              <a:ext cx="790574" cy="23410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100"/>
                <a:t>ext</a:t>
              </a:r>
            </a:p>
          </p:txBody>
        </p:sp>
        <p:sp>
          <p:nvSpPr>
            <p:cNvPr id="72" name="Line 111">
              <a:extLst>
                <a:ext uri="{FF2B5EF4-FFF2-40B4-BE49-F238E27FC236}">
                  <a16:creationId xmlns:a16="http://schemas.microsoft.com/office/drawing/2014/main" id="{6106850B-8571-4715-9450-D2A4072471F0}"/>
                </a:ext>
              </a:extLst>
            </p:cNvPr>
            <p:cNvSpPr>
              <a:spLocks noChangeShapeType="1"/>
            </p:cNvSpPr>
            <p:nvPr/>
          </p:nvSpPr>
          <p:spPr bwMode="auto">
            <a:xfrm flipV="1">
              <a:off x="2195513" y="2708275"/>
              <a:ext cx="1296987"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73" name="Line 112">
              <a:extLst>
                <a:ext uri="{FF2B5EF4-FFF2-40B4-BE49-F238E27FC236}">
                  <a16:creationId xmlns:a16="http://schemas.microsoft.com/office/drawing/2014/main" id="{FD6B0C06-43D6-4E54-9711-DFA6AF7AB9D0}"/>
                </a:ext>
              </a:extLst>
            </p:cNvPr>
            <p:cNvSpPr>
              <a:spLocks noChangeShapeType="1"/>
            </p:cNvSpPr>
            <p:nvPr/>
          </p:nvSpPr>
          <p:spPr bwMode="auto">
            <a:xfrm>
              <a:off x="3490913"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74" name="Line 113">
              <a:extLst>
                <a:ext uri="{FF2B5EF4-FFF2-40B4-BE49-F238E27FC236}">
                  <a16:creationId xmlns:a16="http://schemas.microsoft.com/office/drawing/2014/main" id="{914FA350-2947-4CC1-8E4E-F2A2CE4AAACB}"/>
                </a:ext>
              </a:extLst>
            </p:cNvPr>
            <p:cNvSpPr>
              <a:spLocks noChangeShapeType="1"/>
            </p:cNvSpPr>
            <p:nvPr/>
          </p:nvSpPr>
          <p:spPr bwMode="auto">
            <a:xfrm flipV="1">
              <a:off x="7885113"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75" name="Line 116">
              <a:extLst>
                <a:ext uri="{FF2B5EF4-FFF2-40B4-BE49-F238E27FC236}">
                  <a16:creationId xmlns:a16="http://schemas.microsoft.com/office/drawing/2014/main" id="{27C61D34-2C3C-4C8B-B0ED-EF9DB9225716}"/>
                </a:ext>
              </a:extLst>
            </p:cNvPr>
            <p:cNvSpPr>
              <a:spLocks noChangeShapeType="1"/>
            </p:cNvSpPr>
            <p:nvPr/>
          </p:nvSpPr>
          <p:spPr bwMode="auto">
            <a:xfrm flipV="1">
              <a:off x="7885113" y="20605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76" name="Line 117">
              <a:extLst>
                <a:ext uri="{FF2B5EF4-FFF2-40B4-BE49-F238E27FC236}">
                  <a16:creationId xmlns:a16="http://schemas.microsoft.com/office/drawing/2014/main" id="{A89BB8EB-5236-4A8A-A8A2-68FAB5C3B032}"/>
                </a:ext>
              </a:extLst>
            </p:cNvPr>
            <p:cNvSpPr>
              <a:spLocks noChangeShapeType="1"/>
            </p:cNvSpPr>
            <p:nvPr/>
          </p:nvSpPr>
          <p:spPr bwMode="auto">
            <a:xfrm flipH="1" flipV="1">
              <a:off x="7164388" y="2060575"/>
              <a:ext cx="0"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77" name="Line 118">
              <a:extLst>
                <a:ext uri="{FF2B5EF4-FFF2-40B4-BE49-F238E27FC236}">
                  <a16:creationId xmlns:a16="http://schemas.microsoft.com/office/drawing/2014/main" id="{53615C40-6630-40F6-9EB1-C6305D60DAF1}"/>
                </a:ext>
              </a:extLst>
            </p:cNvPr>
            <p:cNvSpPr>
              <a:spLocks noChangeShapeType="1"/>
            </p:cNvSpPr>
            <p:nvPr/>
          </p:nvSpPr>
          <p:spPr bwMode="auto">
            <a:xfrm flipV="1">
              <a:off x="7380288"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78" name="Text Box 119">
              <a:extLst>
                <a:ext uri="{FF2B5EF4-FFF2-40B4-BE49-F238E27FC236}">
                  <a16:creationId xmlns:a16="http://schemas.microsoft.com/office/drawing/2014/main" id="{ED319CDE-B3C4-40CA-8345-9DB6838BC56A}"/>
                </a:ext>
              </a:extLst>
            </p:cNvPr>
            <p:cNvSpPr txBox="1">
              <a:spLocks noChangeArrowheads="1"/>
            </p:cNvSpPr>
            <p:nvPr/>
          </p:nvSpPr>
          <p:spPr bwMode="auto">
            <a:xfrm>
              <a:off x="7235825" y="3638550"/>
              <a:ext cx="59372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a:t>rwe</a:t>
              </a:r>
            </a:p>
          </p:txBody>
        </p:sp>
        <p:sp>
          <p:nvSpPr>
            <p:cNvPr id="79" name="Line 124">
              <a:extLst>
                <a:ext uri="{FF2B5EF4-FFF2-40B4-BE49-F238E27FC236}">
                  <a16:creationId xmlns:a16="http://schemas.microsoft.com/office/drawing/2014/main" id="{69D11629-353A-4F79-98C5-108CBAE48272}"/>
                </a:ext>
              </a:extLst>
            </p:cNvPr>
            <p:cNvSpPr>
              <a:spLocks noChangeShapeType="1"/>
            </p:cNvSpPr>
            <p:nvPr/>
          </p:nvSpPr>
          <p:spPr bwMode="auto">
            <a:xfrm>
              <a:off x="7164388" y="2781300"/>
              <a:ext cx="11525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80" name="Line 125">
              <a:extLst>
                <a:ext uri="{FF2B5EF4-FFF2-40B4-BE49-F238E27FC236}">
                  <a16:creationId xmlns:a16="http://schemas.microsoft.com/office/drawing/2014/main" id="{7A8799D5-7F95-4552-8565-04324FAE752C}"/>
                </a:ext>
              </a:extLst>
            </p:cNvPr>
            <p:cNvSpPr>
              <a:spLocks noChangeShapeType="1"/>
            </p:cNvSpPr>
            <p:nvPr/>
          </p:nvSpPr>
          <p:spPr bwMode="auto">
            <a:xfrm>
              <a:off x="8316913" y="2781300"/>
              <a:ext cx="0" cy="29527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81" name="Line 126">
              <a:extLst>
                <a:ext uri="{FF2B5EF4-FFF2-40B4-BE49-F238E27FC236}">
                  <a16:creationId xmlns:a16="http://schemas.microsoft.com/office/drawing/2014/main" id="{82310623-BE5D-4481-94CF-F58FF17D1893}"/>
                </a:ext>
              </a:extLst>
            </p:cNvPr>
            <p:cNvSpPr>
              <a:spLocks noChangeShapeType="1"/>
            </p:cNvSpPr>
            <p:nvPr/>
          </p:nvSpPr>
          <p:spPr bwMode="auto">
            <a:xfrm flipH="1">
              <a:off x="7812088" y="5734050"/>
              <a:ext cx="5048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82" name="Text Box 127">
              <a:extLst>
                <a:ext uri="{FF2B5EF4-FFF2-40B4-BE49-F238E27FC236}">
                  <a16:creationId xmlns:a16="http://schemas.microsoft.com/office/drawing/2014/main" id="{9FB1982A-9E84-42AD-A87D-634B8E88C220}"/>
                </a:ext>
              </a:extLst>
            </p:cNvPr>
            <p:cNvSpPr txBox="1">
              <a:spLocks noChangeArrowheads="1"/>
            </p:cNvSpPr>
            <p:nvPr/>
          </p:nvSpPr>
          <p:spPr bwMode="auto">
            <a:xfrm>
              <a:off x="6588125" y="3716339"/>
              <a:ext cx="360363"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a:t>0</a:t>
              </a:r>
            </a:p>
          </p:txBody>
        </p:sp>
        <p:sp>
          <p:nvSpPr>
            <p:cNvPr id="83" name="Text Box 128">
              <a:extLst>
                <a:ext uri="{FF2B5EF4-FFF2-40B4-BE49-F238E27FC236}">
                  <a16:creationId xmlns:a16="http://schemas.microsoft.com/office/drawing/2014/main" id="{5B4AA925-8997-4A08-B0E8-B92B8E15ED21}"/>
                </a:ext>
              </a:extLst>
            </p:cNvPr>
            <p:cNvSpPr txBox="1">
              <a:spLocks noChangeArrowheads="1"/>
            </p:cNvSpPr>
            <p:nvPr/>
          </p:nvSpPr>
          <p:spPr bwMode="auto">
            <a:xfrm>
              <a:off x="6948488" y="3716339"/>
              <a:ext cx="360362"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a:t>1</a:t>
              </a:r>
            </a:p>
          </p:txBody>
        </p:sp>
        <p:sp>
          <p:nvSpPr>
            <p:cNvPr id="84" name="Text Box 131">
              <a:extLst>
                <a:ext uri="{FF2B5EF4-FFF2-40B4-BE49-F238E27FC236}">
                  <a16:creationId xmlns:a16="http://schemas.microsoft.com/office/drawing/2014/main" id="{0054470A-AFE7-4AF9-86BF-F08E1E17E11C}"/>
                </a:ext>
              </a:extLst>
            </p:cNvPr>
            <p:cNvSpPr txBox="1">
              <a:spLocks noChangeArrowheads="1"/>
            </p:cNvSpPr>
            <p:nvPr/>
          </p:nvSpPr>
          <p:spPr bwMode="auto">
            <a:xfrm>
              <a:off x="7524750" y="2924175"/>
              <a:ext cx="792163"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a:t>rs2</a:t>
              </a:r>
            </a:p>
          </p:txBody>
        </p:sp>
        <p:sp>
          <p:nvSpPr>
            <p:cNvPr id="85" name="Text Box 132">
              <a:extLst>
                <a:ext uri="{FF2B5EF4-FFF2-40B4-BE49-F238E27FC236}">
                  <a16:creationId xmlns:a16="http://schemas.microsoft.com/office/drawing/2014/main" id="{AA218AB3-00F4-4B80-AC78-CDFE8BA5E7D7}"/>
                </a:ext>
              </a:extLst>
            </p:cNvPr>
            <p:cNvSpPr txBox="1">
              <a:spLocks noChangeArrowheads="1"/>
            </p:cNvSpPr>
            <p:nvPr/>
          </p:nvSpPr>
          <p:spPr bwMode="auto">
            <a:xfrm>
              <a:off x="5867400" y="2708275"/>
              <a:ext cx="792163"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a:t>rs1</a:t>
              </a:r>
            </a:p>
          </p:txBody>
        </p:sp>
        <p:sp>
          <p:nvSpPr>
            <p:cNvPr id="86" name="Text Box 133">
              <a:extLst>
                <a:ext uri="{FF2B5EF4-FFF2-40B4-BE49-F238E27FC236}">
                  <a16:creationId xmlns:a16="http://schemas.microsoft.com/office/drawing/2014/main" id="{9B3F3676-6785-4137-B137-417DC6F258C9}"/>
                </a:ext>
              </a:extLst>
            </p:cNvPr>
            <p:cNvSpPr txBox="1">
              <a:spLocks noChangeArrowheads="1"/>
            </p:cNvSpPr>
            <p:nvPr/>
          </p:nvSpPr>
          <p:spPr bwMode="auto">
            <a:xfrm>
              <a:off x="5886451" y="3247628"/>
              <a:ext cx="792163"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err="1"/>
                <a:t>rd</a:t>
              </a:r>
              <a:endParaRPr lang="en-US" altLang="ja-JP" sz="1100" b="1" dirty="0"/>
            </a:p>
          </p:txBody>
        </p:sp>
        <p:sp>
          <p:nvSpPr>
            <p:cNvPr id="87" name="Text Box 134">
              <a:extLst>
                <a:ext uri="{FF2B5EF4-FFF2-40B4-BE49-F238E27FC236}">
                  <a16:creationId xmlns:a16="http://schemas.microsoft.com/office/drawing/2014/main" id="{9C0E8B2C-42F0-479C-9140-E1BB68630FD1}"/>
                </a:ext>
              </a:extLst>
            </p:cNvPr>
            <p:cNvSpPr txBox="1">
              <a:spLocks noChangeArrowheads="1"/>
            </p:cNvSpPr>
            <p:nvPr/>
          </p:nvSpPr>
          <p:spPr bwMode="auto">
            <a:xfrm>
              <a:off x="7705433" y="1617664"/>
              <a:ext cx="93662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err="1"/>
                <a:t>srcb</a:t>
              </a:r>
              <a:endParaRPr lang="en-US" altLang="ja-JP" sz="1100" b="1" dirty="0"/>
            </a:p>
          </p:txBody>
        </p:sp>
        <p:sp>
          <p:nvSpPr>
            <p:cNvPr id="88" name="Text Box 135">
              <a:extLst>
                <a:ext uri="{FF2B5EF4-FFF2-40B4-BE49-F238E27FC236}">
                  <a16:creationId xmlns:a16="http://schemas.microsoft.com/office/drawing/2014/main" id="{975005C7-6816-47CB-8FA9-7C24F3E2DBB4}"/>
                </a:ext>
              </a:extLst>
            </p:cNvPr>
            <p:cNvSpPr txBox="1">
              <a:spLocks noChangeArrowheads="1"/>
            </p:cNvSpPr>
            <p:nvPr/>
          </p:nvSpPr>
          <p:spPr bwMode="auto">
            <a:xfrm>
              <a:off x="5218112" y="5574507"/>
              <a:ext cx="93662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err="1"/>
                <a:t>aluresult</a:t>
              </a:r>
              <a:endParaRPr lang="en-US" altLang="ja-JP" sz="1100" b="1" dirty="0"/>
            </a:p>
          </p:txBody>
        </p:sp>
        <p:sp>
          <p:nvSpPr>
            <p:cNvPr id="89" name="Text Box 136">
              <a:extLst>
                <a:ext uri="{FF2B5EF4-FFF2-40B4-BE49-F238E27FC236}">
                  <a16:creationId xmlns:a16="http://schemas.microsoft.com/office/drawing/2014/main" id="{28DB68D3-C406-41BA-B32C-EC11EB687A20}"/>
                </a:ext>
              </a:extLst>
            </p:cNvPr>
            <p:cNvSpPr txBox="1">
              <a:spLocks noChangeArrowheads="1"/>
            </p:cNvSpPr>
            <p:nvPr/>
          </p:nvSpPr>
          <p:spPr bwMode="auto">
            <a:xfrm>
              <a:off x="7810500" y="5761831"/>
              <a:ext cx="936625" cy="528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err="1"/>
                <a:t>writedata</a:t>
              </a:r>
              <a:endParaRPr lang="en-US" altLang="ja-JP" sz="1100" b="1" dirty="0"/>
            </a:p>
          </p:txBody>
        </p:sp>
        <p:sp>
          <p:nvSpPr>
            <p:cNvPr id="90" name="Text Box 137">
              <a:extLst>
                <a:ext uri="{FF2B5EF4-FFF2-40B4-BE49-F238E27FC236}">
                  <a16:creationId xmlns:a16="http://schemas.microsoft.com/office/drawing/2014/main" id="{087A8DA2-D41C-48DE-82FA-6DDAEA306843}"/>
                </a:ext>
              </a:extLst>
            </p:cNvPr>
            <p:cNvSpPr txBox="1">
              <a:spLocks noChangeArrowheads="1"/>
            </p:cNvSpPr>
            <p:nvPr/>
          </p:nvSpPr>
          <p:spPr bwMode="auto">
            <a:xfrm>
              <a:off x="7092949" y="4365626"/>
              <a:ext cx="93662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err="1"/>
                <a:t>readdata</a:t>
              </a:r>
              <a:endParaRPr lang="en-US" altLang="ja-JP" sz="1100" b="1" dirty="0"/>
            </a:p>
          </p:txBody>
        </p:sp>
        <p:sp>
          <p:nvSpPr>
            <p:cNvPr id="91" name="Text Box 139">
              <a:extLst>
                <a:ext uri="{FF2B5EF4-FFF2-40B4-BE49-F238E27FC236}">
                  <a16:creationId xmlns:a16="http://schemas.microsoft.com/office/drawing/2014/main" id="{12E3497A-27C4-492E-9265-C892447C118C}"/>
                </a:ext>
              </a:extLst>
            </p:cNvPr>
            <p:cNvSpPr txBox="1">
              <a:spLocks noChangeArrowheads="1"/>
            </p:cNvSpPr>
            <p:nvPr/>
          </p:nvSpPr>
          <p:spPr bwMode="auto">
            <a:xfrm>
              <a:off x="6045994" y="2402682"/>
              <a:ext cx="93662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a:t>reg1</a:t>
              </a:r>
            </a:p>
          </p:txBody>
        </p:sp>
        <p:sp>
          <p:nvSpPr>
            <p:cNvPr id="92" name="Text Box 140">
              <a:extLst>
                <a:ext uri="{FF2B5EF4-FFF2-40B4-BE49-F238E27FC236}">
                  <a16:creationId xmlns:a16="http://schemas.microsoft.com/office/drawing/2014/main" id="{DFBF0ECC-B7E3-4F0D-99E0-27DAFFD0AF9E}"/>
                </a:ext>
              </a:extLst>
            </p:cNvPr>
            <p:cNvSpPr txBox="1">
              <a:spLocks noChangeArrowheads="1"/>
            </p:cNvSpPr>
            <p:nvPr/>
          </p:nvSpPr>
          <p:spPr bwMode="auto">
            <a:xfrm>
              <a:off x="6695282" y="2109787"/>
              <a:ext cx="93662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a:t>reg2</a:t>
              </a:r>
            </a:p>
          </p:txBody>
        </p:sp>
        <p:sp>
          <p:nvSpPr>
            <p:cNvPr id="93" name="Text Box 142">
              <a:extLst>
                <a:ext uri="{FF2B5EF4-FFF2-40B4-BE49-F238E27FC236}">
                  <a16:creationId xmlns:a16="http://schemas.microsoft.com/office/drawing/2014/main" id="{B53C4F61-84F8-471C-AE62-717C4DD30CE9}"/>
                </a:ext>
              </a:extLst>
            </p:cNvPr>
            <p:cNvSpPr txBox="1">
              <a:spLocks noChangeArrowheads="1"/>
            </p:cNvSpPr>
            <p:nvPr/>
          </p:nvSpPr>
          <p:spPr bwMode="auto">
            <a:xfrm>
              <a:off x="4656362" y="2469894"/>
              <a:ext cx="93662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err="1"/>
                <a:t>imm</a:t>
              </a:r>
              <a:endParaRPr lang="en-US" altLang="ja-JP" sz="1100" b="1" dirty="0"/>
            </a:p>
          </p:txBody>
        </p:sp>
        <p:sp>
          <p:nvSpPr>
            <p:cNvPr id="94" name="Line 144">
              <a:extLst>
                <a:ext uri="{FF2B5EF4-FFF2-40B4-BE49-F238E27FC236}">
                  <a16:creationId xmlns:a16="http://schemas.microsoft.com/office/drawing/2014/main" id="{F8DFEE49-1316-4C4A-AB04-5E89DED54E55}"/>
                </a:ext>
              </a:extLst>
            </p:cNvPr>
            <p:cNvSpPr>
              <a:spLocks noChangeShapeType="1"/>
            </p:cNvSpPr>
            <p:nvPr/>
          </p:nvSpPr>
          <p:spPr bwMode="auto">
            <a:xfrm>
              <a:off x="5364163"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95" name="Line 145">
              <a:extLst>
                <a:ext uri="{FF2B5EF4-FFF2-40B4-BE49-F238E27FC236}">
                  <a16:creationId xmlns:a16="http://schemas.microsoft.com/office/drawing/2014/main" id="{2462DDF9-35C3-4D5A-8970-1E50FF93CC04}"/>
                </a:ext>
              </a:extLst>
            </p:cNvPr>
            <p:cNvSpPr>
              <a:spLocks noChangeShapeType="1"/>
            </p:cNvSpPr>
            <p:nvPr/>
          </p:nvSpPr>
          <p:spPr bwMode="auto">
            <a:xfrm>
              <a:off x="5364163"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96" name="Line 146">
              <a:extLst>
                <a:ext uri="{FF2B5EF4-FFF2-40B4-BE49-F238E27FC236}">
                  <a16:creationId xmlns:a16="http://schemas.microsoft.com/office/drawing/2014/main" id="{672BBB60-A3D0-4092-B49B-3730E04EDA06}"/>
                </a:ext>
              </a:extLst>
            </p:cNvPr>
            <p:cNvSpPr>
              <a:spLocks noChangeShapeType="1"/>
            </p:cNvSpPr>
            <p:nvPr/>
          </p:nvSpPr>
          <p:spPr bwMode="auto">
            <a:xfrm flipH="1" flipV="1">
              <a:off x="5148263"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97" name="Line 147">
              <a:extLst>
                <a:ext uri="{FF2B5EF4-FFF2-40B4-BE49-F238E27FC236}">
                  <a16:creationId xmlns:a16="http://schemas.microsoft.com/office/drawing/2014/main" id="{03362EDF-59EA-4A51-B9A7-0C640F51F697}"/>
                </a:ext>
              </a:extLst>
            </p:cNvPr>
            <p:cNvSpPr>
              <a:spLocks noChangeShapeType="1"/>
            </p:cNvSpPr>
            <p:nvPr/>
          </p:nvSpPr>
          <p:spPr bwMode="auto">
            <a:xfrm flipH="1">
              <a:off x="5148263"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98" name="Line 148">
              <a:extLst>
                <a:ext uri="{FF2B5EF4-FFF2-40B4-BE49-F238E27FC236}">
                  <a16:creationId xmlns:a16="http://schemas.microsoft.com/office/drawing/2014/main" id="{2C194A3C-4E29-4A19-8BD6-3FDF6B59AD7C}"/>
                </a:ext>
              </a:extLst>
            </p:cNvPr>
            <p:cNvSpPr>
              <a:spLocks noChangeShapeType="1"/>
            </p:cNvSpPr>
            <p:nvPr/>
          </p:nvSpPr>
          <p:spPr bwMode="auto">
            <a:xfrm>
              <a:off x="5148263"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99" name="Line 152">
              <a:extLst>
                <a:ext uri="{FF2B5EF4-FFF2-40B4-BE49-F238E27FC236}">
                  <a16:creationId xmlns:a16="http://schemas.microsoft.com/office/drawing/2014/main" id="{3B9E53C2-544E-4DF8-ABA9-3D526C3D915E}"/>
                </a:ext>
              </a:extLst>
            </p:cNvPr>
            <p:cNvSpPr>
              <a:spLocks noChangeShapeType="1"/>
            </p:cNvSpPr>
            <p:nvPr/>
          </p:nvSpPr>
          <p:spPr bwMode="auto">
            <a:xfrm flipV="1">
              <a:off x="4427538"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00" name="Line 153">
              <a:extLst>
                <a:ext uri="{FF2B5EF4-FFF2-40B4-BE49-F238E27FC236}">
                  <a16:creationId xmlns:a16="http://schemas.microsoft.com/office/drawing/2014/main" id="{DCA7D6A5-F71B-4DFD-B84E-54F44147AB58}"/>
                </a:ext>
              </a:extLst>
            </p:cNvPr>
            <p:cNvSpPr>
              <a:spLocks noChangeShapeType="1"/>
            </p:cNvSpPr>
            <p:nvPr/>
          </p:nvSpPr>
          <p:spPr bwMode="auto">
            <a:xfrm>
              <a:off x="4427538"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01" name="Text Box 154">
              <a:extLst>
                <a:ext uri="{FF2B5EF4-FFF2-40B4-BE49-F238E27FC236}">
                  <a16:creationId xmlns:a16="http://schemas.microsoft.com/office/drawing/2014/main" id="{79135239-1E74-4EE4-B682-641C9E3CBD73}"/>
                </a:ext>
              </a:extLst>
            </p:cNvPr>
            <p:cNvSpPr txBox="1">
              <a:spLocks noChangeArrowheads="1"/>
            </p:cNvSpPr>
            <p:nvPr/>
          </p:nvSpPr>
          <p:spPr bwMode="auto">
            <a:xfrm>
              <a:off x="4480322" y="673647"/>
              <a:ext cx="93662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a:t>funct3</a:t>
              </a:r>
            </a:p>
          </p:txBody>
        </p:sp>
        <p:sp>
          <p:nvSpPr>
            <p:cNvPr id="102" name="Text Box 155">
              <a:extLst>
                <a:ext uri="{FF2B5EF4-FFF2-40B4-BE49-F238E27FC236}">
                  <a16:creationId xmlns:a16="http://schemas.microsoft.com/office/drawing/2014/main" id="{DCD1EA06-5FC0-41D7-8067-5E6E0CAB35B8}"/>
                </a:ext>
              </a:extLst>
            </p:cNvPr>
            <p:cNvSpPr txBox="1">
              <a:spLocks noChangeArrowheads="1"/>
            </p:cNvSpPr>
            <p:nvPr/>
          </p:nvSpPr>
          <p:spPr bwMode="auto">
            <a:xfrm>
              <a:off x="4424363" y="1281928"/>
              <a:ext cx="922203"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100" b="1" dirty="0"/>
                <a:t>ADD</a:t>
              </a:r>
            </a:p>
          </p:txBody>
        </p:sp>
        <p:sp>
          <p:nvSpPr>
            <p:cNvPr id="103" name="Line 158">
              <a:extLst>
                <a:ext uri="{FF2B5EF4-FFF2-40B4-BE49-F238E27FC236}">
                  <a16:creationId xmlns:a16="http://schemas.microsoft.com/office/drawing/2014/main" id="{BC019671-6DE9-4E9A-A16D-EDE7F56F19CA}"/>
                </a:ext>
              </a:extLst>
            </p:cNvPr>
            <p:cNvSpPr>
              <a:spLocks noChangeShapeType="1"/>
            </p:cNvSpPr>
            <p:nvPr/>
          </p:nvSpPr>
          <p:spPr bwMode="auto">
            <a:xfrm>
              <a:off x="4859338"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04" name="Text Box 161">
              <a:extLst>
                <a:ext uri="{FF2B5EF4-FFF2-40B4-BE49-F238E27FC236}">
                  <a16:creationId xmlns:a16="http://schemas.microsoft.com/office/drawing/2014/main" id="{89AE4E4C-E211-4E14-9AC4-0438876CADB3}"/>
                </a:ext>
              </a:extLst>
            </p:cNvPr>
            <p:cNvSpPr txBox="1">
              <a:spLocks noChangeArrowheads="1"/>
            </p:cNvSpPr>
            <p:nvPr/>
          </p:nvSpPr>
          <p:spPr bwMode="auto">
            <a:xfrm>
              <a:off x="611189" y="5373688"/>
              <a:ext cx="93662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a:t>pc</a:t>
              </a:r>
            </a:p>
          </p:txBody>
        </p:sp>
        <p:sp>
          <p:nvSpPr>
            <p:cNvPr id="105" name="Text Box 162">
              <a:extLst>
                <a:ext uri="{FF2B5EF4-FFF2-40B4-BE49-F238E27FC236}">
                  <a16:creationId xmlns:a16="http://schemas.microsoft.com/office/drawing/2014/main" id="{B120C052-11FA-47A9-A312-ADDE4CD26AAF}"/>
                </a:ext>
              </a:extLst>
            </p:cNvPr>
            <p:cNvSpPr txBox="1">
              <a:spLocks noChangeArrowheads="1"/>
            </p:cNvSpPr>
            <p:nvPr/>
          </p:nvSpPr>
          <p:spPr bwMode="auto">
            <a:xfrm>
              <a:off x="2195513" y="4437063"/>
              <a:ext cx="93662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err="1"/>
                <a:t>instr</a:t>
              </a:r>
              <a:endParaRPr lang="en-US" altLang="ja-JP" sz="1100" b="1" dirty="0"/>
            </a:p>
          </p:txBody>
        </p:sp>
        <p:sp>
          <p:nvSpPr>
            <p:cNvPr id="106" name="Text Box 135">
              <a:extLst>
                <a:ext uri="{FF2B5EF4-FFF2-40B4-BE49-F238E27FC236}">
                  <a16:creationId xmlns:a16="http://schemas.microsoft.com/office/drawing/2014/main" id="{8A893774-C3AD-421E-9BC6-7DF6E31A8391}"/>
                </a:ext>
              </a:extLst>
            </p:cNvPr>
            <p:cNvSpPr txBox="1">
              <a:spLocks noChangeArrowheads="1"/>
            </p:cNvSpPr>
            <p:nvPr/>
          </p:nvSpPr>
          <p:spPr bwMode="auto">
            <a:xfrm>
              <a:off x="6838156" y="3498851"/>
              <a:ext cx="93662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a:t>result</a:t>
              </a:r>
            </a:p>
          </p:txBody>
        </p:sp>
        <p:sp>
          <p:nvSpPr>
            <p:cNvPr id="107" name="Text Box 133">
              <a:extLst>
                <a:ext uri="{FF2B5EF4-FFF2-40B4-BE49-F238E27FC236}">
                  <a16:creationId xmlns:a16="http://schemas.microsoft.com/office/drawing/2014/main" id="{85292F6F-6BF7-458E-BB81-3AD133927BED}"/>
                </a:ext>
              </a:extLst>
            </p:cNvPr>
            <p:cNvSpPr txBox="1">
              <a:spLocks noChangeArrowheads="1"/>
            </p:cNvSpPr>
            <p:nvPr/>
          </p:nvSpPr>
          <p:spPr bwMode="auto">
            <a:xfrm>
              <a:off x="6183311" y="3489723"/>
              <a:ext cx="792163"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err="1"/>
                <a:t>clk</a:t>
              </a:r>
              <a:endParaRPr lang="en-US" altLang="ja-JP" sz="1100" b="1" dirty="0"/>
            </a:p>
          </p:txBody>
        </p:sp>
        <p:sp>
          <p:nvSpPr>
            <p:cNvPr id="108" name="Line 99">
              <a:extLst>
                <a:ext uri="{FF2B5EF4-FFF2-40B4-BE49-F238E27FC236}">
                  <a16:creationId xmlns:a16="http://schemas.microsoft.com/office/drawing/2014/main" id="{34AEF991-6424-4914-9704-CF5847884CED}"/>
                </a:ext>
              </a:extLst>
            </p:cNvPr>
            <p:cNvSpPr>
              <a:spLocks noChangeShapeType="1"/>
            </p:cNvSpPr>
            <p:nvPr/>
          </p:nvSpPr>
          <p:spPr bwMode="auto">
            <a:xfrm>
              <a:off x="2309813" y="3216275"/>
              <a:ext cx="956390" cy="6508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09" name="AutoShape 48">
              <a:extLst>
                <a:ext uri="{FF2B5EF4-FFF2-40B4-BE49-F238E27FC236}">
                  <a16:creationId xmlns:a16="http://schemas.microsoft.com/office/drawing/2014/main" id="{F4094002-492B-4839-BE1D-7D4FF4329980}"/>
                </a:ext>
              </a:extLst>
            </p:cNvPr>
            <p:cNvSpPr>
              <a:spLocks noChangeArrowheads="1"/>
            </p:cNvSpPr>
            <p:nvPr/>
          </p:nvSpPr>
          <p:spPr bwMode="auto">
            <a:xfrm rot="10800000" flipV="1">
              <a:off x="1069129" y="2370138"/>
              <a:ext cx="720725" cy="222250"/>
            </a:xfrm>
            <a:custGeom>
              <a:avLst/>
              <a:gdLst>
                <a:gd name="T0" fmla="*/ 630634 w 21600"/>
                <a:gd name="T1" fmla="*/ 111125 h 21600"/>
                <a:gd name="T2" fmla="*/ 360362 w 21600"/>
                <a:gd name="T3" fmla="*/ 222250 h 21600"/>
                <a:gd name="T4" fmla="*/ 90091 w 21600"/>
                <a:gd name="T5" fmla="*/ 111125 h 21600"/>
                <a:gd name="T6" fmla="*/ 36036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110" name="Line 51">
              <a:extLst>
                <a:ext uri="{FF2B5EF4-FFF2-40B4-BE49-F238E27FC236}">
                  <a16:creationId xmlns:a16="http://schemas.microsoft.com/office/drawing/2014/main" id="{F93963DB-57DB-4335-AB7F-4FFE3FB1B1AC}"/>
                </a:ext>
              </a:extLst>
            </p:cNvPr>
            <p:cNvSpPr>
              <a:spLocks noChangeShapeType="1"/>
            </p:cNvSpPr>
            <p:nvPr/>
          </p:nvSpPr>
          <p:spPr bwMode="auto">
            <a:xfrm flipH="1">
              <a:off x="1608401" y="473216"/>
              <a:ext cx="4112775" cy="22830"/>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11" name="Line 79">
              <a:extLst>
                <a:ext uri="{FF2B5EF4-FFF2-40B4-BE49-F238E27FC236}">
                  <a16:creationId xmlns:a16="http://schemas.microsoft.com/office/drawing/2014/main" id="{2049D168-54B5-4625-86DA-E461C0A9615F}"/>
                </a:ext>
              </a:extLst>
            </p:cNvPr>
            <p:cNvSpPr>
              <a:spLocks noChangeShapeType="1"/>
            </p:cNvSpPr>
            <p:nvPr/>
          </p:nvSpPr>
          <p:spPr bwMode="auto">
            <a:xfrm flipV="1">
              <a:off x="1614604" y="496046"/>
              <a:ext cx="6563" cy="1861392"/>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12" name="正方形/長方形 111">
              <a:extLst>
                <a:ext uri="{FF2B5EF4-FFF2-40B4-BE49-F238E27FC236}">
                  <a16:creationId xmlns:a16="http://schemas.microsoft.com/office/drawing/2014/main" id="{6033F17C-439C-4D85-A1B9-7E44FBAD835C}"/>
                </a:ext>
              </a:extLst>
            </p:cNvPr>
            <p:cNvSpPr/>
            <p:nvPr/>
          </p:nvSpPr>
          <p:spPr>
            <a:xfrm>
              <a:off x="2690942" y="2218753"/>
              <a:ext cx="756259" cy="45176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b="1" dirty="0">
                  <a:solidFill>
                    <a:schemeClr val="tx1"/>
                  </a:solidFill>
                </a:rPr>
                <a:t>&lt;&gt;=</a:t>
              </a:r>
              <a:r>
                <a:rPr lang="ja-JP" altLang="en-US" sz="1100" b="1" dirty="0">
                  <a:solidFill>
                    <a:schemeClr val="tx1"/>
                  </a:solidFill>
                </a:rPr>
                <a:t>？</a:t>
              </a:r>
            </a:p>
          </p:txBody>
        </p:sp>
        <p:cxnSp>
          <p:nvCxnSpPr>
            <p:cNvPr id="113" name="直線矢印コネクタ 112">
              <a:extLst>
                <a:ext uri="{FF2B5EF4-FFF2-40B4-BE49-F238E27FC236}">
                  <a16:creationId xmlns:a16="http://schemas.microsoft.com/office/drawing/2014/main" id="{F36A38BE-5B73-47EF-8E4B-5B11B8101280}"/>
                </a:ext>
              </a:extLst>
            </p:cNvPr>
            <p:cNvCxnSpPr>
              <a:cxnSpLocks/>
              <a:stCxn id="112" idx="1"/>
            </p:cNvCxnSpPr>
            <p:nvPr/>
          </p:nvCxnSpPr>
          <p:spPr>
            <a:xfrm flipH="1" flipV="1">
              <a:off x="1721880" y="2441368"/>
              <a:ext cx="969062" cy="32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直線矢印コネクタ 113">
              <a:extLst>
                <a:ext uri="{FF2B5EF4-FFF2-40B4-BE49-F238E27FC236}">
                  <a16:creationId xmlns:a16="http://schemas.microsoft.com/office/drawing/2014/main" id="{FA334DF3-4528-4F41-A9E3-45EED337CBD6}"/>
                </a:ext>
              </a:extLst>
            </p:cNvPr>
            <p:cNvCxnSpPr>
              <a:cxnSpLocks/>
            </p:cNvCxnSpPr>
            <p:nvPr/>
          </p:nvCxnSpPr>
          <p:spPr>
            <a:xfrm flipH="1">
              <a:off x="3440059" y="2311655"/>
              <a:ext cx="3080599" cy="1258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5" name="直線矢印コネクタ 114">
              <a:extLst>
                <a:ext uri="{FF2B5EF4-FFF2-40B4-BE49-F238E27FC236}">
                  <a16:creationId xmlns:a16="http://schemas.microsoft.com/office/drawing/2014/main" id="{7D10ED9E-6695-4049-9E38-8B486D6FE491}"/>
                </a:ext>
              </a:extLst>
            </p:cNvPr>
            <p:cNvCxnSpPr>
              <a:cxnSpLocks/>
              <a:stCxn id="92" idx="2"/>
            </p:cNvCxnSpPr>
            <p:nvPr/>
          </p:nvCxnSpPr>
          <p:spPr>
            <a:xfrm flipH="1" flipV="1">
              <a:off x="3434501" y="2414984"/>
              <a:ext cx="3729095" cy="1553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直線矢印コネクタ 115">
              <a:extLst>
                <a:ext uri="{FF2B5EF4-FFF2-40B4-BE49-F238E27FC236}">
                  <a16:creationId xmlns:a16="http://schemas.microsoft.com/office/drawing/2014/main" id="{E1E7B056-B2C9-4895-A71B-711799A4B8C5}"/>
                </a:ext>
              </a:extLst>
            </p:cNvPr>
            <p:cNvCxnSpPr/>
            <p:nvPr/>
          </p:nvCxnSpPr>
          <p:spPr>
            <a:xfrm>
              <a:off x="1211196" y="2141538"/>
              <a:ext cx="0" cy="2159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7" name="AutoShape 108">
              <a:extLst>
                <a:ext uri="{FF2B5EF4-FFF2-40B4-BE49-F238E27FC236}">
                  <a16:creationId xmlns:a16="http://schemas.microsoft.com/office/drawing/2014/main" id="{92B0001A-F754-4A9F-AF9D-EE1280FE21C4}"/>
                </a:ext>
              </a:extLst>
            </p:cNvPr>
            <p:cNvSpPr>
              <a:spLocks noChangeArrowheads="1"/>
            </p:cNvSpPr>
            <p:nvPr/>
          </p:nvSpPr>
          <p:spPr bwMode="auto">
            <a:xfrm flipV="1">
              <a:off x="5987755"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118" name="Line 3">
              <a:extLst>
                <a:ext uri="{FF2B5EF4-FFF2-40B4-BE49-F238E27FC236}">
                  <a16:creationId xmlns:a16="http://schemas.microsoft.com/office/drawing/2014/main" id="{385A1B3E-3EA5-4B6A-89B1-1CDD9BFC8213}"/>
                </a:ext>
              </a:extLst>
            </p:cNvPr>
            <p:cNvSpPr>
              <a:spLocks noChangeShapeType="1"/>
            </p:cNvSpPr>
            <p:nvPr/>
          </p:nvSpPr>
          <p:spPr bwMode="auto">
            <a:xfrm flipH="1" flipV="1">
              <a:off x="6405855" y="1706564"/>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19" name="Line 3">
              <a:extLst>
                <a:ext uri="{FF2B5EF4-FFF2-40B4-BE49-F238E27FC236}">
                  <a16:creationId xmlns:a16="http://schemas.microsoft.com/office/drawing/2014/main" id="{40E53A79-B0A0-49EF-80D2-DA1EF9A992E7}"/>
                </a:ext>
              </a:extLst>
            </p:cNvPr>
            <p:cNvSpPr>
              <a:spLocks noChangeShapeType="1"/>
            </p:cNvSpPr>
            <p:nvPr/>
          </p:nvSpPr>
          <p:spPr bwMode="auto">
            <a:xfrm flipH="1" flipV="1">
              <a:off x="6119019" y="1992121"/>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cxnSp>
          <p:nvCxnSpPr>
            <p:cNvPr id="120" name="直線矢印コネクタ 119">
              <a:extLst>
                <a:ext uri="{FF2B5EF4-FFF2-40B4-BE49-F238E27FC236}">
                  <a16:creationId xmlns:a16="http://schemas.microsoft.com/office/drawing/2014/main" id="{E6B4938E-2D4F-4F38-BA24-1579CDE6DEE5}"/>
                </a:ext>
              </a:extLst>
            </p:cNvPr>
            <p:cNvCxnSpPr>
              <a:cxnSpLocks/>
            </p:cNvCxnSpPr>
            <p:nvPr/>
          </p:nvCxnSpPr>
          <p:spPr>
            <a:xfrm>
              <a:off x="1429713" y="2592388"/>
              <a:ext cx="1654" cy="47942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1" name="Text Box 134">
              <a:extLst>
                <a:ext uri="{FF2B5EF4-FFF2-40B4-BE49-F238E27FC236}">
                  <a16:creationId xmlns:a16="http://schemas.microsoft.com/office/drawing/2014/main" id="{34ECFED7-A02D-48A0-A29E-9B5FCFB5CB09}"/>
                </a:ext>
              </a:extLst>
            </p:cNvPr>
            <p:cNvSpPr txBox="1">
              <a:spLocks noChangeArrowheads="1"/>
            </p:cNvSpPr>
            <p:nvPr/>
          </p:nvSpPr>
          <p:spPr bwMode="auto">
            <a:xfrm>
              <a:off x="5675313" y="1629743"/>
              <a:ext cx="936625" cy="528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err="1"/>
                <a:t>srca</a:t>
              </a:r>
              <a:endParaRPr lang="en-US" altLang="ja-JP" sz="1100" b="1" dirty="0"/>
            </a:p>
            <a:p>
              <a:r>
                <a:rPr lang="en-US" altLang="ja-JP" sz="1100" b="1" dirty="0" err="1"/>
                <a:t>sel</a:t>
              </a:r>
              <a:endParaRPr lang="en-US" altLang="ja-JP" sz="1100" b="1" dirty="0"/>
            </a:p>
          </p:txBody>
        </p:sp>
        <p:sp>
          <p:nvSpPr>
            <p:cNvPr id="122" name="Text Box 72">
              <a:extLst>
                <a:ext uri="{FF2B5EF4-FFF2-40B4-BE49-F238E27FC236}">
                  <a16:creationId xmlns:a16="http://schemas.microsoft.com/office/drawing/2014/main" id="{C38B5EBC-FF64-450E-BD98-E4911280A008}"/>
                </a:ext>
              </a:extLst>
            </p:cNvPr>
            <p:cNvSpPr txBox="1">
              <a:spLocks noChangeArrowheads="1"/>
            </p:cNvSpPr>
            <p:nvPr/>
          </p:nvSpPr>
          <p:spPr bwMode="auto">
            <a:xfrm>
              <a:off x="5040939" y="854084"/>
              <a:ext cx="31088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100" b="1" dirty="0"/>
                <a:t>0</a:t>
              </a:r>
              <a:endParaRPr lang="ja-JP" altLang="en-US" sz="1100" b="1" dirty="0"/>
            </a:p>
          </p:txBody>
        </p:sp>
        <p:sp>
          <p:nvSpPr>
            <p:cNvPr id="123" name="Text Box 72">
              <a:extLst>
                <a:ext uri="{FF2B5EF4-FFF2-40B4-BE49-F238E27FC236}">
                  <a16:creationId xmlns:a16="http://schemas.microsoft.com/office/drawing/2014/main" id="{3634D976-22D5-424D-B851-6D9741563B10}"/>
                </a:ext>
              </a:extLst>
            </p:cNvPr>
            <p:cNvSpPr txBox="1">
              <a:spLocks noChangeArrowheads="1"/>
            </p:cNvSpPr>
            <p:nvPr/>
          </p:nvSpPr>
          <p:spPr bwMode="auto">
            <a:xfrm>
              <a:off x="5054013" y="1185069"/>
              <a:ext cx="31088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100" b="1" dirty="0"/>
                <a:t>1</a:t>
              </a:r>
              <a:endParaRPr lang="ja-JP" altLang="en-US" sz="1100" b="1" dirty="0"/>
            </a:p>
          </p:txBody>
        </p:sp>
        <p:cxnSp>
          <p:nvCxnSpPr>
            <p:cNvPr id="124" name="直線矢印コネクタ 123">
              <a:extLst>
                <a:ext uri="{FF2B5EF4-FFF2-40B4-BE49-F238E27FC236}">
                  <a16:creationId xmlns:a16="http://schemas.microsoft.com/office/drawing/2014/main" id="{28917CCF-9885-4699-BF02-5D1AEAE103B4}"/>
                </a:ext>
              </a:extLst>
            </p:cNvPr>
            <p:cNvCxnSpPr>
              <a:cxnSpLocks/>
              <a:endCxn id="123" idx="2"/>
            </p:cNvCxnSpPr>
            <p:nvPr/>
          </p:nvCxnSpPr>
          <p:spPr>
            <a:xfrm flipH="1" flipV="1">
              <a:off x="5209455" y="1505802"/>
              <a:ext cx="8658" cy="51315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5" name="Text Box 155">
              <a:extLst>
                <a:ext uri="{FF2B5EF4-FFF2-40B4-BE49-F238E27FC236}">
                  <a16:creationId xmlns:a16="http://schemas.microsoft.com/office/drawing/2014/main" id="{7FEFCDDD-E5B5-42AA-8908-B5B6E6435959}"/>
                </a:ext>
              </a:extLst>
            </p:cNvPr>
            <p:cNvSpPr txBox="1">
              <a:spLocks noChangeArrowheads="1"/>
            </p:cNvSpPr>
            <p:nvPr/>
          </p:nvSpPr>
          <p:spPr bwMode="auto">
            <a:xfrm>
              <a:off x="5003800" y="2010273"/>
              <a:ext cx="922203"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100" b="1" dirty="0"/>
                <a:t>com</a:t>
              </a:r>
            </a:p>
          </p:txBody>
        </p:sp>
        <p:sp>
          <p:nvSpPr>
            <p:cNvPr id="126" name="Text Box 155">
              <a:extLst>
                <a:ext uri="{FF2B5EF4-FFF2-40B4-BE49-F238E27FC236}">
                  <a16:creationId xmlns:a16="http://schemas.microsoft.com/office/drawing/2014/main" id="{240801D7-0A2E-4131-B2E2-5036BD5B6435}"/>
                </a:ext>
              </a:extLst>
            </p:cNvPr>
            <p:cNvSpPr txBox="1">
              <a:spLocks noChangeArrowheads="1"/>
            </p:cNvSpPr>
            <p:nvPr/>
          </p:nvSpPr>
          <p:spPr bwMode="auto">
            <a:xfrm>
              <a:off x="8297135" y="1853490"/>
              <a:ext cx="922203"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100" b="1" dirty="0" err="1"/>
                <a:t>srcbsel</a:t>
              </a:r>
              <a:endParaRPr lang="en-US" altLang="ja-JP" sz="1100" b="1" dirty="0"/>
            </a:p>
          </p:txBody>
        </p:sp>
        <p:sp>
          <p:nvSpPr>
            <p:cNvPr id="127" name="Line 107">
              <a:extLst>
                <a:ext uri="{FF2B5EF4-FFF2-40B4-BE49-F238E27FC236}">
                  <a16:creationId xmlns:a16="http://schemas.microsoft.com/office/drawing/2014/main" id="{AF978963-ACF6-4FB0-A6FF-3BB7D99FF2BF}"/>
                </a:ext>
              </a:extLst>
            </p:cNvPr>
            <p:cNvSpPr>
              <a:spLocks noChangeShapeType="1"/>
            </p:cNvSpPr>
            <p:nvPr/>
          </p:nvSpPr>
          <p:spPr bwMode="auto">
            <a:xfrm flipH="1">
              <a:off x="8065294" y="195262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28" name="Text Box 72">
              <a:extLst>
                <a:ext uri="{FF2B5EF4-FFF2-40B4-BE49-F238E27FC236}">
                  <a16:creationId xmlns:a16="http://schemas.microsoft.com/office/drawing/2014/main" id="{56824B66-3842-4DFA-9524-E90B66D1A995}"/>
                </a:ext>
              </a:extLst>
            </p:cNvPr>
            <p:cNvSpPr txBox="1">
              <a:spLocks noChangeArrowheads="1"/>
            </p:cNvSpPr>
            <p:nvPr/>
          </p:nvSpPr>
          <p:spPr bwMode="auto">
            <a:xfrm>
              <a:off x="7608887" y="1799076"/>
              <a:ext cx="31088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100" b="1" dirty="0"/>
                <a:t>1</a:t>
              </a:r>
              <a:endParaRPr lang="ja-JP" altLang="en-US" sz="1100" b="1" dirty="0"/>
            </a:p>
          </p:txBody>
        </p:sp>
        <p:sp>
          <p:nvSpPr>
            <p:cNvPr id="129" name="Text Box 72">
              <a:extLst>
                <a:ext uri="{FF2B5EF4-FFF2-40B4-BE49-F238E27FC236}">
                  <a16:creationId xmlns:a16="http://schemas.microsoft.com/office/drawing/2014/main" id="{F2389328-AB59-447F-8162-AC6BD455BB85}"/>
                </a:ext>
              </a:extLst>
            </p:cNvPr>
            <p:cNvSpPr txBox="1">
              <a:spLocks noChangeArrowheads="1"/>
            </p:cNvSpPr>
            <p:nvPr/>
          </p:nvSpPr>
          <p:spPr bwMode="auto">
            <a:xfrm>
              <a:off x="7018650" y="1793916"/>
              <a:ext cx="31088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100" b="1" dirty="0"/>
                <a:t>0</a:t>
              </a:r>
              <a:endParaRPr lang="ja-JP" altLang="en-US" sz="1100" b="1" dirty="0"/>
            </a:p>
          </p:txBody>
        </p:sp>
        <p:sp>
          <p:nvSpPr>
            <p:cNvPr id="130" name="Line 107">
              <a:extLst>
                <a:ext uri="{FF2B5EF4-FFF2-40B4-BE49-F238E27FC236}">
                  <a16:creationId xmlns:a16="http://schemas.microsoft.com/office/drawing/2014/main" id="{F3E38488-CA49-4A17-ABC5-F5739A4C821B}"/>
                </a:ext>
              </a:extLst>
            </p:cNvPr>
            <p:cNvSpPr>
              <a:spLocks noChangeShapeType="1"/>
            </p:cNvSpPr>
            <p:nvPr/>
          </p:nvSpPr>
          <p:spPr bwMode="auto">
            <a:xfrm flipH="1">
              <a:off x="6111875" y="3847610"/>
              <a:ext cx="503238"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31" name="Text Box 155">
              <a:extLst>
                <a:ext uri="{FF2B5EF4-FFF2-40B4-BE49-F238E27FC236}">
                  <a16:creationId xmlns:a16="http://schemas.microsoft.com/office/drawing/2014/main" id="{E4732054-FCBD-427A-A447-6D8F34F9A247}"/>
                </a:ext>
              </a:extLst>
            </p:cNvPr>
            <p:cNvSpPr txBox="1">
              <a:spLocks noChangeArrowheads="1"/>
            </p:cNvSpPr>
            <p:nvPr/>
          </p:nvSpPr>
          <p:spPr bwMode="auto">
            <a:xfrm>
              <a:off x="5686424" y="3823108"/>
              <a:ext cx="922203"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100" b="1" dirty="0" err="1"/>
                <a:t>resultsel</a:t>
              </a:r>
              <a:endParaRPr lang="en-US" altLang="ja-JP" sz="1100" b="1" dirty="0"/>
            </a:p>
          </p:txBody>
        </p:sp>
        <p:cxnSp>
          <p:nvCxnSpPr>
            <p:cNvPr id="132" name="直線矢印コネクタ 131">
              <a:extLst>
                <a:ext uri="{FF2B5EF4-FFF2-40B4-BE49-F238E27FC236}">
                  <a16:creationId xmlns:a16="http://schemas.microsoft.com/office/drawing/2014/main" id="{6C14C7B4-E8BF-4106-89AF-8EB9D171DBA4}"/>
                </a:ext>
              </a:extLst>
            </p:cNvPr>
            <p:cNvCxnSpPr/>
            <p:nvPr/>
          </p:nvCxnSpPr>
          <p:spPr>
            <a:xfrm flipH="1">
              <a:off x="3490913" y="2592388"/>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3" name="Text Box 142">
              <a:extLst>
                <a:ext uri="{FF2B5EF4-FFF2-40B4-BE49-F238E27FC236}">
                  <a16:creationId xmlns:a16="http://schemas.microsoft.com/office/drawing/2014/main" id="{F62D9981-4C7E-479A-A990-0FB19F908E01}"/>
                </a:ext>
              </a:extLst>
            </p:cNvPr>
            <p:cNvSpPr txBox="1">
              <a:spLocks noChangeArrowheads="1"/>
            </p:cNvSpPr>
            <p:nvPr/>
          </p:nvSpPr>
          <p:spPr bwMode="auto">
            <a:xfrm>
              <a:off x="3894335" y="2471000"/>
              <a:ext cx="93662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a:t>bra</a:t>
              </a:r>
            </a:p>
          </p:txBody>
        </p:sp>
        <p:sp>
          <p:nvSpPr>
            <p:cNvPr id="134" name="Text Box 72">
              <a:extLst>
                <a:ext uri="{FF2B5EF4-FFF2-40B4-BE49-F238E27FC236}">
                  <a16:creationId xmlns:a16="http://schemas.microsoft.com/office/drawing/2014/main" id="{0CC1F40B-0A17-43CE-8961-609B3952023F}"/>
                </a:ext>
              </a:extLst>
            </p:cNvPr>
            <p:cNvSpPr txBox="1">
              <a:spLocks noChangeArrowheads="1"/>
            </p:cNvSpPr>
            <p:nvPr/>
          </p:nvSpPr>
          <p:spPr bwMode="auto">
            <a:xfrm>
              <a:off x="6092949" y="1720094"/>
              <a:ext cx="31088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100" b="1" dirty="0"/>
                <a:t>0</a:t>
              </a:r>
              <a:endParaRPr lang="ja-JP" altLang="en-US" sz="1100" b="1" dirty="0"/>
            </a:p>
          </p:txBody>
        </p:sp>
        <p:sp>
          <p:nvSpPr>
            <p:cNvPr id="135" name="Text Box 72">
              <a:extLst>
                <a:ext uri="{FF2B5EF4-FFF2-40B4-BE49-F238E27FC236}">
                  <a16:creationId xmlns:a16="http://schemas.microsoft.com/office/drawing/2014/main" id="{197527D8-76AE-4687-8549-51E619F20C67}"/>
                </a:ext>
              </a:extLst>
            </p:cNvPr>
            <p:cNvSpPr txBox="1">
              <a:spLocks noChangeArrowheads="1"/>
            </p:cNvSpPr>
            <p:nvPr/>
          </p:nvSpPr>
          <p:spPr bwMode="auto">
            <a:xfrm>
              <a:off x="6421438" y="1750911"/>
              <a:ext cx="31088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100" b="1" dirty="0"/>
                <a:t>1</a:t>
              </a:r>
              <a:endParaRPr lang="ja-JP" altLang="en-US" sz="1100" b="1" dirty="0"/>
            </a:p>
          </p:txBody>
        </p:sp>
        <p:cxnSp>
          <p:nvCxnSpPr>
            <p:cNvPr id="136" name="直線矢印コネクタ 135">
              <a:extLst>
                <a:ext uri="{FF2B5EF4-FFF2-40B4-BE49-F238E27FC236}">
                  <a16:creationId xmlns:a16="http://schemas.microsoft.com/office/drawing/2014/main" id="{84D4AB02-29E1-4BF0-8566-D4B7A87E2187}"/>
                </a:ext>
              </a:extLst>
            </p:cNvPr>
            <p:cNvCxnSpPr/>
            <p:nvPr/>
          </p:nvCxnSpPr>
          <p:spPr>
            <a:xfrm flipH="1">
              <a:off x="8111891" y="2406594"/>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7" name="Text Box 142">
              <a:extLst>
                <a:ext uri="{FF2B5EF4-FFF2-40B4-BE49-F238E27FC236}">
                  <a16:creationId xmlns:a16="http://schemas.microsoft.com/office/drawing/2014/main" id="{4A9048BD-038C-48F7-85BB-05103CCF3C14}"/>
                </a:ext>
              </a:extLst>
            </p:cNvPr>
            <p:cNvSpPr txBox="1">
              <a:spLocks noChangeArrowheads="1"/>
            </p:cNvSpPr>
            <p:nvPr/>
          </p:nvSpPr>
          <p:spPr bwMode="auto">
            <a:xfrm>
              <a:off x="8515313" y="2285206"/>
              <a:ext cx="93662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a:t>bra</a:t>
              </a:r>
            </a:p>
          </p:txBody>
        </p:sp>
      </p:grpSp>
    </p:spTree>
    <p:extLst>
      <p:ext uri="{BB962C8B-B14F-4D97-AF65-F5344CB8AC3E}">
        <p14:creationId xmlns:p14="http://schemas.microsoft.com/office/powerpoint/2010/main" val="346655307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749977" y="-160382"/>
            <a:ext cx="10515600" cy="1325563"/>
          </a:xfrm>
        </p:spPr>
        <p:txBody>
          <a:bodyPr/>
          <a:lstStyle/>
          <a:p>
            <a:r>
              <a:rPr lang="ja-JP" altLang="en-US" dirty="0"/>
              <a:t>コストの計算：マルチサイクル版</a:t>
            </a:r>
          </a:p>
        </p:txBody>
      </p:sp>
      <p:graphicFrame>
        <p:nvGraphicFramePr>
          <p:cNvPr id="6" name="表 5">
            <a:extLst>
              <a:ext uri="{FF2B5EF4-FFF2-40B4-BE49-F238E27FC236}">
                <a16:creationId xmlns:a16="http://schemas.microsoft.com/office/drawing/2014/main" id="{577FE82E-6E95-4167-966B-49533B4D748D}"/>
              </a:ext>
            </a:extLst>
          </p:cNvPr>
          <p:cNvGraphicFramePr>
            <a:graphicFrameLocks noGrp="1"/>
          </p:cNvGraphicFramePr>
          <p:nvPr>
            <p:extLst>
              <p:ext uri="{D42A27DB-BD31-4B8C-83A1-F6EECF244321}">
                <p14:modId xmlns:p14="http://schemas.microsoft.com/office/powerpoint/2010/main" val="708069005"/>
              </p:ext>
            </p:extLst>
          </p:nvPr>
        </p:nvGraphicFramePr>
        <p:xfrm>
          <a:off x="359346" y="2183492"/>
          <a:ext cx="1538682" cy="2895600"/>
        </p:xfrm>
        <a:graphic>
          <a:graphicData uri="http://schemas.openxmlformats.org/drawingml/2006/table">
            <a:tbl>
              <a:tblPr firstRow="1" bandRow="1">
                <a:tableStyleId>{5C22544A-7EE6-4342-B048-85BDC9FD1C3A}</a:tableStyleId>
              </a:tblPr>
              <a:tblGrid>
                <a:gridCol w="1068239">
                  <a:extLst>
                    <a:ext uri="{9D8B030D-6E8A-4147-A177-3AD203B41FA5}">
                      <a16:colId xmlns:a16="http://schemas.microsoft.com/office/drawing/2014/main" val="3784274605"/>
                    </a:ext>
                  </a:extLst>
                </a:gridCol>
                <a:gridCol w="470443">
                  <a:extLst>
                    <a:ext uri="{9D8B030D-6E8A-4147-A177-3AD203B41FA5}">
                      <a16:colId xmlns:a16="http://schemas.microsoft.com/office/drawing/2014/main" val="59427246"/>
                    </a:ext>
                  </a:extLst>
                </a:gridCol>
              </a:tblGrid>
              <a:tr h="278130">
                <a:tc>
                  <a:txBody>
                    <a:bodyPr/>
                    <a:lstStyle/>
                    <a:p>
                      <a:r>
                        <a:rPr kumimoji="1" lang="ja-JP" altLang="en-US" sz="1400" dirty="0"/>
                        <a:t>モジュール</a:t>
                      </a:r>
                    </a:p>
                  </a:txBody>
                  <a:tcPr marL="68580" marR="68580" marT="34290" marB="34290"/>
                </a:tc>
                <a:tc>
                  <a:txBody>
                    <a:bodyPr/>
                    <a:lstStyle/>
                    <a:p>
                      <a:r>
                        <a:rPr kumimoji="1" lang="ja-JP" altLang="en-US" sz="1400" dirty="0"/>
                        <a:t>個数</a:t>
                      </a:r>
                    </a:p>
                  </a:txBody>
                  <a:tcPr marL="68580" marR="68580" marT="34290" marB="34290"/>
                </a:tc>
                <a:extLst>
                  <a:ext uri="{0D108BD9-81ED-4DB2-BD59-A6C34878D82A}">
                    <a16:rowId xmlns:a16="http://schemas.microsoft.com/office/drawing/2014/main" val="2819278827"/>
                  </a:ext>
                </a:extLst>
              </a:tr>
              <a:tr h="278130">
                <a:tc>
                  <a:txBody>
                    <a:bodyPr/>
                    <a:lstStyle/>
                    <a:p>
                      <a:r>
                        <a:rPr kumimoji="1" lang="ja-JP" altLang="en-US" sz="1400" dirty="0"/>
                        <a:t>メモリ</a:t>
                      </a:r>
                    </a:p>
                  </a:txBody>
                  <a:tcPr marL="68580" marR="68580" marT="34290" marB="34290"/>
                </a:tc>
                <a:tc>
                  <a:txBody>
                    <a:bodyPr/>
                    <a:lstStyle/>
                    <a:p>
                      <a:r>
                        <a:rPr kumimoji="1" lang="en-US" altLang="ja-JP" sz="1400" dirty="0"/>
                        <a:t>1</a:t>
                      </a:r>
                      <a:endParaRPr kumimoji="1" lang="ja-JP" altLang="en-US" sz="1400" dirty="0"/>
                    </a:p>
                  </a:txBody>
                  <a:tcPr marL="68580" marR="68580" marT="34290" marB="34290"/>
                </a:tc>
                <a:extLst>
                  <a:ext uri="{0D108BD9-81ED-4DB2-BD59-A6C34878D82A}">
                    <a16:rowId xmlns:a16="http://schemas.microsoft.com/office/drawing/2014/main" val="3169154730"/>
                  </a:ext>
                </a:extLst>
              </a:tr>
              <a:tr h="302485">
                <a:tc>
                  <a:txBody>
                    <a:bodyPr/>
                    <a:lstStyle/>
                    <a:p>
                      <a:r>
                        <a:rPr kumimoji="1" lang="ja-JP" altLang="en-US" sz="1400" dirty="0"/>
                        <a:t>レジスタファイル</a:t>
                      </a:r>
                    </a:p>
                  </a:txBody>
                  <a:tcPr marL="68580" marR="68580" marT="34290" marB="34290"/>
                </a:tc>
                <a:tc>
                  <a:txBody>
                    <a:bodyPr/>
                    <a:lstStyle/>
                    <a:p>
                      <a:r>
                        <a:rPr kumimoji="1" lang="en-US" altLang="ja-JP" sz="1400" dirty="0"/>
                        <a:t>1</a:t>
                      </a:r>
                      <a:endParaRPr kumimoji="1" lang="ja-JP" altLang="en-US" sz="1400" dirty="0"/>
                    </a:p>
                  </a:txBody>
                  <a:tcPr marL="68580" marR="68580" marT="34290" marB="34290"/>
                </a:tc>
                <a:extLst>
                  <a:ext uri="{0D108BD9-81ED-4DB2-BD59-A6C34878D82A}">
                    <a16:rowId xmlns:a16="http://schemas.microsoft.com/office/drawing/2014/main" val="1144796459"/>
                  </a:ext>
                </a:extLst>
              </a:tr>
              <a:tr h="278130">
                <a:tc>
                  <a:txBody>
                    <a:bodyPr/>
                    <a:lstStyle/>
                    <a:p>
                      <a:r>
                        <a:rPr kumimoji="1" lang="en-US" altLang="ja-JP" sz="1400" dirty="0" err="1"/>
                        <a:t>ALU</a:t>
                      </a:r>
                      <a:endParaRPr kumimoji="1" lang="ja-JP" altLang="en-US" sz="1400" dirty="0"/>
                    </a:p>
                  </a:txBody>
                  <a:tcPr marL="68580" marR="68580" marT="34290" marB="34290"/>
                </a:tc>
                <a:tc>
                  <a:txBody>
                    <a:bodyPr/>
                    <a:lstStyle/>
                    <a:p>
                      <a:r>
                        <a:rPr kumimoji="1" lang="en-US" altLang="ja-JP" sz="1400" dirty="0"/>
                        <a:t>1</a:t>
                      </a:r>
                      <a:endParaRPr kumimoji="1" lang="ja-JP" altLang="en-US" sz="1400" dirty="0"/>
                    </a:p>
                  </a:txBody>
                  <a:tcPr marL="68580" marR="68580" marT="34290" marB="34290"/>
                </a:tc>
                <a:extLst>
                  <a:ext uri="{0D108BD9-81ED-4DB2-BD59-A6C34878D82A}">
                    <a16:rowId xmlns:a16="http://schemas.microsoft.com/office/drawing/2014/main" val="1254082820"/>
                  </a:ext>
                </a:extLst>
              </a:tr>
              <a:tr h="278130">
                <a:tc>
                  <a:txBody>
                    <a:bodyPr/>
                    <a:lstStyle/>
                    <a:p>
                      <a:r>
                        <a:rPr kumimoji="1" lang="ja-JP" altLang="en-US" sz="1400" dirty="0"/>
                        <a:t>加算器</a:t>
                      </a:r>
                    </a:p>
                  </a:txBody>
                  <a:tcPr marL="68580" marR="68580" marT="34290" marB="34290"/>
                </a:tc>
                <a:tc>
                  <a:txBody>
                    <a:bodyPr/>
                    <a:lstStyle/>
                    <a:p>
                      <a:r>
                        <a:rPr kumimoji="1" lang="en-US" altLang="ja-JP" sz="1400" dirty="0"/>
                        <a:t>0</a:t>
                      </a:r>
                      <a:endParaRPr kumimoji="1" lang="ja-JP" altLang="en-US" sz="1400" dirty="0"/>
                    </a:p>
                  </a:txBody>
                  <a:tcPr marL="68580" marR="68580" marT="34290" marB="34290"/>
                </a:tc>
                <a:extLst>
                  <a:ext uri="{0D108BD9-81ED-4DB2-BD59-A6C34878D82A}">
                    <a16:rowId xmlns:a16="http://schemas.microsoft.com/office/drawing/2014/main" val="3196330908"/>
                  </a:ext>
                </a:extLst>
              </a:tr>
              <a:tr h="278130">
                <a:tc>
                  <a:txBody>
                    <a:bodyPr/>
                    <a:lstStyle/>
                    <a:p>
                      <a:r>
                        <a:rPr kumimoji="1" lang="ja-JP" altLang="en-US" sz="1400" dirty="0"/>
                        <a:t>マルチプレクサ</a:t>
                      </a:r>
                    </a:p>
                  </a:txBody>
                  <a:tcPr marL="68580" marR="68580" marT="34290" marB="34290"/>
                </a:tc>
                <a:tc>
                  <a:txBody>
                    <a:bodyPr/>
                    <a:lstStyle/>
                    <a:p>
                      <a:r>
                        <a:rPr kumimoji="1" lang="en-US" altLang="ja-JP" sz="1400" dirty="0"/>
                        <a:t>5</a:t>
                      </a:r>
                      <a:endParaRPr kumimoji="1" lang="ja-JP" altLang="en-US" sz="1400" dirty="0"/>
                    </a:p>
                  </a:txBody>
                  <a:tcPr marL="68580" marR="68580" marT="34290" marB="34290"/>
                </a:tc>
                <a:extLst>
                  <a:ext uri="{0D108BD9-81ED-4DB2-BD59-A6C34878D82A}">
                    <a16:rowId xmlns:a16="http://schemas.microsoft.com/office/drawing/2014/main" val="563181183"/>
                  </a:ext>
                </a:extLst>
              </a:tr>
              <a:tr h="278130">
                <a:tc>
                  <a:txBody>
                    <a:bodyPr/>
                    <a:lstStyle/>
                    <a:p>
                      <a:r>
                        <a:rPr kumimoji="1" lang="ja-JP" altLang="en-US" sz="1400" dirty="0"/>
                        <a:t>レジスタ</a:t>
                      </a:r>
                    </a:p>
                  </a:txBody>
                  <a:tcPr marL="68580" marR="68580" marT="34290" marB="34290"/>
                </a:tc>
                <a:tc>
                  <a:txBody>
                    <a:bodyPr/>
                    <a:lstStyle/>
                    <a:p>
                      <a:r>
                        <a:rPr kumimoji="1" lang="en-US" altLang="ja-JP" sz="1400" dirty="0"/>
                        <a:t>5</a:t>
                      </a:r>
                      <a:endParaRPr kumimoji="1" lang="ja-JP" altLang="en-US" sz="1400" dirty="0"/>
                    </a:p>
                  </a:txBody>
                  <a:tcPr marL="68580" marR="68580" marT="34290" marB="34290"/>
                </a:tc>
                <a:extLst>
                  <a:ext uri="{0D108BD9-81ED-4DB2-BD59-A6C34878D82A}">
                    <a16:rowId xmlns:a16="http://schemas.microsoft.com/office/drawing/2014/main" val="1561403313"/>
                  </a:ext>
                </a:extLst>
              </a:tr>
              <a:tr h="140206">
                <a:tc>
                  <a:txBody>
                    <a:bodyPr/>
                    <a:lstStyle/>
                    <a:p>
                      <a:r>
                        <a:rPr kumimoji="1" lang="ja-JP" altLang="en-US" sz="1400" dirty="0"/>
                        <a:t>比較器</a:t>
                      </a:r>
                    </a:p>
                  </a:txBody>
                  <a:tcPr marL="68580" marR="68580" marT="34290" marB="34290"/>
                </a:tc>
                <a:tc>
                  <a:txBody>
                    <a:bodyPr/>
                    <a:lstStyle/>
                    <a:p>
                      <a:r>
                        <a:rPr kumimoji="1" lang="en-US" altLang="ja-JP" sz="1400" dirty="0"/>
                        <a:t>1</a:t>
                      </a:r>
                      <a:endParaRPr kumimoji="1" lang="ja-JP" altLang="en-US" sz="1400" dirty="0"/>
                    </a:p>
                  </a:txBody>
                  <a:tcPr marL="68580" marR="68580" marT="34290" marB="34290"/>
                </a:tc>
                <a:extLst>
                  <a:ext uri="{0D108BD9-81ED-4DB2-BD59-A6C34878D82A}">
                    <a16:rowId xmlns:a16="http://schemas.microsoft.com/office/drawing/2014/main" val="1004664244"/>
                  </a:ext>
                </a:extLst>
              </a:tr>
            </a:tbl>
          </a:graphicData>
        </a:graphic>
      </p:graphicFrame>
      <p:grpSp>
        <p:nvGrpSpPr>
          <p:cNvPr id="7" name="グループ化 6">
            <a:extLst>
              <a:ext uri="{FF2B5EF4-FFF2-40B4-BE49-F238E27FC236}">
                <a16:creationId xmlns:a16="http://schemas.microsoft.com/office/drawing/2014/main" id="{7E32966C-4BC3-4136-9A6C-D90B067866E6}"/>
              </a:ext>
            </a:extLst>
          </p:cNvPr>
          <p:cNvGrpSpPr/>
          <p:nvPr/>
        </p:nvGrpSpPr>
        <p:grpSpPr>
          <a:xfrm>
            <a:off x="2335748" y="1027906"/>
            <a:ext cx="9856252" cy="5925342"/>
            <a:chOff x="1577604" y="473216"/>
            <a:chExt cx="10004578" cy="6400816"/>
          </a:xfrm>
        </p:grpSpPr>
        <p:sp>
          <p:nvSpPr>
            <p:cNvPr id="8" name="正方形/長方形 7">
              <a:extLst>
                <a:ext uri="{FF2B5EF4-FFF2-40B4-BE49-F238E27FC236}">
                  <a16:creationId xmlns:a16="http://schemas.microsoft.com/office/drawing/2014/main" id="{452276DD-A804-462C-AF5E-5C8EB99790F2}"/>
                </a:ext>
              </a:extLst>
            </p:cNvPr>
            <p:cNvSpPr/>
            <p:nvPr/>
          </p:nvSpPr>
          <p:spPr>
            <a:xfrm>
              <a:off x="8588968" y="290109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Line 76">
              <a:extLst>
                <a:ext uri="{FF2B5EF4-FFF2-40B4-BE49-F238E27FC236}">
                  <a16:creationId xmlns:a16="http://schemas.microsoft.com/office/drawing/2014/main" id="{5AB72555-A8BC-4CD0-8E14-581058AC80D9}"/>
                </a:ext>
              </a:extLst>
            </p:cNvPr>
            <p:cNvSpPr>
              <a:spLocks noChangeShapeType="1"/>
            </p:cNvSpPr>
            <p:nvPr/>
          </p:nvSpPr>
          <p:spPr bwMode="auto">
            <a:xfrm flipV="1">
              <a:off x="1577604" y="2561292"/>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 name="Line 2">
              <a:extLst>
                <a:ext uri="{FF2B5EF4-FFF2-40B4-BE49-F238E27FC236}">
                  <a16:creationId xmlns:a16="http://schemas.microsoft.com/office/drawing/2014/main" id="{5CB0CCE6-54DA-427E-820B-DBF7EDAA3693}"/>
                </a:ext>
              </a:extLst>
            </p:cNvPr>
            <p:cNvSpPr>
              <a:spLocks noChangeShapeType="1"/>
            </p:cNvSpPr>
            <p:nvPr/>
          </p:nvSpPr>
          <p:spPr bwMode="auto">
            <a:xfrm flipH="1" flipV="1">
              <a:off x="8065737" y="2060571"/>
              <a:ext cx="0" cy="8473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11" name="Line 3">
              <a:extLst>
                <a:ext uri="{FF2B5EF4-FFF2-40B4-BE49-F238E27FC236}">
                  <a16:creationId xmlns:a16="http://schemas.microsoft.com/office/drawing/2014/main" id="{E90ACE2E-A596-40A2-A996-5F66D78B5639}"/>
                </a:ext>
              </a:extLst>
            </p:cNvPr>
            <p:cNvSpPr>
              <a:spLocks noChangeShapeType="1"/>
            </p:cNvSpPr>
            <p:nvPr/>
          </p:nvSpPr>
          <p:spPr bwMode="auto">
            <a:xfrm flipH="1" flipV="1">
              <a:off x="8902701" y="1700213"/>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 name="Line 4">
              <a:extLst>
                <a:ext uri="{FF2B5EF4-FFF2-40B4-BE49-F238E27FC236}">
                  <a16:creationId xmlns:a16="http://schemas.microsoft.com/office/drawing/2014/main" id="{3776E15B-92C9-48D8-B927-1C01869363D8}"/>
                </a:ext>
              </a:extLst>
            </p:cNvPr>
            <p:cNvSpPr>
              <a:spLocks noChangeShapeType="1"/>
            </p:cNvSpPr>
            <p:nvPr/>
          </p:nvSpPr>
          <p:spPr bwMode="auto">
            <a:xfrm flipV="1">
              <a:off x="8470901" y="476250"/>
              <a:ext cx="0" cy="5032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 name="Line 6">
              <a:extLst>
                <a:ext uri="{FF2B5EF4-FFF2-40B4-BE49-F238E27FC236}">
                  <a16:creationId xmlns:a16="http://schemas.microsoft.com/office/drawing/2014/main" id="{2AC674FC-40D2-4A53-867E-DC5EF2628E44}"/>
                </a:ext>
              </a:extLst>
            </p:cNvPr>
            <p:cNvSpPr>
              <a:spLocks noChangeShapeType="1"/>
            </p:cNvSpPr>
            <p:nvPr/>
          </p:nvSpPr>
          <p:spPr bwMode="auto">
            <a:xfrm flipH="1">
              <a:off x="7246939" y="476250"/>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 name="Line 7">
              <a:extLst>
                <a:ext uri="{FF2B5EF4-FFF2-40B4-BE49-F238E27FC236}">
                  <a16:creationId xmlns:a16="http://schemas.microsoft.com/office/drawing/2014/main" id="{A3CAFFB9-C29A-430B-B64F-D98522127A74}"/>
                </a:ext>
              </a:extLst>
            </p:cNvPr>
            <p:cNvSpPr>
              <a:spLocks noChangeShapeType="1"/>
            </p:cNvSpPr>
            <p:nvPr/>
          </p:nvSpPr>
          <p:spPr bwMode="auto">
            <a:xfrm flipH="1">
              <a:off x="7246939"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 name="Line 8">
              <a:extLst>
                <a:ext uri="{FF2B5EF4-FFF2-40B4-BE49-F238E27FC236}">
                  <a16:creationId xmlns:a16="http://schemas.microsoft.com/office/drawing/2014/main" id="{77CF61C9-1F2C-43A5-87A7-E8857312856E}"/>
                </a:ext>
              </a:extLst>
            </p:cNvPr>
            <p:cNvSpPr>
              <a:spLocks noChangeShapeType="1"/>
            </p:cNvSpPr>
            <p:nvPr/>
          </p:nvSpPr>
          <p:spPr bwMode="auto">
            <a:xfrm flipV="1">
              <a:off x="7246939" y="458406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 name="Line 9">
              <a:extLst>
                <a:ext uri="{FF2B5EF4-FFF2-40B4-BE49-F238E27FC236}">
                  <a16:creationId xmlns:a16="http://schemas.microsoft.com/office/drawing/2014/main" id="{0B7A367B-38F5-4991-B504-CFA6DDAA1F10}"/>
                </a:ext>
              </a:extLst>
            </p:cNvPr>
            <p:cNvSpPr>
              <a:spLocks noChangeShapeType="1"/>
            </p:cNvSpPr>
            <p:nvPr/>
          </p:nvSpPr>
          <p:spPr bwMode="auto">
            <a:xfrm flipV="1">
              <a:off x="8255001" y="436816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 name="Rectangle 10">
              <a:extLst>
                <a:ext uri="{FF2B5EF4-FFF2-40B4-BE49-F238E27FC236}">
                  <a16:creationId xmlns:a16="http://schemas.microsoft.com/office/drawing/2014/main" id="{29E87BDB-32B0-4FFF-8EDA-F17DD7905125}"/>
                </a:ext>
              </a:extLst>
            </p:cNvPr>
            <p:cNvSpPr>
              <a:spLocks noChangeArrowheads="1"/>
            </p:cNvSpPr>
            <p:nvPr/>
          </p:nvSpPr>
          <p:spPr bwMode="auto">
            <a:xfrm>
              <a:off x="8300086" y="51571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 name="Rectangle 11">
              <a:extLst>
                <a:ext uri="{FF2B5EF4-FFF2-40B4-BE49-F238E27FC236}">
                  <a16:creationId xmlns:a16="http://schemas.microsoft.com/office/drawing/2014/main" id="{5C5DE1C0-53C1-4903-9488-9E7425ED2A51}"/>
                </a:ext>
              </a:extLst>
            </p:cNvPr>
            <p:cNvSpPr>
              <a:spLocks noChangeArrowheads="1"/>
            </p:cNvSpPr>
            <p:nvPr/>
          </p:nvSpPr>
          <p:spPr bwMode="auto">
            <a:xfrm>
              <a:off x="8300086" y="53730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 name="Rectangle 12">
              <a:extLst>
                <a:ext uri="{FF2B5EF4-FFF2-40B4-BE49-F238E27FC236}">
                  <a16:creationId xmlns:a16="http://schemas.microsoft.com/office/drawing/2014/main" id="{EB765821-6AD5-4B00-A379-0D47AA9B1C46}"/>
                </a:ext>
              </a:extLst>
            </p:cNvPr>
            <p:cNvSpPr>
              <a:spLocks noChangeArrowheads="1"/>
            </p:cNvSpPr>
            <p:nvPr/>
          </p:nvSpPr>
          <p:spPr bwMode="auto">
            <a:xfrm>
              <a:off x="8300086" y="55889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 name="Rectangle 14">
              <a:extLst>
                <a:ext uri="{FF2B5EF4-FFF2-40B4-BE49-F238E27FC236}">
                  <a16:creationId xmlns:a16="http://schemas.microsoft.com/office/drawing/2014/main" id="{740F2C62-DA28-4075-97DC-9A5C94059E99}"/>
                </a:ext>
              </a:extLst>
            </p:cNvPr>
            <p:cNvSpPr>
              <a:spLocks noChangeArrowheads="1"/>
            </p:cNvSpPr>
            <p:nvPr/>
          </p:nvSpPr>
          <p:spPr bwMode="auto">
            <a:xfrm>
              <a:off x="8300086" y="62499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 name="Rectangle 15">
              <a:extLst>
                <a:ext uri="{FF2B5EF4-FFF2-40B4-BE49-F238E27FC236}">
                  <a16:creationId xmlns:a16="http://schemas.microsoft.com/office/drawing/2014/main" id="{3AF424FD-7CE5-4B9F-82D5-2F9D8626266F}"/>
                </a:ext>
              </a:extLst>
            </p:cNvPr>
            <p:cNvSpPr>
              <a:spLocks noChangeArrowheads="1"/>
            </p:cNvSpPr>
            <p:nvPr/>
          </p:nvSpPr>
          <p:spPr bwMode="auto">
            <a:xfrm>
              <a:off x="8300086" y="58166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 name="Line 16">
              <a:extLst>
                <a:ext uri="{FF2B5EF4-FFF2-40B4-BE49-F238E27FC236}">
                  <a16:creationId xmlns:a16="http://schemas.microsoft.com/office/drawing/2014/main" id="{4FB2753E-14A3-4E63-842B-B18C0A0945C2}"/>
                </a:ext>
              </a:extLst>
            </p:cNvPr>
            <p:cNvSpPr>
              <a:spLocks noChangeShapeType="1"/>
            </p:cNvSpPr>
            <p:nvPr/>
          </p:nvSpPr>
          <p:spPr bwMode="auto">
            <a:xfrm flipV="1">
              <a:off x="9464359" y="648589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 name="Text Box 17">
              <a:extLst>
                <a:ext uri="{FF2B5EF4-FFF2-40B4-BE49-F238E27FC236}">
                  <a16:creationId xmlns:a16="http://schemas.microsoft.com/office/drawing/2014/main" id="{D9B0005E-2480-4404-AC84-BE02623BF7D2}"/>
                </a:ext>
              </a:extLst>
            </p:cNvPr>
            <p:cNvSpPr txBox="1">
              <a:spLocks noChangeArrowheads="1"/>
            </p:cNvSpPr>
            <p:nvPr/>
          </p:nvSpPr>
          <p:spPr bwMode="auto">
            <a:xfrm>
              <a:off x="7967664"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24" name="Text Box 18">
              <a:extLst>
                <a:ext uri="{FF2B5EF4-FFF2-40B4-BE49-F238E27FC236}">
                  <a16:creationId xmlns:a16="http://schemas.microsoft.com/office/drawing/2014/main" id="{5A2A98EC-96FD-41B1-BC9F-09A98A752E51}"/>
                </a:ext>
              </a:extLst>
            </p:cNvPr>
            <p:cNvSpPr txBox="1">
              <a:spLocks noChangeArrowheads="1"/>
            </p:cNvSpPr>
            <p:nvPr/>
          </p:nvSpPr>
          <p:spPr bwMode="auto">
            <a:xfrm>
              <a:off x="8759826"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25" name="Group 19">
              <a:extLst>
                <a:ext uri="{FF2B5EF4-FFF2-40B4-BE49-F238E27FC236}">
                  <a16:creationId xmlns:a16="http://schemas.microsoft.com/office/drawing/2014/main" id="{A729A86D-04E5-4AFE-BA6D-56B60D2BB542}"/>
                </a:ext>
              </a:extLst>
            </p:cNvPr>
            <p:cNvGrpSpPr>
              <a:grpSpLocks/>
            </p:cNvGrpSpPr>
            <p:nvPr/>
          </p:nvGrpSpPr>
          <p:grpSpPr bwMode="auto">
            <a:xfrm>
              <a:off x="7680326" y="990600"/>
              <a:ext cx="1655763" cy="717550"/>
              <a:chOff x="3288" y="1299"/>
              <a:chExt cx="1996" cy="953"/>
            </a:xfrm>
          </p:grpSpPr>
          <p:sp>
            <p:nvSpPr>
              <p:cNvPr id="160" name="Line 20">
                <a:extLst>
                  <a:ext uri="{FF2B5EF4-FFF2-40B4-BE49-F238E27FC236}">
                    <a16:creationId xmlns:a16="http://schemas.microsoft.com/office/drawing/2014/main" id="{3C90166F-7D75-40B0-8584-AD8B81087B31}"/>
                  </a:ext>
                </a:extLst>
              </p:cNvPr>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1" name="Line 21">
                <a:extLst>
                  <a:ext uri="{FF2B5EF4-FFF2-40B4-BE49-F238E27FC236}">
                    <a16:creationId xmlns:a16="http://schemas.microsoft.com/office/drawing/2014/main" id="{E5B7B2C1-4239-4B90-966E-C03BB951EE48}"/>
                  </a:ext>
                </a:extLst>
              </p:cNvPr>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2" name="Line 22">
                <a:extLst>
                  <a:ext uri="{FF2B5EF4-FFF2-40B4-BE49-F238E27FC236}">
                    <a16:creationId xmlns:a16="http://schemas.microsoft.com/office/drawing/2014/main" id="{041A83B9-8AEB-4031-B521-4CD1E343735C}"/>
                  </a:ext>
                </a:extLst>
              </p:cNvPr>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 name="Line 23">
                <a:extLst>
                  <a:ext uri="{FF2B5EF4-FFF2-40B4-BE49-F238E27FC236}">
                    <a16:creationId xmlns:a16="http://schemas.microsoft.com/office/drawing/2014/main" id="{1F7363D6-0072-4B7B-8D77-252EEDC3486F}"/>
                  </a:ext>
                </a:extLst>
              </p:cNvPr>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 name="Line 24">
                <a:extLst>
                  <a:ext uri="{FF2B5EF4-FFF2-40B4-BE49-F238E27FC236}">
                    <a16:creationId xmlns:a16="http://schemas.microsoft.com/office/drawing/2014/main" id="{75D0D83E-56D1-46B0-B552-9B350A7B3CA0}"/>
                  </a:ext>
                </a:extLst>
              </p:cNvPr>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5" name="Line 25">
                <a:extLst>
                  <a:ext uri="{FF2B5EF4-FFF2-40B4-BE49-F238E27FC236}">
                    <a16:creationId xmlns:a16="http://schemas.microsoft.com/office/drawing/2014/main" id="{C398D8B8-65DD-4559-AAE4-1C459BD6B422}"/>
                  </a:ext>
                </a:extLst>
              </p:cNvPr>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6" name="Line 26">
                <a:extLst>
                  <a:ext uri="{FF2B5EF4-FFF2-40B4-BE49-F238E27FC236}">
                    <a16:creationId xmlns:a16="http://schemas.microsoft.com/office/drawing/2014/main" id="{1AAAFC7F-41A8-457E-9785-54123B2F1F99}"/>
                  </a:ext>
                </a:extLst>
              </p:cNvPr>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6" name="Text Box 27">
              <a:extLst>
                <a:ext uri="{FF2B5EF4-FFF2-40B4-BE49-F238E27FC236}">
                  <a16:creationId xmlns:a16="http://schemas.microsoft.com/office/drawing/2014/main" id="{D8BEDFCF-BF57-405C-A07D-7E9B8FFBC8C7}"/>
                </a:ext>
              </a:extLst>
            </p:cNvPr>
            <p:cNvSpPr txBox="1">
              <a:spLocks noChangeArrowheads="1"/>
            </p:cNvSpPr>
            <p:nvPr/>
          </p:nvSpPr>
          <p:spPr bwMode="auto">
            <a:xfrm>
              <a:off x="8328026" y="981075"/>
              <a:ext cx="3433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27" name="Text Box 28">
              <a:extLst>
                <a:ext uri="{FF2B5EF4-FFF2-40B4-BE49-F238E27FC236}">
                  <a16:creationId xmlns:a16="http://schemas.microsoft.com/office/drawing/2014/main" id="{02E3A34A-A755-452C-99A3-DD9BAE4B6BDE}"/>
                </a:ext>
              </a:extLst>
            </p:cNvPr>
            <p:cNvSpPr txBox="1">
              <a:spLocks noChangeArrowheads="1"/>
            </p:cNvSpPr>
            <p:nvPr/>
          </p:nvSpPr>
          <p:spPr bwMode="auto">
            <a:xfrm>
              <a:off x="7970839"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28" name="Text Box 29">
              <a:extLst>
                <a:ext uri="{FF2B5EF4-FFF2-40B4-BE49-F238E27FC236}">
                  <a16:creationId xmlns:a16="http://schemas.microsoft.com/office/drawing/2014/main" id="{2AF627BE-F408-4DEC-A4FF-0A5CC675CD79}"/>
                </a:ext>
              </a:extLst>
            </p:cNvPr>
            <p:cNvSpPr txBox="1">
              <a:spLocks noChangeArrowheads="1"/>
            </p:cNvSpPr>
            <p:nvPr/>
          </p:nvSpPr>
          <p:spPr bwMode="auto">
            <a:xfrm>
              <a:off x="8711249" y="5837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29" name="Line 30">
              <a:extLst>
                <a:ext uri="{FF2B5EF4-FFF2-40B4-BE49-F238E27FC236}">
                  <a16:creationId xmlns:a16="http://schemas.microsoft.com/office/drawing/2014/main" id="{7CEF5F60-8D49-4E34-BF1D-49C1283BDCB6}"/>
                </a:ext>
              </a:extLst>
            </p:cNvPr>
            <p:cNvSpPr>
              <a:spLocks noChangeShapeType="1"/>
            </p:cNvSpPr>
            <p:nvPr/>
          </p:nvSpPr>
          <p:spPr bwMode="auto">
            <a:xfrm flipV="1">
              <a:off x="8550911" y="6500970"/>
              <a:ext cx="0" cy="373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 name="Line 31">
              <a:extLst>
                <a:ext uri="{FF2B5EF4-FFF2-40B4-BE49-F238E27FC236}">
                  <a16:creationId xmlns:a16="http://schemas.microsoft.com/office/drawing/2014/main" id="{9E413B55-2A6F-4E8D-8880-BB098C079A9C}"/>
                </a:ext>
              </a:extLst>
            </p:cNvPr>
            <p:cNvSpPr>
              <a:spLocks noChangeShapeType="1"/>
            </p:cNvSpPr>
            <p:nvPr/>
          </p:nvSpPr>
          <p:spPr bwMode="auto">
            <a:xfrm flipV="1">
              <a:off x="8514399" y="63214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 name="Line 32">
              <a:extLst>
                <a:ext uri="{FF2B5EF4-FFF2-40B4-BE49-F238E27FC236}">
                  <a16:creationId xmlns:a16="http://schemas.microsoft.com/office/drawing/2014/main" id="{A6687123-037B-4D0C-8ABC-0A29DDB33394}"/>
                </a:ext>
              </a:extLst>
            </p:cNvPr>
            <p:cNvSpPr>
              <a:spLocks noChangeShapeType="1"/>
            </p:cNvSpPr>
            <p:nvPr/>
          </p:nvSpPr>
          <p:spPr bwMode="auto">
            <a:xfrm>
              <a:off x="8587424" y="63214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 name="Text Box 33">
              <a:extLst>
                <a:ext uri="{FF2B5EF4-FFF2-40B4-BE49-F238E27FC236}">
                  <a16:creationId xmlns:a16="http://schemas.microsoft.com/office/drawing/2014/main" id="{E3F01FD9-6217-4688-91B0-C0F555E6CE82}"/>
                </a:ext>
              </a:extLst>
            </p:cNvPr>
            <p:cNvSpPr txBox="1">
              <a:spLocks noChangeArrowheads="1"/>
            </p:cNvSpPr>
            <p:nvPr/>
          </p:nvSpPr>
          <p:spPr bwMode="auto">
            <a:xfrm flipH="1">
              <a:off x="9503914" y="6500970"/>
              <a:ext cx="709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b="1" dirty="0"/>
                <a:t>we</a:t>
              </a:r>
            </a:p>
          </p:txBody>
        </p:sp>
        <p:sp>
          <p:nvSpPr>
            <p:cNvPr id="33" name="Text Box 35">
              <a:extLst>
                <a:ext uri="{FF2B5EF4-FFF2-40B4-BE49-F238E27FC236}">
                  <a16:creationId xmlns:a16="http://schemas.microsoft.com/office/drawing/2014/main" id="{F026A089-73AD-47DF-92D7-C86B892F46CE}"/>
                </a:ext>
              </a:extLst>
            </p:cNvPr>
            <p:cNvSpPr txBox="1">
              <a:spLocks noChangeArrowheads="1"/>
            </p:cNvSpPr>
            <p:nvPr/>
          </p:nvSpPr>
          <p:spPr bwMode="auto">
            <a:xfrm>
              <a:off x="8810626"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grpSp>
          <p:nvGrpSpPr>
            <p:cNvPr id="34" name="Group 38">
              <a:extLst>
                <a:ext uri="{FF2B5EF4-FFF2-40B4-BE49-F238E27FC236}">
                  <a16:creationId xmlns:a16="http://schemas.microsoft.com/office/drawing/2014/main" id="{2F2CB991-07A3-417B-89E4-B33BA4C681B1}"/>
                </a:ext>
              </a:extLst>
            </p:cNvPr>
            <p:cNvGrpSpPr>
              <a:grpSpLocks/>
            </p:cNvGrpSpPr>
            <p:nvPr/>
          </p:nvGrpSpPr>
          <p:grpSpPr bwMode="auto">
            <a:xfrm>
              <a:off x="7894639" y="3287078"/>
              <a:ext cx="1154112" cy="647700"/>
              <a:chOff x="1474" y="1752"/>
              <a:chExt cx="635" cy="544"/>
            </a:xfrm>
          </p:grpSpPr>
          <p:sp>
            <p:nvSpPr>
              <p:cNvPr id="151" name="Rectangle 39">
                <a:extLst>
                  <a:ext uri="{FF2B5EF4-FFF2-40B4-BE49-F238E27FC236}">
                    <a16:creationId xmlns:a16="http://schemas.microsoft.com/office/drawing/2014/main" id="{73DC8095-211A-4E2F-8925-256EACCE3B39}"/>
                  </a:ext>
                </a:extLst>
              </p:cNvPr>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52" name="Group 40">
                <a:extLst>
                  <a:ext uri="{FF2B5EF4-FFF2-40B4-BE49-F238E27FC236}">
                    <a16:creationId xmlns:a16="http://schemas.microsoft.com/office/drawing/2014/main" id="{A5BF8113-F3DB-45F7-8BE0-C4864296CD49}"/>
                  </a:ext>
                </a:extLst>
              </p:cNvPr>
              <p:cNvGrpSpPr>
                <a:grpSpLocks/>
              </p:cNvGrpSpPr>
              <p:nvPr/>
            </p:nvGrpSpPr>
            <p:grpSpPr bwMode="auto">
              <a:xfrm rot="-5400000">
                <a:off x="1519" y="2205"/>
                <a:ext cx="91" cy="91"/>
                <a:chOff x="1474" y="1843"/>
                <a:chExt cx="91" cy="91"/>
              </a:xfrm>
            </p:grpSpPr>
            <p:sp>
              <p:nvSpPr>
                <p:cNvPr id="158" name="Line 41">
                  <a:extLst>
                    <a:ext uri="{FF2B5EF4-FFF2-40B4-BE49-F238E27FC236}">
                      <a16:creationId xmlns:a16="http://schemas.microsoft.com/office/drawing/2014/main" id="{70751596-8207-42F6-BA34-1DEDC88C8B1B}"/>
                    </a:ext>
                  </a:extLst>
                </p:cNvPr>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9" name="Line 42">
                  <a:extLst>
                    <a:ext uri="{FF2B5EF4-FFF2-40B4-BE49-F238E27FC236}">
                      <a16:creationId xmlns:a16="http://schemas.microsoft.com/office/drawing/2014/main" id="{5D9F100C-5D1E-4019-AB5F-AAF5A49A343B}"/>
                    </a:ext>
                  </a:extLst>
                </p:cNvPr>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53" name="Rectangle 43">
                <a:extLst>
                  <a:ext uri="{FF2B5EF4-FFF2-40B4-BE49-F238E27FC236}">
                    <a16:creationId xmlns:a16="http://schemas.microsoft.com/office/drawing/2014/main" id="{9B4B5EA5-E5C0-4BE3-921D-C91D95D3B2F3}"/>
                  </a:ext>
                </a:extLst>
              </p:cNvPr>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4" name="Rectangle 44">
                <a:extLst>
                  <a:ext uri="{FF2B5EF4-FFF2-40B4-BE49-F238E27FC236}">
                    <a16:creationId xmlns:a16="http://schemas.microsoft.com/office/drawing/2014/main" id="{F3948B59-FD26-418E-8DE5-50EA6DE54139}"/>
                  </a:ext>
                </a:extLst>
              </p:cNvPr>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Rectangle 45">
                <a:extLst>
                  <a:ext uri="{FF2B5EF4-FFF2-40B4-BE49-F238E27FC236}">
                    <a16:creationId xmlns:a16="http://schemas.microsoft.com/office/drawing/2014/main" id="{F5CD688F-813C-40B1-BA5D-9C8A2DC867A6}"/>
                  </a:ext>
                </a:extLst>
              </p:cNvPr>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6" name="Rectangle 46">
                <a:extLst>
                  <a:ext uri="{FF2B5EF4-FFF2-40B4-BE49-F238E27FC236}">
                    <a16:creationId xmlns:a16="http://schemas.microsoft.com/office/drawing/2014/main" id="{85414F6F-5B8D-4C70-9721-4A5D9F276694}"/>
                  </a:ext>
                </a:extLst>
              </p:cNvPr>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7" name="Rectangle 47">
                <a:extLst>
                  <a:ext uri="{FF2B5EF4-FFF2-40B4-BE49-F238E27FC236}">
                    <a16:creationId xmlns:a16="http://schemas.microsoft.com/office/drawing/2014/main" id="{EF027956-D737-4E04-A3B1-8580736A7069}"/>
                  </a:ext>
                </a:extLst>
              </p:cNvPr>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35" name="AutoShape 48">
              <a:extLst>
                <a:ext uri="{FF2B5EF4-FFF2-40B4-BE49-F238E27FC236}">
                  <a16:creationId xmlns:a16="http://schemas.microsoft.com/office/drawing/2014/main" id="{75DAC52E-9A2C-49EE-8325-8E6D1B1C4871}"/>
                </a:ext>
              </a:extLst>
            </p:cNvPr>
            <p:cNvSpPr>
              <a:spLocks noChangeArrowheads="1"/>
            </p:cNvSpPr>
            <p:nvPr/>
          </p:nvSpPr>
          <p:spPr bwMode="auto">
            <a:xfrm flipV="1">
              <a:off x="8039101" y="415067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6" name="Line 49">
              <a:extLst>
                <a:ext uri="{FF2B5EF4-FFF2-40B4-BE49-F238E27FC236}">
                  <a16:creationId xmlns:a16="http://schemas.microsoft.com/office/drawing/2014/main" id="{D68DF60F-2BE9-4901-8A50-06FBFB0BA3F0}"/>
                </a:ext>
              </a:extLst>
            </p:cNvPr>
            <p:cNvSpPr>
              <a:spLocks noChangeShapeType="1"/>
            </p:cNvSpPr>
            <p:nvPr/>
          </p:nvSpPr>
          <p:spPr bwMode="auto">
            <a:xfrm flipH="1" flipV="1">
              <a:off x="8399464" y="394112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 name="Line 50">
              <a:extLst>
                <a:ext uri="{FF2B5EF4-FFF2-40B4-BE49-F238E27FC236}">
                  <a16:creationId xmlns:a16="http://schemas.microsoft.com/office/drawing/2014/main" id="{CA577E94-9A20-4E65-B31A-DD5978534EEB}"/>
                </a:ext>
              </a:extLst>
            </p:cNvPr>
            <p:cNvSpPr>
              <a:spLocks noChangeShapeType="1"/>
            </p:cNvSpPr>
            <p:nvPr/>
          </p:nvSpPr>
          <p:spPr bwMode="auto">
            <a:xfrm flipH="1" flipV="1">
              <a:off x="8615364" y="436816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 name="Line 52">
              <a:extLst>
                <a:ext uri="{FF2B5EF4-FFF2-40B4-BE49-F238E27FC236}">
                  <a16:creationId xmlns:a16="http://schemas.microsoft.com/office/drawing/2014/main" id="{75A01DE7-AA10-47C4-A008-85597CED37DA}"/>
                </a:ext>
              </a:extLst>
            </p:cNvPr>
            <p:cNvSpPr>
              <a:spLocks noChangeShapeType="1"/>
            </p:cNvSpPr>
            <p:nvPr/>
          </p:nvSpPr>
          <p:spPr bwMode="auto">
            <a:xfrm flipH="1">
              <a:off x="7234235" y="2441367"/>
              <a:ext cx="12703" cy="337205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 name="Line 53">
              <a:extLst>
                <a:ext uri="{FF2B5EF4-FFF2-40B4-BE49-F238E27FC236}">
                  <a16:creationId xmlns:a16="http://schemas.microsoft.com/office/drawing/2014/main" id="{B85D76A9-329D-4D6C-A276-B3FDD76C7229}"/>
                </a:ext>
              </a:extLst>
            </p:cNvPr>
            <p:cNvSpPr>
              <a:spLocks noChangeShapeType="1"/>
            </p:cNvSpPr>
            <p:nvPr/>
          </p:nvSpPr>
          <p:spPr bwMode="auto">
            <a:xfrm flipV="1">
              <a:off x="8039101"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 name="Line 60">
              <a:extLst>
                <a:ext uri="{FF2B5EF4-FFF2-40B4-BE49-F238E27FC236}">
                  <a16:creationId xmlns:a16="http://schemas.microsoft.com/office/drawing/2014/main" id="{99B8E6F0-5EEB-4596-BB04-A4CFB686E024}"/>
                </a:ext>
              </a:extLst>
            </p:cNvPr>
            <p:cNvSpPr>
              <a:spLocks noChangeShapeType="1"/>
            </p:cNvSpPr>
            <p:nvPr/>
          </p:nvSpPr>
          <p:spPr bwMode="auto">
            <a:xfrm>
              <a:off x="2737653" y="6169956"/>
              <a:ext cx="4988291" cy="968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 name="Rectangle 62">
              <a:extLst>
                <a:ext uri="{FF2B5EF4-FFF2-40B4-BE49-F238E27FC236}">
                  <a16:creationId xmlns:a16="http://schemas.microsoft.com/office/drawing/2014/main" id="{60FC206A-6845-4E67-A713-D068F5600882}"/>
                </a:ext>
              </a:extLst>
            </p:cNvPr>
            <p:cNvSpPr>
              <a:spLocks noChangeArrowheads="1"/>
            </p:cNvSpPr>
            <p:nvPr/>
          </p:nvSpPr>
          <p:spPr bwMode="auto">
            <a:xfrm>
              <a:off x="2249117" y="2351742"/>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2" name="Line 63">
              <a:extLst>
                <a:ext uri="{FF2B5EF4-FFF2-40B4-BE49-F238E27FC236}">
                  <a16:creationId xmlns:a16="http://schemas.microsoft.com/office/drawing/2014/main" id="{B6295A64-A26E-40B4-BB29-FD36E91B50C1}"/>
                </a:ext>
              </a:extLst>
            </p:cNvPr>
            <p:cNvSpPr>
              <a:spLocks noChangeShapeType="1"/>
            </p:cNvSpPr>
            <p:nvPr/>
          </p:nvSpPr>
          <p:spPr bwMode="auto">
            <a:xfrm>
              <a:off x="2249117" y="2496204"/>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 name="Line 64">
              <a:extLst>
                <a:ext uri="{FF2B5EF4-FFF2-40B4-BE49-F238E27FC236}">
                  <a16:creationId xmlns:a16="http://schemas.microsoft.com/office/drawing/2014/main" id="{6A3F67C8-D378-42BB-9FAE-1BFFA9A58804}"/>
                </a:ext>
              </a:extLst>
            </p:cNvPr>
            <p:cNvSpPr>
              <a:spLocks noChangeShapeType="1"/>
            </p:cNvSpPr>
            <p:nvPr/>
          </p:nvSpPr>
          <p:spPr bwMode="auto">
            <a:xfrm flipH="1">
              <a:off x="2249117" y="2567642"/>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 name="Text Box 65">
              <a:extLst>
                <a:ext uri="{FF2B5EF4-FFF2-40B4-BE49-F238E27FC236}">
                  <a16:creationId xmlns:a16="http://schemas.microsoft.com/office/drawing/2014/main" id="{A83A4C43-7458-4424-91E1-5533EC9A63C9}"/>
                </a:ext>
              </a:extLst>
            </p:cNvPr>
            <p:cNvSpPr txBox="1">
              <a:spLocks noChangeArrowheads="1"/>
            </p:cNvSpPr>
            <p:nvPr/>
          </p:nvSpPr>
          <p:spPr bwMode="auto">
            <a:xfrm>
              <a:off x="2465017" y="2345392"/>
              <a:ext cx="51007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45" name="Line 66">
              <a:extLst>
                <a:ext uri="{FF2B5EF4-FFF2-40B4-BE49-F238E27FC236}">
                  <a16:creationId xmlns:a16="http://schemas.microsoft.com/office/drawing/2014/main" id="{4DAEAF7B-64D3-4A80-AC86-9FF45A26A523}"/>
                </a:ext>
              </a:extLst>
            </p:cNvPr>
            <p:cNvSpPr>
              <a:spLocks noChangeShapeType="1"/>
            </p:cNvSpPr>
            <p:nvPr/>
          </p:nvSpPr>
          <p:spPr bwMode="auto">
            <a:xfrm flipH="1">
              <a:off x="2755900" y="2708275"/>
              <a:ext cx="14875" cy="3446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 name="Line 79">
              <a:extLst>
                <a:ext uri="{FF2B5EF4-FFF2-40B4-BE49-F238E27FC236}">
                  <a16:creationId xmlns:a16="http://schemas.microsoft.com/office/drawing/2014/main" id="{208FBD26-3B23-47A5-9F1C-E4972C99A33D}"/>
                </a:ext>
              </a:extLst>
            </p:cNvPr>
            <p:cNvSpPr>
              <a:spLocks noChangeShapeType="1"/>
            </p:cNvSpPr>
            <p:nvPr/>
          </p:nvSpPr>
          <p:spPr bwMode="auto">
            <a:xfrm flipV="1">
              <a:off x="4303713" y="4007802"/>
              <a:ext cx="1" cy="1066801"/>
            </a:xfrm>
            <a:prstGeom prst="line">
              <a:avLst/>
            </a:prstGeom>
            <a:noFill/>
            <a:ln w="2857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 name="Text Box 98">
              <a:extLst>
                <a:ext uri="{FF2B5EF4-FFF2-40B4-BE49-F238E27FC236}">
                  <a16:creationId xmlns:a16="http://schemas.microsoft.com/office/drawing/2014/main" id="{3BDE5577-EB6A-45F6-A7EF-006162D2A3D9}"/>
                </a:ext>
              </a:extLst>
            </p:cNvPr>
            <p:cNvSpPr txBox="1">
              <a:spLocks noChangeArrowheads="1"/>
            </p:cNvSpPr>
            <p:nvPr/>
          </p:nvSpPr>
          <p:spPr bwMode="auto">
            <a:xfrm>
              <a:off x="10166059" y="6496606"/>
              <a:ext cx="13388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共用メモリ</a:t>
              </a:r>
            </a:p>
          </p:txBody>
        </p:sp>
        <p:sp>
          <p:nvSpPr>
            <p:cNvPr id="48" name="Line 100">
              <a:extLst>
                <a:ext uri="{FF2B5EF4-FFF2-40B4-BE49-F238E27FC236}">
                  <a16:creationId xmlns:a16="http://schemas.microsoft.com/office/drawing/2014/main" id="{0A90696A-44DE-4828-8022-310535043B71}"/>
                </a:ext>
              </a:extLst>
            </p:cNvPr>
            <p:cNvSpPr>
              <a:spLocks noChangeShapeType="1"/>
            </p:cNvSpPr>
            <p:nvPr/>
          </p:nvSpPr>
          <p:spPr bwMode="auto">
            <a:xfrm>
              <a:off x="4842867" y="3374390"/>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 name="Line 101">
              <a:extLst>
                <a:ext uri="{FF2B5EF4-FFF2-40B4-BE49-F238E27FC236}">
                  <a16:creationId xmlns:a16="http://schemas.microsoft.com/office/drawing/2014/main" id="{15577301-C6C4-4B1D-9B42-6DEA061F3A32}"/>
                </a:ext>
              </a:extLst>
            </p:cNvPr>
            <p:cNvSpPr>
              <a:spLocks noChangeShapeType="1"/>
            </p:cNvSpPr>
            <p:nvPr/>
          </p:nvSpPr>
          <p:spPr bwMode="auto">
            <a:xfrm>
              <a:off x="7245177" y="5804853"/>
              <a:ext cx="448966"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 name="Line 102">
              <a:extLst>
                <a:ext uri="{FF2B5EF4-FFF2-40B4-BE49-F238E27FC236}">
                  <a16:creationId xmlns:a16="http://schemas.microsoft.com/office/drawing/2014/main" id="{67380418-F0E0-45EF-8837-2920BCD7D699}"/>
                </a:ext>
              </a:extLst>
            </p:cNvPr>
            <p:cNvSpPr>
              <a:spLocks noChangeShapeType="1"/>
            </p:cNvSpPr>
            <p:nvPr/>
          </p:nvSpPr>
          <p:spPr bwMode="auto">
            <a:xfrm flipV="1">
              <a:off x="4737235" y="3749836"/>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 name="Line 105">
              <a:extLst>
                <a:ext uri="{FF2B5EF4-FFF2-40B4-BE49-F238E27FC236}">
                  <a16:creationId xmlns:a16="http://schemas.microsoft.com/office/drawing/2014/main" id="{33077906-E1F8-4211-96A7-A185617F14C4}"/>
                </a:ext>
              </a:extLst>
            </p:cNvPr>
            <p:cNvSpPr>
              <a:spLocks noChangeShapeType="1"/>
            </p:cNvSpPr>
            <p:nvPr/>
          </p:nvSpPr>
          <p:spPr bwMode="auto">
            <a:xfrm flipV="1">
              <a:off x="4940920" y="465550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 name="Line 106">
              <a:extLst>
                <a:ext uri="{FF2B5EF4-FFF2-40B4-BE49-F238E27FC236}">
                  <a16:creationId xmlns:a16="http://schemas.microsoft.com/office/drawing/2014/main" id="{9CC271D6-86CC-4DA8-A0F8-0B06038C9144}"/>
                </a:ext>
              </a:extLst>
            </p:cNvPr>
            <p:cNvSpPr>
              <a:spLocks noChangeShapeType="1"/>
            </p:cNvSpPr>
            <p:nvPr/>
          </p:nvSpPr>
          <p:spPr bwMode="auto">
            <a:xfrm flipV="1">
              <a:off x="9551989" y="335851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3" name="Line 107">
              <a:extLst>
                <a:ext uri="{FF2B5EF4-FFF2-40B4-BE49-F238E27FC236}">
                  <a16:creationId xmlns:a16="http://schemas.microsoft.com/office/drawing/2014/main" id="{6FC6FED3-4003-4318-B2C0-AA3633DB604D}"/>
                </a:ext>
              </a:extLst>
            </p:cNvPr>
            <p:cNvSpPr>
              <a:spLocks noChangeShapeType="1"/>
            </p:cNvSpPr>
            <p:nvPr/>
          </p:nvSpPr>
          <p:spPr bwMode="auto">
            <a:xfrm flipH="1">
              <a:off x="9048751" y="335851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 name="AutoShape 108">
              <a:extLst>
                <a:ext uri="{FF2B5EF4-FFF2-40B4-BE49-F238E27FC236}">
                  <a16:creationId xmlns:a16="http://schemas.microsoft.com/office/drawing/2014/main" id="{CB11B118-D0D9-4EA6-9702-BFFA4F9B6F88}"/>
                </a:ext>
              </a:extLst>
            </p:cNvPr>
            <p:cNvSpPr>
              <a:spLocks noChangeArrowheads="1"/>
            </p:cNvSpPr>
            <p:nvPr/>
          </p:nvSpPr>
          <p:spPr bwMode="auto">
            <a:xfrm flipV="1">
              <a:off x="8328026"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5" name="Rectangle 109">
              <a:extLst>
                <a:ext uri="{FF2B5EF4-FFF2-40B4-BE49-F238E27FC236}">
                  <a16:creationId xmlns:a16="http://schemas.microsoft.com/office/drawing/2014/main" id="{E9ECCA2A-1A4A-4183-8F5A-8A577D03A373}"/>
                </a:ext>
              </a:extLst>
            </p:cNvPr>
            <p:cNvSpPr>
              <a:spLocks noChangeArrowheads="1"/>
            </p:cNvSpPr>
            <p:nvPr/>
          </p:nvSpPr>
          <p:spPr bwMode="auto">
            <a:xfrm>
              <a:off x="8832851" y="2304365"/>
              <a:ext cx="790574" cy="2062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dirty="0" err="1"/>
                <a:t>ext</a:t>
              </a:r>
              <a:endParaRPr lang="en-US" altLang="ja-JP" dirty="0"/>
            </a:p>
          </p:txBody>
        </p:sp>
        <p:sp>
          <p:nvSpPr>
            <p:cNvPr id="56" name="Line 112">
              <a:extLst>
                <a:ext uri="{FF2B5EF4-FFF2-40B4-BE49-F238E27FC236}">
                  <a16:creationId xmlns:a16="http://schemas.microsoft.com/office/drawing/2014/main" id="{60C2F363-8B1C-4C37-B204-3DF52D962FDA}"/>
                </a:ext>
              </a:extLst>
            </p:cNvPr>
            <p:cNvSpPr>
              <a:spLocks noChangeShapeType="1"/>
            </p:cNvSpPr>
            <p:nvPr/>
          </p:nvSpPr>
          <p:spPr bwMode="auto">
            <a:xfrm>
              <a:off x="5014914"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 name="Line 113">
              <a:extLst>
                <a:ext uri="{FF2B5EF4-FFF2-40B4-BE49-F238E27FC236}">
                  <a16:creationId xmlns:a16="http://schemas.microsoft.com/office/drawing/2014/main" id="{2C1D9A99-EE7E-429E-9E54-391B26B22774}"/>
                </a:ext>
              </a:extLst>
            </p:cNvPr>
            <p:cNvSpPr>
              <a:spLocks noChangeShapeType="1"/>
            </p:cNvSpPr>
            <p:nvPr/>
          </p:nvSpPr>
          <p:spPr bwMode="auto">
            <a:xfrm flipV="1">
              <a:off x="9409114"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 name="Line 116">
              <a:extLst>
                <a:ext uri="{FF2B5EF4-FFF2-40B4-BE49-F238E27FC236}">
                  <a16:creationId xmlns:a16="http://schemas.microsoft.com/office/drawing/2014/main" id="{709E0ACF-FACD-4766-8BDF-64651A4E5A7D}"/>
                </a:ext>
              </a:extLst>
            </p:cNvPr>
            <p:cNvSpPr>
              <a:spLocks noChangeShapeType="1"/>
            </p:cNvSpPr>
            <p:nvPr/>
          </p:nvSpPr>
          <p:spPr bwMode="auto">
            <a:xfrm flipV="1">
              <a:off x="9409114" y="2060575"/>
              <a:ext cx="0" cy="22840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 name="Line 117">
              <a:extLst>
                <a:ext uri="{FF2B5EF4-FFF2-40B4-BE49-F238E27FC236}">
                  <a16:creationId xmlns:a16="http://schemas.microsoft.com/office/drawing/2014/main" id="{10CF8CFC-4F3B-4862-8445-7442FD380561}"/>
                </a:ext>
              </a:extLst>
            </p:cNvPr>
            <p:cNvSpPr>
              <a:spLocks noChangeShapeType="1"/>
            </p:cNvSpPr>
            <p:nvPr/>
          </p:nvSpPr>
          <p:spPr bwMode="auto">
            <a:xfrm flipV="1">
              <a:off x="8696512" y="2060571"/>
              <a:ext cx="1" cy="82877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0" name="Line 118">
              <a:extLst>
                <a:ext uri="{FF2B5EF4-FFF2-40B4-BE49-F238E27FC236}">
                  <a16:creationId xmlns:a16="http://schemas.microsoft.com/office/drawing/2014/main" id="{A8220CD7-0766-4D54-B044-1E22817449B2}"/>
                </a:ext>
              </a:extLst>
            </p:cNvPr>
            <p:cNvSpPr>
              <a:spLocks noChangeShapeType="1"/>
            </p:cNvSpPr>
            <p:nvPr/>
          </p:nvSpPr>
          <p:spPr bwMode="auto">
            <a:xfrm flipV="1">
              <a:off x="8904289"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 name="Text Box 119">
              <a:extLst>
                <a:ext uri="{FF2B5EF4-FFF2-40B4-BE49-F238E27FC236}">
                  <a16:creationId xmlns:a16="http://schemas.microsoft.com/office/drawing/2014/main" id="{7BAC37CC-6491-41B0-A757-6716EEBCC7A4}"/>
                </a:ext>
              </a:extLst>
            </p:cNvPr>
            <p:cNvSpPr txBox="1">
              <a:spLocks noChangeArrowheads="1"/>
            </p:cNvSpPr>
            <p:nvPr/>
          </p:nvSpPr>
          <p:spPr bwMode="auto">
            <a:xfrm>
              <a:off x="8759826" y="4072890"/>
              <a:ext cx="5937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400" b="1"/>
                <a:t>rwe</a:t>
              </a:r>
            </a:p>
          </p:txBody>
        </p:sp>
        <p:sp>
          <p:nvSpPr>
            <p:cNvPr id="62" name="Line 124">
              <a:extLst>
                <a:ext uri="{FF2B5EF4-FFF2-40B4-BE49-F238E27FC236}">
                  <a16:creationId xmlns:a16="http://schemas.microsoft.com/office/drawing/2014/main" id="{1B743357-803B-44AF-BD9C-8A4E4AA4E5AD}"/>
                </a:ext>
              </a:extLst>
            </p:cNvPr>
            <p:cNvSpPr>
              <a:spLocks noChangeShapeType="1"/>
            </p:cNvSpPr>
            <p:nvPr/>
          </p:nvSpPr>
          <p:spPr bwMode="auto">
            <a:xfrm flipV="1">
              <a:off x="8688389" y="2779712"/>
              <a:ext cx="2102836" cy="15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 name="Line 125">
              <a:extLst>
                <a:ext uri="{FF2B5EF4-FFF2-40B4-BE49-F238E27FC236}">
                  <a16:creationId xmlns:a16="http://schemas.microsoft.com/office/drawing/2014/main" id="{ED5F2E24-2C98-4E01-A4EC-0A3D18D58EB0}"/>
                </a:ext>
              </a:extLst>
            </p:cNvPr>
            <p:cNvSpPr>
              <a:spLocks noChangeShapeType="1"/>
            </p:cNvSpPr>
            <p:nvPr/>
          </p:nvSpPr>
          <p:spPr bwMode="auto">
            <a:xfrm flipH="1">
              <a:off x="10797575" y="2805272"/>
              <a:ext cx="3175" cy="3181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 name="Line 126">
              <a:extLst>
                <a:ext uri="{FF2B5EF4-FFF2-40B4-BE49-F238E27FC236}">
                  <a16:creationId xmlns:a16="http://schemas.microsoft.com/office/drawing/2014/main" id="{CE31A855-9AF9-41BB-AD10-FB743C7C80EA}"/>
                </a:ext>
              </a:extLst>
            </p:cNvPr>
            <p:cNvSpPr>
              <a:spLocks noChangeShapeType="1"/>
            </p:cNvSpPr>
            <p:nvPr/>
          </p:nvSpPr>
          <p:spPr bwMode="auto">
            <a:xfrm flipH="1">
              <a:off x="10100311" y="5971382"/>
              <a:ext cx="675640" cy="1365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5" name="Text Box 127">
              <a:extLst>
                <a:ext uri="{FF2B5EF4-FFF2-40B4-BE49-F238E27FC236}">
                  <a16:creationId xmlns:a16="http://schemas.microsoft.com/office/drawing/2014/main" id="{AB163A4F-A452-4213-970E-E0A77DFFF3A2}"/>
                </a:ext>
              </a:extLst>
            </p:cNvPr>
            <p:cNvSpPr txBox="1">
              <a:spLocks noChangeArrowheads="1"/>
            </p:cNvSpPr>
            <p:nvPr/>
          </p:nvSpPr>
          <p:spPr bwMode="auto">
            <a:xfrm>
              <a:off x="8112126" y="415067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66" name="Text Box 128">
              <a:extLst>
                <a:ext uri="{FF2B5EF4-FFF2-40B4-BE49-F238E27FC236}">
                  <a16:creationId xmlns:a16="http://schemas.microsoft.com/office/drawing/2014/main" id="{7AE8EA6C-DCAF-4CCC-9264-833E00DEB000}"/>
                </a:ext>
              </a:extLst>
            </p:cNvPr>
            <p:cNvSpPr txBox="1">
              <a:spLocks noChangeArrowheads="1"/>
            </p:cNvSpPr>
            <p:nvPr/>
          </p:nvSpPr>
          <p:spPr bwMode="auto">
            <a:xfrm>
              <a:off x="8472489" y="415067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67" name="Text Box 131">
              <a:extLst>
                <a:ext uri="{FF2B5EF4-FFF2-40B4-BE49-F238E27FC236}">
                  <a16:creationId xmlns:a16="http://schemas.microsoft.com/office/drawing/2014/main" id="{EEFACE24-3057-4889-813E-C69C924CCE98}"/>
                </a:ext>
              </a:extLst>
            </p:cNvPr>
            <p:cNvSpPr txBox="1">
              <a:spLocks noChangeArrowheads="1"/>
            </p:cNvSpPr>
            <p:nvPr/>
          </p:nvSpPr>
          <p:spPr bwMode="auto">
            <a:xfrm>
              <a:off x="9025005" y="351245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68" name="Text Box 132">
              <a:extLst>
                <a:ext uri="{FF2B5EF4-FFF2-40B4-BE49-F238E27FC236}">
                  <a16:creationId xmlns:a16="http://schemas.microsoft.com/office/drawing/2014/main" id="{92DAE02F-4607-4E77-A57E-F141383B9591}"/>
                </a:ext>
              </a:extLst>
            </p:cNvPr>
            <p:cNvSpPr txBox="1">
              <a:spLocks noChangeArrowheads="1"/>
            </p:cNvSpPr>
            <p:nvPr/>
          </p:nvSpPr>
          <p:spPr bwMode="auto">
            <a:xfrm>
              <a:off x="7420141" y="3089969"/>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69" name="Text Box 133">
              <a:extLst>
                <a:ext uri="{FF2B5EF4-FFF2-40B4-BE49-F238E27FC236}">
                  <a16:creationId xmlns:a16="http://schemas.microsoft.com/office/drawing/2014/main" id="{F8EC326D-F4A6-4CE4-B626-9FED3FB16132}"/>
                </a:ext>
              </a:extLst>
            </p:cNvPr>
            <p:cNvSpPr txBox="1">
              <a:spLocks noChangeArrowheads="1"/>
            </p:cNvSpPr>
            <p:nvPr/>
          </p:nvSpPr>
          <p:spPr bwMode="auto">
            <a:xfrm>
              <a:off x="7410053" y="375142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70" name="Text Box 134">
              <a:extLst>
                <a:ext uri="{FF2B5EF4-FFF2-40B4-BE49-F238E27FC236}">
                  <a16:creationId xmlns:a16="http://schemas.microsoft.com/office/drawing/2014/main" id="{4024EF1D-40E9-4FB0-A2A5-F86244C1E19F}"/>
                </a:ext>
              </a:extLst>
            </p:cNvPr>
            <p:cNvSpPr txBox="1">
              <a:spLocks noChangeArrowheads="1"/>
            </p:cNvSpPr>
            <p:nvPr/>
          </p:nvSpPr>
          <p:spPr bwMode="auto">
            <a:xfrm>
              <a:off x="9229434"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71" name="Text Box 135">
              <a:extLst>
                <a:ext uri="{FF2B5EF4-FFF2-40B4-BE49-F238E27FC236}">
                  <a16:creationId xmlns:a16="http://schemas.microsoft.com/office/drawing/2014/main" id="{3ECFCE1F-E58A-4A9F-B605-83B5F6156333}"/>
                </a:ext>
              </a:extLst>
            </p:cNvPr>
            <p:cNvSpPr txBox="1">
              <a:spLocks noChangeArrowheads="1"/>
            </p:cNvSpPr>
            <p:nvPr/>
          </p:nvSpPr>
          <p:spPr bwMode="auto">
            <a:xfrm>
              <a:off x="6421439" y="432143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r>
                <a:rPr lang="en-US" altLang="ja-JP" sz="1200" b="1" dirty="0"/>
                <a:t>_</a:t>
              </a:r>
            </a:p>
          </p:txBody>
        </p:sp>
        <p:sp>
          <p:nvSpPr>
            <p:cNvPr id="72" name="Text Box 136">
              <a:extLst>
                <a:ext uri="{FF2B5EF4-FFF2-40B4-BE49-F238E27FC236}">
                  <a16:creationId xmlns:a16="http://schemas.microsoft.com/office/drawing/2014/main" id="{1F5E8677-8AF4-4950-8F36-5E0119CEF5F9}"/>
                </a:ext>
              </a:extLst>
            </p:cNvPr>
            <p:cNvSpPr txBox="1">
              <a:spLocks noChangeArrowheads="1"/>
            </p:cNvSpPr>
            <p:nvPr/>
          </p:nvSpPr>
          <p:spPr bwMode="auto">
            <a:xfrm>
              <a:off x="10384154" y="608330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73" name="Text Box 137">
              <a:extLst>
                <a:ext uri="{FF2B5EF4-FFF2-40B4-BE49-F238E27FC236}">
                  <a16:creationId xmlns:a16="http://schemas.microsoft.com/office/drawing/2014/main" id="{D4D28199-B4EC-4591-897D-333D7DE9F4F1}"/>
                </a:ext>
              </a:extLst>
            </p:cNvPr>
            <p:cNvSpPr txBox="1">
              <a:spLocks noChangeArrowheads="1"/>
            </p:cNvSpPr>
            <p:nvPr/>
          </p:nvSpPr>
          <p:spPr bwMode="auto">
            <a:xfrm>
              <a:off x="8616951" y="479996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74" name="Text Box 140">
              <a:extLst>
                <a:ext uri="{FF2B5EF4-FFF2-40B4-BE49-F238E27FC236}">
                  <a16:creationId xmlns:a16="http://schemas.microsoft.com/office/drawing/2014/main" id="{757C5DD7-AE8A-431A-81C8-F2A9905F1F6E}"/>
                </a:ext>
              </a:extLst>
            </p:cNvPr>
            <p:cNvSpPr txBox="1">
              <a:spLocks noChangeArrowheads="1"/>
            </p:cNvSpPr>
            <p:nvPr/>
          </p:nvSpPr>
          <p:spPr bwMode="auto">
            <a:xfrm>
              <a:off x="8590624" y="284423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75" name="Text Box 142">
              <a:extLst>
                <a:ext uri="{FF2B5EF4-FFF2-40B4-BE49-F238E27FC236}">
                  <a16:creationId xmlns:a16="http://schemas.microsoft.com/office/drawing/2014/main" id="{066B48A5-38A9-451A-AEF5-28D9B62A7292}"/>
                </a:ext>
              </a:extLst>
            </p:cNvPr>
            <p:cNvSpPr txBox="1">
              <a:spLocks noChangeArrowheads="1"/>
            </p:cNvSpPr>
            <p:nvPr/>
          </p:nvSpPr>
          <p:spPr bwMode="auto">
            <a:xfrm>
              <a:off x="6124575" y="248170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76" name="Line 144">
              <a:extLst>
                <a:ext uri="{FF2B5EF4-FFF2-40B4-BE49-F238E27FC236}">
                  <a16:creationId xmlns:a16="http://schemas.microsoft.com/office/drawing/2014/main" id="{AEF77ABE-AFC7-46AA-BB97-A8A15331DD40}"/>
                </a:ext>
              </a:extLst>
            </p:cNvPr>
            <p:cNvSpPr>
              <a:spLocks noChangeShapeType="1"/>
            </p:cNvSpPr>
            <p:nvPr/>
          </p:nvSpPr>
          <p:spPr bwMode="auto">
            <a:xfrm>
              <a:off x="6888164"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7" name="Line 145">
              <a:extLst>
                <a:ext uri="{FF2B5EF4-FFF2-40B4-BE49-F238E27FC236}">
                  <a16:creationId xmlns:a16="http://schemas.microsoft.com/office/drawing/2014/main" id="{81B5A181-B121-4D33-85D7-03BA828CAD04}"/>
                </a:ext>
              </a:extLst>
            </p:cNvPr>
            <p:cNvSpPr>
              <a:spLocks noChangeShapeType="1"/>
            </p:cNvSpPr>
            <p:nvPr/>
          </p:nvSpPr>
          <p:spPr bwMode="auto">
            <a:xfrm>
              <a:off x="6888164"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8" name="Line 146">
              <a:extLst>
                <a:ext uri="{FF2B5EF4-FFF2-40B4-BE49-F238E27FC236}">
                  <a16:creationId xmlns:a16="http://schemas.microsoft.com/office/drawing/2014/main" id="{B44F3319-3575-43C9-9111-76477441BAC4}"/>
                </a:ext>
              </a:extLst>
            </p:cNvPr>
            <p:cNvSpPr>
              <a:spLocks noChangeShapeType="1"/>
            </p:cNvSpPr>
            <p:nvPr/>
          </p:nvSpPr>
          <p:spPr bwMode="auto">
            <a:xfrm flipH="1" flipV="1">
              <a:off x="6672264"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9" name="Line 147">
              <a:extLst>
                <a:ext uri="{FF2B5EF4-FFF2-40B4-BE49-F238E27FC236}">
                  <a16:creationId xmlns:a16="http://schemas.microsoft.com/office/drawing/2014/main" id="{A00225FC-0418-47D2-A40E-1FFD4A2C26F5}"/>
                </a:ext>
              </a:extLst>
            </p:cNvPr>
            <p:cNvSpPr>
              <a:spLocks noChangeShapeType="1"/>
            </p:cNvSpPr>
            <p:nvPr/>
          </p:nvSpPr>
          <p:spPr bwMode="auto">
            <a:xfrm flipH="1">
              <a:off x="6672264"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0" name="Line 148">
              <a:extLst>
                <a:ext uri="{FF2B5EF4-FFF2-40B4-BE49-F238E27FC236}">
                  <a16:creationId xmlns:a16="http://schemas.microsoft.com/office/drawing/2014/main" id="{83DBBB07-7F9E-4612-9A51-4FF34B430CDF}"/>
                </a:ext>
              </a:extLst>
            </p:cNvPr>
            <p:cNvSpPr>
              <a:spLocks noChangeShapeType="1"/>
            </p:cNvSpPr>
            <p:nvPr/>
          </p:nvSpPr>
          <p:spPr bwMode="auto">
            <a:xfrm>
              <a:off x="6672264"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1" name="Line 152">
              <a:extLst>
                <a:ext uri="{FF2B5EF4-FFF2-40B4-BE49-F238E27FC236}">
                  <a16:creationId xmlns:a16="http://schemas.microsoft.com/office/drawing/2014/main" id="{B7B1825B-BFD7-43D4-8445-3139A93FBFD8}"/>
                </a:ext>
              </a:extLst>
            </p:cNvPr>
            <p:cNvSpPr>
              <a:spLocks noChangeShapeType="1"/>
            </p:cNvSpPr>
            <p:nvPr/>
          </p:nvSpPr>
          <p:spPr bwMode="auto">
            <a:xfrm flipV="1">
              <a:off x="5951539"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 name="Line 153">
              <a:extLst>
                <a:ext uri="{FF2B5EF4-FFF2-40B4-BE49-F238E27FC236}">
                  <a16:creationId xmlns:a16="http://schemas.microsoft.com/office/drawing/2014/main" id="{6F4C5FF2-F150-4CB9-9D6C-D0F4BB368BF2}"/>
                </a:ext>
              </a:extLst>
            </p:cNvPr>
            <p:cNvSpPr>
              <a:spLocks noChangeShapeType="1"/>
            </p:cNvSpPr>
            <p:nvPr/>
          </p:nvSpPr>
          <p:spPr bwMode="auto">
            <a:xfrm>
              <a:off x="5951539"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3" name="Text Box 154">
              <a:extLst>
                <a:ext uri="{FF2B5EF4-FFF2-40B4-BE49-F238E27FC236}">
                  <a16:creationId xmlns:a16="http://schemas.microsoft.com/office/drawing/2014/main" id="{5EF3DFD1-141F-4C87-BE8D-50422348AE4F}"/>
                </a:ext>
              </a:extLst>
            </p:cNvPr>
            <p:cNvSpPr txBox="1">
              <a:spLocks noChangeArrowheads="1"/>
            </p:cNvSpPr>
            <p:nvPr/>
          </p:nvSpPr>
          <p:spPr bwMode="auto">
            <a:xfrm>
              <a:off x="6004323"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84" name="Text Box 155">
              <a:extLst>
                <a:ext uri="{FF2B5EF4-FFF2-40B4-BE49-F238E27FC236}">
                  <a16:creationId xmlns:a16="http://schemas.microsoft.com/office/drawing/2014/main" id="{A1D0622C-FD35-43D2-A377-8B3A5CEAB9FE}"/>
                </a:ext>
              </a:extLst>
            </p:cNvPr>
            <p:cNvSpPr txBox="1">
              <a:spLocks noChangeArrowheads="1"/>
            </p:cNvSpPr>
            <p:nvPr/>
          </p:nvSpPr>
          <p:spPr bwMode="auto">
            <a:xfrm>
              <a:off x="5948364"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85" name="Line 158">
              <a:extLst>
                <a:ext uri="{FF2B5EF4-FFF2-40B4-BE49-F238E27FC236}">
                  <a16:creationId xmlns:a16="http://schemas.microsoft.com/office/drawing/2014/main" id="{B00A5864-0DE5-4BCB-BB92-622A2803D9D2}"/>
                </a:ext>
              </a:extLst>
            </p:cNvPr>
            <p:cNvSpPr>
              <a:spLocks noChangeShapeType="1"/>
            </p:cNvSpPr>
            <p:nvPr/>
          </p:nvSpPr>
          <p:spPr bwMode="auto">
            <a:xfrm>
              <a:off x="6383339"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6" name="Text Box 161">
              <a:extLst>
                <a:ext uri="{FF2B5EF4-FFF2-40B4-BE49-F238E27FC236}">
                  <a16:creationId xmlns:a16="http://schemas.microsoft.com/office/drawing/2014/main" id="{B3CB3A9E-B23C-494E-941C-3293DEAB647A}"/>
                </a:ext>
              </a:extLst>
            </p:cNvPr>
            <p:cNvSpPr txBox="1">
              <a:spLocks noChangeArrowheads="1"/>
            </p:cNvSpPr>
            <p:nvPr/>
          </p:nvSpPr>
          <p:spPr bwMode="auto">
            <a:xfrm>
              <a:off x="7857213" y="561436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adr</a:t>
              </a:r>
              <a:endParaRPr lang="en-US" altLang="ja-JP" sz="1200" b="1" dirty="0"/>
            </a:p>
          </p:txBody>
        </p:sp>
        <p:sp>
          <p:nvSpPr>
            <p:cNvPr id="87" name="Text Box 162">
              <a:extLst>
                <a:ext uri="{FF2B5EF4-FFF2-40B4-BE49-F238E27FC236}">
                  <a16:creationId xmlns:a16="http://schemas.microsoft.com/office/drawing/2014/main" id="{8C7EF29A-BA5F-4217-AD2C-86AB997D07DF}"/>
                </a:ext>
              </a:extLst>
            </p:cNvPr>
            <p:cNvSpPr txBox="1">
              <a:spLocks noChangeArrowheads="1"/>
            </p:cNvSpPr>
            <p:nvPr/>
          </p:nvSpPr>
          <p:spPr bwMode="auto">
            <a:xfrm>
              <a:off x="3719514"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88" name="Text Box 135">
              <a:extLst>
                <a:ext uri="{FF2B5EF4-FFF2-40B4-BE49-F238E27FC236}">
                  <a16:creationId xmlns:a16="http://schemas.microsoft.com/office/drawing/2014/main" id="{706C7DDC-CE49-4CE2-9DB9-2FAE00750F5F}"/>
                </a:ext>
              </a:extLst>
            </p:cNvPr>
            <p:cNvSpPr txBox="1">
              <a:spLocks noChangeArrowheads="1"/>
            </p:cNvSpPr>
            <p:nvPr/>
          </p:nvSpPr>
          <p:spPr bwMode="auto">
            <a:xfrm>
              <a:off x="8362157" y="393319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89" name="Text Box 133">
              <a:extLst>
                <a:ext uri="{FF2B5EF4-FFF2-40B4-BE49-F238E27FC236}">
                  <a16:creationId xmlns:a16="http://schemas.microsoft.com/office/drawing/2014/main" id="{7806FDE0-637D-4D15-AE20-8EF8DC14700B}"/>
                </a:ext>
              </a:extLst>
            </p:cNvPr>
            <p:cNvSpPr txBox="1">
              <a:spLocks noChangeArrowheads="1"/>
            </p:cNvSpPr>
            <p:nvPr/>
          </p:nvSpPr>
          <p:spPr bwMode="auto">
            <a:xfrm>
              <a:off x="7707313" y="392406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90" name="Line 51">
              <a:extLst>
                <a:ext uri="{FF2B5EF4-FFF2-40B4-BE49-F238E27FC236}">
                  <a16:creationId xmlns:a16="http://schemas.microsoft.com/office/drawing/2014/main" id="{741C05B2-3BE3-446B-8D21-EC129588E0C3}"/>
                </a:ext>
              </a:extLst>
            </p:cNvPr>
            <p:cNvSpPr>
              <a:spLocks noChangeShapeType="1"/>
            </p:cNvSpPr>
            <p:nvPr/>
          </p:nvSpPr>
          <p:spPr bwMode="auto">
            <a:xfrm flipH="1">
              <a:off x="2737653" y="473216"/>
              <a:ext cx="4507524" cy="21591"/>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1" name="Line 79">
              <a:extLst>
                <a:ext uri="{FF2B5EF4-FFF2-40B4-BE49-F238E27FC236}">
                  <a16:creationId xmlns:a16="http://schemas.microsoft.com/office/drawing/2014/main" id="{90B65DCF-0F73-4F10-96B9-A535D5D2FA38}"/>
                </a:ext>
              </a:extLst>
            </p:cNvPr>
            <p:cNvSpPr>
              <a:spLocks noChangeShapeType="1"/>
            </p:cNvSpPr>
            <p:nvPr/>
          </p:nvSpPr>
          <p:spPr bwMode="auto">
            <a:xfrm flipV="1">
              <a:off x="2760055" y="518272"/>
              <a:ext cx="6563" cy="1861392"/>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 name="正方形/長方形 91">
              <a:extLst>
                <a:ext uri="{FF2B5EF4-FFF2-40B4-BE49-F238E27FC236}">
                  <a16:creationId xmlns:a16="http://schemas.microsoft.com/office/drawing/2014/main" id="{F99DFA27-607B-432B-87EC-7CEF10A40C17}"/>
                </a:ext>
              </a:extLst>
            </p:cNvPr>
            <p:cNvSpPr/>
            <p:nvPr/>
          </p:nvSpPr>
          <p:spPr>
            <a:xfrm>
              <a:off x="4081461" y="2205825"/>
              <a:ext cx="889053" cy="36417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&lt;&gt;=</a:t>
              </a:r>
              <a:r>
                <a:rPr lang="ja-JP" altLang="en-US" sz="1600" b="1" dirty="0">
                  <a:solidFill>
                    <a:schemeClr val="tx1"/>
                  </a:solidFill>
                </a:rPr>
                <a:t>？</a:t>
              </a:r>
            </a:p>
          </p:txBody>
        </p:sp>
        <p:cxnSp>
          <p:nvCxnSpPr>
            <p:cNvPr id="93" name="直線矢印コネクタ 92">
              <a:extLst>
                <a:ext uri="{FF2B5EF4-FFF2-40B4-BE49-F238E27FC236}">
                  <a16:creationId xmlns:a16="http://schemas.microsoft.com/office/drawing/2014/main" id="{17B4111F-ACE7-4FD7-B1FE-D99933F06F7E}"/>
                </a:ext>
              </a:extLst>
            </p:cNvPr>
            <p:cNvCxnSpPr>
              <a:cxnSpLocks/>
            </p:cNvCxnSpPr>
            <p:nvPr/>
          </p:nvCxnSpPr>
          <p:spPr>
            <a:xfrm flipH="1">
              <a:off x="3245193" y="2428439"/>
              <a:ext cx="81863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4" name="直線矢印コネクタ 93">
              <a:extLst>
                <a:ext uri="{FF2B5EF4-FFF2-40B4-BE49-F238E27FC236}">
                  <a16:creationId xmlns:a16="http://schemas.microsoft.com/office/drawing/2014/main" id="{F66D4275-1794-4E16-AA57-7FAE407EA5B2}"/>
                </a:ext>
              </a:extLst>
            </p:cNvPr>
            <p:cNvCxnSpPr>
              <a:cxnSpLocks/>
            </p:cNvCxnSpPr>
            <p:nvPr/>
          </p:nvCxnSpPr>
          <p:spPr>
            <a:xfrm flipH="1">
              <a:off x="4964061" y="2308843"/>
              <a:ext cx="3089209" cy="1539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直線矢印コネクタ 94">
              <a:extLst>
                <a:ext uri="{FF2B5EF4-FFF2-40B4-BE49-F238E27FC236}">
                  <a16:creationId xmlns:a16="http://schemas.microsoft.com/office/drawing/2014/main" id="{47E5458B-07C9-41E0-97E4-3B1B52CEC39F}"/>
                </a:ext>
              </a:extLst>
            </p:cNvPr>
            <p:cNvCxnSpPr>
              <a:cxnSpLocks/>
            </p:cNvCxnSpPr>
            <p:nvPr/>
          </p:nvCxnSpPr>
          <p:spPr>
            <a:xfrm flipH="1">
              <a:off x="4974396" y="2218289"/>
              <a:ext cx="3729094" cy="3056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6" name="AutoShape 108">
              <a:extLst>
                <a:ext uri="{FF2B5EF4-FFF2-40B4-BE49-F238E27FC236}">
                  <a16:creationId xmlns:a16="http://schemas.microsoft.com/office/drawing/2014/main" id="{D3A43C10-D15A-4316-A1B3-2C0788D18A23}"/>
                </a:ext>
              </a:extLst>
            </p:cNvPr>
            <p:cNvSpPr>
              <a:spLocks noChangeArrowheads="1"/>
            </p:cNvSpPr>
            <p:nvPr/>
          </p:nvSpPr>
          <p:spPr bwMode="auto">
            <a:xfrm flipV="1">
              <a:off x="7454606"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7" name="Line 3">
              <a:extLst>
                <a:ext uri="{FF2B5EF4-FFF2-40B4-BE49-F238E27FC236}">
                  <a16:creationId xmlns:a16="http://schemas.microsoft.com/office/drawing/2014/main" id="{5E6E5C52-5D78-474F-981D-6AA61E9E0E93}"/>
                </a:ext>
              </a:extLst>
            </p:cNvPr>
            <p:cNvSpPr>
              <a:spLocks noChangeShapeType="1"/>
            </p:cNvSpPr>
            <p:nvPr/>
          </p:nvSpPr>
          <p:spPr bwMode="auto">
            <a:xfrm flipH="1" flipV="1">
              <a:off x="7929856" y="1706564"/>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8" name="Text Box 134">
              <a:extLst>
                <a:ext uri="{FF2B5EF4-FFF2-40B4-BE49-F238E27FC236}">
                  <a16:creationId xmlns:a16="http://schemas.microsoft.com/office/drawing/2014/main" id="{6100BB0C-ABC7-48BD-BD5E-501A076D35B2}"/>
                </a:ext>
              </a:extLst>
            </p:cNvPr>
            <p:cNvSpPr txBox="1">
              <a:spLocks noChangeArrowheads="1"/>
            </p:cNvSpPr>
            <p:nvPr/>
          </p:nvSpPr>
          <p:spPr bwMode="auto">
            <a:xfrm>
              <a:off x="7199314" y="1629743"/>
              <a:ext cx="936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a:p>
              <a:r>
                <a:rPr lang="en-US" altLang="ja-JP" sz="1200" b="1" dirty="0" err="1"/>
                <a:t>sel</a:t>
              </a:r>
              <a:endParaRPr lang="en-US" altLang="ja-JP" sz="1200" b="1" dirty="0"/>
            </a:p>
          </p:txBody>
        </p:sp>
        <p:sp>
          <p:nvSpPr>
            <p:cNvPr id="99" name="Text Box 72">
              <a:extLst>
                <a:ext uri="{FF2B5EF4-FFF2-40B4-BE49-F238E27FC236}">
                  <a16:creationId xmlns:a16="http://schemas.microsoft.com/office/drawing/2014/main" id="{AEF7E427-F8C5-40CF-9418-0F746C68268F}"/>
                </a:ext>
              </a:extLst>
            </p:cNvPr>
            <p:cNvSpPr txBox="1">
              <a:spLocks noChangeArrowheads="1"/>
            </p:cNvSpPr>
            <p:nvPr/>
          </p:nvSpPr>
          <p:spPr bwMode="auto">
            <a:xfrm>
              <a:off x="6564940" y="854084"/>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00" name="Text Box 72">
              <a:extLst>
                <a:ext uri="{FF2B5EF4-FFF2-40B4-BE49-F238E27FC236}">
                  <a16:creationId xmlns:a16="http://schemas.microsoft.com/office/drawing/2014/main" id="{FA26252C-8F82-4D3D-9D18-B710F54EA5F0}"/>
                </a:ext>
              </a:extLst>
            </p:cNvPr>
            <p:cNvSpPr txBox="1">
              <a:spLocks noChangeArrowheads="1"/>
            </p:cNvSpPr>
            <p:nvPr/>
          </p:nvSpPr>
          <p:spPr bwMode="auto">
            <a:xfrm>
              <a:off x="6578014" y="118506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01" name="直線矢印コネクタ 100">
              <a:extLst>
                <a:ext uri="{FF2B5EF4-FFF2-40B4-BE49-F238E27FC236}">
                  <a16:creationId xmlns:a16="http://schemas.microsoft.com/office/drawing/2014/main" id="{5256E7B3-47B4-49D4-9BEB-8B384DBDE70F}"/>
                </a:ext>
              </a:extLst>
            </p:cNvPr>
            <p:cNvCxnSpPr>
              <a:cxnSpLocks/>
              <a:endCxn id="100" idx="2"/>
            </p:cNvCxnSpPr>
            <p:nvPr/>
          </p:nvCxnSpPr>
          <p:spPr>
            <a:xfrm flipH="1" flipV="1">
              <a:off x="6736872" y="1554401"/>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2" name="Text Box 155">
              <a:extLst>
                <a:ext uri="{FF2B5EF4-FFF2-40B4-BE49-F238E27FC236}">
                  <a16:creationId xmlns:a16="http://schemas.microsoft.com/office/drawing/2014/main" id="{FC01C479-021C-44F9-A1E5-9F086045BA55}"/>
                </a:ext>
              </a:extLst>
            </p:cNvPr>
            <p:cNvSpPr txBox="1">
              <a:spLocks noChangeArrowheads="1"/>
            </p:cNvSpPr>
            <p:nvPr/>
          </p:nvSpPr>
          <p:spPr bwMode="auto">
            <a:xfrm>
              <a:off x="6641736" y="18450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com</a:t>
              </a:r>
            </a:p>
          </p:txBody>
        </p:sp>
        <p:sp>
          <p:nvSpPr>
            <p:cNvPr id="103" name="Text Box 155">
              <a:extLst>
                <a:ext uri="{FF2B5EF4-FFF2-40B4-BE49-F238E27FC236}">
                  <a16:creationId xmlns:a16="http://schemas.microsoft.com/office/drawing/2014/main" id="{F56FB5F5-4567-4040-9941-DC821295DEF9}"/>
                </a:ext>
              </a:extLst>
            </p:cNvPr>
            <p:cNvSpPr txBox="1">
              <a:spLocks noChangeArrowheads="1"/>
            </p:cNvSpPr>
            <p:nvPr/>
          </p:nvSpPr>
          <p:spPr bwMode="auto">
            <a:xfrm>
              <a:off x="9821136" y="18534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srcbsel</a:t>
              </a:r>
              <a:endParaRPr lang="en-US" altLang="ja-JP" sz="1200" b="1" dirty="0"/>
            </a:p>
          </p:txBody>
        </p:sp>
        <p:sp>
          <p:nvSpPr>
            <p:cNvPr id="104" name="Line 107">
              <a:extLst>
                <a:ext uri="{FF2B5EF4-FFF2-40B4-BE49-F238E27FC236}">
                  <a16:creationId xmlns:a16="http://schemas.microsoft.com/office/drawing/2014/main" id="{5E009190-23FA-4F53-917C-20613EB26F98}"/>
                </a:ext>
              </a:extLst>
            </p:cNvPr>
            <p:cNvSpPr>
              <a:spLocks noChangeShapeType="1"/>
            </p:cNvSpPr>
            <p:nvPr/>
          </p:nvSpPr>
          <p:spPr bwMode="auto">
            <a:xfrm flipH="1">
              <a:off x="9589295" y="195262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 name="Text Box 72">
              <a:extLst>
                <a:ext uri="{FF2B5EF4-FFF2-40B4-BE49-F238E27FC236}">
                  <a16:creationId xmlns:a16="http://schemas.microsoft.com/office/drawing/2014/main" id="{C32C2865-15C1-4B6C-9805-7B196915C163}"/>
                </a:ext>
              </a:extLst>
            </p:cNvPr>
            <p:cNvSpPr txBox="1">
              <a:spLocks noChangeArrowheads="1"/>
            </p:cNvSpPr>
            <p:nvPr/>
          </p:nvSpPr>
          <p:spPr bwMode="auto">
            <a:xfrm>
              <a:off x="9132889" y="1799076"/>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06" name="Text Box 72">
              <a:extLst>
                <a:ext uri="{FF2B5EF4-FFF2-40B4-BE49-F238E27FC236}">
                  <a16:creationId xmlns:a16="http://schemas.microsoft.com/office/drawing/2014/main" id="{E6254660-360C-452F-90B6-2093AF670052}"/>
                </a:ext>
              </a:extLst>
            </p:cNvPr>
            <p:cNvSpPr txBox="1">
              <a:spLocks noChangeArrowheads="1"/>
            </p:cNvSpPr>
            <p:nvPr/>
          </p:nvSpPr>
          <p:spPr bwMode="auto">
            <a:xfrm>
              <a:off x="8542652" y="1793915"/>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07" name="Line 107">
              <a:extLst>
                <a:ext uri="{FF2B5EF4-FFF2-40B4-BE49-F238E27FC236}">
                  <a16:creationId xmlns:a16="http://schemas.microsoft.com/office/drawing/2014/main" id="{835A1069-1F6B-48D2-805D-3C9FE7AD28EA}"/>
                </a:ext>
              </a:extLst>
            </p:cNvPr>
            <p:cNvSpPr>
              <a:spLocks noChangeShapeType="1"/>
            </p:cNvSpPr>
            <p:nvPr/>
          </p:nvSpPr>
          <p:spPr bwMode="auto">
            <a:xfrm flipH="1">
              <a:off x="7635876" y="4281950"/>
              <a:ext cx="503238"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 name="Text Box 155">
              <a:extLst>
                <a:ext uri="{FF2B5EF4-FFF2-40B4-BE49-F238E27FC236}">
                  <a16:creationId xmlns:a16="http://schemas.microsoft.com/office/drawing/2014/main" id="{D89AF79E-96EF-4E4F-B644-750F1F9D831F}"/>
                </a:ext>
              </a:extLst>
            </p:cNvPr>
            <p:cNvSpPr txBox="1">
              <a:spLocks noChangeArrowheads="1"/>
            </p:cNvSpPr>
            <p:nvPr/>
          </p:nvSpPr>
          <p:spPr bwMode="auto">
            <a:xfrm>
              <a:off x="7210425" y="425744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resultsel</a:t>
              </a:r>
              <a:endParaRPr lang="en-US" altLang="ja-JP" sz="1200" b="1" dirty="0"/>
            </a:p>
          </p:txBody>
        </p:sp>
        <p:cxnSp>
          <p:nvCxnSpPr>
            <p:cNvPr id="109" name="直線矢印コネクタ 108">
              <a:extLst>
                <a:ext uri="{FF2B5EF4-FFF2-40B4-BE49-F238E27FC236}">
                  <a16:creationId xmlns:a16="http://schemas.microsoft.com/office/drawing/2014/main" id="{2E4A25E6-9295-4B86-BCEA-69E901CEF943}"/>
                </a:ext>
              </a:extLst>
            </p:cNvPr>
            <p:cNvCxnSpPr/>
            <p:nvPr/>
          </p:nvCxnSpPr>
          <p:spPr>
            <a:xfrm flipH="1">
              <a:off x="4958502" y="2515342"/>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0" name="Text Box 142">
              <a:extLst>
                <a:ext uri="{FF2B5EF4-FFF2-40B4-BE49-F238E27FC236}">
                  <a16:creationId xmlns:a16="http://schemas.microsoft.com/office/drawing/2014/main" id="{A4DE9912-C251-47ED-ADC1-A655F540904B}"/>
                </a:ext>
              </a:extLst>
            </p:cNvPr>
            <p:cNvSpPr txBox="1">
              <a:spLocks noChangeArrowheads="1"/>
            </p:cNvSpPr>
            <p:nvPr/>
          </p:nvSpPr>
          <p:spPr bwMode="auto">
            <a:xfrm>
              <a:off x="5397496" y="237966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sp>
          <p:nvSpPr>
            <p:cNvPr id="111" name="Text Box 72">
              <a:extLst>
                <a:ext uri="{FF2B5EF4-FFF2-40B4-BE49-F238E27FC236}">
                  <a16:creationId xmlns:a16="http://schemas.microsoft.com/office/drawing/2014/main" id="{1CFEC0A2-BA94-4F93-B8B3-87A0706DE61C}"/>
                </a:ext>
              </a:extLst>
            </p:cNvPr>
            <p:cNvSpPr txBox="1">
              <a:spLocks noChangeArrowheads="1"/>
            </p:cNvSpPr>
            <p:nvPr/>
          </p:nvSpPr>
          <p:spPr bwMode="auto">
            <a:xfrm>
              <a:off x="7536110" y="175696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12" name="Text Box 72">
              <a:extLst>
                <a:ext uri="{FF2B5EF4-FFF2-40B4-BE49-F238E27FC236}">
                  <a16:creationId xmlns:a16="http://schemas.microsoft.com/office/drawing/2014/main" id="{C4D9D8CA-E64C-4CBE-B83B-93F1F2AA83E2}"/>
                </a:ext>
              </a:extLst>
            </p:cNvPr>
            <p:cNvSpPr txBox="1">
              <a:spLocks noChangeArrowheads="1"/>
            </p:cNvSpPr>
            <p:nvPr/>
          </p:nvSpPr>
          <p:spPr bwMode="auto">
            <a:xfrm>
              <a:off x="7900542" y="174881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13" name="直線矢印コネクタ 112">
              <a:extLst>
                <a:ext uri="{FF2B5EF4-FFF2-40B4-BE49-F238E27FC236}">
                  <a16:creationId xmlns:a16="http://schemas.microsoft.com/office/drawing/2014/main" id="{4C7FD131-5650-4812-AA2E-11516B7C2DA7}"/>
                </a:ext>
              </a:extLst>
            </p:cNvPr>
            <p:cNvCxnSpPr/>
            <p:nvPr/>
          </p:nvCxnSpPr>
          <p:spPr>
            <a:xfrm flipH="1">
              <a:off x="9635892" y="2406594"/>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4" name="Text Box 142">
              <a:extLst>
                <a:ext uri="{FF2B5EF4-FFF2-40B4-BE49-F238E27FC236}">
                  <a16:creationId xmlns:a16="http://schemas.microsoft.com/office/drawing/2014/main" id="{A2A009CC-61C5-4187-98E6-25C6E61E069A}"/>
                </a:ext>
              </a:extLst>
            </p:cNvPr>
            <p:cNvSpPr txBox="1">
              <a:spLocks noChangeArrowheads="1"/>
            </p:cNvSpPr>
            <p:nvPr/>
          </p:nvSpPr>
          <p:spPr bwMode="auto">
            <a:xfrm>
              <a:off x="10136979" y="228441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sp>
          <p:nvSpPr>
            <p:cNvPr id="115" name="Line 9">
              <a:extLst>
                <a:ext uri="{FF2B5EF4-FFF2-40B4-BE49-F238E27FC236}">
                  <a16:creationId xmlns:a16="http://schemas.microsoft.com/office/drawing/2014/main" id="{5E4499DE-FCF6-4DB1-9EB6-DCBB6885F8F7}"/>
                </a:ext>
              </a:extLst>
            </p:cNvPr>
            <p:cNvSpPr>
              <a:spLocks noChangeShapeType="1"/>
            </p:cNvSpPr>
            <p:nvPr/>
          </p:nvSpPr>
          <p:spPr bwMode="auto">
            <a:xfrm flipV="1">
              <a:off x="8087317" y="3071814"/>
              <a:ext cx="0" cy="2159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6" name="Line 9">
              <a:extLst>
                <a:ext uri="{FF2B5EF4-FFF2-40B4-BE49-F238E27FC236}">
                  <a16:creationId xmlns:a16="http://schemas.microsoft.com/office/drawing/2014/main" id="{0112E80A-705C-4061-8073-54215762570A}"/>
                </a:ext>
              </a:extLst>
            </p:cNvPr>
            <p:cNvSpPr>
              <a:spLocks noChangeShapeType="1"/>
            </p:cNvSpPr>
            <p:nvPr/>
          </p:nvSpPr>
          <p:spPr bwMode="auto">
            <a:xfrm flipV="1">
              <a:off x="8799109" y="3071813"/>
              <a:ext cx="0" cy="2159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7" name="正方形/長方形 116">
              <a:extLst>
                <a:ext uri="{FF2B5EF4-FFF2-40B4-BE49-F238E27FC236}">
                  <a16:creationId xmlns:a16="http://schemas.microsoft.com/office/drawing/2014/main" id="{CFBB96E0-D061-4ECF-A64B-F132973D19DC}"/>
                </a:ext>
              </a:extLst>
            </p:cNvPr>
            <p:cNvSpPr/>
            <p:nvPr/>
          </p:nvSpPr>
          <p:spPr>
            <a:xfrm>
              <a:off x="4750863" y="2654301"/>
              <a:ext cx="258989" cy="23613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18" name="直線矢印コネクタ 117">
              <a:extLst>
                <a:ext uri="{FF2B5EF4-FFF2-40B4-BE49-F238E27FC236}">
                  <a16:creationId xmlns:a16="http://schemas.microsoft.com/office/drawing/2014/main" id="{EE8BC8F4-6E2B-4A60-9438-29524282914D}"/>
                </a:ext>
              </a:extLst>
            </p:cNvPr>
            <p:cNvCxnSpPr>
              <a:cxnSpLocks/>
            </p:cNvCxnSpPr>
            <p:nvPr/>
          </p:nvCxnSpPr>
          <p:spPr>
            <a:xfrm flipH="1">
              <a:off x="4287052" y="5064567"/>
              <a:ext cx="4329955" cy="11675"/>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19" name="Line 60">
              <a:extLst>
                <a:ext uri="{FF2B5EF4-FFF2-40B4-BE49-F238E27FC236}">
                  <a16:creationId xmlns:a16="http://schemas.microsoft.com/office/drawing/2014/main" id="{570831C6-3C4F-4DA9-979C-72D9BA4D2F77}"/>
                </a:ext>
              </a:extLst>
            </p:cNvPr>
            <p:cNvSpPr>
              <a:spLocks noChangeShapeType="1"/>
            </p:cNvSpPr>
            <p:nvPr/>
          </p:nvSpPr>
          <p:spPr bwMode="auto">
            <a:xfrm flipV="1">
              <a:off x="4303713" y="4021296"/>
              <a:ext cx="44208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0" name="Text Box 132">
              <a:extLst>
                <a:ext uri="{FF2B5EF4-FFF2-40B4-BE49-F238E27FC236}">
                  <a16:creationId xmlns:a16="http://schemas.microsoft.com/office/drawing/2014/main" id="{A4E82873-56AB-4A1F-A0D0-E69F665FBBA1}"/>
                </a:ext>
              </a:extLst>
            </p:cNvPr>
            <p:cNvSpPr txBox="1">
              <a:spLocks noChangeArrowheads="1"/>
            </p:cNvSpPr>
            <p:nvPr/>
          </p:nvSpPr>
          <p:spPr bwMode="auto">
            <a:xfrm>
              <a:off x="4688532" y="302100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IR</a:t>
              </a:r>
            </a:p>
          </p:txBody>
        </p:sp>
        <p:sp>
          <p:nvSpPr>
            <p:cNvPr id="121" name="正方形/長方形 120">
              <a:extLst>
                <a:ext uri="{FF2B5EF4-FFF2-40B4-BE49-F238E27FC236}">
                  <a16:creationId xmlns:a16="http://schemas.microsoft.com/office/drawing/2014/main" id="{21FA05CE-D056-4609-9F01-FA6E561C5732}"/>
                </a:ext>
              </a:extLst>
            </p:cNvPr>
            <p:cNvSpPr/>
            <p:nvPr/>
          </p:nvSpPr>
          <p:spPr>
            <a:xfrm>
              <a:off x="7704935" y="2915700"/>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 name="Text Box 139">
              <a:extLst>
                <a:ext uri="{FF2B5EF4-FFF2-40B4-BE49-F238E27FC236}">
                  <a16:creationId xmlns:a16="http://schemas.microsoft.com/office/drawing/2014/main" id="{5035EA34-BA45-4C93-9BFB-5A4AE877F830}"/>
                </a:ext>
              </a:extLst>
            </p:cNvPr>
            <p:cNvSpPr txBox="1">
              <a:spLocks noChangeArrowheads="1"/>
            </p:cNvSpPr>
            <p:nvPr/>
          </p:nvSpPr>
          <p:spPr bwMode="auto">
            <a:xfrm>
              <a:off x="7764885" y="286624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23" name="正方形/長方形 122">
              <a:extLst>
                <a:ext uri="{FF2B5EF4-FFF2-40B4-BE49-F238E27FC236}">
                  <a16:creationId xmlns:a16="http://schemas.microsoft.com/office/drawing/2014/main" id="{523B1FB3-1A7F-4A3D-AB43-D66B13543F3B}"/>
                </a:ext>
              </a:extLst>
            </p:cNvPr>
            <p:cNvSpPr/>
            <p:nvPr/>
          </p:nvSpPr>
          <p:spPr>
            <a:xfrm>
              <a:off x="6821469" y="520297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Text Box 142">
              <a:extLst>
                <a:ext uri="{FF2B5EF4-FFF2-40B4-BE49-F238E27FC236}">
                  <a16:creationId xmlns:a16="http://schemas.microsoft.com/office/drawing/2014/main" id="{04C8D3C5-C8FF-44A2-B040-BEC2F8393E97}"/>
                </a:ext>
              </a:extLst>
            </p:cNvPr>
            <p:cNvSpPr txBox="1">
              <a:spLocks noChangeArrowheads="1"/>
            </p:cNvSpPr>
            <p:nvPr/>
          </p:nvSpPr>
          <p:spPr bwMode="auto">
            <a:xfrm>
              <a:off x="6799102" y="5149567"/>
              <a:ext cx="9729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regalu</a:t>
              </a:r>
              <a:endParaRPr lang="en-US" altLang="ja-JP" sz="1200" b="1" dirty="0"/>
            </a:p>
          </p:txBody>
        </p:sp>
        <p:sp>
          <p:nvSpPr>
            <p:cNvPr id="125" name="Line 145">
              <a:extLst>
                <a:ext uri="{FF2B5EF4-FFF2-40B4-BE49-F238E27FC236}">
                  <a16:creationId xmlns:a16="http://schemas.microsoft.com/office/drawing/2014/main" id="{2833EDCC-57A4-41F0-9782-8F8888FC2EE1}"/>
                </a:ext>
              </a:extLst>
            </p:cNvPr>
            <p:cNvSpPr>
              <a:spLocks noChangeShapeType="1"/>
            </p:cNvSpPr>
            <p:nvPr/>
          </p:nvSpPr>
          <p:spPr bwMode="auto">
            <a:xfrm>
              <a:off x="7928769" y="574135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6" name="Line 146">
              <a:extLst>
                <a:ext uri="{FF2B5EF4-FFF2-40B4-BE49-F238E27FC236}">
                  <a16:creationId xmlns:a16="http://schemas.microsoft.com/office/drawing/2014/main" id="{091B8F0F-8BE0-4226-8AA9-7AE732C71193}"/>
                </a:ext>
              </a:extLst>
            </p:cNvPr>
            <p:cNvSpPr>
              <a:spLocks noChangeShapeType="1"/>
            </p:cNvSpPr>
            <p:nvPr/>
          </p:nvSpPr>
          <p:spPr bwMode="auto">
            <a:xfrm flipH="1" flipV="1">
              <a:off x="7712869" y="5596891"/>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7" name="Line 147">
              <a:extLst>
                <a:ext uri="{FF2B5EF4-FFF2-40B4-BE49-F238E27FC236}">
                  <a16:creationId xmlns:a16="http://schemas.microsoft.com/office/drawing/2014/main" id="{E92211F0-A388-4430-A212-6AF98AF62744}"/>
                </a:ext>
              </a:extLst>
            </p:cNvPr>
            <p:cNvSpPr>
              <a:spLocks noChangeShapeType="1"/>
            </p:cNvSpPr>
            <p:nvPr/>
          </p:nvSpPr>
          <p:spPr bwMode="auto">
            <a:xfrm flipH="1">
              <a:off x="7712869" y="6173153"/>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8" name="Line 148">
              <a:extLst>
                <a:ext uri="{FF2B5EF4-FFF2-40B4-BE49-F238E27FC236}">
                  <a16:creationId xmlns:a16="http://schemas.microsoft.com/office/drawing/2014/main" id="{20882758-1750-44D1-9A20-595A1EDA6F06}"/>
                </a:ext>
              </a:extLst>
            </p:cNvPr>
            <p:cNvSpPr>
              <a:spLocks noChangeShapeType="1"/>
            </p:cNvSpPr>
            <p:nvPr/>
          </p:nvSpPr>
          <p:spPr bwMode="auto">
            <a:xfrm>
              <a:off x="7712869" y="5596891"/>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9" name="Text Box 72">
              <a:extLst>
                <a:ext uri="{FF2B5EF4-FFF2-40B4-BE49-F238E27FC236}">
                  <a16:creationId xmlns:a16="http://schemas.microsoft.com/office/drawing/2014/main" id="{47875FB1-FAB9-4EA6-A747-C6AD88553294}"/>
                </a:ext>
              </a:extLst>
            </p:cNvPr>
            <p:cNvSpPr txBox="1">
              <a:spLocks noChangeArrowheads="1"/>
            </p:cNvSpPr>
            <p:nvPr/>
          </p:nvSpPr>
          <p:spPr bwMode="auto">
            <a:xfrm>
              <a:off x="7605545" y="5614362"/>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30" name="Text Box 72">
              <a:extLst>
                <a:ext uri="{FF2B5EF4-FFF2-40B4-BE49-F238E27FC236}">
                  <a16:creationId xmlns:a16="http://schemas.microsoft.com/office/drawing/2014/main" id="{A4228FCF-0373-4EA6-A138-ABC2E8E1EEFF}"/>
                </a:ext>
              </a:extLst>
            </p:cNvPr>
            <p:cNvSpPr txBox="1">
              <a:spLocks noChangeArrowheads="1"/>
            </p:cNvSpPr>
            <p:nvPr/>
          </p:nvSpPr>
          <p:spPr bwMode="auto">
            <a:xfrm>
              <a:off x="7618619" y="5945347"/>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31" name="Line 101">
              <a:extLst>
                <a:ext uri="{FF2B5EF4-FFF2-40B4-BE49-F238E27FC236}">
                  <a16:creationId xmlns:a16="http://schemas.microsoft.com/office/drawing/2014/main" id="{8B5E8893-931B-4683-87B6-EA8716FEC04A}"/>
                </a:ext>
              </a:extLst>
            </p:cNvPr>
            <p:cNvSpPr>
              <a:spLocks noChangeShapeType="1"/>
            </p:cNvSpPr>
            <p:nvPr/>
          </p:nvSpPr>
          <p:spPr bwMode="auto">
            <a:xfrm flipV="1">
              <a:off x="7976427" y="5953396"/>
              <a:ext cx="310585" cy="469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32" name="直線矢印コネクタ 131">
              <a:extLst>
                <a:ext uri="{FF2B5EF4-FFF2-40B4-BE49-F238E27FC236}">
                  <a16:creationId xmlns:a16="http://schemas.microsoft.com/office/drawing/2014/main" id="{BC41795E-C1E5-4B51-8864-786BB2EB3734}"/>
                </a:ext>
              </a:extLst>
            </p:cNvPr>
            <p:cNvCxnSpPr>
              <a:cxnSpLocks/>
            </p:cNvCxnSpPr>
            <p:nvPr/>
          </p:nvCxnSpPr>
          <p:spPr>
            <a:xfrm flipH="1" flipV="1">
              <a:off x="7815284" y="6233337"/>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3" name="Text Box 155">
              <a:extLst>
                <a:ext uri="{FF2B5EF4-FFF2-40B4-BE49-F238E27FC236}">
                  <a16:creationId xmlns:a16="http://schemas.microsoft.com/office/drawing/2014/main" id="{039664AF-900F-4232-99B5-578B0383330E}"/>
                </a:ext>
              </a:extLst>
            </p:cNvPr>
            <p:cNvSpPr txBox="1">
              <a:spLocks noChangeArrowheads="1"/>
            </p:cNvSpPr>
            <p:nvPr/>
          </p:nvSpPr>
          <p:spPr bwMode="auto">
            <a:xfrm>
              <a:off x="7548698" y="6524026"/>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 if</a:t>
              </a:r>
            </a:p>
          </p:txBody>
        </p:sp>
        <p:sp>
          <p:nvSpPr>
            <p:cNvPr id="134" name="Line 100">
              <a:extLst>
                <a:ext uri="{FF2B5EF4-FFF2-40B4-BE49-F238E27FC236}">
                  <a16:creationId xmlns:a16="http://schemas.microsoft.com/office/drawing/2014/main" id="{0DF108E5-5E62-49F0-9136-DEE8F7FA3A8C}"/>
                </a:ext>
              </a:extLst>
            </p:cNvPr>
            <p:cNvSpPr>
              <a:spLocks noChangeShapeType="1"/>
            </p:cNvSpPr>
            <p:nvPr/>
          </p:nvSpPr>
          <p:spPr bwMode="auto">
            <a:xfrm flipV="1">
              <a:off x="4970515" y="4204028"/>
              <a:ext cx="1002650" cy="380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5" name="Line 50">
              <a:extLst>
                <a:ext uri="{FF2B5EF4-FFF2-40B4-BE49-F238E27FC236}">
                  <a16:creationId xmlns:a16="http://schemas.microsoft.com/office/drawing/2014/main" id="{4BA430BB-F6A1-451B-B2EF-BA48E2D06555}"/>
                </a:ext>
              </a:extLst>
            </p:cNvPr>
            <p:cNvSpPr>
              <a:spLocks noChangeShapeType="1"/>
            </p:cNvSpPr>
            <p:nvPr/>
          </p:nvSpPr>
          <p:spPr bwMode="auto">
            <a:xfrm flipV="1">
              <a:off x="7509266" y="2023006"/>
              <a:ext cx="450" cy="4132132"/>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6" name="Line 8">
              <a:extLst>
                <a:ext uri="{FF2B5EF4-FFF2-40B4-BE49-F238E27FC236}">
                  <a16:creationId xmlns:a16="http://schemas.microsoft.com/office/drawing/2014/main" id="{65AB4B64-B787-414A-9B10-50189B1CE11A}"/>
                </a:ext>
              </a:extLst>
            </p:cNvPr>
            <p:cNvSpPr>
              <a:spLocks noChangeShapeType="1"/>
            </p:cNvSpPr>
            <p:nvPr/>
          </p:nvSpPr>
          <p:spPr bwMode="auto">
            <a:xfrm flipV="1">
              <a:off x="7524140" y="4865432"/>
              <a:ext cx="885451" cy="93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50">
              <a:extLst>
                <a:ext uri="{FF2B5EF4-FFF2-40B4-BE49-F238E27FC236}">
                  <a16:creationId xmlns:a16="http://schemas.microsoft.com/office/drawing/2014/main" id="{808A6EF5-C4D7-4849-87BB-3738BCCA648B}"/>
                </a:ext>
              </a:extLst>
            </p:cNvPr>
            <p:cNvSpPr>
              <a:spLocks noChangeShapeType="1"/>
            </p:cNvSpPr>
            <p:nvPr/>
          </p:nvSpPr>
          <p:spPr bwMode="auto">
            <a:xfrm flipH="1" flipV="1">
              <a:off x="8399464" y="4368165"/>
              <a:ext cx="10130" cy="4905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 name="Text Box 128">
              <a:extLst>
                <a:ext uri="{FF2B5EF4-FFF2-40B4-BE49-F238E27FC236}">
                  <a16:creationId xmlns:a16="http://schemas.microsoft.com/office/drawing/2014/main" id="{5434CA6F-FB39-4BF5-95BE-D2F0F0ED73FD}"/>
                </a:ext>
              </a:extLst>
            </p:cNvPr>
            <p:cNvSpPr txBox="1">
              <a:spLocks noChangeArrowheads="1"/>
            </p:cNvSpPr>
            <p:nvPr/>
          </p:nvSpPr>
          <p:spPr bwMode="auto">
            <a:xfrm flipH="1">
              <a:off x="8279608" y="4151492"/>
              <a:ext cx="22542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2</a:t>
              </a:r>
            </a:p>
          </p:txBody>
        </p:sp>
        <p:sp>
          <p:nvSpPr>
            <p:cNvPr id="139" name="Line 116">
              <a:extLst>
                <a:ext uri="{FF2B5EF4-FFF2-40B4-BE49-F238E27FC236}">
                  <a16:creationId xmlns:a16="http://schemas.microsoft.com/office/drawing/2014/main" id="{10D8FA2B-0BF8-4FA1-8234-A12B81A88E99}"/>
                </a:ext>
              </a:extLst>
            </p:cNvPr>
            <p:cNvSpPr>
              <a:spLocks noChangeShapeType="1"/>
            </p:cNvSpPr>
            <p:nvPr/>
          </p:nvSpPr>
          <p:spPr bwMode="auto">
            <a:xfrm flipH="1" flipV="1">
              <a:off x="9025005" y="2060571"/>
              <a:ext cx="0" cy="15716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0" name="Text Box 72">
              <a:extLst>
                <a:ext uri="{FF2B5EF4-FFF2-40B4-BE49-F238E27FC236}">
                  <a16:creationId xmlns:a16="http://schemas.microsoft.com/office/drawing/2014/main" id="{4AFCB26B-4D44-4089-AFC1-45A46B14985C}"/>
                </a:ext>
              </a:extLst>
            </p:cNvPr>
            <p:cNvSpPr txBox="1">
              <a:spLocks noChangeArrowheads="1"/>
            </p:cNvSpPr>
            <p:nvPr/>
          </p:nvSpPr>
          <p:spPr bwMode="auto">
            <a:xfrm>
              <a:off x="8870198" y="179290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2</a:t>
              </a:r>
              <a:endParaRPr lang="ja-JP" altLang="en-US" b="1" dirty="0"/>
            </a:p>
          </p:txBody>
        </p:sp>
        <p:cxnSp>
          <p:nvCxnSpPr>
            <p:cNvPr id="141" name="直線矢印コネクタ 140">
              <a:extLst>
                <a:ext uri="{FF2B5EF4-FFF2-40B4-BE49-F238E27FC236}">
                  <a16:creationId xmlns:a16="http://schemas.microsoft.com/office/drawing/2014/main" id="{3D7C122F-AF82-4E22-94AC-36535ED7C998}"/>
                </a:ext>
              </a:extLst>
            </p:cNvPr>
            <p:cNvCxnSpPr>
              <a:cxnSpLocks/>
            </p:cNvCxnSpPr>
            <p:nvPr/>
          </p:nvCxnSpPr>
          <p:spPr>
            <a:xfrm flipH="1">
              <a:off x="9004342" y="2213856"/>
              <a:ext cx="1600949" cy="1312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2" name="Text Box 142">
              <a:extLst>
                <a:ext uri="{FF2B5EF4-FFF2-40B4-BE49-F238E27FC236}">
                  <a16:creationId xmlns:a16="http://schemas.microsoft.com/office/drawing/2014/main" id="{AC4F4473-F6B2-42B1-B5EB-0BD71F512200}"/>
                </a:ext>
              </a:extLst>
            </p:cNvPr>
            <p:cNvSpPr txBox="1">
              <a:spLocks noChangeArrowheads="1"/>
            </p:cNvSpPr>
            <p:nvPr/>
          </p:nvSpPr>
          <p:spPr bwMode="auto">
            <a:xfrm>
              <a:off x="10645557" y="206057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b="1" dirty="0"/>
                <a:t>４</a:t>
              </a:r>
              <a:endParaRPr lang="en-US" altLang="ja-JP" sz="1200" b="1" dirty="0"/>
            </a:p>
          </p:txBody>
        </p:sp>
        <p:cxnSp>
          <p:nvCxnSpPr>
            <p:cNvPr id="143" name="直線矢印コネクタ 142">
              <a:extLst>
                <a:ext uri="{FF2B5EF4-FFF2-40B4-BE49-F238E27FC236}">
                  <a16:creationId xmlns:a16="http://schemas.microsoft.com/office/drawing/2014/main" id="{953FD2DE-8997-4643-98B1-309BB2CE05A0}"/>
                </a:ext>
              </a:extLst>
            </p:cNvPr>
            <p:cNvCxnSpPr/>
            <p:nvPr/>
          </p:nvCxnSpPr>
          <p:spPr>
            <a:xfrm flipH="1">
              <a:off x="5009852" y="4874777"/>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4" name="Text Box 162">
              <a:extLst>
                <a:ext uri="{FF2B5EF4-FFF2-40B4-BE49-F238E27FC236}">
                  <a16:creationId xmlns:a16="http://schemas.microsoft.com/office/drawing/2014/main" id="{DBB73F3D-BB12-40C2-8B3D-083836ACF3BE}"/>
                </a:ext>
              </a:extLst>
            </p:cNvPr>
            <p:cNvSpPr txBox="1">
              <a:spLocks noChangeArrowheads="1"/>
            </p:cNvSpPr>
            <p:nvPr/>
          </p:nvSpPr>
          <p:spPr bwMode="auto">
            <a:xfrm>
              <a:off x="5300018" y="4683936"/>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irwe</a:t>
              </a:r>
              <a:endParaRPr lang="en-US" altLang="ja-JP" sz="1200" b="1" dirty="0"/>
            </a:p>
          </p:txBody>
        </p:sp>
        <p:cxnSp>
          <p:nvCxnSpPr>
            <p:cNvPr id="145" name="直線矢印コネクタ 144">
              <a:extLst>
                <a:ext uri="{FF2B5EF4-FFF2-40B4-BE49-F238E27FC236}">
                  <a16:creationId xmlns:a16="http://schemas.microsoft.com/office/drawing/2014/main" id="{0198E2B8-E6B1-417B-84B3-6F1BE59BBB18}"/>
                </a:ext>
              </a:extLst>
            </p:cNvPr>
            <p:cNvCxnSpPr>
              <a:cxnSpLocks/>
            </p:cNvCxnSpPr>
            <p:nvPr/>
          </p:nvCxnSpPr>
          <p:spPr>
            <a:xfrm flipH="1" flipV="1">
              <a:off x="8344679" y="2972878"/>
              <a:ext cx="1291213" cy="306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6" name="Text Box 162">
              <a:extLst>
                <a:ext uri="{FF2B5EF4-FFF2-40B4-BE49-F238E27FC236}">
                  <a16:creationId xmlns:a16="http://schemas.microsoft.com/office/drawing/2014/main" id="{A7DE4127-D9E8-4829-9DF4-F97CC89D7877}"/>
                </a:ext>
              </a:extLst>
            </p:cNvPr>
            <p:cNvSpPr txBox="1">
              <a:spLocks noChangeArrowheads="1"/>
            </p:cNvSpPr>
            <p:nvPr/>
          </p:nvSpPr>
          <p:spPr bwMode="auto">
            <a:xfrm>
              <a:off x="9705192" y="287051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regwe</a:t>
              </a:r>
              <a:endParaRPr lang="en-US" altLang="ja-JP" sz="1200" b="1" dirty="0"/>
            </a:p>
          </p:txBody>
        </p:sp>
        <p:cxnSp>
          <p:nvCxnSpPr>
            <p:cNvPr id="147" name="直線矢印コネクタ 146">
              <a:extLst>
                <a:ext uri="{FF2B5EF4-FFF2-40B4-BE49-F238E27FC236}">
                  <a16:creationId xmlns:a16="http://schemas.microsoft.com/office/drawing/2014/main" id="{BE34782C-CFA2-42C1-ABA4-97B904A89737}"/>
                </a:ext>
              </a:extLst>
            </p:cNvPr>
            <p:cNvCxnSpPr/>
            <p:nvPr/>
          </p:nvCxnSpPr>
          <p:spPr>
            <a:xfrm flipH="1">
              <a:off x="6407004" y="5320333"/>
              <a:ext cx="387644"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48" name="Text Box 162">
              <a:extLst>
                <a:ext uri="{FF2B5EF4-FFF2-40B4-BE49-F238E27FC236}">
                  <a16:creationId xmlns:a16="http://schemas.microsoft.com/office/drawing/2014/main" id="{7601C7A8-4049-4481-9AA0-900B2E5EF417}"/>
                </a:ext>
              </a:extLst>
            </p:cNvPr>
            <p:cNvSpPr txBox="1">
              <a:spLocks noChangeArrowheads="1"/>
            </p:cNvSpPr>
            <p:nvPr/>
          </p:nvSpPr>
          <p:spPr bwMode="auto">
            <a:xfrm>
              <a:off x="5729086" y="515859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regaluwe</a:t>
              </a:r>
              <a:endParaRPr lang="en-US" altLang="ja-JP" sz="1200" b="1" dirty="0"/>
            </a:p>
          </p:txBody>
        </p:sp>
        <p:cxnSp>
          <p:nvCxnSpPr>
            <p:cNvPr id="149" name="直線矢印コネクタ 148">
              <a:extLst>
                <a:ext uri="{FF2B5EF4-FFF2-40B4-BE49-F238E27FC236}">
                  <a16:creationId xmlns:a16="http://schemas.microsoft.com/office/drawing/2014/main" id="{FF7BEA1D-1F4A-4696-AC45-D043E73A2927}"/>
                </a:ext>
              </a:extLst>
            </p:cNvPr>
            <p:cNvCxnSpPr/>
            <p:nvPr/>
          </p:nvCxnSpPr>
          <p:spPr>
            <a:xfrm flipH="1">
              <a:off x="3229698" y="2617942"/>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0" name="Text Box 162">
              <a:extLst>
                <a:ext uri="{FF2B5EF4-FFF2-40B4-BE49-F238E27FC236}">
                  <a16:creationId xmlns:a16="http://schemas.microsoft.com/office/drawing/2014/main" id="{DB9273DD-E9B4-48CA-8C0D-4608422F6AC9}"/>
                </a:ext>
              </a:extLst>
            </p:cNvPr>
            <p:cNvSpPr txBox="1">
              <a:spLocks noChangeArrowheads="1"/>
            </p:cNvSpPr>
            <p:nvPr/>
          </p:nvSpPr>
          <p:spPr bwMode="auto">
            <a:xfrm>
              <a:off x="3519864" y="242710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pcwe</a:t>
              </a:r>
              <a:endParaRPr lang="en-US" altLang="ja-JP" sz="1200" b="1" dirty="0"/>
            </a:p>
          </p:txBody>
        </p:sp>
      </p:grpSp>
    </p:spTree>
    <p:extLst>
      <p:ext uri="{BB962C8B-B14F-4D97-AF65-F5344CB8AC3E}">
        <p14:creationId xmlns:p14="http://schemas.microsoft.com/office/powerpoint/2010/main" val="32004764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p:txBody>
          <a:bodyPr/>
          <a:lstStyle/>
          <a:p>
            <a:r>
              <a:rPr lang="ja-JP" altLang="en-US" sz="4000" dirty="0"/>
              <a:t>性能とコストの比較のまとめ</a:t>
            </a:r>
          </a:p>
        </p:txBody>
      </p:sp>
      <p:sp>
        <p:nvSpPr>
          <p:cNvPr id="220163" name="Rectangle 3"/>
          <p:cNvSpPr>
            <a:spLocks noGrp="1" noChangeArrowheads="1"/>
          </p:cNvSpPr>
          <p:nvPr>
            <p:ph type="body" idx="1"/>
          </p:nvPr>
        </p:nvSpPr>
        <p:spPr>
          <a:xfrm>
            <a:off x="1775520" y="1450395"/>
            <a:ext cx="8229600" cy="4525963"/>
          </a:xfrm>
        </p:spPr>
        <p:txBody>
          <a:bodyPr>
            <a:normAutofit/>
          </a:bodyPr>
          <a:lstStyle/>
          <a:p>
            <a:r>
              <a:rPr lang="en-US" altLang="ja-JP" dirty="0"/>
              <a:t>ISA</a:t>
            </a:r>
            <a:r>
              <a:rPr lang="ja-JP" altLang="en-US" dirty="0"/>
              <a:t>が同じ場合、性能は、クロック周期と</a:t>
            </a:r>
            <a:r>
              <a:rPr lang="en-US" altLang="ja-JP" dirty="0"/>
              <a:t>CPI</a:t>
            </a:r>
            <a:r>
              <a:rPr lang="ja-JP" altLang="en-US" dirty="0"/>
              <a:t>で決まる。</a:t>
            </a:r>
          </a:p>
          <a:p>
            <a:pPr lvl="1"/>
            <a:r>
              <a:rPr lang="ja-JP" altLang="en-US" dirty="0"/>
              <a:t>クロック周期はクリティカルパスで決まる。</a:t>
            </a:r>
            <a:endParaRPr lang="en-US" altLang="ja-JP" dirty="0"/>
          </a:p>
          <a:p>
            <a:pPr lvl="1"/>
            <a:r>
              <a:rPr lang="en-US" altLang="ja-JP" dirty="0"/>
              <a:t>CPI</a:t>
            </a:r>
            <a:r>
              <a:rPr lang="ja-JP" altLang="en-US" dirty="0"/>
              <a:t>（</a:t>
            </a:r>
            <a:r>
              <a:rPr lang="en-US" altLang="ja-JP" dirty="0"/>
              <a:t>Clock cycles Per Instruction)</a:t>
            </a:r>
            <a:r>
              <a:rPr lang="ja-JP" altLang="en-US" dirty="0"/>
              <a:t>は、シングルサイクル版は常に１だがマルチサイクル版は動作させるプログラムに依存</a:t>
            </a:r>
          </a:p>
          <a:p>
            <a:pPr lvl="1"/>
            <a:r>
              <a:rPr lang="ja-JP" altLang="en-US" dirty="0"/>
              <a:t>性能比較は、遅い方の性能（速い方の実行時間）を基準にする。</a:t>
            </a:r>
            <a:endParaRPr lang="en-US" altLang="ja-JP" dirty="0"/>
          </a:p>
          <a:p>
            <a:r>
              <a:rPr lang="ja-JP" altLang="en-US" dirty="0"/>
              <a:t>コストは必要モジュール数で評価したが、実装の状況により異なる。</a:t>
            </a:r>
          </a:p>
          <a:p>
            <a:endParaRPr lang="ja-JP" altLang="en-US" dirty="0"/>
          </a:p>
          <a:p>
            <a:endParaRPr lang="en-US" altLang="ja-JP" dirty="0"/>
          </a:p>
        </p:txBody>
      </p:sp>
      <p:pic>
        <p:nvPicPr>
          <p:cNvPr id="4" name="コンテンツ プレースホルダー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8672624" y="4823499"/>
            <a:ext cx="1995376" cy="203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0839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正方形/長方形 168">
            <a:extLst>
              <a:ext uri="{FF2B5EF4-FFF2-40B4-BE49-F238E27FC236}">
                <a16:creationId xmlns:a16="http://schemas.microsoft.com/office/drawing/2014/main" id="{6512D155-BBF3-461A-9ADC-5B8349CC2C32}"/>
              </a:ext>
            </a:extLst>
          </p:cNvPr>
          <p:cNvSpPr/>
          <p:nvPr/>
        </p:nvSpPr>
        <p:spPr>
          <a:xfrm>
            <a:off x="8588968" y="290109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16" name="Line 76"/>
          <p:cNvSpPr>
            <a:spLocks noChangeShapeType="1"/>
          </p:cNvSpPr>
          <p:nvPr/>
        </p:nvSpPr>
        <p:spPr bwMode="auto">
          <a:xfrm flipV="1">
            <a:off x="1577604" y="2561292"/>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2" name="Line 2"/>
          <p:cNvSpPr>
            <a:spLocks noChangeShapeType="1"/>
          </p:cNvSpPr>
          <p:nvPr/>
        </p:nvSpPr>
        <p:spPr bwMode="auto">
          <a:xfrm flipH="1" flipV="1">
            <a:off x="8065737" y="2060571"/>
            <a:ext cx="0" cy="8473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112643" name="Line 3"/>
          <p:cNvSpPr>
            <a:spLocks noChangeShapeType="1"/>
          </p:cNvSpPr>
          <p:nvPr/>
        </p:nvSpPr>
        <p:spPr bwMode="auto">
          <a:xfrm flipH="1" flipV="1">
            <a:off x="8902701" y="1700213"/>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8470901" y="476250"/>
            <a:ext cx="0" cy="5032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7246939" y="476250"/>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7246939"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7246939" y="458406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8255001" y="436816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8300086" y="51571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8300086" y="53730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8300086" y="55889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8300086" y="62499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8300086" y="58166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9464359" y="648589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7967664"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8759826"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7680326"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8328026" y="981075"/>
            <a:ext cx="3433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7970839"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8711249" y="5837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8550911" y="6500970"/>
            <a:ext cx="0" cy="373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8514399" y="63214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8587424" y="63214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flipH="1">
            <a:off x="9503914" y="6500970"/>
            <a:ext cx="709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b="1" dirty="0"/>
              <a:t>we</a:t>
            </a:r>
          </a:p>
        </p:txBody>
      </p:sp>
      <p:sp>
        <p:nvSpPr>
          <p:cNvPr id="112675" name="Text Box 35"/>
          <p:cNvSpPr txBox="1">
            <a:spLocks noChangeArrowheads="1"/>
          </p:cNvSpPr>
          <p:nvPr/>
        </p:nvSpPr>
        <p:spPr bwMode="auto">
          <a:xfrm>
            <a:off x="8810626"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grpSp>
        <p:nvGrpSpPr>
          <p:cNvPr id="112678" name="Group 38"/>
          <p:cNvGrpSpPr>
            <a:grpSpLocks/>
          </p:cNvGrpSpPr>
          <p:nvPr/>
        </p:nvGrpSpPr>
        <p:grpSpPr bwMode="auto">
          <a:xfrm>
            <a:off x="7894639" y="328707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8039101" y="415067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8399464" y="394112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8615364" y="436816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flipH="1">
            <a:off x="7234235" y="2441367"/>
            <a:ext cx="12703" cy="337205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8039101"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0" name="Line 60"/>
          <p:cNvSpPr>
            <a:spLocks noChangeShapeType="1"/>
          </p:cNvSpPr>
          <p:nvPr/>
        </p:nvSpPr>
        <p:spPr bwMode="auto">
          <a:xfrm>
            <a:off x="2737653" y="6169956"/>
            <a:ext cx="4988291" cy="968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2" name="Rectangle 62"/>
          <p:cNvSpPr>
            <a:spLocks noChangeArrowheads="1"/>
          </p:cNvSpPr>
          <p:nvPr/>
        </p:nvSpPr>
        <p:spPr bwMode="auto">
          <a:xfrm>
            <a:off x="2249117" y="2351742"/>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2249117" y="2496204"/>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2249117" y="2567642"/>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2465017" y="2345392"/>
            <a:ext cx="51007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flipH="1">
            <a:off x="2755900" y="2708275"/>
            <a:ext cx="14875" cy="3446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9" name="Line 79"/>
          <p:cNvSpPr>
            <a:spLocks noChangeShapeType="1"/>
          </p:cNvSpPr>
          <p:nvPr/>
        </p:nvSpPr>
        <p:spPr bwMode="auto">
          <a:xfrm flipV="1">
            <a:off x="4303713" y="4007802"/>
            <a:ext cx="1" cy="1066801"/>
          </a:xfrm>
          <a:prstGeom prst="line">
            <a:avLst/>
          </a:prstGeom>
          <a:noFill/>
          <a:ln w="2857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10166059" y="6496606"/>
            <a:ext cx="13388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共用メモリ</a:t>
            </a:r>
          </a:p>
        </p:txBody>
      </p:sp>
      <p:sp>
        <p:nvSpPr>
          <p:cNvPr id="112740" name="Line 100"/>
          <p:cNvSpPr>
            <a:spLocks noChangeShapeType="1"/>
          </p:cNvSpPr>
          <p:nvPr/>
        </p:nvSpPr>
        <p:spPr bwMode="auto">
          <a:xfrm>
            <a:off x="4842867" y="3374390"/>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a:off x="7245177" y="5804853"/>
            <a:ext cx="448966"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4737235" y="3749836"/>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4940920" y="465550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9551989" y="335851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9048751" y="335851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8328026"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8832851" y="2304365"/>
            <a:ext cx="790574" cy="2062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dirty="0" err="1"/>
              <a:t>ext</a:t>
            </a:r>
            <a:endParaRPr lang="en-US" altLang="ja-JP" dirty="0"/>
          </a:p>
        </p:txBody>
      </p:sp>
      <p:sp>
        <p:nvSpPr>
          <p:cNvPr id="112752" name="Line 112"/>
          <p:cNvSpPr>
            <a:spLocks noChangeShapeType="1"/>
          </p:cNvSpPr>
          <p:nvPr/>
        </p:nvSpPr>
        <p:spPr bwMode="auto">
          <a:xfrm>
            <a:off x="5014914"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9409114"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9409114" y="2060575"/>
            <a:ext cx="0" cy="22840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V="1">
            <a:off x="8696512" y="2060571"/>
            <a:ext cx="1" cy="82877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8904289"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8759826" y="4072890"/>
            <a:ext cx="5937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400" b="1"/>
              <a:t>rwe</a:t>
            </a:r>
          </a:p>
        </p:txBody>
      </p:sp>
      <p:sp>
        <p:nvSpPr>
          <p:cNvPr id="112764" name="Line 124"/>
          <p:cNvSpPr>
            <a:spLocks noChangeShapeType="1"/>
          </p:cNvSpPr>
          <p:nvPr/>
        </p:nvSpPr>
        <p:spPr bwMode="auto">
          <a:xfrm flipV="1">
            <a:off x="8688389" y="2779712"/>
            <a:ext cx="2102836" cy="15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flipH="1">
            <a:off x="10797575" y="2805272"/>
            <a:ext cx="3175" cy="3181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10100311" y="5971382"/>
            <a:ext cx="675640" cy="1365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8112126" y="415067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8472489" y="415067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9025005" y="351245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7420141" y="3089969"/>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7410053" y="375142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9229434"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6421439" y="432143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r>
              <a:rPr lang="en-US" altLang="ja-JP" sz="1200" b="1" dirty="0"/>
              <a:t>_</a:t>
            </a:r>
          </a:p>
        </p:txBody>
      </p:sp>
      <p:sp>
        <p:nvSpPr>
          <p:cNvPr id="112776" name="Text Box 136"/>
          <p:cNvSpPr txBox="1">
            <a:spLocks noChangeArrowheads="1"/>
          </p:cNvSpPr>
          <p:nvPr/>
        </p:nvSpPr>
        <p:spPr bwMode="auto">
          <a:xfrm>
            <a:off x="10384154" y="608330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8616951" y="479996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80" name="Text Box 140"/>
          <p:cNvSpPr txBox="1">
            <a:spLocks noChangeArrowheads="1"/>
          </p:cNvSpPr>
          <p:nvPr/>
        </p:nvSpPr>
        <p:spPr bwMode="auto">
          <a:xfrm>
            <a:off x="8590624" y="284423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6124575" y="248170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6888164"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6888164"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6672264"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6672264"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6672264"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5951539"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5951539"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6004323"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5948364"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6383339"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7857213" y="561436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adr</a:t>
            </a:r>
            <a:endParaRPr lang="en-US" altLang="ja-JP" sz="1200" b="1" dirty="0"/>
          </a:p>
        </p:txBody>
      </p:sp>
      <p:sp>
        <p:nvSpPr>
          <p:cNvPr id="112802" name="Text Box 162"/>
          <p:cNvSpPr txBox="1">
            <a:spLocks noChangeArrowheads="1"/>
          </p:cNvSpPr>
          <p:nvPr/>
        </p:nvSpPr>
        <p:spPr bwMode="auto">
          <a:xfrm>
            <a:off x="3719514"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8362157" y="393319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7707313" y="392406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2737653" y="473216"/>
            <a:ext cx="4507524" cy="21591"/>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2760055" y="518272"/>
            <a:ext cx="6563" cy="1861392"/>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39" name="直線矢印コネクタ 138">
            <a:extLst>
              <a:ext uri="{FF2B5EF4-FFF2-40B4-BE49-F238E27FC236}">
                <a16:creationId xmlns:a16="http://schemas.microsoft.com/office/drawing/2014/main" id="{B9CE613A-5768-402E-B1A3-500EAFC1A468}"/>
              </a:ext>
            </a:extLst>
          </p:cNvPr>
          <p:cNvCxnSpPr>
            <a:cxnSpLocks/>
          </p:cNvCxnSpPr>
          <p:nvPr/>
        </p:nvCxnSpPr>
        <p:spPr>
          <a:xfrm flipH="1">
            <a:off x="3245193" y="2428439"/>
            <a:ext cx="81863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7454606"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7929856" y="1706564"/>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7199314" y="1629743"/>
            <a:ext cx="936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a:p>
            <a:r>
              <a:rPr lang="en-US" altLang="ja-JP" sz="1200" b="1" dirty="0" err="1"/>
              <a:t>sel</a:t>
            </a:r>
            <a:endParaRPr lang="en-US" altLang="ja-JP" sz="1200" b="1" dirty="0"/>
          </a:p>
        </p:txBody>
      </p:sp>
      <p:sp>
        <p:nvSpPr>
          <p:cNvPr id="140" name="Text Box 72">
            <a:extLst>
              <a:ext uri="{FF2B5EF4-FFF2-40B4-BE49-F238E27FC236}">
                <a16:creationId xmlns:a16="http://schemas.microsoft.com/office/drawing/2014/main" id="{4123907B-5A8A-4DE4-9CE4-38D2E5E7F058}"/>
              </a:ext>
            </a:extLst>
          </p:cNvPr>
          <p:cNvSpPr txBox="1">
            <a:spLocks noChangeArrowheads="1"/>
          </p:cNvSpPr>
          <p:nvPr/>
        </p:nvSpPr>
        <p:spPr bwMode="auto">
          <a:xfrm>
            <a:off x="6564940" y="854084"/>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41" name="Text Box 72">
            <a:extLst>
              <a:ext uri="{FF2B5EF4-FFF2-40B4-BE49-F238E27FC236}">
                <a16:creationId xmlns:a16="http://schemas.microsoft.com/office/drawing/2014/main" id="{6E4A58B1-0D90-4760-8DD4-44A5C9D5EFD6}"/>
              </a:ext>
            </a:extLst>
          </p:cNvPr>
          <p:cNvSpPr txBox="1">
            <a:spLocks noChangeArrowheads="1"/>
          </p:cNvSpPr>
          <p:nvPr/>
        </p:nvSpPr>
        <p:spPr bwMode="auto">
          <a:xfrm>
            <a:off x="6578014" y="118506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46" name="直線矢印コネクタ 145">
            <a:extLst>
              <a:ext uri="{FF2B5EF4-FFF2-40B4-BE49-F238E27FC236}">
                <a16:creationId xmlns:a16="http://schemas.microsoft.com/office/drawing/2014/main" id="{C2E55C6B-8631-440B-85E6-15A158A9457B}"/>
              </a:ext>
            </a:extLst>
          </p:cNvPr>
          <p:cNvCxnSpPr>
            <a:cxnSpLocks/>
            <a:endCxn id="141" idx="2"/>
          </p:cNvCxnSpPr>
          <p:nvPr/>
        </p:nvCxnSpPr>
        <p:spPr>
          <a:xfrm flipH="1" flipV="1">
            <a:off x="6736872" y="1554401"/>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7" name="Text Box 155">
            <a:extLst>
              <a:ext uri="{FF2B5EF4-FFF2-40B4-BE49-F238E27FC236}">
                <a16:creationId xmlns:a16="http://schemas.microsoft.com/office/drawing/2014/main" id="{3A1B0B4F-939A-466B-A9EE-08E28D10844B}"/>
              </a:ext>
            </a:extLst>
          </p:cNvPr>
          <p:cNvSpPr txBox="1">
            <a:spLocks noChangeArrowheads="1"/>
          </p:cNvSpPr>
          <p:nvPr/>
        </p:nvSpPr>
        <p:spPr bwMode="auto">
          <a:xfrm>
            <a:off x="6641736" y="18450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com</a:t>
            </a:r>
          </a:p>
        </p:txBody>
      </p:sp>
      <p:sp>
        <p:nvSpPr>
          <p:cNvPr id="148" name="Text Box 155">
            <a:extLst>
              <a:ext uri="{FF2B5EF4-FFF2-40B4-BE49-F238E27FC236}">
                <a16:creationId xmlns:a16="http://schemas.microsoft.com/office/drawing/2014/main" id="{A2AD8FA4-C505-4D1C-B04D-C4071FEFF204}"/>
              </a:ext>
            </a:extLst>
          </p:cNvPr>
          <p:cNvSpPr txBox="1">
            <a:spLocks noChangeArrowheads="1"/>
          </p:cNvSpPr>
          <p:nvPr/>
        </p:nvSpPr>
        <p:spPr bwMode="auto">
          <a:xfrm>
            <a:off x="9821136" y="18534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srcbsel</a:t>
            </a:r>
            <a:endParaRPr lang="en-US" altLang="ja-JP" sz="1200" b="1" dirty="0"/>
          </a:p>
        </p:txBody>
      </p:sp>
      <p:sp>
        <p:nvSpPr>
          <p:cNvPr id="149" name="Line 107">
            <a:extLst>
              <a:ext uri="{FF2B5EF4-FFF2-40B4-BE49-F238E27FC236}">
                <a16:creationId xmlns:a16="http://schemas.microsoft.com/office/drawing/2014/main" id="{B9A8DDC3-D2B1-40A9-8501-1A811E21A7D4}"/>
              </a:ext>
            </a:extLst>
          </p:cNvPr>
          <p:cNvSpPr>
            <a:spLocks noChangeShapeType="1"/>
          </p:cNvSpPr>
          <p:nvPr/>
        </p:nvSpPr>
        <p:spPr bwMode="auto">
          <a:xfrm flipH="1">
            <a:off x="9589295" y="195262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 name="Text Box 72">
            <a:extLst>
              <a:ext uri="{FF2B5EF4-FFF2-40B4-BE49-F238E27FC236}">
                <a16:creationId xmlns:a16="http://schemas.microsoft.com/office/drawing/2014/main" id="{EBB2E924-B7F6-4314-8F7C-1948F3AFC100}"/>
              </a:ext>
            </a:extLst>
          </p:cNvPr>
          <p:cNvSpPr txBox="1">
            <a:spLocks noChangeArrowheads="1"/>
          </p:cNvSpPr>
          <p:nvPr/>
        </p:nvSpPr>
        <p:spPr bwMode="auto">
          <a:xfrm>
            <a:off x="9132889" y="1799076"/>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51" name="Text Box 72">
            <a:extLst>
              <a:ext uri="{FF2B5EF4-FFF2-40B4-BE49-F238E27FC236}">
                <a16:creationId xmlns:a16="http://schemas.microsoft.com/office/drawing/2014/main" id="{29DFA907-8D0B-43AA-93C9-3612B08FCB08}"/>
              </a:ext>
            </a:extLst>
          </p:cNvPr>
          <p:cNvSpPr txBox="1">
            <a:spLocks noChangeArrowheads="1"/>
          </p:cNvSpPr>
          <p:nvPr/>
        </p:nvSpPr>
        <p:spPr bwMode="auto">
          <a:xfrm>
            <a:off x="8542652" y="1793915"/>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52" name="Line 107">
            <a:extLst>
              <a:ext uri="{FF2B5EF4-FFF2-40B4-BE49-F238E27FC236}">
                <a16:creationId xmlns:a16="http://schemas.microsoft.com/office/drawing/2014/main" id="{FAFB61B9-08CE-4C2E-B90C-30F55F3BBE56}"/>
              </a:ext>
            </a:extLst>
          </p:cNvPr>
          <p:cNvSpPr>
            <a:spLocks noChangeShapeType="1"/>
          </p:cNvSpPr>
          <p:nvPr/>
        </p:nvSpPr>
        <p:spPr bwMode="auto">
          <a:xfrm flipH="1">
            <a:off x="7635876" y="4281950"/>
            <a:ext cx="503238"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 name="Text Box 155">
            <a:extLst>
              <a:ext uri="{FF2B5EF4-FFF2-40B4-BE49-F238E27FC236}">
                <a16:creationId xmlns:a16="http://schemas.microsoft.com/office/drawing/2014/main" id="{B960514C-4C1B-49C3-9BCA-BF23B3C072A8}"/>
              </a:ext>
            </a:extLst>
          </p:cNvPr>
          <p:cNvSpPr txBox="1">
            <a:spLocks noChangeArrowheads="1"/>
          </p:cNvSpPr>
          <p:nvPr/>
        </p:nvSpPr>
        <p:spPr bwMode="auto">
          <a:xfrm>
            <a:off x="7210425" y="425744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resultsel</a:t>
            </a:r>
            <a:endParaRPr lang="en-US" altLang="ja-JP" sz="1200" b="1" dirty="0"/>
          </a:p>
        </p:txBody>
      </p:sp>
      <p:sp>
        <p:nvSpPr>
          <p:cNvPr id="159" name="Text Box 72">
            <a:extLst>
              <a:ext uri="{FF2B5EF4-FFF2-40B4-BE49-F238E27FC236}">
                <a16:creationId xmlns:a16="http://schemas.microsoft.com/office/drawing/2014/main" id="{972DDB43-4AA4-4043-BF11-CE70F4EFF357}"/>
              </a:ext>
            </a:extLst>
          </p:cNvPr>
          <p:cNvSpPr txBox="1">
            <a:spLocks noChangeArrowheads="1"/>
          </p:cNvSpPr>
          <p:nvPr/>
        </p:nvSpPr>
        <p:spPr bwMode="auto">
          <a:xfrm>
            <a:off x="7536110" y="175696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61" name="Text Box 72">
            <a:extLst>
              <a:ext uri="{FF2B5EF4-FFF2-40B4-BE49-F238E27FC236}">
                <a16:creationId xmlns:a16="http://schemas.microsoft.com/office/drawing/2014/main" id="{B5FA246F-43F9-4D82-833A-9C55CF33B764}"/>
              </a:ext>
            </a:extLst>
          </p:cNvPr>
          <p:cNvSpPr txBox="1">
            <a:spLocks noChangeArrowheads="1"/>
          </p:cNvSpPr>
          <p:nvPr/>
        </p:nvSpPr>
        <p:spPr bwMode="auto">
          <a:xfrm>
            <a:off x="7900542" y="174881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62" name="直線矢印コネクタ 161">
            <a:extLst>
              <a:ext uri="{FF2B5EF4-FFF2-40B4-BE49-F238E27FC236}">
                <a16:creationId xmlns:a16="http://schemas.microsoft.com/office/drawing/2014/main" id="{8471BB5C-A1E3-4BD2-A72A-DC9268FC52A7}"/>
              </a:ext>
            </a:extLst>
          </p:cNvPr>
          <p:cNvCxnSpPr/>
          <p:nvPr/>
        </p:nvCxnSpPr>
        <p:spPr>
          <a:xfrm flipH="1">
            <a:off x="9635892" y="2406594"/>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4" name="Line 9">
            <a:extLst>
              <a:ext uri="{FF2B5EF4-FFF2-40B4-BE49-F238E27FC236}">
                <a16:creationId xmlns:a16="http://schemas.microsoft.com/office/drawing/2014/main" id="{9E0A40EE-961B-4C76-AE16-0A41E9AB0AB1}"/>
              </a:ext>
            </a:extLst>
          </p:cNvPr>
          <p:cNvSpPr>
            <a:spLocks noChangeShapeType="1"/>
          </p:cNvSpPr>
          <p:nvPr/>
        </p:nvSpPr>
        <p:spPr bwMode="auto">
          <a:xfrm flipV="1">
            <a:off x="8087317" y="3071814"/>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5" name="Line 9">
            <a:extLst>
              <a:ext uri="{FF2B5EF4-FFF2-40B4-BE49-F238E27FC236}">
                <a16:creationId xmlns:a16="http://schemas.microsoft.com/office/drawing/2014/main" id="{4DD6B293-7CB8-4F36-950C-DECB731FB484}"/>
              </a:ext>
            </a:extLst>
          </p:cNvPr>
          <p:cNvSpPr>
            <a:spLocks noChangeShapeType="1"/>
          </p:cNvSpPr>
          <p:nvPr/>
        </p:nvSpPr>
        <p:spPr bwMode="auto">
          <a:xfrm flipV="1">
            <a:off x="8799109" y="3071813"/>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正方形/長方形 5">
            <a:extLst>
              <a:ext uri="{FF2B5EF4-FFF2-40B4-BE49-F238E27FC236}">
                <a16:creationId xmlns:a16="http://schemas.microsoft.com/office/drawing/2014/main" id="{C1BA7E58-D6F1-418D-82C3-3548B19EE015}"/>
              </a:ext>
            </a:extLst>
          </p:cNvPr>
          <p:cNvSpPr/>
          <p:nvPr/>
        </p:nvSpPr>
        <p:spPr>
          <a:xfrm>
            <a:off x="4750863" y="2654301"/>
            <a:ext cx="258989" cy="23613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66" name="直線矢印コネクタ 165">
            <a:extLst>
              <a:ext uri="{FF2B5EF4-FFF2-40B4-BE49-F238E27FC236}">
                <a16:creationId xmlns:a16="http://schemas.microsoft.com/office/drawing/2014/main" id="{D8CDB5D8-02C0-442D-9F95-3F684FD40707}"/>
              </a:ext>
            </a:extLst>
          </p:cNvPr>
          <p:cNvCxnSpPr>
            <a:cxnSpLocks/>
          </p:cNvCxnSpPr>
          <p:nvPr/>
        </p:nvCxnSpPr>
        <p:spPr>
          <a:xfrm flipH="1">
            <a:off x="4287052" y="5064567"/>
            <a:ext cx="4329955" cy="11675"/>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7" name="Line 60">
            <a:extLst>
              <a:ext uri="{FF2B5EF4-FFF2-40B4-BE49-F238E27FC236}">
                <a16:creationId xmlns:a16="http://schemas.microsoft.com/office/drawing/2014/main" id="{413D1EBA-9208-43BE-AB7B-CBBBA10D27CA}"/>
              </a:ext>
            </a:extLst>
          </p:cNvPr>
          <p:cNvSpPr>
            <a:spLocks noChangeShapeType="1"/>
          </p:cNvSpPr>
          <p:nvPr/>
        </p:nvSpPr>
        <p:spPr bwMode="auto">
          <a:xfrm flipV="1">
            <a:off x="4303713" y="4021296"/>
            <a:ext cx="44208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8" name="Text Box 132">
            <a:extLst>
              <a:ext uri="{FF2B5EF4-FFF2-40B4-BE49-F238E27FC236}">
                <a16:creationId xmlns:a16="http://schemas.microsoft.com/office/drawing/2014/main" id="{3436BDFC-FEBD-4260-BDB3-93275AD8FA0F}"/>
              </a:ext>
            </a:extLst>
          </p:cNvPr>
          <p:cNvSpPr txBox="1">
            <a:spLocks noChangeArrowheads="1"/>
          </p:cNvSpPr>
          <p:nvPr/>
        </p:nvSpPr>
        <p:spPr bwMode="auto">
          <a:xfrm>
            <a:off x="4688532" y="302100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IR</a:t>
            </a:r>
          </a:p>
        </p:txBody>
      </p:sp>
      <p:sp>
        <p:nvSpPr>
          <p:cNvPr id="8" name="正方形/長方形 7">
            <a:extLst>
              <a:ext uri="{FF2B5EF4-FFF2-40B4-BE49-F238E27FC236}">
                <a16:creationId xmlns:a16="http://schemas.microsoft.com/office/drawing/2014/main" id="{A88217AB-9CEB-459E-B790-6EA9E76CA45A}"/>
              </a:ext>
            </a:extLst>
          </p:cNvPr>
          <p:cNvSpPr/>
          <p:nvPr/>
        </p:nvSpPr>
        <p:spPr>
          <a:xfrm>
            <a:off x="7704935" y="2915700"/>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79" name="Text Box 139"/>
          <p:cNvSpPr txBox="1">
            <a:spLocks noChangeArrowheads="1"/>
          </p:cNvSpPr>
          <p:nvPr/>
        </p:nvSpPr>
        <p:spPr bwMode="auto">
          <a:xfrm>
            <a:off x="7764885" y="286624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71" name="正方形/長方形 170">
            <a:extLst>
              <a:ext uri="{FF2B5EF4-FFF2-40B4-BE49-F238E27FC236}">
                <a16:creationId xmlns:a16="http://schemas.microsoft.com/office/drawing/2014/main" id="{F6E59983-5D74-4222-AB9D-9DF0B668A66A}"/>
              </a:ext>
            </a:extLst>
          </p:cNvPr>
          <p:cNvSpPr/>
          <p:nvPr/>
        </p:nvSpPr>
        <p:spPr>
          <a:xfrm>
            <a:off x="6821469" y="520297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Text Box 142">
            <a:extLst>
              <a:ext uri="{FF2B5EF4-FFF2-40B4-BE49-F238E27FC236}">
                <a16:creationId xmlns:a16="http://schemas.microsoft.com/office/drawing/2014/main" id="{90069E21-E1EB-4EFA-9419-C4D891973514}"/>
              </a:ext>
            </a:extLst>
          </p:cNvPr>
          <p:cNvSpPr txBox="1">
            <a:spLocks noChangeArrowheads="1"/>
          </p:cNvSpPr>
          <p:nvPr/>
        </p:nvSpPr>
        <p:spPr bwMode="auto">
          <a:xfrm>
            <a:off x="6799102" y="5149567"/>
            <a:ext cx="9729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regalu</a:t>
            </a:r>
            <a:endParaRPr lang="en-US" altLang="ja-JP" sz="1200" b="1" dirty="0"/>
          </a:p>
        </p:txBody>
      </p:sp>
      <p:sp>
        <p:nvSpPr>
          <p:cNvPr id="173" name="Line 145">
            <a:extLst>
              <a:ext uri="{FF2B5EF4-FFF2-40B4-BE49-F238E27FC236}">
                <a16:creationId xmlns:a16="http://schemas.microsoft.com/office/drawing/2014/main" id="{C084670E-6DD5-41EA-AEBE-29004CECA91F}"/>
              </a:ext>
            </a:extLst>
          </p:cNvPr>
          <p:cNvSpPr>
            <a:spLocks noChangeShapeType="1"/>
          </p:cNvSpPr>
          <p:nvPr/>
        </p:nvSpPr>
        <p:spPr bwMode="auto">
          <a:xfrm>
            <a:off x="7928769" y="574135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 name="Line 146">
            <a:extLst>
              <a:ext uri="{FF2B5EF4-FFF2-40B4-BE49-F238E27FC236}">
                <a16:creationId xmlns:a16="http://schemas.microsoft.com/office/drawing/2014/main" id="{B9F7236C-0EBB-45FF-9958-99F4D64DBECA}"/>
              </a:ext>
            </a:extLst>
          </p:cNvPr>
          <p:cNvSpPr>
            <a:spLocks noChangeShapeType="1"/>
          </p:cNvSpPr>
          <p:nvPr/>
        </p:nvSpPr>
        <p:spPr bwMode="auto">
          <a:xfrm flipH="1" flipV="1">
            <a:off x="7712869" y="5596891"/>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 name="Line 147">
            <a:extLst>
              <a:ext uri="{FF2B5EF4-FFF2-40B4-BE49-F238E27FC236}">
                <a16:creationId xmlns:a16="http://schemas.microsoft.com/office/drawing/2014/main" id="{FD324263-F0A2-4E9B-BCE6-58C77CA21646}"/>
              </a:ext>
            </a:extLst>
          </p:cNvPr>
          <p:cNvSpPr>
            <a:spLocks noChangeShapeType="1"/>
          </p:cNvSpPr>
          <p:nvPr/>
        </p:nvSpPr>
        <p:spPr bwMode="auto">
          <a:xfrm flipH="1">
            <a:off x="7712869" y="6173153"/>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 name="Line 148">
            <a:extLst>
              <a:ext uri="{FF2B5EF4-FFF2-40B4-BE49-F238E27FC236}">
                <a16:creationId xmlns:a16="http://schemas.microsoft.com/office/drawing/2014/main" id="{C1FF22A2-7EFD-4107-8B18-6D4CD915EA30}"/>
              </a:ext>
            </a:extLst>
          </p:cNvPr>
          <p:cNvSpPr>
            <a:spLocks noChangeShapeType="1"/>
          </p:cNvSpPr>
          <p:nvPr/>
        </p:nvSpPr>
        <p:spPr bwMode="auto">
          <a:xfrm>
            <a:off x="7712869" y="5596891"/>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7" name="Text Box 72">
            <a:extLst>
              <a:ext uri="{FF2B5EF4-FFF2-40B4-BE49-F238E27FC236}">
                <a16:creationId xmlns:a16="http://schemas.microsoft.com/office/drawing/2014/main" id="{474AAF60-81ED-4695-BA85-7DD210E85683}"/>
              </a:ext>
            </a:extLst>
          </p:cNvPr>
          <p:cNvSpPr txBox="1">
            <a:spLocks noChangeArrowheads="1"/>
          </p:cNvSpPr>
          <p:nvPr/>
        </p:nvSpPr>
        <p:spPr bwMode="auto">
          <a:xfrm>
            <a:off x="7605545" y="5614362"/>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78" name="Text Box 72">
            <a:extLst>
              <a:ext uri="{FF2B5EF4-FFF2-40B4-BE49-F238E27FC236}">
                <a16:creationId xmlns:a16="http://schemas.microsoft.com/office/drawing/2014/main" id="{8AEDF59F-63BA-4935-B217-9F49D0030DE0}"/>
              </a:ext>
            </a:extLst>
          </p:cNvPr>
          <p:cNvSpPr txBox="1">
            <a:spLocks noChangeArrowheads="1"/>
          </p:cNvSpPr>
          <p:nvPr/>
        </p:nvSpPr>
        <p:spPr bwMode="auto">
          <a:xfrm>
            <a:off x="7618619" y="5945347"/>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79" name="Line 101">
            <a:extLst>
              <a:ext uri="{FF2B5EF4-FFF2-40B4-BE49-F238E27FC236}">
                <a16:creationId xmlns:a16="http://schemas.microsoft.com/office/drawing/2014/main" id="{AE17682A-5476-4373-9F5E-87D84DDB8184}"/>
              </a:ext>
            </a:extLst>
          </p:cNvPr>
          <p:cNvSpPr>
            <a:spLocks noChangeShapeType="1"/>
          </p:cNvSpPr>
          <p:nvPr/>
        </p:nvSpPr>
        <p:spPr bwMode="auto">
          <a:xfrm flipV="1">
            <a:off x="7976427" y="5953396"/>
            <a:ext cx="310585" cy="469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80" name="直線矢印コネクタ 179">
            <a:extLst>
              <a:ext uri="{FF2B5EF4-FFF2-40B4-BE49-F238E27FC236}">
                <a16:creationId xmlns:a16="http://schemas.microsoft.com/office/drawing/2014/main" id="{7CDE810F-2E15-4A69-88F5-A4313350CBB9}"/>
              </a:ext>
            </a:extLst>
          </p:cNvPr>
          <p:cNvCxnSpPr>
            <a:cxnSpLocks/>
          </p:cNvCxnSpPr>
          <p:nvPr/>
        </p:nvCxnSpPr>
        <p:spPr>
          <a:xfrm flipH="1" flipV="1">
            <a:off x="7815284" y="6233337"/>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1" name="Text Box 155">
            <a:extLst>
              <a:ext uri="{FF2B5EF4-FFF2-40B4-BE49-F238E27FC236}">
                <a16:creationId xmlns:a16="http://schemas.microsoft.com/office/drawing/2014/main" id="{1C0CE3C5-3C16-4EDA-B8D8-392E390AAF04}"/>
              </a:ext>
            </a:extLst>
          </p:cNvPr>
          <p:cNvSpPr txBox="1">
            <a:spLocks noChangeArrowheads="1"/>
          </p:cNvSpPr>
          <p:nvPr/>
        </p:nvSpPr>
        <p:spPr bwMode="auto">
          <a:xfrm>
            <a:off x="7548698" y="6524026"/>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 if</a:t>
            </a:r>
          </a:p>
        </p:txBody>
      </p:sp>
      <p:sp>
        <p:nvSpPr>
          <p:cNvPr id="182" name="Line 100">
            <a:extLst>
              <a:ext uri="{FF2B5EF4-FFF2-40B4-BE49-F238E27FC236}">
                <a16:creationId xmlns:a16="http://schemas.microsoft.com/office/drawing/2014/main" id="{BBEFDBE6-D2E4-4ACA-8CC7-FAC0E02EAE59}"/>
              </a:ext>
            </a:extLst>
          </p:cNvPr>
          <p:cNvSpPr>
            <a:spLocks noChangeShapeType="1"/>
          </p:cNvSpPr>
          <p:nvPr/>
        </p:nvSpPr>
        <p:spPr bwMode="auto">
          <a:xfrm flipV="1">
            <a:off x="4970515" y="4204028"/>
            <a:ext cx="1002650" cy="380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 name="Line 50">
            <a:extLst>
              <a:ext uri="{FF2B5EF4-FFF2-40B4-BE49-F238E27FC236}">
                <a16:creationId xmlns:a16="http://schemas.microsoft.com/office/drawing/2014/main" id="{FA51A5DB-D316-4E32-AA36-E6974662D421}"/>
              </a:ext>
            </a:extLst>
          </p:cNvPr>
          <p:cNvSpPr>
            <a:spLocks noChangeShapeType="1"/>
          </p:cNvSpPr>
          <p:nvPr/>
        </p:nvSpPr>
        <p:spPr bwMode="auto">
          <a:xfrm flipV="1">
            <a:off x="7509266" y="2023006"/>
            <a:ext cx="450" cy="4132132"/>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8" name="Line 116">
            <a:extLst>
              <a:ext uri="{FF2B5EF4-FFF2-40B4-BE49-F238E27FC236}">
                <a16:creationId xmlns:a16="http://schemas.microsoft.com/office/drawing/2014/main" id="{3F00173C-D933-438C-85D6-70083DAF4E19}"/>
              </a:ext>
            </a:extLst>
          </p:cNvPr>
          <p:cNvSpPr>
            <a:spLocks noChangeShapeType="1"/>
          </p:cNvSpPr>
          <p:nvPr/>
        </p:nvSpPr>
        <p:spPr bwMode="auto">
          <a:xfrm flipH="1" flipV="1">
            <a:off x="9025005" y="2060571"/>
            <a:ext cx="0" cy="15716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Text Box 72">
            <a:extLst>
              <a:ext uri="{FF2B5EF4-FFF2-40B4-BE49-F238E27FC236}">
                <a16:creationId xmlns:a16="http://schemas.microsoft.com/office/drawing/2014/main" id="{883ADED0-EFD5-4F34-9D9A-877212A5E4F7}"/>
              </a:ext>
            </a:extLst>
          </p:cNvPr>
          <p:cNvSpPr txBox="1">
            <a:spLocks noChangeArrowheads="1"/>
          </p:cNvSpPr>
          <p:nvPr/>
        </p:nvSpPr>
        <p:spPr bwMode="auto">
          <a:xfrm>
            <a:off x="8870198" y="179290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2</a:t>
            </a:r>
            <a:endParaRPr lang="ja-JP" altLang="en-US" b="1" dirty="0"/>
          </a:p>
        </p:txBody>
      </p:sp>
      <p:cxnSp>
        <p:nvCxnSpPr>
          <p:cNvPr id="190" name="直線矢印コネクタ 189">
            <a:extLst>
              <a:ext uri="{FF2B5EF4-FFF2-40B4-BE49-F238E27FC236}">
                <a16:creationId xmlns:a16="http://schemas.microsoft.com/office/drawing/2014/main" id="{42307219-55AC-4FEC-8E38-4BF96FCB46DC}"/>
              </a:ext>
            </a:extLst>
          </p:cNvPr>
          <p:cNvCxnSpPr>
            <a:cxnSpLocks/>
          </p:cNvCxnSpPr>
          <p:nvPr/>
        </p:nvCxnSpPr>
        <p:spPr>
          <a:xfrm flipH="1">
            <a:off x="9004342" y="2213856"/>
            <a:ext cx="1600949" cy="1312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1" name="Text Box 142">
            <a:extLst>
              <a:ext uri="{FF2B5EF4-FFF2-40B4-BE49-F238E27FC236}">
                <a16:creationId xmlns:a16="http://schemas.microsoft.com/office/drawing/2014/main" id="{ACC7D9EB-15A3-40A1-9890-129E55A9ABAD}"/>
              </a:ext>
            </a:extLst>
          </p:cNvPr>
          <p:cNvSpPr txBox="1">
            <a:spLocks noChangeArrowheads="1"/>
          </p:cNvSpPr>
          <p:nvPr/>
        </p:nvSpPr>
        <p:spPr bwMode="auto">
          <a:xfrm>
            <a:off x="10645557" y="206057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b="1" dirty="0"/>
              <a:t>４</a:t>
            </a:r>
            <a:endParaRPr lang="en-US" altLang="ja-JP" sz="1200" b="1" dirty="0"/>
          </a:p>
        </p:txBody>
      </p:sp>
      <p:cxnSp>
        <p:nvCxnSpPr>
          <p:cNvPr id="12" name="直線矢印コネクタ 11">
            <a:extLst>
              <a:ext uri="{FF2B5EF4-FFF2-40B4-BE49-F238E27FC236}">
                <a16:creationId xmlns:a16="http://schemas.microsoft.com/office/drawing/2014/main" id="{8F657B38-BA0F-4CCE-9C99-3D5B60F18C05}"/>
              </a:ext>
            </a:extLst>
          </p:cNvPr>
          <p:cNvCxnSpPr/>
          <p:nvPr/>
        </p:nvCxnSpPr>
        <p:spPr>
          <a:xfrm flipH="1">
            <a:off x="5009852" y="4874777"/>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2" name="Text Box 162">
            <a:extLst>
              <a:ext uri="{FF2B5EF4-FFF2-40B4-BE49-F238E27FC236}">
                <a16:creationId xmlns:a16="http://schemas.microsoft.com/office/drawing/2014/main" id="{480C3100-DA3B-4191-B212-A7801954CCA0}"/>
              </a:ext>
            </a:extLst>
          </p:cNvPr>
          <p:cNvSpPr txBox="1">
            <a:spLocks noChangeArrowheads="1"/>
          </p:cNvSpPr>
          <p:nvPr/>
        </p:nvSpPr>
        <p:spPr bwMode="auto">
          <a:xfrm>
            <a:off x="5300018" y="4683936"/>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irwe</a:t>
            </a:r>
            <a:endParaRPr lang="en-US" altLang="ja-JP" sz="1200" b="1" dirty="0"/>
          </a:p>
        </p:txBody>
      </p:sp>
      <p:cxnSp>
        <p:nvCxnSpPr>
          <p:cNvPr id="15" name="直線矢印コネクタ 14">
            <a:extLst>
              <a:ext uri="{FF2B5EF4-FFF2-40B4-BE49-F238E27FC236}">
                <a16:creationId xmlns:a16="http://schemas.microsoft.com/office/drawing/2014/main" id="{62C7E00B-63C9-48FE-A2D1-0B2675FCBB2A}"/>
              </a:ext>
            </a:extLst>
          </p:cNvPr>
          <p:cNvCxnSpPr>
            <a:cxnSpLocks/>
          </p:cNvCxnSpPr>
          <p:nvPr/>
        </p:nvCxnSpPr>
        <p:spPr>
          <a:xfrm flipH="1" flipV="1">
            <a:off x="8344679" y="2972878"/>
            <a:ext cx="1291213" cy="306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3" name="Text Box 162">
            <a:extLst>
              <a:ext uri="{FF2B5EF4-FFF2-40B4-BE49-F238E27FC236}">
                <a16:creationId xmlns:a16="http://schemas.microsoft.com/office/drawing/2014/main" id="{4763403F-F395-4F3A-B7BE-BE7CAD6FF534}"/>
              </a:ext>
            </a:extLst>
          </p:cNvPr>
          <p:cNvSpPr txBox="1">
            <a:spLocks noChangeArrowheads="1"/>
          </p:cNvSpPr>
          <p:nvPr/>
        </p:nvSpPr>
        <p:spPr bwMode="auto">
          <a:xfrm>
            <a:off x="9705192" y="287051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regwe</a:t>
            </a:r>
            <a:endParaRPr lang="en-US" altLang="ja-JP" sz="1200" b="1" dirty="0"/>
          </a:p>
        </p:txBody>
      </p:sp>
      <p:cxnSp>
        <p:nvCxnSpPr>
          <p:cNvPr id="194" name="直線矢印コネクタ 193">
            <a:extLst>
              <a:ext uri="{FF2B5EF4-FFF2-40B4-BE49-F238E27FC236}">
                <a16:creationId xmlns:a16="http://schemas.microsoft.com/office/drawing/2014/main" id="{8E0F275E-6325-4162-A033-A8C02C40F4C4}"/>
              </a:ext>
            </a:extLst>
          </p:cNvPr>
          <p:cNvCxnSpPr/>
          <p:nvPr/>
        </p:nvCxnSpPr>
        <p:spPr>
          <a:xfrm flipH="1">
            <a:off x="6407004" y="5320333"/>
            <a:ext cx="387644"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95" name="Text Box 162">
            <a:extLst>
              <a:ext uri="{FF2B5EF4-FFF2-40B4-BE49-F238E27FC236}">
                <a16:creationId xmlns:a16="http://schemas.microsoft.com/office/drawing/2014/main" id="{732D2DD4-D7AC-4FFC-92DF-14F7CFE4200F}"/>
              </a:ext>
            </a:extLst>
          </p:cNvPr>
          <p:cNvSpPr txBox="1">
            <a:spLocks noChangeArrowheads="1"/>
          </p:cNvSpPr>
          <p:nvPr/>
        </p:nvSpPr>
        <p:spPr bwMode="auto">
          <a:xfrm>
            <a:off x="5729086" y="515859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regaluwe</a:t>
            </a:r>
            <a:endParaRPr lang="en-US" altLang="ja-JP" sz="1200" b="1" dirty="0"/>
          </a:p>
        </p:txBody>
      </p:sp>
      <p:cxnSp>
        <p:nvCxnSpPr>
          <p:cNvPr id="196" name="直線矢印コネクタ 195">
            <a:extLst>
              <a:ext uri="{FF2B5EF4-FFF2-40B4-BE49-F238E27FC236}">
                <a16:creationId xmlns:a16="http://schemas.microsoft.com/office/drawing/2014/main" id="{1787CF5A-F8B2-4E35-9422-330F25BBEF16}"/>
              </a:ext>
            </a:extLst>
          </p:cNvPr>
          <p:cNvCxnSpPr/>
          <p:nvPr/>
        </p:nvCxnSpPr>
        <p:spPr>
          <a:xfrm flipH="1">
            <a:off x="3229698" y="2617942"/>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7" name="Text Box 162">
            <a:extLst>
              <a:ext uri="{FF2B5EF4-FFF2-40B4-BE49-F238E27FC236}">
                <a16:creationId xmlns:a16="http://schemas.microsoft.com/office/drawing/2014/main" id="{96C1F490-695E-4511-8BE4-1147D028FFCC}"/>
              </a:ext>
            </a:extLst>
          </p:cNvPr>
          <p:cNvSpPr txBox="1">
            <a:spLocks noChangeArrowheads="1"/>
          </p:cNvSpPr>
          <p:nvPr/>
        </p:nvSpPr>
        <p:spPr bwMode="auto">
          <a:xfrm>
            <a:off x="3519864" y="242710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pcwe</a:t>
            </a:r>
            <a:endParaRPr lang="en-US" altLang="ja-JP" sz="1200" b="1" dirty="0"/>
          </a:p>
        </p:txBody>
      </p:sp>
    </p:spTree>
    <p:extLst>
      <p:ext uri="{BB962C8B-B14F-4D97-AF65-F5344CB8AC3E}">
        <p14:creationId xmlns:p14="http://schemas.microsoft.com/office/powerpoint/2010/main" val="406812275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524000" y="150392"/>
            <a:ext cx="9168078" cy="1143000"/>
          </a:xfrm>
        </p:spPr>
        <p:txBody>
          <a:bodyPr/>
          <a:lstStyle/>
          <a:p>
            <a:pPr eaLnBrk="1" hangingPunct="1"/>
            <a:r>
              <a:rPr lang="ja-JP" altLang="en-US" sz="3600" dirty="0"/>
              <a:t>演習１　</a:t>
            </a:r>
            <a:r>
              <a:rPr lang="en-US" altLang="ja-JP" sz="3600" dirty="0" err="1"/>
              <a:t>lui</a:t>
            </a:r>
            <a:r>
              <a:rPr lang="ja-JP" altLang="en-US" sz="3600" dirty="0"/>
              <a:t>（</a:t>
            </a:r>
            <a:r>
              <a:rPr lang="en-US" altLang="ja-JP" sz="3600" dirty="0"/>
              <a:t>Load Upper Immediate)</a:t>
            </a:r>
            <a:r>
              <a:rPr lang="ja-JP" altLang="en-US" sz="3600" dirty="0"/>
              <a:t>の実装</a:t>
            </a:r>
            <a:endParaRPr lang="en-US" altLang="ja-JP" sz="3600" dirty="0"/>
          </a:p>
        </p:txBody>
      </p:sp>
      <p:sp>
        <p:nvSpPr>
          <p:cNvPr id="32771" name="Rectangle 3"/>
          <p:cNvSpPr>
            <a:spLocks noGrp="1" noChangeArrowheads="1"/>
          </p:cNvSpPr>
          <p:nvPr>
            <p:ph type="body" idx="1"/>
          </p:nvPr>
        </p:nvSpPr>
        <p:spPr>
          <a:xfrm>
            <a:off x="735330" y="2260564"/>
            <a:ext cx="10515600" cy="4351338"/>
          </a:xfrm>
        </p:spPr>
        <p:txBody>
          <a:bodyPr>
            <a:normAutofit lnSpcReduction="10000"/>
          </a:bodyPr>
          <a:lstStyle/>
          <a:p>
            <a:pPr eaLnBrk="1" hangingPunct="1">
              <a:buFontTx/>
              <a:buNone/>
            </a:pPr>
            <a:r>
              <a:rPr lang="ja-JP" altLang="en-US" dirty="0"/>
              <a:t>上位</a:t>
            </a:r>
            <a:r>
              <a:rPr lang="en-US" altLang="ja-JP" dirty="0"/>
              <a:t>20bit</a:t>
            </a:r>
            <a:r>
              <a:rPr lang="ja-JP" altLang="en-US" dirty="0"/>
              <a:t>に直値を設定する命令</a:t>
            </a:r>
            <a:endParaRPr lang="en-US" altLang="ja-JP" dirty="0"/>
          </a:p>
          <a:p>
            <a:pPr eaLnBrk="1" hangingPunct="1">
              <a:buFontTx/>
              <a:buNone/>
            </a:pPr>
            <a:r>
              <a:rPr lang="en-US" altLang="ja-JP" dirty="0" err="1"/>
              <a:t>lui</a:t>
            </a:r>
            <a:r>
              <a:rPr lang="ja-JP" altLang="en-US" dirty="0"/>
              <a:t> </a:t>
            </a:r>
            <a:r>
              <a:rPr lang="en-US" altLang="ja-JP" dirty="0" err="1"/>
              <a:t>rd</a:t>
            </a:r>
            <a:r>
              <a:rPr lang="en-US" altLang="ja-JP" dirty="0"/>
              <a:t>,</a:t>
            </a:r>
            <a:r>
              <a:rPr lang="ja-JP" altLang="en-US" dirty="0"/>
              <a:t> </a:t>
            </a:r>
            <a:r>
              <a:rPr lang="en-US" altLang="ja-JP" dirty="0" err="1"/>
              <a:t>imm</a:t>
            </a:r>
            <a:endParaRPr lang="en-US" altLang="ja-JP" dirty="0"/>
          </a:p>
          <a:p>
            <a:pPr lvl="1" eaLnBrk="1" hangingPunct="1"/>
            <a:r>
              <a:rPr lang="ja-JP" altLang="en-US" dirty="0"/>
              <a:t>下位は</a:t>
            </a:r>
            <a:r>
              <a:rPr lang="en-US" altLang="ja-JP" dirty="0"/>
              <a:t>0</a:t>
            </a:r>
            <a:r>
              <a:rPr lang="ja-JP" altLang="en-US" dirty="0"/>
              <a:t>にする</a:t>
            </a:r>
            <a:endParaRPr lang="en-US" altLang="ja-JP" dirty="0"/>
          </a:p>
          <a:p>
            <a:pPr lvl="1" eaLnBrk="1" hangingPunct="1"/>
            <a:r>
              <a:rPr lang="en-US" altLang="ja-JP" dirty="0" err="1"/>
              <a:t>lui</a:t>
            </a:r>
            <a:r>
              <a:rPr lang="en-US" altLang="ja-JP" dirty="0"/>
              <a:t> x1,5  </a:t>
            </a:r>
          </a:p>
          <a:p>
            <a:pPr lvl="1" eaLnBrk="1" hangingPunct="1"/>
            <a:endParaRPr lang="en-US" altLang="ja-JP" dirty="0"/>
          </a:p>
          <a:p>
            <a:pPr lvl="1" eaLnBrk="1" hangingPunct="1"/>
            <a:endParaRPr lang="en-US" altLang="ja-JP" dirty="0"/>
          </a:p>
          <a:p>
            <a:pPr lvl="1" eaLnBrk="1" hangingPunct="1"/>
            <a:r>
              <a:rPr lang="en-US" altLang="ja-JP" dirty="0"/>
              <a:t>x1</a:t>
            </a:r>
            <a:r>
              <a:rPr lang="ja-JP" altLang="en-US" dirty="0"/>
              <a:t>を</a:t>
            </a:r>
            <a:r>
              <a:rPr lang="en-US" altLang="ja-JP" dirty="0"/>
              <a:t>0x12345678</a:t>
            </a:r>
            <a:r>
              <a:rPr lang="ja-JP" altLang="en-US" dirty="0"/>
              <a:t>に設定せよ</a:t>
            </a:r>
            <a:endParaRPr lang="en-US" altLang="ja-JP" dirty="0"/>
          </a:p>
          <a:p>
            <a:pPr lvl="1" eaLnBrk="1" hangingPunct="1"/>
            <a:r>
              <a:rPr lang="en-US" altLang="ja-JP" dirty="0" err="1"/>
              <a:t>lui</a:t>
            </a:r>
            <a:r>
              <a:rPr lang="en-US" altLang="ja-JP" dirty="0"/>
              <a:t> x1, 0x12345</a:t>
            </a:r>
          </a:p>
          <a:p>
            <a:pPr lvl="1" eaLnBrk="1" hangingPunct="1"/>
            <a:r>
              <a:rPr lang="en-US" altLang="ja-JP" dirty="0" err="1"/>
              <a:t>ori</a:t>
            </a:r>
            <a:r>
              <a:rPr lang="en-US" altLang="ja-JP" dirty="0"/>
              <a:t> x1, 0x678</a:t>
            </a:r>
          </a:p>
          <a:p>
            <a:r>
              <a:rPr lang="ja-JP" altLang="en-US" dirty="0"/>
              <a:t>前回同様に</a:t>
            </a:r>
            <a:r>
              <a:rPr lang="en-US" altLang="ja-JP" dirty="0"/>
              <a:t>lui.asm</a:t>
            </a:r>
            <a:r>
              <a:rPr lang="ja-JP" altLang="en-US" dirty="0"/>
              <a:t>を利用する</a:t>
            </a:r>
            <a:endParaRPr lang="en-US" altLang="ja-JP" dirty="0"/>
          </a:p>
          <a:p>
            <a:r>
              <a:rPr lang="ja-JP" altLang="en-US" dirty="0"/>
              <a:t>提出物は</a:t>
            </a:r>
            <a:r>
              <a:rPr lang="en-US" altLang="ja-JP" dirty="0" err="1"/>
              <a:t>lui</a:t>
            </a:r>
            <a:r>
              <a:rPr lang="ja-JP" altLang="en-US" dirty="0"/>
              <a:t>の付いた</a:t>
            </a:r>
            <a:r>
              <a:rPr lang="en-US" altLang="ja-JP" dirty="0"/>
              <a:t>rv32i.v</a:t>
            </a:r>
          </a:p>
          <a:p>
            <a:pPr lvl="1" eaLnBrk="1" hangingPunct="1">
              <a:buFontTx/>
              <a:buNone/>
            </a:pPr>
            <a:endParaRPr lang="en-US" altLang="ja-JP" dirty="0"/>
          </a:p>
        </p:txBody>
      </p:sp>
      <p:sp>
        <p:nvSpPr>
          <p:cNvPr id="32772" name="Rectangle 4"/>
          <p:cNvSpPr>
            <a:spLocks noChangeArrowheads="1"/>
          </p:cNvSpPr>
          <p:nvPr/>
        </p:nvSpPr>
        <p:spPr bwMode="auto">
          <a:xfrm>
            <a:off x="2829481" y="4007513"/>
            <a:ext cx="2736556"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3" name="Rectangle 5"/>
          <p:cNvSpPr>
            <a:spLocks noChangeArrowheads="1"/>
          </p:cNvSpPr>
          <p:nvPr/>
        </p:nvSpPr>
        <p:spPr bwMode="auto">
          <a:xfrm>
            <a:off x="5566038" y="4007513"/>
            <a:ext cx="2232025"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4" name="Text Box 6"/>
          <p:cNvSpPr txBox="1">
            <a:spLocks noChangeArrowheads="1"/>
          </p:cNvSpPr>
          <p:nvPr/>
        </p:nvSpPr>
        <p:spPr bwMode="auto">
          <a:xfrm>
            <a:off x="2849627" y="4077072"/>
            <a:ext cx="274947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00000000000000000101</a:t>
            </a:r>
          </a:p>
        </p:txBody>
      </p:sp>
      <p:sp>
        <p:nvSpPr>
          <p:cNvPr id="32775" name="Text Box 7"/>
          <p:cNvSpPr txBox="1">
            <a:spLocks noChangeArrowheads="1"/>
          </p:cNvSpPr>
          <p:nvPr/>
        </p:nvSpPr>
        <p:spPr bwMode="auto">
          <a:xfrm>
            <a:off x="5795251" y="4075258"/>
            <a:ext cx="159530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00000000000</a:t>
            </a:r>
          </a:p>
        </p:txBody>
      </p:sp>
      <p:grpSp>
        <p:nvGrpSpPr>
          <p:cNvPr id="2" name="グループ化 1">
            <a:extLst>
              <a:ext uri="{FF2B5EF4-FFF2-40B4-BE49-F238E27FC236}">
                <a16:creationId xmlns:a16="http://schemas.microsoft.com/office/drawing/2014/main" id="{AA6C19A6-C339-442F-8B23-9D6A1C5BE2EA}"/>
              </a:ext>
            </a:extLst>
          </p:cNvPr>
          <p:cNvGrpSpPr/>
          <p:nvPr/>
        </p:nvGrpSpPr>
        <p:grpSpPr>
          <a:xfrm>
            <a:off x="2135561" y="1117564"/>
            <a:ext cx="7083355" cy="504056"/>
            <a:chOff x="611560" y="1117564"/>
            <a:chExt cx="7083355" cy="504056"/>
          </a:xfrm>
        </p:grpSpPr>
        <p:sp>
          <p:nvSpPr>
            <p:cNvPr id="9" name="正方形/長方形 8">
              <a:extLst>
                <a:ext uri="{FF2B5EF4-FFF2-40B4-BE49-F238E27FC236}">
                  <a16:creationId xmlns:a16="http://schemas.microsoft.com/office/drawing/2014/main" id="{B08E04A3-F54F-4874-AB36-2237B18E36BC}"/>
                </a:ext>
              </a:extLst>
            </p:cNvPr>
            <p:cNvSpPr/>
            <p:nvPr/>
          </p:nvSpPr>
          <p:spPr>
            <a:xfrm>
              <a:off x="611560" y="1117564"/>
              <a:ext cx="4690864"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solidFill>
                    <a:schemeClr val="tx1"/>
                  </a:solidFill>
                </a:rPr>
                <a:t>imm</a:t>
              </a:r>
              <a:r>
                <a:rPr lang="en-US" altLang="ja-JP" dirty="0">
                  <a:solidFill>
                    <a:schemeClr val="tx1"/>
                  </a:solidFill>
                </a:rPr>
                <a:t>[31:12]</a:t>
              </a:r>
              <a:endParaRPr lang="ja-JP" altLang="en-US" dirty="0">
                <a:solidFill>
                  <a:schemeClr val="tx1"/>
                </a:solidFill>
              </a:endParaRPr>
            </a:p>
          </p:txBody>
        </p:sp>
        <p:sp>
          <p:nvSpPr>
            <p:cNvPr id="12" name="正方形/長方形 11">
              <a:extLst>
                <a:ext uri="{FF2B5EF4-FFF2-40B4-BE49-F238E27FC236}">
                  <a16:creationId xmlns:a16="http://schemas.microsoft.com/office/drawing/2014/main" id="{C9CBE7A8-17A3-42C4-9689-27F17103DBCA}"/>
                </a:ext>
              </a:extLst>
            </p:cNvPr>
            <p:cNvSpPr/>
            <p:nvPr/>
          </p:nvSpPr>
          <p:spPr>
            <a:xfrm>
              <a:off x="5302424" y="1117564"/>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solidFill>
                    <a:schemeClr val="tx1"/>
                  </a:solidFill>
                </a:rPr>
                <a:t>rd</a:t>
              </a:r>
              <a:endParaRPr lang="ja-JP" altLang="en-US" dirty="0">
                <a:solidFill>
                  <a:schemeClr val="tx1"/>
                </a:solidFill>
              </a:endParaRPr>
            </a:p>
          </p:txBody>
        </p:sp>
        <p:sp>
          <p:nvSpPr>
            <p:cNvPr id="13" name="正方形/長方形 12">
              <a:extLst>
                <a:ext uri="{FF2B5EF4-FFF2-40B4-BE49-F238E27FC236}">
                  <a16:creationId xmlns:a16="http://schemas.microsoft.com/office/drawing/2014/main" id="{78D51A27-2A17-4A06-AA93-11AC27A67F49}"/>
                </a:ext>
              </a:extLst>
            </p:cNvPr>
            <p:cNvSpPr/>
            <p:nvPr/>
          </p:nvSpPr>
          <p:spPr>
            <a:xfrm>
              <a:off x="6242989" y="1117564"/>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0110111</a:t>
              </a:r>
              <a:endParaRPr lang="ja-JP" altLang="en-US" dirty="0">
                <a:solidFill>
                  <a:schemeClr val="tx1"/>
                </a:solidFill>
              </a:endParaRPr>
            </a:p>
          </p:txBody>
        </p:sp>
      </p:grpSp>
    </p:spTree>
    <p:extLst>
      <p:ext uri="{BB962C8B-B14F-4D97-AF65-F5344CB8AC3E}">
        <p14:creationId xmlns:p14="http://schemas.microsoft.com/office/powerpoint/2010/main" val="3574136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楕円 3">
            <a:extLst>
              <a:ext uri="{FF2B5EF4-FFF2-40B4-BE49-F238E27FC236}">
                <a16:creationId xmlns:a16="http://schemas.microsoft.com/office/drawing/2014/main" id="{7D472872-30EA-4BE7-94E5-2E9889EEA1A7}"/>
              </a:ext>
            </a:extLst>
          </p:cNvPr>
          <p:cNvSpPr/>
          <p:nvPr/>
        </p:nvSpPr>
        <p:spPr>
          <a:xfrm>
            <a:off x="4471035" y="411480"/>
            <a:ext cx="144018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FETCH</a:t>
            </a:r>
            <a:endParaRPr kumimoji="1" lang="ja-JP" altLang="en-US" dirty="0">
              <a:solidFill>
                <a:schemeClr val="tx1"/>
              </a:solidFill>
            </a:endParaRPr>
          </a:p>
        </p:txBody>
      </p:sp>
      <p:sp>
        <p:nvSpPr>
          <p:cNvPr id="5" name="楕円 4">
            <a:extLst>
              <a:ext uri="{FF2B5EF4-FFF2-40B4-BE49-F238E27FC236}">
                <a16:creationId xmlns:a16="http://schemas.microsoft.com/office/drawing/2014/main" id="{9AD4E3A0-3541-417D-AA89-3AAE46A3F042}"/>
              </a:ext>
            </a:extLst>
          </p:cNvPr>
          <p:cNvSpPr/>
          <p:nvPr/>
        </p:nvSpPr>
        <p:spPr>
          <a:xfrm>
            <a:off x="4392930" y="1920240"/>
            <a:ext cx="159639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DECODE</a:t>
            </a:r>
            <a:endParaRPr kumimoji="1" lang="ja-JP" altLang="en-US" dirty="0">
              <a:solidFill>
                <a:schemeClr val="tx1"/>
              </a:solidFill>
            </a:endParaRPr>
          </a:p>
        </p:txBody>
      </p:sp>
      <p:sp>
        <p:nvSpPr>
          <p:cNvPr id="6" name="楕円 5">
            <a:extLst>
              <a:ext uri="{FF2B5EF4-FFF2-40B4-BE49-F238E27FC236}">
                <a16:creationId xmlns:a16="http://schemas.microsoft.com/office/drawing/2014/main" id="{92B2E271-B0F4-44DA-AB61-B2A9986DABCF}"/>
              </a:ext>
            </a:extLst>
          </p:cNvPr>
          <p:cNvSpPr/>
          <p:nvPr/>
        </p:nvSpPr>
        <p:spPr>
          <a:xfrm>
            <a:off x="2979420" y="3592830"/>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MEMADR</a:t>
            </a:r>
            <a:endParaRPr kumimoji="1" lang="ja-JP" altLang="en-US" dirty="0">
              <a:solidFill>
                <a:schemeClr val="tx1"/>
              </a:solidFill>
            </a:endParaRPr>
          </a:p>
        </p:txBody>
      </p:sp>
      <p:sp>
        <p:nvSpPr>
          <p:cNvPr id="8" name="楕円 7">
            <a:extLst>
              <a:ext uri="{FF2B5EF4-FFF2-40B4-BE49-F238E27FC236}">
                <a16:creationId xmlns:a16="http://schemas.microsoft.com/office/drawing/2014/main" id="{5A9BC8E6-4055-4543-A350-0C98611D3D56}"/>
              </a:ext>
            </a:extLst>
          </p:cNvPr>
          <p:cNvSpPr/>
          <p:nvPr/>
        </p:nvSpPr>
        <p:spPr>
          <a:xfrm>
            <a:off x="6755130" y="3592830"/>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EXE</a:t>
            </a:r>
            <a:endParaRPr kumimoji="1" lang="ja-JP" altLang="en-US" dirty="0">
              <a:solidFill>
                <a:schemeClr val="tx1"/>
              </a:solidFill>
            </a:endParaRPr>
          </a:p>
        </p:txBody>
      </p:sp>
      <p:sp>
        <p:nvSpPr>
          <p:cNvPr id="12" name="楕円 11">
            <a:extLst>
              <a:ext uri="{FF2B5EF4-FFF2-40B4-BE49-F238E27FC236}">
                <a16:creationId xmlns:a16="http://schemas.microsoft.com/office/drawing/2014/main" id="{967EA1D1-EAAD-49B5-88AB-9D993A555648}"/>
              </a:ext>
            </a:extLst>
          </p:cNvPr>
          <p:cNvSpPr/>
          <p:nvPr/>
        </p:nvSpPr>
        <p:spPr>
          <a:xfrm>
            <a:off x="2979420" y="5204462"/>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MEM</a:t>
            </a:r>
            <a:endParaRPr kumimoji="1" lang="ja-JP" altLang="en-US" dirty="0">
              <a:solidFill>
                <a:schemeClr val="tx1"/>
              </a:solidFill>
            </a:endParaRPr>
          </a:p>
        </p:txBody>
      </p:sp>
      <p:cxnSp>
        <p:nvCxnSpPr>
          <p:cNvPr id="14" name="直線矢印コネクタ 13">
            <a:extLst>
              <a:ext uri="{FF2B5EF4-FFF2-40B4-BE49-F238E27FC236}">
                <a16:creationId xmlns:a16="http://schemas.microsoft.com/office/drawing/2014/main" id="{CE9BE25F-5230-484B-A1B3-147A68B1F79D}"/>
              </a:ext>
            </a:extLst>
          </p:cNvPr>
          <p:cNvCxnSpPr>
            <a:stCxn id="4" idx="4"/>
            <a:endCxn id="5" idx="0"/>
          </p:cNvCxnSpPr>
          <p:nvPr/>
        </p:nvCxnSpPr>
        <p:spPr>
          <a:xfrm>
            <a:off x="5191125" y="1394460"/>
            <a:ext cx="0" cy="5257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D6E7BC40-5DE3-4B3D-A02E-B252D57171B1}"/>
              </a:ext>
            </a:extLst>
          </p:cNvPr>
          <p:cNvCxnSpPr>
            <a:stCxn id="5" idx="3"/>
            <a:endCxn id="6" idx="7"/>
          </p:cNvCxnSpPr>
          <p:nvPr/>
        </p:nvCxnSpPr>
        <p:spPr>
          <a:xfrm flipH="1">
            <a:off x="3990804" y="2759266"/>
            <a:ext cx="635912" cy="9775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80FFC4C5-9F26-4ED3-87FE-B99939289895}"/>
              </a:ext>
            </a:extLst>
          </p:cNvPr>
          <p:cNvCxnSpPr>
            <a:stCxn id="6" idx="4"/>
            <a:endCxn id="12" idx="0"/>
          </p:cNvCxnSpPr>
          <p:nvPr/>
        </p:nvCxnSpPr>
        <p:spPr>
          <a:xfrm>
            <a:off x="3571875" y="4575810"/>
            <a:ext cx="0" cy="6286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4D0E694D-AC1F-4D9A-AA66-250A14F82140}"/>
              </a:ext>
            </a:extLst>
          </p:cNvPr>
          <p:cNvCxnSpPr>
            <a:stCxn id="12" idx="1"/>
          </p:cNvCxnSpPr>
          <p:nvPr/>
        </p:nvCxnSpPr>
        <p:spPr>
          <a:xfrm flipH="1" flipV="1">
            <a:off x="2137410" y="2903220"/>
            <a:ext cx="1015536" cy="24451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2597FA63-F44A-4DE6-9155-DD1DF732CFCD}"/>
              </a:ext>
            </a:extLst>
          </p:cNvPr>
          <p:cNvCxnSpPr>
            <a:endCxn id="4" idx="3"/>
          </p:cNvCxnSpPr>
          <p:nvPr/>
        </p:nvCxnSpPr>
        <p:spPr>
          <a:xfrm flipV="1">
            <a:off x="2125980" y="1250506"/>
            <a:ext cx="2555964" cy="16527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9466D30D-13E1-4CD7-A730-7C54E2C6503E}"/>
              </a:ext>
            </a:extLst>
          </p:cNvPr>
          <p:cNvCxnSpPr>
            <a:stCxn id="5" idx="5"/>
            <a:endCxn id="8" idx="1"/>
          </p:cNvCxnSpPr>
          <p:nvPr/>
        </p:nvCxnSpPr>
        <p:spPr>
          <a:xfrm>
            <a:off x="5755534" y="2759266"/>
            <a:ext cx="1173122" cy="9775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DBCDB383-9DB6-49AC-AD82-83C0CDD78101}"/>
              </a:ext>
            </a:extLst>
          </p:cNvPr>
          <p:cNvCxnSpPr>
            <a:stCxn id="8" idx="0"/>
            <a:endCxn id="4" idx="5"/>
          </p:cNvCxnSpPr>
          <p:nvPr/>
        </p:nvCxnSpPr>
        <p:spPr>
          <a:xfrm flipH="1" flipV="1">
            <a:off x="5700306" y="1250506"/>
            <a:ext cx="1647279" cy="23423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983473A2-E6CB-4050-8CC4-AB4DC78613B5}"/>
              </a:ext>
            </a:extLst>
          </p:cNvPr>
          <p:cNvSpPr txBox="1"/>
          <p:nvPr/>
        </p:nvSpPr>
        <p:spPr>
          <a:xfrm>
            <a:off x="6262172" y="267526"/>
            <a:ext cx="5929828" cy="584775"/>
          </a:xfrm>
          <a:prstGeom prst="rect">
            <a:avLst/>
          </a:prstGeom>
          <a:noFill/>
        </p:spPr>
        <p:txBody>
          <a:bodyPr wrap="none" rtlCol="0">
            <a:spAutoFit/>
          </a:bodyPr>
          <a:lstStyle/>
          <a:p>
            <a:r>
              <a:rPr kumimoji="1" lang="ja-JP" altLang="en-US" sz="3200" dirty="0"/>
              <a:t>マルチサイクル制御の状態遷移</a:t>
            </a:r>
          </a:p>
        </p:txBody>
      </p:sp>
    </p:spTree>
    <p:extLst>
      <p:ext uri="{BB962C8B-B14F-4D97-AF65-F5344CB8AC3E}">
        <p14:creationId xmlns:p14="http://schemas.microsoft.com/office/powerpoint/2010/main" val="2177831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楕円 3">
            <a:extLst>
              <a:ext uri="{FF2B5EF4-FFF2-40B4-BE49-F238E27FC236}">
                <a16:creationId xmlns:a16="http://schemas.microsoft.com/office/drawing/2014/main" id="{7D472872-30EA-4BE7-94E5-2E9889EEA1A7}"/>
              </a:ext>
            </a:extLst>
          </p:cNvPr>
          <p:cNvSpPr/>
          <p:nvPr/>
        </p:nvSpPr>
        <p:spPr>
          <a:xfrm>
            <a:off x="4471035" y="411480"/>
            <a:ext cx="1440180" cy="982980"/>
          </a:xfrm>
          <a:prstGeom prst="ellipse">
            <a:avLst/>
          </a:prstGeom>
          <a:solidFill>
            <a:schemeClr val="accent4">
              <a:lumMod val="20000"/>
              <a:lumOff val="8000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FETCH</a:t>
            </a:r>
            <a:endParaRPr kumimoji="1" lang="ja-JP" altLang="en-US" dirty="0">
              <a:solidFill>
                <a:schemeClr val="tx1"/>
              </a:solidFill>
            </a:endParaRPr>
          </a:p>
        </p:txBody>
      </p:sp>
      <p:sp>
        <p:nvSpPr>
          <p:cNvPr id="5" name="楕円 4">
            <a:extLst>
              <a:ext uri="{FF2B5EF4-FFF2-40B4-BE49-F238E27FC236}">
                <a16:creationId xmlns:a16="http://schemas.microsoft.com/office/drawing/2014/main" id="{9AD4E3A0-3541-417D-AA89-3AAE46A3F042}"/>
              </a:ext>
            </a:extLst>
          </p:cNvPr>
          <p:cNvSpPr/>
          <p:nvPr/>
        </p:nvSpPr>
        <p:spPr>
          <a:xfrm>
            <a:off x="4392930" y="1920240"/>
            <a:ext cx="159639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DECODE</a:t>
            </a:r>
            <a:endParaRPr kumimoji="1" lang="ja-JP" altLang="en-US" dirty="0">
              <a:solidFill>
                <a:schemeClr val="tx1"/>
              </a:solidFill>
            </a:endParaRPr>
          </a:p>
        </p:txBody>
      </p:sp>
      <p:sp>
        <p:nvSpPr>
          <p:cNvPr id="6" name="楕円 5">
            <a:extLst>
              <a:ext uri="{FF2B5EF4-FFF2-40B4-BE49-F238E27FC236}">
                <a16:creationId xmlns:a16="http://schemas.microsoft.com/office/drawing/2014/main" id="{92B2E271-B0F4-44DA-AB61-B2A9986DABCF}"/>
              </a:ext>
            </a:extLst>
          </p:cNvPr>
          <p:cNvSpPr/>
          <p:nvPr/>
        </p:nvSpPr>
        <p:spPr>
          <a:xfrm>
            <a:off x="2979420" y="3592830"/>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MEMADR</a:t>
            </a:r>
            <a:endParaRPr kumimoji="1" lang="ja-JP" altLang="en-US" dirty="0">
              <a:solidFill>
                <a:schemeClr val="tx1"/>
              </a:solidFill>
            </a:endParaRPr>
          </a:p>
        </p:txBody>
      </p:sp>
      <p:sp>
        <p:nvSpPr>
          <p:cNvPr id="8" name="楕円 7">
            <a:extLst>
              <a:ext uri="{FF2B5EF4-FFF2-40B4-BE49-F238E27FC236}">
                <a16:creationId xmlns:a16="http://schemas.microsoft.com/office/drawing/2014/main" id="{5A9BC8E6-4055-4543-A350-0C98611D3D56}"/>
              </a:ext>
            </a:extLst>
          </p:cNvPr>
          <p:cNvSpPr/>
          <p:nvPr/>
        </p:nvSpPr>
        <p:spPr>
          <a:xfrm>
            <a:off x="6755130" y="3592830"/>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EXE</a:t>
            </a:r>
            <a:endParaRPr kumimoji="1" lang="ja-JP" altLang="en-US" dirty="0">
              <a:solidFill>
                <a:schemeClr val="tx1"/>
              </a:solidFill>
            </a:endParaRPr>
          </a:p>
        </p:txBody>
      </p:sp>
      <p:sp>
        <p:nvSpPr>
          <p:cNvPr id="12" name="楕円 11">
            <a:extLst>
              <a:ext uri="{FF2B5EF4-FFF2-40B4-BE49-F238E27FC236}">
                <a16:creationId xmlns:a16="http://schemas.microsoft.com/office/drawing/2014/main" id="{967EA1D1-EAAD-49B5-88AB-9D993A555648}"/>
              </a:ext>
            </a:extLst>
          </p:cNvPr>
          <p:cNvSpPr/>
          <p:nvPr/>
        </p:nvSpPr>
        <p:spPr>
          <a:xfrm>
            <a:off x="2979420" y="5204462"/>
            <a:ext cx="1184910" cy="9829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MEM</a:t>
            </a:r>
            <a:endParaRPr kumimoji="1" lang="ja-JP" altLang="en-US" dirty="0">
              <a:solidFill>
                <a:schemeClr val="tx1"/>
              </a:solidFill>
            </a:endParaRPr>
          </a:p>
        </p:txBody>
      </p:sp>
      <p:cxnSp>
        <p:nvCxnSpPr>
          <p:cNvPr id="14" name="直線矢印コネクタ 13">
            <a:extLst>
              <a:ext uri="{FF2B5EF4-FFF2-40B4-BE49-F238E27FC236}">
                <a16:creationId xmlns:a16="http://schemas.microsoft.com/office/drawing/2014/main" id="{CE9BE25F-5230-484B-A1B3-147A68B1F79D}"/>
              </a:ext>
            </a:extLst>
          </p:cNvPr>
          <p:cNvCxnSpPr>
            <a:stCxn id="4" idx="4"/>
            <a:endCxn id="5" idx="0"/>
          </p:cNvCxnSpPr>
          <p:nvPr/>
        </p:nvCxnSpPr>
        <p:spPr>
          <a:xfrm>
            <a:off x="5191125" y="1394460"/>
            <a:ext cx="0" cy="5257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D6E7BC40-5DE3-4B3D-A02E-B252D57171B1}"/>
              </a:ext>
            </a:extLst>
          </p:cNvPr>
          <p:cNvCxnSpPr>
            <a:stCxn id="5" idx="3"/>
            <a:endCxn id="6" idx="7"/>
          </p:cNvCxnSpPr>
          <p:nvPr/>
        </p:nvCxnSpPr>
        <p:spPr>
          <a:xfrm flipH="1">
            <a:off x="3990804" y="2759266"/>
            <a:ext cx="635912" cy="9775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80FFC4C5-9F26-4ED3-87FE-B99939289895}"/>
              </a:ext>
            </a:extLst>
          </p:cNvPr>
          <p:cNvCxnSpPr>
            <a:stCxn id="6" idx="4"/>
            <a:endCxn id="12" idx="0"/>
          </p:cNvCxnSpPr>
          <p:nvPr/>
        </p:nvCxnSpPr>
        <p:spPr>
          <a:xfrm>
            <a:off x="3571875" y="4575810"/>
            <a:ext cx="0" cy="6286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4D0E694D-AC1F-4D9A-AA66-250A14F82140}"/>
              </a:ext>
            </a:extLst>
          </p:cNvPr>
          <p:cNvCxnSpPr>
            <a:stCxn id="12" idx="1"/>
          </p:cNvCxnSpPr>
          <p:nvPr/>
        </p:nvCxnSpPr>
        <p:spPr>
          <a:xfrm flipH="1" flipV="1">
            <a:off x="2137410" y="2903220"/>
            <a:ext cx="1015536" cy="24451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2597FA63-F44A-4DE6-9155-DD1DF732CFCD}"/>
              </a:ext>
            </a:extLst>
          </p:cNvPr>
          <p:cNvCxnSpPr>
            <a:endCxn id="4" idx="3"/>
          </p:cNvCxnSpPr>
          <p:nvPr/>
        </p:nvCxnSpPr>
        <p:spPr>
          <a:xfrm flipV="1">
            <a:off x="2125980" y="1250506"/>
            <a:ext cx="2555964" cy="16527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9466D30D-13E1-4CD7-A730-7C54E2C6503E}"/>
              </a:ext>
            </a:extLst>
          </p:cNvPr>
          <p:cNvCxnSpPr>
            <a:stCxn id="5" idx="5"/>
            <a:endCxn id="8" idx="1"/>
          </p:cNvCxnSpPr>
          <p:nvPr/>
        </p:nvCxnSpPr>
        <p:spPr>
          <a:xfrm>
            <a:off x="5755534" y="2759266"/>
            <a:ext cx="1173122" cy="9775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DBCDB383-9DB6-49AC-AD82-83C0CDD78101}"/>
              </a:ext>
            </a:extLst>
          </p:cNvPr>
          <p:cNvCxnSpPr>
            <a:stCxn id="8" idx="0"/>
            <a:endCxn id="4" idx="5"/>
          </p:cNvCxnSpPr>
          <p:nvPr/>
        </p:nvCxnSpPr>
        <p:spPr>
          <a:xfrm flipH="1" flipV="1">
            <a:off x="5700306" y="1250506"/>
            <a:ext cx="1647279" cy="23423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983473A2-E6CB-4050-8CC4-AB4DC78613B5}"/>
              </a:ext>
            </a:extLst>
          </p:cNvPr>
          <p:cNvSpPr txBox="1"/>
          <p:nvPr/>
        </p:nvSpPr>
        <p:spPr>
          <a:xfrm>
            <a:off x="6262172" y="267526"/>
            <a:ext cx="4113627" cy="584775"/>
          </a:xfrm>
          <a:prstGeom prst="rect">
            <a:avLst/>
          </a:prstGeom>
          <a:noFill/>
        </p:spPr>
        <p:txBody>
          <a:bodyPr wrap="none" rtlCol="0">
            <a:spAutoFit/>
          </a:bodyPr>
          <a:lstStyle/>
          <a:p>
            <a:r>
              <a:rPr lang="en-US" altLang="ja-JP" sz="3200" dirty="0"/>
              <a:t>FETCH:</a:t>
            </a:r>
            <a:r>
              <a:rPr lang="ja-JP" altLang="en-US" sz="3200" dirty="0"/>
              <a:t>命令フェッチ</a:t>
            </a:r>
            <a:endParaRPr kumimoji="1" lang="ja-JP" altLang="en-US" sz="3200" dirty="0"/>
          </a:p>
        </p:txBody>
      </p:sp>
      <p:cxnSp>
        <p:nvCxnSpPr>
          <p:cNvPr id="3" name="直線矢印コネクタ 2">
            <a:extLst>
              <a:ext uri="{FF2B5EF4-FFF2-40B4-BE49-F238E27FC236}">
                <a16:creationId xmlns:a16="http://schemas.microsoft.com/office/drawing/2014/main" id="{BC484944-BBC8-4480-B78C-71B19B128CC1}"/>
              </a:ext>
            </a:extLst>
          </p:cNvPr>
          <p:cNvCxnSpPr>
            <a:endCxn id="4" idx="2"/>
          </p:cNvCxnSpPr>
          <p:nvPr/>
        </p:nvCxnSpPr>
        <p:spPr>
          <a:xfrm>
            <a:off x="3571875" y="742950"/>
            <a:ext cx="899160" cy="16002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0FCCD619-03F5-4FE4-AC9C-327270443EBE}"/>
              </a:ext>
            </a:extLst>
          </p:cNvPr>
          <p:cNvSpPr txBox="1"/>
          <p:nvPr/>
        </p:nvSpPr>
        <p:spPr>
          <a:xfrm>
            <a:off x="2194590" y="559913"/>
            <a:ext cx="1569660" cy="646331"/>
          </a:xfrm>
          <a:prstGeom prst="rect">
            <a:avLst/>
          </a:prstGeom>
          <a:noFill/>
        </p:spPr>
        <p:txBody>
          <a:bodyPr wrap="none" rtlCol="0">
            <a:spAutoFit/>
          </a:bodyPr>
          <a:lstStyle/>
          <a:p>
            <a:r>
              <a:rPr lang="en-US" altLang="ja-JP" dirty="0" err="1"/>
              <a:t>rst_n</a:t>
            </a:r>
            <a:r>
              <a:rPr lang="en-US" altLang="ja-JP" dirty="0"/>
              <a:t>:</a:t>
            </a:r>
          </a:p>
          <a:p>
            <a:r>
              <a:rPr lang="ja-JP" altLang="en-US" dirty="0"/>
              <a:t>リセット信号</a:t>
            </a:r>
            <a:endParaRPr kumimoji="1" lang="ja-JP" altLang="en-US" dirty="0"/>
          </a:p>
        </p:txBody>
      </p:sp>
      <p:sp>
        <p:nvSpPr>
          <p:cNvPr id="9" name="テキスト ボックス 8">
            <a:extLst>
              <a:ext uri="{FF2B5EF4-FFF2-40B4-BE49-F238E27FC236}">
                <a16:creationId xmlns:a16="http://schemas.microsoft.com/office/drawing/2014/main" id="{160FCD07-4DF9-4D36-B310-C169AA25FBA1}"/>
              </a:ext>
            </a:extLst>
          </p:cNvPr>
          <p:cNvSpPr txBox="1"/>
          <p:nvPr/>
        </p:nvSpPr>
        <p:spPr>
          <a:xfrm>
            <a:off x="6742340" y="1206244"/>
            <a:ext cx="3323680" cy="1200329"/>
          </a:xfrm>
          <a:prstGeom prst="rect">
            <a:avLst/>
          </a:prstGeom>
          <a:noFill/>
        </p:spPr>
        <p:txBody>
          <a:bodyPr wrap="square" rtlCol="0">
            <a:spAutoFit/>
          </a:bodyPr>
          <a:lstStyle/>
          <a:p>
            <a:r>
              <a:rPr kumimoji="1" lang="en-US" altLang="ja-JP" dirty="0"/>
              <a:t>if=1</a:t>
            </a:r>
            <a:r>
              <a:rPr kumimoji="1" lang="ja-JP" altLang="en-US" dirty="0"/>
              <a:t>：アドレスに</a:t>
            </a:r>
            <a:r>
              <a:rPr kumimoji="1" lang="en-US" altLang="ja-JP" dirty="0"/>
              <a:t>pc</a:t>
            </a:r>
            <a:r>
              <a:rPr kumimoji="1" lang="ja-JP" altLang="en-US" dirty="0"/>
              <a:t>を入れる</a:t>
            </a:r>
            <a:endParaRPr kumimoji="1" lang="en-US" altLang="ja-JP" dirty="0"/>
          </a:p>
          <a:p>
            <a:r>
              <a:rPr lang="en-US" altLang="ja-JP" dirty="0" err="1"/>
              <a:t>irwe</a:t>
            </a:r>
            <a:r>
              <a:rPr lang="en-US" altLang="ja-JP" dirty="0"/>
              <a:t>=1: </a:t>
            </a:r>
            <a:r>
              <a:rPr lang="en-US" altLang="ja-JP" dirty="0" err="1"/>
              <a:t>ir</a:t>
            </a:r>
            <a:r>
              <a:rPr lang="ja-JP" altLang="en-US" dirty="0"/>
              <a:t>に書き込み</a:t>
            </a:r>
            <a:endParaRPr lang="en-US" altLang="ja-JP" dirty="0"/>
          </a:p>
          <a:p>
            <a:endParaRPr kumimoji="1" lang="en-US" altLang="ja-JP" dirty="0"/>
          </a:p>
          <a:p>
            <a:endParaRPr kumimoji="1" lang="ja-JP" altLang="en-US" dirty="0"/>
          </a:p>
        </p:txBody>
      </p:sp>
    </p:spTree>
    <p:extLst>
      <p:ext uri="{BB962C8B-B14F-4D97-AF65-F5344CB8AC3E}">
        <p14:creationId xmlns:p14="http://schemas.microsoft.com/office/powerpoint/2010/main" val="2304283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正方形/長方形 168">
            <a:extLst>
              <a:ext uri="{FF2B5EF4-FFF2-40B4-BE49-F238E27FC236}">
                <a16:creationId xmlns:a16="http://schemas.microsoft.com/office/drawing/2014/main" id="{6512D155-BBF3-461A-9ADC-5B8349CC2C32}"/>
              </a:ext>
            </a:extLst>
          </p:cNvPr>
          <p:cNvSpPr/>
          <p:nvPr/>
        </p:nvSpPr>
        <p:spPr>
          <a:xfrm>
            <a:off x="8588968" y="290109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16" name="Line 76"/>
          <p:cNvSpPr>
            <a:spLocks noChangeShapeType="1"/>
          </p:cNvSpPr>
          <p:nvPr/>
        </p:nvSpPr>
        <p:spPr bwMode="auto">
          <a:xfrm flipV="1">
            <a:off x="1577604" y="2561292"/>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2" name="Line 2"/>
          <p:cNvSpPr>
            <a:spLocks noChangeShapeType="1"/>
          </p:cNvSpPr>
          <p:nvPr/>
        </p:nvSpPr>
        <p:spPr bwMode="auto">
          <a:xfrm flipH="1" flipV="1">
            <a:off x="8065737" y="2060571"/>
            <a:ext cx="0" cy="8473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112643" name="Line 3"/>
          <p:cNvSpPr>
            <a:spLocks noChangeShapeType="1"/>
          </p:cNvSpPr>
          <p:nvPr/>
        </p:nvSpPr>
        <p:spPr bwMode="auto">
          <a:xfrm flipH="1" flipV="1">
            <a:off x="8902701" y="1700213"/>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8470901" y="476250"/>
            <a:ext cx="0" cy="5032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7246939" y="476250"/>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7246939"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7246939" y="458406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8255001" y="436816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8300086" y="51571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8300086" y="53730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8300086" y="558895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8300086" y="62499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8300086" y="58166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9464359" y="648589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7967664"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8759826"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7680326"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8328026" y="981075"/>
            <a:ext cx="3433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7970839"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8711249" y="5837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8550911" y="6500970"/>
            <a:ext cx="0" cy="373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8514399" y="63214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8587424" y="63214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flipH="1">
            <a:off x="9503914" y="6500970"/>
            <a:ext cx="709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b="1" dirty="0"/>
              <a:t>we</a:t>
            </a:r>
          </a:p>
        </p:txBody>
      </p:sp>
      <p:sp>
        <p:nvSpPr>
          <p:cNvPr id="112675" name="Text Box 35"/>
          <p:cNvSpPr txBox="1">
            <a:spLocks noChangeArrowheads="1"/>
          </p:cNvSpPr>
          <p:nvPr/>
        </p:nvSpPr>
        <p:spPr bwMode="auto">
          <a:xfrm>
            <a:off x="8787981" y="864395"/>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grpSp>
        <p:nvGrpSpPr>
          <p:cNvPr id="112678" name="Group 38"/>
          <p:cNvGrpSpPr>
            <a:grpSpLocks/>
          </p:cNvGrpSpPr>
          <p:nvPr/>
        </p:nvGrpSpPr>
        <p:grpSpPr bwMode="auto">
          <a:xfrm>
            <a:off x="7894639" y="328707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8039101" y="415067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8399464" y="394112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8615364" y="436816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flipH="1">
            <a:off x="7234235" y="2441367"/>
            <a:ext cx="12703" cy="337205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8039101"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0" name="Line 60"/>
          <p:cNvSpPr>
            <a:spLocks noChangeShapeType="1"/>
          </p:cNvSpPr>
          <p:nvPr/>
        </p:nvSpPr>
        <p:spPr bwMode="auto">
          <a:xfrm>
            <a:off x="2737653" y="6169956"/>
            <a:ext cx="4988291" cy="9683"/>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2" name="Rectangle 62"/>
          <p:cNvSpPr>
            <a:spLocks noChangeArrowheads="1"/>
          </p:cNvSpPr>
          <p:nvPr/>
        </p:nvSpPr>
        <p:spPr bwMode="auto">
          <a:xfrm>
            <a:off x="2249117" y="2351742"/>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2249117" y="2496204"/>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2249117" y="2567642"/>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2465017" y="2345392"/>
            <a:ext cx="51007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flipH="1">
            <a:off x="2755900" y="2708275"/>
            <a:ext cx="14875" cy="3446863"/>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9" name="Line 79"/>
          <p:cNvSpPr>
            <a:spLocks noChangeShapeType="1"/>
          </p:cNvSpPr>
          <p:nvPr/>
        </p:nvSpPr>
        <p:spPr bwMode="auto">
          <a:xfrm flipV="1">
            <a:off x="4303713" y="4007802"/>
            <a:ext cx="1" cy="1066801"/>
          </a:xfrm>
          <a:prstGeom prst="line">
            <a:avLst/>
          </a:prstGeom>
          <a:noFill/>
          <a:ln w="28575">
            <a:solidFill>
              <a:srgbClr val="FF0000"/>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10166059" y="6496606"/>
            <a:ext cx="13388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共用メモリ</a:t>
            </a:r>
          </a:p>
        </p:txBody>
      </p:sp>
      <p:sp>
        <p:nvSpPr>
          <p:cNvPr id="112740" name="Line 100"/>
          <p:cNvSpPr>
            <a:spLocks noChangeShapeType="1"/>
          </p:cNvSpPr>
          <p:nvPr/>
        </p:nvSpPr>
        <p:spPr bwMode="auto">
          <a:xfrm>
            <a:off x="4842867" y="3374390"/>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a:off x="7245177" y="5804853"/>
            <a:ext cx="448966"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4737235" y="3749836"/>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4940920" y="465550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9551989" y="335851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9048751" y="335851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8328026"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8832851" y="2304365"/>
            <a:ext cx="790574" cy="2062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dirty="0" err="1"/>
              <a:t>ext</a:t>
            </a:r>
            <a:endParaRPr lang="en-US" altLang="ja-JP" dirty="0"/>
          </a:p>
        </p:txBody>
      </p:sp>
      <p:sp>
        <p:nvSpPr>
          <p:cNvPr id="112752" name="Line 112"/>
          <p:cNvSpPr>
            <a:spLocks noChangeShapeType="1"/>
          </p:cNvSpPr>
          <p:nvPr/>
        </p:nvSpPr>
        <p:spPr bwMode="auto">
          <a:xfrm>
            <a:off x="5014914"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9409114"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9409114" y="2060575"/>
            <a:ext cx="0" cy="22840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V="1">
            <a:off x="8696512" y="2060571"/>
            <a:ext cx="1" cy="82877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8904289" y="393477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8759826" y="4072890"/>
            <a:ext cx="5937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400" b="1"/>
              <a:t>rwe</a:t>
            </a:r>
          </a:p>
        </p:txBody>
      </p:sp>
      <p:sp>
        <p:nvSpPr>
          <p:cNvPr id="112764" name="Line 124"/>
          <p:cNvSpPr>
            <a:spLocks noChangeShapeType="1"/>
          </p:cNvSpPr>
          <p:nvPr/>
        </p:nvSpPr>
        <p:spPr bwMode="auto">
          <a:xfrm flipV="1">
            <a:off x="8688389" y="2779712"/>
            <a:ext cx="2102836" cy="15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flipH="1">
            <a:off x="10797575" y="2805272"/>
            <a:ext cx="3175" cy="3181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10100311" y="5971382"/>
            <a:ext cx="675640" cy="1365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8112126" y="415067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8472489" y="415067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9025005" y="351245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7420141" y="3089969"/>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7410053" y="3751421"/>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9229434"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6421439" y="432143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r>
              <a:rPr lang="en-US" altLang="ja-JP" sz="1200" b="1" dirty="0"/>
              <a:t>_</a:t>
            </a:r>
          </a:p>
        </p:txBody>
      </p:sp>
      <p:sp>
        <p:nvSpPr>
          <p:cNvPr id="112776" name="Text Box 136"/>
          <p:cNvSpPr txBox="1">
            <a:spLocks noChangeArrowheads="1"/>
          </p:cNvSpPr>
          <p:nvPr/>
        </p:nvSpPr>
        <p:spPr bwMode="auto">
          <a:xfrm>
            <a:off x="10384154" y="608330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8616951" y="479996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80" name="Text Box 140"/>
          <p:cNvSpPr txBox="1">
            <a:spLocks noChangeArrowheads="1"/>
          </p:cNvSpPr>
          <p:nvPr/>
        </p:nvSpPr>
        <p:spPr bwMode="auto">
          <a:xfrm>
            <a:off x="8590624" y="284423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6124575" y="248170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6888164"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6888164"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6672264"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6672264"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6672264"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5951539"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5951539"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6004323"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5946913" y="1357739"/>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6383339"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7857213" y="561436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adr</a:t>
            </a:r>
            <a:endParaRPr lang="en-US" altLang="ja-JP" sz="1200" b="1" dirty="0"/>
          </a:p>
        </p:txBody>
      </p:sp>
      <p:sp>
        <p:nvSpPr>
          <p:cNvPr id="112802" name="Text Box 162"/>
          <p:cNvSpPr txBox="1">
            <a:spLocks noChangeArrowheads="1"/>
          </p:cNvSpPr>
          <p:nvPr/>
        </p:nvSpPr>
        <p:spPr bwMode="auto">
          <a:xfrm>
            <a:off x="3719514"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8362157" y="393319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7707313" y="392406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2737653" y="473216"/>
            <a:ext cx="4507524" cy="21591"/>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2760055" y="518272"/>
            <a:ext cx="6563" cy="1861392"/>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7454606"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7929856" y="1706564"/>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7199314" y="1629743"/>
            <a:ext cx="936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a:p>
            <a:r>
              <a:rPr lang="en-US" altLang="ja-JP" sz="1200" b="1" dirty="0" err="1"/>
              <a:t>sel</a:t>
            </a:r>
            <a:endParaRPr lang="en-US" altLang="ja-JP" sz="1200" b="1" dirty="0"/>
          </a:p>
        </p:txBody>
      </p:sp>
      <p:sp>
        <p:nvSpPr>
          <p:cNvPr id="140" name="Text Box 72">
            <a:extLst>
              <a:ext uri="{FF2B5EF4-FFF2-40B4-BE49-F238E27FC236}">
                <a16:creationId xmlns:a16="http://schemas.microsoft.com/office/drawing/2014/main" id="{4123907B-5A8A-4DE4-9CE4-38D2E5E7F058}"/>
              </a:ext>
            </a:extLst>
          </p:cNvPr>
          <p:cNvSpPr txBox="1">
            <a:spLocks noChangeArrowheads="1"/>
          </p:cNvSpPr>
          <p:nvPr/>
        </p:nvSpPr>
        <p:spPr bwMode="auto">
          <a:xfrm>
            <a:off x="6564940" y="854084"/>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41" name="Text Box 72">
            <a:extLst>
              <a:ext uri="{FF2B5EF4-FFF2-40B4-BE49-F238E27FC236}">
                <a16:creationId xmlns:a16="http://schemas.microsoft.com/office/drawing/2014/main" id="{6E4A58B1-0D90-4760-8DD4-44A5C9D5EFD6}"/>
              </a:ext>
            </a:extLst>
          </p:cNvPr>
          <p:cNvSpPr txBox="1">
            <a:spLocks noChangeArrowheads="1"/>
          </p:cNvSpPr>
          <p:nvPr/>
        </p:nvSpPr>
        <p:spPr bwMode="auto">
          <a:xfrm>
            <a:off x="6578014" y="1185069"/>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46" name="直線矢印コネクタ 145">
            <a:extLst>
              <a:ext uri="{FF2B5EF4-FFF2-40B4-BE49-F238E27FC236}">
                <a16:creationId xmlns:a16="http://schemas.microsoft.com/office/drawing/2014/main" id="{C2E55C6B-8631-440B-85E6-15A158A9457B}"/>
              </a:ext>
            </a:extLst>
          </p:cNvPr>
          <p:cNvCxnSpPr>
            <a:cxnSpLocks/>
            <a:endCxn id="141" idx="2"/>
          </p:cNvCxnSpPr>
          <p:nvPr/>
        </p:nvCxnSpPr>
        <p:spPr>
          <a:xfrm flipH="1" flipV="1">
            <a:off x="6736872" y="1554401"/>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7" name="Text Box 155">
            <a:extLst>
              <a:ext uri="{FF2B5EF4-FFF2-40B4-BE49-F238E27FC236}">
                <a16:creationId xmlns:a16="http://schemas.microsoft.com/office/drawing/2014/main" id="{3A1B0B4F-939A-466B-A9EE-08E28D10844B}"/>
              </a:ext>
            </a:extLst>
          </p:cNvPr>
          <p:cNvSpPr txBox="1">
            <a:spLocks noChangeArrowheads="1"/>
          </p:cNvSpPr>
          <p:nvPr/>
        </p:nvSpPr>
        <p:spPr bwMode="auto">
          <a:xfrm>
            <a:off x="6641736" y="18450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com</a:t>
            </a:r>
          </a:p>
        </p:txBody>
      </p:sp>
      <p:sp>
        <p:nvSpPr>
          <p:cNvPr id="148" name="Text Box 155">
            <a:extLst>
              <a:ext uri="{FF2B5EF4-FFF2-40B4-BE49-F238E27FC236}">
                <a16:creationId xmlns:a16="http://schemas.microsoft.com/office/drawing/2014/main" id="{A2AD8FA4-C505-4D1C-B04D-C4071FEFF204}"/>
              </a:ext>
            </a:extLst>
          </p:cNvPr>
          <p:cNvSpPr txBox="1">
            <a:spLocks noChangeArrowheads="1"/>
          </p:cNvSpPr>
          <p:nvPr/>
        </p:nvSpPr>
        <p:spPr bwMode="auto">
          <a:xfrm>
            <a:off x="9821136" y="18534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srcbsel</a:t>
            </a:r>
            <a:endParaRPr lang="en-US" altLang="ja-JP" sz="1200" b="1" dirty="0"/>
          </a:p>
        </p:txBody>
      </p:sp>
      <p:sp>
        <p:nvSpPr>
          <p:cNvPr id="149" name="Line 107">
            <a:extLst>
              <a:ext uri="{FF2B5EF4-FFF2-40B4-BE49-F238E27FC236}">
                <a16:creationId xmlns:a16="http://schemas.microsoft.com/office/drawing/2014/main" id="{B9A8DDC3-D2B1-40A9-8501-1A811E21A7D4}"/>
              </a:ext>
            </a:extLst>
          </p:cNvPr>
          <p:cNvSpPr>
            <a:spLocks noChangeShapeType="1"/>
          </p:cNvSpPr>
          <p:nvPr/>
        </p:nvSpPr>
        <p:spPr bwMode="auto">
          <a:xfrm flipH="1">
            <a:off x="9589295" y="195262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 name="Text Box 72">
            <a:extLst>
              <a:ext uri="{FF2B5EF4-FFF2-40B4-BE49-F238E27FC236}">
                <a16:creationId xmlns:a16="http://schemas.microsoft.com/office/drawing/2014/main" id="{EBB2E924-B7F6-4314-8F7C-1948F3AFC100}"/>
              </a:ext>
            </a:extLst>
          </p:cNvPr>
          <p:cNvSpPr txBox="1">
            <a:spLocks noChangeArrowheads="1"/>
          </p:cNvSpPr>
          <p:nvPr/>
        </p:nvSpPr>
        <p:spPr bwMode="auto">
          <a:xfrm>
            <a:off x="9132889" y="1799076"/>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51" name="Text Box 72">
            <a:extLst>
              <a:ext uri="{FF2B5EF4-FFF2-40B4-BE49-F238E27FC236}">
                <a16:creationId xmlns:a16="http://schemas.microsoft.com/office/drawing/2014/main" id="{29DFA907-8D0B-43AA-93C9-3612B08FCB08}"/>
              </a:ext>
            </a:extLst>
          </p:cNvPr>
          <p:cNvSpPr txBox="1">
            <a:spLocks noChangeArrowheads="1"/>
          </p:cNvSpPr>
          <p:nvPr/>
        </p:nvSpPr>
        <p:spPr bwMode="auto">
          <a:xfrm>
            <a:off x="8542652" y="1793915"/>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52" name="Line 107">
            <a:extLst>
              <a:ext uri="{FF2B5EF4-FFF2-40B4-BE49-F238E27FC236}">
                <a16:creationId xmlns:a16="http://schemas.microsoft.com/office/drawing/2014/main" id="{FAFB61B9-08CE-4C2E-B90C-30F55F3BBE56}"/>
              </a:ext>
            </a:extLst>
          </p:cNvPr>
          <p:cNvSpPr>
            <a:spLocks noChangeShapeType="1"/>
          </p:cNvSpPr>
          <p:nvPr/>
        </p:nvSpPr>
        <p:spPr bwMode="auto">
          <a:xfrm flipH="1">
            <a:off x="7635876" y="4281950"/>
            <a:ext cx="503238"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 name="Text Box 155">
            <a:extLst>
              <a:ext uri="{FF2B5EF4-FFF2-40B4-BE49-F238E27FC236}">
                <a16:creationId xmlns:a16="http://schemas.microsoft.com/office/drawing/2014/main" id="{B960514C-4C1B-49C3-9BCA-BF23B3C072A8}"/>
              </a:ext>
            </a:extLst>
          </p:cNvPr>
          <p:cNvSpPr txBox="1">
            <a:spLocks noChangeArrowheads="1"/>
          </p:cNvSpPr>
          <p:nvPr/>
        </p:nvSpPr>
        <p:spPr bwMode="auto">
          <a:xfrm>
            <a:off x="7210425" y="425744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resultsel</a:t>
            </a:r>
            <a:endParaRPr lang="en-US" altLang="ja-JP" sz="1200" b="1" dirty="0"/>
          </a:p>
        </p:txBody>
      </p:sp>
      <p:sp>
        <p:nvSpPr>
          <p:cNvPr id="159" name="Text Box 72">
            <a:extLst>
              <a:ext uri="{FF2B5EF4-FFF2-40B4-BE49-F238E27FC236}">
                <a16:creationId xmlns:a16="http://schemas.microsoft.com/office/drawing/2014/main" id="{972DDB43-4AA4-4043-BF11-CE70F4EFF357}"/>
              </a:ext>
            </a:extLst>
          </p:cNvPr>
          <p:cNvSpPr txBox="1">
            <a:spLocks noChangeArrowheads="1"/>
          </p:cNvSpPr>
          <p:nvPr/>
        </p:nvSpPr>
        <p:spPr bwMode="auto">
          <a:xfrm>
            <a:off x="7536110" y="175696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61" name="Text Box 72">
            <a:extLst>
              <a:ext uri="{FF2B5EF4-FFF2-40B4-BE49-F238E27FC236}">
                <a16:creationId xmlns:a16="http://schemas.microsoft.com/office/drawing/2014/main" id="{B5FA246F-43F9-4D82-833A-9C55CF33B764}"/>
              </a:ext>
            </a:extLst>
          </p:cNvPr>
          <p:cNvSpPr txBox="1">
            <a:spLocks noChangeArrowheads="1"/>
          </p:cNvSpPr>
          <p:nvPr/>
        </p:nvSpPr>
        <p:spPr bwMode="auto">
          <a:xfrm>
            <a:off x="7900542" y="1748810"/>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62" name="直線矢印コネクタ 161">
            <a:extLst>
              <a:ext uri="{FF2B5EF4-FFF2-40B4-BE49-F238E27FC236}">
                <a16:creationId xmlns:a16="http://schemas.microsoft.com/office/drawing/2014/main" id="{8471BB5C-A1E3-4BD2-A72A-DC9268FC52A7}"/>
              </a:ext>
            </a:extLst>
          </p:cNvPr>
          <p:cNvCxnSpPr/>
          <p:nvPr/>
        </p:nvCxnSpPr>
        <p:spPr>
          <a:xfrm flipH="1">
            <a:off x="9635892" y="2406594"/>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4" name="Line 9">
            <a:extLst>
              <a:ext uri="{FF2B5EF4-FFF2-40B4-BE49-F238E27FC236}">
                <a16:creationId xmlns:a16="http://schemas.microsoft.com/office/drawing/2014/main" id="{9E0A40EE-961B-4C76-AE16-0A41E9AB0AB1}"/>
              </a:ext>
            </a:extLst>
          </p:cNvPr>
          <p:cNvSpPr>
            <a:spLocks noChangeShapeType="1"/>
          </p:cNvSpPr>
          <p:nvPr/>
        </p:nvSpPr>
        <p:spPr bwMode="auto">
          <a:xfrm flipV="1">
            <a:off x="8087317" y="3071814"/>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5" name="Line 9">
            <a:extLst>
              <a:ext uri="{FF2B5EF4-FFF2-40B4-BE49-F238E27FC236}">
                <a16:creationId xmlns:a16="http://schemas.microsoft.com/office/drawing/2014/main" id="{4DD6B293-7CB8-4F36-950C-DECB731FB484}"/>
              </a:ext>
            </a:extLst>
          </p:cNvPr>
          <p:cNvSpPr>
            <a:spLocks noChangeShapeType="1"/>
          </p:cNvSpPr>
          <p:nvPr/>
        </p:nvSpPr>
        <p:spPr bwMode="auto">
          <a:xfrm flipV="1">
            <a:off x="8799109" y="3071813"/>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正方形/長方形 5">
            <a:extLst>
              <a:ext uri="{FF2B5EF4-FFF2-40B4-BE49-F238E27FC236}">
                <a16:creationId xmlns:a16="http://schemas.microsoft.com/office/drawing/2014/main" id="{C1BA7E58-D6F1-418D-82C3-3548B19EE015}"/>
              </a:ext>
            </a:extLst>
          </p:cNvPr>
          <p:cNvSpPr/>
          <p:nvPr/>
        </p:nvSpPr>
        <p:spPr>
          <a:xfrm>
            <a:off x="4750863" y="2654301"/>
            <a:ext cx="258989" cy="23613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66" name="直線矢印コネクタ 165">
            <a:extLst>
              <a:ext uri="{FF2B5EF4-FFF2-40B4-BE49-F238E27FC236}">
                <a16:creationId xmlns:a16="http://schemas.microsoft.com/office/drawing/2014/main" id="{D8CDB5D8-02C0-442D-9F95-3F684FD40707}"/>
              </a:ext>
            </a:extLst>
          </p:cNvPr>
          <p:cNvCxnSpPr>
            <a:cxnSpLocks/>
          </p:cNvCxnSpPr>
          <p:nvPr/>
        </p:nvCxnSpPr>
        <p:spPr>
          <a:xfrm flipH="1">
            <a:off x="4287052" y="5064567"/>
            <a:ext cx="4329955" cy="11675"/>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7" name="Line 60">
            <a:extLst>
              <a:ext uri="{FF2B5EF4-FFF2-40B4-BE49-F238E27FC236}">
                <a16:creationId xmlns:a16="http://schemas.microsoft.com/office/drawing/2014/main" id="{413D1EBA-9208-43BE-AB7B-CBBBA10D27CA}"/>
              </a:ext>
            </a:extLst>
          </p:cNvPr>
          <p:cNvSpPr>
            <a:spLocks noChangeShapeType="1"/>
          </p:cNvSpPr>
          <p:nvPr/>
        </p:nvSpPr>
        <p:spPr bwMode="auto">
          <a:xfrm flipV="1">
            <a:off x="4303713" y="4021296"/>
            <a:ext cx="442083"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8" name="Text Box 132">
            <a:extLst>
              <a:ext uri="{FF2B5EF4-FFF2-40B4-BE49-F238E27FC236}">
                <a16:creationId xmlns:a16="http://schemas.microsoft.com/office/drawing/2014/main" id="{3436BDFC-FEBD-4260-BDB3-93275AD8FA0F}"/>
              </a:ext>
            </a:extLst>
          </p:cNvPr>
          <p:cNvSpPr txBox="1">
            <a:spLocks noChangeArrowheads="1"/>
          </p:cNvSpPr>
          <p:nvPr/>
        </p:nvSpPr>
        <p:spPr bwMode="auto">
          <a:xfrm>
            <a:off x="4688532" y="302100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IR</a:t>
            </a:r>
          </a:p>
        </p:txBody>
      </p:sp>
      <p:sp>
        <p:nvSpPr>
          <p:cNvPr id="8" name="正方形/長方形 7">
            <a:extLst>
              <a:ext uri="{FF2B5EF4-FFF2-40B4-BE49-F238E27FC236}">
                <a16:creationId xmlns:a16="http://schemas.microsoft.com/office/drawing/2014/main" id="{A88217AB-9CEB-459E-B790-6EA9E76CA45A}"/>
              </a:ext>
            </a:extLst>
          </p:cNvPr>
          <p:cNvSpPr/>
          <p:nvPr/>
        </p:nvSpPr>
        <p:spPr>
          <a:xfrm>
            <a:off x="7704935" y="2915700"/>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79" name="Text Box 139"/>
          <p:cNvSpPr txBox="1">
            <a:spLocks noChangeArrowheads="1"/>
          </p:cNvSpPr>
          <p:nvPr/>
        </p:nvSpPr>
        <p:spPr bwMode="auto">
          <a:xfrm>
            <a:off x="7764885" y="286624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71" name="正方形/長方形 170">
            <a:extLst>
              <a:ext uri="{FF2B5EF4-FFF2-40B4-BE49-F238E27FC236}">
                <a16:creationId xmlns:a16="http://schemas.microsoft.com/office/drawing/2014/main" id="{F6E59983-5D74-4222-AB9D-9DF0B668A66A}"/>
              </a:ext>
            </a:extLst>
          </p:cNvPr>
          <p:cNvSpPr/>
          <p:nvPr/>
        </p:nvSpPr>
        <p:spPr>
          <a:xfrm>
            <a:off x="6821469" y="5202975"/>
            <a:ext cx="608804" cy="1716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Text Box 142">
            <a:extLst>
              <a:ext uri="{FF2B5EF4-FFF2-40B4-BE49-F238E27FC236}">
                <a16:creationId xmlns:a16="http://schemas.microsoft.com/office/drawing/2014/main" id="{90069E21-E1EB-4EFA-9419-C4D891973514}"/>
              </a:ext>
            </a:extLst>
          </p:cNvPr>
          <p:cNvSpPr txBox="1">
            <a:spLocks noChangeArrowheads="1"/>
          </p:cNvSpPr>
          <p:nvPr/>
        </p:nvSpPr>
        <p:spPr bwMode="auto">
          <a:xfrm>
            <a:off x="6799102" y="5149567"/>
            <a:ext cx="9729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regalu</a:t>
            </a:r>
            <a:endParaRPr lang="en-US" altLang="ja-JP" sz="1200" b="1" dirty="0"/>
          </a:p>
        </p:txBody>
      </p:sp>
      <p:sp>
        <p:nvSpPr>
          <p:cNvPr id="173" name="Line 145">
            <a:extLst>
              <a:ext uri="{FF2B5EF4-FFF2-40B4-BE49-F238E27FC236}">
                <a16:creationId xmlns:a16="http://schemas.microsoft.com/office/drawing/2014/main" id="{C084670E-6DD5-41EA-AEBE-29004CECA91F}"/>
              </a:ext>
            </a:extLst>
          </p:cNvPr>
          <p:cNvSpPr>
            <a:spLocks noChangeShapeType="1"/>
          </p:cNvSpPr>
          <p:nvPr/>
        </p:nvSpPr>
        <p:spPr bwMode="auto">
          <a:xfrm>
            <a:off x="7928769" y="574135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 name="Line 146">
            <a:extLst>
              <a:ext uri="{FF2B5EF4-FFF2-40B4-BE49-F238E27FC236}">
                <a16:creationId xmlns:a16="http://schemas.microsoft.com/office/drawing/2014/main" id="{B9F7236C-0EBB-45FF-9958-99F4D64DBECA}"/>
              </a:ext>
            </a:extLst>
          </p:cNvPr>
          <p:cNvSpPr>
            <a:spLocks noChangeShapeType="1"/>
          </p:cNvSpPr>
          <p:nvPr/>
        </p:nvSpPr>
        <p:spPr bwMode="auto">
          <a:xfrm flipH="1" flipV="1">
            <a:off x="7712869" y="5596891"/>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 name="Line 147">
            <a:extLst>
              <a:ext uri="{FF2B5EF4-FFF2-40B4-BE49-F238E27FC236}">
                <a16:creationId xmlns:a16="http://schemas.microsoft.com/office/drawing/2014/main" id="{FD324263-F0A2-4E9B-BCE6-58C77CA21646}"/>
              </a:ext>
            </a:extLst>
          </p:cNvPr>
          <p:cNvSpPr>
            <a:spLocks noChangeShapeType="1"/>
          </p:cNvSpPr>
          <p:nvPr/>
        </p:nvSpPr>
        <p:spPr bwMode="auto">
          <a:xfrm flipH="1">
            <a:off x="7712869" y="6173153"/>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 name="Line 148">
            <a:extLst>
              <a:ext uri="{FF2B5EF4-FFF2-40B4-BE49-F238E27FC236}">
                <a16:creationId xmlns:a16="http://schemas.microsoft.com/office/drawing/2014/main" id="{C1FF22A2-7EFD-4107-8B18-6D4CD915EA30}"/>
              </a:ext>
            </a:extLst>
          </p:cNvPr>
          <p:cNvSpPr>
            <a:spLocks noChangeShapeType="1"/>
          </p:cNvSpPr>
          <p:nvPr/>
        </p:nvSpPr>
        <p:spPr bwMode="auto">
          <a:xfrm>
            <a:off x="7712869" y="5596891"/>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7" name="Text Box 72">
            <a:extLst>
              <a:ext uri="{FF2B5EF4-FFF2-40B4-BE49-F238E27FC236}">
                <a16:creationId xmlns:a16="http://schemas.microsoft.com/office/drawing/2014/main" id="{474AAF60-81ED-4695-BA85-7DD210E85683}"/>
              </a:ext>
            </a:extLst>
          </p:cNvPr>
          <p:cNvSpPr txBox="1">
            <a:spLocks noChangeArrowheads="1"/>
          </p:cNvSpPr>
          <p:nvPr/>
        </p:nvSpPr>
        <p:spPr bwMode="auto">
          <a:xfrm>
            <a:off x="7605545" y="5614362"/>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78" name="Text Box 72">
            <a:extLst>
              <a:ext uri="{FF2B5EF4-FFF2-40B4-BE49-F238E27FC236}">
                <a16:creationId xmlns:a16="http://schemas.microsoft.com/office/drawing/2014/main" id="{8AEDF59F-63BA-4935-B217-9F49D0030DE0}"/>
              </a:ext>
            </a:extLst>
          </p:cNvPr>
          <p:cNvSpPr txBox="1">
            <a:spLocks noChangeArrowheads="1"/>
          </p:cNvSpPr>
          <p:nvPr/>
        </p:nvSpPr>
        <p:spPr bwMode="auto">
          <a:xfrm>
            <a:off x="7618619" y="5945347"/>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79" name="Line 101">
            <a:extLst>
              <a:ext uri="{FF2B5EF4-FFF2-40B4-BE49-F238E27FC236}">
                <a16:creationId xmlns:a16="http://schemas.microsoft.com/office/drawing/2014/main" id="{AE17682A-5476-4373-9F5E-87D84DDB8184}"/>
              </a:ext>
            </a:extLst>
          </p:cNvPr>
          <p:cNvSpPr>
            <a:spLocks noChangeShapeType="1"/>
          </p:cNvSpPr>
          <p:nvPr/>
        </p:nvSpPr>
        <p:spPr bwMode="auto">
          <a:xfrm flipV="1">
            <a:off x="7976427" y="5953396"/>
            <a:ext cx="310585" cy="4693"/>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80" name="直線矢印コネクタ 179">
            <a:extLst>
              <a:ext uri="{FF2B5EF4-FFF2-40B4-BE49-F238E27FC236}">
                <a16:creationId xmlns:a16="http://schemas.microsoft.com/office/drawing/2014/main" id="{7CDE810F-2E15-4A69-88F5-A4313350CBB9}"/>
              </a:ext>
            </a:extLst>
          </p:cNvPr>
          <p:cNvCxnSpPr>
            <a:cxnSpLocks/>
          </p:cNvCxnSpPr>
          <p:nvPr/>
        </p:nvCxnSpPr>
        <p:spPr>
          <a:xfrm flipH="1" flipV="1">
            <a:off x="7815284" y="6233337"/>
            <a:ext cx="5241" cy="464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1" name="Text Box 155">
            <a:extLst>
              <a:ext uri="{FF2B5EF4-FFF2-40B4-BE49-F238E27FC236}">
                <a16:creationId xmlns:a16="http://schemas.microsoft.com/office/drawing/2014/main" id="{1C0CE3C5-3C16-4EDA-B8D8-392E390AAF04}"/>
              </a:ext>
            </a:extLst>
          </p:cNvPr>
          <p:cNvSpPr txBox="1">
            <a:spLocks noChangeArrowheads="1"/>
          </p:cNvSpPr>
          <p:nvPr/>
        </p:nvSpPr>
        <p:spPr bwMode="auto">
          <a:xfrm>
            <a:off x="7548698" y="6524026"/>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 if</a:t>
            </a:r>
          </a:p>
        </p:txBody>
      </p:sp>
      <p:sp>
        <p:nvSpPr>
          <p:cNvPr id="182" name="Line 100">
            <a:extLst>
              <a:ext uri="{FF2B5EF4-FFF2-40B4-BE49-F238E27FC236}">
                <a16:creationId xmlns:a16="http://schemas.microsoft.com/office/drawing/2014/main" id="{BBEFDBE6-D2E4-4ACA-8CC7-FAC0E02EAE59}"/>
              </a:ext>
            </a:extLst>
          </p:cNvPr>
          <p:cNvSpPr>
            <a:spLocks noChangeShapeType="1"/>
          </p:cNvSpPr>
          <p:nvPr/>
        </p:nvSpPr>
        <p:spPr bwMode="auto">
          <a:xfrm flipV="1">
            <a:off x="4970515" y="4204028"/>
            <a:ext cx="1002650" cy="380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 name="Line 50">
            <a:extLst>
              <a:ext uri="{FF2B5EF4-FFF2-40B4-BE49-F238E27FC236}">
                <a16:creationId xmlns:a16="http://schemas.microsoft.com/office/drawing/2014/main" id="{FA51A5DB-D316-4E32-AA36-E6974662D421}"/>
              </a:ext>
            </a:extLst>
          </p:cNvPr>
          <p:cNvSpPr>
            <a:spLocks noChangeShapeType="1"/>
          </p:cNvSpPr>
          <p:nvPr/>
        </p:nvSpPr>
        <p:spPr bwMode="auto">
          <a:xfrm flipV="1">
            <a:off x="7492621" y="2023006"/>
            <a:ext cx="17095" cy="4159430"/>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8" name="Line 116">
            <a:extLst>
              <a:ext uri="{FF2B5EF4-FFF2-40B4-BE49-F238E27FC236}">
                <a16:creationId xmlns:a16="http://schemas.microsoft.com/office/drawing/2014/main" id="{3F00173C-D933-438C-85D6-70083DAF4E19}"/>
              </a:ext>
            </a:extLst>
          </p:cNvPr>
          <p:cNvSpPr>
            <a:spLocks noChangeShapeType="1"/>
          </p:cNvSpPr>
          <p:nvPr/>
        </p:nvSpPr>
        <p:spPr bwMode="auto">
          <a:xfrm flipH="1" flipV="1">
            <a:off x="9025005" y="2060571"/>
            <a:ext cx="0" cy="15716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Text Box 72">
            <a:extLst>
              <a:ext uri="{FF2B5EF4-FFF2-40B4-BE49-F238E27FC236}">
                <a16:creationId xmlns:a16="http://schemas.microsoft.com/office/drawing/2014/main" id="{883ADED0-EFD5-4F34-9D9A-877212A5E4F7}"/>
              </a:ext>
            </a:extLst>
          </p:cNvPr>
          <p:cNvSpPr txBox="1">
            <a:spLocks noChangeArrowheads="1"/>
          </p:cNvSpPr>
          <p:nvPr/>
        </p:nvSpPr>
        <p:spPr bwMode="auto">
          <a:xfrm>
            <a:off x="8880056" y="1793915"/>
            <a:ext cx="3177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2</a:t>
            </a:r>
            <a:endParaRPr lang="ja-JP" altLang="en-US" b="1" dirty="0"/>
          </a:p>
        </p:txBody>
      </p:sp>
      <p:cxnSp>
        <p:nvCxnSpPr>
          <p:cNvPr id="190" name="直線矢印コネクタ 189">
            <a:extLst>
              <a:ext uri="{FF2B5EF4-FFF2-40B4-BE49-F238E27FC236}">
                <a16:creationId xmlns:a16="http://schemas.microsoft.com/office/drawing/2014/main" id="{42307219-55AC-4FEC-8E38-4BF96FCB46DC}"/>
              </a:ext>
            </a:extLst>
          </p:cNvPr>
          <p:cNvCxnSpPr>
            <a:cxnSpLocks/>
          </p:cNvCxnSpPr>
          <p:nvPr/>
        </p:nvCxnSpPr>
        <p:spPr>
          <a:xfrm flipH="1">
            <a:off x="9004342" y="2213856"/>
            <a:ext cx="1600949" cy="1312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1" name="Text Box 142">
            <a:extLst>
              <a:ext uri="{FF2B5EF4-FFF2-40B4-BE49-F238E27FC236}">
                <a16:creationId xmlns:a16="http://schemas.microsoft.com/office/drawing/2014/main" id="{ACC7D9EB-15A3-40A1-9890-129E55A9ABAD}"/>
              </a:ext>
            </a:extLst>
          </p:cNvPr>
          <p:cNvSpPr txBox="1">
            <a:spLocks noChangeArrowheads="1"/>
          </p:cNvSpPr>
          <p:nvPr/>
        </p:nvSpPr>
        <p:spPr bwMode="auto">
          <a:xfrm>
            <a:off x="10645557" y="206057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b="1" dirty="0"/>
              <a:t>４</a:t>
            </a:r>
            <a:endParaRPr lang="en-US" altLang="ja-JP" sz="1200" b="1" dirty="0"/>
          </a:p>
        </p:txBody>
      </p:sp>
      <p:cxnSp>
        <p:nvCxnSpPr>
          <p:cNvPr id="12" name="直線矢印コネクタ 11">
            <a:extLst>
              <a:ext uri="{FF2B5EF4-FFF2-40B4-BE49-F238E27FC236}">
                <a16:creationId xmlns:a16="http://schemas.microsoft.com/office/drawing/2014/main" id="{8F657B38-BA0F-4CCE-9C99-3D5B60F18C05}"/>
              </a:ext>
            </a:extLst>
          </p:cNvPr>
          <p:cNvCxnSpPr/>
          <p:nvPr/>
        </p:nvCxnSpPr>
        <p:spPr>
          <a:xfrm flipH="1">
            <a:off x="5009852" y="4874777"/>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2" name="Text Box 162">
            <a:extLst>
              <a:ext uri="{FF2B5EF4-FFF2-40B4-BE49-F238E27FC236}">
                <a16:creationId xmlns:a16="http://schemas.microsoft.com/office/drawing/2014/main" id="{480C3100-DA3B-4191-B212-A7801954CCA0}"/>
              </a:ext>
            </a:extLst>
          </p:cNvPr>
          <p:cNvSpPr txBox="1">
            <a:spLocks noChangeArrowheads="1"/>
          </p:cNvSpPr>
          <p:nvPr/>
        </p:nvSpPr>
        <p:spPr bwMode="auto">
          <a:xfrm>
            <a:off x="5300018" y="4683936"/>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irwe</a:t>
            </a:r>
            <a:endParaRPr lang="en-US" altLang="ja-JP" sz="1200" b="1" dirty="0"/>
          </a:p>
        </p:txBody>
      </p:sp>
      <p:cxnSp>
        <p:nvCxnSpPr>
          <p:cNvPr id="15" name="直線矢印コネクタ 14">
            <a:extLst>
              <a:ext uri="{FF2B5EF4-FFF2-40B4-BE49-F238E27FC236}">
                <a16:creationId xmlns:a16="http://schemas.microsoft.com/office/drawing/2014/main" id="{62C7E00B-63C9-48FE-A2D1-0B2675FCBB2A}"/>
              </a:ext>
            </a:extLst>
          </p:cNvPr>
          <p:cNvCxnSpPr>
            <a:cxnSpLocks/>
          </p:cNvCxnSpPr>
          <p:nvPr/>
        </p:nvCxnSpPr>
        <p:spPr>
          <a:xfrm flipH="1" flipV="1">
            <a:off x="8344679" y="2972878"/>
            <a:ext cx="1291213" cy="306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3" name="Text Box 162">
            <a:extLst>
              <a:ext uri="{FF2B5EF4-FFF2-40B4-BE49-F238E27FC236}">
                <a16:creationId xmlns:a16="http://schemas.microsoft.com/office/drawing/2014/main" id="{4763403F-F395-4F3A-B7BE-BE7CAD6FF534}"/>
              </a:ext>
            </a:extLst>
          </p:cNvPr>
          <p:cNvSpPr txBox="1">
            <a:spLocks noChangeArrowheads="1"/>
          </p:cNvSpPr>
          <p:nvPr/>
        </p:nvSpPr>
        <p:spPr bwMode="auto">
          <a:xfrm>
            <a:off x="9705192" y="287051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regwe</a:t>
            </a:r>
            <a:endParaRPr lang="en-US" altLang="ja-JP" sz="1200" b="1" dirty="0"/>
          </a:p>
        </p:txBody>
      </p:sp>
      <p:cxnSp>
        <p:nvCxnSpPr>
          <p:cNvPr id="194" name="直線矢印コネクタ 193">
            <a:extLst>
              <a:ext uri="{FF2B5EF4-FFF2-40B4-BE49-F238E27FC236}">
                <a16:creationId xmlns:a16="http://schemas.microsoft.com/office/drawing/2014/main" id="{8E0F275E-6325-4162-A033-A8C02C40F4C4}"/>
              </a:ext>
            </a:extLst>
          </p:cNvPr>
          <p:cNvCxnSpPr/>
          <p:nvPr/>
        </p:nvCxnSpPr>
        <p:spPr>
          <a:xfrm flipH="1">
            <a:off x="6407004" y="5320333"/>
            <a:ext cx="387644"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95" name="Text Box 162">
            <a:extLst>
              <a:ext uri="{FF2B5EF4-FFF2-40B4-BE49-F238E27FC236}">
                <a16:creationId xmlns:a16="http://schemas.microsoft.com/office/drawing/2014/main" id="{732D2DD4-D7AC-4FFC-92DF-14F7CFE4200F}"/>
              </a:ext>
            </a:extLst>
          </p:cNvPr>
          <p:cNvSpPr txBox="1">
            <a:spLocks noChangeArrowheads="1"/>
          </p:cNvSpPr>
          <p:nvPr/>
        </p:nvSpPr>
        <p:spPr bwMode="auto">
          <a:xfrm>
            <a:off x="5729086" y="515859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regaluwe</a:t>
            </a:r>
            <a:endParaRPr lang="en-US" altLang="ja-JP" sz="1200" b="1" dirty="0"/>
          </a:p>
        </p:txBody>
      </p:sp>
      <p:cxnSp>
        <p:nvCxnSpPr>
          <p:cNvPr id="196" name="直線矢印コネクタ 195">
            <a:extLst>
              <a:ext uri="{FF2B5EF4-FFF2-40B4-BE49-F238E27FC236}">
                <a16:creationId xmlns:a16="http://schemas.microsoft.com/office/drawing/2014/main" id="{1787CF5A-F8B2-4E35-9422-330F25BBEF16}"/>
              </a:ext>
            </a:extLst>
          </p:cNvPr>
          <p:cNvCxnSpPr/>
          <p:nvPr/>
        </p:nvCxnSpPr>
        <p:spPr>
          <a:xfrm flipH="1">
            <a:off x="3229698" y="2617942"/>
            <a:ext cx="3876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7" name="Text Box 162">
            <a:extLst>
              <a:ext uri="{FF2B5EF4-FFF2-40B4-BE49-F238E27FC236}">
                <a16:creationId xmlns:a16="http://schemas.microsoft.com/office/drawing/2014/main" id="{96C1F490-695E-4511-8BE4-1147D028FFCC}"/>
              </a:ext>
            </a:extLst>
          </p:cNvPr>
          <p:cNvSpPr txBox="1">
            <a:spLocks noChangeArrowheads="1"/>
          </p:cNvSpPr>
          <p:nvPr/>
        </p:nvSpPr>
        <p:spPr bwMode="auto">
          <a:xfrm>
            <a:off x="3519864" y="242710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pcwe</a:t>
            </a:r>
            <a:endParaRPr lang="en-US" altLang="ja-JP" sz="1200" b="1" dirty="0"/>
          </a:p>
        </p:txBody>
      </p:sp>
      <p:sp>
        <p:nvSpPr>
          <p:cNvPr id="183" name="テキスト ボックス 182">
            <a:extLst>
              <a:ext uri="{FF2B5EF4-FFF2-40B4-BE49-F238E27FC236}">
                <a16:creationId xmlns:a16="http://schemas.microsoft.com/office/drawing/2014/main" id="{71084257-44AE-43F8-ADDF-C5BC22724AB7}"/>
              </a:ext>
            </a:extLst>
          </p:cNvPr>
          <p:cNvSpPr txBox="1"/>
          <p:nvPr/>
        </p:nvSpPr>
        <p:spPr>
          <a:xfrm>
            <a:off x="729240" y="-40415"/>
            <a:ext cx="4113627" cy="584775"/>
          </a:xfrm>
          <a:prstGeom prst="rect">
            <a:avLst/>
          </a:prstGeom>
          <a:noFill/>
        </p:spPr>
        <p:txBody>
          <a:bodyPr wrap="none" rtlCol="0">
            <a:spAutoFit/>
          </a:bodyPr>
          <a:lstStyle/>
          <a:p>
            <a:r>
              <a:rPr lang="en-US" altLang="ja-JP" sz="3200" dirty="0"/>
              <a:t>FETCH:</a:t>
            </a:r>
            <a:r>
              <a:rPr lang="ja-JP" altLang="en-US" sz="3200" dirty="0"/>
              <a:t>命令フェッチ</a:t>
            </a:r>
            <a:endParaRPr kumimoji="1" lang="ja-JP" altLang="en-US" sz="3200" dirty="0"/>
          </a:p>
        </p:txBody>
      </p:sp>
    </p:spTree>
    <p:extLst>
      <p:ext uri="{BB962C8B-B14F-4D97-AF65-F5344CB8AC3E}">
        <p14:creationId xmlns:p14="http://schemas.microsoft.com/office/powerpoint/2010/main" val="67521144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1402</TotalTime>
  <Words>9599</Words>
  <Application>Microsoft Office PowerPoint</Application>
  <PresentationFormat>ワイド画面</PresentationFormat>
  <Paragraphs>1932</Paragraphs>
  <Slides>60</Slides>
  <Notes>59</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60</vt:i4>
      </vt:variant>
    </vt:vector>
  </HeadingPairs>
  <TitlesOfParts>
    <vt:vector size="64" baseType="lpstr">
      <vt:lpstr>游ゴシック</vt:lpstr>
      <vt:lpstr>游ゴシック Light</vt:lpstr>
      <vt:lpstr>Arial</vt:lpstr>
      <vt:lpstr>Office テーマ</vt:lpstr>
      <vt:lpstr>RV32Iのマルチサイクル マイクロアーキテクチャ</vt:lpstr>
      <vt:lpstr>本日の予定</vt:lpstr>
      <vt:lpstr>マイクロアーキテクチャ</vt:lpstr>
      <vt:lpstr>シングルサイクル版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状態遷移のVerilog記述</vt:lpstr>
      <vt:lpstr>状態遷移のVerilogでの記述</vt:lpstr>
      <vt:lpstr>case文</vt:lpstr>
      <vt:lpstr>状態の判別</vt:lpstr>
      <vt:lpstr>ではここで動かしてみよう</vt:lpstr>
      <vt:lpstr>マルチサイクル版のVerillog記述</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恰好を付ける方法</vt:lpstr>
      <vt:lpstr>マルチサイクル マイクロアーキテクチャまとめ</vt:lpstr>
      <vt:lpstr>シングルサイクル版vs. マルチサイクル版</vt:lpstr>
      <vt:lpstr>CPUの性能評価式</vt:lpstr>
      <vt:lpstr>PowerPoint プレゼンテーション</vt:lpstr>
      <vt:lpstr>遅延の例</vt:lpstr>
      <vt:lpstr>PowerPoint プレゼンテーション</vt:lpstr>
      <vt:lpstr>マルチサイクル版性能解析</vt:lpstr>
      <vt:lpstr>性能の比較</vt:lpstr>
      <vt:lpstr>コストの計算：シングルサイクル版</vt:lpstr>
      <vt:lpstr>コストの計算：マルチサイクル版</vt:lpstr>
      <vt:lpstr>性能とコストの比較のまとめ</vt:lpstr>
      <vt:lpstr>演習１　lui（Load Upper Immediate)の実装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MIPSのマルチサイクル マイクロアーキテクチャ</dc:title>
  <dc:creator>hunga</dc:creator>
  <cp:lastModifiedBy>天野 英晴</cp:lastModifiedBy>
  <cp:revision>112</cp:revision>
  <dcterms:created xsi:type="dcterms:W3CDTF">2017-11-05T09:03:52Z</dcterms:created>
  <dcterms:modified xsi:type="dcterms:W3CDTF">2021-10-29T06:52:21Z</dcterms:modified>
</cp:coreProperties>
</file>