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4" r:id="rId2"/>
    <p:sldId id="457" r:id="rId3"/>
    <p:sldId id="307" r:id="rId4"/>
    <p:sldId id="257" r:id="rId5"/>
    <p:sldId id="437" r:id="rId6"/>
    <p:sldId id="338" r:id="rId7"/>
    <p:sldId id="339" r:id="rId8"/>
    <p:sldId id="442" r:id="rId9"/>
    <p:sldId id="355" r:id="rId10"/>
    <p:sldId id="354" r:id="rId11"/>
    <p:sldId id="439" r:id="rId12"/>
    <p:sldId id="449" r:id="rId13"/>
    <p:sldId id="450" r:id="rId14"/>
    <p:sldId id="452" r:id="rId15"/>
    <p:sldId id="451" r:id="rId16"/>
    <p:sldId id="453" r:id="rId17"/>
    <p:sldId id="454" r:id="rId18"/>
    <p:sldId id="455" r:id="rId19"/>
    <p:sldId id="441" r:id="rId20"/>
    <p:sldId id="456" r:id="rId21"/>
    <p:sldId id="459" r:id="rId22"/>
    <p:sldId id="458" r:id="rId23"/>
    <p:sldId id="460"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CC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66" autoAdjust="0"/>
    <p:restoredTop sz="94660"/>
  </p:normalViewPr>
  <p:slideViewPr>
    <p:cSldViewPr snapToGrid="0">
      <p:cViewPr varScale="1">
        <p:scale>
          <a:sx n="86" d="100"/>
          <a:sy n="86"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2B058-2541-47BC-B87A-00DE7C79BD70}" type="datetimeFigureOut">
              <a:rPr kumimoji="1" lang="ja-JP" altLang="en-US" smtClean="0"/>
              <a:t>2023/5/11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97E2C-820C-416A-8202-F61308A16314}" type="slidenum">
              <a:rPr kumimoji="1" lang="ja-JP" altLang="en-US" smtClean="0"/>
              <a:t>‹#›</a:t>
            </a:fld>
            <a:endParaRPr kumimoji="1" lang="ja-JP" altLang="en-US"/>
          </a:p>
        </p:txBody>
      </p:sp>
    </p:spTree>
    <p:extLst>
      <p:ext uri="{BB962C8B-B14F-4D97-AF65-F5344CB8AC3E}">
        <p14:creationId xmlns:p14="http://schemas.microsoft.com/office/powerpoint/2010/main" val="1237967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今までは、</a:t>
            </a:r>
            <a:r>
              <a:rPr kumimoji="1" lang="en-US" altLang="ja-JP" dirty="0"/>
              <a:t>CMOS</a:t>
            </a:r>
            <a:r>
              <a:rPr kumimoji="1" lang="ja-JP" altLang="en-US" dirty="0"/>
              <a:t>の構造を断面図として理解していました。断面図はトランジスタの性質を説明する場合などに使われますが、実際の設計では上から見た図が重要です。正しくは、</a:t>
            </a:r>
            <a:r>
              <a:rPr kumimoji="1" lang="en-US" altLang="ja-JP" dirty="0"/>
              <a:t>3</a:t>
            </a:r>
            <a:r>
              <a:rPr kumimoji="1" lang="ja-JP" altLang="en-US" dirty="0"/>
              <a:t>次元的に積み重なった構造のそれぞれが上から見たらどうなっているかが重要です。</a:t>
            </a:r>
            <a:r>
              <a:rPr kumimoji="1" lang="en-US" altLang="ja-JP" dirty="0"/>
              <a:t>IC</a:t>
            </a:r>
            <a:r>
              <a:rPr kumimoji="1" lang="ja-JP" altLang="en-US" dirty="0"/>
              <a:t>を設計する場合、それぞれの層が上から見たときどのような形状をしているかを示す設計図が必要になります。これをレイアウトと呼びます。それぞれの層のことをレイヤと呼びます。各レイヤのレイアウトができれば、この形（マスクパターン）にしたがって、不純物を拡散させたり、ビーム線を打ち込んだり、エッチングをしたりして半導体を作っていきます。レイアウト設計は</a:t>
            </a:r>
            <a:r>
              <a:rPr kumimoji="1" lang="en-US" altLang="ja-JP" dirty="0"/>
              <a:t>IC</a:t>
            </a:r>
            <a:r>
              <a:rPr kumimoji="1" lang="ja-JP" altLang="en-US" dirty="0"/>
              <a:t>設計の最終段階に相当し、</a:t>
            </a:r>
            <a:r>
              <a:rPr kumimoji="1" lang="en-US" altLang="ja-JP" dirty="0"/>
              <a:t>4</a:t>
            </a:r>
            <a:r>
              <a:rPr kumimoji="1" lang="ja-JP" altLang="en-US" dirty="0"/>
              <a:t>年の</a:t>
            </a:r>
            <a:r>
              <a:rPr kumimoji="1" lang="en-US" altLang="ja-JP" dirty="0"/>
              <a:t>VLSI</a:t>
            </a:r>
            <a:r>
              <a:rPr kumimoji="1" lang="ja-JP" altLang="en-US" dirty="0"/>
              <a:t>設計論で詳しく学びますが、今回はこの基礎として重要です。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a:t>
            </a:fld>
            <a:endParaRPr kumimoji="1" lang="ja-JP" altLang="en-US"/>
          </a:p>
        </p:txBody>
      </p:sp>
    </p:spTree>
    <p:extLst>
      <p:ext uri="{BB962C8B-B14F-4D97-AF65-F5344CB8AC3E}">
        <p14:creationId xmlns:p14="http://schemas.microsoft.com/office/powerpoint/2010/main" val="202605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行を並べる際に、交互に上下をひっくり返せば、隣り合った行の</a:t>
            </a:r>
            <a:r>
              <a:rPr kumimoji="1" lang="en-US" altLang="ja-JP" dirty="0"/>
              <a:t>GND</a:t>
            </a:r>
            <a:r>
              <a:rPr kumimoji="1" lang="ja-JP" altLang="en-US" dirty="0"/>
              <a:t>と</a:t>
            </a:r>
            <a:r>
              <a:rPr kumimoji="1" lang="en-US" altLang="ja-JP" dirty="0"/>
              <a:t>VDD</a:t>
            </a:r>
            <a:r>
              <a:rPr kumimoji="1" lang="ja-JP" altLang="en-US" dirty="0"/>
              <a:t>を共有することができます。このような配置法を</a:t>
            </a:r>
            <a:r>
              <a:rPr kumimoji="1" lang="en-US" altLang="ja-JP" dirty="0"/>
              <a:t>Double</a:t>
            </a:r>
            <a:r>
              <a:rPr kumimoji="1" lang="ja-JP" altLang="en-US" dirty="0"/>
              <a:t> </a:t>
            </a:r>
            <a:r>
              <a:rPr kumimoji="1" lang="en-US" altLang="ja-JP" dirty="0"/>
              <a:t>Back</a:t>
            </a:r>
            <a:r>
              <a:rPr kumimoji="1" lang="ja-JP" altLang="en-US" dirty="0"/>
              <a:t>を呼びます。スタンダードセルでチップを作る場合は、まずセルの配置を決めます。これは</a:t>
            </a:r>
            <a:r>
              <a:rPr kumimoji="1" lang="en-US" altLang="ja-JP" dirty="0"/>
              <a:t>CAD</a:t>
            </a:r>
            <a:r>
              <a:rPr kumimoji="1" lang="ja-JP" altLang="en-US" dirty="0"/>
              <a:t>が自動的に決めてくれます。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3</a:t>
            </a:fld>
            <a:endParaRPr kumimoji="1" lang="ja-JP" altLang="en-US"/>
          </a:p>
        </p:txBody>
      </p:sp>
    </p:spTree>
    <p:extLst>
      <p:ext uri="{BB962C8B-B14F-4D97-AF65-F5344CB8AC3E}">
        <p14:creationId xmlns:p14="http://schemas.microsoft.com/office/powerpoint/2010/main" val="262791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96A0F15-66ED-4B4F-AA52-4524A5F41751}" type="slidenum">
              <a:rPr lang="en-US" altLang="ja-JP" smtClean="0"/>
              <a:pPr/>
              <a:t>5</a:t>
            </a:fld>
            <a:endParaRPr lang="en-US" altLang="ja-JP"/>
          </a:p>
        </p:txBody>
      </p:sp>
      <p:sp>
        <p:nvSpPr>
          <p:cNvPr id="16387" name="Rectangle 2"/>
          <p:cNvSpPr>
            <a:spLocks noGrp="1" noRot="1" noChangeAspect="1" noChangeArrowheads="1" noTextEdit="1"/>
          </p:cNvSpPr>
          <p:nvPr>
            <p:ph type="sldImg"/>
          </p:nvPr>
        </p:nvSpPr>
        <p:spPr>
          <a:xfrm>
            <a:off x="382588" y="685800"/>
            <a:ext cx="6096000" cy="3429000"/>
          </a:xfrm>
          <a:ln/>
        </p:spPr>
      </p:sp>
      <p:sp>
        <p:nvSpPr>
          <p:cNvPr id="16388" name="Rectangle 3"/>
          <p:cNvSpPr>
            <a:spLocks noGrp="1" noChangeArrowheads="1"/>
          </p:cNvSpPr>
          <p:nvPr>
            <p:ph type="body" idx="1"/>
          </p:nvPr>
        </p:nvSpPr>
        <p:spPr>
          <a:noFill/>
        </p:spPr>
        <p:txBody>
          <a:bodyPr/>
          <a:lstStyle/>
          <a:p>
            <a:pPr eaLnBrk="1" hangingPunct="1"/>
            <a:r>
              <a:rPr lang="ja-JP" altLang="en-US" dirty="0">
                <a:ea typeface="ＭＳ Ｐゴシック" panose="020B0600070205080204" pitchFamily="50" charset="-128"/>
              </a:rPr>
              <a:t>この図は</a:t>
            </a:r>
            <a:r>
              <a:rPr lang="en-US" altLang="ja-JP" dirty="0">
                <a:ea typeface="ＭＳ Ｐゴシック" panose="020B0600070205080204" pitchFamily="50" charset="-128"/>
              </a:rPr>
              <a:t>Intel</a:t>
            </a:r>
            <a:r>
              <a:rPr lang="ja-JP" altLang="en-US" dirty="0">
                <a:ea typeface="ＭＳ Ｐゴシック" panose="020B0600070205080204" pitchFamily="50" charset="-128"/>
              </a:rPr>
              <a:t>の</a:t>
            </a:r>
            <a:r>
              <a:rPr lang="en-US" altLang="ja-JP" dirty="0">
                <a:ea typeface="ＭＳ Ｐゴシック" panose="020B0600070205080204" pitchFamily="50" charset="-128"/>
              </a:rPr>
              <a:t>Core</a:t>
            </a:r>
            <a:r>
              <a:rPr lang="ja-JP" altLang="en-US" dirty="0">
                <a:ea typeface="ＭＳ Ｐゴシック" panose="020B0600070205080204" pitchFamily="50" charset="-128"/>
              </a:rPr>
              <a:t> </a:t>
            </a:r>
            <a:r>
              <a:rPr lang="en-US" altLang="ja-JP" dirty="0">
                <a:ea typeface="ＭＳ Ｐゴシック" panose="020B0600070205080204" pitchFamily="50" charset="-128"/>
              </a:rPr>
              <a:t>i7(Sandy</a:t>
            </a:r>
            <a:r>
              <a:rPr lang="ja-JP" altLang="en-US" dirty="0">
                <a:ea typeface="ＭＳ Ｐゴシック" panose="020B0600070205080204" pitchFamily="50" charset="-128"/>
              </a:rPr>
              <a:t> </a:t>
            </a:r>
            <a:r>
              <a:rPr lang="en-US" altLang="ja-JP" dirty="0">
                <a:ea typeface="ＭＳ Ｐゴシック" panose="020B0600070205080204" pitchFamily="50" charset="-128"/>
              </a:rPr>
              <a:t>Bridge</a:t>
            </a:r>
            <a:r>
              <a:rPr lang="ja-JP" altLang="en-US" dirty="0">
                <a:ea typeface="ＭＳ Ｐゴシック" panose="020B0600070205080204" pitchFamily="50" charset="-128"/>
              </a:rPr>
              <a:t>）のウェーハ写真です。直径</a:t>
            </a:r>
            <a:r>
              <a:rPr lang="en-US" altLang="ja-JP" dirty="0">
                <a:ea typeface="ＭＳ Ｐゴシック" panose="020B0600070205080204" pitchFamily="50" charset="-128"/>
              </a:rPr>
              <a:t>30</a:t>
            </a:r>
            <a:r>
              <a:rPr lang="ja-JP" altLang="en-US" dirty="0">
                <a:ea typeface="ＭＳ Ｐゴシック" panose="020B0600070205080204" pitchFamily="50" charset="-128"/>
              </a:rPr>
              <a:t>センチの円盤上に長方形のダイが並んでいます。これを切り離して、パッケージに組み込んで半導体チップができます。周辺部の模様が欠けているダイはもちろん使えません。ウェーハは半導体の製造工程上、どうしても</a:t>
            </a:r>
            <a:r>
              <a:rPr lang="en-US" altLang="ja-JP" dirty="0">
                <a:ea typeface="ＭＳ Ｐゴシック" panose="020B0600070205080204" pitchFamily="50" charset="-128"/>
              </a:rPr>
              <a:t>30</a:t>
            </a:r>
            <a:r>
              <a:rPr lang="ja-JP" altLang="en-US" dirty="0">
                <a:ea typeface="ＭＳ Ｐゴシック" panose="020B0600070205080204" pitchFamily="50" charset="-128"/>
              </a:rPr>
              <a:t>センチ程度の円盤になるので、ダイの面積が増えると、搭載できる個数が減ってしまうことがわかります。</a:t>
            </a:r>
            <a:endParaRPr lang="ja-JP" altLang="ja-JP" dirty="0">
              <a:ea typeface="ＭＳ Ｐゴシック" panose="020B0600070205080204" pitchFamily="50" charset="-128"/>
            </a:endParaRPr>
          </a:p>
        </p:txBody>
      </p:sp>
    </p:spTree>
    <p:extLst>
      <p:ext uri="{BB962C8B-B14F-4D97-AF65-F5344CB8AC3E}">
        <p14:creationId xmlns:p14="http://schemas.microsoft.com/office/powerpoint/2010/main" val="100770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スタンダードセル方式の設計法を簡単に紹介します。この図の部分は秋学期の計算機構成同演習の時間に紹介しますので、その時に少し思い出していただけると嬉しいです。現在、ディジタル回路を設計する場合は、通常、ハードウェア記述言語</a:t>
            </a:r>
            <a:r>
              <a:rPr kumimoji="1" lang="en-US" altLang="ja-JP" dirty="0"/>
              <a:t>HDL</a:t>
            </a:r>
            <a:r>
              <a:rPr kumimoji="1" lang="ja-JP" altLang="en-US" dirty="0"/>
              <a:t>と呼ばれる方法を使って記述します。これはちょうどコンピュータのプログラムを書くような感じでレジスタ間のデータの移動とその間に行われる仕事を書いていくのです。最近は</a:t>
            </a:r>
            <a:r>
              <a:rPr kumimoji="1" lang="en-US" altLang="ja-JP" dirty="0"/>
              <a:t>C</a:t>
            </a:r>
            <a:r>
              <a:rPr kumimoji="1" lang="ja-JP" altLang="en-US" dirty="0"/>
              <a:t>言語で記述したハードウェアの動作を、</a:t>
            </a:r>
            <a:r>
              <a:rPr kumimoji="1" lang="en-US" altLang="ja-JP" dirty="0"/>
              <a:t>HDL</a:t>
            </a:r>
            <a:r>
              <a:rPr kumimoji="1" lang="ja-JP" altLang="en-US" dirty="0"/>
              <a:t>に変換するツールも使われており、この技術を高位合成（</a:t>
            </a:r>
            <a:r>
              <a:rPr kumimoji="1" lang="en-US" altLang="ja-JP" dirty="0"/>
              <a:t>High</a:t>
            </a:r>
            <a:r>
              <a:rPr kumimoji="1" lang="ja-JP" altLang="en-US" dirty="0"/>
              <a:t> </a:t>
            </a:r>
            <a:r>
              <a:rPr kumimoji="1" lang="en-US" altLang="ja-JP" dirty="0"/>
              <a:t>Level</a:t>
            </a:r>
            <a:r>
              <a:rPr kumimoji="1" lang="ja-JP" altLang="en-US" dirty="0"/>
              <a:t> </a:t>
            </a:r>
            <a:r>
              <a:rPr kumimoji="1" lang="en-US" altLang="ja-JP" dirty="0"/>
              <a:t>Synthesis</a:t>
            </a:r>
            <a:r>
              <a:rPr kumimoji="1" lang="ja-JP" altLang="en-US" dirty="0"/>
              <a:t>：</a:t>
            </a:r>
            <a:r>
              <a:rPr kumimoji="1" lang="en-US" altLang="ja-JP" dirty="0"/>
              <a:t>HLS)</a:t>
            </a:r>
            <a:r>
              <a:rPr kumimoji="1" lang="ja-JP" altLang="en-US" dirty="0"/>
              <a:t>と呼びます。</a:t>
            </a:r>
            <a:r>
              <a:rPr kumimoji="1" lang="en-US" altLang="ja-JP" dirty="0"/>
              <a:t>HDL</a:t>
            </a:r>
            <a:r>
              <a:rPr kumimoji="1" lang="ja-JP" altLang="en-US" dirty="0"/>
              <a:t>の記述は、論理シミュレーション、すなわち設計とおりに回路が動いているかどうか確認する模擬動作を行って動作を確認します。これでうまく動くことが確認できたら、自動論理合成、圧縮を行います。この作業で、言語での記述は、ゲート同士の接続図に変換されます。これをネットリストと呼びます。変換後のネットリストで再び論理シミュレーションを行って、設計者の意図通りに動くかどうか確認します。この段階を設計のフロントエンドと呼びます。</a:t>
            </a:r>
            <a:r>
              <a:rPr kumimoji="1" lang="en-US" altLang="ja-JP" dirty="0"/>
              <a:t>HLS</a:t>
            </a:r>
            <a:r>
              <a:rPr kumimoji="1" lang="ja-JP" altLang="en-US" dirty="0" err="1"/>
              <a:t>、</a:t>
            </a:r>
            <a:r>
              <a:rPr kumimoji="1" lang="ja-JP" altLang="en-US" dirty="0"/>
              <a:t>論理シミュレーション、論理合成、圧縮はすべて</a:t>
            </a:r>
            <a:r>
              <a:rPr kumimoji="1" lang="en-US" altLang="ja-JP" dirty="0"/>
              <a:t>CAD</a:t>
            </a:r>
            <a:r>
              <a:rPr kumimoji="1" lang="ja-JP" altLang="en-US" dirty="0"/>
              <a:t>（</a:t>
            </a:r>
            <a:r>
              <a:rPr kumimoji="1" lang="en-US" altLang="ja-JP" dirty="0"/>
              <a:t>Computer</a:t>
            </a:r>
            <a:r>
              <a:rPr kumimoji="1" lang="ja-JP" altLang="en-US" dirty="0"/>
              <a:t> </a:t>
            </a:r>
            <a:r>
              <a:rPr kumimoji="1" lang="en-US" altLang="ja-JP" dirty="0"/>
              <a:t>Aided</a:t>
            </a:r>
            <a:r>
              <a:rPr kumimoji="1" lang="ja-JP" altLang="en-US" dirty="0"/>
              <a:t> </a:t>
            </a:r>
            <a:r>
              <a:rPr kumimoji="1" lang="en-US" altLang="ja-JP" dirty="0"/>
              <a:t>Design)</a:t>
            </a:r>
            <a:r>
              <a:rPr kumimoji="1" lang="ja-JP" altLang="en-US" dirty="0"/>
              <a:t>を使います。設計と論理シミュレーションの検証で頭を使えば、論理合成、圧縮等は自動的にやってくれます（実はそんなに甘くはないのですが）。</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6</a:t>
            </a:fld>
            <a:endParaRPr kumimoji="1" lang="ja-JP" altLang="en-US"/>
          </a:p>
        </p:txBody>
      </p:sp>
    </p:spTree>
    <p:extLst>
      <p:ext uri="{BB962C8B-B14F-4D97-AF65-F5344CB8AC3E}">
        <p14:creationId xmlns:p14="http://schemas.microsoft.com/office/powerpoint/2010/main" val="41096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合成後のネットリストから、まず、ざっくりとした配置を決めてやります。これをフロアプランと呼びます。次に電源配線用の段取りをします。それから配置を行い、配置場所に応じてクロックが同じ時刻に届くように分配します。これをクロックツリーと呼びます。さらに配線して最適化を行います。最後に実際の配置配線に基づくシミュレーションと、きちんとルールとおりにレイアウトができているかどうかを確かめるためのエラー検証を行います。これらの作業も全て</a:t>
            </a:r>
            <a:r>
              <a:rPr kumimoji="1" lang="en-US" altLang="ja-JP" dirty="0"/>
              <a:t>CAD</a:t>
            </a:r>
            <a:r>
              <a:rPr kumimoji="1" lang="ja-JP" altLang="en-US" dirty="0"/>
              <a:t>ツールが自動的に行ってくれます。論理合成後のネットリストからレイアウトデータを作る作業をバックエンド設計と呼びます。これは</a:t>
            </a:r>
            <a:r>
              <a:rPr kumimoji="1" lang="en-US" altLang="ja-JP" dirty="0"/>
              <a:t>4</a:t>
            </a:r>
            <a:r>
              <a:rPr kumimoji="1" lang="ja-JP" altLang="en-US" dirty="0"/>
              <a:t>年生の</a:t>
            </a:r>
            <a:r>
              <a:rPr kumimoji="1" lang="en-US" altLang="ja-JP" dirty="0"/>
              <a:t>VLSI</a:t>
            </a:r>
            <a:r>
              <a:rPr kumimoji="1" lang="ja-JP" altLang="en-US" dirty="0"/>
              <a:t>設計論で詳しく紹介します。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7</a:t>
            </a:fld>
            <a:endParaRPr kumimoji="1" lang="ja-JP" altLang="en-US"/>
          </a:p>
        </p:txBody>
      </p:sp>
    </p:spTree>
    <p:extLst>
      <p:ext uri="{BB962C8B-B14F-4D97-AF65-F5344CB8AC3E}">
        <p14:creationId xmlns:p14="http://schemas.microsoft.com/office/powerpoint/2010/main" val="151129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3E63D-377C-453F-BC1D-9B0C2876EE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F5FB5E8-5DCA-41E4-9616-DD348A542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2084D7-58AD-4FF2-8B1B-0656B748965E}"/>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5" name="フッター プレースホルダー 4">
            <a:extLst>
              <a:ext uri="{FF2B5EF4-FFF2-40B4-BE49-F238E27FC236}">
                <a16:creationId xmlns:a16="http://schemas.microsoft.com/office/drawing/2014/main" id="{C47DCDD8-69E7-42ED-9EE4-A31611EDEB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107B30-371E-4D34-8BD1-04E8459AD12A}"/>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313996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A6315-D21C-421D-9656-E2F4F10560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618A27-AC82-470E-94FD-D9B339812CD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4ECD1E-4D68-4C64-B63F-30A72F80D1AC}"/>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5" name="フッター プレースホルダー 4">
            <a:extLst>
              <a:ext uri="{FF2B5EF4-FFF2-40B4-BE49-F238E27FC236}">
                <a16:creationId xmlns:a16="http://schemas.microsoft.com/office/drawing/2014/main" id="{F20C178A-4690-4676-944F-6CFF3D52EA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A225B3-5E19-4D47-BD53-DA9A993BB5A3}"/>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322996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45D18A-EF56-4A24-9262-7DF9B7F223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5003AC7-BB2C-422F-951B-B0DA89C24C3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C1883B-A259-4DB8-80EF-F48950D6755A}"/>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5" name="フッター プレースホルダー 4">
            <a:extLst>
              <a:ext uri="{FF2B5EF4-FFF2-40B4-BE49-F238E27FC236}">
                <a16:creationId xmlns:a16="http://schemas.microsoft.com/office/drawing/2014/main" id="{1E6A5BB2-DDDB-4E41-90A5-8EDE3169E5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C9C1D6-DDA9-4246-A21E-130B650022E9}"/>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211000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0C405-7074-4517-814B-2F6A0F0C3F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346CD4-B3C9-48AB-8A8C-EC2F599E7DE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AA41D2-D62C-4881-9DAE-74A0198001BC}"/>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5" name="フッター プレースホルダー 4">
            <a:extLst>
              <a:ext uri="{FF2B5EF4-FFF2-40B4-BE49-F238E27FC236}">
                <a16:creationId xmlns:a16="http://schemas.microsoft.com/office/drawing/2014/main" id="{44B29A6B-37B8-403F-8F10-9434C233AF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8F551E-D4F6-4A37-94F5-B0F8C9B413B6}"/>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318583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7AA55-AD0A-485A-9576-C51D91260E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02E05B-2C5B-4892-B1D9-4177E9D4F9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EE1C231-82A2-48C6-8730-D1FA6B1A6EA1}"/>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5" name="フッター プレースホルダー 4">
            <a:extLst>
              <a:ext uri="{FF2B5EF4-FFF2-40B4-BE49-F238E27FC236}">
                <a16:creationId xmlns:a16="http://schemas.microsoft.com/office/drawing/2014/main" id="{41831B58-3F8E-47C1-827E-04C8EBEAFE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957F9C-E5E5-434C-9042-540DD9D1DCBE}"/>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174241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15606-6481-4D8E-8CDC-AC4EFD5343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DBF0AC-55B2-49F1-B3CC-747F760A230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EEAB0E1-EED2-4D59-828E-D6F136AFC89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A8BBFD-CDEB-465D-AC4A-24005F1848DD}"/>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6" name="フッター プレースホルダー 5">
            <a:extLst>
              <a:ext uri="{FF2B5EF4-FFF2-40B4-BE49-F238E27FC236}">
                <a16:creationId xmlns:a16="http://schemas.microsoft.com/office/drawing/2014/main" id="{C2E2421B-70EB-4590-BB78-3380815162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A7D8B0-448C-4887-8AE3-F23BA5E6BB97}"/>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259070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0E4E89-940C-478E-9B4A-530F69E74A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C45A6E-A906-4969-A668-B5F554770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D58292-E3F1-4376-8DD6-7F6DEA6631B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5F37D7-7181-4360-99E4-581563AD4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2215C2-E951-421A-A90E-0E48802216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20C029-DB2F-4197-8AAD-2B1AB4AA14A7}"/>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8" name="フッター プレースホルダー 7">
            <a:extLst>
              <a:ext uri="{FF2B5EF4-FFF2-40B4-BE49-F238E27FC236}">
                <a16:creationId xmlns:a16="http://schemas.microsoft.com/office/drawing/2014/main" id="{7953AEF3-BD83-4397-ACD2-D839D7F6F61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29E563-84F0-48A2-9D76-FEF54A8B2362}"/>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289682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7AAB3-E43C-49C9-85CE-2FF23C1B59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E75FCC-F277-430C-B366-995486F22603}"/>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4" name="フッター プレースホルダー 3">
            <a:extLst>
              <a:ext uri="{FF2B5EF4-FFF2-40B4-BE49-F238E27FC236}">
                <a16:creationId xmlns:a16="http://schemas.microsoft.com/office/drawing/2014/main" id="{03C663C8-126F-4C44-8EF5-261EEE7DC05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9890489-4978-4F5F-8DB7-2B7BBB53CAA1}"/>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327083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68BF91-7B23-49F3-A6E7-89D203E0FDBB}"/>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3" name="フッター プレースホルダー 2">
            <a:extLst>
              <a:ext uri="{FF2B5EF4-FFF2-40B4-BE49-F238E27FC236}">
                <a16:creationId xmlns:a16="http://schemas.microsoft.com/office/drawing/2014/main" id="{C1A10690-5B6A-43B5-B134-42EFFA1872F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59D23D-635D-463C-A3B1-4DE4E9CB3602}"/>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295388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D2851-148E-46B3-8F22-8399AFCC46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95421A-85C2-4C12-8209-3F7C3A8BE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2AE8189-1301-42E8-AC0C-611B8C360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3E1C99-3339-4CEF-9D93-025AC3595FBB}"/>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6" name="フッター プレースホルダー 5">
            <a:extLst>
              <a:ext uri="{FF2B5EF4-FFF2-40B4-BE49-F238E27FC236}">
                <a16:creationId xmlns:a16="http://schemas.microsoft.com/office/drawing/2014/main" id="{24E6BF52-4E1A-4CC0-BFE9-1A3535638F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FFD6FE-A14D-452F-AD69-C0B9BCA5EDC1}"/>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48148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D85980-1DAA-4A16-BC48-AB33949CE4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F25DE4-2A86-4862-9845-9558CFEE1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F8471B-FEB0-4BC0-82F9-9193786AE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67EE4C-5A86-46A4-B7B3-64A3D5AEFEE3}"/>
              </a:ext>
            </a:extLst>
          </p:cNvPr>
          <p:cNvSpPr>
            <a:spLocks noGrp="1"/>
          </p:cNvSpPr>
          <p:nvPr>
            <p:ph type="dt" sz="half" idx="10"/>
          </p:nvPr>
        </p:nvSpPr>
        <p:spPr/>
        <p:txBody>
          <a:bodyPr/>
          <a:lstStyle/>
          <a:p>
            <a:fld id="{C032D936-B148-4FAF-A6FD-DA7E9BE5129C}" type="datetimeFigureOut">
              <a:rPr kumimoji="1" lang="ja-JP" altLang="en-US" smtClean="0"/>
              <a:t>2023/5/11</a:t>
            </a:fld>
            <a:endParaRPr kumimoji="1" lang="ja-JP" altLang="en-US"/>
          </a:p>
        </p:txBody>
      </p:sp>
      <p:sp>
        <p:nvSpPr>
          <p:cNvPr id="6" name="フッター プレースホルダー 5">
            <a:extLst>
              <a:ext uri="{FF2B5EF4-FFF2-40B4-BE49-F238E27FC236}">
                <a16:creationId xmlns:a16="http://schemas.microsoft.com/office/drawing/2014/main" id="{1ECAB950-B16F-46AD-8C32-2875293591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3AEEAE-3B6F-4EF4-A3D4-1297CFA408DB}"/>
              </a:ext>
            </a:extLst>
          </p:cNvPr>
          <p:cNvSpPr>
            <a:spLocks noGrp="1"/>
          </p:cNvSpPr>
          <p:nvPr>
            <p:ph type="sldNum" sz="quarter" idx="12"/>
          </p:nvPr>
        </p:nvSpPr>
        <p:spPr/>
        <p:txBody>
          <a:body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173554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0D4A25-1643-4E23-9AD5-F3745A59D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1D75FC-45E0-41F7-905A-6202BF609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1E6A8E-1AA8-4031-80FE-B88C306EB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2D936-B148-4FAF-A6FD-DA7E9BE5129C}" type="datetimeFigureOut">
              <a:rPr kumimoji="1" lang="ja-JP" altLang="en-US" smtClean="0"/>
              <a:t>2023/5/11</a:t>
            </a:fld>
            <a:endParaRPr kumimoji="1" lang="ja-JP" altLang="en-US"/>
          </a:p>
        </p:txBody>
      </p:sp>
      <p:sp>
        <p:nvSpPr>
          <p:cNvPr id="5" name="フッター プレースホルダー 4">
            <a:extLst>
              <a:ext uri="{FF2B5EF4-FFF2-40B4-BE49-F238E27FC236}">
                <a16:creationId xmlns:a16="http://schemas.microsoft.com/office/drawing/2014/main" id="{FEC892A1-9BAC-47B8-A7F1-3E4E95A5B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239916-73DD-4AC5-8684-CDA670B83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23408-DD41-476D-88B3-3B676C630041}" type="slidenum">
              <a:rPr kumimoji="1" lang="ja-JP" altLang="en-US" smtClean="0"/>
              <a:t>‹#›</a:t>
            </a:fld>
            <a:endParaRPr kumimoji="1" lang="ja-JP" altLang="en-US"/>
          </a:p>
        </p:txBody>
      </p:sp>
    </p:spTree>
    <p:extLst>
      <p:ext uri="{BB962C8B-B14F-4D97-AF65-F5344CB8AC3E}">
        <p14:creationId xmlns:p14="http://schemas.microsoft.com/office/powerpoint/2010/main" val="3591738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istory.computer.org/pioneers/moore.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1981201" y="274638"/>
            <a:ext cx="8435975" cy="1655762"/>
          </a:xfrm>
          <a:solidFill>
            <a:srgbClr val="FFFF66"/>
          </a:solidFill>
        </p:spPr>
        <p:txBody>
          <a:bodyPr/>
          <a:lstStyle/>
          <a:p>
            <a:pPr algn="ctr" eaLnBrk="1" hangingPunct="1"/>
            <a:r>
              <a:rPr lang="ja-JP" altLang="en-US" b="1" dirty="0"/>
              <a:t>半導体</a:t>
            </a:r>
            <a:br>
              <a:rPr lang="en-US" altLang="ja-JP" dirty="0"/>
            </a:br>
            <a:r>
              <a:rPr lang="ja-JP" altLang="en-US" sz="2800" dirty="0"/>
              <a:t>産業界のコメ</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6147" name="テキスト ボックス 1"/>
          <p:cNvSpPr txBox="1">
            <a:spLocks noChangeArrowheads="1"/>
          </p:cNvSpPr>
          <p:nvPr/>
        </p:nvSpPr>
        <p:spPr bwMode="auto">
          <a:xfrm>
            <a:off x="2165794" y="2420888"/>
            <a:ext cx="841448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t>日本の半導体はかつては世界の生産の</a:t>
            </a:r>
            <a:r>
              <a:rPr lang="en-US" altLang="ja-JP" sz="2400" dirty="0"/>
              <a:t>50</a:t>
            </a:r>
            <a:r>
              <a:rPr lang="ja-JP" altLang="en-US" sz="2400" dirty="0"/>
              <a:t>％を占め一世を</a:t>
            </a:r>
            <a:endParaRPr lang="en-US" altLang="ja-JP" sz="2400" dirty="0"/>
          </a:p>
          <a:p>
            <a:pPr eaLnBrk="1" hangingPunct="1">
              <a:spcBef>
                <a:spcPct val="0"/>
              </a:spcBef>
              <a:buFontTx/>
              <a:buNone/>
            </a:pPr>
            <a:r>
              <a:rPr lang="ja-JP" altLang="en-US" sz="2400" dirty="0"/>
              <a:t>風靡した。</a:t>
            </a:r>
            <a:endParaRPr lang="en-US" altLang="ja-JP" sz="2400" dirty="0"/>
          </a:p>
          <a:p>
            <a:pPr eaLnBrk="1" hangingPunct="1">
              <a:spcBef>
                <a:spcPct val="0"/>
              </a:spcBef>
              <a:buFontTx/>
              <a:buNone/>
            </a:pPr>
            <a:r>
              <a:rPr lang="ja-JP" altLang="en-US" sz="2400" dirty="0"/>
              <a:t>しかし、今は</a:t>
            </a:r>
            <a:r>
              <a:rPr lang="en-US" altLang="ja-JP" sz="2400" dirty="0"/>
              <a:t>10</a:t>
            </a:r>
            <a:r>
              <a:rPr lang="ja-JP" altLang="en-US" sz="2400" dirty="0"/>
              <a:t>％を切り、特にロジック半導体はほとんど</a:t>
            </a:r>
            <a:endParaRPr lang="en-US" altLang="ja-JP" sz="2400" dirty="0"/>
          </a:p>
          <a:p>
            <a:pPr eaLnBrk="1" hangingPunct="1">
              <a:spcBef>
                <a:spcPct val="0"/>
              </a:spcBef>
              <a:buFontTx/>
              <a:buNone/>
            </a:pPr>
            <a:r>
              <a:rPr lang="ja-JP" altLang="en-US" sz="2400" dirty="0"/>
              <a:t>なくなった。</a:t>
            </a:r>
            <a:endParaRPr lang="en-US" altLang="ja-JP" sz="2400" dirty="0"/>
          </a:p>
          <a:p>
            <a:pPr eaLnBrk="1" hangingPunct="1">
              <a:spcBef>
                <a:spcPct val="0"/>
              </a:spcBef>
              <a:buFontTx/>
              <a:buNone/>
            </a:pPr>
            <a:r>
              <a:rPr lang="ja-JP" altLang="en-US" sz="2400" dirty="0"/>
              <a:t>最近、政府は</a:t>
            </a:r>
            <a:r>
              <a:rPr lang="en-US" altLang="ja-JP" sz="2400" dirty="0"/>
              <a:t>TSMC</a:t>
            </a:r>
            <a:r>
              <a:rPr lang="ja-JP" altLang="en-US" sz="2400" dirty="0"/>
              <a:t>の工場を熊本に誘致し、日本の半導体の</a:t>
            </a:r>
            <a:endParaRPr lang="en-US" altLang="ja-JP" sz="2400" dirty="0"/>
          </a:p>
          <a:p>
            <a:pPr eaLnBrk="1" hangingPunct="1">
              <a:spcBef>
                <a:spcPct val="0"/>
              </a:spcBef>
              <a:buFontTx/>
              <a:buNone/>
            </a:pPr>
            <a:r>
              <a:rPr lang="ja-JP" altLang="en-US" sz="2400" dirty="0"/>
              <a:t>復活をもくろんでいる。</a:t>
            </a: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ja-JP" altLang="en-US" sz="2400" dirty="0"/>
              <a:t>今回は、いつもの授業とちょっと違うぞ。</a:t>
            </a:r>
            <a:endParaRPr lang="en-US" altLang="ja-JP" sz="2400" dirty="0"/>
          </a:p>
          <a:p>
            <a:pPr eaLnBrk="1" hangingPunct="1">
              <a:spcBef>
                <a:spcPct val="0"/>
              </a:spcBef>
              <a:buFontTx/>
              <a:buNone/>
            </a:pPr>
            <a:r>
              <a:rPr lang="ja-JP" altLang="en-US" sz="2400" dirty="0"/>
              <a:t>技術的な知識を社会的な知識に結びつける練習をしてください。</a:t>
            </a:r>
            <a:endParaRPr lang="en-US" altLang="ja-JP" sz="2400" dirty="0"/>
          </a:p>
        </p:txBody>
      </p:sp>
    </p:spTree>
    <p:extLst>
      <p:ext uri="{BB962C8B-B14F-4D97-AF65-F5344CB8AC3E}">
        <p14:creationId xmlns:p14="http://schemas.microsoft.com/office/powerpoint/2010/main" val="19118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437047" y="2290605"/>
            <a:ext cx="1420826" cy="1754326"/>
          </a:xfrm>
          <a:prstGeom prst="rect">
            <a:avLst/>
          </a:prstGeom>
          <a:noFill/>
        </p:spPr>
        <p:txBody>
          <a:bodyPr wrap="square" rtlCol="0">
            <a:spAutoFit/>
          </a:bodyPr>
          <a:lstStyle/>
          <a:p>
            <a:r>
              <a:rPr lang="en-US" altLang="ja-JP" dirty="0">
                <a:solidFill>
                  <a:prstClr val="black"/>
                </a:solidFill>
              </a:rPr>
              <a:t>3-5nm and beyond 2025-</a:t>
            </a:r>
          </a:p>
          <a:p>
            <a:r>
              <a:rPr lang="en-US" altLang="ja-JP" dirty="0">
                <a:solidFill>
                  <a:prstClr val="black"/>
                </a:solidFill>
              </a:rPr>
              <a:t>Constant Transistor Power</a:t>
            </a:r>
            <a:endParaRPr lang="ja-JP" altLang="en-US" dirty="0">
              <a:solidFill>
                <a:prstClr val="black"/>
              </a:solidFill>
            </a:endParaRPr>
          </a:p>
        </p:txBody>
      </p:sp>
      <p:pic>
        <p:nvPicPr>
          <p:cNvPr id="17"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29726"/>
            <a:ext cx="8784976" cy="6554873"/>
          </a:xfrm>
          <a:prstGeom prst="rect">
            <a:avLst/>
          </a:prstGeom>
          <a:noFill/>
          <a:ln>
            <a:noFill/>
          </a:ln>
        </p:spPr>
      </p:pic>
      <p:sp>
        <p:nvSpPr>
          <p:cNvPr id="2" name="矢印: 下 1">
            <a:extLst>
              <a:ext uri="{FF2B5EF4-FFF2-40B4-BE49-F238E27FC236}">
                <a16:creationId xmlns:a16="http://schemas.microsoft.com/office/drawing/2014/main" id="{80BEA6DE-B013-5B4D-55B7-AF91D8F59764}"/>
              </a:ext>
            </a:extLst>
          </p:cNvPr>
          <p:cNvSpPr/>
          <p:nvPr/>
        </p:nvSpPr>
        <p:spPr>
          <a:xfrm>
            <a:off x="7725508" y="1137138"/>
            <a:ext cx="293077" cy="246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4CA00E6-3DAE-1FA5-F545-55A180CC6877}"/>
              </a:ext>
            </a:extLst>
          </p:cNvPr>
          <p:cNvSpPr txBox="1"/>
          <p:nvPr/>
        </p:nvSpPr>
        <p:spPr>
          <a:xfrm>
            <a:off x="7673280" y="767806"/>
            <a:ext cx="4612160" cy="369332"/>
          </a:xfrm>
          <a:prstGeom prst="rect">
            <a:avLst/>
          </a:prstGeom>
          <a:noFill/>
        </p:spPr>
        <p:txBody>
          <a:bodyPr wrap="none" rtlCol="0">
            <a:spAutoFit/>
          </a:bodyPr>
          <a:lstStyle/>
          <a:p>
            <a:r>
              <a:rPr kumimoji="1" lang="en-US" altLang="ja-JP" dirty="0"/>
              <a:t>2006</a:t>
            </a:r>
            <a:r>
              <a:rPr kumimoji="1" lang="ja-JP" altLang="en-US" dirty="0"/>
              <a:t>年頃</a:t>
            </a:r>
            <a:r>
              <a:rPr kumimoji="1" lang="en-US" altLang="ja-JP" dirty="0"/>
              <a:t>Dennard</a:t>
            </a:r>
            <a:r>
              <a:rPr kumimoji="1" lang="ja-JP" altLang="en-US" dirty="0"/>
              <a:t>則は崩壊したと言われる</a:t>
            </a:r>
          </a:p>
        </p:txBody>
      </p:sp>
    </p:spTree>
    <p:extLst>
      <p:ext uri="{BB962C8B-B14F-4D97-AF65-F5344CB8AC3E}">
        <p14:creationId xmlns:p14="http://schemas.microsoft.com/office/powerpoint/2010/main" val="184898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67777-CB00-4041-BDFE-F4B65AD5A85D}"/>
              </a:ext>
            </a:extLst>
          </p:cNvPr>
          <p:cNvSpPr>
            <a:spLocks noGrp="1"/>
          </p:cNvSpPr>
          <p:nvPr>
            <p:ph type="title"/>
          </p:nvPr>
        </p:nvSpPr>
        <p:spPr/>
        <p:txBody>
          <a:bodyPr/>
          <a:lstStyle/>
          <a:p>
            <a:r>
              <a:rPr kumimoji="1" lang="ja-JP" altLang="en-US" dirty="0"/>
              <a:t>最近の半導体の状況</a:t>
            </a:r>
          </a:p>
        </p:txBody>
      </p:sp>
      <p:cxnSp>
        <p:nvCxnSpPr>
          <p:cNvPr id="4" name="直線矢印コネクタ 3">
            <a:extLst>
              <a:ext uri="{FF2B5EF4-FFF2-40B4-BE49-F238E27FC236}">
                <a16:creationId xmlns:a16="http://schemas.microsoft.com/office/drawing/2014/main" id="{E3169954-D2A2-447C-B439-DF5491B9423E}"/>
              </a:ext>
            </a:extLst>
          </p:cNvPr>
          <p:cNvCxnSpPr>
            <a:cxnSpLocks/>
          </p:cNvCxnSpPr>
          <p:nvPr/>
        </p:nvCxnSpPr>
        <p:spPr>
          <a:xfrm>
            <a:off x="2063552" y="2204864"/>
            <a:ext cx="83628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DEEC685-5056-49EC-A69C-1A725BF9C050}"/>
              </a:ext>
            </a:extLst>
          </p:cNvPr>
          <p:cNvSpPr txBox="1"/>
          <p:nvPr/>
        </p:nvSpPr>
        <p:spPr>
          <a:xfrm>
            <a:off x="2916324" y="1851357"/>
            <a:ext cx="774571" cy="369332"/>
          </a:xfrm>
          <a:prstGeom prst="rect">
            <a:avLst/>
          </a:prstGeom>
          <a:noFill/>
        </p:spPr>
        <p:txBody>
          <a:bodyPr wrap="none" rtlCol="0">
            <a:spAutoFit/>
          </a:bodyPr>
          <a:lstStyle/>
          <a:p>
            <a:r>
              <a:rPr lang="en-US" altLang="ja-JP" dirty="0"/>
              <a:t>16nm</a:t>
            </a:r>
            <a:endParaRPr lang="ja-JP" altLang="en-US" dirty="0"/>
          </a:p>
        </p:txBody>
      </p:sp>
      <p:sp>
        <p:nvSpPr>
          <p:cNvPr id="8" name="テキスト ボックス 7">
            <a:extLst>
              <a:ext uri="{FF2B5EF4-FFF2-40B4-BE49-F238E27FC236}">
                <a16:creationId xmlns:a16="http://schemas.microsoft.com/office/drawing/2014/main" id="{641DD375-8E46-4EC8-88B6-B6A0408B8E4F}"/>
              </a:ext>
            </a:extLst>
          </p:cNvPr>
          <p:cNvSpPr txBox="1"/>
          <p:nvPr/>
        </p:nvSpPr>
        <p:spPr>
          <a:xfrm>
            <a:off x="3949274" y="1810943"/>
            <a:ext cx="774571" cy="369332"/>
          </a:xfrm>
          <a:prstGeom prst="rect">
            <a:avLst/>
          </a:prstGeom>
          <a:noFill/>
        </p:spPr>
        <p:txBody>
          <a:bodyPr wrap="none" rtlCol="0">
            <a:spAutoFit/>
          </a:bodyPr>
          <a:lstStyle/>
          <a:p>
            <a:r>
              <a:rPr lang="en-US" altLang="ja-JP" dirty="0"/>
              <a:t>14nm</a:t>
            </a:r>
            <a:endParaRPr lang="ja-JP" altLang="en-US" dirty="0"/>
          </a:p>
        </p:txBody>
      </p:sp>
      <p:sp>
        <p:nvSpPr>
          <p:cNvPr id="9" name="テキスト ボックス 8">
            <a:extLst>
              <a:ext uri="{FF2B5EF4-FFF2-40B4-BE49-F238E27FC236}">
                <a16:creationId xmlns:a16="http://schemas.microsoft.com/office/drawing/2014/main" id="{2279E8A2-99E5-46D8-95F3-A38C51A21AA8}"/>
              </a:ext>
            </a:extLst>
          </p:cNvPr>
          <p:cNvSpPr txBox="1"/>
          <p:nvPr/>
        </p:nvSpPr>
        <p:spPr>
          <a:xfrm>
            <a:off x="5633611" y="1835532"/>
            <a:ext cx="646331" cy="369332"/>
          </a:xfrm>
          <a:prstGeom prst="rect">
            <a:avLst/>
          </a:prstGeom>
          <a:noFill/>
        </p:spPr>
        <p:txBody>
          <a:bodyPr wrap="none" rtlCol="0">
            <a:spAutoFit/>
          </a:bodyPr>
          <a:lstStyle/>
          <a:p>
            <a:r>
              <a:rPr lang="en-US" altLang="ja-JP" dirty="0"/>
              <a:t>7nm</a:t>
            </a:r>
            <a:endParaRPr lang="ja-JP" altLang="en-US" dirty="0"/>
          </a:p>
        </p:txBody>
      </p:sp>
      <p:sp>
        <p:nvSpPr>
          <p:cNvPr id="10" name="テキスト ボックス 9">
            <a:extLst>
              <a:ext uri="{FF2B5EF4-FFF2-40B4-BE49-F238E27FC236}">
                <a16:creationId xmlns:a16="http://schemas.microsoft.com/office/drawing/2014/main" id="{28DB7EC8-4333-4777-A4BA-78280F0001E9}"/>
              </a:ext>
            </a:extLst>
          </p:cNvPr>
          <p:cNvSpPr txBox="1"/>
          <p:nvPr/>
        </p:nvSpPr>
        <p:spPr>
          <a:xfrm>
            <a:off x="6950588" y="1835532"/>
            <a:ext cx="646331" cy="369332"/>
          </a:xfrm>
          <a:prstGeom prst="rect">
            <a:avLst/>
          </a:prstGeom>
          <a:noFill/>
        </p:spPr>
        <p:txBody>
          <a:bodyPr wrap="none" rtlCol="0">
            <a:spAutoFit/>
          </a:bodyPr>
          <a:lstStyle/>
          <a:p>
            <a:r>
              <a:rPr lang="en-US" altLang="ja-JP" dirty="0"/>
              <a:t>5nm</a:t>
            </a:r>
            <a:endParaRPr lang="ja-JP" altLang="en-US" dirty="0"/>
          </a:p>
        </p:txBody>
      </p:sp>
      <p:sp>
        <p:nvSpPr>
          <p:cNvPr id="11" name="テキスト ボックス 10">
            <a:extLst>
              <a:ext uri="{FF2B5EF4-FFF2-40B4-BE49-F238E27FC236}">
                <a16:creationId xmlns:a16="http://schemas.microsoft.com/office/drawing/2014/main" id="{8831D729-231A-4EBB-8E7B-9B65AC127E6D}"/>
              </a:ext>
            </a:extLst>
          </p:cNvPr>
          <p:cNvSpPr txBox="1"/>
          <p:nvPr/>
        </p:nvSpPr>
        <p:spPr>
          <a:xfrm>
            <a:off x="8267565" y="1835532"/>
            <a:ext cx="646331" cy="369332"/>
          </a:xfrm>
          <a:prstGeom prst="rect">
            <a:avLst/>
          </a:prstGeom>
          <a:noFill/>
        </p:spPr>
        <p:txBody>
          <a:bodyPr wrap="none" rtlCol="0">
            <a:spAutoFit/>
          </a:bodyPr>
          <a:lstStyle/>
          <a:p>
            <a:r>
              <a:rPr lang="en-US" altLang="ja-JP" dirty="0"/>
              <a:t>3nm</a:t>
            </a:r>
            <a:endParaRPr lang="ja-JP" altLang="en-US" dirty="0"/>
          </a:p>
        </p:txBody>
      </p:sp>
      <p:cxnSp>
        <p:nvCxnSpPr>
          <p:cNvPr id="13" name="直線コネクタ 12">
            <a:extLst>
              <a:ext uri="{FF2B5EF4-FFF2-40B4-BE49-F238E27FC236}">
                <a16:creationId xmlns:a16="http://schemas.microsoft.com/office/drawing/2014/main" id="{5F805516-B68A-4B0E-BB79-EAE3041B9893}"/>
              </a:ext>
            </a:extLst>
          </p:cNvPr>
          <p:cNvCxnSpPr>
            <a:cxnSpLocks/>
          </p:cNvCxnSpPr>
          <p:nvPr/>
        </p:nvCxnSpPr>
        <p:spPr>
          <a:xfrm>
            <a:off x="7584094" y="155679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DAD7260-0915-4C57-AEDC-D7EA1DE94B44}"/>
              </a:ext>
            </a:extLst>
          </p:cNvPr>
          <p:cNvCxnSpPr/>
          <p:nvPr/>
        </p:nvCxnSpPr>
        <p:spPr>
          <a:xfrm>
            <a:off x="8131746" y="1592796"/>
            <a:ext cx="0" cy="3672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118B34DC-0B37-4F41-A194-ADC888746997}"/>
              </a:ext>
            </a:extLst>
          </p:cNvPr>
          <p:cNvSpPr txBox="1"/>
          <p:nvPr/>
        </p:nvSpPr>
        <p:spPr>
          <a:xfrm>
            <a:off x="6777447" y="5421220"/>
            <a:ext cx="2262158" cy="646331"/>
          </a:xfrm>
          <a:prstGeom prst="rect">
            <a:avLst/>
          </a:prstGeom>
          <a:noFill/>
        </p:spPr>
        <p:txBody>
          <a:bodyPr wrap="none" rtlCol="0">
            <a:spAutoFit/>
          </a:bodyPr>
          <a:lstStyle/>
          <a:p>
            <a:r>
              <a:rPr lang="ja-JP" altLang="en-US" dirty="0"/>
              <a:t>かつてこの辺が限界</a:t>
            </a:r>
            <a:endParaRPr lang="en-US" altLang="ja-JP" dirty="0"/>
          </a:p>
          <a:p>
            <a:r>
              <a:rPr lang="ja-JP" altLang="en-US" dirty="0"/>
              <a:t>と言われていた</a:t>
            </a:r>
          </a:p>
        </p:txBody>
      </p:sp>
      <p:sp>
        <p:nvSpPr>
          <p:cNvPr id="18" name="テキスト ボックス 17">
            <a:extLst>
              <a:ext uri="{FF2B5EF4-FFF2-40B4-BE49-F238E27FC236}">
                <a16:creationId xmlns:a16="http://schemas.microsoft.com/office/drawing/2014/main" id="{DF9AC045-0665-43E8-85FA-2BEE8AA3B385}"/>
              </a:ext>
            </a:extLst>
          </p:cNvPr>
          <p:cNvSpPr txBox="1"/>
          <p:nvPr/>
        </p:nvSpPr>
        <p:spPr>
          <a:xfrm>
            <a:off x="5182990" y="3105835"/>
            <a:ext cx="1608133" cy="646331"/>
          </a:xfrm>
          <a:prstGeom prst="rect">
            <a:avLst/>
          </a:prstGeom>
          <a:noFill/>
        </p:spPr>
        <p:txBody>
          <a:bodyPr wrap="none" rtlCol="0">
            <a:spAutoFit/>
          </a:bodyPr>
          <a:lstStyle/>
          <a:p>
            <a:r>
              <a:rPr lang="en-US" altLang="ja-JP" dirty="0"/>
              <a:t>AMD </a:t>
            </a:r>
          </a:p>
          <a:p>
            <a:r>
              <a:rPr lang="en-US" altLang="ja-JP" dirty="0"/>
              <a:t>Ryzen 7 5000</a:t>
            </a:r>
            <a:endParaRPr lang="ja-JP" altLang="en-US" dirty="0"/>
          </a:p>
        </p:txBody>
      </p:sp>
      <p:sp>
        <p:nvSpPr>
          <p:cNvPr id="19" name="テキスト ボックス 18">
            <a:extLst>
              <a:ext uri="{FF2B5EF4-FFF2-40B4-BE49-F238E27FC236}">
                <a16:creationId xmlns:a16="http://schemas.microsoft.com/office/drawing/2014/main" id="{281B4752-85D9-4DF1-A306-74CD45459E5F}"/>
              </a:ext>
            </a:extLst>
          </p:cNvPr>
          <p:cNvSpPr txBox="1"/>
          <p:nvPr/>
        </p:nvSpPr>
        <p:spPr>
          <a:xfrm>
            <a:off x="5163210" y="2622758"/>
            <a:ext cx="1505540" cy="369332"/>
          </a:xfrm>
          <a:prstGeom prst="rect">
            <a:avLst/>
          </a:prstGeom>
          <a:noFill/>
        </p:spPr>
        <p:txBody>
          <a:bodyPr wrap="none" rtlCol="0">
            <a:spAutoFit/>
          </a:bodyPr>
          <a:lstStyle/>
          <a:p>
            <a:r>
              <a:rPr lang="en-US" altLang="ja-JP" dirty="0" err="1"/>
              <a:t>Fugaku</a:t>
            </a:r>
            <a:r>
              <a:rPr lang="en-US" altLang="ja-JP" dirty="0"/>
              <a:t> CPU</a:t>
            </a:r>
            <a:endParaRPr lang="ja-JP" altLang="en-US" dirty="0"/>
          </a:p>
        </p:txBody>
      </p:sp>
      <p:sp>
        <p:nvSpPr>
          <p:cNvPr id="20" name="テキスト ボックス 19">
            <a:extLst>
              <a:ext uri="{FF2B5EF4-FFF2-40B4-BE49-F238E27FC236}">
                <a16:creationId xmlns:a16="http://schemas.microsoft.com/office/drawing/2014/main" id="{659036EA-03A2-40D6-B0FF-AAEB8CF2E335}"/>
              </a:ext>
            </a:extLst>
          </p:cNvPr>
          <p:cNvSpPr txBox="1"/>
          <p:nvPr/>
        </p:nvSpPr>
        <p:spPr>
          <a:xfrm>
            <a:off x="2572732" y="4722944"/>
            <a:ext cx="1928733" cy="646331"/>
          </a:xfrm>
          <a:prstGeom prst="rect">
            <a:avLst/>
          </a:prstGeom>
          <a:noFill/>
        </p:spPr>
        <p:txBody>
          <a:bodyPr wrap="square" rtlCol="0">
            <a:spAutoFit/>
          </a:bodyPr>
          <a:lstStyle/>
          <a:p>
            <a:r>
              <a:rPr lang="en-US" altLang="ja-JP" dirty="0"/>
              <a:t>Xilinx </a:t>
            </a:r>
            <a:r>
              <a:rPr lang="en-US" altLang="ja-JP" dirty="0" err="1"/>
              <a:t>Ultrascale</a:t>
            </a:r>
            <a:r>
              <a:rPr lang="en-US" altLang="ja-JP" dirty="0"/>
              <a:t>+</a:t>
            </a:r>
            <a:endParaRPr lang="ja-JP" altLang="en-US" dirty="0"/>
          </a:p>
        </p:txBody>
      </p:sp>
      <p:sp>
        <p:nvSpPr>
          <p:cNvPr id="21" name="テキスト ボックス 20">
            <a:extLst>
              <a:ext uri="{FF2B5EF4-FFF2-40B4-BE49-F238E27FC236}">
                <a16:creationId xmlns:a16="http://schemas.microsoft.com/office/drawing/2014/main" id="{48FF3221-EAF8-4883-AE89-966A1FFB55E4}"/>
              </a:ext>
            </a:extLst>
          </p:cNvPr>
          <p:cNvSpPr txBox="1"/>
          <p:nvPr/>
        </p:nvSpPr>
        <p:spPr>
          <a:xfrm>
            <a:off x="3882219" y="3752166"/>
            <a:ext cx="938077" cy="646331"/>
          </a:xfrm>
          <a:prstGeom prst="rect">
            <a:avLst/>
          </a:prstGeom>
          <a:noFill/>
        </p:spPr>
        <p:txBody>
          <a:bodyPr wrap="none" rtlCol="0">
            <a:spAutoFit/>
          </a:bodyPr>
          <a:lstStyle/>
          <a:p>
            <a:r>
              <a:rPr lang="en-US" altLang="ja-JP" dirty="0"/>
              <a:t>Intel</a:t>
            </a:r>
          </a:p>
          <a:p>
            <a:r>
              <a:rPr lang="en-US" altLang="ja-JP" dirty="0"/>
              <a:t>Core i9</a:t>
            </a:r>
            <a:endParaRPr lang="ja-JP" altLang="en-US" dirty="0"/>
          </a:p>
        </p:txBody>
      </p:sp>
      <p:sp>
        <p:nvSpPr>
          <p:cNvPr id="22" name="テキスト ボックス 21">
            <a:extLst>
              <a:ext uri="{FF2B5EF4-FFF2-40B4-BE49-F238E27FC236}">
                <a16:creationId xmlns:a16="http://schemas.microsoft.com/office/drawing/2014/main" id="{DFDA9333-08F9-458A-90F5-7E776BBD9A52}"/>
              </a:ext>
            </a:extLst>
          </p:cNvPr>
          <p:cNvSpPr txBox="1"/>
          <p:nvPr/>
        </p:nvSpPr>
        <p:spPr>
          <a:xfrm>
            <a:off x="6652993" y="2946579"/>
            <a:ext cx="1263487" cy="646331"/>
          </a:xfrm>
          <a:prstGeom prst="rect">
            <a:avLst/>
          </a:prstGeom>
          <a:noFill/>
        </p:spPr>
        <p:txBody>
          <a:bodyPr wrap="none" rtlCol="0">
            <a:spAutoFit/>
          </a:bodyPr>
          <a:lstStyle/>
          <a:p>
            <a:r>
              <a:rPr lang="en-US" altLang="ja-JP" dirty="0"/>
              <a:t>Apple M1</a:t>
            </a:r>
          </a:p>
          <a:p>
            <a:r>
              <a:rPr lang="en-US" altLang="ja-JP" dirty="0"/>
              <a:t>Apple A14</a:t>
            </a:r>
            <a:endParaRPr lang="ja-JP" altLang="en-US" dirty="0"/>
          </a:p>
        </p:txBody>
      </p:sp>
      <p:sp>
        <p:nvSpPr>
          <p:cNvPr id="23" name="テキスト ボックス 22">
            <a:extLst>
              <a:ext uri="{FF2B5EF4-FFF2-40B4-BE49-F238E27FC236}">
                <a16:creationId xmlns:a16="http://schemas.microsoft.com/office/drawing/2014/main" id="{7DE1D667-13DD-4031-AA84-658321A01210}"/>
              </a:ext>
            </a:extLst>
          </p:cNvPr>
          <p:cNvSpPr txBox="1"/>
          <p:nvPr/>
        </p:nvSpPr>
        <p:spPr>
          <a:xfrm>
            <a:off x="4632744" y="1803388"/>
            <a:ext cx="774571" cy="369332"/>
          </a:xfrm>
          <a:prstGeom prst="rect">
            <a:avLst/>
          </a:prstGeom>
          <a:noFill/>
        </p:spPr>
        <p:txBody>
          <a:bodyPr wrap="none" rtlCol="0">
            <a:spAutoFit/>
          </a:bodyPr>
          <a:lstStyle/>
          <a:p>
            <a:r>
              <a:rPr lang="en-US" altLang="ja-JP" dirty="0"/>
              <a:t>10nm</a:t>
            </a:r>
            <a:endParaRPr lang="ja-JP" altLang="en-US" dirty="0"/>
          </a:p>
        </p:txBody>
      </p:sp>
      <p:sp>
        <p:nvSpPr>
          <p:cNvPr id="24" name="テキスト ボックス 23">
            <a:extLst>
              <a:ext uri="{FF2B5EF4-FFF2-40B4-BE49-F238E27FC236}">
                <a16:creationId xmlns:a16="http://schemas.microsoft.com/office/drawing/2014/main" id="{603D5D62-1710-4036-BC4A-2434F101FE8F}"/>
              </a:ext>
            </a:extLst>
          </p:cNvPr>
          <p:cNvSpPr txBox="1"/>
          <p:nvPr/>
        </p:nvSpPr>
        <p:spPr>
          <a:xfrm>
            <a:off x="4426438" y="4747534"/>
            <a:ext cx="928459" cy="646331"/>
          </a:xfrm>
          <a:prstGeom prst="rect">
            <a:avLst/>
          </a:prstGeom>
          <a:noFill/>
        </p:spPr>
        <p:txBody>
          <a:bodyPr wrap="square" rtlCol="0">
            <a:spAutoFit/>
          </a:bodyPr>
          <a:lstStyle/>
          <a:p>
            <a:r>
              <a:rPr lang="en-US" altLang="ja-JP" dirty="0"/>
              <a:t>Intel</a:t>
            </a:r>
          </a:p>
          <a:p>
            <a:r>
              <a:rPr lang="en-US" altLang="ja-JP" dirty="0" err="1"/>
              <a:t>Agirix</a:t>
            </a:r>
            <a:endParaRPr lang="ja-JP" altLang="en-US" dirty="0"/>
          </a:p>
        </p:txBody>
      </p:sp>
      <p:sp>
        <p:nvSpPr>
          <p:cNvPr id="25" name="テキスト ボックス 24">
            <a:extLst>
              <a:ext uri="{FF2B5EF4-FFF2-40B4-BE49-F238E27FC236}">
                <a16:creationId xmlns:a16="http://schemas.microsoft.com/office/drawing/2014/main" id="{2ECABC26-67B9-4B01-B752-B2D9F5E84837}"/>
              </a:ext>
            </a:extLst>
          </p:cNvPr>
          <p:cNvSpPr txBox="1"/>
          <p:nvPr/>
        </p:nvSpPr>
        <p:spPr>
          <a:xfrm>
            <a:off x="1816708" y="3020568"/>
            <a:ext cx="671979" cy="369332"/>
          </a:xfrm>
          <a:prstGeom prst="rect">
            <a:avLst/>
          </a:prstGeom>
          <a:noFill/>
        </p:spPr>
        <p:txBody>
          <a:bodyPr wrap="none" rtlCol="0">
            <a:spAutoFit/>
          </a:bodyPr>
          <a:lstStyle/>
          <a:p>
            <a:r>
              <a:rPr lang="en-US" altLang="ja-JP" dirty="0"/>
              <a:t>CPU</a:t>
            </a:r>
            <a:endParaRPr lang="ja-JP" altLang="en-US" dirty="0"/>
          </a:p>
        </p:txBody>
      </p:sp>
      <p:sp>
        <p:nvSpPr>
          <p:cNvPr id="26" name="テキスト ボックス 25">
            <a:extLst>
              <a:ext uri="{FF2B5EF4-FFF2-40B4-BE49-F238E27FC236}">
                <a16:creationId xmlns:a16="http://schemas.microsoft.com/office/drawing/2014/main" id="{E793DDCD-82E6-48C1-BFEA-A7CC4EEE72E4}"/>
              </a:ext>
            </a:extLst>
          </p:cNvPr>
          <p:cNvSpPr txBox="1"/>
          <p:nvPr/>
        </p:nvSpPr>
        <p:spPr>
          <a:xfrm>
            <a:off x="1746175" y="4827572"/>
            <a:ext cx="813043" cy="369332"/>
          </a:xfrm>
          <a:prstGeom prst="rect">
            <a:avLst/>
          </a:prstGeom>
          <a:noFill/>
        </p:spPr>
        <p:txBody>
          <a:bodyPr wrap="none" rtlCol="0">
            <a:spAutoFit/>
          </a:bodyPr>
          <a:lstStyle/>
          <a:p>
            <a:r>
              <a:rPr lang="en-US" altLang="ja-JP" dirty="0"/>
              <a:t>FPGA</a:t>
            </a:r>
            <a:endParaRPr lang="ja-JP" altLang="en-US" dirty="0"/>
          </a:p>
        </p:txBody>
      </p:sp>
      <p:cxnSp>
        <p:nvCxnSpPr>
          <p:cNvPr id="5" name="直線矢印コネクタ 4">
            <a:extLst>
              <a:ext uri="{FF2B5EF4-FFF2-40B4-BE49-F238E27FC236}">
                <a16:creationId xmlns:a16="http://schemas.microsoft.com/office/drawing/2014/main" id="{59BA356C-2088-87F9-AAE2-C4D680C8EE86}"/>
              </a:ext>
            </a:extLst>
          </p:cNvPr>
          <p:cNvCxnSpPr>
            <a:cxnSpLocks/>
          </p:cNvCxnSpPr>
          <p:nvPr/>
        </p:nvCxnSpPr>
        <p:spPr>
          <a:xfrm>
            <a:off x="8131746" y="4159405"/>
            <a:ext cx="2174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7E1A0B6-C956-8C05-9299-8AAE3A17DB91}"/>
              </a:ext>
            </a:extLst>
          </p:cNvPr>
          <p:cNvSpPr txBox="1"/>
          <p:nvPr/>
        </p:nvSpPr>
        <p:spPr>
          <a:xfrm>
            <a:off x="8888852" y="1835532"/>
            <a:ext cx="646331" cy="369332"/>
          </a:xfrm>
          <a:prstGeom prst="rect">
            <a:avLst/>
          </a:prstGeom>
          <a:noFill/>
        </p:spPr>
        <p:txBody>
          <a:bodyPr wrap="none" rtlCol="0">
            <a:spAutoFit/>
          </a:bodyPr>
          <a:lstStyle/>
          <a:p>
            <a:r>
              <a:rPr lang="en-US" altLang="ja-JP" dirty="0"/>
              <a:t>2nm</a:t>
            </a:r>
            <a:endParaRPr lang="ja-JP" altLang="en-US" dirty="0"/>
          </a:p>
        </p:txBody>
      </p:sp>
      <p:sp>
        <p:nvSpPr>
          <p:cNvPr id="14" name="テキスト ボックス 13">
            <a:extLst>
              <a:ext uri="{FF2B5EF4-FFF2-40B4-BE49-F238E27FC236}">
                <a16:creationId xmlns:a16="http://schemas.microsoft.com/office/drawing/2014/main" id="{10E8D535-5FF7-1B49-125A-35F7B827F0E6}"/>
              </a:ext>
            </a:extLst>
          </p:cNvPr>
          <p:cNvSpPr txBox="1"/>
          <p:nvPr/>
        </p:nvSpPr>
        <p:spPr>
          <a:xfrm>
            <a:off x="9660385" y="1851357"/>
            <a:ext cx="646331" cy="369332"/>
          </a:xfrm>
          <a:prstGeom prst="rect">
            <a:avLst/>
          </a:prstGeom>
          <a:noFill/>
        </p:spPr>
        <p:txBody>
          <a:bodyPr wrap="none" rtlCol="0">
            <a:spAutoFit/>
          </a:bodyPr>
          <a:lstStyle/>
          <a:p>
            <a:r>
              <a:rPr lang="en-US" altLang="ja-JP" dirty="0"/>
              <a:t>1nm</a:t>
            </a:r>
            <a:endParaRPr lang="ja-JP" altLang="en-US" dirty="0"/>
          </a:p>
        </p:txBody>
      </p:sp>
      <p:cxnSp>
        <p:nvCxnSpPr>
          <p:cNvPr id="15" name="直線コネクタ 14">
            <a:extLst>
              <a:ext uri="{FF2B5EF4-FFF2-40B4-BE49-F238E27FC236}">
                <a16:creationId xmlns:a16="http://schemas.microsoft.com/office/drawing/2014/main" id="{0D9B052E-E92E-B605-2472-07CD745DAE34}"/>
              </a:ext>
            </a:extLst>
          </p:cNvPr>
          <p:cNvCxnSpPr/>
          <p:nvPr/>
        </p:nvCxnSpPr>
        <p:spPr>
          <a:xfrm>
            <a:off x="10306716" y="1628753"/>
            <a:ext cx="0" cy="3672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E1F93A2D-96FB-069F-78FB-F08BF8416A00}"/>
              </a:ext>
            </a:extLst>
          </p:cNvPr>
          <p:cNvSpPr txBox="1"/>
          <p:nvPr/>
        </p:nvSpPr>
        <p:spPr>
          <a:xfrm>
            <a:off x="9660385" y="5342014"/>
            <a:ext cx="2262158" cy="369332"/>
          </a:xfrm>
          <a:prstGeom prst="rect">
            <a:avLst/>
          </a:prstGeom>
          <a:noFill/>
        </p:spPr>
        <p:txBody>
          <a:bodyPr wrap="none" rtlCol="0">
            <a:spAutoFit/>
          </a:bodyPr>
          <a:lstStyle/>
          <a:p>
            <a:r>
              <a:rPr lang="ja-JP" altLang="en-US" dirty="0"/>
              <a:t>この辺まで行くかも</a:t>
            </a:r>
            <a:endParaRPr lang="en-US" altLang="ja-JP" dirty="0"/>
          </a:p>
        </p:txBody>
      </p:sp>
      <p:sp>
        <p:nvSpPr>
          <p:cNvPr id="29" name="テキスト ボックス 28">
            <a:extLst>
              <a:ext uri="{FF2B5EF4-FFF2-40B4-BE49-F238E27FC236}">
                <a16:creationId xmlns:a16="http://schemas.microsoft.com/office/drawing/2014/main" id="{0BB29736-53FF-1032-78B9-7EB23DF177D1}"/>
              </a:ext>
            </a:extLst>
          </p:cNvPr>
          <p:cNvSpPr txBox="1"/>
          <p:nvPr/>
        </p:nvSpPr>
        <p:spPr>
          <a:xfrm>
            <a:off x="7916480" y="802888"/>
            <a:ext cx="3124573" cy="369332"/>
          </a:xfrm>
          <a:prstGeom prst="rect">
            <a:avLst/>
          </a:prstGeom>
          <a:noFill/>
        </p:spPr>
        <p:txBody>
          <a:bodyPr wrap="none" rtlCol="0">
            <a:spAutoFit/>
          </a:bodyPr>
          <a:lstStyle/>
          <a:p>
            <a:r>
              <a:rPr kumimoji="1" lang="en-US" altLang="ja-JP" dirty="0" err="1"/>
              <a:t>Rapidus</a:t>
            </a:r>
            <a:r>
              <a:rPr kumimoji="1" lang="ja-JP" altLang="en-US" dirty="0"/>
              <a:t>はここを狙っている</a:t>
            </a:r>
          </a:p>
        </p:txBody>
      </p:sp>
      <p:cxnSp>
        <p:nvCxnSpPr>
          <p:cNvPr id="31" name="直線矢印コネクタ 30">
            <a:extLst>
              <a:ext uri="{FF2B5EF4-FFF2-40B4-BE49-F238E27FC236}">
                <a16:creationId xmlns:a16="http://schemas.microsoft.com/office/drawing/2014/main" id="{0FD0AECF-986B-1737-A310-2AD1F513DD98}"/>
              </a:ext>
            </a:extLst>
          </p:cNvPr>
          <p:cNvCxnSpPr>
            <a:stCxn id="29" idx="2"/>
            <a:endCxn id="6" idx="0"/>
          </p:cNvCxnSpPr>
          <p:nvPr/>
        </p:nvCxnSpPr>
        <p:spPr>
          <a:xfrm flipH="1">
            <a:off x="9212018" y="1172220"/>
            <a:ext cx="266749" cy="663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37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AFC19-9950-464D-B6E7-4214596F5C45}"/>
              </a:ext>
            </a:extLst>
          </p:cNvPr>
          <p:cNvSpPr>
            <a:spLocks noGrp="1"/>
          </p:cNvSpPr>
          <p:nvPr>
            <p:ph type="title"/>
          </p:nvPr>
        </p:nvSpPr>
        <p:spPr>
          <a:xfrm>
            <a:off x="495576" y="0"/>
            <a:ext cx="10515600" cy="1325563"/>
          </a:xfrm>
        </p:spPr>
        <p:txBody>
          <a:bodyPr/>
          <a:lstStyle/>
          <a:p>
            <a:r>
              <a:rPr kumimoji="1" lang="ja-JP" altLang="en-US" dirty="0"/>
              <a:t>ムーアの法則</a:t>
            </a:r>
            <a:r>
              <a:rPr lang="ja-JP" altLang="en-US" dirty="0"/>
              <a:t>は止まるか</a:t>
            </a:r>
            <a:r>
              <a:rPr kumimoji="1" lang="ja-JP" altLang="en-US" dirty="0"/>
              <a:t>？</a:t>
            </a:r>
          </a:p>
        </p:txBody>
      </p:sp>
      <p:sp>
        <p:nvSpPr>
          <p:cNvPr id="3" name="コンテンツ プレースホルダー 2">
            <a:extLst>
              <a:ext uri="{FF2B5EF4-FFF2-40B4-BE49-F238E27FC236}">
                <a16:creationId xmlns:a16="http://schemas.microsoft.com/office/drawing/2014/main" id="{2471AABA-C370-4B9D-A0A0-0C4185B790C1}"/>
              </a:ext>
            </a:extLst>
          </p:cNvPr>
          <p:cNvSpPr>
            <a:spLocks noGrp="1"/>
          </p:cNvSpPr>
          <p:nvPr>
            <p:ph idx="1"/>
          </p:nvPr>
        </p:nvSpPr>
        <p:spPr>
          <a:xfrm>
            <a:off x="704805" y="1044468"/>
            <a:ext cx="10515600" cy="5891591"/>
          </a:xfrm>
        </p:spPr>
        <p:txBody>
          <a:bodyPr>
            <a:normAutofit fontScale="85000" lnSpcReduction="20000"/>
          </a:bodyPr>
          <a:lstStyle/>
          <a:p>
            <a:r>
              <a:rPr kumimoji="1" lang="ja-JP" altLang="en-US" dirty="0"/>
              <a:t>これまでの半導体の進歩は</a:t>
            </a:r>
            <a:r>
              <a:rPr kumimoji="1" lang="en-US" altLang="ja-JP" dirty="0"/>
              <a:t>CMOS</a:t>
            </a:r>
            <a:r>
              <a:rPr kumimoji="1" lang="ja-JP" altLang="en-US" dirty="0"/>
              <a:t>（</a:t>
            </a:r>
            <a:r>
              <a:rPr kumimoji="1" lang="en-US" altLang="ja-JP" dirty="0"/>
              <a:t>Complementary Metal Oxide Semiconductor)</a:t>
            </a:r>
            <a:r>
              <a:rPr kumimoji="1" lang="ja-JP" altLang="en-US" dirty="0"/>
              <a:t>技術に支えられていた。</a:t>
            </a:r>
            <a:endParaRPr kumimoji="1" lang="en-US" altLang="ja-JP" dirty="0"/>
          </a:p>
          <a:p>
            <a:pPr lvl="1"/>
            <a:r>
              <a:rPr lang="ja-JP" altLang="en-US" dirty="0"/>
              <a:t>世の中のほとんどが</a:t>
            </a:r>
            <a:r>
              <a:rPr lang="en-US" altLang="ja-JP" dirty="0"/>
              <a:t>CMOS</a:t>
            </a:r>
            <a:r>
              <a:rPr lang="ja-JP" altLang="en-US" dirty="0"/>
              <a:t>になっている（例：</a:t>
            </a:r>
            <a:r>
              <a:rPr lang="en-US" altLang="ja-JP" dirty="0"/>
              <a:t>CMOS</a:t>
            </a:r>
            <a:r>
              <a:rPr lang="ja-JP" altLang="en-US" dirty="0"/>
              <a:t>イメージセンサ）</a:t>
            </a:r>
            <a:endParaRPr lang="en-US" altLang="ja-JP" dirty="0"/>
          </a:p>
          <a:p>
            <a:pPr lvl="1"/>
            <a:r>
              <a:rPr kumimoji="1" lang="ja-JP" altLang="en-US" dirty="0"/>
              <a:t>確かに</a:t>
            </a:r>
            <a:r>
              <a:rPr kumimoji="1" lang="en-US" altLang="ja-JP" dirty="0"/>
              <a:t>CMOS</a:t>
            </a:r>
            <a:r>
              <a:rPr kumimoji="1" lang="ja-JP" altLang="en-US" dirty="0"/>
              <a:t>技術の進歩はそろそろ限界か？</a:t>
            </a:r>
            <a:endParaRPr kumimoji="1" lang="en-US" altLang="ja-JP" dirty="0"/>
          </a:p>
          <a:p>
            <a:pPr lvl="2"/>
            <a:r>
              <a:rPr kumimoji="1" lang="en-US" altLang="ja-JP" dirty="0" err="1"/>
              <a:t>FinFET</a:t>
            </a:r>
            <a:r>
              <a:rPr kumimoji="1" lang="ja-JP" altLang="en-US" dirty="0"/>
              <a:t>や</a:t>
            </a:r>
            <a:r>
              <a:rPr kumimoji="1" lang="en-US" altLang="ja-JP" dirty="0"/>
              <a:t>Gate-All-Around </a:t>
            </a:r>
            <a:r>
              <a:rPr kumimoji="1" lang="ja-JP" altLang="en-US" dirty="0"/>
              <a:t>（</a:t>
            </a:r>
            <a:r>
              <a:rPr kumimoji="1" lang="en-US" altLang="ja-JP" dirty="0"/>
              <a:t>GAA)</a:t>
            </a:r>
            <a:r>
              <a:rPr kumimoji="1" lang="ja-JP" altLang="en-US" dirty="0"/>
              <a:t>など実装技術の進歩は続く</a:t>
            </a:r>
            <a:endParaRPr kumimoji="1" lang="en-US" altLang="ja-JP" dirty="0"/>
          </a:p>
          <a:p>
            <a:r>
              <a:rPr lang="ja-JP" altLang="en-US" dirty="0"/>
              <a:t>新素材の研究は進むが、決定打はまだない</a:t>
            </a:r>
            <a:endParaRPr lang="en-US" altLang="ja-JP" dirty="0"/>
          </a:p>
          <a:p>
            <a:pPr lvl="1"/>
            <a:r>
              <a:rPr lang="ja-JP" altLang="en-US" dirty="0"/>
              <a:t>チップ同士を組み合わせる技術は発達している。</a:t>
            </a:r>
            <a:endParaRPr lang="en-US" altLang="ja-JP" dirty="0"/>
          </a:p>
          <a:p>
            <a:r>
              <a:rPr lang="ja-JP" altLang="en-US" dirty="0"/>
              <a:t>我々は半導体の進歩に慣れてしまった</a:t>
            </a:r>
            <a:endParaRPr lang="en-US" altLang="ja-JP" dirty="0"/>
          </a:p>
          <a:p>
            <a:pPr lvl="1"/>
            <a:r>
              <a:rPr lang="en-US" altLang="ja-JP" dirty="0" err="1"/>
              <a:t>iphone</a:t>
            </a:r>
            <a:r>
              <a:rPr lang="ja-JP" altLang="en-US" dirty="0"/>
              <a:t>は次のモデルが</a:t>
            </a:r>
            <a:r>
              <a:rPr lang="en-US" altLang="ja-JP" dirty="0"/>
              <a:t>2</a:t>
            </a:r>
            <a:r>
              <a:rPr lang="ja-JP" altLang="en-US" dirty="0"/>
              <a:t>，</a:t>
            </a:r>
            <a:r>
              <a:rPr lang="en-US" altLang="ja-JP" dirty="0"/>
              <a:t>3</a:t>
            </a:r>
            <a:r>
              <a:rPr lang="ja-JP" altLang="en-US" dirty="0"/>
              <a:t>年後に出る</a:t>
            </a:r>
          </a:p>
          <a:p>
            <a:pPr lvl="1"/>
            <a:r>
              <a:rPr lang="ja-JP" altLang="en-US" dirty="0"/>
              <a:t>次のモデルは性能も機能もスタイルもいい</a:t>
            </a:r>
          </a:p>
          <a:p>
            <a:pPr lvl="1"/>
            <a:r>
              <a:rPr lang="ja-JP" altLang="en-US" dirty="0"/>
              <a:t>４</a:t>
            </a:r>
            <a:r>
              <a:rPr lang="en-US" altLang="ja-JP" dirty="0"/>
              <a:t>G</a:t>
            </a:r>
            <a:r>
              <a:rPr lang="ja-JP" altLang="en-US" dirty="0"/>
              <a:t>は５</a:t>
            </a:r>
            <a:r>
              <a:rPr lang="en-US" altLang="ja-JP" dirty="0"/>
              <a:t>G</a:t>
            </a:r>
            <a:r>
              <a:rPr lang="ja-JP" altLang="en-US" dirty="0"/>
              <a:t>になり、６</a:t>
            </a:r>
            <a:r>
              <a:rPr lang="en-US" altLang="ja-JP" dirty="0"/>
              <a:t>G</a:t>
            </a:r>
            <a:r>
              <a:rPr lang="ja-JP" altLang="en-US" dirty="0"/>
              <a:t>になるだろう</a:t>
            </a:r>
          </a:p>
          <a:p>
            <a:pPr lvl="1"/>
            <a:r>
              <a:rPr lang="ja-JP" altLang="en-US" dirty="0"/>
              <a:t>転送速度は速く、どこでもつながるようになる</a:t>
            </a:r>
          </a:p>
          <a:p>
            <a:pPr lvl="1"/>
            <a:r>
              <a:rPr lang="ja-JP" altLang="en-US" dirty="0"/>
              <a:t>車を買い替える度に賢くなっていく</a:t>
            </a:r>
          </a:p>
          <a:p>
            <a:pPr marL="457200" lvl="1" indent="0">
              <a:buNone/>
            </a:pPr>
            <a:r>
              <a:rPr lang="en-US" altLang="ja-JP" dirty="0"/>
              <a:t>…</a:t>
            </a:r>
          </a:p>
          <a:p>
            <a:pPr marL="457200" lvl="1" indent="0">
              <a:buNone/>
            </a:pPr>
            <a:r>
              <a:rPr lang="en-US" altLang="ja-JP" dirty="0"/>
              <a:t>→</a:t>
            </a:r>
            <a:r>
              <a:rPr lang="ja-JP" altLang="en-US" dirty="0"/>
              <a:t>しかし、指数関数の進歩が続くわけはない。</a:t>
            </a:r>
          </a:p>
          <a:p>
            <a:pPr lvl="1"/>
            <a:r>
              <a:rPr lang="ja-JP" altLang="en-US" dirty="0"/>
              <a:t>最近、新しいモデルが以前ほど変わってないような気がしないか？</a:t>
            </a:r>
            <a:endParaRPr lang="en-US" altLang="ja-JP" dirty="0"/>
          </a:p>
          <a:p>
            <a:r>
              <a:rPr lang="ja-JP" altLang="en-US" dirty="0"/>
              <a:t>現状で、半導体の進歩は止まっていない</a:t>
            </a:r>
            <a:endParaRPr lang="en-US" altLang="ja-JP" dirty="0"/>
          </a:p>
          <a:p>
            <a:pPr lvl="1"/>
            <a:r>
              <a:rPr lang="ja-JP" altLang="en-US" dirty="0"/>
              <a:t>しかし、最先端の進歩はより遅く、小さく、厳しくなっている</a:t>
            </a:r>
            <a:endParaRPr lang="en-US" altLang="ja-JP" dirty="0"/>
          </a:p>
          <a:p>
            <a:pPr lvl="1"/>
            <a:r>
              <a:rPr lang="ja-JP" altLang="en-US" dirty="0"/>
              <a:t>プロセス別の分化が進む</a:t>
            </a:r>
            <a:endParaRPr lang="en-US" altLang="ja-JP" dirty="0"/>
          </a:p>
          <a:p>
            <a:pPr lvl="2"/>
            <a:r>
              <a:rPr lang="ja-JP" altLang="en-US" dirty="0"/>
              <a:t>すべてを最先端でやる必要はない</a:t>
            </a:r>
          </a:p>
          <a:p>
            <a:pPr lvl="1"/>
            <a:endParaRPr lang="en-US" altLang="ja-JP" dirty="0"/>
          </a:p>
          <a:p>
            <a:endParaRPr lang="en-US" altLang="ja-JP" dirty="0"/>
          </a:p>
          <a:p>
            <a:pPr marL="457200" lvl="1"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14461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9A767-3244-4598-87D9-ACC29A23E0F9}"/>
              </a:ext>
            </a:extLst>
          </p:cNvPr>
          <p:cNvSpPr>
            <a:spLocks noGrp="1"/>
          </p:cNvSpPr>
          <p:nvPr>
            <p:ph type="title"/>
          </p:nvPr>
        </p:nvSpPr>
        <p:spPr>
          <a:xfrm>
            <a:off x="898903" y="-88738"/>
            <a:ext cx="10515600" cy="1325563"/>
          </a:xfrm>
        </p:spPr>
        <p:txBody>
          <a:bodyPr/>
          <a:lstStyle/>
          <a:p>
            <a:r>
              <a:rPr kumimoji="1" lang="ja-JP" altLang="en-US" dirty="0"/>
              <a:t>垂直統合</a:t>
            </a:r>
          </a:p>
        </p:txBody>
      </p:sp>
      <p:sp>
        <p:nvSpPr>
          <p:cNvPr id="8" name="正方形/長方形 7">
            <a:extLst>
              <a:ext uri="{FF2B5EF4-FFF2-40B4-BE49-F238E27FC236}">
                <a16:creationId xmlns:a16="http://schemas.microsoft.com/office/drawing/2014/main" id="{8AC7B04A-F7EB-48B0-A483-E6692F653797}"/>
              </a:ext>
            </a:extLst>
          </p:cNvPr>
          <p:cNvSpPr/>
          <p:nvPr/>
        </p:nvSpPr>
        <p:spPr>
          <a:xfrm>
            <a:off x="785247" y="4877914"/>
            <a:ext cx="1456841"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製造</a:t>
            </a:r>
          </a:p>
        </p:txBody>
      </p:sp>
      <p:sp>
        <p:nvSpPr>
          <p:cNvPr id="10" name="正方形/長方形 9">
            <a:extLst>
              <a:ext uri="{FF2B5EF4-FFF2-40B4-BE49-F238E27FC236}">
                <a16:creationId xmlns:a16="http://schemas.microsoft.com/office/drawing/2014/main" id="{1E04DA65-5BC6-41B2-8AF2-DB67529FC38D}"/>
              </a:ext>
            </a:extLst>
          </p:cNvPr>
          <p:cNvSpPr/>
          <p:nvPr/>
        </p:nvSpPr>
        <p:spPr>
          <a:xfrm>
            <a:off x="785247" y="3805948"/>
            <a:ext cx="1456841"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11" name="正方形/長方形 10">
            <a:extLst>
              <a:ext uri="{FF2B5EF4-FFF2-40B4-BE49-F238E27FC236}">
                <a16:creationId xmlns:a16="http://schemas.microsoft.com/office/drawing/2014/main" id="{F3B16383-7450-4176-8658-2BE130103FEC}"/>
              </a:ext>
            </a:extLst>
          </p:cNvPr>
          <p:cNvSpPr/>
          <p:nvPr/>
        </p:nvSpPr>
        <p:spPr>
          <a:xfrm>
            <a:off x="785247" y="2731399"/>
            <a:ext cx="1487838" cy="9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12" name="正方形/長方形 11">
            <a:extLst>
              <a:ext uri="{FF2B5EF4-FFF2-40B4-BE49-F238E27FC236}">
                <a16:creationId xmlns:a16="http://schemas.microsoft.com/office/drawing/2014/main" id="{C8FD137A-3F31-4D4F-9266-20ADECAA2CC8}"/>
              </a:ext>
            </a:extLst>
          </p:cNvPr>
          <p:cNvSpPr/>
          <p:nvPr/>
        </p:nvSpPr>
        <p:spPr>
          <a:xfrm>
            <a:off x="785247" y="1656850"/>
            <a:ext cx="1487838" cy="91698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13" name="正方形/長方形 12">
            <a:extLst>
              <a:ext uri="{FF2B5EF4-FFF2-40B4-BE49-F238E27FC236}">
                <a16:creationId xmlns:a16="http://schemas.microsoft.com/office/drawing/2014/main" id="{8DC8BF5A-6053-4BD3-91F3-20B2DD042DE4}"/>
              </a:ext>
            </a:extLst>
          </p:cNvPr>
          <p:cNvSpPr/>
          <p:nvPr/>
        </p:nvSpPr>
        <p:spPr>
          <a:xfrm>
            <a:off x="2549471" y="4885663"/>
            <a:ext cx="1456841"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製造</a:t>
            </a:r>
          </a:p>
        </p:txBody>
      </p:sp>
      <p:sp>
        <p:nvSpPr>
          <p:cNvPr id="14" name="正方形/長方形 13">
            <a:extLst>
              <a:ext uri="{FF2B5EF4-FFF2-40B4-BE49-F238E27FC236}">
                <a16:creationId xmlns:a16="http://schemas.microsoft.com/office/drawing/2014/main" id="{F7106E18-926F-4698-B1D3-24ADCF48AA79}"/>
              </a:ext>
            </a:extLst>
          </p:cNvPr>
          <p:cNvSpPr/>
          <p:nvPr/>
        </p:nvSpPr>
        <p:spPr>
          <a:xfrm>
            <a:off x="2549471" y="3813697"/>
            <a:ext cx="1456841"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15" name="正方形/長方形 14">
            <a:extLst>
              <a:ext uri="{FF2B5EF4-FFF2-40B4-BE49-F238E27FC236}">
                <a16:creationId xmlns:a16="http://schemas.microsoft.com/office/drawing/2014/main" id="{E2B18818-538D-4C8F-8C83-F9D126A34116}"/>
              </a:ext>
            </a:extLst>
          </p:cNvPr>
          <p:cNvSpPr/>
          <p:nvPr/>
        </p:nvSpPr>
        <p:spPr>
          <a:xfrm>
            <a:off x="2549471" y="2739148"/>
            <a:ext cx="1487838" cy="91698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16" name="正方形/長方形 15">
            <a:extLst>
              <a:ext uri="{FF2B5EF4-FFF2-40B4-BE49-F238E27FC236}">
                <a16:creationId xmlns:a16="http://schemas.microsoft.com/office/drawing/2014/main" id="{24E8EAA8-6C0A-46F5-A278-CB566DC65035}"/>
              </a:ext>
            </a:extLst>
          </p:cNvPr>
          <p:cNvSpPr/>
          <p:nvPr/>
        </p:nvSpPr>
        <p:spPr>
          <a:xfrm>
            <a:off x="2549471" y="1664599"/>
            <a:ext cx="1487838" cy="916983"/>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17" name="正方形/長方形 16">
            <a:extLst>
              <a:ext uri="{FF2B5EF4-FFF2-40B4-BE49-F238E27FC236}">
                <a16:creationId xmlns:a16="http://schemas.microsoft.com/office/drawing/2014/main" id="{4D3ABAB6-42CC-44FA-B4EE-95B2C8342246}"/>
              </a:ext>
            </a:extLst>
          </p:cNvPr>
          <p:cNvSpPr/>
          <p:nvPr/>
        </p:nvSpPr>
        <p:spPr>
          <a:xfrm>
            <a:off x="4313695" y="4893412"/>
            <a:ext cx="1456841"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製造</a:t>
            </a:r>
          </a:p>
        </p:txBody>
      </p:sp>
      <p:sp>
        <p:nvSpPr>
          <p:cNvPr id="18" name="正方形/長方形 17">
            <a:extLst>
              <a:ext uri="{FF2B5EF4-FFF2-40B4-BE49-F238E27FC236}">
                <a16:creationId xmlns:a16="http://schemas.microsoft.com/office/drawing/2014/main" id="{2FE34EBC-BB19-4761-B94B-77E9E09944BC}"/>
              </a:ext>
            </a:extLst>
          </p:cNvPr>
          <p:cNvSpPr/>
          <p:nvPr/>
        </p:nvSpPr>
        <p:spPr>
          <a:xfrm>
            <a:off x="4313695" y="3821446"/>
            <a:ext cx="1456841"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19" name="正方形/長方形 18">
            <a:extLst>
              <a:ext uri="{FF2B5EF4-FFF2-40B4-BE49-F238E27FC236}">
                <a16:creationId xmlns:a16="http://schemas.microsoft.com/office/drawing/2014/main" id="{CE554831-9192-428B-B780-55E2DB83A169}"/>
              </a:ext>
            </a:extLst>
          </p:cNvPr>
          <p:cNvSpPr/>
          <p:nvPr/>
        </p:nvSpPr>
        <p:spPr>
          <a:xfrm>
            <a:off x="4313695" y="2746897"/>
            <a:ext cx="1487838" cy="9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20" name="正方形/長方形 19">
            <a:extLst>
              <a:ext uri="{FF2B5EF4-FFF2-40B4-BE49-F238E27FC236}">
                <a16:creationId xmlns:a16="http://schemas.microsoft.com/office/drawing/2014/main" id="{21E80928-C323-4073-8245-6F1335D68849}"/>
              </a:ext>
            </a:extLst>
          </p:cNvPr>
          <p:cNvSpPr/>
          <p:nvPr/>
        </p:nvSpPr>
        <p:spPr>
          <a:xfrm>
            <a:off x="4313695" y="1672348"/>
            <a:ext cx="1487838" cy="916983"/>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21" name="正方形/長方形 20">
            <a:extLst>
              <a:ext uri="{FF2B5EF4-FFF2-40B4-BE49-F238E27FC236}">
                <a16:creationId xmlns:a16="http://schemas.microsoft.com/office/drawing/2014/main" id="{FE322D31-D96F-44CB-BE27-063804C1935A}"/>
              </a:ext>
            </a:extLst>
          </p:cNvPr>
          <p:cNvSpPr/>
          <p:nvPr/>
        </p:nvSpPr>
        <p:spPr>
          <a:xfrm>
            <a:off x="684509" y="1499284"/>
            <a:ext cx="1681566" cy="44712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AFAD14D-8238-40F6-A388-E8CD3DAF684C}"/>
              </a:ext>
            </a:extLst>
          </p:cNvPr>
          <p:cNvSpPr/>
          <p:nvPr/>
        </p:nvSpPr>
        <p:spPr>
          <a:xfrm>
            <a:off x="2452607" y="1499283"/>
            <a:ext cx="1681566" cy="44712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3211530-5FAC-4885-9A65-FB22D9177138}"/>
              </a:ext>
            </a:extLst>
          </p:cNvPr>
          <p:cNvSpPr/>
          <p:nvPr/>
        </p:nvSpPr>
        <p:spPr>
          <a:xfrm>
            <a:off x="4220705" y="1499282"/>
            <a:ext cx="1681566" cy="44712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BB9DA56-F1CB-4513-86C1-DB6E07510AEB}"/>
              </a:ext>
            </a:extLst>
          </p:cNvPr>
          <p:cNvSpPr txBox="1"/>
          <p:nvPr/>
        </p:nvSpPr>
        <p:spPr>
          <a:xfrm>
            <a:off x="1295762" y="1136387"/>
            <a:ext cx="646331" cy="369332"/>
          </a:xfrm>
          <a:prstGeom prst="rect">
            <a:avLst/>
          </a:prstGeom>
          <a:noFill/>
        </p:spPr>
        <p:txBody>
          <a:bodyPr wrap="none" rtlCol="0">
            <a:spAutoFit/>
          </a:bodyPr>
          <a:lstStyle/>
          <a:p>
            <a:r>
              <a:rPr lang="ja-JP" altLang="en-US" dirty="0"/>
              <a:t>Ａ社</a:t>
            </a:r>
            <a:endParaRPr kumimoji="1" lang="ja-JP" altLang="en-US" dirty="0"/>
          </a:p>
        </p:txBody>
      </p:sp>
      <p:sp>
        <p:nvSpPr>
          <p:cNvPr id="25" name="テキスト ボックス 24">
            <a:extLst>
              <a:ext uri="{FF2B5EF4-FFF2-40B4-BE49-F238E27FC236}">
                <a16:creationId xmlns:a16="http://schemas.microsoft.com/office/drawing/2014/main" id="{F8DA1BDC-92AE-4960-990C-6B3A2DEED7AD}"/>
              </a:ext>
            </a:extLst>
          </p:cNvPr>
          <p:cNvSpPr txBox="1"/>
          <p:nvPr/>
        </p:nvSpPr>
        <p:spPr>
          <a:xfrm>
            <a:off x="3067735" y="1126778"/>
            <a:ext cx="572593" cy="369332"/>
          </a:xfrm>
          <a:prstGeom prst="rect">
            <a:avLst/>
          </a:prstGeom>
          <a:noFill/>
        </p:spPr>
        <p:txBody>
          <a:bodyPr wrap="none" rtlCol="0">
            <a:spAutoFit/>
          </a:bodyPr>
          <a:lstStyle/>
          <a:p>
            <a:r>
              <a:rPr lang="en-US" altLang="ja-JP" dirty="0"/>
              <a:t>B</a:t>
            </a:r>
            <a:r>
              <a:rPr lang="ja-JP" altLang="en-US" dirty="0"/>
              <a:t>社</a:t>
            </a:r>
            <a:endParaRPr kumimoji="1" lang="ja-JP" altLang="en-US" dirty="0"/>
          </a:p>
        </p:txBody>
      </p:sp>
      <p:sp>
        <p:nvSpPr>
          <p:cNvPr id="26" name="テキスト ボックス 25">
            <a:extLst>
              <a:ext uri="{FF2B5EF4-FFF2-40B4-BE49-F238E27FC236}">
                <a16:creationId xmlns:a16="http://schemas.microsoft.com/office/drawing/2014/main" id="{E5DEC47C-58AF-4F45-B3C6-0057FAD75B12}"/>
              </a:ext>
            </a:extLst>
          </p:cNvPr>
          <p:cNvSpPr txBox="1"/>
          <p:nvPr/>
        </p:nvSpPr>
        <p:spPr>
          <a:xfrm>
            <a:off x="4839708" y="1117169"/>
            <a:ext cx="572593" cy="369332"/>
          </a:xfrm>
          <a:prstGeom prst="rect">
            <a:avLst/>
          </a:prstGeom>
          <a:noFill/>
        </p:spPr>
        <p:txBody>
          <a:bodyPr wrap="none" rtlCol="0">
            <a:spAutoFit/>
          </a:bodyPr>
          <a:lstStyle/>
          <a:p>
            <a:r>
              <a:rPr lang="en-US" altLang="ja-JP" dirty="0"/>
              <a:t>C</a:t>
            </a:r>
            <a:r>
              <a:rPr lang="ja-JP" altLang="en-US" dirty="0"/>
              <a:t>社</a:t>
            </a:r>
            <a:endParaRPr kumimoji="1" lang="ja-JP" altLang="en-US" dirty="0"/>
          </a:p>
        </p:txBody>
      </p:sp>
      <p:sp>
        <p:nvSpPr>
          <p:cNvPr id="27" name="正方形/長方形 26">
            <a:extLst>
              <a:ext uri="{FF2B5EF4-FFF2-40B4-BE49-F238E27FC236}">
                <a16:creationId xmlns:a16="http://schemas.microsoft.com/office/drawing/2014/main" id="{B57CA995-FD4B-4AE8-A604-F56646A91084}"/>
              </a:ext>
            </a:extLst>
          </p:cNvPr>
          <p:cNvSpPr/>
          <p:nvPr/>
        </p:nvSpPr>
        <p:spPr>
          <a:xfrm>
            <a:off x="6156703" y="4877914"/>
            <a:ext cx="1456841" cy="9144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製造</a:t>
            </a:r>
          </a:p>
        </p:txBody>
      </p:sp>
      <p:sp>
        <p:nvSpPr>
          <p:cNvPr id="28" name="正方形/長方形 27">
            <a:extLst>
              <a:ext uri="{FF2B5EF4-FFF2-40B4-BE49-F238E27FC236}">
                <a16:creationId xmlns:a16="http://schemas.microsoft.com/office/drawing/2014/main" id="{7C292C34-DC0A-4929-9DA9-4048A8398245}"/>
              </a:ext>
            </a:extLst>
          </p:cNvPr>
          <p:cNvSpPr/>
          <p:nvPr/>
        </p:nvSpPr>
        <p:spPr>
          <a:xfrm>
            <a:off x="6156703" y="3805948"/>
            <a:ext cx="1456841"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29" name="正方形/長方形 28">
            <a:extLst>
              <a:ext uri="{FF2B5EF4-FFF2-40B4-BE49-F238E27FC236}">
                <a16:creationId xmlns:a16="http://schemas.microsoft.com/office/drawing/2014/main" id="{4886FE42-1088-4A5E-9770-694E43D5E8D2}"/>
              </a:ext>
            </a:extLst>
          </p:cNvPr>
          <p:cNvSpPr/>
          <p:nvPr/>
        </p:nvSpPr>
        <p:spPr>
          <a:xfrm>
            <a:off x="6156703" y="2731399"/>
            <a:ext cx="1487838" cy="9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30" name="正方形/長方形 29">
            <a:extLst>
              <a:ext uri="{FF2B5EF4-FFF2-40B4-BE49-F238E27FC236}">
                <a16:creationId xmlns:a16="http://schemas.microsoft.com/office/drawing/2014/main" id="{568398CC-AE9E-415A-9054-97710CF6DCCA}"/>
              </a:ext>
            </a:extLst>
          </p:cNvPr>
          <p:cNvSpPr/>
          <p:nvPr/>
        </p:nvSpPr>
        <p:spPr>
          <a:xfrm>
            <a:off x="6156703" y="1656850"/>
            <a:ext cx="1487838" cy="916983"/>
          </a:xfrm>
          <a:prstGeom prst="rect">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31" name="正方形/長方形 30">
            <a:extLst>
              <a:ext uri="{FF2B5EF4-FFF2-40B4-BE49-F238E27FC236}">
                <a16:creationId xmlns:a16="http://schemas.microsoft.com/office/drawing/2014/main" id="{F7CB99F8-BBFB-45D4-B2BE-F2779C3E596C}"/>
              </a:ext>
            </a:extLst>
          </p:cNvPr>
          <p:cNvSpPr/>
          <p:nvPr/>
        </p:nvSpPr>
        <p:spPr>
          <a:xfrm>
            <a:off x="6063713" y="1483784"/>
            <a:ext cx="1681566" cy="44712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288C088-0069-48CA-AA6E-94BD8540E6B1}"/>
              </a:ext>
            </a:extLst>
          </p:cNvPr>
          <p:cNvSpPr txBox="1"/>
          <p:nvPr/>
        </p:nvSpPr>
        <p:spPr>
          <a:xfrm>
            <a:off x="6682716" y="1101671"/>
            <a:ext cx="587020" cy="369332"/>
          </a:xfrm>
          <a:prstGeom prst="rect">
            <a:avLst/>
          </a:prstGeom>
          <a:noFill/>
        </p:spPr>
        <p:txBody>
          <a:bodyPr wrap="none" rtlCol="0">
            <a:spAutoFit/>
          </a:bodyPr>
          <a:lstStyle/>
          <a:p>
            <a:r>
              <a:rPr lang="en-US" altLang="ja-JP" dirty="0"/>
              <a:t>D</a:t>
            </a:r>
            <a:r>
              <a:rPr lang="ja-JP" altLang="en-US" dirty="0"/>
              <a:t>社</a:t>
            </a:r>
            <a:endParaRPr kumimoji="1" lang="ja-JP" altLang="en-US" dirty="0"/>
          </a:p>
        </p:txBody>
      </p:sp>
      <p:sp>
        <p:nvSpPr>
          <p:cNvPr id="33" name="テキスト ボックス 32">
            <a:extLst>
              <a:ext uri="{FF2B5EF4-FFF2-40B4-BE49-F238E27FC236}">
                <a16:creationId xmlns:a16="http://schemas.microsoft.com/office/drawing/2014/main" id="{C69A8B18-E95B-4977-88E8-00E39B88DEF3}"/>
              </a:ext>
            </a:extLst>
          </p:cNvPr>
          <p:cNvSpPr txBox="1"/>
          <p:nvPr/>
        </p:nvSpPr>
        <p:spPr>
          <a:xfrm>
            <a:off x="7994907" y="1228613"/>
            <a:ext cx="3871992"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各社が全ての設計工程を一貫して行う</a:t>
            </a:r>
            <a:endParaRPr kumimoji="1" lang="en-US" altLang="ja-JP" dirty="0"/>
          </a:p>
          <a:p>
            <a:pPr marL="285750" indent="-285750">
              <a:buFont typeface="Arial" panose="020B0604020202020204" pitchFamily="34" charset="0"/>
              <a:buChar char="•"/>
            </a:pPr>
            <a:r>
              <a:rPr kumimoji="1" lang="ja-JP" altLang="en-US" dirty="0"/>
              <a:t>製造の方法もてんでんばらばら</a:t>
            </a:r>
            <a:endParaRPr kumimoji="1" lang="en-US" altLang="ja-JP" dirty="0"/>
          </a:p>
          <a:p>
            <a:pPr marL="285750" indent="-285750">
              <a:buFont typeface="Arial" panose="020B0604020202020204" pitchFamily="34" charset="0"/>
              <a:buChar char="•"/>
            </a:pPr>
            <a:r>
              <a:rPr kumimoji="1" lang="ja-JP" altLang="en-US" dirty="0"/>
              <a:t>設計ルールもそれぞれ</a:t>
            </a:r>
            <a:endParaRPr kumimoji="1" lang="en-US" altLang="ja-JP" dirty="0"/>
          </a:p>
          <a:p>
            <a:pPr marL="285750" indent="-285750">
              <a:buFont typeface="Arial" panose="020B0604020202020204" pitchFamily="34" charset="0"/>
              <a:buChar char="•"/>
            </a:pPr>
            <a:r>
              <a:rPr lang="ja-JP" altLang="en-US" dirty="0"/>
              <a:t>設計用の</a:t>
            </a:r>
            <a:r>
              <a:rPr lang="en-US" altLang="ja-JP" dirty="0"/>
              <a:t>CAD</a:t>
            </a:r>
            <a:r>
              <a:rPr lang="ja-JP" altLang="en-US" dirty="0"/>
              <a:t>（</a:t>
            </a:r>
            <a:r>
              <a:rPr lang="en-US" altLang="ja-JP" dirty="0"/>
              <a:t>Computer Aided Design</a:t>
            </a:r>
            <a:r>
              <a:rPr lang="ja-JP" altLang="en-US" dirty="0"/>
              <a:t>）ツールも各社で作ったものを使う</a:t>
            </a:r>
            <a:endParaRPr lang="en-US" altLang="ja-JP" dirty="0"/>
          </a:p>
          <a:p>
            <a:pPr marL="285750" indent="-285750">
              <a:buFont typeface="Arial" panose="020B0604020202020204" pitchFamily="34" charset="0"/>
              <a:buChar char="•"/>
            </a:pPr>
            <a:endParaRPr kumimoji="1" lang="en-US" altLang="ja-JP" dirty="0"/>
          </a:p>
        </p:txBody>
      </p:sp>
      <p:sp>
        <p:nvSpPr>
          <p:cNvPr id="34" name="矢印: 下 33">
            <a:extLst>
              <a:ext uri="{FF2B5EF4-FFF2-40B4-BE49-F238E27FC236}">
                <a16:creationId xmlns:a16="http://schemas.microsoft.com/office/drawing/2014/main" id="{E2E26A92-5963-4600-86CA-F658C7FB9CC0}"/>
              </a:ext>
            </a:extLst>
          </p:cNvPr>
          <p:cNvSpPr/>
          <p:nvPr/>
        </p:nvSpPr>
        <p:spPr>
          <a:xfrm>
            <a:off x="9510793" y="3663880"/>
            <a:ext cx="412360" cy="377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0CCAE2F-ECAB-42C9-8F41-CEF0CC1889C8}"/>
              </a:ext>
            </a:extLst>
          </p:cNvPr>
          <p:cNvSpPr txBox="1"/>
          <p:nvPr/>
        </p:nvSpPr>
        <p:spPr>
          <a:xfrm>
            <a:off x="8337280" y="4343283"/>
            <a:ext cx="2925801" cy="646331"/>
          </a:xfrm>
          <a:prstGeom prst="rect">
            <a:avLst/>
          </a:prstGeom>
          <a:noFill/>
        </p:spPr>
        <p:txBody>
          <a:bodyPr wrap="none" rtlCol="0">
            <a:spAutoFit/>
          </a:bodyPr>
          <a:lstStyle/>
          <a:p>
            <a:r>
              <a:rPr kumimoji="1" lang="ja-JP" altLang="en-US" dirty="0"/>
              <a:t>大規模な</a:t>
            </a:r>
            <a:r>
              <a:rPr kumimoji="1" lang="en-US" altLang="ja-JP" dirty="0"/>
              <a:t>IC</a:t>
            </a:r>
            <a:r>
              <a:rPr kumimoji="1" lang="ja-JP" altLang="en-US" dirty="0"/>
              <a:t>（</a:t>
            </a:r>
            <a:r>
              <a:rPr kumimoji="1" lang="en-US" altLang="ja-JP" dirty="0"/>
              <a:t>LSI)</a:t>
            </a:r>
            <a:r>
              <a:rPr kumimoji="1" lang="ja-JP" altLang="en-US" dirty="0"/>
              <a:t>の設計が</a:t>
            </a:r>
            <a:endParaRPr kumimoji="1" lang="en-US" altLang="ja-JP" dirty="0"/>
          </a:p>
          <a:p>
            <a:r>
              <a:rPr lang="ja-JP" altLang="en-US" dirty="0"/>
              <a:t>たいへん</a:t>
            </a:r>
            <a:endParaRPr kumimoji="1" lang="ja-JP" altLang="en-US" dirty="0"/>
          </a:p>
        </p:txBody>
      </p:sp>
    </p:spTree>
    <p:extLst>
      <p:ext uri="{BB962C8B-B14F-4D97-AF65-F5344CB8AC3E}">
        <p14:creationId xmlns:p14="http://schemas.microsoft.com/office/powerpoint/2010/main" val="141917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D4A9F-B217-4395-9BAC-889C5E1A53B0}"/>
              </a:ext>
            </a:extLst>
          </p:cNvPr>
          <p:cNvSpPr>
            <a:spLocks noGrp="1"/>
          </p:cNvSpPr>
          <p:nvPr>
            <p:ph type="title"/>
          </p:nvPr>
        </p:nvSpPr>
        <p:spPr/>
        <p:txBody>
          <a:bodyPr>
            <a:normAutofit/>
          </a:bodyPr>
          <a:lstStyle/>
          <a:p>
            <a:r>
              <a:rPr kumimoji="1" lang="en-US" altLang="ja-JP" sz="3200" dirty="0"/>
              <a:t>1980</a:t>
            </a:r>
            <a:r>
              <a:rPr kumimoji="1" lang="ja-JP" altLang="en-US" sz="3200" dirty="0"/>
              <a:t>年代垂直統合の日本企業は世界の半導体を席捲した</a:t>
            </a:r>
          </a:p>
        </p:txBody>
      </p:sp>
      <p:sp>
        <p:nvSpPr>
          <p:cNvPr id="3" name="コンテンツ プレースホルダー 2">
            <a:extLst>
              <a:ext uri="{FF2B5EF4-FFF2-40B4-BE49-F238E27FC236}">
                <a16:creationId xmlns:a16="http://schemas.microsoft.com/office/drawing/2014/main" id="{9CD22FAB-32F6-4C07-86FC-B7DAFB5DD584}"/>
              </a:ext>
            </a:extLst>
          </p:cNvPr>
          <p:cNvSpPr>
            <a:spLocks noGrp="1"/>
          </p:cNvSpPr>
          <p:nvPr>
            <p:ph idx="1"/>
          </p:nvPr>
        </p:nvSpPr>
        <p:spPr>
          <a:xfrm>
            <a:off x="838200" y="1594436"/>
            <a:ext cx="10515600" cy="2082232"/>
          </a:xfrm>
        </p:spPr>
        <p:txBody>
          <a:bodyPr>
            <a:normAutofit fontScale="92500" lnSpcReduction="10000"/>
          </a:bodyPr>
          <a:lstStyle/>
          <a:p>
            <a:r>
              <a:rPr kumimoji="1" lang="ja-JP" altLang="en-US" dirty="0"/>
              <a:t>総合電機メーカが比較的小規模な半導体を作るには有利な方法</a:t>
            </a:r>
            <a:endParaRPr kumimoji="1" lang="en-US" altLang="ja-JP" dirty="0"/>
          </a:p>
          <a:p>
            <a:r>
              <a:rPr lang="ja-JP" altLang="en-US" dirty="0"/>
              <a:t>各社が自社製の製造工場、設計用ルール、設計用</a:t>
            </a:r>
            <a:r>
              <a:rPr lang="en-US" altLang="ja-JP" dirty="0"/>
              <a:t>CAD</a:t>
            </a:r>
            <a:r>
              <a:rPr lang="ja-JP" altLang="en-US" dirty="0"/>
              <a:t>（</a:t>
            </a:r>
            <a:r>
              <a:rPr lang="en-US" altLang="ja-JP" dirty="0"/>
              <a:t>Computer Aided Design)</a:t>
            </a:r>
            <a:r>
              <a:rPr lang="ja-JP" altLang="en-US" dirty="0"/>
              <a:t>を持っていた</a:t>
            </a:r>
            <a:endParaRPr lang="en-US" altLang="ja-JP" dirty="0"/>
          </a:p>
          <a:p>
            <a:r>
              <a:rPr kumimoji="1" lang="en-US" altLang="ja-JP" dirty="0"/>
              <a:t>CMOS</a:t>
            </a:r>
            <a:r>
              <a:rPr kumimoji="1" lang="ja-JP" altLang="en-US" dirty="0"/>
              <a:t>、メモリ（</a:t>
            </a:r>
            <a:r>
              <a:rPr kumimoji="1" lang="en-US" altLang="ja-JP" dirty="0"/>
              <a:t>Dynamic RAM)</a:t>
            </a:r>
            <a:r>
              <a:rPr kumimoji="1" lang="ja-JP" altLang="en-US" dirty="0"/>
              <a:t>共に</a:t>
            </a:r>
            <a:r>
              <a:rPr lang="ja-JP" altLang="en-US" dirty="0"/>
              <a:t>高い信頼性を誇っていた</a:t>
            </a:r>
            <a:endParaRPr lang="en-US" altLang="ja-JP" dirty="0"/>
          </a:p>
          <a:p>
            <a:r>
              <a:rPr kumimoji="1" lang="ja-JP" altLang="en-US" dirty="0"/>
              <a:t>半導体の</a:t>
            </a:r>
            <a:r>
              <a:rPr kumimoji="1" lang="en-US" altLang="ja-JP" dirty="0"/>
              <a:t>50</a:t>
            </a:r>
            <a:r>
              <a:rPr kumimoji="1" lang="ja-JP" altLang="en-US" dirty="0"/>
              <a:t>％、メモリ（</a:t>
            </a:r>
            <a:r>
              <a:rPr kumimoji="1" lang="en-US" altLang="ja-JP" dirty="0"/>
              <a:t>DRAM)</a:t>
            </a:r>
            <a:r>
              <a:rPr kumimoji="1" lang="ja-JP" altLang="en-US" dirty="0"/>
              <a:t>の</a:t>
            </a:r>
            <a:r>
              <a:rPr kumimoji="1" lang="en-US" altLang="ja-JP" dirty="0"/>
              <a:t>80</a:t>
            </a:r>
            <a:r>
              <a:rPr kumimoji="1" lang="ja-JP" altLang="en-US" dirty="0"/>
              <a:t>％を占めていた。</a:t>
            </a:r>
          </a:p>
        </p:txBody>
      </p:sp>
      <p:sp>
        <p:nvSpPr>
          <p:cNvPr id="4" name="コンテンツ プレースホルダー 2">
            <a:extLst>
              <a:ext uri="{FF2B5EF4-FFF2-40B4-BE49-F238E27FC236}">
                <a16:creationId xmlns:a16="http://schemas.microsoft.com/office/drawing/2014/main" id="{587BB728-DF07-449A-B039-8062B76C7044}"/>
              </a:ext>
            </a:extLst>
          </p:cNvPr>
          <p:cNvSpPr txBox="1">
            <a:spLocks/>
          </p:cNvSpPr>
          <p:nvPr/>
        </p:nvSpPr>
        <p:spPr>
          <a:xfrm>
            <a:off x="838200" y="4467710"/>
            <a:ext cx="10515600" cy="20822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先端プロセスの工場を作るには大きな投資が必要</a:t>
            </a:r>
            <a:endParaRPr lang="en-US" altLang="ja-JP" dirty="0"/>
          </a:p>
          <a:p>
            <a:pPr marL="457200" lvl="1" indent="0">
              <a:buNone/>
            </a:pPr>
            <a:r>
              <a:rPr lang="ja-JP" altLang="en-US" dirty="0"/>
              <a:t>→総合メーカの一部門では投資の判断が難しい</a:t>
            </a:r>
            <a:endParaRPr lang="en-US" altLang="ja-JP" dirty="0"/>
          </a:p>
          <a:p>
            <a:r>
              <a:rPr lang="ja-JP" altLang="en-US" dirty="0"/>
              <a:t>共通</a:t>
            </a:r>
            <a:r>
              <a:rPr lang="en-US" altLang="ja-JP" dirty="0"/>
              <a:t>CAD</a:t>
            </a:r>
            <a:r>
              <a:rPr lang="ja-JP" altLang="en-US" dirty="0"/>
              <a:t>の発達→自社製ツールよりもずっと使い易い</a:t>
            </a:r>
            <a:endParaRPr lang="en-US" altLang="ja-JP" dirty="0"/>
          </a:p>
          <a:p>
            <a:r>
              <a:rPr lang="ja-JP" altLang="en-US" dirty="0"/>
              <a:t>大型計算機から</a:t>
            </a:r>
            <a:r>
              <a:rPr lang="en-US" altLang="ja-JP" dirty="0"/>
              <a:t>PC</a:t>
            </a:r>
            <a:r>
              <a:rPr lang="ja-JP" altLang="en-US" dirty="0"/>
              <a:t>へ→過剰品質がコスト高に繋がる</a:t>
            </a:r>
            <a:endParaRPr lang="en-US" altLang="ja-JP" dirty="0"/>
          </a:p>
          <a:p>
            <a:r>
              <a:rPr lang="ja-JP" altLang="en-US" dirty="0"/>
              <a:t>日米半導体協定</a:t>
            </a:r>
          </a:p>
        </p:txBody>
      </p:sp>
      <p:sp>
        <p:nvSpPr>
          <p:cNvPr id="5" name="矢印: 下 4">
            <a:extLst>
              <a:ext uri="{FF2B5EF4-FFF2-40B4-BE49-F238E27FC236}">
                <a16:creationId xmlns:a16="http://schemas.microsoft.com/office/drawing/2014/main" id="{B6162C23-640B-4AAF-AAB1-D66568A6482D}"/>
              </a:ext>
            </a:extLst>
          </p:cNvPr>
          <p:cNvSpPr/>
          <p:nvPr/>
        </p:nvSpPr>
        <p:spPr>
          <a:xfrm>
            <a:off x="4726003" y="3676668"/>
            <a:ext cx="702644" cy="529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805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9A767-3244-4598-87D9-ACC29A23E0F9}"/>
              </a:ext>
            </a:extLst>
          </p:cNvPr>
          <p:cNvSpPr>
            <a:spLocks noGrp="1"/>
          </p:cNvSpPr>
          <p:nvPr>
            <p:ph type="title"/>
          </p:nvPr>
        </p:nvSpPr>
        <p:spPr>
          <a:xfrm>
            <a:off x="281553" y="-152565"/>
            <a:ext cx="10515600" cy="1325563"/>
          </a:xfrm>
        </p:spPr>
        <p:txBody>
          <a:bodyPr/>
          <a:lstStyle/>
          <a:p>
            <a:r>
              <a:rPr lang="ja-JP" altLang="en-US" dirty="0"/>
              <a:t>水平分業</a:t>
            </a:r>
            <a:endParaRPr kumimoji="1" lang="ja-JP" altLang="en-US" dirty="0"/>
          </a:p>
        </p:txBody>
      </p:sp>
      <p:sp>
        <p:nvSpPr>
          <p:cNvPr id="8" name="正方形/長方形 7">
            <a:extLst>
              <a:ext uri="{FF2B5EF4-FFF2-40B4-BE49-F238E27FC236}">
                <a16:creationId xmlns:a16="http://schemas.microsoft.com/office/drawing/2014/main" id="{8AC7B04A-F7EB-48B0-A483-E6692F653797}"/>
              </a:ext>
            </a:extLst>
          </p:cNvPr>
          <p:cNvSpPr/>
          <p:nvPr/>
        </p:nvSpPr>
        <p:spPr>
          <a:xfrm>
            <a:off x="870897" y="5549762"/>
            <a:ext cx="513728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製造</a:t>
            </a:r>
          </a:p>
        </p:txBody>
      </p:sp>
      <p:sp>
        <p:nvSpPr>
          <p:cNvPr id="10" name="正方形/長方形 9">
            <a:extLst>
              <a:ext uri="{FF2B5EF4-FFF2-40B4-BE49-F238E27FC236}">
                <a16:creationId xmlns:a16="http://schemas.microsoft.com/office/drawing/2014/main" id="{1E04DA65-5BC6-41B2-8AF2-DB67529FC38D}"/>
              </a:ext>
            </a:extLst>
          </p:cNvPr>
          <p:cNvSpPr/>
          <p:nvPr/>
        </p:nvSpPr>
        <p:spPr>
          <a:xfrm>
            <a:off x="985877" y="3953266"/>
            <a:ext cx="3146803"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11" name="正方形/長方形 10">
            <a:extLst>
              <a:ext uri="{FF2B5EF4-FFF2-40B4-BE49-F238E27FC236}">
                <a16:creationId xmlns:a16="http://schemas.microsoft.com/office/drawing/2014/main" id="{F3B16383-7450-4176-8658-2BE130103FEC}"/>
              </a:ext>
            </a:extLst>
          </p:cNvPr>
          <p:cNvSpPr/>
          <p:nvPr/>
        </p:nvSpPr>
        <p:spPr>
          <a:xfrm>
            <a:off x="991891" y="2239505"/>
            <a:ext cx="1487838" cy="9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12" name="正方形/長方形 11">
            <a:extLst>
              <a:ext uri="{FF2B5EF4-FFF2-40B4-BE49-F238E27FC236}">
                <a16:creationId xmlns:a16="http://schemas.microsoft.com/office/drawing/2014/main" id="{C8FD137A-3F31-4D4F-9266-20ADECAA2CC8}"/>
              </a:ext>
            </a:extLst>
          </p:cNvPr>
          <p:cNvSpPr/>
          <p:nvPr/>
        </p:nvSpPr>
        <p:spPr>
          <a:xfrm>
            <a:off x="991891" y="1164956"/>
            <a:ext cx="1487838" cy="91698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15" name="正方形/長方形 14">
            <a:extLst>
              <a:ext uri="{FF2B5EF4-FFF2-40B4-BE49-F238E27FC236}">
                <a16:creationId xmlns:a16="http://schemas.microsoft.com/office/drawing/2014/main" id="{E2B18818-538D-4C8F-8C83-F9D126A34116}"/>
              </a:ext>
            </a:extLst>
          </p:cNvPr>
          <p:cNvSpPr/>
          <p:nvPr/>
        </p:nvSpPr>
        <p:spPr>
          <a:xfrm>
            <a:off x="2707990" y="2247254"/>
            <a:ext cx="1487838" cy="91698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16" name="正方形/長方形 15">
            <a:extLst>
              <a:ext uri="{FF2B5EF4-FFF2-40B4-BE49-F238E27FC236}">
                <a16:creationId xmlns:a16="http://schemas.microsoft.com/office/drawing/2014/main" id="{24E8EAA8-6C0A-46F5-A278-CB566DC65035}"/>
              </a:ext>
            </a:extLst>
          </p:cNvPr>
          <p:cNvSpPr/>
          <p:nvPr/>
        </p:nvSpPr>
        <p:spPr>
          <a:xfrm>
            <a:off x="2717615" y="1172705"/>
            <a:ext cx="1487838" cy="916983"/>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19" name="正方形/長方形 18">
            <a:extLst>
              <a:ext uri="{FF2B5EF4-FFF2-40B4-BE49-F238E27FC236}">
                <a16:creationId xmlns:a16="http://schemas.microsoft.com/office/drawing/2014/main" id="{CE554831-9192-428B-B780-55E2DB83A169}"/>
              </a:ext>
            </a:extLst>
          </p:cNvPr>
          <p:cNvSpPr/>
          <p:nvPr/>
        </p:nvSpPr>
        <p:spPr>
          <a:xfrm>
            <a:off x="4383983" y="2713494"/>
            <a:ext cx="1404340" cy="9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20" name="正方形/長方形 19">
            <a:extLst>
              <a:ext uri="{FF2B5EF4-FFF2-40B4-BE49-F238E27FC236}">
                <a16:creationId xmlns:a16="http://schemas.microsoft.com/office/drawing/2014/main" id="{21E80928-C323-4073-8245-6F1335D68849}"/>
              </a:ext>
            </a:extLst>
          </p:cNvPr>
          <p:cNvSpPr/>
          <p:nvPr/>
        </p:nvSpPr>
        <p:spPr>
          <a:xfrm>
            <a:off x="4520339" y="1180454"/>
            <a:ext cx="1487838" cy="916983"/>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27" name="正方形/長方形 26">
            <a:extLst>
              <a:ext uri="{FF2B5EF4-FFF2-40B4-BE49-F238E27FC236}">
                <a16:creationId xmlns:a16="http://schemas.microsoft.com/office/drawing/2014/main" id="{B57CA995-FD4B-4AE8-A604-F56646A91084}"/>
              </a:ext>
            </a:extLst>
          </p:cNvPr>
          <p:cNvSpPr/>
          <p:nvPr/>
        </p:nvSpPr>
        <p:spPr>
          <a:xfrm>
            <a:off x="6387424" y="5527565"/>
            <a:ext cx="1432764" cy="9144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製造</a:t>
            </a:r>
          </a:p>
        </p:txBody>
      </p:sp>
      <p:sp>
        <p:nvSpPr>
          <p:cNvPr id="28" name="正方形/長方形 27">
            <a:extLst>
              <a:ext uri="{FF2B5EF4-FFF2-40B4-BE49-F238E27FC236}">
                <a16:creationId xmlns:a16="http://schemas.microsoft.com/office/drawing/2014/main" id="{7C292C34-DC0A-4929-9DA9-4048A8398245}"/>
              </a:ext>
            </a:extLst>
          </p:cNvPr>
          <p:cNvSpPr/>
          <p:nvPr/>
        </p:nvSpPr>
        <p:spPr>
          <a:xfrm>
            <a:off x="4401766" y="3953266"/>
            <a:ext cx="1362480"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30" name="正方形/長方形 29">
            <a:extLst>
              <a:ext uri="{FF2B5EF4-FFF2-40B4-BE49-F238E27FC236}">
                <a16:creationId xmlns:a16="http://schemas.microsoft.com/office/drawing/2014/main" id="{568398CC-AE9E-415A-9054-97710CF6DCCA}"/>
              </a:ext>
            </a:extLst>
          </p:cNvPr>
          <p:cNvSpPr/>
          <p:nvPr/>
        </p:nvSpPr>
        <p:spPr>
          <a:xfrm>
            <a:off x="6363347" y="1164956"/>
            <a:ext cx="1487838" cy="916983"/>
          </a:xfrm>
          <a:prstGeom prst="rect">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システム</a:t>
            </a:r>
            <a:endParaRPr kumimoji="1" lang="en-US" altLang="ja-JP" dirty="0"/>
          </a:p>
          <a:p>
            <a:pPr algn="ctr"/>
            <a:r>
              <a:rPr kumimoji="1" lang="ja-JP" altLang="en-US" dirty="0"/>
              <a:t>設計</a:t>
            </a:r>
          </a:p>
        </p:txBody>
      </p:sp>
      <p:sp>
        <p:nvSpPr>
          <p:cNvPr id="33" name="テキスト ボックス 32">
            <a:extLst>
              <a:ext uri="{FF2B5EF4-FFF2-40B4-BE49-F238E27FC236}">
                <a16:creationId xmlns:a16="http://schemas.microsoft.com/office/drawing/2014/main" id="{C69A8B18-E95B-4977-88E8-00E39B88DEF3}"/>
              </a:ext>
            </a:extLst>
          </p:cNvPr>
          <p:cNvSpPr txBox="1"/>
          <p:nvPr/>
        </p:nvSpPr>
        <p:spPr>
          <a:xfrm>
            <a:off x="8038455" y="1013825"/>
            <a:ext cx="3871992" cy="2585323"/>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t>様々なレイヤで様々な企業の組み合わせができる</a:t>
            </a:r>
            <a:endParaRPr kumimoji="1" lang="en-US" altLang="ja-JP" dirty="0"/>
          </a:p>
          <a:p>
            <a:pPr marL="285750" indent="-285750">
              <a:buFont typeface="Arial" panose="020B0604020202020204" pitchFamily="34" charset="0"/>
              <a:buChar char="•"/>
            </a:pPr>
            <a:r>
              <a:rPr kumimoji="1" lang="ja-JP" altLang="en-US" dirty="0"/>
              <a:t>設計ルールの基本は統一</a:t>
            </a:r>
            <a:endParaRPr kumimoji="1" lang="en-US" altLang="ja-JP" dirty="0"/>
          </a:p>
          <a:p>
            <a:pPr marL="285750" indent="-285750">
              <a:buFont typeface="Arial" panose="020B0604020202020204" pitchFamily="34" charset="0"/>
              <a:buChar char="•"/>
            </a:pPr>
            <a:r>
              <a:rPr lang="ja-JP" altLang="en-US" dirty="0"/>
              <a:t>設計用の</a:t>
            </a:r>
            <a:r>
              <a:rPr lang="en-US" altLang="ja-JP" dirty="0"/>
              <a:t>CAD</a:t>
            </a:r>
            <a:r>
              <a:rPr lang="ja-JP" altLang="en-US" dirty="0"/>
              <a:t>（</a:t>
            </a:r>
            <a:r>
              <a:rPr lang="en-US" altLang="ja-JP" dirty="0"/>
              <a:t>Computer Aided Design</a:t>
            </a:r>
            <a:r>
              <a:rPr lang="ja-JP" altLang="en-US" dirty="0"/>
              <a:t>）ツールは、</a:t>
            </a:r>
            <a:r>
              <a:rPr lang="en-US" altLang="ja-JP" dirty="0"/>
              <a:t>Cadence</a:t>
            </a:r>
            <a:r>
              <a:rPr lang="ja-JP" altLang="en-US" dirty="0"/>
              <a:t>、</a:t>
            </a:r>
            <a:r>
              <a:rPr lang="en-US" altLang="ja-JP" dirty="0"/>
              <a:t>Synopsys</a:t>
            </a:r>
            <a:r>
              <a:rPr lang="ja-JP" altLang="en-US" dirty="0"/>
              <a:t>の</a:t>
            </a:r>
            <a:r>
              <a:rPr lang="en-US" altLang="ja-JP" dirty="0"/>
              <a:t>2</a:t>
            </a:r>
            <a:r>
              <a:rPr lang="ja-JP" altLang="en-US" dirty="0"/>
              <a:t>強</a:t>
            </a:r>
            <a:endParaRPr lang="en-US" altLang="ja-JP" dirty="0"/>
          </a:p>
          <a:p>
            <a:pPr marL="285750" indent="-285750">
              <a:buFont typeface="Arial" panose="020B0604020202020204" pitchFamily="34" charset="0"/>
              <a:buChar char="•"/>
            </a:pPr>
            <a:r>
              <a:rPr lang="ja-JP" altLang="en-US" dirty="0"/>
              <a:t>ファウンドリ（ファブ）は数が絞られる</a:t>
            </a:r>
            <a:endParaRPr lang="en-US" altLang="ja-JP" dirty="0"/>
          </a:p>
          <a:p>
            <a:pPr marL="285750" indent="-285750">
              <a:buFont typeface="Arial" panose="020B0604020202020204" pitchFamily="34" charset="0"/>
              <a:buChar char="•"/>
            </a:pPr>
            <a:endParaRPr kumimoji="1" lang="en-US" altLang="ja-JP" dirty="0"/>
          </a:p>
        </p:txBody>
      </p:sp>
      <p:sp>
        <p:nvSpPr>
          <p:cNvPr id="34" name="矢印: 下 33">
            <a:extLst>
              <a:ext uri="{FF2B5EF4-FFF2-40B4-BE49-F238E27FC236}">
                <a16:creationId xmlns:a16="http://schemas.microsoft.com/office/drawing/2014/main" id="{E2E26A92-5963-4600-86CA-F658C7FB9CC0}"/>
              </a:ext>
            </a:extLst>
          </p:cNvPr>
          <p:cNvSpPr/>
          <p:nvPr/>
        </p:nvSpPr>
        <p:spPr>
          <a:xfrm>
            <a:off x="9760216" y="3286906"/>
            <a:ext cx="412360" cy="377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0CCAE2F-ECAB-42C9-8F41-CEF0CC1889C8}"/>
              </a:ext>
            </a:extLst>
          </p:cNvPr>
          <p:cNvSpPr txBox="1"/>
          <p:nvPr/>
        </p:nvSpPr>
        <p:spPr>
          <a:xfrm>
            <a:off x="8396134" y="3919105"/>
            <a:ext cx="3156633" cy="646331"/>
          </a:xfrm>
          <a:prstGeom prst="rect">
            <a:avLst/>
          </a:prstGeom>
          <a:noFill/>
        </p:spPr>
        <p:txBody>
          <a:bodyPr wrap="none" rtlCol="0">
            <a:spAutoFit/>
          </a:bodyPr>
          <a:lstStyle/>
          <a:p>
            <a:r>
              <a:rPr kumimoji="1" lang="ja-JP" altLang="en-US" dirty="0"/>
              <a:t>大規模な</a:t>
            </a:r>
            <a:r>
              <a:rPr kumimoji="1" lang="en-US" altLang="ja-JP" dirty="0"/>
              <a:t>IC</a:t>
            </a:r>
            <a:r>
              <a:rPr kumimoji="1" lang="ja-JP" altLang="en-US" dirty="0"/>
              <a:t>（</a:t>
            </a:r>
            <a:r>
              <a:rPr kumimoji="1" lang="en-US" altLang="ja-JP" dirty="0"/>
              <a:t>LSI)</a:t>
            </a:r>
            <a:r>
              <a:rPr lang="ja-JP" altLang="en-US" dirty="0"/>
              <a:t>が効率的に</a:t>
            </a:r>
            <a:endParaRPr lang="en-US" altLang="ja-JP" dirty="0"/>
          </a:p>
          <a:p>
            <a:r>
              <a:rPr kumimoji="1" lang="ja-JP" altLang="en-US" dirty="0"/>
              <a:t>製造可能</a:t>
            </a:r>
            <a:endParaRPr kumimoji="1" lang="en-US" altLang="ja-JP" dirty="0"/>
          </a:p>
        </p:txBody>
      </p:sp>
      <p:sp>
        <p:nvSpPr>
          <p:cNvPr id="36" name="正方形/長方形 35">
            <a:extLst>
              <a:ext uri="{FF2B5EF4-FFF2-40B4-BE49-F238E27FC236}">
                <a16:creationId xmlns:a16="http://schemas.microsoft.com/office/drawing/2014/main" id="{3E2C8F3A-C8E8-4E35-BA22-63A16200A56A}"/>
              </a:ext>
            </a:extLst>
          </p:cNvPr>
          <p:cNvSpPr/>
          <p:nvPr/>
        </p:nvSpPr>
        <p:spPr>
          <a:xfrm>
            <a:off x="823991" y="979110"/>
            <a:ext cx="1752602" cy="23083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C6C90D9-145B-4473-B9CB-27ADE7943BF7}"/>
              </a:ext>
            </a:extLst>
          </p:cNvPr>
          <p:cNvSpPr/>
          <p:nvPr/>
        </p:nvSpPr>
        <p:spPr>
          <a:xfrm>
            <a:off x="2600360" y="970903"/>
            <a:ext cx="1666953" cy="23424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51B888BC-95DF-452F-AE64-C4A533FCE1CC}"/>
              </a:ext>
            </a:extLst>
          </p:cNvPr>
          <p:cNvSpPr/>
          <p:nvPr/>
        </p:nvSpPr>
        <p:spPr>
          <a:xfrm>
            <a:off x="4338877" y="1012826"/>
            <a:ext cx="1752602" cy="11970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F5F81803-D8F4-439D-BF51-67349CF08925}"/>
              </a:ext>
            </a:extLst>
          </p:cNvPr>
          <p:cNvSpPr/>
          <p:nvPr/>
        </p:nvSpPr>
        <p:spPr>
          <a:xfrm>
            <a:off x="6240447" y="1009403"/>
            <a:ext cx="1752602" cy="11970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094AE397-E9DD-47FE-AF5E-6B94CCEA6AFA}"/>
              </a:ext>
            </a:extLst>
          </p:cNvPr>
          <p:cNvSpPr/>
          <p:nvPr/>
        </p:nvSpPr>
        <p:spPr>
          <a:xfrm>
            <a:off x="4322201" y="2498295"/>
            <a:ext cx="1521611" cy="25310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8996CABA-08A3-47B4-9955-C5247E4C3FD9}"/>
              </a:ext>
            </a:extLst>
          </p:cNvPr>
          <p:cNvSpPr/>
          <p:nvPr/>
        </p:nvSpPr>
        <p:spPr>
          <a:xfrm>
            <a:off x="727126" y="3793690"/>
            <a:ext cx="3405553" cy="11970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BAADF4ED-00B4-475E-8FC1-5951F77EA475}"/>
              </a:ext>
            </a:extLst>
          </p:cNvPr>
          <p:cNvSpPr/>
          <p:nvPr/>
        </p:nvSpPr>
        <p:spPr>
          <a:xfrm>
            <a:off x="551869" y="5386223"/>
            <a:ext cx="5688578" cy="11970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FF5812C-85DD-4454-8FE1-73778E2A60F3}"/>
              </a:ext>
            </a:extLst>
          </p:cNvPr>
          <p:cNvSpPr/>
          <p:nvPr/>
        </p:nvSpPr>
        <p:spPr>
          <a:xfrm>
            <a:off x="6415848" y="2876707"/>
            <a:ext cx="1404340" cy="9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ロジック</a:t>
            </a:r>
            <a:endParaRPr kumimoji="1" lang="en-US" altLang="ja-JP" dirty="0"/>
          </a:p>
          <a:p>
            <a:pPr algn="ctr"/>
            <a:r>
              <a:rPr kumimoji="1" lang="ja-JP" altLang="en-US" dirty="0"/>
              <a:t>設計</a:t>
            </a:r>
          </a:p>
        </p:txBody>
      </p:sp>
      <p:sp>
        <p:nvSpPr>
          <p:cNvPr id="26" name="正方形/長方形 25">
            <a:extLst>
              <a:ext uri="{FF2B5EF4-FFF2-40B4-BE49-F238E27FC236}">
                <a16:creationId xmlns:a16="http://schemas.microsoft.com/office/drawing/2014/main" id="{4EE0ED6B-626C-45C6-ACC6-36C69CAB0170}"/>
              </a:ext>
            </a:extLst>
          </p:cNvPr>
          <p:cNvSpPr/>
          <p:nvPr/>
        </p:nvSpPr>
        <p:spPr>
          <a:xfrm>
            <a:off x="6433631" y="4116479"/>
            <a:ext cx="1362480"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レイアウト設計</a:t>
            </a:r>
            <a:endParaRPr kumimoji="1" lang="ja-JP" altLang="en-US" dirty="0"/>
          </a:p>
        </p:txBody>
      </p:sp>
      <p:sp>
        <p:nvSpPr>
          <p:cNvPr id="29" name="正方形/長方形 28">
            <a:extLst>
              <a:ext uri="{FF2B5EF4-FFF2-40B4-BE49-F238E27FC236}">
                <a16:creationId xmlns:a16="http://schemas.microsoft.com/office/drawing/2014/main" id="{5AC4081A-5EAC-4BB7-BDB1-78761710D404}"/>
              </a:ext>
            </a:extLst>
          </p:cNvPr>
          <p:cNvSpPr/>
          <p:nvPr/>
        </p:nvSpPr>
        <p:spPr>
          <a:xfrm>
            <a:off x="6354066" y="2661507"/>
            <a:ext cx="1521611" cy="39217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020C2D2-D434-4A08-B169-30EE60D4DFBE}"/>
              </a:ext>
            </a:extLst>
          </p:cNvPr>
          <p:cNvSpPr txBox="1"/>
          <p:nvPr/>
        </p:nvSpPr>
        <p:spPr>
          <a:xfrm>
            <a:off x="281553" y="5073586"/>
            <a:ext cx="1766830" cy="369332"/>
          </a:xfrm>
          <a:prstGeom prst="rect">
            <a:avLst/>
          </a:prstGeom>
          <a:noFill/>
        </p:spPr>
        <p:txBody>
          <a:bodyPr wrap="none" rtlCol="0">
            <a:spAutoFit/>
          </a:bodyPr>
          <a:lstStyle/>
          <a:p>
            <a:r>
              <a:rPr lang="ja-JP" altLang="en-US" dirty="0"/>
              <a:t>ファブ</a:t>
            </a:r>
            <a:r>
              <a:rPr kumimoji="1" lang="ja-JP" altLang="en-US" dirty="0"/>
              <a:t>：</a:t>
            </a:r>
            <a:r>
              <a:rPr kumimoji="1" lang="en-US" altLang="ja-JP" dirty="0"/>
              <a:t>TSMC</a:t>
            </a:r>
            <a:endParaRPr kumimoji="1" lang="ja-JP" altLang="en-US" dirty="0"/>
          </a:p>
        </p:txBody>
      </p:sp>
      <p:sp>
        <p:nvSpPr>
          <p:cNvPr id="4" name="テキスト ボックス 3">
            <a:extLst>
              <a:ext uri="{FF2B5EF4-FFF2-40B4-BE49-F238E27FC236}">
                <a16:creationId xmlns:a16="http://schemas.microsoft.com/office/drawing/2014/main" id="{8373A7EB-B482-4BAA-B422-6F4CB348FEC6}"/>
              </a:ext>
            </a:extLst>
          </p:cNvPr>
          <p:cNvSpPr txBox="1"/>
          <p:nvPr/>
        </p:nvSpPr>
        <p:spPr>
          <a:xfrm>
            <a:off x="8287352" y="5073586"/>
            <a:ext cx="3877985" cy="1200329"/>
          </a:xfrm>
          <a:prstGeom prst="rect">
            <a:avLst/>
          </a:prstGeom>
          <a:noFill/>
        </p:spPr>
        <p:txBody>
          <a:bodyPr wrap="none" rtlCol="0">
            <a:spAutoFit/>
          </a:bodyPr>
          <a:lstStyle/>
          <a:p>
            <a:r>
              <a:rPr kumimoji="1" lang="ja-JP" altLang="en-US" dirty="0"/>
              <a:t>もちろん、完全に水平になった</a:t>
            </a:r>
            <a:endParaRPr kumimoji="1" lang="en-US" altLang="ja-JP" dirty="0"/>
          </a:p>
          <a:p>
            <a:r>
              <a:rPr lang="ja-JP" altLang="en-US" dirty="0"/>
              <a:t>のではなく、いくつかの層を統合し</a:t>
            </a:r>
            <a:endParaRPr lang="en-US" altLang="ja-JP" dirty="0"/>
          </a:p>
          <a:p>
            <a:r>
              <a:rPr kumimoji="1" lang="ja-JP" altLang="en-US" dirty="0"/>
              <a:t>ている企業もある</a:t>
            </a:r>
            <a:endParaRPr kumimoji="1" lang="en-US" altLang="ja-JP" dirty="0"/>
          </a:p>
          <a:p>
            <a:r>
              <a:rPr lang="ja-JP" altLang="en-US" dirty="0"/>
              <a:t>→</a:t>
            </a:r>
            <a:r>
              <a:rPr lang="en-US" altLang="ja-JP" dirty="0"/>
              <a:t>Intel, Samsung, </a:t>
            </a:r>
            <a:r>
              <a:rPr lang="ja-JP" altLang="en-US" dirty="0"/>
              <a:t>ルネサスなど</a:t>
            </a:r>
            <a:endParaRPr kumimoji="1" lang="ja-JP" altLang="en-US" dirty="0"/>
          </a:p>
        </p:txBody>
      </p:sp>
      <p:sp>
        <p:nvSpPr>
          <p:cNvPr id="31" name="テキスト ボックス 30">
            <a:extLst>
              <a:ext uri="{FF2B5EF4-FFF2-40B4-BE49-F238E27FC236}">
                <a16:creationId xmlns:a16="http://schemas.microsoft.com/office/drawing/2014/main" id="{A6963946-1F95-4701-AB92-BB8A68CA6B80}"/>
              </a:ext>
            </a:extLst>
          </p:cNvPr>
          <p:cNvSpPr txBox="1"/>
          <p:nvPr/>
        </p:nvSpPr>
        <p:spPr>
          <a:xfrm>
            <a:off x="2707990" y="601571"/>
            <a:ext cx="5032147" cy="369332"/>
          </a:xfrm>
          <a:prstGeom prst="rect">
            <a:avLst/>
          </a:prstGeom>
          <a:noFill/>
        </p:spPr>
        <p:txBody>
          <a:bodyPr wrap="none" rtlCol="0">
            <a:spAutoFit/>
          </a:bodyPr>
          <a:lstStyle/>
          <a:p>
            <a:r>
              <a:rPr lang="ja-JP" altLang="en-US" dirty="0"/>
              <a:t>ファブを持たない半導体企業：ファブレス企業</a:t>
            </a:r>
            <a:endParaRPr kumimoji="1" lang="ja-JP" altLang="en-US" dirty="0"/>
          </a:p>
        </p:txBody>
      </p:sp>
    </p:spTree>
    <p:extLst>
      <p:ext uri="{BB962C8B-B14F-4D97-AF65-F5344CB8AC3E}">
        <p14:creationId xmlns:p14="http://schemas.microsoft.com/office/powerpoint/2010/main" val="303476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B6A0E-04CD-4330-B233-1504775975A5}"/>
              </a:ext>
            </a:extLst>
          </p:cNvPr>
          <p:cNvSpPr>
            <a:spLocks noGrp="1"/>
          </p:cNvSpPr>
          <p:nvPr>
            <p:ph type="title"/>
          </p:nvPr>
        </p:nvSpPr>
        <p:spPr/>
        <p:txBody>
          <a:bodyPr/>
          <a:lstStyle/>
          <a:p>
            <a:r>
              <a:rPr kumimoji="1" lang="ja-JP" altLang="en-US" dirty="0"/>
              <a:t>他にも色々言われている</a:t>
            </a:r>
          </a:p>
        </p:txBody>
      </p:sp>
      <p:sp>
        <p:nvSpPr>
          <p:cNvPr id="3" name="コンテンツ プレースホルダー 2">
            <a:extLst>
              <a:ext uri="{FF2B5EF4-FFF2-40B4-BE49-F238E27FC236}">
                <a16:creationId xmlns:a16="http://schemas.microsoft.com/office/drawing/2014/main" id="{ADD30FA6-FC2E-4EF1-A476-ED87474D7F8E}"/>
              </a:ext>
            </a:extLst>
          </p:cNvPr>
          <p:cNvSpPr>
            <a:spLocks noGrp="1"/>
          </p:cNvSpPr>
          <p:nvPr>
            <p:ph idx="1"/>
          </p:nvPr>
        </p:nvSpPr>
        <p:spPr>
          <a:xfrm>
            <a:off x="713072" y="1538868"/>
            <a:ext cx="10515600" cy="4407088"/>
          </a:xfrm>
        </p:spPr>
        <p:txBody>
          <a:bodyPr>
            <a:normAutofit fontScale="70000" lnSpcReduction="20000"/>
          </a:bodyPr>
          <a:lstStyle/>
          <a:p>
            <a:r>
              <a:rPr kumimoji="1" lang="ja-JP" altLang="en-US" dirty="0"/>
              <a:t>日米半導体協定により、米国から締め出され、半強制的に米国半導体を買わされた。</a:t>
            </a:r>
            <a:endParaRPr kumimoji="1" lang="en-US" altLang="ja-JP" dirty="0"/>
          </a:p>
          <a:p>
            <a:r>
              <a:rPr kumimoji="1" lang="ja-JP" altLang="en-US" dirty="0"/>
              <a:t>総合電機メーカが一部門でしかない半導体製造工場への投資、撤退の判断が正しくできなかった。</a:t>
            </a:r>
            <a:endParaRPr kumimoji="1" lang="en-US" altLang="ja-JP" dirty="0"/>
          </a:p>
          <a:p>
            <a:pPr lvl="1"/>
            <a:r>
              <a:rPr kumimoji="1" lang="ja-JP" altLang="en-US" dirty="0"/>
              <a:t>文科系で半導体に無知なトップが多い</a:t>
            </a:r>
            <a:endParaRPr kumimoji="1" lang="en-US" altLang="ja-JP" dirty="0"/>
          </a:p>
          <a:p>
            <a:pPr lvl="1"/>
            <a:r>
              <a:rPr kumimoji="1" lang="ja-JP" altLang="en-US" dirty="0"/>
              <a:t>意思決定が遅く、間違っている場合が多い</a:t>
            </a:r>
            <a:endParaRPr kumimoji="1" lang="en-US" altLang="ja-JP" dirty="0"/>
          </a:p>
          <a:p>
            <a:r>
              <a:rPr kumimoji="1" lang="ja-JP" altLang="en-US" dirty="0"/>
              <a:t>人件費が安い国の製造工場に比べて、過剰品質の日本の製造工場のコストが高すぎた。</a:t>
            </a:r>
            <a:endParaRPr kumimoji="1" lang="en-US" altLang="ja-JP" dirty="0"/>
          </a:p>
          <a:p>
            <a:pPr lvl="1"/>
            <a:r>
              <a:rPr kumimoji="1" lang="ja-JP" altLang="en-US" dirty="0"/>
              <a:t>そもそも日本企業は（大学もだが）無駄な事務、無駄な作業が多く労働生産性が低い</a:t>
            </a:r>
            <a:endParaRPr kumimoji="1" lang="en-US" altLang="ja-JP" dirty="0"/>
          </a:p>
          <a:p>
            <a:r>
              <a:rPr lang="ja-JP" altLang="en-US" dirty="0"/>
              <a:t>通産省、経産省のリードも悪かった。</a:t>
            </a:r>
            <a:endParaRPr lang="en-US" altLang="ja-JP" dirty="0"/>
          </a:p>
          <a:p>
            <a:pPr lvl="1"/>
            <a:r>
              <a:rPr kumimoji="1" lang="ja-JP" altLang="en-US" dirty="0"/>
              <a:t>エルピーダ（</a:t>
            </a:r>
            <a:r>
              <a:rPr kumimoji="1" lang="en-US" altLang="ja-JP" dirty="0"/>
              <a:t>DRAM</a:t>
            </a:r>
            <a:r>
              <a:rPr kumimoji="1" lang="ja-JP" altLang="en-US" dirty="0"/>
              <a:t>）の失敗</a:t>
            </a:r>
            <a:endParaRPr kumimoji="1" lang="en-US" altLang="ja-JP" dirty="0"/>
          </a:p>
          <a:p>
            <a:r>
              <a:rPr lang="ja-JP" altLang="en-US" dirty="0"/>
              <a:t>人材が韓国、中国を中心に流出した。</a:t>
            </a:r>
            <a:endParaRPr lang="en-US" altLang="ja-JP" dirty="0"/>
          </a:p>
          <a:p>
            <a:r>
              <a:rPr kumimoji="1" lang="ja-JP" altLang="en-US" dirty="0"/>
              <a:t>しかし本当に壊滅したわけではない。</a:t>
            </a:r>
            <a:endParaRPr kumimoji="1" lang="en-US" altLang="ja-JP" dirty="0"/>
          </a:p>
          <a:p>
            <a:pPr lvl="1"/>
            <a:r>
              <a:rPr lang="ja-JP" altLang="en-US" dirty="0"/>
              <a:t>車載用：ルネサスエレクトロニクス</a:t>
            </a:r>
            <a:endParaRPr lang="en-US" altLang="ja-JP" dirty="0"/>
          </a:p>
          <a:p>
            <a:pPr lvl="1"/>
            <a:r>
              <a:rPr kumimoji="1" lang="en-US" altLang="ja-JP" dirty="0"/>
              <a:t>CMOS</a:t>
            </a:r>
            <a:r>
              <a:rPr kumimoji="1" lang="ja-JP" altLang="en-US" dirty="0"/>
              <a:t>イメージセンサ：</a:t>
            </a:r>
            <a:r>
              <a:rPr kumimoji="1" lang="en-US" altLang="ja-JP" dirty="0"/>
              <a:t>SONY</a:t>
            </a:r>
          </a:p>
          <a:p>
            <a:pPr lvl="1"/>
            <a:r>
              <a:rPr lang="ja-JP" altLang="en-US" dirty="0"/>
              <a:t>フラッシュメモリ：キオクシア</a:t>
            </a:r>
            <a:endParaRPr kumimoji="1" lang="ja-JP" altLang="en-US" dirty="0"/>
          </a:p>
        </p:txBody>
      </p:sp>
    </p:spTree>
    <p:extLst>
      <p:ext uri="{BB962C8B-B14F-4D97-AF65-F5344CB8AC3E}">
        <p14:creationId xmlns:p14="http://schemas.microsoft.com/office/powerpoint/2010/main" val="315479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56543D-C9C9-443D-93BD-10B2CF0DC66C}"/>
              </a:ext>
            </a:extLst>
          </p:cNvPr>
          <p:cNvSpPr>
            <a:spLocks noGrp="1"/>
          </p:cNvSpPr>
          <p:nvPr>
            <p:ph type="title"/>
          </p:nvPr>
        </p:nvSpPr>
        <p:spPr/>
        <p:txBody>
          <a:bodyPr/>
          <a:lstStyle/>
          <a:p>
            <a:r>
              <a:rPr kumimoji="1" lang="ja-JP" altLang="en-US" dirty="0"/>
              <a:t>水平分業＝グローバル化</a:t>
            </a:r>
          </a:p>
        </p:txBody>
      </p:sp>
      <p:sp>
        <p:nvSpPr>
          <p:cNvPr id="3" name="コンテンツ プレースホルダー 2">
            <a:extLst>
              <a:ext uri="{FF2B5EF4-FFF2-40B4-BE49-F238E27FC236}">
                <a16:creationId xmlns:a16="http://schemas.microsoft.com/office/drawing/2014/main" id="{A157D3CF-A239-47E2-B8F9-810DA0F97AA4}"/>
              </a:ext>
            </a:extLst>
          </p:cNvPr>
          <p:cNvSpPr>
            <a:spLocks noGrp="1"/>
          </p:cNvSpPr>
          <p:nvPr>
            <p:ph idx="1"/>
          </p:nvPr>
        </p:nvSpPr>
        <p:spPr>
          <a:xfrm>
            <a:off x="838200" y="1613870"/>
            <a:ext cx="10827619" cy="4351338"/>
          </a:xfrm>
        </p:spPr>
        <p:txBody>
          <a:bodyPr/>
          <a:lstStyle/>
          <a:p>
            <a:r>
              <a:rPr kumimoji="1" lang="ja-JP" altLang="en-US" dirty="0"/>
              <a:t>資金さえあれば、各層の優れた企業を選び、自分の強みを組み合わせてすごいものができる。</a:t>
            </a:r>
            <a:endParaRPr kumimoji="1" lang="en-US" altLang="ja-JP" dirty="0"/>
          </a:p>
          <a:p>
            <a:pPr lvl="1"/>
            <a:r>
              <a:rPr kumimoji="1" lang="ja-JP" altLang="en-US" dirty="0"/>
              <a:t>富岳：</a:t>
            </a:r>
            <a:r>
              <a:rPr lang="en-US" altLang="ja-JP" dirty="0"/>
              <a:t>CPU</a:t>
            </a:r>
            <a:r>
              <a:rPr lang="ja-JP" altLang="en-US" dirty="0"/>
              <a:t>は</a:t>
            </a:r>
            <a:r>
              <a:rPr lang="en-US" altLang="ja-JP" dirty="0"/>
              <a:t>ARM</a:t>
            </a:r>
            <a:r>
              <a:rPr lang="ja-JP" altLang="en-US" dirty="0"/>
              <a:t>、設計は富士通、一部は</a:t>
            </a:r>
            <a:r>
              <a:rPr lang="en-US" altLang="ja-JP" dirty="0" err="1"/>
              <a:t>Qualcom</a:t>
            </a:r>
            <a:r>
              <a:rPr lang="ja-JP" altLang="en-US" dirty="0"/>
              <a:t>、製造は</a:t>
            </a:r>
            <a:r>
              <a:rPr lang="en-US" altLang="ja-JP" dirty="0"/>
              <a:t>TSMC</a:t>
            </a:r>
          </a:p>
          <a:p>
            <a:pPr lvl="1"/>
            <a:r>
              <a:rPr kumimoji="1" lang="en-US" altLang="ja-JP" dirty="0"/>
              <a:t>Apple M1</a:t>
            </a:r>
            <a:r>
              <a:rPr kumimoji="1" lang="ja-JP" altLang="en-US" dirty="0"/>
              <a:t>、</a:t>
            </a:r>
            <a:r>
              <a:rPr kumimoji="1" lang="en-US" altLang="ja-JP" dirty="0"/>
              <a:t>AMD Ryzen</a:t>
            </a:r>
            <a:r>
              <a:rPr kumimoji="1" lang="ja-JP" altLang="en-US" dirty="0"/>
              <a:t>、</a:t>
            </a:r>
            <a:r>
              <a:rPr kumimoji="1" lang="en-US" altLang="ja-JP" dirty="0"/>
              <a:t>NVIDIA</a:t>
            </a:r>
            <a:r>
              <a:rPr kumimoji="1" lang="ja-JP" altLang="en-US" dirty="0"/>
              <a:t>の</a:t>
            </a:r>
            <a:r>
              <a:rPr kumimoji="1" lang="en-US" altLang="ja-JP" dirty="0"/>
              <a:t>GPU</a:t>
            </a:r>
            <a:r>
              <a:rPr kumimoji="1" lang="ja-JP" altLang="en-US" dirty="0"/>
              <a:t>も</a:t>
            </a:r>
            <a:r>
              <a:rPr kumimoji="1" lang="en-US" altLang="ja-JP" dirty="0"/>
              <a:t>TSMC</a:t>
            </a:r>
            <a:r>
              <a:rPr kumimoji="1" lang="ja-JP" altLang="en-US" dirty="0"/>
              <a:t>のプロセスを利用</a:t>
            </a:r>
            <a:endParaRPr kumimoji="1" lang="en-US" altLang="ja-JP" dirty="0"/>
          </a:p>
          <a:p>
            <a:pPr lvl="2"/>
            <a:r>
              <a:rPr lang="ja-JP" altLang="en-US" dirty="0"/>
              <a:t>最近は垂直統合の</a:t>
            </a:r>
            <a:r>
              <a:rPr lang="en-US" altLang="ja-JP" dirty="0"/>
              <a:t>Intel</a:t>
            </a:r>
            <a:r>
              <a:rPr lang="ja-JP" altLang="en-US" dirty="0"/>
              <a:t>を圧倒している</a:t>
            </a:r>
            <a:endParaRPr lang="en-US" altLang="ja-JP" dirty="0"/>
          </a:p>
          <a:p>
            <a:pPr lvl="1"/>
            <a:r>
              <a:rPr lang="en-US" altLang="ja-JP" dirty="0"/>
              <a:t>Google</a:t>
            </a:r>
            <a:r>
              <a:rPr lang="ja-JP" altLang="en-US" dirty="0"/>
              <a:t>や</a:t>
            </a:r>
            <a:r>
              <a:rPr lang="en-US" altLang="ja-JP" dirty="0"/>
              <a:t>Amazon</a:t>
            </a:r>
            <a:r>
              <a:rPr lang="ja-JP" altLang="en-US" dirty="0"/>
              <a:t>も自分の</a:t>
            </a:r>
            <a:r>
              <a:rPr lang="en-US" altLang="ja-JP" dirty="0"/>
              <a:t>AI</a:t>
            </a:r>
            <a:r>
              <a:rPr lang="ja-JP" altLang="en-US" dirty="0"/>
              <a:t>用チップを作る</a:t>
            </a:r>
            <a:endParaRPr lang="en-US" altLang="ja-JP" dirty="0"/>
          </a:p>
          <a:p>
            <a:r>
              <a:rPr kumimoji="1" lang="ja-JP" altLang="en-US" dirty="0"/>
              <a:t>各層で寡占化が進む</a:t>
            </a:r>
            <a:endParaRPr kumimoji="1" lang="en-US" altLang="ja-JP" dirty="0"/>
          </a:p>
          <a:p>
            <a:pPr lvl="1"/>
            <a:r>
              <a:rPr kumimoji="1" lang="ja-JP" altLang="en-US" dirty="0"/>
              <a:t>コンピュータの</a:t>
            </a:r>
            <a:r>
              <a:rPr kumimoji="1" lang="en-US" altLang="ja-JP" dirty="0"/>
              <a:t>CPU</a:t>
            </a:r>
            <a:r>
              <a:rPr lang="ja-JP" altLang="en-US" dirty="0"/>
              <a:t>：</a:t>
            </a:r>
            <a:r>
              <a:rPr lang="en-US" altLang="ja-JP" dirty="0"/>
              <a:t>Intel</a:t>
            </a:r>
            <a:r>
              <a:rPr lang="ja-JP" altLang="en-US" dirty="0"/>
              <a:t>、</a:t>
            </a:r>
            <a:r>
              <a:rPr lang="en-US" altLang="ja-JP" dirty="0"/>
              <a:t>ARM</a:t>
            </a:r>
            <a:r>
              <a:rPr lang="ja-JP" altLang="en-US" dirty="0"/>
              <a:t>、</a:t>
            </a:r>
            <a:r>
              <a:rPr lang="en-US" altLang="ja-JP" dirty="0"/>
              <a:t>RISC-V</a:t>
            </a:r>
            <a:r>
              <a:rPr lang="ja-JP" altLang="en-US" dirty="0"/>
              <a:t>以外なくなる</a:t>
            </a:r>
            <a:endParaRPr lang="en-US" altLang="ja-JP" dirty="0"/>
          </a:p>
          <a:p>
            <a:pPr lvl="1"/>
            <a:r>
              <a:rPr lang="ja-JP" altLang="en-US" dirty="0"/>
              <a:t>設計用</a:t>
            </a:r>
            <a:r>
              <a:rPr lang="en-US" altLang="ja-JP" dirty="0"/>
              <a:t>CAD</a:t>
            </a:r>
            <a:r>
              <a:rPr lang="ja-JP" altLang="en-US" dirty="0"/>
              <a:t>：</a:t>
            </a:r>
            <a:r>
              <a:rPr lang="en-US" altLang="ja-JP" dirty="0"/>
              <a:t>Cadence</a:t>
            </a:r>
            <a:r>
              <a:rPr lang="ja-JP" altLang="en-US" dirty="0"/>
              <a:t>、</a:t>
            </a:r>
            <a:r>
              <a:rPr lang="en-US" altLang="ja-JP" dirty="0"/>
              <a:t>Synopsys</a:t>
            </a:r>
            <a:r>
              <a:rPr lang="ja-JP" altLang="en-US" dirty="0"/>
              <a:t>の</a:t>
            </a:r>
            <a:r>
              <a:rPr lang="en-US" altLang="ja-JP" dirty="0"/>
              <a:t>2</a:t>
            </a:r>
            <a:r>
              <a:rPr lang="ja-JP" altLang="en-US" dirty="0"/>
              <a:t>強</a:t>
            </a:r>
            <a:endParaRPr lang="en-US" altLang="ja-JP" dirty="0"/>
          </a:p>
          <a:p>
            <a:pPr lvl="1"/>
            <a:r>
              <a:rPr lang="ja-JP" altLang="en-US" dirty="0"/>
              <a:t>ファウンダリ：最先端は</a:t>
            </a:r>
            <a:r>
              <a:rPr lang="en-US" altLang="ja-JP" dirty="0"/>
              <a:t>TSMC</a:t>
            </a:r>
            <a:r>
              <a:rPr lang="ja-JP" altLang="en-US" dirty="0"/>
              <a:t>の一強に</a:t>
            </a:r>
            <a:endParaRPr lang="en-US" altLang="ja-JP" dirty="0"/>
          </a:p>
          <a:p>
            <a:pPr lvl="1"/>
            <a:endParaRPr kumimoji="1" lang="en-US" altLang="ja-JP" dirty="0"/>
          </a:p>
          <a:p>
            <a:endParaRPr kumimoji="1" lang="ja-JP" altLang="en-US" dirty="0"/>
          </a:p>
        </p:txBody>
      </p:sp>
      <p:pic>
        <p:nvPicPr>
          <p:cNvPr id="4" name="図 3">
            <a:extLst>
              <a:ext uri="{FF2B5EF4-FFF2-40B4-BE49-F238E27FC236}">
                <a16:creationId xmlns:a16="http://schemas.microsoft.com/office/drawing/2014/main" id="{3AFE68E5-EAAC-4E67-BDC8-A5EE971815FF}"/>
              </a:ext>
            </a:extLst>
          </p:cNvPr>
          <p:cNvPicPr>
            <a:picLocks noChangeAspect="1"/>
          </p:cNvPicPr>
          <p:nvPr/>
        </p:nvPicPr>
        <p:blipFill>
          <a:blip r:embed="rId2"/>
          <a:stretch>
            <a:fillRect/>
          </a:stretch>
        </p:blipFill>
        <p:spPr>
          <a:xfrm>
            <a:off x="9603832" y="3165166"/>
            <a:ext cx="2061987" cy="1325563"/>
          </a:xfrm>
          <a:prstGeom prst="rect">
            <a:avLst/>
          </a:prstGeom>
        </p:spPr>
      </p:pic>
    </p:spTree>
    <p:extLst>
      <p:ext uri="{BB962C8B-B14F-4D97-AF65-F5344CB8AC3E}">
        <p14:creationId xmlns:p14="http://schemas.microsoft.com/office/powerpoint/2010/main" val="370713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886D7B-A299-4687-9AEA-1849A650FC93}"/>
              </a:ext>
            </a:extLst>
          </p:cNvPr>
          <p:cNvSpPr>
            <a:spLocks noGrp="1"/>
          </p:cNvSpPr>
          <p:nvPr>
            <p:ph type="title"/>
          </p:nvPr>
        </p:nvSpPr>
        <p:spPr/>
        <p:txBody>
          <a:bodyPr/>
          <a:lstStyle/>
          <a:p>
            <a:r>
              <a:rPr kumimoji="1" lang="ja-JP" altLang="en-US" dirty="0"/>
              <a:t>水平分業＝専業化</a:t>
            </a:r>
          </a:p>
        </p:txBody>
      </p:sp>
      <p:sp>
        <p:nvSpPr>
          <p:cNvPr id="3" name="コンテンツ プレースホルダー 2">
            <a:extLst>
              <a:ext uri="{FF2B5EF4-FFF2-40B4-BE49-F238E27FC236}">
                <a16:creationId xmlns:a16="http://schemas.microsoft.com/office/drawing/2014/main" id="{474BEBB1-E840-4457-800D-BC0806617730}"/>
              </a:ext>
            </a:extLst>
          </p:cNvPr>
          <p:cNvSpPr>
            <a:spLocks noGrp="1"/>
          </p:cNvSpPr>
          <p:nvPr>
            <p:ph idx="1"/>
          </p:nvPr>
        </p:nvSpPr>
        <p:spPr>
          <a:xfrm>
            <a:off x="838200" y="1584993"/>
            <a:ext cx="10515600" cy="4722021"/>
          </a:xfrm>
        </p:spPr>
        <p:txBody>
          <a:bodyPr>
            <a:normAutofit fontScale="77500" lnSpcReduction="20000"/>
          </a:bodyPr>
          <a:lstStyle/>
          <a:p>
            <a:r>
              <a:rPr lang="ja-JP" altLang="en-US" dirty="0"/>
              <a:t>現在の単一の半導体では全ては作れない</a:t>
            </a:r>
            <a:endParaRPr lang="en-US" altLang="ja-JP" dirty="0"/>
          </a:p>
          <a:p>
            <a:pPr lvl="1"/>
            <a:r>
              <a:rPr kumimoji="1" lang="en-US" altLang="ja-JP" dirty="0"/>
              <a:t>TSMC</a:t>
            </a:r>
            <a:r>
              <a:rPr kumimoji="1" lang="ja-JP" altLang="en-US" dirty="0"/>
              <a:t>・</a:t>
            </a:r>
            <a:r>
              <a:rPr kumimoji="1" lang="en-US" altLang="ja-JP" dirty="0"/>
              <a:t>Intel</a:t>
            </a:r>
            <a:r>
              <a:rPr lang="ja-JP" altLang="en-US" dirty="0"/>
              <a:t>・</a:t>
            </a:r>
            <a:r>
              <a:rPr lang="en-US" altLang="ja-JP" dirty="0"/>
              <a:t>Samsung</a:t>
            </a:r>
            <a:r>
              <a:rPr kumimoji="1" lang="ja-JP" altLang="en-US" dirty="0"/>
              <a:t>の最先端</a:t>
            </a:r>
            <a:r>
              <a:rPr kumimoji="1" lang="en-US" altLang="ja-JP" dirty="0"/>
              <a:t>CMOS</a:t>
            </a:r>
            <a:r>
              <a:rPr kumimoji="1" lang="ja-JP" altLang="en-US" dirty="0"/>
              <a:t>プロセス　</a:t>
            </a:r>
            <a:r>
              <a:rPr kumimoji="1" lang="en-US" altLang="ja-JP" dirty="0"/>
              <a:t>4nm-14nm</a:t>
            </a:r>
          </a:p>
          <a:p>
            <a:pPr lvl="2"/>
            <a:r>
              <a:rPr lang="ja-JP" altLang="en-US" dirty="0"/>
              <a:t>高性能スマートフォン、</a:t>
            </a:r>
            <a:r>
              <a:rPr lang="en-US" altLang="ja-JP" dirty="0"/>
              <a:t>PC</a:t>
            </a:r>
            <a:r>
              <a:rPr lang="ja-JP" altLang="en-US" dirty="0"/>
              <a:t>、５</a:t>
            </a:r>
            <a:r>
              <a:rPr lang="en-US" altLang="ja-JP" dirty="0"/>
              <a:t>G</a:t>
            </a:r>
            <a:r>
              <a:rPr lang="ja-JP" altLang="en-US" dirty="0"/>
              <a:t>基地局、</a:t>
            </a:r>
            <a:r>
              <a:rPr lang="en-US" altLang="ja-JP" dirty="0"/>
              <a:t>GPU</a:t>
            </a:r>
            <a:r>
              <a:rPr lang="ja-JP" altLang="en-US" dirty="0"/>
              <a:t>、</a:t>
            </a:r>
            <a:r>
              <a:rPr lang="en-US" altLang="ja-JP" dirty="0"/>
              <a:t>AI</a:t>
            </a:r>
            <a:r>
              <a:rPr lang="ja-JP" altLang="en-US" dirty="0"/>
              <a:t>用</a:t>
            </a:r>
            <a:r>
              <a:rPr lang="en-US" altLang="ja-JP" dirty="0"/>
              <a:t>IC</a:t>
            </a:r>
          </a:p>
          <a:p>
            <a:pPr lvl="1"/>
            <a:r>
              <a:rPr lang="ja-JP" altLang="en-US" dirty="0"/>
              <a:t>標準レベル</a:t>
            </a:r>
            <a:r>
              <a:rPr lang="en-US" altLang="ja-JP" dirty="0"/>
              <a:t>CMOS</a:t>
            </a:r>
            <a:r>
              <a:rPr lang="ja-JP" altLang="en-US" dirty="0"/>
              <a:t>プロセス　</a:t>
            </a:r>
            <a:r>
              <a:rPr lang="en-US" altLang="ja-JP" dirty="0"/>
              <a:t>20nm-28nm</a:t>
            </a:r>
          </a:p>
          <a:p>
            <a:pPr lvl="2"/>
            <a:r>
              <a:rPr lang="ja-JP" altLang="en-US" dirty="0"/>
              <a:t>車載用、高性能ビデオ、カメラ</a:t>
            </a:r>
            <a:endParaRPr lang="en-US" altLang="ja-JP" dirty="0"/>
          </a:p>
          <a:p>
            <a:pPr lvl="1"/>
            <a:r>
              <a:rPr lang="ja-JP" altLang="en-US" dirty="0"/>
              <a:t>レガシー</a:t>
            </a:r>
            <a:r>
              <a:rPr lang="en-US" altLang="ja-JP" dirty="0"/>
              <a:t>CMOS</a:t>
            </a:r>
            <a:r>
              <a:rPr lang="ja-JP" altLang="en-US" dirty="0"/>
              <a:t>プロセス　</a:t>
            </a:r>
            <a:r>
              <a:rPr lang="en-US" altLang="ja-JP" dirty="0"/>
              <a:t>65nm-40nm</a:t>
            </a:r>
          </a:p>
          <a:p>
            <a:pPr lvl="2"/>
            <a:r>
              <a:rPr lang="ja-JP" altLang="en-US" dirty="0"/>
              <a:t>家電、</a:t>
            </a:r>
            <a:r>
              <a:rPr lang="en-US" altLang="ja-JP" dirty="0"/>
              <a:t>IOT</a:t>
            </a:r>
            <a:r>
              <a:rPr lang="ja-JP" altLang="en-US" dirty="0"/>
              <a:t>用、監視カメラ</a:t>
            </a:r>
            <a:endParaRPr lang="en-US" altLang="ja-JP" dirty="0"/>
          </a:p>
          <a:p>
            <a:pPr lvl="1"/>
            <a:r>
              <a:rPr lang="ja-JP" altLang="en-US" dirty="0"/>
              <a:t>高密度メモリ：</a:t>
            </a:r>
            <a:r>
              <a:rPr lang="en-US" altLang="ja-JP" dirty="0"/>
              <a:t>DRAM</a:t>
            </a:r>
          </a:p>
          <a:p>
            <a:pPr lvl="1"/>
            <a:r>
              <a:rPr lang="ja-JP" altLang="en-US" dirty="0"/>
              <a:t>フラッシュメモリ</a:t>
            </a:r>
            <a:endParaRPr lang="en-US" altLang="ja-JP" dirty="0"/>
          </a:p>
          <a:p>
            <a:pPr lvl="1"/>
            <a:r>
              <a:rPr lang="en-US" altLang="ja-JP" dirty="0"/>
              <a:t>CMOS</a:t>
            </a:r>
            <a:r>
              <a:rPr lang="ja-JP" altLang="en-US" dirty="0"/>
              <a:t>イメージセンサ</a:t>
            </a:r>
            <a:endParaRPr lang="en-US" altLang="ja-JP" dirty="0"/>
          </a:p>
          <a:p>
            <a:pPr lvl="1"/>
            <a:r>
              <a:rPr lang="ja-JP" altLang="en-US" dirty="0"/>
              <a:t>アナログ、パワー用</a:t>
            </a:r>
            <a:endParaRPr lang="en-US" altLang="ja-JP" dirty="0"/>
          </a:p>
          <a:p>
            <a:r>
              <a:rPr lang="ja-JP" altLang="en-US" dirty="0"/>
              <a:t>これらは全て違ったファウンダリで作られる</a:t>
            </a:r>
            <a:endParaRPr lang="en-US" altLang="ja-JP" dirty="0"/>
          </a:p>
          <a:p>
            <a:r>
              <a:rPr lang="ja-JP" altLang="en-US" dirty="0"/>
              <a:t>現在の</a:t>
            </a:r>
            <a:r>
              <a:rPr lang="en-US" altLang="ja-JP" dirty="0"/>
              <a:t>IT</a:t>
            </a:r>
            <a:r>
              <a:rPr lang="ja-JP" altLang="en-US" dirty="0"/>
              <a:t>製品は様々な技術の集合体</a:t>
            </a:r>
            <a:endParaRPr lang="en-US" altLang="ja-JP" dirty="0"/>
          </a:p>
          <a:p>
            <a:pPr marL="457200" lvl="1" indent="0">
              <a:buNone/>
            </a:pPr>
            <a:r>
              <a:rPr lang="ja-JP" altLang="en-US" dirty="0"/>
              <a:t>→単一のファウンダリを押さえても安全保障はムリ</a:t>
            </a:r>
            <a:endParaRPr lang="en-US" altLang="ja-JP" dirty="0"/>
          </a:p>
          <a:p>
            <a:pPr marL="457200" lvl="1" indent="0">
              <a:buNone/>
            </a:pPr>
            <a:r>
              <a:rPr lang="ja-JP" altLang="en-US" dirty="0"/>
              <a:t>自分たちの強みの部分を押さえることは可能</a:t>
            </a:r>
            <a:endParaRPr lang="en-US" altLang="ja-JP" dirty="0"/>
          </a:p>
          <a:p>
            <a:r>
              <a:rPr lang="ja-JP" altLang="en-US" dirty="0"/>
              <a:t>チップ間の組み合わせ技術：</a:t>
            </a:r>
            <a:r>
              <a:rPr lang="en-US" altLang="ja-JP" dirty="0" err="1"/>
              <a:t>SiP</a:t>
            </a:r>
            <a:r>
              <a:rPr lang="ja-JP" altLang="en-US" dirty="0"/>
              <a:t>（</a:t>
            </a:r>
            <a:r>
              <a:rPr lang="en-US" altLang="ja-JP" dirty="0"/>
              <a:t>System-in-Package</a:t>
            </a:r>
            <a:r>
              <a:rPr lang="ja-JP" altLang="en-US" dirty="0"/>
              <a:t>）は重要</a:t>
            </a:r>
            <a:endParaRPr lang="en-US" altLang="ja-JP" dirty="0"/>
          </a:p>
          <a:p>
            <a:pPr lvl="2"/>
            <a:endParaRPr kumimoji="1" lang="ja-JP" altLang="en-US" dirty="0"/>
          </a:p>
        </p:txBody>
      </p:sp>
    </p:spTree>
    <p:extLst>
      <p:ext uri="{BB962C8B-B14F-4D97-AF65-F5344CB8AC3E}">
        <p14:creationId xmlns:p14="http://schemas.microsoft.com/office/powerpoint/2010/main" val="347193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210F86-382D-4965-8758-9B4293717E53}"/>
              </a:ext>
            </a:extLst>
          </p:cNvPr>
          <p:cNvSpPr>
            <a:spLocks noGrp="1"/>
          </p:cNvSpPr>
          <p:nvPr>
            <p:ph type="title"/>
          </p:nvPr>
        </p:nvSpPr>
        <p:spPr>
          <a:xfrm>
            <a:off x="749166" y="72506"/>
            <a:ext cx="8229600" cy="1143000"/>
          </a:xfrm>
        </p:spPr>
        <p:txBody>
          <a:bodyPr>
            <a:normAutofit/>
          </a:bodyPr>
          <a:lstStyle/>
          <a:p>
            <a:r>
              <a:rPr lang="ja-JP" altLang="en-US" dirty="0"/>
              <a:t>半導体の需要は益々大きくなる</a:t>
            </a:r>
            <a:endParaRPr kumimoji="1" lang="ja-JP" altLang="en-US" dirty="0"/>
          </a:p>
        </p:txBody>
      </p:sp>
      <p:sp>
        <p:nvSpPr>
          <p:cNvPr id="3" name="コンテンツ プレースホルダー 2">
            <a:extLst>
              <a:ext uri="{FF2B5EF4-FFF2-40B4-BE49-F238E27FC236}">
                <a16:creationId xmlns:a16="http://schemas.microsoft.com/office/drawing/2014/main" id="{13A85590-E8F1-4755-96C3-083399B749C2}"/>
              </a:ext>
            </a:extLst>
          </p:cNvPr>
          <p:cNvSpPr>
            <a:spLocks noGrp="1"/>
          </p:cNvSpPr>
          <p:nvPr>
            <p:ph idx="1"/>
          </p:nvPr>
        </p:nvSpPr>
        <p:spPr>
          <a:xfrm>
            <a:off x="983837" y="1277754"/>
            <a:ext cx="8892480" cy="4525963"/>
          </a:xfrm>
        </p:spPr>
        <p:txBody>
          <a:bodyPr>
            <a:normAutofit fontScale="77500" lnSpcReduction="20000"/>
          </a:bodyPr>
          <a:lstStyle/>
          <a:p>
            <a:r>
              <a:rPr kumimoji="1" lang="en-US" altLang="ja-JP" dirty="0"/>
              <a:t>COVID-19</a:t>
            </a:r>
            <a:r>
              <a:rPr kumimoji="1" lang="ja-JP" altLang="en-US" dirty="0"/>
              <a:t>による</a:t>
            </a:r>
            <a:r>
              <a:rPr kumimoji="1" lang="en-US" altLang="ja-JP" dirty="0"/>
              <a:t>IT</a:t>
            </a:r>
            <a:r>
              <a:rPr lang="ja-JP" altLang="en-US" dirty="0"/>
              <a:t>需要の増大</a:t>
            </a:r>
            <a:endParaRPr lang="en-US" altLang="ja-JP" dirty="0"/>
          </a:p>
          <a:p>
            <a:pPr lvl="1"/>
            <a:r>
              <a:rPr lang="ja-JP" altLang="en-US" dirty="0"/>
              <a:t>リモートワーク、リモート会議</a:t>
            </a:r>
            <a:endParaRPr lang="en-US" altLang="ja-JP" dirty="0"/>
          </a:p>
          <a:p>
            <a:r>
              <a:rPr kumimoji="1" lang="ja-JP" altLang="en-US" dirty="0"/>
              <a:t>５</a:t>
            </a:r>
            <a:r>
              <a:rPr kumimoji="1" lang="en-US" altLang="ja-JP" dirty="0"/>
              <a:t>G</a:t>
            </a:r>
            <a:r>
              <a:rPr kumimoji="1" lang="ja-JP" altLang="en-US" dirty="0"/>
              <a:t>の普及による最先端通信事業の拡大</a:t>
            </a:r>
            <a:endParaRPr kumimoji="1" lang="en-US" altLang="ja-JP" dirty="0"/>
          </a:p>
          <a:p>
            <a:pPr lvl="1"/>
            <a:r>
              <a:rPr kumimoji="1" lang="ja-JP" altLang="en-US" dirty="0"/>
              <a:t>多数の基地局が必要、端末も更新</a:t>
            </a:r>
            <a:endParaRPr kumimoji="1" lang="en-US" altLang="ja-JP" dirty="0"/>
          </a:p>
          <a:p>
            <a:r>
              <a:rPr lang="ja-JP" altLang="en-US" dirty="0"/>
              <a:t>自動運転、電気自動車による自動車産業の転換</a:t>
            </a:r>
            <a:endParaRPr lang="en-US" altLang="ja-JP" dirty="0"/>
          </a:p>
          <a:p>
            <a:r>
              <a:rPr lang="en-US" altLang="ja-JP" dirty="0"/>
              <a:t>AI</a:t>
            </a:r>
            <a:r>
              <a:rPr lang="ja-JP" altLang="en-US" dirty="0"/>
              <a:t>の普及による領域特化型半導体チップ需要の拡大</a:t>
            </a:r>
            <a:endParaRPr lang="en-US" altLang="ja-JP" dirty="0"/>
          </a:p>
          <a:p>
            <a:pPr lvl="1"/>
            <a:r>
              <a:rPr lang="en-US" altLang="ja-JP" dirty="0"/>
              <a:t>GAFA</a:t>
            </a:r>
            <a:r>
              <a:rPr lang="ja-JP" altLang="en-US" dirty="0"/>
              <a:t>が自分でチップを作る時代の到来</a:t>
            </a:r>
            <a:endParaRPr lang="en-US" altLang="ja-JP" dirty="0"/>
          </a:p>
          <a:p>
            <a:pPr lvl="1"/>
            <a:r>
              <a:rPr kumimoji="1" lang="ja-JP" altLang="en-US" dirty="0"/>
              <a:t>巨大投資に見合うだけの需要がある</a:t>
            </a:r>
            <a:endParaRPr kumimoji="1" lang="en-US" altLang="ja-JP" dirty="0"/>
          </a:p>
          <a:p>
            <a:r>
              <a:rPr kumimoji="1" lang="en-US" altLang="ja-JP" dirty="0" err="1"/>
              <a:t>ChatGPT</a:t>
            </a:r>
            <a:r>
              <a:rPr kumimoji="1" lang="ja-JP" altLang="en-US" dirty="0"/>
              <a:t>などの生成系</a:t>
            </a:r>
            <a:r>
              <a:rPr kumimoji="1" lang="en-US" altLang="ja-JP" dirty="0"/>
              <a:t>AI</a:t>
            </a:r>
            <a:r>
              <a:rPr kumimoji="1" lang="ja-JP" altLang="en-US" dirty="0"/>
              <a:t>は学習に巨大な計算力とデータ集積が必要</a:t>
            </a:r>
            <a:endParaRPr kumimoji="1" lang="en-US" altLang="ja-JP" dirty="0"/>
          </a:p>
          <a:p>
            <a:pPr lvl="1"/>
            <a:r>
              <a:rPr kumimoji="1" lang="en-US" altLang="ja-JP" dirty="0"/>
              <a:t>GPU</a:t>
            </a:r>
            <a:r>
              <a:rPr kumimoji="1" lang="ja-JP" altLang="en-US" dirty="0"/>
              <a:t>などのアクセラレータ、ストレージデバイスの需要増大</a:t>
            </a:r>
            <a:endParaRPr kumimoji="1" lang="en-US" altLang="ja-JP" dirty="0"/>
          </a:p>
          <a:p>
            <a:pPr marL="0" indent="0">
              <a:buNone/>
            </a:pPr>
            <a:r>
              <a:rPr lang="ja-JP" altLang="en-US" dirty="0"/>
              <a:t>一方で：</a:t>
            </a:r>
            <a:endParaRPr lang="en-US" altLang="ja-JP" dirty="0"/>
          </a:p>
          <a:p>
            <a:pPr lvl="1"/>
            <a:r>
              <a:rPr kumimoji="1" lang="en-US" altLang="ja-JP" dirty="0" err="1"/>
              <a:t>FiNFET</a:t>
            </a:r>
            <a:r>
              <a:rPr kumimoji="1" lang="ja-JP" altLang="en-US" dirty="0"/>
              <a:t>や</a:t>
            </a:r>
            <a:r>
              <a:rPr kumimoji="1" lang="en-US" altLang="ja-JP" dirty="0"/>
              <a:t>GAA</a:t>
            </a:r>
            <a:r>
              <a:rPr kumimoji="1" lang="ja-JP" altLang="en-US" dirty="0"/>
              <a:t>（</a:t>
            </a:r>
            <a:r>
              <a:rPr kumimoji="1" lang="en-US" altLang="ja-JP" dirty="0"/>
              <a:t>all-around gate</a:t>
            </a:r>
            <a:r>
              <a:rPr kumimoji="1" lang="ja-JP" altLang="en-US" dirty="0"/>
              <a:t>）など実装技術の革新</a:t>
            </a:r>
            <a:endParaRPr kumimoji="1" lang="en-US" altLang="ja-JP" dirty="0"/>
          </a:p>
          <a:p>
            <a:pPr lvl="1"/>
            <a:r>
              <a:rPr lang="ja-JP" altLang="en-US" dirty="0"/>
              <a:t>露光技術の革新</a:t>
            </a:r>
            <a:endParaRPr lang="en-US" altLang="ja-JP" dirty="0"/>
          </a:p>
          <a:p>
            <a:pPr lvl="1"/>
            <a:r>
              <a:rPr lang="en-US" altLang="ja-JP" dirty="0"/>
              <a:t>Moore</a:t>
            </a:r>
            <a:r>
              <a:rPr lang="ja-JP" altLang="en-US" dirty="0"/>
              <a:t>の法則に遅れながらも、進歩は続いていく</a:t>
            </a:r>
            <a:endParaRPr lang="en-US" altLang="ja-JP" dirty="0"/>
          </a:p>
        </p:txBody>
      </p:sp>
    </p:spTree>
    <p:extLst>
      <p:ext uri="{BB962C8B-B14F-4D97-AF65-F5344CB8AC3E}">
        <p14:creationId xmlns:p14="http://schemas.microsoft.com/office/powerpoint/2010/main" val="18077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2228F-9513-4D14-9E9A-B68E9EB52205}"/>
              </a:ext>
            </a:extLst>
          </p:cNvPr>
          <p:cNvSpPr>
            <a:spLocks noGrp="1"/>
          </p:cNvSpPr>
          <p:nvPr>
            <p:ph type="title"/>
          </p:nvPr>
        </p:nvSpPr>
        <p:spPr/>
        <p:txBody>
          <a:bodyPr/>
          <a:lstStyle/>
          <a:p>
            <a:r>
              <a:rPr kumimoji="1" lang="ja-JP" altLang="en-US" dirty="0"/>
              <a:t>半導体は産業のコメ</a:t>
            </a:r>
          </a:p>
        </p:txBody>
      </p:sp>
      <p:sp>
        <p:nvSpPr>
          <p:cNvPr id="3" name="コンテンツ プレースホルダー 2">
            <a:extLst>
              <a:ext uri="{FF2B5EF4-FFF2-40B4-BE49-F238E27FC236}">
                <a16:creationId xmlns:a16="http://schemas.microsoft.com/office/drawing/2014/main" id="{EED55F60-C8BD-4C98-BFAC-F48F13BC6615}"/>
              </a:ext>
            </a:extLst>
          </p:cNvPr>
          <p:cNvSpPr>
            <a:spLocks noGrp="1"/>
          </p:cNvSpPr>
          <p:nvPr>
            <p:ph idx="1"/>
          </p:nvPr>
        </p:nvSpPr>
        <p:spPr>
          <a:xfrm>
            <a:off x="708804" y="1538868"/>
            <a:ext cx="10515600" cy="4503158"/>
          </a:xfrm>
        </p:spPr>
        <p:txBody>
          <a:bodyPr>
            <a:normAutofit fontScale="92500" lnSpcReduction="20000"/>
          </a:bodyPr>
          <a:lstStyle/>
          <a:p>
            <a:r>
              <a:rPr kumimoji="1" lang="en-US" altLang="ja-JP" dirty="0"/>
              <a:t>2021</a:t>
            </a:r>
            <a:r>
              <a:rPr kumimoji="1" lang="ja-JP" altLang="en-US" dirty="0"/>
              <a:t>年、</a:t>
            </a:r>
            <a:r>
              <a:rPr kumimoji="1" lang="en-US" altLang="ja-JP" dirty="0"/>
              <a:t>2022</a:t>
            </a:r>
            <a:r>
              <a:rPr kumimoji="1" lang="ja-JP" altLang="en-US" dirty="0"/>
              <a:t>年と世界は半導体不足に陥った</a:t>
            </a:r>
            <a:endParaRPr kumimoji="1" lang="en-US" altLang="ja-JP" dirty="0"/>
          </a:p>
          <a:p>
            <a:pPr lvl="1"/>
            <a:r>
              <a:rPr kumimoji="1" lang="en-US" altLang="ja-JP" dirty="0"/>
              <a:t>COVID-19</a:t>
            </a:r>
            <a:r>
              <a:rPr lang="ja-JP" altLang="en-US" dirty="0"/>
              <a:t>による製造能力の低下</a:t>
            </a:r>
            <a:endParaRPr lang="en-US" altLang="ja-JP" dirty="0"/>
          </a:p>
          <a:p>
            <a:pPr lvl="1"/>
            <a:r>
              <a:rPr kumimoji="1" lang="ja-JP" altLang="en-US" dirty="0"/>
              <a:t>水不足、火災などによる工場の生産能力の低下</a:t>
            </a:r>
            <a:endParaRPr kumimoji="1" lang="en-US" altLang="ja-JP" dirty="0"/>
          </a:p>
          <a:p>
            <a:pPr lvl="1"/>
            <a:r>
              <a:rPr kumimoji="1" lang="ja-JP" altLang="en-US" dirty="0"/>
              <a:t>中国制裁</a:t>
            </a:r>
            <a:r>
              <a:rPr lang="ja-JP" altLang="en-US" dirty="0"/>
              <a:t>、ウクライナ戦争など社会情勢の変化</a:t>
            </a:r>
            <a:endParaRPr kumimoji="1" lang="en-US" altLang="ja-JP" dirty="0"/>
          </a:p>
          <a:p>
            <a:r>
              <a:rPr lang="ja-JP" altLang="en-US" dirty="0"/>
              <a:t>半導体が不足すると</a:t>
            </a:r>
            <a:endParaRPr lang="en-US" altLang="ja-JP" dirty="0"/>
          </a:p>
          <a:p>
            <a:pPr lvl="1"/>
            <a:r>
              <a:rPr kumimoji="1" lang="ja-JP" altLang="en-US" dirty="0"/>
              <a:t>スマフォ、タブレット、</a:t>
            </a:r>
            <a:r>
              <a:rPr kumimoji="1" lang="en-US" altLang="ja-JP" dirty="0"/>
              <a:t>PC</a:t>
            </a:r>
          </a:p>
          <a:p>
            <a:pPr lvl="1"/>
            <a:r>
              <a:rPr kumimoji="1" lang="ja-JP" altLang="en-US" dirty="0"/>
              <a:t>ビデオ、カメラ、映像機器、ドライブレコーダ、監視カメラ、ディスプレイ</a:t>
            </a:r>
            <a:endParaRPr kumimoji="1" lang="en-US" altLang="ja-JP" dirty="0"/>
          </a:p>
          <a:p>
            <a:pPr lvl="1"/>
            <a:r>
              <a:rPr lang="ja-JP" altLang="en-US" dirty="0"/>
              <a:t>車</a:t>
            </a:r>
            <a:endParaRPr lang="en-US" altLang="ja-JP" dirty="0"/>
          </a:p>
          <a:p>
            <a:pPr lvl="1"/>
            <a:r>
              <a:rPr lang="ja-JP" altLang="en-US" dirty="0"/>
              <a:t>ゲーム機</a:t>
            </a:r>
            <a:endParaRPr lang="en-US" altLang="ja-JP" dirty="0"/>
          </a:p>
          <a:p>
            <a:pPr lvl="1"/>
            <a:r>
              <a:rPr kumimoji="1" lang="ja-JP" altLang="en-US" dirty="0"/>
              <a:t>ネットワーク、基地局</a:t>
            </a:r>
            <a:endParaRPr kumimoji="1" lang="en-US" altLang="ja-JP" dirty="0"/>
          </a:p>
          <a:p>
            <a:pPr lvl="1"/>
            <a:r>
              <a:rPr kumimoji="1" lang="ja-JP" altLang="en-US" dirty="0"/>
              <a:t>ロボット、ドローン</a:t>
            </a:r>
            <a:endParaRPr kumimoji="1" lang="en-US" altLang="ja-JP" dirty="0"/>
          </a:p>
          <a:p>
            <a:pPr lvl="1"/>
            <a:r>
              <a:rPr kumimoji="1" lang="ja-JP" altLang="en-US" dirty="0"/>
              <a:t>電気釜から給湯器まで作れなくなってしまう</a:t>
            </a:r>
            <a:endParaRPr kumimoji="1" lang="en-US" altLang="ja-JP" dirty="0"/>
          </a:p>
          <a:p>
            <a:r>
              <a:rPr kumimoji="1" lang="en-US" altLang="ja-JP" dirty="0"/>
              <a:t>2023</a:t>
            </a:r>
            <a:r>
              <a:rPr kumimoji="1" lang="ja-JP" altLang="en-US" dirty="0"/>
              <a:t>年は逆に半導体は一時的な不況に陥っている</a:t>
            </a:r>
            <a:endParaRPr kumimoji="1" lang="en-US" altLang="ja-JP" dirty="0"/>
          </a:p>
          <a:p>
            <a:pPr lvl="1"/>
            <a:r>
              <a:rPr kumimoji="1" lang="ja-JP" altLang="en-US" dirty="0"/>
              <a:t>コロナによる</a:t>
            </a:r>
            <a:r>
              <a:rPr kumimoji="1" lang="en-US" altLang="ja-JP" dirty="0"/>
              <a:t>PC</a:t>
            </a:r>
            <a:r>
              <a:rPr kumimoji="1" lang="ja-JP" altLang="en-US" dirty="0"/>
              <a:t>、タブレットの需要増大が供給過多へ</a:t>
            </a:r>
            <a:endParaRPr kumimoji="1" lang="en-US" altLang="ja-JP" dirty="0"/>
          </a:p>
        </p:txBody>
      </p:sp>
    </p:spTree>
    <p:extLst>
      <p:ext uri="{BB962C8B-B14F-4D97-AF65-F5344CB8AC3E}">
        <p14:creationId xmlns:p14="http://schemas.microsoft.com/office/powerpoint/2010/main" val="148552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B222ED-C303-4F27-AE29-DE30A34D20E9}"/>
              </a:ext>
            </a:extLst>
          </p:cNvPr>
          <p:cNvSpPr>
            <a:spLocks noGrp="1"/>
          </p:cNvSpPr>
          <p:nvPr>
            <p:ph type="title"/>
          </p:nvPr>
        </p:nvSpPr>
        <p:spPr>
          <a:xfrm>
            <a:off x="507031" y="287487"/>
            <a:ext cx="10515600" cy="1325563"/>
          </a:xfrm>
        </p:spPr>
        <p:txBody>
          <a:bodyPr>
            <a:normAutofit/>
          </a:bodyPr>
          <a:lstStyle/>
          <a:p>
            <a:r>
              <a:rPr kumimoji="1" lang="en-US" altLang="ja-JP" sz="2800" dirty="0"/>
              <a:t>TSMC(Taiwan Semiconductor Manufacturing Company Limited)</a:t>
            </a:r>
            <a:br>
              <a:rPr kumimoji="1" lang="en-US" altLang="ja-JP" sz="2800" dirty="0"/>
            </a:br>
            <a:r>
              <a:rPr kumimoji="1" lang="ja-JP" altLang="en-US" sz="2800" dirty="0"/>
              <a:t>の工場を熊本に誘致</a:t>
            </a:r>
          </a:p>
        </p:txBody>
      </p:sp>
      <p:sp>
        <p:nvSpPr>
          <p:cNvPr id="3" name="コンテンツ プレースホルダー 2">
            <a:extLst>
              <a:ext uri="{FF2B5EF4-FFF2-40B4-BE49-F238E27FC236}">
                <a16:creationId xmlns:a16="http://schemas.microsoft.com/office/drawing/2014/main" id="{B5689D5A-E844-465A-92C3-9F2CF32E614C}"/>
              </a:ext>
            </a:extLst>
          </p:cNvPr>
          <p:cNvSpPr>
            <a:spLocks noGrp="1"/>
          </p:cNvSpPr>
          <p:nvPr>
            <p:ph idx="1"/>
          </p:nvPr>
        </p:nvSpPr>
        <p:spPr>
          <a:xfrm>
            <a:off x="389800" y="1877225"/>
            <a:ext cx="10515600" cy="3542267"/>
          </a:xfrm>
        </p:spPr>
        <p:txBody>
          <a:bodyPr>
            <a:normAutofit fontScale="70000" lnSpcReduction="20000"/>
          </a:bodyPr>
          <a:lstStyle/>
          <a:p>
            <a:r>
              <a:rPr lang="en-US" altLang="ja-JP" dirty="0"/>
              <a:t>5nm</a:t>
            </a:r>
            <a:r>
              <a:rPr lang="ja-JP" altLang="en-US" dirty="0"/>
              <a:t>最先端プロセスで独走状態</a:t>
            </a:r>
            <a:endParaRPr lang="en-US" altLang="ja-JP" dirty="0"/>
          </a:p>
          <a:p>
            <a:r>
              <a:rPr lang="en-US" altLang="ja-JP" dirty="0"/>
              <a:t>8000</a:t>
            </a:r>
            <a:r>
              <a:rPr lang="ja-JP" altLang="en-US" dirty="0"/>
              <a:t>億円の投資、半分を国費で負担</a:t>
            </a:r>
            <a:endParaRPr lang="en-US" altLang="ja-JP" dirty="0"/>
          </a:p>
          <a:p>
            <a:r>
              <a:rPr kumimoji="1" lang="en-US" altLang="ja-JP" dirty="0"/>
              <a:t>22nm-28nm</a:t>
            </a:r>
            <a:r>
              <a:rPr kumimoji="1" lang="ja-JP" altLang="en-US" dirty="0"/>
              <a:t>プロセスの工場</a:t>
            </a:r>
            <a:endParaRPr kumimoji="1" lang="en-US" altLang="ja-JP" dirty="0"/>
          </a:p>
          <a:p>
            <a:r>
              <a:rPr lang="ja-JP" altLang="en-US" dirty="0"/>
              <a:t>ソニーもこれに協力</a:t>
            </a:r>
            <a:endParaRPr lang="en-US" altLang="ja-JP" dirty="0"/>
          </a:p>
          <a:p>
            <a:r>
              <a:rPr kumimoji="1" lang="ja-JP" altLang="en-US" dirty="0"/>
              <a:t>高専レベルで半導体技術教育を強化</a:t>
            </a:r>
            <a:endParaRPr kumimoji="1" lang="en-US" altLang="ja-JP" dirty="0"/>
          </a:p>
          <a:p>
            <a:r>
              <a:rPr lang="ja-JP" altLang="en-US" dirty="0"/>
              <a:t>反対意見：</a:t>
            </a:r>
            <a:endParaRPr lang="en-US" altLang="ja-JP" dirty="0"/>
          </a:p>
          <a:p>
            <a:pPr lvl="1"/>
            <a:r>
              <a:rPr lang="ja-JP" altLang="en-US" dirty="0"/>
              <a:t>最先端プロセスでないので意味がない</a:t>
            </a:r>
            <a:endParaRPr lang="en-US" altLang="ja-JP" dirty="0"/>
          </a:p>
          <a:p>
            <a:pPr lvl="1"/>
            <a:r>
              <a:rPr lang="ja-JP" altLang="en-US" dirty="0"/>
              <a:t>工場が国内にあると言っても、国内産業用の</a:t>
            </a:r>
            <a:endParaRPr lang="en-US" altLang="ja-JP" dirty="0"/>
          </a:p>
          <a:p>
            <a:pPr marL="457200" lvl="1" indent="0">
              <a:buNone/>
            </a:pPr>
            <a:r>
              <a:rPr lang="ja-JP" altLang="en-US" dirty="0"/>
              <a:t>　チップを作ってくれるとは限らない</a:t>
            </a:r>
            <a:endParaRPr lang="en-US" altLang="ja-JP" dirty="0"/>
          </a:p>
          <a:p>
            <a:pPr lvl="1"/>
            <a:r>
              <a:rPr lang="ja-JP" altLang="en-US" dirty="0"/>
              <a:t>安くてきちんと仕事をする労働者の提供にすぎない</a:t>
            </a:r>
            <a:endParaRPr lang="en-US" altLang="ja-JP" dirty="0"/>
          </a:p>
          <a:p>
            <a:r>
              <a:rPr lang="ja-JP" altLang="en-US" dirty="0"/>
              <a:t>広島には</a:t>
            </a:r>
            <a:r>
              <a:rPr lang="en-US" altLang="ja-JP" dirty="0"/>
              <a:t>Micron</a:t>
            </a:r>
            <a:r>
              <a:rPr lang="ja-JP" altLang="en-US" dirty="0"/>
              <a:t>の</a:t>
            </a:r>
            <a:r>
              <a:rPr lang="en-US" altLang="ja-JP" dirty="0"/>
              <a:t>DRAM</a:t>
            </a:r>
            <a:r>
              <a:rPr lang="ja-JP" altLang="en-US" dirty="0"/>
              <a:t>工場を誘致</a:t>
            </a:r>
            <a:endParaRPr lang="en-US" altLang="ja-JP" dirty="0"/>
          </a:p>
          <a:p>
            <a:pPr lvl="1"/>
            <a:endParaRPr lang="en-US" altLang="ja-JP" dirty="0"/>
          </a:p>
          <a:p>
            <a:endParaRPr kumimoji="1" lang="en-US" altLang="ja-JP" dirty="0"/>
          </a:p>
          <a:p>
            <a:pPr marL="0" indent="0">
              <a:buNone/>
            </a:pPr>
            <a:endParaRPr kumimoji="1" lang="ja-JP" altLang="en-US" dirty="0"/>
          </a:p>
        </p:txBody>
      </p:sp>
      <p:pic>
        <p:nvPicPr>
          <p:cNvPr id="1026" name="Picture 2" descr="台湾のTSMCは日本初となる工場を2022年に着工する（写真：Vidpen／shutterstock.com）">
            <a:extLst>
              <a:ext uri="{FF2B5EF4-FFF2-40B4-BE49-F238E27FC236}">
                <a16:creationId xmlns:a16="http://schemas.microsoft.com/office/drawing/2014/main" id="{16AE91D0-ED80-439B-A810-CCD2EF301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719" y="1318762"/>
            <a:ext cx="42862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A11253-E964-B531-ED72-E77E05B0684E}"/>
              </a:ext>
            </a:extLst>
          </p:cNvPr>
          <p:cNvSpPr>
            <a:spLocks noGrp="1"/>
          </p:cNvSpPr>
          <p:nvPr>
            <p:ph type="title"/>
          </p:nvPr>
        </p:nvSpPr>
        <p:spPr/>
        <p:txBody>
          <a:bodyPr/>
          <a:lstStyle/>
          <a:p>
            <a:r>
              <a:rPr kumimoji="1" lang="en-US" altLang="ja-JP" dirty="0" err="1"/>
              <a:t>Rapidus</a:t>
            </a:r>
            <a:r>
              <a:rPr kumimoji="1" lang="ja-JP" altLang="en-US" dirty="0"/>
              <a:t>（ラピダス）の挑戦</a:t>
            </a:r>
          </a:p>
        </p:txBody>
      </p:sp>
      <p:sp>
        <p:nvSpPr>
          <p:cNvPr id="3" name="コンテンツ プレースホルダー 2">
            <a:extLst>
              <a:ext uri="{FF2B5EF4-FFF2-40B4-BE49-F238E27FC236}">
                <a16:creationId xmlns:a16="http://schemas.microsoft.com/office/drawing/2014/main" id="{37E2A690-E755-7AC6-E89A-FFA458F70F32}"/>
              </a:ext>
            </a:extLst>
          </p:cNvPr>
          <p:cNvSpPr>
            <a:spLocks noGrp="1"/>
          </p:cNvSpPr>
          <p:nvPr>
            <p:ph idx="1"/>
          </p:nvPr>
        </p:nvSpPr>
        <p:spPr>
          <a:xfrm>
            <a:off x="838200" y="1602600"/>
            <a:ext cx="10814824" cy="4351338"/>
          </a:xfrm>
        </p:spPr>
        <p:txBody>
          <a:bodyPr>
            <a:normAutofit fontScale="85000" lnSpcReduction="20000"/>
          </a:bodyPr>
          <a:lstStyle/>
          <a:p>
            <a:r>
              <a:rPr lang="ja-JP" altLang="en-US" dirty="0"/>
              <a:t>日本の半導体の復活を目指した新たなファウンダリ</a:t>
            </a:r>
            <a:endParaRPr lang="en-US" altLang="ja-JP" dirty="0"/>
          </a:p>
          <a:p>
            <a:r>
              <a:rPr lang="ja-JP" altLang="en-US" dirty="0"/>
              <a:t>ソニー、トヨタなど国内</a:t>
            </a:r>
            <a:r>
              <a:rPr lang="en-US" altLang="ja-JP" dirty="0"/>
              <a:t>8</a:t>
            </a:r>
            <a:r>
              <a:rPr lang="ja-JP" altLang="en-US" dirty="0"/>
              <a:t>社の出資＋国の</a:t>
            </a:r>
            <a:r>
              <a:rPr lang="en-US" altLang="ja-JP" dirty="0"/>
              <a:t>700</a:t>
            </a:r>
            <a:r>
              <a:rPr lang="ja-JP" altLang="en-US" dirty="0"/>
              <a:t>億の補助</a:t>
            </a:r>
            <a:endParaRPr lang="en-US" altLang="ja-JP" dirty="0"/>
          </a:p>
          <a:p>
            <a:r>
              <a:rPr lang="ja-JP" altLang="en-US" dirty="0"/>
              <a:t>北海道千歳市に新工場を設立</a:t>
            </a:r>
            <a:endParaRPr lang="en-US" altLang="ja-JP" dirty="0"/>
          </a:p>
          <a:p>
            <a:pPr lvl="1"/>
            <a:r>
              <a:rPr lang="ja-JP" altLang="en-US" dirty="0"/>
              <a:t>これに対して</a:t>
            </a:r>
            <a:r>
              <a:rPr lang="en-US" altLang="ja-JP" dirty="0"/>
              <a:t>2600</a:t>
            </a:r>
            <a:r>
              <a:rPr lang="ja-JP" altLang="en-US" dirty="0"/>
              <a:t>億円の補助</a:t>
            </a:r>
            <a:endParaRPr lang="en-US" altLang="ja-JP" dirty="0"/>
          </a:p>
          <a:p>
            <a:r>
              <a:rPr lang="en-US" altLang="ja-JP" dirty="0"/>
              <a:t>IBM</a:t>
            </a:r>
            <a:r>
              <a:rPr lang="ja-JP" altLang="en-US" dirty="0"/>
              <a:t>より</a:t>
            </a:r>
            <a:r>
              <a:rPr lang="en-US" altLang="ja-JP" dirty="0"/>
              <a:t>2nm GAA</a:t>
            </a:r>
            <a:r>
              <a:rPr lang="ja-JP" altLang="en-US" dirty="0"/>
              <a:t>技術の供与、ベルギー</a:t>
            </a:r>
            <a:r>
              <a:rPr lang="en-US" altLang="ja-JP" dirty="0"/>
              <a:t>IMEC</a:t>
            </a:r>
            <a:r>
              <a:rPr lang="ja-JP" altLang="en-US" dirty="0"/>
              <a:t>とも協力</a:t>
            </a:r>
            <a:endParaRPr lang="en-US" altLang="ja-JP" dirty="0"/>
          </a:p>
          <a:p>
            <a:r>
              <a:rPr lang="ja-JP" altLang="en-US" dirty="0"/>
              <a:t>国内外の大学と連携、人材育成プログラムをスタート</a:t>
            </a:r>
            <a:endParaRPr lang="en-US" altLang="ja-JP" dirty="0"/>
          </a:p>
          <a:p>
            <a:r>
              <a:rPr lang="ja-JP" altLang="en-US" dirty="0"/>
              <a:t>問題点は山ほどある</a:t>
            </a:r>
            <a:endParaRPr lang="en-US" altLang="ja-JP" dirty="0"/>
          </a:p>
          <a:p>
            <a:pPr lvl="1"/>
            <a:r>
              <a:rPr lang="ja-JP" altLang="en-US" dirty="0"/>
              <a:t>現在国内は</a:t>
            </a:r>
            <a:r>
              <a:rPr lang="en-US" altLang="ja-JP" dirty="0"/>
              <a:t>40nm</a:t>
            </a:r>
            <a:r>
              <a:rPr lang="ja-JP" altLang="en-US" dirty="0"/>
              <a:t>が最先端なのにいきなり</a:t>
            </a:r>
            <a:r>
              <a:rPr lang="en-US" altLang="ja-JP" dirty="0"/>
              <a:t>2nm</a:t>
            </a:r>
            <a:r>
              <a:rPr lang="ja-JP" altLang="en-US" dirty="0"/>
              <a:t>に行けるか？</a:t>
            </a:r>
            <a:endParaRPr lang="en-US" altLang="ja-JP" dirty="0"/>
          </a:p>
          <a:p>
            <a:pPr lvl="2"/>
            <a:r>
              <a:rPr lang="en-US" altLang="ja-JP" dirty="0" err="1"/>
              <a:t>FinFET</a:t>
            </a:r>
            <a:r>
              <a:rPr lang="ja-JP" altLang="en-US" dirty="0"/>
              <a:t>はどうせ追いつけないので飛び越して</a:t>
            </a:r>
            <a:r>
              <a:rPr lang="en-US" altLang="ja-JP" dirty="0"/>
              <a:t>GAA</a:t>
            </a:r>
            <a:r>
              <a:rPr lang="ja-JP" altLang="en-US" dirty="0"/>
              <a:t>に行っちゃうのはありかも</a:t>
            </a:r>
            <a:endParaRPr lang="en-US" altLang="ja-JP" dirty="0"/>
          </a:p>
          <a:p>
            <a:pPr lvl="1"/>
            <a:r>
              <a:rPr lang="en-US" altLang="ja-JP" dirty="0"/>
              <a:t>700</a:t>
            </a:r>
            <a:r>
              <a:rPr lang="ja-JP" altLang="en-US" dirty="0"/>
              <a:t>億円とか全然足りないのでは？</a:t>
            </a:r>
            <a:endParaRPr lang="en-US" altLang="ja-JP" dirty="0"/>
          </a:p>
          <a:p>
            <a:pPr lvl="2"/>
            <a:r>
              <a:rPr lang="ja-JP" altLang="en-US" dirty="0"/>
              <a:t>海外では数兆円</a:t>
            </a:r>
            <a:endParaRPr lang="en-US" altLang="ja-JP" dirty="0"/>
          </a:p>
          <a:p>
            <a:pPr lvl="1"/>
            <a:r>
              <a:rPr lang="ja-JP" altLang="en-US" dirty="0"/>
              <a:t>最先端ファウンダリに対する国内需要はあるのか？国際的に競争力はあるか？</a:t>
            </a:r>
            <a:endParaRPr lang="en-US" altLang="ja-JP" dirty="0"/>
          </a:p>
          <a:p>
            <a:pPr lvl="1"/>
            <a:r>
              <a:rPr lang="ja-JP" altLang="en-US" dirty="0"/>
              <a:t>歴史的に見て日本の国家主導半導体企業は全て失敗している</a:t>
            </a:r>
            <a:endParaRPr lang="en-US" altLang="ja-JP" dirty="0"/>
          </a:p>
          <a:p>
            <a:pPr lvl="2"/>
            <a:endParaRPr lang="en-US" altLang="ja-JP" dirty="0"/>
          </a:p>
          <a:p>
            <a:endParaRPr kumimoji="1" lang="ja-JP" altLang="en-US" dirty="0"/>
          </a:p>
        </p:txBody>
      </p:sp>
    </p:spTree>
    <p:extLst>
      <p:ext uri="{BB962C8B-B14F-4D97-AF65-F5344CB8AC3E}">
        <p14:creationId xmlns:p14="http://schemas.microsoft.com/office/powerpoint/2010/main" val="4142322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7B29E-5131-71C4-F5BE-F8652591766A}"/>
              </a:ext>
            </a:extLst>
          </p:cNvPr>
          <p:cNvSpPr>
            <a:spLocks noGrp="1"/>
          </p:cNvSpPr>
          <p:nvPr>
            <p:ph type="title"/>
          </p:nvPr>
        </p:nvSpPr>
        <p:spPr>
          <a:xfrm>
            <a:off x="157976" y="18255"/>
            <a:ext cx="11472746" cy="1325563"/>
          </a:xfrm>
        </p:spPr>
        <p:txBody>
          <a:bodyPr>
            <a:normAutofit fontScale="90000"/>
          </a:bodyPr>
          <a:lstStyle/>
          <a:p>
            <a:r>
              <a:rPr lang="ja-JP" altLang="en-US" sz="3600" dirty="0"/>
              <a:t>議論：</a:t>
            </a:r>
            <a:r>
              <a:rPr lang="en-US" altLang="ja-JP" sz="3600" dirty="0" err="1"/>
              <a:t>Rapidus</a:t>
            </a:r>
            <a:r>
              <a:rPr lang="ja-JP" altLang="en-US" sz="3600" dirty="0"/>
              <a:t>は成功し、日本の半導体は復活するか？</a:t>
            </a:r>
            <a:br>
              <a:rPr lang="en-US" altLang="ja-JP" sz="3600" dirty="0"/>
            </a:br>
            <a:r>
              <a:rPr lang="ja-JP" altLang="en-US" sz="3600" dirty="0"/>
              <a:t>　　　</a:t>
            </a:r>
            <a:r>
              <a:rPr lang="en-US" altLang="ja-JP" sz="3600" dirty="0"/>
              <a:t>TSMC</a:t>
            </a:r>
            <a:r>
              <a:rPr lang="ja-JP" altLang="en-US" sz="3600" dirty="0"/>
              <a:t>の誘致は成功するか？</a:t>
            </a:r>
            <a:br>
              <a:rPr lang="en-US" altLang="ja-JP" sz="3600" dirty="0"/>
            </a:br>
            <a:r>
              <a:rPr lang="ja-JP" altLang="en-US" sz="3600" dirty="0"/>
              <a:t>　　　他に成功のための戦略は？</a:t>
            </a:r>
            <a:endParaRPr kumimoji="1" lang="ja-JP" altLang="en-US" sz="3600" dirty="0"/>
          </a:p>
        </p:txBody>
      </p:sp>
      <p:sp>
        <p:nvSpPr>
          <p:cNvPr id="3" name="コンテンツ プレースホルダー 2">
            <a:extLst>
              <a:ext uri="{FF2B5EF4-FFF2-40B4-BE49-F238E27FC236}">
                <a16:creationId xmlns:a16="http://schemas.microsoft.com/office/drawing/2014/main" id="{6EF00333-E52B-C748-68FA-B7A74943EEA4}"/>
              </a:ext>
            </a:extLst>
          </p:cNvPr>
          <p:cNvSpPr>
            <a:spLocks noGrp="1"/>
          </p:cNvSpPr>
          <p:nvPr>
            <p:ph idx="1"/>
          </p:nvPr>
        </p:nvSpPr>
        <p:spPr>
          <a:xfrm>
            <a:off x="636549" y="1859078"/>
            <a:ext cx="10515600" cy="4351338"/>
          </a:xfrm>
        </p:spPr>
        <p:txBody>
          <a:bodyPr>
            <a:normAutofit/>
          </a:bodyPr>
          <a:lstStyle/>
          <a:p>
            <a:r>
              <a:rPr kumimoji="1" lang="en-US" altLang="ja-JP" dirty="0"/>
              <a:t>Yes</a:t>
            </a:r>
            <a:r>
              <a:rPr kumimoji="1" lang="ja-JP" altLang="en-US" dirty="0"/>
              <a:t>か</a:t>
            </a:r>
            <a:r>
              <a:rPr kumimoji="1" lang="en-US" altLang="ja-JP" dirty="0"/>
              <a:t>No</a:t>
            </a:r>
            <a:r>
              <a:rPr kumimoji="1" lang="ja-JP" altLang="en-US" dirty="0"/>
              <a:t>か、その理由を書く</a:t>
            </a:r>
            <a:endParaRPr kumimoji="1" lang="en-US" altLang="ja-JP" dirty="0"/>
          </a:p>
          <a:p>
            <a:r>
              <a:rPr kumimoji="1" lang="ja-JP" altLang="en-US" dirty="0"/>
              <a:t>最大</a:t>
            </a:r>
            <a:r>
              <a:rPr kumimoji="1" lang="en-US" altLang="ja-JP" dirty="0"/>
              <a:t>4</a:t>
            </a:r>
            <a:r>
              <a:rPr kumimoji="1" lang="ja-JP" altLang="en-US" dirty="0"/>
              <a:t>人のグループで議論し、議論内容の要約をディスカッションに書き込め</a:t>
            </a:r>
            <a:endParaRPr kumimoji="1" lang="en-US" altLang="ja-JP" dirty="0"/>
          </a:p>
          <a:p>
            <a:r>
              <a:rPr lang="ja-JP" altLang="en-US" dirty="0"/>
              <a:t>グループメンバの名前を記して相談しながら代表が書き込む</a:t>
            </a:r>
            <a:endParaRPr lang="en-US" altLang="ja-JP" dirty="0"/>
          </a:p>
          <a:p>
            <a:r>
              <a:rPr lang="ja-JP" altLang="en-US" dirty="0"/>
              <a:t>名前だけはだめよん</a:t>
            </a:r>
            <a:endParaRPr lang="en-US" altLang="ja-JP" dirty="0"/>
          </a:p>
          <a:p>
            <a:endParaRPr kumimoji="1" lang="en-US" altLang="ja-JP" dirty="0"/>
          </a:p>
          <a:p>
            <a:r>
              <a:rPr lang="ja-JP" altLang="en-US" dirty="0"/>
              <a:t>休んだ人は一人でやってくださいませ。</a:t>
            </a:r>
            <a:endParaRPr kumimoji="1" lang="ja-JP" altLang="en-US" dirty="0"/>
          </a:p>
        </p:txBody>
      </p:sp>
    </p:spTree>
    <p:extLst>
      <p:ext uri="{BB962C8B-B14F-4D97-AF65-F5344CB8AC3E}">
        <p14:creationId xmlns:p14="http://schemas.microsoft.com/office/powerpoint/2010/main" val="417957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5AB86-437C-8DC9-BDCE-56768A3BBA7D}"/>
              </a:ext>
            </a:extLst>
          </p:cNvPr>
          <p:cNvSpPr>
            <a:spLocks noGrp="1"/>
          </p:cNvSpPr>
          <p:nvPr>
            <p:ph type="title"/>
          </p:nvPr>
        </p:nvSpPr>
        <p:spPr>
          <a:xfrm>
            <a:off x="726688" y="175554"/>
            <a:ext cx="10515600" cy="1325563"/>
          </a:xfrm>
        </p:spPr>
        <p:txBody>
          <a:bodyPr>
            <a:normAutofit/>
          </a:bodyPr>
          <a:lstStyle/>
          <a:p>
            <a:r>
              <a:rPr kumimoji="1" lang="en-US" altLang="ja-JP" sz="3600" dirty="0" err="1"/>
              <a:t>ChatGPT</a:t>
            </a:r>
            <a:r>
              <a:rPr kumimoji="1" lang="ja-JP" altLang="en-US" sz="3600" dirty="0"/>
              <a:t>は</a:t>
            </a:r>
            <a:r>
              <a:rPr kumimoji="1" lang="en-US" altLang="ja-JP" sz="3600" dirty="0" err="1"/>
              <a:t>Rapidus</a:t>
            </a:r>
            <a:r>
              <a:rPr kumimoji="1" lang="ja-JP" altLang="en-US" sz="3600" dirty="0"/>
              <a:t>を知らないようだ</a:t>
            </a:r>
            <a:br>
              <a:rPr kumimoji="1" lang="en-US" altLang="ja-JP" sz="3600" dirty="0"/>
            </a:br>
            <a:r>
              <a:rPr kumimoji="1" lang="ja-JP" altLang="en-US" sz="3600" dirty="0"/>
              <a:t>答えに切れ味を</a:t>
            </a:r>
            <a:r>
              <a:rPr kumimoji="1" lang="ja-JP" altLang="en-US" sz="3600"/>
              <a:t>欠いている</a:t>
            </a:r>
            <a:endParaRPr kumimoji="1" lang="ja-JP" altLang="en-US" sz="3600" dirty="0"/>
          </a:p>
        </p:txBody>
      </p:sp>
      <p:sp>
        <p:nvSpPr>
          <p:cNvPr id="3" name="コンテンツ プレースホルダー 2">
            <a:extLst>
              <a:ext uri="{FF2B5EF4-FFF2-40B4-BE49-F238E27FC236}">
                <a16:creationId xmlns:a16="http://schemas.microsoft.com/office/drawing/2014/main" id="{7EE82F22-7A48-AE05-54EA-FDD892010EEF}"/>
              </a:ext>
            </a:extLst>
          </p:cNvPr>
          <p:cNvSpPr>
            <a:spLocks noGrp="1"/>
          </p:cNvSpPr>
          <p:nvPr>
            <p:ph idx="1"/>
          </p:nvPr>
        </p:nvSpPr>
        <p:spPr>
          <a:xfrm>
            <a:off x="726688" y="1690688"/>
            <a:ext cx="10515600" cy="4783061"/>
          </a:xfrm>
        </p:spPr>
        <p:txBody>
          <a:bodyPr>
            <a:normAutofit fontScale="85000" lnSpcReduction="20000"/>
          </a:bodyPr>
          <a:lstStyle/>
          <a:p>
            <a:r>
              <a:rPr kumimoji="1" lang="en-US" altLang="ja-JP" dirty="0" err="1"/>
              <a:t>Rapidus</a:t>
            </a:r>
            <a:r>
              <a:rPr kumimoji="1" lang="ja-JP" altLang="en-US" dirty="0"/>
              <a:t>という企業やその技術については、私は情報を持っていません。ただ、半導体産業については一般的に言えることがあります。</a:t>
            </a:r>
          </a:p>
          <a:p>
            <a:r>
              <a:rPr kumimoji="1" lang="ja-JP" altLang="en-US" dirty="0"/>
              <a:t>半導体産業は、日本を含め世界的に非常に重要な産業の</a:t>
            </a:r>
            <a:r>
              <a:rPr kumimoji="1" lang="en-US" altLang="ja-JP" dirty="0"/>
              <a:t>1</a:t>
            </a:r>
            <a:r>
              <a:rPr kumimoji="1" lang="ja-JP" altLang="en-US" dirty="0"/>
              <a:t>つです。日本は、過去に半導体産業で世界的に有名な企業を多く輩出してきましたが、最近は中国や韓国などのアジア諸国に先行されることが多くなっています。</a:t>
            </a:r>
          </a:p>
          <a:p>
            <a:r>
              <a:rPr kumimoji="1" lang="ja-JP" altLang="en-US" dirty="0"/>
              <a:t>しかし、日本の半導体産業が復活するかどうかは、様々な要因によって異なります。例えば、日本の政府や企業が半導体産業に投資し、新しい技術を開発することができるかどうか、競合するアジア諸国と比べて、日本の労働力や製造業のコスト競争力がどうか、などが挙げられます。</a:t>
            </a:r>
          </a:p>
          <a:p>
            <a:r>
              <a:rPr kumimoji="1" lang="ja-JP" altLang="en-US" dirty="0"/>
              <a:t>また、半導体産業は技術革新が速い産業であり、常に最先端の技術を追求する必要があります。そのため、日本の企業が世界的なリーダーシップを取り戻すには、継続的な研究開発や技術革新が必要になります。</a:t>
            </a:r>
          </a:p>
          <a:p>
            <a:r>
              <a:rPr kumimoji="1" lang="ja-JP" altLang="en-US" dirty="0"/>
              <a:t>したがって、日本の半導体産業が復活するかどうかは、複雑な要因によって決まるため、断定的なことは言えません。しかし、日本の企業や政府は、半導体産業の重要性を認識しており、積極的な取り組みを行っていることも事実です。</a:t>
            </a:r>
          </a:p>
        </p:txBody>
      </p:sp>
    </p:spTree>
    <p:extLst>
      <p:ext uri="{BB962C8B-B14F-4D97-AF65-F5344CB8AC3E}">
        <p14:creationId xmlns:p14="http://schemas.microsoft.com/office/powerpoint/2010/main" val="236056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87" name="Text Box 675"/>
          <p:cNvSpPr txBox="1">
            <a:spLocks noChangeArrowheads="1"/>
          </p:cNvSpPr>
          <p:nvPr/>
        </p:nvSpPr>
        <p:spPr bwMode="auto">
          <a:xfrm>
            <a:off x="702384" y="51920"/>
            <a:ext cx="71513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400" dirty="0">
                <a:latin typeface="Tahoma" panose="020B0604030504040204" pitchFamily="34" charset="0"/>
              </a:rPr>
              <a:t>レイアウトの回</a:t>
            </a:r>
            <a:r>
              <a:rPr lang="en-US" altLang="ja-JP" sz="2400" dirty="0">
                <a:latin typeface="Tahoma" panose="020B0604030504040204" pitchFamily="34" charset="0"/>
              </a:rPr>
              <a:t>CMOS</a:t>
            </a:r>
            <a:r>
              <a:rPr lang="ja-JP" altLang="en-US" sz="2400" dirty="0">
                <a:latin typeface="Tahoma" panose="020B0604030504040204" pitchFamily="34" charset="0"/>
              </a:rPr>
              <a:t>チップの立体構造を勉強した</a:t>
            </a:r>
            <a:endParaRPr lang="en-US" altLang="ja-JP" sz="2400" dirty="0">
              <a:latin typeface="Tahoma" panose="020B0604030504040204" pitchFamily="34" charset="0"/>
            </a:endParaRPr>
          </a:p>
        </p:txBody>
      </p:sp>
      <p:grpSp>
        <p:nvGrpSpPr>
          <p:cNvPr id="2" name="グループ化 1">
            <a:extLst>
              <a:ext uri="{FF2B5EF4-FFF2-40B4-BE49-F238E27FC236}">
                <a16:creationId xmlns:a16="http://schemas.microsoft.com/office/drawing/2014/main" id="{9A10F04E-276F-B446-3B30-D888D49C06F1}"/>
              </a:ext>
            </a:extLst>
          </p:cNvPr>
          <p:cNvGrpSpPr/>
          <p:nvPr/>
        </p:nvGrpSpPr>
        <p:grpSpPr>
          <a:xfrm>
            <a:off x="1708539" y="3230525"/>
            <a:ext cx="7880629" cy="3627475"/>
            <a:chOff x="2271699" y="2117997"/>
            <a:chExt cx="7880629" cy="3627475"/>
          </a:xfrm>
        </p:grpSpPr>
        <p:grpSp>
          <p:nvGrpSpPr>
            <p:cNvPr id="64514" name="Group 2"/>
            <p:cNvGrpSpPr>
              <a:grpSpLocks/>
            </p:cNvGrpSpPr>
            <p:nvPr/>
          </p:nvGrpSpPr>
          <p:grpSpPr bwMode="auto">
            <a:xfrm>
              <a:off x="3856024" y="2278552"/>
              <a:ext cx="1512887" cy="1728787"/>
              <a:chOff x="249" y="754"/>
              <a:chExt cx="3085" cy="3311"/>
            </a:xfrm>
          </p:grpSpPr>
          <p:sp>
            <p:nvSpPr>
              <p:cNvPr id="64515" name="Rectangle 3"/>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6" name="Rectangle 4"/>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7" name="Rectangle 5"/>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8" name="Rectangle 6"/>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9" name="Rectangle 7"/>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0" name="Rectangle 8"/>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1" name="Rectangle 9"/>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2" name="Rectangle 10"/>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3" name="Rectangle 11"/>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4" name="Rectangle 12"/>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5" name="Rectangle 13"/>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6" name="Rectangle 14"/>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7" name="Rectangle 15"/>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528" name="Group 16"/>
              <p:cNvGrpSpPr>
                <a:grpSpLocks/>
              </p:cNvGrpSpPr>
              <p:nvPr/>
            </p:nvGrpSpPr>
            <p:grpSpPr bwMode="auto">
              <a:xfrm>
                <a:off x="1111" y="2840"/>
                <a:ext cx="272" cy="272"/>
                <a:chOff x="1610" y="3249"/>
                <a:chExt cx="272" cy="272"/>
              </a:xfrm>
            </p:grpSpPr>
            <p:sp>
              <p:nvSpPr>
                <p:cNvPr id="64529" name="Rectangle 1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0" name="Rectangle 1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31" name="Group 19"/>
              <p:cNvGrpSpPr>
                <a:grpSpLocks/>
              </p:cNvGrpSpPr>
              <p:nvPr/>
            </p:nvGrpSpPr>
            <p:grpSpPr bwMode="auto">
              <a:xfrm>
                <a:off x="1111" y="3340"/>
                <a:ext cx="272" cy="272"/>
                <a:chOff x="1610" y="3249"/>
                <a:chExt cx="272" cy="272"/>
              </a:xfrm>
            </p:grpSpPr>
            <p:sp>
              <p:nvSpPr>
                <p:cNvPr id="64532" name="Rectangle 2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3" name="Rectangle 2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34" name="Group 22"/>
              <p:cNvGrpSpPr>
                <a:grpSpLocks/>
              </p:cNvGrpSpPr>
              <p:nvPr/>
            </p:nvGrpSpPr>
            <p:grpSpPr bwMode="auto">
              <a:xfrm>
                <a:off x="1020" y="3793"/>
                <a:ext cx="272" cy="272"/>
                <a:chOff x="1610" y="3249"/>
                <a:chExt cx="272" cy="272"/>
              </a:xfrm>
            </p:grpSpPr>
            <p:sp>
              <p:nvSpPr>
                <p:cNvPr id="64535" name="Rectangle 2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6" name="Rectangle 2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37" name="Group 25"/>
              <p:cNvGrpSpPr>
                <a:grpSpLocks/>
              </p:cNvGrpSpPr>
              <p:nvPr/>
            </p:nvGrpSpPr>
            <p:grpSpPr bwMode="auto">
              <a:xfrm>
                <a:off x="1746" y="3793"/>
                <a:ext cx="272" cy="272"/>
                <a:chOff x="1610" y="3249"/>
                <a:chExt cx="272" cy="272"/>
              </a:xfrm>
            </p:grpSpPr>
            <p:sp>
              <p:nvSpPr>
                <p:cNvPr id="64538" name="Rectangle 2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9" name="Rectangle 2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0" name="Group 28"/>
              <p:cNvGrpSpPr>
                <a:grpSpLocks/>
              </p:cNvGrpSpPr>
              <p:nvPr/>
            </p:nvGrpSpPr>
            <p:grpSpPr bwMode="auto">
              <a:xfrm>
                <a:off x="2472" y="3793"/>
                <a:ext cx="272" cy="272"/>
                <a:chOff x="1610" y="3249"/>
                <a:chExt cx="272" cy="272"/>
              </a:xfrm>
            </p:grpSpPr>
            <p:sp>
              <p:nvSpPr>
                <p:cNvPr id="64541" name="Rectangle 2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2" name="Rectangle 3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3" name="Group 31"/>
              <p:cNvGrpSpPr>
                <a:grpSpLocks/>
              </p:cNvGrpSpPr>
              <p:nvPr/>
            </p:nvGrpSpPr>
            <p:grpSpPr bwMode="auto">
              <a:xfrm>
                <a:off x="2336" y="2840"/>
                <a:ext cx="272" cy="272"/>
                <a:chOff x="1610" y="3249"/>
                <a:chExt cx="272" cy="272"/>
              </a:xfrm>
            </p:grpSpPr>
            <p:sp>
              <p:nvSpPr>
                <p:cNvPr id="64544" name="Rectangle 3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5" name="Rectangle 3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6" name="Group 34"/>
              <p:cNvGrpSpPr>
                <a:grpSpLocks/>
              </p:cNvGrpSpPr>
              <p:nvPr/>
            </p:nvGrpSpPr>
            <p:grpSpPr bwMode="auto">
              <a:xfrm>
                <a:off x="2336" y="3340"/>
                <a:ext cx="272" cy="272"/>
                <a:chOff x="1610" y="3249"/>
                <a:chExt cx="272" cy="272"/>
              </a:xfrm>
            </p:grpSpPr>
            <p:sp>
              <p:nvSpPr>
                <p:cNvPr id="64547" name="Rectangle 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8" name="Rectangle 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9" name="Group 37"/>
              <p:cNvGrpSpPr>
                <a:grpSpLocks/>
              </p:cNvGrpSpPr>
              <p:nvPr/>
            </p:nvGrpSpPr>
            <p:grpSpPr bwMode="auto">
              <a:xfrm>
                <a:off x="2336" y="1752"/>
                <a:ext cx="272" cy="272"/>
                <a:chOff x="1610" y="3249"/>
                <a:chExt cx="272" cy="272"/>
              </a:xfrm>
            </p:grpSpPr>
            <p:sp>
              <p:nvSpPr>
                <p:cNvPr id="64550" name="Rectangle 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1" name="Rectangle 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52" name="Group 40"/>
              <p:cNvGrpSpPr>
                <a:grpSpLocks/>
              </p:cNvGrpSpPr>
              <p:nvPr/>
            </p:nvGrpSpPr>
            <p:grpSpPr bwMode="auto">
              <a:xfrm>
                <a:off x="2336" y="1253"/>
                <a:ext cx="272" cy="272"/>
                <a:chOff x="1610" y="3249"/>
                <a:chExt cx="272" cy="272"/>
              </a:xfrm>
            </p:grpSpPr>
            <p:sp>
              <p:nvSpPr>
                <p:cNvPr id="64553" name="Rectangle 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4" name="Rectangle 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55" name="Group 43"/>
              <p:cNvGrpSpPr>
                <a:grpSpLocks/>
              </p:cNvGrpSpPr>
              <p:nvPr/>
            </p:nvGrpSpPr>
            <p:grpSpPr bwMode="auto">
              <a:xfrm>
                <a:off x="1111" y="1253"/>
                <a:ext cx="272" cy="272"/>
                <a:chOff x="1610" y="3249"/>
                <a:chExt cx="272" cy="272"/>
              </a:xfrm>
            </p:grpSpPr>
            <p:sp>
              <p:nvSpPr>
                <p:cNvPr id="64556" name="Rectangle 4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7" name="Rectangle 4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58" name="Group 46"/>
              <p:cNvGrpSpPr>
                <a:grpSpLocks/>
              </p:cNvGrpSpPr>
              <p:nvPr/>
            </p:nvGrpSpPr>
            <p:grpSpPr bwMode="auto">
              <a:xfrm>
                <a:off x="1111" y="1707"/>
                <a:ext cx="272" cy="272"/>
                <a:chOff x="1610" y="3249"/>
                <a:chExt cx="272" cy="272"/>
              </a:xfrm>
            </p:grpSpPr>
            <p:sp>
              <p:nvSpPr>
                <p:cNvPr id="64559" name="Rectangle 4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0" name="Rectangle 4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61" name="Group 49"/>
              <p:cNvGrpSpPr>
                <a:grpSpLocks/>
              </p:cNvGrpSpPr>
              <p:nvPr/>
            </p:nvGrpSpPr>
            <p:grpSpPr bwMode="auto">
              <a:xfrm>
                <a:off x="1066" y="754"/>
                <a:ext cx="272" cy="272"/>
                <a:chOff x="1610" y="3249"/>
                <a:chExt cx="272" cy="272"/>
              </a:xfrm>
            </p:grpSpPr>
            <p:sp>
              <p:nvSpPr>
                <p:cNvPr id="64562" name="Rectangle 5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3" name="Rectangle 5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64" name="Group 52"/>
              <p:cNvGrpSpPr>
                <a:grpSpLocks/>
              </p:cNvGrpSpPr>
              <p:nvPr/>
            </p:nvGrpSpPr>
            <p:grpSpPr bwMode="auto">
              <a:xfrm>
                <a:off x="1746" y="754"/>
                <a:ext cx="272" cy="272"/>
                <a:chOff x="1610" y="3249"/>
                <a:chExt cx="272" cy="272"/>
              </a:xfrm>
            </p:grpSpPr>
            <p:sp>
              <p:nvSpPr>
                <p:cNvPr id="64565" name="Rectangle 5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6" name="Rectangle 5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67" name="Group 55"/>
              <p:cNvGrpSpPr>
                <a:grpSpLocks/>
              </p:cNvGrpSpPr>
              <p:nvPr/>
            </p:nvGrpSpPr>
            <p:grpSpPr bwMode="auto">
              <a:xfrm>
                <a:off x="2427" y="754"/>
                <a:ext cx="272" cy="272"/>
                <a:chOff x="1610" y="3249"/>
                <a:chExt cx="272" cy="272"/>
              </a:xfrm>
            </p:grpSpPr>
            <p:sp>
              <p:nvSpPr>
                <p:cNvPr id="64568" name="Rectangle 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9" name="Rectangle 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570" name="Group 58"/>
            <p:cNvGrpSpPr>
              <a:grpSpLocks/>
            </p:cNvGrpSpPr>
            <p:nvPr/>
          </p:nvGrpSpPr>
          <p:grpSpPr bwMode="auto">
            <a:xfrm>
              <a:off x="2489186" y="2278552"/>
              <a:ext cx="1655763" cy="1728787"/>
              <a:chOff x="385" y="572"/>
              <a:chExt cx="2812" cy="3401"/>
            </a:xfrm>
          </p:grpSpPr>
          <p:sp>
            <p:nvSpPr>
              <p:cNvPr id="64571" name="Rectangle 59"/>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2" name="Rectangle 60"/>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3" name="Rectangle 61"/>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4" name="Rectangle 62"/>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5" name="Rectangle 63"/>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6" name="Rectangle 64"/>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7" name="Rectangle 65"/>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8" name="Rectangle 66"/>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9" name="Rectangle 67"/>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0" name="Rectangle 68"/>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581" name="Group 69"/>
              <p:cNvGrpSpPr>
                <a:grpSpLocks/>
              </p:cNvGrpSpPr>
              <p:nvPr/>
            </p:nvGrpSpPr>
            <p:grpSpPr bwMode="auto">
              <a:xfrm>
                <a:off x="657" y="2703"/>
                <a:ext cx="272" cy="272"/>
                <a:chOff x="1610" y="3249"/>
                <a:chExt cx="272" cy="272"/>
              </a:xfrm>
            </p:grpSpPr>
            <p:sp>
              <p:nvSpPr>
                <p:cNvPr id="64582" name="Rectangle 7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3" name="Rectangle 7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84" name="Group 72"/>
              <p:cNvGrpSpPr>
                <a:grpSpLocks/>
              </p:cNvGrpSpPr>
              <p:nvPr/>
            </p:nvGrpSpPr>
            <p:grpSpPr bwMode="auto">
              <a:xfrm>
                <a:off x="566" y="3701"/>
                <a:ext cx="272" cy="272"/>
                <a:chOff x="1610" y="3249"/>
                <a:chExt cx="272" cy="272"/>
              </a:xfrm>
            </p:grpSpPr>
            <p:sp>
              <p:nvSpPr>
                <p:cNvPr id="64585" name="Rectangle 7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6" name="Rectangle 7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87" name="Group 75"/>
              <p:cNvGrpSpPr>
                <a:grpSpLocks/>
              </p:cNvGrpSpPr>
              <p:nvPr/>
            </p:nvGrpSpPr>
            <p:grpSpPr bwMode="auto">
              <a:xfrm>
                <a:off x="1292" y="3656"/>
                <a:ext cx="272" cy="272"/>
                <a:chOff x="1610" y="3249"/>
                <a:chExt cx="272" cy="272"/>
              </a:xfrm>
            </p:grpSpPr>
            <p:sp>
              <p:nvSpPr>
                <p:cNvPr id="64588" name="Rectangle 7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9" name="Rectangle 7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0" name="Group 78"/>
              <p:cNvGrpSpPr>
                <a:grpSpLocks/>
              </p:cNvGrpSpPr>
              <p:nvPr/>
            </p:nvGrpSpPr>
            <p:grpSpPr bwMode="auto">
              <a:xfrm>
                <a:off x="2018" y="3656"/>
                <a:ext cx="272" cy="272"/>
                <a:chOff x="1610" y="3249"/>
                <a:chExt cx="272" cy="272"/>
              </a:xfrm>
            </p:grpSpPr>
            <p:sp>
              <p:nvSpPr>
                <p:cNvPr id="64591" name="Rectangle 7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2" name="Rectangle 8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3" name="Group 81"/>
              <p:cNvGrpSpPr>
                <a:grpSpLocks/>
              </p:cNvGrpSpPr>
              <p:nvPr/>
            </p:nvGrpSpPr>
            <p:grpSpPr bwMode="auto">
              <a:xfrm>
                <a:off x="2744" y="3701"/>
                <a:ext cx="272" cy="272"/>
                <a:chOff x="1610" y="3249"/>
                <a:chExt cx="272" cy="272"/>
              </a:xfrm>
            </p:grpSpPr>
            <p:sp>
              <p:nvSpPr>
                <p:cNvPr id="64594" name="Rectangle 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5" name="Rectangle 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6" name="Group 84"/>
              <p:cNvGrpSpPr>
                <a:grpSpLocks/>
              </p:cNvGrpSpPr>
              <p:nvPr/>
            </p:nvGrpSpPr>
            <p:grpSpPr bwMode="auto">
              <a:xfrm>
                <a:off x="657" y="1025"/>
                <a:ext cx="272" cy="272"/>
                <a:chOff x="1610" y="3249"/>
                <a:chExt cx="272" cy="272"/>
              </a:xfrm>
            </p:grpSpPr>
            <p:sp>
              <p:nvSpPr>
                <p:cNvPr id="64597" name="Rectangle 8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8" name="Rectangle 8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9" name="Group 87"/>
              <p:cNvGrpSpPr>
                <a:grpSpLocks/>
              </p:cNvGrpSpPr>
              <p:nvPr/>
            </p:nvGrpSpPr>
            <p:grpSpPr bwMode="auto">
              <a:xfrm>
                <a:off x="657" y="1660"/>
                <a:ext cx="272" cy="272"/>
                <a:chOff x="1610" y="3249"/>
                <a:chExt cx="272" cy="272"/>
              </a:xfrm>
            </p:grpSpPr>
            <p:sp>
              <p:nvSpPr>
                <p:cNvPr id="64600" name="Rectangle 8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1" name="Rectangle 8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02" name="Group 90"/>
              <p:cNvGrpSpPr>
                <a:grpSpLocks/>
              </p:cNvGrpSpPr>
              <p:nvPr/>
            </p:nvGrpSpPr>
            <p:grpSpPr bwMode="auto">
              <a:xfrm>
                <a:off x="612" y="572"/>
                <a:ext cx="272" cy="272"/>
                <a:chOff x="1610" y="3249"/>
                <a:chExt cx="272" cy="272"/>
              </a:xfrm>
            </p:grpSpPr>
            <p:sp>
              <p:nvSpPr>
                <p:cNvPr id="64603" name="Rectangle 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4" name="Rectangle 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05" name="Group 93"/>
              <p:cNvGrpSpPr>
                <a:grpSpLocks/>
              </p:cNvGrpSpPr>
              <p:nvPr/>
            </p:nvGrpSpPr>
            <p:grpSpPr bwMode="auto">
              <a:xfrm>
                <a:off x="1292" y="572"/>
                <a:ext cx="272" cy="272"/>
                <a:chOff x="1610" y="3249"/>
                <a:chExt cx="272" cy="272"/>
              </a:xfrm>
            </p:grpSpPr>
            <p:sp>
              <p:nvSpPr>
                <p:cNvPr id="64606" name="Rectangle 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7" name="Rectangle 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608" name="Rectangle 96"/>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9" name="Rectangle 97"/>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0" name="Rectangle 98"/>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611" name="Group 99"/>
              <p:cNvGrpSpPr>
                <a:grpSpLocks/>
              </p:cNvGrpSpPr>
              <p:nvPr/>
            </p:nvGrpSpPr>
            <p:grpSpPr bwMode="auto">
              <a:xfrm>
                <a:off x="1927" y="572"/>
                <a:ext cx="272" cy="272"/>
                <a:chOff x="1610" y="3249"/>
                <a:chExt cx="272" cy="272"/>
              </a:xfrm>
            </p:grpSpPr>
            <p:sp>
              <p:nvSpPr>
                <p:cNvPr id="64612" name="Rectangle 1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3" name="Rectangle 1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14" name="Group 102"/>
              <p:cNvGrpSpPr>
                <a:grpSpLocks/>
              </p:cNvGrpSpPr>
              <p:nvPr/>
            </p:nvGrpSpPr>
            <p:grpSpPr bwMode="auto">
              <a:xfrm>
                <a:off x="2608" y="2703"/>
                <a:ext cx="272" cy="272"/>
                <a:chOff x="1610" y="3249"/>
                <a:chExt cx="272" cy="272"/>
              </a:xfrm>
            </p:grpSpPr>
            <p:sp>
              <p:nvSpPr>
                <p:cNvPr id="64615" name="Rectangle 1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6" name="Rectangle 1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17" name="Group 105"/>
              <p:cNvGrpSpPr>
                <a:grpSpLocks/>
              </p:cNvGrpSpPr>
              <p:nvPr/>
            </p:nvGrpSpPr>
            <p:grpSpPr bwMode="auto">
              <a:xfrm>
                <a:off x="2606" y="3339"/>
                <a:ext cx="272" cy="272"/>
                <a:chOff x="1610" y="3249"/>
                <a:chExt cx="272" cy="272"/>
              </a:xfrm>
            </p:grpSpPr>
            <p:sp>
              <p:nvSpPr>
                <p:cNvPr id="64618" name="Rectangle 1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9" name="Rectangle 1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20" name="Group 108"/>
              <p:cNvGrpSpPr>
                <a:grpSpLocks/>
              </p:cNvGrpSpPr>
              <p:nvPr/>
            </p:nvGrpSpPr>
            <p:grpSpPr bwMode="auto">
              <a:xfrm>
                <a:off x="657" y="3339"/>
                <a:ext cx="272" cy="272"/>
                <a:chOff x="1610" y="3249"/>
                <a:chExt cx="272" cy="272"/>
              </a:xfrm>
            </p:grpSpPr>
            <p:sp>
              <p:nvSpPr>
                <p:cNvPr id="64621" name="Rectangle 1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2" name="Rectangle 1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23" name="Group 111"/>
              <p:cNvGrpSpPr>
                <a:grpSpLocks/>
              </p:cNvGrpSpPr>
              <p:nvPr/>
            </p:nvGrpSpPr>
            <p:grpSpPr bwMode="auto">
              <a:xfrm>
                <a:off x="2653" y="572"/>
                <a:ext cx="272" cy="272"/>
                <a:chOff x="1610" y="3249"/>
                <a:chExt cx="272" cy="272"/>
              </a:xfrm>
            </p:grpSpPr>
            <p:sp>
              <p:nvSpPr>
                <p:cNvPr id="64624" name="Rectangle 1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5" name="Rectangle 1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626" name="Rectangle 114"/>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627" name="Group 115"/>
              <p:cNvGrpSpPr>
                <a:grpSpLocks/>
              </p:cNvGrpSpPr>
              <p:nvPr/>
            </p:nvGrpSpPr>
            <p:grpSpPr bwMode="auto">
              <a:xfrm>
                <a:off x="2562" y="1070"/>
                <a:ext cx="272" cy="272"/>
                <a:chOff x="1610" y="3249"/>
                <a:chExt cx="272" cy="272"/>
              </a:xfrm>
            </p:grpSpPr>
            <p:sp>
              <p:nvSpPr>
                <p:cNvPr id="64628" name="Rectangle 1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9" name="Rectangle 1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0" name="Group 118"/>
              <p:cNvGrpSpPr>
                <a:grpSpLocks/>
              </p:cNvGrpSpPr>
              <p:nvPr/>
            </p:nvGrpSpPr>
            <p:grpSpPr bwMode="auto">
              <a:xfrm>
                <a:off x="2562" y="1706"/>
                <a:ext cx="272" cy="272"/>
                <a:chOff x="1610" y="3249"/>
                <a:chExt cx="272" cy="272"/>
              </a:xfrm>
            </p:grpSpPr>
            <p:sp>
              <p:nvSpPr>
                <p:cNvPr id="64631" name="Rectangle 1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2" name="Rectangle 1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3" name="Group 121"/>
              <p:cNvGrpSpPr>
                <a:grpSpLocks/>
              </p:cNvGrpSpPr>
              <p:nvPr/>
            </p:nvGrpSpPr>
            <p:grpSpPr bwMode="auto">
              <a:xfrm>
                <a:off x="975" y="1978"/>
                <a:ext cx="272" cy="272"/>
                <a:chOff x="1610" y="3249"/>
                <a:chExt cx="272" cy="272"/>
              </a:xfrm>
            </p:grpSpPr>
            <p:sp>
              <p:nvSpPr>
                <p:cNvPr id="64634" name="Rectangle 1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5" name="Rectangle 1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6" name="Group 124"/>
              <p:cNvGrpSpPr>
                <a:grpSpLocks/>
              </p:cNvGrpSpPr>
              <p:nvPr/>
            </p:nvGrpSpPr>
            <p:grpSpPr bwMode="auto">
              <a:xfrm>
                <a:off x="1564" y="1978"/>
                <a:ext cx="272" cy="272"/>
                <a:chOff x="1610" y="3249"/>
                <a:chExt cx="272" cy="272"/>
              </a:xfrm>
            </p:grpSpPr>
            <p:sp>
              <p:nvSpPr>
                <p:cNvPr id="64637" name="Rectangle 1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8" name="Rectangle 1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9" name="Group 127"/>
              <p:cNvGrpSpPr>
                <a:grpSpLocks/>
              </p:cNvGrpSpPr>
              <p:nvPr/>
            </p:nvGrpSpPr>
            <p:grpSpPr bwMode="auto">
              <a:xfrm>
                <a:off x="2199" y="1978"/>
                <a:ext cx="272" cy="272"/>
                <a:chOff x="1610" y="3249"/>
                <a:chExt cx="272" cy="272"/>
              </a:xfrm>
            </p:grpSpPr>
            <p:sp>
              <p:nvSpPr>
                <p:cNvPr id="64640" name="Rectangle 1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41" name="Rectangle 1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42" name="Group 130"/>
              <p:cNvGrpSpPr>
                <a:grpSpLocks/>
              </p:cNvGrpSpPr>
              <p:nvPr/>
            </p:nvGrpSpPr>
            <p:grpSpPr bwMode="auto">
              <a:xfrm>
                <a:off x="1292" y="1070"/>
                <a:ext cx="272" cy="272"/>
                <a:chOff x="1610" y="3249"/>
                <a:chExt cx="272" cy="272"/>
              </a:xfrm>
            </p:grpSpPr>
            <p:sp>
              <p:nvSpPr>
                <p:cNvPr id="64643" name="Rectangle 1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44" name="Rectangle 1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45" name="Group 133"/>
              <p:cNvGrpSpPr>
                <a:grpSpLocks/>
              </p:cNvGrpSpPr>
              <p:nvPr/>
            </p:nvGrpSpPr>
            <p:grpSpPr bwMode="auto">
              <a:xfrm>
                <a:off x="1292" y="1706"/>
                <a:ext cx="272" cy="272"/>
                <a:chOff x="1610" y="3249"/>
                <a:chExt cx="272" cy="272"/>
              </a:xfrm>
            </p:grpSpPr>
            <p:sp>
              <p:nvSpPr>
                <p:cNvPr id="64646" name="Rectangle 1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47" name="Rectangle 1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48" name="Group 136"/>
              <p:cNvGrpSpPr>
                <a:grpSpLocks/>
              </p:cNvGrpSpPr>
              <p:nvPr/>
            </p:nvGrpSpPr>
            <p:grpSpPr bwMode="auto">
              <a:xfrm>
                <a:off x="1882" y="1070"/>
                <a:ext cx="272" cy="272"/>
                <a:chOff x="1610" y="3249"/>
                <a:chExt cx="272" cy="272"/>
              </a:xfrm>
            </p:grpSpPr>
            <p:sp>
              <p:nvSpPr>
                <p:cNvPr id="64649" name="Rectangle 1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0" name="Rectangle 1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51" name="Group 139"/>
              <p:cNvGrpSpPr>
                <a:grpSpLocks/>
              </p:cNvGrpSpPr>
              <p:nvPr/>
            </p:nvGrpSpPr>
            <p:grpSpPr bwMode="auto">
              <a:xfrm>
                <a:off x="1882" y="1706"/>
                <a:ext cx="272" cy="272"/>
                <a:chOff x="1610" y="3249"/>
                <a:chExt cx="272" cy="272"/>
              </a:xfrm>
            </p:grpSpPr>
            <p:sp>
              <p:nvSpPr>
                <p:cNvPr id="64652" name="Rectangle 1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3" name="Rectangle 1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654" name="Group 142"/>
            <p:cNvGrpSpPr>
              <a:grpSpLocks/>
            </p:cNvGrpSpPr>
            <p:nvPr/>
          </p:nvGrpSpPr>
          <p:grpSpPr bwMode="auto">
            <a:xfrm>
              <a:off x="6519849" y="2278552"/>
              <a:ext cx="1512887" cy="1728787"/>
              <a:chOff x="249" y="754"/>
              <a:chExt cx="3085" cy="3311"/>
            </a:xfrm>
          </p:grpSpPr>
          <p:sp>
            <p:nvSpPr>
              <p:cNvPr id="64655" name="Rectangle 143"/>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6" name="Rectangle 144"/>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7" name="Rectangle 145"/>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8" name="Rectangle 146"/>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9" name="Rectangle 147"/>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0" name="Rectangle 148"/>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1" name="Rectangle 149"/>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2" name="Rectangle 150"/>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3" name="Rectangle 151"/>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4" name="Rectangle 152"/>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5" name="Rectangle 153"/>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6" name="Rectangle 154"/>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7" name="Rectangle 155"/>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668" name="Group 156"/>
              <p:cNvGrpSpPr>
                <a:grpSpLocks/>
              </p:cNvGrpSpPr>
              <p:nvPr/>
            </p:nvGrpSpPr>
            <p:grpSpPr bwMode="auto">
              <a:xfrm>
                <a:off x="1111" y="2840"/>
                <a:ext cx="272" cy="272"/>
                <a:chOff x="1610" y="3249"/>
                <a:chExt cx="272" cy="272"/>
              </a:xfrm>
            </p:grpSpPr>
            <p:sp>
              <p:nvSpPr>
                <p:cNvPr id="64669" name="Rectangle 15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0" name="Rectangle 15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1" name="Group 159"/>
              <p:cNvGrpSpPr>
                <a:grpSpLocks/>
              </p:cNvGrpSpPr>
              <p:nvPr/>
            </p:nvGrpSpPr>
            <p:grpSpPr bwMode="auto">
              <a:xfrm>
                <a:off x="1111" y="3340"/>
                <a:ext cx="272" cy="272"/>
                <a:chOff x="1610" y="3249"/>
                <a:chExt cx="272" cy="272"/>
              </a:xfrm>
            </p:grpSpPr>
            <p:sp>
              <p:nvSpPr>
                <p:cNvPr id="64672" name="Rectangle 16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3" name="Rectangle 16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4" name="Group 162"/>
              <p:cNvGrpSpPr>
                <a:grpSpLocks/>
              </p:cNvGrpSpPr>
              <p:nvPr/>
            </p:nvGrpSpPr>
            <p:grpSpPr bwMode="auto">
              <a:xfrm>
                <a:off x="1020" y="3793"/>
                <a:ext cx="272" cy="272"/>
                <a:chOff x="1610" y="3249"/>
                <a:chExt cx="272" cy="272"/>
              </a:xfrm>
            </p:grpSpPr>
            <p:sp>
              <p:nvSpPr>
                <p:cNvPr id="64675" name="Rectangle 16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6" name="Rectangle 16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7" name="Group 165"/>
              <p:cNvGrpSpPr>
                <a:grpSpLocks/>
              </p:cNvGrpSpPr>
              <p:nvPr/>
            </p:nvGrpSpPr>
            <p:grpSpPr bwMode="auto">
              <a:xfrm>
                <a:off x="1746" y="3793"/>
                <a:ext cx="272" cy="272"/>
                <a:chOff x="1610" y="3249"/>
                <a:chExt cx="272" cy="272"/>
              </a:xfrm>
            </p:grpSpPr>
            <p:sp>
              <p:nvSpPr>
                <p:cNvPr id="64678" name="Rectangle 16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9" name="Rectangle 16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0" name="Group 168"/>
              <p:cNvGrpSpPr>
                <a:grpSpLocks/>
              </p:cNvGrpSpPr>
              <p:nvPr/>
            </p:nvGrpSpPr>
            <p:grpSpPr bwMode="auto">
              <a:xfrm>
                <a:off x="2472" y="3793"/>
                <a:ext cx="272" cy="272"/>
                <a:chOff x="1610" y="3249"/>
                <a:chExt cx="272" cy="272"/>
              </a:xfrm>
            </p:grpSpPr>
            <p:sp>
              <p:nvSpPr>
                <p:cNvPr id="64681" name="Rectangle 16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2" name="Rectangle 17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3" name="Group 171"/>
              <p:cNvGrpSpPr>
                <a:grpSpLocks/>
              </p:cNvGrpSpPr>
              <p:nvPr/>
            </p:nvGrpSpPr>
            <p:grpSpPr bwMode="auto">
              <a:xfrm>
                <a:off x="2336" y="2840"/>
                <a:ext cx="272" cy="272"/>
                <a:chOff x="1610" y="3249"/>
                <a:chExt cx="272" cy="272"/>
              </a:xfrm>
            </p:grpSpPr>
            <p:sp>
              <p:nvSpPr>
                <p:cNvPr id="64684" name="Rectangle 17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5" name="Rectangle 17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6" name="Group 174"/>
              <p:cNvGrpSpPr>
                <a:grpSpLocks/>
              </p:cNvGrpSpPr>
              <p:nvPr/>
            </p:nvGrpSpPr>
            <p:grpSpPr bwMode="auto">
              <a:xfrm>
                <a:off x="2336" y="3340"/>
                <a:ext cx="272" cy="272"/>
                <a:chOff x="1610" y="3249"/>
                <a:chExt cx="272" cy="272"/>
              </a:xfrm>
            </p:grpSpPr>
            <p:sp>
              <p:nvSpPr>
                <p:cNvPr id="64687" name="Rectangle 17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8" name="Rectangle 17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9" name="Group 177"/>
              <p:cNvGrpSpPr>
                <a:grpSpLocks/>
              </p:cNvGrpSpPr>
              <p:nvPr/>
            </p:nvGrpSpPr>
            <p:grpSpPr bwMode="auto">
              <a:xfrm>
                <a:off x="2336" y="1752"/>
                <a:ext cx="272" cy="272"/>
                <a:chOff x="1610" y="3249"/>
                <a:chExt cx="272" cy="272"/>
              </a:xfrm>
            </p:grpSpPr>
            <p:sp>
              <p:nvSpPr>
                <p:cNvPr id="64690" name="Rectangle 17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1" name="Rectangle 17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2" name="Group 180"/>
              <p:cNvGrpSpPr>
                <a:grpSpLocks/>
              </p:cNvGrpSpPr>
              <p:nvPr/>
            </p:nvGrpSpPr>
            <p:grpSpPr bwMode="auto">
              <a:xfrm>
                <a:off x="2336" y="1253"/>
                <a:ext cx="272" cy="272"/>
                <a:chOff x="1610" y="3249"/>
                <a:chExt cx="272" cy="272"/>
              </a:xfrm>
            </p:grpSpPr>
            <p:sp>
              <p:nvSpPr>
                <p:cNvPr id="64693" name="Rectangle 1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4" name="Rectangle 1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5" name="Group 183"/>
              <p:cNvGrpSpPr>
                <a:grpSpLocks/>
              </p:cNvGrpSpPr>
              <p:nvPr/>
            </p:nvGrpSpPr>
            <p:grpSpPr bwMode="auto">
              <a:xfrm>
                <a:off x="1111" y="1253"/>
                <a:ext cx="272" cy="272"/>
                <a:chOff x="1610" y="3249"/>
                <a:chExt cx="272" cy="272"/>
              </a:xfrm>
            </p:grpSpPr>
            <p:sp>
              <p:nvSpPr>
                <p:cNvPr id="64696" name="Rectangle 1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7" name="Rectangle 1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8" name="Group 186"/>
              <p:cNvGrpSpPr>
                <a:grpSpLocks/>
              </p:cNvGrpSpPr>
              <p:nvPr/>
            </p:nvGrpSpPr>
            <p:grpSpPr bwMode="auto">
              <a:xfrm>
                <a:off x="1111" y="1707"/>
                <a:ext cx="272" cy="272"/>
                <a:chOff x="1610" y="3249"/>
                <a:chExt cx="272" cy="272"/>
              </a:xfrm>
            </p:grpSpPr>
            <p:sp>
              <p:nvSpPr>
                <p:cNvPr id="64699" name="Rectangle 1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0" name="Rectangle 1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01" name="Group 189"/>
              <p:cNvGrpSpPr>
                <a:grpSpLocks/>
              </p:cNvGrpSpPr>
              <p:nvPr/>
            </p:nvGrpSpPr>
            <p:grpSpPr bwMode="auto">
              <a:xfrm>
                <a:off x="1066" y="754"/>
                <a:ext cx="272" cy="272"/>
                <a:chOff x="1610" y="3249"/>
                <a:chExt cx="272" cy="272"/>
              </a:xfrm>
            </p:grpSpPr>
            <p:sp>
              <p:nvSpPr>
                <p:cNvPr id="64702" name="Rectangle 1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3" name="Rectangle 1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04" name="Group 192"/>
              <p:cNvGrpSpPr>
                <a:grpSpLocks/>
              </p:cNvGrpSpPr>
              <p:nvPr/>
            </p:nvGrpSpPr>
            <p:grpSpPr bwMode="auto">
              <a:xfrm>
                <a:off x="1746" y="754"/>
                <a:ext cx="272" cy="272"/>
                <a:chOff x="1610" y="3249"/>
                <a:chExt cx="272" cy="272"/>
              </a:xfrm>
            </p:grpSpPr>
            <p:sp>
              <p:nvSpPr>
                <p:cNvPr id="64705" name="Rectangle 1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6" name="Rectangle 1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07" name="Group 195"/>
              <p:cNvGrpSpPr>
                <a:grpSpLocks/>
              </p:cNvGrpSpPr>
              <p:nvPr/>
            </p:nvGrpSpPr>
            <p:grpSpPr bwMode="auto">
              <a:xfrm>
                <a:off x="2427" y="754"/>
                <a:ext cx="272" cy="272"/>
                <a:chOff x="1610" y="3249"/>
                <a:chExt cx="272" cy="272"/>
              </a:xfrm>
            </p:grpSpPr>
            <p:sp>
              <p:nvSpPr>
                <p:cNvPr id="64708" name="Rectangle 1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9" name="Rectangle 1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710" name="Group 198"/>
            <p:cNvGrpSpPr>
              <a:grpSpLocks/>
            </p:cNvGrpSpPr>
            <p:nvPr/>
          </p:nvGrpSpPr>
          <p:grpSpPr bwMode="auto">
            <a:xfrm>
              <a:off x="5153011" y="2278552"/>
              <a:ext cx="1655763" cy="1728787"/>
              <a:chOff x="385" y="572"/>
              <a:chExt cx="2812" cy="3401"/>
            </a:xfrm>
          </p:grpSpPr>
          <p:sp>
            <p:nvSpPr>
              <p:cNvPr id="64711" name="Rectangle 199"/>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2" name="Rectangle 200"/>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3" name="Rectangle 201"/>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4" name="Rectangle 202"/>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5" name="Rectangle 203"/>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6" name="Rectangle 204"/>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7" name="Rectangle 205"/>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8" name="Rectangle 206"/>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9" name="Rectangle 207"/>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0" name="Rectangle 208"/>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721" name="Group 209"/>
              <p:cNvGrpSpPr>
                <a:grpSpLocks/>
              </p:cNvGrpSpPr>
              <p:nvPr/>
            </p:nvGrpSpPr>
            <p:grpSpPr bwMode="auto">
              <a:xfrm>
                <a:off x="657" y="2703"/>
                <a:ext cx="272" cy="272"/>
                <a:chOff x="1610" y="3249"/>
                <a:chExt cx="272" cy="272"/>
              </a:xfrm>
            </p:grpSpPr>
            <p:sp>
              <p:nvSpPr>
                <p:cNvPr id="64722" name="Rectangle 21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3" name="Rectangle 21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24" name="Group 212"/>
              <p:cNvGrpSpPr>
                <a:grpSpLocks/>
              </p:cNvGrpSpPr>
              <p:nvPr/>
            </p:nvGrpSpPr>
            <p:grpSpPr bwMode="auto">
              <a:xfrm>
                <a:off x="566" y="3701"/>
                <a:ext cx="272" cy="272"/>
                <a:chOff x="1610" y="3249"/>
                <a:chExt cx="272" cy="272"/>
              </a:xfrm>
            </p:grpSpPr>
            <p:sp>
              <p:nvSpPr>
                <p:cNvPr id="64725" name="Rectangle 2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6" name="Rectangle 2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27" name="Group 215"/>
              <p:cNvGrpSpPr>
                <a:grpSpLocks/>
              </p:cNvGrpSpPr>
              <p:nvPr/>
            </p:nvGrpSpPr>
            <p:grpSpPr bwMode="auto">
              <a:xfrm>
                <a:off x="1292" y="3656"/>
                <a:ext cx="272" cy="272"/>
                <a:chOff x="1610" y="3249"/>
                <a:chExt cx="272" cy="272"/>
              </a:xfrm>
            </p:grpSpPr>
            <p:sp>
              <p:nvSpPr>
                <p:cNvPr id="64728" name="Rectangle 2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9" name="Rectangle 2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0" name="Group 218"/>
              <p:cNvGrpSpPr>
                <a:grpSpLocks/>
              </p:cNvGrpSpPr>
              <p:nvPr/>
            </p:nvGrpSpPr>
            <p:grpSpPr bwMode="auto">
              <a:xfrm>
                <a:off x="2018" y="3656"/>
                <a:ext cx="272" cy="272"/>
                <a:chOff x="1610" y="3249"/>
                <a:chExt cx="272" cy="272"/>
              </a:xfrm>
            </p:grpSpPr>
            <p:sp>
              <p:nvSpPr>
                <p:cNvPr id="64731" name="Rectangle 2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32" name="Rectangle 2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3" name="Group 221"/>
              <p:cNvGrpSpPr>
                <a:grpSpLocks/>
              </p:cNvGrpSpPr>
              <p:nvPr/>
            </p:nvGrpSpPr>
            <p:grpSpPr bwMode="auto">
              <a:xfrm>
                <a:off x="2744" y="3701"/>
                <a:ext cx="272" cy="272"/>
                <a:chOff x="1610" y="3249"/>
                <a:chExt cx="272" cy="272"/>
              </a:xfrm>
            </p:grpSpPr>
            <p:sp>
              <p:nvSpPr>
                <p:cNvPr id="64734" name="Rectangle 2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35" name="Rectangle 2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6" name="Group 224"/>
              <p:cNvGrpSpPr>
                <a:grpSpLocks/>
              </p:cNvGrpSpPr>
              <p:nvPr/>
            </p:nvGrpSpPr>
            <p:grpSpPr bwMode="auto">
              <a:xfrm>
                <a:off x="657" y="1025"/>
                <a:ext cx="272" cy="272"/>
                <a:chOff x="1610" y="3249"/>
                <a:chExt cx="272" cy="272"/>
              </a:xfrm>
            </p:grpSpPr>
            <p:sp>
              <p:nvSpPr>
                <p:cNvPr id="64737" name="Rectangle 2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38" name="Rectangle 2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9" name="Group 227"/>
              <p:cNvGrpSpPr>
                <a:grpSpLocks/>
              </p:cNvGrpSpPr>
              <p:nvPr/>
            </p:nvGrpSpPr>
            <p:grpSpPr bwMode="auto">
              <a:xfrm>
                <a:off x="657" y="1660"/>
                <a:ext cx="272" cy="272"/>
                <a:chOff x="1610" y="3249"/>
                <a:chExt cx="272" cy="272"/>
              </a:xfrm>
            </p:grpSpPr>
            <p:sp>
              <p:nvSpPr>
                <p:cNvPr id="64740" name="Rectangle 2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1" name="Rectangle 2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42" name="Group 230"/>
              <p:cNvGrpSpPr>
                <a:grpSpLocks/>
              </p:cNvGrpSpPr>
              <p:nvPr/>
            </p:nvGrpSpPr>
            <p:grpSpPr bwMode="auto">
              <a:xfrm>
                <a:off x="612" y="572"/>
                <a:ext cx="272" cy="272"/>
                <a:chOff x="1610" y="3249"/>
                <a:chExt cx="272" cy="272"/>
              </a:xfrm>
            </p:grpSpPr>
            <p:sp>
              <p:nvSpPr>
                <p:cNvPr id="64743" name="Rectangle 2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4" name="Rectangle 2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45" name="Group 233"/>
              <p:cNvGrpSpPr>
                <a:grpSpLocks/>
              </p:cNvGrpSpPr>
              <p:nvPr/>
            </p:nvGrpSpPr>
            <p:grpSpPr bwMode="auto">
              <a:xfrm>
                <a:off x="1292" y="572"/>
                <a:ext cx="272" cy="272"/>
                <a:chOff x="1610" y="3249"/>
                <a:chExt cx="272" cy="272"/>
              </a:xfrm>
            </p:grpSpPr>
            <p:sp>
              <p:nvSpPr>
                <p:cNvPr id="64746" name="Rectangle 2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7" name="Rectangle 2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748" name="Rectangle 236"/>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9" name="Rectangle 237"/>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0" name="Rectangle 238"/>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751" name="Group 239"/>
              <p:cNvGrpSpPr>
                <a:grpSpLocks/>
              </p:cNvGrpSpPr>
              <p:nvPr/>
            </p:nvGrpSpPr>
            <p:grpSpPr bwMode="auto">
              <a:xfrm>
                <a:off x="1927" y="572"/>
                <a:ext cx="272" cy="272"/>
                <a:chOff x="1610" y="3249"/>
                <a:chExt cx="272" cy="272"/>
              </a:xfrm>
            </p:grpSpPr>
            <p:sp>
              <p:nvSpPr>
                <p:cNvPr id="64752" name="Rectangle 2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3" name="Rectangle 2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54" name="Group 242"/>
              <p:cNvGrpSpPr>
                <a:grpSpLocks/>
              </p:cNvGrpSpPr>
              <p:nvPr/>
            </p:nvGrpSpPr>
            <p:grpSpPr bwMode="auto">
              <a:xfrm>
                <a:off x="2608" y="2703"/>
                <a:ext cx="272" cy="272"/>
                <a:chOff x="1610" y="3249"/>
                <a:chExt cx="272" cy="272"/>
              </a:xfrm>
            </p:grpSpPr>
            <p:sp>
              <p:nvSpPr>
                <p:cNvPr id="64755" name="Rectangle 2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6" name="Rectangle 2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57" name="Group 245"/>
              <p:cNvGrpSpPr>
                <a:grpSpLocks/>
              </p:cNvGrpSpPr>
              <p:nvPr/>
            </p:nvGrpSpPr>
            <p:grpSpPr bwMode="auto">
              <a:xfrm>
                <a:off x="2606" y="3339"/>
                <a:ext cx="272" cy="272"/>
                <a:chOff x="1610" y="3249"/>
                <a:chExt cx="272" cy="272"/>
              </a:xfrm>
            </p:grpSpPr>
            <p:sp>
              <p:nvSpPr>
                <p:cNvPr id="64758" name="Rectangle 2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9" name="Rectangle 2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60" name="Group 248"/>
              <p:cNvGrpSpPr>
                <a:grpSpLocks/>
              </p:cNvGrpSpPr>
              <p:nvPr/>
            </p:nvGrpSpPr>
            <p:grpSpPr bwMode="auto">
              <a:xfrm>
                <a:off x="657" y="3339"/>
                <a:ext cx="272" cy="272"/>
                <a:chOff x="1610" y="3249"/>
                <a:chExt cx="272" cy="272"/>
              </a:xfrm>
            </p:grpSpPr>
            <p:sp>
              <p:nvSpPr>
                <p:cNvPr id="64761" name="Rectangle 2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62" name="Rectangle 2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63" name="Group 251"/>
              <p:cNvGrpSpPr>
                <a:grpSpLocks/>
              </p:cNvGrpSpPr>
              <p:nvPr/>
            </p:nvGrpSpPr>
            <p:grpSpPr bwMode="auto">
              <a:xfrm>
                <a:off x="2653" y="572"/>
                <a:ext cx="272" cy="272"/>
                <a:chOff x="1610" y="3249"/>
                <a:chExt cx="272" cy="272"/>
              </a:xfrm>
            </p:grpSpPr>
            <p:sp>
              <p:nvSpPr>
                <p:cNvPr id="64764" name="Rectangle 2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65" name="Rectangle 2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766" name="Rectangle 254"/>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767" name="Group 255"/>
              <p:cNvGrpSpPr>
                <a:grpSpLocks/>
              </p:cNvGrpSpPr>
              <p:nvPr/>
            </p:nvGrpSpPr>
            <p:grpSpPr bwMode="auto">
              <a:xfrm>
                <a:off x="2562" y="1070"/>
                <a:ext cx="272" cy="272"/>
                <a:chOff x="1610" y="3249"/>
                <a:chExt cx="272" cy="272"/>
              </a:xfrm>
            </p:grpSpPr>
            <p:sp>
              <p:nvSpPr>
                <p:cNvPr id="64768" name="Rectangle 2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69" name="Rectangle 2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0" name="Group 258"/>
              <p:cNvGrpSpPr>
                <a:grpSpLocks/>
              </p:cNvGrpSpPr>
              <p:nvPr/>
            </p:nvGrpSpPr>
            <p:grpSpPr bwMode="auto">
              <a:xfrm>
                <a:off x="2562" y="1706"/>
                <a:ext cx="272" cy="272"/>
                <a:chOff x="1610" y="3249"/>
                <a:chExt cx="272" cy="272"/>
              </a:xfrm>
            </p:grpSpPr>
            <p:sp>
              <p:nvSpPr>
                <p:cNvPr id="64771" name="Rectangle 2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72" name="Rectangle 2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3" name="Group 261"/>
              <p:cNvGrpSpPr>
                <a:grpSpLocks/>
              </p:cNvGrpSpPr>
              <p:nvPr/>
            </p:nvGrpSpPr>
            <p:grpSpPr bwMode="auto">
              <a:xfrm>
                <a:off x="975" y="1978"/>
                <a:ext cx="272" cy="272"/>
                <a:chOff x="1610" y="3249"/>
                <a:chExt cx="272" cy="272"/>
              </a:xfrm>
            </p:grpSpPr>
            <p:sp>
              <p:nvSpPr>
                <p:cNvPr id="64774" name="Rectangle 2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75" name="Rectangle 2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6" name="Group 264"/>
              <p:cNvGrpSpPr>
                <a:grpSpLocks/>
              </p:cNvGrpSpPr>
              <p:nvPr/>
            </p:nvGrpSpPr>
            <p:grpSpPr bwMode="auto">
              <a:xfrm>
                <a:off x="1564" y="1978"/>
                <a:ext cx="272" cy="272"/>
                <a:chOff x="1610" y="3249"/>
                <a:chExt cx="272" cy="272"/>
              </a:xfrm>
            </p:grpSpPr>
            <p:sp>
              <p:nvSpPr>
                <p:cNvPr id="64777" name="Rectangle 2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78" name="Rectangle 2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9" name="Group 267"/>
              <p:cNvGrpSpPr>
                <a:grpSpLocks/>
              </p:cNvGrpSpPr>
              <p:nvPr/>
            </p:nvGrpSpPr>
            <p:grpSpPr bwMode="auto">
              <a:xfrm>
                <a:off x="2199" y="1978"/>
                <a:ext cx="272" cy="272"/>
                <a:chOff x="1610" y="3249"/>
                <a:chExt cx="272" cy="272"/>
              </a:xfrm>
            </p:grpSpPr>
            <p:sp>
              <p:nvSpPr>
                <p:cNvPr id="64780" name="Rectangle 2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81" name="Rectangle 2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82" name="Group 270"/>
              <p:cNvGrpSpPr>
                <a:grpSpLocks/>
              </p:cNvGrpSpPr>
              <p:nvPr/>
            </p:nvGrpSpPr>
            <p:grpSpPr bwMode="auto">
              <a:xfrm>
                <a:off x="1292" y="1070"/>
                <a:ext cx="272" cy="272"/>
                <a:chOff x="1610" y="3249"/>
                <a:chExt cx="272" cy="272"/>
              </a:xfrm>
            </p:grpSpPr>
            <p:sp>
              <p:nvSpPr>
                <p:cNvPr id="64783" name="Rectangle 2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84" name="Rectangle 2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85" name="Group 273"/>
              <p:cNvGrpSpPr>
                <a:grpSpLocks/>
              </p:cNvGrpSpPr>
              <p:nvPr/>
            </p:nvGrpSpPr>
            <p:grpSpPr bwMode="auto">
              <a:xfrm>
                <a:off x="1292" y="1706"/>
                <a:ext cx="272" cy="272"/>
                <a:chOff x="1610" y="3249"/>
                <a:chExt cx="272" cy="272"/>
              </a:xfrm>
            </p:grpSpPr>
            <p:sp>
              <p:nvSpPr>
                <p:cNvPr id="64786" name="Rectangle 2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87" name="Rectangle 2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88" name="Group 276"/>
              <p:cNvGrpSpPr>
                <a:grpSpLocks/>
              </p:cNvGrpSpPr>
              <p:nvPr/>
            </p:nvGrpSpPr>
            <p:grpSpPr bwMode="auto">
              <a:xfrm>
                <a:off x="1882" y="1070"/>
                <a:ext cx="272" cy="272"/>
                <a:chOff x="1610" y="3249"/>
                <a:chExt cx="272" cy="272"/>
              </a:xfrm>
            </p:grpSpPr>
            <p:sp>
              <p:nvSpPr>
                <p:cNvPr id="64789" name="Rectangle 2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0" name="Rectangle 2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91" name="Group 279"/>
              <p:cNvGrpSpPr>
                <a:grpSpLocks/>
              </p:cNvGrpSpPr>
              <p:nvPr/>
            </p:nvGrpSpPr>
            <p:grpSpPr bwMode="auto">
              <a:xfrm>
                <a:off x="1882" y="1706"/>
                <a:ext cx="272" cy="272"/>
                <a:chOff x="1610" y="3249"/>
                <a:chExt cx="272" cy="272"/>
              </a:xfrm>
            </p:grpSpPr>
            <p:sp>
              <p:nvSpPr>
                <p:cNvPr id="64792" name="Rectangle 28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3" name="Rectangle 28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794" name="Group 282"/>
            <p:cNvGrpSpPr>
              <a:grpSpLocks/>
            </p:cNvGrpSpPr>
            <p:nvPr/>
          </p:nvGrpSpPr>
          <p:grpSpPr bwMode="auto">
            <a:xfrm>
              <a:off x="7816835" y="2278552"/>
              <a:ext cx="1512888" cy="1728787"/>
              <a:chOff x="249" y="754"/>
              <a:chExt cx="3085" cy="3311"/>
            </a:xfrm>
          </p:grpSpPr>
          <p:sp>
            <p:nvSpPr>
              <p:cNvPr id="64795" name="Rectangle 283"/>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6" name="Rectangle 284"/>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7" name="Rectangle 285"/>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8" name="Rectangle 286"/>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9" name="Rectangle 287"/>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0" name="Rectangle 288"/>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1" name="Rectangle 289"/>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2" name="Rectangle 290"/>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3" name="Rectangle 291"/>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4" name="Rectangle 292"/>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5" name="Rectangle 293"/>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6" name="Rectangle 294"/>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7" name="Rectangle 295"/>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808" name="Group 296"/>
              <p:cNvGrpSpPr>
                <a:grpSpLocks/>
              </p:cNvGrpSpPr>
              <p:nvPr/>
            </p:nvGrpSpPr>
            <p:grpSpPr bwMode="auto">
              <a:xfrm>
                <a:off x="1111" y="2840"/>
                <a:ext cx="272" cy="272"/>
                <a:chOff x="1610" y="3249"/>
                <a:chExt cx="272" cy="272"/>
              </a:xfrm>
            </p:grpSpPr>
            <p:sp>
              <p:nvSpPr>
                <p:cNvPr id="64809" name="Rectangle 29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0" name="Rectangle 29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11" name="Group 299"/>
              <p:cNvGrpSpPr>
                <a:grpSpLocks/>
              </p:cNvGrpSpPr>
              <p:nvPr/>
            </p:nvGrpSpPr>
            <p:grpSpPr bwMode="auto">
              <a:xfrm>
                <a:off x="1111" y="3340"/>
                <a:ext cx="272" cy="272"/>
                <a:chOff x="1610" y="3249"/>
                <a:chExt cx="272" cy="272"/>
              </a:xfrm>
            </p:grpSpPr>
            <p:sp>
              <p:nvSpPr>
                <p:cNvPr id="64812" name="Rectangle 3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3" name="Rectangle 3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14" name="Group 302"/>
              <p:cNvGrpSpPr>
                <a:grpSpLocks/>
              </p:cNvGrpSpPr>
              <p:nvPr/>
            </p:nvGrpSpPr>
            <p:grpSpPr bwMode="auto">
              <a:xfrm>
                <a:off x="1020" y="3793"/>
                <a:ext cx="272" cy="272"/>
                <a:chOff x="1610" y="3249"/>
                <a:chExt cx="272" cy="272"/>
              </a:xfrm>
            </p:grpSpPr>
            <p:sp>
              <p:nvSpPr>
                <p:cNvPr id="64815" name="Rectangle 3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6" name="Rectangle 3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17" name="Group 305"/>
              <p:cNvGrpSpPr>
                <a:grpSpLocks/>
              </p:cNvGrpSpPr>
              <p:nvPr/>
            </p:nvGrpSpPr>
            <p:grpSpPr bwMode="auto">
              <a:xfrm>
                <a:off x="1746" y="3793"/>
                <a:ext cx="272" cy="272"/>
                <a:chOff x="1610" y="3249"/>
                <a:chExt cx="272" cy="272"/>
              </a:xfrm>
            </p:grpSpPr>
            <p:sp>
              <p:nvSpPr>
                <p:cNvPr id="64818" name="Rectangle 3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9" name="Rectangle 3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0" name="Group 308"/>
              <p:cNvGrpSpPr>
                <a:grpSpLocks/>
              </p:cNvGrpSpPr>
              <p:nvPr/>
            </p:nvGrpSpPr>
            <p:grpSpPr bwMode="auto">
              <a:xfrm>
                <a:off x="2472" y="3793"/>
                <a:ext cx="272" cy="272"/>
                <a:chOff x="1610" y="3249"/>
                <a:chExt cx="272" cy="272"/>
              </a:xfrm>
            </p:grpSpPr>
            <p:sp>
              <p:nvSpPr>
                <p:cNvPr id="64821" name="Rectangle 3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22" name="Rectangle 3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3" name="Group 311"/>
              <p:cNvGrpSpPr>
                <a:grpSpLocks/>
              </p:cNvGrpSpPr>
              <p:nvPr/>
            </p:nvGrpSpPr>
            <p:grpSpPr bwMode="auto">
              <a:xfrm>
                <a:off x="2336" y="2840"/>
                <a:ext cx="272" cy="272"/>
                <a:chOff x="1610" y="3249"/>
                <a:chExt cx="272" cy="272"/>
              </a:xfrm>
            </p:grpSpPr>
            <p:sp>
              <p:nvSpPr>
                <p:cNvPr id="64824" name="Rectangle 3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25" name="Rectangle 3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6" name="Group 314"/>
              <p:cNvGrpSpPr>
                <a:grpSpLocks/>
              </p:cNvGrpSpPr>
              <p:nvPr/>
            </p:nvGrpSpPr>
            <p:grpSpPr bwMode="auto">
              <a:xfrm>
                <a:off x="2336" y="3340"/>
                <a:ext cx="272" cy="272"/>
                <a:chOff x="1610" y="3249"/>
                <a:chExt cx="272" cy="272"/>
              </a:xfrm>
            </p:grpSpPr>
            <p:sp>
              <p:nvSpPr>
                <p:cNvPr id="64827" name="Rectangle 31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28" name="Rectangle 31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9" name="Group 317"/>
              <p:cNvGrpSpPr>
                <a:grpSpLocks/>
              </p:cNvGrpSpPr>
              <p:nvPr/>
            </p:nvGrpSpPr>
            <p:grpSpPr bwMode="auto">
              <a:xfrm>
                <a:off x="2336" y="1752"/>
                <a:ext cx="272" cy="272"/>
                <a:chOff x="1610" y="3249"/>
                <a:chExt cx="272" cy="272"/>
              </a:xfrm>
            </p:grpSpPr>
            <p:sp>
              <p:nvSpPr>
                <p:cNvPr id="64830" name="Rectangle 3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31" name="Rectangle 3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32" name="Group 320"/>
              <p:cNvGrpSpPr>
                <a:grpSpLocks/>
              </p:cNvGrpSpPr>
              <p:nvPr/>
            </p:nvGrpSpPr>
            <p:grpSpPr bwMode="auto">
              <a:xfrm>
                <a:off x="2336" y="1253"/>
                <a:ext cx="272" cy="272"/>
                <a:chOff x="1610" y="3249"/>
                <a:chExt cx="272" cy="272"/>
              </a:xfrm>
            </p:grpSpPr>
            <p:sp>
              <p:nvSpPr>
                <p:cNvPr id="64833" name="Rectangle 32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34" name="Rectangle 32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35" name="Group 323"/>
              <p:cNvGrpSpPr>
                <a:grpSpLocks/>
              </p:cNvGrpSpPr>
              <p:nvPr/>
            </p:nvGrpSpPr>
            <p:grpSpPr bwMode="auto">
              <a:xfrm>
                <a:off x="1111" y="1253"/>
                <a:ext cx="272" cy="272"/>
                <a:chOff x="1610" y="3249"/>
                <a:chExt cx="272" cy="272"/>
              </a:xfrm>
            </p:grpSpPr>
            <p:sp>
              <p:nvSpPr>
                <p:cNvPr id="64836" name="Rectangle 32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37" name="Rectangle 32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38" name="Group 326"/>
              <p:cNvGrpSpPr>
                <a:grpSpLocks/>
              </p:cNvGrpSpPr>
              <p:nvPr/>
            </p:nvGrpSpPr>
            <p:grpSpPr bwMode="auto">
              <a:xfrm>
                <a:off x="1111" y="1707"/>
                <a:ext cx="272" cy="272"/>
                <a:chOff x="1610" y="3249"/>
                <a:chExt cx="272" cy="272"/>
              </a:xfrm>
            </p:grpSpPr>
            <p:sp>
              <p:nvSpPr>
                <p:cNvPr id="64839" name="Rectangle 32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0" name="Rectangle 32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41" name="Group 329"/>
              <p:cNvGrpSpPr>
                <a:grpSpLocks/>
              </p:cNvGrpSpPr>
              <p:nvPr/>
            </p:nvGrpSpPr>
            <p:grpSpPr bwMode="auto">
              <a:xfrm>
                <a:off x="1066" y="754"/>
                <a:ext cx="272" cy="272"/>
                <a:chOff x="1610" y="3249"/>
                <a:chExt cx="272" cy="272"/>
              </a:xfrm>
            </p:grpSpPr>
            <p:sp>
              <p:nvSpPr>
                <p:cNvPr id="64842" name="Rectangle 33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3" name="Rectangle 33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44" name="Group 332"/>
              <p:cNvGrpSpPr>
                <a:grpSpLocks/>
              </p:cNvGrpSpPr>
              <p:nvPr/>
            </p:nvGrpSpPr>
            <p:grpSpPr bwMode="auto">
              <a:xfrm>
                <a:off x="1746" y="754"/>
                <a:ext cx="272" cy="272"/>
                <a:chOff x="1610" y="3249"/>
                <a:chExt cx="272" cy="272"/>
              </a:xfrm>
            </p:grpSpPr>
            <p:sp>
              <p:nvSpPr>
                <p:cNvPr id="64845" name="Rectangle 33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6" name="Rectangle 33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47" name="Group 335"/>
              <p:cNvGrpSpPr>
                <a:grpSpLocks/>
              </p:cNvGrpSpPr>
              <p:nvPr/>
            </p:nvGrpSpPr>
            <p:grpSpPr bwMode="auto">
              <a:xfrm>
                <a:off x="2427" y="754"/>
                <a:ext cx="272" cy="272"/>
                <a:chOff x="1610" y="3249"/>
                <a:chExt cx="272" cy="272"/>
              </a:xfrm>
            </p:grpSpPr>
            <p:sp>
              <p:nvSpPr>
                <p:cNvPr id="64848" name="Rectangle 33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9" name="Rectangle 33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850" name="Group 338"/>
            <p:cNvGrpSpPr>
              <a:grpSpLocks/>
            </p:cNvGrpSpPr>
            <p:nvPr/>
          </p:nvGrpSpPr>
          <p:grpSpPr bwMode="auto">
            <a:xfrm flipV="1">
              <a:off x="2271699" y="3862877"/>
              <a:ext cx="6986587" cy="1730375"/>
              <a:chOff x="566" y="2567"/>
              <a:chExt cx="4401" cy="1090"/>
            </a:xfrm>
          </p:grpSpPr>
          <p:grpSp>
            <p:nvGrpSpPr>
              <p:cNvPr id="64851" name="Group 339"/>
              <p:cNvGrpSpPr>
                <a:grpSpLocks/>
              </p:cNvGrpSpPr>
              <p:nvPr/>
            </p:nvGrpSpPr>
            <p:grpSpPr bwMode="auto">
              <a:xfrm>
                <a:off x="3924" y="2567"/>
                <a:ext cx="1043" cy="1089"/>
                <a:chOff x="385" y="572"/>
                <a:chExt cx="2812" cy="3401"/>
              </a:xfrm>
            </p:grpSpPr>
            <p:sp>
              <p:nvSpPr>
                <p:cNvPr id="64852" name="Rectangle 340"/>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3" name="Rectangle 341"/>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4" name="Rectangle 342"/>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5" name="Rectangle 343"/>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6" name="Rectangle 344"/>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7" name="Rectangle 345"/>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8" name="Rectangle 346"/>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9" name="Rectangle 347"/>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0" name="Rectangle 348"/>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1" name="Rectangle 349"/>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862" name="Group 350"/>
                <p:cNvGrpSpPr>
                  <a:grpSpLocks/>
                </p:cNvGrpSpPr>
                <p:nvPr/>
              </p:nvGrpSpPr>
              <p:grpSpPr bwMode="auto">
                <a:xfrm>
                  <a:off x="657" y="2703"/>
                  <a:ext cx="272" cy="272"/>
                  <a:chOff x="1610" y="3249"/>
                  <a:chExt cx="272" cy="272"/>
                </a:xfrm>
              </p:grpSpPr>
              <p:sp>
                <p:nvSpPr>
                  <p:cNvPr id="64863" name="Rectangle 35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4" name="Rectangle 35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65" name="Group 353"/>
                <p:cNvGrpSpPr>
                  <a:grpSpLocks/>
                </p:cNvGrpSpPr>
                <p:nvPr/>
              </p:nvGrpSpPr>
              <p:grpSpPr bwMode="auto">
                <a:xfrm>
                  <a:off x="566" y="3701"/>
                  <a:ext cx="272" cy="272"/>
                  <a:chOff x="1610" y="3249"/>
                  <a:chExt cx="272" cy="272"/>
                </a:xfrm>
              </p:grpSpPr>
              <p:sp>
                <p:nvSpPr>
                  <p:cNvPr id="64866" name="Rectangle 35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7" name="Rectangle 35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68" name="Group 356"/>
                <p:cNvGrpSpPr>
                  <a:grpSpLocks/>
                </p:cNvGrpSpPr>
                <p:nvPr/>
              </p:nvGrpSpPr>
              <p:grpSpPr bwMode="auto">
                <a:xfrm>
                  <a:off x="1292" y="3656"/>
                  <a:ext cx="272" cy="272"/>
                  <a:chOff x="1610" y="3249"/>
                  <a:chExt cx="272" cy="272"/>
                </a:xfrm>
              </p:grpSpPr>
              <p:sp>
                <p:nvSpPr>
                  <p:cNvPr id="64869" name="Rectangle 35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0" name="Rectangle 35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71" name="Group 359"/>
                <p:cNvGrpSpPr>
                  <a:grpSpLocks/>
                </p:cNvGrpSpPr>
                <p:nvPr/>
              </p:nvGrpSpPr>
              <p:grpSpPr bwMode="auto">
                <a:xfrm>
                  <a:off x="2018" y="3656"/>
                  <a:ext cx="272" cy="272"/>
                  <a:chOff x="1610" y="3249"/>
                  <a:chExt cx="272" cy="272"/>
                </a:xfrm>
              </p:grpSpPr>
              <p:sp>
                <p:nvSpPr>
                  <p:cNvPr id="64872" name="Rectangle 36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3" name="Rectangle 36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74" name="Group 362"/>
                <p:cNvGrpSpPr>
                  <a:grpSpLocks/>
                </p:cNvGrpSpPr>
                <p:nvPr/>
              </p:nvGrpSpPr>
              <p:grpSpPr bwMode="auto">
                <a:xfrm>
                  <a:off x="2744" y="3701"/>
                  <a:ext cx="272" cy="272"/>
                  <a:chOff x="1610" y="3249"/>
                  <a:chExt cx="272" cy="272"/>
                </a:xfrm>
              </p:grpSpPr>
              <p:sp>
                <p:nvSpPr>
                  <p:cNvPr id="64875" name="Rectangle 36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6" name="Rectangle 36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77" name="Group 365"/>
                <p:cNvGrpSpPr>
                  <a:grpSpLocks/>
                </p:cNvGrpSpPr>
                <p:nvPr/>
              </p:nvGrpSpPr>
              <p:grpSpPr bwMode="auto">
                <a:xfrm>
                  <a:off x="657" y="1025"/>
                  <a:ext cx="272" cy="272"/>
                  <a:chOff x="1610" y="3249"/>
                  <a:chExt cx="272" cy="272"/>
                </a:xfrm>
              </p:grpSpPr>
              <p:sp>
                <p:nvSpPr>
                  <p:cNvPr id="64878" name="Rectangle 36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9" name="Rectangle 36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80" name="Group 368"/>
                <p:cNvGrpSpPr>
                  <a:grpSpLocks/>
                </p:cNvGrpSpPr>
                <p:nvPr/>
              </p:nvGrpSpPr>
              <p:grpSpPr bwMode="auto">
                <a:xfrm>
                  <a:off x="657" y="1660"/>
                  <a:ext cx="272" cy="272"/>
                  <a:chOff x="1610" y="3249"/>
                  <a:chExt cx="272" cy="272"/>
                </a:xfrm>
              </p:grpSpPr>
              <p:sp>
                <p:nvSpPr>
                  <p:cNvPr id="64881" name="Rectangle 36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82" name="Rectangle 37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83" name="Group 371"/>
                <p:cNvGrpSpPr>
                  <a:grpSpLocks/>
                </p:cNvGrpSpPr>
                <p:nvPr/>
              </p:nvGrpSpPr>
              <p:grpSpPr bwMode="auto">
                <a:xfrm>
                  <a:off x="612" y="572"/>
                  <a:ext cx="272" cy="272"/>
                  <a:chOff x="1610" y="3249"/>
                  <a:chExt cx="272" cy="272"/>
                </a:xfrm>
              </p:grpSpPr>
              <p:sp>
                <p:nvSpPr>
                  <p:cNvPr id="64884" name="Rectangle 37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85" name="Rectangle 37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86" name="Group 374"/>
                <p:cNvGrpSpPr>
                  <a:grpSpLocks/>
                </p:cNvGrpSpPr>
                <p:nvPr/>
              </p:nvGrpSpPr>
              <p:grpSpPr bwMode="auto">
                <a:xfrm>
                  <a:off x="1292" y="572"/>
                  <a:ext cx="272" cy="272"/>
                  <a:chOff x="1610" y="3249"/>
                  <a:chExt cx="272" cy="272"/>
                </a:xfrm>
              </p:grpSpPr>
              <p:sp>
                <p:nvSpPr>
                  <p:cNvPr id="64887" name="Rectangle 37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88" name="Rectangle 37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889" name="Rectangle 377"/>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0" name="Rectangle 378"/>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1" name="Rectangle 379"/>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892" name="Group 380"/>
                <p:cNvGrpSpPr>
                  <a:grpSpLocks/>
                </p:cNvGrpSpPr>
                <p:nvPr/>
              </p:nvGrpSpPr>
              <p:grpSpPr bwMode="auto">
                <a:xfrm>
                  <a:off x="1927" y="572"/>
                  <a:ext cx="272" cy="272"/>
                  <a:chOff x="1610" y="3249"/>
                  <a:chExt cx="272" cy="272"/>
                </a:xfrm>
              </p:grpSpPr>
              <p:sp>
                <p:nvSpPr>
                  <p:cNvPr id="64893" name="Rectangle 3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4" name="Rectangle 3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95" name="Group 383"/>
                <p:cNvGrpSpPr>
                  <a:grpSpLocks/>
                </p:cNvGrpSpPr>
                <p:nvPr/>
              </p:nvGrpSpPr>
              <p:grpSpPr bwMode="auto">
                <a:xfrm>
                  <a:off x="2608" y="2703"/>
                  <a:ext cx="272" cy="272"/>
                  <a:chOff x="1610" y="3249"/>
                  <a:chExt cx="272" cy="272"/>
                </a:xfrm>
              </p:grpSpPr>
              <p:sp>
                <p:nvSpPr>
                  <p:cNvPr id="64896" name="Rectangle 3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7" name="Rectangle 3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98" name="Group 386"/>
                <p:cNvGrpSpPr>
                  <a:grpSpLocks/>
                </p:cNvGrpSpPr>
                <p:nvPr/>
              </p:nvGrpSpPr>
              <p:grpSpPr bwMode="auto">
                <a:xfrm>
                  <a:off x="2606" y="3339"/>
                  <a:ext cx="272" cy="272"/>
                  <a:chOff x="1610" y="3249"/>
                  <a:chExt cx="272" cy="272"/>
                </a:xfrm>
              </p:grpSpPr>
              <p:sp>
                <p:nvSpPr>
                  <p:cNvPr id="64899" name="Rectangle 3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00" name="Rectangle 3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01" name="Group 389"/>
                <p:cNvGrpSpPr>
                  <a:grpSpLocks/>
                </p:cNvGrpSpPr>
                <p:nvPr/>
              </p:nvGrpSpPr>
              <p:grpSpPr bwMode="auto">
                <a:xfrm>
                  <a:off x="657" y="3339"/>
                  <a:ext cx="272" cy="272"/>
                  <a:chOff x="1610" y="3249"/>
                  <a:chExt cx="272" cy="272"/>
                </a:xfrm>
              </p:grpSpPr>
              <p:sp>
                <p:nvSpPr>
                  <p:cNvPr id="64902" name="Rectangle 3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03" name="Rectangle 3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04" name="Group 392"/>
                <p:cNvGrpSpPr>
                  <a:grpSpLocks/>
                </p:cNvGrpSpPr>
                <p:nvPr/>
              </p:nvGrpSpPr>
              <p:grpSpPr bwMode="auto">
                <a:xfrm>
                  <a:off x="2653" y="572"/>
                  <a:ext cx="272" cy="272"/>
                  <a:chOff x="1610" y="3249"/>
                  <a:chExt cx="272" cy="272"/>
                </a:xfrm>
              </p:grpSpPr>
              <p:sp>
                <p:nvSpPr>
                  <p:cNvPr id="64905" name="Rectangle 3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06" name="Rectangle 3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907" name="Rectangle 395"/>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08" name="Group 396"/>
                <p:cNvGrpSpPr>
                  <a:grpSpLocks/>
                </p:cNvGrpSpPr>
                <p:nvPr/>
              </p:nvGrpSpPr>
              <p:grpSpPr bwMode="auto">
                <a:xfrm>
                  <a:off x="2562" y="1070"/>
                  <a:ext cx="272" cy="272"/>
                  <a:chOff x="1610" y="3249"/>
                  <a:chExt cx="272" cy="272"/>
                </a:xfrm>
              </p:grpSpPr>
              <p:sp>
                <p:nvSpPr>
                  <p:cNvPr id="64909" name="Rectangle 39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0" name="Rectangle 39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11" name="Group 399"/>
                <p:cNvGrpSpPr>
                  <a:grpSpLocks/>
                </p:cNvGrpSpPr>
                <p:nvPr/>
              </p:nvGrpSpPr>
              <p:grpSpPr bwMode="auto">
                <a:xfrm>
                  <a:off x="2562" y="1706"/>
                  <a:ext cx="272" cy="272"/>
                  <a:chOff x="1610" y="3249"/>
                  <a:chExt cx="272" cy="272"/>
                </a:xfrm>
              </p:grpSpPr>
              <p:sp>
                <p:nvSpPr>
                  <p:cNvPr id="64912" name="Rectangle 4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3" name="Rectangle 4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14" name="Group 402"/>
                <p:cNvGrpSpPr>
                  <a:grpSpLocks/>
                </p:cNvGrpSpPr>
                <p:nvPr/>
              </p:nvGrpSpPr>
              <p:grpSpPr bwMode="auto">
                <a:xfrm>
                  <a:off x="975" y="1978"/>
                  <a:ext cx="272" cy="272"/>
                  <a:chOff x="1610" y="3249"/>
                  <a:chExt cx="272" cy="272"/>
                </a:xfrm>
              </p:grpSpPr>
              <p:sp>
                <p:nvSpPr>
                  <p:cNvPr id="64915" name="Rectangle 4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6" name="Rectangle 4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17" name="Group 405"/>
                <p:cNvGrpSpPr>
                  <a:grpSpLocks/>
                </p:cNvGrpSpPr>
                <p:nvPr/>
              </p:nvGrpSpPr>
              <p:grpSpPr bwMode="auto">
                <a:xfrm>
                  <a:off x="1564" y="1978"/>
                  <a:ext cx="272" cy="272"/>
                  <a:chOff x="1610" y="3249"/>
                  <a:chExt cx="272" cy="272"/>
                </a:xfrm>
              </p:grpSpPr>
              <p:sp>
                <p:nvSpPr>
                  <p:cNvPr id="64918" name="Rectangle 4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9" name="Rectangle 4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0" name="Group 408"/>
                <p:cNvGrpSpPr>
                  <a:grpSpLocks/>
                </p:cNvGrpSpPr>
                <p:nvPr/>
              </p:nvGrpSpPr>
              <p:grpSpPr bwMode="auto">
                <a:xfrm>
                  <a:off x="2199" y="1978"/>
                  <a:ext cx="272" cy="272"/>
                  <a:chOff x="1610" y="3249"/>
                  <a:chExt cx="272" cy="272"/>
                </a:xfrm>
              </p:grpSpPr>
              <p:sp>
                <p:nvSpPr>
                  <p:cNvPr id="64921" name="Rectangle 4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22" name="Rectangle 4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3" name="Group 411"/>
                <p:cNvGrpSpPr>
                  <a:grpSpLocks/>
                </p:cNvGrpSpPr>
                <p:nvPr/>
              </p:nvGrpSpPr>
              <p:grpSpPr bwMode="auto">
                <a:xfrm>
                  <a:off x="1292" y="1070"/>
                  <a:ext cx="272" cy="272"/>
                  <a:chOff x="1610" y="3249"/>
                  <a:chExt cx="272" cy="272"/>
                </a:xfrm>
              </p:grpSpPr>
              <p:sp>
                <p:nvSpPr>
                  <p:cNvPr id="64924" name="Rectangle 4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25" name="Rectangle 4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6" name="Group 414"/>
                <p:cNvGrpSpPr>
                  <a:grpSpLocks/>
                </p:cNvGrpSpPr>
                <p:nvPr/>
              </p:nvGrpSpPr>
              <p:grpSpPr bwMode="auto">
                <a:xfrm>
                  <a:off x="1292" y="1706"/>
                  <a:ext cx="272" cy="272"/>
                  <a:chOff x="1610" y="3249"/>
                  <a:chExt cx="272" cy="272"/>
                </a:xfrm>
              </p:grpSpPr>
              <p:sp>
                <p:nvSpPr>
                  <p:cNvPr id="64927" name="Rectangle 41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28" name="Rectangle 41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9" name="Group 417"/>
                <p:cNvGrpSpPr>
                  <a:grpSpLocks/>
                </p:cNvGrpSpPr>
                <p:nvPr/>
              </p:nvGrpSpPr>
              <p:grpSpPr bwMode="auto">
                <a:xfrm>
                  <a:off x="1882" y="1070"/>
                  <a:ext cx="272" cy="272"/>
                  <a:chOff x="1610" y="3249"/>
                  <a:chExt cx="272" cy="272"/>
                </a:xfrm>
              </p:grpSpPr>
              <p:sp>
                <p:nvSpPr>
                  <p:cNvPr id="64930" name="Rectangle 4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1" name="Rectangle 4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32" name="Group 420"/>
                <p:cNvGrpSpPr>
                  <a:grpSpLocks/>
                </p:cNvGrpSpPr>
                <p:nvPr/>
              </p:nvGrpSpPr>
              <p:grpSpPr bwMode="auto">
                <a:xfrm>
                  <a:off x="1882" y="1706"/>
                  <a:ext cx="272" cy="272"/>
                  <a:chOff x="1610" y="3249"/>
                  <a:chExt cx="272" cy="272"/>
                </a:xfrm>
              </p:grpSpPr>
              <p:sp>
                <p:nvSpPr>
                  <p:cNvPr id="64933" name="Rectangle 42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4" name="Rectangle 42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935" name="Group 423"/>
              <p:cNvGrpSpPr>
                <a:grpSpLocks/>
              </p:cNvGrpSpPr>
              <p:nvPr/>
            </p:nvGrpSpPr>
            <p:grpSpPr bwMode="auto">
              <a:xfrm>
                <a:off x="2926" y="2568"/>
                <a:ext cx="1043" cy="1089"/>
                <a:chOff x="385" y="572"/>
                <a:chExt cx="2812" cy="3401"/>
              </a:xfrm>
            </p:grpSpPr>
            <p:sp>
              <p:nvSpPr>
                <p:cNvPr id="64936" name="Rectangle 424"/>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7" name="Rectangle 425"/>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8" name="Rectangle 426"/>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9" name="Rectangle 427"/>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0" name="Rectangle 428"/>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1" name="Rectangle 429"/>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2" name="Rectangle 430"/>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3" name="Rectangle 431"/>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4" name="Rectangle 432"/>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5" name="Rectangle 433"/>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46" name="Group 434"/>
                <p:cNvGrpSpPr>
                  <a:grpSpLocks/>
                </p:cNvGrpSpPr>
                <p:nvPr/>
              </p:nvGrpSpPr>
              <p:grpSpPr bwMode="auto">
                <a:xfrm>
                  <a:off x="657" y="2703"/>
                  <a:ext cx="272" cy="272"/>
                  <a:chOff x="1610" y="3249"/>
                  <a:chExt cx="272" cy="272"/>
                </a:xfrm>
              </p:grpSpPr>
              <p:sp>
                <p:nvSpPr>
                  <p:cNvPr id="64947" name="Rectangle 4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8" name="Rectangle 4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49" name="Group 437"/>
                <p:cNvGrpSpPr>
                  <a:grpSpLocks/>
                </p:cNvGrpSpPr>
                <p:nvPr/>
              </p:nvGrpSpPr>
              <p:grpSpPr bwMode="auto">
                <a:xfrm>
                  <a:off x="566" y="3701"/>
                  <a:ext cx="272" cy="272"/>
                  <a:chOff x="1610" y="3249"/>
                  <a:chExt cx="272" cy="272"/>
                </a:xfrm>
              </p:grpSpPr>
              <p:sp>
                <p:nvSpPr>
                  <p:cNvPr id="64950" name="Rectangle 4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51" name="Rectangle 4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52" name="Group 440"/>
                <p:cNvGrpSpPr>
                  <a:grpSpLocks/>
                </p:cNvGrpSpPr>
                <p:nvPr/>
              </p:nvGrpSpPr>
              <p:grpSpPr bwMode="auto">
                <a:xfrm>
                  <a:off x="1292" y="3656"/>
                  <a:ext cx="272" cy="272"/>
                  <a:chOff x="1610" y="3249"/>
                  <a:chExt cx="272" cy="272"/>
                </a:xfrm>
              </p:grpSpPr>
              <p:sp>
                <p:nvSpPr>
                  <p:cNvPr id="64953" name="Rectangle 4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54" name="Rectangle 4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55" name="Group 443"/>
                <p:cNvGrpSpPr>
                  <a:grpSpLocks/>
                </p:cNvGrpSpPr>
                <p:nvPr/>
              </p:nvGrpSpPr>
              <p:grpSpPr bwMode="auto">
                <a:xfrm>
                  <a:off x="2018" y="3656"/>
                  <a:ext cx="272" cy="272"/>
                  <a:chOff x="1610" y="3249"/>
                  <a:chExt cx="272" cy="272"/>
                </a:xfrm>
              </p:grpSpPr>
              <p:sp>
                <p:nvSpPr>
                  <p:cNvPr id="64956" name="Rectangle 44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57" name="Rectangle 44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58" name="Group 446"/>
                <p:cNvGrpSpPr>
                  <a:grpSpLocks/>
                </p:cNvGrpSpPr>
                <p:nvPr/>
              </p:nvGrpSpPr>
              <p:grpSpPr bwMode="auto">
                <a:xfrm>
                  <a:off x="2744" y="3701"/>
                  <a:ext cx="272" cy="272"/>
                  <a:chOff x="1610" y="3249"/>
                  <a:chExt cx="272" cy="272"/>
                </a:xfrm>
              </p:grpSpPr>
              <p:sp>
                <p:nvSpPr>
                  <p:cNvPr id="64959" name="Rectangle 44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0" name="Rectangle 44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61" name="Group 449"/>
                <p:cNvGrpSpPr>
                  <a:grpSpLocks/>
                </p:cNvGrpSpPr>
                <p:nvPr/>
              </p:nvGrpSpPr>
              <p:grpSpPr bwMode="auto">
                <a:xfrm>
                  <a:off x="657" y="1025"/>
                  <a:ext cx="272" cy="272"/>
                  <a:chOff x="1610" y="3249"/>
                  <a:chExt cx="272" cy="272"/>
                </a:xfrm>
              </p:grpSpPr>
              <p:sp>
                <p:nvSpPr>
                  <p:cNvPr id="64962" name="Rectangle 45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3" name="Rectangle 45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64" name="Group 452"/>
                <p:cNvGrpSpPr>
                  <a:grpSpLocks/>
                </p:cNvGrpSpPr>
                <p:nvPr/>
              </p:nvGrpSpPr>
              <p:grpSpPr bwMode="auto">
                <a:xfrm>
                  <a:off x="657" y="1660"/>
                  <a:ext cx="272" cy="272"/>
                  <a:chOff x="1610" y="3249"/>
                  <a:chExt cx="272" cy="272"/>
                </a:xfrm>
              </p:grpSpPr>
              <p:sp>
                <p:nvSpPr>
                  <p:cNvPr id="64965" name="Rectangle 45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6" name="Rectangle 45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67" name="Group 455"/>
                <p:cNvGrpSpPr>
                  <a:grpSpLocks/>
                </p:cNvGrpSpPr>
                <p:nvPr/>
              </p:nvGrpSpPr>
              <p:grpSpPr bwMode="auto">
                <a:xfrm>
                  <a:off x="612" y="572"/>
                  <a:ext cx="272" cy="272"/>
                  <a:chOff x="1610" y="3249"/>
                  <a:chExt cx="272" cy="272"/>
                </a:xfrm>
              </p:grpSpPr>
              <p:sp>
                <p:nvSpPr>
                  <p:cNvPr id="64968" name="Rectangle 4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9" name="Rectangle 4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70" name="Group 458"/>
                <p:cNvGrpSpPr>
                  <a:grpSpLocks/>
                </p:cNvGrpSpPr>
                <p:nvPr/>
              </p:nvGrpSpPr>
              <p:grpSpPr bwMode="auto">
                <a:xfrm>
                  <a:off x="1292" y="572"/>
                  <a:ext cx="272" cy="272"/>
                  <a:chOff x="1610" y="3249"/>
                  <a:chExt cx="272" cy="272"/>
                </a:xfrm>
              </p:grpSpPr>
              <p:sp>
                <p:nvSpPr>
                  <p:cNvPr id="64971" name="Rectangle 4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2" name="Rectangle 4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973" name="Rectangle 461"/>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4" name="Rectangle 462"/>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5" name="Rectangle 463"/>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76" name="Group 464"/>
                <p:cNvGrpSpPr>
                  <a:grpSpLocks/>
                </p:cNvGrpSpPr>
                <p:nvPr/>
              </p:nvGrpSpPr>
              <p:grpSpPr bwMode="auto">
                <a:xfrm>
                  <a:off x="1927" y="572"/>
                  <a:ext cx="272" cy="272"/>
                  <a:chOff x="1610" y="3249"/>
                  <a:chExt cx="272" cy="272"/>
                </a:xfrm>
              </p:grpSpPr>
              <p:sp>
                <p:nvSpPr>
                  <p:cNvPr id="64977" name="Rectangle 4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8" name="Rectangle 4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79" name="Group 467"/>
                <p:cNvGrpSpPr>
                  <a:grpSpLocks/>
                </p:cNvGrpSpPr>
                <p:nvPr/>
              </p:nvGrpSpPr>
              <p:grpSpPr bwMode="auto">
                <a:xfrm>
                  <a:off x="2608" y="2703"/>
                  <a:ext cx="272" cy="272"/>
                  <a:chOff x="1610" y="3249"/>
                  <a:chExt cx="272" cy="272"/>
                </a:xfrm>
              </p:grpSpPr>
              <p:sp>
                <p:nvSpPr>
                  <p:cNvPr id="64980" name="Rectangle 4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81" name="Rectangle 4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82" name="Group 470"/>
                <p:cNvGrpSpPr>
                  <a:grpSpLocks/>
                </p:cNvGrpSpPr>
                <p:nvPr/>
              </p:nvGrpSpPr>
              <p:grpSpPr bwMode="auto">
                <a:xfrm>
                  <a:off x="2606" y="3339"/>
                  <a:ext cx="272" cy="272"/>
                  <a:chOff x="1610" y="3249"/>
                  <a:chExt cx="272" cy="272"/>
                </a:xfrm>
              </p:grpSpPr>
              <p:sp>
                <p:nvSpPr>
                  <p:cNvPr id="64983" name="Rectangle 4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84" name="Rectangle 4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85" name="Group 473"/>
                <p:cNvGrpSpPr>
                  <a:grpSpLocks/>
                </p:cNvGrpSpPr>
                <p:nvPr/>
              </p:nvGrpSpPr>
              <p:grpSpPr bwMode="auto">
                <a:xfrm>
                  <a:off x="657" y="3339"/>
                  <a:ext cx="272" cy="272"/>
                  <a:chOff x="1610" y="3249"/>
                  <a:chExt cx="272" cy="272"/>
                </a:xfrm>
              </p:grpSpPr>
              <p:sp>
                <p:nvSpPr>
                  <p:cNvPr id="64986" name="Rectangle 4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87" name="Rectangle 4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88" name="Group 476"/>
                <p:cNvGrpSpPr>
                  <a:grpSpLocks/>
                </p:cNvGrpSpPr>
                <p:nvPr/>
              </p:nvGrpSpPr>
              <p:grpSpPr bwMode="auto">
                <a:xfrm>
                  <a:off x="2653" y="572"/>
                  <a:ext cx="272" cy="272"/>
                  <a:chOff x="1610" y="3249"/>
                  <a:chExt cx="272" cy="272"/>
                </a:xfrm>
              </p:grpSpPr>
              <p:sp>
                <p:nvSpPr>
                  <p:cNvPr id="64989" name="Rectangle 4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90" name="Rectangle 4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991" name="Rectangle 479"/>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92" name="Group 480"/>
                <p:cNvGrpSpPr>
                  <a:grpSpLocks/>
                </p:cNvGrpSpPr>
                <p:nvPr/>
              </p:nvGrpSpPr>
              <p:grpSpPr bwMode="auto">
                <a:xfrm>
                  <a:off x="2562" y="1070"/>
                  <a:ext cx="272" cy="272"/>
                  <a:chOff x="1610" y="3249"/>
                  <a:chExt cx="272" cy="272"/>
                </a:xfrm>
              </p:grpSpPr>
              <p:sp>
                <p:nvSpPr>
                  <p:cNvPr id="64993" name="Rectangle 4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94" name="Rectangle 4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95" name="Group 483"/>
                <p:cNvGrpSpPr>
                  <a:grpSpLocks/>
                </p:cNvGrpSpPr>
                <p:nvPr/>
              </p:nvGrpSpPr>
              <p:grpSpPr bwMode="auto">
                <a:xfrm>
                  <a:off x="2562" y="1706"/>
                  <a:ext cx="272" cy="272"/>
                  <a:chOff x="1610" y="3249"/>
                  <a:chExt cx="272" cy="272"/>
                </a:xfrm>
              </p:grpSpPr>
              <p:sp>
                <p:nvSpPr>
                  <p:cNvPr id="64996" name="Rectangle 4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97" name="Rectangle 4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98" name="Group 486"/>
                <p:cNvGrpSpPr>
                  <a:grpSpLocks/>
                </p:cNvGrpSpPr>
                <p:nvPr/>
              </p:nvGrpSpPr>
              <p:grpSpPr bwMode="auto">
                <a:xfrm>
                  <a:off x="975" y="1978"/>
                  <a:ext cx="272" cy="272"/>
                  <a:chOff x="1610" y="3249"/>
                  <a:chExt cx="272" cy="272"/>
                </a:xfrm>
              </p:grpSpPr>
              <p:sp>
                <p:nvSpPr>
                  <p:cNvPr id="64999" name="Rectangle 4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0" name="Rectangle 4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01" name="Group 489"/>
                <p:cNvGrpSpPr>
                  <a:grpSpLocks/>
                </p:cNvGrpSpPr>
                <p:nvPr/>
              </p:nvGrpSpPr>
              <p:grpSpPr bwMode="auto">
                <a:xfrm>
                  <a:off x="1564" y="1978"/>
                  <a:ext cx="272" cy="272"/>
                  <a:chOff x="1610" y="3249"/>
                  <a:chExt cx="272" cy="272"/>
                </a:xfrm>
              </p:grpSpPr>
              <p:sp>
                <p:nvSpPr>
                  <p:cNvPr id="65002" name="Rectangle 4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3" name="Rectangle 4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04" name="Group 492"/>
                <p:cNvGrpSpPr>
                  <a:grpSpLocks/>
                </p:cNvGrpSpPr>
                <p:nvPr/>
              </p:nvGrpSpPr>
              <p:grpSpPr bwMode="auto">
                <a:xfrm>
                  <a:off x="2199" y="1978"/>
                  <a:ext cx="272" cy="272"/>
                  <a:chOff x="1610" y="3249"/>
                  <a:chExt cx="272" cy="272"/>
                </a:xfrm>
              </p:grpSpPr>
              <p:sp>
                <p:nvSpPr>
                  <p:cNvPr id="65005" name="Rectangle 4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6" name="Rectangle 4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07" name="Group 495"/>
                <p:cNvGrpSpPr>
                  <a:grpSpLocks/>
                </p:cNvGrpSpPr>
                <p:nvPr/>
              </p:nvGrpSpPr>
              <p:grpSpPr bwMode="auto">
                <a:xfrm>
                  <a:off x="1292" y="1070"/>
                  <a:ext cx="272" cy="272"/>
                  <a:chOff x="1610" y="3249"/>
                  <a:chExt cx="272" cy="272"/>
                </a:xfrm>
              </p:grpSpPr>
              <p:sp>
                <p:nvSpPr>
                  <p:cNvPr id="65008" name="Rectangle 4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9" name="Rectangle 4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10" name="Group 498"/>
                <p:cNvGrpSpPr>
                  <a:grpSpLocks/>
                </p:cNvGrpSpPr>
                <p:nvPr/>
              </p:nvGrpSpPr>
              <p:grpSpPr bwMode="auto">
                <a:xfrm>
                  <a:off x="1292" y="1706"/>
                  <a:ext cx="272" cy="272"/>
                  <a:chOff x="1610" y="3249"/>
                  <a:chExt cx="272" cy="272"/>
                </a:xfrm>
              </p:grpSpPr>
              <p:sp>
                <p:nvSpPr>
                  <p:cNvPr id="65011" name="Rectangle 49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12" name="Rectangle 50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13" name="Group 501"/>
                <p:cNvGrpSpPr>
                  <a:grpSpLocks/>
                </p:cNvGrpSpPr>
                <p:nvPr/>
              </p:nvGrpSpPr>
              <p:grpSpPr bwMode="auto">
                <a:xfrm>
                  <a:off x="1882" y="1070"/>
                  <a:ext cx="272" cy="272"/>
                  <a:chOff x="1610" y="3249"/>
                  <a:chExt cx="272" cy="272"/>
                </a:xfrm>
              </p:grpSpPr>
              <p:sp>
                <p:nvSpPr>
                  <p:cNvPr id="65014" name="Rectangle 50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15" name="Rectangle 50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16" name="Group 504"/>
                <p:cNvGrpSpPr>
                  <a:grpSpLocks/>
                </p:cNvGrpSpPr>
                <p:nvPr/>
              </p:nvGrpSpPr>
              <p:grpSpPr bwMode="auto">
                <a:xfrm>
                  <a:off x="1882" y="1706"/>
                  <a:ext cx="272" cy="272"/>
                  <a:chOff x="1610" y="3249"/>
                  <a:chExt cx="272" cy="272"/>
                </a:xfrm>
              </p:grpSpPr>
              <p:sp>
                <p:nvSpPr>
                  <p:cNvPr id="65017" name="Rectangle 50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18" name="Rectangle 50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5019" name="Group 507"/>
              <p:cNvGrpSpPr>
                <a:grpSpLocks/>
              </p:cNvGrpSpPr>
              <p:nvPr/>
            </p:nvGrpSpPr>
            <p:grpSpPr bwMode="auto">
              <a:xfrm>
                <a:off x="2018" y="2568"/>
                <a:ext cx="953" cy="1089"/>
                <a:chOff x="249" y="754"/>
                <a:chExt cx="3085" cy="3311"/>
              </a:xfrm>
            </p:grpSpPr>
            <p:sp>
              <p:nvSpPr>
                <p:cNvPr id="65020" name="Rectangle 508"/>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1" name="Rectangle 509"/>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2" name="Rectangle 510"/>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3" name="Rectangle 511"/>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4" name="Rectangle 512"/>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5" name="Rectangle 513"/>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6" name="Rectangle 514"/>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7" name="Rectangle 515"/>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8" name="Rectangle 516"/>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9" name="Rectangle 517"/>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0" name="Rectangle 518"/>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1" name="Rectangle 519"/>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2" name="Rectangle 520"/>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5033" name="Group 521"/>
                <p:cNvGrpSpPr>
                  <a:grpSpLocks/>
                </p:cNvGrpSpPr>
                <p:nvPr/>
              </p:nvGrpSpPr>
              <p:grpSpPr bwMode="auto">
                <a:xfrm>
                  <a:off x="1111" y="2840"/>
                  <a:ext cx="272" cy="272"/>
                  <a:chOff x="1610" y="3249"/>
                  <a:chExt cx="272" cy="272"/>
                </a:xfrm>
              </p:grpSpPr>
              <p:sp>
                <p:nvSpPr>
                  <p:cNvPr id="65034" name="Rectangle 5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5" name="Rectangle 5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36" name="Group 524"/>
                <p:cNvGrpSpPr>
                  <a:grpSpLocks/>
                </p:cNvGrpSpPr>
                <p:nvPr/>
              </p:nvGrpSpPr>
              <p:grpSpPr bwMode="auto">
                <a:xfrm>
                  <a:off x="1111" y="3340"/>
                  <a:ext cx="272" cy="272"/>
                  <a:chOff x="1610" y="3249"/>
                  <a:chExt cx="272" cy="272"/>
                </a:xfrm>
              </p:grpSpPr>
              <p:sp>
                <p:nvSpPr>
                  <p:cNvPr id="65037" name="Rectangle 5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8" name="Rectangle 5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39" name="Group 527"/>
                <p:cNvGrpSpPr>
                  <a:grpSpLocks/>
                </p:cNvGrpSpPr>
                <p:nvPr/>
              </p:nvGrpSpPr>
              <p:grpSpPr bwMode="auto">
                <a:xfrm>
                  <a:off x="1020" y="3793"/>
                  <a:ext cx="272" cy="272"/>
                  <a:chOff x="1610" y="3249"/>
                  <a:chExt cx="272" cy="272"/>
                </a:xfrm>
              </p:grpSpPr>
              <p:sp>
                <p:nvSpPr>
                  <p:cNvPr id="65040" name="Rectangle 5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41" name="Rectangle 5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42" name="Group 530"/>
                <p:cNvGrpSpPr>
                  <a:grpSpLocks/>
                </p:cNvGrpSpPr>
                <p:nvPr/>
              </p:nvGrpSpPr>
              <p:grpSpPr bwMode="auto">
                <a:xfrm>
                  <a:off x="1746" y="3793"/>
                  <a:ext cx="272" cy="272"/>
                  <a:chOff x="1610" y="3249"/>
                  <a:chExt cx="272" cy="272"/>
                </a:xfrm>
              </p:grpSpPr>
              <p:sp>
                <p:nvSpPr>
                  <p:cNvPr id="65043" name="Rectangle 5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44" name="Rectangle 5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45" name="Group 533"/>
                <p:cNvGrpSpPr>
                  <a:grpSpLocks/>
                </p:cNvGrpSpPr>
                <p:nvPr/>
              </p:nvGrpSpPr>
              <p:grpSpPr bwMode="auto">
                <a:xfrm>
                  <a:off x="2472" y="3793"/>
                  <a:ext cx="272" cy="272"/>
                  <a:chOff x="1610" y="3249"/>
                  <a:chExt cx="272" cy="272"/>
                </a:xfrm>
              </p:grpSpPr>
              <p:sp>
                <p:nvSpPr>
                  <p:cNvPr id="65046" name="Rectangle 5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47" name="Rectangle 5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48" name="Group 536"/>
                <p:cNvGrpSpPr>
                  <a:grpSpLocks/>
                </p:cNvGrpSpPr>
                <p:nvPr/>
              </p:nvGrpSpPr>
              <p:grpSpPr bwMode="auto">
                <a:xfrm>
                  <a:off x="2336" y="2840"/>
                  <a:ext cx="272" cy="272"/>
                  <a:chOff x="1610" y="3249"/>
                  <a:chExt cx="272" cy="272"/>
                </a:xfrm>
              </p:grpSpPr>
              <p:sp>
                <p:nvSpPr>
                  <p:cNvPr id="65049" name="Rectangle 5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0" name="Rectangle 5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51" name="Group 539"/>
                <p:cNvGrpSpPr>
                  <a:grpSpLocks/>
                </p:cNvGrpSpPr>
                <p:nvPr/>
              </p:nvGrpSpPr>
              <p:grpSpPr bwMode="auto">
                <a:xfrm>
                  <a:off x="2336" y="3340"/>
                  <a:ext cx="272" cy="272"/>
                  <a:chOff x="1610" y="3249"/>
                  <a:chExt cx="272" cy="272"/>
                </a:xfrm>
              </p:grpSpPr>
              <p:sp>
                <p:nvSpPr>
                  <p:cNvPr id="65052" name="Rectangle 5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3" name="Rectangle 5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54" name="Group 542"/>
                <p:cNvGrpSpPr>
                  <a:grpSpLocks/>
                </p:cNvGrpSpPr>
                <p:nvPr/>
              </p:nvGrpSpPr>
              <p:grpSpPr bwMode="auto">
                <a:xfrm>
                  <a:off x="2336" y="1752"/>
                  <a:ext cx="272" cy="272"/>
                  <a:chOff x="1610" y="3249"/>
                  <a:chExt cx="272" cy="272"/>
                </a:xfrm>
              </p:grpSpPr>
              <p:sp>
                <p:nvSpPr>
                  <p:cNvPr id="65055" name="Rectangle 5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6" name="Rectangle 5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57" name="Group 545"/>
                <p:cNvGrpSpPr>
                  <a:grpSpLocks/>
                </p:cNvGrpSpPr>
                <p:nvPr/>
              </p:nvGrpSpPr>
              <p:grpSpPr bwMode="auto">
                <a:xfrm>
                  <a:off x="2336" y="1253"/>
                  <a:ext cx="272" cy="272"/>
                  <a:chOff x="1610" y="3249"/>
                  <a:chExt cx="272" cy="272"/>
                </a:xfrm>
              </p:grpSpPr>
              <p:sp>
                <p:nvSpPr>
                  <p:cNvPr id="65058" name="Rectangle 5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9" name="Rectangle 5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0" name="Group 548"/>
                <p:cNvGrpSpPr>
                  <a:grpSpLocks/>
                </p:cNvGrpSpPr>
                <p:nvPr/>
              </p:nvGrpSpPr>
              <p:grpSpPr bwMode="auto">
                <a:xfrm>
                  <a:off x="1111" y="1253"/>
                  <a:ext cx="272" cy="272"/>
                  <a:chOff x="1610" y="3249"/>
                  <a:chExt cx="272" cy="272"/>
                </a:xfrm>
              </p:grpSpPr>
              <p:sp>
                <p:nvSpPr>
                  <p:cNvPr id="65061" name="Rectangle 5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62" name="Rectangle 5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3" name="Group 551"/>
                <p:cNvGrpSpPr>
                  <a:grpSpLocks/>
                </p:cNvGrpSpPr>
                <p:nvPr/>
              </p:nvGrpSpPr>
              <p:grpSpPr bwMode="auto">
                <a:xfrm>
                  <a:off x="1111" y="1707"/>
                  <a:ext cx="272" cy="272"/>
                  <a:chOff x="1610" y="3249"/>
                  <a:chExt cx="272" cy="272"/>
                </a:xfrm>
              </p:grpSpPr>
              <p:sp>
                <p:nvSpPr>
                  <p:cNvPr id="65064" name="Rectangle 5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65" name="Rectangle 5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6" name="Group 554"/>
                <p:cNvGrpSpPr>
                  <a:grpSpLocks/>
                </p:cNvGrpSpPr>
                <p:nvPr/>
              </p:nvGrpSpPr>
              <p:grpSpPr bwMode="auto">
                <a:xfrm>
                  <a:off x="1066" y="754"/>
                  <a:ext cx="272" cy="272"/>
                  <a:chOff x="1610" y="3249"/>
                  <a:chExt cx="272" cy="272"/>
                </a:xfrm>
              </p:grpSpPr>
              <p:sp>
                <p:nvSpPr>
                  <p:cNvPr id="65067" name="Rectangle 5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68" name="Rectangle 5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9" name="Group 557"/>
                <p:cNvGrpSpPr>
                  <a:grpSpLocks/>
                </p:cNvGrpSpPr>
                <p:nvPr/>
              </p:nvGrpSpPr>
              <p:grpSpPr bwMode="auto">
                <a:xfrm>
                  <a:off x="1746" y="754"/>
                  <a:ext cx="272" cy="272"/>
                  <a:chOff x="1610" y="3249"/>
                  <a:chExt cx="272" cy="272"/>
                </a:xfrm>
              </p:grpSpPr>
              <p:sp>
                <p:nvSpPr>
                  <p:cNvPr id="65070" name="Rectangle 5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1" name="Rectangle 5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72" name="Group 560"/>
                <p:cNvGrpSpPr>
                  <a:grpSpLocks/>
                </p:cNvGrpSpPr>
                <p:nvPr/>
              </p:nvGrpSpPr>
              <p:grpSpPr bwMode="auto">
                <a:xfrm>
                  <a:off x="2427" y="754"/>
                  <a:ext cx="272" cy="272"/>
                  <a:chOff x="1610" y="3249"/>
                  <a:chExt cx="272" cy="272"/>
                </a:xfrm>
              </p:grpSpPr>
              <p:sp>
                <p:nvSpPr>
                  <p:cNvPr id="65073" name="Rectangle 5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4" name="Rectangle 5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5075" name="Group 563"/>
              <p:cNvGrpSpPr>
                <a:grpSpLocks/>
              </p:cNvGrpSpPr>
              <p:nvPr/>
            </p:nvGrpSpPr>
            <p:grpSpPr bwMode="auto">
              <a:xfrm>
                <a:off x="1292" y="2568"/>
                <a:ext cx="953" cy="1089"/>
                <a:chOff x="249" y="754"/>
                <a:chExt cx="3085" cy="3311"/>
              </a:xfrm>
            </p:grpSpPr>
            <p:sp>
              <p:nvSpPr>
                <p:cNvPr id="65076" name="Rectangle 564"/>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7" name="Rectangle 565"/>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8" name="Rectangle 566"/>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9" name="Rectangle 567"/>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0" name="Rectangle 568"/>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1" name="Rectangle 569"/>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2" name="Rectangle 570"/>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3" name="Rectangle 571"/>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4" name="Rectangle 572"/>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5" name="Rectangle 573"/>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6" name="Rectangle 574"/>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7" name="Rectangle 575"/>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8" name="Rectangle 576"/>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5089" name="Group 577"/>
                <p:cNvGrpSpPr>
                  <a:grpSpLocks/>
                </p:cNvGrpSpPr>
                <p:nvPr/>
              </p:nvGrpSpPr>
              <p:grpSpPr bwMode="auto">
                <a:xfrm>
                  <a:off x="1111" y="2840"/>
                  <a:ext cx="272" cy="272"/>
                  <a:chOff x="1610" y="3249"/>
                  <a:chExt cx="272" cy="272"/>
                </a:xfrm>
              </p:grpSpPr>
              <p:sp>
                <p:nvSpPr>
                  <p:cNvPr id="65090" name="Rectangle 57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91" name="Rectangle 57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92" name="Group 580"/>
                <p:cNvGrpSpPr>
                  <a:grpSpLocks/>
                </p:cNvGrpSpPr>
                <p:nvPr/>
              </p:nvGrpSpPr>
              <p:grpSpPr bwMode="auto">
                <a:xfrm>
                  <a:off x="1111" y="3340"/>
                  <a:ext cx="272" cy="272"/>
                  <a:chOff x="1610" y="3249"/>
                  <a:chExt cx="272" cy="272"/>
                </a:xfrm>
              </p:grpSpPr>
              <p:sp>
                <p:nvSpPr>
                  <p:cNvPr id="65093" name="Rectangle 5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94" name="Rectangle 5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95" name="Group 583"/>
                <p:cNvGrpSpPr>
                  <a:grpSpLocks/>
                </p:cNvGrpSpPr>
                <p:nvPr/>
              </p:nvGrpSpPr>
              <p:grpSpPr bwMode="auto">
                <a:xfrm>
                  <a:off x="1020" y="3793"/>
                  <a:ext cx="272" cy="272"/>
                  <a:chOff x="1610" y="3249"/>
                  <a:chExt cx="272" cy="272"/>
                </a:xfrm>
              </p:grpSpPr>
              <p:sp>
                <p:nvSpPr>
                  <p:cNvPr id="65096" name="Rectangle 5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97" name="Rectangle 5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98" name="Group 586"/>
                <p:cNvGrpSpPr>
                  <a:grpSpLocks/>
                </p:cNvGrpSpPr>
                <p:nvPr/>
              </p:nvGrpSpPr>
              <p:grpSpPr bwMode="auto">
                <a:xfrm>
                  <a:off x="1746" y="3793"/>
                  <a:ext cx="272" cy="272"/>
                  <a:chOff x="1610" y="3249"/>
                  <a:chExt cx="272" cy="272"/>
                </a:xfrm>
              </p:grpSpPr>
              <p:sp>
                <p:nvSpPr>
                  <p:cNvPr id="65099" name="Rectangle 5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0" name="Rectangle 5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01" name="Group 589"/>
                <p:cNvGrpSpPr>
                  <a:grpSpLocks/>
                </p:cNvGrpSpPr>
                <p:nvPr/>
              </p:nvGrpSpPr>
              <p:grpSpPr bwMode="auto">
                <a:xfrm>
                  <a:off x="2472" y="3793"/>
                  <a:ext cx="272" cy="272"/>
                  <a:chOff x="1610" y="3249"/>
                  <a:chExt cx="272" cy="272"/>
                </a:xfrm>
              </p:grpSpPr>
              <p:sp>
                <p:nvSpPr>
                  <p:cNvPr id="65102" name="Rectangle 5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3" name="Rectangle 5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04" name="Group 592"/>
                <p:cNvGrpSpPr>
                  <a:grpSpLocks/>
                </p:cNvGrpSpPr>
                <p:nvPr/>
              </p:nvGrpSpPr>
              <p:grpSpPr bwMode="auto">
                <a:xfrm>
                  <a:off x="2336" y="2840"/>
                  <a:ext cx="272" cy="272"/>
                  <a:chOff x="1610" y="3249"/>
                  <a:chExt cx="272" cy="272"/>
                </a:xfrm>
              </p:grpSpPr>
              <p:sp>
                <p:nvSpPr>
                  <p:cNvPr id="65105" name="Rectangle 5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6" name="Rectangle 5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07" name="Group 595"/>
                <p:cNvGrpSpPr>
                  <a:grpSpLocks/>
                </p:cNvGrpSpPr>
                <p:nvPr/>
              </p:nvGrpSpPr>
              <p:grpSpPr bwMode="auto">
                <a:xfrm>
                  <a:off x="2336" y="3340"/>
                  <a:ext cx="272" cy="272"/>
                  <a:chOff x="1610" y="3249"/>
                  <a:chExt cx="272" cy="272"/>
                </a:xfrm>
              </p:grpSpPr>
              <p:sp>
                <p:nvSpPr>
                  <p:cNvPr id="65108" name="Rectangle 5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9" name="Rectangle 5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0" name="Group 598"/>
                <p:cNvGrpSpPr>
                  <a:grpSpLocks/>
                </p:cNvGrpSpPr>
                <p:nvPr/>
              </p:nvGrpSpPr>
              <p:grpSpPr bwMode="auto">
                <a:xfrm>
                  <a:off x="2336" y="1752"/>
                  <a:ext cx="272" cy="272"/>
                  <a:chOff x="1610" y="3249"/>
                  <a:chExt cx="272" cy="272"/>
                </a:xfrm>
              </p:grpSpPr>
              <p:sp>
                <p:nvSpPr>
                  <p:cNvPr id="65111" name="Rectangle 59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12" name="Rectangle 60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3" name="Group 601"/>
                <p:cNvGrpSpPr>
                  <a:grpSpLocks/>
                </p:cNvGrpSpPr>
                <p:nvPr/>
              </p:nvGrpSpPr>
              <p:grpSpPr bwMode="auto">
                <a:xfrm>
                  <a:off x="2336" y="1253"/>
                  <a:ext cx="272" cy="272"/>
                  <a:chOff x="1610" y="3249"/>
                  <a:chExt cx="272" cy="272"/>
                </a:xfrm>
              </p:grpSpPr>
              <p:sp>
                <p:nvSpPr>
                  <p:cNvPr id="65114" name="Rectangle 60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15" name="Rectangle 60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6" name="Group 604"/>
                <p:cNvGrpSpPr>
                  <a:grpSpLocks/>
                </p:cNvGrpSpPr>
                <p:nvPr/>
              </p:nvGrpSpPr>
              <p:grpSpPr bwMode="auto">
                <a:xfrm>
                  <a:off x="1111" y="1253"/>
                  <a:ext cx="272" cy="272"/>
                  <a:chOff x="1610" y="3249"/>
                  <a:chExt cx="272" cy="272"/>
                </a:xfrm>
              </p:grpSpPr>
              <p:sp>
                <p:nvSpPr>
                  <p:cNvPr id="65117" name="Rectangle 60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18" name="Rectangle 60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9" name="Group 607"/>
                <p:cNvGrpSpPr>
                  <a:grpSpLocks/>
                </p:cNvGrpSpPr>
                <p:nvPr/>
              </p:nvGrpSpPr>
              <p:grpSpPr bwMode="auto">
                <a:xfrm>
                  <a:off x="1111" y="1707"/>
                  <a:ext cx="272" cy="272"/>
                  <a:chOff x="1610" y="3249"/>
                  <a:chExt cx="272" cy="272"/>
                </a:xfrm>
              </p:grpSpPr>
              <p:sp>
                <p:nvSpPr>
                  <p:cNvPr id="65120" name="Rectangle 60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21" name="Rectangle 60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22" name="Group 610"/>
                <p:cNvGrpSpPr>
                  <a:grpSpLocks/>
                </p:cNvGrpSpPr>
                <p:nvPr/>
              </p:nvGrpSpPr>
              <p:grpSpPr bwMode="auto">
                <a:xfrm>
                  <a:off x="1066" y="754"/>
                  <a:ext cx="272" cy="272"/>
                  <a:chOff x="1610" y="3249"/>
                  <a:chExt cx="272" cy="272"/>
                </a:xfrm>
              </p:grpSpPr>
              <p:sp>
                <p:nvSpPr>
                  <p:cNvPr id="65123" name="Rectangle 61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24" name="Rectangle 61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25" name="Group 613"/>
                <p:cNvGrpSpPr>
                  <a:grpSpLocks/>
                </p:cNvGrpSpPr>
                <p:nvPr/>
              </p:nvGrpSpPr>
              <p:grpSpPr bwMode="auto">
                <a:xfrm>
                  <a:off x="1746" y="754"/>
                  <a:ext cx="272" cy="272"/>
                  <a:chOff x="1610" y="3249"/>
                  <a:chExt cx="272" cy="272"/>
                </a:xfrm>
              </p:grpSpPr>
              <p:sp>
                <p:nvSpPr>
                  <p:cNvPr id="65126" name="Rectangle 61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27" name="Rectangle 61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28" name="Group 616"/>
                <p:cNvGrpSpPr>
                  <a:grpSpLocks/>
                </p:cNvGrpSpPr>
                <p:nvPr/>
              </p:nvGrpSpPr>
              <p:grpSpPr bwMode="auto">
                <a:xfrm>
                  <a:off x="2427" y="754"/>
                  <a:ext cx="272" cy="272"/>
                  <a:chOff x="1610" y="3249"/>
                  <a:chExt cx="272" cy="272"/>
                </a:xfrm>
              </p:grpSpPr>
              <p:sp>
                <p:nvSpPr>
                  <p:cNvPr id="65129" name="Rectangle 61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0" name="Rectangle 61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5131" name="Group 619"/>
              <p:cNvGrpSpPr>
                <a:grpSpLocks/>
              </p:cNvGrpSpPr>
              <p:nvPr/>
            </p:nvGrpSpPr>
            <p:grpSpPr bwMode="auto">
              <a:xfrm>
                <a:off x="566" y="2568"/>
                <a:ext cx="953" cy="1089"/>
                <a:chOff x="249" y="754"/>
                <a:chExt cx="3085" cy="3311"/>
              </a:xfrm>
            </p:grpSpPr>
            <p:sp>
              <p:nvSpPr>
                <p:cNvPr id="65132" name="Rectangle 620"/>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3" name="Rectangle 621"/>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4" name="Rectangle 622"/>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5" name="Rectangle 623"/>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6" name="Rectangle 624"/>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7" name="Rectangle 625"/>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8" name="Rectangle 626"/>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9" name="Rectangle 627"/>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0" name="Rectangle 628"/>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1" name="Rectangle 629"/>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2" name="Rectangle 630"/>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3" name="Rectangle 631"/>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4" name="Rectangle 632"/>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5145" name="Group 633"/>
                <p:cNvGrpSpPr>
                  <a:grpSpLocks/>
                </p:cNvGrpSpPr>
                <p:nvPr/>
              </p:nvGrpSpPr>
              <p:grpSpPr bwMode="auto">
                <a:xfrm>
                  <a:off x="1111" y="2840"/>
                  <a:ext cx="272" cy="272"/>
                  <a:chOff x="1610" y="3249"/>
                  <a:chExt cx="272" cy="272"/>
                </a:xfrm>
              </p:grpSpPr>
              <p:sp>
                <p:nvSpPr>
                  <p:cNvPr id="65146" name="Rectangle 6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7" name="Rectangle 6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48" name="Group 636"/>
                <p:cNvGrpSpPr>
                  <a:grpSpLocks/>
                </p:cNvGrpSpPr>
                <p:nvPr/>
              </p:nvGrpSpPr>
              <p:grpSpPr bwMode="auto">
                <a:xfrm>
                  <a:off x="1111" y="3340"/>
                  <a:ext cx="272" cy="272"/>
                  <a:chOff x="1610" y="3249"/>
                  <a:chExt cx="272" cy="272"/>
                </a:xfrm>
              </p:grpSpPr>
              <p:sp>
                <p:nvSpPr>
                  <p:cNvPr id="65149" name="Rectangle 6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0" name="Rectangle 6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51" name="Group 639"/>
                <p:cNvGrpSpPr>
                  <a:grpSpLocks/>
                </p:cNvGrpSpPr>
                <p:nvPr/>
              </p:nvGrpSpPr>
              <p:grpSpPr bwMode="auto">
                <a:xfrm>
                  <a:off x="1020" y="3793"/>
                  <a:ext cx="272" cy="272"/>
                  <a:chOff x="1610" y="3249"/>
                  <a:chExt cx="272" cy="272"/>
                </a:xfrm>
              </p:grpSpPr>
              <p:sp>
                <p:nvSpPr>
                  <p:cNvPr id="65152" name="Rectangle 6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3" name="Rectangle 6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54" name="Group 642"/>
                <p:cNvGrpSpPr>
                  <a:grpSpLocks/>
                </p:cNvGrpSpPr>
                <p:nvPr/>
              </p:nvGrpSpPr>
              <p:grpSpPr bwMode="auto">
                <a:xfrm>
                  <a:off x="1746" y="3793"/>
                  <a:ext cx="272" cy="272"/>
                  <a:chOff x="1610" y="3249"/>
                  <a:chExt cx="272" cy="272"/>
                </a:xfrm>
              </p:grpSpPr>
              <p:sp>
                <p:nvSpPr>
                  <p:cNvPr id="65155" name="Rectangle 6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6" name="Rectangle 6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57" name="Group 645"/>
                <p:cNvGrpSpPr>
                  <a:grpSpLocks/>
                </p:cNvGrpSpPr>
                <p:nvPr/>
              </p:nvGrpSpPr>
              <p:grpSpPr bwMode="auto">
                <a:xfrm>
                  <a:off x="2472" y="3793"/>
                  <a:ext cx="272" cy="272"/>
                  <a:chOff x="1610" y="3249"/>
                  <a:chExt cx="272" cy="272"/>
                </a:xfrm>
              </p:grpSpPr>
              <p:sp>
                <p:nvSpPr>
                  <p:cNvPr id="65158" name="Rectangle 6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9" name="Rectangle 6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0" name="Group 648"/>
                <p:cNvGrpSpPr>
                  <a:grpSpLocks/>
                </p:cNvGrpSpPr>
                <p:nvPr/>
              </p:nvGrpSpPr>
              <p:grpSpPr bwMode="auto">
                <a:xfrm>
                  <a:off x="2336" y="2840"/>
                  <a:ext cx="272" cy="272"/>
                  <a:chOff x="1610" y="3249"/>
                  <a:chExt cx="272" cy="272"/>
                </a:xfrm>
              </p:grpSpPr>
              <p:sp>
                <p:nvSpPr>
                  <p:cNvPr id="65161" name="Rectangle 6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62" name="Rectangle 6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3" name="Group 651"/>
                <p:cNvGrpSpPr>
                  <a:grpSpLocks/>
                </p:cNvGrpSpPr>
                <p:nvPr/>
              </p:nvGrpSpPr>
              <p:grpSpPr bwMode="auto">
                <a:xfrm>
                  <a:off x="2336" y="3340"/>
                  <a:ext cx="272" cy="272"/>
                  <a:chOff x="1610" y="3249"/>
                  <a:chExt cx="272" cy="272"/>
                </a:xfrm>
              </p:grpSpPr>
              <p:sp>
                <p:nvSpPr>
                  <p:cNvPr id="65164" name="Rectangle 6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65" name="Rectangle 6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6" name="Group 654"/>
                <p:cNvGrpSpPr>
                  <a:grpSpLocks/>
                </p:cNvGrpSpPr>
                <p:nvPr/>
              </p:nvGrpSpPr>
              <p:grpSpPr bwMode="auto">
                <a:xfrm>
                  <a:off x="2336" y="1752"/>
                  <a:ext cx="272" cy="272"/>
                  <a:chOff x="1610" y="3249"/>
                  <a:chExt cx="272" cy="272"/>
                </a:xfrm>
              </p:grpSpPr>
              <p:sp>
                <p:nvSpPr>
                  <p:cNvPr id="65167" name="Rectangle 6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68" name="Rectangle 6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9" name="Group 657"/>
                <p:cNvGrpSpPr>
                  <a:grpSpLocks/>
                </p:cNvGrpSpPr>
                <p:nvPr/>
              </p:nvGrpSpPr>
              <p:grpSpPr bwMode="auto">
                <a:xfrm>
                  <a:off x="2336" y="1253"/>
                  <a:ext cx="272" cy="272"/>
                  <a:chOff x="1610" y="3249"/>
                  <a:chExt cx="272" cy="272"/>
                </a:xfrm>
              </p:grpSpPr>
              <p:sp>
                <p:nvSpPr>
                  <p:cNvPr id="65170" name="Rectangle 6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71" name="Rectangle 6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72" name="Group 660"/>
                <p:cNvGrpSpPr>
                  <a:grpSpLocks/>
                </p:cNvGrpSpPr>
                <p:nvPr/>
              </p:nvGrpSpPr>
              <p:grpSpPr bwMode="auto">
                <a:xfrm>
                  <a:off x="1111" y="1253"/>
                  <a:ext cx="272" cy="272"/>
                  <a:chOff x="1610" y="3249"/>
                  <a:chExt cx="272" cy="272"/>
                </a:xfrm>
              </p:grpSpPr>
              <p:sp>
                <p:nvSpPr>
                  <p:cNvPr id="65173" name="Rectangle 6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74" name="Rectangle 6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75" name="Group 663"/>
                <p:cNvGrpSpPr>
                  <a:grpSpLocks/>
                </p:cNvGrpSpPr>
                <p:nvPr/>
              </p:nvGrpSpPr>
              <p:grpSpPr bwMode="auto">
                <a:xfrm>
                  <a:off x="1111" y="1707"/>
                  <a:ext cx="272" cy="272"/>
                  <a:chOff x="1610" y="3249"/>
                  <a:chExt cx="272" cy="272"/>
                </a:xfrm>
              </p:grpSpPr>
              <p:sp>
                <p:nvSpPr>
                  <p:cNvPr id="65176" name="Rectangle 66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77" name="Rectangle 66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78" name="Group 666"/>
                <p:cNvGrpSpPr>
                  <a:grpSpLocks/>
                </p:cNvGrpSpPr>
                <p:nvPr/>
              </p:nvGrpSpPr>
              <p:grpSpPr bwMode="auto">
                <a:xfrm>
                  <a:off x="1066" y="754"/>
                  <a:ext cx="272" cy="272"/>
                  <a:chOff x="1610" y="3249"/>
                  <a:chExt cx="272" cy="272"/>
                </a:xfrm>
              </p:grpSpPr>
              <p:sp>
                <p:nvSpPr>
                  <p:cNvPr id="65179" name="Rectangle 66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80" name="Rectangle 66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81" name="Group 669"/>
                <p:cNvGrpSpPr>
                  <a:grpSpLocks/>
                </p:cNvGrpSpPr>
                <p:nvPr/>
              </p:nvGrpSpPr>
              <p:grpSpPr bwMode="auto">
                <a:xfrm>
                  <a:off x="1746" y="754"/>
                  <a:ext cx="272" cy="272"/>
                  <a:chOff x="1610" y="3249"/>
                  <a:chExt cx="272" cy="272"/>
                </a:xfrm>
              </p:grpSpPr>
              <p:sp>
                <p:nvSpPr>
                  <p:cNvPr id="65182" name="Rectangle 67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83" name="Rectangle 67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84" name="Group 672"/>
                <p:cNvGrpSpPr>
                  <a:grpSpLocks/>
                </p:cNvGrpSpPr>
                <p:nvPr/>
              </p:nvGrpSpPr>
              <p:grpSpPr bwMode="auto">
                <a:xfrm>
                  <a:off x="2427" y="754"/>
                  <a:ext cx="272" cy="272"/>
                  <a:chOff x="1610" y="3249"/>
                  <a:chExt cx="272" cy="272"/>
                </a:xfrm>
              </p:grpSpPr>
              <p:sp>
                <p:nvSpPr>
                  <p:cNvPr id="65185" name="Rectangle 67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86" name="Rectangle 67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sp>
          <p:nvSpPr>
            <p:cNvPr id="676" name="テキスト ボックス 675"/>
            <p:cNvSpPr txBox="1"/>
            <p:nvPr/>
          </p:nvSpPr>
          <p:spPr>
            <a:xfrm>
              <a:off x="9395308" y="5376140"/>
              <a:ext cx="595035" cy="369332"/>
            </a:xfrm>
            <a:prstGeom prst="rect">
              <a:avLst/>
            </a:prstGeom>
            <a:noFill/>
          </p:spPr>
          <p:txBody>
            <a:bodyPr wrap="none" rtlCol="0">
              <a:spAutoFit/>
            </a:bodyPr>
            <a:lstStyle/>
            <a:p>
              <a:r>
                <a:rPr lang="en-US" altLang="ja-JP"/>
                <a:t>Vdd</a:t>
              </a:r>
              <a:endParaRPr lang="ja-JP" altLang="en-US" dirty="0"/>
            </a:p>
          </p:txBody>
        </p:sp>
        <p:sp>
          <p:nvSpPr>
            <p:cNvPr id="677" name="テキスト ボックス 676"/>
            <p:cNvSpPr txBox="1"/>
            <p:nvPr/>
          </p:nvSpPr>
          <p:spPr>
            <a:xfrm>
              <a:off x="9454701" y="3710070"/>
              <a:ext cx="697627" cy="369332"/>
            </a:xfrm>
            <a:prstGeom prst="rect">
              <a:avLst/>
            </a:prstGeom>
            <a:noFill/>
          </p:spPr>
          <p:txBody>
            <a:bodyPr wrap="none" rtlCol="0">
              <a:spAutoFit/>
            </a:bodyPr>
            <a:lstStyle/>
            <a:p>
              <a:r>
                <a:rPr lang="en-US" altLang="ja-JP" dirty="0"/>
                <a:t>GND</a:t>
              </a:r>
              <a:endParaRPr lang="ja-JP" altLang="en-US" dirty="0"/>
            </a:p>
          </p:txBody>
        </p:sp>
        <p:sp>
          <p:nvSpPr>
            <p:cNvPr id="678" name="テキスト ボックス 677"/>
            <p:cNvSpPr txBox="1"/>
            <p:nvPr/>
          </p:nvSpPr>
          <p:spPr>
            <a:xfrm>
              <a:off x="9395308" y="2117997"/>
              <a:ext cx="595035" cy="369332"/>
            </a:xfrm>
            <a:prstGeom prst="rect">
              <a:avLst/>
            </a:prstGeom>
            <a:noFill/>
          </p:spPr>
          <p:txBody>
            <a:bodyPr wrap="none" rtlCol="0">
              <a:spAutoFit/>
            </a:bodyPr>
            <a:lstStyle/>
            <a:p>
              <a:r>
                <a:rPr lang="en-US" altLang="ja-JP"/>
                <a:t>Vdd</a:t>
              </a:r>
              <a:endParaRPr lang="ja-JP" altLang="en-US" dirty="0"/>
            </a:p>
          </p:txBody>
        </p:sp>
      </p:grpSp>
      <p:grpSp>
        <p:nvGrpSpPr>
          <p:cNvPr id="679" name="グループ化 678">
            <a:extLst>
              <a:ext uri="{FF2B5EF4-FFF2-40B4-BE49-F238E27FC236}">
                <a16:creationId xmlns:a16="http://schemas.microsoft.com/office/drawing/2014/main" id="{3E0E4A3C-98F9-C99D-0C73-70D5FAB29A0C}"/>
              </a:ext>
            </a:extLst>
          </p:cNvPr>
          <p:cNvGrpSpPr/>
          <p:nvPr/>
        </p:nvGrpSpPr>
        <p:grpSpPr>
          <a:xfrm>
            <a:off x="1406300" y="513584"/>
            <a:ext cx="8343182" cy="2770211"/>
            <a:chOff x="260278" y="1352828"/>
            <a:chExt cx="8529133" cy="3598586"/>
          </a:xfrm>
        </p:grpSpPr>
        <p:sp>
          <p:nvSpPr>
            <p:cNvPr id="680" name="Rectangle 2">
              <a:extLst>
                <a:ext uri="{FF2B5EF4-FFF2-40B4-BE49-F238E27FC236}">
                  <a16:creationId xmlns:a16="http://schemas.microsoft.com/office/drawing/2014/main" id="{09702950-C39B-668B-45E2-11F59E78952D}"/>
                </a:ext>
              </a:extLst>
            </p:cNvPr>
            <p:cNvSpPr>
              <a:spLocks noChangeArrowheads="1"/>
            </p:cNvSpPr>
            <p:nvPr/>
          </p:nvSpPr>
          <p:spPr bwMode="auto">
            <a:xfrm>
              <a:off x="4539674" y="3429000"/>
              <a:ext cx="4249737" cy="1512887"/>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grpSp>
          <p:nvGrpSpPr>
            <p:cNvPr id="681" name="Group 3">
              <a:extLst>
                <a:ext uri="{FF2B5EF4-FFF2-40B4-BE49-F238E27FC236}">
                  <a16:creationId xmlns:a16="http://schemas.microsoft.com/office/drawing/2014/main" id="{8D64B25D-BFFE-982D-66D0-960905DCEFF1}"/>
                </a:ext>
              </a:extLst>
            </p:cNvPr>
            <p:cNvGrpSpPr>
              <a:grpSpLocks/>
            </p:cNvGrpSpPr>
            <p:nvPr/>
          </p:nvGrpSpPr>
          <p:grpSpPr bwMode="auto">
            <a:xfrm>
              <a:off x="5404861" y="3429000"/>
              <a:ext cx="2232025" cy="1152525"/>
              <a:chOff x="2336" y="935"/>
              <a:chExt cx="1406" cy="726"/>
            </a:xfrm>
          </p:grpSpPr>
          <p:sp>
            <p:nvSpPr>
              <p:cNvPr id="720" name="Rectangle 4">
                <a:extLst>
                  <a:ext uri="{FF2B5EF4-FFF2-40B4-BE49-F238E27FC236}">
                    <a16:creationId xmlns:a16="http://schemas.microsoft.com/office/drawing/2014/main" id="{3E302E16-B023-C0B6-9F44-D6EC3B48700E}"/>
                  </a:ext>
                </a:extLst>
              </p:cNvPr>
              <p:cNvSpPr>
                <a:spLocks noChangeArrowheads="1"/>
              </p:cNvSpPr>
              <p:nvPr/>
            </p:nvSpPr>
            <p:spPr bwMode="auto">
              <a:xfrm>
                <a:off x="2336" y="935"/>
                <a:ext cx="1406" cy="72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 name="Text Box 5">
                <a:extLst>
                  <a:ext uri="{FF2B5EF4-FFF2-40B4-BE49-F238E27FC236}">
                    <a16:creationId xmlns:a16="http://schemas.microsoft.com/office/drawing/2014/main" id="{8579651D-87E4-8708-1453-D5B965671DBB}"/>
                  </a:ext>
                </a:extLst>
              </p:cNvPr>
              <p:cNvSpPr txBox="1">
                <a:spLocks noChangeArrowheads="1"/>
              </p:cNvSpPr>
              <p:nvPr/>
            </p:nvSpPr>
            <p:spPr bwMode="auto">
              <a:xfrm>
                <a:off x="2426" y="1389"/>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p-well</a:t>
                </a:r>
              </a:p>
            </p:txBody>
          </p:sp>
        </p:grpSp>
        <p:grpSp>
          <p:nvGrpSpPr>
            <p:cNvPr id="682" name="グループ化 681">
              <a:extLst>
                <a:ext uri="{FF2B5EF4-FFF2-40B4-BE49-F238E27FC236}">
                  <a16:creationId xmlns:a16="http://schemas.microsoft.com/office/drawing/2014/main" id="{B292C33D-F602-B8C7-362D-5364D4E2E340}"/>
                </a:ext>
              </a:extLst>
            </p:cNvPr>
            <p:cNvGrpSpPr/>
            <p:nvPr/>
          </p:nvGrpSpPr>
          <p:grpSpPr>
            <a:xfrm>
              <a:off x="297221" y="2924944"/>
              <a:ext cx="8492190" cy="496987"/>
              <a:chOff x="297221" y="2924944"/>
              <a:chExt cx="8492190" cy="496987"/>
            </a:xfrm>
          </p:grpSpPr>
          <p:sp>
            <p:nvSpPr>
              <p:cNvPr id="718" name="正方形/長方形 717">
                <a:extLst>
                  <a:ext uri="{FF2B5EF4-FFF2-40B4-BE49-F238E27FC236}">
                    <a16:creationId xmlns:a16="http://schemas.microsoft.com/office/drawing/2014/main" id="{38550062-6A99-49C4-2835-13982E560152}"/>
                  </a:ext>
                </a:extLst>
              </p:cNvPr>
              <p:cNvSpPr/>
              <p:nvPr/>
            </p:nvSpPr>
            <p:spPr>
              <a:xfrm>
                <a:off x="297221" y="2924944"/>
                <a:ext cx="8492190" cy="496987"/>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9" name="Text Box 15">
                <a:extLst>
                  <a:ext uri="{FF2B5EF4-FFF2-40B4-BE49-F238E27FC236}">
                    <a16:creationId xmlns:a16="http://schemas.microsoft.com/office/drawing/2014/main" id="{72A3AE71-2D0A-8E20-C04F-EBF9132C1EDA}"/>
                  </a:ext>
                </a:extLst>
              </p:cNvPr>
              <p:cNvSpPr txBox="1">
                <a:spLocks noChangeArrowheads="1"/>
              </p:cNvSpPr>
              <p:nvPr/>
            </p:nvSpPr>
            <p:spPr bwMode="auto">
              <a:xfrm>
                <a:off x="409321" y="295633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絶縁物</a:t>
                </a:r>
              </a:p>
            </p:txBody>
          </p:sp>
        </p:grpSp>
        <p:sp>
          <p:nvSpPr>
            <p:cNvPr id="683" name="Rectangle 2">
              <a:extLst>
                <a:ext uri="{FF2B5EF4-FFF2-40B4-BE49-F238E27FC236}">
                  <a16:creationId xmlns:a16="http://schemas.microsoft.com/office/drawing/2014/main" id="{E777901B-4D76-E243-F97D-58A5C270D1D1}"/>
                </a:ext>
              </a:extLst>
            </p:cNvPr>
            <p:cNvSpPr>
              <a:spLocks noChangeArrowheads="1"/>
            </p:cNvSpPr>
            <p:nvPr/>
          </p:nvSpPr>
          <p:spPr bwMode="auto">
            <a:xfrm>
              <a:off x="297221" y="3438527"/>
              <a:ext cx="4249737" cy="1512887"/>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grpSp>
          <p:nvGrpSpPr>
            <p:cNvPr id="684" name="グループ化 683">
              <a:extLst>
                <a:ext uri="{FF2B5EF4-FFF2-40B4-BE49-F238E27FC236}">
                  <a16:creationId xmlns:a16="http://schemas.microsoft.com/office/drawing/2014/main" id="{770C0B5B-9E2C-8501-8F70-4C2D4FC4E455}"/>
                </a:ext>
              </a:extLst>
            </p:cNvPr>
            <p:cNvGrpSpPr/>
            <p:nvPr/>
          </p:nvGrpSpPr>
          <p:grpSpPr>
            <a:xfrm>
              <a:off x="2051571" y="3421931"/>
              <a:ext cx="5224953" cy="367431"/>
              <a:chOff x="2051571" y="3421931"/>
              <a:chExt cx="5224953" cy="367431"/>
            </a:xfrm>
          </p:grpSpPr>
          <p:sp>
            <p:nvSpPr>
              <p:cNvPr id="714" name="Rectangle 10">
                <a:extLst>
                  <a:ext uri="{FF2B5EF4-FFF2-40B4-BE49-F238E27FC236}">
                    <a16:creationId xmlns:a16="http://schemas.microsoft.com/office/drawing/2014/main" id="{BDF5D263-7421-03EB-9CEA-8C844B9015EA}"/>
                  </a:ext>
                </a:extLst>
              </p:cNvPr>
              <p:cNvSpPr>
                <a:spLocks noChangeArrowheads="1"/>
              </p:cNvSpPr>
              <p:nvPr/>
            </p:nvSpPr>
            <p:spPr bwMode="auto">
              <a:xfrm>
                <a:off x="6700261" y="3429000"/>
                <a:ext cx="576263" cy="3603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5" name="Rectangle 11">
                <a:extLst>
                  <a:ext uri="{FF2B5EF4-FFF2-40B4-BE49-F238E27FC236}">
                    <a16:creationId xmlns:a16="http://schemas.microsoft.com/office/drawing/2014/main" id="{1E435775-9C67-53CE-76B1-EEE66C827348}"/>
                  </a:ext>
                </a:extLst>
              </p:cNvPr>
              <p:cNvSpPr>
                <a:spLocks noChangeArrowheads="1"/>
              </p:cNvSpPr>
              <p:nvPr/>
            </p:nvSpPr>
            <p:spPr bwMode="auto">
              <a:xfrm>
                <a:off x="5692199" y="3429000"/>
                <a:ext cx="576262" cy="3603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 name="Rectangle 6">
                <a:extLst>
                  <a:ext uri="{FF2B5EF4-FFF2-40B4-BE49-F238E27FC236}">
                    <a16:creationId xmlns:a16="http://schemas.microsoft.com/office/drawing/2014/main" id="{E21F5B64-D549-58AB-9274-A0A3E2FA305A}"/>
                  </a:ext>
                </a:extLst>
              </p:cNvPr>
              <p:cNvSpPr>
                <a:spLocks noChangeArrowheads="1"/>
              </p:cNvSpPr>
              <p:nvPr/>
            </p:nvSpPr>
            <p:spPr bwMode="auto">
              <a:xfrm>
                <a:off x="3059633" y="3421931"/>
                <a:ext cx="576263"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 name="Rectangle 7">
                <a:extLst>
                  <a:ext uri="{FF2B5EF4-FFF2-40B4-BE49-F238E27FC236}">
                    <a16:creationId xmlns:a16="http://schemas.microsoft.com/office/drawing/2014/main" id="{438C51E7-027C-D970-17DC-56C0B8B268AE}"/>
                  </a:ext>
                </a:extLst>
              </p:cNvPr>
              <p:cNvSpPr>
                <a:spLocks noChangeArrowheads="1"/>
              </p:cNvSpPr>
              <p:nvPr/>
            </p:nvSpPr>
            <p:spPr bwMode="auto">
              <a:xfrm>
                <a:off x="2051571" y="3421931"/>
                <a:ext cx="576262"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85" name="Text Box 8">
              <a:extLst>
                <a:ext uri="{FF2B5EF4-FFF2-40B4-BE49-F238E27FC236}">
                  <a16:creationId xmlns:a16="http://schemas.microsoft.com/office/drawing/2014/main" id="{9E0FDFAC-C651-5FEF-BA0A-0262A494C120}"/>
                </a:ext>
              </a:extLst>
            </p:cNvPr>
            <p:cNvSpPr txBox="1">
              <a:spLocks noChangeArrowheads="1"/>
            </p:cNvSpPr>
            <p:nvPr/>
          </p:nvSpPr>
          <p:spPr bwMode="auto">
            <a:xfrm>
              <a:off x="395288" y="4574456"/>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n-substrate</a:t>
              </a:r>
            </a:p>
          </p:txBody>
        </p:sp>
        <p:grpSp>
          <p:nvGrpSpPr>
            <p:cNvPr id="686" name="グループ化 685">
              <a:extLst>
                <a:ext uri="{FF2B5EF4-FFF2-40B4-BE49-F238E27FC236}">
                  <a16:creationId xmlns:a16="http://schemas.microsoft.com/office/drawing/2014/main" id="{E46DDBFA-9BA9-342B-D96E-9763BF1ACC1A}"/>
                </a:ext>
              </a:extLst>
            </p:cNvPr>
            <p:cNvGrpSpPr/>
            <p:nvPr/>
          </p:nvGrpSpPr>
          <p:grpSpPr>
            <a:xfrm>
              <a:off x="2627833" y="3206031"/>
              <a:ext cx="431800" cy="215900"/>
              <a:chOff x="2627833" y="3206031"/>
              <a:chExt cx="431800" cy="215900"/>
            </a:xfrm>
          </p:grpSpPr>
          <p:sp>
            <p:nvSpPr>
              <p:cNvPr id="712" name="Rectangle 10">
                <a:extLst>
                  <a:ext uri="{FF2B5EF4-FFF2-40B4-BE49-F238E27FC236}">
                    <a16:creationId xmlns:a16="http://schemas.microsoft.com/office/drawing/2014/main" id="{B4BAF6D6-2E1A-BAE8-9213-FAD44135AFF5}"/>
                  </a:ext>
                </a:extLst>
              </p:cNvPr>
              <p:cNvSpPr>
                <a:spLocks noChangeArrowheads="1"/>
              </p:cNvSpPr>
              <p:nvPr/>
            </p:nvSpPr>
            <p:spPr bwMode="auto">
              <a:xfrm>
                <a:off x="2627833" y="3350493"/>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3" name="Rectangle 12">
                <a:extLst>
                  <a:ext uri="{FF2B5EF4-FFF2-40B4-BE49-F238E27FC236}">
                    <a16:creationId xmlns:a16="http://schemas.microsoft.com/office/drawing/2014/main" id="{94743786-3DA7-ACA2-A885-880BC3EDBA56}"/>
                  </a:ext>
                </a:extLst>
              </p:cNvPr>
              <p:cNvSpPr>
                <a:spLocks noChangeArrowheads="1"/>
              </p:cNvSpPr>
              <p:nvPr/>
            </p:nvSpPr>
            <p:spPr bwMode="auto">
              <a:xfrm>
                <a:off x="2627833" y="3206031"/>
                <a:ext cx="431800" cy="14446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87" name="グループ化 686">
              <a:extLst>
                <a:ext uri="{FF2B5EF4-FFF2-40B4-BE49-F238E27FC236}">
                  <a16:creationId xmlns:a16="http://schemas.microsoft.com/office/drawing/2014/main" id="{FE9DD260-A850-1236-6998-F724A862FAF0}"/>
                </a:ext>
              </a:extLst>
            </p:cNvPr>
            <p:cNvGrpSpPr/>
            <p:nvPr/>
          </p:nvGrpSpPr>
          <p:grpSpPr>
            <a:xfrm>
              <a:off x="300863" y="2587119"/>
              <a:ext cx="8488548" cy="369332"/>
              <a:chOff x="300863" y="2587119"/>
              <a:chExt cx="8488548" cy="369332"/>
            </a:xfrm>
          </p:grpSpPr>
          <p:sp>
            <p:nvSpPr>
              <p:cNvPr id="710" name="正方形/長方形 709">
                <a:extLst>
                  <a:ext uri="{FF2B5EF4-FFF2-40B4-BE49-F238E27FC236}">
                    <a16:creationId xmlns:a16="http://schemas.microsoft.com/office/drawing/2014/main" id="{F304A715-BF0A-DC9C-BD9C-62AD467239A8}"/>
                  </a:ext>
                </a:extLst>
              </p:cNvPr>
              <p:cNvSpPr/>
              <p:nvPr/>
            </p:nvSpPr>
            <p:spPr>
              <a:xfrm>
                <a:off x="300863" y="2636837"/>
                <a:ext cx="8488548" cy="2920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 name="Text Box 15">
                <a:extLst>
                  <a:ext uri="{FF2B5EF4-FFF2-40B4-BE49-F238E27FC236}">
                    <a16:creationId xmlns:a16="http://schemas.microsoft.com/office/drawing/2014/main" id="{21F0DA5B-C253-5C18-033E-F65D46B53463}"/>
                  </a:ext>
                </a:extLst>
              </p:cNvPr>
              <p:cNvSpPr txBox="1">
                <a:spLocks noChangeArrowheads="1"/>
              </p:cNvSpPr>
              <p:nvPr/>
            </p:nvSpPr>
            <p:spPr bwMode="auto">
              <a:xfrm>
                <a:off x="436278" y="2587119"/>
                <a:ext cx="11176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メタル</a:t>
                </a:r>
                <a:r>
                  <a:rPr lang="en-US" altLang="ja-JP" dirty="0"/>
                  <a:t>1</a:t>
                </a:r>
                <a:r>
                  <a:rPr lang="ja-JP" altLang="en-US" dirty="0"/>
                  <a:t>層</a:t>
                </a:r>
              </a:p>
            </p:txBody>
          </p:sp>
        </p:grpSp>
        <p:grpSp>
          <p:nvGrpSpPr>
            <p:cNvPr id="688" name="グループ化 687">
              <a:extLst>
                <a:ext uri="{FF2B5EF4-FFF2-40B4-BE49-F238E27FC236}">
                  <a16:creationId xmlns:a16="http://schemas.microsoft.com/office/drawing/2014/main" id="{744B5AF6-3DE2-DE9C-7347-25B97CA713E8}"/>
                </a:ext>
              </a:extLst>
            </p:cNvPr>
            <p:cNvGrpSpPr/>
            <p:nvPr/>
          </p:nvGrpSpPr>
          <p:grpSpPr>
            <a:xfrm>
              <a:off x="280275" y="2141822"/>
              <a:ext cx="8492190" cy="496987"/>
              <a:chOff x="280275" y="2141822"/>
              <a:chExt cx="8492190" cy="496987"/>
            </a:xfrm>
          </p:grpSpPr>
          <p:sp>
            <p:nvSpPr>
              <p:cNvPr id="708" name="正方形/長方形 707">
                <a:extLst>
                  <a:ext uri="{FF2B5EF4-FFF2-40B4-BE49-F238E27FC236}">
                    <a16:creationId xmlns:a16="http://schemas.microsoft.com/office/drawing/2014/main" id="{F0CC3105-0A5F-5462-9CCF-272D344D27B8}"/>
                  </a:ext>
                </a:extLst>
              </p:cNvPr>
              <p:cNvSpPr/>
              <p:nvPr/>
            </p:nvSpPr>
            <p:spPr>
              <a:xfrm>
                <a:off x="280275" y="2141822"/>
                <a:ext cx="8492190" cy="496987"/>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 name="Text Box 15">
                <a:extLst>
                  <a:ext uri="{FF2B5EF4-FFF2-40B4-BE49-F238E27FC236}">
                    <a16:creationId xmlns:a16="http://schemas.microsoft.com/office/drawing/2014/main" id="{9BD42B44-E95F-CD58-6B5A-3074724BD6CB}"/>
                  </a:ext>
                </a:extLst>
              </p:cNvPr>
              <p:cNvSpPr txBox="1">
                <a:spLocks noChangeArrowheads="1"/>
              </p:cNvSpPr>
              <p:nvPr/>
            </p:nvSpPr>
            <p:spPr bwMode="auto">
              <a:xfrm>
                <a:off x="416525" y="2237256"/>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絶縁物</a:t>
                </a:r>
              </a:p>
            </p:txBody>
          </p:sp>
        </p:grpSp>
        <p:grpSp>
          <p:nvGrpSpPr>
            <p:cNvPr id="689" name="グループ化 688">
              <a:extLst>
                <a:ext uri="{FF2B5EF4-FFF2-40B4-BE49-F238E27FC236}">
                  <a16:creationId xmlns:a16="http://schemas.microsoft.com/office/drawing/2014/main" id="{C6EDBBD2-3D42-5EBA-7E90-AF5B841617E7}"/>
                </a:ext>
              </a:extLst>
            </p:cNvPr>
            <p:cNvGrpSpPr/>
            <p:nvPr/>
          </p:nvGrpSpPr>
          <p:grpSpPr>
            <a:xfrm>
              <a:off x="260278" y="1803656"/>
              <a:ext cx="8488548" cy="369332"/>
              <a:chOff x="260278" y="1803656"/>
              <a:chExt cx="8488548" cy="369332"/>
            </a:xfrm>
          </p:grpSpPr>
          <p:sp>
            <p:nvSpPr>
              <p:cNvPr id="706" name="正方形/長方形 705">
                <a:extLst>
                  <a:ext uri="{FF2B5EF4-FFF2-40B4-BE49-F238E27FC236}">
                    <a16:creationId xmlns:a16="http://schemas.microsoft.com/office/drawing/2014/main" id="{519B7332-8B77-A1DE-3249-0119FC777F82}"/>
                  </a:ext>
                </a:extLst>
              </p:cNvPr>
              <p:cNvSpPr/>
              <p:nvPr/>
            </p:nvSpPr>
            <p:spPr>
              <a:xfrm>
                <a:off x="260278" y="1855960"/>
                <a:ext cx="8488548" cy="2920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 name="Text Box 15">
                <a:extLst>
                  <a:ext uri="{FF2B5EF4-FFF2-40B4-BE49-F238E27FC236}">
                    <a16:creationId xmlns:a16="http://schemas.microsoft.com/office/drawing/2014/main" id="{A6BA17C1-008C-8FAB-FC16-2D94FE6FD526}"/>
                  </a:ext>
                </a:extLst>
              </p:cNvPr>
              <p:cNvSpPr txBox="1">
                <a:spLocks noChangeArrowheads="1"/>
              </p:cNvSpPr>
              <p:nvPr/>
            </p:nvSpPr>
            <p:spPr bwMode="auto">
              <a:xfrm>
                <a:off x="298404" y="1803656"/>
                <a:ext cx="11464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メタル</a:t>
                </a:r>
                <a:r>
                  <a:rPr lang="en-US" altLang="ja-JP" dirty="0"/>
                  <a:t>2</a:t>
                </a:r>
                <a:r>
                  <a:rPr lang="ja-JP" altLang="en-US" dirty="0"/>
                  <a:t>層</a:t>
                </a:r>
              </a:p>
            </p:txBody>
          </p:sp>
        </p:grpSp>
        <p:grpSp>
          <p:nvGrpSpPr>
            <p:cNvPr id="690" name="グループ化 689">
              <a:extLst>
                <a:ext uri="{FF2B5EF4-FFF2-40B4-BE49-F238E27FC236}">
                  <a16:creationId xmlns:a16="http://schemas.microsoft.com/office/drawing/2014/main" id="{BA336BEC-3D88-9831-0570-013F72432B38}"/>
                </a:ext>
              </a:extLst>
            </p:cNvPr>
            <p:cNvGrpSpPr/>
            <p:nvPr/>
          </p:nvGrpSpPr>
          <p:grpSpPr>
            <a:xfrm>
              <a:off x="1538935" y="1352828"/>
              <a:ext cx="5965590" cy="2083975"/>
              <a:chOff x="1538935" y="1352828"/>
              <a:chExt cx="5965590" cy="2083975"/>
            </a:xfrm>
          </p:grpSpPr>
          <p:sp>
            <p:nvSpPr>
              <p:cNvPr id="695" name="正方形/長方形 694">
                <a:extLst>
                  <a:ext uri="{FF2B5EF4-FFF2-40B4-BE49-F238E27FC236}">
                    <a16:creationId xmlns:a16="http://schemas.microsoft.com/office/drawing/2014/main" id="{14A5ACBE-1D90-1D02-D3F1-52D910F9C21E}"/>
                  </a:ext>
                </a:extLst>
              </p:cNvPr>
              <p:cNvSpPr/>
              <p:nvPr/>
            </p:nvSpPr>
            <p:spPr>
              <a:xfrm flipH="1">
                <a:off x="2759229" y="2114388"/>
                <a:ext cx="192490" cy="10987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6" name="正方形/長方形 695">
                <a:extLst>
                  <a:ext uri="{FF2B5EF4-FFF2-40B4-BE49-F238E27FC236}">
                    <a16:creationId xmlns:a16="http://schemas.microsoft.com/office/drawing/2014/main" id="{80688D96-8F91-F60E-26BF-2A40A68E6ED4}"/>
                  </a:ext>
                </a:extLst>
              </p:cNvPr>
              <p:cNvSpPr/>
              <p:nvPr/>
            </p:nvSpPr>
            <p:spPr>
              <a:xfrm flipH="1">
                <a:off x="2202471" y="2924671"/>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7" name="正方形/長方形 696">
                <a:extLst>
                  <a:ext uri="{FF2B5EF4-FFF2-40B4-BE49-F238E27FC236}">
                    <a16:creationId xmlns:a16="http://schemas.microsoft.com/office/drawing/2014/main" id="{86E80426-7909-E814-3F76-74BBC6DD86DB}"/>
                  </a:ext>
                </a:extLst>
              </p:cNvPr>
              <p:cNvSpPr/>
              <p:nvPr/>
            </p:nvSpPr>
            <p:spPr>
              <a:xfrm flipH="1">
                <a:off x="3291369" y="2924671"/>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8" name="正方形/長方形 697">
                <a:extLst>
                  <a:ext uri="{FF2B5EF4-FFF2-40B4-BE49-F238E27FC236}">
                    <a16:creationId xmlns:a16="http://schemas.microsoft.com/office/drawing/2014/main" id="{0E057D5C-AE45-4E3B-C1DD-8421131EB90F}"/>
                  </a:ext>
                </a:extLst>
              </p:cNvPr>
              <p:cNvSpPr/>
              <p:nvPr/>
            </p:nvSpPr>
            <p:spPr>
              <a:xfrm flipH="1">
                <a:off x="5893874" y="2924671"/>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9" name="正方形/長方形 698">
                <a:extLst>
                  <a:ext uri="{FF2B5EF4-FFF2-40B4-BE49-F238E27FC236}">
                    <a16:creationId xmlns:a16="http://schemas.microsoft.com/office/drawing/2014/main" id="{8B366D60-7049-C7A2-99B8-3689F5A9995F}"/>
                  </a:ext>
                </a:extLst>
              </p:cNvPr>
              <p:cNvSpPr/>
              <p:nvPr/>
            </p:nvSpPr>
            <p:spPr>
              <a:xfrm flipH="1">
                <a:off x="6911516" y="2903219"/>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0" name="正方形/長方形 699">
                <a:extLst>
                  <a:ext uri="{FF2B5EF4-FFF2-40B4-BE49-F238E27FC236}">
                    <a16:creationId xmlns:a16="http://schemas.microsoft.com/office/drawing/2014/main" id="{5D0B6E2C-08C2-7D1C-AA34-3CA760E01955}"/>
                  </a:ext>
                </a:extLst>
              </p:cNvPr>
              <p:cNvSpPr/>
              <p:nvPr/>
            </p:nvSpPr>
            <p:spPr>
              <a:xfrm flipH="1">
                <a:off x="6384772" y="2164668"/>
                <a:ext cx="215975" cy="10448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1" name="正方形/長方形 700">
                <a:extLst>
                  <a:ext uri="{FF2B5EF4-FFF2-40B4-BE49-F238E27FC236}">
                    <a16:creationId xmlns:a16="http://schemas.microsoft.com/office/drawing/2014/main" id="{CB3F9A82-3A85-3C68-5AED-AA0AF5C8C9E1}"/>
                  </a:ext>
                </a:extLst>
              </p:cNvPr>
              <p:cNvSpPr/>
              <p:nvPr/>
            </p:nvSpPr>
            <p:spPr>
              <a:xfrm flipH="1">
                <a:off x="7349472" y="2924671"/>
                <a:ext cx="155053" cy="5004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2" name="正方形/長方形 701">
                <a:extLst>
                  <a:ext uri="{FF2B5EF4-FFF2-40B4-BE49-F238E27FC236}">
                    <a16:creationId xmlns:a16="http://schemas.microsoft.com/office/drawing/2014/main" id="{F1EA6A83-6316-45EB-0090-B5EF7A03BA7A}"/>
                  </a:ext>
                </a:extLst>
              </p:cNvPr>
              <p:cNvSpPr/>
              <p:nvPr/>
            </p:nvSpPr>
            <p:spPr>
              <a:xfrm flipH="1">
                <a:off x="1538935" y="2914909"/>
                <a:ext cx="155053" cy="5004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3" name="Text Box 15">
                <a:extLst>
                  <a:ext uri="{FF2B5EF4-FFF2-40B4-BE49-F238E27FC236}">
                    <a16:creationId xmlns:a16="http://schemas.microsoft.com/office/drawing/2014/main" id="{415393D4-45D2-A80A-7B39-97E1E46604F3}"/>
                  </a:ext>
                </a:extLst>
              </p:cNvPr>
              <p:cNvSpPr txBox="1">
                <a:spLocks noChangeArrowheads="1"/>
              </p:cNvSpPr>
              <p:nvPr/>
            </p:nvSpPr>
            <p:spPr bwMode="auto">
              <a:xfrm>
                <a:off x="1848855" y="1352828"/>
                <a:ext cx="1729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コンタクトホール</a:t>
                </a:r>
              </a:p>
            </p:txBody>
          </p:sp>
          <p:cxnSp>
            <p:nvCxnSpPr>
              <p:cNvPr id="704" name="直線矢印コネクタ 703">
                <a:extLst>
                  <a:ext uri="{FF2B5EF4-FFF2-40B4-BE49-F238E27FC236}">
                    <a16:creationId xmlns:a16="http://schemas.microsoft.com/office/drawing/2014/main" id="{1A8FC09A-42BC-6A8C-5A2A-98238FF662A2}"/>
                  </a:ext>
                </a:extLst>
              </p:cNvPr>
              <p:cNvCxnSpPr/>
              <p:nvPr/>
            </p:nvCxnSpPr>
            <p:spPr>
              <a:xfrm>
                <a:off x="2422089" y="1709649"/>
                <a:ext cx="313656" cy="368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5" name="正方形/長方形 704">
                <a:extLst>
                  <a:ext uri="{FF2B5EF4-FFF2-40B4-BE49-F238E27FC236}">
                    <a16:creationId xmlns:a16="http://schemas.microsoft.com/office/drawing/2014/main" id="{A3019D68-842A-6EDC-EC03-3910370C3050}"/>
                  </a:ext>
                </a:extLst>
              </p:cNvPr>
              <p:cNvSpPr/>
              <p:nvPr/>
            </p:nvSpPr>
            <p:spPr>
              <a:xfrm flipH="1">
                <a:off x="4581790" y="2164668"/>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1" name="グループ化 690">
              <a:extLst>
                <a:ext uri="{FF2B5EF4-FFF2-40B4-BE49-F238E27FC236}">
                  <a16:creationId xmlns:a16="http://schemas.microsoft.com/office/drawing/2014/main" id="{23F23817-8CF0-176F-8B32-1DA0C74833F5}"/>
                </a:ext>
              </a:extLst>
            </p:cNvPr>
            <p:cNvGrpSpPr/>
            <p:nvPr/>
          </p:nvGrpSpPr>
          <p:grpSpPr>
            <a:xfrm>
              <a:off x="6263816" y="3213100"/>
              <a:ext cx="436445" cy="215900"/>
              <a:chOff x="6263816" y="3213100"/>
              <a:chExt cx="436445" cy="215900"/>
            </a:xfrm>
          </p:grpSpPr>
          <p:sp>
            <p:nvSpPr>
              <p:cNvPr id="692" name="Rectangle 14">
                <a:extLst>
                  <a:ext uri="{FF2B5EF4-FFF2-40B4-BE49-F238E27FC236}">
                    <a16:creationId xmlns:a16="http://schemas.microsoft.com/office/drawing/2014/main" id="{CBFA84C4-BC45-8814-F505-6F8EBDD1C968}"/>
                  </a:ext>
                </a:extLst>
              </p:cNvPr>
              <p:cNvSpPr>
                <a:spLocks noChangeArrowheads="1"/>
              </p:cNvSpPr>
              <p:nvPr/>
            </p:nvSpPr>
            <p:spPr bwMode="auto">
              <a:xfrm>
                <a:off x="6268461" y="3357562"/>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93" name="Rectangle 16">
                <a:extLst>
                  <a:ext uri="{FF2B5EF4-FFF2-40B4-BE49-F238E27FC236}">
                    <a16:creationId xmlns:a16="http://schemas.microsoft.com/office/drawing/2014/main" id="{30ADC56D-BB46-DE97-E5CA-6DC9F73468CC}"/>
                  </a:ext>
                </a:extLst>
              </p:cNvPr>
              <p:cNvSpPr>
                <a:spLocks noChangeArrowheads="1"/>
              </p:cNvSpPr>
              <p:nvPr/>
            </p:nvSpPr>
            <p:spPr bwMode="auto">
              <a:xfrm>
                <a:off x="6268461" y="3213100"/>
                <a:ext cx="431800" cy="14446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94" name="Rectangle 10">
                <a:extLst>
                  <a:ext uri="{FF2B5EF4-FFF2-40B4-BE49-F238E27FC236}">
                    <a16:creationId xmlns:a16="http://schemas.microsoft.com/office/drawing/2014/main" id="{2A30406E-4211-610E-E578-36F865CBE1E2}"/>
                  </a:ext>
                </a:extLst>
              </p:cNvPr>
              <p:cNvSpPr>
                <a:spLocks noChangeArrowheads="1"/>
              </p:cNvSpPr>
              <p:nvPr/>
            </p:nvSpPr>
            <p:spPr bwMode="auto">
              <a:xfrm>
                <a:off x="6263816" y="3355474"/>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DC11D-60DF-4BDB-8B6B-E6203A3FDC58}"/>
              </a:ext>
            </a:extLst>
          </p:cNvPr>
          <p:cNvSpPr>
            <a:spLocks noGrp="1"/>
          </p:cNvSpPr>
          <p:nvPr>
            <p:ph type="title"/>
          </p:nvPr>
        </p:nvSpPr>
        <p:spPr>
          <a:xfrm>
            <a:off x="699178" y="348962"/>
            <a:ext cx="10515600" cy="1325563"/>
          </a:xfrm>
        </p:spPr>
        <p:txBody>
          <a:bodyPr/>
          <a:lstStyle/>
          <a:p>
            <a:r>
              <a:rPr kumimoji="1" lang="ja-JP" altLang="en-US" dirty="0"/>
              <a:t>半導体チップの製造工程</a:t>
            </a:r>
            <a:endParaRPr kumimoji="1" lang="ja-JP" altLang="en-US" sz="2800" b="1" dirty="0"/>
          </a:p>
        </p:txBody>
      </p:sp>
      <p:pic>
        <p:nvPicPr>
          <p:cNvPr id="5" name="コンテンツ プレースホルダー 4">
            <a:extLst>
              <a:ext uri="{FF2B5EF4-FFF2-40B4-BE49-F238E27FC236}">
                <a16:creationId xmlns:a16="http://schemas.microsoft.com/office/drawing/2014/main" id="{C9D007EB-229D-40D8-A9A7-7A4429799C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225" y="1191763"/>
            <a:ext cx="7608436" cy="5666237"/>
          </a:xfrm>
        </p:spPr>
      </p:pic>
      <p:sp>
        <p:nvSpPr>
          <p:cNvPr id="3" name="テキスト ボックス 2">
            <a:extLst>
              <a:ext uri="{FF2B5EF4-FFF2-40B4-BE49-F238E27FC236}">
                <a16:creationId xmlns:a16="http://schemas.microsoft.com/office/drawing/2014/main" id="{8E9F1457-C56E-9A22-CE9F-C2D68A43F64D}"/>
              </a:ext>
            </a:extLst>
          </p:cNvPr>
          <p:cNvSpPr txBox="1"/>
          <p:nvPr/>
        </p:nvSpPr>
        <p:spPr>
          <a:xfrm>
            <a:off x="9359661" y="2517326"/>
            <a:ext cx="2492990" cy="646331"/>
          </a:xfrm>
          <a:prstGeom prst="rect">
            <a:avLst/>
          </a:prstGeom>
          <a:noFill/>
        </p:spPr>
        <p:txBody>
          <a:bodyPr wrap="none" rtlCol="0">
            <a:spAutoFit/>
          </a:bodyPr>
          <a:lstStyle/>
          <a:p>
            <a:r>
              <a:rPr kumimoji="1" lang="ja-JP" altLang="en-US" dirty="0"/>
              <a:t>この部分で、各層の</a:t>
            </a:r>
            <a:endParaRPr kumimoji="1" lang="en-US" altLang="ja-JP" dirty="0"/>
          </a:p>
          <a:p>
            <a:r>
              <a:rPr lang="ja-JP" altLang="en-US" dirty="0"/>
              <a:t>パターンを焼き付ける</a:t>
            </a:r>
            <a:endParaRPr kumimoji="1" lang="ja-JP" altLang="en-US" dirty="0"/>
          </a:p>
        </p:txBody>
      </p:sp>
      <p:cxnSp>
        <p:nvCxnSpPr>
          <p:cNvPr id="6" name="直線矢印コネクタ 5">
            <a:extLst>
              <a:ext uri="{FF2B5EF4-FFF2-40B4-BE49-F238E27FC236}">
                <a16:creationId xmlns:a16="http://schemas.microsoft.com/office/drawing/2014/main" id="{B10BE8B7-2E86-9B77-AFA3-A48E6242DF4B}"/>
              </a:ext>
            </a:extLst>
          </p:cNvPr>
          <p:cNvCxnSpPr/>
          <p:nvPr/>
        </p:nvCxnSpPr>
        <p:spPr>
          <a:xfrm flipH="1">
            <a:off x="8745415" y="2860431"/>
            <a:ext cx="614246" cy="42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2D46B4F-3DA5-9DCD-436D-376F25D3801A}"/>
              </a:ext>
            </a:extLst>
          </p:cNvPr>
          <p:cNvSpPr txBox="1"/>
          <p:nvPr/>
        </p:nvSpPr>
        <p:spPr>
          <a:xfrm>
            <a:off x="9483969" y="4302369"/>
            <a:ext cx="2492990" cy="1754326"/>
          </a:xfrm>
          <a:prstGeom prst="rect">
            <a:avLst/>
          </a:prstGeom>
          <a:noFill/>
        </p:spPr>
        <p:txBody>
          <a:bodyPr wrap="none" rtlCol="0">
            <a:spAutoFit/>
          </a:bodyPr>
          <a:lstStyle/>
          <a:p>
            <a:r>
              <a:rPr kumimoji="1" lang="ja-JP" altLang="en-US" dirty="0"/>
              <a:t>情報工学科にとっては</a:t>
            </a:r>
            <a:endParaRPr kumimoji="1" lang="en-US" altLang="ja-JP" dirty="0"/>
          </a:p>
          <a:p>
            <a:r>
              <a:rPr lang="ja-JP" altLang="en-US" dirty="0"/>
              <a:t>このパターンの設計が</a:t>
            </a:r>
            <a:endParaRPr lang="en-US" altLang="ja-JP" dirty="0"/>
          </a:p>
          <a:p>
            <a:r>
              <a:rPr kumimoji="1" lang="ja-JP" altLang="en-US" dirty="0"/>
              <a:t>主業務になる</a:t>
            </a:r>
            <a:endParaRPr kumimoji="1" lang="en-US" altLang="ja-JP" dirty="0"/>
          </a:p>
          <a:p>
            <a:endParaRPr lang="en-US" altLang="ja-JP" dirty="0"/>
          </a:p>
          <a:p>
            <a:r>
              <a:rPr kumimoji="1" lang="ja-JP" altLang="en-US" dirty="0"/>
              <a:t>製造はあまり関係</a:t>
            </a:r>
            <a:endParaRPr kumimoji="1" lang="en-US" altLang="ja-JP" dirty="0"/>
          </a:p>
          <a:p>
            <a:r>
              <a:rPr lang="ja-JP" altLang="en-US" dirty="0"/>
              <a:t>しない</a:t>
            </a:r>
            <a:endParaRPr kumimoji="1" lang="ja-JP" altLang="en-US" dirty="0"/>
          </a:p>
        </p:txBody>
      </p:sp>
    </p:spTree>
    <p:extLst>
      <p:ext uri="{BB962C8B-B14F-4D97-AF65-F5344CB8AC3E}">
        <p14:creationId xmlns:p14="http://schemas.microsoft.com/office/powerpoint/2010/main" val="421405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01-15-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263" y="563564"/>
            <a:ext cx="4368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1935164" y="5005280"/>
            <a:ext cx="81168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spcBef>
                <a:spcPct val="0"/>
              </a:spcBef>
              <a:buFontTx/>
              <a:buNone/>
            </a:pPr>
            <a:r>
              <a:rPr kumimoji="0" lang="en-US" altLang="ja-JP" sz="1200" b="1">
                <a:latin typeface="Times New Roman" panose="02020603050405020304" pitchFamily="18" charset="0"/>
              </a:rPr>
              <a:t>Figure 1.15 This 300 mm wafer contains 280 full Sandy Bridge dies, each 20.7 by 10.5 mm in a 32 nm process. </a:t>
            </a:r>
            <a:r>
              <a:rPr kumimoji="0" lang="en-US" altLang="ja-JP" sz="1200">
                <a:latin typeface="Times New Roman" panose="02020603050405020304" pitchFamily="18" charset="0"/>
              </a:rPr>
              <a:t>(Sandy Bridge is Intel’s successor to Nehalem used in the Core i7.) At 216 mm2, the formula for dies per wafer estimates 282. (Courtesy Intel.)</a:t>
            </a:r>
            <a:r>
              <a:rPr kumimoji="0" lang="en-US" altLang="ja-JP" sz="1200" b="1">
                <a:latin typeface="Times New Roman" panose="02020603050405020304" pitchFamily="18" charset="0"/>
              </a:rPr>
              <a:t> </a:t>
            </a:r>
          </a:p>
        </p:txBody>
      </p:sp>
      <p:sp>
        <p:nvSpPr>
          <p:cNvPr id="15364" name="Text Box 4"/>
          <p:cNvSpPr txBox="1">
            <a:spLocks noChangeArrowheads="1"/>
          </p:cNvSpPr>
          <p:nvPr/>
        </p:nvSpPr>
        <p:spPr bwMode="auto">
          <a:xfrm>
            <a:off x="8759825" y="1144588"/>
            <a:ext cx="1855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ウェーハ（</a:t>
            </a:r>
            <a:r>
              <a:rPr lang="en-US" altLang="ja-JP" sz="1800"/>
              <a:t>Wafer</a:t>
            </a:r>
            <a:r>
              <a:rPr lang="ja-JP" altLang="en-US" sz="1800"/>
              <a:t>）</a:t>
            </a:r>
          </a:p>
          <a:p>
            <a:pPr eaLnBrk="1" hangingPunct="1">
              <a:spcBef>
                <a:spcPct val="0"/>
              </a:spcBef>
              <a:buFontTx/>
              <a:buNone/>
            </a:pPr>
            <a:endParaRPr lang="en-US" altLang="ja-JP" sz="1800"/>
          </a:p>
        </p:txBody>
      </p:sp>
      <p:sp>
        <p:nvSpPr>
          <p:cNvPr id="15365" name="Line 5"/>
          <p:cNvSpPr>
            <a:spLocks noChangeShapeType="1"/>
          </p:cNvSpPr>
          <p:nvPr/>
        </p:nvSpPr>
        <p:spPr bwMode="auto">
          <a:xfrm flipH="1">
            <a:off x="7967664" y="1484314"/>
            <a:ext cx="7207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6" name="Rectangle 6"/>
          <p:cNvSpPr>
            <a:spLocks noChangeArrowheads="1"/>
          </p:cNvSpPr>
          <p:nvPr/>
        </p:nvSpPr>
        <p:spPr bwMode="auto">
          <a:xfrm>
            <a:off x="7608889" y="2060575"/>
            <a:ext cx="358775" cy="2159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7" name="Line 7"/>
          <p:cNvSpPr>
            <a:spLocks noChangeShapeType="1"/>
          </p:cNvSpPr>
          <p:nvPr/>
        </p:nvSpPr>
        <p:spPr bwMode="auto">
          <a:xfrm flipH="1">
            <a:off x="8040688" y="2133600"/>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8" name="Text Box 8"/>
          <p:cNvSpPr txBox="1">
            <a:spLocks noChangeArrowheads="1"/>
          </p:cNvSpPr>
          <p:nvPr/>
        </p:nvSpPr>
        <p:spPr bwMode="auto">
          <a:xfrm>
            <a:off x="8688388" y="1916113"/>
            <a:ext cx="111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ダイ（</a:t>
            </a:r>
            <a:r>
              <a:rPr lang="en-US" altLang="ja-JP" sz="1800"/>
              <a:t>Die)</a:t>
            </a:r>
          </a:p>
        </p:txBody>
      </p:sp>
      <p:pic>
        <p:nvPicPr>
          <p:cNvPr id="1026" name="Picture 2" descr="半導体チップイラスト／無料イラストなら「イラストAC」">
            <a:extLst>
              <a:ext uri="{FF2B5EF4-FFF2-40B4-BE49-F238E27FC236}">
                <a16:creationId xmlns:a16="http://schemas.microsoft.com/office/drawing/2014/main" id="{11AE15B7-9D76-4F53-A6B2-B156B5E11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376" y="2701926"/>
            <a:ext cx="2466975" cy="18478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矢印コネクタ 2">
            <a:extLst>
              <a:ext uri="{FF2B5EF4-FFF2-40B4-BE49-F238E27FC236}">
                <a16:creationId xmlns:a16="http://schemas.microsoft.com/office/drawing/2014/main" id="{8690BC1E-141E-4604-9542-DB512B4EAC4B}"/>
              </a:ext>
            </a:extLst>
          </p:cNvPr>
          <p:cNvCxnSpPr/>
          <p:nvPr/>
        </p:nvCxnSpPr>
        <p:spPr>
          <a:xfrm>
            <a:off x="7967664" y="2223240"/>
            <a:ext cx="1975233" cy="12803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09AF2D3-D2C5-41DB-8021-F8092438A79E}"/>
              </a:ext>
            </a:extLst>
          </p:cNvPr>
          <p:cNvSpPr txBox="1"/>
          <p:nvPr/>
        </p:nvSpPr>
        <p:spPr>
          <a:xfrm>
            <a:off x="8616950" y="4618022"/>
            <a:ext cx="2954655" cy="369332"/>
          </a:xfrm>
          <a:prstGeom prst="rect">
            <a:avLst/>
          </a:prstGeom>
          <a:noFill/>
        </p:spPr>
        <p:txBody>
          <a:bodyPr wrap="none" rtlCol="0">
            <a:spAutoFit/>
          </a:bodyPr>
          <a:lstStyle/>
          <a:p>
            <a:r>
              <a:rPr lang="ja-JP" altLang="en-US" dirty="0"/>
              <a:t>パッケージの中に封入する</a:t>
            </a:r>
            <a:endParaRPr kumimoji="1" lang="ja-JP" altLang="en-US" dirty="0"/>
          </a:p>
        </p:txBody>
      </p:sp>
      <p:sp>
        <p:nvSpPr>
          <p:cNvPr id="5" name="テキスト ボックス 4">
            <a:extLst>
              <a:ext uri="{FF2B5EF4-FFF2-40B4-BE49-F238E27FC236}">
                <a16:creationId xmlns:a16="http://schemas.microsoft.com/office/drawing/2014/main" id="{C3940BE5-5C49-4228-A27D-B3EF9A47E04B}"/>
              </a:ext>
            </a:extLst>
          </p:cNvPr>
          <p:cNvSpPr txBox="1"/>
          <p:nvPr/>
        </p:nvSpPr>
        <p:spPr>
          <a:xfrm>
            <a:off x="8955280" y="2483137"/>
            <a:ext cx="1338828" cy="369332"/>
          </a:xfrm>
          <a:prstGeom prst="rect">
            <a:avLst/>
          </a:prstGeom>
          <a:noFill/>
        </p:spPr>
        <p:txBody>
          <a:bodyPr wrap="none" rtlCol="0">
            <a:spAutoFit/>
          </a:bodyPr>
          <a:lstStyle/>
          <a:p>
            <a:r>
              <a:rPr kumimoji="1" lang="ja-JP" altLang="en-US" dirty="0"/>
              <a:t>切って配線</a:t>
            </a:r>
          </a:p>
        </p:txBody>
      </p:sp>
    </p:spTree>
    <p:extLst>
      <p:ext uri="{BB962C8B-B14F-4D97-AF65-F5344CB8AC3E}">
        <p14:creationId xmlns:p14="http://schemas.microsoft.com/office/powerpoint/2010/main" val="368969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964406" y="105569"/>
            <a:ext cx="8229600" cy="1143000"/>
          </a:xfrm>
        </p:spPr>
        <p:txBody>
          <a:bodyPr/>
          <a:lstStyle/>
          <a:p>
            <a:r>
              <a:rPr lang="ja-JP" altLang="en-US"/>
              <a:t>フロントエンド設計</a:t>
            </a:r>
          </a:p>
        </p:txBody>
      </p:sp>
      <p:sp>
        <p:nvSpPr>
          <p:cNvPr id="293903" name="Text Box 15"/>
          <p:cNvSpPr txBox="1">
            <a:spLocks noChangeArrowheads="1"/>
          </p:cNvSpPr>
          <p:nvPr/>
        </p:nvSpPr>
        <p:spPr bwMode="auto">
          <a:xfrm>
            <a:off x="1178745" y="1700214"/>
            <a:ext cx="6284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Verilog-HDL, VHDL</a:t>
            </a:r>
            <a:r>
              <a:rPr lang="ja-JP" altLang="en-US" b="1"/>
              <a:t>などハードウェア記述言語で</a:t>
            </a:r>
            <a:r>
              <a:rPr lang="en-US" altLang="ja-JP" b="1"/>
              <a:t>RTL</a:t>
            </a:r>
            <a:r>
              <a:rPr lang="ja-JP" altLang="en-US" b="1"/>
              <a:t>設計</a:t>
            </a:r>
          </a:p>
        </p:txBody>
      </p:sp>
      <p:sp>
        <p:nvSpPr>
          <p:cNvPr id="293904" name="Text Box 16"/>
          <p:cNvSpPr txBox="1">
            <a:spLocks noChangeArrowheads="1"/>
          </p:cNvSpPr>
          <p:nvPr/>
        </p:nvSpPr>
        <p:spPr bwMode="auto">
          <a:xfrm>
            <a:off x="8151668" y="694572"/>
            <a:ext cx="2361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C</a:t>
            </a:r>
            <a:r>
              <a:rPr lang="ja-JP" altLang="en-US" b="1" dirty="0"/>
              <a:t>、</a:t>
            </a:r>
            <a:r>
              <a:rPr lang="en-US" altLang="ja-JP" b="1" dirty="0"/>
              <a:t>C</a:t>
            </a:r>
            <a:r>
              <a:rPr lang="ja-JP" altLang="en-US" b="1" dirty="0"/>
              <a:t>＋＋による設計</a:t>
            </a:r>
          </a:p>
        </p:txBody>
      </p:sp>
      <p:sp>
        <p:nvSpPr>
          <p:cNvPr id="293905" name="AutoShape 17"/>
          <p:cNvSpPr>
            <a:spLocks noChangeArrowheads="1"/>
          </p:cNvSpPr>
          <p:nvPr/>
        </p:nvSpPr>
        <p:spPr bwMode="auto">
          <a:xfrm>
            <a:off x="8112126" y="1484314"/>
            <a:ext cx="2401085" cy="759398"/>
          </a:xfrm>
          <a:prstGeom prst="roundRect">
            <a:avLst>
              <a:gd name="adj" fmla="val 16667"/>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高位合成　</a:t>
            </a:r>
            <a:endParaRPr lang="en-US" altLang="ja-JP" dirty="0"/>
          </a:p>
          <a:p>
            <a:pPr algn="ctr"/>
            <a:r>
              <a:rPr lang="en-US" altLang="ja-JP" dirty="0"/>
              <a:t>High Level Synthesis</a:t>
            </a:r>
            <a:endParaRPr lang="ja-JP" altLang="en-US" dirty="0"/>
          </a:p>
        </p:txBody>
      </p:sp>
      <p:sp>
        <p:nvSpPr>
          <p:cNvPr id="293907" name="AutoShape 19"/>
          <p:cNvSpPr>
            <a:spLocks noChangeArrowheads="1"/>
          </p:cNvSpPr>
          <p:nvPr/>
        </p:nvSpPr>
        <p:spPr bwMode="auto">
          <a:xfrm>
            <a:off x="5448300" y="3860801"/>
            <a:ext cx="2014538" cy="504825"/>
          </a:xfrm>
          <a:prstGeom prst="roundRect">
            <a:avLst>
              <a:gd name="adj" fmla="val 16667"/>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論理合成・圧縮</a:t>
            </a:r>
          </a:p>
        </p:txBody>
      </p:sp>
      <p:sp>
        <p:nvSpPr>
          <p:cNvPr id="293908" name="Line 20"/>
          <p:cNvSpPr>
            <a:spLocks noChangeShapeType="1"/>
          </p:cNvSpPr>
          <p:nvPr/>
        </p:nvSpPr>
        <p:spPr bwMode="auto">
          <a:xfrm>
            <a:off x="5808664" y="2133601"/>
            <a:ext cx="142875"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09" name="Line 21"/>
          <p:cNvSpPr>
            <a:spLocks noChangeShapeType="1"/>
          </p:cNvSpPr>
          <p:nvPr/>
        </p:nvSpPr>
        <p:spPr bwMode="auto">
          <a:xfrm>
            <a:off x="8759825" y="1125539"/>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0" name="Line 22"/>
          <p:cNvSpPr>
            <a:spLocks noChangeShapeType="1"/>
          </p:cNvSpPr>
          <p:nvPr/>
        </p:nvSpPr>
        <p:spPr bwMode="auto">
          <a:xfrm flipH="1">
            <a:off x="7104064" y="2243712"/>
            <a:ext cx="1047604" cy="4645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1" name="Line 23"/>
          <p:cNvSpPr>
            <a:spLocks noChangeShapeType="1"/>
          </p:cNvSpPr>
          <p:nvPr/>
        </p:nvSpPr>
        <p:spPr bwMode="auto">
          <a:xfrm>
            <a:off x="6456363" y="4365626"/>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2" name="Text Box 24"/>
          <p:cNvSpPr txBox="1">
            <a:spLocks noChangeArrowheads="1"/>
          </p:cNvSpPr>
          <p:nvPr/>
        </p:nvSpPr>
        <p:spPr bwMode="auto">
          <a:xfrm>
            <a:off x="5216526" y="4992688"/>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論理合成後のネットリスト</a:t>
            </a:r>
          </a:p>
        </p:txBody>
      </p:sp>
      <p:sp>
        <p:nvSpPr>
          <p:cNvPr id="293913" name="AutoShape 25"/>
          <p:cNvSpPr>
            <a:spLocks noChangeArrowheads="1"/>
          </p:cNvSpPr>
          <p:nvPr/>
        </p:nvSpPr>
        <p:spPr bwMode="auto">
          <a:xfrm>
            <a:off x="5880101" y="5589588"/>
            <a:ext cx="2879725"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論理合成後シミュレーション</a:t>
            </a:r>
          </a:p>
        </p:txBody>
      </p:sp>
      <p:sp>
        <p:nvSpPr>
          <p:cNvPr id="293914" name="AutoShape 26"/>
          <p:cNvSpPr>
            <a:spLocks noChangeArrowheads="1"/>
          </p:cNvSpPr>
          <p:nvPr/>
        </p:nvSpPr>
        <p:spPr bwMode="auto">
          <a:xfrm>
            <a:off x="5591175" y="2924176"/>
            <a:ext cx="2592388"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論理シミュレーション</a:t>
            </a:r>
          </a:p>
        </p:txBody>
      </p:sp>
      <p:sp>
        <p:nvSpPr>
          <p:cNvPr id="293915" name="Line 27"/>
          <p:cNvSpPr>
            <a:spLocks noChangeShapeType="1"/>
          </p:cNvSpPr>
          <p:nvPr/>
        </p:nvSpPr>
        <p:spPr bwMode="auto">
          <a:xfrm>
            <a:off x="8183564" y="3141663"/>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6" name="Line 28"/>
          <p:cNvSpPr>
            <a:spLocks noChangeShapeType="1"/>
          </p:cNvSpPr>
          <p:nvPr/>
        </p:nvSpPr>
        <p:spPr bwMode="auto">
          <a:xfrm flipV="1">
            <a:off x="9048750" y="2781301"/>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7" name="Text Box 29"/>
          <p:cNvSpPr txBox="1">
            <a:spLocks noChangeArrowheads="1"/>
          </p:cNvSpPr>
          <p:nvPr/>
        </p:nvSpPr>
        <p:spPr bwMode="auto">
          <a:xfrm>
            <a:off x="8235951" y="3146425"/>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バグ</a:t>
            </a:r>
          </a:p>
        </p:txBody>
      </p:sp>
      <p:sp>
        <p:nvSpPr>
          <p:cNvPr id="293918" name="Line 30"/>
          <p:cNvSpPr>
            <a:spLocks noChangeShapeType="1"/>
          </p:cNvSpPr>
          <p:nvPr/>
        </p:nvSpPr>
        <p:spPr bwMode="auto">
          <a:xfrm>
            <a:off x="6456363" y="350043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9" name="Line 31"/>
          <p:cNvSpPr>
            <a:spLocks noChangeShapeType="1"/>
          </p:cNvSpPr>
          <p:nvPr/>
        </p:nvSpPr>
        <p:spPr bwMode="auto">
          <a:xfrm>
            <a:off x="6456363" y="5373689"/>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20" name="Line 32"/>
          <p:cNvSpPr>
            <a:spLocks noChangeShapeType="1"/>
          </p:cNvSpPr>
          <p:nvPr/>
        </p:nvSpPr>
        <p:spPr bwMode="auto">
          <a:xfrm flipV="1">
            <a:off x="8401050" y="5084764"/>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21" name="Text Box 33"/>
          <p:cNvSpPr txBox="1">
            <a:spLocks noChangeArrowheads="1"/>
          </p:cNvSpPr>
          <p:nvPr/>
        </p:nvSpPr>
        <p:spPr bwMode="auto">
          <a:xfrm>
            <a:off x="8401051" y="5149850"/>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バグ</a:t>
            </a:r>
          </a:p>
        </p:txBody>
      </p:sp>
      <p:sp>
        <p:nvSpPr>
          <p:cNvPr id="293922" name="Line 34"/>
          <p:cNvSpPr>
            <a:spLocks noChangeShapeType="1"/>
          </p:cNvSpPr>
          <p:nvPr/>
        </p:nvSpPr>
        <p:spPr bwMode="auto">
          <a:xfrm>
            <a:off x="7248525" y="6165851"/>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23" name="Text Box 35"/>
          <p:cNvSpPr txBox="1">
            <a:spLocks noChangeArrowheads="1"/>
          </p:cNvSpPr>
          <p:nvPr/>
        </p:nvSpPr>
        <p:spPr bwMode="auto">
          <a:xfrm>
            <a:off x="6567488" y="6453188"/>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バックエンド</a:t>
            </a:r>
          </a:p>
        </p:txBody>
      </p:sp>
      <p:sp>
        <p:nvSpPr>
          <p:cNvPr id="293924" name="Text Box 36"/>
          <p:cNvSpPr txBox="1">
            <a:spLocks noChangeArrowheads="1"/>
          </p:cNvSpPr>
          <p:nvPr/>
        </p:nvSpPr>
        <p:spPr bwMode="auto">
          <a:xfrm>
            <a:off x="7443789" y="3948114"/>
            <a:ext cx="36567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Synopsys</a:t>
            </a:r>
            <a:r>
              <a:rPr lang="ja-JP" altLang="en-US" b="1" dirty="0"/>
              <a:t>社</a:t>
            </a:r>
          </a:p>
          <a:p>
            <a:r>
              <a:rPr lang="en-US" altLang="ja-JP" b="1" dirty="0"/>
              <a:t>Design Compiler</a:t>
            </a:r>
            <a:r>
              <a:rPr lang="ja-JP" altLang="en-US" b="1" dirty="0"/>
              <a:t>など合成ツール</a:t>
            </a:r>
            <a:endParaRPr lang="en-US" altLang="ja-JP" b="1" dirty="0"/>
          </a:p>
        </p:txBody>
      </p:sp>
    </p:spTree>
    <p:extLst>
      <p:ext uri="{BB962C8B-B14F-4D97-AF65-F5344CB8AC3E}">
        <p14:creationId xmlns:p14="http://schemas.microsoft.com/office/powerpoint/2010/main" val="20641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85800" y="-137229"/>
            <a:ext cx="8229600" cy="1143000"/>
          </a:xfrm>
        </p:spPr>
        <p:txBody>
          <a:bodyPr/>
          <a:lstStyle/>
          <a:p>
            <a:r>
              <a:rPr lang="ja-JP" altLang="en-US" dirty="0"/>
              <a:t>バックエンド設計</a:t>
            </a:r>
          </a:p>
        </p:txBody>
      </p:sp>
      <p:sp>
        <p:nvSpPr>
          <p:cNvPr id="309251" name="Text Box 3"/>
          <p:cNvSpPr txBox="1">
            <a:spLocks noChangeArrowheads="1"/>
          </p:cNvSpPr>
          <p:nvPr/>
        </p:nvSpPr>
        <p:spPr bwMode="auto">
          <a:xfrm>
            <a:off x="5880101" y="692150"/>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論理合成後ネットリスト</a:t>
            </a:r>
          </a:p>
        </p:txBody>
      </p:sp>
      <p:sp>
        <p:nvSpPr>
          <p:cNvPr id="309259" name="Text Box 11"/>
          <p:cNvSpPr txBox="1">
            <a:spLocks noChangeArrowheads="1"/>
          </p:cNvSpPr>
          <p:nvPr/>
        </p:nvSpPr>
        <p:spPr bwMode="auto">
          <a:xfrm>
            <a:off x="4583114" y="5006975"/>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レイアウトデータ</a:t>
            </a:r>
            <a:endParaRPr lang="en-US" altLang="ja-JP" b="1" dirty="0"/>
          </a:p>
        </p:txBody>
      </p:sp>
      <p:sp>
        <p:nvSpPr>
          <p:cNvPr id="309260" name="AutoShape 12"/>
          <p:cNvSpPr>
            <a:spLocks noChangeArrowheads="1"/>
          </p:cNvSpPr>
          <p:nvPr/>
        </p:nvSpPr>
        <p:spPr bwMode="auto">
          <a:xfrm>
            <a:off x="5880101" y="5589588"/>
            <a:ext cx="2879725"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実配線シミュレーション</a:t>
            </a:r>
          </a:p>
        </p:txBody>
      </p:sp>
      <p:sp>
        <p:nvSpPr>
          <p:cNvPr id="309261" name="AutoShape 13"/>
          <p:cNvSpPr>
            <a:spLocks noChangeArrowheads="1"/>
          </p:cNvSpPr>
          <p:nvPr/>
        </p:nvSpPr>
        <p:spPr bwMode="auto">
          <a:xfrm>
            <a:off x="4872039" y="1773238"/>
            <a:ext cx="2592387"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電源ネット生成</a:t>
            </a:r>
          </a:p>
        </p:txBody>
      </p:sp>
      <p:sp>
        <p:nvSpPr>
          <p:cNvPr id="309266" name="Line 18"/>
          <p:cNvSpPr>
            <a:spLocks noChangeShapeType="1"/>
          </p:cNvSpPr>
          <p:nvPr/>
        </p:nvSpPr>
        <p:spPr bwMode="auto">
          <a:xfrm>
            <a:off x="6456363" y="5373689"/>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67" name="Line 19"/>
          <p:cNvSpPr>
            <a:spLocks noChangeShapeType="1"/>
          </p:cNvSpPr>
          <p:nvPr/>
        </p:nvSpPr>
        <p:spPr bwMode="auto">
          <a:xfrm flipV="1">
            <a:off x="8401050" y="5084764"/>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68" name="Text Box 20"/>
          <p:cNvSpPr txBox="1">
            <a:spLocks noChangeArrowheads="1"/>
          </p:cNvSpPr>
          <p:nvPr/>
        </p:nvSpPr>
        <p:spPr bwMode="auto">
          <a:xfrm>
            <a:off x="8542339" y="5149850"/>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エラー</a:t>
            </a:r>
          </a:p>
        </p:txBody>
      </p:sp>
      <p:sp>
        <p:nvSpPr>
          <p:cNvPr id="309271" name="AutoShape 23"/>
          <p:cNvSpPr>
            <a:spLocks noChangeArrowheads="1"/>
          </p:cNvSpPr>
          <p:nvPr/>
        </p:nvSpPr>
        <p:spPr bwMode="auto">
          <a:xfrm>
            <a:off x="4872039" y="1196976"/>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フロアプラン</a:t>
            </a:r>
          </a:p>
        </p:txBody>
      </p:sp>
      <p:sp>
        <p:nvSpPr>
          <p:cNvPr id="309272" name="AutoShape 24"/>
          <p:cNvSpPr>
            <a:spLocks noChangeArrowheads="1"/>
          </p:cNvSpPr>
          <p:nvPr/>
        </p:nvSpPr>
        <p:spPr bwMode="auto">
          <a:xfrm>
            <a:off x="4872039" y="2349501"/>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配置</a:t>
            </a:r>
          </a:p>
        </p:txBody>
      </p:sp>
      <p:sp>
        <p:nvSpPr>
          <p:cNvPr id="309273" name="AutoShape 25"/>
          <p:cNvSpPr>
            <a:spLocks noChangeArrowheads="1"/>
          </p:cNvSpPr>
          <p:nvPr/>
        </p:nvSpPr>
        <p:spPr bwMode="auto">
          <a:xfrm>
            <a:off x="4872039" y="2924176"/>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クロックツリー生成</a:t>
            </a:r>
          </a:p>
        </p:txBody>
      </p:sp>
      <p:sp>
        <p:nvSpPr>
          <p:cNvPr id="309274" name="AutoShape 26"/>
          <p:cNvSpPr>
            <a:spLocks noChangeArrowheads="1"/>
          </p:cNvSpPr>
          <p:nvPr/>
        </p:nvSpPr>
        <p:spPr bwMode="auto">
          <a:xfrm>
            <a:off x="4872039" y="3500438"/>
            <a:ext cx="2592387"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配線</a:t>
            </a:r>
          </a:p>
        </p:txBody>
      </p:sp>
      <p:sp>
        <p:nvSpPr>
          <p:cNvPr id="309275" name="AutoShape 27"/>
          <p:cNvSpPr>
            <a:spLocks noChangeArrowheads="1"/>
          </p:cNvSpPr>
          <p:nvPr/>
        </p:nvSpPr>
        <p:spPr bwMode="auto">
          <a:xfrm>
            <a:off x="4872039" y="4076701"/>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最適化</a:t>
            </a:r>
          </a:p>
        </p:txBody>
      </p:sp>
      <p:sp>
        <p:nvSpPr>
          <p:cNvPr id="309276" name="Line 28"/>
          <p:cNvSpPr>
            <a:spLocks noChangeShapeType="1"/>
          </p:cNvSpPr>
          <p:nvPr/>
        </p:nvSpPr>
        <p:spPr bwMode="auto">
          <a:xfrm>
            <a:off x="5735638" y="46529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78" name="Line 30"/>
          <p:cNvSpPr>
            <a:spLocks noChangeShapeType="1"/>
          </p:cNvSpPr>
          <p:nvPr/>
        </p:nvSpPr>
        <p:spPr bwMode="auto">
          <a:xfrm>
            <a:off x="4800600" y="5300664"/>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79" name="AutoShape 31"/>
          <p:cNvSpPr>
            <a:spLocks noChangeArrowheads="1"/>
          </p:cNvSpPr>
          <p:nvPr/>
        </p:nvSpPr>
        <p:spPr bwMode="auto">
          <a:xfrm>
            <a:off x="2566989" y="5589588"/>
            <a:ext cx="2879725"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エラー検証</a:t>
            </a:r>
            <a:endParaRPr lang="en-US" altLang="ja-JP" dirty="0"/>
          </a:p>
        </p:txBody>
      </p:sp>
      <p:sp>
        <p:nvSpPr>
          <p:cNvPr id="309280" name="Text Box 32"/>
          <p:cNvSpPr txBox="1">
            <a:spLocks noChangeArrowheads="1"/>
          </p:cNvSpPr>
          <p:nvPr/>
        </p:nvSpPr>
        <p:spPr bwMode="auto">
          <a:xfrm>
            <a:off x="1924051" y="2349501"/>
            <a:ext cx="27174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レイアウトツール</a:t>
            </a:r>
          </a:p>
          <a:p>
            <a:r>
              <a:rPr lang="en-US" altLang="ja-JP" dirty="0"/>
              <a:t>Synopsys</a:t>
            </a:r>
            <a:r>
              <a:rPr lang="ja-JP" altLang="en-US" dirty="0"/>
              <a:t>社</a:t>
            </a:r>
            <a:r>
              <a:rPr lang="en-US" altLang="ja-JP" dirty="0"/>
              <a:t>IC Compiler</a:t>
            </a:r>
          </a:p>
          <a:p>
            <a:r>
              <a:rPr lang="en-US" altLang="ja-JP" dirty="0"/>
              <a:t>Cadence</a:t>
            </a:r>
            <a:r>
              <a:rPr lang="ja-JP" altLang="en-US" dirty="0"/>
              <a:t>社</a:t>
            </a:r>
            <a:r>
              <a:rPr lang="en-US" altLang="ja-JP" dirty="0" err="1"/>
              <a:t>Innovas</a:t>
            </a:r>
            <a:r>
              <a:rPr lang="ja-JP" altLang="en-US" dirty="0"/>
              <a:t>など</a:t>
            </a:r>
            <a:endParaRPr lang="en-US" altLang="ja-JP" dirty="0"/>
          </a:p>
          <a:p>
            <a:endParaRPr lang="en-US" altLang="ja-JP" dirty="0"/>
          </a:p>
        </p:txBody>
      </p:sp>
      <p:sp>
        <p:nvSpPr>
          <p:cNvPr id="309281" name="Text Box 33"/>
          <p:cNvSpPr txBox="1">
            <a:spLocks noChangeArrowheads="1"/>
          </p:cNvSpPr>
          <p:nvPr/>
        </p:nvSpPr>
        <p:spPr bwMode="auto">
          <a:xfrm>
            <a:off x="2855914" y="5149850"/>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エラー</a:t>
            </a:r>
          </a:p>
        </p:txBody>
      </p:sp>
      <p:sp>
        <p:nvSpPr>
          <p:cNvPr id="309282" name="Line 34"/>
          <p:cNvSpPr>
            <a:spLocks noChangeShapeType="1"/>
          </p:cNvSpPr>
          <p:nvPr/>
        </p:nvSpPr>
        <p:spPr bwMode="auto">
          <a:xfrm flipV="1">
            <a:off x="2782888" y="5084764"/>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a:extLst>
              <a:ext uri="{FF2B5EF4-FFF2-40B4-BE49-F238E27FC236}">
                <a16:creationId xmlns:a16="http://schemas.microsoft.com/office/drawing/2014/main" id="{D8955F0E-4709-11B2-F8A5-F4B96FAFD1C1}"/>
              </a:ext>
            </a:extLst>
          </p:cNvPr>
          <p:cNvSpPr txBox="1"/>
          <p:nvPr/>
        </p:nvSpPr>
        <p:spPr>
          <a:xfrm>
            <a:off x="8542339" y="1856681"/>
            <a:ext cx="2196435" cy="923330"/>
          </a:xfrm>
          <a:prstGeom prst="rect">
            <a:avLst/>
          </a:prstGeom>
          <a:solidFill>
            <a:srgbClr val="FFFF00"/>
          </a:solidFill>
        </p:spPr>
        <p:txBody>
          <a:bodyPr wrap="none" rtlCol="0">
            <a:spAutoFit/>
          </a:bodyPr>
          <a:lstStyle/>
          <a:p>
            <a:r>
              <a:rPr kumimoji="1" lang="ja-JP" altLang="en-US" dirty="0"/>
              <a:t>実際の設計を</a:t>
            </a:r>
            <a:endParaRPr kumimoji="1" lang="en-US" altLang="ja-JP" dirty="0"/>
          </a:p>
          <a:p>
            <a:r>
              <a:rPr lang="en-US" altLang="ja-JP" dirty="0"/>
              <a:t>4</a:t>
            </a:r>
            <a:r>
              <a:rPr lang="ja-JP" altLang="en-US" dirty="0"/>
              <a:t>年の</a:t>
            </a:r>
            <a:r>
              <a:rPr lang="en-US" altLang="ja-JP" dirty="0"/>
              <a:t>VLSI</a:t>
            </a:r>
            <a:r>
              <a:rPr lang="ja-JP" altLang="en-US" dirty="0"/>
              <a:t>設計論で</a:t>
            </a:r>
            <a:endParaRPr lang="en-US" altLang="ja-JP" dirty="0"/>
          </a:p>
          <a:p>
            <a:r>
              <a:rPr kumimoji="1" lang="ja-JP" altLang="en-US" dirty="0"/>
              <a:t>演習する</a:t>
            </a:r>
          </a:p>
        </p:txBody>
      </p:sp>
      <p:sp>
        <p:nvSpPr>
          <p:cNvPr id="22" name="テキスト ボックス 21">
            <a:extLst>
              <a:ext uri="{FF2B5EF4-FFF2-40B4-BE49-F238E27FC236}">
                <a16:creationId xmlns:a16="http://schemas.microsoft.com/office/drawing/2014/main" id="{1069DB36-D12F-CEE3-0E09-FA46DF000A09}"/>
              </a:ext>
            </a:extLst>
          </p:cNvPr>
          <p:cNvSpPr txBox="1"/>
          <p:nvPr/>
        </p:nvSpPr>
        <p:spPr>
          <a:xfrm>
            <a:off x="8055025" y="3191969"/>
            <a:ext cx="3171061" cy="1477328"/>
          </a:xfrm>
          <a:prstGeom prst="rect">
            <a:avLst/>
          </a:prstGeom>
          <a:solidFill>
            <a:srgbClr val="FFFF00"/>
          </a:solidFill>
        </p:spPr>
        <p:txBody>
          <a:bodyPr wrap="none" rtlCol="0">
            <a:spAutoFit/>
          </a:bodyPr>
          <a:lstStyle/>
          <a:p>
            <a:r>
              <a:rPr lang="ja-JP" altLang="en-US" dirty="0"/>
              <a:t>配置配線は大変な作業で</a:t>
            </a:r>
            <a:endParaRPr lang="en-US" altLang="ja-JP" dirty="0"/>
          </a:p>
          <a:p>
            <a:r>
              <a:rPr lang="ja-JP" altLang="en-US" dirty="0"/>
              <a:t>お金と労力が掛かる。</a:t>
            </a:r>
            <a:endParaRPr lang="en-US" altLang="ja-JP" dirty="0"/>
          </a:p>
          <a:p>
            <a:r>
              <a:rPr kumimoji="1" lang="ja-JP" altLang="en-US" dirty="0"/>
              <a:t>最近は</a:t>
            </a:r>
            <a:r>
              <a:rPr kumimoji="1" lang="en-US" altLang="ja-JP" dirty="0"/>
              <a:t>Google</a:t>
            </a:r>
            <a:r>
              <a:rPr kumimoji="1" lang="ja-JP" altLang="en-US" dirty="0"/>
              <a:t>が参入し</a:t>
            </a:r>
            <a:endParaRPr kumimoji="1" lang="en-US" altLang="ja-JP" dirty="0"/>
          </a:p>
          <a:p>
            <a:r>
              <a:rPr lang="en-US" altLang="ja-JP" dirty="0"/>
              <a:t>AI</a:t>
            </a:r>
            <a:r>
              <a:rPr lang="ja-JP" altLang="en-US" dirty="0"/>
              <a:t>技術を用いて設計を容易化</a:t>
            </a:r>
            <a:endParaRPr lang="en-US" altLang="ja-JP" dirty="0"/>
          </a:p>
          <a:p>
            <a:r>
              <a:rPr kumimoji="1" lang="ja-JP" altLang="en-US" dirty="0"/>
              <a:t>するというのが話題に！</a:t>
            </a:r>
            <a:endParaRPr kumimoji="1" lang="en-US" altLang="ja-JP" dirty="0"/>
          </a:p>
        </p:txBody>
      </p:sp>
    </p:spTree>
    <p:extLst>
      <p:ext uri="{BB962C8B-B14F-4D97-AF65-F5344CB8AC3E}">
        <p14:creationId xmlns:p14="http://schemas.microsoft.com/office/powerpoint/2010/main" val="65068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F39495-1EB9-4E79-B504-90286F21A648}"/>
              </a:ext>
            </a:extLst>
          </p:cNvPr>
          <p:cNvSpPr>
            <a:spLocks noGrp="1"/>
          </p:cNvSpPr>
          <p:nvPr>
            <p:ph type="title"/>
          </p:nvPr>
        </p:nvSpPr>
        <p:spPr>
          <a:xfrm>
            <a:off x="549442" y="229919"/>
            <a:ext cx="10515600" cy="1325563"/>
          </a:xfrm>
        </p:spPr>
        <p:txBody>
          <a:bodyPr>
            <a:normAutofit/>
          </a:bodyPr>
          <a:lstStyle/>
          <a:p>
            <a:r>
              <a:rPr lang="ja-JP" altLang="en-US" sz="3600" dirty="0"/>
              <a:t>半導体のプロセスサイズ（テクノロジーノード）て何？</a:t>
            </a:r>
            <a:endParaRPr kumimoji="1" lang="ja-JP" altLang="en-US" sz="3600" dirty="0"/>
          </a:p>
        </p:txBody>
      </p:sp>
      <p:sp>
        <p:nvSpPr>
          <p:cNvPr id="3" name="コンテンツ プレースホルダー 2">
            <a:extLst>
              <a:ext uri="{FF2B5EF4-FFF2-40B4-BE49-F238E27FC236}">
                <a16:creationId xmlns:a16="http://schemas.microsoft.com/office/drawing/2014/main" id="{8BBDFC2F-E1C0-4045-B750-53121A5E7620}"/>
              </a:ext>
            </a:extLst>
          </p:cNvPr>
          <p:cNvSpPr>
            <a:spLocks noGrp="1"/>
          </p:cNvSpPr>
          <p:nvPr>
            <p:ph idx="1"/>
          </p:nvPr>
        </p:nvSpPr>
        <p:spPr>
          <a:xfrm>
            <a:off x="741947" y="1507991"/>
            <a:ext cx="10515600" cy="4351338"/>
          </a:xfrm>
        </p:spPr>
        <p:txBody>
          <a:bodyPr/>
          <a:lstStyle/>
          <a:p>
            <a:r>
              <a:rPr kumimoji="1" lang="ja-JP" altLang="en-US" dirty="0"/>
              <a:t>半導体を作る際の最小微細加工幅のこと</a:t>
            </a:r>
            <a:endParaRPr kumimoji="1" lang="en-US" altLang="ja-JP" dirty="0"/>
          </a:p>
          <a:p>
            <a:endParaRPr kumimoji="1" lang="ja-JP" altLang="en-US" dirty="0"/>
          </a:p>
        </p:txBody>
      </p:sp>
      <p:sp>
        <p:nvSpPr>
          <p:cNvPr id="4" name="Rectangle 3">
            <a:extLst>
              <a:ext uri="{FF2B5EF4-FFF2-40B4-BE49-F238E27FC236}">
                <a16:creationId xmlns:a16="http://schemas.microsoft.com/office/drawing/2014/main" id="{F827C7DA-A3BC-4B56-ABC8-0A14B56706A0}"/>
              </a:ext>
            </a:extLst>
          </p:cNvPr>
          <p:cNvSpPr txBox="1">
            <a:spLocks noChangeArrowheads="1"/>
          </p:cNvSpPr>
          <p:nvPr/>
        </p:nvSpPr>
        <p:spPr>
          <a:xfrm>
            <a:off x="1398872" y="1966912"/>
            <a:ext cx="10051180" cy="4525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2005</a:t>
            </a:r>
            <a:r>
              <a:rPr lang="ja-JP" altLang="en-US" dirty="0"/>
              <a:t>年くらいまで（</a:t>
            </a:r>
            <a:r>
              <a:rPr lang="en-US" altLang="ja-JP" dirty="0"/>
              <a:t>90nm,65nm</a:t>
            </a:r>
            <a:r>
              <a:rPr lang="ja-JP" altLang="en-US" dirty="0"/>
              <a:t>くらいまで）</a:t>
            </a:r>
          </a:p>
          <a:p>
            <a:r>
              <a:rPr lang="ja-JP" altLang="en-US" dirty="0"/>
              <a:t>プロセスサイズが</a:t>
            </a:r>
            <a:r>
              <a:rPr lang="en-US" altLang="ja-JP" dirty="0"/>
              <a:t>1/k</a:t>
            </a:r>
            <a:r>
              <a:rPr lang="ja-JP" altLang="en-US" dirty="0"/>
              <a:t>に</a:t>
            </a:r>
          </a:p>
          <a:p>
            <a:pPr lvl="1"/>
            <a:r>
              <a:rPr lang="en-US" altLang="ja-JP" dirty="0"/>
              <a:t>k</a:t>
            </a:r>
            <a:r>
              <a:rPr lang="ja-JP" altLang="en-US" dirty="0"/>
              <a:t>の２乗倍トランジスタが搭載できる</a:t>
            </a:r>
          </a:p>
          <a:p>
            <a:pPr lvl="1"/>
            <a:r>
              <a:rPr lang="ja-JP" altLang="en-US" dirty="0"/>
              <a:t>スピードは</a:t>
            </a:r>
            <a:r>
              <a:rPr lang="en-US" altLang="ja-JP" dirty="0"/>
              <a:t>k</a:t>
            </a:r>
            <a:r>
              <a:rPr lang="ja-JP" altLang="en-US" dirty="0"/>
              <a:t>倍</a:t>
            </a:r>
          </a:p>
          <a:p>
            <a:pPr lvl="1"/>
            <a:r>
              <a:rPr lang="ja-JP" altLang="en-US" dirty="0"/>
              <a:t>電圧は</a:t>
            </a:r>
            <a:r>
              <a:rPr lang="en-US" altLang="ja-JP" dirty="0"/>
              <a:t>1/k→</a:t>
            </a:r>
            <a:r>
              <a:rPr lang="ja-JP" altLang="en-US" dirty="0"/>
              <a:t>　</a:t>
            </a:r>
            <a:endParaRPr lang="en-US" altLang="ja-JP" dirty="0"/>
          </a:p>
          <a:p>
            <a:pPr lvl="2"/>
            <a:r>
              <a:rPr lang="ja-JP" altLang="en-US" dirty="0"/>
              <a:t>電力が</a:t>
            </a:r>
            <a:r>
              <a:rPr lang="en-US" altLang="ja-JP" dirty="0"/>
              <a:t>k</a:t>
            </a:r>
            <a:r>
              <a:rPr lang="ja-JP" altLang="en-US" dirty="0"/>
              <a:t>の</a:t>
            </a:r>
            <a:r>
              <a:rPr lang="en-US" altLang="ja-JP" dirty="0"/>
              <a:t>2</a:t>
            </a:r>
            <a:r>
              <a:rPr lang="ja-JP" altLang="en-US" dirty="0"/>
              <a:t>乗分の１</a:t>
            </a:r>
            <a:endParaRPr lang="en-US" altLang="ja-JP" dirty="0"/>
          </a:p>
          <a:p>
            <a:pPr marL="0" indent="0">
              <a:buNone/>
            </a:pPr>
            <a:r>
              <a:rPr lang="en-US" altLang="ja-JP" dirty="0">
                <a:solidFill>
                  <a:schemeClr val="accent1"/>
                </a:solidFill>
              </a:rPr>
              <a:t>Dennard</a:t>
            </a:r>
            <a:r>
              <a:rPr lang="ja-JP" altLang="en-US" dirty="0">
                <a:solidFill>
                  <a:schemeClr val="accent1"/>
                </a:solidFill>
              </a:rPr>
              <a:t>則</a:t>
            </a:r>
            <a:r>
              <a:rPr lang="en-US" altLang="ja-JP" dirty="0">
                <a:solidFill>
                  <a:schemeClr val="accent1"/>
                </a:solidFill>
              </a:rPr>
              <a:t>(MOS-FET</a:t>
            </a:r>
            <a:r>
              <a:rPr lang="ja-JP" altLang="en-US" dirty="0">
                <a:solidFill>
                  <a:schemeClr val="accent1"/>
                </a:solidFill>
              </a:rPr>
              <a:t>のスケーリング則）と呼ぶ</a:t>
            </a:r>
          </a:p>
          <a:p>
            <a:r>
              <a:rPr lang="en-US" altLang="ja-JP" dirty="0"/>
              <a:t>3</a:t>
            </a:r>
            <a:r>
              <a:rPr lang="ja-JP" altLang="en-US" dirty="0"/>
              <a:t>年でプロセスサイズが</a:t>
            </a:r>
            <a:r>
              <a:rPr lang="en-US" altLang="ja-JP" dirty="0"/>
              <a:t>70</a:t>
            </a:r>
            <a:r>
              <a:rPr lang="ja-JP" altLang="en-US" dirty="0"/>
              <a:t>％に減っていく</a:t>
            </a:r>
            <a:endParaRPr lang="en-US" altLang="ja-JP" dirty="0"/>
          </a:p>
          <a:p>
            <a:pPr marL="0" indent="0">
              <a:buFont typeface="Arial" panose="020B0604020202020204" pitchFamily="34" charset="0"/>
              <a:buNone/>
            </a:pPr>
            <a:r>
              <a:rPr lang="ja-JP" altLang="en-US" dirty="0"/>
              <a:t>→</a:t>
            </a:r>
            <a:r>
              <a:rPr lang="en-US" altLang="ja-JP" dirty="0"/>
              <a:t>1.5</a:t>
            </a:r>
            <a:r>
              <a:rPr lang="ja-JP" altLang="en-US" dirty="0"/>
              <a:t>年で搭載ゲート数が</a:t>
            </a:r>
            <a:r>
              <a:rPr lang="en-US" altLang="ja-JP" dirty="0"/>
              <a:t>1.5</a:t>
            </a:r>
            <a:r>
              <a:rPr lang="ja-JP" altLang="en-US" dirty="0"/>
              <a:t>倍：</a:t>
            </a:r>
            <a:r>
              <a:rPr lang="en-US" altLang="ja-JP" dirty="0">
                <a:solidFill>
                  <a:schemeClr val="accent1"/>
                </a:solidFill>
              </a:rPr>
              <a:t>Moore</a:t>
            </a:r>
            <a:r>
              <a:rPr lang="ja-JP" altLang="en-US" dirty="0">
                <a:solidFill>
                  <a:schemeClr val="accent1"/>
                </a:solidFill>
              </a:rPr>
              <a:t>の法則</a:t>
            </a:r>
          </a:p>
          <a:p>
            <a:pPr>
              <a:buFontTx/>
              <a:buNone/>
            </a:pPr>
            <a:r>
              <a:rPr lang="en-US" altLang="ja-JP" dirty="0"/>
              <a:t>1.2→1.0→0.8→0.65→0.35→0.25→0.18→0.13→0.09(90nm)</a:t>
            </a:r>
          </a:p>
          <a:p>
            <a:pPr>
              <a:buFontTx/>
              <a:buNone/>
            </a:pPr>
            <a:r>
              <a:rPr lang="ja-JP" altLang="en-US" dirty="0"/>
              <a:t>→</a:t>
            </a:r>
            <a:r>
              <a:rPr lang="en-US" altLang="ja-JP" dirty="0"/>
              <a:t>65</a:t>
            </a:r>
            <a:r>
              <a:rPr lang="ja-JP" altLang="en-US" dirty="0"/>
              <a:t>→</a:t>
            </a:r>
            <a:r>
              <a:rPr lang="en-US" altLang="ja-JP" dirty="0"/>
              <a:t>40</a:t>
            </a:r>
            <a:r>
              <a:rPr lang="ja-JP" altLang="en-US" dirty="0"/>
              <a:t>→</a:t>
            </a:r>
            <a:r>
              <a:rPr lang="en-US" altLang="ja-JP" dirty="0"/>
              <a:t>28</a:t>
            </a:r>
            <a:r>
              <a:rPr lang="ja-JP" altLang="en-US" dirty="0"/>
              <a:t>→</a:t>
            </a:r>
            <a:r>
              <a:rPr lang="en-US" altLang="ja-JP" dirty="0"/>
              <a:t>21</a:t>
            </a:r>
            <a:r>
              <a:rPr lang="ja-JP" altLang="en-US" dirty="0"/>
              <a:t>→</a:t>
            </a:r>
            <a:r>
              <a:rPr lang="en-US" altLang="ja-JP" dirty="0"/>
              <a:t>14</a:t>
            </a:r>
            <a:r>
              <a:rPr lang="ja-JP" altLang="en-US" dirty="0"/>
              <a:t>→</a:t>
            </a:r>
            <a:r>
              <a:rPr lang="en-US" altLang="ja-JP" dirty="0"/>
              <a:t>10</a:t>
            </a:r>
            <a:r>
              <a:rPr lang="ja-JP" altLang="en-US" dirty="0"/>
              <a:t>→</a:t>
            </a:r>
            <a:r>
              <a:rPr lang="en-US" altLang="ja-JP" dirty="0"/>
              <a:t>7</a:t>
            </a:r>
            <a:r>
              <a:rPr lang="ja-JP" altLang="en-US" dirty="0"/>
              <a:t>→</a:t>
            </a:r>
            <a:r>
              <a:rPr lang="en-US" altLang="ja-JP" dirty="0"/>
              <a:t>5</a:t>
            </a:r>
            <a:r>
              <a:rPr lang="ja-JP" altLang="en-US" dirty="0"/>
              <a:t>→</a:t>
            </a:r>
            <a:r>
              <a:rPr lang="en-US" altLang="ja-JP" dirty="0"/>
              <a:t>4</a:t>
            </a:r>
            <a:r>
              <a:rPr lang="ja-JP" altLang="en-US" dirty="0"/>
              <a:t>→</a:t>
            </a:r>
            <a:r>
              <a:rPr lang="en-US" altLang="ja-JP" dirty="0"/>
              <a:t>3</a:t>
            </a:r>
          </a:p>
          <a:p>
            <a:endParaRPr lang="en-US" altLang="ja-JP" dirty="0"/>
          </a:p>
          <a:p>
            <a:pPr lvl="1"/>
            <a:endParaRPr lang="en-US" altLang="ja-JP" dirty="0"/>
          </a:p>
        </p:txBody>
      </p:sp>
    </p:spTree>
    <p:extLst>
      <p:ext uri="{BB962C8B-B14F-4D97-AF65-F5344CB8AC3E}">
        <p14:creationId xmlns:p14="http://schemas.microsoft.com/office/powerpoint/2010/main" val="312593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ムーアの法則</a:t>
            </a:r>
          </a:p>
        </p:txBody>
      </p:sp>
      <p:pic>
        <p:nvPicPr>
          <p:cNvPr id="1026" name="Picture 2" descr="画像検索結果"/>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1144" y="1830824"/>
            <a:ext cx="2551410" cy="389272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306923" y="1027906"/>
            <a:ext cx="3744416" cy="4524315"/>
          </a:xfrm>
          <a:prstGeom prst="rect">
            <a:avLst/>
          </a:prstGeom>
          <a:noFill/>
        </p:spPr>
        <p:txBody>
          <a:bodyPr wrap="square" rtlCol="0">
            <a:spAutoFit/>
          </a:bodyPr>
          <a:lstStyle/>
          <a:p>
            <a:r>
              <a:rPr lang="ja-JP" altLang="en-US" sz="2400" dirty="0"/>
              <a:t>ゴードン・ムーア　</a:t>
            </a:r>
            <a:r>
              <a:rPr lang="en-US" altLang="ja-JP" sz="2400" dirty="0"/>
              <a:t>Intel</a:t>
            </a:r>
            <a:r>
              <a:rPr lang="ja-JP" altLang="en-US" sz="2400" dirty="0"/>
              <a:t>の創業者の一人</a:t>
            </a:r>
            <a:endParaRPr lang="en-US" altLang="ja-JP" sz="2400" dirty="0"/>
          </a:p>
          <a:p>
            <a:r>
              <a:rPr lang="en-US" altLang="ja-JP" sz="2400" dirty="0"/>
              <a:t>2023</a:t>
            </a:r>
            <a:r>
              <a:rPr lang="ja-JP" altLang="en-US" sz="2400" dirty="0"/>
              <a:t>年</a:t>
            </a:r>
            <a:r>
              <a:rPr lang="en-US" altLang="ja-JP" sz="2400" dirty="0"/>
              <a:t>3</a:t>
            </a:r>
            <a:r>
              <a:rPr lang="ja-JP" altLang="en-US" sz="2400" dirty="0"/>
              <a:t>月に永眠</a:t>
            </a:r>
            <a:endParaRPr lang="en-US" altLang="ja-JP" sz="2400" dirty="0"/>
          </a:p>
          <a:p>
            <a:endParaRPr lang="en-US" altLang="ja-JP" sz="2400" dirty="0"/>
          </a:p>
          <a:p>
            <a:r>
              <a:rPr lang="ja-JP" altLang="en-US" sz="2400" dirty="0"/>
              <a:t>一つの</a:t>
            </a:r>
            <a:r>
              <a:rPr lang="en-US" altLang="ja-JP" sz="2400" dirty="0"/>
              <a:t>IC</a:t>
            </a:r>
            <a:r>
              <a:rPr lang="ja-JP" altLang="en-US" sz="2400" dirty="0"/>
              <a:t>に搭載可能な</a:t>
            </a:r>
            <a:endParaRPr lang="en-US" altLang="ja-JP" sz="2400" dirty="0"/>
          </a:p>
          <a:p>
            <a:r>
              <a:rPr lang="ja-JP" altLang="en-US" sz="2400" dirty="0"/>
              <a:t>トランジスタの数は</a:t>
            </a:r>
            <a:r>
              <a:rPr lang="en-US" altLang="ja-JP" sz="2400" dirty="0"/>
              <a:t>18</a:t>
            </a:r>
            <a:r>
              <a:rPr lang="ja-JP" altLang="en-US" sz="2400" dirty="0"/>
              <a:t>か月で倍になる</a:t>
            </a:r>
            <a:endParaRPr lang="en-US" altLang="ja-JP" sz="2400" dirty="0"/>
          </a:p>
          <a:p>
            <a:endParaRPr lang="en-US" altLang="ja-JP" sz="2400" dirty="0"/>
          </a:p>
          <a:p>
            <a:r>
              <a:rPr lang="ja-JP" altLang="en-US" sz="2400" dirty="0"/>
              <a:t>一時期はプロセッサの性能にも使われたが、そちらは既に成り立たなくなっている。</a:t>
            </a:r>
            <a:endParaRPr lang="en-US" altLang="ja-JP" sz="2400" dirty="0"/>
          </a:p>
        </p:txBody>
      </p:sp>
      <p:sp>
        <p:nvSpPr>
          <p:cNvPr id="5" name="正方形/長方形 4">
            <a:extLst>
              <a:ext uri="{FF2B5EF4-FFF2-40B4-BE49-F238E27FC236}">
                <a16:creationId xmlns:a16="http://schemas.microsoft.com/office/drawing/2014/main" id="{05DECDE0-C78D-43CB-B604-E1A6F60762C2}"/>
              </a:ext>
            </a:extLst>
          </p:cNvPr>
          <p:cNvSpPr/>
          <p:nvPr/>
        </p:nvSpPr>
        <p:spPr>
          <a:xfrm>
            <a:off x="5638800" y="6169596"/>
            <a:ext cx="4572000" cy="646331"/>
          </a:xfrm>
          <a:prstGeom prst="rect">
            <a:avLst/>
          </a:prstGeom>
        </p:spPr>
        <p:txBody>
          <a:bodyPr>
            <a:spAutoFit/>
          </a:bodyPr>
          <a:lstStyle/>
          <a:p>
            <a:r>
              <a:rPr lang="en-US" altLang="ja-JP" dirty="0">
                <a:hlinkClick r:id="rId3"/>
              </a:rPr>
              <a:t>https://history.computer.org/pioneers/moore.html</a:t>
            </a:r>
            <a:endParaRPr lang="ja-JP" altLang="en-US" dirty="0"/>
          </a:p>
        </p:txBody>
      </p:sp>
    </p:spTree>
    <p:extLst>
      <p:ext uri="{BB962C8B-B14F-4D97-AF65-F5344CB8AC3E}">
        <p14:creationId xmlns:p14="http://schemas.microsoft.com/office/powerpoint/2010/main" val="2795504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3|1|0.4|0.3|0.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3146</Words>
  <Application>Microsoft Office PowerPoint</Application>
  <PresentationFormat>ワイド画面</PresentationFormat>
  <Paragraphs>345</Paragraphs>
  <Slides>23</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HG丸ｺﾞｼｯｸM-PRO</vt:lpstr>
      <vt:lpstr>游ゴシック</vt:lpstr>
      <vt:lpstr>游ゴシック Light</vt:lpstr>
      <vt:lpstr>Arial</vt:lpstr>
      <vt:lpstr>Tahoma</vt:lpstr>
      <vt:lpstr>Times New Roman</vt:lpstr>
      <vt:lpstr>Office テーマ</vt:lpstr>
      <vt:lpstr>半導体 産業界のコメ</vt:lpstr>
      <vt:lpstr>半導体は産業のコメ</vt:lpstr>
      <vt:lpstr>PowerPoint プレゼンテーション</vt:lpstr>
      <vt:lpstr>半導体チップの製造工程</vt:lpstr>
      <vt:lpstr>PowerPoint プレゼンテーション</vt:lpstr>
      <vt:lpstr>フロントエンド設計</vt:lpstr>
      <vt:lpstr>バックエンド設計</vt:lpstr>
      <vt:lpstr>半導体のプロセスサイズ（テクノロジーノード）て何？</vt:lpstr>
      <vt:lpstr>ムーアの法則</vt:lpstr>
      <vt:lpstr>PowerPoint プレゼンテーション</vt:lpstr>
      <vt:lpstr>最近の半導体の状況</vt:lpstr>
      <vt:lpstr>ムーアの法則は止まるか？</vt:lpstr>
      <vt:lpstr>垂直統合</vt:lpstr>
      <vt:lpstr>1980年代垂直統合の日本企業は世界の半導体を席捲した</vt:lpstr>
      <vt:lpstr>水平分業</vt:lpstr>
      <vt:lpstr>他にも色々言われている</vt:lpstr>
      <vt:lpstr>水平分業＝グローバル化</vt:lpstr>
      <vt:lpstr>水平分業＝専業化</vt:lpstr>
      <vt:lpstr>半導体の需要は益々大きくなる</vt:lpstr>
      <vt:lpstr>TSMC(Taiwan Semiconductor Manufacturing Company Limited) の工場を熊本に誘致</vt:lpstr>
      <vt:lpstr>Rapidus（ラピダス）の挑戦</vt:lpstr>
      <vt:lpstr>議論：Rapidusは成功し、日本の半導体は復活するか？ 　　　TSMCの誘致は成功するか？ 　　　他に成功のための戦略は？</vt:lpstr>
      <vt:lpstr>ChatGPTはRapidusを知らないようだ 答えに切れ味を欠いている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GLS話題提供 コンピュータは人間にとって代わるか？ 第1回：ムーアの法則とその崩壊</dc:title>
  <dc:creator>天野 英晴</dc:creator>
  <cp:lastModifiedBy>天野 英晴</cp:lastModifiedBy>
  <cp:revision>27</cp:revision>
  <dcterms:created xsi:type="dcterms:W3CDTF">2022-04-01T11:38:09Z</dcterms:created>
  <dcterms:modified xsi:type="dcterms:W3CDTF">2023-05-11T10:56:29Z</dcterms:modified>
</cp:coreProperties>
</file>